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 id="2147483681" r:id="rId2"/>
    <p:sldMasterId id="2147483791" r:id="rId3"/>
    <p:sldMasterId id="2147483804" r:id="rId4"/>
    <p:sldMasterId id="2147483841" r:id="rId5"/>
    <p:sldMasterId id="2147483854" r:id="rId6"/>
    <p:sldMasterId id="2147483867" r:id="rId7"/>
  </p:sldMasterIdLst>
  <p:notesMasterIdLst>
    <p:notesMasterId r:id="rId182"/>
  </p:notesMasterIdLst>
  <p:handoutMasterIdLst>
    <p:handoutMasterId r:id="rId183"/>
  </p:handoutMasterIdLst>
  <p:sldIdLst>
    <p:sldId id="3254" r:id="rId8"/>
    <p:sldId id="3332" r:id="rId9"/>
    <p:sldId id="3333" r:id="rId10"/>
    <p:sldId id="3334" r:id="rId11"/>
    <p:sldId id="3335" r:id="rId12"/>
    <p:sldId id="3336" r:id="rId13"/>
    <p:sldId id="3337" r:id="rId14"/>
    <p:sldId id="3338" r:id="rId15"/>
    <p:sldId id="2947" r:id="rId16"/>
    <p:sldId id="3255" r:id="rId17"/>
    <p:sldId id="2949" r:id="rId18"/>
    <p:sldId id="2951" r:id="rId19"/>
    <p:sldId id="2458" r:id="rId20"/>
    <p:sldId id="2460" r:id="rId21"/>
    <p:sldId id="2941" r:id="rId22"/>
    <p:sldId id="2942" r:id="rId23"/>
    <p:sldId id="3346" r:id="rId24"/>
    <p:sldId id="3345" r:id="rId25"/>
    <p:sldId id="3325" r:id="rId26"/>
    <p:sldId id="2952" r:id="rId27"/>
    <p:sldId id="2943" r:id="rId28"/>
    <p:sldId id="2944" r:id="rId29"/>
    <p:sldId id="3126" r:id="rId30"/>
    <p:sldId id="2220" r:id="rId31"/>
    <p:sldId id="2946" r:id="rId32"/>
    <p:sldId id="3009" r:id="rId33"/>
    <p:sldId id="3010" r:id="rId34"/>
    <p:sldId id="2522" r:id="rId35"/>
    <p:sldId id="2523" r:id="rId36"/>
    <p:sldId id="3129" r:id="rId37"/>
    <p:sldId id="3130" r:id="rId38"/>
    <p:sldId id="3250" r:id="rId39"/>
    <p:sldId id="3251" r:id="rId40"/>
    <p:sldId id="3252" r:id="rId41"/>
    <p:sldId id="3150" r:id="rId42"/>
    <p:sldId id="3151" r:id="rId43"/>
    <p:sldId id="3152" r:id="rId44"/>
    <p:sldId id="3153" r:id="rId45"/>
    <p:sldId id="3154" r:id="rId46"/>
    <p:sldId id="2217" r:id="rId47"/>
    <p:sldId id="2240" r:id="rId48"/>
    <p:sldId id="2241" r:id="rId49"/>
    <p:sldId id="2242" r:id="rId50"/>
    <p:sldId id="3071" r:id="rId51"/>
    <p:sldId id="3072" r:id="rId52"/>
    <p:sldId id="2254" r:id="rId53"/>
    <p:sldId id="2959" r:id="rId54"/>
    <p:sldId id="2960" r:id="rId55"/>
    <p:sldId id="2961" r:id="rId56"/>
    <p:sldId id="2962" r:id="rId57"/>
    <p:sldId id="2963" r:id="rId58"/>
    <p:sldId id="3085" r:id="rId59"/>
    <p:sldId id="3086" r:id="rId60"/>
    <p:sldId id="3089" r:id="rId61"/>
    <p:sldId id="3091" r:id="rId62"/>
    <p:sldId id="3312" r:id="rId63"/>
    <p:sldId id="3313" r:id="rId64"/>
    <p:sldId id="3314" r:id="rId65"/>
    <p:sldId id="3317" r:id="rId66"/>
    <p:sldId id="3319" r:id="rId67"/>
    <p:sldId id="3320" r:id="rId68"/>
    <p:sldId id="3321" r:id="rId69"/>
    <p:sldId id="3322" r:id="rId70"/>
    <p:sldId id="3323" r:id="rId71"/>
    <p:sldId id="3324" r:id="rId72"/>
    <p:sldId id="3296" r:id="rId73"/>
    <p:sldId id="3298" r:id="rId74"/>
    <p:sldId id="3299" r:id="rId75"/>
    <p:sldId id="3300" r:id="rId76"/>
    <p:sldId id="3301" r:id="rId77"/>
    <p:sldId id="3302" r:id="rId78"/>
    <p:sldId id="3303" r:id="rId79"/>
    <p:sldId id="3304" r:id="rId80"/>
    <p:sldId id="3305" r:id="rId81"/>
    <p:sldId id="3306" r:id="rId82"/>
    <p:sldId id="3307" r:id="rId83"/>
    <p:sldId id="3308" r:id="rId84"/>
    <p:sldId id="3309" r:id="rId85"/>
    <p:sldId id="3310" r:id="rId86"/>
    <p:sldId id="3311" r:id="rId87"/>
    <p:sldId id="1779" r:id="rId88"/>
    <p:sldId id="1780" r:id="rId89"/>
    <p:sldId id="3257" r:id="rId90"/>
    <p:sldId id="3258" r:id="rId91"/>
    <p:sldId id="2282" r:id="rId92"/>
    <p:sldId id="2476" r:id="rId93"/>
    <p:sldId id="2477" r:id="rId94"/>
    <p:sldId id="2478" r:id="rId95"/>
    <p:sldId id="3094" r:id="rId96"/>
    <p:sldId id="3095" r:id="rId97"/>
    <p:sldId id="3096" r:id="rId98"/>
    <p:sldId id="3097" r:id="rId99"/>
    <p:sldId id="3098" r:id="rId100"/>
    <p:sldId id="3099" r:id="rId101"/>
    <p:sldId id="3100" r:id="rId102"/>
    <p:sldId id="3101" r:id="rId103"/>
    <p:sldId id="3102" r:id="rId104"/>
    <p:sldId id="3155" r:id="rId105"/>
    <p:sldId id="3259" r:id="rId106"/>
    <p:sldId id="3260" r:id="rId107"/>
    <p:sldId id="3267" r:id="rId108"/>
    <p:sldId id="3269" r:id="rId109"/>
    <p:sldId id="2871" r:id="rId110"/>
    <p:sldId id="3011" r:id="rId111"/>
    <p:sldId id="3012" r:id="rId112"/>
    <p:sldId id="3013" r:id="rId113"/>
    <p:sldId id="3327" r:id="rId114"/>
    <p:sldId id="3328" r:id="rId115"/>
    <p:sldId id="3329" r:id="rId116"/>
    <p:sldId id="3330" r:id="rId117"/>
    <p:sldId id="3019" r:id="rId118"/>
    <p:sldId id="3020" r:id="rId119"/>
    <p:sldId id="3021" r:id="rId120"/>
    <p:sldId id="3125" r:id="rId121"/>
    <p:sldId id="3108" r:id="rId122"/>
    <p:sldId id="3109" r:id="rId123"/>
    <p:sldId id="3110" r:id="rId124"/>
    <p:sldId id="2883" r:id="rId125"/>
    <p:sldId id="2885" r:id="rId126"/>
    <p:sldId id="2886" r:id="rId127"/>
    <p:sldId id="2888" r:id="rId128"/>
    <p:sldId id="3075" r:id="rId129"/>
    <p:sldId id="3076" r:id="rId130"/>
    <p:sldId id="3077" r:id="rId131"/>
    <p:sldId id="3078" r:id="rId132"/>
    <p:sldId id="3079" r:id="rId133"/>
    <p:sldId id="3045" r:id="rId134"/>
    <p:sldId id="2995" r:id="rId135"/>
    <p:sldId id="2996" r:id="rId136"/>
    <p:sldId id="3105" r:id="rId137"/>
    <p:sldId id="3106" r:id="rId138"/>
    <p:sldId id="3000" r:id="rId139"/>
    <p:sldId id="2999" r:id="rId140"/>
    <p:sldId id="3107" r:id="rId141"/>
    <p:sldId id="3004" r:id="rId142"/>
    <p:sldId id="3005" r:id="rId143"/>
    <p:sldId id="3006" r:id="rId144"/>
    <p:sldId id="3203" r:id="rId145"/>
    <p:sldId id="3204" r:id="rId146"/>
    <p:sldId id="3206" r:id="rId147"/>
    <p:sldId id="3207" r:id="rId148"/>
    <p:sldId id="3208" r:id="rId149"/>
    <p:sldId id="3209" r:id="rId150"/>
    <p:sldId id="3210" r:id="rId151"/>
    <p:sldId id="3211" r:id="rId152"/>
    <p:sldId id="3212" r:id="rId153"/>
    <p:sldId id="3213" r:id="rId154"/>
    <p:sldId id="3214" r:id="rId155"/>
    <p:sldId id="3215" r:id="rId156"/>
    <p:sldId id="3216" r:id="rId157"/>
    <p:sldId id="3217" r:id="rId158"/>
    <p:sldId id="3218" r:id="rId159"/>
    <p:sldId id="3219" r:id="rId160"/>
    <p:sldId id="3220" r:id="rId161"/>
    <p:sldId id="3221" r:id="rId162"/>
    <p:sldId id="3222" r:id="rId163"/>
    <p:sldId id="3225" r:id="rId164"/>
    <p:sldId id="3226" r:id="rId165"/>
    <p:sldId id="3227" r:id="rId166"/>
    <p:sldId id="3228" r:id="rId167"/>
    <p:sldId id="3229" r:id="rId168"/>
    <p:sldId id="3230" r:id="rId169"/>
    <p:sldId id="3231" r:id="rId170"/>
    <p:sldId id="3249" r:id="rId171"/>
    <p:sldId id="3331" r:id="rId172"/>
    <p:sldId id="3340" r:id="rId173"/>
    <p:sldId id="3341" r:id="rId174"/>
    <p:sldId id="3342" r:id="rId175"/>
    <p:sldId id="3339" r:id="rId176"/>
    <p:sldId id="2945" r:id="rId177"/>
    <p:sldId id="3008" r:id="rId178"/>
    <p:sldId id="2423" r:id="rId179"/>
    <p:sldId id="2424" r:id="rId180"/>
    <p:sldId id="3253" r:id="rId181"/>
  </p:sldIdLst>
  <p:sldSz cx="9144000" cy="6858000" type="screen4x3"/>
  <p:notesSz cx="6735763" cy="9869488"/>
  <p:defaultTextStyle>
    <a:defPPr>
      <a:defRPr lang="zh-TW"/>
    </a:defPPr>
    <a:lvl1pPr algn="l" rtl="0" fontAlgn="base">
      <a:spcBef>
        <a:spcPct val="0"/>
      </a:spcBef>
      <a:spcAft>
        <a:spcPct val="0"/>
      </a:spcAft>
      <a:defRPr kumimoji="1" kern="1200">
        <a:solidFill>
          <a:schemeClr val="tx1"/>
        </a:solidFill>
        <a:latin typeface="Arial"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6FF"/>
    <a:srgbClr val="3399FF"/>
    <a:srgbClr val="FFFFFF"/>
    <a:srgbClr val="FFFFCC"/>
    <a:srgbClr val="FF9933"/>
    <a:srgbClr val="0099CC"/>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5BE263C-DBD7-4A20-BB59-AAB30ACAA65A}" styleName="中等深淺樣式 3 - 輔色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736" autoAdjust="0"/>
    <p:restoredTop sz="94581" autoAdjust="0"/>
  </p:normalViewPr>
  <p:slideViewPr>
    <p:cSldViewPr>
      <p:cViewPr varScale="1">
        <p:scale>
          <a:sx n="101" d="100"/>
          <a:sy n="101" d="100"/>
        </p:scale>
        <p:origin x="858" y="11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 d="1"/>
        <a:sy n="1" d="1"/>
      </p:scale>
      <p:origin x="0" y="-4404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59" Type="http://schemas.openxmlformats.org/officeDocument/2006/relationships/slide" Target="slides/slide152.xml"/><Relationship Id="rId170" Type="http://schemas.openxmlformats.org/officeDocument/2006/relationships/slide" Target="slides/slide163.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slide" Target="slides/slide142.xml"/><Relationship Id="rId5" Type="http://schemas.openxmlformats.org/officeDocument/2006/relationships/slideMaster" Target="slideMasters/slideMaster5.xml"/><Relationship Id="rId95" Type="http://schemas.openxmlformats.org/officeDocument/2006/relationships/slide" Target="slides/slide88.xml"/><Relationship Id="rId160" Type="http://schemas.openxmlformats.org/officeDocument/2006/relationships/slide" Target="slides/slide153.xml"/><Relationship Id="rId181" Type="http://schemas.openxmlformats.org/officeDocument/2006/relationships/slide" Target="slides/slide174.xml"/><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slide" Target="slides/slide132.xml"/><Relationship Id="rId85" Type="http://schemas.openxmlformats.org/officeDocument/2006/relationships/slide" Target="slides/slide78.xml"/><Relationship Id="rId150" Type="http://schemas.openxmlformats.org/officeDocument/2006/relationships/slide" Target="slides/slide143.xml"/><Relationship Id="rId171" Type="http://schemas.openxmlformats.org/officeDocument/2006/relationships/slide" Target="slides/slide164.xml"/><Relationship Id="rId12" Type="http://schemas.openxmlformats.org/officeDocument/2006/relationships/slide" Target="slides/slide5.xml"/><Relationship Id="rId33" Type="http://schemas.openxmlformats.org/officeDocument/2006/relationships/slide" Target="slides/slide26.xml"/><Relationship Id="rId108" Type="http://schemas.openxmlformats.org/officeDocument/2006/relationships/slide" Target="slides/slide101.xml"/><Relationship Id="rId129" Type="http://schemas.openxmlformats.org/officeDocument/2006/relationships/slide" Target="slides/slide122.xml"/><Relationship Id="rId54" Type="http://schemas.openxmlformats.org/officeDocument/2006/relationships/slide" Target="slides/slide47.xml"/><Relationship Id="rId75" Type="http://schemas.openxmlformats.org/officeDocument/2006/relationships/slide" Target="slides/slide68.xml"/><Relationship Id="rId96" Type="http://schemas.openxmlformats.org/officeDocument/2006/relationships/slide" Target="slides/slide89.xml"/><Relationship Id="rId140" Type="http://schemas.openxmlformats.org/officeDocument/2006/relationships/slide" Target="slides/slide133.xml"/><Relationship Id="rId161" Type="http://schemas.openxmlformats.org/officeDocument/2006/relationships/slide" Target="slides/slide154.xml"/><Relationship Id="rId182" Type="http://schemas.openxmlformats.org/officeDocument/2006/relationships/notesMaster" Target="notesMasters/notesMaster1.xml"/><Relationship Id="rId6" Type="http://schemas.openxmlformats.org/officeDocument/2006/relationships/slideMaster" Target="slideMasters/slideMaster6.xml"/><Relationship Id="rId23" Type="http://schemas.openxmlformats.org/officeDocument/2006/relationships/slide" Target="slides/slide16.xml"/><Relationship Id="rId119" Type="http://schemas.openxmlformats.org/officeDocument/2006/relationships/slide" Target="slides/slide112.xml"/><Relationship Id="rId44" Type="http://schemas.openxmlformats.org/officeDocument/2006/relationships/slide" Target="slides/slide37.xml"/><Relationship Id="rId65" Type="http://schemas.openxmlformats.org/officeDocument/2006/relationships/slide" Target="slides/slide58.xml"/><Relationship Id="rId86" Type="http://schemas.openxmlformats.org/officeDocument/2006/relationships/slide" Target="slides/slide79.xml"/><Relationship Id="rId130" Type="http://schemas.openxmlformats.org/officeDocument/2006/relationships/slide" Target="slides/slide123.xml"/><Relationship Id="rId151" Type="http://schemas.openxmlformats.org/officeDocument/2006/relationships/slide" Target="slides/slide144.xml"/><Relationship Id="rId172" Type="http://schemas.openxmlformats.org/officeDocument/2006/relationships/slide" Target="slides/slide165.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slide" Target="slides/slide139.xml"/><Relationship Id="rId167" Type="http://schemas.openxmlformats.org/officeDocument/2006/relationships/slide" Target="slides/slide160.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162" Type="http://schemas.openxmlformats.org/officeDocument/2006/relationships/slide" Target="slides/slide155.xml"/><Relationship Id="rId183"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slide" Target="slides/slide150.xml"/><Relationship Id="rId178" Type="http://schemas.openxmlformats.org/officeDocument/2006/relationships/slide" Target="slides/slide171.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slide" Target="slides/slide145.xml"/><Relationship Id="rId173" Type="http://schemas.openxmlformats.org/officeDocument/2006/relationships/slide" Target="slides/slide166.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slide" Target="slides/slide16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slide" Target="slides/slide156.xml"/><Relationship Id="rId184"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74" Type="http://schemas.openxmlformats.org/officeDocument/2006/relationships/slide" Target="slides/slide167.xml"/><Relationship Id="rId179" Type="http://schemas.openxmlformats.org/officeDocument/2006/relationships/slide" Target="slides/slide172.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164" Type="http://schemas.openxmlformats.org/officeDocument/2006/relationships/slide" Target="slides/slide157.xml"/><Relationship Id="rId169" Type="http://schemas.openxmlformats.org/officeDocument/2006/relationships/slide" Target="slides/slide162.xml"/><Relationship Id="rId18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80" Type="http://schemas.openxmlformats.org/officeDocument/2006/relationships/slide" Target="slides/slide173.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slide" Target="slides/slide147.xml"/><Relationship Id="rId175" Type="http://schemas.openxmlformats.org/officeDocument/2006/relationships/slide" Target="slides/slide168.xml"/><Relationship Id="rId16" Type="http://schemas.openxmlformats.org/officeDocument/2006/relationships/slide" Target="slides/slide9.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 Id="rId165" Type="http://schemas.openxmlformats.org/officeDocument/2006/relationships/slide" Target="slides/slide158.xml"/><Relationship Id="rId186" Type="http://schemas.openxmlformats.org/officeDocument/2006/relationships/theme" Target="theme/theme1.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80" Type="http://schemas.openxmlformats.org/officeDocument/2006/relationships/slide" Target="slides/slide73.xml"/><Relationship Id="rId155" Type="http://schemas.openxmlformats.org/officeDocument/2006/relationships/slide" Target="slides/slide148.xml"/><Relationship Id="rId176" Type="http://schemas.openxmlformats.org/officeDocument/2006/relationships/slide" Target="slides/slide169.xml"/><Relationship Id="rId17" Type="http://schemas.openxmlformats.org/officeDocument/2006/relationships/slide" Target="slides/slide10.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24" Type="http://schemas.openxmlformats.org/officeDocument/2006/relationships/slide" Target="slides/slide117.xml"/><Relationship Id="rId70" Type="http://schemas.openxmlformats.org/officeDocument/2006/relationships/slide" Target="slides/slide63.xml"/><Relationship Id="rId91" Type="http://schemas.openxmlformats.org/officeDocument/2006/relationships/slide" Target="slides/slide84.xml"/><Relationship Id="rId145" Type="http://schemas.openxmlformats.org/officeDocument/2006/relationships/slide" Target="slides/slide138.xml"/><Relationship Id="rId166" Type="http://schemas.openxmlformats.org/officeDocument/2006/relationships/slide" Target="slides/slide159.xml"/><Relationship Id="rId187" Type="http://schemas.openxmlformats.org/officeDocument/2006/relationships/tableStyles" Target="tableStyles.xml"/><Relationship Id="rId1" Type="http://schemas.openxmlformats.org/officeDocument/2006/relationships/slideMaster" Target="slideMasters/slideMaster1.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60" Type="http://schemas.openxmlformats.org/officeDocument/2006/relationships/slide" Target="slides/slide53.xml"/><Relationship Id="rId81" Type="http://schemas.openxmlformats.org/officeDocument/2006/relationships/slide" Target="slides/slide74.xml"/><Relationship Id="rId135" Type="http://schemas.openxmlformats.org/officeDocument/2006/relationships/slide" Target="slides/slide128.xml"/><Relationship Id="rId156" Type="http://schemas.openxmlformats.org/officeDocument/2006/relationships/slide" Target="slides/slide149.xml"/><Relationship Id="rId177" Type="http://schemas.openxmlformats.org/officeDocument/2006/relationships/slide" Target="slides/slide170.xml"/></Relationships>
</file>

<file path=ppt/_rels/viewProps.xml.rels><?xml version="1.0" encoding="UTF-8" standalone="yes"?>
<Relationships xmlns="http://schemas.openxmlformats.org/package/2006/relationships"><Relationship Id="rId1" Type="http://schemas.openxmlformats.org/officeDocument/2006/relationships/slide" Target="slides/slide104.xml"/></Relationships>
</file>

<file path=ppt/charts/_rels/chart1.xml.rels><?xml version="1.0" encoding="UTF-8" standalone="yes"?>
<Relationships xmlns="http://schemas.openxmlformats.org/package/2006/relationships"><Relationship Id="rId2" Type="http://schemas.openxmlformats.org/officeDocument/2006/relationships/oleObject" Target="file:///\\M35\&#33258;&#30001;&#21312;\&#22240;&#25033;&#20154;&#21475;&#32080;&#27083;&#35722;&#36983;&#20840;&#38754;&#27298;&#35342;&#37117;&#24066;&#35336;&#30059;&#20844;&#20849;&#35373;&#26045;&#20445;&#30041;&#22320;\&#20154;&#21475;&#32113;&#35336;&#21450;&#38928;&#20272;\100.105&#20154;&#21475;&#24180;&#40801;.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M35\&#33258;&#30001;&#21312;\&#22240;&#25033;&#20154;&#21475;&#32080;&#27083;&#35722;&#36983;&#20840;&#38754;&#27298;&#35342;&#37117;&#24066;&#35336;&#30059;&#20844;&#20849;&#35373;&#26045;&#20445;&#30041;&#22320;\&#20154;&#21475;&#32113;&#35336;&#21450;&#38928;&#20272;\100.105&#20154;&#21475;&#24180;&#40801;.xls"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M35\&#33258;&#30001;&#21312;\&#22240;&#25033;&#20154;&#21475;&#32080;&#27083;&#35722;&#36983;&#20840;&#38754;&#27298;&#35342;&#37117;&#24066;&#35336;&#30059;&#20844;&#20849;&#35373;&#26045;&#20445;&#30041;&#22320;\&#20154;&#21475;&#32113;&#35336;&#21450;&#38928;&#20272;\100.115&#20154;&#21475;&#24180;&#40801;.xls"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27"/>
    </mc:Choice>
    <mc:Fallback>
      <c:style val="27"/>
    </mc:Fallback>
  </mc:AlternateContent>
  <c:clrMapOvr bg1="lt1" tx1="dk1" bg2="lt2" tx2="dk2" accent1="accent1" accent2="accent2" accent3="accent3" accent4="accent4" accent5="accent5" accent6="accent6" hlink="hlink" folHlink="folHlink"/>
  <c:chart>
    <c:title>
      <c:tx>
        <c:rich>
          <a:bodyPr/>
          <a:lstStyle/>
          <a:p>
            <a:pPr>
              <a:defRPr/>
            </a:pPr>
            <a:r>
              <a:rPr lang="en-US"/>
              <a:t>115</a:t>
            </a:r>
            <a:r>
              <a:rPr lang="zh-TW"/>
              <a:t>年</a:t>
            </a:r>
          </a:p>
        </c:rich>
      </c:tx>
      <c:overlay val="0"/>
    </c:title>
    <c:autoTitleDeleted val="0"/>
    <c:plotArea>
      <c:layout>
        <c:manualLayout>
          <c:layoutTarget val="inner"/>
          <c:xMode val="edge"/>
          <c:yMode val="edge"/>
          <c:x val="0.16485244781022843"/>
          <c:y val="0.10533902366472735"/>
          <c:w val="0.73185197887212261"/>
          <c:h val="0.75247409604706561"/>
        </c:manualLayout>
      </c:layout>
      <c:barChart>
        <c:barDir val="bar"/>
        <c:grouping val="clustered"/>
        <c:varyColors val="0"/>
        <c:ser>
          <c:idx val="0"/>
          <c:order val="0"/>
          <c:invertIfNegative val="0"/>
          <c:cat>
            <c:numRef>
              <c:f>Sheet1!$E$1:$DA$1</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Sheet1!$E$6:$DA$6</c:f>
              <c:numCache>
                <c:formatCode>#,##0_);[Red]\(#,##0\)</c:formatCode>
                <c:ptCount val="101"/>
                <c:pt idx="0">
                  <c:v>179113</c:v>
                </c:pt>
                <c:pt idx="1">
                  <c:v>188433</c:v>
                </c:pt>
                <c:pt idx="2" formatCode="#,##0">
                  <c:v>189081</c:v>
                </c:pt>
                <c:pt idx="3" formatCode="#,##0">
                  <c:v>189700</c:v>
                </c:pt>
                <c:pt idx="4" formatCode="#,##0">
                  <c:v>190392</c:v>
                </c:pt>
                <c:pt idx="5" formatCode="#,##0">
                  <c:v>190459</c:v>
                </c:pt>
                <c:pt idx="6" formatCode="#,##0">
                  <c:v>190285</c:v>
                </c:pt>
                <c:pt idx="7">
                  <c:v>190514</c:v>
                </c:pt>
                <c:pt idx="8" formatCode="#,##0">
                  <c:v>191166</c:v>
                </c:pt>
                <c:pt idx="9">
                  <c:v>191615</c:v>
                </c:pt>
                <c:pt idx="10" formatCode="#,##0">
                  <c:v>192426</c:v>
                </c:pt>
                <c:pt idx="11">
                  <c:v>191615</c:v>
                </c:pt>
                <c:pt idx="12">
                  <c:v>196367</c:v>
                </c:pt>
                <c:pt idx="13">
                  <c:v>204922</c:v>
                </c:pt>
                <c:pt idx="14">
                  <c:v>233039</c:v>
                </c:pt>
                <c:pt idx="15">
                  <c:v>198090</c:v>
                </c:pt>
                <c:pt idx="16">
                  <c:v>170346</c:v>
                </c:pt>
                <c:pt idx="17">
                  <c:v>195932</c:v>
                </c:pt>
                <c:pt idx="18">
                  <c:v>199688</c:v>
                </c:pt>
                <c:pt idx="19">
                  <c:v>206339</c:v>
                </c:pt>
                <c:pt idx="20">
                  <c:v>206883</c:v>
                </c:pt>
                <c:pt idx="21" formatCode="#,##0">
                  <c:v>208033</c:v>
                </c:pt>
                <c:pt idx="22">
                  <c:v>218022</c:v>
                </c:pt>
                <c:pt idx="23">
                  <c:v>226762</c:v>
                </c:pt>
                <c:pt idx="24">
                  <c:v>245265</c:v>
                </c:pt>
                <c:pt idx="25">
                  <c:v>255893</c:v>
                </c:pt>
                <c:pt idx="26">
                  <c:v>304824</c:v>
                </c:pt>
                <c:pt idx="27">
                  <c:v>281938</c:v>
                </c:pt>
                <c:pt idx="28">
                  <c:v>266885</c:v>
                </c:pt>
                <c:pt idx="29">
                  <c:v>322680</c:v>
                </c:pt>
                <c:pt idx="30">
                  <c:v>322070</c:v>
                </c:pt>
                <c:pt idx="31">
                  <c:v>324136</c:v>
                </c:pt>
                <c:pt idx="32" formatCode="#,##0">
                  <c:v>322307</c:v>
                </c:pt>
                <c:pt idx="33">
                  <c:v>326418</c:v>
                </c:pt>
                <c:pt idx="34">
                  <c:v>320270</c:v>
                </c:pt>
                <c:pt idx="35">
                  <c:v>318541</c:v>
                </c:pt>
                <c:pt idx="36">
                  <c:v>334503</c:v>
                </c:pt>
                <c:pt idx="37">
                  <c:v>310501</c:v>
                </c:pt>
                <c:pt idx="38">
                  <c:v>340512</c:v>
                </c:pt>
                <c:pt idx="39">
                  <c:v>309130</c:v>
                </c:pt>
                <c:pt idx="40">
                  <c:v>301565</c:v>
                </c:pt>
                <c:pt idx="41">
                  <c:v>338541</c:v>
                </c:pt>
                <c:pt idx="42">
                  <c:v>364170</c:v>
                </c:pt>
                <c:pt idx="43">
                  <c:v>375284</c:v>
                </c:pt>
                <c:pt idx="44">
                  <c:v>395562</c:v>
                </c:pt>
                <c:pt idx="45">
                  <c:v>405298</c:v>
                </c:pt>
                <c:pt idx="46">
                  <c:v>399850</c:v>
                </c:pt>
                <c:pt idx="47">
                  <c:v>407589</c:v>
                </c:pt>
                <c:pt idx="48">
                  <c:v>395315</c:v>
                </c:pt>
                <c:pt idx="49">
                  <c:v>375595</c:v>
                </c:pt>
                <c:pt idx="50">
                  <c:v>406183</c:v>
                </c:pt>
                <c:pt idx="51">
                  <c:v>350482</c:v>
                </c:pt>
                <c:pt idx="52">
                  <c:v>343854</c:v>
                </c:pt>
                <c:pt idx="53">
                  <c:v>341870</c:v>
                </c:pt>
                <c:pt idx="54">
                  <c:v>340430</c:v>
                </c:pt>
                <c:pt idx="55">
                  <c:v>349079</c:v>
                </c:pt>
                <c:pt idx="56">
                  <c:v>357223</c:v>
                </c:pt>
                <c:pt idx="57">
                  <c:v>356969</c:v>
                </c:pt>
                <c:pt idx="58">
                  <c:v>354825</c:v>
                </c:pt>
                <c:pt idx="59">
                  <c:v>336856</c:v>
                </c:pt>
                <c:pt idx="60">
                  <c:v>359592</c:v>
                </c:pt>
                <c:pt idx="61">
                  <c:v>353539</c:v>
                </c:pt>
                <c:pt idx="62">
                  <c:v>357586</c:v>
                </c:pt>
                <c:pt idx="63">
                  <c:v>360887</c:v>
                </c:pt>
                <c:pt idx="64">
                  <c:v>353151</c:v>
                </c:pt>
                <c:pt idx="65">
                  <c:v>345315</c:v>
                </c:pt>
                <c:pt idx="66">
                  <c:v>339422</c:v>
                </c:pt>
                <c:pt idx="67">
                  <c:v>333400</c:v>
                </c:pt>
                <c:pt idx="68">
                  <c:v>319548</c:v>
                </c:pt>
                <c:pt idx="69">
                  <c:v>300302</c:v>
                </c:pt>
                <c:pt idx="70">
                  <c:v>305866</c:v>
                </c:pt>
                <c:pt idx="71">
                  <c:v>294366</c:v>
                </c:pt>
                <c:pt idx="72">
                  <c:v>274107</c:v>
                </c:pt>
                <c:pt idx="73">
                  <c:v>258793</c:v>
                </c:pt>
                <c:pt idx="74">
                  <c:v>247768</c:v>
                </c:pt>
                <c:pt idx="75">
                  <c:v>245131</c:v>
                </c:pt>
                <c:pt idx="76">
                  <c:v>201287</c:v>
                </c:pt>
                <c:pt idx="77">
                  <c:v>181262</c:v>
                </c:pt>
                <c:pt idx="78">
                  <c:v>154340</c:v>
                </c:pt>
                <c:pt idx="79">
                  <c:v>130929</c:v>
                </c:pt>
                <c:pt idx="80">
                  <c:v>102193</c:v>
                </c:pt>
                <c:pt idx="81">
                  <c:v>87708</c:v>
                </c:pt>
                <c:pt idx="82">
                  <c:v>96987</c:v>
                </c:pt>
                <c:pt idx="83">
                  <c:v>93124</c:v>
                </c:pt>
                <c:pt idx="84">
                  <c:v>85927</c:v>
                </c:pt>
                <c:pt idx="85">
                  <c:v>80561</c:v>
                </c:pt>
                <c:pt idx="86">
                  <c:v>74115</c:v>
                </c:pt>
                <c:pt idx="87">
                  <c:v>64691</c:v>
                </c:pt>
                <c:pt idx="88">
                  <c:v>54648</c:v>
                </c:pt>
                <c:pt idx="89">
                  <c:v>48111</c:v>
                </c:pt>
                <c:pt idx="90">
                  <c:v>39884</c:v>
                </c:pt>
                <c:pt idx="91">
                  <c:v>34245</c:v>
                </c:pt>
                <c:pt idx="92">
                  <c:v>28172</c:v>
                </c:pt>
                <c:pt idx="93">
                  <c:v>22534</c:v>
                </c:pt>
                <c:pt idx="94" formatCode="#,##0">
                  <c:v>18471</c:v>
                </c:pt>
                <c:pt idx="95" formatCode="#,##0">
                  <c:v>15186</c:v>
                </c:pt>
                <c:pt idx="96" formatCode="#,##0">
                  <c:v>12058</c:v>
                </c:pt>
                <c:pt idx="97" formatCode="#,##0">
                  <c:v>8960</c:v>
                </c:pt>
                <c:pt idx="98" formatCode="#,##0">
                  <c:v>6623</c:v>
                </c:pt>
                <c:pt idx="99" formatCode="#,##0">
                  <c:v>4689</c:v>
                </c:pt>
                <c:pt idx="100" formatCode="#,##0">
                  <c:v>12658</c:v>
                </c:pt>
              </c:numCache>
            </c:numRef>
          </c:val>
          <c:extLst>
            <c:ext xmlns:c16="http://schemas.microsoft.com/office/drawing/2014/chart" uri="{C3380CC4-5D6E-409C-BE32-E72D297353CC}">
              <c16:uniqueId val="{00000000-9000-4F32-9689-D6B7B64E3CC2}"/>
            </c:ext>
          </c:extLst>
        </c:ser>
        <c:dLbls>
          <c:showLegendKey val="0"/>
          <c:showVal val="0"/>
          <c:showCatName val="0"/>
          <c:showSerName val="0"/>
          <c:showPercent val="0"/>
          <c:showBubbleSize val="0"/>
        </c:dLbls>
        <c:gapWidth val="150"/>
        <c:axId val="144147584"/>
        <c:axId val="144255616"/>
      </c:barChart>
      <c:catAx>
        <c:axId val="144147584"/>
        <c:scaling>
          <c:orientation val="minMax"/>
        </c:scaling>
        <c:delete val="0"/>
        <c:axPos val="l"/>
        <c:title>
          <c:tx>
            <c:rich>
              <a:bodyPr rot="0" vert="wordArtVertRtl"/>
              <a:lstStyle/>
              <a:p>
                <a:pPr>
                  <a:defRPr/>
                </a:pPr>
                <a:r>
                  <a:rPr lang="zh-TW"/>
                  <a:t>年齡</a:t>
                </a:r>
              </a:p>
            </c:rich>
          </c:tx>
          <c:overlay val="0"/>
        </c:title>
        <c:numFmt formatCode="General" sourceLinked="1"/>
        <c:majorTickMark val="none"/>
        <c:minorTickMark val="none"/>
        <c:tickLblPos val="nextTo"/>
        <c:crossAx val="144255616"/>
        <c:crosses val="autoZero"/>
        <c:auto val="1"/>
        <c:lblAlgn val="ctr"/>
        <c:lblOffset val="100"/>
        <c:noMultiLvlLbl val="0"/>
      </c:catAx>
      <c:valAx>
        <c:axId val="144255616"/>
        <c:scaling>
          <c:orientation val="minMax"/>
        </c:scaling>
        <c:delete val="0"/>
        <c:axPos val="b"/>
        <c:majorGridlines/>
        <c:title>
          <c:tx>
            <c:rich>
              <a:bodyPr/>
              <a:lstStyle/>
              <a:p>
                <a:pPr>
                  <a:defRPr/>
                </a:pPr>
                <a:r>
                  <a:rPr lang="zh-TW"/>
                  <a:t>千人</a:t>
                </a:r>
              </a:p>
            </c:rich>
          </c:tx>
          <c:overlay val="0"/>
        </c:title>
        <c:numFmt formatCode="#,##0_);[Red]\(#,##0\)" sourceLinked="1"/>
        <c:majorTickMark val="out"/>
        <c:minorTickMark val="none"/>
        <c:tickLblPos val="nextTo"/>
        <c:crossAx val="144147584"/>
        <c:crosses val="autoZero"/>
        <c:crossBetween val="between"/>
        <c:dispUnits>
          <c:builtInUnit val="thousands"/>
        </c:dispUnits>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32"/>
    </mc:Choice>
    <mc:Fallback>
      <c:style val="32"/>
    </mc:Fallback>
  </mc:AlternateContent>
  <c:clrMapOvr bg1="lt1" tx1="dk1" bg2="lt2" tx2="dk2" accent1="accent1" accent2="accent2" accent3="accent3" accent4="accent4" accent5="accent5" accent6="accent6" hlink="hlink" folHlink="folHlink"/>
  <c:chart>
    <c:title>
      <c:overlay val="0"/>
    </c:title>
    <c:autoTitleDeleted val="0"/>
    <c:plotArea>
      <c:layout>
        <c:manualLayout>
          <c:layoutTarget val="inner"/>
          <c:xMode val="edge"/>
          <c:yMode val="edge"/>
          <c:x val="0.19584275174704729"/>
          <c:y val="0.11512281685756565"/>
          <c:w val="0.69323185543860866"/>
          <c:h val="0.74187064313634365"/>
        </c:manualLayout>
      </c:layout>
      <c:barChart>
        <c:barDir val="bar"/>
        <c:grouping val="clustered"/>
        <c:varyColors val="0"/>
        <c:ser>
          <c:idx val="0"/>
          <c:order val="0"/>
          <c:tx>
            <c:v>100年</c:v>
          </c:tx>
          <c:invertIfNegative val="0"/>
          <c:cat>
            <c:numRef>
              <c:f>Sheet1!$E$1:$DA$1</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Sheet1!$E$3:$DA$3</c:f>
              <c:numCache>
                <c:formatCode>#,##0;\-#,##0;"－"</c:formatCode>
                <c:ptCount val="101"/>
                <c:pt idx="0">
                  <c:v>187442</c:v>
                </c:pt>
                <c:pt idx="1">
                  <c:v>168973</c:v>
                </c:pt>
                <c:pt idx="2">
                  <c:v>195292</c:v>
                </c:pt>
                <c:pt idx="3">
                  <c:v>199181</c:v>
                </c:pt>
                <c:pt idx="4">
                  <c:v>206102</c:v>
                </c:pt>
                <c:pt idx="5">
                  <c:v>207160</c:v>
                </c:pt>
                <c:pt idx="6">
                  <c:v>208625</c:v>
                </c:pt>
                <c:pt idx="7">
                  <c:v>218674</c:v>
                </c:pt>
                <c:pt idx="8">
                  <c:v>227582</c:v>
                </c:pt>
                <c:pt idx="9">
                  <c:v>246345</c:v>
                </c:pt>
                <c:pt idx="10">
                  <c:v>257113</c:v>
                </c:pt>
                <c:pt idx="11">
                  <c:v>306123</c:v>
                </c:pt>
                <c:pt idx="12">
                  <c:v>282810</c:v>
                </c:pt>
                <c:pt idx="13">
                  <c:v>267329</c:v>
                </c:pt>
                <c:pt idx="14">
                  <c:v>323039</c:v>
                </c:pt>
                <c:pt idx="15">
                  <c:v>322077</c:v>
                </c:pt>
                <c:pt idx="16">
                  <c:v>323906</c:v>
                </c:pt>
                <c:pt idx="17">
                  <c:v>321577</c:v>
                </c:pt>
                <c:pt idx="18">
                  <c:v>325496</c:v>
                </c:pt>
                <c:pt idx="19">
                  <c:v>319181</c:v>
                </c:pt>
                <c:pt idx="20">
                  <c:v>317024</c:v>
                </c:pt>
                <c:pt idx="21">
                  <c:v>332919</c:v>
                </c:pt>
                <c:pt idx="22">
                  <c:v>308446</c:v>
                </c:pt>
                <c:pt idx="23">
                  <c:v>338701</c:v>
                </c:pt>
                <c:pt idx="24">
                  <c:v>306912</c:v>
                </c:pt>
                <c:pt idx="25">
                  <c:v>299485</c:v>
                </c:pt>
                <c:pt idx="26">
                  <c:v>337709</c:v>
                </c:pt>
                <c:pt idx="27">
                  <c:v>364816</c:v>
                </c:pt>
                <c:pt idx="28">
                  <c:v>377358</c:v>
                </c:pt>
                <c:pt idx="29">
                  <c:v>399470</c:v>
                </c:pt>
                <c:pt idx="30">
                  <c:v>410838</c:v>
                </c:pt>
                <c:pt idx="31">
                  <c:v>406516</c:v>
                </c:pt>
                <c:pt idx="32">
                  <c:v>415899</c:v>
                </c:pt>
                <c:pt idx="33">
                  <c:v>404520</c:v>
                </c:pt>
                <c:pt idx="34">
                  <c:v>385293</c:v>
                </c:pt>
                <c:pt idx="35">
                  <c:v>418300</c:v>
                </c:pt>
                <c:pt idx="36">
                  <c:v>361487</c:v>
                </c:pt>
                <c:pt idx="37">
                  <c:v>355795</c:v>
                </c:pt>
                <c:pt idx="38">
                  <c:v>354800</c:v>
                </c:pt>
                <c:pt idx="39">
                  <c:v>354209</c:v>
                </c:pt>
                <c:pt idx="40">
                  <c:v>364386</c:v>
                </c:pt>
                <c:pt idx="41">
                  <c:v>373948</c:v>
                </c:pt>
                <c:pt idx="42">
                  <c:v>374707</c:v>
                </c:pt>
                <c:pt idx="43">
                  <c:v>373551</c:v>
                </c:pt>
                <c:pt idx="44">
                  <c:v>355468</c:v>
                </c:pt>
                <c:pt idx="45">
                  <c:v>380842</c:v>
                </c:pt>
                <c:pt idx="46">
                  <c:v>375804</c:v>
                </c:pt>
                <c:pt idx="47">
                  <c:v>381658</c:v>
                </c:pt>
                <c:pt idx="48">
                  <c:v>386911</c:v>
                </c:pt>
                <c:pt idx="49">
                  <c:v>380523</c:v>
                </c:pt>
                <c:pt idx="50">
                  <c:v>374222</c:v>
                </c:pt>
                <c:pt idx="51">
                  <c:v>370277</c:v>
                </c:pt>
                <c:pt idx="52">
                  <c:v>366290</c:v>
                </c:pt>
                <c:pt idx="53">
                  <c:v>354092</c:v>
                </c:pt>
                <c:pt idx="54">
                  <c:v>336025</c:v>
                </c:pt>
                <c:pt idx="55">
                  <c:v>346406</c:v>
                </c:pt>
                <c:pt idx="56">
                  <c:v>337755</c:v>
                </c:pt>
                <c:pt idx="57">
                  <c:v>319026</c:v>
                </c:pt>
                <c:pt idx="58">
                  <c:v>306139</c:v>
                </c:pt>
                <c:pt idx="59">
                  <c:v>298788</c:v>
                </c:pt>
                <c:pt idx="60">
                  <c:v>301790</c:v>
                </c:pt>
                <c:pt idx="61">
                  <c:v>253545</c:v>
                </c:pt>
                <c:pt idx="62">
                  <c:v>234434</c:v>
                </c:pt>
                <c:pt idx="63">
                  <c:v>205584</c:v>
                </c:pt>
                <c:pt idx="64">
                  <c:v>179968</c:v>
                </c:pt>
                <c:pt idx="65">
                  <c:v>145327</c:v>
                </c:pt>
                <c:pt idx="66">
                  <c:v>129637</c:v>
                </c:pt>
                <c:pt idx="67">
                  <c:v>150388</c:v>
                </c:pt>
                <c:pt idx="68">
                  <c:v>151696</c:v>
                </c:pt>
                <c:pt idx="69">
                  <c:v>147490</c:v>
                </c:pt>
                <c:pt idx="70">
                  <c:v>146827</c:v>
                </c:pt>
                <c:pt idx="71">
                  <c:v>144217</c:v>
                </c:pt>
                <c:pt idx="72">
                  <c:v>135247</c:v>
                </c:pt>
                <c:pt idx="73">
                  <c:v>124073</c:v>
                </c:pt>
                <c:pt idx="74">
                  <c:v>119586</c:v>
                </c:pt>
                <c:pt idx="75">
                  <c:v>110176</c:v>
                </c:pt>
                <c:pt idx="76">
                  <c:v>106491</c:v>
                </c:pt>
                <c:pt idx="77">
                  <c:v>99874</c:v>
                </c:pt>
                <c:pt idx="78">
                  <c:v>92807</c:v>
                </c:pt>
                <c:pt idx="79">
                  <c:v>89632</c:v>
                </c:pt>
                <c:pt idx="80">
                  <c:v>87634</c:v>
                </c:pt>
                <c:pt idx="81">
                  <c:v>83180</c:v>
                </c:pt>
                <c:pt idx="82">
                  <c:v>75179</c:v>
                </c:pt>
                <c:pt idx="83">
                  <c:v>67856</c:v>
                </c:pt>
                <c:pt idx="84">
                  <c:v>59593</c:v>
                </c:pt>
                <c:pt idx="85">
                  <c:v>52977</c:v>
                </c:pt>
                <c:pt idx="86">
                  <c:v>44619</c:v>
                </c:pt>
                <c:pt idx="87">
                  <c:v>35264</c:v>
                </c:pt>
                <c:pt idx="88">
                  <c:v>28688</c:v>
                </c:pt>
                <c:pt idx="89">
                  <c:v>24782</c:v>
                </c:pt>
                <c:pt idx="90">
                  <c:v>20549</c:v>
                </c:pt>
                <c:pt idx="91">
                  <c:v>14507</c:v>
                </c:pt>
                <c:pt idx="92">
                  <c:v>10748</c:v>
                </c:pt>
                <c:pt idx="93">
                  <c:v>8141</c:v>
                </c:pt>
                <c:pt idx="94">
                  <c:v>6261</c:v>
                </c:pt>
                <c:pt idx="95">
                  <c:v>4185</c:v>
                </c:pt>
                <c:pt idx="96">
                  <c:v>3100</c:v>
                </c:pt>
                <c:pt idx="97">
                  <c:v>2363</c:v>
                </c:pt>
                <c:pt idx="98">
                  <c:v>1646</c:v>
                </c:pt>
                <c:pt idx="99">
                  <c:v>1368</c:v>
                </c:pt>
                <c:pt idx="100">
                  <c:v>2141</c:v>
                </c:pt>
              </c:numCache>
            </c:numRef>
          </c:val>
          <c:extLst>
            <c:ext xmlns:c16="http://schemas.microsoft.com/office/drawing/2014/chart" uri="{C3380CC4-5D6E-409C-BE32-E72D297353CC}">
              <c16:uniqueId val="{00000000-A8EC-4759-A983-72D1CDA25F33}"/>
            </c:ext>
          </c:extLst>
        </c:ser>
        <c:dLbls>
          <c:showLegendKey val="0"/>
          <c:showVal val="0"/>
          <c:showCatName val="0"/>
          <c:showSerName val="0"/>
          <c:showPercent val="0"/>
          <c:showBubbleSize val="0"/>
        </c:dLbls>
        <c:gapWidth val="150"/>
        <c:axId val="144360960"/>
        <c:axId val="144369152"/>
      </c:barChart>
      <c:catAx>
        <c:axId val="144360960"/>
        <c:scaling>
          <c:orientation val="minMax"/>
        </c:scaling>
        <c:delete val="0"/>
        <c:axPos val="l"/>
        <c:title>
          <c:tx>
            <c:rich>
              <a:bodyPr rot="0" vert="wordArtVertRtl"/>
              <a:lstStyle/>
              <a:p>
                <a:pPr>
                  <a:defRPr/>
                </a:pPr>
                <a:r>
                  <a:rPr lang="zh-TW"/>
                  <a:t>年齡</a:t>
                </a:r>
              </a:p>
            </c:rich>
          </c:tx>
          <c:layout>
            <c:manualLayout>
              <c:xMode val="edge"/>
              <c:yMode val="edge"/>
              <c:x val="2.7053214189640518E-2"/>
              <c:y val="0.43940450179714152"/>
            </c:manualLayout>
          </c:layout>
          <c:overlay val="0"/>
        </c:title>
        <c:numFmt formatCode="General" sourceLinked="1"/>
        <c:majorTickMark val="none"/>
        <c:minorTickMark val="none"/>
        <c:tickLblPos val="nextTo"/>
        <c:crossAx val="144369152"/>
        <c:crosses val="autoZero"/>
        <c:auto val="1"/>
        <c:lblAlgn val="ctr"/>
        <c:lblOffset val="100"/>
        <c:noMultiLvlLbl val="0"/>
      </c:catAx>
      <c:valAx>
        <c:axId val="144369152"/>
        <c:scaling>
          <c:orientation val="minMax"/>
        </c:scaling>
        <c:delete val="0"/>
        <c:axPos val="b"/>
        <c:majorGridlines/>
        <c:title>
          <c:tx>
            <c:rich>
              <a:bodyPr/>
              <a:lstStyle/>
              <a:p>
                <a:pPr>
                  <a:defRPr/>
                </a:pPr>
                <a:r>
                  <a:rPr lang="zh-TW"/>
                  <a:t>千人</a:t>
                </a:r>
              </a:p>
            </c:rich>
          </c:tx>
          <c:overlay val="0"/>
        </c:title>
        <c:numFmt formatCode="0_);[Red]\(0\)" sourceLinked="0"/>
        <c:majorTickMark val="out"/>
        <c:minorTickMark val="none"/>
        <c:tickLblPos val="nextTo"/>
        <c:crossAx val="144360960"/>
        <c:crosses val="autoZero"/>
        <c:crossBetween val="between"/>
        <c:dispUnits>
          <c:builtInUnit val="thousands"/>
        </c:dispUnits>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29"/>
    </mc:Choice>
    <mc:Fallback>
      <c:style val="29"/>
    </mc:Fallback>
  </mc:AlternateContent>
  <c:clrMapOvr bg1="lt1" tx1="dk1" bg2="lt2" tx2="dk2" accent1="accent1" accent2="accent2" accent3="accent3" accent4="accent4" accent5="accent5" accent6="accent6" hlink="hlink" folHlink="folHlink"/>
  <c:chart>
    <c:title>
      <c:tx>
        <c:rich>
          <a:bodyPr/>
          <a:lstStyle/>
          <a:p>
            <a:pPr>
              <a:defRPr/>
            </a:pPr>
            <a:r>
              <a:rPr lang="en-US"/>
              <a:t>125</a:t>
            </a:r>
            <a:r>
              <a:rPr lang="zh-TW"/>
              <a:t>年</a:t>
            </a:r>
          </a:p>
        </c:rich>
      </c:tx>
      <c:layout>
        <c:manualLayout>
          <c:xMode val="edge"/>
          <c:yMode val="edge"/>
          <c:x val="0.35945971888745742"/>
          <c:y val="6.9669182046348532E-2"/>
        </c:manualLayout>
      </c:layout>
      <c:overlay val="0"/>
    </c:title>
    <c:autoTitleDeleted val="0"/>
    <c:plotArea>
      <c:layout>
        <c:manualLayout>
          <c:layoutTarget val="inner"/>
          <c:xMode val="edge"/>
          <c:yMode val="edge"/>
          <c:x val="0.19106581734749944"/>
          <c:y val="0.14885748594699796"/>
          <c:w val="0.70028728318550282"/>
          <c:h val="0.69757351489062858"/>
        </c:manualLayout>
      </c:layout>
      <c:barChart>
        <c:barDir val="bar"/>
        <c:grouping val="clustered"/>
        <c:varyColors val="0"/>
        <c:ser>
          <c:idx val="0"/>
          <c:order val="0"/>
          <c:tx>
            <c:strRef>
              <c:f>Sheet1!$E$7:$DA$7</c:f>
              <c:strCache>
                <c:ptCount val="1"/>
                <c:pt idx="0">
                  <c:v>142,669 158,134 164,491 169,454 174,077 178,383 181,902 184,607 187,812 189,665 189,978 189,981 190,057 190,492 190,811 190,546 190,242 190,363 190,984 191,378 192,046 191,759 195,672 204,174 232,196 197,392 169,901 195,768 199,690 206,511 207,442 208,869</c:v>
                </c:pt>
              </c:strCache>
            </c:strRef>
          </c:tx>
          <c:spPr>
            <a:solidFill>
              <a:srgbClr val="33CCFF"/>
            </a:solidFill>
            <a:ln>
              <a:solidFill>
                <a:srgbClr val="9999FF"/>
              </a:solidFill>
            </a:ln>
          </c:spPr>
          <c:invertIfNegative val="0"/>
          <c:cat>
            <c:numRef>
              <c:f>Sheet1!$E$1:$DA$1</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Sheet1!$E$7:$DA$7</c:f>
              <c:numCache>
                <c:formatCode>#,##0</c:formatCode>
                <c:ptCount val="101"/>
                <c:pt idx="0">
                  <c:v>142669</c:v>
                </c:pt>
                <c:pt idx="1">
                  <c:v>158134</c:v>
                </c:pt>
                <c:pt idx="2">
                  <c:v>164491</c:v>
                </c:pt>
                <c:pt idx="3">
                  <c:v>169454</c:v>
                </c:pt>
                <c:pt idx="4">
                  <c:v>174077</c:v>
                </c:pt>
                <c:pt idx="5">
                  <c:v>178383</c:v>
                </c:pt>
                <c:pt idx="6">
                  <c:v>181902</c:v>
                </c:pt>
                <c:pt idx="7">
                  <c:v>184607</c:v>
                </c:pt>
                <c:pt idx="8">
                  <c:v>187812</c:v>
                </c:pt>
                <c:pt idx="9">
                  <c:v>189665</c:v>
                </c:pt>
                <c:pt idx="10">
                  <c:v>189978</c:v>
                </c:pt>
                <c:pt idx="11">
                  <c:v>189981</c:v>
                </c:pt>
                <c:pt idx="12">
                  <c:v>190057</c:v>
                </c:pt>
                <c:pt idx="13">
                  <c:v>190492</c:v>
                </c:pt>
                <c:pt idx="14">
                  <c:v>190811</c:v>
                </c:pt>
                <c:pt idx="15">
                  <c:v>190546</c:v>
                </c:pt>
                <c:pt idx="16">
                  <c:v>190242</c:v>
                </c:pt>
                <c:pt idx="17">
                  <c:v>190363</c:v>
                </c:pt>
                <c:pt idx="18">
                  <c:v>190984</c:v>
                </c:pt>
                <c:pt idx="19">
                  <c:v>191378</c:v>
                </c:pt>
                <c:pt idx="20">
                  <c:v>192046</c:v>
                </c:pt>
                <c:pt idx="21">
                  <c:v>191759</c:v>
                </c:pt>
                <c:pt idx="22">
                  <c:v>195672</c:v>
                </c:pt>
                <c:pt idx="23">
                  <c:v>204174</c:v>
                </c:pt>
                <c:pt idx="24">
                  <c:v>232196</c:v>
                </c:pt>
                <c:pt idx="25">
                  <c:v>197392</c:v>
                </c:pt>
                <c:pt idx="26">
                  <c:v>169901</c:v>
                </c:pt>
                <c:pt idx="27">
                  <c:v>195768</c:v>
                </c:pt>
                <c:pt idx="28">
                  <c:v>199690</c:v>
                </c:pt>
                <c:pt idx="29">
                  <c:v>206511</c:v>
                </c:pt>
                <c:pt idx="30">
                  <c:v>207442</c:v>
                </c:pt>
                <c:pt idx="31">
                  <c:v>208869</c:v>
                </c:pt>
                <c:pt idx="32">
                  <c:v>219055</c:v>
                </c:pt>
                <c:pt idx="33">
                  <c:v>227887</c:v>
                </c:pt>
                <c:pt idx="34">
                  <c:v>246361</c:v>
                </c:pt>
                <c:pt idx="35">
                  <c:v>256932.00000000003</c:v>
                </c:pt>
                <c:pt idx="36">
                  <c:v>305191</c:v>
                </c:pt>
                <c:pt idx="37">
                  <c:v>282140</c:v>
                </c:pt>
                <c:pt idx="38">
                  <c:v>266819</c:v>
                </c:pt>
                <c:pt idx="39">
                  <c:v>321569</c:v>
                </c:pt>
                <c:pt idx="40">
                  <c:v>320451</c:v>
                </c:pt>
                <c:pt idx="41">
                  <c:v>321961</c:v>
                </c:pt>
                <c:pt idx="42">
                  <c:v>319415</c:v>
                </c:pt>
                <c:pt idx="43">
                  <c:v>322806</c:v>
                </c:pt>
                <c:pt idx="44">
                  <c:v>316116</c:v>
                </c:pt>
                <c:pt idx="45">
                  <c:v>313739</c:v>
                </c:pt>
                <c:pt idx="46">
                  <c:v>328904</c:v>
                </c:pt>
                <c:pt idx="47">
                  <c:v>304799</c:v>
                </c:pt>
                <c:pt idx="48">
                  <c:v>333596</c:v>
                </c:pt>
                <c:pt idx="49">
                  <c:v>302440</c:v>
                </c:pt>
                <c:pt idx="50">
                  <c:v>294532</c:v>
                </c:pt>
                <c:pt idx="51">
                  <c:v>330152</c:v>
                </c:pt>
                <c:pt idx="52">
                  <c:v>354570</c:v>
                </c:pt>
                <c:pt idx="53">
                  <c:v>364995</c:v>
                </c:pt>
                <c:pt idx="54">
                  <c:v>384336</c:v>
                </c:pt>
                <c:pt idx="55">
                  <c:v>393330</c:v>
                </c:pt>
                <c:pt idx="56">
                  <c:v>387657</c:v>
                </c:pt>
                <c:pt idx="57">
                  <c:v>394572</c:v>
                </c:pt>
                <c:pt idx="58">
                  <c:v>382139</c:v>
                </c:pt>
                <c:pt idx="59">
                  <c:v>362696</c:v>
                </c:pt>
                <c:pt idx="60">
                  <c:v>391430</c:v>
                </c:pt>
                <c:pt idx="61">
                  <c:v>337336</c:v>
                </c:pt>
                <c:pt idx="62">
                  <c:v>330387</c:v>
                </c:pt>
                <c:pt idx="63">
                  <c:v>327675</c:v>
                </c:pt>
                <c:pt idx="64">
                  <c:v>325299</c:v>
                </c:pt>
                <c:pt idx="65">
                  <c:v>332205</c:v>
                </c:pt>
                <c:pt idx="66">
                  <c:v>338418</c:v>
                </c:pt>
                <c:pt idx="67">
                  <c:v>336501</c:v>
                </c:pt>
                <c:pt idx="68">
                  <c:v>332494</c:v>
                </c:pt>
                <c:pt idx="69">
                  <c:v>313456</c:v>
                </c:pt>
                <c:pt idx="70">
                  <c:v>331799</c:v>
                </c:pt>
                <c:pt idx="71">
                  <c:v>323338</c:v>
                </c:pt>
                <c:pt idx="72">
                  <c:v>323497</c:v>
                </c:pt>
                <c:pt idx="73">
                  <c:v>322625</c:v>
                </c:pt>
                <c:pt idx="74">
                  <c:v>311425</c:v>
                </c:pt>
                <c:pt idx="75">
                  <c:v>300088</c:v>
                </c:pt>
                <c:pt idx="76">
                  <c:v>289827</c:v>
                </c:pt>
                <c:pt idx="77">
                  <c:v>279190</c:v>
                </c:pt>
                <c:pt idx="78">
                  <c:v>261824</c:v>
                </c:pt>
                <c:pt idx="79">
                  <c:v>240296</c:v>
                </c:pt>
                <c:pt idx="80">
                  <c:v>238299</c:v>
                </c:pt>
                <c:pt idx="81">
                  <c:v>222839</c:v>
                </c:pt>
                <c:pt idx="82">
                  <c:v>201110</c:v>
                </c:pt>
                <c:pt idx="83">
                  <c:v>183427</c:v>
                </c:pt>
                <c:pt idx="84">
                  <c:v>169170</c:v>
                </c:pt>
                <c:pt idx="85">
                  <c:v>160440</c:v>
                </c:pt>
                <c:pt idx="86">
                  <c:v>125784</c:v>
                </c:pt>
                <c:pt idx="87">
                  <c:v>107524</c:v>
                </c:pt>
                <c:pt idx="88">
                  <c:v>86170</c:v>
                </c:pt>
                <c:pt idx="89">
                  <c:v>68219</c:v>
                </c:pt>
                <c:pt idx="90">
                  <c:v>49088</c:v>
                </c:pt>
                <c:pt idx="91">
                  <c:v>38227</c:v>
                </c:pt>
                <c:pt idx="92">
                  <c:v>38325</c:v>
                </c:pt>
                <c:pt idx="93">
                  <c:v>32712.000000000004</c:v>
                </c:pt>
                <c:pt idx="94">
                  <c:v>26406</c:v>
                </c:pt>
                <c:pt idx="95">
                  <c:v>21389</c:v>
                </c:pt>
                <c:pt idx="96">
                  <c:v>16915</c:v>
                </c:pt>
                <c:pt idx="97">
                  <c:v>12363</c:v>
                </c:pt>
                <c:pt idx="98">
                  <c:v>8645</c:v>
                </c:pt>
                <c:pt idx="99">
                  <c:v>6217</c:v>
                </c:pt>
                <c:pt idx="100">
                  <c:v>18474</c:v>
                </c:pt>
              </c:numCache>
            </c:numRef>
          </c:val>
          <c:extLst>
            <c:ext xmlns:c16="http://schemas.microsoft.com/office/drawing/2014/chart" uri="{C3380CC4-5D6E-409C-BE32-E72D297353CC}">
              <c16:uniqueId val="{00000000-8E4F-4798-970C-673879BEBC7B}"/>
            </c:ext>
          </c:extLst>
        </c:ser>
        <c:dLbls>
          <c:showLegendKey val="0"/>
          <c:showVal val="0"/>
          <c:showCatName val="0"/>
          <c:showSerName val="0"/>
          <c:showPercent val="0"/>
          <c:showBubbleSize val="0"/>
        </c:dLbls>
        <c:gapWidth val="150"/>
        <c:axId val="144729984"/>
        <c:axId val="144757504"/>
      </c:barChart>
      <c:catAx>
        <c:axId val="144729984"/>
        <c:scaling>
          <c:orientation val="minMax"/>
        </c:scaling>
        <c:delete val="0"/>
        <c:axPos val="l"/>
        <c:title>
          <c:tx>
            <c:rich>
              <a:bodyPr rot="0" vert="wordArtVertRtl"/>
              <a:lstStyle/>
              <a:p>
                <a:pPr>
                  <a:defRPr/>
                </a:pPr>
                <a:r>
                  <a:rPr lang="zh-TW"/>
                  <a:t>年齡</a:t>
                </a:r>
              </a:p>
            </c:rich>
          </c:tx>
          <c:overlay val="0"/>
        </c:title>
        <c:numFmt formatCode="General" sourceLinked="1"/>
        <c:majorTickMark val="none"/>
        <c:minorTickMark val="none"/>
        <c:tickLblPos val="nextTo"/>
        <c:crossAx val="144757504"/>
        <c:crosses val="autoZero"/>
        <c:auto val="1"/>
        <c:lblAlgn val="ctr"/>
        <c:lblOffset val="100"/>
        <c:noMultiLvlLbl val="0"/>
      </c:catAx>
      <c:valAx>
        <c:axId val="144757504"/>
        <c:scaling>
          <c:orientation val="minMax"/>
        </c:scaling>
        <c:delete val="0"/>
        <c:axPos val="b"/>
        <c:majorGridlines/>
        <c:title>
          <c:tx>
            <c:rich>
              <a:bodyPr/>
              <a:lstStyle/>
              <a:p>
                <a:pPr>
                  <a:defRPr/>
                </a:pPr>
                <a:r>
                  <a:rPr lang="zh-TW"/>
                  <a:t>千人</a:t>
                </a:r>
              </a:p>
            </c:rich>
          </c:tx>
          <c:overlay val="0"/>
        </c:title>
        <c:numFmt formatCode="#,##0" sourceLinked="1"/>
        <c:majorTickMark val="out"/>
        <c:minorTickMark val="none"/>
        <c:tickLblPos val="nextTo"/>
        <c:crossAx val="144729984"/>
        <c:crosses val="autoZero"/>
        <c:crossBetween val="between"/>
        <c:dispUnits>
          <c:builtInUnit val="thousands"/>
        </c:dispUnits>
      </c:valAx>
    </c:plotArea>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1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1.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image" Target="../media/image12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5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506" name="Rectangle 2"/>
          <p:cNvSpPr>
            <a:spLocks noGrp="1" noChangeArrowheads="1"/>
          </p:cNvSpPr>
          <p:nvPr>
            <p:ph type="hdr" sz="quarter"/>
          </p:nvPr>
        </p:nvSpPr>
        <p:spPr bwMode="auto">
          <a:xfrm>
            <a:off x="0" y="0"/>
            <a:ext cx="2919413"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ltLang="zh-TW"/>
          </a:p>
        </p:txBody>
      </p:sp>
      <p:sp>
        <p:nvSpPr>
          <p:cNvPr id="149507" name="Rectangle 3"/>
          <p:cNvSpPr>
            <a:spLocks noGrp="1" noChangeArrowheads="1"/>
          </p:cNvSpPr>
          <p:nvPr>
            <p:ph type="dt" sz="quarter" idx="1"/>
          </p:nvPr>
        </p:nvSpPr>
        <p:spPr bwMode="auto">
          <a:xfrm>
            <a:off x="3814763" y="0"/>
            <a:ext cx="2919412"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ltLang="zh-TW"/>
          </a:p>
        </p:txBody>
      </p:sp>
      <p:sp>
        <p:nvSpPr>
          <p:cNvPr id="149508" name="Rectangle 4"/>
          <p:cNvSpPr>
            <a:spLocks noGrp="1" noChangeArrowheads="1"/>
          </p:cNvSpPr>
          <p:nvPr>
            <p:ph type="ftr" sz="quarter" idx="2"/>
          </p:nvPr>
        </p:nvSpPr>
        <p:spPr bwMode="auto">
          <a:xfrm>
            <a:off x="0" y="9374188"/>
            <a:ext cx="2919413"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ltLang="zh-TW"/>
          </a:p>
        </p:txBody>
      </p:sp>
      <p:sp>
        <p:nvSpPr>
          <p:cNvPr id="149509" name="Rectangle 5"/>
          <p:cNvSpPr>
            <a:spLocks noGrp="1" noChangeArrowheads="1"/>
          </p:cNvSpPr>
          <p:nvPr>
            <p:ph type="sldNum" sz="quarter" idx="3"/>
          </p:nvPr>
        </p:nvSpPr>
        <p:spPr bwMode="auto">
          <a:xfrm>
            <a:off x="3814763" y="9374188"/>
            <a:ext cx="2919412"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E0C7A601-C620-4DFF-8B54-B597B48C5921}" type="slidenum">
              <a:rPr lang="en-US" altLang="zh-TW"/>
              <a:pPr>
                <a:defRPr/>
              </a:pPr>
              <a:t>‹#›</a:t>
            </a:fld>
            <a:endParaRPr lang="en-US" altLang="zh-TW"/>
          </a:p>
        </p:txBody>
      </p:sp>
    </p:spTree>
    <p:extLst>
      <p:ext uri="{BB962C8B-B14F-4D97-AF65-F5344CB8AC3E}">
        <p14:creationId xmlns:p14="http://schemas.microsoft.com/office/powerpoint/2010/main" val="27860151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hdr" sz="quarter"/>
          </p:nvPr>
        </p:nvSpPr>
        <p:spPr bwMode="auto">
          <a:xfrm>
            <a:off x="0" y="0"/>
            <a:ext cx="2919413"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ltLang="zh-TW"/>
          </a:p>
        </p:txBody>
      </p:sp>
      <p:sp>
        <p:nvSpPr>
          <p:cNvPr id="390147" name="Rectangle 3"/>
          <p:cNvSpPr>
            <a:spLocks noGrp="1" noChangeArrowheads="1"/>
          </p:cNvSpPr>
          <p:nvPr>
            <p:ph type="dt" idx="1"/>
          </p:nvPr>
        </p:nvSpPr>
        <p:spPr bwMode="auto">
          <a:xfrm>
            <a:off x="3814763" y="0"/>
            <a:ext cx="2919412"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ltLang="zh-TW"/>
          </a:p>
        </p:txBody>
      </p:sp>
      <p:sp>
        <p:nvSpPr>
          <p:cNvPr id="217092" name="Rectangle 4"/>
          <p:cNvSpPr>
            <a:spLocks noGrp="1" noRot="1" noChangeAspect="1" noChangeArrowheads="1" noTextEdit="1"/>
          </p:cNvSpPr>
          <p:nvPr>
            <p:ph type="sldImg" idx="2"/>
          </p:nvPr>
        </p:nvSpPr>
        <p:spPr bwMode="auto">
          <a:xfrm>
            <a:off x="900113" y="739775"/>
            <a:ext cx="4935537" cy="3702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0149" name="Rectangle 5"/>
          <p:cNvSpPr>
            <a:spLocks noGrp="1" noChangeArrowheads="1"/>
          </p:cNvSpPr>
          <p:nvPr>
            <p:ph type="body" sz="quarter" idx="3"/>
          </p:nvPr>
        </p:nvSpPr>
        <p:spPr bwMode="auto">
          <a:xfrm>
            <a:off x="673100" y="4687888"/>
            <a:ext cx="5389563" cy="44418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noProof="0" smtClean="0"/>
              <a:t>按一下以編輯母片</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390150" name="Rectangle 6"/>
          <p:cNvSpPr>
            <a:spLocks noGrp="1" noChangeArrowheads="1"/>
          </p:cNvSpPr>
          <p:nvPr>
            <p:ph type="ftr" sz="quarter" idx="4"/>
          </p:nvPr>
        </p:nvSpPr>
        <p:spPr bwMode="auto">
          <a:xfrm>
            <a:off x="0" y="9374188"/>
            <a:ext cx="2919413"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ltLang="zh-TW"/>
          </a:p>
        </p:txBody>
      </p:sp>
      <p:sp>
        <p:nvSpPr>
          <p:cNvPr id="390151" name="Rectangle 7"/>
          <p:cNvSpPr>
            <a:spLocks noGrp="1" noChangeArrowheads="1"/>
          </p:cNvSpPr>
          <p:nvPr>
            <p:ph type="sldNum" sz="quarter" idx="5"/>
          </p:nvPr>
        </p:nvSpPr>
        <p:spPr bwMode="auto">
          <a:xfrm>
            <a:off x="3814763" y="9374188"/>
            <a:ext cx="2919412"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87C7E03E-D8C9-4E3E-B773-102BD4A2D229}" type="slidenum">
              <a:rPr lang="en-US" altLang="zh-TW"/>
              <a:pPr>
                <a:defRPr/>
              </a:pPr>
              <a:t>‹#›</a:t>
            </a:fld>
            <a:endParaRPr lang="en-US" altLang="zh-TW"/>
          </a:p>
        </p:txBody>
      </p:sp>
    </p:spTree>
    <p:extLst>
      <p:ext uri="{BB962C8B-B14F-4D97-AF65-F5344CB8AC3E}">
        <p14:creationId xmlns:p14="http://schemas.microsoft.com/office/powerpoint/2010/main" val="41492907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txBox="1">
            <a:spLocks noGrp="1" noChangeArrowheads="1"/>
          </p:cNvSpPr>
          <p:nvPr/>
        </p:nvSpPr>
        <p:spPr bwMode="auto">
          <a:xfrm>
            <a:off x="3814763" y="9374188"/>
            <a:ext cx="2919412" cy="493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2C823FAB-9001-417E-B8BA-A247FE01A62C}" type="slidenum">
              <a:rPr lang="en-US" altLang="zh-TW" sz="1200"/>
              <a:pPr algn="r" eaLnBrk="1" hangingPunct="1"/>
              <a:t>7</a:t>
            </a:fld>
            <a:endParaRPr lang="en-US" altLang="zh-TW" sz="1200"/>
          </a:p>
        </p:txBody>
      </p:sp>
      <p:sp>
        <p:nvSpPr>
          <p:cNvPr id="219139" name="Rectangle 2"/>
          <p:cNvSpPr>
            <a:spLocks noGrp="1" noRot="1" noChangeAspect="1" noChangeArrowheads="1" noTextEdit="1"/>
          </p:cNvSpPr>
          <p:nvPr>
            <p:ph type="sldImg"/>
          </p:nvPr>
        </p:nvSpPr>
        <p:spPr>
          <a:xfrm>
            <a:off x="908050" y="771525"/>
            <a:ext cx="4921250" cy="3690938"/>
          </a:xfrm>
          <a:ln/>
        </p:spPr>
      </p:sp>
      <p:sp>
        <p:nvSpPr>
          <p:cNvPr id="219140" name="Rectangle 3"/>
          <p:cNvSpPr>
            <a:spLocks noGrp="1" noChangeArrowheads="1"/>
          </p:cNvSpPr>
          <p:nvPr>
            <p:ph type="body" idx="1"/>
          </p:nvPr>
        </p:nvSpPr>
        <p:spPr>
          <a:xfrm>
            <a:off x="896938" y="4692650"/>
            <a:ext cx="4941887" cy="46180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extLst>
      <p:ext uri="{BB962C8B-B14F-4D97-AF65-F5344CB8AC3E}">
        <p14:creationId xmlns:p14="http://schemas.microsoft.com/office/powerpoint/2010/main" val="81709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txBox="1">
            <a:spLocks noGrp="1" noChangeArrowheads="1"/>
          </p:cNvSpPr>
          <p:nvPr/>
        </p:nvSpPr>
        <p:spPr bwMode="auto">
          <a:xfrm>
            <a:off x="3814763" y="9374188"/>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86" tIns="45592" rIns="91186" bIns="45592" anchor="b"/>
          <a:lstStyle>
            <a:lvl1pPr defTabSz="912813" eaLnBrk="0" hangingPunct="0">
              <a:defRPr kumimoji="1">
                <a:solidFill>
                  <a:schemeClr val="tx1"/>
                </a:solidFill>
                <a:latin typeface="Arial" pitchFamily="34" charset="0"/>
                <a:ea typeface="新細明體" pitchFamily="18" charset="-120"/>
              </a:defRPr>
            </a:lvl1pPr>
            <a:lvl2pPr marL="742950" indent="-285750" defTabSz="912813" eaLnBrk="0" hangingPunct="0">
              <a:defRPr kumimoji="1">
                <a:solidFill>
                  <a:schemeClr val="tx1"/>
                </a:solidFill>
                <a:latin typeface="Arial" pitchFamily="34" charset="0"/>
                <a:ea typeface="新細明體" pitchFamily="18" charset="-120"/>
              </a:defRPr>
            </a:lvl2pPr>
            <a:lvl3pPr marL="1143000" indent="-228600" defTabSz="912813" eaLnBrk="0" hangingPunct="0">
              <a:defRPr kumimoji="1">
                <a:solidFill>
                  <a:schemeClr val="tx1"/>
                </a:solidFill>
                <a:latin typeface="Arial" pitchFamily="34" charset="0"/>
                <a:ea typeface="新細明體" pitchFamily="18" charset="-120"/>
              </a:defRPr>
            </a:lvl3pPr>
            <a:lvl4pPr marL="1600200" indent="-228600" defTabSz="912813" eaLnBrk="0" hangingPunct="0">
              <a:defRPr kumimoji="1">
                <a:solidFill>
                  <a:schemeClr val="tx1"/>
                </a:solidFill>
                <a:latin typeface="Arial" pitchFamily="34" charset="0"/>
                <a:ea typeface="新細明體" pitchFamily="18" charset="-120"/>
              </a:defRPr>
            </a:lvl4pPr>
            <a:lvl5pPr marL="2057400" indent="-228600" defTabSz="912813" eaLnBrk="0" hangingPunct="0">
              <a:defRPr kumimoji="1">
                <a:solidFill>
                  <a:schemeClr val="tx1"/>
                </a:solidFill>
                <a:latin typeface="Arial" pitchFamily="34" charset="0"/>
                <a:ea typeface="新細明體" pitchFamily="18" charset="-120"/>
              </a:defRPr>
            </a:lvl5pPr>
            <a:lvl6pPr marL="2514600" indent="-228600" defTabSz="912813"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912813"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912813"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912813"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F73D5863-4864-4B83-9FF9-6413D56ECA11}" type="slidenum">
              <a:rPr lang="zh-TW" altLang="en-US" sz="1200"/>
              <a:pPr algn="r" eaLnBrk="1" hangingPunct="1"/>
              <a:t>42</a:t>
            </a:fld>
            <a:endParaRPr lang="en-US" altLang="zh-TW" sz="1200"/>
          </a:p>
        </p:txBody>
      </p:sp>
      <p:sp>
        <p:nvSpPr>
          <p:cNvPr id="226307" name="Rectangle 2"/>
          <p:cNvSpPr>
            <a:spLocks noGrp="1" noRot="1" noChangeAspect="1" noChangeArrowheads="1" noTextEdit="1"/>
          </p:cNvSpPr>
          <p:nvPr>
            <p:ph type="sldImg"/>
          </p:nvPr>
        </p:nvSpPr>
        <p:spPr>
          <a:xfrm>
            <a:off x="901700" y="739775"/>
            <a:ext cx="4935538" cy="3702050"/>
          </a:xfrm>
          <a:ln/>
        </p:spPr>
      </p:sp>
      <p:sp>
        <p:nvSpPr>
          <p:cNvPr id="226308" name="Rectangle 3"/>
          <p:cNvSpPr>
            <a:spLocks noGrp="1" noChangeArrowheads="1"/>
          </p:cNvSpPr>
          <p:nvPr>
            <p:ph type="body" idx="1"/>
          </p:nvPr>
        </p:nvSpPr>
        <p:spPr>
          <a:xfrm>
            <a:off x="671513" y="4687888"/>
            <a:ext cx="5392737" cy="4441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86" tIns="45592" rIns="91186" bIns="45592"/>
          <a:lstStyle/>
          <a:p>
            <a:endParaRPr lang="zh-TW" altLang="zh-TW"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txBox="1">
            <a:spLocks noGrp="1" noChangeArrowheads="1"/>
          </p:cNvSpPr>
          <p:nvPr/>
        </p:nvSpPr>
        <p:spPr bwMode="auto">
          <a:xfrm>
            <a:off x="3814763" y="9374188"/>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86" tIns="45592" rIns="91186" bIns="45592" anchor="b"/>
          <a:lstStyle>
            <a:lvl1pPr defTabSz="912813" eaLnBrk="0" hangingPunct="0">
              <a:defRPr kumimoji="1">
                <a:solidFill>
                  <a:schemeClr val="tx1"/>
                </a:solidFill>
                <a:latin typeface="Arial" pitchFamily="34" charset="0"/>
                <a:ea typeface="新細明體" pitchFamily="18" charset="-120"/>
              </a:defRPr>
            </a:lvl1pPr>
            <a:lvl2pPr marL="742950" indent="-285750" defTabSz="912813" eaLnBrk="0" hangingPunct="0">
              <a:defRPr kumimoji="1">
                <a:solidFill>
                  <a:schemeClr val="tx1"/>
                </a:solidFill>
                <a:latin typeface="Arial" pitchFamily="34" charset="0"/>
                <a:ea typeface="新細明體" pitchFamily="18" charset="-120"/>
              </a:defRPr>
            </a:lvl2pPr>
            <a:lvl3pPr marL="1143000" indent="-228600" defTabSz="912813" eaLnBrk="0" hangingPunct="0">
              <a:defRPr kumimoji="1">
                <a:solidFill>
                  <a:schemeClr val="tx1"/>
                </a:solidFill>
                <a:latin typeface="Arial" pitchFamily="34" charset="0"/>
                <a:ea typeface="新細明體" pitchFamily="18" charset="-120"/>
              </a:defRPr>
            </a:lvl3pPr>
            <a:lvl4pPr marL="1600200" indent="-228600" defTabSz="912813" eaLnBrk="0" hangingPunct="0">
              <a:defRPr kumimoji="1">
                <a:solidFill>
                  <a:schemeClr val="tx1"/>
                </a:solidFill>
                <a:latin typeface="Arial" pitchFamily="34" charset="0"/>
                <a:ea typeface="新細明體" pitchFamily="18" charset="-120"/>
              </a:defRPr>
            </a:lvl4pPr>
            <a:lvl5pPr marL="2057400" indent="-228600" defTabSz="912813" eaLnBrk="0" hangingPunct="0">
              <a:defRPr kumimoji="1">
                <a:solidFill>
                  <a:schemeClr val="tx1"/>
                </a:solidFill>
                <a:latin typeface="Arial" pitchFamily="34" charset="0"/>
                <a:ea typeface="新細明體" pitchFamily="18" charset="-120"/>
              </a:defRPr>
            </a:lvl5pPr>
            <a:lvl6pPr marL="2514600" indent="-228600" defTabSz="912813"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912813"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912813"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912813"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D6FA9825-DAF0-4EE7-8426-7C357838EB68}" type="slidenum">
              <a:rPr lang="zh-TW" altLang="en-US" sz="1200"/>
              <a:pPr algn="r" eaLnBrk="1" hangingPunct="1"/>
              <a:t>43</a:t>
            </a:fld>
            <a:endParaRPr lang="en-US" altLang="zh-TW" sz="1200"/>
          </a:p>
        </p:txBody>
      </p:sp>
      <p:sp>
        <p:nvSpPr>
          <p:cNvPr id="227331" name="Rectangle 2"/>
          <p:cNvSpPr>
            <a:spLocks noGrp="1" noRot="1" noChangeAspect="1" noChangeArrowheads="1" noTextEdit="1"/>
          </p:cNvSpPr>
          <p:nvPr>
            <p:ph type="sldImg"/>
          </p:nvPr>
        </p:nvSpPr>
        <p:spPr>
          <a:xfrm>
            <a:off x="901700" y="739775"/>
            <a:ext cx="4935538" cy="3702050"/>
          </a:xfrm>
          <a:ln/>
        </p:spPr>
      </p:sp>
      <p:sp>
        <p:nvSpPr>
          <p:cNvPr id="227332" name="Rectangle 3"/>
          <p:cNvSpPr>
            <a:spLocks noGrp="1" noChangeArrowheads="1"/>
          </p:cNvSpPr>
          <p:nvPr>
            <p:ph type="body" idx="1"/>
          </p:nvPr>
        </p:nvSpPr>
        <p:spPr>
          <a:xfrm>
            <a:off x="671513" y="4687888"/>
            <a:ext cx="5392737" cy="4441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86" tIns="45592" rIns="91186" bIns="45592"/>
          <a:lstStyle/>
          <a:p>
            <a:endParaRPr lang="zh-TW" altLang="zh-TW"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xfrm>
            <a:off x="673100" y="4689475"/>
            <a:ext cx="5389563" cy="4440238"/>
          </a:xfrm>
          <a:noFill/>
        </p:spPr>
        <p:txBody>
          <a:bodyPr/>
          <a:lstStyle/>
          <a:p>
            <a:endParaRPr lang="zh-TW"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12813" y="739775"/>
            <a:ext cx="4933950" cy="3702050"/>
          </a:xfrm>
          <a:ln/>
        </p:spPr>
      </p:sp>
      <p:sp>
        <p:nvSpPr>
          <p:cNvPr id="40963" name="Rectangle 3"/>
          <p:cNvSpPr>
            <a:spLocks noGrp="1" noChangeArrowheads="1"/>
          </p:cNvSpPr>
          <p:nvPr>
            <p:ph type="body" idx="1"/>
          </p:nvPr>
        </p:nvSpPr>
        <p:spPr>
          <a:xfrm>
            <a:off x="671513" y="4687888"/>
            <a:ext cx="5392737" cy="4441825"/>
          </a:xfrm>
          <a:noFill/>
        </p:spPr>
        <p:txBody>
          <a:bodyPr/>
          <a:lstStyle/>
          <a:p>
            <a:r>
              <a:rPr lang="zh-TW" altLang="en-US" smtClean="0">
                <a:ea typeface="新細明體" charset="-120"/>
              </a:rPr>
              <a:t>國震中心於</a:t>
            </a:r>
            <a:r>
              <a:rPr lang="en-US" altLang="zh-TW" smtClean="0">
                <a:ea typeface="新細明體" charset="-120"/>
              </a:rPr>
              <a:t>102</a:t>
            </a:r>
            <a:r>
              <a:rPr lang="zh-TW" altLang="en-US" smtClean="0">
                <a:ea typeface="新細明體" charset="-120"/>
              </a:rPr>
              <a:t>年中旬</a:t>
            </a:r>
            <a:r>
              <a:rPr lang="zh-TW" altLang="en-US" smtClean="0">
                <a:latin typeface="新細明體" charset="-120"/>
                <a:ea typeface="新細明體" charset="-120"/>
              </a:rPr>
              <a:t>，模擬</a:t>
            </a:r>
            <a:r>
              <a:rPr lang="zh-TW" altLang="en-US" smtClean="0">
                <a:ea typeface="新細明體" charset="-120"/>
              </a:rPr>
              <a:t>以震央位於花蓮外海地區發生芮氏規模</a:t>
            </a:r>
            <a:r>
              <a:rPr lang="en-US" altLang="zh-TW" smtClean="0">
                <a:ea typeface="新細明體" charset="-120"/>
              </a:rPr>
              <a:t>6.2</a:t>
            </a:r>
            <a:r>
              <a:rPr lang="zh-TW" altLang="en-US" smtClean="0">
                <a:ea typeface="新細明體" charset="-120"/>
              </a:rPr>
              <a:t>地震對山腳斷層之衝擊影響範圍及震度。</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912813" y="739775"/>
            <a:ext cx="4933950" cy="3702050"/>
          </a:xfrm>
          <a:ln/>
        </p:spPr>
      </p:sp>
      <p:sp>
        <p:nvSpPr>
          <p:cNvPr id="41987" name="Rectangle 3"/>
          <p:cNvSpPr>
            <a:spLocks noGrp="1" noChangeArrowheads="1"/>
          </p:cNvSpPr>
          <p:nvPr>
            <p:ph type="body" idx="1"/>
          </p:nvPr>
        </p:nvSpPr>
        <p:spPr>
          <a:xfrm>
            <a:off x="671513" y="4687888"/>
            <a:ext cx="5392737" cy="4441825"/>
          </a:xfrm>
          <a:noFill/>
        </p:spPr>
        <p:txBody>
          <a:bodyPr/>
          <a:lstStyle/>
          <a:p>
            <a:endParaRPr lang="zh-TW" altLang="en-US" smtClean="0">
              <a:ea typeface="新細明體" charset="-12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900113" y="739775"/>
            <a:ext cx="4935537" cy="3702050"/>
          </a:xfrm>
          <a:ln/>
        </p:spPr>
      </p:sp>
      <p:sp>
        <p:nvSpPr>
          <p:cNvPr id="40963" name="Rectangle 3"/>
          <p:cNvSpPr>
            <a:spLocks noGrp="1" noChangeArrowheads="1"/>
          </p:cNvSpPr>
          <p:nvPr>
            <p:ph type="body" idx="1"/>
          </p:nvPr>
        </p:nvSpPr>
        <p:spPr>
          <a:xfrm>
            <a:off x="672477" y="4689623"/>
            <a:ext cx="5390810" cy="444056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ea typeface="新細明體" charset="-12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xfrm>
            <a:off x="898525" y="738188"/>
            <a:ext cx="4940300" cy="3706812"/>
          </a:xfrm>
          <a:ln/>
        </p:spPr>
      </p:sp>
      <p:sp>
        <p:nvSpPr>
          <p:cNvPr id="52227" name="Rectangle 3"/>
          <p:cNvSpPr>
            <a:spLocks noGrp="1" noChangeArrowheads="1"/>
          </p:cNvSpPr>
          <p:nvPr>
            <p:ph type="body" idx="1"/>
          </p:nvPr>
        </p:nvSpPr>
        <p:spPr>
          <a:xfrm>
            <a:off x="669925" y="4687888"/>
            <a:ext cx="5395913" cy="4443412"/>
          </a:xfrm>
          <a:noFill/>
        </p:spPr>
        <p:txBody>
          <a:bodyPr lIns="91284" tIns="45647" rIns="91284" bIns="45647"/>
          <a:lstStyle/>
          <a:p>
            <a:r>
              <a:rPr lang="en-US" altLang="zh-TW" smtClean="0">
                <a:ea typeface="新細明體" charset="-120"/>
              </a:rPr>
              <a:t>1.</a:t>
            </a:r>
            <a:r>
              <a:rPr lang="zh-TW" altLang="en-US" smtClean="0">
                <a:ea typeface="新細明體" charset="-120"/>
              </a:rPr>
              <a:t>各直轄市政府規劃單位</a:t>
            </a:r>
            <a:r>
              <a:rPr lang="zh-TW" altLang="en-US" smtClean="0">
                <a:latin typeface="Cambria Math" pitchFamily="18" charset="0"/>
                <a:ea typeface="新細明體" charset="-120"/>
              </a:rPr>
              <a:t>，將透過</a:t>
            </a:r>
            <a:r>
              <a:rPr lang="zh-TW" altLang="en-US" smtClean="0">
                <a:ea typeface="新細明體" charset="-120"/>
              </a:rPr>
              <a:t>災害潛勢圖資套疊</a:t>
            </a:r>
            <a:r>
              <a:rPr lang="zh-TW" altLang="en-US" smtClean="0">
                <a:latin typeface="新細明體" charset="-120"/>
                <a:ea typeface="新細明體" charset="-120"/>
              </a:rPr>
              <a:t>，先行檢視相關地質災害高風險地區及窳陋危險地區，同時檢討</a:t>
            </a:r>
            <a:r>
              <a:rPr lang="zh-TW" altLang="en-US" smtClean="0">
                <a:solidFill>
                  <a:srgbClr val="9933FF"/>
                </a:solidFill>
                <a:latin typeface="新細明體" charset="-120"/>
                <a:ea typeface="新細明體" charset="-120"/>
              </a:rPr>
              <a:t>國公有低度利用土地</a:t>
            </a:r>
            <a:r>
              <a:rPr lang="en-US" altLang="zh-TW" smtClean="0">
                <a:solidFill>
                  <a:srgbClr val="9933FF"/>
                </a:solidFill>
                <a:latin typeface="新細明體" charset="-120"/>
                <a:ea typeface="新細明體" charset="-120"/>
              </a:rPr>
              <a:t>(</a:t>
            </a:r>
            <a:r>
              <a:rPr lang="zh-TW" altLang="en-US" smtClean="0">
                <a:solidFill>
                  <a:srgbClr val="9933FF"/>
                </a:solidFill>
                <a:latin typeface="新細明體" charset="-120"/>
                <a:ea typeface="新細明體" charset="-120"/>
              </a:rPr>
              <a:t>或公共設施保留地</a:t>
            </a:r>
            <a:r>
              <a:rPr lang="en-US" altLang="zh-TW" smtClean="0">
                <a:solidFill>
                  <a:srgbClr val="9933FF"/>
                </a:solidFill>
                <a:latin typeface="新細明體" charset="-120"/>
                <a:ea typeface="新細明體" charset="-120"/>
              </a:rPr>
              <a:t>)</a:t>
            </a:r>
            <a:r>
              <a:rPr lang="zh-TW" altLang="en-US" smtClean="0">
                <a:solidFill>
                  <a:srgbClr val="9933FF"/>
                </a:solidFill>
                <a:latin typeface="新細明體" charset="-120"/>
                <a:ea typeface="新細明體" charset="-120"/>
              </a:rPr>
              <a:t>搭配重新規劃利用</a:t>
            </a:r>
            <a:r>
              <a:rPr lang="en-US" altLang="zh-TW" smtClean="0">
                <a:solidFill>
                  <a:srgbClr val="9933FF"/>
                </a:solidFill>
                <a:latin typeface="新細明體" charset="-120"/>
                <a:ea typeface="新細明體" charset="-120"/>
              </a:rPr>
              <a:t>，</a:t>
            </a:r>
            <a:r>
              <a:rPr lang="zh-TW" altLang="en-US" smtClean="0">
                <a:solidFill>
                  <a:srgbClr val="9933FF"/>
                </a:solidFill>
                <a:latin typeface="新細明體" charset="-120"/>
                <a:ea typeface="新細明體" charset="-120"/>
              </a:rPr>
              <a:t>提供作為高風險災害地區之</a:t>
            </a:r>
            <a:r>
              <a:rPr lang="zh-TW" altLang="en-US" smtClean="0">
                <a:ea typeface="新細明體" charset="-120"/>
              </a:rPr>
              <a:t>防災型更新遷建基地</a:t>
            </a:r>
            <a:r>
              <a:rPr lang="zh-TW" altLang="en-US" smtClean="0">
                <a:latin typeface="新細明體" charset="-120"/>
                <a:ea typeface="新細明體" charset="-120"/>
              </a:rPr>
              <a:t>，並透過</a:t>
            </a:r>
            <a:r>
              <a:rPr lang="zh-TW" altLang="en-US" smtClean="0">
                <a:ea typeface="新細明體" charset="-120"/>
              </a:rPr>
              <a:t>都市計畫專案變更方式辦理</a:t>
            </a:r>
            <a:r>
              <a:rPr lang="zh-TW" altLang="en-US" smtClean="0">
                <a:latin typeface="新細明體" charset="-120"/>
                <a:ea typeface="新細明體" charset="-120"/>
              </a:rPr>
              <a:t>，</a:t>
            </a:r>
            <a:endParaRPr lang="en-US" altLang="zh-TW" smtClean="0">
              <a:latin typeface="新細明體" charset="-120"/>
              <a:ea typeface="新細明體" charset="-120"/>
            </a:endParaRPr>
          </a:p>
          <a:p>
            <a:r>
              <a:rPr lang="zh-TW" altLang="en-US" smtClean="0">
                <a:latin typeface="新細明體" charset="-120"/>
                <a:ea typeface="新細明體" charset="-120"/>
              </a:rPr>
              <a:t>   將兩塊基地在總容積不變情況下，透過容積調派方式移轉容積至遷建基地，引入低衝擊開發理念，透過</a:t>
            </a:r>
            <a:r>
              <a:rPr lang="zh-TW" altLang="en-US" smtClean="0">
                <a:ea typeface="新細明體" charset="-120"/>
              </a:rPr>
              <a:t>都市設計規範</a:t>
            </a:r>
            <a:r>
              <a:rPr lang="zh-TW" altLang="en-US" smtClean="0">
                <a:latin typeface="新細明體" charset="-120"/>
                <a:ea typeface="新細明體" charset="-120"/>
              </a:rPr>
              <a:t>，提高環境品質，並研擬整體規劃方案內容及推動</a:t>
            </a:r>
            <a:r>
              <a:rPr lang="zh-TW" altLang="en-US" smtClean="0">
                <a:ea typeface="新細明體" charset="-120"/>
              </a:rPr>
              <a:t>策略等事宜。</a:t>
            </a:r>
            <a:endParaRPr lang="en-US" altLang="zh-TW" smtClean="0">
              <a:ea typeface="新細明體" charset="-120"/>
            </a:endParaRPr>
          </a:p>
          <a:p>
            <a:r>
              <a:rPr lang="en-US" altLang="zh-TW" smtClean="0">
                <a:ea typeface="新細明體" charset="-120"/>
              </a:rPr>
              <a:t>2.</a:t>
            </a:r>
            <a:r>
              <a:rPr lang="zh-TW" altLang="en-US" smtClean="0">
                <a:ea typeface="新細明體" charset="-120"/>
              </a:rPr>
              <a:t>原高風險災害地區之土地使用</a:t>
            </a:r>
            <a:r>
              <a:rPr lang="zh-TW" altLang="en-US" smtClean="0">
                <a:latin typeface="新細明體" charset="-120"/>
                <a:ea typeface="新細明體" charset="-120"/>
              </a:rPr>
              <a:t>，可併同檢討變更作為公共設施使用</a:t>
            </a:r>
            <a:r>
              <a:rPr lang="en-US" altLang="zh-TW" smtClean="0">
                <a:latin typeface="新細明體" charset="-120"/>
                <a:ea typeface="新細明體" charset="-120"/>
              </a:rPr>
              <a:t>(</a:t>
            </a:r>
            <a:r>
              <a:rPr lang="zh-TW" altLang="en-US" smtClean="0">
                <a:latin typeface="新細明體" charset="-120"/>
                <a:ea typeface="新細明體" charset="-120"/>
              </a:rPr>
              <a:t>如綠帶、滯洪公園等</a:t>
            </a:r>
            <a:r>
              <a:rPr lang="en-US" altLang="zh-TW" smtClean="0">
                <a:latin typeface="新細明體" charset="-120"/>
                <a:ea typeface="新細明體" charset="-120"/>
              </a:rPr>
              <a:t>)</a:t>
            </a:r>
            <a:r>
              <a:rPr lang="zh-TW" altLang="en-US" smtClean="0">
                <a:latin typeface="新細明體" charset="-120"/>
                <a:ea typeface="新細明體" charset="-120"/>
              </a:rPr>
              <a:t>，或降低開發強度，以減少災害發生之損害。</a:t>
            </a:r>
            <a:endParaRPr lang="zh-TW" altLang="en-US" smtClean="0">
              <a:ea typeface="新細明體" charset="-12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72D138-5ACF-A547-9B5E-0EBBB890D588}"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63220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9FAA8B01-2ECF-4DF6-AD7C-AA8FCD3D08C4}" type="slidenum">
              <a:rPr lang="zh-TW" altLang="en-US" smtClean="0">
                <a:solidFill>
                  <a:prstClr val="black"/>
                </a:solidFill>
              </a:rPr>
              <a:pPr/>
              <a:t>66</a:t>
            </a:fld>
            <a:endParaRPr lang="zh-TW" altLang="en-US">
              <a:solidFill>
                <a:prstClr val="black"/>
              </a:solidFill>
            </a:endParaRPr>
          </a:p>
        </p:txBody>
      </p:sp>
    </p:spTree>
    <p:extLst>
      <p:ext uri="{BB962C8B-B14F-4D97-AF65-F5344CB8AC3E}">
        <p14:creationId xmlns:p14="http://schemas.microsoft.com/office/powerpoint/2010/main" val="4092846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3814763" y="9374188"/>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12" tIns="45606" rIns="91212" bIns="45606" anchor="b"/>
          <a:lstStyle>
            <a:lvl1pPr defTabSz="912813" eaLnBrk="0" hangingPunct="0">
              <a:defRPr kumimoji="1">
                <a:solidFill>
                  <a:schemeClr val="tx1"/>
                </a:solidFill>
                <a:latin typeface="Arial" pitchFamily="34" charset="0"/>
                <a:ea typeface="新細明體" pitchFamily="18" charset="-120"/>
              </a:defRPr>
            </a:lvl1pPr>
            <a:lvl2pPr marL="742950" indent="-285750" defTabSz="912813" eaLnBrk="0" hangingPunct="0">
              <a:defRPr kumimoji="1">
                <a:solidFill>
                  <a:schemeClr val="tx1"/>
                </a:solidFill>
                <a:latin typeface="Arial" pitchFamily="34" charset="0"/>
                <a:ea typeface="新細明體" pitchFamily="18" charset="-120"/>
              </a:defRPr>
            </a:lvl2pPr>
            <a:lvl3pPr marL="1143000" indent="-228600" defTabSz="912813" eaLnBrk="0" hangingPunct="0">
              <a:defRPr kumimoji="1">
                <a:solidFill>
                  <a:schemeClr val="tx1"/>
                </a:solidFill>
                <a:latin typeface="Arial" pitchFamily="34" charset="0"/>
                <a:ea typeface="新細明體" pitchFamily="18" charset="-120"/>
              </a:defRPr>
            </a:lvl3pPr>
            <a:lvl4pPr marL="1600200" indent="-228600" defTabSz="912813" eaLnBrk="0" hangingPunct="0">
              <a:defRPr kumimoji="1">
                <a:solidFill>
                  <a:schemeClr val="tx1"/>
                </a:solidFill>
                <a:latin typeface="Arial" pitchFamily="34" charset="0"/>
                <a:ea typeface="新細明體" pitchFamily="18" charset="-120"/>
              </a:defRPr>
            </a:lvl4pPr>
            <a:lvl5pPr marL="2057400" indent="-228600" defTabSz="912813" eaLnBrk="0" hangingPunct="0">
              <a:defRPr kumimoji="1">
                <a:solidFill>
                  <a:schemeClr val="tx1"/>
                </a:solidFill>
                <a:latin typeface="Arial" pitchFamily="34" charset="0"/>
                <a:ea typeface="新細明體" pitchFamily="18" charset="-120"/>
              </a:defRPr>
            </a:lvl5pPr>
            <a:lvl6pPr marL="2514600" indent="-228600" defTabSz="912813"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912813"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912813"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912813"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915FB421-77CE-4CF7-8BB3-CF53D1841B30}" type="slidenum">
              <a:rPr lang="zh-TW" altLang="en-US" sz="1200">
                <a:solidFill>
                  <a:prstClr val="black"/>
                </a:solidFill>
              </a:rPr>
              <a:pPr algn="r" eaLnBrk="1" hangingPunct="1"/>
              <a:t>75</a:t>
            </a:fld>
            <a:endParaRPr lang="en-US" altLang="zh-TW" sz="1200">
              <a:solidFill>
                <a:prstClr val="black"/>
              </a:solidFill>
            </a:endParaRPr>
          </a:p>
        </p:txBody>
      </p:sp>
      <p:sp>
        <p:nvSpPr>
          <p:cNvPr id="231427" name="Rectangle 2"/>
          <p:cNvSpPr>
            <a:spLocks noGrp="1" noRot="1" noChangeAspect="1" noChangeArrowheads="1" noTextEdit="1"/>
          </p:cNvSpPr>
          <p:nvPr>
            <p:ph type="sldImg"/>
          </p:nvPr>
        </p:nvSpPr>
        <p:spPr>
          <a:xfrm>
            <a:off x="900113" y="739775"/>
            <a:ext cx="4937125" cy="3702050"/>
          </a:xfrm>
          <a:ln/>
        </p:spPr>
      </p:sp>
      <p:sp>
        <p:nvSpPr>
          <p:cNvPr id="231428" name="Rectangle 3"/>
          <p:cNvSpPr>
            <a:spLocks noGrp="1" noChangeArrowheads="1"/>
          </p:cNvSpPr>
          <p:nvPr>
            <p:ph type="body" idx="1"/>
          </p:nvPr>
        </p:nvSpPr>
        <p:spPr>
          <a:xfrm>
            <a:off x="671513" y="4687888"/>
            <a:ext cx="5392737" cy="4441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801" tIns="49401" rIns="98801" bIns="49401"/>
          <a:lstStyle/>
          <a:p>
            <a:endParaRPr lang="zh-TW" altLang="zh-TW"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txBox="1">
            <a:spLocks noGrp="1" noChangeArrowheads="1"/>
          </p:cNvSpPr>
          <p:nvPr/>
        </p:nvSpPr>
        <p:spPr bwMode="auto">
          <a:xfrm>
            <a:off x="3814763" y="9374188"/>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60F5F527-8B2D-4626-BFE8-B71A2671EBB1}" type="slidenum">
              <a:rPr lang="en-US" altLang="zh-TW" sz="1200"/>
              <a:pPr algn="r" eaLnBrk="1" hangingPunct="1"/>
              <a:t>15</a:t>
            </a:fld>
            <a:endParaRPr lang="en-US" altLang="zh-TW" sz="1200"/>
          </a:p>
        </p:txBody>
      </p:sp>
      <p:sp>
        <p:nvSpPr>
          <p:cNvPr id="220163" name="Rectangle 7"/>
          <p:cNvSpPr txBox="1">
            <a:spLocks noGrp="1" noChangeArrowheads="1"/>
          </p:cNvSpPr>
          <p:nvPr/>
        </p:nvSpPr>
        <p:spPr bwMode="auto">
          <a:xfrm>
            <a:off x="3814763" y="9374188"/>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8B717F93-D869-4775-B4CF-A17C8A40B94C}" type="slidenum">
              <a:rPr lang="en-US" altLang="zh-TW" sz="1200"/>
              <a:pPr algn="r" eaLnBrk="1" hangingPunct="1"/>
              <a:t>15</a:t>
            </a:fld>
            <a:endParaRPr lang="en-US" altLang="zh-TW" sz="1200"/>
          </a:p>
        </p:txBody>
      </p:sp>
      <p:sp>
        <p:nvSpPr>
          <p:cNvPr id="220164" name="Rectangle 2"/>
          <p:cNvSpPr>
            <a:spLocks noGrp="1" noRot="1" noChangeAspect="1" noChangeArrowheads="1" noTextEdit="1"/>
          </p:cNvSpPr>
          <p:nvPr>
            <p:ph type="sldImg"/>
          </p:nvPr>
        </p:nvSpPr>
        <p:spPr>
          <a:xfrm>
            <a:off x="900113" y="739775"/>
            <a:ext cx="4937125" cy="3702050"/>
          </a:xfrm>
          <a:ln/>
        </p:spPr>
      </p:sp>
      <p:sp>
        <p:nvSpPr>
          <p:cNvPr id="2201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投影片圖像版面配置區 1"/>
          <p:cNvSpPr>
            <a:spLocks noGrp="1" noRot="1" noChangeAspect="1" noTextEdit="1"/>
          </p:cNvSpPr>
          <p:nvPr>
            <p:ph type="sldImg"/>
          </p:nvPr>
        </p:nvSpPr>
        <p:spPr>
          <a:xfrm>
            <a:off x="900113" y="741363"/>
            <a:ext cx="4935537" cy="3700462"/>
          </a:xfrm>
          <a:ln/>
        </p:spPr>
      </p:sp>
      <p:sp>
        <p:nvSpPr>
          <p:cNvPr id="119811"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latin typeface="Arial" pitchFamily="34" charset="0"/>
            </a:endParaRPr>
          </a:p>
        </p:txBody>
      </p:sp>
      <p:sp>
        <p:nvSpPr>
          <p:cNvPr id="119812"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70882" indent="-296493" eaLnBrk="0" hangingPunct="0">
              <a:spcBef>
                <a:spcPct val="30000"/>
              </a:spcBef>
              <a:defRPr sz="1200">
                <a:solidFill>
                  <a:schemeClr val="tx1"/>
                </a:solidFill>
                <a:latin typeface="Arial" pitchFamily="34" charset="0"/>
              </a:defRPr>
            </a:lvl2pPr>
            <a:lvl3pPr marL="1185974" indent="-237195" eaLnBrk="0" hangingPunct="0">
              <a:spcBef>
                <a:spcPct val="30000"/>
              </a:spcBef>
              <a:defRPr sz="1200">
                <a:solidFill>
                  <a:schemeClr val="tx1"/>
                </a:solidFill>
                <a:latin typeface="Arial" pitchFamily="34" charset="0"/>
              </a:defRPr>
            </a:lvl3pPr>
            <a:lvl4pPr marL="1660364" indent="-237195" eaLnBrk="0" hangingPunct="0">
              <a:spcBef>
                <a:spcPct val="30000"/>
              </a:spcBef>
              <a:defRPr sz="1200">
                <a:solidFill>
                  <a:schemeClr val="tx1"/>
                </a:solidFill>
                <a:latin typeface="Arial" pitchFamily="34" charset="0"/>
              </a:defRPr>
            </a:lvl4pPr>
            <a:lvl5pPr marL="2134753" indent="-237195" eaLnBrk="0" hangingPunct="0">
              <a:spcBef>
                <a:spcPct val="30000"/>
              </a:spcBef>
              <a:defRPr sz="1200">
                <a:solidFill>
                  <a:schemeClr val="tx1"/>
                </a:solidFill>
                <a:latin typeface="Arial" pitchFamily="34" charset="0"/>
              </a:defRPr>
            </a:lvl5pPr>
            <a:lvl6pPr marL="2609142" indent="-237195" eaLnBrk="0" fontAlgn="base" hangingPunct="0">
              <a:spcBef>
                <a:spcPct val="30000"/>
              </a:spcBef>
              <a:spcAft>
                <a:spcPct val="0"/>
              </a:spcAft>
              <a:defRPr sz="1200">
                <a:solidFill>
                  <a:schemeClr val="tx1"/>
                </a:solidFill>
                <a:latin typeface="Arial" pitchFamily="34" charset="0"/>
              </a:defRPr>
            </a:lvl6pPr>
            <a:lvl7pPr marL="3083532" indent="-237195" eaLnBrk="0" fontAlgn="base" hangingPunct="0">
              <a:spcBef>
                <a:spcPct val="30000"/>
              </a:spcBef>
              <a:spcAft>
                <a:spcPct val="0"/>
              </a:spcAft>
              <a:defRPr sz="1200">
                <a:solidFill>
                  <a:schemeClr val="tx1"/>
                </a:solidFill>
                <a:latin typeface="Arial" pitchFamily="34" charset="0"/>
              </a:defRPr>
            </a:lvl7pPr>
            <a:lvl8pPr marL="3557921" indent="-237195" eaLnBrk="0" fontAlgn="base" hangingPunct="0">
              <a:spcBef>
                <a:spcPct val="30000"/>
              </a:spcBef>
              <a:spcAft>
                <a:spcPct val="0"/>
              </a:spcAft>
              <a:defRPr sz="1200">
                <a:solidFill>
                  <a:schemeClr val="tx1"/>
                </a:solidFill>
                <a:latin typeface="Arial" pitchFamily="34" charset="0"/>
              </a:defRPr>
            </a:lvl8pPr>
            <a:lvl9pPr marL="4032311" indent="-23719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F236C9EB-6616-4695-9A76-476C748C4361}" type="slidenum">
              <a:rPr lang="de-DE" altLang="zh-TW" smtClean="0">
                <a:cs typeface="Arial" pitchFamily="34" charset="0"/>
              </a:rPr>
              <a:pPr eaLnBrk="1" hangingPunct="1">
                <a:spcBef>
                  <a:spcPct val="0"/>
                </a:spcBef>
              </a:pPr>
              <a:t>79</a:t>
            </a:fld>
            <a:endParaRPr lang="de-DE" altLang="zh-TW" smtClean="0">
              <a:cs typeface="Arial" pitchFamily="34" charset="0"/>
            </a:endParaRPr>
          </a:p>
        </p:txBody>
      </p:sp>
    </p:spTree>
    <p:extLst>
      <p:ext uri="{BB962C8B-B14F-4D97-AF65-F5344CB8AC3E}">
        <p14:creationId xmlns:p14="http://schemas.microsoft.com/office/powerpoint/2010/main" val="8914451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Rot="1" noChangeAspect="1" noChangeArrowheads="1" noTextEdit="1"/>
          </p:cNvSpPr>
          <p:nvPr>
            <p:ph type="sldImg"/>
          </p:nvPr>
        </p:nvSpPr>
        <p:spPr>
          <a:xfrm>
            <a:off x="900113" y="742950"/>
            <a:ext cx="4935537" cy="3702050"/>
          </a:xfrm>
          <a:ln/>
        </p:spPr>
      </p:sp>
      <p:sp>
        <p:nvSpPr>
          <p:cNvPr id="235523" name="Rectangle 3"/>
          <p:cNvSpPr>
            <a:spLocks noGrp="1" noChangeArrowheads="1"/>
          </p:cNvSpPr>
          <p:nvPr>
            <p:ph type="body" idx="1"/>
          </p:nvPr>
        </p:nvSpPr>
        <p:spPr>
          <a:xfrm>
            <a:off x="673100" y="4687888"/>
            <a:ext cx="5389563" cy="4438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smtClean="0">
                <a:latin typeface="Arial" pitchFamily="34" charset="0"/>
              </a:rPr>
              <a:t>供應端</a:t>
            </a:r>
            <a:r>
              <a:rPr lang="en-US" altLang="zh-TW" smtClean="0">
                <a:latin typeface="Arial" pitchFamily="34" charset="0"/>
              </a:rPr>
              <a:t>:46</a:t>
            </a:r>
            <a:r>
              <a:rPr lang="zh-TW" altLang="en-US" smtClean="0">
                <a:latin typeface="Arial" pitchFamily="34" charset="0"/>
              </a:rPr>
              <a:t>處公共污水處理廠，設計處理水量</a:t>
            </a:r>
            <a:r>
              <a:rPr lang="en-US" altLang="zh-TW" smtClean="0">
                <a:latin typeface="Arial" pitchFamily="34" charset="0"/>
              </a:rPr>
              <a:t>360</a:t>
            </a:r>
            <a:r>
              <a:rPr lang="zh-TW" altLang="en-US" smtClean="0">
                <a:latin typeface="Arial" pitchFamily="34" charset="0"/>
              </a:rPr>
              <a:t>萬噸</a:t>
            </a:r>
            <a:r>
              <a:rPr lang="en-US" altLang="zh-TW" smtClean="0">
                <a:latin typeface="Arial" pitchFamily="34" charset="0"/>
              </a:rPr>
              <a:t>/</a:t>
            </a:r>
            <a:r>
              <a:rPr lang="zh-TW" altLang="en-US" smtClean="0">
                <a:latin typeface="Arial" pitchFamily="34" charset="0"/>
              </a:rPr>
              <a:t>日，實際處理水量</a:t>
            </a:r>
            <a:r>
              <a:rPr lang="en-US" altLang="zh-TW" smtClean="0">
                <a:latin typeface="Arial" pitchFamily="34" charset="0"/>
              </a:rPr>
              <a:t>285</a:t>
            </a:r>
            <a:r>
              <a:rPr lang="zh-TW" altLang="en-US" smtClean="0">
                <a:latin typeface="Arial" pitchFamily="34" charset="0"/>
              </a:rPr>
              <a:t>萬噸</a:t>
            </a:r>
            <a:r>
              <a:rPr lang="en-US" altLang="zh-TW" smtClean="0">
                <a:latin typeface="Arial" pitchFamily="34" charset="0"/>
              </a:rPr>
              <a:t>/</a:t>
            </a:r>
            <a:r>
              <a:rPr lang="zh-TW" altLang="en-US" smtClean="0">
                <a:latin typeface="Arial" pitchFamily="34" charset="0"/>
              </a:rPr>
              <a:t>日</a:t>
            </a:r>
          </a:p>
          <a:p>
            <a:r>
              <a:rPr lang="zh-TW" altLang="en-US" smtClean="0">
                <a:latin typeface="Arial" pitchFamily="34" charset="0"/>
              </a:rPr>
              <a:t>需求端</a:t>
            </a:r>
            <a:r>
              <a:rPr lang="en-US" altLang="zh-TW" smtClean="0">
                <a:latin typeface="Arial" pitchFamily="34" charset="0"/>
              </a:rPr>
              <a:t>:96</a:t>
            </a:r>
            <a:r>
              <a:rPr lang="zh-TW" altLang="en-US" smtClean="0">
                <a:latin typeface="Arial" pitchFamily="34" charset="0"/>
              </a:rPr>
              <a:t>處</a:t>
            </a:r>
            <a:r>
              <a:rPr kumimoji="0" lang="zh-TW" altLang="en-US" smtClean="0">
                <a:solidFill>
                  <a:schemeClr val="tx2"/>
                </a:solidFill>
                <a:latin typeface="Arial" pitchFamily="34" charset="0"/>
              </a:rPr>
              <a:t>工業區</a:t>
            </a:r>
            <a:r>
              <a:rPr kumimoji="0" lang="en-US" altLang="zh-TW" smtClean="0">
                <a:solidFill>
                  <a:schemeClr val="tx2"/>
                </a:solidFill>
                <a:latin typeface="Arial" pitchFamily="34" charset="0"/>
              </a:rPr>
              <a:t>/</a:t>
            </a:r>
            <a:r>
              <a:rPr kumimoji="0" lang="zh-TW" altLang="en-US" smtClean="0">
                <a:solidFill>
                  <a:schemeClr val="tx2"/>
                </a:solidFill>
                <a:latin typeface="Arial" pitchFamily="34" charset="0"/>
              </a:rPr>
              <a:t>科學園區</a:t>
            </a:r>
            <a:r>
              <a:rPr kumimoji="0" lang="en-US" altLang="zh-TW" smtClean="0">
                <a:solidFill>
                  <a:schemeClr val="tx2"/>
                </a:solidFill>
                <a:latin typeface="Arial" pitchFamily="34" charset="0"/>
              </a:rPr>
              <a:t>/</a:t>
            </a:r>
            <a:r>
              <a:rPr kumimoji="0" lang="zh-TW" altLang="en-US" smtClean="0">
                <a:solidFill>
                  <a:schemeClr val="tx2"/>
                </a:solidFill>
                <a:latin typeface="Arial" pitchFamily="34" charset="0"/>
              </a:rPr>
              <a:t>生技園區</a:t>
            </a:r>
            <a:r>
              <a:rPr kumimoji="0" lang="en-US" altLang="zh-TW" smtClean="0">
                <a:solidFill>
                  <a:schemeClr val="tx2"/>
                </a:solidFill>
                <a:latin typeface="Arial" pitchFamily="34" charset="0"/>
              </a:rPr>
              <a:t>/</a:t>
            </a:r>
            <a:r>
              <a:rPr kumimoji="0" lang="zh-TW" altLang="en-US" smtClean="0">
                <a:solidFill>
                  <a:schemeClr val="tx2"/>
                </a:solidFill>
                <a:latin typeface="Arial" pitchFamily="34" charset="0"/>
              </a:rPr>
              <a:t>環保園區</a:t>
            </a:r>
            <a:r>
              <a:rPr kumimoji="0" lang="en-US" altLang="zh-TW" smtClean="0">
                <a:solidFill>
                  <a:schemeClr val="tx2"/>
                </a:solidFill>
                <a:latin typeface="Arial" pitchFamily="34" charset="0"/>
              </a:rPr>
              <a:t>/</a:t>
            </a:r>
            <a:r>
              <a:rPr kumimoji="0" lang="zh-TW" altLang="en-US" smtClean="0">
                <a:solidFill>
                  <a:schemeClr val="tx2"/>
                </a:solidFill>
                <a:latin typeface="Arial" pitchFamily="34" charset="0"/>
              </a:rPr>
              <a:t>加工出口區</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txBox="1">
            <a:spLocks noGrp="1" noChangeArrowheads="1"/>
          </p:cNvSpPr>
          <p:nvPr/>
        </p:nvSpPr>
        <p:spPr bwMode="auto">
          <a:xfrm>
            <a:off x="3814763" y="9374188"/>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C9EE89E7-9521-4AD4-B3AF-B11EE7BAFAC7}" type="slidenum">
              <a:rPr lang="en-US" altLang="zh-TW" sz="1200"/>
              <a:pPr algn="r" eaLnBrk="1" hangingPunct="1"/>
              <a:t>89</a:t>
            </a:fld>
            <a:endParaRPr lang="en-US" altLang="zh-TW" sz="1200"/>
          </a:p>
        </p:txBody>
      </p:sp>
      <p:sp>
        <p:nvSpPr>
          <p:cNvPr id="237571" name="Rectangle 7"/>
          <p:cNvSpPr txBox="1">
            <a:spLocks noGrp="1" noChangeArrowheads="1"/>
          </p:cNvSpPr>
          <p:nvPr/>
        </p:nvSpPr>
        <p:spPr bwMode="auto">
          <a:xfrm>
            <a:off x="3814763" y="9374188"/>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01B78936-3C73-4752-93B9-A831D94DC7F3}" type="slidenum">
              <a:rPr lang="en-US" altLang="zh-TW" sz="1200"/>
              <a:pPr algn="r" eaLnBrk="1" hangingPunct="1"/>
              <a:t>89</a:t>
            </a:fld>
            <a:endParaRPr lang="en-US" altLang="zh-TW" sz="1200"/>
          </a:p>
        </p:txBody>
      </p:sp>
      <p:sp>
        <p:nvSpPr>
          <p:cNvPr id="237572" name="Rectangle 2"/>
          <p:cNvSpPr>
            <a:spLocks noGrp="1" noRot="1" noChangeAspect="1" noChangeArrowheads="1" noTextEdit="1"/>
          </p:cNvSpPr>
          <p:nvPr>
            <p:ph type="sldImg"/>
          </p:nvPr>
        </p:nvSpPr>
        <p:spPr>
          <a:xfrm>
            <a:off x="901700" y="739775"/>
            <a:ext cx="4935538" cy="3702050"/>
          </a:xfrm>
          <a:ln/>
        </p:spPr>
      </p:sp>
      <p:sp>
        <p:nvSpPr>
          <p:cNvPr id="2375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lstStyle/>
          <a:p>
            <a:pPr eaLnBrk="1" hangingPunct="1"/>
            <a:endParaRPr lang="zh-TW" altLang="zh-TW"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txBox="1">
            <a:spLocks noGrp="1" noChangeArrowheads="1"/>
          </p:cNvSpPr>
          <p:nvPr/>
        </p:nvSpPr>
        <p:spPr bwMode="auto">
          <a:xfrm>
            <a:off x="3814763" y="9374188"/>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431AD323-B860-4F31-9E8A-30CA16D2784D}" type="slidenum">
              <a:rPr lang="en-US" altLang="zh-TW" sz="1200"/>
              <a:pPr algn="r" eaLnBrk="1" hangingPunct="1"/>
              <a:t>90</a:t>
            </a:fld>
            <a:endParaRPr lang="en-US" altLang="zh-TW" sz="1200"/>
          </a:p>
        </p:txBody>
      </p:sp>
      <p:sp>
        <p:nvSpPr>
          <p:cNvPr id="238595" name="Rectangle 2"/>
          <p:cNvSpPr>
            <a:spLocks noGrp="1" noRot="1" noChangeAspect="1" noChangeArrowheads="1" noTextEdit="1"/>
          </p:cNvSpPr>
          <p:nvPr>
            <p:ph type="sldImg"/>
          </p:nvPr>
        </p:nvSpPr>
        <p:spPr>
          <a:xfrm>
            <a:off x="901700" y="739775"/>
            <a:ext cx="4935538" cy="3702050"/>
          </a:xfrm>
          <a:ln/>
        </p:spPr>
      </p:sp>
      <p:sp>
        <p:nvSpPr>
          <p:cNvPr id="238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33" tIns="49517" rIns="99033" bIns="49517"/>
          <a:lstStyle/>
          <a:p>
            <a:pPr eaLnBrk="1" hangingPunct="1"/>
            <a:endParaRPr lang="zh-TW" altLang="zh-TW"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txBox="1">
            <a:spLocks noGrp="1" noChangeArrowheads="1"/>
          </p:cNvSpPr>
          <p:nvPr/>
        </p:nvSpPr>
        <p:spPr bwMode="auto">
          <a:xfrm>
            <a:off x="3814763" y="9374188"/>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0DB810A4-031E-4472-B666-B4C956983194}" type="slidenum">
              <a:rPr lang="en-US" altLang="zh-TW" sz="1200"/>
              <a:pPr algn="r" eaLnBrk="1" hangingPunct="1"/>
              <a:t>91</a:t>
            </a:fld>
            <a:endParaRPr lang="en-US" altLang="zh-TW" sz="1200"/>
          </a:p>
        </p:txBody>
      </p:sp>
      <p:sp>
        <p:nvSpPr>
          <p:cNvPr id="239619" name="Rectangle 2"/>
          <p:cNvSpPr>
            <a:spLocks noGrp="1" noRot="1" noChangeAspect="1" noChangeArrowheads="1" noTextEdit="1"/>
          </p:cNvSpPr>
          <p:nvPr>
            <p:ph type="sldImg"/>
          </p:nvPr>
        </p:nvSpPr>
        <p:spPr>
          <a:xfrm>
            <a:off x="901700" y="739775"/>
            <a:ext cx="4935538" cy="3702050"/>
          </a:xfrm>
          <a:ln/>
        </p:spPr>
      </p:sp>
      <p:sp>
        <p:nvSpPr>
          <p:cNvPr id="239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lstStyle/>
          <a:p>
            <a:pPr eaLnBrk="1" hangingPunct="1"/>
            <a:endParaRPr lang="zh-TW" altLang="zh-TW"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txBox="1">
            <a:spLocks noGrp="1" noChangeArrowheads="1"/>
          </p:cNvSpPr>
          <p:nvPr/>
        </p:nvSpPr>
        <p:spPr bwMode="auto">
          <a:xfrm>
            <a:off x="3814763" y="9374188"/>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E8A9511B-DB2F-41BA-AB02-C11AAFF1FE70}" type="slidenum">
              <a:rPr lang="en-US" altLang="zh-TW" sz="1200"/>
              <a:pPr algn="r" eaLnBrk="1" hangingPunct="1"/>
              <a:t>95</a:t>
            </a:fld>
            <a:endParaRPr lang="en-US" altLang="zh-TW" sz="1200"/>
          </a:p>
        </p:txBody>
      </p:sp>
      <p:sp>
        <p:nvSpPr>
          <p:cNvPr id="240643" name="Rectangle 7"/>
          <p:cNvSpPr txBox="1">
            <a:spLocks noGrp="1" noChangeArrowheads="1"/>
          </p:cNvSpPr>
          <p:nvPr/>
        </p:nvSpPr>
        <p:spPr bwMode="auto">
          <a:xfrm>
            <a:off x="3814763" y="9374188"/>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CDF98F8E-1D49-4493-A8EC-1A23E597D970}" type="slidenum">
              <a:rPr lang="en-US" altLang="zh-TW" sz="1200"/>
              <a:pPr algn="r" eaLnBrk="1" hangingPunct="1"/>
              <a:t>95</a:t>
            </a:fld>
            <a:endParaRPr lang="en-US" altLang="zh-TW" sz="1200"/>
          </a:p>
        </p:txBody>
      </p:sp>
      <p:sp>
        <p:nvSpPr>
          <p:cNvPr id="240644" name="Rectangle 2"/>
          <p:cNvSpPr>
            <a:spLocks noGrp="1" noRot="1" noChangeAspect="1" noChangeArrowheads="1" noTextEdit="1"/>
          </p:cNvSpPr>
          <p:nvPr>
            <p:ph type="sldImg"/>
          </p:nvPr>
        </p:nvSpPr>
        <p:spPr>
          <a:xfrm>
            <a:off x="901700" y="739775"/>
            <a:ext cx="4935538" cy="3702050"/>
          </a:xfrm>
          <a:ln/>
        </p:spPr>
      </p:sp>
      <p:sp>
        <p:nvSpPr>
          <p:cNvPr id="2406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33" tIns="49517" rIns="99033" bIns="49517"/>
          <a:lstStyle/>
          <a:p>
            <a:pPr eaLnBrk="1" hangingPunct="1"/>
            <a:endParaRPr lang="zh-TW" altLang="zh-TW"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txBox="1">
            <a:spLocks noGrp="1" noChangeArrowheads="1"/>
          </p:cNvSpPr>
          <p:nvPr/>
        </p:nvSpPr>
        <p:spPr bwMode="auto">
          <a:xfrm>
            <a:off x="3814984" y="9373730"/>
            <a:ext cx="2919676" cy="493474"/>
          </a:xfrm>
          <a:prstGeom prst="rect">
            <a:avLst/>
          </a:prstGeom>
          <a:noFill/>
          <a:ln w="9525">
            <a:noFill/>
            <a:miter lim="800000"/>
            <a:headEnd/>
            <a:tailEnd/>
          </a:ln>
        </p:spPr>
        <p:txBody>
          <a:bodyPr anchor="b"/>
          <a:lstStyle/>
          <a:p>
            <a:pPr algn="r"/>
            <a:fld id="{AB4FAFC9-4FD8-4923-ABD8-F685AAECA86C}" type="slidenum">
              <a:rPr lang="en-US" altLang="zh-TW" sz="1200"/>
              <a:pPr algn="r"/>
              <a:t>98</a:t>
            </a:fld>
            <a:endParaRPr lang="en-US" altLang="zh-TW" sz="1200"/>
          </a:p>
        </p:txBody>
      </p:sp>
      <p:sp>
        <p:nvSpPr>
          <p:cNvPr id="265219" name="Rectangle 2"/>
          <p:cNvSpPr>
            <a:spLocks noGrp="1" noRot="1" noChangeAspect="1" noChangeArrowheads="1" noTextEdit="1"/>
          </p:cNvSpPr>
          <p:nvPr>
            <p:ph type="sldImg"/>
          </p:nvPr>
        </p:nvSpPr>
        <p:spPr>
          <a:xfrm>
            <a:off x="901700" y="739775"/>
            <a:ext cx="4935538" cy="3702050"/>
          </a:xfrm>
          <a:ln/>
        </p:spPr>
      </p:sp>
      <p:sp>
        <p:nvSpPr>
          <p:cNvPr id="265220" name="Rectangle 3"/>
          <p:cNvSpPr>
            <a:spLocks noGrp="1" noChangeArrowheads="1"/>
          </p:cNvSpPr>
          <p:nvPr>
            <p:ph type="body" idx="1"/>
          </p:nvPr>
        </p:nvSpPr>
        <p:spPr>
          <a:noFill/>
          <a:ln/>
        </p:spPr>
        <p:txBody>
          <a:bodyPr lIns="99048" tIns="49524" rIns="99048" bIns="49524"/>
          <a:lstStyle/>
          <a:p>
            <a:pPr eaLnBrk="1" hangingPunct="1"/>
            <a:endParaRPr lang="zh-TW" altLang="zh-TW" smtClean="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596E84-D07F-4BC9-A09B-FEBBBF7288D7}" type="slidenum">
              <a:rPr lang="en-US" altLang="zh-TW"/>
              <a:pPr/>
              <a:t>101</a:t>
            </a:fld>
            <a:endParaRPr lang="en-US" altLang="zh-TW"/>
          </a:p>
        </p:txBody>
      </p:sp>
      <p:sp>
        <p:nvSpPr>
          <p:cNvPr id="1051650" name="Rectangle 2"/>
          <p:cNvSpPr>
            <a:spLocks noGrp="1" noRot="1" noChangeAspect="1" noChangeArrowheads="1" noTextEdit="1"/>
          </p:cNvSpPr>
          <p:nvPr>
            <p:ph type="sldImg"/>
          </p:nvPr>
        </p:nvSpPr>
        <p:spPr>
          <a:xfrm>
            <a:off x="901700" y="739775"/>
            <a:ext cx="4933950" cy="3702050"/>
          </a:xfrm>
          <a:ln/>
        </p:spPr>
      </p:sp>
      <p:sp>
        <p:nvSpPr>
          <p:cNvPr id="1051651" name="Rectangle 3"/>
          <p:cNvSpPr>
            <a:spLocks noGrp="1" noChangeArrowheads="1"/>
          </p:cNvSpPr>
          <p:nvPr>
            <p:ph type="body" idx="1"/>
          </p:nvPr>
        </p:nvSpPr>
        <p:spPr/>
        <p:txBody>
          <a:bodyPr/>
          <a:lstStyle/>
          <a:p>
            <a:pPr marL="304800" indent="-304800"/>
            <a:r>
              <a:rPr lang="zh-TW" altLang="en-US" sz="1800">
                <a:solidFill>
                  <a:schemeClr val="tx2"/>
                </a:solidFill>
                <a:ea typeface="標楷體" pitchFamily="65" charset="-120"/>
              </a:rPr>
              <a:t>一、緣起：</a:t>
            </a:r>
          </a:p>
          <a:p>
            <a:pPr marL="304800" indent="-304800"/>
            <a:r>
              <a:rPr lang="zh-TW" altLang="en-US" sz="1800">
                <a:solidFill>
                  <a:schemeClr val="tx2"/>
                </a:solidFill>
                <a:ea typeface="標楷體" pitchFamily="65" charset="-120"/>
              </a:rPr>
              <a:t>臺北縣政府教育局自</a:t>
            </a:r>
            <a:r>
              <a:rPr lang="en-US" altLang="zh-TW" sz="1800">
                <a:solidFill>
                  <a:schemeClr val="tx2"/>
                </a:solidFill>
                <a:ea typeface="標楷體" pitchFamily="65" charset="-120"/>
              </a:rPr>
              <a:t>92</a:t>
            </a:r>
            <a:r>
              <a:rPr lang="zh-TW" altLang="en-US" sz="1800">
                <a:solidFill>
                  <a:schemeClr val="tx2"/>
                </a:solidFill>
                <a:ea typeface="標楷體" pitchFamily="65" charset="-120"/>
              </a:rPr>
              <a:t>學年度開始試辦「特色學校」方案，其基本理念就在於強調地方認同與差異的重要性，鼓勵各校從校本課程出發，從社區特有資源中開發具有特色之課程，以形塑各校不同的特色。 </a:t>
            </a:r>
          </a:p>
          <a:p>
            <a:pPr marL="304800" indent="-304800"/>
            <a:r>
              <a:rPr lang="zh-TW" altLang="en-US" sz="1800">
                <a:solidFill>
                  <a:schemeClr val="tx2"/>
                </a:solidFill>
                <a:ea typeface="標楷體" pitchFamily="65" charset="-120"/>
              </a:rPr>
              <a:t>二、教育部活化空間與特色學校方案：</a:t>
            </a:r>
          </a:p>
          <a:p>
            <a:pPr marL="304800" indent="-304800"/>
            <a:r>
              <a:rPr lang="zh-TW" altLang="en-US" sz="1800">
                <a:solidFill>
                  <a:schemeClr val="tx2"/>
                </a:solidFill>
                <a:ea typeface="標楷體" pitchFamily="65" charset="-120"/>
              </a:rPr>
              <a:t>教育部在</a:t>
            </a:r>
            <a:r>
              <a:rPr lang="en-US" altLang="zh-TW" sz="1800">
                <a:solidFill>
                  <a:schemeClr val="tx2"/>
                </a:solidFill>
                <a:ea typeface="標楷體" pitchFamily="65" charset="-120"/>
              </a:rPr>
              <a:t>96</a:t>
            </a:r>
            <a:r>
              <a:rPr lang="zh-TW" altLang="en-US" sz="1800">
                <a:solidFill>
                  <a:schemeClr val="tx2"/>
                </a:solidFill>
                <a:ea typeface="標楷體" pitchFamily="65" charset="-120"/>
              </a:rPr>
              <a:t>年間提出補助全國中小學推動活化空間暨發展特色學校三年計畫，全省各縣市共有上百所中小學加入特色學校行列，運用學校的環境資源，開發多元多樣的環境課程，創新教學內容與教學方式，為小學教育注入嶄新的風格，開創小學教育的新風貌。</a:t>
            </a:r>
          </a:p>
        </p:txBody>
      </p:sp>
    </p:spTree>
    <p:extLst>
      <p:ext uri="{BB962C8B-B14F-4D97-AF65-F5344CB8AC3E}">
        <p14:creationId xmlns:p14="http://schemas.microsoft.com/office/powerpoint/2010/main" val="29522620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8C7676-4B10-4D23-BC6A-3196DF47EEED}" type="slidenum">
              <a:rPr lang="en-US" altLang="zh-TW"/>
              <a:pPr/>
              <a:t>102</a:t>
            </a:fld>
            <a:endParaRPr lang="en-US" altLang="zh-TW"/>
          </a:p>
        </p:txBody>
      </p:sp>
      <p:sp>
        <p:nvSpPr>
          <p:cNvPr id="1054722" name="Rectangle 2"/>
          <p:cNvSpPr>
            <a:spLocks noGrp="1" noRot="1" noChangeAspect="1" noChangeArrowheads="1" noTextEdit="1"/>
          </p:cNvSpPr>
          <p:nvPr>
            <p:ph type="sldImg"/>
          </p:nvPr>
        </p:nvSpPr>
        <p:spPr>
          <a:xfrm>
            <a:off x="901700" y="739775"/>
            <a:ext cx="4933950" cy="3702050"/>
          </a:xfrm>
          <a:ln/>
        </p:spPr>
      </p:sp>
      <p:sp>
        <p:nvSpPr>
          <p:cNvPr id="1054723" name="Rectangle 3"/>
          <p:cNvSpPr>
            <a:spLocks noGrp="1" noChangeArrowheads="1"/>
          </p:cNvSpPr>
          <p:nvPr>
            <p:ph type="body" idx="1"/>
          </p:nvPr>
        </p:nvSpPr>
        <p:spPr>
          <a:xfrm>
            <a:off x="898246" y="4688123"/>
            <a:ext cx="4939272" cy="4441501"/>
          </a:xfrm>
        </p:spPr>
        <p:txBody>
          <a:bodyPr/>
          <a:lstStyle/>
          <a:p>
            <a:endParaRPr lang="zh-TW" altLang="zh-TW"/>
          </a:p>
        </p:txBody>
      </p:sp>
    </p:spTree>
    <p:extLst>
      <p:ext uri="{BB962C8B-B14F-4D97-AF65-F5344CB8AC3E}">
        <p14:creationId xmlns:p14="http://schemas.microsoft.com/office/powerpoint/2010/main" val="40038542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3DBCC7DA-703F-4FAA-8077-F6C6FBBFE748}" type="slidenum">
              <a:rPr lang="en-US" altLang="zh-TW" smtClean="0">
                <a:solidFill>
                  <a:prstClr val="black"/>
                </a:solidFill>
              </a:rPr>
              <a:pPr eaLnBrk="1" hangingPunct="1"/>
              <a:t>104</a:t>
            </a:fld>
            <a:endParaRPr lang="en-US" altLang="zh-TW" smtClean="0">
              <a:solidFill>
                <a:prstClr val="black"/>
              </a:solidFill>
            </a:endParaRPr>
          </a:p>
        </p:txBody>
      </p:sp>
      <p:sp>
        <p:nvSpPr>
          <p:cNvPr id="242691" name="Rectangle 7"/>
          <p:cNvSpPr txBox="1">
            <a:spLocks noGrp="1" noChangeArrowheads="1"/>
          </p:cNvSpPr>
          <p:nvPr/>
        </p:nvSpPr>
        <p:spPr bwMode="auto">
          <a:xfrm>
            <a:off x="3814763" y="9374188"/>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1221C4B6-EEF9-4951-B80F-99061B15E83E}" type="slidenum">
              <a:rPr lang="en-US" altLang="zh-TW" sz="1200">
                <a:solidFill>
                  <a:prstClr val="black"/>
                </a:solidFill>
              </a:rPr>
              <a:pPr algn="r" eaLnBrk="1" hangingPunct="1"/>
              <a:t>104</a:t>
            </a:fld>
            <a:endParaRPr lang="en-US" altLang="zh-TW" sz="1200">
              <a:solidFill>
                <a:prstClr val="black"/>
              </a:solidFill>
            </a:endParaRPr>
          </a:p>
        </p:txBody>
      </p:sp>
      <p:sp>
        <p:nvSpPr>
          <p:cNvPr id="242692" name="Rectangle 2"/>
          <p:cNvSpPr>
            <a:spLocks noGrp="1" noRot="1" noChangeAspect="1" noChangeArrowheads="1" noTextEdit="1"/>
          </p:cNvSpPr>
          <p:nvPr>
            <p:ph type="sldImg"/>
          </p:nvPr>
        </p:nvSpPr>
        <p:spPr>
          <a:xfrm>
            <a:off x="900113" y="738188"/>
            <a:ext cx="4940300" cy="3705225"/>
          </a:xfrm>
          <a:ln/>
        </p:spPr>
      </p:sp>
      <p:sp>
        <p:nvSpPr>
          <p:cNvPr id="242693" name="Rectangle 3"/>
          <p:cNvSpPr>
            <a:spLocks noGrp="1" noChangeArrowheads="1"/>
          </p:cNvSpPr>
          <p:nvPr>
            <p:ph type="body" idx="1"/>
          </p:nvPr>
        </p:nvSpPr>
        <p:spPr>
          <a:xfrm>
            <a:off x="900113" y="4684713"/>
            <a:ext cx="4935537" cy="4446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zh-TW"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txBox="1">
            <a:spLocks noGrp="1" noChangeArrowheads="1"/>
          </p:cNvSpPr>
          <p:nvPr/>
        </p:nvSpPr>
        <p:spPr bwMode="auto">
          <a:xfrm>
            <a:off x="3814763" y="9374188"/>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B10E2C31-C6BE-4DAA-A07D-5319F9249ED7}" type="slidenum">
              <a:rPr lang="en-US" altLang="zh-TW" sz="1200"/>
              <a:pPr algn="r" eaLnBrk="1" hangingPunct="1"/>
              <a:t>16</a:t>
            </a:fld>
            <a:endParaRPr lang="en-US" altLang="zh-TW" sz="1200"/>
          </a:p>
        </p:txBody>
      </p:sp>
      <p:sp>
        <p:nvSpPr>
          <p:cNvPr id="221187" name="Rectangle 7"/>
          <p:cNvSpPr txBox="1">
            <a:spLocks noGrp="1" noChangeArrowheads="1"/>
          </p:cNvSpPr>
          <p:nvPr/>
        </p:nvSpPr>
        <p:spPr bwMode="auto">
          <a:xfrm>
            <a:off x="3814763" y="9374188"/>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C1FF04C4-5482-4585-AED0-86C845738570}" type="slidenum">
              <a:rPr lang="en-US" altLang="zh-TW" sz="1200"/>
              <a:pPr algn="r" eaLnBrk="1" hangingPunct="1"/>
              <a:t>16</a:t>
            </a:fld>
            <a:endParaRPr lang="en-US" altLang="zh-TW" sz="1200"/>
          </a:p>
        </p:txBody>
      </p:sp>
      <p:sp>
        <p:nvSpPr>
          <p:cNvPr id="221188" name="Rectangle 2"/>
          <p:cNvSpPr>
            <a:spLocks noGrp="1" noRot="1" noChangeAspect="1" noChangeArrowheads="1" noTextEdit="1"/>
          </p:cNvSpPr>
          <p:nvPr>
            <p:ph type="sldImg"/>
          </p:nvPr>
        </p:nvSpPr>
        <p:spPr>
          <a:xfrm>
            <a:off x="900113" y="739775"/>
            <a:ext cx="4937125" cy="3702050"/>
          </a:xfrm>
          <a:ln/>
        </p:spPr>
      </p:sp>
      <p:sp>
        <p:nvSpPr>
          <p:cNvPr id="2211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5C3534D8-625A-495E-9EE1-5298503CF4CF}" type="slidenum">
              <a:rPr lang="en-US" altLang="zh-TW" smtClean="0">
                <a:solidFill>
                  <a:prstClr val="black"/>
                </a:solidFill>
              </a:rPr>
              <a:pPr eaLnBrk="1" hangingPunct="1"/>
              <a:t>105</a:t>
            </a:fld>
            <a:endParaRPr lang="en-US" altLang="zh-TW" smtClean="0">
              <a:solidFill>
                <a:prstClr val="black"/>
              </a:solidFill>
            </a:endParaRPr>
          </a:p>
        </p:txBody>
      </p:sp>
      <p:sp>
        <p:nvSpPr>
          <p:cNvPr id="243715" name="Rectangle 7"/>
          <p:cNvSpPr txBox="1">
            <a:spLocks noGrp="1" noChangeArrowheads="1"/>
          </p:cNvSpPr>
          <p:nvPr/>
        </p:nvSpPr>
        <p:spPr bwMode="auto">
          <a:xfrm>
            <a:off x="3814763" y="9374188"/>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F8C6FADD-117C-42C9-B99A-4ACDAEBD6BC2}" type="slidenum">
              <a:rPr lang="en-US" altLang="zh-TW" sz="1200">
                <a:solidFill>
                  <a:prstClr val="black"/>
                </a:solidFill>
              </a:rPr>
              <a:pPr algn="r" eaLnBrk="1" hangingPunct="1"/>
              <a:t>105</a:t>
            </a:fld>
            <a:endParaRPr lang="en-US" altLang="zh-TW" sz="1200">
              <a:solidFill>
                <a:prstClr val="black"/>
              </a:solidFill>
            </a:endParaRPr>
          </a:p>
        </p:txBody>
      </p:sp>
      <p:sp>
        <p:nvSpPr>
          <p:cNvPr id="243716" name="Rectangle 2"/>
          <p:cNvSpPr>
            <a:spLocks noGrp="1" noRot="1" noChangeAspect="1" noChangeArrowheads="1" noTextEdit="1"/>
          </p:cNvSpPr>
          <p:nvPr>
            <p:ph type="sldImg"/>
          </p:nvPr>
        </p:nvSpPr>
        <p:spPr>
          <a:xfrm>
            <a:off x="900113" y="739775"/>
            <a:ext cx="4937125" cy="3702050"/>
          </a:xfrm>
          <a:ln/>
        </p:spPr>
      </p:sp>
      <p:sp>
        <p:nvSpPr>
          <p:cNvPr id="243717" name="Rectangle 3"/>
          <p:cNvSpPr>
            <a:spLocks noGrp="1" noChangeArrowheads="1"/>
          </p:cNvSpPr>
          <p:nvPr>
            <p:ph type="body" idx="1"/>
          </p:nvPr>
        </p:nvSpPr>
        <p:spPr>
          <a:xfrm>
            <a:off x="898525" y="4687888"/>
            <a:ext cx="4938713" cy="4441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zh-TW"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4EF1A778-E412-4175-86E9-A44C39BBCA86}" type="slidenum">
              <a:rPr lang="en-US" altLang="zh-TW" smtClean="0">
                <a:solidFill>
                  <a:prstClr val="black"/>
                </a:solidFill>
              </a:rPr>
              <a:pPr eaLnBrk="1" hangingPunct="1"/>
              <a:t>106</a:t>
            </a:fld>
            <a:endParaRPr lang="en-US" altLang="zh-TW" smtClean="0">
              <a:solidFill>
                <a:prstClr val="black"/>
              </a:solidFill>
            </a:endParaRPr>
          </a:p>
        </p:txBody>
      </p:sp>
      <p:sp>
        <p:nvSpPr>
          <p:cNvPr id="244739" name="Rectangle 7"/>
          <p:cNvSpPr txBox="1">
            <a:spLocks noGrp="1" noChangeArrowheads="1"/>
          </p:cNvSpPr>
          <p:nvPr/>
        </p:nvSpPr>
        <p:spPr bwMode="auto">
          <a:xfrm>
            <a:off x="3814763" y="9374188"/>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C910516C-ABEC-4E3C-A010-286D6924CA0A}" type="slidenum">
              <a:rPr lang="en-US" altLang="zh-TW" sz="1200">
                <a:solidFill>
                  <a:prstClr val="black"/>
                </a:solidFill>
              </a:rPr>
              <a:pPr algn="r" eaLnBrk="1" hangingPunct="1"/>
              <a:t>106</a:t>
            </a:fld>
            <a:endParaRPr lang="en-US" altLang="zh-TW" sz="1200">
              <a:solidFill>
                <a:prstClr val="black"/>
              </a:solidFill>
            </a:endParaRPr>
          </a:p>
        </p:txBody>
      </p:sp>
      <p:sp>
        <p:nvSpPr>
          <p:cNvPr id="244740" name="Rectangle 2"/>
          <p:cNvSpPr>
            <a:spLocks noGrp="1" noRot="1" noChangeAspect="1" noChangeArrowheads="1" noTextEdit="1"/>
          </p:cNvSpPr>
          <p:nvPr>
            <p:ph type="sldImg"/>
          </p:nvPr>
        </p:nvSpPr>
        <p:spPr>
          <a:xfrm>
            <a:off x="900113" y="739775"/>
            <a:ext cx="4937125" cy="3702050"/>
          </a:xfrm>
          <a:ln/>
        </p:spPr>
      </p:sp>
      <p:sp>
        <p:nvSpPr>
          <p:cNvPr id="244741" name="Rectangle 3"/>
          <p:cNvSpPr>
            <a:spLocks noGrp="1" noChangeArrowheads="1"/>
          </p:cNvSpPr>
          <p:nvPr>
            <p:ph type="body" idx="1"/>
          </p:nvPr>
        </p:nvSpPr>
        <p:spPr>
          <a:xfrm>
            <a:off x="673100" y="4687888"/>
            <a:ext cx="5389563" cy="4446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zh-TW"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B53C08-C549-4373-B372-02C73C8BE713}" type="slidenum">
              <a:rPr lang="en-US" altLang="zh-TW"/>
              <a:pPr/>
              <a:t>114</a:t>
            </a:fld>
            <a:endParaRPr lang="en-US" altLang="zh-TW"/>
          </a:p>
        </p:txBody>
      </p:sp>
      <p:sp>
        <p:nvSpPr>
          <p:cNvPr id="112642" name="Rectangle 2"/>
          <p:cNvSpPr>
            <a:spLocks noGrp="1" noRot="1" noChangeAspect="1" noChangeArrowheads="1" noTextEdit="1"/>
          </p:cNvSpPr>
          <p:nvPr>
            <p:ph type="sldImg"/>
          </p:nvPr>
        </p:nvSpPr>
        <p:spPr>
          <a:xfrm>
            <a:off x="901700" y="739775"/>
            <a:ext cx="4935538" cy="3702050"/>
          </a:xfrm>
          <a:ln/>
        </p:spPr>
      </p:sp>
      <p:sp>
        <p:nvSpPr>
          <p:cNvPr id="112643"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AC400A8D-8CD4-47AF-A2EC-4DB7004C8D0F}" type="slidenum">
              <a:rPr lang="en-US" altLang="zh-TW" smtClean="0"/>
              <a:pPr eaLnBrk="1" hangingPunct="1"/>
              <a:t>119</a:t>
            </a:fld>
            <a:endParaRPr lang="en-US" altLang="zh-TW" smtClean="0"/>
          </a:p>
        </p:txBody>
      </p:sp>
      <p:sp>
        <p:nvSpPr>
          <p:cNvPr id="245763" name="投影片圖像版面配置區 1"/>
          <p:cNvSpPr>
            <a:spLocks noGrp="1" noRot="1" noChangeAspect="1" noTextEdit="1"/>
          </p:cNvSpPr>
          <p:nvPr>
            <p:ph type="sldImg"/>
          </p:nvPr>
        </p:nvSpPr>
        <p:spPr>
          <a:xfrm>
            <a:off x="900113" y="739775"/>
            <a:ext cx="4937125" cy="3702050"/>
          </a:xfrm>
          <a:ln/>
        </p:spPr>
      </p:sp>
      <p:sp>
        <p:nvSpPr>
          <p:cNvPr id="245764" name="備忘稿版面配置區 2"/>
          <p:cNvSpPr>
            <a:spLocks noGrp="1"/>
          </p:cNvSpPr>
          <p:nvPr>
            <p:ph type="body" idx="1"/>
          </p:nvPr>
        </p:nvSpPr>
        <p:spPr>
          <a:xfrm>
            <a:off x="671513" y="4687888"/>
            <a:ext cx="5392737" cy="4441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2" tIns="45391" rIns="90782" bIns="45391"/>
          <a:lstStyle/>
          <a:p>
            <a:pPr>
              <a:spcBef>
                <a:spcPct val="0"/>
              </a:spcBef>
            </a:pPr>
            <a:endParaRPr lang="zh-TW" altLang="zh-TW" smtClean="0">
              <a:latin typeface="Arial" pitchFamily="34" charset="0"/>
            </a:endParaRPr>
          </a:p>
        </p:txBody>
      </p:sp>
      <p:sp>
        <p:nvSpPr>
          <p:cNvPr id="245765" name="投影片編號版面配置區 3"/>
          <p:cNvSpPr txBox="1">
            <a:spLocks noGrp="1"/>
          </p:cNvSpPr>
          <p:nvPr/>
        </p:nvSpPr>
        <p:spPr bwMode="auto">
          <a:xfrm>
            <a:off x="3814763" y="9374188"/>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2" tIns="45391" rIns="90782" bIns="45391" anchor="b"/>
          <a:lstStyle>
            <a:lvl1pPr defTabSz="908050" eaLnBrk="0" hangingPunct="0">
              <a:defRPr kumimoji="1">
                <a:solidFill>
                  <a:schemeClr val="tx1"/>
                </a:solidFill>
                <a:latin typeface="Arial" pitchFamily="34" charset="0"/>
                <a:ea typeface="新細明體" pitchFamily="18" charset="-120"/>
              </a:defRPr>
            </a:lvl1pPr>
            <a:lvl2pPr marL="742950" indent="-285750" defTabSz="908050" eaLnBrk="0" hangingPunct="0">
              <a:defRPr kumimoji="1">
                <a:solidFill>
                  <a:schemeClr val="tx1"/>
                </a:solidFill>
                <a:latin typeface="Arial" pitchFamily="34" charset="0"/>
                <a:ea typeface="新細明體" pitchFamily="18" charset="-120"/>
              </a:defRPr>
            </a:lvl2pPr>
            <a:lvl3pPr marL="1143000" indent="-228600" defTabSz="908050" eaLnBrk="0" hangingPunct="0">
              <a:defRPr kumimoji="1">
                <a:solidFill>
                  <a:schemeClr val="tx1"/>
                </a:solidFill>
                <a:latin typeface="Arial" pitchFamily="34" charset="0"/>
                <a:ea typeface="新細明體" pitchFamily="18" charset="-120"/>
              </a:defRPr>
            </a:lvl3pPr>
            <a:lvl4pPr marL="1600200" indent="-228600" defTabSz="908050" eaLnBrk="0" hangingPunct="0">
              <a:defRPr kumimoji="1">
                <a:solidFill>
                  <a:schemeClr val="tx1"/>
                </a:solidFill>
                <a:latin typeface="Arial" pitchFamily="34" charset="0"/>
                <a:ea typeface="新細明體" pitchFamily="18" charset="-120"/>
              </a:defRPr>
            </a:lvl4pPr>
            <a:lvl5pPr marL="2057400" indent="-228600" defTabSz="908050" eaLnBrk="0" hangingPunct="0">
              <a:defRPr kumimoji="1">
                <a:solidFill>
                  <a:schemeClr val="tx1"/>
                </a:solidFill>
                <a:latin typeface="Arial" pitchFamily="34" charset="0"/>
                <a:ea typeface="新細明體" pitchFamily="18" charset="-120"/>
              </a:defRPr>
            </a:lvl5pPr>
            <a:lvl6pPr marL="2514600" indent="-228600" defTabSz="90805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90805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90805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90805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FE0AE16B-6336-4B45-AB93-AF0589E76733}" type="slidenum">
              <a:rPr kumimoji="0" lang="en-US" altLang="zh-TW" sz="1200">
                <a:latin typeface="Calibri" pitchFamily="34" charset="0"/>
              </a:rPr>
              <a:pPr algn="r" eaLnBrk="1" hangingPunct="1"/>
              <a:t>119</a:t>
            </a:fld>
            <a:endParaRPr kumimoji="0" lang="en-US" altLang="zh-TW" sz="1200">
              <a:latin typeface="Calibri"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C3FC9045-CB80-4484-9592-9C994AA3593D}" type="slidenum">
              <a:rPr lang="en-US" altLang="zh-TW" smtClean="0"/>
              <a:pPr eaLnBrk="1" hangingPunct="1"/>
              <a:t>120</a:t>
            </a:fld>
            <a:endParaRPr lang="en-US" altLang="zh-TW" smtClean="0"/>
          </a:p>
        </p:txBody>
      </p:sp>
      <p:sp>
        <p:nvSpPr>
          <p:cNvPr id="246787" name="投影片圖像版面配置區 1"/>
          <p:cNvSpPr>
            <a:spLocks noGrp="1" noRot="1" noChangeAspect="1" noTextEdit="1"/>
          </p:cNvSpPr>
          <p:nvPr>
            <p:ph type="sldImg"/>
          </p:nvPr>
        </p:nvSpPr>
        <p:spPr>
          <a:xfrm>
            <a:off x="900113" y="739775"/>
            <a:ext cx="4937125" cy="3702050"/>
          </a:xfrm>
          <a:ln/>
        </p:spPr>
      </p:sp>
      <p:sp>
        <p:nvSpPr>
          <p:cNvPr id="246788" name="備忘稿版面配置區 2"/>
          <p:cNvSpPr>
            <a:spLocks noGrp="1"/>
          </p:cNvSpPr>
          <p:nvPr>
            <p:ph type="body" idx="1"/>
          </p:nvPr>
        </p:nvSpPr>
        <p:spPr>
          <a:xfrm>
            <a:off x="671513" y="4687888"/>
            <a:ext cx="5392737" cy="4441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2" tIns="45391" rIns="90782" bIns="45391"/>
          <a:lstStyle/>
          <a:p>
            <a:pPr>
              <a:spcBef>
                <a:spcPct val="0"/>
              </a:spcBef>
            </a:pPr>
            <a:endParaRPr lang="zh-TW" altLang="zh-TW" smtClean="0">
              <a:latin typeface="Arial" pitchFamily="34" charset="0"/>
            </a:endParaRPr>
          </a:p>
        </p:txBody>
      </p:sp>
      <p:sp>
        <p:nvSpPr>
          <p:cNvPr id="246789" name="投影片編號版面配置區 3"/>
          <p:cNvSpPr txBox="1">
            <a:spLocks noGrp="1"/>
          </p:cNvSpPr>
          <p:nvPr/>
        </p:nvSpPr>
        <p:spPr bwMode="auto">
          <a:xfrm>
            <a:off x="3814763" y="9374188"/>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2" tIns="45391" rIns="90782" bIns="45391" anchor="b"/>
          <a:lstStyle>
            <a:lvl1pPr defTabSz="908050" eaLnBrk="0" hangingPunct="0">
              <a:defRPr kumimoji="1">
                <a:solidFill>
                  <a:schemeClr val="tx1"/>
                </a:solidFill>
                <a:latin typeface="Arial" pitchFamily="34" charset="0"/>
                <a:ea typeface="新細明體" pitchFamily="18" charset="-120"/>
              </a:defRPr>
            </a:lvl1pPr>
            <a:lvl2pPr marL="742950" indent="-285750" defTabSz="908050" eaLnBrk="0" hangingPunct="0">
              <a:defRPr kumimoji="1">
                <a:solidFill>
                  <a:schemeClr val="tx1"/>
                </a:solidFill>
                <a:latin typeface="Arial" pitchFamily="34" charset="0"/>
                <a:ea typeface="新細明體" pitchFamily="18" charset="-120"/>
              </a:defRPr>
            </a:lvl2pPr>
            <a:lvl3pPr marL="1143000" indent="-228600" defTabSz="908050" eaLnBrk="0" hangingPunct="0">
              <a:defRPr kumimoji="1">
                <a:solidFill>
                  <a:schemeClr val="tx1"/>
                </a:solidFill>
                <a:latin typeface="Arial" pitchFamily="34" charset="0"/>
                <a:ea typeface="新細明體" pitchFamily="18" charset="-120"/>
              </a:defRPr>
            </a:lvl3pPr>
            <a:lvl4pPr marL="1600200" indent="-228600" defTabSz="908050" eaLnBrk="0" hangingPunct="0">
              <a:defRPr kumimoji="1">
                <a:solidFill>
                  <a:schemeClr val="tx1"/>
                </a:solidFill>
                <a:latin typeface="Arial" pitchFamily="34" charset="0"/>
                <a:ea typeface="新細明體" pitchFamily="18" charset="-120"/>
              </a:defRPr>
            </a:lvl4pPr>
            <a:lvl5pPr marL="2057400" indent="-228600" defTabSz="908050" eaLnBrk="0" hangingPunct="0">
              <a:defRPr kumimoji="1">
                <a:solidFill>
                  <a:schemeClr val="tx1"/>
                </a:solidFill>
                <a:latin typeface="Arial" pitchFamily="34" charset="0"/>
                <a:ea typeface="新細明體" pitchFamily="18" charset="-120"/>
              </a:defRPr>
            </a:lvl5pPr>
            <a:lvl6pPr marL="2514600" indent="-228600" defTabSz="90805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90805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90805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90805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E6C00C1F-12D4-4AA7-AF19-0812EC8F3E5A}" type="slidenum">
              <a:rPr kumimoji="0" lang="en-US" altLang="zh-TW" sz="1200">
                <a:latin typeface="Calibri" pitchFamily="34" charset="0"/>
              </a:rPr>
              <a:pPr algn="r" eaLnBrk="1" hangingPunct="1"/>
              <a:t>120</a:t>
            </a:fld>
            <a:endParaRPr kumimoji="0" lang="en-US" altLang="zh-TW" sz="1200">
              <a:latin typeface="Calibri"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txBox="1">
            <a:spLocks noGrp="1" noChangeArrowheads="1"/>
          </p:cNvSpPr>
          <p:nvPr/>
        </p:nvSpPr>
        <p:spPr bwMode="auto">
          <a:xfrm>
            <a:off x="3814763" y="9374188"/>
            <a:ext cx="2919412" cy="493712"/>
          </a:xfrm>
          <a:prstGeom prst="rect">
            <a:avLst/>
          </a:prstGeom>
          <a:noFill/>
          <a:ln w="9525">
            <a:noFill/>
            <a:miter lim="800000"/>
            <a:headEnd/>
            <a:tailEnd/>
          </a:ln>
        </p:spPr>
        <p:txBody>
          <a:bodyPr lIns="91426" tIns="45713" rIns="91426" bIns="45713" anchor="b"/>
          <a:lstStyle/>
          <a:p>
            <a:pPr algn="r"/>
            <a:fld id="{3818F665-9642-46C9-902E-FF7B9E3C753B}" type="slidenum">
              <a:rPr lang="zh-TW" altLang="en-US" sz="1200"/>
              <a:pPr algn="r"/>
              <a:t>125</a:t>
            </a:fld>
            <a:endParaRPr lang="en-US" altLang="zh-TW" sz="1200"/>
          </a:p>
        </p:txBody>
      </p:sp>
      <p:sp>
        <p:nvSpPr>
          <p:cNvPr id="173059" name="Rectangle 2"/>
          <p:cNvSpPr>
            <a:spLocks noGrp="1" noRot="1" noChangeAspect="1" noChangeArrowheads="1" noTextEdit="1"/>
          </p:cNvSpPr>
          <p:nvPr>
            <p:ph type="sldImg"/>
          </p:nvPr>
        </p:nvSpPr>
        <p:spPr>
          <a:xfrm>
            <a:off x="904875" y="742950"/>
            <a:ext cx="4929188" cy="3697288"/>
          </a:xfrm>
          <a:ln/>
        </p:spPr>
      </p:sp>
      <p:sp>
        <p:nvSpPr>
          <p:cNvPr id="173060" name="Rectangle 3"/>
          <p:cNvSpPr>
            <a:spLocks noGrp="1" noChangeArrowheads="1"/>
          </p:cNvSpPr>
          <p:nvPr>
            <p:ph type="body" idx="1"/>
          </p:nvPr>
        </p:nvSpPr>
        <p:spPr>
          <a:xfrm>
            <a:off x="674688" y="4687888"/>
            <a:ext cx="5389562" cy="4438650"/>
          </a:xfrm>
          <a:noFill/>
          <a:ln/>
        </p:spPr>
        <p:txBody>
          <a:bodyPr lIns="99033" tIns="49517" rIns="99033" bIns="49517"/>
          <a:lstStyle/>
          <a:p>
            <a:endParaRPr lang="zh-TW" altLang="zh-TW"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txBox="1">
            <a:spLocks noGrp="1" noChangeArrowheads="1"/>
          </p:cNvSpPr>
          <p:nvPr/>
        </p:nvSpPr>
        <p:spPr bwMode="auto">
          <a:xfrm>
            <a:off x="3814763" y="9374188"/>
            <a:ext cx="2919412" cy="493712"/>
          </a:xfrm>
          <a:prstGeom prst="rect">
            <a:avLst/>
          </a:prstGeom>
          <a:noFill/>
          <a:ln w="9525">
            <a:noFill/>
            <a:miter lim="800000"/>
            <a:headEnd/>
            <a:tailEnd/>
          </a:ln>
        </p:spPr>
        <p:txBody>
          <a:bodyPr lIns="91426" tIns="45713" rIns="91426" bIns="45713" anchor="b"/>
          <a:lstStyle/>
          <a:p>
            <a:pPr algn="r"/>
            <a:fld id="{D52253A5-C7A9-459C-856E-115931BB5E2E}" type="slidenum">
              <a:rPr lang="zh-TW" altLang="en-US" sz="1200"/>
              <a:pPr algn="r"/>
              <a:t>126</a:t>
            </a:fld>
            <a:endParaRPr lang="en-US" altLang="zh-TW" sz="1200"/>
          </a:p>
        </p:txBody>
      </p:sp>
      <p:sp>
        <p:nvSpPr>
          <p:cNvPr id="174083" name="Rectangle 2"/>
          <p:cNvSpPr>
            <a:spLocks noGrp="1" noRot="1" noChangeAspect="1" noChangeArrowheads="1" noTextEdit="1"/>
          </p:cNvSpPr>
          <p:nvPr>
            <p:ph type="sldImg"/>
          </p:nvPr>
        </p:nvSpPr>
        <p:spPr>
          <a:xfrm>
            <a:off x="901700" y="739775"/>
            <a:ext cx="4935538" cy="3702050"/>
          </a:xfrm>
          <a:ln/>
        </p:spPr>
      </p:sp>
      <p:sp>
        <p:nvSpPr>
          <p:cNvPr id="174084" name="Rectangle 3"/>
          <p:cNvSpPr>
            <a:spLocks noGrp="1" noChangeArrowheads="1"/>
          </p:cNvSpPr>
          <p:nvPr>
            <p:ph type="body" idx="1"/>
          </p:nvPr>
        </p:nvSpPr>
        <p:spPr>
          <a:noFill/>
          <a:ln/>
        </p:spPr>
        <p:txBody>
          <a:bodyPr lIns="99033" tIns="49517" rIns="99033" bIns="49517"/>
          <a:lstStyle/>
          <a:p>
            <a:endParaRPr lang="zh-TW" altLang="zh-TW"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5E6C0D4-6A2C-4DE2-B759-59F9FBA82BC9}" type="slidenum">
              <a:rPr lang="en-US" altLang="zh-TW">
                <a:solidFill>
                  <a:prstClr val="black"/>
                </a:solidFill>
              </a:rPr>
              <a:pPr/>
              <a:t>130</a:t>
            </a:fld>
            <a:endParaRPr lang="en-US" altLang="zh-TW">
              <a:solidFill>
                <a:prstClr val="black"/>
              </a:solidFill>
            </a:endParaRPr>
          </a:p>
        </p:txBody>
      </p:sp>
      <p:sp>
        <p:nvSpPr>
          <p:cNvPr id="848898" name="投影片圖像版面配置區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848899" name="備忘稿版面配置區 2"/>
          <p:cNvSpPr>
            <a:spLocks noGrp="1"/>
          </p:cNvSpPr>
          <p:nvPr>
            <p:ph type="body" idx="1"/>
          </p:nvPr>
        </p:nvSpPr>
        <p:spPr/>
        <p:txBody>
          <a:bodyPr/>
          <a:lstStyle/>
          <a:p>
            <a:endParaRPr lang="zh-TW" altLang="zh-TW"/>
          </a:p>
        </p:txBody>
      </p:sp>
      <p:sp>
        <p:nvSpPr>
          <p:cNvPr id="848900" name="投影片編號版面配置區 3"/>
          <p:cNvSpPr txBox="1">
            <a:spLocks noGrp="1"/>
          </p:cNvSpPr>
          <p:nvPr/>
        </p:nvSpPr>
        <p:spPr bwMode="auto">
          <a:xfrm>
            <a:off x="3814763" y="9374188"/>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fontAlgn="base">
              <a:spcBef>
                <a:spcPct val="0"/>
              </a:spcBef>
              <a:spcAft>
                <a:spcPct val="0"/>
              </a:spcAft>
              <a:defRPr kumimoji="1">
                <a:solidFill>
                  <a:schemeClr val="tx1"/>
                </a:solidFill>
                <a:latin typeface="Arial" pitchFamily="34" charset="0"/>
                <a:ea typeface="新細明體" pitchFamily="18" charset="-120"/>
              </a:defRPr>
            </a:lvl6pPr>
            <a:lvl7pPr marL="2971800" indent="-228600" fontAlgn="base">
              <a:spcBef>
                <a:spcPct val="0"/>
              </a:spcBef>
              <a:spcAft>
                <a:spcPct val="0"/>
              </a:spcAft>
              <a:defRPr kumimoji="1">
                <a:solidFill>
                  <a:schemeClr val="tx1"/>
                </a:solidFill>
                <a:latin typeface="Arial" pitchFamily="34" charset="0"/>
                <a:ea typeface="新細明體" pitchFamily="18" charset="-120"/>
              </a:defRPr>
            </a:lvl7pPr>
            <a:lvl8pPr marL="3429000" indent="-228600" fontAlgn="base">
              <a:spcBef>
                <a:spcPct val="0"/>
              </a:spcBef>
              <a:spcAft>
                <a:spcPct val="0"/>
              </a:spcAft>
              <a:defRPr kumimoji="1">
                <a:solidFill>
                  <a:schemeClr val="tx1"/>
                </a:solidFill>
                <a:latin typeface="Arial" pitchFamily="34" charset="0"/>
                <a:ea typeface="新細明體" pitchFamily="18" charset="-120"/>
              </a:defRPr>
            </a:lvl8pPr>
            <a:lvl9pPr marL="3886200" indent="-228600" fontAlgn="base">
              <a:spcBef>
                <a:spcPct val="0"/>
              </a:spcBef>
              <a:spcAft>
                <a:spcPct val="0"/>
              </a:spcAft>
              <a:defRPr kumimoji="1">
                <a:solidFill>
                  <a:schemeClr val="tx1"/>
                </a:solidFill>
                <a:latin typeface="Arial" pitchFamily="34" charset="0"/>
                <a:ea typeface="新細明體" pitchFamily="18" charset="-120"/>
              </a:defRPr>
            </a:lvl9pPr>
          </a:lstStyle>
          <a:p>
            <a:pPr algn="r"/>
            <a:fld id="{A02FCA1F-8313-49B9-A143-222D37404F3C}" type="slidenum">
              <a:rPr lang="en-US" altLang="zh-TW" sz="1200">
                <a:solidFill>
                  <a:prstClr val="black"/>
                </a:solidFill>
              </a:rPr>
              <a:pPr algn="r"/>
              <a:t>130</a:t>
            </a:fld>
            <a:endParaRPr lang="en-US" altLang="zh-TW" sz="1200">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FCE12C5-F5F6-48C6-B9ED-DFC216ACBE01}" type="slidenum">
              <a:rPr lang="en-US" altLang="zh-TW">
                <a:solidFill>
                  <a:prstClr val="black"/>
                </a:solidFill>
              </a:rPr>
              <a:pPr/>
              <a:t>131</a:t>
            </a:fld>
            <a:endParaRPr lang="en-US" altLang="zh-TW">
              <a:solidFill>
                <a:prstClr val="black"/>
              </a:solidFill>
            </a:endParaRPr>
          </a:p>
        </p:txBody>
      </p:sp>
      <p:sp>
        <p:nvSpPr>
          <p:cNvPr id="850946" name="投影片圖像版面配置區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850947" name="備忘稿版面配置區 2"/>
          <p:cNvSpPr>
            <a:spLocks noGrp="1"/>
          </p:cNvSpPr>
          <p:nvPr>
            <p:ph type="body" idx="1"/>
          </p:nvPr>
        </p:nvSpPr>
        <p:spPr/>
        <p:txBody>
          <a:bodyPr lIns="91412" tIns="45707" rIns="91412" bIns="45707"/>
          <a:lstStyle/>
          <a:p>
            <a:endParaRPr lang="zh-TW" altLang="zh-TW"/>
          </a:p>
        </p:txBody>
      </p:sp>
      <p:sp>
        <p:nvSpPr>
          <p:cNvPr id="850948" name="投影片編號版面配置區 3"/>
          <p:cNvSpPr txBox="1">
            <a:spLocks noGrp="1"/>
          </p:cNvSpPr>
          <p:nvPr/>
        </p:nvSpPr>
        <p:spPr bwMode="auto">
          <a:xfrm>
            <a:off x="3814763" y="9374188"/>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2" tIns="45707" rIns="91412" bIns="45707"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fontAlgn="base">
              <a:spcBef>
                <a:spcPct val="0"/>
              </a:spcBef>
              <a:spcAft>
                <a:spcPct val="0"/>
              </a:spcAft>
              <a:defRPr kumimoji="1">
                <a:solidFill>
                  <a:schemeClr val="tx1"/>
                </a:solidFill>
                <a:latin typeface="Arial" pitchFamily="34" charset="0"/>
                <a:ea typeface="新細明體" pitchFamily="18" charset="-120"/>
              </a:defRPr>
            </a:lvl6pPr>
            <a:lvl7pPr marL="2971800" indent="-228600" fontAlgn="base">
              <a:spcBef>
                <a:spcPct val="0"/>
              </a:spcBef>
              <a:spcAft>
                <a:spcPct val="0"/>
              </a:spcAft>
              <a:defRPr kumimoji="1">
                <a:solidFill>
                  <a:schemeClr val="tx1"/>
                </a:solidFill>
                <a:latin typeface="Arial" pitchFamily="34" charset="0"/>
                <a:ea typeface="新細明體" pitchFamily="18" charset="-120"/>
              </a:defRPr>
            </a:lvl7pPr>
            <a:lvl8pPr marL="3429000" indent="-228600" fontAlgn="base">
              <a:spcBef>
                <a:spcPct val="0"/>
              </a:spcBef>
              <a:spcAft>
                <a:spcPct val="0"/>
              </a:spcAft>
              <a:defRPr kumimoji="1">
                <a:solidFill>
                  <a:schemeClr val="tx1"/>
                </a:solidFill>
                <a:latin typeface="Arial" pitchFamily="34" charset="0"/>
                <a:ea typeface="新細明體" pitchFamily="18" charset="-120"/>
              </a:defRPr>
            </a:lvl8pPr>
            <a:lvl9pPr marL="3886200" indent="-228600" fontAlgn="base">
              <a:spcBef>
                <a:spcPct val="0"/>
              </a:spcBef>
              <a:spcAft>
                <a:spcPct val="0"/>
              </a:spcAft>
              <a:defRPr kumimoji="1">
                <a:solidFill>
                  <a:schemeClr val="tx1"/>
                </a:solidFill>
                <a:latin typeface="Arial" pitchFamily="34" charset="0"/>
                <a:ea typeface="新細明體" pitchFamily="18" charset="-120"/>
              </a:defRPr>
            </a:lvl9pPr>
          </a:lstStyle>
          <a:p>
            <a:pPr algn="r"/>
            <a:fld id="{9D02140C-2B26-4178-9FAA-488222B2F3CF}" type="slidenum">
              <a:rPr lang="en-US" altLang="zh-TW" sz="1200">
                <a:solidFill>
                  <a:prstClr val="black"/>
                </a:solidFill>
              </a:rPr>
              <a:pPr algn="r"/>
              <a:t>131</a:t>
            </a:fld>
            <a:endParaRPr lang="en-US" altLang="zh-TW" sz="1200">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999E17D3-0DD0-4E97-A10C-5FE4307339F1}" type="slidenum">
              <a:rPr lang="en-US" altLang="zh-TW">
                <a:solidFill>
                  <a:srgbClr val="000000"/>
                </a:solidFill>
              </a:rPr>
              <a:pPr eaLnBrk="1" hangingPunct="1"/>
              <a:t>134</a:t>
            </a:fld>
            <a:endParaRPr lang="en-US" altLang="zh-TW">
              <a:solidFill>
                <a:srgbClr val="000000"/>
              </a:solidFill>
            </a:endParaRPr>
          </a:p>
        </p:txBody>
      </p:sp>
      <p:sp>
        <p:nvSpPr>
          <p:cNvPr id="261123" name="投影片圖像版面配置區 1"/>
          <p:cNvSpPr>
            <a:spLocks noGrp="1" noRot="1" noChangeAspect="1" noTextEdit="1"/>
          </p:cNvSpPr>
          <p:nvPr>
            <p:ph type="sldImg"/>
          </p:nvPr>
        </p:nvSpPr>
        <p:spPr>
          <a:xfrm>
            <a:off x="903288" y="741363"/>
            <a:ext cx="4930775" cy="3698875"/>
          </a:xfrm>
          <a:ln/>
        </p:spPr>
      </p:sp>
      <p:sp>
        <p:nvSpPr>
          <p:cNvPr id="261124" name="備忘稿版面配置區 2"/>
          <p:cNvSpPr>
            <a:spLocks noGrp="1"/>
          </p:cNvSpPr>
          <p:nvPr>
            <p:ph type="body" idx="1"/>
          </p:nvPr>
        </p:nvSpPr>
        <p:spPr>
          <a:xfrm>
            <a:off x="673100" y="4687888"/>
            <a:ext cx="5389563" cy="4440237"/>
          </a:xfrm>
          <a:noFill/>
        </p:spPr>
        <p:txBody>
          <a:bodyPr lIns="94881" tIns="47440" rIns="94881" bIns="47440"/>
          <a:lstStyle/>
          <a:p>
            <a:pPr eaLnBrk="1" hangingPunct="1"/>
            <a:endParaRPr lang="zh-TW" altLang="zh-TW" smtClean="0"/>
          </a:p>
        </p:txBody>
      </p:sp>
      <p:sp>
        <p:nvSpPr>
          <p:cNvPr id="261125" name="投影片編號版面配置區 3"/>
          <p:cNvSpPr txBox="1">
            <a:spLocks noGrp="1"/>
          </p:cNvSpPr>
          <p:nvPr/>
        </p:nvSpPr>
        <p:spPr bwMode="auto">
          <a:xfrm>
            <a:off x="3816350" y="9374188"/>
            <a:ext cx="29178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81" tIns="47440" rIns="94881" bIns="47440" anchor="b"/>
          <a:lstStyle>
            <a:lvl1pPr defTabSz="876300" eaLnBrk="0" hangingPunct="0">
              <a:defRPr kumimoji="1">
                <a:solidFill>
                  <a:schemeClr val="tx1"/>
                </a:solidFill>
                <a:latin typeface="Arial" pitchFamily="34" charset="0"/>
                <a:ea typeface="新細明體" pitchFamily="18" charset="-120"/>
              </a:defRPr>
            </a:lvl1pPr>
            <a:lvl2pPr marL="742950" indent="-285750" defTabSz="876300" eaLnBrk="0" hangingPunct="0">
              <a:defRPr kumimoji="1">
                <a:solidFill>
                  <a:schemeClr val="tx1"/>
                </a:solidFill>
                <a:latin typeface="Arial" pitchFamily="34" charset="0"/>
                <a:ea typeface="新細明體" pitchFamily="18" charset="-120"/>
              </a:defRPr>
            </a:lvl2pPr>
            <a:lvl3pPr marL="1143000" indent="-228600" defTabSz="876300" eaLnBrk="0" hangingPunct="0">
              <a:defRPr kumimoji="1">
                <a:solidFill>
                  <a:schemeClr val="tx1"/>
                </a:solidFill>
                <a:latin typeface="Arial" pitchFamily="34" charset="0"/>
                <a:ea typeface="新細明體" pitchFamily="18" charset="-120"/>
              </a:defRPr>
            </a:lvl3pPr>
            <a:lvl4pPr marL="1600200" indent="-228600" defTabSz="876300" eaLnBrk="0" hangingPunct="0">
              <a:defRPr kumimoji="1">
                <a:solidFill>
                  <a:schemeClr val="tx1"/>
                </a:solidFill>
                <a:latin typeface="Arial" pitchFamily="34" charset="0"/>
                <a:ea typeface="新細明體" pitchFamily="18" charset="-120"/>
              </a:defRPr>
            </a:lvl4pPr>
            <a:lvl5pPr marL="2057400" indent="-228600" defTabSz="876300" eaLnBrk="0" hangingPunct="0">
              <a:defRPr kumimoji="1">
                <a:solidFill>
                  <a:schemeClr val="tx1"/>
                </a:solidFill>
                <a:latin typeface="Arial" pitchFamily="34" charset="0"/>
                <a:ea typeface="新細明體" pitchFamily="18" charset="-120"/>
              </a:defRPr>
            </a:lvl5pPr>
            <a:lvl6pPr marL="2514600" indent="-228600" defTabSz="8763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8763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8763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8763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F2CC758E-8C0E-4188-B7E1-68ABD90D3B21}" type="slidenum">
              <a:rPr kumimoji="0" lang="en-US" altLang="zh-TW" sz="1300" smtClean="0">
                <a:solidFill>
                  <a:srgbClr val="000000"/>
                </a:solidFill>
                <a:ea typeface="微軟正黑體" pitchFamily="34" charset="-120"/>
              </a:rPr>
              <a:pPr algn="r" eaLnBrk="1" hangingPunct="1"/>
              <a:t>134</a:t>
            </a:fld>
            <a:endParaRPr kumimoji="0" lang="en-US" altLang="zh-TW" sz="1300" smtClean="0">
              <a:solidFill>
                <a:srgbClr val="000000"/>
              </a:solidFill>
              <a:ea typeface="微軟正黑體" pitchFamily="34" charset="-12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txBox="1">
            <a:spLocks noGrp="1" noChangeArrowheads="1"/>
          </p:cNvSpPr>
          <p:nvPr/>
        </p:nvSpPr>
        <p:spPr bwMode="auto">
          <a:xfrm>
            <a:off x="3814763" y="9374188"/>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09E3733D-F453-4B84-9FED-E41FAA458D42}" type="slidenum">
              <a:rPr lang="en-US" altLang="zh-TW" sz="1200"/>
              <a:pPr algn="r" eaLnBrk="1" hangingPunct="1"/>
              <a:t>19</a:t>
            </a:fld>
            <a:endParaRPr lang="en-US" altLang="zh-TW" sz="1200"/>
          </a:p>
        </p:txBody>
      </p:sp>
      <p:sp>
        <p:nvSpPr>
          <p:cNvPr id="222211" name="Rectangle 7"/>
          <p:cNvSpPr txBox="1">
            <a:spLocks noGrp="1" noChangeArrowheads="1"/>
          </p:cNvSpPr>
          <p:nvPr/>
        </p:nvSpPr>
        <p:spPr bwMode="auto">
          <a:xfrm>
            <a:off x="3814763" y="9374188"/>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5F992882-0555-442A-8CAE-C670F41AA764}" type="slidenum">
              <a:rPr lang="en-US" altLang="zh-TW" sz="1200"/>
              <a:pPr algn="r" eaLnBrk="1" hangingPunct="1"/>
              <a:t>19</a:t>
            </a:fld>
            <a:endParaRPr lang="en-US" altLang="zh-TW" sz="1200"/>
          </a:p>
        </p:txBody>
      </p:sp>
      <p:sp>
        <p:nvSpPr>
          <p:cNvPr id="222212" name="Rectangle 2"/>
          <p:cNvSpPr>
            <a:spLocks noGrp="1" noRot="1" noChangeAspect="1" noChangeArrowheads="1" noTextEdit="1"/>
          </p:cNvSpPr>
          <p:nvPr>
            <p:ph type="sldImg"/>
          </p:nvPr>
        </p:nvSpPr>
        <p:spPr>
          <a:xfrm>
            <a:off x="904875" y="739775"/>
            <a:ext cx="4935538" cy="3702050"/>
          </a:xfrm>
          <a:ln/>
        </p:spPr>
      </p:sp>
      <p:sp>
        <p:nvSpPr>
          <p:cNvPr id="2222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extLst>
      <p:ext uri="{BB962C8B-B14F-4D97-AF65-F5344CB8AC3E}">
        <p14:creationId xmlns:p14="http://schemas.microsoft.com/office/powerpoint/2010/main" val="21127534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3355937-20C8-4EED-AFF9-48D250CE74C4}" type="slidenum">
              <a:rPr lang="en-US" altLang="zh-TW">
                <a:solidFill>
                  <a:prstClr val="black"/>
                </a:solidFill>
              </a:rPr>
              <a:pPr/>
              <a:t>135</a:t>
            </a:fld>
            <a:endParaRPr lang="en-US" altLang="zh-TW">
              <a:solidFill>
                <a:prstClr val="black"/>
              </a:solidFill>
            </a:endParaRPr>
          </a:p>
        </p:txBody>
      </p:sp>
      <p:sp>
        <p:nvSpPr>
          <p:cNvPr id="859138" name="投影片圖像版面配置區 1"/>
          <p:cNvSpPr>
            <a:spLocks noGrp="1" noRot="1" noChangeAspect="1" noTextEdit="1"/>
          </p:cNvSpPr>
          <p:nvPr>
            <p:ph type="sldImg"/>
          </p:nvPr>
        </p:nvSpPr>
        <p:spPr>
          <a:xfrm>
            <a:off x="900113" y="739775"/>
            <a:ext cx="4935537" cy="3702050"/>
          </a:xfrm>
          <a:ln/>
        </p:spPr>
      </p:sp>
      <p:sp>
        <p:nvSpPr>
          <p:cNvPr id="859139" name="備忘稿版面配置區 2"/>
          <p:cNvSpPr>
            <a:spLocks noGrp="1"/>
          </p:cNvSpPr>
          <p:nvPr>
            <p:ph type="body" idx="1"/>
          </p:nvPr>
        </p:nvSpPr>
        <p:spPr/>
        <p:txBody>
          <a:bodyPr lIns="91440" tIns="45720" rIns="91440" bIns="45720"/>
          <a:lstStyle/>
          <a:p>
            <a:endParaRPr lang="zh-TW" altLang="zh-TW"/>
          </a:p>
        </p:txBody>
      </p:sp>
      <p:sp>
        <p:nvSpPr>
          <p:cNvPr id="859140" name="投影片編號版面配置區 3"/>
          <p:cNvSpPr txBox="1">
            <a:spLocks noGrp="1"/>
          </p:cNvSpPr>
          <p:nvPr/>
        </p:nvSpPr>
        <p:spPr bwMode="auto">
          <a:xfrm>
            <a:off x="3814763" y="9374188"/>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fontAlgn="base">
              <a:spcBef>
                <a:spcPct val="0"/>
              </a:spcBef>
              <a:spcAft>
                <a:spcPct val="0"/>
              </a:spcAft>
              <a:defRPr kumimoji="1">
                <a:solidFill>
                  <a:schemeClr val="tx1"/>
                </a:solidFill>
                <a:latin typeface="Arial" pitchFamily="34" charset="0"/>
                <a:ea typeface="新細明體" pitchFamily="18" charset="-120"/>
              </a:defRPr>
            </a:lvl6pPr>
            <a:lvl7pPr marL="2971800" indent="-228600" fontAlgn="base">
              <a:spcBef>
                <a:spcPct val="0"/>
              </a:spcBef>
              <a:spcAft>
                <a:spcPct val="0"/>
              </a:spcAft>
              <a:defRPr kumimoji="1">
                <a:solidFill>
                  <a:schemeClr val="tx1"/>
                </a:solidFill>
                <a:latin typeface="Arial" pitchFamily="34" charset="0"/>
                <a:ea typeface="新細明體" pitchFamily="18" charset="-120"/>
              </a:defRPr>
            </a:lvl7pPr>
            <a:lvl8pPr marL="3429000" indent="-228600" fontAlgn="base">
              <a:spcBef>
                <a:spcPct val="0"/>
              </a:spcBef>
              <a:spcAft>
                <a:spcPct val="0"/>
              </a:spcAft>
              <a:defRPr kumimoji="1">
                <a:solidFill>
                  <a:schemeClr val="tx1"/>
                </a:solidFill>
                <a:latin typeface="Arial" pitchFamily="34" charset="0"/>
                <a:ea typeface="新細明體" pitchFamily="18" charset="-120"/>
              </a:defRPr>
            </a:lvl8pPr>
            <a:lvl9pPr marL="3886200" indent="-228600" fontAlgn="base">
              <a:spcBef>
                <a:spcPct val="0"/>
              </a:spcBef>
              <a:spcAft>
                <a:spcPct val="0"/>
              </a:spcAft>
              <a:defRPr kumimoji="1">
                <a:solidFill>
                  <a:schemeClr val="tx1"/>
                </a:solidFill>
                <a:latin typeface="Arial" pitchFamily="34" charset="0"/>
                <a:ea typeface="新細明體" pitchFamily="18" charset="-120"/>
              </a:defRPr>
            </a:lvl9pPr>
          </a:lstStyle>
          <a:p>
            <a:pPr algn="r"/>
            <a:fld id="{E5DAD1CC-BAA7-4CD6-9AB8-7AE4E54B37F9}" type="slidenum">
              <a:rPr lang="en-US" altLang="zh-TW" sz="1200">
                <a:solidFill>
                  <a:prstClr val="black"/>
                </a:solidFill>
              </a:rPr>
              <a:pPr algn="r"/>
              <a:t>135</a:t>
            </a:fld>
            <a:endParaRPr lang="en-US" altLang="zh-TW" sz="1200">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1CFC690-B0D4-4BEE-B388-7211CC01169B}" type="slidenum">
              <a:rPr lang="en-US" altLang="zh-TW">
                <a:solidFill>
                  <a:prstClr val="black"/>
                </a:solidFill>
              </a:rPr>
              <a:pPr/>
              <a:t>136</a:t>
            </a:fld>
            <a:endParaRPr lang="en-US" altLang="zh-TW">
              <a:solidFill>
                <a:prstClr val="black"/>
              </a:solidFill>
            </a:endParaRPr>
          </a:p>
        </p:txBody>
      </p:sp>
      <p:sp>
        <p:nvSpPr>
          <p:cNvPr id="861186" name="投影片圖像版面配置區 1"/>
          <p:cNvSpPr>
            <a:spLocks noGrp="1" noRot="1" noChangeAspect="1" noTextEdit="1"/>
          </p:cNvSpPr>
          <p:nvPr>
            <p:ph type="sldImg"/>
          </p:nvPr>
        </p:nvSpPr>
        <p:spPr>
          <a:xfrm>
            <a:off x="900113" y="739775"/>
            <a:ext cx="4935537" cy="3702050"/>
          </a:xfrm>
          <a:ln/>
        </p:spPr>
      </p:sp>
      <p:sp>
        <p:nvSpPr>
          <p:cNvPr id="861187" name="備忘稿版面配置區 2"/>
          <p:cNvSpPr>
            <a:spLocks noGrp="1"/>
          </p:cNvSpPr>
          <p:nvPr>
            <p:ph type="body" idx="1"/>
          </p:nvPr>
        </p:nvSpPr>
        <p:spPr/>
        <p:txBody>
          <a:bodyPr lIns="91440" tIns="45720" rIns="91440" bIns="45720"/>
          <a:lstStyle/>
          <a:p>
            <a:endParaRPr lang="zh-TW" altLang="zh-TW"/>
          </a:p>
        </p:txBody>
      </p:sp>
      <p:sp>
        <p:nvSpPr>
          <p:cNvPr id="861188" name="投影片編號版面配置區 3"/>
          <p:cNvSpPr txBox="1">
            <a:spLocks noGrp="1"/>
          </p:cNvSpPr>
          <p:nvPr/>
        </p:nvSpPr>
        <p:spPr bwMode="auto">
          <a:xfrm>
            <a:off x="3814763" y="9374188"/>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fontAlgn="base">
              <a:spcBef>
                <a:spcPct val="0"/>
              </a:spcBef>
              <a:spcAft>
                <a:spcPct val="0"/>
              </a:spcAft>
              <a:defRPr kumimoji="1">
                <a:solidFill>
                  <a:schemeClr val="tx1"/>
                </a:solidFill>
                <a:latin typeface="Arial" pitchFamily="34" charset="0"/>
                <a:ea typeface="新細明體" pitchFamily="18" charset="-120"/>
              </a:defRPr>
            </a:lvl6pPr>
            <a:lvl7pPr marL="2971800" indent="-228600" fontAlgn="base">
              <a:spcBef>
                <a:spcPct val="0"/>
              </a:spcBef>
              <a:spcAft>
                <a:spcPct val="0"/>
              </a:spcAft>
              <a:defRPr kumimoji="1">
                <a:solidFill>
                  <a:schemeClr val="tx1"/>
                </a:solidFill>
                <a:latin typeface="Arial" pitchFamily="34" charset="0"/>
                <a:ea typeface="新細明體" pitchFamily="18" charset="-120"/>
              </a:defRPr>
            </a:lvl7pPr>
            <a:lvl8pPr marL="3429000" indent="-228600" fontAlgn="base">
              <a:spcBef>
                <a:spcPct val="0"/>
              </a:spcBef>
              <a:spcAft>
                <a:spcPct val="0"/>
              </a:spcAft>
              <a:defRPr kumimoji="1">
                <a:solidFill>
                  <a:schemeClr val="tx1"/>
                </a:solidFill>
                <a:latin typeface="Arial" pitchFamily="34" charset="0"/>
                <a:ea typeface="新細明體" pitchFamily="18" charset="-120"/>
              </a:defRPr>
            </a:lvl8pPr>
            <a:lvl9pPr marL="3886200" indent="-228600" fontAlgn="base">
              <a:spcBef>
                <a:spcPct val="0"/>
              </a:spcBef>
              <a:spcAft>
                <a:spcPct val="0"/>
              </a:spcAft>
              <a:defRPr kumimoji="1">
                <a:solidFill>
                  <a:schemeClr val="tx1"/>
                </a:solidFill>
                <a:latin typeface="Arial" pitchFamily="34" charset="0"/>
                <a:ea typeface="新細明體" pitchFamily="18" charset="-120"/>
              </a:defRPr>
            </a:lvl9pPr>
          </a:lstStyle>
          <a:p>
            <a:pPr algn="r"/>
            <a:fld id="{EAF6AB12-EF2E-4718-8D8A-DB32A9132590}" type="slidenum">
              <a:rPr lang="en-US" altLang="zh-TW" sz="1200">
                <a:solidFill>
                  <a:prstClr val="black"/>
                </a:solidFill>
              </a:rPr>
              <a:pPr algn="r"/>
              <a:t>136</a:t>
            </a:fld>
            <a:endParaRPr lang="en-US" altLang="zh-TW" sz="1200">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D1E72F1-7D1C-49B9-8128-14E7AF12816D}" type="slidenum">
              <a:rPr lang="en-US" altLang="zh-TW">
                <a:solidFill>
                  <a:prstClr val="black"/>
                </a:solidFill>
              </a:rPr>
              <a:pPr/>
              <a:t>137</a:t>
            </a:fld>
            <a:endParaRPr lang="en-US" altLang="zh-TW">
              <a:solidFill>
                <a:prstClr val="black"/>
              </a:solidFill>
            </a:endParaRPr>
          </a:p>
        </p:txBody>
      </p:sp>
      <p:sp>
        <p:nvSpPr>
          <p:cNvPr id="863234" name="投影片圖像版面配置區 1"/>
          <p:cNvSpPr>
            <a:spLocks noGrp="1" noRot="1" noChangeAspect="1" noTextEdit="1"/>
          </p:cNvSpPr>
          <p:nvPr>
            <p:ph type="sldImg"/>
          </p:nvPr>
        </p:nvSpPr>
        <p:spPr>
          <a:xfrm>
            <a:off x="900113" y="739775"/>
            <a:ext cx="4935537" cy="3702050"/>
          </a:xfrm>
          <a:ln/>
        </p:spPr>
      </p:sp>
      <p:sp>
        <p:nvSpPr>
          <p:cNvPr id="863235" name="備忘稿版面配置區 2"/>
          <p:cNvSpPr>
            <a:spLocks noGrp="1"/>
          </p:cNvSpPr>
          <p:nvPr>
            <p:ph type="body" idx="1"/>
          </p:nvPr>
        </p:nvSpPr>
        <p:spPr/>
        <p:txBody>
          <a:bodyPr lIns="91440" tIns="45720" rIns="91440" bIns="45720"/>
          <a:lstStyle/>
          <a:p>
            <a:pPr>
              <a:spcBef>
                <a:spcPct val="0"/>
              </a:spcBef>
            </a:pPr>
            <a:r>
              <a:rPr lang="en-US" altLang="zh-TW"/>
              <a:t>◎</a:t>
            </a:r>
            <a:r>
              <a:rPr lang="zh-TW" altLang="en-US"/>
              <a:t>救災指揮通信平台車主要是佈署於災害事故現場，用於強化現場指揮與通信的機動式車輛。</a:t>
            </a:r>
            <a:br>
              <a:rPr lang="zh-TW" altLang="en-US"/>
            </a:br>
            <a:r>
              <a:rPr lang="zh-TW" altLang="en-US"/>
              <a:t>◎通訊功能等同於衛星站台，並配備有固定式與攜帶式攝影裝置，可將災害現場畫面，即時透過衛星對外傳輸。</a:t>
            </a:r>
            <a:br>
              <a:rPr lang="zh-TW" altLang="en-US"/>
            </a:br>
            <a:r>
              <a:rPr lang="zh-TW" altLang="en-US"/>
              <a:t>◎直昇機若受地理環境限制，導致地面微波站台無法接收時，可透過平台車輔助接收，將直昇機空勘影像對外傳輸。</a:t>
            </a:r>
            <a:br>
              <a:rPr lang="zh-TW" altLang="en-US"/>
            </a:br>
            <a:r>
              <a:rPr lang="zh-TW" altLang="en-US"/>
              <a:t>◎平台車可提供現場與各級災害應變中心視訊會議功能。</a:t>
            </a:r>
          </a:p>
          <a:p>
            <a:pPr>
              <a:spcBef>
                <a:spcPct val="0"/>
              </a:spcBef>
            </a:pPr>
            <a:r>
              <a:rPr lang="zh-TW" altLang="en-US"/>
              <a:t>◎平台車提供災區不同通信系統的整合平台，包括電話、手機、 網路及衛星等系統，以及不同類型和頻率的無線電設備互相通聯，例如：消防、國軍、警察、海巡、林務、衛生、公路及民間救難團體等單位，以統合災區現場各項救援行動。</a:t>
            </a:r>
            <a:br>
              <a:rPr lang="zh-TW" altLang="en-US"/>
            </a:br>
            <a:r>
              <a:rPr lang="zh-TW" altLang="en-US"/>
              <a:t>◎全國共配置</a:t>
            </a:r>
            <a:r>
              <a:rPr lang="en-US" altLang="zh-TW"/>
              <a:t>12 </a:t>
            </a:r>
            <a:r>
              <a:rPr lang="zh-TW" altLang="en-US"/>
              <a:t>輛平台車，分別派駐於消防署特種搜救隊中部水湳駐地、基隆港務消防隊，以及台北縣、桃園縣、新竹縣、台中縣、南投縣、台南縣、高雄市、宜蘭縣、花蓮縣及台東縣消防局等處所，必要時可跨區支援。</a:t>
            </a:r>
          </a:p>
          <a:p>
            <a:pPr>
              <a:spcBef>
                <a:spcPct val="0"/>
              </a:spcBef>
            </a:pPr>
            <a:endParaRPr lang="zh-TW" altLang="en-US"/>
          </a:p>
          <a:p>
            <a:pPr>
              <a:spcBef>
                <a:spcPct val="0"/>
              </a:spcBef>
            </a:pPr>
            <a:endParaRPr lang="en-US" altLang="zh-TW"/>
          </a:p>
        </p:txBody>
      </p:sp>
      <p:sp>
        <p:nvSpPr>
          <p:cNvPr id="863236" name="投影片編號版面配置區 3"/>
          <p:cNvSpPr txBox="1">
            <a:spLocks noGrp="1"/>
          </p:cNvSpPr>
          <p:nvPr/>
        </p:nvSpPr>
        <p:spPr bwMode="auto">
          <a:xfrm>
            <a:off x="3814763" y="9374188"/>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fontAlgn="base">
              <a:spcBef>
                <a:spcPct val="0"/>
              </a:spcBef>
              <a:spcAft>
                <a:spcPct val="0"/>
              </a:spcAft>
              <a:defRPr kumimoji="1">
                <a:solidFill>
                  <a:schemeClr val="tx1"/>
                </a:solidFill>
                <a:latin typeface="Arial" pitchFamily="34" charset="0"/>
                <a:ea typeface="新細明體" pitchFamily="18" charset="-120"/>
              </a:defRPr>
            </a:lvl6pPr>
            <a:lvl7pPr marL="2971800" indent="-228600" fontAlgn="base">
              <a:spcBef>
                <a:spcPct val="0"/>
              </a:spcBef>
              <a:spcAft>
                <a:spcPct val="0"/>
              </a:spcAft>
              <a:defRPr kumimoji="1">
                <a:solidFill>
                  <a:schemeClr val="tx1"/>
                </a:solidFill>
                <a:latin typeface="Arial" pitchFamily="34" charset="0"/>
                <a:ea typeface="新細明體" pitchFamily="18" charset="-120"/>
              </a:defRPr>
            </a:lvl7pPr>
            <a:lvl8pPr marL="3429000" indent="-228600" fontAlgn="base">
              <a:spcBef>
                <a:spcPct val="0"/>
              </a:spcBef>
              <a:spcAft>
                <a:spcPct val="0"/>
              </a:spcAft>
              <a:defRPr kumimoji="1">
                <a:solidFill>
                  <a:schemeClr val="tx1"/>
                </a:solidFill>
                <a:latin typeface="Arial" pitchFamily="34" charset="0"/>
                <a:ea typeface="新細明體" pitchFamily="18" charset="-120"/>
              </a:defRPr>
            </a:lvl8pPr>
            <a:lvl9pPr marL="3886200" indent="-228600" fontAlgn="base">
              <a:spcBef>
                <a:spcPct val="0"/>
              </a:spcBef>
              <a:spcAft>
                <a:spcPct val="0"/>
              </a:spcAft>
              <a:defRPr kumimoji="1">
                <a:solidFill>
                  <a:schemeClr val="tx1"/>
                </a:solidFill>
                <a:latin typeface="Arial" pitchFamily="34" charset="0"/>
                <a:ea typeface="新細明體" pitchFamily="18" charset="-120"/>
              </a:defRPr>
            </a:lvl9pPr>
          </a:lstStyle>
          <a:p>
            <a:pPr algn="r"/>
            <a:fld id="{C5AC15F4-EE72-4D55-BCC4-712D5D21EB85}" type="slidenum">
              <a:rPr lang="en-US" altLang="zh-TW" sz="1200">
                <a:solidFill>
                  <a:prstClr val="black"/>
                </a:solidFill>
                <a:ea typeface="微軟正黑體" pitchFamily="34" charset="-120"/>
              </a:rPr>
              <a:pPr algn="r"/>
              <a:t>137</a:t>
            </a:fld>
            <a:endParaRPr lang="en-US" altLang="zh-TW" sz="1200">
              <a:solidFill>
                <a:prstClr val="black"/>
              </a:solidFill>
              <a:ea typeface="微軟正黑體" pitchFamily="34" charset="-12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F04BF4-25CE-4378-B9B5-526192AE9EE0}" type="slidenum">
              <a:rPr lang="en-US" altLang="zh-TW"/>
              <a:pPr/>
              <a:t>138</a:t>
            </a:fld>
            <a:endParaRPr lang="en-US" altLang="zh-TW"/>
          </a:p>
        </p:txBody>
      </p:sp>
      <p:sp>
        <p:nvSpPr>
          <p:cNvPr id="203778" name="Rectangle 2"/>
          <p:cNvSpPr>
            <a:spLocks noGrp="1" noRot="1" noChangeAspect="1" noChangeArrowheads="1" noTextEdit="1"/>
          </p:cNvSpPr>
          <p:nvPr>
            <p:ph type="sldImg"/>
          </p:nvPr>
        </p:nvSpPr>
        <p:spPr>
          <a:xfrm>
            <a:off x="908050" y="771525"/>
            <a:ext cx="4919663" cy="3690938"/>
          </a:xfrm>
          <a:ln/>
        </p:spPr>
      </p:sp>
      <p:sp>
        <p:nvSpPr>
          <p:cNvPr id="203779" name="Rectangle 3"/>
          <p:cNvSpPr>
            <a:spLocks noGrp="1" noChangeArrowheads="1"/>
          </p:cNvSpPr>
          <p:nvPr>
            <p:ph type="body" idx="1"/>
          </p:nvPr>
        </p:nvSpPr>
        <p:spPr>
          <a:xfrm>
            <a:off x="896543" y="4693148"/>
            <a:ext cx="4942678" cy="4616042"/>
          </a:xfrm>
        </p:spPr>
        <p:txBody>
          <a:bodyPr/>
          <a:lstStyle/>
          <a:p>
            <a:endParaRPr lang="zh-TW" altLang="zh-TW"/>
          </a:p>
        </p:txBody>
      </p:sp>
    </p:spTree>
    <p:extLst>
      <p:ext uri="{BB962C8B-B14F-4D97-AF65-F5344CB8AC3E}">
        <p14:creationId xmlns:p14="http://schemas.microsoft.com/office/powerpoint/2010/main" val="13061578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txBox="1">
            <a:spLocks noGrp="1" noChangeArrowheads="1"/>
          </p:cNvSpPr>
          <p:nvPr/>
        </p:nvSpPr>
        <p:spPr bwMode="auto">
          <a:xfrm>
            <a:off x="3817190" y="9376014"/>
            <a:ext cx="2918574" cy="493474"/>
          </a:xfrm>
          <a:prstGeom prst="rect">
            <a:avLst/>
          </a:prstGeom>
          <a:noFill/>
          <a:ln w="9525">
            <a:noFill/>
            <a:miter lim="800000"/>
            <a:headEnd/>
            <a:tailEnd/>
          </a:ln>
        </p:spPr>
        <p:txBody>
          <a:bodyPr anchor="b"/>
          <a:lstStyle/>
          <a:p>
            <a:pPr algn="r"/>
            <a:fld id="{3A1C3DB3-9080-461D-9E82-283075C82C55}" type="slidenum">
              <a:rPr lang="zh-TW" altLang="en-US" sz="1200">
                <a:latin typeface="Times New Roman" pitchFamily="18" charset="0"/>
              </a:rPr>
              <a:pPr algn="r"/>
              <a:t>157</a:t>
            </a:fld>
            <a:endParaRPr lang="en-US" altLang="zh-TW" sz="1200">
              <a:latin typeface="Times New Roman" pitchFamily="18" charset="0"/>
            </a:endParaRPr>
          </a:p>
        </p:txBody>
      </p:sp>
      <p:sp>
        <p:nvSpPr>
          <p:cNvPr id="300035" name="Rectangle 2"/>
          <p:cNvSpPr>
            <a:spLocks noGrp="1" noRot="1" noChangeAspect="1" noChangeArrowheads="1" noTextEdit="1"/>
          </p:cNvSpPr>
          <p:nvPr>
            <p:ph type="sldImg"/>
          </p:nvPr>
        </p:nvSpPr>
        <p:spPr>
          <a:xfrm>
            <a:off x="901700" y="739775"/>
            <a:ext cx="4935538" cy="3702050"/>
          </a:xfrm>
          <a:ln/>
        </p:spPr>
      </p:sp>
      <p:sp>
        <p:nvSpPr>
          <p:cNvPr id="300036" name="Rectangle 3"/>
          <p:cNvSpPr>
            <a:spLocks noGrp="1" noChangeArrowheads="1"/>
          </p:cNvSpPr>
          <p:nvPr>
            <p:ph type="body" idx="1"/>
          </p:nvPr>
        </p:nvSpPr>
        <p:spPr>
          <a:xfrm>
            <a:off x="898617" y="4688007"/>
            <a:ext cx="4938530" cy="4441270"/>
          </a:xfrm>
          <a:noFill/>
          <a:ln/>
        </p:spPr>
        <p:txBody>
          <a:bodyPr/>
          <a:lstStyle/>
          <a:p>
            <a:pPr eaLnBrk="1" hangingPunct="1"/>
            <a:endParaRPr lang="zh-TW" altLang="zh-TW" smtClean="0">
              <a:latin typeface="Arial" pitchFamily="34" charset="0"/>
            </a:endParaRPr>
          </a:p>
        </p:txBody>
      </p:sp>
    </p:spTree>
    <p:extLst>
      <p:ext uri="{BB962C8B-B14F-4D97-AF65-F5344CB8AC3E}">
        <p14:creationId xmlns:p14="http://schemas.microsoft.com/office/powerpoint/2010/main" val="12754474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txBox="1">
            <a:spLocks noGrp="1" noChangeArrowheads="1"/>
          </p:cNvSpPr>
          <p:nvPr/>
        </p:nvSpPr>
        <p:spPr bwMode="auto">
          <a:xfrm>
            <a:off x="3817190" y="9376014"/>
            <a:ext cx="2918574" cy="493474"/>
          </a:xfrm>
          <a:prstGeom prst="rect">
            <a:avLst/>
          </a:prstGeom>
          <a:noFill/>
          <a:ln w="9525">
            <a:noFill/>
            <a:miter lim="800000"/>
            <a:headEnd/>
            <a:tailEnd/>
          </a:ln>
        </p:spPr>
        <p:txBody>
          <a:bodyPr anchor="b"/>
          <a:lstStyle/>
          <a:p>
            <a:pPr algn="r"/>
            <a:fld id="{EEF5747B-3B46-464F-A2CC-C3D1F557CE7C}" type="slidenum">
              <a:rPr lang="zh-TW" altLang="en-US" sz="1200">
                <a:latin typeface="Times New Roman" pitchFamily="18" charset="0"/>
              </a:rPr>
              <a:pPr algn="r"/>
              <a:t>158</a:t>
            </a:fld>
            <a:endParaRPr lang="en-US" altLang="zh-TW" sz="1200">
              <a:latin typeface="Times New Roman" pitchFamily="18" charset="0"/>
            </a:endParaRPr>
          </a:p>
        </p:txBody>
      </p:sp>
      <p:sp>
        <p:nvSpPr>
          <p:cNvPr id="301059" name="投影片圖像版面配置區 1"/>
          <p:cNvSpPr>
            <a:spLocks noGrp="1" noRot="1" noChangeAspect="1" noTextEdit="1"/>
          </p:cNvSpPr>
          <p:nvPr>
            <p:ph type="sldImg"/>
          </p:nvPr>
        </p:nvSpPr>
        <p:spPr>
          <a:xfrm>
            <a:off x="900113" y="739775"/>
            <a:ext cx="4937125" cy="3703638"/>
          </a:xfrm>
          <a:ln/>
        </p:spPr>
      </p:sp>
      <p:sp>
        <p:nvSpPr>
          <p:cNvPr id="301060" name="備忘稿版面配置區 2"/>
          <p:cNvSpPr>
            <a:spLocks noGrp="1"/>
          </p:cNvSpPr>
          <p:nvPr>
            <p:ph type="body" idx="1"/>
          </p:nvPr>
        </p:nvSpPr>
        <p:spPr>
          <a:xfrm>
            <a:off x="671482" y="4688007"/>
            <a:ext cx="5392800" cy="4441270"/>
          </a:xfrm>
          <a:noFill/>
          <a:ln/>
        </p:spPr>
        <p:txBody>
          <a:bodyPr lIns="90936" tIns="45468" rIns="90936" bIns="45468"/>
          <a:lstStyle/>
          <a:p>
            <a:pPr eaLnBrk="1" hangingPunct="1"/>
            <a:endParaRPr lang="zh-TW" altLang="zh-TW" smtClean="0">
              <a:latin typeface="Arial" pitchFamily="34" charset="0"/>
            </a:endParaRPr>
          </a:p>
        </p:txBody>
      </p:sp>
      <p:sp>
        <p:nvSpPr>
          <p:cNvPr id="301061" name="投影片編號版面配置區 3"/>
          <p:cNvSpPr txBox="1">
            <a:spLocks noGrp="1"/>
          </p:cNvSpPr>
          <p:nvPr/>
        </p:nvSpPr>
        <p:spPr bwMode="auto">
          <a:xfrm>
            <a:off x="3814984" y="9376014"/>
            <a:ext cx="2919676" cy="491191"/>
          </a:xfrm>
          <a:prstGeom prst="rect">
            <a:avLst/>
          </a:prstGeom>
          <a:noFill/>
          <a:ln w="9525">
            <a:noFill/>
            <a:miter lim="800000"/>
            <a:headEnd/>
            <a:tailEnd/>
          </a:ln>
        </p:spPr>
        <p:txBody>
          <a:bodyPr lIns="90936" tIns="45468" rIns="90936" bIns="45468" anchor="b"/>
          <a:lstStyle/>
          <a:p>
            <a:pPr algn="r" defTabSz="915988"/>
            <a:fld id="{1D66DB5E-AFB7-4499-84B7-908D14AA133E}" type="slidenum">
              <a:rPr kumimoji="0" lang="zh-TW" altLang="en-US" sz="1200">
                <a:latin typeface="Calibri" pitchFamily="34" charset="0"/>
              </a:rPr>
              <a:pPr algn="r" defTabSz="915988"/>
              <a:t>158</a:t>
            </a:fld>
            <a:endParaRPr kumimoji="0" lang="en-US" altLang="zh-TW" sz="1200">
              <a:latin typeface="Calibri" pitchFamily="34" charset="0"/>
            </a:endParaRPr>
          </a:p>
        </p:txBody>
      </p:sp>
    </p:spTree>
    <p:extLst>
      <p:ext uri="{BB962C8B-B14F-4D97-AF65-F5344CB8AC3E}">
        <p14:creationId xmlns:p14="http://schemas.microsoft.com/office/powerpoint/2010/main" val="6007184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txBox="1">
            <a:spLocks noGrp="1" noChangeArrowheads="1"/>
          </p:cNvSpPr>
          <p:nvPr/>
        </p:nvSpPr>
        <p:spPr bwMode="auto">
          <a:xfrm>
            <a:off x="3814984" y="9373730"/>
            <a:ext cx="2919676" cy="493474"/>
          </a:xfrm>
          <a:prstGeom prst="rect">
            <a:avLst/>
          </a:prstGeom>
          <a:noFill/>
          <a:ln w="9525">
            <a:noFill/>
            <a:miter lim="800000"/>
            <a:headEnd/>
            <a:tailEnd/>
          </a:ln>
        </p:spPr>
        <p:txBody>
          <a:bodyPr anchor="b"/>
          <a:lstStyle/>
          <a:p>
            <a:pPr algn="r"/>
            <a:fld id="{77D494AC-6EFE-48E8-B589-0E69CBC9835B}" type="slidenum">
              <a:rPr lang="zh-TW" altLang="en-US" sz="1200"/>
              <a:pPr algn="r"/>
              <a:t>159</a:t>
            </a:fld>
            <a:endParaRPr lang="en-US" altLang="zh-TW" sz="1200"/>
          </a:p>
        </p:txBody>
      </p:sp>
      <p:sp>
        <p:nvSpPr>
          <p:cNvPr id="302083" name="Rectangle 2"/>
          <p:cNvSpPr>
            <a:spLocks noGrp="1" noRot="1" noChangeAspect="1" noChangeArrowheads="1" noTextEdit="1"/>
          </p:cNvSpPr>
          <p:nvPr>
            <p:ph type="sldImg"/>
          </p:nvPr>
        </p:nvSpPr>
        <p:spPr>
          <a:ln/>
        </p:spPr>
      </p:sp>
      <p:sp>
        <p:nvSpPr>
          <p:cNvPr id="302084" name="Rectangle 3"/>
          <p:cNvSpPr>
            <a:spLocks noGrp="1" noChangeArrowheads="1"/>
          </p:cNvSpPr>
          <p:nvPr>
            <p:ph type="body" idx="1"/>
          </p:nvPr>
        </p:nvSpPr>
        <p:spPr>
          <a:xfrm>
            <a:off x="674789" y="4688007"/>
            <a:ext cx="5386185" cy="4441270"/>
          </a:xfrm>
          <a:noFill/>
          <a:ln/>
        </p:spPr>
        <p:txBody>
          <a:bodyPr/>
          <a:lstStyle/>
          <a:p>
            <a:pPr eaLnBrk="1" hangingPunct="1"/>
            <a:endParaRPr lang="zh-TW" altLang="zh-TW" smtClean="0">
              <a:latin typeface="Arial" pitchFamily="34" charset="0"/>
            </a:endParaRPr>
          </a:p>
        </p:txBody>
      </p:sp>
    </p:spTree>
    <p:extLst>
      <p:ext uri="{BB962C8B-B14F-4D97-AF65-F5344CB8AC3E}">
        <p14:creationId xmlns:p14="http://schemas.microsoft.com/office/powerpoint/2010/main" val="577542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txBox="1">
            <a:spLocks noGrp="1" noChangeArrowheads="1"/>
          </p:cNvSpPr>
          <p:nvPr/>
        </p:nvSpPr>
        <p:spPr bwMode="auto">
          <a:xfrm>
            <a:off x="3814984" y="9373730"/>
            <a:ext cx="2919676" cy="493474"/>
          </a:xfrm>
          <a:prstGeom prst="rect">
            <a:avLst/>
          </a:prstGeom>
          <a:noFill/>
          <a:ln w="9525">
            <a:noFill/>
            <a:miter lim="800000"/>
            <a:headEnd/>
            <a:tailEnd/>
          </a:ln>
        </p:spPr>
        <p:txBody>
          <a:bodyPr anchor="b"/>
          <a:lstStyle/>
          <a:p>
            <a:pPr algn="r"/>
            <a:fld id="{5136DAC4-8989-403C-9B26-FF6713CA2499}" type="slidenum">
              <a:rPr lang="zh-TW" altLang="en-US" sz="1200"/>
              <a:pPr algn="r"/>
              <a:t>160</a:t>
            </a:fld>
            <a:endParaRPr lang="en-US" altLang="zh-TW" sz="1200"/>
          </a:p>
        </p:txBody>
      </p:sp>
      <p:sp>
        <p:nvSpPr>
          <p:cNvPr id="303107" name="Rectangle 2"/>
          <p:cNvSpPr>
            <a:spLocks noGrp="1" noRot="1" noChangeAspect="1" noChangeArrowheads="1" noTextEdit="1"/>
          </p:cNvSpPr>
          <p:nvPr>
            <p:ph type="sldImg"/>
          </p:nvPr>
        </p:nvSpPr>
        <p:spPr>
          <a:ln/>
        </p:spPr>
      </p:sp>
      <p:sp>
        <p:nvSpPr>
          <p:cNvPr id="303108" name="Rectangle 3"/>
          <p:cNvSpPr>
            <a:spLocks noGrp="1" noChangeArrowheads="1"/>
          </p:cNvSpPr>
          <p:nvPr>
            <p:ph type="body" idx="1"/>
          </p:nvPr>
        </p:nvSpPr>
        <p:spPr>
          <a:xfrm>
            <a:off x="674789" y="4688007"/>
            <a:ext cx="5386185" cy="4441270"/>
          </a:xfrm>
          <a:noFill/>
          <a:ln/>
        </p:spPr>
        <p:txBody>
          <a:bodyPr/>
          <a:lstStyle/>
          <a:p>
            <a:pPr eaLnBrk="1" hangingPunct="1"/>
            <a:endParaRPr lang="zh-TW" altLang="zh-TW" smtClean="0">
              <a:latin typeface="Arial" pitchFamily="34" charset="0"/>
            </a:endParaRPr>
          </a:p>
        </p:txBody>
      </p:sp>
    </p:spTree>
    <p:extLst>
      <p:ext uri="{BB962C8B-B14F-4D97-AF65-F5344CB8AC3E}">
        <p14:creationId xmlns:p14="http://schemas.microsoft.com/office/powerpoint/2010/main" val="36564840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txBox="1">
            <a:spLocks noGrp="1" noChangeArrowheads="1"/>
          </p:cNvSpPr>
          <p:nvPr/>
        </p:nvSpPr>
        <p:spPr bwMode="auto">
          <a:xfrm>
            <a:off x="3814984" y="9373730"/>
            <a:ext cx="2919676" cy="493474"/>
          </a:xfrm>
          <a:prstGeom prst="rect">
            <a:avLst/>
          </a:prstGeom>
          <a:noFill/>
          <a:ln w="9525">
            <a:noFill/>
            <a:miter lim="800000"/>
            <a:headEnd/>
            <a:tailEnd/>
          </a:ln>
        </p:spPr>
        <p:txBody>
          <a:bodyPr anchor="b"/>
          <a:lstStyle/>
          <a:p>
            <a:pPr algn="r"/>
            <a:fld id="{C0C07833-196D-46A7-928A-4837C7192876}" type="slidenum">
              <a:rPr lang="zh-TW" altLang="en-US" sz="1200"/>
              <a:pPr algn="r"/>
              <a:t>161</a:t>
            </a:fld>
            <a:endParaRPr lang="en-US" altLang="zh-TW" sz="1200"/>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a:xfrm>
            <a:off x="674789" y="4688007"/>
            <a:ext cx="5386185" cy="4441270"/>
          </a:xfrm>
          <a:noFill/>
          <a:ln/>
        </p:spPr>
        <p:txBody>
          <a:bodyPr/>
          <a:lstStyle/>
          <a:p>
            <a:pPr eaLnBrk="1" hangingPunct="1"/>
            <a:endParaRPr lang="zh-TW" altLang="zh-TW" smtClean="0">
              <a:latin typeface="Arial" pitchFamily="34" charset="0"/>
            </a:endParaRPr>
          </a:p>
        </p:txBody>
      </p:sp>
    </p:spTree>
    <p:extLst>
      <p:ext uri="{BB962C8B-B14F-4D97-AF65-F5344CB8AC3E}">
        <p14:creationId xmlns:p14="http://schemas.microsoft.com/office/powerpoint/2010/main" val="2984188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txBox="1">
            <a:spLocks noGrp="1" noChangeArrowheads="1"/>
          </p:cNvSpPr>
          <p:nvPr/>
        </p:nvSpPr>
        <p:spPr bwMode="auto">
          <a:xfrm>
            <a:off x="3814984" y="9373730"/>
            <a:ext cx="2919676" cy="493474"/>
          </a:xfrm>
          <a:prstGeom prst="rect">
            <a:avLst/>
          </a:prstGeom>
          <a:noFill/>
          <a:ln w="9525">
            <a:noFill/>
            <a:miter lim="800000"/>
            <a:headEnd/>
            <a:tailEnd/>
          </a:ln>
        </p:spPr>
        <p:txBody>
          <a:bodyPr anchor="b"/>
          <a:lstStyle/>
          <a:p>
            <a:pPr algn="r"/>
            <a:fld id="{BDF27C70-9021-4982-9756-871FEA1CB509}" type="slidenum">
              <a:rPr lang="zh-TW" altLang="en-US" sz="1200"/>
              <a:pPr algn="r"/>
              <a:t>162</a:t>
            </a:fld>
            <a:endParaRPr lang="en-US" altLang="zh-TW" sz="1200"/>
          </a:p>
        </p:txBody>
      </p:sp>
      <p:sp>
        <p:nvSpPr>
          <p:cNvPr id="305155" name="Rectangle 2"/>
          <p:cNvSpPr>
            <a:spLocks noGrp="1" noRot="1" noChangeAspect="1" noChangeArrowheads="1" noTextEdit="1"/>
          </p:cNvSpPr>
          <p:nvPr>
            <p:ph type="sldImg"/>
          </p:nvPr>
        </p:nvSpPr>
        <p:spPr>
          <a:xfrm>
            <a:off x="901700" y="739775"/>
            <a:ext cx="4935538" cy="3702050"/>
          </a:xfrm>
          <a:ln/>
        </p:spPr>
      </p:sp>
      <p:sp>
        <p:nvSpPr>
          <p:cNvPr id="305156" name="Rectangle 3"/>
          <p:cNvSpPr>
            <a:spLocks noGrp="1" noChangeArrowheads="1"/>
          </p:cNvSpPr>
          <p:nvPr>
            <p:ph type="body" idx="1"/>
          </p:nvPr>
        </p:nvSpPr>
        <p:spPr>
          <a:xfrm>
            <a:off x="898617" y="4688007"/>
            <a:ext cx="4938530" cy="4441270"/>
          </a:xfrm>
          <a:noFill/>
          <a:ln/>
        </p:spPr>
        <p:txBody>
          <a:bodyPr/>
          <a:lstStyle/>
          <a:p>
            <a:pPr eaLnBrk="1" hangingPunct="1"/>
            <a:endParaRPr lang="zh-TW" altLang="zh-TW" smtClean="0">
              <a:latin typeface="Arial" pitchFamily="34" charset="0"/>
            </a:endParaRPr>
          </a:p>
        </p:txBody>
      </p:sp>
    </p:spTree>
    <p:extLst>
      <p:ext uri="{BB962C8B-B14F-4D97-AF65-F5344CB8AC3E}">
        <p14:creationId xmlns:p14="http://schemas.microsoft.com/office/powerpoint/2010/main" val="2371291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txBox="1">
            <a:spLocks noGrp="1" noChangeArrowheads="1"/>
          </p:cNvSpPr>
          <p:nvPr/>
        </p:nvSpPr>
        <p:spPr bwMode="auto">
          <a:xfrm>
            <a:off x="3816350" y="9372600"/>
            <a:ext cx="29178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93" tIns="47746" rIns="95493" bIns="47746" anchor="b"/>
          <a:lstStyle>
            <a:lvl1pPr defTabSz="954088" eaLnBrk="0" hangingPunct="0">
              <a:defRPr kumimoji="1">
                <a:solidFill>
                  <a:schemeClr val="tx1"/>
                </a:solidFill>
                <a:latin typeface="Arial" pitchFamily="34" charset="0"/>
                <a:ea typeface="新細明體" pitchFamily="18" charset="-120"/>
              </a:defRPr>
            </a:lvl1pPr>
            <a:lvl2pPr marL="742950" indent="-285750" defTabSz="954088" eaLnBrk="0" hangingPunct="0">
              <a:defRPr kumimoji="1">
                <a:solidFill>
                  <a:schemeClr val="tx1"/>
                </a:solidFill>
                <a:latin typeface="Arial" pitchFamily="34" charset="0"/>
                <a:ea typeface="新細明體" pitchFamily="18" charset="-120"/>
              </a:defRPr>
            </a:lvl2pPr>
            <a:lvl3pPr marL="1143000" indent="-228600" defTabSz="954088" eaLnBrk="0" hangingPunct="0">
              <a:defRPr kumimoji="1">
                <a:solidFill>
                  <a:schemeClr val="tx1"/>
                </a:solidFill>
                <a:latin typeface="Arial" pitchFamily="34" charset="0"/>
                <a:ea typeface="新細明體" pitchFamily="18" charset="-120"/>
              </a:defRPr>
            </a:lvl3pPr>
            <a:lvl4pPr marL="1600200" indent="-228600" defTabSz="954088" eaLnBrk="0" hangingPunct="0">
              <a:defRPr kumimoji="1">
                <a:solidFill>
                  <a:schemeClr val="tx1"/>
                </a:solidFill>
                <a:latin typeface="Arial" pitchFamily="34" charset="0"/>
                <a:ea typeface="新細明體" pitchFamily="18" charset="-120"/>
              </a:defRPr>
            </a:lvl4pPr>
            <a:lvl5pPr marL="2057400" indent="-228600" defTabSz="954088" eaLnBrk="0" hangingPunct="0">
              <a:defRPr kumimoji="1">
                <a:solidFill>
                  <a:schemeClr val="tx1"/>
                </a:solidFill>
                <a:latin typeface="Arial" pitchFamily="34" charset="0"/>
                <a:ea typeface="新細明體" pitchFamily="18" charset="-120"/>
              </a:defRPr>
            </a:lvl5pPr>
            <a:lvl6pPr marL="2514600" indent="-228600" defTabSz="954088"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954088"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954088"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954088"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A274DF19-A268-49D0-BC2D-ED305737BFDD}" type="slidenum">
              <a:rPr lang="en-US" altLang="zh-TW" sz="1300"/>
              <a:pPr algn="r" eaLnBrk="1" hangingPunct="1"/>
              <a:t>28</a:t>
            </a:fld>
            <a:endParaRPr lang="en-US" altLang="zh-TW" sz="1300"/>
          </a:p>
        </p:txBody>
      </p:sp>
      <p:sp>
        <p:nvSpPr>
          <p:cNvPr id="224259" name="Rectangle 7"/>
          <p:cNvSpPr txBox="1">
            <a:spLocks noGrp="1" noChangeArrowheads="1"/>
          </p:cNvSpPr>
          <p:nvPr/>
        </p:nvSpPr>
        <p:spPr bwMode="auto">
          <a:xfrm>
            <a:off x="3816350" y="9372600"/>
            <a:ext cx="29178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93" tIns="47746" rIns="95493" bIns="47746" anchor="b"/>
          <a:lstStyle>
            <a:lvl1pPr defTabSz="954088" eaLnBrk="0" hangingPunct="0">
              <a:defRPr kumimoji="1">
                <a:solidFill>
                  <a:schemeClr val="tx1"/>
                </a:solidFill>
                <a:latin typeface="Arial" pitchFamily="34" charset="0"/>
                <a:ea typeface="新細明體" pitchFamily="18" charset="-120"/>
              </a:defRPr>
            </a:lvl1pPr>
            <a:lvl2pPr marL="742950" indent="-285750" defTabSz="954088" eaLnBrk="0" hangingPunct="0">
              <a:defRPr kumimoji="1">
                <a:solidFill>
                  <a:schemeClr val="tx1"/>
                </a:solidFill>
                <a:latin typeface="Arial" pitchFamily="34" charset="0"/>
                <a:ea typeface="新細明體" pitchFamily="18" charset="-120"/>
              </a:defRPr>
            </a:lvl2pPr>
            <a:lvl3pPr marL="1143000" indent="-228600" defTabSz="954088" eaLnBrk="0" hangingPunct="0">
              <a:defRPr kumimoji="1">
                <a:solidFill>
                  <a:schemeClr val="tx1"/>
                </a:solidFill>
                <a:latin typeface="Arial" pitchFamily="34" charset="0"/>
                <a:ea typeface="新細明體" pitchFamily="18" charset="-120"/>
              </a:defRPr>
            </a:lvl3pPr>
            <a:lvl4pPr marL="1600200" indent="-228600" defTabSz="954088" eaLnBrk="0" hangingPunct="0">
              <a:defRPr kumimoji="1">
                <a:solidFill>
                  <a:schemeClr val="tx1"/>
                </a:solidFill>
                <a:latin typeface="Arial" pitchFamily="34" charset="0"/>
                <a:ea typeface="新細明體" pitchFamily="18" charset="-120"/>
              </a:defRPr>
            </a:lvl4pPr>
            <a:lvl5pPr marL="2057400" indent="-228600" defTabSz="954088" eaLnBrk="0" hangingPunct="0">
              <a:defRPr kumimoji="1">
                <a:solidFill>
                  <a:schemeClr val="tx1"/>
                </a:solidFill>
                <a:latin typeface="Arial" pitchFamily="34" charset="0"/>
                <a:ea typeface="新細明體" pitchFamily="18" charset="-120"/>
              </a:defRPr>
            </a:lvl5pPr>
            <a:lvl6pPr marL="2514600" indent="-228600" defTabSz="954088"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954088"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954088"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954088"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C303099A-0B11-4FA1-A52E-7A70A4EF21C4}" type="slidenum">
              <a:rPr lang="en-US" altLang="zh-TW" sz="1300"/>
              <a:pPr algn="r" eaLnBrk="1" hangingPunct="1"/>
              <a:t>28</a:t>
            </a:fld>
            <a:endParaRPr lang="en-US" altLang="zh-TW" sz="1300"/>
          </a:p>
        </p:txBody>
      </p:sp>
      <p:sp>
        <p:nvSpPr>
          <p:cNvPr id="224260" name="Rectangle 2"/>
          <p:cNvSpPr>
            <a:spLocks noGrp="1" noRot="1" noChangeAspect="1" noChangeArrowheads="1" noTextEdit="1"/>
          </p:cNvSpPr>
          <p:nvPr>
            <p:ph type="sldImg"/>
          </p:nvPr>
        </p:nvSpPr>
        <p:spPr>
          <a:ln/>
        </p:spPr>
      </p:sp>
      <p:sp>
        <p:nvSpPr>
          <p:cNvPr id="2242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93" tIns="47746" rIns="95493" bIns="47746"/>
          <a:lstStyle/>
          <a:p>
            <a:pPr eaLnBrk="1" hangingPunct="1"/>
            <a:r>
              <a:rPr lang="zh-TW" altLang="en-US" smtClean="0">
                <a:latin typeface="Arial" pitchFamily="34" charset="0"/>
              </a:rPr>
              <a:t>然而在谷關飯店附近明隧道，經歷幾次颱風包括幾次豪雨、敏督莉颱風等等，仍能發揮功能，保持道路暢通</a:t>
            </a:r>
          </a:p>
          <a:p>
            <a:pPr eaLnBrk="1" hangingPunct="1"/>
            <a:r>
              <a:rPr lang="zh-TW" altLang="en-US" smtClean="0">
                <a:latin typeface="Arial" pitchFamily="34" charset="0"/>
              </a:rPr>
              <a:t>然而在今年馬沙颱風之後，明隧道位置本身並未因上部堆積土石重壓損毀，</a:t>
            </a:r>
          </a:p>
          <a:p>
            <a:pPr eaLnBrk="1" hangingPunct="1"/>
            <a:r>
              <a:rPr kumimoji="0" lang="zh-TW" altLang="en-US" smtClean="0">
                <a:latin typeface="Arial" pitchFamily="34" charset="0"/>
              </a:rPr>
              <a:t>反因為本身位</a:t>
            </a:r>
            <a:r>
              <a:rPr lang="zh-TW" altLang="en-US" smtClean="0">
                <a:latin typeface="Arial" pitchFamily="34" charset="0"/>
              </a:rPr>
              <a:t>於破碎地質帶，邊坡滑動連帶將整個明隧道移動損燬</a:t>
            </a:r>
          </a:p>
          <a:p>
            <a:pPr eaLnBrk="1" hangingPunct="1"/>
            <a:endParaRPr lang="en-US" altLang="zh-TW" smtClean="0">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F0693868-D92B-46EC-B44D-1CDBB4A31BA9}" type="slidenum">
              <a:rPr lang="en-US" altLang="zh-TW" smtClean="0"/>
              <a:pPr eaLnBrk="1" hangingPunct="1"/>
              <a:t>170</a:t>
            </a:fld>
            <a:endParaRPr lang="en-US" altLang="zh-TW" smtClean="0"/>
          </a:p>
        </p:txBody>
      </p:sp>
      <p:sp>
        <p:nvSpPr>
          <p:cNvPr id="201731" name="Rectangle 2"/>
          <p:cNvSpPr>
            <a:spLocks noGrp="1" noRot="1" noChangeAspect="1" noChangeArrowheads="1" noTextEdit="1"/>
          </p:cNvSpPr>
          <p:nvPr>
            <p:ph type="sldImg"/>
          </p:nvPr>
        </p:nvSpPr>
        <p:spPr>
          <a:xfrm>
            <a:off x="900113" y="739775"/>
            <a:ext cx="4933950" cy="3702050"/>
          </a:xfrm>
          <a:ln/>
        </p:spPr>
      </p:sp>
      <p:sp>
        <p:nvSpPr>
          <p:cNvPr id="201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ea typeface="新細明體" charset="-12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txBox="1">
            <a:spLocks noGrp="1" noChangeArrowheads="1"/>
          </p:cNvSpPr>
          <p:nvPr/>
        </p:nvSpPr>
        <p:spPr bwMode="auto">
          <a:xfrm>
            <a:off x="3814763" y="9374188"/>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BF506268-22CA-4A71-A100-A74A0CB19E92}" type="slidenum">
              <a:rPr lang="zh-TW" altLang="en-US" sz="1200"/>
              <a:pPr algn="r" eaLnBrk="1" hangingPunct="1"/>
              <a:t>171</a:t>
            </a:fld>
            <a:endParaRPr lang="en-US" altLang="zh-TW" sz="1200"/>
          </a:p>
        </p:txBody>
      </p:sp>
      <p:sp>
        <p:nvSpPr>
          <p:cNvPr id="259075" name="Rectangle 2"/>
          <p:cNvSpPr>
            <a:spLocks noGrp="1" noRot="1" noChangeAspect="1" noChangeArrowheads="1" noTextEdit="1"/>
          </p:cNvSpPr>
          <p:nvPr>
            <p:ph type="sldImg"/>
          </p:nvPr>
        </p:nvSpPr>
        <p:spPr>
          <a:xfrm>
            <a:off x="901700" y="739775"/>
            <a:ext cx="4935538" cy="3702050"/>
          </a:xfrm>
          <a:ln/>
        </p:spPr>
      </p:sp>
      <p:sp>
        <p:nvSpPr>
          <p:cNvPr id="259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lstStyle/>
          <a:p>
            <a:endParaRPr lang="zh-TW" altLang="zh-TW" smtClean="0">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Rot="1" noChangeAspect="1" noChangeArrowheads="1" noTextEdit="1"/>
          </p:cNvSpPr>
          <p:nvPr>
            <p:ph type="sldImg"/>
          </p:nvPr>
        </p:nvSpPr>
        <p:spPr>
          <a:xfrm>
            <a:off x="901700" y="739775"/>
            <a:ext cx="4933950" cy="3700463"/>
          </a:xfrm>
          <a:ln/>
        </p:spPr>
      </p:sp>
      <p:sp>
        <p:nvSpPr>
          <p:cNvPr id="260099" name="Rectangle 3"/>
          <p:cNvSpPr>
            <a:spLocks noGrp="1" noChangeArrowheads="1"/>
          </p:cNvSpPr>
          <p:nvPr>
            <p:ph type="body" idx="1"/>
          </p:nvPr>
        </p:nvSpPr>
        <p:spPr>
          <a:xfrm>
            <a:off x="896938" y="4686300"/>
            <a:ext cx="4941887" cy="44434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78" tIns="45239" rIns="90478" bIns="45239"/>
          <a:lstStyle/>
          <a:p>
            <a:endParaRPr lang="zh-TW" altLang="en-US" smtClean="0">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ChangeArrowheads="1" noTextEdit="1"/>
          </p:cNvSpPr>
          <p:nvPr>
            <p:ph type="sldImg"/>
          </p:nvPr>
        </p:nvSpPr>
        <p:spPr>
          <a:xfrm>
            <a:off x="901700" y="739775"/>
            <a:ext cx="4933950" cy="3700463"/>
          </a:xfrm>
          <a:ln/>
        </p:spPr>
      </p:sp>
      <p:sp>
        <p:nvSpPr>
          <p:cNvPr id="261123" name="Rectangle 3"/>
          <p:cNvSpPr>
            <a:spLocks noGrp="1" noChangeArrowheads="1"/>
          </p:cNvSpPr>
          <p:nvPr>
            <p:ph type="body" idx="1"/>
          </p:nvPr>
        </p:nvSpPr>
        <p:spPr>
          <a:xfrm>
            <a:off x="896938" y="4686300"/>
            <a:ext cx="4941887" cy="44434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92" tIns="45246" rIns="90492" bIns="45246"/>
          <a:lstStyle/>
          <a:p>
            <a:endParaRPr lang="zh-TW" alt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txBox="1">
            <a:spLocks noGrp="1" noChangeArrowheads="1"/>
          </p:cNvSpPr>
          <p:nvPr/>
        </p:nvSpPr>
        <p:spPr bwMode="auto">
          <a:xfrm>
            <a:off x="3816351" y="9374188"/>
            <a:ext cx="29178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81" tIns="47440" rIns="94881" bIns="47440" anchor="b"/>
          <a:lstStyle>
            <a:lvl1pPr defTabSz="939800" eaLnBrk="0" hangingPunct="0">
              <a:defRPr kumimoji="1">
                <a:solidFill>
                  <a:schemeClr val="tx1"/>
                </a:solidFill>
                <a:latin typeface="Arial" pitchFamily="34" charset="0"/>
                <a:ea typeface="新細明體" pitchFamily="18" charset="-120"/>
              </a:defRPr>
            </a:lvl1pPr>
            <a:lvl2pPr marL="730250" indent="-280988" defTabSz="939800" eaLnBrk="0" hangingPunct="0">
              <a:defRPr kumimoji="1">
                <a:solidFill>
                  <a:schemeClr val="tx1"/>
                </a:solidFill>
                <a:latin typeface="Arial" pitchFamily="34" charset="0"/>
                <a:ea typeface="新細明體" pitchFamily="18" charset="-120"/>
              </a:defRPr>
            </a:lvl2pPr>
            <a:lvl3pPr marL="1123950" indent="-223838" defTabSz="939800" eaLnBrk="0" hangingPunct="0">
              <a:defRPr kumimoji="1">
                <a:solidFill>
                  <a:schemeClr val="tx1"/>
                </a:solidFill>
                <a:latin typeface="Arial" pitchFamily="34" charset="0"/>
                <a:ea typeface="新細明體" pitchFamily="18" charset="-120"/>
              </a:defRPr>
            </a:lvl3pPr>
            <a:lvl4pPr marL="1574800" indent="-225425" defTabSz="939800" eaLnBrk="0" hangingPunct="0">
              <a:defRPr kumimoji="1">
                <a:solidFill>
                  <a:schemeClr val="tx1"/>
                </a:solidFill>
                <a:latin typeface="Arial" pitchFamily="34" charset="0"/>
                <a:ea typeface="新細明體" pitchFamily="18" charset="-120"/>
              </a:defRPr>
            </a:lvl4pPr>
            <a:lvl5pPr marL="2024063" indent="-225425" defTabSz="939800" eaLnBrk="0" hangingPunct="0">
              <a:defRPr kumimoji="1">
                <a:solidFill>
                  <a:schemeClr val="tx1"/>
                </a:solidFill>
                <a:latin typeface="Arial" pitchFamily="34" charset="0"/>
                <a:ea typeface="新細明體" pitchFamily="18" charset="-120"/>
              </a:defRPr>
            </a:lvl5pPr>
            <a:lvl6pPr marL="2481263" indent="-225425" defTabSz="9398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38463" indent="-225425" defTabSz="9398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395663" indent="-225425" defTabSz="9398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52863" indent="-225425" defTabSz="9398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23C02293-1BD3-4B05-8D9D-432CD2B2619F}" type="slidenum">
              <a:rPr lang="en-US" altLang="zh-TW" sz="1300">
                <a:solidFill>
                  <a:prstClr val="black"/>
                </a:solidFill>
              </a:rPr>
              <a:pPr algn="r" eaLnBrk="1" hangingPunct="1"/>
              <a:t>35</a:t>
            </a:fld>
            <a:endParaRPr lang="en-US" altLang="zh-TW" sz="1300">
              <a:solidFill>
                <a:prstClr val="black"/>
              </a:solidFill>
            </a:endParaRPr>
          </a:p>
        </p:txBody>
      </p:sp>
      <p:sp>
        <p:nvSpPr>
          <p:cNvPr id="190467" name="Rectangle 7"/>
          <p:cNvSpPr txBox="1">
            <a:spLocks noGrp="1" noChangeArrowheads="1"/>
          </p:cNvSpPr>
          <p:nvPr/>
        </p:nvSpPr>
        <p:spPr bwMode="auto">
          <a:xfrm>
            <a:off x="3816350" y="9340851"/>
            <a:ext cx="2936875" cy="56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306" tIns="51153" rIns="102306" bIns="51153" anchor="b"/>
          <a:lstStyle>
            <a:lvl1pPr defTabSz="1022350" eaLnBrk="0" hangingPunct="0">
              <a:defRPr kumimoji="1">
                <a:solidFill>
                  <a:schemeClr val="tx1"/>
                </a:solidFill>
                <a:latin typeface="Arial" pitchFamily="34" charset="0"/>
                <a:ea typeface="新細明體" pitchFamily="18" charset="-120"/>
              </a:defRPr>
            </a:lvl1pPr>
            <a:lvl2pPr marL="730250" indent="-280988" defTabSz="1022350" eaLnBrk="0" hangingPunct="0">
              <a:defRPr kumimoji="1">
                <a:solidFill>
                  <a:schemeClr val="tx1"/>
                </a:solidFill>
                <a:latin typeface="Arial" pitchFamily="34" charset="0"/>
                <a:ea typeface="新細明體" pitchFamily="18" charset="-120"/>
              </a:defRPr>
            </a:lvl2pPr>
            <a:lvl3pPr marL="1123950" indent="-223838" defTabSz="1022350" eaLnBrk="0" hangingPunct="0">
              <a:defRPr kumimoji="1">
                <a:solidFill>
                  <a:schemeClr val="tx1"/>
                </a:solidFill>
                <a:latin typeface="Arial" pitchFamily="34" charset="0"/>
                <a:ea typeface="新細明體" pitchFamily="18" charset="-120"/>
              </a:defRPr>
            </a:lvl3pPr>
            <a:lvl4pPr marL="1574800" indent="-225425" defTabSz="1022350" eaLnBrk="0" hangingPunct="0">
              <a:defRPr kumimoji="1">
                <a:solidFill>
                  <a:schemeClr val="tx1"/>
                </a:solidFill>
                <a:latin typeface="Arial" pitchFamily="34" charset="0"/>
                <a:ea typeface="新細明體" pitchFamily="18" charset="-120"/>
              </a:defRPr>
            </a:lvl4pPr>
            <a:lvl5pPr marL="2024063" indent="-225425" defTabSz="1022350" eaLnBrk="0" hangingPunct="0">
              <a:defRPr kumimoji="1">
                <a:solidFill>
                  <a:schemeClr val="tx1"/>
                </a:solidFill>
                <a:latin typeface="Arial" pitchFamily="34" charset="0"/>
                <a:ea typeface="新細明體" pitchFamily="18" charset="-120"/>
              </a:defRPr>
            </a:lvl5pPr>
            <a:lvl6pPr marL="2481263" indent="-225425" defTabSz="102235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38463" indent="-225425" defTabSz="1022350" eaLnBrk="0" fontAlgn="base" hangingPunct="0">
              <a:spcBef>
                <a:spcPct val="0"/>
              </a:spcBef>
              <a:spcAft>
                <a:spcPct val="0"/>
              </a:spcAft>
              <a:defRPr kumimoji="1">
                <a:solidFill>
                  <a:schemeClr val="tx1"/>
                </a:solidFill>
                <a:latin typeface="Arial" pitchFamily="34" charset="0"/>
                <a:ea typeface="新細明體" pitchFamily="18" charset="-120"/>
              </a:defRPr>
            </a:lvl7pPr>
            <a:lvl8pPr marL="3395663" indent="-225425" defTabSz="102235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52863" indent="-225425" defTabSz="102235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a:fld id="{05A71CEE-B167-43C2-BE7A-74DBC699B0F9}" type="slidenum">
              <a:rPr kumimoji="0" lang="en-US" altLang="zh-TW" sz="1400" b="1">
                <a:solidFill>
                  <a:prstClr val="black"/>
                </a:solidFill>
                <a:latin typeface="Times New Roman" pitchFamily="18" charset="0"/>
              </a:rPr>
              <a:pPr algn="r"/>
              <a:t>35</a:t>
            </a:fld>
            <a:endParaRPr kumimoji="0" lang="en-US" altLang="zh-TW" sz="1400" b="1">
              <a:solidFill>
                <a:prstClr val="black"/>
              </a:solidFill>
              <a:latin typeface="Times New Roman" pitchFamily="18" charset="0"/>
            </a:endParaRPr>
          </a:p>
        </p:txBody>
      </p:sp>
      <p:sp>
        <p:nvSpPr>
          <p:cNvPr id="190468" name="Rectangle 2"/>
          <p:cNvSpPr>
            <a:spLocks noGrp="1" noRot="1" noChangeAspect="1" noChangeArrowheads="1" noTextEdit="1"/>
          </p:cNvSpPr>
          <p:nvPr>
            <p:ph type="sldImg"/>
          </p:nvPr>
        </p:nvSpPr>
        <p:spPr>
          <a:xfrm>
            <a:off x="903288" y="739775"/>
            <a:ext cx="4933950" cy="3700463"/>
          </a:xfrm>
          <a:ln/>
        </p:spPr>
      </p:sp>
      <p:sp>
        <p:nvSpPr>
          <p:cNvPr id="190469" name="Rectangle 3"/>
          <p:cNvSpPr>
            <a:spLocks noGrp="1" noChangeArrowheads="1"/>
          </p:cNvSpPr>
          <p:nvPr>
            <p:ph type="body" idx="1"/>
          </p:nvPr>
        </p:nvSpPr>
        <p:spPr>
          <a:xfrm>
            <a:off x="673101" y="4687890"/>
            <a:ext cx="5389563" cy="44402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306" tIns="51153" rIns="102306" bIns="51153"/>
          <a:lstStyle/>
          <a:p>
            <a:pPr eaLnBrk="1" hangingPunct="1"/>
            <a:endParaRPr lang="zh-TW" altLang="zh-TW"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txBox="1">
            <a:spLocks noGrp="1" noChangeArrowheads="1"/>
          </p:cNvSpPr>
          <p:nvPr/>
        </p:nvSpPr>
        <p:spPr bwMode="auto">
          <a:xfrm>
            <a:off x="3816351" y="9374188"/>
            <a:ext cx="29178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81" tIns="47440" rIns="94881" bIns="47440" anchor="b"/>
          <a:lstStyle>
            <a:lvl1pPr defTabSz="939800" eaLnBrk="0" hangingPunct="0">
              <a:defRPr kumimoji="1">
                <a:solidFill>
                  <a:schemeClr val="tx1"/>
                </a:solidFill>
                <a:latin typeface="Arial" pitchFamily="34" charset="0"/>
                <a:ea typeface="新細明體" pitchFamily="18" charset="-120"/>
              </a:defRPr>
            </a:lvl1pPr>
            <a:lvl2pPr marL="730250" indent="-280988" defTabSz="939800" eaLnBrk="0" hangingPunct="0">
              <a:defRPr kumimoji="1">
                <a:solidFill>
                  <a:schemeClr val="tx1"/>
                </a:solidFill>
                <a:latin typeface="Arial" pitchFamily="34" charset="0"/>
                <a:ea typeface="新細明體" pitchFamily="18" charset="-120"/>
              </a:defRPr>
            </a:lvl2pPr>
            <a:lvl3pPr marL="1123950" indent="-223838" defTabSz="939800" eaLnBrk="0" hangingPunct="0">
              <a:defRPr kumimoji="1">
                <a:solidFill>
                  <a:schemeClr val="tx1"/>
                </a:solidFill>
                <a:latin typeface="Arial" pitchFamily="34" charset="0"/>
                <a:ea typeface="新細明體" pitchFamily="18" charset="-120"/>
              </a:defRPr>
            </a:lvl3pPr>
            <a:lvl4pPr marL="1574800" indent="-225425" defTabSz="939800" eaLnBrk="0" hangingPunct="0">
              <a:defRPr kumimoji="1">
                <a:solidFill>
                  <a:schemeClr val="tx1"/>
                </a:solidFill>
                <a:latin typeface="Arial" pitchFamily="34" charset="0"/>
                <a:ea typeface="新細明體" pitchFamily="18" charset="-120"/>
              </a:defRPr>
            </a:lvl4pPr>
            <a:lvl5pPr marL="2024063" indent="-225425" defTabSz="939800" eaLnBrk="0" hangingPunct="0">
              <a:defRPr kumimoji="1">
                <a:solidFill>
                  <a:schemeClr val="tx1"/>
                </a:solidFill>
                <a:latin typeface="Arial" pitchFamily="34" charset="0"/>
                <a:ea typeface="新細明體" pitchFamily="18" charset="-120"/>
              </a:defRPr>
            </a:lvl5pPr>
            <a:lvl6pPr marL="2481263" indent="-225425" defTabSz="9398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38463" indent="-225425" defTabSz="9398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395663" indent="-225425" defTabSz="9398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52863" indent="-225425" defTabSz="9398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AA9FA6BC-52E9-42AE-B124-C55EB5C55A8A}" type="slidenum">
              <a:rPr lang="en-US" altLang="zh-TW" sz="1300">
                <a:solidFill>
                  <a:prstClr val="black"/>
                </a:solidFill>
              </a:rPr>
              <a:pPr algn="r" eaLnBrk="1" hangingPunct="1"/>
              <a:t>36</a:t>
            </a:fld>
            <a:endParaRPr lang="en-US" altLang="zh-TW" sz="1300">
              <a:solidFill>
                <a:prstClr val="black"/>
              </a:solidFill>
            </a:endParaRPr>
          </a:p>
        </p:txBody>
      </p:sp>
      <p:sp>
        <p:nvSpPr>
          <p:cNvPr id="192515" name="Rectangle 2"/>
          <p:cNvSpPr>
            <a:spLocks noGrp="1" noRot="1" noChangeAspect="1" noChangeArrowheads="1" noTextEdit="1"/>
          </p:cNvSpPr>
          <p:nvPr>
            <p:ph type="sldImg"/>
          </p:nvPr>
        </p:nvSpPr>
        <p:spPr>
          <a:xfrm>
            <a:off x="903288" y="741363"/>
            <a:ext cx="4930775" cy="3698875"/>
          </a:xfrm>
          <a:ln/>
        </p:spPr>
      </p:sp>
      <p:sp>
        <p:nvSpPr>
          <p:cNvPr id="192516" name="Rectangle 3"/>
          <p:cNvSpPr>
            <a:spLocks noGrp="1" noChangeArrowheads="1"/>
          </p:cNvSpPr>
          <p:nvPr>
            <p:ph type="body" idx="1"/>
          </p:nvPr>
        </p:nvSpPr>
        <p:spPr>
          <a:xfrm>
            <a:off x="673101" y="4687890"/>
            <a:ext cx="5389563" cy="44402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760" tIns="50880" rIns="101760" bIns="50880"/>
          <a:lstStyle/>
          <a:p>
            <a:pPr eaLnBrk="1" hangingPunct="1"/>
            <a:endParaRPr lang="zh-TW" altLang="zh-TW"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txBox="1">
            <a:spLocks noGrp="1" noChangeArrowheads="1"/>
          </p:cNvSpPr>
          <p:nvPr/>
        </p:nvSpPr>
        <p:spPr bwMode="auto">
          <a:xfrm>
            <a:off x="3816351" y="9374188"/>
            <a:ext cx="29178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81" tIns="47440" rIns="94881" bIns="47440" anchor="b"/>
          <a:lstStyle>
            <a:lvl1pPr defTabSz="939800" eaLnBrk="0" hangingPunct="0">
              <a:defRPr kumimoji="1">
                <a:solidFill>
                  <a:schemeClr val="tx1"/>
                </a:solidFill>
                <a:latin typeface="Arial" pitchFamily="34" charset="0"/>
                <a:ea typeface="新細明體" pitchFamily="18" charset="-120"/>
              </a:defRPr>
            </a:lvl1pPr>
            <a:lvl2pPr marL="730250" indent="-280988" defTabSz="939800" eaLnBrk="0" hangingPunct="0">
              <a:defRPr kumimoji="1">
                <a:solidFill>
                  <a:schemeClr val="tx1"/>
                </a:solidFill>
                <a:latin typeface="Arial" pitchFamily="34" charset="0"/>
                <a:ea typeface="新細明體" pitchFamily="18" charset="-120"/>
              </a:defRPr>
            </a:lvl2pPr>
            <a:lvl3pPr marL="1123950" indent="-223838" defTabSz="939800" eaLnBrk="0" hangingPunct="0">
              <a:defRPr kumimoji="1">
                <a:solidFill>
                  <a:schemeClr val="tx1"/>
                </a:solidFill>
                <a:latin typeface="Arial" pitchFamily="34" charset="0"/>
                <a:ea typeface="新細明體" pitchFamily="18" charset="-120"/>
              </a:defRPr>
            </a:lvl3pPr>
            <a:lvl4pPr marL="1574800" indent="-225425" defTabSz="939800" eaLnBrk="0" hangingPunct="0">
              <a:defRPr kumimoji="1">
                <a:solidFill>
                  <a:schemeClr val="tx1"/>
                </a:solidFill>
                <a:latin typeface="Arial" pitchFamily="34" charset="0"/>
                <a:ea typeface="新細明體" pitchFamily="18" charset="-120"/>
              </a:defRPr>
            </a:lvl4pPr>
            <a:lvl5pPr marL="2024063" indent="-225425" defTabSz="939800" eaLnBrk="0" hangingPunct="0">
              <a:defRPr kumimoji="1">
                <a:solidFill>
                  <a:schemeClr val="tx1"/>
                </a:solidFill>
                <a:latin typeface="Arial" pitchFamily="34" charset="0"/>
                <a:ea typeface="新細明體" pitchFamily="18" charset="-120"/>
              </a:defRPr>
            </a:lvl5pPr>
            <a:lvl6pPr marL="2481263" indent="-225425" defTabSz="9398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38463" indent="-225425" defTabSz="9398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395663" indent="-225425" defTabSz="9398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52863" indent="-225425" defTabSz="9398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5094DF60-0F45-402C-9D3E-D05BACC1A2B1}" type="slidenum">
              <a:rPr lang="en-US" altLang="zh-TW" sz="1300">
                <a:solidFill>
                  <a:prstClr val="black"/>
                </a:solidFill>
              </a:rPr>
              <a:pPr algn="r" eaLnBrk="1" hangingPunct="1"/>
              <a:t>38</a:t>
            </a:fld>
            <a:endParaRPr lang="en-US" altLang="zh-TW" sz="1300">
              <a:solidFill>
                <a:prstClr val="black"/>
              </a:solidFill>
            </a:endParaRPr>
          </a:p>
        </p:txBody>
      </p:sp>
      <p:sp>
        <p:nvSpPr>
          <p:cNvPr id="195587" name="Rectangle 2"/>
          <p:cNvSpPr>
            <a:spLocks noGrp="1" noRot="1" noChangeAspect="1" noChangeArrowheads="1" noTextEdit="1"/>
          </p:cNvSpPr>
          <p:nvPr>
            <p:ph type="sldImg"/>
          </p:nvPr>
        </p:nvSpPr>
        <p:spPr>
          <a:xfrm>
            <a:off x="903288" y="741363"/>
            <a:ext cx="4930775" cy="3698875"/>
          </a:xfrm>
          <a:ln/>
        </p:spPr>
      </p:sp>
      <p:sp>
        <p:nvSpPr>
          <p:cNvPr id="195588" name="Rectangle 3"/>
          <p:cNvSpPr>
            <a:spLocks noGrp="1" noChangeArrowheads="1"/>
          </p:cNvSpPr>
          <p:nvPr>
            <p:ph type="body" idx="1"/>
          </p:nvPr>
        </p:nvSpPr>
        <p:spPr>
          <a:xfrm>
            <a:off x="673101" y="4687890"/>
            <a:ext cx="5389563" cy="44402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760" tIns="50880" rIns="101760" bIns="50880"/>
          <a:lstStyle/>
          <a:p>
            <a:pPr eaLnBrk="1" hangingPunct="1"/>
            <a:endParaRPr lang="zh-TW" altLang="zh-TW"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txBox="1">
            <a:spLocks noGrp="1" noChangeArrowheads="1"/>
          </p:cNvSpPr>
          <p:nvPr/>
        </p:nvSpPr>
        <p:spPr bwMode="auto">
          <a:xfrm>
            <a:off x="3814763" y="9374188"/>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86" tIns="45592" rIns="91186" bIns="45592" anchor="b"/>
          <a:lstStyle>
            <a:lvl1pPr defTabSz="912813" eaLnBrk="0" hangingPunct="0">
              <a:defRPr kumimoji="1">
                <a:solidFill>
                  <a:schemeClr val="tx1"/>
                </a:solidFill>
                <a:latin typeface="Arial" pitchFamily="34" charset="0"/>
                <a:ea typeface="新細明體" pitchFamily="18" charset="-120"/>
              </a:defRPr>
            </a:lvl1pPr>
            <a:lvl2pPr marL="742950" indent="-285750" defTabSz="912813" eaLnBrk="0" hangingPunct="0">
              <a:defRPr kumimoji="1">
                <a:solidFill>
                  <a:schemeClr val="tx1"/>
                </a:solidFill>
                <a:latin typeface="Arial" pitchFamily="34" charset="0"/>
                <a:ea typeface="新細明體" pitchFamily="18" charset="-120"/>
              </a:defRPr>
            </a:lvl2pPr>
            <a:lvl3pPr marL="1143000" indent="-228600" defTabSz="912813" eaLnBrk="0" hangingPunct="0">
              <a:defRPr kumimoji="1">
                <a:solidFill>
                  <a:schemeClr val="tx1"/>
                </a:solidFill>
                <a:latin typeface="Arial" pitchFamily="34" charset="0"/>
                <a:ea typeface="新細明體" pitchFamily="18" charset="-120"/>
              </a:defRPr>
            </a:lvl3pPr>
            <a:lvl4pPr marL="1600200" indent="-228600" defTabSz="912813" eaLnBrk="0" hangingPunct="0">
              <a:defRPr kumimoji="1">
                <a:solidFill>
                  <a:schemeClr val="tx1"/>
                </a:solidFill>
                <a:latin typeface="Arial" pitchFamily="34" charset="0"/>
                <a:ea typeface="新細明體" pitchFamily="18" charset="-120"/>
              </a:defRPr>
            </a:lvl4pPr>
            <a:lvl5pPr marL="2057400" indent="-228600" defTabSz="912813" eaLnBrk="0" hangingPunct="0">
              <a:defRPr kumimoji="1">
                <a:solidFill>
                  <a:schemeClr val="tx1"/>
                </a:solidFill>
                <a:latin typeface="Arial" pitchFamily="34" charset="0"/>
                <a:ea typeface="新細明體" pitchFamily="18" charset="-120"/>
              </a:defRPr>
            </a:lvl5pPr>
            <a:lvl6pPr marL="2514600" indent="-228600" defTabSz="912813"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912813"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912813"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912813"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038850EE-6C3E-4FDA-AC69-A116AC270A44}" type="slidenum">
              <a:rPr lang="zh-TW" altLang="en-US" sz="1200"/>
              <a:pPr algn="r" eaLnBrk="1" hangingPunct="1"/>
              <a:t>41</a:t>
            </a:fld>
            <a:endParaRPr lang="en-US" altLang="zh-TW" sz="1200"/>
          </a:p>
        </p:txBody>
      </p:sp>
      <p:sp>
        <p:nvSpPr>
          <p:cNvPr id="225283" name="Rectangle 2"/>
          <p:cNvSpPr>
            <a:spLocks noGrp="1" noRot="1" noChangeAspect="1" noChangeArrowheads="1" noTextEdit="1"/>
          </p:cNvSpPr>
          <p:nvPr>
            <p:ph type="sldImg"/>
          </p:nvPr>
        </p:nvSpPr>
        <p:spPr>
          <a:xfrm>
            <a:off x="901700" y="739775"/>
            <a:ext cx="4935538" cy="3702050"/>
          </a:xfrm>
          <a:ln/>
        </p:spPr>
      </p:sp>
      <p:sp>
        <p:nvSpPr>
          <p:cNvPr id="225284" name="Rectangle 3"/>
          <p:cNvSpPr>
            <a:spLocks noGrp="1" noChangeArrowheads="1"/>
          </p:cNvSpPr>
          <p:nvPr>
            <p:ph type="body" idx="1"/>
          </p:nvPr>
        </p:nvSpPr>
        <p:spPr>
          <a:xfrm>
            <a:off x="671513" y="4687888"/>
            <a:ext cx="5392737" cy="4441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86" tIns="45592" rIns="91186" bIns="45592"/>
          <a:lstStyle/>
          <a:p>
            <a:endParaRPr lang="zh-TW" altLang="zh-TW"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01DD690C-4E7E-4A3D-AB8A-102C5F0894A9}" type="slidenum">
              <a:rPr lang="en-US" altLang="zh-TW"/>
              <a:pPr>
                <a:defRPr/>
              </a:pPr>
              <a:t>‹#›</a:t>
            </a:fld>
            <a:endParaRPr lang="en-US" altLang="zh-TW"/>
          </a:p>
        </p:txBody>
      </p:sp>
    </p:spTree>
    <p:extLst>
      <p:ext uri="{BB962C8B-B14F-4D97-AF65-F5344CB8AC3E}">
        <p14:creationId xmlns:p14="http://schemas.microsoft.com/office/powerpoint/2010/main" val="1065109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D983D74A-4822-4FAE-9941-A5D123AC27BF}" type="slidenum">
              <a:rPr lang="en-US" altLang="zh-TW"/>
              <a:pPr>
                <a:defRPr/>
              </a:pPr>
              <a:t>‹#›</a:t>
            </a:fld>
            <a:endParaRPr lang="en-US" altLang="zh-TW"/>
          </a:p>
        </p:txBody>
      </p:sp>
    </p:spTree>
    <p:extLst>
      <p:ext uri="{BB962C8B-B14F-4D97-AF65-F5344CB8AC3E}">
        <p14:creationId xmlns:p14="http://schemas.microsoft.com/office/powerpoint/2010/main" val="1590998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028A10FD-E797-44FC-B75B-BC4B7F77F42D}" type="slidenum">
              <a:rPr lang="en-US" altLang="zh-TW"/>
              <a:pPr>
                <a:defRPr/>
              </a:pPr>
              <a:t>‹#›</a:t>
            </a:fld>
            <a:endParaRPr lang="en-US" altLang="zh-TW"/>
          </a:p>
        </p:txBody>
      </p:sp>
    </p:spTree>
    <p:extLst>
      <p:ext uri="{BB962C8B-B14F-4D97-AF65-F5344CB8AC3E}">
        <p14:creationId xmlns:p14="http://schemas.microsoft.com/office/powerpoint/2010/main" val="1424302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D4F9D1EB-CBCB-4E1A-AD21-28E1D5B4F06D}" type="slidenum">
              <a:rPr lang="en-US" altLang="zh-TW"/>
              <a:pPr>
                <a:defRPr/>
              </a:pPr>
              <a:t>‹#›</a:t>
            </a:fld>
            <a:endParaRPr lang="en-US" altLang="zh-TW"/>
          </a:p>
        </p:txBody>
      </p:sp>
    </p:spTree>
    <p:extLst>
      <p:ext uri="{BB962C8B-B14F-4D97-AF65-F5344CB8AC3E}">
        <p14:creationId xmlns:p14="http://schemas.microsoft.com/office/powerpoint/2010/main" val="14084925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457200" y="1600200"/>
            <a:ext cx="8229600" cy="4525963"/>
          </a:xfrm>
        </p:spPr>
        <p:txBody>
          <a:bodyPr/>
          <a:lstStyle/>
          <a:p>
            <a:pPr lvl="0"/>
            <a:endParaRPr lang="zh-TW"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6A9CFB48-FE64-4AEC-9EEA-51E306113F57}" type="slidenum">
              <a:rPr lang="en-US" altLang="zh-TW"/>
              <a:pPr>
                <a:defRPr/>
              </a:pPr>
              <a:t>‹#›</a:t>
            </a:fld>
            <a:endParaRPr lang="en-US" altLang="zh-TW"/>
          </a:p>
        </p:txBody>
      </p:sp>
    </p:spTree>
    <p:extLst>
      <p:ext uri="{BB962C8B-B14F-4D97-AF65-F5344CB8AC3E}">
        <p14:creationId xmlns:p14="http://schemas.microsoft.com/office/powerpoint/2010/main" val="19409546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B126CF9A-2E05-47A7-B693-0F6AED6F5D09}" type="slidenum">
              <a:rPr lang="en-US" altLang="zh-TW"/>
              <a:pPr>
                <a:defRPr/>
              </a:pPr>
              <a:t>‹#›</a:t>
            </a:fld>
            <a:endParaRPr lang="en-US" altLang="zh-TW"/>
          </a:p>
        </p:txBody>
      </p:sp>
    </p:spTree>
    <p:extLst>
      <p:ext uri="{BB962C8B-B14F-4D97-AF65-F5344CB8AC3E}">
        <p14:creationId xmlns:p14="http://schemas.microsoft.com/office/powerpoint/2010/main" val="11837170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FC48F07A-5462-4CD9-B477-AD35CFAB9BA6}" type="slidenum">
              <a:rPr lang="en-US" altLang="zh-TW"/>
              <a:pPr>
                <a:defRPr/>
              </a:pPr>
              <a:t>‹#›</a:t>
            </a:fld>
            <a:endParaRPr lang="en-US" altLang="zh-TW"/>
          </a:p>
        </p:txBody>
      </p:sp>
    </p:spTree>
    <p:extLst>
      <p:ext uri="{BB962C8B-B14F-4D97-AF65-F5344CB8AC3E}">
        <p14:creationId xmlns:p14="http://schemas.microsoft.com/office/powerpoint/2010/main" val="21004437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8F11FA26-A6BE-432F-96FA-FC14B1E7CF56}" type="slidenum">
              <a:rPr lang="en-US" altLang="zh-TW"/>
              <a:pPr>
                <a:defRPr/>
              </a:pPr>
              <a:t>‹#›</a:t>
            </a:fld>
            <a:endParaRPr lang="en-US" altLang="zh-TW"/>
          </a:p>
        </p:txBody>
      </p:sp>
    </p:spTree>
    <p:extLst>
      <p:ext uri="{BB962C8B-B14F-4D97-AF65-F5344CB8AC3E}">
        <p14:creationId xmlns:p14="http://schemas.microsoft.com/office/powerpoint/2010/main" val="28557213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71909B66-6EB7-45CD-BF7A-1D6BB3996689}" type="slidenum">
              <a:rPr lang="en-US" altLang="zh-TW"/>
              <a:pPr>
                <a:defRPr/>
              </a:pPr>
              <a:t>‹#›</a:t>
            </a:fld>
            <a:endParaRPr lang="en-US" altLang="zh-TW"/>
          </a:p>
        </p:txBody>
      </p:sp>
    </p:spTree>
    <p:extLst>
      <p:ext uri="{BB962C8B-B14F-4D97-AF65-F5344CB8AC3E}">
        <p14:creationId xmlns:p14="http://schemas.microsoft.com/office/powerpoint/2010/main" val="3473543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2A843FD5-1502-464F-A2F9-A2D0AD6BB25E}" type="slidenum">
              <a:rPr lang="en-US" altLang="zh-TW"/>
              <a:pPr>
                <a:defRPr/>
              </a:pPr>
              <a:t>‹#›</a:t>
            </a:fld>
            <a:endParaRPr lang="en-US" altLang="zh-TW"/>
          </a:p>
        </p:txBody>
      </p:sp>
    </p:spTree>
    <p:extLst>
      <p:ext uri="{BB962C8B-B14F-4D97-AF65-F5344CB8AC3E}">
        <p14:creationId xmlns:p14="http://schemas.microsoft.com/office/powerpoint/2010/main" val="40539376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9BDE0F64-5A32-4FB6-94B0-93F16B601D08}" type="slidenum">
              <a:rPr lang="en-US" altLang="zh-TW"/>
              <a:pPr>
                <a:defRPr/>
              </a:pPr>
              <a:t>‹#›</a:t>
            </a:fld>
            <a:endParaRPr lang="en-US" altLang="zh-TW"/>
          </a:p>
        </p:txBody>
      </p:sp>
    </p:spTree>
    <p:extLst>
      <p:ext uri="{BB962C8B-B14F-4D97-AF65-F5344CB8AC3E}">
        <p14:creationId xmlns:p14="http://schemas.microsoft.com/office/powerpoint/2010/main" val="4262854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C917004A-50EA-4C70-AF85-AA8112E574BF}" type="slidenum">
              <a:rPr lang="en-US" altLang="zh-TW"/>
              <a:pPr>
                <a:defRPr/>
              </a:pPr>
              <a:t>‹#›</a:t>
            </a:fld>
            <a:endParaRPr lang="en-US" altLang="zh-TW"/>
          </a:p>
        </p:txBody>
      </p:sp>
    </p:spTree>
    <p:extLst>
      <p:ext uri="{BB962C8B-B14F-4D97-AF65-F5344CB8AC3E}">
        <p14:creationId xmlns:p14="http://schemas.microsoft.com/office/powerpoint/2010/main" val="19484601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6B2C9C71-D9A8-4898-89F1-6AC14CA887BB}" type="slidenum">
              <a:rPr lang="en-US" altLang="zh-TW"/>
              <a:pPr>
                <a:defRPr/>
              </a:pPr>
              <a:t>‹#›</a:t>
            </a:fld>
            <a:endParaRPr lang="en-US" altLang="zh-TW"/>
          </a:p>
        </p:txBody>
      </p:sp>
    </p:spTree>
    <p:extLst>
      <p:ext uri="{BB962C8B-B14F-4D97-AF65-F5344CB8AC3E}">
        <p14:creationId xmlns:p14="http://schemas.microsoft.com/office/powerpoint/2010/main" val="15527731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80BBA89B-D03C-483F-A24D-2CC84A6723BA}" type="slidenum">
              <a:rPr lang="en-US" altLang="zh-TW"/>
              <a:pPr>
                <a:defRPr/>
              </a:pPr>
              <a:t>‹#›</a:t>
            </a:fld>
            <a:endParaRPr lang="en-US" altLang="zh-TW"/>
          </a:p>
        </p:txBody>
      </p:sp>
    </p:spTree>
    <p:extLst>
      <p:ext uri="{BB962C8B-B14F-4D97-AF65-F5344CB8AC3E}">
        <p14:creationId xmlns:p14="http://schemas.microsoft.com/office/powerpoint/2010/main" val="40365823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C5F4EA66-C1DC-427D-83B1-F265139A7996}" type="slidenum">
              <a:rPr lang="en-US" altLang="zh-TW"/>
              <a:pPr>
                <a:defRPr/>
              </a:pPr>
              <a:t>‹#›</a:t>
            </a:fld>
            <a:endParaRPr lang="en-US" altLang="zh-TW"/>
          </a:p>
        </p:txBody>
      </p:sp>
    </p:spTree>
    <p:extLst>
      <p:ext uri="{BB962C8B-B14F-4D97-AF65-F5344CB8AC3E}">
        <p14:creationId xmlns:p14="http://schemas.microsoft.com/office/powerpoint/2010/main" val="40909072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23433AC5-D017-4977-AD4B-BEE46A6E4C3F}" type="slidenum">
              <a:rPr lang="en-US" altLang="zh-TW"/>
              <a:pPr>
                <a:defRPr/>
              </a:pPr>
              <a:t>‹#›</a:t>
            </a:fld>
            <a:endParaRPr lang="en-US" altLang="zh-TW"/>
          </a:p>
        </p:txBody>
      </p:sp>
    </p:spTree>
    <p:extLst>
      <p:ext uri="{BB962C8B-B14F-4D97-AF65-F5344CB8AC3E}">
        <p14:creationId xmlns:p14="http://schemas.microsoft.com/office/powerpoint/2010/main" val="25233321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023843A4-6924-4A8D-873C-8FCB4C9853BB}" type="slidenum">
              <a:rPr lang="en-US" altLang="zh-TW"/>
              <a:pPr>
                <a:defRPr/>
              </a:pPr>
              <a:t>‹#›</a:t>
            </a:fld>
            <a:endParaRPr lang="en-US" altLang="zh-TW"/>
          </a:p>
        </p:txBody>
      </p:sp>
    </p:spTree>
    <p:extLst>
      <p:ext uri="{BB962C8B-B14F-4D97-AF65-F5344CB8AC3E}">
        <p14:creationId xmlns:p14="http://schemas.microsoft.com/office/powerpoint/2010/main" val="36672866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CECEF7-EDC6-40DB-8470-205A393D87ED}"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6896339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E610FE-C083-4DF4-B756-52B1C0380FAE}"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0430688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5A1052-1CB3-40AD-9BA4-5DDE7FF156FF}"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4200386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D9B502-68AF-46AF-A4ED-E97BD1F768BF}"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893670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F2AD1B5-5442-487A-871E-A5A79FB450F5}"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486343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76FE4E70-6BCE-4883-9280-418E0705348C}" type="slidenum">
              <a:rPr lang="en-US" altLang="zh-TW"/>
              <a:pPr>
                <a:defRPr/>
              </a:pPr>
              <a:t>‹#›</a:t>
            </a:fld>
            <a:endParaRPr lang="en-US" altLang="zh-TW"/>
          </a:p>
        </p:txBody>
      </p:sp>
    </p:spTree>
    <p:extLst>
      <p:ext uri="{BB962C8B-B14F-4D97-AF65-F5344CB8AC3E}">
        <p14:creationId xmlns:p14="http://schemas.microsoft.com/office/powerpoint/2010/main" val="20623471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6AF8F1E-6890-4C30-B68D-4F9F8550F153}"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0084936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BA5697F-F9A5-4F19-9A21-C59A52A3B75A}"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307830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C076ED-D162-41F7-B79F-B433E845FE13}"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8595338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191405-409B-4064-8F8E-9AADAE572ADE}"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0657135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621B3C-4B03-437A-8FC7-D35A768A41C3}"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40490192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4A2AB4-64A8-4B0C-A956-BF8060302C8C}"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40032641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457200" y="1600200"/>
            <a:ext cx="8229600" cy="4525963"/>
          </a:xfrm>
        </p:spPr>
        <p:txBody>
          <a:bodyPr/>
          <a:lstStyle/>
          <a:p>
            <a:pPr lvl="0"/>
            <a:endParaRPr lang="zh-TW"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D9CA7B-FCD9-42AB-8A91-0B38022BE44F}"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4811331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877888" y="71438"/>
            <a:ext cx="7661275" cy="59499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ltLang="zh-TW">
              <a:solidFill>
                <a:srgbClr val="292929"/>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ltLang="zh-TW">
              <a:solidFill>
                <a:srgbClr val="292929"/>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04FC31E0-E02B-45DF-8F15-D744B0B7CBA7}" type="slidenum">
              <a:rPr lang="en-US" altLang="zh-TW">
                <a:solidFill>
                  <a:srgbClr val="292929"/>
                </a:solidFill>
              </a:rPr>
              <a:pPr>
                <a:defRPr/>
              </a:pPr>
              <a:t>‹#›</a:t>
            </a:fld>
            <a:endParaRPr lang="en-US" altLang="zh-TW">
              <a:solidFill>
                <a:srgbClr val="292929"/>
              </a:solidFill>
            </a:endParaRPr>
          </a:p>
        </p:txBody>
      </p:sp>
    </p:spTree>
    <p:extLst>
      <p:ext uri="{BB962C8B-B14F-4D97-AF65-F5344CB8AC3E}">
        <p14:creationId xmlns:p14="http://schemas.microsoft.com/office/powerpoint/2010/main" val="24531383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6"/>
          <p:cNvSpPr>
            <a:spLocks noGrp="1" noChangeArrowheads="1"/>
          </p:cNvSpPr>
          <p:nvPr>
            <p:ph type="dt" sz="half" idx="10"/>
          </p:nvPr>
        </p:nvSpPr>
        <p:spPr/>
        <p:txBody>
          <a:bodyPr/>
          <a:lstStyle>
            <a:lvl1pPr>
              <a:defRPr>
                <a:latin typeface="Arial" pitchFamily="34" charset="0"/>
              </a:defRPr>
            </a:lvl1pPr>
          </a:lstStyle>
          <a:p>
            <a:pPr>
              <a:defRPr/>
            </a:pPr>
            <a:endParaRPr lang="en-US" altLang="zh-TW"/>
          </a:p>
        </p:txBody>
      </p:sp>
      <p:sp>
        <p:nvSpPr>
          <p:cNvPr id="5" name="Rectangle 7"/>
          <p:cNvSpPr>
            <a:spLocks noGrp="1" noChangeArrowheads="1"/>
          </p:cNvSpPr>
          <p:nvPr>
            <p:ph type="ftr" sz="quarter" idx="11"/>
          </p:nvPr>
        </p:nvSpPr>
        <p:spPr/>
        <p:txBody>
          <a:bodyPr/>
          <a:lstStyle>
            <a:lvl1pPr>
              <a:defRPr>
                <a:latin typeface="Arial" pitchFamily="34" charset="0"/>
              </a:defRPr>
            </a:lvl1pPr>
          </a:lstStyle>
          <a:p>
            <a:pPr>
              <a:defRPr/>
            </a:pPr>
            <a:endParaRPr lang="en-US" altLang="zh-TW"/>
          </a:p>
        </p:txBody>
      </p:sp>
      <p:sp>
        <p:nvSpPr>
          <p:cNvPr id="6" name="Rectangle 8"/>
          <p:cNvSpPr>
            <a:spLocks noGrp="1" noChangeArrowheads="1"/>
          </p:cNvSpPr>
          <p:nvPr>
            <p:ph type="sldNum" sz="quarter" idx="12"/>
          </p:nvPr>
        </p:nvSpPr>
        <p:spPr/>
        <p:txBody>
          <a:bodyPr/>
          <a:lstStyle>
            <a:lvl1pPr>
              <a:defRPr>
                <a:latin typeface="Arial" pitchFamily="34" charset="0"/>
              </a:defRPr>
            </a:lvl1pPr>
          </a:lstStyle>
          <a:p>
            <a:pPr>
              <a:defRPr/>
            </a:pPr>
            <a:fld id="{20C57124-843D-454F-9E7F-ACCB2EF762C7}" type="slidenum">
              <a:rPr lang="en-US" altLang="zh-TW"/>
              <a:pPr>
                <a:defRPr/>
              </a:pPr>
              <a:t>‹#›</a:t>
            </a:fld>
            <a:endParaRPr lang="en-US" altLang="zh-TW"/>
          </a:p>
        </p:txBody>
      </p:sp>
    </p:spTree>
    <p:extLst>
      <p:ext uri="{BB962C8B-B14F-4D97-AF65-F5344CB8AC3E}">
        <p14:creationId xmlns:p14="http://schemas.microsoft.com/office/powerpoint/2010/main" val="12854094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6"/>
          <p:cNvSpPr>
            <a:spLocks noGrp="1" noChangeArrowheads="1"/>
          </p:cNvSpPr>
          <p:nvPr>
            <p:ph type="dt" sz="half" idx="10"/>
          </p:nvPr>
        </p:nvSpPr>
        <p:spPr/>
        <p:txBody>
          <a:bodyPr/>
          <a:lstStyle>
            <a:lvl1pPr>
              <a:defRPr>
                <a:latin typeface="Arial" pitchFamily="34" charset="0"/>
              </a:defRPr>
            </a:lvl1pPr>
          </a:lstStyle>
          <a:p>
            <a:pPr>
              <a:defRPr/>
            </a:pPr>
            <a:endParaRPr lang="en-US" altLang="zh-TW"/>
          </a:p>
        </p:txBody>
      </p:sp>
      <p:sp>
        <p:nvSpPr>
          <p:cNvPr id="5" name="Rectangle 7"/>
          <p:cNvSpPr>
            <a:spLocks noGrp="1" noChangeArrowheads="1"/>
          </p:cNvSpPr>
          <p:nvPr>
            <p:ph type="ftr" sz="quarter" idx="11"/>
          </p:nvPr>
        </p:nvSpPr>
        <p:spPr/>
        <p:txBody>
          <a:bodyPr/>
          <a:lstStyle>
            <a:lvl1pPr>
              <a:defRPr>
                <a:latin typeface="Arial" pitchFamily="34" charset="0"/>
              </a:defRPr>
            </a:lvl1pPr>
          </a:lstStyle>
          <a:p>
            <a:pPr>
              <a:defRPr/>
            </a:pPr>
            <a:endParaRPr lang="en-US" altLang="zh-TW"/>
          </a:p>
        </p:txBody>
      </p:sp>
      <p:sp>
        <p:nvSpPr>
          <p:cNvPr id="6" name="Rectangle 8"/>
          <p:cNvSpPr>
            <a:spLocks noGrp="1" noChangeArrowheads="1"/>
          </p:cNvSpPr>
          <p:nvPr>
            <p:ph type="sldNum" sz="quarter" idx="12"/>
          </p:nvPr>
        </p:nvSpPr>
        <p:spPr/>
        <p:txBody>
          <a:bodyPr/>
          <a:lstStyle>
            <a:lvl1pPr>
              <a:defRPr>
                <a:latin typeface="Arial" pitchFamily="34" charset="0"/>
              </a:defRPr>
            </a:lvl1pPr>
          </a:lstStyle>
          <a:p>
            <a:pPr>
              <a:defRPr/>
            </a:pPr>
            <a:fld id="{3ADA8AA9-3D7D-4E25-BBA3-9FB53290700E}" type="slidenum">
              <a:rPr lang="en-US" altLang="zh-TW"/>
              <a:pPr>
                <a:defRPr/>
              </a:pPr>
              <a:t>‹#›</a:t>
            </a:fld>
            <a:endParaRPr lang="en-US" altLang="zh-TW"/>
          </a:p>
        </p:txBody>
      </p:sp>
    </p:spTree>
    <p:extLst>
      <p:ext uri="{BB962C8B-B14F-4D97-AF65-F5344CB8AC3E}">
        <p14:creationId xmlns:p14="http://schemas.microsoft.com/office/powerpoint/2010/main" val="3583603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1B917FFE-2B83-4835-9553-1C920CB56363}" type="slidenum">
              <a:rPr lang="en-US" altLang="zh-TW"/>
              <a:pPr>
                <a:defRPr/>
              </a:pPr>
              <a:t>‹#›</a:t>
            </a:fld>
            <a:endParaRPr lang="en-US" altLang="zh-TW"/>
          </a:p>
        </p:txBody>
      </p:sp>
    </p:spTree>
    <p:extLst>
      <p:ext uri="{BB962C8B-B14F-4D97-AF65-F5344CB8AC3E}">
        <p14:creationId xmlns:p14="http://schemas.microsoft.com/office/powerpoint/2010/main" val="5010609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877888" y="1381125"/>
            <a:ext cx="3754437" cy="46402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784725" y="1381125"/>
            <a:ext cx="3754438" cy="46402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6"/>
          <p:cNvSpPr>
            <a:spLocks noGrp="1" noChangeArrowheads="1"/>
          </p:cNvSpPr>
          <p:nvPr>
            <p:ph type="dt" sz="half" idx="10"/>
          </p:nvPr>
        </p:nvSpPr>
        <p:spPr/>
        <p:txBody>
          <a:bodyPr/>
          <a:lstStyle>
            <a:lvl1pPr>
              <a:defRPr>
                <a:latin typeface="Arial" pitchFamily="34" charset="0"/>
              </a:defRPr>
            </a:lvl1pPr>
          </a:lstStyle>
          <a:p>
            <a:pPr>
              <a:defRPr/>
            </a:pPr>
            <a:endParaRPr lang="en-US" altLang="zh-TW"/>
          </a:p>
        </p:txBody>
      </p:sp>
      <p:sp>
        <p:nvSpPr>
          <p:cNvPr id="6" name="Rectangle 7"/>
          <p:cNvSpPr>
            <a:spLocks noGrp="1" noChangeArrowheads="1"/>
          </p:cNvSpPr>
          <p:nvPr>
            <p:ph type="ftr" sz="quarter" idx="11"/>
          </p:nvPr>
        </p:nvSpPr>
        <p:spPr/>
        <p:txBody>
          <a:bodyPr/>
          <a:lstStyle>
            <a:lvl1pPr>
              <a:defRPr>
                <a:latin typeface="Arial" pitchFamily="34" charset="0"/>
              </a:defRPr>
            </a:lvl1pPr>
          </a:lstStyle>
          <a:p>
            <a:pPr>
              <a:defRPr/>
            </a:pPr>
            <a:endParaRPr lang="en-US" altLang="zh-TW"/>
          </a:p>
        </p:txBody>
      </p:sp>
      <p:sp>
        <p:nvSpPr>
          <p:cNvPr id="7" name="Rectangle 8"/>
          <p:cNvSpPr>
            <a:spLocks noGrp="1" noChangeArrowheads="1"/>
          </p:cNvSpPr>
          <p:nvPr>
            <p:ph type="sldNum" sz="quarter" idx="12"/>
          </p:nvPr>
        </p:nvSpPr>
        <p:spPr/>
        <p:txBody>
          <a:bodyPr/>
          <a:lstStyle>
            <a:lvl1pPr>
              <a:defRPr>
                <a:latin typeface="Arial" pitchFamily="34" charset="0"/>
              </a:defRPr>
            </a:lvl1pPr>
          </a:lstStyle>
          <a:p>
            <a:pPr>
              <a:defRPr/>
            </a:pPr>
            <a:fld id="{84339100-7A56-4354-8399-88D617AE8337}" type="slidenum">
              <a:rPr lang="en-US" altLang="zh-TW"/>
              <a:pPr>
                <a:defRPr/>
              </a:pPr>
              <a:t>‹#›</a:t>
            </a:fld>
            <a:endParaRPr lang="en-US" altLang="zh-TW"/>
          </a:p>
        </p:txBody>
      </p:sp>
    </p:spTree>
    <p:extLst>
      <p:ext uri="{BB962C8B-B14F-4D97-AF65-F5344CB8AC3E}">
        <p14:creationId xmlns:p14="http://schemas.microsoft.com/office/powerpoint/2010/main" val="34017037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6"/>
          <p:cNvSpPr>
            <a:spLocks noGrp="1" noChangeArrowheads="1"/>
          </p:cNvSpPr>
          <p:nvPr>
            <p:ph type="dt" sz="half" idx="10"/>
          </p:nvPr>
        </p:nvSpPr>
        <p:spPr/>
        <p:txBody>
          <a:bodyPr/>
          <a:lstStyle>
            <a:lvl1pPr>
              <a:defRPr>
                <a:latin typeface="Arial" pitchFamily="34" charset="0"/>
              </a:defRPr>
            </a:lvl1pPr>
          </a:lstStyle>
          <a:p>
            <a:pPr>
              <a:defRPr/>
            </a:pPr>
            <a:endParaRPr lang="en-US" altLang="zh-TW"/>
          </a:p>
        </p:txBody>
      </p:sp>
      <p:sp>
        <p:nvSpPr>
          <p:cNvPr id="8" name="Rectangle 7"/>
          <p:cNvSpPr>
            <a:spLocks noGrp="1" noChangeArrowheads="1"/>
          </p:cNvSpPr>
          <p:nvPr>
            <p:ph type="ftr" sz="quarter" idx="11"/>
          </p:nvPr>
        </p:nvSpPr>
        <p:spPr/>
        <p:txBody>
          <a:bodyPr/>
          <a:lstStyle>
            <a:lvl1pPr>
              <a:defRPr>
                <a:latin typeface="Arial" pitchFamily="34" charset="0"/>
              </a:defRPr>
            </a:lvl1pPr>
          </a:lstStyle>
          <a:p>
            <a:pPr>
              <a:defRPr/>
            </a:pPr>
            <a:endParaRPr lang="en-US" altLang="zh-TW"/>
          </a:p>
        </p:txBody>
      </p:sp>
      <p:sp>
        <p:nvSpPr>
          <p:cNvPr id="9" name="Rectangle 8"/>
          <p:cNvSpPr>
            <a:spLocks noGrp="1" noChangeArrowheads="1"/>
          </p:cNvSpPr>
          <p:nvPr>
            <p:ph type="sldNum" sz="quarter" idx="12"/>
          </p:nvPr>
        </p:nvSpPr>
        <p:spPr/>
        <p:txBody>
          <a:bodyPr/>
          <a:lstStyle>
            <a:lvl1pPr>
              <a:defRPr>
                <a:latin typeface="Arial" pitchFamily="34" charset="0"/>
              </a:defRPr>
            </a:lvl1pPr>
          </a:lstStyle>
          <a:p>
            <a:pPr>
              <a:defRPr/>
            </a:pPr>
            <a:fld id="{1A4D73BA-BD32-43B9-BB3B-FF8351F290D4}" type="slidenum">
              <a:rPr lang="en-US" altLang="zh-TW"/>
              <a:pPr>
                <a:defRPr/>
              </a:pPr>
              <a:t>‹#›</a:t>
            </a:fld>
            <a:endParaRPr lang="en-US" altLang="zh-TW"/>
          </a:p>
        </p:txBody>
      </p:sp>
    </p:spTree>
    <p:extLst>
      <p:ext uri="{BB962C8B-B14F-4D97-AF65-F5344CB8AC3E}">
        <p14:creationId xmlns:p14="http://schemas.microsoft.com/office/powerpoint/2010/main" val="22430306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6"/>
          <p:cNvSpPr>
            <a:spLocks noGrp="1" noChangeArrowheads="1"/>
          </p:cNvSpPr>
          <p:nvPr>
            <p:ph type="dt" sz="half" idx="10"/>
          </p:nvPr>
        </p:nvSpPr>
        <p:spPr/>
        <p:txBody>
          <a:bodyPr/>
          <a:lstStyle>
            <a:lvl1pPr>
              <a:defRPr>
                <a:latin typeface="Arial" pitchFamily="34" charset="0"/>
              </a:defRPr>
            </a:lvl1pPr>
          </a:lstStyle>
          <a:p>
            <a:pPr>
              <a:defRPr/>
            </a:pPr>
            <a:endParaRPr lang="en-US" altLang="zh-TW"/>
          </a:p>
        </p:txBody>
      </p:sp>
      <p:sp>
        <p:nvSpPr>
          <p:cNvPr id="4" name="Rectangle 7"/>
          <p:cNvSpPr>
            <a:spLocks noGrp="1" noChangeArrowheads="1"/>
          </p:cNvSpPr>
          <p:nvPr>
            <p:ph type="ftr" sz="quarter" idx="11"/>
          </p:nvPr>
        </p:nvSpPr>
        <p:spPr/>
        <p:txBody>
          <a:bodyPr/>
          <a:lstStyle>
            <a:lvl1pPr>
              <a:defRPr>
                <a:latin typeface="Arial" pitchFamily="34" charset="0"/>
              </a:defRPr>
            </a:lvl1pPr>
          </a:lstStyle>
          <a:p>
            <a:pPr>
              <a:defRPr/>
            </a:pPr>
            <a:endParaRPr lang="en-US" altLang="zh-TW"/>
          </a:p>
        </p:txBody>
      </p:sp>
      <p:sp>
        <p:nvSpPr>
          <p:cNvPr id="5" name="Rectangle 8"/>
          <p:cNvSpPr>
            <a:spLocks noGrp="1" noChangeArrowheads="1"/>
          </p:cNvSpPr>
          <p:nvPr>
            <p:ph type="sldNum" sz="quarter" idx="12"/>
          </p:nvPr>
        </p:nvSpPr>
        <p:spPr/>
        <p:txBody>
          <a:bodyPr/>
          <a:lstStyle>
            <a:lvl1pPr>
              <a:defRPr>
                <a:latin typeface="Arial" pitchFamily="34" charset="0"/>
              </a:defRPr>
            </a:lvl1pPr>
          </a:lstStyle>
          <a:p>
            <a:pPr>
              <a:defRPr/>
            </a:pPr>
            <a:fld id="{6AAE43F6-C607-4576-B06D-082AE62F4B3B}" type="slidenum">
              <a:rPr lang="en-US" altLang="zh-TW"/>
              <a:pPr>
                <a:defRPr/>
              </a:pPr>
              <a:t>‹#›</a:t>
            </a:fld>
            <a:endParaRPr lang="en-US" altLang="zh-TW"/>
          </a:p>
        </p:txBody>
      </p:sp>
    </p:spTree>
    <p:extLst>
      <p:ext uri="{BB962C8B-B14F-4D97-AF65-F5344CB8AC3E}">
        <p14:creationId xmlns:p14="http://schemas.microsoft.com/office/powerpoint/2010/main" val="18000604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atin typeface="Arial" pitchFamily="34" charset="0"/>
              </a:defRPr>
            </a:lvl1pPr>
          </a:lstStyle>
          <a:p>
            <a:pPr>
              <a:defRPr/>
            </a:pPr>
            <a:endParaRPr lang="en-US" altLang="zh-TW"/>
          </a:p>
        </p:txBody>
      </p:sp>
      <p:sp>
        <p:nvSpPr>
          <p:cNvPr id="3" name="Rectangle 7"/>
          <p:cNvSpPr>
            <a:spLocks noGrp="1" noChangeArrowheads="1"/>
          </p:cNvSpPr>
          <p:nvPr>
            <p:ph type="ftr" sz="quarter" idx="11"/>
          </p:nvPr>
        </p:nvSpPr>
        <p:spPr/>
        <p:txBody>
          <a:bodyPr/>
          <a:lstStyle>
            <a:lvl1pPr>
              <a:defRPr>
                <a:latin typeface="Arial" pitchFamily="34" charset="0"/>
              </a:defRPr>
            </a:lvl1pPr>
          </a:lstStyle>
          <a:p>
            <a:pPr>
              <a:defRPr/>
            </a:pPr>
            <a:endParaRPr lang="en-US" altLang="zh-TW"/>
          </a:p>
        </p:txBody>
      </p:sp>
      <p:sp>
        <p:nvSpPr>
          <p:cNvPr id="4" name="Rectangle 8"/>
          <p:cNvSpPr>
            <a:spLocks noGrp="1" noChangeArrowheads="1"/>
          </p:cNvSpPr>
          <p:nvPr>
            <p:ph type="sldNum" sz="quarter" idx="12"/>
          </p:nvPr>
        </p:nvSpPr>
        <p:spPr/>
        <p:txBody>
          <a:bodyPr/>
          <a:lstStyle>
            <a:lvl1pPr>
              <a:defRPr>
                <a:latin typeface="Arial" pitchFamily="34" charset="0"/>
              </a:defRPr>
            </a:lvl1pPr>
          </a:lstStyle>
          <a:p>
            <a:pPr>
              <a:defRPr/>
            </a:pPr>
            <a:fld id="{4D9C840F-2B5C-498C-8FC3-FBB16CD8BB23}" type="slidenum">
              <a:rPr lang="en-US" altLang="zh-TW"/>
              <a:pPr>
                <a:defRPr/>
              </a:pPr>
              <a:t>‹#›</a:t>
            </a:fld>
            <a:endParaRPr lang="en-US" altLang="zh-TW"/>
          </a:p>
        </p:txBody>
      </p:sp>
    </p:spTree>
    <p:extLst>
      <p:ext uri="{BB962C8B-B14F-4D97-AF65-F5344CB8AC3E}">
        <p14:creationId xmlns:p14="http://schemas.microsoft.com/office/powerpoint/2010/main" val="3944164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6"/>
          <p:cNvSpPr>
            <a:spLocks noGrp="1" noChangeArrowheads="1"/>
          </p:cNvSpPr>
          <p:nvPr>
            <p:ph type="dt" sz="half" idx="10"/>
          </p:nvPr>
        </p:nvSpPr>
        <p:spPr/>
        <p:txBody>
          <a:bodyPr/>
          <a:lstStyle>
            <a:lvl1pPr>
              <a:defRPr>
                <a:latin typeface="Arial" pitchFamily="34" charset="0"/>
              </a:defRPr>
            </a:lvl1pPr>
          </a:lstStyle>
          <a:p>
            <a:pPr>
              <a:defRPr/>
            </a:pPr>
            <a:endParaRPr lang="en-US" altLang="zh-TW"/>
          </a:p>
        </p:txBody>
      </p:sp>
      <p:sp>
        <p:nvSpPr>
          <p:cNvPr id="6" name="Rectangle 7"/>
          <p:cNvSpPr>
            <a:spLocks noGrp="1" noChangeArrowheads="1"/>
          </p:cNvSpPr>
          <p:nvPr>
            <p:ph type="ftr" sz="quarter" idx="11"/>
          </p:nvPr>
        </p:nvSpPr>
        <p:spPr/>
        <p:txBody>
          <a:bodyPr/>
          <a:lstStyle>
            <a:lvl1pPr>
              <a:defRPr>
                <a:latin typeface="Arial" pitchFamily="34" charset="0"/>
              </a:defRPr>
            </a:lvl1pPr>
          </a:lstStyle>
          <a:p>
            <a:pPr>
              <a:defRPr/>
            </a:pPr>
            <a:endParaRPr lang="en-US" altLang="zh-TW"/>
          </a:p>
        </p:txBody>
      </p:sp>
      <p:sp>
        <p:nvSpPr>
          <p:cNvPr id="7" name="Rectangle 8"/>
          <p:cNvSpPr>
            <a:spLocks noGrp="1" noChangeArrowheads="1"/>
          </p:cNvSpPr>
          <p:nvPr>
            <p:ph type="sldNum" sz="quarter" idx="12"/>
          </p:nvPr>
        </p:nvSpPr>
        <p:spPr/>
        <p:txBody>
          <a:bodyPr/>
          <a:lstStyle>
            <a:lvl1pPr>
              <a:defRPr>
                <a:latin typeface="Arial" pitchFamily="34" charset="0"/>
              </a:defRPr>
            </a:lvl1pPr>
          </a:lstStyle>
          <a:p>
            <a:pPr>
              <a:defRPr/>
            </a:pPr>
            <a:fld id="{BF1BD9F2-F86E-4761-9C19-0ABD87743E32}" type="slidenum">
              <a:rPr lang="en-US" altLang="zh-TW"/>
              <a:pPr>
                <a:defRPr/>
              </a:pPr>
              <a:t>‹#›</a:t>
            </a:fld>
            <a:endParaRPr lang="en-US" altLang="zh-TW"/>
          </a:p>
        </p:txBody>
      </p:sp>
    </p:spTree>
    <p:extLst>
      <p:ext uri="{BB962C8B-B14F-4D97-AF65-F5344CB8AC3E}">
        <p14:creationId xmlns:p14="http://schemas.microsoft.com/office/powerpoint/2010/main" val="18865278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6"/>
          <p:cNvSpPr>
            <a:spLocks noGrp="1" noChangeArrowheads="1"/>
          </p:cNvSpPr>
          <p:nvPr>
            <p:ph type="dt" sz="half" idx="10"/>
          </p:nvPr>
        </p:nvSpPr>
        <p:spPr/>
        <p:txBody>
          <a:bodyPr/>
          <a:lstStyle>
            <a:lvl1pPr>
              <a:defRPr>
                <a:latin typeface="Arial" pitchFamily="34" charset="0"/>
              </a:defRPr>
            </a:lvl1pPr>
          </a:lstStyle>
          <a:p>
            <a:pPr>
              <a:defRPr/>
            </a:pPr>
            <a:endParaRPr lang="en-US" altLang="zh-TW"/>
          </a:p>
        </p:txBody>
      </p:sp>
      <p:sp>
        <p:nvSpPr>
          <p:cNvPr id="6" name="Rectangle 7"/>
          <p:cNvSpPr>
            <a:spLocks noGrp="1" noChangeArrowheads="1"/>
          </p:cNvSpPr>
          <p:nvPr>
            <p:ph type="ftr" sz="quarter" idx="11"/>
          </p:nvPr>
        </p:nvSpPr>
        <p:spPr/>
        <p:txBody>
          <a:bodyPr/>
          <a:lstStyle>
            <a:lvl1pPr>
              <a:defRPr>
                <a:latin typeface="Arial" pitchFamily="34" charset="0"/>
              </a:defRPr>
            </a:lvl1pPr>
          </a:lstStyle>
          <a:p>
            <a:pPr>
              <a:defRPr/>
            </a:pPr>
            <a:endParaRPr lang="en-US" altLang="zh-TW"/>
          </a:p>
        </p:txBody>
      </p:sp>
      <p:sp>
        <p:nvSpPr>
          <p:cNvPr id="7" name="Rectangle 8"/>
          <p:cNvSpPr>
            <a:spLocks noGrp="1" noChangeArrowheads="1"/>
          </p:cNvSpPr>
          <p:nvPr>
            <p:ph type="sldNum" sz="quarter" idx="12"/>
          </p:nvPr>
        </p:nvSpPr>
        <p:spPr/>
        <p:txBody>
          <a:bodyPr/>
          <a:lstStyle>
            <a:lvl1pPr>
              <a:defRPr>
                <a:latin typeface="Arial" pitchFamily="34" charset="0"/>
              </a:defRPr>
            </a:lvl1pPr>
          </a:lstStyle>
          <a:p>
            <a:pPr>
              <a:defRPr/>
            </a:pPr>
            <a:fld id="{CBC6D28F-0620-4BEA-97D7-B430C3C540F4}" type="slidenum">
              <a:rPr lang="en-US" altLang="zh-TW"/>
              <a:pPr>
                <a:defRPr/>
              </a:pPr>
              <a:t>‹#›</a:t>
            </a:fld>
            <a:endParaRPr lang="en-US" altLang="zh-TW"/>
          </a:p>
        </p:txBody>
      </p:sp>
    </p:spTree>
    <p:extLst>
      <p:ext uri="{BB962C8B-B14F-4D97-AF65-F5344CB8AC3E}">
        <p14:creationId xmlns:p14="http://schemas.microsoft.com/office/powerpoint/2010/main" val="40007750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6"/>
          <p:cNvSpPr>
            <a:spLocks noGrp="1" noChangeArrowheads="1"/>
          </p:cNvSpPr>
          <p:nvPr>
            <p:ph type="dt" sz="half" idx="10"/>
          </p:nvPr>
        </p:nvSpPr>
        <p:spPr/>
        <p:txBody>
          <a:bodyPr/>
          <a:lstStyle>
            <a:lvl1pPr>
              <a:defRPr>
                <a:latin typeface="Arial" pitchFamily="34" charset="0"/>
              </a:defRPr>
            </a:lvl1pPr>
          </a:lstStyle>
          <a:p>
            <a:pPr>
              <a:defRPr/>
            </a:pPr>
            <a:endParaRPr lang="en-US" altLang="zh-TW"/>
          </a:p>
        </p:txBody>
      </p:sp>
      <p:sp>
        <p:nvSpPr>
          <p:cNvPr id="5" name="Rectangle 7"/>
          <p:cNvSpPr>
            <a:spLocks noGrp="1" noChangeArrowheads="1"/>
          </p:cNvSpPr>
          <p:nvPr>
            <p:ph type="ftr" sz="quarter" idx="11"/>
          </p:nvPr>
        </p:nvSpPr>
        <p:spPr/>
        <p:txBody>
          <a:bodyPr/>
          <a:lstStyle>
            <a:lvl1pPr>
              <a:defRPr>
                <a:latin typeface="Arial" pitchFamily="34" charset="0"/>
              </a:defRPr>
            </a:lvl1pPr>
          </a:lstStyle>
          <a:p>
            <a:pPr>
              <a:defRPr/>
            </a:pPr>
            <a:endParaRPr lang="en-US" altLang="zh-TW"/>
          </a:p>
        </p:txBody>
      </p:sp>
      <p:sp>
        <p:nvSpPr>
          <p:cNvPr id="6" name="Rectangle 8"/>
          <p:cNvSpPr>
            <a:spLocks noGrp="1" noChangeArrowheads="1"/>
          </p:cNvSpPr>
          <p:nvPr>
            <p:ph type="sldNum" sz="quarter" idx="12"/>
          </p:nvPr>
        </p:nvSpPr>
        <p:spPr/>
        <p:txBody>
          <a:bodyPr/>
          <a:lstStyle>
            <a:lvl1pPr>
              <a:defRPr>
                <a:latin typeface="Arial" pitchFamily="34" charset="0"/>
              </a:defRPr>
            </a:lvl1pPr>
          </a:lstStyle>
          <a:p>
            <a:pPr>
              <a:defRPr/>
            </a:pPr>
            <a:fld id="{0B8BF864-39FB-4E62-ABAB-7F51521C37C0}" type="slidenum">
              <a:rPr lang="en-US" altLang="zh-TW"/>
              <a:pPr>
                <a:defRPr/>
              </a:pPr>
              <a:t>‹#›</a:t>
            </a:fld>
            <a:endParaRPr lang="en-US" altLang="zh-TW"/>
          </a:p>
        </p:txBody>
      </p:sp>
    </p:spTree>
    <p:extLst>
      <p:ext uri="{BB962C8B-B14F-4D97-AF65-F5344CB8AC3E}">
        <p14:creationId xmlns:p14="http://schemas.microsoft.com/office/powerpoint/2010/main" val="19839473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4638" y="71438"/>
            <a:ext cx="1914525" cy="594995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877888" y="71438"/>
            <a:ext cx="5594350" cy="59499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6"/>
          <p:cNvSpPr>
            <a:spLocks noGrp="1" noChangeArrowheads="1"/>
          </p:cNvSpPr>
          <p:nvPr>
            <p:ph type="dt" sz="half" idx="10"/>
          </p:nvPr>
        </p:nvSpPr>
        <p:spPr/>
        <p:txBody>
          <a:bodyPr/>
          <a:lstStyle>
            <a:lvl1pPr>
              <a:defRPr>
                <a:latin typeface="Arial" pitchFamily="34" charset="0"/>
              </a:defRPr>
            </a:lvl1pPr>
          </a:lstStyle>
          <a:p>
            <a:pPr>
              <a:defRPr/>
            </a:pPr>
            <a:endParaRPr lang="en-US" altLang="zh-TW"/>
          </a:p>
        </p:txBody>
      </p:sp>
      <p:sp>
        <p:nvSpPr>
          <p:cNvPr id="5" name="Rectangle 7"/>
          <p:cNvSpPr>
            <a:spLocks noGrp="1" noChangeArrowheads="1"/>
          </p:cNvSpPr>
          <p:nvPr>
            <p:ph type="ftr" sz="quarter" idx="11"/>
          </p:nvPr>
        </p:nvSpPr>
        <p:spPr/>
        <p:txBody>
          <a:bodyPr/>
          <a:lstStyle>
            <a:lvl1pPr>
              <a:defRPr>
                <a:latin typeface="Arial" pitchFamily="34" charset="0"/>
              </a:defRPr>
            </a:lvl1pPr>
          </a:lstStyle>
          <a:p>
            <a:pPr>
              <a:defRPr/>
            </a:pPr>
            <a:endParaRPr lang="en-US" altLang="zh-TW"/>
          </a:p>
        </p:txBody>
      </p:sp>
      <p:sp>
        <p:nvSpPr>
          <p:cNvPr id="6" name="Rectangle 8"/>
          <p:cNvSpPr>
            <a:spLocks noGrp="1" noChangeArrowheads="1"/>
          </p:cNvSpPr>
          <p:nvPr>
            <p:ph type="sldNum" sz="quarter" idx="12"/>
          </p:nvPr>
        </p:nvSpPr>
        <p:spPr/>
        <p:txBody>
          <a:bodyPr/>
          <a:lstStyle>
            <a:lvl1pPr>
              <a:defRPr>
                <a:latin typeface="Arial" pitchFamily="34" charset="0"/>
              </a:defRPr>
            </a:lvl1pPr>
          </a:lstStyle>
          <a:p>
            <a:pPr>
              <a:defRPr/>
            </a:pPr>
            <a:fld id="{2B8C0C6E-19D3-4258-95E4-AC091C5CBE6E}" type="slidenum">
              <a:rPr lang="en-US" altLang="zh-TW"/>
              <a:pPr>
                <a:defRPr/>
              </a:pPr>
              <a:t>‹#›</a:t>
            </a:fld>
            <a:endParaRPr lang="en-US" altLang="zh-TW"/>
          </a:p>
        </p:txBody>
      </p:sp>
    </p:spTree>
    <p:extLst>
      <p:ext uri="{BB962C8B-B14F-4D97-AF65-F5344CB8AC3E}">
        <p14:creationId xmlns:p14="http://schemas.microsoft.com/office/powerpoint/2010/main" val="41721613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1031875" y="71438"/>
            <a:ext cx="7158038" cy="908050"/>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877888" y="1381125"/>
            <a:ext cx="7661275" cy="4640263"/>
          </a:xfrm>
        </p:spPr>
        <p:txBody>
          <a:bodyPr/>
          <a:lstStyle/>
          <a:p>
            <a:pPr lvl="0"/>
            <a:endParaRPr lang="zh-TW" altLang="en-US" noProof="0" smtClean="0"/>
          </a:p>
        </p:txBody>
      </p:sp>
      <p:sp>
        <p:nvSpPr>
          <p:cNvPr id="4" name="Rectangle 6"/>
          <p:cNvSpPr>
            <a:spLocks noGrp="1" noChangeArrowheads="1"/>
          </p:cNvSpPr>
          <p:nvPr>
            <p:ph type="dt" sz="half" idx="10"/>
          </p:nvPr>
        </p:nvSpPr>
        <p:spPr/>
        <p:txBody>
          <a:bodyPr/>
          <a:lstStyle>
            <a:lvl1pPr>
              <a:defRPr>
                <a:latin typeface="Arial" pitchFamily="34" charset="0"/>
              </a:defRPr>
            </a:lvl1pPr>
          </a:lstStyle>
          <a:p>
            <a:pPr>
              <a:defRPr/>
            </a:pPr>
            <a:endParaRPr lang="en-US" altLang="zh-TW"/>
          </a:p>
        </p:txBody>
      </p:sp>
      <p:sp>
        <p:nvSpPr>
          <p:cNvPr id="5" name="Rectangle 7"/>
          <p:cNvSpPr>
            <a:spLocks noGrp="1" noChangeArrowheads="1"/>
          </p:cNvSpPr>
          <p:nvPr>
            <p:ph type="ftr" sz="quarter" idx="11"/>
          </p:nvPr>
        </p:nvSpPr>
        <p:spPr/>
        <p:txBody>
          <a:bodyPr/>
          <a:lstStyle>
            <a:lvl1pPr>
              <a:defRPr>
                <a:latin typeface="Arial" pitchFamily="34" charset="0"/>
              </a:defRPr>
            </a:lvl1pPr>
          </a:lstStyle>
          <a:p>
            <a:pPr>
              <a:defRPr/>
            </a:pPr>
            <a:endParaRPr lang="en-US" altLang="zh-TW"/>
          </a:p>
        </p:txBody>
      </p:sp>
      <p:sp>
        <p:nvSpPr>
          <p:cNvPr id="6" name="Rectangle 8"/>
          <p:cNvSpPr>
            <a:spLocks noGrp="1" noChangeArrowheads="1"/>
          </p:cNvSpPr>
          <p:nvPr>
            <p:ph type="sldNum" sz="quarter" idx="12"/>
          </p:nvPr>
        </p:nvSpPr>
        <p:spPr/>
        <p:txBody>
          <a:bodyPr/>
          <a:lstStyle>
            <a:lvl1pPr>
              <a:defRPr>
                <a:latin typeface="Arial" pitchFamily="34" charset="0"/>
              </a:defRPr>
            </a:lvl1pPr>
          </a:lstStyle>
          <a:p>
            <a:pPr>
              <a:defRPr/>
            </a:pPr>
            <a:fld id="{FC6B26F4-CBCF-4745-9FA5-1E66E1C1291A}" type="slidenum">
              <a:rPr lang="en-US" altLang="zh-TW"/>
              <a:pPr>
                <a:defRPr/>
              </a:pPr>
              <a:t>‹#›</a:t>
            </a:fld>
            <a:endParaRPr lang="en-US" altLang="zh-TW"/>
          </a:p>
        </p:txBody>
      </p:sp>
    </p:spTree>
    <p:extLst>
      <p:ext uri="{BB962C8B-B14F-4D97-AF65-F5344CB8AC3E}">
        <p14:creationId xmlns:p14="http://schemas.microsoft.com/office/powerpoint/2010/main" val="13388498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a:prstGeom prst="rect">
            <a:avLst/>
          </a:prstGeo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extLst>
      <p:ext uri="{BB962C8B-B14F-4D97-AF65-F5344CB8AC3E}">
        <p14:creationId xmlns:p14="http://schemas.microsoft.com/office/powerpoint/2010/main" val="2230178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AC07FBB3-0BE8-4F45-AEEE-54BEF2B5A548}" type="slidenum">
              <a:rPr lang="en-US" altLang="zh-TW"/>
              <a:pPr>
                <a:defRPr/>
              </a:pPr>
              <a:t>‹#›</a:t>
            </a:fld>
            <a:endParaRPr lang="en-US" altLang="zh-TW"/>
          </a:p>
        </p:txBody>
      </p:sp>
    </p:spTree>
    <p:extLst>
      <p:ext uri="{BB962C8B-B14F-4D97-AF65-F5344CB8AC3E}">
        <p14:creationId xmlns:p14="http://schemas.microsoft.com/office/powerpoint/2010/main" val="14843905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57200" y="1600200"/>
            <a:ext cx="8229600" cy="4525963"/>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27357703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p14="http://schemas.microsoft.com/office/powerpoint/2010/main" val="4260312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26460094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15581867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val="24146479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4306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val="20586319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val="37653785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1600200"/>
            <a:ext cx="8229600" cy="4525963"/>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25881112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1756188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742F608D-2D34-4909-B34F-C5A187F0DCA8}" type="slidenum">
              <a:rPr lang="en-US" altLang="zh-TW"/>
              <a:pPr>
                <a:defRPr/>
              </a:pPr>
              <a:t>‹#›</a:t>
            </a:fld>
            <a:endParaRPr lang="en-US" altLang="zh-TW"/>
          </a:p>
        </p:txBody>
      </p:sp>
    </p:spTree>
    <p:extLst>
      <p:ext uri="{BB962C8B-B14F-4D97-AF65-F5344CB8AC3E}">
        <p14:creationId xmlns:p14="http://schemas.microsoft.com/office/powerpoint/2010/main" val="20749750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457200" y="1600200"/>
            <a:ext cx="8229600" cy="4525963"/>
          </a:xfrm>
          <a:prstGeom prst="rect">
            <a:avLst/>
          </a:prstGeom>
        </p:spPr>
        <p:txBody>
          <a:bodyPr/>
          <a:lstStyle/>
          <a:p>
            <a:pPr lvl="0"/>
            <a:endParaRPr lang="zh-TW" altLang="en-US" noProof="0" smtClean="0"/>
          </a:p>
        </p:txBody>
      </p:sp>
    </p:spTree>
    <p:extLst>
      <p:ext uri="{BB962C8B-B14F-4D97-AF65-F5344CB8AC3E}">
        <p14:creationId xmlns:p14="http://schemas.microsoft.com/office/powerpoint/2010/main" val="14484970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26CF9A-2E05-47A7-B693-0F6AED6F5D09}"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1327176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48F07A-5462-4CD9-B477-AD35CFAB9BA6}"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9616647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11FA26-A6BE-432F-96FA-FC14B1E7CF56}"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3544771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1909B66-6EB7-45CD-BF7A-1D6BB3996689}"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5184674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A843FD5-1502-464F-A2F9-A2D0AD6BB25E}"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9876662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E0F64-5A32-4FB6-94B0-93F16B601D08}"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2223749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B2C9C71-D9A8-4898-89F1-6AC14CA887BB}"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8061878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BBA89B-D03C-483F-A24D-2CC84A6723BA}"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9035908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F4EA66-C1DC-427D-83B1-F265139A7996}"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969766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9C52D24E-2831-4B75-98D4-0212D3B58978}" type="slidenum">
              <a:rPr lang="en-US" altLang="zh-TW"/>
              <a:pPr>
                <a:defRPr/>
              </a:pPr>
              <a:t>‹#›</a:t>
            </a:fld>
            <a:endParaRPr lang="en-US" altLang="zh-TW"/>
          </a:p>
        </p:txBody>
      </p:sp>
    </p:spTree>
    <p:extLst>
      <p:ext uri="{BB962C8B-B14F-4D97-AF65-F5344CB8AC3E}">
        <p14:creationId xmlns:p14="http://schemas.microsoft.com/office/powerpoint/2010/main" val="39042132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433AC5-D017-4977-AD4B-BEE46A6E4C3F}"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8753855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3843A4-6924-4A8D-873C-8FCB4C9853BB}"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1230834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457200" y="1600200"/>
            <a:ext cx="8229600" cy="4525963"/>
          </a:xfrm>
        </p:spPr>
        <p:txBody>
          <a:bodyPr/>
          <a:lstStyle/>
          <a:p>
            <a:pPr lvl="0"/>
            <a:endParaRPr lang="zh-TW"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9CFB48-FE64-4AEC-9EEA-51E306113F57}"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3126870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242888" y="274638"/>
            <a:ext cx="8672512" cy="928687"/>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457200" y="1447800"/>
            <a:ext cx="4038600" cy="4573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447800"/>
            <a:ext cx="4038600" cy="4573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a:xfrm>
            <a:off x="1695450" y="6245225"/>
            <a:ext cx="2133600" cy="476250"/>
          </a:xfrm>
        </p:spPr>
        <p:txBody>
          <a:bodyPr/>
          <a:lstStyle>
            <a:lvl1pPr>
              <a:defRPr/>
            </a:lvl1pPr>
          </a:lstStyle>
          <a:p>
            <a:fld id="{362E5B88-0804-4718-A7DC-FEC5154E1EC4}" type="datetime1">
              <a:rPr lang="zh-TW" altLang="en-US"/>
              <a:pPr/>
              <a:t>2019/9/17</a:t>
            </a:fld>
            <a:endParaRPr lang="en-US" altLang="zh-TW"/>
          </a:p>
        </p:txBody>
      </p:sp>
      <p:sp>
        <p:nvSpPr>
          <p:cNvPr id="6" name="頁尾版面配置區 5"/>
          <p:cNvSpPr>
            <a:spLocks noGrp="1"/>
          </p:cNvSpPr>
          <p:nvPr>
            <p:ph type="ftr" sz="quarter" idx="11"/>
          </p:nvPr>
        </p:nvSpPr>
        <p:spPr>
          <a:xfrm>
            <a:off x="4662488" y="6245225"/>
            <a:ext cx="2646362" cy="476250"/>
          </a:xfrm>
        </p:spPr>
        <p:txBody>
          <a:bodyPr/>
          <a:lstStyle>
            <a:lvl1pPr>
              <a:defRPr/>
            </a:lvl1pPr>
          </a:lstStyle>
          <a:p>
            <a:endParaRPr lang="en-US" altLang="zh-TW"/>
          </a:p>
        </p:txBody>
      </p:sp>
      <p:sp>
        <p:nvSpPr>
          <p:cNvPr id="7" name="投影片編號版面配置區 6"/>
          <p:cNvSpPr>
            <a:spLocks noGrp="1"/>
          </p:cNvSpPr>
          <p:nvPr>
            <p:ph type="sldNum" sz="quarter" idx="12"/>
          </p:nvPr>
        </p:nvSpPr>
        <p:spPr>
          <a:xfrm>
            <a:off x="185738" y="6281738"/>
            <a:ext cx="823912" cy="476250"/>
          </a:xfrm>
        </p:spPr>
        <p:txBody>
          <a:bodyPr/>
          <a:lstStyle>
            <a:lvl1pPr>
              <a:defRPr/>
            </a:lvl1pPr>
          </a:lstStyle>
          <a:p>
            <a:fld id="{6D2B0AD6-045B-4BE6-983F-55B6D4087AC2}" type="slidenum">
              <a:rPr lang="nl-NL" altLang="zh-TW"/>
              <a:pPr/>
              <a:t>‹#›</a:t>
            </a:fld>
            <a:endParaRPr lang="nl-NL" altLang="zh-TW"/>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fourObj">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1828800" y="188913"/>
            <a:ext cx="7077075" cy="1066800"/>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1828800" y="1593850"/>
            <a:ext cx="3462338" cy="24606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5443538" y="1593850"/>
            <a:ext cx="3462337" cy="24606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1828800" y="4206875"/>
            <a:ext cx="3462338" cy="246221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5443538" y="4206875"/>
            <a:ext cx="3462337" cy="246221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a:xfrm>
            <a:off x="457200" y="6245225"/>
            <a:ext cx="2133600" cy="476250"/>
          </a:xfrm>
        </p:spPr>
        <p:txBody>
          <a:bodyPr/>
          <a:lstStyle>
            <a:lvl1pPr>
              <a:defRPr/>
            </a:lvl1pPr>
          </a:lstStyle>
          <a:p>
            <a:endParaRPr lang="en-US" altLang="zh-TW"/>
          </a:p>
        </p:txBody>
      </p:sp>
      <p:sp>
        <p:nvSpPr>
          <p:cNvPr id="8" name="頁尾版面配置區 7"/>
          <p:cNvSpPr>
            <a:spLocks noGrp="1"/>
          </p:cNvSpPr>
          <p:nvPr>
            <p:ph type="ftr" sz="quarter" idx="11"/>
          </p:nvPr>
        </p:nvSpPr>
        <p:spPr>
          <a:xfrm>
            <a:off x="3124200" y="6245225"/>
            <a:ext cx="2895600" cy="476250"/>
          </a:xfrm>
        </p:spPr>
        <p:txBody>
          <a:bodyPr/>
          <a:lstStyle>
            <a:lvl1pPr>
              <a:defRPr/>
            </a:lvl1pPr>
          </a:lstStyle>
          <a:p>
            <a:endParaRPr lang="en-US" altLang="zh-TW"/>
          </a:p>
        </p:txBody>
      </p:sp>
      <p:sp>
        <p:nvSpPr>
          <p:cNvPr id="9" name="投影片編號版面配置區 8"/>
          <p:cNvSpPr>
            <a:spLocks noGrp="1"/>
          </p:cNvSpPr>
          <p:nvPr>
            <p:ph type="sldNum" sz="quarter" idx="12"/>
          </p:nvPr>
        </p:nvSpPr>
        <p:spPr>
          <a:xfrm>
            <a:off x="6553200" y="6245225"/>
            <a:ext cx="2133600" cy="476250"/>
          </a:xfrm>
        </p:spPr>
        <p:txBody>
          <a:bodyPr/>
          <a:lstStyle>
            <a:lvl1pPr>
              <a:defRPr/>
            </a:lvl1pPr>
          </a:lstStyle>
          <a:p>
            <a:fld id="{66DDE590-070B-4156-A59B-F8424E19963E}" type="slidenum">
              <a:rPr lang="en-US" altLang="zh-TW"/>
              <a:pPr/>
              <a:t>‹#›</a:t>
            </a:fld>
            <a:endParaRPr lang="en-US" altLang="zh-TW"/>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5C65CE-B916-4732-88CC-4C5738CB0D8A}"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9576091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A860D7-CDE1-4460-93DD-EDA1C1AFF224}"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9065240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098139-2E3C-4C19-A0FE-09A449872A87}"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653351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239C89-54FD-43C0-AFCA-8390BF1B0937}"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7959292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437B56C-3369-4A88-9583-87D03402B761}"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729810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C47895C8-D7A6-4189-AD02-638E69A8638C}" type="slidenum">
              <a:rPr lang="en-US" altLang="zh-TW"/>
              <a:pPr>
                <a:defRPr/>
              </a:pPr>
              <a:t>‹#›</a:t>
            </a:fld>
            <a:endParaRPr lang="en-US" altLang="zh-TW"/>
          </a:p>
        </p:txBody>
      </p:sp>
    </p:spTree>
    <p:extLst>
      <p:ext uri="{BB962C8B-B14F-4D97-AF65-F5344CB8AC3E}">
        <p14:creationId xmlns:p14="http://schemas.microsoft.com/office/powerpoint/2010/main" val="30215176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4654AE9-A391-4E51-95B4-7A335CE8AFE3}"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9134804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DCBFE7-5B8C-4048-82E2-E1AAE636F7D1}"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42718759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0FAEE1-AC99-4CB0-B717-E84127241E29}"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1074671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B3E9241-0279-49C9-A954-A3C212C5C751}"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42693899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8E9252-F28B-4715-AF29-B00BC127320E}"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7762431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627CBB-1C2D-4EF7-AD3F-841A84524898}"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9144522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457200" y="1600200"/>
            <a:ext cx="8229600" cy="4525963"/>
          </a:xfrm>
        </p:spPr>
        <p:txBody>
          <a:bodyPr/>
          <a:lstStyle/>
          <a:p>
            <a:pPr lvl="0"/>
            <a:endParaRPr lang="zh-TW"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38B095-2D04-49A5-9B63-A2F361ED7954}"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4084199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C92AB1BA-346F-483B-BAEC-EFD4624A7832}" type="slidenum">
              <a:rPr lang="en-US" altLang="zh-TW"/>
              <a:pPr>
                <a:defRPr/>
              </a:pPr>
              <a:t>‹#›</a:t>
            </a:fld>
            <a:endParaRPr lang="en-US" altLang="zh-TW"/>
          </a:p>
        </p:txBody>
      </p:sp>
    </p:spTree>
    <p:extLst>
      <p:ext uri="{BB962C8B-B14F-4D97-AF65-F5344CB8AC3E}">
        <p14:creationId xmlns:p14="http://schemas.microsoft.com/office/powerpoint/2010/main" val="655408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theme" Target="../theme/theme6.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4612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ltLang="zh-TW"/>
          </a:p>
        </p:txBody>
      </p:sp>
      <p:sp>
        <p:nvSpPr>
          <p:cNvPr id="14612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ltLang="zh-TW"/>
          </a:p>
        </p:txBody>
      </p:sp>
      <p:sp>
        <p:nvSpPr>
          <p:cNvPr id="14612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mn-ea"/>
              </a:defRPr>
            </a:lvl1pPr>
          </a:lstStyle>
          <a:p>
            <a:pPr>
              <a:defRPr/>
            </a:pPr>
            <a:fld id="{E84601BA-B006-4556-BF49-305A11199D48}"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標楷體" pitchFamily="65" charset="-120"/>
        </a:defRPr>
      </a:lvl2pPr>
      <a:lvl3pPr algn="ctr" rtl="0" eaLnBrk="0" fontAlgn="base" hangingPunct="0">
        <a:spcBef>
          <a:spcPct val="0"/>
        </a:spcBef>
        <a:spcAft>
          <a:spcPct val="0"/>
        </a:spcAft>
        <a:defRPr kumimoji="1" sz="4400">
          <a:solidFill>
            <a:schemeClr val="tx2"/>
          </a:solidFill>
          <a:latin typeface="Arial" charset="0"/>
          <a:ea typeface="標楷體" pitchFamily="65" charset="-120"/>
        </a:defRPr>
      </a:lvl3pPr>
      <a:lvl4pPr algn="ctr" rtl="0" eaLnBrk="0" fontAlgn="base" hangingPunct="0">
        <a:spcBef>
          <a:spcPct val="0"/>
        </a:spcBef>
        <a:spcAft>
          <a:spcPct val="0"/>
        </a:spcAft>
        <a:defRPr kumimoji="1" sz="4400">
          <a:solidFill>
            <a:schemeClr val="tx2"/>
          </a:solidFill>
          <a:latin typeface="Arial" charset="0"/>
          <a:ea typeface="標楷體" pitchFamily="65" charset="-120"/>
        </a:defRPr>
      </a:lvl4pPr>
      <a:lvl5pPr algn="ctr" rtl="0" eaLnBrk="0" fontAlgn="base" hangingPunct="0">
        <a:spcBef>
          <a:spcPct val="0"/>
        </a:spcBef>
        <a:spcAft>
          <a:spcPct val="0"/>
        </a:spcAft>
        <a:defRPr kumimoji="1" sz="4400">
          <a:solidFill>
            <a:schemeClr val="tx2"/>
          </a:solidFill>
          <a:latin typeface="Arial" charset="0"/>
          <a:ea typeface="標楷體" pitchFamily="65" charset="-120"/>
        </a:defRPr>
      </a:lvl5pPr>
      <a:lvl6pPr marL="457200" algn="ctr" rtl="0" fontAlgn="base">
        <a:spcBef>
          <a:spcPct val="0"/>
        </a:spcBef>
        <a:spcAft>
          <a:spcPct val="0"/>
        </a:spcAft>
        <a:defRPr kumimoji="1" sz="4400">
          <a:solidFill>
            <a:schemeClr val="tx2"/>
          </a:solidFill>
          <a:latin typeface="Arial" charset="0"/>
          <a:ea typeface="標楷體" pitchFamily="65" charset="-120"/>
        </a:defRPr>
      </a:lvl6pPr>
      <a:lvl7pPr marL="914400" algn="ctr" rtl="0" fontAlgn="base">
        <a:spcBef>
          <a:spcPct val="0"/>
        </a:spcBef>
        <a:spcAft>
          <a:spcPct val="0"/>
        </a:spcAft>
        <a:defRPr kumimoji="1" sz="4400">
          <a:solidFill>
            <a:schemeClr val="tx2"/>
          </a:solidFill>
          <a:latin typeface="Arial" charset="0"/>
          <a:ea typeface="標楷體" pitchFamily="65" charset="-120"/>
        </a:defRPr>
      </a:lvl7pPr>
      <a:lvl8pPr marL="1371600" algn="ctr" rtl="0" fontAlgn="base">
        <a:spcBef>
          <a:spcPct val="0"/>
        </a:spcBef>
        <a:spcAft>
          <a:spcPct val="0"/>
        </a:spcAft>
        <a:defRPr kumimoji="1" sz="4400">
          <a:solidFill>
            <a:schemeClr val="tx2"/>
          </a:solidFill>
          <a:latin typeface="Arial" charset="0"/>
          <a:ea typeface="標楷體" pitchFamily="65" charset="-120"/>
        </a:defRPr>
      </a:lvl8pPr>
      <a:lvl9pPr marL="1828800" algn="ctr" rtl="0" fontAlgn="base">
        <a:spcBef>
          <a:spcPct val="0"/>
        </a:spcBef>
        <a:spcAft>
          <a:spcPct val="0"/>
        </a:spcAft>
        <a:defRPr kumimoji="1" sz="4400">
          <a:solidFill>
            <a:schemeClr val="tx2"/>
          </a:solidFill>
          <a:latin typeface="Arial" charset="0"/>
          <a:ea typeface="標楷體" pitchFamily="65"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4612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defRPr>
            </a:lvl1pPr>
          </a:lstStyle>
          <a:p>
            <a:pPr>
              <a:defRPr/>
            </a:pPr>
            <a:endParaRPr lang="en-US" altLang="zh-TW"/>
          </a:p>
        </p:txBody>
      </p:sp>
      <p:sp>
        <p:nvSpPr>
          <p:cNvPr id="14612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defRPr>
            </a:lvl1pPr>
          </a:lstStyle>
          <a:p>
            <a:pPr>
              <a:defRPr/>
            </a:pPr>
            <a:endParaRPr lang="en-US" altLang="zh-TW"/>
          </a:p>
        </p:txBody>
      </p:sp>
      <p:sp>
        <p:nvSpPr>
          <p:cNvPr id="14612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ea typeface="+mn-ea"/>
              </a:defRPr>
            </a:lvl1pPr>
          </a:lstStyle>
          <a:p>
            <a:pPr>
              <a:defRPr/>
            </a:pPr>
            <a:fld id="{4A0972AD-2969-4CE8-BB29-15DB6A72CF0B}"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2pPr>
      <a:lvl3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3pPr>
      <a:lvl4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4pPr>
      <a:lvl5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5pPr>
      <a:lvl6pPr marL="457200" algn="ctr" rtl="0" fontAlgn="base">
        <a:spcBef>
          <a:spcPct val="0"/>
        </a:spcBef>
        <a:spcAft>
          <a:spcPct val="0"/>
        </a:spcAft>
        <a:defRPr kumimoji="1" sz="4400">
          <a:solidFill>
            <a:schemeClr val="tx2"/>
          </a:solidFill>
          <a:latin typeface="Arial" pitchFamily="34" charset="0"/>
          <a:ea typeface="新細明體" pitchFamily="18" charset="-120"/>
        </a:defRPr>
      </a:lvl6pPr>
      <a:lvl7pPr marL="914400" algn="ctr" rtl="0" fontAlgn="base">
        <a:spcBef>
          <a:spcPct val="0"/>
        </a:spcBef>
        <a:spcAft>
          <a:spcPct val="0"/>
        </a:spcAft>
        <a:defRPr kumimoji="1" sz="4400">
          <a:solidFill>
            <a:schemeClr val="tx2"/>
          </a:solidFill>
          <a:latin typeface="Arial" pitchFamily="34" charset="0"/>
          <a:ea typeface="新細明體" pitchFamily="18" charset="-120"/>
        </a:defRPr>
      </a:lvl7pPr>
      <a:lvl8pPr marL="1371600" algn="ctr" rtl="0" fontAlgn="base">
        <a:spcBef>
          <a:spcPct val="0"/>
        </a:spcBef>
        <a:spcAft>
          <a:spcPct val="0"/>
        </a:spcAft>
        <a:defRPr kumimoji="1" sz="4400">
          <a:solidFill>
            <a:schemeClr val="tx2"/>
          </a:solidFill>
          <a:latin typeface="Arial" pitchFamily="34" charset="0"/>
          <a:ea typeface="新細明體" pitchFamily="18" charset="-120"/>
        </a:defRPr>
      </a:lvl8pPr>
      <a:lvl9pPr marL="1828800" algn="ctr" rtl="0" fontAlgn="base">
        <a:spcBef>
          <a:spcPct val="0"/>
        </a:spcBef>
        <a:spcAft>
          <a:spcPct val="0"/>
        </a:spcAft>
        <a:defRPr kumimoji="1" sz="4400">
          <a:solidFill>
            <a:schemeClr val="tx2"/>
          </a:solidFill>
          <a:latin typeface="Arial" pitchFamily="34"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zh-TW">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zh-TW">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7657FB64-A5A2-4DBC-87F1-2ADB08F57C17}"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538801729"/>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907" r:id="rId13"/>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2pPr>
      <a:lvl3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3pPr>
      <a:lvl4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4pPr>
      <a:lvl5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5pPr>
      <a:lvl6pPr marL="457200" algn="ctr" rtl="0" fontAlgn="base">
        <a:spcBef>
          <a:spcPct val="0"/>
        </a:spcBef>
        <a:spcAft>
          <a:spcPct val="0"/>
        </a:spcAft>
        <a:defRPr kumimoji="1" sz="4400">
          <a:solidFill>
            <a:schemeClr val="tx2"/>
          </a:solidFill>
          <a:latin typeface="Arial" pitchFamily="34" charset="0"/>
          <a:ea typeface="新細明體" pitchFamily="18" charset="-120"/>
        </a:defRPr>
      </a:lvl6pPr>
      <a:lvl7pPr marL="914400" algn="ctr" rtl="0" fontAlgn="base">
        <a:spcBef>
          <a:spcPct val="0"/>
        </a:spcBef>
        <a:spcAft>
          <a:spcPct val="0"/>
        </a:spcAft>
        <a:defRPr kumimoji="1" sz="4400">
          <a:solidFill>
            <a:schemeClr val="tx2"/>
          </a:solidFill>
          <a:latin typeface="Arial" pitchFamily="34" charset="0"/>
          <a:ea typeface="新細明體" pitchFamily="18" charset="-120"/>
        </a:defRPr>
      </a:lvl7pPr>
      <a:lvl8pPr marL="1371600" algn="ctr" rtl="0" fontAlgn="base">
        <a:spcBef>
          <a:spcPct val="0"/>
        </a:spcBef>
        <a:spcAft>
          <a:spcPct val="0"/>
        </a:spcAft>
        <a:defRPr kumimoji="1" sz="4400">
          <a:solidFill>
            <a:schemeClr val="tx2"/>
          </a:solidFill>
          <a:latin typeface="Arial" pitchFamily="34" charset="0"/>
          <a:ea typeface="新細明體" pitchFamily="18" charset="-120"/>
        </a:defRPr>
      </a:lvl8pPr>
      <a:lvl9pPr marL="1828800" algn="ctr" rtl="0" fontAlgn="base">
        <a:spcBef>
          <a:spcPct val="0"/>
        </a:spcBef>
        <a:spcAft>
          <a:spcPct val="0"/>
        </a:spcAft>
        <a:defRPr kumimoji="1" sz="4400">
          <a:solidFill>
            <a:schemeClr val="tx2"/>
          </a:solidFill>
          <a:latin typeface="Arial" pitchFamily="34"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Oval 13"/>
          <p:cNvSpPr>
            <a:spLocks noChangeArrowheads="1"/>
          </p:cNvSpPr>
          <p:nvPr userDrawn="1"/>
        </p:nvSpPr>
        <p:spPr bwMode="auto">
          <a:xfrm>
            <a:off x="8675688" y="6280150"/>
            <a:ext cx="360362" cy="360363"/>
          </a:xfrm>
          <a:prstGeom prst="ellipse">
            <a:avLst/>
          </a:prstGeom>
          <a:solidFill>
            <a:srgbClr val="CCECFF"/>
          </a:solidFill>
          <a:ln w="9525">
            <a:solidFill>
              <a:schemeClr val="tx1"/>
            </a:solidFill>
            <a:round/>
            <a:headEnd/>
            <a:tailEnd/>
          </a:ln>
        </p:spPr>
        <p:txBody>
          <a:bodyPr wrap="none" anchor="ctr"/>
          <a:lstStyle/>
          <a:p>
            <a:endParaRPr lang="zh-TW" altLang="en-US" smtClean="0">
              <a:solidFill>
                <a:srgbClr val="292929"/>
              </a:solidFill>
            </a:endParaRPr>
          </a:p>
        </p:txBody>
      </p:sp>
      <p:sp>
        <p:nvSpPr>
          <p:cNvPr id="4099" name="Rectangle 2"/>
          <p:cNvSpPr>
            <a:spLocks noChangeArrowheads="1"/>
          </p:cNvSpPr>
          <p:nvPr/>
        </p:nvSpPr>
        <p:spPr bwMode="auto">
          <a:xfrm>
            <a:off x="0" y="1006475"/>
            <a:ext cx="2133600" cy="1016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kumimoji="0" lang="zh-TW" altLang="zh-TW" sz="2400" smtClean="0">
              <a:solidFill>
                <a:srgbClr val="292929"/>
              </a:solidFill>
              <a:latin typeface="Times New Roman" pitchFamily="18" charset="0"/>
            </a:endParaRPr>
          </a:p>
        </p:txBody>
      </p:sp>
      <p:sp>
        <p:nvSpPr>
          <p:cNvPr id="4100" name="Rectangle 3"/>
          <p:cNvSpPr>
            <a:spLocks noChangeArrowheads="1"/>
          </p:cNvSpPr>
          <p:nvPr/>
        </p:nvSpPr>
        <p:spPr bwMode="auto">
          <a:xfrm>
            <a:off x="1447800" y="1006475"/>
            <a:ext cx="7239000" cy="101600"/>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kumimoji="0" lang="zh-TW" altLang="zh-TW" sz="2400" smtClean="0">
              <a:solidFill>
                <a:srgbClr val="292929"/>
              </a:solidFill>
              <a:latin typeface="Times New Roman" pitchFamily="18" charset="0"/>
            </a:endParaRPr>
          </a:p>
        </p:txBody>
      </p:sp>
      <p:sp>
        <p:nvSpPr>
          <p:cNvPr id="4101" name="Rectangle 4"/>
          <p:cNvSpPr>
            <a:spLocks noGrp="1" noChangeArrowheads="1"/>
          </p:cNvSpPr>
          <p:nvPr>
            <p:ph type="title"/>
          </p:nvPr>
        </p:nvSpPr>
        <p:spPr bwMode="auto">
          <a:xfrm>
            <a:off x="1031875" y="71438"/>
            <a:ext cx="7158038"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zh-TW" altLang="en-US" smtClean="0"/>
              <a:t>按一下以編輯母片標題樣式</a:t>
            </a:r>
          </a:p>
        </p:txBody>
      </p:sp>
      <p:sp>
        <p:nvSpPr>
          <p:cNvPr id="4102" name="Rectangle 5"/>
          <p:cNvSpPr>
            <a:spLocks noGrp="1" noChangeArrowheads="1"/>
          </p:cNvSpPr>
          <p:nvPr>
            <p:ph type="body" idx="1"/>
          </p:nvPr>
        </p:nvSpPr>
        <p:spPr bwMode="auto">
          <a:xfrm>
            <a:off x="877888" y="1381125"/>
            <a:ext cx="7661275" cy="464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9158" name="Rectangle 6"/>
          <p:cNvSpPr>
            <a:spLocks noGrp="1" noChangeArrowheads="1"/>
          </p:cNvSpPr>
          <p:nvPr>
            <p:ph type="dt" sz="half" idx="2"/>
          </p:nvPr>
        </p:nvSpPr>
        <p:spPr bwMode="auto">
          <a:xfrm>
            <a:off x="94615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kumimoji="0" sz="1000">
                <a:solidFill>
                  <a:srgbClr val="292929"/>
                </a:solidFill>
                <a:latin typeface="Arial" charset="0"/>
                <a:ea typeface="新細明體" pitchFamily="18" charset="-120"/>
              </a:defRPr>
            </a:lvl1pPr>
          </a:lstStyle>
          <a:p>
            <a:pPr>
              <a:defRPr/>
            </a:pPr>
            <a:endParaRPr lang="en-US" altLang="zh-TW"/>
          </a:p>
        </p:txBody>
      </p:sp>
      <p:sp>
        <p:nvSpPr>
          <p:cNvPr id="49159" name="Rectangle 7"/>
          <p:cNvSpPr>
            <a:spLocks noGrp="1" noChangeArrowheads="1"/>
          </p:cNvSpPr>
          <p:nvPr>
            <p:ph type="ftr" sz="quarter" idx="3"/>
          </p:nvPr>
        </p:nvSpPr>
        <p:spPr bwMode="auto">
          <a:xfrm>
            <a:off x="33528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kumimoji="0" sz="1000">
                <a:solidFill>
                  <a:srgbClr val="292929"/>
                </a:solidFill>
                <a:latin typeface="Arial" charset="0"/>
                <a:ea typeface="新細明體" pitchFamily="18" charset="-120"/>
              </a:defRPr>
            </a:lvl1pPr>
          </a:lstStyle>
          <a:p>
            <a:pPr>
              <a:defRPr/>
            </a:pPr>
            <a:endParaRPr lang="en-US" altLang="zh-TW"/>
          </a:p>
        </p:txBody>
      </p:sp>
      <p:sp>
        <p:nvSpPr>
          <p:cNvPr id="4105" name="Freeform 9"/>
          <p:cNvSpPr>
            <a:spLocks noChangeArrowheads="1"/>
          </p:cNvSpPr>
          <p:nvPr/>
        </p:nvSpPr>
        <p:spPr bwMode="auto">
          <a:xfrm>
            <a:off x="838200" y="190500"/>
            <a:ext cx="152400" cy="1066800"/>
          </a:xfrm>
          <a:custGeom>
            <a:avLst/>
            <a:gdLst>
              <a:gd name="T0" fmla="*/ 2147483647 w 1000"/>
              <a:gd name="T1" fmla="*/ 2147483647 h 1000"/>
              <a:gd name="T2" fmla="*/ 0 w 1000"/>
              <a:gd name="T3" fmla="*/ 2147483647 h 1000"/>
              <a:gd name="T4" fmla="*/ 0 w 1000"/>
              <a:gd name="T5" fmla="*/ 0 h 1000"/>
              <a:gd name="T6" fmla="*/ 2147483647 w 1000"/>
              <a:gd name="T7" fmla="*/ 0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TW" altLang="en-US" smtClean="0">
              <a:solidFill>
                <a:srgbClr val="292929"/>
              </a:solidFill>
            </a:endParaRPr>
          </a:p>
        </p:txBody>
      </p:sp>
      <p:sp>
        <p:nvSpPr>
          <p:cNvPr id="4106" name="Freeform 10"/>
          <p:cNvSpPr>
            <a:spLocks noChangeArrowheads="1"/>
          </p:cNvSpPr>
          <p:nvPr/>
        </p:nvSpPr>
        <p:spPr bwMode="auto">
          <a:xfrm>
            <a:off x="8243888" y="28575"/>
            <a:ext cx="215900" cy="971550"/>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TW" altLang="en-US" smtClean="0">
              <a:solidFill>
                <a:srgbClr val="292929"/>
              </a:solidFill>
            </a:endParaRPr>
          </a:p>
        </p:txBody>
      </p:sp>
      <p:sp>
        <p:nvSpPr>
          <p:cNvPr id="49160" name="Rectangle 8"/>
          <p:cNvSpPr>
            <a:spLocks noGrp="1" noChangeArrowheads="1"/>
          </p:cNvSpPr>
          <p:nvPr>
            <p:ph type="sldNum" sz="quarter" idx="4"/>
          </p:nvPr>
        </p:nvSpPr>
        <p:spPr bwMode="auto">
          <a:xfrm>
            <a:off x="7091363" y="6334125"/>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kumimoji="0" sz="1000">
                <a:solidFill>
                  <a:srgbClr val="292929"/>
                </a:solidFill>
                <a:latin typeface="Arial" charset="0"/>
                <a:ea typeface="新細明體" pitchFamily="18" charset="-120"/>
              </a:defRPr>
            </a:lvl1pPr>
          </a:lstStyle>
          <a:p>
            <a:pPr>
              <a:defRPr/>
            </a:pPr>
            <a:fld id="{692AB9E1-AA22-4966-9E88-0F8411AE4508}" type="slidenum">
              <a:rPr lang="en-US" altLang="zh-TW"/>
              <a:pPr>
                <a:defRPr/>
              </a:pPr>
              <a:t>‹#›</a:t>
            </a:fld>
            <a:endParaRPr lang="en-US" altLang="zh-TW"/>
          </a:p>
        </p:txBody>
      </p:sp>
    </p:spTree>
    <p:extLst>
      <p:ext uri="{BB962C8B-B14F-4D97-AF65-F5344CB8AC3E}">
        <p14:creationId xmlns:p14="http://schemas.microsoft.com/office/powerpoint/2010/main" val="4241904455"/>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hdr="0" ftr="0" dt="0"/>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charset="0"/>
          <a:ea typeface="標楷體" pitchFamily="65" charset="-120"/>
        </a:defRPr>
      </a:lvl2pPr>
      <a:lvl3pPr algn="l" rtl="0" eaLnBrk="0" fontAlgn="base" hangingPunct="0">
        <a:spcBef>
          <a:spcPct val="0"/>
        </a:spcBef>
        <a:spcAft>
          <a:spcPct val="0"/>
        </a:spcAft>
        <a:defRPr kumimoji="1" sz="4000">
          <a:solidFill>
            <a:schemeClr val="tx2"/>
          </a:solidFill>
          <a:latin typeface="Arial" charset="0"/>
          <a:ea typeface="標楷體" pitchFamily="65" charset="-120"/>
        </a:defRPr>
      </a:lvl3pPr>
      <a:lvl4pPr algn="l" rtl="0" eaLnBrk="0" fontAlgn="base" hangingPunct="0">
        <a:spcBef>
          <a:spcPct val="0"/>
        </a:spcBef>
        <a:spcAft>
          <a:spcPct val="0"/>
        </a:spcAft>
        <a:defRPr kumimoji="1" sz="4000">
          <a:solidFill>
            <a:schemeClr val="tx2"/>
          </a:solidFill>
          <a:latin typeface="Arial" charset="0"/>
          <a:ea typeface="標楷體" pitchFamily="65" charset="-120"/>
        </a:defRPr>
      </a:lvl4pPr>
      <a:lvl5pPr algn="l" rtl="0" eaLnBrk="0" fontAlgn="base" hangingPunct="0">
        <a:spcBef>
          <a:spcPct val="0"/>
        </a:spcBef>
        <a:spcAft>
          <a:spcPct val="0"/>
        </a:spcAft>
        <a:defRPr kumimoji="1" sz="4000">
          <a:solidFill>
            <a:schemeClr val="tx2"/>
          </a:solidFill>
          <a:latin typeface="Arial" charset="0"/>
          <a:ea typeface="標楷體" pitchFamily="65" charset="-120"/>
        </a:defRPr>
      </a:lvl5pPr>
      <a:lvl6pPr marL="457200" algn="l" rtl="0" fontAlgn="base">
        <a:spcBef>
          <a:spcPct val="0"/>
        </a:spcBef>
        <a:spcAft>
          <a:spcPct val="0"/>
        </a:spcAft>
        <a:defRPr kumimoji="1" sz="4000">
          <a:solidFill>
            <a:schemeClr val="tx2"/>
          </a:solidFill>
          <a:latin typeface="Arial" charset="0"/>
          <a:ea typeface="標楷體" pitchFamily="65" charset="-120"/>
        </a:defRPr>
      </a:lvl6pPr>
      <a:lvl7pPr marL="914400" algn="l" rtl="0" fontAlgn="base">
        <a:spcBef>
          <a:spcPct val="0"/>
        </a:spcBef>
        <a:spcAft>
          <a:spcPct val="0"/>
        </a:spcAft>
        <a:defRPr kumimoji="1" sz="4000">
          <a:solidFill>
            <a:schemeClr val="tx2"/>
          </a:solidFill>
          <a:latin typeface="Arial" charset="0"/>
          <a:ea typeface="標楷體" pitchFamily="65" charset="-120"/>
        </a:defRPr>
      </a:lvl7pPr>
      <a:lvl8pPr marL="1371600" algn="l" rtl="0" fontAlgn="base">
        <a:spcBef>
          <a:spcPct val="0"/>
        </a:spcBef>
        <a:spcAft>
          <a:spcPct val="0"/>
        </a:spcAft>
        <a:defRPr kumimoji="1" sz="4000">
          <a:solidFill>
            <a:schemeClr val="tx2"/>
          </a:solidFill>
          <a:latin typeface="Arial" charset="0"/>
          <a:ea typeface="標楷體" pitchFamily="65" charset="-120"/>
        </a:defRPr>
      </a:lvl8pPr>
      <a:lvl9pPr marL="1828800" algn="l" rtl="0" fontAlgn="base">
        <a:spcBef>
          <a:spcPct val="0"/>
        </a:spcBef>
        <a:spcAft>
          <a:spcPct val="0"/>
        </a:spcAft>
        <a:defRPr kumimoji="1" sz="4000">
          <a:solidFill>
            <a:schemeClr val="tx2"/>
          </a:solidFill>
          <a:latin typeface="Arial" charset="0"/>
          <a:ea typeface="標楷體" pitchFamily="65" charset="-120"/>
        </a:defRPr>
      </a:lvl9pPr>
    </p:titleStyle>
    <p:bodyStyle>
      <a:lvl1pPr marL="447675" indent="-447675" algn="l" rtl="0" eaLnBrk="0" fontAlgn="base" hangingPunct="0">
        <a:spcBef>
          <a:spcPct val="20000"/>
        </a:spcBef>
        <a:spcAft>
          <a:spcPct val="0"/>
        </a:spcAft>
        <a:buClr>
          <a:schemeClr val="accent1"/>
        </a:buClr>
        <a:buSzPct val="70000"/>
        <a:buFont typeface="Wingdings" pitchFamily="2" charset="2"/>
        <a:buChar char="n"/>
        <a:defRPr kumimoji="1" sz="3200">
          <a:solidFill>
            <a:schemeClr val="tx1"/>
          </a:solidFill>
          <a:latin typeface="+mn-lt"/>
          <a:ea typeface="+mn-ea"/>
          <a:cs typeface="+mn-cs"/>
        </a:defRPr>
      </a:lvl1pPr>
      <a:lvl2pPr marL="889000" indent="-439738" algn="l" rtl="0" eaLnBrk="0" fontAlgn="base" hangingPunct="0">
        <a:spcBef>
          <a:spcPct val="20000"/>
        </a:spcBef>
        <a:spcAft>
          <a:spcPct val="0"/>
        </a:spcAft>
        <a:buClr>
          <a:schemeClr val="hlink"/>
        </a:buClr>
        <a:buSzPct val="65000"/>
        <a:buFont typeface="Wingdings" pitchFamily="2" charset="2"/>
        <a:buChar char="¡"/>
        <a:defRPr kumimoji="1" sz="2800">
          <a:solidFill>
            <a:schemeClr val="tx1"/>
          </a:solidFill>
          <a:latin typeface="+mn-lt"/>
          <a:ea typeface="+mn-ea"/>
        </a:defRPr>
      </a:lvl2pPr>
      <a:lvl3pPr marL="1293813" indent="-403225" algn="l" rtl="0" eaLnBrk="0" fontAlgn="base" hangingPunct="0">
        <a:spcBef>
          <a:spcPct val="20000"/>
        </a:spcBef>
        <a:spcAft>
          <a:spcPct val="0"/>
        </a:spcAft>
        <a:buClr>
          <a:schemeClr val="accent1"/>
        </a:buClr>
        <a:buSzPct val="70000"/>
        <a:buFont typeface="Wingdings" pitchFamily="2" charset="2"/>
        <a:buChar char="n"/>
        <a:defRPr kumimoji="1" sz="2400">
          <a:solidFill>
            <a:schemeClr val="tx1"/>
          </a:solidFill>
          <a:latin typeface="+mn-lt"/>
          <a:ea typeface="+mn-ea"/>
        </a:defRPr>
      </a:lvl3pPr>
      <a:lvl4pPr marL="1681163" indent="-385763" algn="l" rtl="0" eaLnBrk="0" fontAlgn="base" hangingPunct="0">
        <a:spcBef>
          <a:spcPct val="20000"/>
        </a:spcBef>
        <a:spcAft>
          <a:spcPct val="0"/>
        </a:spcAft>
        <a:buClr>
          <a:schemeClr val="hlink"/>
        </a:buClr>
        <a:buSzPct val="75000"/>
        <a:buFont typeface="Wingdings" pitchFamily="2" charset="2"/>
        <a:buChar char="¡"/>
        <a:defRPr kumimoji="1" sz="2000">
          <a:solidFill>
            <a:schemeClr val="tx1"/>
          </a:solidFill>
          <a:latin typeface="+mn-lt"/>
          <a:ea typeface="+mn-ea"/>
        </a:defRPr>
      </a:lvl4pPr>
      <a:lvl5pPr marL="2070100" indent="-387350" algn="l" rtl="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mn-lt"/>
          <a:ea typeface="+mn-ea"/>
        </a:defRPr>
      </a:lvl5pPr>
      <a:lvl6pPr marL="2527300" indent="-387350" algn="l" rtl="0" fontAlgn="base">
        <a:spcBef>
          <a:spcPct val="20000"/>
        </a:spcBef>
        <a:spcAft>
          <a:spcPct val="0"/>
        </a:spcAft>
        <a:buClr>
          <a:schemeClr val="accent1"/>
        </a:buClr>
        <a:buSzPct val="70000"/>
        <a:buFont typeface="Wingdings" pitchFamily="2" charset="2"/>
        <a:buChar char="n"/>
        <a:defRPr kumimoji="1" sz="2000">
          <a:solidFill>
            <a:schemeClr val="tx1"/>
          </a:solidFill>
          <a:latin typeface="+mn-lt"/>
          <a:ea typeface="+mn-ea"/>
        </a:defRPr>
      </a:lvl6pPr>
      <a:lvl7pPr marL="2984500" indent="-387350" algn="l" rtl="0" fontAlgn="base">
        <a:spcBef>
          <a:spcPct val="20000"/>
        </a:spcBef>
        <a:spcAft>
          <a:spcPct val="0"/>
        </a:spcAft>
        <a:buClr>
          <a:schemeClr val="accent1"/>
        </a:buClr>
        <a:buSzPct val="70000"/>
        <a:buFont typeface="Wingdings" pitchFamily="2" charset="2"/>
        <a:buChar char="n"/>
        <a:defRPr kumimoji="1" sz="2000">
          <a:solidFill>
            <a:schemeClr val="tx1"/>
          </a:solidFill>
          <a:latin typeface="+mn-lt"/>
          <a:ea typeface="+mn-ea"/>
        </a:defRPr>
      </a:lvl7pPr>
      <a:lvl8pPr marL="3441700" indent="-387350" algn="l" rtl="0" fontAlgn="base">
        <a:spcBef>
          <a:spcPct val="20000"/>
        </a:spcBef>
        <a:spcAft>
          <a:spcPct val="0"/>
        </a:spcAft>
        <a:buClr>
          <a:schemeClr val="accent1"/>
        </a:buClr>
        <a:buSzPct val="70000"/>
        <a:buFont typeface="Wingdings" pitchFamily="2" charset="2"/>
        <a:buChar char="n"/>
        <a:defRPr kumimoji="1" sz="2000">
          <a:solidFill>
            <a:schemeClr val="tx1"/>
          </a:solidFill>
          <a:latin typeface="+mn-lt"/>
          <a:ea typeface="+mn-ea"/>
        </a:defRPr>
      </a:lvl8pPr>
      <a:lvl9pPr marL="3898900" indent="-387350" algn="l" rtl="0" fontAlgn="base">
        <a:spcBef>
          <a:spcPct val="20000"/>
        </a:spcBef>
        <a:spcAft>
          <a:spcPct val="0"/>
        </a:spcAft>
        <a:buClr>
          <a:schemeClr val="accent1"/>
        </a:buClr>
        <a:buSzPct val="70000"/>
        <a:buFont typeface="Wingdings" pitchFamily="2" charset="2"/>
        <a:buChar char="n"/>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041691"/>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iming>
    <p:tnLst>
      <p:par>
        <p:cTn id="1" dur="indefinite" restart="never" nodeType="tmRoot"/>
      </p:par>
    </p:tnLst>
  </p:timing>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2pPr>
      <a:lvl3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3pPr>
      <a:lvl4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4pPr>
      <a:lvl5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5pPr>
      <a:lvl6pPr marL="457200" algn="ctr" rtl="0" fontAlgn="base">
        <a:spcBef>
          <a:spcPct val="0"/>
        </a:spcBef>
        <a:spcAft>
          <a:spcPct val="0"/>
        </a:spcAft>
        <a:defRPr kumimoji="1" sz="4400">
          <a:solidFill>
            <a:schemeClr val="tx2"/>
          </a:solidFill>
          <a:latin typeface="Arial" pitchFamily="34" charset="0"/>
          <a:ea typeface="新細明體" pitchFamily="18" charset="-120"/>
        </a:defRPr>
      </a:lvl6pPr>
      <a:lvl7pPr marL="914400" algn="ctr" rtl="0" fontAlgn="base">
        <a:spcBef>
          <a:spcPct val="0"/>
        </a:spcBef>
        <a:spcAft>
          <a:spcPct val="0"/>
        </a:spcAft>
        <a:defRPr kumimoji="1" sz="4400">
          <a:solidFill>
            <a:schemeClr val="tx2"/>
          </a:solidFill>
          <a:latin typeface="Arial" pitchFamily="34" charset="0"/>
          <a:ea typeface="新細明體" pitchFamily="18" charset="-120"/>
        </a:defRPr>
      </a:lvl7pPr>
      <a:lvl8pPr marL="1371600" algn="ctr" rtl="0" fontAlgn="base">
        <a:spcBef>
          <a:spcPct val="0"/>
        </a:spcBef>
        <a:spcAft>
          <a:spcPct val="0"/>
        </a:spcAft>
        <a:defRPr kumimoji="1" sz="4400">
          <a:solidFill>
            <a:schemeClr val="tx2"/>
          </a:solidFill>
          <a:latin typeface="Arial" pitchFamily="34" charset="0"/>
          <a:ea typeface="新細明體" pitchFamily="18" charset="-120"/>
        </a:defRPr>
      </a:lvl8pPr>
      <a:lvl9pPr marL="1828800" algn="ctr" rtl="0" fontAlgn="base">
        <a:spcBef>
          <a:spcPct val="0"/>
        </a:spcBef>
        <a:spcAft>
          <a:spcPct val="0"/>
        </a:spcAft>
        <a:defRPr kumimoji="1" sz="4400">
          <a:solidFill>
            <a:schemeClr val="tx2"/>
          </a:solidFill>
          <a:latin typeface="Arial" pitchFamily="34"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4612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defRPr>
            </a:lvl1pPr>
          </a:lstStyle>
          <a:p>
            <a:pPr>
              <a:defRPr/>
            </a:pPr>
            <a:endParaRPr lang="en-US" altLang="zh-TW">
              <a:solidFill>
                <a:srgbClr val="000000"/>
              </a:solidFill>
            </a:endParaRPr>
          </a:p>
        </p:txBody>
      </p:sp>
      <p:sp>
        <p:nvSpPr>
          <p:cNvPr id="14612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defRPr>
            </a:lvl1pPr>
          </a:lstStyle>
          <a:p>
            <a:pPr>
              <a:defRPr/>
            </a:pPr>
            <a:endParaRPr lang="en-US" altLang="zh-TW">
              <a:solidFill>
                <a:srgbClr val="000000"/>
              </a:solidFill>
            </a:endParaRPr>
          </a:p>
        </p:txBody>
      </p:sp>
      <p:sp>
        <p:nvSpPr>
          <p:cNvPr id="14612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ea typeface="+mn-ea"/>
              </a:defRPr>
            </a:lvl1pPr>
          </a:lstStyle>
          <a:p>
            <a:pPr>
              <a:defRPr/>
            </a:pPr>
            <a:fld id="{4A0972AD-2969-4CE8-BB29-15DB6A72CF0B}"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93228991"/>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908" r:id="rId13"/>
    <p:sldLayoutId id="2147483909" r:id="rId14"/>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2pPr>
      <a:lvl3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3pPr>
      <a:lvl4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4pPr>
      <a:lvl5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5pPr>
      <a:lvl6pPr marL="457200" algn="ctr" rtl="0" fontAlgn="base">
        <a:spcBef>
          <a:spcPct val="0"/>
        </a:spcBef>
        <a:spcAft>
          <a:spcPct val="0"/>
        </a:spcAft>
        <a:defRPr kumimoji="1" sz="4400">
          <a:solidFill>
            <a:schemeClr val="tx2"/>
          </a:solidFill>
          <a:latin typeface="Arial" pitchFamily="34" charset="0"/>
          <a:ea typeface="新細明體" pitchFamily="18" charset="-120"/>
        </a:defRPr>
      </a:lvl6pPr>
      <a:lvl7pPr marL="914400" algn="ctr" rtl="0" fontAlgn="base">
        <a:spcBef>
          <a:spcPct val="0"/>
        </a:spcBef>
        <a:spcAft>
          <a:spcPct val="0"/>
        </a:spcAft>
        <a:defRPr kumimoji="1" sz="4400">
          <a:solidFill>
            <a:schemeClr val="tx2"/>
          </a:solidFill>
          <a:latin typeface="Arial" pitchFamily="34" charset="0"/>
          <a:ea typeface="新細明體" pitchFamily="18" charset="-120"/>
        </a:defRPr>
      </a:lvl7pPr>
      <a:lvl8pPr marL="1371600" algn="ctr" rtl="0" fontAlgn="base">
        <a:spcBef>
          <a:spcPct val="0"/>
        </a:spcBef>
        <a:spcAft>
          <a:spcPct val="0"/>
        </a:spcAft>
        <a:defRPr kumimoji="1" sz="4400">
          <a:solidFill>
            <a:schemeClr val="tx2"/>
          </a:solidFill>
          <a:latin typeface="Arial" pitchFamily="34" charset="0"/>
          <a:ea typeface="新細明體" pitchFamily="18" charset="-120"/>
        </a:defRPr>
      </a:lvl8pPr>
      <a:lvl9pPr marL="1828800" algn="ctr" rtl="0" fontAlgn="base">
        <a:spcBef>
          <a:spcPct val="0"/>
        </a:spcBef>
        <a:spcAft>
          <a:spcPct val="0"/>
        </a:spcAft>
        <a:defRPr kumimoji="1" sz="4400">
          <a:solidFill>
            <a:schemeClr val="tx2"/>
          </a:solidFill>
          <a:latin typeface="Arial" pitchFamily="34"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zh-TW">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zh-TW">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363590E5-1554-4E11-B425-381346F33D69}"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4151038988"/>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2pPr>
      <a:lvl3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3pPr>
      <a:lvl4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4pPr>
      <a:lvl5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5pPr>
      <a:lvl6pPr marL="457200" algn="ctr" rtl="0" fontAlgn="base">
        <a:spcBef>
          <a:spcPct val="0"/>
        </a:spcBef>
        <a:spcAft>
          <a:spcPct val="0"/>
        </a:spcAft>
        <a:defRPr kumimoji="1" sz="4400">
          <a:solidFill>
            <a:schemeClr val="tx2"/>
          </a:solidFill>
          <a:latin typeface="Arial" pitchFamily="34" charset="0"/>
          <a:ea typeface="新細明體" pitchFamily="18" charset="-120"/>
        </a:defRPr>
      </a:lvl6pPr>
      <a:lvl7pPr marL="914400" algn="ctr" rtl="0" fontAlgn="base">
        <a:spcBef>
          <a:spcPct val="0"/>
        </a:spcBef>
        <a:spcAft>
          <a:spcPct val="0"/>
        </a:spcAft>
        <a:defRPr kumimoji="1" sz="4400">
          <a:solidFill>
            <a:schemeClr val="tx2"/>
          </a:solidFill>
          <a:latin typeface="Arial" pitchFamily="34" charset="0"/>
          <a:ea typeface="新細明體" pitchFamily="18" charset="-120"/>
        </a:defRPr>
      </a:lvl7pPr>
      <a:lvl8pPr marL="1371600" algn="ctr" rtl="0" fontAlgn="base">
        <a:spcBef>
          <a:spcPct val="0"/>
        </a:spcBef>
        <a:spcAft>
          <a:spcPct val="0"/>
        </a:spcAft>
        <a:defRPr kumimoji="1" sz="4400">
          <a:solidFill>
            <a:schemeClr val="tx2"/>
          </a:solidFill>
          <a:latin typeface="Arial" pitchFamily="34" charset="0"/>
          <a:ea typeface="新細明體" pitchFamily="18" charset="-120"/>
        </a:defRPr>
      </a:lvl8pPr>
      <a:lvl9pPr marL="1828800" algn="ctr" rtl="0" fontAlgn="base">
        <a:spcBef>
          <a:spcPct val="0"/>
        </a:spcBef>
        <a:spcAft>
          <a:spcPct val="0"/>
        </a:spcAft>
        <a:defRPr kumimoji="1" sz="4400">
          <a:solidFill>
            <a:schemeClr val="tx2"/>
          </a:solidFill>
          <a:latin typeface="Arial" pitchFamily="34"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0.xml"/></Relationships>
</file>

<file path=ppt/slides/_rels/slide100.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45.jpeg"/><Relationship Id="rId7" Type="http://schemas.openxmlformats.org/officeDocument/2006/relationships/image" Target="../media/image149.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image" Target="../media/image146.jpeg"/></Relationships>
</file>

<file path=ppt/slides/_rels/slide10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jpeg"/></Relationships>
</file>

<file path=ppt/slides/_rels/slide103.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0.xml"/></Relationships>
</file>

<file path=ppt/slides/_rels/slide104.xml.rels><?xml version="1.0" encoding="UTF-8" standalone="yes"?>
<Relationships xmlns="http://schemas.openxmlformats.org/package/2006/relationships"><Relationship Id="rId3" Type="http://schemas.openxmlformats.org/officeDocument/2006/relationships/image" Target="../media/image155.jpeg"/><Relationship Id="rId7" Type="http://schemas.openxmlformats.org/officeDocument/2006/relationships/image" Target="../media/image159.png"/><Relationship Id="rId2" Type="http://schemas.openxmlformats.org/officeDocument/2006/relationships/notesSlide" Target="../notesSlides/notesSlide29.xml"/><Relationship Id="rId1" Type="http://schemas.openxmlformats.org/officeDocument/2006/relationships/slideLayout" Target="../slideLayouts/slideLayout20.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jpeg"/></Relationships>
</file>

<file path=ppt/slides/_rels/slide10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30.xml"/><Relationship Id="rId1" Type="http://schemas.openxmlformats.org/officeDocument/2006/relationships/slideLayout" Target="../slideLayouts/slideLayout20.xml"/><Relationship Id="rId6" Type="http://schemas.openxmlformats.org/officeDocument/2006/relationships/image" Target="../media/image163.jpeg"/><Relationship Id="rId5" Type="http://schemas.openxmlformats.org/officeDocument/2006/relationships/image" Target="../media/image162.jpeg"/><Relationship Id="rId4" Type="http://schemas.openxmlformats.org/officeDocument/2006/relationships/image" Target="../media/image161.jpeg"/></Relationships>
</file>

<file path=ppt/slides/_rels/slide106.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31.xml"/><Relationship Id="rId1" Type="http://schemas.openxmlformats.org/officeDocument/2006/relationships/slideLayout" Target="../slideLayouts/slideLayout20.xml"/><Relationship Id="rId5" Type="http://schemas.openxmlformats.org/officeDocument/2006/relationships/image" Target="../media/image166.jpeg"/><Relationship Id="rId4" Type="http://schemas.openxmlformats.org/officeDocument/2006/relationships/image" Target="../media/image165.jpeg"/></Relationships>
</file>

<file path=ppt/slides/_rels/slide107.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20.xml"/></Relationships>
</file>

<file path=ppt/slides/_rels/slide108.xml.rels><?xml version="1.0" encoding="UTF-8" standalone="yes"?>
<Relationships xmlns="http://schemas.openxmlformats.org/package/2006/relationships"><Relationship Id="rId2" Type="http://schemas.openxmlformats.org/officeDocument/2006/relationships/image" Target="../media/image168.jpg"/><Relationship Id="rId1" Type="http://schemas.openxmlformats.org/officeDocument/2006/relationships/slideLayout" Target="../slideLayouts/slideLayout20.xml"/></Relationships>
</file>

<file path=ppt/slides/_rels/slide109.xml.rels><?xml version="1.0" encoding="UTF-8" standalone="yes"?>
<Relationships xmlns="http://schemas.openxmlformats.org/package/2006/relationships"><Relationship Id="rId2" Type="http://schemas.openxmlformats.org/officeDocument/2006/relationships/image" Target="../media/image169.jp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110.xml.rels><?xml version="1.0" encoding="UTF-8" standalone="yes"?>
<Relationships xmlns="http://schemas.openxmlformats.org/package/2006/relationships"><Relationship Id="rId2" Type="http://schemas.openxmlformats.org/officeDocument/2006/relationships/image" Target="../media/image170.jpg"/><Relationship Id="rId1" Type="http://schemas.openxmlformats.org/officeDocument/2006/relationships/slideLayout" Target="../slideLayouts/slideLayout2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2.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0.xml"/></Relationships>
</file>

<file path=ppt/slides/_rels/slide113.xml.rels><?xml version="1.0" encoding="UTF-8" standalone="yes"?>
<Relationships xmlns="http://schemas.openxmlformats.org/package/2006/relationships"><Relationship Id="rId3" Type="http://schemas.openxmlformats.org/officeDocument/2006/relationships/image" Target="../media/image173.jpeg"/><Relationship Id="rId7" Type="http://schemas.openxmlformats.org/officeDocument/2006/relationships/image" Target="../media/image177.jpeg"/><Relationship Id="rId2" Type="http://schemas.openxmlformats.org/officeDocument/2006/relationships/image" Target="../media/image172.jpeg"/><Relationship Id="rId1" Type="http://schemas.openxmlformats.org/officeDocument/2006/relationships/slideLayout" Target="../slideLayouts/slideLayout20.xml"/><Relationship Id="rId6" Type="http://schemas.openxmlformats.org/officeDocument/2006/relationships/image" Target="../media/image176.jpeg"/><Relationship Id="rId5" Type="http://schemas.openxmlformats.org/officeDocument/2006/relationships/image" Target="../media/image175.jpeg"/><Relationship Id="rId4" Type="http://schemas.openxmlformats.org/officeDocument/2006/relationships/image" Target="../media/image174.jpeg"/></Relationships>
</file>

<file path=ppt/slides/_rels/slide11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115.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15.xml"/></Relationships>
</file>

<file path=ppt/slides/_rels/slide116.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15.xml"/></Relationships>
</file>

<file path=ppt/slides/_rels/slide117.xml.rels><?xml version="1.0" encoding="UTF-8" standalone="yes"?>
<Relationships xmlns="http://schemas.openxmlformats.org/package/2006/relationships"><Relationship Id="rId8" Type="http://schemas.openxmlformats.org/officeDocument/2006/relationships/image" Target="../media/image187.jpeg"/><Relationship Id="rId3" Type="http://schemas.openxmlformats.org/officeDocument/2006/relationships/image" Target="../media/image182.jpeg"/><Relationship Id="rId7" Type="http://schemas.openxmlformats.org/officeDocument/2006/relationships/image" Target="../media/image186.jpeg"/><Relationship Id="rId2" Type="http://schemas.openxmlformats.org/officeDocument/2006/relationships/image" Target="../media/image181.jpeg"/><Relationship Id="rId1" Type="http://schemas.openxmlformats.org/officeDocument/2006/relationships/slideLayout" Target="../slideLayouts/slideLayout20.xml"/><Relationship Id="rId6" Type="http://schemas.openxmlformats.org/officeDocument/2006/relationships/image" Target="../media/image185.jpeg"/><Relationship Id="rId5" Type="http://schemas.openxmlformats.org/officeDocument/2006/relationships/image" Target="../media/image184.jpeg"/><Relationship Id="rId4" Type="http://schemas.openxmlformats.org/officeDocument/2006/relationships/image" Target="../media/image183.jpeg"/><Relationship Id="rId9" Type="http://schemas.openxmlformats.org/officeDocument/2006/relationships/image" Target="../media/image188.jpeg"/></Relationships>
</file>

<file path=ppt/slides/_rels/slide118.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15.xml"/><Relationship Id="rId5" Type="http://schemas.openxmlformats.org/officeDocument/2006/relationships/image" Target="../media/image192.jpeg"/><Relationship Id="rId4" Type="http://schemas.openxmlformats.org/officeDocument/2006/relationships/image" Target="../media/image191.jpeg"/></Relationships>
</file>

<file path=ppt/slides/_rels/slide119.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0.xml"/></Relationships>
</file>

<file path=ppt/slides/_rels/slide120.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121.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jpeg"/><Relationship Id="rId1" Type="http://schemas.openxmlformats.org/officeDocument/2006/relationships/slideLayout" Target="../slideLayouts/slideLayout20.xml"/></Relationships>
</file>

<file path=ppt/slides/_rels/slide122.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jpeg"/><Relationship Id="rId1" Type="http://schemas.openxmlformats.org/officeDocument/2006/relationships/slideLayout" Target="../slideLayouts/slideLayout81.xml"/></Relationships>
</file>

<file path=ppt/slides/_rels/slide123.xml.rels><?xml version="1.0" encoding="UTF-8" standalone="yes"?>
<Relationships xmlns="http://schemas.openxmlformats.org/package/2006/relationships"><Relationship Id="rId8" Type="http://schemas.openxmlformats.org/officeDocument/2006/relationships/image" Target="../media/image205.jpeg"/><Relationship Id="rId3" Type="http://schemas.openxmlformats.org/officeDocument/2006/relationships/image" Target="../media/image200.jpeg"/><Relationship Id="rId7" Type="http://schemas.openxmlformats.org/officeDocument/2006/relationships/image" Target="../media/image204.jpeg"/><Relationship Id="rId2" Type="http://schemas.openxmlformats.org/officeDocument/2006/relationships/image" Target="../media/image199.jpeg"/><Relationship Id="rId1" Type="http://schemas.openxmlformats.org/officeDocument/2006/relationships/slideLayout" Target="../slideLayouts/slideLayout81.xml"/><Relationship Id="rId6" Type="http://schemas.openxmlformats.org/officeDocument/2006/relationships/image" Target="../media/image203.jpeg"/><Relationship Id="rId5" Type="http://schemas.openxmlformats.org/officeDocument/2006/relationships/image" Target="../media/image202.jpeg"/><Relationship Id="rId10" Type="http://schemas.openxmlformats.org/officeDocument/2006/relationships/image" Target="../media/image207.jpeg"/><Relationship Id="rId4" Type="http://schemas.openxmlformats.org/officeDocument/2006/relationships/image" Target="../media/image201.jpeg"/><Relationship Id="rId9" Type="http://schemas.openxmlformats.org/officeDocument/2006/relationships/image" Target="../media/image206.jpeg"/></Relationships>
</file>

<file path=ppt/slides/_rels/slide124.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81.xml"/></Relationships>
</file>

<file path=ppt/slides/_rels/slide125.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35.xml"/><Relationship Id="rId1" Type="http://schemas.openxmlformats.org/officeDocument/2006/relationships/slideLayout" Target="../slideLayouts/slideLayout81.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1.xml"/></Relationships>
</file>

<file path=ppt/slides/_rels/slide127.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50.xml"/></Relationships>
</file>

<file path=ppt/slides/_rels/slide128.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6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0.xml"/></Relationships>
</file>

<file path=ppt/slides/_rels/slide130.xml.rels><?xml version="1.0" encoding="UTF-8" standalone="yes"?>
<Relationships xmlns="http://schemas.openxmlformats.org/package/2006/relationships"><Relationship Id="rId8" Type="http://schemas.openxmlformats.org/officeDocument/2006/relationships/image" Target="../media/image217.jpeg"/><Relationship Id="rId3" Type="http://schemas.openxmlformats.org/officeDocument/2006/relationships/image" Target="../media/image212.png"/><Relationship Id="rId7" Type="http://schemas.openxmlformats.org/officeDocument/2006/relationships/image" Target="../media/image216.jpeg"/><Relationship Id="rId2" Type="http://schemas.openxmlformats.org/officeDocument/2006/relationships/notesSlide" Target="../notesSlides/notesSlide37.xml"/><Relationship Id="rId1" Type="http://schemas.openxmlformats.org/officeDocument/2006/relationships/slideLayout" Target="../slideLayouts/slideLayout67.xml"/><Relationship Id="rId6" Type="http://schemas.openxmlformats.org/officeDocument/2006/relationships/image" Target="../media/image215.jpeg"/><Relationship Id="rId5" Type="http://schemas.openxmlformats.org/officeDocument/2006/relationships/image" Target="../media/image214.jpeg"/><Relationship Id="rId4" Type="http://schemas.openxmlformats.org/officeDocument/2006/relationships/image" Target="../media/image213.jpeg"/><Relationship Id="rId9" Type="http://schemas.openxmlformats.org/officeDocument/2006/relationships/image" Target="../media/image218.jpeg"/></Relationships>
</file>

<file path=ppt/slides/_rels/slide131.xml.rels><?xml version="1.0" encoding="UTF-8" standalone="yes"?>
<Relationships xmlns="http://schemas.openxmlformats.org/package/2006/relationships"><Relationship Id="rId8" Type="http://schemas.openxmlformats.org/officeDocument/2006/relationships/image" Target="../media/image224.png"/><Relationship Id="rId3" Type="http://schemas.openxmlformats.org/officeDocument/2006/relationships/image" Target="../media/image219.jpeg"/><Relationship Id="rId7" Type="http://schemas.openxmlformats.org/officeDocument/2006/relationships/image" Target="../media/image223.png"/><Relationship Id="rId2" Type="http://schemas.openxmlformats.org/officeDocument/2006/relationships/notesSlide" Target="../notesSlides/notesSlide38.xml"/><Relationship Id="rId1" Type="http://schemas.openxmlformats.org/officeDocument/2006/relationships/slideLayout" Target="../slideLayouts/slideLayout67.xml"/><Relationship Id="rId6" Type="http://schemas.openxmlformats.org/officeDocument/2006/relationships/image" Target="../media/image222.jpeg"/><Relationship Id="rId5" Type="http://schemas.openxmlformats.org/officeDocument/2006/relationships/image" Target="../media/image221.jpeg"/><Relationship Id="rId4" Type="http://schemas.openxmlformats.org/officeDocument/2006/relationships/image" Target="../media/image220.jpeg"/><Relationship Id="rId9" Type="http://schemas.openxmlformats.org/officeDocument/2006/relationships/image" Target="../media/image225.png"/></Relationships>
</file>

<file path=ppt/slides/_rels/slide132.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67.xml"/></Relationships>
</file>

<file path=ppt/slides/_rels/slide133.xml.rels><?xml version="1.0" encoding="UTF-8" standalone="yes"?>
<Relationships xmlns="http://schemas.openxmlformats.org/package/2006/relationships"><Relationship Id="rId2" Type="http://schemas.openxmlformats.org/officeDocument/2006/relationships/image" Target="../media/image227.gif"/><Relationship Id="rId1" Type="http://schemas.openxmlformats.org/officeDocument/2006/relationships/slideLayout" Target="../slideLayouts/slideLayout67.xml"/></Relationships>
</file>

<file path=ppt/slides/_rels/slide134.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39.xml"/><Relationship Id="rId1" Type="http://schemas.openxmlformats.org/officeDocument/2006/relationships/slideLayout" Target="../slideLayouts/slideLayout67.xml"/></Relationships>
</file>

<file path=ppt/slides/_rels/slide135.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40.xml"/><Relationship Id="rId1" Type="http://schemas.openxmlformats.org/officeDocument/2006/relationships/slideLayout" Target="../slideLayouts/slideLayout67.xml"/><Relationship Id="rId4" Type="http://schemas.openxmlformats.org/officeDocument/2006/relationships/image" Target="../media/image230.jpeg"/></Relationships>
</file>

<file path=ppt/slides/_rels/slide136.xml.rels><?xml version="1.0" encoding="UTF-8" standalone="yes"?>
<Relationships xmlns="http://schemas.openxmlformats.org/package/2006/relationships"><Relationship Id="rId8" Type="http://schemas.openxmlformats.org/officeDocument/2006/relationships/image" Target="../media/image236.png"/><Relationship Id="rId3" Type="http://schemas.openxmlformats.org/officeDocument/2006/relationships/image" Target="../media/image231.jpeg"/><Relationship Id="rId7" Type="http://schemas.openxmlformats.org/officeDocument/2006/relationships/image" Target="../media/image235.jpeg"/><Relationship Id="rId2" Type="http://schemas.openxmlformats.org/officeDocument/2006/relationships/notesSlide" Target="../notesSlides/notesSlide41.xml"/><Relationship Id="rId1" Type="http://schemas.openxmlformats.org/officeDocument/2006/relationships/slideLayout" Target="../slideLayouts/slideLayout67.xml"/><Relationship Id="rId6" Type="http://schemas.openxmlformats.org/officeDocument/2006/relationships/image" Target="../media/image234.jpeg"/><Relationship Id="rId5" Type="http://schemas.openxmlformats.org/officeDocument/2006/relationships/image" Target="../media/image233.jpeg"/><Relationship Id="rId4" Type="http://schemas.openxmlformats.org/officeDocument/2006/relationships/image" Target="../media/image232.jpeg"/></Relationships>
</file>

<file path=ppt/slides/_rels/slide137.xml.rels><?xml version="1.0" encoding="UTF-8" standalone="yes"?>
<Relationships xmlns="http://schemas.openxmlformats.org/package/2006/relationships"><Relationship Id="rId8" Type="http://schemas.openxmlformats.org/officeDocument/2006/relationships/image" Target="../media/image242.jpeg"/><Relationship Id="rId3" Type="http://schemas.openxmlformats.org/officeDocument/2006/relationships/image" Target="../media/image237.png"/><Relationship Id="rId7" Type="http://schemas.openxmlformats.org/officeDocument/2006/relationships/image" Target="../media/image241.jpeg"/><Relationship Id="rId2" Type="http://schemas.openxmlformats.org/officeDocument/2006/relationships/notesSlide" Target="../notesSlides/notesSlide42.xml"/><Relationship Id="rId1" Type="http://schemas.openxmlformats.org/officeDocument/2006/relationships/slideLayout" Target="../slideLayouts/slideLayout67.xml"/><Relationship Id="rId6" Type="http://schemas.openxmlformats.org/officeDocument/2006/relationships/image" Target="../media/image240.jpeg"/><Relationship Id="rId5" Type="http://schemas.openxmlformats.org/officeDocument/2006/relationships/image" Target="../media/image239.jpeg"/><Relationship Id="rId4" Type="http://schemas.openxmlformats.org/officeDocument/2006/relationships/image" Target="../media/image238.png"/><Relationship Id="rId9" Type="http://schemas.openxmlformats.org/officeDocument/2006/relationships/image" Target="../media/image243.jpeg"/></Relationships>
</file>

<file path=ppt/slides/_rels/slide138.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43.xml"/><Relationship Id="rId1" Type="http://schemas.openxmlformats.org/officeDocument/2006/relationships/slideLayout" Target="../slideLayouts/slideLayout7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140.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image" Target="../media/image245.jpeg"/><Relationship Id="rId1" Type="http://schemas.openxmlformats.org/officeDocument/2006/relationships/slideLayout" Target="../slideLayouts/slideLayout74.xml"/><Relationship Id="rId5" Type="http://schemas.openxmlformats.org/officeDocument/2006/relationships/image" Target="../media/image248.jpeg"/><Relationship Id="rId4" Type="http://schemas.openxmlformats.org/officeDocument/2006/relationships/image" Target="../media/image247.jpeg"/></Relationships>
</file>

<file path=ppt/slides/_rels/slide141.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jpeg"/><Relationship Id="rId1" Type="http://schemas.openxmlformats.org/officeDocument/2006/relationships/slideLayout" Target="../slideLayouts/slideLayout74.xml"/><Relationship Id="rId6" Type="http://schemas.openxmlformats.org/officeDocument/2006/relationships/image" Target="../media/image253.jpeg"/><Relationship Id="rId5" Type="http://schemas.openxmlformats.org/officeDocument/2006/relationships/image" Target="../media/image252.png"/><Relationship Id="rId4" Type="http://schemas.openxmlformats.org/officeDocument/2006/relationships/image" Target="../media/image251.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43.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6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4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62.xml"/><Relationship Id="rId1" Type="http://schemas.openxmlformats.org/officeDocument/2006/relationships/vmlDrawing" Target="../drawings/vmlDrawing4.vml"/><Relationship Id="rId4" Type="http://schemas.openxmlformats.org/officeDocument/2006/relationships/image" Target="../media/image255.emf"/></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57.xml.rels><?xml version="1.0" encoding="UTF-8" standalone="yes"?>
<Relationships xmlns="http://schemas.openxmlformats.org/package/2006/relationships"><Relationship Id="rId8" Type="http://schemas.openxmlformats.org/officeDocument/2006/relationships/image" Target="../media/image259.png"/><Relationship Id="rId13" Type="http://schemas.openxmlformats.org/officeDocument/2006/relationships/image" Target="../media/image264.jpeg"/><Relationship Id="rId3" Type="http://schemas.openxmlformats.org/officeDocument/2006/relationships/notesSlide" Target="../notesSlides/notesSlide44.xml"/><Relationship Id="rId7" Type="http://schemas.openxmlformats.org/officeDocument/2006/relationships/image" Target="../media/image258.jpeg"/><Relationship Id="rId12" Type="http://schemas.openxmlformats.org/officeDocument/2006/relationships/image" Target="../media/image263.jpeg"/><Relationship Id="rId2" Type="http://schemas.openxmlformats.org/officeDocument/2006/relationships/slideLayout" Target="../slideLayouts/slideLayout67.xml"/><Relationship Id="rId1" Type="http://schemas.openxmlformats.org/officeDocument/2006/relationships/vmlDrawing" Target="../drawings/vmlDrawing5.vml"/><Relationship Id="rId6" Type="http://schemas.openxmlformats.org/officeDocument/2006/relationships/image" Target="../media/image256.wmf"/><Relationship Id="rId11" Type="http://schemas.openxmlformats.org/officeDocument/2006/relationships/image" Target="../media/image262.png"/><Relationship Id="rId5" Type="http://schemas.openxmlformats.org/officeDocument/2006/relationships/oleObject" Target="../embeddings/oleObject7.bin"/><Relationship Id="rId10" Type="http://schemas.openxmlformats.org/officeDocument/2006/relationships/image" Target="../media/image261.jpeg"/><Relationship Id="rId4" Type="http://schemas.openxmlformats.org/officeDocument/2006/relationships/image" Target="../media/image257.png"/><Relationship Id="rId9" Type="http://schemas.openxmlformats.org/officeDocument/2006/relationships/image" Target="../media/image260.jpeg"/><Relationship Id="rId14" Type="http://schemas.openxmlformats.org/officeDocument/2006/relationships/image" Target="../media/image265.wmf"/></Relationships>
</file>

<file path=ppt/slides/_rels/slide158.xml.rels><?xml version="1.0" encoding="UTF-8" standalone="yes"?>
<Relationships xmlns="http://schemas.openxmlformats.org/package/2006/relationships"><Relationship Id="rId8" Type="http://schemas.openxmlformats.org/officeDocument/2006/relationships/image" Target="../media/image270.jpeg"/><Relationship Id="rId13" Type="http://schemas.openxmlformats.org/officeDocument/2006/relationships/image" Target="../media/image273.jpeg"/><Relationship Id="rId18" Type="http://schemas.openxmlformats.org/officeDocument/2006/relationships/image" Target="../media/image277.jpeg"/><Relationship Id="rId3" Type="http://schemas.openxmlformats.org/officeDocument/2006/relationships/image" Target="../media/image266.jpeg"/><Relationship Id="rId7" Type="http://schemas.openxmlformats.org/officeDocument/2006/relationships/image" Target="http://www.climateconservancy.org/CC_plat.png" TargetMode="External"/><Relationship Id="rId12" Type="http://schemas.openxmlformats.org/officeDocument/2006/relationships/image" Target="../media/image272.png"/><Relationship Id="rId17" Type="http://schemas.openxmlformats.org/officeDocument/2006/relationships/image" Target="http://www.carboncounted.com/wp-content/uploads/2008/07/sapporo-beer-label.png" TargetMode="External"/><Relationship Id="rId2" Type="http://schemas.openxmlformats.org/officeDocument/2006/relationships/notesSlide" Target="../notesSlides/notesSlide45.xml"/><Relationship Id="rId16" Type="http://schemas.openxmlformats.org/officeDocument/2006/relationships/image" Target="../media/image276.gif"/><Relationship Id="rId20" Type="http://schemas.openxmlformats.org/officeDocument/2006/relationships/image" Target="../media/image278.png"/><Relationship Id="rId1" Type="http://schemas.openxmlformats.org/officeDocument/2006/relationships/slideLayout" Target="../slideLayouts/slideLayout67.xml"/><Relationship Id="rId6" Type="http://schemas.openxmlformats.org/officeDocument/2006/relationships/image" Target="../media/image269.png"/><Relationship Id="rId11" Type="http://schemas.openxmlformats.org/officeDocument/2006/relationships/image" Target="http://www.carbonlabels.org/images/carbonlabels_logo_200.gif" TargetMode="External"/><Relationship Id="rId5" Type="http://schemas.openxmlformats.org/officeDocument/2006/relationships/image" Target="../media/image268.jpeg"/><Relationship Id="rId15" Type="http://schemas.openxmlformats.org/officeDocument/2006/relationships/image" Target="../media/image275.png"/><Relationship Id="rId10" Type="http://schemas.openxmlformats.org/officeDocument/2006/relationships/image" Target="../media/image271.png"/><Relationship Id="rId19" Type="http://schemas.openxmlformats.org/officeDocument/2006/relationships/image" Target="http://www.indice-carbone.com/indice_carbone.jpg" TargetMode="External"/><Relationship Id="rId4" Type="http://schemas.openxmlformats.org/officeDocument/2006/relationships/image" Target="../media/image267.jpeg"/><Relationship Id="rId9" Type="http://schemas.openxmlformats.org/officeDocument/2006/relationships/image" Target="http://www.carbonfund.org/site/uploads/CarbonFree_Certified-for-WEB_100h.jpg" TargetMode="External"/><Relationship Id="rId14" Type="http://schemas.openxmlformats.org/officeDocument/2006/relationships/image" Target="../media/image274.jpeg"/></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160.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notesSlide" Target="../notesSlides/notesSlide47.xml"/><Relationship Id="rId1" Type="http://schemas.openxmlformats.org/officeDocument/2006/relationships/slideLayout" Target="../slideLayouts/slideLayout67.xml"/><Relationship Id="rId5" Type="http://schemas.openxmlformats.org/officeDocument/2006/relationships/image" Target="../media/image281.jpeg"/><Relationship Id="rId4" Type="http://schemas.openxmlformats.org/officeDocument/2006/relationships/image" Target="../media/image280.jpeg"/></Relationships>
</file>

<file path=ppt/slides/_rels/slide161.xml.rels><?xml version="1.0" encoding="UTF-8" standalone="yes"?>
<Relationships xmlns="http://schemas.openxmlformats.org/package/2006/relationships"><Relationship Id="rId3" Type="http://schemas.openxmlformats.org/officeDocument/2006/relationships/image" Target="../media/image282.wmf"/><Relationship Id="rId2" Type="http://schemas.openxmlformats.org/officeDocument/2006/relationships/notesSlide" Target="../notesSlides/notesSlide48.xml"/><Relationship Id="rId1" Type="http://schemas.openxmlformats.org/officeDocument/2006/relationships/slideLayout" Target="../slideLayouts/slideLayout67.xml"/><Relationship Id="rId4" Type="http://schemas.openxmlformats.org/officeDocument/2006/relationships/image" Target="../media/image283.wmf"/></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0.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285.jpg"/><Relationship Id="rId2" Type="http://schemas.openxmlformats.org/officeDocument/2006/relationships/image" Target="../media/image28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0.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5.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5.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20.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0.xml"/><Relationship Id="rId4" Type="http://schemas.openxmlformats.org/officeDocument/2006/relationships/chart" Target="../charts/chart3.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0.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56.jpeg"/><Relationship Id="rId4" Type="http://schemas.openxmlformats.org/officeDocument/2006/relationships/image" Target="../media/image55.jpeg"/></Relationships>
</file>

<file path=ppt/slides/_rels/slide3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0.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jpeg"/><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7.jpeg"/><Relationship Id="rId1"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8.jpe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43.xml"/><Relationship Id="rId4" Type="http://schemas.openxmlformats.org/officeDocument/2006/relationships/image" Target="../media/image7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5.xml"/><Relationship Id="rId1" Type="http://schemas.openxmlformats.org/officeDocument/2006/relationships/slideLayout" Target="../slideLayouts/slideLayout31.xml"/><Relationship Id="rId5" Type="http://schemas.openxmlformats.org/officeDocument/2006/relationships/image" Target="../media/image75.jpeg"/><Relationship Id="rId4" Type="http://schemas.openxmlformats.org/officeDocument/2006/relationships/image" Target="../media/image74.jpeg"/></Relationships>
</file>

<file path=ppt/slides/_rels/slide5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6.xml"/><Relationship Id="rId1" Type="http://schemas.openxmlformats.org/officeDocument/2006/relationships/slideLayout" Target="../slideLayouts/slideLayout31.xml"/><Relationship Id="rId4" Type="http://schemas.openxmlformats.org/officeDocument/2006/relationships/image" Target="../media/image77.jpeg"/></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8.jpeg"/><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1.xml"/></Relationships>
</file>

<file path=ppt/slides/_rels/slide6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1.xml"/></Relationships>
</file>

<file path=ppt/slides/_rels/slide66.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notesSlide" Target="../notesSlides/notesSlide18.xml"/><Relationship Id="rId1" Type="http://schemas.openxmlformats.org/officeDocument/2006/relationships/slideLayout" Target="../slideLayouts/slideLayout26.xml"/><Relationship Id="rId4" Type="http://schemas.openxmlformats.org/officeDocument/2006/relationships/image" Target="../media/image89.wmf"/></Relationships>
</file>

<file path=ppt/slides/_rels/slide6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1.xml"/></Relationships>
</file>

<file path=ppt/slides/_rels/slide6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31.xml"/></Relationships>
</file>

<file path=ppt/slides/_rels/slide7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1.xml"/></Relationships>
</file>

<file path=ppt/slides/_rels/slide7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1.xml"/></Relationships>
</file>

<file path=ppt/slides/_rels/slide7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1.xml"/></Relationships>
</file>

<file path=ppt/slides/_rels/slide7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31.xml"/></Relationships>
</file>

<file path=ppt/slides/_rels/slide75.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notesSlide" Target="../notesSlides/notesSlide19.xml"/><Relationship Id="rId1" Type="http://schemas.openxmlformats.org/officeDocument/2006/relationships/slideLayout" Target="../slideLayouts/slideLayout31.xml"/><Relationship Id="rId6" Type="http://schemas.openxmlformats.org/officeDocument/2006/relationships/image" Target="../media/image101.wmf"/><Relationship Id="rId5" Type="http://schemas.openxmlformats.org/officeDocument/2006/relationships/image" Target="../media/image100.png"/><Relationship Id="rId4" Type="http://schemas.openxmlformats.org/officeDocument/2006/relationships/image" Target="../media/image99.jpeg"/></Relationships>
</file>

<file path=ppt/slides/_rels/slide7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31.xml"/><Relationship Id="rId5" Type="http://schemas.openxmlformats.org/officeDocument/2006/relationships/image" Target="../media/image106.jpeg"/><Relationship Id="rId4" Type="http://schemas.openxmlformats.org/officeDocument/2006/relationships/image" Target="../media/image105.jpeg"/></Relationships>
</file>

<file path=ppt/slides/_rels/slide7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31.xml"/></Relationships>
</file>

<file path=ppt/slides/_rels/slide8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19.jpeg"/><Relationship Id="rId7" Type="http://schemas.openxmlformats.org/officeDocument/2006/relationships/image" Target="../media/image120.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18.png"/><Relationship Id="rId4" Type="http://schemas.openxmlformats.org/officeDocument/2006/relationships/oleObject" Target="../embeddings/oleObject1.bin"/></Relationships>
</file>

<file path=ppt/slides/_rels/slide87.xml.rels><?xml version="1.0" encoding="UTF-8" standalone="yes"?>
<Relationships xmlns="http://schemas.openxmlformats.org/package/2006/relationships"><Relationship Id="rId3" Type="http://schemas.openxmlformats.org/officeDocument/2006/relationships/image" Target="../media/image122.jpeg"/><Relationship Id="rId7" Type="http://schemas.openxmlformats.org/officeDocument/2006/relationships/image" Target="../media/image121.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24.jpeg"/><Relationship Id="rId4" Type="http://schemas.openxmlformats.org/officeDocument/2006/relationships/image" Target="../media/image123.emf"/></Relationships>
</file>

<file path=ppt/slides/_rels/slide88.xml.rels><?xml version="1.0" encoding="UTF-8" standalone="yes"?>
<Relationships xmlns="http://schemas.openxmlformats.org/package/2006/relationships"><Relationship Id="rId8" Type="http://schemas.openxmlformats.org/officeDocument/2006/relationships/image" Target="../media/image127.wmf"/><Relationship Id="rId3" Type="http://schemas.openxmlformats.org/officeDocument/2006/relationships/notesSlide" Target="../notesSlides/notesSlide21.xml"/><Relationship Id="rId7" Type="http://schemas.openxmlformats.org/officeDocument/2006/relationships/image" Target="../media/image126.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125.png"/><Relationship Id="rId4" Type="http://schemas.openxmlformats.org/officeDocument/2006/relationships/oleObject" Target="../embeddings/oleObject4.bin"/></Relationships>
</file>

<file path=ppt/slides/_rels/slide89.xml.rels><?xml version="1.0" encoding="UTF-8" standalone="yes"?>
<Relationships xmlns="http://schemas.openxmlformats.org/package/2006/relationships"><Relationship Id="rId3" Type="http://schemas.openxmlformats.org/officeDocument/2006/relationships/image" Target="../media/image128.w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0.xml"/></Relationships>
</file>

<file path=ppt/slides/_rels/slide9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31.jpeg"/></Relationships>
</file>

<file path=ppt/slides/_rels/slide92.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35.jpeg"/><Relationship Id="rId7" Type="http://schemas.openxmlformats.org/officeDocument/2006/relationships/image" Target="../media/image139.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s>
</file>

<file path=ppt/slides/_rels/slide96.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7" name="圖片 6" descr="LINEcamera_share_2015-06-09-21-53-03.jpg"/>
          <p:cNvPicPr>
            <a:picLocks noChangeAspect="1"/>
          </p:cNvPicPr>
          <p:nvPr/>
        </p:nvPicPr>
        <p:blipFill>
          <a:blip r:embed="rId2" cstate="print"/>
          <a:stretch>
            <a:fillRect/>
          </a:stretch>
        </p:blipFill>
        <p:spPr>
          <a:xfrm>
            <a:off x="0" y="576064"/>
            <a:ext cx="9144000" cy="5805264"/>
          </a:xfrm>
          <a:prstGeom prst="rect">
            <a:avLst/>
          </a:prstGeom>
        </p:spPr>
      </p:pic>
      <p:sp>
        <p:nvSpPr>
          <p:cNvPr id="8" name="矩形 7"/>
          <p:cNvSpPr/>
          <p:nvPr/>
        </p:nvSpPr>
        <p:spPr>
          <a:xfrm>
            <a:off x="0" y="4437112"/>
            <a:ext cx="9144000" cy="2232248"/>
          </a:xfrm>
          <a:prstGeom prst="rect">
            <a:avLst/>
          </a:prstGeom>
          <a:solidFill>
            <a:srgbClr val="3399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WordArt 2"/>
          <p:cNvSpPr>
            <a:spLocks noChangeArrowheads="1" noChangeShapeType="1" noTextEdit="1"/>
          </p:cNvSpPr>
          <p:nvPr/>
        </p:nvSpPr>
        <p:spPr bwMode="auto">
          <a:xfrm>
            <a:off x="539552" y="4509120"/>
            <a:ext cx="8136904" cy="1124446"/>
          </a:xfrm>
          <a:prstGeom prst="rect">
            <a:avLst/>
          </a:prstGeom>
        </p:spPr>
        <p:txBody>
          <a:bodyPr wrap="none" fromWordArt="1">
            <a:prstTxWarp prst="textPlain">
              <a:avLst>
                <a:gd name="adj" fmla="val 50000"/>
              </a:avLst>
            </a:prstTxWarp>
          </a:bodyPr>
          <a:lstStyle/>
          <a:p>
            <a:pPr algn="ctr"/>
            <a:r>
              <a:rPr lang="zh-TW" altLang="en-US" sz="2000" b="1" kern="10" dirty="0" smtClean="0">
                <a:ln w="9525">
                  <a:noFill/>
                  <a:round/>
                  <a:headEnd/>
                  <a:tailEnd/>
                </a:ln>
                <a:solidFill>
                  <a:srgbClr val="F2F2F2"/>
                </a:solidFill>
                <a:latin typeface="微軟正黑體"/>
                <a:ea typeface="微軟正黑體"/>
              </a:rPr>
              <a:t>台灣</a:t>
            </a:r>
            <a:r>
              <a:rPr lang="zh-TW" altLang="en-US" sz="2000" b="1" kern="10" dirty="0">
                <a:ln w="9525">
                  <a:noFill/>
                  <a:round/>
                  <a:headEnd/>
                  <a:tailEnd/>
                </a:ln>
                <a:solidFill>
                  <a:srgbClr val="F2F2F2"/>
                </a:solidFill>
                <a:latin typeface="微軟正黑體"/>
                <a:ea typeface="微軟正黑體"/>
              </a:rPr>
              <a:t>必須面對</a:t>
            </a:r>
            <a:r>
              <a:rPr lang="zh-TW" altLang="en-US" sz="2000" b="1" kern="10" dirty="0" smtClean="0">
                <a:ln w="9525">
                  <a:noFill/>
                  <a:round/>
                  <a:headEnd/>
                  <a:tailEnd/>
                </a:ln>
                <a:solidFill>
                  <a:srgbClr val="F2F2F2"/>
                </a:solidFill>
                <a:latin typeface="微軟正黑體"/>
                <a:ea typeface="微軟正黑體"/>
              </a:rPr>
              <a:t>的真相及解決方案</a:t>
            </a:r>
            <a:endParaRPr lang="en-US" altLang="zh-TW" sz="2000" b="1" kern="10" dirty="0" smtClean="0">
              <a:ln w="9525">
                <a:noFill/>
                <a:round/>
                <a:headEnd/>
                <a:tailEnd/>
              </a:ln>
              <a:solidFill>
                <a:srgbClr val="F2F2F2"/>
              </a:solidFill>
              <a:latin typeface="微軟正黑體"/>
              <a:ea typeface="微軟正黑體"/>
            </a:endParaRPr>
          </a:p>
          <a:p>
            <a:pPr algn="ctr"/>
            <a:r>
              <a:rPr lang="en-US" altLang="zh-TW" sz="1600" b="1" kern="10" dirty="0">
                <a:ln w="9525">
                  <a:noFill/>
                  <a:round/>
                  <a:headEnd/>
                  <a:tailEnd/>
                </a:ln>
                <a:solidFill>
                  <a:srgbClr val="FFFF00"/>
                </a:solidFill>
                <a:latin typeface="Times New Roman" panose="02020603050405020304" pitchFamily="18" charset="0"/>
                <a:ea typeface="Apple LiGothic Medium"/>
                <a:cs typeface="Times New Roman" panose="02020603050405020304" pitchFamily="18" charset="0"/>
              </a:rPr>
              <a:t>The </a:t>
            </a:r>
            <a:r>
              <a:rPr lang="en-US" altLang="zh-TW" sz="1600" b="1" kern="10" dirty="0" smtClean="0">
                <a:ln w="9525">
                  <a:noFill/>
                  <a:round/>
                  <a:headEnd/>
                  <a:tailEnd/>
                </a:ln>
                <a:solidFill>
                  <a:srgbClr val="FFFF00"/>
                </a:solidFill>
                <a:latin typeface="Times New Roman" panose="02020603050405020304" pitchFamily="18" charset="0"/>
                <a:ea typeface="Apple LiGothic Medium"/>
                <a:cs typeface="Times New Roman" panose="02020603050405020304" pitchFamily="18" charset="0"/>
              </a:rPr>
              <a:t>Inconvenient Truth of Taiwan</a:t>
            </a:r>
            <a:br>
              <a:rPr lang="en-US" altLang="zh-TW" sz="1600" b="1" kern="10" dirty="0" smtClean="0">
                <a:ln w="9525">
                  <a:noFill/>
                  <a:round/>
                  <a:headEnd/>
                  <a:tailEnd/>
                </a:ln>
                <a:solidFill>
                  <a:srgbClr val="FFFF00"/>
                </a:solidFill>
                <a:latin typeface="Times New Roman" panose="02020603050405020304" pitchFamily="18" charset="0"/>
                <a:ea typeface="Apple LiGothic Medium"/>
                <a:cs typeface="Times New Roman" panose="02020603050405020304" pitchFamily="18" charset="0"/>
              </a:rPr>
            </a:br>
            <a:r>
              <a:rPr lang="en-US" altLang="zh-TW" sz="1600" b="1" kern="10" dirty="0" smtClean="0">
                <a:ln w="9525">
                  <a:noFill/>
                  <a:round/>
                  <a:headEnd/>
                  <a:tailEnd/>
                </a:ln>
                <a:solidFill>
                  <a:srgbClr val="FFFF00"/>
                </a:solidFill>
                <a:latin typeface="Times New Roman" panose="02020603050405020304" pitchFamily="18" charset="0"/>
                <a:ea typeface="Apple LiGothic Medium"/>
                <a:cs typeface="Times New Roman" panose="02020603050405020304" pitchFamily="18" charset="0"/>
              </a:rPr>
              <a:t>and Its Solutions</a:t>
            </a:r>
            <a:endParaRPr lang="zh-TW" altLang="en-US" sz="1600" b="1" kern="10" dirty="0" smtClean="0">
              <a:ln w="9525">
                <a:noFill/>
                <a:round/>
                <a:headEnd/>
                <a:tailEnd/>
              </a:ln>
              <a:solidFill>
                <a:srgbClr val="FFFF00"/>
              </a:solidFill>
              <a:latin typeface="Times New Roman" panose="02020603050405020304" pitchFamily="18" charset="0"/>
              <a:ea typeface="Apple LiGothic Medium"/>
              <a:cs typeface="Times New Roman" panose="02020603050405020304" pitchFamily="18" charset="0"/>
            </a:endParaRPr>
          </a:p>
        </p:txBody>
      </p:sp>
      <p:pic>
        <p:nvPicPr>
          <p:cNvPr id="10" name="Picture 7" descr="Emblem72"/>
          <p:cNvPicPr>
            <a:picLocks noChangeAspect="1" noChangeArrowheads="1"/>
          </p:cNvPicPr>
          <p:nvPr/>
        </p:nvPicPr>
        <p:blipFill>
          <a:blip r:embed="rId3" cstate="screen"/>
          <a:srcRect/>
          <a:stretch>
            <a:fillRect/>
          </a:stretch>
        </p:blipFill>
        <p:spPr bwMode="auto">
          <a:xfrm>
            <a:off x="2555875" y="6149081"/>
            <a:ext cx="434975" cy="434975"/>
          </a:xfrm>
          <a:prstGeom prst="rect">
            <a:avLst/>
          </a:prstGeom>
          <a:noFill/>
          <a:ln w="9525">
            <a:noFill/>
            <a:miter lim="800000"/>
            <a:headEnd/>
            <a:tailEnd/>
          </a:ln>
        </p:spPr>
      </p:pic>
      <p:sp>
        <p:nvSpPr>
          <p:cNvPr id="11" name="WordArt 4"/>
          <p:cNvSpPr>
            <a:spLocks noChangeArrowheads="1" noChangeShapeType="1" noTextEdit="1"/>
          </p:cNvSpPr>
          <p:nvPr/>
        </p:nvSpPr>
        <p:spPr bwMode="auto">
          <a:xfrm>
            <a:off x="3131344" y="5760144"/>
            <a:ext cx="2881313" cy="782637"/>
          </a:xfrm>
          <a:prstGeom prst="rect">
            <a:avLst/>
          </a:prstGeom>
        </p:spPr>
        <p:txBody>
          <a:bodyPr wrap="none" fromWordArt="1">
            <a:prstTxWarp prst="textPlain">
              <a:avLst>
                <a:gd name="adj" fmla="val 50000"/>
              </a:avLst>
            </a:prstTxWarp>
          </a:bodyPr>
          <a:lstStyle/>
          <a:p>
            <a:pPr algn="ctr"/>
            <a:r>
              <a:rPr lang="zh-TW" altLang="en-US" sz="1400" kern="10" dirty="0">
                <a:ln w="9525">
                  <a:noFill/>
                  <a:round/>
                  <a:headEnd/>
                  <a:tailEnd/>
                </a:ln>
                <a:solidFill>
                  <a:srgbClr val="F2F2F2"/>
                </a:solidFill>
                <a:effectLst>
                  <a:outerShdw dist="38100" dir="2700000" algn="tl" rotWithShape="0">
                    <a:srgbClr val="000000">
                      <a:alpha val="43137"/>
                    </a:srgbClr>
                  </a:outerShdw>
                </a:effectLst>
                <a:latin typeface="微軟正黑體"/>
                <a:ea typeface="微軟正黑體"/>
              </a:rPr>
              <a:t>李鴻源</a:t>
            </a:r>
          </a:p>
          <a:p>
            <a:pPr algn="ctr"/>
            <a:r>
              <a:rPr lang="zh-TW" altLang="en-US" sz="1400" kern="10" dirty="0">
                <a:ln w="9525">
                  <a:noFill/>
                  <a:round/>
                  <a:headEnd/>
                  <a:tailEnd/>
                </a:ln>
                <a:solidFill>
                  <a:srgbClr val="F2F2F2"/>
                </a:solidFill>
                <a:effectLst>
                  <a:outerShdw dist="38100" dir="2700000" algn="tl" rotWithShape="0">
                    <a:srgbClr val="000000">
                      <a:alpha val="43137"/>
                    </a:srgbClr>
                  </a:outerShdw>
                </a:effectLst>
                <a:latin typeface="微軟正黑體"/>
                <a:ea typeface="微軟正黑體"/>
              </a:rPr>
              <a:t>臺</a:t>
            </a:r>
            <a:r>
              <a:rPr lang="zh-TW" altLang="en-US" sz="1400" kern="10" dirty="0" smtClean="0">
                <a:ln w="9525">
                  <a:noFill/>
                  <a:round/>
                  <a:headEnd/>
                  <a:tailEnd/>
                </a:ln>
                <a:solidFill>
                  <a:srgbClr val="F2F2F2"/>
                </a:solidFill>
                <a:effectLst>
                  <a:outerShdw dist="38100" dir="2700000" algn="tl" rotWithShape="0">
                    <a:srgbClr val="000000">
                      <a:alpha val="43137"/>
                    </a:srgbClr>
                  </a:outerShdw>
                </a:effectLst>
                <a:latin typeface="微軟正黑體"/>
                <a:ea typeface="微軟正黑體"/>
              </a:rPr>
              <a:t>大</a:t>
            </a:r>
            <a:r>
              <a:rPr lang="zh-TW" altLang="en-US" sz="1400" kern="10" dirty="0">
                <a:ln w="9525">
                  <a:noFill/>
                  <a:round/>
                  <a:headEnd/>
                  <a:tailEnd/>
                </a:ln>
                <a:solidFill>
                  <a:srgbClr val="F2F2F2"/>
                </a:solidFill>
                <a:effectLst>
                  <a:outerShdw dist="38100" dir="2700000" algn="tl" rotWithShape="0">
                    <a:srgbClr val="000000">
                      <a:alpha val="43137"/>
                    </a:srgbClr>
                  </a:outerShdw>
                </a:effectLst>
                <a:latin typeface="微軟正黑體"/>
                <a:ea typeface="微軟正黑體"/>
              </a:rPr>
              <a:t>土木系教授</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ChangeArrowheads="1"/>
          </p:cNvSpPr>
          <p:nvPr/>
        </p:nvSpPr>
        <p:spPr bwMode="auto">
          <a:xfrm>
            <a:off x="2627313" y="476250"/>
            <a:ext cx="169862" cy="701675"/>
          </a:xfrm>
          <a:prstGeom prst="rect">
            <a:avLst/>
          </a:prstGeom>
          <a:noFill/>
          <a:ln w="9525">
            <a:noFill/>
            <a:miter lim="800000"/>
            <a:headEnd/>
            <a:tailEnd/>
          </a:ln>
        </p:spPr>
        <p:txBody>
          <a:bodyPr wrap="none">
            <a:spAutoFit/>
          </a:bodyPr>
          <a:lstStyle/>
          <a:p>
            <a:endParaRPr lang="zh-TW" altLang="en-US" sz="4000">
              <a:solidFill>
                <a:schemeClr val="accent1"/>
              </a:solidFill>
            </a:endParaRPr>
          </a:p>
        </p:txBody>
      </p:sp>
      <p:sp>
        <p:nvSpPr>
          <p:cNvPr id="21507" name="Text Box 6"/>
          <p:cNvSpPr txBox="1">
            <a:spLocks noChangeArrowheads="1"/>
          </p:cNvSpPr>
          <p:nvPr/>
        </p:nvSpPr>
        <p:spPr bwMode="auto">
          <a:xfrm>
            <a:off x="7165975" y="5718175"/>
            <a:ext cx="1978025" cy="366713"/>
          </a:xfrm>
          <a:prstGeom prst="rect">
            <a:avLst/>
          </a:prstGeom>
          <a:noFill/>
          <a:ln w="9525">
            <a:noFill/>
            <a:miter lim="800000"/>
            <a:headEnd/>
            <a:tailEnd/>
          </a:ln>
        </p:spPr>
        <p:txBody>
          <a:bodyPr>
            <a:spAutoFit/>
          </a:bodyPr>
          <a:lstStyle/>
          <a:p>
            <a:pPr>
              <a:spcBef>
                <a:spcPct val="50000"/>
              </a:spcBef>
            </a:pPr>
            <a:r>
              <a:rPr lang="zh-TW" altLang="en-US"/>
              <a:t>資料來源：</a:t>
            </a:r>
            <a:r>
              <a:rPr lang="en-US" altLang="zh-TW"/>
              <a:t>NASA</a:t>
            </a:r>
          </a:p>
        </p:txBody>
      </p:sp>
      <p:pic>
        <p:nvPicPr>
          <p:cNvPr id="21508" name="Picture 5" descr="image001"/>
          <p:cNvPicPr>
            <a:picLocks noChangeAspect="1" noChangeArrowheads="1"/>
          </p:cNvPicPr>
          <p:nvPr/>
        </p:nvPicPr>
        <p:blipFill>
          <a:blip r:embed="rId2" cstate="print"/>
          <a:srcRect/>
          <a:stretch>
            <a:fillRect/>
          </a:stretch>
        </p:blipFill>
        <p:spPr bwMode="auto">
          <a:xfrm>
            <a:off x="0" y="1352550"/>
            <a:ext cx="9144000" cy="4383088"/>
          </a:xfrm>
          <a:prstGeom prst="rect">
            <a:avLst/>
          </a:prstGeom>
          <a:noFill/>
          <a:ln w="9525">
            <a:noFill/>
            <a:miter lim="800000"/>
            <a:headEnd/>
            <a:tailEnd/>
          </a:ln>
        </p:spPr>
      </p:pic>
      <p:sp>
        <p:nvSpPr>
          <p:cNvPr id="21509" name="Text Box 10"/>
          <p:cNvSpPr txBox="1">
            <a:spLocks noChangeArrowheads="1"/>
          </p:cNvSpPr>
          <p:nvPr/>
        </p:nvSpPr>
        <p:spPr bwMode="auto">
          <a:xfrm>
            <a:off x="115888" y="374650"/>
            <a:ext cx="8893175" cy="579438"/>
          </a:xfrm>
          <a:prstGeom prst="rect">
            <a:avLst/>
          </a:prstGeom>
          <a:noFill/>
          <a:ln w="9525" algn="ctr">
            <a:noFill/>
            <a:miter lim="800000"/>
            <a:headEnd/>
            <a:tailEnd/>
          </a:ln>
        </p:spPr>
        <p:txBody>
          <a:bodyPr anchor="ctr"/>
          <a:lstStyle/>
          <a:p>
            <a:pPr eaLnBrk="0" hangingPunct="0"/>
            <a:r>
              <a:rPr lang="en-US" altLang="zh-TW" sz="4000" dirty="0">
                <a:latin typeface="Arial Black" pitchFamily="34" charset="0"/>
                <a:ea typeface="Arial Unicode MS" pitchFamily="34" charset="-120"/>
                <a:cs typeface="Arial Unicode MS" pitchFamily="34" charset="-120"/>
              </a:rPr>
              <a:t>1985~2005</a:t>
            </a:r>
            <a:r>
              <a:rPr lang="zh-TW" altLang="en-US" sz="4000" dirty="0">
                <a:latin typeface="Arial Black" pitchFamily="34" charset="0"/>
                <a:ea typeface="Arial Unicode MS" pitchFamily="34" charset="-120"/>
                <a:cs typeface="Arial Unicode MS" pitchFamily="34" charset="-120"/>
              </a:rPr>
              <a:t>年颱風路徑圖</a:t>
            </a:r>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33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solidFill>
              <a:schemeClr val="accent2"/>
            </a:solidFill>
            <a:miter lim="800000"/>
            <a:headEnd/>
            <a:tailEnd/>
          </a:ln>
          <a:effectLst/>
        </p:spPr>
      </p:pic>
      <p:sp>
        <p:nvSpPr>
          <p:cNvPr id="1038339" name="Rectangle 3"/>
          <p:cNvSpPr>
            <a:spLocks noGrp="1" noChangeArrowheads="1"/>
          </p:cNvSpPr>
          <p:nvPr>
            <p:ph type="title"/>
          </p:nvPr>
        </p:nvSpPr>
        <p:spPr>
          <a:xfrm>
            <a:off x="179388" y="115888"/>
            <a:ext cx="8229600" cy="739775"/>
          </a:xfrm>
        </p:spPr>
        <p:txBody>
          <a:bodyPr/>
          <a:lstStyle/>
          <a:p>
            <a:r>
              <a:rPr kumimoji="0" lang="zh-TW" altLang="en-US" b="0">
                <a:solidFill>
                  <a:srgbClr val="FFFF00"/>
                </a:solidFill>
              </a:rPr>
              <a:t>學校教育與周邊溼</a:t>
            </a:r>
            <a:r>
              <a:rPr lang="zh-TW" altLang="en-US" b="0">
                <a:solidFill>
                  <a:srgbClr val="FFFF00"/>
                </a:solidFill>
              </a:rPr>
              <a:t>地環境的結合</a:t>
            </a:r>
          </a:p>
        </p:txBody>
      </p:sp>
      <p:sp>
        <p:nvSpPr>
          <p:cNvPr id="1038340" name="AutoShape 4"/>
          <p:cNvSpPr>
            <a:spLocks noChangeArrowheads="1"/>
          </p:cNvSpPr>
          <p:nvPr/>
        </p:nvSpPr>
        <p:spPr bwMode="auto">
          <a:xfrm>
            <a:off x="4067175" y="5300663"/>
            <a:ext cx="1081088" cy="360362"/>
          </a:xfrm>
          <a:prstGeom prst="wedgeRoundRectCallout">
            <a:avLst>
              <a:gd name="adj1" fmla="val -93023"/>
              <a:gd name="adj2" fmla="val 68944"/>
              <a:gd name="adj3" fmla="val 16667"/>
            </a:avLst>
          </a:prstGeom>
          <a:solidFill>
            <a:schemeClr val="bg1">
              <a:alpha val="48000"/>
            </a:schemeClr>
          </a:solidFill>
          <a:ln w="9525">
            <a:solidFill>
              <a:schemeClr val="tx1"/>
            </a:solidFill>
            <a:miter lim="800000"/>
            <a:headEnd/>
            <a:tailEnd/>
          </a:ln>
          <a:effectLst/>
        </p:spPr>
        <p:txBody>
          <a:bodyPr lIns="95793" tIns="47896" rIns="95793" bIns="47896"/>
          <a:lstStyle/>
          <a:p>
            <a:pPr algn="ctr" defTabSz="958850"/>
            <a:r>
              <a:rPr lang="zh-TW" altLang="en-US" sz="1900">
                <a:solidFill>
                  <a:schemeClr val="tx1"/>
                </a:solidFill>
                <a:effectLst/>
                <a:latin typeface="Times New Roman" pitchFamily="18" charset="0"/>
                <a:ea typeface="標楷體" pitchFamily="65" charset="-120"/>
              </a:rPr>
              <a:t>挖子尾</a:t>
            </a:r>
          </a:p>
        </p:txBody>
      </p:sp>
      <p:sp>
        <p:nvSpPr>
          <p:cNvPr id="1038341" name="AutoShape 5"/>
          <p:cNvSpPr>
            <a:spLocks noChangeArrowheads="1"/>
          </p:cNvSpPr>
          <p:nvPr/>
        </p:nvSpPr>
        <p:spPr bwMode="auto">
          <a:xfrm>
            <a:off x="3635375" y="4508500"/>
            <a:ext cx="2520950" cy="360363"/>
          </a:xfrm>
          <a:prstGeom prst="wedgeRoundRectCallout">
            <a:avLst>
              <a:gd name="adj1" fmla="val -65176"/>
              <a:gd name="adj2" fmla="val 189208"/>
              <a:gd name="adj3" fmla="val 16667"/>
            </a:avLst>
          </a:prstGeom>
          <a:solidFill>
            <a:srgbClr val="00FFFF">
              <a:alpha val="48000"/>
            </a:srgbClr>
          </a:solidFill>
          <a:ln w="9525">
            <a:solidFill>
              <a:schemeClr val="tx1"/>
            </a:solidFill>
            <a:miter lim="800000"/>
            <a:headEnd/>
            <a:tailEnd/>
          </a:ln>
          <a:effectLst/>
        </p:spPr>
        <p:txBody>
          <a:bodyPr lIns="95793" tIns="47896" rIns="95793" bIns="47896"/>
          <a:lstStyle/>
          <a:p>
            <a:pPr algn="ctr" defTabSz="958850"/>
            <a:r>
              <a:rPr lang="zh-TW" altLang="en-US" sz="2100" b="1">
                <a:solidFill>
                  <a:srgbClr val="FFFF00"/>
                </a:solidFill>
                <a:effectLst/>
                <a:latin typeface="Times New Roman" pitchFamily="18" charset="0"/>
                <a:ea typeface="標楷體" pitchFamily="65" charset="-120"/>
              </a:rPr>
              <a:t>永續環境教育中心</a:t>
            </a:r>
          </a:p>
        </p:txBody>
      </p:sp>
      <p:sp>
        <p:nvSpPr>
          <p:cNvPr id="1038342" name="AutoShape 6"/>
          <p:cNvSpPr>
            <a:spLocks noChangeArrowheads="1"/>
          </p:cNvSpPr>
          <p:nvPr/>
        </p:nvSpPr>
        <p:spPr bwMode="auto">
          <a:xfrm>
            <a:off x="755650" y="4508500"/>
            <a:ext cx="1439863" cy="647700"/>
          </a:xfrm>
          <a:prstGeom prst="wedgeRoundRectCallout">
            <a:avLst>
              <a:gd name="adj1" fmla="val 64444"/>
              <a:gd name="adj2" fmla="val 28431"/>
              <a:gd name="adj3" fmla="val 16667"/>
            </a:avLst>
          </a:prstGeom>
          <a:solidFill>
            <a:schemeClr val="bg1">
              <a:alpha val="48000"/>
            </a:schemeClr>
          </a:solidFill>
          <a:ln w="9525">
            <a:solidFill>
              <a:schemeClr val="tx1"/>
            </a:solidFill>
            <a:miter lim="800000"/>
            <a:headEnd/>
            <a:tailEnd/>
          </a:ln>
          <a:effectLst/>
        </p:spPr>
        <p:txBody>
          <a:bodyPr lIns="95793" tIns="47896" rIns="95793" bIns="47896"/>
          <a:lstStyle/>
          <a:p>
            <a:pPr algn="ctr" defTabSz="958850"/>
            <a:r>
              <a:rPr lang="zh-TW" altLang="en-US" sz="1900">
                <a:solidFill>
                  <a:schemeClr val="tx1"/>
                </a:solidFill>
                <a:effectLst/>
                <a:latin typeface="Times New Roman" pitchFamily="18" charset="0"/>
                <a:ea typeface="標楷體" pitchFamily="65" charset="-120"/>
              </a:rPr>
              <a:t>紅樹林自然保留區</a:t>
            </a:r>
          </a:p>
        </p:txBody>
      </p:sp>
      <p:sp>
        <p:nvSpPr>
          <p:cNvPr id="1038343" name="AutoShape 7"/>
          <p:cNvSpPr>
            <a:spLocks noChangeArrowheads="1"/>
          </p:cNvSpPr>
          <p:nvPr/>
        </p:nvSpPr>
        <p:spPr bwMode="auto">
          <a:xfrm>
            <a:off x="971550" y="3716338"/>
            <a:ext cx="1314450" cy="649287"/>
          </a:xfrm>
          <a:prstGeom prst="wedgeRoundRectCallout">
            <a:avLst>
              <a:gd name="adj1" fmla="val 101208"/>
              <a:gd name="adj2" fmla="val -1833"/>
              <a:gd name="adj3" fmla="val 16667"/>
            </a:avLst>
          </a:prstGeom>
          <a:solidFill>
            <a:schemeClr val="bg1">
              <a:alpha val="48000"/>
            </a:schemeClr>
          </a:solidFill>
          <a:ln w="9525">
            <a:solidFill>
              <a:schemeClr val="tx1"/>
            </a:solidFill>
            <a:miter lim="800000"/>
            <a:headEnd/>
            <a:tailEnd/>
          </a:ln>
          <a:effectLst/>
        </p:spPr>
        <p:txBody>
          <a:bodyPr lIns="95793" tIns="47896" rIns="95793" bIns="47896"/>
          <a:lstStyle/>
          <a:p>
            <a:pPr algn="ctr" defTabSz="958850"/>
            <a:r>
              <a:rPr lang="zh-TW" altLang="en-US" sz="1900">
                <a:solidFill>
                  <a:schemeClr val="tx1"/>
                </a:solidFill>
                <a:effectLst/>
                <a:latin typeface="Times New Roman" pitchFamily="18" charset="0"/>
                <a:ea typeface="標楷體" pitchFamily="65" charset="-120"/>
              </a:rPr>
              <a:t>關渡自然保留區</a:t>
            </a:r>
          </a:p>
        </p:txBody>
      </p:sp>
      <p:sp>
        <p:nvSpPr>
          <p:cNvPr id="1038344" name="AutoShape 8"/>
          <p:cNvSpPr>
            <a:spLocks noChangeArrowheads="1"/>
          </p:cNvSpPr>
          <p:nvPr/>
        </p:nvSpPr>
        <p:spPr bwMode="auto">
          <a:xfrm>
            <a:off x="4114800" y="3581400"/>
            <a:ext cx="1295400" cy="360363"/>
          </a:xfrm>
          <a:prstGeom prst="wedgeRoundRectCallout">
            <a:avLst>
              <a:gd name="adj1" fmla="val -69606"/>
              <a:gd name="adj2" fmla="val -74227"/>
              <a:gd name="adj3" fmla="val 16667"/>
            </a:avLst>
          </a:prstGeom>
          <a:solidFill>
            <a:schemeClr val="bg1">
              <a:alpha val="48000"/>
            </a:schemeClr>
          </a:solidFill>
          <a:ln w="9525">
            <a:solidFill>
              <a:schemeClr val="tx1"/>
            </a:solidFill>
            <a:miter lim="800000"/>
            <a:headEnd/>
            <a:tailEnd/>
          </a:ln>
          <a:effectLst/>
        </p:spPr>
        <p:txBody>
          <a:bodyPr lIns="95793" tIns="47896" rIns="95793" bIns="47896"/>
          <a:lstStyle/>
          <a:p>
            <a:pPr algn="ctr" defTabSz="958850"/>
            <a:r>
              <a:rPr lang="zh-TW" altLang="en-US" sz="1900">
                <a:solidFill>
                  <a:schemeClr val="tx1"/>
                </a:solidFill>
                <a:effectLst/>
                <a:latin typeface="Times New Roman" pitchFamily="18" charset="0"/>
                <a:ea typeface="標楷體" pitchFamily="65" charset="-120"/>
              </a:rPr>
              <a:t>五股溼地</a:t>
            </a:r>
          </a:p>
        </p:txBody>
      </p:sp>
      <p:sp>
        <p:nvSpPr>
          <p:cNvPr id="1038345" name="AutoShape 9"/>
          <p:cNvSpPr>
            <a:spLocks noChangeArrowheads="1"/>
          </p:cNvSpPr>
          <p:nvPr/>
        </p:nvSpPr>
        <p:spPr bwMode="auto">
          <a:xfrm>
            <a:off x="3059113" y="2852738"/>
            <a:ext cx="1296987" cy="360362"/>
          </a:xfrm>
          <a:prstGeom prst="wedgeRoundRectCallout">
            <a:avLst>
              <a:gd name="adj1" fmla="val -28213"/>
              <a:gd name="adj2" fmla="val 207269"/>
              <a:gd name="adj3" fmla="val 16667"/>
            </a:avLst>
          </a:prstGeom>
          <a:solidFill>
            <a:schemeClr val="bg1">
              <a:alpha val="48000"/>
            </a:schemeClr>
          </a:solidFill>
          <a:ln w="9525">
            <a:solidFill>
              <a:schemeClr val="tx1"/>
            </a:solidFill>
            <a:miter lim="800000"/>
            <a:headEnd/>
            <a:tailEnd/>
          </a:ln>
          <a:effectLst/>
        </p:spPr>
        <p:txBody>
          <a:bodyPr lIns="95793" tIns="47896" rIns="95793" bIns="47896"/>
          <a:lstStyle/>
          <a:p>
            <a:pPr algn="ctr" defTabSz="958850"/>
            <a:r>
              <a:rPr lang="zh-TW" altLang="en-US" sz="1900">
                <a:solidFill>
                  <a:schemeClr val="tx1"/>
                </a:solidFill>
                <a:effectLst/>
                <a:latin typeface="Times New Roman" pitchFamily="18" charset="0"/>
                <a:ea typeface="標楷體" pitchFamily="65" charset="-120"/>
              </a:rPr>
              <a:t>蘆堤溼地</a:t>
            </a:r>
          </a:p>
        </p:txBody>
      </p:sp>
      <p:sp>
        <p:nvSpPr>
          <p:cNvPr id="1038346" name="AutoShape 10"/>
          <p:cNvSpPr>
            <a:spLocks noChangeArrowheads="1"/>
          </p:cNvSpPr>
          <p:nvPr/>
        </p:nvSpPr>
        <p:spPr bwMode="auto">
          <a:xfrm>
            <a:off x="2195513" y="2154238"/>
            <a:ext cx="1233487" cy="627062"/>
          </a:xfrm>
          <a:prstGeom prst="wedgeRoundRectCallout">
            <a:avLst>
              <a:gd name="adj1" fmla="val 85907"/>
              <a:gd name="adj2" fmla="val 17343"/>
              <a:gd name="adj3" fmla="val 16667"/>
            </a:avLst>
          </a:prstGeom>
          <a:solidFill>
            <a:schemeClr val="bg1">
              <a:alpha val="48000"/>
            </a:schemeClr>
          </a:solidFill>
          <a:ln w="9525">
            <a:solidFill>
              <a:schemeClr val="tx1"/>
            </a:solidFill>
            <a:miter lim="800000"/>
            <a:headEnd/>
            <a:tailEnd/>
          </a:ln>
          <a:effectLst/>
        </p:spPr>
        <p:txBody>
          <a:bodyPr lIns="95793" tIns="47896" rIns="95793" bIns="47896"/>
          <a:lstStyle/>
          <a:p>
            <a:pPr algn="ctr" defTabSz="958850"/>
            <a:r>
              <a:rPr lang="zh-TW" altLang="en-US" sz="1900">
                <a:solidFill>
                  <a:schemeClr val="tx1"/>
                </a:solidFill>
                <a:effectLst/>
                <a:latin typeface="Times New Roman" pitchFamily="18" charset="0"/>
                <a:ea typeface="標楷體" pitchFamily="65" charset="-120"/>
              </a:rPr>
              <a:t>華江雁鴨公園</a:t>
            </a:r>
          </a:p>
        </p:txBody>
      </p:sp>
      <p:sp>
        <p:nvSpPr>
          <p:cNvPr id="1038347" name="AutoShape 11"/>
          <p:cNvSpPr>
            <a:spLocks noChangeArrowheads="1"/>
          </p:cNvSpPr>
          <p:nvPr/>
        </p:nvSpPr>
        <p:spPr bwMode="auto">
          <a:xfrm>
            <a:off x="5076825" y="2708275"/>
            <a:ext cx="1439863" cy="649288"/>
          </a:xfrm>
          <a:prstGeom prst="wedgeRoundRectCallout">
            <a:avLst>
              <a:gd name="adj1" fmla="val -105019"/>
              <a:gd name="adj2" fmla="val -59046"/>
              <a:gd name="adj3" fmla="val 16667"/>
            </a:avLst>
          </a:prstGeom>
          <a:solidFill>
            <a:schemeClr val="bg1">
              <a:alpha val="48000"/>
            </a:schemeClr>
          </a:solidFill>
          <a:ln w="9525">
            <a:solidFill>
              <a:schemeClr val="tx1"/>
            </a:solidFill>
            <a:miter lim="800000"/>
            <a:headEnd/>
            <a:tailEnd/>
          </a:ln>
          <a:effectLst/>
        </p:spPr>
        <p:txBody>
          <a:bodyPr lIns="95793" tIns="47896" rIns="95793" bIns="47896"/>
          <a:lstStyle/>
          <a:p>
            <a:pPr algn="ctr" defTabSz="958850"/>
            <a:r>
              <a:rPr lang="zh-TW" altLang="en-US" sz="1900">
                <a:solidFill>
                  <a:schemeClr val="tx1"/>
                </a:solidFill>
                <a:effectLst/>
                <a:latin typeface="Times New Roman" pitchFamily="18" charset="0"/>
                <a:ea typeface="標楷體" pitchFamily="65" charset="-120"/>
              </a:rPr>
              <a:t>大漢溪</a:t>
            </a:r>
          </a:p>
          <a:p>
            <a:pPr algn="ctr" defTabSz="958850"/>
            <a:r>
              <a:rPr lang="zh-TW" altLang="en-US" sz="1900">
                <a:solidFill>
                  <a:schemeClr val="tx1"/>
                </a:solidFill>
                <a:effectLst/>
                <a:latin typeface="Times New Roman" pitchFamily="18" charset="0"/>
                <a:ea typeface="標楷體" pitchFamily="65" charset="-120"/>
              </a:rPr>
              <a:t>人工溼地</a:t>
            </a:r>
          </a:p>
        </p:txBody>
      </p:sp>
      <p:sp>
        <p:nvSpPr>
          <p:cNvPr id="1038348" name="AutoShape 12"/>
          <p:cNvSpPr>
            <a:spLocks noChangeArrowheads="1"/>
          </p:cNvSpPr>
          <p:nvPr/>
        </p:nvSpPr>
        <p:spPr bwMode="auto">
          <a:xfrm>
            <a:off x="3132138" y="1341438"/>
            <a:ext cx="1081087" cy="719137"/>
          </a:xfrm>
          <a:prstGeom prst="wedgeRoundRectCallout">
            <a:avLst>
              <a:gd name="adj1" fmla="val -67620"/>
              <a:gd name="adj2" fmla="val 50662"/>
              <a:gd name="adj3" fmla="val 16667"/>
            </a:avLst>
          </a:prstGeom>
          <a:solidFill>
            <a:schemeClr val="bg1">
              <a:alpha val="48000"/>
            </a:schemeClr>
          </a:solidFill>
          <a:ln w="9525">
            <a:solidFill>
              <a:schemeClr val="tx1"/>
            </a:solidFill>
            <a:miter lim="800000"/>
            <a:headEnd/>
            <a:tailEnd/>
          </a:ln>
          <a:effectLst/>
        </p:spPr>
        <p:txBody>
          <a:bodyPr lIns="95793" tIns="47896" rIns="95793" bIns="47896"/>
          <a:lstStyle/>
          <a:p>
            <a:pPr algn="ctr" defTabSz="958850"/>
            <a:r>
              <a:rPr lang="zh-TW" altLang="en-US" sz="1900">
                <a:solidFill>
                  <a:schemeClr val="tx1"/>
                </a:solidFill>
                <a:effectLst/>
                <a:latin typeface="Times New Roman" pitchFamily="18" charset="0"/>
                <a:ea typeface="標楷體" pitchFamily="65" charset="-120"/>
              </a:rPr>
              <a:t>福和橋</a:t>
            </a:r>
          </a:p>
          <a:p>
            <a:pPr algn="ctr" defTabSz="958850"/>
            <a:r>
              <a:rPr lang="zh-TW" altLang="en-US" sz="1900">
                <a:solidFill>
                  <a:schemeClr val="tx1"/>
                </a:solidFill>
                <a:effectLst/>
                <a:latin typeface="Times New Roman" pitchFamily="18" charset="0"/>
                <a:ea typeface="標楷體" pitchFamily="65" charset="-120"/>
              </a:rPr>
              <a:t>溼地</a:t>
            </a:r>
          </a:p>
        </p:txBody>
      </p:sp>
      <p:sp>
        <p:nvSpPr>
          <p:cNvPr id="1038349" name="AutoShape 13"/>
          <p:cNvSpPr>
            <a:spLocks noChangeArrowheads="1"/>
          </p:cNvSpPr>
          <p:nvPr/>
        </p:nvSpPr>
        <p:spPr bwMode="auto">
          <a:xfrm>
            <a:off x="4787900" y="908050"/>
            <a:ext cx="1368425" cy="360363"/>
          </a:xfrm>
          <a:prstGeom prst="wedgeRoundRectCallout">
            <a:avLst>
              <a:gd name="adj1" fmla="val -82829"/>
              <a:gd name="adj2" fmla="val 123130"/>
              <a:gd name="adj3" fmla="val 16667"/>
            </a:avLst>
          </a:prstGeom>
          <a:solidFill>
            <a:schemeClr val="bg1">
              <a:alpha val="48000"/>
            </a:schemeClr>
          </a:solidFill>
          <a:ln w="9525">
            <a:solidFill>
              <a:schemeClr val="tx1"/>
            </a:solidFill>
            <a:miter lim="800000"/>
            <a:headEnd/>
            <a:tailEnd/>
          </a:ln>
          <a:effectLst/>
        </p:spPr>
        <p:txBody>
          <a:bodyPr lIns="95793" tIns="47896" rIns="95793" bIns="47896"/>
          <a:lstStyle/>
          <a:p>
            <a:pPr algn="ctr" defTabSz="958850"/>
            <a:r>
              <a:rPr lang="zh-TW" altLang="en-US" sz="1900">
                <a:solidFill>
                  <a:schemeClr val="tx1"/>
                </a:solidFill>
                <a:effectLst/>
                <a:latin typeface="Times New Roman" pitchFamily="18" charset="0"/>
                <a:ea typeface="標楷體" pitchFamily="65" charset="-120"/>
              </a:rPr>
              <a:t>廣興溼地</a:t>
            </a:r>
          </a:p>
        </p:txBody>
      </p:sp>
      <p:sp>
        <p:nvSpPr>
          <p:cNvPr id="1038350" name="AutoShape 14"/>
          <p:cNvSpPr>
            <a:spLocks noChangeArrowheads="1"/>
          </p:cNvSpPr>
          <p:nvPr/>
        </p:nvSpPr>
        <p:spPr bwMode="auto">
          <a:xfrm>
            <a:off x="1128713" y="1011238"/>
            <a:ext cx="1355725" cy="617537"/>
          </a:xfrm>
          <a:prstGeom prst="wedgeRoundRectCallout">
            <a:avLst>
              <a:gd name="adj1" fmla="val -129861"/>
              <a:gd name="adj2" fmla="val -24037"/>
              <a:gd name="adj3" fmla="val 16667"/>
            </a:avLst>
          </a:prstGeom>
          <a:solidFill>
            <a:schemeClr val="bg1">
              <a:alpha val="48000"/>
            </a:schemeClr>
          </a:solidFill>
          <a:ln w="9525">
            <a:solidFill>
              <a:schemeClr val="tx1"/>
            </a:solidFill>
            <a:miter lim="800000"/>
            <a:headEnd/>
            <a:tailEnd/>
          </a:ln>
          <a:effectLst/>
        </p:spPr>
        <p:txBody>
          <a:bodyPr lIns="95793" tIns="47896" rIns="95793" bIns="47896"/>
          <a:lstStyle/>
          <a:p>
            <a:pPr algn="ctr" defTabSz="958850"/>
            <a:r>
              <a:rPr lang="zh-TW" altLang="en-US" sz="1900">
                <a:solidFill>
                  <a:schemeClr val="tx1"/>
                </a:solidFill>
                <a:effectLst/>
                <a:latin typeface="Times New Roman" pitchFamily="18" charset="0"/>
                <a:ea typeface="標楷體" pitchFamily="65" charset="-120"/>
              </a:rPr>
              <a:t>田寮洋</a:t>
            </a:r>
          </a:p>
          <a:p>
            <a:pPr algn="ctr" defTabSz="958850"/>
            <a:r>
              <a:rPr lang="zh-TW" altLang="en-US" sz="1900">
                <a:solidFill>
                  <a:schemeClr val="tx1"/>
                </a:solidFill>
                <a:effectLst/>
                <a:latin typeface="Times New Roman" pitchFamily="18" charset="0"/>
                <a:ea typeface="標楷體" pitchFamily="65" charset="-120"/>
              </a:rPr>
              <a:t>農田溼地</a:t>
            </a:r>
          </a:p>
        </p:txBody>
      </p:sp>
      <p:sp>
        <p:nvSpPr>
          <p:cNvPr id="1038351" name="AutoShape 15"/>
          <p:cNvSpPr>
            <a:spLocks noChangeArrowheads="1"/>
          </p:cNvSpPr>
          <p:nvPr/>
        </p:nvSpPr>
        <p:spPr bwMode="auto">
          <a:xfrm>
            <a:off x="323850" y="5229225"/>
            <a:ext cx="1081088" cy="663575"/>
          </a:xfrm>
          <a:prstGeom prst="wedgeRoundRectCallout">
            <a:avLst>
              <a:gd name="adj1" fmla="val -92440"/>
              <a:gd name="adj2" fmla="val 124403"/>
              <a:gd name="adj3" fmla="val 16667"/>
            </a:avLst>
          </a:prstGeom>
          <a:solidFill>
            <a:schemeClr val="bg1">
              <a:alpha val="48000"/>
            </a:schemeClr>
          </a:solidFill>
          <a:ln w="9525">
            <a:solidFill>
              <a:schemeClr val="tx1"/>
            </a:solidFill>
            <a:miter lim="800000"/>
            <a:headEnd/>
            <a:tailEnd/>
          </a:ln>
          <a:effectLst/>
        </p:spPr>
        <p:txBody>
          <a:bodyPr lIns="95793" tIns="47896" rIns="95793" bIns="47896"/>
          <a:lstStyle/>
          <a:p>
            <a:pPr algn="ctr" defTabSz="958850"/>
            <a:r>
              <a:rPr lang="zh-TW" altLang="en-US" sz="1900">
                <a:solidFill>
                  <a:schemeClr val="tx1"/>
                </a:solidFill>
                <a:effectLst/>
                <a:latin typeface="Times New Roman" pitchFamily="18" charset="0"/>
                <a:ea typeface="標楷體" pitchFamily="65" charset="-120"/>
              </a:rPr>
              <a:t>金三角</a:t>
            </a:r>
          </a:p>
          <a:p>
            <a:pPr algn="ctr" defTabSz="958850"/>
            <a:r>
              <a:rPr lang="zh-TW" altLang="en-US" sz="1900">
                <a:solidFill>
                  <a:schemeClr val="tx1"/>
                </a:solidFill>
                <a:effectLst/>
                <a:latin typeface="Times New Roman" pitchFamily="18" charset="0"/>
                <a:ea typeface="標楷體" pitchFamily="65" charset="-120"/>
              </a:rPr>
              <a:t>溼地</a:t>
            </a:r>
          </a:p>
        </p:txBody>
      </p:sp>
      <p:sp>
        <p:nvSpPr>
          <p:cNvPr id="1038352" name="AutoShape 16"/>
          <p:cNvSpPr>
            <a:spLocks noChangeArrowheads="1"/>
          </p:cNvSpPr>
          <p:nvPr/>
        </p:nvSpPr>
        <p:spPr bwMode="auto">
          <a:xfrm>
            <a:off x="990600" y="5791200"/>
            <a:ext cx="1081088" cy="360363"/>
          </a:xfrm>
          <a:prstGeom prst="wedgeRoundRectCallout">
            <a:avLst>
              <a:gd name="adj1" fmla="val -52644"/>
              <a:gd name="adj2" fmla="val 223569"/>
              <a:gd name="adj3" fmla="val 16667"/>
            </a:avLst>
          </a:prstGeom>
          <a:solidFill>
            <a:schemeClr val="bg1">
              <a:alpha val="48000"/>
            </a:schemeClr>
          </a:solidFill>
          <a:ln w="9525">
            <a:solidFill>
              <a:schemeClr val="tx1"/>
            </a:solidFill>
            <a:miter lim="800000"/>
            <a:headEnd/>
            <a:tailEnd/>
          </a:ln>
          <a:effectLst/>
        </p:spPr>
        <p:txBody>
          <a:bodyPr lIns="95793" tIns="47896" rIns="95793" bIns="47896"/>
          <a:lstStyle/>
          <a:p>
            <a:pPr algn="ctr" defTabSz="958850"/>
            <a:r>
              <a:rPr lang="zh-TW" altLang="en-US" sz="1900">
                <a:solidFill>
                  <a:schemeClr val="tx1"/>
                </a:solidFill>
                <a:effectLst/>
                <a:latin typeface="Times New Roman" pitchFamily="18" charset="0"/>
                <a:ea typeface="標楷體" pitchFamily="65" charset="-120"/>
              </a:rPr>
              <a:t>大屯溪</a:t>
            </a:r>
          </a:p>
        </p:txBody>
      </p:sp>
      <p:sp>
        <p:nvSpPr>
          <p:cNvPr id="1038353" name="AutoShape 17"/>
          <p:cNvSpPr>
            <a:spLocks noChangeArrowheads="1"/>
          </p:cNvSpPr>
          <p:nvPr/>
        </p:nvSpPr>
        <p:spPr bwMode="auto">
          <a:xfrm>
            <a:off x="1433513" y="1773238"/>
            <a:ext cx="1081087" cy="360362"/>
          </a:xfrm>
          <a:prstGeom prst="wedgeRoundRectCallout">
            <a:avLst>
              <a:gd name="adj1" fmla="val -107856"/>
              <a:gd name="adj2" fmla="val 75551"/>
              <a:gd name="adj3" fmla="val 16667"/>
            </a:avLst>
          </a:prstGeom>
          <a:solidFill>
            <a:schemeClr val="bg1">
              <a:alpha val="48000"/>
            </a:schemeClr>
          </a:solidFill>
          <a:ln w="9525">
            <a:solidFill>
              <a:schemeClr val="tx1"/>
            </a:solidFill>
            <a:miter lim="800000"/>
            <a:headEnd/>
            <a:tailEnd/>
          </a:ln>
          <a:effectLst/>
        </p:spPr>
        <p:txBody>
          <a:bodyPr lIns="95793" tIns="47896" rIns="95793" bIns="47896"/>
          <a:lstStyle/>
          <a:p>
            <a:pPr algn="ctr" defTabSz="958850"/>
            <a:r>
              <a:rPr lang="zh-TW" altLang="en-US" sz="1900">
                <a:solidFill>
                  <a:schemeClr val="tx1"/>
                </a:solidFill>
                <a:effectLst/>
                <a:latin typeface="Times New Roman" pitchFamily="18" charset="0"/>
                <a:ea typeface="標楷體" pitchFamily="65" charset="-120"/>
              </a:rPr>
              <a:t>茄苳溪</a:t>
            </a:r>
          </a:p>
        </p:txBody>
      </p:sp>
      <p:sp>
        <p:nvSpPr>
          <p:cNvPr id="1038354" name="AutoShape 18"/>
          <p:cNvSpPr>
            <a:spLocks noChangeArrowheads="1"/>
          </p:cNvSpPr>
          <p:nvPr/>
        </p:nvSpPr>
        <p:spPr bwMode="auto">
          <a:xfrm>
            <a:off x="6553200" y="4267200"/>
            <a:ext cx="1403350" cy="504825"/>
          </a:xfrm>
          <a:prstGeom prst="wedgeRoundRectCallout">
            <a:avLst>
              <a:gd name="adj1" fmla="val -60181"/>
              <a:gd name="adj2" fmla="val 202829"/>
              <a:gd name="adj3" fmla="val 16667"/>
            </a:avLst>
          </a:prstGeom>
          <a:solidFill>
            <a:schemeClr val="bg1">
              <a:alpha val="48000"/>
            </a:schemeClr>
          </a:solidFill>
          <a:ln w="9525">
            <a:solidFill>
              <a:schemeClr val="tx1"/>
            </a:solidFill>
            <a:miter lim="800000"/>
            <a:headEnd/>
            <a:tailEnd/>
          </a:ln>
          <a:effectLst/>
        </p:spPr>
        <p:txBody>
          <a:bodyPr lIns="95793" tIns="47896" rIns="95793" bIns="47896"/>
          <a:lstStyle/>
          <a:p>
            <a:pPr algn="ctr" defTabSz="958850"/>
            <a:r>
              <a:rPr lang="zh-TW" altLang="en-US" sz="1900">
                <a:solidFill>
                  <a:schemeClr val="tx1"/>
                </a:solidFill>
                <a:effectLst/>
                <a:latin typeface="Times New Roman" pitchFamily="18" charset="0"/>
                <a:ea typeface="標楷體" pitchFamily="65" charset="-120"/>
              </a:rPr>
              <a:t>海濱溼地</a:t>
            </a:r>
          </a:p>
        </p:txBody>
      </p:sp>
      <p:sp>
        <p:nvSpPr>
          <p:cNvPr id="1038355" name="AutoShape 19"/>
          <p:cNvSpPr>
            <a:spLocks noChangeArrowheads="1"/>
          </p:cNvSpPr>
          <p:nvPr/>
        </p:nvSpPr>
        <p:spPr bwMode="auto">
          <a:xfrm>
            <a:off x="762000" y="2924175"/>
            <a:ext cx="1506538" cy="657225"/>
          </a:xfrm>
          <a:prstGeom prst="wedgeRoundRectCallout">
            <a:avLst>
              <a:gd name="adj1" fmla="val -98366"/>
              <a:gd name="adj2" fmla="val 140097"/>
              <a:gd name="adj3" fmla="val 16667"/>
            </a:avLst>
          </a:prstGeom>
          <a:solidFill>
            <a:schemeClr val="bg1">
              <a:alpha val="48000"/>
            </a:schemeClr>
          </a:solidFill>
          <a:ln w="9525">
            <a:solidFill>
              <a:schemeClr val="tx1"/>
            </a:solidFill>
            <a:miter lim="800000"/>
            <a:headEnd/>
            <a:tailEnd/>
          </a:ln>
          <a:effectLst/>
        </p:spPr>
        <p:txBody>
          <a:bodyPr lIns="95793" tIns="47896" rIns="95793" bIns="47896"/>
          <a:lstStyle/>
          <a:p>
            <a:pPr algn="ctr" defTabSz="958850"/>
            <a:r>
              <a:rPr lang="zh-TW" altLang="en-US" sz="1900">
                <a:solidFill>
                  <a:schemeClr val="tx1"/>
                </a:solidFill>
                <a:effectLst/>
                <a:latin typeface="Times New Roman" pitchFamily="18" charset="0"/>
                <a:ea typeface="標楷體" pitchFamily="65" charset="-120"/>
              </a:rPr>
              <a:t>北海農田</a:t>
            </a:r>
          </a:p>
          <a:p>
            <a:pPr algn="ctr" defTabSz="958850"/>
            <a:r>
              <a:rPr lang="zh-TW" altLang="en-US" sz="1900">
                <a:solidFill>
                  <a:schemeClr val="tx1"/>
                </a:solidFill>
                <a:effectLst/>
                <a:latin typeface="Times New Roman" pitchFamily="18" charset="0"/>
                <a:ea typeface="標楷體" pitchFamily="65" charset="-120"/>
              </a:rPr>
              <a:t>梯田溼地</a:t>
            </a:r>
          </a:p>
        </p:txBody>
      </p:sp>
      <p:sp>
        <p:nvSpPr>
          <p:cNvPr id="1038356" name="AutoShape 20"/>
          <p:cNvSpPr>
            <a:spLocks noChangeArrowheads="1"/>
          </p:cNvSpPr>
          <p:nvPr/>
        </p:nvSpPr>
        <p:spPr bwMode="auto">
          <a:xfrm>
            <a:off x="6948488" y="2349500"/>
            <a:ext cx="1439862" cy="638175"/>
          </a:xfrm>
          <a:prstGeom prst="wedgeRoundRectCallout">
            <a:avLst>
              <a:gd name="adj1" fmla="val -65106"/>
              <a:gd name="adj2" fmla="val -99255"/>
              <a:gd name="adj3" fmla="val 16667"/>
            </a:avLst>
          </a:prstGeom>
          <a:solidFill>
            <a:schemeClr val="bg1">
              <a:alpha val="48000"/>
            </a:schemeClr>
          </a:solidFill>
          <a:ln w="9525">
            <a:solidFill>
              <a:schemeClr val="tx1"/>
            </a:solidFill>
            <a:miter lim="800000"/>
            <a:headEnd/>
            <a:tailEnd/>
          </a:ln>
          <a:effectLst/>
        </p:spPr>
        <p:txBody>
          <a:bodyPr lIns="95793" tIns="47896" rIns="95793" bIns="47896"/>
          <a:lstStyle/>
          <a:p>
            <a:pPr algn="ctr" defTabSz="958850"/>
            <a:r>
              <a:rPr lang="zh-TW" altLang="en-US" sz="1900">
                <a:solidFill>
                  <a:schemeClr val="tx1"/>
                </a:solidFill>
                <a:effectLst/>
                <a:latin typeface="Times New Roman" pitchFamily="18" charset="0"/>
                <a:ea typeface="標楷體" pitchFamily="65" charset="-120"/>
              </a:rPr>
              <a:t>大漢溪</a:t>
            </a:r>
          </a:p>
          <a:p>
            <a:pPr algn="ctr" defTabSz="958850"/>
            <a:r>
              <a:rPr lang="zh-TW" altLang="en-US" sz="1900">
                <a:solidFill>
                  <a:schemeClr val="tx1"/>
                </a:solidFill>
                <a:effectLst/>
                <a:latin typeface="Times New Roman" pitchFamily="18" charset="0"/>
                <a:ea typeface="標楷體" pitchFamily="65" charset="-120"/>
              </a:rPr>
              <a:t>河洲溼地</a:t>
            </a:r>
          </a:p>
        </p:txBody>
      </p:sp>
      <p:sp>
        <p:nvSpPr>
          <p:cNvPr id="1038357" name="Text Box 21"/>
          <p:cNvSpPr txBox="1">
            <a:spLocks noChangeArrowheads="1"/>
          </p:cNvSpPr>
          <p:nvPr/>
        </p:nvSpPr>
        <p:spPr bwMode="auto">
          <a:xfrm>
            <a:off x="1476375" y="6430963"/>
            <a:ext cx="7834313" cy="446087"/>
          </a:xfrm>
          <a:prstGeom prst="rect">
            <a:avLst/>
          </a:prstGeom>
          <a:noFill/>
          <a:ln w="9525">
            <a:noFill/>
            <a:miter lim="800000"/>
            <a:headEnd/>
            <a:tailEnd/>
          </a:ln>
          <a:effectLst/>
        </p:spPr>
        <p:txBody>
          <a:bodyPr wrap="none" lIns="95793" tIns="47896" rIns="95793" bIns="47896">
            <a:spAutoFit/>
          </a:bodyPr>
          <a:lstStyle/>
          <a:p>
            <a:pPr defTabSz="958850"/>
            <a:r>
              <a:rPr lang="en-US" altLang="zh-TW" sz="2300">
                <a:solidFill>
                  <a:schemeClr val="tx1"/>
                </a:solidFill>
                <a:effectLst/>
                <a:latin typeface="Verdana" pitchFamily="34" charset="0"/>
                <a:ea typeface="新細明體" pitchFamily="18" charset="-120"/>
              </a:rPr>
              <a:t>The connections between the wetlands and schools.</a:t>
            </a:r>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日期版面配置區 3"/>
          <p:cNvSpPr>
            <a:spLocks noGrp="1"/>
          </p:cNvSpPr>
          <p:nvPr>
            <p:ph type="dt" sz="half" idx="10"/>
          </p:nvPr>
        </p:nvSpPr>
        <p:spPr/>
        <p:txBody>
          <a:bodyPr/>
          <a:lstStyle/>
          <a:p>
            <a:fld id="{EF796319-4B51-44E6-B7E4-335EBA62521F}" type="datetime1">
              <a:rPr lang="zh-TW" altLang="en-US"/>
              <a:pPr/>
              <a:t>2019/9/17</a:t>
            </a:fld>
            <a:endParaRPr lang="en-US" altLang="zh-TW"/>
          </a:p>
        </p:txBody>
      </p:sp>
      <p:sp>
        <p:nvSpPr>
          <p:cNvPr id="1050626" name="Rectangle 2"/>
          <p:cNvSpPr>
            <a:spLocks noChangeArrowheads="1"/>
          </p:cNvSpPr>
          <p:nvPr/>
        </p:nvSpPr>
        <p:spPr bwMode="auto">
          <a:xfrm>
            <a:off x="107950" y="115888"/>
            <a:ext cx="7920038" cy="579437"/>
          </a:xfrm>
          <a:prstGeom prst="rect">
            <a:avLst/>
          </a:prstGeom>
          <a:noFill/>
          <a:ln w="9525" algn="ctr">
            <a:noFill/>
            <a:miter lim="800000"/>
            <a:headEnd/>
            <a:tailEnd/>
          </a:ln>
          <a:effectLst/>
        </p:spPr>
        <p:txBody>
          <a:bodyPr anchor="b">
            <a:spAutoFit/>
          </a:bodyPr>
          <a:lstStyle/>
          <a:p>
            <a:pPr defTabSz="958850"/>
            <a:r>
              <a:rPr lang="zh-TW" altLang="en-US" sz="3200">
                <a:solidFill>
                  <a:schemeClr val="tx1"/>
                </a:solidFill>
                <a:effectLst/>
                <a:latin typeface="標楷體" pitchFamily="65" charset="-120"/>
              </a:rPr>
              <a:t>結合在地文化，發展特色學校</a:t>
            </a:r>
          </a:p>
        </p:txBody>
      </p:sp>
      <p:pic>
        <p:nvPicPr>
          <p:cNvPr id="1050627" name="Picture 3" descr="觀察青帶鳳蝶"/>
          <p:cNvPicPr>
            <a:picLocks noChangeAspect="1" noChangeArrowheads="1"/>
          </p:cNvPicPr>
          <p:nvPr/>
        </p:nvPicPr>
        <p:blipFill>
          <a:blip r:embed="rId3" cstate="print"/>
          <a:srcRect/>
          <a:stretch>
            <a:fillRect/>
          </a:stretch>
        </p:blipFill>
        <p:spPr bwMode="auto">
          <a:xfrm rot="-584660">
            <a:off x="539750" y="4292600"/>
            <a:ext cx="2519363" cy="1889125"/>
          </a:xfrm>
          <a:prstGeom prst="rect">
            <a:avLst/>
          </a:prstGeom>
          <a:noFill/>
        </p:spPr>
      </p:pic>
      <p:pic>
        <p:nvPicPr>
          <p:cNvPr id="1050628" name="Picture 4" descr="小朋友看初生的螳螂"/>
          <p:cNvPicPr>
            <a:picLocks noChangeAspect="1" noChangeArrowheads="1"/>
          </p:cNvPicPr>
          <p:nvPr/>
        </p:nvPicPr>
        <p:blipFill>
          <a:blip r:embed="rId4" cstate="print"/>
          <a:srcRect/>
          <a:stretch>
            <a:fillRect/>
          </a:stretch>
        </p:blipFill>
        <p:spPr bwMode="auto">
          <a:xfrm rot="850805">
            <a:off x="6011863" y="4508500"/>
            <a:ext cx="2493962" cy="1871663"/>
          </a:xfrm>
          <a:prstGeom prst="rect">
            <a:avLst/>
          </a:prstGeom>
          <a:noFill/>
          <a:ln w="9525">
            <a:noFill/>
            <a:miter lim="800000"/>
            <a:headEnd/>
            <a:tailEnd/>
          </a:ln>
        </p:spPr>
      </p:pic>
      <p:pic>
        <p:nvPicPr>
          <p:cNvPr id="1050629" name="Picture 5" descr="和美國小龍洞漁村生態之旅"/>
          <p:cNvPicPr>
            <a:picLocks noChangeAspect="1" noChangeArrowheads="1"/>
          </p:cNvPicPr>
          <p:nvPr/>
        </p:nvPicPr>
        <p:blipFill>
          <a:blip r:embed="rId5" cstate="print"/>
          <a:srcRect/>
          <a:stretch>
            <a:fillRect/>
          </a:stretch>
        </p:blipFill>
        <p:spPr bwMode="auto">
          <a:xfrm>
            <a:off x="5362575" y="1412875"/>
            <a:ext cx="3386138" cy="2582863"/>
          </a:xfrm>
          <a:prstGeom prst="rect">
            <a:avLst/>
          </a:prstGeom>
          <a:noFill/>
        </p:spPr>
      </p:pic>
      <p:pic>
        <p:nvPicPr>
          <p:cNvPr id="1050630" name="Picture 6" descr="興福國小高爾夫揮稈樂"/>
          <p:cNvPicPr>
            <a:picLocks noChangeAspect="1" noChangeArrowheads="1"/>
          </p:cNvPicPr>
          <p:nvPr/>
        </p:nvPicPr>
        <p:blipFill>
          <a:blip r:embed="rId6" cstate="print"/>
          <a:srcRect/>
          <a:stretch>
            <a:fillRect/>
          </a:stretch>
        </p:blipFill>
        <p:spPr bwMode="auto">
          <a:xfrm>
            <a:off x="250825" y="1484313"/>
            <a:ext cx="3381375" cy="2382837"/>
          </a:xfrm>
          <a:prstGeom prst="rect">
            <a:avLst/>
          </a:prstGeom>
          <a:noFill/>
        </p:spPr>
      </p:pic>
      <p:pic>
        <p:nvPicPr>
          <p:cNvPr id="1050631" name="Picture 7" descr="小朋友快樂的觀察五色鳥生態"/>
          <p:cNvPicPr>
            <a:picLocks noChangeAspect="1" noChangeArrowheads="1"/>
          </p:cNvPicPr>
          <p:nvPr/>
        </p:nvPicPr>
        <p:blipFill>
          <a:blip r:embed="rId7" cstate="print"/>
          <a:srcRect/>
          <a:stretch>
            <a:fillRect/>
          </a:stretch>
        </p:blipFill>
        <p:spPr bwMode="auto">
          <a:xfrm>
            <a:off x="3348038" y="2924175"/>
            <a:ext cx="2149475" cy="3070225"/>
          </a:xfrm>
          <a:prstGeom prst="rect">
            <a:avLst/>
          </a:prstGeom>
          <a:noFill/>
        </p:spPr>
      </p:pic>
      <p:sp>
        <p:nvSpPr>
          <p:cNvPr id="1050632" name="Text Box 8"/>
          <p:cNvSpPr txBox="1">
            <a:spLocks noChangeArrowheads="1"/>
          </p:cNvSpPr>
          <p:nvPr/>
        </p:nvSpPr>
        <p:spPr bwMode="auto">
          <a:xfrm>
            <a:off x="1476375" y="6386513"/>
            <a:ext cx="6608763" cy="446087"/>
          </a:xfrm>
          <a:prstGeom prst="rect">
            <a:avLst/>
          </a:prstGeom>
          <a:noFill/>
          <a:ln w="9525">
            <a:noFill/>
            <a:miter lim="800000"/>
            <a:headEnd/>
            <a:tailEnd/>
          </a:ln>
          <a:effectLst/>
        </p:spPr>
        <p:txBody>
          <a:bodyPr wrap="none" lIns="95793" tIns="47896" rIns="95793" bIns="47896">
            <a:spAutoFit/>
          </a:bodyPr>
          <a:lstStyle/>
          <a:p>
            <a:pPr defTabSz="958850"/>
            <a:r>
              <a:rPr lang="en-US" altLang="zh-TW" sz="2300">
                <a:solidFill>
                  <a:schemeClr val="tx1"/>
                </a:solidFill>
                <a:effectLst/>
                <a:latin typeface="Verdana" pitchFamily="34" charset="0"/>
                <a:ea typeface="新細明體" pitchFamily="18" charset="-120"/>
              </a:rPr>
              <a:t>Combine the local culture with eco training.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1050627"/>
                                        </p:tgtEl>
                                        <p:attrNameLst>
                                          <p:attrName>style.visibility</p:attrName>
                                        </p:attrNameLst>
                                      </p:cBhvr>
                                      <p:to>
                                        <p:strVal val="visible"/>
                                      </p:to>
                                    </p:set>
                                    <p:anim to="" calcmode="lin" valueType="num">
                                      <p:cBhvr>
                                        <p:cTn id="7" dur="1" fill="hold"/>
                                        <p:tgtEl>
                                          <p:spTgt spid="1050627"/>
                                        </p:tgtEl>
                                        <p:attrNameLst>
                                          <p:attrName/>
                                        </p:attrNameLst>
                                      </p:cBhvr>
                                    </p:anim>
                                  </p:childTnLst>
                                </p:cTn>
                              </p:par>
                            </p:childTnLst>
                          </p:cTn>
                        </p:par>
                        <p:par>
                          <p:cTn id="8" fill="hold">
                            <p:stCondLst>
                              <p:cond delay="0"/>
                            </p:stCondLst>
                            <p:childTnLst>
                              <p:par>
                                <p:cTn id="9" presetID="1" presetClass="entr" presetSubtype="0" fill="hold" nodeType="afterEffect">
                                  <p:stCondLst>
                                    <p:cond delay="0"/>
                                  </p:stCondLst>
                                  <p:childTnLst>
                                    <p:set>
                                      <p:cBhvr>
                                        <p:cTn id="10" dur="1" fill="hold">
                                          <p:stCondLst>
                                            <p:cond delay="0"/>
                                          </p:stCondLst>
                                        </p:cTn>
                                        <p:tgtEl>
                                          <p:spTgt spid="1050631"/>
                                        </p:tgtEl>
                                        <p:attrNameLst>
                                          <p:attrName>style.visibility</p:attrName>
                                        </p:attrNameLst>
                                      </p:cBhvr>
                                      <p:to>
                                        <p:strVal val="visible"/>
                                      </p:to>
                                    </p:set>
                                  </p:childTnLst>
                                </p:cTn>
                              </p:par>
                            </p:childTnLst>
                          </p:cTn>
                        </p:par>
                        <p:par>
                          <p:cTn id="11" fill="hold">
                            <p:stCondLst>
                              <p:cond delay="0"/>
                            </p:stCondLst>
                            <p:childTnLst>
                              <p:par>
                                <p:cTn id="12" presetID="18" presetClass="entr" presetSubtype="12" fill="hold" nodeType="afterEffect">
                                  <p:stCondLst>
                                    <p:cond delay="0"/>
                                  </p:stCondLst>
                                  <p:childTnLst>
                                    <p:set>
                                      <p:cBhvr>
                                        <p:cTn id="13" dur="1" fill="hold">
                                          <p:stCondLst>
                                            <p:cond delay="0"/>
                                          </p:stCondLst>
                                        </p:cTn>
                                        <p:tgtEl>
                                          <p:spTgt spid="1050628"/>
                                        </p:tgtEl>
                                        <p:attrNameLst>
                                          <p:attrName>style.visibility</p:attrName>
                                        </p:attrNameLst>
                                      </p:cBhvr>
                                      <p:to>
                                        <p:strVal val="visible"/>
                                      </p:to>
                                    </p:set>
                                    <p:animEffect transition="in" filter="strips(downLeft)">
                                      <p:cBhvr>
                                        <p:cTn id="14" dur="1000"/>
                                        <p:tgtEl>
                                          <p:spTgt spid="1050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3698" name="Picture 2" descr="DSCN0027"/>
          <p:cNvPicPr>
            <a:picLocks noChangeAspect="1" noChangeArrowheads="1"/>
          </p:cNvPicPr>
          <p:nvPr/>
        </p:nvPicPr>
        <p:blipFill>
          <a:blip r:embed="rId3" cstate="print">
            <a:lum bright="6000" contrast="10000"/>
          </a:blip>
          <a:srcRect/>
          <a:stretch>
            <a:fillRect/>
          </a:stretch>
        </p:blipFill>
        <p:spPr bwMode="auto">
          <a:xfrm>
            <a:off x="1258888" y="1125538"/>
            <a:ext cx="3170237" cy="2376487"/>
          </a:xfrm>
          <a:prstGeom prst="rect">
            <a:avLst/>
          </a:prstGeom>
          <a:noFill/>
          <a:ln w="38100">
            <a:noFill/>
            <a:miter lim="800000"/>
            <a:headEnd/>
            <a:tailEnd/>
          </a:ln>
          <a:effectLst>
            <a:outerShdw dist="107763" dir="2700000" algn="ctr" rotWithShape="0">
              <a:srgbClr val="808080">
                <a:alpha val="50000"/>
              </a:srgbClr>
            </a:outerShdw>
          </a:effectLst>
        </p:spPr>
      </p:pic>
      <p:pic>
        <p:nvPicPr>
          <p:cNvPr id="1053699" name="Picture 3" descr="../Images/Dscn0067.jpg"/>
          <p:cNvPicPr>
            <a:picLocks noChangeAspect="1" noChangeArrowheads="1"/>
          </p:cNvPicPr>
          <p:nvPr/>
        </p:nvPicPr>
        <p:blipFill>
          <a:blip r:embed="rId4" cstate="print">
            <a:lum contrast="22000"/>
          </a:blip>
          <a:srcRect/>
          <a:stretch>
            <a:fillRect/>
          </a:stretch>
        </p:blipFill>
        <p:spPr bwMode="auto">
          <a:xfrm>
            <a:off x="4643438" y="1125538"/>
            <a:ext cx="3168650" cy="2376487"/>
          </a:xfrm>
          <a:prstGeom prst="rect">
            <a:avLst/>
          </a:prstGeom>
          <a:noFill/>
          <a:ln w="38100" algn="ctr">
            <a:noFill/>
            <a:miter lim="800000"/>
            <a:headEnd/>
            <a:tailEnd/>
          </a:ln>
          <a:effectLst>
            <a:outerShdw dist="107763" dir="2700000" algn="ctr" rotWithShape="0">
              <a:srgbClr val="808080">
                <a:alpha val="50000"/>
              </a:srgbClr>
            </a:outerShdw>
          </a:effectLst>
        </p:spPr>
      </p:pic>
      <p:sp>
        <p:nvSpPr>
          <p:cNvPr id="1053700" name="Text Box 4"/>
          <p:cNvSpPr txBox="1">
            <a:spLocks noChangeArrowheads="1"/>
          </p:cNvSpPr>
          <p:nvPr/>
        </p:nvSpPr>
        <p:spPr bwMode="auto">
          <a:xfrm>
            <a:off x="8078788" y="1196975"/>
            <a:ext cx="536575" cy="2159000"/>
          </a:xfrm>
          <a:prstGeom prst="rect">
            <a:avLst/>
          </a:prstGeom>
          <a:solidFill>
            <a:srgbClr val="FF9900"/>
          </a:solidFill>
          <a:ln w="25400" algn="ctr">
            <a:solidFill>
              <a:srgbClr val="FFFF00"/>
            </a:solidFill>
            <a:miter lim="800000"/>
            <a:headEnd/>
            <a:tailEnd/>
          </a:ln>
          <a:effectLst/>
        </p:spPr>
        <p:txBody>
          <a:bodyPr vert="eaVert" lIns="95793" tIns="47896" rIns="95793" bIns="47896">
            <a:spAutoFit/>
          </a:bodyPr>
          <a:lstStyle/>
          <a:p>
            <a:pPr algn="ctr" defTabSz="958850"/>
            <a:r>
              <a:rPr kumimoji="0" lang="zh-TW" altLang="en-US" sz="2100" b="1">
                <a:solidFill>
                  <a:srgbClr val="800000"/>
                </a:solidFill>
                <a:effectLst/>
                <a:latin typeface="新細明體" pitchFamily="18" charset="-120"/>
                <a:ea typeface="標楷體" pitchFamily="65" charset="-120"/>
              </a:rPr>
              <a:t>二年級彩繪溪石</a:t>
            </a:r>
          </a:p>
        </p:txBody>
      </p:sp>
      <p:sp>
        <p:nvSpPr>
          <p:cNvPr id="1053701" name="Text Box 5"/>
          <p:cNvSpPr txBox="1">
            <a:spLocks noChangeArrowheads="1"/>
          </p:cNvSpPr>
          <p:nvPr/>
        </p:nvSpPr>
        <p:spPr bwMode="auto">
          <a:xfrm>
            <a:off x="661988" y="1125538"/>
            <a:ext cx="536575" cy="2159000"/>
          </a:xfrm>
          <a:prstGeom prst="rect">
            <a:avLst/>
          </a:prstGeom>
          <a:solidFill>
            <a:srgbClr val="FF9900"/>
          </a:solidFill>
          <a:ln w="25400" algn="ctr">
            <a:solidFill>
              <a:srgbClr val="FFFF00"/>
            </a:solidFill>
            <a:miter lim="800000"/>
            <a:headEnd/>
            <a:tailEnd/>
          </a:ln>
          <a:effectLst/>
        </p:spPr>
        <p:txBody>
          <a:bodyPr vert="eaVert" lIns="95793" tIns="47896" rIns="95793" bIns="47896">
            <a:spAutoFit/>
          </a:bodyPr>
          <a:lstStyle/>
          <a:p>
            <a:pPr algn="ctr" defTabSz="958850"/>
            <a:r>
              <a:rPr kumimoji="0" lang="zh-TW" altLang="en-US" sz="2100" b="1">
                <a:solidFill>
                  <a:srgbClr val="800000"/>
                </a:solidFill>
                <a:effectLst/>
                <a:latin typeface="新細明體" pitchFamily="18" charset="-120"/>
                <a:ea typeface="標楷體" pitchFamily="65" charset="-120"/>
              </a:rPr>
              <a:t>一年級溪流安全</a:t>
            </a:r>
          </a:p>
        </p:txBody>
      </p:sp>
      <p:sp>
        <p:nvSpPr>
          <p:cNvPr id="1053702" name="Text Box 6"/>
          <p:cNvSpPr txBox="1">
            <a:spLocks noChangeArrowheads="1"/>
          </p:cNvSpPr>
          <p:nvPr/>
        </p:nvSpPr>
        <p:spPr bwMode="auto">
          <a:xfrm>
            <a:off x="250825" y="185738"/>
            <a:ext cx="7847013" cy="579437"/>
          </a:xfrm>
          <a:prstGeom prst="rect">
            <a:avLst/>
          </a:prstGeom>
          <a:noFill/>
          <a:ln w="9525" algn="ctr">
            <a:noFill/>
            <a:miter lim="800000"/>
            <a:headEnd/>
            <a:tailEnd/>
          </a:ln>
          <a:effectLst/>
        </p:spPr>
        <p:txBody>
          <a:bodyPr anchor="b">
            <a:spAutoFit/>
          </a:bodyPr>
          <a:lstStyle/>
          <a:p>
            <a:pPr defTabSz="958850"/>
            <a:r>
              <a:rPr lang="zh-TW" altLang="en-US" sz="3200">
                <a:solidFill>
                  <a:schemeClr val="tx1"/>
                </a:solidFill>
                <a:effectLst/>
                <a:latin typeface="標楷體" pitchFamily="65" charset="-120"/>
              </a:rPr>
              <a:t>建安國小溪流生態學校</a:t>
            </a:r>
          </a:p>
        </p:txBody>
      </p:sp>
      <p:sp>
        <p:nvSpPr>
          <p:cNvPr id="1053703" name="Text Box 7"/>
          <p:cNvSpPr txBox="1">
            <a:spLocks noChangeArrowheads="1"/>
          </p:cNvSpPr>
          <p:nvPr/>
        </p:nvSpPr>
        <p:spPr bwMode="auto">
          <a:xfrm>
            <a:off x="661988" y="3646488"/>
            <a:ext cx="536575" cy="2159000"/>
          </a:xfrm>
          <a:prstGeom prst="rect">
            <a:avLst/>
          </a:prstGeom>
          <a:solidFill>
            <a:srgbClr val="FF9900"/>
          </a:solidFill>
          <a:ln w="25400" algn="ctr">
            <a:solidFill>
              <a:srgbClr val="FFFF00"/>
            </a:solidFill>
            <a:miter lim="800000"/>
            <a:headEnd/>
            <a:tailEnd/>
          </a:ln>
          <a:effectLst/>
        </p:spPr>
        <p:txBody>
          <a:bodyPr vert="eaVert" lIns="95793" tIns="47896" rIns="95793" bIns="47896">
            <a:spAutoFit/>
          </a:bodyPr>
          <a:lstStyle/>
          <a:p>
            <a:pPr algn="ctr" defTabSz="958850"/>
            <a:r>
              <a:rPr kumimoji="0" lang="zh-TW" altLang="en-US" sz="2100" b="1">
                <a:solidFill>
                  <a:srgbClr val="800000"/>
                </a:solidFill>
                <a:effectLst/>
                <a:latin typeface="新細明體" pitchFamily="18" charset="-120"/>
                <a:ea typeface="標楷體" pitchFamily="65" charset="-120"/>
              </a:rPr>
              <a:t>三年級打水漂</a:t>
            </a:r>
          </a:p>
        </p:txBody>
      </p:sp>
      <p:pic>
        <p:nvPicPr>
          <p:cNvPr id="1053704" name="Picture 8" descr="water"/>
          <p:cNvPicPr>
            <a:picLocks noChangeAspect="1" noChangeArrowheads="1"/>
          </p:cNvPicPr>
          <p:nvPr/>
        </p:nvPicPr>
        <p:blipFill>
          <a:blip r:embed="rId5" cstate="print">
            <a:lum contrast="16000"/>
          </a:blip>
          <a:srcRect/>
          <a:stretch>
            <a:fillRect/>
          </a:stretch>
        </p:blipFill>
        <p:spPr bwMode="auto">
          <a:xfrm>
            <a:off x="1331913" y="3789363"/>
            <a:ext cx="3313112" cy="2486025"/>
          </a:xfrm>
          <a:prstGeom prst="rect">
            <a:avLst/>
          </a:prstGeom>
          <a:noFill/>
          <a:ln w="38100" algn="ctr">
            <a:noFill/>
            <a:miter lim="800000"/>
            <a:headEnd/>
            <a:tailEnd/>
          </a:ln>
          <a:effectLst>
            <a:outerShdw dist="107763" dir="2700000" algn="ctr" rotWithShape="0">
              <a:srgbClr val="808080">
                <a:alpha val="50000"/>
              </a:srgbClr>
            </a:outerShdw>
          </a:effectLst>
        </p:spPr>
      </p:pic>
      <p:pic>
        <p:nvPicPr>
          <p:cNvPr id="1053705" name="Picture 9" descr="DSCN6881"/>
          <p:cNvPicPr>
            <a:picLocks noChangeAspect="1" noChangeArrowheads="1"/>
          </p:cNvPicPr>
          <p:nvPr/>
        </p:nvPicPr>
        <p:blipFill>
          <a:blip r:embed="rId6" cstate="print"/>
          <a:srcRect/>
          <a:stretch>
            <a:fillRect/>
          </a:stretch>
        </p:blipFill>
        <p:spPr bwMode="auto">
          <a:xfrm>
            <a:off x="4714875" y="3789363"/>
            <a:ext cx="3314700" cy="2486025"/>
          </a:xfrm>
          <a:prstGeom prst="rect">
            <a:avLst/>
          </a:prstGeom>
          <a:noFill/>
          <a:ln w="38100" algn="ctr">
            <a:noFill/>
            <a:miter lim="800000"/>
            <a:headEnd/>
            <a:tailEnd/>
          </a:ln>
          <a:effectLst>
            <a:outerShdw dist="107763" dir="2700000" algn="ctr" rotWithShape="0">
              <a:srgbClr val="808080">
                <a:alpha val="50000"/>
              </a:srgbClr>
            </a:outerShdw>
          </a:effectLst>
        </p:spPr>
      </p:pic>
      <p:sp>
        <p:nvSpPr>
          <p:cNvPr id="1053706" name="Text Box 10"/>
          <p:cNvSpPr txBox="1">
            <a:spLocks noChangeArrowheads="1"/>
          </p:cNvSpPr>
          <p:nvPr/>
        </p:nvSpPr>
        <p:spPr bwMode="auto">
          <a:xfrm>
            <a:off x="8221663" y="3717925"/>
            <a:ext cx="536575" cy="2159000"/>
          </a:xfrm>
          <a:prstGeom prst="rect">
            <a:avLst/>
          </a:prstGeom>
          <a:solidFill>
            <a:srgbClr val="FF9900"/>
          </a:solidFill>
          <a:ln w="25400" algn="ctr">
            <a:solidFill>
              <a:srgbClr val="FFFF00"/>
            </a:solidFill>
            <a:miter lim="800000"/>
            <a:headEnd/>
            <a:tailEnd/>
          </a:ln>
          <a:effectLst/>
        </p:spPr>
        <p:txBody>
          <a:bodyPr vert="eaVert" lIns="95793" tIns="47896" rIns="95793" bIns="47896">
            <a:spAutoFit/>
          </a:bodyPr>
          <a:lstStyle/>
          <a:p>
            <a:pPr algn="ctr" defTabSz="958850"/>
            <a:r>
              <a:rPr kumimoji="0" lang="zh-TW" altLang="en-US" sz="2100" b="1">
                <a:solidFill>
                  <a:srgbClr val="800000"/>
                </a:solidFill>
                <a:effectLst/>
                <a:latin typeface="新細明體" pitchFamily="18" charset="-120"/>
                <a:ea typeface="標楷體" pitchFamily="65" charset="-120"/>
              </a:rPr>
              <a:t>四年級戲劇表演</a:t>
            </a:r>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25" y="2349500"/>
            <a:ext cx="9178925"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3"/>
          <p:cNvSpPr>
            <a:spLocks noChangeArrowheads="1"/>
          </p:cNvSpPr>
          <p:nvPr/>
        </p:nvSpPr>
        <p:spPr bwMode="auto">
          <a:xfrm>
            <a:off x="1187450" y="836613"/>
            <a:ext cx="7596188" cy="863600"/>
          </a:xfrm>
          <a:prstGeom prst="rect">
            <a:avLst/>
          </a:prstGeom>
          <a:noFill/>
          <a:ln w="9525">
            <a:noFill/>
            <a:miter lim="800000"/>
            <a:headEnd/>
            <a:tailEnd/>
          </a:ln>
        </p:spPr>
        <p:txBody>
          <a:bodyPr/>
          <a:lstStyle/>
          <a:p>
            <a:pPr>
              <a:tabLst>
                <a:tab pos="1524000" algn="l"/>
              </a:tabLst>
              <a:defRPr/>
            </a:pPr>
            <a:r>
              <a:rPr kumimoji="0" lang="zh-TW" altLang="en-US" sz="4400" b="1" dirty="0">
                <a:solidFill>
                  <a:schemeClr val="tx2"/>
                </a:solidFill>
                <a:effectLst>
                  <a:outerShdw blurRad="38100" dist="38100" dir="2700000" algn="tl">
                    <a:srgbClr val="C0C0C0"/>
                  </a:outerShdw>
                </a:effectLst>
                <a:latin typeface="微軟正黑體" pitchFamily="34" charset="-120"/>
                <a:ea typeface="微軟正黑體" pitchFamily="34" charset="-120"/>
              </a:rPr>
              <a:t>亮點計畫  都市翻轉新契機</a:t>
            </a:r>
          </a:p>
        </p:txBody>
      </p:sp>
      <p:sp>
        <p:nvSpPr>
          <p:cNvPr id="95236" name="文字方塊 5"/>
          <p:cNvSpPr txBox="1">
            <a:spLocks noChangeArrowheads="1"/>
          </p:cNvSpPr>
          <p:nvPr/>
        </p:nvSpPr>
        <p:spPr bwMode="auto">
          <a:xfrm>
            <a:off x="6108700" y="6500813"/>
            <a:ext cx="30353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kumimoji="0" lang="zh-TW" altLang="en-US" sz="1000">
                <a:solidFill>
                  <a:schemeClr val="bg1"/>
                </a:solidFill>
                <a:latin typeface="新細明體" pitchFamily="18" charset="-120"/>
              </a:rPr>
              <a:t>圖片來源：</a:t>
            </a:r>
            <a:r>
              <a:rPr kumimoji="0" lang="en-US" altLang="zh-TW" sz="1000">
                <a:solidFill>
                  <a:schemeClr val="bg1"/>
                </a:solidFill>
                <a:latin typeface="新細明體" pitchFamily="18" charset="-120"/>
              </a:rPr>
              <a:t>http://www.wretch.cc/blog/sealpha/34656193</a:t>
            </a:r>
          </a:p>
        </p:txBody>
      </p:sp>
    </p:spTree>
    <p:extLst>
      <p:ext uri="{BB962C8B-B14F-4D97-AF65-F5344CB8AC3E}">
        <p14:creationId xmlns:p14="http://schemas.microsoft.com/office/powerpoint/2010/main" val="426820183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955675"/>
            <a:ext cx="3844925"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Text Box 3"/>
          <p:cNvSpPr txBox="1">
            <a:spLocks noChangeArrowheads="1"/>
          </p:cNvSpPr>
          <p:nvPr/>
        </p:nvSpPr>
        <p:spPr bwMode="auto">
          <a:xfrm>
            <a:off x="4643438" y="1408113"/>
            <a:ext cx="4376737"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kumimoji="0" lang="zh-TW" altLang="en-US" sz="2800">
                <a:solidFill>
                  <a:srgbClr val="000000"/>
                </a:solidFill>
                <a:latin typeface="Arial Unicode MS" pitchFamily="34" charset="-120"/>
                <a:ea typeface="Arial Unicode MS" pitchFamily="34" charset="-120"/>
                <a:cs typeface="Arial Unicode MS" pitchFamily="34" charset="-120"/>
              </a:rPr>
              <a:t>自立街 </a:t>
            </a:r>
            <a:r>
              <a:rPr kumimoji="0" lang="zh-TW" altLang="en-US" sz="2800">
                <a:solidFill>
                  <a:srgbClr val="000000"/>
                </a:solidFill>
                <a:latin typeface="Arial Unicode MS" pitchFamily="34" charset="-120"/>
                <a:ea typeface="Arial Unicode MS" pitchFamily="34" charset="-120"/>
                <a:cs typeface="Arial Unicode MS" pitchFamily="34" charset="-120"/>
                <a:sym typeface="Wingdings" pitchFamily="2" charset="2"/>
              </a:rPr>
              <a:t> </a:t>
            </a:r>
            <a:r>
              <a:rPr kumimoji="0" lang="zh-TW" altLang="en-US" sz="2800">
                <a:solidFill>
                  <a:srgbClr val="000000"/>
                </a:solidFill>
                <a:latin typeface="Arial Unicode MS" pitchFamily="34" charset="-120"/>
                <a:ea typeface="Arial Unicode MS" pitchFamily="34" charset="-120"/>
                <a:cs typeface="Arial Unicode MS" pitchFamily="34" charset="-120"/>
              </a:rPr>
              <a:t>貴子坑溪匯流處</a:t>
            </a:r>
          </a:p>
          <a:p>
            <a:pPr algn="ctr" eaLnBrk="1" hangingPunct="1">
              <a:spcBef>
                <a:spcPct val="50000"/>
              </a:spcBef>
            </a:pPr>
            <a:r>
              <a:rPr kumimoji="0" lang="zh-TW" altLang="en-US" sz="2800">
                <a:solidFill>
                  <a:srgbClr val="000000"/>
                </a:solidFill>
                <a:latin typeface="Arial Unicode MS" pitchFamily="34" charset="-120"/>
                <a:ea typeface="Arial Unicode MS" pitchFamily="34" charset="-120"/>
                <a:cs typeface="Arial Unicode MS" pitchFamily="34" charset="-120"/>
              </a:rPr>
              <a:t>長約</a:t>
            </a:r>
            <a:r>
              <a:rPr kumimoji="0" lang="en-US" altLang="zh-TW" sz="2800">
                <a:solidFill>
                  <a:srgbClr val="000000"/>
                </a:solidFill>
                <a:latin typeface="Arial Unicode MS" pitchFamily="34" charset="-120"/>
                <a:ea typeface="Arial Unicode MS" pitchFamily="34" charset="-120"/>
                <a:cs typeface="Arial Unicode MS" pitchFamily="34" charset="-120"/>
              </a:rPr>
              <a:t>2.3 </a:t>
            </a:r>
            <a:r>
              <a:rPr kumimoji="0" lang="zh-TW" altLang="en-US" sz="2800">
                <a:solidFill>
                  <a:srgbClr val="000000"/>
                </a:solidFill>
                <a:latin typeface="Arial Unicode MS" pitchFamily="34" charset="-120"/>
                <a:ea typeface="Arial Unicode MS" pitchFamily="34" charset="-120"/>
                <a:cs typeface="Arial Unicode MS" pitchFamily="34" charset="-120"/>
              </a:rPr>
              <a:t>公里</a:t>
            </a:r>
          </a:p>
        </p:txBody>
      </p:sp>
      <p:sp>
        <p:nvSpPr>
          <p:cNvPr id="96260" name="Freeform 4"/>
          <p:cNvSpPr>
            <a:spLocks noChangeAspect="1"/>
          </p:cNvSpPr>
          <p:nvPr/>
        </p:nvSpPr>
        <p:spPr bwMode="auto">
          <a:xfrm>
            <a:off x="1241425" y="2065338"/>
            <a:ext cx="1987550" cy="4519612"/>
          </a:xfrm>
          <a:custGeom>
            <a:avLst/>
            <a:gdLst>
              <a:gd name="T0" fmla="*/ 0 w 4464"/>
              <a:gd name="T1" fmla="*/ 2147483647 h 10152"/>
              <a:gd name="T2" fmla="*/ 2147483647 w 4464"/>
              <a:gd name="T3" fmla="*/ 2147483647 h 10152"/>
              <a:gd name="T4" fmla="*/ 2147483647 w 4464"/>
              <a:gd name="T5" fmla="*/ 2147483647 h 10152"/>
              <a:gd name="T6" fmla="*/ 2147483647 w 4464"/>
              <a:gd name="T7" fmla="*/ 2147483647 h 10152"/>
              <a:gd name="T8" fmla="*/ 2147483647 w 4464"/>
              <a:gd name="T9" fmla="*/ 2147483647 h 10152"/>
              <a:gd name="T10" fmla="*/ 2147483647 w 4464"/>
              <a:gd name="T11" fmla="*/ 2147483647 h 10152"/>
              <a:gd name="T12" fmla="*/ 2147483647 w 4464"/>
              <a:gd name="T13" fmla="*/ 2147483647 h 10152"/>
              <a:gd name="T14" fmla="*/ 2147483647 w 4464"/>
              <a:gd name="T15" fmla="*/ 2147483647 h 10152"/>
              <a:gd name="T16" fmla="*/ 2147483647 w 4464"/>
              <a:gd name="T17" fmla="*/ 2147483647 h 10152"/>
              <a:gd name="T18" fmla="*/ 2147483647 w 4464"/>
              <a:gd name="T19" fmla="*/ 2147483647 h 10152"/>
              <a:gd name="T20" fmla="*/ 2147483647 w 4464"/>
              <a:gd name="T21" fmla="*/ 2147483647 h 10152"/>
              <a:gd name="T22" fmla="*/ 2147483647 w 4464"/>
              <a:gd name="T23" fmla="*/ 2147483647 h 10152"/>
              <a:gd name="T24" fmla="*/ 2147483647 w 4464"/>
              <a:gd name="T25" fmla="*/ 2147483647 h 10152"/>
              <a:gd name="T26" fmla="*/ 2147483647 w 4464"/>
              <a:gd name="T27" fmla="*/ 2147483647 h 10152"/>
              <a:gd name="T28" fmla="*/ 2147483647 w 4464"/>
              <a:gd name="T29" fmla="*/ 2147483647 h 10152"/>
              <a:gd name="T30" fmla="*/ 2147483647 w 4464"/>
              <a:gd name="T31" fmla="*/ 2147483647 h 10152"/>
              <a:gd name="T32" fmla="*/ 2147483647 w 4464"/>
              <a:gd name="T33" fmla="*/ 2147483647 h 10152"/>
              <a:gd name="T34" fmla="*/ 2147483647 w 4464"/>
              <a:gd name="T35" fmla="*/ 0 h 10152"/>
              <a:gd name="T36" fmla="*/ 0 w 4464"/>
              <a:gd name="T37" fmla="*/ 2147483647 h 10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64"/>
              <a:gd name="T58" fmla="*/ 0 h 10152"/>
              <a:gd name="T59" fmla="*/ 4464 w 4464"/>
              <a:gd name="T60" fmla="*/ 10152 h 10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64" h="10152">
                <a:moveTo>
                  <a:pt x="0" y="480"/>
                </a:moveTo>
                <a:lnTo>
                  <a:pt x="2094" y="2190"/>
                </a:lnTo>
                <a:lnTo>
                  <a:pt x="2928" y="3192"/>
                </a:lnTo>
                <a:lnTo>
                  <a:pt x="3024" y="5640"/>
                </a:lnTo>
                <a:lnTo>
                  <a:pt x="3480" y="6960"/>
                </a:lnTo>
                <a:lnTo>
                  <a:pt x="3456" y="8064"/>
                </a:lnTo>
                <a:lnTo>
                  <a:pt x="3456" y="8736"/>
                </a:lnTo>
                <a:lnTo>
                  <a:pt x="3864" y="9696"/>
                </a:lnTo>
                <a:lnTo>
                  <a:pt x="3888" y="10152"/>
                </a:lnTo>
                <a:lnTo>
                  <a:pt x="4464" y="10134"/>
                </a:lnTo>
                <a:lnTo>
                  <a:pt x="4428" y="9510"/>
                </a:lnTo>
                <a:lnTo>
                  <a:pt x="3984" y="8640"/>
                </a:lnTo>
                <a:lnTo>
                  <a:pt x="4056" y="7488"/>
                </a:lnTo>
                <a:lnTo>
                  <a:pt x="4068" y="6804"/>
                </a:lnTo>
                <a:lnTo>
                  <a:pt x="3552" y="5424"/>
                </a:lnTo>
                <a:lnTo>
                  <a:pt x="3552" y="3072"/>
                </a:lnTo>
                <a:lnTo>
                  <a:pt x="2808" y="1968"/>
                </a:lnTo>
                <a:lnTo>
                  <a:pt x="360" y="0"/>
                </a:lnTo>
                <a:lnTo>
                  <a:pt x="0" y="480"/>
                </a:lnTo>
                <a:close/>
              </a:path>
            </a:pathLst>
          </a:custGeom>
          <a:solidFill>
            <a:srgbClr val="E3FFFF">
              <a:alpha val="50195"/>
            </a:srgbClr>
          </a:solidFill>
          <a:ln>
            <a:noFill/>
          </a:ln>
          <a:extLst>
            <a:ext uri="{91240B29-F687-4F45-9708-019B960494DF}">
              <a14:hiddenLine xmlns:a14="http://schemas.microsoft.com/office/drawing/2010/main" w="12700">
                <a:solidFill>
                  <a:srgbClr val="000000"/>
                </a:solidFill>
                <a:prstDash val="sysDot"/>
                <a:round/>
                <a:headEnd/>
                <a:tailEnd/>
              </a14:hiddenLine>
            </a:ext>
          </a:extLst>
        </p:spPr>
        <p:txBody>
          <a:bodyPr/>
          <a:lstStyle/>
          <a:p>
            <a:endParaRPr lang="zh-TW" altLang="en-US">
              <a:solidFill>
                <a:srgbClr val="000000"/>
              </a:solidFill>
            </a:endParaRPr>
          </a:p>
        </p:txBody>
      </p:sp>
      <p:pic>
        <p:nvPicPr>
          <p:cNvPr id="9626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5650" y="2982913"/>
            <a:ext cx="4514850"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086" name="Text Box 6"/>
          <p:cNvSpPr txBox="1">
            <a:spLocks noChangeArrowheads="1"/>
          </p:cNvSpPr>
          <p:nvPr/>
        </p:nvSpPr>
        <p:spPr bwMode="auto">
          <a:xfrm>
            <a:off x="320675" y="163513"/>
            <a:ext cx="92757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fontAlgn="base">
              <a:spcBef>
                <a:spcPct val="0"/>
              </a:spcBef>
              <a:spcAft>
                <a:spcPct val="0"/>
              </a:spcAft>
              <a:defRPr kumimoji="1">
                <a:solidFill>
                  <a:schemeClr val="tx1"/>
                </a:solidFill>
                <a:latin typeface="Arial" pitchFamily="34" charset="0"/>
                <a:ea typeface="新細明體" pitchFamily="18" charset="-120"/>
              </a:defRPr>
            </a:lvl6pPr>
            <a:lvl7pPr marL="2971800" indent="-228600" fontAlgn="base">
              <a:spcBef>
                <a:spcPct val="0"/>
              </a:spcBef>
              <a:spcAft>
                <a:spcPct val="0"/>
              </a:spcAft>
              <a:defRPr kumimoji="1">
                <a:solidFill>
                  <a:schemeClr val="tx1"/>
                </a:solidFill>
                <a:latin typeface="Arial" pitchFamily="34" charset="0"/>
                <a:ea typeface="新細明體" pitchFamily="18" charset="-120"/>
              </a:defRPr>
            </a:lvl7pPr>
            <a:lvl8pPr marL="3429000" indent="-228600" fontAlgn="base">
              <a:spcBef>
                <a:spcPct val="0"/>
              </a:spcBef>
              <a:spcAft>
                <a:spcPct val="0"/>
              </a:spcAft>
              <a:defRPr kumimoji="1">
                <a:solidFill>
                  <a:schemeClr val="tx1"/>
                </a:solidFill>
                <a:latin typeface="Arial" pitchFamily="34" charset="0"/>
                <a:ea typeface="新細明體" pitchFamily="18" charset="-120"/>
              </a:defRPr>
            </a:lvl8pPr>
            <a:lvl9pPr marL="3886200" indent="-228600" fontAlgn="base">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3600" b="1" smtClean="0">
                <a:solidFill>
                  <a:srgbClr val="000000"/>
                </a:solidFill>
                <a:effectLst>
                  <a:outerShdw blurRad="38100" dist="38100" dir="2700000" algn="tl">
                    <a:srgbClr val="C0C0C0"/>
                  </a:outerShdw>
                </a:effectLst>
                <a:latin typeface="微軟正黑體" pitchFamily="34" charset="-120"/>
                <a:ea typeface="微軟正黑體" pitchFamily="34" charset="-120"/>
                <a:cs typeface="Arial Unicode MS" pitchFamily="34" charset="-120"/>
              </a:rPr>
              <a:t>民間參與公共工程（新北市中港大排）</a:t>
            </a:r>
          </a:p>
        </p:txBody>
      </p:sp>
      <p:sp>
        <p:nvSpPr>
          <p:cNvPr id="96263" name="Line 7"/>
          <p:cNvSpPr>
            <a:spLocks noChangeShapeType="1"/>
          </p:cNvSpPr>
          <p:nvPr/>
        </p:nvSpPr>
        <p:spPr bwMode="auto">
          <a:xfrm>
            <a:off x="544513" y="806450"/>
            <a:ext cx="7223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solidFill>
                <a:srgbClr val="000000"/>
              </a:solidFill>
            </a:endParaRPr>
          </a:p>
        </p:txBody>
      </p:sp>
      <p:pic>
        <p:nvPicPr>
          <p:cNvPr id="96264" name="文字方塊 7"/>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6788" y="1749425"/>
            <a:ext cx="1731962"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5" name="文字方塊 8"/>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95600" y="3371850"/>
            <a:ext cx="12065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6" name="文字方塊 9"/>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39825" y="3517900"/>
            <a:ext cx="12065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028769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endParaRPr lang="en-US" altLang="zh-TW" sz="1400">
              <a:solidFill>
                <a:srgbClr val="000000"/>
              </a:solidFill>
              <a:latin typeface="Times New Roman" pitchFamily="18" charset="0"/>
              <a:ea typeface="標楷體" pitchFamily="65" charset="-120"/>
            </a:endParaRPr>
          </a:p>
          <a:p>
            <a:pPr algn="r" eaLnBrk="1" hangingPunct="1"/>
            <a:fld id="{8FCBA468-8184-4DAD-80EE-98B65B378326}" type="slidenum">
              <a:rPr lang="en-US" altLang="zh-TW" sz="1400">
                <a:solidFill>
                  <a:srgbClr val="000000"/>
                </a:solidFill>
                <a:latin typeface="Times New Roman" pitchFamily="18" charset="0"/>
                <a:ea typeface="標楷體" pitchFamily="65" charset="-120"/>
              </a:rPr>
              <a:pPr algn="r" eaLnBrk="1" hangingPunct="1"/>
              <a:t>105</a:t>
            </a:fld>
            <a:endParaRPr lang="en-US" altLang="zh-TW" sz="1400">
              <a:solidFill>
                <a:srgbClr val="000000"/>
              </a:solidFill>
              <a:latin typeface="Times New Roman" pitchFamily="18" charset="0"/>
              <a:ea typeface="標楷體" pitchFamily="65" charset="-120"/>
            </a:endParaRPr>
          </a:p>
        </p:txBody>
      </p:sp>
      <p:pic>
        <p:nvPicPr>
          <p:cNvPr id="97283" name="Picture 2" descr="DSC020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260725"/>
            <a:ext cx="4429125"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3" descr="DSCN248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9125" y="0"/>
            <a:ext cx="4714875" cy="33575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7285" name="Picture 4" descr="DSCF003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29125" y="3313113"/>
            <a:ext cx="4714875" cy="354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4981" name="Text Box 5"/>
          <p:cNvSpPr txBox="1">
            <a:spLocks noChangeArrowheads="1"/>
          </p:cNvSpPr>
          <p:nvPr/>
        </p:nvSpPr>
        <p:spPr bwMode="auto">
          <a:xfrm>
            <a:off x="7072313" y="6186488"/>
            <a:ext cx="1371600" cy="568325"/>
          </a:xfrm>
          <a:prstGeom prst="rect">
            <a:avLst/>
          </a:prstGeom>
          <a:noFill/>
          <a:ln w="9525" algn="ctr">
            <a:noFill/>
            <a:miter lim="800000"/>
            <a:headEnd/>
            <a:tailEnd/>
          </a:ln>
          <a:effectLst/>
        </p:spPr>
        <p:txBody>
          <a:bodyPr wrap="none" lIns="95793" tIns="47896" rIns="95793" bIns="47896">
            <a:spAutoFit/>
          </a:bodyPr>
          <a:lstStyle/>
          <a:p>
            <a:pPr defTabSz="958850">
              <a:defRPr/>
            </a:pPr>
            <a:r>
              <a:rPr lang="zh-TW" altLang="en-US" sz="3100" b="1" u="sng">
                <a:solidFill>
                  <a:srgbClr val="000000"/>
                </a:solidFill>
                <a:effectLst>
                  <a:outerShdw blurRad="38100" dist="38100" dir="2700000" algn="tl">
                    <a:srgbClr val="C0C0C0"/>
                  </a:outerShdw>
                </a:effectLst>
                <a:latin typeface="標楷體" pitchFamily="65" charset="-120"/>
                <a:ea typeface="標楷體" pitchFamily="65" charset="-120"/>
                <a:cs typeface="Arial Unicode MS" pitchFamily="34" charset="-120"/>
              </a:rPr>
              <a:t>整治前</a:t>
            </a:r>
          </a:p>
        </p:txBody>
      </p:sp>
      <p:pic>
        <p:nvPicPr>
          <p:cNvPr id="97287"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7463"/>
            <a:ext cx="4429125" cy="331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1076826"/>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IMG_0870"/>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rcRect/>
          <a:stretch>
            <a:fillRect/>
          </a:stretch>
        </p:blipFill>
        <p:spPr>
          <a:xfrm>
            <a:off x="269875" y="765175"/>
            <a:ext cx="4938713" cy="6081713"/>
          </a:xfrm>
          <a:noFill/>
        </p:spPr>
      </p:pic>
      <p:grpSp>
        <p:nvGrpSpPr>
          <p:cNvPr id="98307" name="Group 3"/>
          <p:cNvGrpSpPr>
            <a:grpSpLocks/>
          </p:cNvGrpSpPr>
          <p:nvPr/>
        </p:nvGrpSpPr>
        <p:grpSpPr bwMode="auto">
          <a:xfrm>
            <a:off x="714375" y="1827213"/>
            <a:ext cx="3373438" cy="4178300"/>
            <a:chOff x="1627" y="1151"/>
            <a:chExt cx="2125" cy="2632"/>
          </a:xfrm>
        </p:grpSpPr>
        <p:sp>
          <p:nvSpPr>
            <p:cNvPr id="98311" name="Freeform 4"/>
            <p:cNvSpPr>
              <a:spLocks/>
            </p:cNvSpPr>
            <p:nvPr/>
          </p:nvSpPr>
          <p:spPr bwMode="auto">
            <a:xfrm rot="-311169">
              <a:off x="3301" y="1238"/>
              <a:ext cx="451" cy="2545"/>
            </a:xfrm>
            <a:custGeom>
              <a:avLst/>
              <a:gdLst>
                <a:gd name="T0" fmla="*/ 0 w 456"/>
                <a:gd name="T1" fmla="*/ 160184749 h 1856"/>
                <a:gd name="T2" fmla="*/ 301 w 456"/>
                <a:gd name="T3" fmla="*/ 160184749 h 1856"/>
                <a:gd name="T4" fmla="*/ 306 w 456"/>
                <a:gd name="T5" fmla="*/ 111156332 h 1856"/>
                <a:gd name="T6" fmla="*/ 120 w 456"/>
                <a:gd name="T7" fmla="*/ 26232157 h 1856"/>
                <a:gd name="T8" fmla="*/ 124 w 456"/>
                <a:gd name="T9" fmla="*/ 18646657 h 1856"/>
                <a:gd name="T10" fmla="*/ 292 w 456"/>
                <a:gd name="T11" fmla="*/ 0 h 1856"/>
                <a:gd name="T12" fmla="*/ 206 w 456"/>
                <a:gd name="T13" fmla="*/ 0 h 1856"/>
                <a:gd name="T14" fmla="*/ 52 w 456"/>
                <a:gd name="T15" fmla="*/ 15865186 h 1856"/>
                <a:gd name="T16" fmla="*/ 45 w 456"/>
                <a:gd name="T17" fmla="*/ 24864527 h 1856"/>
                <a:gd name="T18" fmla="*/ 158 w 456"/>
                <a:gd name="T19" fmla="*/ 109020568 h 1856"/>
                <a:gd name="T20" fmla="*/ 0 w 456"/>
                <a:gd name="T21" fmla="*/ 160184749 h 18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6"/>
                <a:gd name="T34" fmla="*/ 0 h 1856"/>
                <a:gd name="T35" fmla="*/ 456 w 456"/>
                <a:gd name="T36" fmla="*/ 1856 h 18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6" h="1856">
                  <a:moveTo>
                    <a:pt x="0" y="1856"/>
                  </a:moveTo>
                  <a:lnTo>
                    <a:pt x="448" y="1856"/>
                  </a:lnTo>
                  <a:lnTo>
                    <a:pt x="456" y="1288"/>
                  </a:lnTo>
                  <a:lnTo>
                    <a:pt x="176" y="304"/>
                  </a:lnTo>
                  <a:lnTo>
                    <a:pt x="184" y="216"/>
                  </a:lnTo>
                  <a:lnTo>
                    <a:pt x="432" y="0"/>
                  </a:lnTo>
                  <a:lnTo>
                    <a:pt x="304" y="0"/>
                  </a:lnTo>
                  <a:lnTo>
                    <a:pt x="88" y="184"/>
                  </a:lnTo>
                  <a:lnTo>
                    <a:pt x="64" y="288"/>
                  </a:lnTo>
                  <a:lnTo>
                    <a:pt x="232" y="1264"/>
                  </a:lnTo>
                  <a:lnTo>
                    <a:pt x="0" y="1856"/>
                  </a:lnTo>
                  <a:close/>
                </a:path>
              </a:pathLst>
            </a:custGeom>
            <a:solidFill>
              <a:srgbClr val="C0C0C0"/>
            </a:solidFill>
            <a:ln w="9525">
              <a:round/>
              <a:headEnd/>
              <a:tailEnd/>
            </a:ln>
            <a:scene3d>
              <a:camera prst="legacyObliqueBottomRight">
                <a:rot lat="20699957" lon="20399980" rev="0"/>
              </a:camera>
              <a:lightRig rig="legacyFlat3" dir="b"/>
            </a:scene3d>
            <a:sp3d extrusionH="671500" prstMaterial="legacyMatte">
              <a:bevelT w="13500" h="13500" prst="angle"/>
              <a:bevelB w="13500" h="13500" prst="angle"/>
              <a:extrusionClr>
                <a:srgbClr val="C0C0C0"/>
              </a:extrusionClr>
            </a:sp3d>
          </p:spPr>
          <p:txBody>
            <a:bodyPr>
              <a:flatTx/>
            </a:bodyPr>
            <a:lstStyle/>
            <a:p>
              <a:endParaRPr lang="zh-TW" altLang="en-US">
                <a:solidFill>
                  <a:srgbClr val="000000"/>
                </a:solidFill>
              </a:endParaRPr>
            </a:p>
          </p:txBody>
        </p:sp>
        <p:sp>
          <p:nvSpPr>
            <p:cNvPr id="98312" name="Freeform 5"/>
            <p:cNvSpPr>
              <a:spLocks/>
            </p:cNvSpPr>
            <p:nvPr/>
          </p:nvSpPr>
          <p:spPr bwMode="auto">
            <a:xfrm>
              <a:off x="1627" y="1151"/>
              <a:ext cx="1875" cy="2522"/>
            </a:xfrm>
            <a:custGeom>
              <a:avLst/>
              <a:gdLst>
                <a:gd name="T0" fmla="*/ 0 w 2088"/>
                <a:gd name="T1" fmla="*/ 438032 h 2176"/>
                <a:gd name="T2" fmla="*/ 7 w 2088"/>
                <a:gd name="T3" fmla="*/ 441393 h 2176"/>
                <a:gd name="T4" fmla="*/ 16 w 2088"/>
                <a:gd name="T5" fmla="*/ 300096 h 2176"/>
                <a:gd name="T6" fmla="*/ 18 w 2088"/>
                <a:gd name="T7" fmla="*/ 189945 h 2176"/>
                <a:gd name="T8" fmla="*/ 20 w 2088"/>
                <a:gd name="T9" fmla="*/ 134640 h 2176"/>
                <a:gd name="T10" fmla="*/ 29 w 2088"/>
                <a:gd name="T11" fmla="*/ 71389 h 2176"/>
                <a:gd name="T12" fmla="*/ 43 w 2088"/>
                <a:gd name="T13" fmla="*/ 3221 h 2176"/>
                <a:gd name="T14" fmla="*/ 43 w 2088"/>
                <a:gd name="T15" fmla="*/ 0 h 2176"/>
                <a:gd name="T16" fmla="*/ 28 w 2088"/>
                <a:gd name="T17" fmla="*/ 59958 h 2176"/>
                <a:gd name="T18" fmla="*/ 16 w 2088"/>
                <a:gd name="T19" fmla="*/ 125103 h 2176"/>
                <a:gd name="T20" fmla="*/ 11 w 2088"/>
                <a:gd name="T21" fmla="*/ 295319 h 2176"/>
                <a:gd name="T22" fmla="*/ 0 w 2088"/>
                <a:gd name="T23" fmla="*/ 438032 h 21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88"/>
                <a:gd name="T37" fmla="*/ 0 h 2176"/>
                <a:gd name="T38" fmla="*/ 2088 w 2088"/>
                <a:gd name="T39" fmla="*/ 2176 h 217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88" h="2176">
                  <a:moveTo>
                    <a:pt x="0" y="2160"/>
                  </a:moveTo>
                  <a:lnTo>
                    <a:pt x="344" y="2176"/>
                  </a:lnTo>
                  <a:lnTo>
                    <a:pt x="784" y="1480"/>
                  </a:lnTo>
                  <a:lnTo>
                    <a:pt x="888" y="936"/>
                  </a:lnTo>
                  <a:lnTo>
                    <a:pt x="944" y="664"/>
                  </a:lnTo>
                  <a:lnTo>
                    <a:pt x="1408" y="352"/>
                  </a:lnTo>
                  <a:lnTo>
                    <a:pt x="2088" y="16"/>
                  </a:lnTo>
                  <a:lnTo>
                    <a:pt x="2032" y="0"/>
                  </a:lnTo>
                  <a:lnTo>
                    <a:pt x="1392" y="296"/>
                  </a:lnTo>
                  <a:lnTo>
                    <a:pt x="808" y="616"/>
                  </a:lnTo>
                  <a:lnTo>
                    <a:pt x="536" y="1456"/>
                  </a:lnTo>
                  <a:lnTo>
                    <a:pt x="0" y="2160"/>
                  </a:lnTo>
                  <a:close/>
                </a:path>
              </a:pathLst>
            </a:custGeom>
            <a:solidFill>
              <a:srgbClr val="C0C0C0"/>
            </a:solidFill>
            <a:ln w="9525">
              <a:round/>
              <a:headEnd/>
              <a:tailEnd/>
            </a:ln>
            <a:scene3d>
              <a:camera prst="legacyObliqueBottomRight">
                <a:rot lat="21299970" lon="20399980" rev="0"/>
              </a:camera>
              <a:lightRig rig="legacyFlat3" dir="r"/>
            </a:scene3d>
            <a:sp3d extrusionH="671500" prstMaterial="legacyPlastic">
              <a:bevelT w="13500" h="13500" prst="angle"/>
              <a:bevelB w="13500" h="13500" prst="angle"/>
              <a:extrusionClr>
                <a:srgbClr val="C0C0C0"/>
              </a:extrusionClr>
            </a:sp3d>
          </p:spPr>
          <p:txBody>
            <a:bodyPr>
              <a:flatTx/>
            </a:bodyPr>
            <a:lstStyle/>
            <a:p>
              <a:endParaRPr lang="zh-TW" altLang="en-US">
                <a:solidFill>
                  <a:srgbClr val="000000"/>
                </a:solidFill>
              </a:endParaRPr>
            </a:p>
          </p:txBody>
        </p:sp>
      </p:grpSp>
      <p:pic>
        <p:nvPicPr>
          <p:cNvPr id="98308" name="Picture 6" descr="B設公共藝術標準段剖面"/>
          <p:cNvPicPr>
            <a:picLocks noGrp="1" noChangeAspect="1" noChangeArrowheads="1"/>
          </p:cNvPicPr>
          <p:nvPr>
            <p:ph sz="quarter" idx="4294967295"/>
          </p:nvPr>
        </p:nvPicPr>
        <p:blipFill>
          <a:blip r:embed="rId4" cstate="print">
            <a:lum bright="-6000" contrast="36000"/>
            <a:extLst>
              <a:ext uri="{28A0092B-C50C-407E-A947-70E740481C1C}">
                <a14:useLocalDpi xmlns:a14="http://schemas.microsoft.com/office/drawing/2010/main" val="0"/>
              </a:ext>
            </a:extLst>
          </a:blip>
          <a:srcRect/>
          <a:stretch>
            <a:fillRect/>
          </a:stretch>
        </p:blipFill>
        <p:spPr>
          <a:xfrm>
            <a:off x="5286375" y="1222375"/>
            <a:ext cx="3638550" cy="2624138"/>
          </a:xfrm>
          <a:noFill/>
        </p:spPr>
      </p:pic>
      <p:pic>
        <p:nvPicPr>
          <p:cNvPr id="98309" name="Picture 7" descr="A自立街草皮廣場剖面"/>
          <p:cNvPicPr>
            <a:picLocks noChangeAspect="1" noChangeArrowheads="1"/>
          </p:cNvPicPr>
          <p:nvPr/>
        </p:nvPicPr>
        <p:blipFill>
          <a:blip r:embed="rId5" cstate="print">
            <a:lum contrast="12000"/>
            <a:extLst>
              <a:ext uri="{28A0092B-C50C-407E-A947-70E740481C1C}">
                <a14:useLocalDpi xmlns:a14="http://schemas.microsoft.com/office/drawing/2010/main" val="0"/>
              </a:ext>
            </a:extLst>
          </a:blip>
          <a:srcRect/>
          <a:stretch>
            <a:fillRect/>
          </a:stretch>
        </p:blipFill>
        <p:spPr bwMode="auto">
          <a:xfrm>
            <a:off x="5311775" y="3740150"/>
            <a:ext cx="3627438"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7032" name="Text Box 8"/>
          <p:cNvSpPr txBox="1">
            <a:spLocks noChangeArrowheads="1"/>
          </p:cNvSpPr>
          <p:nvPr/>
        </p:nvSpPr>
        <p:spPr bwMode="auto">
          <a:xfrm>
            <a:off x="250825" y="131763"/>
            <a:ext cx="8489950" cy="579437"/>
          </a:xfrm>
          <a:prstGeom prst="rect">
            <a:avLst/>
          </a:prstGeom>
          <a:noFill/>
          <a:ln w="9525" algn="ctr">
            <a:noFill/>
            <a:miter lim="800000"/>
            <a:headEnd/>
            <a:tailEnd/>
          </a:ln>
          <a:effectLst/>
        </p:spPr>
        <p:txBody>
          <a:bodyPr wrap="none" anchor="b">
            <a:spAutoFit/>
          </a:bodyPr>
          <a:lstStyle/>
          <a:p>
            <a:pPr defTabSz="958850">
              <a:defRPr/>
            </a:pPr>
            <a:r>
              <a:rPr lang="en-US" altLang="zh-TW" sz="3200">
                <a:solidFill>
                  <a:srgbClr val="000000"/>
                </a:solidFill>
                <a:effectLst>
                  <a:outerShdw blurRad="38100" dist="38100" dir="2700000" algn="tl">
                    <a:srgbClr val="C0C0C0"/>
                  </a:outerShdw>
                </a:effectLst>
                <a:latin typeface="Arial Unicode MS" pitchFamily="34" charset="-120"/>
                <a:ea typeface="Arial Unicode MS" pitchFamily="34" charset="-120"/>
                <a:cs typeface="Arial Unicode MS" pitchFamily="34" charset="-120"/>
              </a:rPr>
              <a:t>1.</a:t>
            </a:r>
            <a:r>
              <a:rPr lang="zh-TW" altLang="en-US" sz="3200">
                <a:solidFill>
                  <a:srgbClr val="000000"/>
                </a:solidFill>
                <a:effectLst>
                  <a:outerShdw blurRad="38100" dist="38100" dir="2700000" algn="tl">
                    <a:srgbClr val="C0C0C0"/>
                  </a:outerShdw>
                </a:effectLst>
                <a:latin typeface="Arial Unicode MS" pitchFamily="34" charset="-120"/>
                <a:ea typeface="Arial Unicode MS" pitchFamily="34" charset="-120"/>
                <a:cs typeface="Arial Unicode MS" pitchFamily="34" charset="-120"/>
              </a:rPr>
              <a:t>截流防污 </a:t>
            </a:r>
            <a:r>
              <a:rPr lang="en-US" altLang="zh-TW" sz="3200">
                <a:solidFill>
                  <a:srgbClr val="000000"/>
                </a:solidFill>
                <a:effectLst>
                  <a:outerShdw blurRad="38100" dist="38100" dir="2700000" algn="tl">
                    <a:srgbClr val="C0C0C0"/>
                  </a:outerShdw>
                </a:effectLst>
                <a:latin typeface="Arial Unicode MS" pitchFamily="34" charset="-120"/>
                <a:ea typeface="Arial Unicode MS" pitchFamily="34" charset="-120"/>
                <a:cs typeface="Arial Unicode MS" pitchFamily="34" charset="-120"/>
              </a:rPr>
              <a:t>2.</a:t>
            </a:r>
            <a:r>
              <a:rPr lang="zh-TW" altLang="en-US" sz="3200">
                <a:solidFill>
                  <a:srgbClr val="000000"/>
                </a:solidFill>
                <a:effectLst>
                  <a:outerShdw blurRad="38100" dist="38100" dir="2700000" algn="tl">
                    <a:srgbClr val="C0C0C0"/>
                  </a:outerShdw>
                </a:effectLst>
                <a:latin typeface="Arial Unicode MS" pitchFamily="34" charset="-120"/>
                <a:ea typeface="Arial Unicode MS" pitchFamily="34" charset="-120"/>
                <a:cs typeface="Arial Unicode MS" pitchFamily="34" charset="-120"/>
              </a:rPr>
              <a:t>抽水防洪 </a:t>
            </a:r>
            <a:r>
              <a:rPr lang="en-US" altLang="zh-TW" sz="3200">
                <a:solidFill>
                  <a:srgbClr val="000000"/>
                </a:solidFill>
                <a:effectLst>
                  <a:outerShdw blurRad="38100" dist="38100" dir="2700000" algn="tl">
                    <a:srgbClr val="C0C0C0"/>
                  </a:outerShdw>
                </a:effectLst>
                <a:latin typeface="Arial Unicode MS" pitchFamily="34" charset="-120"/>
                <a:ea typeface="Arial Unicode MS" pitchFamily="34" charset="-120"/>
                <a:cs typeface="Arial Unicode MS" pitchFamily="34" charset="-120"/>
              </a:rPr>
              <a:t>3.</a:t>
            </a:r>
            <a:r>
              <a:rPr lang="zh-TW" altLang="en-US" sz="3200">
                <a:solidFill>
                  <a:srgbClr val="000000"/>
                </a:solidFill>
                <a:effectLst>
                  <a:outerShdw blurRad="38100" dist="38100" dir="2700000" algn="tl">
                    <a:srgbClr val="C0C0C0"/>
                  </a:outerShdw>
                </a:effectLst>
                <a:latin typeface="Arial Unicode MS" pitchFamily="34" charset="-120"/>
                <a:ea typeface="Arial Unicode MS" pitchFamily="34" charset="-120"/>
                <a:cs typeface="Arial Unicode MS" pitchFamily="34" charset="-120"/>
              </a:rPr>
              <a:t>清水供給 </a:t>
            </a:r>
            <a:r>
              <a:rPr lang="en-US" altLang="zh-TW" sz="3200">
                <a:solidFill>
                  <a:srgbClr val="000000"/>
                </a:solidFill>
                <a:effectLst>
                  <a:outerShdw blurRad="38100" dist="38100" dir="2700000" algn="tl">
                    <a:srgbClr val="C0C0C0"/>
                  </a:outerShdw>
                </a:effectLst>
                <a:latin typeface="Arial Unicode MS" pitchFamily="34" charset="-120"/>
                <a:ea typeface="Arial Unicode MS" pitchFamily="34" charset="-120"/>
                <a:cs typeface="Arial Unicode MS" pitchFamily="34" charset="-120"/>
              </a:rPr>
              <a:t>4.</a:t>
            </a:r>
            <a:r>
              <a:rPr lang="zh-TW" altLang="en-US" sz="3200">
                <a:solidFill>
                  <a:srgbClr val="000000"/>
                </a:solidFill>
                <a:effectLst>
                  <a:outerShdw blurRad="38100" dist="38100" dir="2700000" algn="tl">
                    <a:srgbClr val="C0C0C0"/>
                  </a:outerShdw>
                </a:effectLst>
                <a:latin typeface="Arial Unicode MS" pitchFamily="34" charset="-120"/>
                <a:ea typeface="Arial Unicode MS" pitchFamily="34" charset="-120"/>
                <a:cs typeface="Arial Unicode MS" pitchFamily="34" charset="-120"/>
              </a:rPr>
              <a:t>環境營造 </a:t>
            </a:r>
          </a:p>
        </p:txBody>
      </p:sp>
    </p:spTree>
    <p:extLst>
      <p:ext uri="{BB962C8B-B14F-4D97-AF65-F5344CB8AC3E}">
        <p14:creationId xmlns:p14="http://schemas.microsoft.com/office/powerpoint/2010/main" val="3745338529"/>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717550" y="119063"/>
            <a:ext cx="7958138"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sz="3600" b="1" dirty="0">
                <a:solidFill>
                  <a:srgbClr val="000000"/>
                </a:solidFill>
                <a:latin typeface="新細明體" pitchFamily="18" charset="-120"/>
                <a:ea typeface="Arial Unicode MS" pitchFamily="34" charset="-120"/>
                <a:cs typeface="Arial Unicode MS" pitchFamily="34" charset="-120"/>
              </a:rPr>
              <a:t>整治完成的中港大排</a:t>
            </a:r>
            <a:endParaRPr kumimoji="0" lang="zh-TW" altLang="en-US" sz="2800" b="1" dirty="0">
              <a:solidFill>
                <a:srgbClr val="000000"/>
              </a:solidFill>
              <a:latin typeface="新細明體" pitchFamily="18" charset="-120"/>
              <a:ea typeface="Arial Unicode MS" pitchFamily="34" charset="-120"/>
              <a:cs typeface="Arial Unicode MS" pitchFamily="34" charset="-120"/>
            </a:endParaRP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3605"/>
            <a:ext cx="9144000" cy="6101655"/>
          </a:xfrm>
          <a:prstGeom prst="rect">
            <a:avLst/>
          </a:prstGeom>
        </p:spPr>
      </p:pic>
    </p:spTree>
    <p:extLst>
      <p:ext uri="{BB962C8B-B14F-4D97-AF65-F5344CB8AC3E}">
        <p14:creationId xmlns:p14="http://schemas.microsoft.com/office/powerpoint/2010/main" val="392076999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717550" y="119063"/>
            <a:ext cx="7958138"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sz="3600" b="1" dirty="0">
                <a:solidFill>
                  <a:srgbClr val="000000"/>
                </a:solidFill>
                <a:latin typeface="新細明體" pitchFamily="18" charset="-120"/>
                <a:ea typeface="Arial Unicode MS" pitchFamily="34" charset="-120"/>
                <a:cs typeface="Arial Unicode MS" pitchFamily="34" charset="-120"/>
              </a:rPr>
              <a:t>整治完成的中港大排</a:t>
            </a:r>
            <a:endParaRPr kumimoji="0" lang="zh-TW" altLang="en-US" sz="2800" b="1" dirty="0">
              <a:solidFill>
                <a:srgbClr val="000000"/>
              </a:solidFill>
              <a:latin typeface="新細明體" pitchFamily="18" charset="-120"/>
              <a:ea typeface="Arial Unicode MS" pitchFamily="34" charset="-120"/>
              <a:cs typeface="Arial Unicode MS" pitchFamily="34" charset="-120"/>
            </a:endParaRP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6345"/>
            <a:ext cx="9144000" cy="6101655"/>
          </a:xfrm>
          <a:prstGeom prst="rect">
            <a:avLst/>
          </a:prstGeom>
        </p:spPr>
      </p:pic>
    </p:spTree>
    <p:extLst>
      <p:ext uri="{BB962C8B-B14F-4D97-AF65-F5344CB8AC3E}">
        <p14:creationId xmlns:p14="http://schemas.microsoft.com/office/powerpoint/2010/main" val="224035021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717550" y="119063"/>
            <a:ext cx="7958138"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sz="3600" b="1" dirty="0">
                <a:solidFill>
                  <a:srgbClr val="000000"/>
                </a:solidFill>
                <a:latin typeface="新細明體" pitchFamily="18" charset="-120"/>
                <a:ea typeface="Arial Unicode MS" pitchFamily="34" charset="-120"/>
                <a:cs typeface="Arial Unicode MS" pitchFamily="34" charset="-120"/>
              </a:rPr>
              <a:t>整治完成的中港大排</a:t>
            </a:r>
            <a:endParaRPr kumimoji="0" lang="zh-TW" altLang="en-US" sz="2800" b="1" dirty="0">
              <a:solidFill>
                <a:srgbClr val="000000"/>
              </a:solidFill>
              <a:latin typeface="新細明體" pitchFamily="18" charset="-120"/>
              <a:ea typeface="Arial Unicode MS" pitchFamily="34" charset="-120"/>
              <a:cs typeface="Arial Unicode MS" pitchFamily="34" charset="-120"/>
            </a:endParaRP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6712"/>
            <a:ext cx="9144000" cy="5138738"/>
          </a:xfrm>
          <a:prstGeom prst="rect">
            <a:avLst/>
          </a:prstGeom>
        </p:spPr>
      </p:pic>
    </p:spTree>
    <p:extLst>
      <p:ext uri="{BB962C8B-B14F-4D97-AF65-F5344CB8AC3E}">
        <p14:creationId xmlns:p14="http://schemas.microsoft.com/office/powerpoint/2010/main" val="438411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descr="87220016"/>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6" name="Rectangle 1087"/>
          <p:cNvSpPr>
            <a:spLocks noGrp="1" noChangeArrowheads="1"/>
          </p:cNvSpPr>
          <p:nvPr>
            <p:ph type="title" idx="4294967295"/>
          </p:nvPr>
        </p:nvSpPr>
        <p:spPr>
          <a:xfrm>
            <a:off x="468313" y="0"/>
            <a:ext cx="8229600" cy="1143000"/>
          </a:xfrm>
        </p:spPr>
        <p:txBody>
          <a:bodyPr/>
          <a:lstStyle/>
          <a:p>
            <a:pPr eaLnBrk="1" hangingPunct="1">
              <a:defRPr/>
            </a:pPr>
            <a:r>
              <a:rPr lang="zh-TW" altLang="en-US" sz="4000" b="1" smtClean="0">
                <a:effectLst>
                  <a:outerShdw blurRad="38100" dist="38100" dir="2700000" algn="tl">
                    <a:srgbClr val="C0C0C0"/>
                  </a:outerShdw>
                </a:effectLst>
                <a:latin typeface="微軟正黑體" pitchFamily="34" charset="-120"/>
                <a:ea typeface="微軟正黑體" pitchFamily="34" charset="-120"/>
                <a:cs typeface="Arial Unicode MS" pitchFamily="34" charset="-120"/>
              </a:rPr>
              <a:t>台中石岡壩</a:t>
            </a:r>
          </a:p>
        </p:txBody>
      </p:sp>
    </p:spTree>
    <p:extLst>
      <p:ext uri="{BB962C8B-B14F-4D97-AF65-F5344CB8AC3E}">
        <p14:creationId xmlns:p14="http://schemas.microsoft.com/office/powerpoint/2010/main" val="106112702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717550" y="119063"/>
            <a:ext cx="7958138"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sz="3600" b="1" dirty="0">
                <a:solidFill>
                  <a:srgbClr val="000000"/>
                </a:solidFill>
                <a:latin typeface="新細明體" pitchFamily="18" charset="-120"/>
                <a:ea typeface="Arial Unicode MS" pitchFamily="34" charset="-120"/>
                <a:cs typeface="Arial Unicode MS" pitchFamily="34" charset="-120"/>
              </a:rPr>
              <a:t>整治完成的中港大排</a:t>
            </a:r>
            <a:endParaRPr kumimoji="0" lang="zh-TW" altLang="en-US" sz="2800" b="1" dirty="0">
              <a:solidFill>
                <a:srgbClr val="000000"/>
              </a:solidFill>
              <a:latin typeface="新細明體" pitchFamily="18" charset="-120"/>
              <a:ea typeface="Arial Unicode MS" pitchFamily="34" charset="-120"/>
              <a:cs typeface="Arial Unicode MS" pitchFamily="34" charset="-120"/>
            </a:endParaRP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9631"/>
            <a:ext cx="9144000" cy="5138738"/>
          </a:xfrm>
          <a:prstGeom prst="rect">
            <a:avLst/>
          </a:prstGeom>
        </p:spPr>
      </p:pic>
    </p:spTree>
    <p:extLst>
      <p:ext uri="{BB962C8B-B14F-4D97-AF65-F5344CB8AC3E}">
        <p14:creationId xmlns:p14="http://schemas.microsoft.com/office/powerpoint/2010/main" val="147830284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Oval 2"/>
          <p:cNvSpPr>
            <a:spLocks noChangeArrowheads="1"/>
          </p:cNvSpPr>
          <p:nvPr/>
        </p:nvSpPr>
        <p:spPr bwMode="auto">
          <a:xfrm>
            <a:off x="800100" y="1420813"/>
            <a:ext cx="7658100" cy="4606925"/>
          </a:xfrm>
          <a:prstGeom prst="ellipse">
            <a:avLst/>
          </a:prstGeom>
          <a:gradFill rotWithShape="0">
            <a:gsLst>
              <a:gs pos="0">
                <a:srgbClr val="6C6C6C"/>
              </a:gs>
              <a:gs pos="100000">
                <a:srgbClr val="EAEAEA"/>
              </a:gs>
            </a:gsLst>
            <a:path path="shape">
              <a:fillToRect l="50000" t="50000" r="50000" b="50000"/>
            </a:path>
          </a:gradFill>
          <a:ln w="9525">
            <a:solidFill>
              <a:srgbClr val="DDDDDD"/>
            </a:solidFill>
            <a:round/>
            <a:headEnd/>
            <a:tailEnd/>
          </a:ln>
        </p:spPr>
        <p:txBody>
          <a:bodyPr wrap="none" lIns="95793" tIns="47896" rIns="95793" bIns="47896" anchor="ctr"/>
          <a:lstStyle/>
          <a:p>
            <a:pPr algn="ctr" defTabSz="958850"/>
            <a:endParaRPr lang="zh-TW" altLang="zh-TW" sz="1700">
              <a:solidFill>
                <a:srgbClr val="000000"/>
              </a:solidFill>
              <a:latin typeface="Arial Unicode MS" pitchFamily="34" charset="-120"/>
              <a:ea typeface="Arial Unicode MS" pitchFamily="34" charset="-120"/>
              <a:cs typeface="Arial Unicode MS" pitchFamily="34" charset="-120"/>
            </a:endParaRPr>
          </a:p>
        </p:txBody>
      </p:sp>
      <p:sp>
        <p:nvSpPr>
          <p:cNvPr id="104451" name="AutoShape 3"/>
          <p:cNvSpPr>
            <a:spLocks noChangeArrowheads="1"/>
          </p:cNvSpPr>
          <p:nvPr/>
        </p:nvSpPr>
        <p:spPr bwMode="auto">
          <a:xfrm rot="-7024503">
            <a:off x="2325688" y="1243013"/>
            <a:ext cx="4756150" cy="497205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210 w 21600"/>
              <a:gd name="T13" fmla="*/ 0 h 21600"/>
              <a:gd name="T14" fmla="*/ 16390 w 21600"/>
              <a:gd name="T15" fmla="*/ 7863 h 21600"/>
            </a:gdLst>
            <a:ahLst/>
            <a:cxnLst>
              <a:cxn ang="T8">
                <a:pos x="T0" y="T1"/>
              </a:cxn>
              <a:cxn ang="T9">
                <a:pos x="T2" y="T3"/>
              </a:cxn>
              <a:cxn ang="T10">
                <a:pos x="T4" y="T5"/>
              </a:cxn>
              <a:cxn ang="T11">
                <a:pos x="T6" y="T7"/>
              </a:cxn>
            </a:cxnLst>
            <a:rect l="T12" t="T13" r="T14" b="T15"/>
            <a:pathLst>
              <a:path w="21600" h="21600">
                <a:moveTo>
                  <a:pt x="9573" y="7593"/>
                </a:moveTo>
                <a:cubicBezTo>
                  <a:pt x="9964" y="7443"/>
                  <a:pt x="10380" y="7366"/>
                  <a:pt x="10800" y="7367"/>
                </a:cubicBezTo>
                <a:cubicBezTo>
                  <a:pt x="11219" y="7367"/>
                  <a:pt x="11635" y="7443"/>
                  <a:pt x="12026" y="7593"/>
                </a:cubicBezTo>
                <a:lnTo>
                  <a:pt x="14659" y="713"/>
                </a:lnTo>
                <a:cubicBezTo>
                  <a:pt x="13427" y="241"/>
                  <a:pt x="12119" y="-1"/>
                  <a:pt x="10799" y="0"/>
                </a:cubicBezTo>
                <a:cubicBezTo>
                  <a:pt x="9480" y="0"/>
                  <a:pt x="8172" y="241"/>
                  <a:pt x="6940" y="713"/>
                </a:cubicBezTo>
                <a:lnTo>
                  <a:pt x="9573" y="7593"/>
                </a:lnTo>
                <a:close/>
              </a:path>
            </a:pathLst>
          </a:custGeom>
          <a:solidFill>
            <a:srgbClr val="E81AA8"/>
          </a:solidFill>
          <a:ln w="9525">
            <a:round/>
            <a:headEnd/>
            <a:tailEnd/>
          </a:ln>
          <a:scene3d>
            <a:camera prst="legacyObliqueTopRight"/>
            <a:lightRig rig="legacyFlat3" dir="b"/>
          </a:scene3d>
          <a:sp3d extrusionH="430200" prstMaterial="legacyMatte">
            <a:bevelT w="13500" h="13500" prst="angle"/>
            <a:bevelB w="13500" h="13500" prst="angle"/>
            <a:extrusionClr>
              <a:srgbClr val="E81AA8"/>
            </a:extrusionClr>
          </a:sp3d>
        </p:spPr>
        <p:txBody>
          <a:bodyPr wrap="none" anchor="ctr">
            <a:flatTx/>
          </a:bodyPr>
          <a:lstStyle/>
          <a:p>
            <a:endParaRPr lang="zh-TW" altLang="en-US">
              <a:solidFill>
                <a:srgbClr val="000000"/>
              </a:solidFill>
            </a:endParaRPr>
          </a:p>
        </p:txBody>
      </p:sp>
      <p:sp>
        <p:nvSpPr>
          <p:cNvPr id="104452" name="AutoShape 4"/>
          <p:cNvSpPr>
            <a:spLocks noChangeArrowheads="1"/>
          </p:cNvSpPr>
          <p:nvPr/>
        </p:nvSpPr>
        <p:spPr bwMode="auto">
          <a:xfrm rot="-9692818">
            <a:off x="2219325" y="1309688"/>
            <a:ext cx="4833938" cy="488473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4788 w 21600"/>
              <a:gd name="T13" fmla="*/ 0 h 21600"/>
              <a:gd name="T14" fmla="*/ 16812 w 21600"/>
              <a:gd name="T15" fmla="*/ 8125 h 21600"/>
            </a:gdLst>
            <a:ahLst/>
            <a:cxnLst>
              <a:cxn ang="T8">
                <a:pos x="T0" y="T1"/>
              </a:cxn>
              <a:cxn ang="T9">
                <a:pos x="T2" y="T3"/>
              </a:cxn>
              <a:cxn ang="T10">
                <a:pos x="T4" y="T5"/>
              </a:cxn>
              <a:cxn ang="T11">
                <a:pos x="T6" y="T7"/>
              </a:cxn>
            </a:cxnLst>
            <a:rect l="T12" t="T13" r="T14" b="T15"/>
            <a:pathLst>
              <a:path w="21600" h="21600">
                <a:moveTo>
                  <a:pt x="9523" y="7844"/>
                </a:moveTo>
                <a:cubicBezTo>
                  <a:pt x="9926" y="7669"/>
                  <a:pt x="10360" y="7579"/>
                  <a:pt x="10800" y="7580"/>
                </a:cubicBezTo>
                <a:cubicBezTo>
                  <a:pt x="11239" y="7580"/>
                  <a:pt x="11673" y="7669"/>
                  <a:pt x="12076" y="7844"/>
                </a:cubicBezTo>
                <a:lnTo>
                  <a:pt x="15083" y="885"/>
                </a:lnTo>
                <a:cubicBezTo>
                  <a:pt x="13730" y="301"/>
                  <a:pt x="12273" y="-1"/>
                  <a:pt x="10799" y="0"/>
                </a:cubicBezTo>
                <a:cubicBezTo>
                  <a:pt x="9326" y="0"/>
                  <a:pt x="7869" y="301"/>
                  <a:pt x="6516" y="885"/>
                </a:cubicBezTo>
                <a:lnTo>
                  <a:pt x="9523" y="7844"/>
                </a:lnTo>
                <a:close/>
              </a:path>
            </a:pathLst>
          </a:custGeom>
          <a:solidFill>
            <a:srgbClr val="F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a:solidFill>
                <a:srgbClr val="000000"/>
              </a:solidFill>
            </a:endParaRPr>
          </a:p>
        </p:txBody>
      </p:sp>
      <p:sp>
        <p:nvSpPr>
          <p:cNvPr id="104453" name="AutoShape 5"/>
          <p:cNvSpPr>
            <a:spLocks noChangeArrowheads="1"/>
          </p:cNvSpPr>
          <p:nvPr/>
        </p:nvSpPr>
        <p:spPr bwMode="auto">
          <a:xfrm rot="-3710555">
            <a:off x="1965326" y="1314450"/>
            <a:ext cx="5518150" cy="50704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4633 w 21600"/>
              <a:gd name="T13" fmla="*/ 0 h 21600"/>
              <a:gd name="T14" fmla="*/ 16967 w 21600"/>
              <a:gd name="T15" fmla="*/ 8522 h 21600"/>
            </a:gdLst>
            <a:ahLst/>
            <a:cxnLst>
              <a:cxn ang="T8">
                <a:pos x="T0" y="T1"/>
              </a:cxn>
              <a:cxn ang="T9">
                <a:pos x="T2" y="T3"/>
              </a:cxn>
              <a:cxn ang="T10">
                <a:pos x="T4" y="T5"/>
              </a:cxn>
              <a:cxn ang="T11">
                <a:pos x="T6" y="T7"/>
              </a:cxn>
            </a:cxnLst>
            <a:rect l="T12" t="T13" r="T14" b="T15"/>
            <a:pathLst>
              <a:path w="21600" h="21600">
                <a:moveTo>
                  <a:pt x="9659" y="8270"/>
                </a:moveTo>
                <a:cubicBezTo>
                  <a:pt x="10017" y="8108"/>
                  <a:pt x="10406" y="8024"/>
                  <a:pt x="10800" y="8025"/>
                </a:cubicBezTo>
                <a:cubicBezTo>
                  <a:pt x="11193" y="8025"/>
                  <a:pt x="11582" y="8108"/>
                  <a:pt x="11940" y="8270"/>
                </a:cubicBezTo>
                <a:lnTo>
                  <a:pt x="15240" y="954"/>
                </a:lnTo>
                <a:cubicBezTo>
                  <a:pt x="13844" y="325"/>
                  <a:pt x="12330" y="-1"/>
                  <a:pt x="10799" y="0"/>
                </a:cubicBezTo>
                <a:cubicBezTo>
                  <a:pt x="9269" y="0"/>
                  <a:pt x="7755" y="325"/>
                  <a:pt x="6359" y="954"/>
                </a:cubicBezTo>
                <a:lnTo>
                  <a:pt x="9659" y="8270"/>
                </a:lnTo>
                <a:close/>
              </a:path>
            </a:pathLst>
          </a:custGeom>
          <a:gradFill rotWithShape="0">
            <a:gsLst>
              <a:gs pos="0">
                <a:srgbClr val="DEF0CC"/>
              </a:gs>
              <a:gs pos="100000">
                <a:srgbClr val="C0CFB0"/>
              </a:gs>
            </a:gsLst>
            <a:lin ang="0" scaled="1"/>
          </a:gradFill>
          <a:ln w="9525">
            <a:round/>
            <a:headEnd/>
            <a:tailEnd/>
          </a:ln>
          <a:scene3d>
            <a:camera prst="legacyObliqueTopRight"/>
            <a:lightRig rig="legacyFlat3" dir="b"/>
          </a:scene3d>
          <a:sp3d extrusionH="430200" prstMaterial="legacyMatte">
            <a:bevelT w="13500" h="13500" prst="angle"/>
            <a:bevelB w="13500" h="13500" prst="angle"/>
            <a:extrusionClr>
              <a:srgbClr val="DEF0CC"/>
            </a:extrusionClr>
          </a:sp3d>
        </p:spPr>
        <p:txBody>
          <a:bodyPr wrap="none" anchor="ctr">
            <a:flatTx/>
          </a:bodyPr>
          <a:lstStyle/>
          <a:p>
            <a:endParaRPr lang="zh-TW" altLang="en-US">
              <a:solidFill>
                <a:srgbClr val="000000"/>
              </a:solidFill>
            </a:endParaRPr>
          </a:p>
        </p:txBody>
      </p:sp>
      <p:sp>
        <p:nvSpPr>
          <p:cNvPr id="104454" name="AutoShape 6"/>
          <p:cNvSpPr>
            <a:spLocks noChangeArrowheads="1"/>
          </p:cNvSpPr>
          <p:nvPr/>
        </p:nvSpPr>
        <p:spPr bwMode="auto">
          <a:xfrm rot="6967427">
            <a:off x="2000250" y="1036638"/>
            <a:ext cx="5273675" cy="50958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836 w 21600"/>
              <a:gd name="T13" fmla="*/ 0 h 21600"/>
              <a:gd name="T14" fmla="*/ 20764 w 21600"/>
              <a:gd name="T15" fmla="*/ 9645 h 21600"/>
            </a:gdLst>
            <a:ahLst/>
            <a:cxnLst>
              <a:cxn ang="T8">
                <a:pos x="T0" y="T1"/>
              </a:cxn>
              <a:cxn ang="T9">
                <a:pos x="T2" y="T3"/>
              </a:cxn>
              <a:cxn ang="T10">
                <a:pos x="T4" y="T5"/>
              </a:cxn>
              <a:cxn ang="T11">
                <a:pos x="T6" y="T7"/>
              </a:cxn>
            </a:cxnLst>
            <a:rect l="T12" t="T13" r="T14" b="T15"/>
            <a:pathLst>
              <a:path w="21600" h="21600">
                <a:moveTo>
                  <a:pt x="8377" y="9041"/>
                </a:moveTo>
                <a:cubicBezTo>
                  <a:pt x="8940" y="8265"/>
                  <a:pt x="9841" y="7805"/>
                  <a:pt x="10800" y="7806"/>
                </a:cubicBezTo>
                <a:cubicBezTo>
                  <a:pt x="11758" y="7806"/>
                  <a:pt x="12659" y="8265"/>
                  <a:pt x="13222" y="9041"/>
                </a:cubicBezTo>
                <a:lnTo>
                  <a:pt x="19539" y="4455"/>
                </a:lnTo>
                <a:cubicBezTo>
                  <a:pt x="17507" y="1656"/>
                  <a:pt x="14258" y="-1"/>
                  <a:pt x="10799" y="0"/>
                </a:cubicBezTo>
                <a:cubicBezTo>
                  <a:pt x="7341" y="0"/>
                  <a:pt x="4092" y="1656"/>
                  <a:pt x="2060" y="4455"/>
                </a:cubicBezTo>
                <a:lnTo>
                  <a:pt x="8377" y="9041"/>
                </a:lnTo>
                <a:close/>
              </a:path>
            </a:pathLst>
          </a:custGeom>
          <a:solidFill>
            <a:srgbClr val="FFCC00"/>
          </a:solidFill>
          <a:ln w="9525">
            <a:round/>
            <a:headEnd/>
            <a:tailEnd/>
          </a:ln>
          <a:scene3d>
            <a:camera prst="legacyObliqueTopRight"/>
            <a:lightRig rig="legacyFlat3" dir="b"/>
          </a:scene3d>
          <a:sp3d extrusionH="430200" prstMaterial="legacyMatte">
            <a:bevelT w="13500" h="13500" prst="angle"/>
            <a:bevelB w="13500" h="13500" prst="angle"/>
            <a:extrusionClr>
              <a:srgbClr val="FFCC00"/>
            </a:extrusionClr>
          </a:sp3d>
        </p:spPr>
        <p:txBody>
          <a:bodyPr wrap="none" anchor="ctr">
            <a:flatTx/>
          </a:bodyPr>
          <a:lstStyle/>
          <a:p>
            <a:endParaRPr lang="zh-TW" altLang="en-US">
              <a:solidFill>
                <a:srgbClr val="000000"/>
              </a:solidFill>
            </a:endParaRPr>
          </a:p>
        </p:txBody>
      </p:sp>
      <p:sp>
        <p:nvSpPr>
          <p:cNvPr id="104455" name="AutoShape 7"/>
          <p:cNvSpPr>
            <a:spLocks noChangeArrowheads="1"/>
          </p:cNvSpPr>
          <p:nvPr/>
        </p:nvSpPr>
        <p:spPr bwMode="auto">
          <a:xfrm rot="471199">
            <a:off x="2320925" y="1323975"/>
            <a:ext cx="4848225" cy="502602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406 w 21600"/>
              <a:gd name="T13" fmla="*/ 0 h 21600"/>
              <a:gd name="T14" fmla="*/ 19194 w 21600"/>
              <a:gd name="T15" fmla="*/ 8669 h 21600"/>
            </a:gdLst>
            <a:ahLst/>
            <a:cxnLst>
              <a:cxn ang="T8">
                <a:pos x="T0" y="T1"/>
              </a:cxn>
              <a:cxn ang="T9">
                <a:pos x="T2" y="T3"/>
              </a:cxn>
              <a:cxn ang="T10">
                <a:pos x="T4" y="T5"/>
              </a:cxn>
              <a:cxn ang="T11">
                <a:pos x="T6" y="T7"/>
              </a:cxn>
            </a:cxnLst>
            <a:rect l="T12" t="T13" r="T14" b="T15"/>
            <a:pathLst>
              <a:path w="21600" h="21600">
                <a:moveTo>
                  <a:pt x="8664" y="8171"/>
                </a:moveTo>
                <a:cubicBezTo>
                  <a:pt x="9267" y="7680"/>
                  <a:pt x="10022" y="7412"/>
                  <a:pt x="10800" y="7413"/>
                </a:cubicBezTo>
                <a:cubicBezTo>
                  <a:pt x="11577" y="7413"/>
                  <a:pt x="12332" y="7680"/>
                  <a:pt x="12935" y="8171"/>
                </a:cubicBezTo>
                <a:lnTo>
                  <a:pt x="17610" y="2417"/>
                </a:lnTo>
                <a:cubicBezTo>
                  <a:pt x="15685" y="853"/>
                  <a:pt x="13280" y="-1"/>
                  <a:pt x="10799" y="0"/>
                </a:cubicBezTo>
                <a:cubicBezTo>
                  <a:pt x="8319" y="0"/>
                  <a:pt x="5914" y="853"/>
                  <a:pt x="3989" y="2417"/>
                </a:cubicBezTo>
                <a:lnTo>
                  <a:pt x="8664" y="8171"/>
                </a:lnTo>
                <a:close/>
              </a:path>
            </a:pathLst>
          </a:custGeom>
          <a:gradFill rotWithShape="0">
            <a:gsLst>
              <a:gs pos="0">
                <a:srgbClr val="CCECFF"/>
              </a:gs>
              <a:gs pos="100000">
                <a:srgbClr val="B0CCDC"/>
              </a:gs>
            </a:gsLst>
            <a:lin ang="5400000" scaled="1"/>
          </a:gradFill>
          <a:ln w="9525">
            <a:round/>
            <a:headEnd/>
            <a:tailEnd/>
          </a:ln>
          <a:scene3d>
            <a:camera prst="legacyObliqueTopRight"/>
            <a:lightRig rig="legacyFlat3" dir="b"/>
          </a:scene3d>
          <a:sp3d extrusionH="430200" prstMaterial="legacyMatte">
            <a:bevelT w="13500" h="13500" prst="angle"/>
            <a:bevelB w="13500" h="13500" prst="angle"/>
            <a:extrusionClr>
              <a:srgbClr val="CCECFF"/>
            </a:extrusionClr>
          </a:sp3d>
        </p:spPr>
        <p:txBody>
          <a:bodyPr wrap="none" anchor="ctr">
            <a:flatTx/>
          </a:bodyPr>
          <a:lstStyle/>
          <a:p>
            <a:endParaRPr lang="zh-TW" altLang="en-US">
              <a:solidFill>
                <a:srgbClr val="000000"/>
              </a:solidFill>
            </a:endParaRPr>
          </a:p>
        </p:txBody>
      </p:sp>
      <p:sp>
        <p:nvSpPr>
          <p:cNvPr id="893960" name="Oval 8"/>
          <p:cNvSpPr>
            <a:spLocks noChangeArrowheads="1"/>
          </p:cNvSpPr>
          <p:nvPr/>
        </p:nvSpPr>
        <p:spPr bwMode="auto">
          <a:xfrm>
            <a:off x="1984375" y="2060575"/>
            <a:ext cx="784225" cy="742950"/>
          </a:xfrm>
          <a:prstGeom prst="ellipse">
            <a:avLst/>
          </a:prstGeom>
          <a:gradFill rotWithShape="0">
            <a:gsLst>
              <a:gs pos="0">
                <a:srgbClr val="99CC00"/>
              </a:gs>
              <a:gs pos="100000">
                <a:srgbClr val="99CC00">
                  <a:gamma/>
                  <a:shade val="46275"/>
                  <a:invGamma/>
                </a:srgbClr>
              </a:gs>
            </a:gsLst>
            <a:path path="rect">
              <a:fillToRect r="100000" b="100000"/>
            </a:path>
          </a:gradFill>
          <a:ln w="12700">
            <a:solidFill>
              <a:srgbClr val="000000"/>
            </a:solidFill>
            <a:round/>
            <a:headEnd/>
            <a:tailEnd/>
          </a:ln>
          <a:effectLst/>
        </p:spPr>
        <p:txBody>
          <a:bodyPr wrap="none" lIns="95793" tIns="47896" rIns="95793" bIns="47896" anchor="ctr"/>
          <a:lstStyle/>
          <a:p>
            <a:pPr algn="ctr" defTabSz="958850" latinLnBrk="1">
              <a:defRPr/>
            </a:pPr>
            <a:r>
              <a:rPr lang="zh-TW" altLang="en-US" sz="1700" b="1">
                <a:solidFill>
                  <a:srgbClr val="FFFFFF"/>
                </a:solidFill>
                <a:effectLst>
                  <a:outerShdw blurRad="38100" dist="38100" dir="2700000" algn="tl">
                    <a:srgbClr val="000000"/>
                  </a:outerShdw>
                </a:effectLst>
                <a:latin typeface="Arial Unicode MS" pitchFamily="34" charset="-120"/>
                <a:ea typeface="Arial Unicode MS" pitchFamily="34" charset="-120"/>
                <a:cs typeface="Arial Unicode MS" pitchFamily="34" charset="-120"/>
              </a:rPr>
              <a:t>建設局</a:t>
            </a:r>
          </a:p>
        </p:txBody>
      </p:sp>
      <p:sp>
        <p:nvSpPr>
          <p:cNvPr id="893961" name="Oval 9"/>
          <p:cNvSpPr>
            <a:spLocks noChangeArrowheads="1"/>
          </p:cNvSpPr>
          <p:nvPr/>
        </p:nvSpPr>
        <p:spPr bwMode="auto">
          <a:xfrm>
            <a:off x="1749425" y="2909888"/>
            <a:ext cx="785813" cy="742950"/>
          </a:xfrm>
          <a:prstGeom prst="ellipse">
            <a:avLst/>
          </a:prstGeom>
          <a:gradFill rotWithShape="0">
            <a:gsLst>
              <a:gs pos="0">
                <a:srgbClr val="99CC00"/>
              </a:gs>
              <a:gs pos="100000">
                <a:srgbClr val="99CC00">
                  <a:gamma/>
                  <a:shade val="46275"/>
                  <a:invGamma/>
                </a:srgbClr>
              </a:gs>
            </a:gsLst>
            <a:path path="rect">
              <a:fillToRect r="100000" b="100000"/>
            </a:path>
          </a:gradFill>
          <a:ln w="12700">
            <a:solidFill>
              <a:srgbClr val="000000"/>
            </a:solidFill>
            <a:round/>
            <a:headEnd/>
            <a:tailEnd/>
          </a:ln>
          <a:effectLst/>
        </p:spPr>
        <p:txBody>
          <a:bodyPr wrap="none" lIns="95793" tIns="47896" rIns="95793" bIns="47896" anchor="ctr"/>
          <a:lstStyle/>
          <a:p>
            <a:pPr algn="ctr" defTabSz="958850" latinLnBrk="1">
              <a:defRPr/>
            </a:pPr>
            <a:r>
              <a:rPr lang="zh-TW" altLang="en-US" sz="1700" b="1">
                <a:solidFill>
                  <a:srgbClr val="FFFFFF"/>
                </a:solidFill>
                <a:effectLst>
                  <a:outerShdw blurRad="38100" dist="38100" dir="2700000" algn="tl">
                    <a:srgbClr val="000000"/>
                  </a:outerShdw>
                </a:effectLst>
                <a:latin typeface="Arial Unicode MS" pitchFamily="34" charset="-120"/>
                <a:ea typeface="Arial Unicode MS" pitchFamily="34" charset="-120"/>
                <a:cs typeface="Arial Unicode MS" pitchFamily="34" charset="-120"/>
              </a:rPr>
              <a:t>文化局</a:t>
            </a:r>
          </a:p>
        </p:txBody>
      </p:sp>
      <p:sp>
        <p:nvSpPr>
          <p:cNvPr id="893962" name="Oval 10"/>
          <p:cNvSpPr>
            <a:spLocks noChangeArrowheads="1"/>
          </p:cNvSpPr>
          <p:nvPr/>
        </p:nvSpPr>
        <p:spPr bwMode="auto">
          <a:xfrm>
            <a:off x="3527425" y="995363"/>
            <a:ext cx="785813" cy="755650"/>
          </a:xfrm>
          <a:prstGeom prst="ellipse">
            <a:avLst/>
          </a:prstGeom>
          <a:gradFill rotWithShape="0">
            <a:gsLst>
              <a:gs pos="0">
                <a:srgbClr val="9CE6DD"/>
              </a:gs>
              <a:gs pos="100000">
                <a:srgbClr val="9CE6DD">
                  <a:gamma/>
                  <a:shade val="36078"/>
                  <a:invGamma/>
                </a:srgbClr>
              </a:gs>
            </a:gsLst>
            <a:path path="rect">
              <a:fillToRect r="100000" b="100000"/>
            </a:path>
          </a:gradFill>
          <a:ln w="12700">
            <a:solidFill>
              <a:srgbClr val="000000"/>
            </a:solidFill>
            <a:round/>
            <a:headEnd/>
            <a:tailEnd/>
          </a:ln>
          <a:effectLst/>
        </p:spPr>
        <p:txBody>
          <a:bodyPr wrap="none" lIns="95793" tIns="47896" rIns="95793" bIns="47896" anchor="ctr"/>
          <a:lstStyle/>
          <a:p>
            <a:pPr algn="ctr" defTabSz="958850" latinLnBrk="1">
              <a:defRPr/>
            </a:pPr>
            <a:r>
              <a:rPr lang="zh-TW" altLang="en-US" sz="1700" b="1">
                <a:solidFill>
                  <a:srgbClr val="FFFFFF"/>
                </a:solidFill>
                <a:effectLst>
                  <a:outerShdw blurRad="38100" dist="38100" dir="2700000" algn="tl">
                    <a:srgbClr val="000000"/>
                  </a:outerShdw>
                </a:effectLst>
                <a:latin typeface="Arial Unicode MS" pitchFamily="34" charset="-120"/>
                <a:ea typeface="Arial Unicode MS" pitchFamily="34" charset="-120"/>
                <a:cs typeface="Arial Unicode MS" pitchFamily="34" charset="-120"/>
              </a:rPr>
              <a:t>民政局</a:t>
            </a:r>
            <a:endParaRPr lang="zh-TW" altLang="en-US" sz="1500" b="1">
              <a:solidFill>
                <a:srgbClr val="FFFFFF"/>
              </a:solidFill>
              <a:effectLst>
                <a:outerShdw blurRad="38100" dist="38100" dir="2700000" algn="tl">
                  <a:srgbClr val="000000"/>
                </a:outerShdw>
              </a:effectLst>
              <a:latin typeface="Arial Unicode MS" pitchFamily="34" charset="-120"/>
              <a:ea typeface="Arial Unicode MS" pitchFamily="34" charset="-120"/>
              <a:cs typeface="Arial Unicode MS" pitchFamily="34" charset="-120"/>
            </a:endParaRPr>
          </a:p>
        </p:txBody>
      </p:sp>
      <p:sp>
        <p:nvSpPr>
          <p:cNvPr id="893963" name="Oval 11"/>
          <p:cNvSpPr>
            <a:spLocks noChangeArrowheads="1"/>
          </p:cNvSpPr>
          <p:nvPr/>
        </p:nvSpPr>
        <p:spPr bwMode="auto">
          <a:xfrm>
            <a:off x="4562475" y="766763"/>
            <a:ext cx="782638" cy="757237"/>
          </a:xfrm>
          <a:prstGeom prst="ellipse">
            <a:avLst/>
          </a:prstGeom>
          <a:gradFill rotWithShape="0">
            <a:gsLst>
              <a:gs pos="0">
                <a:srgbClr val="9CE6DD"/>
              </a:gs>
              <a:gs pos="100000">
                <a:srgbClr val="9CE6DD">
                  <a:gamma/>
                  <a:shade val="36078"/>
                  <a:invGamma/>
                </a:srgbClr>
              </a:gs>
            </a:gsLst>
            <a:path path="rect">
              <a:fillToRect r="100000" b="100000"/>
            </a:path>
          </a:gradFill>
          <a:ln w="12700">
            <a:solidFill>
              <a:srgbClr val="000000"/>
            </a:solidFill>
            <a:round/>
            <a:headEnd/>
            <a:tailEnd/>
          </a:ln>
          <a:effectLst/>
        </p:spPr>
        <p:txBody>
          <a:bodyPr wrap="none" lIns="95793" tIns="47896" rIns="95793" bIns="47896" anchor="ctr"/>
          <a:lstStyle/>
          <a:p>
            <a:pPr algn="ctr" defTabSz="958850" latinLnBrk="1">
              <a:defRPr/>
            </a:pPr>
            <a:r>
              <a:rPr lang="zh-TW" altLang="en-US" sz="1700" b="1">
                <a:solidFill>
                  <a:srgbClr val="FFFFFF"/>
                </a:solidFill>
                <a:effectLst>
                  <a:outerShdw blurRad="38100" dist="38100" dir="2700000" algn="tl">
                    <a:srgbClr val="000000"/>
                  </a:outerShdw>
                </a:effectLst>
                <a:latin typeface="Arial Unicode MS" pitchFamily="34" charset="-120"/>
                <a:ea typeface="Arial Unicode MS" pitchFamily="34" charset="-120"/>
                <a:cs typeface="Arial Unicode MS" pitchFamily="34" charset="-120"/>
              </a:rPr>
              <a:t>教育局</a:t>
            </a:r>
          </a:p>
        </p:txBody>
      </p:sp>
      <p:sp>
        <p:nvSpPr>
          <p:cNvPr id="893964" name="Oval 12"/>
          <p:cNvSpPr>
            <a:spLocks noChangeArrowheads="1"/>
          </p:cNvSpPr>
          <p:nvPr/>
        </p:nvSpPr>
        <p:spPr bwMode="auto">
          <a:xfrm>
            <a:off x="5632450" y="1260475"/>
            <a:ext cx="785813" cy="755650"/>
          </a:xfrm>
          <a:prstGeom prst="ellipse">
            <a:avLst/>
          </a:prstGeom>
          <a:gradFill rotWithShape="0">
            <a:gsLst>
              <a:gs pos="0">
                <a:srgbClr val="9CE6DD"/>
              </a:gs>
              <a:gs pos="100000">
                <a:srgbClr val="9CE6DD">
                  <a:gamma/>
                  <a:shade val="36078"/>
                  <a:invGamma/>
                </a:srgbClr>
              </a:gs>
            </a:gsLst>
            <a:path path="rect">
              <a:fillToRect r="100000" b="100000"/>
            </a:path>
          </a:gradFill>
          <a:ln w="12700">
            <a:solidFill>
              <a:srgbClr val="000000"/>
            </a:solidFill>
            <a:round/>
            <a:headEnd/>
            <a:tailEnd/>
          </a:ln>
          <a:effectLst/>
        </p:spPr>
        <p:txBody>
          <a:bodyPr wrap="none" lIns="95793" tIns="47896" rIns="95793" bIns="47896" anchor="ctr"/>
          <a:lstStyle/>
          <a:p>
            <a:pPr algn="ctr" defTabSz="958850" latinLnBrk="1">
              <a:defRPr/>
            </a:pPr>
            <a:r>
              <a:rPr lang="zh-TW" altLang="en-US" sz="1700" b="1">
                <a:solidFill>
                  <a:srgbClr val="FFFFFF"/>
                </a:solidFill>
                <a:effectLst>
                  <a:outerShdw blurRad="38100" dist="38100" dir="2700000" algn="tl">
                    <a:srgbClr val="000000"/>
                  </a:outerShdw>
                </a:effectLst>
                <a:latin typeface="Arial Unicode MS" pitchFamily="34" charset="-120"/>
                <a:ea typeface="Arial Unicode MS" pitchFamily="34" charset="-120"/>
                <a:cs typeface="Arial Unicode MS" pitchFamily="34" charset="-120"/>
              </a:rPr>
              <a:t>新聞室</a:t>
            </a:r>
          </a:p>
        </p:txBody>
      </p:sp>
      <p:sp>
        <p:nvSpPr>
          <p:cNvPr id="893965" name="Oval 13"/>
          <p:cNvSpPr>
            <a:spLocks noChangeArrowheads="1"/>
          </p:cNvSpPr>
          <p:nvPr/>
        </p:nvSpPr>
        <p:spPr bwMode="auto">
          <a:xfrm>
            <a:off x="2138363" y="4935538"/>
            <a:ext cx="723900" cy="696912"/>
          </a:xfrm>
          <a:prstGeom prst="ellipse">
            <a:avLst/>
          </a:prstGeom>
          <a:gradFill rotWithShape="0">
            <a:gsLst>
              <a:gs pos="0">
                <a:srgbClr val="D60093"/>
              </a:gs>
              <a:gs pos="100000">
                <a:srgbClr val="D60093">
                  <a:gamma/>
                  <a:shade val="46275"/>
                  <a:invGamma/>
                </a:srgbClr>
              </a:gs>
            </a:gsLst>
            <a:path path="rect">
              <a:fillToRect r="100000" b="100000"/>
            </a:path>
          </a:gradFill>
          <a:ln w="12700">
            <a:solidFill>
              <a:srgbClr val="000000"/>
            </a:solidFill>
            <a:round/>
            <a:headEnd/>
            <a:tailEnd/>
          </a:ln>
          <a:effectLst/>
        </p:spPr>
        <p:txBody>
          <a:bodyPr wrap="none" lIns="95793" tIns="47896" rIns="95793" bIns="47896" anchor="ctr"/>
          <a:lstStyle/>
          <a:p>
            <a:pPr algn="ctr" defTabSz="958850" latinLnBrk="1">
              <a:defRPr/>
            </a:pPr>
            <a:r>
              <a:rPr lang="zh-TW" altLang="en-US" sz="1700" b="1">
                <a:solidFill>
                  <a:srgbClr val="FFFFFF"/>
                </a:solidFill>
                <a:effectLst>
                  <a:outerShdw blurRad="38100" dist="38100" dir="2700000" algn="tl">
                    <a:srgbClr val="000000"/>
                  </a:outerShdw>
                </a:effectLst>
                <a:latin typeface="Arial Unicode MS" pitchFamily="34" charset="-120"/>
                <a:ea typeface="Arial Unicode MS" pitchFamily="34" charset="-120"/>
                <a:cs typeface="Arial Unicode MS" pitchFamily="34" charset="-120"/>
              </a:rPr>
              <a:t>消防局</a:t>
            </a:r>
          </a:p>
        </p:txBody>
      </p:sp>
      <p:sp>
        <p:nvSpPr>
          <p:cNvPr id="893966" name="Oval 14"/>
          <p:cNvSpPr>
            <a:spLocks noChangeArrowheads="1"/>
          </p:cNvSpPr>
          <p:nvPr/>
        </p:nvSpPr>
        <p:spPr bwMode="auto">
          <a:xfrm>
            <a:off x="3032125" y="5561013"/>
            <a:ext cx="723900" cy="688975"/>
          </a:xfrm>
          <a:prstGeom prst="ellipse">
            <a:avLst/>
          </a:prstGeom>
          <a:gradFill rotWithShape="0">
            <a:gsLst>
              <a:gs pos="0">
                <a:srgbClr val="FF99FF"/>
              </a:gs>
              <a:gs pos="100000">
                <a:srgbClr val="FF99FF">
                  <a:gamma/>
                  <a:shade val="46275"/>
                  <a:invGamma/>
                </a:srgbClr>
              </a:gs>
            </a:gsLst>
            <a:path path="rect">
              <a:fillToRect r="100000" b="100000"/>
            </a:path>
          </a:gradFill>
          <a:ln w="12700">
            <a:solidFill>
              <a:srgbClr val="000000"/>
            </a:solidFill>
            <a:round/>
            <a:headEnd/>
            <a:tailEnd/>
          </a:ln>
          <a:effectLst/>
        </p:spPr>
        <p:txBody>
          <a:bodyPr wrap="none" lIns="95793" tIns="47896" rIns="95793" bIns="47896" anchor="ctr"/>
          <a:lstStyle/>
          <a:p>
            <a:pPr algn="ctr" defTabSz="958850" latinLnBrk="1">
              <a:defRPr/>
            </a:pPr>
            <a:r>
              <a:rPr lang="zh-TW" altLang="en-US" sz="1700" b="1">
                <a:solidFill>
                  <a:srgbClr val="FFFFFF"/>
                </a:solidFill>
                <a:effectLst>
                  <a:outerShdw blurRad="38100" dist="38100" dir="2700000" algn="tl">
                    <a:srgbClr val="000000"/>
                  </a:outerShdw>
                </a:effectLst>
                <a:latin typeface="Arial Unicode MS" pitchFamily="34" charset="-120"/>
                <a:ea typeface="Arial Unicode MS" pitchFamily="34" charset="-120"/>
                <a:cs typeface="Arial Unicode MS" pitchFamily="34" charset="-120"/>
              </a:rPr>
              <a:t>衛生局</a:t>
            </a:r>
          </a:p>
        </p:txBody>
      </p:sp>
      <p:sp>
        <p:nvSpPr>
          <p:cNvPr id="893967" name="Oval 15"/>
          <p:cNvSpPr>
            <a:spLocks noChangeArrowheads="1"/>
          </p:cNvSpPr>
          <p:nvPr/>
        </p:nvSpPr>
        <p:spPr bwMode="auto">
          <a:xfrm>
            <a:off x="4037013" y="5986463"/>
            <a:ext cx="698500" cy="682625"/>
          </a:xfrm>
          <a:prstGeom prst="ellipse">
            <a:avLst/>
          </a:prstGeom>
          <a:gradFill rotWithShape="0">
            <a:gsLst>
              <a:gs pos="0">
                <a:srgbClr val="FF99FF"/>
              </a:gs>
              <a:gs pos="100000">
                <a:srgbClr val="FF99FF">
                  <a:gamma/>
                  <a:shade val="46275"/>
                  <a:invGamma/>
                </a:srgbClr>
              </a:gs>
            </a:gsLst>
            <a:path path="rect">
              <a:fillToRect r="100000" b="100000"/>
            </a:path>
          </a:gradFill>
          <a:ln w="12700">
            <a:solidFill>
              <a:srgbClr val="000000"/>
            </a:solidFill>
            <a:round/>
            <a:headEnd/>
            <a:tailEnd/>
          </a:ln>
          <a:effectLst/>
        </p:spPr>
        <p:txBody>
          <a:bodyPr wrap="none" lIns="95793" tIns="47896" rIns="95793" bIns="47896" anchor="ctr"/>
          <a:lstStyle/>
          <a:p>
            <a:pPr algn="ctr" defTabSz="958850" latinLnBrk="1">
              <a:defRPr/>
            </a:pPr>
            <a:r>
              <a:rPr lang="zh-TW" altLang="en-US" sz="1700" b="1">
                <a:solidFill>
                  <a:srgbClr val="FFFFFF"/>
                </a:solidFill>
                <a:effectLst>
                  <a:outerShdw blurRad="38100" dist="38100" dir="2700000" algn="tl">
                    <a:srgbClr val="000000"/>
                  </a:outerShdw>
                </a:effectLst>
                <a:latin typeface="Arial Unicode MS" pitchFamily="34" charset="-120"/>
                <a:ea typeface="Arial Unicode MS" pitchFamily="34" charset="-120"/>
                <a:cs typeface="Arial Unicode MS" pitchFamily="34" charset="-120"/>
              </a:rPr>
              <a:t>環保局</a:t>
            </a:r>
          </a:p>
        </p:txBody>
      </p:sp>
      <p:sp>
        <p:nvSpPr>
          <p:cNvPr id="104464" name="Text Box 16"/>
          <p:cNvSpPr txBox="1">
            <a:spLocks noChangeArrowheads="1"/>
          </p:cNvSpPr>
          <p:nvPr/>
        </p:nvSpPr>
        <p:spPr bwMode="auto">
          <a:xfrm>
            <a:off x="4048125" y="1770063"/>
            <a:ext cx="173196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93" tIns="47896" rIns="95793" bIns="47896">
            <a:spAutoFit/>
          </a:bodyPr>
          <a:lstStyle>
            <a:lvl1pPr defTabSz="958850" eaLnBrk="0" hangingPunct="0">
              <a:defRPr kumimoji="1">
                <a:solidFill>
                  <a:schemeClr val="tx1"/>
                </a:solidFill>
                <a:latin typeface="Arial" pitchFamily="34" charset="0"/>
                <a:ea typeface="新細明體" pitchFamily="18" charset="-120"/>
              </a:defRPr>
            </a:lvl1pPr>
            <a:lvl2pPr marL="742950" indent="-285750" defTabSz="958850" eaLnBrk="0" hangingPunct="0">
              <a:defRPr kumimoji="1">
                <a:solidFill>
                  <a:schemeClr val="tx1"/>
                </a:solidFill>
                <a:latin typeface="Arial" pitchFamily="34" charset="0"/>
                <a:ea typeface="新細明體" pitchFamily="18" charset="-120"/>
              </a:defRPr>
            </a:lvl2pPr>
            <a:lvl3pPr marL="1143000" indent="-228600" defTabSz="958850" eaLnBrk="0" hangingPunct="0">
              <a:defRPr kumimoji="1">
                <a:solidFill>
                  <a:schemeClr val="tx1"/>
                </a:solidFill>
                <a:latin typeface="Arial" pitchFamily="34" charset="0"/>
                <a:ea typeface="新細明體" pitchFamily="18" charset="-120"/>
              </a:defRPr>
            </a:lvl3pPr>
            <a:lvl4pPr marL="1600200" indent="-228600" defTabSz="958850" eaLnBrk="0" hangingPunct="0">
              <a:defRPr kumimoji="1">
                <a:solidFill>
                  <a:schemeClr val="tx1"/>
                </a:solidFill>
                <a:latin typeface="Arial" pitchFamily="34" charset="0"/>
                <a:ea typeface="新細明體" pitchFamily="18" charset="-120"/>
              </a:defRPr>
            </a:lvl4pPr>
            <a:lvl5pPr marL="2057400" indent="-228600" defTabSz="958850" eaLnBrk="0" hangingPunct="0">
              <a:defRPr kumimoji="1">
                <a:solidFill>
                  <a:schemeClr val="tx1"/>
                </a:solidFill>
                <a:latin typeface="Arial" pitchFamily="34" charset="0"/>
                <a:ea typeface="新細明體" pitchFamily="18" charset="-120"/>
              </a:defRPr>
            </a:lvl5pPr>
            <a:lvl6pPr marL="25146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latinLnBrk="1" hangingPunct="1"/>
            <a:r>
              <a:rPr lang="zh-TW" altLang="en-US" sz="1500" b="1">
                <a:solidFill>
                  <a:srgbClr val="000000"/>
                </a:solidFill>
                <a:latin typeface="Arial Unicode MS" pitchFamily="34" charset="-120"/>
                <a:ea typeface="Arial Unicode MS" pitchFamily="34" charset="-120"/>
                <a:cs typeface="Arial Unicode MS" pitchFamily="34" charset="-120"/>
              </a:rPr>
              <a:t>全民參與公私合作</a:t>
            </a:r>
          </a:p>
        </p:txBody>
      </p:sp>
      <p:sp>
        <p:nvSpPr>
          <p:cNvPr id="104465" name="Text Box 17"/>
          <p:cNvSpPr txBox="1">
            <a:spLocks noChangeArrowheads="1"/>
          </p:cNvSpPr>
          <p:nvPr/>
        </p:nvSpPr>
        <p:spPr bwMode="auto">
          <a:xfrm>
            <a:off x="2651125" y="4313238"/>
            <a:ext cx="96361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93" tIns="47896" rIns="95793" bIns="47896">
            <a:spAutoFit/>
          </a:bodyPr>
          <a:lstStyle>
            <a:lvl1pPr defTabSz="958850" eaLnBrk="0" hangingPunct="0">
              <a:defRPr kumimoji="1">
                <a:solidFill>
                  <a:schemeClr val="tx1"/>
                </a:solidFill>
                <a:latin typeface="Arial" pitchFamily="34" charset="0"/>
                <a:ea typeface="新細明體" pitchFamily="18" charset="-120"/>
              </a:defRPr>
            </a:lvl1pPr>
            <a:lvl2pPr marL="742950" indent="-285750" defTabSz="958850" eaLnBrk="0" hangingPunct="0">
              <a:defRPr kumimoji="1">
                <a:solidFill>
                  <a:schemeClr val="tx1"/>
                </a:solidFill>
                <a:latin typeface="Arial" pitchFamily="34" charset="0"/>
                <a:ea typeface="新細明體" pitchFamily="18" charset="-120"/>
              </a:defRPr>
            </a:lvl2pPr>
            <a:lvl3pPr marL="1143000" indent="-228600" defTabSz="958850" eaLnBrk="0" hangingPunct="0">
              <a:defRPr kumimoji="1">
                <a:solidFill>
                  <a:schemeClr val="tx1"/>
                </a:solidFill>
                <a:latin typeface="Arial" pitchFamily="34" charset="0"/>
                <a:ea typeface="新細明體" pitchFamily="18" charset="-120"/>
              </a:defRPr>
            </a:lvl3pPr>
            <a:lvl4pPr marL="1600200" indent="-228600" defTabSz="958850" eaLnBrk="0" hangingPunct="0">
              <a:defRPr kumimoji="1">
                <a:solidFill>
                  <a:schemeClr val="tx1"/>
                </a:solidFill>
                <a:latin typeface="Arial" pitchFamily="34" charset="0"/>
                <a:ea typeface="新細明體" pitchFamily="18" charset="-120"/>
              </a:defRPr>
            </a:lvl4pPr>
            <a:lvl5pPr marL="2057400" indent="-228600" defTabSz="958850" eaLnBrk="0" hangingPunct="0">
              <a:defRPr kumimoji="1">
                <a:solidFill>
                  <a:schemeClr val="tx1"/>
                </a:solidFill>
                <a:latin typeface="Arial" pitchFamily="34" charset="0"/>
                <a:ea typeface="新細明體" pitchFamily="18" charset="-120"/>
              </a:defRPr>
            </a:lvl5pPr>
            <a:lvl6pPr marL="25146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latinLnBrk="1" hangingPunct="1"/>
            <a:r>
              <a:rPr lang="zh-TW" altLang="en-US" sz="1500" b="1">
                <a:solidFill>
                  <a:srgbClr val="DCB6CD"/>
                </a:solidFill>
                <a:latin typeface="Arial Unicode MS" pitchFamily="34" charset="-120"/>
                <a:ea typeface="Arial Unicode MS" pitchFamily="34" charset="-120"/>
                <a:cs typeface="Arial Unicode MS" pitchFamily="34" charset="-120"/>
              </a:rPr>
              <a:t>地方調配</a:t>
            </a:r>
          </a:p>
        </p:txBody>
      </p:sp>
      <p:sp>
        <p:nvSpPr>
          <p:cNvPr id="104466" name="Text Box 18"/>
          <p:cNvSpPr txBox="1">
            <a:spLocks noChangeArrowheads="1"/>
          </p:cNvSpPr>
          <p:nvPr/>
        </p:nvSpPr>
        <p:spPr bwMode="auto">
          <a:xfrm>
            <a:off x="3632200" y="5059363"/>
            <a:ext cx="973138"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93" tIns="47896" rIns="95793" bIns="47896">
            <a:spAutoFit/>
          </a:bodyPr>
          <a:lstStyle>
            <a:lvl1pPr defTabSz="958850" eaLnBrk="0" hangingPunct="0">
              <a:defRPr kumimoji="1">
                <a:solidFill>
                  <a:schemeClr val="tx1"/>
                </a:solidFill>
                <a:latin typeface="Arial" pitchFamily="34" charset="0"/>
                <a:ea typeface="新細明體" pitchFamily="18" charset="-120"/>
              </a:defRPr>
            </a:lvl1pPr>
            <a:lvl2pPr marL="742950" indent="-285750" defTabSz="958850" eaLnBrk="0" hangingPunct="0">
              <a:defRPr kumimoji="1">
                <a:solidFill>
                  <a:schemeClr val="tx1"/>
                </a:solidFill>
                <a:latin typeface="Arial" pitchFamily="34" charset="0"/>
                <a:ea typeface="新細明體" pitchFamily="18" charset="-120"/>
              </a:defRPr>
            </a:lvl2pPr>
            <a:lvl3pPr marL="1143000" indent="-228600" defTabSz="958850" eaLnBrk="0" hangingPunct="0">
              <a:defRPr kumimoji="1">
                <a:solidFill>
                  <a:schemeClr val="tx1"/>
                </a:solidFill>
                <a:latin typeface="Arial" pitchFamily="34" charset="0"/>
                <a:ea typeface="新細明體" pitchFamily="18" charset="-120"/>
              </a:defRPr>
            </a:lvl3pPr>
            <a:lvl4pPr marL="1600200" indent="-228600" defTabSz="958850" eaLnBrk="0" hangingPunct="0">
              <a:defRPr kumimoji="1">
                <a:solidFill>
                  <a:schemeClr val="tx1"/>
                </a:solidFill>
                <a:latin typeface="Arial" pitchFamily="34" charset="0"/>
                <a:ea typeface="新細明體" pitchFamily="18" charset="-120"/>
              </a:defRPr>
            </a:lvl4pPr>
            <a:lvl5pPr marL="2057400" indent="-228600" defTabSz="958850" eaLnBrk="0" hangingPunct="0">
              <a:defRPr kumimoji="1">
                <a:solidFill>
                  <a:schemeClr val="tx1"/>
                </a:solidFill>
                <a:latin typeface="Arial" pitchFamily="34" charset="0"/>
                <a:ea typeface="新細明體" pitchFamily="18" charset="-120"/>
              </a:defRPr>
            </a:lvl5pPr>
            <a:lvl6pPr marL="25146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latinLnBrk="1" hangingPunct="1"/>
            <a:r>
              <a:rPr lang="zh-TW" altLang="en-US" sz="1500" b="1">
                <a:solidFill>
                  <a:srgbClr val="000000"/>
                </a:solidFill>
                <a:latin typeface="Arial Unicode MS" pitchFamily="34" charset="-120"/>
                <a:ea typeface="Arial Unicode MS" pitchFamily="34" charset="-120"/>
                <a:cs typeface="Arial Unicode MS" pitchFamily="34" charset="-120"/>
              </a:rPr>
              <a:t>環保健康新城市</a:t>
            </a:r>
          </a:p>
          <a:p>
            <a:pPr eaLnBrk="1" latinLnBrk="1" hangingPunct="1"/>
            <a:endParaRPr lang="en-US" altLang="zh-TW" sz="1500" b="1">
              <a:solidFill>
                <a:srgbClr val="000000"/>
              </a:solidFill>
              <a:latin typeface="Arial Unicode MS" pitchFamily="34" charset="-120"/>
              <a:ea typeface="Arial Unicode MS" pitchFamily="34" charset="-120"/>
              <a:cs typeface="Arial Unicode MS" pitchFamily="34" charset="-120"/>
            </a:endParaRPr>
          </a:p>
        </p:txBody>
      </p:sp>
      <p:sp>
        <p:nvSpPr>
          <p:cNvPr id="104467" name="AutoShape 19"/>
          <p:cNvSpPr>
            <a:spLocks noChangeArrowheads="1"/>
          </p:cNvSpPr>
          <p:nvPr/>
        </p:nvSpPr>
        <p:spPr bwMode="auto">
          <a:xfrm rot="-3710555">
            <a:off x="3264694" y="2388394"/>
            <a:ext cx="2897187" cy="28987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447 w 21600"/>
              <a:gd name="T13" fmla="*/ 0 h 21600"/>
              <a:gd name="T14" fmla="*/ 18153 w 21600"/>
              <a:gd name="T15" fmla="*/ 8330 h 21600"/>
            </a:gdLst>
            <a:ahLst/>
            <a:cxnLst>
              <a:cxn ang="T8">
                <a:pos x="T0" y="T1"/>
              </a:cxn>
              <a:cxn ang="T9">
                <a:pos x="T2" y="T3"/>
              </a:cxn>
              <a:cxn ang="T10">
                <a:pos x="T4" y="T5"/>
              </a:cxn>
              <a:cxn ang="T11">
                <a:pos x="T6" y="T7"/>
              </a:cxn>
            </a:cxnLst>
            <a:rect l="T12" t="T13" r="T14" b="T15"/>
            <a:pathLst>
              <a:path w="21600" h="21600">
                <a:moveTo>
                  <a:pt x="9028" y="7929"/>
                </a:moveTo>
                <a:cubicBezTo>
                  <a:pt x="9560" y="7601"/>
                  <a:pt x="10174" y="7426"/>
                  <a:pt x="10800" y="7427"/>
                </a:cubicBezTo>
                <a:cubicBezTo>
                  <a:pt x="11425" y="7427"/>
                  <a:pt x="12039" y="7601"/>
                  <a:pt x="12571" y="7929"/>
                </a:cubicBezTo>
                <a:lnTo>
                  <a:pt x="16472" y="1609"/>
                </a:lnTo>
                <a:cubicBezTo>
                  <a:pt x="14767" y="557"/>
                  <a:pt x="12803" y="-1"/>
                  <a:pt x="10799" y="0"/>
                </a:cubicBezTo>
                <a:cubicBezTo>
                  <a:pt x="8796" y="0"/>
                  <a:pt x="6832" y="557"/>
                  <a:pt x="5127" y="1609"/>
                </a:cubicBezTo>
                <a:lnTo>
                  <a:pt x="9028" y="7929"/>
                </a:lnTo>
                <a:close/>
              </a:path>
            </a:pathLst>
          </a:custGeom>
          <a:solidFill>
            <a:srgbClr val="99CC00"/>
          </a:solidFill>
          <a:ln w="9525">
            <a:round/>
            <a:headEnd/>
            <a:tailEnd/>
          </a:ln>
          <a:scene3d>
            <a:camera prst="legacyObliqueTopRight"/>
            <a:lightRig rig="legacyFlat3" dir="b"/>
          </a:scene3d>
          <a:sp3d extrusionH="430200" prstMaterial="legacyMatte">
            <a:bevelT w="13500" h="13500" prst="angle"/>
            <a:bevelB w="13500" h="13500" prst="angle"/>
            <a:extrusionClr>
              <a:srgbClr val="99CC00"/>
            </a:extrusionClr>
          </a:sp3d>
        </p:spPr>
        <p:txBody>
          <a:bodyPr wrap="none" anchor="ctr">
            <a:flatTx/>
          </a:bodyPr>
          <a:lstStyle/>
          <a:p>
            <a:endParaRPr lang="zh-TW" altLang="en-US">
              <a:solidFill>
                <a:srgbClr val="000000"/>
              </a:solidFill>
            </a:endParaRPr>
          </a:p>
        </p:txBody>
      </p:sp>
      <p:sp>
        <p:nvSpPr>
          <p:cNvPr id="104468" name="AutoShape 20"/>
          <p:cNvSpPr>
            <a:spLocks noChangeArrowheads="1"/>
          </p:cNvSpPr>
          <p:nvPr/>
        </p:nvSpPr>
        <p:spPr bwMode="auto">
          <a:xfrm rot="471199">
            <a:off x="3228975" y="2411413"/>
            <a:ext cx="2892425" cy="289083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470 w 21600"/>
              <a:gd name="T13" fmla="*/ 0 h 21600"/>
              <a:gd name="T14" fmla="*/ 19130 w 21600"/>
              <a:gd name="T15" fmla="*/ 8538 h 21600"/>
            </a:gdLst>
            <a:ahLst/>
            <a:cxnLst>
              <a:cxn ang="T8">
                <a:pos x="T0" y="T1"/>
              </a:cxn>
              <a:cxn ang="T9">
                <a:pos x="T2" y="T3"/>
              </a:cxn>
              <a:cxn ang="T10">
                <a:pos x="T4" y="T5"/>
              </a:cxn>
              <a:cxn ang="T11">
                <a:pos x="T6" y="T7"/>
              </a:cxn>
            </a:cxnLst>
            <a:rect l="T12" t="T13" r="T14" b="T15"/>
            <a:pathLst>
              <a:path w="21600" h="21600">
                <a:moveTo>
                  <a:pt x="8582" y="8022"/>
                </a:moveTo>
                <a:cubicBezTo>
                  <a:pt x="9212" y="7519"/>
                  <a:pt x="9994" y="7245"/>
                  <a:pt x="10800" y="7246"/>
                </a:cubicBezTo>
                <a:cubicBezTo>
                  <a:pt x="11605" y="7246"/>
                  <a:pt x="12387" y="7519"/>
                  <a:pt x="13017" y="8022"/>
                </a:cubicBezTo>
                <a:lnTo>
                  <a:pt x="17538" y="2360"/>
                </a:lnTo>
                <a:cubicBezTo>
                  <a:pt x="15624" y="832"/>
                  <a:pt x="13248" y="-1"/>
                  <a:pt x="10799" y="0"/>
                </a:cubicBezTo>
                <a:cubicBezTo>
                  <a:pt x="8351" y="0"/>
                  <a:pt x="5975" y="832"/>
                  <a:pt x="4061" y="2360"/>
                </a:cubicBezTo>
                <a:lnTo>
                  <a:pt x="8582" y="8022"/>
                </a:lnTo>
                <a:close/>
              </a:path>
            </a:pathLst>
          </a:custGeom>
          <a:solidFill>
            <a:srgbClr val="EB97B3"/>
          </a:solidFill>
          <a:ln w="9525">
            <a:round/>
            <a:headEnd/>
            <a:tailEnd/>
          </a:ln>
          <a:scene3d>
            <a:camera prst="legacyObliqueTopRight"/>
            <a:lightRig rig="legacyFlat3" dir="b"/>
          </a:scene3d>
          <a:sp3d extrusionH="430200" prstMaterial="legacyMatte">
            <a:bevelT w="13500" h="13500" prst="angle"/>
            <a:bevelB w="13500" h="13500" prst="angle"/>
            <a:extrusionClr>
              <a:srgbClr val="EB97B3"/>
            </a:extrusionClr>
          </a:sp3d>
        </p:spPr>
        <p:txBody>
          <a:bodyPr wrap="none" anchor="ctr">
            <a:flatTx/>
          </a:bodyPr>
          <a:lstStyle/>
          <a:p>
            <a:endParaRPr lang="zh-TW" altLang="en-US">
              <a:solidFill>
                <a:srgbClr val="000000"/>
              </a:solidFill>
            </a:endParaRPr>
          </a:p>
        </p:txBody>
      </p:sp>
      <p:sp>
        <p:nvSpPr>
          <p:cNvPr id="893973" name="Oval 21"/>
          <p:cNvSpPr>
            <a:spLocks noChangeArrowheads="1"/>
          </p:cNvSpPr>
          <p:nvPr/>
        </p:nvSpPr>
        <p:spPr bwMode="auto">
          <a:xfrm>
            <a:off x="3773488" y="2922588"/>
            <a:ext cx="1943100" cy="1944687"/>
          </a:xfrm>
          <a:prstGeom prst="ellipse">
            <a:avLst/>
          </a:prstGeom>
          <a:gradFill rotWithShape="0">
            <a:gsLst>
              <a:gs pos="0">
                <a:srgbClr val="FF0000"/>
              </a:gs>
              <a:gs pos="100000">
                <a:srgbClr val="FF0000">
                  <a:gamma/>
                  <a:shade val="56078"/>
                  <a:invGamma/>
                </a:srgbClr>
              </a:gs>
            </a:gsLst>
            <a:path path="rect">
              <a:fillToRect r="100000" b="100000"/>
            </a:path>
          </a:gradFill>
          <a:ln w="19050">
            <a:noFill/>
            <a:round/>
            <a:headEnd/>
            <a:tailEnd/>
          </a:ln>
          <a:effectLst/>
        </p:spPr>
        <p:txBody>
          <a:bodyPr wrap="none" lIns="95793" tIns="47896" rIns="95793" bIns="47896" anchor="ctr"/>
          <a:lstStyle/>
          <a:p>
            <a:pPr algn="ctr" defTabSz="958850" latinLnBrk="1">
              <a:lnSpc>
                <a:spcPct val="130000"/>
              </a:lnSpc>
              <a:defRPr/>
            </a:pPr>
            <a:r>
              <a:rPr kumimoji="0" lang="zh-TW" altLang="en-US" sz="1900" b="1">
                <a:solidFill>
                  <a:srgbClr val="FFFFFF"/>
                </a:solidFill>
                <a:effectLst>
                  <a:outerShdw blurRad="38100" dist="38100" dir="2700000" algn="tl">
                    <a:srgbClr val="000000"/>
                  </a:outerShdw>
                </a:effectLst>
                <a:latin typeface="Arial Unicode MS" pitchFamily="34" charset="-120"/>
                <a:ea typeface="Arial Unicode MS" pitchFamily="34" charset="-120"/>
                <a:cs typeface="Arial Unicode MS" pitchFamily="34" charset="-120"/>
              </a:rPr>
              <a:t>旗艦計畫─</a:t>
            </a:r>
          </a:p>
          <a:p>
            <a:pPr algn="ctr" defTabSz="958850" latinLnBrk="1">
              <a:lnSpc>
                <a:spcPct val="130000"/>
              </a:lnSpc>
              <a:defRPr/>
            </a:pPr>
            <a:r>
              <a:rPr kumimoji="0" lang="zh-TW" altLang="en-US" sz="1900" b="1">
                <a:solidFill>
                  <a:srgbClr val="FFFFFF"/>
                </a:solidFill>
                <a:effectLst>
                  <a:outerShdw blurRad="38100" dist="38100" dir="2700000" algn="tl">
                    <a:srgbClr val="000000"/>
                  </a:outerShdw>
                </a:effectLst>
                <a:latin typeface="Arial Unicode MS" pitchFamily="34" charset="-120"/>
                <a:ea typeface="Arial Unicode MS" pitchFamily="34" charset="-120"/>
                <a:cs typeface="Arial Unicode MS" pitchFamily="34" charset="-120"/>
              </a:rPr>
              <a:t>中港大排污染改善</a:t>
            </a:r>
          </a:p>
          <a:p>
            <a:pPr algn="ctr" defTabSz="958850" latinLnBrk="1">
              <a:lnSpc>
                <a:spcPct val="130000"/>
              </a:lnSpc>
              <a:defRPr/>
            </a:pPr>
            <a:r>
              <a:rPr kumimoji="0" lang="zh-TW" altLang="en-US" sz="1900" b="1">
                <a:solidFill>
                  <a:srgbClr val="FFFFFF"/>
                </a:solidFill>
                <a:effectLst>
                  <a:outerShdw blurRad="38100" dist="38100" dir="2700000" algn="tl">
                    <a:srgbClr val="000000"/>
                  </a:outerShdw>
                </a:effectLst>
                <a:latin typeface="Arial Unicode MS" pitchFamily="34" charset="-120"/>
                <a:ea typeface="Arial Unicode MS" pitchFamily="34" charset="-120"/>
                <a:cs typeface="Arial Unicode MS" pitchFamily="34" charset="-120"/>
              </a:rPr>
              <a:t>暨河廊環境營造</a:t>
            </a:r>
          </a:p>
        </p:txBody>
      </p:sp>
      <p:sp>
        <p:nvSpPr>
          <p:cNvPr id="104470" name="Text Box 22"/>
          <p:cNvSpPr txBox="1">
            <a:spLocks noChangeArrowheads="1"/>
          </p:cNvSpPr>
          <p:nvPr/>
        </p:nvSpPr>
        <p:spPr bwMode="auto">
          <a:xfrm>
            <a:off x="2654300" y="2511425"/>
            <a:ext cx="906463"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93" tIns="47896" rIns="95793" bIns="47896">
            <a:spAutoFit/>
          </a:bodyPr>
          <a:lstStyle>
            <a:lvl1pPr defTabSz="958850" eaLnBrk="0" hangingPunct="0">
              <a:defRPr kumimoji="1">
                <a:solidFill>
                  <a:schemeClr val="tx1"/>
                </a:solidFill>
                <a:latin typeface="Arial" pitchFamily="34" charset="0"/>
                <a:ea typeface="新細明體" pitchFamily="18" charset="-120"/>
              </a:defRPr>
            </a:lvl1pPr>
            <a:lvl2pPr marL="742950" indent="-285750" defTabSz="958850" eaLnBrk="0" hangingPunct="0">
              <a:defRPr kumimoji="1">
                <a:solidFill>
                  <a:schemeClr val="tx1"/>
                </a:solidFill>
                <a:latin typeface="Arial" pitchFamily="34" charset="0"/>
                <a:ea typeface="新細明體" pitchFamily="18" charset="-120"/>
              </a:defRPr>
            </a:lvl2pPr>
            <a:lvl3pPr marL="1143000" indent="-228600" defTabSz="958850" eaLnBrk="0" hangingPunct="0">
              <a:defRPr kumimoji="1">
                <a:solidFill>
                  <a:schemeClr val="tx1"/>
                </a:solidFill>
                <a:latin typeface="Arial" pitchFamily="34" charset="0"/>
                <a:ea typeface="新細明體" pitchFamily="18" charset="-120"/>
              </a:defRPr>
            </a:lvl3pPr>
            <a:lvl4pPr marL="1600200" indent="-228600" defTabSz="958850" eaLnBrk="0" hangingPunct="0">
              <a:defRPr kumimoji="1">
                <a:solidFill>
                  <a:schemeClr val="tx1"/>
                </a:solidFill>
                <a:latin typeface="Arial" pitchFamily="34" charset="0"/>
                <a:ea typeface="新細明體" pitchFamily="18" charset="-120"/>
              </a:defRPr>
            </a:lvl4pPr>
            <a:lvl5pPr marL="2057400" indent="-228600" defTabSz="958850" eaLnBrk="0" hangingPunct="0">
              <a:defRPr kumimoji="1">
                <a:solidFill>
                  <a:schemeClr val="tx1"/>
                </a:solidFill>
                <a:latin typeface="Arial" pitchFamily="34" charset="0"/>
                <a:ea typeface="新細明體" pitchFamily="18" charset="-120"/>
              </a:defRPr>
            </a:lvl5pPr>
            <a:lvl6pPr marL="25146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latinLnBrk="1" hangingPunct="1"/>
            <a:r>
              <a:rPr lang="zh-TW" altLang="en-US" sz="1500" b="1">
                <a:solidFill>
                  <a:srgbClr val="000000"/>
                </a:solidFill>
                <a:latin typeface="Arial Unicode MS" pitchFamily="34" charset="-120"/>
                <a:ea typeface="Arial Unicode MS" pitchFamily="34" charset="-120"/>
                <a:cs typeface="Arial Unicode MS" pitchFamily="34" charset="-120"/>
              </a:rPr>
              <a:t>文化景觀造景暨產業振興</a:t>
            </a:r>
          </a:p>
        </p:txBody>
      </p:sp>
      <p:sp>
        <p:nvSpPr>
          <p:cNvPr id="104471" name="Oval 23"/>
          <p:cNvSpPr>
            <a:spLocks noChangeArrowheads="1"/>
          </p:cNvSpPr>
          <p:nvPr/>
        </p:nvSpPr>
        <p:spPr bwMode="auto">
          <a:xfrm>
            <a:off x="6935788" y="2332038"/>
            <a:ext cx="717550" cy="717550"/>
          </a:xfrm>
          <a:prstGeom prst="ellipse">
            <a:avLst/>
          </a:prstGeom>
          <a:gradFill rotWithShape="0">
            <a:gsLst>
              <a:gs pos="0">
                <a:srgbClr val="FF9900"/>
              </a:gs>
              <a:gs pos="100000">
                <a:srgbClr val="764700"/>
              </a:gs>
            </a:gsLst>
            <a:path path="rect">
              <a:fillToRect r="100000" b="100000"/>
            </a:path>
          </a:gradFill>
          <a:ln w="12700">
            <a:solidFill>
              <a:srgbClr val="000000"/>
            </a:solidFill>
            <a:round/>
            <a:headEnd/>
            <a:tailEnd/>
          </a:ln>
        </p:spPr>
        <p:txBody>
          <a:bodyPr wrap="none" lIns="95793" tIns="47896" rIns="95793" bIns="47896" anchor="ctr"/>
          <a:lstStyle/>
          <a:p>
            <a:pPr algn="ctr" defTabSz="958850" latinLnBrk="1"/>
            <a:r>
              <a:rPr lang="zh-TW" altLang="en-US" sz="1700" b="1">
                <a:solidFill>
                  <a:srgbClr val="FFFFFF"/>
                </a:solidFill>
                <a:latin typeface="Arial Unicode MS" pitchFamily="34" charset="-120"/>
                <a:ea typeface="Arial Unicode MS" pitchFamily="34" charset="-120"/>
                <a:cs typeface="Arial Unicode MS" pitchFamily="34" charset="-120"/>
              </a:rPr>
              <a:t>水利局</a:t>
            </a:r>
          </a:p>
        </p:txBody>
      </p:sp>
      <p:sp>
        <p:nvSpPr>
          <p:cNvPr id="893976" name="Oval 24"/>
          <p:cNvSpPr>
            <a:spLocks noChangeArrowheads="1"/>
          </p:cNvSpPr>
          <p:nvPr/>
        </p:nvSpPr>
        <p:spPr bwMode="auto">
          <a:xfrm>
            <a:off x="6951663" y="3286125"/>
            <a:ext cx="758825" cy="730250"/>
          </a:xfrm>
          <a:prstGeom prst="ellipse">
            <a:avLst/>
          </a:prstGeom>
          <a:gradFill rotWithShape="0">
            <a:gsLst>
              <a:gs pos="0">
                <a:srgbClr val="FF9900"/>
              </a:gs>
              <a:gs pos="100000">
                <a:srgbClr val="FF9900">
                  <a:gamma/>
                  <a:shade val="46275"/>
                  <a:invGamma/>
                </a:srgbClr>
              </a:gs>
            </a:gsLst>
            <a:path path="rect">
              <a:fillToRect r="100000" b="100000"/>
            </a:path>
          </a:gradFill>
          <a:ln w="12700">
            <a:solidFill>
              <a:srgbClr val="000000"/>
            </a:solidFill>
            <a:round/>
            <a:headEnd/>
            <a:tailEnd/>
          </a:ln>
          <a:effectLst/>
        </p:spPr>
        <p:txBody>
          <a:bodyPr wrap="none" lIns="95793" tIns="47896" rIns="95793" bIns="47896" anchor="ctr"/>
          <a:lstStyle/>
          <a:p>
            <a:pPr algn="ctr" defTabSz="958850" latinLnBrk="1">
              <a:defRPr/>
            </a:pPr>
            <a:r>
              <a:rPr lang="zh-TW" altLang="en-US" sz="1700" b="1">
                <a:solidFill>
                  <a:srgbClr val="FFFFFF"/>
                </a:solidFill>
                <a:effectLst>
                  <a:outerShdw blurRad="38100" dist="38100" dir="2700000" algn="tl">
                    <a:srgbClr val="000000"/>
                  </a:outerShdw>
                </a:effectLst>
                <a:latin typeface="Arial Unicode MS" pitchFamily="34" charset="-120"/>
                <a:ea typeface="Arial Unicode MS" pitchFamily="34" charset="-120"/>
                <a:cs typeface="Arial Unicode MS" pitchFamily="34" charset="-120"/>
              </a:rPr>
              <a:t>城鄉局</a:t>
            </a:r>
          </a:p>
        </p:txBody>
      </p:sp>
      <p:sp>
        <p:nvSpPr>
          <p:cNvPr id="893977" name="Oval 25"/>
          <p:cNvSpPr>
            <a:spLocks noChangeArrowheads="1"/>
          </p:cNvSpPr>
          <p:nvPr/>
        </p:nvSpPr>
        <p:spPr bwMode="auto">
          <a:xfrm>
            <a:off x="6122988" y="5022850"/>
            <a:ext cx="771525" cy="742950"/>
          </a:xfrm>
          <a:prstGeom prst="ellipse">
            <a:avLst/>
          </a:prstGeom>
          <a:gradFill rotWithShape="0">
            <a:gsLst>
              <a:gs pos="0">
                <a:srgbClr val="FF9900"/>
              </a:gs>
              <a:gs pos="100000">
                <a:srgbClr val="FF9900">
                  <a:gamma/>
                  <a:shade val="46275"/>
                  <a:invGamma/>
                </a:srgbClr>
              </a:gs>
            </a:gsLst>
            <a:path path="rect">
              <a:fillToRect r="100000" b="100000"/>
            </a:path>
          </a:gradFill>
          <a:ln w="12700">
            <a:solidFill>
              <a:srgbClr val="000000"/>
            </a:solidFill>
            <a:round/>
            <a:headEnd/>
            <a:tailEnd/>
          </a:ln>
          <a:effectLst/>
        </p:spPr>
        <p:txBody>
          <a:bodyPr wrap="none" lIns="95793" tIns="47896" rIns="95793" bIns="47896" anchor="ctr"/>
          <a:lstStyle/>
          <a:p>
            <a:pPr algn="ctr" defTabSz="958850" latinLnBrk="1">
              <a:defRPr/>
            </a:pPr>
            <a:r>
              <a:rPr lang="zh-TW" altLang="en-US" sz="1700" b="1">
                <a:solidFill>
                  <a:srgbClr val="FFFFFF"/>
                </a:solidFill>
                <a:effectLst>
                  <a:outerShdw blurRad="38100" dist="38100" dir="2700000" algn="tl">
                    <a:srgbClr val="000000"/>
                  </a:outerShdw>
                </a:effectLst>
                <a:latin typeface="Arial Unicode MS" pitchFamily="34" charset="-120"/>
                <a:ea typeface="Arial Unicode MS" pitchFamily="34" charset="-120"/>
                <a:cs typeface="Arial Unicode MS" pitchFamily="34" charset="-120"/>
              </a:rPr>
              <a:t>交通局</a:t>
            </a:r>
          </a:p>
        </p:txBody>
      </p:sp>
      <p:sp>
        <p:nvSpPr>
          <p:cNvPr id="893978" name="Oval 26"/>
          <p:cNvSpPr>
            <a:spLocks noChangeArrowheads="1"/>
          </p:cNvSpPr>
          <p:nvPr/>
        </p:nvSpPr>
        <p:spPr bwMode="auto">
          <a:xfrm>
            <a:off x="5248275" y="5718175"/>
            <a:ext cx="814388" cy="758825"/>
          </a:xfrm>
          <a:prstGeom prst="ellipse">
            <a:avLst/>
          </a:prstGeom>
          <a:gradFill rotWithShape="0">
            <a:gsLst>
              <a:gs pos="0">
                <a:srgbClr val="FF9900"/>
              </a:gs>
              <a:gs pos="100000">
                <a:srgbClr val="FF9900">
                  <a:gamma/>
                  <a:shade val="46275"/>
                  <a:invGamma/>
                </a:srgbClr>
              </a:gs>
            </a:gsLst>
            <a:path path="rect">
              <a:fillToRect r="100000" b="100000"/>
            </a:path>
          </a:gradFill>
          <a:ln w="12700">
            <a:solidFill>
              <a:srgbClr val="000000"/>
            </a:solidFill>
            <a:round/>
            <a:headEnd/>
            <a:tailEnd/>
          </a:ln>
          <a:effectLst/>
        </p:spPr>
        <p:txBody>
          <a:bodyPr wrap="none" lIns="95793" tIns="47896" rIns="95793" bIns="47896" anchor="ctr"/>
          <a:lstStyle/>
          <a:p>
            <a:pPr algn="ctr" defTabSz="958850" latinLnBrk="1">
              <a:defRPr/>
            </a:pPr>
            <a:r>
              <a:rPr lang="zh-TW" altLang="en-US" sz="1700" b="1">
                <a:solidFill>
                  <a:srgbClr val="FFFFFF"/>
                </a:solidFill>
                <a:effectLst>
                  <a:outerShdw blurRad="38100" dist="38100" dir="2700000" algn="tl">
                    <a:srgbClr val="000000"/>
                  </a:outerShdw>
                </a:effectLst>
                <a:latin typeface="Arial Unicode MS" pitchFamily="34" charset="-120"/>
                <a:ea typeface="Arial Unicode MS" pitchFamily="34" charset="-120"/>
                <a:cs typeface="Arial Unicode MS" pitchFamily="34" charset="-120"/>
              </a:rPr>
              <a:t>工務局</a:t>
            </a:r>
          </a:p>
        </p:txBody>
      </p:sp>
      <p:sp>
        <p:nvSpPr>
          <p:cNvPr id="104475" name="Arc 27"/>
          <p:cNvSpPr>
            <a:spLocks/>
          </p:cNvSpPr>
          <p:nvPr/>
        </p:nvSpPr>
        <p:spPr bwMode="auto">
          <a:xfrm rot="-9000000">
            <a:off x="3683000" y="2738438"/>
            <a:ext cx="2317750" cy="2493962"/>
          </a:xfrm>
          <a:custGeom>
            <a:avLst/>
            <a:gdLst>
              <a:gd name="T0" fmla="*/ 2147483647 w 40225"/>
              <a:gd name="T1" fmla="*/ 2147483647 h 43200"/>
              <a:gd name="T2" fmla="*/ 2147483647 w 40225"/>
              <a:gd name="T3" fmla="*/ 2147483647 h 43200"/>
              <a:gd name="T4" fmla="*/ 2147483647 w 40225"/>
              <a:gd name="T5" fmla="*/ 2147483647 h 43200"/>
              <a:gd name="T6" fmla="*/ 0 60000 65536"/>
              <a:gd name="T7" fmla="*/ 0 60000 65536"/>
              <a:gd name="T8" fmla="*/ 0 60000 65536"/>
              <a:gd name="T9" fmla="*/ 0 w 40225"/>
              <a:gd name="T10" fmla="*/ 0 h 43200"/>
              <a:gd name="T11" fmla="*/ 40225 w 40225"/>
              <a:gd name="T12" fmla="*/ 43200 h 43200"/>
            </a:gdLst>
            <a:ahLst/>
            <a:cxnLst>
              <a:cxn ang="T6">
                <a:pos x="T0" y="T1"/>
              </a:cxn>
              <a:cxn ang="T7">
                <a:pos x="T2" y="T3"/>
              </a:cxn>
              <a:cxn ang="T8">
                <a:pos x="T4" y="T5"/>
              </a:cxn>
            </a:cxnLst>
            <a:rect l="T9" t="T10" r="T11" b="T12"/>
            <a:pathLst>
              <a:path w="40225" h="43200" fill="none" extrusionOk="0">
                <a:moveTo>
                  <a:pt x="40224" y="32539"/>
                </a:moveTo>
                <a:cubicBezTo>
                  <a:pt x="36345" y="39143"/>
                  <a:pt x="29259" y="43199"/>
                  <a:pt x="21600" y="43200"/>
                </a:cubicBezTo>
                <a:cubicBezTo>
                  <a:pt x="9670" y="43200"/>
                  <a:pt x="0" y="33529"/>
                  <a:pt x="0" y="21600"/>
                </a:cubicBezTo>
                <a:cubicBezTo>
                  <a:pt x="0" y="9670"/>
                  <a:pt x="9670" y="0"/>
                  <a:pt x="21600" y="0"/>
                </a:cubicBezTo>
                <a:cubicBezTo>
                  <a:pt x="24061" y="-1"/>
                  <a:pt x="26504" y="420"/>
                  <a:pt x="28824" y="1243"/>
                </a:cubicBezTo>
              </a:path>
              <a:path w="40225" h="43200" stroke="0" extrusionOk="0">
                <a:moveTo>
                  <a:pt x="40224" y="32539"/>
                </a:moveTo>
                <a:cubicBezTo>
                  <a:pt x="36345" y="39143"/>
                  <a:pt x="29259" y="43199"/>
                  <a:pt x="21600" y="43200"/>
                </a:cubicBezTo>
                <a:cubicBezTo>
                  <a:pt x="9670" y="43200"/>
                  <a:pt x="0" y="33529"/>
                  <a:pt x="0" y="21600"/>
                </a:cubicBezTo>
                <a:cubicBezTo>
                  <a:pt x="0" y="9670"/>
                  <a:pt x="9670" y="0"/>
                  <a:pt x="21600" y="0"/>
                </a:cubicBezTo>
                <a:cubicBezTo>
                  <a:pt x="24061" y="-1"/>
                  <a:pt x="26504" y="420"/>
                  <a:pt x="28824" y="1243"/>
                </a:cubicBezTo>
                <a:lnTo>
                  <a:pt x="21600" y="21600"/>
                </a:lnTo>
                <a:lnTo>
                  <a:pt x="40224" y="32539"/>
                </a:lnTo>
                <a:close/>
              </a:path>
            </a:pathLst>
          </a:custGeom>
          <a:noFill/>
          <a:ln w="57150">
            <a:solidFill>
              <a:srgbClr val="DDDDDD"/>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a:solidFill>
                <a:srgbClr val="000000"/>
              </a:solidFill>
            </a:endParaRPr>
          </a:p>
        </p:txBody>
      </p:sp>
      <p:sp>
        <p:nvSpPr>
          <p:cNvPr id="104476" name="Text Box 28"/>
          <p:cNvSpPr txBox="1">
            <a:spLocks noChangeArrowheads="1"/>
          </p:cNvSpPr>
          <p:nvPr/>
        </p:nvSpPr>
        <p:spPr bwMode="auto">
          <a:xfrm>
            <a:off x="6002338" y="3997325"/>
            <a:ext cx="9366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93" tIns="47896" rIns="95793" bIns="47896">
            <a:spAutoFit/>
          </a:bodyPr>
          <a:lstStyle>
            <a:lvl1pPr defTabSz="958850" eaLnBrk="0" hangingPunct="0">
              <a:defRPr kumimoji="1">
                <a:solidFill>
                  <a:schemeClr val="tx1"/>
                </a:solidFill>
                <a:latin typeface="Arial" pitchFamily="34" charset="0"/>
                <a:ea typeface="新細明體" pitchFamily="18" charset="-120"/>
              </a:defRPr>
            </a:lvl1pPr>
            <a:lvl2pPr marL="742950" indent="-285750" defTabSz="958850" eaLnBrk="0" hangingPunct="0">
              <a:defRPr kumimoji="1">
                <a:solidFill>
                  <a:schemeClr val="tx1"/>
                </a:solidFill>
                <a:latin typeface="Arial" pitchFamily="34" charset="0"/>
                <a:ea typeface="新細明體" pitchFamily="18" charset="-120"/>
              </a:defRPr>
            </a:lvl2pPr>
            <a:lvl3pPr marL="1143000" indent="-228600" defTabSz="958850" eaLnBrk="0" hangingPunct="0">
              <a:defRPr kumimoji="1">
                <a:solidFill>
                  <a:schemeClr val="tx1"/>
                </a:solidFill>
                <a:latin typeface="Arial" pitchFamily="34" charset="0"/>
                <a:ea typeface="新細明體" pitchFamily="18" charset="-120"/>
              </a:defRPr>
            </a:lvl3pPr>
            <a:lvl4pPr marL="1600200" indent="-228600" defTabSz="958850" eaLnBrk="0" hangingPunct="0">
              <a:defRPr kumimoji="1">
                <a:solidFill>
                  <a:schemeClr val="tx1"/>
                </a:solidFill>
                <a:latin typeface="Arial" pitchFamily="34" charset="0"/>
                <a:ea typeface="新細明體" pitchFamily="18" charset="-120"/>
              </a:defRPr>
            </a:lvl4pPr>
            <a:lvl5pPr marL="2057400" indent="-228600" defTabSz="958850" eaLnBrk="0" hangingPunct="0">
              <a:defRPr kumimoji="1">
                <a:solidFill>
                  <a:schemeClr val="tx1"/>
                </a:solidFill>
                <a:latin typeface="Arial" pitchFamily="34" charset="0"/>
                <a:ea typeface="新細明體" pitchFamily="18" charset="-120"/>
              </a:defRPr>
            </a:lvl5pPr>
            <a:lvl6pPr marL="25146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latinLnBrk="1" hangingPunct="1"/>
            <a:r>
              <a:rPr lang="zh-TW" altLang="en-US" sz="1500" b="1">
                <a:solidFill>
                  <a:srgbClr val="000000"/>
                </a:solidFill>
                <a:latin typeface="Arial Unicode MS" pitchFamily="34" charset="-120"/>
                <a:ea typeface="Arial Unicode MS" pitchFamily="34" charset="-120"/>
                <a:cs typeface="Arial Unicode MS" pitchFamily="34" charset="-120"/>
              </a:rPr>
              <a:t>硬體空間規畫</a:t>
            </a:r>
          </a:p>
        </p:txBody>
      </p:sp>
      <p:sp>
        <p:nvSpPr>
          <p:cNvPr id="104477" name="Rectangle 29"/>
          <p:cNvSpPr>
            <a:spLocks noChangeArrowheads="1"/>
          </p:cNvSpPr>
          <p:nvPr/>
        </p:nvSpPr>
        <p:spPr bwMode="auto">
          <a:xfrm>
            <a:off x="546100" y="2933700"/>
            <a:ext cx="1358900"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93" tIns="47896" rIns="95793" bIns="47896">
            <a:spAutoFit/>
          </a:bodyPr>
          <a:lstStyle/>
          <a:p>
            <a:pPr defTabSz="958850">
              <a:buFontTx/>
              <a:buChar char="•"/>
            </a:pPr>
            <a:r>
              <a:rPr lang="zh-TW" altLang="en-US" sz="1500">
                <a:solidFill>
                  <a:srgbClr val="000000"/>
                </a:solidFill>
                <a:latin typeface="Arial Unicode MS" pitchFamily="34" charset="-120"/>
                <a:ea typeface="Arial Unicode MS" pitchFamily="34" charset="-120"/>
                <a:cs typeface="Arial Unicode MS" pitchFamily="34" charset="-120"/>
              </a:rPr>
              <a:t>公共藝術     設置及社區   營造推動計畫</a:t>
            </a:r>
          </a:p>
        </p:txBody>
      </p:sp>
      <p:sp>
        <p:nvSpPr>
          <p:cNvPr id="893982" name="Oval 30"/>
          <p:cNvSpPr>
            <a:spLocks noChangeArrowheads="1"/>
          </p:cNvSpPr>
          <p:nvPr/>
        </p:nvSpPr>
        <p:spPr bwMode="auto">
          <a:xfrm>
            <a:off x="1790700" y="4089400"/>
            <a:ext cx="723900" cy="696913"/>
          </a:xfrm>
          <a:prstGeom prst="ellipse">
            <a:avLst/>
          </a:prstGeom>
          <a:gradFill rotWithShape="0">
            <a:gsLst>
              <a:gs pos="0">
                <a:srgbClr val="D60093"/>
              </a:gs>
              <a:gs pos="100000">
                <a:srgbClr val="D60093">
                  <a:gamma/>
                  <a:shade val="46275"/>
                  <a:invGamma/>
                </a:srgbClr>
              </a:gs>
            </a:gsLst>
            <a:path path="rect">
              <a:fillToRect r="100000" b="100000"/>
            </a:path>
          </a:gradFill>
          <a:ln w="12700">
            <a:solidFill>
              <a:srgbClr val="000000"/>
            </a:solidFill>
            <a:round/>
            <a:headEnd/>
            <a:tailEnd/>
          </a:ln>
          <a:effectLst/>
        </p:spPr>
        <p:txBody>
          <a:bodyPr wrap="none" lIns="95793" tIns="47896" rIns="95793" bIns="47896" anchor="ctr"/>
          <a:lstStyle/>
          <a:p>
            <a:pPr algn="ctr" defTabSz="958850" latinLnBrk="1">
              <a:defRPr/>
            </a:pPr>
            <a:r>
              <a:rPr lang="zh-TW" altLang="en-US" sz="1700" b="1">
                <a:solidFill>
                  <a:srgbClr val="FFFFFF"/>
                </a:solidFill>
                <a:effectLst>
                  <a:outerShdw blurRad="38100" dist="38100" dir="2700000" algn="tl">
                    <a:srgbClr val="000000"/>
                  </a:outerShdw>
                </a:effectLst>
                <a:latin typeface="Arial Unicode MS" pitchFamily="34" charset="-120"/>
                <a:ea typeface="Arial Unicode MS" pitchFamily="34" charset="-120"/>
                <a:cs typeface="Arial Unicode MS" pitchFamily="34" charset="-120"/>
              </a:rPr>
              <a:t>勞工局</a:t>
            </a:r>
          </a:p>
        </p:txBody>
      </p:sp>
      <p:sp>
        <p:nvSpPr>
          <p:cNvPr id="104479" name="Rectangle 31"/>
          <p:cNvSpPr>
            <a:spLocks noChangeArrowheads="1"/>
          </p:cNvSpPr>
          <p:nvPr/>
        </p:nvSpPr>
        <p:spPr bwMode="auto">
          <a:xfrm>
            <a:off x="7635875" y="2482850"/>
            <a:ext cx="161607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93" tIns="47896" rIns="95793" bIns="47896">
            <a:spAutoFit/>
          </a:bodyPr>
          <a:lstStyle/>
          <a:p>
            <a:pPr defTabSz="958850">
              <a:buFontTx/>
              <a:buChar char="•"/>
            </a:pPr>
            <a:r>
              <a:rPr lang="zh-TW" altLang="en-US" sz="1500">
                <a:solidFill>
                  <a:srgbClr val="000000"/>
                </a:solidFill>
                <a:latin typeface="Arial Unicode MS" pitchFamily="34" charset="-120"/>
                <a:ea typeface="Arial Unicode MS" pitchFamily="34" charset="-120"/>
                <a:cs typeface="Arial Unicode MS" pitchFamily="34" charset="-120"/>
              </a:rPr>
              <a:t>新莊污水下水道系統工程</a:t>
            </a:r>
          </a:p>
        </p:txBody>
      </p:sp>
      <p:sp>
        <p:nvSpPr>
          <p:cNvPr id="104480" name="Rectangle 32"/>
          <p:cNvSpPr>
            <a:spLocks noChangeArrowheads="1"/>
          </p:cNvSpPr>
          <p:nvPr/>
        </p:nvSpPr>
        <p:spPr bwMode="auto">
          <a:xfrm>
            <a:off x="6051550" y="5938838"/>
            <a:ext cx="2117725"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93" tIns="47896" rIns="95793" bIns="47896">
            <a:spAutoFit/>
          </a:bodyPr>
          <a:lstStyle/>
          <a:p>
            <a:pPr defTabSz="958850">
              <a:buFontTx/>
              <a:buChar char="•"/>
            </a:pPr>
            <a:r>
              <a:rPr lang="zh-TW" altLang="en-US" sz="1500">
                <a:solidFill>
                  <a:srgbClr val="000000"/>
                </a:solidFill>
                <a:latin typeface="Arial Unicode MS" pitchFamily="34" charset="-120"/>
                <a:ea typeface="Arial Unicode MS" pitchFamily="34" charset="-120"/>
                <a:cs typeface="Arial Unicode MS" pitchFamily="34" charset="-120"/>
              </a:rPr>
              <a:t>新莊副都心市地重畫暨區段徵收開發及工程</a:t>
            </a:r>
          </a:p>
          <a:p>
            <a:pPr defTabSz="958850">
              <a:buFontTx/>
              <a:buChar char="•"/>
            </a:pPr>
            <a:r>
              <a:rPr lang="zh-TW" altLang="en-US" sz="1500">
                <a:solidFill>
                  <a:srgbClr val="000000"/>
                </a:solidFill>
                <a:latin typeface="Arial Unicode MS" pitchFamily="34" charset="-120"/>
                <a:ea typeface="Arial Unicode MS" pitchFamily="34" charset="-120"/>
                <a:cs typeface="Arial Unicode MS" pitchFamily="34" charset="-120"/>
              </a:rPr>
              <a:t>周邊環境基礎建設</a:t>
            </a:r>
          </a:p>
        </p:txBody>
      </p:sp>
      <p:sp>
        <p:nvSpPr>
          <p:cNvPr id="104481" name="Rectangle 33"/>
          <p:cNvSpPr>
            <a:spLocks noChangeArrowheads="1"/>
          </p:cNvSpPr>
          <p:nvPr/>
        </p:nvSpPr>
        <p:spPr bwMode="auto">
          <a:xfrm>
            <a:off x="588963" y="4183063"/>
            <a:ext cx="1211262"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93" tIns="47896" rIns="95793" bIns="47896">
            <a:spAutoFit/>
          </a:bodyPr>
          <a:lstStyle/>
          <a:p>
            <a:pPr defTabSz="958850">
              <a:buFontTx/>
              <a:buChar char="•"/>
            </a:pPr>
            <a:r>
              <a:rPr lang="zh-TW" altLang="en-US" sz="1500">
                <a:solidFill>
                  <a:srgbClr val="000000"/>
                </a:solidFill>
                <a:latin typeface="Arial Unicode MS" pitchFamily="34" charset="-120"/>
                <a:ea typeface="Arial Unicode MS" pitchFamily="34" charset="-120"/>
                <a:cs typeface="Arial Unicode MS" pitchFamily="34" charset="-120"/>
              </a:rPr>
              <a:t>就業輔導與場地配合</a:t>
            </a:r>
          </a:p>
        </p:txBody>
      </p:sp>
      <p:sp>
        <p:nvSpPr>
          <p:cNvPr id="104482" name="Rectangle 34"/>
          <p:cNvSpPr>
            <a:spLocks noChangeArrowheads="1"/>
          </p:cNvSpPr>
          <p:nvPr/>
        </p:nvSpPr>
        <p:spPr bwMode="auto">
          <a:xfrm>
            <a:off x="2484438" y="981075"/>
            <a:ext cx="1030287"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93" tIns="47896" rIns="95793" bIns="47896">
            <a:spAutoFit/>
          </a:bodyPr>
          <a:lstStyle/>
          <a:p>
            <a:pPr defTabSz="958850">
              <a:buFontTx/>
              <a:buChar char="•"/>
            </a:pPr>
            <a:r>
              <a:rPr lang="zh-TW" altLang="en-US" sz="1500">
                <a:solidFill>
                  <a:srgbClr val="000000"/>
                </a:solidFill>
                <a:latin typeface="Arial Unicode MS" pitchFamily="34" charset="-120"/>
                <a:ea typeface="Arial Unicode MS" pitchFamily="34" charset="-120"/>
                <a:cs typeface="Arial Unicode MS" pitchFamily="34" charset="-120"/>
              </a:rPr>
              <a:t>民意交流</a:t>
            </a:r>
          </a:p>
        </p:txBody>
      </p:sp>
      <p:sp>
        <p:nvSpPr>
          <p:cNvPr id="104483" name="Rectangle 35"/>
          <p:cNvSpPr>
            <a:spLocks noChangeArrowheads="1"/>
          </p:cNvSpPr>
          <p:nvPr/>
        </p:nvSpPr>
        <p:spPr bwMode="auto">
          <a:xfrm>
            <a:off x="5980113" y="1208088"/>
            <a:ext cx="2695575"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93" tIns="47896" rIns="95793" bIns="47896">
            <a:spAutoFit/>
          </a:bodyPr>
          <a:lstStyle/>
          <a:p>
            <a:pPr marL="477838" lvl="1" defTabSz="958850">
              <a:buFontTx/>
              <a:buChar char="•"/>
            </a:pPr>
            <a:r>
              <a:rPr lang="zh-TW" altLang="en-US" sz="1500">
                <a:solidFill>
                  <a:srgbClr val="000000"/>
                </a:solidFill>
                <a:latin typeface="Arial Unicode MS" pitchFamily="34" charset="-120"/>
                <a:ea typeface="Arial Unicode MS" pitchFamily="34" charset="-120"/>
                <a:cs typeface="Arial Unicode MS" pitchFamily="34" charset="-120"/>
              </a:rPr>
              <a:t>發展願景行銷宣傳                   </a:t>
            </a:r>
          </a:p>
          <a:p>
            <a:pPr marL="477838" lvl="1" defTabSz="958850">
              <a:buFontTx/>
              <a:buChar char="•"/>
            </a:pPr>
            <a:r>
              <a:rPr lang="zh-TW" altLang="en-US" sz="1500">
                <a:solidFill>
                  <a:srgbClr val="000000"/>
                </a:solidFill>
                <a:latin typeface="Arial Unicode MS" pitchFamily="34" charset="-120"/>
                <a:ea typeface="Arial Unicode MS" pitchFamily="34" charset="-120"/>
                <a:cs typeface="Arial Unicode MS" pitchFamily="34" charset="-120"/>
              </a:rPr>
              <a:t>國家電影文化中心推動案</a:t>
            </a:r>
          </a:p>
        </p:txBody>
      </p:sp>
      <p:sp>
        <p:nvSpPr>
          <p:cNvPr id="104484" name="Rectangle 36"/>
          <p:cNvSpPr>
            <a:spLocks noChangeArrowheads="1"/>
          </p:cNvSpPr>
          <p:nvPr/>
        </p:nvSpPr>
        <p:spPr bwMode="auto">
          <a:xfrm>
            <a:off x="5187950" y="728663"/>
            <a:ext cx="180022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93" tIns="47896" rIns="95793" bIns="47896">
            <a:spAutoFit/>
          </a:bodyPr>
          <a:lstStyle/>
          <a:p>
            <a:pPr defTabSz="958850">
              <a:buFontTx/>
              <a:buChar char="•"/>
            </a:pPr>
            <a:r>
              <a:rPr lang="zh-TW" altLang="en-US" sz="1500">
                <a:solidFill>
                  <a:srgbClr val="000000"/>
                </a:solidFill>
                <a:latin typeface="Arial Unicode MS" pitchFamily="34" charset="-120"/>
                <a:ea typeface="Arial Unicode MS" pitchFamily="34" charset="-120"/>
                <a:cs typeface="Arial Unicode MS" pitchFamily="34" charset="-120"/>
              </a:rPr>
              <a:t>教育宣導強化共識</a:t>
            </a:r>
          </a:p>
        </p:txBody>
      </p:sp>
      <p:sp>
        <p:nvSpPr>
          <p:cNvPr id="104485" name="Rectangle 37"/>
          <p:cNvSpPr>
            <a:spLocks noChangeArrowheads="1"/>
          </p:cNvSpPr>
          <p:nvPr/>
        </p:nvSpPr>
        <p:spPr bwMode="auto">
          <a:xfrm>
            <a:off x="539750" y="2228850"/>
            <a:ext cx="141446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93" tIns="47896" rIns="95793" bIns="47896">
            <a:spAutoFit/>
          </a:bodyPr>
          <a:lstStyle/>
          <a:p>
            <a:pPr defTabSz="958850">
              <a:buFontTx/>
              <a:buChar char="•"/>
            </a:pPr>
            <a:r>
              <a:rPr lang="zh-TW" altLang="en-US" sz="1500">
                <a:solidFill>
                  <a:srgbClr val="000000"/>
                </a:solidFill>
                <a:latin typeface="Arial Unicode MS" pitchFamily="34" charset="-120"/>
                <a:ea typeface="Arial Unicode MS" pitchFamily="34" charset="-120"/>
                <a:cs typeface="Arial Unicode MS" pitchFamily="34" charset="-120"/>
              </a:rPr>
              <a:t>產業特色發展</a:t>
            </a:r>
          </a:p>
        </p:txBody>
      </p:sp>
      <p:sp>
        <p:nvSpPr>
          <p:cNvPr id="104486" name="Rectangle 38"/>
          <p:cNvSpPr>
            <a:spLocks noChangeArrowheads="1"/>
          </p:cNvSpPr>
          <p:nvPr/>
        </p:nvSpPr>
        <p:spPr bwMode="auto">
          <a:xfrm>
            <a:off x="6888163" y="5356225"/>
            <a:ext cx="141446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93" tIns="47896" rIns="95793" bIns="47896">
            <a:spAutoFit/>
          </a:bodyPr>
          <a:lstStyle/>
          <a:p>
            <a:pPr defTabSz="958850">
              <a:buFontTx/>
              <a:buChar char="•"/>
            </a:pPr>
            <a:r>
              <a:rPr lang="zh-TW" altLang="en-US" sz="1500">
                <a:solidFill>
                  <a:srgbClr val="000000"/>
                </a:solidFill>
                <a:latin typeface="Arial Unicode MS" pitchFamily="34" charset="-120"/>
                <a:ea typeface="Arial Unicode MS" pitchFamily="34" charset="-120"/>
                <a:cs typeface="Arial Unicode MS" pitchFamily="34" charset="-120"/>
              </a:rPr>
              <a:t>交通運輸系統</a:t>
            </a:r>
          </a:p>
        </p:txBody>
      </p:sp>
      <p:sp>
        <p:nvSpPr>
          <p:cNvPr id="104487" name="Rectangle 39"/>
          <p:cNvSpPr>
            <a:spLocks noChangeArrowheads="1"/>
          </p:cNvSpPr>
          <p:nvPr/>
        </p:nvSpPr>
        <p:spPr bwMode="auto">
          <a:xfrm>
            <a:off x="7596188" y="3414713"/>
            <a:ext cx="156527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93" tIns="47896" rIns="95793" bIns="47896">
            <a:spAutoFit/>
          </a:bodyPr>
          <a:lstStyle/>
          <a:p>
            <a:pPr defTabSz="958850">
              <a:buFontTx/>
              <a:buChar char="•"/>
            </a:pPr>
            <a:r>
              <a:rPr lang="zh-TW" altLang="en-US" sz="1500">
                <a:solidFill>
                  <a:srgbClr val="000000"/>
                </a:solidFill>
                <a:latin typeface="Arial Unicode MS" pitchFamily="34" charset="-120"/>
                <a:ea typeface="Arial Unicode MS" pitchFamily="34" charset="-120"/>
                <a:cs typeface="Arial Unicode MS" pitchFamily="34" charset="-120"/>
              </a:rPr>
              <a:t>都市計畫、設計與更新計畫</a:t>
            </a:r>
          </a:p>
        </p:txBody>
      </p:sp>
      <p:sp>
        <p:nvSpPr>
          <p:cNvPr id="104488" name="Rectangle 40"/>
          <p:cNvSpPr>
            <a:spLocks noChangeArrowheads="1"/>
          </p:cNvSpPr>
          <p:nvPr/>
        </p:nvSpPr>
        <p:spPr bwMode="auto">
          <a:xfrm>
            <a:off x="695325" y="1555750"/>
            <a:ext cx="218440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93" tIns="47896" rIns="95793" bIns="47896">
            <a:spAutoFit/>
          </a:bodyPr>
          <a:lstStyle/>
          <a:p>
            <a:pPr defTabSz="958850">
              <a:buFontTx/>
              <a:buChar char="•"/>
            </a:pPr>
            <a:r>
              <a:rPr lang="zh-TW" altLang="en-US" sz="1500">
                <a:solidFill>
                  <a:srgbClr val="000000"/>
                </a:solidFill>
                <a:latin typeface="Arial Unicode MS" pitchFamily="34" charset="-120"/>
                <a:ea typeface="Arial Unicode MS" pitchFamily="34" charset="-120"/>
                <a:cs typeface="Arial Unicode MS" pitchFamily="34" charset="-120"/>
              </a:rPr>
              <a:t>綠廊營造及植裁綠美化</a:t>
            </a:r>
          </a:p>
        </p:txBody>
      </p:sp>
      <p:sp>
        <p:nvSpPr>
          <p:cNvPr id="104489" name="Rectangle 41"/>
          <p:cNvSpPr>
            <a:spLocks noChangeArrowheads="1"/>
          </p:cNvSpPr>
          <p:nvPr/>
        </p:nvSpPr>
        <p:spPr bwMode="auto">
          <a:xfrm>
            <a:off x="1908175" y="5792788"/>
            <a:ext cx="1030288"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93" tIns="47896" rIns="95793" bIns="47896">
            <a:spAutoFit/>
          </a:bodyPr>
          <a:lstStyle/>
          <a:p>
            <a:pPr defTabSz="958850">
              <a:buFontTx/>
              <a:buChar char="•"/>
            </a:pPr>
            <a:r>
              <a:rPr lang="zh-TW" altLang="en-US" sz="1500">
                <a:solidFill>
                  <a:srgbClr val="000000"/>
                </a:solidFill>
                <a:latin typeface="Arial Unicode MS" pitchFamily="34" charset="-120"/>
                <a:ea typeface="Arial Unicode MS" pitchFamily="34" charset="-120"/>
                <a:cs typeface="Arial Unicode MS" pitchFamily="34" charset="-120"/>
              </a:rPr>
              <a:t>健康社區</a:t>
            </a:r>
          </a:p>
        </p:txBody>
      </p:sp>
      <p:sp>
        <p:nvSpPr>
          <p:cNvPr id="104490" name="Rectangle 42"/>
          <p:cNvSpPr>
            <a:spLocks noChangeArrowheads="1"/>
          </p:cNvSpPr>
          <p:nvPr/>
        </p:nvSpPr>
        <p:spPr bwMode="auto">
          <a:xfrm>
            <a:off x="2555875" y="6297613"/>
            <a:ext cx="141446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93" tIns="47896" rIns="95793" bIns="47896">
            <a:spAutoFit/>
          </a:bodyPr>
          <a:lstStyle/>
          <a:p>
            <a:pPr defTabSz="958850">
              <a:buFontTx/>
              <a:buChar char="•"/>
            </a:pPr>
            <a:r>
              <a:rPr lang="zh-TW" altLang="en-US" sz="1500">
                <a:solidFill>
                  <a:srgbClr val="000000"/>
                </a:solidFill>
                <a:latin typeface="Arial Unicode MS" pitchFamily="34" charset="-120"/>
                <a:ea typeface="Arial Unicode MS" pitchFamily="34" charset="-120"/>
                <a:cs typeface="Arial Unicode MS" pitchFamily="34" charset="-120"/>
              </a:rPr>
              <a:t>環境污染防治</a:t>
            </a:r>
          </a:p>
        </p:txBody>
      </p:sp>
      <p:sp>
        <p:nvSpPr>
          <p:cNvPr id="104491" name="Rectangle 43"/>
          <p:cNvSpPr>
            <a:spLocks noChangeArrowheads="1"/>
          </p:cNvSpPr>
          <p:nvPr/>
        </p:nvSpPr>
        <p:spPr bwMode="auto">
          <a:xfrm>
            <a:off x="539750" y="5081588"/>
            <a:ext cx="160655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93" tIns="47896" rIns="95793" bIns="47896">
            <a:spAutoFit/>
          </a:bodyPr>
          <a:lstStyle/>
          <a:p>
            <a:pPr defTabSz="958850">
              <a:buFontTx/>
              <a:buChar char="•"/>
            </a:pPr>
            <a:r>
              <a:rPr lang="zh-TW" altLang="en-US" sz="1500">
                <a:solidFill>
                  <a:srgbClr val="000000"/>
                </a:solidFill>
                <a:latin typeface="Arial Unicode MS" pitchFamily="34" charset="-120"/>
                <a:ea typeface="Arial Unicode MS" pitchFamily="34" charset="-120"/>
                <a:cs typeface="Arial Unicode MS" pitchFamily="34" charset="-120"/>
              </a:rPr>
              <a:t>公共安全防救災</a:t>
            </a:r>
          </a:p>
        </p:txBody>
      </p:sp>
      <p:sp>
        <p:nvSpPr>
          <p:cNvPr id="893996" name="Oval 44"/>
          <p:cNvSpPr>
            <a:spLocks noChangeArrowheads="1"/>
          </p:cNvSpPr>
          <p:nvPr/>
        </p:nvSpPr>
        <p:spPr bwMode="auto">
          <a:xfrm>
            <a:off x="6716713" y="4225925"/>
            <a:ext cx="760412" cy="730250"/>
          </a:xfrm>
          <a:prstGeom prst="ellipse">
            <a:avLst/>
          </a:prstGeom>
          <a:gradFill rotWithShape="0">
            <a:gsLst>
              <a:gs pos="0">
                <a:srgbClr val="FF9900"/>
              </a:gs>
              <a:gs pos="100000">
                <a:srgbClr val="FF9900">
                  <a:gamma/>
                  <a:shade val="46275"/>
                  <a:invGamma/>
                </a:srgbClr>
              </a:gs>
            </a:gsLst>
            <a:path path="rect">
              <a:fillToRect r="100000" b="100000"/>
            </a:path>
          </a:gradFill>
          <a:ln w="12700">
            <a:solidFill>
              <a:srgbClr val="000000"/>
            </a:solidFill>
            <a:round/>
            <a:headEnd/>
            <a:tailEnd/>
          </a:ln>
          <a:effectLst/>
        </p:spPr>
        <p:txBody>
          <a:bodyPr wrap="none" lIns="95793" tIns="47896" rIns="95793" bIns="47896" anchor="ctr"/>
          <a:lstStyle/>
          <a:p>
            <a:pPr algn="ctr" defTabSz="958850" latinLnBrk="1">
              <a:defRPr/>
            </a:pPr>
            <a:r>
              <a:rPr lang="zh-TW" altLang="en-US" sz="1700" b="1">
                <a:solidFill>
                  <a:srgbClr val="FFFFFF"/>
                </a:solidFill>
                <a:effectLst>
                  <a:outerShdw blurRad="38100" dist="38100" dir="2700000" algn="tl">
                    <a:srgbClr val="000000"/>
                  </a:outerShdw>
                </a:effectLst>
                <a:latin typeface="Arial Unicode MS" pitchFamily="34" charset="-120"/>
                <a:ea typeface="Arial Unicode MS" pitchFamily="34" charset="-120"/>
                <a:cs typeface="Arial Unicode MS" pitchFamily="34" charset="-120"/>
              </a:rPr>
              <a:t>地政局</a:t>
            </a:r>
          </a:p>
        </p:txBody>
      </p:sp>
      <p:sp>
        <p:nvSpPr>
          <p:cNvPr id="104493" name="Rectangle 45"/>
          <p:cNvSpPr>
            <a:spLocks noChangeArrowheads="1"/>
          </p:cNvSpPr>
          <p:nvPr/>
        </p:nvSpPr>
        <p:spPr bwMode="auto">
          <a:xfrm>
            <a:off x="7518400" y="4394200"/>
            <a:ext cx="14446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93" tIns="47896" rIns="95793" bIns="47896">
            <a:spAutoFit/>
          </a:bodyPr>
          <a:lstStyle/>
          <a:p>
            <a:pPr defTabSz="958850">
              <a:buFontTx/>
              <a:buChar char="•"/>
            </a:pPr>
            <a:r>
              <a:rPr lang="zh-TW" altLang="en-US" sz="1500">
                <a:solidFill>
                  <a:srgbClr val="000000"/>
                </a:solidFill>
                <a:latin typeface="Arial Unicode MS" pitchFamily="34" charset="-120"/>
                <a:ea typeface="Arial Unicode MS" pitchFamily="34" charset="-120"/>
                <a:cs typeface="Arial Unicode MS" pitchFamily="34" charset="-120"/>
              </a:rPr>
              <a:t>中港大排周邊公地清查</a:t>
            </a:r>
          </a:p>
        </p:txBody>
      </p:sp>
      <p:sp>
        <p:nvSpPr>
          <p:cNvPr id="893998" name="Oval 46"/>
          <p:cNvSpPr>
            <a:spLocks noChangeArrowheads="1"/>
          </p:cNvSpPr>
          <p:nvPr/>
        </p:nvSpPr>
        <p:spPr bwMode="auto">
          <a:xfrm>
            <a:off x="2652713" y="1528763"/>
            <a:ext cx="782637" cy="742950"/>
          </a:xfrm>
          <a:prstGeom prst="ellipse">
            <a:avLst/>
          </a:prstGeom>
          <a:gradFill rotWithShape="0">
            <a:gsLst>
              <a:gs pos="0">
                <a:srgbClr val="99CC00"/>
              </a:gs>
              <a:gs pos="100000">
                <a:srgbClr val="99CC00">
                  <a:gamma/>
                  <a:shade val="46275"/>
                  <a:invGamma/>
                </a:srgbClr>
              </a:gs>
            </a:gsLst>
            <a:path path="rect">
              <a:fillToRect r="100000" b="100000"/>
            </a:path>
          </a:gradFill>
          <a:ln w="12700">
            <a:solidFill>
              <a:srgbClr val="000000"/>
            </a:solidFill>
            <a:round/>
            <a:headEnd/>
            <a:tailEnd/>
          </a:ln>
          <a:effectLst/>
        </p:spPr>
        <p:txBody>
          <a:bodyPr wrap="none" lIns="95793" tIns="47896" rIns="95793" bIns="47896" anchor="ctr"/>
          <a:lstStyle/>
          <a:p>
            <a:pPr algn="ctr" defTabSz="958850" latinLnBrk="1">
              <a:defRPr/>
            </a:pPr>
            <a:r>
              <a:rPr kumimoji="0" lang="zh-TW" altLang="en-US" sz="1700" b="1">
                <a:solidFill>
                  <a:srgbClr val="FFFFFF"/>
                </a:solidFill>
                <a:effectLst>
                  <a:outerShdw blurRad="38100" dist="38100" dir="2700000" algn="tl">
                    <a:srgbClr val="000000"/>
                  </a:outerShdw>
                </a:effectLst>
                <a:latin typeface="Arial Unicode MS" pitchFamily="34" charset="-120"/>
                <a:ea typeface="Arial Unicode MS" pitchFamily="34" charset="-120"/>
                <a:cs typeface="Arial Unicode MS" pitchFamily="34" charset="-120"/>
              </a:rPr>
              <a:t>農業局</a:t>
            </a:r>
            <a:endParaRPr lang="zh-TW" altLang="en-US" sz="1700" b="1">
              <a:solidFill>
                <a:srgbClr val="FFFFFF"/>
              </a:solidFill>
              <a:effectLst>
                <a:outerShdw blurRad="38100" dist="38100" dir="2700000" algn="tl">
                  <a:srgbClr val="000000"/>
                </a:outerShdw>
              </a:effectLst>
              <a:latin typeface="Arial Unicode MS" pitchFamily="34" charset="-120"/>
              <a:ea typeface="Arial Unicode MS" pitchFamily="34" charset="-120"/>
              <a:cs typeface="Arial Unicode MS" pitchFamily="34" charset="-120"/>
            </a:endParaRPr>
          </a:p>
        </p:txBody>
      </p:sp>
      <p:sp>
        <p:nvSpPr>
          <p:cNvPr id="104495" name="Rectangle 47"/>
          <p:cNvSpPr>
            <a:spLocks noChangeArrowheads="1"/>
          </p:cNvSpPr>
          <p:nvPr/>
        </p:nvSpPr>
        <p:spPr bwMode="auto">
          <a:xfrm>
            <a:off x="179388" y="96838"/>
            <a:ext cx="54673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p>
            <a:r>
              <a:rPr lang="zh-TW" altLang="en-US" sz="3200" b="1">
                <a:solidFill>
                  <a:srgbClr val="000000"/>
                </a:solidFill>
                <a:latin typeface="Times New Roman" pitchFamily="18" charset="0"/>
                <a:ea typeface="Arial Unicode MS" pitchFamily="34" charset="-120"/>
                <a:cs typeface="Arial Unicode MS" pitchFamily="34" charset="-120"/>
              </a:rPr>
              <a:t>跨領域對話</a:t>
            </a:r>
          </a:p>
        </p:txBody>
      </p:sp>
    </p:spTree>
    <p:extLst>
      <p:ext uri="{BB962C8B-B14F-4D97-AF65-F5344CB8AC3E}">
        <p14:creationId xmlns:p14="http://schemas.microsoft.com/office/powerpoint/2010/main" val="2327895034"/>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endParaRPr lang="en-US" altLang="zh-TW" sz="1400">
              <a:solidFill>
                <a:srgbClr val="000000"/>
              </a:solidFill>
              <a:latin typeface="Times New Roman" pitchFamily="18" charset="0"/>
              <a:ea typeface="標楷體" pitchFamily="65" charset="-120"/>
            </a:endParaRPr>
          </a:p>
          <a:p>
            <a:pPr algn="r" eaLnBrk="1" hangingPunct="1"/>
            <a:fld id="{553910D8-ABE9-42F5-B3F5-7247C03B8F2D}" type="slidenum">
              <a:rPr lang="en-US" altLang="zh-TW" sz="1400">
                <a:solidFill>
                  <a:srgbClr val="000000"/>
                </a:solidFill>
                <a:latin typeface="Times New Roman" pitchFamily="18" charset="0"/>
                <a:ea typeface="標楷體" pitchFamily="65" charset="-120"/>
              </a:rPr>
              <a:pPr algn="r" eaLnBrk="1" hangingPunct="1"/>
              <a:t>112</a:t>
            </a:fld>
            <a:endParaRPr lang="en-US" altLang="zh-TW" sz="1400">
              <a:solidFill>
                <a:srgbClr val="000000"/>
              </a:solidFill>
              <a:latin typeface="Times New Roman" pitchFamily="18" charset="0"/>
              <a:ea typeface="標楷體" pitchFamily="65" charset="-120"/>
            </a:endParaRPr>
          </a:p>
        </p:txBody>
      </p:sp>
      <p:sp>
        <p:nvSpPr>
          <p:cNvPr id="105475" name="Rectangle 2"/>
          <p:cNvSpPr>
            <a:spLocks noGrp="1" noChangeArrowheads="1"/>
          </p:cNvSpPr>
          <p:nvPr>
            <p:ph type="title" idx="4294967295"/>
          </p:nvPr>
        </p:nvSpPr>
        <p:spPr>
          <a:xfrm>
            <a:off x="34925" y="-14288"/>
            <a:ext cx="7499350" cy="1066801"/>
          </a:xfrm>
          <a:noFill/>
        </p:spPr>
        <p:txBody>
          <a:bodyPr anchor="b">
            <a:spAutoFit/>
          </a:bodyPr>
          <a:lstStyle/>
          <a:p>
            <a:r>
              <a:rPr lang="zh-TW" altLang="en-US" sz="3200" b="1" smtClean="0">
                <a:solidFill>
                  <a:schemeClr val="tx1"/>
                </a:solidFill>
                <a:ea typeface="Arial Unicode MS" pitchFamily="34" charset="-120"/>
                <a:cs typeface="Arial Unicode MS" pitchFamily="34" charset="-120"/>
              </a:rPr>
              <a:t>不只是實質環境改造，</a:t>
            </a:r>
            <a:br>
              <a:rPr lang="zh-TW" altLang="en-US" sz="3200" b="1" smtClean="0">
                <a:solidFill>
                  <a:schemeClr val="tx1"/>
                </a:solidFill>
                <a:ea typeface="Arial Unicode MS" pitchFamily="34" charset="-120"/>
                <a:cs typeface="Arial Unicode MS" pitchFamily="34" charset="-120"/>
              </a:rPr>
            </a:br>
            <a:r>
              <a:rPr lang="zh-TW" altLang="en-US" sz="3200" b="1" smtClean="0">
                <a:solidFill>
                  <a:schemeClr val="tx1"/>
                </a:solidFill>
                <a:ea typeface="Arial Unicode MS" pitchFamily="34" charset="-120"/>
                <a:cs typeface="Arial Unicode MS" pitchFamily="34" charset="-120"/>
              </a:rPr>
              <a:t>更是啟動社區與市民投入的城市總體改造</a:t>
            </a:r>
          </a:p>
        </p:txBody>
      </p:sp>
      <p:pic>
        <p:nvPicPr>
          <p:cNvPr id="105476" name="Picture 3" descr="交通動線規劃示意圖"/>
          <p:cNvPicPr>
            <a:picLocks noGrp="1" noChangeAspect="1" noChangeArrowheads="1"/>
          </p:cNvPicPr>
          <p:nvPr>
            <p:ph type="body" idx="4294967295"/>
          </p:nvPr>
        </p:nvPicPr>
        <p:blipFill>
          <a:blip r:embed="rId2" cstate="print">
            <a:extLst>
              <a:ext uri="{28A0092B-C50C-407E-A947-70E740481C1C}">
                <a14:useLocalDpi xmlns:a14="http://schemas.microsoft.com/office/drawing/2010/main" val="0"/>
              </a:ext>
            </a:extLst>
          </a:blip>
          <a:srcRect/>
          <a:stretch>
            <a:fillRect/>
          </a:stretch>
        </p:blipFill>
        <p:spPr>
          <a:xfrm>
            <a:off x="2700338" y="1920875"/>
            <a:ext cx="3698875" cy="4175125"/>
          </a:xfrm>
          <a:noFill/>
        </p:spPr>
      </p:pic>
      <p:sp>
        <p:nvSpPr>
          <p:cNvPr id="105477" name="AutoShape 4"/>
          <p:cNvSpPr>
            <a:spLocks noChangeArrowheads="1"/>
          </p:cNvSpPr>
          <p:nvPr/>
        </p:nvSpPr>
        <p:spPr bwMode="auto">
          <a:xfrm>
            <a:off x="6084888" y="1125538"/>
            <a:ext cx="2519362" cy="2376487"/>
          </a:xfrm>
          <a:prstGeom prst="wedgeRectCallout">
            <a:avLst>
              <a:gd name="adj1" fmla="val -110616"/>
              <a:gd name="adj2" fmla="val 41583"/>
            </a:avLst>
          </a:prstGeom>
          <a:solidFill>
            <a:schemeClr val="accent1"/>
          </a:solidFill>
          <a:ln w="44450">
            <a:solidFill>
              <a:srgbClr val="FF0000"/>
            </a:solidFill>
            <a:miter lim="800000"/>
            <a:headEnd/>
            <a:tailEnd/>
          </a:ln>
        </p:spPr>
        <p:txBody>
          <a:bodyPr lIns="95793" tIns="47896" rIns="95793" bIns="47896"/>
          <a:lstStyle/>
          <a:p>
            <a:pPr algn="ctr" defTabSz="958850"/>
            <a:endParaRPr lang="zh-TW" altLang="zh-TW" sz="1900">
              <a:solidFill>
                <a:srgbClr val="000000"/>
              </a:solidFill>
              <a:ea typeface="標楷體" pitchFamily="65" charset="-120"/>
            </a:endParaRPr>
          </a:p>
        </p:txBody>
      </p:sp>
      <p:sp>
        <p:nvSpPr>
          <p:cNvPr id="105478" name="Oval 5"/>
          <p:cNvSpPr>
            <a:spLocks noChangeArrowheads="1"/>
          </p:cNvSpPr>
          <p:nvPr/>
        </p:nvSpPr>
        <p:spPr bwMode="auto">
          <a:xfrm>
            <a:off x="6156325" y="1701800"/>
            <a:ext cx="1366838" cy="1368425"/>
          </a:xfrm>
          <a:prstGeom prst="ellipse">
            <a:avLst/>
          </a:prstGeom>
          <a:solidFill>
            <a:srgbClr val="FFFF00"/>
          </a:solidFill>
          <a:ln w="38100">
            <a:solidFill>
              <a:srgbClr val="FF0000"/>
            </a:solidFill>
            <a:prstDash val="sysDot"/>
            <a:round/>
            <a:headEnd/>
            <a:tailEnd/>
          </a:ln>
        </p:spPr>
        <p:txBody>
          <a:bodyPr wrap="none" lIns="95793" tIns="47896" rIns="95793" bIns="47896" anchor="ctr"/>
          <a:lstStyle/>
          <a:p>
            <a:pPr algn="ctr" defTabSz="958850"/>
            <a:r>
              <a:rPr lang="zh-TW" altLang="en-US" sz="1900">
                <a:solidFill>
                  <a:srgbClr val="000000"/>
                </a:solidFill>
                <a:ea typeface="標楷體" pitchFamily="65" charset="-120"/>
              </a:rPr>
              <a:t>綠校園</a:t>
            </a:r>
          </a:p>
          <a:p>
            <a:pPr algn="ctr" defTabSz="958850"/>
            <a:r>
              <a:rPr lang="zh-TW" altLang="en-US" sz="1900">
                <a:solidFill>
                  <a:srgbClr val="000000"/>
                </a:solidFill>
                <a:ea typeface="標楷體" pitchFamily="65" charset="-120"/>
              </a:rPr>
              <a:t>改造</a:t>
            </a:r>
          </a:p>
        </p:txBody>
      </p:sp>
      <p:sp>
        <p:nvSpPr>
          <p:cNvPr id="105479" name="Text Box 6"/>
          <p:cNvSpPr txBox="1">
            <a:spLocks noChangeArrowheads="1"/>
          </p:cNvSpPr>
          <p:nvPr/>
        </p:nvSpPr>
        <p:spPr bwMode="auto">
          <a:xfrm>
            <a:off x="6156325" y="1196975"/>
            <a:ext cx="194468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93" tIns="47896" rIns="95793" bIns="47896">
            <a:spAutoFit/>
          </a:bodyPr>
          <a:lstStyle>
            <a:lvl1pPr defTabSz="958850" eaLnBrk="0" hangingPunct="0">
              <a:defRPr kumimoji="1">
                <a:solidFill>
                  <a:schemeClr val="tx1"/>
                </a:solidFill>
                <a:latin typeface="Arial" pitchFamily="34" charset="0"/>
                <a:ea typeface="新細明體" pitchFamily="18" charset="-120"/>
              </a:defRPr>
            </a:lvl1pPr>
            <a:lvl2pPr marL="742950" indent="-285750" defTabSz="958850" eaLnBrk="0" hangingPunct="0">
              <a:defRPr kumimoji="1">
                <a:solidFill>
                  <a:schemeClr val="tx1"/>
                </a:solidFill>
                <a:latin typeface="Arial" pitchFamily="34" charset="0"/>
                <a:ea typeface="新細明體" pitchFamily="18" charset="-120"/>
              </a:defRPr>
            </a:lvl2pPr>
            <a:lvl3pPr marL="1143000" indent="-228600" defTabSz="958850" eaLnBrk="0" hangingPunct="0">
              <a:defRPr kumimoji="1">
                <a:solidFill>
                  <a:schemeClr val="tx1"/>
                </a:solidFill>
                <a:latin typeface="Arial" pitchFamily="34" charset="0"/>
                <a:ea typeface="新細明體" pitchFamily="18" charset="-120"/>
              </a:defRPr>
            </a:lvl3pPr>
            <a:lvl4pPr marL="1600200" indent="-228600" defTabSz="958850" eaLnBrk="0" hangingPunct="0">
              <a:defRPr kumimoji="1">
                <a:solidFill>
                  <a:schemeClr val="tx1"/>
                </a:solidFill>
                <a:latin typeface="Arial" pitchFamily="34" charset="0"/>
                <a:ea typeface="新細明體" pitchFamily="18" charset="-120"/>
              </a:defRPr>
            </a:lvl4pPr>
            <a:lvl5pPr marL="2057400" indent="-228600" defTabSz="958850" eaLnBrk="0" hangingPunct="0">
              <a:defRPr kumimoji="1">
                <a:solidFill>
                  <a:schemeClr val="tx1"/>
                </a:solidFill>
                <a:latin typeface="Arial" pitchFamily="34" charset="0"/>
                <a:ea typeface="新細明體" pitchFamily="18" charset="-120"/>
              </a:defRPr>
            </a:lvl5pPr>
            <a:lvl6pPr marL="25146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zh-TW" altLang="en-US" sz="2100">
                <a:solidFill>
                  <a:srgbClr val="000000"/>
                </a:solidFill>
                <a:ea typeface="標楷體" pitchFamily="65" charset="-120"/>
              </a:rPr>
              <a:t>鄰里社區營造</a:t>
            </a:r>
          </a:p>
        </p:txBody>
      </p:sp>
      <p:sp>
        <p:nvSpPr>
          <p:cNvPr id="105480" name="AutoShape 7"/>
          <p:cNvSpPr>
            <a:spLocks noChangeArrowheads="1"/>
          </p:cNvSpPr>
          <p:nvPr/>
        </p:nvSpPr>
        <p:spPr bwMode="auto">
          <a:xfrm>
            <a:off x="250825" y="1196975"/>
            <a:ext cx="2520950" cy="1296988"/>
          </a:xfrm>
          <a:prstGeom prst="wedgeRectCallout">
            <a:avLst>
              <a:gd name="adj1" fmla="val 109130"/>
              <a:gd name="adj2" fmla="val 65301"/>
            </a:avLst>
          </a:prstGeom>
          <a:solidFill>
            <a:schemeClr val="accent1"/>
          </a:solidFill>
          <a:ln w="9525">
            <a:solidFill>
              <a:schemeClr val="tx1"/>
            </a:solidFill>
            <a:miter lim="800000"/>
            <a:headEnd/>
            <a:tailEnd/>
          </a:ln>
        </p:spPr>
        <p:txBody>
          <a:bodyPr lIns="95793" tIns="47896" rIns="95793" bIns="47896"/>
          <a:lstStyle/>
          <a:p>
            <a:pPr algn="ctr" defTabSz="958850"/>
            <a:endParaRPr lang="zh-TW" altLang="zh-TW" sz="1900">
              <a:solidFill>
                <a:srgbClr val="000000"/>
              </a:solidFill>
              <a:ea typeface="標楷體" pitchFamily="65" charset="-120"/>
            </a:endParaRPr>
          </a:p>
        </p:txBody>
      </p:sp>
      <p:sp>
        <p:nvSpPr>
          <p:cNvPr id="105481" name="AutoShape 8"/>
          <p:cNvSpPr>
            <a:spLocks noChangeArrowheads="1"/>
          </p:cNvSpPr>
          <p:nvPr/>
        </p:nvSpPr>
        <p:spPr bwMode="auto">
          <a:xfrm>
            <a:off x="539750" y="4437063"/>
            <a:ext cx="2447925" cy="1728787"/>
          </a:xfrm>
          <a:prstGeom prst="wedgeRectCallout">
            <a:avLst>
              <a:gd name="adj1" fmla="val 93838"/>
              <a:gd name="adj2" fmla="val -113912"/>
            </a:avLst>
          </a:prstGeom>
          <a:solidFill>
            <a:schemeClr val="accent1"/>
          </a:solidFill>
          <a:ln w="9525">
            <a:solidFill>
              <a:schemeClr val="tx1"/>
            </a:solidFill>
            <a:miter lim="800000"/>
            <a:headEnd/>
            <a:tailEnd/>
          </a:ln>
        </p:spPr>
        <p:txBody>
          <a:bodyPr lIns="95793" tIns="47896" rIns="95793" bIns="47896"/>
          <a:lstStyle/>
          <a:p>
            <a:pPr algn="ctr" defTabSz="958850"/>
            <a:endParaRPr lang="zh-TW" altLang="zh-TW" sz="1900">
              <a:solidFill>
                <a:srgbClr val="000000"/>
              </a:solidFill>
              <a:ea typeface="標楷體" pitchFamily="65" charset="-120"/>
            </a:endParaRPr>
          </a:p>
        </p:txBody>
      </p:sp>
      <p:sp>
        <p:nvSpPr>
          <p:cNvPr id="105482" name="AutoShape 9"/>
          <p:cNvSpPr>
            <a:spLocks noChangeArrowheads="1"/>
          </p:cNvSpPr>
          <p:nvPr/>
        </p:nvSpPr>
        <p:spPr bwMode="auto">
          <a:xfrm>
            <a:off x="5076825" y="4437063"/>
            <a:ext cx="3744913" cy="2016125"/>
          </a:xfrm>
          <a:prstGeom prst="wedgeRectCallout">
            <a:avLst>
              <a:gd name="adj1" fmla="val -75009"/>
              <a:gd name="adj2" fmla="val -15593"/>
            </a:avLst>
          </a:prstGeom>
          <a:solidFill>
            <a:schemeClr val="accent1"/>
          </a:solidFill>
          <a:ln w="44450">
            <a:solidFill>
              <a:srgbClr val="FF0000"/>
            </a:solidFill>
            <a:miter lim="800000"/>
            <a:headEnd/>
            <a:tailEnd/>
          </a:ln>
        </p:spPr>
        <p:txBody>
          <a:bodyPr lIns="95793" tIns="47896" rIns="95793" bIns="47896"/>
          <a:lstStyle/>
          <a:p>
            <a:pPr algn="ctr" defTabSz="958850"/>
            <a:endParaRPr lang="zh-TW" altLang="zh-TW" sz="1900">
              <a:solidFill>
                <a:srgbClr val="000000"/>
              </a:solidFill>
              <a:ea typeface="標楷體" pitchFamily="65" charset="-120"/>
            </a:endParaRPr>
          </a:p>
        </p:txBody>
      </p:sp>
      <p:sp>
        <p:nvSpPr>
          <p:cNvPr id="105483" name="Rectangle 10"/>
          <p:cNvSpPr>
            <a:spLocks noChangeArrowheads="1"/>
          </p:cNvSpPr>
          <p:nvPr/>
        </p:nvSpPr>
        <p:spPr bwMode="auto">
          <a:xfrm>
            <a:off x="1476375" y="5157788"/>
            <a:ext cx="1441450" cy="792162"/>
          </a:xfrm>
          <a:prstGeom prst="rect">
            <a:avLst/>
          </a:prstGeom>
          <a:solidFill>
            <a:srgbClr val="FFFF00"/>
          </a:solidFill>
          <a:ln w="38100">
            <a:solidFill>
              <a:srgbClr val="FF0000"/>
            </a:solidFill>
            <a:prstDash val="sysDot"/>
            <a:miter lim="800000"/>
            <a:headEnd/>
            <a:tailEnd/>
          </a:ln>
        </p:spPr>
        <p:txBody>
          <a:bodyPr wrap="none" lIns="95793" tIns="47896" rIns="95793" bIns="47896" anchor="ctr"/>
          <a:lstStyle/>
          <a:p>
            <a:pPr algn="ctr" defTabSz="958850"/>
            <a:r>
              <a:rPr kumimoji="0" lang="zh-TW" altLang="en-US" sz="1900">
                <a:solidFill>
                  <a:srgbClr val="000000"/>
                </a:solidFill>
                <a:ea typeface="標楷體" pitchFamily="65" charset="-120"/>
              </a:rPr>
              <a:t>河廊兩</a:t>
            </a:r>
            <a:r>
              <a:rPr lang="zh-TW" altLang="en-US" sz="1900">
                <a:solidFill>
                  <a:srgbClr val="000000"/>
                </a:solidFill>
                <a:ea typeface="標楷體" pitchFamily="65" charset="-120"/>
              </a:rPr>
              <a:t>側與</a:t>
            </a:r>
          </a:p>
          <a:p>
            <a:pPr algn="ctr" defTabSz="958850"/>
            <a:r>
              <a:rPr lang="zh-TW" altLang="en-US" sz="1900">
                <a:solidFill>
                  <a:srgbClr val="000000"/>
                </a:solidFill>
                <a:ea typeface="標楷體" pitchFamily="65" charset="-120"/>
              </a:rPr>
              <a:t>景觀節點營造</a:t>
            </a:r>
          </a:p>
        </p:txBody>
      </p:sp>
      <p:sp>
        <p:nvSpPr>
          <p:cNvPr id="105484" name="Text Box 11"/>
          <p:cNvSpPr txBox="1">
            <a:spLocks noChangeArrowheads="1"/>
          </p:cNvSpPr>
          <p:nvPr/>
        </p:nvSpPr>
        <p:spPr bwMode="auto">
          <a:xfrm>
            <a:off x="898525" y="4510088"/>
            <a:ext cx="194468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93" tIns="47896" rIns="95793" bIns="47896">
            <a:spAutoFit/>
          </a:bodyPr>
          <a:lstStyle>
            <a:lvl1pPr defTabSz="958850" eaLnBrk="0" hangingPunct="0">
              <a:defRPr kumimoji="1">
                <a:solidFill>
                  <a:schemeClr val="tx1"/>
                </a:solidFill>
                <a:latin typeface="Arial" pitchFamily="34" charset="0"/>
                <a:ea typeface="新細明體" pitchFamily="18" charset="-120"/>
              </a:defRPr>
            </a:lvl1pPr>
            <a:lvl2pPr marL="742950" indent="-285750" defTabSz="958850" eaLnBrk="0" hangingPunct="0">
              <a:defRPr kumimoji="1">
                <a:solidFill>
                  <a:schemeClr val="tx1"/>
                </a:solidFill>
                <a:latin typeface="Arial" pitchFamily="34" charset="0"/>
                <a:ea typeface="新細明體" pitchFamily="18" charset="-120"/>
              </a:defRPr>
            </a:lvl2pPr>
            <a:lvl3pPr marL="1143000" indent="-228600" defTabSz="958850" eaLnBrk="0" hangingPunct="0">
              <a:defRPr kumimoji="1">
                <a:solidFill>
                  <a:schemeClr val="tx1"/>
                </a:solidFill>
                <a:latin typeface="Arial" pitchFamily="34" charset="0"/>
                <a:ea typeface="新細明體" pitchFamily="18" charset="-120"/>
              </a:defRPr>
            </a:lvl3pPr>
            <a:lvl4pPr marL="1600200" indent="-228600" defTabSz="958850" eaLnBrk="0" hangingPunct="0">
              <a:defRPr kumimoji="1">
                <a:solidFill>
                  <a:schemeClr val="tx1"/>
                </a:solidFill>
                <a:latin typeface="Arial" pitchFamily="34" charset="0"/>
                <a:ea typeface="新細明體" pitchFamily="18" charset="-120"/>
              </a:defRPr>
            </a:lvl4pPr>
            <a:lvl5pPr marL="2057400" indent="-228600" defTabSz="958850" eaLnBrk="0" hangingPunct="0">
              <a:defRPr kumimoji="1">
                <a:solidFill>
                  <a:schemeClr val="tx1"/>
                </a:solidFill>
                <a:latin typeface="Arial" pitchFamily="34" charset="0"/>
                <a:ea typeface="新細明體" pitchFamily="18" charset="-120"/>
              </a:defRPr>
            </a:lvl5pPr>
            <a:lvl6pPr marL="25146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zh-TW" altLang="en-US" sz="2100">
                <a:solidFill>
                  <a:srgbClr val="000000"/>
                </a:solidFill>
                <a:ea typeface="標楷體" pitchFamily="65" charset="-120"/>
              </a:rPr>
              <a:t>周邊商圈營造</a:t>
            </a:r>
          </a:p>
        </p:txBody>
      </p:sp>
      <p:sp>
        <p:nvSpPr>
          <p:cNvPr id="105485" name="Rectangle 12"/>
          <p:cNvSpPr>
            <a:spLocks noChangeArrowheads="1"/>
          </p:cNvSpPr>
          <p:nvPr/>
        </p:nvSpPr>
        <p:spPr bwMode="auto">
          <a:xfrm>
            <a:off x="5508625" y="5229225"/>
            <a:ext cx="2952750" cy="792163"/>
          </a:xfrm>
          <a:prstGeom prst="rect">
            <a:avLst/>
          </a:prstGeom>
          <a:solidFill>
            <a:srgbClr val="FFFF00"/>
          </a:solidFill>
          <a:ln w="38100">
            <a:solidFill>
              <a:srgbClr val="FF0000"/>
            </a:solidFill>
            <a:prstDash val="sysDot"/>
            <a:miter lim="800000"/>
            <a:headEnd/>
            <a:tailEnd/>
          </a:ln>
        </p:spPr>
        <p:txBody>
          <a:bodyPr wrap="none" lIns="95793" tIns="47896" rIns="95793" bIns="47896" anchor="ctr"/>
          <a:lstStyle/>
          <a:p>
            <a:pPr algn="ctr" defTabSz="958850"/>
            <a:r>
              <a:rPr lang="zh-TW" altLang="en-US" sz="1900">
                <a:solidFill>
                  <a:srgbClr val="000000"/>
                </a:solidFill>
                <a:ea typeface="標楷體" pitchFamily="65" charset="-120"/>
              </a:rPr>
              <a:t>新莊老街廟宇團體協作</a:t>
            </a:r>
          </a:p>
        </p:txBody>
      </p:sp>
      <p:sp>
        <p:nvSpPr>
          <p:cNvPr id="105486" name="Text Box 13"/>
          <p:cNvSpPr txBox="1">
            <a:spLocks noChangeArrowheads="1"/>
          </p:cNvSpPr>
          <p:nvPr/>
        </p:nvSpPr>
        <p:spPr bwMode="auto">
          <a:xfrm>
            <a:off x="5218113" y="4452938"/>
            <a:ext cx="35306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93" tIns="47896" rIns="95793" bIns="47896">
            <a:spAutoFit/>
          </a:bodyPr>
          <a:lstStyle>
            <a:lvl1pPr defTabSz="958850" eaLnBrk="0" hangingPunct="0">
              <a:defRPr kumimoji="1">
                <a:solidFill>
                  <a:schemeClr val="tx1"/>
                </a:solidFill>
                <a:latin typeface="Arial" pitchFamily="34" charset="0"/>
                <a:ea typeface="新細明體" pitchFamily="18" charset="-120"/>
              </a:defRPr>
            </a:lvl1pPr>
            <a:lvl2pPr marL="742950" indent="-285750" defTabSz="958850" eaLnBrk="0" hangingPunct="0">
              <a:defRPr kumimoji="1">
                <a:solidFill>
                  <a:schemeClr val="tx1"/>
                </a:solidFill>
                <a:latin typeface="Arial" pitchFamily="34" charset="0"/>
                <a:ea typeface="新細明體" pitchFamily="18" charset="-120"/>
              </a:defRPr>
            </a:lvl2pPr>
            <a:lvl3pPr marL="1143000" indent="-228600" defTabSz="958850" eaLnBrk="0" hangingPunct="0">
              <a:defRPr kumimoji="1">
                <a:solidFill>
                  <a:schemeClr val="tx1"/>
                </a:solidFill>
                <a:latin typeface="Arial" pitchFamily="34" charset="0"/>
                <a:ea typeface="新細明體" pitchFamily="18" charset="-120"/>
              </a:defRPr>
            </a:lvl3pPr>
            <a:lvl4pPr marL="1600200" indent="-228600" defTabSz="958850" eaLnBrk="0" hangingPunct="0">
              <a:defRPr kumimoji="1">
                <a:solidFill>
                  <a:schemeClr val="tx1"/>
                </a:solidFill>
                <a:latin typeface="Arial" pitchFamily="34" charset="0"/>
                <a:ea typeface="新細明體" pitchFamily="18" charset="-120"/>
              </a:defRPr>
            </a:lvl4pPr>
            <a:lvl5pPr marL="2057400" indent="-228600" defTabSz="958850" eaLnBrk="0" hangingPunct="0">
              <a:defRPr kumimoji="1">
                <a:solidFill>
                  <a:schemeClr val="tx1"/>
                </a:solidFill>
                <a:latin typeface="Arial" pitchFamily="34" charset="0"/>
                <a:ea typeface="新細明體" pitchFamily="18" charset="-120"/>
              </a:defRPr>
            </a:lvl5pPr>
            <a:lvl6pPr marL="25146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zh-TW" altLang="en-US" sz="2100">
                <a:solidFill>
                  <a:srgbClr val="000000"/>
                </a:solidFill>
                <a:ea typeface="標楷體" pitchFamily="65" charset="-120"/>
              </a:rPr>
              <a:t>河廊地方信仰文化廣場</a:t>
            </a:r>
            <a:r>
              <a:rPr lang="zh-TW" altLang="en-US" sz="1900">
                <a:solidFill>
                  <a:srgbClr val="000000"/>
                </a:solidFill>
                <a:ea typeface="標楷體" pitchFamily="65" charset="-120"/>
              </a:rPr>
              <a:t>、公共藝術、地方與社區節慶</a:t>
            </a:r>
          </a:p>
        </p:txBody>
      </p:sp>
      <p:sp>
        <p:nvSpPr>
          <p:cNvPr id="105487" name="Rectangle 14"/>
          <p:cNvSpPr>
            <a:spLocks noChangeArrowheads="1"/>
          </p:cNvSpPr>
          <p:nvPr/>
        </p:nvSpPr>
        <p:spPr bwMode="auto">
          <a:xfrm>
            <a:off x="7594600" y="1630363"/>
            <a:ext cx="1298575" cy="576262"/>
          </a:xfrm>
          <a:prstGeom prst="rect">
            <a:avLst/>
          </a:prstGeom>
          <a:solidFill>
            <a:srgbClr val="99FF33"/>
          </a:solidFill>
          <a:ln w="9525">
            <a:solidFill>
              <a:schemeClr val="tx1"/>
            </a:solidFill>
            <a:miter lim="800000"/>
            <a:headEnd/>
            <a:tailEnd/>
          </a:ln>
        </p:spPr>
        <p:txBody>
          <a:bodyPr wrap="none" lIns="95793" tIns="47896" rIns="95793" bIns="47896" anchor="ctr"/>
          <a:lstStyle/>
          <a:p>
            <a:pPr algn="ctr" defTabSz="958850"/>
            <a:r>
              <a:rPr lang="zh-TW" altLang="en-US" sz="1900">
                <a:solidFill>
                  <a:srgbClr val="000000"/>
                </a:solidFill>
                <a:ea typeface="標楷體" pitchFamily="65" charset="-120"/>
              </a:rPr>
              <a:t>校長</a:t>
            </a:r>
          </a:p>
        </p:txBody>
      </p:sp>
      <p:sp>
        <p:nvSpPr>
          <p:cNvPr id="105488" name="Rectangle 15"/>
          <p:cNvSpPr>
            <a:spLocks noChangeArrowheads="1"/>
          </p:cNvSpPr>
          <p:nvPr/>
        </p:nvSpPr>
        <p:spPr bwMode="auto">
          <a:xfrm>
            <a:off x="7594600" y="2278063"/>
            <a:ext cx="1298575" cy="576262"/>
          </a:xfrm>
          <a:prstGeom prst="rect">
            <a:avLst/>
          </a:prstGeom>
          <a:solidFill>
            <a:srgbClr val="99FF33"/>
          </a:solidFill>
          <a:ln w="9525">
            <a:solidFill>
              <a:schemeClr val="tx1"/>
            </a:solidFill>
            <a:miter lim="800000"/>
            <a:headEnd/>
            <a:tailEnd/>
          </a:ln>
        </p:spPr>
        <p:txBody>
          <a:bodyPr wrap="none" lIns="95793" tIns="47896" rIns="95793" bIns="47896" anchor="ctr"/>
          <a:lstStyle/>
          <a:p>
            <a:pPr algn="ctr" defTabSz="958850"/>
            <a:r>
              <a:rPr lang="zh-TW" altLang="en-US" sz="1900">
                <a:solidFill>
                  <a:srgbClr val="000000"/>
                </a:solidFill>
                <a:ea typeface="標楷體" pitchFamily="65" charset="-120"/>
              </a:rPr>
              <a:t>家長會</a:t>
            </a:r>
          </a:p>
        </p:txBody>
      </p:sp>
      <p:sp>
        <p:nvSpPr>
          <p:cNvPr id="105489" name="Rectangle 16"/>
          <p:cNvSpPr>
            <a:spLocks noChangeArrowheads="1"/>
          </p:cNvSpPr>
          <p:nvPr/>
        </p:nvSpPr>
        <p:spPr bwMode="auto">
          <a:xfrm>
            <a:off x="7594600" y="2925763"/>
            <a:ext cx="1298575" cy="576262"/>
          </a:xfrm>
          <a:prstGeom prst="rect">
            <a:avLst/>
          </a:prstGeom>
          <a:solidFill>
            <a:srgbClr val="99FF33"/>
          </a:solidFill>
          <a:ln w="9525">
            <a:solidFill>
              <a:schemeClr val="tx1"/>
            </a:solidFill>
            <a:miter lim="800000"/>
            <a:headEnd/>
            <a:tailEnd/>
          </a:ln>
        </p:spPr>
        <p:txBody>
          <a:bodyPr wrap="none" lIns="95793" tIns="47896" rIns="95793" bIns="47896" anchor="ctr"/>
          <a:lstStyle/>
          <a:p>
            <a:pPr algn="ctr" defTabSz="958850"/>
            <a:r>
              <a:rPr lang="zh-TW" altLang="en-US" sz="1900">
                <a:solidFill>
                  <a:srgbClr val="000000"/>
                </a:solidFill>
                <a:ea typeface="標楷體" pitchFamily="65" charset="-120"/>
              </a:rPr>
              <a:t>里長</a:t>
            </a:r>
          </a:p>
        </p:txBody>
      </p:sp>
      <p:sp>
        <p:nvSpPr>
          <p:cNvPr id="105490" name="Rectangle 17"/>
          <p:cNvSpPr>
            <a:spLocks noChangeArrowheads="1"/>
          </p:cNvSpPr>
          <p:nvPr/>
        </p:nvSpPr>
        <p:spPr bwMode="auto">
          <a:xfrm>
            <a:off x="7594600" y="3573463"/>
            <a:ext cx="1298575" cy="576262"/>
          </a:xfrm>
          <a:prstGeom prst="rect">
            <a:avLst/>
          </a:prstGeom>
          <a:solidFill>
            <a:srgbClr val="99FF33"/>
          </a:solidFill>
          <a:ln w="9525">
            <a:solidFill>
              <a:schemeClr val="tx1"/>
            </a:solidFill>
            <a:miter lim="800000"/>
            <a:headEnd/>
            <a:tailEnd/>
          </a:ln>
        </p:spPr>
        <p:txBody>
          <a:bodyPr wrap="none" lIns="95793" tIns="47896" rIns="95793" bIns="47896" anchor="ctr"/>
          <a:lstStyle/>
          <a:p>
            <a:pPr algn="ctr" defTabSz="958850"/>
            <a:r>
              <a:rPr lang="zh-TW" altLang="en-US" sz="1900">
                <a:solidFill>
                  <a:srgbClr val="000000"/>
                </a:solidFill>
                <a:ea typeface="標楷體" pitchFamily="65" charset="-120"/>
              </a:rPr>
              <a:t>志工團體</a:t>
            </a:r>
          </a:p>
        </p:txBody>
      </p:sp>
      <p:sp>
        <p:nvSpPr>
          <p:cNvPr id="105491" name="Rectangle 18"/>
          <p:cNvSpPr>
            <a:spLocks noChangeArrowheads="1"/>
          </p:cNvSpPr>
          <p:nvPr/>
        </p:nvSpPr>
        <p:spPr bwMode="auto">
          <a:xfrm>
            <a:off x="34925" y="5013325"/>
            <a:ext cx="1296988" cy="576263"/>
          </a:xfrm>
          <a:prstGeom prst="rect">
            <a:avLst/>
          </a:prstGeom>
          <a:solidFill>
            <a:srgbClr val="99FF33"/>
          </a:solidFill>
          <a:ln w="9525">
            <a:solidFill>
              <a:schemeClr val="tx1"/>
            </a:solidFill>
            <a:miter lim="800000"/>
            <a:headEnd/>
            <a:tailEnd/>
          </a:ln>
        </p:spPr>
        <p:txBody>
          <a:bodyPr wrap="none" lIns="95793" tIns="47896" rIns="95793" bIns="47896" anchor="ctr"/>
          <a:lstStyle/>
          <a:p>
            <a:pPr algn="ctr" defTabSz="958850"/>
            <a:r>
              <a:rPr lang="zh-TW" altLang="en-US" sz="1900">
                <a:solidFill>
                  <a:srgbClr val="000000"/>
                </a:solidFill>
                <a:ea typeface="標楷體" pitchFamily="65" charset="-120"/>
              </a:rPr>
              <a:t>商圈商家</a:t>
            </a:r>
          </a:p>
        </p:txBody>
      </p:sp>
      <p:sp>
        <p:nvSpPr>
          <p:cNvPr id="105492" name="Rectangle 19"/>
          <p:cNvSpPr>
            <a:spLocks noChangeArrowheads="1"/>
          </p:cNvSpPr>
          <p:nvPr/>
        </p:nvSpPr>
        <p:spPr bwMode="auto">
          <a:xfrm>
            <a:off x="6084888" y="3141663"/>
            <a:ext cx="1296987" cy="576262"/>
          </a:xfrm>
          <a:prstGeom prst="rect">
            <a:avLst/>
          </a:prstGeom>
          <a:solidFill>
            <a:srgbClr val="99FF33"/>
          </a:solidFill>
          <a:ln w="9525">
            <a:solidFill>
              <a:schemeClr val="tx1"/>
            </a:solidFill>
            <a:miter lim="800000"/>
            <a:headEnd/>
            <a:tailEnd/>
          </a:ln>
        </p:spPr>
        <p:txBody>
          <a:bodyPr wrap="none" lIns="95793" tIns="47896" rIns="95793" bIns="47896" anchor="ctr"/>
          <a:lstStyle/>
          <a:p>
            <a:pPr algn="ctr" defTabSz="958850"/>
            <a:r>
              <a:rPr lang="zh-TW" altLang="en-US" sz="1900">
                <a:solidFill>
                  <a:srgbClr val="000000"/>
                </a:solidFill>
                <a:ea typeface="標楷體" pitchFamily="65" charset="-120"/>
              </a:rPr>
              <a:t>公寓大廈</a:t>
            </a:r>
          </a:p>
          <a:p>
            <a:pPr algn="ctr" defTabSz="958850"/>
            <a:r>
              <a:rPr lang="zh-TW" altLang="en-US" sz="1900">
                <a:solidFill>
                  <a:srgbClr val="000000"/>
                </a:solidFill>
                <a:ea typeface="標楷體" pitchFamily="65" charset="-120"/>
              </a:rPr>
              <a:t>管委會</a:t>
            </a:r>
          </a:p>
        </p:txBody>
      </p:sp>
      <p:sp>
        <p:nvSpPr>
          <p:cNvPr id="105493" name="Rectangle 20"/>
          <p:cNvSpPr>
            <a:spLocks noChangeArrowheads="1"/>
          </p:cNvSpPr>
          <p:nvPr/>
        </p:nvSpPr>
        <p:spPr bwMode="auto">
          <a:xfrm>
            <a:off x="34925" y="5734050"/>
            <a:ext cx="1296988" cy="576263"/>
          </a:xfrm>
          <a:prstGeom prst="rect">
            <a:avLst/>
          </a:prstGeom>
          <a:solidFill>
            <a:srgbClr val="99FF33"/>
          </a:solidFill>
          <a:ln w="9525">
            <a:solidFill>
              <a:schemeClr val="tx1"/>
            </a:solidFill>
            <a:miter lim="800000"/>
            <a:headEnd/>
            <a:tailEnd/>
          </a:ln>
        </p:spPr>
        <p:txBody>
          <a:bodyPr wrap="none" lIns="95793" tIns="47896" rIns="95793" bIns="47896" anchor="ctr"/>
          <a:lstStyle/>
          <a:p>
            <a:pPr algn="ctr" defTabSz="958850"/>
            <a:r>
              <a:rPr lang="zh-TW" altLang="en-US" sz="1900">
                <a:solidFill>
                  <a:srgbClr val="000000"/>
                </a:solidFill>
                <a:ea typeface="標楷體" pitchFamily="65" charset="-120"/>
              </a:rPr>
              <a:t>房東</a:t>
            </a:r>
          </a:p>
        </p:txBody>
      </p:sp>
      <p:sp>
        <p:nvSpPr>
          <p:cNvPr id="105494" name="Rectangle 21"/>
          <p:cNvSpPr>
            <a:spLocks noChangeArrowheads="1"/>
          </p:cNvSpPr>
          <p:nvPr/>
        </p:nvSpPr>
        <p:spPr bwMode="auto">
          <a:xfrm>
            <a:off x="5362575" y="6165850"/>
            <a:ext cx="1585913" cy="576263"/>
          </a:xfrm>
          <a:prstGeom prst="rect">
            <a:avLst/>
          </a:prstGeom>
          <a:solidFill>
            <a:srgbClr val="99FF33"/>
          </a:solidFill>
          <a:ln w="9525">
            <a:solidFill>
              <a:schemeClr val="tx1"/>
            </a:solidFill>
            <a:miter lim="800000"/>
            <a:headEnd/>
            <a:tailEnd/>
          </a:ln>
        </p:spPr>
        <p:txBody>
          <a:bodyPr wrap="none" lIns="95793" tIns="47896" rIns="95793" bIns="47896" anchor="ctr"/>
          <a:lstStyle/>
          <a:p>
            <a:pPr algn="ctr" defTabSz="958850"/>
            <a:r>
              <a:rPr lang="zh-TW" altLang="en-US" sz="1900">
                <a:solidFill>
                  <a:srgbClr val="000000"/>
                </a:solidFill>
                <a:ea typeface="標楷體" pitchFamily="65" charset="-120"/>
              </a:rPr>
              <a:t>各廟與管委會</a:t>
            </a:r>
          </a:p>
        </p:txBody>
      </p:sp>
      <p:sp>
        <p:nvSpPr>
          <p:cNvPr id="105495" name="Rectangle 22"/>
          <p:cNvSpPr>
            <a:spLocks noChangeArrowheads="1"/>
          </p:cNvSpPr>
          <p:nvPr/>
        </p:nvSpPr>
        <p:spPr bwMode="auto">
          <a:xfrm>
            <a:off x="7091363" y="6165850"/>
            <a:ext cx="1512887" cy="576263"/>
          </a:xfrm>
          <a:prstGeom prst="rect">
            <a:avLst/>
          </a:prstGeom>
          <a:solidFill>
            <a:srgbClr val="99FF33"/>
          </a:solidFill>
          <a:ln w="9525">
            <a:solidFill>
              <a:schemeClr val="tx1"/>
            </a:solidFill>
            <a:miter lim="800000"/>
            <a:headEnd/>
            <a:tailEnd/>
          </a:ln>
        </p:spPr>
        <p:txBody>
          <a:bodyPr wrap="none" lIns="95793" tIns="47896" rIns="95793" bIns="47896" anchor="ctr"/>
          <a:lstStyle/>
          <a:p>
            <a:pPr algn="ctr" defTabSz="958850"/>
            <a:r>
              <a:rPr lang="zh-TW" altLang="en-US" sz="1900">
                <a:solidFill>
                  <a:srgbClr val="000000"/>
                </a:solidFill>
                <a:ea typeface="標楷體" pitchFamily="65" charset="-120"/>
              </a:rPr>
              <a:t>文史工作團隊</a:t>
            </a:r>
          </a:p>
        </p:txBody>
      </p:sp>
      <p:sp>
        <p:nvSpPr>
          <p:cNvPr id="105496" name="Text Box 23"/>
          <p:cNvSpPr txBox="1">
            <a:spLocks noChangeArrowheads="1"/>
          </p:cNvSpPr>
          <p:nvPr/>
        </p:nvSpPr>
        <p:spPr bwMode="auto">
          <a:xfrm>
            <a:off x="323850" y="1270000"/>
            <a:ext cx="237648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93" tIns="47896" rIns="95793" bIns="47896">
            <a:spAutoFit/>
          </a:bodyPr>
          <a:lstStyle>
            <a:lvl1pPr defTabSz="958850" eaLnBrk="0" hangingPunct="0">
              <a:defRPr kumimoji="1">
                <a:solidFill>
                  <a:schemeClr val="tx1"/>
                </a:solidFill>
                <a:latin typeface="Arial" pitchFamily="34" charset="0"/>
                <a:ea typeface="新細明體" pitchFamily="18" charset="-120"/>
              </a:defRPr>
            </a:lvl1pPr>
            <a:lvl2pPr marL="742950" indent="-285750" defTabSz="958850" eaLnBrk="0" hangingPunct="0">
              <a:defRPr kumimoji="1">
                <a:solidFill>
                  <a:schemeClr val="tx1"/>
                </a:solidFill>
                <a:latin typeface="Arial" pitchFamily="34" charset="0"/>
                <a:ea typeface="新細明體" pitchFamily="18" charset="-120"/>
              </a:defRPr>
            </a:lvl2pPr>
            <a:lvl3pPr marL="1143000" indent="-228600" defTabSz="958850" eaLnBrk="0" hangingPunct="0">
              <a:defRPr kumimoji="1">
                <a:solidFill>
                  <a:schemeClr val="tx1"/>
                </a:solidFill>
                <a:latin typeface="Arial" pitchFamily="34" charset="0"/>
                <a:ea typeface="新細明體" pitchFamily="18" charset="-120"/>
              </a:defRPr>
            </a:lvl3pPr>
            <a:lvl4pPr marL="1600200" indent="-228600" defTabSz="958850" eaLnBrk="0" hangingPunct="0">
              <a:defRPr kumimoji="1">
                <a:solidFill>
                  <a:schemeClr val="tx1"/>
                </a:solidFill>
                <a:latin typeface="Arial" pitchFamily="34" charset="0"/>
                <a:ea typeface="新細明體" pitchFamily="18" charset="-120"/>
              </a:defRPr>
            </a:lvl4pPr>
            <a:lvl5pPr marL="2057400" indent="-228600" defTabSz="958850" eaLnBrk="0" hangingPunct="0">
              <a:defRPr kumimoji="1">
                <a:solidFill>
                  <a:schemeClr val="tx1"/>
                </a:solidFill>
                <a:latin typeface="Arial" pitchFamily="34" charset="0"/>
                <a:ea typeface="新細明體" pitchFamily="18" charset="-120"/>
              </a:defRPr>
            </a:lvl5pPr>
            <a:lvl6pPr marL="25146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kumimoji="0" lang="zh-TW" altLang="en-US" sz="2100">
                <a:solidFill>
                  <a:srgbClr val="000000"/>
                </a:solidFill>
                <a:ea typeface="標楷體" pitchFamily="65" charset="-120"/>
              </a:rPr>
              <a:t>副都心綠社區營</a:t>
            </a:r>
            <a:r>
              <a:rPr lang="zh-TW" altLang="en-US" sz="2100">
                <a:solidFill>
                  <a:srgbClr val="000000"/>
                </a:solidFill>
                <a:ea typeface="標楷體" pitchFamily="65" charset="-120"/>
              </a:rPr>
              <a:t>造</a:t>
            </a:r>
          </a:p>
        </p:txBody>
      </p:sp>
      <p:sp>
        <p:nvSpPr>
          <p:cNvPr id="105497" name="Rectangle 24"/>
          <p:cNvSpPr>
            <a:spLocks noChangeArrowheads="1"/>
          </p:cNvSpPr>
          <p:nvPr/>
        </p:nvSpPr>
        <p:spPr bwMode="auto">
          <a:xfrm>
            <a:off x="898525" y="1844675"/>
            <a:ext cx="1296988" cy="576263"/>
          </a:xfrm>
          <a:prstGeom prst="rect">
            <a:avLst/>
          </a:prstGeom>
          <a:solidFill>
            <a:srgbClr val="99FF33"/>
          </a:solidFill>
          <a:ln w="9525">
            <a:solidFill>
              <a:schemeClr val="tx1"/>
            </a:solidFill>
            <a:miter lim="800000"/>
            <a:headEnd/>
            <a:tailEnd/>
          </a:ln>
        </p:spPr>
        <p:txBody>
          <a:bodyPr wrap="none" lIns="95793" tIns="47896" rIns="95793" bIns="47896" anchor="ctr"/>
          <a:lstStyle/>
          <a:p>
            <a:pPr algn="ctr" defTabSz="958850"/>
            <a:r>
              <a:rPr lang="zh-TW" altLang="en-US" sz="1900">
                <a:solidFill>
                  <a:srgbClr val="000000"/>
                </a:solidFill>
                <a:ea typeface="標楷體" pitchFamily="65" charset="-120"/>
              </a:rPr>
              <a:t>開發團隊</a:t>
            </a:r>
          </a:p>
        </p:txBody>
      </p:sp>
      <p:sp>
        <p:nvSpPr>
          <p:cNvPr id="105498" name="Rectangle 25"/>
          <p:cNvSpPr>
            <a:spLocks noChangeArrowheads="1"/>
          </p:cNvSpPr>
          <p:nvPr/>
        </p:nvSpPr>
        <p:spPr bwMode="auto">
          <a:xfrm>
            <a:off x="898525" y="2493963"/>
            <a:ext cx="1296988" cy="576262"/>
          </a:xfrm>
          <a:prstGeom prst="rect">
            <a:avLst/>
          </a:prstGeom>
          <a:solidFill>
            <a:srgbClr val="99FF33"/>
          </a:solidFill>
          <a:ln w="9525">
            <a:solidFill>
              <a:schemeClr val="tx1"/>
            </a:solidFill>
            <a:miter lim="800000"/>
            <a:headEnd/>
            <a:tailEnd/>
          </a:ln>
        </p:spPr>
        <p:txBody>
          <a:bodyPr wrap="none" lIns="95793" tIns="47896" rIns="95793" bIns="47896" anchor="ctr"/>
          <a:lstStyle/>
          <a:p>
            <a:pPr algn="ctr" defTabSz="958850"/>
            <a:r>
              <a:rPr lang="zh-TW" altLang="en-US" sz="1900">
                <a:solidFill>
                  <a:srgbClr val="000000"/>
                </a:solidFill>
                <a:ea typeface="標楷體" pitchFamily="65" charset="-120"/>
              </a:rPr>
              <a:t>新社區住民</a:t>
            </a:r>
          </a:p>
        </p:txBody>
      </p:sp>
    </p:spTree>
    <p:extLst>
      <p:ext uri="{BB962C8B-B14F-4D97-AF65-F5344CB8AC3E}">
        <p14:creationId xmlns:p14="http://schemas.microsoft.com/office/powerpoint/2010/main" val="2189525899"/>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標題 1"/>
          <p:cNvSpPr>
            <a:spLocks noGrp="1"/>
          </p:cNvSpPr>
          <p:nvPr>
            <p:ph type="title" idx="4294967295"/>
          </p:nvPr>
        </p:nvSpPr>
        <p:spPr>
          <a:xfrm>
            <a:off x="179388" y="115888"/>
            <a:ext cx="6280150" cy="579437"/>
          </a:xfrm>
          <a:noFill/>
        </p:spPr>
        <p:txBody>
          <a:bodyPr anchor="b">
            <a:spAutoFit/>
          </a:bodyPr>
          <a:lstStyle/>
          <a:p>
            <a:r>
              <a:rPr lang="zh-TW" altLang="en-US" sz="3200" b="1" smtClean="0">
                <a:solidFill>
                  <a:schemeClr val="tx1"/>
                </a:solidFill>
                <a:ea typeface="Arial Unicode MS" pitchFamily="34" charset="-120"/>
                <a:cs typeface="Arial Unicode MS" pitchFamily="34" charset="-120"/>
              </a:rPr>
              <a:t>對話：活化社區，強化自信的開始</a:t>
            </a:r>
          </a:p>
        </p:txBody>
      </p:sp>
      <p:pic>
        <p:nvPicPr>
          <p:cNvPr id="106499" name="Picture 3" descr="照片 39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08050"/>
            <a:ext cx="4859338" cy="36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0" name="Picture 4" descr="DSC_499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532313"/>
            <a:ext cx="2749550"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1" name="Picture 5" descr="照片 4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1850" y="908050"/>
            <a:ext cx="4502150"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2" name="Picture 6" descr="照片 46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2588" y="4543425"/>
            <a:ext cx="2411412"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3" name="Picture 7" descr="IMG_419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46600" y="4533900"/>
            <a:ext cx="2473325"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4" name="Picture 8" descr="DSC_498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95513" y="4540250"/>
            <a:ext cx="2447925"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502934"/>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6"/>
          <p:cNvSpPr txBox="1">
            <a:spLocks noGrp="1" noChangeArrowheads="1"/>
          </p:cNvSpPr>
          <p:nvPr/>
        </p:nvSpPr>
        <p:spPr bwMode="auto">
          <a:xfrm>
            <a:off x="6553200" y="6245225"/>
            <a:ext cx="2133600" cy="476250"/>
          </a:xfrm>
          <a:prstGeom prst="rect">
            <a:avLst/>
          </a:prstGeom>
          <a:noFill/>
          <a:ln w="9525">
            <a:noFill/>
            <a:miter lim="800000"/>
            <a:headEnd/>
            <a:tailEnd/>
          </a:ln>
        </p:spPr>
        <p:txBody>
          <a:bodyPr/>
          <a:lstStyle/>
          <a:p>
            <a:pPr algn="r"/>
            <a:endParaRPr lang="en-US" altLang="zh-TW" sz="1400">
              <a:latin typeface="Times New Roman" pitchFamily="18" charset="0"/>
              <a:ea typeface="標楷體" pitchFamily="65" charset="-120"/>
            </a:endParaRPr>
          </a:p>
          <a:p>
            <a:pPr algn="r"/>
            <a:fld id="{1C21DA42-994B-4914-B753-D445C3B4674F}" type="slidenum">
              <a:rPr lang="en-US" altLang="zh-TW" sz="1400">
                <a:latin typeface="Times New Roman" pitchFamily="18" charset="0"/>
                <a:ea typeface="標楷體" pitchFamily="65" charset="-120"/>
              </a:rPr>
              <a:pPr algn="r"/>
              <a:t>114</a:t>
            </a:fld>
            <a:endParaRPr lang="en-US" altLang="zh-TW" sz="1400">
              <a:latin typeface="Times New Roman" pitchFamily="18" charset="0"/>
              <a:ea typeface="標楷體" pitchFamily="65" charset="-120"/>
            </a:endParaRPr>
          </a:p>
        </p:txBody>
      </p:sp>
      <p:sp>
        <p:nvSpPr>
          <p:cNvPr id="918530" name="Text Box 2"/>
          <p:cNvSpPr txBox="1">
            <a:spLocks noChangeArrowheads="1"/>
          </p:cNvSpPr>
          <p:nvPr/>
        </p:nvSpPr>
        <p:spPr bwMode="auto">
          <a:xfrm>
            <a:off x="2378075" y="841375"/>
            <a:ext cx="4857750" cy="571500"/>
          </a:xfrm>
          <a:prstGeom prst="rect">
            <a:avLst/>
          </a:prstGeom>
          <a:noFill/>
          <a:ln w="9525">
            <a:noFill/>
            <a:miter lim="800000"/>
            <a:headEnd/>
            <a:tailEnd/>
          </a:ln>
        </p:spPr>
        <p:txBody>
          <a:bodyPr lIns="0" tIns="0" rIns="0" bIns="0"/>
          <a:lstStyle/>
          <a:p>
            <a:pPr defTabSz="958850">
              <a:defRPr/>
            </a:pPr>
            <a:r>
              <a:rPr kumimoji="0" lang="en-US" altLang="zh-TW" sz="2300" b="1" u="sng">
                <a:solidFill>
                  <a:srgbClr val="000099"/>
                </a:solidFill>
                <a:effectLst>
                  <a:outerShdw blurRad="38100" dist="38100" dir="2700000" algn="tl">
                    <a:srgbClr val="C0C0C0"/>
                  </a:outerShdw>
                </a:effectLst>
                <a:latin typeface="Arial Unicode MS" pitchFamily="34" charset="-120"/>
                <a:ea typeface="Arial Unicode MS" pitchFamily="34" charset="-120"/>
                <a:cs typeface="Angsana New" pitchFamily="18" charset="-34"/>
              </a:rPr>
              <a:t>http://dreamriver.tpc.gov.tw</a:t>
            </a:r>
            <a:endParaRPr lang="en-US" altLang="zh-TW" sz="2300" b="1" u="sng">
              <a:solidFill>
                <a:srgbClr val="000099"/>
              </a:solidFill>
              <a:effectLst>
                <a:outerShdw blurRad="38100" dist="38100" dir="2700000" algn="tl">
                  <a:srgbClr val="C0C0C0"/>
                </a:outerShdw>
              </a:effectLst>
              <a:latin typeface="Arial Unicode MS" pitchFamily="34" charset="-120"/>
              <a:ea typeface="Arial Unicode MS" pitchFamily="34" charset="-120"/>
              <a:cs typeface="Angsana New" pitchFamily="18" charset="-34"/>
            </a:endParaRPr>
          </a:p>
        </p:txBody>
      </p:sp>
      <p:pic>
        <p:nvPicPr>
          <p:cNvPr id="111620" name="Picture 3"/>
          <p:cNvPicPr>
            <a:picLocks noChangeAspect="1" noChangeArrowheads="1"/>
          </p:cNvPicPr>
          <p:nvPr/>
        </p:nvPicPr>
        <p:blipFill>
          <a:blip r:embed="rId3" cstate="print">
            <a:lum contrast="18000"/>
          </a:blip>
          <a:srcRect/>
          <a:stretch>
            <a:fillRect/>
          </a:stretch>
        </p:blipFill>
        <p:spPr bwMode="auto">
          <a:xfrm>
            <a:off x="468313" y="2060575"/>
            <a:ext cx="8280400" cy="4605338"/>
          </a:xfrm>
          <a:prstGeom prst="rect">
            <a:avLst/>
          </a:prstGeom>
          <a:noFill/>
          <a:ln w="9525">
            <a:noFill/>
            <a:miter lim="800000"/>
            <a:headEnd/>
            <a:tailEnd/>
          </a:ln>
        </p:spPr>
      </p:pic>
      <p:sp>
        <p:nvSpPr>
          <p:cNvPr id="918532" name="Text Box 4"/>
          <p:cNvSpPr txBox="1">
            <a:spLocks noChangeArrowheads="1"/>
          </p:cNvSpPr>
          <p:nvPr/>
        </p:nvSpPr>
        <p:spPr bwMode="auto">
          <a:xfrm>
            <a:off x="250825" y="188913"/>
            <a:ext cx="5586413" cy="582612"/>
          </a:xfrm>
          <a:prstGeom prst="rect">
            <a:avLst/>
          </a:prstGeom>
          <a:noFill/>
          <a:ln w="9525" algn="ctr">
            <a:noFill/>
            <a:miter lim="800000"/>
            <a:headEnd/>
            <a:tailEnd/>
          </a:ln>
          <a:effectLst/>
        </p:spPr>
        <p:txBody>
          <a:bodyPr wrap="none" lIns="95793" tIns="47896" rIns="95793" bIns="47896">
            <a:spAutoFit/>
          </a:bodyPr>
          <a:lstStyle/>
          <a:p>
            <a:pPr defTabSz="958850">
              <a:defRPr/>
            </a:pPr>
            <a:r>
              <a:rPr lang="zh-TW" altLang="en-US" sz="3200">
                <a:effectLst>
                  <a:outerShdw blurRad="38100" dist="38100" dir="2700000" algn="tl">
                    <a:srgbClr val="C0C0C0"/>
                  </a:outerShdw>
                </a:effectLst>
                <a:latin typeface="Arial" charset="0"/>
                <a:ea typeface="Arial Unicode MS" pitchFamily="34" charset="-120"/>
                <a:cs typeface="Arial Unicode MS" pitchFamily="34" charset="-120"/>
              </a:rPr>
              <a:t>公共溝通</a:t>
            </a:r>
            <a:r>
              <a:rPr lang="en-US" altLang="zh-TW" sz="3200">
                <a:effectLst>
                  <a:outerShdw blurRad="38100" dist="38100" dir="2700000" algn="tl">
                    <a:srgbClr val="C0C0C0"/>
                  </a:outerShdw>
                </a:effectLst>
                <a:latin typeface="Arial" charset="0"/>
                <a:ea typeface="Arial Unicode MS" pitchFamily="34" charset="-120"/>
                <a:cs typeface="Arial Unicode MS" pitchFamily="34" charset="-120"/>
              </a:rPr>
              <a:t>\</a:t>
            </a:r>
            <a:r>
              <a:rPr lang="zh-TW" altLang="en-US" sz="3200">
                <a:effectLst>
                  <a:outerShdw blurRad="38100" dist="38100" dir="2700000" algn="tl">
                    <a:srgbClr val="C0C0C0"/>
                  </a:outerShdw>
                </a:effectLst>
                <a:latin typeface="Arial" charset="0"/>
                <a:ea typeface="Arial Unicode MS" pitchFamily="34" charset="-120"/>
                <a:cs typeface="Arial Unicode MS" pitchFamily="34" charset="-120"/>
              </a:rPr>
              <a:t>資訊分享與平台建置</a:t>
            </a:r>
          </a:p>
        </p:txBody>
      </p:sp>
      <p:sp>
        <p:nvSpPr>
          <p:cNvPr id="111622" name="Rectangle 5"/>
          <p:cNvSpPr>
            <a:spLocks noGrp="1" noChangeArrowheads="1"/>
          </p:cNvSpPr>
          <p:nvPr>
            <p:ph type="body" idx="4294967295"/>
          </p:nvPr>
        </p:nvSpPr>
        <p:spPr>
          <a:xfrm>
            <a:off x="323850" y="1341438"/>
            <a:ext cx="7704138" cy="719137"/>
          </a:xfrm>
        </p:spPr>
        <p:txBody>
          <a:bodyPr/>
          <a:lstStyle/>
          <a:p>
            <a:pPr>
              <a:lnSpc>
                <a:spcPct val="90000"/>
              </a:lnSpc>
            </a:pPr>
            <a:r>
              <a:rPr lang="zh-TW" altLang="en-US" sz="2200">
                <a:latin typeface="標楷體" pitchFamily="65" charset="-120"/>
              </a:rPr>
              <a:t>自</a:t>
            </a:r>
            <a:r>
              <a:rPr lang="en-US" altLang="zh-TW" sz="2200">
                <a:latin typeface="標楷體" pitchFamily="65" charset="-120"/>
              </a:rPr>
              <a:t>96</a:t>
            </a:r>
            <a:r>
              <a:rPr lang="zh-TW" altLang="en-US" sz="2200">
                <a:latin typeface="標楷體" pitchFamily="65" charset="-120"/>
              </a:rPr>
              <a:t>年七月上線，目前已成為各式工作坊、行銷活動及討論論壇的網路平台，提供活動訊息傳播及活動花絮紀錄的重要資料庫。</a:t>
            </a:r>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9" name="Picture 2"/>
          <p:cNvPicPr>
            <a:picLocks noChangeAspect="1" noChangeArrowheads="1"/>
          </p:cNvPicPr>
          <p:nvPr/>
        </p:nvPicPr>
        <p:blipFill>
          <a:blip r:embed="rId2" cstate="print"/>
          <a:srcRect/>
          <a:stretch>
            <a:fillRect/>
          </a:stretch>
        </p:blipFill>
        <p:spPr bwMode="auto">
          <a:xfrm>
            <a:off x="0" y="2097088"/>
            <a:ext cx="9144000" cy="3100387"/>
          </a:xfrm>
          <a:prstGeom prst="rect">
            <a:avLst/>
          </a:prstGeom>
          <a:noFill/>
          <a:ln w="9525">
            <a:noFill/>
            <a:miter lim="800000"/>
            <a:headEnd/>
            <a:tailEnd/>
          </a:ln>
        </p:spPr>
      </p:pic>
      <p:sp>
        <p:nvSpPr>
          <p:cNvPr id="203780" name="Rectangle 4"/>
          <p:cNvSpPr>
            <a:spLocks noGrp="1" noChangeArrowheads="1"/>
          </p:cNvSpPr>
          <p:nvPr>
            <p:ph type="title"/>
          </p:nvPr>
        </p:nvSpPr>
        <p:spPr>
          <a:xfrm>
            <a:off x="415925" y="66675"/>
            <a:ext cx="4165600" cy="1143000"/>
          </a:xfrm>
        </p:spPr>
        <p:txBody>
          <a:bodyPr/>
          <a:lstStyle/>
          <a:p>
            <a:r>
              <a:rPr lang="zh-TW" altLang="en-US" sz="3200" b="1" dirty="0">
                <a:effectLst>
                  <a:outerShdw blurRad="38100" dist="38100" dir="2700000" algn="tl">
                    <a:srgbClr val="C0C0C0"/>
                  </a:outerShdw>
                </a:effectLst>
                <a:ea typeface="微軟正黑體" pitchFamily="34" charset="-120"/>
              </a:rPr>
              <a:t>陽光運動園區</a:t>
            </a:r>
          </a:p>
        </p:txBody>
      </p:sp>
      <p:sp>
        <p:nvSpPr>
          <p:cNvPr id="203781" name="Rectangle 5"/>
          <p:cNvSpPr>
            <a:spLocks noChangeArrowheads="1"/>
          </p:cNvSpPr>
          <p:nvPr/>
        </p:nvSpPr>
        <p:spPr bwMode="auto">
          <a:xfrm>
            <a:off x="0" y="476250"/>
            <a:ext cx="900113" cy="358775"/>
          </a:xfrm>
          <a:prstGeom prst="rect">
            <a:avLst/>
          </a:prstGeom>
          <a:solidFill>
            <a:srgbClr val="0099FF"/>
          </a:solidFill>
          <a:ln w="9525">
            <a:noFill/>
            <a:miter lim="800000"/>
            <a:headEnd/>
            <a:tailEnd/>
          </a:ln>
          <a:effectLst/>
        </p:spPr>
        <p:txBody>
          <a:bodyPr wrap="none" anchor="ctr"/>
          <a:lstStyle/>
          <a:p>
            <a:endParaRPr lang="zh-TW" altLang="en-US"/>
          </a:p>
        </p:txBody>
      </p:sp>
      <p:sp>
        <p:nvSpPr>
          <p:cNvPr id="203782" name="Rectangle 6"/>
          <p:cNvSpPr>
            <a:spLocks noChangeArrowheads="1"/>
          </p:cNvSpPr>
          <p:nvPr/>
        </p:nvSpPr>
        <p:spPr bwMode="auto">
          <a:xfrm>
            <a:off x="971550" y="476250"/>
            <a:ext cx="144463" cy="358775"/>
          </a:xfrm>
          <a:prstGeom prst="rect">
            <a:avLst/>
          </a:prstGeom>
          <a:solidFill>
            <a:srgbClr val="0099FF"/>
          </a:solidFill>
          <a:ln w="9525">
            <a:noFill/>
            <a:miter lim="800000"/>
            <a:headEnd/>
            <a:tailEnd/>
          </a:ln>
          <a:effectLst/>
        </p:spPr>
        <p:txBody>
          <a:bodyPr wrap="none" anchor="ctr"/>
          <a:lstStyle/>
          <a:p>
            <a:endParaRPr lang="zh-TW" altLang="en-US"/>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descr="c-1"/>
          <p:cNvPicPr>
            <a:picLocks noChangeAspect="1" noChangeArrowheads="1"/>
          </p:cNvPicPr>
          <p:nvPr/>
        </p:nvPicPr>
        <p:blipFill>
          <a:blip r:embed="rId2" cstate="print"/>
          <a:srcRect/>
          <a:stretch>
            <a:fillRect/>
          </a:stretch>
        </p:blipFill>
        <p:spPr bwMode="auto">
          <a:xfrm>
            <a:off x="0" y="0"/>
            <a:ext cx="9144000" cy="6867525"/>
          </a:xfrm>
          <a:prstGeom prst="rect">
            <a:avLst/>
          </a:prstGeom>
          <a:noFill/>
        </p:spPr>
      </p:pic>
      <p:sp>
        <p:nvSpPr>
          <p:cNvPr id="203780" name="Rectangle 4"/>
          <p:cNvSpPr>
            <a:spLocks noGrp="1" noChangeArrowheads="1"/>
          </p:cNvSpPr>
          <p:nvPr>
            <p:ph type="title"/>
          </p:nvPr>
        </p:nvSpPr>
        <p:spPr>
          <a:xfrm>
            <a:off x="415925" y="66675"/>
            <a:ext cx="4165600" cy="1143000"/>
          </a:xfrm>
        </p:spPr>
        <p:txBody>
          <a:bodyPr/>
          <a:lstStyle/>
          <a:p>
            <a:r>
              <a:rPr lang="zh-TW" altLang="en-US" sz="3200" b="1" dirty="0">
                <a:effectLst>
                  <a:outerShdw blurRad="38100" dist="38100" dir="2700000" algn="tl">
                    <a:srgbClr val="C0C0C0"/>
                  </a:outerShdw>
                </a:effectLst>
                <a:ea typeface="微軟正黑體" pitchFamily="34" charset="-120"/>
              </a:rPr>
              <a:t>陽光運動園區</a:t>
            </a:r>
          </a:p>
        </p:txBody>
      </p:sp>
      <p:sp>
        <p:nvSpPr>
          <p:cNvPr id="203781" name="Rectangle 5"/>
          <p:cNvSpPr>
            <a:spLocks noChangeArrowheads="1"/>
          </p:cNvSpPr>
          <p:nvPr/>
        </p:nvSpPr>
        <p:spPr bwMode="auto">
          <a:xfrm>
            <a:off x="0" y="476250"/>
            <a:ext cx="900113" cy="358775"/>
          </a:xfrm>
          <a:prstGeom prst="rect">
            <a:avLst/>
          </a:prstGeom>
          <a:solidFill>
            <a:srgbClr val="0099FF"/>
          </a:solidFill>
          <a:ln w="9525">
            <a:noFill/>
            <a:miter lim="800000"/>
            <a:headEnd/>
            <a:tailEnd/>
          </a:ln>
          <a:effectLst/>
        </p:spPr>
        <p:txBody>
          <a:bodyPr wrap="none" anchor="ctr"/>
          <a:lstStyle/>
          <a:p>
            <a:endParaRPr lang="zh-TW" altLang="en-US"/>
          </a:p>
        </p:txBody>
      </p:sp>
      <p:sp>
        <p:nvSpPr>
          <p:cNvPr id="203782" name="Rectangle 6"/>
          <p:cNvSpPr>
            <a:spLocks noChangeArrowheads="1"/>
          </p:cNvSpPr>
          <p:nvPr/>
        </p:nvSpPr>
        <p:spPr bwMode="auto">
          <a:xfrm>
            <a:off x="971550" y="476250"/>
            <a:ext cx="144463" cy="358775"/>
          </a:xfrm>
          <a:prstGeom prst="rect">
            <a:avLst/>
          </a:prstGeom>
          <a:solidFill>
            <a:srgbClr val="0099FF"/>
          </a:solidFill>
          <a:ln w="9525">
            <a:noFill/>
            <a:miter lim="800000"/>
            <a:headEnd/>
            <a:tailEnd/>
          </a:ln>
          <a:effectLst/>
        </p:spPr>
        <p:txBody>
          <a:bodyPr wrap="none" anchor="ctr"/>
          <a:lstStyle/>
          <a:p>
            <a:endParaRPr lang="zh-TW" altLang="en-US"/>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1" descr="景觀廁所-04"/>
          <p:cNvPicPr>
            <a:picLocks noChangeAspect="1" noChangeArrowheads="1"/>
          </p:cNvPicPr>
          <p:nvPr/>
        </p:nvPicPr>
        <p:blipFill>
          <a:blip r:embed="rId2" cstate="print"/>
          <a:srcRect/>
          <a:stretch>
            <a:fillRect/>
          </a:stretch>
        </p:blipFill>
        <p:spPr bwMode="auto">
          <a:xfrm>
            <a:off x="6937375" y="5002213"/>
            <a:ext cx="1490663" cy="1855787"/>
          </a:xfrm>
          <a:prstGeom prst="rect">
            <a:avLst/>
          </a:prstGeom>
          <a:noFill/>
          <a:ln w="9525">
            <a:noFill/>
            <a:miter lim="800000"/>
            <a:headEnd/>
            <a:tailEnd/>
          </a:ln>
        </p:spPr>
      </p:pic>
      <p:sp>
        <p:nvSpPr>
          <p:cNvPr id="41990" name="Rectangle 6"/>
          <p:cNvSpPr>
            <a:spLocks noChangeArrowheads="1"/>
          </p:cNvSpPr>
          <p:nvPr/>
        </p:nvSpPr>
        <p:spPr bwMode="auto">
          <a:xfrm>
            <a:off x="1228725" y="903288"/>
            <a:ext cx="6429375" cy="2432050"/>
          </a:xfrm>
          <a:prstGeom prst="rect">
            <a:avLst/>
          </a:prstGeom>
          <a:noFill/>
          <a:ln w="9525">
            <a:noFill/>
            <a:miter lim="800000"/>
            <a:headEnd/>
            <a:tailEnd/>
          </a:ln>
          <a:effectLst/>
        </p:spPr>
        <p:txBody>
          <a:bodyPr/>
          <a:lstStyle/>
          <a:p>
            <a:pPr marL="342900" indent="-342900">
              <a:spcBef>
                <a:spcPct val="20000"/>
              </a:spcBef>
              <a:buFont typeface="Wingdings" pitchFamily="2" charset="2"/>
              <a:buNone/>
            </a:pPr>
            <a:endParaRPr lang="en-US" altLang="zh-TW" sz="1600" b="1">
              <a:latin typeface="華康細黑體" pitchFamily="49" charset="-120"/>
              <a:ea typeface="華康細黑體" pitchFamily="49" charset="-120"/>
            </a:endParaRPr>
          </a:p>
          <a:p>
            <a:pPr marL="342900" indent="-342900">
              <a:spcBef>
                <a:spcPct val="20000"/>
              </a:spcBef>
              <a:buFont typeface="Wingdings" pitchFamily="2" charset="2"/>
              <a:buChar char="n"/>
            </a:pPr>
            <a:r>
              <a:rPr lang="zh-TW" altLang="en-US" sz="1600" b="1">
                <a:latin typeface="華康細黑體" pitchFamily="49" charset="-120"/>
                <a:ea typeface="華康細黑體" pitchFamily="49" charset="-120"/>
              </a:rPr>
              <a:t>創造親水環境</a:t>
            </a:r>
          </a:p>
          <a:p>
            <a:pPr marL="742950" lvl="1" indent="-285750">
              <a:spcBef>
                <a:spcPct val="20000"/>
              </a:spcBef>
              <a:buFont typeface="Wingdings" pitchFamily="2" charset="2"/>
              <a:buNone/>
            </a:pPr>
            <a:r>
              <a:rPr lang="zh-TW" altLang="en-US" sz="1600" b="1">
                <a:latin typeface="華康細黑體" pitchFamily="49" charset="-120"/>
                <a:ea typeface="華康細黑體" pitchFamily="49" charset="-120"/>
              </a:rPr>
              <a:t>營造自行車路網主題特色、提供騎士優質休憩場所</a:t>
            </a:r>
          </a:p>
          <a:p>
            <a:pPr marL="742950" lvl="1" indent="-285750">
              <a:spcBef>
                <a:spcPct val="20000"/>
              </a:spcBef>
              <a:buFont typeface="Wingdings" pitchFamily="2" charset="2"/>
              <a:buNone/>
            </a:pPr>
            <a:r>
              <a:rPr lang="zh-TW" altLang="en-US" sz="1600" b="1">
                <a:latin typeface="華康細黑體" pitchFamily="49" charset="-120"/>
                <a:ea typeface="華康細黑體" pitchFamily="49" charset="-120"/>
              </a:rPr>
              <a:t>多樣化植栽環境，提供民眾休憩場所</a:t>
            </a:r>
          </a:p>
          <a:p>
            <a:pPr marL="742950" lvl="1" indent="-285750">
              <a:spcBef>
                <a:spcPct val="20000"/>
              </a:spcBef>
              <a:buFont typeface="Wingdings" pitchFamily="2" charset="2"/>
              <a:buNone/>
            </a:pPr>
            <a:r>
              <a:rPr lang="zh-TW" altLang="en-US" sz="1600" b="1">
                <a:latin typeface="華康細黑體" pitchFamily="49" charset="-120"/>
                <a:ea typeface="華康細黑體" pitchFamily="49" charset="-120"/>
              </a:rPr>
              <a:t>提供多元化運動設施，有別於一般運動場，供不同運動類型使用</a:t>
            </a:r>
          </a:p>
          <a:p>
            <a:pPr marL="342900" indent="-342900">
              <a:spcBef>
                <a:spcPct val="20000"/>
              </a:spcBef>
              <a:buFont typeface="Wingdings" pitchFamily="2" charset="2"/>
              <a:buChar char="n"/>
            </a:pPr>
            <a:r>
              <a:rPr lang="zh-TW" altLang="en-US" sz="1600" b="1">
                <a:latin typeface="華康細黑體" pitchFamily="49" charset="-120"/>
                <a:ea typeface="華康細黑體" pitchFamily="49" charset="-120"/>
              </a:rPr>
              <a:t>帶動周邊都市發展與繁榮 </a:t>
            </a:r>
            <a:endParaRPr lang="zh-TW" altLang="en-US" b="1">
              <a:latin typeface="華康細黑體" pitchFamily="49" charset="-120"/>
              <a:ea typeface="華康細黑體" pitchFamily="49" charset="-120"/>
            </a:endParaRPr>
          </a:p>
          <a:p>
            <a:pPr marL="742950" lvl="1" indent="-285750">
              <a:spcBef>
                <a:spcPct val="20000"/>
              </a:spcBef>
              <a:buFont typeface="Wingdings" pitchFamily="2" charset="2"/>
              <a:buNone/>
            </a:pPr>
            <a:r>
              <a:rPr lang="zh-TW" altLang="en-US" sz="1600" b="1">
                <a:latin typeface="華康細黑體" pitchFamily="49" charset="-120"/>
                <a:ea typeface="華康細黑體" pitchFamily="49" charset="-120"/>
              </a:rPr>
              <a:t>重新活化新店溪西岸水岸空間</a:t>
            </a:r>
          </a:p>
          <a:p>
            <a:pPr marL="742950" lvl="1" indent="-285750">
              <a:spcBef>
                <a:spcPct val="20000"/>
              </a:spcBef>
              <a:buFont typeface="Wingdings" pitchFamily="2" charset="2"/>
              <a:buNone/>
            </a:pPr>
            <a:r>
              <a:rPr lang="zh-TW" altLang="en-US" sz="1600" b="1">
                <a:latin typeface="華康細黑體" pitchFamily="49" charset="-120"/>
                <a:ea typeface="華康細黑體" pitchFamily="49" charset="-120"/>
              </a:rPr>
              <a:t>營造城市休閒風貌進而逐漸帶動該區及周邊景觀改造暨經濟發展</a:t>
            </a:r>
          </a:p>
        </p:txBody>
      </p:sp>
      <p:sp>
        <p:nvSpPr>
          <p:cNvPr id="41991" name="Rectangle 7"/>
          <p:cNvSpPr>
            <a:spLocks noChangeArrowheads="1"/>
          </p:cNvSpPr>
          <p:nvPr/>
        </p:nvSpPr>
        <p:spPr bwMode="auto">
          <a:xfrm>
            <a:off x="3014663" y="674688"/>
            <a:ext cx="6129337" cy="641350"/>
          </a:xfrm>
          <a:prstGeom prst="rect">
            <a:avLst/>
          </a:prstGeom>
          <a:noFill/>
          <a:ln w="9525" algn="ctr">
            <a:noFill/>
            <a:miter lim="800000"/>
            <a:headEnd/>
            <a:tailEnd/>
          </a:ln>
          <a:effectLst/>
        </p:spPr>
        <p:txBody>
          <a:bodyPr>
            <a:spAutoFit/>
          </a:bodyPr>
          <a:lstStyle/>
          <a:p>
            <a:pPr algn="ctr">
              <a:lnSpc>
                <a:spcPct val="80000"/>
              </a:lnSpc>
              <a:spcBef>
                <a:spcPct val="20000"/>
              </a:spcBef>
              <a:buFont typeface="Wingdings" pitchFamily="2" charset="2"/>
              <a:buNone/>
            </a:pPr>
            <a:r>
              <a:rPr lang="zh-TW" altLang="en-US" sz="2000" b="1" dirty="0">
                <a:solidFill>
                  <a:srgbClr val="FF3300"/>
                </a:solidFill>
              </a:rPr>
              <a:t>荒地變良園，所見即認同</a:t>
            </a:r>
          </a:p>
          <a:p>
            <a:pPr algn="ctr">
              <a:lnSpc>
                <a:spcPct val="80000"/>
              </a:lnSpc>
              <a:spcBef>
                <a:spcPct val="20000"/>
              </a:spcBef>
              <a:buFont typeface="Wingdings" pitchFamily="2" charset="2"/>
              <a:buNone/>
            </a:pPr>
            <a:r>
              <a:rPr lang="en-US" altLang="zh-TW" sz="2000" dirty="0">
                <a:solidFill>
                  <a:srgbClr val="0066FF"/>
                </a:solidFill>
              </a:rPr>
              <a:t>1</a:t>
            </a:r>
            <a:r>
              <a:rPr lang="zh-TW" altLang="en-US" sz="2000" dirty="0">
                <a:solidFill>
                  <a:srgbClr val="0066FF"/>
                </a:solidFill>
              </a:rPr>
              <a:t>億</a:t>
            </a:r>
            <a:r>
              <a:rPr lang="en-US" altLang="zh-TW" sz="2000" dirty="0">
                <a:solidFill>
                  <a:srgbClr val="0066FF"/>
                </a:solidFill>
              </a:rPr>
              <a:t>8</a:t>
            </a:r>
            <a:r>
              <a:rPr lang="zh-TW" altLang="en-US" sz="2000" dirty="0">
                <a:solidFill>
                  <a:srgbClr val="0066FF"/>
                </a:solidFill>
              </a:rPr>
              <a:t>佰萬，創造</a:t>
            </a:r>
            <a:r>
              <a:rPr lang="en-US" altLang="zh-TW" sz="2000" dirty="0">
                <a:solidFill>
                  <a:srgbClr val="0066FF"/>
                </a:solidFill>
              </a:rPr>
              <a:t>20</a:t>
            </a:r>
            <a:r>
              <a:rPr lang="zh-TW" altLang="en-US" sz="2000" dirty="0">
                <a:solidFill>
                  <a:srgbClr val="0066FF"/>
                </a:solidFill>
              </a:rPr>
              <a:t>公頃新園區，改寫新店生活風貌</a:t>
            </a:r>
          </a:p>
        </p:txBody>
      </p:sp>
      <p:pic>
        <p:nvPicPr>
          <p:cNvPr id="41992" name="Picture 13" descr="陽光運動園區05"/>
          <p:cNvPicPr>
            <a:picLocks noChangeAspect="1" noChangeArrowheads="1"/>
          </p:cNvPicPr>
          <p:nvPr/>
        </p:nvPicPr>
        <p:blipFill>
          <a:blip r:embed="rId3" cstate="print"/>
          <a:srcRect/>
          <a:stretch>
            <a:fillRect/>
          </a:stretch>
        </p:blipFill>
        <p:spPr bwMode="auto">
          <a:xfrm>
            <a:off x="2387600" y="3346450"/>
            <a:ext cx="2527300" cy="1651000"/>
          </a:xfrm>
          <a:prstGeom prst="rect">
            <a:avLst/>
          </a:prstGeom>
          <a:noFill/>
          <a:ln w="9525">
            <a:noFill/>
            <a:miter lim="800000"/>
            <a:headEnd/>
            <a:tailEnd/>
          </a:ln>
        </p:spPr>
      </p:pic>
      <p:pic>
        <p:nvPicPr>
          <p:cNvPr id="41993" name="Picture 9" descr="DSCN9212"/>
          <p:cNvPicPr>
            <a:picLocks noChangeAspect="1" noChangeArrowheads="1"/>
          </p:cNvPicPr>
          <p:nvPr/>
        </p:nvPicPr>
        <p:blipFill>
          <a:blip r:embed="rId4" cstate="print"/>
          <a:srcRect/>
          <a:stretch>
            <a:fillRect/>
          </a:stretch>
        </p:blipFill>
        <p:spPr bwMode="auto">
          <a:xfrm>
            <a:off x="7407275" y="3343275"/>
            <a:ext cx="1727200" cy="1644650"/>
          </a:xfrm>
          <a:prstGeom prst="rect">
            <a:avLst/>
          </a:prstGeom>
          <a:noFill/>
          <a:ln w="9525">
            <a:noFill/>
            <a:miter lim="800000"/>
            <a:headEnd/>
            <a:tailEnd/>
          </a:ln>
        </p:spPr>
      </p:pic>
      <p:pic>
        <p:nvPicPr>
          <p:cNvPr id="41994" name="Picture 18" descr="20090617015"/>
          <p:cNvPicPr>
            <a:picLocks noChangeAspect="1" noChangeArrowheads="1"/>
          </p:cNvPicPr>
          <p:nvPr/>
        </p:nvPicPr>
        <p:blipFill>
          <a:blip r:embed="rId5" cstate="print"/>
          <a:srcRect/>
          <a:stretch>
            <a:fillRect/>
          </a:stretch>
        </p:blipFill>
        <p:spPr bwMode="auto">
          <a:xfrm>
            <a:off x="2425700" y="4999038"/>
            <a:ext cx="2492375" cy="1868487"/>
          </a:xfrm>
          <a:prstGeom prst="rect">
            <a:avLst/>
          </a:prstGeom>
          <a:noFill/>
          <a:ln w="9525">
            <a:noFill/>
            <a:miter lim="800000"/>
            <a:headEnd/>
            <a:tailEnd/>
          </a:ln>
        </p:spPr>
      </p:pic>
      <p:sp>
        <p:nvSpPr>
          <p:cNvPr id="41995" name="Rectangle 11"/>
          <p:cNvSpPr>
            <a:spLocks noChangeArrowheads="1"/>
          </p:cNvSpPr>
          <p:nvPr/>
        </p:nvSpPr>
        <p:spPr bwMode="auto">
          <a:xfrm>
            <a:off x="2584450" y="4957763"/>
            <a:ext cx="1873250" cy="304800"/>
          </a:xfrm>
          <a:prstGeom prst="rect">
            <a:avLst/>
          </a:prstGeom>
          <a:noFill/>
          <a:ln w="9525" algn="ctr">
            <a:noFill/>
            <a:miter lim="800000"/>
            <a:headEnd/>
            <a:tailEnd/>
          </a:ln>
          <a:effectLst/>
        </p:spPr>
        <p:txBody>
          <a:bodyPr wrap="none">
            <a:spAutoFit/>
          </a:bodyPr>
          <a:lstStyle/>
          <a:p>
            <a:r>
              <a:rPr lang="zh-TW" altLang="en-US" sz="1400" b="1">
                <a:latin typeface="華康中明體" pitchFamily="49" charset="-120"/>
                <a:ea typeface="華康中明體" pitchFamily="49" charset="-120"/>
              </a:rPr>
              <a:t>生態雨水池</a:t>
            </a:r>
            <a:r>
              <a:rPr lang="en-US" altLang="zh-TW" sz="1400" b="1">
                <a:latin typeface="華康中明體" pitchFamily="49" charset="-120"/>
                <a:ea typeface="華康中明體" pitchFamily="49" charset="-120"/>
              </a:rPr>
              <a:t>/</a:t>
            </a:r>
            <a:r>
              <a:rPr lang="zh-TW" altLang="en-US" sz="1400" b="1">
                <a:latin typeface="華康中明體" pitchFamily="49" charset="-120"/>
                <a:ea typeface="華康中明體" pitchFamily="49" charset="-120"/>
              </a:rPr>
              <a:t>野花步道</a:t>
            </a:r>
          </a:p>
        </p:txBody>
      </p:sp>
      <p:pic>
        <p:nvPicPr>
          <p:cNvPr id="41996" name="Picture 5" descr="D:\委託技術服務案\97新店溪左岸河岸綠美化工程\照片\陽光運動園區照片0604\SL371083.JPG"/>
          <p:cNvPicPr>
            <a:picLocks noChangeAspect="1" noChangeArrowheads="1"/>
          </p:cNvPicPr>
          <p:nvPr/>
        </p:nvPicPr>
        <p:blipFill>
          <a:blip r:embed="rId6" cstate="print">
            <a:lum bright="20000" contrast="30000"/>
          </a:blip>
          <a:srcRect/>
          <a:stretch>
            <a:fillRect/>
          </a:stretch>
        </p:blipFill>
        <p:spPr bwMode="auto">
          <a:xfrm>
            <a:off x="1588" y="3348038"/>
            <a:ext cx="2420937" cy="1651000"/>
          </a:xfrm>
          <a:prstGeom prst="rect">
            <a:avLst/>
          </a:prstGeom>
          <a:noFill/>
          <a:ln w="9525">
            <a:noFill/>
            <a:miter lim="800000"/>
            <a:headEnd/>
            <a:tailEnd/>
          </a:ln>
        </p:spPr>
      </p:pic>
      <p:pic>
        <p:nvPicPr>
          <p:cNvPr id="41997" name="Picture 13" descr="陽光運動園區06"/>
          <p:cNvPicPr>
            <a:picLocks noChangeArrowheads="1"/>
          </p:cNvPicPr>
          <p:nvPr/>
        </p:nvPicPr>
        <p:blipFill>
          <a:blip r:embed="rId7" cstate="print"/>
          <a:srcRect/>
          <a:stretch>
            <a:fillRect/>
          </a:stretch>
        </p:blipFill>
        <p:spPr bwMode="auto">
          <a:xfrm>
            <a:off x="4908550" y="3344863"/>
            <a:ext cx="2503488" cy="1660525"/>
          </a:xfrm>
          <a:prstGeom prst="rect">
            <a:avLst/>
          </a:prstGeom>
          <a:noFill/>
          <a:ln w="9525">
            <a:noFill/>
            <a:miter lim="800000"/>
            <a:headEnd/>
            <a:tailEnd/>
          </a:ln>
        </p:spPr>
      </p:pic>
      <p:pic>
        <p:nvPicPr>
          <p:cNvPr id="41998" name="Picture 14" descr="20090617040"/>
          <p:cNvPicPr>
            <a:picLocks noChangeAspect="1" noChangeArrowheads="1"/>
          </p:cNvPicPr>
          <p:nvPr/>
        </p:nvPicPr>
        <p:blipFill>
          <a:blip r:embed="rId8" cstate="print"/>
          <a:srcRect/>
          <a:stretch>
            <a:fillRect/>
          </a:stretch>
        </p:blipFill>
        <p:spPr bwMode="auto">
          <a:xfrm>
            <a:off x="-19050" y="4999038"/>
            <a:ext cx="2443163" cy="1868487"/>
          </a:xfrm>
          <a:prstGeom prst="rect">
            <a:avLst/>
          </a:prstGeom>
          <a:noFill/>
          <a:ln w="9525">
            <a:noFill/>
            <a:miter lim="800000"/>
            <a:headEnd/>
            <a:tailEnd/>
          </a:ln>
        </p:spPr>
      </p:pic>
      <p:sp>
        <p:nvSpPr>
          <p:cNvPr id="41999" name="Text Box 15"/>
          <p:cNvSpPr txBox="1">
            <a:spLocks noChangeArrowheads="1"/>
          </p:cNvSpPr>
          <p:nvPr/>
        </p:nvSpPr>
        <p:spPr bwMode="auto">
          <a:xfrm>
            <a:off x="22225" y="3352800"/>
            <a:ext cx="396875" cy="2536825"/>
          </a:xfrm>
          <a:prstGeom prst="rect">
            <a:avLst/>
          </a:prstGeom>
          <a:noFill/>
          <a:ln w="9525">
            <a:noFill/>
            <a:miter lim="800000"/>
            <a:headEnd/>
            <a:tailEnd/>
          </a:ln>
          <a:effectLst/>
        </p:spPr>
        <p:txBody>
          <a:bodyPr vert="eaVert" wrap="none">
            <a:spAutoFit/>
          </a:bodyPr>
          <a:lstStyle/>
          <a:p>
            <a:r>
              <a:rPr lang="zh-TW" altLang="en-US" sz="1400" b="1">
                <a:ea typeface="華康中明體" pitchFamily="49" charset="-120"/>
              </a:rPr>
              <a:t>開放式入口通道、優質遊憩園區</a:t>
            </a:r>
          </a:p>
        </p:txBody>
      </p:sp>
      <p:sp>
        <p:nvSpPr>
          <p:cNvPr id="42000" name="Text Box 16"/>
          <p:cNvSpPr txBox="1">
            <a:spLocks noChangeArrowheads="1"/>
          </p:cNvSpPr>
          <p:nvPr/>
        </p:nvSpPr>
        <p:spPr bwMode="auto">
          <a:xfrm>
            <a:off x="2449513" y="3346450"/>
            <a:ext cx="396875" cy="1139825"/>
          </a:xfrm>
          <a:prstGeom prst="rect">
            <a:avLst/>
          </a:prstGeom>
          <a:noFill/>
          <a:ln w="9525" algn="ctr">
            <a:noFill/>
            <a:miter lim="800000"/>
            <a:headEnd/>
            <a:tailEnd/>
          </a:ln>
          <a:effectLst/>
        </p:spPr>
        <p:txBody>
          <a:bodyPr vert="eaVert" wrap="none">
            <a:spAutoFit/>
          </a:bodyPr>
          <a:lstStyle/>
          <a:p>
            <a:r>
              <a:rPr lang="zh-TW" altLang="en-US" sz="1400" b="1">
                <a:solidFill>
                  <a:schemeClr val="bg1"/>
                </a:solidFill>
                <a:ea typeface="華康中明體" pitchFamily="49" charset="-120"/>
              </a:rPr>
              <a:t>斜坡花海步道</a:t>
            </a:r>
          </a:p>
        </p:txBody>
      </p:sp>
      <p:sp>
        <p:nvSpPr>
          <p:cNvPr id="42001" name="Rectangle 17"/>
          <p:cNvSpPr>
            <a:spLocks noChangeArrowheads="1"/>
          </p:cNvSpPr>
          <p:nvPr/>
        </p:nvSpPr>
        <p:spPr bwMode="auto">
          <a:xfrm>
            <a:off x="4908550" y="3332163"/>
            <a:ext cx="1606550" cy="304800"/>
          </a:xfrm>
          <a:prstGeom prst="rect">
            <a:avLst/>
          </a:prstGeom>
          <a:noFill/>
          <a:ln w="9525">
            <a:noFill/>
            <a:miter lim="800000"/>
            <a:headEnd/>
            <a:tailEnd/>
          </a:ln>
          <a:effectLst/>
        </p:spPr>
        <p:txBody>
          <a:bodyPr wrap="none">
            <a:spAutoFit/>
          </a:bodyPr>
          <a:lstStyle/>
          <a:p>
            <a:r>
              <a:rPr lang="zh-TW" altLang="en-US" sz="1400">
                <a:solidFill>
                  <a:schemeClr val="bg1"/>
                </a:solidFill>
                <a:ea typeface="華康中明體" pitchFamily="49" charset="-120"/>
              </a:rPr>
              <a:t>國際級競速溜冰場</a:t>
            </a:r>
          </a:p>
        </p:txBody>
      </p:sp>
      <p:pic>
        <p:nvPicPr>
          <p:cNvPr id="42002" name="Picture 18" descr="DSCN9205"/>
          <p:cNvPicPr>
            <a:picLocks noChangeAspect="1" noChangeArrowheads="1"/>
          </p:cNvPicPr>
          <p:nvPr/>
        </p:nvPicPr>
        <p:blipFill>
          <a:blip r:embed="rId9" cstate="print"/>
          <a:srcRect/>
          <a:stretch>
            <a:fillRect/>
          </a:stretch>
        </p:blipFill>
        <p:spPr bwMode="auto">
          <a:xfrm>
            <a:off x="4919663" y="5010150"/>
            <a:ext cx="2022475" cy="1874838"/>
          </a:xfrm>
          <a:prstGeom prst="rect">
            <a:avLst/>
          </a:prstGeom>
          <a:noFill/>
        </p:spPr>
      </p:pic>
      <p:sp>
        <p:nvSpPr>
          <p:cNvPr id="42003" name="文字方塊 5"/>
          <p:cNvSpPr txBox="1">
            <a:spLocks noChangeArrowheads="1"/>
          </p:cNvSpPr>
          <p:nvPr/>
        </p:nvSpPr>
        <p:spPr bwMode="auto">
          <a:xfrm>
            <a:off x="4710113" y="4991100"/>
            <a:ext cx="1978025" cy="304800"/>
          </a:xfrm>
          <a:prstGeom prst="rect">
            <a:avLst/>
          </a:prstGeom>
          <a:noFill/>
          <a:ln w="9525" algn="ctr">
            <a:noFill/>
            <a:miter lim="800000"/>
            <a:headEnd/>
            <a:tailEnd/>
          </a:ln>
          <a:effectLst/>
        </p:spPr>
        <p:txBody>
          <a:bodyPr>
            <a:spAutoFit/>
          </a:bodyPr>
          <a:lstStyle/>
          <a:p>
            <a:pPr algn="r"/>
            <a:r>
              <a:rPr lang="zh-TW" altLang="en-US" sz="1400" b="1">
                <a:ea typeface="華康中明體" pitchFamily="49" charset="-120"/>
              </a:rPr>
              <a:t>全國首創的景觀廁所</a:t>
            </a:r>
          </a:p>
        </p:txBody>
      </p:sp>
      <p:sp>
        <p:nvSpPr>
          <p:cNvPr id="21" name="Rectangle 5"/>
          <p:cNvSpPr>
            <a:spLocks noChangeArrowheads="1"/>
          </p:cNvSpPr>
          <p:nvPr/>
        </p:nvSpPr>
        <p:spPr bwMode="auto">
          <a:xfrm>
            <a:off x="0" y="476250"/>
            <a:ext cx="900113" cy="358775"/>
          </a:xfrm>
          <a:prstGeom prst="rect">
            <a:avLst/>
          </a:prstGeom>
          <a:solidFill>
            <a:srgbClr val="0099FF"/>
          </a:solidFill>
          <a:ln w="9525">
            <a:noFill/>
            <a:miter lim="800000"/>
            <a:headEnd/>
            <a:tailEnd/>
          </a:ln>
          <a:effectLst/>
        </p:spPr>
        <p:txBody>
          <a:bodyPr wrap="none" anchor="ctr"/>
          <a:lstStyle/>
          <a:p>
            <a:endParaRPr lang="zh-TW" altLang="en-US"/>
          </a:p>
        </p:txBody>
      </p:sp>
      <p:sp>
        <p:nvSpPr>
          <p:cNvPr id="22" name="Rectangle 6"/>
          <p:cNvSpPr>
            <a:spLocks noChangeArrowheads="1"/>
          </p:cNvSpPr>
          <p:nvPr/>
        </p:nvSpPr>
        <p:spPr bwMode="auto">
          <a:xfrm>
            <a:off x="971550" y="476250"/>
            <a:ext cx="144463" cy="358775"/>
          </a:xfrm>
          <a:prstGeom prst="rect">
            <a:avLst/>
          </a:prstGeom>
          <a:solidFill>
            <a:srgbClr val="0099FF"/>
          </a:solidFill>
          <a:ln w="9525">
            <a:noFill/>
            <a:miter lim="800000"/>
            <a:headEnd/>
            <a:tailEnd/>
          </a:ln>
          <a:effectLst/>
        </p:spPr>
        <p:txBody>
          <a:bodyPr wrap="none" anchor="ctr"/>
          <a:lstStyle/>
          <a:p>
            <a:endParaRPr lang="zh-TW" altLang="en-US"/>
          </a:p>
        </p:txBody>
      </p:sp>
      <p:sp>
        <p:nvSpPr>
          <p:cNvPr id="23" name="Rectangle 4"/>
          <p:cNvSpPr txBox="1">
            <a:spLocks noChangeArrowheads="1"/>
          </p:cNvSpPr>
          <p:nvPr/>
        </p:nvSpPr>
        <p:spPr>
          <a:xfrm>
            <a:off x="415925" y="66675"/>
            <a:ext cx="4165600" cy="1143000"/>
          </a:xfrm>
          <a:prstGeom prst="rect">
            <a:avLst/>
          </a:prstGeom>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0" cap="none" spc="0" normalizeH="0" baseline="0" noProof="0" smtClean="0">
                <a:ln>
                  <a:noFill/>
                </a:ln>
                <a:solidFill>
                  <a:schemeClr val="tx2"/>
                </a:solidFill>
                <a:effectLst>
                  <a:outerShdw blurRad="38100" dist="38100" dir="2700000" algn="tl">
                    <a:srgbClr val="C0C0C0"/>
                  </a:outerShdw>
                </a:effectLst>
                <a:uLnTx/>
                <a:uFillTx/>
                <a:latin typeface="+mj-lt"/>
                <a:ea typeface="微軟正黑體" pitchFamily="34" charset="-120"/>
                <a:cs typeface="+mj-cs"/>
              </a:rPr>
              <a:t>陽光運動園區</a:t>
            </a:r>
            <a:endParaRPr kumimoji="1" lang="zh-TW" altLang="en-US" sz="3200" b="1" i="0" u="none" strike="noStrike" kern="0" cap="none" spc="0" normalizeH="0" baseline="0" noProof="0" dirty="0">
              <a:ln>
                <a:noFill/>
              </a:ln>
              <a:solidFill>
                <a:schemeClr val="tx2"/>
              </a:solidFill>
              <a:effectLst>
                <a:outerShdw blurRad="38100" dist="38100" dir="2700000" algn="tl">
                  <a:srgbClr val="C0C0C0"/>
                </a:outerShdw>
              </a:effectLst>
              <a:uLnTx/>
              <a:uFillTx/>
              <a:latin typeface="+mj-lt"/>
              <a:ea typeface="微軟正黑體" pitchFamily="34" charset="-120"/>
              <a:cs typeface="+mj-cs"/>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8" descr="D:\076079\主要承辦案件\1.老街溪相關案件\老街溪兩側都更\07宣傳動畫\老街溪都更單元模擬照片\新榮國小北側-11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7675" y="4797425"/>
            <a:ext cx="3167063"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3" name="Picture 9" descr="D:\076079\主要承辦案件\1.老街溪相關案件\老街溪兩側都更\07宣傳動畫\老街溪都更單元模擬照片\a22-11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50" y="4797425"/>
            <a:ext cx="316865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Picture 10" descr="D:\076079\主要承辦案件\1.老街溪相關案件\老街溪兩側都更\07宣傳動畫\老街溪都更單元模擬照片\民生路西側111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76938" y="4797425"/>
            <a:ext cx="3167062"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4421" name="Text Box 21"/>
          <p:cNvSpPr txBox="1">
            <a:spLocks noChangeArrowheads="1"/>
          </p:cNvSpPr>
          <p:nvPr/>
        </p:nvSpPr>
        <p:spPr bwMode="auto">
          <a:xfrm>
            <a:off x="34925" y="3500438"/>
            <a:ext cx="85677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fontAlgn="base">
              <a:spcBef>
                <a:spcPct val="0"/>
              </a:spcBef>
              <a:spcAft>
                <a:spcPct val="0"/>
              </a:spcAft>
              <a:defRPr kumimoji="1">
                <a:solidFill>
                  <a:schemeClr val="tx1"/>
                </a:solidFill>
                <a:latin typeface="Arial" pitchFamily="34" charset="0"/>
                <a:ea typeface="新細明體" pitchFamily="18" charset="-120"/>
              </a:defRPr>
            </a:lvl6pPr>
            <a:lvl7pPr marL="2971800" indent="-228600" fontAlgn="base">
              <a:spcBef>
                <a:spcPct val="0"/>
              </a:spcBef>
              <a:spcAft>
                <a:spcPct val="0"/>
              </a:spcAft>
              <a:defRPr kumimoji="1">
                <a:solidFill>
                  <a:schemeClr val="tx1"/>
                </a:solidFill>
                <a:latin typeface="Arial" pitchFamily="34" charset="0"/>
                <a:ea typeface="新細明體" pitchFamily="18" charset="-120"/>
              </a:defRPr>
            </a:lvl7pPr>
            <a:lvl8pPr marL="3429000" indent="-228600" fontAlgn="base">
              <a:spcBef>
                <a:spcPct val="0"/>
              </a:spcBef>
              <a:spcAft>
                <a:spcPct val="0"/>
              </a:spcAft>
              <a:defRPr kumimoji="1">
                <a:solidFill>
                  <a:schemeClr val="tx1"/>
                </a:solidFill>
                <a:latin typeface="Arial" pitchFamily="34" charset="0"/>
                <a:ea typeface="新細明體" pitchFamily="18" charset="-120"/>
              </a:defRPr>
            </a:lvl8pPr>
            <a:lvl9pPr marL="3886200" indent="-228600" fontAlgn="base">
              <a:spcBef>
                <a:spcPct val="0"/>
              </a:spcBef>
              <a:spcAft>
                <a:spcPct val="0"/>
              </a:spcAft>
              <a:defRPr kumimoji="1">
                <a:solidFill>
                  <a:schemeClr val="tx1"/>
                </a:solidFill>
                <a:latin typeface="Arial" pitchFamily="34" charset="0"/>
                <a:ea typeface="新細明體" pitchFamily="18" charset="-120"/>
              </a:defRPr>
            </a:lvl9pPr>
          </a:lstStyle>
          <a:p>
            <a:pPr algn="ctr">
              <a:defRPr/>
            </a:pPr>
            <a:r>
              <a:rPr lang="zh-TW" altLang="en-US" sz="4000" b="1" smtClean="0">
                <a:effectLst>
                  <a:outerShdw blurRad="38100" dist="38100" dir="2700000" algn="tl">
                    <a:srgbClr val="C0C0C0"/>
                  </a:outerShdw>
                </a:effectLst>
                <a:latin typeface="Wingdings" pitchFamily="2" charset="2"/>
                <a:ea typeface="微軟正黑體" pitchFamily="34" charset="-120"/>
              </a:rPr>
              <a:t>中壢市老街溪地區都市更新推動方案</a:t>
            </a:r>
          </a:p>
        </p:txBody>
      </p:sp>
      <p:pic>
        <p:nvPicPr>
          <p:cNvPr id="107526" name="Picture 18" descr="圖片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388" y="692150"/>
            <a:ext cx="3862387" cy="235585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79499196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開蓋1拷貝"/>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33375"/>
            <a:ext cx="9144000"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文字方塊 4"/>
          <p:cNvSpPr txBox="1">
            <a:spLocks noChangeArrowheads="1"/>
          </p:cNvSpPr>
          <p:nvPr/>
        </p:nvSpPr>
        <p:spPr bwMode="auto">
          <a:xfrm>
            <a:off x="34925" y="68263"/>
            <a:ext cx="741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kumimoji="0" lang="zh-TW" altLang="en-US" sz="3200" b="1">
                <a:latin typeface="微軟正黑體" pitchFamily="34" charset="-120"/>
                <a:ea typeface="微軟正黑體" pitchFamily="34" charset="-120"/>
              </a:rPr>
              <a:t>老街溪開蓋工程過程照片   </a:t>
            </a:r>
            <a:r>
              <a:rPr kumimoji="0" lang="en-US" altLang="zh-TW" sz="3200" b="1">
                <a:latin typeface="微軟正黑體" pitchFamily="34" charset="-120"/>
                <a:ea typeface="微軟正黑體" pitchFamily="34" charset="-120"/>
              </a:rPr>
              <a:t>2011/4/21</a:t>
            </a:r>
          </a:p>
        </p:txBody>
      </p:sp>
    </p:spTree>
    <p:extLst>
      <p:ext uri="{BB962C8B-B14F-4D97-AF65-F5344CB8AC3E}">
        <p14:creationId xmlns:p14="http://schemas.microsoft.com/office/powerpoint/2010/main" val="9715394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descr="87220027"/>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0" y="0"/>
            <a:ext cx="9144000" cy="6865938"/>
          </a:xfrm>
          <a:noFill/>
        </p:spPr>
      </p:pic>
    </p:spTree>
    <p:extLst>
      <p:ext uri="{BB962C8B-B14F-4D97-AF65-F5344CB8AC3E}">
        <p14:creationId xmlns:p14="http://schemas.microsoft.com/office/powerpoint/2010/main" val="407773769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粱及中間柱拆除1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33375"/>
            <a:ext cx="9144000"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文字方塊 4"/>
          <p:cNvSpPr txBox="1">
            <a:spLocks noChangeArrowheads="1"/>
          </p:cNvSpPr>
          <p:nvPr/>
        </p:nvSpPr>
        <p:spPr bwMode="auto">
          <a:xfrm>
            <a:off x="34925" y="68263"/>
            <a:ext cx="73453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kumimoji="0" lang="zh-TW" altLang="en-US" sz="3200" b="1">
                <a:latin typeface="微軟正黑體" pitchFamily="34" charset="-120"/>
                <a:ea typeface="微軟正黑體" pitchFamily="34" charset="-120"/>
              </a:rPr>
              <a:t>老街溪開蓋工程過程照片   </a:t>
            </a:r>
            <a:r>
              <a:rPr kumimoji="0" lang="en-US" altLang="zh-TW" sz="3200" b="1">
                <a:latin typeface="微軟正黑體" pitchFamily="34" charset="-120"/>
                <a:ea typeface="微軟正黑體" pitchFamily="34" charset="-120"/>
              </a:rPr>
              <a:t>2012/1/31</a:t>
            </a:r>
          </a:p>
        </p:txBody>
      </p:sp>
    </p:spTree>
    <p:extLst>
      <p:ext uri="{BB962C8B-B14F-4D97-AF65-F5344CB8AC3E}">
        <p14:creationId xmlns:p14="http://schemas.microsoft.com/office/powerpoint/2010/main" val="60327485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標題 1"/>
          <p:cNvSpPr>
            <a:spLocks noGrp="1"/>
          </p:cNvSpPr>
          <p:nvPr>
            <p:ph type="ctrTitle" idx="4294967295"/>
          </p:nvPr>
        </p:nvSpPr>
        <p:spPr>
          <a:xfrm>
            <a:off x="685800" y="2130425"/>
            <a:ext cx="7772400" cy="1470025"/>
          </a:xfrm>
          <a:solidFill>
            <a:srgbClr val="FFFFFF"/>
          </a:solidFill>
          <a:ln>
            <a:solidFill>
              <a:srgbClr val="000000"/>
            </a:solidFill>
            <a:miter lim="800000"/>
            <a:headEnd/>
            <a:tailEnd/>
          </a:ln>
        </p:spPr>
        <p:txBody>
          <a:bodyPr/>
          <a:lstStyle/>
          <a:p>
            <a:endParaRPr lang="zh-TW" altLang="zh-TW" smtClean="0"/>
          </a:p>
        </p:txBody>
      </p:sp>
      <p:sp>
        <p:nvSpPr>
          <p:cNvPr id="112643" name="副標題 2"/>
          <p:cNvSpPr>
            <a:spLocks noGrp="1"/>
          </p:cNvSpPr>
          <p:nvPr>
            <p:ph type="subTitle" idx="4294967295"/>
          </p:nvPr>
        </p:nvSpPr>
        <p:spPr>
          <a:xfrm>
            <a:off x="1371600" y="3886200"/>
            <a:ext cx="6400800" cy="1752600"/>
          </a:xfrm>
          <a:solidFill>
            <a:srgbClr val="FFFFFF"/>
          </a:solidFill>
          <a:ln>
            <a:solidFill>
              <a:srgbClr val="000000"/>
            </a:solidFill>
            <a:miter lim="800000"/>
            <a:headEnd/>
            <a:tailEnd/>
          </a:ln>
        </p:spPr>
        <p:txBody>
          <a:bodyPr/>
          <a:lstStyle/>
          <a:p>
            <a:pPr marL="0" indent="0" algn="ctr">
              <a:buFontTx/>
              <a:buNone/>
            </a:pPr>
            <a:endParaRPr lang="zh-TW" altLang="zh-TW" smtClean="0"/>
          </a:p>
        </p:txBody>
      </p:sp>
      <p:pic>
        <p:nvPicPr>
          <p:cNvPr id="112644" name="Picture 2" descr="C:\Users\075088\AppData\Local\Microsoft\Windows\Temporary Internet Files\Content.Outlook\52S07U8A\A_企劃與設計_2013030302-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75" y="0"/>
            <a:ext cx="9251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450" y="5186363"/>
            <a:ext cx="7772400" cy="147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46" name="矩形 7"/>
          <p:cNvSpPr>
            <a:spLocks noChangeArrowheads="1"/>
          </p:cNvSpPr>
          <p:nvPr/>
        </p:nvSpPr>
        <p:spPr bwMode="auto">
          <a:xfrm>
            <a:off x="3276600" y="5553075"/>
            <a:ext cx="56705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TW" altLang="en-US" sz="4800" b="1">
                <a:solidFill>
                  <a:srgbClr val="FF9900"/>
                </a:solidFill>
                <a:latin typeface="微軟正黑體" pitchFamily="34" charset="-120"/>
                <a:ea typeface="微軟正黑體" pitchFamily="34" charset="-120"/>
              </a:rPr>
              <a:t>現況：迎風單車步道</a:t>
            </a:r>
          </a:p>
        </p:txBody>
      </p:sp>
    </p:spTree>
    <p:extLst>
      <p:ext uri="{BB962C8B-B14F-4D97-AF65-F5344CB8AC3E}">
        <p14:creationId xmlns:p14="http://schemas.microsoft.com/office/powerpoint/2010/main" val="191028718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從空中看台灣-網寮"/>
          <p:cNvPicPr>
            <a:picLocks noChangeAspect="1" noChangeArrowheads="1"/>
          </p:cNvPicPr>
          <p:nvPr/>
        </p:nvPicPr>
        <p:blipFill>
          <a:blip r:embed="rId2" cstate="print"/>
          <a:srcRect/>
          <a:stretch>
            <a:fillRect/>
          </a:stretch>
        </p:blipFill>
        <p:spPr bwMode="auto">
          <a:xfrm>
            <a:off x="0" y="1984375"/>
            <a:ext cx="6499225" cy="4873625"/>
          </a:xfrm>
          <a:prstGeom prst="rect">
            <a:avLst/>
          </a:prstGeom>
          <a:noFill/>
          <a:ln w="9525">
            <a:noFill/>
            <a:miter lim="800000"/>
            <a:headEnd/>
            <a:tailEnd/>
          </a:ln>
        </p:spPr>
      </p:pic>
      <p:sp>
        <p:nvSpPr>
          <p:cNvPr id="431107" name="Rectangle 3"/>
          <p:cNvSpPr>
            <a:spLocks noGrp="1" noChangeArrowheads="1"/>
          </p:cNvSpPr>
          <p:nvPr>
            <p:ph type="title" idx="4294967295"/>
          </p:nvPr>
        </p:nvSpPr>
        <p:spPr>
          <a:xfrm>
            <a:off x="0" y="1135063"/>
            <a:ext cx="2166938" cy="1143000"/>
          </a:xfrm>
        </p:spPr>
        <p:txBody>
          <a:bodyPr/>
          <a:lstStyle/>
          <a:p>
            <a:pPr algn="l">
              <a:defRPr/>
            </a:pPr>
            <a:r>
              <a:rPr lang="zh-TW" altLang="en-US" sz="3600" b="1" smtClean="0">
                <a:solidFill>
                  <a:schemeClr val="tx1"/>
                </a:solidFill>
                <a:effectLst>
                  <a:outerShdw blurRad="38100" dist="38100" dir="2700000" algn="tl">
                    <a:srgbClr val="C0C0C0"/>
                  </a:outerShdw>
                </a:effectLst>
                <a:latin typeface="微軟正黑體" pitchFamily="34" charset="-120"/>
                <a:ea typeface="微軟正黑體" pitchFamily="34" charset="-120"/>
                <a:cs typeface="Arial Unicode MS" pitchFamily="34" charset="-120"/>
              </a:rPr>
              <a:t>計畫範圍</a:t>
            </a:r>
            <a:endParaRPr lang="zh-TW" altLang="en-US" sz="3600" b="1" smtClean="0">
              <a:solidFill>
                <a:srgbClr val="FF3300"/>
              </a:solidFill>
              <a:latin typeface="微軟正黑體" pitchFamily="34" charset="-120"/>
              <a:ea typeface="微軟正黑體" pitchFamily="34" charset="-120"/>
              <a:cs typeface="Arial Unicode MS" pitchFamily="34" charset="-120"/>
            </a:endParaRPr>
          </a:p>
        </p:txBody>
      </p:sp>
      <p:sp>
        <p:nvSpPr>
          <p:cNvPr id="101380" name="Rectangle 4"/>
          <p:cNvSpPr>
            <a:spLocks noChangeArrowheads="1"/>
          </p:cNvSpPr>
          <p:nvPr/>
        </p:nvSpPr>
        <p:spPr bwMode="auto">
          <a:xfrm>
            <a:off x="0" y="809625"/>
            <a:ext cx="900113" cy="358775"/>
          </a:xfrm>
          <a:prstGeom prst="rect">
            <a:avLst/>
          </a:prstGeom>
          <a:solidFill>
            <a:srgbClr val="0099FF"/>
          </a:solidFill>
          <a:ln w="9525">
            <a:noFill/>
            <a:miter lim="800000"/>
            <a:headEnd/>
            <a:tailEnd/>
          </a:ln>
        </p:spPr>
        <p:txBody>
          <a:bodyPr wrap="none" anchor="ctr"/>
          <a:lstStyle/>
          <a:p>
            <a:endParaRPr lang="zh-TW" altLang="zh-TW"/>
          </a:p>
        </p:txBody>
      </p:sp>
      <p:sp>
        <p:nvSpPr>
          <p:cNvPr id="101381" name="Rectangle 5"/>
          <p:cNvSpPr>
            <a:spLocks noChangeArrowheads="1"/>
          </p:cNvSpPr>
          <p:nvPr/>
        </p:nvSpPr>
        <p:spPr bwMode="auto">
          <a:xfrm>
            <a:off x="971550" y="809625"/>
            <a:ext cx="144463" cy="358775"/>
          </a:xfrm>
          <a:prstGeom prst="rect">
            <a:avLst/>
          </a:prstGeom>
          <a:solidFill>
            <a:srgbClr val="0099FF"/>
          </a:solidFill>
          <a:ln w="9525">
            <a:noFill/>
            <a:miter lim="800000"/>
            <a:headEnd/>
            <a:tailEnd/>
          </a:ln>
        </p:spPr>
        <p:txBody>
          <a:bodyPr wrap="none" anchor="ctr"/>
          <a:lstStyle/>
          <a:p>
            <a:endParaRPr lang="zh-TW" altLang="zh-TW"/>
          </a:p>
        </p:txBody>
      </p:sp>
      <p:sp>
        <p:nvSpPr>
          <p:cNvPr id="14" name="矩形 13"/>
          <p:cNvSpPr>
            <a:spLocks noChangeArrowheads="1"/>
          </p:cNvSpPr>
          <p:nvPr/>
        </p:nvSpPr>
        <p:spPr bwMode="auto">
          <a:xfrm>
            <a:off x="0" y="6016625"/>
            <a:ext cx="2700338" cy="831850"/>
          </a:xfrm>
          <a:prstGeom prst="rect">
            <a:avLst/>
          </a:prstGeom>
          <a:solidFill>
            <a:srgbClr val="FFFF99">
              <a:alpha val="39999"/>
            </a:srgbClr>
          </a:solidFill>
          <a:ln w="9525">
            <a:noFill/>
            <a:miter lim="800000"/>
            <a:headEnd/>
            <a:tailEnd/>
          </a:ln>
        </p:spPr>
        <p:txBody>
          <a:bodyPr>
            <a:spAutoFit/>
          </a:bodyPr>
          <a:lstStyle/>
          <a:p>
            <a:pPr>
              <a:defRPr/>
            </a:pPr>
            <a:r>
              <a:rPr lang="zh-TW" altLang="en-US" sz="2400" dirty="0">
                <a:solidFill>
                  <a:srgbClr val="66FFFF"/>
                </a:solidFill>
                <a:effectLst>
                  <a:outerShdw blurRad="38100" dist="38100" dir="2700000" algn="tl">
                    <a:srgbClr val="000000"/>
                  </a:outerShdw>
                </a:effectLst>
                <a:latin typeface="Arial Unicode MS" pitchFamily="34" charset="-120"/>
                <a:ea typeface="Arial Unicode MS" pitchFamily="34" charset="-120"/>
                <a:cs typeface="Arial Unicode MS" pitchFamily="34" charset="-120"/>
              </a:rPr>
              <a:t>範圍	</a:t>
            </a:r>
            <a:r>
              <a:rPr lang="en-US" altLang="zh-TW" sz="2400" dirty="0">
                <a:solidFill>
                  <a:srgbClr val="66FFFF"/>
                </a:solidFill>
                <a:effectLst>
                  <a:outerShdw blurRad="38100" dist="38100" dir="2700000" algn="tl">
                    <a:srgbClr val="000000"/>
                  </a:outerShdw>
                </a:effectLst>
                <a:latin typeface="Arial Unicode MS" pitchFamily="34" charset="-120"/>
                <a:ea typeface="Arial Unicode MS" pitchFamily="34" charset="-120"/>
                <a:cs typeface="Arial Unicode MS" pitchFamily="34" charset="-120"/>
              </a:rPr>
              <a:t>25,000 ha</a:t>
            </a:r>
            <a:endParaRPr lang="en-US" altLang="zh-TW" sz="2400" baseline="30000" dirty="0">
              <a:solidFill>
                <a:srgbClr val="66FFFF"/>
              </a:solidFill>
              <a:effectLst>
                <a:outerShdw blurRad="38100" dist="38100" dir="2700000" algn="tl">
                  <a:srgbClr val="000000"/>
                </a:outerShdw>
              </a:effectLst>
              <a:latin typeface="Arial Unicode MS" pitchFamily="34" charset="-120"/>
              <a:ea typeface="Arial Unicode MS" pitchFamily="34" charset="-120"/>
              <a:cs typeface="Arial Unicode MS" pitchFamily="34" charset="-120"/>
            </a:endParaRPr>
          </a:p>
          <a:p>
            <a:pPr>
              <a:defRPr/>
            </a:pPr>
            <a:r>
              <a:rPr lang="zh-TW" altLang="en-US" sz="2400" dirty="0">
                <a:solidFill>
                  <a:srgbClr val="FF0000"/>
                </a:solidFill>
                <a:effectLst>
                  <a:outerShdw blurRad="38100" dist="38100" dir="2700000" algn="tl">
                    <a:srgbClr val="000000"/>
                  </a:outerShdw>
                </a:effectLst>
                <a:latin typeface="Arial Unicode MS" pitchFamily="34" charset="-120"/>
                <a:ea typeface="Arial Unicode MS" pitchFamily="34" charset="-120"/>
                <a:cs typeface="Arial Unicode MS" pitchFamily="34" charset="-120"/>
              </a:rPr>
              <a:t>人口	</a:t>
            </a:r>
            <a:r>
              <a:rPr lang="en-US" altLang="zh-TW" sz="2400" dirty="0">
                <a:solidFill>
                  <a:srgbClr val="FF0000"/>
                </a:solidFill>
                <a:effectLst>
                  <a:outerShdw blurRad="38100" dist="38100" dir="2700000" algn="tl">
                    <a:srgbClr val="000000"/>
                  </a:outerShdw>
                </a:effectLst>
                <a:latin typeface="Arial Unicode MS" pitchFamily="34" charset="-120"/>
                <a:ea typeface="Arial Unicode MS" pitchFamily="34" charset="-120"/>
                <a:cs typeface="Arial Unicode MS" pitchFamily="34" charset="-120"/>
              </a:rPr>
              <a:t>100,000 </a:t>
            </a:r>
            <a:r>
              <a:rPr lang="zh-TW" altLang="en-US" sz="2400" dirty="0">
                <a:solidFill>
                  <a:srgbClr val="FF0000"/>
                </a:solidFill>
                <a:effectLst>
                  <a:outerShdw blurRad="38100" dist="38100" dir="2700000" algn="tl">
                    <a:srgbClr val="000000"/>
                  </a:outerShdw>
                </a:effectLst>
                <a:latin typeface="Arial Unicode MS" pitchFamily="34" charset="-120"/>
                <a:ea typeface="Arial Unicode MS" pitchFamily="34" charset="-120"/>
                <a:cs typeface="Arial Unicode MS" pitchFamily="34" charset="-120"/>
              </a:rPr>
              <a:t>人</a:t>
            </a:r>
          </a:p>
        </p:txBody>
      </p:sp>
      <p:pic>
        <p:nvPicPr>
          <p:cNvPr id="101383" name="Picture 7" descr="計畫範圍-經建版圖"/>
          <p:cNvPicPr>
            <a:picLocks noChangeAspect="1" noChangeArrowheads="1"/>
          </p:cNvPicPr>
          <p:nvPr/>
        </p:nvPicPr>
        <p:blipFill>
          <a:blip r:embed="rId3" cstate="print"/>
          <a:srcRect/>
          <a:stretch>
            <a:fillRect/>
          </a:stretch>
        </p:blipFill>
        <p:spPr bwMode="auto">
          <a:xfrm>
            <a:off x="5902325" y="1982788"/>
            <a:ext cx="3271838" cy="4875212"/>
          </a:xfrm>
          <a:prstGeom prst="rect">
            <a:avLst/>
          </a:prstGeom>
          <a:noFill/>
          <a:ln w="9525">
            <a:noFill/>
            <a:miter lim="800000"/>
            <a:headEnd/>
            <a:tailEnd/>
          </a:ln>
        </p:spPr>
      </p:pic>
      <p:sp>
        <p:nvSpPr>
          <p:cNvPr id="101384" name="Rectangle 8"/>
          <p:cNvSpPr>
            <a:spLocks noChangeArrowheads="1"/>
          </p:cNvSpPr>
          <p:nvPr/>
        </p:nvSpPr>
        <p:spPr bwMode="auto">
          <a:xfrm>
            <a:off x="1184275" y="0"/>
            <a:ext cx="7959725" cy="1128713"/>
          </a:xfrm>
          <a:prstGeom prst="rect">
            <a:avLst/>
          </a:prstGeom>
          <a:noFill/>
          <a:ln w="9525">
            <a:noFill/>
            <a:miter lim="800000"/>
            <a:headEnd/>
            <a:tailEnd/>
          </a:ln>
        </p:spPr>
        <p:txBody>
          <a:bodyPr>
            <a:spAutoFit/>
          </a:bodyPr>
          <a:lstStyle/>
          <a:p>
            <a:r>
              <a:rPr lang="zh-TW" altLang="en-US" sz="3600" b="1">
                <a:latin typeface="微軟正黑體" pitchFamily="34" charset="-120"/>
                <a:ea typeface="微軟正黑體" pitchFamily="34" charset="-120"/>
                <a:cs typeface="Arial Unicode MS" pitchFamily="34" charset="-120"/>
              </a:rPr>
              <a:t>嘉義沿海地區國土復育及永續發展</a:t>
            </a:r>
          </a:p>
          <a:p>
            <a:r>
              <a:rPr kumimoji="0" lang="zh-TW" altLang="en-US" sz="3200" b="1">
                <a:solidFill>
                  <a:srgbClr val="FF3300"/>
                </a:solidFill>
                <a:latin typeface="微軟正黑體" pitchFamily="34" charset="-120"/>
                <a:ea typeface="微軟正黑體" pitchFamily="34" charset="-120"/>
                <a:cs typeface="Arial Unicode MS" pitchFamily="34" charset="-120"/>
              </a:rPr>
              <a:t>以治水展現</a:t>
            </a:r>
            <a:r>
              <a:rPr lang="zh-TW" altLang="en-US" sz="3200" b="1">
                <a:solidFill>
                  <a:srgbClr val="FF3300"/>
                </a:solidFill>
                <a:latin typeface="微軟正黑體" pitchFamily="34" charset="-120"/>
                <a:ea typeface="微軟正黑體" pitchFamily="34" charset="-120"/>
                <a:cs typeface="Arial Unicode MS" pitchFamily="34" charset="-120"/>
              </a:rPr>
              <a:t>政府願景力、執行力、管理力</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6"/>
          <p:cNvSpPr txBox="1">
            <a:spLocks noGrp="1" noChangeArrowheads="1"/>
          </p:cNvSpPr>
          <p:nvPr/>
        </p:nvSpPr>
        <p:spPr bwMode="auto">
          <a:xfrm>
            <a:off x="6553200" y="6245225"/>
            <a:ext cx="2133600" cy="476250"/>
          </a:xfrm>
          <a:prstGeom prst="rect">
            <a:avLst/>
          </a:prstGeom>
          <a:noFill/>
          <a:ln w="9525">
            <a:noFill/>
            <a:miter lim="800000"/>
            <a:headEnd/>
            <a:tailEnd/>
          </a:ln>
        </p:spPr>
        <p:txBody>
          <a:bodyPr/>
          <a:lstStyle/>
          <a:p>
            <a:pPr algn="r"/>
            <a:endParaRPr lang="zh-TW" altLang="en-US" sz="1400">
              <a:latin typeface="Times New Roman" pitchFamily="18" charset="0"/>
              <a:ea typeface="標楷體" pitchFamily="65" charset="-120"/>
            </a:endParaRPr>
          </a:p>
          <a:p>
            <a:pPr algn="r"/>
            <a:fld id="{1C45ED46-0AE9-4D2A-909D-F1285CBC4DB3}" type="slidenum">
              <a:rPr lang="zh-TW" altLang="en-US" sz="1400">
                <a:latin typeface="Times New Roman" pitchFamily="18" charset="0"/>
                <a:ea typeface="標楷體" pitchFamily="65" charset="-120"/>
              </a:rPr>
              <a:pPr algn="r"/>
              <a:t>123</a:t>
            </a:fld>
            <a:endParaRPr lang="en-US" altLang="zh-TW" sz="1400">
              <a:latin typeface="Times New Roman" pitchFamily="18" charset="0"/>
              <a:ea typeface="標楷體" pitchFamily="65" charset="-120"/>
            </a:endParaRPr>
          </a:p>
        </p:txBody>
      </p:sp>
      <p:grpSp>
        <p:nvGrpSpPr>
          <p:cNvPr id="2" name="群組 41"/>
          <p:cNvGrpSpPr>
            <a:grpSpLocks/>
          </p:cNvGrpSpPr>
          <p:nvPr/>
        </p:nvGrpSpPr>
        <p:grpSpPr bwMode="auto">
          <a:xfrm>
            <a:off x="5165725" y="4879975"/>
            <a:ext cx="2520950" cy="1692275"/>
            <a:chOff x="6552594" y="4825488"/>
            <a:chExt cx="2520000" cy="1692879"/>
          </a:xfrm>
        </p:grpSpPr>
        <p:pic>
          <p:nvPicPr>
            <p:cNvPr id="102434" name="Picture 10" descr="C:\My pictures_s\2007_10_27s_嘉義研討會\20071027_035s.jpg"/>
            <p:cNvPicPr>
              <a:picLocks noChangeAspect="1" noChangeArrowheads="1"/>
            </p:cNvPicPr>
            <p:nvPr/>
          </p:nvPicPr>
          <p:blipFill>
            <a:blip r:embed="rId2" cstate="print"/>
            <a:srcRect/>
            <a:stretch>
              <a:fillRect/>
            </a:stretch>
          </p:blipFill>
          <p:spPr bwMode="auto">
            <a:xfrm>
              <a:off x="6552594" y="4825488"/>
              <a:ext cx="2520000" cy="1675346"/>
            </a:xfrm>
            <a:prstGeom prst="rect">
              <a:avLst/>
            </a:prstGeom>
            <a:noFill/>
            <a:ln w="9525" algn="ctr">
              <a:noFill/>
              <a:miter lim="800000"/>
              <a:headEnd/>
              <a:tailEnd/>
            </a:ln>
          </p:spPr>
        </p:pic>
        <p:sp>
          <p:nvSpPr>
            <p:cNvPr id="102435" name="矩形 2"/>
            <p:cNvSpPr>
              <a:spLocks noChangeArrowheads="1"/>
            </p:cNvSpPr>
            <p:nvPr/>
          </p:nvSpPr>
          <p:spPr bwMode="auto">
            <a:xfrm>
              <a:off x="7631687" y="6224575"/>
              <a:ext cx="1428212" cy="293792"/>
            </a:xfrm>
            <a:prstGeom prst="rect">
              <a:avLst/>
            </a:prstGeom>
            <a:noFill/>
            <a:ln w="9525" algn="ctr">
              <a:noFill/>
              <a:miter lim="800000"/>
              <a:headEnd/>
              <a:tailEnd/>
            </a:ln>
          </p:spPr>
          <p:txBody>
            <a:bodyPr wrap="none" lIns="95727" tIns="47864" rIns="95727" bIns="47864">
              <a:spAutoFit/>
            </a:bodyPr>
            <a:lstStyle/>
            <a:p>
              <a:pPr defTabSz="958850"/>
              <a:r>
                <a:rPr lang="en-US" altLang="zh-TW" sz="1300">
                  <a:solidFill>
                    <a:schemeClr val="bg1"/>
                  </a:solidFill>
                  <a:latin typeface="Times New Roman" pitchFamily="18" charset="0"/>
                  <a:ea typeface="標楷體" pitchFamily="65" charset="-120"/>
                </a:rPr>
                <a:t>2007 1027 </a:t>
              </a:r>
              <a:r>
                <a:rPr lang="zh-TW" altLang="en-US" sz="1300">
                  <a:solidFill>
                    <a:schemeClr val="bg1"/>
                  </a:solidFill>
                  <a:latin typeface="Times New Roman" pitchFamily="18" charset="0"/>
                  <a:ea typeface="標楷體" pitchFamily="65" charset="-120"/>
                </a:rPr>
                <a:t>研討會</a:t>
              </a:r>
            </a:p>
          </p:txBody>
        </p:sp>
      </p:grpSp>
      <p:grpSp>
        <p:nvGrpSpPr>
          <p:cNvPr id="3" name="群組 15"/>
          <p:cNvGrpSpPr>
            <a:grpSpLocks/>
          </p:cNvGrpSpPr>
          <p:nvPr/>
        </p:nvGrpSpPr>
        <p:grpSpPr bwMode="auto">
          <a:xfrm>
            <a:off x="5165725" y="3022600"/>
            <a:ext cx="2520950" cy="1692275"/>
            <a:chOff x="3492000" y="1453757"/>
            <a:chExt cx="2520000" cy="1692880"/>
          </a:xfrm>
        </p:grpSpPr>
        <p:pic>
          <p:nvPicPr>
            <p:cNvPr id="102432" name="Picture 3" descr="C:\My Documents\2007_嘉義沿海地區國土復育永續發展規劃\images\2007_09_15s_嘉義討論會\20070914_b083s.jpg"/>
            <p:cNvPicPr>
              <a:picLocks noChangeAspect="1" noChangeArrowheads="1"/>
            </p:cNvPicPr>
            <p:nvPr/>
          </p:nvPicPr>
          <p:blipFill>
            <a:blip r:embed="rId3" cstate="print"/>
            <a:srcRect/>
            <a:stretch>
              <a:fillRect/>
            </a:stretch>
          </p:blipFill>
          <p:spPr bwMode="auto">
            <a:xfrm>
              <a:off x="3492000" y="1453757"/>
              <a:ext cx="2520000" cy="1675347"/>
            </a:xfrm>
            <a:prstGeom prst="rect">
              <a:avLst/>
            </a:prstGeom>
            <a:noFill/>
            <a:ln w="9525" algn="ctr">
              <a:noFill/>
              <a:miter lim="800000"/>
              <a:headEnd/>
              <a:tailEnd/>
            </a:ln>
          </p:spPr>
        </p:pic>
        <p:sp>
          <p:nvSpPr>
            <p:cNvPr id="102433" name="矩形 4"/>
            <p:cNvSpPr>
              <a:spLocks noChangeArrowheads="1"/>
            </p:cNvSpPr>
            <p:nvPr/>
          </p:nvSpPr>
          <p:spPr bwMode="auto">
            <a:xfrm>
              <a:off x="4723436" y="2852845"/>
              <a:ext cx="1263173" cy="293792"/>
            </a:xfrm>
            <a:prstGeom prst="rect">
              <a:avLst/>
            </a:prstGeom>
            <a:noFill/>
            <a:ln w="9525" algn="ctr">
              <a:noFill/>
              <a:miter lim="800000"/>
              <a:headEnd/>
              <a:tailEnd/>
            </a:ln>
          </p:spPr>
          <p:txBody>
            <a:bodyPr wrap="none" lIns="95727" tIns="47864" rIns="95727" bIns="47864">
              <a:spAutoFit/>
            </a:bodyPr>
            <a:lstStyle/>
            <a:p>
              <a:pPr defTabSz="958850"/>
              <a:r>
                <a:rPr lang="en-US" altLang="zh-TW" sz="1300">
                  <a:solidFill>
                    <a:schemeClr val="bg1"/>
                  </a:solidFill>
                  <a:latin typeface="Times New Roman" pitchFamily="18" charset="0"/>
                  <a:ea typeface="標楷體" pitchFamily="65" charset="-120"/>
                </a:rPr>
                <a:t>2007 0915 </a:t>
              </a:r>
              <a:r>
                <a:rPr lang="zh-TW" altLang="en-US" sz="1300">
                  <a:solidFill>
                    <a:schemeClr val="bg1"/>
                  </a:solidFill>
                  <a:latin typeface="Times New Roman" pitchFamily="18" charset="0"/>
                  <a:ea typeface="標楷體" pitchFamily="65" charset="-120"/>
                </a:rPr>
                <a:t>新店</a:t>
              </a:r>
            </a:p>
          </p:txBody>
        </p:sp>
      </p:grpSp>
      <p:grpSp>
        <p:nvGrpSpPr>
          <p:cNvPr id="4" name="群組 12"/>
          <p:cNvGrpSpPr>
            <a:grpSpLocks/>
          </p:cNvGrpSpPr>
          <p:nvPr/>
        </p:nvGrpSpPr>
        <p:grpSpPr bwMode="auto">
          <a:xfrm>
            <a:off x="5165725" y="982663"/>
            <a:ext cx="2520950" cy="1905000"/>
            <a:chOff x="551802" y="3967892"/>
            <a:chExt cx="2520000" cy="1905514"/>
          </a:xfrm>
        </p:grpSpPr>
        <p:pic>
          <p:nvPicPr>
            <p:cNvPr id="102430" name="Picture 5" descr="C:\My Documents\2007_嘉義沿海地區國土復育永續發展規劃\佳燕_嘉義國土復育計畫工作位置\0707_第一次說明會\說明會照片\東石鄉\2007 0717 永屯\DSCN0350.JPG"/>
            <p:cNvPicPr>
              <a:picLocks noChangeAspect="1" noChangeArrowheads="1"/>
            </p:cNvPicPr>
            <p:nvPr/>
          </p:nvPicPr>
          <p:blipFill>
            <a:blip r:embed="rId4" cstate="print"/>
            <a:srcRect/>
            <a:stretch>
              <a:fillRect/>
            </a:stretch>
          </p:blipFill>
          <p:spPr bwMode="auto">
            <a:xfrm>
              <a:off x="551802" y="3967892"/>
              <a:ext cx="2520000" cy="1890000"/>
            </a:xfrm>
            <a:prstGeom prst="rect">
              <a:avLst/>
            </a:prstGeom>
            <a:noFill/>
            <a:ln w="9525" algn="ctr">
              <a:noFill/>
              <a:miter lim="800000"/>
              <a:headEnd/>
              <a:tailEnd/>
            </a:ln>
          </p:spPr>
        </p:pic>
        <p:sp>
          <p:nvSpPr>
            <p:cNvPr id="102431" name="矩形 7"/>
            <p:cNvSpPr>
              <a:spLocks noChangeArrowheads="1"/>
            </p:cNvSpPr>
            <p:nvPr/>
          </p:nvSpPr>
          <p:spPr bwMode="auto">
            <a:xfrm>
              <a:off x="1783238" y="5579639"/>
              <a:ext cx="1263173" cy="293767"/>
            </a:xfrm>
            <a:prstGeom prst="rect">
              <a:avLst/>
            </a:prstGeom>
            <a:noFill/>
            <a:ln w="9525" algn="ctr">
              <a:noFill/>
              <a:miter lim="800000"/>
              <a:headEnd/>
              <a:tailEnd/>
            </a:ln>
          </p:spPr>
          <p:txBody>
            <a:bodyPr wrap="none" lIns="95727" tIns="47864" rIns="95727" bIns="47864">
              <a:spAutoFit/>
            </a:bodyPr>
            <a:lstStyle/>
            <a:p>
              <a:pPr defTabSz="958850"/>
              <a:r>
                <a:rPr lang="en-US" altLang="zh-TW" sz="1300">
                  <a:solidFill>
                    <a:schemeClr val="bg1"/>
                  </a:solidFill>
                  <a:latin typeface="Times New Roman" pitchFamily="18" charset="0"/>
                  <a:ea typeface="標楷體" pitchFamily="65" charset="-120"/>
                </a:rPr>
                <a:t>2007 0717 </a:t>
              </a:r>
              <a:r>
                <a:rPr lang="zh-TW" altLang="en-US" sz="1300">
                  <a:solidFill>
                    <a:schemeClr val="bg1"/>
                  </a:solidFill>
                  <a:latin typeface="Times New Roman" pitchFamily="18" charset="0"/>
                  <a:ea typeface="標楷體" pitchFamily="65" charset="-120"/>
                </a:rPr>
                <a:t>永屯</a:t>
              </a:r>
            </a:p>
          </p:txBody>
        </p:sp>
      </p:grpSp>
      <p:grpSp>
        <p:nvGrpSpPr>
          <p:cNvPr id="5" name="群組 11"/>
          <p:cNvGrpSpPr>
            <a:grpSpLocks/>
          </p:cNvGrpSpPr>
          <p:nvPr/>
        </p:nvGrpSpPr>
        <p:grpSpPr bwMode="auto">
          <a:xfrm>
            <a:off x="2593975" y="982663"/>
            <a:ext cx="2517775" cy="1905000"/>
            <a:chOff x="551802" y="1753314"/>
            <a:chExt cx="2520000" cy="1905514"/>
          </a:xfrm>
        </p:grpSpPr>
        <p:pic>
          <p:nvPicPr>
            <p:cNvPr id="102428" name="Picture 4" descr="C:\My Documents\2007_嘉義沿海地區國土復育永續發展規劃\佳燕_嘉義國土復育計畫工作位置\0707_第一次說明會\說明會照片\義竹\2007 0718新店\DSCN0395.JPG"/>
            <p:cNvPicPr>
              <a:picLocks noChangeAspect="1" noChangeArrowheads="1"/>
            </p:cNvPicPr>
            <p:nvPr/>
          </p:nvPicPr>
          <p:blipFill>
            <a:blip r:embed="rId5" cstate="print"/>
            <a:srcRect/>
            <a:stretch>
              <a:fillRect/>
            </a:stretch>
          </p:blipFill>
          <p:spPr bwMode="auto">
            <a:xfrm>
              <a:off x="551802" y="1753314"/>
              <a:ext cx="2520000" cy="1890000"/>
            </a:xfrm>
            <a:prstGeom prst="rect">
              <a:avLst/>
            </a:prstGeom>
            <a:noFill/>
            <a:ln w="9525" algn="ctr">
              <a:noFill/>
              <a:miter lim="800000"/>
              <a:headEnd/>
              <a:tailEnd/>
            </a:ln>
          </p:spPr>
        </p:pic>
        <p:sp>
          <p:nvSpPr>
            <p:cNvPr id="102429" name="矩形 8"/>
            <p:cNvSpPr>
              <a:spLocks noChangeArrowheads="1"/>
            </p:cNvSpPr>
            <p:nvPr/>
          </p:nvSpPr>
          <p:spPr bwMode="auto">
            <a:xfrm>
              <a:off x="1822924" y="3365061"/>
              <a:ext cx="1223456" cy="293767"/>
            </a:xfrm>
            <a:prstGeom prst="rect">
              <a:avLst/>
            </a:prstGeom>
            <a:noFill/>
            <a:ln w="9525" algn="ctr">
              <a:noFill/>
              <a:miter lim="800000"/>
              <a:headEnd/>
              <a:tailEnd/>
            </a:ln>
          </p:spPr>
          <p:txBody>
            <a:bodyPr wrap="none" lIns="95727" tIns="47864" rIns="95727" bIns="47864">
              <a:spAutoFit/>
            </a:bodyPr>
            <a:lstStyle/>
            <a:p>
              <a:pPr defTabSz="958850"/>
              <a:r>
                <a:rPr lang="en-US" altLang="zh-TW" sz="1300">
                  <a:solidFill>
                    <a:schemeClr val="bg1"/>
                  </a:solidFill>
                  <a:latin typeface="Times New Roman" pitchFamily="18" charset="0"/>
                  <a:ea typeface="標楷體" pitchFamily="65" charset="-120"/>
                </a:rPr>
                <a:t>2007 0718</a:t>
              </a:r>
              <a:r>
                <a:rPr lang="zh-TW" altLang="en-US" sz="1300">
                  <a:solidFill>
                    <a:schemeClr val="bg1"/>
                  </a:solidFill>
                  <a:latin typeface="Times New Roman" pitchFamily="18" charset="0"/>
                  <a:ea typeface="標楷體" pitchFamily="65" charset="-120"/>
                </a:rPr>
                <a:t>新店</a:t>
              </a:r>
            </a:p>
          </p:txBody>
        </p:sp>
      </p:grpSp>
      <p:sp>
        <p:nvSpPr>
          <p:cNvPr id="14" name="矩形 13"/>
          <p:cNvSpPr>
            <a:spLocks noChangeArrowheads="1"/>
          </p:cNvSpPr>
          <p:nvPr/>
        </p:nvSpPr>
        <p:spPr bwMode="auto">
          <a:xfrm>
            <a:off x="7839075" y="1517650"/>
            <a:ext cx="1117600" cy="835025"/>
          </a:xfrm>
          <a:prstGeom prst="rect">
            <a:avLst/>
          </a:prstGeom>
          <a:noFill/>
          <a:ln w="9525">
            <a:noFill/>
            <a:miter lim="800000"/>
            <a:headEnd/>
            <a:tailEnd/>
          </a:ln>
        </p:spPr>
        <p:txBody>
          <a:bodyPr wrap="none" lIns="95727" tIns="47864" rIns="95727" bIns="47864">
            <a:spAutoFit/>
          </a:bodyPr>
          <a:lstStyle/>
          <a:p>
            <a:pPr algn="ctr" defTabSz="958850">
              <a:defRPr/>
            </a:pPr>
            <a:r>
              <a:rPr lang="zh-TW" altLang="en-US" sz="2400" dirty="0">
                <a:solidFill>
                  <a:srgbClr val="006600"/>
                </a:solidFill>
                <a:effectLst>
                  <a:outerShdw blurRad="38100" dist="38100" dir="2700000" algn="tl">
                    <a:srgbClr val="C0C0C0"/>
                  </a:outerShdw>
                </a:effectLst>
                <a:latin typeface="Times New Roman" pitchFamily="18" charset="0"/>
                <a:ea typeface="標楷體" pitchFamily="65" charset="-120"/>
              </a:rPr>
              <a:t>社區</a:t>
            </a:r>
          </a:p>
          <a:p>
            <a:pPr algn="ctr" defTabSz="958850">
              <a:defRPr/>
            </a:pPr>
            <a:r>
              <a:rPr lang="zh-TW" altLang="en-US" sz="2400" dirty="0">
                <a:solidFill>
                  <a:srgbClr val="006600"/>
                </a:solidFill>
                <a:effectLst>
                  <a:outerShdw blurRad="38100" dist="38100" dir="2700000" algn="tl">
                    <a:srgbClr val="C0C0C0"/>
                  </a:outerShdw>
                </a:effectLst>
                <a:latin typeface="Times New Roman" pitchFamily="18" charset="0"/>
                <a:ea typeface="標楷體" pitchFamily="65" charset="-120"/>
              </a:rPr>
              <a:t>說明會</a:t>
            </a:r>
          </a:p>
        </p:txBody>
      </p:sp>
      <p:sp>
        <p:nvSpPr>
          <p:cNvPr id="15" name="矩形 14"/>
          <p:cNvSpPr>
            <a:spLocks noChangeArrowheads="1"/>
          </p:cNvSpPr>
          <p:nvPr/>
        </p:nvSpPr>
        <p:spPr bwMode="auto">
          <a:xfrm>
            <a:off x="7686675" y="3517900"/>
            <a:ext cx="1425575" cy="835025"/>
          </a:xfrm>
          <a:prstGeom prst="rect">
            <a:avLst/>
          </a:prstGeom>
          <a:noFill/>
          <a:ln w="9525" algn="ctr">
            <a:noFill/>
            <a:miter lim="800000"/>
            <a:headEnd/>
            <a:tailEnd/>
          </a:ln>
          <a:effectLst/>
        </p:spPr>
        <p:txBody>
          <a:bodyPr wrap="none" lIns="95727" tIns="47864" rIns="95727" bIns="47864">
            <a:spAutoFit/>
          </a:bodyPr>
          <a:lstStyle/>
          <a:p>
            <a:pPr algn="ctr" defTabSz="958850">
              <a:defRPr/>
            </a:pPr>
            <a:r>
              <a:rPr lang="zh-TW" altLang="en-US" sz="2400">
                <a:solidFill>
                  <a:srgbClr val="CC3399"/>
                </a:solidFill>
                <a:effectLst>
                  <a:outerShdw blurRad="38100" dist="38100" dir="2700000" algn="tl">
                    <a:srgbClr val="C0C0C0"/>
                  </a:outerShdw>
                </a:effectLst>
                <a:latin typeface="Times New Roman" pitchFamily="18" charset="0"/>
                <a:ea typeface="標楷體" pitchFamily="65" charset="-120"/>
              </a:rPr>
              <a:t>規劃方案</a:t>
            </a:r>
          </a:p>
          <a:p>
            <a:pPr algn="ctr" defTabSz="958850">
              <a:defRPr/>
            </a:pPr>
            <a:r>
              <a:rPr lang="zh-TW" altLang="en-US" sz="2400">
                <a:solidFill>
                  <a:srgbClr val="CC3399"/>
                </a:solidFill>
                <a:effectLst>
                  <a:outerShdw blurRad="38100" dist="38100" dir="2700000" algn="tl">
                    <a:srgbClr val="C0C0C0"/>
                  </a:outerShdw>
                </a:effectLst>
                <a:latin typeface="Times New Roman" pitchFamily="18" charset="0"/>
                <a:ea typeface="標楷體" pitchFamily="65" charset="-120"/>
              </a:rPr>
              <a:t>討論會</a:t>
            </a:r>
          </a:p>
        </p:txBody>
      </p:sp>
      <p:sp>
        <p:nvSpPr>
          <p:cNvPr id="17" name="矩形 16"/>
          <p:cNvSpPr>
            <a:spLocks noChangeArrowheads="1"/>
          </p:cNvSpPr>
          <p:nvPr/>
        </p:nvSpPr>
        <p:spPr bwMode="auto">
          <a:xfrm>
            <a:off x="7839075" y="5434013"/>
            <a:ext cx="1117600" cy="466725"/>
          </a:xfrm>
          <a:prstGeom prst="rect">
            <a:avLst/>
          </a:prstGeom>
          <a:noFill/>
          <a:ln w="9525" algn="ctr">
            <a:noFill/>
            <a:miter lim="800000"/>
            <a:headEnd/>
            <a:tailEnd/>
          </a:ln>
          <a:effectLst/>
        </p:spPr>
        <p:txBody>
          <a:bodyPr wrap="none" lIns="95727" tIns="47864" rIns="95727" bIns="47864">
            <a:spAutoFit/>
          </a:bodyPr>
          <a:lstStyle/>
          <a:p>
            <a:pPr algn="ctr" defTabSz="958850">
              <a:defRPr/>
            </a:pPr>
            <a:r>
              <a:rPr lang="zh-TW" altLang="en-US" sz="2400">
                <a:solidFill>
                  <a:srgbClr val="0000FF"/>
                </a:solidFill>
                <a:effectLst>
                  <a:outerShdw blurRad="38100" dist="38100" dir="2700000" algn="tl">
                    <a:srgbClr val="C0C0C0"/>
                  </a:outerShdw>
                </a:effectLst>
                <a:latin typeface="Times New Roman" pitchFamily="18" charset="0"/>
                <a:ea typeface="標楷體" pitchFamily="65" charset="-120"/>
              </a:rPr>
              <a:t>研討會</a:t>
            </a:r>
          </a:p>
        </p:txBody>
      </p:sp>
      <p:grpSp>
        <p:nvGrpSpPr>
          <p:cNvPr id="6" name="群組 42"/>
          <p:cNvGrpSpPr>
            <a:grpSpLocks/>
          </p:cNvGrpSpPr>
          <p:nvPr/>
        </p:nvGrpSpPr>
        <p:grpSpPr bwMode="auto">
          <a:xfrm>
            <a:off x="20638" y="982663"/>
            <a:ext cx="2520950" cy="1905000"/>
            <a:chOff x="1409058" y="928670"/>
            <a:chExt cx="2520000" cy="1905514"/>
          </a:xfrm>
        </p:grpSpPr>
        <p:pic>
          <p:nvPicPr>
            <p:cNvPr id="102426" name="Picture 6" descr="C:\My Documents\2007_嘉義沿海地區國土復育永續發展規劃\佳燕_嘉義國土復育計畫工作位置\0707_第一次說明會\說明會照片\東石鄉\型厝村\P1200015.JPG"/>
            <p:cNvPicPr>
              <a:picLocks noChangeAspect="1" noChangeArrowheads="1"/>
            </p:cNvPicPr>
            <p:nvPr/>
          </p:nvPicPr>
          <p:blipFill>
            <a:blip r:embed="rId6" cstate="print"/>
            <a:srcRect/>
            <a:stretch>
              <a:fillRect/>
            </a:stretch>
          </p:blipFill>
          <p:spPr bwMode="auto">
            <a:xfrm>
              <a:off x="1409058" y="928670"/>
              <a:ext cx="2520000" cy="1890000"/>
            </a:xfrm>
            <a:prstGeom prst="rect">
              <a:avLst/>
            </a:prstGeom>
            <a:noFill/>
            <a:ln w="9525">
              <a:noFill/>
              <a:miter lim="800000"/>
              <a:headEnd/>
              <a:tailEnd/>
            </a:ln>
          </p:spPr>
        </p:pic>
        <p:sp>
          <p:nvSpPr>
            <p:cNvPr id="102427" name="矩形 20"/>
            <p:cNvSpPr>
              <a:spLocks noChangeArrowheads="1"/>
            </p:cNvSpPr>
            <p:nvPr/>
          </p:nvSpPr>
          <p:spPr bwMode="auto">
            <a:xfrm>
              <a:off x="2678579" y="2540417"/>
              <a:ext cx="1221915" cy="293767"/>
            </a:xfrm>
            <a:prstGeom prst="rect">
              <a:avLst/>
            </a:prstGeom>
            <a:noFill/>
            <a:ln w="9525">
              <a:noFill/>
              <a:miter lim="800000"/>
              <a:headEnd/>
              <a:tailEnd/>
            </a:ln>
          </p:spPr>
          <p:txBody>
            <a:bodyPr wrap="none" lIns="95727" tIns="47864" rIns="95727" bIns="47864">
              <a:spAutoFit/>
            </a:bodyPr>
            <a:lstStyle/>
            <a:p>
              <a:pPr defTabSz="958850"/>
              <a:r>
                <a:rPr lang="en-US" altLang="zh-TW" sz="1300">
                  <a:solidFill>
                    <a:schemeClr val="bg1"/>
                  </a:solidFill>
                  <a:latin typeface="Times New Roman" pitchFamily="18" charset="0"/>
                  <a:ea typeface="標楷體" pitchFamily="65" charset="-120"/>
                </a:rPr>
                <a:t>2007 0815</a:t>
              </a:r>
              <a:r>
                <a:rPr lang="zh-TW" altLang="en-US" sz="1300">
                  <a:solidFill>
                    <a:schemeClr val="bg1"/>
                  </a:solidFill>
                  <a:latin typeface="Times New Roman" pitchFamily="18" charset="0"/>
                  <a:ea typeface="標楷體" pitchFamily="65" charset="-120"/>
                </a:rPr>
                <a:t>型厝</a:t>
              </a:r>
            </a:p>
          </p:txBody>
        </p:sp>
      </p:grpSp>
      <p:grpSp>
        <p:nvGrpSpPr>
          <p:cNvPr id="7" name="群組 29"/>
          <p:cNvGrpSpPr>
            <a:grpSpLocks/>
          </p:cNvGrpSpPr>
          <p:nvPr/>
        </p:nvGrpSpPr>
        <p:grpSpPr bwMode="auto">
          <a:xfrm>
            <a:off x="2593975" y="3022600"/>
            <a:ext cx="2517775" cy="1692275"/>
            <a:chOff x="3980826" y="2968100"/>
            <a:chExt cx="2520000" cy="1692879"/>
          </a:xfrm>
        </p:grpSpPr>
        <p:pic>
          <p:nvPicPr>
            <p:cNvPr id="102424" name="Picture 7" descr="C:\My Documents\2007_嘉義沿海地區國土復育永續發展規劃\images\2007_09_15s_嘉義討論會\20070914_b009s.jpg"/>
            <p:cNvPicPr>
              <a:picLocks noChangeAspect="1" noChangeArrowheads="1"/>
            </p:cNvPicPr>
            <p:nvPr/>
          </p:nvPicPr>
          <p:blipFill>
            <a:blip r:embed="rId7" cstate="print"/>
            <a:srcRect/>
            <a:stretch>
              <a:fillRect/>
            </a:stretch>
          </p:blipFill>
          <p:spPr bwMode="auto">
            <a:xfrm>
              <a:off x="3980826" y="2968100"/>
              <a:ext cx="2520000" cy="1675346"/>
            </a:xfrm>
            <a:prstGeom prst="rect">
              <a:avLst/>
            </a:prstGeom>
            <a:noFill/>
            <a:ln w="9525" algn="ctr">
              <a:noFill/>
              <a:miter lim="800000"/>
              <a:headEnd/>
              <a:tailEnd/>
            </a:ln>
          </p:spPr>
        </p:pic>
        <p:sp>
          <p:nvSpPr>
            <p:cNvPr id="102425" name="矩形 24"/>
            <p:cNvSpPr>
              <a:spLocks noChangeArrowheads="1"/>
            </p:cNvSpPr>
            <p:nvPr/>
          </p:nvSpPr>
          <p:spPr bwMode="auto">
            <a:xfrm>
              <a:off x="5212226" y="4367187"/>
              <a:ext cx="1264766" cy="293792"/>
            </a:xfrm>
            <a:prstGeom prst="rect">
              <a:avLst/>
            </a:prstGeom>
            <a:noFill/>
            <a:ln w="9525" algn="ctr">
              <a:noFill/>
              <a:miter lim="800000"/>
              <a:headEnd/>
              <a:tailEnd/>
            </a:ln>
          </p:spPr>
          <p:txBody>
            <a:bodyPr wrap="none" lIns="95727" tIns="47864" rIns="95727" bIns="47864">
              <a:spAutoFit/>
            </a:bodyPr>
            <a:lstStyle/>
            <a:p>
              <a:pPr defTabSz="958850"/>
              <a:r>
                <a:rPr lang="en-US" altLang="zh-TW" sz="1300">
                  <a:solidFill>
                    <a:schemeClr val="bg1"/>
                  </a:solidFill>
                  <a:latin typeface="Times New Roman" pitchFamily="18" charset="0"/>
                  <a:ea typeface="標楷體" pitchFamily="65" charset="-120"/>
                </a:rPr>
                <a:t>2007 0915 </a:t>
              </a:r>
              <a:r>
                <a:rPr lang="zh-TW" altLang="en-US" sz="1300">
                  <a:solidFill>
                    <a:schemeClr val="bg1"/>
                  </a:solidFill>
                  <a:latin typeface="Times New Roman" pitchFamily="18" charset="0"/>
                  <a:ea typeface="標楷體" pitchFamily="65" charset="-120"/>
                </a:rPr>
                <a:t>新塭</a:t>
              </a:r>
            </a:p>
          </p:txBody>
        </p:sp>
      </p:grpSp>
      <p:grpSp>
        <p:nvGrpSpPr>
          <p:cNvPr id="8" name="群組 31"/>
          <p:cNvGrpSpPr>
            <a:grpSpLocks/>
          </p:cNvGrpSpPr>
          <p:nvPr/>
        </p:nvGrpSpPr>
        <p:grpSpPr bwMode="auto">
          <a:xfrm>
            <a:off x="20638" y="3022600"/>
            <a:ext cx="2520950" cy="1692275"/>
            <a:chOff x="1409058" y="2968100"/>
            <a:chExt cx="2520000" cy="1692879"/>
          </a:xfrm>
        </p:grpSpPr>
        <p:pic>
          <p:nvPicPr>
            <p:cNvPr id="102422" name="Picture 8" descr="C:\My Documents\2007_嘉義沿海地區國土復育永續發展規劃\images\2007_09_15s_嘉義討論會\20070915_b010s.jpg"/>
            <p:cNvPicPr>
              <a:picLocks noChangeAspect="1" noChangeArrowheads="1"/>
            </p:cNvPicPr>
            <p:nvPr/>
          </p:nvPicPr>
          <p:blipFill>
            <a:blip r:embed="rId8" cstate="print"/>
            <a:srcRect/>
            <a:stretch>
              <a:fillRect/>
            </a:stretch>
          </p:blipFill>
          <p:spPr bwMode="auto">
            <a:xfrm>
              <a:off x="1409058" y="2968100"/>
              <a:ext cx="2520000" cy="1675346"/>
            </a:xfrm>
            <a:prstGeom prst="rect">
              <a:avLst/>
            </a:prstGeom>
            <a:noFill/>
            <a:ln w="9525" algn="ctr">
              <a:noFill/>
              <a:miter lim="800000"/>
              <a:headEnd/>
              <a:tailEnd/>
            </a:ln>
          </p:spPr>
        </p:pic>
        <p:sp>
          <p:nvSpPr>
            <p:cNvPr id="102423" name="矩形 27"/>
            <p:cNvSpPr>
              <a:spLocks noChangeArrowheads="1"/>
            </p:cNvSpPr>
            <p:nvPr/>
          </p:nvSpPr>
          <p:spPr bwMode="auto">
            <a:xfrm>
              <a:off x="2642080" y="4367187"/>
              <a:ext cx="1263174" cy="293792"/>
            </a:xfrm>
            <a:prstGeom prst="rect">
              <a:avLst/>
            </a:prstGeom>
            <a:noFill/>
            <a:ln w="9525" algn="ctr">
              <a:noFill/>
              <a:miter lim="800000"/>
              <a:headEnd/>
              <a:tailEnd/>
            </a:ln>
          </p:spPr>
          <p:txBody>
            <a:bodyPr wrap="none" lIns="95727" tIns="47864" rIns="95727" bIns="47864">
              <a:spAutoFit/>
            </a:bodyPr>
            <a:lstStyle/>
            <a:p>
              <a:pPr defTabSz="958850"/>
              <a:r>
                <a:rPr lang="en-US" altLang="zh-TW" sz="1300">
                  <a:solidFill>
                    <a:schemeClr val="bg1"/>
                  </a:solidFill>
                  <a:latin typeface="Times New Roman" pitchFamily="18" charset="0"/>
                  <a:ea typeface="標楷體" pitchFamily="65" charset="-120"/>
                </a:rPr>
                <a:t>2007 0915 </a:t>
              </a:r>
              <a:r>
                <a:rPr lang="zh-TW" altLang="en-US" sz="1300">
                  <a:solidFill>
                    <a:schemeClr val="bg1"/>
                  </a:solidFill>
                  <a:latin typeface="Times New Roman" pitchFamily="18" charset="0"/>
                  <a:ea typeface="標楷體" pitchFamily="65" charset="-120"/>
                </a:rPr>
                <a:t>塭港</a:t>
              </a:r>
            </a:p>
          </p:txBody>
        </p:sp>
      </p:grpSp>
      <p:grpSp>
        <p:nvGrpSpPr>
          <p:cNvPr id="9" name="群組 39"/>
          <p:cNvGrpSpPr>
            <a:grpSpLocks/>
          </p:cNvGrpSpPr>
          <p:nvPr/>
        </p:nvGrpSpPr>
        <p:grpSpPr bwMode="auto">
          <a:xfrm>
            <a:off x="2593975" y="4879975"/>
            <a:ext cx="2517775" cy="1692275"/>
            <a:chOff x="3980826" y="4825488"/>
            <a:chExt cx="2520000" cy="1692879"/>
          </a:xfrm>
        </p:grpSpPr>
        <p:pic>
          <p:nvPicPr>
            <p:cNvPr id="102420" name="Picture 9" descr="C:\My pictures_s\2007_10_27s_嘉義研討會\20071027_074s.jpg"/>
            <p:cNvPicPr>
              <a:picLocks noChangeAspect="1" noChangeArrowheads="1"/>
            </p:cNvPicPr>
            <p:nvPr/>
          </p:nvPicPr>
          <p:blipFill>
            <a:blip r:embed="rId9" cstate="print"/>
            <a:srcRect/>
            <a:stretch>
              <a:fillRect/>
            </a:stretch>
          </p:blipFill>
          <p:spPr bwMode="auto">
            <a:xfrm>
              <a:off x="3980826" y="4825488"/>
              <a:ext cx="2520000" cy="1675346"/>
            </a:xfrm>
            <a:prstGeom prst="rect">
              <a:avLst/>
            </a:prstGeom>
            <a:noFill/>
            <a:ln w="9525" algn="ctr">
              <a:noFill/>
              <a:miter lim="800000"/>
              <a:headEnd/>
              <a:tailEnd/>
            </a:ln>
          </p:spPr>
        </p:pic>
        <p:sp>
          <p:nvSpPr>
            <p:cNvPr id="102421" name="矩形 35"/>
            <p:cNvSpPr>
              <a:spLocks noChangeArrowheads="1"/>
            </p:cNvSpPr>
            <p:nvPr/>
          </p:nvSpPr>
          <p:spPr bwMode="auto">
            <a:xfrm>
              <a:off x="5059691" y="6224575"/>
              <a:ext cx="1430013" cy="293792"/>
            </a:xfrm>
            <a:prstGeom prst="rect">
              <a:avLst/>
            </a:prstGeom>
            <a:noFill/>
            <a:ln w="9525" algn="ctr">
              <a:noFill/>
              <a:miter lim="800000"/>
              <a:headEnd/>
              <a:tailEnd/>
            </a:ln>
          </p:spPr>
          <p:txBody>
            <a:bodyPr wrap="none" lIns="95727" tIns="47864" rIns="95727" bIns="47864">
              <a:spAutoFit/>
            </a:bodyPr>
            <a:lstStyle/>
            <a:p>
              <a:pPr defTabSz="958850"/>
              <a:r>
                <a:rPr lang="en-US" altLang="zh-TW" sz="1300">
                  <a:solidFill>
                    <a:schemeClr val="bg1"/>
                  </a:solidFill>
                  <a:latin typeface="Times New Roman" pitchFamily="18" charset="0"/>
                  <a:ea typeface="標楷體" pitchFamily="65" charset="-120"/>
                </a:rPr>
                <a:t>2007 1027 </a:t>
              </a:r>
              <a:r>
                <a:rPr lang="zh-TW" altLang="en-US" sz="1300">
                  <a:solidFill>
                    <a:schemeClr val="bg1"/>
                  </a:solidFill>
                  <a:latin typeface="Times New Roman" pitchFamily="18" charset="0"/>
                  <a:ea typeface="標楷體" pitchFamily="65" charset="-120"/>
                </a:rPr>
                <a:t>研討會</a:t>
              </a:r>
            </a:p>
          </p:txBody>
        </p:sp>
      </p:grpSp>
      <p:grpSp>
        <p:nvGrpSpPr>
          <p:cNvPr id="10" name="群組 36"/>
          <p:cNvGrpSpPr>
            <a:grpSpLocks/>
          </p:cNvGrpSpPr>
          <p:nvPr/>
        </p:nvGrpSpPr>
        <p:grpSpPr bwMode="auto">
          <a:xfrm>
            <a:off x="20638" y="4879975"/>
            <a:ext cx="2520950" cy="1692275"/>
            <a:chOff x="6432198" y="1453757"/>
            <a:chExt cx="2520000" cy="1692880"/>
          </a:xfrm>
        </p:grpSpPr>
        <p:pic>
          <p:nvPicPr>
            <p:cNvPr id="102418" name="Picture 2" descr="C:\My pictures_s\2007_10_27s_嘉義研討會\20071027_010s.jpg"/>
            <p:cNvPicPr>
              <a:picLocks noChangeAspect="1" noChangeArrowheads="1"/>
            </p:cNvPicPr>
            <p:nvPr/>
          </p:nvPicPr>
          <p:blipFill>
            <a:blip r:embed="rId10" cstate="print"/>
            <a:srcRect/>
            <a:stretch>
              <a:fillRect/>
            </a:stretch>
          </p:blipFill>
          <p:spPr bwMode="auto">
            <a:xfrm>
              <a:off x="6432198" y="1453757"/>
              <a:ext cx="2520000" cy="1675347"/>
            </a:xfrm>
            <a:prstGeom prst="rect">
              <a:avLst/>
            </a:prstGeom>
            <a:noFill/>
            <a:ln w="9525" algn="ctr">
              <a:noFill/>
              <a:miter lim="800000"/>
              <a:headEnd/>
              <a:tailEnd/>
            </a:ln>
          </p:spPr>
        </p:pic>
        <p:sp>
          <p:nvSpPr>
            <p:cNvPr id="102419" name="矩形 38"/>
            <p:cNvSpPr>
              <a:spLocks noChangeArrowheads="1"/>
            </p:cNvSpPr>
            <p:nvPr/>
          </p:nvSpPr>
          <p:spPr bwMode="auto">
            <a:xfrm>
              <a:off x="7511291" y="2852845"/>
              <a:ext cx="1428212" cy="293792"/>
            </a:xfrm>
            <a:prstGeom prst="rect">
              <a:avLst/>
            </a:prstGeom>
            <a:noFill/>
            <a:ln w="9525" algn="ctr">
              <a:noFill/>
              <a:miter lim="800000"/>
              <a:headEnd/>
              <a:tailEnd/>
            </a:ln>
          </p:spPr>
          <p:txBody>
            <a:bodyPr wrap="none" lIns="95727" tIns="47864" rIns="95727" bIns="47864">
              <a:spAutoFit/>
            </a:bodyPr>
            <a:lstStyle/>
            <a:p>
              <a:pPr defTabSz="958850"/>
              <a:r>
                <a:rPr lang="en-US" altLang="zh-TW" sz="1300">
                  <a:solidFill>
                    <a:schemeClr val="bg1"/>
                  </a:solidFill>
                  <a:latin typeface="Times New Roman" pitchFamily="18" charset="0"/>
                  <a:ea typeface="標楷體" pitchFamily="65" charset="-120"/>
                </a:rPr>
                <a:t>2007 1027 </a:t>
              </a:r>
              <a:r>
                <a:rPr lang="zh-TW" altLang="en-US" sz="1300">
                  <a:solidFill>
                    <a:schemeClr val="bg1"/>
                  </a:solidFill>
                  <a:latin typeface="Times New Roman" pitchFamily="18" charset="0"/>
                  <a:ea typeface="標楷體" pitchFamily="65" charset="-120"/>
                </a:rPr>
                <a:t>研討會</a:t>
              </a:r>
            </a:p>
          </p:txBody>
        </p:sp>
      </p:grpSp>
      <p:cxnSp>
        <p:nvCxnSpPr>
          <p:cNvPr id="35" name="直線接點 34"/>
          <p:cNvCxnSpPr/>
          <p:nvPr/>
        </p:nvCxnSpPr>
        <p:spPr>
          <a:xfrm>
            <a:off x="566738" y="2924175"/>
            <a:ext cx="7991475"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5" name="直線接點 44"/>
          <p:cNvCxnSpPr/>
          <p:nvPr/>
        </p:nvCxnSpPr>
        <p:spPr>
          <a:xfrm>
            <a:off x="582613" y="4797425"/>
            <a:ext cx="7991475"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2417" name="Rectangle 34"/>
          <p:cNvSpPr>
            <a:spLocks noRot="1" noChangeArrowheads="1"/>
          </p:cNvSpPr>
          <p:nvPr/>
        </p:nvSpPr>
        <p:spPr bwMode="auto">
          <a:xfrm>
            <a:off x="206375" y="104775"/>
            <a:ext cx="1809750" cy="579438"/>
          </a:xfrm>
          <a:prstGeom prst="rect">
            <a:avLst/>
          </a:prstGeom>
          <a:noFill/>
          <a:ln w="9525" algn="ctr">
            <a:noFill/>
            <a:miter lim="800000"/>
            <a:headEnd/>
            <a:tailEnd/>
          </a:ln>
        </p:spPr>
        <p:txBody>
          <a:bodyPr anchor="b">
            <a:spAutoFit/>
          </a:bodyPr>
          <a:lstStyle/>
          <a:p>
            <a:r>
              <a:rPr lang="zh-TW" altLang="en-US" sz="3200" b="1">
                <a:latin typeface="Times New Roman" pitchFamily="18" charset="0"/>
                <a:ea typeface="微軟正黑體" pitchFamily="34" charset="-120"/>
                <a:cs typeface="Arial Unicode MS" pitchFamily="34" charset="-120"/>
              </a:rPr>
              <a:t>公共對話</a:t>
            </a:r>
          </a:p>
        </p:txBody>
      </p:sp>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8"/>
          <p:cNvPicPr>
            <a:picLocks noChangeAspect="1" noChangeArrowheads="1"/>
          </p:cNvPicPr>
          <p:nvPr/>
        </p:nvPicPr>
        <p:blipFill>
          <a:blip r:embed="rId2" cstate="print"/>
          <a:srcRect/>
          <a:stretch>
            <a:fillRect/>
          </a:stretch>
        </p:blipFill>
        <p:spPr bwMode="auto">
          <a:xfrm>
            <a:off x="-52388" y="-28575"/>
            <a:ext cx="9248776" cy="6915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6"/>
          <p:cNvSpPr txBox="1">
            <a:spLocks noGrp="1" noChangeArrowheads="1"/>
          </p:cNvSpPr>
          <p:nvPr/>
        </p:nvSpPr>
        <p:spPr bwMode="auto">
          <a:xfrm>
            <a:off x="6553200" y="6245225"/>
            <a:ext cx="2133600" cy="476250"/>
          </a:xfrm>
          <a:prstGeom prst="rect">
            <a:avLst/>
          </a:prstGeom>
          <a:noFill/>
          <a:ln w="9525">
            <a:noFill/>
            <a:miter lim="800000"/>
            <a:headEnd/>
            <a:tailEnd/>
          </a:ln>
        </p:spPr>
        <p:txBody>
          <a:bodyPr/>
          <a:lstStyle/>
          <a:p>
            <a:pPr algn="r"/>
            <a:endParaRPr lang="zh-TW" altLang="en-US" sz="1400">
              <a:latin typeface="Times New Roman" pitchFamily="18" charset="0"/>
              <a:ea typeface="標楷體" pitchFamily="65" charset="-120"/>
            </a:endParaRPr>
          </a:p>
          <a:p>
            <a:pPr algn="r"/>
            <a:fld id="{887D1D1E-053B-477D-B094-12FBF0EE5EFB}" type="slidenum">
              <a:rPr lang="zh-TW" altLang="en-US" sz="1400">
                <a:latin typeface="Times New Roman" pitchFamily="18" charset="0"/>
                <a:ea typeface="標楷體" pitchFamily="65" charset="-120"/>
              </a:rPr>
              <a:pPr algn="r"/>
              <a:t>125</a:t>
            </a:fld>
            <a:endParaRPr lang="en-US" altLang="zh-TW" sz="1400">
              <a:latin typeface="Times New Roman" pitchFamily="18" charset="0"/>
              <a:ea typeface="標楷體" pitchFamily="65" charset="-120"/>
            </a:endParaRPr>
          </a:p>
        </p:txBody>
      </p:sp>
      <p:pic>
        <p:nvPicPr>
          <p:cNvPr id="104451" name="Picture 2" descr="環境營造-願景"/>
          <p:cNvPicPr>
            <a:picLocks noChangeAspect="1" noChangeArrowheads="1"/>
          </p:cNvPicPr>
          <p:nvPr/>
        </p:nvPicPr>
        <p:blipFill>
          <a:blip r:embed="rId3" cstate="print"/>
          <a:srcRect/>
          <a:stretch>
            <a:fillRect/>
          </a:stretch>
        </p:blipFill>
        <p:spPr bwMode="auto">
          <a:xfrm>
            <a:off x="0" y="1182688"/>
            <a:ext cx="9144000" cy="4333875"/>
          </a:xfrm>
          <a:prstGeom prst="rect">
            <a:avLst/>
          </a:prstGeom>
          <a:noFill/>
          <a:ln w="9525">
            <a:noFill/>
            <a:miter lim="800000"/>
            <a:headEnd/>
            <a:tailEnd/>
          </a:ln>
        </p:spPr>
      </p:pic>
      <p:sp>
        <p:nvSpPr>
          <p:cNvPr id="104452" name="Rectangle 3"/>
          <p:cNvSpPr>
            <a:spLocks noChangeArrowheads="1"/>
          </p:cNvSpPr>
          <p:nvPr/>
        </p:nvSpPr>
        <p:spPr bwMode="auto">
          <a:xfrm>
            <a:off x="142875" y="5661025"/>
            <a:ext cx="8821738" cy="612775"/>
          </a:xfrm>
          <a:prstGeom prst="rect">
            <a:avLst/>
          </a:prstGeom>
          <a:noFill/>
          <a:ln w="9525">
            <a:noFill/>
            <a:miter lim="800000"/>
            <a:headEnd/>
            <a:tailEnd/>
          </a:ln>
        </p:spPr>
        <p:txBody>
          <a:bodyPr lIns="95793" tIns="47896" rIns="95793" bIns="47896"/>
          <a:lstStyle/>
          <a:p>
            <a:pPr algn="ctr" eaLnBrk="0" hangingPunct="0"/>
            <a:r>
              <a:rPr lang="zh-TW" altLang="en-US" sz="2000">
                <a:latin typeface="標楷體" pitchFamily="65" charset="-120"/>
                <a:ea typeface="標楷體" pitchFamily="65" charset="-120"/>
              </a:rPr>
              <a:t>配合</a:t>
            </a:r>
            <a:r>
              <a:rPr kumimoji="0" lang="zh-TW" altLang="en-US" sz="2000">
                <a:latin typeface="標楷體" pitchFamily="65" charset="-120"/>
                <a:ea typeface="標楷體" pitchFamily="65" charset="-120"/>
                <a:sym typeface="Wingdings" pitchFamily="2" charset="2"/>
              </a:rPr>
              <a:t>土地重劃等非工程措施，嘉義縣沿海</a:t>
            </a:r>
            <a:r>
              <a:rPr lang="zh-TW" altLang="en-US" sz="2000">
                <a:latin typeface="標楷體" pitchFamily="65" charset="-120"/>
                <a:ea typeface="標楷體" pitchFamily="65" charset="-120"/>
              </a:rPr>
              <a:t>地區治理總經費約</a:t>
            </a:r>
            <a:r>
              <a:rPr lang="en-US" altLang="zh-TW" sz="2000">
                <a:latin typeface="標楷體" pitchFamily="65" charset="-120"/>
                <a:ea typeface="標楷體" pitchFamily="65" charset="-120"/>
              </a:rPr>
              <a:t>160</a:t>
            </a:r>
            <a:r>
              <a:rPr lang="zh-TW" altLang="en-US" sz="2000">
                <a:latin typeface="標楷體" pitchFamily="65" charset="-120"/>
                <a:ea typeface="標楷體" pitchFamily="65" charset="-120"/>
              </a:rPr>
              <a:t>億元，可一勞永逸解決淹水問題，並徹底改善整體環境與產業結構，朝永續發展邁進。</a:t>
            </a:r>
          </a:p>
        </p:txBody>
      </p:sp>
      <p:sp>
        <p:nvSpPr>
          <p:cNvPr id="104453" name="Rectangle 4"/>
          <p:cNvSpPr>
            <a:spLocks noRot="1" noChangeArrowheads="1"/>
          </p:cNvSpPr>
          <p:nvPr/>
        </p:nvSpPr>
        <p:spPr bwMode="auto">
          <a:xfrm>
            <a:off x="115888" y="104775"/>
            <a:ext cx="996950" cy="579438"/>
          </a:xfrm>
          <a:prstGeom prst="rect">
            <a:avLst/>
          </a:prstGeom>
          <a:noFill/>
          <a:ln w="9525" algn="ctr">
            <a:noFill/>
            <a:miter lim="800000"/>
            <a:headEnd/>
            <a:tailEnd/>
          </a:ln>
        </p:spPr>
        <p:txBody>
          <a:bodyPr anchor="b">
            <a:spAutoFit/>
          </a:bodyPr>
          <a:lstStyle/>
          <a:p>
            <a:r>
              <a:rPr lang="zh-TW" altLang="en-US" sz="3200" b="1">
                <a:latin typeface="Times New Roman" pitchFamily="18" charset="0"/>
                <a:ea typeface="微軟正黑體" pitchFamily="34" charset="-120"/>
                <a:cs typeface="Arial Unicode MS" pitchFamily="34" charset="-120"/>
              </a:rPr>
              <a:t>願景</a:t>
            </a:r>
          </a:p>
        </p:txBody>
      </p:sp>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4" name="Rectangle 6"/>
          <p:cNvSpPr txBox="1">
            <a:spLocks noGrp="1" noChangeArrowheads="1"/>
          </p:cNvSpPr>
          <p:nvPr/>
        </p:nvSpPr>
        <p:spPr bwMode="auto">
          <a:xfrm>
            <a:off x="6553200" y="6245225"/>
            <a:ext cx="2133600" cy="476250"/>
          </a:xfrm>
          <a:prstGeom prst="rect">
            <a:avLst/>
          </a:prstGeom>
          <a:noFill/>
          <a:ln w="9525">
            <a:noFill/>
            <a:miter lim="800000"/>
            <a:headEnd/>
            <a:tailEnd/>
          </a:ln>
        </p:spPr>
        <p:txBody>
          <a:bodyPr/>
          <a:lstStyle/>
          <a:p>
            <a:pPr algn="r"/>
            <a:endParaRPr lang="zh-TW" altLang="en-US" sz="1400">
              <a:latin typeface="Times New Roman" pitchFamily="18" charset="0"/>
              <a:ea typeface="標楷體" pitchFamily="65" charset="-120"/>
            </a:endParaRPr>
          </a:p>
          <a:p>
            <a:pPr algn="r"/>
            <a:fld id="{848104E2-AE67-4ACE-9027-C955C0A975F1}" type="slidenum">
              <a:rPr lang="zh-TW" altLang="en-US" sz="1400">
                <a:latin typeface="Times New Roman" pitchFamily="18" charset="0"/>
                <a:ea typeface="標楷體" pitchFamily="65" charset="-120"/>
              </a:rPr>
              <a:pPr algn="r"/>
              <a:t>126</a:t>
            </a:fld>
            <a:endParaRPr lang="en-US" altLang="zh-TW" sz="1400">
              <a:latin typeface="Times New Roman" pitchFamily="18" charset="0"/>
              <a:ea typeface="標楷體" pitchFamily="65" charset="-120"/>
            </a:endParaRPr>
          </a:p>
        </p:txBody>
      </p:sp>
      <p:sp>
        <p:nvSpPr>
          <p:cNvPr id="105475" name="Rectangle 3"/>
          <p:cNvSpPr>
            <a:spLocks noGrp="1" noChangeArrowheads="1"/>
          </p:cNvSpPr>
          <p:nvPr>
            <p:ph type="body" idx="4294967295"/>
          </p:nvPr>
        </p:nvSpPr>
        <p:spPr>
          <a:xfrm>
            <a:off x="211138" y="765175"/>
            <a:ext cx="3281362" cy="2663825"/>
          </a:xfrm>
        </p:spPr>
        <p:txBody>
          <a:bodyPr/>
          <a:lstStyle/>
          <a:p>
            <a:pPr marL="0" indent="0"/>
            <a:endParaRPr lang="zh-TW" altLang="en-US" sz="2400" smtClean="0">
              <a:latin typeface="新細明體" pitchFamily="18" charset="-120"/>
            </a:endParaRPr>
          </a:p>
          <a:p>
            <a:pPr marL="0" indent="0"/>
            <a:r>
              <a:rPr lang="zh-TW" altLang="en-US" sz="2400" smtClean="0">
                <a:solidFill>
                  <a:srgbClr val="0066FF"/>
                </a:solidFill>
                <a:latin typeface="新細明體" pitchFamily="18" charset="-120"/>
              </a:rPr>
              <a:t>行政院</a:t>
            </a:r>
          </a:p>
          <a:p>
            <a:pPr marL="179388" lvl="1" indent="0"/>
            <a:r>
              <a:rPr lang="zh-TW" altLang="en-US" sz="2400" smtClean="0">
                <a:solidFill>
                  <a:srgbClr val="FF0000"/>
                </a:solidFill>
                <a:latin typeface="新細明體" pitchFamily="18" charset="-120"/>
              </a:rPr>
              <a:t>五個以上部會署</a:t>
            </a:r>
          </a:p>
          <a:p>
            <a:pPr marL="179388" lvl="1" indent="0"/>
            <a:r>
              <a:rPr kumimoji="0" lang="zh-TW" altLang="en-US" sz="2400" smtClean="0">
                <a:solidFill>
                  <a:srgbClr val="FF0000"/>
                </a:solidFill>
                <a:latin typeface="新細明體" pitchFamily="18" charset="-120"/>
              </a:rPr>
              <a:t>十個以上</a:t>
            </a:r>
            <a:r>
              <a:rPr lang="zh-TW" altLang="en-US" sz="2400" smtClean="0">
                <a:solidFill>
                  <a:srgbClr val="FF0000"/>
                </a:solidFill>
                <a:latin typeface="新細明體" pitchFamily="18" charset="-120"/>
              </a:rPr>
              <a:t>二級署局</a:t>
            </a:r>
          </a:p>
          <a:p>
            <a:pPr marL="0" indent="0"/>
            <a:r>
              <a:rPr lang="zh-TW" altLang="en-US" sz="2400" smtClean="0">
                <a:solidFill>
                  <a:srgbClr val="0066FF"/>
                </a:solidFill>
                <a:latin typeface="新細明體" pitchFamily="18" charset="-120"/>
              </a:rPr>
              <a:t>地方政府</a:t>
            </a:r>
          </a:p>
          <a:p>
            <a:pPr marL="0" indent="0"/>
            <a:r>
              <a:rPr lang="zh-TW" altLang="en-US" sz="2400" smtClean="0">
                <a:solidFill>
                  <a:srgbClr val="0066FF"/>
                </a:solidFill>
                <a:latin typeface="新細明體" pitchFamily="18" charset="-120"/>
              </a:rPr>
              <a:t>民間業者</a:t>
            </a:r>
          </a:p>
        </p:txBody>
      </p:sp>
      <p:graphicFrame>
        <p:nvGraphicFramePr>
          <p:cNvPr id="340996" name="Group 4"/>
          <p:cNvGraphicFramePr>
            <a:graphicFrameLocks noGrp="1"/>
          </p:cNvGraphicFramePr>
          <p:nvPr/>
        </p:nvGraphicFramePr>
        <p:xfrm>
          <a:off x="3384550" y="0"/>
          <a:ext cx="5759450" cy="6859589"/>
        </p:xfrm>
        <a:graphic>
          <a:graphicData uri="http://schemas.openxmlformats.org/drawingml/2006/table">
            <a:tbl>
              <a:tblPr/>
              <a:tblGrid>
                <a:gridCol w="2176463">
                  <a:extLst>
                    <a:ext uri="{9D8B030D-6E8A-4147-A177-3AD203B41FA5}">
                      <a16:colId xmlns:a16="http://schemas.microsoft.com/office/drawing/2014/main" val="20000"/>
                    </a:ext>
                  </a:extLst>
                </a:gridCol>
                <a:gridCol w="2089150">
                  <a:extLst>
                    <a:ext uri="{9D8B030D-6E8A-4147-A177-3AD203B41FA5}">
                      <a16:colId xmlns:a16="http://schemas.microsoft.com/office/drawing/2014/main" val="20001"/>
                    </a:ext>
                  </a:extLst>
                </a:gridCol>
                <a:gridCol w="1493837">
                  <a:extLst>
                    <a:ext uri="{9D8B030D-6E8A-4147-A177-3AD203B41FA5}">
                      <a16:colId xmlns:a16="http://schemas.microsoft.com/office/drawing/2014/main" val="20002"/>
                    </a:ext>
                  </a:extLst>
                </a:gridCol>
              </a:tblGrid>
              <a:tr h="277813">
                <a:tc>
                  <a:txBody>
                    <a:bodyPr/>
                    <a:lstStyle/>
                    <a:p>
                      <a:pPr marL="0" marR="0" lvl="0" indent="0" algn="ctr"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chemeClr val="bg1"/>
                          </a:solidFill>
                          <a:effectLst/>
                          <a:latin typeface="Arial Unicode MS" pitchFamily="34" charset="-120"/>
                          <a:ea typeface="Arial Unicode MS" pitchFamily="34" charset="-120"/>
                          <a:cs typeface="Arial Unicode MS" pitchFamily="34" charset="-120"/>
                        </a:rPr>
                        <a:t>項目</a:t>
                      </a:r>
                    </a:p>
                  </a:txBody>
                  <a:tcPr marL="96068" marR="96068" marT="32022" marB="320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00080"/>
                    </a:solidFill>
                  </a:tcPr>
                </a:tc>
                <a:tc>
                  <a:txBody>
                    <a:bodyPr/>
                    <a:lstStyle/>
                    <a:p>
                      <a:pPr marL="0" marR="0" lvl="0" indent="0" algn="ctr"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chemeClr val="bg1"/>
                          </a:solidFill>
                          <a:effectLst/>
                          <a:latin typeface="Arial Unicode MS" pitchFamily="34" charset="-120"/>
                          <a:ea typeface="Arial Unicode MS" pitchFamily="34" charset="-120"/>
                          <a:cs typeface="Arial Unicode MS" pitchFamily="34" charset="-120"/>
                        </a:rPr>
                        <a:t>主管機關</a:t>
                      </a:r>
                    </a:p>
                  </a:txBody>
                  <a:tcPr marL="96068" marR="96068" marT="32022" marB="320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chemeClr val="bg1"/>
                          </a:solidFill>
                          <a:effectLst/>
                          <a:latin typeface="Arial Unicode MS" pitchFamily="34" charset="-120"/>
                          <a:ea typeface="Arial Unicode MS" pitchFamily="34" charset="-120"/>
                          <a:cs typeface="Arial Unicode MS" pitchFamily="34" charset="-120"/>
                        </a:rPr>
                        <a:t>執行機關</a:t>
                      </a:r>
                    </a:p>
                  </a:txBody>
                  <a:tcPr marL="96068" marR="96068" marT="32022" marB="3202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1636713">
                <a:tc>
                  <a:txBody>
                    <a:bodyPr/>
                    <a:lstStyle/>
                    <a:p>
                      <a:pPr marL="0" marR="0" lvl="0" indent="0" algn="l" defTabSz="958850" rtl="0" eaLnBrk="0" fontAlgn="base" latinLnBrk="0" hangingPunct="0">
                        <a:lnSpc>
                          <a:spcPct val="100000"/>
                        </a:lnSpc>
                        <a:spcBef>
                          <a:spcPct val="0"/>
                        </a:spcBef>
                        <a:spcAft>
                          <a:spcPct val="0"/>
                        </a:spcAft>
                        <a:buClrTx/>
                        <a:buSzTx/>
                        <a:buFontTx/>
                        <a:buNone/>
                        <a:tabLst>
                          <a:tab pos="179388" algn="l"/>
                        </a:tabLst>
                      </a:pPr>
                      <a:r>
                        <a:rPr kumimoji="1" lang="zh-TW" altLang="en-US" sz="1000" b="0" i="0" u="none" strike="noStrike" cap="none" normalizeH="0" baseline="0" smtClean="0">
                          <a:ln>
                            <a:noFill/>
                          </a:ln>
                          <a:solidFill>
                            <a:srgbClr val="99CCFF"/>
                          </a:solidFill>
                          <a:effectLst/>
                          <a:latin typeface="Arial Unicode MS" pitchFamily="34" charset="-120"/>
                          <a:ea typeface="Arial Unicode MS" pitchFamily="34" charset="-120"/>
                          <a:cs typeface="Arial Unicode MS" pitchFamily="34" charset="-120"/>
                        </a:rPr>
                        <a:t>水患治理</a:t>
                      </a:r>
                    </a:p>
                    <a:p>
                      <a:pPr marL="0" marR="0" lvl="0" indent="0" algn="l" defTabSz="958850" rtl="0" eaLnBrk="0" fontAlgn="base" latinLnBrk="0" hangingPunct="0">
                        <a:lnSpc>
                          <a:spcPct val="100000"/>
                        </a:lnSpc>
                        <a:spcBef>
                          <a:spcPct val="0"/>
                        </a:spcBef>
                        <a:spcAft>
                          <a:spcPct val="0"/>
                        </a:spcAft>
                        <a:buClrTx/>
                        <a:buSzTx/>
                        <a:buFontTx/>
                        <a:buNone/>
                        <a:tabLst>
                          <a:tab pos="179388" algn="l"/>
                        </a:tabLst>
                      </a:pPr>
                      <a:r>
                        <a:rPr kumimoji="1" lang="zh-TW" altLang="en-US" sz="1000" b="0" i="0" u="none" strike="noStrike" cap="none" normalizeH="0" baseline="0" smtClean="0">
                          <a:ln>
                            <a:noFill/>
                          </a:ln>
                          <a:solidFill>
                            <a:schemeClr val="bg1"/>
                          </a:solidFill>
                          <a:effectLst/>
                          <a:latin typeface="Arial Unicode MS" pitchFamily="34" charset="-120"/>
                          <a:ea typeface="Arial Unicode MS" pitchFamily="34" charset="-120"/>
                          <a:cs typeface="Arial Unicode MS" pitchFamily="34" charset="-120"/>
                        </a:rPr>
                        <a:t>	</a:t>
                      </a:r>
                      <a:r>
                        <a:rPr kumimoji="1" lang="zh-TW" altLang="en-US" sz="1000" b="0" i="0" u="none" strike="noStrike" cap="none" normalizeH="0" baseline="0" smtClean="0">
                          <a:ln>
                            <a:noFill/>
                          </a:ln>
                          <a:solidFill>
                            <a:srgbClr val="DDDDDD"/>
                          </a:solidFill>
                          <a:effectLst/>
                          <a:latin typeface="Arial Unicode MS" pitchFamily="34" charset="-120"/>
                          <a:ea typeface="Arial Unicode MS" pitchFamily="34" charset="-120"/>
                          <a:cs typeface="Arial Unicode MS" pitchFamily="34" charset="-120"/>
                        </a:rPr>
                        <a:t>蓄洪池</a:t>
                      </a:r>
                    </a:p>
                    <a:p>
                      <a:pPr marL="0" marR="0" lvl="0" indent="0" algn="l" defTabSz="958850" rtl="0" eaLnBrk="0" fontAlgn="base" latinLnBrk="0" hangingPunct="0">
                        <a:lnSpc>
                          <a:spcPct val="100000"/>
                        </a:lnSpc>
                        <a:spcBef>
                          <a:spcPct val="0"/>
                        </a:spcBef>
                        <a:spcAft>
                          <a:spcPct val="0"/>
                        </a:spcAft>
                        <a:buClrTx/>
                        <a:buSzTx/>
                        <a:buFontTx/>
                        <a:buNone/>
                        <a:tabLst>
                          <a:tab pos="179388" algn="l"/>
                        </a:tabLst>
                      </a:pPr>
                      <a:r>
                        <a:rPr kumimoji="1" lang="zh-TW" altLang="en-US" sz="1000" b="0" i="0" u="none" strike="noStrike" cap="none" normalizeH="0" baseline="0" smtClean="0">
                          <a:ln>
                            <a:noFill/>
                          </a:ln>
                          <a:solidFill>
                            <a:srgbClr val="DDDDDD"/>
                          </a:solidFill>
                          <a:effectLst/>
                          <a:latin typeface="Arial Unicode MS" pitchFamily="34" charset="-120"/>
                          <a:ea typeface="Arial Unicode MS" pitchFamily="34" charset="-120"/>
                          <a:cs typeface="Arial Unicode MS" pitchFamily="34" charset="-120"/>
                        </a:rPr>
                        <a:t>	抽水站</a:t>
                      </a:r>
                    </a:p>
                    <a:p>
                      <a:pPr marL="0" marR="0" lvl="0" indent="0" algn="l" defTabSz="958850" rtl="0" eaLnBrk="0" fontAlgn="base" latinLnBrk="0" hangingPunct="0">
                        <a:lnSpc>
                          <a:spcPct val="100000"/>
                        </a:lnSpc>
                        <a:spcBef>
                          <a:spcPct val="0"/>
                        </a:spcBef>
                        <a:spcAft>
                          <a:spcPct val="0"/>
                        </a:spcAft>
                        <a:buClrTx/>
                        <a:buSzTx/>
                        <a:buFontTx/>
                        <a:buNone/>
                        <a:tabLst>
                          <a:tab pos="179388" algn="l"/>
                        </a:tabLst>
                      </a:pPr>
                      <a:r>
                        <a:rPr kumimoji="1" lang="zh-TW" altLang="en-US" sz="1000" b="0" i="0" u="none" strike="noStrike" cap="none" normalizeH="0" baseline="0" smtClean="0">
                          <a:ln>
                            <a:noFill/>
                          </a:ln>
                          <a:solidFill>
                            <a:srgbClr val="DDDDDD"/>
                          </a:solidFill>
                          <a:effectLst/>
                          <a:latin typeface="Arial Unicode MS" pitchFamily="34" charset="-120"/>
                          <a:ea typeface="Arial Unicode MS" pitchFamily="34" charset="-120"/>
                          <a:cs typeface="Arial Unicode MS" pitchFamily="34" charset="-120"/>
                        </a:rPr>
                        <a:t>	新設排水路</a:t>
                      </a:r>
                    </a:p>
                    <a:p>
                      <a:pPr marL="0" marR="0" lvl="0" indent="0" algn="l" defTabSz="958850" rtl="0" eaLnBrk="0" fontAlgn="base" latinLnBrk="0" hangingPunct="0">
                        <a:lnSpc>
                          <a:spcPct val="100000"/>
                        </a:lnSpc>
                        <a:spcBef>
                          <a:spcPct val="0"/>
                        </a:spcBef>
                        <a:spcAft>
                          <a:spcPct val="0"/>
                        </a:spcAft>
                        <a:buClrTx/>
                        <a:buSzTx/>
                        <a:buFontTx/>
                        <a:buNone/>
                        <a:tabLst>
                          <a:tab pos="179388" algn="l"/>
                        </a:tabLst>
                      </a:pPr>
                      <a:r>
                        <a:rPr kumimoji="1" lang="zh-TW" altLang="en-US" sz="1000" b="0" i="0" u="none" strike="noStrike" cap="none" normalizeH="0" baseline="0" smtClean="0">
                          <a:ln>
                            <a:noFill/>
                          </a:ln>
                          <a:solidFill>
                            <a:srgbClr val="DDDDDD"/>
                          </a:solidFill>
                          <a:effectLst/>
                          <a:latin typeface="Arial Unicode MS" pitchFamily="34" charset="-120"/>
                          <a:ea typeface="Arial Unicode MS" pitchFamily="34" charset="-120"/>
                          <a:cs typeface="Arial Unicode MS" pitchFamily="34" charset="-120"/>
                        </a:rPr>
                        <a:t>	邊界工程</a:t>
                      </a:r>
                    </a:p>
                    <a:p>
                      <a:pPr marL="0" marR="0" lvl="0" indent="0" algn="l" defTabSz="958850" rtl="0" eaLnBrk="0" fontAlgn="base" latinLnBrk="0" hangingPunct="0">
                        <a:lnSpc>
                          <a:spcPct val="100000"/>
                        </a:lnSpc>
                        <a:spcBef>
                          <a:spcPct val="0"/>
                        </a:spcBef>
                        <a:spcAft>
                          <a:spcPct val="0"/>
                        </a:spcAft>
                        <a:buClrTx/>
                        <a:buSzTx/>
                        <a:buFontTx/>
                        <a:buNone/>
                        <a:tabLst>
                          <a:tab pos="179388" algn="l"/>
                        </a:tabLst>
                      </a:pPr>
                      <a:r>
                        <a:rPr kumimoji="1" lang="zh-TW" altLang="en-US" sz="1000" b="0" i="0" u="none" strike="noStrike" cap="none" normalizeH="0" baseline="0" smtClean="0">
                          <a:ln>
                            <a:noFill/>
                          </a:ln>
                          <a:solidFill>
                            <a:srgbClr val="DDDDDD"/>
                          </a:solidFill>
                          <a:effectLst/>
                          <a:latin typeface="Arial Unicode MS" pitchFamily="34" charset="-120"/>
                          <a:ea typeface="Arial Unicode MS" pitchFamily="34" charset="-120"/>
                          <a:cs typeface="Arial Unicode MS" pitchFamily="34" charset="-120"/>
                        </a:rPr>
                        <a:t>	人工湖蓄洪池</a:t>
                      </a:r>
                    </a:p>
                    <a:p>
                      <a:pPr marL="0" marR="0" lvl="0" indent="0" algn="l" defTabSz="958850" rtl="0" eaLnBrk="0" fontAlgn="base" latinLnBrk="0" hangingPunct="0">
                        <a:lnSpc>
                          <a:spcPct val="100000"/>
                        </a:lnSpc>
                        <a:spcBef>
                          <a:spcPct val="0"/>
                        </a:spcBef>
                        <a:spcAft>
                          <a:spcPct val="0"/>
                        </a:spcAft>
                        <a:buClrTx/>
                        <a:buSzTx/>
                        <a:buFontTx/>
                        <a:buNone/>
                        <a:tabLst>
                          <a:tab pos="179388" algn="l"/>
                        </a:tabLst>
                      </a:pPr>
                      <a:r>
                        <a:rPr kumimoji="1" lang="zh-TW" altLang="en-US" sz="1000" b="0" i="0" u="none" strike="noStrike" cap="none" normalizeH="0" baseline="0" smtClean="0">
                          <a:ln>
                            <a:noFill/>
                          </a:ln>
                          <a:solidFill>
                            <a:srgbClr val="DDDDDD"/>
                          </a:solidFill>
                          <a:effectLst/>
                          <a:latin typeface="Arial Unicode MS" pitchFamily="34" charset="-120"/>
                          <a:ea typeface="Arial Unicode MS" pitchFamily="34" charset="-120"/>
                          <a:cs typeface="Arial Unicode MS" pitchFamily="34" charset="-120"/>
                        </a:rPr>
                        <a:t>	防潮閘</a:t>
                      </a:r>
                    </a:p>
                    <a:p>
                      <a:pPr marL="0" marR="0" lvl="0" indent="0" algn="l" defTabSz="958850" rtl="0" eaLnBrk="0" fontAlgn="base" latinLnBrk="0" hangingPunct="0">
                        <a:lnSpc>
                          <a:spcPct val="100000"/>
                        </a:lnSpc>
                        <a:spcBef>
                          <a:spcPct val="0"/>
                        </a:spcBef>
                        <a:spcAft>
                          <a:spcPct val="0"/>
                        </a:spcAft>
                        <a:buClrTx/>
                        <a:buSzTx/>
                        <a:buFontTx/>
                        <a:buNone/>
                        <a:tabLst>
                          <a:tab pos="179388" algn="l"/>
                        </a:tabLst>
                      </a:pPr>
                      <a:r>
                        <a:rPr kumimoji="1" lang="zh-TW" altLang="en-US" sz="1000" b="0" i="0" u="none" strike="noStrike" cap="none" normalizeH="0" baseline="0" smtClean="0">
                          <a:ln>
                            <a:noFill/>
                          </a:ln>
                          <a:solidFill>
                            <a:srgbClr val="DDDDDD"/>
                          </a:solidFill>
                          <a:effectLst/>
                          <a:latin typeface="Arial Unicode MS" pitchFamily="34" charset="-120"/>
                          <a:ea typeface="Arial Unicode MS" pitchFamily="34" charset="-120"/>
                          <a:cs typeface="Arial Unicode MS" pitchFamily="34" charset="-120"/>
                        </a:rPr>
                        <a:t>	水文監測網規劃與建置</a:t>
                      </a:r>
                    </a:p>
                    <a:p>
                      <a:pPr marL="0" marR="0" lvl="0" indent="0" algn="l" defTabSz="958850" rtl="0" eaLnBrk="0" fontAlgn="base" latinLnBrk="0" hangingPunct="0">
                        <a:lnSpc>
                          <a:spcPct val="100000"/>
                        </a:lnSpc>
                        <a:spcBef>
                          <a:spcPct val="0"/>
                        </a:spcBef>
                        <a:spcAft>
                          <a:spcPct val="0"/>
                        </a:spcAft>
                        <a:buClrTx/>
                        <a:buSzTx/>
                        <a:buFontTx/>
                        <a:buNone/>
                        <a:tabLst>
                          <a:tab pos="179388" algn="l"/>
                        </a:tabLst>
                      </a:pPr>
                      <a:r>
                        <a:rPr kumimoji="1" lang="zh-TW" altLang="en-US" sz="1000" b="0" i="0" u="none" strike="noStrike" cap="none" normalizeH="0" baseline="0" smtClean="0">
                          <a:ln>
                            <a:noFill/>
                          </a:ln>
                          <a:solidFill>
                            <a:srgbClr val="DDDDDD"/>
                          </a:solidFill>
                          <a:effectLst/>
                          <a:latin typeface="Arial Unicode MS" pitchFamily="34" charset="-120"/>
                          <a:ea typeface="Arial Unicode MS" pitchFamily="34" charset="-120"/>
                          <a:cs typeface="Arial Unicode MS" pitchFamily="34" charset="-120"/>
                        </a:rPr>
                        <a:t>	預警系統規劃與建置</a:t>
                      </a:r>
                    </a:p>
                  </a:txBody>
                  <a:tcPr marL="96068" marR="96068" marT="32022" marB="320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000047"/>
                        </a:gs>
                        <a:gs pos="50000">
                          <a:srgbClr val="000099"/>
                        </a:gs>
                        <a:gs pos="100000">
                          <a:srgbClr val="000047"/>
                        </a:gs>
                      </a:gsLst>
                      <a:lin ang="0" scaled="1"/>
                    </a:gradFill>
                  </a:tcPr>
                </a:tc>
                <a:tc>
                  <a:txBody>
                    <a:bodyPr/>
                    <a:lstStyle/>
                    <a:p>
                      <a:pPr marL="0" marR="0" lvl="0" indent="0" algn="l" defTabSz="958850" rtl="0" eaLnBrk="0" fontAlgn="base" latinLnBrk="0" hangingPunct="0">
                        <a:lnSpc>
                          <a:spcPct val="100000"/>
                        </a:lnSpc>
                        <a:spcBef>
                          <a:spcPct val="0"/>
                        </a:spcBef>
                        <a:spcAft>
                          <a:spcPct val="0"/>
                        </a:spcAft>
                        <a:buClrTx/>
                        <a:buSzTx/>
                        <a:buFontTx/>
                        <a:buNone/>
                        <a:tabLst/>
                      </a:pPr>
                      <a:endParaRPr kumimoji="1" lang="zh-TW" altLang="en-US" sz="1000" b="0" i="0" u="none" strike="noStrike" cap="none" normalizeH="0" baseline="0" smtClean="0">
                        <a:ln>
                          <a:noFill/>
                        </a:ln>
                        <a:solidFill>
                          <a:schemeClr val="bg1"/>
                        </a:solidFill>
                        <a:effectLst/>
                        <a:latin typeface="Arial Unicode MS" pitchFamily="34" charset="-120"/>
                        <a:ea typeface="Arial Unicode MS" pitchFamily="34" charset="-120"/>
                        <a:cs typeface="Arial Unicode MS" pitchFamily="34" charset="-120"/>
                      </a:endParaRP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rgbClr val="66FFFF"/>
                          </a:solidFill>
                          <a:effectLst/>
                          <a:latin typeface="Arial Unicode MS" pitchFamily="34" charset="-120"/>
                          <a:ea typeface="Arial Unicode MS" pitchFamily="34" charset="-120"/>
                          <a:cs typeface="Arial Unicode MS" pitchFamily="34" charset="-120"/>
                        </a:rPr>
                        <a:t>經濟部</a:t>
                      </a:r>
                      <a:r>
                        <a:rPr kumimoji="1" lang="en-US" altLang="zh-TW" sz="1000" b="0" i="0" u="none" strike="noStrike" cap="none" normalizeH="0" baseline="0" smtClean="0">
                          <a:ln>
                            <a:noFill/>
                          </a:ln>
                          <a:solidFill>
                            <a:srgbClr val="66FFFF"/>
                          </a:solidFill>
                          <a:effectLst/>
                          <a:latin typeface="Arial Unicode MS" pitchFamily="34" charset="-120"/>
                          <a:ea typeface="Arial Unicode MS" pitchFamily="34" charset="-120"/>
                          <a:cs typeface="Arial Unicode MS" pitchFamily="34" charset="-120"/>
                        </a:rPr>
                        <a:t>(</a:t>
                      </a:r>
                      <a:r>
                        <a:rPr kumimoji="1" lang="zh-TW" altLang="en-US" sz="1000" b="0" i="0" u="none" strike="noStrike" cap="none" normalizeH="0" baseline="0" smtClean="0">
                          <a:ln>
                            <a:noFill/>
                          </a:ln>
                          <a:solidFill>
                            <a:srgbClr val="0000FF"/>
                          </a:solidFill>
                          <a:effectLst/>
                          <a:latin typeface="Arial Unicode MS" pitchFamily="34" charset="-120"/>
                          <a:ea typeface="Arial Unicode MS" pitchFamily="34" charset="-120"/>
                          <a:cs typeface="Arial Unicode MS" pitchFamily="34" charset="-120"/>
                        </a:rPr>
                        <a:t>水利署</a:t>
                      </a:r>
                      <a:r>
                        <a:rPr kumimoji="1" lang="en-US" altLang="zh-TW" sz="1000" b="0" i="0" u="none" strike="noStrike" cap="none" normalizeH="0" baseline="0" smtClean="0">
                          <a:ln>
                            <a:noFill/>
                          </a:ln>
                          <a:solidFill>
                            <a:srgbClr val="66FFFF"/>
                          </a:solidFill>
                          <a:effectLst/>
                          <a:latin typeface="Arial Unicode MS" pitchFamily="34" charset="-120"/>
                          <a:ea typeface="Arial Unicode MS" pitchFamily="34" charset="-120"/>
                          <a:cs typeface="Arial Unicode MS" pitchFamily="34" charset="-120"/>
                        </a:rPr>
                        <a:t>)</a:t>
                      </a: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rgbClr val="66FFFF"/>
                          </a:solidFill>
                          <a:effectLst/>
                          <a:latin typeface="Arial Unicode MS" pitchFamily="34" charset="-120"/>
                          <a:ea typeface="Arial Unicode MS" pitchFamily="34" charset="-120"/>
                          <a:cs typeface="Arial Unicode MS" pitchFamily="34" charset="-120"/>
                        </a:rPr>
                        <a:t>經濟部</a:t>
                      </a:r>
                      <a:r>
                        <a:rPr kumimoji="1" lang="en-US" altLang="zh-TW" sz="1000" b="0" i="0" u="none" strike="noStrike" cap="none" normalizeH="0" baseline="0" smtClean="0">
                          <a:ln>
                            <a:noFill/>
                          </a:ln>
                          <a:solidFill>
                            <a:srgbClr val="66FFFF"/>
                          </a:solidFill>
                          <a:effectLst/>
                          <a:latin typeface="Arial Unicode MS" pitchFamily="34" charset="-120"/>
                          <a:ea typeface="Arial Unicode MS" pitchFamily="34" charset="-120"/>
                          <a:cs typeface="Arial Unicode MS" pitchFamily="34" charset="-120"/>
                        </a:rPr>
                        <a:t>(</a:t>
                      </a:r>
                      <a:r>
                        <a:rPr kumimoji="1" lang="zh-TW" altLang="en-US" sz="1000" b="0" i="0" u="none" strike="noStrike" cap="none" normalizeH="0" baseline="0" smtClean="0">
                          <a:ln>
                            <a:noFill/>
                          </a:ln>
                          <a:solidFill>
                            <a:srgbClr val="0000FF"/>
                          </a:solidFill>
                          <a:effectLst/>
                          <a:latin typeface="Arial Unicode MS" pitchFamily="34" charset="-120"/>
                          <a:ea typeface="Arial Unicode MS" pitchFamily="34" charset="-120"/>
                          <a:cs typeface="Arial Unicode MS" pitchFamily="34" charset="-120"/>
                        </a:rPr>
                        <a:t>水利署</a:t>
                      </a:r>
                      <a:r>
                        <a:rPr kumimoji="1" lang="en-US" altLang="zh-TW" sz="1000" b="0" i="0" u="none" strike="noStrike" cap="none" normalizeH="0" baseline="0" smtClean="0">
                          <a:ln>
                            <a:noFill/>
                          </a:ln>
                          <a:solidFill>
                            <a:srgbClr val="66FFFF"/>
                          </a:solidFill>
                          <a:effectLst/>
                          <a:latin typeface="Arial Unicode MS" pitchFamily="34" charset="-120"/>
                          <a:ea typeface="Arial Unicode MS" pitchFamily="34" charset="-120"/>
                          <a:cs typeface="Arial Unicode MS" pitchFamily="34" charset="-120"/>
                        </a:rPr>
                        <a:t>)</a:t>
                      </a: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rgbClr val="66FFFF"/>
                          </a:solidFill>
                          <a:effectLst/>
                          <a:latin typeface="Arial Unicode MS" pitchFamily="34" charset="-120"/>
                          <a:ea typeface="Arial Unicode MS" pitchFamily="34" charset="-120"/>
                          <a:cs typeface="Arial Unicode MS" pitchFamily="34" charset="-120"/>
                        </a:rPr>
                        <a:t>經濟部</a:t>
                      </a:r>
                      <a:r>
                        <a:rPr kumimoji="1" lang="en-US" altLang="zh-TW" sz="1000" b="0" i="0" u="none" strike="noStrike" cap="none" normalizeH="0" baseline="0" smtClean="0">
                          <a:ln>
                            <a:noFill/>
                          </a:ln>
                          <a:solidFill>
                            <a:srgbClr val="66FFFF"/>
                          </a:solidFill>
                          <a:effectLst/>
                          <a:latin typeface="Arial Unicode MS" pitchFamily="34" charset="-120"/>
                          <a:ea typeface="Arial Unicode MS" pitchFamily="34" charset="-120"/>
                          <a:cs typeface="Arial Unicode MS" pitchFamily="34" charset="-120"/>
                        </a:rPr>
                        <a:t>(</a:t>
                      </a:r>
                      <a:r>
                        <a:rPr kumimoji="1" lang="zh-TW" altLang="en-US" sz="1000" b="0" i="0" u="none" strike="noStrike" cap="none" normalizeH="0" baseline="0" smtClean="0">
                          <a:ln>
                            <a:noFill/>
                          </a:ln>
                          <a:solidFill>
                            <a:srgbClr val="0000FF"/>
                          </a:solidFill>
                          <a:effectLst/>
                          <a:latin typeface="Arial Unicode MS" pitchFamily="34" charset="-120"/>
                          <a:ea typeface="Arial Unicode MS" pitchFamily="34" charset="-120"/>
                          <a:cs typeface="Arial Unicode MS" pitchFamily="34" charset="-120"/>
                        </a:rPr>
                        <a:t>水利署</a:t>
                      </a:r>
                      <a:r>
                        <a:rPr kumimoji="1" lang="en-US" altLang="zh-TW" sz="1000" b="0" i="0" u="none" strike="noStrike" cap="none" normalizeH="0" baseline="0" smtClean="0">
                          <a:ln>
                            <a:noFill/>
                          </a:ln>
                          <a:solidFill>
                            <a:srgbClr val="66FFFF"/>
                          </a:solidFill>
                          <a:effectLst/>
                          <a:latin typeface="Arial Unicode MS" pitchFamily="34" charset="-120"/>
                          <a:ea typeface="Arial Unicode MS" pitchFamily="34" charset="-120"/>
                          <a:cs typeface="Arial Unicode MS" pitchFamily="34" charset="-120"/>
                        </a:rPr>
                        <a:t>)</a:t>
                      </a: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rgbClr val="66FFFF"/>
                          </a:solidFill>
                          <a:effectLst/>
                          <a:latin typeface="Arial Unicode MS" pitchFamily="34" charset="-120"/>
                          <a:ea typeface="Arial Unicode MS" pitchFamily="34" charset="-120"/>
                          <a:cs typeface="Arial Unicode MS" pitchFamily="34" charset="-120"/>
                        </a:rPr>
                        <a:t>經濟部</a:t>
                      </a:r>
                      <a:r>
                        <a:rPr kumimoji="1" lang="en-US" altLang="zh-TW" sz="1000" b="0" i="0" u="none" strike="noStrike" cap="none" normalizeH="0" baseline="0" smtClean="0">
                          <a:ln>
                            <a:noFill/>
                          </a:ln>
                          <a:solidFill>
                            <a:srgbClr val="66FFFF"/>
                          </a:solidFill>
                          <a:effectLst/>
                          <a:latin typeface="Arial Unicode MS" pitchFamily="34" charset="-120"/>
                          <a:ea typeface="Arial Unicode MS" pitchFamily="34" charset="-120"/>
                          <a:cs typeface="Arial Unicode MS" pitchFamily="34" charset="-120"/>
                        </a:rPr>
                        <a:t>(</a:t>
                      </a:r>
                      <a:r>
                        <a:rPr kumimoji="1" lang="zh-TW" altLang="en-US" sz="1000" b="0" i="0" u="none" strike="noStrike" cap="none" normalizeH="0" baseline="0" smtClean="0">
                          <a:ln>
                            <a:noFill/>
                          </a:ln>
                          <a:solidFill>
                            <a:srgbClr val="0000FF"/>
                          </a:solidFill>
                          <a:effectLst/>
                          <a:latin typeface="Arial Unicode MS" pitchFamily="34" charset="-120"/>
                          <a:ea typeface="Arial Unicode MS" pitchFamily="34" charset="-120"/>
                          <a:cs typeface="Arial Unicode MS" pitchFamily="34" charset="-120"/>
                        </a:rPr>
                        <a:t>水利署</a:t>
                      </a:r>
                      <a:r>
                        <a:rPr kumimoji="1" lang="en-US" altLang="zh-TW" sz="1000" b="0" i="0" u="none" strike="noStrike" cap="none" normalizeH="0" baseline="0" smtClean="0">
                          <a:ln>
                            <a:noFill/>
                          </a:ln>
                          <a:solidFill>
                            <a:srgbClr val="66FFFF"/>
                          </a:solidFill>
                          <a:effectLst/>
                          <a:latin typeface="Arial Unicode MS" pitchFamily="34" charset="-120"/>
                          <a:ea typeface="Arial Unicode MS" pitchFamily="34" charset="-120"/>
                          <a:cs typeface="Arial Unicode MS" pitchFamily="34" charset="-120"/>
                        </a:rPr>
                        <a:t>)</a:t>
                      </a: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rgbClr val="66FFFF"/>
                          </a:solidFill>
                          <a:effectLst/>
                          <a:latin typeface="Arial Unicode MS" pitchFamily="34" charset="-120"/>
                          <a:ea typeface="Arial Unicode MS" pitchFamily="34" charset="-120"/>
                          <a:cs typeface="Arial Unicode MS" pitchFamily="34" charset="-120"/>
                        </a:rPr>
                        <a:t>經濟部</a:t>
                      </a:r>
                      <a:r>
                        <a:rPr kumimoji="1" lang="en-US" altLang="zh-TW" sz="1000" b="0" i="0" u="none" strike="noStrike" cap="none" normalizeH="0" baseline="0" smtClean="0">
                          <a:ln>
                            <a:noFill/>
                          </a:ln>
                          <a:solidFill>
                            <a:srgbClr val="66FFFF"/>
                          </a:solidFill>
                          <a:effectLst/>
                          <a:latin typeface="Arial Unicode MS" pitchFamily="34" charset="-120"/>
                          <a:ea typeface="Arial Unicode MS" pitchFamily="34" charset="-120"/>
                          <a:cs typeface="Arial Unicode MS" pitchFamily="34" charset="-120"/>
                        </a:rPr>
                        <a:t>(</a:t>
                      </a:r>
                      <a:r>
                        <a:rPr kumimoji="1" lang="zh-TW" altLang="en-US" sz="1000" b="0" i="0" u="none" strike="noStrike" cap="none" normalizeH="0" baseline="0" smtClean="0">
                          <a:ln>
                            <a:noFill/>
                          </a:ln>
                          <a:solidFill>
                            <a:srgbClr val="0000FF"/>
                          </a:solidFill>
                          <a:effectLst/>
                          <a:latin typeface="Arial Unicode MS" pitchFamily="34" charset="-120"/>
                          <a:ea typeface="Arial Unicode MS" pitchFamily="34" charset="-120"/>
                          <a:cs typeface="Arial Unicode MS" pitchFamily="34" charset="-120"/>
                        </a:rPr>
                        <a:t>水利署</a:t>
                      </a:r>
                      <a:r>
                        <a:rPr kumimoji="1" lang="en-US" altLang="zh-TW" sz="1000" b="0" i="0" u="none" strike="noStrike" cap="none" normalizeH="0" baseline="0" smtClean="0">
                          <a:ln>
                            <a:noFill/>
                          </a:ln>
                          <a:solidFill>
                            <a:srgbClr val="66FFFF"/>
                          </a:solidFill>
                          <a:effectLst/>
                          <a:latin typeface="Arial Unicode MS" pitchFamily="34" charset="-120"/>
                          <a:ea typeface="Arial Unicode MS" pitchFamily="34" charset="-120"/>
                          <a:cs typeface="Arial Unicode MS" pitchFamily="34" charset="-120"/>
                        </a:rPr>
                        <a:t>)</a:t>
                      </a: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rgbClr val="66FFFF"/>
                          </a:solidFill>
                          <a:effectLst/>
                          <a:latin typeface="Arial Unicode MS" pitchFamily="34" charset="-120"/>
                          <a:ea typeface="Arial Unicode MS" pitchFamily="34" charset="-120"/>
                          <a:cs typeface="Arial Unicode MS" pitchFamily="34" charset="-120"/>
                        </a:rPr>
                        <a:t>經濟部</a:t>
                      </a:r>
                      <a:r>
                        <a:rPr kumimoji="1" lang="en-US" altLang="zh-TW" sz="1000" b="0" i="0" u="none" strike="noStrike" cap="none" normalizeH="0" baseline="0" smtClean="0">
                          <a:ln>
                            <a:noFill/>
                          </a:ln>
                          <a:solidFill>
                            <a:srgbClr val="66FFFF"/>
                          </a:solidFill>
                          <a:effectLst/>
                          <a:latin typeface="Arial Unicode MS" pitchFamily="34" charset="-120"/>
                          <a:ea typeface="Arial Unicode MS" pitchFamily="34" charset="-120"/>
                          <a:cs typeface="Arial Unicode MS" pitchFamily="34" charset="-120"/>
                        </a:rPr>
                        <a:t>(</a:t>
                      </a:r>
                      <a:r>
                        <a:rPr kumimoji="1" lang="zh-TW" altLang="en-US" sz="1000" b="0" i="0" u="none" strike="noStrike" cap="none" normalizeH="0" baseline="0" smtClean="0">
                          <a:ln>
                            <a:noFill/>
                          </a:ln>
                          <a:solidFill>
                            <a:srgbClr val="0000FF"/>
                          </a:solidFill>
                          <a:effectLst/>
                          <a:latin typeface="Arial Unicode MS" pitchFamily="34" charset="-120"/>
                          <a:ea typeface="Arial Unicode MS" pitchFamily="34" charset="-120"/>
                          <a:cs typeface="Arial Unicode MS" pitchFamily="34" charset="-120"/>
                        </a:rPr>
                        <a:t>水利署</a:t>
                      </a:r>
                      <a:r>
                        <a:rPr kumimoji="1" lang="en-US" altLang="zh-TW" sz="1000" b="0" i="0" u="none" strike="noStrike" cap="none" normalizeH="0" baseline="0" smtClean="0">
                          <a:ln>
                            <a:noFill/>
                          </a:ln>
                          <a:solidFill>
                            <a:srgbClr val="66FFFF"/>
                          </a:solidFill>
                          <a:effectLst/>
                          <a:latin typeface="Arial Unicode MS" pitchFamily="34" charset="-120"/>
                          <a:ea typeface="Arial Unicode MS" pitchFamily="34" charset="-120"/>
                          <a:cs typeface="Arial Unicode MS" pitchFamily="34" charset="-120"/>
                        </a:rPr>
                        <a:t>)</a:t>
                      </a: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rgbClr val="66FFFF"/>
                          </a:solidFill>
                          <a:effectLst/>
                          <a:latin typeface="Arial Unicode MS" pitchFamily="34" charset="-120"/>
                          <a:ea typeface="Arial Unicode MS" pitchFamily="34" charset="-120"/>
                          <a:cs typeface="Arial Unicode MS" pitchFamily="34" charset="-120"/>
                        </a:rPr>
                        <a:t>經濟部</a:t>
                      </a:r>
                      <a:r>
                        <a:rPr kumimoji="1" lang="en-US" altLang="zh-TW" sz="1000" b="0" i="0" u="none" strike="noStrike" cap="none" normalizeH="0" baseline="0" smtClean="0">
                          <a:ln>
                            <a:noFill/>
                          </a:ln>
                          <a:solidFill>
                            <a:srgbClr val="66FFFF"/>
                          </a:solidFill>
                          <a:effectLst/>
                          <a:latin typeface="Arial Unicode MS" pitchFamily="34" charset="-120"/>
                          <a:ea typeface="Arial Unicode MS" pitchFamily="34" charset="-120"/>
                          <a:cs typeface="Arial Unicode MS" pitchFamily="34" charset="-120"/>
                        </a:rPr>
                        <a:t>(</a:t>
                      </a:r>
                      <a:r>
                        <a:rPr kumimoji="1" lang="zh-TW" altLang="en-US" sz="1000" b="0" i="0" u="none" strike="noStrike" cap="none" normalizeH="0" baseline="0" smtClean="0">
                          <a:ln>
                            <a:noFill/>
                          </a:ln>
                          <a:solidFill>
                            <a:srgbClr val="0000FF"/>
                          </a:solidFill>
                          <a:effectLst/>
                          <a:latin typeface="Arial Unicode MS" pitchFamily="34" charset="-120"/>
                          <a:ea typeface="Arial Unicode MS" pitchFamily="34" charset="-120"/>
                          <a:cs typeface="Arial Unicode MS" pitchFamily="34" charset="-120"/>
                        </a:rPr>
                        <a:t>水利署</a:t>
                      </a:r>
                      <a:r>
                        <a:rPr kumimoji="1" lang="en-US" altLang="zh-TW" sz="1000" b="0" i="0" u="none" strike="noStrike" cap="none" normalizeH="0" baseline="0" smtClean="0">
                          <a:ln>
                            <a:noFill/>
                          </a:ln>
                          <a:solidFill>
                            <a:srgbClr val="66FFFF"/>
                          </a:solidFill>
                          <a:effectLst/>
                          <a:latin typeface="Arial Unicode MS" pitchFamily="34" charset="-120"/>
                          <a:ea typeface="Arial Unicode MS" pitchFamily="34" charset="-120"/>
                          <a:cs typeface="Arial Unicode MS" pitchFamily="34" charset="-120"/>
                        </a:rPr>
                        <a:t>)</a:t>
                      </a: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rgbClr val="66FFFF"/>
                          </a:solidFill>
                          <a:effectLst/>
                          <a:latin typeface="Arial Unicode MS" pitchFamily="34" charset="-120"/>
                          <a:ea typeface="Arial Unicode MS" pitchFamily="34" charset="-120"/>
                          <a:cs typeface="Arial Unicode MS" pitchFamily="34" charset="-120"/>
                        </a:rPr>
                        <a:t>經濟部</a:t>
                      </a:r>
                      <a:r>
                        <a:rPr kumimoji="1" lang="en-US" altLang="zh-TW" sz="1000" b="0" i="0" u="none" strike="noStrike" cap="none" normalizeH="0" baseline="0" smtClean="0">
                          <a:ln>
                            <a:noFill/>
                          </a:ln>
                          <a:solidFill>
                            <a:srgbClr val="66FFFF"/>
                          </a:solidFill>
                          <a:effectLst/>
                          <a:latin typeface="Arial Unicode MS" pitchFamily="34" charset="-120"/>
                          <a:ea typeface="Arial Unicode MS" pitchFamily="34" charset="-120"/>
                          <a:cs typeface="Arial Unicode MS" pitchFamily="34" charset="-120"/>
                        </a:rPr>
                        <a:t>(</a:t>
                      </a:r>
                      <a:r>
                        <a:rPr kumimoji="1" lang="zh-TW" altLang="en-US" sz="1000" b="0" i="0" u="none" strike="noStrike" cap="none" normalizeH="0" baseline="0" smtClean="0">
                          <a:ln>
                            <a:noFill/>
                          </a:ln>
                          <a:solidFill>
                            <a:srgbClr val="0000FF"/>
                          </a:solidFill>
                          <a:effectLst/>
                          <a:latin typeface="Arial Unicode MS" pitchFamily="34" charset="-120"/>
                          <a:ea typeface="Arial Unicode MS" pitchFamily="34" charset="-120"/>
                          <a:cs typeface="Arial Unicode MS" pitchFamily="34" charset="-120"/>
                        </a:rPr>
                        <a:t>水利署</a:t>
                      </a:r>
                      <a:r>
                        <a:rPr kumimoji="1" lang="en-US" altLang="zh-TW" sz="1000" b="0" i="0" u="none" strike="noStrike" cap="none" normalizeH="0" baseline="0" smtClean="0">
                          <a:ln>
                            <a:noFill/>
                          </a:ln>
                          <a:solidFill>
                            <a:srgbClr val="66FFFF"/>
                          </a:solidFill>
                          <a:effectLst/>
                          <a:latin typeface="Arial Unicode MS" pitchFamily="34" charset="-120"/>
                          <a:ea typeface="Arial Unicode MS" pitchFamily="34" charset="-120"/>
                          <a:cs typeface="Arial Unicode MS" pitchFamily="34" charset="-120"/>
                        </a:rPr>
                        <a:t>)</a:t>
                      </a:r>
                    </a:p>
                  </a:txBody>
                  <a:tcPr marL="96068" marR="96068" marT="32022" marB="320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rgbClr val="0000FF"/>
                          </a:solidFill>
                          <a:effectLst/>
                          <a:latin typeface="Arial Unicode MS" pitchFamily="34" charset="-120"/>
                          <a:ea typeface="Arial Unicode MS" pitchFamily="34" charset="-120"/>
                          <a:cs typeface="Arial Unicode MS" pitchFamily="34" charset="-120"/>
                        </a:rPr>
                        <a:t>水利署第五河川局</a:t>
                      </a:r>
                      <a:r>
                        <a:rPr kumimoji="1" lang="zh-TW" altLang="en-US" sz="1000" b="0" i="0" u="none" strike="noStrike" cap="none" normalizeH="0" baseline="0" smtClean="0">
                          <a:ln>
                            <a:noFill/>
                          </a:ln>
                          <a:solidFill>
                            <a:schemeClr val="bg1"/>
                          </a:solidFill>
                          <a:effectLst/>
                          <a:latin typeface="Arial Unicode MS" pitchFamily="34" charset="-120"/>
                          <a:ea typeface="Arial Unicode MS" pitchFamily="34" charset="-120"/>
                          <a:cs typeface="Arial Unicode MS" pitchFamily="34" charset="-120"/>
                        </a:rPr>
                        <a:t/>
                      </a:r>
                      <a:br>
                        <a:rPr kumimoji="1" lang="zh-TW" altLang="en-US" sz="1000" b="0" i="0" u="none" strike="noStrike" cap="none" normalizeH="0" baseline="0" smtClean="0">
                          <a:ln>
                            <a:noFill/>
                          </a:ln>
                          <a:solidFill>
                            <a:schemeClr val="bg1"/>
                          </a:solidFill>
                          <a:effectLst/>
                          <a:latin typeface="Arial Unicode MS" pitchFamily="34" charset="-120"/>
                          <a:ea typeface="Arial Unicode MS" pitchFamily="34" charset="-120"/>
                          <a:cs typeface="Arial Unicode MS" pitchFamily="34" charset="-120"/>
                        </a:rPr>
                      </a:br>
                      <a:r>
                        <a:rPr kumimoji="1" lang="zh-TW" altLang="en-US" sz="1000" b="0" i="0" u="none" strike="noStrike" cap="none" normalizeH="0" baseline="0" smtClean="0">
                          <a:ln>
                            <a:noFill/>
                          </a:ln>
                          <a:solidFill>
                            <a:schemeClr val="bg1"/>
                          </a:solidFill>
                          <a:effectLst/>
                          <a:latin typeface="Arial Unicode MS" pitchFamily="34" charset="-120"/>
                          <a:ea typeface="Arial Unicode MS" pitchFamily="34" charset="-120"/>
                          <a:cs typeface="Arial Unicode MS" pitchFamily="34" charset="-120"/>
                        </a:rPr>
                        <a:t>嘉義縣政府</a:t>
                      </a:r>
                    </a:p>
                  </a:txBody>
                  <a:tcPr marL="96068" marR="96068" marT="32022" marB="3202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1811338">
                <a:tc>
                  <a:txBody>
                    <a:bodyPr/>
                    <a:lstStyle/>
                    <a:p>
                      <a:pPr marL="0" marR="0" lvl="0" indent="0" algn="l" defTabSz="958850" rtl="0" eaLnBrk="0" fontAlgn="base" latinLnBrk="0" hangingPunct="0">
                        <a:lnSpc>
                          <a:spcPct val="100000"/>
                        </a:lnSpc>
                        <a:spcBef>
                          <a:spcPct val="0"/>
                        </a:spcBef>
                        <a:spcAft>
                          <a:spcPct val="0"/>
                        </a:spcAft>
                        <a:buClrTx/>
                        <a:buSzTx/>
                        <a:buFontTx/>
                        <a:buNone/>
                        <a:tabLst>
                          <a:tab pos="161925" algn="l"/>
                        </a:tabLst>
                      </a:pPr>
                      <a:r>
                        <a:rPr kumimoji="1" lang="zh-TW" altLang="en-US" sz="1000" b="0" i="0" u="none" strike="noStrike" cap="none" normalizeH="0" baseline="0" smtClean="0">
                          <a:ln>
                            <a:noFill/>
                          </a:ln>
                          <a:solidFill>
                            <a:srgbClr val="FF99CC"/>
                          </a:solidFill>
                          <a:effectLst/>
                          <a:latin typeface="Arial Unicode MS" pitchFamily="34" charset="-120"/>
                          <a:ea typeface="Arial Unicode MS" pitchFamily="34" charset="-120"/>
                          <a:cs typeface="Arial Unicode MS" pitchFamily="34" charset="-120"/>
                        </a:rPr>
                        <a:t>聚落與道路</a:t>
                      </a:r>
                    </a:p>
                    <a:p>
                      <a:pPr marL="0" marR="0" lvl="0" indent="0" algn="l" defTabSz="958850" rtl="0" eaLnBrk="0" fontAlgn="base" latinLnBrk="0" hangingPunct="0">
                        <a:lnSpc>
                          <a:spcPct val="100000"/>
                        </a:lnSpc>
                        <a:spcBef>
                          <a:spcPct val="0"/>
                        </a:spcBef>
                        <a:spcAft>
                          <a:spcPct val="0"/>
                        </a:spcAft>
                        <a:buClrTx/>
                        <a:buSzTx/>
                        <a:buFontTx/>
                        <a:buNone/>
                        <a:tabLst>
                          <a:tab pos="161925" algn="l"/>
                        </a:tabLst>
                      </a:pPr>
                      <a:r>
                        <a:rPr kumimoji="1" lang="zh-TW" altLang="en-US" sz="1000" b="0" i="0" u="none" strike="noStrike" cap="none" normalizeH="0" baseline="0" smtClean="0">
                          <a:ln>
                            <a:noFill/>
                          </a:ln>
                          <a:solidFill>
                            <a:schemeClr val="bg1"/>
                          </a:solidFill>
                          <a:effectLst/>
                          <a:latin typeface="Arial Unicode MS" pitchFamily="34" charset="-120"/>
                          <a:ea typeface="Arial Unicode MS" pitchFamily="34" charset="-120"/>
                          <a:cs typeface="Arial Unicode MS" pitchFamily="34" charset="-120"/>
                        </a:rPr>
                        <a:t>	</a:t>
                      </a:r>
                      <a:r>
                        <a:rPr kumimoji="1" lang="zh-TW" altLang="en-US" sz="1000" b="0" i="0" u="none" strike="noStrike" cap="none" normalizeH="0" baseline="0" smtClean="0">
                          <a:ln>
                            <a:noFill/>
                          </a:ln>
                          <a:solidFill>
                            <a:srgbClr val="DDDDDD"/>
                          </a:solidFill>
                          <a:effectLst/>
                          <a:latin typeface="Arial Unicode MS" pitchFamily="34" charset="-120"/>
                          <a:ea typeface="Arial Unicode MS" pitchFamily="34" charset="-120"/>
                          <a:cs typeface="Arial Unicode MS" pitchFamily="34" charset="-120"/>
                        </a:rPr>
                        <a:t>新建住宅區</a:t>
                      </a:r>
                    </a:p>
                    <a:p>
                      <a:pPr marL="0" marR="0" lvl="0" indent="0" algn="l" defTabSz="958850" rtl="0" eaLnBrk="0" fontAlgn="base" latinLnBrk="0" hangingPunct="0">
                        <a:lnSpc>
                          <a:spcPct val="100000"/>
                        </a:lnSpc>
                        <a:spcBef>
                          <a:spcPct val="0"/>
                        </a:spcBef>
                        <a:spcAft>
                          <a:spcPct val="0"/>
                        </a:spcAft>
                        <a:buClrTx/>
                        <a:buSzTx/>
                        <a:buFontTx/>
                        <a:buNone/>
                        <a:tabLst>
                          <a:tab pos="161925" algn="l"/>
                        </a:tabLst>
                      </a:pPr>
                      <a:r>
                        <a:rPr kumimoji="1" lang="zh-TW" altLang="en-US" sz="1000" b="0" i="0" u="none" strike="noStrike" cap="none" normalizeH="0" baseline="0" smtClean="0">
                          <a:ln>
                            <a:noFill/>
                          </a:ln>
                          <a:solidFill>
                            <a:srgbClr val="DDDDDD"/>
                          </a:solidFill>
                          <a:effectLst/>
                          <a:latin typeface="Arial Unicode MS" pitchFamily="34" charset="-120"/>
                          <a:ea typeface="Arial Unicode MS" pitchFamily="34" charset="-120"/>
                          <a:cs typeface="Arial Unicode MS" pitchFamily="34" charset="-120"/>
                        </a:rPr>
                        <a:t>	新建填土區</a:t>
                      </a:r>
                    </a:p>
                    <a:p>
                      <a:pPr marL="0" marR="0" lvl="0" indent="0" algn="l" defTabSz="958850" rtl="0" eaLnBrk="0" fontAlgn="base" latinLnBrk="0" hangingPunct="0">
                        <a:lnSpc>
                          <a:spcPct val="100000"/>
                        </a:lnSpc>
                        <a:spcBef>
                          <a:spcPct val="0"/>
                        </a:spcBef>
                        <a:spcAft>
                          <a:spcPct val="0"/>
                        </a:spcAft>
                        <a:buClrTx/>
                        <a:buSzTx/>
                        <a:buFontTx/>
                        <a:buNone/>
                        <a:tabLst>
                          <a:tab pos="161925" algn="l"/>
                        </a:tabLst>
                      </a:pPr>
                      <a:r>
                        <a:rPr kumimoji="1" lang="zh-TW" altLang="en-US" sz="1000" b="0" i="0" u="none" strike="noStrike" cap="none" normalizeH="0" baseline="0" smtClean="0">
                          <a:ln>
                            <a:noFill/>
                          </a:ln>
                          <a:solidFill>
                            <a:srgbClr val="DDDDDD"/>
                          </a:solidFill>
                          <a:effectLst/>
                          <a:latin typeface="Arial Unicode MS" pitchFamily="34" charset="-120"/>
                          <a:ea typeface="Arial Unicode MS" pitchFamily="34" charset="-120"/>
                          <a:cs typeface="Arial Unicode MS" pitchFamily="34" charset="-120"/>
                        </a:rPr>
                        <a:t>	鰲鼓溼地專用道路</a:t>
                      </a:r>
                    </a:p>
                    <a:p>
                      <a:pPr marL="0" marR="0" lvl="0" indent="0" algn="l" defTabSz="958850" rtl="0" eaLnBrk="0" fontAlgn="base" latinLnBrk="0" hangingPunct="0">
                        <a:lnSpc>
                          <a:spcPct val="100000"/>
                        </a:lnSpc>
                        <a:spcBef>
                          <a:spcPct val="0"/>
                        </a:spcBef>
                        <a:spcAft>
                          <a:spcPct val="0"/>
                        </a:spcAft>
                        <a:buClrTx/>
                        <a:buSzTx/>
                        <a:buFontTx/>
                        <a:buNone/>
                        <a:tabLst>
                          <a:tab pos="161925" algn="l"/>
                        </a:tabLst>
                      </a:pPr>
                      <a:r>
                        <a:rPr kumimoji="1" lang="zh-TW" altLang="en-US" sz="1000" b="0" i="0" u="none" strike="noStrike" cap="none" normalizeH="0" baseline="0" smtClean="0">
                          <a:ln>
                            <a:noFill/>
                          </a:ln>
                          <a:solidFill>
                            <a:srgbClr val="DDDDDD"/>
                          </a:solidFill>
                          <a:effectLst/>
                          <a:latin typeface="Arial Unicode MS" pitchFamily="34" charset="-120"/>
                          <a:ea typeface="Arial Unicode MS" pitchFamily="34" charset="-120"/>
                          <a:cs typeface="Arial Unicode MS" pitchFamily="34" charset="-120"/>
                        </a:rPr>
                        <a:t>	聚落聯絡道路</a:t>
                      </a:r>
                      <a:r>
                        <a:rPr kumimoji="1" lang="en-US" altLang="zh-TW" sz="1000" b="0" i="0" u="none" strike="noStrike" cap="none" normalizeH="0" baseline="0" smtClean="0">
                          <a:ln>
                            <a:noFill/>
                          </a:ln>
                          <a:solidFill>
                            <a:srgbClr val="DDDDDD"/>
                          </a:solidFill>
                          <a:effectLst/>
                          <a:latin typeface="Arial Unicode MS" pitchFamily="34" charset="-120"/>
                          <a:ea typeface="Arial Unicode MS" pitchFamily="34" charset="-120"/>
                          <a:cs typeface="Arial Unicode MS" pitchFamily="34" charset="-120"/>
                        </a:rPr>
                        <a:t>(</a:t>
                      </a:r>
                      <a:r>
                        <a:rPr kumimoji="1" lang="zh-TW" altLang="en-US" sz="1000" b="0" i="0" u="none" strike="noStrike" cap="none" normalizeH="0" baseline="0" smtClean="0">
                          <a:ln>
                            <a:noFill/>
                          </a:ln>
                          <a:solidFill>
                            <a:srgbClr val="DDDDDD"/>
                          </a:solidFill>
                          <a:effectLst/>
                          <a:latin typeface="Arial Unicode MS" pitchFamily="34" charset="-120"/>
                          <a:ea typeface="Arial Unicode MS" pitchFamily="34" charset="-120"/>
                          <a:cs typeface="Arial Unicode MS" pitchFamily="34" charset="-120"/>
                        </a:rPr>
                        <a:t>新設、拓寬</a:t>
                      </a:r>
                      <a:r>
                        <a:rPr kumimoji="1" lang="en-US" altLang="zh-TW" sz="1000" b="0" i="0" u="none" strike="noStrike" cap="none" normalizeH="0" baseline="0" smtClean="0">
                          <a:ln>
                            <a:noFill/>
                          </a:ln>
                          <a:solidFill>
                            <a:srgbClr val="DDDDDD"/>
                          </a:solidFill>
                          <a:effectLst/>
                          <a:latin typeface="Arial Unicode MS" pitchFamily="34" charset="-120"/>
                          <a:ea typeface="Arial Unicode MS" pitchFamily="34" charset="-120"/>
                          <a:cs typeface="Arial Unicode MS" pitchFamily="34" charset="-120"/>
                        </a:rPr>
                        <a:t>)</a:t>
                      </a:r>
                    </a:p>
                    <a:p>
                      <a:pPr marL="0" marR="0" lvl="0" indent="0" algn="l" defTabSz="958850" rtl="0" eaLnBrk="0" fontAlgn="base" latinLnBrk="0" hangingPunct="0">
                        <a:lnSpc>
                          <a:spcPct val="100000"/>
                        </a:lnSpc>
                        <a:spcBef>
                          <a:spcPct val="0"/>
                        </a:spcBef>
                        <a:spcAft>
                          <a:spcPct val="0"/>
                        </a:spcAft>
                        <a:buClrTx/>
                        <a:buSzTx/>
                        <a:buFontTx/>
                        <a:buNone/>
                        <a:tabLst>
                          <a:tab pos="161925" algn="l"/>
                        </a:tabLst>
                      </a:pPr>
                      <a:r>
                        <a:rPr kumimoji="1" lang="en-US" altLang="zh-TW" sz="1000" b="0" i="0" u="none" strike="noStrike" cap="none" normalizeH="0" baseline="0" smtClean="0">
                          <a:ln>
                            <a:noFill/>
                          </a:ln>
                          <a:solidFill>
                            <a:srgbClr val="DDDDDD"/>
                          </a:solidFill>
                          <a:effectLst/>
                          <a:latin typeface="Arial Unicode MS" pitchFamily="34" charset="-120"/>
                          <a:ea typeface="Arial Unicode MS" pitchFamily="34" charset="-120"/>
                          <a:cs typeface="Arial Unicode MS" pitchFamily="34" charset="-120"/>
                        </a:rPr>
                        <a:t>	</a:t>
                      </a:r>
                      <a:r>
                        <a:rPr kumimoji="1" lang="zh-TW" altLang="en-US" sz="1000" b="0" i="0" u="none" strike="noStrike" cap="none" normalizeH="0" baseline="0" smtClean="0">
                          <a:ln>
                            <a:noFill/>
                          </a:ln>
                          <a:solidFill>
                            <a:srgbClr val="DDDDDD"/>
                          </a:solidFill>
                          <a:effectLst/>
                          <a:latin typeface="Arial Unicode MS" pitchFamily="34" charset="-120"/>
                          <a:ea typeface="Arial Unicode MS" pitchFamily="34" charset="-120"/>
                          <a:cs typeface="Arial Unicode MS" pitchFamily="34" charset="-120"/>
                        </a:rPr>
                        <a:t>現有道路改善</a:t>
                      </a:r>
                    </a:p>
                    <a:p>
                      <a:pPr marL="0" marR="0" lvl="0" indent="0" algn="l" defTabSz="958850" rtl="0" eaLnBrk="0" fontAlgn="base" latinLnBrk="0" hangingPunct="0">
                        <a:lnSpc>
                          <a:spcPct val="100000"/>
                        </a:lnSpc>
                        <a:spcBef>
                          <a:spcPct val="0"/>
                        </a:spcBef>
                        <a:spcAft>
                          <a:spcPct val="0"/>
                        </a:spcAft>
                        <a:buClrTx/>
                        <a:buSzTx/>
                        <a:buFontTx/>
                        <a:buNone/>
                        <a:tabLst>
                          <a:tab pos="161925" algn="l"/>
                        </a:tabLst>
                      </a:pPr>
                      <a:r>
                        <a:rPr kumimoji="1" lang="zh-TW" altLang="en-US" sz="1000" b="0" i="0" u="none" strike="noStrike" cap="none" normalizeH="0" baseline="0" smtClean="0">
                          <a:ln>
                            <a:noFill/>
                          </a:ln>
                          <a:solidFill>
                            <a:srgbClr val="DDDDDD"/>
                          </a:solidFill>
                          <a:effectLst/>
                          <a:latin typeface="Arial Unicode MS" pitchFamily="34" charset="-120"/>
                          <a:ea typeface="Arial Unicode MS" pitchFamily="34" charset="-120"/>
                          <a:cs typeface="Arial Unicode MS" pitchFamily="34" charset="-120"/>
                        </a:rPr>
                        <a:t>	村落圍堤區口改善</a:t>
                      </a:r>
                    </a:p>
                    <a:p>
                      <a:pPr marL="0" marR="0" lvl="0" indent="0" algn="l" defTabSz="958850" rtl="0" eaLnBrk="0" fontAlgn="base" latinLnBrk="0" hangingPunct="0">
                        <a:lnSpc>
                          <a:spcPct val="100000"/>
                        </a:lnSpc>
                        <a:spcBef>
                          <a:spcPct val="0"/>
                        </a:spcBef>
                        <a:spcAft>
                          <a:spcPct val="0"/>
                        </a:spcAft>
                        <a:buClrTx/>
                        <a:buSzTx/>
                        <a:buFontTx/>
                        <a:buNone/>
                        <a:tabLst>
                          <a:tab pos="161925" algn="l"/>
                        </a:tabLst>
                      </a:pPr>
                      <a:r>
                        <a:rPr kumimoji="1" lang="zh-TW" altLang="en-US" sz="1000" b="0" i="0" u="none" strike="noStrike" cap="none" normalizeH="0" baseline="0" smtClean="0">
                          <a:ln>
                            <a:noFill/>
                          </a:ln>
                          <a:solidFill>
                            <a:srgbClr val="DDDDDD"/>
                          </a:solidFill>
                          <a:effectLst/>
                          <a:latin typeface="Arial Unicode MS" pitchFamily="34" charset="-120"/>
                          <a:ea typeface="Arial Unicode MS" pitchFamily="34" charset="-120"/>
                          <a:cs typeface="Arial Unicode MS" pitchFamily="34" charset="-120"/>
                        </a:rPr>
                        <a:t>	社區公園</a:t>
                      </a:r>
                    </a:p>
                    <a:p>
                      <a:pPr marL="0" marR="0" lvl="0" indent="0" algn="l" defTabSz="958850" rtl="0" eaLnBrk="0" fontAlgn="base" latinLnBrk="0" hangingPunct="0">
                        <a:lnSpc>
                          <a:spcPct val="100000"/>
                        </a:lnSpc>
                        <a:spcBef>
                          <a:spcPct val="0"/>
                        </a:spcBef>
                        <a:spcAft>
                          <a:spcPct val="0"/>
                        </a:spcAft>
                        <a:buClrTx/>
                        <a:buSzTx/>
                        <a:buFontTx/>
                        <a:buNone/>
                        <a:tabLst>
                          <a:tab pos="161925" algn="l"/>
                        </a:tabLst>
                      </a:pPr>
                      <a:r>
                        <a:rPr kumimoji="1" lang="zh-TW" altLang="en-US" sz="1000" b="0" i="0" u="none" strike="noStrike" cap="none" normalizeH="0" baseline="0" smtClean="0">
                          <a:ln>
                            <a:noFill/>
                          </a:ln>
                          <a:solidFill>
                            <a:srgbClr val="DDDDDD"/>
                          </a:solidFill>
                          <a:effectLst/>
                          <a:latin typeface="Arial Unicode MS" pitchFamily="34" charset="-120"/>
                          <a:ea typeface="Arial Unicode MS" pitchFamily="34" charset="-120"/>
                          <a:cs typeface="Arial Unicode MS" pitchFamily="34" charset="-120"/>
                        </a:rPr>
                        <a:t>	苗圃公園</a:t>
                      </a:r>
                    </a:p>
                    <a:p>
                      <a:pPr marL="0" marR="0" lvl="0" indent="0" algn="l" defTabSz="958850" rtl="0" eaLnBrk="0" fontAlgn="base" latinLnBrk="0" hangingPunct="0">
                        <a:lnSpc>
                          <a:spcPct val="100000"/>
                        </a:lnSpc>
                        <a:spcBef>
                          <a:spcPct val="0"/>
                        </a:spcBef>
                        <a:spcAft>
                          <a:spcPct val="0"/>
                        </a:spcAft>
                        <a:buClrTx/>
                        <a:buSzTx/>
                        <a:buFontTx/>
                        <a:buNone/>
                        <a:tabLst>
                          <a:tab pos="161925" algn="l"/>
                        </a:tabLst>
                      </a:pPr>
                      <a:r>
                        <a:rPr kumimoji="1" lang="zh-TW" altLang="en-US" sz="1000" b="0" i="0" u="none" strike="noStrike" cap="none" normalizeH="0" baseline="0" smtClean="0">
                          <a:ln>
                            <a:noFill/>
                          </a:ln>
                          <a:solidFill>
                            <a:srgbClr val="DDDDDD"/>
                          </a:solidFill>
                          <a:effectLst/>
                          <a:latin typeface="Arial Unicode MS" pitchFamily="34" charset="-120"/>
                          <a:ea typeface="Arial Unicode MS" pitchFamily="34" charset="-120"/>
                          <a:cs typeface="Arial Unicode MS" pitchFamily="34" charset="-120"/>
                        </a:rPr>
                        <a:t>	其他公共設施</a:t>
                      </a:r>
                    </a:p>
                  </a:txBody>
                  <a:tcPr marL="96068" marR="96068" marT="32022" marB="320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2F0018"/>
                        </a:gs>
                        <a:gs pos="50000">
                          <a:srgbClr val="660033"/>
                        </a:gs>
                        <a:gs pos="100000">
                          <a:srgbClr val="2F0018"/>
                        </a:gs>
                      </a:gsLst>
                      <a:lin ang="0" scaled="1"/>
                    </a:gradFill>
                  </a:tcPr>
                </a:tc>
                <a:tc>
                  <a:txBody>
                    <a:bodyPr/>
                    <a:lstStyle/>
                    <a:p>
                      <a:pPr marL="0" marR="0" lvl="0" indent="0" algn="l" defTabSz="958850" rtl="0" eaLnBrk="0" fontAlgn="base" latinLnBrk="0" hangingPunct="0">
                        <a:lnSpc>
                          <a:spcPct val="100000"/>
                        </a:lnSpc>
                        <a:spcBef>
                          <a:spcPct val="0"/>
                        </a:spcBef>
                        <a:spcAft>
                          <a:spcPct val="0"/>
                        </a:spcAft>
                        <a:buClrTx/>
                        <a:buSzTx/>
                        <a:buFontTx/>
                        <a:buNone/>
                        <a:tabLst/>
                      </a:pPr>
                      <a:endParaRPr kumimoji="1" lang="zh-TW" altLang="en-US" sz="1000" b="0" i="0" u="none" strike="noStrike" cap="none" normalizeH="0" baseline="0" smtClean="0">
                        <a:ln>
                          <a:noFill/>
                        </a:ln>
                        <a:solidFill>
                          <a:schemeClr val="bg1"/>
                        </a:solidFill>
                        <a:effectLst/>
                        <a:latin typeface="Arial Unicode MS" pitchFamily="34" charset="-120"/>
                        <a:ea typeface="Arial Unicode MS" pitchFamily="34" charset="-120"/>
                        <a:cs typeface="Arial Unicode MS" pitchFamily="34" charset="-120"/>
                      </a:endParaRP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rgbClr val="CC6600"/>
                          </a:solidFill>
                          <a:effectLst/>
                          <a:latin typeface="Arial Unicode MS" pitchFamily="34" charset="-120"/>
                          <a:ea typeface="Arial Unicode MS" pitchFamily="34" charset="-120"/>
                          <a:cs typeface="Arial Unicode MS" pitchFamily="34" charset="-120"/>
                        </a:rPr>
                        <a:t>內政部</a:t>
                      </a:r>
                      <a:r>
                        <a:rPr kumimoji="1" lang="en-US" altLang="zh-TW" sz="1000" b="0" i="0" u="none" strike="noStrike" cap="none" normalizeH="0" baseline="0" smtClean="0">
                          <a:ln>
                            <a:noFill/>
                          </a:ln>
                          <a:solidFill>
                            <a:srgbClr val="CC6600"/>
                          </a:solidFill>
                          <a:effectLst/>
                          <a:latin typeface="Arial Unicode MS" pitchFamily="34" charset="-120"/>
                          <a:ea typeface="Arial Unicode MS" pitchFamily="34" charset="-120"/>
                          <a:cs typeface="Arial Unicode MS" pitchFamily="34" charset="-120"/>
                        </a:rPr>
                        <a:t>(</a:t>
                      </a:r>
                      <a:r>
                        <a:rPr kumimoji="1" lang="zh-TW" altLang="en-US" sz="1000" b="0" i="0" u="none" strike="noStrike" cap="none" normalizeH="0" baseline="0" smtClean="0">
                          <a:ln>
                            <a:noFill/>
                          </a:ln>
                          <a:solidFill>
                            <a:srgbClr val="FF9966"/>
                          </a:solidFill>
                          <a:effectLst/>
                          <a:latin typeface="Arial Unicode MS" pitchFamily="34" charset="-120"/>
                          <a:ea typeface="Arial Unicode MS" pitchFamily="34" charset="-120"/>
                          <a:cs typeface="Arial Unicode MS" pitchFamily="34" charset="-120"/>
                        </a:rPr>
                        <a:t>營建署</a:t>
                      </a:r>
                      <a:r>
                        <a:rPr kumimoji="1" lang="en-US" altLang="zh-TW" sz="1000" b="0" i="0" u="none" strike="noStrike" cap="none" normalizeH="0" baseline="0" smtClean="0">
                          <a:ln>
                            <a:noFill/>
                          </a:ln>
                          <a:solidFill>
                            <a:srgbClr val="CC6600"/>
                          </a:solidFill>
                          <a:effectLst/>
                          <a:latin typeface="Arial Unicode MS" pitchFamily="34" charset="-120"/>
                          <a:ea typeface="Arial Unicode MS" pitchFamily="34" charset="-120"/>
                          <a:cs typeface="Arial Unicode MS" pitchFamily="34" charset="-120"/>
                        </a:rPr>
                        <a:t>)</a:t>
                      </a: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rgbClr val="CC6600"/>
                          </a:solidFill>
                          <a:effectLst/>
                          <a:latin typeface="Arial Unicode MS" pitchFamily="34" charset="-120"/>
                          <a:ea typeface="Arial Unicode MS" pitchFamily="34" charset="-120"/>
                          <a:cs typeface="Arial Unicode MS" pitchFamily="34" charset="-120"/>
                        </a:rPr>
                        <a:t>內政部</a:t>
                      </a:r>
                      <a:r>
                        <a:rPr kumimoji="1" lang="en-US" altLang="zh-TW" sz="1000" b="0" i="0" u="none" strike="noStrike" cap="none" normalizeH="0" baseline="0" smtClean="0">
                          <a:ln>
                            <a:noFill/>
                          </a:ln>
                          <a:solidFill>
                            <a:srgbClr val="CC6600"/>
                          </a:solidFill>
                          <a:effectLst/>
                          <a:latin typeface="Arial Unicode MS" pitchFamily="34" charset="-120"/>
                          <a:ea typeface="Arial Unicode MS" pitchFamily="34" charset="-120"/>
                          <a:cs typeface="Arial Unicode MS" pitchFamily="34" charset="-120"/>
                        </a:rPr>
                        <a:t>(</a:t>
                      </a:r>
                      <a:r>
                        <a:rPr kumimoji="1" lang="zh-TW" altLang="en-US" sz="1000" b="0" i="0" u="none" strike="noStrike" cap="none" normalizeH="0" baseline="0" smtClean="0">
                          <a:ln>
                            <a:noFill/>
                          </a:ln>
                          <a:solidFill>
                            <a:srgbClr val="FF9966"/>
                          </a:solidFill>
                          <a:effectLst/>
                          <a:latin typeface="Arial Unicode MS" pitchFamily="34" charset="-120"/>
                          <a:ea typeface="Arial Unicode MS" pitchFamily="34" charset="-120"/>
                          <a:cs typeface="Arial Unicode MS" pitchFamily="34" charset="-120"/>
                        </a:rPr>
                        <a:t>營建署</a:t>
                      </a:r>
                      <a:r>
                        <a:rPr kumimoji="1" lang="en-US" altLang="zh-TW" sz="1000" b="0" i="0" u="none" strike="noStrike" cap="none" normalizeH="0" baseline="0" smtClean="0">
                          <a:ln>
                            <a:noFill/>
                          </a:ln>
                          <a:solidFill>
                            <a:srgbClr val="CC6600"/>
                          </a:solidFill>
                          <a:effectLst/>
                          <a:latin typeface="Arial Unicode MS" pitchFamily="34" charset="-120"/>
                          <a:ea typeface="Arial Unicode MS" pitchFamily="34" charset="-120"/>
                          <a:cs typeface="Arial Unicode MS" pitchFamily="34" charset="-120"/>
                        </a:rPr>
                        <a:t>)</a:t>
                      </a: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chemeClr val="bg1"/>
                          </a:solidFill>
                          <a:effectLst/>
                          <a:latin typeface="Arial Unicode MS" pitchFamily="34" charset="-120"/>
                          <a:ea typeface="Arial Unicode MS" pitchFamily="34" charset="-120"/>
                          <a:cs typeface="Arial Unicode MS" pitchFamily="34" charset="-120"/>
                        </a:rPr>
                        <a:t>嘉義縣政府</a:t>
                      </a: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chemeClr val="bg1"/>
                          </a:solidFill>
                          <a:effectLst/>
                          <a:latin typeface="Arial Unicode MS" pitchFamily="34" charset="-120"/>
                          <a:ea typeface="Arial Unicode MS" pitchFamily="34" charset="-120"/>
                          <a:cs typeface="Arial Unicode MS" pitchFamily="34" charset="-120"/>
                        </a:rPr>
                        <a:t>嘉義縣政府</a:t>
                      </a: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chemeClr val="bg1"/>
                          </a:solidFill>
                          <a:effectLst/>
                          <a:latin typeface="Arial Unicode MS" pitchFamily="34" charset="-120"/>
                          <a:ea typeface="Arial Unicode MS" pitchFamily="34" charset="-120"/>
                          <a:cs typeface="Arial Unicode MS" pitchFamily="34" charset="-120"/>
                        </a:rPr>
                        <a:t>嘉義縣政府</a:t>
                      </a: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rgbClr val="0000FF"/>
                          </a:solidFill>
                          <a:effectLst/>
                          <a:latin typeface="Arial Unicode MS" pitchFamily="34" charset="-120"/>
                          <a:ea typeface="Arial Unicode MS" pitchFamily="34" charset="-120"/>
                          <a:cs typeface="Arial Unicode MS" pitchFamily="34" charset="-120"/>
                        </a:rPr>
                        <a:t>水利署第五河川局</a:t>
                      </a: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chemeClr val="bg1"/>
                          </a:solidFill>
                          <a:effectLst/>
                          <a:latin typeface="Arial Unicode MS" pitchFamily="34" charset="-120"/>
                          <a:ea typeface="Arial Unicode MS" pitchFamily="34" charset="-120"/>
                          <a:cs typeface="Arial Unicode MS" pitchFamily="34" charset="-120"/>
                        </a:rPr>
                        <a:t>嘉義縣政府</a:t>
                      </a: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chemeClr val="bg1"/>
                          </a:solidFill>
                          <a:effectLst/>
                          <a:latin typeface="Arial Unicode MS" pitchFamily="34" charset="-120"/>
                          <a:ea typeface="Arial Unicode MS" pitchFamily="34" charset="-120"/>
                          <a:cs typeface="Arial Unicode MS" pitchFamily="34" charset="-120"/>
                        </a:rPr>
                        <a:t>嘉義縣政府</a:t>
                      </a: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chemeClr val="bg1"/>
                          </a:solidFill>
                          <a:effectLst/>
                          <a:latin typeface="Arial Unicode MS" pitchFamily="34" charset="-120"/>
                          <a:ea typeface="Arial Unicode MS" pitchFamily="34" charset="-120"/>
                          <a:cs typeface="Arial Unicode MS" pitchFamily="34" charset="-120"/>
                        </a:rPr>
                        <a:t>嘉義縣政府</a:t>
                      </a:r>
                    </a:p>
                  </a:txBody>
                  <a:tcPr marL="96068" marR="96068" marT="32022" marB="320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58850" rtl="0" eaLnBrk="0" fontAlgn="base" latinLnBrk="0" hangingPunct="0">
                        <a:lnSpc>
                          <a:spcPct val="100000"/>
                        </a:lnSpc>
                        <a:spcBef>
                          <a:spcPct val="0"/>
                        </a:spcBef>
                        <a:spcAft>
                          <a:spcPct val="0"/>
                        </a:spcAft>
                        <a:buClrTx/>
                        <a:buSzTx/>
                        <a:buFontTx/>
                        <a:buNone/>
                        <a:tabLst/>
                      </a:pPr>
                      <a:endParaRPr kumimoji="1" lang="zh-TW" altLang="en-US" sz="1000" b="0" i="0" u="none" strike="noStrike" cap="none" normalizeH="0" baseline="0" smtClean="0">
                        <a:ln>
                          <a:noFill/>
                        </a:ln>
                        <a:solidFill>
                          <a:schemeClr val="bg1"/>
                        </a:solidFill>
                        <a:effectLst/>
                        <a:latin typeface="Arial Unicode MS" pitchFamily="34" charset="-120"/>
                        <a:ea typeface="Arial Unicode MS" pitchFamily="34" charset="-120"/>
                        <a:cs typeface="Arial Unicode MS" pitchFamily="34" charset="-120"/>
                      </a:endParaRP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開發者</a:t>
                      </a: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chemeClr val="bg1"/>
                          </a:solidFill>
                          <a:effectLst/>
                          <a:latin typeface="Arial Unicode MS" pitchFamily="34" charset="-120"/>
                          <a:ea typeface="Arial Unicode MS" pitchFamily="34" charset="-120"/>
                          <a:cs typeface="Arial Unicode MS" pitchFamily="34" charset="-120"/>
                        </a:rPr>
                        <a:t>嘉義縣政府</a:t>
                      </a:r>
                      <a:r>
                        <a:rPr kumimoji="1" lang="en-US" altLang="zh-TW" sz="1000" b="0" i="0" u="none" strike="noStrike" cap="none" normalizeH="0" baseline="0" smtClean="0">
                          <a:ln>
                            <a:noFill/>
                          </a:ln>
                          <a:solidFill>
                            <a:schemeClr val="bg1"/>
                          </a:solidFill>
                          <a:effectLst/>
                          <a:latin typeface="Arial Unicode MS" pitchFamily="34" charset="-120"/>
                          <a:ea typeface="Arial Unicode MS" pitchFamily="34" charset="-120"/>
                          <a:cs typeface="Arial Unicode MS" pitchFamily="34" charset="-120"/>
                        </a:rPr>
                        <a:t>/</a:t>
                      </a:r>
                      <a:r>
                        <a:rPr kumimoji="1" lang="zh-TW" altLang="en-US" sz="10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開發者</a:t>
                      </a: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chemeClr val="bg1"/>
                          </a:solidFill>
                          <a:effectLst/>
                          <a:latin typeface="Arial Unicode MS" pitchFamily="34" charset="-120"/>
                          <a:ea typeface="Arial Unicode MS" pitchFamily="34" charset="-120"/>
                          <a:cs typeface="Arial Unicode MS" pitchFamily="34" charset="-120"/>
                        </a:rPr>
                        <a:t>嘉義縣政府</a:t>
                      </a: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chemeClr val="bg1"/>
                          </a:solidFill>
                          <a:effectLst/>
                          <a:latin typeface="Arial Unicode MS" pitchFamily="34" charset="-120"/>
                          <a:ea typeface="Arial Unicode MS" pitchFamily="34" charset="-120"/>
                          <a:cs typeface="Arial Unicode MS" pitchFamily="34" charset="-120"/>
                        </a:rPr>
                        <a:t>嘉義縣政府</a:t>
                      </a: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chemeClr val="bg1"/>
                          </a:solidFill>
                          <a:effectLst/>
                          <a:latin typeface="Arial Unicode MS" pitchFamily="34" charset="-120"/>
                          <a:ea typeface="Arial Unicode MS" pitchFamily="34" charset="-120"/>
                          <a:cs typeface="Arial Unicode MS" pitchFamily="34" charset="-120"/>
                        </a:rPr>
                        <a:t>嘉義縣政府</a:t>
                      </a: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chemeClr val="bg1"/>
                          </a:solidFill>
                          <a:effectLst/>
                          <a:latin typeface="Arial Unicode MS" pitchFamily="34" charset="-120"/>
                          <a:ea typeface="Arial Unicode MS" pitchFamily="34" charset="-120"/>
                          <a:cs typeface="Arial Unicode MS" pitchFamily="34" charset="-120"/>
                        </a:rPr>
                        <a:t>嘉義縣政府</a:t>
                      </a: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chemeClr val="bg1"/>
                          </a:solidFill>
                          <a:effectLst/>
                          <a:latin typeface="Arial Unicode MS" pitchFamily="34" charset="-120"/>
                          <a:ea typeface="Arial Unicode MS" pitchFamily="34" charset="-120"/>
                          <a:cs typeface="Arial Unicode MS" pitchFamily="34" charset="-120"/>
                        </a:rPr>
                        <a:t>嘉義縣政府</a:t>
                      </a: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chemeClr val="bg1"/>
                          </a:solidFill>
                          <a:effectLst/>
                          <a:latin typeface="Arial Unicode MS" pitchFamily="34" charset="-120"/>
                          <a:ea typeface="Arial Unicode MS" pitchFamily="34" charset="-120"/>
                          <a:cs typeface="Arial Unicode MS" pitchFamily="34" charset="-120"/>
                        </a:rPr>
                        <a:t>嘉義縣政府</a:t>
                      </a: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chemeClr val="bg1"/>
                          </a:solidFill>
                          <a:effectLst/>
                          <a:latin typeface="Arial Unicode MS" pitchFamily="34" charset="-120"/>
                          <a:ea typeface="Arial Unicode MS" pitchFamily="34" charset="-120"/>
                          <a:cs typeface="Arial Unicode MS" pitchFamily="34" charset="-120"/>
                        </a:rPr>
                        <a:t>嘉義縣政府</a:t>
                      </a:r>
                    </a:p>
                  </a:txBody>
                  <a:tcPr marL="96068" marR="96068" marT="32022" marB="320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r h="974725">
                <a:tc>
                  <a:txBody>
                    <a:bodyPr/>
                    <a:lstStyle/>
                    <a:p>
                      <a:pPr marL="0" marR="0" lvl="0" indent="0" algn="l" defTabSz="958850" rtl="0" eaLnBrk="0" fontAlgn="base" latinLnBrk="0" hangingPunct="0">
                        <a:lnSpc>
                          <a:spcPct val="100000"/>
                        </a:lnSpc>
                        <a:spcBef>
                          <a:spcPct val="0"/>
                        </a:spcBef>
                        <a:spcAft>
                          <a:spcPct val="0"/>
                        </a:spcAft>
                        <a:buClrTx/>
                        <a:buSzTx/>
                        <a:buFontTx/>
                        <a:buNone/>
                        <a:tabLst>
                          <a:tab pos="187325" algn="l"/>
                        </a:tabLst>
                      </a:pPr>
                      <a:r>
                        <a:rPr kumimoji="1" lang="zh-TW" altLang="en-US" sz="1000" b="0" i="0" u="none" strike="noStrike" cap="none" normalizeH="0" baseline="0" smtClean="0">
                          <a:ln>
                            <a:noFill/>
                          </a:ln>
                          <a:solidFill>
                            <a:srgbClr val="99FF66"/>
                          </a:solidFill>
                          <a:effectLst/>
                          <a:latin typeface="Arial Unicode MS" pitchFamily="34" charset="-120"/>
                          <a:ea typeface="Arial Unicode MS" pitchFamily="34" charset="-120"/>
                          <a:cs typeface="Arial Unicode MS" pitchFamily="34" charset="-120"/>
                        </a:rPr>
                        <a:t>環境生態復育</a:t>
                      </a:r>
                    </a:p>
                    <a:p>
                      <a:pPr marL="0" marR="0" lvl="0" indent="0" algn="l" defTabSz="958850" rtl="0" eaLnBrk="0" fontAlgn="base" latinLnBrk="0" hangingPunct="0">
                        <a:lnSpc>
                          <a:spcPct val="100000"/>
                        </a:lnSpc>
                        <a:spcBef>
                          <a:spcPct val="0"/>
                        </a:spcBef>
                        <a:spcAft>
                          <a:spcPct val="0"/>
                        </a:spcAft>
                        <a:buClrTx/>
                        <a:buSzTx/>
                        <a:buFontTx/>
                        <a:buNone/>
                        <a:tabLst>
                          <a:tab pos="187325" algn="l"/>
                        </a:tabLst>
                      </a:pPr>
                      <a:r>
                        <a:rPr kumimoji="1" lang="zh-TW" altLang="en-US" sz="1000" b="0" i="0" u="none" strike="noStrike" cap="none" normalizeH="0" baseline="0" smtClean="0">
                          <a:ln>
                            <a:noFill/>
                          </a:ln>
                          <a:solidFill>
                            <a:schemeClr val="bg1"/>
                          </a:solidFill>
                          <a:effectLst/>
                          <a:latin typeface="Arial Unicode MS" pitchFamily="34" charset="-120"/>
                          <a:ea typeface="Arial Unicode MS" pitchFamily="34" charset="-120"/>
                          <a:cs typeface="Arial Unicode MS" pitchFamily="34" charset="-120"/>
                        </a:rPr>
                        <a:t>	</a:t>
                      </a:r>
                      <a:r>
                        <a:rPr kumimoji="1" lang="zh-TW" altLang="en-US" sz="1000" b="0" i="0" u="none" strike="noStrike" cap="none" normalizeH="0" baseline="0" smtClean="0">
                          <a:ln>
                            <a:noFill/>
                          </a:ln>
                          <a:solidFill>
                            <a:srgbClr val="DDDDDD"/>
                          </a:solidFill>
                          <a:effectLst/>
                          <a:latin typeface="Arial Unicode MS" pitchFamily="34" charset="-120"/>
                          <a:ea typeface="Arial Unicode MS" pitchFamily="34" charset="-120"/>
                          <a:cs typeface="Arial Unicode MS" pitchFamily="34" charset="-120"/>
                        </a:rPr>
                        <a:t>水質自然淨化區</a:t>
                      </a:r>
                    </a:p>
                    <a:p>
                      <a:pPr marL="0" marR="0" lvl="0" indent="0" algn="l" defTabSz="958850" rtl="0" eaLnBrk="0" fontAlgn="base" latinLnBrk="0" hangingPunct="0">
                        <a:lnSpc>
                          <a:spcPct val="100000"/>
                        </a:lnSpc>
                        <a:spcBef>
                          <a:spcPct val="0"/>
                        </a:spcBef>
                        <a:spcAft>
                          <a:spcPct val="0"/>
                        </a:spcAft>
                        <a:buClrTx/>
                        <a:buSzTx/>
                        <a:buFontTx/>
                        <a:buNone/>
                        <a:tabLst>
                          <a:tab pos="187325" algn="l"/>
                        </a:tabLst>
                      </a:pPr>
                      <a:r>
                        <a:rPr kumimoji="1" lang="zh-TW" altLang="en-US" sz="1000" b="0" i="0" u="none" strike="noStrike" cap="none" normalizeH="0" baseline="0" smtClean="0">
                          <a:ln>
                            <a:noFill/>
                          </a:ln>
                          <a:solidFill>
                            <a:srgbClr val="DDDDDD"/>
                          </a:solidFill>
                          <a:effectLst/>
                          <a:latin typeface="Arial Unicode MS" pitchFamily="34" charset="-120"/>
                          <a:ea typeface="Arial Unicode MS" pitchFamily="34" charset="-120"/>
                          <a:cs typeface="Arial Unicode MS" pitchFamily="34" charset="-120"/>
                        </a:rPr>
                        <a:t>	溼地公園</a:t>
                      </a:r>
                    </a:p>
                    <a:p>
                      <a:pPr marL="0" marR="0" lvl="0" indent="0" algn="l" defTabSz="958850" rtl="0" eaLnBrk="0" fontAlgn="base" latinLnBrk="0" hangingPunct="0">
                        <a:lnSpc>
                          <a:spcPct val="100000"/>
                        </a:lnSpc>
                        <a:spcBef>
                          <a:spcPct val="0"/>
                        </a:spcBef>
                        <a:spcAft>
                          <a:spcPct val="0"/>
                        </a:spcAft>
                        <a:buClrTx/>
                        <a:buSzTx/>
                        <a:buFontTx/>
                        <a:buNone/>
                        <a:tabLst>
                          <a:tab pos="187325" algn="l"/>
                        </a:tabLst>
                      </a:pPr>
                      <a:r>
                        <a:rPr kumimoji="1" lang="zh-TW" altLang="en-US" sz="1000" b="0" i="0" u="none" strike="noStrike" cap="none" normalizeH="0" baseline="0" smtClean="0">
                          <a:ln>
                            <a:noFill/>
                          </a:ln>
                          <a:solidFill>
                            <a:srgbClr val="DDDDDD"/>
                          </a:solidFill>
                          <a:effectLst/>
                          <a:latin typeface="Arial Unicode MS" pitchFamily="34" charset="-120"/>
                          <a:ea typeface="Arial Unicode MS" pitchFamily="34" charset="-120"/>
                          <a:cs typeface="Arial Unicode MS" pitchFamily="34" charset="-120"/>
                        </a:rPr>
                        <a:t>	生態溼地園區</a:t>
                      </a:r>
                    </a:p>
                    <a:p>
                      <a:pPr marL="0" marR="0" lvl="0" indent="0" algn="l" defTabSz="958850" rtl="0" eaLnBrk="0" fontAlgn="base" latinLnBrk="0" hangingPunct="0">
                        <a:lnSpc>
                          <a:spcPct val="100000"/>
                        </a:lnSpc>
                        <a:spcBef>
                          <a:spcPct val="0"/>
                        </a:spcBef>
                        <a:spcAft>
                          <a:spcPct val="0"/>
                        </a:spcAft>
                        <a:buClrTx/>
                        <a:buSzTx/>
                        <a:buFontTx/>
                        <a:buNone/>
                        <a:tabLst>
                          <a:tab pos="187325" algn="l"/>
                        </a:tabLst>
                      </a:pPr>
                      <a:r>
                        <a:rPr kumimoji="1" lang="zh-TW" altLang="en-US" sz="1000" b="0" i="0" u="none" strike="noStrike" cap="none" normalizeH="0" baseline="0" smtClean="0">
                          <a:ln>
                            <a:noFill/>
                          </a:ln>
                          <a:solidFill>
                            <a:srgbClr val="DDDDDD"/>
                          </a:solidFill>
                          <a:effectLst/>
                          <a:latin typeface="Arial Unicode MS" pitchFamily="34" charset="-120"/>
                          <a:ea typeface="Arial Unicode MS" pitchFamily="34" charset="-120"/>
                          <a:cs typeface="Arial Unicode MS" pitchFamily="34" charset="-120"/>
                        </a:rPr>
                        <a:t>	地下水復育先期示範區</a:t>
                      </a:r>
                    </a:p>
                  </a:txBody>
                  <a:tcPr marL="96068" marR="96068" marT="32022" marB="320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001800"/>
                        </a:gs>
                        <a:gs pos="50000">
                          <a:srgbClr val="003300"/>
                        </a:gs>
                        <a:gs pos="100000">
                          <a:srgbClr val="001800"/>
                        </a:gs>
                      </a:gsLst>
                      <a:lin ang="0" scaled="1"/>
                    </a:gradFill>
                  </a:tcPr>
                </a:tc>
                <a:tc>
                  <a:txBody>
                    <a:bodyPr/>
                    <a:lstStyle/>
                    <a:p>
                      <a:pPr marL="0" marR="0" lvl="0" indent="0" algn="l" defTabSz="958850" rtl="0" eaLnBrk="0" fontAlgn="base" latinLnBrk="0" hangingPunct="0">
                        <a:lnSpc>
                          <a:spcPct val="100000"/>
                        </a:lnSpc>
                        <a:spcBef>
                          <a:spcPct val="0"/>
                        </a:spcBef>
                        <a:spcAft>
                          <a:spcPct val="0"/>
                        </a:spcAft>
                        <a:buClrTx/>
                        <a:buSzTx/>
                        <a:buFontTx/>
                        <a:buNone/>
                        <a:tabLst/>
                      </a:pPr>
                      <a:endParaRPr kumimoji="1" lang="zh-TW" altLang="en-US" sz="1000" b="0" i="0" u="none" strike="noStrike" cap="none" normalizeH="0" baseline="0" smtClean="0">
                        <a:ln>
                          <a:noFill/>
                        </a:ln>
                        <a:solidFill>
                          <a:schemeClr val="bg1"/>
                        </a:solidFill>
                        <a:effectLst/>
                        <a:latin typeface="Arial Unicode MS" pitchFamily="34" charset="-120"/>
                        <a:ea typeface="Arial Unicode MS" pitchFamily="34" charset="-120"/>
                        <a:cs typeface="Arial Unicode MS" pitchFamily="34" charset="-120"/>
                      </a:endParaRP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rgbClr val="CC99FF"/>
                          </a:solidFill>
                          <a:effectLst/>
                          <a:latin typeface="Arial Unicode MS" pitchFamily="34" charset="-120"/>
                          <a:ea typeface="Arial Unicode MS" pitchFamily="34" charset="-120"/>
                          <a:cs typeface="Arial Unicode MS" pitchFamily="34" charset="-120"/>
                        </a:rPr>
                        <a:t>行政院環境保護署</a:t>
                      </a: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rgbClr val="FF0066"/>
                          </a:solidFill>
                          <a:effectLst/>
                          <a:latin typeface="Arial Unicode MS" pitchFamily="34" charset="-120"/>
                          <a:ea typeface="Arial Unicode MS" pitchFamily="34" charset="-120"/>
                          <a:cs typeface="Arial Unicode MS" pitchFamily="34" charset="-120"/>
                        </a:rPr>
                        <a:t>交通部</a:t>
                      </a:r>
                      <a:r>
                        <a:rPr kumimoji="1" lang="en-US" altLang="zh-TW" sz="1000" b="0" i="0" u="none" strike="noStrike" cap="none" normalizeH="0" baseline="0" smtClean="0">
                          <a:ln>
                            <a:noFill/>
                          </a:ln>
                          <a:solidFill>
                            <a:srgbClr val="FF0066"/>
                          </a:solidFill>
                          <a:effectLst/>
                          <a:latin typeface="Arial Unicode MS" pitchFamily="34" charset="-120"/>
                          <a:ea typeface="Arial Unicode MS" pitchFamily="34" charset="-120"/>
                          <a:cs typeface="Arial Unicode MS" pitchFamily="34" charset="-120"/>
                        </a:rPr>
                        <a:t>(</a:t>
                      </a:r>
                      <a:r>
                        <a:rPr kumimoji="1" lang="zh-TW" altLang="en-US" sz="1000" b="0" i="0" u="none" strike="noStrike" cap="none" normalizeH="0" baseline="0" smtClean="0">
                          <a:ln>
                            <a:noFill/>
                          </a:ln>
                          <a:solidFill>
                            <a:srgbClr val="FF6699"/>
                          </a:solidFill>
                          <a:effectLst/>
                          <a:latin typeface="Arial Unicode MS" pitchFamily="34" charset="-120"/>
                          <a:ea typeface="Arial Unicode MS" pitchFamily="34" charset="-120"/>
                          <a:cs typeface="Arial Unicode MS" pitchFamily="34" charset="-120"/>
                        </a:rPr>
                        <a:t>觀光局</a:t>
                      </a:r>
                      <a:r>
                        <a:rPr kumimoji="1" lang="en-US" altLang="zh-TW" sz="1000" b="0" i="0" u="none" strike="noStrike" cap="none" normalizeH="0" baseline="0" smtClean="0">
                          <a:ln>
                            <a:noFill/>
                          </a:ln>
                          <a:solidFill>
                            <a:srgbClr val="FF0066"/>
                          </a:solidFill>
                          <a:effectLst/>
                          <a:latin typeface="Arial Unicode MS" pitchFamily="34" charset="-120"/>
                          <a:ea typeface="Arial Unicode MS" pitchFamily="34" charset="-120"/>
                          <a:cs typeface="Arial Unicode MS" pitchFamily="34" charset="-120"/>
                        </a:rPr>
                        <a:t>)</a:t>
                      </a:r>
                      <a:endParaRPr kumimoji="1" lang="en-US" altLang="zh-TW" sz="1000" b="0" i="0" u="none" strike="noStrike" cap="none" normalizeH="0" baseline="0" smtClean="0">
                        <a:ln>
                          <a:noFill/>
                        </a:ln>
                        <a:solidFill>
                          <a:srgbClr val="CC99FF"/>
                        </a:solidFill>
                        <a:effectLst/>
                        <a:latin typeface="Arial Unicode MS" pitchFamily="34" charset="-120"/>
                        <a:ea typeface="Arial Unicode MS" pitchFamily="34" charset="-120"/>
                        <a:cs typeface="Arial Unicode MS" pitchFamily="34" charset="-120"/>
                      </a:endParaRP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rgbClr val="33CC33"/>
                          </a:solidFill>
                          <a:effectLst/>
                          <a:latin typeface="Arial Unicode MS" pitchFamily="34" charset="-120"/>
                          <a:ea typeface="Arial Unicode MS" pitchFamily="34" charset="-120"/>
                          <a:cs typeface="Arial Unicode MS" pitchFamily="34" charset="-120"/>
                        </a:rPr>
                        <a:t>行政院農委會</a:t>
                      </a:r>
                      <a:r>
                        <a:rPr kumimoji="1" lang="zh-TW" altLang="en-US" sz="1000" b="0" i="0" u="none" strike="noStrike" cap="none" normalizeH="0" baseline="0" smtClean="0">
                          <a:ln>
                            <a:noFill/>
                          </a:ln>
                          <a:solidFill>
                            <a:schemeClr val="bg1"/>
                          </a:solidFill>
                          <a:effectLst/>
                          <a:latin typeface="Arial Unicode MS" pitchFamily="34" charset="-120"/>
                          <a:ea typeface="Arial Unicode MS" pitchFamily="34" charset="-120"/>
                          <a:cs typeface="Arial Unicode MS" pitchFamily="34" charset="-120"/>
                        </a:rPr>
                        <a:t>、</a:t>
                      </a:r>
                      <a:r>
                        <a:rPr kumimoji="1" lang="zh-TW" altLang="en-US" sz="1000" b="0" i="0" u="none" strike="noStrike" cap="none" normalizeH="0" baseline="0" smtClean="0">
                          <a:ln>
                            <a:noFill/>
                          </a:ln>
                          <a:solidFill>
                            <a:srgbClr val="FF0066"/>
                          </a:solidFill>
                          <a:effectLst/>
                          <a:latin typeface="Arial Unicode MS" pitchFamily="34" charset="-120"/>
                          <a:ea typeface="Arial Unicode MS" pitchFamily="34" charset="-120"/>
                          <a:cs typeface="Arial Unicode MS" pitchFamily="34" charset="-120"/>
                        </a:rPr>
                        <a:t>交通部</a:t>
                      </a:r>
                      <a:r>
                        <a:rPr kumimoji="1" lang="en-US" altLang="zh-TW" sz="1000" b="0" i="0" u="none" strike="noStrike" cap="none" normalizeH="0" baseline="0" smtClean="0">
                          <a:ln>
                            <a:noFill/>
                          </a:ln>
                          <a:solidFill>
                            <a:srgbClr val="FF0066"/>
                          </a:solidFill>
                          <a:effectLst/>
                          <a:latin typeface="Arial Unicode MS" pitchFamily="34" charset="-120"/>
                          <a:ea typeface="Arial Unicode MS" pitchFamily="34" charset="-120"/>
                          <a:cs typeface="Arial Unicode MS" pitchFamily="34" charset="-120"/>
                        </a:rPr>
                        <a:t>(</a:t>
                      </a:r>
                      <a:r>
                        <a:rPr kumimoji="1" lang="zh-TW" altLang="en-US" sz="1000" b="0" i="0" u="none" strike="noStrike" cap="none" normalizeH="0" baseline="0" smtClean="0">
                          <a:ln>
                            <a:noFill/>
                          </a:ln>
                          <a:solidFill>
                            <a:srgbClr val="FF6699"/>
                          </a:solidFill>
                          <a:effectLst/>
                          <a:latin typeface="Arial Unicode MS" pitchFamily="34" charset="-120"/>
                          <a:ea typeface="Arial Unicode MS" pitchFamily="34" charset="-120"/>
                          <a:cs typeface="Arial Unicode MS" pitchFamily="34" charset="-120"/>
                        </a:rPr>
                        <a:t>觀光局</a:t>
                      </a:r>
                      <a:r>
                        <a:rPr kumimoji="1" lang="en-US" altLang="zh-TW" sz="1000" b="0" i="0" u="none" strike="noStrike" cap="none" normalizeH="0" baseline="0" smtClean="0">
                          <a:ln>
                            <a:noFill/>
                          </a:ln>
                          <a:solidFill>
                            <a:srgbClr val="FF0066"/>
                          </a:solidFill>
                          <a:effectLst/>
                          <a:latin typeface="Arial Unicode MS" pitchFamily="34" charset="-120"/>
                          <a:ea typeface="Arial Unicode MS" pitchFamily="34" charset="-120"/>
                          <a:cs typeface="Arial Unicode MS" pitchFamily="34" charset="-120"/>
                        </a:rPr>
                        <a:t>)</a:t>
                      </a: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rgbClr val="66FFFF"/>
                          </a:solidFill>
                          <a:effectLst/>
                          <a:latin typeface="Arial Unicode MS" pitchFamily="34" charset="-120"/>
                          <a:ea typeface="Arial Unicode MS" pitchFamily="34" charset="-120"/>
                          <a:cs typeface="Arial Unicode MS" pitchFamily="34" charset="-120"/>
                        </a:rPr>
                        <a:t>經濟部</a:t>
                      </a:r>
                      <a:r>
                        <a:rPr kumimoji="1" lang="en-US" altLang="zh-TW" sz="1000" b="0" i="0" u="none" strike="noStrike" cap="none" normalizeH="0" baseline="0" smtClean="0">
                          <a:ln>
                            <a:noFill/>
                          </a:ln>
                          <a:solidFill>
                            <a:srgbClr val="66FFFF"/>
                          </a:solidFill>
                          <a:effectLst/>
                          <a:latin typeface="Arial Unicode MS" pitchFamily="34" charset="-120"/>
                          <a:ea typeface="Arial Unicode MS" pitchFamily="34" charset="-120"/>
                          <a:cs typeface="Arial Unicode MS" pitchFamily="34" charset="-120"/>
                        </a:rPr>
                        <a:t>(</a:t>
                      </a:r>
                      <a:r>
                        <a:rPr kumimoji="1" lang="zh-TW" altLang="en-US" sz="1000" b="0" i="0" u="none" strike="noStrike" cap="none" normalizeH="0" baseline="0" smtClean="0">
                          <a:ln>
                            <a:noFill/>
                          </a:ln>
                          <a:solidFill>
                            <a:srgbClr val="0000FF"/>
                          </a:solidFill>
                          <a:effectLst/>
                          <a:latin typeface="Arial Unicode MS" pitchFamily="34" charset="-120"/>
                          <a:ea typeface="Arial Unicode MS" pitchFamily="34" charset="-120"/>
                          <a:cs typeface="Arial Unicode MS" pitchFamily="34" charset="-120"/>
                        </a:rPr>
                        <a:t>水利署</a:t>
                      </a:r>
                      <a:r>
                        <a:rPr kumimoji="1" lang="en-US" altLang="zh-TW" sz="1000" b="0" i="0" u="none" strike="noStrike" cap="none" normalizeH="0" baseline="0" smtClean="0">
                          <a:ln>
                            <a:noFill/>
                          </a:ln>
                          <a:solidFill>
                            <a:srgbClr val="66FFFF"/>
                          </a:solidFill>
                          <a:effectLst/>
                          <a:latin typeface="Arial Unicode MS" pitchFamily="34" charset="-120"/>
                          <a:ea typeface="Arial Unicode MS" pitchFamily="34" charset="-120"/>
                          <a:cs typeface="Arial Unicode MS" pitchFamily="34" charset="-120"/>
                        </a:rPr>
                        <a:t>)</a:t>
                      </a:r>
                    </a:p>
                  </a:txBody>
                  <a:tcPr marL="96068" marR="96068" marT="32022" marB="320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58850" rtl="0" eaLnBrk="0" fontAlgn="base" latinLnBrk="0" hangingPunct="0">
                        <a:lnSpc>
                          <a:spcPct val="100000"/>
                        </a:lnSpc>
                        <a:spcBef>
                          <a:spcPct val="0"/>
                        </a:spcBef>
                        <a:spcAft>
                          <a:spcPct val="0"/>
                        </a:spcAft>
                        <a:buClrTx/>
                        <a:buSzTx/>
                        <a:buFontTx/>
                        <a:buNone/>
                        <a:tabLst/>
                      </a:pPr>
                      <a:endParaRPr kumimoji="1" lang="zh-TW" altLang="en-US" sz="1000" b="0" i="0" u="none" strike="noStrike" cap="none" normalizeH="0" baseline="0" smtClean="0">
                        <a:ln>
                          <a:noFill/>
                        </a:ln>
                        <a:solidFill>
                          <a:schemeClr val="bg1"/>
                        </a:solidFill>
                        <a:effectLst/>
                        <a:latin typeface="Arial Unicode MS" pitchFamily="34" charset="-120"/>
                        <a:ea typeface="Arial Unicode MS" pitchFamily="34" charset="-120"/>
                        <a:cs typeface="Arial Unicode MS" pitchFamily="34" charset="-120"/>
                      </a:endParaRP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chemeClr val="bg1"/>
                          </a:solidFill>
                          <a:effectLst/>
                          <a:latin typeface="Arial Unicode MS" pitchFamily="34" charset="-120"/>
                          <a:ea typeface="Arial Unicode MS" pitchFamily="34" charset="-120"/>
                          <a:cs typeface="Arial Unicode MS" pitchFamily="34" charset="-120"/>
                        </a:rPr>
                        <a:t>嘉義縣政府</a:t>
                      </a: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chemeClr val="bg1"/>
                          </a:solidFill>
                          <a:effectLst/>
                          <a:latin typeface="Arial Unicode MS" pitchFamily="34" charset="-120"/>
                          <a:ea typeface="Arial Unicode MS" pitchFamily="34" charset="-120"/>
                          <a:cs typeface="Arial Unicode MS" pitchFamily="34" charset="-120"/>
                        </a:rPr>
                        <a:t>嘉義縣政府</a:t>
                      </a: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chemeClr val="bg1"/>
                          </a:solidFill>
                          <a:effectLst/>
                          <a:latin typeface="Arial Unicode MS" pitchFamily="34" charset="-120"/>
                          <a:ea typeface="Arial Unicode MS" pitchFamily="34" charset="-120"/>
                          <a:cs typeface="Arial Unicode MS" pitchFamily="34" charset="-120"/>
                        </a:rPr>
                        <a:t>嘉義縣政府</a:t>
                      </a: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rgbClr val="0000FF"/>
                          </a:solidFill>
                          <a:effectLst/>
                          <a:latin typeface="Arial Unicode MS" pitchFamily="34" charset="-120"/>
                          <a:ea typeface="Arial Unicode MS" pitchFamily="34" charset="-120"/>
                          <a:cs typeface="Arial Unicode MS" pitchFamily="34" charset="-120"/>
                        </a:rPr>
                        <a:t>水利署第五河川局</a:t>
                      </a:r>
                    </a:p>
                  </a:txBody>
                  <a:tcPr marL="96068" marR="96068" marT="32022" marB="320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3"/>
                  </a:ext>
                </a:extLst>
              </a:tr>
              <a:tr h="2159000">
                <a:tc>
                  <a:txBody>
                    <a:bodyPr/>
                    <a:lstStyle/>
                    <a:p>
                      <a:pPr marL="0" marR="0" lvl="0" indent="0" algn="l" defTabSz="958850" rtl="0" eaLnBrk="0" fontAlgn="base" latinLnBrk="0" hangingPunct="0">
                        <a:lnSpc>
                          <a:spcPct val="100000"/>
                        </a:lnSpc>
                        <a:spcBef>
                          <a:spcPct val="0"/>
                        </a:spcBef>
                        <a:spcAft>
                          <a:spcPct val="0"/>
                        </a:spcAft>
                        <a:buClrTx/>
                        <a:buSzTx/>
                        <a:buFontTx/>
                        <a:buNone/>
                        <a:tabLst>
                          <a:tab pos="161925" algn="l"/>
                        </a:tabLst>
                      </a:pPr>
                      <a:r>
                        <a:rPr kumimoji="1" lang="zh-TW" altLang="en-US" sz="1000" b="0" i="0" u="none" strike="noStrike" cap="none" normalizeH="0" baseline="0" smtClean="0">
                          <a:ln>
                            <a:noFill/>
                          </a:ln>
                          <a:solidFill>
                            <a:srgbClr val="FFFF00"/>
                          </a:solidFill>
                          <a:effectLst/>
                          <a:latin typeface="Arial Unicode MS" pitchFamily="34" charset="-120"/>
                          <a:ea typeface="Arial Unicode MS" pitchFamily="34" charset="-120"/>
                          <a:cs typeface="Arial Unicode MS" pitchFamily="34" charset="-120"/>
                        </a:rPr>
                        <a:t>土地與產業</a:t>
                      </a:r>
                    </a:p>
                    <a:p>
                      <a:pPr marL="0" marR="0" lvl="0" indent="0" algn="l" defTabSz="958850" rtl="0" eaLnBrk="0" fontAlgn="base" latinLnBrk="0" hangingPunct="0">
                        <a:lnSpc>
                          <a:spcPct val="100000"/>
                        </a:lnSpc>
                        <a:spcBef>
                          <a:spcPct val="0"/>
                        </a:spcBef>
                        <a:spcAft>
                          <a:spcPct val="0"/>
                        </a:spcAft>
                        <a:buClrTx/>
                        <a:buSzTx/>
                        <a:buFontTx/>
                        <a:buNone/>
                        <a:tabLst>
                          <a:tab pos="161925" algn="l"/>
                        </a:tabLst>
                      </a:pPr>
                      <a:r>
                        <a:rPr kumimoji="1" lang="zh-TW" altLang="en-US" sz="1000" b="0" i="0" u="none" strike="noStrike" cap="none" normalizeH="0" baseline="0" smtClean="0">
                          <a:ln>
                            <a:noFill/>
                          </a:ln>
                          <a:solidFill>
                            <a:schemeClr val="bg1"/>
                          </a:solidFill>
                          <a:effectLst/>
                          <a:latin typeface="Arial Unicode MS" pitchFamily="34" charset="-120"/>
                          <a:ea typeface="Arial Unicode MS" pitchFamily="34" charset="-120"/>
                          <a:cs typeface="Arial Unicode MS" pitchFamily="34" charset="-120"/>
                        </a:rPr>
                        <a:t>	</a:t>
                      </a:r>
                      <a:r>
                        <a:rPr kumimoji="1" lang="zh-TW" altLang="en-US" sz="1000" b="0" i="0" u="none" strike="noStrike" cap="none" normalizeH="0" baseline="0" smtClean="0">
                          <a:ln>
                            <a:noFill/>
                          </a:ln>
                          <a:solidFill>
                            <a:srgbClr val="DDDDDD"/>
                          </a:solidFill>
                          <a:effectLst/>
                          <a:latin typeface="Arial Unicode MS" pitchFamily="34" charset="-120"/>
                          <a:ea typeface="Arial Unicode MS" pitchFamily="34" charset="-120"/>
                          <a:cs typeface="Arial Unicode MS" pitchFamily="34" charset="-120"/>
                        </a:rPr>
                        <a:t>野生動物保護區</a:t>
                      </a:r>
                    </a:p>
                    <a:p>
                      <a:pPr marL="0" marR="0" lvl="0" indent="0" algn="l" defTabSz="958850" rtl="0" eaLnBrk="0" fontAlgn="base" latinLnBrk="0" hangingPunct="0">
                        <a:lnSpc>
                          <a:spcPct val="100000"/>
                        </a:lnSpc>
                        <a:spcBef>
                          <a:spcPct val="0"/>
                        </a:spcBef>
                        <a:spcAft>
                          <a:spcPct val="0"/>
                        </a:spcAft>
                        <a:buClrTx/>
                        <a:buSzTx/>
                        <a:buFontTx/>
                        <a:buNone/>
                        <a:tabLst>
                          <a:tab pos="161925" algn="l"/>
                        </a:tabLst>
                      </a:pPr>
                      <a:r>
                        <a:rPr kumimoji="1" lang="zh-TW" altLang="en-US" sz="1000" b="0" i="0" u="none" strike="noStrike" cap="none" normalizeH="0" baseline="0" smtClean="0">
                          <a:ln>
                            <a:noFill/>
                          </a:ln>
                          <a:solidFill>
                            <a:srgbClr val="DDDDDD"/>
                          </a:solidFill>
                          <a:effectLst/>
                          <a:latin typeface="Arial Unicode MS" pitchFamily="34" charset="-120"/>
                          <a:ea typeface="Arial Unicode MS" pitchFamily="34" charset="-120"/>
                          <a:cs typeface="Arial Unicode MS" pitchFamily="34" charset="-120"/>
                        </a:rPr>
                        <a:t>	生態旅遊遊憩專區</a:t>
                      </a:r>
                    </a:p>
                    <a:p>
                      <a:pPr marL="0" marR="0" lvl="0" indent="0" algn="l" defTabSz="958850" rtl="0" eaLnBrk="0" fontAlgn="base" latinLnBrk="0" hangingPunct="0">
                        <a:lnSpc>
                          <a:spcPct val="100000"/>
                        </a:lnSpc>
                        <a:spcBef>
                          <a:spcPct val="0"/>
                        </a:spcBef>
                        <a:spcAft>
                          <a:spcPct val="0"/>
                        </a:spcAft>
                        <a:buClrTx/>
                        <a:buSzTx/>
                        <a:buFontTx/>
                        <a:buNone/>
                        <a:tabLst>
                          <a:tab pos="161925" algn="l"/>
                        </a:tabLst>
                      </a:pPr>
                      <a:r>
                        <a:rPr kumimoji="1" lang="zh-TW" altLang="en-US" sz="1000" b="0" i="0" u="none" strike="noStrike" cap="none" normalizeH="0" baseline="0" smtClean="0">
                          <a:ln>
                            <a:noFill/>
                          </a:ln>
                          <a:solidFill>
                            <a:srgbClr val="DDDDDD"/>
                          </a:solidFill>
                          <a:effectLst/>
                          <a:latin typeface="Arial Unicode MS" pitchFamily="34" charset="-120"/>
                          <a:ea typeface="Arial Unicode MS" pitchFamily="34" charset="-120"/>
                          <a:cs typeface="Arial Unicode MS" pitchFamily="34" charset="-120"/>
                        </a:rPr>
                        <a:t>	生態產業示範區</a:t>
                      </a:r>
                    </a:p>
                    <a:p>
                      <a:pPr marL="0" marR="0" lvl="0" indent="0" algn="l" defTabSz="958850" rtl="0" eaLnBrk="0" fontAlgn="base" latinLnBrk="0" hangingPunct="0">
                        <a:lnSpc>
                          <a:spcPct val="100000"/>
                        </a:lnSpc>
                        <a:spcBef>
                          <a:spcPct val="0"/>
                        </a:spcBef>
                        <a:spcAft>
                          <a:spcPct val="0"/>
                        </a:spcAft>
                        <a:buClrTx/>
                        <a:buSzTx/>
                        <a:buFontTx/>
                        <a:buNone/>
                        <a:tabLst>
                          <a:tab pos="161925" algn="l"/>
                        </a:tabLst>
                      </a:pPr>
                      <a:r>
                        <a:rPr kumimoji="1" lang="zh-TW" altLang="en-US" sz="1000" b="0" i="0" u="none" strike="noStrike" cap="none" normalizeH="0" baseline="0" smtClean="0">
                          <a:ln>
                            <a:noFill/>
                          </a:ln>
                          <a:solidFill>
                            <a:srgbClr val="DDDDDD"/>
                          </a:solidFill>
                          <a:effectLst/>
                          <a:latin typeface="Arial Unicode MS" pitchFamily="34" charset="-120"/>
                          <a:ea typeface="Arial Unicode MS" pitchFamily="34" charset="-120"/>
                          <a:cs typeface="Arial Unicode MS" pitchFamily="34" charset="-120"/>
                        </a:rPr>
                        <a:t>	生態養殖專區</a:t>
                      </a:r>
                    </a:p>
                    <a:p>
                      <a:pPr marL="0" marR="0" lvl="0" indent="0" algn="l" defTabSz="958850" rtl="0" eaLnBrk="0" fontAlgn="base" latinLnBrk="0" hangingPunct="0">
                        <a:lnSpc>
                          <a:spcPct val="100000"/>
                        </a:lnSpc>
                        <a:spcBef>
                          <a:spcPct val="0"/>
                        </a:spcBef>
                        <a:spcAft>
                          <a:spcPct val="0"/>
                        </a:spcAft>
                        <a:buClrTx/>
                        <a:buSzTx/>
                        <a:buFontTx/>
                        <a:buNone/>
                        <a:tabLst>
                          <a:tab pos="161925" algn="l"/>
                        </a:tabLst>
                      </a:pPr>
                      <a:r>
                        <a:rPr kumimoji="1" lang="zh-TW" altLang="en-US" sz="1000" b="0" i="0" u="none" strike="noStrike" cap="none" normalizeH="0" baseline="0" smtClean="0">
                          <a:ln>
                            <a:noFill/>
                          </a:ln>
                          <a:solidFill>
                            <a:srgbClr val="DDDDDD"/>
                          </a:solidFill>
                          <a:effectLst/>
                          <a:latin typeface="Arial Unicode MS" pitchFamily="34" charset="-120"/>
                          <a:ea typeface="Arial Unicode MS" pitchFamily="34" charset="-120"/>
                          <a:cs typeface="Arial Unicode MS" pitchFamily="34" charset="-120"/>
                        </a:rPr>
                        <a:t>	農地重劃區</a:t>
                      </a:r>
                    </a:p>
                    <a:p>
                      <a:pPr marL="0" marR="0" lvl="0" indent="0" algn="l" defTabSz="958850" rtl="0" eaLnBrk="0" fontAlgn="base" latinLnBrk="0" hangingPunct="0">
                        <a:lnSpc>
                          <a:spcPct val="100000"/>
                        </a:lnSpc>
                        <a:spcBef>
                          <a:spcPct val="0"/>
                        </a:spcBef>
                        <a:spcAft>
                          <a:spcPct val="0"/>
                        </a:spcAft>
                        <a:buClrTx/>
                        <a:buSzTx/>
                        <a:buFontTx/>
                        <a:buNone/>
                        <a:tabLst>
                          <a:tab pos="161925" algn="l"/>
                        </a:tabLst>
                      </a:pPr>
                      <a:r>
                        <a:rPr kumimoji="1" lang="zh-TW" altLang="en-US" sz="1000" b="0" i="0" u="none" strike="noStrike" cap="none" normalizeH="0" baseline="0" smtClean="0">
                          <a:ln>
                            <a:noFill/>
                          </a:ln>
                          <a:solidFill>
                            <a:srgbClr val="DDDDDD"/>
                          </a:solidFill>
                          <a:effectLst/>
                          <a:latin typeface="Arial Unicode MS" pitchFamily="34" charset="-120"/>
                          <a:ea typeface="Arial Unicode MS" pitchFamily="34" charset="-120"/>
                          <a:cs typeface="Arial Unicode MS" pitchFamily="34" charset="-120"/>
                        </a:rPr>
                        <a:t>	養殖專用區</a:t>
                      </a:r>
                    </a:p>
                    <a:p>
                      <a:pPr marL="0" marR="0" lvl="0" indent="0" algn="l" defTabSz="958850" rtl="0" eaLnBrk="0" fontAlgn="base" latinLnBrk="0" hangingPunct="0">
                        <a:lnSpc>
                          <a:spcPct val="100000"/>
                        </a:lnSpc>
                        <a:spcBef>
                          <a:spcPct val="0"/>
                        </a:spcBef>
                        <a:spcAft>
                          <a:spcPct val="0"/>
                        </a:spcAft>
                        <a:buClrTx/>
                        <a:buSzTx/>
                        <a:buFontTx/>
                        <a:buNone/>
                        <a:tabLst>
                          <a:tab pos="161925" algn="l"/>
                        </a:tabLst>
                      </a:pPr>
                      <a:r>
                        <a:rPr kumimoji="1" lang="zh-TW" altLang="en-US" sz="1000" b="0" i="0" u="none" strike="noStrike" cap="none" normalizeH="0" baseline="0" smtClean="0">
                          <a:ln>
                            <a:noFill/>
                          </a:ln>
                          <a:solidFill>
                            <a:srgbClr val="DDDDDD"/>
                          </a:solidFill>
                          <a:effectLst/>
                          <a:latin typeface="Arial Unicode MS" pitchFamily="34" charset="-120"/>
                          <a:ea typeface="Arial Unicode MS" pitchFamily="34" charset="-120"/>
                          <a:cs typeface="Arial Unicode MS" pitchFamily="34" charset="-120"/>
                        </a:rPr>
                        <a:t>	示範專區</a:t>
                      </a:r>
                    </a:p>
                    <a:p>
                      <a:pPr marL="0" marR="0" lvl="0" indent="0" algn="l" defTabSz="958850" rtl="0" eaLnBrk="0" fontAlgn="base" latinLnBrk="0" hangingPunct="0">
                        <a:lnSpc>
                          <a:spcPct val="100000"/>
                        </a:lnSpc>
                        <a:spcBef>
                          <a:spcPct val="0"/>
                        </a:spcBef>
                        <a:spcAft>
                          <a:spcPct val="0"/>
                        </a:spcAft>
                        <a:buClrTx/>
                        <a:buSzTx/>
                        <a:buFontTx/>
                        <a:buNone/>
                        <a:tabLst>
                          <a:tab pos="161925" algn="l"/>
                        </a:tabLst>
                      </a:pPr>
                      <a:r>
                        <a:rPr kumimoji="1" lang="zh-TW" altLang="en-US" sz="1000" b="0" i="0" u="none" strike="noStrike" cap="none" normalizeH="0" baseline="0" smtClean="0">
                          <a:ln>
                            <a:noFill/>
                          </a:ln>
                          <a:solidFill>
                            <a:srgbClr val="DDDDDD"/>
                          </a:solidFill>
                          <a:effectLst/>
                          <a:latin typeface="Arial Unicode MS" pitchFamily="34" charset="-120"/>
                          <a:ea typeface="Arial Unicode MS" pitchFamily="34" charset="-120"/>
                          <a:cs typeface="Arial Unicode MS" pitchFamily="34" charset="-120"/>
                        </a:rPr>
                        <a:t>	都市計畫變更</a:t>
                      </a:r>
                      <a:r>
                        <a:rPr kumimoji="1" lang="en-US" altLang="zh-TW" sz="1000" b="0" i="0" u="none" strike="noStrike" cap="none" normalizeH="0" baseline="0" smtClean="0">
                          <a:ln>
                            <a:noFill/>
                          </a:ln>
                          <a:solidFill>
                            <a:srgbClr val="DDDDDD"/>
                          </a:solidFill>
                          <a:effectLst/>
                          <a:latin typeface="Arial Unicode MS" pitchFamily="34" charset="-120"/>
                          <a:ea typeface="Arial Unicode MS" pitchFamily="34" charset="-120"/>
                          <a:cs typeface="Arial Unicode MS" pitchFamily="34" charset="-120"/>
                        </a:rPr>
                        <a:t>(</a:t>
                      </a:r>
                      <a:r>
                        <a:rPr kumimoji="1" lang="zh-TW" altLang="en-US" sz="1000" b="0" i="0" u="none" strike="noStrike" cap="none" normalizeH="0" baseline="0" smtClean="0">
                          <a:ln>
                            <a:noFill/>
                          </a:ln>
                          <a:solidFill>
                            <a:srgbClr val="DDDDDD"/>
                          </a:solidFill>
                          <a:effectLst/>
                          <a:latin typeface="Arial Unicode MS" pitchFamily="34" charset="-120"/>
                          <a:ea typeface="Arial Unicode MS" pitchFamily="34" charset="-120"/>
                          <a:cs typeface="Arial Unicode MS" pitchFamily="34" charset="-120"/>
                        </a:rPr>
                        <a:t>新訂、擴大</a:t>
                      </a:r>
                      <a:r>
                        <a:rPr kumimoji="1" lang="en-US" altLang="zh-TW" sz="1000" b="0" i="0" u="none" strike="noStrike" cap="none" normalizeH="0" baseline="0" smtClean="0">
                          <a:ln>
                            <a:noFill/>
                          </a:ln>
                          <a:solidFill>
                            <a:srgbClr val="DDDDDD"/>
                          </a:solidFill>
                          <a:effectLst/>
                          <a:latin typeface="Arial Unicode MS" pitchFamily="34" charset="-120"/>
                          <a:ea typeface="Arial Unicode MS" pitchFamily="34" charset="-120"/>
                          <a:cs typeface="Arial Unicode MS" pitchFamily="34" charset="-120"/>
                        </a:rPr>
                        <a:t>)</a:t>
                      </a:r>
                    </a:p>
                    <a:p>
                      <a:pPr marL="0" marR="0" lvl="0" indent="0" algn="l" defTabSz="958850" rtl="0" eaLnBrk="0" fontAlgn="base" latinLnBrk="0" hangingPunct="0">
                        <a:lnSpc>
                          <a:spcPct val="100000"/>
                        </a:lnSpc>
                        <a:spcBef>
                          <a:spcPct val="0"/>
                        </a:spcBef>
                        <a:spcAft>
                          <a:spcPct val="0"/>
                        </a:spcAft>
                        <a:buClrTx/>
                        <a:buSzTx/>
                        <a:buFontTx/>
                        <a:buNone/>
                        <a:tabLst>
                          <a:tab pos="161925" algn="l"/>
                        </a:tabLst>
                      </a:pPr>
                      <a:r>
                        <a:rPr kumimoji="1" lang="en-US" altLang="zh-TW" sz="1000" b="0" i="0" u="none" strike="noStrike" cap="none" normalizeH="0" baseline="0" smtClean="0">
                          <a:ln>
                            <a:noFill/>
                          </a:ln>
                          <a:solidFill>
                            <a:srgbClr val="DDDDDD"/>
                          </a:solidFill>
                          <a:effectLst/>
                          <a:latin typeface="Arial Unicode MS" pitchFamily="34" charset="-120"/>
                          <a:ea typeface="Arial Unicode MS" pitchFamily="34" charset="-120"/>
                          <a:cs typeface="Arial Unicode MS" pitchFamily="34" charset="-120"/>
                        </a:rPr>
                        <a:t>	</a:t>
                      </a:r>
                      <a:r>
                        <a:rPr kumimoji="1" lang="zh-TW" altLang="en-US" sz="1000" b="0" i="0" u="none" strike="noStrike" cap="none" normalizeH="0" baseline="0" smtClean="0">
                          <a:ln>
                            <a:noFill/>
                          </a:ln>
                          <a:solidFill>
                            <a:srgbClr val="DDDDDD"/>
                          </a:solidFill>
                          <a:effectLst/>
                          <a:latin typeface="Arial Unicode MS" pitchFamily="34" charset="-120"/>
                          <a:ea typeface="Arial Unicode MS" pitchFamily="34" charset="-120"/>
                          <a:cs typeface="Arial Unicode MS" pitchFamily="34" charset="-120"/>
                        </a:rPr>
                        <a:t>土地變更作業</a:t>
                      </a:r>
                    </a:p>
                    <a:p>
                      <a:pPr marL="0" marR="0" lvl="0" indent="0" algn="l" defTabSz="958850" rtl="0" eaLnBrk="0" fontAlgn="base" latinLnBrk="0" hangingPunct="0">
                        <a:lnSpc>
                          <a:spcPct val="100000"/>
                        </a:lnSpc>
                        <a:spcBef>
                          <a:spcPct val="0"/>
                        </a:spcBef>
                        <a:spcAft>
                          <a:spcPct val="0"/>
                        </a:spcAft>
                        <a:buClrTx/>
                        <a:buSzTx/>
                        <a:buFontTx/>
                        <a:buNone/>
                        <a:tabLst>
                          <a:tab pos="161925" algn="l"/>
                        </a:tabLst>
                      </a:pPr>
                      <a:r>
                        <a:rPr kumimoji="1" lang="zh-TW" altLang="en-US" sz="1000" b="0" i="0" u="none" strike="noStrike" cap="none" normalizeH="0" baseline="0" smtClean="0">
                          <a:ln>
                            <a:noFill/>
                          </a:ln>
                          <a:solidFill>
                            <a:srgbClr val="DDDDDD"/>
                          </a:solidFill>
                          <a:effectLst/>
                          <a:latin typeface="Arial Unicode MS" pitchFamily="34" charset="-120"/>
                          <a:ea typeface="Arial Unicode MS" pitchFamily="34" charset="-120"/>
                          <a:cs typeface="Arial Unicode MS" pitchFamily="34" charset="-120"/>
                        </a:rPr>
                        <a:t>	傳統產業輔導</a:t>
                      </a:r>
                    </a:p>
                    <a:p>
                      <a:pPr marL="0" marR="0" lvl="0" indent="0" algn="l" defTabSz="958850" rtl="0" eaLnBrk="0" fontAlgn="base" latinLnBrk="0" hangingPunct="0">
                        <a:lnSpc>
                          <a:spcPct val="100000"/>
                        </a:lnSpc>
                        <a:spcBef>
                          <a:spcPct val="0"/>
                        </a:spcBef>
                        <a:spcAft>
                          <a:spcPct val="0"/>
                        </a:spcAft>
                        <a:buClrTx/>
                        <a:buSzTx/>
                        <a:buFontTx/>
                        <a:buNone/>
                        <a:tabLst>
                          <a:tab pos="161925" algn="l"/>
                        </a:tabLst>
                      </a:pPr>
                      <a:r>
                        <a:rPr kumimoji="1" lang="zh-TW" altLang="en-US" sz="1000" b="0" i="0" u="none" strike="noStrike" cap="none" normalizeH="0" baseline="0" smtClean="0">
                          <a:ln>
                            <a:noFill/>
                          </a:ln>
                          <a:solidFill>
                            <a:srgbClr val="DDDDDD"/>
                          </a:solidFill>
                          <a:effectLst/>
                          <a:latin typeface="Arial Unicode MS" pitchFamily="34" charset="-120"/>
                          <a:ea typeface="Arial Unicode MS" pitchFamily="34" charset="-120"/>
                          <a:cs typeface="Arial Unicode MS" pitchFamily="34" charset="-120"/>
                        </a:rPr>
                        <a:t>	新興休閒產業推廣</a:t>
                      </a:r>
                    </a:p>
                  </a:txBody>
                  <a:tcPr marL="96068" marR="96068" marT="32022" marB="320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2F1800"/>
                        </a:gs>
                        <a:gs pos="50000">
                          <a:srgbClr val="663300"/>
                        </a:gs>
                        <a:gs pos="100000">
                          <a:srgbClr val="2F1800"/>
                        </a:gs>
                      </a:gsLst>
                      <a:lin ang="0" scaled="1"/>
                    </a:gradFill>
                  </a:tcPr>
                </a:tc>
                <a:tc>
                  <a:txBody>
                    <a:bodyPr/>
                    <a:lstStyle/>
                    <a:p>
                      <a:pPr marL="0" marR="0" lvl="0" indent="0" algn="l" defTabSz="958850" rtl="0" eaLnBrk="0" fontAlgn="base" latinLnBrk="0" hangingPunct="0">
                        <a:lnSpc>
                          <a:spcPct val="100000"/>
                        </a:lnSpc>
                        <a:spcBef>
                          <a:spcPct val="0"/>
                        </a:spcBef>
                        <a:spcAft>
                          <a:spcPct val="0"/>
                        </a:spcAft>
                        <a:buClrTx/>
                        <a:buSzTx/>
                        <a:buFontTx/>
                        <a:buNone/>
                        <a:tabLst/>
                      </a:pPr>
                      <a:endParaRPr kumimoji="1" lang="zh-TW" altLang="en-US" sz="1000" b="0" i="0" u="none" strike="noStrike" cap="none" normalizeH="0" baseline="0" smtClean="0">
                        <a:ln>
                          <a:noFill/>
                        </a:ln>
                        <a:solidFill>
                          <a:schemeClr val="bg1"/>
                        </a:solidFill>
                        <a:effectLst/>
                        <a:latin typeface="Arial Unicode MS" pitchFamily="34" charset="-120"/>
                        <a:ea typeface="Arial Unicode MS" pitchFamily="34" charset="-120"/>
                        <a:cs typeface="Arial Unicode MS" pitchFamily="34" charset="-120"/>
                      </a:endParaRP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rgbClr val="33CC33"/>
                          </a:solidFill>
                          <a:effectLst/>
                          <a:latin typeface="Arial Unicode MS" pitchFamily="34" charset="-120"/>
                          <a:ea typeface="Arial Unicode MS" pitchFamily="34" charset="-120"/>
                          <a:cs typeface="Arial Unicode MS" pitchFamily="34" charset="-120"/>
                        </a:rPr>
                        <a:t>農委會</a:t>
                      </a:r>
                      <a:r>
                        <a:rPr kumimoji="1" lang="en-US" altLang="zh-TW" sz="1000" b="0" i="0" u="none" strike="noStrike" cap="none" normalizeH="0" baseline="0" smtClean="0">
                          <a:ln>
                            <a:noFill/>
                          </a:ln>
                          <a:solidFill>
                            <a:srgbClr val="33CC33"/>
                          </a:solidFill>
                          <a:effectLst/>
                          <a:latin typeface="Arial Unicode MS" pitchFamily="34" charset="-120"/>
                          <a:ea typeface="Arial Unicode MS" pitchFamily="34" charset="-120"/>
                          <a:cs typeface="Arial Unicode MS" pitchFamily="34" charset="-120"/>
                        </a:rPr>
                        <a:t>(</a:t>
                      </a:r>
                      <a:r>
                        <a:rPr kumimoji="1" lang="zh-TW" altLang="en-US" sz="1000" b="0" i="0" u="none" strike="noStrike" cap="none" normalizeH="0" baseline="0" smtClean="0">
                          <a:ln>
                            <a:noFill/>
                          </a:ln>
                          <a:solidFill>
                            <a:srgbClr val="008000"/>
                          </a:solidFill>
                          <a:effectLst/>
                          <a:latin typeface="Arial Unicode MS" pitchFamily="34" charset="-120"/>
                          <a:ea typeface="Arial Unicode MS" pitchFamily="34" charset="-120"/>
                          <a:cs typeface="Arial Unicode MS" pitchFamily="34" charset="-120"/>
                        </a:rPr>
                        <a:t>林務局</a:t>
                      </a:r>
                      <a:r>
                        <a:rPr kumimoji="1" lang="en-US" altLang="zh-TW" sz="1000" b="0" i="0" u="none" strike="noStrike" cap="none" normalizeH="0" baseline="0" smtClean="0">
                          <a:ln>
                            <a:noFill/>
                          </a:ln>
                          <a:solidFill>
                            <a:srgbClr val="33CC33"/>
                          </a:solidFill>
                          <a:effectLst/>
                          <a:latin typeface="Arial Unicode MS" pitchFamily="34" charset="-120"/>
                          <a:ea typeface="Arial Unicode MS" pitchFamily="34" charset="-120"/>
                          <a:cs typeface="Arial Unicode MS" pitchFamily="34" charset="-120"/>
                        </a:rPr>
                        <a:t>)</a:t>
                      </a: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rgbClr val="33CC33"/>
                          </a:solidFill>
                          <a:effectLst/>
                          <a:latin typeface="Arial Unicode MS" pitchFamily="34" charset="-120"/>
                          <a:ea typeface="Arial Unicode MS" pitchFamily="34" charset="-120"/>
                          <a:cs typeface="Arial Unicode MS" pitchFamily="34" charset="-120"/>
                        </a:rPr>
                        <a:t>農委會</a:t>
                      </a:r>
                      <a:r>
                        <a:rPr kumimoji="1" lang="zh-TW" altLang="en-US" sz="1000" b="0" i="0" u="none" strike="noStrike" cap="none" normalizeH="0" baseline="0" smtClean="0">
                          <a:ln>
                            <a:noFill/>
                          </a:ln>
                          <a:solidFill>
                            <a:schemeClr val="bg1"/>
                          </a:solidFill>
                          <a:effectLst/>
                          <a:latin typeface="Arial Unicode MS" pitchFamily="34" charset="-120"/>
                          <a:ea typeface="Arial Unicode MS" pitchFamily="34" charset="-120"/>
                          <a:cs typeface="Arial Unicode MS" pitchFamily="34" charset="-120"/>
                        </a:rPr>
                        <a:t>、</a:t>
                      </a:r>
                      <a:r>
                        <a:rPr kumimoji="1" lang="zh-TW" altLang="en-US" sz="1000" b="0" i="0" u="none" strike="noStrike" cap="none" normalizeH="0" baseline="0" smtClean="0">
                          <a:ln>
                            <a:noFill/>
                          </a:ln>
                          <a:solidFill>
                            <a:srgbClr val="CC6600"/>
                          </a:solidFill>
                          <a:effectLst/>
                          <a:latin typeface="Arial Unicode MS" pitchFamily="34" charset="-120"/>
                          <a:ea typeface="Arial Unicode MS" pitchFamily="34" charset="-120"/>
                          <a:cs typeface="Arial Unicode MS" pitchFamily="34" charset="-120"/>
                        </a:rPr>
                        <a:t>內政部</a:t>
                      </a: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rgbClr val="33CC33"/>
                          </a:solidFill>
                          <a:effectLst/>
                          <a:latin typeface="Arial Unicode MS" pitchFamily="34" charset="-120"/>
                          <a:ea typeface="Arial Unicode MS" pitchFamily="34" charset="-120"/>
                          <a:cs typeface="Arial Unicode MS" pitchFamily="34" charset="-120"/>
                        </a:rPr>
                        <a:t>農委會</a:t>
                      </a:r>
                      <a:r>
                        <a:rPr kumimoji="1" lang="zh-TW" altLang="en-US" sz="1000" b="0" i="0" u="none" strike="noStrike" cap="none" normalizeH="0" baseline="0" smtClean="0">
                          <a:ln>
                            <a:noFill/>
                          </a:ln>
                          <a:solidFill>
                            <a:schemeClr val="bg1"/>
                          </a:solidFill>
                          <a:effectLst/>
                          <a:latin typeface="Arial Unicode MS" pitchFamily="34" charset="-120"/>
                          <a:ea typeface="Arial Unicode MS" pitchFamily="34" charset="-120"/>
                          <a:cs typeface="Arial Unicode MS" pitchFamily="34" charset="-120"/>
                        </a:rPr>
                        <a:t>、</a:t>
                      </a:r>
                      <a:r>
                        <a:rPr kumimoji="1" lang="zh-TW" altLang="en-US" sz="1000" b="0" i="0" u="none" strike="noStrike" cap="none" normalizeH="0" baseline="0" smtClean="0">
                          <a:ln>
                            <a:noFill/>
                          </a:ln>
                          <a:solidFill>
                            <a:srgbClr val="CC6600"/>
                          </a:solidFill>
                          <a:effectLst/>
                          <a:latin typeface="Arial Unicode MS" pitchFamily="34" charset="-120"/>
                          <a:ea typeface="Arial Unicode MS" pitchFamily="34" charset="-120"/>
                          <a:cs typeface="Arial Unicode MS" pitchFamily="34" charset="-120"/>
                        </a:rPr>
                        <a:t>內政部</a:t>
                      </a: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rgbClr val="33CC33"/>
                          </a:solidFill>
                          <a:effectLst/>
                          <a:latin typeface="Arial Unicode MS" pitchFamily="34" charset="-120"/>
                          <a:ea typeface="Arial Unicode MS" pitchFamily="34" charset="-120"/>
                          <a:cs typeface="Arial Unicode MS" pitchFamily="34" charset="-120"/>
                        </a:rPr>
                        <a:t>農委會</a:t>
                      </a:r>
                      <a:r>
                        <a:rPr kumimoji="1" lang="en-US" altLang="zh-TW" sz="1000" b="0" i="0" u="none" strike="noStrike" cap="none" normalizeH="0" baseline="0" smtClean="0">
                          <a:ln>
                            <a:noFill/>
                          </a:ln>
                          <a:solidFill>
                            <a:srgbClr val="33CC33"/>
                          </a:solidFill>
                          <a:effectLst/>
                          <a:latin typeface="Arial Unicode MS" pitchFamily="34" charset="-120"/>
                          <a:ea typeface="Arial Unicode MS" pitchFamily="34" charset="-120"/>
                          <a:cs typeface="Arial Unicode MS" pitchFamily="34" charset="-120"/>
                        </a:rPr>
                        <a:t>(</a:t>
                      </a:r>
                      <a:r>
                        <a:rPr kumimoji="1" lang="zh-TW" altLang="en-US" sz="1000" b="0" i="0" u="none" strike="noStrike" cap="none" normalizeH="0" baseline="0" smtClean="0">
                          <a:ln>
                            <a:noFill/>
                          </a:ln>
                          <a:solidFill>
                            <a:srgbClr val="CCFF66"/>
                          </a:solidFill>
                          <a:effectLst/>
                          <a:latin typeface="Arial Unicode MS" pitchFamily="34" charset="-120"/>
                          <a:ea typeface="Arial Unicode MS" pitchFamily="34" charset="-120"/>
                          <a:cs typeface="Arial Unicode MS" pitchFamily="34" charset="-120"/>
                        </a:rPr>
                        <a:t>漁業署</a:t>
                      </a:r>
                      <a:r>
                        <a:rPr kumimoji="1" lang="en-US" altLang="zh-TW" sz="1000" b="0" i="0" u="none" strike="noStrike" cap="none" normalizeH="0" baseline="0" smtClean="0">
                          <a:ln>
                            <a:noFill/>
                          </a:ln>
                          <a:solidFill>
                            <a:srgbClr val="33CC33"/>
                          </a:solidFill>
                          <a:effectLst/>
                          <a:latin typeface="Arial Unicode MS" pitchFamily="34" charset="-120"/>
                          <a:ea typeface="Arial Unicode MS" pitchFamily="34" charset="-120"/>
                          <a:cs typeface="Arial Unicode MS" pitchFamily="34" charset="-120"/>
                        </a:rPr>
                        <a:t>)</a:t>
                      </a: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rgbClr val="33CC33"/>
                          </a:solidFill>
                          <a:effectLst/>
                          <a:latin typeface="Arial Unicode MS" pitchFamily="34" charset="-120"/>
                          <a:ea typeface="Arial Unicode MS" pitchFamily="34" charset="-120"/>
                          <a:cs typeface="Arial Unicode MS" pitchFamily="34" charset="-120"/>
                        </a:rPr>
                        <a:t>農委會</a:t>
                      </a:r>
                      <a:r>
                        <a:rPr kumimoji="1" lang="zh-TW" altLang="en-US" sz="1000" b="0" i="0" u="none" strike="noStrike" cap="none" normalizeH="0" baseline="0" smtClean="0">
                          <a:ln>
                            <a:noFill/>
                          </a:ln>
                          <a:solidFill>
                            <a:schemeClr val="bg1"/>
                          </a:solidFill>
                          <a:effectLst/>
                          <a:latin typeface="Arial Unicode MS" pitchFamily="34" charset="-120"/>
                          <a:ea typeface="Arial Unicode MS" pitchFamily="34" charset="-120"/>
                          <a:cs typeface="Arial Unicode MS" pitchFamily="34" charset="-120"/>
                        </a:rPr>
                        <a:t>、</a:t>
                      </a:r>
                      <a:r>
                        <a:rPr kumimoji="1" lang="zh-TW" altLang="en-US" sz="1000" b="0" i="0" u="none" strike="noStrike" cap="none" normalizeH="0" baseline="0" smtClean="0">
                          <a:ln>
                            <a:noFill/>
                          </a:ln>
                          <a:solidFill>
                            <a:srgbClr val="CC6600"/>
                          </a:solidFill>
                          <a:effectLst/>
                          <a:latin typeface="Arial Unicode MS" pitchFamily="34" charset="-120"/>
                          <a:ea typeface="Arial Unicode MS" pitchFamily="34" charset="-120"/>
                          <a:cs typeface="Arial Unicode MS" pitchFamily="34" charset="-120"/>
                        </a:rPr>
                        <a:t>內政部</a:t>
                      </a: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rgbClr val="33CC33"/>
                          </a:solidFill>
                          <a:effectLst/>
                          <a:latin typeface="Arial Unicode MS" pitchFamily="34" charset="-120"/>
                          <a:ea typeface="Arial Unicode MS" pitchFamily="34" charset="-120"/>
                          <a:cs typeface="Arial Unicode MS" pitchFamily="34" charset="-120"/>
                        </a:rPr>
                        <a:t>農委會</a:t>
                      </a:r>
                      <a:r>
                        <a:rPr kumimoji="1" lang="en-US" altLang="zh-TW" sz="1000" b="0" i="0" u="none" strike="noStrike" cap="none" normalizeH="0" baseline="0" smtClean="0">
                          <a:ln>
                            <a:noFill/>
                          </a:ln>
                          <a:solidFill>
                            <a:srgbClr val="33CC33"/>
                          </a:solidFill>
                          <a:effectLst/>
                          <a:latin typeface="Arial Unicode MS" pitchFamily="34" charset="-120"/>
                          <a:ea typeface="Arial Unicode MS" pitchFamily="34" charset="-120"/>
                          <a:cs typeface="Arial Unicode MS" pitchFamily="34" charset="-120"/>
                        </a:rPr>
                        <a:t>(</a:t>
                      </a:r>
                      <a:r>
                        <a:rPr kumimoji="1" lang="zh-TW" altLang="en-US" sz="1000" b="0" i="0" u="none" strike="noStrike" cap="none" normalizeH="0" baseline="0" smtClean="0">
                          <a:ln>
                            <a:noFill/>
                          </a:ln>
                          <a:solidFill>
                            <a:srgbClr val="CCFF66"/>
                          </a:solidFill>
                          <a:effectLst/>
                          <a:latin typeface="Arial Unicode MS" pitchFamily="34" charset="-120"/>
                          <a:ea typeface="Arial Unicode MS" pitchFamily="34" charset="-120"/>
                          <a:cs typeface="Arial Unicode MS" pitchFamily="34" charset="-120"/>
                        </a:rPr>
                        <a:t>漁業署</a:t>
                      </a:r>
                      <a:r>
                        <a:rPr kumimoji="1" lang="en-US" altLang="zh-TW" sz="1000" b="0" i="0" u="none" strike="noStrike" cap="none" normalizeH="0" baseline="0" smtClean="0">
                          <a:ln>
                            <a:noFill/>
                          </a:ln>
                          <a:solidFill>
                            <a:srgbClr val="33CC33"/>
                          </a:solidFill>
                          <a:effectLst/>
                          <a:latin typeface="Arial Unicode MS" pitchFamily="34" charset="-120"/>
                          <a:ea typeface="Arial Unicode MS" pitchFamily="34" charset="-120"/>
                          <a:cs typeface="Arial Unicode MS" pitchFamily="34" charset="-120"/>
                        </a:rPr>
                        <a:t>)</a:t>
                      </a: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rgbClr val="CC6600"/>
                          </a:solidFill>
                          <a:effectLst/>
                          <a:latin typeface="Arial Unicode MS" pitchFamily="34" charset="-120"/>
                          <a:ea typeface="Arial Unicode MS" pitchFamily="34" charset="-120"/>
                          <a:cs typeface="Arial Unicode MS" pitchFamily="34" charset="-120"/>
                        </a:rPr>
                        <a:t>內政部</a:t>
                      </a:r>
                      <a:r>
                        <a:rPr kumimoji="1" lang="en-US" altLang="zh-TW" sz="1000" b="0" i="0" u="none" strike="noStrike" cap="none" normalizeH="0" baseline="0" smtClean="0">
                          <a:ln>
                            <a:noFill/>
                          </a:ln>
                          <a:solidFill>
                            <a:srgbClr val="CC6600"/>
                          </a:solidFill>
                          <a:effectLst/>
                          <a:latin typeface="Arial Unicode MS" pitchFamily="34" charset="-120"/>
                          <a:ea typeface="Arial Unicode MS" pitchFamily="34" charset="-120"/>
                          <a:cs typeface="Arial Unicode MS" pitchFamily="34" charset="-120"/>
                        </a:rPr>
                        <a:t>(</a:t>
                      </a:r>
                      <a:r>
                        <a:rPr kumimoji="1" lang="zh-TW" altLang="en-US" sz="1000" b="0" i="0" u="none" strike="noStrike" cap="none" normalizeH="0" baseline="0" smtClean="0">
                          <a:ln>
                            <a:noFill/>
                          </a:ln>
                          <a:solidFill>
                            <a:srgbClr val="FF9966"/>
                          </a:solidFill>
                          <a:effectLst/>
                          <a:latin typeface="Arial Unicode MS" pitchFamily="34" charset="-120"/>
                          <a:ea typeface="Arial Unicode MS" pitchFamily="34" charset="-120"/>
                          <a:cs typeface="Arial Unicode MS" pitchFamily="34" charset="-120"/>
                        </a:rPr>
                        <a:t>營建署</a:t>
                      </a:r>
                      <a:r>
                        <a:rPr kumimoji="1" lang="en-US" altLang="zh-TW" sz="1000" b="0" i="0" u="none" strike="noStrike" cap="none" normalizeH="0" baseline="0" smtClean="0">
                          <a:ln>
                            <a:noFill/>
                          </a:ln>
                          <a:solidFill>
                            <a:srgbClr val="CC6600"/>
                          </a:solidFill>
                          <a:effectLst/>
                          <a:latin typeface="Arial Unicode MS" pitchFamily="34" charset="-120"/>
                          <a:ea typeface="Arial Unicode MS" pitchFamily="34" charset="-120"/>
                          <a:cs typeface="Arial Unicode MS" pitchFamily="34" charset="-120"/>
                        </a:rPr>
                        <a:t>)</a:t>
                      </a: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rgbClr val="CC6600"/>
                          </a:solidFill>
                          <a:effectLst/>
                          <a:latin typeface="Arial Unicode MS" pitchFamily="34" charset="-120"/>
                          <a:ea typeface="Arial Unicode MS" pitchFamily="34" charset="-120"/>
                          <a:cs typeface="Arial Unicode MS" pitchFamily="34" charset="-120"/>
                        </a:rPr>
                        <a:t>內政部</a:t>
                      </a:r>
                      <a:r>
                        <a:rPr kumimoji="1" lang="en-US" altLang="zh-TW" sz="1000" b="0" i="0" u="none" strike="noStrike" cap="none" normalizeH="0" baseline="0" smtClean="0">
                          <a:ln>
                            <a:noFill/>
                          </a:ln>
                          <a:solidFill>
                            <a:srgbClr val="CC6600"/>
                          </a:solidFill>
                          <a:effectLst/>
                          <a:latin typeface="Arial Unicode MS" pitchFamily="34" charset="-120"/>
                          <a:ea typeface="Arial Unicode MS" pitchFamily="34" charset="-120"/>
                          <a:cs typeface="Arial Unicode MS" pitchFamily="34" charset="-120"/>
                        </a:rPr>
                        <a:t>(</a:t>
                      </a:r>
                      <a:r>
                        <a:rPr kumimoji="1" lang="zh-TW" altLang="en-US" sz="1000" b="0" i="0" u="none" strike="noStrike" cap="none" normalizeH="0" baseline="0" smtClean="0">
                          <a:ln>
                            <a:noFill/>
                          </a:ln>
                          <a:solidFill>
                            <a:srgbClr val="FF9966"/>
                          </a:solidFill>
                          <a:effectLst/>
                          <a:latin typeface="Arial Unicode MS" pitchFamily="34" charset="-120"/>
                          <a:ea typeface="Arial Unicode MS" pitchFamily="34" charset="-120"/>
                          <a:cs typeface="Arial Unicode MS" pitchFamily="34" charset="-120"/>
                        </a:rPr>
                        <a:t>營建署</a:t>
                      </a:r>
                      <a:r>
                        <a:rPr kumimoji="1" lang="en-US" altLang="zh-TW" sz="1000" b="0" i="0" u="none" strike="noStrike" cap="none" normalizeH="0" baseline="0" smtClean="0">
                          <a:ln>
                            <a:noFill/>
                          </a:ln>
                          <a:solidFill>
                            <a:srgbClr val="CC6600"/>
                          </a:solidFill>
                          <a:effectLst/>
                          <a:latin typeface="Arial Unicode MS" pitchFamily="34" charset="-120"/>
                          <a:ea typeface="Arial Unicode MS" pitchFamily="34" charset="-120"/>
                          <a:cs typeface="Arial Unicode MS" pitchFamily="34" charset="-120"/>
                        </a:rPr>
                        <a:t>)</a:t>
                      </a: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rgbClr val="33CC33"/>
                          </a:solidFill>
                          <a:effectLst/>
                          <a:latin typeface="Arial Unicode MS" pitchFamily="34" charset="-120"/>
                          <a:ea typeface="Arial Unicode MS" pitchFamily="34" charset="-120"/>
                          <a:cs typeface="Arial Unicode MS" pitchFamily="34" charset="-120"/>
                        </a:rPr>
                        <a:t>農委會</a:t>
                      </a:r>
                      <a:r>
                        <a:rPr kumimoji="1" lang="zh-TW" altLang="en-US" sz="1000" b="0" i="0" u="none" strike="noStrike" cap="none" normalizeH="0" baseline="0" smtClean="0">
                          <a:ln>
                            <a:noFill/>
                          </a:ln>
                          <a:solidFill>
                            <a:schemeClr val="bg1"/>
                          </a:solidFill>
                          <a:effectLst/>
                          <a:latin typeface="Arial Unicode MS" pitchFamily="34" charset="-120"/>
                          <a:ea typeface="Arial Unicode MS" pitchFamily="34" charset="-120"/>
                          <a:cs typeface="Arial Unicode MS" pitchFamily="34" charset="-120"/>
                        </a:rPr>
                        <a:t>、</a:t>
                      </a:r>
                      <a:r>
                        <a:rPr kumimoji="1" lang="zh-TW" altLang="en-US" sz="1000" b="0" i="0" u="none" strike="noStrike" cap="none" normalizeH="0" baseline="0" smtClean="0">
                          <a:ln>
                            <a:noFill/>
                          </a:ln>
                          <a:solidFill>
                            <a:srgbClr val="66FFFF"/>
                          </a:solidFill>
                          <a:effectLst/>
                          <a:latin typeface="Arial Unicode MS" pitchFamily="34" charset="-120"/>
                          <a:ea typeface="Arial Unicode MS" pitchFamily="34" charset="-120"/>
                          <a:cs typeface="Arial Unicode MS" pitchFamily="34" charset="-120"/>
                        </a:rPr>
                        <a:t>經濟部</a:t>
                      </a: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rgbClr val="33CC33"/>
                          </a:solidFill>
                          <a:effectLst/>
                          <a:latin typeface="Arial Unicode MS" pitchFamily="34" charset="-120"/>
                          <a:ea typeface="Arial Unicode MS" pitchFamily="34" charset="-120"/>
                          <a:cs typeface="Arial Unicode MS" pitchFamily="34" charset="-120"/>
                        </a:rPr>
                        <a:t>農委會</a:t>
                      </a:r>
                      <a:r>
                        <a:rPr kumimoji="1" lang="zh-TW" altLang="en-US" sz="1000" b="0" i="0" u="none" strike="noStrike" cap="none" normalizeH="0" baseline="0" smtClean="0">
                          <a:ln>
                            <a:noFill/>
                          </a:ln>
                          <a:solidFill>
                            <a:schemeClr val="bg1"/>
                          </a:solidFill>
                          <a:effectLst/>
                          <a:latin typeface="Arial Unicode MS" pitchFamily="34" charset="-120"/>
                          <a:ea typeface="Arial Unicode MS" pitchFamily="34" charset="-120"/>
                          <a:cs typeface="Arial Unicode MS" pitchFamily="34" charset="-120"/>
                        </a:rPr>
                        <a:t>、</a:t>
                      </a:r>
                      <a:r>
                        <a:rPr kumimoji="1" lang="zh-TW" altLang="en-US" sz="1000" b="0" i="0" u="none" strike="noStrike" cap="none" normalizeH="0" baseline="0" smtClean="0">
                          <a:ln>
                            <a:noFill/>
                          </a:ln>
                          <a:solidFill>
                            <a:srgbClr val="FF0066"/>
                          </a:solidFill>
                          <a:effectLst/>
                          <a:latin typeface="Arial Unicode MS" pitchFamily="34" charset="-120"/>
                          <a:ea typeface="Arial Unicode MS" pitchFamily="34" charset="-120"/>
                          <a:cs typeface="Arial Unicode MS" pitchFamily="34" charset="-120"/>
                        </a:rPr>
                        <a:t>交通部</a:t>
                      </a:r>
                      <a:r>
                        <a:rPr kumimoji="1" lang="en-US" altLang="zh-TW" sz="1000" b="0" i="0" u="none" strike="noStrike" cap="none" normalizeH="0" baseline="0" smtClean="0">
                          <a:ln>
                            <a:noFill/>
                          </a:ln>
                          <a:solidFill>
                            <a:srgbClr val="FF0066"/>
                          </a:solidFill>
                          <a:effectLst/>
                          <a:latin typeface="Arial Unicode MS" pitchFamily="34" charset="-120"/>
                          <a:ea typeface="Arial Unicode MS" pitchFamily="34" charset="-120"/>
                          <a:cs typeface="Arial Unicode MS" pitchFamily="34" charset="-120"/>
                        </a:rPr>
                        <a:t>(</a:t>
                      </a:r>
                      <a:r>
                        <a:rPr kumimoji="1" lang="zh-TW" altLang="en-US" sz="1000" b="0" i="0" u="none" strike="noStrike" cap="none" normalizeH="0" baseline="0" smtClean="0">
                          <a:ln>
                            <a:noFill/>
                          </a:ln>
                          <a:solidFill>
                            <a:srgbClr val="FF6699"/>
                          </a:solidFill>
                          <a:effectLst/>
                          <a:latin typeface="Arial Unicode MS" pitchFamily="34" charset="-120"/>
                          <a:ea typeface="Arial Unicode MS" pitchFamily="34" charset="-120"/>
                          <a:cs typeface="Arial Unicode MS" pitchFamily="34" charset="-120"/>
                        </a:rPr>
                        <a:t>觀光局</a:t>
                      </a:r>
                      <a:r>
                        <a:rPr kumimoji="1" lang="en-US" altLang="zh-TW" sz="1000" b="0" i="0" u="none" strike="noStrike" cap="none" normalizeH="0" baseline="0" smtClean="0">
                          <a:ln>
                            <a:noFill/>
                          </a:ln>
                          <a:solidFill>
                            <a:srgbClr val="FF0066"/>
                          </a:solidFill>
                          <a:effectLst/>
                          <a:latin typeface="Arial Unicode MS" pitchFamily="34" charset="-120"/>
                          <a:ea typeface="Arial Unicode MS" pitchFamily="34" charset="-120"/>
                          <a:cs typeface="Arial Unicode MS" pitchFamily="34" charset="-120"/>
                        </a:rPr>
                        <a:t>)</a:t>
                      </a: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rgbClr val="66FFFF"/>
                          </a:solidFill>
                          <a:effectLst/>
                          <a:latin typeface="Arial Unicode MS" pitchFamily="34" charset="-120"/>
                          <a:ea typeface="Arial Unicode MS" pitchFamily="34" charset="-120"/>
                          <a:cs typeface="Arial Unicode MS" pitchFamily="34" charset="-120"/>
                        </a:rPr>
                        <a:t>經濟部</a:t>
                      </a:r>
                      <a:r>
                        <a:rPr kumimoji="1" lang="zh-TW" altLang="zh-TW" sz="10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a:t>
                      </a:r>
                      <a:r>
                        <a:rPr kumimoji="1" lang="zh-TW" altLang="en-US" sz="1000" b="0" i="0" u="none" strike="noStrike" cap="none" normalizeH="0" baseline="0" smtClean="0">
                          <a:ln>
                            <a:noFill/>
                          </a:ln>
                          <a:solidFill>
                            <a:srgbClr val="33CC33"/>
                          </a:solidFill>
                          <a:effectLst/>
                          <a:latin typeface="Arial Unicode MS" pitchFamily="34" charset="-120"/>
                          <a:ea typeface="Arial Unicode MS" pitchFamily="34" charset="-120"/>
                          <a:cs typeface="Arial Unicode MS" pitchFamily="34" charset="-120"/>
                        </a:rPr>
                        <a:t>農委會</a:t>
                      </a:r>
                    </a:p>
                  </a:txBody>
                  <a:tcPr marL="96068" marR="96068" marT="32022" marB="320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58850" rtl="0" eaLnBrk="0" fontAlgn="base" latinLnBrk="0" hangingPunct="0">
                        <a:lnSpc>
                          <a:spcPct val="100000"/>
                        </a:lnSpc>
                        <a:spcBef>
                          <a:spcPct val="0"/>
                        </a:spcBef>
                        <a:spcAft>
                          <a:spcPct val="0"/>
                        </a:spcAft>
                        <a:buClrTx/>
                        <a:buSzTx/>
                        <a:buFontTx/>
                        <a:buNone/>
                        <a:tabLst/>
                      </a:pPr>
                      <a:endParaRPr kumimoji="1" lang="zh-TW" altLang="en-US" sz="1000" b="0" i="0" u="none" strike="noStrike" cap="none" normalizeH="0" baseline="0" smtClean="0">
                        <a:ln>
                          <a:noFill/>
                        </a:ln>
                        <a:solidFill>
                          <a:schemeClr val="bg1"/>
                        </a:solidFill>
                        <a:effectLst/>
                        <a:latin typeface="Arial Unicode MS" pitchFamily="34" charset="-120"/>
                        <a:ea typeface="Arial Unicode MS" pitchFamily="34" charset="-120"/>
                        <a:cs typeface="Arial Unicode MS" pitchFamily="34" charset="-120"/>
                      </a:endParaRP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chemeClr val="bg1"/>
                          </a:solidFill>
                          <a:effectLst/>
                          <a:latin typeface="Arial Unicode MS" pitchFamily="34" charset="-120"/>
                          <a:ea typeface="Arial Unicode MS" pitchFamily="34" charset="-120"/>
                          <a:cs typeface="Arial Unicode MS" pitchFamily="34" charset="-120"/>
                        </a:rPr>
                        <a:t>嘉義縣政府</a:t>
                      </a: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開發者</a:t>
                      </a: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開發者</a:t>
                      </a: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chemeClr val="bg1"/>
                          </a:solidFill>
                          <a:effectLst/>
                          <a:latin typeface="Arial Unicode MS" pitchFamily="34" charset="-120"/>
                          <a:ea typeface="Arial Unicode MS" pitchFamily="34" charset="-120"/>
                          <a:cs typeface="Arial Unicode MS" pitchFamily="34" charset="-120"/>
                        </a:rPr>
                        <a:t>嘉義縣政府</a:t>
                      </a:r>
                      <a:r>
                        <a:rPr kumimoji="1" lang="en-US" altLang="zh-TW" sz="1000" b="0" i="0" u="none" strike="noStrike" cap="none" normalizeH="0" baseline="0" smtClean="0">
                          <a:ln>
                            <a:noFill/>
                          </a:ln>
                          <a:solidFill>
                            <a:schemeClr val="bg1"/>
                          </a:solidFill>
                          <a:effectLst/>
                          <a:latin typeface="Arial Unicode MS" pitchFamily="34" charset="-120"/>
                          <a:ea typeface="Arial Unicode MS" pitchFamily="34" charset="-120"/>
                          <a:cs typeface="Arial Unicode MS" pitchFamily="34" charset="-120"/>
                        </a:rPr>
                        <a:t>/</a:t>
                      </a:r>
                      <a:r>
                        <a:rPr kumimoji="1" lang="zh-TW" altLang="en-US" sz="10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開發者</a:t>
                      </a: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chemeClr val="bg1"/>
                          </a:solidFill>
                          <a:effectLst/>
                          <a:latin typeface="Arial Unicode MS" pitchFamily="34" charset="-120"/>
                          <a:ea typeface="Arial Unicode MS" pitchFamily="34" charset="-120"/>
                          <a:cs typeface="Arial Unicode MS" pitchFamily="34" charset="-120"/>
                        </a:rPr>
                        <a:t>嘉義縣政府</a:t>
                      </a: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chemeClr val="bg1"/>
                          </a:solidFill>
                          <a:effectLst/>
                          <a:latin typeface="Arial Unicode MS" pitchFamily="34" charset="-120"/>
                          <a:ea typeface="Arial Unicode MS" pitchFamily="34" charset="-120"/>
                          <a:cs typeface="Arial Unicode MS" pitchFamily="34" charset="-120"/>
                        </a:rPr>
                        <a:t>嘉義縣政府</a:t>
                      </a: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開發者</a:t>
                      </a: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chemeClr val="bg1"/>
                          </a:solidFill>
                          <a:effectLst/>
                          <a:latin typeface="Arial Unicode MS" pitchFamily="34" charset="-120"/>
                          <a:ea typeface="Arial Unicode MS" pitchFamily="34" charset="-120"/>
                          <a:cs typeface="Arial Unicode MS" pitchFamily="34" charset="-120"/>
                        </a:rPr>
                        <a:t>嘉義縣政府</a:t>
                      </a: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chemeClr val="bg1"/>
                          </a:solidFill>
                          <a:effectLst/>
                          <a:latin typeface="Arial Unicode MS" pitchFamily="34" charset="-120"/>
                          <a:ea typeface="Arial Unicode MS" pitchFamily="34" charset="-120"/>
                          <a:cs typeface="Arial Unicode MS" pitchFamily="34" charset="-120"/>
                        </a:rPr>
                        <a:t>嘉義縣政府</a:t>
                      </a:r>
                      <a:r>
                        <a:rPr kumimoji="1" lang="en-US" altLang="zh-TW" sz="1000" b="0" i="0" u="none" strike="noStrike" cap="none" normalizeH="0" baseline="0" smtClean="0">
                          <a:ln>
                            <a:noFill/>
                          </a:ln>
                          <a:solidFill>
                            <a:schemeClr val="bg1"/>
                          </a:solidFill>
                          <a:effectLst/>
                          <a:latin typeface="Arial Unicode MS" pitchFamily="34" charset="-120"/>
                          <a:ea typeface="Arial Unicode MS" pitchFamily="34" charset="-120"/>
                          <a:cs typeface="Arial Unicode MS" pitchFamily="34" charset="-120"/>
                        </a:rPr>
                        <a:t>/</a:t>
                      </a:r>
                      <a:r>
                        <a:rPr kumimoji="1" lang="zh-TW" altLang="en-US" sz="10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開發者</a:t>
                      </a: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chemeClr val="bg1"/>
                          </a:solidFill>
                          <a:effectLst/>
                          <a:latin typeface="Arial Unicode MS" pitchFamily="34" charset="-120"/>
                          <a:ea typeface="Arial Unicode MS" pitchFamily="34" charset="-120"/>
                          <a:cs typeface="Arial Unicode MS" pitchFamily="34" charset="-120"/>
                        </a:rPr>
                        <a:t>嘉義縣政府</a:t>
                      </a:r>
                    </a:p>
                    <a:p>
                      <a:pPr marL="0" marR="0" lvl="0" indent="0" algn="l" defTabSz="958850" rtl="0" eaLnBrk="0" fontAlgn="base" latinLnBrk="0" hangingPunct="0">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chemeClr val="bg1"/>
                          </a:solidFill>
                          <a:effectLst/>
                          <a:latin typeface="Arial Unicode MS" pitchFamily="34" charset="-120"/>
                          <a:ea typeface="Arial Unicode MS" pitchFamily="34" charset="-120"/>
                          <a:cs typeface="Arial Unicode MS" pitchFamily="34" charset="-120"/>
                        </a:rPr>
                        <a:t>嘉義縣政府</a:t>
                      </a:r>
                    </a:p>
                  </a:txBody>
                  <a:tcPr marL="96068" marR="96068" marT="32022" marB="320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4"/>
                  </a:ext>
                </a:extLst>
              </a:tr>
            </a:tbl>
          </a:graphicData>
        </a:graphic>
      </p:graphicFrame>
      <p:sp>
        <p:nvSpPr>
          <p:cNvPr id="105502" name="AutoShape 30"/>
          <p:cNvSpPr>
            <a:spLocks noChangeArrowheads="1"/>
          </p:cNvSpPr>
          <p:nvPr/>
        </p:nvSpPr>
        <p:spPr bwMode="auto">
          <a:xfrm>
            <a:off x="0" y="3141663"/>
            <a:ext cx="3348038" cy="2663825"/>
          </a:xfrm>
          <a:prstGeom prst="irregularSeal1">
            <a:avLst/>
          </a:prstGeom>
          <a:solidFill>
            <a:schemeClr val="accent1"/>
          </a:solidFill>
          <a:ln w="9525">
            <a:solidFill>
              <a:schemeClr val="tx1"/>
            </a:solidFill>
            <a:miter lim="800000"/>
            <a:headEnd/>
            <a:tailEnd/>
          </a:ln>
        </p:spPr>
        <p:txBody>
          <a:bodyPr wrap="none" lIns="95793" tIns="47896" rIns="95793" bIns="47896" anchor="ctr"/>
          <a:lstStyle/>
          <a:p>
            <a:pPr algn="ctr" defTabSz="958850"/>
            <a:r>
              <a:rPr lang="zh-TW" altLang="en-US" sz="2400" b="1">
                <a:solidFill>
                  <a:srgbClr val="FF0000"/>
                </a:solidFill>
                <a:latin typeface="新細明體" pitchFamily="18" charset="-120"/>
              </a:rPr>
              <a:t>政府運作方式</a:t>
            </a:r>
          </a:p>
          <a:p>
            <a:pPr algn="ctr" defTabSz="958850"/>
            <a:r>
              <a:rPr lang="zh-TW" altLang="en-US" sz="2400" b="1">
                <a:solidFill>
                  <a:srgbClr val="FF0000"/>
                </a:solidFill>
                <a:latin typeface="新細明體" pitchFamily="18" charset="-120"/>
              </a:rPr>
              <a:t>必須改變</a:t>
            </a:r>
            <a:r>
              <a:rPr lang="en-US" altLang="zh-TW" sz="2400" b="1">
                <a:solidFill>
                  <a:srgbClr val="FF0000"/>
                </a:solidFill>
                <a:latin typeface="新細明體" pitchFamily="18" charset="-120"/>
              </a:rPr>
              <a:t>!</a:t>
            </a:r>
          </a:p>
          <a:p>
            <a:pPr algn="ctr" defTabSz="958850"/>
            <a:r>
              <a:rPr lang="zh-TW" altLang="en-US" sz="2400" b="1">
                <a:solidFill>
                  <a:srgbClr val="FF0000"/>
                </a:solidFill>
                <a:latin typeface="新細明體" pitchFamily="18" charset="-120"/>
              </a:rPr>
              <a:t>才能有效面對</a:t>
            </a:r>
            <a:br>
              <a:rPr lang="zh-TW" altLang="en-US" sz="2400" b="1">
                <a:solidFill>
                  <a:srgbClr val="FF0000"/>
                </a:solidFill>
                <a:latin typeface="新細明體" pitchFamily="18" charset="-120"/>
              </a:rPr>
            </a:br>
            <a:r>
              <a:rPr lang="zh-TW" altLang="en-US" sz="2400" b="1">
                <a:solidFill>
                  <a:srgbClr val="FF0000"/>
                </a:solidFill>
                <a:latin typeface="新細明體" pitchFamily="18" charset="-120"/>
              </a:rPr>
              <a:t>治水議題</a:t>
            </a:r>
          </a:p>
        </p:txBody>
      </p:sp>
      <p:sp>
        <p:nvSpPr>
          <p:cNvPr id="105503" name="Rectangle 31"/>
          <p:cNvSpPr>
            <a:spLocks noChangeArrowheads="1"/>
          </p:cNvSpPr>
          <p:nvPr/>
        </p:nvSpPr>
        <p:spPr bwMode="auto">
          <a:xfrm>
            <a:off x="0" y="11113"/>
            <a:ext cx="3419475" cy="1066800"/>
          </a:xfrm>
          <a:prstGeom prst="rect">
            <a:avLst/>
          </a:prstGeom>
          <a:noFill/>
          <a:ln w="9525" algn="ctr">
            <a:noFill/>
            <a:miter lim="800000"/>
            <a:headEnd/>
            <a:tailEnd/>
          </a:ln>
        </p:spPr>
        <p:txBody>
          <a:bodyPr lIns="36000" rIns="36000" anchor="b">
            <a:spAutoFit/>
          </a:bodyPr>
          <a:lstStyle/>
          <a:p>
            <a:pPr algn="ctr"/>
            <a:r>
              <a:rPr lang="zh-TW" altLang="en-US" sz="3200" b="1">
                <a:latin typeface="Times New Roman" pitchFamily="18" charset="0"/>
                <a:ea typeface="微軟正黑體" pitchFamily="34" charset="-120"/>
                <a:cs typeface="Arial Unicode MS" pitchFamily="34" charset="-120"/>
              </a:rPr>
              <a:t>嘉義地層下陷議題</a:t>
            </a:r>
          </a:p>
          <a:p>
            <a:pPr algn="ctr"/>
            <a:r>
              <a:rPr lang="zh-TW" altLang="en-US" sz="3200" b="1">
                <a:latin typeface="Times New Roman" pitchFamily="18" charset="0"/>
                <a:ea typeface="微軟正黑體" pitchFamily="34" charset="-120"/>
                <a:cs typeface="Arial Unicode MS" pitchFamily="34" charset="-120"/>
              </a:rPr>
              <a:t>涉及單位</a:t>
            </a:r>
          </a:p>
        </p:txBody>
      </p:sp>
      <p:sp>
        <p:nvSpPr>
          <p:cNvPr id="341024" name="Text Box 32"/>
          <p:cNvSpPr txBox="1">
            <a:spLocks noChangeArrowheads="1"/>
          </p:cNvSpPr>
          <p:nvPr/>
        </p:nvSpPr>
        <p:spPr bwMode="auto">
          <a:xfrm>
            <a:off x="827088" y="5832475"/>
            <a:ext cx="1871662" cy="1025525"/>
          </a:xfrm>
          <a:prstGeom prst="rect">
            <a:avLst/>
          </a:prstGeom>
          <a:noFill/>
          <a:ln w="9525" algn="ctr">
            <a:noFill/>
            <a:miter lim="800000"/>
            <a:headEnd/>
            <a:tailEnd/>
          </a:ln>
          <a:effectLst>
            <a:prstShdw prst="shdw13" dist="53882" dir="13500000">
              <a:schemeClr val="accent1">
                <a:gamma/>
                <a:shade val="60000"/>
                <a:invGamma/>
                <a:alpha val="50000"/>
              </a:schemeClr>
            </a:prstShdw>
          </a:effectLst>
        </p:spPr>
        <p:txBody>
          <a:bodyPr>
            <a:spAutoFit/>
          </a:bodyPr>
          <a:lstStyle/>
          <a:p>
            <a:pPr>
              <a:lnSpc>
                <a:spcPct val="80000"/>
              </a:lnSpc>
              <a:spcBef>
                <a:spcPct val="50000"/>
              </a:spcBef>
              <a:defRPr/>
            </a:pPr>
            <a:r>
              <a:rPr lang="en-US" altLang="zh-TW" b="1"/>
              <a:t>1. Integration</a:t>
            </a:r>
          </a:p>
          <a:p>
            <a:pPr>
              <a:lnSpc>
                <a:spcPct val="80000"/>
              </a:lnSpc>
              <a:spcBef>
                <a:spcPct val="50000"/>
              </a:spcBef>
              <a:defRPr/>
            </a:pPr>
            <a:r>
              <a:rPr lang="en-US" altLang="zh-TW" b="1"/>
              <a:t>2. Coherence</a:t>
            </a:r>
          </a:p>
          <a:p>
            <a:pPr>
              <a:lnSpc>
                <a:spcPct val="80000"/>
              </a:lnSpc>
              <a:spcBef>
                <a:spcPct val="50000"/>
              </a:spcBef>
              <a:defRPr/>
            </a:pPr>
            <a:r>
              <a:rPr lang="en-US" altLang="zh-TW" b="1"/>
              <a:t>3. Governance</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ChangeArrowheads="1"/>
          </p:cNvSpPr>
          <p:nvPr/>
        </p:nvSpPr>
        <p:spPr bwMode="auto">
          <a:xfrm>
            <a:off x="0" y="0"/>
            <a:ext cx="9144000" cy="765175"/>
          </a:xfrm>
          <a:prstGeom prst="rect">
            <a:avLst/>
          </a:prstGeom>
          <a:solidFill>
            <a:srgbClr val="0099CC"/>
          </a:solidFill>
          <a:ln>
            <a:noFill/>
          </a:ln>
          <a:effectLst>
            <a:prstShdw prst="shdw17" dist="17961" dir="2700000">
              <a:srgbClr val="005C7A">
                <a:alpha val="50000"/>
              </a:srgbClr>
            </a:prstShdw>
          </a:effectLst>
          <a:extLst>
            <a:ext uri="{91240B29-F687-4F45-9708-019B960494DF}">
              <a14:hiddenLine xmlns:a14="http://schemas.microsoft.com/office/drawing/2010/main" w="9525" algn="ctr">
                <a:solidFill>
                  <a:schemeClr val="tx1"/>
                </a:solidFill>
                <a:miter lim="800000"/>
                <a:headEnd/>
                <a:tailEnd/>
              </a14:hiddenLine>
            </a:ext>
          </a:extLst>
        </p:spPr>
        <p:txBody>
          <a:bodyPr wrap="none" anchor="ctr"/>
          <a:lstStyle/>
          <a:p>
            <a:endParaRPr lang="zh-TW" altLang="en-US" smtClean="0">
              <a:solidFill>
                <a:srgbClr val="000000"/>
              </a:solidFill>
            </a:endParaRPr>
          </a:p>
        </p:txBody>
      </p:sp>
      <p:sp>
        <p:nvSpPr>
          <p:cNvPr id="112643" name="Rectangle 3"/>
          <p:cNvSpPr>
            <a:spLocks noChangeArrowheads="1"/>
          </p:cNvSpPr>
          <p:nvPr/>
        </p:nvSpPr>
        <p:spPr bwMode="auto">
          <a:xfrm>
            <a:off x="0" y="6381750"/>
            <a:ext cx="9144000" cy="476250"/>
          </a:xfrm>
          <a:prstGeom prst="rect">
            <a:avLst/>
          </a:prstGeom>
          <a:solidFill>
            <a:srgbClr val="0099CC"/>
          </a:solidFill>
          <a:ln>
            <a:noFill/>
          </a:ln>
          <a:effectLst>
            <a:prstShdw prst="shdw17" dist="17961" dir="2700000">
              <a:srgbClr val="005C7A">
                <a:alpha val="50000"/>
              </a:srgbClr>
            </a:prstShdw>
          </a:effectLst>
          <a:extLst>
            <a:ext uri="{91240B29-F687-4F45-9708-019B960494DF}">
              <a14:hiddenLine xmlns:a14="http://schemas.microsoft.com/office/drawing/2010/main" w="9525" algn="ctr">
                <a:solidFill>
                  <a:schemeClr val="tx1"/>
                </a:solidFill>
                <a:miter lim="800000"/>
                <a:headEnd/>
                <a:tailEnd/>
              </a14:hiddenLine>
            </a:ext>
          </a:extLst>
        </p:spPr>
        <p:txBody>
          <a:bodyPr wrap="none" anchor="ctr"/>
          <a:lstStyle/>
          <a:p>
            <a:endParaRPr lang="zh-TW" altLang="en-US" smtClean="0">
              <a:solidFill>
                <a:srgbClr val="000000"/>
              </a:solidFill>
            </a:endParaRPr>
          </a:p>
        </p:txBody>
      </p:sp>
      <p:sp>
        <p:nvSpPr>
          <p:cNvPr id="112644" name="Rectangle 4"/>
          <p:cNvSpPr>
            <a:spLocks noGrp="1" noChangeArrowheads="1"/>
          </p:cNvSpPr>
          <p:nvPr>
            <p:ph type="title"/>
          </p:nvPr>
        </p:nvSpPr>
        <p:spPr bwMode="auto">
          <a:xfrm>
            <a:off x="2339975" y="44450"/>
            <a:ext cx="4248150" cy="701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spAutoFit/>
          </a:bodyPr>
          <a:lstStyle/>
          <a:p>
            <a:pPr algn="l" eaLnBrk="1" hangingPunct="1"/>
            <a:r>
              <a:rPr lang="zh-TW" altLang="en-US" sz="4000" b="1" smtClean="0">
                <a:solidFill>
                  <a:schemeClr val="bg1"/>
                </a:solidFill>
                <a:ea typeface="標楷體" pitchFamily="65" charset="-120"/>
              </a:rPr>
              <a:t>台灣天然災害潛勢</a:t>
            </a:r>
          </a:p>
        </p:txBody>
      </p:sp>
      <p:pic>
        <p:nvPicPr>
          <p:cNvPr id="11264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488" y="1035050"/>
            <a:ext cx="8775700" cy="531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08688"/>
                  </a:outerShdw>
                </a:effectLst>
              </a14:hiddenEffects>
            </a:ext>
          </a:extLst>
        </p:spPr>
      </p:pic>
    </p:spTree>
    <p:extLst>
      <p:ext uri="{BB962C8B-B14F-4D97-AF65-F5344CB8AC3E}">
        <p14:creationId xmlns:p14="http://schemas.microsoft.com/office/powerpoint/2010/main" val="300434678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5826" name="Picture 2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6150" y="895350"/>
            <a:ext cx="7297738" cy="584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45827" name="Text Box 3"/>
          <p:cNvSpPr txBox="1">
            <a:spLocks noChangeArrowheads="1"/>
          </p:cNvSpPr>
          <p:nvPr/>
        </p:nvSpPr>
        <p:spPr bwMode="auto">
          <a:xfrm>
            <a:off x="2346548" y="115888"/>
            <a:ext cx="4457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fontAlgn="base">
              <a:spcBef>
                <a:spcPct val="0"/>
              </a:spcBef>
              <a:spcAft>
                <a:spcPct val="0"/>
              </a:spcAft>
              <a:defRPr kumimoji="1">
                <a:solidFill>
                  <a:schemeClr val="tx1"/>
                </a:solidFill>
                <a:latin typeface="Arial" pitchFamily="34" charset="0"/>
                <a:ea typeface="新細明體" pitchFamily="18" charset="-120"/>
              </a:defRPr>
            </a:lvl6pPr>
            <a:lvl7pPr marL="2971800" indent="-228600" fontAlgn="base">
              <a:spcBef>
                <a:spcPct val="0"/>
              </a:spcBef>
              <a:spcAft>
                <a:spcPct val="0"/>
              </a:spcAft>
              <a:defRPr kumimoji="1">
                <a:solidFill>
                  <a:schemeClr val="tx1"/>
                </a:solidFill>
                <a:latin typeface="Arial" pitchFamily="34" charset="0"/>
                <a:ea typeface="新細明體" pitchFamily="18" charset="-120"/>
              </a:defRPr>
            </a:lvl7pPr>
            <a:lvl8pPr marL="3429000" indent="-228600" fontAlgn="base">
              <a:spcBef>
                <a:spcPct val="0"/>
              </a:spcBef>
              <a:spcAft>
                <a:spcPct val="0"/>
              </a:spcAft>
              <a:defRPr kumimoji="1">
                <a:solidFill>
                  <a:schemeClr val="tx1"/>
                </a:solidFill>
                <a:latin typeface="Arial" pitchFamily="34" charset="0"/>
                <a:ea typeface="新細明體" pitchFamily="18" charset="-120"/>
              </a:defRPr>
            </a:lvl8pPr>
            <a:lvl9pPr marL="3886200" indent="-228600" fontAlgn="base">
              <a:spcBef>
                <a:spcPct val="0"/>
              </a:spcBef>
              <a:spcAft>
                <a:spcPct val="0"/>
              </a:spcAft>
              <a:defRPr kumimoji="1">
                <a:solidFill>
                  <a:schemeClr val="tx1"/>
                </a:solidFill>
                <a:latin typeface="Arial" pitchFamily="34" charset="0"/>
                <a:ea typeface="新細明體" pitchFamily="18" charset="-120"/>
              </a:defRPr>
            </a:lvl9pPr>
          </a:lstStyle>
          <a:p>
            <a:pPr algn="ctr"/>
            <a:r>
              <a:rPr kumimoji="0" lang="zh-TW" altLang="en-US" sz="4000" b="1">
                <a:solidFill>
                  <a:srgbClr val="000000"/>
                </a:solidFill>
                <a:latin typeface="標楷體" pitchFamily="65" charset="-120"/>
                <a:ea typeface="微軟正黑體" pitchFamily="34" charset="-120"/>
                <a:cs typeface="Arial Unicode MS" pitchFamily="34" charset="-120"/>
              </a:rPr>
              <a:t>災害管理基本觀念</a:t>
            </a:r>
          </a:p>
        </p:txBody>
      </p:sp>
    </p:spTree>
    <p:extLst>
      <p:ext uri="{BB962C8B-B14F-4D97-AF65-F5344CB8AC3E}">
        <p14:creationId xmlns:p14="http://schemas.microsoft.com/office/powerpoint/2010/main" val="347898245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850" name="Rectangle 3"/>
          <p:cNvSpPr>
            <a:spLocks noGrp="1" noChangeArrowheads="1"/>
          </p:cNvSpPr>
          <p:nvPr>
            <p:ph idx="4294967295"/>
          </p:nvPr>
        </p:nvSpPr>
        <p:spPr bwMode="auto">
          <a:xfrm>
            <a:off x="571500" y="1500188"/>
            <a:ext cx="7772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lvl="1" indent="-342900">
              <a:lnSpc>
                <a:spcPct val="90000"/>
              </a:lnSpc>
              <a:spcBef>
                <a:spcPts val="1200"/>
              </a:spcBef>
              <a:spcAft>
                <a:spcPts val="1200"/>
              </a:spcAft>
              <a:buFont typeface="Wingdings" pitchFamily="2" charset="2"/>
              <a:buChar char="§"/>
            </a:pPr>
            <a:r>
              <a:rPr lang="zh-TW" altLang="en-US" sz="3200">
                <a:solidFill>
                  <a:srgbClr val="FF0000"/>
                </a:solidFill>
                <a:latin typeface="標楷體" pitchFamily="65" charset="-120"/>
                <a:ea typeface="微軟正黑體" pitchFamily="34" charset="-120"/>
              </a:rPr>
              <a:t>軟體重於硬體</a:t>
            </a:r>
            <a:r>
              <a:rPr lang="en-US" altLang="zh-TW" sz="3200">
                <a:solidFill>
                  <a:srgbClr val="FF0000"/>
                </a:solidFill>
                <a:latin typeface="微軟正黑體"/>
                <a:ea typeface="微軟正黑體" pitchFamily="34" charset="-120"/>
              </a:rPr>
              <a:t>–</a:t>
            </a:r>
            <a:r>
              <a:rPr lang="zh-TW" altLang="en-US" sz="3200">
                <a:latin typeface="標楷體" pitchFamily="65" charset="-120"/>
                <a:ea typeface="微軟正黑體" pitchFamily="34" charset="-120"/>
              </a:rPr>
              <a:t>健全的防災警覺及充分的防災意識，勝於防災硬體設施</a:t>
            </a:r>
          </a:p>
          <a:p>
            <a:pPr marL="342900" lvl="1" indent="-342900">
              <a:lnSpc>
                <a:spcPct val="90000"/>
              </a:lnSpc>
              <a:spcBef>
                <a:spcPts val="1200"/>
              </a:spcBef>
              <a:spcAft>
                <a:spcPts val="1200"/>
              </a:spcAft>
              <a:buFont typeface="Wingdings" pitchFamily="2" charset="2"/>
              <a:buChar char="§"/>
            </a:pPr>
            <a:r>
              <a:rPr lang="zh-TW" altLang="en-US" sz="3200">
                <a:solidFill>
                  <a:srgbClr val="FF0000"/>
                </a:solidFill>
                <a:latin typeface="標楷體" pitchFamily="65" charset="-120"/>
                <a:ea typeface="微軟正黑體" pitchFamily="34" charset="-120"/>
              </a:rPr>
              <a:t>平時重於災時</a:t>
            </a:r>
            <a:r>
              <a:rPr lang="en-US" altLang="zh-TW" sz="3200">
                <a:solidFill>
                  <a:srgbClr val="FF0000"/>
                </a:solidFill>
                <a:latin typeface="微軟正黑體"/>
                <a:ea typeface="微軟正黑體" pitchFamily="34" charset="-120"/>
              </a:rPr>
              <a:t>–</a:t>
            </a:r>
            <a:r>
              <a:rPr lang="zh-TW" altLang="en-US" sz="3200">
                <a:latin typeface="標楷體" pitchFamily="65" charset="-120"/>
                <a:ea typeface="微軟正黑體" pitchFamily="34" charset="-120"/>
              </a:rPr>
              <a:t>平時有充分準備，使具抗災韌性，並能在災後迅速恢復，免得臨時忙亂失效</a:t>
            </a:r>
          </a:p>
          <a:p>
            <a:pPr marL="342900" lvl="1" indent="-342900">
              <a:lnSpc>
                <a:spcPct val="90000"/>
              </a:lnSpc>
              <a:spcBef>
                <a:spcPts val="1200"/>
              </a:spcBef>
              <a:spcAft>
                <a:spcPts val="1200"/>
              </a:spcAft>
              <a:buFont typeface="Wingdings" pitchFamily="2" charset="2"/>
              <a:buChar char="§"/>
            </a:pPr>
            <a:r>
              <a:rPr lang="zh-TW" altLang="en-US" sz="3200">
                <a:solidFill>
                  <a:srgbClr val="FF0000"/>
                </a:solidFill>
                <a:latin typeface="標楷體" pitchFamily="65" charset="-120"/>
                <a:ea typeface="微軟正黑體" pitchFamily="34" charset="-120"/>
              </a:rPr>
              <a:t>地方重於中央</a:t>
            </a:r>
            <a:r>
              <a:rPr lang="en-US" altLang="zh-TW" sz="3200">
                <a:solidFill>
                  <a:srgbClr val="FF0000"/>
                </a:solidFill>
                <a:latin typeface="微軟正黑體"/>
                <a:ea typeface="微軟正黑體" pitchFamily="34" charset="-120"/>
              </a:rPr>
              <a:t>–</a:t>
            </a:r>
            <a:r>
              <a:rPr lang="zh-TW" altLang="en-US" sz="3200">
                <a:latin typeface="標楷體" pitchFamily="65" charset="-120"/>
                <a:ea typeface="微軟正黑體" pitchFamily="34" charset="-120"/>
              </a:rPr>
              <a:t>災害來臨時，地方首當其衝，地方政府必須確實執行防災措施，才能發揮最大成效。</a:t>
            </a:r>
            <a:endParaRPr lang="zh-TW" altLang="en-US">
              <a:latin typeface="標楷體" pitchFamily="65" charset="-120"/>
              <a:ea typeface="微軟正黑體" pitchFamily="34" charset="-120"/>
            </a:endParaRPr>
          </a:p>
          <a:p>
            <a:pPr>
              <a:lnSpc>
                <a:spcPct val="90000"/>
              </a:lnSpc>
              <a:spcBef>
                <a:spcPts val="1200"/>
              </a:spcBef>
              <a:spcAft>
                <a:spcPts val="1200"/>
              </a:spcAft>
            </a:pPr>
            <a:endParaRPr lang="en-US" altLang="zh-TW">
              <a:latin typeface="標楷體" pitchFamily="65" charset="-120"/>
              <a:ea typeface="微軟正黑體" pitchFamily="34" charset="-120"/>
            </a:endParaRPr>
          </a:p>
        </p:txBody>
      </p:sp>
      <p:sp>
        <p:nvSpPr>
          <p:cNvPr id="846851" name="Text Box 3"/>
          <p:cNvSpPr txBox="1">
            <a:spLocks noChangeArrowheads="1"/>
          </p:cNvSpPr>
          <p:nvPr/>
        </p:nvSpPr>
        <p:spPr bwMode="auto">
          <a:xfrm>
            <a:off x="1979613" y="115888"/>
            <a:ext cx="53276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fontAlgn="base">
              <a:spcBef>
                <a:spcPct val="0"/>
              </a:spcBef>
              <a:spcAft>
                <a:spcPct val="0"/>
              </a:spcAft>
              <a:defRPr kumimoji="1">
                <a:solidFill>
                  <a:schemeClr val="tx1"/>
                </a:solidFill>
                <a:latin typeface="Arial" pitchFamily="34" charset="0"/>
                <a:ea typeface="新細明體" pitchFamily="18" charset="-120"/>
              </a:defRPr>
            </a:lvl6pPr>
            <a:lvl7pPr marL="2971800" indent="-228600" fontAlgn="base">
              <a:spcBef>
                <a:spcPct val="0"/>
              </a:spcBef>
              <a:spcAft>
                <a:spcPct val="0"/>
              </a:spcAft>
              <a:defRPr kumimoji="1">
                <a:solidFill>
                  <a:schemeClr val="tx1"/>
                </a:solidFill>
                <a:latin typeface="Arial" pitchFamily="34" charset="0"/>
                <a:ea typeface="新細明體" pitchFamily="18" charset="-120"/>
              </a:defRPr>
            </a:lvl7pPr>
            <a:lvl8pPr marL="3429000" indent="-228600" fontAlgn="base">
              <a:spcBef>
                <a:spcPct val="0"/>
              </a:spcBef>
              <a:spcAft>
                <a:spcPct val="0"/>
              </a:spcAft>
              <a:defRPr kumimoji="1">
                <a:solidFill>
                  <a:schemeClr val="tx1"/>
                </a:solidFill>
                <a:latin typeface="Arial" pitchFamily="34" charset="0"/>
                <a:ea typeface="新細明體" pitchFamily="18" charset="-120"/>
              </a:defRPr>
            </a:lvl8pPr>
            <a:lvl9pPr marL="3886200" indent="-228600" fontAlgn="base">
              <a:spcBef>
                <a:spcPct val="0"/>
              </a:spcBef>
              <a:spcAft>
                <a:spcPct val="0"/>
              </a:spcAft>
              <a:defRPr kumimoji="1">
                <a:solidFill>
                  <a:schemeClr val="tx1"/>
                </a:solidFill>
                <a:latin typeface="Arial" pitchFamily="34" charset="0"/>
                <a:ea typeface="新細明體" pitchFamily="18" charset="-120"/>
              </a:defRPr>
            </a:lvl9pPr>
          </a:lstStyle>
          <a:p>
            <a:pPr algn="ctr"/>
            <a:r>
              <a:rPr kumimoji="0" lang="zh-TW" altLang="en-US" sz="4000" b="1">
                <a:solidFill>
                  <a:srgbClr val="000000"/>
                </a:solidFill>
                <a:latin typeface="標楷體" pitchFamily="65" charset="-120"/>
                <a:ea typeface="微軟正黑體" pitchFamily="34" charset="-120"/>
                <a:cs typeface="Arial Unicode MS" pitchFamily="34" charset="-120"/>
              </a:rPr>
              <a:t>災害防治工作基本理念</a:t>
            </a:r>
          </a:p>
        </p:txBody>
      </p:sp>
    </p:spTree>
    <p:extLst>
      <p:ext uri="{BB962C8B-B14F-4D97-AF65-F5344CB8AC3E}">
        <p14:creationId xmlns:p14="http://schemas.microsoft.com/office/powerpoint/2010/main" val="24035046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0809-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63938" y="1412875"/>
            <a:ext cx="5508625" cy="2749550"/>
          </a:xfrm>
          <a:prstGeom prst="rect">
            <a:avLst/>
          </a:prstGeom>
          <a:solidFill>
            <a:srgbClr val="FFFFCC"/>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pic>
      <p:pic>
        <p:nvPicPr>
          <p:cNvPr id="11267" name="Picture 3" descr="taiwan_map_digit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950" y="1104900"/>
            <a:ext cx="2849563"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4"/>
          <p:cNvSpPr txBox="1">
            <a:spLocks noChangeArrowheads="1"/>
          </p:cNvSpPr>
          <p:nvPr/>
        </p:nvSpPr>
        <p:spPr bwMode="auto">
          <a:xfrm>
            <a:off x="4256088" y="4611688"/>
            <a:ext cx="4294187"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kumimoji="0" lang="zh-TW" altLang="en-US" sz="2400">
                <a:latin typeface="Times New Roman" pitchFamily="18" charset="0"/>
                <a:ea typeface="標楷體" pitchFamily="65" charset="-120"/>
              </a:rPr>
              <a:t>南北縱長 </a:t>
            </a:r>
            <a:r>
              <a:rPr kumimoji="0" lang="en-US" altLang="zh-TW" sz="2400">
                <a:latin typeface="Times New Roman" pitchFamily="18" charset="0"/>
                <a:ea typeface="標楷體" pitchFamily="65" charset="-120"/>
              </a:rPr>
              <a:t>: ~ 400 </a:t>
            </a:r>
            <a:r>
              <a:rPr kumimoji="0" lang="zh-TW" altLang="en-US" sz="2400">
                <a:latin typeface="Times New Roman" pitchFamily="18" charset="0"/>
                <a:ea typeface="標楷體" pitchFamily="65" charset="-120"/>
              </a:rPr>
              <a:t>公里</a:t>
            </a:r>
          </a:p>
          <a:p>
            <a:pPr eaLnBrk="1" hangingPunct="1">
              <a:spcBef>
                <a:spcPct val="50000"/>
              </a:spcBef>
            </a:pPr>
            <a:r>
              <a:rPr kumimoji="0" lang="zh-TW" altLang="en-US" sz="2400">
                <a:latin typeface="Times New Roman" pitchFamily="18" charset="0"/>
                <a:ea typeface="標楷體" pitchFamily="65" charset="-120"/>
              </a:rPr>
              <a:t>東西寬度 </a:t>
            </a:r>
            <a:r>
              <a:rPr kumimoji="0" lang="en-US" altLang="zh-TW" sz="2400">
                <a:latin typeface="Times New Roman" pitchFamily="18" charset="0"/>
                <a:ea typeface="標楷體" pitchFamily="65" charset="-120"/>
              </a:rPr>
              <a:t>: &lt; 150 </a:t>
            </a:r>
            <a:r>
              <a:rPr kumimoji="0" lang="zh-TW" altLang="en-US" sz="2400">
                <a:latin typeface="Times New Roman" pitchFamily="18" charset="0"/>
                <a:ea typeface="標楷體" pitchFamily="65" charset="-120"/>
              </a:rPr>
              <a:t>公里</a:t>
            </a:r>
          </a:p>
          <a:p>
            <a:pPr eaLnBrk="1" hangingPunct="1">
              <a:spcBef>
                <a:spcPct val="50000"/>
              </a:spcBef>
            </a:pPr>
            <a:r>
              <a:rPr kumimoji="0" lang="zh-TW" altLang="en-US" sz="2400">
                <a:latin typeface="Times New Roman" pitchFamily="18" charset="0"/>
                <a:ea typeface="標楷體" pitchFamily="65" charset="-120"/>
              </a:rPr>
              <a:t>最高峰海拔 </a:t>
            </a:r>
            <a:r>
              <a:rPr kumimoji="0" lang="en-US" altLang="zh-TW" sz="2400">
                <a:latin typeface="Times New Roman" pitchFamily="18" charset="0"/>
                <a:ea typeface="標楷體" pitchFamily="65" charset="-120"/>
              </a:rPr>
              <a:t>: 3,950 </a:t>
            </a:r>
            <a:r>
              <a:rPr kumimoji="0" lang="zh-TW" altLang="en-US" sz="2400">
                <a:latin typeface="Times New Roman" pitchFamily="18" charset="0"/>
                <a:ea typeface="標楷體" pitchFamily="65" charset="-120"/>
              </a:rPr>
              <a:t>公尺</a:t>
            </a:r>
          </a:p>
        </p:txBody>
      </p:sp>
      <p:sp>
        <p:nvSpPr>
          <p:cNvPr id="11269" name="Line 5"/>
          <p:cNvSpPr>
            <a:spLocks noChangeShapeType="1"/>
          </p:cNvSpPr>
          <p:nvPr/>
        </p:nvSpPr>
        <p:spPr bwMode="auto">
          <a:xfrm flipH="1" flipV="1">
            <a:off x="2063750" y="4219575"/>
            <a:ext cx="2192338" cy="170180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endParaRPr lang="zh-TW" altLang="en-US"/>
          </a:p>
        </p:txBody>
      </p:sp>
      <p:sp>
        <p:nvSpPr>
          <p:cNvPr id="11270" name="Rectangle 6"/>
          <p:cNvSpPr>
            <a:spLocks noChangeArrowheads="1"/>
          </p:cNvSpPr>
          <p:nvPr/>
        </p:nvSpPr>
        <p:spPr bwMode="auto">
          <a:xfrm>
            <a:off x="581025" y="230188"/>
            <a:ext cx="8199438"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algn="ctr"/>
            <a:r>
              <a:rPr lang="zh-TW" altLang="en-US" sz="4000" b="1">
                <a:latin typeface="微軟正黑體" pitchFamily="34" charset="-120"/>
                <a:ea typeface="微軟正黑體" pitchFamily="34" charset="-120"/>
                <a:cs typeface="Arial Unicode MS" pitchFamily="34" charset="-120"/>
              </a:rPr>
              <a:t>台灣必須面對的真相</a:t>
            </a:r>
          </a:p>
        </p:txBody>
      </p:sp>
      <p:grpSp>
        <p:nvGrpSpPr>
          <p:cNvPr id="11271" name="Group 7"/>
          <p:cNvGrpSpPr>
            <a:grpSpLocks/>
          </p:cNvGrpSpPr>
          <p:nvPr/>
        </p:nvGrpSpPr>
        <p:grpSpPr bwMode="auto">
          <a:xfrm>
            <a:off x="2125663" y="1312863"/>
            <a:ext cx="1104900" cy="1344612"/>
            <a:chOff x="3017" y="362"/>
            <a:chExt cx="1922" cy="2678"/>
          </a:xfrm>
        </p:grpSpPr>
        <p:sp>
          <p:nvSpPr>
            <p:cNvPr id="11273" name="Freeform 8"/>
            <p:cNvSpPr>
              <a:spLocks/>
            </p:cNvSpPr>
            <p:nvPr/>
          </p:nvSpPr>
          <p:spPr bwMode="auto">
            <a:xfrm>
              <a:off x="3215" y="462"/>
              <a:ext cx="483" cy="1080"/>
            </a:xfrm>
            <a:custGeom>
              <a:avLst/>
              <a:gdLst>
                <a:gd name="T0" fmla="*/ 414 w 483"/>
                <a:gd name="T1" fmla="*/ 0 h 1080"/>
                <a:gd name="T2" fmla="*/ 452 w 483"/>
                <a:gd name="T3" fmla="*/ 34 h 1080"/>
                <a:gd name="T4" fmla="*/ 476 w 483"/>
                <a:gd name="T5" fmla="*/ 63 h 1080"/>
                <a:gd name="T6" fmla="*/ 481 w 483"/>
                <a:gd name="T7" fmla="*/ 77 h 1080"/>
                <a:gd name="T8" fmla="*/ 452 w 483"/>
                <a:gd name="T9" fmla="*/ 101 h 1080"/>
                <a:gd name="T10" fmla="*/ 418 w 483"/>
                <a:gd name="T11" fmla="*/ 149 h 1080"/>
                <a:gd name="T12" fmla="*/ 394 w 483"/>
                <a:gd name="T13" fmla="*/ 192 h 1080"/>
                <a:gd name="T14" fmla="*/ 394 w 483"/>
                <a:gd name="T15" fmla="*/ 250 h 1080"/>
                <a:gd name="T16" fmla="*/ 342 w 483"/>
                <a:gd name="T17" fmla="*/ 284 h 1080"/>
                <a:gd name="T18" fmla="*/ 322 w 483"/>
                <a:gd name="T19" fmla="*/ 312 h 1080"/>
                <a:gd name="T20" fmla="*/ 342 w 483"/>
                <a:gd name="T21" fmla="*/ 375 h 1080"/>
                <a:gd name="T22" fmla="*/ 303 w 483"/>
                <a:gd name="T23" fmla="*/ 514 h 1080"/>
                <a:gd name="T24" fmla="*/ 250 w 483"/>
                <a:gd name="T25" fmla="*/ 576 h 1080"/>
                <a:gd name="T26" fmla="*/ 207 w 483"/>
                <a:gd name="T27" fmla="*/ 648 h 1080"/>
                <a:gd name="T28" fmla="*/ 174 w 483"/>
                <a:gd name="T29" fmla="*/ 759 h 1080"/>
                <a:gd name="T30" fmla="*/ 111 w 483"/>
                <a:gd name="T31" fmla="*/ 845 h 1080"/>
                <a:gd name="T32" fmla="*/ 87 w 483"/>
                <a:gd name="T33" fmla="*/ 908 h 1080"/>
                <a:gd name="T34" fmla="*/ 58 w 483"/>
                <a:gd name="T35" fmla="*/ 941 h 1080"/>
                <a:gd name="T36" fmla="*/ 34 w 483"/>
                <a:gd name="T37" fmla="*/ 1004 h 1080"/>
                <a:gd name="T38" fmla="*/ 30 w 483"/>
                <a:gd name="T39" fmla="*/ 1047 h 1080"/>
                <a:gd name="T40" fmla="*/ 25 w 483"/>
                <a:gd name="T41" fmla="*/ 1023 h 1080"/>
                <a:gd name="T42" fmla="*/ 20 w 483"/>
                <a:gd name="T43" fmla="*/ 1037 h 1080"/>
                <a:gd name="T44" fmla="*/ 10 w 483"/>
                <a:gd name="T45" fmla="*/ 1052 h 1080"/>
                <a:gd name="T46" fmla="*/ 15 w 483"/>
                <a:gd name="T47" fmla="*/ 1080 h 108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3"/>
                <a:gd name="T73" fmla="*/ 0 h 1080"/>
                <a:gd name="T74" fmla="*/ 483 w 483"/>
                <a:gd name="T75" fmla="*/ 1080 h 108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3" h="1080">
                  <a:moveTo>
                    <a:pt x="414" y="0"/>
                  </a:moveTo>
                  <a:cubicBezTo>
                    <a:pt x="425" y="18"/>
                    <a:pt x="438" y="20"/>
                    <a:pt x="452" y="34"/>
                  </a:cubicBezTo>
                  <a:cubicBezTo>
                    <a:pt x="461" y="43"/>
                    <a:pt x="467" y="54"/>
                    <a:pt x="476" y="63"/>
                  </a:cubicBezTo>
                  <a:cubicBezTo>
                    <a:pt x="478" y="68"/>
                    <a:pt x="483" y="72"/>
                    <a:pt x="481" y="77"/>
                  </a:cubicBezTo>
                  <a:cubicBezTo>
                    <a:pt x="476" y="89"/>
                    <a:pt x="460" y="91"/>
                    <a:pt x="452" y="101"/>
                  </a:cubicBezTo>
                  <a:cubicBezTo>
                    <a:pt x="437" y="119"/>
                    <a:pt x="439" y="136"/>
                    <a:pt x="418" y="149"/>
                  </a:cubicBezTo>
                  <a:cubicBezTo>
                    <a:pt x="412" y="177"/>
                    <a:pt x="403" y="168"/>
                    <a:pt x="394" y="192"/>
                  </a:cubicBezTo>
                  <a:cubicBezTo>
                    <a:pt x="419" y="209"/>
                    <a:pt x="410" y="228"/>
                    <a:pt x="394" y="250"/>
                  </a:cubicBezTo>
                  <a:cubicBezTo>
                    <a:pt x="386" y="309"/>
                    <a:pt x="403" y="254"/>
                    <a:pt x="342" y="284"/>
                  </a:cubicBezTo>
                  <a:cubicBezTo>
                    <a:pt x="332" y="289"/>
                    <a:pt x="322" y="312"/>
                    <a:pt x="322" y="312"/>
                  </a:cubicBezTo>
                  <a:cubicBezTo>
                    <a:pt x="315" y="339"/>
                    <a:pt x="319" y="360"/>
                    <a:pt x="342" y="375"/>
                  </a:cubicBezTo>
                  <a:cubicBezTo>
                    <a:pt x="364" y="453"/>
                    <a:pt x="354" y="467"/>
                    <a:pt x="303" y="514"/>
                  </a:cubicBezTo>
                  <a:cubicBezTo>
                    <a:pt x="287" y="548"/>
                    <a:pt x="285" y="559"/>
                    <a:pt x="250" y="576"/>
                  </a:cubicBezTo>
                  <a:cubicBezTo>
                    <a:pt x="236" y="600"/>
                    <a:pt x="223" y="626"/>
                    <a:pt x="207" y="648"/>
                  </a:cubicBezTo>
                  <a:cubicBezTo>
                    <a:pt x="195" y="683"/>
                    <a:pt x="192" y="726"/>
                    <a:pt x="174" y="759"/>
                  </a:cubicBezTo>
                  <a:cubicBezTo>
                    <a:pt x="157" y="789"/>
                    <a:pt x="131" y="817"/>
                    <a:pt x="111" y="845"/>
                  </a:cubicBezTo>
                  <a:cubicBezTo>
                    <a:pt x="104" y="866"/>
                    <a:pt x="99" y="889"/>
                    <a:pt x="87" y="908"/>
                  </a:cubicBezTo>
                  <a:cubicBezTo>
                    <a:pt x="65" y="944"/>
                    <a:pt x="82" y="912"/>
                    <a:pt x="58" y="941"/>
                  </a:cubicBezTo>
                  <a:cubicBezTo>
                    <a:pt x="44" y="958"/>
                    <a:pt x="39" y="983"/>
                    <a:pt x="34" y="1004"/>
                  </a:cubicBezTo>
                  <a:cubicBezTo>
                    <a:pt x="33" y="1018"/>
                    <a:pt x="36" y="1034"/>
                    <a:pt x="30" y="1047"/>
                  </a:cubicBezTo>
                  <a:cubicBezTo>
                    <a:pt x="27" y="1054"/>
                    <a:pt x="31" y="1029"/>
                    <a:pt x="25" y="1023"/>
                  </a:cubicBezTo>
                  <a:cubicBezTo>
                    <a:pt x="21" y="1019"/>
                    <a:pt x="22" y="1033"/>
                    <a:pt x="20" y="1037"/>
                  </a:cubicBezTo>
                  <a:cubicBezTo>
                    <a:pt x="17" y="1042"/>
                    <a:pt x="13" y="1047"/>
                    <a:pt x="10" y="1052"/>
                  </a:cubicBezTo>
                  <a:cubicBezTo>
                    <a:pt x="8" y="1060"/>
                    <a:pt x="0" y="1080"/>
                    <a:pt x="15" y="108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1274" name="Freeform 9"/>
            <p:cNvSpPr>
              <a:spLocks/>
            </p:cNvSpPr>
            <p:nvPr/>
          </p:nvSpPr>
          <p:spPr bwMode="auto">
            <a:xfrm>
              <a:off x="3106" y="1542"/>
              <a:ext cx="257" cy="740"/>
            </a:xfrm>
            <a:custGeom>
              <a:avLst/>
              <a:gdLst>
                <a:gd name="T0" fmla="*/ 119 w 257"/>
                <a:gd name="T1" fmla="*/ 0 h 740"/>
                <a:gd name="T2" fmla="*/ 57 w 257"/>
                <a:gd name="T3" fmla="*/ 101 h 740"/>
                <a:gd name="T4" fmla="*/ 9 w 257"/>
                <a:gd name="T5" fmla="*/ 159 h 740"/>
                <a:gd name="T6" fmla="*/ 28 w 257"/>
                <a:gd name="T7" fmla="*/ 212 h 740"/>
                <a:gd name="T8" fmla="*/ 38 w 257"/>
                <a:gd name="T9" fmla="*/ 240 h 740"/>
                <a:gd name="T10" fmla="*/ 86 w 257"/>
                <a:gd name="T11" fmla="*/ 226 h 740"/>
                <a:gd name="T12" fmla="*/ 119 w 257"/>
                <a:gd name="T13" fmla="*/ 260 h 740"/>
                <a:gd name="T14" fmla="*/ 191 w 257"/>
                <a:gd name="T15" fmla="*/ 284 h 740"/>
                <a:gd name="T16" fmla="*/ 239 w 257"/>
                <a:gd name="T17" fmla="*/ 322 h 740"/>
                <a:gd name="T18" fmla="*/ 244 w 257"/>
                <a:gd name="T19" fmla="*/ 341 h 740"/>
                <a:gd name="T20" fmla="*/ 230 w 257"/>
                <a:gd name="T21" fmla="*/ 356 h 740"/>
                <a:gd name="T22" fmla="*/ 211 w 257"/>
                <a:gd name="T23" fmla="*/ 423 h 740"/>
                <a:gd name="T24" fmla="*/ 235 w 257"/>
                <a:gd name="T25" fmla="*/ 442 h 740"/>
                <a:gd name="T26" fmla="*/ 254 w 257"/>
                <a:gd name="T27" fmla="*/ 447 h 740"/>
                <a:gd name="T28" fmla="*/ 244 w 257"/>
                <a:gd name="T29" fmla="*/ 466 h 740"/>
                <a:gd name="T30" fmla="*/ 211 w 257"/>
                <a:gd name="T31" fmla="*/ 524 h 740"/>
                <a:gd name="T32" fmla="*/ 148 w 257"/>
                <a:gd name="T33" fmla="*/ 668 h 740"/>
                <a:gd name="T34" fmla="*/ 100 w 257"/>
                <a:gd name="T35" fmla="*/ 720 h 740"/>
                <a:gd name="T36" fmla="*/ 91 w 257"/>
                <a:gd name="T37" fmla="*/ 740 h 7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7"/>
                <a:gd name="T58" fmla="*/ 0 h 740"/>
                <a:gd name="T59" fmla="*/ 257 w 257"/>
                <a:gd name="T60" fmla="*/ 740 h 7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7" h="740">
                  <a:moveTo>
                    <a:pt x="119" y="0"/>
                  </a:moveTo>
                  <a:cubicBezTo>
                    <a:pt x="134" y="46"/>
                    <a:pt x="84" y="74"/>
                    <a:pt x="57" y="101"/>
                  </a:cubicBezTo>
                  <a:cubicBezTo>
                    <a:pt x="45" y="113"/>
                    <a:pt x="23" y="144"/>
                    <a:pt x="9" y="159"/>
                  </a:cubicBezTo>
                  <a:cubicBezTo>
                    <a:pt x="0" y="184"/>
                    <a:pt x="9" y="198"/>
                    <a:pt x="28" y="212"/>
                  </a:cubicBezTo>
                  <a:cubicBezTo>
                    <a:pt x="31" y="221"/>
                    <a:pt x="28" y="242"/>
                    <a:pt x="38" y="240"/>
                  </a:cubicBezTo>
                  <a:cubicBezTo>
                    <a:pt x="54" y="237"/>
                    <a:pt x="86" y="226"/>
                    <a:pt x="86" y="226"/>
                  </a:cubicBezTo>
                  <a:cubicBezTo>
                    <a:pt x="157" y="237"/>
                    <a:pt x="90" y="231"/>
                    <a:pt x="119" y="260"/>
                  </a:cubicBezTo>
                  <a:cubicBezTo>
                    <a:pt x="129" y="270"/>
                    <a:pt x="175" y="281"/>
                    <a:pt x="191" y="284"/>
                  </a:cubicBezTo>
                  <a:cubicBezTo>
                    <a:pt x="206" y="298"/>
                    <a:pt x="239" y="322"/>
                    <a:pt x="239" y="322"/>
                  </a:cubicBezTo>
                  <a:cubicBezTo>
                    <a:pt x="241" y="328"/>
                    <a:pt x="246" y="335"/>
                    <a:pt x="244" y="341"/>
                  </a:cubicBezTo>
                  <a:cubicBezTo>
                    <a:pt x="242" y="348"/>
                    <a:pt x="233" y="350"/>
                    <a:pt x="230" y="356"/>
                  </a:cubicBezTo>
                  <a:cubicBezTo>
                    <a:pt x="219" y="376"/>
                    <a:pt x="215" y="401"/>
                    <a:pt x="211" y="423"/>
                  </a:cubicBezTo>
                  <a:cubicBezTo>
                    <a:pt x="219" y="429"/>
                    <a:pt x="226" y="437"/>
                    <a:pt x="235" y="442"/>
                  </a:cubicBezTo>
                  <a:cubicBezTo>
                    <a:pt x="241" y="445"/>
                    <a:pt x="252" y="441"/>
                    <a:pt x="254" y="447"/>
                  </a:cubicBezTo>
                  <a:cubicBezTo>
                    <a:pt x="257" y="454"/>
                    <a:pt x="247" y="459"/>
                    <a:pt x="244" y="466"/>
                  </a:cubicBezTo>
                  <a:cubicBezTo>
                    <a:pt x="235" y="487"/>
                    <a:pt x="223" y="504"/>
                    <a:pt x="211" y="524"/>
                  </a:cubicBezTo>
                  <a:cubicBezTo>
                    <a:pt x="200" y="577"/>
                    <a:pt x="196" y="636"/>
                    <a:pt x="148" y="668"/>
                  </a:cubicBezTo>
                  <a:cubicBezTo>
                    <a:pt x="135" y="689"/>
                    <a:pt x="115" y="701"/>
                    <a:pt x="100" y="720"/>
                  </a:cubicBezTo>
                  <a:cubicBezTo>
                    <a:pt x="85" y="738"/>
                    <a:pt x="81" y="730"/>
                    <a:pt x="91" y="74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1275" name="Freeform 10"/>
            <p:cNvSpPr>
              <a:spLocks/>
            </p:cNvSpPr>
            <p:nvPr/>
          </p:nvSpPr>
          <p:spPr bwMode="auto">
            <a:xfrm>
              <a:off x="3017" y="2277"/>
              <a:ext cx="208" cy="701"/>
            </a:xfrm>
            <a:custGeom>
              <a:avLst/>
              <a:gdLst>
                <a:gd name="T0" fmla="*/ 170 w 208"/>
                <a:gd name="T1" fmla="*/ 0 h 701"/>
                <a:gd name="T2" fmla="*/ 156 w 208"/>
                <a:gd name="T3" fmla="*/ 86 h 701"/>
                <a:gd name="T4" fmla="*/ 122 w 208"/>
                <a:gd name="T5" fmla="*/ 125 h 701"/>
                <a:gd name="T6" fmla="*/ 79 w 208"/>
                <a:gd name="T7" fmla="*/ 182 h 701"/>
                <a:gd name="T8" fmla="*/ 40 w 208"/>
                <a:gd name="T9" fmla="*/ 235 h 701"/>
                <a:gd name="T10" fmla="*/ 12 w 208"/>
                <a:gd name="T11" fmla="*/ 293 h 701"/>
                <a:gd name="T12" fmla="*/ 26 w 208"/>
                <a:gd name="T13" fmla="*/ 441 h 701"/>
                <a:gd name="T14" fmla="*/ 45 w 208"/>
                <a:gd name="T15" fmla="*/ 480 h 701"/>
                <a:gd name="T16" fmla="*/ 79 w 208"/>
                <a:gd name="T17" fmla="*/ 489 h 701"/>
                <a:gd name="T18" fmla="*/ 117 w 208"/>
                <a:gd name="T19" fmla="*/ 571 h 701"/>
                <a:gd name="T20" fmla="*/ 136 w 208"/>
                <a:gd name="T21" fmla="*/ 600 h 701"/>
                <a:gd name="T22" fmla="*/ 165 w 208"/>
                <a:gd name="T23" fmla="*/ 605 h 701"/>
                <a:gd name="T24" fmla="*/ 184 w 208"/>
                <a:gd name="T25" fmla="*/ 633 h 701"/>
                <a:gd name="T26" fmla="*/ 204 w 208"/>
                <a:gd name="T27" fmla="*/ 662 h 701"/>
                <a:gd name="T28" fmla="*/ 208 w 208"/>
                <a:gd name="T29" fmla="*/ 701 h 70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8"/>
                <a:gd name="T46" fmla="*/ 0 h 701"/>
                <a:gd name="T47" fmla="*/ 208 w 208"/>
                <a:gd name="T48" fmla="*/ 701 h 70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8" h="701">
                  <a:moveTo>
                    <a:pt x="170" y="0"/>
                  </a:moveTo>
                  <a:cubicBezTo>
                    <a:pt x="137" y="22"/>
                    <a:pt x="173" y="56"/>
                    <a:pt x="156" y="86"/>
                  </a:cubicBezTo>
                  <a:cubicBezTo>
                    <a:pt x="125" y="141"/>
                    <a:pt x="149" y="98"/>
                    <a:pt x="122" y="125"/>
                  </a:cubicBezTo>
                  <a:cubicBezTo>
                    <a:pt x="105" y="142"/>
                    <a:pt x="96" y="165"/>
                    <a:pt x="79" y="182"/>
                  </a:cubicBezTo>
                  <a:cubicBezTo>
                    <a:pt x="72" y="202"/>
                    <a:pt x="53" y="216"/>
                    <a:pt x="40" y="235"/>
                  </a:cubicBezTo>
                  <a:cubicBezTo>
                    <a:pt x="27" y="253"/>
                    <a:pt x="23" y="274"/>
                    <a:pt x="12" y="293"/>
                  </a:cubicBezTo>
                  <a:cubicBezTo>
                    <a:pt x="0" y="352"/>
                    <a:pt x="6" y="386"/>
                    <a:pt x="26" y="441"/>
                  </a:cubicBezTo>
                  <a:cubicBezTo>
                    <a:pt x="32" y="458"/>
                    <a:pt x="26" y="470"/>
                    <a:pt x="45" y="480"/>
                  </a:cubicBezTo>
                  <a:cubicBezTo>
                    <a:pt x="55" y="485"/>
                    <a:pt x="68" y="486"/>
                    <a:pt x="79" y="489"/>
                  </a:cubicBezTo>
                  <a:cubicBezTo>
                    <a:pt x="91" y="516"/>
                    <a:pt x="103" y="545"/>
                    <a:pt x="117" y="571"/>
                  </a:cubicBezTo>
                  <a:cubicBezTo>
                    <a:pt x="122" y="581"/>
                    <a:pt x="126" y="595"/>
                    <a:pt x="136" y="600"/>
                  </a:cubicBezTo>
                  <a:cubicBezTo>
                    <a:pt x="145" y="605"/>
                    <a:pt x="155" y="603"/>
                    <a:pt x="165" y="605"/>
                  </a:cubicBezTo>
                  <a:cubicBezTo>
                    <a:pt x="195" y="623"/>
                    <a:pt x="169" y="602"/>
                    <a:pt x="184" y="633"/>
                  </a:cubicBezTo>
                  <a:cubicBezTo>
                    <a:pt x="189" y="644"/>
                    <a:pt x="204" y="662"/>
                    <a:pt x="204" y="662"/>
                  </a:cubicBezTo>
                  <a:cubicBezTo>
                    <a:pt x="205" y="675"/>
                    <a:pt x="208" y="701"/>
                    <a:pt x="208" y="70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1276" name="Freeform 11"/>
            <p:cNvSpPr>
              <a:spLocks/>
            </p:cNvSpPr>
            <p:nvPr/>
          </p:nvSpPr>
          <p:spPr bwMode="auto">
            <a:xfrm>
              <a:off x="3653" y="362"/>
              <a:ext cx="1286" cy="1056"/>
            </a:xfrm>
            <a:custGeom>
              <a:avLst/>
              <a:gdLst>
                <a:gd name="T0" fmla="*/ 0 w 1286"/>
                <a:gd name="T1" fmla="*/ 0 h 1056"/>
                <a:gd name="T2" fmla="*/ 240 w 1286"/>
                <a:gd name="T3" fmla="*/ 72 h 1056"/>
                <a:gd name="T4" fmla="*/ 316 w 1286"/>
                <a:gd name="T5" fmla="*/ 38 h 1056"/>
                <a:gd name="T6" fmla="*/ 345 w 1286"/>
                <a:gd name="T7" fmla="*/ 19 h 1056"/>
                <a:gd name="T8" fmla="*/ 374 w 1286"/>
                <a:gd name="T9" fmla="*/ 9 h 1056"/>
                <a:gd name="T10" fmla="*/ 403 w 1286"/>
                <a:gd name="T11" fmla="*/ 57 h 1056"/>
                <a:gd name="T12" fmla="*/ 465 w 1286"/>
                <a:gd name="T13" fmla="*/ 86 h 1056"/>
                <a:gd name="T14" fmla="*/ 508 w 1286"/>
                <a:gd name="T15" fmla="*/ 120 h 1056"/>
                <a:gd name="T16" fmla="*/ 547 w 1286"/>
                <a:gd name="T17" fmla="*/ 192 h 1056"/>
                <a:gd name="T18" fmla="*/ 662 w 1286"/>
                <a:gd name="T19" fmla="*/ 158 h 1056"/>
                <a:gd name="T20" fmla="*/ 676 w 1286"/>
                <a:gd name="T21" fmla="*/ 148 h 1056"/>
                <a:gd name="T22" fmla="*/ 739 w 1286"/>
                <a:gd name="T23" fmla="*/ 134 h 1056"/>
                <a:gd name="T24" fmla="*/ 796 w 1286"/>
                <a:gd name="T25" fmla="*/ 100 h 1056"/>
                <a:gd name="T26" fmla="*/ 864 w 1286"/>
                <a:gd name="T27" fmla="*/ 86 h 1056"/>
                <a:gd name="T28" fmla="*/ 888 w 1286"/>
                <a:gd name="T29" fmla="*/ 153 h 1056"/>
                <a:gd name="T30" fmla="*/ 912 w 1286"/>
                <a:gd name="T31" fmla="*/ 201 h 1056"/>
                <a:gd name="T32" fmla="*/ 984 w 1286"/>
                <a:gd name="T33" fmla="*/ 268 h 1056"/>
                <a:gd name="T34" fmla="*/ 1113 w 1286"/>
                <a:gd name="T35" fmla="*/ 259 h 1056"/>
                <a:gd name="T36" fmla="*/ 1176 w 1286"/>
                <a:gd name="T37" fmla="*/ 273 h 1056"/>
                <a:gd name="T38" fmla="*/ 1248 w 1286"/>
                <a:gd name="T39" fmla="*/ 307 h 1056"/>
                <a:gd name="T40" fmla="*/ 1248 w 1286"/>
                <a:gd name="T41" fmla="*/ 355 h 1056"/>
                <a:gd name="T42" fmla="*/ 1209 w 1286"/>
                <a:gd name="T43" fmla="*/ 408 h 1056"/>
                <a:gd name="T44" fmla="*/ 1190 w 1286"/>
                <a:gd name="T45" fmla="*/ 499 h 1056"/>
                <a:gd name="T46" fmla="*/ 1176 w 1286"/>
                <a:gd name="T47" fmla="*/ 504 h 1056"/>
                <a:gd name="T48" fmla="*/ 1147 w 1286"/>
                <a:gd name="T49" fmla="*/ 528 h 1056"/>
                <a:gd name="T50" fmla="*/ 1046 w 1286"/>
                <a:gd name="T51" fmla="*/ 628 h 1056"/>
                <a:gd name="T52" fmla="*/ 1017 w 1286"/>
                <a:gd name="T53" fmla="*/ 681 h 1056"/>
                <a:gd name="T54" fmla="*/ 1056 w 1286"/>
                <a:gd name="T55" fmla="*/ 715 h 1056"/>
                <a:gd name="T56" fmla="*/ 1233 w 1286"/>
                <a:gd name="T57" fmla="*/ 700 h 1056"/>
                <a:gd name="T58" fmla="*/ 1286 w 1286"/>
                <a:gd name="T59" fmla="*/ 758 h 1056"/>
                <a:gd name="T60" fmla="*/ 1281 w 1286"/>
                <a:gd name="T61" fmla="*/ 782 h 1056"/>
                <a:gd name="T62" fmla="*/ 1267 w 1286"/>
                <a:gd name="T63" fmla="*/ 787 h 1056"/>
                <a:gd name="T64" fmla="*/ 1238 w 1286"/>
                <a:gd name="T65" fmla="*/ 816 h 1056"/>
                <a:gd name="T66" fmla="*/ 1224 w 1286"/>
                <a:gd name="T67" fmla="*/ 859 h 1056"/>
                <a:gd name="T68" fmla="*/ 1257 w 1286"/>
                <a:gd name="T69" fmla="*/ 921 h 1056"/>
                <a:gd name="T70" fmla="*/ 1185 w 1286"/>
                <a:gd name="T71" fmla="*/ 988 h 1056"/>
                <a:gd name="T72" fmla="*/ 1113 w 1286"/>
                <a:gd name="T73" fmla="*/ 1003 h 1056"/>
                <a:gd name="T74" fmla="*/ 1108 w 1286"/>
                <a:gd name="T75" fmla="*/ 1017 h 1056"/>
                <a:gd name="T76" fmla="*/ 1080 w 1286"/>
                <a:gd name="T77" fmla="*/ 1041 h 1056"/>
                <a:gd name="T78" fmla="*/ 1065 w 1286"/>
                <a:gd name="T79" fmla="*/ 1056 h 105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86"/>
                <a:gd name="T121" fmla="*/ 0 h 1056"/>
                <a:gd name="T122" fmla="*/ 1286 w 1286"/>
                <a:gd name="T123" fmla="*/ 1056 h 105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86" h="1056">
                  <a:moveTo>
                    <a:pt x="0" y="0"/>
                  </a:moveTo>
                  <a:cubicBezTo>
                    <a:pt x="88" y="57"/>
                    <a:pt x="134" y="58"/>
                    <a:pt x="240" y="72"/>
                  </a:cubicBezTo>
                  <a:cubicBezTo>
                    <a:pt x="347" y="63"/>
                    <a:pt x="261" y="80"/>
                    <a:pt x="316" y="38"/>
                  </a:cubicBezTo>
                  <a:cubicBezTo>
                    <a:pt x="325" y="31"/>
                    <a:pt x="335" y="25"/>
                    <a:pt x="345" y="19"/>
                  </a:cubicBezTo>
                  <a:cubicBezTo>
                    <a:pt x="354" y="13"/>
                    <a:pt x="374" y="9"/>
                    <a:pt x="374" y="9"/>
                  </a:cubicBezTo>
                  <a:cubicBezTo>
                    <a:pt x="383" y="26"/>
                    <a:pt x="392" y="41"/>
                    <a:pt x="403" y="57"/>
                  </a:cubicBezTo>
                  <a:cubicBezTo>
                    <a:pt x="413" y="88"/>
                    <a:pt x="431" y="82"/>
                    <a:pt x="465" y="86"/>
                  </a:cubicBezTo>
                  <a:cubicBezTo>
                    <a:pt x="482" y="92"/>
                    <a:pt x="508" y="120"/>
                    <a:pt x="508" y="120"/>
                  </a:cubicBezTo>
                  <a:cubicBezTo>
                    <a:pt x="517" y="144"/>
                    <a:pt x="529" y="174"/>
                    <a:pt x="547" y="192"/>
                  </a:cubicBezTo>
                  <a:cubicBezTo>
                    <a:pt x="566" y="189"/>
                    <a:pt x="644" y="171"/>
                    <a:pt x="662" y="158"/>
                  </a:cubicBezTo>
                  <a:cubicBezTo>
                    <a:pt x="667" y="155"/>
                    <a:pt x="671" y="150"/>
                    <a:pt x="676" y="148"/>
                  </a:cubicBezTo>
                  <a:cubicBezTo>
                    <a:pt x="696" y="141"/>
                    <a:pt x="718" y="141"/>
                    <a:pt x="739" y="134"/>
                  </a:cubicBezTo>
                  <a:cubicBezTo>
                    <a:pt x="757" y="121"/>
                    <a:pt x="775" y="107"/>
                    <a:pt x="796" y="100"/>
                  </a:cubicBezTo>
                  <a:cubicBezTo>
                    <a:pt x="815" y="74"/>
                    <a:pt x="834" y="82"/>
                    <a:pt x="864" y="86"/>
                  </a:cubicBezTo>
                  <a:cubicBezTo>
                    <a:pt x="868" y="111"/>
                    <a:pt x="873" y="132"/>
                    <a:pt x="888" y="153"/>
                  </a:cubicBezTo>
                  <a:cubicBezTo>
                    <a:pt x="893" y="172"/>
                    <a:pt x="902" y="184"/>
                    <a:pt x="912" y="201"/>
                  </a:cubicBezTo>
                  <a:cubicBezTo>
                    <a:pt x="933" y="238"/>
                    <a:pt x="939" y="261"/>
                    <a:pt x="984" y="268"/>
                  </a:cubicBezTo>
                  <a:cubicBezTo>
                    <a:pt x="1058" y="259"/>
                    <a:pt x="1006" y="252"/>
                    <a:pt x="1113" y="259"/>
                  </a:cubicBezTo>
                  <a:cubicBezTo>
                    <a:pt x="1163" y="269"/>
                    <a:pt x="1142" y="264"/>
                    <a:pt x="1176" y="273"/>
                  </a:cubicBezTo>
                  <a:cubicBezTo>
                    <a:pt x="1199" y="289"/>
                    <a:pt x="1225" y="292"/>
                    <a:pt x="1248" y="307"/>
                  </a:cubicBezTo>
                  <a:cubicBezTo>
                    <a:pt x="1260" y="332"/>
                    <a:pt x="1268" y="334"/>
                    <a:pt x="1248" y="355"/>
                  </a:cubicBezTo>
                  <a:cubicBezTo>
                    <a:pt x="1238" y="385"/>
                    <a:pt x="1235" y="390"/>
                    <a:pt x="1209" y="408"/>
                  </a:cubicBezTo>
                  <a:cubicBezTo>
                    <a:pt x="1203" y="438"/>
                    <a:pt x="1200" y="470"/>
                    <a:pt x="1190" y="499"/>
                  </a:cubicBezTo>
                  <a:cubicBezTo>
                    <a:pt x="1188" y="504"/>
                    <a:pt x="1180" y="501"/>
                    <a:pt x="1176" y="504"/>
                  </a:cubicBezTo>
                  <a:cubicBezTo>
                    <a:pt x="1166" y="511"/>
                    <a:pt x="1156" y="519"/>
                    <a:pt x="1147" y="528"/>
                  </a:cubicBezTo>
                  <a:cubicBezTo>
                    <a:pt x="1114" y="561"/>
                    <a:pt x="1094" y="614"/>
                    <a:pt x="1046" y="628"/>
                  </a:cubicBezTo>
                  <a:cubicBezTo>
                    <a:pt x="1024" y="672"/>
                    <a:pt x="1035" y="655"/>
                    <a:pt x="1017" y="681"/>
                  </a:cubicBezTo>
                  <a:cubicBezTo>
                    <a:pt x="1040" y="716"/>
                    <a:pt x="1025" y="707"/>
                    <a:pt x="1056" y="715"/>
                  </a:cubicBezTo>
                  <a:cubicBezTo>
                    <a:pt x="1121" y="711"/>
                    <a:pt x="1169" y="704"/>
                    <a:pt x="1233" y="700"/>
                  </a:cubicBezTo>
                  <a:cubicBezTo>
                    <a:pt x="1266" y="709"/>
                    <a:pt x="1275" y="727"/>
                    <a:pt x="1286" y="758"/>
                  </a:cubicBezTo>
                  <a:cubicBezTo>
                    <a:pt x="1284" y="766"/>
                    <a:pt x="1285" y="775"/>
                    <a:pt x="1281" y="782"/>
                  </a:cubicBezTo>
                  <a:cubicBezTo>
                    <a:pt x="1278" y="786"/>
                    <a:pt x="1271" y="784"/>
                    <a:pt x="1267" y="787"/>
                  </a:cubicBezTo>
                  <a:cubicBezTo>
                    <a:pt x="1260" y="791"/>
                    <a:pt x="1243" y="810"/>
                    <a:pt x="1238" y="816"/>
                  </a:cubicBezTo>
                  <a:cubicBezTo>
                    <a:pt x="1226" y="849"/>
                    <a:pt x="1231" y="834"/>
                    <a:pt x="1224" y="859"/>
                  </a:cubicBezTo>
                  <a:cubicBezTo>
                    <a:pt x="1229" y="884"/>
                    <a:pt x="1239" y="903"/>
                    <a:pt x="1257" y="921"/>
                  </a:cubicBezTo>
                  <a:cubicBezTo>
                    <a:pt x="1269" y="958"/>
                    <a:pt x="1215" y="980"/>
                    <a:pt x="1185" y="988"/>
                  </a:cubicBezTo>
                  <a:cubicBezTo>
                    <a:pt x="1145" y="1016"/>
                    <a:pt x="1210" y="974"/>
                    <a:pt x="1113" y="1003"/>
                  </a:cubicBezTo>
                  <a:cubicBezTo>
                    <a:pt x="1108" y="1004"/>
                    <a:pt x="1111" y="1013"/>
                    <a:pt x="1108" y="1017"/>
                  </a:cubicBezTo>
                  <a:cubicBezTo>
                    <a:pt x="1100" y="1027"/>
                    <a:pt x="1089" y="1033"/>
                    <a:pt x="1080" y="1041"/>
                  </a:cubicBezTo>
                  <a:cubicBezTo>
                    <a:pt x="1064" y="1055"/>
                    <a:pt x="1065" y="1044"/>
                    <a:pt x="1065" y="105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1277" name="Freeform 12"/>
            <p:cNvSpPr>
              <a:spLocks/>
            </p:cNvSpPr>
            <p:nvPr/>
          </p:nvSpPr>
          <p:spPr bwMode="auto">
            <a:xfrm>
              <a:off x="3206" y="1418"/>
              <a:ext cx="1512" cy="1622"/>
            </a:xfrm>
            <a:custGeom>
              <a:avLst/>
              <a:gdLst>
                <a:gd name="T0" fmla="*/ 1512 w 1512"/>
                <a:gd name="T1" fmla="*/ 0 h 1622"/>
                <a:gd name="T2" fmla="*/ 1493 w 1512"/>
                <a:gd name="T3" fmla="*/ 62 h 1622"/>
                <a:gd name="T4" fmla="*/ 1320 w 1512"/>
                <a:gd name="T5" fmla="*/ 124 h 1622"/>
                <a:gd name="T6" fmla="*/ 1277 w 1512"/>
                <a:gd name="T7" fmla="*/ 168 h 1622"/>
                <a:gd name="T8" fmla="*/ 1229 w 1512"/>
                <a:gd name="T9" fmla="*/ 211 h 1622"/>
                <a:gd name="T10" fmla="*/ 1152 w 1512"/>
                <a:gd name="T11" fmla="*/ 268 h 1622"/>
                <a:gd name="T12" fmla="*/ 1066 w 1512"/>
                <a:gd name="T13" fmla="*/ 273 h 1622"/>
                <a:gd name="T14" fmla="*/ 989 w 1512"/>
                <a:gd name="T15" fmla="*/ 321 h 1622"/>
                <a:gd name="T16" fmla="*/ 1047 w 1512"/>
                <a:gd name="T17" fmla="*/ 312 h 1622"/>
                <a:gd name="T18" fmla="*/ 1018 w 1512"/>
                <a:gd name="T19" fmla="*/ 345 h 1622"/>
                <a:gd name="T20" fmla="*/ 975 w 1512"/>
                <a:gd name="T21" fmla="*/ 360 h 1622"/>
                <a:gd name="T22" fmla="*/ 955 w 1512"/>
                <a:gd name="T23" fmla="*/ 422 h 1622"/>
                <a:gd name="T24" fmla="*/ 951 w 1512"/>
                <a:gd name="T25" fmla="*/ 441 h 1622"/>
                <a:gd name="T26" fmla="*/ 970 w 1512"/>
                <a:gd name="T27" fmla="*/ 590 h 1622"/>
                <a:gd name="T28" fmla="*/ 946 w 1512"/>
                <a:gd name="T29" fmla="*/ 600 h 1622"/>
                <a:gd name="T30" fmla="*/ 912 w 1512"/>
                <a:gd name="T31" fmla="*/ 604 h 1622"/>
                <a:gd name="T32" fmla="*/ 898 w 1512"/>
                <a:gd name="T33" fmla="*/ 614 h 1622"/>
                <a:gd name="T34" fmla="*/ 835 w 1512"/>
                <a:gd name="T35" fmla="*/ 643 h 1622"/>
                <a:gd name="T36" fmla="*/ 811 w 1512"/>
                <a:gd name="T37" fmla="*/ 667 h 1622"/>
                <a:gd name="T38" fmla="*/ 792 w 1512"/>
                <a:gd name="T39" fmla="*/ 696 h 1622"/>
                <a:gd name="T40" fmla="*/ 658 w 1512"/>
                <a:gd name="T41" fmla="*/ 724 h 1622"/>
                <a:gd name="T42" fmla="*/ 648 w 1512"/>
                <a:gd name="T43" fmla="*/ 739 h 1622"/>
                <a:gd name="T44" fmla="*/ 663 w 1512"/>
                <a:gd name="T45" fmla="*/ 734 h 1622"/>
                <a:gd name="T46" fmla="*/ 619 w 1512"/>
                <a:gd name="T47" fmla="*/ 806 h 1622"/>
                <a:gd name="T48" fmla="*/ 619 w 1512"/>
                <a:gd name="T49" fmla="*/ 806 h 1622"/>
                <a:gd name="T50" fmla="*/ 615 w 1512"/>
                <a:gd name="T51" fmla="*/ 859 h 1622"/>
                <a:gd name="T52" fmla="*/ 591 w 1512"/>
                <a:gd name="T53" fmla="*/ 945 h 1622"/>
                <a:gd name="T54" fmla="*/ 552 w 1512"/>
                <a:gd name="T55" fmla="*/ 998 h 1622"/>
                <a:gd name="T56" fmla="*/ 533 w 1512"/>
                <a:gd name="T57" fmla="*/ 1027 h 1622"/>
                <a:gd name="T58" fmla="*/ 418 w 1512"/>
                <a:gd name="T59" fmla="*/ 1041 h 1622"/>
                <a:gd name="T60" fmla="*/ 432 w 1512"/>
                <a:gd name="T61" fmla="*/ 1084 h 1622"/>
                <a:gd name="T62" fmla="*/ 394 w 1512"/>
                <a:gd name="T63" fmla="*/ 1228 h 1622"/>
                <a:gd name="T64" fmla="*/ 389 w 1512"/>
                <a:gd name="T65" fmla="*/ 1281 h 1622"/>
                <a:gd name="T66" fmla="*/ 327 w 1512"/>
                <a:gd name="T67" fmla="*/ 1344 h 1622"/>
                <a:gd name="T68" fmla="*/ 279 w 1512"/>
                <a:gd name="T69" fmla="*/ 1401 h 1622"/>
                <a:gd name="T70" fmla="*/ 231 w 1512"/>
                <a:gd name="T71" fmla="*/ 1459 h 1622"/>
                <a:gd name="T72" fmla="*/ 211 w 1512"/>
                <a:gd name="T73" fmla="*/ 1488 h 1622"/>
                <a:gd name="T74" fmla="*/ 187 w 1512"/>
                <a:gd name="T75" fmla="*/ 1531 h 1622"/>
                <a:gd name="T76" fmla="*/ 159 w 1512"/>
                <a:gd name="T77" fmla="*/ 1560 h 1622"/>
                <a:gd name="T78" fmla="*/ 106 w 1512"/>
                <a:gd name="T79" fmla="*/ 1622 h 1622"/>
                <a:gd name="T80" fmla="*/ 0 w 1512"/>
                <a:gd name="T81" fmla="*/ 1603 h 1622"/>
                <a:gd name="T82" fmla="*/ 10 w 1512"/>
                <a:gd name="T83" fmla="*/ 1560 h 16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512"/>
                <a:gd name="T127" fmla="*/ 0 h 1622"/>
                <a:gd name="T128" fmla="*/ 1512 w 1512"/>
                <a:gd name="T129" fmla="*/ 1622 h 162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512" h="1622">
                  <a:moveTo>
                    <a:pt x="1512" y="0"/>
                  </a:moveTo>
                  <a:cubicBezTo>
                    <a:pt x="1509" y="18"/>
                    <a:pt x="1506" y="46"/>
                    <a:pt x="1493" y="62"/>
                  </a:cubicBezTo>
                  <a:cubicBezTo>
                    <a:pt x="1452" y="113"/>
                    <a:pt x="1377" y="109"/>
                    <a:pt x="1320" y="124"/>
                  </a:cubicBezTo>
                  <a:cubicBezTo>
                    <a:pt x="1306" y="140"/>
                    <a:pt x="1294" y="156"/>
                    <a:pt x="1277" y="168"/>
                  </a:cubicBezTo>
                  <a:cubicBezTo>
                    <a:pt x="1267" y="195"/>
                    <a:pt x="1256" y="204"/>
                    <a:pt x="1229" y="211"/>
                  </a:cubicBezTo>
                  <a:cubicBezTo>
                    <a:pt x="1206" y="226"/>
                    <a:pt x="1179" y="264"/>
                    <a:pt x="1152" y="268"/>
                  </a:cubicBezTo>
                  <a:cubicBezTo>
                    <a:pt x="1124" y="272"/>
                    <a:pt x="1095" y="271"/>
                    <a:pt x="1066" y="273"/>
                  </a:cubicBezTo>
                  <a:cubicBezTo>
                    <a:pt x="1051" y="331"/>
                    <a:pt x="1051" y="315"/>
                    <a:pt x="989" y="321"/>
                  </a:cubicBezTo>
                  <a:cubicBezTo>
                    <a:pt x="1010" y="328"/>
                    <a:pt x="1027" y="317"/>
                    <a:pt x="1047" y="312"/>
                  </a:cubicBezTo>
                  <a:cubicBezTo>
                    <a:pt x="1053" y="334"/>
                    <a:pt x="1038" y="337"/>
                    <a:pt x="1018" y="345"/>
                  </a:cubicBezTo>
                  <a:cubicBezTo>
                    <a:pt x="1004" y="350"/>
                    <a:pt x="975" y="360"/>
                    <a:pt x="975" y="360"/>
                  </a:cubicBezTo>
                  <a:cubicBezTo>
                    <a:pt x="955" y="387"/>
                    <a:pt x="966" y="368"/>
                    <a:pt x="955" y="422"/>
                  </a:cubicBezTo>
                  <a:cubicBezTo>
                    <a:pt x="954" y="428"/>
                    <a:pt x="951" y="441"/>
                    <a:pt x="951" y="441"/>
                  </a:cubicBezTo>
                  <a:cubicBezTo>
                    <a:pt x="959" y="491"/>
                    <a:pt x="966" y="539"/>
                    <a:pt x="970" y="590"/>
                  </a:cubicBezTo>
                  <a:cubicBezTo>
                    <a:pt x="962" y="593"/>
                    <a:pt x="954" y="598"/>
                    <a:pt x="946" y="600"/>
                  </a:cubicBezTo>
                  <a:cubicBezTo>
                    <a:pt x="935" y="603"/>
                    <a:pt x="923" y="601"/>
                    <a:pt x="912" y="604"/>
                  </a:cubicBezTo>
                  <a:cubicBezTo>
                    <a:pt x="906" y="606"/>
                    <a:pt x="903" y="612"/>
                    <a:pt x="898" y="614"/>
                  </a:cubicBezTo>
                  <a:cubicBezTo>
                    <a:pt x="825" y="648"/>
                    <a:pt x="871" y="619"/>
                    <a:pt x="835" y="643"/>
                  </a:cubicBezTo>
                  <a:cubicBezTo>
                    <a:pt x="801" y="695"/>
                    <a:pt x="854" y="618"/>
                    <a:pt x="811" y="667"/>
                  </a:cubicBezTo>
                  <a:cubicBezTo>
                    <a:pt x="803" y="676"/>
                    <a:pt x="803" y="693"/>
                    <a:pt x="792" y="696"/>
                  </a:cubicBezTo>
                  <a:cubicBezTo>
                    <a:pt x="748" y="708"/>
                    <a:pt x="702" y="711"/>
                    <a:pt x="658" y="724"/>
                  </a:cubicBezTo>
                  <a:cubicBezTo>
                    <a:pt x="655" y="729"/>
                    <a:pt x="645" y="734"/>
                    <a:pt x="648" y="739"/>
                  </a:cubicBezTo>
                  <a:cubicBezTo>
                    <a:pt x="650" y="744"/>
                    <a:pt x="664" y="729"/>
                    <a:pt x="663" y="734"/>
                  </a:cubicBezTo>
                  <a:cubicBezTo>
                    <a:pt x="659" y="752"/>
                    <a:pt x="627" y="782"/>
                    <a:pt x="619" y="806"/>
                  </a:cubicBezTo>
                  <a:cubicBezTo>
                    <a:pt x="670" y="868"/>
                    <a:pt x="638" y="812"/>
                    <a:pt x="619" y="806"/>
                  </a:cubicBezTo>
                  <a:cubicBezTo>
                    <a:pt x="595" y="843"/>
                    <a:pt x="594" y="825"/>
                    <a:pt x="615" y="859"/>
                  </a:cubicBezTo>
                  <a:cubicBezTo>
                    <a:pt x="630" y="912"/>
                    <a:pt x="626" y="910"/>
                    <a:pt x="591" y="945"/>
                  </a:cubicBezTo>
                  <a:cubicBezTo>
                    <a:pt x="583" y="970"/>
                    <a:pt x="566" y="977"/>
                    <a:pt x="552" y="998"/>
                  </a:cubicBezTo>
                  <a:cubicBezTo>
                    <a:pt x="546" y="1008"/>
                    <a:pt x="533" y="1027"/>
                    <a:pt x="533" y="1027"/>
                  </a:cubicBezTo>
                  <a:cubicBezTo>
                    <a:pt x="499" y="1024"/>
                    <a:pt x="440" y="1007"/>
                    <a:pt x="418" y="1041"/>
                  </a:cubicBezTo>
                  <a:cubicBezTo>
                    <a:pt x="423" y="1055"/>
                    <a:pt x="427" y="1070"/>
                    <a:pt x="432" y="1084"/>
                  </a:cubicBezTo>
                  <a:cubicBezTo>
                    <a:pt x="420" y="1140"/>
                    <a:pt x="413" y="1174"/>
                    <a:pt x="394" y="1228"/>
                  </a:cubicBezTo>
                  <a:cubicBezTo>
                    <a:pt x="392" y="1246"/>
                    <a:pt x="389" y="1281"/>
                    <a:pt x="389" y="1281"/>
                  </a:cubicBezTo>
                  <a:cubicBezTo>
                    <a:pt x="352" y="1291"/>
                    <a:pt x="350" y="1318"/>
                    <a:pt x="327" y="1344"/>
                  </a:cubicBezTo>
                  <a:cubicBezTo>
                    <a:pt x="274" y="1404"/>
                    <a:pt x="319" y="1340"/>
                    <a:pt x="279" y="1401"/>
                  </a:cubicBezTo>
                  <a:cubicBezTo>
                    <a:pt x="266" y="1421"/>
                    <a:pt x="245" y="1438"/>
                    <a:pt x="231" y="1459"/>
                  </a:cubicBezTo>
                  <a:cubicBezTo>
                    <a:pt x="225" y="1469"/>
                    <a:pt x="211" y="1488"/>
                    <a:pt x="211" y="1488"/>
                  </a:cubicBezTo>
                  <a:cubicBezTo>
                    <a:pt x="205" y="1508"/>
                    <a:pt x="206" y="1511"/>
                    <a:pt x="187" y="1531"/>
                  </a:cubicBezTo>
                  <a:cubicBezTo>
                    <a:pt x="178" y="1541"/>
                    <a:pt x="159" y="1560"/>
                    <a:pt x="159" y="1560"/>
                  </a:cubicBezTo>
                  <a:cubicBezTo>
                    <a:pt x="150" y="1584"/>
                    <a:pt x="130" y="1613"/>
                    <a:pt x="106" y="1622"/>
                  </a:cubicBezTo>
                  <a:cubicBezTo>
                    <a:pt x="69" y="1618"/>
                    <a:pt x="36" y="1610"/>
                    <a:pt x="0" y="1603"/>
                  </a:cubicBezTo>
                  <a:cubicBezTo>
                    <a:pt x="15" y="1580"/>
                    <a:pt x="10" y="1594"/>
                    <a:pt x="10" y="156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grpSp>
      <p:sp>
        <p:nvSpPr>
          <p:cNvPr id="11272" name="Line 13"/>
          <p:cNvSpPr>
            <a:spLocks noChangeShapeType="1"/>
          </p:cNvSpPr>
          <p:nvPr/>
        </p:nvSpPr>
        <p:spPr bwMode="auto">
          <a:xfrm flipH="1" flipV="1">
            <a:off x="2663825" y="1481138"/>
            <a:ext cx="2124075" cy="723900"/>
          </a:xfrm>
          <a:prstGeom prst="line">
            <a:avLst/>
          </a:prstGeom>
          <a:noFill/>
          <a:ln w="38100">
            <a:solidFill>
              <a:srgbClr val="FF0000"/>
            </a:solidFill>
            <a:round/>
            <a:headEnd/>
            <a:tailEnd type="triangle" w="lg" len="med"/>
          </a:ln>
          <a:extLst>
            <a:ext uri="{909E8E84-426E-40DD-AFC4-6F175D3DCCD1}">
              <a14:hiddenFill xmlns:a14="http://schemas.microsoft.com/office/drawing/2010/main">
                <a:noFill/>
              </a14:hiddenFill>
            </a:ext>
          </a:extLst>
        </p:spPr>
        <p:txBody>
          <a:bodyPr/>
          <a:lstStyle/>
          <a:p>
            <a:endParaRPr lang="zh-TW" altLang="en-US"/>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950913" y="944563"/>
            <a:ext cx="7242175" cy="4975225"/>
          </a:xfrm>
          <a:prstGeom prst="rect">
            <a:avLst/>
          </a:prstGeom>
          <a:noFill/>
          <a:ln w="9525">
            <a:noFill/>
            <a:miter lim="800000"/>
            <a:headEnd/>
            <a:tailEnd/>
          </a:ln>
          <a:effectLst/>
        </p:spPr>
      </p:pic>
      <p:pic>
        <p:nvPicPr>
          <p:cNvPr id="4" name="Picture 2" descr="中央社"/>
          <p:cNvPicPr>
            <a:picLocks noChangeAspect="1" noChangeArrowheads="1"/>
          </p:cNvPicPr>
          <p:nvPr/>
        </p:nvPicPr>
        <p:blipFill>
          <a:blip r:embed="rId4" cstate="print"/>
          <a:srcRect/>
          <a:stretch>
            <a:fillRect/>
          </a:stretch>
        </p:blipFill>
        <p:spPr bwMode="auto">
          <a:xfrm>
            <a:off x="6011863" y="722313"/>
            <a:ext cx="2376487" cy="1585912"/>
          </a:xfrm>
          <a:prstGeom prst="rect">
            <a:avLst/>
          </a:prstGeom>
          <a:noFill/>
          <a:ln w="9525">
            <a:noFill/>
            <a:miter lim="800000"/>
            <a:headEnd/>
            <a:tailEnd/>
          </a:ln>
        </p:spPr>
      </p:pic>
      <p:pic>
        <p:nvPicPr>
          <p:cNvPr id="5" name="Picture 2" descr="C:\A Superbird\Other Projects\Old Projects\2010 HPC PCM\20100521 CEOC Exercise\P1080213.JPG"/>
          <p:cNvPicPr>
            <a:picLocks noChangeAspect="1" noChangeArrowheads="1"/>
          </p:cNvPicPr>
          <p:nvPr/>
        </p:nvPicPr>
        <p:blipFill>
          <a:blip r:embed="rId5" cstate="print"/>
          <a:srcRect/>
          <a:stretch>
            <a:fillRect/>
          </a:stretch>
        </p:blipFill>
        <p:spPr bwMode="auto">
          <a:xfrm>
            <a:off x="755650" y="800100"/>
            <a:ext cx="2520950" cy="1679575"/>
          </a:xfrm>
          <a:prstGeom prst="rect">
            <a:avLst/>
          </a:prstGeom>
          <a:noFill/>
          <a:ln w="9525">
            <a:noFill/>
            <a:miter lim="800000"/>
            <a:headEnd/>
            <a:tailEnd/>
          </a:ln>
        </p:spPr>
      </p:pic>
      <p:pic>
        <p:nvPicPr>
          <p:cNvPr id="6" name="Picture 3" descr="C:\A Superbird\Other Projects\Old Projects\2010 HPC PCM\20101004 防災日兵棋推演\DSCF0064.JPG"/>
          <p:cNvPicPr>
            <a:picLocks noChangeAspect="1" noChangeArrowheads="1"/>
          </p:cNvPicPr>
          <p:nvPr/>
        </p:nvPicPr>
        <p:blipFill>
          <a:blip r:embed="rId6" cstate="print"/>
          <a:srcRect/>
          <a:stretch>
            <a:fillRect/>
          </a:stretch>
        </p:blipFill>
        <p:spPr bwMode="auto">
          <a:xfrm>
            <a:off x="6551613" y="2378075"/>
            <a:ext cx="2160587" cy="1438275"/>
          </a:xfrm>
          <a:prstGeom prst="rect">
            <a:avLst/>
          </a:prstGeom>
          <a:noFill/>
          <a:ln w="9525">
            <a:noFill/>
            <a:miter lim="800000"/>
            <a:headEnd/>
            <a:tailEnd/>
          </a:ln>
        </p:spPr>
      </p:pic>
      <p:pic>
        <p:nvPicPr>
          <p:cNvPr id="7" name="Picture 4" descr="D:\Photographs\Fuji F200\2009 and 2010 Fuji\20091104 NFA\DSCF0461.JPG"/>
          <p:cNvPicPr>
            <a:picLocks noChangeAspect="1" noChangeArrowheads="1"/>
          </p:cNvPicPr>
          <p:nvPr/>
        </p:nvPicPr>
        <p:blipFill>
          <a:blip r:embed="rId7" cstate="print"/>
          <a:srcRect/>
          <a:stretch>
            <a:fillRect/>
          </a:stretch>
        </p:blipFill>
        <p:spPr bwMode="auto">
          <a:xfrm>
            <a:off x="142875" y="2960688"/>
            <a:ext cx="2557463" cy="1703387"/>
          </a:xfrm>
          <a:prstGeom prst="rect">
            <a:avLst/>
          </a:prstGeom>
          <a:noFill/>
          <a:ln w="9525">
            <a:noFill/>
            <a:miter lim="800000"/>
            <a:headEnd/>
            <a:tailEnd/>
          </a:ln>
        </p:spPr>
      </p:pic>
      <p:pic>
        <p:nvPicPr>
          <p:cNvPr id="8" name="Picture 5" descr="D:\Photographs\Fuji F200\2009 and 2010 Fuji\20091104 NFA\DSCF0465.JPG"/>
          <p:cNvPicPr>
            <a:picLocks noChangeAspect="1" noChangeArrowheads="1"/>
          </p:cNvPicPr>
          <p:nvPr/>
        </p:nvPicPr>
        <p:blipFill>
          <a:blip r:embed="rId8" cstate="print"/>
          <a:srcRect/>
          <a:stretch>
            <a:fillRect/>
          </a:stretch>
        </p:blipFill>
        <p:spPr bwMode="auto">
          <a:xfrm>
            <a:off x="6791325" y="4430713"/>
            <a:ext cx="2339975" cy="1558925"/>
          </a:xfrm>
          <a:prstGeom prst="rect">
            <a:avLst/>
          </a:prstGeom>
          <a:noFill/>
          <a:ln w="9525">
            <a:noFill/>
            <a:miter lim="800000"/>
            <a:headEnd/>
            <a:tailEnd/>
          </a:ln>
        </p:spPr>
      </p:pic>
      <p:sp>
        <p:nvSpPr>
          <p:cNvPr id="9" name="文字方塊 8"/>
          <p:cNvSpPr txBox="1">
            <a:spLocks noChangeArrowheads="1"/>
          </p:cNvSpPr>
          <p:nvPr/>
        </p:nvSpPr>
        <p:spPr bwMode="auto">
          <a:xfrm>
            <a:off x="7993063" y="3890963"/>
            <a:ext cx="869950" cy="366712"/>
          </a:xfrm>
          <a:prstGeom prst="rect">
            <a:avLst/>
          </a:prstGeom>
          <a:noFill/>
          <a:ln w="9525">
            <a:noFill/>
            <a:miter lim="800000"/>
            <a:headEnd/>
            <a:tailEnd/>
          </a:ln>
        </p:spPr>
        <p:txBody>
          <a:bodyPr wrap="none">
            <a:spAutoFit/>
          </a:bodyPr>
          <a:lstStyle/>
          <a:p>
            <a:r>
              <a:rPr kumimoji="0" lang="zh-TW" altLang="en-US">
                <a:ea typeface="微軟正黑體" pitchFamily="34" charset="-120"/>
              </a:rPr>
              <a:t>新竹市</a:t>
            </a:r>
          </a:p>
        </p:txBody>
      </p:sp>
      <p:sp>
        <p:nvSpPr>
          <p:cNvPr id="10" name="文字方塊 13"/>
          <p:cNvSpPr txBox="1">
            <a:spLocks noChangeArrowheads="1"/>
          </p:cNvSpPr>
          <p:nvPr/>
        </p:nvSpPr>
        <p:spPr bwMode="auto">
          <a:xfrm>
            <a:off x="647700" y="2492375"/>
            <a:ext cx="876300" cy="369888"/>
          </a:xfrm>
          <a:prstGeom prst="rect">
            <a:avLst/>
          </a:prstGeom>
          <a:noFill/>
          <a:ln w="9525">
            <a:noFill/>
            <a:miter lim="800000"/>
            <a:headEnd/>
            <a:tailEnd/>
          </a:ln>
        </p:spPr>
        <p:txBody>
          <a:bodyPr wrap="none">
            <a:spAutoFit/>
          </a:bodyPr>
          <a:lstStyle/>
          <a:p>
            <a:r>
              <a:rPr kumimoji="0" lang="zh-TW" altLang="en-US">
                <a:ea typeface="微軟正黑體" pitchFamily="34" charset="-120"/>
              </a:rPr>
              <a:t>台北市</a:t>
            </a:r>
          </a:p>
        </p:txBody>
      </p:sp>
      <p:sp>
        <p:nvSpPr>
          <p:cNvPr id="11" name="文字方塊 14"/>
          <p:cNvSpPr txBox="1">
            <a:spLocks noChangeArrowheads="1"/>
          </p:cNvSpPr>
          <p:nvPr/>
        </p:nvSpPr>
        <p:spPr bwMode="auto">
          <a:xfrm>
            <a:off x="179388" y="4724400"/>
            <a:ext cx="877887" cy="369888"/>
          </a:xfrm>
          <a:prstGeom prst="rect">
            <a:avLst/>
          </a:prstGeom>
          <a:noFill/>
          <a:ln w="9525">
            <a:noFill/>
            <a:miter lim="800000"/>
            <a:headEnd/>
            <a:tailEnd/>
          </a:ln>
        </p:spPr>
        <p:txBody>
          <a:bodyPr wrap="none">
            <a:spAutoFit/>
          </a:bodyPr>
          <a:lstStyle/>
          <a:p>
            <a:r>
              <a:rPr kumimoji="0" lang="zh-TW" altLang="en-US">
                <a:ea typeface="微軟正黑體" pitchFamily="34" charset="-120"/>
              </a:rPr>
              <a:t>復興鄉</a:t>
            </a:r>
          </a:p>
        </p:txBody>
      </p:sp>
      <p:sp>
        <p:nvSpPr>
          <p:cNvPr id="12" name="文字方塊 15"/>
          <p:cNvSpPr txBox="1">
            <a:spLocks noChangeArrowheads="1"/>
          </p:cNvSpPr>
          <p:nvPr/>
        </p:nvSpPr>
        <p:spPr bwMode="auto">
          <a:xfrm>
            <a:off x="8101013" y="6015038"/>
            <a:ext cx="869950" cy="366712"/>
          </a:xfrm>
          <a:prstGeom prst="rect">
            <a:avLst/>
          </a:prstGeom>
          <a:noFill/>
          <a:ln w="9525">
            <a:noFill/>
            <a:miter lim="800000"/>
            <a:headEnd/>
            <a:tailEnd/>
          </a:ln>
        </p:spPr>
        <p:txBody>
          <a:bodyPr wrap="none">
            <a:spAutoFit/>
          </a:bodyPr>
          <a:lstStyle/>
          <a:p>
            <a:r>
              <a:rPr kumimoji="0" lang="zh-TW" altLang="en-US">
                <a:ea typeface="微軟正黑體" pitchFamily="34" charset="-120"/>
              </a:rPr>
              <a:t>澤仁村</a:t>
            </a:r>
          </a:p>
        </p:txBody>
      </p:sp>
      <p:pic>
        <p:nvPicPr>
          <p:cNvPr id="13" name="Picture 7" descr="花蓮三棧社區由居民親手繪製三棧社區防災地圖基本架構(提供：花蓮三棧社區)"/>
          <p:cNvPicPr>
            <a:picLocks noChangeAspect="1" noChangeArrowheads="1"/>
          </p:cNvPicPr>
          <p:nvPr/>
        </p:nvPicPr>
        <p:blipFill>
          <a:blip r:embed="rId9" cstate="print"/>
          <a:srcRect/>
          <a:stretch>
            <a:fillRect/>
          </a:stretch>
        </p:blipFill>
        <p:spPr bwMode="auto">
          <a:xfrm>
            <a:off x="1008063" y="5238750"/>
            <a:ext cx="2181225" cy="1619250"/>
          </a:xfrm>
          <a:prstGeom prst="rect">
            <a:avLst/>
          </a:prstGeom>
          <a:noFill/>
          <a:ln w="9525">
            <a:noFill/>
            <a:miter lim="800000"/>
            <a:headEnd/>
            <a:tailEnd/>
          </a:ln>
        </p:spPr>
      </p:pic>
      <p:sp>
        <p:nvSpPr>
          <p:cNvPr id="14" name="文字方塊 9"/>
          <p:cNvSpPr txBox="1">
            <a:spLocks noChangeArrowheads="1"/>
          </p:cNvSpPr>
          <p:nvPr/>
        </p:nvSpPr>
        <p:spPr bwMode="auto">
          <a:xfrm>
            <a:off x="7938" y="5768975"/>
            <a:ext cx="882650" cy="646113"/>
          </a:xfrm>
          <a:prstGeom prst="rect">
            <a:avLst/>
          </a:prstGeom>
          <a:noFill/>
          <a:ln w="9525">
            <a:noFill/>
            <a:miter lim="800000"/>
            <a:headEnd/>
            <a:tailEnd/>
          </a:ln>
        </p:spPr>
        <p:txBody>
          <a:bodyPr>
            <a:spAutoFit/>
          </a:bodyPr>
          <a:lstStyle/>
          <a:p>
            <a:r>
              <a:rPr kumimoji="0" lang="zh-TW" altLang="en-US">
                <a:ea typeface="微軟正黑體" pitchFamily="34" charset="-120"/>
              </a:rPr>
              <a:t>花蓮三棧社區</a:t>
            </a:r>
          </a:p>
        </p:txBody>
      </p:sp>
      <p:sp>
        <p:nvSpPr>
          <p:cNvPr id="15" name="文字方塊 14"/>
          <p:cNvSpPr txBox="1"/>
          <p:nvPr/>
        </p:nvSpPr>
        <p:spPr>
          <a:xfrm>
            <a:off x="179388" y="152400"/>
            <a:ext cx="6283325" cy="466725"/>
          </a:xfrm>
          <a:prstGeom prst="rect">
            <a:avLst/>
          </a:prstGeom>
          <a:solidFill>
            <a:srgbClr val="FF9933"/>
          </a:solidFill>
          <a:ln>
            <a:noFill/>
          </a:ln>
        </p:spPr>
        <p:style>
          <a:lnRef idx="1">
            <a:schemeClr val="accent6"/>
          </a:lnRef>
          <a:fillRef idx="3">
            <a:schemeClr val="accent6"/>
          </a:fillRef>
          <a:effectRef idx="2">
            <a:schemeClr val="accent6"/>
          </a:effectRef>
          <a:fontRef idx="minor">
            <a:schemeClr val="lt1"/>
          </a:fontRef>
        </p:style>
        <p:txBody>
          <a:bodyPr wrap="none">
            <a:spAutoFit/>
          </a:bodyPr>
          <a:lstStyle/>
          <a:p>
            <a:pPr>
              <a:defRPr/>
            </a:pPr>
            <a:r>
              <a:rPr kumimoji="0" lang="zh-TW" altLang="en-US" sz="2400">
                <a:solidFill>
                  <a:srgbClr val="FFFFFF"/>
                </a:solidFill>
                <a:latin typeface="標楷體" pitchFamily="65" charset="-120"/>
                <a:ea typeface="標楷體" pitchFamily="65" charset="-120"/>
                <a:cs typeface="微軟正黑體"/>
              </a:rPr>
              <a:t>三級防災 </a:t>
            </a:r>
            <a:r>
              <a:rPr kumimoji="0" lang="en-US" altLang="zh-TW" sz="2400">
                <a:solidFill>
                  <a:srgbClr val="FFFFFF"/>
                </a:solidFill>
                <a:latin typeface="標楷體" pitchFamily="65" charset="-120"/>
                <a:ea typeface="標楷體" pitchFamily="65" charset="-120"/>
                <a:cs typeface="微軟正黑體"/>
                <a:sym typeface="Wingdings" pitchFamily="2" charset="2"/>
              </a:rPr>
              <a:t> </a:t>
            </a:r>
            <a:r>
              <a:rPr kumimoji="0" lang="zh-TW" altLang="en-US" sz="2400">
                <a:solidFill>
                  <a:srgbClr val="FFFFFF"/>
                </a:solidFill>
                <a:latin typeface="標楷體" pitchFamily="65" charset="-120"/>
                <a:ea typeface="標楷體" pitchFamily="65" charset="-120"/>
                <a:cs typeface="微軟正黑體"/>
                <a:sym typeface="Wingdings" pitchFamily="2" charset="2"/>
              </a:rPr>
              <a:t>深耕基層 </a:t>
            </a:r>
            <a:r>
              <a:rPr kumimoji="0" lang="en-US" altLang="zh-TW" sz="2400">
                <a:solidFill>
                  <a:srgbClr val="FFFFFF"/>
                </a:solidFill>
                <a:latin typeface="標楷體" pitchFamily="65" charset="-120"/>
                <a:ea typeface="標楷體" pitchFamily="65" charset="-120"/>
                <a:cs typeface="微軟正黑體"/>
                <a:sym typeface="Wingdings" pitchFamily="2" charset="2"/>
              </a:rPr>
              <a:t>– </a:t>
            </a:r>
            <a:r>
              <a:rPr kumimoji="0" lang="zh-TW" altLang="en-US" sz="2400">
                <a:solidFill>
                  <a:srgbClr val="FFFFFF"/>
                </a:solidFill>
                <a:latin typeface="標楷體" pitchFamily="65" charset="-120"/>
                <a:ea typeface="標楷體" pitchFamily="65" charset="-120"/>
                <a:cs typeface="微軟正黑體"/>
                <a:sym typeface="Wingdings" pitchFamily="2" charset="2"/>
              </a:rPr>
              <a:t>應變指揮系統整備</a:t>
            </a:r>
            <a:endParaRPr kumimoji="0" lang="en-US" altLang="zh-TW" sz="2400">
              <a:solidFill>
                <a:srgbClr val="FFFFFF"/>
              </a:solidFill>
              <a:latin typeface="標楷體" pitchFamily="65" charset="-120"/>
              <a:ea typeface="標楷體" pitchFamily="65" charset="-120"/>
              <a:cs typeface="微軟正黑體"/>
              <a:sym typeface="Wingdings" pitchFamily="2" charset="2"/>
            </a:endParaRPr>
          </a:p>
        </p:txBody>
      </p:sp>
    </p:spTree>
    <p:extLst>
      <p:ext uri="{BB962C8B-B14F-4D97-AF65-F5344CB8AC3E}">
        <p14:creationId xmlns:p14="http://schemas.microsoft.com/office/powerpoint/2010/main" val="76337664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2"/>
          <p:cNvPicPr>
            <a:picLocks noChangeAspect="1" noChangeArrowheads="1"/>
          </p:cNvPicPr>
          <p:nvPr/>
        </p:nvPicPr>
        <p:blipFill>
          <a:blip r:embed="rId3" cstate="print"/>
          <a:srcRect/>
          <a:stretch>
            <a:fillRect/>
          </a:stretch>
        </p:blipFill>
        <p:spPr bwMode="auto">
          <a:xfrm>
            <a:off x="142875" y="5013325"/>
            <a:ext cx="2693988" cy="1790700"/>
          </a:xfrm>
          <a:prstGeom prst="rect">
            <a:avLst/>
          </a:prstGeom>
          <a:noFill/>
          <a:ln w="9525">
            <a:noFill/>
            <a:miter lim="800000"/>
            <a:headEnd/>
            <a:tailEnd/>
          </a:ln>
        </p:spPr>
      </p:pic>
      <p:pic>
        <p:nvPicPr>
          <p:cNvPr id="60" name="Picture 6"/>
          <p:cNvPicPr>
            <a:picLocks noChangeAspect="1" noChangeArrowheads="1"/>
          </p:cNvPicPr>
          <p:nvPr/>
        </p:nvPicPr>
        <p:blipFill>
          <a:blip r:embed="rId4" cstate="print"/>
          <a:srcRect/>
          <a:stretch>
            <a:fillRect/>
          </a:stretch>
        </p:blipFill>
        <p:spPr bwMode="auto">
          <a:xfrm>
            <a:off x="179388" y="3357563"/>
            <a:ext cx="2136775" cy="1425575"/>
          </a:xfrm>
          <a:prstGeom prst="rect">
            <a:avLst/>
          </a:prstGeom>
          <a:noFill/>
          <a:ln w="9525">
            <a:noFill/>
            <a:miter lim="800000"/>
            <a:headEnd/>
            <a:tailEnd/>
          </a:ln>
        </p:spPr>
      </p:pic>
      <p:pic>
        <p:nvPicPr>
          <p:cNvPr id="61" name="Picture 2"/>
          <p:cNvPicPr>
            <a:picLocks noChangeAspect="1" noChangeArrowheads="1"/>
          </p:cNvPicPr>
          <p:nvPr/>
        </p:nvPicPr>
        <p:blipFill>
          <a:blip r:embed="rId5" cstate="print"/>
          <a:srcRect/>
          <a:stretch>
            <a:fillRect/>
          </a:stretch>
        </p:blipFill>
        <p:spPr bwMode="auto">
          <a:xfrm>
            <a:off x="6867971" y="5092700"/>
            <a:ext cx="2125662" cy="1568450"/>
          </a:xfrm>
          <a:prstGeom prst="rect">
            <a:avLst/>
          </a:prstGeom>
          <a:noFill/>
          <a:ln w="9525">
            <a:noFill/>
            <a:miter lim="800000"/>
            <a:headEnd/>
            <a:tailEnd/>
          </a:ln>
        </p:spPr>
      </p:pic>
      <p:pic>
        <p:nvPicPr>
          <p:cNvPr id="62" name="Picture 6" descr="NOWnews"/>
          <p:cNvPicPr>
            <a:picLocks noChangeAspect="1" noChangeArrowheads="1"/>
          </p:cNvPicPr>
          <p:nvPr/>
        </p:nvPicPr>
        <p:blipFill>
          <a:blip r:embed="rId6" cstate="print"/>
          <a:srcRect/>
          <a:stretch>
            <a:fillRect/>
          </a:stretch>
        </p:blipFill>
        <p:spPr bwMode="auto">
          <a:xfrm>
            <a:off x="6833046" y="3465513"/>
            <a:ext cx="2203450" cy="1490662"/>
          </a:xfrm>
          <a:prstGeom prst="rect">
            <a:avLst/>
          </a:prstGeom>
          <a:noFill/>
          <a:ln w="9525">
            <a:noFill/>
            <a:miter lim="800000"/>
            <a:headEnd/>
            <a:tailEnd/>
          </a:ln>
        </p:spPr>
      </p:pic>
      <p:sp>
        <p:nvSpPr>
          <p:cNvPr id="849922" name="AutoShape 2"/>
          <p:cNvSpPr>
            <a:spLocks noChangeAspect="1" noChangeArrowheads="1" noTextEdit="1"/>
          </p:cNvSpPr>
          <p:nvPr/>
        </p:nvSpPr>
        <p:spPr bwMode="auto">
          <a:xfrm>
            <a:off x="0" y="0"/>
            <a:ext cx="9040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solidFill>
                <a:srgbClr val="000000"/>
              </a:solidFill>
            </a:endParaRPr>
          </a:p>
        </p:txBody>
      </p:sp>
      <p:pic>
        <p:nvPicPr>
          <p:cNvPr id="849923"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43200" y="28575"/>
            <a:ext cx="2520950"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24"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59438" y="115888"/>
            <a:ext cx="296545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9" cstate="print"/>
          <a:srcRect/>
          <a:stretch>
            <a:fillRect/>
          </a:stretch>
        </p:blipFill>
        <p:spPr bwMode="auto">
          <a:xfrm>
            <a:off x="611560" y="1889125"/>
            <a:ext cx="8212137" cy="4968875"/>
          </a:xfrm>
          <a:prstGeom prst="rect">
            <a:avLst/>
          </a:prstGeom>
          <a:noFill/>
          <a:ln w="9525">
            <a:noFill/>
            <a:miter lim="800000"/>
            <a:headEnd/>
            <a:tailEnd/>
          </a:ln>
          <a:effectLst/>
        </p:spPr>
      </p:pic>
      <p:sp>
        <p:nvSpPr>
          <p:cNvPr id="63" name="文字方塊 62"/>
          <p:cNvSpPr txBox="1"/>
          <p:nvPr/>
        </p:nvSpPr>
        <p:spPr>
          <a:xfrm>
            <a:off x="179388" y="152400"/>
            <a:ext cx="3262432" cy="461665"/>
          </a:xfrm>
          <a:prstGeom prst="rect">
            <a:avLst/>
          </a:prstGeom>
          <a:solidFill>
            <a:srgbClr val="FF9933"/>
          </a:solidFill>
          <a:ln>
            <a:noFill/>
          </a:ln>
        </p:spPr>
        <p:style>
          <a:lnRef idx="1">
            <a:schemeClr val="accent6"/>
          </a:lnRef>
          <a:fillRef idx="3">
            <a:schemeClr val="accent6"/>
          </a:fillRef>
          <a:effectRef idx="2">
            <a:schemeClr val="accent6"/>
          </a:effectRef>
          <a:fontRef idx="minor">
            <a:schemeClr val="lt1"/>
          </a:fontRef>
        </p:style>
        <p:txBody>
          <a:bodyPr wrap="none">
            <a:spAutoFit/>
          </a:bodyPr>
          <a:lstStyle/>
          <a:p>
            <a:pPr>
              <a:defRPr/>
            </a:pPr>
            <a:r>
              <a:rPr kumimoji="0" lang="zh-TW" altLang="en-US" sz="2400" dirty="0" smtClean="0">
                <a:solidFill>
                  <a:srgbClr val="FFFFFF"/>
                </a:solidFill>
                <a:latin typeface="標楷體" pitchFamily="65" charset="-120"/>
                <a:ea typeface="標楷體" pitchFamily="65" charset="-120"/>
                <a:cs typeface="微軟正黑體"/>
              </a:rPr>
              <a:t>防救災資源、資訊整備</a:t>
            </a:r>
            <a:endParaRPr kumimoji="0" lang="zh-TW" altLang="en-US" sz="2400" dirty="0">
              <a:solidFill>
                <a:srgbClr val="FFFFFF"/>
              </a:solidFill>
              <a:latin typeface="標楷體" pitchFamily="65" charset="-120"/>
              <a:ea typeface="標楷體" pitchFamily="65" charset="-120"/>
              <a:cs typeface="微軟正黑體"/>
            </a:endParaRPr>
          </a:p>
        </p:txBody>
      </p:sp>
    </p:spTree>
    <p:extLst>
      <p:ext uri="{BB962C8B-B14F-4D97-AF65-F5344CB8AC3E}">
        <p14:creationId xmlns:p14="http://schemas.microsoft.com/office/powerpoint/2010/main" val="154236228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2994" name="Picture 2" descr="甲仙和安里防災地圖"/>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50" y="1149350"/>
            <a:ext cx="8605838" cy="5708650"/>
          </a:xfrm>
          <a:prstGeom prst="rect">
            <a:avLst/>
          </a:prstGeom>
          <a:noFill/>
          <a:extLst>
            <a:ext uri="{909E8E84-426E-40DD-AFC4-6F175D3DCCD1}">
              <a14:hiddenFill xmlns:a14="http://schemas.microsoft.com/office/drawing/2010/main">
                <a:solidFill>
                  <a:srgbClr val="FFFFFF"/>
                </a:solidFill>
              </a14:hiddenFill>
            </a:ext>
          </a:extLst>
        </p:spPr>
      </p:pic>
      <p:sp>
        <p:nvSpPr>
          <p:cNvPr id="852995" name="Rectangle 3"/>
          <p:cNvSpPr>
            <a:spLocks noChangeArrowheads="1"/>
          </p:cNvSpPr>
          <p:nvPr/>
        </p:nvSpPr>
        <p:spPr bwMode="auto">
          <a:xfrm>
            <a:off x="107950" y="115888"/>
            <a:ext cx="9196388" cy="579437"/>
          </a:xfrm>
          <a:prstGeom prst="rect">
            <a:avLst/>
          </a:prstGeom>
          <a:noFill/>
          <a:ln>
            <a:noFill/>
          </a:ln>
          <a:effectLst>
            <a:prstShdw prst="shdw13" dist="53882" dir="135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r>
              <a:rPr lang="zh-TW" altLang="en-US" sz="3200" b="1">
                <a:solidFill>
                  <a:srgbClr val="000000"/>
                </a:solidFill>
                <a:latin typeface="Arial Unicode MS" pitchFamily="34" charset="-120"/>
                <a:ea typeface="Arial Unicode MS" pitchFamily="34" charset="-120"/>
                <a:cs typeface="Arial Unicode MS" pitchFamily="34" charset="-120"/>
              </a:rPr>
              <a:t>消防署完成全國</a:t>
            </a:r>
            <a:r>
              <a:rPr lang="en-US" altLang="zh-TW" sz="3200" b="1">
                <a:solidFill>
                  <a:srgbClr val="000000"/>
                </a:solidFill>
                <a:latin typeface="Arial Unicode MS" pitchFamily="34" charset="-120"/>
                <a:ea typeface="Arial Unicode MS" pitchFamily="34" charset="-120"/>
                <a:cs typeface="Arial Unicode MS" pitchFamily="34" charset="-120"/>
              </a:rPr>
              <a:t>7,835</a:t>
            </a:r>
            <a:r>
              <a:rPr lang="zh-TW" altLang="en-US" sz="3200" b="1">
                <a:solidFill>
                  <a:srgbClr val="000000"/>
                </a:solidFill>
                <a:latin typeface="Arial Unicode MS" pitchFamily="34" charset="-120"/>
                <a:ea typeface="Arial Unicode MS" pitchFamily="34" charset="-120"/>
                <a:cs typeface="Arial Unicode MS" pitchFamily="34" charset="-120"/>
              </a:rPr>
              <a:t>幅「村</a:t>
            </a:r>
            <a:r>
              <a:rPr lang="en-US" altLang="zh-TW" sz="3200" b="1">
                <a:solidFill>
                  <a:srgbClr val="000000"/>
                </a:solidFill>
                <a:latin typeface="Arial Unicode MS" pitchFamily="34" charset="-120"/>
                <a:ea typeface="Arial Unicode MS" pitchFamily="34" charset="-120"/>
                <a:cs typeface="Arial Unicode MS" pitchFamily="34" charset="-120"/>
              </a:rPr>
              <a:t>(</a:t>
            </a:r>
            <a:r>
              <a:rPr lang="zh-TW" altLang="en-US" sz="3200" b="1">
                <a:solidFill>
                  <a:srgbClr val="000000"/>
                </a:solidFill>
                <a:latin typeface="Arial Unicode MS" pitchFamily="34" charset="-120"/>
                <a:ea typeface="Arial Unicode MS" pitchFamily="34" charset="-120"/>
                <a:cs typeface="Arial Unicode MS" pitchFamily="34" charset="-120"/>
              </a:rPr>
              <a:t>里</a:t>
            </a:r>
            <a:r>
              <a:rPr lang="en-US" altLang="zh-TW" sz="3200" b="1">
                <a:solidFill>
                  <a:srgbClr val="000000"/>
                </a:solidFill>
                <a:latin typeface="Arial Unicode MS" pitchFamily="34" charset="-120"/>
                <a:ea typeface="Arial Unicode MS" pitchFamily="34" charset="-120"/>
                <a:cs typeface="Arial Unicode MS" pitchFamily="34" charset="-120"/>
              </a:rPr>
              <a:t>)</a:t>
            </a:r>
            <a:r>
              <a:rPr lang="zh-TW" altLang="en-US" sz="3200" b="1">
                <a:solidFill>
                  <a:srgbClr val="000000"/>
                </a:solidFill>
                <a:latin typeface="Arial Unicode MS" pitchFamily="34" charset="-120"/>
                <a:ea typeface="Arial Unicode MS" pitchFamily="34" charset="-120"/>
                <a:cs typeface="Arial Unicode MS" pitchFamily="34" charset="-120"/>
              </a:rPr>
              <a:t>簡易疏散避難圖」</a:t>
            </a:r>
          </a:p>
        </p:txBody>
      </p:sp>
      <p:sp>
        <p:nvSpPr>
          <p:cNvPr id="6" name="標題 1"/>
          <p:cNvSpPr txBox="1">
            <a:spLocks/>
          </p:cNvSpPr>
          <p:nvPr/>
        </p:nvSpPr>
        <p:spPr>
          <a:xfrm>
            <a:off x="4284663" y="552450"/>
            <a:ext cx="4643437" cy="654050"/>
          </a:xfrm>
          <a:prstGeom prst="rect">
            <a:avLst/>
          </a:prstGeom>
        </p:spPr>
        <p:txBody>
          <a:bodyPr/>
          <a:lstStyle>
            <a:lvl1pPr marL="514350" indent="-51435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fontAlgn="base">
              <a:spcBef>
                <a:spcPct val="0"/>
              </a:spcBef>
              <a:spcAft>
                <a:spcPct val="0"/>
              </a:spcAft>
              <a:defRPr kumimoji="1">
                <a:solidFill>
                  <a:schemeClr val="tx1"/>
                </a:solidFill>
                <a:latin typeface="Arial" pitchFamily="34" charset="0"/>
                <a:ea typeface="新細明體" pitchFamily="18" charset="-120"/>
              </a:defRPr>
            </a:lvl6pPr>
            <a:lvl7pPr marL="2971800" indent="-228600" fontAlgn="base">
              <a:spcBef>
                <a:spcPct val="0"/>
              </a:spcBef>
              <a:spcAft>
                <a:spcPct val="0"/>
              </a:spcAft>
              <a:defRPr kumimoji="1">
                <a:solidFill>
                  <a:schemeClr val="tx1"/>
                </a:solidFill>
                <a:latin typeface="Arial" pitchFamily="34" charset="0"/>
                <a:ea typeface="新細明體" pitchFamily="18" charset="-120"/>
              </a:defRPr>
            </a:lvl7pPr>
            <a:lvl8pPr marL="3429000" indent="-228600" fontAlgn="base">
              <a:spcBef>
                <a:spcPct val="0"/>
              </a:spcBef>
              <a:spcAft>
                <a:spcPct val="0"/>
              </a:spcAft>
              <a:defRPr kumimoji="1">
                <a:solidFill>
                  <a:schemeClr val="tx1"/>
                </a:solidFill>
                <a:latin typeface="Arial" pitchFamily="34" charset="0"/>
                <a:ea typeface="新細明體" pitchFamily="18" charset="-120"/>
              </a:defRPr>
            </a:lvl8pPr>
            <a:lvl9pPr marL="3886200" indent="-228600" fontAlgn="base">
              <a:spcBef>
                <a:spcPct val="0"/>
              </a:spcBef>
              <a:spcAft>
                <a:spcPct val="0"/>
              </a:spcAft>
              <a:defRPr kumimoji="1">
                <a:solidFill>
                  <a:schemeClr val="tx1"/>
                </a:solidFill>
                <a:latin typeface="Arial" pitchFamily="34" charset="0"/>
                <a:ea typeface="新細明體" pitchFamily="18" charset="-120"/>
              </a:defRPr>
            </a:lvl9pPr>
          </a:lstStyle>
          <a:p>
            <a:pPr algn="ctr" eaLnBrk="0" hangingPunct="0"/>
            <a:r>
              <a:rPr lang="en-US" altLang="zh-TW" sz="3200" b="1">
                <a:solidFill>
                  <a:srgbClr val="002060"/>
                </a:solidFill>
                <a:effectLst>
                  <a:outerShdw blurRad="38100" dist="38100" dir="2700000" algn="tl">
                    <a:srgbClr val="C0C0C0"/>
                  </a:outerShdw>
                </a:effectLst>
                <a:latin typeface="Times New Roman" pitchFamily="18" charset="0"/>
                <a:ea typeface="微軟正黑體" pitchFamily="34" charset="-120"/>
              </a:rPr>
              <a:t>Disaster Mitigation Maps </a:t>
            </a:r>
          </a:p>
        </p:txBody>
      </p:sp>
    </p:spTree>
    <p:extLst>
      <p:ext uri="{BB962C8B-B14F-4D97-AF65-F5344CB8AC3E}">
        <p14:creationId xmlns:p14="http://schemas.microsoft.com/office/powerpoint/2010/main" val="412841902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1970" name="Picture 5" descr="C:\Documents and Settings\Fang\桌面\臺北縣政府99年度災害應變中心開設作業示範演習執行計畫\abc.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1900" y="1557338"/>
            <a:ext cx="6926263"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1187450" y="692150"/>
            <a:ext cx="6713538" cy="701675"/>
          </a:xfrm>
          <a:prstGeom prst="rect">
            <a:avLst/>
          </a:prstGeom>
        </p:spPr>
        <p:txBody>
          <a:bodyPr>
            <a:spAutoFit/>
          </a:bodyPr>
          <a:lstStyle/>
          <a:p>
            <a:pPr algn="ctr"/>
            <a:r>
              <a:rPr kumimoji="0" lang="zh-TW" altLang="en-US" sz="4000" b="1">
                <a:solidFill>
                  <a:srgbClr val="000000"/>
                </a:solidFill>
                <a:effectLst>
                  <a:outerShdw blurRad="38100" dist="38100" dir="2700000" algn="tl">
                    <a:srgbClr val="C0C0C0"/>
                  </a:outerShdw>
                </a:effectLst>
                <a:ea typeface="微軟正黑體" pitchFamily="34" charset="-120"/>
              </a:rPr>
              <a:t>淹水動態模擬</a:t>
            </a:r>
          </a:p>
        </p:txBody>
      </p:sp>
      <p:sp>
        <p:nvSpPr>
          <p:cNvPr id="851972" name="投影片編號版面配置區 4"/>
          <p:cNvSpPr txBox="1">
            <a:spLocks noGrp="1"/>
          </p:cNvSpPr>
          <p:nvPr/>
        </p:nvSpPr>
        <p:spPr bwMode="gray">
          <a:xfrm>
            <a:off x="3086100" y="6477000"/>
            <a:ext cx="213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fontAlgn="base">
              <a:spcBef>
                <a:spcPct val="0"/>
              </a:spcBef>
              <a:spcAft>
                <a:spcPct val="0"/>
              </a:spcAft>
              <a:defRPr kumimoji="1">
                <a:solidFill>
                  <a:schemeClr val="tx1"/>
                </a:solidFill>
                <a:latin typeface="Arial" pitchFamily="34" charset="0"/>
                <a:ea typeface="新細明體" pitchFamily="18" charset="-120"/>
              </a:defRPr>
            </a:lvl6pPr>
            <a:lvl7pPr marL="2971800" indent="-228600" fontAlgn="base">
              <a:spcBef>
                <a:spcPct val="0"/>
              </a:spcBef>
              <a:spcAft>
                <a:spcPct val="0"/>
              </a:spcAft>
              <a:defRPr kumimoji="1">
                <a:solidFill>
                  <a:schemeClr val="tx1"/>
                </a:solidFill>
                <a:latin typeface="Arial" pitchFamily="34" charset="0"/>
                <a:ea typeface="新細明體" pitchFamily="18" charset="-120"/>
              </a:defRPr>
            </a:lvl7pPr>
            <a:lvl8pPr marL="3429000" indent="-228600" fontAlgn="base">
              <a:spcBef>
                <a:spcPct val="0"/>
              </a:spcBef>
              <a:spcAft>
                <a:spcPct val="0"/>
              </a:spcAft>
              <a:defRPr kumimoji="1">
                <a:solidFill>
                  <a:schemeClr val="tx1"/>
                </a:solidFill>
                <a:latin typeface="Arial" pitchFamily="34" charset="0"/>
                <a:ea typeface="新細明體" pitchFamily="18" charset="-120"/>
              </a:defRPr>
            </a:lvl8pPr>
            <a:lvl9pPr marL="3886200" indent="-228600" fontAlgn="base">
              <a:spcBef>
                <a:spcPct val="0"/>
              </a:spcBef>
              <a:spcAft>
                <a:spcPct val="0"/>
              </a:spcAft>
              <a:defRPr kumimoji="1">
                <a:solidFill>
                  <a:schemeClr val="tx1"/>
                </a:solidFill>
                <a:latin typeface="Arial" pitchFamily="34" charset="0"/>
                <a:ea typeface="新細明體" pitchFamily="18" charset="-120"/>
              </a:defRPr>
            </a:lvl9pPr>
          </a:lstStyle>
          <a:p>
            <a:pPr algn="r"/>
            <a:fld id="{E5A076AC-86B3-45A8-80EB-BDEC6443948B}" type="slidenum">
              <a:rPr kumimoji="0" lang="en-US" altLang="zh-TW" sz="2000">
                <a:solidFill>
                  <a:srgbClr val="FFFFE7"/>
                </a:solidFill>
                <a:ea typeface="微軟正黑體" pitchFamily="34" charset="-120"/>
              </a:rPr>
              <a:pPr algn="r"/>
              <a:t>133</a:t>
            </a:fld>
            <a:endParaRPr kumimoji="0" lang="en-US" altLang="zh-TW" sz="2000">
              <a:solidFill>
                <a:srgbClr val="FFFFE7"/>
              </a:solidFill>
              <a:ea typeface="微軟正黑體" pitchFamily="34" charset="-120"/>
            </a:endParaRPr>
          </a:p>
        </p:txBody>
      </p:sp>
    </p:spTree>
    <p:extLst>
      <p:ext uri="{BB962C8B-B14F-4D97-AF65-F5344CB8AC3E}">
        <p14:creationId xmlns:p14="http://schemas.microsoft.com/office/powerpoint/2010/main" val="2436632104"/>
      </p:ext>
    </p:extLst>
  </p:cSld>
  <p:clrMapOvr>
    <a:masterClrMapping/>
  </p:clrMapOvr>
  <p:transition>
    <p:wipe dir="d"/>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209550" y="1078185"/>
            <a:ext cx="8724900" cy="5591175"/>
          </a:xfrm>
          <a:prstGeom prst="rect">
            <a:avLst/>
          </a:prstGeom>
          <a:noFill/>
          <a:ln w="9525">
            <a:noFill/>
            <a:miter lim="800000"/>
            <a:headEnd/>
            <a:tailEnd/>
          </a:ln>
          <a:effectLst/>
        </p:spPr>
      </p:pic>
      <p:sp>
        <p:nvSpPr>
          <p:cNvPr id="43" name="矩形 42"/>
          <p:cNvSpPr/>
          <p:nvPr/>
        </p:nvSpPr>
        <p:spPr>
          <a:xfrm>
            <a:off x="179512" y="89337"/>
            <a:ext cx="8712968" cy="1077218"/>
          </a:xfrm>
          <a:prstGeom prst="rect">
            <a:avLst/>
          </a:prstGeom>
        </p:spPr>
        <p:txBody>
          <a:bodyPr wrap="square">
            <a:spAutoFit/>
          </a:bodyPr>
          <a:lstStyle/>
          <a:p>
            <a:pPr algn="ctr"/>
            <a:r>
              <a:rPr kumimoji="0" lang="zh-TW" altLang="en-US" sz="3200" b="1" dirty="0" smtClean="0">
                <a:solidFill>
                  <a:srgbClr val="000000"/>
                </a:solidFill>
                <a:effectLst>
                  <a:outerShdw blurRad="38100" dist="38100" dir="2700000" algn="tl">
                    <a:srgbClr val="C0C0C0"/>
                  </a:outerShdw>
                </a:effectLst>
                <a:ea typeface="微軟正黑體" pitchFamily="34" charset="-120"/>
              </a:rPr>
              <a:t>發揮科技力量、結合防災科技與資訊技術、</a:t>
            </a:r>
            <a:r>
              <a:rPr kumimoji="0" lang="en-US" altLang="zh-TW" sz="3200" b="1" dirty="0" smtClean="0">
                <a:solidFill>
                  <a:srgbClr val="000000"/>
                </a:solidFill>
                <a:effectLst>
                  <a:outerShdw blurRad="38100" dist="38100" dir="2700000" algn="tl">
                    <a:srgbClr val="C0C0C0"/>
                  </a:outerShdw>
                </a:effectLst>
                <a:ea typeface="微軟正黑體" pitchFamily="34" charset="-120"/>
              </a:rPr>
              <a:t/>
            </a:r>
            <a:br>
              <a:rPr kumimoji="0" lang="en-US" altLang="zh-TW" sz="3200" b="1" dirty="0" smtClean="0">
                <a:solidFill>
                  <a:srgbClr val="000000"/>
                </a:solidFill>
                <a:effectLst>
                  <a:outerShdw blurRad="38100" dist="38100" dir="2700000" algn="tl">
                    <a:srgbClr val="C0C0C0"/>
                  </a:outerShdw>
                </a:effectLst>
                <a:ea typeface="微軟正黑體" pitchFamily="34" charset="-120"/>
              </a:rPr>
            </a:br>
            <a:r>
              <a:rPr kumimoji="0" lang="zh-TW" altLang="en-US" sz="3200" b="1" dirty="0" smtClean="0">
                <a:solidFill>
                  <a:srgbClr val="000000"/>
                </a:solidFill>
                <a:effectLst>
                  <a:outerShdw blurRad="38100" dist="38100" dir="2700000" algn="tl">
                    <a:srgbClr val="C0C0C0"/>
                  </a:outerShdw>
                </a:effectLst>
                <a:ea typeface="微軟正黑體" pitchFamily="34" charset="-120"/>
              </a:rPr>
              <a:t>強化防救災能力</a:t>
            </a:r>
          </a:p>
        </p:txBody>
      </p:sp>
    </p:spTree>
    <p:extLst>
      <p:ext uri="{BB962C8B-B14F-4D97-AF65-F5344CB8AC3E}">
        <p14:creationId xmlns:p14="http://schemas.microsoft.com/office/powerpoint/2010/main" val="161356669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81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288" y="963613"/>
            <a:ext cx="4613275" cy="575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8115" name="矩形 1"/>
          <p:cNvSpPr>
            <a:spLocks noChangeArrowheads="1"/>
          </p:cNvSpPr>
          <p:nvPr/>
        </p:nvSpPr>
        <p:spPr bwMode="auto">
          <a:xfrm>
            <a:off x="5580063" y="225425"/>
            <a:ext cx="30607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kumimoji="0" lang="en-US" altLang="zh-TW">
                <a:solidFill>
                  <a:srgbClr val="000000"/>
                </a:solidFill>
                <a:ea typeface="微軟正黑體" pitchFamily="34" charset="-120"/>
              </a:rPr>
              <a:t>◎</a:t>
            </a:r>
            <a:r>
              <a:rPr kumimoji="0" lang="zh-TW" altLang="en-US">
                <a:solidFill>
                  <a:srgbClr val="000000"/>
                </a:solidFill>
                <a:ea typeface="微軟正黑體" pitchFamily="34" charset="-120"/>
              </a:rPr>
              <a:t>建置專用衛星與微波通訊系統且互為備援，可提供電話、傳真、電腦網路、視訊會議及影像傳輸等通訊服務。</a:t>
            </a:r>
            <a:br>
              <a:rPr kumimoji="0" lang="zh-TW" altLang="en-US">
                <a:solidFill>
                  <a:srgbClr val="000000"/>
                </a:solidFill>
                <a:ea typeface="微軟正黑體" pitchFamily="34" charset="-120"/>
              </a:rPr>
            </a:br>
            <a:endParaRPr kumimoji="0" lang="zh-TW" altLang="en-US">
              <a:solidFill>
                <a:srgbClr val="000000"/>
              </a:solidFill>
              <a:ea typeface="微軟正黑體" pitchFamily="34" charset="-120"/>
            </a:endParaRPr>
          </a:p>
        </p:txBody>
      </p:sp>
      <p:sp>
        <p:nvSpPr>
          <p:cNvPr id="858116" name="矩形 2"/>
          <p:cNvSpPr>
            <a:spLocks noChangeArrowheads="1"/>
          </p:cNvSpPr>
          <p:nvPr/>
        </p:nvSpPr>
        <p:spPr bwMode="auto">
          <a:xfrm>
            <a:off x="5400675" y="1592263"/>
            <a:ext cx="3455988"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kumimoji="0" lang="en-US" altLang="zh-TW">
                <a:solidFill>
                  <a:srgbClr val="000000"/>
                </a:solidFill>
                <a:ea typeface="微軟正黑體" pitchFamily="34" charset="-120"/>
              </a:rPr>
              <a:t>◎</a:t>
            </a:r>
            <a:r>
              <a:rPr kumimoji="0" lang="zh-TW" altLang="en-US">
                <a:solidFill>
                  <a:srgbClr val="000000"/>
                </a:solidFill>
                <a:ea typeface="微軟正黑體" pitchFamily="34" charset="-120"/>
              </a:rPr>
              <a:t>全國共設有</a:t>
            </a:r>
            <a:r>
              <a:rPr kumimoji="0" lang="en-US" altLang="zh-TW">
                <a:solidFill>
                  <a:srgbClr val="000000"/>
                </a:solidFill>
                <a:ea typeface="微軟正黑體" pitchFamily="34" charset="-120"/>
              </a:rPr>
              <a:t>492</a:t>
            </a:r>
            <a:r>
              <a:rPr kumimoji="0" lang="zh-TW" altLang="en-US">
                <a:solidFill>
                  <a:srgbClr val="000000"/>
                </a:solidFill>
                <a:ea typeface="微軟正黑體" pitchFamily="34" charset="-120"/>
              </a:rPr>
              <a:t>個衛星站台，分佈於中央各部會署、全國</a:t>
            </a:r>
            <a:r>
              <a:rPr kumimoji="0" lang="en-US" altLang="zh-TW">
                <a:solidFill>
                  <a:srgbClr val="000000"/>
                </a:solidFill>
                <a:ea typeface="微軟正黑體" pitchFamily="34" charset="-120"/>
              </a:rPr>
              <a:t>25</a:t>
            </a:r>
            <a:r>
              <a:rPr kumimoji="0" lang="zh-TW" altLang="en-US">
                <a:solidFill>
                  <a:srgbClr val="000000"/>
                </a:solidFill>
                <a:ea typeface="微軟正黑體" pitchFamily="34" charset="-120"/>
              </a:rPr>
              <a:t>個縣市災害應變中心暨相關縣市局處等，以及</a:t>
            </a:r>
            <a:r>
              <a:rPr kumimoji="0" lang="en-US" altLang="zh-TW">
                <a:solidFill>
                  <a:srgbClr val="000000"/>
                </a:solidFill>
                <a:ea typeface="微軟正黑體" pitchFamily="34" charset="-120"/>
              </a:rPr>
              <a:t>369</a:t>
            </a:r>
            <a:r>
              <a:rPr kumimoji="0" lang="zh-TW" altLang="en-US">
                <a:solidFill>
                  <a:srgbClr val="000000"/>
                </a:solidFill>
                <a:ea typeface="微軟正黑體" pitchFamily="34" charset="-120"/>
              </a:rPr>
              <a:t>個鄉鎮市區公所。</a:t>
            </a:r>
            <a:br>
              <a:rPr kumimoji="0" lang="zh-TW" altLang="en-US">
                <a:solidFill>
                  <a:srgbClr val="000000"/>
                </a:solidFill>
                <a:ea typeface="微軟正黑體" pitchFamily="34" charset="-120"/>
              </a:rPr>
            </a:br>
            <a:r>
              <a:rPr kumimoji="0" lang="zh-TW" altLang="en-US">
                <a:solidFill>
                  <a:srgbClr val="000000"/>
                </a:solidFill>
                <a:ea typeface="微軟正黑體" pitchFamily="34" charset="-120"/>
              </a:rPr>
              <a:t>◎全國共設有</a:t>
            </a:r>
            <a:r>
              <a:rPr kumimoji="0" lang="en-US" altLang="zh-TW">
                <a:solidFill>
                  <a:srgbClr val="000000"/>
                </a:solidFill>
                <a:ea typeface="微軟正黑體" pitchFamily="34" charset="-120"/>
              </a:rPr>
              <a:t>124</a:t>
            </a:r>
            <a:r>
              <a:rPr kumimoji="0" lang="zh-TW" altLang="en-US">
                <a:solidFill>
                  <a:srgbClr val="000000"/>
                </a:solidFill>
                <a:ea typeface="微軟正黑體" pitchFamily="34" charset="-120"/>
              </a:rPr>
              <a:t>個微波鍊路，連結中央與地方災害應變中心等單位， 提供微波通訊之寬頻服務，且其終端基地站台大多與衛星共站，互為備援。</a:t>
            </a:r>
          </a:p>
        </p:txBody>
      </p:sp>
      <p:pic>
        <p:nvPicPr>
          <p:cNvPr id="85811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43525" y="4257675"/>
            <a:ext cx="3800475"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標題 1"/>
          <p:cNvSpPr txBox="1">
            <a:spLocks/>
          </p:cNvSpPr>
          <p:nvPr/>
        </p:nvSpPr>
        <p:spPr>
          <a:xfrm>
            <a:off x="322263" y="188913"/>
            <a:ext cx="5329237" cy="654050"/>
          </a:xfrm>
          <a:prstGeom prst="rect">
            <a:avLst/>
          </a:prstGeom>
        </p:spPr>
        <p:txBody>
          <a:bodyPr/>
          <a:lstStyle>
            <a:lvl1pPr marL="514350" indent="-51435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fontAlgn="base">
              <a:spcBef>
                <a:spcPct val="0"/>
              </a:spcBef>
              <a:spcAft>
                <a:spcPct val="0"/>
              </a:spcAft>
              <a:defRPr kumimoji="1">
                <a:solidFill>
                  <a:schemeClr val="tx1"/>
                </a:solidFill>
                <a:latin typeface="Arial" pitchFamily="34" charset="0"/>
                <a:ea typeface="新細明體" pitchFamily="18" charset="-120"/>
              </a:defRPr>
            </a:lvl6pPr>
            <a:lvl7pPr marL="2971800" indent="-228600" fontAlgn="base">
              <a:spcBef>
                <a:spcPct val="0"/>
              </a:spcBef>
              <a:spcAft>
                <a:spcPct val="0"/>
              </a:spcAft>
              <a:defRPr kumimoji="1">
                <a:solidFill>
                  <a:schemeClr val="tx1"/>
                </a:solidFill>
                <a:latin typeface="Arial" pitchFamily="34" charset="0"/>
                <a:ea typeface="新細明體" pitchFamily="18" charset="-120"/>
              </a:defRPr>
            </a:lvl7pPr>
            <a:lvl8pPr marL="3429000" indent="-228600" fontAlgn="base">
              <a:spcBef>
                <a:spcPct val="0"/>
              </a:spcBef>
              <a:spcAft>
                <a:spcPct val="0"/>
              </a:spcAft>
              <a:defRPr kumimoji="1">
                <a:solidFill>
                  <a:schemeClr val="tx1"/>
                </a:solidFill>
                <a:latin typeface="Arial" pitchFamily="34" charset="0"/>
                <a:ea typeface="新細明體" pitchFamily="18" charset="-120"/>
              </a:defRPr>
            </a:lvl8pPr>
            <a:lvl9pPr marL="3886200" indent="-228600" fontAlgn="base">
              <a:spcBef>
                <a:spcPct val="0"/>
              </a:spcBef>
              <a:spcAft>
                <a:spcPct val="0"/>
              </a:spcAft>
              <a:defRPr kumimoji="1">
                <a:solidFill>
                  <a:schemeClr val="tx1"/>
                </a:solidFill>
                <a:latin typeface="Arial" pitchFamily="34" charset="0"/>
                <a:ea typeface="新細明體" pitchFamily="18" charset="-120"/>
              </a:defRPr>
            </a:lvl9pPr>
          </a:lstStyle>
          <a:p>
            <a:pPr eaLnBrk="0" hangingPunct="0"/>
            <a:r>
              <a:rPr lang="zh-TW" altLang="en-US" sz="4000" b="1">
                <a:solidFill>
                  <a:srgbClr val="000000"/>
                </a:solidFill>
                <a:latin typeface="Times New Roman" pitchFamily="18" charset="0"/>
                <a:ea typeface="微軟正黑體" pitchFamily="34" charset="-120"/>
              </a:rPr>
              <a:t>防救災通信系統整備</a:t>
            </a:r>
          </a:p>
        </p:txBody>
      </p:sp>
    </p:spTree>
    <p:extLst>
      <p:ext uri="{BB962C8B-B14F-4D97-AF65-F5344CB8AC3E}">
        <p14:creationId xmlns:p14="http://schemas.microsoft.com/office/powerpoint/2010/main" val="318970242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6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8" y="4005263"/>
            <a:ext cx="3121025"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6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2138" y="4005263"/>
            <a:ext cx="1568450"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6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4775" y="6350"/>
            <a:ext cx="2700338"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65"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25" y="0"/>
            <a:ext cx="2478088" cy="360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6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84438" y="0"/>
            <a:ext cx="2700337"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67"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73763" y="4733925"/>
            <a:ext cx="315595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4787900" y="3608388"/>
            <a:ext cx="3852863" cy="1201737"/>
          </a:xfrm>
          <a:prstGeom prst="rect">
            <a:avLst/>
          </a:prstGeom>
          <a:solidFill>
            <a:srgbClr val="3399FF"/>
          </a:solidFill>
        </p:spPr>
        <p:style>
          <a:lnRef idx="1">
            <a:schemeClr val="accent4"/>
          </a:lnRef>
          <a:fillRef idx="3">
            <a:schemeClr val="accent4"/>
          </a:fillRef>
          <a:effectRef idx="2">
            <a:schemeClr val="accent4"/>
          </a:effectRef>
          <a:fontRef idx="minor">
            <a:schemeClr val="lt1"/>
          </a:fontRef>
        </p:style>
        <p:txBody>
          <a:bodyPr>
            <a:spAutoFit/>
          </a:bodyPr>
          <a:lstStyle/>
          <a:p>
            <a:pPr fontAlgn="auto">
              <a:spcBef>
                <a:spcPts val="0"/>
              </a:spcBef>
              <a:spcAft>
                <a:spcPts val="0"/>
              </a:spcAft>
              <a:defRPr/>
            </a:pPr>
            <a:r>
              <a:rPr kumimoji="0" lang="zh-TW" altLang="en-US" dirty="0">
                <a:solidFill>
                  <a:srgbClr val="FFFFFF"/>
                </a:solidFill>
              </a:rPr>
              <a:t>對外交通中斷的災區，可透過直昇機載運攜帶式衛星通訊系統，或是機動微波通訊系統抵達災害現場，設立臨時通訊站台，確保災區通訊無礙。</a:t>
            </a:r>
          </a:p>
        </p:txBody>
      </p:sp>
    </p:spTree>
    <p:extLst>
      <p:ext uri="{BB962C8B-B14F-4D97-AF65-F5344CB8AC3E}">
        <p14:creationId xmlns:p14="http://schemas.microsoft.com/office/powerpoint/2010/main" val="281341302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22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0" y="39688"/>
            <a:ext cx="2479675" cy="461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22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6988" y="11113"/>
            <a:ext cx="2767012"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221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84438" y="0"/>
            <a:ext cx="3752850"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2213" name="Picture 2" descr="D:\Photographs\Fuji F200\2009 and 2010 Fuji\20101112 災害防救深耕計畫期末評鑑\IMG_088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387975"/>
            <a:ext cx="5638800" cy="14700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62214" name="Picture 3" descr="D:\Photographs\Fuji F200\2009 and 2010 Fuji\20101112 災害防救深耕計畫期末評鑑\DSCF032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51500" y="4573588"/>
            <a:ext cx="3498850" cy="228441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62215" name="Picture 4" descr="D:\Photographs\Fuji F200\2009 and 2010 Fuji\20101112 災害防救深耕計畫期末評鑑\DSCF0246.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43563" y="2852738"/>
            <a:ext cx="3490912" cy="1752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62216" name="Picture 5" descr="D:\Photographs\Fuji F200\2009 and 2010 Fuji\20101112 災害防救深耕計畫期末評鑑\DSCF0343.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19363" y="3860800"/>
            <a:ext cx="3121025" cy="16795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 name="文字方塊 1"/>
          <p:cNvSpPr txBox="1"/>
          <p:nvPr/>
        </p:nvSpPr>
        <p:spPr>
          <a:xfrm>
            <a:off x="142875" y="4760913"/>
            <a:ext cx="2262188" cy="369887"/>
          </a:xfrm>
          <a:prstGeom prst="rect">
            <a:avLst/>
          </a:prstGeom>
          <a:solidFill>
            <a:srgbClr val="7030A0"/>
          </a:solidFill>
        </p:spPr>
        <p:style>
          <a:lnRef idx="1">
            <a:schemeClr val="accent4"/>
          </a:lnRef>
          <a:fillRef idx="3">
            <a:schemeClr val="accent4"/>
          </a:fillRef>
          <a:effectRef idx="2">
            <a:schemeClr val="accent4"/>
          </a:effectRef>
          <a:fontRef idx="minor">
            <a:schemeClr val="lt1"/>
          </a:fontRef>
        </p:style>
        <p:txBody>
          <a:bodyPr wrap="none">
            <a:spAutoFit/>
          </a:bodyPr>
          <a:lstStyle/>
          <a:p>
            <a:pPr fontAlgn="auto">
              <a:spcBef>
                <a:spcPts val="0"/>
              </a:spcBef>
              <a:spcAft>
                <a:spcPts val="0"/>
              </a:spcAft>
              <a:defRPr/>
            </a:pPr>
            <a:r>
              <a:rPr kumimoji="0" lang="zh-TW" altLang="en-US" dirty="0">
                <a:solidFill>
                  <a:srgbClr val="FFFFFF"/>
                </a:solidFill>
              </a:rPr>
              <a:t>救災指揮通信平台車</a:t>
            </a:r>
          </a:p>
        </p:txBody>
      </p:sp>
      <p:sp>
        <p:nvSpPr>
          <p:cNvPr id="5" name="文字方塊 4"/>
          <p:cNvSpPr txBox="1"/>
          <p:nvPr/>
        </p:nvSpPr>
        <p:spPr>
          <a:xfrm>
            <a:off x="719138" y="5337175"/>
            <a:ext cx="5264150" cy="369888"/>
          </a:xfrm>
          <a:prstGeom prst="rect">
            <a:avLst/>
          </a:prstGeom>
          <a:solidFill>
            <a:srgbClr val="3399FF"/>
          </a:solidFill>
        </p:spPr>
        <p:style>
          <a:lnRef idx="1">
            <a:schemeClr val="accent4"/>
          </a:lnRef>
          <a:fillRef idx="3">
            <a:schemeClr val="accent4"/>
          </a:fillRef>
          <a:effectRef idx="2">
            <a:schemeClr val="accent4"/>
          </a:effectRef>
          <a:fontRef idx="minor">
            <a:schemeClr val="lt1"/>
          </a:fontRef>
        </p:style>
        <p:txBody>
          <a:bodyPr>
            <a:spAutoFit/>
          </a:bodyPr>
          <a:lstStyle/>
          <a:p>
            <a:pPr fontAlgn="auto">
              <a:spcBef>
                <a:spcPts val="0"/>
              </a:spcBef>
              <a:spcAft>
                <a:spcPts val="0"/>
              </a:spcAft>
              <a:defRPr/>
            </a:pPr>
            <a:r>
              <a:rPr kumimoji="0" lang="zh-TW" altLang="en-US" dirty="0">
                <a:solidFill>
                  <a:srgbClr val="FFFFFF"/>
                </a:solidFill>
              </a:rPr>
              <a:t>鄉鎮市公所海事衛星電話、手持衛星電話、無線電</a:t>
            </a:r>
          </a:p>
        </p:txBody>
      </p:sp>
    </p:spTree>
    <p:extLst>
      <p:ext uri="{BB962C8B-B14F-4D97-AF65-F5344CB8AC3E}">
        <p14:creationId xmlns:p14="http://schemas.microsoft.com/office/powerpoint/2010/main" val="256496716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p:cNvPicPr>
            <a:picLocks noChangeAspect="1" noChangeArrowheads="1"/>
          </p:cNvPicPr>
          <p:nvPr/>
        </p:nvPicPr>
        <p:blipFill>
          <a:blip r:embed="rId3" cstate="print">
            <a:lum bright="-6000" contrast="18000"/>
          </a:blip>
          <a:srcRect/>
          <a:stretch>
            <a:fillRect/>
          </a:stretch>
        </p:blipFill>
        <p:spPr bwMode="auto">
          <a:xfrm>
            <a:off x="0" y="0"/>
            <a:ext cx="9144000" cy="6858000"/>
          </a:xfrm>
          <a:prstGeom prst="rect">
            <a:avLst/>
          </a:prstGeom>
          <a:noFill/>
        </p:spPr>
      </p:pic>
      <p:sp>
        <p:nvSpPr>
          <p:cNvPr id="202755" name="Text Box 3"/>
          <p:cNvSpPr txBox="1">
            <a:spLocks noGrp="1" noChangeArrowheads="1"/>
          </p:cNvSpPr>
          <p:nvPr>
            <p:ph type="body" sz="half" idx="1"/>
          </p:nvPr>
        </p:nvSpPr>
        <p:spPr>
          <a:xfrm>
            <a:off x="2286000" y="3933825"/>
            <a:ext cx="6858000" cy="754063"/>
          </a:xfrm>
          <a:noFill/>
          <a:ln/>
        </p:spPr>
        <p:txBody>
          <a:bodyPr/>
          <a:lstStyle/>
          <a:p>
            <a:pPr algn="ctr">
              <a:buFont typeface="Wingdings" pitchFamily="2" charset="2"/>
              <a:buNone/>
            </a:pPr>
            <a:r>
              <a:rPr lang="en-US" altLang="zh-TW">
                <a:solidFill>
                  <a:srgbClr val="FFFFFF"/>
                </a:solidFill>
                <a:ea typeface="新細明體" pitchFamily="18" charset="-120"/>
              </a:rPr>
              <a:t>  </a:t>
            </a:r>
            <a:endParaRPr lang="en-US" altLang="zh-TW" sz="1800">
              <a:solidFill>
                <a:srgbClr val="FFFFFF"/>
              </a:solidFill>
              <a:ea typeface="新細明體" pitchFamily="18" charset="-120"/>
            </a:endParaRPr>
          </a:p>
        </p:txBody>
      </p:sp>
      <p:sp>
        <p:nvSpPr>
          <p:cNvPr id="202756" name="Text Box 4"/>
          <p:cNvSpPr txBox="1">
            <a:spLocks noChangeArrowheads="1"/>
          </p:cNvSpPr>
          <p:nvPr/>
        </p:nvSpPr>
        <p:spPr bwMode="auto">
          <a:xfrm>
            <a:off x="179388" y="5013325"/>
            <a:ext cx="5022850" cy="754063"/>
          </a:xfrm>
          <a:prstGeom prst="rect">
            <a:avLst/>
          </a:prstGeom>
          <a:noFill/>
          <a:ln w="9525">
            <a:noFill/>
            <a:miter lim="800000"/>
            <a:headEnd/>
            <a:tailEnd/>
          </a:ln>
          <a:effectLst/>
        </p:spPr>
        <p:txBody>
          <a:bodyPr/>
          <a:lstStyle/>
          <a:p>
            <a:pPr marL="342900" indent="-342900" algn="ctr">
              <a:spcBef>
                <a:spcPct val="20000"/>
              </a:spcBef>
              <a:buClr>
                <a:srgbClr val="5F5F5F"/>
              </a:buClr>
              <a:buSzPct val="75000"/>
              <a:buFont typeface="Wingdings" pitchFamily="2" charset="2"/>
              <a:buNone/>
            </a:pPr>
            <a:r>
              <a:rPr kumimoji="1" lang="en-US" altLang="zh-TW" sz="3600">
                <a:solidFill>
                  <a:srgbClr val="FFFFFF"/>
                </a:solidFill>
                <a:latin typeface="Tahoma" pitchFamily="34" charset="0"/>
              </a:rPr>
              <a:t>  </a:t>
            </a:r>
            <a:r>
              <a:rPr kumimoji="1" lang="zh-TW" altLang="en-US" sz="3600">
                <a:solidFill>
                  <a:srgbClr val="FFFF66"/>
                </a:solidFill>
                <a:latin typeface="Tahoma" pitchFamily="34" charset="0"/>
              </a:rPr>
              <a:t>綠色生活</a:t>
            </a:r>
            <a:r>
              <a:rPr kumimoji="1" lang="en-US" altLang="zh-TW" sz="3600">
                <a:solidFill>
                  <a:srgbClr val="FFFF66"/>
                </a:solidFill>
                <a:latin typeface="Tahoma" pitchFamily="34" charset="0"/>
              </a:rPr>
              <a:t>?</a:t>
            </a:r>
            <a:r>
              <a:rPr kumimoji="1" lang="zh-TW" altLang="en-US" sz="3600">
                <a:solidFill>
                  <a:srgbClr val="FFFF66"/>
                </a:solidFill>
                <a:latin typeface="Tahoma" pitchFamily="34" charset="0"/>
              </a:rPr>
              <a:t>低碳社會</a:t>
            </a:r>
            <a:r>
              <a:rPr kumimoji="1" lang="en-US" altLang="zh-TW" sz="3600">
                <a:solidFill>
                  <a:srgbClr val="FFFF66"/>
                </a:solidFill>
                <a:latin typeface="Tahoma" pitchFamily="34" charset="0"/>
              </a:rPr>
              <a:t>?</a:t>
            </a:r>
            <a:endParaRPr kumimoji="1" lang="en-US" altLang="zh-TW" sz="2000">
              <a:solidFill>
                <a:srgbClr val="FFFF66"/>
              </a:solidFill>
              <a:latin typeface="Tahoma" pitchFamily="34" charset="0"/>
            </a:endParaRPr>
          </a:p>
        </p:txBody>
      </p:sp>
      <p:sp>
        <p:nvSpPr>
          <p:cNvPr id="202757" name="Text Box 5"/>
          <p:cNvSpPr txBox="1">
            <a:spLocks noChangeArrowheads="1"/>
          </p:cNvSpPr>
          <p:nvPr/>
        </p:nvSpPr>
        <p:spPr bwMode="auto">
          <a:xfrm>
            <a:off x="1979613" y="3429000"/>
            <a:ext cx="6858000" cy="754063"/>
          </a:xfrm>
          <a:prstGeom prst="rect">
            <a:avLst/>
          </a:prstGeom>
          <a:noFill/>
          <a:ln w="9525">
            <a:noFill/>
            <a:miter lim="800000"/>
            <a:headEnd/>
            <a:tailEnd/>
          </a:ln>
          <a:effectLst/>
        </p:spPr>
        <p:txBody>
          <a:bodyPr/>
          <a:lstStyle/>
          <a:p>
            <a:pPr marL="342900" indent="-342900" algn="ctr">
              <a:spcBef>
                <a:spcPct val="20000"/>
              </a:spcBef>
              <a:buClr>
                <a:srgbClr val="5F5F5F"/>
              </a:buClr>
              <a:buSzPct val="75000"/>
              <a:buFont typeface="Wingdings" pitchFamily="2" charset="2"/>
              <a:buNone/>
            </a:pPr>
            <a:r>
              <a:rPr kumimoji="1" lang="en-US" altLang="zh-TW" sz="3600">
                <a:solidFill>
                  <a:srgbClr val="FFFFFF"/>
                </a:solidFill>
                <a:latin typeface="Tahoma" pitchFamily="34" charset="0"/>
              </a:rPr>
              <a:t> </a:t>
            </a:r>
            <a:r>
              <a:rPr kumimoji="1" lang="zh-TW" altLang="en-US" sz="3600">
                <a:solidFill>
                  <a:srgbClr val="FFFF66"/>
                </a:solidFill>
                <a:latin typeface="Tahoma" pitchFamily="34" charset="0"/>
              </a:rPr>
              <a:t>氣候變遷 </a:t>
            </a:r>
            <a:r>
              <a:rPr kumimoji="1" lang="zh-TW" altLang="zh-TW" sz="3600">
                <a:solidFill>
                  <a:srgbClr val="FFFF66"/>
                </a:solidFill>
                <a:latin typeface="Tahoma" pitchFamily="34" charset="0"/>
              </a:rPr>
              <a:t>？</a:t>
            </a:r>
            <a:r>
              <a:rPr kumimoji="1" lang="zh-TW" altLang="en-US" sz="3600">
                <a:solidFill>
                  <a:srgbClr val="FFFF66"/>
                </a:solidFill>
                <a:latin typeface="Tahoma" pitchFamily="34" charset="0"/>
              </a:rPr>
              <a:t>全球暖化</a:t>
            </a:r>
            <a:r>
              <a:rPr kumimoji="1" lang="en-US" altLang="zh-TW" sz="3600">
                <a:solidFill>
                  <a:srgbClr val="FFFF66"/>
                </a:solidFill>
                <a:latin typeface="Tahoma" pitchFamily="34" charset="0"/>
              </a:rPr>
              <a:t>?</a:t>
            </a:r>
          </a:p>
        </p:txBody>
      </p:sp>
      <p:sp>
        <p:nvSpPr>
          <p:cNvPr id="202758" name="Text Box 6"/>
          <p:cNvSpPr txBox="1">
            <a:spLocks noChangeArrowheads="1"/>
          </p:cNvSpPr>
          <p:nvPr/>
        </p:nvSpPr>
        <p:spPr bwMode="auto">
          <a:xfrm>
            <a:off x="-1260475" y="4941888"/>
            <a:ext cx="6858000" cy="754062"/>
          </a:xfrm>
          <a:prstGeom prst="rect">
            <a:avLst/>
          </a:prstGeom>
          <a:noFill/>
          <a:ln w="9525">
            <a:noFill/>
            <a:miter lim="800000"/>
            <a:headEnd/>
            <a:tailEnd/>
          </a:ln>
          <a:effectLst/>
        </p:spPr>
        <p:txBody>
          <a:bodyPr/>
          <a:lstStyle/>
          <a:p>
            <a:pPr marL="342900" indent="-342900" algn="ctr">
              <a:spcBef>
                <a:spcPct val="20000"/>
              </a:spcBef>
              <a:buClr>
                <a:srgbClr val="5F5F5F"/>
              </a:buClr>
              <a:buSzPct val="75000"/>
              <a:buFont typeface="Wingdings" pitchFamily="2" charset="2"/>
              <a:buNone/>
            </a:pPr>
            <a:endParaRPr kumimoji="1" lang="zh-TW" altLang="zh-TW" sz="2000">
              <a:solidFill>
                <a:srgbClr val="FFFFFF"/>
              </a:solidFill>
              <a:latin typeface="Tahoma" pitchFamily="34" charset="0"/>
            </a:endParaRPr>
          </a:p>
        </p:txBody>
      </p:sp>
      <p:sp>
        <p:nvSpPr>
          <p:cNvPr id="202759" name="Text Box 7"/>
          <p:cNvSpPr txBox="1">
            <a:spLocks noChangeArrowheads="1"/>
          </p:cNvSpPr>
          <p:nvPr/>
        </p:nvSpPr>
        <p:spPr bwMode="auto">
          <a:xfrm>
            <a:off x="-180975" y="188913"/>
            <a:ext cx="9074150" cy="1584325"/>
          </a:xfrm>
          <a:prstGeom prst="rect">
            <a:avLst/>
          </a:prstGeom>
          <a:noFill/>
          <a:ln w="9525">
            <a:noFill/>
            <a:miter lim="800000"/>
            <a:headEnd/>
            <a:tailEnd/>
          </a:ln>
          <a:effectLst/>
        </p:spPr>
        <p:txBody>
          <a:bodyPr/>
          <a:lstStyle/>
          <a:p>
            <a:pPr marL="342900" indent="-342900" algn="ctr">
              <a:spcBef>
                <a:spcPct val="20000"/>
              </a:spcBef>
              <a:buClr>
                <a:srgbClr val="5F5F5F"/>
              </a:buClr>
              <a:buSzPct val="75000"/>
              <a:buFont typeface="Wingdings" pitchFamily="2" charset="2"/>
              <a:buNone/>
            </a:pPr>
            <a:r>
              <a:rPr kumimoji="1" lang="en-US" altLang="zh-TW" sz="3600">
                <a:solidFill>
                  <a:srgbClr val="FFFFFF"/>
                </a:solidFill>
                <a:latin typeface="Tahoma" pitchFamily="34" charset="0"/>
              </a:rPr>
              <a:t> </a:t>
            </a:r>
            <a:r>
              <a:rPr kumimoji="1" lang="zh-TW" altLang="en-US" sz="2800">
                <a:solidFill>
                  <a:srgbClr val="66FF33"/>
                </a:solidFill>
                <a:latin typeface="Tahoma" pitchFamily="34" charset="0"/>
                <a:ea typeface="標楷體" pitchFamily="65" charset="-120"/>
              </a:rPr>
              <a:t>台灣無從迴避全球變遷，但一切似像老生常談</a:t>
            </a:r>
            <a:r>
              <a:rPr kumimoji="1" lang="en-US" altLang="zh-TW" sz="2800">
                <a:solidFill>
                  <a:srgbClr val="66FF33"/>
                </a:solidFill>
                <a:latin typeface="標楷體"/>
                <a:ea typeface="標楷體" pitchFamily="65" charset="-120"/>
              </a:rPr>
              <a:t>…</a:t>
            </a:r>
            <a:endParaRPr kumimoji="1" lang="en-US" altLang="zh-TW" sz="2800">
              <a:solidFill>
                <a:srgbClr val="66FF33"/>
              </a:solidFill>
              <a:latin typeface="Tahoma" pitchFamily="34" charset="0"/>
              <a:ea typeface="標楷體" pitchFamily="65" charset="-120"/>
            </a:endParaRPr>
          </a:p>
        </p:txBody>
      </p:sp>
      <p:sp>
        <p:nvSpPr>
          <p:cNvPr id="202760" name="Text Box 8"/>
          <p:cNvSpPr txBox="1">
            <a:spLocks noChangeArrowheads="1"/>
          </p:cNvSpPr>
          <p:nvPr/>
        </p:nvSpPr>
        <p:spPr bwMode="auto">
          <a:xfrm>
            <a:off x="323850" y="2133600"/>
            <a:ext cx="6858000" cy="754063"/>
          </a:xfrm>
          <a:prstGeom prst="rect">
            <a:avLst/>
          </a:prstGeom>
          <a:noFill/>
          <a:ln w="9525">
            <a:noFill/>
            <a:miter lim="800000"/>
            <a:headEnd/>
            <a:tailEnd/>
          </a:ln>
          <a:effectLst/>
        </p:spPr>
        <p:txBody>
          <a:bodyPr/>
          <a:lstStyle/>
          <a:p>
            <a:pPr marL="342900" indent="-342900" algn="ctr">
              <a:spcBef>
                <a:spcPct val="20000"/>
              </a:spcBef>
              <a:buClr>
                <a:srgbClr val="5F5F5F"/>
              </a:buClr>
              <a:buSzPct val="75000"/>
              <a:buFont typeface="Wingdings" pitchFamily="2" charset="2"/>
              <a:buNone/>
            </a:pPr>
            <a:r>
              <a:rPr kumimoji="1" lang="zh-TW" altLang="en-US" sz="3600">
                <a:solidFill>
                  <a:srgbClr val="FFFF66"/>
                </a:solidFill>
                <a:latin typeface="Tahoma" pitchFamily="34" charset="0"/>
              </a:rPr>
              <a:t>能源依賴</a:t>
            </a:r>
            <a:r>
              <a:rPr kumimoji="1" lang="zh-TW" altLang="zh-TW" sz="3600">
                <a:solidFill>
                  <a:srgbClr val="FFFF66"/>
                </a:solidFill>
                <a:latin typeface="Tahoma" pitchFamily="34" charset="0"/>
              </a:rPr>
              <a:t>？</a:t>
            </a:r>
            <a:r>
              <a:rPr kumimoji="1" lang="zh-TW" altLang="en-US" sz="3600">
                <a:solidFill>
                  <a:srgbClr val="FFFF66"/>
                </a:solidFill>
                <a:latin typeface="Tahoma" pitchFamily="34" charset="0"/>
              </a:rPr>
              <a:t>國家危機</a:t>
            </a:r>
            <a:r>
              <a:rPr kumimoji="1" lang="en-US" altLang="zh-TW" sz="3600">
                <a:solidFill>
                  <a:srgbClr val="FFFF66"/>
                </a:solidFill>
                <a:latin typeface="Tahoma" pitchFamily="34" charset="0"/>
              </a:rPr>
              <a:t>?</a:t>
            </a:r>
          </a:p>
        </p:txBody>
      </p:sp>
    </p:spTree>
  </p:cSld>
  <p:clrMapOvr>
    <a:masterClrMapping/>
  </p:clrMapOvr>
  <p:transition>
    <p:cover dir="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ChangeArrowheads="1"/>
          </p:cNvSpPr>
          <p:nvPr/>
        </p:nvSpPr>
        <p:spPr bwMode="auto">
          <a:xfrm>
            <a:off x="468313" y="0"/>
            <a:ext cx="8229600" cy="1143000"/>
          </a:xfrm>
          <a:prstGeom prst="rect">
            <a:avLst/>
          </a:prstGeom>
          <a:noFill/>
          <a:ln w="9525" algn="ctr">
            <a:noFill/>
            <a:miter lim="800000"/>
            <a:headEnd/>
            <a:tailEnd/>
          </a:ln>
        </p:spPr>
        <p:txBody>
          <a:bodyPr anchor="ctr"/>
          <a:lstStyle/>
          <a:p>
            <a:pPr eaLnBrk="0" hangingPunct="0"/>
            <a:endParaRPr lang="zh-TW" altLang="zh-TW" sz="4400">
              <a:latin typeface="Tahoma" pitchFamily="34" charset="0"/>
            </a:endParaRPr>
          </a:p>
        </p:txBody>
      </p:sp>
      <p:sp>
        <p:nvSpPr>
          <p:cNvPr id="195587" name="Line 3"/>
          <p:cNvSpPr>
            <a:spLocks noChangeShapeType="1"/>
          </p:cNvSpPr>
          <p:nvPr/>
        </p:nvSpPr>
        <p:spPr bwMode="auto">
          <a:xfrm>
            <a:off x="1863725" y="2168525"/>
            <a:ext cx="0" cy="0"/>
          </a:xfrm>
          <a:prstGeom prst="line">
            <a:avLst/>
          </a:prstGeom>
          <a:noFill/>
          <a:ln w="12700" cap="rnd">
            <a:solidFill>
              <a:srgbClr val="000000"/>
            </a:solidFill>
            <a:round/>
            <a:headEnd/>
            <a:tailEnd/>
          </a:ln>
        </p:spPr>
        <p:txBody>
          <a:bodyPr wrap="none" anchor="ctr"/>
          <a:lstStyle/>
          <a:p>
            <a:endParaRPr lang="zh-TW" altLang="en-US"/>
          </a:p>
        </p:txBody>
      </p:sp>
      <p:sp>
        <p:nvSpPr>
          <p:cNvPr id="195588" name="Line 4"/>
          <p:cNvSpPr>
            <a:spLocks noChangeShapeType="1"/>
          </p:cNvSpPr>
          <p:nvPr/>
        </p:nvSpPr>
        <p:spPr bwMode="auto">
          <a:xfrm>
            <a:off x="1863725" y="2457450"/>
            <a:ext cx="0" cy="0"/>
          </a:xfrm>
          <a:prstGeom prst="line">
            <a:avLst/>
          </a:prstGeom>
          <a:noFill/>
          <a:ln w="25400" cap="rnd">
            <a:solidFill>
              <a:srgbClr val="000000"/>
            </a:solidFill>
            <a:round/>
            <a:headEnd/>
            <a:tailEnd/>
          </a:ln>
        </p:spPr>
        <p:txBody>
          <a:bodyPr wrap="none" anchor="ctr"/>
          <a:lstStyle/>
          <a:p>
            <a:endParaRPr lang="zh-TW" altLang="en-US"/>
          </a:p>
        </p:txBody>
      </p:sp>
      <p:sp>
        <p:nvSpPr>
          <p:cNvPr id="195589" name="Line 5"/>
          <p:cNvSpPr>
            <a:spLocks noChangeShapeType="1"/>
          </p:cNvSpPr>
          <p:nvPr/>
        </p:nvSpPr>
        <p:spPr bwMode="auto">
          <a:xfrm>
            <a:off x="1863725" y="2168525"/>
            <a:ext cx="0" cy="0"/>
          </a:xfrm>
          <a:prstGeom prst="line">
            <a:avLst/>
          </a:prstGeom>
          <a:noFill/>
          <a:ln w="12700" cap="rnd">
            <a:solidFill>
              <a:srgbClr val="000000"/>
            </a:solidFill>
            <a:round/>
            <a:headEnd/>
            <a:tailEnd/>
          </a:ln>
        </p:spPr>
        <p:txBody>
          <a:bodyPr wrap="none" anchor="ctr"/>
          <a:lstStyle/>
          <a:p>
            <a:endParaRPr lang="zh-TW" altLang="en-US"/>
          </a:p>
        </p:txBody>
      </p:sp>
      <p:sp>
        <p:nvSpPr>
          <p:cNvPr id="195590" name="Line 6"/>
          <p:cNvSpPr>
            <a:spLocks noChangeShapeType="1"/>
          </p:cNvSpPr>
          <p:nvPr/>
        </p:nvSpPr>
        <p:spPr bwMode="auto">
          <a:xfrm>
            <a:off x="1863725" y="3035300"/>
            <a:ext cx="0" cy="0"/>
          </a:xfrm>
          <a:prstGeom prst="line">
            <a:avLst/>
          </a:prstGeom>
          <a:noFill/>
          <a:ln w="12700" cap="rnd">
            <a:solidFill>
              <a:srgbClr val="000000"/>
            </a:solidFill>
            <a:round/>
            <a:headEnd/>
            <a:tailEnd/>
          </a:ln>
        </p:spPr>
        <p:txBody>
          <a:bodyPr wrap="none" anchor="ctr"/>
          <a:lstStyle/>
          <a:p>
            <a:endParaRPr lang="zh-TW" altLang="en-US"/>
          </a:p>
        </p:txBody>
      </p:sp>
      <p:graphicFrame>
        <p:nvGraphicFramePr>
          <p:cNvPr id="209927" name="Group 7"/>
          <p:cNvGraphicFramePr>
            <a:graphicFrameLocks noGrp="1"/>
          </p:cNvGraphicFramePr>
          <p:nvPr>
            <p:ph idx="4294967295"/>
          </p:nvPr>
        </p:nvGraphicFramePr>
        <p:xfrm>
          <a:off x="611188" y="1123950"/>
          <a:ext cx="7993062" cy="5251451"/>
        </p:xfrm>
        <a:graphic>
          <a:graphicData uri="http://schemas.openxmlformats.org/drawingml/2006/table">
            <a:tbl>
              <a:tblPr/>
              <a:tblGrid>
                <a:gridCol w="2089150">
                  <a:extLst>
                    <a:ext uri="{9D8B030D-6E8A-4147-A177-3AD203B41FA5}">
                      <a16:colId xmlns:a16="http://schemas.microsoft.com/office/drawing/2014/main" val="20000"/>
                    </a:ext>
                  </a:extLst>
                </a:gridCol>
                <a:gridCol w="2735262">
                  <a:extLst>
                    <a:ext uri="{9D8B030D-6E8A-4147-A177-3AD203B41FA5}">
                      <a16:colId xmlns:a16="http://schemas.microsoft.com/office/drawing/2014/main" val="20001"/>
                    </a:ext>
                  </a:extLst>
                </a:gridCol>
                <a:gridCol w="3168650">
                  <a:extLst>
                    <a:ext uri="{9D8B030D-6E8A-4147-A177-3AD203B41FA5}">
                      <a16:colId xmlns:a16="http://schemas.microsoft.com/office/drawing/2014/main" val="20002"/>
                    </a:ext>
                  </a:extLst>
                </a:gridCol>
              </a:tblGrid>
              <a:tr h="960437">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1" lang="zh-TW" altLang="en-US" sz="2400" b="0" i="0" u="none" strike="noStrike" cap="none" normalizeH="0" baseline="0" smtClean="0">
                          <a:ln>
                            <a:noFill/>
                          </a:ln>
                          <a:solidFill>
                            <a:schemeClr val="bg1"/>
                          </a:solidFill>
                          <a:effectLst/>
                          <a:latin typeface="Times New Roman" pitchFamily="18" charset="0"/>
                          <a:ea typeface="新細明體" pitchFamily="18" charset="-120"/>
                          <a:cs typeface="Times New Roman" pitchFamily="18" charset="0"/>
                        </a:rPr>
                        <a:t>地區</a:t>
                      </a:r>
                      <a:r>
                        <a:rPr kumimoji="1" lang="en-US" altLang="zh-TW" sz="2400" b="0" i="0" u="none" strike="noStrike" cap="none" normalizeH="0" baseline="0" smtClean="0">
                          <a:ln>
                            <a:noFill/>
                          </a:ln>
                          <a:solidFill>
                            <a:schemeClr val="bg1"/>
                          </a:solidFill>
                          <a:effectLst/>
                          <a:latin typeface="Times New Roman" pitchFamily="18" charset="0"/>
                          <a:ea typeface="新細明體" pitchFamily="18" charset="-120"/>
                          <a:cs typeface="Times New Roman" pitchFamily="18" charset="0"/>
                        </a:rPr>
                        <a:t>/</a:t>
                      </a:r>
                      <a:r>
                        <a:rPr kumimoji="1" lang="zh-TW" altLang="en-US" sz="2400" b="0" i="0" u="none" strike="noStrike" cap="none" normalizeH="0" baseline="0" smtClean="0">
                          <a:ln>
                            <a:noFill/>
                          </a:ln>
                          <a:solidFill>
                            <a:schemeClr val="bg1"/>
                          </a:solidFill>
                          <a:effectLst/>
                          <a:latin typeface="Times New Roman" pitchFamily="18" charset="0"/>
                          <a:ea typeface="新細明體" pitchFamily="18" charset="-120"/>
                          <a:cs typeface="Times New Roman" pitchFamily="18" charset="0"/>
                        </a:rPr>
                        <a:t>城市</a:t>
                      </a:r>
                      <a:endParaRPr kumimoji="1" lang="zh-TW" altLang="en-US" sz="2400" b="0" i="0" u="none" strike="noStrike" cap="none" normalizeH="0" baseline="0" smtClean="0">
                        <a:ln>
                          <a:noFill/>
                        </a:ln>
                        <a:solidFill>
                          <a:schemeClr val="bg1"/>
                        </a:solidFill>
                        <a:effectLst/>
                        <a:latin typeface="Arial" charset="0"/>
                        <a:ea typeface="新細明體" pitchFamily="18" charset="-12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1" lang="zh-TW" altLang="en-US" sz="2400" b="0" i="0" u="none" strike="noStrike" cap="none" normalizeH="0" baseline="0" smtClean="0">
                          <a:ln>
                            <a:noFill/>
                          </a:ln>
                          <a:solidFill>
                            <a:schemeClr val="bg1"/>
                          </a:solidFill>
                          <a:effectLst/>
                          <a:latin typeface="Times New Roman" pitchFamily="18" charset="0"/>
                          <a:ea typeface="新細明體" pitchFamily="18" charset="-120"/>
                          <a:cs typeface="Times New Roman" pitchFamily="18" charset="0"/>
                        </a:rPr>
                        <a:t>人均排放量</a:t>
                      </a:r>
                      <a:br>
                        <a:rPr kumimoji="1" lang="zh-TW" altLang="en-US" sz="2400" b="0" i="0" u="none" strike="noStrike" cap="none" normalizeH="0" baseline="0" smtClean="0">
                          <a:ln>
                            <a:noFill/>
                          </a:ln>
                          <a:solidFill>
                            <a:schemeClr val="bg1"/>
                          </a:solidFill>
                          <a:effectLst/>
                          <a:latin typeface="Times New Roman" pitchFamily="18" charset="0"/>
                          <a:ea typeface="新細明體" pitchFamily="18" charset="-120"/>
                          <a:cs typeface="Times New Roman" pitchFamily="18" charset="0"/>
                        </a:rPr>
                      </a:br>
                      <a:r>
                        <a:rPr kumimoji="1" lang="en-US" altLang="zh-TW" sz="2400" b="0" i="0" u="none" strike="noStrike" cap="none" normalizeH="0" baseline="0" smtClean="0">
                          <a:ln>
                            <a:noFill/>
                          </a:ln>
                          <a:solidFill>
                            <a:schemeClr val="bg1"/>
                          </a:solidFill>
                          <a:effectLst/>
                          <a:latin typeface="Times New Roman" pitchFamily="18" charset="0"/>
                          <a:ea typeface="新細明體" pitchFamily="18" charset="-120"/>
                          <a:cs typeface="Times New Roman" pitchFamily="18" charset="0"/>
                        </a:rPr>
                        <a:t>(CO</a:t>
                      </a:r>
                      <a:r>
                        <a:rPr kumimoji="1" lang="en-US" altLang="zh-TW" sz="2400" b="0" i="0" u="none" strike="noStrike" cap="none" normalizeH="0" baseline="-30000" smtClean="0">
                          <a:ln>
                            <a:noFill/>
                          </a:ln>
                          <a:solidFill>
                            <a:schemeClr val="bg1"/>
                          </a:solidFill>
                          <a:effectLst/>
                          <a:latin typeface="Times New Roman" pitchFamily="18" charset="0"/>
                          <a:ea typeface="新細明體" pitchFamily="18" charset="-120"/>
                          <a:cs typeface="Times New Roman" pitchFamily="18" charset="0"/>
                        </a:rPr>
                        <a:t>2</a:t>
                      </a:r>
                      <a:r>
                        <a:rPr kumimoji="1" lang="zh-TW" altLang="en-US" sz="2400" b="0" i="0" u="none" strike="noStrike" cap="none" normalizeH="0" baseline="0" smtClean="0">
                          <a:ln>
                            <a:noFill/>
                          </a:ln>
                          <a:solidFill>
                            <a:schemeClr val="bg1"/>
                          </a:solidFill>
                          <a:effectLst/>
                          <a:latin typeface="Times New Roman" pitchFamily="18" charset="0"/>
                          <a:ea typeface="新細明體" pitchFamily="18" charset="-120"/>
                          <a:cs typeface="Times New Roman" pitchFamily="18" charset="0"/>
                        </a:rPr>
                        <a:t>公噸</a:t>
                      </a:r>
                      <a:r>
                        <a:rPr kumimoji="1" lang="en-US" altLang="zh-TW" sz="2400" b="0" i="0" u="none" strike="noStrike" cap="none" normalizeH="0" baseline="0" smtClean="0">
                          <a:ln>
                            <a:noFill/>
                          </a:ln>
                          <a:solidFill>
                            <a:schemeClr val="bg1"/>
                          </a:solidFill>
                          <a:effectLst/>
                          <a:latin typeface="Times New Roman" pitchFamily="18" charset="0"/>
                          <a:ea typeface="新細明體" pitchFamily="18" charset="-120"/>
                          <a:cs typeface="Times New Roman" pitchFamily="18" charset="0"/>
                        </a:rPr>
                        <a:t>/</a:t>
                      </a:r>
                      <a:r>
                        <a:rPr kumimoji="1" lang="zh-TW" altLang="en-US" sz="2400" b="0" i="0" u="none" strike="noStrike" cap="none" normalizeH="0" baseline="0" smtClean="0">
                          <a:ln>
                            <a:noFill/>
                          </a:ln>
                          <a:solidFill>
                            <a:schemeClr val="bg1"/>
                          </a:solidFill>
                          <a:effectLst/>
                          <a:latin typeface="Times New Roman" pitchFamily="18" charset="0"/>
                          <a:ea typeface="新細明體" pitchFamily="18" charset="-120"/>
                          <a:cs typeface="Times New Roman" pitchFamily="18" charset="0"/>
                        </a:rPr>
                        <a:t>年</a:t>
                      </a:r>
                      <a:r>
                        <a:rPr kumimoji="1" lang="en-US" altLang="zh-TW" sz="2400" b="0" i="0" u="none" strike="noStrike" cap="none" normalizeH="0" baseline="0" smtClean="0">
                          <a:ln>
                            <a:noFill/>
                          </a:ln>
                          <a:solidFill>
                            <a:schemeClr val="bg1"/>
                          </a:solidFill>
                          <a:effectLst/>
                          <a:latin typeface="Times New Roman" pitchFamily="18" charset="0"/>
                          <a:ea typeface="新細明體" pitchFamily="18" charset="-120"/>
                          <a:cs typeface="Times New Roman" pitchFamily="18" charset="0"/>
                        </a:rPr>
                        <a:t>/</a:t>
                      </a:r>
                      <a:r>
                        <a:rPr kumimoji="1" lang="zh-TW" altLang="en-US" sz="2400" b="0" i="0" u="none" strike="noStrike" cap="none" normalizeH="0" baseline="0" smtClean="0">
                          <a:ln>
                            <a:noFill/>
                          </a:ln>
                          <a:solidFill>
                            <a:schemeClr val="bg1"/>
                          </a:solidFill>
                          <a:effectLst/>
                          <a:latin typeface="Times New Roman" pitchFamily="18" charset="0"/>
                          <a:ea typeface="新細明體" pitchFamily="18" charset="-120"/>
                          <a:cs typeface="Times New Roman" pitchFamily="18" charset="0"/>
                        </a:rPr>
                        <a:t>人</a:t>
                      </a:r>
                      <a:r>
                        <a:rPr kumimoji="1" lang="en-US" altLang="zh-TW" sz="2400" b="0" i="0" u="none" strike="noStrike" cap="none" normalizeH="0" baseline="0" smtClean="0">
                          <a:ln>
                            <a:noFill/>
                          </a:ln>
                          <a:solidFill>
                            <a:schemeClr val="bg1"/>
                          </a:solidFill>
                          <a:effectLst/>
                          <a:latin typeface="Times New Roman" pitchFamily="18" charset="0"/>
                          <a:ea typeface="新細明體" pitchFamily="18" charset="-120"/>
                          <a:cs typeface="Times New Roman" pitchFamily="18" charset="0"/>
                        </a:rPr>
                        <a:t>)</a:t>
                      </a:r>
                      <a:endParaRPr kumimoji="1" lang="en-US" altLang="zh-TW" sz="2400" b="0" i="0" u="none" strike="noStrike" cap="none" normalizeH="0" baseline="0" smtClean="0">
                        <a:ln>
                          <a:noFill/>
                        </a:ln>
                        <a:solidFill>
                          <a:schemeClr val="bg1"/>
                        </a:solidFill>
                        <a:effectLst/>
                        <a:latin typeface="Arial" charset="0"/>
                        <a:ea typeface="新細明體" pitchFamily="18" charset="-12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1" lang="zh-TW" altLang="en-US" sz="2400" b="0" i="0" u="none" strike="noStrike" cap="none" normalizeH="0" baseline="0" smtClean="0">
                          <a:ln>
                            <a:noFill/>
                          </a:ln>
                          <a:solidFill>
                            <a:schemeClr val="bg1"/>
                          </a:solidFill>
                          <a:effectLst/>
                          <a:latin typeface="Times New Roman" pitchFamily="18" charset="0"/>
                          <a:ea typeface="新細明體" pitchFamily="18" charset="-120"/>
                          <a:cs typeface="Times New Roman" pitchFamily="18" charset="0"/>
                        </a:rPr>
                        <a:t>說明</a:t>
                      </a:r>
                      <a:endParaRPr kumimoji="1" lang="zh-TW" altLang="en-US" sz="2400" b="0" i="0" u="none" strike="noStrike" cap="none" normalizeH="0" baseline="0" smtClean="0">
                        <a:ln>
                          <a:noFill/>
                        </a:ln>
                        <a:solidFill>
                          <a:schemeClr val="bg1"/>
                        </a:solidFill>
                        <a:effectLst/>
                        <a:latin typeface="Arial" charset="0"/>
                        <a:ea typeface="新細明體" pitchFamily="18" charset="-12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extLst>
                  <a:ext uri="{0D108BD9-81ED-4DB2-BD59-A6C34878D82A}">
                    <a16:rowId xmlns:a16="http://schemas.microsoft.com/office/drawing/2014/main" val="10000"/>
                  </a:ext>
                </a:extLst>
              </a:tr>
              <a:tr h="555625">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1" lang="zh-TW" altLang="en-US" sz="24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全球</a:t>
                      </a:r>
                      <a:endParaRPr kumimoji="1" lang="zh-TW" altLang="en-US" sz="2400" b="0" i="0" u="none" strike="noStrike" cap="none" normalizeH="0" baseline="0" smtClean="0">
                        <a:ln>
                          <a:noFill/>
                        </a:ln>
                        <a:solidFill>
                          <a:schemeClr val="tx1"/>
                        </a:solidFill>
                        <a:effectLst/>
                        <a:latin typeface="Arial" charset="0"/>
                        <a:ea typeface="新細明體" pitchFamily="18"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1" lang="en-US" altLang="zh-TW" sz="24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4.22</a:t>
                      </a:r>
                      <a:endParaRPr kumimoji="1" lang="en-US" altLang="zh-TW" sz="2400" b="0" i="0" u="none" strike="noStrike" cap="none" normalizeH="0" baseline="0" smtClean="0">
                        <a:ln>
                          <a:noFill/>
                        </a:ln>
                        <a:solidFill>
                          <a:schemeClr val="tx1"/>
                        </a:solidFill>
                        <a:effectLst/>
                        <a:latin typeface="Arial" charset="0"/>
                        <a:ea typeface="新細明體" pitchFamily="18"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1" lang="zh-TW" altLang="en-US" sz="24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能源使用</a:t>
                      </a:r>
                      <a:endParaRPr kumimoji="1" lang="zh-TW" altLang="en-US" sz="2400" b="0" i="0" u="none" strike="noStrike" cap="none" normalizeH="0" baseline="0" smtClean="0">
                        <a:ln>
                          <a:noFill/>
                        </a:ln>
                        <a:solidFill>
                          <a:schemeClr val="tx1"/>
                        </a:solidFill>
                        <a:effectLst/>
                        <a:latin typeface="Arial" charset="0"/>
                        <a:ea typeface="新細明體" pitchFamily="18"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55625">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1" lang="zh-TW" altLang="en-US" sz="24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台灣地區</a:t>
                      </a:r>
                      <a:endParaRPr kumimoji="1" lang="zh-TW" altLang="en-US" sz="2400" b="0" i="0" u="none" strike="noStrike" cap="none" normalizeH="0" baseline="0" smtClean="0">
                        <a:ln>
                          <a:noFill/>
                        </a:ln>
                        <a:solidFill>
                          <a:schemeClr val="tx1"/>
                        </a:solidFill>
                        <a:effectLst/>
                        <a:latin typeface="Arial" charset="0"/>
                        <a:ea typeface="新細明體" pitchFamily="18"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1" lang="en-US" altLang="zh-TW" sz="24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11.41</a:t>
                      </a:r>
                      <a:endParaRPr kumimoji="1" lang="en-US" altLang="zh-TW" sz="2400" b="0" i="0" u="none" strike="noStrike" cap="none" normalizeH="0" baseline="0" smtClean="0">
                        <a:ln>
                          <a:noFill/>
                        </a:ln>
                        <a:solidFill>
                          <a:schemeClr val="tx1"/>
                        </a:solidFill>
                        <a:effectLst/>
                        <a:latin typeface="Arial" charset="0"/>
                        <a:ea typeface="新細明體" pitchFamily="18"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1" lang="zh-TW" altLang="en-US" sz="24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能源使用</a:t>
                      </a:r>
                      <a:endParaRPr kumimoji="1" lang="zh-TW" altLang="en-US" sz="2400" b="0" i="0" u="none" strike="noStrike" cap="none" normalizeH="0" baseline="0" smtClean="0">
                        <a:ln>
                          <a:noFill/>
                        </a:ln>
                        <a:solidFill>
                          <a:schemeClr val="tx1"/>
                        </a:solidFill>
                        <a:effectLst/>
                        <a:latin typeface="Arial" charset="0"/>
                        <a:ea typeface="新細明體" pitchFamily="18"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57262">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1" lang="zh-TW" altLang="en-US" sz="2800" b="1" i="0" u="none" strike="noStrike" cap="none" normalizeH="0" baseline="0" smtClean="0">
                          <a:ln>
                            <a:noFill/>
                          </a:ln>
                          <a:solidFill>
                            <a:schemeClr val="hlink"/>
                          </a:solidFill>
                          <a:effectLst/>
                          <a:latin typeface="Times New Roman" pitchFamily="18" charset="0"/>
                          <a:ea typeface="新細明體" pitchFamily="18" charset="-120"/>
                          <a:cs typeface="Times New Roman" pitchFamily="18" charset="0"/>
                        </a:rPr>
                        <a:t>臺北縣</a:t>
                      </a:r>
                      <a:endParaRPr kumimoji="1" lang="zh-TW" altLang="en-US" sz="2800" b="0" i="0" u="none" strike="noStrike" cap="none" normalizeH="0" baseline="0" smtClean="0">
                        <a:ln>
                          <a:noFill/>
                        </a:ln>
                        <a:solidFill>
                          <a:schemeClr val="hlink"/>
                        </a:solidFill>
                        <a:effectLst/>
                        <a:latin typeface="Arial" charset="0"/>
                        <a:ea typeface="新細明體" pitchFamily="18" charset="-12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1" lang="en-US" altLang="zh-TW" sz="2400" b="1" i="0" u="none" strike="noStrike" cap="none" normalizeH="0" baseline="0" smtClean="0">
                          <a:ln>
                            <a:noFill/>
                          </a:ln>
                          <a:solidFill>
                            <a:srgbClr val="FF3300"/>
                          </a:solidFill>
                          <a:effectLst/>
                          <a:latin typeface="Times New Roman" pitchFamily="18" charset="0"/>
                          <a:ea typeface="新細明體" pitchFamily="18" charset="-120"/>
                          <a:cs typeface="Times New Roman" pitchFamily="18" charset="0"/>
                        </a:rPr>
                        <a:t>8.26</a:t>
                      </a:r>
                      <a:br>
                        <a:rPr kumimoji="1" lang="en-US" altLang="zh-TW" sz="2400" b="1" i="0" u="none" strike="noStrike" cap="none" normalizeH="0" baseline="0" smtClean="0">
                          <a:ln>
                            <a:noFill/>
                          </a:ln>
                          <a:solidFill>
                            <a:srgbClr val="FF3300"/>
                          </a:solidFill>
                          <a:effectLst/>
                          <a:latin typeface="Times New Roman" pitchFamily="18" charset="0"/>
                          <a:ea typeface="新細明體" pitchFamily="18" charset="-120"/>
                          <a:cs typeface="Times New Roman" pitchFamily="18" charset="0"/>
                        </a:rPr>
                      </a:br>
                      <a:r>
                        <a:rPr kumimoji="1" lang="en-US" altLang="zh-TW" sz="2400" b="1" i="0" u="none" strike="noStrike" cap="none" normalizeH="0" baseline="0" smtClean="0">
                          <a:ln>
                            <a:noFill/>
                          </a:ln>
                          <a:solidFill>
                            <a:schemeClr val="hlink"/>
                          </a:solidFill>
                          <a:effectLst/>
                          <a:latin typeface="Times New Roman" pitchFamily="18" charset="0"/>
                          <a:ea typeface="新細明體" pitchFamily="18" charset="-120"/>
                          <a:cs typeface="Times New Roman" pitchFamily="18" charset="0"/>
                        </a:rPr>
                        <a:t>6.37</a:t>
                      </a:r>
                      <a:endParaRPr kumimoji="1" lang="en-US" altLang="zh-TW" sz="2400" b="0" i="0" u="none" strike="noStrike" cap="none" normalizeH="0" baseline="0" smtClean="0">
                        <a:ln>
                          <a:noFill/>
                        </a:ln>
                        <a:solidFill>
                          <a:schemeClr val="hlink"/>
                        </a:solidFill>
                        <a:effectLst/>
                        <a:latin typeface="Arial" charset="0"/>
                        <a:ea typeface="新細明體" pitchFamily="18" charset="-12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1" lang="zh-TW" altLang="en-US" sz="2400" b="0" i="0" u="none" strike="noStrike" cap="none" normalizeH="0" baseline="0" smtClean="0">
                          <a:ln>
                            <a:noFill/>
                          </a:ln>
                          <a:solidFill>
                            <a:srgbClr val="FF3300"/>
                          </a:solidFill>
                          <a:effectLst/>
                          <a:latin typeface="Times New Roman" pitchFamily="18" charset="0"/>
                          <a:ea typeface="新細明體" pitchFamily="18" charset="-120"/>
                          <a:cs typeface="Times New Roman" pitchFamily="18" charset="0"/>
                        </a:rPr>
                        <a:t>含電廠排放</a:t>
                      </a:r>
                      <a:br>
                        <a:rPr kumimoji="1" lang="zh-TW" altLang="en-US" sz="2400" b="0" i="0" u="none" strike="noStrike" cap="none" normalizeH="0" baseline="0" smtClean="0">
                          <a:ln>
                            <a:noFill/>
                          </a:ln>
                          <a:solidFill>
                            <a:srgbClr val="FF3300"/>
                          </a:solidFill>
                          <a:effectLst/>
                          <a:latin typeface="Times New Roman" pitchFamily="18" charset="0"/>
                          <a:ea typeface="新細明體" pitchFamily="18" charset="-120"/>
                          <a:cs typeface="Times New Roman" pitchFamily="18" charset="0"/>
                        </a:rPr>
                      </a:br>
                      <a:r>
                        <a:rPr kumimoji="1" lang="zh-TW" altLang="en-US" sz="2400" b="0" i="0" u="none" strike="noStrike" cap="none" normalizeH="0" baseline="0" smtClean="0">
                          <a:ln>
                            <a:noFill/>
                          </a:ln>
                          <a:solidFill>
                            <a:schemeClr val="hlink"/>
                          </a:solidFill>
                          <a:effectLst/>
                          <a:latin typeface="Times New Roman" pitchFamily="18" charset="0"/>
                          <a:ea typeface="新細明體" pitchFamily="18" charset="-120"/>
                          <a:cs typeface="Times New Roman" pitchFamily="18" charset="0"/>
                        </a:rPr>
                        <a:t>不含電廠排放</a:t>
                      </a:r>
                      <a:endParaRPr kumimoji="1" lang="zh-TW" altLang="en-US" sz="2400" b="0" i="0" u="none" strike="noStrike" cap="none" normalizeH="0" baseline="0" smtClean="0">
                        <a:ln>
                          <a:noFill/>
                        </a:ln>
                        <a:solidFill>
                          <a:schemeClr val="hlink"/>
                        </a:solidFill>
                        <a:effectLst/>
                        <a:latin typeface="Arial" charset="0"/>
                        <a:ea typeface="新細明體" pitchFamily="18" charset="-12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57213">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1" lang="zh-TW" altLang="en-US" sz="24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台北市</a:t>
                      </a:r>
                      <a:endParaRPr kumimoji="1" lang="zh-TW" altLang="en-US" sz="2400" b="0" i="0" u="none" strike="noStrike" cap="none" normalizeH="0" baseline="0" smtClean="0">
                        <a:ln>
                          <a:noFill/>
                        </a:ln>
                        <a:solidFill>
                          <a:schemeClr val="tx1"/>
                        </a:solidFill>
                        <a:effectLst/>
                        <a:latin typeface="Arial" charset="0"/>
                        <a:ea typeface="新細明體" pitchFamily="18"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1" lang="en-US" altLang="zh-TW" sz="24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5.68</a:t>
                      </a:r>
                      <a:endParaRPr kumimoji="1" lang="en-US" altLang="zh-TW" sz="2400" b="0" i="0" u="none" strike="noStrike" cap="none" normalizeH="0" baseline="0" smtClean="0">
                        <a:ln>
                          <a:noFill/>
                        </a:ln>
                        <a:solidFill>
                          <a:schemeClr val="tx1"/>
                        </a:solidFill>
                        <a:effectLst/>
                        <a:latin typeface="Arial" charset="0"/>
                        <a:ea typeface="新細明體" pitchFamily="18"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1" lang="zh-TW" altLang="en-US" sz="24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總排放量</a:t>
                      </a:r>
                      <a:endParaRPr kumimoji="1" lang="zh-TW" altLang="en-US" sz="2400" b="0" i="0" u="none" strike="noStrike" cap="none" normalizeH="0" baseline="0" smtClean="0">
                        <a:ln>
                          <a:noFill/>
                        </a:ln>
                        <a:solidFill>
                          <a:schemeClr val="tx1"/>
                        </a:solidFill>
                        <a:effectLst/>
                        <a:latin typeface="Arial" charset="0"/>
                        <a:ea typeface="新細明體" pitchFamily="18"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54038">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1" lang="zh-TW" altLang="en-US" sz="24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高雄市</a:t>
                      </a:r>
                      <a:endParaRPr kumimoji="1" lang="zh-TW" altLang="en-US" sz="2400" b="0" i="0" u="none" strike="noStrike" cap="none" normalizeH="0" baseline="0" smtClean="0">
                        <a:ln>
                          <a:noFill/>
                        </a:ln>
                        <a:solidFill>
                          <a:schemeClr val="tx1"/>
                        </a:solidFill>
                        <a:effectLst/>
                        <a:latin typeface="Arial" charset="0"/>
                        <a:ea typeface="新細明體" pitchFamily="18"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1" lang="en-US" altLang="zh-TW" sz="24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35.36</a:t>
                      </a:r>
                      <a:endParaRPr kumimoji="1" lang="en-US" altLang="zh-TW" sz="2400" b="0" i="0" u="none" strike="noStrike" cap="none" normalizeH="0" baseline="0" smtClean="0">
                        <a:ln>
                          <a:noFill/>
                        </a:ln>
                        <a:solidFill>
                          <a:schemeClr val="tx1"/>
                        </a:solidFill>
                        <a:effectLst/>
                        <a:latin typeface="Arial" charset="0"/>
                        <a:ea typeface="新細明體" pitchFamily="18"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1" lang="zh-TW" altLang="en-US" sz="24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含電廠的直接排放</a:t>
                      </a:r>
                      <a:endParaRPr kumimoji="1" lang="zh-TW" altLang="en-US" sz="2400" b="0" i="0" u="none" strike="noStrike" cap="none" normalizeH="0" baseline="0" smtClean="0">
                        <a:ln>
                          <a:noFill/>
                        </a:ln>
                        <a:solidFill>
                          <a:schemeClr val="tx1"/>
                        </a:solidFill>
                        <a:effectLst/>
                        <a:latin typeface="Arial" charset="0"/>
                        <a:ea typeface="新細明體" pitchFamily="18"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7213">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1" lang="zh-TW" altLang="en-US" sz="24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台南縣</a:t>
                      </a:r>
                      <a:endParaRPr kumimoji="1" lang="zh-TW" altLang="en-US" sz="2400" b="0" i="0" u="none" strike="noStrike" cap="none" normalizeH="0" baseline="0" smtClean="0">
                        <a:ln>
                          <a:noFill/>
                        </a:ln>
                        <a:solidFill>
                          <a:schemeClr val="tx1"/>
                        </a:solidFill>
                        <a:effectLst/>
                        <a:latin typeface="Arial" charset="0"/>
                        <a:ea typeface="新細明體" pitchFamily="18"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1" lang="en-US" altLang="zh-TW" sz="24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11.08</a:t>
                      </a:r>
                      <a:endParaRPr kumimoji="1" lang="en-US" altLang="zh-TW" sz="2400" b="0" i="0" u="none" strike="noStrike" cap="none" normalizeH="0" baseline="0" smtClean="0">
                        <a:ln>
                          <a:noFill/>
                        </a:ln>
                        <a:solidFill>
                          <a:schemeClr val="tx1"/>
                        </a:solidFill>
                        <a:effectLst/>
                        <a:latin typeface="Arial" charset="0"/>
                        <a:ea typeface="新細明體" pitchFamily="18"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1" lang="zh-TW" altLang="en-US" sz="24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能源部門</a:t>
                      </a:r>
                      <a:endParaRPr kumimoji="1" lang="zh-TW" altLang="en-US" sz="2400" b="0" i="0" u="none" strike="noStrike" cap="none" normalizeH="0" baseline="0" smtClean="0">
                        <a:ln>
                          <a:noFill/>
                        </a:ln>
                        <a:solidFill>
                          <a:schemeClr val="tx1"/>
                        </a:solidFill>
                        <a:effectLst/>
                        <a:latin typeface="Arial" charset="0"/>
                        <a:ea typeface="新細明體" pitchFamily="18"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54038">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1" lang="zh-TW" altLang="en-US" sz="24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南投縣</a:t>
                      </a:r>
                      <a:endParaRPr kumimoji="1" lang="zh-TW" altLang="en-US" sz="2400" b="0" i="0" u="none" strike="noStrike" cap="none" normalizeH="0" baseline="0" smtClean="0">
                        <a:ln>
                          <a:noFill/>
                        </a:ln>
                        <a:solidFill>
                          <a:schemeClr val="tx1"/>
                        </a:solidFill>
                        <a:effectLst/>
                        <a:latin typeface="Arial" charset="0"/>
                        <a:ea typeface="新細明體" pitchFamily="18"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1" lang="en-US" altLang="zh-TW" sz="24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7.05</a:t>
                      </a:r>
                      <a:endParaRPr kumimoji="1" lang="en-US" altLang="zh-TW" sz="2400" b="0" i="0" u="none" strike="noStrike" cap="none" normalizeH="0" baseline="0" smtClean="0">
                        <a:ln>
                          <a:noFill/>
                        </a:ln>
                        <a:solidFill>
                          <a:schemeClr val="tx1"/>
                        </a:solidFill>
                        <a:effectLst/>
                        <a:latin typeface="Arial" charset="0"/>
                        <a:ea typeface="新細明體" pitchFamily="18"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1" lang="zh-TW" altLang="en-US" sz="24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能源部門</a:t>
                      </a:r>
                      <a:endParaRPr kumimoji="1" lang="zh-TW" altLang="en-US" sz="2400" b="0" i="0" u="none" strike="noStrike" cap="none" normalizeH="0" baseline="0" smtClean="0">
                        <a:ln>
                          <a:noFill/>
                        </a:ln>
                        <a:solidFill>
                          <a:schemeClr val="tx1"/>
                        </a:solidFill>
                        <a:effectLst/>
                        <a:latin typeface="Arial" charset="0"/>
                        <a:ea typeface="新細明體" pitchFamily="18"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95629" name="Rectangle 2"/>
          <p:cNvSpPr txBox="1">
            <a:spLocks noChangeArrowheads="1"/>
          </p:cNvSpPr>
          <p:nvPr/>
        </p:nvSpPr>
        <p:spPr bwMode="auto">
          <a:xfrm>
            <a:off x="34925" y="282575"/>
            <a:ext cx="9144000" cy="769938"/>
          </a:xfrm>
          <a:prstGeom prst="rect">
            <a:avLst/>
          </a:prstGeom>
          <a:noFill/>
          <a:ln w="9525">
            <a:noFill/>
            <a:miter lim="800000"/>
            <a:headEnd/>
            <a:tailEnd/>
          </a:ln>
        </p:spPr>
        <p:txBody>
          <a:bodyPr anchor="b">
            <a:spAutoFit/>
          </a:bodyPr>
          <a:lstStyle/>
          <a:p>
            <a:pPr algn="ctr">
              <a:spcBef>
                <a:spcPct val="50000"/>
              </a:spcBef>
            </a:pPr>
            <a:r>
              <a:rPr lang="zh-TW" altLang="zh-TW" sz="4400" b="1" dirty="0">
                <a:latin typeface="新細明體" pitchFamily="18" charset="-120"/>
                <a:ea typeface="Arial Unicode MS" pitchFamily="34" charset="-120"/>
                <a:cs typeface="Arial Unicode MS" pitchFamily="34" charset="-120"/>
              </a:rPr>
              <a:t>人均</a:t>
            </a:r>
            <a:r>
              <a:rPr lang="zh-TW" altLang="en-US" sz="4400" b="1" dirty="0">
                <a:latin typeface="新細明體" pitchFamily="18" charset="-120"/>
                <a:ea typeface="Arial Unicode MS" pitchFamily="34" charset="-120"/>
                <a:cs typeface="Arial Unicode MS" pitchFamily="34" charset="-120"/>
              </a:rPr>
              <a:t>碳</a:t>
            </a:r>
            <a:r>
              <a:rPr lang="zh-TW" altLang="zh-TW" sz="4400" b="1" dirty="0">
                <a:latin typeface="新細明體" pitchFamily="18" charset="-120"/>
                <a:ea typeface="Arial Unicode MS" pitchFamily="34" charset="-120"/>
                <a:cs typeface="Arial Unicode MS" pitchFamily="34" charset="-120"/>
              </a:rPr>
              <a:t>排放量</a:t>
            </a:r>
          </a:p>
        </p:txBody>
      </p:sp>
      <p:sp>
        <p:nvSpPr>
          <p:cNvPr id="195630" name="Rectangle 6"/>
          <p:cNvSpPr txBox="1">
            <a:spLocks noGrp="1" noChangeArrowheads="1"/>
          </p:cNvSpPr>
          <p:nvPr/>
        </p:nvSpPr>
        <p:spPr bwMode="auto">
          <a:xfrm>
            <a:off x="6553200" y="6245225"/>
            <a:ext cx="2133600" cy="476250"/>
          </a:xfrm>
          <a:prstGeom prst="rect">
            <a:avLst/>
          </a:prstGeom>
          <a:noFill/>
          <a:ln w="9525">
            <a:noFill/>
            <a:miter lim="800000"/>
            <a:headEnd/>
            <a:tailEnd/>
          </a:ln>
        </p:spPr>
        <p:txBody>
          <a:bodyPr/>
          <a:lstStyle/>
          <a:p>
            <a:pPr algn="r"/>
            <a:endParaRPr lang="zh-TW" altLang="en-US" sz="1400">
              <a:latin typeface="Times New Roman" pitchFamily="18" charset="0"/>
              <a:ea typeface="標楷體" pitchFamily="65" charset="-120"/>
            </a:endParaRPr>
          </a:p>
          <a:p>
            <a:pPr algn="r"/>
            <a:fld id="{4B2CED28-DA2E-4602-ADB1-A6EA02096789}" type="slidenum">
              <a:rPr lang="zh-TW" altLang="en-US" sz="1400">
                <a:latin typeface="Times New Roman" pitchFamily="18" charset="0"/>
                <a:ea typeface="標楷體" pitchFamily="65" charset="-120"/>
              </a:rPr>
              <a:pPr algn="r"/>
              <a:t>139</a:t>
            </a:fld>
            <a:endParaRPr lang="en-US" altLang="zh-TW" sz="1400">
              <a:latin typeface="Times New Roman" pitchFamily="18" charset="0"/>
              <a:ea typeface="標楷體" pitchFamily="65" charset="-12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0" y="2286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TW" altLang="en-US" sz="3600">
              <a:solidFill>
                <a:srgbClr val="000099"/>
              </a:solidFill>
              <a:latin typeface="Times New Roman" pitchFamily="18" charset="0"/>
            </a:endParaRPr>
          </a:p>
        </p:txBody>
      </p:sp>
      <p:sp>
        <p:nvSpPr>
          <p:cNvPr id="13315" name="Text Box 797"/>
          <p:cNvSpPr txBox="1">
            <a:spLocks noChangeArrowheads="1"/>
          </p:cNvSpPr>
          <p:nvPr/>
        </p:nvSpPr>
        <p:spPr bwMode="auto">
          <a:xfrm>
            <a:off x="71438" y="396875"/>
            <a:ext cx="9072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4000" b="1">
                <a:latin typeface="微軟正黑體" pitchFamily="34" charset="-120"/>
                <a:ea typeface="微軟正黑體" pitchFamily="34" charset="-120"/>
                <a:cs typeface="Arial Unicode MS" pitchFamily="34" charset="-120"/>
              </a:rPr>
              <a:t>台灣年平均降雨量有旱澇加劇之趨勢</a:t>
            </a:r>
          </a:p>
        </p:txBody>
      </p:sp>
      <p:pic>
        <p:nvPicPr>
          <p:cNvPr id="13316"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50" y="1614488"/>
            <a:ext cx="8620125"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矩形 4"/>
          <p:cNvSpPr>
            <a:spLocks noChangeArrowheads="1"/>
          </p:cNvSpPr>
          <p:nvPr/>
        </p:nvSpPr>
        <p:spPr bwMode="auto">
          <a:xfrm>
            <a:off x="1042988" y="1196975"/>
            <a:ext cx="612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TW" altLang="en-US">
                <a:latin typeface="Times New Roman" pitchFamily="18" charset="0"/>
                <a:ea typeface="標楷體" pitchFamily="65" charset="-120"/>
                <a:cs typeface="Times New Roman" pitchFamily="18" charset="0"/>
              </a:rPr>
              <a:t>單日降雨量及豪大雨日數增加，四季降雨日數減少</a:t>
            </a:r>
            <a:endParaRPr lang="zh-TW" altLang="en-US">
              <a:ea typeface="標楷體" pitchFamily="65" charset="-120"/>
              <a:cs typeface="Times New Roman" pitchFamily="18" charset="0"/>
            </a:endParaRP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sz="quarter"/>
          </p:nvPr>
        </p:nvSpPr>
        <p:spPr>
          <a:xfrm>
            <a:off x="1187624" y="188640"/>
            <a:ext cx="7077075" cy="1066800"/>
          </a:xfrm>
        </p:spPr>
        <p:txBody>
          <a:bodyPr/>
          <a:lstStyle/>
          <a:p>
            <a:r>
              <a:rPr lang="zh-TW" altLang="en-US" b="1" kern="1200" dirty="0">
                <a:solidFill>
                  <a:schemeClr val="tx1"/>
                </a:solidFill>
                <a:latin typeface="新細明體" pitchFamily="18" charset="-120"/>
                <a:ea typeface="Arial Unicode MS" pitchFamily="34" charset="-120"/>
                <a:cs typeface="Arial Unicode MS" pitchFamily="34" charset="-120"/>
              </a:rPr>
              <a:t>新</a:t>
            </a:r>
            <a:r>
              <a:rPr lang="zh-TW" altLang="en-US" b="1" kern="1200" dirty="0" smtClean="0">
                <a:solidFill>
                  <a:schemeClr val="tx1"/>
                </a:solidFill>
                <a:latin typeface="新細明體" pitchFamily="18" charset="-120"/>
                <a:ea typeface="Arial Unicode MS" pitchFamily="34" charset="-120"/>
                <a:cs typeface="Arial Unicode MS" pitchFamily="34" charset="-120"/>
              </a:rPr>
              <a:t>能源：新</a:t>
            </a:r>
            <a:r>
              <a:rPr lang="zh-TW" altLang="en-US" b="1" kern="1200" dirty="0">
                <a:solidFill>
                  <a:schemeClr val="tx1"/>
                </a:solidFill>
                <a:latin typeface="新細明體" pitchFamily="18" charset="-120"/>
                <a:ea typeface="Arial Unicode MS" pitchFamily="34" charset="-120"/>
                <a:cs typeface="Arial Unicode MS" pitchFamily="34" charset="-120"/>
              </a:rPr>
              <a:t>國力的象徵</a:t>
            </a:r>
          </a:p>
        </p:txBody>
      </p:sp>
      <p:pic>
        <p:nvPicPr>
          <p:cNvPr id="201732" name="Picture 4" descr="2595026712"/>
          <p:cNvPicPr>
            <a:picLocks noGrp="1" noChangeAspect="1" noChangeArrowheads="1"/>
          </p:cNvPicPr>
          <p:nvPr>
            <p:ph sz="quarter" idx="1"/>
          </p:nvPr>
        </p:nvPicPr>
        <p:blipFill>
          <a:blip r:embed="rId2" cstate="print"/>
          <a:srcRect/>
          <a:stretch>
            <a:fillRect/>
          </a:stretch>
        </p:blipFill>
        <p:spPr bwMode="auto">
          <a:xfrm>
            <a:off x="250825" y="1557338"/>
            <a:ext cx="3529013" cy="2663825"/>
          </a:xfrm>
          <a:noFill/>
          <a:ln/>
        </p:spPr>
      </p:pic>
      <p:pic>
        <p:nvPicPr>
          <p:cNvPr id="201734" name="Picture 6" descr="nesjavellir"/>
          <p:cNvPicPr>
            <a:picLocks noGrp="1" noChangeAspect="1" noChangeArrowheads="1"/>
          </p:cNvPicPr>
          <p:nvPr>
            <p:ph sz="quarter" idx="2"/>
          </p:nvPr>
        </p:nvPicPr>
        <p:blipFill>
          <a:blip r:embed="rId3" cstate="print"/>
          <a:srcRect/>
          <a:stretch>
            <a:fillRect/>
          </a:stretch>
        </p:blipFill>
        <p:spPr bwMode="auto">
          <a:xfrm>
            <a:off x="3924300" y="1557338"/>
            <a:ext cx="4902200" cy="2555875"/>
          </a:xfrm>
          <a:noFill/>
          <a:ln/>
        </p:spPr>
      </p:pic>
      <p:pic>
        <p:nvPicPr>
          <p:cNvPr id="201736" name="Picture 8" descr="dwp-1"/>
          <p:cNvPicPr>
            <a:picLocks noGrp="1" noChangeAspect="1" noChangeArrowheads="1"/>
          </p:cNvPicPr>
          <p:nvPr>
            <p:ph sz="quarter" idx="3"/>
          </p:nvPr>
        </p:nvPicPr>
        <p:blipFill>
          <a:blip r:embed="rId4" cstate="print"/>
          <a:srcRect/>
          <a:stretch>
            <a:fillRect/>
          </a:stretch>
        </p:blipFill>
        <p:spPr bwMode="auto">
          <a:xfrm>
            <a:off x="0" y="4437063"/>
            <a:ext cx="4572000" cy="2062162"/>
          </a:xfrm>
          <a:noFill/>
          <a:ln/>
        </p:spPr>
      </p:pic>
      <p:pic>
        <p:nvPicPr>
          <p:cNvPr id="201738" name="Picture 10" descr="3919368808"/>
          <p:cNvPicPr>
            <a:picLocks noGrp="1" noChangeAspect="1" noChangeArrowheads="1"/>
          </p:cNvPicPr>
          <p:nvPr>
            <p:ph sz="quarter" idx="4"/>
          </p:nvPr>
        </p:nvPicPr>
        <p:blipFill>
          <a:blip r:embed="rId5" cstate="print"/>
          <a:srcRect/>
          <a:stretch>
            <a:fillRect/>
          </a:stretch>
        </p:blipFill>
        <p:spPr bwMode="auto">
          <a:xfrm>
            <a:off x="4859338" y="4148138"/>
            <a:ext cx="4105275" cy="2709862"/>
          </a:xfrm>
          <a:noFill/>
          <a:ln/>
        </p:spPr>
      </p:pic>
      <p:sp>
        <p:nvSpPr>
          <p:cNvPr id="201740" name="Rectangle 12"/>
          <p:cNvSpPr>
            <a:spLocks noChangeArrowheads="1"/>
          </p:cNvSpPr>
          <p:nvPr/>
        </p:nvSpPr>
        <p:spPr bwMode="auto">
          <a:xfrm>
            <a:off x="179388" y="4581525"/>
            <a:ext cx="2622550" cy="457200"/>
          </a:xfrm>
          <a:prstGeom prst="rect">
            <a:avLst/>
          </a:prstGeom>
          <a:noFill/>
          <a:ln w="9525">
            <a:noFill/>
            <a:miter lim="800000"/>
            <a:headEnd/>
            <a:tailEnd/>
          </a:ln>
          <a:effectLst/>
        </p:spPr>
        <p:txBody>
          <a:bodyPr wrap="none">
            <a:spAutoFit/>
          </a:bodyPr>
          <a:lstStyle/>
          <a:p>
            <a:pPr>
              <a:spcBef>
                <a:spcPct val="20000"/>
              </a:spcBef>
              <a:buClr>
                <a:srgbClr val="5F5F5F"/>
              </a:buClr>
              <a:buSzPct val="75000"/>
              <a:buFont typeface="Wingdings" pitchFamily="2" charset="2"/>
              <a:buNone/>
            </a:pPr>
            <a:r>
              <a:rPr kumimoji="1" lang="zh-TW" altLang="en-US" b="1">
                <a:solidFill>
                  <a:srgbClr val="FF0000"/>
                </a:solidFill>
                <a:ea typeface="標楷體" pitchFamily="65" charset="-120"/>
              </a:rPr>
              <a:t>丹麥北海風力發電</a:t>
            </a:r>
          </a:p>
        </p:txBody>
      </p:sp>
      <p:sp>
        <p:nvSpPr>
          <p:cNvPr id="201741" name="Rectangle 13"/>
          <p:cNvSpPr>
            <a:spLocks noChangeArrowheads="1"/>
          </p:cNvSpPr>
          <p:nvPr/>
        </p:nvSpPr>
        <p:spPr bwMode="auto">
          <a:xfrm>
            <a:off x="3995738" y="1557338"/>
            <a:ext cx="2881312" cy="457200"/>
          </a:xfrm>
          <a:prstGeom prst="rect">
            <a:avLst/>
          </a:prstGeom>
          <a:noFill/>
          <a:ln w="9525">
            <a:noFill/>
            <a:miter lim="800000"/>
            <a:headEnd/>
            <a:tailEnd/>
          </a:ln>
          <a:effectLst/>
        </p:spPr>
        <p:txBody>
          <a:bodyPr>
            <a:spAutoFit/>
          </a:bodyPr>
          <a:lstStyle/>
          <a:p>
            <a:pPr>
              <a:spcBef>
                <a:spcPct val="20000"/>
              </a:spcBef>
              <a:buClr>
                <a:srgbClr val="5F5F5F"/>
              </a:buClr>
              <a:buSzPct val="75000"/>
              <a:buFont typeface="Wingdings" pitchFamily="2" charset="2"/>
              <a:buNone/>
            </a:pPr>
            <a:r>
              <a:rPr kumimoji="1" lang="zh-TW" altLang="en-US" b="1">
                <a:solidFill>
                  <a:srgbClr val="FF0000"/>
                </a:solidFill>
                <a:ea typeface="標楷體" pitchFamily="65" charset="-120"/>
              </a:rPr>
              <a:t>冰島地熱發電</a:t>
            </a:r>
          </a:p>
        </p:txBody>
      </p:sp>
      <p:sp>
        <p:nvSpPr>
          <p:cNvPr id="201742" name="Rectangle 14"/>
          <p:cNvSpPr>
            <a:spLocks noChangeArrowheads="1"/>
          </p:cNvSpPr>
          <p:nvPr/>
        </p:nvSpPr>
        <p:spPr bwMode="auto">
          <a:xfrm>
            <a:off x="395288" y="1700213"/>
            <a:ext cx="3456632" cy="369332"/>
          </a:xfrm>
          <a:prstGeom prst="rect">
            <a:avLst/>
          </a:prstGeom>
          <a:noFill/>
          <a:ln w="9525">
            <a:noFill/>
            <a:miter lim="800000"/>
            <a:headEnd/>
            <a:tailEnd/>
          </a:ln>
          <a:effectLst/>
        </p:spPr>
        <p:txBody>
          <a:bodyPr wrap="square">
            <a:spAutoFit/>
          </a:bodyPr>
          <a:lstStyle/>
          <a:p>
            <a:pPr>
              <a:spcBef>
                <a:spcPct val="20000"/>
              </a:spcBef>
              <a:buClr>
                <a:srgbClr val="5F5F5F"/>
              </a:buClr>
              <a:buSzPct val="75000"/>
              <a:buFont typeface="Wingdings" pitchFamily="2" charset="2"/>
              <a:buNone/>
            </a:pPr>
            <a:r>
              <a:rPr kumimoji="1" lang="zh-TW" altLang="en-US" b="1" dirty="0">
                <a:solidFill>
                  <a:schemeClr val="folHlink"/>
                </a:solidFill>
                <a:ea typeface="標楷體" pitchFamily="65" charset="-120"/>
              </a:rPr>
              <a:t>西班牙建立歐洲最大太陽能電廠</a:t>
            </a:r>
          </a:p>
        </p:txBody>
      </p:sp>
      <p:sp>
        <p:nvSpPr>
          <p:cNvPr id="201743" name="Rectangle 15"/>
          <p:cNvSpPr>
            <a:spLocks noChangeArrowheads="1"/>
          </p:cNvSpPr>
          <p:nvPr/>
        </p:nvSpPr>
        <p:spPr bwMode="auto">
          <a:xfrm>
            <a:off x="5435600" y="4149725"/>
            <a:ext cx="3529013" cy="457200"/>
          </a:xfrm>
          <a:prstGeom prst="rect">
            <a:avLst/>
          </a:prstGeom>
          <a:noFill/>
          <a:ln w="9525">
            <a:noFill/>
            <a:miter lim="800000"/>
            <a:headEnd/>
            <a:tailEnd/>
          </a:ln>
          <a:effectLst/>
        </p:spPr>
        <p:txBody>
          <a:bodyPr>
            <a:spAutoFit/>
          </a:bodyPr>
          <a:lstStyle/>
          <a:p>
            <a:pPr>
              <a:spcBef>
                <a:spcPct val="20000"/>
              </a:spcBef>
              <a:buClr>
                <a:srgbClr val="5F5F5F"/>
              </a:buClr>
              <a:buSzPct val="75000"/>
              <a:buFont typeface="Wingdings" pitchFamily="2" charset="2"/>
              <a:buNone/>
            </a:pPr>
            <a:r>
              <a:rPr kumimoji="1" lang="zh-TW" altLang="en-US" b="1">
                <a:solidFill>
                  <a:srgbClr val="FFFF66"/>
                </a:solidFill>
                <a:latin typeface="標楷體" pitchFamily="65" charset="-120"/>
                <a:ea typeface="標楷體" pitchFamily="65" charset="-120"/>
              </a:rPr>
              <a:t>巴西</a:t>
            </a:r>
            <a:r>
              <a:rPr kumimoji="1" lang="en-US" altLang="zh-TW" b="1">
                <a:solidFill>
                  <a:srgbClr val="FFFF66"/>
                </a:solidFill>
                <a:latin typeface="標楷體" pitchFamily="65" charset="-120"/>
                <a:ea typeface="標楷體" pitchFamily="65" charset="-120"/>
              </a:rPr>
              <a:t>:</a:t>
            </a:r>
            <a:r>
              <a:rPr kumimoji="1" lang="zh-TW" altLang="en-US" b="1">
                <a:solidFill>
                  <a:srgbClr val="FFFF66"/>
                </a:solidFill>
                <a:latin typeface="標楷體" pitchFamily="65" charset="-120"/>
                <a:ea typeface="標楷體" pitchFamily="65" charset="-120"/>
              </a:rPr>
              <a:t>生質能最大國</a:t>
            </a: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sz="quarter"/>
          </p:nvPr>
        </p:nvSpPr>
        <p:spPr>
          <a:xfrm>
            <a:off x="0" y="188913"/>
            <a:ext cx="9144000" cy="1066800"/>
          </a:xfrm>
        </p:spPr>
        <p:txBody>
          <a:bodyPr/>
          <a:lstStyle/>
          <a:p>
            <a:r>
              <a:rPr lang="zh-TW" altLang="en-US" b="1" kern="1200" dirty="0">
                <a:solidFill>
                  <a:schemeClr val="tx1"/>
                </a:solidFill>
                <a:latin typeface="新細明體" pitchFamily="18" charset="-120"/>
                <a:ea typeface="Arial Unicode MS" pitchFamily="34" charset="-120"/>
                <a:cs typeface="Arial Unicode MS" pitchFamily="34" charset="-120"/>
              </a:rPr>
              <a:t>台灣能源價格政策思維</a:t>
            </a:r>
            <a:r>
              <a:rPr lang="zh-TW" altLang="en-US" b="1" kern="1200" dirty="0" smtClean="0">
                <a:solidFill>
                  <a:schemeClr val="tx1"/>
                </a:solidFill>
                <a:latin typeface="新細明體" pitchFamily="18" charset="-120"/>
                <a:ea typeface="Arial Unicode MS" pitchFamily="34" charset="-120"/>
                <a:cs typeface="Arial Unicode MS" pitchFamily="34" charset="-120"/>
              </a:rPr>
              <a:t>：</a:t>
            </a:r>
            <a:br>
              <a:rPr lang="zh-TW" altLang="en-US" b="1" kern="1200" dirty="0" smtClean="0">
                <a:solidFill>
                  <a:schemeClr val="tx1"/>
                </a:solidFill>
                <a:latin typeface="新細明體" pitchFamily="18" charset="-120"/>
                <a:ea typeface="Arial Unicode MS" pitchFamily="34" charset="-120"/>
                <a:cs typeface="Arial Unicode MS" pitchFamily="34" charset="-120"/>
              </a:rPr>
            </a:br>
            <a:r>
              <a:rPr lang="zh-TW" altLang="en-US" b="1" kern="1200" dirty="0" smtClean="0">
                <a:solidFill>
                  <a:schemeClr val="tx1"/>
                </a:solidFill>
                <a:latin typeface="新細明體" pitchFamily="18" charset="-120"/>
                <a:ea typeface="Arial Unicode MS" pitchFamily="34" charset="-120"/>
                <a:cs typeface="Arial Unicode MS" pitchFamily="34" charset="-120"/>
              </a:rPr>
              <a:t>補貼</a:t>
            </a:r>
            <a:r>
              <a:rPr lang="zh-TW" altLang="en-US" b="1" kern="1200" dirty="0">
                <a:solidFill>
                  <a:schemeClr val="tx1"/>
                </a:solidFill>
                <a:latin typeface="新細明體" pitchFamily="18" charset="-120"/>
                <a:ea typeface="Arial Unicode MS" pitchFamily="34" charset="-120"/>
                <a:cs typeface="Arial Unicode MS" pitchFamily="34" charset="-120"/>
              </a:rPr>
              <a:t>、低稅、低價</a:t>
            </a:r>
          </a:p>
        </p:txBody>
      </p:sp>
      <p:pic>
        <p:nvPicPr>
          <p:cNvPr id="187401" name="Picture 9" descr="11879o"/>
          <p:cNvPicPr>
            <a:picLocks noGrp="1" noChangeAspect="1" noChangeArrowheads="1"/>
          </p:cNvPicPr>
          <p:nvPr>
            <p:ph sz="quarter" idx="1"/>
          </p:nvPr>
        </p:nvPicPr>
        <p:blipFill>
          <a:blip r:embed="rId2" cstate="print"/>
          <a:srcRect/>
          <a:stretch>
            <a:fillRect/>
          </a:stretch>
        </p:blipFill>
        <p:spPr bwMode="auto">
          <a:xfrm>
            <a:off x="2051050" y="1484313"/>
            <a:ext cx="2527300" cy="1689100"/>
          </a:xfrm>
          <a:noFill/>
          <a:ln/>
        </p:spPr>
      </p:pic>
      <p:pic>
        <p:nvPicPr>
          <p:cNvPr id="187398" name="Picture 6" descr="untitled"/>
          <p:cNvPicPr>
            <a:picLocks noGrp="1" noChangeAspect="1" noChangeArrowheads="1"/>
          </p:cNvPicPr>
          <p:nvPr>
            <p:ph sz="quarter" idx="2"/>
          </p:nvPr>
        </p:nvPicPr>
        <p:blipFill>
          <a:blip r:embed="rId3" cstate="print"/>
          <a:srcRect/>
          <a:stretch>
            <a:fillRect/>
          </a:stretch>
        </p:blipFill>
        <p:spPr bwMode="auto">
          <a:xfrm>
            <a:off x="0" y="1557338"/>
            <a:ext cx="2052638" cy="2735262"/>
          </a:xfrm>
          <a:noFill/>
          <a:ln/>
        </p:spPr>
      </p:pic>
      <p:pic>
        <p:nvPicPr>
          <p:cNvPr id="187404" name="Picture 12" descr="241642859_7f2b3a1379"/>
          <p:cNvPicPr>
            <a:picLocks noGrp="1" noChangeAspect="1" noChangeArrowheads="1"/>
          </p:cNvPicPr>
          <p:nvPr>
            <p:ph sz="quarter" idx="3"/>
          </p:nvPr>
        </p:nvPicPr>
        <p:blipFill>
          <a:blip r:embed="rId4" cstate="print"/>
          <a:srcRect/>
          <a:stretch>
            <a:fillRect/>
          </a:stretch>
        </p:blipFill>
        <p:spPr bwMode="auto">
          <a:xfrm>
            <a:off x="2124075" y="2852738"/>
            <a:ext cx="1846263" cy="2462212"/>
          </a:xfrm>
          <a:noFill/>
          <a:ln/>
        </p:spPr>
      </p:pic>
      <p:sp>
        <p:nvSpPr>
          <p:cNvPr id="187407" name="AutoShape 15"/>
          <p:cNvSpPr>
            <a:spLocks noChangeArrowheads="1"/>
          </p:cNvSpPr>
          <p:nvPr/>
        </p:nvSpPr>
        <p:spPr bwMode="auto">
          <a:xfrm>
            <a:off x="250825" y="5445125"/>
            <a:ext cx="4105275" cy="1152525"/>
          </a:xfrm>
          <a:prstGeom prst="wedgeRoundRectCallout">
            <a:avLst>
              <a:gd name="adj1" fmla="val -10597"/>
              <a:gd name="adj2" fmla="val -111431"/>
              <a:gd name="adj3" fmla="val 16667"/>
            </a:avLst>
          </a:prstGeom>
          <a:solidFill>
            <a:srgbClr val="FFFF66"/>
          </a:solidFill>
          <a:ln w="9525">
            <a:solidFill>
              <a:schemeClr val="tx1"/>
            </a:solidFill>
            <a:miter lim="800000"/>
            <a:headEnd/>
            <a:tailEnd/>
          </a:ln>
          <a:effectLst/>
        </p:spPr>
        <p:txBody>
          <a:bodyPr/>
          <a:lstStyle/>
          <a:p>
            <a:pPr algn="ctr"/>
            <a:r>
              <a:rPr lang="zh-TW" altLang="en-US"/>
              <a:t>標準說帖</a:t>
            </a:r>
            <a:r>
              <a:rPr lang="en-US" altLang="zh-TW"/>
              <a:t>:</a:t>
            </a:r>
          </a:p>
          <a:p>
            <a:pPr algn="ctr"/>
            <a:r>
              <a:rPr lang="zh-TW" altLang="en-US"/>
              <a:t>台灣油電不比亞洲國家貴</a:t>
            </a:r>
            <a:r>
              <a:rPr lang="en-US" altLang="zh-TW"/>
              <a:t>!</a:t>
            </a:r>
          </a:p>
        </p:txBody>
      </p:sp>
      <p:pic>
        <p:nvPicPr>
          <p:cNvPr id="187408" name="Picture 16" descr="spaceball"/>
          <p:cNvPicPr>
            <a:picLocks noChangeAspect="1" noChangeArrowheads="1"/>
          </p:cNvPicPr>
          <p:nvPr/>
        </p:nvPicPr>
        <p:blipFill>
          <a:blip r:embed="rId5"/>
          <a:srcRect/>
          <a:stretch>
            <a:fillRect/>
          </a:stretch>
        </p:blipFill>
        <p:spPr bwMode="auto">
          <a:xfrm>
            <a:off x="4567238" y="3424238"/>
            <a:ext cx="9525" cy="9525"/>
          </a:xfrm>
          <a:prstGeom prst="rect">
            <a:avLst/>
          </a:prstGeom>
          <a:noFill/>
        </p:spPr>
      </p:pic>
      <p:pic>
        <p:nvPicPr>
          <p:cNvPr id="187410" name="Picture 18" descr="100388473"/>
          <p:cNvPicPr>
            <a:picLocks noGrp="1" noChangeAspect="1" noChangeArrowheads="1"/>
          </p:cNvPicPr>
          <p:nvPr>
            <p:ph sz="quarter" idx="4"/>
          </p:nvPr>
        </p:nvPicPr>
        <p:blipFill>
          <a:blip r:embed="rId6" cstate="print"/>
          <a:srcRect/>
          <a:stretch>
            <a:fillRect/>
          </a:stretch>
        </p:blipFill>
        <p:spPr bwMode="auto">
          <a:xfrm>
            <a:off x="5651500" y="1844675"/>
            <a:ext cx="3022600" cy="2108200"/>
          </a:xfrm>
          <a:noFill/>
          <a:ln/>
        </p:spPr>
      </p:pic>
      <p:sp>
        <p:nvSpPr>
          <p:cNvPr id="187412" name="AutoShape 20"/>
          <p:cNvSpPr>
            <a:spLocks noChangeArrowheads="1"/>
          </p:cNvSpPr>
          <p:nvPr/>
        </p:nvSpPr>
        <p:spPr bwMode="auto">
          <a:xfrm>
            <a:off x="3708400" y="2781300"/>
            <a:ext cx="2952750" cy="2087563"/>
          </a:xfrm>
          <a:prstGeom prst="wedgeEllipseCallout">
            <a:avLst>
              <a:gd name="adj1" fmla="val 63440"/>
              <a:gd name="adj2" fmla="val -18972"/>
            </a:avLst>
          </a:prstGeom>
          <a:solidFill>
            <a:srgbClr val="66FF33"/>
          </a:solidFill>
          <a:ln w="9525">
            <a:solidFill>
              <a:schemeClr val="tx1"/>
            </a:solidFill>
            <a:miter lim="800000"/>
            <a:headEnd/>
            <a:tailEnd/>
          </a:ln>
          <a:effectLst/>
        </p:spPr>
        <p:txBody>
          <a:bodyPr/>
          <a:lstStyle/>
          <a:p>
            <a:pPr algn="ctr"/>
            <a:r>
              <a:rPr lang="zh-TW" altLang="en-US"/>
              <a:t>政府 每</a:t>
            </a:r>
            <a:r>
              <a:rPr lang="en-US" altLang="zh-TW"/>
              <a:t>10</a:t>
            </a:r>
            <a:r>
              <a:rPr lang="zh-TW" altLang="en-US"/>
              <a:t>元支出就補貼油電價</a:t>
            </a:r>
            <a:r>
              <a:rPr lang="en-US" altLang="zh-TW"/>
              <a:t>1.1</a:t>
            </a:r>
            <a:r>
              <a:rPr lang="zh-TW" altLang="en-US"/>
              <a:t>元 </a:t>
            </a:r>
            <a:r>
              <a:rPr lang="en-US" altLang="zh-TW"/>
              <a:t>(2008/08/14)</a:t>
            </a:r>
          </a:p>
        </p:txBody>
      </p:sp>
      <p:sp>
        <p:nvSpPr>
          <p:cNvPr id="187413" name="AutoShape 21"/>
          <p:cNvSpPr>
            <a:spLocks noChangeArrowheads="1"/>
          </p:cNvSpPr>
          <p:nvPr/>
        </p:nvSpPr>
        <p:spPr bwMode="auto">
          <a:xfrm>
            <a:off x="5724525" y="4365625"/>
            <a:ext cx="3024188" cy="2160588"/>
          </a:xfrm>
          <a:prstGeom prst="cloudCallout">
            <a:avLst>
              <a:gd name="adj1" fmla="val -102755"/>
              <a:gd name="adj2" fmla="val 20315"/>
            </a:avLst>
          </a:prstGeom>
          <a:solidFill>
            <a:schemeClr val="accent1"/>
          </a:solidFill>
          <a:ln w="9525">
            <a:solidFill>
              <a:schemeClr val="tx1"/>
            </a:solidFill>
            <a:round/>
            <a:headEnd/>
            <a:tailEnd/>
          </a:ln>
          <a:effectLst/>
        </p:spPr>
        <p:txBody>
          <a:bodyPr/>
          <a:lstStyle/>
          <a:p>
            <a:pPr algn="ctr"/>
            <a:r>
              <a:rPr lang="zh-TW" altLang="en-US"/>
              <a:t>那誰會想用比較貴的替代能源</a:t>
            </a:r>
            <a:r>
              <a:rPr lang="en-US" altLang="zh-TW"/>
              <a:t>?</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zh-TW" altLang="en-US" b="1" kern="1200" dirty="0">
                <a:solidFill>
                  <a:schemeClr val="tx1"/>
                </a:solidFill>
                <a:latin typeface="新細明體" pitchFamily="18" charset="-120"/>
                <a:ea typeface="Arial Unicode MS" pitchFamily="34" charset="-120"/>
                <a:cs typeface="Arial Unicode MS" pitchFamily="34" charset="-120"/>
              </a:rPr>
              <a:t>台灣能源法案的</a:t>
            </a:r>
            <a:r>
              <a:rPr lang="zh-TW" altLang="en-US" b="1" kern="1200" dirty="0" smtClean="0">
                <a:solidFill>
                  <a:schemeClr val="tx1"/>
                </a:solidFill>
                <a:latin typeface="新細明體" pitchFamily="18" charset="-120"/>
                <a:ea typeface="Arial Unicode MS" pitchFamily="34" charset="-120"/>
                <a:cs typeface="Arial Unicode MS" pitchFamily="34" charset="-120"/>
              </a:rPr>
              <a:t>處境： </a:t>
            </a:r>
            <a:r>
              <a:rPr lang="en-US" altLang="zh-TW" b="1" kern="1200" dirty="0">
                <a:solidFill>
                  <a:schemeClr val="tx1"/>
                </a:solidFill>
                <a:latin typeface="新細明體" pitchFamily="18" charset="-120"/>
                <a:ea typeface="Arial Unicode MS" pitchFamily="34" charset="-120"/>
                <a:cs typeface="Arial Unicode MS" pitchFamily="34" charset="-120"/>
              </a:rPr>
              <a:t/>
            </a:r>
            <a:br>
              <a:rPr lang="en-US" altLang="zh-TW" b="1" kern="1200" dirty="0">
                <a:solidFill>
                  <a:schemeClr val="tx1"/>
                </a:solidFill>
                <a:latin typeface="新細明體" pitchFamily="18" charset="-120"/>
                <a:ea typeface="Arial Unicode MS" pitchFamily="34" charset="-120"/>
                <a:cs typeface="Arial Unicode MS" pitchFamily="34" charset="-120"/>
              </a:rPr>
            </a:br>
            <a:r>
              <a:rPr lang="zh-TW" altLang="en-US" b="1" kern="1200" dirty="0">
                <a:solidFill>
                  <a:schemeClr val="tx1"/>
                </a:solidFill>
                <a:latin typeface="新細明體" pitchFamily="18" charset="-120"/>
                <a:ea typeface="Arial Unicode MS" pitchFamily="34" charset="-120"/>
                <a:cs typeface="Arial Unicode MS" pitchFamily="34" charset="-120"/>
              </a:rPr>
              <a:t>再研議、打折、立法緩滯</a:t>
            </a:r>
          </a:p>
        </p:txBody>
      </p:sp>
      <p:sp>
        <p:nvSpPr>
          <p:cNvPr id="188419" name="Rectangle 3"/>
          <p:cNvSpPr>
            <a:spLocks noGrp="1" noChangeArrowheads="1"/>
          </p:cNvSpPr>
          <p:nvPr>
            <p:ph type="body" idx="1"/>
          </p:nvPr>
        </p:nvSpPr>
        <p:spPr>
          <a:xfrm>
            <a:off x="2339975" y="2492375"/>
            <a:ext cx="4787900" cy="3384550"/>
          </a:xfrm>
        </p:spPr>
        <p:txBody>
          <a:bodyPr/>
          <a:lstStyle/>
          <a:p>
            <a:r>
              <a:rPr lang="zh-TW" altLang="en-US">
                <a:ea typeface="新細明體" pitchFamily="18" charset="-120"/>
              </a:rPr>
              <a:t>沉睡待立的法案群</a:t>
            </a:r>
            <a:r>
              <a:rPr lang="en-US" altLang="zh-TW">
                <a:ea typeface="新細明體" pitchFamily="18" charset="-120"/>
              </a:rPr>
              <a:t>:</a:t>
            </a:r>
          </a:p>
          <a:p>
            <a:pPr>
              <a:buFont typeface="Wingdings" pitchFamily="2" charset="2"/>
              <a:buNone/>
            </a:pPr>
            <a:r>
              <a:rPr lang="en-US" altLang="zh-TW" b="1">
                <a:solidFill>
                  <a:srgbClr val="FF0000"/>
                </a:solidFill>
                <a:ea typeface="新細明體" pitchFamily="18" charset="-120"/>
              </a:rPr>
              <a:t>(</a:t>
            </a:r>
            <a:r>
              <a:rPr lang="zh-TW" altLang="en-US" b="1">
                <a:solidFill>
                  <a:srgbClr val="FF0000"/>
                </a:solidFill>
                <a:ea typeface="新細明體" pitchFamily="18" charset="-120"/>
              </a:rPr>
              <a:t>一</a:t>
            </a:r>
            <a:r>
              <a:rPr lang="en-US" altLang="zh-TW" b="1">
                <a:solidFill>
                  <a:srgbClr val="FF0000"/>
                </a:solidFill>
                <a:ea typeface="新細明體" pitchFamily="18" charset="-120"/>
              </a:rPr>
              <a:t>)</a:t>
            </a:r>
            <a:r>
              <a:rPr lang="zh-TW" altLang="en-US" b="1">
                <a:solidFill>
                  <a:srgbClr val="FF0000"/>
                </a:solidFill>
                <a:ea typeface="新細明體" pitchFamily="18" charset="-120"/>
              </a:rPr>
              <a:t>再生能源發展條例</a:t>
            </a:r>
          </a:p>
          <a:p>
            <a:pPr>
              <a:buFont typeface="Wingdings" pitchFamily="2" charset="2"/>
              <a:buNone/>
            </a:pPr>
            <a:r>
              <a:rPr lang="en-US" altLang="zh-TW" b="1">
                <a:solidFill>
                  <a:srgbClr val="FF0000"/>
                </a:solidFill>
                <a:ea typeface="新細明體" pitchFamily="18" charset="-120"/>
              </a:rPr>
              <a:t>(</a:t>
            </a:r>
            <a:r>
              <a:rPr lang="zh-TW" altLang="en-US" b="1">
                <a:solidFill>
                  <a:srgbClr val="FF0000"/>
                </a:solidFill>
                <a:ea typeface="新細明體" pitchFamily="18" charset="-120"/>
              </a:rPr>
              <a:t>二</a:t>
            </a:r>
            <a:r>
              <a:rPr lang="en-US" altLang="zh-TW" b="1">
                <a:solidFill>
                  <a:srgbClr val="FF0000"/>
                </a:solidFill>
                <a:ea typeface="新細明體" pitchFamily="18" charset="-120"/>
              </a:rPr>
              <a:t>)</a:t>
            </a:r>
            <a:r>
              <a:rPr lang="zh-TW" altLang="en-US" b="1">
                <a:solidFill>
                  <a:srgbClr val="FF0000"/>
                </a:solidFill>
                <a:ea typeface="新細明體" pitchFamily="18" charset="-120"/>
              </a:rPr>
              <a:t>能源管理法修正</a:t>
            </a:r>
          </a:p>
          <a:p>
            <a:pPr>
              <a:buFont typeface="Wingdings" pitchFamily="2" charset="2"/>
              <a:buNone/>
            </a:pPr>
            <a:r>
              <a:rPr lang="en-US" altLang="zh-TW" b="1">
                <a:solidFill>
                  <a:srgbClr val="FF0000"/>
                </a:solidFill>
                <a:ea typeface="新細明體" pitchFamily="18" charset="-120"/>
              </a:rPr>
              <a:t>(</a:t>
            </a:r>
            <a:r>
              <a:rPr lang="zh-TW" altLang="en-US" b="1">
                <a:solidFill>
                  <a:srgbClr val="FF0000"/>
                </a:solidFill>
                <a:ea typeface="新細明體" pitchFamily="18" charset="-120"/>
              </a:rPr>
              <a:t>三</a:t>
            </a:r>
            <a:r>
              <a:rPr lang="en-US" altLang="zh-TW" b="1">
                <a:solidFill>
                  <a:srgbClr val="FF0000"/>
                </a:solidFill>
                <a:ea typeface="新細明體" pitchFamily="18" charset="-120"/>
              </a:rPr>
              <a:t>)</a:t>
            </a:r>
            <a:r>
              <a:rPr lang="zh-TW" altLang="en-US" b="1">
                <a:solidFill>
                  <a:srgbClr val="FF0000"/>
                </a:solidFill>
                <a:ea typeface="新細明體" pitchFamily="18" charset="-120"/>
              </a:rPr>
              <a:t>能源稅法</a:t>
            </a:r>
          </a:p>
          <a:p>
            <a:pPr>
              <a:buFont typeface="Wingdings" pitchFamily="2" charset="2"/>
              <a:buNone/>
            </a:pPr>
            <a:r>
              <a:rPr lang="en-US" altLang="zh-TW" b="1">
                <a:solidFill>
                  <a:srgbClr val="FF0000"/>
                </a:solidFill>
                <a:ea typeface="新細明體" pitchFamily="18" charset="-120"/>
              </a:rPr>
              <a:t>(</a:t>
            </a:r>
            <a:r>
              <a:rPr lang="zh-TW" altLang="en-US" b="1">
                <a:solidFill>
                  <a:srgbClr val="FF0000"/>
                </a:solidFill>
                <a:ea typeface="新細明體" pitchFamily="18" charset="-120"/>
              </a:rPr>
              <a:t>四</a:t>
            </a:r>
            <a:r>
              <a:rPr lang="en-US" altLang="zh-TW" b="1">
                <a:solidFill>
                  <a:srgbClr val="FF0000"/>
                </a:solidFill>
                <a:ea typeface="新細明體" pitchFamily="18" charset="-120"/>
              </a:rPr>
              <a:t>)</a:t>
            </a:r>
            <a:r>
              <a:rPr lang="zh-TW" altLang="en-US" b="1">
                <a:solidFill>
                  <a:srgbClr val="FF0000"/>
                </a:solidFill>
                <a:ea typeface="新細明體" pitchFamily="18" charset="-120"/>
              </a:rPr>
              <a:t>溫室氣體減量法 </a:t>
            </a:r>
          </a:p>
        </p:txBody>
      </p:sp>
      <p:sp>
        <p:nvSpPr>
          <p:cNvPr id="188420" name="AutoShape 4"/>
          <p:cNvSpPr>
            <a:spLocks noChangeArrowheads="1"/>
          </p:cNvSpPr>
          <p:nvPr/>
        </p:nvSpPr>
        <p:spPr bwMode="auto">
          <a:xfrm rot="1910327">
            <a:off x="0" y="1052513"/>
            <a:ext cx="2879725" cy="2138362"/>
          </a:xfrm>
          <a:prstGeom prst="irregularSeal2">
            <a:avLst/>
          </a:prstGeom>
          <a:solidFill>
            <a:srgbClr val="FFFF66"/>
          </a:solidFill>
          <a:ln w="9525">
            <a:solidFill>
              <a:schemeClr val="tx1"/>
            </a:solidFill>
            <a:miter lim="800000"/>
            <a:headEnd/>
            <a:tailEnd/>
          </a:ln>
          <a:effectLst/>
        </p:spPr>
        <p:txBody>
          <a:bodyPr wrap="none" anchor="ctr"/>
          <a:lstStyle/>
          <a:p>
            <a:pPr algn="ctr"/>
            <a:r>
              <a:rPr lang="zh-TW" altLang="en-US"/>
              <a:t>總體減量目標</a:t>
            </a:r>
            <a:r>
              <a:rPr lang="en-US" altLang="zh-TW"/>
              <a:t>? </a:t>
            </a:r>
          </a:p>
        </p:txBody>
      </p:sp>
      <p:sp>
        <p:nvSpPr>
          <p:cNvPr id="188422" name="AutoShape 6"/>
          <p:cNvSpPr>
            <a:spLocks noChangeArrowheads="1"/>
          </p:cNvSpPr>
          <p:nvPr/>
        </p:nvSpPr>
        <p:spPr bwMode="auto">
          <a:xfrm rot="2291724">
            <a:off x="250825" y="4437063"/>
            <a:ext cx="2879725" cy="2138362"/>
          </a:xfrm>
          <a:prstGeom prst="irregularSeal2">
            <a:avLst/>
          </a:prstGeom>
          <a:solidFill>
            <a:srgbClr val="FFFF66"/>
          </a:solidFill>
          <a:ln w="9525">
            <a:solidFill>
              <a:schemeClr val="tx1"/>
            </a:solidFill>
            <a:miter lim="800000"/>
            <a:headEnd/>
            <a:tailEnd/>
          </a:ln>
          <a:effectLst/>
        </p:spPr>
        <p:txBody>
          <a:bodyPr wrap="none" anchor="ctr"/>
          <a:lstStyle/>
          <a:p>
            <a:pPr algn="ctr"/>
            <a:r>
              <a:rPr lang="zh-TW" altLang="en-US"/>
              <a:t>污染者與排放權配發</a:t>
            </a:r>
            <a:r>
              <a:rPr lang="en-US" altLang="zh-TW"/>
              <a:t>? </a:t>
            </a:r>
          </a:p>
        </p:txBody>
      </p:sp>
      <p:sp>
        <p:nvSpPr>
          <p:cNvPr id="188423" name="AutoShape 7"/>
          <p:cNvSpPr>
            <a:spLocks noChangeArrowheads="1"/>
          </p:cNvSpPr>
          <p:nvPr/>
        </p:nvSpPr>
        <p:spPr bwMode="auto">
          <a:xfrm>
            <a:off x="6011863" y="3429000"/>
            <a:ext cx="2879725" cy="2138363"/>
          </a:xfrm>
          <a:prstGeom prst="irregularSeal2">
            <a:avLst/>
          </a:prstGeom>
          <a:solidFill>
            <a:srgbClr val="FFFF66"/>
          </a:solidFill>
          <a:ln w="9525">
            <a:solidFill>
              <a:schemeClr val="tx1"/>
            </a:solidFill>
            <a:miter lim="800000"/>
            <a:headEnd/>
            <a:tailEnd/>
          </a:ln>
          <a:effectLst/>
        </p:spPr>
        <p:txBody>
          <a:bodyPr wrap="none" anchor="ctr"/>
          <a:lstStyle/>
          <a:p>
            <a:pPr algn="ctr"/>
            <a:r>
              <a:rPr lang="zh-TW" altLang="en-US"/>
              <a:t>部門具體時程</a:t>
            </a:r>
            <a:r>
              <a:rPr lang="en-US" altLang="zh-TW"/>
              <a:t>? </a:t>
            </a: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0" y="485800"/>
            <a:ext cx="9144000" cy="1143000"/>
          </a:xfrm>
        </p:spPr>
        <p:txBody>
          <a:bodyPr/>
          <a:lstStyle/>
          <a:p>
            <a:r>
              <a:rPr lang="zh-TW" altLang="en-US" b="1" kern="1200" dirty="0">
                <a:solidFill>
                  <a:schemeClr val="tx1"/>
                </a:solidFill>
                <a:latin typeface="新細明體" pitchFamily="18" charset="-120"/>
                <a:ea typeface="Arial Unicode MS" pitchFamily="34" charset="-120"/>
                <a:cs typeface="Arial Unicode MS" pitchFamily="34" charset="-120"/>
              </a:rPr>
              <a:t>國際現實</a:t>
            </a:r>
            <a:r>
              <a:rPr lang="zh-TW" altLang="en-US" b="1" kern="1200" dirty="0" smtClean="0">
                <a:solidFill>
                  <a:schemeClr val="tx1"/>
                </a:solidFill>
                <a:latin typeface="新細明體" pitchFamily="18" charset="-120"/>
                <a:ea typeface="Arial Unicode MS" pitchFamily="34" charset="-120"/>
                <a:cs typeface="Arial Unicode MS" pitchFamily="34" charset="-120"/>
              </a:rPr>
              <a:t>處境： </a:t>
            </a:r>
            <a:r>
              <a:rPr lang="en-US" altLang="zh-TW" b="1" kern="1200" dirty="0">
                <a:solidFill>
                  <a:schemeClr val="tx1"/>
                </a:solidFill>
                <a:latin typeface="新細明體" pitchFamily="18" charset="-120"/>
                <a:ea typeface="Arial Unicode MS" pitchFamily="34" charset="-120"/>
                <a:cs typeface="Arial Unicode MS" pitchFamily="34" charset="-120"/>
              </a:rPr>
              <a:t/>
            </a:r>
            <a:br>
              <a:rPr lang="en-US" altLang="zh-TW" b="1" kern="1200" dirty="0">
                <a:solidFill>
                  <a:schemeClr val="tx1"/>
                </a:solidFill>
                <a:latin typeface="新細明體" pitchFamily="18" charset="-120"/>
                <a:ea typeface="Arial Unicode MS" pitchFamily="34" charset="-120"/>
                <a:cs typeface="Arial Unicode MS" pitchFamily="34" charset="-120"/>
              </a:rPr>
            </a:br>
            <a:r>
              <a:rPr lang="zh-TW" altLang="en-US" b="1" kern="1200" dirty="0">
                <a:solidFill>
                  <a:schemeClr val="tx1"/>
                </a:solidFill>
                <a:latin typeface="新細明體" pitchFamily="18" charset="-120"/>
                <a:ea typeface="Arial Unicode MS" pitchFamily="34" charset="-120"/>
                <a:cs typeface="Arial Unicode MS" pitchFamily="34" charset="-120"/>
              </a:rPr>
              <a:t>台灣難以會員國地位簽署國際公約，卻必須遵守國際規範</a:t>
            </a:r>
          </a:p>
        </p:txBody>
      </p:sp>
      <p:pic>
        <p:nvPicPr>
          <p:cNvPr id="190468" name="Picture 4" descr="PN2008060101000170_-_-_CI0003"/>
          <p:cNvPicPr>
            <a:picLocks noGrp="1" noChangeAspect="1" noChangeArrowheads="1"/>
          </p:cNvPicPr>
          <p:nvPr>
            <p:ph idx="1"/>
          </p:nvPr>
        </p:nvPicPr>
        <p:blipFill>
          <a:blip r:embed="rId2" cstate="print"/>
          <a:srcRect/>
          <a:stretch>
            <a:fillRect/>
          </a:stretch>
        </p:blipFill>
        <p:spPr bwMode="auto">
          <a:xfrm>
            <a:off x="0" y="2204864"/>
            <a:ext cx="7380288" cy="3919538"/>
          </a:xfrm>
          <a:noFill/>
          <a:ln/>
        </p:spPr>
      </p:pic>
      <p:sp>
        <p:nvSpPr>
          <p:cNvPr id="190470" name="AutoShape 6"/>
          <p:cNvSpPr>
            <a:spLocks noChangeArrowheads="1"/>
          </p:cNvSpPr>
          <p:nvPr/>
        </p:nvSpPr>
        <p:spPr bwMode="auto">
          <a:xfrm>
            <a:off x="5292080" y="5877272"/>
            <a:ext cx="3744912" cy="864319"/>
          </a:xfrm>
          <a:prstGeom prst="wedgeRectCallout">
            <a:avLst>
              <a:gd name="adj1" fmla="val -41378"/>
              <a:gd name="adj2" fmla="val -150510"/>
            </a:avLst>
          </a:prstGeom>
          <a:solidFill>
            <a:srgbClr val="FFFF66"/>
          </a:solidFill>
          <a:ln w="9525">
            <a:solidFill>
              <a:schemeClr val="tx1"/>
            </a:solidFill>
            <a:miter lim="800000"/>
            <a:headEnd/>
            <a:tailEnd/>
          </a:ln>
          <a:effectLst/>
        </p:spPr>
        <p:txBody>
          <a:bodyPr/>
          <a:lstStyle/>
          <a:p>
            <a:pPr algn="ctr"/>
            <a:r>
              <a:rPr lang="zh-TW" altLang="en-US" sz="2400" b="1" dirty="0">
                <a:solidFill>
                  <a:srgbClr val="FF0000"/>
                </a:solidFill>
              </a:rPr>
              <a:t>我們只接受通過</a:t>
            </a:r>
            <a:r>
              <a:rPr lang="en-US" altLang="zh-TW" sz="2400" b="1" dirty="0">
                <a:solidFill>
                  <a:srgbClr val="FF0000"/>
                </a:solidFill>
              </a:rPr>
              <a:t>WEEE</a:t>
            </a:r>
            <a:r>
              <a:rPr lang="zh-TW" altLang="en-US" sz="2400" b="1" dirty="0">
                <a:solidFill>
                  <a:srgbClr val="FF0000"/>
                </a:solidFill>
              </a:rPr>
              <a:t>、</a:t>
            </a:r>
            <a:r>
              <a:rPr lang="en-US" altLang="zh-TW" sz="2400" b="1" dirty="0" err="1">
                <a:solidFill>
                  <a:srgbClr val="FF0000"/>
                </a:solidFill>
              </a:rPr>
              <a:t>RoHS</a:t>
            </a:r>
            <a:r>
              <a:rPr lang="zh-TW" altLang="en-US" sz="2400" b="1" dirty="0">
                <a:solidFill>
                  <a:srgbClr val="FF0000"/>
                </a:solidFill>
              </a:rPr>
              <a:t>、</a:t>
            </a:r>
            <a:r>
              <a:rPr lang="en-US" altLang="zh-TW" sz="2400" b="1" dirty="0" err="1">
                <a:solidFill>
                  <a:srgbClr val="FF0000"/>
                </a:solidFill>
              </a:rPr>
              <a:t>EuP</a:t>
            </a:r>
            <a:r>
              <a:rPr lang="zh-TW" altLang="en-US" sz="2400" b="1" dirty="0">
                <a:solidFill>
                  <a:srgbClr val="FF0000"/>
                </a:solidFill>
              </a:rPr>
              <a:t>認證的產品</a:t>
            </a:r>
            <a:r>
              <a:rPr lang="en-US" altLang="zh-TW" sz="2400" b="1" dirty="0">
                <a:solidFill>
                  <a:srgbClr val="FF0000"/>
                </a:solidFill>
              </a:rPr>
              <a:t>!</a:t>
            </a:r>
            <a:r>
              <a:rPr lang="en-US" altLang="zh-TW" sz="2400" dirty="0"/>
              <a:t> </a:t>
            </a: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0"/>
            <a:ext cx="9144000" cy="2060848"/>
          </a:xfrm>
        </p:spPr>
        <p:txBody>
          <a:bodyPr/>
          <a:lstStyle/>
          <a:p>
            <a:r>
              <a:rPr lang="zh-TW" altLang="en-US" b="1" kern="1200" dirty="0">
                <a:solidFill>
                  <a:schemeClr val="tx1"/>
                </a:solidFill>
                <a:latin typeface="新細明體" pitchFamily="18" charset="-120"/>
                <a:ea typeface="Arial Unicode MS" pitchFamily="34" charset="-120"/>
                <a:cs typeface="Arial Unicode MS" pitchFamily="34" charset="-120"/>
              </a:rPr>
              <a:t>對台灣綠能發展的看法：</a:t>
            </a:r>
            <a:br>
              <a:rPr lang="zh-TW" altLang="en-US" b="1" kern="1200" dirty="0">
                <a:solidFill>
                  <a:schemeClr val="tx1"/>
                </a:solidFill>
                <a:latin typeface="新細明體" pitchFamily="18" charset="-120"/>
                <a:ea typeface="Arial Unicode MS" pitchFamily="34" charset="-120"/>
                <a:cs typeface="Arial Unicode MS" pitchFamily="34" charset="-120"/>
              </a:rPr>
            </a:br>
            <a:r>
              <a:rPr lang="zh-TW" altLang="en-US" b="1" kern="1200" dirty="0">
                <a:solidFill>
                  <a:schemeClr val="tx1"/>
                </a:solidFill>
                <a:latin typeface="新細明體" pitchFamily="18" charset="-120"/>
                <a:ea typeface="Arial Unicode MS" pitchFamily="34" charset="-120"/>
                <a:cs typeface="Arial Unicode MS" pitchFamily="34" charset="-120"/>
              </a:rPr>
              <a:t>看天吃飯不足恃</a:t>
            </a:r>
            <a:r>
              <a:rPr lang="zh-TW" altLang="en-US" b="1" kern="1200" dirty="0" smtClean="0">
                <a:solidFill>
                  <a:schemeClr val="tx1"/>
                </a:solidFill>
                <a:latin typeface="新細明體" pitchFamily="18" charset="-120"/>
                <a:ea typeface="Arial Unicode MS" pitchFamily="34" charset="-120"/>
                <a:cs typeface="Arial Unicode MS" pitchFamily="34" charset="-120"/>
              </a:rPr>
              <a:t>，</a:t>
            </a:r>
            <a:r>
              <a:rPr lang="en-US" altLang="zh-TW" b="1" kern="1200" dirty="0" smtClean="0">
                <a:solidFill>
                  <a:schemeClr val="tx1"/>
                </a:solidFill>
                <a:latin typeface="新細明體" pitchFamily="18" charset="-120"/>
                <a:ea typeface="Arial Unicode MS" pitchFamily="34" charset="-120"/>
                <a:cs typeface="Arial Unicode MS" pitchFamily="34" charset="-120"/>
              </a:rPr>
              <a:t/>
            </a:r>
            <a:br>
              <a:rPr lang="en-US" altLang="zh-TW" b="1" kern="1200" dirty="0" smtClean="0">
                <a:solidFill>
                  <a:schemeClr val="tx1"/>
                </a:solidFill>
                <a:latin typeface="新細明體" pitchFamily="18" charset="-120"/>
                <a:ea typeface="Arial Unicode MS" pitchFamily="34" charset="-120"/>
                <a:cs typeface="Arial Unicode MS" pitchFamily="34" charset="-120"/>
              </a:rPr>
            </a:br>
            <a:r>
              <a:rPr lang="zh-TW" altLang="en-US" b="1" kern="1200" dirty="0" smtClean="0">
                <a:solidFill>
                  <a:schemeClr val="tx1"/>
                </a:solidFill>
                <a:latin typeface="新細明體" pitchFamily="18" charset="-120"/>
                <a:ea typeface="Arial Unicode MS" pitchFamily="34" charset="-120"/>
                <a:cs typeface="Arial Unicode MS" pitchFamily="34" charset="-120"/>
              </a:rPr>
              <a:t>善</a:t>
            </a:r>
            <a:r>
              <a:rPr lang="zh-TW" altLang="en-US" b="1" kern="1200" dirty="0">
                <a:solidFill>
                  <a:schemeClr val="tx1"/>
                </a:solidFill>
                <a:latin typeface="新細明體" pitchFamily="18" charset="-120"/>
                <a:ea typeface="Arial Unicode MS" pitchFamily="34" charset="-120"/>
                <a:cs typeface="Arial Unicode MS" pitchFamily="34" charset="-120"/>
              </a:rPr>
              <a:t>用優勢才是台灣機會</a:t>
            </a:r>
          </a:p>
        </p:txBody>
      </p:sp>
      <p:sp>
        <p:nvSpPr>
          <p:cNvPr id="31747" name="Text Box 3"/>
          <p:cNvSpPr txBox="1">
            <a:spLocks noGrp="1" noChangeArrowheads="1"/>
          </p:cNvSpPr>
          <p:nvPr>
            <p:ph type="body" idx="1"/>
          </p:nvPr>
        </p:nvSpPr>
        <p:spPr>
          <a:xfrm>
            <a:off x="827088" y="2492896"/>
            <a:ext cx="8078787" cy="4176192"/>
          </a:xfrm>
          <a:noFill/>
          <a:ln/>
        </p:spPr>
        <p:txBody>
          <a:bodyPr/>
          <a:lstStyle/>
          <a:p>
            <a:pPr>
              <a:buFont typeface="Wingdings" pitchFamily="2" charset="2"/>
              <a:buNone/>
            </a:pPr>
            <a:endParaRPr lang="en-US" altLang="zh-TW" b="1" dirty="0">
              <a:ea typeface="新細明體" pitchFamily="18" charset="-120"/>
            </a:endParaRPr>
          </a:p>
          <a:p>
            <a:pPr>
              <a:buFont typeface="Wingdings" pitchFamily="2" charset="2"/>
              <a:buNone/>
            </a:pPr>
            <a:r>
              <a:rPr lang="zh-TW" altLang="en-US" b="1" dirty="0">
                <a:solidFill>
                  <a:srgbClr val="FF0000"/>
                </a:solidFill>
                <a:ea typeface="新細明體" pitchFamily="18" charset="-120"/>
              </a:rPr>
              <a:t>（一）以</a:t>
            </a:r>
            <a:r>
              <a:rPr kumimoji="0" lang="zh-TW" altLang="en-US" b="1" dirty="0">
                <a:solidFill>
                  <a:srgbClr val="FF0000"/>
                </a:solidFill>
                <a:ea typeface="新細明體" pitchFamily="18" charset="-120"/>
              </a:rPr>
              <a:t>政府創新角色創造社會合理性</a:t>
            </a:r>
          </a:p>
          <a:p>
            <a:pPr>
              <a:buFont typeface="Wingdings" pitchFamily="2" charset="2"/>
              <a:buNone/>
            </a:pPr>
            <a:r>
              <a:rPr kumimoji="0" lang="zh-TW" altLang="en-US" b="1" dirty="0">
                <a:solidFill>
                  <a:srgbClr val="FF0000"/>
                </a:solidFill>
                <a:ea typeface="新細明體" pitchFamily="18" charset="-120"/>
              </a:rPr>
              <a:t>（二）讓綠能減碳成為兩岸協作新題目</a:t>
            </a:r>
          </a:p>
          <a:p>
            <a:pPr>
              <a:buFont typeface="Wingdings" pitchFamily="2" charset="2"/>
              <a:buNone/>
            </a:pPr>
            <a:r>
              <a:rPr kumimoji="0" lang="zh-TW" altLang="en-US" b="1" dirty="0">
                <a:solidFill>
                  <a:srgbClr val="FF0000"/>
                </a:solidFill>
                <a:ea typeface="新細明體" pitchFamily="18" charset="-120"/>
              </a:rPr>
              <a:t>（三）由</a:t>
            </a:r>
            <a:r>
              <a:rPr kumimoji="0" lang="en-US" altLang="zh-TW" b="1" dirty="0">
                <a:solidFill>
                  <a:srgbClr val="FF0000"/>
                </a:solidFill>
                <a:ea typeface="新細明體" pitchFamily="18" charset="-120"/>
              </a:rPr>
              <a:t>IT</a:t>
            </a:r>
            <a:r>
              <a:rPr kumimoji="0" lang="zh-TW" altLang="en-US" b="1" dirty="0">
                <a:solidFill>
                  <a:srgbClr val="FF0000"/>
                </a:solidFill>
                <a:ea typeface="新細明體" pitchFamily="18" charset="-120"/>
              </a:rPr>
              <a:t>轉向</a:t>
            </a:r>
            <a:r>
              <a:rPr kumimoji="0" lang="en-US" altLang="zh-TW" b="1" dirty="0">
                <a:solidFill>
                  <a:srgbClr val="FF0000"/>
                </a:solidFill>
                <a:ea typeface="新細明體" pitchFamily="18" charset="-120"/>
              </a:rPr>
              <a:t>ET </a:t>
            </a:r>
            <a:r>
              <a:rPr kumimoji="0" lang="en-US" altLang="zh-TW" sz="2400" b="1" dirty="0">
                <a:ea typeface="新細明體" pitchFamily="18" charset="-120"/>
              </a:rPr>
              <a:t>(Energetic Technology</a:t>
            </a:r>
            <a:r>
              <a:rPr kumimoji="0" lang="zh-TW" altLang="en-US" sz="2400" b="1" dirty="0">
                <a:ea typeface="新細明體" pitchFamily="18" charset="-120"/>
              </a:rPr>
              <a:t>）</a:t>
            </a:r>
            <a:r>
              <a:rPr kumimoji="0" lang="zh-TW" altLang="en-US" sz="2400" dirty="0">
                <a:ea typeface="新細明體" pitchFamily="18" charset="-120"/>
              </a:rPr>
              <a:t> </a:t>
            </a:r>
            <a:endParaRPr kumimoji="0" lang="zh-TW" altLang="en-US" sz="2400" b="1" dirty="0">
              <a:solidFill>
                <a:srgbClr val="FF0000"/>
              </a:solidFill>
              <a:ea typeface="新細明體" pitchFamily="18" charset="-120"/>
            </a:endParaRPr>
          </a:p>
          <a:p>
            <a:pPr>
              <a:buFont typeface="Wingdings" pitchFamily="2" charset="2"/>
              <a:buNone/>
            </a:pPr>
            <a:endParaRPr kumimoji="0" lang="zh-TW" altLang="en-US" sz="2400" b="1" dirty="0">
              <a:solidFill>
                <a:srgbClr val="FF0000"/>
              </a:solidFill>
              <a:ea typeface="新細明體" pitchFamily="18" charset="-120"/>
            </a:endParaRPr>
          </a:p>
          <a:p>
            <a:pPr>
              <a:spcBef>
                <a:spcPct val="0"/>
              </a:spcBef>
              <a:buFont typeface="Wingdings" pitchFamily="2" charset="2"/>
              <a:buNone/>
            </a:pPr>
            <a:endParaRPr lang="en-US" altLang="zh-TW" sz="4400" b="1" dirty="0">
              <a:solidFill>
                <a:srgbClr val="FF0000"/>
              </a:solidFill>
              <a:latin typeface="華康中圓體" pitchFamily="49" charset="-120"/>
              <a:ea typeface="標楷體" pitchFamily="65" charset="-120"/>
            </a:endParaRP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AutoShape 2"/>
          <p:cNvSpPr>
            <a:spLocks noChangeArrowheads="1"/>
          </p:cNvSpPr>
          <p:nvPr/>
        </p:nvSpPr>
        <p:spPr bwMode="auto">
          <a:xfrm>
            <a:off x="971550" y="1484313"/>
            <a:ext cx="1081088" cy="504825"/>
          </a:xfrm>
          <a:prstGeom prst="roundRect">
            <a:avLst>
              <a:gd name="adj" fmla="val 16667"/>
            </a:avLst>
          </a:prstGeom>
          <a:gradFill rotWithShape="1">
            <a:gsLst>
              <a:gs pos="0">
                <a:srgbClr val="33CCCC"/>
              </a:gs>
              <a:gs pos="100000">
                <a:srgbClr val="FFFFFF"/>
              </a:gs>
            </a:gsLst>
            <a:lin ang="5400000" scaled="1"/>
          </a:gradFill>
          <a:ln w="9525">
            <a:noFill/>
            <a:round/>
            <a:headEnd/>
            <a:tailEnd/>
          </a:ln>
          <a:effectLst/>
        </p:spPr>
        <p:txBody>
          <a:bodyPr wrap="none" anchor="ctr"/>
          <a:lstStyle/>
          <a:p>
            <a:pPr algn="ctr" eaLnBrk="1" hangingPunct="1"/>
            <a:r>
              <a:rPr kumimoji="1" lang="zh-TW" altLang="en-US" sz="1400">
                <a:solidFill>
                  <a:srgbClr val="1C1C1C"/>
                </a:solidFill>
                <a:latin typeface="Verdana" pitchFamily="34" charset="0"/>
                <a:ea typeface="華康細圓體" pitchFamily="49" charset="-120"/>
              </a:rPr>
              <a:t>工程公司</a:t>
            </a:r>
          </a:p>
        </p:txBody>
      </p:sp>
      <p:sp>
        <p:nvSpPr>
          <p:cNvPr id="221187" name="AutoShape 3"/>
          <p:cNvSpPr>
            <a:spLocks noChangeArrowheads="1"/>
          </p:cNvSpPr>
          <p:nvPr/>
        </p:nvSpPr>
        <p:spPr bwMode="auto">
          <a:xfrm>
            <a:off x="971550" y="2565400"/>
            <a:ext cx="1008063" cy="576263"/>
          </a:xfrm>
          <a:prstGeom prst="roundRect">
            <a:avLst>
              <a:gd name="adj" fmla="val 16667"/>
            </a:avLst>
          </a:prstGeom>
          <a:gradFill rotWithShape="1">
            <a:gsLst>
              <a:gs pos="0">
                <a:srgbClr val="33CCCC"/>
              </a:gs>
              <a:gs pos="100000">
                <a:srgbClr val="FFFFFF"/>
              </a:gs>
            </a:gsLst>
            <a:lin ang="5400000" scaled="1"/>
          </a:gradFill>
          <a:ln w="9525" algn="ctr">
            <a:noFill/>
            <a:round/>
            <a:headEnd/>
            <a:tailEnd/>
          </a:ln>
          <a:effectLst/>
        </p:spPr>
        <p:txBody>
          <a:bodyPr wrap="none" anchor="ctr"/>
          <a:lstStyle/>
          <a:p>
            <a:pPr algn="ctr" eaLnBrk="1" hangingPunct="1"/>
            <a:r>
              <a:rPr kumimoji="1" lang="zh-TW" altLang="en-US" sz="1400">
                <a:solidFill>
                  <a:srgbClr val="1C1C1C"/>
                </a:solidFill>
                <a:latin typeface="Verdana" pitchFamily="34" charset="0"/>
                <a:ea typeface="華康細圓體" pitchFamily="49" charset="-120"/>
              </a:rPr>
              <a:t>設備廠家</a:t>
            </a:r>
          </a:p>
        </p:txBody>
      </p:sp>
      <p:sp>
        <p:nvSpPr>
          <p:cNvPr id="221188" name="AutoShape 4"/>
          <p:cNvSpPr>
            <a:spLocks noChangeArrowheads="1"/>
          </p:cNvSpPr>
          <p:nvPr/>
        </p:nvSpPr>
        <p:spPr bwMode="auto">
          <a:xfrm>
            <a:off x="971550" y="1989138"/>
            <a:ext cx="1008063" cy="649287"/>
          </a:xfrm>
          <a:prstGeom prst="roundRect">
            <a:avLst>
              <a:gd name="adj" fmla="val 16667"/>
            </a:avLst>
          </a:prstGeom>
          <a:gradFill rotWithShape="1">
            <a:gsLst>
              <a:gs pos="0">
                <a:srgbClr val="33CCCC"/>
              </a:gs>
              <a:gs pos="100000">
                <a:srgbClr val="FFFFFF"/>
              </a:gs>
            </a:gsLst>
            <a:lin ang="5400000" scaled="1"/>
          </a:gradFill>
          <a:ln w="9525" algn="ctr">
            <a:noFill/>
            <a:round/>
            <a:headEnd/>
            <a:tailEnd/>
          </a:ln>
          <a:effectLst/>
        </p:spPr>
        <p:txBody>
          <a:bodyPr wrap="none" anchor="ctr"/>
          <a:lstStyle/>
          <a:p>
            <a:pPr algn="ctr" eaLnBrk="1" hangingPunct="1"/>
            <a:r>
              <a:rPr kumimoji="1" lang="zh-TW" altLang="en-US" sz="1400">
                <a:solidFill>
                  <a:srgbClr val="1C1C1C"/>
                </a:solidFill>
                <a:latin typeface="Verdana" pitchFamily="34" charset="0"/>
                <a:ea typeface="華康細圓體" pitchFamily="49" charset="-120"/>
              </a:rPr>
              <a:t>技術顧問機構</a:t>
            </a:r>
          </a:p>
          <a:p>
            <a:pPr algn="ctr" eaLnBrk="1" hangingPunct="1"/>
            <a:r>
              <a:rPr kumimoji="1" lang="zh-TW" altLang="en-US" sz="1400">
                <a:solidFill>
                  <a:srgbClr val="1C1C1C"/>
                </a:solidFill>
                <a:latin typeface="Verdana" pitchFamily="34" charset="0"/>
                <a:ea typeface="華康細圓體" pitchFamily="49" charset="-120"/>
              </a:rPr>
              <a:t>及技師</a:t>
            </a:r>
          </a:p>
        </p:txBody>
      </p:sp>
      <p:sp>
        <p:nvSpPr>
          <p:cNvPr id="221189" name="AutoShape 5"/>
          <p:cNvSpPr>
            <a:spLocks noChangeArrowheads="1"/>
          </p:cNvSpPr>
          <p:nvPr/>
        </p:nvSpPr>
        <p:spPr bwMode="auto">
          <a:xfrm>
            <a:off x="971550" y="3068638"/>
            <a:ext cx="1008063" cy="649287"/>
          </a:xfrm>
          <a:prstGeom prst="roundRect">
            <a:avLst>
              <a:gd name="adj" fmla="val 16667"/>
            </a:avLst>
          </a:prstGeom>
          <a:gradFill rotWithShape="1">
            <a:gsLst>
              <a:gs pos="0">
                <a:srgbClr val="33CCCC"/>
              </a:gs>
              <a:gs pos="100000">
                <a:srgbClr val="FFFFFF"/>
              </a:gs>
            </a:gsLst>
            <a:lin ang="5400000" scaled="1"/>
          </a:gradFill>
          <a:ln w="9525" algn="ctr">
            <a:noFill/>
            <a:round/>
            <a:headEnd/>
            <a:tailEnd/>
          </a:ln>
          <a:effectLst/>
        </p:spPr>
        <p:txBody>
          <a:bodyPr wrap="none" anchor="ctr"/>
          <a:lstStyle/>
          <a:p>
            <a:pPr algn="ctr" eaLnBrk="1" hangingPunct="1"/>
            <a:r>
              <a:rPr kumimoji="1" lang="zh-TW" altLang="en-US" sz="1400">
                <a:solidFill>
                  <a:srgbClr val="1C1C1C"/>
                </a:solidFill>
                <a:latin typeface="Verdana" pitchFamily="34" charset="0"/>
                <a:ea typeface="華康細圓體" pitchFamily="49" charset="-120"/>
              </a:rPr>
              <a:t>能源事業及</a:t>
            </a:r>
          </a:p>
          <a:p>
            <a:pPr algn="ctr" eaLnBrk="1" hangingPunct="1"/>
            <a:r>
              <a:rPr kumimoji="1" lang="zh-TW" altLang="en-US" sz="1400">
                <a:solidFill>
                  <a:srgbClr val="1C1C1C"/>
                </a:solidFill>
                <a:latin typeface="Verdana" pitchFamily="34" charset="0"/>
                <a:ea typeface="華康細圓體" pitchFamily="49" charset="-120"/>
              </a:rPr>
              <a:t>能源大用戶</a:t>
            </a:r>
          </a:p>
        </p:txBody>
      </p:sp>
      <p:sp>
        <p:nvSpPr>
          <p:cNvPr id="221190" name="AutoShape 6"/>
          <p:cNvSpPr>
            <a:spLocks noChangeArrowheads="1"/>
          </p:cNvSpPr>
          <p:nvPr/>
        </p:nvSpPr>
        <p:spPr bwMode="auto">
          <a:xfrm>
            <a:off x="971550" y="3573463"/>
            <a:ext cx="1008063" cy="647700"/>
          </a:xfrm>
          <a:prstGeom prst="roundRect">
            <a:avLst>
              <a:gd name="adj" fmla="val 16667"/>
            </a:avLst>
          </a:prstGeom>
          <a:gradFill rotWithShape="1">
            <a:gsLst>
              <a:gs pos="0">
                <a:srgbClr val="33CCCC"/>
              </a:gs>
              <a:gs pos="100000">
                <a:srgbClr val="FFFFFF"/>
              </a:gs>
            </a:gsLst>
            <a:lin ang="5400000" scaled="1"/>
          </a:gradFill>
          <a:ln w="9525" algn="ctr">
            <a:noFill/>
            <a:round/>
            <a:headEnd/>
            <a:tailEnd/>
          </a:ln>
          <a:effectLst/>
        </p:spPr>
        <p:txBody>
          <a:bodyPr wrap="none" anchor="ctr"/>
          <a:lstStyle/>
          <a:p>
            <a:pPr algn="ctr" eaLnBrk="1" hangingPunct="1"/>
            <a:r>
              <a:rPr kumimoji="1" lang="zh-TW" altLang="en-US" sz="1400">
                <a:solidFill>
                  <a:srgbClr val="1C1C1C"/>
                </a:solidFill>
                <a:latin typeface="Verdana" pitchFamily="34" charset="0"/>
                <a:ea typeface="華康細圓體" pitchFamily="49" charset="-120"/>
              </a:rPr>
              <a:t>非營利組織</a:t>
            </a:r>
          </a:p>
        </p:txBody>
      </p:sp>
      <p:sp>
        <p:nvSpPr>
          <p:cNvPr id="221191" name="Rectangle 7"/>
          <p:cNvSpPr>
            <a:spLocks noChangeArrowheads="1"/>
          </p:cNvSpPr>
          <p:nvPr/>
        </p:nvSpPr>
        <p:spPr bwMode="auto">
          <a:xfrm>
            <a:off x="5795963" y="1773238"/>
            <a:ext cx="2087562" cy="1511300"/>
          </a:xfrm>
          <a:prstGeom prst="rect">
            <a:avLst/>
          </a:prstGeom>
          <a:solidFill>
            <a:srgbClr val="CCFF33"/>
          </a:solidFill>
          <a:ln w="9525">
            <a:solidFill>
              <a:schemeClr val="tx1"/>
            </a:solidFill>
            <a:miter lim="800000"/>
            <a:headEnd/>
            <a:tailEnd/>
          </a:ln>
          <a:effectLst/>
        </p:spPr>
        <p:txBody>
          <a:bodyPr wrap="none" anchor="ctr"/>
          <a:lstStyle/>
          <a:p>
            <a:pPr eaLnBrk="1" hangingPunct="1"/>
            <a:endParaRPr kumimoji="1" lang="zh-TW" altLang="zh-TW" sz="1800">
              <a:latin typeface="Verdana" pitchFamily="34" charset="0"/>
            </a:endParaRPr>
          </a:p>
        </p:txBody>
      </p:sp>
      <p:sp>
        <p:nvSpPr>
          <p:cNvPr id="221192" name="Rectangle 8"/>
          <p:cNvSpPr>
            <a:spLocks noChangeArrowheads="1"/>
          </p:cNvSpPr>
          <p:nvPr/>
        </p:nvSpPr>
        <p:spPr bwMode="auto">
          <a:xfrm>
            <a:off x="5795963" y="2205038"/>
            <a:ext cx="1368425" cy="1079500"/>
          </a:xfrm>
          <a:prstGeom prst="rect">
            <a:avLst/>
          </a:prstGeom>
          <a:solidFill>
            <a:schemeClr val="accent1"/>
          </a:solidFill>
          <a:ln w="38100">
            <a:solidFill>
              <a:srgbClr val="FF0000"/>
            </a:solidFill>
            <a:prstDash val="dash"/>
            <a:miter lim="800000"/>
            <a:headEnd/>
            <a:tailEnd/>
          </a:ln>
          <a:effectLst/>
        </p:spPr>
        <p:txBody>
          <a:bodyPr wrap="none" anchor="ctr"/>
          <a:lstStyle/>
          <a:p>
            <a:pPr algn="ctr" eaLnBrk="1" hangingPunct="1"/>
            <a:endParaRPr kumimoji="1" lang="en-US" altLang="zh-TW" sz="1800">
              <a:latin typeface="Verdana" pitchFamily="34" charset="0"/>
            </a:endParaRPr>
          </a:p>
          <a:p>
            <a:pPr algn="ctr" eaLnBrk="1" hangingPunct="1"/>
            <a:r>
              <a:rPr kumimoji="1" lang="zh-TW" altLang="en-US" sz="1800">
                <a:latin typeface="Verdana" pitchFamily="34" charset="0"/>
              </a:rPr>
              <a:t>台灣發動基地</a:t>
            </a:r>
          </a:p>
        </p:txBody>
      </p:sp>
      <p:sp>
        <p:nvSpPr>
          <p:cNvPr id="221193" name="Rectangle 9"/>
          <p:cNvSpPr>
            <a:spLocks noChangeArrowheads="1"/>
          </p:cNvSpPr>
          <p:nvPr/>
        </p:nvSpPr>
        <p:spPr bwMode="auto">
          <a:xfrm>
            <a:off x="6372225" y="3573463"/>
            <a:ext cx="2590800" cy="2663825"/>
          </a:xfrm>
          <a:prstGeom prst="rect">
            <a:avLst/>
          </a:prstGeom>
          <a:solidFill>
            <a:srgbClr val="FFFF00"/>
          </a:solidFill>
          <a:ln w="9525">
            <a:solidFill>
              <a:schemeClr val="tx1"/>
            </a:solidFill>
            <a:miter lim="800000"/>
            <a:headEnd/>
            <a:tailEnd/>
          </a:ln>
          <a:effectLst/>
        </p:spPr>
        <p:txBody>
          <a:bodyPr wrap="none" anchor="ctr"/>
          <a:lstStyle/>
          <a:p>
            <a:pPr algn="ctr" eaLnBrk="1" hangingPunct="1"/>
            <a:endParaRPr kumimoji="1" lang="zh-TW" altLang="zh-TW" sz="1800">
              <a:latin typeface="Verdana" pitchFamily="34" charset="0"/>
            </a:endParaRPr>
          </a:p>
        </p:txBody>
      </p:sp>
      <p:sp>
        <p:nvSpPr>
          <p:cNvPr id="221194" name="AutoShape 10"/>
          <p:cNvSpPr>
            <a:spLocks noChangeArrowheads="1"/>
          </p:cNvSpPr>
          <p:nvPr/>
        </p:nvSpPr>
        <p:spPr bwMode="auto">
          <a:xfrm rot="3935132">
            <a:off x="6876257" y="2853531"/>
            <a:ext cx="649288" cy="936625"/>
          </a:xfrm>
          <a:prstGeom prst="rightArrow">
            <a:avLst>
              <a:gd name="adj1" fmla="val 50000"/>
              <a:gd name="adj2" fmla="val 25000"/>
            </a:avLst>
          </a:prstGeom>
          <a:solidFill>
            <a:srgbClr val="FF0000"/>
          </a:solidFill>
          <a:ln w="9525">
            <a:solidFill>
              <a:schemeClr val="tx1"/>
            </a:solidFill>
            <a:miter lim="800000"/>
            <a:headEnd/>
            <a:tailEnd/>
          </a:ln>
          <a:effectLst/>
        </p:spPr>
        <p:txBody>
          <a:bodyPr rot="10800000" vert="eaVert" wrap="none" anchor="ctr"/>
          <a:lstStyle/>
          <a:p>
            <a:pPr algn="ctr" eaLnBrk="1" hangingPunct="1"/>
            <a:r>
              <a:rPr kumimoji="1" lang="zh-TW" altLang="en-US" sz="1800">
                <a:latin typeface="Verdana" pitchFamily="34" charset="0"/>
              </a:rPr>
              <a:t>攻佔</a:t>
            </a:r>
          </a:p>
        </p:txBody>
      </p:sp>
      <p:sp>
        <p:nvSpPr>
          <p:cNvPr id="221195" name="Text Box 11"/>
          <p:cNvSpPr txBox="1">
            <a:spLocks noChangeArrowheads="1"/>
          </p:cNvSpPr>
          <p:nvPr/>
        </p:nvSpPr>
        <p:spPr bwMode="auto">
          <a:xfrm>
            <a:off x="5795963" y="1773238"/>
            <a:ext cx="2089150" cy="346075"/>
          </a:xfrm>
          <a:prstGeom prst="rect">
            <a:avLst/>
          </a:prstGeom>
          <a:gradFill rotWithShape="1">
            <a:gsLst>
              <a:gs pos="0">
                <a:srgbClr val="FFFF66"/>
              </a:gs>
              <a:gs pos="50000">
                <a:srgbClr val="FFFFFF"/>
              </a:gs>
              <a:gs pos="100000">
                <a:srgbClr val="FFFF66"/>
              </a:gs>
            </a:gsLst>
            <a:lin ang="5400000" scaled="1"/>
          </a:gradFill>
          <a:ln w="9525">
            <a:solidFill>
              <a:schemeClr val="folHlink"/>
            </a:solidFill>
            <a:miter lim="800000"/>
            <a:headEnd/>
            <a:tailEnd/>
          </a:ln>
          <a:effectLst/>
        </p:spPr>
        <p:txBody>
          <a:bodyPr>
            <a:spAutoFit/>
          </a:bodyPr>
          <a:lstStyle/>
          <a:p>
            <a:pPr eaLnBrk="1" hangingPunct="1"/>
            <a:r>
              <a:rPr kumimoji="1" lang="zh-TW" altLang="en-US" sz="1600" b="1">
                <a:latin typeface="華康中黑體" pitchFamily="49" charset="-120"/>
                <a:ea typeface="華康中黑體" pitchFamily="49" charset="-120"/>
                <a:cs typeface="華康中黑體" pitchFamily="49" charset="-120"/>
              </a:rPr>
              <a:t>產業群</a:t>
            </a:r>
          </a:p>
        </p:txBody>
      </p:sp>
      <p:sp>
        <p:nvSpPr>
          <p:cNvPr id="221196" name="Text Box 12"/>
          <p:cNvSpPr txBox="1">
            <a:spLocks noChangeArrowheads="1"/>
          </p:cNvSpPr>
          <p:nvPr/>
        </p:nvSpPr>
        <p:spPr bwMode="auto">
          <a:xfrm>
            <a:off x="7524750" y="3573463"/>
            <a:ext cx="1223963" cy="346075"/>
          </a:xfrm>
          <a:prstGeom prst="rect">
            <a:avLst/>
          </a:prstGeom>
          <a:gradFill rotWithShape="1">
            <a:gsLst>
              <a:gs pos="0">
                <a:srgbClr val="FFFF66"/>
              </a:gs>
              <a:gs pos="50000">
                <a:srgbClr val="FFFFFF"/>
              </a:gs>
              <a:gs pos="100000">
                <a:srgbClr val="FFFF66"/>
              </a:gs>
            </a:gsLst>
            <a:lin ang="5400000" scaled="1"/>
          </a:gradFill>
          <a:ln w="9525">
            <a:solidFill>
              <a:schemeClr val="folHlink"/>
            </a:solidFill>
            <a:miter lim="800000"/>
            <a:headEnd/>
            <a:tailEnd/>
          </a:ln>
          <a:effectLst/>
        </p:spPr>
        <p:txBody>
          <a:bodyPr>
            <a:spAutoFit/>
          </a:bodyPr>
          <a:lstStyle/>
          <a:p>
            <a:pPr eaLnBrk="1" hangingPunct="1"/>
            <a:r>
              <a:rPr kumimoji="1" lang="zh-TW" altLang="en-US" sz="1600" b="1">
                <a:latin typeface="華康中黑體" pitchFamily="49" charset="-120"/>
                <a:ea typeface="華康中黑體" pitchFamily="49" charset="-120"/>
                <a:cs typeface="華康中黑體" pitchFamily="49" charset="-120"/>
              </a:rPr>
              <a:t>在陸台商</a:t>
            </a:r>
          </a:p>
        </p:txBody>
      </p:sp>
      <p:sp>
        <p:nvSpPr>
          <p:cNvPr id="221197" name="Line 13"/>
          <p:cNvSpPr>
            <a:spLocks noChangeShapeType="1"/>
          </p:cNvSpPr>
          <p:nvPr/>
        </p:nvSpPr>
        <p:spPr bwMode="auto">
          <a:xfrm>
            <a:off x="5940425" y="3933825"/>
            <a:ext cx="3203575" cy="0"/>
          </a:xfrm>
          <a:prstGeom prst="line">
            <a:avLst/>
          </a:prstGeom>
          <a:noFill/>
          <a:ln w="38100">
            <a:solidFill>
              <a:srgbClr val="FF0000"/>
            </a:solidFill>
            <a:prstDash val="dash"/>
            <a:round/>
            <a:headEnd/>
            <a:tailEnd/>
          </a:ln>
          <a:effectLst/>
        </p:spPr>
        <p:txBody>
          <a:bodyPr/>
          <a:lstStyle/>
          <a:p>
            <a:endParaRPr lang="zh-TW" altLang="en-US"/>
          </a:p>
        </p:txBody>
      </p:sp>
      <p:sp>
        <p:nvSpPr>
          <p:cNvPr id="221198" name="Text Box 14"/>
          <p:cNvSpPr txBox="1">
            <a:spLocks noChangeArrowheads="1"/>
          </p:cNvSpPr>
          <p:nvPr/>
        </p:nvSpPr>
        <p:spPr bwMode="auto">
          <a:xfrm>
            <a:off x="6443663" y="5157788"/>
            <a:ext cx="1439862" cy="346075"/>
          </a:xfrm>
          <a:prstGeom prst="rect">
            <a:avLst/>
          </a:prstGeom>
          <a:gradFill rotWithShape="1">
            <a:gsLst>
              <a:gs pos="0">
                <a:srgbClr val="FFFF66"/>
              </a:gs>
              <a:gs pos="50000">
                <a:srgbClr val="FFFFFF"/>
              </a:gs>
              <a:gs pos="100000">
                <a:srgbClr val="FFFF66"/>
              </a:gs>
            </a:gsLst>
            <a:lin ang="5400000" scaled="1"/>
          </a:gradFill>
          <a:ln w="9525">
            <a:solidFill>
              <a:schemeClr val="folHlink"/>
            </a:solidFill>
            <a:miter lim="800000"/>
            <a:headEnd/>
            <a:tailEnd/>
          </a:ln>
          <a:effectLst/>
        </p:spPr>
        <p:txBody>
          <a:bodyPr>
            <a:spAutoFit/>
          </a:bodyPr>
          <a:lstStyle/>
          <a:p>
            <a:pPr eaLnBrk="1" hangingPunct="1"/>
            <a:r>
              <a:rPr kumimoji="1" lang="zh-TW" altLang="en-US" sz="1600" b="1">
                <a:latin typeface="華康中黑體" pitchFamily="49" charset="-120"/>
                <a:ea typeface="華康中黑體" pitchFamily="49" charset="-120"/>
                <a:cs typeface="華康中黑體" pitchFamily="49" charset="-120"/>
              </a:rPr>
              <a:t>大陸其他華商</a:t>
            </a:r>
          </a:p>
        </p:txBody>
      </p:sp>
      <p:sp>
        <p:nvSpPr>
          <p:cNvPr id="221199" name="Line 15"/>
          <p:cNvSpPr>
            <a:spLocks noChangeShapeType="1"/>
          </p:cNvSpPr>
          <p:nvPr/>
        </p:nvSpPr>
        <p:spPr bwMode="auto">
          <a:xfrm>
            <a:off x="5867400" y="3860800"/>
            <a:ext cx="3276600" cy="1439863"/>
          </a:xfrm>
          <a:prstGeom prst="line">
            <a:avLst/>
          </a:prstGeom>
          <a:noFill/>
          <a:ln w="38100">
            <a:solidFill>
              <a:srgbClr val="0000FF"/>
            </a:solidFill>
            <a:prstDash val="dash"/>
            <a:round/>
            <a:headEnd/>
            <a:tailEnd/>
          </a:ln>
          <a:effectLst/>
        </p:spPr>
        <p:txBody>
          <a:bodyPr/>
          <a:lstStyle/>
          <a:p>
            <a:endParaRPr lang="zh-TW" altLang="en-US"/>
          </a:p>
        </p:txBody>
      </p:sp>
      <p:sp>
        <p:nvSpPr>
          <p:cNvPr id="221200" name="AutoShape 16"/>
          <p:cNvSpPr>
            <a:spLocks noChangeArrowheads="1"/>
          </p:cNvSpPr>
          <p:nvPr/>
        </p:nvSpPr>
        <p:spPr bwMode="auto">
          <a:xfrm>
            <a:off x="1908175" y="1196975"/>
            <a:ext cx="1512888" cy="1657350"/>
          </a:xfrm>
          <a:prstGeom prst="leftArrow">
            <a:avLst>
              <a:gd name="adj1" fmla="val 50000"/>
              <a:gd name="adj2" fmla="val 25000"/>
            </a:avLst>
          </a:prstGeom>
          <a:solidFill>
            <a:srgbClr val="CCFFCC"/>
          </a:solidFill>
          <a:ln w="9525">
            <a:solidFill>
              <a:schemeClr val="tx1"/>
            </a:solidFill>
            <a:miter lim="800000"/>
            <a:headEnd/>
            <a:tailEnd/>
          </a:ln>
          <a:effectLst/>
        </p:spPr>
        <p:txBody>
          <a:bodyPr wrap="none" anchor="ctr"/>
          <a:lstStyle/>
          <a:p>
            <a:pPr algn="ctr" eaLnBrk="1" hangingPunct="1"/>
            <a:r>
              <a:rPr kumimoji="1" lang="zh-TW" altLang="en-US" sz="1200">
                <a:latin typeface="Verdana" pitchFamily="34" charset="0"/>
              </a:rPr>
              <a:t>全球招商、技術引入、</a:t>
            </a:r>
          </a:p>
          <a:p>
            <a:pPr algn="ctr" eaLnBrk="1" hangingPunct="1"/>
            <a:r>
              <a:rPr kumimoji="1" lang="zh-TW" altLang="en-US" sz="1200">
                <a:latin typeface="Verdana" pitchFamily="34" charset="0"/>
              </a:rPr>
              <a:t>策略聯盟</a:t>
            </a:r>
          </a:p>
        </p:txBody>
      </p:sp>
      <p:sp>
        <p:nvSpPr>
          <p:cNvPr id="221201" name="AutoShape 17"/>
          <p:cNvSpPr>
            <a:spLocks noChangeArrowheads="1"/>
          </p:cNvSpPr>
          <p:nvPr/>
        </p:nvSpPr>
        <p:spPr bwMode="auto">
          <a:xfrm>
            <a:off x="1908175" y="2205038"/>
            <a:ext cx="1512888" cy="863600"/>
          </a:xfrm>
          <a:prstGeom prst="leftArrow">
            <a:avLst>
              <a:gd name="adj1" fmla="val 50000"/>
              <a:gd name="adj2" fmla="val 43796"/>
            </a:avLst>
          </a:prstGeom>
          <a:solidFill>
            <a:srgbClr val="CCFFCC"/>
          </a:solidFill>
          <a:ln w="9525">
            <a:solidFill>
              <a:schemeClr val="tx1"/>
            </a:solidFill>
            <a:miter lim="800000"/>
            <a:headEnd/>
            <a:tailEnd/>
          </a:ln>
          <a:effectLst/>
        </p:spPr>
        <p:txBody>
          <a:bodyPr wrap="none" anchor="ctr"/>
          <a:lstStyle/>
          <a:p>
            <a:pPr algn="ctr" eaLnBrk="1" hangingPunct="1"/>
            <a:r>
              <a:rPr kumimoji="1" lang="zh-TW" altLang="en-US" sz="1200">
                <a:latin typeface="Verdana" pitchFamily="34" charset="0"/>
              </a:rPr>
              <a:t>台灣製造業基礎、</a:t>
            </a:r>
          </a:p>
          <a:p>
            <a:pPr algn="ctr" eaLnBrk="1" hangingPunct="1"/>
            <a:r>
              <a:rPr kumimoji="1" lang="zh-TW" altLang="en-US" sz="1200">
                <a:latin typeface="Verdana" pitchFamily="34" charset="0"/>
              </a:rPr>
              <a:t>產業昇級</a:t>
            </a:r>
          </a:p>
        </p:txBody>
      </p:sp>
      <p:sp>
        <p:nvSpPr>
          <p:cNvPr id="221202" name="AutoShape 18"/>
          <p:cNvSpPr>
            <a:spLocks noChangeArrowheads="1"/>
          </p:cNvSpPr>
          <p:nvPr/>
        </p:nvSpPr>
        <p:spPr bwMode="auto">
          <a:xfrm>
            <a:off x="1908175" y="2708275"/>
            <a:ext cx="1512888" cy="1008063"/>
          </a:xfrm>
          <a:prstGeom prst="leftArrow">
            <a:avLst>
              <a:gd name="adj1" fmla="val 50000"/>
              <a:gd name="adj2" fmla="val 37520"/>
            </a:avLst>
          </a:prstGeom>
          <a:solidFill>
            <a:srgbClr val="CCFFCC"/>
          </a:solidFill>
          <a:ln w="9525">
            <a:solidFill>
              <a:schemeClr val="tx1"/>
            </a:solidFill>
            <a:miter lim="800000"/>
            <a:headEnd/>
            <a:tailEnd/>
          </a:ln>
          <a:effectLst/>
        </p:spPr>
        <p:txBody>
          <a:bodyPr wrap="none" anchor="ctr"/>
          <a:lstStyle/>
          <a:p>
            <a:pPr algn="ctr" eaLnBrk="1" hangingPunct="1"/>
            <a:r>
              <a:rPr kumimoji="1" lang="zh-TW" altLang="en-US" sz="1200">
                <a:latin typeface="Verdana" pitchFamily="34" charset="0"/>
              </a:rPr>
              <a:t>全球招商參與投資</a:t>
            </a:r>
          </a:p>
        </p:txBody>
      </p:sp>
      <p:sp>
        <p:nvSpPr>
          <p:cNvPr id="221203" name="AutoShape 19"/>
          <p:cNvSpPr>
            <a:spLocks noChangeArrowheads="1"/>
          </p:cNvSpPr>
          <p:nvPr/>
        </p:nvSpPr>
        <p:spPr bwMode="auto">
          <a:xfrm>
            <a:off x="1908175" y="3357563"/>
            <a:ext cx="1512888" cy="863600"/>
          </a:xfrm>
          <a:prstGeom prst="leftArrow">
            <a:avLst>
              <a:gd name="adj1" fmla="val 50000"/>
              <a:gd name="adj2" fmla="val 43796"/>
            </a:avLst>
          </a:prstGeom>
          <a:solidFill>
            <a:srgbClr val="CCFFCC"/>
          </a:solidFill>
          <a:ln w="9525">
            <a:solidFill>
              <a:schemeClr val="tx1"/>
            </a:solidFill>
            <a:miter lim="800000"/>
            <a:headEnd/>
            <a:tailEnd/>
          </a:ln>
          <a:effectLst/>
        </p:spPr>
        <p:txBody>
          <a:bodyPr wrap="none" anchor="ctr"/>
          <a:lstStyle/>
          <a:p>
            <a:pPr algn="ctr" eaLnBrk="1" hangingPunct="1"/>
            <a:r>
              <a:rPr kumimoji="1" lang="zh-TW" altLang="en-US" sz="1200">
                <a:latin typeface="Verdana" pitchFamily="34" charset="0"/>
              </a:rPr>
              <a:t>善用華人世界</a:t>
            </a:r>
          </a:p>
          <a:p>
            <a:pPr algn="ctr" eaLnBrk="1" hangingPunct="1"/>
            <a:r>
              <a:rPr kumimoji="1" lang="zh-TW" altLang="en-US" sz="1200">
                <a:latin typeface="Verdana" pitchFamily="34" charset="0"/>
              </a:rPr>
              <a:t>最成熟</a:t>
            </a:r>
            <a:r>
              <a:rPr kumimoji="1" lang="en-US" altLang="zh-TW" sz="1200">
                <a:latin typeface="Verdana" pitchFamily="34" charset="0"/>
              </a:rPr>
              <a:t>NGO</a:t>
            </a:r>
            <a:r>
              <a:rPr kumimoji="1" lang="zh-TW" altLang="en-US" sz="1200">
                <a:latin typeface="Verdana" pitchFamily="34" charset="0"/>
              </a:rPr>
              <a:t>資本</a:t>
            </a:r>
          </a:p>
        </p:txBody>
      </p:sp>
      <p:sp>
        <p:nvSpPr>
          <p:cNvPr id="221204" name="Text Box 20"/>
          <p:cNvSpPr txBox="1">
            <a:spLocks noChangeArrowheads="1"/>
          </p:cNvSpPr>
          <p:nvPr/>
        </p:nvSpPr>
        <p:spPr bwMode="auto">
          <a:xfrm>
            <a:off x="6516688" y="5746750"/>
            <a:ext cx="2303462" cy="346075"/>
          </a:xfrm>
          <a:prstGeom prst="rect">
            <a:avLst/>
          </a:prstGeom>
          <a:solidFill>
            <a:srgbClr val="CCFFCC"/>
          </a:solidFill>
          <a:ln w="9525">
            <a:solidFill>
              <a:schemeClr val="folHlink"/>
            </a:solidFill>
            <a:miter lim="800000"/>
            <a:headEnd/>
            <a:tailEnd/>
          </a:ln>
          <a:effectLst/>
        </p:spPr>
        <p:txBody>
          <a:bodyPr>
            <a:spAutoFit/>
          </a:bodyPr>
          <a:lstStyle/>
          <a:p>
            <a:pPr eaLnBrk="1" hangingPunct="1"/>
            <a:r>
              <a:rPr kumimoji="1" lang="zh-TW" altLang="en-US" sz="1600" b="1">
                <a:latin typeface="華康中黑體" pitchFamily="49" charset="-120"/>
                <a:ea typeface="華康中黑體" pitchFamily="49" charset="-120"/>
                <a:cs typeface="華康中黑體" pitchFamily="49" charset="-120"/>
              </a:rPr>
              <a:t>中國大陸</a:t>
            </a:r>
            <a:r>
              <a:rPr kumimoji="1" lang="en-US" altLang="zh-TW" sz="1600" b="1">
                <a:latin typeface="華康中黑體" pitchFamily="49" charset="-120"/>
                <a:ea typeface="華康中黑體" pitchFamily="49" charset="-120"/>
                <a:cs typeface="華康中黑體" pitchFamily="49" charset="-120"/>
              </a:rPr>
              <a:t>ESCO</a:t>
            </a:r>
            <a:r>
              <a:rPr kumimoji="1" lang="zh-TW" altLang="en-US" sz="1600" b="1">
                <a:latin typeface="華康中黑體" pitchFamily="49" charset="-120"/>
                <a:ea typeface="華康中黑體" pitchFamily="49" charset="-120"/>
                <a:cs typeface="華康中黑體" pitchFamily="49" charset="-120"/>
              </a:rPr>
              <a:t>服務市場</a:t>
            </a:r>
          </a:p>
        </p:txBody>
      </p:sp>
      <p:sp>
        <p:nvSpPr>
          <p:cNvPr id="221205" name="AutoShape 21"/>
          <p:cNvSpPr>
            <a:spLocks noChangeArrowheads="1"/>
          </p:cNvSpPr>
          <p:nvPr/>
        </p:nvSpPr>
        <p:spPr bwMode="auto">
          <a:xfrm>
            <a:off x="7740650" y="4005263"/>
            <a:ext cx="1223963" cy="647700"/>
          </a:xfrm>
          <a:prstGeom prst="wedgeRectCallout">
            <a:avLst>
              <a:gd name="adj1" fmla="val -31713"/>
              <a:gd name="adj2" fmla="val 70097"/>
            </a:avLst>
          </a:prstGeom>
          <a:solidFill>
            <a:srgbClr val="CCFFCC"/>
          </a:solidFill>
          <a:ln w="9525">
            <a:solidFill>
              <a:srgbClr val="3333FF"/>
            </a:solidFill>
            <a:miter lim="800000"/>
            <a:headEnd/>
            <a:tailEnd/>
          </a:ln>
          <a:effectLst/>
        </p:spPr>
        <p:txBody>
          <a:bodyPr/>
          <a:lstStyle/>
          <a:p>
            <a:pPr eaLnBrk="1" hangingPunct="1"/>
            <a:r>
              <a:rPr kumimoji="1" lang="zh-TW" altLang="en-US" sz="1200">
                <a:solidFill>
                  <a:srgbClr val="3333FF"/>
                </a:solidFill>
                <a:latin typeface="Verdana" pitchFamily="34" charset="0"/>
              </a:rPr>
              <a:t>因文化親近性、技術領先性的市佔率</a:t>
            </a:r>
          </a:p>
        </p:txBody>
      </p:sp>
      <p:graphicFrame>
        <p:nvGraphicFramePr>
          <p:cNvPr id="221206" name="Object 22"/>
          <p:cNvGraphicFramePr>
            <a:graphicFrameLocks noGrp="1" noChangeAspect="1"/>
          </p:cNvGraphicFramePr>
          <p:nvPr>
            <p:ph idx="1"/>
          </p:nvPr>
        </p:nvGraphicFramePr>
        <p:xfrm>
          <a:off x="468313" y="4292600"/>
          <a:ext cx="4752975" cy="2303463"/>
        </p:xfrm>
        <a:graphic>
          <a:graphicData uri="http://schemas.openxmlformats.org/presentationml/2006/ole">
            <mc:AlternateContent xmlns:mc="http://schemas.openxmlformats.org/markup-compatibility/2006">
              <mc:Choice xmlns:v="urn:schemas-microsoft-com:vml" Requires="v">
                <p:oleObj spid="_x0000_s257036" name="圖表" r:id="rId3" imgW="4638650" imgH="2247934" progId="Excel.Sheet.8">
                  <p:embed/>
                </p:oleObj>
              </mc:Choice>
              <mc:Fallback>
                <p:oleObj name="圖表" r:id="rId3" imgW="4638650" imgH="2247934" progId="Excel.Sheet.8">
                  <p:embed/>
                  <p:pic>
                    <p:nvPicPr>
                      <p:cNvPr id="0" name="Picture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4292600"/>
                        <a:ext cx="4752975" cy="2303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1207" name="AutoShape 23"/>
          <p:cNvSpPr>
            <a:spLocks noChangeArrowheads="1"/>
          </p:cNvSpPr>
          <p:nvPr/>
        </p:nvSpPr>
        <p:spPr bwMode="auto">
          <a:xfrm>
            <a:off x="0" y="5707063"/>
            <a:ext cx="1511300" cy="1150937"/>
          </a:xfrm>
          <a:prstGeom prst="wedgeRectCallout">
            <a:avLst>
              <a:gd name="adj1" fmla="val 94329"/>
              <a:gd name="adj2" fmla="val -89032"/>
            </a:avLst>
          </a:prstGeom>
          <a:solidFill>
            <a:srgbClr val="FFFFCC"/>
          </a:solidFill>
          <a:ln w="9525">
            <a:solidFill>
              <a:schemeClr val="tx1"/>
            </a:solidFill>
            <a:miter lim="800000"/>
            <a:headEnd/>
            <a:tailEnd/>
          </a:ln>
          <a:effectLst/>
        </p:spPr>
        <p:txBody>
          <a:bodyPr/>
          <a:lstStyle/>
          <a:p>
            <a:pPr algn="ctr" eaLnBrk="1" hangingPunct="1"/>
            <a:r>
              <a:rPr kumimoji="1" lang="en-US" altLang="zh-TW" sz="1800" b="1">
                <a:solidFill>
                  <a:srgbClr val="FF0000"/>
                </a:solidFill>
                <a:latin typeface="Verdana" pitchFamily="34" charset="0"/>
              </a:rPr>
              <a:t>ESCO</a:t>
            </a:r>
            <a:r>
              <a:rPr kumimoji="1" lang="zh-TW" altLang="en-US" sz="1800" b="1">
                <a:solidFill>
                  <a:srgbClr val="FF0000"/>
                </a:solidFill>
                <a:latin typeface="Verdana" pitchFamily="34" charset="0"/>
              </a:rPr>
              <a:t>預估產值可達全球</a:t>
            </a:r>
            <a:r>
              <a:rPr kumimoji="1" lang="en-US" altLang="zh-TW" sz="1800" b="1">
                <a:solidFill>
                  <a:srgbClr val="FF0000"/>
                </a:solidFill>
                <a:latin typeface="Verdana" pitchFamily="34" charset="0"/>
              </a:rPr>
              <a:t>GDP2%!</a:t>
            </a:r>
          </a:p>
        </p:txBody>
      </p:sp>
      <p:sp>
        <p:nvSpPr>
          <p:cNvPr id="221208" name="AutoShape 24"/>
          <p:cNvSpPr>
            <a:spLocks noChangeArrowheads="1"/>
          </p:cNvSpPr>
          <p:nvPr/>
        </p:nvSpPr>
        <p:spPr bwMode="auto">
          <a:xfrm>
            <a:off x="3419475" y="2060575"/>
            <a:ext cx="2303463" cy="1152525"/>
          </a:xfrm>
          <a:prstGeom prst="leftRightArrow">
            <a:avLst>
              <a:gd name="adj1" fmla="val 50000"/>
              <a:gd name="adj2" fmla="val 39972"/>
            </a:avLst>
          </a:prstGeom>
          <a:solidFill>
            <a:srgbClr val="00CCFF"/>
          </a:solidFill>
          <a:ln w="9525">
            <a:solidFill>
              <a:schemeClr val="tx1"/>
            </a:solidFill>
            <a:miter lim="800000"/>
            <a:headEnd/>
            <a:tailEnd/>
          </a:ln>
          <a:effectLst/>
        </p:spPr>
        <p:txBody>
          <a:bodyPr wrap="none" anchor="ctr"/>
          <a:lstStyle/>
          <a:p>
            <a:pPr algn="ctr" eaLnBrk="1" hangingPunct="1"/>
            <a:r>
              <a:rPr kumimoji="1" lang="zh-TW" altLang="en-US" sz="1800">
                <a:latin typeface="Verdana" pitchFamily="34" charset="0"/>
              </a:rPr>
              <a:t>公共政策與投資</a:t>
            </a:r>
          </a:p>
        </p:txBody>
      </p:sp>
      <p:sp>
        <p:nvSpPr>
          <p:cNvPr id="221209" name="AutoShape 25"/>
          <p:cNvSpPr>
            <a:spLocks noChangeArrowheads="1"/>
          </p:cNvSpPr>
          <p:nvPr/>
        </p:nvSpPr>
        <p:spPr bwMode="auto">
          <a:xfrm>
            <a:off x="3635375" y="2924175"/>
            <a:ext cx="1800225" cy="1079500"/>
          </a:xfrm>
          <a:prstGeom prst="plus">
            <a:avLst>
              <a:gd name="adj" fmla="val 16958"/>
            </a:avLst>
          </a:prstGeom>
          <a:gradFill rotWithShape="1">
            <a:gsLst>
              <a:gs pos="0">
                <a:srgbClr val="FFFFFF"/>
              </a:gs>
              <a:gs pos="50000">
                <a:srgbClr val="33CCCC"/>
              </a:gs>
              <a:gs pos="100000">
                <a:srgbClr val="FFFFFF"/>
              </a:gs>
            </a:gsLst>
            <a:lin ang="5400000" scaled="1"/>
          </a:gradFill>
          <a:ln w="9525">
            <a:solidFill>
              <a:schemeClr val="tx1"/>
            </a:solidFill>
            <a:miter lim="800000"/>
            <a:headEnd/>
            <a:tailEnd/>
          </a:ln>
          <a:effectLst/>
        </p:spPr>
        <p:txBody>
          <a:bodyPr wrap="none" anchor="ctr"/>
          <a:lstStyle/>
          <a:p>
            <a:pPr algn="ctr" eaLnBrk="1" hangingPunct="1"/>
            <a:r>
              <a:rPr kumimoji="1" lang="zh-TW" altLang="en-US" sz="1600" b="1">
                <a:latin typeface="華康細圓體" pitchFamily="49" charset="-120"/>
                <a:ea typeface="華康細圓體" pitchFamily="49" charset="-120"/>
              </a:rPr>
              <a:t>產業發展</a:t>
            </a:r>
          </a:p>
          <a:p>
            <a:pPr algn="ctr" eaLnBrk="1" hangingPunct="1"/>
            <a:r>
              <a:rPr kumimoji="1" lang="zh-TW" altLang="en-US" sz="1600" b="1">
                <a:latin typeface="華康細圓體" pitchFamily="49" charset="-120"/>
                <a:ea typeface="華康細圓體" pitchFamily="49" charset="-120"/>
              </a:rPr>
              <a:t>公共平台</a:t>
            </a:r>
          </a:p>
          <a:p>
            <a:pPr algn="ctr" eaLnBrk="1" hangingPunct="1"/>
            <a:endParaRPr kumimoji="1" lang="en-US" altLang="zh-TW" sz="2000" b="1">
              <a:latin typeface="華康細圓體" pitchFamily="49" charset="-120"/>
              <a:ea typeface="華康細圓體" pitchFamily="49" charset="-120"/>
            </a:endParaRPr>
          </a:p>
        </p:txBody>
      </p:sp>
      <p:sp>
        <p:nvSpPr>
          <p:cNvPr id="221210" name="AutoShape 26"/>
          <p:cNvSpPr>
            <a:spLocks noChangeArrowheads="1"/>
          </p:cNvSpPr>
          <p:nvPr/>
        </p:nvSpPr>
        <p:spPr bwMode="auto">
          <a:xfrm>
            <a:off x="3708400" y="1268413"/>
            <a:ext cx="1727200" cy="1079500"/>
          </a:xfrm>
          <a:prstGeom prst="plus">
            <a:avLst>
              <a:gd name="adj" fmla="val 16958"/>
            </a:avLst>
          </a:prstGeom>
          <a:gradFill rotWithShape="1">
            <a:gsLst>
              <a:gs pos="0">
                <a:srgbClr val="FFFFFF"/>
              </a:gs>
              <a:gs pos="50000">
                <a:srgbClr val="33CCCC"/>
              </a:gs>
              <a:gs pos="100000">
                <a:srgbClr val="FFFFFF"/>
              </a:gs>
            </a:gsLst>
            <a:lin ang="5400000" scaled="1"/>
          </a:gradFill>
          <a:ln w="9525">
            <a:solidFill>
              <a:schemeClr val="tx1"/>
            </a:solidFill>
            <a:miter lim="800000"/>
            <a:headEnd/>
            <a:tailEnd/>
          </a:ln>
          <a:effectLst/>
        </p:spPr>
        <p:txBody>
          <a:bodyPr wrap="none" anchor="ctr"/>
          <a:lstStyle/>
          <a:p>
            <a:pPr algn="ctr" eaLnBrk="1" hangingPunct="1"/>
            <a:r>
              <a:rPr kumimoji="1" lang="zh-TW" altLang="en-US" sz="1600" b="1">
                <a:latin typeface="華康細圓體" pitchFamily="49" charset="-120"/>
                <a:ea typeface="華康細圓體" pitchFamily="49" charset="-120"/>
              </a:rPr>
              <a:t>示範生活城市</a:t>
            </a:r>
          </a:p>
          <a:p>
            <a:pPr algn="ctr" eaLnBrk="1" hangingPunct="1"/>
            <a:endParaRPr kumimoji="1" lang="en-US" altLang="zh-TW" sz="2000" b="1">
              <a:latin typeface="華康細圓體" pitchFamily="49" charset="-120"/>
              <a:ea typeface="華康細圓體" pitchFamily="49" charset="-120"/>
            </a:endParaRPr>
          </a:p>
        </p:txBody>
      </p:sp>
      <p:sp>
        <p:nvSpPr>
          <p:cNvPr id="221211" name="Rectangle 27"/>
          <p:cNvSpPr>
            <a:spLocks noChangeArrowheads="1"/>
          </p:cNvSpPr>
          <p:nvPr/>
        </p:nvSpPr>
        <p:spPr bwMode="auto">
          <a:xfrm>
            <a:off x="5651500" y="3429000"/>
            <a:ext cx="3492500" cy="3168650"/>
          </a:xfrm>
          <a:prstGeom prst="rect">
            <a:avLst/>
          </a:prstGeom>
          <a:noFill/>
          <a:ln w="44450">
            <a:solidFill>
              <a:srgbClr val="008000"/>
            </a:solidFill>
            <a:prstDash val="dash"/>
            <a:miter lim="800000"/>
            <a:headEnd/>
            <a:tailEnd/>
          </a:ln>
          <a:effectLst/>
        </p:spPr>
        <p:txBody>
          <a:bodyPr wrap="none" anchor="ctr"/>
          <a:lstStyle/>
          <a:p>
            <a:endParaRPr lang="zh-TW" altLang="en-US"/>
          </a:p>
        </p:txBody>
      </p:sp>
      <p:sp>
        <p:nvSpPr>
          <p:cNvPr id="221212" name="Rectangle 28"/>
          <p:cNvSpPr>
            <a:spLocks noChangeArrowheads="1"/>
          </p:cNvSpPr>
          <p:nvPr/>
        </p:nvSpPr>
        <p:spPr bwMode="auto">
          <a:xfrm>
            <a:off x="5364163" y="5013325"/>
            <a:ext cx="720725" cy="1295400"/>
          </a:xfrm>
          <a:prstGeom prst="rect">
            <a:avLst/>
          </a:prstGeom>
          <a:solidFill>
            <a:srgbClr val="CCFF33"/>
          </a:solidFill>
          <a:ln w="9525">
            <a:solidFill>
              <a:schemeClr val="tx1"/>
            </a:solidFill>
            <a:miter lim="800000"/>
            <a:headEnd/>
            <a:tailEnd/>
          </a:ln>
          <a:effectLst/>
        </p:spPr>
        <p:txBody>
          <a:bodyPr wrap="none" anchor="ctr"/>
          <a:lstStyle/>
          <a:p>
            <a:pPr algn="ctr" eaLnBrk="1" hangingPunct="1"/>
            <a:r>
              <a:rPr kumimoji="1" lang="zh-TW" altLang="en-US" sz="1800">
                <a:latin typeface="Verdana" pitchFamily="34" charset="0"/>
              </a:rPr>
              <a:t>全球</a:t>
            </a:r>
          </a:p>
          <a:p>
            <a:pPr algn="ctr" eaLnBrk="1" hangingPunct="1"/>
            <a:r>
              <a:rPr kumimoji="1" lang="zh-TW" altLang="en-US" sz="1800">
                <a:latin typeface="Verdana" pitchFamily="34" charset="0"/>
              </a:rPr>
              <a:t>能源</a:t>
            </a:r>
          </a:p>
          <a:p>
            <a:pPr algn="ctr" eaLnBrk="1" hangingPunct="1"/>
            <a:r>
              <a:rPr kumimoji="1" lang="zh-TW" altLang="en-US" sz="1800">
                <a:latin typeface="Verdana" pitchFamily="34" charset="0"/>
              </a:rPr>
              <a:t>服務</a:t>
            </a:r>
          </a:p>
          <a:p>
            <a:pPr algn="ctr" eaLnBrk="1" hangingPunct="1"/>
            <a:r>
              <a:rPr kumimoji="1" lang="zh-TW" altLang="en-US" sz="1800">
                <a:latin typeface="Verdana" pitchFamily="34" charset="0"/>
              </a:rPr>
              <a:t>市場</a:t>
            </a:r>
          </a:p>
        </p:txBody>
      </p:sp>
      <p:sp>
        <p:nvSpPr>
          <p:cNvPr id="221213" name="Rectangle 29"/>
          <p:cNvSpPr>
            <a:spLocks noGrp="1" noChangeArrowheads="1"/>
          </p:cNvSpPr>
          <p:nvPr>
            <p:ph type="title"/>
          </p:nvPr>
        </p:nvSpPr>
        <p:spPr>
          <a:xfrm>
            <a:off x="1" y="57944"/>
            <a:ext cx="9144000" cy="1066800"/>
          </a:xfrm>
          <a:noFill/>
          <a:ln/>
        </p:spPr>
        <p:txBody>
          <a:bodyPr/>
          <a:lstStyle/>
          <a:p>
            <a:r>
              <a:rPr lang="zh-TW" altLang="en-US" sz="4000" b="1" kern="1200" dirty="0">
                <a:solidFill>
                  <a:schemeClr val="tx1"/>
                </a:solidFill>
                <a:latin typeface="新細明體" pitchFamily="18" charset="-120"/>
                <a:ea typeface="Arial Unicode MS" pitchFamily="34" charset="-120"/>
                <a:cs typeface="Arial Unicode MS" pitchFamily="34" charset="-120"/>
              </a:rPr>
              <a:t>最重要的意義</a:t>
            </a:r>
            <a:r>
              <a:rPr lang="en-US" altLang="zh-TW" sz="4000" b="1" kern="1200" dirty="0">
                <a:solidFill>
                  <a:schemeClr val="tx1"/>
                </a:solidFill>
                <a:latin typeface="新細明體" pitchFamily="18" charset="-120"/>
                <a:ea typeface="Arial Unicode MS" pitchFamily="34" charset="-120"/>
                <a:cs typeface="Arial Unicode MS" pitchFamily="34" charset="-120"/>
              </a:rPr>
              <a:t>-</a:t>
            </a:r>
            <a:r>
              <a:rPr lang="zh-TW" altLang="en-US" sz="4000" b="1" kern="1200" dirty="0">
                <a:solidFill>
                  <a:schemeClr val="tx1"/>
                </a:solidFill>
                <a:latin typeface="新細明體" pitchFamily="18" charset="-120"/>
                <a:ea typeface="Arial Unicode MS" pitchFamily="34" charset="-120"/>
                <a:cs typeface="Arial Unicode MS" pitchFamily="34" charset="-120"/>
              </a:rPr>
              <a:t>從</a:t>
            </a:r>
            <a:r>
              <a:rPr lang="en-US" altLang="zh-TW" sz="4000" b="1" kern="1200" dirty="0">
                <a:solidFill>
                  <a:schemeClr val="tx1"/>
                </a:solidFill>
                <a:latin typeface="新細明體" pitchFamily="18" charset="-120"/>
                <a:ea typeface="Arial Unicode MS" pitchFamily="34" charset="-120"/>
                <a:cs typeface="Arial Unicode MS" pitchFamily="34" charset="-120"/>
              </a:rPr>
              <a:t>IT</a:t>
            </a:r>
            <a:r>
              <a:rPr lang="zh-TW" altLang="en-US" sz="4000" b="1" kern="1200" dirty="0">
                <a:solidFill>
                  <a:schemeClr val="tx1"/>
                </a:solidFill>
                <a:latin typeface="新細明體" pitchFamily="18" charset="-120"/>
                <a:ea typeface="Arial Unicode MS" pitchFamily="34" charset="-120"/>
                <a:cs typeface="Arial Unicode MS" pitchFamily="34" charset="-120"/>
              </a:rPr>
              <a:t>轉向</a:t>
            </a:r>
            <a:r>
              <a:rPr lang="en-US" altLang="zh-TW" sz="4000" b="1" kern="1200" dirty="0">
                <a:solidFill>
                  <a:schemeClr val="tx1"/>
                </a:solidFill>
                <a:latin typeface="新細明體" pitchFamily="18" charset="-120"/>
                <a:ea typeface="Arial Unicode MS" pitchFamily="34" charset="-120"/>
                <a:cs typeface="Arial Unicode MS" pitchFamily="34" charset="-120"/>
              </a:rPr>
              <a:t>ET :</a:t>
            </a:r>
            <a:br>
              <a:rPr lang="en-US" altLang="zh-TW" sz="4000" b="1" kern="1200" dirty="0">
                <a:solidFill>
                  <a:schemeClr val="tx1"/>
                </a:solidFill>
                <a:latin typeface="新細明體" pitchFamily="18" charset="-120"/>
                <a:ea typeface="Arial Unicode MS" pitchFamily="34" charset="-120"/>
                <a:cs typeface="Arial Unicode MS" pitchFamily="34" charset="-120"/>
              </a:rPr>
            </a:br>
            <a:r>
              <a:rPr lang="zh-TW" altLang="en-US" sz="4000" b="1" kern="1200" dirty="0">
                <a:solidFill>
                  <a:schemeClr val="tx1"/>
                </a:solidFill>
                <a:latin typeface="新細明體" pitchFamily="18" charset="-120"/>
                <a:ea typeface="Arial Unicode MS" pitchFamily="34" charset="-120"/>
                <a:cs typeface="Arial Unicode MS" pitchFamily="34" charset="-120"/>
              </a:rPr>
              <a:t>讓能源議題，可以變成台灣機會</a:t>
            </a:r>
            <a:r>
              <a:rPr lang="en-US" altLang="zh-TW" sz="4000" b="1" kern="1200" dirty="0">
                <a:solidFill>
                  <a:schemeClr val="tx1"/>
                </a:solidFill>
                <a:latin typeface="新細明體" pitchFamily="18" charset="-120"/>
                <a:ea typeface="Arial Unicode MS" pitchFamily="34" charset="-120"/>
                <a:cs typeface="Arial Unicode MS" pitchFamily="34" charset="-120"/>
              </a:rPr>
              <a:t>:</a:t>
            </a:r>
          </a:p>
        </p:txBody>
      </p:sp>
      <p:sp>
        <p:nvSpPr>
          <p:cNvPr id="221214" name="Text Box 30"/>
          <p:cNvSpPr txBox="1">
            <a:spLocks noChangeArrowheads="1"/>
          </p:cNvSpPr>
          <p:nvPr/>
        </p:nvSpPr>
        <p:spPr bwMode="auto">
          <a:xfrm>
            <a:off x="2843213" y="6275388"/>
            <a:ext cx="6192837" cy="466725"/>
          </a:xfrm>
          <a:prstGeom prst="rect">
            <a:avLst/>
          </a:prstGeom>
          <a:solidFill>
            <a:srgbClr val="808080"/>
          </a:solidFill>
          <a:ln w="9525">
            <a:solidFill>
              <a:srgbClr val="808080"/>
            </a:solidFill>
            <a:miter lim="800000"/>
            <a:headEnd/>
            <a:tailEnd/>
          </a:ln>
          <a:effectLst/>
        </p:spPr>
        <p:txBody>
          <a:bodyPr>
            <a:spAutoFit/>
          </a:bodyPr>
          <a:lstStyle/>
          <a:p>
            <a:pPr>
              <a:spcBef>
                <a:spcPct val="50000"/>
              </a:spcBef>
            </a:pPr>
            <a:r>
              <a:rPr lang="en-US" altLang="zh-TW">
                <a:solidFill>
                  <a:srgbClr val="FFFFFF"/>
                </a:solidFill>
              </a:rPr>
              <a:t>A chance to catch the rise of the Chinese market.</a:t>
            </a:r>
          </a:p>
        </p:txBody>
      </p:sp>
    </p:spTree>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zh-TW" altLang="en-US" sz="4000" b="1" kern="1200" dirty="0">
                <a:solidFill>
                  <a:schemeClr val="tx1"/>
                </a:solidFill>
                <a:latin typeface="新細明體" pitchFamily="18" charset="-120"/>
                <a:ea typeface="Arial Unicode MS" pitchFamily="34" charset="-120"/>
                <a:cs typeface="Arial Unicode MS" pitchFamily="34" charset="-120"/>
              </a:rPr>
              <a:t>面對全球變遷，政府必須</a:t>
            </a:r>
            <a:r>
              <a:rPr lang="zh-TW" altLang="en-US" sz="4000" b="1" kern="1200" dirty="0" smtClean="0">
                <a:solidFill>
                  <a:schemeClr val="tx1"/>
                </a:solidFill>
                <a:latin typeface="新細明體" pitchFamily="18" charset="-120"/>
                <a:ea typeface="Arial Unicode MS" pitchFamily="34" charset="-120"/>
                <a:cs typeface="Arial Unicode MS" pitchFamily="34" charset="-120"/>
              </a:rPr>
              <a:t>創新</a:t>
            </a:r>
            <a:endParaRPr lang="zh-TW" altLang="en-US" sz="4000" b="1" kern="1200" dirty="0">
              <a:solidFill>
                <a:schemeClr val="tx1"/>
              </a:solidFill>
              <a:latin typeface="新細明體" pitchFamily="18" charset="-120"/>
              <a:ea typeface="Arial Unicode MS" pitchFamily="34" charset="-120"/>
              <a:cs typeface="Arial Unicode MS" pitchFamily="34" charset="-120"/>
            </a:endParaRPr>
          </a:p>
        </p:txBody>
      </p:sp>
      <p:sp>
        <p:nvSpPr>
          <p:cNvPr id="143363" name="Rectangle 3"/>
          <p:cNvSpPr>
            <a:spLocks noGrp="1" noChangeArrowheads="1"/>
          </p:cNvSpPr>
          <p:nvPr>
            <p:ph type="body" idx="1"/>
          </p:nvPr>
        </p:nvSpPr>
        <p:spPr>
          <a:xfrm>
            <a:off x="395288" y="1522114"/>
            <a:ext cx="8510587" cy="5075238"/>
          </a:xfrm>
        </p:spPr>
        <p:txBody>
          <a:bodyPr/>
          <a:lstStyle/>
          <a:p>
            <a:pPr>
              <a:buFont typeface="Wingdings" pitchFamily="2" charset="2"/>
              <a:buNone/>
            </a:pPr>
            <a:r>
              <a:rPr lang="en-US" altLang="zh-TW" sz="2800" dirty="0">
                <a:solidFill>
                  <a:srgbClr val="0000FF"/>
                </a:solidFill>
                <a:ea typeface="新細明體" pitchFamily="18" charset="-120"/>
              </a:rPr>
              <a:t>21</a:t>
            </a:r>
            <a:r>
              <a:rPr lang="zh-TW" altLang="en-US" sz="2800" dirty="0">
                <a:solidFill>
                  <a:srgbClr val="0000FF"/>
                </a:solidFill>
                <a:ea typeface="新細明體" pitchFamily="18" charset="-120"/>
              </a:rPr>
              <a:t>世紀的政府：</a:t>
            </a:r>
          </a:p>
          <a:p>
            <a:r>
              <a:rPr lang="zh-TW" altLang="en-US" sz="2800" dirty="0">
                <a:ea typeface="新細明體" pitchFamily="18" charset="-120"/>
              </a:rPr>
              <a:t>聰明的</a:t>
            </a:r>
            <a:r>
              <a:rPr lang="zh-TW" altLang="en-US" sz="2800" dirty="0">
                <a:solidFill>
                  <a:srgbClr val="FF0000"/>
                </a:solidFill>
                <a:ea typeface="新細明體" pitchFamily="18" charset="-120"/>
              </a:rPr>
              <a:t>公共採購者、</a:t>
            </a:r>
            <a:r>
              <a:rPr lang="zh-TW" altLang="en-US" sz="2800" dirty="0" smtClean="0">
                <a:solidFill>
                  <a:srgbClr val="FF0000"/>
                </a:solidFill>
                <a:ea typeface="新細明體" pitchFamily="18" charset="-120"/>
              </a:rPr>
              <a:t>買家</a:t>
            </a:r>
            <a:r>
              <a:rPr lang="en-US" altLang="zh-TW" sz="2800" dirty="0" smtClean="0">
                <a:solidFill>
                  <a:srgbClr val="FF0000"/>
                </a:solidFill>
                <a:ea typeface="新細明體" pitchFamily="18" charset="-120"/>
              </a:rPr>
              <a:t/>
            </a:r>
            <a:br>
              <a:rPr lang="en-US" altLang="zh-TW" sz="2800" dirty="0" smtClean="0">
                <a:solidFill>
                  <a:srgbClr val="FF0000"/>
                </a:solidFill>
                <a:ea typeface="新細明體" pitchFamily="18" charset="-120"/>
              </a:rPr>
            </a:br>
            <a:r>
              <a:rPr lang="zh-TW" altLang="en-US" sz="2800" dirty="0" smtClean="0">
                <a:ea typeface="新細明體" pitchFamily="18" charset="-120"/>
              </a:rPr>
              <a:t>（</a:t>
            </a:r>
            <a:r>
              <a:rPr lang="en-US" altLang="zh-TW" sz="2800" b="1" dirty="0">
                <a:ea typeface="新細明體" pitchFamily="18" charset="-120"/>
              </a:rPr>
              <a:t>Smart</a:t>
            </a:r>
            <a:r>
              <a:rPr lang="en-US" altLang="zh-TW" sz="2800" dirty="0">
                <a:ea typeface="新細明體" pitchFamily="18" charset="-120"/>
              </a:rPr>
              <a:t> </a:t>
            </a:r>
            <a:r>
              <a:rPr lang="en-US" altLang="zh-TW" sz="2800" b="1" dirty="0">
                <a:ea typeface="新細明體" pitchFamily="18" charset="-120"/>
              </a:rPr>
              <a:t>Buyer</a:t>
            </a:r>
            <a:r>
              <a:rPr lang="zh-TW" altLang="en-US" sz="2800" dirty="0">
                <a:ea typeface="新細明體" pitchFamily="18" charset="-120"/>
              </a:rPr>
              <a:t>）</a:t>
            </a:r>
          </a:p>
          <a:p>
            <a:r>
              <a:rPr kumimoji="0" lang="zh-TW" altLang="en-US" sz="2800" dirty="0">
                <a:ea typeface="新細明體" pitchFamily="18" charset="-120"/>
              </a:rPr>
              <a:t>有遠見的</a:t>
            </a:r>
            <a:r>
              <a:rPr kumimoji="0" lang="zh-TW" altLang="en-US" sz="2800" dirty="0">
                <a:solidFill>
                  <a:srgbClr val="FF0000"/>
                </a:solidFill>
                <a:ea typeface="新細明體" pitchFamily="18" charset="-120"/>
              </a:rPr>
              <a:t>公共規</a:t>
            </a:r>
            <a:r>
              <a:rPr lang="zh-TW" altLang="en-US" sz="2800" dirty="0">
                <a:solidFill>
                  <a:srgbClr val="FF0000"/>
                </a:solidFill>
                <a:ea typeface="新細明體" pitchFamily="18" charset="-120"/>
              </a:rPr>
              <a:t>範制定</a:t>
            </a:r>
            <a:r>
              <a:rPr lang="zh-TW" altLang="en-US" sz="2800" dirty="0" smtClean="0">
                <a:solidFill>
                  <a:srgbClr val="FF0000"/>
                </a:solidFill>
                <a:ea typeface="新細明體" pitchFamily="18" charset="-120"/>
              </a:rPr>
              <a:t>者</a:t>
            </a:r>
            <a:r>
              <a:rPr lang="en-US" altLang="zh-TW" sz="2800" dirty="0" smtClean="0">
                <a:solidFill>
                  <a:srgbClr val="FF0000"/>
                </a:solidFill>
                <a:ea typeface="新細明體" pitchFamily="18" charset="-120"/>
              </a:rPr>
              <a:t/>
            </a:r>
            <a:br>
              <a:rPr lang="en-US" altLang="zh-TW" sz="2800" dirty="0" smtClean="0">
                <a:solidFill>
                  <a:srgbClr val="FF0000"/>
                </a:solidFill>
                <a:ea typeface="新細明體" pitchFamily="18" charset="-120"/>
              </a:rPr>
            </a:br>
            <a:r>
              <a:rPr lang="zh-TW" altLang="en-US" sz="2800" dirty="0" smtClean="0">
                <a:ea typeface="新細明體" pitchFamily="18" charset="-120"/>
              </a:rPr>
              <a:t>（</a:t>
            </a:r>
            <a:r>
              <a:rPr lang="en-US" altLang="zh-TW" sz="2800" b="1" dirty="0">
                <a:ea typeface="新細明體" pitchFamily="18" charset="-120"/>
              </a:rPr>
              <a:t>Visionary</a:t>
            </a:r>
            <a:r>
              <a:rPr lang="en-US" altLang="zh-TW" sz="2800" dirty="0">
                <a:ea typeface="新細明體" pitchFamily="18" charset="-120"/>
              </a:rPr>
              <a:t> </a:t>
            </a:r>
            <a:r>
              <a:rPr lang="en-US" altLang="zh-TW" sz="2800" b="1" dirty="0">
                <a:ea typeface="新細明體" pitchFamily="18" charset="-120"/>
              </a:rPr>
              <a:t>Regulator</a:t>
            </a:r>
            <a:r>
              <a:rPr lang="zh-TW" altLang="en-US" sz="2800" dirty="0">
                <a:ea typeface="新細明體" pitchFamily="18" charset="-120"/>
              </a:rPr>
              <a:t>）</a:t>
            </a:r>
          </a:p>
          <a:p>
            <a:r>
              <a:rPr lang="zh-TW" altLang="en-US" sz="2800" dirty="0">
                <a:ea typeface="新細明體" pitchFamily="18" charset="-120"/>
              </a:rPr>
              <a:t>可以帶領社群前進的</a:t>
            </a:r>
            <a:r>
              <a:rPr lang="zh-TW" altLang="en-US" sz="2800" dirty="0">
                <a:solidFill>
                  <a:srgbClr val="FF0000"/>
                </a:solidFill>
                <a:ea typeface="新細明體" pitchFamily="18" charset="-120"/>
              </a:rPr>
              <a:t>公共信任資本</a:t>
            </a:r>
            <a:r>
              <a:rPr lang="zh-TW" altLang="en-US" sz="2800" dirty="0" smtClean="0">
                <a:solidFill>
                  <a:srgbClr val="FF0000"/>
                </a:solidFill>
                <a:ea typeface="新細明體" pitchFamily="18" charset="-120"/>
              </a:rPr>
              <a:t>擁有者</a:t>
            </a:r>
            <a:r>
              <a:rPr lang="en-US" altLang="zh-TW" sz="2800" dirty="0" smtClean="0">
                <a:solidFill>
                  <a:srgbClr val="FF0000"/>
                </a:solidFill>
                <a:ea typeface="新細明體" pitchFamily="18" charset="-120"/>
              </a:rPr>
              <a:t/>
            </a:r>
            <a:br>
              <a:rPr lang="en-US" altLang="zh-TW" sz="2800" dirty="0" smtClean="0">
                <a:solidFill>
                  <a:srgbClr val="FF0000"/>
                </a:solidFill>
                <a:ea typeface="新細明體" pitchFamily="18" charset="-120"/>
              </a:rPr>
            </a:br>
            <a:r>
              <a:rPr lang="zh-TW" altLang="en-US" sz="2400" dirty="0" smtClean="0">
                <a:ea typeface="新細明體" pitchFamily="18" charset="-120"/>
              </a:rPr>
              <a:t>（</a:t>
            </a:r>
            <a:r>
              <a:rPr lang="en-US" altLang="zh-TW" sz="2800" b="1" dirty="0">
                <a:ea typeface="新細明體" pitchFamily="18" charset="-120"/>
              </a:rPr>
              <a:t>Public Trust Capital Owner</a:t>
            </a:r>
            <a:r>
              <a:rPr lang="zh-TW" altLang="en-US" sz="2400" dirty="0">
                <a:ea typeface="新細明體" pitchFamily="18" charset="-120"/>
              </a:rPr>
              <a:t>）</a:t>
            </a:r>
          </a:p>
          <a:p>
            <a:r>
              <a:rPr kumimoji="0" lang="zh-TW" altLang="en-US" sz="2400" dirty="0">
                <a:solidFill>
                  <a:srgbClr val="FF0000"/>
                </a:solidFill>
                <a:ea typeface="新細明體" pitchFamily="18" charset="-120"/>
              </a:rPr>
              <a:t>創新公共服務的提供</a:t>
            </a:r>
            <a:r>
              <a:rPr kumimoji="0" lang="zh-TW" altLang="en-US" sz="2400" dirty="0" smtClean="0">
                <a:solidFill>
                  <a:srgbClr val="FF0000"/>
                </a:solidFill>
                <a:ea typeface="新細明體" pitchFamily="18" charset="-120"/>
              </a:rPr>
              <a:t>者</a:t>
            </a:r>
            <a:r>
              <a:rPr kumimoji="0" lang="en-US" altLang="zh-TW" sz="2400" dirty="0" smtClean="0">
                <a:solidFill>
                  <a:srgbClr val="FF0000"/>
                </a:solidFill>
                <a:ea typeface="新細明體" pitchFamily="18" charset="-120"/>
              </a:rPr>
              <a:t/>
            </a:r>
            <a:br>
              <a:rPr kumimoji="0" lang="en-US" altLang="zh-TW" sz="2400" dirty="0" smtClean="0">
                <a:solidFill>
                  <a:srgbClr val="FF0000"/>
                </a:solidFill>
                <a:ea typeface="新細明體" pitchFamily="18" charset="-120"/>
              </a:rPr>
            </a:br>
            <a:r>
              <a:rPr kumimoji="0" lang="zh-TW" altLang="en-US" sz="2800" dirty="0" smtClean="0">
                <a:ea typeface="新細明體" pitchFamily="18" charset="-120"/>
              </a:rPr>
              <a:t>（</a:t>
            </a:r>
            <a:r>
              <a:rPr lang="en-US" altLang="zh-TW" sz="2800" b="1" dirty="0">
                <a:ea typeface="新細明體" pitchFamily="18" charset="-120"/>
              </a:rPr>
              <a:t>Innovative Public Service Provider</a:t>
            </a:r>
            <a:r>
              <a:rPr kumimoji="0" lang="zh-TW" altLang="en-US" sz="2800" dirty="0">
                <a:ea typeface="新細明體" pitchFamily="18" charset="-120"/>
              </a:rPr>
              <a:t>）</a:t>
            </a:r>
            <a:endParaRPr kumimoji="0" lang="zh-TW" altLang="en-US" sz="2400" dirty="0">
              <a:ea typeface="新細明體" pitchFamily="18" charset="-120"/>
            </a:endParaRPr>
          </a:p>
          <a:p>
            <a:endParaRPr lang="en-US" altLang="zh-TW" sz="2400" dirty="0">
              <a:ea typeface="新細明體" pitchFamily="18" charset="-120"/>
            </a:endParaRP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r>
              <a:rPr lang="zh-TW" altLang="en-US" sz="4000" b="1" kern="1200" dirty="0">
                <a:solidFill>
                  <a:schemeClr val="tx1"/>
                </a:solidFill>
                <a:latin typeface="新細明體" pitchFamily="18" charset="-120"/>
                <a:ea typeface="Arial Unicode MS" pitchFamily="34" charset="-120"/>
                <a:cs typeface="Arial Unicode MS" pitchFamily="34" charset="-120"/>
              </a:rPr>
              <a:t>政府角色對了，才能提出有效治理</a:t>
            </a:r>
          </a:p>
        </p:txBody>
      </p:sp>
      <p:sp>
        <p:nvSpPr>
          <p:cNvPr id="144387" name="Rectangle 3"/>
          <p:cNvSpPr>
            <a:spLocks noGrp="1" noChangeArrowheads="1"/>
          </p:cNvSpPr>
          <p:nvPr>
            <p:ph type="body" idx="1"/>
          </p:nvPr>
        </p:nvSpPr>
        <p:spPr>
          <a:xfrm>
            <a:off x="395288" y="1593850"/>
            <a:ext cx="8510587" cy="5075238"/>
          </a:xfrm>
        </p:spPr>
        <p:txBody>
          <a:bodyPr/>
          <a:lstStyle/>
          <a:p>
            <a:endParaRPr lang="en-US" altLang="zh-TW" dirty="0">
              <a:ea typeface="新細明體" pitchFamily="18" charset="-120"/>
            </a:endParaRPr>
          </a:p>
          <a:p>
            <a:r>
              <a:rPr kumimoji="0" lang="zh-TW" altLang="en-US" b="1" dirty="0">
                <a:latin typeface="標楷體" pitchFamily="65" charset="-120"/>
                <a:ea typeface="標楷體" pitchFamily="65" charset="-120"/>
              </a:rPr>
              <a:t>引導公民新認同與</a:t>
            </a:r>
            <a:r>
              <a:rPr kumimoji="0" lang="zh-TW" altLang="en-US" b="1" dirty="0" smtClean="0">
                <a:latin typeface="標楷體" pitchFamily="65" charset="-120"/>
                <a:ea typeface="標楷體" pitchFamily="65" charset="-120"/>
              </a:rPr>
              <a:t>價值</a:t>
            </a:r>
            <a:r>
              <a:rPr kumimoji="0" lang="en-US" altLang="zh-TW" b="1" dirty="0" smtClean="0">
                <a:latin typeface="標楷體" pitchFamily="65" charset="-120"/>
                <a:ea typeface="標楷體" pitchFamily="65" charset="-120"/>
              </a:rPr>
              <a:t/>
            </a:r>
            <a:br>
              <a:rPr kumimoji="0" lang="en-US" altLang="zh-TW" b="1" dirty="0" smtClean="0">
                <a:latin typeface="標楷體" pitchFamily="65" charset="-120"/>
                <a:ea typeface="標楷體" pitchFamily="65" charset="-120"/>
              </a:rPr>
            </a:br>
            <a:r>
              <a:rPr kumimoji="0" lang="zh-TW" altLang="en-US" b="1" dirty="0" smtClean="0">
                <a:latin typeface="標楷體" pitchFamily="65" charset="-120"/>
                <a:ea typeface="標楷體" pitchFamily="65" charset="-120"/>
              </a:rPr>
              <a:t>（</a:t>
            </a:r>
            <a:r>
              <a:rPr kumimoji="0" lang="en-US" altLang="zh-TW" b="1" dirty="0">
                <a:solidFill>
                  <a:srgbClr val="0033CC"/>
                </a:solidFill>
                <a:latin typeface="標楷體" pitchFamily="65" charset="-120"/>
                <a:ea typeface="標楷體" pitchFamily="65" charset="-120"/>
              </a:rPr>
              <a:t>leading new identity</a:t>
            </a:r>
            <a:r>
              <a:rPr kumimoji="0" lang="en-US" altLang="zh-TW" b="1" dirty="0">
                <a:latin typeface="標楷體" pitchFamily="65" charset="-120"/>
                <a:ea typeface="標楷體" pitchFamily="65" charset="-120"/>
              </a:rPr>
              <a:t> </a:t>
            </a:r>
            <a:r>
              <a:rPr kumimoji="0" lang="zh-TW" altLang="en-US" b="1" dirty="0">
                <a:latin typeface="標楷體" pitchFamily="65" charset="-120"/>
                <a:ea typeface="標楷體" pitchFamily="65" charset="-120"/>
              </a:rPr>
              <a:t>） </a:t>
            </a:r>
            <a:endParaRPr lang="zh-TW" altLang="en-US" b="1" dirty="0">
              <a:latin typeface="標楷體" pitchFamily="65" charset="-120"/>
              <a:ea typeface="標楷體" pitchFamily="65" charset="-120"/>
            </a:endParaRPr>
          </a:p>
          <a:p>
            <a:r>
              <a:rPr lang="zh-TW" altLang="en-US" b="1" dirty="0">
                <a:latin typeface="標楷體" pitchFamily="65" charset="-120"/>
                <a:ea typeface="標楷體" pitchFamily="65" charset="-120"/>
              </a:rPr>
              <a:t>提供繼續發展成長的</a:t>
            </a:r>
            <a:r>
              <a:rPr lang="zh-TW" altLang="en-US" b="1" dirty="0" smtClean="0">
                <a:latin typeface="標楷體" pitchFamily="65" charset="-120"/>
                <a:ea typeface="標楷體" pitchFamily="65" charset="-120"/>
              </a:rPr>
              <a:t>環境</a:t>
            </a:r>
            <a:r>
              <a:rPr lang="en-US" altLang="zh-TW" b="1" dirty="0" smtClean="0">
                <a:latin typeface="標楷體" pitchFamily="65" charset="-120"/>
                <a:ea typeface="標楷體" pitchFamily="65" charset="-120"/>
              </a:rPr>
              <a:t/>
            </a:r>
            <a:br>
              <a:rPr lang="en-US" altLang="zh-TW" b="1" dirty="0" smtClean="0">
                <a:latin typeface="標楷體" pitchFamily="65" charset="-120"/>
                <a:ea typeface="標楷體" pitchFamily="65" charset="-120"/>
              </a:rPr>
            </a:br>
            <a:r>
              <a:rPr lang="zh-TW" altLang="en-US" b="1" dirty="0" smtClean="0">
                <a:latin typeface="標楷體" pitchFamily="65" charset="-120"/>
                <a:ea typeface="標楷體" pitchFamily="65" charset="-120"/>
              </a:rPr>
              <a:t>（</a:t>
            </a:r>
            <a:r>
              <a:rPr lang="en-US" altLang="zh-TW" b="1" dirty="0">
                <a:solidFill>
                  <a:srgbClr val="0033CC"/>
                </a:solidFill>
                <a:latin typeface="標楷體" pitchFamily="65" charset="-120"/>
                <a:ea typeface="標楷體" pitchFamily="65" charset="-120"/>
              </a:rPr>
              <a:t>keeping growth</a:t>
            </a:r>
            <a:r>
              <a:rPr lang="zh-TW" altLang="en-US" b="1" dirty="0">
                <a:latin typeface="標楷體" pitchFamily="65" charset="-120"/>
                <a:ea typeface="標楷體" pitchFamily="65" charset="-120"/>
              </a:rPr>
              <a:t>） </a:t>
            </a:r>
          </a:p>
          <a:p>
            <a:r>
              <a:rPr lang="zh-TW" altLang="en-US" b="1" dirty="0">
                <a:latin typeface="標楷體" pitchFamily="65" charset="-120"/>
                <a:ea typeface="標楷體" pitchFamily="65" charset="-120"/>
              </a:rPr>
              <a:t>提供創新且有效的公共</a:t>
            </a:r>
            <a:r>
              <a:rPr lang="zh-TW" altLang="en-US" b="1" dirty="0" smtClean="0">
                <a:latin typeface="標楷體" pitchFamily="65" charset="-120"/>
                <a:ea typeface="標楷體" pitchFamily="65" charset="-120"/>
              </a:rPr>
              <a:t>服務</a:t>
            </a:r>
            <a:r>
              <a:rPr lang="en-US" altLang="zh-TW" b="1" dirty="0" smtClean="0">
                <a:latin typeface="標楷體" pitchFamily="65" charset="-120"/>
                <a:ea typeface="標楷體" pitchFamily="65" charset="-120"/>
              </a:rPr>
              <a:t/>
            </a:r>
            <a:br>
              <a:rPr lang="en-US" altLang="zh-TW" b="1" dirty="0" smtClean="0">
                <a:latin typeface="標楷體" pitchFamily="65" charset="-120"/>
                <a:ea typeface="標楷體" pitchFamily="65" charset="-120"/>
              </a:rPr>
            </a:br>
            <a:r>
              <a:rPr lang="zh-TW" altLang="en-US" b="1" dirty="0" smtClean="0">
                <a:latin typeface="標楷體" pitchFamily="65" charset="-120"/>
                <a:ea typeface="標楷體" pitchFamily="65" charset="-120"/>
              </a:rPr>
              <a:t>（</a:t>
            </a:r>
            <a:r>
              <a:rPr lang="en-US" altLang="zh-TW" b="1" dirty="0">
                <a:solidFill>
                  <a:srgbClr val="0033CC"/>
                </a:solidFill>
                <a:latin typeface="標楷體" pitchFamily="65" charset="-120"/>
                <a:ea typeface="標楷體" pitchFamily="65" charset="-120"/>
              </a:rPr>
              <a:t>providing innovative public service</a:t>
            </a:r>
            <a:r>
              <a:rPr lang="zh-TW" altLang="en-US" b="1" dirty="0">
                <a:latin typeface="標楷體" pitchFamily="65" charset="-120"/>
                <a:ea typeface="標楷體" pitchFamily="65" charset="-120"/>
              </a:rPr>
              <a:t>） </a:t>
            </a:r>
          </a:p>
          <a:p>
            <a:endParaRPr kumimoji="0" lang="en-US" altLang="zh-TW" b="1" dirty="0">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0" y="-27384"/>
            <a:ext cx="9144000" cy="1066800"/>
          </a:xfrm>
        </p:spPr>
        <p:txBody>
          <a:bodyPr/>
          <a:lstStyle/>
          <a:p>
            <a:r>
              <a:rPr lang="zh-TW" altLang="en-US" sz="4000" b="1" kern="1200" dirty="0">
                <a:solidFill>
                  <a:schemeClr val="tx1"/>
                </a:solidFill>
                <a:latin typeface="新細明體" pitchFamily="18" charset="-120"/>
                <a:ea typeface="Arial Unicode MS" pitchFamily="34" charset="-120"/>
                <a:cs typeface="Arial Unicode MS" pitchFamily="34" charset="-120"/>
              </a:rPr>
              <a:t>有效治理，才能累積社會合理性</a:t>
            </a:r>
          </a:p>
        </p:txBody>
      </p:sp>
      <p:sp>
        <p:nvSpPr>
          <p:cNvPr id="145411" name="Rectangle 3"/>
          <p:cNvSpPr>
            <a:spLocks noChangeArrowheads="1"/>
          </p:cNvSpPr>
          <p:nvPr/>
        </p:nvSpPr>
        <p:spPr bwMode="auto">
          <a:xfrm>
            <a:off x="323850" y="1844675"/>
            <a:ext cx="1728788" cy="935038"/>
          </a:xfrm>
          <a:prstGeom prst="rect">
            <a:avLst/>
          </a:prstGeom>
          <a:solidFill>
            <a:schemeClr val="accent1"/>
          </a:solidFill>
          <a:ln w="9525">
            <a:solidFill>
              <a:schemeClr val="tx1"/>
            </a:solidFill>
            <a:miter lim="800000"/>
            <a:headEnd/>
            <a:tailEnd/>
          </a:ln>
          <a:effectLst/>
        </p:spPr>
        <p:txBody>
          <a:bodyPr wrap="none" anchor="ctr"/>
          <a:lstStyle/>
          <a:p>
            <a:pPr algn="ctr"/>
            <a:r>
              <a:rPr lang="zh-TW" altLang="en-US" b="1"/>
              <a:t>聰明的採購者</a:t>
            </a:r>
          </a:p>
        </p:txBody>
      </p:sp>
      <p:sp>
        <p:nvSpPr>
          <p:cNvPr id="145412" name="Rectangle 4"/>
          <p:cNvSpPr>
            <a:spLocks noChangeArrowheads="1"/>
          </p:cNvSpPr>
          <p:nvPr/>
        </p:nvSpPr>
        <p:spPr bwMode="auto">
          <a:xfrm>
            <a:off x="323850" y="2852738"/>
            <a:ext cx="1728788" cy="935037"/>
          </a:xfrm>
          <a:prstGeom prst="rect">
            <a:avLst/>
          </a:prstGeom>
          <a:solidFill>
            <a:schemeClr val="accent1"/>
          </a:solidFill>
          <a:ln w="9525">
            <a:solidFill>
              <a:schemeClr val="tx1"/>
            </a:solidFill>
            <a:miter lim="800000"/>
            <a:headEnd/>
            <a:tailEnd/>
          </a:ln>
          <a:effectLst/>
        </p:spPr>
        <p:txBody>
          <a:bodyPr wrap="none" anchor="ctr"/>
          <a:lstStyle/>
          <a:p>
            <a:pPr algn="ctr"/>
            <a:r>
              <a:rPr lang="zh-TW" altLang="en-US" b="1"/>
              <a:t>具願景能力的</a:t>
            </a:r>
          </a:p>
          <a:p>
            <a:pPr algn="ctr"/>
            <a:r>
              <a:rPr lang="zh-TW" altLang="en-US" b="1"/>
              <a:t>公共規範者</a:t>
            </a:r>
          </a:p>
        </p:txBody>
      </p:sp>
      <p:sp>
        <p:nvSpPr>
          <p:cNvPr id="145413" name="Rectangle 5"/>
          <p:cNvSpPr>
            <a:spLocks noChangeArrowheads="1"/>
          </p:cNvSpPr>
          <p:nvPr/>
        </p:nvSpPr>
        <p:spPr bwMode="auto">
          <a:xfrm>
            <a:off x="323850" y="3860800"/>
            <a:ext cx="1728788" cy="1152525"/>
          </a:xfrm>
          <a:prstGeom prst="rect">
            <a:avLst/>
          </a:prstGeom>
          <a:solidFill>
            <a:schemeClr val="accent1"/>
          </a:solidFill>
          <a:ln w="9525">
            <a:solidFill>
              <a:schemeClr val="tx1"/>
            </a:solidFill>
            <a:miter lim="800000"/>
            <a:headEnd/>
            <a:tailEnd/>
          </a:ln>
          <a:effectLst/>
        </p:spPr>
        <p:txBody>
          <a:bodyPr wrap="none" anchor="ctr"/>
          <a:lstStyle/>
          <a:p>
            <a:pPr algn="ctr"/>
            <a:r>
              <a:rPr kumimoji="1" lang="zh-TW" altLang="en-US" sz="2000" b="1"/>
              <a:t>公共信任資本</a:t>
            </a:r>
          </a:p>
          <a:p>
            <a:pPr algn="ctr"/>
            <a:r>
              <a:rPr kumimoji="1" lang="zh-TW" altLang="en-US" sz="2000" b="1"/>
              <a:t>擁有者</a:t>
            </a:r>
          </a:p>
        </p:txBody>
      </p:sp>
      <p:sp>
        <p:nvSpPr>
          <p:cNvPr id="145414" name="AutoShape 6"/>
          <p:cNvSpPr>
            <a:spLocks noChangeArrowheads="1"/>
          </p:cNvSpPr>
          <p:nvPr/>
        </p:nvSpPr>
        <p:spPr bwMode="auto">
          <a:xfrm>
            <a:off x="2484438" y="1844675"/>
            <a:ext cx="1943100" cy="1223963"/>
          </a:xfrm>
          <a:prstGeom prst="rightArrow">
            <a:avLst>
              <a:gd name="adj1" fmla="val 50000"/>
              <a:gd name="adj2" fmla="val 39689"/>
            </a:avLst>
          </a:prstGeom>
          <a:solidFill>
            <a:srgbClr val="66FFFF"/>
          </a:solidFill>
          <a:ln w="9525">
            <a:solidFill>
              <a:schemeClr val="tx1"/>
            </a:solidFill>
            <a:miter lim="800000"/>
            <a:headEnd/>
            <a:tailEnd/>
          </a:ln>
          <a:effectLst/>
        </p:spPr>
        <p:txBody>
          <a:bodyPr wrap="none" anchor="ctr"/>
          <a:lstStyle/>
          <a:p>
            <a:pPr algn="ctr"/>
            <a:r>
              <a:rPr lang="zh-TW" altLang="en-US"/>
              <a:t>政策</a:t>
            </a:r>
          </a:p>
        </p:txBody>
      </p:sp>
      <p:sp>
        <p:nvSpPr>
          <p:cNvPr id="145415" name="AutoShape 7"/>
          <p:cNvSpPr>
            <a:spLocks noChangeArrowheads="1"/>
          </p:cNvSpPr>
          <p:nvPr/>
        </p:nvSpPr>
        <p:spPr bwMode="auto">
          <a:xfrm>
            <a:off x="2555875" y="2924175"/>
            <a:ext cx="1871663" cy="1223963"/>
          </a:xfrm>
          <a:prstGeom prst="rightArrow">
            <a:avLst>
              <a:gd name="adj1" fmla="val 50000"/>
              <a:gd name="adj2" fmla="val 38230"/>
            </a:avLst>
          </a:prstGeom>
          <a:solidFill>
            <a:srgbClr val="66FFFF"/>
          </a:solidFill>
          <a:ln w="9525">
            <a:solidFill>
              <a:schemeClr val="tx1"/>
            </a:solidFill>
            <a:miter lim="800000"/>
            <a:headEnd/>
            <a:tailEnd/>
          </a:ln>
          <a:effectLst/>
        </p:spPr>
        <p:txBody>
          <a:bodyPr wrap="none" anchor="ctr"/>
          <a:lstStyle/>
          <a:p>
            <a:pPr algn="ctr"/>
            <a:r>
              <a:rPr lang="zh-TW" altLang="en-US"/>
              <a:t>誘因</a:t>
            </a:r>
          </a:p>
        </p:txBody>
      </p:sp>
      <p:sp>
        <p:nvSpPr>
          <p:cNvPr id="145416" name="AutoShape 8"/>
          <p:cNvSpPr>
            <a:spLocks noChangeArrowheads="1"/>
          </p:cNvSpPr>
          <p:nvPr/>
        </p:nvSpPr>
        <p:spPr bwMode="auto">
          <a:xfrm>
            <a:off x="2555875" y="4076700"/>
            <a:ext cx="1871663" cy="1223963"/>
          </a:xfrm>
          <a:prstGeom prst="rightArrow">
            <a:avLst>
              <a:gd name="adj1" fmla="val 50000"/>
              <a:gd name="adj2" fmla="val 38230"/>
            </a:avLst>
          </a:prstGeom>
          <a:solidFill>
            <a:srgbClr val="66FFFF"/>
          </a:solidFill>
          <a:ln w="9525">
            <a:solidFill>
              <a:schemeClr val="tx1"/>
            </a:solidFill>
            <a:miter lim="800000"/>
            <a:headEnd/>
            <a:tailEnd/>
          </a:ln>
          <a:effectLst/>
        </p:spPr>
        <p:txBody>
          <a:bodyPr wrap="none" anchor="ctr"/>
          <a:lstStyle/>
          <a:p>
            <a:pPr algn="ctr"/>
            <a:r>
              <a:rPr lang="zh-TW" altLang="en-US"/>
              <a:t>新產業機會</a:t>
            </a:r>
          </a:p>
        </p:txBody>
      </p:sp>
      <p:sp>
        <p:nvSpPr>
          <p:cNvPr id="145417" name="AutoShape 9"/>
          <p:cNvSpPr>
            <a:spLocks noChangeArrowheads="1"/>
          </p:cNvSpPr>
          <p:nvPr/>
        </p:nvSpPr>
        <p:spPr bwMode="auto">
          <a:xfrm>
            <a:off x="2484438" y="5373688"/>
            <a:ext cx="1871662" cy="1223962"/>
          </a:xfrm>
          <a:prstGeom prst="rightArrow">
            <a:avLst>
              <a:gd name="adj1" fmla="val 50000"/>
              <a:gd name="adj2" fmla="val 38230"/>
            </a:avLst>
          </a:prstGeom>
          <a:solidFill>
            <a:srgbClr val="66FFFF"/>
          </a:solidFill>
          <a:ln w="9525">
            <a:solidFill>
              <a:schemeClr val="tx1"/>
            </a:solidFill>
            <a:miter lim="800000"/>
            <a:headEnd/>
            <a:tailEnd/>
          </a:ln>
          <a:effectLst/>
        </p:spPr>
        <p:txBody>
          <a:bodyPr wrap="none" anchor="ctr"/>
          <a:lstStyle/>
          <a:p>
            <a:pPr algn="ctr"/>
            <a:r>
              <a:rPr lang="zh-TW" altLang="en-US"/>
              <a:t>新市場</a:t>
            </a:r>
          </a:p>
        </p:txBody>
      </p:sp>
      <p:sp>
        <p:nvSpPr>
          <p:cNvPr id="145418" name="Rectangle 10"/>
          <p:cNvSpPr>
            <a:spLocks noChangeArrowheads="1"/>
          </p:cNvSpPr>
          <p:nvPr/>
        </p:nvSpPr>
        <p:spPr bwMode="auto">
          <a:xfrm>
            <a:off x="4500563" y="1844675"/>
            <a:ext cx="2303462" cy="863600"/>
          </a:xfrm>
          <a:prstGeom prst="rect">
            <a:avLst/>
          </a:prstGeom>
          <a:solidFill>
            <a:srgbClr val="FFFFCC"/>
          </a:solidFill>
          <a:ln w="9525">
            <a:solidFill>
              <a:schemeClr val="tx1"/>
            </a:solidFill>
            <a:miter lim="800000"/>
            <a:headEnd/>
            <a:tailEnd/>
          </a:ln>
          <a:effectLst/>
        </p:spPr>
        <p:txBody>
          <a:bodyPr wrap="none" anchor="ctr"/>
          <a:lstStyle/>
          <a:p>
            <a:pPr algn="ctr"/>
            <a:endParaRPr lang="en-US" altLang="zh-TW"/>
          </a:p>
          <a:p>
            <a:pPr algn="ctr"/>
            <a:r>
              <a:rPr lang="zh-TW" altLang="en-US" sz="2000"/>
              <a:t>經濟持續成長</a:t>
            </a:r>
          </a:p>
        </p:txBody>
      </p:sp>
      <p:sp>
        <p:nvSpPr>
          <p:cNvPr id="145419" name="Rectangle 11"/>
          <p:cNvSpPr>
            <a:spLocks noChangeArrowheads="1"/>
          </p:cNvSpPr>
          <p:nvPr/>
        </p:nvSpPr>
        <p:spPr bwMode="auto">
          <a:xfrm>
            <a:off x="4500563" y="2924175"/>
            <a:ext cx="2303462" cy="1728788"/>
          </a:xfrm>
          <a:prstGeom prst="rect">
            <a:avLst/>
          </a:prstGeom>
          <a:solidFill>
            <a:srgbClr val="FFFFCC"/>
          </a:solidFill>
          <a:ln w="9525">
            <a:solidFill>
              <a:schemeClr val="tx1"/>
            </a:solidFill>
            <a:miter lim="800000"/>
            <a:headEnd/>
            <a:tailEnd/>
          </a:ln>
          <a:effectLst/>
        </p:spPr>
        <p:txBody>
          <a:bodyPr wrap="none" anchor="ctr"/>
          <a:lstStyle/>
          <a:p>
            <a:pPr algn="ctr"/>
            <a:r>
              <a:rPr lang="zh-TW" altLang="en-US" sz="2000"/>
              <a:t>創新公共治理與服務</a:t>
            </a:r>
          </a:p>
        </p:txBody>
      </p:sp>
      <p:sp>
        <p:nvSpPr>
          <p:cNvPr id="145420" name="Rectangle 12"/>
          <p:cNvSpPr>
            <a:spLocks noChangeArrowheads="1"/>
          </p:cNvSpPr>
          <p:nvPr/>
        </p:nvSpPr>
        <p:spPr bwMode="auto">
          <a:xfrm>
            <a:off x="4427538" y="4797425"/>
            <a:ext cx="2376487" cy="1511300"/>
          </a:xfrm>
          <a:prstGeom prst="rect">
            <a:avLst/>
          </a:prstGeom>
          <a:solidFill>
            <a:srgbClr val="FFFFCC"/>
          </a:solidFill>
          <a:ln w="9525">
            <a:solidFill>
              <a:schemeClr val="tx1"/>
            </a:solidFill>
            <a:miter lim="800000"/>
            <a:headEnd/>
            <a:tailEnd/>
          </a:ln>
          <a:effectLst/>
        </p:spPr>
        <p:txBody>
          <a:bodyPr wrap="none" anchor="ctr"/>
          <a:lstStyle/>
          <a:p>
            <a:pPr algn="ctr"/>
            <a:r>
              <a:rPr lang="zh-TW" altLang="en-US" sz="2000"/>
              <a:t>公民認同與</a:t>
            </a:r>
          </a:p>
          <a:p>
            <a:pPr algn="ctr"/>
            <a:r>
              <a:rPr lang="zh-TW" altLang="en-US" sz="2000"/>
              <a:t>新公共生活</a:t>
            </a:r>
          </a:p>
        </p:txBody>
      </p:sp>
      <p:sp>
        <p:nvSpPr>
          <p:cNvPr id="145421" name="Rectangle 13"/>
          <p:cNvSpPr>
            <a:spLocks noGrp="1" noChangeArrowheads="1"/>
          </p:cNvSpPr>
          <p:nvPr>
            <p:ph type="body" idx="1"/>
          </p:nvPr>
        </p:nvSpPr>
        <p:spPr bwMode="auto">
          <a:xfrm>
            <a:off x="0" y="981075"/>
            <a:ext cx="2195513" cy="719138"/>
          </a:xfrm>
          <a:solidFill>
            <a:srgbClr val="FFFF00"/>
          </a:solidFill>
          <a:ln>
            <a:solidFill>
              <a:schemeClr val="tx1"/>
            </a:solidFill>
          </a:ln>
        </p:spPr>
        <p:txBody>
          <a:bodyPr/>
          <a:lstStyle/>
          <a:p>
            <a:pPr algn="ctr">
              <a:spcBef>
                <a:spcPct val="0"/>
              </a:spcBef>
              <a:buFont typeface="Wingdings" pitchFamily="2" charset="2"/>
              <a:buNone/>
            </a:pPr>
            <a:r>
              <a:rPr kumimoji="0" lang="zh-TW" altLang="en-US" sz="2400">
                <a:ea typeface="新細明體" pitchFamily="18" charset="-120"/>
              </a:rPr>
              <a:t>政府角色</a:t>
            </a:r>
          </a:p>
        </p:txBody>
      </p:sp>
      <p:sp>
        <p:nvSpPr>
          <p:cNvPr id="145422" name="Oval 14"/>
          <p:cNvSpPr>
            <a:spLocks noChangeArrowheads="1"/>
          </p:cNvSpPr>
          <p:nvPr/>
        </p:nvSpPr>
        <p:spPr bwMode="auto">
          <a:xfrm>
            <a:off x="6659563" y="2492375"/>
            <a:ext cx="2266950" cy="2520950"/>
          </a:xfrm>
          <a:prstGeom prst="ellipse">
            <a:avLst/>
          </a:prstGeom>
          <a:solidFill>
            <a:srgbClr val="66FF33"/>
          </a:solidFill>
          <a:ln w="9525">
            <a:solidFill>
              <a:schemeClr val="tx1"/>
            </a:solidFill>
            <a:round/>
            <a:headEnd/>
            <a:tailEnd/>
          </a:ln>
          <a:effectLst/>
        </p:spPr>
        <p:txBody>
          <a:bodyPr wrap="none" anchor="ctr"/>
          <a:lstStyle/>
          <a:p>
            <a:pPr algn="ctr"/>
            <a:r>
              <a:rPr lang="zh-TW" altLang="en-US"/>
              <a:t>進步城市與社群</a:t>
            </a:r>
          </a:p>
        </p:txBody>
      </p:sp>
      <p:sp>
        <p:nvSpPr>
          <p:cNvPr id="145423" name="Rectangle 15"/>
          <p:cNvSpPr>
            <a:spLocks noChangeArrowheads="1"/>
          </p:cNvSpPr>
          <p:nvPr/>
        </p:nvSpPr>
        <p:spPr bwMode="auto">
          <a:xfrm>
            <a:off x="323850" y="5157788"/>
            <a:ext cx="1728788" cy="1152525"/>
          </a:xfrm>
          <a:prstGeom prst="rect">
            <a:avLst/>
          </a:prstGeom>
          <a:solidFill>
            <a:schemeClr val="accent1"/>
          </a:solidFill>
          <a:ln w="9525">
            <a:solidFill>
              <a:schemeClr val="tx1"/>
            </a:solidFill>
            <a:miter lim="800000"/>
            <a:headEnd/>
            <a:tailEnd/>
          </a:ln>
          <a:effectLst/>
        </p:spPr>
        <p:txBody>
          <a:bodyPr wrap="none" anchor="ctr"/>
          <a:lstStyle/>
          <a:p>
            <a:pPr algn="ctr"/>
            <a:r>
              <a:rPr kumimoji="1" lang="zh-TW" altLang="en-US" sz="1800" b="1">
                <a:latin typeface="Arial" pitchFamily="34" charset="0"/>
              </a:rPr>
              <a:t>創新公共服務</a:t>
            </a:r>
          </a:p>
          <a:p>
            <a:pPr algn="ctr"/>
            <a:r>
              <a:rPr kumimoji="1" lang="zh-TW" altLang="en-US" sz="1800" b="1">
                <a:latin typeface="Arial" pitchFamily="34" charset="0"/>
              </a:rPr>
              <a:t>提供者</a:t>
            </a: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r>
              <a:rPr lang="zh-TW" altLang="en-US" sz="4000" b="1" kern="1200" dirty="0">
                <a:solidFill>
                  <a:schemeClr val="tx1"/>
                </a:solidFill>
                <a:latin typeface="新細明體" pitchFamily="18" charset="-120"/>
                <a:ea typeface="Arial Unicode MS" pitchFamily="34" charset="-120"/>
                <a:cs typeface="Arial Unicode MS" pitchFamily="34" charset="-120"/>
              </a:rPr>
              <a:t>如果我們可以扮演聰明政府</a:t>
            </a:r>
            <a:r>
              <a:rPr lang="en-US" altLang="zh-TW" sz="4000" b="1" kern="1200" dirty="0" smtClean="0">
                <a:solidFill>
                  <a:schemeClr val="tx1"/>
                </a:solidFill>
                <a:latin typeface="新細明體" pitchFamily="18" charset="-120"/>
                <a:ea typeface="Arial Unicode MS" pitchFamily="34" charset="-120"/>
                <a:cs typeface="Arial Unicode MS" pitchFamily="34" charset="-120"/>
              </a:rPr>
              <a:t>…</a:t>
            </a:r>
            <a:endParaRPr lang="en-US" altLang="zh-TW" sz="4000" b="1" kern="1200" dirty="0">
              <a:solidFill>
                <a:schemeClr val="tx1"/>
              </a:solidFill>
              <a:latin typeface="新細明體" pitchFamily="18" charset="-120"/>
              <a:ea typeface="Arial Unicode MS" pitchFamily="34" charset="-120"/>
              <a:cs typeface="Arial Unicode MS" pitchFamily="34" charset="-120"/>
            </a:endParaRPr>
          </a:p>
        </p:txBody>
      </p:sp>
      <p:sp>
        <p:nvSpPr>
          <p:cNvPr id="148483" name="Rectangle 3"/>
          <p:cNvSpPr>
            <a:spLocks noGrp="1" noChangeArrowheads="1"/>
          </p:cNvSpPr>
          <p:nvPr>
            <p:ph type="body" idx="1"/>
          </p:nvPr>
        </p:nvSpPr>
        <p:spPr/>
        <p:txBody>
          <a:bodyPr/>
          <a:lstStyle/>
          <a:p>
            <a:r>
              <a:rPr lang="zh-TW" altLang="en-US" sz="2400" dirty="0">
                <a:ea typeface="新細明體" pitchFamily="18" charset="-120"/>
              </a:rPr>
              <a:t>兩座火力發電廠與兩座核電廠，名列前</a:t>
            </a:r>
            <a:r>
              <a:rPr lang="en-US" altLang="zh-TW" sz="2400" dirty="0">
                <a:ea typeface="新細明體" pitchFamily="18" charset="-120"/>
              </a:rPr>
              <a:t>20 </a:t>
            </a:r>
            <a:r>
              <a:rPr lang="zh-TW" altLang="en-US" sz="2400" dirty="0">
                <a:ea typeface="新細明體" pitchFamily="18" charset="-120"/>
              </a:rPr>
              <a:t>名排碳大戶，產業排碳量佔北縣</a:t>
            </a:r>
            <a:r>
              <a:rPr lang="en-US" altLang="zh-TW" sz="2400" dirty="0">
                <a:ea typeface="新細明體" pitchFamily="18" charset="-120"/>
              </a:rPr>
              <a:t>50.9%</a:t>
            </a:r>
            <a:r>
              <a:rPr lang="zh-TW" altLang="en-US" sz="2400" dirty="0">
                <a:ea typeface="新細明體" pitchFamily="18" charset="-120"/>
              </a:rPr>
              <a:t>，而其中的</a:t>
            </a:r>
            <a:r>
              <a:rPr lang="en-US" altLang="zh-TW" sz="2400" dirty="0">
                <a:ea typeface="新細明體" pitchFamily="18" charset="-120"/>
              </a:rPr>
              <a:t>50%</a:t>
            </a:r>
            <a:r>
              <a:rPr lang="zh-TW" altLang="en-US" sz="2400" dirty="0">
                <a:ea typeface="新細明體" pitchFamily="18" charset="-120"/>
              </a:rPr>
              <a:t>乃台電產生。</a:t>
            </a:r>
          </a:p>
          <a:p>
            <a:pPr>
              <a:spcBef>
                <a:spcPct val="50000"/>
              </a:spcBef>
            </a:pPr>
            <a:r>
              <a:rPr lang="zh-TW" altLang="en-US" sz="2400" dirty="0">
                <a:ea typeface="新細明體" pitchFamily="18" charset="-120"/>
              </a:rPr>
              <a:t>台電林口電廠擴建後每年排放</a:t>
            </a:r>
            <a:r>
              <a:rPr lang="en-US" altLang="zh-TW" sz="2400" dirty="0">
                <a:ea typeface="新細明體" pitchFamily="18" charset="-120"/>
              </a:rPr>
              <a:t>CO</a:t>
            </a:r>
            <a:r>
              <a:rPr lang="en-US" altLang="zh-TW" sz="2400" baseline="-25000" dirty="0">
                <a:ea typeface="新細明體" pitchFamily="18" charset="-120"/>
              </a:rPr>
              <a:t>2</a:t>
            </a:r>
            <a:r>
              <a:rPr lang="en-US" altLang="zh-TW" sz="2400" dirty="0">
                <a:ea typeface="新細明體" pitchFamily="18" charset="-120"/>
              </a:rPr>
              <a:t> 1,326</a:t>
            </a:r>
            <a:r>
              <a:rPr lang="zh-TW" altLang="en-US" sz="2400" dirty="0">
                <a:ea typeface="新細明體" pitchFamily="18" charset="-120"/>
              </a:rPr>
              <a:t>萬公噸，較舊機組增加</a:t>
            </a:r>
            <a:r>
              <a:rPr lang="en-US" altLang="zh-TW" sz="2400" dirty="0">
                <a:ea typeface="新細明體" pitchFamily="18" charset="-120"/>
              </a:rPr>
              <a:t>927</a:t>
            </a:r>
            <a:r>
              <a:rPr lang="zh-TW" altLang="en-US" sz="2400" dirty="0">
                <a:ea typeface="新細明體" pitchFamily="18" charset="-120"/>
              </a:rPr>
              <a:t>萬公噸。</a:t>
            </a:r>
            <a:r>
              <a:rPr lang="en-US" altLang="zh-TW" sz="2400" dirty="0">
                <a:ea typeface="新細明體" pitchFamily="18" charset="-120"/>
              </a:rPr>
              <a:t>927</a:t>
            </a:r>
            <a:r>
              <a:rPr lang="zh-TW" altLang="en-US" sz="2400" dirty="0">
                <a:ea typeface="新細明體" pitchFamily="18" charset="-120"/>
              </a:rPr>
              <a:t>萬公噸的</a:t>
            </a:r>
            <a:r>
              <a:rPr lang="en-US" altLang="zh-TW" sz="2400" dirty="0">
                <a:ea typeface="新細明體" pitchFamily="18" charset="-120"/>
              </a:rPr>
              <a:t>CO</a:t>
            </a:r>
            <a:r>
              <a:rPr lang="en-US" altLang="zh-TW" sz="2400" baseline="-25000" dirty="0">
                <a:ea typeface="新細明體" pitchFamily="18" charset="-120"/>
              </a:rPr>
              <a:t>2</a:t>
            </a:r>
            <a:r>
              <a:rPr lang="zh-TW" altLang="en-US" sz="2400" dirty="0">
                <a:ea typeface="新細明體" pitchFamily="18" charset="-120"/>
              </a:rPr>
              <a:t>，依據國際間購買碳權價格，每年約</a:t>
            </a:r>
            <a:r>
              <a:rPr lang="en-US" altLang="zh-TW" sz="2400" dirty="0">
                <a:ea typeface="新細明體" pitchFamily="18" charset="-120"/>
              </a:rPr>
              <a:t>131</a:t>
            </a:r>
            <a:r>
              <a:rPr lang="zh-TW" altLang="en-US" sz="2400" dirty="0">
                <a:ea typeface="新細明體" pitchFamily="18" charset="-120"/>
              </a:rPr>
              <a:t>億元。</a:t>
            </a:r>
            <a:r>
              <a:rPr lang="en-US" altLang="zh-TW" sz="2400" dirty="0">
                <a:ea typeface="新細明體" pitchFamily="18" charset="-120"/>
              </a:rPr>
              <a:t>(</a:t>
            </a:r>
            <a:r>
              <a:rPr lang="zh-TW" altLang="en-US" sz="2400" dirty="0">
                <a:ea typeface="新細明體" pitchFamily="18" charset="-120"/>
              </a:rPr>
              <a:t>＊</a:t>
            </a:r>
            <a:r>
              <a:rPr lang="zh-TW" altLang="en-US" sz="2400" dirty="0">
                <a:latin typeface="新細明體" pitchFamily="18" charset="-120"/>
                <a:ea typeface="新細明體" pitchFamily="18" charset="-120"/>
              </a:rPr>
              <a:t>二氧化碳交易行情：</a:t>
            </a:r>
            <a:r>
              <a:rPr lang="en-US" altLang="zh-TW" sz="2400" dirty="0">
                <a:latin typeface="新細明體" pitchFamily="18" charset="-120"/>
                <a:ea typeface="新細明體" pitchFamily="18" charset="-120"/>
              </a:rPr>
              <a:t>30</a:t>
            </a:r>
            <a:r>
              <a:rPr lang="zh-TW" altLang="en-US" sz="2400" dirty="0">
                <a:latin typeface="新細明體" pitchFamily="18" charset="-120"/>
                <a:ea typeface="新細明體" pitchFamily="18" charset="-120"/>
              </a:rPr>
              <a:t>歐元</a:t>
            </a:r>
            <a:r>
              <a:rPr lang="en-US" altLang="zh-TW" sz="2400" dirty="0">
                <a:latin typeface="新細明體" pitchFamily="18" charset="-120"/>
                <a:ea typeface="新細明體" pitchFamily="18" charset="-120"/>
              </a:rPr>
              <a:t>/</a:t>
            </a:r>
            <a:r>
              <a:rPr lang="zh-TW" altLang="en-US" sz="2400" dirty="0">
                <a:latin typeface="新細明體" pitchFamily="18" charset="-120"/>
                <a:ea typeface="新細明體" pitchFamily="18" charset="-120"/>
              </a:rPr>
              <a:t>公噸，</a:t>
            </a:r>
            <a:r>
              <a:rPr lang="en-US" altLang="zh-TW" sz="2400" dirty="0">
                <a:latin typeface="新細明體" pitchFamily="18" charset="-120"/>
                <a:ea typeface="新細明體" pitchFamily="18" charset="-120"/>
              </a:rPr>
              <a:t>1</a:t>
            </a:r>
            <a:r>
              <a:rPr lang="zh-TW" altLang="en-US" sz="2400" dirty="0">
                <a:latin typeface="新細明體" pitchFamily="18" charset="-120"/>
                <a:ea typeface="新細明體" pitchFamily="18" charset="-120"/>
              </a:rPr>
              <a:t>歐元</a:t>
            </a:r>
            <a:r>
              <a:rPr lang="en-US" altLang="zh-TW" sz="2400" dirty="0">
                <a:latin typeface="新細明體" pitchFamily="18" charset="-120"/>
                <a:ea typeface="新細明體" pitchFamily="18" charset="-120"/>
              </a:rPr>
              <a:t>47</a:t>
            </a:r>
            <a:r>
              <a:rPr lang="zh-TW" altLang="en-US" sz="2400" dirty="0">
                <a:latin typeface="新細明體" pitchFamily="18" charset="-120"/>
                <a:ea typeface="新細明體" pitchFamily="18" charset="-120"/>
              </a:rPr>
              <a:t>元台幣</a:t>
            </a:r>
            <a:r>
              <a:rPr lang="en-US" altLang="zh-TW" sz="2400" dirty="0">
                <a:latin typeface="新細明體" pitchFamily="18" charset="-120"/>
                <a:ea typeface="新細明體" pitchFamily="18" charset="-120"/>
              </a:rPr>
              <a:t>)</a:t>
            </a:r>
          </a:p>
          <a:p>
            <a:pPr>
              <a:spcBef>
                <a:spcPct val="50000"/>
              </a:spcBef>
            </a:pPr>
            <a:r>
              <a:rPr lang="zh-TW" altLang="en-US" sz="2400" dirty="0">
                <a:solidFill>
                  <a:srgbClr val="3333FF"/>
                </a:solidFill>
                <a:ea typeface="新細明體" pitchFamily="18" charset="-120"/>
              </a:rPr>
              <a:t>台電應成立「</a:t>
            </a:r>
            <a:r>
              <a:rPr lang="zh-TW" altLang="en-US" sz="2400" u="sng" dirty="0">
                <a:solidFill>
                  <a:srgbClr val="3333FF"/>
                </a:solidFill>
                <a:ea typeface="新細明體" pitchFamily="18" charset="-120"/>
              </a:rPr>
              <a:t>北縣電碳基金</a:t>
            </a:r>
            <a:r>
              <a:rPr lang="zh-TW" altLang="en-US" sz="2400" dirty="0">
                <a:solidFill>
                  <a:srgbClr val="3333FF"/>
                </a:solidFill>
                <a:ea typeface="新細明體" pitchFamily="18" charset="-120"/>
              </a:rPr>
              <a:t>」， </a:t>
            </a:r>
            <a:r>
              <a:rPr lang="zh-TW" altLang="en-US" sz="2400" dirty="0">
                <a:solidFill>
                  <a:srgbClr val="FF0000"/>
                </a:solidFill>
                <a:ea typeface="新細明體" pitchFamily="18" charset="-120"/>
              </a:rPr>
              <a:t>前</a:t>
            </a:r>
            <a:r>
              <a:rPr lang="en-US" altLang="zh-TW" sz="2400" dirty="0">
                <a:solidFill>
                  <a:srgbClr val="FF0000"/>
                </a:solidFill>
                <a:ea typeface="新細明體" pitchFamily="18" charset="-120"/>
              </a:rPr>
              <a:t>5</a:t>
            </a:r>
            <a:r>
              <a:rPr lang="zh-TW" altLang="en-US" sz="2400" dirty="0">
                <a:solidFill>
                  <a:srgbClr val="FF0000"/>
                </a:solidFill>
                <a:ea typeface="新細明體" pitchFamily="18" charset="-120"/>
              </a:rPr>
              <a:t>年投入六百億（</a:t>
            </a:r>
            <a:r>
              <a:rPr lang="en-US" altLang="zh-TW" sz="2400" dirty="0">
                <a:solidFill>
                  <a:srgbClr val="FF0000"/>
                </a:solidFill>
                <a:ea typeface="新細明體" pitchFamily="18" charset="-120"/>
              </a:rPr>
              <a:t>1</a:t>
            </a:r>
            <a:r>
              <a:rPr lang="zh-TW" altLang="en-US" sz="2400" dirty="0">
                <a:solidFill>
                  <a:srgbClr val="FF0000"/>
                </a:solidFill>
                <a:ea typeface="新細明體" pitchFamily="18" charset="-120"/>
              </a:rPr>
              <a:t>年</a:t>
            </a:r>
            <a:r>
              <a:rPr lang="en-US" altLang="zh-TW" sz="2400" dirty="0">
                <a:solidFill>
                  <a:srgbClr val="FF0000"/>
                </a:solidFill>
                <a:ea typeface="新細明體" pitchFamily="18" charset="-120"/>
              </a:rPr>
              <a:t>120</a:t>
            </a:r>
            <a:r>
              <a:rPr lang="zh-TW" altLang="en-US" sz="2400" dirty="0">
                <a:solidFill>
                  <a:srgbClr val="FF0000"/>
                </a:solidFill>
                <a:ea typeface="新細明體" pitchFamily="18" charset="-120"/>
              </a:rPr>
              <a:t>億），</a:t>
            </a:r>
            <a:r>
              <a:rPr lang="zh-TW" altLang="en-US" sz="2400" dirty="0">
                <a:solidFill>
                  <a:srgbClr val="3333FF"/>
                </a:solidFill>
                <a:ea typeface="新細明體" pitchFamily="18" charset="-120"/>
              </a:rPr>
              <a:t>由中央政府、北縣府、台電共同管理，協力推動節能減碳之公共創新政策。</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p:txBody>
          <a:bodyPr/>
          <a:lstStyle/>
          <a:p>
            <a:endParaRPr lang="zh-TW" altLang="zh-TW" smtClean="0"/>
          </a:p>
        </p:txBody>
      </p:sp>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4"/>
          <p:cNvSpPr txBox="1">
            <a:spLocks noChangeArrowheads="1"/>
          </p:cNvSpPr>
          <p:nvPr/>
        </p:nvSpPr>
        <p:spPr bwMode="auto">
          <a:xfrm>
            <a:off x="0" y="112713"/>
            <a:ext cx="9144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3200" b="1">
                <a:solidFill>
                  <a:schemeClr val="bg1"/>
                </a:solidFill>
                <a:latin typeface="Arial Unicode MS" pitchFamily="34" charset="-120"/>
                <a:ea typeface="Arial Unicode MS" pitchFamily="34" charset="-120"/>
                <a:cs typeface="Arial Unicode MS" pitchFamily="34" charset="-120"/>
              </a:rPr>
              <a:t>地質破碎</a:t>
            </a:r>
          </a:p>
        </p:txBody>
      </p:sp>
    </p:spTree>
    <p:extLst>
      <p:ext uri="{BB962C8B-B14F-4D97-AF65-F5344CB8AC3E}">
        <p14:creationId xmlns:p14="http://schemas.microsoft.com/office/powerpoint/2010/main" val="41684516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127" name="AutoShape 7"/>
          <p:cNvSpPr>
            <a:spLocks noChangeArrowheads="1"/>
          </p:cNvSpPr>
          <p:nvPr/>
        </p:nvSpPr>
        <p:spPr bwMode="auto">
          <a:xfrm>
            <a:off x="179388" y="4652963"/>
            <a:ext cx="2124075" cy="936625"/>
          </a:xfrm>
          <a:prstGeom prst="chevron">
            <a:avLst>
              <a:gd name="adj" fmla="val 56653"/>
            </a:avLst>
          </a:prstGeom>
          <a:gradFill rotWithShape="1">
            <a:gsLst>
              <a:gs pos="0">
                <a:srgbClr val="FF6600">
                  <a:gamma/>
                  <a:shade val="46275"/>
                  <a:invGamma/>
                </a:srgbClr>
              </a:gs>
              <a:gs pos="50000">
                <a:srgbClr val="FF6600"/>
              </a:gs>
              <a:gs pos="100000">
                <a:srgbClr val="FF6600">
                  <a:gamma/>
                  <a:shade val="46275"/>
                  <a:invGamma/>
                </a:srgbClr>
              </a:gs>
            </a:gsLst>
            <a:lin ang="5400000" scaled="1"/>
          </a:gradFill>
          <a:ln w="9525">
            <a:solidFill>
              <a:schemeClr val="tx1"/>
            </a:solidFill>
            <a:miter lim="800000"/>
            <a:headEnd/>
            <a:tailEnd/>
          </a:ln>
          <a:effectLst/>
        </p:spPr>
        <p:txBody>
          <a:bodyPr wrap="none" anchor="ctr"/>
          <a:lstStyle/>
          <a:p>
            <a:pPr algn="r" eaLnBrk="1" hangingPunct="1"/>
            <a:r>
              <a:rPr lang="en-US" altLang="zh-TW" sz="2800" b="1">
                <a:effectLst>
                  <a:outerShdw blurRad="38100" dist="38100" dir="2700000" algn="tl">
                    <a:srgbClr val="FFFFFF"/>
                  </a:outerShdw>
                </a:effectLst>
                <a:latin typeface="華康細圓體" pitchFamily="49" charset="-120"/>
                <a:ea typeface="華康細圓體" pitchFamily="49" charset="-120"/>
              </a:rPr>
              <a:t>   </a:t>
            </a:r>
            <a:r>
              <a:rPr lang="zh-TW" altLang="en-US" sz="2800" b="1">
                <a:effectLst>
                  <a:outerShdw blurRad="38100" dist="38100" dir="2700000" algn="tl">
                    <a:srgbClr val="FFFFFF"/>
                  </a:outerShdw>
                </a:effectLst>
                <a:latin typeface="華康細圓體" pitchFamily="49" charset="-120"/>
                <a:ea typeface="華康細圓體" pitchFamily="49" charset="-120"/>
              </a:rPr>
              <a:t>臺北縣</a:t>
            </a:r>
          </a:p>
        </p:txBody>
      </p:sp>
      <p:sp>
        <p:nvSpPr>
          <p:cNvPr id="1029129" name="AutoShape 9"/>
          <p:cNvSpPr>
            <a:spLocks noChangeArrowheads="1"/>
          </p:cNvSpPr>
          <p:nvPr/>
        </p:nvSpPr>
        <p:spPr bwMode="auto">
          <a:xfrm>
            <a:off x="1619250" y="1484313"/>
            <a:ext cx="2808288" cy="1366837"/>
          </a:xfrm>
          <a:prstGeom prst="chevron">
            <a:avLst>
              <a:gd name="adj" fmla="val 51365"/>
            </a:avLst>
          </a:prstGeom>
          <a:gradFill rotWithShape="1">
            <a:gsLst>
              <a:gs pos="0">
                <a:srgbClr val="FFFF00"/>
              </a:gs>
              <a:gs pos="50000">
                <a:srgbClr val="FFFF66"/>
              </a:gs>
              <a:gs pos="100000">
                <a:srgbClr val="FFFF00"/>
              </a:gs>
            </a:gsLst>
            <a:lin ang="5400000" scaled="1"/>
          </a:gradFill>
          <a:ln w="9525">
            <a:solidFill>
              <a:schemeClr val="tx1"/>
            </a:solidFill>
            <a:miter lim="800000"/>
            <a:headEnd/>
            <a:tailEnd/>
          </a:ln>
        </p:spPr>
        <p:txBody>
          <a:bodyPr wrap="none" anchor="ctr"/>
          <a:lstStyle/>
          <a:p>
            <a:pPr algn="ctr" eaLnBrk="1" hangingPunct="1"/>
            <a:r>
              <a:rPr lang="en-US" altLang="zh-TW" sz="1800" b="1">
                <a:effectLst>
                  <a:outerShdw blurRad="38100" dist="38100" dir="2700000" algn="tl">
                    <a:srgbClr val="FFFFFF"/>
                  </a:outerShdw>
                </a:effectLst>
                <a:latin typeface="華康細圓體" pitchFamily="49" charset="-120"/>
                <a:ea typeface="華康細圓體" pitchFamily="49" charset="-120"/>
              </a:rPr>
              <a:t>  </a:t>
            </a:r>
            <a:r>
              <a:rPr lang="zh-TW" altLang="en-US" sz="1800" b="1">
                <a:effectLst>
                  <a:outerShdw blurRad="38100" dist="38100" dir="2700000" algn="tl">
                    <a:srgbClr val="FFFFFF"/>
                  </a:outerShdw>
                </a:effectLst>
                <a:latin typeface="華康細圓體" pitchFamily="49" charset="-120"/>
                <a:ea typeface="華康細圓體" pitchFamily="49" charset="-120"/>
              </a:rPr>
              <a:t>法規擬定</a:t>
            </a:r>
          </a:p>
          <a:p>
            <a:pPr algn="ctr" eaLnBrk="1" hangingPunct="1"/>
            <a:r>
              <a:rPr lang="zh-TW" altLang="en-US" sz="1800" b="1">
                <a:effectLst>
                  <a:outerShdw blurRad="38100" dist="38100" dir="2700000" algn="tl">
                    <a:srgbClr val="FFFFFF"/>
                  </a:outerShdw>
                </a:effectLst>
                <a:latin typeface="華康細圓體" pitchFamily="49" charset="-120"/>
                <a:ea typeface="華康細圓體" pitchFamily="49" charset="-120"/>
              </a:rPr>
              <a:t>  融資協助</a:t>
            </a:r>
          </a:p>
          <a:p>
            <a:pPr algn="ctr" eaLnBrk="1" hangingPunct="1"/>
            <a:r>
              <a:rPr lang="zh-TW" altLang="en-US" sz="1800" b="1">
                <a:effectLst>
                  <a:outerShdw blurRad="38100" dist="38100" dir="2700000" algn="tl">
                    <a:srgbClr val="FFFFFF"/>
                  </a:outerShdw>
                </a:effectLst>
                <a:latin typeface="華康細圓體" pitchFamily="49" charset="-120"/>
                <a:ea typeface="華康細圓體" pitchFamily="49" charset="-120"/>
              </a:rPr>
              <a:t>  政策創新</a:t>
            </a:r>
          </a:p>
          <a:p>
            <a:pPr algn="ctr" eaLnBrk="1" hangingPunct="1"/>
            <a:r>
              <a:rPr lang="zh-TW" altLang="en-US" sz="1800" b="1">
                <a:effectLst>
                  <a:outerShdw blurRad="38100" dist="38100" dir="2700000" algn="tl">
                    <a:srgbClr val="FFFFFF"/>
                  </a:outerShdw>
                </a:effectLst>
                <a:latin typeface="華康細圓體" pitchFamily="49" charset="-120"/>
                <a:ea typeface="華康細圓體" pitchFamily="49" charset="-120"/>
              </a:rPr>
              <a:t>  資源引入</a:t>
            </a:r>
            <a:endParaRPr lang="zh-TW" altLang="en-US" b="1">
              <a:effectLst>
                <a:outerShdw blurRad="38100" dist="38100" dir="2700000" algn="tl">
                  <a:srgbClr val="FFFFFF"/>
                </a:outerShdw>
              </a:effectLst>
              <a:latin typeface="華康細圓體" pitchFamily="49" charset="-120"/>
              <a:ea typeface="華康細圓體" pitchFamily="49" charset="-120"/>
            </a:endParaRPr>
          </a:p>
        </p:txBody>
      </p:sp>
      <p:sp>
        <p:nvSpPr>
          <p:cNvPr id="1029130" name="AutoShape 10"/>
          <p:cNvSpPr>
            <a:spLocks noChangeArrowheads="1"/>
          </p:cNvSpPr>
          <p:nvPr/>
        </p:nvSpPr>
        <p:spPr bwMode="auto">
          <a:xfrm>
            <a:off x="5219700" y="3068638"/>
            <a:ext cx="2303463" cy="1800225"/>
          </a:xfrm>
          <a:prstGeom prst="chevron">
            <a:avLst>
              <a:gd name="adj" fmla="val 31989"/>
            </a:avLst>
          </a:prstGeom>
          <a:solidFill>
            <a:srgbClr val="00FF00"/>
          </a:solidFill>
          <a:ln w="9525">
            <a:solidFill>
              <a:schemeClr val="tx1"/>
            </a:solidFill>
            <a:miter lim="800000"/>
            <a:headEnd/>
            <a:tailEnd/>
          </a:ln>
        </p:spPr>
        <p:txBody>
          <a:bodyPr wrap="none" anchor="ctr"/>
          <a:lstStyle/>
          <a:p>
            <a:pPr algn="r" eaLnBrk="1" hangingPunct="1"/>
            <a:r>
              <a:rPr lang="en-US" altLang="zh-TW" sz="3200" b="1">
                <a:solidFill>
                  <a:schemeClr val="bg1"/>
                </a:solidFill>
                <a:effectLst>
                  <a:outerShdw blurRad="38100" dist="38100" dir="2700000" algn="tl">
                    <a:srgbClr val="000000"/>
                  </a:outerShdw>
                </a:effectLst>
                <a:latin typeface="華康細圓體" pitchFamily="49" charset="-120"/>
                <a:ea typeface="華康細圓體" pitchFamily="49" charset="-120"/>
              </a:rPr>
              <a:t>      </a:t>
            </a:r>
          </a:p>
          <a:p>
            <a:pPr algn="r" eaLnBrk="1" hangingPunct="1"/>
            <a:r>
              <a:rPr lang="en-US" altLang="zh-TW" sz="3200" b="1">
                <a:solidFill>
                  <a:schemeClr val="bg1"/>
                </a:solidFill>
                <a:effectLst>
                  <a:outerShdw blurRad="38100" dist="38100" dir="2700000" algn="tl">
                    <a:srgbClr val="000000"/>
                  </a:outerShdw>
                </a:effectLst>
                <a:latin typeface="華康細圓體" pitchFamily="49" charset="-120"/>
                <a:ea typeface="華康細圓體" pitchFamily="49" charset="-120"/>
              </a:rPr>
              <a:t>      </a:t>
            </a:r>
            <a:r>
              <a:rPr lang="zh-TW" altLang="en-US" sz="3200" b="1">
                <a:solidFill>
                  <a:schemeClr val="bg1"/>
                </a:solidFill>
                <a:effectLst>
                  <a:outerShdw blurRad="38100" dist="38100" dir="2700000" algn="tl">
                    <a:srgbClr val="000000"/>
                  </a:outerShdw>
                </a:effectLst>
                <a:latin typeface="華康細圓體" pitchFamily="49" charset="-120"/>
                <a:ea typeface="華康細圓體" pitchFamily="49" charset="-120"/>
              </a:rPr>
              <a:t>創新北縣</a:t>
            </a:r>
          </a:p>
        </p:txBody>
      </p:sp>
      <p:sp>
        <p:nvSpPr>
          <p:cNvPr id="1029138" name="AutoShape 18"/>
          <p:cNvSpPr>
            <a:spLocks noChangeArrowheads="1"/>
          </p:cNvSpPr>
          <p:nvPr/>
        </p:nvSpPr>
        <p:spPr bwMode="auto">
          <a:xfrm>
            <a:off x="2627313" y="3068638"/>
            <a:ext cx="2736850" cy="2305050"/>
          </a:xfrm>
          <a:prstGeom prst="chevron">
            <a:avLst>
              <a:gd name="adj" fmla="val 73275"/>
            </a:avLst>
          </a:prstGeom>
          <a:gradFill rotWithShape="1">
            <a:gsLst>
              <a:gs pos="0">
                <a:srgbClr val="00FFFF">
                  <a:gamma/>
                  <a:shade val="46275"/>
                  <a:invGamma/>
                </a:srgbClr>
              </a:gs>
              <a:gs pos="50000">
                <a:srgbClr val="00FFFF"/>
              </a:gs>
              <a:gs pos="100000">
                <a:srgbClr val="00FFFF">
                  <a:gamma/>
                  <a:shade val="46275"/>
                  <a:invGamma/>
                </a:srgbClr>
              </a:gs>
            </a:gsLst>
            <a:lin ang="5400000" scaled="1"/>
          </a:gradFill>
          <a:ln w="9525">
            <a:solidFill>
              <a:schemeClr val="tx1"/>
            </a:solidFill>
            <a:miter lim="800000"/>
            <a:headEnd/>
            <a:tailEnd/>
          </a:ln>
          <a:effectLst/>
        </p:spPr>
        <p:txBody>
          <a:bodyPr wrap="none" anchor="ctr"/>
          <a:lstStyle/>
          <a:p>
            <a:pPr algn="ctr" eaLnBrk="1" hangingPunct="1"/>
            <a:r>
              <a:rPr lang="en-US" altLang="zh-TW" b="1">
                <a:effectLst>
                  <a:outerShdw blurRad="38100" dist="38100" dir="2700000" algn="tl">
                    <a:srgbClr val="FFFFFF"/>
                  </a:outerShdw>
                </a:effectLst>
                <a:latin typeface="華康細圓體" pitchFamily="49" charset="-120"/>
                <a:ea typeface="華康細圓體" pitchFamily="49" charset="-120"/>
              </a:rPr>
              <a:t>  </a:t>
            </a:r>
            <a:r>
              <a:rPr lang="zh-TW" altLang="en-US" b="1">
                <a:effectLst>
                  <a:outerShdw blurRad="38100" dist="38100" dir="2700000" algn="tl">
                    <a:srgbClr val="FFFFFF"/>
                  </a:outerShdw>
                </a:effectLst>
                <a:latin typeface="華康細圓體" pitchFamily="49" charset="-120"/>
                <a:ea typeface="華康細圓體" pitchFamily="49" charset="-120"/>
              </a:rPr>
              <a:t>節能調查</a:t>
            </a:r>
          </a:p>
          <a:p>
            <a:pPr algn="ctr" eaLnBrk="1" hangingPunct="1"/>
            <a:r>
              <a:rPr lang="zh-TW" altLang="en-US" b="1">
                <a:effectLst>
                  <a:outerShdw blurRad="38100" dist="38100" dir="2700000" algn="tl">
                    <a:srgbClr val="FFFFFF"/>
                  </a:outerShdw>
                </a:effectLst>
                <a:latin typeface="華康細圓體" pitchFamily="49" charset="-120"/>
                <a:ea typeface="華康細圓體" pitchFamily="49" charset="-120"/>
              </a:rPr>
              <a:t>  技術輔導</a:t>
            </a:r>
          </a:p>
          <a:p>
            <a:pPr algn="ctr" eaLnBrk="1" hangingPunct="1"/>
            <a:r>
              <a:rPr lang="zh-TW" altLang="en-US" b="1">
                <a:effectLst>
                  <a:outerShdw blurRad="38100" dist="38100" dir="2700000" algn="tl">
                    <a:srgbClr val="FFFFFF"/>
                  </a:outerShdw>
                </a:effectLst>
                <a:latin typeface="華康細圓體" pitchFamily="49" charset="-120"/>
                <a:ea typeface="華康細圓體" pitchFamily="49" charset="-120"/>
              </a:rPr>
              <a:t>  教育宣導</a:t>
            </a:r>
          </a:p>
          <a:p>
            <a:pPr algn="ctr" eaLnBrk="1" hangingPunct="1"/>
            <a:r>
              <a:rPr lang="zh-TW" altLang="en-US" b="1">
                <a:effectLst>
                  <a:outerShdw blurRad="38100" dist="38100" dir="2700000" algn="tl">
                    <a:srgbClr val="FFFFFF"/>
                  </a:outerShdw>
                </a:effectLst>
                <a:latin typeface="華康細圓體" pitchFamily="49" charset="-120"/>
                <a:ea typeface="華康細圓體" pitchFamily="49" charset="-120"/>
              </a:rPr>
              <a:t>  獎勵政策</a:t>
            </a:r>
          </a:p>
          <a:p>
            <a:pPr algn="ctr" eaLnBrk="1" hangingPunct="1"/>
            <a:r>
              <a:rPr lang="zh-TW" altLang="en-US" b="1">
                <a:effectLst>
                  <a:outerShdw blurRad="38100" dist="38100" dir="2700000" algn="tl">
                    <a:srgbClr val="FFFFFF"/>
                  </a:outerShdw>
                </a:effectLst>
                <a:latin typeface="華康細圓體" pitchFamily="49" charset="-120"/>
                <a:ea typeface="華康細圓體" pitchFamily="49" charset="-120"/>
              </a:rPr>
              <a:t>　社會動員</a:t>
            </a:r>
          </a:p>
        </p:txBody>
      </p:sp>
      <p:sp>
        <p:nvSpPr>
          <p:cNvPr id="1029142" name="AutoShape 22"/>
          <p:cNvSpPr>
            <a:spLocks noChangeArrowheads="1"/>
          </p:cNvSpPr>
          <p:nvPr/>
        </p:nvSpPr>
        <p:spPr bwMode="auto">
          <a:xfrm>
            <a:off x="179388" y="2492375"/>
            <a:ext cx="2122487" cy="1150938"/>
          </a:xfrm>
          <a:prstGeom prst="chevron">
            <a:avLst>
              <a:gd name="adj" fmla="val 46103"/>
            </a:avLst>
          </a:prstGeom>
          <a:gradFill rotWithShape="1">
            <a:gsLst>
              <a:gs pos="0">
                <a:srgbClr val="9900CC"/>
              </a:gs>
              <a:gs pos="50000">
                <a:srgbClr val="CCCCFF"/>
              </a:gs>
              <a:gs pos="100000">
                <a:srgbClr val="9900CC"/>
              </a:gs>
            </a:gsLst>
            <a:lin ang="5400000" scaled="1"/>
          </a:gradFill>
          <a:ln w="9525">
            <a:solidFill>
              <a:srgbClr val="000000"/>
            </a:solidFill>
            <a:miter lim="800000"/>
            <a:headEnd/>
            <a:tailEnd/>
          </a:ln>
        </p:spPr>
        <p:txBody>
          <a:bodyPr wrap="none" anchor="ctr"/>
          <a:lstStyle/>
          <a:p>
            <a:pPr eaLnBrk="1" hangingPunct="1"/>
            <a:r>
              <a:rPr lang="en-US" altLang="zh-TW" sz="2800" b="1">
                <a:effectLst>
                  <a:outerShdw blurRad="38100" dist="38100" dir="2700000" algn="tl">
                    <a:srgbClr val="FFFFFF"/>
                  </a:outerShdw>
                </a:effectLst>
                <a:latin typeface="華康細圓體" pitchFamily="49" charset="-120"/>
                <a:ea typeface="華康細圓體" pitchFamily="49" charset="-120"/>
              </a:rPr>
              <a:t>    </a:t>
            </a:r>
            <a:r>
              <a:rPr lang="zh-TW" altLang="en-US" sz="2800" b="1">
                <a:effectLst>
                  <a:outerShdw blurRad="38100" dist="38100" dir="2700000" algn="tl">
                    <a:srgbClr val="FFFFFF"/>
                  </a:outerShdw>
                </a:effectLst>
                <a:latin typeface="華康細圓體" pitchFamily="49" charset="-120"/>
                <a:ea typeface="華康細圓體" pitchFamily="49" charset="-120"/>
              </a:rPr>
              <a:t>中央政府</a:t>
            </a:r>
          </a:p>
        </p:txBody>
      </p:sp>
      <p:sp>
        <p:nvSpPr>
          <p:cNvPr id="2" name="AutoShape 22"/>
          <p:cNvSpPr>
            <a:spLocks noChangeArrowheads="1"/>
          </p:cNvSpPr>
          <p:nvPr/>
        </p:nvSpPr>
        <p:spPr bwMode="auto">
          <a:xfrm>
            <a:off x="179388" y="3789363"/>
            <a:ext cx="2122487" cy="792162"/>
          </a:xfrm>
          <a:prstGeom prst="chevron">
            <a:avLst>
              <a:gd name="adj" fmla="val 66984"/>
            </a:avLst>
          </a:prstGeom>
          <a:gradFill rotWithShape="1">
            <a:gsLst>
              <a:gs pos="0">
                <a:srgbClr val="666633"/>
              </a:gs>
              <a:gs pos="50000">
                <a:srgbClr val="CCFF66"/>
              </a:gs>
              <a:gs pos="100000">
                <a:srgbClr val="666633"/>
              </a:gs>
            </a:gsLst>
            <a:lin ang="5400000" scaled="1"/>
          </a:gradFill>
          <a:ln w="9525">
            <a:solidFill>
              <a:srgbClr val="000000"/>
            </a:solidFill>
            <a:miter lim="800000"/>
            <a:headEnd/>
            <a:tailEnd/>
          </a:ln>
        </p:spPr>
        <p:txBody>
          <a:bodyPr wrap="none" anchor="ctr"/>
          <a:lstStyle/>
          <a:p>
            <a:pPr algn="r" eaLnBrk="1" hangingPunct="1"/>
            <a:r>
              <a:rPr lang="en-US" altLang="zh-TW" b="1">
                <a:effectLst>
                  <a:outerShdw blurRad="38100" dist="38100" dir="2700000" algn="tl">
                    <a:srgbClr val="FFFFFF"/>
                  </a:outerShdw>
                </a:effectLst>
                <a:latin typeface="華康細圓體" pitchFamily="49" charset="-120"/>
                <a:ea typeface="華康細圓體" pitchFamily="49" charset="-120"/>
              </a:rPr>
              <a:t> </a:t>
            </a:r>
            <a:r>
              <a:rPr lang="zh-TW" altLang="en-US" b="1">
                <a:effectLst>
                  <a:outerShdw blurRad="38100" dist="38100" dir="2700000" algn="tl">
                    <a:srgbClr val="FFFFFF"/>
                  </a:outerShdw>
                </a:effectLst>
                <a:latin typeface="華康細圓體" pitchFamily="49" charset="-120"/>
                <a:ea typeface="華康細圓體" pitchFamily="49" charset="-120"/>
              </a:rPr>
              <a:t>公共投資單位</a:t>
            </a:r>
          </a:p>
        </p:txBody>
      </p:sp>
      <p:sp>
        <p:nvSpPr>
          <p:cNvPr id="146440" name="Rectangle 8"/>
          <p:cNvSpPr>
            <a:spLocks noChangeArrowheads="1"/>
          </p:cNvSpPr>
          <p:nvPr/>
        </p:nvSpPr>
        <p:spPr bwMode="auto">
          <a:xfrm>
            <a:off x="2124075" y="3500438"/>
            <a:ext cx="1008063" cy="1152525"/>
          </a:xfrm>
          <a:prstGeom prst="rect">
            <a:avLst/>
          </a:prstGeom>
          <a:solidFill>
            <a:schemeClr val="accent1"/>
          </a:solidFill>
          <a:ln w="9525">
            <a:solidFill>
              <a:schemeClr val="tx1"/>
            </a:solidFill>
            <a:miter lim="800000"/>
            <a:headEnd/>
            <a:tailEnd/>
          </a:ln>
          <a:effectLst/>
        </p:spPr>
        <p:txBody>
          <a:bodyPr wrap="none" anchor="ctr"/>
          <a:lstStyle/>
          <a:p>
            <a:pPr algn="ctr" eaLnBrk="1" hangingPunct="1"/>
            <a:r>
              <a:rPr kumimoji="1" lang="zh-TW" altLang="en-US" sz="1800">
                <a:latin typeface="Verdana" pitchFamily="34" charset="0"/>
              </a:rPr>
              <a:t>北縣</a:t>
            </a:r>
          </a:p>
          <a:p>
            <a:pPr algn="ctr" eaLnBrk="1" hangingPunct="1"/>
            <a:r>
              <a:rPr kumimoji="1" lang="zh-TW" altLang="en-US" sz="1800">
                <a:latin typeface="Verdana" pitchFamily="34" charset="0"/>
              </a:rPr>
              <a:t>基金</a:t>
            </a:r>
          </a:p>
        </p:txBody>
      </p:sp>
      <p:sp>
        <p:nvSpPr>
          <p:cNvPr id="3" name="AutoShape 10"/>
          <p:cNvSpPr>
            <a:spLocks noChangeArrowheads="1"/>
          </p:cNvSpPr>
          <p:nvPr/>
        </p:nvSpPr>
        <p:spPr bwMode="auto">
          <a:xfrm>
            <a:off x="7129463" y="3068638"/>
            <a:ext cx="2014537" cy="1800225"/>
          </a:xfrm>
          <a:prstGeom prst="chevron">
            <a:avLst>
              <a:gd name="adj" fmla="val 27976"/>
            </a:avLst>
          </a:prstGeom>
          <a:solidFill>
            <a:schemeClr val="accent1"/>
          </a:solidFill>
          <a:ln w="9525">
            <a:solidFill>
              <a:schemeClr val="tx1"/>
            </a:solidFill>
            <a:miter lim="800000"/>
            <a:headEnd/>
            <a:tailEnd/>
          </a:ln>
        </p:spPr>
        <p:txBody>
          <a:bodyPr wrap="none" anchor="ctr"/>
          <a:lstStyle/>
          <a:p>
            <a:pPr algn="r" eaLnBrk="1" hangingPunct="1"/>
            <a:r>
              <a:rPr kumimoji="1" lang="zh-TW" altLang="en-US" sz="1800" b="1">
                <a:solidFill>
                  <a:srgbClr val="0000FF"/>
                </a:solidFill>
                <a:latin typeface="Verdana" pitchFamily="34" charset="0"/>
              </a:rPr>
              <a:t>亞太能源</a:t>
            </a:r>
          </a:p>
          <a:p>
            <a:pPr algn="r" eaLnBrk="1" hangingPunct="1"/>
            <a:r>
              <a:rPr kumimoji="1" lang="zh-TW" altLang="en-US" sz="1800" b="1">
                <a:solidFill>
                  <a:srgbClr val="0000FF"/>
                </a:solidFill>
                <a:latin typeface="Verdana" pitchFamily="34" charset="0"/>
              </a:rPr>
              <a:t>創新中心</a:t>
            </a:r>
            <a:endParaRPr lang="zh-TW" altLang="en-US" sz="3200" b="1">
              <a:solidFill>
                <a:schemeClr val="bg1"/>
              </a:solidFill>
              <a:effectLst>
                <a:outerShdw blurRad="38100" dist="38100" dir="2700000" algn="tl">
                  <a:srgbClr val="000000"/>
                </a:outerShdw>
              </a:effectLst>
              <a:latin typeface="華康細圓體" pitchFamily="49" charset="-120"/>
              <a:ea typeface="華康細圓體" pitchFamily="49" charset="-120"/>
            </a:endParaRPr>
          </a:p>
          <a:p>
            <a:pPr algn="r" eaLnBrk="1" hangingPunct="1"/>
            <a:r>
              <a:rPr lang="zh-TW" altLang="en-US" sz="3200" b="1">
                <a:solidFill>
                  <a:schemeClr val="bg1"/>
                </a:solidFill>
                <a:effectLst>
                  <a:outerShdw blurRad="38100" dist="38100" dir="2700000" algn="tl">
                    <a:srgbClr val="000000"/>
                  </a:outerShdw>
                </a:effectLst>
                <a:latin typeface="華康細圓體" pitchFamily="49" charset="-120"/>
                <a:ea typeface="華康細圓體" pitchFamily="49" charset="-120"/>
              </a:rPr>
              <a:t>      </a:t>
            </a:r>
          </a:p>
        </p:txBody>
      </p:sp>
      <p:sp>
        <p:nvSpPr>
          <p:cNvPr id="146442" name="AutoShape 10"/>
          <p:cNvSpPr>
            <a:spLocks noChangeArrowheads="1"/>
          </p:cNvSpPr>
          <p:nvPr/>
        </p:nvSpPr>
        <p:spPr bwMode="auto">
          <a:xfrm>
            <a:off x="2484438" y="5229225"/>
            <a:ext cx="2303462" cy="1368425"/>
          </a:xfrm>
          <a:prstGeom prst="upArrowCallout">
            <a:avLst>
              <a:gd name="adj1" fmla="val 42082"/>
              <a:gd name="adj2" fmla="val 42082"/>
              <a:gd name="adj3" fmla="val 16667"/>
              <a:gd name="adj4" fmla="val 66667"/>
            </a:avLst>
          </a:prstGeom>
          <a:solidFill>
            <a:srgbClr val="FFFF66"/>
          </a:solidFill>
          <a:ln w="9525">
            <a:solidFill>
              <a:schemeClr val="tx1"/>
            </a:solidFill>
            <a:miter lim="800000"/>
            <a:headEnd/>
            <a:tailEnd/>
          </a:ln>
          <a:effectLst/>
        </p:spPr>
        <p:txBody>
          <a:bodyPr wrap="none" anchor="ctr"/>
          <a:lstStyle/>
          <a:p>
            <a:pPr algn="ctr" eaLnBrk="1" hangingPunct="1"/>
            <a:r>
              <a:rPr kumimoji="1" lang="zh-TW" altLang="en-US" sz="1800">
                <a:latin typeface="Verdana" pitchFamily="34" charset="0"/>
              </a:rPr>
              <a:t>公共行動方案</a:t>
            </a:r>
          </a:p>
        </p:txBody>
      </p:sp>
      <p:sp>
        <p:nvSpPr>
          <p:cNvPr id="146443" name="Rectangle 11"/>
          <p:cNvSpPr>
            <a:spLocks noGrp="1" noChangeArrowheads="1"/>
          </p:cNvSpPr>
          <p:nvPr>
            <p:ph type="title"/>
          </p:nvPr>
        </p:nvSpPr>
        <p:spPr/>
        <p:txBody>
          <a:bodyPr/>
          <a:lstStyle/>
          <a:p>
            <a:r>
              <a:rPr lang="zh-TW" altLang="en-US" sz="4000" b="1" kern="1200" dirty="0">
                <a:solidFill>
                  <a:schemeClr val="tx1"/>
                </a:solidFill>
                <a:latin typeface="新細明體" pitchFamily="18" charset="-120"/>
                <a:ea typeface="Arial Unicode MS" pitchFamily="34" charset="-120"/>
                <a:cs typeface="Arial Unicode MS" pitchFamily="34" charset="-120"/>
              </a:rPr>
              <a:t>形成多贏機制</a:t>
            </a:r>
            <a:r>
              <a:rPr lang="en-US" altLang="zh-TW" sz="4000" b="1" kern="1200" dirty="0" smtClean="0">
                <a:solidFill>
                  <a:schemeClr val="tx1"/>
                </a:solidFill>
                <a:latin typeface="新細明體" pitchFamily="18" charset="-120"/>
                <a:ea typeface="Arial Unicode MS" pitchFamily="34" charset="-120"/>
                <a:cs typeface="Arial Unicode MS" pitchFamily="34" charset="-120"/>
              </a:rPr>
              <a:t>…</a:t>
            </a:r>
            <a:endParaRPr lang="en-US" altLang="zh-TW" sz="4000" b="1" kern="1200" dirty="0">
              <a:solidFill>
                <a:schemeClr val="tx1"/>
              </a:solidFill>
              <a:latin typeface="新細明體" pitchFamily="18" charset="-120"/>
              <a:ea typeface="Arial Unicode MS" pitchFamily="34" charset="-120"/>
              <a:cs typeface="Arial Unicode MS" pitchFamily="34" charset="-120"/>
            </a:endParaRPr>
          </a:p>
        </p:txBody>
      </p:sp>
    </p:spTree>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0" y="188913"/>
            <a:ext cx="9144000" cy="1143000"/>
          </a:xfrm>
        </p:spPr>
        <p:txBody>
          <a:bodyPr/>
          <a:lstStyle/>
          <a:p>
            <a:r>
              <a:rPr lang="zh-TW" altLang="en-US" sz="3600" b="1" kern="1200" dirty="0">
                <a:solidFill>
                  <a:schemeClr val="tx1"/>
                </a:solidFill>
                <a:latin typeface="新細明體" pitchFamily="18" charset="-120"/>
                <a:ea typeface="Arial Unicode MS" pitchFamily="34" charset="-120"/>
                <a:cs typeface="Arial Unicode MS" pitchFamily="34" charset="-120"/>
              </a:rPr>
              <a:t>我們從社會合理性之中</a:t>
            </a:r>
            <a:r>
              <a:rPr lang="zh-TW" altLang="en-US" sz="3600" b="1" kern="1200" dirty="0" smtClean="0">
                <a:solidFill>
                  <a:schemeClr val="tx1"/>
                </a:solidFill>
                <a:latin typeface="新細明體" pitchFamily="18" charset="-120"/>
                <a:ea typeface="Arial Unicode MS" pitchFamily="34" charset="-120"/>
                <a:cs typeface="Arial Unicode MS" pitchFamily="34" charset="-120"/>
              </a:rPr>
              <a:t>，找到</a:t>
            </a:r>
            <a:r>
              <a:rPr lang="zh-TW" altLang="en-US" sz="3600" b="1" kern="1200" dirty="0">
                <a:solidFill>
                  <a:schemeClr val="tx1"/>
                </a:solidFill>
                <a:latin typeface="新細明體" pitchFamily="18" charset="-120"/>
                <a:ea typeface="Arial Unicode MS" pitchFamily="34" charset="-120"/>
                <a:cs typeface="Arial Unicode MS" pitchFamily="34" charset="-120"/>
              </a:rPr>
              <a:t>台灣的機會</a:t>
            </a:r>
          </a:p>
        </p:txBody>
      </p:sp>
      <p:sp>
        <p:nvSpPr>
          <p:cNvPr id="147459" name="AutoShape 3"/>
          <p:cNvSpPr>
            <a:spLocks noChangeArrowheads="1"/>
          </p:cNvSpPr>
          <p:nvPr/>
        </p:nvSpPr>
        <p:spPr bwMode="auto">
          <a:xfrm>
            <a:off x="971550" y="2708275"/>
            <a:ext cx="1512888" cy="1439863"/>
          </a:xfrm>
          <a:prstGeom prst="flowChartProcess">
            <a:avLst/>
          </a:prstGeom>
          <a:solidFill>
            <a:srgbClr val="FFFF00"/>
          </a:solidFill>
          <a:ln w="9525">
            <a:solidFill>
              <a:schemeClr val="tx1"/>
            </a:solidFill>
            <a:miter lim="800000"/>
            <a:headEnd/>
            <a:tailEnd/>
          </a:ln>
          <a:effectLst/>
        </p:spPr>
        <p:txBody>
          <a:bodyPr wrap="none" anchor="ctr"/>
          <a:lstStyle/>
          <a:p>
            <a:pPr algn="ctr" eaLnBrk="1" hangingPunct="1"/>
            <a:r>
              <a:rPr kumimoji="1" lang="zh-TW" altLang="en-US" sz="1800">
                <a:latin typeface="Verdana" pitchFamily="34" charset="0"/>
              </a:rPr>
              <a:t>能源消費</a:t>
            </a:r>
          </a:p>
        </p:txBody>
      </p:sp>
      <p:sp>
        <p:nvSpPr>
          <p:cNvPr id="147460" name="Rectangle 4"/>
          <p:cNvSpPr>
            <a:spLocks noChangeArrowheads="1"/>
          </p:cNvSpPr>
          <p:nvPr/>
        </p:nvSpPr>
        <p:spPr bwMode="auto">
          <a:xfrm>
            <a:off x="3203575" y="1989138"/>
            <a:ext cx="1295400" cy="720725"/>
          </a:xfrm>
          <a:prstGeom prst="rect">
            <a:avLst/>
          </a:prstGeom>
          <a:solidFill>
            <a:srgbClr val="66FF33"/>
          </a:solidFill>
          <a:ln w="9525">
            <a:solidFill>
              <a:schemeClr val="tx1"/>
            </a:solidFill>
            <a:miter lim="800000"/>
            <a:headEnd/>
            <a:tailEnd/>
          </a:ln>
          <a:effectLst/>
        </p:spPr>
        <p:txBody>
          <a:bodyPr wrap="none" anchor="ctr"/>
          <a:lstStyle/>
          <a:p>
            <a:pPr algn="ctr" eaLnBrk="1" hangingPunct="1"/>
            <a:r>
              <a:rPr kumimoji="1" lang="zh-TW" altLang="en-US" sz="1800">
                <a:latin typeface="Verdana" pitchFamily="34" charset="0"/>
              </a:rPr>
              <a:t>產業部門</a:t>
            </a:r>
          </a:p>
        </p:txBody>
      </p:sp>
      <p:sp>
        <p:nvSpPr>
          <p:cNvPr id="147461" name="Rectangle 5"/>
          <p:cNvSpPr>
            <a:spLocks noChangeArrowheads="1"/>
          </p:cNvSpPr>
          <p:nvPr/>
        </p:nvSpPr>
        <p:spPr bwMode="auto">
          <a:xfrm>
            <a:off x="3203575" y="3141663"/>
            <a:ext cx="1295400" cy="720725"/>
          </a:xfrm>
          <a:prstGeom prst="rect">
            <a:avLst/>
          </a:prstGeom>
          <a:solidFill>
            <a:srgbClr val="FFCC99"/>
          </a:solidFill>
          <a:ln w="9525">
            <a:solidFill>
              <a:schemeClr val="tx1"/>
            </a:solidFill>
            <a:miter lim="800000"/>
            <a:headEnd/>
            <a:tailEnd/>
          </a:ln>
          <a:effectLst/>
        </p:spPr>
        <p:txBody>
          <a:bodyPr wrap="none" anchor="ctr"/>
          <a:lstStyle/>
          <a:p>
            <a:pPr algn="ctr" eaLnBrk="1" hangingPunct="1"/>
            <a:r>
              <a:rPr kumimoji="1" lang="zh-TW" altLang="en-US" sz="1800">
                <a:latin typeface="Verdana" pitchFamily="34" charset="0"/>
              </a:rPr>
              <a:t>住商部門</a:t>
            </a:r>
          </a:p>
        </p:txBody>
      </p:sp>
      <p:sp>
        <p:nvSpPr>
          <p:cNvPr id="147462" name="Rectangle 6"/>
          <p:cNvSpPr>
            <a:spLocks noChangeArrowheads="1"/>
          </p:cNvSpPr>
          <p:nvPr/>
        </p:nvSpPr>
        <p:spPr bwMode="auto">
          <a:xfrm>
            <a:off x="3203575" y="4292600"/>
            <a:ext cx="1295400" cy="720725"/>
          </a:xfrm>
          <a:prstGeom prst="rect">
            <a:avLst/>
          </a:prstGeom>
          <a:solidFill>
            <a:srgbClr val="FF00FF"/>
          </a:solidFill>
          <a:ln w="9525">
            <a:solidFill>
              <a:schemeClr val="tx1"/>
            </a:solidFill>
            <a:miter lim="800000"/>
            <a:headEnd/>
            <a:tailEnd/>
          </a:ln>
          <a:effectLst/>
        </p:spPr>
        <p:txBody>
          <a:bodyPr wrap="none" anchor="ctr"/>
          <a:lstStyle/>
          <a:p>
            <a:pPr algn="ctr" eaLnBrk="1" hangingPunct="1"/>
            <a:r>
              <a:rPr kumimoji="1" lang="zh-TW" altLang="en-US" sz="1800">
                <a:latin typeface="Verdana" pitchFamily="34" charset="0"/>
              </a:rPr>
              <a:t>公共服務</a:t>
            </a:r>
          </a:p>
          <a:p>
            <a:pPr algn="ctr" eaLnBrk="1" hangingPunct="1"/>
            <a:r>
              <a:rPr kumimoji="1" lang="zh-TW" altLang="en-US" sz="1800">
                <a:latin typeface="Verdana" pitchFamily="34" charset="0"/>
              </a:rPr>
              <a:t>部門</a:t>
            </a:r>
          </a:p>
        </p:txBody>
      </p:sp>
      <p:sp>
        <p:nvSpPr>
          <p:cNvPr id="147463" name="AutoShape 7"/>
          <p:cNvSpPr>
            <a:spLocks noChangeArrowheads="1"/>
          </p:cNvSpPr>
          <p:nvPr/>
        </p:nvSpPr>
        <p:spPr bwMode="auto">
          <a:xfrm>
            <a:off x="2627313" y="2133600"/>
            <a:ext cx="503237" cy="431800"/>
          </a:xfrm>
          <a:prstGeom prst="rightArrow">
            <a:avLst>
              <a:gd name="adj1" fmla="val 50000"/>
              <a:gd name="adj2" fmla="val 29136"/>
            </a:avLst>
          </a:prstGeom>
          <a:solidFill>
            <a:schemeClr val="accent1"/>
          </a:solidFill>
          <a:ln w="9525">
            <a:solidFill>
              <a:schemeClr val="tx1"/>
            </a:solidFill>
            <a:miter lim="800000"/>
            <a:headEnd/>
            <a:tailEnd/>
          </a:ln>
          <a:effectLst/>
        </p:spPr>
        <p:txBody>
          <a:bodyPr wrap="none" anchor="ctr"/>
          <a:lstStyle/>
          <a:p>
            <a:endParaRPr lang="zh-TW" altLang="en-US"/>
          </a:p>
        </p:txBody>
      </p:sp>
      <p:sp>
        <p:nvSpPr>
          <p:cNvPr id="147464" name="AutoShape 8"/>
          <p:cNvSpPr>
            <a:spLocks noChangeArrowheads="1"/>
          </p:cNvSpPr>
          <p:nvPr/>
        </p:nvSpPr>
        <p:spPr bwMode="auto">
          <a:xfrm>
            <a:off x="2627313" y="3284538"/>
            <a:ext cx="503237" cy="431800"/>
          </a:xfrm>
          <a:prstGeom prst="rightArrow">
            <a:avLst>
              <a:gd name="adj1" fmla="val 50000"/>
              <a:gd name="adj2" fmla="val 29136"/>
            </a:avLst>
          </a:prstGeom>
          <a:solidFill>
            <a:schemeClr val="accent1"/>
          </a:solidFill>
          <a:ln w="9525">
            <a:solidFill>
              <a:schemeClr val="tx1"/>
            </a:solidFill>
            <a:miter lim="800000"/>
            <a:headEnd/>
            <a:tailEnd/>
          </a:ln>
          <a:effectLst/>
        </p:spPr>
        <p:txBody>
          <a:bodyPr wrap="none" anchor="ctr"/>
          <a:lstStyle/>
          <a:p>
            <a:endParaRPr lang="zh-TW" altLang="en-US"/>
          </a:p>
        </p:txBody>
      </p:sp>
      <p:sp>
        <p:nvSpPr>
          <p:cNvPr id="147465" name="AutoShape 9"/>
          <p:cNvSpPr>
            <a:spLocks noChangeArrowheads="1"/>
          </p:cNvSpPr>
          <p:nvPr/>
        </p:nvSpPr>
        <p:spPr bwMode="auto">
          <a:xfrm>
            <a:off x="2627313" y="4437063"/>
            <a:ext cx="503237" cy="431800"/>
          </a:xfrm>
          <a:prstGeom prst="rightArrow">
            <a:avLst>
              <a:gd name="adj1" fmla="val 50000"/>
              <a:gd name="adj2" fmla="val 29136"/>
            </a:avLst>
          </a:prstGeom>
          <a:solidFill>
            <a:schemeClr val="accent1"/>
          </a:solidFill>
          <a:ln w="9525">
            <a:solidFill>
              <a:schemeClr val="tx1"/>
            </a:solidFill>
            <a:miter lim="800000"/>
            <a:headEnd/>
            <a:tailEnd/>
          </a:ln>
          <a:effectLst/>
        </p:spPr>
        <p:txBody>
          <a:bodyPr wrap="none" anchor="ctr"/>
          <a:lstStyle/>
          <a:p>
            <a:endParaRPr lang="zh-TW" altLang="en-US"/>
          </a:p>
        </p:txBody>
      </p:sp>
      <p:sp>
        <p:nvSpPr>
          <p:cNvPr id="147466" name="AutoShape 10"/>
          <p:cNvSpPr>
            <a:spLocks noChangeArrowheads="1"/>
          </p:cNvSpPr>
          <p:nvPr/>
        </p:nvSpPr>
        <p:spPr bwMode="auto">
          <a:xfrm>
            <a:off x="5292725" y="1557338"/>
            <a:ext cx="1655763" cy="503237"/>
          </a:xfrm>
          <a:prstGeom prst="rightArrow">
            <a:avLst>
              <a:gd name="adj1" fmla="val 50000"/>
              <a:gd name="adj2" fmla="val 82256"/>
            </a:avLst>
          </a:prstGeom>
          <a:solidFill>
            <a:srgbClr val="00FF00"/>
          </a:solidFill>
          <a:ln w="9525">
            <a:solidFill>
              <a:schemeClr val="tx1"/>
            </a:solidFill>
            <a:miter lim="800000"/>
            <a:headEnd/>
            <a:tailEnd/>
          </a:ln>
          <a:effectLst/>
        </p:spPr>
        <p:txBody>
          <a:bodyPr wrap="none" anchor="ctr"/>
          <a:lstStyle/>
          <a:p>
            <a:pPr algn="ctr" eaLnBrk="1" hangingPunct="1"/>
            <a:r>
              <a:rPr kumimoji="1" lang="zh-TW" altLang="en-US" sz="1800">
                <a:latin typeface="Verdana" pitchFamily="34" charset="0"/>
              </a:rPr>
              <a:t>能源效能</a:t>
            </a:r>
          </a:p>
        </p:txBody>
      </p:sp>
      <p:sp>
        <p:nvSpPr>
          <p:cNvPr id="147467" name="AutoShape 11"/>
          <p:cNvSpPr>
            <a:spLocks noChangeArrowheads="1"/>
          </p:cNvSpPr>
          <p:nvPr/>
        </p:nvSpPr>
        <p:spPr bwMode="auto">
          <a:xfrm>
            <a:off x="5292725" y="1844675"/>
            <a:ext cx="1655763" cy="503238"/>
          </a:xfrm>
          <a:prstGeom prst="rightArrow">
            <a:avLst>
              <a:gd name="adj1" fmla="val 50000"/>
              <a:gd name="adj2" fmla="val 82255"/>
            </a:avLst>
          </a:prstGeom>
          <a:solidFill>
            <a:srgbClr val="00FF00"/>
          </a:solidFill>
          <a:ln w="9525">
            <a:solidFill>
              <a:schemeClr val="tx1"/>
            </a:solidFill>
            <a:miter lim="800000"/>
            <a:headEnd/>
            <a:tailEnd/>
          </a:ln>
          <a:effectLst/>
        </p:spPr>
        <p:txBody>
          <a:bodyPr wrap="none" anchor="ctr"/>
          <a:lstStyle/>
          <a:p>
            <a:pPr algn="ctr" eaLnBrk="1" hangingPunct="1"/>
            <a:r>
              <a:rPr kumimoji="1" lang="zh-TW" altLang="en-US" sz="1800">
                <a:latin typeface="Verdana" pitchFamily="34" charset="0"/>
              </a:rPr>
              <a:t>產程改良</a:t>
            </a:r>
          </a:p>
        </p:txBody>
      </p:sp>
      <p:sp>
        <p:nvSpPr>
          <p:cNvPr id="147468" name="AutoShape 12"/>
          <p:cNvSpPr>
            <a:spLocks noChangeArrowheads="1"/>
          </p:cNvSpPr>
          <p:nvPr/>
        </p:nvSpPr>
        <p:spPr bwMode="auto">
          <a:xfrm>
            <a:off x="5292725" y="2133600"/>
            <a:ext cx="1655763" cy="503238"/>
          </a:xfrm>
          <a:prstGeom prst="rightArrow">
            <a:avLst>
              <a:gd name="adj1" fmla="val 50000"/>
              <a:gd name="adj2" fmla="val 82255"/>
            </a:avLst>
          </a:prstGeom>
          <a:solidFill>
            <a:srgbClr val="00FF00"/>
          </a:solidFill>
          <a:ln w="9525">
            <a:solidFill>
              <a:schemeClr val="tx1"/>
            </a:solidFill>
            <a:miter lim="800000"/>
            <a:headEnd/>
            <a:tailEnd/>
          </a:ln>
          <a:effectLst/>
        </p:spPr>
        <p:txBody>
          <a:bodyPr wrap="none" anchor="ctr"/>
          <a:lstStyle/>
          <a:p>
            <a:pPr algn="ctr" eaLnBrk="1" hangingPunct="1"/>
            <a:r>
              <a:rPr kumimoji="1" lang="zh-TW" altLang="en-US" sz="1800">
                <a:latin typeface="Verdana" pitchFamily="34" charset="0"/>
              </a:rPr>
              <a:t>須量控制</a:t>
            </a:r>
          </a:p>
        </p:txBody>
      </p:sp>
      <p:sp>
        <p:nvSpPr>
          <p:cNvPr id="147469" name="AutoShape 13"/>
          <p:cNvSpPr>
            <a:spLocks noChangeArrowheads="1"/>
          </p:cNvSpPr>
          <p:nvPr/>
        </p:nvSpPr>
        <p:spPr bwMode="auto">
          <a:xfrm>
            <a:off x="5292725" y="2349500"/>
            <a:ext cx="1655763" cy="503238"/>
          </a:xfrm>
          <a:prstGeom prst="rightArrow">
            <a:avLst>
              <a:gd name="adj1" fmla="val 50000"/>
              <a:gd name="adj2" fmla="val 82255"/>
            </a:avLst>
          </a:prstGeom>
          <a:solidFill>
            <a:srgbClr val="00FF00"/>
          </a:solidFill>
          <a:ln w="9525">
            <a:solidFill>
              <a:schemeClr val="tx1"/>
            </a:solidFill>
            <a:miter lim="800000"/>
            <a:headEnd/>
            <a:tailEnd/>
          </a:ln>
          <a:effectLst/>
        </p:spPr>
        <p:txBody>
          <a:bodyPr wrap="none" anchor="ctr"/>
          <a:lstStyle/>
          <a:p>
            <a:pPr algn="ctr" eaLnBrk="1" hangingPunct="1"/>
            <a:r>
              <a:rPr kumimoji="1" lang="zh-TW" altLang="en-US" sz="1800">
                <a:latin typeface="Verdana" pitchFamily="34" charset="0"/>
              </a:rPr>
              <a:t>生產工具升級</a:t>
            </a:r>
          </a:p>
        </p:txBody>
      </p:sp>
      <p:sp>
        <p:nvSpPr>
          <p:cNvPr id="147470" name="AutoShape 14"/>
          <p:cNvSpPr>
            <a:spLocks noChangeArrowheads="1"/>
          </p:cNvSpPr>
          <p:nvPr/>
        </p:nvSpPr>
        <p:spPr bwMode="auto">
          <a:xfrm>
            <a:off x="5148263" y="2852738"/>
            <a:ext cx="1655762" cy="503237"/>
          </a:xfrm>
          <a:prstGeom prst="rightArrow">
            <a:avLst>
              <a:gd name="adj1" fmla="val 50000"/>
              <a:gd name="adj2" fmla="val 82256"/>
            </a:avLst>
          </a:prstGeom>
          <a:solidFill>
            <a:srgbClr val="FFCC99"/>
          </a:solidFill>
          <a:ln w="9525">
            <a:solidFill>
              <a:schemeClr val="tx1"/>
            </a:solidFill>
            <a:miter lim="800000"/>
            <a:headEnd/>
            <a:tailEnd/>
          </a:ln>
          <a:effectLst/>
        </p:spPr>
        <p:txBody>
          <a:bodyPr wrap="none" anchor="ctr"/>
          <a:lstStyle/>
          <a:p>
            <a:pPr algn="ctr" eaLnBrk="1" hangingPunct="1"/>
            <a:r>
              <a:rPr kumimoji="1" lang="zh-TW" altLang="en-US" sz="1800">
                <a:latin typeface="Verdana" pitchFamily="34" charset="0"/>
              </a:rPr>
              <a:t>商家用電節能</a:t>
            </a:r>
          </a:p>
        </p:txBody>
      </p:sp>
      <p:sp>
        <p:nvSpPr>
          <p:cNvPr id="147471" name="Oval 15"/>
          <p:cNvSpPr>
            <a:spLocks noChangeArrowheads="1"/>
          </p:cNvSpPr>
          <p:nvPr/>
        </p:nvSpPr>
        <p:spPr bwMode="auto">
          <a:xfrm>
            <a:off x="6443663" y="1628775"/>
            <a:ext cx="1692275" cy="2160588"/>
          </a:xfrm>
          <a:prstGeom prst="ellipse">
            <a:avLst/>
          </a:prstGeom>
          <a:noFill/>
          <a:ln w="60325">
            <a:solidFill>
              <a:srgbClr val="339966"/>
            </a:solidFill>
            <a:prstDash val="sysDot"/>
            <a:round/>
            <a:headEnd/>
            <a:tailEnd/>
          </a:ln>
          <a:effectLst/>
        </p:spPr>
        <p:txBody>
          <a:bodyPr wrap="none" anchor="ctr"/>
          <a:lstStyle/>
          <a:p>
            <a:pPr algn="ctr" eaLnBrk="1" hangingPunct="1"/>
            <a:r>
              <a:rPr kumimoji="1" lang="zh-TW" altLang="en-US" sz="1600">
                <a:solidFill>
                  <a:srgbClr val="FF0000"/>
                </a:solidFill>
                <a:latin typeface="Verdana" pitchFamily="34" charset="0"/>
              </a:rPr>
              <a:t>能源服務市場</a:t>
            </a:r>
          </a:p>
          <a:p>
            <a:pPr algn="ctr" eaLnBrk="1" hangingPunct="1"/>
            <a:r>
              <a:rPr kumimoji="1" lang="zh-TW" altLang="en-US" sz="1600">
                <a:solidFill>
                  <a:srgbClr val="FF0000"/>
                </a:solidFill>
                <a:latin typeface="Verdana" pitchFamily="34" charset="0"/>
              </a:rPr>
              <a:t>與產業機會</a:t>
            </a:r>
          </a:p>
        </p:txBody>
      </p:sp>
      <p:sp>
        <p:nvSpPr>
          <p:cNvPr id="147472" name="AutoShape 16"/>
          <p:cNvSpPr>
            <a:spLocks noChangeArrowheads="1"/>
          </p:cNvSpPr>
          <p:nvPr/>
        </p:nvSpPr>
        <p:spPr bwMode="auto">
          <a:xfrm>
            <a:off x="5148263" y="3213100"/>
            <a:ext cx="1655762" cy="503238"/>
          </a:xfrm>
          <a:prstGeom prst="rightArrow">
            <a:avLst>
              <a:gd name="adj1" fmla="val 50000"/>
              <a:gd name="adj2" fmla="val 82255"/>
            </a:avLst>
          </a:prstGeom>
          <a:solidFill>
            <a:srgbClr val="FFCC99"/>
          </a:solidFill>
          <a:ln w="9525">
            <a:solidFill>
              <a:schemeClr val="tx1"/>
            </a:solidFill>
            <a:miter lim="800000"/>
            <a:headEnd/>
            <a:tailEnd/>
          </a:ln>
          <a:effectLst/>
        </p:spPr>
        <p:txBody>
          <a:bodyPr wrap="none" anchor="ctr"/>
          <a:lstStyle/>
          <a:p>
            <a:pPr algn="ctr" eaLnBrk="1" hangingPunct="1"/>
            <a:r>
              <a:rPr kumimoji="1" lang="zh-TW" altLang="en-US" sz="1800">
                <a:latin typeface="Verdana" pitchFamily="34" charset="0"/>
              </a:rPr>
              <a:t>公共用電節能</a:t>
            </a:r>
          </a:p>
        </p:txBody>
      </p:sp>
      <p:sp>
        <p:nvSpPr>
          <p:cNvPr id="147473" name="AutoShape 17"/>
          <p:cNvSpPr>
            <a:spLocks noChangeArrowheads="1"/>
          </p:cNvSpPr>
          <p:nvPr/>
        </p:nvSpPr>
        <p:spPr bwMode="auto">
          <a:xfrm>
            <a:off x="5148263" y="3644900"/>
            <a:ext cx="1655762" cy="503238"/>
          </a:xfrm>
          <a:prstGeom prst="rightArrow">
            <a:avLst>
              <a:gd name="adj1" fmla="val 50000"/>
              <a:gd name="adj2" fmla="val 82255"/>
            </a:avLst>
          </a:prstGeom>
          <a:solidFill>
            <a:srgbClr val="FFCC99"/>
          </a:solidFill>
          <a:ln w="9525">
            <a:solidFill>
              <a:schemeClr val="tx1"/>
            </a:solidFill>
            <a:miter lim="800000"/>
            <a:headEnd/>
            <a:tailEnd/>
          </a:ln>
          <a:effectLst/>
        </p:spPr>
        <p:txBody>
          <a:bodyPr wrap="none" anchor="ctr"/>
          <a:lstStyle/>
          <a:p>
            <a:pPr algn="ctr" eaLnBrk="1" hangingPunct="1"/>
            <a:r>
              <a:rPr kumimoji="1" lang="zh-TW" altLang="en-US" sz="1800">
                <a:latin typeface="Verdana" pitchFamily="34" charset="0"/>
              </a:rPr>
              <a:t>綠色都市審議</a:t>
            </a:r>
          </a:p>
        </p:txBody>
      </p:sp>
      <p:sp>
        <p:nvSpPr>
          <p:cNvPr id="147474" name="AutoShape 18"/>
          <p:cNvSpPr>
            <a:spLocks noChangeArrowheads="1"/>
          </p:cNvSpPr>
          <p:nvPr/>
        </p:nvSpPr>
        <p:spPr bwMode="auto">
          <a:xfrm>
            <a:off x="5148263" y="4005263"/>
            <a:ext cx="1655762" cy="503237"/>
          </a:xfrm>
          <a:prstGeom prst="rightArrow">
            <a:avLst>
              <a:gd name="adj1" fmla="val 50000"/>
              <a:gd name="adj2" fmla="val 82256"/>
            </a:avLst>
          </a:prstGeom>
          <a:solidFill>
            <a:srgbClr val="FFCC99"/>
          </a:solidFill>
          <a:ln w="9525">
            <a:solidFill>
              <a:schemeClr val="tx1"/>
            </a:solidFill>
            <a:miter lim="800000"/>
            <a:headEnd/>
            <a:tailEnd/>
          </a:ln>
          <a:effectLst/>
        </p:spPr>
        <p:txBody>
          <a:bodyPr wrap="none" anchor="ctr"/>
          <a:lstStyle/>
          <a:p>
            <a:pPr algn="ctr" eaLnBrk="1" hangingPunct="1"/>
            <a:r>
              <a:rPr kumimoji="1" lang="zh-TW" altLang="en-US" sz="1800">
                <a:latin typeface="Verdana" pitchFamily="34" charset="0"/>
              </a:rPr>
              <a:t>家戶用電節能</a:t>
            </a:r>
          </a:p>
        </p:txBody>
      </p:sp>
      <p:sp>
        <p:nvSpPr>
          <p:cNvPr id="147475" name="AutoShape 19"/>
          <p:cNvSpPr>
            <a:spLocks noChangeArrowheads="1"/>
          </p:cNvSpPr>
          <p:nvPr/>
        </p:nvSpPr>
        <p:spPr bwMode="auto">
          <a:xfrm>
            <a:off x="5148263" y="4437063"/>
            <a:ext cx="1655762" cy="503237"/>
          </a:xfrm>
          <a:prstGeom prst="rightArrow">
            <a:avLst>
              <a:gd name="adj1" fmla="val 50000"/>
              <a:gd name="adj2" fmla="val 82256"/>
            </a:avLst>
          </a:prstGeom>
          <a:solidFill>
            <a:srgbClr val="FF00FF"/>
          </a:solidFill>
          <a:ln w="9525">
            <a:solidFill>
              <a:schemeClr val="tx1"/>
            </a:solidFill>
            <a:miter lim="800000"/>
            <a:headEnd/>
            <a:tailEnd/>
          </a:ln>
          <a:effectLst/>
        </p:spPr>
        <p:txBody>
          <a:bodyPr wrap="none" anchor="ctr"/>
          <a:lstStyle/>
          <a:p>
            <a:pPr algn="ctr" eaLnBrk="1" hangingPunct="1"/>
            <a:r>
              <a:rPr kumimoji="1" lang="zh-TW" altLang="en-US" sz="1800">
                <a:latin typeface="Verdana" pitchFamily="34" charset="0"/>
              </a:rPr>
              <a:t>公共示範</a:t>
            </a:r>
          </a:p>
        </p:txBody>
      </p:sp>
      <p:sp>
        <p:nvSpPr>
          <p:cNvPr id="147476" name="AutoShape 20"/>
          <p:cNvSpPr>
            <a:spLocks noChangeArrowheads="1"/>
          </p:cNvSpPr>
          <p:nvPr/>
        </p:nvSpPr>
        <p:spPr bwMode="auto">
          <a:xfrm>
            <a:off x="5148263" y="4797425"/>
            <a:ext cx="1655762" cy="503238"/>
          </a:xfrm>
          <a:prstGeom prst="rightArrow">
            <a:avLst>
              <a:gd name="adj1" fmla="val 50000"/>
              <a:gd name="adj2" fmla="val 82255"/>
            </a:avLst>
          </a:prstGeom>
          <a:solidFill>
            <a:srgbClr val="FF00FF"/>
          </a:solidFill>
          <a:ln w="9525">
            <a:solidFill>
              <a:schemeClr val="tx1"/>
            </a:solidFill>
            <a:miter lim="800000"/>
            <a:headEnd/>
            <a:tailEnd/>
          </a:ln>
          <a:effectLst/>
        </p:spPr>
        <p:txBody>
          <a:bodyPr wrap="none" anchor="ctr"/>
          <a:lstStyle/>
          <a:p>
            <a:pPr algn="ctr" eaLnBrk="1" hangingPunct="1"/>
            <a:r>
              <a:rPr kumimoji="1" lang="zh-TW" altLang="en-US" sz="1800">
                <a:latin typeface="Verdana" pitchFamily="34" charset="0"/>
              </a:rPr>
              <a:t>公共管理</a:t>
            </a:r>
          </a:p>
        </p:txBody>
      </p:sp>
      <p:sp>
        <p:nvSpPr>
          <p:cNvPr id="147477" name="AutoShape 21"/>
          <p:cNvSpPr>
            <a:spLocks noChangeArrowheads="1"/>
          </p:cNvSpPr>
          <p:nvPr/>
        </p:nvSpPr>
        <p:spPr bwMode="auto">
          <a:xfrm>
            <a:off x="4500563" y="1628775"/>
            <a:ext cx="936625" cy="4465638"/>
          </a:xfrm>
          <a:prstGeom prst="upDownArrow">
            <a:avLst>
              <a:gd name="adj1" fmla="val 50000"/>
              <a:gd name="adj2" fmla="val 95356"/>
            </a:avLst>
          </a:prstGeom>
          <a:noFill/>
          <a:ln w="38100">
            <a:solidFill>
              <a:srgbClr val="0000FF"/>
            </a:solidFill>
            <a:prstDash val="sysDot"/>
            <a:miter lim="800000"/>
            <a:headEnd/>
            <a:tailEnd/>
          </a:ln>
          <a:effectLst/>
        </p:spPr>
        <p:txBody>
          <a:bodyPr vert="eaVert" wrap="none" anchor="ctr"/>
          <a:lstStyle/>
          <a:p>
            <a:pPr algn="ctr" eaLnBrk="1" hangingPunct="1"/>
            <a:r>
              <a:rPr kumimoji="1" lang="zh-TW" altLang="en-US" sz="1800" b="1">
                <a:solidFill>
                  <a:srgbClr val="3333FF"/>
                </a:solidFill>
                <a:latin typeface="Verdana" pitchFamily="34" charset="0"/>
              </a:rPr>
              <a:t>政府貫徹政策穿透率與覆蓋率</a:t>
            </a:r>
          </a:p>
        </p:txBody>
      </p:sp>
      <p:sp>
        <p:nvSpPr>
          <p:cNvPr id="147478" name="AutoShape 22"/>
          <p:cNvSpPr>
            <a:spLocks noChangeArrowheads="1"/>
          </p:cNvSpPr>
          <p:nvPr/>
        </p:nvSpPr>
        <p:spPr bwMode="auto">
          <a:xfrm>
            <a:off x="2627313" y="5445125"/>
            <a:ext cx="503237" cy="431800"/>
          </a:xfrm>
          <a:prstGeom prst="rightArrow">
            <a:avLst>
              <a:gd name="adj1" fmla="val 50000"/>
              <a:gd name="adj2" fmla="val 29136"/>
            </a:avLst>
          </a:prstGeom>
          <a:solidFill>
            <a:schemeClr val="accent1"/>
          </a:solidFill>
          <a:ln w="9525">
            <a:solidFill>
              <a:schemeClr val="tx1"/>
            </a:solidFill>
            <a:miter lim="800000"/>
            <a:headEnd/>
            <a:tailEnd/>
          </a:ln>
          <a:effectLst/>
        </p:spPr>
        <p:txBody>
          <a:bodyPr wrap="none" anchor="ctr"/>
          <a:lstStyle/>
          <a:p>
            <a:endParaRPr lang="zh-TW" altLang="en-US"/>
          </a:p>
        </p:txBody>
      </p:sp>
      <p:sp>
        <p:nvSpPr>
          <p:cNvPr id="147479" name="Rectangle 23"/>
          <p:cNvSpPr>
            <a:spLocks noChangeArrowheads="1"/>
          </p:cNvSpPr>
          <p:nvPr/>
        </p:nvSpPr>
        <p:spPr bwMode="auto">
          <a:xfrm>
            <a:off x="3203575" y="5445125"/>
            <a:ext cx="1295400" cy="720725"/>
          </a:xfrm>
          <a:prstGeom prst="rect">
            <a:avLst/>
          </a:prstGeom>
          <a:solidFill>
            <a:srgbClr val="CCFF33"/>
          </a:solidFill>
          <a:ln w="9525">
            <a:solidFill>
              <a:schemeClr val="tx1"/>
            </a:solidFill>
            <a:miter lim="800000"/>
            <a:headEnd/>
            <a:tailEnd/>
          </a:ln>
          <a:effectLst/>
        </p:spPr>
        <p:txBody>
          <a:bodyPr wrap="none" anchor="ctr"/>
          <a:lstStyle/>
          <a:p>
            <a:pPr algn="ctr" eaLnBrk="1" hangingPunct="1"/>
            <a:r>
              <a:rPr kumimoji="1" lang="zh-TW" altLang="en-US" sz="1800">
                <a:latin typeface="Verdana" pitchFamily="34" charset="0"/>
              </a:rPr>
              <a:t>運輸部門</a:t>
            </a:r>
          </a:p>
        </p:txBody>
      </p:sp>
      <p:sp>
        <p:nvSpPr>
          <p:cNvPr id="147480" name="AutoShape 24"/>
          <p:cNvSpPr>
            <a:spLocks noChangeArrowheads="1"/>
          </p:cNvSpPr>
          <p:nvPr/>
        </p:nvSpPr>
        <p:spPr bwMode="auto">
          <a:xfrm>
            <a:off x="5148263" y="5516563"/>
            <a:ext cx="2447925" cy="503237"/>
          </a:xfrm>
          <a:prstGeom prst="rightArrow">
            <a:avLst>
              <a:gd name="adj1" fmla="val 50000"/>
              <a:gd name="adj2" fmla="val 121609"/>
            </a:avLst>
          </a:prstGeom>
          <a:solidFill>
            <a:srgbClr val="CCFF33"/>
          </a:solidFill>
          <a:ln w="9525">
            <a:solidFill>
              <a:schemeClr val="tx1"/>
            </a:solidFill>
            <a:miter lim="800000"/>
            <a:headEnd/>
            <a:tailEnd/>
          </a:ln>
          <a:effectLst/>
        </p:spPr>
        <p:txBody>
          <a:bodyPr wrap="none" anchor="ctr"/>
          <a:lstStyle/>
          <a:p>
            <a:pPr algn="ctr" eaLnBrk="1" hangingPunct="1"/>
            <a:r>
              <a:rPr kumimoji="1" lang="zh-TW" altLang="en-US" sz="1800">
                <a:latin typeface="Verdana" pitchFamily="34" charset="0"/>
              </a:rPr>
              <a:t>低耗低污染交通替代</a:t>
            </a:r>
          </a:p>
        </p:txBody>
      </p:sp>
    </p:spTree>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755576" y="188640"/>
            <a:ext cx="7672388" cy="1143000"/>
          </a:xfrm>
        </p:spPr>
        <p:txBody>
          <a:bodyPr/>
          <a:lstStyle/>
          <a:p>
            <a:r>
              <a:rPr lang="zh-TW" altLang="en-US" sz="4000" b="1" kern="1200" dirty="0">
                <a:solidFill>
                  <a:schemeClr val="tx1"/>
                </a:solidFill>
                <a:latin typeface="新細明體" pitchFamily="18" charset="-120"/>
                <a:ea typeface="Arial Unicode MS" pitchFamily="34" charset="-120"/>
                <a:cs typeface="Arial Unicode MS" pitchFamily="34" charset="-120"/>
              </a:rPr>
              <a:t>北縣策略</a:t>
            </a:r>
            <a:r>
              <a:rPr lang="en-US" altLang="zh-TW" sz="4000" b="1" kern="1200" dirty="0">
                <a:solidFill>
                  <a:schemeClr val="tx1"/>
                </a:solidFill>
                <a:latin typeface="新細明體" pitchFamily="18" charset="-120"/>
                <a:ea typeface="Arial Unicode MS" pitchFamily="34" charset="-120"/>
                <a:cs typeface="Arial Unicode MS" pitchFamily="34" charset="-120"/>
              </a:rPr>
              <a:t>:</a:t>
            </a:r>
            <a:br>
              <a:rPr lang="en-US" altLang="zh-TW" sz="4000" b="1" kern="1200" dirty="0">
                <a:solidFill>
                  <a:schemeClr val="tx1"/>
                </a:solidFill>
                <a:latin typeface="新細明體" pitchFamily="18" charset="-120"/>
                <a:ea typeface="Arial Unicode MS" pitchFamily="34" charset="-120"/>
                <a:cs typeface="Arial Unicode MS" pitchFamily="34" charset="-120"/>
              </a:rPr>
            </a:br>
            <a:r>
              <a:rPr lang="zh-TW" altLang="en-US" sz="4000" b="1" kern="1200" dirty="0">
                <a:solidFill>
                  <a:schemeClr val="tx1"/>
                </a:solidFill>
                <a:latin typeface="新細明體" pitchFamily="18" charset="-120"/>
                <a:ea typeface="Arial Unicode MS" pitchFamily="34" charset="-120"/>
                <a:cs typeface="Arial Unicode MS" pitchFamily="34" charset="-120"/>
              </a:rPr>
              <a:t>政府領先創新</a:t>
            </a:r>
            <a:r>
              <a:rPr lang="en-US" altLang="en-US" sz="4000" b="1" kern="1200" dirty="0">
                <a:solidFill>
                  <a:schemeClr val="tx1"/>
                </a:solidFill>
                <a:latin typeface="新細明體" pitchFamily="18" charset="-120"/>
                <a:ea typeface="Arial Unicode MS" pitchFamily="34" charset="-120"/>
                <a:cs typeface="Arial Unicode MS" pitchFamily="34" charset="-120"/>
              </a:rPr>
              <a:t>，</a:t>
            </a:r>
            <a:r>
              <a:rPr lang="zh-TW" altLang="en-US" sz="4000" b="1" kern="1200" dirty="0">
                <a:solidFill>
                  <a:schemeClr val="tx1"/>
                </a:solidFill>
                <a:latin typeface="新細明體" pitchFamily="18" charset="-120"/>
                <a:ea typeface="Arial Unicode MS" pitchFamily="34" charset="-120"/>
                <a:cs typeface="Arial Unicode MS" pitchFamily="34" charset="-120"/>
              </a:rPr>
              <a:t>加上社會全動員</a:t>
            </a:r>
          </a:p>
        </p:txBody>
      </p:sp>
      <p:sp>
        <p:nvSpPr>
          <p:cNvPr id="154627" name="Rectangle 3"/>
          <p:cNvSpPr>
            <a:spLocks noGrp="1" noChangeArrowheads="1"/>
          </p:cNvSpPr>
          <p:nvPr>
            <p:ph type="body" idx="1"/>
          </p:nvPr>
        </p:nvSpPr>
        <p:spPr>
          <a:xfrm>
            <a:off x="1258888" y="1593850"/>
            <a:ext cx="7646987" cy="5075238"/>
          </a:xfrm>
        </p:spPr>
        <p:txBody>
          <a:bodyPr/>
          <a:lstStyle/>
          <a:p>
            <a:pPr>
              <a:lnSpc>
                <a:spcPct val="90000"/>
              </a:lnSpc>
            </a:pPr>
            <a:r>
              <a:rPr lang="zh-TW" altLang="en-US" sz="2900">
                <a:ea typeface="新細明體" pitchFamily="18" charset="-120"/>
              </a:rPr>
              <a:t>政府帶頭做</a:t>
            </a:r>
            <a:r>
              <a:rPr lang="zh-TW" altLang="en-US">
                <a:ea typeface="新細明體" pitchFamily="18" charset="-120"/>
              </a:rPr>
              <a:t>，</a:t>
            </a:r>
            <a:r>
              <a:rPr lang="zh-TW" altLang="en-US" sz="2900">
                <a:ea typeface="新細明體" pitchFamily="18" charset="-120"/>
              </a:rPr>
              <a:t>並建立面對面的工作關係</a:t>
            </a:r>
            <a:r>
              <a:rPr lang="zh-TW" altLang="en-US" sz="2800">
                <a:ea typeface="新細明體" pitchFamily="18" charset="-120"/>
              </a:rPr>
              <a:t>：</a:t>
            </a:r>
            <a:endParaRPr lang="zh-TW" altLang="en-US" sz="2900">
              <a:ea typeface="新細明體" pitchFamily="18" charset="-120"/>
            </a:endParaRPr>
          </a:p>
          <a:p>
            <a:pPr>
              <a:lnSpc>
                <a:spcPct val="90000"/>
              </a:lnSpc>
              <a:buFont typeface="Wingdings" pitchFamily="2" charset="2"/>
              <a:buNone/>
            </a:pPr>
            <a:r>
              <a:rPr lang="zh-TW" altLang="en-US" sz="2900">
                <a:solidFill>
                  <a:srgbClr val="FF0000"/>
                </a:solidFill>
                <a:ea typeface="新細明體" pitchFamily="18" charset="-120"/>
              </a:rPr>
              <a:t>（</a:t>
            </a:r>
            <a:r>
              <a:rPr lang="en-US" altLang="zh-TW" sz="2900">
                <a:solidFill>
                  <a:srgbClr val="FF0000"/>
                </a:solidFill>
                <a:ea typeface="新細明體" pitchFamily="18" charset="-120"/>
              </a:rPr>
              <a:t>1</a:t>
            </a:r>
            <a:r>
              <a:rPr lang="zh-TW" altLang="en-US" sz="2900">
                <a:solidFill>
                  <a:srgbClr val="FF0000"/>
                </a:solidFill>
                <a:ea typeface="新細明體" pitchFamily="18" charset="-120"/>
              </a:rPr>
              <a:t>）縣內</a:t>
            </a:r>
            <a:r>
              <a:rPr lang="en-US" altLang="zh-TW" sz="2900">
                <a:solidFill>
                  <a:srgbClr val="FF0000"/>
                </a:solidFill>
                <a:ea typeface="新細明體" pitchFamily="18" charset="-120"/>
              </a:rPr>
              <a:t>20000</a:t>
            </a:r>
            <a:r>
              <a:rPr lang="zh-TW" altLang="en-US" sz="2900">
                <a:solidFill>
                  <a:srgbClr val="FF0000"/>
                </a:solidFill>
                <a:ea typeface="新細明體" pitchFamily="18" charset="-120"/>
              </a:rPr>
              <a:t>家工廠</a:t>
            </a:r>
          </a:p>
          <a:p>
            <a:pPr>
              <a:lnSpc>
                <a:spcPct val="90000"/>
              </a:lnSpc>
              <a:buFont typeface="Wingdings" pitchFamily="2" charset="2"/>
              <a:buNone/>
            </a:pPr>
            <a:r>
              <a:rPr lang="zh-TW" altLang="en-US" sz="2900">
                <a:solidFill>
                  <a:srgbClr val="FF0000"/>
                </a:solidFill>
                <a:ea typeface="新細明體" pitchFamily="18" charset="-120"/>
              </a:rPr>
              <a:t>（</a:t>
            </a:r>
            <a:r>
              <a:rPr lang="en-US" altLang="zh-TW" sz="2900">
                <a:solidFill>
                  <a:srgbClr val="FF0000"/>
                </a:solidFill>
                <a:ea typeface="新細明體" pitchFamily="18" charset="-120"/>
              </a:rPr>
              <a:t>2</a:t>
            </a:r>
            <a:r>
              <a:rPr lang="zh-TW" altLang="en-US" sz="2900">
                <a:solidFill>
                  <a:srgbClr val="FF0000"/>
                </a:solidFill>
                <a:ea typeface="新細明體" pitchFamily="18" charset="-120"/>
              </a:rPr>
              <a:t>）縣內</a:t>
            </a:r>
            <a:r>
              <a:rPr lang="en-US" altLang="zh-TW" sz="2900">
                <a:solidFill>
                  <a:srgbClr val="FF0000"/>
                </a:solidFill>
                <a:ea typeface="新細明體" pitchFamily="18" charset="-120"/>
              </a:rPr>
              <a:t>5000</a:t>
            </a:r>
            <a:r>
              <a:rPr lang="zh-TW" altLang="en-US" sz="2900">
                <a:solidFill>
                  <a:srgbClr val="FF0000"/>
                </a:solidFill>
                <a:ea typeface="新細明體" pitchFamily="18" charset="-120"/>
              </a:rPr>
              <a:t>個公寓大廈管理委員會</a:t>
            </a:r>
            <a:r>
              <a:rPr lang="zh-TW" altLang="en-US" sz="2800">
                <a:ea typeface="新細明體" pitchFamily="18" charset="-120"/>
              </a:rPr>
              <a:t>，</a:t>
            </a:r>
            <a:endParaRPr lang="zh-TW" altLang="en-US" sz="2900">
              <a:solidFill>
                <a:srgbClr val="FF0000"/>
              </a:solidFill>
              <a:ea typeface="新細明體" pitchFamily="18" charset="-120"/>
            </a:endParaRPr>
          </a:p>
          <a:p>
            <a:pPr>
              <a:lnSpc>
                <a:spcPct val="90000"/>
              </a:lnSpc>
              <a:buFont typeface="Wingdings" pitchFamily="2" charset="2"/>
              <a:buNone/>
            </a:pPr>
            <a:r>
              <a:rPr lang="zh-TW" altLang="en-US" sz="2900">
                <a:solidFill>
                  <a:srgbClr val="FF0000"/>
                </a:solidFill>
                <a:ea typeface="新細明體" pitchFamily="18" charset="-120"/>
              </a:rPr>
              <a:t>（</a:t>
            </a:r>
            <a:r>
              <a:rPr lang="en-US" altLang="zh-TW" sz="2900">
                <a:solidFill>
                  <a:srgbClr val="FF0000"/>
                </a:solidFill>
                <a:ea typeface="新細明體" pitchFamily="18" charset="-120"/>
              </a:rPr>
              <a:t>3</a:t>
            </a:r>
            <a:r>
              <a:rPr lang="zh-TW" altLang="en-US" sz="2900">
                <a:solidFill>
                  <a:srgbClr val="FF0000"/>
                </a:solidFill>
                <a:ea typeface="新細明體" pitchFamily="18" charset="-120"/>
              </a:rPr>
              <a:t>）縣內</a:t>
            </a:r>
            <a:r>
              <a:rPr lang="en-US" altLang="zh-TW" sz="2900">
                <a:solidFill>
                  <a:srgbClr val="FF0000"/>
                </a:solidFill>
                <a:ea typeface="新細明體" pitchFamily="18" charset="-120"/>
              </a:rPr>
              <a:t>305</a:t>
            </a:r>
            <a:r>
              <a:rPr lang="zh-TW" altLang="en-US" sz="2900">
                <a:solidFill>
                  <a:srgbClr val="FF0000"/>
                </a:solidFill>
                <a:ea typeface="新細明體" pitchFamily="18" charset="-120"/>
              </a:rPr>
              <a:t>間學校與家長團體</a:t>
            </a:r>
          </a:p>
          <a:p>
            <a:pPr>
              <a:lnSpc>
                <a:spcPct val="90000"/>
              </a:lnSpc>
              <a:buFont typeface="Wingdings" pitchFamily="2" charset="2"/>
              <a:buNone/>
            </a:pPr>
            <a:r>
              <a:rPr lang="zh-TW" altLang="en-US" sz="2900">
                <a:solidFill>
                  <a:srgbClr val="FF0000"/>
                </a:solidFill>
                <a:ea typeface="新細明體" pitchFamily="18" charset="-120"/>
              </a:rPr>
              <a:t>（</a:t>
            </a:r>
            <a:r>
              <a:rPr lang="en-US" altLang="zh-TW" sz="2900">
                <a:solidFill>
                  <a:srgbClr val="FF0000"/>
                </a:solidFill>
                <a:ea typeface="新細明體" pitchFamily="18" charset="-120"/>
              </a:rPr>
              <a:t>4</a:t>
            </a:r>
            <a:r>
              <a:rPr lang="zh-TW" altLang="en-US" sz="2900">
                <a:solidFill>
                  <a:srgbClr val="FF0000"/>
                </a:solidFill>
                <a:ea typeface="新細明體" pitchFamily="18" charset="-120"/>
              </a:rPr>
              <a:t>）大台北區至少</a:t>
            </a:r>
            <a:r>
              <a:rPr lang="en-US" altLang="zh-TW" sz="2900">
                <a:solidFill>
                  <a:srgbClr val="FF0000"/>
                </a:solidFill>
                <a:ea typeface="新細明體" pitchFamily="18" charset="-120"/>
              </a:rPr>
              <a:t>30</a:t>
            </a:r>
            <a:r>
              <a:rPr lang="zh-TW" altLang="en-US" sz="2900">
                <a:solidFill>
                  <a:srgbClr val="FF0000"/>
                </a:solidFill>
                <a:ea typeface="新細明體" pitchFamily="18" charset="-120"/>
              </a:rPr>
              <a:t>萬個自行車客</a:t>
            </a:r>
          </a:p>
          <a:p>
            <a:pPr>
              <a:lnSpc>
                <a:spcPct val="90000"/>
              </a:lnSpc>
              <a:buFont typeface="Wingdings" pitchFamily="2" charset="2"/>
              <a:buNone/>
            </a:pPr>
            <a:r>
              <a:rPr lang="zh-TW" altLang="en-US" sz="2900">
                <a:solidFill>
                  <a:srgbClr val="FF0000"/>
                </a:solidFill>
                <a:ea typeface="新細明體" pitchFamily="18" charset="-120"/>
              </a:rPr>
              <a:t>（</a:t>
            </a:r>
            <a:r>
              <a:rPr lang="en-US" altLang="zh-TW" sz="2900">
                <a:solidFill>
                  <a:srgbClr val="FF0000"/>
                </a:solidFill>
                <a:ea typeface="新細明體" pitchFamily="18" charset="-120"/>
              </a:rPr>
              <a:t>5</a:t>
            </a:r>
            <a:r>
              <a:rPr lang="zh-TW" altLang="en-US" sz="2900">
                <a:solidFill>
                  <a:srgbClr val="FF0000"/>
                </a:solidFill>
                <a:ea typeface="新細明體" pitchFamily="18" charset="-120"/>
              </a:rPr>
              <a:t>）</a:t>
            </a:r>
            <a:r>
              <a:rPr lang="en-US" altLang="zh-TW" sz="2900">
                <a:solidFill>
                  <a:srgbClr val="FF0000"/>
                </a:solidFill>
                <a:ea typeface="新細明體" pitchFamily="18" charset="-120"/>
              </a:rPr>
              <a:t>1012</a:t>
            </a:r>
            <a:r>
              <a:rPr lang="zh-TW" altLang="en-US" sz="2900">
                <a:solidFill>
                  <a:srgbClr val="FF0000"/>
                </a:solidFill>
                <a:ea typeface="新細明體" pitchFamily="18" charset="-120"/>
              </a:rPr>
              <a:t>個村里，與</a:t>
            </a:r>
            <a:r>
              <a:rPr lang="en-US" altLang="zh-TW" sz="2900">
                <a:solidFill>
                  <a:srgbClr val="FF0000"/>
                </a:solidFill>
                <a:ea typeface="新細明體" pitchFamily="18" charset="-120"/>
              </a:rPr>
              <a:t>29</a:t>
            </a:r>
            <a:r>
              <a:rPr lang="zh-TW" altLang="en-US" sz="2900">
                <a:solidFill>
                  <a:srgbClr val="FF0000"/>
                </a:solidFill>
                <a:ea typeface="新細明體" pitchFamily="18" charset="-120"/>
              </a:rPr>
              <a:t>個鄉鎮</a:t>
            </a:r>
          </a:p>
          <a:p>
            <a:pPr>
              <a:lnSpc>
                <a:spcPct val="90000"/>
              </a:lnSpc>
              <a:buFont typeface="Wingdings" pitchFamily="2" charset="2"/>
              <a:buNone/>
            </a:pPr>
            <a:r>
              <a:rPr lang="zh-TW" altLang="en-US" sz="2900">
                <a:solidFill>
                  <a:srgbClr val="FF0000"/>
                </a:solidFill>
                <a:ea typeface="新細明體" pitchFamily="18" charset="-120"/>
              </a:rPr>
              <a:t>（</a:t>
            </a:r>
            <a:r>
              <a:rPr lang="en-US" altLang="zh-TW" sz="2900">
                <a:solidFill>
                  <a:srgbClr val="FF0000"/>
                </a:solidFill>
                <a:ea typeface="新細明體" pitchFamily="18" charset="-120"/>
              </a:rPr>
              <a:t>6</a:t>
            </a:r>
            <a:r>
              <a:rPr lang="zh-TW" altLang="en-US" sz="2900">
                <a:solidFill>
                  <a:srgbClr val="FF0000"/>
                </a:solidFill>
                <a:ea typeface="新細明體" pitchFamily="18" charset="-120"/>
              </a:rPr>
              <a:t>）</a:t>
            </a:r>
            <a:r>
              <a:rPr lang="en-US" altLang="zh-TW" sz="2900">
                <a:solidFill>
                  <a:srgbClr val="FF0000"/>
                </a:solidFill>
                <a:ea typeface="新細明體" pitchFamily="18" charset="-120"/>
              </a:rPr>
              <a:t>210</a:t>
            </a:r>
            <a:r>
              <a:rPr lang="zh-TW" altLang="en-US" sz="2900">
                <a:solidFill>
                  <a:srgbClr val="FF0000"/>
                </a:solidFill>
                <a:ea typeface="新細明體" pitchFamily="18" charset="-120"/>
              </a:rPr>
              <a:t>萬個機車使用者</a:t>
            </a:r>
          </a:p>
          <a:p>
            <a:pPr>
              <a:lnSpc>
                <a:spcPct val="90000"/>
              </a:lnSpc>
              <a:buFont typeface="Wingdings" pitchFamily="2" charset="2"/>
              <a:buNone/>
            </a:pPr>
            <a:r>
              <a:rPr lang="zh-TW" altLang="en-US" sz="2900">
                <a:solidFill>
                  <a:srgbClr val="FF0000"/>
                </a:solidFill>
                <a:ea typeface="新細明體" pitchFamily="18" charset="-120"/>
              </a:rPr>
              <a:t>（</a:t>
            </a:r>
            <a:r>
              <a:rPr lang="en-US" altLang="zh-TW" sz="2900">
                <a:solidFill>
                  <a:srgbClr val="FF0000"/>
                </a:solidFill>
                <a:ea typeface="新細明體" pitchFamily="18" charset="-120"/>
              </a:rPr>
              <a:t>7</a:t>
            </a:r>
            <a:r>
              <a:rPr lang="zh-TW" altLang="en-US" sz="2900">
                <a:solidFill>
                  <a:srgbClr val="FF0000"/>
                </a:solidFill>
                <a:ea typeface="新細明體" pitchFamily="18" charset="-120"/>
              </a:rPr>
              <a:t>）</a:t>
            </a:r>
            <a:r>
              <a:rPr lang="en-US" altLang="zh-TW" sz="2900">
                <a:solidFill>
                  <a:srgbClr val="FF0000"/>
                </a:solidFill>
                <a:ea typeface="新細明體" pitchFamily="18" charset="-120"/>
              </a:rPr>
              <a:t>132</a:t>
            </a:r>
            <a:r>
              <a:rPr lang="zh-TW" altLang="en-US" sz="2900">
                <a:solidFill>
                  <a:srgbClr val="FF0000"/>
                </a:solidFill>
                <a:ea typeface="新細明體" pitchFamily="18" charset="-120"/>
              </a:rPr>
              <a:t>萬家戶</a:t>
            </a:r>
          </a:p>
          <a:p>
            <a:pPr>
              <a:lnSpc>
                <a:spcPct val="90000"/>
              </a:lnSpc>
              <a:buFont typeface="Wingdings" pitchFamily="2" charset="2"/>
              <a:buNone/>
            </a:pPr>
            <a:endParaRPr lang="en-US" altLang="zh-TW" sz="2900">
              <a:solidFill>
                <a:srgbClr val="FF0000"/>
              </a:solidFill>
              <a:ea typeface="新細明體" pitchFamily="18" charset="-120"/>
            </a:endParaRPr>
          </a:p>
        </p:txBody>
      </p:sp>
    </p:spTree>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3"/>
          <p:cNvSpPr>
            <a:spLocks noGrp="1" noChangeArrowheads="1"/>
          </p:cNvSpPr>
          <p:nvPr>
            <p:ph type="body" idx="4294967295"/>
          </p:nvPr>
        </p:nvSpPr>
        <p:spPr>
          <a:xfrm>
            <a:off x="684213" y="1773238"/>
            <a:ext cx="8218487" cy="4614862"/>
          </a:xfrm>
        </p:spPr>
        <p:txBody>
          <a:bodyPr/>
          <a:lstStyle/>
          <a:p>
            <a:pPr eaLnBrk="1" hangingPunct="1">
              <a:lnSpc>
                <a:spcPct val="90000"/>
              </a:lnSpc>
              <a:spcAft>
                <a:spcPct val="50000"/>
              </a:spcAft>
            </a:pPr>
            <a:r>
              <a:rPr lang="zh-TW" altLang="en-US" smtClean="0">
                <a:solidFill>
                  <a:srgbClr val="FF0000"/>
                </a:solidFill>
                <a:latin typeface="新細明體" pitchFamily="18" charset="-120"/>
                <a:ea typeface="新細明體" pitchFamily="18" charset="-120"/>
              </a:rPr>
              <a:t>產業部門</a:t>
            </a:r>
            <a:br>
              <a:rPr lang="zh-TW" altLang="en-US" smtClean="0">
                <a:solidFill>
                  <a:srgbClr val="FF0000"/>
                </a:solidFill>
                <a:latin typeface="新細明體" pitchFamily="18" charset="-120"/>
                <a:ea typeface="新細明體" pitchFamily="18" charset="-120"/>
              </a:rPr>
            </a:br>
            <a:r>
              <a:rPr lang="en-US" altLang="zh-TW" smtClean="0">
                <a:latin typeface="新細明體" pitchFamily="18" charset="-120"/>
                <a:ea typeface="新細明體" pitchFamily="18" charset="-120"/>
              </a:rPr>
              <a:t>(</a:t>
            </a:r>
            <a:r>
              <a:rPr lang="zh-TW" altLang="en-US" smtClean="0">
                <a:latin typeface="新細明體" pitchFamily="18" charset="-120"/>
                <a:ea typeface="新細明體" pitchFamily="18" charset="-120"/>
              </a:rPr>
              <a:t>減碳</a:t>
            </a:r>
            <a:r>
              <a:rPr lang="en-US" altLang="zh-TW" smtClean="0">
                <a:latin typeface="新細明體" pitchFamily="18" charset="-120"/>
                <a:ea typeface="新細明體" pitchFamily="18" charset="-120"/>
              </a:rPr>
              <a:t>413</a:t>
            </a:r>
            <a:r>
              <a:rPr lang="zh-TW" altLang="en-US" smtClean="0">
                <a:latin typeface="新細明體" pitchFamily="18" charset="-120"/>
                <a:ea typeface="新細明體" pitchFamily="18" charset="-120"/>
              </a:rPr>
              <a:t>萬噸， </a:t>
            </a:r>
            <a:r>
              <a:rPr lang="en-US" altLang="zh-TW" smtClean="0">
                <a:latin typeface="新細明體" pitchFamily="18" charset="-120"/>
                <a:ea typeface="新細明體" pitchFamily="18" charset="-120"/>
              </a:rPr>
              <a:t>5</a:t>
            </a:r>
            <a:r>
              <a:rPr lang="zh-TW" altLang="en-US" smtClean="0">
                <a:latin typeface="新細明體" pitchFamily="18" charset="-120"/>
                <a:ea typeface="新細明體" pitchFamily="18" charset="-120"/>
              </a:rPr>
              <a:t>年預估經費</a:t>
            </a:r>
            <a:r>
              <a:rPr lang="en-US" altLang="zh-TW" smtClean="0">
                <a:latin typeface="新細明體" pitchFamily="18" charset="-120"/>
                <a:ea typeface="新細明體" pitchFamily="18" charset="-120"/>
              </a:rPr>
              <a:t>253</a:t>
            </a:r>
            <a:r>
              <a:rPr lang="zh-TW" altLang="en-US" smtClean="0">
                <a:latin typeface="新細明體" pitchFamily="18" charset="-120"/>
                <a:ea typeface="新細明體" pitchFamily="18" charset="-120"/>
              </a:rPr>
              <a:t>億</a:t>
            </a:r>
            <a:r>
              <a:rPr lang="en-US" altLang="zh-TW" smtClean="0">
                <a:latin typeface="新細明體" pitchFamily="18" charset="-120"/>
                <a:ea typeface="新細明體" pitchFamily="18" charset="-120"/>
              </a:rPr>
              <a:t>)</a:t>
            </a:r>
            <a:endParaRPr lang="en-US" altLang="zh-TW" smtClean="0">
              <a:solidFill>
                <a:srgbClr val="FF0000"/>
              </a:solidFill>
              <a:latin typeface="新細明體" pitchFamily="18" charset="-120"/>
              <a:ea typeface="新細明體" pitchFamily="18" charset="-120"/>
            </a:endParaRPr>
          </a:p>
          <a:p>
            <a:pPr eaLnBrk="1" hangingPunct="1">
              <a:lnSpc>
                <a:spcPct val="90000"/>
              </a:lnSpc>
              <a:spcAft>
                <a:spcPct val="50000"/>
              </a:spcAft>
            </a:pPr>
            <a:r>
              <a:rPr kumimoji="0" lang="zh-TW" altLang="en-US" smtClean="0">
                <a:solidFill>
                  <a:srgbClr val="FF0000"/>
                </a:solidFill>
                <a:latin typeface="新細明體" pitchFamily="18" charset="-120"/>
                <a:ea typeface="新細明體" pitchFamily="18" charset="-120"/>
              </a:rPr>
              <a:t>住商部門</a:t>
            </a:r>
            <a:br>
              <a:rPr kumimoji="0" lang="zh-TW" altLang="en-US" smtClean="0">
                <a:solidFill>
                  <a:srgbClr val="FF0000"/>
                </a:solidFill>
                <a:latin typeface="新細明體" pitchFamily="18" charset="-120"/>
                <a:ea typeface="新細明體" pitchFamily="18" charset="-120"/>
              </a:rPr>
            </a:br>
            <a:r>
              <a:rPr lang="en-US" altLang="zh-TW" smtClean="0">
                <a:latin typeface="新細明體" pitchFamily="18" charset="-120"/>
                <a:ea typeface="新細明體" pitchFamily="18" charset="-120"/>
              </a:rPr>
              <a:t>(</a:t>
            </a:r>
            <a:r>
              <a:rPr lang="zh-TW" altLang="en-US" smtClean="0">
                <a:latin typeface="新細明體" pitchFamily="18" charset="-120"/>
                <a:ea typeface="新細明體" pitchFamily="18" charset="-120"/>
              </a:rPr>
              <a:t>減碳</a:t>
            </a:r>
            <a:r>
              <a:rPr lang="en-US" altLang="zh-TW" smtClean="0">
                <a:latin typeface="新細明體" pitchFamily="18" charset="-120"/>
                <a:ea typeface="新細明體" pitchFamily="18" charset="-120"/>
              </a:rPr>
              <a:t>180</a:t>
            </a:r>
            <a:r>
              <a:rPr lang="zh-TW" altLang="en-US" smtClean="0">
                <a:latin typeface="新細明體" pitchFamily="18" charset="-120"/>
                <a:ea typeface="新細明體" pitchFamily="18" charset="-120"/>
              </a:rPr>
              <a:t>萬噸， </a:t>
            </a:r>
            <a:r>
              <a:rPr lang="en-US" altLang="zh-TW" smtClean="0">
                <a:latin typeface="新細明體" pitchFamily="18" charset="-120"/>
                <a:ea typeface="新細明體" pitchFamily="18" charset="-120"/>
              </a:rPr>
              <a:t>5</a:t>
            </a:r>
            <a:r>
              <a:rPr lang="zh-TW" altLang="en-US" smtClean="0">
                <a:latin typeface="新細明體" pitchFamily="18" charset="-120"/>
                <a:ea typeface="新細明體" pitchFamily="18" charset="-120"/>
              </a:rPr>
              <a:t>年預估經費</a:t>
            </a:r>
            <a:r>
              <a:rPr lang="en-US" altLang="zh-TW" smtClean="0">
                <a:latin typeface="新細明體" pitchFamily="18" charset="-120"/>
                <a:ea typeface="新細明體" pitchFamily="18" charset="-120"/>
              </a:rPr>
              <a:t>128</a:t>
            </a:r>
            <a:r>
              <a:rPr lang="zh-TW" altLang="en-US" smtClean="0">
                <a:latin typeface="新細明體" pitchFamily="18" charset="-120"/>
                <a:ea typeface="新細明體" pitchFamily="18" charset="-120"/>
              </a:rPr>
              <a:t>億</a:t>
            </a:r>
            <a:r>
              <a:rPr lang="en-US" altLang="zh-TW" smtClean="0">
                <a:latin typeface="新細明體" pitchFamily="18" charset="-120"/>
                <a:ea typeface="新細明體" pitchFamily="18" charset="-120"/>
              </a:rPr>
              <a:t>)</a:t>
            </a:r>
            <a:endParaRPr kumimoji="0" lang="en-US" altLang="zh-TW" smtClean="0">
              <a:solidFill>
                <a:srgbClr val="FF0000"/>
              </a:solidFill>
              <a:latin typeface="新細明體" pitchFamily="18" charset="-120"/>
              <a:ea typeface="新細明體" pitchFamily="18" charset="-120"/>
            </a:endParaRPr>
          </a:p>
          <a:p>
            <a:pPr eaLnBrk="1" hangingPunct="1">
              <a:lnSpc>
                <a:spcPct val="90000"/>
              </a:lnSpc>
              <a:spcAft>
                <a:spcPct val="50000"/>
              </a:spcAft>
            </a:pPr>
            <a:r>
              <a:rPr kumimoji="0" lang="zh-TW" altLang="en-US" smtClean="0">
                <a:solidFill>
                  <a:srgbClr val="FF0000"/>
                </a:solidFill>
                <a:latin typeface="新細明體" pitchFamily="18" charset="-120"/>
                <a:ea typeface="新細明體" pitchFamily="18" charset="-120"/>
              </a:rPr>
              <a:t>公共服務部門</a:t>
            </a:r>
            <a:br>
              <a:rPr kumimoji="0" lang="zh-TW" altLang="en-US" smtClean="0">
                <a:solidFill>
                  <a:srgbClr val="FF0000"/>
                </a:solidFill>
                <a:latin typeface="新細明體" pitchFamily="18" charset="-120"/>
                <a:ea typeface="新細明體" pitchFamily="18" charset="-120"/>
              </a:rPr>
            </a:br>
            <a:r>
              <a:rPr lang="en-US" altLang="zh-TW" smtClean="0">
                <a:latin typeface="新細明體" pitchFamily="18" charset="-120"/>
                <a:ea typeface="新細明體" pitchFamily="18" charset="-120"/>
              </a:rPr>
              <a:t>(</a:t>
            </a:r>
            <a:r>
              <a:rPr lang="zh-TW" altLang="en-US" smtClean="0">
                <a:latin typeface="新細明體" pitchFamily="18" charset="-120"/>
                <a:ea typeface="新細明體" pitchFamily="18" charset="-120"/>
              </a:rPr>
              <a:t>減碳</a:t>
            </a:r>
            <a:r>
              <a:rPr lang="en-US" altLang="zh-TW" smtClean="0">
                <a:latin typeface="新細明體" pitchFamily="18" charset="-120"/>
                <a:ea typeface="新細明體" pitchFamily="18" charset="-120"/>
              </a:rPr>
              <a:t>37</a:t>
            </a:r>
            <a:r>
              <a:rPr lang="zh-TW" altLang="en-US" smtClean="0">
                <a:latin typeface="新細明體" pitchFamily="18" charset="-120"/>
                <a:ea typeface="新細明體" pitchFamily="18" charset="-120"/>
              </a:rPr>
              <a:t>萬噸</a:t>
            </a:r>
            <a:r>
              <a:rPr lang="en-US" altLang="zh-TW" smtClean="0">
                <a:latin typeface="新細明體" pitchFamily="18" charset="-120"/>
                <a:ea typeface="新細明體" pitchFamily="18" charset="-120"/>
              </a:rPr>
              <a:t>)</a:t>
            </a:r>
            <a:endParaRPr kumimoji="0" lang="en-US" altLang="zh-TW" smtClean="0">
              <a:solidFill>
                <a:srgbClr val="FF0000"/>
              </a:solidFill>
              <a:latin typeface="新細明體" pitchFamily="18" charset="-120"/>
              <a:ea typeface="新細明體" pitchFamily="18" charset="-120"/>
            </a:endParaRPr>
          </a:p>
          <a:p>
            <a:pPr eaLnBrk="1" hangingPunct="1">
              <a:lnSpc>
                <a:spcPct val="90000"/>
              </a:lnSpc>
              <a:spcAft>
                <a:spcPct val="50000"/>
              </a:spcAft>
            </a:pPr>
            <a:r>
              <a:rPr kumimoji="0" lang="zh-TW" altLang="en-US" smtClean="0">
                <a:solidFill>
                  <a:srgbClr val="FF0000"/>
                </a:solidFill>
                <a:latin typeface="新細明體" pitchFamily="18" charset="-120"/>
                <a:ea typeface="新細明體" pitchFamily="18" charset="-120"/>
              </a:rPr>
              <a:t>運輸部門</a:t>
            </a:r>
            <a:br>
              <a:rPr kumimoji="0" lang="zh-TW" altLang="en-US" smtClean="0">
                <a:solidFill>
                  <a:srgbClr val="FF0000"/>
                </a:solidFill>
                <a:latin typeface="新細明體" pitchFamily="18" charset="-120"/>
                <a:ea typeface="新細明體" pitchFamily="18" charset="-120"/>
              </a:rPr>
            </a:br>
            <a:r>
              <a:rPr lang="en-US" altLang="zh-TW" smtClean="0">
                <a:latin typeface="新細明體" pitchFamily="18" charset="-120"/>
                <a:ea typeface="新細明體" pitchFamily="18" charset="-120"/>
              </a:rPr>
              <a:t>(</a:t>
            </a:r>
            <a:r>
              <a:rPr lang="zh-TW" altLang="en-US" smtClean="0">
                <a:latin typeface="新細明體" pitchFamily="18" charset="-120"/>
                <a:ea typeface="新細明體" pitchFamily="18" charset="-120"/>
              </a:rPr>
              <a:t>減碳</a:t>
            </a:r>
            <a:r>
              <a:rPr lang="en-US" altLang="zh-TW" smtClean="0">
                <a:latin typeface="新細明體" pitchFamily="18" charset="-120"/>
                <a:ea typeface="新細明體" pitchFamily="18" charset="-120"/>
              </a:rPr>
              <a:t>270</a:t>
            </a:r>
            <a:r>
              <a:rPr lang="zh-TW" altLang="en-US" smtClean="0">
                <a:latin typeface="新細明體" pitchFamily="18" charset="-120"/>
                <a:ea typeface="新細明體" pitchFamily="18" charset="-120"/>
              </a:rPr>
              <a:t>萬噸， </a:t>
            </a:r>
            <a:r>
              <a:rPr lang="en-US" altLang="zh-TW" smtClean="0">
                <a:latin typeface="新細明體" pitchFamily="18" charset="-120"/>
                <a:ea typeface="新細明體" pitchFamily="18" charset="-120"/>
              </a:rPr>
              <a:t>5</a:t>
            </a:r>
            <a:r>
              <a:rPr lang="zh-TW" altLang="en-US" smtClean="0">
                <a:latin typeface="新細明體" pitchFamily="18" charset="-120"/>
                <a:ea typeface="新細明體" pitchFamily="18" charset="-120"/>
              </a:rPr>
              <a:t>年預估經費</a:t>
            </a:r>
            <a:r>
              <a:rPr lang="en-US" altLang="zh-TW" smtClean="0">
                <a:latin typeface="新細明體" pitchFamily="18" charset="-120"/>
                <a:ea typeface="新細明體" pitchFamily="18" charset="-120"/>
              </a:rPr>
              <a:t>219</a:t>
            </a:r>
            <a:r>
              <a:rPr lang="zh-TW" altLang="en-US" smtClean="0">
                <a:latin typeface="新細明體" pitchFamily="18" charset="-120"/>
                <a:ea typeface="新細明體" pitchFamily="18" charset="-120"/>
              </a:rPr>
              <a:t>億</a:t>
            </a:r>
            <a:r>
              <a:rPr lang="en-US" altLang="zh-TW" smtClean="0">
                <a:latin typeface="新細明體" pitchFamily="18" charset="-120"/>
                <a:ea typeface="新細明體" pitchFamily="18" charset="-120"/>
              </a:rPr>
              <a:t>)</a:t>
            </a:r>
          </a:p>
        </p:txBody>
      </p:sp>
      <p:sp>
        <p:nvSpPr>
          <p:cNvPr id="209923" name="Rectangle 2"/>
          <p:cNvSpPr txBox="1">
            <a:spLocks noChangeArrowheads="1"/>
          </p:cNvSpPr>
          <p:nvPr/>
        </p:nvSpPr>
        <p:spPr bwMode="auto">
          <a:xfrm>
            <a:off x="0" y="109538"/>
            <a:ext cx="9144000" cy="1447800"/>
          </a:xfrm>
          <a:prstGeom prst="rect">
            <a:avLst/>
          </a:prstGeom>
          <a:noFill/>
          <a:ln w="9525">
            <a:noFill/>
            <a:miter lim="800000"/>
            <a:headEnd/>
            <a:tailEnd/>
          </a:ln>
        </p:spPr>
        <p:txBody>
          <a:bodyPr anchor="b">
            <a:spAutoFit/>
          </a:bodyPr>
          <a:lstStyle/>
          <a:p>
            <a:pPr algn="ctr">
              <a:spcBef>
                <a:spcPct val="50000"/>
              </a:spcBef>
            </a:pPr>
            <a:r>
              <a:rPr lang="en-US" altLang="zh-TW" sz="4400" b="1">
                <a:latin typeface="Arial Unicode MS" pitchFamily="34" charset="-120"/>
                <a:ea typeface="Arial Unicode MS" pitchFamily="34" charset="-120"/>
                <a:cs typeface="Arial Unicode MS" pitchFamily="34" charset="-120"/>
              </a:rPr>
              <a:t>5</a:t>
            </a:r>
            <a:r>
              <a:rPr lang="zh-TW" altLang="en-US" sz="4400" b="1">
                <a:latin typeface="Arial Unicode MS" pitchFamily="34" charset="-120"/>
                <a:ea typeface="Arial Unicode MS" pitchFamily="34" charset="-120"/>
                <a:cs typeface="Arial Unicode MS" pitchFamily="34" charset="-120"/>
              </a:rPr>
              <a:t>年減碳</a:t>
            </a:r>
            <a:r>
              <a:rPr lang="en-US" altLang="zh-TW" sz="4400" b="1">
                <a:latin typeface="Arial Unicode MS" pitchFamily="34" charset="-120"/>
                <a:ea typeface="Arial Unicode MS" pitchFamily="34" charset="-120"/>
                <a:cs typeface="Arial Unicode MS" pitchFamily="34" charset="-120"/>
              </a:rPr>
              <a:t>900</a:t>
            </a:r>
            <a:r>
              <a:rPr lang="zh-TW" altLang="en-US" sz="4400" b="1">
                <a:latin typeface="Arial Unicode MS" pitchFamily="34" charset="-120"/>
                <a:ea typeface="Arial Unicode MS" pitchFamily="34" charset="-120"/>
                <a:cs typeface="Arial Unicode MS" pitchFamily="34" charset="-120"/>
              </a:rPr>
              <a:t>萬噸的企圖心：</a:t>
            </a:r>
            <a:br>
              <a:rPr lang="zh-TW" altLang="en-US" sz="4400" b="1">
                <a:latin typeface="Arial Unicode MS" pitchFamily="34" charset="-120"/>
                <a:ea typeface="Arial Unicode MS" pitchFamily="34" charset="-120"/>
                <a:cs typeface="Arial Unicode MS" pitchFamily="34" charset="-120"/>
              </a:rPr>
            </a:br>
            <a:r>
              <a:rPr lang="zh-TW" altLang="en-US" sz="4400" b="1">
                <a:latin typeface="Arial Unicode MS" pitchFamily="34" charset="-120"/>
                <a:ea typeface="Arial Unicode MS" pitchFamily="34" charset="-120"/>
                <a:cs typeface="Arial Unicode MS" pitchFamily="34" charset="-120"/>
              </a:rPr>
              <a:t>多管齊下的行動方案</a:t>
            </a:r>
          </a:p>
        </p:txBody>
      </p:sp>
      <p:sp>
        <p:nvSpPr>
          <p:cNvPr id="209924" name="Rectangle 6"/>
          <p:cNvSpPr txBox="1">
            <a:spLocks noGrp="1" noChangeArrowheads="1"/>
          </p:cNvSpPr>
          <p:nvPr/>
        </p:nvSpPr>
        <p:spPr bwMode="auto">
          <a:xfrm>
            <a:off x="6553200" y="6245225"/>
            <a:ext cx="2133600" cy="476250"/>
          </a:xfrm>
          <a:prstGeom prst="rect">
            <a:avLst/>
          </a:prstGeom>
          <a:noFill/>
          <a:ln w="9525">
            <a:noFill/>
            <a:miter lim="800000"/>
            <a:headEnd/>
            <a:tailEnd/>
          </a:ln>
        </p:spPr>
        <p:txBody>
          <a:bodyPr/>
          <a:lstStyle/>
          <a:p>
            <a:pPr algn="r"/>
            <a:endParaRPr lang="zh-TW" altLang="en-US" sz="1400">
              <a:latin typeface="Times New Roman" pitchFamily="18" charset="0"/>
              <a:ea typeface="標楷體" pitchFamily="65" charset="-120"/>
            </a:endParaRPr>
          </a:p>
          <a:p>
            <a:pPr algn="r"/>
            <a:fld id="{29A73D91-BE9E-4BB8-9FA9-1E150872878E}" type="slidenum">
              <a:rPr lang="zh-TW" altLang="en-US" sz="1400">
                <a:latin typeface="Times New Roman" pitchFamily="18" charset="0"/>
                <a:ea typeface="標楷體" pitchFamily="65" charset="-120"/>
              </a:rPr>
              <a:pPr algn="r"/>
              <a:t>153</a:t>
            </a:fld>
            <a:endParaRPr lang="en-US" altLang="zh-TW" sz="1400">
              <a:latin typeface="Times New Roman" pitchFamily="18" charset="0"/>
              <a:ea typeface="標楷體" pitchFamily="65" charset="-120"/>
            </a:endParaRPr>
          </a:p>
        </p:txBody>
      </p:sp>
    </p:spTree>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3"/>
          <p:cNvSpPr>
            <a:spLocks noGrp="1" noChangeArrowheads="1"/>
          </p:cNvSpPr>
          <p:nvPr>
            <p:ph type="body" idx="4294967295"/>
          </p:nvPr>
        </p:nvSpPr>
        <p:spPr>
          <a:xfrm>
            <a:off x="1455738" y="1882775"/>
            <a:ext cx="7077075" cy="4067175"/>
          </a:xfrm>
        </p:spPr>
        <p:txBody>
          <a:bodyPr/>
          <a:lstStyle/>
          <a:p>
            <a:pPr eaLnBrk="1" hangingPunct="1"/>
            <a:r>
              <a:rPr lang="en-US" altLang="zh-TW" smtClean="0">
                <a:solidFill>
                  <a:srgbClr val="FF0000"/>
                </a:solidFill>
                <a:ea typeface="新細明體" pitchFamily="18" charset="-120"/>
              </a:rPr>
              <a:t>1</a:t>
            </a:r>
            <a:r>
              <a:rPr lang="zh-TW" altLang="en-US" smtClean="0">
                <a:ea typeface="新細明體" pitchFamily="18" charset="-120"/>
              </a:rPr>
              <a:t>座能源創新產業園區</a:t>
            </a:r>
          </a:p>
          <a:p>
            <a:pPr eaLnBrk="1" hangingPunct="1"/>
            <a:r>
              <a:rPr kumimoji="0" lang="en-US" altLang="zh-TW" smtClean="0">
                <a:solidFill>
                  <a:srgbClr val="FF0000"/>
                </a:solidFill>
                <a:ea typeface="新細明體" pitchFamily="18" charset="-120"/>
              </a:rPr>
              <a:t>2</a:t>
            </a:r>
            <a:r>
              <a:rPr kumimoji="0" lang="zh-TW" altLang="en-US" smtClean="0">
                <a:ea typeface="新細明體" pitchFamily="18" charset="-120"/>
              </a:rPr>
              <a:t>年完成北縣產業能源效率總體檢</a:t>
            </a:r>
          </a:p>
          <a:p>
            <a:pPr eaLnBrk="1" hangingPunct="1"/>
            <a:r>
              <a:rPr kumimoji="0" lang="en-US" altLang="zh-TW" smtClean="0">
                <a:solidFill>
                  <a:srgbClr val="FF0000"/>
                </a:solidFill>
                <a:ea typeface="新細明體" pitchFamily="18" charset="-120"/>
              </a:rPr>
              <a:t>3</a:t>
            </a:r>
            <a:r>
              <a:rPr kumimoji="0" lang="zh-TW" altLang="en-US" smtClean="0">
                <a:ea typeface="新細明體" pitchFamily="18" charset="-120"/>
              </a:rPr>
              <a:t>方協作的公共機制</a:t>
            </a:r>
          </a:p>
          <a:p>
            <a:pPr eaLnBrk="1" hangingPunct="1"/>
            <a:r>
              <a:rPr kumimoji="0" lang="en-US" altLang="zh-TW" smtClean="0">
                <a:solidFill>
                  <a:srgbClr val="FF0000"/>
                </a:solidFill>
                <a:ea typeface="新細明體" pitchFamily="18" charset="-120"/>
              </a:rPr>
              <a:t>4</a:t>
            </a:r>
            <a:r>
              <a:rPr kumimoji="0" lang="zh-TW" altLang="en-US" smtClean="0">
                <a:ea typeface="新細明體" pitchFamily="18" charset="-120"/>
              </a:rPr>
              <a:t>個全面動員方案</a:t>
            </a:r>
            <a:endParaRPr lang="zh-TW" altLang="en-US" smtClean="0">
              <a:ea typeface="新細明體" pitchFamily="18" charset="-120"/>
            </a:endParaRPr>
          </a:p>
          <a:p>
            <a:pPr eaLnBrk="1" hangingPunct="1"/>
            <a:r>
              <a:rPr lang="en-US" altLang="zh-TW" smtClean="0">
                <a:solidFill>
                  <a:srgbClr val="FF0000"/>
                </a:solidFill>
                <a:ea typeface="新細明體" pitchFamily="18" charset="-120"/>
              </a:rPr>
              <a:t>5</a:t>
            </a:r>
            <a:r>
              <a:rPr lang="zh-TW" altLang="en-US" smtClean="0">
                <a:ea typeface="新細明體" pitchFamily="18" charset="-120"/>
              </a:rPr>
              <a:t>年減碳至少</a:t>
            </a:r>
            <a:r>
              <a:rPr lang="en-US" altLang="zh-TW" smtClean="0">
                <a:ea typeface="新細明體" pitchFamily="18" charset="-120"/>
              </a:rPr>
              <a:t>900</a:t>
            </a:r>
            <a:r>
              <a:rPr lang="zh-TW" altLang="en-US" smtClean="0">
                <a:ea typeface="新細明體" pitchFamily="18" charset="-120"/>
              </a:rPr>
              <a:t>萬噸</a:t>
            </a:r>
          </a:p>
          <a:p>
            <a:pPr eaLnBrk="1" hangingPunct="1"/>
            <a:r>
              <a:rPr kumimoji="0" lang="en-US" altLang="zh-TW" smtClean="0">
                <a:solidFill>
                  <a:srgbClr val="FF0000"/>
                </a:solidFill>
                <a:ea typeface="新細明體" pitchFamily="18" charset="-120"/>
              </a:rPr>
              <a:t>1</a:t>
            </a:r>
            <a:r>
              <a:rPr kumimoji="0" lang="zh-TW" altLang="en-US" smtClean="0">
                <a:solidFill>
                  <a:srgbClr val="FF0000"/>
                </a:solidFill>
                <a:ea typeface="新細明體" pitchFamily="18" charset="-120"/>
              </a:rPr>
              <a:t>兆</a:t>
            </a:r>
            <a:r>
              <a:rPr kumimoji="0" lang="zh-TW" altLang="en-US" smtClean="0">
                <a:ea typeface="新細明體" pitchFamily="18" charset="-120"/>
              </a:rPr>
              <a:t>元產值的新興產業</a:t>
            </a:r>
          </a:p>
          <a:p>
            <a:pPr eaLnBrk="1" hangingPunct="1"/>
            <a:endParaRPr kumimoji="0" lang="zh-TW" altLang="en-US" smtClean="0">
              <a:ea typeface="新細明體" pitchFamily="18" charset="-120"/>
            </a:endParaRPr>
          </a:p>
          <a:p>
            <a:pPr eaLnBrk="1" hangingPunct="1">
              <a:buFontTx/>
              <a:buNone/>
            </a:pPr>
            <a:endParaRPr kumimoji="0" lang="zh-TW" altLang="en-US" smtClean="0">
              <a:ea typeface="新細明體" pitchFamily="18" charset="-120"/>
            </a:endParaRPr>
          </a:p>
          <a:p>
            <a:pPr eaLnBrk="1" hangingPunct="1"/>
            <a:endParaRPr kumimoji="0" lang="zh-TW" altLang="en-US" smtClean="0">
              <a:ea typeface="新細明體" pitchFamily="18" charset="-120"/>
            </a:endParaRPr>
          </a:p>
          <a:p>
            <a:pPr eaLnBrk="1" hangingPunct="1"/>
            <a:endParaRPr lang="zh-TW" altLang="en-US" smtClean="0">
              <a:ea typeface="新細明體" pitchFamily="18" charset="-120"/>
            </a:endParaRPr>
          </a:p>
          <a:p>
            <a:pPr eaLnBrk="1" hangingPunct="1"/>
            <a:endParaRPr lang="zh-TW" altLang="en-US" smtClean="0">
              <a:ea typeface="新細明體" pitchFamily="18" charset="-120"/>
            </a:endParaRPr>
          </a:p>
        </p:txBody>
      </p:sp>
      <p:sp>
        <p:nvSpPr>
          <p:cNvPr id="210947" name="Rectangle 2"/>
          <p:cNvSpPr txBox="1">
            <a:spLocks noChangeArrowheads="1"/>
          </p:cNvSpPr>
          <p:nvPr/>
        </p:nvSpPr>
        <p:spPr bwMode="auto">
          <a:xfrm>
            <a:off x="34925" y="109538"/>
            <a:ext cx="9144000" cy="1447800"/>
          </a:xfrm>
          <a:prstGeom prst="rect">
            <a:avLst/>
          </a:prstGeom>
          <a:noFill/>
          <a:ln w="9525">
            <a:noFill/>
            <a:miter lim="800000"/>
            <a:headEnd/>
            <a:tailEnd/>
          </a:ln>
        </p:spPr>
        <p:txBody>
          <a:bodyPr anchor="b">
            <a:spAutoFit/>
          </a:bodyPr>
          <a:lstStyle/>
          <a:p>
            <a:pPr algn="ctr">
              <a:spcBef>
                <a:spcPct val="50000"/>
              </a:spcBef>
            </a:pPr>
            <a:r>
              <a:rPr lang="en-US" altLang="zh-TW" sz="4400" b="1">
                <a:latin typeface="新細明體" pitchFamily="18" charset="-120"/>
                <a:ea typeface="Arial Unicode MS" pitchFamily="34" charset="-120"/>
                <a:cs typeface="Arial Unicode MS" pitchFamily="34" charset="-120"/>
              </a:rPr>
              <a:t>5</a:t>
            </a:r>
            <a:r>
              <a:rPr lang="zh-TW" altLang="en-US" sz="4400" b="1">
                <a:latin typeface="新細明體" pitchFamily="18" charset="-120"/>
                <a:ea typeface="Arial Unicode MS" pitchFamily="34" charset="-120"/>
                <a:cs typeface="Arial Unicode MS" pitchFamily="34" charset="-120"/>
              </a:rPr>
              <a:t>年</a:t>
            </a:r>
            <a:r>
              <a:rPr lang="en-US" altLang="zh-TW" sz="4400" b="1">
                <a:latin typeface="新細明體" pitchFamily="18" charset="-120"/>
                <a:ea typeface="Arial Unicode MS" pitchFamily="34" charset="-120"/>
                <a:cs typeface="Arial Unicode MS" pitchFamily="34" charset="-120"/>
              </a:rPr>
              <a:t>6</a:t>
            </a:r>
            <a:r>
              <a:rPr lang="zh-TW" altLang="en-US" sz="4400" b="1">
                <a:latin typeface="新細明體" pitchFamily="18" charset="-120"/>
                <a:ea typeface="Arial Unicode MS" pitchFamily="34" charset="-120"/>
                <a:cs typeface="Arial Unicode MS" pitchFamily="34" charset="-120"/>
              </a:rPr>
              <a:t>百億：</a:t>
            </a:r>
            <a:br>
              <a:rPr lang="zh-TW" altLang="en-US" sz="4400" b="1">
                <a:latin typeface="新細明體" pitchFamily="18" charset="-120"/>
                <a:ea typeface="Arial Unicode MS" pitchFamily="34" charset="-120"/>
                <a:cs typeface="Arial Unicode MS" pitchFamily="34" charset="-120"/>
              </a:rPr>
            </a:br>
            <a:r>
              <a:rPr lang="zh-TW" altLang="en-US" sz="4400" b="1">
                <a:latin typeface="新細明體" pitchFamily="18" charset="-120"/>
                <a:ea typeface="Arial Unicode MS" pitchFamily="34" charset="-120"/>
                <a:cs typeface="Arial Unicode MS" pitchFamily="34" charset="-120"/>
              </a:rPr>
              <a:t>北縣新治理，台灣新投資</a:t>
            </a:r>
          </a:p>
        </p:txBody>
      </p:sp>
      <p:sp>
        <p:nvSpPr>
          <p:cNvPr id="210948" name="Rectangle 6"/>
          <p:cNvSpPr txBox="1">
            <a:spLocks noGrp="1" noChangeArrowheads="1"/>
          </p:cNvSpPr>
          <p:nvPr/>
        </p:nvSpPr>
        <p:spPr bwMode="auto">
          <a:xfrm>
            <a:off x="6553200" y="6245225"/>
            <a:ext cx="2133600" cy="476250"/>
          </a:xfrm>
          <a:prstGeom prst="rect">
            <a:avLst/>
          </a:prstGeom>
          <a:noFill/>
          <a:ln w="9525">
            <a:noFill/>
            <a:miter lim="800000"/>
            <a:headEnd/>
            <a:tailEnd/>
          </a:ln>
        </p:spPr>
        <p:txBody>
          <a:bodyPr/>
          <a:lstStyle/>
          <a:p>
            <a:pPr algn="r"/>
            <a:endParaRPr lang="zh-TW" altLang="en-US" sz="1400">
              <a:latin typeface="Times New Roman" pitchFamily="18" charset="0"/>
              <a:ea typeface="標楷體" pitchFamily="65" charset="-120"/>
            </a:endParaRPr>
          </a:p>
          <a:p>
            <a:pPr algn="r"/>
            <a:fld id="{20203DBD-DF8C-4FE5-8B4D-A4FEF1AB1698}" type="slidenum">
              <a:rPr lang="zh-TW" altLang="en-US" sz="1400">
                <a:latin typeface="Times New Roman" pitchFamily="18" charset="0"/>
                <a:ea typeface="標楷體" pitchFamily="65" charset="-120"/>
              </a:rPr>
              <a:pPr algn="r"/>
              <a:t>154</a:t>
            </a:fld>
            <a:endParaRPr lang="en-US" altLang="zh-TW" sz="1400">
              <a:latin typeface="Times New Roman" pitchFamily="18" charset="0"/>
              <a:ea typeface="標楷體" pitchFamily="65" charset="-120"/>
            </a:endParaRPr>
          </a:p>
        </p:txBody>
      </p:sp>
    </p:spTree>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3"/>
          <p:cNvSpPr>
            <a:spLocks noGrp="1" noChangeArrowheads="1"/>
          </p:cNvSpPr>
          <p:nvPr>
            <p:ph type="body" idx="4294967295"/>
          </p:nvPr>
        </p:nvSpPr>
        <p:spPr>
          <a:xfrm>
            <a:off x="1403350" y="1711325"/>
            <a:ext cx="7212013" cy="4021138"/>
          </a:xfrm>
        </p:spPr>
        <p:txBody>
          <a:bodyPr/>
          <a:lstStyle/>
          <a:p>
            <a:pPr eaLnBrk="1" hangingPunct="1"/>
            <a:r>
              <a:rPr kumimoji="0" lang="zh-TW" altLang="en-US" smtClean="0">
                <a:ea typeface="新細明體" pitchFamily="18" charset="-120"/>
              </a:rPr>
              <a:t>能源服務</a:t>
            </a:r>
            <a:r>
              <a:rPr kumimoji="0" lang="en-US" altLang="zh-TW" smtClean="0">
                <a:ea typeface="新細明體" pitchFamily="18" charset="-120"/>
              </a:rPr>
              <a:t>(ESCO)</a:t>
            </a:r>
          </a:p>
          <a:p>
            <a:pPr eaLnBrk="1" hangingPunct="1"/>
            <a:r>
              <a:rPr lang="zh-TW" altLang="en-US" smtClean="0">
                <a:ea typeface="新細明體" pitchFamily="18" charset="-120"/>
              </a:rPr>
              <a:t>替代性燃料</a:t>
            </a:r>
          </a:p>
          <a:p>
            <a:pPr eaLnBrk="1" hangingPunct="1"/>
            <a:r>
              <a:rPr lang="zh-TW" altLang="en-US" smtClean="0">
                <a:ea typeface="新細明體" pitchFamily="18" charset="-120"/>
              </a:rPr>
              <a:t>再生能源</a:t>
            </a:r>
          </a:p>
          <a:p>
            <a:pPr eaLnBrk="1" hangingPunct="1"/>
            <a:r>
              <a:rPr lang="zh-TW" altLang="en-US" smtClean="0">
                <a:ea typeface="新細明體" pitchFamily="18" charset="-120"/>
              </a:rPr>
              <a:t>水資源與水治理</a:t>
            </a:r>
          </a:p>
          <a:p>
            <a:pPr eaLnBrk="1" hangingPunct="1"/>
            <a:r>
              <a:rPr lang="zh-TW" altLang="en-US" smtClean="0">
                <a:ea typeface="新細明體" pitchFamily="18" charset="-120"/>
              </a:rPr>
              <a:t>新能源引擎</a:t>
            </a:r>
          </a:p>
          <a:p>
            <a:pPr eaLnBrk="1" hangingPunct="1"/>
            <a:r>
              <a:rPr lang="zh-TW" altLang="en-US" smtClean="0">
                <a:ea typeface="新細明體" pitchFamily="18" charset="-120"/>
              </a:rPr>
              <a:t>資源回收 </a:t>
            </a:r>
          </a:p>
        </p:txBody>
      </p:sp>
      <p:sp>
        <p:nvSpPr>
          <p:cNvPr id="211971" name="Rectangle 6"/>
          <p:cNvSpPr txBox="1">
            <a:spLocks noGrp="1" noChangeArrowheads="1"/>
          </p:cNvSpPr>
          <p:nvPr/>
        </p:nvSpPr>
        <p:spPr bwMode="auto">
          <a:xfrm>
            <a:off x="6553200" y="6245225"/>
            <a:ext cx="2133600" cy="476250"/>
          </a:xfrm>
          <a:prstGeom prst="rect">
            <a:avLst/>
          </a:prstGeom>
          <a:noFill/>
          <a:ln w="9525">
            <a:noFill/>
            <a:miter lim="800000"/>
            <a:headEnd/>
            <a:tailEnd/>
          </a:ln>
        </p:spPr>
        <p:txBody>
          <a:bodyPr/>
          <a:lstStyle/>
          <a:p>
            <a:pPr algn="r"/>
            <a:endParaRPr lang="zh-TW" altLang="en-US" sz="1400">
              <a:latin typeface="Times New Roman" pitchFamily="18" charset="0"/>
              <a:ea typeface="標楷體" pitchFamily="65" charset="-120"/>
            </a:endParaRPr>
          </a:p>
          <a:p>
            <a:pPr algn="r"/>
            <a:fld id="{7CB416E6-AF51-48D7-B44C-C6D0AF03F62C}" type="slidenum">
              <a:rPr lang="zh-TW" altLang="en-US" sz="1400">
                <a:latin typeface="Times New Roman" pitchFamily="18" charset="0"/>
                <a:ea typeface="標楷體" pitchFamily="65" charset="-120"/>
              </a:rPr>
              <a:pPr algn="r"/>
              <a:t>155</a:t>
            </a:fld>
            <a:endParaRPr lang="en-US" altLang="zh-TW" sz="1400">
              <a:latin typeface="Times New Roman" pitchFamily="18" charset="0"/>
              <a:ea typeface="標楷體" pitchFamily="65" charset="-120"/>
            </a:endParaRPr>
          </a:p>
        </p:txBody>
      </p:sp>
      <p:sp>
        <p:nvSpPr>
          <p:cNvPr id="211972" name="Rectangle 2"/>
          <p:cNvSpPr txBox="1">
            <a:spLocks noChangeArrowheads="1"/>
          </p:cNvSpPr>
          <p:nvPr/>
        </p:nvSpPr>
        <p:spPr bwMode="auto">
          <a:xfrm>
            <a:off x="0" y="333375"/>
            <a:ext cx="9144000" cy="768350"/>
          </a:xfrm>
          <a:prstGeom prst="rect">
            <a:avLst/>
          </a:prstGeom>
          <a:noFill/>
          <a:ln w="9525">
            <a:noFill/>
            <a:miter lim="800000"/>
            <a:headEnd/>
            <a:tailEnd/>
          </a:ln>
        </p:spPr>
        <p:txBody>
          <a:bodyPr anchor="b">
            <a:spAutoFit/>
          </a:bodyPr>
          <a:lstStyle/>
          <a:p>
            <a:pPr algn="ctr">
              <a:spcBef>
                <a:spcPct val="50000"/>
              </a:spcBef>
            </a:pPr>
            <a:r>
              <a:rPr lang="zh-TW" altLang="en-US" sz="4400" b="1">
                <a:latin typeface="Arial Unicode MS" pitchFamily="34" charset="-120"/>
                <a:ea typeface="Arial Unicode MS" pitchFamily="34" charset="-120"/>
                <a:cs typeface="Arial Unicode MS" pitchFamily="34" charset="-120"/>
              </a:rPr>
              <a:t>哪些是產業主題</a:t>
            </a:r>
            <a:r>
              <a:rPr lang="en-US" altLang="zh-TW" sz="4400" b="1">
                <a:latin typeface="Arial Unicode MS" pitchFamily="34" charset="-120"/>
                <a:ea typeface="Arial Unicode MS" pitchFamily="34" charset="-120"/>
                <a:cs typeface="Arial Unicode MS" pitchFamily="34" charset="-120"/>
              </a:rPr>
              <a:t>?</a:t>
            </a: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3"/>
          <p:cNvSpPr>
            <a:spLocks noChangeArrowheads="1"/>
          </p:cNvSpPr>
          <p:nvPr/>
        </p:nvSpPr>
        <p:spPr bwMode="white">
          <a:xfrm>
            <a:off x="1258888" y="1341438"/>
            <a:ext cx="7077075" cy="5075237"/>
          </a:xfrm>
          <a:prstGeom prst="rect">
            <a:avLst/>
          </a:prstGeom>
          <a:noFill/>
          <a:ln w="9525">
            <a:noFill/>
            <a:miter lim="800000"/>
            <a:headEnd/>
            <a:tailEnd/>
          </a:ln>
        </p:spPr>
        <p:txBody>
          <a:bodyPr/>
          <a:lstStyle/>
          <a:p>
            <a:pPr marL="630238" indent="-630238" eaLnBrk="0" hangingPunct="0">
              <a:spcBef>
                <a:spcPct val="20000"/>
              </a:spcBef>
              <a:buClr>
                <a:srgbClr val="5F5F5F"/>
              </a:buClr>
              <a:buSzPct val="75000"/>
              <a:buFont typeface="Wingdings" pitchFamily="2" charset="2"/>
              <a:buChar char="n"/>
            </a:pPr>
            <a:r>
              <a:rPr kumimoji="0" lang="zh-TW" altLang="zh-TW" sz="3200">
                <a:latin typeface="Tahoma" pitchFamily="34" charset="0"/>
              </a:rPr>
              <a:t>產業指認與扶植</a:t>
            </a:r>
          </a:p>
          <a:p>
            <a:pPr marL="630238" indent="-630238" eaLnBrk="0" hangingPunct="0">
              <a:spcBef>
                <a:spcPct val="20000"/>
              </a:spcBef>
              <a:buClr>
                <a:srgbClr val="5F5F5F"/>
              </a:buClr>
              <a:buSzPct val="75000"/>
              <a:buFont typeface="Wingdings" pitchFamily="2" charset="2"/>
              <a:buChar char="n"/>
            </a:pPr>
            <a:r>
              <a:rPr kumimoji="0" lang="zh-TW" altLang="zh-TW" sz="3200">
                <a:latin typeface="Tahoma" pitchFamily="34" charset="0"/>
              </a:rPr>
              <a:t>政策、法規研擬與創新</a:t>
            </a:r>
          </a:p>
          <a:p>
            <a:pPr marL="630238" indent="-630238" eaLnBrk="0" hangingPunct="0">
              <a:spcBef>
                <a:spcPct val="20000"/>
              </a:spcBef>
              <a:buClr>
                <a:srgbClr val="5F5F5F"/>
              </a:buClr>
              <a:buSzPct val="75000"/>
              <a:buFont typeface="Wingdings" pitchFamily="2" charset="2"/>
              <a:buChar char="n"/>
            </a:pPr>
            <a:r>
              <a:rPr kumimoji="0" lang="zh-TW" altLang="zh-TW" sz="3200">
                <a:latin typeface="Tahoma" pitchFamily="34" charset="0"/>
              </a:rPr>
              <a:t>融資協助</a:t>
            </a:r>
          </a:p>
          <a:p>
            <a:pPr marL="630238" indent="-630238" eaLnBrk="0" hangingPunct="0">
              <a:spcBef>
                <a:spcPct val="20000"/>
              </a:spcBef>
              <a:buClr>
                <a:srgbClr val="5F5F5F"/>
              </a:buClr>
              <a:buSzPct val="75000"/>
              <a:buFont typeface="Wingdings" pitchFamily="2" charset="2"/>
              <a:buChar char="n"/>
            </a:pPr>
            <a:r>
              <a:rPr kumimoji="0" lang="zh-TW" altLang="zh-TW" sz="3200">
                <a:latin typeface="Tahoma" pitchFamily="34" charset="0"/>
              </a:rPr>
              <a:t>基本研究與資料庫調查</a:t>
            </a:r>
          </a:p>
          <a:p>
            <a:pPr marL="630238" indent="-630238" eaLnBrk="0" hangingPunct="0">
              <a:spcBef>
                <a:spcPct val="20000"/>
              </a:spcBef>
              <a:buClr>
                <a:srgbClr val="5F5F5F"/>
              </a:buClr>
              <a:buSzPct val="75000"/>
              <a:buFont typeface="Wingdings" pitchFamily="2" charset="2"/>
              <a:buChar char="n"/>
            </a:pPr>
            <a:r>
              <a:rPr kumimoji="0" lang="zh-TW" altLang="zh-TW" sz="3200">
                <a:latin typeface="Tahoma" pitchFamily="34" charset="0"/>
              </a:rPr>
              <a:t>技術與專利研發</a:t>
            </a:r>
          </a:p>
          <a:p>
            <a:pPr marL="630238" indent="-630238" eaLnBrk="0" hangingPunct="0">
              <a:spcBef>
                <a:spcPct val="20000"/>
              </a:spcBef>
              <a:buClr>
                <a:srgbClr val="5F5F5F"/>
              </a:buClr>
              <a:buSzPct val="75000"/>
              <a:buFont typeface="Wingdings" pitchFamily="2" charset="2"/>
              <a:buChar char="n"/>
            </a:pPr>
            <a:r>
              <a:rPr kumimoji="0" lang="zh-TW" altLang="zh-TW" sz="3200">
                <a:latin typeface="Tahoma" pitchFamily="34" charset="0"/>
              </a:rPr>
              <a:t>人才培養與教育宣導：</a:t>
            </a:r>
            <a:r>
              <a:rPr kumimoji="0" lang="zh-TW" altLang="en-US" sz="3200">
                <a:latin typeface="Tahoma" pitchFamily="34" charset="0"/>
              </a:rPr>
              <a:t/>
            </a:r>
            <a:br>
              <a:rPr kumimoji="0" lang="zh-TW" altLang="en-US" sz="3200">
                <a:latin typeface="Tahoma" pitchFamily="34" charset="0"/>
              </a:rPr>
            </a:br>
            <a:r>
              <a:rPr kumimoji="0" lang="zh-TW" altLang="zh-TW" sz="3200">
                <a:latin typeface="Tahoma" pitchFamily="34" charset="0"/>
              </a:rPr>
              <a:t>設立專門學院與學程</a:t>
            </a:r>
          </a:p>
          <a:p>
            <a:pPr marL="630238" indent="-630238" eaLnBrk="0" hangingPunct="0">
              <a:spcBef>
                <a:spcPct val="20000"/>
              </a:spcBef>
              <a:buClr>
                <a:srgbClr val="5F5F5F"/>
              </a:buClr>
              <a:buSzPct val="75000"/>
              <a:buFont typeface="Wingdings" pitchFamily="2" charset="2"/>
              <a:buChar char="n"/>
            </a:pPr>
            <a:r>
              <a:rPr kumimoji="0" lang="zh-TW" altLang="zh-TW" sz="3200">
                <a:latin typeface="Tahoma" pitchFamily="34" charset="0"/>
              </a:rPr>
              <a:t>潛力產業投資</a:t>
            </a:r>
          </a:p>
          <a:p>
            <a:pPr marL="630238" indent="-630238" eaLnBrk="0" hangingPunct="0">
              <a:spcBef>
                <a:spcPct val="20000"/>
              </a:spcBef>
              <a:buClr>
                <a:srgbClr val="5F5F5F"/>
              </a:buClr>
              <a:buSzPct val="75000"/>
              <a:buFont typeface="Wingdings" pitchFamily="2" charset="2"/>
              <a:buChar char="n"/>
            </a:pPr>
            <a:r>
              <a:rPr kumimoji="0" lang="zh-TW" altLang="zh-TW" sz="3200">
                <a:latin typeface="Tahoma" pitchFamily="34" charset="0"/>
              </a:rPr>
              <a:t>兩岸城市治理經驗分享  </a:t>
            </a:r>
          </a:p>
        </p:txBody>
      </p:sp>
      <p:sp>
        <p:nvSpPr>
          <p:cNvPr id="212995" name="Rectangle 6"/>
          <p:cNvSpPr txBox="1">
            <a:spLocks noGrp="1" noChangeArrowheads="1"/>
          </p:cNvSpPr>
          <p:nvPr/>
        </p:nvSpPr>
        <p:spPr bwMode="auto">
          <a:xfrm>
            <a:off x="6553200" y="6245225"/>
            <a:ext cx="2133600" cy="476250"/>
          </a:xfrm>
          <a:prstGeom prst="rect">
            <a:avLst/>
          </a:prstGeom>
          <a:noFill/>
          <a:ln w="9525">
            <a:noFill/>
            <a:miter lim="800000"/>
            <a:headEnd/>
            <a:tailEnd/>
          </a:ln>
        </p:spPr>
        <p:txBody>
          <a:bodyPr/>
          <a:lstStyle/>
          <a:p>
            <a:pPr algn="r"/>
            <a:endParaRPr lang="zh-TW" altLang="en-US" sz="1400">
              <a:latin typeface="Times New Roman" pitchFamily="18" charset="0"/>
              <a:ea typeface="標楷體" pitchFamily="65" charset="-120"/>
            </a:endParaRPr>
          </a:p>
          <a:p>
            <a:pPr algn="r"/>
            <a:fld id="{765CCD1F-BDBB-4675-A0D5-1630544366D1}" type="slidenum">
              <a:rPr lang="zh-TW" altLang="en-US" sz="1400">
                <a:latin typeface="Times New Roman" pitchFamily="18" charset="0"/>
                <a:ea typeface="標楷體" pitchFamily="65" charset="-120"/>
              </a:rPr>
              <a:pPr algn="r"/>
              <a:t>156</a:t>
            </a:fld>
            <a:endParaRPr lang="en-US" altLang="zh-TW" sz="1400">
              <a:latin typeface="Times New Roman" pitchFamily="18" charset="0"/>
              <a:ea typeface="標楷體" pitchFamily="65" charset="-120"/>
            </a:endParaRPr>
          </a:p>
        </p:txBody>
      </p:sp>
      <p:sp>
        <p:nvSpPr>
          <p:cNvPr id="212996" name="Rectangle 2"/>
          <p:cNvSpPr txBox="1">
            <a:spLocks noChangeArrowheads="1"/>
          </p:cNvSpPr>
          <p:nvPr/>
        </p:nvSpPr>
        <p:spPr bwMode="auto">
          <a:xfrm>
            <a:off x="0" y="333375"/>
            <a:ext cx="9144000" cy="768350"/>
          </a:xfrm>
          <a:prstGeom prst="rect">
            <a:avLst/>
          </a:prstGeom>
          <a:noFill/>
          <a:ln w="9525">
            <a:noFill/>
            <a:miter lim="800000"/>
            <a:headEnd/>
            <a:tailEnd/>
          </a:ln>
        </p:spPr>
        <p:txBody>
          <a:bodyPr anchor="b">
            <a:spAutoFit/>
          </a:bodyPr>
          <a:lstStyle/>
          <a:p>
            <a:pPr algn="ctr">
              <a:spcBef>
                <a:spcPct val="50000"/>
              </a:spcBef>
            </a:pPr>
            <a:r>
              <a:rPr lang="zh-TW" altLang="en-US" sz="4400" b="1">
                <a:latin typeface="Arial Unicode MS" pitchFamily="34" charset="-120"/>
                <a:ea typeface="Arial Unicode MS" pitchFamily="34" charset="-120"/>
                <a:cs typeface="Arial Unicode MS" pitchFamily="34" charset="-120"/>
              </a:rPr>
              <a:t>要做什麼</a:t>
            </a:r>
            <a:r>
              <a:rPr lang="en-US" altLang="zh-TW" sz="4400" b="1">
                <a:latin typeface="Arial Unicode MS" pitchFamily="34" charset="-120"/>
                <a:ea typeface="Arial Unicode MS" pitchFamily="34" charset="-120"/>
                <a:cs typeface="Arial Unicode MS" pitchFamily="34" charset="-120"/>
              </a:rPr>
              <a:t>?</a:t>
            </a:r>
            <a:r>
              <a:rPr lang="zh-TW" altLang="en-US" sz="4400" b="1">
                <a:latin typeface="Arial Unicode MS" pitchFamily="34" charset="-120"/>
                <a:ea typeface="Arial Unicode MS" pitchFamily="34" charset="-120"/>
                <a:cs typeface="Arial Unicode MS" pitchFamily="34" charset="-120"/>
              </a:rPr>
              <a:t>怎麼做</a:t>
            </a:r>
            <a:r>
              <a:rPr lang="en-US" altLang="zh-TW" sz="4400" b="1">
                <a:latin typeface="Arial Unicode MS" pitchFamily="34" charset="-120"/>
                <a:ea typeface="Arial Unicode MS" pitchFamily="34" charset="-120"/>
                <a:cs typeface="Arial Unicode MS" pitchFamily="34" charset="-120"/>
              </a:rPr>
              <a:t>?</a:t>
            </a: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29"/>
          <p:cNvSpPr txBox="1">
            <a:spLocks noGrp="1" noChangeArrowheads="1"/>
          </p:cNvSpPr>
          <p:nvPr/>
        </p:nvSpPr>
        <p:spPr bwMode="auto">
          <a:xfrm>
            <a:off x="7010400" y="6337300"/>
            <a:ext cx="1905000" cy="457200"/>
          </a:xfrm>
          <a:prstGeom prst="rect">
            <a:avLst/>
          </a:prstGeom>
          <a:noFill/>
          <a:ln>
            <a:miter lim="800000"/>
            <a:headEnd/>
            <a:tailEnd/>
          </a:ln>
        </p:spPr>
        <p:txBody>
          <a:bodyPr/>
          <a:lstStyle/>
          <a:p>
            <a:pPr algn="r">
              <a:spcBef>
                <a:spcPct val="50000"/>
              </a:spcBef>
              <a:defRPr/>
            </a:pPr>
            <a:fld id="{1CD559B8-9630-45BD-9751-B4A45A16CF07}" type="slidenum">
              <a:rPr kumimoji="0" lang="en-US" altLang="zh-TW" sz="1400">
                <a:solidFill>
                  <a:srgbClr val="000000"/>
                </a:solidFill>
                <a:latin typeface="+mn-lt"/>
              </a:rPr>
              <a:pPr algn="r">
                <a:spcBef>
                  <a:spcPct val="50000"/>
                </a:spcBef>
                <a:defRPr/>
              </a:pPr>
              <a:t>157</a:t>
            </a:fld>
            <a:endParaRPr kumimoji="0" lang="en-US" altLang="zh-TW" sz="1400">
              <a:solidFill>
                <a:srgbClr val="000000"/>
              </a:solidFill>
              <a:latin typeface="+mn-lt"/>
            </a:endParaRPr>
          </a:p>
        </p:txBody>
      </p:sp>
      <p:pic>
        <p:nvPicPr>
          <p:cNvPr id="2052" name="Picture 13" descr="basel"/>
          <p:cNvPicPr>
            <a:picLocks noChangeAspect="1" noChangeArrowheads="1"/>
          </p:cNvPicPr>
          <p:nvPr/>
        </p:nvPicPr>
        <p:blipFill>
          <a:blip r:embed="rId4" cstate="print"/>
          <a:srcRect/>
          <a:stretch>
            <a:fillRect/>
          </a:stretch>
        </p:blipFill>
        <p:spPr bwMode="auto">
          <a:xfrm>
            <a:off x="7620000" y="2316163"/>
            <a:ext cx="1200150" cy="752475"/>
          </a:xfrm>
          <a:prstGeom prst="rect">
            <a:avLst/>
          </a:prstGeom>
          <a:noFill/>
          <a:ln w="9525">
            <a:noFill/>
            <a:miter lim="800000"/>
            <a:headEnd/>
            <a:tailEnd/>
          </a:ln>
        </p:spPr>
      </p:pic>
      <p:sp>
        <p:nvSpPr>
          <p:cNvPr id="2053" name="Oval 14"/>
          <p:cNvSpPr>
            <a:spLocks noChangeArrowheads="1"/>
          </p:cNvSpPr>
          <p:nvPr/>
        </p:nvSpPr>
        <p:spPr bwMode="auto">
          <a:xfrm>
            <a:off x="1447800" y="2328863"/>
            <a:ext cx="990600" cy="457200"/>
          </a:xfrm>
          <a:prstGeom prst="ellipse">
            <a:avLst/>
          </a:prstGeom>
          <a:noFill/>
          <a:ln w="28575">
            <a:solidFill>
              <a:schemeClr val="folHlink"/>
            </a:solidFill>
            <a:round/>
            <a:headEnd/>
            <a:tailEnd/>
          </a:ln>
        </p:spPr>
        <p:txBody>
          <a:bodyPr wrap="none" anchor="ctr"/>
          <a:lstStyle/>
          <a:p>
            <a:endParaRPr lang="zh-TW" altLang="en-US" sz="2400">
              <a:latin typeface="Times New Roman" pitchFamily="18" charset="0"/>
            </a:endParaRPr>
          </a:p>
        </p:txBody>
      </p:sp>
      <p:sp>
        <p:nvSpPr>
          <p:cNvPr id="2054" name="Rectangle 15"/>
          <p:cNvSpPr>
            <a:spLocks noChangeArrowheads="1"/>
          </p:cNvSpPr>
          <p:nvPr/>
        </p:nvSpPr>
        <p:spPr bwMode="auto">
          <a:xfrm>
            <a:off x="2952750" y="2462213"/>
            <a:ext cx="1447800" cy="366712"/>
          </a:xfrm>
          <a:prstGeom prst="rect">
            <a:avLst/>
          </a:prstGeom>
          <a:noFill/>
          <a:ln w="9525">
            <a:noFill/>
            <a:miter lim="800000"/>
            <a:headEnd/>
            <a:tailEnd/>
          </a:ln>
        </p:spPr>
        <p:txBody>
          <a:bodyPr lIns="92075" tIns="46038" rIns="92075" bIns="46038">
            <a:spAutoFit/>
          </a:bodyPr>
          <a:lstStyle/>
          <a:p>
            <a:pPr algn="ctr"/>
            <a:r>
              <a:rPr lang="zh-TW" altLang="en-US" b="1">
                <a:latin typeface="標楷體" pitchFamily="65" charset="-120"/>
                <a:ea typeface="標楷體" pitchFamily="65" charset="-120"/>
              </a:rPr>
              <a:t>京都議定書</a:t>
            </a:r>
            <a:r>
              <a:rPr lang="zh-TW" altLang="en-US">
                <a:latin typeface="標楷體" pitchFamily="65" charset="-120"/>
                <a:ea typeface="標楷體" pitchFamily="65" charset="-120"/>
              </a:rPr>
              <a:t> </a:t>
            </a:r>
          </a:p>
        </p:txBody>
      </p:sp>
      <p:sp>
        <p:nvSpPr>
          <p:cNvPr id="2055" name="Rectangle 16"/>
          <p:cNvSpPr>
            <a:spLocks noChangeArrowheads="1"/>
          </p:cNvSpPr>
          <p:nvPr/>
        </p:nvSpPr>
        <p:spPr bwMode="auto">
          <a:xfrm>
            <a:off x="2559050" y="1993900"/>
            <a:ext cx="260350" cy="274638"/>
          </a:xfrm>
          <a:prstGeom prst="rect">
            <a:avLst/>
          </a:prstGeom>
          <a:noFill/>
          <a:ln w="9525">
            <a:noFill/>
            <a:miter lim="800000"/>
            <a:headEnd/>
            <a:tailEnd/>
          </a:ln>
        </p:spPr>
        <p:txBody>
          <a:bodyPr wrap="none" lIns="92075" tIns="46038" rIns="92075" bIns="46038">
            <a:spAutoFit/>
          </a:bodyPr>
          <a:lstStyle/>
          <a:p>
            <a:r>
              <a:rPr lang="zh-TW" altLang="en-US" sz="1200">
                <a:solidFill>
                  <a:schemeClr val="tx2"/>
                </a:solidFill>
                <a:latin typeface="標楷體" pitchFamily="65" charset="-120"/>
                <a:ea typeface="標楷體" pitchFamily="65" charset="-120"/>
              </a:rPr>
              <a:t> </a:t>
            </a:r>
          </a:p>
        </p:txBody>
      </p:sp>
      <p:sp>
        <p:nvSpPr>
          <p:cNvPr id="2056" name="Line 18"/>
          <p:cNvSpPr>
            <a:spLocks noChangeShapeType="1"/>
          </p:cNvSpPr>
          <p:nvPr/>
        </p:nvSpPr>
        <p:spPr bwMode="auto">
          <a:xfrm>
            <a:off x="2590800" y="2424113"/>
            <a:ext cx="1066800" cy="762000"/>
          </a:xfrm>
          <a:prstGeom prst="line">
            <a:avLst/>
          </a:prstGeom>
          <a:noFill/>
          <a:ln w="12700">
            <a:solidFill>
              <a:schemeClr val="tx1"/>
            </a:solidFill>
            <a:round/>
            <a:headEnd type="stealth" w="med" len="lg"/>
            <a:tailEnd type="stealth" w="med" len="lg"/>
          </a:ln>
        </p:spPr>
        <p:txBody>
          <a:bodyPr wrap="none" anchor="ctr"/>
          <a:lstStyle/>
          <a:p>
            <a:endParaRPr lang="zh-TW" altLang="en-US"/>
          </a:p>
        </p:txBody>
      </p:sp>
      <p:sp>
        <p:nvSpPr>
          <p:cNvPr id="2057" name="Rectangle 21"/>
          <p:cNvSpPr>
            <a:spLocks noChangeArrowheads="1"/>
          </p:cNvSpPr>
          <p:nvPr/>
        </p:nvSpPr>
        <p:spPr bwMode="auto">
          <a:xfrm>
            <a:off x="152400" y="4149725"/>
            <a:ext cx="2895600" cy="517525"/>
          </a:xfrm>
          <a:prstGeom prst="rect">
            <a:avLst/>
          </a:prstGeom>
          <a:noFill/>
          <a:ln w="9525">
            <a:noFill/>
            <a:miter lim="800000"/>
            <a:headEnd/>
            <a:tailEnd/>
          </a:ln>
        </p:spPr>
        <p:txBody>
          <a:bodyPr lIns="92075" tIns="46038" rIns="92075" bIns="46038">
            <a:spAutoFit/>
          </a:bodyPr>
          <a:lstStyle/>
          <a:p>
            <a:r>
              <a:rPr lang="en-US" altLang="zh-TW" sz="1400">
                <a:latin typeface="標楷體" pitchFamily="65" charset="-120"/>
                <a:ea typeface="標楷體" pitchFamily="65" charset="-120"/>
              </a:rPr>
              <a:t>Korea RoHS</a:t>
            </a:r>
          </a:p>
          <a:p>
            <a:r>
              <a:rPr lang="zh-TW" altLang="en-US" sz="1400">
                <a:latin typeface="標楷體" pitchFamily="65" charset="-120"/>
                <a:ea typeface="標楷體" pitchFamily="65" charset="-120"/>
              </a:rPr>
              <a:t>電機電子產品和汽車的物料回收法 </a:t>
            </a:r>
          </a:p>
        </p:txBody>
      </p:sp>
      <p:sp>
        <p:nvSpPr>
          <p:cNvPr id="2058" name="Rectangle 22"/>
          <p:cNvSpPr>
            <a:spLocks noChangeArrowheads="1"/>
          </p:cNvSpPr>
          <p:nvPr/>
        </p:nvSpPr>
        <p:spPr bwMode="auto">
          <a:xfrm>
            <a:off x="890588" y="3502025"/>
            <a:ext cx="285750" cy="336550"/>
          </a:xfrm>
          <a:prstGeom prst="rect">
            <a:avLst/>
          </a:prstGeom>
          <a:noFill/>
          <a:ln w="9525">
            <a:noFill/>
            <a:miter lim="800000"/>
            <a:headEnd/>
            <a:tailEnd/>
          </a:ln>
        </p:spPr>
        <p:txBody>
          <a:bodyPr wrap="none" lIns="92075" tIns="46038" rIns="92075" bIns="46038">
            <a:spAutoFit/>
          </a:bodyPr>
          <a:lstStyle/>
          <a:p>
            <a:r>
              <a:rPr lang="zh-TW" altLang="en-US" sz="1600">
                <a:solidFill>
                  <a:schemeClr val="tx2"/>
                </a:solidFill>
                <a:latin typeface="標楷體" pitchFamily="65" charset="-120"/>
                <a:ea typeface="標楷體" pitchFamily="65" charset="-120"/>
              </a:rPr>
              <a:t> </a:t>
            </a:r>
          </a:p>
        </p:txBody>
      </p:sp>
      <p:sp>
        <p:nvSpPr>
          <p:cNvPr id="2059" name="Rectangle 23"/>
          <p:cNvSpPr>
            <a:spLocks noChangeArrowheads="1"/>
          </p:cNvSpPr>
          <p:nvPr/>
        </p:nvSpPr>
        <p:spPr bwMode="auto">
          <a:xfrm>
            <a:off x="6381750" y="3389313"/>
            <a:ext cx="266700" cy="290512"/>
          </a:xfrm>
          <a:prstGeom prst="rect">
            <a:avLst/>
          </a:prstGeom>
          <a:noFill/>
          <a:ln w="9525">
            <a:noFill/>
            <a:miter lim="800000"/>
            <a:headEnd/>
            <a:tailEnd/>
          </a:ln>
        </p:spPr>
        <p:txBody>
          <a:bodyPr wrap="none" lIns="92075" tIns="46038" rIns="92075" bIns="46038">
            <a:spAutoFit/>
          </a:bodyPr>
          <a:lstStyle/>
          <a:p>
            <a:r>
              <a:rPr lang="zh-TW" altLang="en-US" sz="1300">
                <a:solidFill>
                  <a:schemeClr val="tx2"/>
                </a:solidFill>
                <a:latin typeface="標楷體" pitchFamily="65" charset="-120"/>
                <a:ea typeface="標楷體" pitchFamily="65" charset="-120"/>
              </a:rPr>
              <a:t> </a:t>
            </a:r>
          </a:p>
        </p:txBody>
      </p:sp>
      <p:sp>
        <p:nvSpPr>
          <p:cNvPr id="2060" name="Rectangle 24"/>
          <p:cNvSpPr>
            <a:spLocks noChangeArrowheads="1"/>
          </p:cNvSpPr>
          <p:nvPr/>
        </p:nvSpPr>
        <p:spPr bwMode="auto">
          <a:xfrm>
            <a:off x="6381750" y="3567113"/>
            <a:ext cx="266700" cy="290512"/>
          </a:xfrm>
          <a:prstGeom prst="rect">
            <a:avLst/>
          </a:prstGeom>
          <a:noFill/>
          <a:ln w="9525">
            <a:noFill/>
            <a:miter lim="800000"/>
            <a:headEnd/>
            <a:tailEnd/>
          </a:ln>
        </p:spPr>
        <p:txBody>
          <a:bodyPr wrap="none" lIns="92075" tIns="46038" rIns="92075" bIns="46038">
            <a:spAutoFit/>
          </a:bodyPr>
          <a:lstStyle/>
          <a:p>
            <a:r>
              <a:rPr lang="zh-TW" altLang="en-US" sz="1300">
                <a:solidFill>
                  <a:schemeClr val="tx2"/>
                </a:solidFill>
                <a:latin typeface="標楷體" pitchFamily="65" charset="-120"/>
                <a:ea typeface="標楷體" pitchFamily="65" charset="-120"/>
              </a:rPr>
              <a:t> </a:t>
            </a:r>
          </a:p>
        </p:txBody>
      </p:sp>
      <p:sp>
        <p:nvSpPr>
          <p:cNvPr id="2061" name="Rectangle 25"/>
          <p:cNvSpPr>
            <a:spLocks noChangeArrowheads="1"/>
          </p:cNvSpPr>
          <p:nvPr/>
        </p:nvSpPr>
        <p:spPr bwMode="auto">
          <a:xfrm>
            <a:off x="152400" y="5932488"/>
            <a:ext cx="2895600" cy="304800"/>
          </a:xfrm>
          <a:prstGeom prst="rect">
            <a:avLst/>
          </a:prstGeom>
          <a:noFill/>
          <a:ln w="9525">
            <a:noFill/>
            <a:miter lim="800000"/>
            <a:headEnd/>
            <a:tailEnd/>
          </a:ln>
        </p:spPr>
        <p:txBody>
          <a:bodyPr lIns="92075" tIns="46038" rIns="92075" bIns="46038">
            <a:spAutoFit/>
          </a:bodyPr>
          <a:lstStyle/>
          <a:p>
            <a:r>
              <a:rPr lang="zh-TW" altLang="en-US" sz="1400">
                <a:latin typeface="標楷體" pitchFamily="65" charset="-120"/>
                <a:ea typeface="標楷體" pitchFamily="65" charset="-120"/>
              </a:rPr>
              <a:t>電子資訊產品污染控制管理辦法 </a:t>
            </a:r>
          </a:p>
        </p:txBody>
      </p:sp>
      <p:sp>
        <p:nvSpPr>
          <p:cNvPr id="2062" name="Rectangle 26"/>
          <p:cNvSpPr>
            <a:spLocks noChangeArrowheads="1"/>
          </p:cNvSpPr>
          <p:nvPr/>
        </p:nvSpPr>
        <p:spPr bwMode="auto">
          <a:xfrm>
            <a:off x="3127375" y="5032375"/>
            <a:ext cx="284163" cy="336550"/>
          </a:xfrm>
          <a:prstGeom prst="rect">
            <a:avLst/>
          </a:prstGeom>
          <a:noFill/>
          <a:ln w="9525">
            <a:noFill/>
            <a:miter lim="800000"/>
            <a:headEnd/>
            <a:tailEnd/>
          </a:ln>
        </p:spPr>
        <p:txBody>
          <a:bodyPr wrap="none" lIns="92075" tIns="46038" rIns="92075" bIns="46038">
            <a:spAutoFit/>
          </a:bodyPr>
          <a:lstStyle/>
          <a:p>
            <a:r>
              <a:rPr lang="zh-TW" altLang="en-US" sz="1600">
                <a:solidFill>
                  <a:schemeClr val="tx2"/>
                </a:solidFill>
                <a:latin typeface="標楷體" pitchFamily="65" charset="-120"/>
                <a:ea typeface="標楷體" pitchFamily="65" charset="-120"/>
              </a:rPr>
              <a:t> </a:t>
            </a:r>
          </a:p>
        </p:txBody>
      </p:sp>
      <p:sp>
        <p:nvSpPr>
          <p:cNvPr id="2063" name="Rectangle 27"/>
          <p:cNvSpPr>
            <a:spLocks noChangeArrowheads="1"/>
          </p:cNvSpPr>
          <p:nvPr/>
        </p:nvSpPr>
        <p:spPr bwMode="auto">
          <a:xfrm>
            <a:off x="3154363" y="5040313"/>
            <a:ext cx="279400" cy="320675"/>
          </a:xfrm>
          <a:prstGeom prst="rect">
            <a:avLst/>
          </a:prstGeom>
          <a:noFill/>
          <a:ln w="9525">
            <a:noFill/>
            <a:miter lim="800000"/>
            <a:headEnd/>
            <a:tailEnd/>
          </a:ln>
        </p:spPr>
        <p:txBody>
          <a:bodyPr wrap="none" lIns="92075" tIns="46038" rIns="92075" bIns="46038">
            <a:spAutoFit/>
          </a:bodyPr>
          <a:lstStyle/>
          <a:p>
            <a:r>
              <a:rPr lang="zh-TW" altLang="en-US" sz="1500">
                <a:solidFill>
                  <a:schemeClr val="tx2"/>
                </a:solidFill>
                <a:latin typeface="標楷體" pitchFamily="65" charset="-120"/>
                <a:ea typeface="標楷體" pitchFamily="65" charset="-120"/>
              </a:rPr>
              <a:t> </a:t>
            </a:r>
          </a:p>
        </p:txBody>
      </p:sp>
      <p:sp>
        <p:nvSpPr>
          <p:cNvPr id="2064" name="Line 28"/>
          <p:cNvSpPr>
            <a:spLocks noChangeShapeType="1"/>
          </p:cNvSpPr>
          <p:nvPr/>
        </p:nvSpPr>
        <p:spPr bwMode="auto">
          <a:xfrm flipH="1">
            <a:off x="2100263" y="4184650"/>
            <a:ext cx="1603375" cy="822325"/>
          </a:xfrm>
          <a:prstGeom prst="line">
            <a:avLst/>
          </a:prstGeom>
          <a:noFill/>
          <a:ln w="12700">
            <a:solidFill>
              <a:schemeClr val="tx1"/>
            </a:solidFill>
            <a:round/>
            <a:headEnd type="stealth" w="med" len="lg"/>
            <a:tailEnd type="stealth" w="med" len="lg"/>
          </a:ln>
        </p:spPr>
        <p:txBody>
          <a:bodyPr wrap="none" anchor="ctr"/>
          <a:lstStyle/>
          <a:p>
            <a:endParaRPr lang="zh-TW" altLang="en-US"/>
          </a:p>
        </p:txBody>
      </p:sp>
      <p:sp>
        <p:nvSpPr>
          <p:cNvPr id="2065" name="Line 29"/>
          <p:cNvSpPr>
            <a:spLocks noChangeShapeType="1"/>
          </p:cNvSpPr>
          <p:nvPr/>
        </p:nvSpPr>
        <p:spPr bwMode="auto">
          <a:xfrm>
            <a:off x="5148263" y="3986213"/>
            <a:ext cx="1481137" cy="1028700"/>
          </a:xfrm>
          <a:prstGeom prst="line">
            <a:avLst/>
          </a:prstGeom>
          <a:noFill/>
          <a:ln w="12700">
            <a:solidFill>
              <a:schemeClr val="tx1"/>
            </a:solidFill>
            <a:round/>
            <a:headEnd type="stealth" w="med" len="lg"/>
            <a:tailEnd type="stealth" w="med" len="lg"/>
          </a:ln>
        </p:spPr>
        <p:txBody>
          <a:bodyPr wrap="none" anchor="ctr"/>
          <a:lstStyle/>
          <a:p>
            <a:endParaRPr lang="zh-TW" altLang="en-US"/>
          </a:p>
        </p:txBody>
      </p:sp>
      <p:graphicFrame>
        <p:nvGraphicFramePr>
          <p:cNvPr id="2050" name="Object 31"/>
          <p:cNvGraphicFramePr>
            <a:graphicFrameLocks/>
          </p:cNvGraphicFramePr>
          <p:nvPr/>
        </p:nvGraphicFramePr>
        <p:xfrm>
          <a:off x="2362200" y="5091113"/>
          <a:ext cx="863600" cy="790575"/>
        </p:xfrm>
        <a:graphic>
          <a:graphicData uri="http://schemas.openxmlformats.org/presentationml/2006/ole">
            <mc:AlternateContent xmlns:mc="http://schemas.openxmlformats.org/markup-compatibility/2006">
              <mc:Choice xmlns:v="urn:schemas-microsoft-com:vml" Requires="v">
                <p:oleObj spid="_x0000_s258060" name="多媒體項目" r:id="rId5" imgW="3656294" imgH="3103735" progId="">
                  <p:embed/>
                </p:oleObj>
              </mc:Choice>
              <mc:Fallback>
                <p:oleObj name="多媒體項目" r:id="rId5" imgW="3656294" imgH="3103735" progId="">
                  <p:embed/>
                  <p:pic>
                    <p:nvPicPr>
                      <p:cNvPr id="0" name="Picture 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5091113"/>
                        <a:ext cx="863600"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66" name="Rectangle 32"/>
          <p:cNvSpPr>
            <a:spLocks noChangeArrowheads="1"/>
          </p:cNvSpPr>
          <p:nvPr/>
        </p:nvSpPr>
        <p:spPr bwMode="auto">
          <a:xfrm>
            <a:off x="5448300" y="3997325"/>
            <a:ext cx="163513" cy="304800"/>
          </a:xfrm>
          <a:prstGeom prst="rect">
            <a:avLst/>
          </a:prstGeom>
          <a:noFill/>
          <a:ln w="9525">
            <a:noFill/>
            <a:miter lim="800000"/>
            <a:headEnd/>
            <a:tailEnd/>
          </a:ln>
        </p:spPr>
        <p:txBody>
          <a:bodyPr wrap="none" anchor="ctr"/>
          <a:lstStyle/>
          <a:p>
            <a:endParaRPr lang="zh-TW" altLang="en-US" sz="2400">
              <a:latin typeface="Times New Roman" pitchFamily="18" charset="0"/>
            </a:endParaRPr>
          </a:p>
        </p:txBody>
      </p:sp>
      <p:sp>
        <p:nvSpPr>
          <p:cNvPr id="2067" name="Rectangle 33"/>
          <p:cNvSpPr>
            <a:spLocks noChangeArrowheads="1"/>
          </p:cNvSpPr>
          <p:nvPr/>
        </p:nvSpPr>
        <p:spPr bwMode="auto">
          <a:xfrm>
            <a:off x="5448300" y="4179888"/>
            <a:ext cx="163513" cy="304800"/>
          </a:xfrm>
          <a:prstGeom prst="rect">
            <a:avLst/>
          </a:prstGeom>
          <a:noFill/>
          <a:ln w="9525">
            <a:noFill/>
            <a:miter lim="800000"/>
            <a:headEnd/>
            <a:tailEnd/>
          </a:ln>
        </p:spPr>
        <p:txBody>
          <a:bodyPr wrap="none" anchor="ctr"/>
          <a:lstStyle/>
          <a:p>
            <a:endParaRPr lang="zh-TW" altLang="en-US" sz="2400">
              <a:latin typeface="Times New Roman" pitchFamily="18" charset="0"/>
            </a:endParaRPr>
          </a:p>
        </p:txBody>
      </p:sp>
      <p:sp>
        <p:nvSpPr>
          <p:cNvPr id="2068" name="Rectangle 34"/>
          <p:cNvSpPr>
            <a:spLocks noChangeArrowheads="1"/>
          </p:cNvSpPr>
          <p:nvPr/>
        </p:nvSpPr>
        <p:spPr bwMode="auto">
          <a:xfrm>
            <a:off x="5448300" y="4548188"/>
            <a:ext cx="163513" cy="304800"/>
          </a:xfrm>
          <a:prstGeom prst="rect">
            <a:avLst/>
          </a:prstGeom>
          <a:noFill/>
          <a:ln w="9525">
            <a:noFill/>
            <a:miter lim="800000"/>
            <a:headEnd/>
            <a:tailEnd/>
          </a:ln>
        </p:spPr>
        <p:txBody>
          <a:bodyPr wrap="none" anchor="ctr"/>
          <a:lstStyle/>
          <a:p>
            <a:endParaRPr lang="zh-TW" altLang="en-US" sz="2400">
              <a:latin typeface="Times New Roman" pitchFamily="18" charset="0"/>
            </a:endParaRPr>
          </a:p>
        </p:txBody>
      </p:sp>
      <p:sp>
        <p:nvSpPr>
          <p:cNvPr id="2069" name="Rectangle 35"/>
          <p:cNvSpPr>
            <a:spLocks noChangeArrowheads="1"/>
          </p:cNvSpPr>
          <p:nvPr/>
        </p:nvSpPr>
        <p:spPr bwMode="auto">
          <a:xfrm>
            <a:off x="5448300" y="4364038"/>
            <a:ext cx="163513" cy="304800"/>
          </a:xfrm>
          <a:prstGeom prst="rect">
            <a:avLst/>
          </a:prstGeom>
          <a:noFill/>
          <a:ln w="9525">
            <a:noFill/>
            <a:miter lim="800000"/>
            <a:headEnd/>
            <a:tailEnd/>
          </a:ln>
        </p:spPr>
        <p:txBody>
          <a:bodyPr wrap="none" anchor="ctr"/>
          <a:lstStyle/>
          <a:p>
            <a:endParaRPr lang="zh-TW" altLang="en-US" sz="2400">
              <a:latin typeface="Times New Roman" pitchFamily="18" charset="0"/>
            </a:endParaRPr>
          </a:p>
        </p:txBody>
      </p:sp>
      <p:sp>
        <p:nvSpPr>
          <p:cNvPr id="2070" name="Rectangle 36"/>
          <p:cNvSpPr>
            <a:spLocks noChangeArrowheads="1"/>
          </p:cNvSpPr>
          <p:nvPr/>
        </p:nvSpPr>
        <p:spPr bwMode="auto">
          <a:xfrm>
            <a:off x="5275263" y="5803900"/>
            <a:ext cx="163512" cy="304800"/>
          </a:xfrm>
          <a:prstGeom prst="rect">
            <a:avLst/>
          </a:prstGeom>
          <a:noFill/>
          <a:ln w="9525">
            <a:noFill/>
            <a:miter lim="800000"/>
            <a:headEnd/>
            <a:tailEnd/>
          </a:ln>
        </p:spPr>
        <p:txBody>
          <a:bodyPr wrap="none" anchor="ctr"/>
          <a:lstStyle/>
          <a:p>
            <a:endParaRPr lang="zh-TW" altLang="en-US" sz="2400">
              <a:latin typeface="Times New Roman" pitchFamily="18" charset="0"/>
            </a:endParaRPr>
          </a:p>
        </p:txBody>
      </p:sp>
      <p:sp>
        <p:nvSpPr>
          <p:cNvPr id="2071" name="Rectangle 37"/>
          <p:cNvSpPr>
            <a:spLocks noChangeArrowheads="1"/>
          </p:cNvSpPr>
          <p:nvPr/>
        </p:nvSpPr>
        <p:spPr bwMode="auto">
          <a:xfrm>
            <a:off x="5276850" y="5997575"/>
            <a:ext cx="163513" cy="304800"/>
          </a:xfrm>
          <a:prstGeom prst="rect">
            <a:avLst/>
          </a:prstGeom>
          <a:noFill/>
          <a:ln w="9525">
            <a:noFill/>
            <a:miter lim="800000"/>
            <a:headEnd/>
            <a:tailEnd/>
          </a:ln>
        </p:spPr>
        <p:txBody>
          <a:bodyPr wrap="none" anchor="ctr"/>
          <a:lstStyle/>
          <a:p>
            <a:endParaRPr lang="zh-TW" altLang="en-US" sz="2400">
              <a:latin typeface="Times New Roman" pitchFamily="18" charset="0"/>
            </a:endParaRPr>
          </a:p>
        </p:txBody>
      </p:sp>
      <p:sp>
        <p:nvSpPr>
          <p:cNvPr id="2072" name="Line 38"/>
          <p:cNvSpPr>
            <a:spLocks noChangeShapeType="1"/>
          </p:cNvSpPr>
          <p:nvPr/>
        </p:nvSpPr>
        <p:spPr bwMode="auto">
          <a:xfrm flipH="1">
            <a:off x="5334000" y="2195513"/>
            <a:ext cx="2085975" cy="990600"/>
          </a:xfrm>
          <a:prstGeom prst="line">
            <a:avLst/>
          </a:prstGeom>
          <a:noFill/>
          <a:ln w="12700">
            <a:solidFill>
              <a:schemeClr val="tx1"/>
            </a:solidFill>
            <a:round/>
            <a:headEnd type="stealth" w="med" len="lg"/>
            <a:tailEnd type="stealth" w="med" len="lg"/>
          </a:ln>
        </p:spPr>
        <p:txBody>
          <a:bodyPr wrap="none" anchor="ctr"/>
          <a:lstStyle/>
          <a:p>
            <a:endParaRPr lang="zh-TW" altLang="en-US"/>
          </a:p>
        </p:txBody>
      </p:sp>
      <p:sp>
        <p:nvSpPr>
          <p:cNvPr id="2073" name="Line 39"/>
          <p:cNvSpPr>
            <a:spLocks noChangeShapeType="1"/>
          </p:cNvSpPr>
          <p:nvPr/>
        </p:nvSpPr>
        <p:spPr bwMode="auto">
          <a:xfrm>
            <a:off x="4343400" y="2271713"/>
            <a:ext cx="0" cy="842962"/>
          </a:xfrm>
          <a:prstGeom prst="line">
            <a:avLst/>
          </a:prstGeom>
          <a:noFill/>
          <a:ln w="12700">
            <a:solidFill>
              <a:schemeClr val="tx1"/>
            </a:solidFill>
            <a:round/>
            <a:headEnd type="stealth" w="med" len="lg"/>
            <a:tailEnd type="stealth" w="med" len="lg"/>
          </a:ln>
        </p:spPr>
        <p:txBody>
          <a:bodyPr wrap="none" anchor="ctr"/>
          <a:lstStyle/>
          <a:p>
            <a:endParaRPr lang="zh-TW" altLang="en-US"/>
          </a:p>
        </p:txBody>
      </p:sp>
      <p:sp>
        <p:nvSpPr>
          <p:cNvPr id="2074" name="Line 40"/>
          <p:cNvSpPr>
            <a:spLocks noChangeShapeType="1"/>
          </p:cNvSpPr>
          <p:nvPr/>
        </p:nvSpPr>
        <p:spPr bwMode="auto">
          <a:xfrm>
            <a:off x="4343400" y="4176713"/>
            <a:ext cx="0" cy="762000"/>
          </a:xfrm>
          <a:prstGeom prst="line">
            <a:avLst/>
          </a:prstGeom>
          <a:noFill/>
          <a:ln w="12700">
            <a:solidFill>
              <a:schemeClr val="tx1"/>
            </a:solidFill>
            <a:round/>
            <a:headEnd type="stealth" w="med" len="lg"/>
            <a:tailEnd type="stealth" w="med" len="lg"/>
          </a:ln>
        </p:spPr>
        <p:txBody>
          <a:bodyPr wrap="none" anchor="ctr"/>
          <a:lstStyle/>
          <a:p>
            <a:endParaRPr lang="zh-TW" altLang="en-US"/>
          </a:p>
        </p:txBody>
      </p:sp>
      <p:sp>
        <p:nvSpPr>
          <p:cNvPr id="2075" name="Line 41"/>
          <p:cNvSpPr>
            <a:spLocks noChangeShapeType="1"/>
          </p:cNvSpPr>
          <p:nvPr/>
        </p:nvSpPr>
        <p:spPr bwMode="auto">
          <a:xfrm flipV="1">
            <a:off x="2100263" y="3632200"/>
            <a:ext cx="1254125" cy="3175"/>
          </a:xfrm>
          <a:prstGeom prst="line">
            <a:avLst/>
          </a:prstGeom>
          <a:noFill/>
          <a:ln w="12700">
            <a:solidFill>
              <a:schemeClr val="tx1"/>
            </a:solidFill>
            <a:round/>
            <a:headEnd type="stealth" w="med" len="lg"/>
            <a:tailEnd type="stealth" w="med" len="lg"/>
          </a:ln>
        </p:spPr>
        <p:txBody>
          <a:bodyPr wrap="none" anchor="ctr"/>
          <a:lstStyle/>
          <a:p>
            <a:endParaRPr lang="zh-TW" altLang="en-US"/>
          </a:p>
        </p:txBody>
      </p:sp>
      <p:sp>
        <p:nvSpPr>
          <p:cNvPr id="2076" name="Line 42"/>
          <p:cNvSpPr>
            <a:spLocks noChangeShapeType="1"/>
          </p:cNvSpPr>
          <p:nvPr/>
        </p:nvSpPr>
        <p:spPr bwMode="auto">
          <a:xfrm>
            <a:off x="5257800" y="3567113"/>
            <a:ext cx="1828800" cy="0"/>
          </a:xfrm>
          <a:prstGeom prst="line">
            <a:avLst/>
          </a:prstGeom>
          <a:noFill/>
          <a:ln w="12700">
            <a:solidFill>
              <a:schemeClr val="tx1"/>
            </a:solidFill>
            <a:round/>
            <a:headEnd type="stealth" w="med" len="lg"/>
            <a:tailEnd type="stealth" w="med" len="lg"/>
          </a:ln>
        </p:spPr>
        <p:txBody>
          <a:bodyPr wrap="none" anchor="ctr"/>
          <a:lstStyle/>
          <a:p>
            <a:endParaRPr lang="zh-TW" altLang="en-US"/>
          </a:p>
        </p:txBody>
      </p:sp>
      <p:sp>
        <p:nvSpPr>
          <p:cNvPr id="2077" name="Rectangle 43"/>
          <p:cNvSpPr>
            <a:spLocks noChangeArrowheads="1"/>
          </p:cNvSpPr>
          <p:nvPr/>
        </p:nvSpPr>
        <p:spPr bwMode="auto">
          <a:xfrm>
            <a:off x="1524000" y="2357438"/>
            <a:ext cx="838200" cy="396875"/>
          </a:xfrm>
          <a:prstGeom prst="rect">
            <a:avLst/>
          </a:prstGeom>
          <a:noFill/>
          <a:ln w="9525">
            <a:noFill/>
            <a:miter lim="800000"/>
            <a:headEnd/>
            <a:tailEnd/>
          </a:ln>
        </p:spPr>
        <p:txBody>
          <a:bodyPr lIns="92075" tIns="46038" rIns="92075" bIns="46038">
            <a:spAutoFit/>
          </a:bodyPr>
          <a:lstStyle/>
          <a:p>
            <a:pPr algn="ctr"/>
            <a:r>
              <a:rPr lang="en-US" altLang="zh-TW" sz="2000" b="1">
                <a:latin typeface="標楷體" pitchFamily="65" charset="-120"/>
                <a:ea typeface="標楷體" pitchFamily="65" charset="-120"/>
              </a:rPr>
              <a:t>RoHS</a:t>
            </a:r>
            <a:endParaRPr lang="en-US" altLang="zh-TW" sz="2000" b="1">
              <a:solidFill>
                <a:schemeClr val="tx2"/>
              </a:solidFill>
              <a:latin typeface="標楷體" pitchFamily="65" charset="-120"/>
              <a:ea typeface="標楷體" pitchFamily="65" charset="-120"/>
            </a:endParaRPr>
          </a:p>
        </p:txBody>
      </p:sp>
      <p:sp>
        <p:nvSpPr>
          <p:cNvPr id="2078" name="Oval 44"/>
          <p:cNvSpPr>
            <a:spLocks noChangeArrowheads="1"/>
          </p:cNvSpPr>
          <p:nvPr/>
        </p:nvSpPr>
        <p:spPr bwMode="auto">
          <a:xfrm>
            <a:off x="1447800" y="2852738"/>
            <a:ext cx="1008063" cy="431800"/>
          </a:xfrm>
          <a:prstGeom prst="ellipse">
            <a:avLst/>
          </a:prstGeom>
          <a:noFill/>
          <a:ln w="28575">
            <a:solidFill>
              <a:schemeClr val="folHlink"/>
            </a:solidFill>
            <a:round/>
            <a:headEnd/>
            <a:tailEnd/>
          </a:ln>
        </p:spPr>
        <p:txBody>
          <a:bodyPr wrap="none" anchor="ctr"/>
          <a:lstStyle/>
          <a:p>
            <a:endParaRPr lang="zh-TW" altLang="en-US" sz="2400">
              <a:latin typeface="Times New Roman" pitchFamily="18" charset="0"/>
            </a:endParaRPr>
          </a:p>
        </p:txBody>
      </p:sp>
      <p:pic>
        <p:nvPicPr>
          <p:cNvPr id="2079" name="Picture 45" descr="歐盟"/>
          <p:cNvPicPr>
            <a:picLocks noChangeAspect="1" noChangeArrowheads="1"/>
          </p:cNvPicPr>
          <p:nvPr/>
        </p:nvPicPr>
        <p:blipFill>
          <a:blip r:embed="rId7" cstate="print"/>
          <a:srcRect/>
          <a:stretch>
            <a:fillRect/>
          </a:stretch>
        </p:blipFill>
        <p:spPr bwMode="auto">
          <a:xfrm>
            <a:off x="228600" y="1784350"/>
            <a:ext cx="1066800" cy="852488"/>
          </a:xfrm>
          <a:prstGeom prst="rect">
            <a:avLst/>
          </a:prstGeom>
          <a:noFill/>
          <a:ln w="9525">
            <a:noFill/>
            <a:miter lim="800000"/>
            <a:headEnd/>
            <a:tailEnd/>
          </a:ln>
        </p:spPr>
      </p:pic>
      <p:sp>
        <p:nvSpPr>
          <p:cNvPr id="2080" name="Rectangle 46"/>
          <p:cNvSpPr>
            <a:spLocks noChangeArrowheads="1"/>
          </p:cNvSpPr>
          <p:nvPr/>
        </p:nvSpPr>
        <p:spPr bwMode="auto">
          <a:xfrm>
            <a:off x="1509713" y="1909763"/>
            <a:ext cx="963612" cy="396875"/>
          </a:xfrm>
          <a:prstGeom prst="rect">
            <a:avLst/>
          </a:prstGeom>
          <a:noFill/>
          <a:ln w="9525">
            <a:noFill/>
            <a:miter lim="800000"/>
            <a:headEnd/>
            <a:tailEnd/>
          </a:ln>
        </p:spPr>
        <p:txBody>
          <a:bodyPr lIns="92075" tIns="46038" rIns="92075" bIns="46038">
            <a:spAutoFit/>
          </a:bodyPr>
          <a:lstStyle/>
          <a:p>
            <a:pPr algn="ctr"/>
            <a:r>
              <a:rPr lang="en-US" altLang="zh-TW" sz="2000" b="1">
                <a:latin typeface="標楷體" pitchFamily="65" charset="-120"/>
                <a:ea typeface="標楷體" pitchFamily="65" charset="-120"/>
              </a:rPr>
              <a:t>EuP</a:t>
            </a:r>
          </a:p>
        </p:txBody>
      </p:sp>
      <p:sp>
        <p:nvSpPr>
          <p:cNvPr id="2081" name="Rectangle 47"/>
          <p:cNvSpPr>
            <a:spLocks noChangeArrowheads="1"/>
          </p:cNvSpPr>
          <p:nvPr/>
        </p:nvSpPr>
        <p:spPr bwMode="auto">
          <a:xfrm>
            <a:off x="1295400" y="1414463"/>
            <a:ext cx="963613" cy="396875"/>
          </a:xfrm>
          <a:prstGeom prst="rect">
            <a:avLst/>
          </a:prstGeom>
          <a:noFill/>
          <a:ln w="9525">
            <a:noFill/>
            <a:miter lim="800000"/>
            <a:headEnd/>
            <a:tailEnd/>
          </a:ln>
        </p:spPr>
        <p:txBody>
          <a:bodyPr lIns="92075" tIns="46038" rIns="92075" bIns="46038">
            <a:spAutoFit/>
          </a:bodyPr>
          <a:lstStyle/>
          <a:p>
            <a:pPr algn="ctr"/>
            <a:r>
              <a:rPr lang="en-US" altLang="zh-TW" sz="2000" b="1">
                <a:latin typeface="標楷體" pitchFamily="65" charset="-120"/>
                <a:ea typeface="標楷體" pitchFamily="65" charset="-120"/>
              </a:rPr>
              <a:t>WEEE</a:t>
            </a:r>
          </a:p>
        </p:txBody>
      </p:sp>
      <p:sp>
        <p:nvSpPr>
          <p:cNvPr id="2082" name="Rectangle 49"/>
          <p:cNvSpPr>
            <a:spLocks noChangeArrowheads="1"/>
          </p:cNvSpPr>
          <p:nvPr/>
        </p:nvSpPr>
        <p:spPr bwMode="auto">
          <a:xfrm>
            <a:off x="304800" y="2792413"/>
            <a:ext cx="963613" cy="396875"/>
          </a:xfrm>
          <a:prstGeom prst="rect">
            <a:avLst/>
          </a:prstGeom>
          <a:noFill/>
          <a:ln w="9525">
            <a:noFill/>
            <a:miter lim="800000"/>
            <a:headEnd/>
            <a:tailEnd/>
          </a:ln>
        </p:spPr>
        <p:txBody>
          <a:bodyPr lIns="92075" tIns="46038" rIns="92075" bIns="46038">
            <a:spAutoFit/>
          </a:bodyPr>
          <a:lstStyle/>
          <a:p>
            <a:pPr algn="ctr"/>
            <a:r>
              <a:rPr lang="en-US" altLang="zh-TW" sz="2000" b="1">
                <a:latin typeface="標楷體" pitchFamily="65" charset="-120"/>
                <a:ea typeface="標楷體" pitchFamily="65" charset="-120"/>
              </a:rPr>
              <a:t>PFOS</a:t>
            </a:r>
          </a:p>
        </p:txBody>
      </p:sp>
      <p:sp>
        <p:nvSpPr>
          <p:cNvPr id="2083" name="Oval 50"/>
          <p:cNvSpPr>
            <a:spLocks noChangeArrowheads="1"/>
          </p:cNvSpPr>
          <p:nvPr/>
        </p:nvSpPr>
        <p:spPr bwMode="auto">
          <a:xfrm>
            <a:off x="228600" y="2781300"/>
            <a:ext cx="1008063" cy="431800"/>
          </a:xfrm>
          <a:prstGeom prst="ellipse">
            <a:avLst/>
          </a:prstGeom>
          <a:noFill/>
          <a:ln w="28575">
            <a:solidFill>
              <a:schemeClr val="folHlink"/>
            </a:solidFill>
            <a:round/>
            <a:headEnd/>
            <a:tailEnd/>
          </a:ln>
        </p:spPr>
        <p:txBody>
          <a:bodyPr wrap="none" anchor="ctr"/>
          <a:lstStyle/>
          <a:p>
            <a:endParaRPr lang="zh-TW" altLang="en-US" sz="2400">
              <a:latin typeface="Times New Roman" pitchFamily="18" charset="0"/>
            </a:endParaRPr>
          </a:p>
        </p:txBody>
      </p:sp>
      <p:pic>
        <p:nvPicPr>
          <p:cNvPr id="2084" name="Picture 51" descr="UN"/>
          <p:cNvPicPr>
            <a:picLocks noChangeAspect="1" noChangeArrowheads="1"/>
          </p:cNvPicPr>
          <p:nvPr/>
        </p:nvPicPr>
        <p:blipFill>
          <a:blip r:embed="rId8" cstate="print"/>
          <a:srcRect/>
          <a:stretch>
            <a:fillRect/>
          </a:stretch>
        </p:blipFill>
        <p:spPr bwMode="auto">
          <a:xfrm>
            <a:off x="3733800" y="1196975"/>
            <a:ext cx="1223963" cy="1093788"/>
          </a:xfrm>
          <a:prstGeom prst="rect">
            <a:avLst/>
          </a:prstGeom>
          <a:noFill/>
          <a:ln w="9525">
            <a:noFill/>
            <a:miter lim="800000"/>
            <a:headEnd/>
            <a:tailEnd/>
          </a:ln>
        </p:spPr>
      </p:pic>
      <p:sp>
        <p:nvSpPr>
          <p:cNvPr id="2085" name="Text Box 52"/>
          <p:cNvSpPr txBox="1">
            <a:spLocks noChangeArrowheads="1"/>
          </p:cNvSpPr>
          <p:nvPr/>
        </p:nvSpPr>
        <p:spPr bwMode="auto">
          <a:xfrm>
            <a:off x="5105400" y="1563688"/>
            <a:ext cx="1828800" cy="641350"/>
          </a:xfrm>
          <a:prstGeom prst="rect">
            <a:avLst/>
          </a:prstGeom>
          <a:noFill/>
          <a:ln w="9525" algn="ctr">
            <a:noFill/>
            <a:miter lim="800000"/>
            <a:headEnd/>
            <a:tailEnd/>
          </a:ln>
        </p:spPr>
        <p:txBody>
          <a:bodyPr lIns="92075" tIns="46038" rIns="92075" bIns="46038">
            <a:spAutoFit/>
          </a:bodyPr>
          <a:lstStyle/>
          <a:p>
            <a:pPr algn="ctr"/>
            <a:r>
              <a:rPr lang="zh-TW" altLang="en-US" b="1">
                <a:latin typeface="標楷體" pitchFamily="65" charset="-120"/>
                <a:ea typeface="標楷體" pitchFamily="65" charset="-120"/>
              </a:rPr>
              <a:t>聯合國氣候變化綱要公約 </a:t>
            </a:r>
          </a:p>
        </p:txBody>
      </p:sp>
      <p:pic>
        <p:nvPicPr>
          <p:cNvPr id="2086" name="Picture 53" descr="usa"/>
          <p:cNvPicPr>
            <a:picLocks noChangeAspect="1" noChangeArrowheads="1"/>
          </p:cNvPicPr>
          <p:nvPr/>
        </p:nvPicPr>
        <p:blipFill>
          <a:blip r:embed="rId9" cstate="print"/>
          <a:srcRect/>
          <a:stretch>
            <a:fillRect/>
          </a:stretch>
        </p:blipFill>
        <p:spPr bwMode="auto">
          <a:xfrm>
            <a:off x="7467600" y="3214688"/>
            <a:ext cx="1371600" cy="935037"/>
          </a:xfrm>
          <a:prstGeom prst="rect">
            <a:avLst/>
          </a:prstGeom>
          <a:noFill/>
          <a:ln w="9525">
            <a:noFill/>
            <a:miter lim="800000"/>
            <a:headEnd/>
            <a:tailEnd/>
          </a:ln>
        </p:spPr>
      </p:pic>
      <p:sp>
        <p:nvSpPr>
          <p:cNvPr id="2087" name="Text Box 54"/>
          <p:cNvSpPr txBox="1">
            <a:spLocks noChangeArrowheads="1"/>
          </p:cNvSpPr>
          <p:nvPr/>
        </p:nvSpPr>
        <p:spPr bwMode="auto">
          <a:xfrm>
            <a:off x="6443663" y="6081713"/>
            <a:ext cx="2232025" cy="336550"/>
          </a:xfrm>
          <a:prstGeom prst="rect">
            <a:avLst/>
          </a:prstGeom>
          <a:noFill/>
          <a:ln w="9525">
            <a:noFill/>
            <a:miter lim="800000"/>
            <a:headEnd type="none" w="sm" len="sm"/>
            <a:tailEnd type="none" w="sm" len="sm"/>
          </a:ln>
        </p:spPr>
        <p:txBody>
          <a:bodyPr>
            <a:spAutoFit/>
          </a:bodyPr>
          <a:lstStyle/>
          <a:p>
            <a:pPr algn="ctr"/>
            <a:r>
              <a:rPr lang="zh-TW" altLang="en-US" sz="1400">
                <a:latin typeface="標楷體" pitchFamily="65" charset="-120"/>
                <a:ea typeface="標楷體" pitchFamily="65" charset="-120"/>
              </a:rPr>
              <a:t>電氣製品要求能效標準</a:t>
            </a:r>
            <a:r>
              <a:rPr lang="zh-TW" altLang="en-US" sz="1600">
                <a:solidFill>
                  <a:srgbClr val="0033CC"/>
                </a:solidFill>
                <a:latin typeface="標楷體" pitchFamily="65" charset="-120"/>
                <a:ea typeface="標楷體" pitchFamily="65" charset="-120"/>
              </a:rPr>
              <a:t> </a:t>
            </a:r>
          </a:p>
        </p:txBody>
      </p:sp>
      <p:pic>
        <p:nvPicPr>
          <p:cNvPr id="2088" name="Picture 55" descr="Korea"/>
          <p:cNvPicPr>
            <a:picLocks noChangeAspect="1" noChangeArrowheads="1"/>
          </p:cNvPicPr>
          <p:nvPr/>
        </p:nvPicPr>
        <p:blipFill>
          <a:blip r:embed="rId10" cstate="print"/>
          <a:srcRect/>
          <a:stretch>
            <a:fillRect/>
          </a:stretch>
        </p:blipFill>
        <p:spPr bwMode="auto">
          <a:xfrm>
            <a:off x="381000" y="3284538"/>
            <a:ext cx="1371600" cy="917575"/>
          </a:xfrm>
          <a:prstGeom prst="rect">
            <a:avLst/>
          </a:prstGeom>
          <a:noFill/>
          <a:ln w="9525">
            <a:noFill/>
            <a:miter lim="800000"/>
            <a:headEnd/>
            <a:tailEnd/>
          </a:ln>
        </p:spPr>
      </p:pic>
      <p:pic>
        <p:nvPicPr>
          <p:cNvPr id="2089" name="Picture 56" descr="China"/>
          <p:cNvPicPr>
            <a:picLocks noChangeAspect="1" noChangeArrowheads="1"/>
          </p:cNvPicPr>
          <p:nvPr/>
        </p:nvPicPr>
        <p:blipFill>
          <a:blip r:embed="rId11" cstate="print"/>
          <a:srcRect/>
          <a:stretch>
            <a:fillRect/>
          </a:stretch>
        </p:blipFill>
        <p:spPr bwMode="auto">
          <a:xfrm>
            <a:off x="609600" y="4995863"/>
            <a:ext cx="1295400" cy="862012"/>
          </a:xfrm>
          <a:prstGeom prst="rect">
            <a:avLst/>
          </a:prstGeom>
          <a:noFill/>
          <a:ln w="9525">
            <a:noFill/>
            <a:miter lim="800000"/>
            <a:headEnd/>
            <a:tailEnd/>
          </a:ln>
        </p:spPr>
      </p:pic>
      <p:pic>
        <p:nvPicPr>
          <p:cNvPr id="2090" name="Picture 57" descr="japan"/>
          <p:cNvPicPr>
            <a:picLocks noChangeAspect="1" noChangeArrowheads="1"/>
          </p:cNvPicPr>
          <p:nvPr/>
        </p:nvPicPr>
        <p:blipFill>
          <a:blip r:embed="rId12" cstate="print"/>
          <a:srcRect/>
          <a:stretch>
            <a:fillRect/>
          </a:stretch>
        </p:blipFill>
        <p:spPr bwMode="auto">
          <a:xfrm>
            <a:off x="6805613" y="4797425"/>
            <a:ext cx="1323975" cy="885825"/>
          </a:xfrm>
          <a:prstGeom prst="rect">
            <a:avLst/>
          </a:prstGeom>
          <a:noFill/>
          <a:ln w="9525">
            <a:noFill/>
            <a:miter lim="800000"/>
            <a:headEnd/>
            <a:tailEnd/>
          </a:ln>
        </p:spPr>
      </p:pic>
      <p:sp>
        <p:nvSpPr>
          <p:cNvPr id="2091" name="Rectangle 58"/>
          <p:cNvSpPr>
            <a:spLocks noChangeArrowheads="1"/>
          </p:cNvSpPr>
          <p:nvPr/>
        </p:nvSpPr>
        <p:spPr bwMode="auto">
          <a:xfrm>
            <a:off x="1524000" y="2862263"/>
            <a:ext cx="963613" cy="396875"/>
          </a:xfrm>
          <a:prstGeom prst="rect">
            <a:avLst/>
          </a:prstGeom>
          <a:noFill/>
          <a:ln w="9525">
            <a:noFill/>
            <a:miter lim="800000"/>
            <a:headEnd/>
            <a:tailEnd/>
          </a:ln>
        </p:spPr>
        <p:txBody>
          <a:bodyPr lIns="92075" tIns="46038" rIns="92075" bIns="46038">
            <a:spAutoFit/>
          </a:bodyPr>
          <a:lstStyle/>
          <a:p>
            <a:pPr algn="ctr"/>
            <a:r>
              <a:rPr lang="en-US" altLang="zh-TW" sz="2000" b="1">
                <a:latin typeface="標楷體" pitchFamily="65" charset="-120"/>
                <a:ea typeface="標楷體" pitchFamily="65" charset="-120"/>
              </a:rPr>
              <a:t>REACH</a:t>
            </a:r>
          </a:p>
        </p:txBody>
      </p:sp>
      <p:sp>
        <p:nvSpPr>
          <p:cNvPr id="2092" name="Oval 59"/>
          <p:cNvSpPr>
            <a:spLocks noChangeArrowheads="1"/>
          </p:cNvSpPr>
          <p:nvPr/>
        </p:nvSpPr>
        <p:spPr bwMode="auto">
          <a:xfrm>
            <a:off x="1219200" y="1414463"/>
            <a:ext cx="1008063" cy="431800"/>
          </a:xfrm>
          <a:prstGeom prst="ellipse">
            <a:avLst/>
          </a:prstGeom>
          <a:noFill/>
          <a:ln w="28575">
            <a:solidFill>
              <a:schemeClr val="folHlink"/>
            </a:solidFill>
            <a:round/>
            <a:headEnd/>
            <a:tailEnd/>
          </a:ln>
        </p:spPr>
        <p:txBody>
          <a:bodyPr wrap="none" anchor="ctr"/>
          <a:lstStyle/>
          <a:p>
            <a:endParaRPr lang="zh-TW" altLang="en-US" sz="2400">
              <a:latin typeface="Times New Roman" pitchFamily="18" charset="0"/>
            </a:endParaRPr>
          </a:p>
        </p:txBody>
      </p:sp>
      <p:sp>
        <p:nvSpPr>
          <p:cNvPr id="2093" name="Text Box 60"/>
          <p:cNvSpPr txBox="1">
            <a:spLocks noChangeArrowheads="1"/>
          </p:cNvSpPr>
          <p:nvPr/>
        </p:nvSpPr>
        <p:spPr bwMode="auto">
          <a:xfrm>
            <a:off x="4191000" y="2452688"/>
            <a:ext cx="2087563" cy="366712"/>
          </a:xfrm>
          <a:prstGeom prst="rect">
            <a:avLst/>
          </a:prstGeom>
          <a:noFill/>
          <a:ln w="9525">
            <a:noFill/>
            <a:miter lim="800000"/>
            <a:headEnd/>
            <a:tailEnd/>
          </a:ln>
        </p:spPr>
        <p:txBody>
          <a:bodyPr>
            <a:spAutoFit/>
          </a:bodyPr>
          <a:lstStyle/>
          <a:p>
            <a:pPr algn="ctr">
              <a:spcBef>
                <a:spcPct val="50000"/>
              </a:spcBef>
            </a:pPr>
            <a:r>
              <a:rPr lang="zh-TW" altLang="en-US" b="1">
                <a:latin typeface="標楷體" pitchFamily="65" charset="-120"/>
                <a:ea typeface="標楷體" pitchFamily="65" charset="-120"/>
              </a:rPr>
              <a:t>蒙特婁議定書</a:t>
            </a:r>
            <a:r>
              <a:rPr lang="zh-TW" altLang="en-US">
                <a:latin typeface="標楷體" pitchFamily="65" charset="-120"/>
                <a:ea typeface="標楷體" pitchFamily="65" charset="-120"/>
              </a:rPr>
              <a:t> </a:t>
            </a:r>
          </a:p>
        </p:txBody>
      </p:sp>
      <p:sp>
        <p:nvSpPr>
          <p:cNvPr id="2094" name="Text Box 61"/>
          <p:cNvSpPr txBox="1">
            <a:spLocks noChangeArrowheads="1"/>
          </p:cNvSpPr>
          <p:nvPr/>
        </p:nvSpPr>
        <p:spPr bwMode="auto">
          <a:xfrm>
            <a:off x="7391400" y="1838325"/>
            <a:ext cx="1439863" cy="366713"/>
          </a:xfrm>
          <a:prstGeom prst="rect">
            <a:avLst/>
          </a:prstGeom>
          <a:noFill/>
          <a:ln w="9525">
            <a:noFill/>
            <a:miter lim="800000"/>
            <a:headEnd/>
            <a:tailEnd/>
          </a:ln>
        </p:spPr>
        <p:txBody>
          <a:bodyPr>
            <a:spAutoFit/>
          </a:bodyPr>
          <a:lstStyle/>
          <a:p>
            <a:pPr algn="ctr">
              <a:spcBef>
                <a:spcPct val="50000"/>
              </a:spcBef>
            </a:pPr>
            <a:r>
              <a:rPr lang="zh-TW" altLang="en-US" b="1">
                <a:latin typeface="標楷體" pitchFamily="65" charset="-120"/>
                <a:ea typeface="標楷體" pitchFamily="65" charset="-120"/>
              </a:rPr>
              <a:t>巴塞爾公約</a:t>
            </a:r>
            <a:r>
              <a:rPr lang="zh-TW" altLang="en-US">
                <a:latin typeface="標楷體" pitchFamily="65" charset="-120"/>
                <a:ea typeface="標楷體" pitchFamily="65" charset="-120"/>
              </a:rPr>
              <a:t> </a:t>
            </a:r>
          </a:p>
        </p:txBody>
      </p:sp>
      <p:sp>
        <p:nvSpPr>
          <p:cNvPr id="2095" name="Text Box 62"/>
          <p:cNvSpPr txBox="1">
            <a:spLocks noChangeArrowheads="1"/>
          </p:cNvSpPr>
          <p:nvPr/>
        </p:nvSpPr>
        <p:spPr bwMode="auto">
          <a:xfrm>
            <a:off x="6577013" y="5661025"/>
            <a:ext cx="1981200" cy="517525"/>
          </a:xfrm>
          <a:prstGeom prst="rect">
            <a:avLst/>
          </a:prstGeom>
          <a:noFill/>
          <a:ln w="9525" algn="ctr">
            <a:noFill/>
            <a:miter lim="800000"/>
            <a:headEnd/>
            <a:tailEnd/>
          </a:ln>
        </p:spPr>
        <p:txBody>
          <a:bodyPr>
            <a:spAutoFit/>
          </a:bodyPr>
          <a:lstStyle/>
          <a:p>
            <a:pPr algn="ctr"/>
            <a:r>
              <a:rPr lang="zh-TW" altLang="en-US" sz="1400">
                <a:latin typeface="標楷體" pitchFamily="65" charset="-120"/>
                <a:ea typeface="標楷體" pitchFamily="65" charset="-120"/>
              </a:rPr>
              <a:t>家用電器回收利用法</a:t>
            </a:r>
          </a:p>
          <a:p>
            <a:pPr algn="ctr"/>
            <a:r>
              <a:rPr lang="zh-TW" altLang="en-US" sz="1400">
                <a:latin typeface="標楷體" pitchFamily="65" charset="-120"/>
                <a:ea typeface="標楷體" pitchFamily="65" charset="-120"/>
              </a:rPr>
              <a:t>綠色採購法 </a:t>
            </a:r>
            <a:r>
              <a:rPr lang="en-US" altLang="zh-TW" sz="1400">
                <a:latin typeface="標楷體" pitchFamily="65" charset="-120"/>
                <a:ea typeface="標楷體" pitchFamily="65" charset="-120"/>
              </a:rPr>
              <a:t>/</a:t>
            </a:r>
            <a:r>
              <a:rPr lang="zh-TW" altLang="en-US" sz="1400">
                <a:latin typeface="標楷體" pitchFamily="65" charset="-120"/>
                <a:ea typeface="標楷體" pitchFamily="65" charset="-120"/>
              </a:rPr>
              <a:t>節能法 </a:t>
            </a:r>
          </a:p>
        </p:txBody>
      </p:sp>
      <p:pic>
        <p:nvPicPr>
          <p:cNvPr id="2096" name="Picture 63" descr="加拿大國旗"/>
          <p:cNvPicPr>
            <a:picLocks noChangeAspect="1" noChangeArrowheads="1"/>
          </p:cNvPicPr>
          <p:nvPr/>
        </p:nvPicPr>
        <p:blipFill>
          <a:blip r:embed="rId13" cstate="print"/>
          <a:srcRect/>
          <a:stretch>
            <a:fillRect/>
          </a:stretch>
        </p:blipFill>
        <p:spPr bwMode="auto">
          <a:xfrm>
            <a:off x="3657600" y="5051425"/>
            <a:ext cx="1524000" cy="808038"/>
          </a:xfrm>
          <a:prstGeom prst="rect">
            <a:avLst/>
          </a:prstGeom>
          <a:noFill/>
          <a:ln w="9525">
            <a:noFill/>
            <a:miter lim="800000"/>
            <a:headEnd/>
            <a:tailEnd/>
          </a:ln>
        </p:spPr>
      </p:pic>
      <p:sp>
        <p:nvSpPr>
          <p:cNvPr id="2097" name="Text Box 64"/>
          <p:cNvSpPr txBox="1">
            <a:spLocks noChangeArrowheads="1"/>
          </p:cNvSpPr>
          <p:nvPr/>
        </p:nvSpPr>
        <p:spPr bwMode="auto">
          <a:xfrm>
            <a:off x="3352800" y="5929313"/>
            <a:ext cx="2232025" cy="579437"/>
          </a:xfrm>
          <a:prstGeom prst="rect">
            <a:avLst/>
          </a:prstGeom>
          <a:noFill/>
          <a:ln w="9525">
            <a:noFill/>
            <a:miter lim="800000"/>
            <a:headEnd type="none" w="sm" len="sm"/>
            <a:tailEnd type="none" w="sm" len="sm"/>
          </a:ln>
        </p:spPr>
        <p:txBody>
          <a:bodyPr>
            <a:spAutoFit/>
          </a:bodyPr>
          <a:lstStyle/>
          <a:p>
            <a:pPr algn="ctr"/>
            <a:r>
              <a:rPr lang="zh-TW" altLang="en-US" sz="1400">
                <a:latin typeface="標楷體" pitchFamily="65" charset="-120"/>
                <a:ea typeface="標楷體" pitchFamily="65" charset="-120"/>
              </a:rPr>
              <a:t>禁止進口和銷售有雙酚</a:t>
            </a:r>
          </a:p>
          <a:p>
            <a:pPr algn="ctr"/>
            <a:r>
              <a:rPr lang="zh-TW" altLang="en-US" sz="1400">
                <a:latin typeface="標楷體" pitchFamily="65" charset="-120"/>
                <a:ea typeface="標楷體" pitchFamily="65" charset="-120"/>
              </a:rPr>
              <a:t>成分的聚碳酸酯塑膠</a:t>
            </a:r>
            <a:r>
              <a:rPr lang="zh-TW" altLang="en-US">
                <a:latin typeface="標楷體" pitchFamily="65" charset="-120"/>
                <a:ea typeface="標楷體" pitchFamily="65" charset="-120"/>
              </a:rPr>
              <a:t> </a:t>
            </a:r>
            <a:r>
              <a:rPr lang="zh-TW" altLang="en-US" sz="1600">
                <a:latin typeface="標楷體" pitchFamily="65" charset="-120"/>
                <a:ea typeface="標楷體" pitchFamily="65" charset="-120"/>
              </a:rPr>
              <a:t> </a:t>
            </a:r>
          </a:p>
        </p:txBody>
      </p:sp>
      <p:pic>
        <p:nvPicPr>
          <p:cNvPr id="2098" name="Picture 65"/>
          <p:cNvPicPr>
            <a:picLocks noChangeArrowheads="1"/>
          </p:cNvPicPr>
          <p:nvPr/>
        </p:nvPicPr>
        <p:blipFill>
          <a:blip r:embed="rId14" cstate="print"/>
          <a:srcRect/>
          <a:stretch>
            <a:fillRect/>
          </a:stretch>
        </p:blipFill>
        <p:spPr bwMode="auto">
          <a:xfrm>
            <a:off x="3733800" y="3186113"/>
            <a:ext cx="1363663" cy="890587"/>
          </a:xfrm>
          <a:prstGeom prst="rect">
            <a:avLst/>
          </a:prstGeom>
          <a:solidFill>
            <a:srgbClr val="FF6600"/>
          </a:solidFill>
          <a:ln w="9525">
            <a:noFill/>
            <a:miter lim="800000"/>
            <a:headEnd/>
            <a:tailEnd/>
          </a:ln>
        </p:spPr>
      </p:pic>
      <p:sp>
        <p:nvSpPr>
          <p:cNvPr id="2099" name="Text Box 66"/>
          <p:cNvSpPr txBox="1">
            <a:spLocks noChangeArrowheads="1"/>
          </p:cNvSpPr>
          <p:nvPr/>
        </p:nvSpPr>
        <p:spPr bwMode="auto">
          <a:xfrm>
            <a:off x="6372225" y="4125913"/>
            <a:ext cx="2771775" cy="304800"/>
          </a:xfrm>
          <a:prstGeom prst="rect">
            <a:avLst/>
          </a:prstGeom>
          <a:noFill/>
          <a:ln w="9525">
            <a:noFill/>
            <a:miter lim="800000"/>
            <a:headEnd type="none" w="sm" len="sm"/>
            <a:tailEnd type="none" w="sm" len="sm"/>
          </a:ln>
        </p:spPr>
        <p:txBody>
          <a:bodyPr>
            <a:spAutoFit/>
          </a:bodyPr>
          <a:lstStyle/>
          <a:p>
            <a:pPr algn="ctr"/>
            <a:r>
              <a:rPr lang="zh-TW" altLang="en-US" sz="1400">
                <a:latin typeface="標楷體" pitchFamily="65" charset="-120"/>
                <a:ea typeface="標楷體" pitchFamily="65" charset="-120"/>
              </a:rPr>
              <a:t>馬里蘭州溫室氣體排放法案</a:t>
            </a:r>
          </a:p>
        </p:txBody>
      </p:sp>
      <p:sp>
        <p:nvSpPr>
          <p:cNvPr id="2100" name="Text Box 67"/>
          <p:cNvSpPr txBox="1">
            <a:spLocks noChangeArrowheads="1"/>
          </p:cNvSpPr>
          <p:nvPr/>
        </p:nvSpPr>
        <p:spPr bwMode="auto">
          <a:xfrm>
            <a:off x="6372225" y="4421188"/>
            <a:ext cx="2771775" cy="304800"/>
          </a:xfrm>
          <a:prstGeom prst="rect">
            <a:avLst/>
          </a:prstGeom>
          <a:noFill/>
          <a:ln w="9525">
            <a:noFill/>
            <a:miter lim="800000"/>
            <a:headEnd type="none" w="sm" len="sm"/>
            <a:tailEnd type="none" w="sm" len="sm"/>
          </a:ln>
        </p:spPr>
        <p:txBody>
          <a:bodyPr>
            <a:spAutoFit/>
          </a:bodyPr>
          <a:lstStyle/>
          <a:p>
            <a:pPr algn="ctr"/>
            <a:r>
              <a:rPr lang="zh-TW" altLang="en-US" sz="1400">
                <a:latin typeface="標楷體" pitchFamily="65" charset="-120"/>
                <a:ea typeface="標楷體" pitchFamily="65" charset="-120"/>
              </a:rPr>
              <a:t>加州電子產品廢棄回收法案</a:t>
            </a:r>
          </a:p>
        </p:txBody>
      </p:sp>
      <p:sp>
        <p:nvSpPr>
          <p:cNvPr id="2101" name="Oval 68"/>
          <p:cNvSpPr>
            <a:spLocks noChangeArrowheads="1"/>
          </p:cNvSpPr>
          <p:nvPr/>
        </p:nvSpPr>
        <p:spPr bwMode="auto">
          <a:xfrm>
            <a:off x="1447800" y="1871663"/>
            <a:ext cx="1008063" cy="431800"/>
          </a:xfrm>
          <a:prstGeom prst="ellipse">
            <a:avLst/>
          </a:prstGeom>
          <a:noFill/>
          <a:ln w="28575">
            <a:solidFill>
              <a:schemeClr val="folHlink"/>
            </a:solidFill>
            <a:round/>
            <a:headEnd/>
            <a:tailEnd/>
          </a:ln>
        </p:spPr>
        <p:txBody>
          <a:bodyPr wrap="none" anchor="ctr"/>
          <a:lstStyle/>
          <a:p>
            <a:endParaRPr lang="zh-TW" altLang="en-US" sz="2400">
              <a:latin typeface="Times New Roman" pitchFamily="18" charset="0"/>
            </a:endParaRPr>
          </a:p>
        </p:txBody>
      </p:sp>
      <p:sp>
        <p:nvSpPr>
          <p:cNvPr id="2102" name="Rectangle 71"/>
          <p:cNvSpPr>
            <a:spLocks noChangeArrowheads="1"/>
          </p:cNvSpPr>
          <p:nvPr/>
        </p:nvSpPr>
        <p:spPr bwMode="auto">
          <a:xfrm>
            <a:off x="2438400" y="1433513"/>
            <a:ext cx="1143000" cy="366712"/>
          </a:xfrm>
          <a:prstGeom prst="rect">
            <a:avLst/>
          </a:prstGeom>
          <a:noFill/>
          <a:ln w="9525">
            <a:noFill/>
            <a:miter lim="800000"/>
            <a:headEnd/>
            <a:tailEnd/>
          </a:ln>
        </p:spPr>
        <p:txBody>
          <a:bodyPr lIns="92075" tIns="46038" rIns="92075" bIns="46038">
            <a:spAutoFit/>
          </a:bodyPr>
          <a:lstStyle/>
          <a:p>
            <a:pPr algn="ctr"/>
            <a:r>
              <a:rPr lang="zh-TW" altLang="en-US" b="1">
                <a:latin typeface="標楷體" pitchFamily="65" charset="-120"/>
                <a:ea typeface="標楷體" pitchFamily="65" charset="-120"/>
              </a:rPr>
              <a:t>森林原則</a:t>
            </a:r>
            <a:r>
              <a:rPr lang="zh-TW" altLang="en-US">
                <a:latin typeface="標楷體" pitchFamily="65" charset="-120"/>
                <a:ea typeface="標楷體" pitchFamily="65" charset="-120"/>
              </a:rPr>
              <a:t> </a:t>
            </a:r>
          </a:p>
        </p:txBody>
      </p:sp>
      <p:sp>
        <p:nvSpPr>
          <p:cNvPr id="2103" name="Rectangle 72"/>
          <p:cNvSpPr>
            <a:spLocks noChangeArrowheads="1"/>
          </p:cNvSpPr>
          <p:nvPr/>
        </p:nvSpPr>
        <p:spPr bwMode="auto">
          <a:xfrm>
            <a:off x="5003800" y="2125663"/>
            <a:ext cx="1981200" cy="366712"/>
          </a:xfrm>
          <a:prstGeom prst="rect">
            <a:avLst/>
          </a:prstGeom>
          <a:noFill/>
          <a:ln w="9525">
            <a:noFill/>
            <a:miter lim="800000"/>
            <a:headEnd/>
            <a:tailEnd/>
          </a:ln>
        </p:spPr>
        <p:txBody>
          <a:bodyPr lIns="92075" tIns="46038" rIns="92075" bIns="46038">
            <a:spAutoFit/>
          </a:bodyPr>
          <a:lstStyle/>
          <a:p>
            <a:pPr algn="ctr"/>
            <a:r>
              <a:rPr lang="zh-TW" altLang="en-US" b="1">
                <a:latin typeface="標楷體" pitchFamily="65" charset="-120"/>
                <a:ea typeface="標楷體" pitchFamily="65" charset="-120"/>
              </a:rPr>
              <a:t>生物多樣化公約</a:t>
            </a:r>
          </a:p>
        </p:txBody>
      </p:sp>
      <p:sp>
        <p:nvSpPr>
          <p:cNvPr id="2104" name="Rectangle 73"/>
          <p:cNvSpPr>
            <a:spLocks noChangeArrowheads="1"/>
          </p:cNvSpPr>
          <p:nvPr/>
        </p:nvSpPr>
        <p:spPr bwMode="auto">
          <a:xfrm>
            <a:off x="2438400" y="1909763"/>
            <a:ext cx="1371600" cy="366712"/>
          </a:xfrm>
          <a:prstGeom prst="rect">
            <a:avLst/>
          </a:prstGeom>
          <a:noFill/>
          <a:ln w="9525">
            <a:noFill/>
            <a:miter lim="800000"/>
            <a:headEnd/>
            <a:tailEnd/>
          </a:ln>
        </p:spPr>
        <p:txBody>
          <a:bodyPr lIns="92075" tIns="46038" rIns="92075" bIns="46038">
            <a:spAutoFit/>
          </a:bodyPr>
          <a:lstStyle/>
          <a:p>
            <a:pPr algn="ctr"/>
            <a:r>
              <a:rPr lang="zh-TW" altLang="en-US" b="1">
                <a:latin typeface="標楷體" pitchFamily="65" charset="-120"/>
                <a:ea typeface="標楷體" pitchFamily="65" charset="-120"/>
              </a:rPr>
              <a:t>維也納公約</a:t>
            </a:r>
            <a:r>
              <a:rPr lang="zh-TW" altLang="en-US">
                <a:latin typeface="標楷體" pitchFamily="65" charset="-120"/>
                <a:ea typeface="標楷體" pitchFamily="65" charset="-120"/>
              </a:rPr>
              <a:t> </a:t>
            </a:r>
          </a:p>
        </p:txBody>
      </p:sp>
      <p:sp>
        <p:nvSpPr>
          <p:cNvPr id="2105" name="Text Box 74"/>
          <p:cNvSpPr txBox="1">
            <a:spLocks noChangeArrowheads="1"/>
          </p:cNvSpPr>
          <p:nvPr/>
        </p:nvSpPr>
        <p:spPr bwMode="auto">
          <a:xfrm>
            <a:off x="6781800" y="1262063"/>
            <a:ext cx="1981200" cy="366712"/>
          </a:xfrm>
          <a:prstGeom prst="rect">
            <a:avLst/>
          </a:prstGeom>
          <a:noFill/>
          <a:ln w="9525">
            <a:noFill/>
            <a:miter lim="800000"/>
            <a:headEnd/>
            <a:tailEnd/>
          </a:ln>
        </p:spPr>
        <p:txBody>
          <a:bodyPr>
            <a:spAutoFit/>
          </a:bodyPr>
          <a:lstStyle/>
          <a:p>
            <a:pPr algn="ctr">
              <a:spcBef>
                <a:spcPct val="50000"/>
              </a:spcBef>
            </a:pPr>
            <a:r>
              <a:rPr lang="zh-TW" altLang="en-US" b="1">
                <a:latin typeface="標楷體" pitchFamily="65" charset="-120"/>
                <a:ea typeface="標楷體" pitchFamily="65" charset="-120"/>
              </a:rPr>
              <a:t>斯德哥爾摩公約</a:t>
            </a:r>
            <a:endParaRPr lang="zh-TW" altLang="en-US">
              <a:latin typeface="標楷體" pitchFamily="65" charset="-120"/>
              <a:ea typeface="標楷體" pitchFamily="65" charset="-120"/>
            </a:endParaRPr>
          </a:p>
        </p:txBody>
      </p:sp>
      <p:sp>
        <p:nvSpPr>
          <p:cNvPr id="2106" name="Text Box 75"/>
          <p:cNvSpPr txBox="1">
            <a:spLocks noChangeArrowheads="1"/>
          </p:cNvSpPr>
          <p:nvPr/>
        </p:nvSpPr>
        <p:spPr bwMode="auto">
          <a:xfrm>
            <a:off x="5105400" y="1262063"/>
            <a:ext cx="1981200" cy="366712"/>
          </a:xfrm>
          <a:prstGeom prst="rect">
            <a:avLst/>
          </a:prstGeom>
          <a:noFill/>
          <a:ln w="9525">
            <a:noFill/>
            <a:miter lim="800000"/>
            <a:headEnd/>
            <a:tailEnd/>
          </a:ln>
        </p:spPr>
        <p:txBody>
          <a:bodyPr>
            <a:spAutoFit/>
          </a:bodyPr>
          <a:lstStyle/>
          <a:p>
            <a:pPr algn="ctr">
              <a:spcBef>
                <a:spcPct val="50000"/>
              </a:spcBef>
            </a:pPr>
            <a:r>
              <a:rPr lang="zh-TW" altLang="en-US" b="1">
                <a:latin typeface="標楷體" pitchFamily="65" charset="-120"/>
                <a:ea typeface="標楷體" pitchFamily="65" charset="-120"/>
              </a:rPr>
              <a:t>鹿特丹公約</a:t>
            </a:r>
            <a:r>
              <a:rPr lang="zh-TW" altLang="en-US">
                <a:latin typeface="標楷體" pitchFamily="65" charset="-120"/>
                <a:ea typeface="標楷體" pitchFamily="65" charset="-120"/>
              </a:rPr>
              <a:t> </a:t>
            </a:r>
          </a:p>
        </p:txBody>
      </p:sp>
      <p:sp>
        <p:nvSpPr>
          <p:cNvPr id="2107" name="Text Box 76"/>
          <p:cNvSpPr txBox="1">
            <a:spLocks noChangeArrowheads="1"/>
          </p:cNvSpPr>
          <p:nvPr/>
        </p:nvSpPr>
        <p:spPr bwMode="auto">
          <a:xfrm>
            <a:off x="6781800" y="1550988"/>
            <a:ext cx="1981200" cy="366712"/>
          </a:xfrm>
          <a:prstGeom prst="rect">
            <a:avLst/>
          </a:prstGeom>
          <a:noFill/>
          <a:ln w="9525">
            <a:noFill/>
            <a:miter lim="800000"/>
            <a:headEnd/>
            <a:tailEnd/>
          </a:ln>
        </p:spPr>
        <p:txBody>
          <a:bodyPr>
            <a:spAutoFit/>
          </a:bodyPr>
          <a:lstStyle/>
          <a:p>
            <a:pPr algn="ctr">
              <a:spcBef>
                <a:spcPct val="50000"/>
              </a:spcBef>
            </a:pPr>
            <a:r>
              <a:rPr lang="zh-TW" altLang="en-US" b="1">
                <a:latin typeface="標楷體" pitchFamily="65" charset="-120"/>
                <a:ea typeface="標楷體" pitchFamily="65" charset="-120"/>
              </a:rPr>
              <a:t>華盛頓公約</a:t>
            </a:r>
            <a:endParaRPr lang="zh-TW" altLang="en-US">
              <a:latin typeface="標楷體" pitchFamily="65" charset="-120"/>
              <a:ea typeface="標楷體" pitchFamily="65" charset="-120"/>
            </a:endParaRPr>
          </a:p>
        </p:txBody>
      </p:sp>
      <p:sp>
        <p:nvSpPr>
          <p:cNvPr id="2108" name="Rectangle 2"/>
          <p:cNvSpPr txBox="1">
            <a:spLocks noChangeArrowheads="1"/>
          </p:cNvSpPr>
          <p:nvPr/>
        </p:nvSpPr>
        <p:spPr bwMode="auto">
          <a:xfrm>
            <a:off x="34925" y="282575"/>
            <a:ext cx="9144000" cy="769938"/>
          </a:xfrm>
          <a:prstGeom prst="rect">
            <a:avLst/>
          </a:prstGeom>
          <a:noFill/>
          <a:ln w="9525">
            <a:noFill/>
            <a:miter lim="800000"/>
            <a:headEnd/>
            <a:tailEnd/>
          </a:ln>
        </p:spPr>
        <p:txBody>
          <a:bodyPr anchor="b">
            <a:spAutoFit/>
          </a:bodyPr>
          <a:lstStyle/>
          <a:p>
            <a:pPr algn="ctr">
              <a:spcBef>
                <a:spcPct val="50000"/>
              </a:spcBef>
            </a:pPr>
            <a:r>
              <a:rPr lang="zh-TW" altLang="en-US" sz="4400" b="1">
                <a:latin typeface="新細明體" pitchFamily="18" charset="-120"/>
                <a:ea typeface="Arial Unicode MS" pitchFamily="34" charset="-120"/>
                <a:cs typeface="Arial Unicode MS" pitchFamily="34" charset="-120"/>
              </a:rPr>
              <a:t>一、國家環境 </a:t>
            </a:r>
            <a:r>
              <a:rPr lang="en-US" altLang="zh-TW" sz="4400" b="1">
                <a:latin typeface="新細明體" pitchFamily="18" charset="-120"/>
                <a:ea typeface="Arial Unicode MS" pitchFamily="34" charset="-120"/>
                <a:cs typeface="Arial Unicode MS" pitchFamily="34" charset="-120"/>
              </a:rPr>
              <a:t>(</a:t>
            </a:r>
            <a:r>
              <a:rPr lang="zh-TW" altLang="en-US" sz="4400" b="1">
                <a:latin typeface="新細明體" pitchFamily="18" charset="-120"/>
                <a:ea typeface="Arial Unicode MS" pitchFamily="34" charset="-120"/>
                <a:cs typeface="Arial Unicode MS" pitchFamily="34" charset="-120"/>
              </a:rPr>
              <a:t>企業面臨的國際壓力</a:t>
            </a:r>
            <a:r>
              <a:rPr lang="en-US" altLang="zh-TW" sz="4400" b="1">
                <a:latin typeface="新細明體" pitchFamily="18" charset="-120"/>
                <a:ea typeface="Arial Unicode MS" pitchFamily="34" charset="-120"/>
                <a:cs typeface="Arial Unicode MS" pitchFamily="34" charset="-120"/>
              </a:rPr>
              <a:t>)</a:t>
            </a: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投影片編號版面配置區 3"/>
          <p:cNvSpPr txBox="1">
            <a:spLocks noGrp="1"/>
          </p:cNvSpPr>
          <p:nvPr/>
        </p:nvSpPr>
        <p:spPr bwMode="auto">
          <a:xfrm>
            <a:off x="7010400" y="6381750"/>
            <a:ext cx="1905000" cy="457200"/>
          </a:xfrm>
          <a:prstGeom prst="rect">
            <a:avLst/>
          </a:prstGeom>
          <a:noFill/>
          <a:ln>
            <a:miter lim="800000"/>
            <a:headEnd/>
            <a:tailEnd/>
          </a:ln>
        </p:spPr>
        <p:txBody>
          <a:bodyPr/>
          <a:lstStyle/>
          <a:p>
            <a:pPr algn="r">
              <a:spcBef>
                <a:spcPct val="50000"/>
              </a:spcBef>
              <a:defRPr/>
            </a:pPr>
            <a:fld id="{2FAA6E83-C878-4DB3-84EE-CE3B300B3503}" type="slidenum">
              <a:rPr kumimoji="0" lang="en-US" altLang="zh-TW" sz="1400">
                <a:latin typeface="+mn-lt"/>
              </a:rPr>
              <a:pPr algn="r">
                <a:spcBef>
                  <a:spcPct val="50000"/>
                </a:spcBef>
                <a:defRPr/>
              </a:pPr>
              <a:t>158</a:t>
            </a:fld>
            <a:endParaRPr kumimoji="0" lang="en-US" altLang="zh-TW" sz="1400">
              <a:latin typeface="+mn-lt"/>
            </a:endParaRPr>
          </a:p>
        </p:txBody>
      </p:sp>
      <p:pic>
        <p:nvPicPr>
          <p:cNvPr id="196611" name="Picture 2"/>
          <p:cNvPicPr>
            <a:picLocks noGrp="1" noChangeAspect="1" noChangeArrowheads="1"/>
          </p:cNvPicPr>
          <p:nvPr>
            <p:ph idx="4294967295"/>
          </p:nvPr>
        </p:nvPicPr>
        <p:blipFill>
          <a:blip r:embed="rId3" cstate="print"/>
          <a:srcRect/>
          <a:stretch>
            <a:fillRect/>
          </a:stretch>
        </p:blipFill>
        <p:spPr>
          <a:xfrm>
            <a:off x="4103688" y="0"/>
            <a:ext cx="5040312" cy="3781425"/>
          </a:xfrm>
          <a:noFill/>
        </p:spPr>
      </p:pic>
      <p:pic>
        <p:nvPicPr>
          <p:cNvPr id="196612" name="Picture 5"/>
          <p:cNvPicPr>
            <a:picLocks noChangeAspect="1" noChangeArrowheads="1"/>
          </p:cNvPicPr>
          <p:nvPr/>
        </p:nvPicPr>
        <p:blipFill>
          <a:blip r:embed="rId4" cstate="print"/>
          <a:srcRect/>
          <a:stretch>
            <a:fillRect/>
          </a:stretch>
        </p:blipFill>
        <p:spPr bwMode="auto">
          <a:xfrm>
            <a:off x="755650" y="260350"/>
            <a:ext cx="2543175" cy="3455988"/>
          </a:xfrm>
          <a:prstGeom prst="rect">
            <a:avLst/>
          </a:prstGeom>
          <a:noFill/>
          <a:ln w="57150">
            <a:solidFill>
              <a:srgbClr val="FF0000"/>
            </a:solidFill>
            <a:miter lim="800000"/>
            <a:headEnd/>
            <a:tailEnd/>
          </a:ln>
        </p:spPr>
      </p:pic>
      <p:pic>
        <p:nvPicPr>
          <p:cNvPr id="196613" name="Picture 128" descr="carbon trust"/>
          <p:cNvPicPr>
            <a:picLocks noChangeAspect="1" noChangeArrowheads="1"/>
          </p:cNvPicPr>
          <p:nvPr/>
        </p:nvPicPr>
        <p:blipFill>
          <a:blip r:embed="rId5" cstate="print"/>
          <a:srcRect/>
          <a:stretch>
            <a:fillRect/>
          </a:stretch>
        </p:blipFill>
        <p:spPr bwMode="auto">
          <a:xfrm>
            <a:off x="323850" y="3860800"/>
            <a:ext cx="963613" cy="1282700"/>
          </a:xfrm>
          <a:prstGeom prst="rect">
            <a:avLst/>
          </a:prstGeom>
          <a:noFill/>
          <a:ln w="9525">
            <a:noFill/>
            <a:miter lim="800000"/>
            <a:headEnd/>
            <a:tailEnd/>
          </a:ln>
        </p:spPr>
      </p:pic>
      <p:pic>
        <p:nvPicPr>
          <p:cNvPr id="196614" name="Picture 5" descr="http://www.climateconservancy.org/CC_plat.png"/>
          <p:cNvPicPr>
            <a:picLocks noChangeAspect="1" noChangeArrowheads="1"/>
          </p:cNvPicPr>
          <p:nvPr/>
        </p:nvPicPr>
        <p:blipFill>
          <a:blip r:embed="rId6" r:link="rId7" cstate="print"/>
          <a:srcRect/>
          <a:stretch>
            <a:fillRect/>
          </a:stretch>
        </p:blipFill>
        <p:spPr bwMode="auto">
          <a:xfrm>
            <a:off x="1547813" y="4221163"/>
            <a:ext cx="1222375" cy="874712"/>
          </a:xfrm>
          <a:prstGeom prst="rect">
            <a:avLst/>
          </a:prstGeom>
          <a:noFill/>
          <a:ln w="9525">
            <a:noFill/>
            <a:miter lim="800000"/>
            <a:headEnd/>
            <a:tailEnd/>
          </a:ln>
        </p:spPr>
      </p:pic>
      <p:pic>
        <p:nvPicPr>
          <p:cNvPr id="196615" name="Picture 2" descr="http://www.carbonfund.org/site/uploads/CarbonFree_Certified-for-WEB_100h.jpg"/>
          <p:cNvPicPr>
            <a:picLocks noChangeAspect="1" noChangeArrowheads="1"/>
          </p:cNvPicPr>
          <p:nvPr/>
        </p:nvPicPr>
        <p:blipFill>
          <a:blip r:embed="rId8" r:link="rId9" cstate="print"/>
          <a:srcRect/>
          <a:stretch>
            <a:fillRect/>
          </a:stretch>
        </p:blipFill>
        <p:spPr bwMode="auto">
          <a:xfrm>
            <a:off x="3132138" y="4149725"/>
            <a:ext cx="1244600" cy="971550"/>
          </a:xfrm>
          <a:prstGeom prst="rect">
            <a:avLst/>
          </a:prstGeom>
          <a:noFill/>
          <a:ln w="9525">
            <a:noFill/>
            <a:miter lim="800000"/>
            <a:headEnd/>
            <a:tailEnd/>
          </a:ln>
        </p:spPr>
      </p:pic>
      <p:pic>
        <p:nvPicPr>
          <p:cNvPr id="196616" name="Picture 1" descr="CarbonLabels.org"/>
          <p:cNvPicPr>
            <a:picLocks noChangeAspect="1" noChangeArrowheads="1"/>
          </p:cNvPicPr>
          <p:nvPr/>
        </p:nvPicPr>
        <p:blipFill>
          <a:blip r:embed="rId10" r:link="rId11" cstate="print"/>
          <a:srcRect/>
          <a:stretch>
            <a:fillRect/>
          </a:stretch>
        </p:blipFill>
        <p:spPr bwMode="auto">
          <a:xfrm>
            <a:off x="323850" y="5300663"/>
            <a:ext cx="1016000" cy="1298575"/>
          </a:xfrm>
          <a:prstGeom prst="rect">
            <a:avLst/>
          </a:prstGeom>
          <a:noFill/>
          <a:ln w="9525">
            <a:noFill/>
            <a:miter lim="800000"/>
            <a:headEnd/>
            <a:tailEnd/>
          </a:ln>
        </p:spPr>
      </p:pic>
      <p:pic>
        <p:nvPicPr>
          <p:cNvPr id="196617" name="Picture 6"/>
          <p:cNvPicPr>
            <a:picLocks noChangeAspect="1" noChangeArrowheads="1"/>
          </p:cNvPicPr>
          <p:nvPr/>
        </p:nvPicPr>
        <p:blipFill>
          <a:blip r:embed="rId12" cstate="print"/>
          <a:srcRect/>
          <a:stretch>
            <a:fillRect/>
          </a:stretch>
        </p:blipFill>
        <p:spPr bwMode="auto">
          <a:xfrm>
            <a:off x="1547813" y="5661025"/>
            <a:ext cx="1800225" cy="849313"/>
          </a:xfrm>
          <a:prstGeom prst="rect">
            <a:avLst/>
          </a:prstGeom>
          <a:noFill/>
          <a:ln w="9525">
            <a:noFill/>
            <a:miter lim="800000"/>
            <a:headEnd/>
            <a:tailEnd/>
          </a:ln>
        </p:spPr>
      </p:pic>
      <p:pic>
        <p:nvPicPr>
          <p:cNvPr id="196618" name="圖片 1" descr="hu"/>
          <p:cNvPicPr>
            <a:picLocks noChangeAspect="1" noChangeArrowheads="1"/>
          </p:cNvPicPr>
          <p:nvPr/>
        </p:nvPicPr>
        <p:blipFill>
          <a:blip r:embed="rId13" cstate="print"/>
          <a:srcRect/>
          <a:stretch>
            <a:fillRect/>
          </a:stretch>
        </p:blipFill>
        <p:spPr bwMode="auto">
          <a:xfrm>
            <a:off x="3563938" y="5373688"/>
            <a:ext cx="1117600" cy="1077912"/>
          </a:xfrm>
          <a:prstGeom prst="rect">
            <a:avLst/>
          </a:prstGeom>
          <a:noFill/>
          <a:ln w="9525">
            <a:noFill/>
            <a:miter lim="800000"/>
            <a:headEnd/>
            <a:tailEnd/>
          </a:ln>
        </p:spPr>
      </p:pic>
      <p:pic>
        <p:nvPicPr>
          <p:cNvPr id="196619" name="Picture 60" descr="19595"/>
          <p:cNvPicPr>
            <a:picLocks noChangeAspect="1" noChangeArrowheads="1"/>
          </p:cNvPicPr>
          <p:nvPr/>
        </p:nvPicPr>
        <p:blipFill>
          <a:blip r:embed="rId14" cstate="print"/>
          <a:srcRect/>
          <a:stretch>
            <a:fillRect/>
          </a:stretch>
        </p:blipFill>
        <p:spPr bwMode="auto">
          <a:xfrm>
            <a:off x="4716463" y="4005263"/>
            <a:ext cx="895350" cy="1071562"/>
          </a:xfrm>
          <a:prstGeom prst="rect">
            <a:avLst/>
          </a:prstGeom>
          <a:noFill/>
          <a:ln w="9525">
            <a:noFill/>
            <a:miter lim="800000"/>
            <a:headEnd/>
            <a:tailEnd/>
          </a:ln>
        </p:spPr>
      </p:pic>
      <p:pic>
        <p:nvPicPr>
          <p:cNvPr id="196620" name="Picture 3"/>
          <p:cNvPicPr>
            <a:picLocks noChangeAspect="1" noChangeArrowheads="1"/>
          </p:cNvPicPr>
          <p:nvPr/>
        </p:nvPicPr>
        <p:blipFill>
          <a:blip r:embed="rId15" cstate="print"/>
          <a:srcRect/>
          <a:stretch>
            <a:fillRect/>
          </a:stretch>
        </p:blipFill>
        <p:spPr bwMode="auto">
          <a:xfrm>
            <a:off x="5076825" y="5419725"/>
            <a:ext cx="1511300" cy="1000125"/>
          </a:xfrm>
          <a:prstGeom prst="rect">
            <a:avLst/>
          </a:prstGeom>
          <a:noFill/>
          <a:ln w="9525">
            <a:noFill/>
            <a:miter lim="800000"/>
            <a:headEnd/>
            <a:tailEnd/>
          </a:ln>
        </p:spPr>
      </p:pic>
      <p:pic>
        <p:nvPicPr>
          <p:cNvPr id="196621" name="Picture 4" descr="Our CarbonCounted version of their label"/>
          <p:cNvPicPr>
            <a:picLocks noChangeAspect="1" noChangeArrowheads="1"/>
          </p:cNvPicPr>
          <p:nvPr/>
        </p:nvPicPr>
        <p:blipFill>
          <a:blip r:embed="rId16" r:link="rId17" cstate="print"/>
          <a:srcRect/>
          <a:stretch>
            <a:fillRect/>
          </a:stretch>
        </p:blipFill>
        <p:spPr bwMode="auto">
          <a:xfrm>
            <a:off x="6877050" y="5462588"/>
            <a:ext cx="1871663" cy="915987"/>
          </a:xfrm>
          <a:prstGeom prst="rect">
            <a:avLst/>
          </a:prstGeom>
          <a:noFill/>
          <a:ln w="9525">
            <a:noFill/>
            <a:miter lim="800000"/>
            <a:headEnd/>
            <a:tailEnd/>
          </a:ln>
        </p:spPr>
      </p:pic>
      <p:pic>
        <p:nvPicPr>
          <p:cNvPr id="196622" name="Picture 2" descr="Indice Carbone"/>
          <p:cNvPicPr>
            <a:picLocks noChangeAspect="1" noChangeArrowheads="1"/>
          </p:cNvPicPr>
          <p:nvPr/>
        </p:nvPicPr>
        <p:blipFill>
          <a:blip r:embed="rId18" r:link="rId19" cstate="print"/>
          <a:srcRect/>
          <a:stretch>
            <a:fillRect/>
          </a:stretch>
        </p:blipFill>
        <p:spPr bwMode="auto">
          <a:xfrm>
            <a:off x="7596188" y="4076700"/>
            <a:ext cx="1223962" cy="935038"/>
          </a:xfrm>
          <a:prstGeom prst="rect">
            <a:avLst/>
          </a:prstGeom>
          <a:noFill/>
          <a:ln w="9525">
            <a:noFill/>
            <a:miter lim="800000"/>
            <a:headEnd/>
            <a:tailEnd/>
          </a:ln>
        </p:spPr>
      </p:pic>
      <p:sp>
        <p:nvSpPr>
          <p:cNvPr id="196623" name="Rectangle 17"/>
          <p:cNvSpPr>
            <a:spLocks noChangeArrowheads="1"/>
          </p:cNvSpPr>
          <p:nvPr/>
        </p:nvSpPr>
        <p:spPr bwMode="auto">
          <a:xfrm>
            <a:off x="1114425" y="1268413"/>
            <a:ext cx="1081088" cy="431800"/>
          </a:xfrm>
          <a:prstGeom prst="rect">
            <a:avLst/>
          </a:prstGeom>
          <a:solidFill>
            <a:srgbClr val="CCFFCC"/>
          </a:solidFill>
          <a:ln w="38100" cap="sq">
            <a:solidFill>
              <a:schemeClr val="bg1"/>
            </a:solidFill>
            <a:miter lim="800000"/>
            <a:headEnd type="none" w="sm" len="sm"/>
            <a:tailEnd type="none" w="sm" len="sm"/>
          </a:ln>
        </p:spPr>
        <p:txBody>
          <a:bodyPr wrap="none" anchor="ctr"/>
          <a:lstStyle/>
          <a:p>
            <a:pPr algn="ctr"/>
            <a:r>
              <a:rPr lang="en-US" altLang="zh-TW" sz="3200" b="1">
                <a:latin typeface="Times New Roman" pitchFamily="18" charset="0"/>
              </a:rPr>
              <a:t>120 g</a:t>
            </a:r>
          </a:p>
        </p:txBody>
      </p:sp>
      <p:pic>
        <p:nvPicPr>
          <p:cNvPr id="196624" name="Picture 16"/>
          <p:cNvPicPr>
            <a:picLocks noChangeAspect="1" noChangeArrowheads="1"/>
          </p:cNvPicPr>
          <p:nvPr/>
        </p:nvPicPr>
        <p:blipFill>
          <a:blip r:embed="rId20" cstate="print"/>
          <a:srcRect/>
          <a:stretch>
            <a:fillRect/>
          </a:stretch>
        </p:blipFill>
        <p:spPr bwMode="auto">
          <a:xfrm>
            <a:off x="5940425" y="4076700"/>
            <a:ext cx="1368425" cy="954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3"/>
          <p:cNvSpPr>
            <a:spLocks noGrp="1" noChangeArrowheads="1"/>
          </p:cNvSpPr>
          <p:nvPr>
            <p:ph type="body" idx="4294967295"/>
          </p:nvPr>
        </p:nvSpPr>
        <p:spPr>
          <a:xfrm>
            <a:off x="0" y="1268413"/>
            <a:ext cx="9144000" cy="3997325"/>
          </a:xfrm>
          <a:solidFill>
            <a:srgbClr val="C8FFC8"/>
          </a:solidFill>
          <a:ln>
            <a:solidFill>
              <a:srgbClr val="000000"/>
            </a:solidFill>
          </a:ln>
        </p:spPr>
        <p:txBody>
          <a:bodyPr anchor="ctr"/>
          <a:lstStyle/>
          <a:p>
            <a:pPr marL="266700" indent="-266700" algn="just" eaLnBrk="1" hangingPunct="1">
              <a:spcBef>
                <a:spcPts val="600"/>
              </a:spcBef>
              <a:spcAft>
                <a:spcPts val="1200"/>
              </a:spcAft>
              <a:buFont typeface="Wingdings" pitchFamily="2" charset="2"/>
              <a:buNone/>
            </a:pPr>
            <a:r>
              <a:rPr lang="zh-TW" altLang="en-US" sz="2000" smtClean="0">
                <a:latin typeface="Times New Roman" pitchFamily="18" charset="0"/>
                <a:cs typeface="Times New Roman" pitchFamily="18" charset="0"/>
              </a:rPr>
              <a:t>◎</a:t>
            </a:r>
            <a:r>
              <a:rPr lang="zh-TW" altLang="en-US" sz="2000" u="sng" smtClean="0">
                <a:solidFill>
                  <a:srgbClr val="CC0000"/>
                </a:solidFill>
                <a:latin typeface="Times New Roman" pitchFamily="18" charset="0"/>
                <a:cs typeface="Times New Roman" pitchFamily="18" charset="0"/>
              </a:rPr>
              <a:t>為評估氣候變遷對企業造成的風險與機會</a:t>
            </a:r>
            <a:r>
              <a:rPr lang="zh-TW" altLang="en-US" sz="2000" smtClean="0">
                <a:latin typeface="Times New Roman" pitchFamily="18" charset="0"/>
                <a:cs typeface="Times New Roman" pitchFamily="18" charset="0"/>
              </a:rPr>
              <a:t>，以提供投資者做為參考依據，美林（</a:t>
            </a:r>
            <a:r>
              <a:rPr lang="en-US" altLang="zh-TW" sz="2000" smtClean="0">
                <a:latin typeface="Times New Roman" pitchFamily="18" charset="0"/>
                <a:cs typeface="Times New Roman" pitchFamily="18" charset="0"/>
              </a:rPr>
              <a:t>Merrill Lynch</a:t>
            </a:r>
            <a:r>
              <a:rPr lang="zh-TW" altLang="en-US" sz="2000" smtClean="0">
                <a:latin typeface="Times New Roman" pitchFamily="18" charset="0"/>
                <a:cs typeface="Times New Roman" pitchFamily="18" charset="0"/>
              </a:rPr>
              <a:t>）、高盛（</a:t>
            </a:r>
            <a:r>
              <a:rPr lang="en-US" altLang="zh-TW" sz="2000" smtClean="0">
                <a:latin typeface="Times New Roman" pitchFamily="18" charset="0"/>
                <a:cs typeface="Times New Roman" pitchFamily="18" charset="0"/>
              </a:rPr>
              <a:t>Goldman Sachs</a:t>
            </a:r>
            <a:r>
              <a:rPr lang="zh-TW" altLang="en-US" sz="2000" smtClean="0">
                <a:latin typeface="Times New Roman" pitchFamily="18" charset="0"/>
                <a:cs typeface="Times New Roman" pitchFamily="18" charset="0"/>
              </a:rPr>
              <a:t>）、美國國際集團（</a:t>
            </a:r>
            <a:r>
              <a:rPr lang="en-US" altLang="zh-TW" sz="2000" smtClean="0">
                <a:latin typeface="Times New Roman" pitchFamily="18" charset="0"/>
                <a:cs typeface="Times New Roman" pitchFamily="18" charset="0"/>
              </a:rPr>
              <a:t>AIG</a:t>
            </a:r>
            <a:r>
              <a:rPr lang="zh-TW" altLang="en-US" sz="2000" smtClean="0">
                <a:latin typeface="Times New Roman" pitchFamily="18" charset="0"/>
                <a:cs typeface="Times New Roman" pitchFamily="18" charset="0"/>
              </a:rPr>
              <a:t>）、匯豐銀行（</a:t>
            </a:r>
            <a:r>
              <a:rPr lang="en-US" altLang="zh-TW" sz="2000" smtClean="0">
                <a:latin typeface="Times New Roman" pitchFamily="18" charset="0"/>
                <a:cs typeface="Times New Roman" pitchFamily="18" charset="0"/>
              </a:rPr>
              <a:t>HSBC</a:t>
            </a:r>
            <a:r>
              <a:rPr lang="zh-TW" altLang="en-US" sz="2000" smtClean="0">
                <a:latin typeface="Times New Roman" pitchFamily="18" charset="0"/>
                <a:cs typeface="Times New Roman" pitchFamily="18" charset="0"/>
              </a:rPr>
              <a:t>）等全球共計</a:t>
            </a:r>
            <a:r>
              <a:rPr lang="en-US" altLang="zh-TW" sz="2000" smtClean="0">
                <a:latin typeface="Times New Roman" pitchFamily="18" charset="0"/>
                <a:cs typeface="Times New Roman" pitchFamily="18" charset="0"/>
              </a:rPr>
              <a:t>315</a:t>
            </a:r>
            <a:r>
              <a:rPr lang="zh-TW" altLang="en-US" sz="2000" smtClean="0">
                <a:latin typeface="Times New Roman" pitchFamily="18" charset="0"/>
                <a:cs typeface="Times New Roman" pitchFamily="18" charset="0"/>
              </a:rPr>
              <a:t>個主要法人投資機構，共同</a:t>
            </a:r>
            <a:r>
              <a:rPr lang="zh-TW" altLang="en-US" sz="2000" u="sng" smtClean="0">
                <a:solidFill>
                  <a:srgbClr val="CC0000"/>
                </a:solidFill>
                <a:latin typeface="Times New Roman" pitchFamily="18" charset="0"/>
                <a:cs typeface="Times New Roman" pitchFamily="18" charset="0"/>
              </a:rPr>
              <a:t>於</a:t>
            </a:r>
            <a:r>
              <a:rPr lang="en-US" altLang="zh-TW" sz="2000" u="sng" smtClean="0">
                <a:solidFill>
                  <a:srgbClr val="CC0000"/>
                </a:solidFill>
                <a:latin typeface="Times New Roman" pitchFamily="18" charset="0"/>
                <a:cs typeface="Times New Roman" pitchFamily="18" charset="0"/>
              </a:rPr>
              <a:t>2000</a:t>
            </a:r>
            <a:r>
              <a:rPr lang="zh-TW" altLang="en-US" sz="2000" u="sng" smtClean="0">
                <a:solidFill>
                  <a:srgbClr val="CC0000"/>
                </a:solidFill>
                <a:latin typeface="Times New Roman" pitchFamily="18" charset="0"/>
                <a:cs typeface="Times New Roman" pitchFamily="18" charset="0"/>
              </a:rPr>
              <a:t>年發起碳揭露專案（</a:t>
            </a:r>
            <a:r>
              <a:rPr lang="en-US" altLang="zh-TW" sz="2000" u="sng" smtClean="0">
                <a:solidFill>
                  <a:srgbClr val="CC0000"/>
                </a:solidFill>
                <a:latin typeface="Times New Roman" pitchFamily="18" charset="0"/>
                <a:cs typeface="Times New Roman" pitchFamily="18" charset="0"/>
              </a:rPr>
              <a:t>Carbon Disclosure Project, CDP</a:t>
            </a:r>
            <a:r>
              <a:rPr lang="zh-TW" altLang="en-US" sz="2000" u="sng" smtClean="0">
                <a:solidFill>
                  <a:srgbClr val="CC0000"/>
                </a:solidFill>
                <a:latin typeface="Times New Roman" pitchFamily="18" charset="0"/>
                <a:cs typeface="Times New Roman" pitchFamily="18" charset="0"/>
              </a:rPr>
              <a:t>）</a:t>
            </a:r>
            <a:r>
              <a:rPr lang="zh-TW" altLang="en-US" sz="2000" smtClean="0">
                <a:latin typeface="Times New Roman" pitchFamily="18" charset="0"/>
                <a:cs typeface="Times New Roman" pitchFamily="18" charset="0"/>
              </a:rPr>
              <a:t>。</a:t>
            </a:r>
          </a:p>
          <a:p>
            <a:pPr marL="266700" indent="-266700" algn="just" eaLnBrk="1" hangingPunct="1">
              <a:spcBef>
                <a:spcPts val="600"/>
              </a:spcBef>
              <a:spcAft>
                <a:spcPts val="1200"/>
              </a:spcAft>
              <a:buFont typeface="Wingdings" pitchFamily="2" charset="2"/>
              <a:buNone/>
            </a:pPr>
            <a:r>
              <a:rPr lang="zh-TW" altLang="en-US" sz="2000" smtClean="0">
                <a:latin typeface="Times New Roman" pitchFamily="18" charset="0"/>
                <a:cs typeface="Times New Roman" pitchFamily="18" charset="0"/>
              </a:rPr>
              <a:t>◎今年（</a:t>
            </a:r>
            <a:r>
              <a:rPr lang="en-US" altLang="zh-TW" sz="2000" smtClean="0">
                <a:latin typeface="Times New Roman" pitchFamily="18" charset="0"/>
                <a:cs typeface="Times New Roman" pitchFamily="18" charset="0"/>
              </a:rPr>
              <a:t>2010</a:t>
            </a:r>
            <a:r>
              <a:rPr lang="zh-TW" altLang="en-US" sz="2000" smtClean="0">
                <a:latin typeface="Times New Roman" pitchFamily="18" charset="0"/>
                <a:cs typeface="Times New Roman" pitchFamily="18" charset="0"/>
              </a:rPr>
              <a:t>）</a:t>
            </a:r>
            <a:r>
              <a:rPr lang="en-US" altLang="zh-TW" sz="2000" smtClean="0">
                <a:latin typeface="Times New Roman" pitchFamily="18" charset="0"/>
                <a:cs typeface="Times New Roman" pitchFamily="18" charset="0"/>
              </a:rPr>
              <a:t>CDP</a:t>
            </a:r>
            <a:r>
              <a:rPr lang="zh-TW" altLang="en-US" sz="2000" smtClean="0">
                <a:latin typeface="Times New Roman" pitchFamily="18" charset="0"/>
                <a:cs typeface="Times New Roman" pitchFamily="18" charset="0"/>
              </a:rPr>
              <a:t>已經</a:t>
            </a:r>
            <a:r>
              <a:rPr lang="zh-TW" altLang="en-US" sz="2000" u="sng" smtClean="0">
                <a:solidFill>
                  <a:srgbClr val="CC0000"/>
                </a:solidFill>
                <a:latin typeface="Times New Roman" pitchFamily="18" charset="0"/>
                <a:cs typeface="Times New Roman" pitchFamily="18" charset="0"/>
              </a:rPr>
              <a:t>集結了全球</a:t>
            </a:r>
            <a:r>
              <a:rPr lang="en-US" altLang="zh-TW" sz="2000" u="sng" smtClean="0">
                <a:solidFill>
                  <a:srgbClr val="CC0000"/>
                </a:solidFill>
                <a:latin typeface="Times New Roman" pitchFamily="18" charset="0"/>
                <a:cs typeface="Times New Roman" pitchFamily="18" charset="0"/>
              </a:rPr>
              <a:t>534</a:t>
            </a:r>
            <a:r>
              <a:rPr lang="zh-TW" altLang="en-US" sz="2000" u="sng" smtClean="0">
                <a:solidFill>
                  <a:srgbClr val="CC0000"/>
                </a:solidFill>
                <a:latin typeface="Times New Roman" pitchFamily="18" charset="0"/>
                <a:cs typeface="Times New Roman" pitchFamily="18" charset="0"/>
              </a:rPr>
              <a:t>家法人投資機構</a:t>
            </a:r>
            <a:r>
              <a:rPr lang="zh-TW" altLang="en-US" sz="2000" smtClean="0">
                <a:latin typeface="Times New Roman" pitchFamily="18" charset="0"/>
                <a:cs typeface="Times New Roman" pitchFamily="18" charset="0"/>
              </a:rPr>
              <a:t>，邀請</a:t>
            </a:r>
            <a:r>
              <a:rPr lang="en-US" altLang="zh-TW" sz="2000" smtClean="0">
                <a:latin typeface="Times New Roman" pitchFamily="18" charset="0"/>
                <a:cs typeface="Times New Roman" pitchFamily="18" charset="0"/>
              </a:rPr>
              <a:t>4,500</a:t>
            </a:r>
            <a:r>
              <a:rPr lang="zh-TW" altLang="en-US" sz="2000" smtClean="0">
                <a:latin typeface="Times New Roman" pitchFamily="18" charset="0"/>
                <a:cs typeface="Times New Roman" pitchFamily="18" charset="0"/>
              </a:rPr>
              <a:t>家大型企業揭露氣候變遷風險與機會，而</a:t>
            </a:r>
            <a:r>
              <a:rPr lang="zh-TW" altLang="en-US" sz="2000" u="sng" smtClean="0">
                <a:solidFill>
                  <a:srgbClr val="CC0000"/>
                </a:solidFill>
                <a:latin typeface="Times New Roman" pitchFamily="18" charset="0"/>
                <a:cs typeface="Times New Roman" pitchFamily="18" charset="0"/>
              </a:rPr>
              <a:t>台灣受邀的企業也達</a:t>
            </a:r>
            <a:r>
              <a:rPr lang="en-US" altLang="zh-TW" sz="2000" u="sng" smtClean="0">
                <a:solidFill>
                  <a:srgbClr val="CC0000"/>
                </a:solidFill>
                <a:latin typeface="Times New Roman" pitchFamily="18" charset="0"/>
                <a:cs typeface="Times New Roman" pitchFamily="18" charset="0"/>
              </a:rPr>
              <a:t>38</a:t>
            </a:r>
            <a:r>
              <a:rPr lang="zh-TW" altLang="en-US" sz="2000" u="sng" smtClean="0">
                <a:solidFill>
                  <a:srgbClr val="CC0000"/>
                </a:solidFill>
                <a:latin typeface="Times New Roman" pitchFamily="18" charset="0"/>
                <a:cs typeface="Times New Roman" pitchFamily="18" charset="0"/>
              </a:rPr>
              <a:t>家</a:t>
            </a:r>
            <a:r>
              <a:rPr lang="zh-TW" altLang="en-US" sz="2000" smtClean="0">
                <a:latin typeface="Times New Roman" pitchFamily="18" charset="0"/>
                <a:cs typeface="Times New Roman" pitchFamily="18" charset="0"/>
              </a:rPr>
              <a:t>。</a:t>
            </a:r>
          </a:p>
          <a:p>
            <a:pPr marL="266700" indent="-266700" algn="just" eaLnBrk="1" hangingPunct="1">
              <a:spcBef>
                <a:spcPts val="600"/>
              </a:spcBef>
              <a:spcAft>
                <a:spcPts val="1200"/>
              </a:spcAft>
              <a:buFont typeface="Wingdings" pitchFamily="2" charset="2"/>
              <a:buNone/>
            </a:pPr>
            <a:r>
              <a:rPr lang="zh-TW" altLang="en-US" sz="2000" smtClean="0">
                <a:latin typeface="Times New Roman" pitchFamily="18" charset="0"/>
                <a:cs typeface="Times New Roman" pitchFamily="18" charset="0"/>
              </a:rPr>
              <a:t>◎今年簽署</a:t>
            </a:r>
            <a:r>
              <a:rPr lang="en-US" altLang="zh-TW" sz="2000" smtClean="0">
                <a:latin typeface="Times New Roman" pitchFamily="18" charset="0"/>
                <a:cs typeface="Times New Roman" pitchFamily="18" charset="0"/>
              </a:rPr>
              <a:t>CDP</a:t>
            </a:r>
            <a:r>
              <a:rPr lang="zh-TW" altLang="en-US" sz="2000" smtClean="0">
                <a:latin typeface="Times New Roman" pitchFamily="18" charset="0"/>
                <a:cs typeface="Times New Roman" pitchFamily="18" charset="0"/>
              </a:rPr>
              <a:t>的</a:t>
            </a:r>
            <a:r>
              <a:rPr lang="zh-TW" altLang="en-US" sz="2000" u="sng" smtClean="0">
                <a:solidFill>
                  <a:srgbClr val="CC0000"/>
                </a:solidFill>
                <a:latin typeface="Times New Roman" pitchFamily="18" charset="0"/>
                <a:cs typeface="Times New Roman" pitchFamily="18" charset="0"/>
              </a:rPr>
              <a:t>金融機構數量，其背後所代表的管理總資產總額為</a:t>
            </a:r>
            <a:r>
              <a:rPr lang="en-US" altLang="zh-TW" sz="2000" u="sng" smtClean="0">
                <a:solidFill>
                  <a:srgbClr val="CC0000"/>
                </a:solidFill>
                <a:latin typeface="Times New Roman" pitchFamily="18" charset="0"/>
                <a:cs typeface="Times New Roman" pitchFamily="18" charset="0"/>
              </a:rPr>
              <a:t>64</a:t>
            </a:r>
            <a:r>
              <a:rPr lang="zh-TW" altLang="en-US" sz="2000" u="sng" smtClean="0">
                <a:solidFill>
                  <a:srgbClr val="CC0000"/>
                </a:solidFill>
                <a:latin typeface="Times New Roman" pitchFamily="18" charset="0"/>
                <a:cs typeface="Times New Roman" pitchFamily="18" charset="0"/>
              </a:rPr>
              <a:t>兆美元</a:t>
            </a:r>
            <a:r>
              <a:rPr lang="zh-TW" altLang="en-US" sz="2000" smtClean="0">
                <a:latin typeface="Times New Roman" pitchFamily="18" charset="0"/>
                <a:cs typeface="Times New Roman" pitchFamily="18" charset="0"/>
              </a:rPr>
              <a:t>，顯示在金融資本市場動盪之際，仍有越來越多的投資人，願意支持相關的倡議活動，也表示了氣候變遷議題的因應，已是勢在必行、需要企業優先處理的問題。 </a:t>
            </a:r>
          </a:p>
        </p:txBody>
      </p:sp>
      <p:sp>
        <p:nvSpPr>
          <p:cNvPr id="197635" name="Rectangle 2"/>
          <p:cNvSpPr txBox="1">
            <a:spLocks noChangeArrowheads="1"/>
          </p:cNvSpPr>
          <p:nvPr/>
        </p:nvSpPr>
        <p:spPr bwMode="auto">
          <a:xfrm>
            <a:off x="34925" y="150813"/>
            <a:ext cx="9144000" cy="1117600"/>
          </a:xfrm>
          <a:prstGeom prst="rect">
            <a:avLst/>
          </a:prstGeom>
          <a:noFill/>
          <a:ln w="9525">
            <a:noFill/>
            <a:miter lim="800000"/>
            <a:headEnd/>
            <a:tailEnd/>
          </a:ln>
        </p:spPr>
        <p:txBody>
          <a:bodyPr anchor="b">
            <a:spAutoFit/>
          </a:bodyPr>
          <a:lstStyle/>
          <a:p>
            <a:pPr algn="ctr">
              <a:lnSpc>
                <a:spcPts val="4000"/>
              </a:lnSpc>
              <a:spcBef>
                <a:spcPts val="2400"/>
              </a:spcBef>
            </a:pPr>
            <a:r>
              <a:rPr lang="zh-TW" altLang="en-US" sz="4400" b="1">
                <a:latin typeface="新細明體" pitchFamily="18" charset="-120"/>
                <a:ea typeface="Arial Unicode MS" pitchFamily="34" charset="-120"/>
                <a:cs typeface="Arial Unicode MS" pitchFamily="34" charset="-120"/>
              </a:rPr>
              <a:t>碳揭露專案</a:t>
            </a:r>
            <a:br>
              <a:rPr lang="zh-TW" altLang="en-US" sz="4400" b="1">
                <a:latin typeface="新細明體" pitchFamily="18" charset="-120"/>
                <a:ea typeface="Arial Unicode MS" pitchFamily="34" charset="-120"/>
                <a:cs typeface="Arial Unicode MS" pitchFamily="34" charset="-120"/>
              </a:rPr>
            </a:br>
            <a:r>
              <a:rPr lang="en-US" altLang="zh-TW" sz="4000" b="1">
                <a:latin typeface="Times New Roman" pitchFamily="18" charset="0"/>
                <a:ea typeface="Arial Unicode MS" pitchFamily="34" charset="-120"/>
                <a:cs typeface="Times New Roman" pitchFamily="18" charset="0"/>
              </a:rPr>
              <a:t>(Carbon Disclosure Project, CDP )</a:t>
            </a:r>
            <a:endParaRPr lang="zh-TW" altLang="en-US" sz="4000" b="1">
              <a:latin typeface="Times New Roman" pitchFamily="18" charset="0"/>
              <a:ea typeface="Arial Unicode MS" pitchFamily="34" charset="-120"/>
              <a:cs typeface="Times New Roman" pitchFamily="18" charset="0"/>
            </a:endParaRPr>
          </a:p>
        </p:txBody>
      </p:sp>
      <p:sp>
        <p:nvSpPr>
          <p:cNvPr id="197636" name="Rectangle 6"/>
          <p:cNvSpPr txBox="1">
            <a:spLocks noGrp="1" noChangeArrowheads="1"/>
          </p:cNvSpPr>
          <p:nvPr/>
        </p:nvSpPr>
        <p:spPr bwMode="auto">
          <a:xfrm>
            <a:off x="6553200" y="6245225"/>
            <a:ext cx="2133600" cy="476250"/>
          </a:xfrm>
          <a:prstGeom prst="rect">
            <a:avLst/>
          </a:prstGeom>
          <a:noFill/>
          <a:ln w="9525">
            <a:noFill/>
            <a:miter lim="800000"/>
            <a:headEnd/>
            <a:tailEnd/>
          </a:ln>
        </p:spPr>
        <p:txBody>
          <a:bodyPr/>
          <a:lstStyle/>
          <a:p>
            <a:pPr algn="r"/>
            <a:endParaRPr lang="zh-TW" altLang="en-US" sz="1400">
              <a:latin typeface="Times New Roman" pitchFamily="18" charset="0"/>
              <a:ea typeface="標楷體" pitchFamily="65" charset="-120"/>
            </a:endParaRPr>
          </a:p>
          <a:p>
            <a:pPr algn="r"/>
            <a:fld id="{458CF107-EF8B-4523-8729-6F35CDB94493}" type="slidenum">
              <a:rPr lang="zh-TW" altLang="en-US" sz="1400">
                <a:latin typeface="Times New Roman" pitchFamily="18" charset="0"/>
                <a:ea typeface="標楷體" pitchFamily="65" charset="-120"/>
              </a:rPr>
              <a:pPr algn="r"/>
              <a:t>159</a:t>
            </a:fld>
            <a:endParaRPr lang="en-US" altLang="zh-TW" sz="1400">
              <a:latin typeface="Times New Roman" pitchFamily="18" charset="0"/>
              <a:ea typeface="標楷體" pitchFamily="65" charset="-120"/>
            </a:endParaRPr>
          </a:p>
        </p:txBody>
      </p:sp>
      <p:sp>
        <p:nvSpPr>
          <p:cNvPr id="197637" name="文字方塊 7"/>
          <p:cNvSpPr txBox="1">
            <a:spLocks noChangeArrowheads="1"/>
          </p:cNvSpPr>
          <p:nvPr/>
        </p:nvSpPr>
        <p:spPr bwMode="auto">
          <a:xfrm>
            <a:off x="0" y="5229225"/>
            <a:ext cx="9144000" cy="1628775"/>
          </a:xfrm>
          <a:prstGeom prst="rect">
            <a:avLst/>
          </a:prstGeom>
          <a:solidFill>
            <a:schemeClr val="bg1"/>
          </a:solidFill>
          <a:ln w="57150">
            <a:solidFill>
              <a:srgbClr val="FF0000"/>
            </a:solidFill>
            <a:miter lim="800000"/>
            <a:headEnd/>
            <a:tailEnd/>
          </a:ln>
        </p:spPr>
        <p:txBody>
          <a:bodyPr anchor="ctr"/>
          <a:lstStyle/>
          <a:p>
            <a:pPr algn="ctr"/>
            <a:r>
              <a:rPr lang="en-US" altLang="zh-TW" sz="3200">
                <a:solidFill>
                  <a:srgbClr val="0000FF"/>
                </a:solidFill>
              </a:rPr>
              <a:t>U.S. Securities and Exchange Commission (SEC) </a:t>
            </a:r>
            <a:br>
              <a:rPr lang="en-US" altLang="zh-TW" sz="3200">
                <a:solidFill>
                  <a:srgbClr val="0000FF"/>
                </a:solidFill>
              </a:rPr>
            </a:br>
            <a:r>
              <a:rPr lang="zh-TW" altLang="en-US" sz="3200">
                <a:solidFill>
                  <a:srgbClr val="0000FF"/>
                </a:solidFill>
              </a:rPr>
              <a:t>發布要求上市公司揭露氣候風險與機遇的指南</a:t>
            </a:r>
            <a:r>
              <a:rPr lang="en-US" altLang="zh-TW" sz="3200">
                <a:solidFill>
                  <a:srgbClr val="0000FF"/>
                </a:solidFill>
              </a:rPr>
              <a:t/>
            </a:r>
            <a:br>
              <a:rPr lang="en-US" altLang="zh-TW" sz="3200">
                <a:solidFill>
                  <a:srgbClr val="0000FF"/>
                </a:solidFill>
              </a:rPr>
            </a:br>
            <a:r>
              <a:rPr lang="zh-TW" altLang="en-US" sz="3200">
                <a:solidFill>
                  <a:srgbClr val="0000FF"/>
                </a:solidFill>
              </a:rPr>
              <a:t> </a:t>
            </a:r>
            <a:r>
              <a:rPr lang="en-US" altLang="zh-TW" sz="3200">
                <a:solidFill>
                  <a:srgbClr val="0000FF"/>
                </a:solidFill>
              </a:rPr>
              <a:t>(Jan 27, 2010)</a:t>
            </a:r>
            <a:endParaRPr lang="zh-TW" altLang="en-US" sz="3200">
              <a:solidFill>
                <a:srgbClr val="0000FF"/>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0"/>
            <a:ext cx="914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5363" name="Rectangle 3"/>
          <p:cNvSpPr>
            <a:spLocks noRot="1" noChangeArrowheads="1"/>
          </p:cNvSpPr>
          <p:nvPr/>
        </p:nvSpPr>
        <p:spPr bwMode="auto">
          <a:xfrm>
            <a:off x="0" y="130175"/>
            <a:ext cx="9144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p>
            <a:pPr algn="ctr"/>
            <a:r>
              <a:rPr lang="en-US" altLang="zh-TW" sz="3200" b="1">
                <a:solidFill>
                  <a:schemeClr val="bg1"/>
                </a:solidFill>
                <a:latin typeface="Arial Unicode MS" pitchFamily="34" charset="-120"/>
                <a:ea typeface="Arial Unicode MS" pitchFamily="34" charset="-120"/>
                <a:cs typeface="Arial Unicode MS" pitchFamily="34" charset="-120"/>
              </a:rPr>
              <a:t>1999</a:t>
            </a:r>
            <a:r>
              <a:rPr lang="zh-TW" altLang="en-US" sz="3200" b="1">
                <a:solidFill>
                  <a:schemeClr val="bg1"/>
                </a:solidFill>
                <a:latin typeface="Arial Unicode MS" pitchFamily="34" charset="-120"/>
                <a:ea typeface="Arial Unicode MS" pitchFamily="34" charset="-120"/>
                <a:cs typeface="Arial Unicode MS" pitchFamily="34" charset="-120"/>
              </a:rPr>
              <a:t>年九二一地震後台</a:t>
            </a:r>
            <a:r>
              <a:rPr lang="en-US" altLang="zh-TW" sz="3200" b="1">
                <a:solidFill>
                  <a:schemeClr val="bg1"/>
                </a:solidFill>
                <a:latin typeface="Arial Unicode MS" pitchFamily="34" charset="-120"/>
                <a:ea typeface="Arial Unicode MS" pitchFamily="34" charset="-120"/>
                <a:cs typeface="Arial Unicode MS" pitchFamily="34" charset="-120"/>
              </a:rPr>
              <a:t>8</a:t>
            </a:r>
            <a:r>
              <a:rPr lang="zh-TW" altLang="en-US" sz="3200" b="1">
                <a:solidFill>
                  <a:schemeClr val="bg1"/>
                </a:solidFill>
                <a:latin typeface="Arial Unicode MS" pitchFamily="34" charset="-120"/>
                <a:ea typeface="Arial Unicode MS" pitchFamily="34" charset="-120"/>
                <a:cs typeface="Arial Unicode MS" pitchFamily="34" charset="-120"/>
              </a:rPr>
              <a:t>甲線</a:t>
            </a:r>
            <a:r>
              <a:rPr lang="en-US" altLang="zh-TW" sz="3200" b="1">
                <a:solidFill>
                  <a:schemeClr val="bg1"/>
                </a:solidFill>
                <a:latin typeface="Arial Unicode MS" pitchFamily="34" charset="-120"/>
                <a:ea typeface="Arial Unicode MS" pitchFamily="34" charset="-120"/>
                <a:cs typeface="Arial Unicode MS" pitchFamily="34" charset="-120"/>
              </a:rPr>
              <a:t>(</a:t>
            </a:r>
            <a:r>
              <a:rPr lang="zh-TW" altLang="en-US" sz="3200" b="1">
                <a:solidFill>
                  <a:schemeClr val="bg1"/>
                </a:solidFill>
                <a:latin typeface="Arial Unicode MS" pitchFamily="34" charset="-120"/>
                <a:ea typeface="Arial Unicode MS" pitchFamily="34" charset="-120"/>
                <a:cs typeface="Arial Unicode MS" pitchFamily="34" charset="-120"/>
              </a:rPr>
              <a:t>中橫</a:t>
            </a:r>
            <a:r>
              <a:rPr lang="en-US" altLang="zh-TW" sz="3200" b="1">
                <a:solidFill>
                  <a:schemeClr val="bg1"/>
                </a:solidFill>
                <a:latin typeface="Arial Unicode MS" pitchFamily="34" charset="-120"/>
                <a:ea typeface="Arial Unicode MS" pitchFamily="34" charset="-120"/>
                <a:cs typeface="Arial Unicode MS" pitchFamily="34" charset="-120"/>
              </a:rPr>
              <a:t>)</a:t>
            </a:r>
            <a:br>
              <a:rPr lang="en-US" altLang="zh-TW" sz="3200" b="1">
                <a:solidFill>
                  <a:schemeClr val="bg1"/>
                </a:solidFill>
                <a:latin typeface="Arial Unicode MS" pitchFamily="34" charset="-120"/>
                <a:ea typeface="Arial Unicode MS" pitchFamily="34" charset="-120"/>
                <a:cs typeface="Arial Unicode MS" pitchFamily="34" charset="-120"/>
              </a:rPr>
            </a:br>
            <a:r>
              <a:rPr lang="zh-TW" altLang="en-US" sz="3200" b="1">
                <a:solidFill>
                  <a:schemeClr val="bg1"/>
                </a:solidFill>
                <a:latin typeface="Arial Unicode MS" pitchFamily="34" charset="-120"/>
                <a:ea typeface="Arial Unicode MS" pitchFamily="34" charset="-120"/>
                <a:cs typeface="Arial Unicode MS" pitchFamily="34" charset="-120"/>
              </a:rPr>
              <a:t>滿目瘡痍</a:t>
            </a:r>
          </a:p>
        </p:txBody>
      </p:sp>
      <p:sp>
        <p:nvSpPr>
          <p:cNvPr id="15364" name="Text Box 4"/>
          <p:cNvSpPr txBox="1">
            <a:spLocks noChangeArrowheads="1"/>
          </p:cNvSpPr>
          <p:nvPr/>
        </p:nvSpPr>
        <p:spPr bwMode="auto">
          <a:xfrm>
            <a:off x="7092950" y="6553200"/>
            <a:ext cx="1784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kumimoji="0" lang="zh-TW" altLang="en-US" sz="1400">
                <a:solidFill>
                  <a:srgbClr val="FFFF00"/>
                </a:solidFill>
                <a:latin typeface="Times New Roman" pitchFamily="18" charset="0"/>
                <a:ea typeface="標楷體" pitchFamily="65" charset="-120"/>
              </a:rPr>
              <a:t>照片來源：台灣大學</a:t>
            </a:r>
          </a:p>
        </p:txBody>
      </p:sp>
    </p:spTree>
    <p:extLst>
      <p:ext uri="{BB962C8B-B14F-4D97-AF65-F5344CB8AC3E}">
        <p14:creationId xmlns:p14="http://schemas.microsoft.com/office/powerpoint/2010/main" val="2291270762"/>
      </p:ext>
    </p:extLst>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投影片編號版面配置區 5"/>
          <p:cNvSpPr txBox="1">
            <a:spLocks noGrp="1"/>
          </p:cNvSpPr>
          <p:nvPr/>
        </p:nvSpPr>
        <p:spPr bwMode="auto">
          <a:xfrm>
            <a:off x="7010400" y="6248400"/>
            <a:ext cx="1905000" cy="457200"/>
          </a:xfrm>
          <a:prstGeom prst="rect">
            <a:avLst/>
          </a:prstGeom>
          <a:noFill/>
          <a:ln>
            <a:miter lim="800000"/>
            <a:headEnd/>
            <a:tailEnd/>
          </a:ln>
        </p:spPr>
        <p:txBody>
          <a:bodyPr/>
          <a:lstStyle/>
          <a:p>
            <a:pPr algn="ctr">
              <a:defRPr/>
            </a:pPr>
            <a:fld id="{0937BA17-A346-4034-9912-EC82A2026348}" type="slidenum">
              <a:rPr lang="en-US" altLang="zh-TW" sz="1400">
                <a:latin typeface="Arial" charset="0"/>
                <a:ea typeface="+mn-ea"/>
              </a:rPr>
              <a:pPr algn="ctr">
                <a:defRPr/>
              </a:pPr>
              <a:t>160</a:t>
            </a:fld>
            <a:endParaRPr lang="en-US" altLang="zh-TW" sz="1400">
              <a:latin typeface="Arial" charset="0"/>
              <a:ea typeface="+mn-ea"/>
            </a:endParaRPr>
          </a:p>
        </p:txBody>
      </p:sp>
      <p:sp>
        <p:nvSpPr>
          <p:cNvPr id="198659" name="Rectangle 2"/>
          <p:cNvSpPr>
            <a:spLocks noGrp="1" noChangeArrowheads="1"/>
          </p:cNvSpPr>
          <p:nvPr>
            <p:ph type="body" idx="4294967295"/>
          </p:nvPr>
        </p:nvSpPr>
        <p:spPr>
          <a:xfrm>
            <a:off x="0" y="0"/>
            <a:ext cx="9144000" cy="3644900"/>
          </a:xfrm>
          <a:solidFill>
            <a:srgbClr val="CCFFCC"/>
          </a:solidFill>
          <a:ln>
            <a:solidFill>
              <a:srgbClr val="000000"/>
            </a:solidFill>
          </a:ln>
        </p:spPr>
        <p:txBody>
          <a:bodyPr anchor="ctr"/>
          <a:lstStyle/>
          <a:p>
            <a:pPr eaLnBrk="1" hangingPunct="1">
              <a:spcAft>
                <a:spcPct val="20000"/>
              </a:spcAft>
              <a:buFont typeface="Wingdings" pitchFamily="2" charset="2"/>
              <a:buNone/>
            </a:pPr>
            <a:r>
              <a:rPr lang="zh-TW" altLang="en-US" sz="2400" smtClean="0">
                <a:latin typeface="Times New Roman" pitchFamily="18" charset="0"/>
                <a:cs typeface="Times New Roman" pitchFamily="18" charset="0"/>
              </a:rPr>
              <a:t>◎</a:t>
            </a:r>
            <a:r>
              <a:rPr lang="en-US" altLang="zh-TW" sz="2400" smtClean="0">
                <a:latin typeface="Times New Roman" pitchFamily="18" charset="0"/>
                <a:cs typeface="Times New Roman" pitchFamily="18" charset="0"/>
              </a:rPr>
              <a:t>CDP</a:t>
            </a:r>
            <a:r>
              <a:rPr lang="zh-TW" altLang="en-US" sz="2400" smtClean="0">
                <a:latin typeface="Times New Roman" pitchFamily="18" charset="0"/>
                <a:cs typeface="Times New Roman" pitchFamily="18" charset="0"/>
              </a:rPr>
              <a:t>是以投資人名義，藉由調查表（</a:t>
            </a:r>
            <a:r>
              <a:rPr lang="en-US" altLang="zh-TW" sz="2400" smtClean="0">
                <a:latin typeface="Times New Roman" pitchFamily="18" charset="0"/>
                <a:cs typeface="Times New Roman" pitchFamily="18" charset="0"/>
              </a:rPr>
              <a:t>Questionnaire</a:t>
            </a:r>
            <a:r>
              <a:rPr lang="zh-TW" altLang="en-US" sz="2400" smtClean="0">
                <a:latin typeface="Times New Roman" pitchFamily="18" charset="0"/>
                <a:cs typeface="Times New Roman" pitchFamily="18" charset="0"/>
              </a:rPr>
              <a:t>）</a:t>
            </a:r>
            <a:r>
              <a:rPr lang="zh-TW" altLang="en-US" sz="2400" u="sng" smtClean="0">
                <a:solidFill>
                  <a:srgbClr val="CC0000"/>
                </a:solidFill>
                <a:latin typeface="Times New Roman" pitchFamily="18" charset="0"/>
                <a:cs typeface="Times New Roman" pitchFamily="18" charset="0"/>
              </a:rPr>
              <a:t>要求公開上市公司提供溫室氣體相關資訊</a:t>
            </a:r>
            <a:r>
              <a:rPr lang="zh-TW" altLang="en-US" sz="2400" smtClean="0">
                <a:latin typeface="Times New Roman" pitchFamily="18" charset="0"/>
                <a:cs typeface="Times New Roman" pitchFamily="18" charset="0"/>
              </a:rPr>
              <a:t>，以</a:t>
            </a:r>
            <a:r>
              <a:rPr lang="zh-TW" altLang="en-US" sz="2400" u="sng" smtClean="0">
                <a:latin typeface="Times New Roman" pitchFamily="18" charset="0"/>
                <a:cs typeface="Times New Roman" pitchFamily="18" charset="0"/>
              </a:rPr>
              <a:t>調查全球大型企業揭露與減緩溫室氣體排放的現況與策略</a:t>
            </a:r>
            <a:r>
              <a:rPr lang="zh-TW" altLang="en-US" sz="2400" smtClean="0">
                <a:latin typeface="Times New Roman" pitchFamily="18" charset="0"/>
                <a:cs typeface="Times New Roman" pitchFamily="18" charset="0"/>
              </a:rPr>
              <a:t>。</a:t>
            </a:r>
          </a:p>
          <a:p>
            <a:pPr eaLnBrk="1" hangingPunct="1">
              <a:spcAft>
                <a:spcPct val="20000"/>
              </a:spcAft>
              <a:buFont typeface="Wingdings" pitchFamily="2" charset="2"/>
              <a:buNone/>
            </a:pPr>
            <a:r>
              <a:rPr lang="zh-TW" altLang="en-US" sz="2400" smtClean="0">
                <a:latin typeface="Times New Roman" pitchFamily="18" charset="0"/>
                <a:cs typeface="Times New Roman" pitchFamily="18" charset="0"/>
              </a:rPr>
              <a:t>◎ </a:t>
            </a:r>
            <a:r>
              <a:rPr lang="en-US" altLang="zh-TW" sz="2400" smtClean="0">
                <a:latin typeface="Times New Roman" pitchFamily="18" charset="0"/>
                <a:cs typeface="Times New Roman" pitchFamily="18" charset="0"/>
              </a:rPr>
              <a:t>CDP</a:t>
            </a:r>
            <a:r>
              <a:rPr lang="zh-TW" altLang="en-US" sz="2400" smtClean="0">
                <a:latin typeface="Times New Roman" pitchFamily="18" charset="0"/>
                <a:cs typeface="Times New Roman" pitchFamily="18" charset="0"/>
              </a:rPr>
              <a:t>為進一步協助會員因應全球氣候變遷所帶來的衝擊，遂於</a:t>
            </a:r>
            <a:r>
              <a:rPr lang="en-US" altLang="zh-TW" sz="2400" smtClean="0">
                <a:latin typeface="Times New Roman" pitchFamily="18" charset="0"/>
                <a:cs typeface="Times New Roman" pitchFamily="18" charset="0"/>
              </a:rPr>
              <a:t>2007</a:t>
            </a:r>
            <a:r>
              <a:rPr lang="zh-TW" altLang="en-US" sz="2400" smtClean="0">
                <a:latin typeface="Times New Roman" pitchFamily="18" charset="0"/>
                <a:cs typeface="Times New Roman" pitchFamily="18" charset="0"/>
              </a:rPr>
              <a:t>年</a:t>
            </a:r>
            <a:r>
              <a:rPr lang="en-US" altLang="zh-TW" sz="2400" smtClean="0">
                <a:latin typeface="Times New Roman" pitchFamily="18" charset="0"/>
                <a:cs typeface="Times New Roman" pitchFamily="18" charset="0"/>
              </a:rPr>
              <a:t>10</a:t>
            </a:r>
            <a:r>
              <a:rPr lang="zh-TW" altLang="en-US" sz="2400" smtClean="0">
                <a:latin typeface="Times New Roman" pitchFamily="18" charset="0"/>
                <a:cs typeface="Times New Roman" pitchFamily="18" charset="0"/>
              </a:rPr>
              <a:t>月發起供應鏈領袖聯盟（</a:t>
            </a:r>
            <a:r>
              <a:rPr lang="en-US" altLang="zh-TW" sz="2400" smtClean="0">
                <a:latin typeface="Times New Roman" pitchFamily="18" charset="0"/>
                <a:cs typeface="Times New Roman" pitchFamily="18" charset="0"/>
              </a:rPr>
              <a:t>Supply Chain Leadership Collaboration, SCLC</a:t>
            </a:r>
            <a:r>
              <a:rPr lang="zh-TW" altLang="en-US" sz="2400" smtClean="0">
                <a:latin typeface="Times New Roman" pitchFamily="18" charset="0"/>
                <a:cs typeface="Times New Roman" pitchFamily="18" charset="0"/>
              </a:rPr>
              <a:t>），</a:t>
            </a:r>
            <a:r>
              <a:rPr lang="zh-TW" altLang="en-US" sz="2400" u="sng" smtClean="0">
                <a:latin typeface="Times New Roman" pitchFamily="18" charset="0"/>
                <a:cs typeface="Times New Roman" pitchFamily="18" charset="0"/>
              </a:rPr>
              <a:t>藉由建立制式化的表單系統，</a:t>
            </a:r>
            <a:r>
              <a:rPr lang="zh-TW" altLang="en-US" sz="2400" u="sng" smtClean="0">
                <a:solidFill>
                  <a:srgbClr val="CC0000"/>
                </a:solidFill>
                <a:latin typeface="Times New Roman" pitchFamily="18" charset="0"/>
                <a:cs typeface="Times New Roman" pitchFamily="18" charset="0"/>
              </a:rPr>
              <a:t>協助會員追蹤及管理供應鏈廠商之碳足跡（</a:t>
            </a:r>
            <a:r>
              <a:rPr lang="en-US" altLang="zh-TW" sz="2400" u="sng" smtClean="0">
                <a:solidFill>
                  <a:srgbClr val="CC0000"/>
                </a:solidFill>
                <a:latin typeface="Times New Roman" pitchFamily="18" charset="0"/>
                <a:cs typeface="Times New Roman" pitchFamily="18" charset="0"/>
              </a:rPr>
              <a:t>Carbon Footprint</a:t>
            </a:r>
            <a:r>
              <a:rPr lang="zh-TW" altLang="en-US" sz="2400" u="sng" smtClean="0">
                <a:solidFill>
                  <a:srgbClr val="CC0000"/>
                </a:solidFill>
                <a:latin typeface="Times New Roman" pitchFamily="18" charset="0"/>
                <a:cs typeface="Times New Roman" pitchFamily="18" charset="0"/>
              </a:rPr>
              <a:t>）、碳風險、碳商機</a:t>
            </a:r>
            <a:r>
              <a:rPr lang="zh-TW" altLang="en-US" sz="2400" u="sng" smtClean="0">
                <a:latin typeface="Times New Roman" pitchFamily="18" charset="0"/>
                <a:cs typeface="Times New Roman" pitchFamily="18" charset="0"/>
              </a:rPr>
              <a:t>，擴大溫室氣體排放資訊之揭露範圍，以尋求減量契機及彰顯企業社會責任</a:t>
            </a:r>
            <a:r>
              <a:rPr lang="zh-TW" altLang="en-US" sz="2400" smtClean="0">
                <a:latin typeface="Times New Roman" pitchFamily="18" charset="0"/>
                <a:cs typeface="Times New Roman" pitchFamily="18" charset="0"/>
              </a:rPr>
              <a:t>。</a:t>
            </a:r>
          </a:p>
        </p:txBody>
      </p:sp>
      <p:pic>
        <p:nvPicPr>
          <p:cNvPr id="198660" name="Picture 5" descr="颱風"/>
          <p:cNvPicPr>
            <a:picLocks noChangeAspect="1" noChangeArrowheads="1"/>
          </p:cNvPicPr>
          <p:nvPr/>
        </p:nvPicPr>
        <p:blipFill>
          <a:blip r:embed="rId3" cstate="print"/>
          <a:srcRect/>
          <a:stretch>
            <a:fillRect/>
          </a:stretch>
        </p:blipFill>
        <p:spPr bwMode="auto">
          <a:xfrm>
            <a:off x="0" y="4914900"/>
            <a:ext cx="2952750" cy="1943100"/>
          </a:xfrm>
          <a:prstGeom prst="rect">
            <a:avLst/>
          </a:prstGeom>
          <a:noFill/>
          <a:ln w="9525">
            <a:noFill/>
            <a:miter lim="800000"/>
            <a:headEnd/>
            <a:tailEnd/>
          </a:ln>
        </p:spPr>
      </p:pic>
      <p:pic>
        <p:nvPicPr>
          <p:cNvPr id="198661" name="Picture 6" descr="50年大旱 鄱陽湖快死了_961220"/>
          <p:cNvPicPr>
            <a:picLocks noChangeAspect="1" noChangeArrowheads="1"/>
          </p:cNvPicPr>
          <p:nvPr/>
        </p:nvPicPr>
        <p:blipFill>
          <a:blip r:embed="rId4" cstate="print"/>
          <a:srcRect/>
          <a:stretch>
            <a:fillRect/>
          </a:stretch>
        </p:blipFill>
        <p:spPr bwMode="auto">
          <a:xfrm>
            <a:off x="3041650" y="4914900"/>
            <a:ext cx="3151188" cy="1943100"/>
          </a:xfrm>
          <a:prstGeom prst="rect">
            <a:avLst/>
          </a:prstGeom>
          <a:noFill/>
          <a:ln w="9525">
            <a:noFill/>
            <a:miter lim="800000"/>
            <a:headEnd/>
            <a:tailEnd/>
          </a:ln>
        </p:spPr>
      </p:pic>
      <p:pic>
        <p:nvPicPr>
          <p:cNvPr id="198662" name="Picture 7" descr="1153374180"/>
          <p:cNvPicPr>
            <a:picLocks noChangeAspect="1" noChangeArrowheads="1"/>
          </p:cNvPicPr>
          <p:nvPr/>
        </p:nvPicPr>
        <p:blipFill>
          <a:blip r:embed="rId5" cstate="print"/>
          <a:srcRect/>
          <a:stretch>
            <a:fillRect/>
          </a:stretch>
        </p:blipFill>
        <p:spPr bwMode="auto">
          <a:xfrm>
            <a:off x="6146800" y="4914900"/>
            <a:ext cx="2997200" cy="1943100"/>
          </a:xfrm>
          <a:prstGeom prst="rect">
            <a:avLst/>
          </a:prstGeom>
          <a:noFill/>
          <a:ln w="9525">
            <a:noFill/>
            <a:miter lim="800000"/>
            <a:headEnd/>
            <a:tailEnd/>
          </a:ln>
        </p:spPr>
      </p:pic>
      <p:sp>
        <p:nvSpPr>
          <p:cNvPr id="198663" name="Rectangle 6"/>
          <p:cNvSpPr txBox="1">
            <a:spLocks noGrp="1" noChangeArrowheads="1"/>
          </p:cNvSpPr>
          <p:nvPr/>
        </p:nvSpPr>
        <p:spPr bwMode="auto">
          <a:xfrm>
            <a:off x="6553200" y="6245225"/>
            <a:ext cx="2133600" cy="476250"/>
          </a:xfrm>
          <a:prstGeom prst="rect">
            <a:avLst/>
          </a:prstGeom>
          <a:noFill/>
          <a:ln w="9525">
            <a:noFill/>
            <a:miter lim="800000"/>
            <a:headEnd/>
            <a:tailEnd/>
          </a:ln>
        </p:spPr>
        <p:txBody>
          <a:bodyPr/>
          <a:lstStyle/>
          <a:p>
            <a:pPr algn="r"/>
            <a:endParaRPr lang="zh-TW" altLang="en-US" sz="1400">
              <a:latin typeface="Times New Roman" pitchFamily="18" charset="0"/>
              <a:ea typeface="標楷體" pitchFamily="65" charset="-120"/>
            </a:endParaRPr>
          </a:p>
          <a:p>
            <a:pPr algn="r"/>
            <a:fld id="{A86A19F9-6DD9-47D0-A7C0-6E9FD8667E7C}" type="slidenum">
              <a:rPr lang="zh-TW" altLang="en-US" sz="1400">
                <a:latin typeface="Times New Roman" pitchFamily="18" charset="0"/>
                <a:ea typeface="標楷體" pitchFamily="65" charset="-120"/>
              </a:rPr>
              <a:pPr algn="r"/>
              <a:t>160</a:t>
            </a:fld>
            <a:endParaRPr lang="en-US" altLang="zh-TW" sz="1400">
              <a:latin typeface="Times New Roman" pitchFamily="18" charset="0"/>
              <a:ea typeface="標楷體" pitchFamily="65" charset="-120"/>
            </a:endParaRPr>
          </a:p>
        </p:txBody>
      </p:sp>
      <p:sp>
        <p:nvSpPr>
          <p:cNvPr id="198664" name="文字方塊 8"/>
          <p:cNvSpPr txBox="1">
            <a:spLocks noChangeArrowheads="1"/>
          </p:cNvSpPr>
          <p:nvPr/>
        </p:nvSpPr>
        <p:spPr bwMode="auto">
          <a:xfrm>
            <a:off x="0" y="3644900"/>
            <a:ext cx="9144000" cy="1273175"/>
          </a:xfrm>
          <a:prstGeom prst="rect">
            <a:avLst/>
          </a:prstGeom>
          <a:solidFill>
            <a:schemeClr val="bg1"/>
          </a:solidFill>
          <a:ln w="57150">
            <a:solidFill>
              <a:srgbClr val="FF0000"/>
            </a:solidFill>
            <a:miter lim="800000"/>
            <a:headEnd/>
            <a:tailEnd/>
          </a:ln>
        </p:spPr>
        <p:txBody>
          <a:bodyPr/>
          <a:lstStyle/>
          <a:p>
            <a:pPr algn="ctr"/>
            <a:r>
              <a:rPr lang="en-US" altLang="zh-TW" sz="3600">
                <a:solidFill>
                  <a:srgbClr val="0000FF"/>
                </a:solidFill>
              </a:rPr>
              <a:t>Wal-Mart </a:t>
            </a:r>
            <a:r>
              <a:rPr lang="zh-TW" altLang="en-US" sz="3600">
                <a:solidFill>
                  <a:srgbClr val="0000FF"/>
                </a:solidFill>
              </a:rPr>
              <a:t>繼要求供應商碳揭露後</a:t>
            </a:r>
            <a:r>
              <a:rPr lang="en-US" altLang="zh-TW" sz="3600">
                <a:solidFill>
                  <a:srgbClr val="0000FF"/>
                </a:solidFill>
              </a:rPr>
              <a:t/>
            </a:r>
            <a:br>
              <a:rPr lang="en-US" altLang="zh-TW" sz="3600">
                <a:solidFill>
                  <a:srgbClr val="0000FF"/>
                </a:solidFill>
              </a:rPr>
            </a:br>
            <a:r>
              <a:rPr lang="zh-TW" altLang="en-US" sz="3600">
                <a:solidFill>
                  <a:srgbClr val="0000FF"/>
                </a:solidFill>
              </a:rPr>
              <a:t>啟動未來五年大幅減碳要求 </a:t>
            </a:r>
            <a:r>
              <a:rPr lang="en-US" altLang="zh-TW" sz="3600">
                <a:solidFill>
                  <a:srgbClr val="0000FF"/>
                </a:solidFill>
              </a:rPr>
              <a:t>(Feb, 2010)</a:t>
            </a:r>
            <a:endParaRPr lang="zh-TW" altLang="en-US" sz="3600">
              <a:solidFill>
                <a:srgbClr val="0000FF"/>
              </a:solidFill>
            </a:endParaRP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5"/>
          <p:cNvSpPr txBox="1">
            <a:spLocks noGrp="1"/>
          </p:cNvSpPr>
          <p:nvPr/>
        </p:nvSpPr>
        <p:spPr bwMode="auto">
          <a:xfrm>
            <a:off x="7010400" y="6248400"/>
            <a:ext cx="1905000" cy="457200"/>
          </a:xfrm>
          <a:prstGeom prst="rect">
            <a:avLst/>
          </a:prstGeom>
          <a:noFill/>
          <a:ln>
            <a:miter lim="800000"/>
            <a:headEnd/>
            <a:tailEnd/>
          </a:ln>
        </p:spPr>
        <p:txBody>
          <a:bodyPr/>
          <a:lstStyle/>
          <a:p>
            <a:pPr algn="ctr">
              <a:defRPr/>
            </a:pPr>
            <a:fld id="{A60DCC50-F4CF-4449-9B57-387AE6998621}" type="slidenum">
              <a:rPr lang="en-US" altLang="zh-TW" sz="1400">
                <a:latin typeface="Arial" charset="0"/>
                <a:ea typeface="+mn-ea"/>
              </a:rPr>
              <a:pPr algn="ctr">
                <a:defRPr/>
              </a:pPr>
              <a:t>161</a:t>
            </a:fld>
            <a:endParaRPr lang="en-US" altLang="zh-TW" sz="1400">
              <a:latin typeface="Arial" charset="0"/>
              <a:ea typeface="+mn-ea"/>
            </a:endParaRPr>
          </a:p>
        </p:txBody>
      </p:sp>
      <p:pic>
        <p:nvPicPr>
          <p:cNvPr id="199683" name="Picture 4"/>
          <p:cNvPicPr>
            <a:picLocks noChangeAspect="1" noChangeArrowheads="1"/>
          </p:cNvPicPr>
          <p:nvPr/>
        </p:nvPicPr>
        <p:blipFill>
          <a:blip r:embed="rId3" cstate="print"/>
          <a:srcRect/>
          <a:stretch>
            <a:fillRect/>
          </a:stretch>
        </p:blipFill>
        <p:spPr bwMode="auto">
          <a:xfrm>
            <a:off x="2339975" y="4581525"/>
            <a:ext cx="5902325" cy="2160588"/>
          </a:xfrm>
          <a:prstGeom prst="rect">
            <a:avLst/>
          </a:prstGeom>
          <a:noFill/>
          <a:ln w="38100" cap="sq">
            <a:solidFill>
              <a:srgbClr val="008000"/>
            </a:solidFill>
            <a:miter lim="800000"/>
            <a:headEnd type="none" w="sm" len="sm"/>
            <a:tailEnd type="none" w="sm" len="sm"/>
          </a:ln>
        </p:spPr>
      </p:pic>
      <p:sp>
        <p:nvSpPr>
          <p:cNvPr id="199684" name="Rectangle 5"/>
          <p:cNvSpPr>
            <a:spLocks noChangeArrowheads="1"/>
          </p:cNvSpPr>
          <p:nvPr/>
        </p:nvSpPr>
        <p:spPr bwMode="auto">
          <a:xfrm>
            <a:off x="215900" y="4581525"/>
            <a:ext cx="2124075" cy="2160588"/>
          </a:xfrm>
          <a:prstGeom prst="rect">
            <a:avLst/>
          </a:prstGeom>
          <a:solidFill>
            <a:srgbClr val="008000"/>
          </a:solidFill>
          <a:ln w="9525">
            <a:noFill/>
            <a:miter lim="800000"/>
            <a:headEnd/>
            <a:tailEnd/>
          </a:ln>
        </p:spPr>
        <p:txBody>
          <a:bodyPr anchor="ctr"/>
          <a:lstStyle/>
          <a:p>
            <a:pPr algn="ctr"/>
            <a:r>
              <a:rPr lang="en-US" altLang="zh-TW" sz="2800" b="1">
                <a:solidFill>
                  <a:schemeClr val="bg1"/>
                </a:solidFill>
                <a:ea typeface="標楷體" pitchFamily="65" charset="-120"/>
              </a:rPr>
              <a:t>CDP </a:t>
            </a:r>
            <a:br>
              <a:rPr lang="en-US" altLang="zh-TW" sz="2800" b="1">
                <a:solidFill>
                  <a:schemeClr val="bg1"/>
                </a:solidFill>
                <a:ea typeface="標楷體" pitchFamily="65" charset="-120"/>
              </a:rPr>
            </a:br>
            <a:r>
              <a:rPr lang="en-US" altLang="zh-TW" sz="2800" b="1">
                <a:solidFill>
                  <a:schemeClr val="bg1"/>
                </a:solidFill>
                <a:ea typeface="標楷體" pitchFamily="65" charset="-120"/>
              </a:rPr>
              <a:t>2010 Signatories</a:t>
            </a:r>
            <a:endParaRPr lang="zh-TW" altLang="es-ES" sz="2800" b="1">
              <a:solidFill>
                <a:schemeClr val="bg1"/>
              </a:solidFill>
              <a:ea typeface="標楷體" pitchFamily="65" charset="-120"/>
            </a:endParaRPr>
          </a:p>
        </p:txBody>
      </p:sp>
      <p:pic>
        <p:nvPicPr>
          <p:cNvPr id="199685" name="Picture 6"/>
          <p:cNvPicPr>
            <a:picLocks noChangeAspect="1" noChangeArrowheads="1"/>
          </p:cNvPicPr>
          <p:nvPr/>
        </p:nvPicPr>
        <p:blipFill>
          <a:blip r:embed="rId4" cstate="print"/>
          <a:srcRect/>
          <a:stretch>
            <a:fillRect/>
          </a:stretch>
        </p:blipFill>
        <p:spPr bwMode="auto">
          <a:xfrm>
            <a:off x="179388" y="704850"/>
            <a:ext cx="8785225" cy="3660775"/>
          </a:xfrm>
          <a:prstGeom prst="rect">
            <a:avLst/>
          </a:prstGeom>
          <a:noFill/>
          <a:ln w="38100" cap="sq">
            <a:solidFill>
              <a:srgbClr val="0066FF"/>
            </a:solidFill>
            <a:miter lim="800000"/>
            <a:headEnd type="none" w="sm" len="sm"/>
            <a:tailEnd type="none" w="sm" len="sm"/>
          </a:ln>
        </p:spPr>
      </p:pic>
      <p:sp>
        <p:nvSpPr>
          <p:cNvPr id="199687" name="Rectangle 2"/>
          <p:cNvSpPr txBox="1">
            <a:spLocks noChangeArrowheads="1"/>
          </p:cNvSpPr>
          <p:nvPr/>
        </p:nvSpPr>
        <p:spPr bwMode="auto">
          <a:xfrm>
            <a:off x="153988" y="115888"/>
            <a:ext cx="8855075" cy="606425"/>
          </a:xfrm>
          <a:prstGeom prst="rect">
            <a:avLst/>
          </a:prstGeom>
          <a:solidFill>
            <a:srgbClr val="0066FF"/>
          </a:solidFill>
          <a:ln w="9525">
            <a:noFill/>
            <a:miter lim="800000"/>
            <a:headEnd/>
            <a:tailEnd/>
          </a:ln>
        </p:spPr>
        <p:txBody>
          <a:bodyPr anchor="b">
            <a:spAutoFit/>
          </a:bodyPr>
          <a:lstStyle/>
          <a:p>
            <a:pPr algn="ctr">
              <a:lnSpc>
                <a:spcPts val="4000"/>
              </a:lnSpc>
              <a:spcBef>
                <a:spcPts val="2400"/>
              </a:spcBef>
            </a:pPr>
            <a:r>
              <a:rPr lang="en-US" altLang="zh-TW" sz="4000" b="1">
                <a:solidFill>
                  <a:schemeClr val="bg1"/>
                </a:solidFill>
                <a:latin typeface="Times New Roman" pitchFamily="18" charset="0"/>
                <a:ea typeface="Arial Unicode MS" pitchFamily="34" charset="-120"/>
                <a:cs typeface="Times New Roman" pitchFamily="18" charset="0"/>
              </a:rPr>
              <a:t>CDP </a:t>
            </a:r>
            <a:r>
              <a:rPr lang="zh-TW" altLang="en-US" sz="4000" b="1">
                <a:solidFill>
                  <a:schemeClr val="bg1"/>
                </a:solidFill>
                <a:latin typeface="Times New Roman" pitchFamily="18" charset="0"/>
                <a:ea typeface="Arial Unicode MS" pitchFamily="34" charset="-120"/>
                <a:cs typeface="Times New Roman" pitchFamily="18" charset="0"/>
              </a:rPr>
              <a:t> </a:t>
            </a:r>
            <a:r>
              <a:rPr lang="en-US" altLang="zh-TW" sz="4000" b="1">
                <a:solidFill>
                  <a:schemeClr val="bg1"/>
                </a:solidFill>
                <a:latin typeface="Times New Roman" pitchFamily="18" charset="0"/>
                <a:ea typeface="Arial Unicode MS" pitchFamily="34" charset="-120"/>
                <a:cs typeface="Times New Roman" pitchFamily="18" charset="0"/>
              </a:rPr>
              <a:t>Supply Chain – 2009 Members</a:t>
            </a:r>
            <a:endParaRPr lang="zh-TW" altLang="en-US" sz="4000" b="1">
              <a:solidFill>
                <a:schemeClr val="bg1"/>
              </a:solidFill>
              <a:latin typeface="Times New Roman" pitchFamily="18" charset="0"/>
              <a:ea typeface="Arial Unicode MS" pitchFamily="34" charset="-120"/>
              <a:cs typeface="Times New Roman" pitchFamily="18" charset="0"/>
            </a:endParaRP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933" name="Group 93"/>
          <p:cNvGraphicFramePr>
            <a:graphicFrameLocks noGrp="1"/>
          </p:cNvGraphicFramePr>
          <p:nvPr/>
        </p:nvGraphicFramePr>
        <p:xfrm>
          <a:off x="395288" y="728663"/>
          <a:ext cx="8497887" cy="3962400"/>
        </p:xfrm>
        <a:graphic>
          <a:graphicData uri="http://schemas.openxmlformats.org/drawingml/2006/table">
            <a:tbl>
              <a:tblPr/>
              <a:tblGrid>
                <a:gridCol w="3103562">
                  <a:extLst>
                    <a:ext uri="{9D8B030D-6E8A-4147-A177-3AD203B41FA5}">
                      <a16:colId xmlns:a16="http://schemas.microsoft.com/office/drawing/2014/main" val="20000"/>
                    </a:ext>
                  </a:extLst>
                </a:gridCol>
                <a:gridCol w="2944813">
                  <a:extLst>
                    <a:ext uri="{9D8B030D-6E8A-4147-A177-3AD203B41FA5}">
                      <a16:colId xmlns:a16="http://schemas.microsoft.com/office/drawing/2014/main" val="20001"/>
                    </a:ext>
                  </a:extLst>
                </a:gridCol>
                <a:gridCol w="2449512">
                  <a:extLst>
                    <a:ext uri="{9D8B030D-6E8A-4147-A177-3AD203B41FA5}">
                      <a16:colId xmlns:a16="http://schemas.microsoft.com/office/drawing/2014/main" val="20002"/>
                    </a:ext>
                  </a:extLst>
                </a:gridCol>
              </a:tblGrid>
              <a:tr h="217488">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47663" algn="l"/>
                        </a:tabLst>
                      </a:pPr>
                      <a:r>
                        <a:rPr kumimoji="0" lang="zh-TW" altLang="en-US" sz="1400" b="1" i="0" u="none" strike="noStrike" cap="none" normalizeH="0" baseline="0" dirty="0" smtClean="0">
                          <a:ln>
                            <a:noFill/>
                          </a:ln>
                          <a:solidFill>
                            <a:schemeClr val="tx1"/>
                          </a:solidFill>
                          <a:effectLst/>
                          <a:latin typeface="新細明體" pitchFamily="18" charset="-120"/>
                          <a:ea typeface="新細明體" pitchFamily="18" charset="-120"/>
                          <a:cs typeface="Times New Roman" pitchFamily="18" charset="0"/>
                        </a:rPr>
                        <a:t>宏碁集團 </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400" b="1" i="0" u="none" strike="noStrike" cap="none" normalizeH="0" baseline="0" smtClean="0">
                          <a:ln>
                            <a:noFill/>
                          </a:ln>
                          <a:solidFill>
                            <a:schemeClr val="tx1"/>
                          </a:solidFill>
                          <a:effectLst/>
                          <a:latin typeface="新細明體" pitchFamily="18" charset="-120"/>
                          <a:ea typeface="新細明體" pitchFamily="18" charset="-120"/>
                          <a:cs typeface="Times New Roman" pitchFamily="18" charset="0"/>
                        </a:rPr>
                        <a:t>台灣積體電路製造公司</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400" b="1" i="0" u="none" strike="noStrike" cap="none" normalizeH="0" baseline="0" smtClean="0">
                          <a:ln>
                            <a:noFill/>
                          </a:ln>
                          <a:solidFill>
                            <a:srgbClr val="FF0000"/>
                          </a:solidFill>
                          <a:effectLst/>
                          <a:latin typeface="新細明體" pitchFamily="18" charset="-120"/>
                          <a:ea typeface="新細明體" pitchFamily="18" charset="-120"/>
                          <a:cs typeface="Times New Roman" pitchFamily="18" charset="0"/>
                        </a:rPr>
                        <a:t>中華開發控股公司</a:t>
                      </a:r>
                      <a:endParaRPr kumimoji="0" lang="zh-TW" altLang="en-US" sz="1400" b="1" i="0" u="none" strike="noStrike" cap="none" normalizeH="0" baseline="0" smtClean="0">
                        <a:ln>
                          <a:noFill/>
                        </a:ln>
                        <a:solidFill>
                          <a:schemeClr val="tx1"/>
                        </a:solidFill>
                        <a:effectLst/>
                        <a:latin typeface="新細明體" pitchFamily="18" charset="-120"/>
                        <a:ea typeface="新細明體" pitchFamily="18" charset="-120"/>
                        <a:cs typeface="Times New Roman" pitchFamily="18"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217488">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47663" algn="l"/>
                        </a:tabLst>
                      </a:pPr>
                      <a:r>
                        <a:rPr kumimoji="0" lang="zh-TW" altLang="en-US" sz="1400" b="1" i="0" u="none" strike="noStrike" cap="none" normalizeH="0" baseline="0" smtClean="0">
                          <a:ln>
                            <a:noFill/>
                          </a:ln>
                          <a:solidFill>
                            <a:schemeClr val="tx1"/>
                          </a:solidFill>
                          <a:effectLst/>
                          <a:latin typeface="新細明體" pitchFamily="18" charset="-120"/>
                          <a:ea typeface="新細明體" pitchFamily="18" charset="-120"/>
                          <a:cs typeface="Times New Roman" pitchFamily="18" charset="0"/>
                        </a:rPr>
                        <a:t>華碩電腦股份有限公司</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47663" algn="l"/>
                        </a:tabLst>
                      </a:pPr>
                      <a:r>
                        <a:rPr kumimoji="0" lang="zh-TW" altLang="en-US" sz="1400" b="1" i="0" u="none" strike="noStrike" cap="none" normalizeH="0" baseline="0" smtClean="0">
                          <a:ln>
                            <a:noFill/>
                          </a:ln>
                          <a:solidFill>
                            <a:schemeClr val="tx1"/>
                          </a:solidFill>
                          <a:effectLst/>
                          <a:latin typeface="新細明體" pitchFamily="18" charset="-120"/>
                          <a:ea typeface="新細明體" pitchFamily="18" charset="-120"/>
                          <a:cs typeface="Times New Roman" pitchFamily="18" charset="0"/>
                        </a:rPr>
                        <a:t>聯華電子公司</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47663" algn="l"/>
                        </a:tabLst>
                      </a:pPr>
                      <a:r>
                        <a:rPr kumimoji="0" lang="zh-TW" altLang="en-US" sz="1400" b="1" i="0" u="none" strike="noStrike" cap="none" normalizeH="0" baseline="0" smtClean="0">
                          <a:ln>
                            <a:noFill/>
                          </a:ln>
                          <a:solidFill>
                            <a:srgbClr val="FF0000"/>
                          </a:solidFill>
                          <a:effectLst/>
                          <a:latin typeface="新細明體" pitchFamily="18" charset="-120"/>
                          <a:ea typeface="新細明體" pitchFamily="18" charset="-120"/>
                          <a:cs typeface="Times New Roman" pitchFamily="18" charset="0"/>
                        </a:rPr>
                        <a:t>永豐金融控股公司</a:t>
                      </a:r>
                      <a:endParaRPr kumimoji="0" lang="zh-TW" altLang="en-US" sz="1400" b="1" i="0" u="none" strike="noStrike" cap="none" normalizeH="0" baseline="0" smtClean="0">
                        <a:ln>
                          <a:noFill/>
                        </a:ln>
                        <a:solidFill>
                          <a:schemeClr val="tx1"/>
                        </a:solidFill>
                        <a:effectLst/>
                        <a:latin typeface="新細明體" pitchFamily="18" charset="-120"/>
                        <a:ea typeface="新細明體" pitchFamily="18" charset="-120"/>
                        <a:cs typeface="Times New Roman" pitchFamily="18"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217488">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47663" algn="l"/>
                        </a:tabLst>
                      </a:pPr>
                      <a:r>
                        <a:rPr kumimoji="0" lang="zh-TW" altLang="en-US" sz="1400" b="1" i="0" u="none" strike="noStrike" cap="none" normalizeH="0" baseline="0" smtClean="0">
                          <a:ln>
                            <a:noFill/>
                          </a:ln>
                          <a:solidFill>
                            <a:schemeClr val="tx1"/>
                          </a:solidFill>
                          <a:effectLst/>
                          <a:latin typeface="新細明體" pitchFamily="18" charset="-120"/>
                          <a:ea typeface="新細明體" pitchFamily="18" charset="-120"/>
                          <a:cs typeface="Times New Roman" pitchFamily="18" charset="0"/>
                        </a:rPr>
                        <a:t>廣達電腦股份有限公司</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47663" algn="l"/>
                        </a:tabLst>
                      </a:pPr>
                      <a:r>
                        <a:rPr kumimoji="0" lang="zh-TW" altLang="en-US" sz="1400" b="1" i="0" u="none" strike="noStrike" cap="none" normalizeH="0" baseline="0" smtClean="0">
                          <a:ln>
                            <a:noFill/>
                          </a:ln>
                          <a:solidFill>
                            <a:schemeClr val="tx1"/>
                          </a:solidFill>
                          <a:effectLst/>
                          <a:latin typeface="新細明體" pitchFamily="18" charset="-120"/>
                          <a:ea typeface="新細明體" pitchFamily="18" charset="-120"/>
                          <a:cs typeface="Times New Roman" pitchFamily="18" charset="0"/>
                        </a:rPr>
                        <a:t>日月光半導體公司</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47663" algn="l"/>
                        </a:tabLst>
                      </a:pPr>
                      <a:r>
                        <a:rPr kumimoji="0" lang="zh-TW" altLang="en-US" sz="1400" b="1" i="0" u="none" strike="noStrike" cap="none" normalizeH="0" baseline="0" smtClean="0">
                          <a:ln>
                            <a:noFill/>
                          </a:ln>
                          <a:solidFill>
                            <a:srgbClr val="FF0000"/>
                          </a:solidFill>
                          <a:effectLst/>
                          <a:latin typeface="新細明體" pitchFamily="18" charset="-120"/>
                          <a:ea typeface="新細明體" pitchFamily="18" charset="-120"/>
                          <a:cs typeface="Times New Roman" pitchFamily="18" charset="0"/>
                        </a:rPr>
                        <a:t>元大金融控股公司</a:t>
                      </a:r>
                      <a:endParaRPr kumimoji="0" lang="zh-TW" altLang="en-US" sz="1400" b="1" i="0" u="none" strike="noStrike" cap="none" normalizeH="0" baseline="0" smtClean="0">
                        <a:ln>
                          <a:noFill/>
                        </a:ln>
                        <a:solidFill>
                          <a:schemeClr val="tx1"/>
                        </a:solidFill>
                        <a:effectLst/>
                        <a:latin typeface="新細明體" pitchFamily="18" charset="-120"/>
                        <a:ea typeface="新細明體" pitchFamily="18" charset="-120"/>
                        <a:cs typeface="Times New Roman" pitchFamily="18"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217488">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47663" algn="l"/>
                        </a:tabLst>
                      </a:pPr>
                      <a:r>
                        <a:rPr kumimoji="0" lang="zh-TW" altLang="en-US" sz="1400" b="1" i="0" u="none" strike="noStrike" cap="none" normalizeH="0" baseline="0" smtClean="0">
                          <a:ln>
                            <a:noFill/>
                          </a:ln>
                          <a:solidFill>
                            <a:schemeClr val="tx1"/>
                          </a:solidFill>
                          <a:effectLst/>
                          <a:latin typeface="新細明體" pitchFamily="18" charset="-120"/>
                          <a:ea typeface="新細明體" pitchFamily="18" charset="-120"/>
                          <a:cs typeface="Times New Roman" pitchFamily="18" charset="0"/>
                        </a:rPr>
                        <a:t>仁寶電腦工業公司</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47663" algn="l"/>
                        </a:tabLst>
                      </a:pPr>
                      <a:r>
                        <a:rPr kumimoji="0" lang="zh-TW" altLang="en-US" sz="1400" b="1" i="0" u="none" strike="noStrike" cap="none" normalizeH="0" baseline="0" smtClean="0">
                          <a:ln>
                            <a:noFill/>
                          </a:ln>
                          <a:solidFill>
                            <a:schemeClr val="tx1"/>
                          </a:solidFill>
                          <a:effectLst/>
                          <a:latin typeface="新細明體" pitchFamily="18" charset="-120"/>
                          <a:ea typeface="新細明體" pitchFamily="18" charset="-120"/>
                          <a:cs typeface="Times New Roman" pitchFamily="18" charset="0"/>
                        </a:rPr>
                        <a:t>宏達國際電子股份有限公司</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47663" algn="l"/>
                        </a:tabLst>
                      </a:pPr>
                      <a:r>
                        <a:rPr kumimoji="0" lang="zh-TW" altLang="en-US" sz="1400" b="1" i="0" u="none" strike="noStrike" cap="none" normalizeH="0" baseline="0" smtClean="0">
                          <a:ln>
                            <a:noFill/>
                          </a:ln>
                          <a:solidFill>
                            <a:srgbClr val="FF0000"/>
                          </a:solidFill>
                          <a:effectLst/>
                          <a:latin typeface="新細明體" pitchFamily="18" charset="-120"/>
                          <a:ea typeface="新細明體" pitchFamily="18" charset="-120"/>
                          <a:cs typeface="Times New Roman" pitchFamily="18" charset="0"/>
                        </a:rPr>
                        <a:t>第一金融控股公司</a:t>
                      </a:r>
                      <a:endParaRPr kumimoji="0" lang="zh-TW" altLang="en-US" sz="1400" b="1" i="0" u="none" strike="noStrike" cap="none" normalizeH="0" baseline="0" smtClean="0">
                        <a:ln>
                          <a:noFill/>
                        </a:ln>
                        <a:solidFill>
                          <a:schemeClr val="tx1"/>
                        </a:solidFill>
                        <a:effectLst/>
                        <a:latin typeface="新細明體" pitchFamily="18" charset="-120"/>
                        <a:ea typeface="新細明體" pitchFamily="18" charset="-120"/>
                        <a:cs typeface="Times New Roman" pitchFamily="18"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217488">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39725" algn="l"/>
                        </a:tabLst>
                      </a:pPr>
                      <a:r>
                        <a:rPr kumimoji="0" lang="zh-TW" altLang="en-US" sz="1400" b="1" i="0" u="none" strike="noStrike" cap="none" normalizeH="0" baseline="0" smtClean="0">
                          <a:ln>
                            <a:noFill/>
                          </a:ln>
                          <a:solidFill>
                            <a:schemeClr val="tx1"/>
                          </a:solidFill>
                          <a:effectLst/>
                          <a:latin typeface="新細明體" pitchFamily="18" charset="-120"/>
                          <a:ea typeface="新細明體" pitchFamily="18" charset="-120"/>
                          <a:cs typeface="Times New Roman" pitchFamily="18" charset="0"/>
                        </a:rPr>
                        <a:t>台達電子工業公司</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47663" algn="l"/>
                        </a:tabLst>
                      </a:pPr>
                      <a:r>
                        <a:rPr kumimoji="0" lang="zh-TW" altLang="en-US" sz="1400" b="1" i="0" u="none" strike="noStrike" cap="none" normalizeH="0" baseline="0" smtClean="0">
                          <a:ln>
                            <a:noFill/>
                          </a:ln>
                          <a:solidFill>
                            <a:schemeClr val="tx1"/>
                          </a:solidFill>
                          <a:effectLst/>
                          <a:latin typeface="新細明體" pitchFamily="18" charset="-120"/>
                          <a:ea typeface="新細明體" pitchFamily="18" charset="-120"/>
                          <a:cs typeface="Times New Roman" pitchFamily="18" charset="0"/>
                        </a:rPr>
                        <a:t>光寶科技股份有限公司</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47663" algn="l"/>
                        </a:tabLst>
                      </a:pPr>
                      <a:r>
                        <a:rPr kumimoji="0" lang="zh-TW" altLang="en-US" sz="1400" b="1" i="0" u="none" strike="noStrike" cap="none" normalizeH="0" baseline="0" smtClean="0">
                          <a:ln>
                            <a:noFill/>
                          </a:ln>
                          <a:solidFill>
                            <a:srgbClr val="FF0000"/>
                          </a:solidFill>
                          <a:effectLst/>
                          <a:latin typeface="新細明體" pitchFamily="18" charset="-120"/>
                          <a:ea typeface="新細明體" pitchFamily="18" charset="-120"/>
                          <a:cs typeface="Times New Roman" pitchFamily="18" charset="0"/>
                        </a:rPr>
                        <a:t>華南金融控股公司</a:t>
                      </a:r>
                      <a:endParaRPr kumimoji="0" lang="zh-TW" altLang="en-US" sz="1400" b="1" i="0" u="none" strike="noStrike" cap="none" normalizeH="0" baseline="0" smtClean="0">
                        <a:ln>
                          <a:noFill/>
                        </a:ln>
                        <a:solidFill>
                          <a:schemeClr val="tx1"/>
                        </a:solidFill>
                        <a:effectLst/>
                        <a:latin typeface="新細明體" pitchFamily="18" charset="-120"/>
                        <a:ea typeface="新細明體" pitchFamily="18" charset="-120"/>
                        <a:cs typeface="Times New Roman" pitchFamily="18"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217488">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39725" algn="l"/>
                        </a:tabLst>
                      </a:pPr>
                      <a:r>
                        <a:rPr kumimoji="0" lang="zh-TW" altLang="en-US" sz="1400" b="1" i="0" u="none" strike="noStrike" cap="none" normalizeH="0" baseline="0" smtClean="0">
                          <a:ln>
                            <a:noFill/>
                          </a:ln>
                          <a:solidFill>
                            <a:schemeClr val="tx1"/>
                          </a:solidFill>
                          <a:effectLst/>
                          <a:latin typeface="新細明體" pitchFamily="18" charset="-120"/>
                          <a:ea typeface="新細明體" pitchFamily="18" charset="-120"/>
                          <a:cs typeface="Times New Roman" pitchFamily="18" charset="0"/>
                        </a:rPr>
                        <a:t>奇美電子公司</a:t>
                      </a:r>
                      <a:r>
                        <a:rPr kumimoji="0" lang="en-US" altLang="zh-TW" sz="1400" b="1" i="0" u="none" strike="noStrike" cap="none" normalizeH="0" baseline="0" smtClean="0">
                          <a:ln>
                            <a:noFill/>
                          </a:ln>
                          <a:solidFill>
                            <a:schemeClr val="tx1"/>
                          </a:solidFill>
                          <a:effectLst/>
                          <a:latin typeface="新細明體" pitchFamily="18" charset="-120"/>
                          <a:ea typeface="新細明體" pitchFamily="18" charset="-120"/>
                          <a:cs typeface="Times New Roman" pitchFamily="18" charset="0"/>
                        </a:rPr>
                        <a:t>(InnoLux Display Co)</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400" b="1" i="0" u="none" strike="noStrike" cap="none" normalizeH="0" baseline="0" smtClean="0">
                          <a:ln>
                            <a:noFill/>
                          </a:ln>
                          <a:solidFill>
                            <a:schemeClr val="tx1"/>
                          </a:solidFill>
                          <a:effectLst/>
                          <a:latin typeface="新細明體" pitchFamily="18" charset="-120"/>
                          <a:ea typeface="新細明體" pitchFamily="18" charset="-120"/>
                          <a:cs typeface="Times New Roman" pitchFamily="18" charset="0"/>
                        </a:rPr>
                        <a:t>矽品精密工業股份有限公司</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47663" algn="l"/>
                        </a:tabLst>
                      </a:pPr>
                      <a:r>
                        <a:rPr kumimoji="0" lang="zh-TW" altLang="en-US" sz="1400" b="1" i="0" u="none" strike="noStrike" cap="none" normalizeH="0" baseline="0" smtClean="0">
                          <a:ln>
                            <a:noFill/>
                          </a:ln>
                          <a:solidFill>
                            <a:srgbClr val="FF0000"/>
                          </a:solidFill>
                          <a:effectLst/>
                          <a:latin typeface="新細明體" pitchFamily="18" charset="-120"/>
                          <a:ea typeface="新細明體" pitchFamily="18" charset="-120"/>
                          <a:cs typeface="Times New Roman" pitchFamily="18" charset="0"/>
                        </a:rPr>
                        <a:t>中國信託金融控股公司</a:t>
                      </a:r>
                      <a:endParaRPr kumimoji="0" lang="zh-TW" altLang="en-US" sz="1400" b="1" i="0" u="none" strike="noStrike" cap="none" normalizeH="0" baseline="0" smtClean="0">
                        <a:ln>
                          <a:noFill/>
                        </a:ln>
                        <a:solidFill>
                          <a:schemeClr val="tx1"/>
                        </a:solidFill>
                        <a:effectLst/>
                        <a:latin typeface="新細明體" pitchFamily="18" charset="-120"/>
                        <a:ea typeface="新細明體" pitchFamily="18" charset="-120"/>
                        <a:cs typeface="Times New Roman" pitchFamily="18"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217488">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39725" algn="l"/>
                        </a:tabLst>
                      </a:pPr>
                      <a:r>
                        <a:rPr kumimoji="0" lang="zh-TW" altLang="en-US" sz="1400" b="1" i="0" u="none" strike="noStrike" cap="none" normalizeH="0" baseline="0" smtClean="0">
                          <a:ln>
                            <a:noFill/>
                          </a:ln>
                          <a:solidFill>
                            <a:schemeClr val="tx1"/>
                          </a:solidFill>
                          <a:effectLst/>
                          <a:latin typeface="新細明體" pitchFamily="18" charset="-120"/>
                          <a:ea typeface="新細明體" pitchFamily="18" charset="-120"/>
                          <a:cs typeface="Times New Roman" pitchFamily="18" charset="0"/>
                        </a:rPr>
                        <a:t>友達光電公司</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57188" algn="l"/>
                        </a:tabLst>
                      </a:pPr>
                      <a:r>
                        <a:rPr kumimoji="0" lang="zh-TW" altLang="en-US" sz="1400" b="1" i="0" u="none" strike="noStrike" cap="none" normalizeH="0" baseline="0" smtClean="0">
                          <a:ln>
                            <a:noFill/>
                          </a:ln>
                          <a:solidFill>
                            <a:schemeClr val="tx1"/>
                          </a:solidFill>
                          <a:effectLst/>
                          <a:latin typeface="新細明體" pitchFamily="18" charset="-120"/>
                          <a:ea typeface="新細明體" pitchFamily="18" charset="-120"/>
                          <a:cs typeface="Times New Roman" pitchFamily="18" charset="0"/>
                        </a:rPr>
                        <a:t>緯創資通股份有限公司</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47663" algn="l"/>
                        </a:tabLst>
                      </a:pPr>
                      <a:r>
                        <a:rPr kumimoji="0" lang="zh-TW" altLang="en-US" sz="1400" b="1" i="0" u="none" strike="noStrike" cap="none" normalizeH="0" baseline="0" smtClean="0">
                          <a:ln>
                            <a:noFill/>
                          </a:ln>
                          <a:solidFill>
                            <a:srgbClr val="FF0000"/>
                          </a:solidFill>
                          <a:effectLst/>
                          <a:latin typeface="新細明體" pitchFamily="18" charset="-120"/>
                          <a:ea typeface="新細明體" pitchFamily="18" charset="-120"/>
                          <a:cs typeface="Times New Roman" pitchFamily="18" charset="0"/>
                        </a:rPr>
                        <a:t>富邦金融控股限公司</a:t>
                      </a:r>
                      <a:endParaRPr kumimoji="0" lang="zh-TW" altLang="en-US" sz="1400" b="1" i="0" u="none" strike="noStrike" cap="none" normalizeH="0" baseline="0" smtClean="0">
                        <a:ln>
                          <a:noFill/>
                        </a:ln>
                        <a:solidFill>
                          <a:schemeClr val="tx1"/>
                        </a:solidFill>
                        <a:effectLst/>
                        <a:latin typeface="新細明體" pitchFamily="18" charset="-120"/>
                        <a:ea typeface="新細明體" pitchFamily="18" charset="-120"/>
                        <a:cs typeface="Times New Roman" pitchFamily="18"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217488">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39725" algn="l"/>
                        </a:tabLst>
                      </a:pPr>
                      <a:r>
                        <a:rPr kumimoji="0" lang="zh-TW" altLang="en-US" sz="1400" b="1" i="0" u="none" strike="noStrike" cap="none" normalizeH="0" baseline="0" dirty="0" smtClean="0">
                          <a:ln>
                            <a:noFill/>
                          </a:ln>
                          <a:solidFill>
                            <a:schemeClr val="tx1"/>
                          </a:solidFill>
                          <a:effectLst/>
                          <a:latin typeface="新細明體" pitchFamily="18" charset="-120"/>
                          <a:ea typeface="新細明體" pitchFamily="18" charset="-120"/>
                          <a:cs typeface="Times New Roman" pitchFamily="18" charset="0"/>
                        </a:rPr>
                        <a:t>台塑石化股份有限公司：</a:t>
                      </a:r>
                      <a:r>
                        <a:rPr kumimoji="0" lang="en-US" altLang="zh-TW" sz="1400" b="1" i="0" u="sng" strike="noStrike" cap="none" normalizeH="0" baseline="0" dirty="0" smtClean="0">
                          <a:ln>
                            <a:noFill/>
                          </a:ln>
                          <a:solidFill>
                            <a:srgbClr val="00B050"/>
                          </a:solidFill>
                          <a:effectLst/>
                          <a:latin typeface="新細明體" pitchFamily="18" charset="-120"/>
                          <a:ea typeface="新細明體" pitchFamily="18" charset="-120"/>
                          <a:cs typeface="Times New Roman" pitchFamily="18" charset="0"/>
                        </a:rPr>
                        <a:t>9.9 %</a:t>
                      </a:r>
                      <a:r>
                        <a:rPr kumimoji="0" lang="en-US" altLang="zh-TW" sz="1400" b="1" i="0" u="none" strike="noStrike" cap="none" normalizeH="0" baseline="0" dirty="0" smtClean="0">
                          <a:ln>
                            <a:noFill/>
                          </a:ln>
                          <a:solidFill>
                            <a:schemeClr val="tx1"/>
                          </a:solidFill>
                          <a:effectLst/>
                          <a:latin typeface="新細明體" pitchFamily="18" charset="-120"/>
                          <a:ea typeface="新細明體" pitchFamily="18" charset="-120"/>
                          <a:cs typeface="Times New Roman" pitchFamily="18" charset="0"/>
                        </a:rPr>
                        <a:t> </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47663" algn="l"/>
                        </a:tabLst>
                      </a:pPr>
                      <a:r>
                        <a:rPr kumimoji="0" lang="zh-TW" altLang="en-US" sz="1400" b="1" i="0" u="none" strike="noStrike" cap="none" normalizeH="0" baseline="0" smtClean="0">
                          <a:ln>
                            <a:noFill/>
                          </a:ln>
                          <a:solidFill>
                            <a:schemeClr val="tx1"/>
                          </a:solidFill>
                          <a:effectLst/>
                          <a:latin typeface="新細明體" pitchFamily="18" charset="-120"/>
                          <a:ea typeface="新細明體" pitchFamily="18" charset="-120"/>
                          <a:cs typeface="Times New Roman" pitchFamily="18" charset="0"/>
                        </a:rPr>
                        <a:t>聯發科技股份有限公司</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47663" algn="l"/>
                        </a:tabLst>
                      </a:pPr>
                      <a:r>
                        <a:rPr kumimoji="0" lang="zh-TW" altLang="en-US" sz="1400" b="1" i="0" u="none" strike="noStrike" cap="none" normalizeH="0" baseline="0" smtClean="0">
                          <a:ln>
                            <a:noFill/>
                          </a:ln>
                          <a:solidFill>
                            <a:srgbClr val="FF0000"/>
                          </a:solidFill>
                          <a:effectLst/>
                          <a:latin typeface="新細明體" pitchFamily="18" charset="-120"/>
                          <a:ea typeface="新細明體" pitchFamily="18" charset="-120"/>
                          <a:cs typeface="Times New Roman" pitchFamily="18" charset="0"/>
                        </a:rPr>
                        <a:t>兆豐金融控股公司</a:t>
                      </a:r>
                      <a:endParaRPr kumimoji="0" lang="zh-TW" altLang="en-US" sz="1400" b="1" i="0" u="none" strike="noStrike" cap="none" normalizeH="0" baseline="0" smtClean="0">
                        <a:ln>
                          <a:noFill/>
                        </a:ln>
                        <a:solidFill>
                          <a:schemeClr val="tx1"/>
                        </a:solidFill>
                        <a:effectLst/>
                        <a:latin typeface="新細明體" pitchFamily="18" charset="-120"/>
                        <a:ea typeface="新細明體" pitchFamily="18" charset="-120"/>
                        <a:cs typeface="Times New Roman" pitchFamily="18"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217488">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39725" algn="l"/>
                        </a:tabLst>
                      </a:pPr>
                      <a:r>
                        <a:rPr kumimoji="0" lang="zh-TW" altLang="en-US" sz="1400" b="1" i="0" u="none" strike="noStrike" cap="none" normalizeH="0" baseline="0" dirty="0" smtClean="0">
                          <a:ln>
                            <a:noFill/>
                          </a:ln>
                          <a:solidFill>
                            <a:schemeClr val="tx1"/>
                          </a:solidFill>
                          <a:effectLst/>
                          <a:latin typeface="新細明體" pitchFamily="18" charset="-120"/>
                          <a:ea typeface="新細明體" pitchFamily="18" charset="-120"/>
                          <a:cs typeface="Times New Roman" pitchFamily="18" charset="0"/>
                        </a:rPr>
                        <a:t>台灣化學纖維公司：</a:t>
                      </a:r>
                      <a:r>
                        <a:rPr kumimoji="0" lang="en-US" altLang="zh-TW" sz="1400" b="1" i="0" u="sng" strike="noStrike" kern="1200" cap="none" normalizeH="0" baseline="0" dirty="0" smtClean="0">
                          <a:ln>
                            <a:noFill/>
                          </a:ln>
                          <a:solidFill>
                            <a:srgbClr val="00B050"/>
                          </a:solidFill>
                          <a:effectLst/>
                          <a:latin typeface="新細明體" pitchFamily="18" charset="-120"/>
                          <a:ea typeface="新細明體" pitchFamily="18" charset="-120"/>
                          <a:cs typeface="Times New Roman" pitchFamily="18" charset="0"/>
                        </a:rPr>
                        <a:t>0.56 % </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47663" algn="l"/>
                        </a:tabLst>
                      </a:pPr>
                      <a:r>
                        <a:rPr kumimoji="0" lang="zh-TW" altLang="en-US" sz="1400" b="1" i="0" u="none" strike="noStrike" cap="none" normalizeH="0" baseline="0" smtClean="0">
                          <a:ln>
                            <a:noFill/>
                          </a:ln>
                          <a:solidFill>
                            <a:schemeClr val="tx1"/>
                          </a:solidFill>
                          <a:effectLst/>
                          <a:latin typeface="新細明體" pitchFamily="18" charset="-120"/>
                          <a:ea typeface="新細明體" pitchFamily="18" charset="-120"/>
                          <a:cs typeface="Times New Roman" pitchFamily="18" charset="0"/>
                        </a:rPr>
                        <a:t>統一企業公司</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47663" algn="l"/>
                        </a:tabLst>
                      </a:pPr>
                      <a:r>
                        <a:rPr kumimoji="0" lang="zh-TW" altLang="en-US" sz="1400" b="1" i="0" u="none" strike="noStrike" cap="none" normalizeH="0" baseline="0" smtClean="0">
                          <a:ln>
                            <a:noFill/>
                          </a:ln>
                          <a:solidFill>
                            <a:srgbClr val="FF0000"/>
                          </a:solidFill>
                          <a:effectLst/>
                          <a:latin typeface="新細明體" pitchFamily="18" charset="-120"/>
                          <a:ea typeface="新細明體" pitchFamily="18" charset="-120"/>
                          <a:cs typeface="Times New Roman" pitchFamily="18" charset="0"/>
                        </a:rPr>
                        <a:t>國泰金融控股公司</a:t>
                      </a:r>
                      <a:endParaRPr kumimoji="0" lang="zh-TW" altLang="en-US" sz="1400" b="1" i="0" u="none" strike="noStrike" cap="none" normalizeH="0" baseline="0" smtClean="0">
                        <a:ln>
                          <a:noFill/>
                        </a:ln>
                        <a:solidFill>
                          <a:schemeClr val="tx1"/>
                        </a:solidFill>
                        <a:effectLst/>
                        <a:latin typeface="新細明體" pitchFamily="18" charset="-120"/>
                        <a:ea typeface="新細明體" pitchFamily="18" charset="-120"/>
                        <a:cs typeface="Times New Roman" pitchFamily="18"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r h="217488">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39725" algn="l"/>
                        </a:tabLst>
                      </a:pPr>
                      <a:r>
                        <a:rPr kumimoji="0" lang="zh-TW" altLang="en-US" sz="1400" b="1" i="0" u="none" strike="noStrike" cap="none" normalizeH="0" baseline="0" dirty="0" smtClean="0">
                          <a:ln>
                            <a:noFill/>
                          </a:ln>
                          <a:solidFill>
                            <a:schemeClr val="tx1"/>
                          </a:solidFill>
                          <a:effectLst/>
                          <a:latin typeface="新細明體" pitchFamily="18" charset="-120"/>
                          <a:ea typeface="新細明體" pitchFamily="18" charset="-120"/>
                          <a:cs typeface="Times New Roman" pitchFamily="18" charset="0"/>
                        </a:rPr>
                        <a:t>台灣塑膠工業公司：</a:t>
                      </a:r>
                      <a:r>
                        <a:rPr kumimoji="0" lang="en-US" altLang="zh-TW" sz="1400" b="1" i="0" u="sng" strike="noStrike" kern="1200" cap="none" normalizeH="0" baseline="0" dirty="0" smtClean="0">
                          <a:ln>
                            <a:noFill/>
                          </a:ln>
                          <a:solidFill>
                            <a:srgbClr val="00B050"/>
                          </a:solidFill>
                          <a:effectLst/>
                          <a:latin typeface="新細明體" pitchFamily="18" charset="-120"/>
                          <a:ea typeface="新細明體" pitchFamily="18" charset="-120"/>
                          <a:cs typeface="Times New Roman" pitchFamily="18" charset="0"/>
                        </a:rPr>
                        <a:t>1.2 % </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47663" algn="l"/>
                        </a:tabLst>
                      </a:pPr>
                      <a:r>
                        <a:rPr kumimoji="0" lang="zh-TW" altLang="en-US" sz="1400" b="1" i="0" u="none" strike="noStrike" cap="none" normalizeH="0" baseline="0" dirty="0" smtClean="0">
                          <a:ln>
                            <a:noFill/>
                          </a:ln>
                          <a:solidFill>
                            <a:schemeClr val="tx1"/>
                          </a:solidFill>
                          <a:effectLst/>
                          <a:latin typeface="新細明體" pitchFamily="18" charset="-120"/>
                          <a:ea typeface="新細明體" pitchFamily="18" charset="-120"/>
                          <a:cs typeface="Times New Roman" pitchFamily="18" charset="0"/>
                        </a:rPr>
                        <a:t>遠東新世紀（遠東紡織）：</a:t>
                      </a:r>
                      <a:r>
                        <a:rPr kumimoji="0" lang="en-US" altLang="zh-TW" sz="1400" b="1" i="0" u="sng" strike="noStrike" kern="1200" cap="none" normalizeH="0" baseline="0" dirty="0" smtClean="0">
                          <a:ln>
                            <a:noFill/>
                          </a:ln>
                          <a:solidFill>
                            <a:srgbClr val="00B050"/>
                          </a:solidFill>
                          <a:effectLst/>
                          <a:latin typeface="新細明體" pitchFamily="18" charset="-120"/>
                          <a:ea typeface="新細明體" pitchFamily="18" charset="-120"/>
                          <a:cs typeface="Times New Roman" pitchFamily="18" charset="0"/>
                        </a:rPr>
                        <a:t>0.36 % </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47663" algn="l"/>
                        </a:tabLst>
                      </a:pPr>
                      <a:r>
                        <a:rPr kumimoji="0" lang="zh-TW" altLang="en-US" sz="1400" b="1" i="0" u="none" strike="noStrike" cap="none" normalizeH="0" baseline="0" smtClean="0">
                          <a:ln>
                            <a:noFill/>
                          </a:ln>
                          <a:solidFill>
                            <a:srgbClr val="00B050"/>
                          </a:solidFill>
                          <a:effectLst/>
                          <a:latin typeface="新細明體" pitchFamily="18" charset="-120"/>
                          <a:ea typeface="新細明體" pitchFamily="18" charset="-120"/>
                          <a:cs typeface="Times New Roman" pitchFamily="18" charset="0"/>
                        </a:rPr>
                        <a:t>中華電信股份有限公司</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9"/>
                  </a:ext>
                </a:extLst>
              </a:tr>
              <a:tr h="217488">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47663" algn="l"/>
                        </a:tabLst>
                      </a:pPr>
                      <a:r>
                        <a:rPr kumimoji="0" lang="zh-TW" altLang="en-US" sz="1400" b="1" i="0" u="none" strike="noStrike" cap="none" normalizeH="0" baseline="0" dirty="0" smtClean="0">
                          <a:ln>
                            <a:noFill/>
                          </a:ln>
                          <a:solidFill>
                            <a:schemeClr val="tx1"/>
                          </a:solidFill>
                          <a:effectLst/>
                          <a:latin typeface="新細明體" pitchFamily="18" charset="-120"/>
                          <a:ea typeface="新細明體" pitchFamily="18" charset="-120"/>
                          <a:cs typeface="Times New Roman" pitchFamily="18" charset="0"/>
                        </a:rPr>
                        <a:t>南亞塑膠工業公司：</a:t>
                      </a:r>
                      <a:r>
                        <a:rPr kumimoji="0" lang="en-US" altLang="zh-TW" sz="1400" b="1" i="0" u="sng" strike="noStrike" kern="1200" cap="none" normalizeH="0" baseline="0" dirty="0" smtClean="0">
                          <a:ln>
                            <a:noFill/>
                          </a:ln>
                          <a:solidFill>
                            <a:srgbClr val="00B050"/>
                          </a:solidFill>
                          <a:effectLst/>
                          <a:latin typeface="新細明體" pitchFamily="18" charset="-120"/>
                          <a:ea typeface="新細明體" pitchFamily="18" charset="-120"/>
                          <a:cs typeface="Times New Roman" pitchFamily="18" charset="0"/>
                        </a:rPr>
                        <a:t>0.85 % </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47663" algn="l"/>
                        </a:tabLst>
                      </a:pPr>
                      <a:r>
                        <a:rPr kumimoji="0" lang="zh-TW" altLang="en-US" sz="1400" b="1" i="0" u="none" strike="noStrike" cap="none" normalizeH="0" baseline="0" dirty="0" smtClean="0">
                          <a:ln>
                            <a:noFill/>
                          </a:ln>
                          <a:solidFill>
                            <a:schemeClr val="tx1"/>
                          </a:solidFill>
                          <a:effectLst/>
                          <a:latin typeface="新細明體" pitchFamily="18" charset="-120"/>
                          <a:ea typeface="新細明體" pitchFamily="18" charset="-120"/>
                          <a:cs typeface="Times New Roman" pitchFamily="18" charset="0"/>
                        </a:rPr>
                        <a:t>中國鋼鐵股份有限公司：</a:t>
                      </a:r>
                      <a:r>
                        <a:rPr kumimoji="0" lang="en-US" altLang="zh-TW" sz="1400" b="1" i="0" u="sng" strike="noStrike" kern="1200" cap="none" normalizeH="0" baseline="0" dirty="0" smtClean="0">
                          <a:ln>
                            <a:noFill/>
                          </a:ln>
                          <a:solidFill>
                            <a:srgbClr val="00B050"/>
                          </a:solidFill>
                          <a:effectLst/>
                          <a:latin typeface="新細明體" pitchFamily="18" charset="-120"/>
                          <a:ea typeface="新細明體" pitchFamily="18" charset="-120"/>
                          <a:cs typeface="Times New Roman" pitchFamily="18" charset="0"/>
                        </a:rPr>
                        <a:t>15.2 % </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47663" algn="l"/>
                        </a:tabLst>
                      </a:pPr>
                      <a:r>
                        <a:rPr kumimoji="0" lang="zh-TW" altLang="en-US" sz="1400" b="1" i="0" u="none" strike="noStrike" cap="none" normalizeH="0" baseline="0" smtClean="0">
                          <a:ln>
                            <a:noFill/>
                          </a:ln>
                          <a:solidFill>
                            <a:srgbClr val="00B050"/>
                          </a:solidFill>
                          <a:effectLst/>
                          <a:latin typeface="新細明體" pitchFamily="18" charset="-120"/>
                          <a:ea typeface="新細明體" pitchFamily="18" charset="-120"/>
                          <a:cs typeface="Times New Roman" pitchFamily="18" charset="0"/>
                        </a:rPr>
                        <a:t>台灣大哥大股份有限公司</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234950">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47663" algn="l"/>
                        </a:tabLst>
                      </a:pPr>
                      <a:r>
                        <a:rPr kumimoji="0" lang="zh-TW" altLang="en-US" sz="1400" b="1" i="0" u="none" strike="noStrike" cap="none" normalizeH="0" baseline="0" smtClean="0">
                          <a:ln>
                            <a:noFill/>
                          </a:ln>
                          <a:solidFill>
                            <a:schemeClr val="tx1"/>
                          </a:solidFill>
                          <a:effectLst/>
                          <a:latin typeface="新細明體" pitchFamily="18" charset="-120"/>
                          <a:ea typeface="新細明體" pitchFamily="18" charset="-120"/>
                          <a:cs typeface="Times New Roman" pitchFamily="18" charset="0"/>
                        </a:rPr>
                        <a:t>鴻海精密工業公司</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47663" algn="l"/>
                        </a:tabLst>
                      </a:pPr>
                      <a:r>
                        <a:rPr kumimoji="0" lang="zh-TW" altLang="en-US" sz="1400" b="1" i="0" u="none" strike="noStrike" cap="none" normalizeH="0" baseline="0" dirty="0" smtClean="0">
                          <a:ln>
                            <a:noFill/>
                          </a:ln>
                          <a:solidFill>
                            <a:schemeClr val="tx1"/>
                          </a:solidFill>
                          <a:effectLst/>
                          <a:latin typeface="新細明體" pitchFamily="18" charset="-120"/>
                          <a:ea typeface="新細明體" pitchFamily="18" charset="-120"/>
                          <a:cs typeface="Times New Roman" pitchFamily="18" charset="0"/>
                        </a:rPr>
                        <a:t>台灣水泥股份有限公司：</a:t>
                      </a:r>
                      <a:r>
                        <a:rPr kumimoji="0" lang="en-US" altLang="zh-TW" sz="1400" b="1" i="0" u="sng" strike="noStrike" kern="1200" cap="none" normalizeH="0" baseline="0" dirty="0" smtClean="0">
                          <a:ln>
                            <a:noFill/>
                          </a:ln>
                          <a:solidFill>
                            <a:srgbClr val="00B050"/>
                          </a:solidFill>
                          <a:effectLst/>
                          <a:latin typeface="新細明體" pitchFamily="18" charset="-120"/>
                          <a:ea typeface="新細明體" pitchFamily="18" charset="-120"/>
                          <a:cs typeface="Times New Roman" pitchFamily="18" charset="0"/>
                        </a:rPr>
                        <a:t>0.26 %</a:t>
                      </a:r>
                      <a:r>
                        <a:rPr kumimoji="0" lang="en-US" altLang="zh-TW" sz="1400" b="1" i="0" u="none" strike="noStrike" cap="none" normalizeH="0" baseline="0" dirty="0" smtClean="0">
                          <a:ln>
                            <a:noFill/>
                          </a:ln>
                          <a:solidFill>
                            <a:schemeClr val="tx1"/>
                          </a:solidFill>
                          <a:effectLst>
                            <a:outerShdw blurRad="38100" dist="38100" dir="2700000" algn="tl">
                              <a:srgbClr val="C0C0C0"/>
                            </a:outerShdw>
                          </a:effectLst>
                          <a:latin typeface="新細明體" pitchFamily="18" charset="-120"/>
                          <a:ea typeface="新細明體" pitchFamily="18" charset="-120"/>
                          <a:cs typeface="Times New Roman" pitchFamily="18" charset="0"/>
                        </a:rPr>
                        <a:t> </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400" b="1" i="0" u="none" strike="noStrike" cap="none" normalizeH="0" baseline="0" dirty="0" smtClean="0">
                          <a:ln>
                            <a:noFill/>
                          </a:ln>
                          <a:solidFill>
                            <a:srgbClr val="FF6600"/>
                          </a:solidFill>
                          <a:effectLst/>
                          <a:latin typeface="新細明體" pitchFamily="18" charset="-120"/>
                          <a:ea typeface="新細明體" pitchFamily="18" charset="-120"/>
                          <a:cs typeface="Times New Roman" pitchFamily="18" charset="0"/>
                        </a:rPr>
                        <a:t>台灣汽電共生公司</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1"/>
                  </a:ext>
                </a:extLst>
              </a:tr>
              <a:tr h="217488">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47663" algn="l"/>
                        </a:tabLst>
                      </a:pPr>
                      <a:r>
                        <a:rPr kumimoji="0" lang="zh-TW" altLang="en-US" sz="1400" b="1" i="0" u="none" strike="noStrike" cap="none" normalizeH="0" baseline="0" smtClean="0">
                          <a:ln>
                            <a:noFill/>
                          </a:ln>
                          <a:solidFill>
                            <a:schemeClr val="tx1"/>
                          </a:solidFill>
                          <a:effectLst/>
                          <a:latin typeface="新細明體" pitchFamily="18" charset="-120"/>
                          <a:ea typeface="新細明體" pitchFamily="18" charset="-120"/>
                          <a:cs typeface="Times New Roman" pitchFamily="18" charset="0"/>
                        </a:rPr>
                        <a:t>鴻準精密工業公司</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47663" algn="l"/>
                        </a:tabLst>
                      </a:pPr>
                      <a:endParaRPr kumimoji="0" lang="zh-TW" altLang="zh-TW" sz="1400" b="1" i="0" u="none" strike="noStrike" cap="none" normalizeH="0" baseline="0" smtClean="0">
                        <a:ln>
                          <a:noFill/>
                        </a:ln>
                        <a:solidFill>
                          <a:schemeClr val="tx1"/>
                        </a:solidFill>
                        <a:effectLst/>
                        <a:latin typeface="新細明體" pitchFamily="18" charset="-120"/>
                        <a:ea typeface="新細明體" pitchFamily="18" charset="-12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60000"/>
                        <a:buFont typeface="Wingdings" pitchFamily="2" charset="2"/>
                        <a:buNone/>
                        <a:tabLst/>
                      </a:pPr>
                      <a:r>
                        <a:rPr kumimoji="0" lang="zh-TW" altLang="en-US" sz="1400" b="1" i="0" u="none" strike="noStrike" cap="none" normalizeH="0" baseline="0" dirty="0" smtClean="0">
                          <a:ln>
                            <a:noFill/>
                          </a:ln>
                          <a:solidFill>
                            <a:schemeClr val="tx1"/>
                          </a:solidFill>
                          <a:effectLst/>
                          <a:latin typeface="新細明體" pitchFamily="18" charset="-120"/>
                          <a:ea typeface="新細明體" pitchFamily="18" charset="-120"/>
                          <a:cs typeface="Times New Roman" pitchFamily="18" charset="0"/>
                        </a:rPr>
                        <a:t>群創光電公司</a:t>
                      </a:r>
                      <a:r>
                        <a:rPr kumimoji="0" lang="en-US" altLang="zh-TW" sz="1400" b="1" i="0" u="none" strike="noStrike" cap="none" normalizeH="0" baseline="0" dirty="0" smtClean="0">
                          <a:ln>
                            <a:noFill/>
                          </a:ln>
                          <a:solidFill>
                            <a:schemeClr val="tx1"/>
                          </a:solidFill>
                          <a:effectLst/>
                          <a:latin typeface="新細明體" pitchFamily="18" charset="-120"/>
                          <a:ea typeface="新細明體" pitchFamily="18" charset="-120"/>
                          <a:cs typeface="Times New Roman" pitchFamily="18" charset="0"/>
                        </a:rPr>
                        <a:t>(</a:t>
                      </a:r>
                      <a:r>
                        <a:rPr kumimoji="0" lang="zh-TW" altLang="en-US" sz="1400" b="1" i="0" u="none" strike="noStrike" cap="none" normalizeH="0" baseline="0" dirty="0" smtClean="0">
                          <a:ln>
                            <a:noFill/>
                          </a:ln>
                          <a:solidFill>
                            <a:schemeClr val="tx1"/>
                          </a:solidFill>
                          <a:effectLst/>
                          <a:latin typeface="新細明體" pitchFamily="18" charset="-120"/>
                          <a:ea typeface="新細明體" pitchFamily="18" charset="-120"/>
                          <a:cs typeface="Times New Roman" pitchFamily="18" charset="0"/>
                        </a:rPr>
                        <a:t>奇美併購</a:t>
                      </a:r>
                      <a:r>
                        <a:rPr kumimoji="0" lang="en-US" altLang="zh-TW" sz="1400" b="1" i="0" u="none" strike="noStrike" cap="none" normalizeH="0" baseline="0" dirty="0" smtClean="0">
                          <a:ln>
                            <a:noFill/>
                          </a:ln>
                          <a:solidFill>
                            <a:schemeClr val="tx1"/>
                          </a:solidFill>
                          <a:effectLst/>
                          <a:latin typeface="新細明體" pitchFamily="18" charset="-120"/>
                          <a:ea typeface="新細明體" pitchFamily="18" charset="-120"/>
                          <a:cs typeface="Times New Roman" pitchFamily="18" charset="0"/>
                        </a:rPr>
                        <a:t>)</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2"/>
                  </a:ext>
                </a:extLst>
              </a:tr>
            </a:tbl>
          </a:graphicData>
        </a:graphic>
      </p:graphicFrame>
      <p:sp>
        <p:nvSpPr>
          <p:cNvPr id="200765" name="Rectangle 2"/>
          <p:cNvSpPr txBox="1">
            <a:spLocks noChangeArrowheads="1"/>
          </p:cNvSpPr>
          <p:nvPr/>
        </p:nvSpPr>
        <p:spPr bwMode="auto">
          <a:xfrm>
            <a:off x="34925" y="44450"/>
            <a:ext cx="9144000" cy="584200"/>
          </a:xfrm>
          <a:prstGeom prst="rect">
            <a:avLst/>
          </a:prstGeom>
          <a:noFill/>
          <a:ln w="9525">
            <a:noFill/>
            <a:miter lim="800000"/>
            <a:headEnd/>
            <a:tailEnd/>
          </a:ln>
        </p:spPr>
        <p:txBody>
          <a:bodyPr anchor="b">
            <a:spAutoFit/>
          </a:bodyPr>
          <a:lstStyle/>
          <a:p>
            <a:pPr algn="ctr">
              <a:spcBef>
                <a:spcPct val="50000"/>
              </a:spcBef>
            </a:pPr>
            <a:r>
              <a:rPr lang="zh-TW" altLang="en-US" sz="3200" b="1">
                <a:latin typeface="Arial Unicode MS" pitchFamily="34" charset="-120"/>
                <a:ea typeface="Arial Unicode MS" pitchFamily="34" charset="-120"/>
                <a:cs typeface="Arial Unicode MS" pitchFamily="34" charset="-120"/>
              </a:rPr>
              <a:t>共</a:t>
            </a:r>
            <a:r>
              <a:rPr lang="en-US" altLang="zh-TW" sz="3200" b="1">
                <a:latin typeface="Arial Unicode MS" pitchFamily="34" charset="-120"/>
                <a:ea typeface="Arial Unicode MS" pitchFamily="34" charset="-120"/>
                <a:cs typeface="Arial Unicode MS" pitchFamily="34" charset="-120"/>
              </a:rPr>
              <a:t>38</a:t>
            </a:r>
            <a:r>
              <a:rPr lang="zh-TW" altLang="en-US" sz="3200" b="1">
                <a:latin typeface="Arial Unicode MS" pitchFamily="34" charset="-120"/>
                <a:ea typeface="Arial Unicode MS" pitchFamily="34" charset="-120"/>
                <a:cs typeface="Arial Unicode MS" pitchFamily="34" charset="-120"/>
              </a:rPr>
              <a:t>家台灣企業名列</a:t>
            </a:r>
            <a:r>
              <a:rPr lang="en-US" altLang="zh-TW" sz="3200" b="1">
                <a:latin typeface="Arial Unicode MS" pitchFamily="34" charset="-120"/>
                <a:ea typeface="Arial Unicode MS" pitchFamily="34" charset="-120"/>
                <a:cs typeface="Arial Unicode MS" pitchFamily="34" charset="-120"/>
              </a:rPr>
              <a:t>CDP (2010)</a:t>
            </a:r>
            <a:r>
              <a:rPr lang="zh-TW" altLang="en-US" sz="3200" b="1">
                <a:latin typeface="Arial Unicode MS" pitchFamily="34" charset="-120"/>
                <a:ea typeface="Arial Unicode MS" pitchFamily="34" charset="-120"/>
                <a:cs typeface="Arial Unicode MS" pitchFamily="34" charset="-120"/>
              </a:rPr>
              <a:t>評估對象名單</a:t>
            </a:r>
          </a:p>
        </p:txBody>
      </p:sp>
      <p:sp>
        <p:nvSpPr>
          <p:cNvPr id="250942" name="文字方塊 8"/>
          <p:cNvSpPr txBox="1">
            <a:spLocks noChangeArrowheads="1"/>
          </p:cNvSpPr>
          <p:nvPr/>
        </p:nvSpPr>
        <p:spPr bwMode="auto">
          <a:xfrm>
            <a:off x="468313" y="4797425"/>
            <a:ext cx="8280400" cy="1754188"/>
          </a:xfrm>
          <a:prstGeom prst="rect">
            <a:avLst/>
          </a:prstGeom>
          <a:noFill/>
          <a:ln w="9525">
            <a:noFill/>
            <a:miter lim="800000"/>
            <a:headEnd/>
            <a:tailEnd/>
          </a:ln>
        </p:spPr>
        <p:txBody>
          <a:bodyPr>
            <a:spAutoFit/>
          </a:bodyPr>
          <a:lstStyle/>
          <a:p>
            <a:pPr marL="271463" indent="-271463">
              <a:buFont typeface="Wingdings" pitchFamily="2" charset="2"/>
              <a:buChar char="n"/>
              <a:defRPr/>
            </a:pPr>
            <a:r>
              <a:rPr lang="zh-TW" altLang="en-US" dirty="0">
                <a:latin typeface="Times New Roman" pitchFamily="18" charset="0"/>
                <a:ea typeface="標楷體" pitchFamily="65" charset="-120"/>
                <a:cs typeface="Times New Roman" pitchFamily="18" charset="0"/>
              </a:rPr>
              <a:t>以上</a:t>
            </a:r>
            <a:r>
              <a:rPr lang="en-US" altLang="zh-TW" dirty="0">
                <a:latin typeface="Times New Roman" pitchFamily="18" charset="0"/>
                <a:ea typeface="標楷體" pitchFamily="65" charset="-120"/>
                <a:cs typeface="Times New Roman" pitchFamily="18" charset="0"/>
              </a:rPr>
              <a:t>7</a:t>
            </a:r>
            <a:r>
              <a:rPr lang="zh-TW" altLang="en-US" dirty="0">
                <a:latin typeface="Times New Roman" pitchFamily="18" charset="0"/>
                <a:ea typeface="標楷體" pitchFamily="65" charset="-120"/>
                <a:cs typeface="Times New Roman" pitchFamily="18" charset="0"/>
              </a:rPr>
              <a:t>家集團加上台電（</a:t>
            </a:r>
            <a:r>
              <a:rPr kumimoji="0" lang="en-US" altLang="zh-TW" b="1" u="sng" dirty="0">
                <a:solidFill>
                  <a:srgbClr val="00B050"/>
                </a:solidFill>
                <a:latin typeface="Times New Roman" pitchFamily="18" charset="0"/>
                <a:ea typeface="標楷體" pitchFamily="65" charset="-120"/>
                <a:cs typeface="Times New Roman" pitchFamily="18" charset="0"/>
              </a:rPr>
              <a:t>51.1%</a:t>
            </a:r>
            <a:r>
              <a:rPr lang="zh-TW" altLang="en-US" dirty="0">
                <a:latin typeface="Times New Roman" pitchFamily="18" charset="0"/>
                <a:ea typeface="標楷體" pitchFamily="65" charset="-120"/>
                <a:cs typeface="Times New Roman" pitchFamily="18" charset="0"/>
              </a:rPr>
              <a:t>），中油（</a:t>
            </a:r>
            <a:r>
              <a:rPr kumimoji="0" lang="en-US" altLang="zh-TW" b="1" u="sng" dirty="0">
                <a:solidFill>
                  <a:srgbClr val="00B050"/>
                </a:solidFill>
                <a:latin typeface="Times New Roman" pitchFamily="18" charset="0"/>
                <a:ea typeface="標楷體" pitchFamily="65" charset="-120"/>
                <a:cs typeface="Times New Roman" pitchFamily="18" charset="0"/>
              </a:rPr>
              <a:t>4.3%</a:t>
            </a:r>
            <a:r>
              <a:rPr lang="zh-TW" altLang="en-US" dirty="0">
                <a:latin typeface="Times New Roman" pitchFamily="18" charset="0"/>
                <a:ea typeface="標楷體" pitchFamily="65" charset="-120"/>
                <a:cs typeface="Times New Roman" pitchFamily="18" charset="0"/>
              </a:rPr>
              <a:t>），其</a:t>
            </a:r>
            <a:r>
              <a:rPr lang="en-US" altLang="zh-TW" dirty="0">
                <a:latin typeface="Times New Roman" pitchFamily="18" charset="0"/>
                <a:ea typeface="標楷體" pitchFamily="65" charset="-120"/>
                <a:cs typeface="Times New Roman" pitchFamily="18" charset="0"/>
              </a:rPr>
              <a:t>Scope 1</a:t>
            </a:r>
            <a:r>
              <a:rPr lang="zh-TW" altLang="en-US" dirty="0">
                <a:latin typeface="Times New Roman" pitchFamily="18" charset="0"/>
                <a:ea typeface="標楷體" pitchFamily="65" charset="-120"/>
                <a:cs typeface="Times New Roman" pitchFamily="18" charset="0"/>
              </a:rPr>
              <a:t>（直接製程）排放量占我國產業部門</a:t>
            </a:r>
            <a:r>
              <a:rPr lang="en-US" altLang="zh-TW" dirty="0">
                <a:latin typeface="Times New Roman" pitchFamily="18" charset="0"/>
                <a:ea typeface="標楷體" pitchFamily="65" charset="-120"/>
                <a:cs typeface="Times New Roman" pitchFamily="18" charset="0"/>
              </a:rPr>
              <a:t>(</a:t>
            </a:r>
            <a:r>
              <a:rPr lang="zh-TW" altLang="en-US" dirty="0">
                <a:latin typeface="Times New Roman" pitchFamily="18" charset="0"/>
                <a:ea typeface="標楷體" pitchFamily="65" charset="-120"/>
                <a:cs typeface="Times New Roman" pitchFamily="18" charset="0"/>
              </a:rPr>
              <a:t>能源</a:t>
            </a:r>
            <a:r>
              <a:rPr lang="en-US" altLang="zh-TW" dirty="0">
                <a:latin typeface="Times New Roman" pitchFamily="18" charset="0"/>
                <a:ea typeface="標楷體" pitchFamily="65" charset="-120"/>
                <a:cs typeface="Times New Roman" pitchFamily="18" charset="0"/>
              </a:rPr>
              <a:t>+</a:t>
            </a:r>
            <a:r>
              <a:rPr lang="zh-TW" altLang="en-US" dirty="0">
                <a:latin typeface="Times New Roman" pitchFamily="18" charset="0"/>
                <a:ea typeface="標楷體" pitchFamily="65" charset="-120"/>
                <a:cs typeface="Times New Roman" pitchFamily="18" charset="0"/>
              </a:rPr>
              <a:t>工業</a:t>
            </a:r>
            <a:r>
              <a:rPr lang="en-US" altLang="zh-TW" dirty="0">
                <a:latin typeface="Times New Roman" pitchFamily="18" charset="0"/>
                <a:ea typeface="標楷體" pitchFamily="65" charset="-120"/>
                <a:cs typeface="Times New Roman" pitchFamily="18" charset="0"/>
              </a:rPr>
              <a:t>)</a:t>
            </a:r>
            <a:r>
              <a:rPr lang="zh-TW" altLang="en-US" dirty="0">
                <a:latin typeface="Times New Roman" pitchFamily="18" charset="0"/>
                <a:ea typeface="標楷體" pitchFamily="65" charset="-120"/>
                <a:cs typeface="Times New Roman" pitchFamily="18" charset="0"/>
              </a:rPr>
              <a:t>燃料燃燒排放量之</a:t>
            </a:r>
            <a:r>
              <a:rPr kumimoji="0" lang="en-US" altLang="zh-TW" b="1" u="sng" dirty="0">
                <a:solidFill>
                  <a:srgbClr val="00B050"/>
                </a:solidFill>
                <a:latin typeface="Times New Roman" pitchFamily="18" charset="0"/>
                <a:ea typeface="標楷體" pitchFamily="65" charset="-120"/>
                <a:cs typeface="Times New Roman" pitchFamily="18" charset="0"/>
              </a:rPr>
              <a:t>83.73 %</a:t>
            </a:r>
            <a:r>
              <a:rPr lang="zh-TW" altLang="en-US" dirty="0">
                <a:latin typeface="Times New Roman" pitchFamily="18" charset="0"/>
                <a:ea typeface="標楷體" pitchFamily="65" charset="-120"/>
                <a:cs typeface="Times New Roman" pitchFamily="18" charset="0"/>
              </a:rPr>
              <a:t>。</a:t>
            </a:r>
          </a:p>
          <a:p>
            <a:pPr marL="271463" indent="-271463">
              <a:buFont typeface="Wingdings" pitchFamily="2" charset="2"/>
              <a:buChar char="n"/>
              <a:defRPr/>
            </a:pPr>
            <a:r>
              <a:rPr lang="zh-TW" altLang="en-US" dirty="0">
                <a:latin typeface="Times New Roman" pitchFamily="18" charset="0"/>
                <a:ea typeface="標楷體" pitchFamily="65" charset="-120"/>
                <a:cs typeface="Times New Roman" pitchFamily="18" charset="0"/>
              </a:rPr>
              <a:t>若以能源使用約占我國全國</a:t>
            </a:r>
            <a:r>
              <a:rPr lang="en-US" altLang="zh-TW" dirty="0">
                <a:latin typeface="Times New Roman" pitchFamily="18" charset="0"/>
                <a:ea typeface="標楷體" pitchFamily="65" charset="-120"/>
                <a:cs typeface="Times New Roman" pitchFamily="18" charset="0"/>
              </a:rPr>
              <a:t>GHG</a:t>
            </a:r>
            <a:r>
              <a:rPr lang="zh-TW" altLang="en-US" dirty="0">
                <a:latin typeface="Times New Roman" pitchFamily="18" charset="0"/>
                <a:ea typeface="標楷體" pitchFamily="65" charset="-120"/>
                <a:cs typeface="Times New Roman" pitchFamily="18" charset="0"/>
              </a:rPr>
              <a:t>排放量之</a:t>
            </a:r>
            <a:r>
              <a:rPr kumimoji="0" lang="en-US" altLang="zh-TW" b="1" u="sng" dirty="0">
                <a:solidFill>
                  <a:srgbClr val="00B050"/>
                </a:solidFill>
                <a:latin typeface="Times New Roman" pitchFamily="18" charset="0"/>
                <a:ea typeface="標楷體" pitchFamily="65" charset="-120"/>
                <a:cs typeface="Times New Roman" pitchFamily="18" charset="0"/>
              </a:rPr>
              <a:t>88.43 %</a:t>
            </a:r>
            <a:r>
              <a:rPr lang="en-US" altLang="zh-TW" dirty="0">
                <a:latin typeface="Times New Roman" pitchFamily="18" charset="0"/>
                <a:ea typeface="標楷體" pitchFamily="65" charset="-120"/>
                <a:cs typeface="Times New Roman" pitchFamily="18" charset="0"/>
              </a:rPr>
              <a:t> </a:t>
            </a:r>
            <a:r>
              <a:rPr lang="zh-TW" altLang="en-US" dirty="0">
                <a:latin typeface="Times New Roman" pitchFamily="18" charset="0"/>
                <a:ea typeface="標楷體" pitchFamily="65" charset="-120"/>
                <a:cs typeface="Times New Roman" pitchFamily="18" charset="0"/>
              </a:rPr>
              <a:t>（ </a:t>
            </a:r>
            <a:r>
              <a:rPr lang="en-US" altLang="zh-TW" dirty="0">
                <a:latin typeface="Times New Roman" pitchFamily="18" charset="0"/>
                <a:ea typeface="標楷體" pitchFamily="65" charset="-120"/>
                <a:cs typeface="Times New Roman" pitchFamily="18" charset="0"/>
              </a:rPr>
              <a:t>2008</a:t>
            </a:r>
            <a:r>
              <a:rPr lang="zh-TW" altLang="en-US" dirty="0">
                <a:latin typeface="Times New Roman" pitchFamily="18" charset="0"/>
                <a:ea typeface="標楷體" pitchFamily="65" charset="-120"/>
                <a:cs typeface="Times New Roman" pitchFamily="18" charset="0"/>
              </a:rPr>
              <a:t>年）計算，則上述</a:t>
            </a:r>
            <a:r>
              <a:rPr lang="en-US" altLang="zh-TW" dirty="0">
                <a:latin typeface="Times New Roman" pitchFamily="18" charset="0"/>
                <a:ea typeface="標楷體" pitchFamily="65" charset="-120"/>
                <a:cs typeface="Times New Roman" pitchFamily="18" charset="0"/>
              </a:rPr>
              <a:t>9</a:t>
            </a:r>
            <a:r>
              <a:rPr lang="zh-TW" altLang="en-US" dirty="0">
                <a:latin typeface="Times New Roman" pitchFamily="18" charset="0"/>
                <a:ea typeface="標楷體" pitchFamily="65" charset="-120"/>
                <a:cs typeface="Times New Roman" pitchFamily="18" charset="0"/>
              </a:rPr>
              <a:t>家集團排放量約占我國總溫室氣體排放量之</a:t>
            </a:r>
            <a:r>
              <a:rPr kumimoji="0" lang="en-US" altLang="zh-TW" b="1" u="sng" dirty="0">
                <a:solidFill>
                  <a:srgbClr val="00B050"/>
                </a:solidFill>
                <a:latin typeface="Times New Roman" pitchFamily="18" charset="0"/>
                <a:ea typeface="標楷體" pitchFamily="65" charset="-120"/>
                <a:cs typeface="Times New Roman" pitchFamily="18" charset="0"/>
              </a:rPr>
              <a:t>74 %</a:t>
            </a:r>
            <a:r>
              <a:rPr lang="zh-TW" altLang="en-US" dirty="0">
                <a:latin typeface="Times New Roman" pitchFamily="18" charset="0"/>
                <a:ea typeface="標楷體" pitchFamily="65" charset="-120"/>
                <a:cs typeface="Times New Roman" pitchFamily="18" charset="0"/>
              </a:rPr>
              <a:t>。 </a:t>
            </a:r>
          </a:p>
          <a:p>
            <a:pPr marL="271463" indent="-271463">
              <a:buFont typeface="Wingdings" pitchFamily="2" charset="2"/>
              <a:buChar char="n"/>
              <a:defRPr/>
            </a:pPr>
            <a:r>
              <a:rPr lang="zh-TW" altLang="en-US" dirty="0">
                <a:latin typeface="Times New Roman" pitchFamily="18" charset="0"/>
                <a:ea typeface="標楷體" pitchFamily="65" charset="-120"/>
                <a:cs typeface="Times New Roman" pitchFamily="18" charset="0"/>
              </a:rPr>
              <a:t>以上</a:t>
            </a:r>
            <a:r>
              <a:rPr lang="en-US" altLang="zh-TW" dirty="0">
                <a:latin typeface="Times New Roman" pitchFamily="18" charset="0"/>
                <a:ea typeface="標楷體" pitchFamily="65" charset="-120"/>
                <a:cs typeface="Times New Roman" pitchFamily="18" charset="0"/>
              </a:rPr>
              <a:t>38</a:t>
            </a:r>
            <a:r>
              <a:rPr lang="zh-TW" altLang="en-US" dirty="0">
                <a:latin typeface="Times New Roman" pitchFamily="18" charset="0"/>
                <a:ea typeface="標楷體" pitchFamily="65" charset="-120"/>
                <a:cs typeface="Times New Roman" pitchFamily="18" charset="0"/>
              </a:rPr>
              <a:t>家集團之總市值已逾新台幣</a:t>
            </a:r>
            <a:r>
              <a:rPr kumimoji="0" lang="en-US" altLang="zh-TW" b="1" dirty="0">
                <a:solidFill>
                  <a:srgbClr val="FF6600"/>
                </a:solidFill>
                <a:latin typeface="Times New Roman" pitchFamily="18" charset="0"/>
                <a:cs typeface="Times New Roman" pitchFamily="18" charset="0"/>
              </a:rPr>
              <a:t>9.1</a:t>
            </a:r>
            <a:r>
              <a:rPr kumimoji="0" lang="zh-TW" altLang="en-US" b="1" dirty="0">
                <a:solidFill>
                  <a:srgbClr val="FF6600"/>
                </a:solidFill>
                <a:latin typeface="+mn-ea"/>
                <a:ea typeface="+mn-ea"/>
                <a:cs typeface="Times New Roman" pitchFamily="18" charset="0"/>
              </a:rPr>
              <a:t>兆元</a:t>
            </a:r>
            <a:r>
              <a:rPr lang="zh-TW" altLang="en-US" dirty="0">
                <a:latin typeface="Times New Roman" pitchFamily="18" charset="0"/>
                <a:ea typeface="標楷體" pitchFamily="65" charset="-120"/>
                <a:cs typeface="Times New Roman" pitchFamily="18" charset="0"/>
              </a:rPr>
              <a:t>（</a:t>
            </a:r>
            <a:r>
              <a:rPr lang="en-US" altLang="zh-TW" dirty="0">
                <a:latin typeface="Times New Roman" pitchFamily="18" charset="0"/>
                <a:ea typeface="標楷體" pitchFamily="65" charset="-120"/>
                <a:cs typeface="Times New Roman" pitchFamily="18" charset="0"/>
              </a:rPr>
              <a:t>99.06.09</a:t>
            </a:r>
            <a:r>
              <a:rPr lang="zh-TW" altLang="en-US" dirty="0">
                <a:latin typeface="Times New Roman" pitchFamily="18" charset="0"/>
                <a:ea typeface="標楷體" pitchFamily="65" charset="-120"/>
                <a:cs typeface="Times New Roman" pitchFamily="18" charset="0"/>
              </a:rPr>
              <a:t>），</a:t>
            </a:r>
            <a:r>
              <a:rPr lang="en-US" altLang="zh-TW" dirty="0">
                <a:latin typeface="Times New Roman" pitchFamily="18" charset="0"/>
                <a:ea typeface="標楷體" pitchFamily="65" charset="-120"/>
                <a:cs typeface="Times New Roman" pitchFamily="18" charset="0"/>
              </a:rPr>
              <a:t>98</a:t>
            </a:r>
            <a:r>
              <a:rPr lang="zh-TW" altLang="en-US" dirty="0">
                <a:latin typeface="Times New Roman" pitchFamily="18" charset="0"/>
                <a:ea typeface="標楷體" pitchFamily="65" charset="-120"/>
                <a:cs typeface="Times New Roman" pitchFamily="18" charset="0"/>
              </a:rPr>
              <a:t>年總營收逾</a:t>
            </a:r>
            <a:r>
              <a:rPr kumimoji="0" lang="en-US" altLang="zh-TW" b="1" dirty="0">
                <a:solidFill>
                  <a:srgbClr val="FF6600"/>
                </a:solidFill>
                <a:latin typeface="Times New Roman" pitchFamily="18" charset="0"/>
                <a:cs typeface="Times New Roman" pitchFamily="18" charset="0"/>
              </a:rPr>
              <a:t>7</a:t>
            </a:r>
            <a:r>
              <a:rPr kumimoji="0" lang="zh-TW" altLang="en-US" b="1" dirty="0">
                <a:solidFill>
                  <a:srgbClr val="FF6600"/>
                </a:solidFill>
                <a:latin typeface="+mn-ea"/>
                <a:ea typeface="+mn-ea"/>
                <a:cs typeface="Times New Roman" pitchFamily="18" charset="0"/>
              </a:rPr>
              <a:t>兆元</a:t>
            </a:r>
            <a:r>
              <a:rPr lang="zh-TW" altLang="en-US" dirty="0">
                <a:latin typeface="Times New Roman" pitchFamily="18" charset="0"/>
                <a:ea typeface="標楷體" pitchFamily="65" charset="-120"/>
                <a:cs typeface="Times New Roman" pitchFamily="18" charset="0"/>
              </a:rPr>
              <a:t>，</a:t>
            </a:r>
            <a:r>
              <a:rPr lang="en-US" altLang="zh-TW" dirty="0">
                <a:latin typeface="Times New Roman" pitchFamily="18" charset="0"/>
                <a:ea typeface="標楷體" pitchFamily="65" charset="-120"/>
                <a:cs typeface="Times New Roman" pitchFamily="18" charset="0"/>
              </a:rPr>
              <a:t>99</a:t>
            </a:r>
            <a:r>
              <a:rPr lang="zh-TW" altLang="en-US" dirty="0">
                <a:latin typeface="Times New Roman" pitchFamily="18" charset="0"/>
                <a:ea typeface="標楷體" pitchFamily="65" charset="-120"/>
                <a:cs typeface="Times New Roman" pitchFamily="18" charset="0"/>
              </a:rPr>
              <a:t>年第一季營收已逾</a:t>
            </a:r>
            <a:r>
              <a:rPr kumimoji="0" lang="en-US" altLang="zh-TW" b="1" dirty="0">
                <a:solidFill>
                  <a:srgbClr val="FF6600"/>
                </a:solidFill>
                <a:latin typeface="Times New Roman" pitchFamily="18" charset="0"/>
                <a:cs typeface="Times New Roman" pitchFamily="18" charset="0"/>
              </a:rPr>
              <a:t>2.3</a:t>
            </a:r>
            <a:r>
              <a:rPr kumimoji="0" lang="zh-TW" altLang="en-US" b="1" dirty="0">
                <a:solidFill>
                  <a:srgbClr val="FF6600"/>
                </a:solidFill>
                <a:latin typeface="+mn-ea"/>
                <a:ea typeface="+mn-ea"/>
                <a:cs typeface="Times New Roman" pitchFamily="18" charset="0"/>
              </a:rPr>
              <a:t>兆元</a:t>
            </a:r>
            <a:r>
              <a:rPr lang="zh-TW" altLang="en-US" dirty="0">
                <a:latin typeface="Times New Roman" pitchFamily="18" charset="0"/>
                <a:ea typeface="標楷體" pitchFamily="65" charset="-120"/>
                <a:cs typeface="Times New Roman" pitchFamily="18" charset="0"/>
              </a:rPr>
              <a:t>。</a:t>
            </a: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內容版面配置區 2"/>
          <p:cNvSpPr>
            <a:spLocks noGrp="1"/>
          </p:cNvSpPr>
          <p:nvPr>
            <p:ph idx="4294967295"/>
          </p:nvPr>
        </p:nvSpPr>
        <p:spPr>
          <a:xfrm>
            <a:off x="971550" y="692150"/>
            <a:ext cx="7416800" cy="5616575"/>
          </a:xfrm>
        </p:spPr>
        <p:txBody>
          <a:bodyPr/>
          <a:lstStyle/>
          <a:p>
            <a:pPr marL="457200" indent="-457200">
              <a:buFont typeface="Wingdings" pitchFamily="2" charset="2"/>
              <a:buChar char="Ø"/>
            </a:pPr>
            <a:r>
              <a:rPr lang="zh-TW" altLang="en-US" sz="3000" b="1" smtClean="0">
                <a:solidFill>
                  <a:srgbClr val="C00000"/>
                </a:solidFill>
                <a:latin typeface="標楷體" pitchFamily="65" charset="-120"/>
                <a:cs typeface="Times New Roman" pitchFamily="18" charset="0"/>
              </a:rPr>
              <a:t>台灣自主能源只佔</a:t>
            </a:r>
            <a:r>
              <a:rPr lang="en-US" altLang="zh-TW" sz="3000" b="1" smtClean="0">
                <a:solidFill>
                  <a:srgbClr val="C00000"/>
                </a:solidFill>
                <a:latin typeface="標楷體" pitchFamily="65" charset="-120"/>
                <a:cs typeface="Times New Roman" pitchFamily="18" charset="0"/>
              </a:rPr>
              <a:t>0.8%</a:t>
            </a:r>
            <a:r>
              <a:rPr lang="zh-TW" altLang="en-US" sz="3000" b="1" smtClean="0">
                <a:solidFill>
                  <a:srgbClr val="C00000"/>
                </a:solidFill>
                <a:latin typeface="標楷體" pitchFamily="65" charset="-120"/>
                <a:cs typeface="Times New Roman" pitchFamily="18" charset="0"/>
              </a:rPr>
              <a:t>，</a:t>
            </a:r>
            <a:r>
              <a:rPr lang="en-US" altLang="zh-TW" sz="3000" b="1" smtClean="0">
                <a:solidFill>
                  <a:srgbClr val="C00000"/>
                </a:solidFill>
                <a:latin typeface="標楷體" pitchFamily="65" charset="-120"/>
                <a:cs typeface="Times New Roman" pitchFamily="18" charset="0"/>
              </a:rPr>
              <a:t>2008</a:t>
            </a:r>
            <a:r>
              <a:rPr lang="zh-TW" altLang="en-US" sz="3000" b="1" smtClean="0">
                <a:solidFill>
                  <a:srgbClr val="C00000"/>
                </a:solidFill>
                <a:latin typeface="標楷體" pitchFamily="65" charset="-120"/>
                <a:cs typeface="Times New Roman" pitchFamily="18" charset="0"/>
              </a:rPr>
              <a:t>年花</a:t>
            </a:r>
            <a:r>
              <a:rPr lang="en-US" altLang="zh-TW" sz="3000" b="1" smtClean="0">
                <a:solidFill>
                  <a:srgbClr val="C00000"/>
                </a:solidFill>
                <a:latin typeface="標楷體" pitchFamily="65" charset="-120"/>
                <a:cs typeface="Times New Roman" pitchFamily="18" charset="0"/>
              </a:rPr>
              <a:t>1.8</a:t>
            </a:r>
            <a:r>
              <a:rPr lang="zh-TW" altLang="en-US" sz="3000" b="1" smtClean="0">
                <a:solidFill>
                  <a:srgbClr val="C00000"/>
                </a:solidFill>
                <a:latin typeface="標楷體" pitchFamily="65" charset="-120"/>
                <a:cs typeface="Times New Roman" pitchFamily="18" charset="0"/>
              </a:rPr>
              <a:t>兆台幣購買油、煤、氣、核，</a:t>
            </a:r>
            <a:r>
              <a:rPr lang="zh-TW" altLang="en-US" sz="3000" b="1" u="sng" smtClean="0">
                <a:solidFill>
                  <a:srgbClr val="C00000"/>
                </a:solidFill>
                <a:latin typeface="標楷體" pitchFamily="65" charset="-120"/>
                <a:cs typeface="Times New Roman" pitchFamily="18" charset="0"/>
              </a:rPr>
              <a:t>有機會改善嗎</a:t>
            </a:r>
            <a:r>
              <a:rPr lang="zh-TW" altLang="en-US" sz="3000" b="1" smtClean="0">
                <a:solidFill>
                  <a:srgbClr val="C00000"/>
                </a:solidFill>
                <a:latin typeface="標楷體" pitchFamily="65" charset="-120"/>
                <a:cs typeface="Times New Roman" pitchFamily="18" charset="0"/>
              </a:rPr>
              <a:t>？</a:t>
            </a:r>
            <a:endParaRPr lang="en-US" altLang="zh-TW" sz="3000" b="1" smtClean="0">
              <a:solidFill>
                <a:srgbClr val="C00000"/>
              </a:solidFill>
              <a:latin typeface="標楷體" pitchFamily="65" charset="-120"/>
              <a:cs typeface="Times New Roman" pitchFamily="18" charset="0"/>
            </a:endParaRPr>
          </a:p>
          <a:p>
            <a:pPr marL="457200" indent="-457200">
              <a:buFont typeface="Wingdings" pitchFamily="2" charset="2"/>
              <a:buChar char="Ø"/>
            </a:pPr>
            <a:r>
              <a:rPr lang="zh-TW" altLang="en-US" sz="3000" b="1" smtClean="0">
                <a:solidFill>
                  <a:srgbClr val="005490"/>
                </a:solidFill>
                <a:latin typeface="標楷體" pitchFamily="65" charset="-120"/>
                <a:cs typeface="Times New Roman" pitchFamily="18" charset="0"/>
              </a:rPr>
              <a:t>二十多年來，溫氣排放以每年</a:t>
            </a:r>
            <a:r>
              <a:rPr lang="en-US" altLang="zh-TW" sz="3000" b="1" smtClean="0">
                <a:solidFill>
                  <a:srgbClr val="005490"/>
                </a:solidFill>
                <a:latin typeface="標楷體" pitchFamily="65" charset="-120"/>
                <a:cs typeface="Times New Roman" pitchFamily="18" charset="0"/>
              </a:rPr>
              <a:t>6%</a:t>
            </a:r>
            <a:r>
              <a:rPr lang="zh-TW" altLang="en-US" sz="3000" b="1" smtClean="0">
                <a:solidFill>
                  <a:srgbClr val="005490"/>
                </a:solidFill>
                <a:latin typeface="標楷體" pitchFamily="65" charset="-120"/>
                <a:cs typeface="Times New Roman" pitchFamily="18" charset="0"/>
              </a:rPr>
              <a:t>速度增加，</a:t>
            </a:r>
            <a:r>
              <a:rPr lang="en-US" altLang="zh-TW" sz="3000" b="1" smtClean="0">
                <a:solidFill>
                  <a:srgbClr val="005490"/>
                </a:solidFill>
                <a:latin typeface="標楷體" pitchFamily="65" charset="-120"/>
                <a:cs typeface="Times New Roman" pitchFamily="18" charset="0"/>
              </a:rPr>
              <a:t>2008</a:t>
            </a:r>
            <a:r>
              <a:rPr lang="zh-TW" altLang="en-US" sz="3000" b="1" smtClean="0">
                <a:solidFill>
                  <a:srgbClr val="005490"/>
                </a:solidFill>
                <a:latin typeface="標楷體" pitchFamily="65" charset="-120"/>
                <a:cs typeface="Times New Roman" pitchFamily="18" charset="0"/>
              </a:rPr>
              <a:t>年佔全球總排放量</a:t>
            </a:r>
            <a:r>
              <a:rPr lang="en-US" altLang="zh-TW" sz="3000" b="1" smtClean="0">
                <a:solidFill>
                  <a:srgbClr val="005490"/>
                </a:solidFill>
                <a:latin typeface="標楷體" pitchFamily="65" charset="-120"/>
                <a:cs typeface="Times New Roman" pitchFamily="18" charset="0"/>
              </a:rPr>
              <a:t>1%</a:t>
            </a:r>
            <a:r>
              <a:rPr lang="zh-TW" altLang="en-US" sz="3000" b="1" smtClean="0">
                <a:solidFill>
                  <a:srgbClr val="005490"/>
                </a:solidFill>
                <a:latin typeface="標楷體" pitchFamily="65" charset="-120"/>
                <a:cs typeface="Times New Roman" pitchFamily="18" charset="0"/>
              </a:rPr>
              <a:t>，或</a:t>
            </a:r>
            <a:r>
              <a:rPr lang="en-US" altLang="zh-TW" sz="3000" b="1" smtClean="0">
                <a:solidFill>
                  <a:srgbClr val="005490"/>
                </a:solidFill>
                <a:latin typeface="標楷體" pitchFamily="65" charset="-120"/>
                <a:cs typeface="Times New Roman" pitchFamily="18" charset="0"/>
              </a:rPr>
              <a:t>11.7</a:t>
            </a:r>
            <a:r>
              <a:rPr lang="zh-TW" altLang="en-US" sz="3000" b="1" smtClean="0">
                <a:solidFill>
                  <a:srgbClr val="005490"/>
                </a:solidFill>
                <a:latin typeface="標楷體" pitchFamily="65" charset="-120"/>
                <a:cs typeface="Times New Roman" pitchFamily="18" charset="0"/>
              </a:rPr>
              <a:t>噸</a:t>
            </a:r>
            <a:r>
              <a:rPr lang="en-US" altLang="zh-TW" sz="3000" b="1" smtClean="0">
                <a:solidFill>
                  <a:srgbClr val="005490"/>
                </a:solidFill>
                <a:latin typeface="標楷體" pitchFamily="65" charset="-120"/>
                <a:cs typeface="Times New Roman" pitchFamily="18" charset="0"/>
              </a:rPr>
              <a:t>/</a:t>
            </a:r>
            <a:r>
              <a:rPr lang="zh-TW" altLang="en-US" sz="3000" b="1" smtClean="0">
                <a:solidFill>
                  <a:srgbClr val="005490"/>
                </a:solidFill>
                <a:latin typeface="標楷體" pitchFamily="65" charset="-120"/>
                <a:cs typeface="Times New Roman" pitchFamily="18" charset="0"/>
              </a:rPr>
              <a:t>人年，預計</a:t>
            </a:r>
            <a:r>
              <a:rPr lang="en-US" altLang="zh-TW" sz="3000" b="1" smtClean="0">
                <a:solidFill>
                  <a:srgbClr val="005490"/>
                </a:solidFill>
                <a:latin typeface="標楷體" pitchFamily="65" charset="-120"/>
                <a:cs typeface="Times New Roman" pitchFamily="18" charset="0"/>
              </a:rPr>
              <a:t>2030</a:t>
            </a:r>
            <a:r>
              <a:rPr lang="zh-TW" altLang="en-US" sz="3000" b="1" smtClean="0">
                <a:solidFill>
                  <a:srgbClr val="005490"/>
                </a:solidFill>
                <a:latin typeface="標楷體" pitchFamily="65" charset="-120"/>
                <a:cs typeface="Times New Roman" pitchFamily="18" charset="0"/>
              </a:rPr>
              <a:t>年時所要繳納碳稅將達</a:t>
            </a:r>
            <a:r>
              <a:rPr lang="en-US" altLang="zh-TW" sz="3000" b="1" smtClean="0">
                <a:solidFill>
                  <a:srgbClr val="005490"/>
                </a:solidFill>
                <a:latin typeface="標楷體" pitchFamily="65" charset="-120"/>
                <a:cs typeface="Times New Roman" pitchFamily="18" charset="0"/>
              </a:rPr>
              <a:t>8,000</a:t>
            </a:r>
            <a:r>
              <a:rPr lang="zh-TW" altLang="en-US" sz="3000" b="1" smtClean="0">
                <a:solidFill>
                  <a:srgbClr val="005490"/>
                </a:solidFill>
                <a:latin typeface="標楷體" pitchFamily="65" charset="-120"/>
                <a:cs typeface="Times New Roman" pitchFamily="18" charset="0"/>
              </a:rPr>
              <a:t>億台幣，</a:t>
            </a:r>
            <a:r>
              <a:rPr lang="zh-TW" altLang="en-US" sz="3000" b="1" u="sng" smtClean="0">
                <a:solidFill>
                  <a:srgbClr val="005490"/>
                </a:solidFill>
                <a:latin typeface="標楷體" pitchFamily="65" charset="-120"/>
                <a:cs typeface="Times New Roman" pitchFamily="18" charset="0"/>
              </a:rPr>
              <a:t>能不減量嗎</a:t>
            </a:r>
            <a:r>
              <a:rPr lang="zh-TW" altLang="en-US" sz="3000" b="1" smtClean="0">
                <a:solidFill>
                  <a:srgbClr val="005490"/>
                </a:solidFill>
                <a:latin typeface="標楷體" pitchFamily="65" charset="-120"/>
                <a:cs typeface="Times New Roman" pitchFamily="18" charset="0"/>
              </a:rPr>
              <a:t>？</a:t>
            </a:r>
            <a:endParaRPr lang="en-US" altLang="zh-TW" sz="3000" b="1" smtClean="0">
              <a:solidFill>
                <a:srgbClr val="005490"/>
              </a:solidFill>
              <a:latin typeface="標楷體" pitchFamily="65" charset="-120"/>
              <a:cs typeface="Times New Roman" pitchFamily="18" charset="0"/>
            </a:endParaRPr>
          </a:p>
          <a:p>
            <a:pPr marL="457200" indent="-457200">
              <a:buFont typeface="Wingdings" pitchFamily="2" charset="2"/>
              <a:buChar char="Ø"/>
            </a:pPr>
            <a:r>
              <a:rPr lang="zh-TW" altLang="en-US" sz="3000" b="1" smtClean="0">
                <a:solidFill>
                  <a:srgbClr val="7030A0"/>
                </a:solidFill>
                <a:latin typeface="標楷體" pitchFamily="65" charset="-120"/>
                <a:cs typeface="Times New Roman" pitchFamily="18" charset="0"/>
              </a:rPr>
              <a:t>二十多年來，高碳能源供應結構少有變化，</a:t>
            </a:r>
            <a:r>
              <a:rPr lang="zh-TW" altLang="en-US" sz="3000" b="1" u="sng" smtClean="0">
                <a:solidFill>
                  <a:srgbClr val="7030A0"/>
                </a:solidFill>
                <a:latin typeface="標楷體" pitchFamily="65" charset="-120"/>
                <a:cs typeface="Times New Roman" pitchFamily="18" charset="0"/>
              </a:rPr>
              <a:t>有改變的可能嗎</a:t>
            </a:r>
            <a:r>
              <a:rPr lang="zh-TW" altLang="en-US" sz="3000" b="1" smtClean="0">
                <a:solidFill>
                  <a:srgbClr val="7030A0"/>
                </a:solidFill>
                <a:latin typeface="標楷體" pitchFamily="65" charset="-120"/>
                <a:cs typeface="Times New Roman" pitchFamily="18" charset="0"/>
              </a:rPr>
              <a:t>？</a:t>
            </a:r>
            <a:endParaRPr lang="en-US" altLang="zh-TW" sz="3000" b="1" smtClean="0">
              <a:solidFill>
                <a:srgbClr val="7030A0"/>
              </a:solidFill>
              <a:latin typeface="標楷體" pitchFamily="65" charset="-120"/>
              <a:cs typeface="Times New Roman" pitchFamily="18" charset="0"/>
            </a:endParaRPr>
          </a:p>
          <a:p>
            <a:pPr marL="457200" indent="-457200">
              <a:buFont typeface="Wingdings" pitchFamily="2" charset="2"/>
              <a:buChar char="Ø"/>
            </a:pPr>
            <a:r>
              <a:rPr lang="en-US" altLang="zh-TW" sz="3000" b="1" smtClean="0">
                <a:solidFill>
                  <a:srgbClr val="387026"/>
                </a:solidFill>
                <a:latin typeface="標楷體" pitchFamily="65" charset="-120"/>
                <a:cs typeface="Times New Roman" pitchFamily="18" charset="0"/>
              </a:rPr>
              <a:t>2020</a:t>
            </a:r>
            <a:r>
              <a:rPr lang="zh-TW" altLang="en-US" sz="3000" b="1" smtClean="0">
                <a:solidFill>
                  <a:srgbClr val="387026"/>
                </a:solidFill>
                <a:latin typeface="標楷體" pitchFamily="65" charset="-120"/>
                <a:cs typeface="Times New Roman" pitchFamily="18" charset="0"/>
              </a:rPr>
              <a:t>年，全球綠能產業將達</a:t>
            </a:r>
            <a:r>
              <a:rPr lang="en-US" altLang="zh-TW" sz="3000" b="1" smtClean="0">
                <a:solidFill>
                  <a:srgbClr val="387026"/>
                </a:solidFill>
                <a:latin typeface="標楷體" pitchFamily="65" charset="-120"/>
                <a:cs typeface="Times New Roman" pitchFamily="18" charset="0"/>
              </a:rPr>
              <a:t>40</a:t>
            </a:r>
            <a:r>
              <a:rPr lang="zh-TW" altLang="en-US" sz="3000" b="1" smtClean="0">
                <a:solidFill>
                  <a:srgbClr val="387026"/>
                </a:solidFill>
                <a:latin typeface="標楷體" pitchFamily="65" charset="-120"/>
                <a:cs typeface="Times New Roman" pitchFamily="18" charset="0"/>
              </a:rPr>
              <a:t>兆台幣，</a:t>
            </a:r>
            <a:r>
              <a:rPr lang="zh-TW" altLang="en-US" sz="3000" b="1" u="sng" smtClean="0">
                <a:solidFill>
                  <a:srgbClr val="387026"/>
                </a:solidFill>
                <a:latin typeface="標楷體" pitchFamily="65" charset="-120"/>
                <a:cs typeface="Times New Roman" pitchFamily="18" charset="0"/>
              </a:rPr>
              <a:t>台灣商機在哪裡</a:t>
            </a:r>
            <a:r>
              <a:rPr lang="zh-TW" altLang="en-US" sz="3000" b="1" smtClean="0">
                <a:solidFill>
                  <a:srgbClr val="387026"/>
                </a:solidFill>
                <a:latin typeface="標楷體" pitchFamily="65" charset="-120"/>
                <a:cs typeface="Times New Roman" pitchFamily="18" charset="0"/>
              </a:rPr>
              <a:t>？</a:t>
            </a:r>
          </a:p>
        </p:txBody>
      </p:sp>
      <p:sp>
        <p:nvSpPr>
          <p:cNvPr id="4" name="投影片編號版面配置區 3"/>
          <p:cNvSpPr txBox="1">
            <a:spLocks noGrp="1"/>
          </p:cNvSpPr>
          <p:nvPr/>
        </p:nvSpPr>
        <p:spPr>
          <a:xfrm>
            <a:off x="20638" y="6310313"/>
            <a:ext cx="368300" cy="365125"/>
          </a:xfrm>
          <a:prstGeom prst="rect">
            <a:avLst/>
          </a:prstGeom>
          <a:noFill/>
        </p:spPr>
        <p:txBody>
          <a:bodyPr lIns="0" tIns="0" rIns="0" bIns="0" anchor="b"/>
          <a:lstStyle/>
          <a:p>
            <a:pPr algn="r" fontAlgn="auto">
              <a:spcBef>
                <a:spcPts val="0"/>
              </a:spcBef>
              <a:spcAft>
                <a:spcPts val="0"/>
              </a:spcAft>
              <a:defRPr/>
            </a:pPr>
            <a:fld id="{66D5D10E-9FD6-44C9-B6C6-DDFBD1042280}" type="slidenum">
              <a:rPr kumimoji="0" lang="zh-TW" altLang="en-US" sz="1200">
                <a:solidFill>
                  <a:schemeClr val="bg1"/>
                </a:solidFill>
                <a:latin typeface="+mn-lt"/>
                <a:ea typeface="+mn-ea"/>
              </a:rPr>
              <a:pPr algn="r" fontAlgn="auto">
                <a:spcBef>
                  <a:spcPts val="0"/>
                </a:spcBef>
                <a:spcAft>
                  <a:spcPts val="0"/>
                </a:spcAft>
                <a:defRPr/>
              </a:pPr>
              <a:t>163</a:t>
            </a:fld>
            <a:endParaRPr kumimoji="0" lang="zh-TW" altLang="en-US" sz="1200" dirty="0">
              <a:solidFill>
                <a:schemeClr val="bg1"/>
              </a:solidFill>
              <a:latin typeface="+mn-lt"/>
              <a:ea typeface="+mn-ea"/>
            </a:endParaRP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684213" y="3213100"/>
            <a:ext cx="1727200" cy="1368425"/>
          </a:xfrm>
          <a:prstGeom prst="rect">
            <a:avLst/>
          </a:prstGeom>
          <a:noFill/>
          <a:ln w="25400">
            <a:solidFill>
              <a:srgbClr val="333399"/>
            </a:solidFill>
            <a:miter lim="800000"/>
            <a:headEnd/>
            <a:tailEnd/>
          </a:ln>
          <a:effectLst/>
        </p:spPr>
        <p:txBody>
          <a:bodyPr wrap="none" anchor="ctr"/>
          <a:lstStyle/>
          <a:p>
            <a:pPr algn="ctr" eaLnBrk="1" hangingPunct="1"/>
            <a:r>
              <a:rPr kumimoji="1" lang="zh-TW" altLang="en-US" sz="1800">
                <a:latin typeface="Verdana" pitchFamily="34" charset="0"/>
              </a:rPr>
              <a:t>原料</a:t>
            </a:r>
          </a:p>
          <a:p>
            <a:pPr algn="ctr" eaLnBrk="1" hangingPunct="1"/>
            <a:r>
              <a:rPr kumimoji="1" lang="zh-TW" altLang="en-US" sz="1800">
                <a:latin typeface="Verdana" pitchFamily="34" charset="0"/>
              </a:rPr>
              <a:t>人力</a:t>
            </a:r>
          </a:p>
          <a:p>
            <a:pPr algn="ctr" eaLnBrk="1" hangingPunct="1"/>
            <a:r>
              <a:rPr kumimoji="1" lang="zh-TW" altLang="en-US" sz="1800">
                <a:latin typeface="Verdana" pitchFamily="34" charset="0"/>
              </a:rPr>
              <a:t>知識</a:t>
            </a:r>
          </a:p>
        </p:txBody>
      </p:sp>
      <p:sp>
        <p:nvSpPr>
          <p:cNvPr id="204803" name="AutoShape 3"/>
          <p:cNvSpPr>
            <a:spLocks noChangeArrowheads="1"/>
          </p:cNvSpPr>
          <p:nvPr/>
        </p:nvSpPr>
        <p:spPr bwMode="auto">
          <a:xfrm>
            <a:off x="2700338" y="3068638"/>
            <a:ext cx="2089150" cy="1439862"/>
          </a:xfrm>
          <a:prstGeom prst="hexagon">
            <a:avLst>
              <a:gd name="adj" fmla="val 36273"/>
              <a:gd name="vf" fmla="val 115470"/>
            </a:avLst>
          </a:prstGeom>
          <a:noFill/>
          <a:ln w="38100">
            <a:solidFill>
              <a:srgbClr val="3366FF"/>
            </a:solidFill>
            <a:miter lim="800000"/>
            <a:headEnd/>
            <a:tailEnd/>
          </a:ln>
          <a:effectLst/>
        </p:spPr>
        <p:txBody>
          <a:bodyPr wrap="none" anchor="ctr"/>
          <a:lstStyle/>
          <a:p>
            <a:pPr algn="ctr" eaLnBrk="1" hangingPunct="1"/>
            <a:endParaRPr kumimoji="1" lang="en-US" altLang="zh-TW" sz="1800">
              <a:latin typeface="Verdana" pitchFamily="34" charset="0"/>
            </a:endParaRPr>
          </a:p>
          <a:p>
            <a:pPr algn="ctr" eaLnBrk="1" hangingPunct="1"/>
            <a:endParaRPr kumimoji="1" lang="en-US" altLang="zh-TW" sz="1800">
              <a:latin typeface="Verdana" pitchFamily="34" charset="0"/>
            </a:endParaRPr>
          </a:p>
          <a:p>
            <a:pPr algn="ctr" eaLnBrk="1" hangingPunct="1"/>
            <a:r>
              <a:rPr kumimoji="1" lang="zh-TW" altLang="en-US" sz="1800">
                <a:solidFill>
                  <a:srgbClr val="3333FF"/>
                </a:solidFill>
                <a:latin typeface="Verdana" pitchFamily="34" charset="0"/>
              </a:rPr>
              <a:t>石化能源</a:t>
            </a:r>
          </a:p>
        </p:txBody>
      </p:sp>
      <p:sp>
        <p:nvSpPr>
          <p:cNvPr id="204804" name="AutoShape 4"/>
          <p:cNvSpPr>
            <a:spLocks noChangeArrowheads="1"/>
          </p:cNvSpPr>
          <p:nvPr/>
        </p:nvSpPr>
        <p:spPr bwMode="auto">
          <a:xfrm>
            <a:off x="3492500" y="2492375"/>
            <a:ext cx="2232025" cy="1800225"/>
          </a:xfrm>
          <a:prstGeom prst="hexagon">
            <a:avLst>
              <a:gd name="adj" fmla="val 30996"/>
              <a:gd name="vf" fmla="val 115470"/>
            </a:avLst>
          </a:prstGeom>
          <a:noFill/>
          <a:ln w="44450">
            <a:solidFill>
              <a:srgbClr val="0000FF"/>
            </a:solidFill>
            <a:prstDash val="dash"/>
            <a:miter lim="800000"/>
            <a:headEnd/>
            <a:tailEnd/>
          </a:ln>
          <a:effectLst/>
        </p:spPr>
        <p:txBody>
          <a:bodyPr wrap="none" anchor="ctr"/>
          <a:lstStyle/>
          <a:p>
            <a:pPr algn="ctr" eaLnBrk="1" hangingPunct="1"/>
            <a:r>
              <a:rPr lang="zh-TW" altLang="en-US" sz="1800">
                <a:solidFill>
                  <a:srgbClr val="3333FF"/>
                </a:solidFill>
                <a:latin typeface="Verdana" pitchFamily="34" charset="0"/>
              </a:rPr>
              <a:t>新能源</a:t>
            </a:r>
          </a:p>
          <a:p>
            <a:pPr algn="ctr" eaLnBrk="1" hangingPunct="1"/>
            <a:endParaRPr kumimoji="1" lang="en-US" altLang="zh-TW" sz="1800">
              <a:latin typeface="Verdana" pitchFamily="34" charset="0"/>
            </a:endParaRPr>
          </a:p>
        </p:txBody>
      </p:sp>
      <p:sp>
        <p:nvSpPr>
          <p:cNvPr id="204805" name="Rectangle 5"/>
          <p:cNvSpPr>
            <a:spLocks noChangeArrowheads="1"/>
          </p:cNvSpPr>
          <p:nvPr/>
        </p:nvSpPr>
        <p:spPr bwMode="auto">
          <a:xfrm>
            <a:off x="5940425" y="3213100"/>
            <a:ext cx="1727200" cy="1441450"/>
          </a:xfrm>
          <a:prstGeom prst="rect">
            <a:avLst/>
          </a:prstGeom>
          <a:noFill/>
          <a:ln w="31750">
            <a:solidFill>
              <a:srgbClr val="FF0000"/>
            </a:solidFill>
            <a:miter lim="800000"/>
            <a:headEnd/>
            <a:tailEnd/>
          </a:ln>
          <a:effectLst/>
        </p:spPr>
        <p:txBody>
          <a:bodyPr wrap="none" anchor="ctr"/>
          <a:lstStyle/>
          <a:p>
            <a:pPr algn="ctr" eaLnBrk="1" hangingPunct="1"/>
            <a:r>
              <a:rPr kumimoji="1" lang="zh-TW" altLang="en-US" sz="1800">
                <a:latin typeface="Verdana" pitchFamily="34" charset="0"/>
              </a:rPr>
              <a:t>資源</a:t>
            </a:r>
          </a:p>
          <a:p>
            <a:pPr algn="ctr" eaLnBrk="1" hangingPunct="1"/>
            <a:r>
              <a:rPr kumimoji="1" lang="zh-TW" altLang="en-US" sz="1800">
                <a:latin typeface="Verdana" pitchFamily="34" charset="0"/>
              </a:rPr>
              <a:t>產品</a:t>
            </a:r>
          </a:p>
          <a:p>
            <a:pPr algn="ctr" eaLnBrk="1" hangingPunct="1"/>
            <a:r>
              <a:rPr kumimoji="1" lang="zh-TW" altLang="en-US" sz="1800">
                <a:latin typeface="Verdana" pitchFamily="34" charset="0"/>
              </a:rPr>
              <a:t>服務</a:t>
            </a:r>
          </a:p>
        </p:txBody>
      </p:sp>
      <p:sp>
        <p:nvSpPr>
          <p:cNvPr id="204806" name="AutoShape 6"/>
          <p:cNvSpPr>
            <a:spLocks noChangeArrowheads="1"/>
          </p:cNvSpPr>
          <p:nvPr/>
        </p:nvSpPr>
        <p:spPr bwMode="auto">
          <a:xfrm>
            <a:off x="2268538" y="3644900"/>
            <a:ext cx="936625" cy="649288"/>
          </a:xfrm>
          <a:prstGeom prst="rightArrow">
            <a:avLst>
              <a:gd name="adj1" fmla="val 50000"/>
              <a:gd name="adj2" fmla="val 36064"/>
            </a:avLst>
          </a:prstGeom>
          <a:solidFill>
            <a:schemeClr val="accent1"/>
          </a:solidFill>
          <a:ln w="9525">
            <a:solidFill>
              <a:schemeClr val="tx1"/>
            </a:solidFill>
            <a:miter lim="800000"/>
            <a:headEnd/>
            <a:tailEnd/>
          </a:ln>
          <a:effectLst/>
        </p:spPr>
        <p:txBody>
          <a:bodyPr wrap="none" anchor="ctr"/>
          <a:lstStyle/>
          <a:p>
            <a:endParaRPr lang="zh-TW" altLang="en-US"/>
          </a:p>
        </p:txBody>
      </p:sp>
      <p:sp>
        <p:nvSpPr>
          <p:cNvPr id="204807" name="AutoShape 7"/>
          <p:cNvSpPr>
            <a:spLocks noChangeArrowheads="1"/>
          </p:cNvSpPr>
          <p:nvPr/>
        </p:nvSpPr>
        <p:spPr bwMode="auto">
          <a:xfrm>
            <a:off x="5076825" y="3716338"/>
            <a:ext cx="936625" cy="649287"/>
          </a:xfrm>
          <a:prstGeom prst="rightArrow">
            <a:avLst>
              <a:gd name="adj1" fmla="val 50000"/>
              <a:gd name="adj2" fmla="val 36064"/>
            </a:avLst>
          </a:prstGeom>
          <a:solidFill>
            <a:schemeClr val="accent1"/>
          </a:solidFill>
          <a:ln w="9525">
            <a:solidFill>
              <a:schemeClr val="tx1"/>
            </a:solidFill>
            <a:miter lim="800000"/>
            <a:headEnd/>
            <a:tailEnd/>
          </a:ln>
          <a:effectLst/>
        </p:spPr>
        <p:txBody>
          <a:bodyPr wrap="none" anchor="ctr"/>
          <a:lstStyle/>
          <a:p>
            <a:endParaRPr lang="zh-TW" altLang="en-US"/>
          </a:p>
        </p:txBody>
      </p:sp>
      <p:sp>
        <p:nvSpPr>
          <p:cNvPr id="204808" name="AutoShape 8"/>
          <p:cNvSpPr>
            <a:spLocks noChangeArrowheads="1"/>
          </p:cNvSpPr>
          <p:nvPr/>
        </p:nvSpPr>
        <p:spPr bwMode="auto">
          <a:xfrm rot="16200000">
            <a:off x="3310731" y="2745582"/>
            <a:ext cx="936625" cy="719138"/>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5400 0 0"/>
              <a:gd name="G9" fmla="+- 0 0 -11796480"/>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0799 w 21600"/>
              <a:gd name="T5" fmla="*/ 0 h 21600"/>
              <a:gd name="T6" fmla="*/ 2700 w 21600"/>
              <a:gd name="T7" fmla="*/ 10800 h 21600"/>
              <a:gd name="T8" fmla="*/ 10799 w 21600"/>
              <a:gd name="T9" fmla="*/ 5400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FF00"/>
          </a:solidFill>
          <a:ln w="9525">
            <a:solidFill>
              <a:srgbClr val="0000FF"/>
            </a:solidFill>
            <a:miter lim="800000"/>
            <a:headEnd/>
            <a:tailEnd/>
          </a:ln>
          <a:effectLst/>
        </p:spPr>
        <p:txBody>
          <a:bodyPr wrap="none" anchor="ctr"/>
          <a:lstStyle/>
          <a:p>
            <a:endParaRPr lang="zh-TW" altLang="en-US"/>
          </a:p>
        </p:txBody>
      </p:sp>
      <p:sp>
        <p:nvSpPr>
          <p:cNvPr id="204809" name="AutoShape 9"/>
          <p:cNvSpPr>
            <a:spLocks/>
          </p:cNvSpPr>
          <p:nvPr/>
        </p:nvSpPr>
        <p:spPr bwMode="auto">
          <a:xfrm>
            <a:off x="4284663" y="1557338"/>
            <a:ext cx="4465637" cy="609600"/>
          </a:xfrm>
          <a:prstGeom prst="accentBorderCallout2">
            <a:avLst>
              <a:gd name="adj1" fmla="val 18750"/>
              <a:gd name="adj2" fmla="val -1708"/>
              <a:gd name="adj3" fmla="val 18750"/>
              <a:gd name="adj4" fmla="val -7181"/>
              <a:gd name="adj5" fmla="val 194532"/>
              <a:gd name="adj6" fmla="val -13083"/>
            </a:avLst>
          </a:prstGeom>
          <a:noFill/>
          <a:ln w="22225">
            <a:solidFill>
              <a:srgbClr val="009900"/>
            </a:solidFill>
            <a:prstDash val="dash"/>
            <a:miter lim="800000"/>
            <a:headEnd/>
            <a:tailEnd/>
          </a:ln>
          <a:effectLst/>
        </p:spPr>
        <p:txBody>
          <a:bodyPr/>
          <a:lstStyle/>
          <a:p>
            <a:pPr eaLnBrk="1" hangingPunct="1"/>
            <a:r>
              <a:rPr lang="zh-TW" altLang="en-US" sz="1800" dirty="0">
                <a:latin typeface="Verdana" pitchFamily="34" charset="0"/>
              </a:rPr>
              <a:t>新</a:t>
            </a:r>
            <a:r>
              <a:rPr kumimoji="1" lang="zh-TW" altLang="en-US" sz="1800" dirty="0">
                <a:latin typeface="Verdana" pitchFamily="34" charset="0"/>
              </a:rPr>
              <a:t>能源經濟</a:t>
            </a:r>
            <a:r>
              <a:rPr kumimoji="1" lang="en-US" altLang="zh-TW" sz="1800" dirty="0">
                <a:latin typeface="Verdana" pitchFamily="34" charset="0"/>
              </a:rPr>
              <a:t>/</a:t>
            </a:r>
            <a:r>
              <a:rPr kumimoji="1" lang="zh-TW" altLang="en-US" sz="1800" dirty="0">
                <a:latin typeface="Verdana" pitchFamily="34" charset="0"/>
              </a:rPr>
              <a:t>新管理方式</a:t>
            </a:r>
            <a:r>
              <a:rPr kumimoji="1" lang="en-US" altLang="zh-TW" sz="1800" dirty="0">
                <a:latin typeface="Verdana" pitchFamily="34" charset="0"/>
              </a:rPr>
              <a:t>/</a:t>
            </a:r>
            <a:r>
              <a:rPr lang="zh-TW" altLang="en-US" sz="1800" dirty="0">
                <a:latin typeface="Verdana" pitchFamily="34" charset="0"/>
              </a:rPr>
              <a:t>新社會生活</a:t>
            </a:r>
          </a:p>
        </p:txBody>
      </p:sp>
      <p:sp>
        <p:nvSpPr>
          <p:cNvPr id="204810" name="Rectangle 10"/>
          <p:cNvSpPr>
            <a:spLocks noChangeArrowheads="1"/>
          </p:cNvSpPr>
          <p:nvPr/>
        </p:nvSpPr>
        <p:spPr bwMode="auto">
          <a:xfrm>
            <a:off x="6372225" y="1989138"/>
            <a:ext cx="2447925" cy="2663825"/>
          </a:xfrm>
          <a:prstGeom prst="rect">
            <a:avLst/>
          </a:prstGeom>
          <a:noFill/>
          <a:ln w="28575">
            <a:solidFill>
              <a:srgbClr val="FF0000"/>
            </a:solidFill>
            <a:prstDash val="dash"/>
            <a:miter lim="800000"/>
            <a:headEnd/>
            <a:tailEnd/>
          </a:ln>
          <a:effectLst/>
        </p:spPr>
        <p:txBody>
          <a:bodyPr wrap="none" anchor="ctr"/>
          <a:lstStyle/>
          <a:p>
            <a:pPr algn="ctr" eaLnBrk="1" hangingPunct="1"/>
            <a:r>
              <a:rPr kumimoji="1" lang="zh-TW" altLang="en-US" sz="1800">
                <a:latin typeface="Verdana" pitchFamily="34" charset="0"/>
              </a:rPr>
              <a:t>新市場</a:t>
            </a:r>
          </a:p>
        </p:txBody>
      </p:sp>
      <p:sp>
        <p:nvSpPr>
          <p:cNvPr id="204811" name="AutoShape 11"/>
          <p:cNvSpPr>
            <a:spLocks/>
          </p:cNvSpPr>
          <p:nvPr/>
        </p:nvSpPr>
        <p:spPr bwMode="auto">
          <a:xfrm>
            <a:off x="4427538" y="5157788"/>
            <a:ext cx="3024187" cy="609600"/>
          </a:xfrm>
          <a:prstGeom prst="accentBorderCallout2">
            <a:avLst>
              <a:gd name="adj1" fmla="val 18750"/>
              <a:gd name="adj2" fmla="val -2519"/>
              <a:gd name="adj3" fmla="val 18750"/>
              <a:gd name="adj4" fmla="val -7032"/>
              <a:gd name="adj5" fmla="val -111718"/>
              <a:gd name="adj6" fmla="val -11759"/>
            </a:avLst>
          </a:prstGeom>
          <a:noFill/>
          <a:ln w="9525">
            <a:solidFill>
              <a:schemeClr val="tx1"/>
            </a:solidFill>
            <a:miter lim="800000"/>
            <a:headEnd/>
            <a:tailEnd/>
          </a:ln>
          <a:effectLst/>
        </p:spPr>
        <p:txBody>
          <a:bodyPr/>
          <a:lstStyle/>
          <a:p>
            <a:pPr algn="ctr" eaLnBrk="1" hangingPunct="1"/>
            <a:r>
              <a:rPr kumimoji="1" lang="zh-TW" altLang="en-US" sz="1800">
                <a:latin typeface="Verdana" pitchFamily="34" charset="0"/>
              </a:rPr>
              <a:t>能源價格</a:t>
            </a:r>
            <a:r>
              <a:rPr kumimoji="1" lang="en-US" altLang="zh-TW" sz="1800">
                <a:latin typeface="Verdana" pitchFamily="34" charset="0"/>
              </a:rPr>
              <a:t>/</a:t>
            </a:r>
            <a:r>
              <a:rPr kumimoji="1" lang="zh-TW" altLang="en-US" sz="1800">
                <a:latin typeface="Verdana" pitchFamily="34" charset="0"/>
              </a:rPr>
              <a:t>經濟災難</a:t>
            </a:r>
            <a:r>
              <a:rPr kumimoji="1" lang="en-US" altLang="zh-TW" sz="1800">
                <a:latin typeface="Verdana" pitchFamily="34" charset="0"/>
              </a:rPr>
              <a:t>/</a:t>
            </a:r>
            <a:r>
              <a:rPr kumimoji="1" lang="zh-TW" altLang="en-US" sz="1800">
                <a:latin typeface="Verdana" pitchFamily="34" charset="0"/>
              </a:rPr>
              <a:t>生態議題</a:t>
            </a:r>
            <a:r>
              <a:rPr kumimoji="1" lang="en-US" altLang="zh-TW" sz="1800">
                <a:latin typeface="Verdana" pitchFamily="34" charset="0"/>
              </a:rPr>
              <a:t>/</a:t>
            </a:r>
            <a:r>
              <a:rPr kumimoji="1" lang="zh-TW" altLang="en-US" sz="1800">
                <a:latin typeface="Verdana" pitchFamily="34" charset="0"/>
              </a:rPr>
              <a:t>全球變遷</a:t>
            </a:r>
            <a:r>
              <a:rPr kumimoji="1" lang="en-US" altLang="zh-TW" sz="1800">
                <a:latin typeface="Arial"/>
              </a:rPr>
              <a:t>…………</a:t>
            </a:r>
            <a:r>
              <a:rPr kumimoji="1" lang="en-US" altLang="zh-TW" sz="1800">
                <a:latin typeface="Verdana" pitchFamily="34" charset="0"/>
              </a:rPr>
              <a:t>..</a:t>
            </a:r>
          </a:p>
        </p:txBody>
      </p:sp>
      <p:sp>
        <p:nvSpPr>
          <p:cNvPr id="204812" name="AutoShape 12"/>
          <p:cNvSpPr>
            <a:spLocks noChangeArrowheads="1"/>
          </p:cNvSpPr>
          <p:nvPr/>
        </p:nvSpPr>
        <p:spPr bwMode="auto">
          <a:xfrm>
            <a:off x="4211638" y="2205038"/>
            <a:ext cx="3455987" cy="935037"/>
          </a:xfrm>
          <a:prstGeom prst="rightArrow">
            <a:avLst>
              <a:gd name="adj1" fmla="val 50000"/>
              <a:gd name="adj2" fmla="val 92402"/>
            </a:avLst>
          </a:prstGeom>
          <a:noFill/>
          <a:ln w="9525">
            <a:solidFill>
              <a:srgbClr val="009900"/>
            </a:solidFill>
            <a:miter lim="800000"/>
            <a:headEnd/>
            <a:tailEnd/>
          </a:ln>
          <a:effectLst/>
        </p:spPr>
        <p:txBody>
          <a:bodyPr wrap="none" anchor="ctr"/>
          <a:lstStyle/>
          <a:p>
            <a:pPr algn="ctr" eaLnBrk="1" hangingPunct="1"/>
            <a:r>
              <a:rPr kumimoji="1" lang="zh-TW" altLang="en-US" sz="1800" dirty="0">
                <a:latin typeface="Verdana" pitchFamily="34" charset="0"/>
              </a:rPr>
              <a:t>新技術力</a:t>
            </a:r>
            <a:r>
              <a:rPr kumimoji="1" lang="en-US" altLang="zh-TW" sz="1800" dirty="0">
                <a:latin typeface="Verdana" pitchFamily="34" charset="0"/>
              </a:rPr>
              <a:t>/</a:t>
            </a:r>
            <a:r>
              <a:rPr kumimoji="1" lang="zh-TW" altLang="en-US" sz="1800" dirty="0">
                <a:latin typeface="Verdana" pitchFamily="34" charset="0"/>
              </a:rPr>
              <a:t>獲利力</a:t>
            </a:r>
            <a:r>
              <a:rPr kumimoji="1" lang="en-US" altLang="zh-TW" sz="1800" dirty="0">
                <a:latin typeface="Verdana" pitchFamily="34" charset="0"/>
              </a:rPr>
              <a:t>/</a:t>
            </a:r>
            <a:r>
              <a:rPr kumimoji="1" lang="zh-TW" altLang="en-US" sz="1800" dirty="0">
                <a:latin typeface="Verdana" pitchFamily="34" charset="0"/>
              </a:rPr>
              <a:t>競爭力</a:t>
            </a:r>
          </a:p>
        </p:txBody>
      </p:sp>
      <p:sp>
        <p:nvSpPr>
          <p:cNvPr id="204813" name="AutoShape 13"/>
          <p:cNvSpPr>
            <a:spLocks noChangeArrowheads="1"/>
          </p:cNvSpPr>
          <p:nvPr/>
        </p:nvSpPr>
        <p:spPr bwMode="auto">
          <a:xfrm>
            <a:off x="1908175" y="1484313"/>
            <a:ext cx="1944688" cy="1081087"/>
          </a:xfrm>
          <a:prstGeom prst="rightArrow">
            <a:avLst>
              <a:gd name="adj1" fmla="val 50000"/>
              <a:gd name="adj2" fmla="val 44971"/>
            </a:avLst>
          </a:prstGeom>
          <a:solidFill>
            <a:srgbClr val="CCFF33"/>
          </a:solidFill>
          <a:ln w="9525">
            <a:solidFill>
              <a:schemeClr val="tx1"/>
            </a:solidFill>
            <a:miter lim="800000"/>
            <a:headEnd/>
            <a:tailEnd/>
          </a:ln>
          <a:effectLst/>
        </p:spPr>
        <p:txBody>
          <a:bodyPr wrap="none" anchor="ctr"/>
          <a:lstStyle/>
          <a:p>
            <a:pPr algn="ctr" eaLnBrk="1" hangingPunct="1"/>
            <a:r>
              <a:rPr kumimoji="1" lang="zh-TW" altLang="en-US" sz="1800">
                <a:latin typeface="Verdana" pitchFamily="34" charset="0"/>
              </a:rPr>
              <a:t>創新之路</a:t>
            </a:r>
          </a:p>
        </p:txBody>
      </p:sp>
      <p:sp>
        <p:nvSpPr>
          <p:cNvPr id="204814" name="Rectangle 14"/>
          <p:cNvSpPr>
            <a:spLocks noChangeArrowheads="1"/>
          </p:cNvSpPr>
          <p:nvPr/>
        </p:nvSpPr>
        <p:spPr bwMode="auto">
          <a:xfrm>
            <a:off x="1908175" y="5084763"/>
            <a:ext cx="1368425" cy="1008062"/>
          </a:xfrm>
          <a:prstGeom prst="rect">
            <a:avLst/>
          </a:prstGeom>
          <a:solidFill>
            <a:schemeClr val="tx1"/>
          </a:solidFill>
          <a:ln w="9525">
            <a:solidFill>
              <a:schemeClr val="tx1"/>
            </a:solidFill>
            <a:miter lim="800000"/>
            <a:headEnd/>
            <a:tailEnd/>
          </a:ln>
          <a:effectLst/>
        </p:spPr>
        <p:txBody>
          <a:bodyPr wrap="none" anchor="ctr"/>
          <a:lstStyle/>
          <a:p>
            <a:pPr algn="ctr" eaLnBrk="1" hangingPunct="1"/>
            <a:r>
              <a:rPr kumimoji="1" lang="zh-TW" altLang="en-US" sz="1800">
                <a:solidFill>
                  <a:schemeClr val="bg1"/>
                </a:solidFill>
                <a:latin typeface="Verdana" pitchFamily="34" charset="0"/>
              </a:rPr>
              <a:t>國家危機</a:t>
            </a:r>
          </a:p>
        </p:txBody>
      </p:sp>
      <p:sp>
        <p:nvSpPr>
          <p:cNvPr id="204815" name="AutoShape 15"/>
          <p:cNvSpPr>
            <a:spLocks noChangeArrowheads="1"/>
          </p:cNvSpPr>
          <p:nvPr/>
        </p:nvSpPr>
        <p:spPr bwMode="auto">
          <a:xfrm rot="-525984">
            <a:off x="3429000" y="5551488"/>
            <a:ext cx="1008063" cy="431800"/>
          </a:xfrm>
          <a:prstGeom prst="leftArrow">
            <a:avLst>
              <a:gd name="adj1" fmla="val 50000"/>
              <a:gd name="adj2" fmla="val 58364"/>
            </a:avLst>
          </a:prstGeom>
          <a:solidFill>
            <a:srgbClr val="FF0000"/>
          </a:solidFill>
          <a:ln w="9525">
            <a:solidFill>
              <a:schemeClr val="tx1"/>
            </a:solidFill>
            <a:miter lim="800000"/>
            <a:headEnd/>
            <a:tailEnd/>
          </a:ln>
          <a:effectLst/>
        </p:spPr>
        <p:txBody>
          <a:bodyPr wrap="none" anchor="ctr"/>
          <a:lstStyle/>
          <a:p>
            <a:endParaRPr lang="zh-TW" altLang="en-US"/>
          </a:p>
        </p:txBody>
      </p:sp>
      <p:sp>
        <p:nvSpPr>
          <p:cNvPr id="204816" name="Rectangle 16"/>
          <p:cNvSpPr>
            <a:spLocks noGrp="1" noChangeArrowheads="1"/>
          </p:cNvSpPr>
          <p:nvPr>
            <p:ph type="title"/>
          </p:nvPr>
        </p:nvSpPr>
        <p:spPr>
          <a:xfrm>
            <a:off x="395536" y="188640"/>
            <a:ext cx="8424936" cy="1066800"/>
          </a:xfrm>
          <a:noFill/>
          <a:ln/>
        </p:spPr>
        <p:txBody>
          <a:bodyPr/>
          <a:lstStyle/>
          <a:p>
            <a:r>
              <a:rPr lang="zh-TW" altLang="en-US" b="1" dirty="0">
                <a:solidFill>
                  <a:schemeClr val="tx1"/>
                </a:solidFill>
              </a:rPr>
              <a:t>站在十字路口</a:t>
            </a:r>
            <a:r>
              <a:rPr lang="zh-TW" altLang="zh-TW" b="1" dirty="0">
                <a:solidFill>
                  <a:schemeClr val="tx1"/>
                </a:solidFill>
              </a:rPr>
              <a:t>，</a:t>
            </a:r>
            <a:r>
              <a:rPr lang="zh-TW" altLang="en-US" b="1" dirty="0">
                <a:solidFill>
                  <a:schemeClr val="tx1"/>
                </a:solidFill>
              </a:rPr>
              <a:t>台灣準備好了嗎</a:t>
            </a:r>
            <a:r>
              <a:rPr lang="en-US" altLang="zh-TW" b="1" dirty="0">
                <a:solidFill>
                  <a:schemeClr val="tx1"/>
                </a:solidFill>
              </a:rPr>
              <a:t>?</a:t>
            </a:r>
          </a:p>
        </p:txBody>
      </p:sp>
    </p:spTree>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Apple LiGothic Medium"/>
                <a:ea typeface="Apple LiGothic Medium"/>
                <a:cs typeface="Apple LiGothic Medium"/>
              </a:rPr>
              <a:t>讓政府變聰明（一）</a:t>
            </a:r>
            <a:r>
              <a:rPr lang="zh-TW" altLang="en-US" dirty="0" smtClean="0">
                <a:latin typeface="Apple LiGothic Medium"/>
                <a:ea typeface="Apple LiGothic Medium"/>
                <a:cs typeface="Apple LiGothic Medium"/>
              </a:rPr>
              <a:t>：</a:t>
            </a:r>
            <a:r>
              <a:rPr lang="en-US" altLang="zh-TW" dirty="0" smtClean="0">
                <a:latin typeface="Apple LiGothic Medium"/>
                <a:ea typeface="Apple LiGothic Medium"/>
                <a:cs typeface="Apple LiGothic Medium"/>
              </a:rPr>
              <a:t/>
            </a:r>
            <a:br>
              <a:rPr lang="en-US" altLang="zh-TW" dirty="0" smtClean="0">
                <a:latin typeface="Apple LiGothic Medium"/>
                <a:ea typeface="Apple LiGothic Medium"/>
                <a:cs typeface="Apple LiGothic Medium"/>
              </a:rPr>
            </a:br>
            <a:r>
              <a:rPr lang="zh-TW" altLang="en-US" dirty="0" smtClean="0">
                <a:latin typeface="Apple LiGothic Medium"/>
                <a:ea typeface="Apple LiGothic Medium"/>
                <a:cs typeface="Apple LiGothic Medium"/>
              </a:rPr>
              <a:t>綜合且長期的治理能力</a:t>
            </a:r>
            <a:endParaRPr lang="zh-TW" altLang="en-US" dirty="0">
              <a:latin typeface="Apple LiGothic Medium"/>
              <a:ea typeface="Apple LiGothic Medium"/>
              <a:cs typeface="Apple LiGothic Medium"/>
            </a:endParaRPr>
          </a:p>
        </p:txBody>
      </p:sp>
      <p:sp>
        <p:nvSpPr>
          <p:cNvPr id="3" name="內容版面配置區 2"/>
          <p:cNvSpPr>
            <a:spLocks noGrp="1"/>
          </p:cNvSpPr>
          <p:nvPr>
            <p:ph idx="1"/>
          </p:nvPr>
        </p:nvSpPr>
        <p:spPr>
          <a:xfrm>
            <a:off x="0" y="1600200"/>
            <a:ext cx="9144000" cy="5257800"/>
          </a:xfrm>
        </p:spPr>
        <p:txBody>
          <a:bodyPr/>
          <a:lstStyle/>
          <a:p>
            <a:pPr marL="0" indent="0">
              <a:buNone/>
            </a:pPr>
            <a:r>
              <a:rPr lang="zh-TW" altLang="en-US" dirty="0" smtClean="0">
                <a:solidFill>
                  <a:srgbClr val="FF0000"/>
                </a:solidFill>
                <a:latin typeface="Apple LiGothic Medium"/>
                <a:ea typeface="Apple LiGothic Medium"/>
                <a:cs typeface="Apple LiGothic Medium"/>
              </a:rPr>
              <a:t>颱風不會因為政黨輪替而不來，能源不會因為換了總統而無中生有，「長</a:t>
            </a:r>
            <a:r>
              <a:rPr kumimoji="1" lang="zh-TW" altLang="en-US" dirty="0" smtClean="0">
                <a:solidFill>
                  <a:srgbClr val="FF0000"/>
                </a:solidFill>
                <a:latin typeface="Apple LiGothic Medium"/>
                <a:ea typeface="Apple LiGothic Medium"/>
                <a:cs typeface="Apple LiGothic Medium"/>
              </a:rPr>
              <a:t>佈局、新工具、新模式、整體方案」是台灣的生存基礎，也是政府必要能力：</a:t>
            </a:r>
            <a:endParaRPr kumimoji="1" lang="en-US" altLang="zh-TW" dirty="0" smtClean="0">
              <a:solidFill>
                <a:srgbClr val="FF0000"/>
              </a:solidFill>
              <a:latin typeface="Apple LiGothic Medium"/>
              <a:ea typeface="Apple LiGothic Medium"/>
              <a:cs typeface="Apple LiGothic Medium"/>
            </a:endParaRPr>
          </a:p>
          <a:p>
            <a:r>
              <a:rPr kumimoji="1" lang="zh-TW" altLang="en-US" dirty="0" smtClean="0"/>
              <a:t>為風險做準備</a:t>
            </a:r>
            <a:endParaRPr kumimoji="1" lang="en-US" altLang="zh-TW" dirty="0" smtClean="0"/>
          </a:p>
          <a:p>
            <a:r>
              <a:rPr lang="zh-TW" altLang="en-US" dirty="0" smtClean="0"/>
              <a:t>善用決策工具</a:t>
            </a:r>
            <a:endParaRPr lang="en-US" altLang="zh-TW" dirty="0" smtClean="0"/>
          </a:p>
          <a:p>
            <a:r>
              <a:rPr kumimoji="1" lang="zh-TW" altLang="en-US" dirty="0" smtClean="0"/>
              <a:t>引入全球協作</a:t>
            </a:r>
            <a:endParaRPr kumimoji="1" lang="en-US" altLang="zh-TW" dirty="0" smtClean="0"/>
          </a:p>
          <a:p>
            <a:r>
              <a:rPr lang="zh-TW" altLang="en-US" dirty="0" smtClean="0"/>
              <a:t>綜合治理工具（土地使用、都市計畫、產業導引、財務模型</a:t>
            </a:r>
            <a:r>
              <a:rPr lang="mr-IN" altLang="zh-TW" dirty="0" smtClean="0"/>
              <a:t>………</a:t>
            </a:r>
            <a:r>
              <a:rPr lang="zh-TW" altLang="en-US" dirty="0" smtClean="0"/>
              <a:t>）</a:t>
            </a:r>
            <a:endParaRPr kumimoji="1" lang="en-US" altLang="zh-TW" dirty="0" smtClean="0"/>
          </a:p>
          <a:p>
            <a:endParaRPr kumimoji="1" lang="zh-TW" altLang="en-US" dirty="0"/>
          </a:p>
        </p:txBody>
      </p:sp>
    </p:spTree>
    <p:extLst>
      <p:ext uri="{BB962C8B-B14F-4D97-AF65-F5344CB8AC3E}">
        <p14:creationId xmlns:p14="http://schemas.microsoft.com/office/powerpoint/2010/main" val="322041192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Apple LiGothic Medium"/>
                <a:ea typeface="Apple LiGothic Medium"/>
                <a:cs typeface="Apple LiGothic Medium"/>
              </a:rPr>
              <a:t>讓政府變聰明（二）：</a:t>
            </a:r>
            <a:r>
              <a:rPr lang="en-US" altLang="zh-TW" dirty="0">
                <a:latin typeface="Apple LiGothic Medium"/>
                <a:ea typeface="Apple LiGothic Medium"/>
                <a:cs typeface="Apple LiGothic Medium"/>
              </a:rPr>
              <a:t/>
            </a:r>
            <a:br>
              <a:rPr lang="en-US" altLang="zh-TW" dirty="0">
                <a:latin typeface="Apple LiGothic Medium"/>
                <a:ea typeface="Apple LiGothic Medium"/>
                <a:cs typeface="Apple LiGothic Medium"/>
              </a:rPr>
            </a:br>
            <a:r>
              <a:rPr lang="zh-TW" altLang="en-US" dirty="0" smtClean="0">
                <a:latin typeface="Apple LiGothic Medium"/>
                <a:ea typeface="Apple LiGothic Medium"/>
                <a:cs typeface="Apple LiGothic Medium"/>
              </a:rPr>
              <a:t>找回上位頭腦與計畫</a:t>
            </a:r>
            <a:r>
              <a:rPr lang="zh-TW" altLang="en-US" dirty="0">
                <a:latin typeface="Apple LiGothic Medium"/>
                <a:ea typeface="Apple LiGothic Medium"/>
                <a:cs typeface="Apple LiGothic Medium"/>
              </a:rPr>
              <a:t>治</a:t>
            </a:r>
            <a:r>
              <a:rPr lang="zh-TW" altLang="en-US" dirty="0" smtClean="0">
                <a:latin typeface="Apple LiGothic Medium"/>
                <a:ea typeface="Apple LiGothic Medium"/>
                <a:cs typeface="Apple LiGothic Medium"/>
              </a:rPr>
              <a:t>理</a:t>
            </a:r>
            <a:endParaRPr lang="zh-TW" altLang="en-US" dirty="0">
              <a:latin typeface="Apple LiGothic Medium"/>
              <a:ea typeface="Apple LiGothic Medium"/>
              <a:cs typeface="Apple LiGothic Medium"/>
            </a:endParaRPr>
          </a:p>
        </p:txBody>
      </p:sp>
      <p:sp>
        <p:nvSpPr>
          <p:cNvPr id="3" name="內容版面配置區 2"/>
          <p:cNvSpPr>
            <a:spLocks noGrp="1"/>
          </p:cNvSpPr>
          <p:nvPr>
            <p:ph idx="1"/>
          </p:nvPr>
        </p:nvSpPr>
        <p:spPr/>
        <p:txBody>
          <a:bodyPr/>
          <a:lstStyle/>
          <a:p>
            <a:r>
              <a:rPr lang="zh-TW" altLang="en-US" dirty="0" smtClean="0"/>
              <a:t>上位計畫：戰略、預測、管理</a:t>
            </a:r>
            <a:endParaRPr lang="en-US" altLang="zh-TW" dirty="0" smtClean="0"/>
          </a:p>
          <a:p>
            <a:r>
              <a:rPr kumimoji="1" lang="zh-TW" altLang="en-US" dirty="0" smtClean="0"/>
              <a:t>事情一開始就要做對</a:t>
            </a:r>
            <a:endParaRPr kumimoji="1" lang="en-US" altLang="zh-TW" dirty="0" smtClean="0"/>
          </a:p>
          <a:p>
            <a:r>
              <a:rPr lang="zh-TW" altLang="en-US" dirty="0" smtClean="0"/>
              <a:t>中央政府不能只是聖誕老人，而是總軍師</a:t>
            </a:r>
            <a:endParaRPr lang="en-US" altLang="zh-TW" dirty="0" smtClean="0"/>
          </a:p>
          <a:p>
            <a:r>
              <a:rPr lang="zh-TW" altLang="en-US" dirty="0" smtClean="0"/>
              <a:t>政府已無頭腦單位，決策機器</a:t>
            </a:r>
            <a:endParaRPr kumimoji="1" lang="en-US" altLang="zh-TW" dirty="0" smtClean="0"/>
          </a:p>
          <a:p>
            <a:r>
              <a:rPr lang="zh-TW" altLang="en-US" dirty="0" smtClean="0"/>
              <a:t>公共智庫各做各的，周邊側翼功能重疊或失能</a:t>
            </a:r>
            <a:endParaRPr lang="en-US" altLang="zh-TW" dirty="0" smtClean="0"/>
          </a:p>
          <a:p>
            <a:r>
              <a:rPr kumimoji="1" lang="zh-TW" altLang="en-US" dirty="0" smtClean="0"/>
              <a:t>腦子對，一塊錢當五塊用，腦子不對，五億也是全部扔到水裡。</a:t>
            </a:r>
            <a:endParaRPr kumimoji="1" lang="en-US" altLang="zh-TW" dirty="0" smtClean="0"/>
          </a:p>
          <a:p>
            <a:endParaRPr kumimoji="1" lang="zh-TW" altLang="en-US" dirty="0"/>
          </a:p>
        </p:txBody>
      </p:sp>
    </p:spTree>
    <p:extLst>
      <p:ext uri="{BB962C8B-B14F-4D97-AF65-F5344CB8AC3E}">
        <p14:creationId xmlns:p14="http://schemas.microsoft.com/office/powerpoint/2010/main" val="317185259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dirty="0" smtClean="0">
                <a:latin typeface="Apple LiGothic Medium"/>
                <a:ea typeface="Apple LiGothic Medium"/>
                <a:cs typeface="Apple LiGothic Medium"/>
              </a:rPr>
              <a:t>讓政府變聰明（三）：</a:t>
            </a:r>
            <a:r>
              <a:rPr kumimoji="1" lang="en-US" altLang="zh-TW" dirty="0" smtClean="0">
                <a:latin typeface="Apple LiGothic Medium"/>
                <a:ea typeface="Apple LiGothic Medium"/>
                <a:cs typeface="Apple LiGothic Medium"/>
              </a:rPr>
              <a:t/>
            </a:r>
            <a:br>
              <a:rPr kumimoji="1" lang="en-US" altLang="zh-TW" dirty="0" smtClean="0">
                <a:latin typeface="Apple LiGothic Medium"/>
                <a:ea typeface="Apple LiGothic Medium"/>
                <a:cs typeface="Apple LiGothic Medium"/>
              </a:rPr>
            </a:br>
            <a:r>
              <a:rPr kumimoji="1" lang="zh-TW" altLang="en-US" dirty="0" smtClean="0">
                <a:latin typeface="Apple LiGothic Medium"/>
                <a:ea typeface="Apple LiGothic Medium"/>
                <a:cs typeface="Apple LiGothic Medium"/>
              </a:rPr>
              <a:t>以公共計畫創造良性循環</a:t>
            </a:r>
            <a:endParaRPr kumimoji="1" lang="zh-TW" altLang="en-US" dirty="0">
              <a:latin typeface="Apple LiGothic Medium"/>
              <a:ea typeface="Apple LiGothic Medium"/>
              <a:cs typeface="Apple LiGothic Medium"/>
            </a:endParaRPr>
          </a:p>
        </p:txBody>
      </p:sp>
      <p:sp>
        <p:nvSpPr>
          <p:cNvPr id="3" name="內容版面配置區 2"/>
          <p:cNvSpPr>
            <a:spLocks noGrp="1"/>
          </p:cNvSpPr>
          <p:nvPr>
            <p:ph idx="1"/>
          </p:nvPr>
        </p:nvSpPr>
        <p:spPr/>
        <p:txBody>
          <a:bodyPr/>
          <a:lstStyle/>
          <a:p>
            <a:r>
              <a:rPr lang="zh-TW" altLang="en-US" dirty="0" smtClean="0"/>
              <a:t>長佈局</a:t>
            </a:r>
            <a:r>
              <a:rPr lang="zh-TW" altLang="en-US" dirty="0"/>
              <a:t>、社會永續效</a:t>
            </a:r>
            <a:r>
              <a:rPr lang="zh-TW" altLang="en-US" dirty="0" smtClean="0"/>
              <a:t>益</a:t>
            </a:r>
            <a:endParaRPr kumimoji="1" lang="en-US" altLang="zh-TW" dirty="0" smtClean="0"/>
          </a:p>
          <a:p>
            <a:r>
              <a:rPr kumimoji="1" lang="zh-TW" altLang="en-US" dirty="0" smtClean="0"/>
              <a:t>負擔變加值（中港大排）</a:t>
            </a:r>
            <a:endParaRPr kumimoji="1" lang="en-US" altLang="zh-TW" dirty="0" smtClean="0"/>
          </a:p>
          <a:p>
            <a:r>
              <a:rPr kumimoji="1" lang="zh-TW" altLang="en-US" dirty="0" smtClean="0"/>
              <a:t>從零到有生，產生價值</a:t>
            </a:r>
            <a:endParaRPr kumimoji="1" lang="en-US" altLang="zh-TW" dirty="0" smtClean="0"/>
          </a:p>
          <a:p>
            <a:r>
              <a:rPr lang="zh-TW" altLang="en-US" dirty="0" smtClean="0"/>
              <a:t>不滿足單一效益的公共計畫</a:t>
            </a:r>
            <a:endParaRPr lang="en-US" altLang="zh-TW" dirty="0" smtClean="0"/>
          </a:p>
        </p:txBody>
      </p:sp>
    </p:spTree>
    <p:extLst>
      <p:ext uri="{BB962C8B-B14F-4D97-AF65-F5344CB8AC3E}">
        <p14:creationId xmlns:p14="http://schemas.microsoft.com/office/powerpoint/2010/main" val="134917739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04845" y="764704"/>
            <a:ext cx="8271611" cy="1143000"/>
          </a:xfrm>
        </p:spPr>
        <p:txBody>
          <a:bodyPr/>
          <a:lstStyle/>
          <a:p>
            <a:pPr algn="l"/>
            <a:r>
              <a:rPr lang="zh-TW" altLang="en-US" dirty="0">
                <a:latin typeface="Apple LiGothic Medium"/>
                <a:ea typeface="Apple LiGothic Medium"/>
                <a:cs typeface="Apple LiGothic Medium"/>
              </a:rPr>
              <a:t>讓政府變聰明（四）：</a:t>
            </a:r>
            <a:r>
              <a:rPr lang="en-US" altLang="zh-TW" dirty="0">
                <a:latin typeface="Apple LiGothic Medium"/>
                <a:ea typeface="Apple LiGothic Medium"/>
                <a:cs typeface="Apple LiGothic Medium"/>
              </a:rPr>
              <a:t/>
            </a:r>
            <a:br>
              <a:rPr lang="en-US" altLang="zh-TW" dirty="0">
                <a:latin typeface="Apple LiGothic Medium"/>
                <a:ea typeface="Apple LiGothic Medium"/>
                <a:cs typeface="Apple LiGothic Medium"/>
              </a:rPr>
            </a:br>
            <a:r>
              <a:rPr lang="zh-TW" altLang="en-US" dirty="0">
                <a:latin typeface="Apple LiGothic Medium"/>
                <a:ea typeface="Apple LiGothic Medium"/>
                <a:cs typeface="Apple LiGothic Medium"/>
              </a:rPr>
              <a:t>以困難主題建立範例與人民信心</a:t>
            </a:r>
          </a:p>
        </p:txBody>
      </p:sp>
      <p:sp>
        <p:nvSpPr>
          <p:cNvPr id="3" name="矩形 2"/>
          <p:cNvSpPr/>
          <p:nvPr/>
        </p:nvSpPr>
        <p:spPr>
          <a:xfrm>
            <a:off x="418964" y="2564904"/>
            <a:ext cx="7848872" cy="1323439"/>
          </a:xfrm>
          <a:prstGeom prst="rect">
            <a:avLst/>
          </a:prstGeom>
        </p:spPr>
        <p:txBody>
          <a:bodyPr wrap="square">
            <a:spAutoFit/>
          </a:bodyPr>
          <a:lstStyle/>
          <a:p>
            <a:r>
              <a:rPr lang="zh-TW" altLang="en-US" sz="4000" dirty="0">
                <a:latin typeface="Apple LiGothic Medium"/>
                <a:ea typeface="Apple LiGothic Medium"/>
                <a:cs typeface="Apple LiGothic Medium"/>
              </a:rPr>
              <a:t>讓政府變聰明</a:t>
            </a:r>
            <a:r>
              <a:rPr lang="zh-TW" altLang="en-US" sz="4000" dirty="0" smtClean="0">
                <a:latin typeface="Apple LiGothic Medium"/>
                <a:ea typeface="Apple LiGothic Medium"/>
                <a:cs typeface="Apple LiGothic Medium"/>
              </a:rPr>
              <a:t>（五）</a:t>
            </a:r>
            <a:r>
              <a:rPr lang="zh-TW" altLang="en-US" sz="4000" dirty="0">
                <a:latin typeface="Apple LiGothic Medium"/>
                <a:ea typeface="Apple LiGothic Medium"/>
                <a:cs typeface="Apple LiGothic Medium"/>
              </a:rPr>
              <a:t>：</a:t>
            </a:r>
            <a:r>
              <a:rPr lang="en-US" altLang="zh-TW" sz="4000" dirty="0">
                <a:latin typeface="Apple LiGothic Medium"/>
                <a:ea typeface="Apple LiGothic Medium"/>
                <a:cs typeface="Apple LiGothic Medium"/>
              </a:rPr>
              <a:t/>
            </a:r>
            <a:br>
              <a:rPr lang="en-US" altLang="zh-TW" sz="4000" dirty="0">
                <a:latin typeface="Apple LiGothic Medium"/>
                <a:ea typeface="Apple LiGothic Medium"/>
                <a:cs typeface="Apple LiGothic Medium"/>
              </a:rPr>
            </a:br>
            <a:r>
              <a:rPr lang="zh-TW" altLang="en-US" sz="4000" dirty="0" smtClean="0">
                <a:latin typeface="Apple LiGothic Medium"/>
                <a:ea typeface="Apple LiGothic Medium"/>
                <a:cs typeface="Apple LiGothic Medium"/>
              </a:rPr>
              <a:t>解方就在債務中，機會就在潛勢裡</a:t>
            </a:r>
            <a:endParaRPr lang="zh-TW" altLang="en-US" sz="4000" dirty="0"/>
          </a:p>
        </p:txBody>
      </p:sp>
    </p:spTree>
    <p:extLst>
      <p:ext uri="{BB962C8B-B14F-4D97-AF65-F5344CB8AC3E}">
        <p14:creationId xmlns:p14="http://schemas.microsoft.com/office/powerpoint/2010/main" val="421675015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764704"/>
            <a:ext cx="9144000" cy="1323439"/>
          </a:xfrm>
          <a:prstGeom prst="rect">
            <a:avLst/>
          </a:prstGeom>
        </p:spPr>
        <p:txBody>
          <a:bodyPr wrap="square">
            <a:spAutoFit/>
          </a:bodyPr>
          <a:lstStyle/>
          <a:p>
            <a:pPr algn="ctr"/>
            <a:r>
              <a:rPr lang="zh-TW" altLang="en-US" sz="4000" dirty="0" smtClean="0">
                <a:solidFill>
                  <a:srgbClr val="FF0000"/>
                </a:solidFill>
                <a:latin typeface="Apple LiGothic Medium"/>
                <a:ea typeface="Apple LiGothic Medium"/>
                <a:cs typeface="Apple LiGothic Medium"/>
              </a:rPr>
              <a:t>結語：</a:t>
            </a:r>
            <a:endParaRPr lang="en-US" altLang="zh-TW" sz="4000" dirty="0" smtClean="0">
              <a:solidFill>
                <a:srgbClr val="FF0000"/>
              </a:solidFill>
              <a:latin typeface="Apple LiGothic Medium"/>
              <a:ea typeface="Apple LiGothic Medium"/>
              <a:cs typeface="Apple LiGothic Medium"/>
            </a:endParaRPr>
          </a:p>
          <a:p>
            <a:pPr algn="ctr"/>
            <a:r>
              <a:rPr lang="zh-TW" altLang="en-US" sz="4000" dirty="0" smtClean="0">
                <a:solidFill>
                  <a:srgbClr val="FF0000"/>
                </a:solidFill>
                <a:latin typeface="Apple LiGothic Medium"/>
                <a:ea typeface="Apple LiGothic Medium"/>
                <a:cs typeface="Apple LiGothic Medium"/>
              </a:rPr>
              <a:t>政府不趕快變聰明，台灣將更艱困莫名</a:t>
            </a:r>
            <a:endParaRPr lang="zh-TW" altLang="en-US" sz="4000" dirty="0">
              <a:solidFill>
                <a:srgbClr val="FF0000"/>
              </a:solidFill>
            </a:endParaRPr>
          </a:p>
        </p:txBody>
      </p:sp>
      <p:sp>
        <p:nvSpPr>
          <p:cNvPr id="3" name="Rectangle 3"/>
          <p:cNvSpPr>
            <a:spLocks noChangeArrowheads="1"/>
          </p:cNvSpPr>
          <p:nvPr/>
        </p:nvSpPr>
        <p:spPr bwMode="auto">
          <a:xfrm>
            <a:off x="107504" y="2636912"/>
            <a:ext cx="8821738" cy="3240360"/>
          </a:xfrm>
          <a:prstGeom prst="rect">
            <a:avLst/>
          </a:prstGeom>
          <a:noFill/>
          <a:ln w="9525">
            <a:noFill/>
            <a:miter lim="800000"/>
            <a:headEnd/>
            <a:tailEnd/>
          </a:ln>
        </p:spPr>
        <p:txBody>
          <a:bodyPr lIns="95793" tIns="47896" rIns="95793" bIns="47896"/>
          <a:lstStyle/>
          <a:p>
            <a:pPr eaLnBrk="0" hangingPunct="0"/>
            <a:r>
              <a:rPr lang="zh-TW" altLang="en-US" sz="3200" dirty="0" smtClean="0">
                <a:latin typeface="Apple LiGothic Medium"/>
                <a:ea typeface="Apple LiGothic Medium"/>
                <a:cs typeface="Apple LiGothic Medium"/>
              </a:rPr>
              <a:t>超高齡社會、人口危機、人才危機、人力危機、</a:t>
            </a:r>
            <a:endParaRPr lang="en-US" altLang="zh-TW" sz="3200" dirty="0" smtClean="0">
              <a:latin typeface="Apple LiGothic Medium"/>
              <a:ea typeface="Apple LiGothic Medium"/>
              <a:cs typeface="Apple LiGothic Medium"/>
            </a:endParaRPr>
          </a:p>
          <a:p>
            <a:pPr eaLnBrk="0" hangingPunct="0"/>
            <a:r>
              <a:rPr lang="zh-TW" altLang="en-US" sz="3200" dirty="0" smtClean="0">
                <a:latin typeface="Apple LiGothic Medium"/>
                <a:ea typeface="Apple LiGothic Medium"/>
                <a:cs typeface="Apple LiGothic Medium"/>
              </a:rPr>
              <a:t>區域崩潰、國土脆弱</a:t>
            </a:r>
            <a:r>
              <a:rPr lang="mr-IN" altLang="zh-TW" sz="3200" dirty="0" smtClean="0">
                <a:latin typeface="Apple LiGothic Medium"/>
                <a:ea typeface="Apple LiGothic Medium"/>
                <a:cs typeface="Apple LiGothic Medium"/>
              </a:rPr>
              <a:t>………………</a:t>
            </a:r>
            <a:r>
              <a:rPr lang="en-US" altLang="zh-TW" sz="3200" dirty="0" smtClean="0">
                <a:latin typeface="Apple LiGothic Medium"/>
                <a:ea typeface="Apple LiGothic Medium"/>
                <a:cs typeface="Apple LiGothic Medium"/>
              </a:rPr>
              <a:t>..</a:t>
            </a:r>
            <a:r>
              <a:rPr lang="zh-TW" altLang="en-US" sz="3200" dirty="0" smtClean="0">
                <a:latin typeface="Apple LiGothic Medium"/>
                <a:ea typeface="Apple LiGothic Medium"/>
                <a:cs typeface="Apple LiGothic Medium"/>
              </a:rPr>
              <a:t>台灣問題越來越多，負擔越來越重，今天不解決，子孫更吃力！</a:t>
            </a:r>
            <a:endParaRPr lang="en-US" altLang="zh-TW" sz="3200" dirty="0" smtClean="0">
              <a:latin typeface="Apple LiGothic Medium"/>
              <a:ea typeface="Apple LiGothic Medium"/>
              <a:cs typeface="Apple LiGothic Medium"/>
            </a:endParaRPr>
          </a:p>
          <a:p>
            <a:pPr eaLnBrk="0" hangingPunct="0"/>
            <a:endParaRPr lang="en-US" altLang="zh-TW" sz="3200" dirty="0">
              <a:latin typeface="Apple LiGothic Medium"/>
              <a:ea typeface="Apple LiGothic Medium"/>
              <a:cs typeface="Apple LiGothic Medium"/>
            </a:endParaRPr>
          </a:p>
          <a:p>
            <a:pPr eaLnBrk="0" hangingPunct="0"/>
            <a:r>
              <a:rPr lang="zh-TW" altLang="en-US" sz="4400" dirty="0" smtClean="0">
                <a:solidFill>
                  <a:srgbClr val="FF0000"/>
                </a:solidFill>
                <a:latin typeface="Apple LiGothic Medium"/>
                <a:ea typeface="Apple LiGothic Medium"/>
                <a:cs typeface="Apple LiGothic Medium"/>
              </a:rPr>
              <a:t>讓政府聰明，讓台灣再度有活力，</a:t>
            </a:r>
            <a:endParaRPr lang="en-US" altLang="zh-TW" sz="4400" dirty="0" smtClean="0">
              <a:solidFill>
                <a:srgbClr val="FF0000"/>
              </a:solidFill>
              <a:latin typeface="Apple LiGothic Medium"/>
              <a:ea typeface="Apple LiGothic Medium"/>
              <a:cs typeface="Apple LiGothic Medium"/>
            </a:endParaRPr>
          </a:p>
          <a:p>
            <a:pPr eaLnBrk="0" hangingPunct="0"/>
            <a:r>
              <a:rPr lang="zh-TW" altLang="en-US" sz="4400" dirty="0" smtClean="0">
                <a:solidFill>
                  <a:srgbClr val="FF0000"/>
                </a:solidFill>
                <a:latin typeface="Apple LiGothic Medium"/>
                <a:ea typeface="Apple LiGothic Medium"/>
                <a:cs typeface="Apple LiGothic Medium"/>
              </a:rPr>
              <a:t>匹夫有責！</a:t>
            </a:r>
            <a:endParaRPr lang="en-US" altLang="zh-TW" sz="4400" dirty="0" smtClean="0">
              <a:solidFill>
                <a:srgbClr val="FF0000"/>
              </a:solidFill>
              <a:latin typeface="Apple LiGothic Medium"/>
              <a:ea typeface="Apple LiGothic Medium"/>
              <a:cs typeface="Apple LiGothic Medium"/>
            </a:endParaRPr>
          </a:p>
        </p:txBody>
      </p:sp>
    </p:spTree>
    <p:extLst>
      <p:ext uri="{BB962C8B-B14F-4D97-AF65-F5344CB8AC3E}">
        <p14:creationId xmlns:p14="http://schemas.microsoft.com/office/powerpoint/2010/main" val="699629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048" y="-9682"/>
            <a:ext cx="8606118" cy="6867682"/>
          </a:xfrm>
          <a:prstGeom prst="rect">
            <a:avLst/>
          </a:prstGeom>
        </p:spPr>
      </p:pic>
      <p:sp>
        <p:nvSpPr>
          <p:cNvPr id="3" name="Rectangle 2"/>
          <p:cNvSpPr>
            <a:spLocks noChangeArrowheads="1"/>
          </p:cNvSpPr>
          <p:nvPr/>
        </p:nvSpPr>
        <p:spPr bwMode="auto">
          <a:xfrm>
            <a:off x="0" y="44450"/>
            <a:ext cx="91440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algn="ctr"/>
            <a:r>
              <a:rPr lang="en-US" altLang="zh-TW" sz="3200" b="1" dirty="0">
                <a:latin typeface="Arial Unicode MS" pitchFamily="34" charset="-120"/>
                <a:ea typeface="Arial Unicode MS" pitchFamily="34" charset="-120"/>
                <a:cs typeface="Arial Unicode MS" pitchFamily="34" charset="-120"/>
              </a:rPr>
              <a:t>1999</a:t>
            </a:r>
            <a:r>
              <a:rPr lang="zh-TW" altLang="en-US" sz="3200" b="1" dirty="0">
                <a:latin typeface="Arial Unicode MS" pitchFamily="34" charset="-120"/>
                <a:ea typeface="Arial Unicode MS" pitchFamily="34" charset="-120"/>
                <a:cs typeface="Arial Unicode MS" pitchFamily="34" charset="-120"/>
              </a:rPr>
              <a:t>年 九份二山</a:t>
            </a:r>
            <a:r>
              <a:rPr lang="en-US" altLang="zh-TW" sz="3200" b="1" dirty="0">
                <a:latin typeface="Arial Unicode MS" pitchFamily="34" charset="-120"/>
                <a:ea typeface="Arial Unicode MS" pitchFamily="34" charset="-120"/>
                <a:cs typeface="Arial Unicode MS" pitchFamily="34" charset="-120"/>
              </a:rPr>
              <a:t>2(921</a:t>
            </a:r>
            <a:r>
              <a:rPr lang="zh-TW" altLang="en-US" sz="3200" b="1" dirty="0">
                <a:latin typeface="Arial Unicode MS" pitchFamily="34" charset="-120"/>
                <a:ea typeface="Arial Unicode MS" pitchFamily="34" charset="-120"/>
                <a:cs typeface="Arial Unicode MS" pitchFamily="34" charset="-120"/>
              </a:rPr>
              <a:t>大地震後</a:t>
            </a:r>
            <a:r>
              <a:rPr lang="en-US" altLang="zh-TW" sz="3200" b="1" dirty="0">
                <a:latin typeface="Arial Unicode MS" pitchFamily="34" charset="-120"/>
                <a:ea typeface="Arial Unicode MS" pitchFamily="34" charset="-120"/>
                <a:cs typeface="Arial Unicode MS" pitchFamily="34" charset="-120"/>
              </a:rPr>
              <a:t>)</a:t>
            </a:r>
            <a:endParaRPr lang="zh-TW" altLang="en-US" sz="3200" b="1" dirty="0">
              <a:latin typeface="Arial Unicode MS" pitchFamily="34" charset="-120"/>
              <a:ea typeface="Arial Unicode MS" pitchFamily="34" charset="-120"/>
              <a:cs typeface="Arial Unicode MS" pitchFamily="34" charset="-120"/>
            </a:endParaRPr>
          </a:p>
        </p:txBody>
      </p:sp>
    </p:spTree>
    <p:extLst>
      <p:ext uri="{BB962C8B-B14F-4D97-AF65-F5344CB8AC3E}">
        <p14:creationId xmlns:p14="http://schemas.microsoft.com/office/powerpoint/2010/main" val="58470666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90" name="Rectangle 2"/>
          <p:cNvSpPr>
            <a:spLocks noGrp="1" noChangeArrowheads="1"/>
          </p:cNvSpPr>
          <p:nvPr>
            <p:ph type="title" idx="4294967295"/>
          </p:nvPr>
        </p:nvSpPr>
        <p:spPr>
          <a:xfrm>
            <a:off x="611560" y="188640"/>
            <a:ext cx="7958138" cy="707886"/>
          </a:xfrm>
          <a:noFill/>
        </p:spPr>
        <p:txBody>
          <a:bodyPr anchor="b">
            <a:spAutoFit/>
          </a:bodyPr>
          <a:lstStyle/>
          <a:p>
            <a:pPr eaLnBrk="1" hangingPunct="1"/>
            <a:r>
              <a:rPr lang="zh-TW" altLang="en-GB" sz="4000" b="1" dirty="0" smtClean="0">
                <a:solidFill>
                  <a:schemeClr val="tx1"/>
                </a:solidFill>
                <a:latin typeface="微軟正黑體" pitchFamily="34" charset="-120"/>
                <a:ea typeface="微軟正黑體" pitchFamily="34" charset="-120"/>
                <a:cs typeface="Arial Unicode MS" pitchFamily="34" charset="-120"/>
              </a:rPr>
              <a:t>結</a:t>
            </a:r>
            <a:r>
              <a:rPr lang="zh-TW" altLang="en-US" sz="4000" b="1" dirty="0" smtClean="0">
                <a:solidFill>
                  <a:schemeClr val="tx1"/>
                </a:solidFill>
                <a:latin typeface="微軟正黑體" pitchFamily="34" charset="-120"/>
                <a:ea typeface="微軟正黑體" pitchFamily="34" charset="-120"/>
                <a:cs typeface="Arial Unicode MS" pitchFamily="34" charset="-120"/>
              </a:rPr>
              <a:t>     </a:t>
            </a:r>
            <a:r>
              <a:rPr lang="zh-TW" altLang="en-GB" sz="4000" b="1" dirty="0" smtClean="0">
                <a:solidFill>
                  <a:schemeClr val="tx1"/>
                </a:solidFill>
                <a:latin typeface="微軟正黑體" pitchFamily="34" charset="-120"/>
                <a:ea typeface="微軟正黑體" pitchFamily="34" charset="-120"/>
                <a:cs typeface="Arial Unicode MS" pitchFamily="34" charset="-120"/>
              </a:rPr>
              <a:t>論</a:t>
            </a:r>
            <a:endParaRPr lang="zh-TW" altLang="en-US" sz="4000" b="1" dirty="0" smtClean="0">
              <a:solidFill>
                <a:schemeClr val="tx1"/>
              </a:solidFill>
              <a:latin typeface="微軟正黑體" pitchFamily="34" charset="-120"/>
              <a:ea typeface="微軟正黑體" pitchFamily="34" charset="-120"/>
              <a:cs typeface="Arial Unicode MS" pitchFamily="34" charset="-120"/>
            </a:endParaRPr>
          </a:p>
        </p:txBody>
      </p:sp>
      <p:sp>
        <p:nvSpPr>
          <p:cNvPr id="140291" name="Rectangle 3"/>
          <p:cNvSpPr>
            <a:spLocks noGrp="1" noChangeArrowheads="1"/>
          </p:cNvSpPr>
          <p:nvPr>
            <p:ph type="body" idx="4294967295"/>
          </p:nvPr>
        </p:nvSpPr>
        <p:spPr>
          <a:xfrm>
            <a:off x="541535" y="1052736"/>
            <a:ext cx="8062913" cy="5256213"/>
          </a:xfrm>
          <a:noFill/>
        </p:spPr>
        <p:txBody>
          <a:bodyPr lIns="79355" tIns="39677" rIns="79355" bIns="39677"/>
          <a:lstStyle/>
          <a:p>
            <a:pPr marL="414338" indent="-414338" defTabSz="1103313" eaLnBrk="1" hangingPunct="1">
              <a:lnSpc>
                <a:spcPct val="150000"/>
              </a:lnSpc>
              <a:buFont typeface="Wingdings" pitchFamily="2" charset="2"/>
              <a:buChar char="Ø"/>
            </a:pPr>
            <a:r>
              <a:rPr lang="en-US" altLang="zh-TW" sz="2800" dirty="0" smtClean="0">
                <a:latin typeface="微軟正黑體" pitchFamily="34" charset="-120"/>
                <a:ea typeface="微軟正黑體" pitchFamily="34" charset="-120"/>
              </a:rPr>
              <a:t>Data</a:t>
            </a:r>
            <a:r>
              <a:rPr lang="zh-TW" altLang="en-US" sz="2800" dirty="0" smtClean="0">
                <a:latin typeface="微軟正黑體" pitchFamily="34" charset="-120"/>
                <a:ea typeface="微軟正黑體" pitchFamily="34" charset="-120"/>
              </a:rPr>
              <a:t>有效積累</a:t>
            </a:r>
            <a:r>
              <a:rPr lang="en-US" altLang="zh-TW" sz="2800" dirty="0" smtClean="0">
                <a:latin typeface="微軟正黑體" pitchFamily="34" charset="-120"/>
                <a:ea typeface="微軟正黑體" pitchFamily="34" charset="-120"/>
              </a:rPr>
              <a:t>, </a:t>
            </a:r>
            <a:r>
              <a:rPr lang="zh-TW" altLang="en-US" sz="2800" dirty="0" smtClean="0">
                <a:latin typeface="微軟正黑體" pitchFamily="34" charset="-120"/>
                <a:ea typeface="微軟正黑體" pitchFamily="34" charset="-120"/>
              </a:rPr>
              <a:t>建立決策支援系統輔助國土規劃</a:t>
            </a:r>
            <a:endParaRPr lang="en-US" altLang="zh-TW" sz="2800" dirty="0" smtClean="0">
              <a:latin typeface="微軟正黑體" pitchFamily="34" charset="-120"/>
              <a:ea typeface="微軟正黑體" pitchFamily="34" charset="-120"/>
            </a:endParaRPr>
          </a:p>
          <a:p>
            <a:pPr marL="414338" indent="-414338" defTabSz="1103313" eaLnBrk="1" hangingPunct="1">
              <a:lnSpc>
                <a:spcPct val="150000"/>
              </a:lnSpc>
              <a:buFont typeface="Wingdings" pitchFamily="2" charset="2"/>
              <a:buChar char="Ø"/>
            </a:pPr>
            <a:r>
              <a:rPr lang="zh-TW" altLang="en-US" sz="2800" dirty="0" smtClean="0">
                <a:latin typeface="微軟正黑體" pitchFamily="34" charset="-120"/>
                <a:ea typeface="微軟正黑體" pitchFamily="34" charset="-120"/>
              </a:rPr>
              <a:t>建立完善法規，從</a:t>
            </a:r>
            <a:r>
              <a:rPr lang="zh-TW" altLang="en-US" sz="2800" dirty="0">
                <a:latin typeface="微軟正黑體" pitchFamily="34" charset="-120"/>
                <a:ea typeface="微軟正黑體" pitchFamily="34" charset="-120"/>
              </a:rPr>
              <a:t>國土</a:t>
            </a:r>
            <a:r>
              <a:rPr lang="zh-TW" altLang="en-US" sz="2800" dirty="0" smtClean="0">
                <a:latin typeface="微軟正黑體" pitchFamily="34" charset="-120"/>
                <a:ea typeface="微軟正黑體" pitchFamily="34" charset="-120"/>
              </a:rPr>
              <a:t>計畫、都市計畫、區域計畫各層級全面落實低衝擊開發。</a:t>
            </a:r>
            <a:endParaRPr lang="en-US" altLang="zh-TW" sz="2800" dirty="0" smtClean="0">
              <a:latin typeface="微軟正黑體" pitchFamily="34" charset="-120"/>
              <a:ea typeface="微軟正黑體" pitchFamily="34" charset="-120"/>
            </a:endParaRPr>
          </a:p>
          <a:p>
            <a:pPr marL="414338" indent="-414338" defTabSz="1103313" eaLnBrk="1" hangingPunct="1">
              <a:lnSpc>
                <a:spcPct val="150000"/>
              </a:lnSpc>
              <a:buFont typeface="Wingdings" pitchFamily="2" charset="2"/>
              <a:buChar char="Ø"/>
            </a:pPr>
            <a:r>
              <a:rPr lang="zh-TW" altLang="en-US" sz="2800" dirty="0">
                <a:latin typeface="微軟正黑體" pitchFamily="34" charset="-120"/>
                <a:ea typeface="微軟正黑體" pitchFamily="34" charset="-120"/>
              </a:rPr>
              <a:t>政府運作</a:t>
            </a:r>
            <a:r>
              <a:rPr lang="zh-TW" altLang="en-US" sz="2800" dirty="0" smtClean="0">
                <a:latin typeface="微軟正黑體" pitchFamily="34" charset="-120"/>
                <a:ea typeface="微軟正黑體" pitchFamily="34" charset="-120"/>
              </a:rPr>
              <a:t>方式需要改變</a:t>
            </a:r>
            <a:r>
              <a:rPr lang="en-US" altLang="zh-TW" sz="2800" dirty="0" smtClean="0">
                <a:latin typeface="微軟正黑體" pitchFamily="34" charset="-120"/>
                <a:ea typeface="微軟正黑體" pitchFamily="34" charset="-120"/>
              </a:rPr>
              <a:t>！</a:t>
            </a:r>
            <a:r>
              <a:rPr lang="zh-TW" altLang="en-US" sz="2800" dirty="0" smtClean="0">
                <a:latin typeface="微軟正黑體" pitchFamily="34" charset="-120"/>
                <a:ea typeface="微軟正黑體" pitchFamily="34" charset="-120"/>
              </a:rPr>
              <a:t>跨部會、跨領域</a:t>
            </a:r>
            <a:r>
              <a:rPr lang="zh-TW" altLang="en-US" sz="2800" dirty="0">
                <a:latin typeface="微軟正黑體" pitchFamily="34" charset="-120"/>
                <a:ea typeface="微軟正黑體" pitchFamily="34" charset="-120"/>
              </a:rPr>
              <a:t>建立更強的</a:t>
            </a:r>
            <a:r>
              <a:rPr lang="en-US" altLang="zh-TW" sz="2800" dirty="0" smtClean="0">
                <a:latin typeface="微軟正黑體" pitchFamily="34" charset="-120"/>
                <a:ea typeface="微軟正黑體" pitchFamily="34" charset="-120"/>
              </a:rPr>
              <a:t>Coordination!</a:t>
            </a:r>
          </a:p>
          <a:p>
            <a:pPr marL="414338" lvl="1" indent="-414338" defTabSz="1103313" eaLnBrk="1" hangingPunct="1">
              <a:lnSpc>
                <a:spcPct val="150000"/>
              </a:lnSpc>
              <a:buFont typeface="Wingdings" pitchFamily="2" charset="2"/>
              <a:buChar char="Ø"/>
            </a:pPr>
            <a:r>
              <a:rPr lang="zh-TW" altLang="en-US" sz="2800" dirty="0" smtClean="0">
                <a:latin typeface="微軟正黑體" pitchFamily="34" charset="-120"/>
                <a:ea typeface="微軟正黑體" pitchFamily="34" charset="-120"/>
              </a:rPr>
              <a:t>改變舊有思維，創造新的夥伴關係 </a:t>
            </a:r>
            <a:r>
              <a:rPr lang="zh-TW" altLang="en-US" dirty="0" smtClean="0">
                <a:latin typeface="微軟正黑體" pitchFamily="34" charset="-120"/>
                <a:ea typeface="微軟正黑體" pitchFamily="34" charset="-120"/>
              </a:rPr>
              <a:t>：</a:t>
            </a:r>
            <a:endParaRPr lang="en-US" altLang="zh-TW" dirty="0" smtClean="0">
              <a:latin typeface="微軟正黑體" pitchFamily="34" charset="-120"/>
              <a:ea typeface="微軟正黑體" pitchFamily="34" charset="-120"/>
            </a:endParaRPr>
          </a:p>
          <a:p>
            <a:pPr marL="0" lvl="1" indent="0" defTabSz="1103313" eaLnBrk="1" hangingPunct="1">
              <a:lnSpc>
                <a:spcPct val="150000"/>
              </a:lnSpc>
              <a:buNone/>
            </a:pPr>
            <a:r>
              <a:rPr lang="zh-TW" altLang="en-US" dirty="0">
                <a:latin typeface="微軟正黑體" pitchFamily="34" charset="-120"/>
                <a:ea typeface="微軟正黑體" pitchFamily="34" charset="-120"/>
              </a:rPr>
              <a:t> </a:t>
            </a:r>
            <a:r>
              <a:rPr lang="zh-TW" altLang="en-US" dirty="0" smtClean="0">
                <a:latin typeface="微軟正黑體" pitchFamily="34" charset="-120"/>
                <a:ea typeface="微軟正黑體" pitchFamily="34" charset="-120"/>
              </a:rPr>
              <a:t>    公眾</a:t>
            </a:r>
            <a:r>
              <a:rPr lang="zh-TW" altLang="en-US" dirty="0">
                <a:latin typeface="微軟正黑體" pitchFamily="34" charset="-120"/>
                <a:ea typeface="微軟正黑體" pitchFamily="34" charset="-120"/>
              </a:rPr>
              <a:t>－個人－公民</a:t>
            </a:r>
          </a:p>
          <a:p>
            <a:pPr marL="414338" indent="-414338" defTabSz="1103313" eaLnBrk="1" hangingPunct="1">
              <a:lnSpc>
                <a:spcPct val="150000"/>
              </a:lnSpc>
              <a:buFont typeface="Wingdings" pitchFamily="2" charset="2"/>
              <a:buChar char="Ø"/>
            </a:pPr>
            <a:endParaRPr lang="zh-TW" altLang="en-US" sz="2800" dirty="0" smtClean="0"/>
          </a:p>
        </p:txBody>
      </p:sp>
    </p:spTree>
    <p:extLst>
      <p:ext uri="{BB962C8B-B14F-4D97-AF65-F5344CB8AC3E}">
        <p14:creationId xmlns:p14="http://schemas.microsoft.com/office/powerpoint/2010/main" val="3747612065"/>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4018" name="Rectangle 2"/>
          <p:cNvSpPr>
            <a:spLocks noGrp="1" noChangeArrowheads="1"/>
          </p:cNvSpPr>
          <p:nvPr>
            <p:ph type="title" idx="4294967295"/>
          </p:nvPr>
        </p:nvSpPr>
        <p:spPr>
          <a:xfrm>
            <a:off x="717550" y="206375"/>
            <a:ext cx="7958138" cy="701675"/>
          </a:xfrm>
          <a:noFill/>
        </p:spPr>
        <p:txBody>
          <a:bodyPr anchor="b">
            <a:spAutoFit/>
          </a:bodyPr>
          <a:lstStyle/>
          <a:p>
            <a:r>
              <a:rPr lang="zh-TW" altLang="en-GB" sz="4000" smtClean="0">
                <a:solidFill>
                  <a:srgbClr val="000066"/>
                </a:solidFill>
                <a:latin typeface="Arial Unicode MS" pitchFamily="34" charset="-120"/>
                <a:ea typeface="Arial Unicode MS" pitchFamily="34" charset="-120"/>
                <a:cs typeface="Arial Unicode MS" pitchFamily="34" charset="-120"/>
              </a:rPr>
              <a:t>結   論</a:t>
            </a:r>
            <a:endParaRPr lang="zh-TW" altLang="en-US" sz="4000" smtClean="0">
              <a:solidFill>
                <a:srgbClr val="000066"/>
              </a:solidFill>
              <a:latin typeface="Arial Unicode MS" pitchFamily="34" charset="-120"/>
              <a:ea typeface="Arial Unicode MS" pitchFamily="34" charset="-120"/>
              <a:cs typeface="Arial Unicode MS" pitchFamily="34" charset="-120"/>
            </a:endParaRPr>
          </a:p>
        </p:txBody>
      </p:sp>
      <p:sp>
        <p:nvSpPr>
          <p:cNvPr id="214019" name="Rectangle 3"/>
          <p:cNvSpPr>
            <a:spLocks noGrp="1" noChangeArrowheads="1"/>
          </p:cNvSpPr>
          <p:nvPr>
            <p:ph type="body" idx="4294967295"/>
          </p:nvPr>
        </p:nvSpPr>
        <p:spPr>
          <a:xfrm>
            <a:off x="685800" y="1196975"/>
            <a:ext cx="8062913" cy="4752975"/>
          </a:xfrm>
          <a:noFill/>
        </p:spPr>
        <p:txBody>
          <a:bodyPr lIns="79355" tIns="39677" rIns="79355" bIns="39677"/>
          <a:lstStyle/>
          <a:p>
            <a:pPr marL="414338" indent="-414338" defTabSz="1103313">
              <a:buFontTx/>
              <a:buNone/>
            </a:pPr>
            <a:r>
              <a:rPr lang="zh-TW" altLang="en-GB" sz="2800" dirty="0" smtClean="0">
                <a:latin typeface="微軟正黑體" pitchFamily="34" charset="-120"/>
                <a:ea typeface="微軟正黑體" pitchFamily="34" charset="-120"/>
              </a:rPr>
              <a:t>氣候變遷不是一個簡單的問題在等一個簡單的答案</a:t>
            </a:r>
          </a:p>
          <a:p>
            <a:pPr marL="414338" indent="-414338" defTabSz="1103313">
              <a:buFontTx/>
              <a:buNone/>
            </a:pPr>
            <a:endParaRPr lang="en-GB" altLang="zh-TW" sz="2800" dirty="0" smtClean="0">
              <a:latin typeface="微軟正黑體" pitchFamily="34" charset="-120"/>
              <a:ea typeface="微軟正黑體" pitchFamily="34" charset="-120"/>
            </a:endParaRPr>
          </a:p>
          <a:p>
            <a:pPr marL="414338" indent="-414338" defTabSz="1103313">
              <a:buFontTx/>
              <a:buNone/>
            </a:pPr>
            <a:r>
              <a:rPr lang="zh-TW" altLang="en-GB" sz="2800" dirty="0" smtClean="0">
                <a:latin typeface="微軟正黑體" pitchFamily="34" charset="-120"/>
                <a:ea typeface="微軟正黑體" pitchFamily="34" charset="-120"/>
              </a:rPr>
              <a:t>一個永續發展的氣候變遷策略，不僅需要好的科學研究與良好的溝通，還需要</a:t>
            </a:r>
            <a:r>
              <a:rPr lang="en-GB" altLang="zh-TW" sz="2800" dirty="0" smtClean="0">
                <a:latin typeface="微軟正黑體" pitchFamily="34" charset="-120"/>
                <a:ea typeface="微軟正黑體" pitchFamily="34" charset="-120"/>
              </a:rPr>
              <a:t>…………</a:t>
            </a:r>
          </a:p>
          <a:p>
            <a:pPr marL="414338" indent="-414338" defTabSz="1103313">
              <a:buFontTx/>
              <a:buNone/>
            </a:pPr>
            <a:endParaRPr lang="en-GB" altLang="zh-TW" sz="2800" dirty="0" smtClean="0">
              <a:latin typeface="微軟正黑體" pitchFamily="34" charset="-120"/>
              <a:ea typeface="微軟正黑體" pitchFamily="34" charset="-120"/>
            </a:endParaRPr>
          </a:p>
          <a:p>
            <a:pPr marL="414338" indent="-414338" defTabSz="1103313"/>
            <a:r>
              <a:rPr lang="zh-TW" altLang="en-GB" sz="2800" dirty="0" smtClean="0">
                <a:latin typeface="微軟正黑體" pitchFamily="34" charset="-120"/>
                <a:ea typeface="微軟正黑體" pitchFamily="34" charset="-120"/>
              </a:rPr>
              <a:t>值得信任的科學 </a:t>
            </a:r>
          </a:p>
          <a:p>
            <a:pPr marL="414338" indent="-414338" defTabSz="1103313"/>
            <a:r>
              <a:rPr lang="zh-TW" altLang="en-GB" sz="2800" dirty="0" smtClean="0">
                <a:latin typeface="微軟正黑體" pitchFamily="34" charset="-120"/>
                <a:ea typeface="微軟正黑體" pitchFamily="34" charset="-120"/>
              </a:rPr>
              <a:t>明確的政策</a:t>
            </a:r>
          </a:p>
          <a:p>
            <a:pPr marL="414338" indent="-414338" defTabSz="1103313"/>
            <a:r>
              <a:rPr lang="zh-TW" altLang="en-GB" sz="2800" dirty="0" smtClean="0">
                <a:latin typeface="微軟正黑體" pitchFamily="34" charset="-120"/>
                <a:ea typeface="微軟正黑體" pitchFamily="34" charset="-120"/>
              </a:rPr>
              <a:t>有創意的商機</a:t>
            </a:r>
          </a:p>
          <a:p>
            <a:pPr marL="414338" indent="-414338" defTabSz="1103313"/>
            <a:r>
              <a:rPr lang="zh-TW" altLang="en-GB" sz="2800" dirty="0" smtClean="0">
                <a:latin typeface="微軟正黑體" pitchFamily="34" charset="-120"/>
                <a:ea typeface="微軟正黑體" pitchFamily="34" charset="-120"/>
              </a:rPr>
              <a:t>公眾參與</a:t>
            </a:r>
            <a:endParaRPr lang="zh-TW" altLang="en-US" sz="2800" dirty="0" smtClean="0">
              <a:latin typeface="微軟正黑體" pitchFamily="34" charset="-120"/>
              <a:ea typeface="微軟正黑體" pitchFamily="34" charset="-120"/>
            </a:endParaRPr>
          </a:p>
        </p:txBody>
      </p:sp>
    </p:spTree>
    <p:extLst>
      <p:ext uri="{BB962C8B-B14F-4D97-AF65-F5344CB8AC3E}">
        <p14:creationId xmlns:p14="http://schemas.microsoft.com/office/powerpoint/2010/main" val="1914562248"/>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6" name="Text Box 4"/>
          <p:cNvSpPr txBox="1">
            <a:spLocks noChangeArrowheads="1"/>
          </p:cNvSpPr>
          <p:nvPr/>
        </p:nvSpPr>
        <p:spPr bwMode="auto">
          <a:xfrm>
            <a:off x="3802063" y="2012950"/>
            <a:ext cx="3017837" cy="701675"/>
          </a:xfrm>
          <a:prstGeom prst="rect">
            <a:avLst/>
          </a:prstGeom>
          <a:noFill/>
          <a:ln w="9525">
            <a:noFill/>
            <a:miter lim="800000"/>
            <a:headEnd/>
            <a:tailEnd/>
          </a:ln>
          <a:effec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defRPr/>
            </a:pPr>
            <a:endParaRPr lang="zh-TW" altLang="en-US" sz="4000" b="1" smtClean="0">
              <a:solidFill>
                <a:srgbClr val="000066"/>
              </a:solidFill>
              <a:effectLst>
                <a:outerShdw blurRad="38100" dist="38100" dir="2700000" algn="tl">
                  <a:srgbClr val="C0C0C0"/>
                </a:outerShdw>
              </a:effectLst>
              <a:ea typeface="標楷體" pitchFamily="65" charset="-120"/>
            </a:endParaRPr>
          </a:p>
        </p:txBody>
      </p:sp>
      <p:sp>
        <p:nvSpPr>
          <p:cNvPr id="215043" name="Rectangle 3"/>
          <p:cNvSpPr>
            <a:spLocks noChangeArrowheads="1"/>
          </p:cNvSpPr>
          <p:nvPr/>
        </p:nvSpPr>
        <p:spPr bwMode="auto">
          <a:xfrm>
            <a:off x="3846513" y="4670425"/>
            <a:ext cx="4408487" cy="342900"/>
          </a:xfrm>
          <a:prstGeom prst="rect">
            <a:avLst/>
          </a:prstGeom>
          <a:gradFill rotWithShape="1">
            <a:gsLst>
              <a:gs pos="0">
                <a:srgbClr val="006600"/>
              </a:gs>
              <a:gs pos="100000">
                <a:srgbClr val="BBD6BB"/>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215044" name="Rectangle 4"/>
          <p:cNvSpPr>
            <a:spLocks noGrp="1" noChangeArrowheads="1"/>
          </p:cNvSpPr>
          <p:nvPr>
            <p:ph type="body" idx="1"/>
          </p:nvPr>
        </p:nvSpPr>
        <p:spPr>
          <a:xfrm>
            <a:off x="1501775" y="757238"/>
            <a:ext cx="6618288" cy="40894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25000"/>
              </a:lnSpc>
              <a:spcBef>
                <a:spcPct val="40000"/>
              </a:spcBef>
              <a:buClr>
                <a:srgbClr val="FF0066"/>
              </a:buClr>
              <a:buFont typeface="Wingdings" pitchFamily="2" charset="2"/>
              <a:buChar char="u"/>
            </a:pPr>
            <a:r>
              <a:rPr lang="en-US" altLang="zh-TW" sz="4800" smtClean="0"/>
              <a:t>Integration </a:t>
            </a:r>
          </a:p>
          <a:p>
            <a:pPr>
              <a:lnSpc>
                <a:spcPct val="125000"/>
              </a:lnSpc>
              <a:spcBef>
                <a:spcPct val="40000"/>
              </a:spcBef>
              <a:buClr>
                <a:srgbClr val="FF0066"/>
              </a:buClr>
              <a:buFont typeface="Wingdings" pitchFamily="2" charset="2"/>
              <a:buChar char="u"/>
            </a:pPr>
            <a:r>
              <a:rPr lang="en-US" altLang="zh-TW" sz="4800" smtClean="0"/>
              <a:t>Coherence</a:t>
            </a:r>
          </a:p>
          <a:p>
            <a:pPr>
              <a:lnSpc>
                <a:spcPct val="125000"/>
              </a:lnSpc>
              <a:spcBef>
                <a:spcPct val="40000"/>
              </a:spcBef>
              <a:buClr>
                <a:srgbClr val="FF0066"/>
              </a:buClr>
              <a:buFont typeface="Wingdings" pitchFamily="2" charset="2"/>
              <a:buChar char="u"/>
            </a:pPr>
            <a:r>
              <a:rPr lang="en-US" altLang="zh-TW" sz="4800" smtClean="0"/>
              <a:t>Governance</a:t>
            </a:r>
          </a:p>
        </p:txBody>
      </p:sp>
      <p:sp>
        <p:nvSpPr>
          <p:cNvPr id="215045" name="Rectangle 5"/>
          <p:cNvSpPr>
            <a:spLocks noChangeArrowheads="1"/>
          </p:cNvSpPr>
          <p:nvPr/>
        </p:nvSpPr>
        <p:spPr bwMode="auto">
          <a:xfrm>
            <a:off x="4062413" y="4886325"/>
            <a:ext cx="4408487" cy="342900"/>
          </a:xfrm>
          <a:prstGeom prst="rect">
            <a:avLst/>
          </a:prstGeom>
          <a:gradFill rotWithShape="1">
            <a:gsLst>
              <a:gs pos="0">
                <a:srgbClr val="006600"/>
              </a:gs>
              <a:gs pos="100000">
                <a:srgbClr val="BBD6BB"/>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215046" name="Rectangle 6"/>
          <p:cNvSpPr>
            <a:spLocks noChangeArrowheads="1"/>
          </p:cNvSpPr>
          <p:nvPr/>
        </p:nvSpPr>
        <p:spPr bwMode="auto">
          <a:xfrm>
            <a:off x="4278313" y="5102225"/>
            <a:ext cx="4408487" cy="342900"/>
          </a:xfrm>
          <a:prstGeom prst="rect">
            <a:avLst/>
          </a:prstGeom>
          <a:gradFill rotWithShape="1">
            <a:gsLst>
              <a:gs pos="0">
                <a:srgbClr val="006600"/>
              </a:gs>
              <a:gs pos="100000">
                <a:srgbClr val="BBD6BB"/>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215047" name="Rectangle 7"/>
          <p:cNvSpPr>
            <a:spLocks noChangeArrowheads="1"/>
          </p:cNvSpPr>
          <p:nvPr/>
        </p:nvSpPr>
        <p:spPr bwMode="auto">
          <a:xfrm>
            <a:off x="4494213" y="5318125"/>
            <a:ext cx="4408487" cy="342900"/>
          </a:xfrm>
          <a:prstGeom prst="rect">
            <a:avLst/>
          </a:prstGeom>
          <a:gradFill rotWithShape="1">
            <a:gsLst>
              <a:gs pos="0">
                <a:srgbClr val="006600"/>
              </a:gs>
              <a:gs pos="100000">
                <a:srgbClr val="BBD6BB"/>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Tree>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6" name="Text Box 4"/>
          <p:cNvSpPr txBox="1">
            <a:spLocks noChangeArrowheads="1"/>
          </p:cNvSpPr>
          <p:nvPr/>
        </p:nvSpPr>
        <p:spPr bwMode="auto">
          <a:xfrm>
            <a:off x="3802063" y="2012950"/>
            <a:ext cx="3017837" cy="701675"/>
          </a:xfrm>
          <a:prstGeom prst="rect">
            <a:avLst/>
          </a:prstGeom>
          <a:noFill/>
          <a:ln w="9525">
            <a:noFill/>
            <a:miter lim="800000"/>
            <a:headEnd/>
            <a:tailEnd/>
          </a:ln>
          <a:effec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defRPr/>
            </a:pPr>
            <a:endParaRPr lang="zh-TW" altLang="en-US" sz="4000" b="1" smtClean="0">
              <a:solidFill>
                <a:srgbClr val="000066"/>
              </a:solidFill>
              <a:effectLst>
                <a:outerShdw blurRad="38100" dist="38100" dir="2700000" algn="tl">
                  <a:srgbClr val="C0C0C0"/>
                </a:outerShdw>
              </a:effectLst>
              <a:ea typeface="標楷體" pitchFamily="65" charset="-120"/>
            </a:endParaRPr>
          </a:p>
        </p:txBody>
      </p:sp>
      <p:sp>
        <p:nvSpPr>
          <p:cNvPr id="216067" name="Rectangle 3"/>
          <p:cNvSpPr>
            <a:spLocks noChangeArrowheads="1"/>
          </p:cNvSpPr>
          <p:nvPr/>
        </p:nvSpPr>
        <p:spPr bwMode="auto">
          <a:xfrm>
            <a:off x="3846513" y="4481513"/>
            <a:ext cx="4408487" cy="342900"/>
          </a:xfrm>
          <a:prstGeom prst="rect">
            <a:avLst/>
          </a:prstGeom>
          <a:gradFill rotWithShape="1">
            <a:gsLst>
              <a:gs pos="0">
                <a:srgbClr val="006600"/>
              </a:gs>
              <a:gs pos="100000">
                <a:srgbClr val="BBD6BB"/>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216068" name="Rectangle 4"/>
          <p:cNvSpPr>
            <a:spLocks noGrp="1" noChangeArrowheads="1"/>
          </p:cNvSpPr>
          <p:nvPr>
            <p:ph type="body" idx="1"/>
          </p:nvPr>
        </p:nvSpPr>
        <p:spPr>
          <a:xfrm>
            <a:off x="1501775" y="757238"/>
            <a:ext cx="6618288" cy="40894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25000"/>
              </a:lnSpc>
              <a:spcBef>
                <a:spcPct val="40000"/>
              </a:spcBef>
              <a:buClr>
                <a:srgbClr val="FF0066"/>
              </a:buClr>
              <a:buFont typeface="Wingdings" pitchFamily="2" charset="2"/>
              <a:buChar char="u"/>
            </a:pPr>
            <a:r>
              <a:rPr lang="en-US" altLang="zh-TW" sz="4800" smtClean="0"/>
              <a:t>Positive Thinking </a:t>
            </a:r>
          </a:p>
          <a:p>
            <a:pPr>
              <a:lnSpc>
                <a:spcPct val="125000"/>
              </a:lnSpc>
              <a:spcBef>
                <a:spcPct val="40000"/>
              </a:spcBef>
              <a:buClr>
                <a:srgbClr val="FF0066"/>
              </a:buClr>
              <a:buFont typeface="Wingdings" pitchFamily="2" charset="2"/>
              <a:buChar char="u"/>
            </a:pPr>
            <a:r>
              <a:rPr lang="en-US" altLang="zh-TW" sz="4800" smtClean="0"/>
              <a:t>Out-of-box  Thinking</a:t>
            </a:r>
          </a:p>
          <a:p>
            <a:pPr>
              <a:lnSpc>
                <a:spcPct val="125000"/>
              </a:lnSpc>
              <a:spcBef>
                <a:spcPct val="40000"/>
              </a:spcBef>
              <a:buClr>
                <a:srgbClr val="FF0066"/>
              </a:buClr>
              <a:buFont typeface="Wingdings" pitchFamily="2" charset="2"/>
              <a:buChar char="u"/>
            </a:pPr>
            <a:r>
              <a:rPr lang="en-US" altLang="zh-TW" sz="4800" smtClean="0"/>
              <a:t>Dialogue</a:t>
            </a:r>
          </a:p>
        </p:txBody>
      </p:sp>
      <p:sp>
        <p:nvSpPr>
          <p:cNvPr id="216069" name="Rectangle 5"/>
          <p:cNvSpPr>
            <a:spLocks noChangeArrowheads="1"/>
          </p:cNvSpPr>
          <p:nvPr/>
        </p:nvSpPr>
        <p:spPr bwMode="auto">
          <a:xfrm>
            <a:off x="4062413" y="4697413"/>
            <a:ext cx="4408487" cy="342900"/>
          </a:xfrm>
          <a:prstGeom prst="rect">
            <a:avLst/>
          </a:prstGeom>
          <a:gradFill rotWithShape="1">
            <a:gsLst>
              <a:gs pos="0">
                <a:srgbClr val="006600"/>
              </a:gs>
              <a:gs pos="100000">
                <a:srgbClr val="BBD6BB"/>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216070" name="Rectangle 6"/>
          <p:cNvSpPr>
            <a:spLocks noChangeArrowheads="1"/>
          </p:cNvSpPr>
          <p:nvPr/>
        </p:nvSpPr>
        <p:spPr bwMode="auto">
          <a:xfrm>
            <a:off x="4278313" y="4913313"/>
            <a:ext cx="4408487" cy="342900"/>
          </a:xfrm>
          <a:prstGeom prst="rect">
            <a:avLst/>
          </a:prstGeom>
          <a:gradFill rotWithShape="1">
            <a:gsLst>
              <a:gs pos="0">
                <a:srgbClr val="006600"/>
              </a:gs>
              <a:gs pos="100000">
                <a:srgbClr val="BBD6BB"/>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216071" name="Rectangle 7"/>
          <p:cNvSpPr>
            <a:spLocks noChangeArrowheads="1"/>
          </p:cNvSpPr>
          <p:nvPr/>
        </p:nvSpPr>
        <p:spPr bwMode="auto">
          <a:xfrm>
            <a:off x="4494213" y="5129213"/>
            <a:ext cx="4408487" cy="342900"/>
          </a:xfrm>
          <a:prstGeom prst="rect">
            <a:avLst/>
          </a:prstGeom>
          <a:gradFill rotWithShape="1">
            <a:gsLst>
              <a:gs pos="0">
                <a:srgbClr val="006600"/>
              </a:gs>
              <a:gs pos="100000">
                <a:srgbClr val="BBD6BB"/>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Tree>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62498" name="Picture 2" descr="H:\老師相關文件\!ppt\封面d_頁面_1.png"/>
          <p:cNvPicPr>
            <a:picLocks noChangeAspect="1" noChangeArrowheads="1"/>
          </p:cNvPicPr>
          <p:nvPr/>
        </p:nvPicPr>
        <p:blipFill>
          <a:blip r:embed="rId2" cstate="print"/>
          <a:srcRect/>
          <a:stretch>
            <a:fillRect/>
          </a:stretch>
        </p:blipFill>
        <p:spPr bwMode="auto">
          <a:xfrm>
            <a:off x="107504" y="332656"/>
            <a:ext cx="4378443" cy="6207677"/>
          </a:xfrm>
          <a:prstGeom prst="rect">
            <a:avLst/>
          </a:prstGeom>
          <a:noFill/>
        </p:spPr>
      </p:pic>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1761" y="332655"/>
            <a:ext cx="4460605" cy="6207677"/>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729" y="0"/>
            <a:ext cx="8552330" cy="6867521"/>
          </a:xfrm>
          <a:prstGeom prst="rect">
            <a:avLst/>
          </a:prstGeom>
        </p:spPr>
      </p:pic>
      <p:sp>
        <p:nvSpPr>
          <p:cNvPr id="3" name="Rectangle 2"/>
          <p:cNvSpPr>
            <a:spLocks noChangeArrowheads="1"/>
          </p:cNvSpPr>
          <p:nvPr/>
        </p:nvSpPr>
        <p:spPr bwMode="auto">
          <a:xfrm>
            <a:off x="0" y="44450"/>
            <a:ext cx="91440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algn="ctr"/>
            <a:r>
              <a:rPr lang="en-US" altLang="zh-TW" sz="3200" b="1" dirty="0">
                <a:latin typeface="Arial Unicode MS" pitchFamily="34" charset="-120"/>
                <a:ea typeface="Arial Unicode MS" pitchFamily="34" charset="-120"/>
                <a:cs typeface="Arial Unicode MS" pitchFamily="34" charset="-120"/>
              </a:rPr>
              <a:t>1999</a:t>
            </a:r>
            <a:r>
              <a:rPr lang="zh-TW" altLang="en-US" sz="3200" b="1" dirty="0">
                <a:latin typeface="Arial Unicode MS" pitchFamily="34" charset="-120"/>
                <a:ea typeface="Arial Unicode MS" pitchFamily="34" charset="-120"/>
                <a:cs typeface="Arial Unicode MS" pitchFamily="34" charset="-120"/>
              </a:rPr>
              <a:t>年 雲林新草嶺潭</a:t>
            </a:r>
            <a:r>
              <a:rPr lang="en-US" altLang="zh-TW" sz="3200" b="1" dirty="0">
                <a:latin typeface="Arial Unicode MS" pitchFamily="34" charset="-120"/>
                <a:ea typeface="Arial Unicode MS" pitchFamily="34" charset="-120"/>
                <a:cs typeface="Arial Unicode MS" pitchFamily="34" charset="-120"/>
              </a:rPr>
              <a:t>2(921</a:t>
            </a:r>
            <a:r>
              <a:rPr lang="zh-TW" altLang="en-US" sz="3200" b="1" dirty="0">
                <a:latin typeface="Arial Unicode MS" pitchFamily="34" charset="-120"/>
                <a:ea typeface="Arial Unicode MS" pitchFamily="34" charset="-120"/>
                <a:cs typeface="Arial Unicode MS" pitchFamily="34" charset="-120"/>
              </a:rPr>
              <a:t>大地震後</a:t>
            </a:r>
            <a:r>
              <a:rPr lang="en-US" altLang="zh-TW" sz="3200" b="1" dirty="0">
                <a:latin typeface="Arial Unicode MS" pitchFamily="34" charset="-120"/>
                <a:ea typeface="Arial Unicode MS" pitchFamily="34" charset="-120"/>
                <a:cs typeface="Arial Unicode MS" pitchFamily="34" charset="-120"/>
              </a:rPr>
              <a:t>)</a:t>
            </a:r>
            <a:endParaRPr lang="zh-TW" altLang="en-US" sz="3200" b="1" dirty="0">
              <a:latin typeface="Arial Unicode MS" pitchFamily="34" charset="-120"/>
              <a:ea typeface="Arial Unicode MS" pitchFamily="34" charset="-120"/>
              <a:cs typeface="Arial Unicode MS" pitchFamily="34" charset="-120"/>
            </a:endParaRPr>
          </a:p>
        </p:txBody>
      </p:sp>
    </p:spTree>
    <p:extLst>
      <p:ext uri="{BB962C8B-B14F-4D97-AF65-F5344CB8AC3E}">
        <p14:creationId xmlns:p14="http://schemas.microsoft.com/office/powerpoint/2010/main" val="817098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6387" name="Line 4"/>
          <p:cNvSpPr>
            <a:spLocks noChangeShapeType="1"/>
          </p:cNvSpPr>
          <p:nvPr/>
        </p:nvSpPr>
        <p:spPr bwMode="auto">
          <a:xfrm flipH="1">
            <a:off x="0" y="1628775"/>
            <a:ext cx="2268538" cy="720725"/>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zh-TW" altLang="en-US"/>
          </a:p>
        </p:txBody>
      </p:sp>
      <p:sp>
        <p:nvSpPr>
          <p:cNvPr id="16388" name="Line 5"/>
          <p:cNvSpPr>
            <a:spLocks noChangeShapeType="1"/>
          </p:cNvSpPr>
          <p:nvPr/>
        </p:nvSpPr>
        <p:spPr bwMode="auto">
          <a:xfrm>
            <a:off x="2268538" y="1628775"/>
            <a:ext cx="6875462" cy="1008063"/>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zh-TW" altLang="en-US"/>
          </a:p>
        </p:txBody>
      </p:sp>
      <p:sp>
        <p:nvSpPr>
          <p:cNvPr id="16389" name="Text Box 6"/>
          <p:cNvSpPr txBox="1">
            <a:spLocks noChangeArrowheads="1"/>
          </p:cNvSpPr>
          <p:nvPr/>
        </p:nvSpPr>
        <p:spPr bwMode="auto">
          <a:xfrm rot="477705">
            <a:off x="6227763" y="1766888"/>
            <a:ext cx="22225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5793" tIns="47896" rIns="95793" bIns="47896">
            <a:spAutoFit/>
          </a:bodyPr>
          <a:lstStyle>
            <a:lvl1pPr defTabSz="958850" eaLnBrk="0" hangingPunct="0">
              <a:defRPr kumimoji="1">
                <a:solidFill>
                  <a:schemeClr val="tx1"/>
                </a:solidFill>
                <a:latin typeface="Arial" pitchFamily="34" charset="0"/>
                <a:ea typeface="新細明體" pitchFamily="18" charset="-120"/>
              </a:defRPr>
            </a:lvl1pPr>
            <a:lvl2pPr marL="742950" indent="-285750" defTabSz="958850" eaLnBrk="0" hangingPunct="0">
              <a:defRPr kumimoji="1">
                <a:solidFill>
                  <a:schemeClr val="tx1"/>
                </a:solidFill>
                <a:latin typeface="Arial" pitchFamily="34" charset="0"/>
                <a:ea typeface="新細明體" pitchFamily="18" charset="-120"/>
              </a:defRPr>
            </a:lvl2pPr>
            <a:lvl3pPr marL="1143000" indent="-228600" defTabSz="958850" eaLnBrk="0" hangingPunct="0">
              <a:defRPr kumimoji="1">
                <a:solidFill>
                  <a:schemeClr val="tx1"/>
                </a:solidFill>
                <a:latin typeface="Arial" pitchFamily="34" charset="0"/>
                <a:ea typeface="新細明體" pitchFamily="18" charset="-120"/>
              </a:defRPr>
            </a:lvl3pPr>
            <a:lvl4pPr marL="1600200" indent="-228600" defTabSz="958850" eaLnBrk="0" hangingPunct="0">
              <a:defRPr kumimoji="1">
                <a:solidFill>
                  <a:schemeClr val="tx1"/>
                </a:solidFill>
                <a:latin typeface="Arial" pitchFamily="34" charset="0"/>
                <a:ea typeface="新細明體" pitchFamily="18" charset="-120"/>
              </a:defRPr>
            </a:lvl4pPr>
            <a:lvl5pPr marL="2057400" indent="-228600" defTabSz="958850" eaLnBrk="0" hangingPunct="0">
              <a:defRPr kumimoji="1">
                <a:solidFill>
                  <a:schemeClr val="tx1"/>
                </a:solidFill>
                <a:latin typeface="Arial" pitchFamily="34" charset="0"/>
                <a:ea typeface="新細明體" pitchFamily="18" charset="-120"/>
              </a:defRPr>
            </a:lvl5pPr>
            <a:lvl6pPr marL="25146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kumimoji="0" lang="zh-TW" altLang="en-US" sz="3200">
                <a:solidFill>
                  <a:srgbClr val="FFFF00"/>
                </a:solidFill>
                <a:ea typeface="標楷體" pitchFamily="65" charset="-120"/>
              </a:rPr>
              <a:t>原地表高程</a:t>
            </a:r>
          </a:p>
        </p:txBody>
      </p:sp>
      <p:sp>
        <p:nvSpPr>
          <p:cNvPr id="16390" name="Text Box 7"/>
          <p:cNvSpPr txBox="1">
            <a:spLocks noChangeArrowheads="1"/>
          </p:cNvSpPr>
          <p:nvPr/>
        </p:nvSpPr>
        <p:spPr bwMode="auto">
          <a:xfrm>
            <a:off x="71438" y="6443663"/>
            <a:ext cx="2771775" cy="369887"/>
          </a:xfrm>
          <a:prstGeom prst="rect">
            <a:avLst/>
          </a:prstGeom>
          <a:solidFill>
            <a:schemeClr val="tx1">
              <a:alpha val="50195"/>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5793" tIns="47896" rIns="95793" bIns="47896">
            <a:spAutoFit/>
          </a:bodyPr>
          <a:lstStyle>
            <a:lvl1pPr defTabSz="958850" eaLnBrk="0" hangingPunct="0">
              <a:defRPr kumimoji="1">
                <a:solidFill>
                  <a:schemeClr val="tx1"/>
                </a:solidFill>
                <a:latin typeface="Arial" pitchFamily="34" charset="0"/>
                <a:ea typeface="新細明體" pitchFamily="18" charset="-120"/>
              </a:defRPr>
            </a:lvl1pPr>
            <a:lvl2pPr marL="742950" indent="-285750" defTabSz="958850" eaLnBrk="0" hangingPunct="0">
              <a:defRPr kumimoji="1">
                <a:solidFill>
                  <a:schemeClr val="tx1"/>
                </a:solidFill>
                <a:latin typeface="Arial" pitchFamily="34" charset="0"/>
                <a:ea typeface="新細明體" pitchFamily="18" charset="-120"/>
              </a:defRPr>
            </a:lvl2pPr>
            <a:lvl3pPr marL="1143000" indent="-228600" defTabSz="958850" eaLnBrk="0" hangingPunct="0">
              <a:defRPr kumimoji="1">
                <a:solidFill>
                  <a:schemeClr val="tx1"/>
                </a:solidFill>
                <a:latin typeface="Arial" pitchFamily="34" charset="0"/>
                <a:ea typeface="新細明體" pitchFamily="18" charset="-120"/>
              </a:defRPr>
            </a:lvl3pPr>
            <a:lvl4pPr marL="1600200" indent="-228600" defTabSz="958850" eaLnBrk="0" hangingPunct="0">
              <a:defRPr kumimoji="1">
                <a:solidFill>
                  <a:schemeClr val="tx1"/>
                </a:solidFill>
                <a:latin typeface="Arial" pitchFamily="34" charset="0"/>
                <a:ea typeface="新細明體" pitchFamily="18" charset="-120"/>
              </a:defRPr>
            </a:lvl4pPr>
            <a:lvl5pPr marL="2057400" indent="-228600" defTabSz="958850" eaLnBrk="0" hangingPunct="0">
              <a:defRPr kumimoji="1">
                <a:solidFill>
                  <a:schemeClr val="tx1"/>
                </a:solidFill>
                <a:latin typeface="Arial" pitchFamily="34" charset="0"/>
                <a:ea typeface="新細明體" pitchFamily="18" charset="-120"/>
              </a:defRPr>
            </a:lvl5pPr>
            <a:lvl6pPr marL="25146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spcBef>
                <a:spcPct val="50000"/>
              </a:spcBef>
            </a:pPr>
            <a:r>
              <a:rPr lang="zh-TW" altLang="en-US">
                <a:solidFill>
                  <a:srgbClr val="FFFF00"/>
                </a:solidFill>
                <a:latin typeface="Times New Roman" pitchFamily="18" charset="0"/>
                <a:ea typeface="標楷體" pitchFamily="65" charset="-120"/>
              </a:rPr>
              <a:t>曾文水庫上游地區</a:t>
            </a:r>
          </a:p>
        </p:txBody>
      </p:sp>
    </p:spTree>
    <p:extLst>
      <p:ext uri="{BB962C8B-B14F-4D97-AF65-F5344CB8AC3E}">
        <p14:creationId xmlns:p14="http://schemas.microsoft.com/office/powerpoint/2010/main" val="142871692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23528" y="548680"/>
            <a:ext cx="8229600" cy="1143000"/>
          </a:xfrm>
        </p:spPr>
        <p:txBody>
          <a:bodyPr/>
          <a:lstStyle/>
          <a:p>
            <a:r>
              <a:rPr kumimoji="1" lang="zh-TW" altLang="en-US" dirty="0" smtClean="0">
                <a:latin typeface="Apple LiGothic Medium"/>
                <a:ea typeface="Apple LiGothic Medium"/>
                <a:cs typeface="Apple LiGothic Medium"/>
              </a:rPr>
              <a:t>台灣怎麼了</a:t>
            </a:r>
            <a:r>
              <a:rPr lang="en-US" altLang="zh-TW" dirty="0" smtClean="0">
                <a:latin typeface="Apple LiGothic Medium"/>
                <a:ea typeface="Apple LiGothic Medium"/>
                <a:cs typeface="Apple LiGothic Medium"/>
              </a:rPr>
              <a:t>?</a:t>
            </a:r>
            <a:br>
              <a:rPr lang="en-US" altLang="zh-TW" dirty="0" smtClean="0">
                <a:latin typeface="Apple LiGothic Medium"/>
                <a:ea typeface="Apple LiGothic Medium"/>
                <a:cs typeface="Apple LiGothic Medium"/>
              </a:rPr>
            </a:br>
            <a:endParaRPr kumimoji="1" lang="zh-TW" altLang="en-US" dirty="0">
              <a:latin typeface="Apple LiGothic Medium"/>
              <a:ea typeface="Apple LiGothic Medium"/>
              <a:cs typeface="Apple LiGothic Medium"/>
            </a:endParaRPr>
          </a:p>
        </p:txBody>
      </p:sp>
      <p:sp>
        <p:nvSpPr>
          <p:cNvPr id="3" name="內容版面配置區 2"/>
          <p:cNvSpPr>
            <a:spLocks noGrp="1"/>
          </p:cNvSpPr>
          <p:nvPr>
            <p:ph idx="1"/>
          </p:nvPr>
        </p:nvSpPr>
        <p:spPr/>
        <p:txBody>
          <a:bodyPr/>
          <a:lstStyle/>
          <a:p>
            <a:pPr marL="0" indent="0">
              <a:buNone/>
            </a:pPr>
            <a:r>
              <a:rPr lang="zh-TW" altLang="en-US" sz="4000" dirty="0">
                <a:solidFill>
                  <a:srgbClr val="FF0000"/>
                </a:solidFill>
                <a:latin typeface="Apple LiGothic Medium"/>
                <a:ea typeface="Apple LiGothic Medium"/>
                <a:cs typeface="Apple LiGothic Medium"/>
              </a:rPr>
              <a:t>為什麼我們變弱</a:t>
            </a:r>
            <a:r>
              <a:rPr lang="zh-TW" altLang="en-US" sz="4000" dirty="0" smtClean="0">
                <a:solidFill>
                  <a:srgbClr val="FF0000"/>
                </a:solidFill>
                <a:latin typeface="Apple LiGothic Medium"/>
                <a:ea typeface="Apple LiGothic Medium"/>
                <a:cs typeface="Apple LiGothic Medium"/>
              </a:rPr>
              <a:t>了</a:t>
            </a:r>
            <a:r>
              <a:rPr lang="en-US" altLang="zh-TW" sz="4000" dirty="0" smtClean="0">
                <a:solidFill>
                  <a:srgbClr val="FF0000"/>
                </a:solidFill>
                <a:latin typeface="Apple LiGothic Medium"/>
                <a:ea typeface="Apple LiGothic Medium"/>
                <a:cs typeface="Apple LiGothic Medium"/>
              </a:rPr>
              <a:t>?</a:t>
            </a:r>
          </a:p>
          <a:p>
            <a:pPr marL="0" indent="0">
              <a:buNone/>
            </a:pPr>
            <a:endParaRPr lang="en-US" altLang="zh-TW" dirty="0" smtClean="0"/>
          </a:p>
          <a:p>
            <a:r>
              <a:rPr lang="en-US" altLang="zh-TW" dirty="0" smtClean="0"/>
              <a:t>2000</a:t>
            </a:r>
            <a:r>
              <a:rPr lang="zh-TW" altLang="en-US" dirty="0" smtClean="0"/>
              <a:t>年後：國家議程一無所成</a:t>
            </a:r>
            <a:endParaRPr lang="en-US" altLang="zh-TW" dirty="0" smtClean="0"/>
          </a:p>
          <a:p>
            <a:r>
              <a:rPr kumimoji="1" lang="zh-TW" altLang="en-US" dirty="0" smtClean="0"/>
              <a:t>國家能力與社會共識能力巨幅衰退</a:t>
            </a:r>
            <a:endParaRPr kumimoji="1" lang="en-US" altLang="zh-TW" dirty="0" smtClean="0"/>
          </a:p>
          <a:p>
            <a:r>
              <a:rPr kumimoji="1" lang="zh-TW" altLang="en-US" dirty="0" smtClean="0"/>
              <a:t>政府能力原本就受限，</a:t>
            </a:r>
            <a:r>
              <a:rPr kumimoji="1" lang="en-US" altLang="zh-TW" dirty="0" smtClean="0"/>
              <a:t>2000</a:t>
            </a:r>
            <a:r>
              <a:rPr kumimoji="1" lang="zh-TW" altLang="en-US" dirty="0" smtClean="0"/>
              <a:t>年後更差</a:t>
            </a:r>
            <a:endParaRPr kumimoji="1" lang="en-US" altLang="zh-TW" dirty="0" smtClean="0"/>
          </a:p>
          <a:p>
            <a:r>
              <a:rPr kumimoji="1" lang="zh-TW" altLang="en-US" dirty="0" smtClean="0"/>
              <a:t>繼續前進或原地踏步：看看韓國、中國大陸、新加坡</a:t>
            </a:r>
            <a:endParaRPr kumimoji="1" lang="en-US" altLang="zh-TW" dirty="0" smtClean="0"/>
          </a:p>
          <a:p>
            <a:endParaRPr kumimoji="1" lang="zh-TW" altLang="en-US" dirty="0"/>
          </a:p>
        </p:txBody>
      </p:sp>
    </p:spTree>
    <p:extLst>
      <p:ext uri="{BB962C8B-B14F-4D97-AF65-F5344CB8AC3E}">
        <p14:creationId xmlns:p14="http://schemas.microsoft.com/office/powerpoint/2010/main" val="9717845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2"/>
          <p:cNvSpPr>
            <a:spLocks noChangeArrowheads="1"/>
          </p:cNvSpPr>
          <p:nvPr/>
        </p:nvSpPr>
        <p:spPr bwMode="auto">
          <a:xfrm>
            <a:off x="0" y="44450"/>
            <a:ext cx="91440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algn="ctr"/>
            <a:r>
              <a:rPr lang="zh-TW" altLang="en-US" sz="3200" b="1">
                <a:latin typeface="Arial Unicode MS" pitchFamily="34" charset="-120"/>
                <a:ea typeface="Arial Unicode MS" pitchFamily="34" charset="-120"/>
                <a:cs typeface="Arial Unicode MS" pitchFamily="34" charset="-120"/>
              </a:rPr>
              <a:t>南投縣仁愛鄉</a:t>
            </a:r>
            <a:r>
              <a:rPr lang="en-US" altLang="zh-TW" sz="3200" b="1">
                <a:latin typeface="Arial Unicode MS" pitchFamily="34" charset="-120"/>
                <a:ea typeface="Arial Unicode MS" pitchFamily="34" charset="-120"/>
                <a:cs typeface="Arial Unicode MS" pitchFamily="34" charset="-120"/>
              </a:rPr>
              <a:t>-</a:t>
            </a:r>
            <a:r>
              <a:rPr lang="zh-TW" altLang="en-US" sz="3200" b="1">
                <a:latin typeface="Arial Unicode MS" pitchFamily="34" charset="-120"/>
                <a:ea typeface="Arial Unicode MS" pitchFamily="34" charset="-120"/>
                <a:cs typeface="Arial Unicode MS" pitchFamily="34" charset="-120"/>
              </a:rPr>
              <a:t>華岡</a:t>
            </a:r>
          </a:p>
        </p:txBody>
      </p:sp>
    </p:spTree>
    <p:extLst>
      <p:ext uri="{BB962C8B-B14F-4D97-AF65-F5344CB8AC3E}">
        <p14:creationId xmlns:p14="http://schemas.microsoft.com/office/powerpoint/2010/main" val="1809820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2"/>
          <p:cNvSpPr>
            <a:spLocks noChangeArrowheads="1"/>
          </p:cNvSpPr>
          <p:nvPr/>
        </p:nvSpPr>
        <p:spPr bwMode="auto">
          <a:xfrm>
            <a:off x="0" y="44450"/>
            <a:ext cx="91440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algn="ctr"/>
            <a:r>
              <a:rPr lang="en-US" altLang="en-US" sz="3200" b="1">
                <a:solidFill>
                  <a:schemeClr val="bg1"/>
                </a:solidFill>
                <a:latin typeface="Arial Unicode MS" pitchFamily="34" charset="-120"/>
                <a:ea typeface="Arial Unicode MS" pitchFamily="34" charset="-120"/>
                <a:cs typeface="Arial Unicode MS" pitchFamily="34" charset="-120"/>
              </a:rPr>
              <a:t>清境的民宿</a:t>
            </a:r>
            <a:endParaRPr lang="zh-TW" altLang="en-US" sz="3200" b="1">
              <a:solidFill>
                <a:schemeClr val="bg1"/>
              </a:solidFill>
              <a:latin typeface="Arial Unicode MS" pitchFamily="34" charset="-120"/>
              <a:ea typeface="Arial Unicode MS" pitchFamily="34" charset="-120"/>
              <a:cs typeface="Arial Unicode MS" pitchFamily="34" charset="-120"/>
            </a:endParaRPr>
          </a:p>
        </p:txBody>
      </p:sp>
    </p:spTree>
    <p:extLst>
      <p:ext uri="{BB962C8B-B14F-4D97-AF65-F5344CB8AC3E}">
        <p14:creationId xmlns:p14="http://schemas.microsoft.com/office/powerpoint/2010/main" val="38182853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2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2"/>
          <p:cNvSpPr>
            <a:spLocks noChangeArrowheads="1"/>
          </p:cNvSpPr>
          <p:nvPr/>
        </p:nvSpPr>
        <p:spPr bwMode="auto">
          <a:xfrm>
            <a:off x="0" y="44450"/>
            <a:ext cx="91440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algn="ctr"/>
            <a:r>
              <a:rPr lang="zh-TW" altLang="en-US" sz="3200" b="1">
                <a:solidFill>
                  <a:schemeClr val="bg1"/>
                </a:solidFill>
                <a:latin typeface="Arial Unicode MS" pitchFamily="34" charset="-120"/>
                <a:ea typeface="Arial Unicode MS" pitchFamily="34" charset="-120"/>
                <a:cs typeface="Arial Unicode MS" pitchFamily="34" charset="-120"/>
              </a:rPr>
              <a:t>霧社</a:t>
            </a:r>
            <a:r>
              <a:rPr lang="en-US" altLang="zh-TW" sz="3200" b="1">
                <a:solidFill>
                  <a:schemeClr val="bg1"/>
                </a:solidFill>
                <a:latin typeface="Arial Unicode MS" pitchFamily="34" charset="-120"/>
                <a:ea typeface="Arial Unicode MS" pitchFamily="34" charset="-120"/>
                <a:cs typeface="Arial Unicode MS" pitchFamily="34" charset="-120"/>
              </a:rPr>
              <a:t>-</a:t>
            </a:r>
            <a:r>
              <a:rPr lang="zh-TW" altLang="en-US" sz="3200" b="1">
                <a:solidFill>
                  <a:schemeClr val="bg1"/>
                </a:solidFill>
                <a:latin typeface="Arial Unicode MS" pitchFamily="34" charset="-120"/>
                <a:ea typeface="Arial Unicode MS" pitchFamily="34" charset="-120"/>
                <a:cs typeface="Arial Unicode MS" pitchFamily="34" charset="-120"/>
              </a:rPr>
              <a:t>萬大水庫</a:t>
            </a:r>
          </a:p>
        </p:txBody>
      </p:sp>
    </p:spTree>
    <p:extLst>
      <p:ext uri="{BB962C8B-B14F-4D97-AF65-F5344CB8AC3E}">
        <p14:creationId xmlns:p14="http://schemas.microsoft.com/office/powerpoint/2010/main" val="1461799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1"/>
          </p:nvPr>
        </p:nvSpPr>
        <p:spPr/>
        <p:txBody>
          <a:bodyPr/>
          <a:lstStyle/>
          <a:p>
            <a:fld id="{8EC0583D-8D91-4CFD-AE1D-1ED1E336F76C}" type="slidenum">
              <a:rPr lang="zh-TW" altLang="en-US"/>
              <a:pPr/>
              <a:t>23</a:t>
            </a:fld>
            <a:endParaRPr lang="en-US" altLang="zh-TW"/>
          </a:p>
        </p:txBody>
      </p:sp>
      <p:pic>
        <p:nvPicPr>
          <p:cNvPr id="387075" name="Picture 3" descr="漁港分佈"/>
          <p:cNvPicPr>
            <a:picLocks noChangeAspect="1" noChangeArrowheads="1"/>
          </p:cNvPicPr>
          <p:nvPr/>
        </p:nvPicPr>
        <p:blipFill>
          <a:blip r:embed="rId2" cstate="print"/>
          <a:srcRect/>
          <a:stretch>
            <a:fillRect/>
          </a:stretch>
        </p:blipFill>
        <p:spPr bwMode="auto">
          <a:xfrm>
            <a:off x="0" y="836712"/>
            <a:ext cx="9144000" cy="6010176"/>
          </a:xfrm>
          <a:prstGeom prst="rect">
            <a:avLst/>
          </a:prstGeom>
          <a:noFill/>
        </p:spPr>
      </p:pic>
      <p:sp>
        <p:nvSpPr>
          <p:cNvPr id="6" name="Text Box 797"/>
          <p:cNvSpPr txBox="1">
            <a:spLocks noChangeArrowheads="1"/>
          </p:cNvSpPr>
          <p:nvPr/>
        </p:nvSpPr>
        <p:spPr bwMode="auto">
          <a:xfrm>
            <a:off x="0" y="180504"/>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4000" b="1" dirty="0" smtClean="0">
                <a:solidFill>
                  <a:srgbClr val="000000"/>
                </a:solidFill>
                <a:latin typeface="微軟正黑體" pitchFamily="34" charset="-120"/>
                <a:ea typeface="微軟正黑體" pitchFamily="34" charset="-120"/>
                <a:cs typeface="Arial Unicode MS" pitchFamily="34" charset="-120"/>
              </a:rPr>
              <a:t>在台北可能想到的海邊</a:t>
            </a:r>
            <a:endParaRPr lang="zh-TW" altLang="en-US" sz="4000" b="1" dirty="0">
              <a:solidFill>
                <a:srgbClr val="000000"/>
              </a:solidFill>
              <a:latin typeface="微軟正黑體" pitchFamily="34" charset="-120"/>
              <a:ea typeface="微軟正黑體" pitchFamily="34" charset="-120"/>
              <a:cs typeface="Arial Unicode MS" pitchFamily="34" charset="-120"/>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0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875"/>
            <a:ext cx="91440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2"/>
          <p:cNvSpPr>
            <a:spLocks noChangeArrowheads="1"/>
          </p:cNvSpPr>
          <p:nvPr/>
        </p:nvSpPr>
        <p:spPr bwMode="auto">
          <a:xfrm>
            <a:off x="0" y="44450"/>
            <a:ext cx="91440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algn="ctr"/>
            <a:r>
              <a:rPr lang="en-US" altLang="en-US" sz="3600" b="1">
                <a:solidFill>
                  <a:schemeClr val="bg1"/>
                </a:solidFill>
                <a:latin typeface="Arial Unicode MS" pitchFamily="34" charset="-120"/>
                <a:ea typeface="Arial Unicode MS" pitchFamily="34" charset="-120"/>
                <a:cs typeface="Arial Unicode MS" pitchFamily="34" charset="-120"/>
              </a:rPr>
              <a:t>屏東縣-佳冬鄉漁塭--地層下陷</a:t>
            </a:r>
            <a:endParaRPr lang="zh-TW" altLang="en-US" sz="3600" b="1">
              <a:solidFill>
                <a:schemeClr val="bg1"/>
              </a:solidFill>
              <a:latin typeface="Arial Unicode MS" pitchFamily="34" charset="-120"/>
              <a:ea typeface="Arial Unicode MS" pitchFamily="34" charset="-120"/>
              <a:cs typeface="Arial Unicode MS" pitchFamily="34" charset="-12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46" name="Picture 4" descr="%E9%9B%B2%E6%9E%97%E5%9C%B0%E5%8D%80%E6%B0%91%E5%9C%8B81-98%E5%B9%B4%E7%B4%AF%E7%A9%8D%E4%B8%8B%E9%99%B7%E9%87%8F%E5%9C%9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49300"/>
            <a:ext cx="9144000" cy="606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文字方塊 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7250" y="1047750"/>
            <a:ext cx="1092200" cy="555625"/>
          </a:xfrm>
          <a:prstGeom prst="rect">
            <a:avLst/>
          </a:prstGeom>
          <a:noFill/>
          <a:extLst>
            <a:ext uri="{909E8E84-426E-40DD-AFC4-6F175D3DCCD1}">
              <a14:hiddenFill xmlns:a14="http://schemas.microsoft.com/office/drawing/2010/main">
                <a:solidFill>
                  <a:srgbClr val="FFFFFF"/>
                </a:solidFill>
              </a14:hiddenFill>
            </a:ext>
          </a:extLst>
        </p:spPr>
      </p:pic>
      <p:pic>
        <p:nvPicPr>
          <p:cNvPr id="7" name="文字方塊 6"/>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23163" y="828675"/>
            <a:ext cx="1090612" cy="555625"/>
          </a:xfrm>
          <a:prstGeom prst="rect">
            <a:avLst/>
          </a:prstGeom>
          <a:noFill/>
          <a:extLst>
            <a:ext uri="{909E8E84-426E-40DD-AFC4-6F175D3DCCD1}">
              <a14:hiddenFill xmlns:a14="http://schemas.microsoft.com/office/drawing/2010/main">
                <a:solidFill>
                  <a:srgbClr val="FFFFFF"/>
                </a:solidFill>
              </a14:hiddenFill>
            </a:ext>
          </a:extLst>
        </p:spPr>
      </p:pic>
      <p:cxnSp>
        <p:nvCxnSpPr>
          <p:cNvPr id="8" name="直線單箭頭接點 7"/>
          <p:cNvCxnSpPr/>
          <p:nvPr/>
        </p:nvCxnSpPr>
        <p:spPr bwMode="auto">
          <a:xfrm rot="16200000" flipV="1">
            <a:off x="5867400" y="1117600"/>
            <a:ext cx="217488" cy="217488"/>
          </a:xfrm>
          <a:prstGeom prst="straightConnector1">
            <a:avLst/>
          </a:prstGeom>
          <a:ln>
            <a:solidFill>
              <a:srgbClr val="FF0000"/>
            </a:solidFill>
            <a:headEnd type="none" w="med" len="med"/>
            <a:tailEnd type="arrow"/>
          </a:ln>
        </p:spPr>
        <p:style>
          <a:lnRef idx="3">
            <a:schemeClr val="dk1"/>
          </a:lnRef>
          <a:fillRef idx="0">
            <a:schemeClr val="dk1"/>
          </a:fillRef>
          <a:effectRef idx="2">
            <a:schemeClr val="dk1"/>
          </a:effectRef>
          <a:fontRef idx="minor">
            <a:schemeClr val="tx1"/>
          </a:fontRef>
        </p:style>
      </p:cxnSp>
      <p:cxnSp>
        <p:nvCxnSpPr>
          <p:cNvPr id="9" name="直線單箭頭接點 8"/>
          <p:cNvCxnSpPr/>
          <p:nvPr/>
        </p:nvCxnSpPr>
        <p:spPr bwMode="auto">
          <a:xfrm rot="5400000">
            <a:off x="7748588" y="1397000"/>
            <a:ext cx="200025" cy="73025"/>
          </a:xfrm>
          <a:prstGeom prst="straightConnector1">
            <a:avLst/>
          </a:prstGeom>
          <a:ln>
            <a:solidFill>
              <a:srgbClr val="FF0000"/>
            </a:solidFill>
            <a:headEnd type="none" w="med" len="med"/>
            <a:tailEnd type="arrow"/>
          </a:ln>
        </p:spPr>
        <p:style>
          <a:lnRef idx="3">
            <a:schemeClr val="dk1"/>
          </a:lnRef>
          <a:fillRef idx="0">
            <a:schemeClr val="dk1"/>
          </a:fillRef>
          <a:effectRef idx="2">
            <a:schemeClr val="dk1"/>
          </a:effectRef>
          <a:fontRef idx="minor">
            <a:schemeClr val="tx1"/>
          </a:fontRef>
        </p:style>
      </p:cxnSp>
      <p:sp>
        <p:nvSpPr>
          <p:cNvPr id="543751" name="Text Box 2"/>
          <p:cNvSpPr txBox="1">
            <a:spLocks noChangeArrowheads="1"/>
          </p:cNvSpPr>
          <p:nvPr/>
        </p:nvSpPr>
        <p:spPr bwMode="auto">
          <a:xfrm>
            <a:off x="755650" y="0"/>
            <a:ext cx="77771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fontAlgn="base">
              <a:spcBef>
                <a:spcPct val="0"/>
              </a:spcBef>
              <a:spcAft>
                <a:spcPct val="0"/>
              </a:spcAft>
              <a:defRPr kumimoji="1">
                <a:solidFill>
                  <a:schemeClr val="tx1"/>
                </a:solidFill>
                <a:latin typeface="Arial" pitchFamily="34" charset="0"/>
                <a:ea typeface="新細明體" pitchFamily="18" charset="-120"/>
              </a:defRPr>
            </a:lvl6pPr>
            <a:lvl7pPr marL="2971800" indent="-228600" fontAlgn="base">
              <a:spcBef>
                <a:spcPct val="0"/>
              </a:spcBef>
              <a:spcAft>
                <a:spcPct val="0"/>
              </a:spcAft>
              <a:defRPr kumimoji="1">
                <a:solidFill>
                  <a:schemeClr val="tx1"/>
                </a:solidFill>
                <a:latin typeface="Arial" pitchFamily="34" charset="0"/>
                <a:ea typeface="新細明體" pitchFamily="18" charset="-120"/>
              </a:defRPr>
            </a:lvl7pPr>
            <a:lvl8pPr marL="3429000" indent="-228600" fontAlgn="base">
              <a:spcBef>
                <a:spcPct val="0"/>
              </a:spcBef>
              <a:spcAft>
                <a:spcPct val="0"/>
              </a:spcAft>
              <a:defRPr kumimoji="1">
                <a:solidFill>
                  <a:schemeClr val="tx1"/>
                </a:solidFill>
                <a:latin typeface="Arial" pitchFamily="34" charset="0"/>
                <a:ea typeface="新細明體" pitchFamily="18" charset="-120"/>
              </a:defRPr>
            </a:lvl8pPr>
            <a:lvl9pPr marL="3886200" indent="-228600" fontAlgn="base">
              <a:spcBef>
                <a:spcPct val="0"/>
              </a:spcBef>
              <a:spcAft>
                <a:spcPct val="0"/>
              </a:spcAft>
              <a:defRPr kumimoji="1">
                <a:solidFill>
                  <a:schemeClr val="tx1"/>
                </a:solidFill>
                <a:latin typeface="Arial" pitchFamily="34" charset="0"/>
                <a:ea typeface="新細明體" pitchFamily="18" charset="-120"/>
              </a:defRPr>
            </a:lvl9pPr>
          </a:lstStyle>
          <a:p>
            <a:pPr algn="ctr">
              <a:spcBef>
                <a:spcPct val="50000"/>
              </a:spcBef>
            </a:pPr>
            <a:r>
              <a:rPr lang="zh-TW" altLang="en-US" sz="4000">
                <a:solidFill>
                  <a:srgbClr val="000066"/>
                </a:solidFill>
                <a:latin typeface="Arial Unicode MS" pitchFamily="34" charset="-120"/>
                <a:ea typeface="Arial Unicode MS" pitchFamily="34" charset="-120"/>
                <a:cs typeface="Arial Unicode MS" pitchFamily="34" charset="-120"/>
              </a:rPr>
              <a:t>雲林地區</a:t>
            </a:r>
            <a:r>
              <a:rPr lang="en-US" altLang="zh-TW" sz="4000">
                <a:solidFill>
                  <a:srgbClr val="000066"/>
                </a:solidFill>
                <a:latin typeface="Arial Unicode MS" pitchFamily="34" charset="-120"/>
                <a:ea typeface="Arial Unicode MS" pitchFamily="34" charset="-120"/>
                <a:cs typeface="Arial Unicode MS" pitchFamily="34" charset="-120"/>
              </a:rPr>
              <a:t>81-98</a:t>
            </a:r>
            <a:r>
              <a:rPr lang="zh-TW" altLang="en-US" sz="4000">
                <a:solidFill>
                  <a:srgbClr val="000066"/>
                </a:solidFill>
                <a:latin typeface="Arial Unicode MS" pitchFamily="34" charset="-120"/>
                <a:ea typeface="Arial Unicode MS" pitchFamily="34" charset="-120"/>
                <a:cs typeface="Arial Unicode MS" pitchFamily="34" charset="-120"/>
              </a:rPr>
              <a:t>年累積下陷量</a:t>
            </a:r>
          </a:p>
        </p:txBody>
      </p:sp>
      <p:sp>
        <p:nvSpPr>
          <p:cNvPr id="543752" name="Text Box 7"/>
          <p:cNvSpPr txBox="1">
            <a:spLocks noChangeArrowheads="1"/>
          </p:cNvSpPr>
          <p:nvPr/>
        </p:nvSpPr>
        <p:spPr bwMode="auto">
          <a:xfrm>
            <a:off x="3779838" y="6092825"/>
            <a:ext cx="2447925" cy="376238"/>
          </a:xfrm>
          <a:prstGeom prst="rect">
            <a:avLst/>
          </a:prstGeom>
          <a:solidFill>
            <a:srgbClr val="FFFF00"/>
          </a:solidFill>
          <a:ln w="9525" algn="ctr">
            <a:solidFill>
              <a:schemeClr val="bg2"/>
            </a:solidFill>
            <a:miter lim="800000"/>
            <a:headEnd/>
            <a:tailEnd/>
          </a:ln>
        </p:spPr>
        <p:txBody>
          <a:bodyPr lIns="90000" tIns="46800" rIns="90000" bIns="46800">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fontAlgn="base">
              <a:spcBef>
                <a:spcPct val="0"/>
              </a:spcBef>
              <a:spcAft>
                <a:spcPct val="0"/>
              </a:spcAft>
              <a:defRPr kumimoji="1">
                <a:solidFill>
                  <a:schemeClr val="tx1"/>
                </a:solidFill>
                <a:latin typeface="Arial" pitchFamily="34" charset="0"/>
                <a:ea typeface="新細明體" pitchFamily="18" charset="-120"/>
              </a:defRPr>
            </a:lvl6pPr>
            <a:lvl7pPr marL="2971800" indent="-228600" fontAlgn="base">
              <a:spcBef>
                <a:spcPct val="0"/>
              </a:spcBef>
              <a:spcAft>
                <a:spcPct val="0"/>
              </a:spcAft>
              <a:defRPr kumimoji="1">
                <a:solidFill>
                  <a:schemeClr val="tx1"/>
                </a:solidFill>
                <a:latin typeface="Arial" pitchFamily="34" charset="0"/>
                <a:ea typeface="新細明體" pitchFamily="18" charset="-120"/>
              </a:defRPr>
            </a:lvl7pPr>
            <a:lvl8pPr marL="3429000" indent="-228600" fontAlgn="base">
              <a:spcBef>
                <a:spcPct val="0"/>
              </a:spcBef>
              <a:spcAft>
                <a:spcPct val="0"/>
              </a:spcAft>
              <a:defRPr kumimoji="1">
                <a:solidFill>
                  <a:schemeClr val="tx1"/>
                </a:solidFill>
                <a:latin typeface="Arial" pitchFamily="34" charset="0"/>
                <a:ea typeface="新細明體" pitchFamily="18" charset="-120"/>
              </a:defRPr>
            </a:lvl8pPr>
            <a:lvl9pPr marL="3886200" indent="-228600" fontAlgn="base">
              <a:spcBef>
                <a:spcPct val="0"/>
              </a:spcBef>
              <a:spcAft>
                <a:spcPct val="0"/>
              </a:spcAft>
              <a:defRPr kumimoji="1">
                <a:solidFill>
                  <a:schemeClr val="tx1"/>
                </a:solidFill>
                <a:latin typeface="Arial" pitchFamily="34" charset="0"/>
                <a:ea typeface="新細明體" pitchFamily="18" charset="-120"/>
              </a:defRPr>
            </a:lvl9pPr>
          </a:lstStyle>
          <a:p>
            <a:pPr algn="ctr">
              <a:spcBef>
                <a:spcPct val="50000"/>
              </a:spcBef>
            </a:pPr>
            <a:r>
              <a:rPr lang="zh-TW" altLang="en-US">
                <a:solidFill>
                  <a:srgbClr val="FF3300"/>
                </a:solidFill>
                <a:latin typeface="Garamond" pitchFamily="18" charset="0"/>
                <a:ea typeface="標楷體" pitchFamily="65" charset="-120"/>
              </a:rPr>
              <a:t>每年八公分向下沉淪</a:t>
            </a:r>
          </a:p>
        </p:txBody>
      </p:sp>
    </p:spTree>
    <p:extLst>
      <p:ext uri="{BB962C8B-B14F-4D97-AF65-F5344CB8AC3E}">
        <p14:creationId xmlns:p14="http://schemas.microsoft.com/office/powerpoint/2010/main" val="18405227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4" name="Picture 2" descr="http://www.dfun.com.tw/wp-content/uploads/2009/10/image005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68413"/>
            <a:ext cx="9124950"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5795" name="矩形 3"/>
          <p:cNvSpPr>
            <a:spLocks noChangeArrowheads="1"/>
          </p:cNvSpPr>
          <p:nvPr/>
        </p:nvSpPr>
        <p:spPr bwMode="auto">
          <a:xfrm>
            <a:off x="0" y="6488113"/>
            <a:ext cx="3509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kumimoji="0" lang="zh-TW" altLang="en-US" smtClean="0">
                <a:solidFill>
                  <a:srgbClr val="FFFFFF"/>
                </a:solidFill>
                <a:latin typeface="標楷體" pitchFamily="65" charset="-120"/>
                <a:ea typeface="標楷體" pitchFamily="65" charset="-120"/>
              </a:rPr>
              <a:t>圖由中央大學太空遙測中心提供</a:t>
            </a:r>
          </a:p>
        </p:txBody>
      </p:sp>
      <p:sp>
        <p:nvSpPr>
          <p:cNvPr id="545796" name="Rectangle 3"/>
          <p:cNvSpPr>
            <a:spLocks noChangeArrowheads="1"/>
          </p:cNvSpPr>
          <p:nvPr/>
        </p:nvSpPr>
        <p:spPr bwMode="auto">
          <a:xfrm>
            <a:off x="385763" y="0"/>
            <a:ext cx="83708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ctr"/>
            <a:r>
              <a:rPr lang="zh-TW" altLang="en-US" sz="4000" smtClean="0">
                <a:solidFill>
                  <a:srgbClr val="000066"/>
                </a:solidFill>
                <a:latin typeface="Arial Unicode MS" pitchFamily="34" charset="-120"/>
                <a:ea typeface="Arial Unicode MS" pitchFamily="34" charset="-120"/>
                <a:cs typeface="Arial Unicode MS" pitchFamily="34" charset="-120"/>
              </a:rPr>
              <a:t>八八風災前太麻里溪出海口</a:t>
            </a:r>
          </a:p>
        </p:txBody>
      </p:sp>
      <p:sp>
        <p:nvSpPr>
          <p:cNvPr id="6" name="文字方塊 5"/>
          <p:cNvSpPr txBox="1"/>
          <p:nvPr/>
        </p:nvSpPr>
        <p:spPr>
          <a:xfrm>
            <a:off x="3924300" y="4221163"/>
            <a:ext cx="1108075" cy="369887"/>
          </a:xfrm>
          <a:prstGeom prst="rect">
            <a:avLst/>
          </a:prstGeom>
          <a:noFill/>
        </p:spPr>
        <p:txBody>
          <a:bodyPr wrap="none">
            <a:spAutoFit/>
          </a:bodyPr>
          <a:lstStyle/>
          <a:p>
            <a:pPr fontAlgn="auto">
              <a:spcBef>
                <a:spcPts val="0"/>
              </a:spcBef>
              <a:spcAft>
                <a:spcPts val="0"/>
              </a:spcAft>
              <a:defRPr/>
            </a:pPr>
            <a:r>
              <a:rPr kumimoji="0" lang="zh-TW" altLang="en-US" dirty="0">
                <a:solidFill>
                  <a:srgbClr val="FFFF00"/>
                </a:solidFill>
                <a:effectLst>
                  <a:outerShdw blurRad="38100" dist="38100" dir="2700000" algn="tl">
                    <a:srgbClr val="000000">
                      <a:alpha val="43137"/>
                    </a:srgbClr>
                  </a:outerShdw>
                </a:effectLst>
                <a:latin typeface="標楷體" pitchFamily="65" charset="-120"/>
                <a:ea typeface="標楷體" pitchFamily="65" charset="-120"/>
              </a:rPr>
              <a:t>九號省道</a:t>
            </a:r>
          </a:p>
        </p:txBody>
      </p:sp>
      <p:sp>
        <p:nvSpPr>
          <p:cNvPr id="7" name="文字方塊 6"/>
          <p:cNvSpPr txBox="1"/>
          <p:nvPr/>
        </p:nvSpPr>
        <p:spPr>
          <a:xfrm>
            <a:off x="4067175" y="4868863"/>
            <a:ext cx="1339850" cy="369887"/>
          </a:xfrm>
          <a:prstGeom prst="rect">
            <a:avLst/>
          </a:prstGeom>
          <a:noFill/>
        </p:spPr>
        <p:txBody>
          <a:bodyPr wrap="none">
            <a:spAutoFit/>
          </a:bodyPr>
          <a:lstStyle/>
          <a:p>
            <a:pPr fontAlgn="auto">
              <a:spcBef>
                <a:spcPts val="0"/>
              </a:spcBef>
              <a:spcAft>
                <a:spcPts val="0"/>
              </a:spcAft>
              <a:defRPr/>
            </a:pPr>
            <a:r>
              <a:rPr kumimoji="0" lang="zh-TW" altLang="en-US" dirty="0">
                <a:solidFill>
                  <a:srgbClr val="FFFF00"/>
                </a:solidFill>
                <a:effectLst>
                  <a:outerShdw blurRad="38100" dist="38100" dir="2700000" algn="tl">
                    <a:srgbClr val="000000">
                      <a:alpha val="43137"/>
                    </a:srgbClr>
                  </a:outerShdw>
                </a:effectLst>
                <a:latin typeface="標楷體" pitchFamily="65" charset="-120"/>
                <a:ea typeface="標楷體" pitchFamily="65" charset="-120"/>
              </a:rPr>
              <a:t>南太麻里橋</a:t>
            </a:r>
          </a:p>
        </p:txBody>
      </p:sp>
      <p:sp>
        <p:nvSpPr>
          <p:cNvPr id="8" name="文字方塊 7"/>
          <p:cNvSpPr txBox="1"/>
          <p:nvPr/>
        </p:nvSpPr>
        <p:spPr>
          <a:xfrm>
            <a:off x="6372225" y="2205038"/>
            <a:ext cx="1800225" cy="369887"/>
          </a:xfrm>
          <a:prstGeom prst="rect">
            <a:avLst/>
          </a:prstGeom>
          <a:noFill/>
        </p:spPr>
        <p:txBody>
          <a:bodyPr wrap="none">
            <a:spAutoFit/>
          </a:bodyPr>
          <a:lstStyle/>
          <a:p>
            <a:pPr fontAlgn="auto">
              <a:spcBef>
                <a:spcPts val="0"/>
              </a:spcBef>
              <a:spcAft>
                <a:spcPts val="0"/>
              </a:spcAft>
              <a:defRPr/>
            </a:pPr>
            <a:r>
              <a:rPr kumimoji="0" lang="zh-TW" altLang="en-US" dirty="0">
                <a:solidFill>
                  <a:srgbClr val="FFFF00"/>
                </a:solidFill>
                <a:effectLst>
                  <a:outerShdw blurRad="38100" dist="38100" dir="2700000" algn="tl">
                    <a:srgbClr val="000000">
                      <a:alpha val="43137"/>
                    </a:srgbClr>
                  </a:outerShdw>
                </a:effectLst>
                <a:latin typeface="標楷體" pitchFamily="65" charset="-120"/>
                <a:ea typeface="標楷體" pitchFamily="65" charset="-120"/>
              </a:rPr>
              <a:t>太麻里鄉泰和村</a:t>
            </a:r>
          </a:p>
        </p:txBody>
      </p:sp>
      <p:sp>
        <p:nvSpPr>
          <p:cNvPr id="9" name="文字方塊 8"/>
          <p:cNvSpPr txBox="1"/>
          <p:nvPr/>
        </p:nvSpPr>
        <p:spPr>
          <a:xfrm>
            <a:off x="4643438" y="6308725"/>
            <a:ext cx="1801812" cy="369888"/>
          </a:xfrm>
          <a:prstGeom prst="rect">
            <a:avLst/>
          </a:prstGeom>
          <a:noFill/>
        </p:spPr>
        <p:txBody>
          <a:bodyPr wrap="none">
            <a:spAutoFit/>
          </a:bodyPr>
          <a:lstStyle/>
          <a:p>
            <a:pPr fontAlgn="auto">
              <a:spcBef>
                <a:spcPts val="0"/>
              </a:spcBef>
              <a:spcAft>
                <a:spcPts val="0"/>
              </a:spcAft>
              <a:defRPr/>
            </a:pPr>
            <a:r>
              <a:rPr kumimoji="0" lang="zh-TW" altLang="en-US" dirty="0">
                <a:solidFill>
                  <a:srgbClr val="FFFF00"/>
                </a:solidFill>
                <a:effectLst>
                  <a:outerShdw blurRad="38100" dist="38100" dir="2700000" algn="tl">
                    <a:srgbClr val="000000">
                      <a:alpha val="43137"/>
                    </a:srgbClr>
                  </a:outerShdw>
                </a:effectLst>
                <a:latin typeface="標楷體" pitchFamily="65" charset="-120"/>
                <a:ea typeface="標楷體" pitchFamily="65" charset="-120"/>
              </a:rPr>
              <a:t>太麻里鄉香蘭村</a:t>
            </a:r>
          </a:p>
        </p:txBody>
      </p:sp>
      <p:sp>
        <p:nvSpPr>
          <p:cNvPr id="10" name="文字方塊 9"/>
          <p:cNvSpPr txBox="1"/>
          <p:nvPr/>
        </p:nvSpPr>
        <p:spPr>
          <a:xfrm>
            <a:off x="2195513" y="3357563"/>
            <a:ext cx="1338262" cy="368300"/>
          </a:xfrm>
          <a:prstGeom prst="rect">
            <a:avLst/>
          </a:prstGeom>
          <a:noFill/>
        </p:spPr>
        <p:txBody>
          <a:bodyPr wrap="none">
            <a:spAutoFit/>
          </a:bodyPr>
          <a:lstStyle/>
          <a:p>
            <a:pPr fontAlgn="auto">
              <a:spcBef>
                <a:spcPts val="0"/>
              </a:spcBef>
              <a:spcAft>
                <a:spcPts val="0"/>
              </a:spcAft>
              <a:defRPr/>
            </a:pPr>
            <a:r>
              <a:rPr kumimoji="0" lang="zh-TW" altLang="en-US" dirty="0">
                <a:solidFill>
                  <a:srgbClr val="FFFF00"/>
                </a:solidFill>
                <a:effectLst>
                  <a:outerShdw blurRad="38100" dist="38100" dir="2700000" algn="tl">
                    <a:srgbClr val="000000">
                      <a:alpha val="43137"/>
                    </a:srgbClr>
                  </a:outerShdw>
                </a:effectLst>
                <a:latin typeface="標楷體" pitchFamily="65" charset="-120"/>
                <a:ea typeface="標楷體" pitchFamily="65" charset="-120"/>
              </a:rPr>
              <a:t>南迴鐵路橋</a:t>
            </a:r>
          </a:p>
        </p:txBody>
      </p:sp>
    </p:spTree>
    <p:extLst>
      <p:ext uri="{BB962C8B-B14F-4D97-AF65-F5344CB8AC3E}">
        <p14:creationId xmlns:p14="http://schemas.microsoft.com/office/powerpoint/2010/main" val="26770057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6818" name="Picture 2" descr="http://www.dfun.com.tw/wp-content/uploads/2009/10/image009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68413"/>
            <a:ext cx="9124950"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6819" name="Rectangle 3"/>
          <p:cNvSpPr>
            <a:spLocks noChangeArrowheads="1"/>
          </p:cNvSpPr>
          <p:nvPr/>
        </p:nvSpPr>
        <p:spPr bwMode="auto">
          <a:xfrm>
            <a:off x="385763" y="0"/>
            <a:ext cx="83708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ctr"/>
            <a:r>
              <a:rPr lang="zh-TW" altLang="en-US" sz="4000" smtClean="0">
                <a:solidFill>
                  <a:srgbClr val="000066"/>
                </a:solidFill>
                <a:latin typeface="Arial Unicode MS" pitchFamily="34" charset="-120"/>
                <a:ea typeface="Arial Unicode MS" pitchFamily="34" charset="-120"/>
                <a:cs typeface="Arial Unicode MS" pitchFamily="34" charset="-120"/>
              </a:rPr>
              <a:t>八八風災後太麻里溪出海口</a:t>
            </a:r>
          </a:p>
        </p:txBody>
      </p:sp>
      <p:sp>
        <p:nvSpPr>
          <p:cNvPr id="8" name="文字方塊 7"/>
          <p:cNvSpPr txBox="1"/>
          <p:nvPr/>
        </p:nvSpPr>
        <p:spPr>
          <a:xfrm>
            <a:off x="3924300" y="4221163"/>
            <a:ext cx="1108075" cy="369887"/>
          </a:xfrm>
          <a:prstGeom prst="rect">
            <a:avLst/>
          </a:prstGeom>
          <a:noFill/>
        </p:spPr>
        <p:txBody>
          <a:bodyPr wrap="none">
            <a:spAutoFit/>
          </a:bodyPr>
          <a:lstStyle/>
          <a:p>
            <a:pPr fontAlgn="auto">
              <a:spcBef>
                <a:spcPts val="0"/>
              </a:spcBef>
              <a:spcAft>
                <a:spcPts val="0"/>
              </a:spcAft>
              <a:defRPr/>
            </a:pPr>
            <a:r>
              <a:rPr kumimoji="0" lang="zh-TW" altLang="en-US" dirty="0">
                <a:solidFill>
                  <a:srgbClr val="FFFF00"/>
                </a:solidFill>
                <a:effectLst>
                  <a:outerShdw blurRad="38100" dist="38100" dir="2700000" algn="tl">
                    <a:srgbClr val="000000">
                      <a:alpha val="43137"/>
                    </a:srgbClr>
                  </a:outerShdw>
                </a:effectLst>
                <a:latin typeface="標楷體" pitchFamily="65" charset="-120"/>
                <a:ea typeface="標楷體" pitchFamily="65" charset="-120"/>
              </a:rPr>
              <a:t>九號省道</a:t>
            </a:r>
          </a:p>
        </p:txBody>
      </p:sp>
      <p:sp>
        <p:nvSpPr>
          <p:cNvPr id="9" name="文字方塊 8"/>
          <p:cNvSpPr txBox="1"/>
          <p:nvPr/>
        </p:nvSpPr>
        <p:spPr>
          <a:xfrm>
            <a:off x="4067175" y="4868863"/>
            <a:ext cx="1339850" cy="369887"/>
          </a:xfrm>
          <a:prstGeom prst="rect">
            <a:avLst/>
          </a:prstGeom>
          <a:noFill/>
        </p:spPr>
        <p:txBody>
          <a:bodyPr wrap="none">
            <a:spAutoFit/>
          </a:bodyPr>
          <a:lstStyle/>
          <a:p>
            <a:pPr fontAlgn="auto">
              <a:spcBef>
                <a:spcPts val="0"/>
              </a:spcBef>
              <a:spcAft>
                <a:spcPts val="0"/>
              </a:spcAft>
              <a:defRPr/>
            </a:pPr>
            <a:r>
              <a:rPr kumimoji="0" lang="zh-TW" altLang="en-US" dirty="0">
                <a:solidFill>
                  <a:srgbClr val="FFFF00"/>
                </a:solidFill>
                <a:effectLst>
                  <a:outerShdw blurRad="38100" dist="38100" dir="2700000" algn="tl">
                    <a:srgbClr val="000000">
                      <a:alpha val="43137"/>
                    </a:srgbClr>
                  </a:outerShdw>
                </a:effectLst>
                <a:latin typeface="標楷體" pitchFamily="65" charset="-120"/>
                <a:ea typeface="標楷體" pitchFamily="65" charset="-120"/>
              </a:rPr>
              <a:t>南太麻里橋</a:t>
            </a:r>
          </a:p>
        </p:txBody>
      </p:sp>
      <p:sp>
        <p:nvSpPr>
          <p:cNvPr id="10" name="文字方塊 9"/>
          <p:cNvSpPr txBox="1"/>
          <p:nvPr/>
        </p:nvSpPr>
        <p:spPr>
          <a:xfrm>
            <a:off x="6372225" y="2205038"/>
            <a:ext cx="1800225" cy="369887"/>
          </a:xfrm>
          <a:prstGeom prst="rect">
            <a:avLst/>
          </a:prstGeom>
          <a:noFill/>
        </p:spPr>
        <p:txBody>
          <a:bodyPr wrap="none">
            <a:spAutoFit/>
          </a:bodyPr>
          <a:lstStyle/>
          <a:p>
            <a:pPr fontAlgn="auto">
              <a:spcBef>
                <a:spcPts val="0"/>
              </a:spcBef>
              <a:spcAft>
                <a:spcPts val="0"/>
              </a:spcAft>
              <a:defRPr/>
            </a:pPr>
            <a:r>
              <a:rPr kumimoji="0" lang="zh-TW" altLang="en-US" dirty="0">
                <a:solidFill>
                  <a:srgbClr val="FFFF00"/>
                </a:solidFill>
                <a:effectLst>
                  <a:outerShdw blurRad="38100" dist="38100" dir="2700000" algn="tl">
                    <a:srgbClr val="000000">
                      <a:alpha val="43137"/>
                    </a:srgbClr>
                  </a:outerShdw>
                </a:effectLst>
                <a:latin typeface="標楷體" pitchFamily="65" charset="-120"/>
                <a:ea typeface="標楷體" pitchFamily="65" charset="-120"/>
              </a:rPr>
              <a:t>太麻里鄉泰和村</a:t>
            </a:r>
          </a:p>
        </p:txBody>
      </p:sp>
      <p:sp>
        <p:nvSpPr>
          <p:cNvPr id="11" name="文字方塊 10"/>
          <p:cNvSpPr txBox="1"/>
          <p:nvPr/>
        </p:nvSpPr>
        <p:spPr>
          <a:xfrm>
            <a:off x="4643438" y="6308725"/>
            <a:ext cx="1801812" cy="369888"/>
          </a:xfrm>
          <a:prstGeom prst="rect">
            <a:avLst/>
          </a:prstGeom>
          <a:noFill/>
        </p:spPr>
        <p:txBody>
          <a:bodyPr wrap="none">
            <a:spAutoFit/>
          </a:bodyPr>
          <a:lstStyle/>
          <a:p>
            <a:pPr fontAlgn="auto">
              <a:spcBef>
                <a:spcPts val="0"/>
              </a:spcBef>
              <a:spcAft>
                <a:spcPts val="0"/>
              </a:spcAft>
              <a:defRPr/>
            </a:pPr>
            <a:r>
              <a:rPr kumimoji="0" lang="zh-TW" altLang="en-US" dirty="0">
                <a:solidFill>
                  <a:srgbClr val="FFFF00"/>
                </a:solidFill>
                <a:effectLst>
                  <a:outerShdw blurRad="38100" dist="38100" dir="2700000" algn="tl">
                    <a:srgbClr val="000000">
                      <a:alpha val="43137"/>
                    </a:srgbClr>
                  </a:outerShdw>
                </a:effectLst>
                <a:latin typeface="標楷體" pitchFamily="65" charset="-120"/>
                <a:ea typeface="標楷體" pitchFamily="65" charset="-120"/>
              </a:rPr>
              <a:t>太麻里鄉香蘭村</a:t>
            </a:r>
          </a:p>
        </p:txBody>
      </p:sp>
      <p:sp>
        <p:nvSpPr>
          <p:cNvPr id="12" name="文字方塊 11"/>
          <p:cNvSpPr txBox="1"/>
          <p:nvPr/>
        </p:nvSpPr>
        <p:spPr>
          <a:xfrm>
            <a:off x="2195513" y="3357563"/>
            <a:ext cx="1338262" cy="369887"/>
          </a:xfrm>
          <a:prstGeom prst="rect">
            <a:avLst/>
          </a:prstGeom>
          <a:noFill/>
        </p:spPr>
        <p:txBody>
          <a:bodyPr wrap="none">
            <a:spAutoFit/>
          </a:bodyPr>
          <a:lstStyle/>
          <a:p>
            <a:pPr fontAlgn="auto">
              <a:spcBef>
                <a:spcPts val="0"/>
              </a:spcBef>
              <a:spcAft>
                <a:spcPts val="0"/>
              </a:spcAft>
              <a:defRPr/>
            </a:pPr>
            <a:r>
              <a:rPr kumimoji="0" lang="zh-TW" altLang="en-US" dirty="0">
                <a:solidFill>
                  <a:srgbClr val="FFFF00"/>
                </a:solidFill>
                <a:effectLst>
                  <a:outerShdw blurRad="38100" dist="38100" dir="2700000" algn="tl">
                    <a:srgbClr val="000000">
                      <a:alpha val="43137"/>
                    </a:srgbClr>
                  </a:outerShdw>
                </a:effectLst>
                <a:latin typeface="標楷體" pitchFamily="65" charset="-120"/>
                <a:ea typeface="標楷體" pitchFamily="65" charset="-120"/>
              </a:rPr>
              <a:t>南迴鐵路橋</a:t>
            </a:r>
            <a:endParaRPr kumimoji="0" lang="en-US" altLang="zh-TW" dirty="0">
              <a:solidFill>
                <a:srgbClr val="FFFF00"/>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546825" name="矩形 12"/>
          <p:cNvSpPr>
            <a:spLocks noChangeArrowheads="1"/>
          </p:cNvSpPr>
          <p:nvPr/>
        </p:nvSpPr>
        <p:spPr bwMode="auto">
          <a:xfrm>
            <a:off x="0" y="6488113"/>
            <a:ext cx="3509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kumimoji="0" lang="zh-TW" altLang="en-US" smtClean="0">
                <a:solidFill>
                  <a:srgbClr val="FFFFFF"/>
                </a:solidFill>
                <a:latin typeface="標楷體" pitchFamily="65" charset="-120"/>
                <a:ea typeface="標楷體" pitchFamily="65" charset="-120"/>
              </a:rPr>
              <a:t>圖由中央大學太空遙測中心提供</a:t>
            </a:r>
          </a:p>
        </p:txBody>
      </p:sp>
    </p:spTree>
    <p:extLst>
      <p:ext uri="{BB962C8B-B14F-4D97-AF65-F5344CB8AC3E}">
        <p14:creationId xmlns:p14="http://schemas.microsoft.com/office/powerpoint/2010/main" val="822866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921_谷關"/>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descr="G2谷關大橋處拍明隧道破壞＿無(合併121314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3573463"/>
            <a:ext cx="4608513" cy="328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4"/>
          <p:cNvSpPr txBox="1">
            <a:spLocks noChangeArrowheads="1"/>
          </p:cNvSpPr>
          <p:nvPr/>
        </p:nvSpPr>
        <p:spPr bwMode="auto">
          <a:xfrm>
            <a:off x="7308850" y="3429000"/>
            <a:ext cx="18145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spcBef>
                <a:spcPct val="50000"/>
              </a:spcBef>
            </a:pPr>
            <a:r>
              <a:rPr lang="en-US" altLang="zh-TW" b="1">
                <a:solidFill>
                  <a:srgbClr val="FF0000"/>
                </a:solidFill>
                <a:latin typeface="Verdana" pitchFamily="34" charset="0"/>
              </a:rPr>
              <a:t>2005.08</a:t>
            </a:r>
          </a:p>
        </p:txBody>
      </p:sp>
      <p:pic>
        <p:nvPicPr>
          <p:cNvPr id="27653" name="Picture 5" descr="Image-3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Text Box 6"/>
          <p:cNvSpPr txBox="1">
            <a:spLocks noChangeArrowheads="1"/>
          </p:cNvSpPr>
          <p:nvPr/>
        </p:nvSpPr>
        <p:spPr bwMode="auto">
          <a:xfrm>
            <a:off x="6732588" y="-26988"/>
            <a:ext cx="2333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spcBef>
                <a:spcPct val="50000"/>
              </a:spcBef>
            </a:pPr>
            <a:r>
              <a:rPr lang="en-US" altLang="zh-TW" b="1">
                <a:solidFill>
                  <a:srgbClr val="FF0000"/>
                </a:solidFill>
                <a:latin typeface="Verdana" pitchFamily="34" charset="0"/>
              </a:rPr>
              <a:t>2004.08</a:t>
            </a:r>
          </a:p>
        </p:txBody>
      </p:sp>
      <p:pic>
        <p:nvPicPr>
          <p:cNvPr id="27655"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Text Box 8"/>
          <p:cNvSpPr txBox="1">
            <a:spLocks noChangeArrowheads="1"/>
          </p:cNvSpPr>
          <p:nvPr/>
        </p:nvSpPr>
        <p:spPr bwMode="auto">
          <a:xfrm>
            <a:off x="0" y="3429000"/>
            <a:ext cx="1238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en-US" altLang="zh-TW" b="1">
                <a:solidFill>
                  <a:srgbClr val="FF0000"/>
                </a:solidFill>
                <a:latin typeface="Verdana" pitchFamily="34" charset="0"/>
              </a:rPr>
              <a:t>2006.12</a:t>
            </a:r>
          </a:p>
        </p:txBody>
      </p:sp>
      <p:sp>
        <p:nvSpPr>
          <p:cNvPr id="27657" name="Text Box 9"/>
          <p:cNvSpPr txBox="1">
            <a:spLocks noChangeArrowheads="1"/>
          </p:cNvSpPr>
          <p:nvPr/>
        </p:nvSpPr>
        <p:spPr bwMode="auto">
          <a:xfrm>
            <a:off x="0" y="0"/>
            <a:ext cx="1238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en-US" altLang="zh-TW" b="1">
                <a:solidFill>
                  <a:srgbClr val="FF0000"/>
                </a:solidFill>
                <a:latin typeface="Verdana" pitchFamily="34" charset="0"/>
              </a:rPr>
              <a:t>1999.10</a:t>
            </a:r>
          </a:p>
        </p:txBody>
      </p:sp>
      <p:sp>
        <p:nvSpPr>
          <p:cNvPr id="27658" name="Text Box 11"/>
          <p:cNvSpPr txBox="1">
            <a:spLocks noChangeArrowheads="1"/>
          </p:cNvSpPr>
          <p:nvPr/>
        </p:nvSpPr>
        <p:spPr bwMode="auto">
          <a:xfrm>
            <a:off x="2787650" y="3124200"/>
            <a:ext cx="1784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kumimoji="0" lang="zh-TW" altLang="en-US" sz="1400">
                <a:solidFill>
                  <a:srgbClr val="FFFF00"/>
                </a:solidFill>
                <a:latin typeface="Times New Roman" pitchFamily="18" charset="0"/>
                <a:ea typeface="標楷體" pitchFamily="65" charset="-120"/>
              </a:rPr>
              <a:t>照片來源：公路總局</a:t>
            </a:r>
          </a:p>
        </p:txBody>
      </p:sp>
      <p:sp>
        <p:nvSpPr>
          <p:cNvPr id="27659" name="AutoShape 10"/>
          <p:cNvSpPr>
            <a:spLocks noChangeArrowheads="1"/>
          </p:cNvSpPr>
          <p:nvPr/>
        </p:nvSpPr>
        <p:spPr bwMode="auto">
          <a:xfrm>
            <a:off x="4427538" y="1844675"/>
            <a:ext cx="576262" cy="647700"/>
          </a:xfrm>
          <a:prstGeom prst="rightArrow">
            <a:avLst>
              <a:gd name="adj1" fmla="val 47056"/>
              <a:gd name="adj2" fmla="val 53444"/>
            </a:avLst>
          </a:prstGeom>
          <a:solidFill>
            <a:srgbClr val="99CCFF"/>
          </a:solidFill>
          <a:ln w="38100">
            <a:solidFill>
              <a:srgbClr val="FFFFFF"/>
            </a:solidFill>
            <a:miter lim="800000"/>
            <a:headEnd/>
            <a:tailEnd/>
          </a:ln>
        </p:spPr>
        <p:txBody>
          <a:bodyPr wrap="none" anchor="ctr"/>
          <a:lstStyle/>
          <a:p>
            <a:endParaRPr lang="zh-TW" altLang="zh-TW"/>
          </a:p>
        </p:txBody>
      </p:sp>
      <p:sp>
        <p:nvSpPr>
          <p:cNvPr id="27660" name="AutoShape 10"/>
          <p:cNvSpPr>
            <a:spLocks noChangeArrowheads="1"/>
          </p:cNvSpPr>
          <p:nvPr/>
        </p:nvSpPr>
        <p:spPr bwMode="auto">
          <a:xfrm rot="5400000">
            <a:off x="6768307" y="3248819"/>
            <a:ext cx="576262" cy="647700"/>
          </a:xfrm>
          <a:prstGeom prst="rightArrow">
            <a:avLst>
              <a:gd name="adj1" fmla="val 47056"/>
              <a:gd name="adj2" fmla="val 53444"/>
            </a:avLst>
          </a:prstGeom>
          <a:solidFill>
            <a:srgbClr val="99CCFF"/>
          </a:solidFill>
          <a:ln w="38100">
            <a:solidFill>
              <a:srgbClr val="FFFFFF"/>
            </a:solidFill>
            <a:miter lim="800000"/>
            <a:headEnd/>
            <a:tailEnd/>
          </a:ln>
        </p:spPr>
        <p:txBody>
          <a:bodyPr rot="10800000" vert="eaVert" wrap="none" anchor="ctr"/>
          <a:lstStyle/>
          <a:p>
            <a:endParaRPr lang="zh-TW" altLang="zh-TW"/>
          </a:p>
        </p:txBody>
      </p:sp>
      <p:sp>
        <p:nvSpPr>
          <p:cNvPr id="27661" name="AutoShape 10"/>
          <p:cNvSpPr>
            <a:spLocks noChangeArrowheads="1"/>
          </p:cNvSpPr>
          <p:nvPr/>
        </p:nvSpPr>
        <p:spPr bwMode="auto">
          <a:xfrm flipH="1">
            <a:off x="4140200" y="4868863"/>
            <a:ext cx="576263" cy="647700"/>
          </a:xfrm>
          <a:prstGeom prst="rightArrow">
            <a:avLst>
              <a:gd name="adj1" fmla="val 47056"/>
              <a:gd name="adj2" fmla="val 53444"/>
            </a:avLst>
          </a:prstGeom>
          <a:solidFill>
            <a:srgbClr val="99CCFF"/>
          </a:solidFill>
          <a:ln w="38100">
            <a:solidFill>
              <a:srgbClr val="FFFFFF"/>
            </a:solidFill>
            <a:miter lim="800000"/>
            <a:headEnd/>
            <a:tailEnd/>
          </a:ln>
        </p:spPr>
        <p:txBody>
          <a:bodyPr wrap="none" anchor="ctr"/>
          <a:lstStyle/>
          <a:p>
            <a:endParaRPr lang="zh-TW" altLang="zh-TW"/>
          </a:p>
        </p:txBody>
      </p:sp>
      <p:sp>
        <p:nvSpPr>
          <p:cNvPr id="27662" name="Rectangle 2"/>
          <p:cNvSpPr>
            <a:spLocks noChangeArrowheads="1"/>
          </p:cNvSpPr>
          <p:nvPr/>
        </p:nvSpPr>
        <p:spPr bwMode="auto">
          <a:xfrm>
            <a:off x="0" y="112713"/>
            <a:ext cx="9144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p>
            <a:pPr algn="ctr"/>
            <a:r>
              <a:rPr lang="zh-TW" altLang="en-US" sz="3200" b="1">
                <a:ea typeface="Arial Unicode MS" pitchFamily="34" charset="-120"/>
                <a:cs typeface="Arial Unicode MS" pitchFamily="34" charset="-120"/>
              </a:rPr>
              <a:t>台８線谷關段</a:t>
            </a:r>
          </a:p>
        </p:txBody>
      </p:sp>
      <p:sp>
        <p:nvSpPr>
          <p:cNvPr id="2" name="Slide Number Placeholder 1"/>
          <p:cNvSpPr txBox="1">
            <a:spLocks noGrp="1"/>
          </p:cNvSpPr>
          <p:nvPr/>
        </p:nvSpPr>
        <p:spPr bwMode="auto">
          <a:xfrm>
            <a:off x="8027988" y="0"/>
            <a:ext cx="1117600" cy="476250"/>
          </a:xfrm>
          <a:prstGeom prst="rect">
            <a:avLst/>
          </a:prstGeom>
          <a:noFill/>
          <a:ln>
            <a:miter lim="800000"/>
            <a:headEnd/>
            <a:tailEnd/>
          </a:ln>
        </p:spPr>
        <p:txBody>
          <a:bodyPr/>
          <a:lstStyle/>
          <a:p>
            <a:pPr algn="r">
              <a:defRPr/>
            </a:pPr>
            <a:fld id="{39672823-FC11-4F28-A820-4667E82D6F7B}" type="slidenum">
              <a:rPr lang="en-US" altLang="zh-TW" sz="2800">
                <a:latin typeface="Arial" charset="0"/>
                <a:ea typeface="+mn-ea"/>
              </a:rPr>
              <a:pPr algn="r">
                <a:defRPr/>
              </a:pPr>
              <a:t>28</a:t>
            </a:fld>
            <a:endParaRPr lang="en-US" altLang="zh-TW" sz="2800">
              <a:latin typeface="Arial" charset="0"/>
              <a:ea typeface="+mn-ea"/>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7" descr="1996%20lwps%200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49263"/>
            <a:ext cx="3203575" cy="23368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28675" name="Picture 8" descr="1996%20lwps%20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3400" y="454025"/>
            <a:ext cx="3563938" cy="22860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01771" name="Text Box 11"/>
          <p:cNvSpPr txBox="1">
            <a:spLocks noChangeArrowheads="1"/>
          </p:cNvSpPr>
          <p:nvPr/>
        </p:nvSpPr>
        <p:spPr bwMode="auto">
          <a:xfrm>
            <a:off x="1908175" y="3357563"/>
            <a:ext cx="3384550" cy="641350"/>
          </a:xfrm>
          <a:prstGeom prst="rect">
            <a:avLst/>
          </a:prstGeom>
          <a:noFill/>
          <a:ln w="9525">
            <a:noFill/>
            <a:miter lim="800000"/>
            <a:headEnd/>
            <a:tailEnd/>
          </a:ln>
          <a:effectLst/>
        </p:spPr>
        <p:txBody>
          <a:bodyPr wrap="none">
            <a:spAutoFit/>
          </a:bodyPr>
          <a:lstStyle/>
          <a:p>
            <a:pPr>
              <a:defRPr/>
            </a:pPr>
            <a:r>
              <a:rPr lang="zh-TW" altLang="en-US" sz="3600">
                <a:solidFill>
                  <a:srgbClr val="0000CC"/>
                </a:solidFill>
                <a:effectLst>
                  <a:outerShdw blurRad="38100" dist="38100" dir="2700000" algn="tl">
                    <a:srgbClr val="C0C0C0"/>
                  </a:outerShdw>
                </a:effectLst>
                <a:latin typeface="Times New Roman" pitchFamily="18" charset="0"/>
                <a:ea typeface="標楷體" pitchFamily="65" charset="-120"/>
              </a:rPr>
              <a:t>南投縣隆華國小</a:t>
            </a:r>
          </a:p>
        </p:txBody>
      </p:sp>
      <p:sp>
        <p:nvSpPr>
          <p:cNvPr id="1771525" name="Text Box 12"/>
          <p:cNvSpPr txBox="1">
            <a:spLocks noChangeArrowheads="1"/>
          </p:cNvSpPr>
          <p:nvPr/>
        </p:nvSpPr>
        <p:spPr bwMode="auto">
          <a:xfrm>
            <a:off x="611188" y="44450"/>
            <a:ext cx="1403350" cy="457200"/>
          </a:xfrm>
          <a:prstGeom prst="rect">
            <a:avLst/>
          </a:prstGeom>
          <a:noFill/>
          <a:ln w="9525">
            <a:noFill/>
            <a:miter lim="800000"/>
            <a:headEnd/>
            <a:tailEnd/>
          </a:ln>
        </p:spPr>
        <p:txBody>
          <a:bodyPr wrap="none">
            <a:spAutoFit/>
          </a:bodyPr>
          <a:lstStyle/>
          <a:p>
            <a:pPr>
              <a:defRPr/>
            </a:pPr>
            <a:r>
              <a:rPr lang="en-US" altLang="zh-TW" sz="2400" b="1">
                <a:solidFill>
                  <a:srgbClr val="FF0000"/>
                </a:solidFill>
                <a:effectLst>
                  <a:outerShdw blurRad="38100" dist="38100" dir="2700000" algn="tl">
                    <a:srgbClr val="C0C0C0"/>
                  </a:outerShdw>
                </a:effectLst>
                <a:latin typeface="Times New Roman" pitchFamily="18" charset="0"/>
                <a:ea typeface="標楷體" pitchFamily="65" charset="-120"/>
              </a:rPr>
              <a:t>1996</a:t>
            </a:r>
            <a:r>
              <a:rPr lang="zh-TW" altLang="en-US" sz="2400" b="1">
                <a:solidFill>
                  <a:srgbClr val="FF0000"/>
                </a:solidFill>
                <a:effectLst>
                  <a:outerShdw blurRad="38100" dist="38100" dir="2700000" algn="tl">
                    <a:srgbClr val="C0C0C0"/>
                  </a:outerShdw>
                </a:effectLst>
                <a:latin typeface="Times New Roman" pitchFamily="18" charset="0"/>
                <a:ea typeface="標楷體" pitchFamily="65" charset="-120"/>
              </a:rPr>
              <a:t>之前</a:t>
            </a:r>
          </a:p>
        </p:txBody>
      </p:sp>
      <p:pic>
        <p:nvPicPr>
          <p:cNvPr id="28678" name="Picture 6" descr="隆華國小賀伯颱風"/>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1775" y="452438"/>
            <a:ext cx="3313113" cy="23368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771527" name="Text Box 12"/>
          <p:cNvSpPr txBox="1">
            <a:spLocks noChangeArrowheads="1"/>
          </p:cNvSpPr>
          <p:nvPr/>
        </p:nvSpPr>
        <p:spPr bwMode="auto">
          <a:xfrm>
            <a:off x="3635375" y="38100"/>
            <a:ext cx="2012950" cy="457200"/>
          </a:xfrm>
          <a:prstGeom prst="rect">
            <a:avLst/>
          </a:prstGeom>
          <a:noFill/>
          <a:ln w="9525">
            <a:noFill/>
            <a:miter lim="800000"/>
            <a:headEnd/>
            <a:tailEnd/>
          </a:ln>
        </p:spPr>
        <p:txBody>
          <a:bodyPr wrap="none">
            <a:spAutoFit/>
          </a:bodyPr>
          <a:lstStyle/>
          <a:p>
            <a:pPr>
              <a:defRPr/>
            </a:pPr>
            <a:r>
              <a:rPr lang="en-US" altLang="zh-TW" sz="2400" b="1">
                <a:solidFill>
                  <a:srgbClr val="FF0000"/>
                </a:solidFill>
                <a:effectLst>
                  <a:outerShdw blurRad="38100" dist="38100" dir="2700000" algn="tl">
                    <a:srgbClr val="C0C0C0"/>
                  </a:outerShdw>
                </a:effectLst>
                <a:latin typeface="Times New Roman" pitchFamily="18" charset="0"/>
                <a:ea typeface="標楷體" pitchFamily="65" charset="-120"/>
              </a:rPr>
              <a:t>1996</a:t>
            </a:r>
            <a:r>
              <a:rPr lang="zh-TW" altLang="en-US" sz="2400" b="1">
                <a:solidFill>
                  <a:srgbClr val="FF0000"/>
                </a:solidFill>
                <a:effectLst>
                  <a:outerShdw blurRad="38100" dist="38100" dir="2700000" algn="tl">
                    <a:srgbClr val="C0C0C0"/>
                  </a:outerShdw>
                </a:effectLst>
                <a:latin typeface="Times New Roman" pitchFamily="18" charset="0"/>
                <a:ea typeface="標楷體" pitchFamily="65" charset="-120"/>
              </a:rPr>
              <a:t>賀伯颱風</a:t>
            </a:r>
          </a:p>
        </p:txBody>
      </p:sp>
      <p:sp>
        <p:nvSpPr>
          <p:cNvPr id="28680" name="AutoShape 13"/>
          <p:cNvSpPr>
            <a:spLocks noChangeArrowheads="1"/>
          </p:cNvSpPr>
          <p:nvPr/>
        </p:nvSpPr>
        <p:spPr bwMode="auto">
          <a:xfrm>
            <a:off x="5580063" y="1773238"/>
            <a:ext cx="1150937" cy="400050"/>
          </a:xfrm>
          <a:prstGeom prst="rightArrow">
            <a:avLst>
              <a:gd name="adj1" fmla="val 50000"/>
              <a:gd name="adj2" fmla="val 71925"/>
            </a:avLst>
          </a:prstGeom>
          <a:solidFill>
            <a:schemeClr val="accent1"/>
          </a:solidFill>
          <a:ln w="9525">
            <a:solidFill>
              <a:schemeClr val="tx1"/>
            </a:solidFill>
            <a:miter lim="800000"/>
            <a:headEnd/>
            <a:tailEnd/>
          </a:ln>
        </p:spPr>
        <p:txBody>
          <a:bodyPr wrap="none" anchor="ctr"/>
          <a:lstStyle/>
          <a:p>
            <a:endParaRPr lang="zh-TW" altLang="zh-TW" sz="2400">
              <a:latin typeface="Times New Roman" pitchFamily="18" charset="0"/>
            </a:endParaRPr>
          </a:p>
        </p:txBody>
      </p:sp>
      <p:sp>
        <p:nvSpPr>
          <p:cNvPr id="1771529" name="Text Box 12"/>
          <p:cNvSpPr txBox="1">
            <a:spLocks noChangeArrowheads="1"/>
          </p:cNvSpPr>
          <p:nvPr/>
        </p:nvSpPr>
        <p:spPr bwMode="auto">
          <a:xfrm>
            <a:off x="6937375" y="66675"/>
            <a:ext cx="1403350" cy="457200"/>
          </a:xfrm>
          <a:prstGeom prst="rect">
            <a:avLst/>
          </a:prstGeom>
          <a:noFill/>
          <a:ln w="9525">
            <a:noFill/>
            <a:miter lim="800000"/>
            <a:headEnd/>
            <a:tailEnd/>
          </a:ln>
        </p:spPr>
        <p:txBody>
          <a:bodyPr wrap="none">
            <a:spAutoFit/>
          </a:bodyPr>
          <a:lstStyle/>
          <a:p>
            <a:pPr>
              <a:defRPr/>
            </a:pPr>
            <a:r>
              <a:rPr lang="en-US" altLang="zh-TW" sz="2400" b="1">
                <a:solidFill>
                  <a:srgbClr val="FF0000"/>
                </a:solidFill>
                <a:effectLst>
                  <a:outerShdw blurRad="38100" dist="38100" dir="2700000" algn="tl">
                    <a:srgbClr val="C0C0C0"/>
                  </a:outerShdw>
                </a:effectLst>
                <a:latin typeface="Times New Roman" pitchFamily="18" charset="0"/>
                <a:ea typeface="標楷體" pitchFamily="65" charset="-120"/>
              </a:rPr>
              <a:t>1997</a:t>
            </a:r>
            <a:r>
              <a:rPr lang="zh-TW" altLang="en-US" sz="2400" b="1">
                <a:solidFill>
                  <a:srgbClr val="FF0000"/>
                </a:solidFill>
                <a:effectLst>
                  <a:outerShdw blurRad="38100" dist="38100" dir="2700000" algn="tl">
                    <a:srgbClr val="C0C0C0"/>
                  </a:outerShdw>
                </a:effectLst>
                <a:latin typeface="Times New Roman" pitchFamily="18" charset="0"/>
                <a:ea typeface="標楷體" pitchFamily="65" charset="-120"/>
              </a:rPr>
              <a:t>重建</a:t>
            </a:r>
          </a:p>
        </p:txBody>
      </p:sp>
      <p:pic>
        <p:nvPicPr>
          <p:cNvPr id="28682" name="Picture 10" descr="隆華國小 九二一地震"/>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6488" y="2598738"/>
            <a:ext cx="1731962" cy="266382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28683" name="Picture 11" descr="隆華國小九二一地震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57863" y="2593975"/>
            <a:ext cx="1712912" cy="263525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28684" name="Picture 10" descr="image40916-030515-64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19700" y="4527550"/>
            <a:ext cx="3968750" cy="2363788"/>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28685" name="Picture 13" descr="隆華國小八八水災"/>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1550" y="4516438"/>
            <a:ext cx="4249738"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6" name="AutoShape 21"/>
          <p:cNvSpPr>
            <a:spLocks noChangeArrowheads="1"/>
          </p:cNvSpPr>
          <p:nvPr/>
        </p:nvSpPr>
        <p:spPr bwMode="auto">
          <a:xfrm>
            <a:off x="4643438" y="5157788"/>
            <a:ext cx="1223962" cy="433387"/>
          </a:xfrm>
          <a:prstGeom prst="leftArrow">
            <a:avLst>
              <a:gd name="adj1" fmla="val 50000"/>
              <a:gd name="adj2" fmla="val 70604"/>
            </a:avLst>
          </a:prstGeom>
          <a:solidFill>
            <a:schemeClr val="accent1"/>
          </a:solidFill>
          <a:ln w="9525">
            <a:solidFill>
              <a:schemeClr val="tx1"/>
            </a:solidFill>
            <a:miter lim="800000"/>
            <a:headEnd/>
            <a:tailEnd/>
          </a:ln>
        </p:spPr>
        <p:txBody>
          <a:bodyPr wrap="none" anchor="ctr"/>
          <a:lstStyle/>
          <a:p>
            <a:endParaRPr lang="zh-TW" altLang="zh-TW" sz="2400">
              <a:latin typeface="Times New Roman" pitchFamily="18" charset="0"/>
            </a:endParaRPr>
          </a:p>
        </p:txBody>
      </p:sp>
      <p:sp>
        <p:nvSpPr>
          <p:cNvPr id="28687" name="AutoShape 16"/>
          <p:cNvSpPr>
            <a:spLocks noChangeArrowheads="1"/>
          </p:cNvSpPr>
          <p:nvPr/>
        </p:nvSpPr>
        <p:spPr bwMode="auto">
          <a:xfrm>
            <a:off x="7164388" y="1989138"/>
            <a:ext cx="431800" cy="1004887"/>
          </a:xfrm>
          <a:prstGeom prst="downArrow">
            <a:avLst>
              <a:gd name="adj1" fmla="val 50000"/>
              <a:gd name="adj2" fmla="val 58180"/>
            </a:avLst>
          </a:prstGeom>
          <a:solidFill>
            <a:schemeClr val="accent1"/>
          </a:solidFill>
          <a:ln w="9525">
            <a:solidFill>
              <a:schemeClr val="tx1"/>
            </a:solidFill>
            <a:miter lim="800000"/>
            <a:headEnd/>
            <a:tailEnd/>
          </a:ln>
        </p:spPr>
        <p:txBody>
          <a:bodyPr vert="eaVert" wrap="none" anchor="ctr"/>
          <a:lstStyle/>
          <a:p>
            <a:endParaRPr lang="zh-TW" altLang="zh-TW" sz="2400">
              <a:latin typeface="Times New Roman" pitchFamily="18" charset="0"/>
            </a:endParaRPr>
          </a:p>
        </p:txBody>
      </p:sp>
      <p:sp>
        <p:nvSpPr>
          <p:cNvPr id="1771536" name="Text Box 12"/>
          <p:cNvSpPr txBox="1">
            <a:spLocks noChangeArrowheads="1"/>
          </p:cNvSpPr>
          <p:nvPr/>
        </p:nvSpPr>
        <p:spPr bwMode="auto">
          <a:xfrm>
            <a:off x="7131050" y="2924175"/>
            <a:ext cx="2012950" cy="457200"/>
          </a:xfrm>
          <a:prstGeom prst="rect">
            <a:avLst/>
          </a:prstGeom>
          <a:noFill/>
          <a:ln w="9525">
            <a:noFill/>
            <a:miter lim="800000"/>
            <a:headEnd/>
            <a:tailEnd/>
          </a:ln>
        </p:spPr>
        <p:txBody>
          <a:bodyPr wrap="none">
            <a:spAutoFit/>
          </a:bodyPr>
          <a:lstStyle/>
          <a:p>
            <a:pPr>
              <a:defRPr/>
            </a:pPr>
            <a:r>
              <a:rPr lang="en-US" altLang="zh-TW" sz="2400" b="1">
                <a:solidFill>
                  <a:srgbClr val="FF0000"/>
                </a:solidFill>
                <a:effectLst>
                  <a:outerShdw blurRad="38100" dist="38100" dir="2700000" algn="tl">
                    <a:srgbClr val="C0C0C0"/>
                  </a:outerShdw>
                </a:effectLst>
                <a:latin typeface="Times New Roman" pitchFamily="18" charset="0"/>
                <a:ea typeface="標楷體" pitchFamily="65" charset="-120"/>
              </a:rPr>
              <a:t>1999</a:t>
            </a:r>
            <a:r>
              <a:rPr lang="zh-TW" altLang="en-US" sz="2400" b="1">
                <a:solidFill>
                  <a:srgbClr val="FF0000"/>
                </a:solidFill>
                <a:effectLst>
                  <a:outerShdw blurRad="38100" dist="38100" dir="2700000" algn="tl">
                    <a:srgbClr val="C0C0C0"/>
                  </a:outerShdw>
                </a:effectLst>
                <a:latin typeface="Times New Roman" pitchFamily="18" charset="0"/>
                <a:ea typeface="標楷體" pitchFamily="65" charset="-120"/>
              </a:rPr>
              <a:t>集集地震</a:t>
            </a:r>
          </a:p>
        </p:txBody>
      </p:sp>
      <p:sp>
        <p:nvSpPr>
          <p:cNvPr id="28689" name="AutoShape 13"/>
          <p:cNvSpPr>
            <a:spLocks noChangeArrowheads="1"/>
          </p:cNvSpPr>
          <p:nvPr/>
        </p:nvSpPr>
        <p:spPr bwMode="auto">
          <a:xfrm>
            <a:off x="2195513" y="1773238"/>
            <a:ext cx="1150937" cy="400050"/>
          </a:xfrm>
          <a:prstGeom prst="rightArrow">
            <a:avLst>
              <a:gd name="adj1" fmla="val 50000"/>
              <a:gd name="adj2" fmla="val 71925"/>
            </a:avLst>
          </a:prstGeom>
          <a:solidFill>
            <a:schemeClr val="accent1"/>
          </a:solidFill>
          <a:ln w="9525">
            <a:solidFill>
              <a:schemeClr val="tx1"/>
            </a:solidFill>
            <a:miter lim="800000"/>
            <a:headEnd/>
            <a:tailEnd/>
          </a:ln>
        </p:spPr>
        <p:txBody>
          <a:bodyPr wrap="none" anchor="ctr"/>
          <a:lstStyle/>
          <a:p>
            <a:endParaRPr lang="zh-TW" altLang="zh-TW" sz="2400">
              <a:latin typeface="Times New Roman" pitchFamily="18" charset="0"/>
            </a:endParaRPr>
          </a:p>
        </p:txBody>
      </p:sp>
      <p:sp>
        <p:nvSpPr>
          <p:cNvPr id="1771538" name="Text Box 12"/>
          <p:cNvSpPr txBox="1">
            <a:spLocks noChangeArrowheads="1"/>
          </p:cNvSpPr>
          <p:nvPr/>
        </p:nvSpPr>
        <p:spPr bwMode="auto">
          <a:xfrm>
            <a:off x="6443663" y="6400800"/>
            <a:ext cx="1403350" cy="457200"/>
          </a:xfrm>
          <a:prstGeom prst="rect">
            <a:avLst/>
          </a:prstGeom>
          <a:noFill/>
          <a:ln w="9525">
            <a:noFill/>
            <a:miter lim="800000"/>
            <a:headEnd/>
            <a:tailEnd/>
          </a:ln>
        </p:spPr>
        <p:txBody>
          <a:bodyPr wrap="none">
            <a:spAutoFit/>
          </a:bodyPr>
          <a:lstStyle/>
          <a:p>
            <a:pPr>
              <a:defRPr/>
            </a:pPr>
            <a:r>
              <a:rPr lang="en-US" altLang="zh-TW" sz="2400" b="1">
                <a:solidFill>
                  <a:srgbClr val="FF0000"/>
                </a:solidFill>
                <a:effectLst>
                  <a:outerShdw blurRad="38100" dist="38100" dir="2700000" algn="tl">
                    <a:srgbClr val="C0C0C0"/>
                  </a:outerShdw>
                </a:effectLst>
                <a:latin typeface="Times New Roman" pitchFamily="18" charset="0"/>
                <a:ea typeface="標楷體" pitchFamily="65" charset="-120"/>
              </a:rPr>
              <a:t>2001</a:t>
            </a:r>
            <a:r>
              <a:rPr lang="zh-TW" altLang="en-US" sz="2400" b="1">
                <a:solidFill>
                  <a:srgbClr val="FF0000"/>
                </a:solidFill>
                <a:effectLst>
                  <a:outerShdw blurRad="38100" dist="38100" dir="2700000" algn="tl">
                    <a:srgbClr val="C0C0C0"/>
                  </a:outerShdw>
                </a:effectLst>
                <a:latin typeface="Times New Roman" pitchFamily="18" charset="0"/>
                <a:ea typeface="標楷體" pitchFamily="65" charset="-120"/>
              </a:rPr>
              <a:t>重建</a:t>
            </a:r>
          </a:p>
        </p:txBody>
      </p:sp>
      <p:sp>
        <p:nvSpPr>
          <p:cNvPr id="28691" name="AutoShape 16"/>
          <p:cNvSpPr>
            <a:spLocks noChangeArrowheads="1"/>
          </p:cNvSpPr>
          <p:nvPr/>
        </p:nvSpPr>
        <p:spPr bwMode="auto">
          <a:xfrm>
            <a:off x="7164388" y="4292600"/>
            <a:ext cx="431800" cy="1004888"/>
          </a:xfrm>
          <a:prstGeom prst="downArrow">
            <a:avLst>
              <a:gd name="adj1" fmla="val 50000"/>
              <a:gd name="adj2" fmla="val 58180"/>
            </a:avLst>
          </a:prstGeom>
          <a:solidFill>
            <a:schemeClr val="accent1"/>
          </a:solidFill>
          <a:ln w="9525">
            <a:solidFill>
              <a:schemeClr val="tx1"/>
            </a:solidFill>
            <a:miter lim="800000"/>
            <a:headEnd/>
            <a:tailEnd/>
          </a:ln>
        </p:spPr>
        <p:txBody>
          <a:bodyPr vert="eaVert" wrap="none" anchor="ctr"/>
          <a:lstStyle/>
          <a:p>
            <a:endParaRPr lang="zh-TW" altLang="zh-TW" sz="2400">
              <a:latin typeface="Times New Roman" pitchFamily="18" charset="0"/>
            </a:endParaRPr>
          </a:p>
        </p:txBody>
      </p:sp>
      <p:sp>
        <p:nvSpPr>
          <p:cNvPr id="1771540" name="Text Box 12"/>
          <p:cNvSpPr txBox="1">
            <a:spLocks noChangeArrowheads="1"/>
          </p:cNvSpPr>
          <p:nvPr/>
        </p:nvSpPr>
        <p:spPr bwMode="auto">
          <a:xfrm>
            <a:off x="1979613" y="6400800"/>
            <a:ext cx="2317750" cy="457200"/>
          </a:xfrm>
          <a:prstGeom prst="rect">
            <a:avLst/>
          </a:prstGeom>
          <a:noFill/>
          <a:ln w="9525">
            <a:noFill/>
            <a:miter lim="800000"/>
            <a:headEnd/>
            <a:tailEnd/>
          </a:ln>
        </p:spPr>
        <p:txBody>
          <a:bodyPr wrap="none">
            <a:spAutoFit/>
          </a:bodyPr>
          <a:lstStyle/>
          <a:p>
            <a:pPr>
              <a:defRPr/>
            </a:pPr>
            <a:r>
              <a:rPr lang="en-US" altLang="zh-TW" sz="2400" b="1">
                <a:solidFill>
                  <a:srgbClr val="FF0000"/>
                </a:solidFill>
                <a:effectLst>
                  <a:outerShdw blurRad="38100" dist="38100" dir="2700000" algn="tl">
                    <a:srgbClr val="C0C0C0"/>
                  </a:outerShdw>
                </a:effectLst>
                <a:latin typeface="Times New Roman" pitchFamily="18" charset="0"/>
                <a:ea typeface="標楷體" pitchFamily="65" charset="-120"/>
              </a:rPr>
              <a:t>2009</a:t>
            </a:r>
            <a:r>
              <a:rPr lang="zh-TW" altLang="en-US" sz="2400" b="1">
                <a:solidFill>
                  <a:srgbClr val="FF0000"/>
                </a:solidFill>
                <a:effectLst>
                  <a:outerShdw blurRad="38100" dist="38100" dir="2700000" algn="tl">
                    <a:srgbClr val="C0C0C0"/>
                  </a:outerShdw>
                </a:effectLst>
                <a:latin typeface="Times New Roman" pitchFamily="18" charset="0"/>
                <a:ea typeface="標楷體" pitchFamily="65" charset="-120"/>
              </a:rPr>
              <a:t>莫拉克颱風</a:t>
            </a:r>
          </a:p>
        </p:txBody>
      </p:sp>
      <p:sp>
        <p:nvSpPr>
          <p:cNvPr id="28693" name="AutoShape 21"/>
          <p:cNvSpPr>
            <a:spLocks noChangeArrowheads="1"/>
          </p:cNvSpPr>
          <p:nvPr/>
        </p:nvSpPr>
        <p:spPr bwMode="auto">
          <a:xfrm flipH="1">
            <a:off x="323850" y="4868863"/>
            <a:ext cx="720725" cy="72072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chemeClr val="accent1"/>
          </a:solidFill>
          <a:ln w="9525">
            <a:solidFill>
              <a:schemeClr val="tx1"/>
            </a:solidFill>
            <a:miter lim="800000"/>
            <a:headEnd/>
            <a:tailEnd/>
          </a:ln>
        </p:spPr>
        <p:txBody>
          <a:bodyPr wrap="none" anchor="ctr"/>
          <a:lstStyle/>
          <a:p>
            <a:endParaRPr lang="zh-TW" altLang="en-US"/>
          </a:p>
        </p:txBody>
      </p:sp>
      <p:sp>
        <p:nvSpPr>
          <p:cNvPr id="1771542" name="Text Box 22"/>
          <p:cNvSpPr txBox="1">
            <a:spLocks noChangeArrowheads="1"/>
          </p:cNvSpPr>
          <p:nvPr/>
        </p:nvSpPr>
        <p:spPr bwMode="auto">
          <a:xfrm>
            <a:off x="22225" y="2781300"/>
            <a:ext cx="733425" cy="3673475"/>
          </a:xfrm>
          <a:prstGeom prst="rect">
            <a:avLst/>
          </a:prstGeom>
          <a:noFill/>
          <a:ln w="9525">
            <a:noFill/>
            <a:miter lim="800000"/>
            <a:headEnd/>
            <a:tailEnd/>
          </a:ln>
          <a:effectLst/>
        </p:spPr>
        <p:txBody>
          <a:bodyPr vert="eaVert" wrap="none">
            <a:spAutoFit/>
          </a:bodyPr>
          <a:lstStyle/>
          <a:p>
            <a:pPr>
              <a:defRPr/>
            </a:pPr>
            <a:r>
              <a:rPr lang="zh-TW" altLang="en-US" b="1">
                <a:solidFill>
                  <a:srgbClr val="FF0000"/>
                </a:solidFill>
                <a:effectLst>
                  <a:outerShdw blurRad="38100" dist="38100" dir="2700000" algn="tl">
                    <a:srgbClr val="C0C0C0"/>
                  </a:outerShdw>
                </a:effectLst>
                <a:latin typeface="Arial" charset="0"/>
                <a:ea typeface="標楷體" pitchFamily="65" charset="-120"/>
              </a:rPr>
              <a:t>終於要搬離危險地了</a:t>
            </a:r>
          </a:p>
          <a:p>
            <a:pPr>
              <a:defRPr/>
            </a:pPr>
            <a:r>
              <a:rPr lang="zh-TW" altLang="en-US" b="1">
                <a:solidFill>
                  <a:srgbClr val="FF0000"/>
                </a:solidFill>
                <a:effectLst>
                  <a:outerShdw blurRad="38100" dist="38100" dir="2700000" algn="tl">
                    <a:srgbClr val="C0C0C0"/>
                  </a:outerShdw>
                </a:effectLst>
                <a:latin typeface="Arial" charset="0"/>
                <a:ea typeface="標楷體" pitchFamily="65" charset="-120"/>
              </a:rPr>
              <a:t>教育部決定遷校重建的九所學校之一</a:t>
            </a:r>
          </a:p>
        </p:txBody>
      </p:sp>
      <p:sp>
        <p:nvSpPr>
          <p:cNvPr id="2" name="Slide Number Placeholder 1"/>
          <p:cNvSpPr txBox="1">
            <a:spLocks noGrp="1"/>
          </p:cNvSpPr>
          <p:nvPr/>
        </p:nvSpPr>
        <p:spPr bwMode="auto">
          <a:xfrm>
            <a:off x="8027988" y="0"/>
            <a:ext cx="1117600" cy="476250"/>
          </a:xfrm>
          <a:prstGeom prst="rect">
            <a:avLst/>
          </a:prstGeom>
          <a:noFill/>
          <a:ln>
            <a:miter lim="800000"/>
            <a:headEnd/>
            <a:tailEnd/>
          </a:ln>
        </p:spPr>
        <p:txBody>
          <a:bodyPr/>
          <a:lstStyle/>
          <a:p>
            <a:pPr algn="r">
              <a:defRPr/>
            </a:pPr>
            <a:fld id="{41D2AEB3-D9DD-4FC3-A085-5688B1C018A5}" type="slidenum">
              <a:rPr lang="en-US" altLang="zh-TW" sz="2800">
                <a:latin typeface="Arial" charset="0"/>
                <a:ea typeface="+mn-ea"/>
              </a:rPr>
              <a:pPr algn="r">
                <a:defRPr/>
              </a:pPr>
              <a:t>29</a:t>
            </a:fld>
            <a:endParaRPr lang="en-US" altLang="zh-TW" sz="2800">
              <a:latin typeface="Arial" charset="0"/>
              <a:ea typeface="+mn-ea"/>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descr="150200457763652700_a580x330.jpg"/>
          <p:cNvPicPr>
            <a:picLocks noGrp="1" noChangeAspect="1"/>
          </p:cNvPicPr>
          <p:nvPr>
            <p:ph idx="1"/>
          </p:nvPr>
        </p:nvPicPr>
        <p:blipFill>
          <a:blip r:embed="rId2">
            <a:extLst>
              <a:ext uri="{28A0092B-C50C-407E-A947-70E740481C1C}">
                <a14:useLocalDpi xmlns:a14="http://schemas.microsoft.com/office/drawing/2010/main" val="0"/>
              </a:ext>
            </a:extLst>
          </a:blip>
          <a:srcRect t="1670" b="1670"/>
          <a:stretch>
            <a:fillRect/>
          </a:stretch>
        </p:blipFill>
        <p:spPr>
          <a:xfrm>
            <a:off x="0" y="1821163"/>
            <a:ext cx="9158527" cy="5036837"/>
          </a:xfrm>
        </p:spPr>
      </p:pic>
      <p:sp>
        <p:nvSpPr>
          <p:cNvPr id="5" name="內容版面配置區 2"/>
          <p:cNvSpPr txBox="1">
            <a:spLocks/>
          </p:cNvSpPr>
          <p:nvPr/>
        </p:nvSpPr>
        <p:spPr bwMode="auto">
          <a:xfrm>
            <a:off x="179512" y="116632"/>
            <a:ext cx="8229600" cy="35898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lgn="ctr">
              <a:buFontTx/>
              <a:buNone/>
            </a:pPr>
            <a:endParaRPr lang="en-US" altLang="zh-TW" sz="4800" dirty="0" smtClean="0">
              <a:solidFill>
                <a:srgbClr val="FF0000"/>
              </a:solidFill>
              <a:latin typeface="Apple LiGothic Medium"/>
              <a:ea typeface="Apple LiGothic Medium"/>
              <a:cs typeface="Apple LiGothic Medium"/>
            </a:endParaRPr>
          </a:p>
          <a:p>
            <a:pPr marL="0" indent="0" algn="ctr">
              <a:buFontTx/>
              <a:buNone/>
            </a:pPr>
            <a:r>
              <a:rPr lang="zh-TW" altLang="en-US" sz="4800" dirty="0" smtClean="0">
                <a:solidFill>
                  <a:srgbClr val="FF0000"/>
                </a:solidFill>
                <a:latin typeface="Apple LiGothic Medium"/>
                <a:ea typeface="Apple LiGothic Medium"/>
                <a:cs typeface="Apple LiGothic Medium"/>
              </a:rPr>
              <a:t>在全球化失去方向的台灣</a:t>
            </a:r>
          </a:p>
          <a:p>
            <a:pPr marL="0" indent="0">
              <a:buFontTx/>
              <a:buNone/>
            </a:pPr>
            <a:endParaRPr lang="en-US" altLang="zh-TW" dirty="0" smtClean="0"/>
          </a:p>
          <a:p>
            <a:pPr marL="0" indent="0">
              <a:buFontTx/>
              <a:buNone/>
            </a:pPr>
            <a:endParaRPr lang="en-US" altLang="zh-TW" dirty="0" smtClean="0"/>
          </a:p>
          <a:p>
            <a:pPr marL="0" indent="0">
              <a:buFontTx/>
              <a:buNone/>
            </a:pPr>
            <a:r>
              <a:rPr lang="zh-TW" altLang="en-US" sz="4000" dirty="0" smtClean="0">
                <a:latin typeface="Apple LiGothic Medium"/>
                <a:ea typeface="Apple LiGothic Medium"/>
                <a:cs typeface="Apple LiGothic Medium"/>
              </a:rPr>
              <a:t>我們原本是全球化的得利者，</a:t>
            </a:r>
            <a:endParaRPr lang="en-US" altLang="zh-TW" sz="4000" dirty="0" smtClean="0">
              <a:latin typeface="Apple LiGothic Medium"/>
              <a:ea typeface="Apple LiGothic Medium"/>
              <a:cs typeface="Apple LiGothic Medium"/>
            </a:endParaRPr>
          </a:p>
          <a:p>
            <a:pPr marL="0" indent="0">
              <a:buFontTx/>
              <a:buNone/>
            </a:pPr>
            <a:r>
              <a:rPr lang="zh-TW" altLang="en-US" sz="4000" dirty="0" smtClean="0">
                <a:latin typeface="Apple LiGothic Medium"/>
                <a:ea typeface="Apple LiGothic Medium"/>
                <a:cs typeface="Apple LiGothic Medium"/>
              </a:rPr>
              <a:t>現在是落後者，</a:t>
            </a:r>
            <a:endParaRPr lang="en-US" altLang="zh-TW" sz="4000" dirty="0" smtClean="0">
              <a:latin typeface="Apple LiGothic Medium"/>
              <a:ea typeface="Apple LiGothic Medium"/>
              <a:cs typeface="Apple LiGothic Medium"/>
            </a:endParaRPr>
          </a:p>
          <a:p>
            <a:pPr marL="0" indent="0">
              <a:buFontTx/>
              <a:buNone/>
            </a:pPr>
            <a:r>
              <a:rPr lang="zh-TW" altLang="en-US" sz="4000" dirty="0" smtClean="0">
                <a:latin typeface="Apple LiGothic Medium"/>
                <a:ea typeface="Apple LiGothic Medium"/>
                <a:cs typeface="Apple LiGothic Medium"/>
              </a:rPr>
              <a:t>即將是受害者。</a:t>
            </a:r>
            <a:endParaRPr lang="en-US" altLang="zh-TW" sz="4000" dirty="0" smtClean="0">
              <a:latin typeface="Apple LiGothic Medium"/>
              <a:ea typeface="Apple LiGothic Medium"/>
              <a:cs typeface="Apple LiGothic Medium"/>
            </a:endParaRPr>
          </a:p>
          <a:p>
            <a:endParaRPr lang="en-US" altLang="zh-TW" dirty="0" smtClean="0"/>
          </a:p>
          <a:p>
            <a:endParaRPr lang="en-US" altLang="zh-TW" dirty="0" smtClean="0"/>
          </a:p>
        </p:txBody>
      </p:sp>
    </p:spTree>
    <p:extLst>
      <p:ext uri="{BB962C8B-B14F-4D97-AF65-F5344CB8AC3E}">
        <p14:creationId xmlns:p14="http://schemas.microsoft.com/office/powerpoint/2010/main" val="14295447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3" descr="1945台北空照圖"/>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550" y="0"/>
            <a:ext cx="6948488"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3812" name="Rectangle 4"/>
          <p:cNvSpPr>
            <a:spLocks noGrp="1" noChangeArrowheads="1"/>
          </p:cNvSpPr>
          <p:nvPr>
            <p:ph type="title" idx="4294967295"/>
          </p:nvPr>
        </p:nvSpPr>
        <p:spPr>
          <a:xfrm>
            <a:off x="1033465" y="55567"/>
            <a:ext cx="6878637" cy="701675"/>
          </a:xfrm>
        </p:spPr>
        <p:txBody>
          <a:bodyPr wrap="none">
            <a:spAutoFit/>
          </a:bodyPr>
          <a:lstStyle/>
          <a:p>
            <a:r>
              <a:rPr lang="en-US" altLang="zh-TW" sz="4000" b="1" smtClean="0">
                <a:solidFill>
                  <a:srgbClr val="FFFF00"/>
                </a:solidFill>
                <a:effectLst>
                  <a:outerShdw blurRad="38100" dist="38100" dir="2700000" algn="tl">
                    <a:srgbClr val="C0C0C0"/>
                  </a:outerShdw>
                </a:effectLst>
                <a:latin typeface="微軟正黑體" pitchFamily="34" charset="-120"/>
                <a:ea typeface="微軟正黑體" pitchFamily="34" charset="-120"/>
              </a:rPr>
              <a:t>1945</a:t>
            </a:r>
            <a:r>
              <a:rPr lang="zh-TW" altLang="en-US" sz="4000" b="1" smtClean="0">
                <a:solidFill>
                  <a:srgbClr val="FFFF00"/>
                </a:solidFill>
                <a:effectLst>
                  <a:outerShdw blurRad="38100" dist="38100" dir="2700000" algn="tl">
                    <a:srgbClr val="C0C0C0"/>
                  </a:outerShdw>
                </a:effectLst>
                <a:latin typeface="微軟正黑體" pitchFamily="34" charset="-120"/>
                <a:ea typeface="微軟正黑體" pitchFamily="34" charset="-120"/>
              </a:rPr>
              <a:t>年臺北（人口約</a:t>
            </a:r>
            <a:r>
              <a:rPr lang="en-US" altLang="zh-TW" sz="4000" b="1" smtClean="0">
                <a:solidFill>
                  <a:srgbClr val="FFFF00"/>
                </a:solidFill>
                <a:effectLst>
                  <a:outerShdw blurRad="38100" dist="38100" dir="2700000" algn="tl">
                    <a:srgbClr val="C0C0C0"/>
                  </a:outerShdw>
                </a:effectLst>
                <a:latin typeface="微軟正黑體" pitchFamily="34" charset="-120"/>
                <a:ea typeface="微軟正黑體" pitchFamily="34" charset="-120"/>
              </a:rPr>
              <a:t>100</a:t>
            </a:r>
            <a:r>
              <a:rPr lang="zh-TW" altLang="en-US" sz="4000" b="1" smtClean="0">
                <a:solidFill>
                  <a:srgbClr val="FFFF00"/>
                </a:solidFill>
                <a:effectLst>
                  <a:outerShdw blurRad="38100" dist="38100" dir="2700000" algn="tl">
                    <a:srgbClr val="C0C0C0"/>
                  </a:outerShdw>
                </a:effectLst>
                <a:latin typeface="微軟正黑體" pitchFamily="34" charset="-120"/>
                <a:ea typeface="微軟正黑體" pitchFamily="34" charset="-120"/>
              </a:rPr>
              <a:t>萬）</a:t>
            </a:r>
          </a:p>
        </p:txBody>
      </p:sp>
      <p:sp>
        <p:nvSpPr>
          <p:cNvPr id="187396" name="Slide Number Placeholder 1"/>
          <p:cNvSpPr txBox="1">
            <a:spLocks noGrp="1"/>
          </p:cNvSpPr>
          <p:nvPr/>
        </p:nvSpPr>
        <p:spPr bwMode="gray">
          <a:xfrm>
            <a:off x="7956550" y="0"/>
            <a:ext cx="11303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B873BE60-5C23-49BE-A40B-A185E8117BE1}" type="slidenum">
              <a:rPr kumimoji="0" lang="en-US" altLang="zh-TW" sz="2000">
                <a:solidFill>
                  <a:srgbClr val="000000"/>
                </a:solidFill>
                <a:ea typeface="微軟正黑體" pitchFamily="34" charset="-120"/>
              </a:rPr>
              <a:pPr algn="r" eaLnBrk="1" hangingPunct="1"/>
              <a:t>30</a:t>
            </a:fld>
            <a:endParaRPr kumimoji="0" lang="en-US" altLang="zh-TW" sz="2000">
              <a:solidFill>
                <a:srgbClr val="000000"/>
              </a:solidFill>
              <a:ea typeface="微軟正黑體" pitchFamily="34" charset="-120"/>
            </a:endParaRPr>
          </a:p>
        </p:txBody>
      </p:sp>
    </p:spTree>
    <p:extLst>
      <p:ext uri="{BB962C8B-B14F-4D97-AF65-F5344CB8AC3E}">
        <p14:creationId xmlns:p14="http://schemas.microsoft.com/office/powerpoint/2010/main" val="1458788503"/>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descr="2008台北空照圖"/>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0115" y="0"/>
            <a:ext cx="71897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4835" name="Rectangle 3"/>
          <p:cNvSpPr>
            <a:spLocks noRot="1" noChangeArrowheads="1"/>
          </p:cNvSpPr>
          <p:nvPr/>
        </p:nvSpPr>
        <p:spPr bwMode="auto">
          <a:xfrm>
            <a:off x="1187449" y="140"/>
            <a:ext cx="6798656" cy="707886"/>
          </a:xfrm>
          <a:prstGeom prst="rect">
            <a:avLst/>
          </a:prstGeom>
          <a:noFill/>
          <a:ln w="9525" algn="ctr">
            <a:noFill/>
            <a:miter lim="800000"/>
            <a:headEnd/>
            <a:tailEnd/>
          </a:ln>
          <a:effectLst/>
        </p:spPr>
        <p:txBody>
          <a:bodyPr wrap="none" anchor="b">
            <a:spAutoFit/>
          </a:bodyPr>
          <a:lstStyle/>
          <a:p>
            <a:pPr defTabSz="958850">
              <a:defRPr/>
            </a:pPr>
            <a:r>
              <a:rPr lang="en-US" altLang="zh-TW" sz="4000" b="1" dirty="0">
                <a:solidFill>
                  <a:srgbClr val="FFFF00"/>
                </a:solidFill>
                <a:effectLst>
                  <a:outerShdw blurRad="38100" dist="38100" dir="2700000" algn="tl">
                    <a:srgbClr val="C0C0C0"/>
                  </a:outerShdw>
                </a:effectLst>
                <a:latin typeface="Arial Unicode MS" pitchFamily="34" charset="-120"/>
                <a:ea typeface="Arial Unicode MS" pitchFamily="34" charset="-120"/>
                <a:cs typeface="Arial Unicode MS" pitchFamily="34" charset="-120"/>
              </a:rPr>
              <a:t>2008</a:t>
            </a:r>
            <a:r>
              <a:rPr lang="zh-TW" altLang="en-US" sz="4000" b="1" dirty="0">
                <a:solidFill>
                  <a:srgbClr val="FFFF00"/>
                </a:solidFill>
                <a:effectLst>
                  <a:outerShdw blurRad="38100" dist="38100" dir="2700000" algn="tl">
                    <a:srgbClr val="C0C0C0"/>
                  </a:outerShdw>
                </a:effectLst>
                <a:latin typeface="Arial Unicode MS" pitchFamily="34" charset="-120"/>
                <a:ea typeface="Arial Unicode MS" pitchFamily="34" charset="-120"/>
                <a:cs typeface="Arial Unicode MS" pitchFamily="34" charset="-120"/>
              </a:rPr>
              <a:t>年臺北（人口近</a:t>
            </a:r>
            <a:r>
              <a:rPr lang="en-US" altLang="zh-TW" sz="4000" b="1" dirty="0">
                <a:solidFill>
                  <a:srgbClr val="FFFF00"/>
                </a:solidFill>
                <a:effectLst>
                  <a:outerShdw blurRad="38100" dist="38100" dir="2700000" algn="tl">
                    <a:srgbClr val="C0C0C0"/>
                  </a:outerShdw>
                </a:effectLst>
                <a:latin typeface="Arial Unicode MS" pitchFamily="34" charset="-120"/>
                <a:ea typeface="Arial Unicode MS" pitchFamily="34" charset="-120"/>
                <a:cs typeface="Arial Unicode MS" pitchFamily="34" charset="-120"/>
              </a:rPr>
              <a:t>800</a:t>
            </a:r>
            <a:r>
              <a:rPr lang="zh-TW" altLang="en-US" sz="4000" b="1" dirty="0">
                <a:solidFill>
                  <a:srgbClr val="FFFF00"/>
                </a:solidFill>
                <a:effectLst>
                  <a:outerShdw blurRad="38100" dist="38100" dir="2700000" algn="tl">
                    <a:srgbClr val="C0C0C0"/>
                  </a:outerShdw>
                </a:effectLst>
                <a:latin typeface="Arial Unicode MS" pitchFamily="34" charset="-120"/>
                <a:ea typeface="Arial Unicode MS" pitchFamily="34" charset="-120"/>
                <a:cs typeface="Arial Unicode MS" pitchFamily="34" charset="-120"/>
              </a:rPr>
              <a:t>萬）</a:t>
            </a:r>
          </a:p>
        </p:txBody>
      </p:sp>
      <p:sp>
        <p:nvSpPr>
          <p:cNvPr id="188420" name="Slide Number Placeholder 1"/>
          <p:cNvSpPr txBox="1">
            <a:spLocks noGrp="1"/>
          </p:cNvSpPr>
          <p:nvPr/>
        </p:nvSpPr>
        <p:spPr bwMode="gray">
          <a:xfrm>
            <a:off x="8243890" y="0"/>
            <a:ext cx="84296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8E9F0269-DDAB-4CD7-9A35-7B7197B35CEB}" type="slidenum">
              <a:rPr kumimoji="0" lang="en-US" altLang="zh-TW" sz="2000">
                <a:solidFill>
                  <a:srgbClr val="000000"/>
                </a:solidFill>
                <a:ea typeface="微軟正黑體" pitchFamily="34" charset="-120"/>
              </a:rPr>
              <a:pPr algn="r" eaLnBrk="1" hangingPunct="1"/>
              <a:t>31</a:t>
            </a:fld>
            <a:endParaRPr kumimoji="0" lang="en-US" altLang="zh-TW" sz="2000">
              <a:solidFill>
                <a:srgbClr val="000000"/>
              </a:solidFill>
              <a:ea typeface="微軟正黑體" pitchFamily="34" charset="-120"/>
            </a:endParaRPr>
          </a:p>
        </p:txBody>
      </p:sp>
    </p:spTree>
    <p:extLst>
      <p:ext uri="{BB962C8B-B14F-4D97-AF65-F5344CB8AC3E}">
        <p14:creationId xmlns:p14="http://schemas.microsoft.com/office/powerpoint/2010/main" val="3512727015"/>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圖表 17"/>
          <p:cNvGraphicFramePr>
            <a:graphicFrameLocks/>
          </p:cNvGraphicFramePr>
          <p:nvPr/>
        </p:nvGraphicFramePr>
        <p:xfrm>
          <a:off x="3000364" y="1874188"/>
          <a:ext cx="3000396" cy="48409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圖表 18"/>
          <p:cNvGraphicFramePr>
            <a:graphicFrameLocks/>
          </p:cNvGraphicFramePr>
          <p:nvPr/>
        </p:nvGraphicFramePr>
        <p:xfrm>
          <a:off x="7828" y="1803686"/>
          <a:ext cx="3135412" cy="4895867"/>
        </p:xfrm>
        <a:graphic>
          <a:graphicData uri="http://schemas.openxmlformats.org/drawingml/2006/chart">
            <c:chart xmlns:c="http://schemas.openxmlformats.org/drawingml/2006/chart" xmlns:r="http://schemas.openxmlformats.org/officeDocument/2006/relationships" r:id="rId3"/>
          </a:graphicData>
        </a:graphic>
      </p:graphicFrame>
      <p:sp>
        <p:nvSpPr>
          <p:cNvPr id="20" name="圓角矩形 19"/>
          <p:cNvSpPr/>
          <p:nvPr/>
        </p:nvSpPr>
        <p:spPr>
          <a:xfrm>
            <a:off x="571500" y="5429254"/>
            <a:ext cx="1428750" cy="290513"/>
          </a:xfrm>
          <a:prstGeom prst="roundRect">
            <a:avLst/>
          </a:prstGeom>
          <a:noFill/>
          <a:ln w="28575">
            <a:solidFill>
              <a:srgbClr val="FF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nchor="ctr"/>
          <a:lstStyle/>
          <a:p>
            <a:pPr algn="ctr">
              <a:defRPr/>
            </a:pPr>
            <a:endParaRPr kumimoji="0" lang="zh-TW" altLang="en-US">
              <a:solidFill>
                <a:srgbClr val="000000"/>
              </a:solidFill>
            </a:endParaRPr>
          </a:p>
        </p:txBody>
      </p:sp>
      <p:sp>
        <p:nvSpPr>
          <p:cNvPr id="21" name="圓角矩形 20"/>
          <p:cNvSpPr/>
          <p:nvPr/>
        </p:nvSpPr>
        <p:spPr>
          <a:xfrm>
            <a:off x="3424240" y="5468938"/>
            <a:ext cx="1500187" cy="285750"/>
          </a:xfrm>
          <a:prstGeom prst="roundRect">
            <a:avLst/>
          </a:prstGeom>
          <a:noFill/>
          <a:ln w="28575">
            <a:solidFill>
              <a:srgbClr val="FF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nchor="ctr"/>
          <a:lstStyle/>
          <a:p>
            <a:pPr algn="ctr">
              <a:defRPr/>
            </a:pPr>
            <a:endParaRPr kumimoji="0" lang="zh-TW" altLang="en-US">
              <a:solidFill>
                <a:srgbClr val="000000"/>
              </a:solidFill>
            </a:endParaRPr>
          </a:p>
        </p:txBody>
      </p:sp>
      <p:sp>
        <p:nvSpPr>
          <p:cNvPr id="22" name="文字方塊 21"/>
          <p:cNvSpPr txBox="1"/>
          <p:nvPr/>
        </p:nvSpPr>
        <p:spPr>
          <a:xfrm>
            <a:off x="1968502" y="5334000"/>
            <a:ext cx="1103313" cy="738188"/>
          </a:xfrm>
          <a:prstGeom prst="rect">
            <a:avLst/>
          </a:prstGeom>
          <a:noFill/>
        </p:spPr>
        <p:txBody>
          <a:bodyPr>
            <a:spAutoFit/>
          </a:bodyPr>
          <a:lstStyle/>
          <a:p>
            <a:pPr>
              <a:defRPr/>
            </a:pPr>
            <a:r>
              <a:rPr kumimoji="0" lang="zh-TW" altLang="en-US" sz="1400" dirty="0">
                <a:solidFill>
                  <a:srgbClr val="C00000"/>
                </a:solidFill>
                <a:effectLst>
                  <a:outerShdw blurRad="38100" dist="38100" dir="2700000" algn="tl">
                    <a:srgbClr val="000000">
                      <a:alpha val="43137"/>
                    </a:srgbClr>
                  </a:outerShdw>
                </a:effectLst>
                <a:latin typeface="Arial" charset="0"/>
                <a:ea typeface="新細明體" charset="-120"/>
              </a:rPr>
              <a:t>中小學人數</a:t>
            </a:r>
            <a:endParaRPr kumimoji="0" lang="en-US" altLang="zh-TW" sz="1400" dirty="0">
              <a:solidFill>
                <a:srgbClr val="C00000"/>
              </a:solidFill>
              <a:effectLst>
                <a:outerShdw blurRad="38100" dist="38100" dir="2700000" algn="tl">
                  <a:srgbClr val="000000">
                    <a:alpha val="43137"/>
                  </a:srgbClr>
                </a:outerShdw>
              </a:effectLst>
              <a:latin typeface="Arial" charset="0"/>
              <a:ea typeface="新細明體" charset="-120"/>
            </a:endParaRPr>
          </a:p>
          <a:p>
            <a:pPr>
              <a:defRPr/>
            </a:pPr>
            <a:r>
              <a:rPr kumimoji="0" lang="en-US" altLang="zh-TW" sz="1400" dirty="0">
                <a:solidFill>
                  <a:srgbClr val="C00000"/>
                </a:solidFill>
                <a:effectLst>
                  <a:outerShdw blurRad="38100" dist="38100" dir="2700000" algn="tl">
                    <a:srgbClr val="000000">
                      <a:alpha val="43137"/>
                    </a:srgbClr>
                  </a:outerShdw>
                </a:effectLst>
                <a:latin typeface="Arial" charset="0"/>
                <a:ea typeface="新細明體" charset="-120"/>
              </a:rPr>
              <a:t>(7-15</a:t>
            </a:r>
            <a:r>
              <a:rPr kumimoji="0" lang="zh-TW" altLang="en-US" sz="1400" dirty="0">
                <a:solidFill>
                  <a:srgbClr val="C00000"/>
                </a:solidFill>
                <a:effectLst>
                  <a:outerShdw blurRad="38100" dist="38100" dir="2700000" algn="tl">
                    <a:srgbClr val="000000">
                      <a:alpha val="43137"/>
                    </a:srgbClr>
                  </a:outerShdw>
                </a:effectLst>
                <a:latin typeface="Arial" charset="0"/>
                <a:ea typeface="新細明體" charset="-120"/>
              </a:rPr>
              <a:t>歲</a:t>
            </a:r>
            <a:r>
              <a:rPr kumimoji="0" lang="en-US" altLang="zh-TW" sz="1400" dirty="0">
                <a:solidFill>
                  <a:srgbClr val="C00000"/>
                </a:solidFill>
                <a:effectLst>
                  <a:outerShdw blurRad="38100" dist="38100" dir="2700000" algn="tl">
                    <a:srgbClr val="000000">
                      <a:alpha val="43137"/>
                    </a:srgbClr>
                  </a:outerShdw>
                </a:effectLst>
                <a:latin typeface="Arial" charset="0"/>
                <a:ea typeface="新細明體" charset="-120"/>
              </a:rPr>
              <a:t>)</a:t>
            </a:r>
          </a:p>
          <a:p>
            <a:pPr>
              <a:defRPr/>
            </a:pPr>
            <a:r>
              <a:rPr kumimoji="0" lang="en-US" altLang="zh-TW" sz="1400" dirty="0">
                <a:solidFill>
                  <a:srgbClr val="C00000"/>
                </a:solidFill>
                <a:effectLst>
                  <a:outerShdw blurRad="38100" dist="38100" dir="2700000" algn="tl">
                    <a:srgbClr val="000000">
                      <a:alpha val="43137"/>
                    </a:srgbClr>
                  </a:outerShdw>
                </a:effectLst>
                <a:latin typeface="Arial" charset="0"/>
                <a:ea typeface="新細明體" charset="-120"/>
              </a:rPr>
              <a:t>245</a:t>
            </a:r>
            <a:r>
              <a:rPr kumimoji="0" lang="zh-TW" altLang="en-US" sz="1400" dirty="0">
                <a:solidFill>
                  <a:srgbClr val="C00000"/>
                </a:solidFill>
                <a:effectLst>
                  <a:outerShdw blurRad="38100" dist="38100" dir="2700000" algn="tl">
                    <a:srgbClr val="000000">
                      <a:alpha val="43137"/>
                    </a:srgbClr>
                  </a:outerShdw>
                </a:effectLst>
                <a:latin typeface="Arial" charset="0"/>
                <a:ea typeface="新細明體" charset="-120"/>
              </a:rPr>
              <a:t>萬人</a:t>
            </a:r>
          </a:p>
        </p:txBody>
      </p:sp>
      <p:sp>
        <p:nvSpPr>
          <p:cNvPr id="23" name="文字方塊 22"/>
          <p:cNvSpPr txBox="1"/>
          <p:nvPr/>
        </p:nvSpPr>
        <p:spPr>
          <a:xfrm>
            <a:off x="4929190" y="5357817"/>
            <a:ext cx="1143000" cy="738187"/>
          </a:xfrm>
          <a:prstGeom prst="rect">
            <a:avLst/>
          </a:prstGeom>
          <a:noFill/>
        </p:spPr>
        <p:txBody>
          <a:bodyPr>
            <a:spAutoFit/>
          </a:bodyPr>
          <a:lstStyle/>
          <a:p>
            <a:pPr>
              <a:defRPr/>
            </a:pPr>
            <a:r>
              <a:rPr kumimoji="0" lang="zh-TW" altLang="en-US" sz="1400" dirty="0">
                <a:solidFill>
                  <a:srgbClr val="C00000"/>
                </a:solidFill>
                <a:effectLst>
                  <a:outerShdw blurRad="38100" dist="38100" dir="2700000" algn="tl">
                    <a:srgbClr val="000000">
                      <a:alpha val="43137"/>
                    </a:srgbClr>
                  </a:outerShdw>
                </a:effectLst>
                <a:latin typeface="Arial" charset="0"/>
                <a:ea typeface="新細明體" charset="-120"/>
              </a:rPr>
              <a:t>中小學人數</a:t>
            </a:r>
            <a:endParaRPr kumimoji="0" lang="en-US" altLang="zh-TW" sz="1400" dirty="0">
              <a:solidFill>
                <a:srgbClr val="C00000"/>
              </a:solidFill>
              <a:effectLst>
                <a:outerShdw blurRad="38100" dist="38100" dir="2700000" algn="tl">
                  <a:srgbClr val="000000">
                    <a:alpha val="43137"/>
                  </a:srgbClr>
                </a:outerShdw>
              </a:effectLst>
              <a:latin typeface="Arial" charset="0"/>
              <a:ea typeface="新細明體" charset="-120"/>
            </a:endParaRPr>
          </a:p>
          <a:p>
            <a:pPr>
              <a:defRPr/>
            </a:pPr>
            <a:r>
              <a:rPr kumimoji="0" lang="en-US" altLang="zh-TW" sz="1400" dirty="0">
                <a:solidFill>
                  <a:srgbClr val="C00000"/>
                </a:solidFill>
                <a:effectLst>
                  <a:outerShdw blurRad="38100" dist="38100" dir="2700000" algn="tl">
                    <a:srgbClr val="000000">
                      <a:alpha val="43137"/>
                    </a:srgbClr>
                  </a:outerShdw>
                </a:effectLst>
                <a:latin typeface="Arial" charset="0"/>
                <a:ea typeface="新細明體" charset="-120"/>
              </a:rPr>
              <a:t>(7-15</a:t>
            </a:r>
            <a:r>
              <a:rPr kumimoji="0" lang="zh-TW" altLang="en-US" sz="1400" dirty="0">
                <a:solidFill>
                  <a:srgbClr val="C00000"/>
                </a:solidFill>
                <a:effectLst>
                  <a:outerShdw blurRad="38100" dist="38100" dir="2700000" algn="tl">
                    <a:srgbClr val="000000">
                      <a:alpha val="43137"/>
                    </a:srgbClr>
                  </a:outerShdw>
                </a:effectLst>
                <a:latin typeface="Arial" charset="0"/>
                <a:ea typeface="新細明體" charset="-120"/>
              </a:rPr>
              <a:t>歲</a:t>
            </a:r>
            <a:r>
              <a:rPr kumimoji="0" lang="en-US" altLang="zh-TW" sz="1400" dirty="0">
                <a:solidFill>
                  <a:srgbClr val="C00000"/>
                </a:solidFill>
                <a:effectLst>
                  <a:outerShdw blurRad="38100" dist="38100" dir="2700000" algn="tl">
                    <a:srgbClr val="000000">
                      <a:alpha val="43137"/>
                    </a:srgbClr>
                  </a:outerShdw>
                </a:effectLst>
                <a:latin typeface="Arial" charset="0"/>
                <a:ea typeface="新細明體" charset="-120"/>
              </a:rPr>
              <a:t>)</a:t>
            </a:r>
          </a:p>
          <a:p>
            <a:pPr>
              <a:defRPr/>
            </a:pPr>
            <a:r>
              <a:rPr kumimoji="0" lang="en-US" altLang="zh-TW" sz="1400" dirty="0">
                <a:solidFill>
                  <a:srgbClr val="C00000"/>
                </a:solidFill>
                <a:effectLst>
                  <a:outerShdw blurRad="38100" dist="38100" dir="2700000" algn="tl">
                    <a:srgbClr val="000000">
                      <a:alpha val="43137"/>
                    </a:srgbClr>
                  </a:outerShdw>
                </a:effectLst>
                <a:latin typeface="Arial" charset="0"/>
                <a:ea typeface="新細明體" charset="-120"/>
              </a:rPr>
              <a:t>179</a:t>
            </a:r>
            <a:r>
              <a:rPr kumimoji="0" lang="zh-TW" altLang="en-US" sz="1400" dirty="0">
                <a:solidFill>
                  <a:srgbClr val="C00000"/>
                </a:solidFill>
                <a:effectLst>
                  <a:outerShdw blurRad="38100" dist="38100" dir="2700000" algn="tl">
                    <a:srgbClr val="000000">
                      <a:alpha val="43137"/>
                    </a:srgbClr>
                  </a:outerShdw>
                </a:effectLst>
                <a:latin typeface="Arial" charset="0"/>
                <a:ea typeface="新細明體" charset="-120"/>
              </a:rPr>
              <a:t>萬人</a:t>
            </a:r>
          </a:p>
        </p:txBody>
      </p:sp>
      <p:sp>
        <p:nvSpPr>
          <p:cNvPr id="79880" name="文字方塊 13"/>
          <p:cNvSpPr txBox="1">
            <a:spLocks noChangeArrowheads="1"/>
          </p:cNvSpPr>
          <p:nvPr/>
        </p:nvSpPr>
        <p:spPr bwMode="auto">
          <a:xfrm>
            <a:off x="785815" y="6581779"/>
            <a:ext cx="311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kumimoji="0" lang="zh-TW" altLang="en-US" sz="1200" smtClean="0">
                <a:solidFill>
                  <a:srgbClr val="000000"/>
                </a:solidFill>
                <a:ea typeface="標楷體" pitchFamily="65" charset="-120"/>
              </a:rPr>
              <a:t>資料來源：內政部統計處。</a:t>
            </a:r>
          </a:p>
        </p:txBody>
      </p:sp>
      <p:sp>
        <p:nvSpPr>
          <p:cNvPr id="79881" name="文字方塊 14"/>
          <p:cNvSpPr txBox="1">
            <a:spLocks noChangeArrowheads="1"/>
          </p:cNvSpPr>
          <p:nvPr/>
        </p:nvSpPr>
        <p:spPr bwMode="auto">
          <a:xfrm>
            <a:off x="4714877" y="6572254"/>
            <a:ext cx="3500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kumimoji="0" lang="zh-TW" altLang="en-US" sz="1200" smtClean="0">
                <a:solidFill>
                  <a:srgbClr val="000000"/>
                </a:solidFill>
                <a:ea typeface="標楷體" pitchFamily="65" charset="-120"/>
              </a:rPr>
              <a:t>資料來源：經建會</a:t>
            </a:r>
            <a:r>
              <a:rPr kumimoji="0" lang="en-US" altLang="zh-TW" sz="1200" smtClean="0">
                <a:solidFill>
                  <a:srgbClr val="000000"/>
                </a:solidFill>
                <a:ea typeface="標楷體" pitchFamily="65" charset="-120"/>
              </a:rPr>
              <a:t>2012-2060</a:t>
            </a:r>
            <a:r>
              <a:rPr kumimoji="0" lang="zh-TW" altLang="en-US" sz="1200" smtClean="0">
                <a:solidFill>
                  <a:srgbClr val="000000"/>
                </a:solidFill>
                <a:ea typeface="標楷體" pitchFamily="65" charset="-120"/>
              </a:rPr>
              <a:t>人口推計。</a:t>
            </a:r>
          </a:p>
        </p:txBody>
      </p:sp>
      <p:graphicFrame>
        <p:nvGraphicFramePr>
          <p:cNvPr id="15" name="圖表 14"/>
          <p:cNvGraphicFramePr>
            <a:graphicFrameLocks/>
          </p:cNvGraphicFramePr>
          <p:nvPr/>
        </p:nvGraphicFramePr>
        <p:xfrm>
          <a:off x="6000762" y="1571612"/>
          <a:ext cx="3143240" cy="5286412"/>
        </p:xfrm>
        <a:graphic>
          <a:graphicData uri="http://schemas.openxmlformats.org/drawingml/2006/chart">
            <c:chart xmlns:c="http://schemas.openxmlformats.org/drawingml/2006/chart" xmlns:r="http://schemas.openxmlformats.org/officeDocument/2006/relationships" r:id="rId4"/>
          </a:graphicData>
        </a:graphic>
      </p:graphicFrame>
      <p:sp>
        <p:nvSpPr>
          <p:cNvPr id="17" name="文字方塊 16"/>
          <p:cNvSpPr txBox="1"/>
          <p:nvPr/>
        </p:nvSpPr>
        <p:spPr>
          <a:xfrm>
            <a:off x="8072438" y="5357817"/>
            <a:ext cx="1143000" cy="738187"/>
          </a:xfrm>
          <a:prstGeom prst="rect">
            <a:avLst/>
          </a:prstGeom>
          <a:noFill/>
        </p:spPr>
        <p:txBody>
          <a:bodyPr>
            <a:spAutoFit/>
          </a:bodyPr>
          <a:lstStyle/>
          <a:p>
            <a:pPr>
              <a:defRPr/>
            </a:pPr>
            <a:r>
              <a:rPr kumimoji="0" lang="zh-TW" altLang="en-US" sz="1400" dirty="0">
                <a:solidFill>
                  <a:srgbClr val="C00000"/>
                </a:solidFill>
                <a:effectLst>
                  <a:outerShdw blurRad="38100" dist="38100" dir="2700000" algn="tl">
                    <a:srgbClr val="000000">
                      <a:alpha val="43137"/>
                    </a:srgbClr>
                  </a:outerShdw>
                </a:effectLst>
                <a:latin typeface="Arial" charset="0"/>
                <a:ea typeface="新細明體" charset="-120"/>
              </a:rPr>
              <a:t>中小學人數</a:t>
            </a:r>
            <a:endParaRPr kumimoji="0" lang="en-US" altLang="zh-TW" sz="1400" dirty="0">
              <a:solidFill>
                <a:srgbClr val="C00000"/>
              </a:solidFill>
              <a:effectLst>
                <a:outerShdw blurRad="38100" dist="38100" dir="2700000" algn="tl">
                  <a:srgbClr val="000000">
                    <a:alpha val="43137"/>
                  </a:srgbClr>
                </a:outerShdw>
              </a:effectLst>
              <a:latin typeface="Arial" charset="0"/>
              <a:ea typeface="新細明體" charset="-120"/>
            </a:endParaRPr>
          </a:p>
          <a:p>
            <a:pPr>
              <a:defRPr/>
            </a:pPr>
            <a:r>
              <a:rPr kumimoji="0" lang="en-US" altLang="zh-TW" sz="1400" dirty="0">
                <a:solidFill>
                  <a:srgbClr val="C00000"/>
                </a:solidFill>
                <a:effectLst>
                  <a:outerShdw blurRad="38100" dist="38100" dir="2700000" algn="tl">
                    <a:srgbClr val="000000">
                      <a:alpha val="43137"/>
                    </a:srgbClr>
                  </a:outerShdw>
                </a:effectLst>
                <a:latin typeface="Arial" charset="0"/>
                <a:ea typeface="新細明體" charset="-120"/>
              </a:rPr>
              <a:t>(7-15</a:t>
            </a:r>
            <a:r>
              <a:rPr kumimoji="0" lang="zh-TW" altLang="en-US" sz="1400" dirty="0">
                <a:solidFill>
                  <a:srgbClr val="C00000"/>
                </a:solidFill>
                <a:effectLst>
                  <a:outerShdw blurRad="38100" dist="38100" dir="2700000" algn="tl">
                    <a:srgbClr val="000000">
                      <a:alpha val="43137"/>
                    </a:srgbClr>
                  </a:outerShdw>
                </a:effectLst>
                <a:latin typeface="Arial" charset="0"/>
                <a:ea typeface="新細明體" charset="-120"/>
              </a:rPr>
              <a:t>歲</a:t>
            </a:r>
            <a:r>
              <a:rPr kumimoji="0" lang="en-US" altLang="zh-TW" sz="1400" dirty="0">
                <a:solidFill>
                  <a:srgbClr val="C00000"/>
                </a:solidFill>
                <a:effectLst>
                  <a:outerShdw blurRad="38100" dist="38100" dir="2700000" algn="tl">
                    <a:srgbClr val="000000">
                      <a:alpha val="43137"/>
                    </a:srgbClr>
                  </a:outerShdw>
                </a:effectLst>
                <a:latin typeface="Arial" charset="0"/>
                <a:ea typeface="新細明體" charset="-120"/>
              </a:rPr>
              <a:t>)</a:t>
            </a:r>
          </a:p>
          <a:p>
            <a:pPr>
              <a:defRPr/>
            </a:pPr>
            <a:r>
              <a:rPr kumimoji="0" lang="en-US" altLang="zh-TW" sz="1400" dirty="0">
                <a:solidFill>
                  <a:srgbClr val="C00000"/>
                </a:solidFill>
                <a:effectLst>
                  <a:outerShdw blurRad="38100" dist="38100" dir="2700000" algn="tl">
                    <a:srgbClr val="000000">
                      <a:alpha val="43137"/>
                    </a:srgbClr>
                  </a:outerShdw>
                </a:effectLst>
                <a:latin typeface="Arial" charset="0"/>
                <a:ea typeface="新細明體" charset="-120"/>
              </a:rPr>
              <a:t>170</a:t>
            </a:r>
            <a:r>
              <a:rPr kumimoji="0" lang="zh-TW" altLang="en-US" sz="1400" dirty="0">
                <a:solidFill>
                  <a:srgbClr val="C00000"/>
                </a:solidFill>
                <a:effectLst>
                  <a:outerShdw blurRad="38100" dist="38100" dir="2700000" algn="tl">
                    <a:srgbClr val="000000">
                      <a:alpha val="43137"/>
                    </a:srgbClr>
                  </a:outerShdw>
                </a:effectLst>
                <a:latin typeface="Arial" charset="0"/>
                <a:ea typeface="新細明體" charset="-120"/>
              </a:rPr>
              <a:t>萬人</a:t>
            </a:r>
          </a:p>
        </p:txBody>
      </p:sp>
      <p:sp>
        <p:nvSpPr>
          <p:cNvPr id="24" name="圓角矩形 23"/>
          <p:cNvSpPr/>
          <p:nvPr/>
        </p:nvSpPr>
        <p:spPr>
          <a:xfrm>
            <a:off x="6567490" y="5468938"/>
            <a:ext cx="1500187" cy="285750"/>
          </a:xfrm>
          <a:prstGeom prst="roundRect">
            <a:avLst/>
          </a:prstGeom>
          <a:noFill/>
          <a:ln w="28575">
            <a:solidFill>
              <a:srgbClr val="FF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nchor="ctr"/>
          <a:lstStyle/>
          <a:p>
            <a:pPr algn="ctr">
              <a:defRPr/>
            </a:pPr>
            <a:endParaRPr kumimoji="0" lang="zh-TW" altLang="en-US">
              <a:solidFill>
                <a:srgbClr val="000000"/>
              </a:solidFill>
            </a:endParaRPr>
          </a:p>
        </p:txBody>
      </p:sp>
      <p:sp>
        <p:nvSpPr>
          <p:cNvPr id="26" name="AutoShape 5"/>
          <p:cNvSpPr>
            <a:spLocks noChangeArrowheads="1"/>
          </p:cNvSpPr>
          <p:nvPr/>
        </p:nvSpPr>
        <p:spPr bwMode="gray">
          <a:xfrm>
            <a:off x="500036" y="1214422"/>
            <a:ext cx="3000397" cy="642942"/>
          </a:xfrm>
          <a:prstGeom prst="roundRect">
            <a:avLst>
              <a:gd name="adj" fmla="val 50000"/>
            </a:avLst>
          </a:prstGeom>
          <a:solidFill>
            <a:schemeClr val="accent6">
              <a:lumMod val="75000"/>
            </a:schemeClr>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lvl1pPr marL="88900" indent="-8890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buClr>
                <a:srgbClr val="FFFFFF"/>
              </a:buClr>
              <a:defRPr/>
            </a:pPr>
            <a:r>
              <a:rPr kumimoji="0" lang="zh-TW" altLang="en-US" sz="2400" smtClean="0">
                <a:solidFill>
                  <a:srgbClr val="FFFFFF"/>
                </a:solidFill>
                <a:latin typeface="標楷體" pitchFamily="65" charset="-120"/>
                <a:ea typeface="標楷體" pitchFamily="65" charset="-120"/>
              </a:rPr>
              <a:t>因應高齡少子化</a:t>
            </a:r>
          </a:p>
        </p:txBody>
      </p:sp>
      <p:sp>
        <p:nvSpPr>
          <p:cNvPr id="79888" name="矩形 26"/>
          <p:cNvSpPr>
            <a:spLocks noChangeArrowheads="1"/>
          </p:cNvSpPr>
          <p:nvPr/>
        </p:nvSpPr>
        <p:spPr bwMode="auto">
          <a:xfrm>
            <a:off x="4643440" y="1143004"/>
            <a:ext cx="2357437"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p>
            <a:pPr algn="ctr"/>
            <a:r>
              <a:rPr kumimoji="0" lang="zh-TW" altLang="en-US" sz="2400" b="1" smtClean="0">
                <a:solidFill>
                  <a:srgbClr val="002060"/>
                </a:solidFill>
                <a:latin typeface="標楷體" pitchFamily="65" charset="-120"/>
                <a:ea typeface="標楷體" pitchFamily="65" charset="-120"/>
              </a:rPr>
              <a:t>人口變遷</a:t>
            </a:r>
          </a:p>
        </p:txBody>
      </p:sp>
      <p:sp>
        <p:nvSpPr>
          <p:cNvPr id="31" name="圓角矩形 30"/>
          <p:cNvSpPr/>
          <p:nvPr/>
        </p:nvSpPr>
        <p:spPr>
          <a:xfrm>
            <a:off x="3429000" y="2286004"/>
            <a:ext cx="1500188" cy="1357313"/>
          </a:xfrm>
          <a:prstGeom prst="roundRect">
            <a:avLst>
              <a:gd name="adj" fmla="val 9930"/>
            </a:avLst>
          </a:prstGeom>
          <a:noFill/>
          <a:ln w="28575">
            <a:solidFill>
              <a:schemeClr val="tx2"/>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nchor="ctr"/>
          <a:lstStyle/>
          <a:p>
            <a:pPr algn="ctr">
              <a:defRPr/>
            </a:pPr>
            <a:endParaRPr kumimoji="0" lang="zh-TW" altLang="en-US">
              <a:solidFill>
                <a:srgbClr val="000000"/>
              </a:solidFill>
            </a:endParaRPr>
          </a:p>
        </p:txBody>
      </p:sp>
      <p:sp>
        <p:nvSpPr>
          <p:cNvPr id="32" name="文字方塊 31"/>
          <p:cNvSpPr txBox="1"/>
          <p:nvPr/>
        </p:nvSpPr>
        <p:spPr>
          <a:xfrm>
            <a:off x="4929188" y="2786067"/>
            <a:ext cx="1071562" cy="738187"/>
          </a:xfrm>
          <a:prstGeom prst="rect">
            <a:avLst/>
          </a:prstGeom>
          <a:noFill/>
        </p:spPr>
        <p:txBody>
          <a:bodyPr>
            <a:spAutoFit/>
          </a:bodyPr>
          <a:lstStyle/>
          <a:p>
            <a:pPr>
              <a:defRPr/>
            </a:pPr>
            <a:r>
              <a:rPr kumimoji="0" lang="zh-TW" altLang="en-US" sz="1400" dirty="0">
                <a:solidFill>
                  <a:srgbClr val="000000"/>
                </a:solidFill>
                <a:effectLst>
                  <a:outerShdw blurRad="38100" dist="38100" dir="2700000" algn="tl">
                    <a:srgbClr val="000000">
                      <a:alpha val="43137"/>
                    </a:srgbClr>
                  </a:outerShdw>
                </a:effectLst>
                <a:latin typeface="Arial" charset="0"/>
                <a:ea typeface="新細明體" charset="-120"/>
              </a:rPr>
              <a:t>高齡人口</a:t>
            </a:r>
            <a:r>
              <a:rPr kumimoji="0" lang="en-US" altLang="zh-TW" sz="1400" dirty="0">
                <a:solidFill>
                  <a:srgbClr val="000000"/>
                </a:solidFill>
                <a:effectLst>
                  <a:outerShdw blurRad="38100" dist="38100" dir="2700000" algn="tl">
                    <a:srgbClr val="000000">
                      <a:alpha val="43137"/>
                    </a:srgbClr>
                  </a:outerShdw>
                </a:effectLst>
                <a:latin typeface="Arial" charset="0"/>
                <a:ea typeface="新細明體" charset="-120"/>
              </a:rPr>
              <a:t>(65</a:t>
            </a:r>
            <a:r>
              <a:rPr kumimoji="0" lang="zh-TW" altLang="en-US" sz="1400" dirty="0">
                <a:solidFill>
                  <a:srgbClr val="000000"/>
                </a:solidFill>
                <a:effectLst>
                  <a:outerShdw blurRad="38100" dist="38100" dir="2700000" algn="tl">
                    <a:srgbClr val="000000">
                      <a:alpha val="43137"/>
                    </a:srgbClr>
                  </a:outerShdw>
                </a:effectLst>
                <a:latin typeface="Arial" charset="0"/>
                <a:ea typeface="新細明體" charset="-120"/>
              </a:rPr>
              <a:t>歲以上</a:t>
            </a:r>
            <a:r>
              <a:rPr kumimoji="0" lang="en-US" altLang="zh-TW" sz="1400" dirty="0">
                <a:solidFill>
                  <a:srgbClr val="000000"/>
                </a:solidFill>
                <a:effectLst>
                  <a:outerShdw blurRad="38100" dist="38100" dir="2700000" algn="tl">
                    <a:srgbClr val="000000">
                      <a:alpha val="43137"/>
                    </a:srgbClr>
                  </a:outerShdw>
                </a:effectLst>
                <a:latin typeface="Arial" charset="0"/>
                <a:ea typeface="新細明體" charset="-120"/>
              </a:rPr>
              <a:t>)</a:t>
            </a:r>
          </a:p>
          <a:p>
            <a:pPr>
              <a:defRPr/>
            </a:pPr>
            <a:r>
              <a:rPr kumimoji="0" lang="en-US" altLang="zh-TW" sz="1400" dirty="0">
                <a:solidFill>
                  <a:srgbClr val="000000"/>
                </a:solidFill>
                <a:effectLst>
                  <a:outerShdw blurRad="38100" dist="38100" dir="2700000" algn="tl">
                    <a:srgbClr val="000000">
                      <a:alpha val="43137"/>
                    </a:srgbClr>
                  </a:outerShdw>
                </a:effectLst>
                <a:latin typeface="Arial" charset="0"/>
                <a:ea typeface="新細明體" charset="-120"/>
              </a:rPr>
              <a:t>492</a:t>
            </a:r>
            <a:r>
              <a:rPr kumimoji="0" lang="zh-TW" altLang="en-US" sz="1400" dirty="0">
                <a:solidFill>
                  <a:srgbClr val="000000"/>
                </a:solidFill>
                <a:effectLst>
                  <a:outerShdw blurRad="38100" dist="38100" dir="2700000" algn="tl">
                    <a:srgbClr val="000000">
                      <a:alpha val="43137"/>
                    </a:srgbClr>
                  </a:outerShdw>
                </a:effectLst>
                <a:latin typeface="Arial" charset="0"/>
                <a:ea typeface="新細明體" charset="-120"/>
              </a:rPr>
              <a:t>萬人</a:t>
            </a:r>
          </a:p>
        </p:txBody>
      </p:sp>
      <p:sp>
        <p:nvSpPr>
          <p:cNvPr id="33" name="圓角矩形 32"/>
          <p:cNvSpPr/>
          <p:nvPr/>
        </p:nvSpPr>
        <p:spPr>
          <a:xfrm>
            <a:off x="6572250" y="2286004"/>
            <a:ext cx="1500188" cy="1357313"/>
          </a:xfrm>
          <a:prstGeom prst="roundRect">
            <a:avLst>
              <a:gd name="adj" fmla="val 9256"/>
            </a:avLst>
          </a:prstGeom>
          <a:noFill/>
          <a:ln w="28575">
            <a:solidFill>
              <a:schemeClr val="tx2"/>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nchor="ctr"/>
          <a:lstStyle/>
          <a:p>
            <a:pPr algn="ctr">
              <a:defRPr/>
            </a:pPr>
            <a:endParaRPr kumimoji="0" lang="zh-TW" altLang="en-US">
              <a:solidFill>
                <a:srgbClr val="000000"/>
              </a:solidFill>
            </a:endParaRPr>
          </a:p>
        </p:txBody>
      </p:sp>
      <p:sp>
        <p:nvSpPr>
          <p:cNvPr id="34" name="文字方塊 33"/>
          <p:cNvSpPr txBox="1"/>
          <p:nvPr/>
        </p:nvSpPr>
        <p:spPr>
          <a:xfrm>
            <a:off x="8072438" y="2786067"/>
            <a:ext cx="1071562" cy="738187"/>
          </a:xfrm>
          <a:prstGeom prst="rect">
            <a:avLst/>
          </a:prstGeom>
          <a:noFill/>
        </p:spPr>
        <p:txBody>
          <a:bodyPr>
            <a:spAutoFit/>
          </a:bodyPr>
          <a:lstStyle/>
          <a:p>
            <a:pPr>
              <a:defRPr/>
            </a:pPr>
            <a:r>
              <a:rPr kumimoji="0" lang="zh-TW" altLang="en-US" sz="1400" dirty="0">
                <a:solidFill>
                  <a:srgbClr val="000000"/>
                </a:solidFill>
                <a:effectLst>
                  <a:outerShdw blurRad="38100" dist="38100" dir="2700000" algn="tl">
                    <a:srgbClr val="000000">
                      <a:alpha val="43137"/>
                    </a:srgbClr>
                  </a:outerShdw>
                </a:effectLst>
                <a:latin typeface="Arial" charset="0"/>
                <a:ea typeface="新細明體" charset="-120"/>
              </a:rPr>
              <a:t>高齡人口</a:t>
            </a:r>
            <a:r>
              <a:rPr kumimoji="0" lang="en-US" altLang="zh-TW" sz="1400" dirty="0">
                <a:solidFill>
                  <a:srgbClr val="000000"/>
                </a:solidFill>
                <a:effectLst>
                  <a:outerShdw blurRad="38100" dist="38100" dir="2700000" algn="tl">
                    <a:srgbClr val="000000">
                      <a:alpha val="43137"/>
                    </a:srgbClr>
                  </a:outerShdw>
                </a:effectLst>
                <a:latin typeface="Arial" charset="0"/>
                <a:ea typeface="新細明體" charset="-120"/>
              </a:rPr>
              <a:t>(65</a:t>
            </a:r>
            <a:r>
              <a:rPr kumimoji="0" lang="zh-TW" altLang="en-US" sz="1400" dirty="0">
                <a:solidFill>
                  <a:srgbClr val="000000"/>
                </a:solidFill>
                <a:effectLst>
                  <a:outerShdw blurRad="38100" dist="38100" dir="2700000" algn="tl">
                    <a:srgbClr val="000000">
                      <a:alpha val="43137"/>
                    </a:srgbClr>
                  </a:outerShdw>
                </a:effectLst>
                <a:latin typeface="Arial" charset="0"/>
                <a:ea typeface="新細明體" charset="-120"/>
              </a:rPr>
              <a:t>歲以上</a:t>
            </a:r>
            <a:r>
              <a:rPr kumimoji="0" lang="en-US" altLang="zh-TW" sz="1400" dirty="0">
                <a:solidFill>
                  <a:srgbClr val="000000"/>
                </a:solidFill>
                <a:effectLst>
                  <a:outerShdw blurRad="38100" dist="38100" dir="2700000" algn="tl">
                    <a:srgbClr val="000000">
                      <a:alpha val="43137"/>
                    </a:srgbClr>
                  </a:outerShdw>
                </a:effectLst>
                <a:latin typeface="Arial" charset="0"/>
                <a:ea typeface="新細明體" charset="-120"/>
              </a:rPr>
              <a:t>)</a:t>
            </a:r>
          </a:p>
          <a:p>
            <a:pPr>
              <a:defRPr/>
            </a:pPr>
            <a:r>
              <a:rPr kumimoji="0" lang="en-US" altLang="zh-TW" sz="1400" dirty="0">
                <a:solidFill>
                  <a:srgbClr val="000000"/>
                </a:solidFill>
                <a:effectLst>
                  <a:outerShdw blurRad="38100" dist="38100" dir="2700000" algn="tl">
                    <a:srgbClr val="000000">
                      <a:alpha val="43137"/>
                    </a:srgbClr>
                  </a:outerShdw>
                </a:effectLst>
                <a:latin typeface="Arial" charset="0"/>
                <a:ea typeface="新細明體" charset="-120"/>
              </a:rPr>
              <a:t>647</a:t>
            </a:r>
            <a:r>
              <a:rPr kumimoji="0" lang="zh-TW" altLang="en-US" sz="1400" dirty="0">
                <a:solidFill>
                  <a:srgbClr val="000000"/>
                </a:solidFill>
                <a:effectLst>
                  <a:outerShdw blurRad="38100" dist="38100" dir="2700000" algn="tl">
                    <a:srgbClr val="000000">
                      <a:alpha val="43137"/>
                    </a:srgbClr>
                  </a:outerShdw>
                </a:effectLst>
                <a:latin typeface="Arial" charset="0"/>
                <a:ea typeface="新細明體" charset="-120"/>
              </a:rPr>
              <a:t>萬人</a:t>
            </a:r>
          </a:p>
        </p:txBody>
      </p:sp>
      <p:sp>
        <p:nvSpPr>
          <p:cNvPr id="35" name="圓角矩形 34"/>
          <p:cNvSpPr/>
          <p:nvPr/>
        </p:nvSpPr>
        <p:spPr>
          <a:xfrm>
            <a:off x="571500" y="2319338"/>
            <a:ext cx="1500188" cy="1357312"/>
          </a:xfrm>
          <a:prstGeom prst="roundRect">
            <a:avLst>
              <a:gd name="adj" fmla="val 11278"/>
            </a:avLst>
          </a:prstGeom>
          <a:noFill/>
          <a:ln w="28575">
            <a:solidFill>
              <a:schemeClr val="tx2"/>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nchor="ctr"/>
          <a:lstStyle/>
          <a:p>
            <a:pPr algn="ctr">
              <a:defRPr/>
            </a:pPr>
            <a:endParaRPr kumimoji="0" lang="zh-TW" altLang="en-US">
              <a:solidFill>
                <a:srgbClr val="000000"/>
              </a:solidFill>
            </a:endParaRPr>
          </a:p>
        </p:txBody>
      </p:sp>
      <p:sp>
        <p:nvSpPr>
          <p:cNvPr id="36" name="文字方塊 35"/>
          <p:cNvSpPr txBox="1"/>
          <p:nvPr/>
        </p:nvSpPr>
        <p:spPr>
          <a:xfrm>
            <a:off x="2071690" y="2819404"/>
            <a:ext cx="1071562" cy="739775"/>
          </a:xfrm>
          <a:prstGeom prst="rect">
            <a:avLst/>
          </a:prstGeom>
          <a:noFill/>
        </p:spPr>
        <p:txBody>
          <a:bodyPr>
            <a:spAutoFit/>
          </a:bodyPr>
          <a:lstStyle/>
          <a:p>
            <a:pPr>
              <a:defRPr/>
            </a:pPr>
            <a:r>
              <a:rPr kumimoji="0" lang="zh-TW" altLang="en-US" sz="1400" dirty="0">
                <a:solidFill>
                  <a:srgbClr val="000000"/>
                </a:solidFill>
                <a:effectLst>
                  <a:outerShdw blurRad="38100" dist="38100" dir="2700000" algn="tl">
                    <a:srgbClr val="000000">
                      <a:alpha val="43137"/>
                    </a:srgbClr>
                  </a:outerShdw>
                </a:effectLst>
                <a:latin typeface="Arial" charset="0"/>
                <a:ea typeface="新細明體" charset="-120"/>
              </a:rPr>
              <a:t>高齡人口</a:t>
            </a:r>
            <a:r>
              <a:rPr kumimoji="0" lang="en-US" altLang="zh-TW" sz="1400" dirty="0">
                <a:solidFill>
                  <a:srgbClr val="000000"/>
                </a:solidFill>
                <a:effectLst>
                  <a:outerShdw blurRad="38100" dist="38100" dir="2700000" algn="tl">
                    <a:srgbClr val="000000">
                      <a:alpha val="43137"/>
                    </a:srgbClr>
                  </a:outerShdw>
                </a:effectLst>
                <a:latin typeface="Arial" charset="0"/>
                <a:ea typeface="新細明體" charset="-120"/>
              </a:rPr>
              <a:t>(65</a:t>
            </a:r>
            <a:r>
              <a:rPr kumimoji="0" lang="zh-TW" altLang="en-US" sz="1400" dirty="0">
                <a:solidFill>
                  <a:srgbClr val="000000"/>
                </a:solidFill>
                <a:effectLst>
                  <a:outerShdw blurRad="38100" dist="38100" dir="2700000" algn="tl">
                    <a:srgbClr val="000000">
                      <a:alpha val="43137"/>
                    </a:srgbClr>
                  </a:outerShdw>
                </a:effectLst>
                <a:latin typeface="Arial" charset="0"/>
                <a:ea typeface="新細明體" charset="-120"/>
              </a:rPr>
              <a:t>歲以上</a:t>
            </a:r>
            <a:r>
              <a:rPr kumimoji="0" lang="en-US" altLang="zh-TW" sz="1400" dirty="0">
                <a:solidFill>
                  <a:srgbClr val="000000"/>
                </a:solidFill>
                <a:effectLst>
                  <a:outerShdw blurRad="38100" dist="38100" dir="2700000" algn="tl">
                    <a:srgbClr val="000000">
                      <a:alpha val="43137"/>
                    </a:srgbClr>
                  </a:outerShdw>
                </a:effectLst>
                <a:latin typeface="Arial" charset="0"/>
                <a:ea typeface="新細明體" charset="-120"/>
              </a:rPr>
              <a:t>)</a:t>
            </a:r>
          </a:p>
          <a:p>
            <a:pPr>
              <a:defRPr/>
            </a:pPr>
            <a:r>
              <a:rPr kumimoji="0" lang="en-US" altLang="zh-TW" sz="1400" dirty="0">
                <a:solidFill>
                  <a:srgbClr val="000000"/>
                </a:solidFill>
                <a:effectLst>
                  <a:outerShdw blurRad="38100" dist="38100" dir="2700000" algn="tl">
                    <a:srgbClr val="000000">
                      <a:alpha val="43137"/>
                    </a:srgbClr>
                  </a:outerShdw>
                </a:effectLst>
                <a:latin typeface="Arial" charset="0"/>
                <a:ea typeface="新細明體" charset="-120"/>
              </a:rPr>
              <a:t>253</a:t>
            </a:r>
            <a:r>
              <a:rPr kumimoji="0" lang="zh-TW" altLang="en-US" sz="1400" dirty="0">
                <a:solidFill>
                  <a:srgbClr val="000000"/>
                </a:solidFill>
                <a:effectLst>
                  <a:outerShdw blurRad="38100" dist="38100" dir="2700000" algn="tl">
                    <a:srgbClr val="000000">
                      <a:alpha val="43137"/>
                    </a:srgbClr>
                  </a:outerShdw>
                </a:effectLst>
                <a:latin typeface="Arial" charset="0"/>
                <a:ea typeface="新細明體" charset="-120"/>
              </a:rPr>
              <a:t>萬人</a:t>
            </a:r>
          </a:p>
        </p:txBody>
      </p:sp>
      <p:sp>
        <p:nvSpPr>
          <p:cNvPr id="25" name="文字方塊 24"/>
          <p:cNvSpPr txBox="1"/>
          <p:nvPr/>
        </p:nvSpPr>
        <p:spPr>
          <a:xfrm>
            <a:off x="7000877" y="1466854"/>
            <a:ext cx="1979613" cy="461963"/>
          </a:xfrm>
          <a:prstGeom prst="rect">
            <a:avLst/>
          </a:prstGeom>
          <a:noFill/>
        </p:spPr>
        <p:txBody>
          <a:bodyPr lIns="36000" rIns="36000">
            <a:spAutoFit/>
          </a:bodyPr>
          <a:lstStyle/>
          <a:p>
            <a:pPr algn="ctr">
              <a:defRPr/>
            </a:pPr>
            <a:r>
              <a:rPr kumimoji="0" lang="zh-TW" altLang="en-US" sz="2400" u="sng" dirty="0">
                <a:solidFill>
                  <a:srgbClr val="000000"/>
                </a:solidFill>
                <a:effectLst>
                  <a:outerShdw blurRad="38100" dist="38100" dir="2700000" algn="tl">
                    <a:srgbClr val="000000">
                      <a:alpha val="43137"/>
                    </a:srgbClr>
                  </a:outerShdw>
                </a:effectLst>
                <a:latin typeface="Arial" charset="0"/>
                <a:ea typeface="新細明體" charset="-120"/>
              </a:rPr>
              <a:t>增加</a:t>
            </a:r>
            <a:r>
              <a:rPr kumimoji="0" lang="en-US" altLang="zh-TW" sz="2400" u="sng" dirty="0">
                <a:solidFill>
                  <a:srgbClr val="000000"/>
                </a:solidFill>
                <a:effectLst>
                  <a:outerShdw blurRad="38100" dist="38100" dir="2700000" algn="tl">
                    <a:srgbClr val="000000">
                      <a:alpha val="43137"/>
                    </a:srgbClr>
                  </a:outerShdw>
                </a:effectLst>
                <a:latin typeface="Arial" charset="0"/>
                <a:ea typeface="新細明體" charset="-120"/>
              </a:rPr>
              <a:t>394</a:t>
            </a:r>
            <a:r>
              <a:rPr kumimoji="0" lang="zh-TW" altLang="en-US" sz="2400" u="sng" dirty="0">
                <a:solidFill>
                  <a:srgbClr val="000000"/>
                </a:solidFill>
                <a:effectLst>
                  <a:outerShdw blurRad="38100" dist="38100" dir="2700000" algn="tl">
                    <a:srgbClr val="000000">
                      <a:alpha val="43137"/>
                    </a:srgbClr>
                  </a:outerShdw>
                </a:effectLst>
                <a:latin typeface="Arial" charset="0"/>
                <a:ea typeface="新細明體" charset="-120"/>
              </a:rPr>
              <a:t>萬人</a:t>
            </a:r>
          </a:p>
        </p:txBody>
      </p:sp>
      <p:sp>
        <p:nvSpPr>
          <p:cNvPr id="30" name="文字方塊 29"/>
          <p:cNvSpPr txBox="1"/>
          <p:nvPr/>
        </p:nvSpPr>
        <p:spPr>
          <a:xfrm>
            <a:off x="6929440" y="4824413"/>
            <a:ext cx="1765300" cy="461962"/>
          </a:xfrm>
          <a:prstGeom prst="rect">
            <a:avLst/>
          </a:prstGeom>
          <a:noFill/>
          <a:ln>
            <a:noFill/>
          </a:ln>
        </p:spPr>
        <p:txBody>
          <a:bodyPr lIns="36000" rIns="36000">
            <a:spAutoFit/>
          </a:bodyPr>
          <a:lstStyle/>
          <a:p>
            <a:pPr algn="ctr">
              <a:defRPr/>
            </a:pPr>
            <a:r>
              <a:rPr kumimoji="0" lang="zh-TW" altLang="en-US" sz="2400" u="sng" dirty="0">
                <a:solidFill>
                  <a:srgbClr val="FF0000"/>
                </a:solidFill>
                <a:effectLst>
                  <a:outerShdw blurRad="38100" dist="38100" dir="2700000" algn="tl">
                    <a:srgbClr val="000000">
                      <a:alpha val="43137"/>
                    </a:srgbClr>
                  </a:outerShdw>
                </a:effectLst>
                <a:latin typeface="Arial" charset="0"/>
                <a:ea typeface="新細明體" charset="-120"/>
              </a:rPr>
              <a:t>減少</a:t>
            </a:r>
            <a:r>
              <a:rPr kumimoji="0" lang="en-US" altLang="zh-TW" sz="2400" u="sng" dirty="0">
                <a:solidFill>
                  <a:srgbClr val="FF0000"/>
                </a:solidFill>
                <a:effectLst>
                  <a:outerShdw blurRad="38100" dist="38100" dir="2700000" algn="tl">
                    <a:srgbClr val="000000">
                      <a:alpha val="43137"/>
                    </a:srgbClr>
                  </a:outerShdw>
                </a:effectLst>
                <a:latin typeface="Arial" charset="0"/>
                <a:ea typeface="新細明體" charset="-120"/>
              </a:rPr>
              <a:t>75</a:t>
            </a:r>
            <a:r>
              <a:rPr kumimoji="0" lang="zh-TW" altLang="en-US" sz="2400" u="sng" dirty="0">
                <a:solidFill>
                  <a:srgbClr val="FF0000"/>
                </a:solidFill>
                <a:effectLst>
                  <a:outerShdw blurRad="38100" dist="38100" dir="2700000" algn="tl">
                    <a:srgbClr val="000000">
                      <a:alpha val="43137"/>
                    </a:srgbClr>
                  </a:outerShdw>
                </a:effectLst>
                <a:latin typeface="Arial" charset="0"/>
                <a:ea typeface="新細明體" charset="-120"/>
              </a:rPr>
              <a:t>萬人</a:t>
            </a:r>
          </a:p>
        </p:txBody>
      </p:sp>
      <p:sp>
        <p:nvSpPr>
          <p:cNvPr id="27" name="弧形 26"/>
          <p:cNvSpPr/>
          <p:nvPr/>
        </p:nvSpPr>
        <p:spPr bwMode="auto">
          <a:xfrm>
            <a:off x="1785938" y="1643066"/>
            <a:ext cx="5357812" cy="714375"/>
          </a:xfrm>
          <a:prstGeom prst="arc">
            <a:avLst>
              <a:gd name="adj1" fmla="val 10807864"/>
              <a:gd name="adj2" fmla="val 21501974"/>
            </a:avLst>
          </a:prstGeom>
          <a:noFill/>
          <a:ln w="38100" cap="flat" cmpd="sng" algn="ctr">
            <a:solidFill>
              <a:schemeClr val="tx2">
                <a:lumMod val="75000"/>
              </a:schemeClr>
            </a:solidFill>
            <a:prstDash val="solid"/>
            <a:round/>
            <a:headEnd type="none" w="med" len="med"/>
            <a:tailEnd type="triangle" w="med" len="med"/>
          </a:ln>
          <a:effectLst/>
        </p:spPr>
        <p:txBody>
          <a:bodyPr/>
          <a:lstStyle/>
          <a:p>
            <a:pPr>
              <a:defRPr/>
            </a:pPr>
            <a:endParaRPr kumimoji="0" lang="zh-TW" altLang="en-US">
              <a:solidFill>
                <a:srgbClr val="000000"/>
              </a:solidFill>
              <a:latin typeface="Arial" charset="0"/>
            </a:endParaRPr>
          </a:p>
        </p:txBody>
      </p:sp>
      <p:sp>
        <p:nvSpPr>
          <p:cNvPr id="28" name="弧形 27"/>
          <p:cNvSpPr/>
          <p:nvPr/>
        </p:nvSpPr>
        <p:spPr bwMode="auto">
          <a:xfrm>
            <a:off x="1643063" y="4929192"/>
            <a:ext cx="5357812" cy="714375"/>
          </a:xfrm>
          <a:prstGeom prst="arc">
            <a:avLst>
              <a:gd name="adj1" fmla="val 10807864"/>
              <a:gd name="adj2" fmla="val 21501974"/>
            </a:avLst>
          </a:prstGeom>
          <a:noFill/>
          <a:ln w="38100" cap="flat" cmpd="sng" algn="ctr">
            <a:solidFill>
              <a:srgbClr val="C00000"/>
            </a:solidFill>
            <a:prstDash val="solid"/>
            <a:round/>
            <a:headEnd type="none" w="med" len="med"/>
            <a:tailEnd type="triangle" w="med" len="med"/>
          </a:ln>
          <a:effectLst/>
        </p:spPr>
        <p:txBody>
          <a:bodyPr/>
          <a:lstStyle/>
          <a:p>
            <a:pPr>
              <a:defRPr/>
            </a:pPr>
            <a:endParaRPr kumimoji="0" lang="zh-TW" altLang="en-US">
              <a:solidFill>
                <a:srgbClr val="000000"/>
              </a:solidFill>
              <a:latin typeface="Arial" charset="0"/>
            </a:endParaRPr>
          </a:p>
        </p:txBody>
      </p:sp>
      <p:sp>
        <p:nvSpPr>
          <p:cNvPr id="79899" name="Rectangle 2"/>
          <p:cNvSpPr>
            <a:spLocks noChangeArrowheads="1"/>
          </p:cNvSpPr>
          <p:nvPr/>
        </p:nvSpPr>
        <p:spPr bwMode="auto">
          <a:xfrm>
            <a:off x="1554163" y="260350"/>
            <a:ext cx="618648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hangingPunct="0"/>
            <a:r>
              <a:rPr lang="zh-TW" altLang="en-US" sz="4000" smtClean="0">
                <a:solidFill>
                  <a:srgbClr val="000066"/>
                </a:solidFill>
                <a:latin typeface="Arial Unicode MS" pitchFamily="34" charset="-120"/>
                <a:ea typeface="Arial Unicode MS" pitchFamily="34" charset="-120"/>
                <a:cs typeface="Arial Unicode MS" pitchFamily="34" charset="-120"/>
              </a:rPr>
              <a:t>台灣推計之人口變化</a:t>
            </a:r>
          </a:p>
        </p:txBody>
      </p:sp>
    </p:spTree>
    <p:extLst>
      <p:ext uri="{BB962C8B-B14F-4D97-AF65-F5344CB8AC3E}">
        <p14:creationId xmlns:p14="http://schemas.microsoft.com/office/powerpoint/2010/main" val="22185723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1835696" y="116632"/>
            <a:ext cx="618648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hangingPunct="0"/>
            <a:r>
              <a:rPr lang="zh-TW" altLang="en-US" sz="4000" dirty="0" smtClean="0">
                <a:solidFill>
                  <a:srgbClr val="000066"/>
                </a:solidFill>
                <a:latin typeface="Arial Unicode MS" pitchFamily="34" charset="-120"/>
                <a:ea typeface="Arial Unicode MS" pitchFamily="34" charset="-120"/>
                <a:cs typeface="Arial Unicode MS" pitchFamily="34" charset="-120"/>
              </a:rPr>
              <a:t>更多元的族群結構</a:t>
            </a:r>
          </a:p>
        </p:txBody>
      </p:sp>
      <p:pic>
        <p:nvPicPr>
          <p:cNvPr id="819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l="24495" t="39064" r="19548" b="27141"/>
          <a:stretch>
            <a:fillRect/>
          </a:stretch>
        </p:blipFill>
        <p:spPr bwMode="auto">
          <a:xfrm>
            <a:off x="611188" y="774700"/>
            <a:ext cx="5256212" cy="254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4"/>
          <p:cNvGrpSpPr>
            <a:grpSpLocks noChangeAspect="1"/>
          </p:cNvGrpSpPr>
          <p:nvPr/>
        </p:nvGrpSpPr>
        <p:grpSpPr bwMode="auto">
          <a:xfrm>
            <a:off x="247454" y="3956054"/>
            <a:ext cx="2262385" cy="1362075"/>
            <a:chOff x="2201" y="2362"/>
            <a:chExt cx="4696" cy="2892"/>
          </a:xfrm>
        </p:grpSpPr>
        <p:sp>
          <p:nvSpPr>
            <p:cNvPr id="81931" name="AutoShape 5"/>
            <p:cNvSpPr>
              <a:spLocks noChangeAspect="1" noChangeArrowheads="1"/>
            </p:cNvSpPr>
            <p:nvPr/>
          </p:nvSpPr>
          <p:spPr bwMode="auto">
            <a:xfrm>
              <a:off x="2355" y="2362"/>
              <a:ext cx="4542" cy="2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solidFill>
                  <a:srgbClr val="000000"/>
                </a:solidFill>
              </a:endParaRPr>
            </a:p>
          </p:txBody>
        </p:sp>
        <p:sp>
          <p:nvSpPr>
            <p:cNvPr id="81932" name="Rectangle 6"/>
            <p:cNvSpPr>
              <a:spLocks noChangeArrowheads="1"/>
            </p:cNvSpPr>
            <p:nvPr/>
          </p:nvSpPr>
          <p:spPr bwMode="auto">
            <a:xfrm>
              <a:off x="3850" y="2362"/>
              <a:ext cx="2236" cy="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zh-TW" altLang="en-US" sz="1400" b="1" smtClean="0">
                  <a:solidFill>
                    <a:srgbClr val="000000"/>
                  </a:solidFill>
                  <a:latin typeface="Times New Roman" pitchFamily="18" charset="0"/>
                  <a:ea typeface="標楷體" pitchFamily="65" charset="-120"/>
                </a:rPr>
                <a:t>港澳地區配偶</a:t>
              </a:r>
              <a:endParaRPr lang="zh-TW" altLang="en-US" sz="1400" b="1" smtClean="0">
                <a:solidFill>
                  <a:srgbClr val="000000"/>
                </a:solidFill>
                <a:latin typeface="標楷體" pitchFamily="65" charset="-120"/>
                <a:ea typeface="標楷體" pitchFamily="65" charset="-120"/>
              </a:endParaRPr>
            </a:p>
            <a:p>
              <a:pPr algn="ctr"/>
              <a:r>
                <a:rPr lang="en-US" altLang="zh-TW" sz="1400" b="1" smtClean="0">
                  <a:solidFill>
                    <a:srgbClr val="000000"/>
                  </a:solidFill>
                  <a:latin typeface="Times New Roman" pitchFamily="18" charset="0"/>
                  <a:ea typeface="標楷體" pitchFamily="65" charset="-120"/>
                </a:rPr>
                <a:t>3%</a:t>
              </a:r>
              <a:endParaRPr lang="en-US" altLang="zh-TW" smtClean="0">
                <a:solidFill>
                  <a:srgbClr val="000000"/>
                </a:solidFill>
              </a:endParaRPr>
            </a:p>
          </p:txBody>
        </p:sp>
        <p:sp>
          <p:nvSpPr>
            <p:cNvPr id="81933" name="Freeform 7"/>
            <p:cNvSpPr>
              <a:spLocks/>
            </p:cNvSpPr>
            <p:nvPr/>
          </p:nvSpPr>
          <p:spPr bwMode="auto">
            <a:xfrm>
              <a:off x="4232" y="3117"/>
              <a:ext cx="342" cy="1291"/>
            </a:xfrm>
            <a:custGeom>
              <a:avLst/>
              <a:gdLst>
                <a:gd name="T0" fmla="*/ 1671259 w 158"/>
                <a:gd name="T1" fmla="*/ 3995994 h 581"/>
                <a:gd name="T2" fmla="*/ 0 w 158"/>
                <a:gd name="T3" fmla="*/ 0 h 581"/>
                <a:gd name="T4" fmla="*/ 0 w 158"/>
                <a:gd name="T5" fmla="*/ 4432798 h 581"/>
                <a:gd name="T6" fmla="*/ 1671259 w 158"/>
                <a:gd name="T7" fmla="*/ 8418082 h 581"/>
                <a:gd name="T8" fmla="*/ 1671259 w 158"/>
                <a:gd name="T9" fmla="*/ 3995994 h 5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 h="581">
                  <a:moveTo>
                    <a:pt x="158" y="276"/>
                  </a:moveTo>
                  <a:lnTo>
                    <a:pt x="0" y="0"/>
                  </a:lnTo>
                  <a:lnTo>
                    <a:pt x="0" y="306"/>
                  </a:lnTo>
                  <a:lnTo>
                    <a:pt x="158" y="581"/>
                  </a:lnTo>
                  <a:lnTo>
                    <a:pt x="158" y="276"/>
                  </a:lnTo>
                  <a:close/>
                </a:path>
              </a:pathLst>
            </a:custGeom>
            <a:solidFill>
              <a:srgbClr val="808066"/>
            </a:solidFill>
            <a:ln w="6350">
              <a:solidFill>
                <a:srgbClr val="000000"/>
              </a:solidFill>
              <a:prstDash val="solid"/>
              <a:round/>
              <a:headEnd/>
              <a:tailEnd/>
            </a:ln>
          </p:spPr>
          <p:txBody>
            <a:bodyPr/>
            <a:lstStyle/>
            <a:p>
              <a:endParaRPr lang="zh-TW" altLang="en-US" smtClean="0">
                <a:solidFill>
                  <a:srgbClr val="000000"/>
                </a:solidFill>
              </a:endParaRPr>
            </a:p>
          </p:txBody>
        </p:sp>
        <p:sp>
          <p:nvSpPr>
            <p:cNvPr id="81934" name="Freeform 8"/>
            <p:cNvSpPr>
              <a:spLocks/>
            </p:cNvSpPr>
            <p:nvPr/>
          </p:nvSpPr>
          <p:spPr bwMode="auto">
            <a:xfrm>
              <a:off x="4232" y="3106"/>
              <a:ext cx="342" cy="624"/>
            </a:xfrm>
            <a:custGeom>
              <a:avLst/>
              <a:gdLst>
                <a:gd name="T0" fmla="*/ 0 w 158"/>
                <a:gd name="T1" fmla="*/ 69768 h 281"/>
                <a:gd name="T2" fmla="*/ 117986 w 158"/>
                <a:gd name="T3" fmla="*/ 69768 h 281"/>
                <a:gd name="T4" fmla="*/ 284674 w 158"/>
                <a:gd name="T5" fmla="*/ 0 h 281"/>
                <a:gd name="T6" fmla="*/ 616193 w 158"/>
                <a:gd name="T7" fmla="*/ 0 h 281"/>
                <a:gd name="T8" fmla="*/ 729142 w 158"/>
                <a:gd name="T9" fmla="*/ 0 h 281"/>
                <a:gd name="T10" fmla="*/ 898304 w 158"/>
                <a:gd name="T11" fmla="*/ 0 h 281"/>
                <a:gd name="T12" fmla="*/ 1056817 w 158"/>
                <a:gd name="T13" fmla="*/ 0 h 281"/>
                <a:gd name="T14" fmla="*/ 1388295 w 158"/>
                <a:gd name="T15" fmla="*/ 0 h 281"/>
                <a:gd name="T16" fmla="*/ 1514497 w 158"/>
                <a:gd name="T17" fmla="*/ 0 h 281"/>
                <a:gd name="T18" fmla="*/ 1671259 w 158"/>
                <a:gd name="T19" fmla="*/ 0 h 281"/>
                <a:gd name="T20" fmla="*/ 1671259 w 158"/>
                <a:gd name="T21" fmla="*/ 4041708 h 281"/>
                <a:gd name="T22" fmla="*/ 0 w 158"/>
                <a:gd name="T23" fmla="*/ 69768 h 2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 h="281">
                  <a:moveTo>
                    <a:pt x="0" y="5"/>
                  </a:moveTo>
                  <a:lnTo>
                    <a:pt x="11" y="5"/>
                  </a:lnTo>
                  <a:lnTo>
                    <a:pt x="27" y="0"/>
                  </a:lnTo>
                  <a:lnTo>
                    <a:pt x="58" y="0"/>
                  </a:lnTo>
                  <a:lnTo>
                    <a:pt x="69" y="0"/>
                  </a:lnTo>
                  <a:lnTo>
                    <a:pt x="85" y="0"/>
                  </a:lnTo>
                  <a:lnTo>
                    <a:pt x="100" y="0"/>
                  </a:lnTo>
                  <a:lnTo>
                    <a:pt x="131" y="0"/>
                  </a:lnTo>
                  <a:lnTo>
                    <a:pt x="143" y="0"/>
                  </a:lnTo>
                  <a:lnTo>
                    <a:pt x="158" y="0"/>
                  </a:lnTo>
                  <a:lnTo>
                    <a:pt x="158" y="281"/>
                  </a:lnTo>
                  <a:lnTo>
                    <a:pt x="0" y="5"/>
                  </a:lnTo>
                  <a:close/>
                </a:path>
              </a:pathLst>
            </a:custGeom>
            <a:solidFill>
              <a:srgbClr val="999900">
                <a:alpha val="59999"/>
              </a:srgbClr>
            </a:solidFill>
            <a:ln w="6350">
              <a:solidFill>
                <a:srgbClr val="000000"/>
              </a:solidFill>
              <a:prstDash val="solid"/>
              <a:round/>
              <a:headEnd/>
              <a:tailEnd/>
            </a:ln>
          </p:spPr>
          <p:txBody>
            <a:bodyPr/>
            <a:lstStyle/>
            <a:p>
              <a:endParaRPr lang="zh-TW" altLang="en-US" smtClean="0">
                <a:solidFill>
                  <a:srgbClr val="000000"/>
                </a:solidFill>
              </a:endParaRPr>
            </a:p>
          </p:txBody>
        </p:sp>
        <p:sp>
          <p:nvSpPr>
            <p:cNvPr id="81935" name="Freeform 9"/>
            <p:cNvSpPr>
              <a:spLocks/>
            </p:cNvSpPr>
            <p:nvPr/>
          </p:nvSpPr>
          <p:spPr bwMode="auto">
            <a:xfrm>
              <a:off x="2355" y="3842"/>
              <a:ext cx="490" cy="1110"/>
            </a:xfrm>
            <a:custGeom>
              <a:avLst/>
              <a:gdLst>
                <a:gd name="T0" fmla="*/ 2471453 w 225"/>
                <a:gd name="T1" fmla="*/ 2724420 h 500"/>
                <a:gd name="T2" fmla="*/ 2116968 w 225"/>
                <a:gd name="T3" fmla="*/ 2581718 h 500"/>
                <a:gd name="T4" fmla="*/ 1809394 w 225"/>
                <a:gd name="T5" fmla="*/ 2364089 h 500"/>
                <a:gd name="T6" fmla="*/ 1624219 w 225"/>
                <a:gd name="T7" fmla="*/ 2290705 h 500"/>
                <a:gd name="T8" fmla="*/ 1363032 w 225"/>
                <a:gd name="T9" fmla="*/ 2078468 h 500"/>
                <a:gd name="T10" fmla="*/ 1197588 w 225"/>
                <a:gd name="T11" fmla="*/ 2006381 h 500"/>
                <a:gd name="T12" fmla="*/ 967378 w 225"/>
                <a:gd name="T13" fmla="*/ 1794046 h 500"/>
                <a:gd name="T14" fmla="*/ 753884 w 225"/>
                <a:gd name="T15" fmla="*/ 1575925 h 500"/>
                <a:gd name="T16" fmla="*/ 625882 w 225"/>
                <a:gd name="T17" fmla="*/ 1432863 h 500"/>
                <a:gd name="T18" fmla="*/ 444204 w 225"/>
                <a:gd name="T19" fmla="*/ 1291527 h 500"/>
                <a:gd name="T20" fmla="*/ 354692 w 225"/>
                <a:gd name="T21" fmla="*/ 1148579 h 500"/>
                <a:gd name="T22" fmla="*/ 230246 w 225"/>
                <a:gd name="T23" fmla="*/ 929880 h 500"/>
                <a:gd name="T24" fmla="*/ 136666 w 225"/>
                <a:gd name="T25" fmla="*/ 715115 h 500"/>
                <a:gd name="T26" fmla="*/ 88960 w 225"/>
                <a:gd name="T27" fmla="*/ 576385 h 500"/>
                <a:gd name="T28" fmla="*/ 48547 w 225"/>
                <a:gd name="T29" fmla="*/ 360302 h 500"/>
                <a:gd name="T30" fmla="*/ 0 w 225"/>
                <a:gd name="T31" fmla="*/ 212334 h 500"/>
                <a:gd name="T32" fmla="*/ 0 w 225"/>
                <a:gd name="T33" fmla="*/ 0 h 500"/>
                <a:gd name="T34" fmla="*/ 0 w 225"/>
                <a:gd name="T35" fmla="*/ 4440153 h 500"/>
                <a:gd name="T36" fmla="*/ 0 w 225"/>
                <a:gd name="T37" fmla="*/ 4661281 h 500"/>
                <a:gd name="T38" fmla="*/ 48547 w 225"/>
                <a:gd name="T39" fmla="*/ 4873610 h 500"/>
                <a:gd name="T40" fmla="*/ 88960 w 225"/>
                <a:gd name="T41" fmla="*/ 5016558 h 500"/>
                <a:gd name="T42" fmla="*/ 230246 w 225"/>
                <a:gd name="T43" fmla="*/ 5228313 h 500"/>
                <a:gd name="T44" fmla="*/ 271094 w 225"/>
                <a:gd name="T45" fmla="*/ 5376396 h 500"/>
                <a:gd name="T46" fmla="*/ 398653 w 225"/>
                <a:gd name="T47" fmla="*/ 5591161 h 500"/>
                <a:gd name="T48" fmla="*/ 580774 w 225"/>
                <a:gd name="T49" fmla="*/ 5803409 h 500"/>
                <a:gd name="T50" fmla="*/ 705352 w 225"/>
                <a:gd name="T51" fmla="*/ 5872573 h 500"/>
                <a:gd name="T52" fmla="*/ 887908 w 225"/>
                <a:gd name="T53" fmla="*/ 6094362 h 500"/>
                <a:gd name="T54" fmla="*/ 1061035 w 225"/>
                <a:gd name="T55" fmla="*/ 6237088 h 500"/>
                <a:gd name="T56" fmla="*/ 1285721 w 225"/>
                <a:gd name="T57" fmla="*/ 6448960 h 500"/>
                <a:gd name="T58" fmla="*/ 1548245 w 225"/>
                <a:gd name="T59" fmla="*/ 6591631 h 500"/>
                <a:gd name="T60" fmla="*/ 1717779 w 225"/>
                <a:gd name="T61" fmla="*/ 6730854 h 500"/>
                <a:gd name="T62" fmla="*/ 2027213 w 225"/>
                <a:gd name="T63" fmla="*/ 6882644 h 500"/>
                <a:gd name="T64" fmla="*/ 2253469 w 225"/>
                <a:gd name="T65" fmla="*/ 7021014 h 500"/>
                <a:gd name="T66" fmla="*/ 2560620 w 225"/>
                <a:gd name="T67" fmla="*/ 7163838 h 5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25" h="500">
                  <a:moveTo>
                    <a:pt x="225" y="195"/>
                  </a:moveTo>
                  <a:lnTo>
                    <a:pt x="217" y="190"/>
                  </a:lnTo>
                  <a:lnTo>
                    <a:pt x="198" y="185"/>
                  </a:lnTo>
                  <a:lnTo>
                    <a:pt x="186" y="180"/>
                  </a:lnTo>
                  <a:lnTo>
                    <a:pt x="178" y="175"/>
                  </a:lnTo>
                  <a:lnTo>
                    <a:pt x="159" y="165"/>
                  </a:lnTo>
                  <a:lnTo>
                    <a:pt x="151" y="165"/>
                  </a:lnTo>
                  <a:lnTo>
                    <a:pt x="143" y="160"/>
                  </a:lnTo>
                  <a:lnTo>
                    <a:pt x="136" y="155"/>
                  </a:lnTo>
                  <a:lnTo>
                    <a:pt x="120" y="145"/>
                  </a:lnTo>
                  <a:lnTo>
                    <a:pt x="113" y="145"/>
                  </a:lnTo>
                  <a:lnTo>
                    <a:pt x="105" y="140"/>
                  </a:lnTo>
                  <a:lnTo>
                    <a:pt x="93" y="130"/>
                  </a:lnTo>
                  <a:lnTo>
                    <a:pt x="85" y="125"/>
                  </a:lnTo>
                  <a:lnTo>
                    <a:pt x="78" y="120"/>
                  </a:lnTo>
                  <a:lnTo>
                    <a:pt x="66" y="110"/>
                  </a:lnTo>
                  <a:lnTo>
                    <a:pt x="62" y="105"/>
                  </a:lnTo>
                  <a:lnTo>
                    <a:pt x="55" y="100"/>
                  </a:lnTo>
                  <a:lnTo>
                    <a:pt x="51" y="100"/>
                  </a:lnTo>
                  <a:lnTo>
                    <a:pt x="39" y="90"/>
                  </a:lnTo>
                  <a:lnTo>
                    <a:pt x="35" y="85"/>
                  </a:lnTo>
                  <a:lnTo>
                    <a:pt x="31" y="80"/>
                  </a:lnTo>
                  <a:lnTo>
                    <a:pt x="24" y="70"/>
                  </a:lnTo>
                  <a:lnTo>
                    <a:pt x="20" y="65"/>
                  </a:lnTo>
                  <a:lnTo>
                    <a:pt x="20" y="60"/>
                  </a:lnTo>
                  <a:lnTo>
                    <a:pt x="12" y="50"/>
                  </a:lnTo>
                  <a:lnTo>
                    <a:pt x="8" y="45"/>
                  </a:lnTo>
                  <a:lnTo>
                    <a:pt x="8" y="40"/>
                  </a:lnTo>
                  <a:lnTo>
                    <a:pt x="4" y="35"/>
                  </a:lnTo>
                  <a:lnTo>
                    <a:pt x="4" y="25"/>
                  </a:lnTo>
                  <a:lnTo>
                    <a:pt x="0" y="20"/>
                  </a:lnTo>
                  <a:lnTo>
                    <a:pt x="0" y="15"/>
                  </a:lnTo>
                  <a:lnTo>
                    <a:pt x="0" y="5"/>
                  </a:lnTo>
                  <a:lnTo>
                    <a:pt x="0" y="0"/>
                  </a:lnTo>
                  <a:lnTo>
                    <a:pt x="0" y="305"/>
                  </a:lnTo>
                  <a:lnTo>
                    <a:pt x="0" y="310"/>
                  </a:lnTo>
                  <a:lnTo>
                    <a:pt x="0" y="320"/>
                  </a:lnTo>
                  <a:lnTo>
                    <a:pt x="0" y="325"/>
                  </a:lnTo>
                  <a:lnTo>
                    <a:pt x="4" y="330"/>
                  </a:lnTo>
                  <a:lnTo>
                    <a:pt x="4" y="340"/>
                  </a:lnTo>
                  <a:lnTo>
                    <a:pt x="8" y="345"/>
                  </a:lnTo>
                  <a:lnTo>
                    <a:pt x="8" y="350"/>
                  </a:lnTo>
                  <a:lnTo>
                    <a:pt x="12" y="355"/>
                  </a:lnTo>
                  <a:lnTo>
                    <a:pt x="20" y="365"/>
                  </a:lnTo>
                  <a:lnTo>
                    <a:pt x="20" y="370"/>
                  </a:lnTo>
                  <a:lnTo>
                    <a:pt x="24" y="375"/>
                  </a:lnTo>
                  <a:lnTo>
                    <a:pt x="31" y="385"/>
                  </a:lnTo>
                  <a:lnTo>
                    <a:pt x="35" y="390"/>
                  </a:lnTo>
                  <a:lnTo>
                    <a:pt x="39" y="395"/>
                  </a:lnTo>
                  <a:lnTo>
                    <a:pt x="51" y="405"/>
                  </a:lnTo>
                  <a:lnTo>
                    <a:pt x="55" y="405"/>
                  </a:lnTo>
                  <a:lnTo>
                    <a:pt x="62" y="410"/>
                  </a:lnTo>
                  <a:lnTo>
                    <a:pt x="66" y="415"/>
                  </a:lnTo>
                  <a:lnTo>
                    <a:pt x="78" y="425"/>
                  </a:lnTo>
                  <a:lnTo>
                    <a:pt x="85" y="430"/>
                  </a:lnTo>
                  <a:lnTo>
                    <a:pt x="93" y="435"/>
                  </a:lnTo>
                  <a:lnTo>
                    <a:pt x="105" y="445"/>
                  </a:lnTo>
                  <a:lnTo>
                    <a:pt x="113" y="450"/>
                  </a:lnTo>
                  <a:lnTo>
                    <a:pt x="120" y="450"/>
                  </a:lnTo>
                  <a:lnTo>
                    <a:pt x="136" y="460"/>
                  </a:lnTo>
                  <a:lnTo>
                    <a:pt x="143" y="465"/>
                  </a:lnTo>
                  <a:lnTo>
                    <a:pt x="151" y="470"/>
                  </a:lnTo>
                  <a:lnTo>
                    <a:pt x="159" y="470"/>
                  </a:lnTo>
                  <a:lnTo>
                    <a:pt x="178" y="480"/>
                  </a:lnTo>
                  <a:lnTo>
                    <a:pt x="186" y="485"/>
                  </a:lnTo>
                  <a:lnTo>
                    <a:pt x="198" y="490"/>
                  </a:lnTo>
                  <a:lnTo>
                    <a:pt x="217" y="495"/>
                  </a:lnTo>
                  <a:lnTo>
                    <a:pt x="225" y="500"/>
                  </a:lnTo>
                  <a:lnTo>
                    <a:pt x="225" y="195"/>
                  </a:lnTo>
                  <a:close/>
                </a:path>
              </a:pathLst>
            </a:custGeom>
            <a:solidFill>
              <a:srgbClr val="99CC00"/>
            </a:solidFill>
            <a:ln w="6350">
              <a:solidFill>
                <a:srgbClr val="000000"/>
              </a:solidFill>
              <a:prstDash val="solid"/>
              <a:round/>
              <a:headEnd/>
              <a:tailEnd/>
            </a:ln>
          </p:spPr>
          <p:txBody>
            <a:bodyPr/>
            <a:lstStyle/>
            <a:p>
              <a:endParaRPr lang="zh-TW" altLang="en-US" smtClean="0">
                <a:solidFill>
                  <a:srgbClr val="000000"/>
                </a:solidFill>
              </a:endParaRPr>
            </a:p>
          </p:txBody>
        </p:sp>
        <p:sp>
          <p:nvSpPr>
            <p:cNvPr id="81936" name="Freeform 10"/>
            <p:cNvSpPr>
              <a:spLocks/>
            </p:cNvSpPr>
            <p:nvPr/>
          </p:nvSpPr>
          <p:spPr bwMode="auto">
            <a:xfrm>
              <a:off x="2845" y="3842"/>
              <a:ext cx="1343" cy="1099"/>
            </a:xfrm>
            <a:custGeom>
              <a:avLst/>
              <a:gdLst>
                <a:gd name="T0" fmla="*/ 6856156 w 618"/>
                <a:gd name="T1" fmla="*/ 0 h 495"/>
                <a:gd name="T2" fmla="*/ 0 w 618"/>
                <a:gd name="T3" fmla="*/ 2726497 h 495"/>
                <a:gd name="T4" fmla="*/ 0 w 618"/>
                <a:gd name="T5" fmla="*/ 7100524 h 495"/>
                <a:gd name="T6" fmla="*/ 6856156 w 618"/>
                <a:gd name="T7" fmla="*/ 4374067 h 495"/>
                <a:gd name="T8" fmla="*/ 6856156 w 618"/>
                <a:gd name="T9" fmla="*/ 0 h 4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8" h="495">
                  <a:moveTo>
                    <a:pt x="618" y="0"/>
                  </a:moveTo>
                  <a:lnTo>
                    <a:pt x="0" y="190"/>
                  </a:lnTo>
                  <a:lnTo>
                    <a:pt x="0" y="495"/>
                  </a:lnTo>
                  <a:lnTo>
                    <a:pt x="618" y="305"/>
                  </a:lnTo>
                  <a:lnTo>
                    <a:pt x="618" y="0"/>
                  </a:lnTo>
                  <a:close/>
                </a:path>
              </a:pathLst>
            </a:custGeom>
            <a:solidFill>
              <a:srgbClr val="99CC00"/>
            </a:solidFill>
            <a:ln w="6350">
              <a:solidFill>
                <a:srgbClr val="000000"/>
              </a:solidFill>
              <a:prstDash val="solid"/>
              <a:round/>
              <a:headEnd/>
              <a:tailEnd/>
            </a:ln>
          </p:spPr>
          <p:txBody>
            <a:bodyPr/>
            <a:lstStyle/>
            <a:p>
              <a:endParaRPr lang="zh-TW" altLang="en-US" smtClean="0">
                <a:solidFill>
                  <a:srgbClr val="000000"/>
                </a:solidFill>
              </a:endParaRPr>
            </a:p>
          </p:txBody>
        </p:sp>
        <p:sp>
          <p:nvSpPr>
            <p:cNvPr id="81937" name="Freeform 11"/>
            <p:cNvSpPr>
              <a:spLocks/>
            </p:cNvSpPr>
            <p:nvPr/>
          </p:nvSpPr>
          <p:spPr bwMode="auto">
            <a:xfrm>
              <a:off x="2355" y="3228"/>
              <a:ext cx="1833" cy="1047"/>
            </a:xfrm>
            <a:custGeom>
              <a:avLst/>
              <a:gdLst>
                <a:gd name="T0" fmla="*/ 2423841 w 843"/>
                <a:gd name="T1" fmla="*/ 6784453 h 471"/>
                <a:gd name="T2" fmla="*/ 2074128 w 843"/>
                <a:gd name="T3" fmla="*/ 6640174 h 471"/>
                <a:gd name="T4" fmla="*/ 1776340 w 843"/>
                <a:gd name="T5" fmla="*/ 6417047 h 471"/>
                <a:gd name="T6" fmla="*/ 1596887 w 843"/>
                <a:gd name="T7" fmla="*/ 6345605 h 471"/>
                <a:gd name="T8" fmla="*/ 1341576 w 843"/>
                <a:gd name="T9" fmla="*/ 6130872 h 471"/>
                <a:gd name="T10" fmla="*/ 1171304 w 843"/>
                <a:gd name="T11" fmla="*/ 6057011 h 471"/>
                <a:gd name="T12" fmla="*/ 949248 w 843"/>
                <a:gd name="T13" fmla="*/ 5836807 h 471"/>
                <a:gd name="T14" fmla="*/ 739914 w 843"/>
                <a:gd name="T15" fmla="*/ 5618322 h 471"/>
                <a:gd name="T16" fmla="*/ 616993 w 843"/>
                <a:gd name="T17" fmla="*/ 5473989 h 471"/>
                <a:gd name="T18" fmla="*/ 436561 w 843"/>
                <a:gd name="T19" fmla="*/ 5329072 h 471"/>
                <a:gd name="T20" fmla="*/ 301745 w 843"/>
                <a:gd name="T21" fmla="*/ 5108867 h 471"/>
                <a:gd name="T22" fmla="*/ 219484 w 843"/>
                <a:gd name="T23" fmla="*/ 4964587 h 471"/>
                <a:gd name="T24" fmla="*/ 134879 w 843"/>
                <a:gd name="T25" fmla="*/ 4748950 h 471"/>
                <a:gd name="T26" fmla="*/ 86866 w 843"/>
                <a:gd name="T27" fmla="*/ 4596323 h 471"/>
                <a:gd name="T28" fmla="*/ 46423 w 843"/>
                <a:gd name="T29" fmla="*/ 4380448 h 471"/>
                <a:gd name="T30" fmla="*/ 0 w 843"/>
                <a:gd name="T31" fmla="*/ 4165942 h 471"/>
                <a:gd name="T32" fmla="*/ 0 w 843"/>
                <a:gd name="T33" fmla="*/ 4020791 h 471"/>
                <a:gd name="T34" fmla="*/ 0 w 843"/>
                <a:gd name="T35" fmla="*/ 3797327 h 471"/>
                <a:gd name="T36" fmla="*/ 46423 w 843"/>
                <a:gd name="T37" fmla="*/ 3582825 h 471"/>
                <a:gd name="T38" fmla="*/ 86866 w 843"/>
                <a:gd name="T39" fmla="*/ 3437630 h 471"/>
                <a:gd name="T40" fmla="*/ 179454 w 843"/>
                <a:gd name="T41" fmla="*/ 3214328 h 471"/>
                <a:gd name="T42" fmla="*/ 219484 w 843"/>
                <a:gd name="T43" fmla="*/ 3143981 h 471"/>
                <a:gd name="T44" fmla="*/ 344217 w 843"/>
                <a:gd name="T45" fmla="*/ 2929208 h 471"/>
                <a:gd name="T46" fmla="*/ 524634 w 843"/>
                <a:gd name="T47" fmla="*/ 2704912 h 471"/>
                <a:gd name="T48" fmla="*/ 616993 w 843"/>
                <a:gd name="T49" fmla="*/ 2560604 h 471"/>
                <a:gd name="T50" fmla="*/ 827087 w 843"/>
                <a:gd name="T51" fmla="*/ 2344504 h 471"/>
                <a:gd name="T52" fmla="*/ 1037702 w 843"/>
                <a:gd name="T53" fmla="*/ 2201267 h 471"/>
                <a:gd name="T54" fmla="*/ 1171304 w 843"/>
                <a:gd name="T55" fmla="*/ 2050417 h 471"/>
                <a:gd name="T56" fmla="*/ 1426624 w 843"/>
                <a:gd name="T57" fmla="*/ 1832663 h 471"/>
                <a:gd name="T58" fmla="*/ 1596887 w 843"/>
                <a:gd name="T59" fmla="*/ 1761343 h 471"/>
                <a:gd name="T60" fmla="*/ 1911175 w 843"/>
                <a:gd name="T61" fmla="*/ 1546441 h 471"/>
                <a:gd name="T62" fmla="*/ 2212901 w 843"/>
                <a:gd name="T63" fmla="*/ 1392901 h 471"/>
                <a:gd name="T64" fmla="*/ 2423841 w 843"/>
                <a:gd name="T65" fmla="*/ 1252521 h 471"/>
                <a:gd name="T66" fmla="*/ 2768147 w 843"/>
                <a:gd name="T67" fmla="*/ 1107777 h 471"/>
                <a:gd name="T68" fmla="*/ 3117861 w 843"/>
                <a:gd name="T69" fmla="*/ 963442 h 471"/>
                <a:gd name="T70" fmla="*/ 3375755 w 843"/>
                <a:gd name="T71" fmla="*/ 889628 h 471"/>
                <a:gd name="T72" fmla="*/ 3765417 w 843"/>
                <a:gd name="T73" fmla="*/ 727456 h 471"/>
                <a:gd name="T74" fmla="*/ 4023259 w 843"/>
                <a:gd name="T75" fmla="*/ 653344 h 471"/>
                <a:gd name="T76" fmla="*/ 4413033 w 843"/>
                <a:gd name="T77" fmla="*/ 510380 h 471"/>
                <a:gd name="T78" fmla="*/ 4849844 w 843"/>
                <a:gd name="T79" fmla="*/ 438829 h 471"/>
                <a:gd name="T80" fmla="*/ 5147425 w 843"/>
                <a:gd name="T81" fmla="*/ 366045 h 471"/>
                <a:gd name="T82" fmla="*/ 5572290 w 843"/>
                <a:gd name="T83" fmla="*/ 289079 h 471"/>
                <a:gd name="T84" fmla="*/ 6056971 w 843"/>
                <a:gd name="T85" fmla="*/ 214502 h 471"/>
                <a:gd name="T86" fmla="*/ 6354774 w 843"/>
                <a:gd name="T87" fmla="*/ 144335 h 471"/>
                <a:gd name="T88" fmla="*/ 6827490 w 843"/>
                <a:gd name="T89" fmla="*/ 70222 h 471"/>
                <a:gd name="T90" fmla="*/ 7125347 w 843"/>
                <a:gd name="T91" fmla="*/ 0 h 471"/>
                <a:gd name="T92" fmla="*/ 7649933 w 843"/>
                <a:gd name="T93" fmla="*/ 0 h 471"/>
                <a:gd name="T94" fmla="*/ 2510751 w 843"/>
                <a:gd name="T95" fmla="*/ 6855776 h 47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43" h="471">
                  <a:moveTo>
                    <a:pt x="225" y="471"/>
                  </a:moveTo>
                  <a:lnTo>
                    <a:pt x="217" y="466"/>
                  </a:lnTo>
                  <a:lnTo>
                    <a:pt x="198" y="461"/>
                  </a:lnTo>
                  <a:lnTo>
                    <a:pt x="186" y="456"/>
                  </a:lnTo>
                  <a:lnTo>
                    <a:pt x="178" y="451"/>
                  </a:lnTo>
                  <a:lnTo>
                    <a:pt x="159" y="441"/>
                  </a:lnTo>
                  <a:lnTo>
                    <a:pt x="151" y="441"/>
                  </a:lnTo>
                  <a:lnTo>
                    <a:pt x="143" y="436"/>
                  </a:lnTo>
                  <a:lnTo>
                    <a:pt x="136" y="431"/>
                  </a:lnTo>
                  <a:lnTo>
                    <a:pt x="120" y="421"/>
                  </a:lnTo>
                  <a:lnTo>
                    <a:pt x="113" y="421"/>
                  </a:lnTo>
                  <a:lnTo>
                    <a:pt x="105" y="416"/>
                  </a:lnTo>
                  <a:lnTo>
                    <a:pt x="93" y="406"/>
                  </a:lnTo>
                  <a:lnTo>
                    <a:pt x="85" y="401"/>
                  </a:lnTo>
                  <a:lnTo>
                    <a:pt x="78" y="396"/>
                  </a:lnTo>
                  <a:lnTo>
                    <a:pt x="66" y="386"/>
                  </a:lnTo>
                  <a:lnTo>
                    <a:pt x="62" y="381"/>
                  </a:lnTo>
                  <a:lnTo>
                    <a:pt x="55" y="376"/>
                  </a:lnTo>
                  <a:lnTo>
                    <a:pt x="47" y="371"/>
                  </a:lnTo>
                  <a:lnTo>
                    <a:pt x="39" y="366"/>
                  </a:lnTo>
                  <a:lnTo>
                    <a:pt x="35" y="361"/>
                  </a:lnTo>
                  <a:lnTo>
                    <a:pt x="27" y="351"/>
                  </a:lnTo>
                  <a:lnTo>
                    <a:pt x="24" y="346"/>
                  </a:lnTo>
                  <a:lnTo>
                    <a:pt x="20" y="341"/>
                  </a:lnTo>
                  <a:lnTo>
                    <a:pt x="20" y="336"/>
                  </a:lnTo>
                  <a:lnTo>
                    <a:pt x="12" y="326"/>
                  </a:lnTo>
                  <a:lnTo>
                    <a:pt x="8" y="321"/>
                  </a:lnTo>
                  <a:lnTo>
                    <a:pt x="8" y="316"/>
                  </a:lnTo>
                  <a:lnTo>
                    <a:pt x="4" y="306"/>
                  </a:lnTo>
                  <a:lnTo>
                    <a:pt x="4" y="301"/>
                  </a:lnTo>
                  <a:lnTo>
                    <a:pt x="0" y="296"/>
                  </a:lnTo>
                  <a:lnTo>
                    <a:pt x="0" y="286"/>
                  </a:lnTo>
                  <a:lnTo>
                    <a:pt x="0" y="281"/>
                  </a:lnTo>
                  <a:lnTo>
                    <a:pt x="0" y="276"/>
                  </a:lnTo>
                  <a:lnTo>
                    <a:pt x="0" y="266"/>
                  </a:lnTo>
                  <a:lnTo>
                    <a:pt x="0" y="261"/>
                  </a:lnTo>
                  <a:lnTo>
                    <a:pt x="0" y="256"/>
                  </a:lnTo>
                  <a:lnTo>
                    <a:pt x="4" y="246"/>
                  </a:lnTo>
                  <a:lnTo>
                    <a:pt x="4" y="241"/>
                  </a:lnTo>
                  <a:lnTo>
                    <a:pt x="8" y="236"/>
                  </a:lnTo>
                  <a:lnTo>
                    <a:pt x="8" y="231"/>
                  </a:lnTo>
                  <a:lnTo>
                    <a:pt x="16" y="221"/>
                  </a:lnTo>
                  <a:lnTo>
                    <a:pt x="20" y="221"/>
                  </a:lnTo>
                  <a:lnTo>
                    <a:pt x="20" y="216"/>
                  </a:lnTo>
                  <a:lnTo>
                    <a:pt x="27" y="206"/>
                  </a:lnTo>
                  <a:lnTo>
                    <a:pt x="31" y="201"/>
                  </a:lnTo>
                  <a:lnTo>
                    <a:pt x="35" y="196"/>
                  </a:lnTo>
                  <a:lnTo>
                    <a:pt x="47" y="186"/>
                  </a:lnTo>
                  <a:lnTo>
                    <a:pt x="51" y="181"/>
                  </a:lnTo>
                  <a:lnTo>
                    <a:pt x="55" y="176"/>
                  </a:lnTo>
                  <a:lnTo>
                    <a:pt x="66" y="166"/>
                  </a:lnTo>
                  <a:lnTo>
                    <a:pt x="74" y="161"/>
                  </a:lnTo>
                  <a:lnTo>
                    <a:pt x="78" y="156"/>
                  </a:lnTo>
                  <a:lnTo>
                    <a:pt x="93" y="151"/>
                  </a:lnTo>
                  <a:lnTo>
                    <a:pt x="97" y="146"/>
                  </a:lnTo>
                  <a:lnTo>
                    <a:pt x="105" y="141"/>
                  </a:lnTo>
                  <a:lnTo>
                    <a:pt x="113" y="136"/>
                  </a:lnTo>
                  <a:lnTo>
                    <a:pt x="128" y="126"/>
                  </a:lnTo>
                  <a:lnTo>
                    <a:pt x="136" y="121"/>
                  </a:lnTo>
                  <a:lnTo>
                    <a:pt x="143" y="121"/>
                  </a:lnTo>
                  <a:lnTo>
                    <a:pt x="159" y="111"/>
                  </a:lnTo>
                  <a:lnTo>
                    <a:pt x="171" y="106"/>
                  </a:lnTo>
                  <a:lnTo>
                    <a:pt x="178" y="101"/>
                  </a:lnTo>
                  <a:lnTo>
                    <a:pt x="198" y="96"/>
                  </a:lnTo>
                  <a:lnTo>
                    <a:pt x="205" y="91"/>
                  </a:lnTo>
                  <a:lnTo>
                    <a:pt x="217" y="86"/>
                  </a:lnTo>
                  <a:lnTo>
                    <a:pt x="236" y="81"/>
                  </a:lnTo>
                  <a:lnTo>
                    <a:pt x="248" y="76"/>
                  </a:lnTo>
                  <a:lnTo>
                    <a:pt x="256" y="76"/>
                  </a:lnTo>
                  <a:lnTo>
                    <a:pt x="279" y="66"/>
                  </a:lnTo>
                  <a:lnTo>
                    <a:pt x="290" y="66"/>
                  </a:lnTo>
                  <a:lnTo>
                    <a:pt x="302" y="61"/>
                  </a:lnTo>
                  <a:lnTo>
                    <a:pt x="314" y="56"/>
                  </a:lnTo>
                  <a:lnTo>
                    <a:pt x="337" y="50"/>
                  </a:lnTo>
                  <a:lnTo>
                    <a:pt x="348" y="50"/>
                  </a:lnTo>
                  <a:lnTo>
                    <a:pt x="360" y="45"/>
                  </a:lnTo>
                  <a:lnTo>
                    <a:pt x="383" y="40"/>
                  </a:lnTo>
                  <a:lnTo>
                    <a:pt x="395" y="35"/>
                  </a:lnTo>
                  <a:lnTo>
                    <a:pt x="410" y="35"/>
                  </a:lnTo>
                  <a:lnTo>
                    <a:pt x="434" y="30"/>
                  </a:lnTo>
                  <a:lnTo>
                    <a:pt x="449" y="25"/>
                  </a:lnTo>
                  <a:lnTo>
                    <a:pt x="461" y="25"/>
                  </a:lnTo>
                  <a:lnTo>
                    <a:pt x="488" y="20"/>
                  </a:lnTo>
                  <a:lnTo>
                    <a:pt x="499" y="20"/>
                  </a:lnTo>
                  <a:lnTo>
                    <a:pt x="515" y="15"/>
                  </a:lnTo>
                  <a:lnTo>
                    <a:pt x="542" y="15"/>
                  </a:lnTo>
                  <a:lnTo>
                    <a:pt x="557" y="10"/>
                  </a:lnTo>
                  <a:lnTo>
                    <a:pt x="569" y="10"/>
                  </a:lnTo>
                  <a:lnTo>
                    <a:pt x="584" y="10"/>
                  </a:lnTo>
                  <a:lnTo>
                    <a:pt x="611" y="5"/>
                  </a:lnTo>
                  <a:lnTo>
                    <a:pt x="627" y="5"/>
                  </a:lnTo>
                  <a:lnTo>
                    <a:pt x="638" y="0"/>
                  </a:lnTo>
                  <a:lnTo>
                    <a:pt x="669" y="0"/>
                  </a:lnTo>
                  <a:lnTo>
                    <a:pt x="685" y="0"/>
                  </a:lnTo>
                  <a:lnTo>
                    <a:pt x="843" y="276"/>
                  </a:lnTo>
                  <a:lnTo>
                    <a:pt x="225" y="471"/>
                  </a:lnTo>
                  <a:close/>
                </a:path>
              </a:pathLst>
            </a:custGeom>
            <a:solidFill>
              <a:srgbClr val="99CC00">
                <a:alpha val="59999"/>
              </a:srgbClr>
            </a:solidFill>
            <a:ln w="6350">
              <a:solidFill>
                <a:srgbClr val="000000"/>
              </a:solidFill>
              <a:prstDash val="solid"/>
              <a:round/>
              <a:headEnd/>
              <a:tailEnd/>
            </a:ln>
          </p:spPr>
          <p:txBody>
            <a:bodyPr/>
            <a:lstStyle/>
            <a:p>
              <a:endParaRPr lang="zh-TW" altLang="en-US" smtClean="0">
                <a:solidFill>
                  <a:srgbClr val="000000"/>
                </a:solidFill>
              </a:endParaRPr>
            </a:p>
          </p:txBody>
        </p:sp>
        <p:sp>
          <p:nvSpPr>
            <p:cNvPr id="81938" name="Freeform 12"/>
            <p:cNvSpPr>
              <a:spLocks/>
            </p:cNvSpPr>
            <p:nvPr/>
          </p:nvSpPr>
          <p:spPr bwMode="auto">
            <a:xfrm>
              <a:off x="3709" y="3941"/>
              <a:ext cx="3188" cy="1313"/>
            </a:xfrm>
            <a:custGeom>
              <a:avLst/>
              <a:gdLst>
                <a:gd name="T0" fmla="*/ 16349482 w 1466"/>
                <a:gd name="T1" fmla="*/ 287123 h 591"/>
                <a:gd name="T2" fmla="*/ 16262336 w 1466"/>
                <a:gd name="T3" fmla="*/ 649917 h 591"/>
                <a:gd name="T4" fmla="*/ 16091965 w 1466"/>
                <a:gd name="T5" fmla="*/ 1016762 h 591"/>
                <a:gd name="T6" fmla="*/ 15824219 w 1466"/>
                <a:gd name="T7" fmla="*/ 1443893 h 591"/>
                <a:gd name="T8" fmla="*/ 15481787 w 1466"/>
                <a:gd name="T9" fmla="*/ 1736655 h 591"/>
                <a:gd name="T10" fmla="*/ 15101141 w 1466"/>
                <a:gd name="T11" fmla="*/ 2093826 h 591"/>
                <a:gd name="T12" fmla="*/ 14663506 w 1466"/>
                <a:gd name="T13" fmla="*/ 2387647 h 591"/>
                <a:gd name="T14" fmla="*/ 14178945 w 1466"/>
                <a:gd name="T15" fmla="*/ 2674365 h 591"/>
                <a:gd name="T16" fmla="*/ 13500330 w 1466"/>
                <a:gd name="T17" fmla="*/ 2961464 h 591"/>
                <a:gd name="T18" fmla="*/ 12882066 w 1466"/>
                <a:gd name="T19" fmla="*/ 3181654 h 591"/>
                <a:gd name="T20" fmla="*/ 12189364 w 1466"/>
                <a:gd name="T21" fmla="*/ 3397706 h 591"/>
                <a:gd name="T22" fmla="*/ 11510744 w 1466"/>
                <a:gd name="T23" fmla="*/ 3611559 h 591"/>
                <a:gd name="T24" fmla="*/ 10635709 w 1466"/>
                <a:gd name="T25" fmla="*/ 3761581 h 591"/>
                <a:gd name="T26" fmla="*/ 9864311 w 1466"/>
                <a:gd name="T27" fmla="*/ 3903978 h 591"/>
                <a:gd name="T28" fmla="*/ 9036643 w 1466"/>
                <a:gd name="T29" fmla="*/ 3975255 h 591"/>
                <a:gd name="T30" fmla="*/ 8265481 w 1466"/>
                <a:gd name="T31" fmla="*/ 4047781 h 591"/>
                <a:gd name="T32" fmla="*/ 7437808 w 1466"/>
                <a:gd name="T33" fmla="*/ 4118848 h 591"/>
                <a:gd name="T34" fmla="*/ 6444994 w 1466"/>
                <a:gd name="T35" fmla="*/ 4118848 h 591"/>
                <a:gd name="T36" fmla="*/ 5625796 w 1466"/>
                <a:gd name="T37" fmla="*/ 4047781 h 591"/>
                <a:gd name="T38" fmla="*/ 4798084 w 1466"/>
                <a:gd name="T39" fmla="*/ 3975255 h 591"/>
                <a:gd name="T40" fmla="*/ 4027399 w 1466"/>
                <a:gd name="T41" fmla="*/ 3903978 h 591"/>
                <a:gd name="T42" fmla="*/ 3074852 w 1466"/>
                <a:gd name="T43" fmla="*/ 3761581 h 591"/>
                <a:gd name="T44" fmla="*/ 2334038 w 1466"/>
                <a:gd name="T45" fmla="*/ 3611559 h 591"/>
                <a:gd name="T46" fmla="*/ 1646432 w 1466"/>
                <a:gd name="T47" fmla="*/ 3397706 h 591"/>
                <a:gd name="T48" fmla="*/ 998318 w 1466"/>
                <a:gd name="T49" fmla="*/ 3181654 h 591"/>
                <a:gd name="T50" fmla="*/ 344550 w 1466"/>
                <a:gd name="T51" fmla="*/ 2961464 h 591"/>
                <a:gd name="T52" fmla="*/ 135055 w 1466"/>
                <a:gd name="T53" fmla="*/ 7229456 h 591"/>
                <a:gd name="T54" fmla="*/ 858307 w 1466"/>
                <a:gd name="T55" fmla="*/ 7607989 h 591"/>
                <a:gd name="T56" fmla="*/ 1511882 w 1466"/>
                <a:gd name="T57" fmla="*/ 7821619 h 591"/>
                <a:gd name="T58" fmla="*/ 2202499 w 1466"/>
                <a:gd name="T59" fmla="*/ 7965302 h 591"/>
                <a:gd name="T60" fmla="*/ 2941698 w 1466"/>
                <a:gd name="T61" fmla="*/ 8109017 h 591"/>
                <a:gd name="T62" fmla="*/ 3722914 w 1466"/>
                <a:gd name="T63" fmla="*/ 8257906 h 591"/>
                <a:gd name="T64" fmla="*/ 4628545 w 1466"/>
                <a:gd name="T65" fmla="*/ 8401547 h 591"/>
                <a:gd name="T66" fmla="*/ 5446868 w 1466"/>
                <a:gd name="T67" fmla="*/ 8474566 h 591"/>
                <a:gd name="T68" fmla="*/ 6274117 w 1466"/>
                <a:gd name="T69" fmla="*/ 8545844 h 591"/>
                <a:gd name="T70" fmla="*/ 7093263 w 1466"/>
                <a:gd name="T71" fmla="*/ 8545844 h 591"/>
                <a:gd name="T72" fmla="*/ 7920932 w 1466"/>
                <a:gd name="T73" fmla="*/ 8474566 h 591"/>
                <a:gd name="T74" fmla="*/ 8913552 w 1466"/>
                <a:gd name="T75" fmla="*/ 8474566 h 591"/>
                <a:gd name="T76" fmla="*/ 9684950 w 1466"/>
                <a:gd name="T77" fmla="*/ 8330270 h 591"/>
                <a:gd name="T78" fmla="*/ 10465460 w 1466"/>
                <a:gd name="T79" fmla="*/ 8257906 h 591"/>
                <a:gd name="T80" fmla="*/ 11208793 w 1466"/>
                <a:gd name="T81" fmla="*/ 8109017 h 591"/>
                <a:gd name="T82" fmla="*/ 12066356 w 1466"/>
                <a:gd name="T83" fmla="*/ 7894025 h 591"/>
                <a:gd name="T84" fmla="*/ 12759472 w 1466"/>
                <a:gd name="T85" fmla="*/ 7680337 h 591"/>
                <a:gd name="T86" fmla="*/ 13367175 w 1466"/>
                <a:gd name="T87" fmla="*/ 7445981 h 591"/>
                <a:gd name="T88" fmla="*/ 13967872 w 1466"/>
                <a:gd name="T89" fmla="*/ 7159953 h 591"/>
                <a:gd name="T90" fmla="*/ 14482995 w 1466"/>
                <a:gd name="T91" fmla="*/ 6866879 h 591"/>
                <a:gd name="T92" fmla="*/ 15053147 w 1466"/>
                <a:gd name="T93" fmla="*/ 6509390 h 591"/>
                <a:gd name="T94" fmla="*/ 15443564 w 1466"/>
                <a:gd name="T95" fmla="*/ 6215544 h 591"/>
                <a:gd name="T96" fmla="*/ 15749207 w 1466"/>
                <a:gd name="T97" fmla="*/ 5855520 h 591"/>
                <a:gd name="T98" fmla="*/ 16004728 w 1466"/>
                <a:gd name="T99" fmla="*/ 5565836 h 591"/>
                <a:gd name="T100" fmla="*/ 16216758 w 1466"/>
                <a:gd name="T101" fmla="*/ 5135510 h 591"/>
                <a:gd name="T102" fmla="*/ 16349482 w 1466"/>
                <a:gd name="T103" fmla="*/ 4769263 h 591"/>
                <a:gd name="T104" fmla="*/ 16397382 w 1466"/>
                <a:gd name="T105" fmla="*/ 4412091 h 59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466" h="591">
                  <a:moveTo>
                    <a:pt x="1466" y="0"/>
                  </a:moveTo>
                  <a:lnTo>
                    <a:pt x="1466" y="5"/>
                  </a:lnTo>
                  <a:lnTo>
                    <a:pt x="1462" y="15"/>
                  </a:lnTo>
                  <a:lnTo>
                    <a:pt x="1462" y="20"/>
                  </a:lnTo>
                  <a:lnTo>
                    <a:pt x="1462" y="25"/>
                  </a:lnTo>
                  <a:lnTo>
                    <a:pt x="1458" y="35"/>
                  </a:lnTo>
                  <a:lnTo>
                    <a:pt x="1458" y="40"/>
                  </a:lnTo>
                  <a:lnTo>
                    <a:pt x="1454" y="45"/>
                  </a:lnTo>
                  <a:lnTo>
                    <a:pt x="1450" y="50"/>
                  </a:lnTo>
                  <a:lnTo>
                    <a:pt x="1446" y="60"/>
                  </a:lnTo>
                  <a:lnTo>
                    <a:pt x="1442" y="65"/>
                  </a:lnTo>
                  <a:lnTo>
                    <a:pt x="1439" y="70"/>
                  </a:lnTo>
                  <a:lnTo>
                    <a:pt x="1431" y="80"/>
                  </a:lnTo>
                  <a:lnTo>
                    <a:pt x="1427" y="85"/>
                  </a:lnTo>
                  <a:lnTo>
                    <a:pt x="1423" y="90"/>
                  </a:lnTo>
                  <a:lnTo>
                    <a:pt x="1415" y="100"/>
                  </a:lnTo>
                  <a:lnTo>
                    <a:pt x="1408" y="100"/>
                  </a:lnTo>
                  <a:lnTo>
                    <a:pt x="1404" y="105"/>
                  </a:lnTo>
                  <a:lnTo>
                    <a:pt x="1396" y="110"/>
                  </a:lnTo>
                  <a:lnTo>
                    <a:pt x="1384" y="120"/>
                  </a:lnTo>
                  <a:lnTo>
                    <a:pt x="1381" y="125"/>
                  </a:lnTo>
                  <a:lnTo>
                    <a:pt x="1373" y="130"/>
                  </a:lnTo>
                  <a:lnTo>
                    <a:pt x="1357" y="140"/>
                  </a:lnTo>
                  <a:lnTo>
                    <a:pt x="1350" y="145"/>
                  </a:lnTo>
                  <a:lnTo>
                    <a:pt x="1346" y="145"/>
                  </a:lnTo>
                  <a:lnTo>
                    <a:pt x="1330" y="155"/>
                  </a:lnTo>
                  <a:lnTo>
                    <a:pt x="1319" y="160"/>
                  </a:lnTo>
                  <a:lnTo>
                    <a:pt x="1311" y="165"/>
                  </a:lnTo>
                  <a:lnTo>
                    <a:pt x="1295" y="170"/>
                  </a:lnTo>
                  <a:lnTo>
                    <a:pt x="1284" y="175"/>
                  </a:lnTo>
                  <a:lnTo>
                    <a:pt x="1276" y="180"/>
                  </a:lnTo>
                  <a:lnTo>
                    <a:pt x="1268" y="185"/>
                  </a:lnTo>
                  <a:lnTo>
                    <a:pt x="1249" y="190"/>
                  </a:lnTo>
                  <a:lnTo>
                    <a:pt x="1237" y="195"/>
                  </a:lnTo>
                  <a:lnTo>
                    <a:pt x="1226" y="195"/>
                  </a:lnTo>
                  <a:lnTo>
                    <a:pt x="1207" y="205"/>
                  </a:lnTo>
                  <a:lnTo>
                    <a:pt x="1195" y="210"/>
                  </a:lnTo>
                  <a:lnTo>
                    <a:pt x="1183" y="210"/>
                  </a:lnTo>
                  <a:lnTo>
                    <a:pt x="1164" y="220"/>
                  </a:lnTo>
                  <a:lnTo>
                    <a:pt x="1152" y="220"/>
                  </a:lnTo>
                  <a:lnTo>
                    <a:pt x="1141" y="225"/>
                  </a:lnTo>
                  <a:lnTo>
                    <a:pt x="1129" y="225"/>
                  </a:lnTo>
                  <a:lnTo>
                    <a:pt x="1106" y="235"/>
                  </a:lnTo>
                  <a:lnTo>
                    <a:pt x="1090" y="235"/>
                  </a:lnTo>
                  <a:lnTo>
                    <a:pt x="1079" y="240"/>
                  </a:lnTo>
                  <a:lnTo>
                    <a:pt x="1056" y="245"/>
                  </a:lnTo>
                  <a:lnTo>
                    <a:pt x="1044" y="245"/>
                  </a:lnTo>
                  <a:lnTo>
                    <a:pt x="1029" y="250"/>
                  </a:lnTo>
                  <a:lnTo>
                    <a:pt x="1002" y="255"/>
                  </a:lnTo>
                  <a:lnTo>
                    <a:pt x="990" y="255"/>
                  </a:lnTo>
                  <a:lnTo>
                    <a:pt x="978" y="255"/>
                  </a:lnTo>
                  <a:lnTo>
                    <a:pt x="951" y="260"/>
                  </a:lnTo>
                  <a:lnTo>
                    <a:pt x="936" y="265"/>
                  </a:lnTo>
                  <a:lnTo>
                    <a:pt x="924" y="265"/>
                  </a:lnTo>
                  <a:lnTo>
                    <a:pt x="909" y="265"/>
                  </a:lnTo>
                  <a:lnTo>
                    <a:pt x="882" y="270"/>
                  </a:lnTo>
                  <a:lnTo>
                    <a:pt x="866" y="270"/>
                  </a:lnTo>
                  <a:lnTo>
                    <a:pt x="851" y="275"/>
                  </a:lnTo>
                  <a:lnTo>
                    <a:pt x="824" y="275"/>
                  </a:lnTo>
                  <a:lnTo>
                    <a:pt x="808" y="275"/>
                  </a:lnTo>
                  <a:lnTo>
                    <a:pt x="797" y="280"/>
                  </a:lnTo>
                  <a:lnTo>
                    <a:pt x="766" y="280"/>
                  </a:lnTo>
                  <a:lnTo>
                    <a:pt x="750" y="280"/>
                  </a:lnTo>
                  <a:lnTo>
                    <a:pt x="739" y="280"/>
                  </a:lnTo>
                  <a:lnTo>
                    <a:pt x="708" y="280"/>
                  </a:lnTo>
                  <a:lnTo>
                    <a:pt x="692" y="285"/>
                  </a:lnTo>
                  <a:lnTo>
                    <a:pt x="677" y="285"/>
                  </a:lnTo>
                  <a:lnTo>
                    <a:pt x="665" y="285"/>
                  </a:lnTo>
                  <a:lnTo>
                    <a:pt x="634" y="285"/>
                  </a:lnTo>
                  <a:lnTo>
                    <a:pt x="619" y="285"/>
                  </a:lnTo>
                  <a:lnTo>
                    <a:pt x="603" y="285"/>
                  </a:lnTo>
                  <a:lnTo>
                    <a:pt x="576" y="285"/>
                  </a:lnTo>
                  <a:lnTo>
                    <a:pt x="561" y="285"/>
                  </a:lnTo>
                  <a:lnTo>
                    <a:pt x="545" y="285"/>
                  </a:lnTo>
                  <a:lnTo>
                    <a:pt x="518" y="280"/>
                  </a:lnTo>
                  <a:lnTo>
                    <a:pt x="503" y="280"/>
                  </a:lnTo>
                  <a:lnTo>
                    <a:pt x="487" y="280"/>
                  </a:lnTo>
                  <a:lnTo>
                    <a:pt x="472" y="280"/>
                  </a:lnTo>
                  <a:lnTo>
                    <a:pt x="445" y="280"/>
                  </a:lnTo>
                  <a:lnTo>
                    <a:pt x="429" y="275"/>
                  </a:lnTo>
                  <a:lnTo>
                    <a:pt x="414" y="275"/>
                  </a:lnTo>
                  <a:lnTo>
                    <a:pt x="387" y="275"/>
                  </a:lnTo>
                  <a:lnTo>
                    <a:pt x="371" y="270"/>
                  </a:lnTo>
                  <a:lnTo>
                    <a:pt x="360" y="270"/>
                  </a:lnTo>
                  <a:lnTo>
                    <a:pt x="333" y="265"/>
                  </a:lnTo>
                  <a:lnTo>
                    <a:pt x="317" y="265"/>
                  </a:lnTo>
                  <a:lnTo>
                    <a:pt x="302" y="265"/>
                  </a:lnTo>
                  <a:lnTo>
                    <a:pt x="275" y="260"/>
                  </a:lnTo>
                  <a:lnTo>
                    <a:pt x="263" y="255"/>
                  </a:lnTo>
                  <a:lnTo>
                    <a:pt x="247" y="255"/>
                  </a:lnTo>
                  <a:lnTo>
                    <a:pt x="236" y="255"/>
                  </a:lnTo>
                  <a:lnTo>
                    <a:pt x="209" y="250"/>
                  </a:lnTo>
                  <a:lnTo>
                    <a:pt x="197" y="245"/>
                  </a:lnTo>
                  <a:lnTo>
                    <a:pt x="186" y="245"/>
                  </a:lnTo>
                  <a:lnTo>
                    <a:pt x="159" y="240"/>
                  </a:lnTo>
                  <a:lnTo>
                    <a:pt x="147" y="235"/>
                  </a:lnTo>
                  <a:lnTo>
                    <a:pt x="135" y="235"/>
                  </a:lnTo>
                  <a:lnTo>
                    <a:pt x="112" y="225"/>
                  </a:lnTo>
                  <a:lnTo>
                    <a:pt x="101" y="225"/>
                  </a:lnTo>
                  <a:lnTo>
                    <a:pt x="89" y="220"/>
                  </a:lnTo>
                  <a:lnTo>
                    <a:pt x="77" y="220"/>
                  </a:lnTo>
                  <a:lnTo>
                    <a:pt x="54" y="210"/>
                  </a:lnTo>
                  <a:lnTo>
                    <a:pt x="43" y="210"/>
                  </a:lnTo>
                  <a:lnTo>
                    <a:pt x="31" y="205"/>
                  </a:lnTo>
                  <a:lnTo>
                    <a:pt x="12" y="195"/>
                  </a:lnTo>
                  <a:lnTo>
                    <a:pt x="0" y="195"/>
                  </a:lnTo>
                  <a:lnTo>
                    <a:pt x="0" y="500"/>
                  </a:lnTo>
                  <a:lnTo>
                    <a:pt x="12" y="500"/>
                  </a:lnTo>
                  <a:lnTo>
                    <a:pt x="31" y="510"/>
                  </a:lnTo>
                  <a:lnTo>
                    <a:pt x="43" y="515"/>
                  </a:lnTo>
                  <a:lnTo>
                    <a:pt x="54" y="515"/>
                  </a:lnTo>
                  <a:lnTo>
                    <a:pt x="77" y="526"/>
                  </a:lnTo>
                  <a:lnTo>
                    <a:pt x="89" y="526"/>
                  </a:lnTo>
                  <a:lnTo>
                    <a:pt x="101" y="531"/>
                  </a:lnTo>
                  <a:lnTo>
                    <a:pt x="112" y="531"/>
                  </a:lnTo>
                  <a:lnTo>
                    <a:pt x="135" y="541"/>
                  </a:lnTo>
                  <a:lnTo>
                    <a:pt x="147" y="541"/>
                  </a:lnTo>
                  <a:lnTo>
                    <a:pt x="159" y="546"/>
                  </a:lnTo>
                  <a:lnTo>
                    <a:pt x="186" y="551"/>
                  </a:lnTo>
                  <a:lnTo>
                    <a:pt x="197" y="551"/>
                  </a:lnTo>
                  <a:lnTo>
                    <a:pt x="209" y="556"/>
                  </a:lnTo>
                  <a:lnTo>
                    <a:pt x="236" y="561"/>
                  </a:lnTo>
                  <a:lnTo>
                    <a:pt x="247" y="561"/>
                  </a:lnTo>
                  <a:lnTo>
                    <a:pt x="263" y="561"/>
                  </a:lnTo>
                  <a:lnTo>
                    <a:pt x="275" y="566"/>
                  </a:lnTo>
                  <a:lnTo>
                    <a:pt x="302" y="571"/>
                  </a:lnTo>
                  <a:lnTo>
                    <a:pt x="317" y="571"/>
                  </a:lnTo>
                  <a:lnTo>
                    <a:pt x="333" y="571"/>
                  </a:lnTo>
                  <a:lnTo>
                    <a:pt x="360" y="576"/>
                  </a:lnTo>
                  <a:lnTo>
                    <a:pt x="371" y="576"/>
                  </a:lnTo>
                  <a:lnTo>
                    <a:pt x="387" y="581"/>
                  </a:lnTo>
                  <a:lnTo>
                    <a:pt x="414" y="581"/>
                  </a:lnTo>
                  <a:lnTo>
                    <a:pt x="429" y="581"/>
                  </a:lnTo>
                  <a:lnTo>
                    <a:pt x="445" y="586"/>
                  </a:lnTo>
                  <a:lnTo>
                    <a:pt x="472" y="586"/>
                  </a:lnTo>
                  <a:lnTo>
                    <a:pt x="487" y="586"/>
                  </a:lnTo>
                  <a:lnTo>
                    <a:pt x="503" y="586"/>
                  </a:lnTo>
                  <a:lnTo>
                    <a:pt x="518" y="586"/>
                  </a:lnTo>
                  <a:lnTo>
                    <a:pt x="545" y="591"/>
                  </a:lnTo>
                  <a:lnTo>
                    <a:pt x="561" y="591"/>
                  </a:lnTo>
                  <a:lnTo>
                    <a:pt x="576" y="591"/>
                  </a:lnTo>
                  <a:lnTo>
                    <a:pt x="603" y="591"/>
                  </a:lnTo>
                  <a:lnTo>
                    <a:pt x="619" y="591"/>
                  </a:lnTo>
                  <a:lnTo>
                    <a:pt x="634" y="591"/>
                  </a:lnTo>
                  <a:lnTo>
                    <a:pt x="665" y="591"/>
                  </a:lnTo>
                  <a:lnTo>
                    <a:pt x="677" y="591"/>
                  </a:lnTo>
                  <a:lnTo>
                    <a:pt x="692" y="591"/>
                  </a:lnTo>
                  <a:lnTo>
                    <a:pt x="708" y="586"/>
                  </a:lnTo>
                  <a:lnTo>
                    <a:pt x="739" y="586"/>
                  </a:lnTo>
                  <a:lnTo>
                    <a:pt x="750" y="586"/>
                  </a:lnTo>
                  <a:lnTo>
                    <a:pt x="766" y="586"/>
                  </a:lnTo>
                  <a:lnTo>
                    <a:pt x="797" y="586"/>
                  </a:lnTo>
                  <a:lnTo>
                    <a:pt x="808" y="581"/>
                  </a:lnTo>
                  <a:lnTo>
                    <a:pt x="824" y="581"/>
                  </a:lnTo>
                  <a:lnTo>
                    <a:pt x="851" y="581"/>
                  </a:lnTo>
                  <a:lnTo>
                    <a:pt x="866" y="576"/>
                  </a:lnTo>
                  <a:lnTo>
                    <a:pt x="882" y="576"/>
                  </a:lnTo>
                  <a:lnTo>
                    <a:pt x="909" y="571"/>
                  </a:lnTo>
                  <a:lnTo>
                    <a:pt x="924" y="571"/>
                  </a:lnTo>
                  <a:lnTo>
                    <a:pt x="936" y="571"/>
                  </a:lnTo>
                  <a:lnTo>
                    <a:pt x="951" y="566"/>
                  </a:lnTo>
                  <a:lnTo>
                    <a:pt x="978" y="561"/>
                  </a:lnTo>
                  <a:lnTo>
                    <a:pt x="990" y="561"/>
                  </a:lnTo>
                  <a:lnTo>
                    <a:pt x="1002" y="561"/>
                  </a:lnTo>
                  <a:lnTo>
                    <a:pt x="1029" y="556"/>
                  </a:lnTo>
                  <a:lnTo>
                    <a:pt x="1044" y="551"/>
                  </a:lnTo>
                  <a:lnTo>
                    <a:pt x="1056" y="551"/>
                  </a:lnTo>
                  <a:lnTo>
                    <a:pt x="1079" y="546"/>
                  </a:lnTo>
                  <a:lnTo>
                    <a:pt x="1090" y="541"/>
                  </a:lnTo>
                  <a:lnTo>
                    <a:pt x="1106" y="541"/>
                  </a:lnTo>
                  <a:lnTo>
                    <a:pt x="1129" y="531"/>
                  </a:lnTo>
                  <a:lnTo>
                    <a:pt x="1141" y="531"/>
                  </a:lnTo>
                  <a:lnTo>
                    <a:pt x="1152" y="526"/>
                  </a:lnTo>
                  <a:lnTo>
                    <a:pt x="1164" y="526"/>
                  </a:lnTo>
                  <a:lnTo>
                    <a:pt x="1183" y="515"/>
                  </a:lnTo>
                  <a:lnTo>
                    <a:pt x="1195" y="515"/>
                  </a:lnTo>
                  <a:lnTo>
                    <a:pt x="1207" y="510"/>
                  </a:lnTo>
                  <a:lnTo>
                    <a:pt x="1226" y="500"/>
                  </a:lnTo>
                  <a:lnTo>
                    <a:pt x="1237" y="500"/>
                  </a:lnTo>
                  <a:lnTo>
                    <a:pt x="1249" y="495"/>
                  </a:lnTo>
                  <a:lnTo>
                    <a:pt x="1268" y="490"/>
                  </a:lnTo>
                  <a:lnTo>
                    <a:pt x="1276" y="485"/>
                  </a:lnTo>
                  <a:lnTo>
                    <a:pt x="1284" y="480"/>
                  </a:lnTo>
                  <a:lnTo>
                    <a:pt x="1295" y="475"/>
                  </a:lnTo>
                  <a:lnTo>
                    <a:pt x="1311" y="470"/>
                  </a:lnTo>
                  <a:lnTo>
                    <a:pt x="1319" y="465"/>
                  </a:lnTo>
                  <a:lnTo>
                    <a:pt x="1330" y="460"/>
                  </a:lnTo>
                  <a:lnTo>
                    <a:pt x="1346" y="450"/>
                  </a:lnTo>
                  <a:lnTo>
                    <a:pt x="1350" y="450"/>
                  </a:lnTo>
                  <a:lnTo>
                    <a:pt x="1357" y="445"/>
                  </a:lnTo>
                  <a:lnTo>
                    <a:pt x="1373" y="435"/>
                  </a:lnTo>
                  <a:lnTo>
                    <a:pt x="1381" y="430"/>
                  </a:lnTo>
                  <a:lnTo>
                    <a:pt x="1384" y="425"/>
                  </a:lnTo>
                  <a:lnTo>
                    <a:pt x="1396" y="415"/>
                  </a:lnTo>
                  <a:lnTo>
                    <a:pt x="1404" y="410"/>
                  </a:lnTo>
                  <a:lnTo>
                    <a:pt x="1408" y="405"/>
                  </a:lnTo>
                  <a:lnTo>
                    <a:pt x="1415" y="405"/>
                  </a:lnTo>
                  <a:lnTo>
                    <a:pt x="1423" y="395"/>
                  </a:lnTo>
                  <a:lnTo>
                    <a:pt x="1427" y="390"/>
                  </a:lnTo>
                  <a:lnTo>
                    <a:pt x="1431" y="385"/>
                  </a:lnTo>
                  <a:lnTo>
                    <a:pt x="1439" y="375"/>
                  </a:lnTo>
                  <a:lnTo>
                    <a:pt x="1442" y="370"/>
                  </a:lnTo>
                  <a:lnTo>
                    <a:pt x="1446" y="365"/>
                  </a:lnTo>
                  <a:lnTo>
                    <a:pt x="1450" y="355"/>
                  </a:lnTo>
                  <a:lnTo>
                    <a:pt x="1454" y="350"/>
                  </a:lnTo>
                  <a:lnTo>
                    <a:pt x="1458" y="345"/>
                  </a:lnTo>
                  <a:lnTo>
                    <a:pt x="1458" y="340"/>
                  </a:lnTo>
                  <a:lnTo>
                    <a:pt x="1462" y="330"/>
                  </a:lnTo>
                  <a:lnTo>
                    <a:pt x="1462" y="325"/>
                  </a:lnTo>
                  <a:lnTo>
                    <a:pt x="1462" y="320"/>
                  </a:lnTo>
                  <a:lnTo>
                    <a:pt x="1466" y="310"/>
                  </a:lnTo>
                  <a:lnTo>
                    <a:pt x="1466" y="305"/>
                  </a:lnTo>
                  <a:lnTo>
                    <a:pt x="1466" y="0"/>
                  </a:lnTo>
                  <a:close/>
                </a:path>
              </a:pathLst>
            </a:custGeom>
            <a:solidFill>
              <a:srgbClr val="CCFF33"/>
            </a:solidFill>
            <a:ln w="6350">
              <a:solidFill>
                <a:srgbClr val="000000"/>
              </a:solidFill>
              <a:prstDash val="solid"/>
              <a:round/>
              <a:headEnd/>
              <a:tailEnd/>
            </a:ln>
          </p:spPr>
          <p:txBody>
            <a:bodyPr/>
            <a:lstStyle/>
            <a:p>
              <a:endParaRPr lang="zh-TW" altLang="en-US" smtClean="0">
                <a:solidFill>
                  <a:srgbClr val="000000"/>
                </a:solidFill>
              </a:endParaRPr>
            </a:p>
          </p:txBody>
        </p:sp>
        <p:sp>
          <p:nvSpPr>
            <p:cNvPr id="81939" name="Freeform 13"/>
            <p:cNvSpPr>
              <a:spLocks/>
            </p:cNvSpPr>
            <p:nvPr/>
          </p:nvSpPr>
          <p:spPr bwMode="auto">
            <a:xfrm>
              <a:off x="3709" y="3317"/>
              <a:ext cx="3188" cy="1257"/>
            </a:xfrm>
            <a:custGeom>
              <a:avLst/>
              <a:gdLst>
                <a:gd name="T0" fmla="*/ 7437808 w 1466"/>
                <a:gd name="T1" fmla="*/ 0 h 566"/>
                <a:gd name="T2" fmla="*/ 8085884 w 1466"/>
                <a:gd name="T3" fmla="*/ 0 h 566"/>
                <a:gd name="T4" fmla="*/ 8734196 w 1466"/>
                <a:gd name="T5" fmla="*/ 69863 h 566"/>
                <a:gd name="T6" fmla="*/ 9386844 w 1466"/>
                <a:gd name="T7" fmla="*/ 143107 h 566"/>
                <a:gd name="T8" fmla="*/ 9987302 w 1466"/>
                <a:gd name="T9" fmla="*/ 233707 h 566"/>
                <a:gd name="T10" fmla="*/ 10635709 w 1466"/>
                <a:gd name="T11" fmla="*/ 303570 h 566"/>
                <a:gd name="T12" fmla="*/ 11208793 w 1466"/>
                <a:gd name="T13" fmla="*/ 446775 h 566"/>
                <a:gd name="T14" fmla="*/ 11808759 w 1466"/>
                <a:gd name="T15" fmla="*/ 589962 h 566"/>
                <a:gd name="T16" fmla="*/ 12369051 w 1466"/>
                <a:gd name="T17" fmla="*/ 731974 h 566"/>
                <a:gd name="T18" fmla="*/ 12759472 w 1466"/>
                <a:gd name="T19" fmla="*/ 875256 h 566"/>
                <a:gd name="T20" fmla="*/ 13232649 w 1466"/>
                <a:gd name="T21" fmla="*/ 1025137 h 566"/>
                <a:gd name="T22" fmla="*/ 13712369 w 1466"/>
                <a:gd name="T23" fmla="*/ 1237983 h 566"/>
                <a:gd name="T24" fmla="*/ 14178945 w 1466"/>
                <a:gd name="T25" fmla="*/ 1451151 h 566"/>
                <a:gd name="T26" fmla="*/ 14575447 w 1466"/>
                <a:gd name="T27" fmla="*/ 1672769 h 566"/>
                <a:gd name="T28" fmla="*/ 14966199 w 1466"/>
                <a:gd name="T29" fmla="*/ 1886011 h 566"/>
                <a:gd name="T30" fmla="*/ 15264211 w 1466"/>
                <a:gd name="T31" fmla="*/ 2171046 h 566"/>
                <a:gd name="T32" fmla="*/ 15569670 w 1466"/>
                <a:gd name="T33" fmla="*/ 2390612 h 566"/>
                <a:gd name="T34" fmla="*/ 15824219 w 1466"/>
                <a:gd name="T35" fmla="*/ 2677155 h 566"/>
                <a:gd name="T36" fmla="*/ 16004728 w 1466"/>
                <a:gd name="T37" fmla="*/ 2962451 h 566"/>
                <a:gd name="T38" fmla="*/ 16174442 w 1466"/>
                <a:gd name="T39" fmla="*/ 3254027 h 566"/>
                <a:gd name="T40" fmla="*/ 16309499 w 1466"/>
                <a:gd name="T41" fmla="*/ 3467219 h 566"/>
                <a:gd name="T42" fmla="*/ 16349482 w 1466"/>
                <a:gd name="T43" fmla="*/ 3758985 h 566"/>
                <a:gd name="T44" fmla="*/ 16397382 w 1466"/>
                <a:gd name="T45" fmla="*/ 4045381 h 566"/>
                <a:gd name="T46" fmla="*/ 16349482 w 1466"/>
                <a:gd name="T47" fmla="*/ 4331773 h 566"/>
                <a:gd name="T48" fmla="*/ 16309499 w 1466"/>
                <a:gd name="T49" fmla="*/ 4621187 h 566"/>
                <a:gd name="T50" fmla="*/ 16174442 w 1466"/>
                <a:gd name="T51" fmla="*/ 4905785 h 566"/>
                <a:gd name="T52" fmla="*/ 16004728 w 1466"/>
                <a:gd name="T53" fmla="*/ 5197575 h 566"/>
                <a:gd name="T54" fmla="*/ 15824219 w 1466"/>
                <a:gd name="T55" fmla="*/ 5484549 h 566"/>
                <a:gd name="T56" fmla="*/ 15569670 w 1466"/>
                <a:gd name="T57" fmla="*/ 5696917 h 566"/>
                <a:gd name="T58" fmla="*/ 15264211 w 1466"/>
                <a:gd name="T59" fmla="*/ 5988710 h 566"/>
                <a:gd name="T60" fmla="*/ 14966199 w 1466"/>
                <a:gd name="T61" fmla="*/ 6201563 h 566"/>
                <a:gd name="T62" fmla="*/ 14575447 w 1466"/>
                <a:gd name="T63" fmla="*/ 6418968 h 566"/>
                <a:gd name="T64" fmla="*/ 14178945 w 1466"/>
                <a:gd name="T65" fmla="*/ 6710543 h 566"/>
                <a:gd name="T66" fmla="*/ 13712369 w 1466"/>
                <a:gd name="T67" fmla="*/ 6849600 h 566"/>
                <a:gd name="T68" fmla="*/ 13232649 w 1466"/>
                <a:gd name="T69" fmla="*/ 7066774 h 566"/>
                <a:gd name="T70" fmla="*/ 12759472 w 1466"/>
                <a:gd name="T71" fmla="*/ 7284766 h 566"/>
                <a:gd name="T72" fmla="*/ 12189364 w 1466"/>
                <a:gd name="T73" fmla="*/ 7427784 h 566"/>
                <a:gd name="T74" fmla="*/ 11673812 w 1466"/>
                <a:gd name="T75" fmla="*/ 7571155 h 566"/>
                <a:gd name="T76" fmla="*/ 11073746 w 1466"/>
                <a:gd name="T77" fmla="*/ 7714318 h 566"/>
                <a:gd name="T78" fmla="*/ 10465460 w 1466"/>
                <a:gd name="T79" fmla="*/ 7862742 h 566"/>
                <a:gd name="T80" fmla="*/ 9864311 w 1466"/>
                <a:gd name="T81" fmla="*/ 7932525 h 566"/>
                <a:gd name="T82" fmla="*/ 9217154 w 1466"/>
                <a:gd name="T83" fmla="*/ 8006108 h 566"/>
                <a:gd name="T84" fmla="*/ 8569087 w 1466"/>
                <a:gd name="T85" fmla="*/ 8075810 h 566"/>
                <a:gd name="T86" fmla="*/ 7920932 w 1466"/>
                <a:gd name="T87" fmla="*/ 8075810 h 566"/>
                <a:gd name="T88" fmla="*/ 7272661 w 1466"/>
                <a:gd name="T89" fmla="*/ 8149131 h 566"/>
                <a:gd name="T90" fmla="*/ 6620226 w 1466"/>
                <a:gd name="T91" fmla="*/ 8149131 h 566"/>
                <a:gd name="T92" fmla="*/ 5929363 w 1466"/>
                <a:gd name="T93" fmla="*/ 8075810 h 566"/>
                <a:gd name="T94" fmla="*/ 5276705 w 1466"/>
                <a:gd name="T95" fmla="*/ 8075810 h 566"/>
                <a:gd name="T96" fmla="*/ 4628545 w 1466"/>
                <a:gd name="T97" fmla="*/ 8006108 h 566"/>
                <a:gd name="T98" fmla="*/ 4027399 w 1466"/>
                <a:gd name="T99" fmla="*/ 7932525 h 566"/>
                <a:gd name="T100" fmla="*/ 3380313 w 1466"/>
                <a:gd name="T101" fmla="*/ 7862742 h 566"/>
                <a:gd name="T102" fmla="*/ 2762767 w 1466"/>
                <a:gd name="T103" fmla="*/ 7714318 h 566"/>
                <a:gd name="T104" fmla="*/ 2202499 w 1466"/>
                <a:gd name="T105" fmla="*/ 7571155 h 566"/>
                <a:gd name="T106" fmla="*/ 1646432 w 1466"/>
                <a:gd name="T107" fmla="*/ 7427784 h 566"/>
                <a:gd name="T108" fmla="*/ 1129661 w 1466"/>
                <a:gd name="T109" fmla="*/ 7284766 h 566"/>
                <a:gd name="T110" fmla="*/ 600255 w 1466"/>
                <a:gd name="T111" fmla="*/ 7066774 h 566"/>
                <a:gd name="T112" fmla="*/ 135055 w 1466"/>
                <a:gd name="T113" fmla="*/ 6849600 h 566"/>
                <a:gd name="T114" fmla="*/ 6922181 w 1466"/>
                <a:gd name="T115" fmla="*/ 0 h 56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466" h="566">
                  <a:moveTo>
                    <a:pt x="619" y="0"/>
                  </a:moveTo>
                  <a:lnTo>
                    <a:pt x="634" y="0"/>
                  </a:lnTo>
                  <a:lnTo>
                    <a:pt x="665" y="0"/>
                  </a:lnTo>
                  <a:lnTo>
                    <a:pt x="677" y="0"/>
                  </a:lnTo>
                  <a:lnTo>
                    <a:pt x="692" y="0"/>
                  </a:lnTo>
                  <a:lnTo>
                    <a:pt x="723" y="0"/>
                  </a:lnTo>
                  <a:lnTo>
                    <a:pt x="739" y="0"/>
                  </a:lnTo>
                  <a:lnTo>
                    <a:pt x="750" y="0"/>
                  </a:lnTo>
                  <a:lnTo>
                    <a:pt x="781" y="5"/>
                  </a:lnTo>
                  <a:lnTo>
                    <a:pt x="797" y="5"/>
                  </a:lnTo>
                  <a:lnTo>
                    <a:pt x="808" y="5"/>
                  </a:lnTo>
                  <a:lnTo>
                    <a:pt x="839" y="10"/>
                  </a:lnTo>
                  <a:lnTo>
                    <a:pt x="851" y="10"/>
                  </a:lnTo>
                  <a:lnTo>
                    <a:pt x="866" y="10"/>
                  </a:lnTo>
                  <a:lnTo>
                    <a:pt x="893" y="16"/>
                  </a:lnTo>
                  <a:lnTo>
                    <a:pt x="909" y="16"/>
                  </a:lnTo>
                  <a:lnTo>
                    <a:pt x="924" y="21"/>
                  </a:lnTo>
                  <a:lnTo>
                    <a:pt x="951" y="21"/>
                  </a:lnTo>
                  <a:lnTo>
                    <a:pt x="963" y="26"/>
                  </a:lnTo>
                  <a:lnTo>
                    <a:pt x="978" y="26"/>
                  </a:lnTo>
                  <a:lnTo>
                    <a:pt x="1002" y="31"/>
                  </a:lnTo>
                  <a:lnTo>
                    <a:pt x="1017" y="31"/>
                  </a:lnTo>
                  <a:lnTo>
                    <a:pt x="1029" y="36"/>
                  </a:lnTo>
                  <a:lnTo>
                    <a:pt x="1056" y="41"/>
                  </a:lnTo>
                  <a:lnTo>
                    <a:pt x="1067" y="41"/>
                  </a:lnTo>
                  <a:lnTo>
                    <a:pt x="1079" y="46"/>
                  </a:lnTo>
                  <a:lnTo>
                    <a:pt x="1106" y="51"/>
                  </a:lnTo>
                  <a:lnTo>
                    <a:pt x="1118" y="56"/>
                  </a:lnTo>
                  <a:lnTo>
                    <a:pt x="1129" y="56"/>
                  </a:lnTo>
                  <a:lnTo>
                    <a:pt x="1141" y="61"/>
                  </a:lnTo>
                  <a:lnTo>
                    <a:pt x="1164" y="66"/>
                  </a:lnTo>
                  <a:lnTo>
                    <a:pt x="1176" y="71"/>
                  </a:lnTo>
                  <a:lnTo>
                    <a:pt x="1183" y="71"/>
                  </a:lnTo>
                  <a:lnTo>
                    <a:pt x="1207" y="81"/>
                  </a:lnTo>
                  <a:lnTo>
                    <a:pt x="1218" y="81"/>
                  </a:lnTo>
                  <a:lnTo>
                    <a:pt x="1226" y="86"/>
                  </a:lnTo>
                  <a:lnTo>
                    <a:pt x="1249" y="91"/>
                  </a:lnTo>
                  <a:lnTo>
                    <a:pt x="1257" y="96"/>
                  </a:lnTo>
                  <a:lnTo>
                    <a:pt x="1268" y="101"/>
                  </a:lnTo>
                  <a:lnTo>
                    <a:pt x="1284" y="106"/>
                  </a:lnTo>
                  <a:lnTo>
                    <a:pt x="1295" y="111"/>
                  </a:lnTo>
                  <a:lnTo>
                    <a:pt x="1303" y="116"/>
                  </a:lnTo>
                  <a:lnTo>
                    <a:pt x="1319" y="126"/>
                  </a:lnTo>
                  <a:lnTo>
                    <a:pt x="1330" y="126"/>
                  </a:lnTo>
                  <a:lnTo>
                    <a:pt x="1338" y="131"/>
                  </a:lnTo>
                  <a:lnTo>
                    <a:pt x="1350" y="141"/>
                  </a:lnTo>
                  <a:lnTo>
                    <a:pt x="1357" y="146"/>
                  </a:lnTo>
                  <a:lnTo>
                    <a:pt x="1365" y="151"/>
                  </a:lnTo>
                  <a:lnTo>
                    <a:pt x="1381" y="156"/>
                  </a:lnTo>
                  <a:lnTo>
                    <a:pt x="1384" y="161"/>
                  </a:lnTo>
                  <a:lnTo>
                    <a:pt x="1392" y="166"/>
                  </a:lnTo>
                  <a:lnTo>
                    <a:pt x="1404" y="176"/>
                  </a:lnTo>
                  <a:lnTo>
                    <a:pt x="1408" y="181"/>
                  </a:lnTo>
                  <a:lnTo>
                    <a:pt x="1415" y="186"/>
                  </a:lnTo>
                  <a:lnTo>
                    <a:pt x="1423" y="196"/>
                  </a:lnTo>
                  <a:lnTo>
                    <a:pt x="1427" y="201"/>
                  </a:lnTo>
                  <a:lnTo>
                    <a:pt x="1431" y="206"/>
                  </a:lnTo>
                  <a:lnTo>
                    <a:pt x="1439" y="216"/>
                  </a:lnTo>
                  <a:lnTo>
                    <a:pt x="1442" y="221"/>
                  </a:lnTo>
                  <a:lnTo>
                    <a:pt x="1446" y="226"/>
                  </a:lnTo>
                  <a:lnTo>
                    <a:pt x="1450" y="231"/>
                  </a:lnTo>
                  <a:lnTo>
                    <a:pt x="1454" y="236"/>
                  </a:lnTo>
                  <a:lnTo>
                    <a:pt x="1458" y="241"/>
                  </a:lnTo>
                  <a:lnTo>
                    <a:pt x="1462" y="251"/>
                  </a:lnTo>
                  <a:lnTo>
                    <a:pt x="1462" y="256"/>
                  </a:lnTo>
                  <a:lnTo>
                    <a:pt x="1462" y="261"/>
                  </a:lnTo>
                  <a:lnTo>
                    <a:pt x="1466" y="271"/>
                  </a:lnTo>
                  <a:lnTo>
                    <a:pt x="1466" y="276"/>
                  </a:lnTo>
                  <a:lnTo>
                    <a:pt x="1466" y="281"/>
                  </a:lnTo>
                  <a:lnTo>
                    <a:pt x="1466" y="291"/>
                  </a:lnTo>
                  <a:lnTo>
                    <a:pt x="1462" y="296"/>
                  </a:lnTo>
                  <a:lnTo>
                    <a:pt x="1462" y="301"/>
                  </a:lnTo>
                  <a:lnTo>
                    <a:pt x="1462" y="311"/>
                  </a:lnTo>
                  <a:lnTo>
                    <a:pt x="1458" y="316"/>
                  </a:lnTo>
                  <a:lnTo>
                    <a:pt x="1458" y="321"/>
                  </a:lnTo>
                  <a:lnTo>
                    <a:pt x="1450" y="331"/>
                  </a:lnTo>
                  <a:lnTo>
                    <a:pt x="1450" y="336"/>
                  </a:lnTo>
                  <a:lnTo>
                    <a:pt x="1446" y="341"/>
                  </a:lnTo>
                  <a:lnTo>
                    <a:pt x="1439" y="351"/>
                  </a:lnTo>
                  <a:lnTo>
                    <a:pt x="1435" y="356"/>
                  </a:lnTo>
                  <a:lnTo>
                    <a:pt x="1431" y="361"/>
                  </a:lnTo>
                  <a:lnTo>
                    <a:pt x="1423" y="371"/>
                  </a:lnTo>
                  <a:lnTo>
                    <a:pt x="1419" y="376"/>
                  </a:lnTo>
                  <a:lnTo>
                    <a:pt x="1415" y="381"/>
                  </a:lnTo>
                  <a:lnTo>
                    <a:pt x="1404" y="386"/>
                  </a:lnTo>
                  <a:lnTo>
                    <a:pt x="1396" y="391"/>
                  </a:lnTo>
                  <a:lnTo>
                    <a:pt x="1392" y="396"/>
                  </a:lnTo>
                  <a:lnTo>
                    <a:pt x="1384" y="401"/>
                  </a:lnTo>
                  <a:lnTo>
                    <a:pt x="1373" y="411"/>
                  </a:lnTo>
                  <a:lnTo>
                    <a:pt x="1365" y="416"/>
                  </a:lnTo>
                  <a:lnTo>
                    <a:pt x="1357" y="421"/>
                  </a:lnTo>
                  <a:lnTo>
                    <a:pt x="1346" y="426"/>
                  </a:lnTo>
                  <a:lnTo>
                    <a:pt x="1338" y="431"/>
                  </a:lnTo>
                  <a:lnTo>
                    <a:pt x="1330" y="436"/>
                  </a:lnTo>
                  <a:lnTo>
                    <a:pt x="1311" y="446"/>
                  </a:lnTo>
                  <a:lnTo>
                    <a:pt x="1303" y="446"/>
                  </a:lnTo>
                  <a:lnTo>
                    <a:pt x="1295" y="451"/>
                  </a:lnTo>
                  <a:lnTo>
                    <a:pt x="1276" y="461"/>
                  </a:lnTo>
                  <a:lnTo>
                    <a:pt x="1268" y="466"/>
                  </a:lnTo>
                  <a:lnTo>
                    <a:pt x="1257" y="466"/>
                  </a:lnTo>
                  <a:lnTo>
                    <a:pt x="1237" y="476"/>
                  </a:lnTo>
                  <a:lnTo>
                    <a:pt x="1226" y="476"/>
                  </a:lnTo>
                  <a:lnTo>
                    <a:pt x="1218" y="481"/>
                  </a:lnTo>
                  <a:lnTo>
                    <a:pt x="1195" y="491"/>
                  </a:lnTo>
                  <a:lnTo>
                    <a:pt x="1183" y="491"/>
                  </a:lnTo>
                  <a:lnTo>
                    <a:pt x="1176" y="496"/>
                  </a:lnTo>
                  <a:lnTo>
                    <a:pt x="1152" y="501"/>
                  </a:lnTo>
                  <a:lnTo>
                    <a:pt x="1141" y="506"/>
                  </a:lnTo>
                  <a:lnTo>
                    <a:pt x="1129" y="506"/>
                  </a:lnTo>
                  <a:lnTo>
                    <a:pt x="1106" y="516"/>
                  </a:lnTo>
                  <a:lnTo>
                    <a:pt x="1090" y="516"/>
                  </a:lnTo>
                  <a:lnTo>
                    <a:pt x="1079" y="521"/>
                  </a:lnTo>
                  <a:lnTo>
                    <a:pt x="1056" y="526"/>
                  </a:lnTo>
                  <a:lnTo>
                    <a:pt x="1044" y="526"/>
                  </a:lnTo>
                  <a:lnTo>
                    <a:pt x="1029" y="531"/>
                  </a:lnTo>
                  <a:lnTo>
                    <a:pt x="1002" y="536"/>
                  </a:lnTo>
                  <a:lnTo>
                    <a:pt x="990" y="536"/>
                  </a:lnTo>
                  <a:lnTo>
                    <a:pt x="978" y="536"/>
                  </a:lnTo>
                  <a:lnTo>
                    <a:pt x="951" y="541"/>
                  </a:lnTo>
                  <a:lnTo>
                    <a:pt x="936" y="546"/>
                  </a:lnTo>
                  <a:lnTo>
                    <a:pt x="924" y="546"/>
                  </a:lnTo>
                  <a:lnTo>
                    <a:pt x="893" y="551"/>
                  </a:lnTo>
                  <a:lnTo>
                    <a:pt x="882" y="551"/>
                  </a:lnTo>
                  <a:lnTo>
                    <a:pt x="866" y="551"/>
                  </a:lnTo>
                  <a:lnTo>
                    <a:pt x="839" y="556"/>
                  </a:lnTo>
                  <a:lnTo>
                    <a:pt x="824" y="556"/>
                  </a:lnTo>
                  <a:lnTo>
                    <a:pt x="808" y="556"/>
                  </a:lnTo>
                  <a:lnTo>
                    <a:pt x="781" y="561"/>
                  </a:lnTo>
                  <a:lnTo>
                    <a:pt x="766" y="561"/>
                  </a:lnTo>
                  <a:lnTo>
                    <a:pt x="750" y="561"/>
                  </a:lnTo>
                  <a:lnTo>
                    <a:pt x="723" y="561"/>
                  </a:lnTo>
                  <a:lnTo>
                    <a:pt x="708" y="561"/>
                  </a:lnTo>
                  <a:lnTo>
                    <a:pt x="692" y="566"/>
                  </a:lnTo>
                  <a:lnTo>
                    <a:pt x="665" y="566"/>
                  </a:lnTo>
                  <a:lnTo>
                    <a:pt x="650" y="566"/>
                  </a:lnTo>
                  <a:lnTo>
                    <a:pt x="634" y="566"/>
                  </a:lnTo>
                  <a:lnTo>
                    <a:pt x="603" y="566"/>
                  </a:lnTo>
                  <a:lnTo>
                    <a:pt x="592" y="566"/>
                  </a:lnTo>
                  <a:lnTo>
                    <a:pt x="576" y="566"/>
                  </a:lnTo>
                  <a:lnTo>
                    <a:pt x="545" y="566"/>
                  </a:lnTo>
                  <a:lnTo>
                    <a:pt x="530" y="561"/>
                  </a:lnTo>
                  <a:lnTo>
                    <a:pt x="518" y="561"/>
                  </a:lnTo>
                  <a:lnTo>
                    <a:pt x="487" y="561"/>
                  </a:lnTo>
                  <a:lnTo>
                    <a:pt x="472" y="561"/>
                  </a:lnTo>
                  <a:lnTo>
                    <a:pt x="460" y="561"/>
                  </a:lnTo>
                  <a:lnTo>
                    <a:pt x="445" y="561"/>
                  </a:lnTo>
                  <a:lnTo>
                    <a:pt x="414" y="556"/>
                  </a:lnTo>
                  <a:lnTo>
                    <a:pt x="402" y="556"/>
                  </a:lnTo>
                  <a:lnTo>
                    <a:pt x="387" y="556"/>
                  </a:lnTo>
                  <a:lnTo>
                    <a:pt x="360" y="551"/>
                  </a:lnTo>
                  <a:lnTo>
                    <a:pt x="344" y="551"/>
                  </a:lnTo>
                  <a:lnTo>
                    <a:pt x="333" y="546"/>
                  </a:lnTo>
                  <a:lnTo>
                    <a:pt x="302" y="546"/>
                  </a:lnTo>
                  <a:lnTo>
                    <a:pt x="290" y="541"/>
                  </a:lnTo>
                  <a:lnTo>
                    <a:pt x="275" y="541"/>
                  </a:lnTo>
                  <a:lnTo>
                    <a:pt x="247" y="536"/>
                  </a:lnTo>
                  <a:lnTo>
                    <a:pt x="236" y="536"/>
                  </a:lnTo>
                  <a:lnTo>
                    <a:pt x="224" y="531"/>
                  </a:lnTo>
                  <a:lnTo>
                    <a:pt x="197" y="526"/>
                  </a:lnTo>
                  <a:lnTo>
                    <a:pt x="186" y="526"/>
                  </a:lnTo>
                  <a:lnTo>
                    <a:pt x="170" y="521"/>
                  </a:lnTo>
                  <a:lnTo>
                    <a:pt x="147" y="516"/>
                  </a:lnTo>
                  <a:lnTo>
                    <a:pt x="135" y="516"/>
                  </a:lnTo>
                  <a:lnTo>
                    <a:pt x="124" y="511"/>
                  </a:lnTo>
                  <a:lnTo>
                    <a:pt x="101" y="506"/>
                  </a:lnTo>
                  <a:lnTo>
                    <a:pt x="89" y="501"/>
                  </a:lnTo>
                  <a:lnTo>
                    <a:pt x="77" y="501"/>
                  </a:lnTo>
                  <a:lnTo>
                    <a:pt x="54" y="491"/>
                  </a:lnTo>
                  <a:lnTo>
                    <a:pt x="43" y="491"/>
                  </a:lnTo>
                  <a:lnTo>
                    <a:pt x="31" y="486"/>
                  </a:lnTo>
                  <a:lnTo>
                    <a:pt x="12" y="476"/>
                  </a:lnTo>
                  <a:lnTo>
                    <a:pt x="0" y="476"/>
                  </a:lnTo>
                  <a:lnTo>
                    <a:pt x="619" y="281"/>
                  </a:lnTo>
                  <a:lnTo>
                    <a:pt x="619" y="0"/>
                  </a:lnTo>
                  <a:close/>
                </a:path>
              </a:pathLst>
            </a:custGeom>
            <a:solidFill>
              <a:srgbClr val="CCFF33">
                <a:alpha val="59999"/>
              </a:srgbClr>
            </a:solidFill>
            <a:ln w="6350">
              <a:solidFill>
                <a:srgbClr val="000000"/>
              </a:solidFill>
              <a:prstDash val="solid"/>
              <a:round/>
              <a:headEnd/>
              <a:tailEnd/>
            </a:ln>
          </p:spPr>
          <p:txBody>
            <a:bodyPr/>
            <a:lstStyle/>
            <a:p>
              <a:endParaRPr lang="zh-TW" altLang="en-US" smtClean="0">
                <a:solidFill>
                  <a:srgbClr val="000000"/>
                </a:solidFill>
              </a:endParaRPr>
            </a:p>
          </p:txBody>
        </p:sp>
        <p:sp>
          <p:nvSpPr>
            <p:cNvPr id="81940" name="Rectangle 14"/>
            <p:cNvSpPr>
              <a:spLocks noChangeArrowheads="1"/>
            </p:cNvSpPr>
            <p:nvPr/>
          </p:nvSpPr>
          <p:spPr bwMode="auto">
            <a:xfrm>
              <a:off x="2201" y="3366"/>
              <a:ext cx="1491" cy="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zh-TW" altLang="en-US" sz="1400" b="1" smtClean="0">
                  <a:solidFill>
                    <a:srgbClr val="000000"/>
                  </a:solidFill>
                  <a:latin typeface="Times New Roman" pitchFamily="18" charset="0"/>
                  <a:ea typeface="標楷體" pitchFamily="65" charset="-120"/>
                </a:rPr>
                <a:t>外籍配偶</a:t>
              </a:r>
              <a:endParaRPr lang="zh-TW" altLang="en-US" sz="1400" b="1" smtClean="0">
                <a:solidFill>
                  <a:srgbClr val="000000"/>
                </a:solidFill>
                <a:latin typeface="標楷體" pitchFamily="65" charset="-120"/>
                <a:ea typeface="標楷體" pitchFamily="65" charset="-120"/>
              </a:endParaRPr>
            </a:p>
            <a:p>
              <a:pPr algn="ctr"/>
              <a:r>
                <a:rPr lang="en-US" altLang="zh-TW" sz="1400" b="1" smtClean="0">
                  <a:solidFill>
                    <a:srgbClr val="000000"/>
                  </a:solidFill>
                  <a:latin typeface="Times New Roman" pitchFamily="18" charset="0"/>
                  <a:ea typeface="標楷體" pitchFamily="65" charset="-120"/>
                </a:rPr>
                <a:t>33%</a:t>
              </a:r>
              <a:endParaRPr lang="en-US" altLang="zh-TW" smtClean="0">
                <a:solidFill>
                  <a:srgbClr val="000000"/>
                </a:solidFill>
              </a:endParaRPr>
            </a:p>
          </p:txBody>
        </p:sp>
        <p:sp>
          <p:nvSpPr>
            <p:cNvPr id="81941" name="Rectangle 15"/>
            <p:cNvSpPr>
              <a:spLocks noChangeArrowheads="1"/>
            </p:cNvSpPr>
            <p:nvPr/>
          </p:nvSpPr>
          <p:spPr bwMode="auto">
            <a:xfrm>
              <a:off x="4820" y="4174"/>
              <a:ext cx="1605" cy="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zh-TW" altLang="en-US" sz="1400" b="1" smtClean="0">
                  <a:solidFill>
                    <a:srgbClr val="000000"/>
                  </a:solidFill>
                  <a:latin typeface="Times New Roman" pitchFamily="18" charset="0"/>
                  <a:ea typeface="標楷體" pitchFamily="65" charset="-120"/>
                </a:rPr>
                <a:t>大陸地區配偶</a:t>
              </a:r>
              <a:endParaRPr lang="zh-TW" altLang="en-US" sz="1400" b="1" smtClean="0">
                <a:solidFill>
                  <a:srgbClr val="000000"/>
                </a:solidFill>
                <a:latin typeface="標楷體" pitchFamily="65" charset="-120"/>
                <a:ea typeface="標楷體" pitchFamily="65" charset="-120"/>
              </a:endParaRPr>
            </a:p>
            <a:p>
              <a:endParaRPr lang="zh-TW" altLang="en-US" sz="1400" b="1" smtClean="0">
                <a:solidFill>
                  <a:srgbClr val="000000"/>
                </a:solidFill>
                <a:latin typeface="標楷體" pitchFamily="65" charset="-120"/>
                <a:ea typeface="標楷體" pitchFamily="65" charset="-120"/>
              </a:endParaRPr>
            </a:p>
            <a:p>
              <a:pPr algn="ctr"/>
              <a:r>
                <a:rPr lang="en-US" altLang="zh-TW" sz="1400" b="1" smtClean="0">
                  <a:solidFill>
                    <a:srgbClr val="000000"/>
                  </a:solidFill>
                  <a:latin typeface="Times New Roman" pitchFamily="18" charset="0"/>
                  <a:ea typeface="標楷體" pitchFamily="65" charset="-120"/>
                </a:rPr>
                <a:t>64%</a:t>
              </a:r>
              <a:endParaRPr lang="en-US" altLang="zh-TW" smtClean="0">
                <a:solidFill>
                  <a:srgbClr val="000000"/>
                </a:solidFill>
              </a:endParaRPr>
            </a:p>
          </p:txBody>
        </p:sp>
      </p:grpSp>
      <p:sp>
        <p:nvSpPr>
          <p:cNvPr id="218128" name="Text Box 16"/>
          <p:cNvSpPr txBox="1">
            <a:spLocks noChangeArrowheads="1"/>
          </p:cNvSpPr>
          <p:nvPr/>
        </p:nvSpPr>
        <p:spPr bwMode="auto">
          <a:xfrm>
            <a:off x="6069015" y="1800229"/>
            <a:ext cx="2319337" cy="141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spcBef>
                <a:spcPct val="50000"/>
              </a:spcBef>
              <a:defRPr/>
            </a:pPr>
            <a:r>
              <a:rPr lang="zh-TW" altLang="en-US" b="1">
                <a:solidFill>
                  <a:srgbClr val="0000CC"/>
                </a:solidFill>
                <a:effectLst>
                  <a:outerShdw blurRad="38100" dist="38100" dir="2700000" algn="tl">
                    <a:srgbClr val="C0C0C0"/>
                  </a:outerShdw>
                </a:effectLst>
                <a:latin typeface="微軟正黑體" pitchFamily="34" charset="-120"/>
                <a:ea typeface="微軟正黑體" pitchFamily="34" charset="-120"/>
              </a:rPr>
              <a:t>→ </a:t>
            </a:r>
            <a:r>
              <a:rPr lang="en-US" altLang="zh-TW" b="1">
                <a:solidFill>
                  <a:srgbClr val="0000CC"/>
                </a:solidFill>
                <a:effectLst>
                  <a:outerShdw blurRad="38100" dist="38100" dir="2700000" algn="tl">
                    <a:srgbClr val="C0C0C0"/>
                  </a:outerShdw>
                </a:effectLst>
                <a:latin typeface="微軟正黑體" pitchFamily="34" charset="-120"/>
                <a:ea typeface="微軟正黑體" pitchFamily="34" charset="-120"/>
              </a:rPr>
              <a:t>2030</a:t>
            </a:r>
            <a:r>
              <a:rPr lang="zh-TW" altLang="en-US" b="1">
                <a:solidFill>
                  <a:srgbClr val="0000CC"/>
                </a:solidFill>
                <a:effectLst>
                  <a:outerShdw blurRad="38100" dist="38100" dir="2700000" algn="tl">
                    <a:srgbClr val="C0C0C0"/>
                  </a:outerShdw>
                </a:effectLst>
                <a:latin typeface="微軟正黑體" pitchFamily="34" charset="-120"/>
                <a:ea typeface="微軟正黑體" pitchFamily="34" charset="-120"/>
              </a:rPr>
              <a:t>年時，台灣的</a:t>
            </a:r>
            <a:r>
              <a:rPr lang="en-US" altLang="zh-TW" b="1">
                <a:solidFill>
                  <a:srgbClr val="FF0000"/>
                </a:solidFill>
                <a:effectLst>
                  <a:outerShdw blurRad="38100" dist="38100" dir="2700000" algn="tl">
                    <a:srgbClr val="C0C0C0"/>
                  </a:outerShdw>
                </a:effectLst>
                <a:latin typeface="微軟正黑體" pitchFamily="34" charset="-120"/>
                <a:ea typeface="微軟正黑體" pitchFamily="34" charset="-120"/>
              </a:rPr>
              <a:t>25</a:t>
            </a:r>
            <a:r>
              <a:rPr lang="zh-TW" altLang="en-US" b="1">
                <a:solidFill>
                  <a:srgbClr val="FF0000"/>
                </a:solidFill>
                <a:effectLst>
                  <a:outerShdw blurRad="38100" dist="38100" dir="2700000" algn="tl">
                    <a:srgbClr val="C0C0C0"/>
                  </a:outerShdw>
                </a:effectLst>
                <a:latin typeface="微軟正黑體" pitchFamily="34" charset="-120"/>
                <a:ea typeface="微軟正黑體" pitchFamily="34" charset="-120"/>
              </a:rPr>
              <a:t>歲青壯年世代</a:t>
            </a:r>
            <a:r>
              <a:rPr lang="zh-TW" altLang="en-US" b="1">
                <a:solidFill>
                  <a:srgbClr val="0000CC"/>
                </a:solidFill>
                <a:effectLst>
                  <a:outerShdw blurRad="38100" dist="38100" dir="2700000" algn="tl">
                    <a:srgbClr val="C0C0C0"/>
                  </a:outerShdw>
                </a:effectLst>
                <a:latin typeface="微軟正黑體" pitchFamily="34" charset="-120"/>
                <a:ea typeface="微軟正黑體" pitchFamily="34" charset="-120"/>
              </a:rPr>
              <a:t>，將有</a:t>
            </a:r>
            <a:r>
              <a:rPr lang="zh-TW" altLang="en-US" b="1">
                <a:solidFill>
                  <a:srgbClr val="FF0000"/>
                </a:solidFill>
                <a:effectLst>
                  <a:outerShdw blurRad="38100" dist="38100" dir="2700000" algn="tl">
                    <a:srgbClr val="C0C0C0"/>
                  </a:outerShdw>
                </a:effectLst>
                <a:latin typeface="微軟正黑體" pitchFamily="34" charset="-120"/>
                <a:ea typeface="微軟正黑體" pitchFamily="34" charset="-120"/>
              </a:rPr>
              <a:t>近</a:t>
            </a:r>
            <a:r>
              <a:rPr lang="en-US" altLang="zh-TW" b="1">
                <a:solidFill>
                  <a:srgbClr val="FF0000"/>
                </a:solidFill>
                <a:effectLst>
                  <a:outerShdw blurRad="38100" dist="38100" dir="2700000" algn="tl">
                    <a:srgbClr val="C0C0C0"/>
                  </a:outerShdw>
                </a:effectLst>
                <a:latin typeface="微軟正黑體" pitchFamily="34" charset="-120"/>
                <a:ea typeface="微軟正黑體" pitchFamily="34" charset="-120"/>
              </a:rPr>
              <a:t>13.5%</a:t>
            </a:r>
            <a:r>
              <a:rPr lang="zh-TW" altLang="en-US" b="1">
                <a:solidFill>
                  <a:srgbClr val="FF0000"/>
                </a:solidFill>
                <a:effectLst>
                  <a:outerShdw blurRad="38100" dist="38100" dir="2700000" algn="tl">
                    <a:srgbClr val="C0C0C0"/>
                  </a:outerShdw>
                </a:effectLst>
                <a:latin typeface="微軟正黑體" pitchFamily="34" charset="-120"/>
                <a:ea typeface="微軟正黑體" pitchFamily="34" charset="-120"/>
              </a:rPr>
              <a:t>為新移民之子</a:t>
            </a:r>
            <a:r>
              <a:rPr lang="en-US" altLang="zh-TW" b="1">
                <a:solidFill>
                  <a:srgbClr val="FF0000"/>
                </a:solidFill>
                <a:effectLst>
                  <a:outerShdw blurRad="38100" dist="38100" dir="2700000" algn="tl">
                    <a:srgbClr val="C0C0C0"/>
                  </a:outerShdw>
                </a:effectLst>
                <a:latin typeface="微軟正黑體" pitchFamily="34" charset="-120"/>
                <a:ea typeface="微軟正黑體" pitchFamily="34" charset="-120"/>
              </a:rPr>
              <a:t>!</a:t>
            </a:r>
          </a:p>
        </p:txBody>
      </p:sp>
      <p:sp>
        <p:nvSpPr>
          <p:cNvPr id="81926" name="Rectangle 17"/>
          <p:cNvSpPr>
            <a:spLocks noChangeArrowheads="1"/>
          </p:cNvSpPr>
          <p:nvPr/>
        </p:nvSpPr>
        <p:spPr bwMode="auto">
          <a:xfrm>
            <a:off x="250827" y="5727704"/>
            <a:ext cx="244951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spcBef>
                <a:spcPct val="50000"/>
              </a:spcBef>
            </a:pPr>
            <a:r>
              <a:rPr lang="en-US" altLang="zh-TW" sz="1600" b="1" smtClean="0">
                <a:solidFill>
                  <a:srgbClr val="0000CC"/>
                </a:solidFill>
                <a:ea typeface="微軟正黑體" pitchFamily="34" charset="-120"/>
              </a:rPr>
              <a:t>2011</a:t>
            </a:r>
            <a:r>
              <a:rPr lang="zh-TW" altLang="en-US" sz="1600" b="1" smtClean="0">
                <a:solidFill>
                  <a:srgbClr val="0000CC"/>
                </a:solidFill>
                <a:ea typeface="微軟正黑體" pitchFamily="34" charset="-120"/>
              </a:rPr>
              <a:t>年大陸、港澳地區與外籍配偶人數分布 </a:t>
            </a:r>
          </a:p>
        </p:txBody>
      </p:sp>
      <p:sp>
        <p:nvSpPr>
          <p:cNvPr id="81927" name="Line 18"/>
          <p:cNvSpPr>
            <a:spLocks noChangeShapeType="1"/>
          </p:cNvSpPr>
          <p:nvPr/>
        </p:nvSpPr>
        <p:spPr bwMode="auto">
          <a:xfrm>
            <a:off x="2700338" y="3429000"/>
            <a:ext cx="0" cy="3024188"/>
          </a:xfrm>
          <a:prstGeom prst="line">
            <a:avLst/>
          </a:prstGeom>
          <a:noFill/>
          <a:ln w="12700">
            <a:solidFill>
              <a:srgbClr val="808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smtClean="0">
              <a:solidFill>
                <a:srgbClr val="000000"/>
              </a:solidFill>
            </a:endParaRPr>
          </a:p>
        </p:txBody>
      </p:sp>
      <p:sp>
        <p:nvSpPr>
          <p:cNvPr id="218131" name="Text Box 19"/>
          <p:cNvSpPr txBox="1">
            <a:spLocks noChangeArrowheads="1"/>
          </p:cNvSpPr>
          <p:nvPr/>
        </p:nvSpPr>
        <p:spPr bwMode="auto">
          <a:xfrm>
            <a:off x="5183188" y="5373688"/>
            <a:ext cx="3636962" cy="1282700"/>
          </a:xfrm>
          <a:prstGeom prst="rect">
            <a:avLst/>
          </a:prstGeom>
          <a:solidFill>
            <a:srgbClr val="FFCC99">
              <a:alpha val="7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spcBef>
                <a:spcPct val="20000"/>
              </a:spcBef>
              <a:defRPr/>
            </a:pPr>
            <a:r>
              <a:rPr kumimoji="0" lang="zh-TW" altLang="en-US" sz="3000" b="1" i="1">
                <a:solidFill>
                  <a:srgbClr val="FF0000"/>
                </a:solidFill>
                <a:effectLst>
                  <a:outerShdw blurRad="38100" dist="38100" dir="2700000" algn="tl">
                    <a:srgbClr val="000000"/>
                  </a:outerShdw>
                </a:effectLst>
                <a:latin typeface="微軟正黑體" pitchFamily="34" charset="-120"/>
                <a:ea typeface="微軟正黑體" pitchFamily="34" charset="-120"/>
              </a:rPr>
              <a:t>積極的 </a:t>
            </a:r>
            <a:r>
              <a:rPr kumimoji="0" lang="zh-TW" altLang="en-US" sz="3000" b="1" i="1">
                <a:solidFill>
                  <a:srgbClr val="000000"/>
                </a:solidFill>
                <a:effectLst>
                  <a:outerShdw blurRad="38100" dist="38100" dir="2700000" algn="tl">
                    <a:srgbClr val="FFFFFF"/>
                  </a:outerShdw>
                </a:effectLst>
                <a:latin typeface="微軟正黑體" pitchFamily="34" charset="-120"/>
                <a:ea typeface="微軟正黑體" pitchFamily="34" charset="-120"/>
              </a:rPr>
              <a:t>移民政</a:t>
            </a:r>
            <a:r>
              <a:rPr lang="zh-TW" altLang="en-US" sz="3000" b="1" i="1">
                <a:solidFill>
                  <a:srgbClr val="000000"/>
                </a:solidFill>
                <a:effectLst>
                  <a:outerShdw blurRad="38100" dist="38100" dir="2700000" algn="tl">
                    <a:srgbClr val="FFFFFF"/>
                  </a:outerShdw>
                </a:effectLst>
                <a:latin typeface="微軟正黑體" pitchFamily="34" charset="-120"/>
                <a:ea typeface="微軟正黑體" pitchFamily="34" charset="-120"/>
              </a:rPr>
              <a:t>策</a:t>
            </a:r>
            <a:r>
              <a:rPr lang="en-US" altLang="zh-TW" sz="3000" b="1" i="1">
                <a:solidFill>
                  <a:srgbClr val="000000"/>
                </a:solidFill>
                <a:effectLst>
                  <a:outerShdw blurRad="38100" dist="38100" dir="2700000" algn="tl">
                    <a:srgbClr val="FFFFFF"/>
                  </a:outerShdw>
                </a:effectLst>
              </a:rPr>
              <a:t>﹕</a:t>
            </a:r>
            <a:endParaRPr lang="en-US" altLang="zh-TW" sz="3000" b="1" i="1">
              <a:solidFill>
                <a:srgbClr val="000000"/>
              </a:solidFill>
              <a:effectLst>
                <a:outerShdw blurRad="38100" dist="38100" dir="2700000" algn="tl">
                  <a:srgbClr val="FFFFFF"/>
                </a:outerShdw>
              </a:effectLst>
              <a:latin typeface="微軟正黑體" pitchFamily="34" charset="-120"/>
              <a:ea typeface="微軟正黑體" pitchFamily="34" charset="-120"/>
            </a:endParaRPr>
          </a:p>
          <a:p>
            <a:pPr>
              <a:lnSpc>
                <a:spcPct val="120000"/>
              </a:lnSpc>
              <a:spcBef>
                <a:spcPct val="20000"/>
              </a:spcBef>
              <a:defRPr/>
            </a:pPr>
            <a:r>
              <a:rPr kumimoji="0" lang="zh-TW" altLang="en-US" sz="3000" b="1" i="1">
                <a:solidFill>
                  <a:srgbClr val="000000"/>
                </a:solidFill>
                <a:effectLst>
                  <a:outerShdw blurRad="38100" dist="38100" dir="2700000" algn="tl">
                    <a:srgbClr val="FFFFFF"/>
                  </a:outerShdw>
                </a:effectLst>
                <a:latin typeface="微軟正黑體" pitchFamily="34" charset="-120"/>
                <a:ea typeface="微軟正黑體" pitchFamily="34" charset="-120"/>
              </a:rPr>
              <a:t>全國新住民火炬計畫</a:t>
            </a:r>
            <a:endParaRPr kumimoji="0" lang="zh-TW" altLang="en-GB" sz="3000" b="1" i="1">
              <a:solidFill>
                <a:srgbClr val="000000"/>
              </a:solidFill>
              <a:effectLst>
                <a:outerShdw blurRad="38100" dist="38100" dir="2700000" algn="tl">
                  <a:srgbClr val="FFFFFF"/>
                </a:outerShdw>
              </a:effectLst>
              <a:latin typeface="微軟正黑體" pitchFamily="34" charset="-120"/>
              <a:ea typeface="微軟正黑體" pitchFamily="34" charset="-120"/>
            </a:endParaRPr>
          </a:p>
        </p:txBody>
      </p:sp>
      <p:sp>
        <p:nvSpPr>
          <p:cNvPr id="81929" name="Rectangle 20"/>
          <p:cNvSpPr>
            <a:spLocks noChangeArrowheads="1"/>
          </p:cNvSpPr>
          <p:nvPr/>
        </p:nvSpPr>
        <p:spPr bwMode="auto">
          <a:xfrm>
            <a:off x="2879727" y="3416304"/>
            <a:ext cx="6264275" cy="137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lnSpc>
                <a:spcPct val="120000"/>
              </a:lnSpc>
            </a:pPr>
            <a:r>
              <a:rPr lang="zh-TW" altLang="en-US" sz="2200" b="1" smtClean="0">
                <a:solidFill>
                  <a:srgbClr val="FF0066"/>
                </a:solidFill>
                <a:latin typeface="標楷體" pitchFamily="65" charset="-120"/>
                <a:ea typeface="標楷體" pitchFamily="65" charset="-120"/>
              </a:rPr>
              <a:t>全國新住民子女人數</a:t>
            </a:r>
            <a:r>
              <a:rPr lang="zh-TW" altLang="en-US" sz="2200" b="1" smtClean="0">
                <a:solidFill>
                  <a:srgbClr val="0000FF"/>
                </a:solidFill>
                <a:latin typeface="標楷體" pitchFamily="65" charset="-120"/>
                <a:ea typeface="標楷體" pitchFamily="65" charset="-120"/>
              </a:rPr>
              <a:t>比例超過</a:t>
            </a:r>
            <a:r>
              <a:rPr lang="en-US" altLang="zh-TW" sz="2200" b="1" smtClean="0">
                <a:solidFill>
                  <a:srgbClr val="0000FF"/>
                </a:solidFill>
                <a:latin typeface="標楷體" pitchFamily="65" charset="-120"/>
                <a:ea typeface="標楷體" pitchFamily="65" charset="-120"/>
              </a:rPr>
              <a:t>50%</a:t>
            </a:r>
            <a:r>
              <a:rPr lang="zh-TW" altLang="en-US" sz="2200" b="1" smtClean="0">
                <a:solidFill>
                  <a:srgbClr val="FF0066"/>
                </a:solidFill>
                <a:latin typeface="標楷體" pitchFamily="65" charset="-120"/>
                <a:ea typeface="標楷體" pitchFamily="65" charset="-120"/>
              </a:rPr>
              <a:t>之國小有</a:t>
            </a:r>
            <a:r>
              <a:rPr lang="en-US" altLang="zh-TW" sz="2200" b="1" smtClean="0">
                <a:solidFill>
                  <a:srgbClr val="0000FF"/>
                </a:solidFill>
                <a:latin typeface="標楷體" pitchFamily="65" charset="-120"/>
                <a:ea typeface="標楷體" pitchFamily="65" charset="-120"/>
              </a:rPr>
              <a:t>23</a:t>
            </a:r>
            <a:r>
              <a:rPr lang="zh-TW" altLang="en-US" sz="2200" b="1" smtClean="0">
                <a:solidFill>
                  <a:srgbClr val="FF0066"/>
                </a:solidFill>
                <a:latin typeface="標楷體" pitchFamily="65" charset="-120"/>
                <a:ea typeface="標楷體" pitchFamily="65" charset="-120"/>
              </a:rPr>
              <a:t>所</a:t>
            </a:r>
          </a:p>
          <a:p>
            <a:pPr marL="342900" indent="-342900">
              <a:lnSpc>
                <a:spcPct val="120000"/>
              </a:lnSpc>
              <a:buFontTx/>
              <a:buAutoNum type="arabicPeriod"/>
            </a:pPr>
            <a:r>
              <a:rPr lang="zh-TW" altLang="en-US" sz="1600" b="1" smtClean="0">
                <a:solidFill>
                  <a:srgbClr val="000000"/>
                </a:solidFill>
                <a:ea typeface="標楷體" pitchFamily="65" charset="-120"/>
              </a:rPr>
              <a:t>南投縣港源國小</a:t>
            </a:r>
            <a:r>
              <a:rPr lang="en-US" altLang="zh-TW" sz="1600" b="1" smtClean="0">
                <a:solidFill>
                  <a:srgbClr val="000000"/>
                </a:solidFill>
                <a:ea typeface="標楷體" pitchFamily="65" charset="-120"/>
              </a:rPr>
              <a:t>: </a:t>
            </a:r>
            <a:r>
              <a:rPr lang="en-US" altLang="zh-TW" sz="1600" smtClean="0">
                <a:solidFill>
                  <a:srgbClr val="000000"/>
                </a:solidFill>
                <a:ea typeface="標楷體" pitchFamily="65" charset="-120"/>
              </a:rPr>
              <a:t>76%</a:t>
            </a:r>
          </a:p>
          <a:p>
            <a:pPr marL="342900" indent="-342900">
              <a:lnSpc>
                <a:spcPct val="120000"/>
              </a:lnSpc>
              <a:buFontTx/>
              <a:buAutoNum type="arabicPeriod"/>
            </a:pPr>
            <a:r>
              <a:rPr lang="zh-TW" altLang="en-US" sz="1600" b="1" smtClean="0">
                <a:solidFill>
                  <a:srgbClr val="000000"/>
                </a:solidFill>
                <a:ea typeface="標楷體" pitchFamily="65" charset="-120"/>
              </a:rPr>
              <a:t>澎湖縣赤馬國小</a:t>
            </a:r>
            <a:r>
              <a:rPr lang="en-US" altLang="zh-TW" sz="1600" b="1" smtClean="0">
                <a:solidFill>
                  <a:srgbClr val="000000"/>
                </a:solidFill>
                <a:ea typeface="標楷體" pitchFamily="65" charset="-120"/>
              </a:rPr>
              <a:t>: </a:t>
            </a:r>
            <a:r>
              <a:rPr lang="en-US" altLang="zh-TW" sz="1600" smtClean="0">
                <a:solidFill>
                  <a:srgbClr val="000000"/>
                </a:solidFill>
                <a:ea typeface="標楷體" pitchFamily="65" charset="-120"/>
              </a:rPr>
              <a:t>72%</a:t>
            </a:r>
          </a:p>
          <a:p>
            <a:pPr marL="342900" indent="-342900">
              <a:lnSpc>
                <a:spcPct val="120000"/>
              </a:lnSpc>
              <a:buFontTx/>
              <a:buAutoNum type="arabicPeriod"/>
            </a:pPr>
            <a:r>
              <a:rPr lang="zh-TW" altLang="en-US" sz="1600" b="1" smtClean="0">
                <a:solidFill>
                  <a:srgbClr val="000000"/>
                </a:solidFill>
                <a:ea typeface="標楷體" pitchFamily="65" charset="-120"/>
              </a:rPr>
              <a:t>臺中市大林國小</a:t>
            </a:r>
            <a:r>
              <a:rPr lang="en-US" altLang="zh-TW" sz="1600" b="1" smtClean="0">
                <a:solidFill>
                  <a:srgbClr val="000000"/>
                </a:solidFill>
                <a:ea typeface="標楷體" pitchFamily="65" charset="-120"/>
              </a:rPr>
              <a:t>: </a:t>
            </a:r>
            <a:r>
              <a:rPr lang="en-US" altLang="zh-TW" sz="1600" smtClean="0">
                <a:solidFill>
                  <a:srgbClr val="000000"/>
                </a:solidFill>
                <a:ea typeface="標楷體" pitchFamily="65" charset="-120"/>
              </a:rPr>
              <a:t>67% ........</a:t>
            </a:r>
          </a:p>
        </p:txBody>
      </p:sp>
      <p:sp>
        <p:nvSpPr>
          <p:cNvPr id="81930" name="Text Box 21"/>
          <p:cNvSpPr txBox="1">
            <a:spLocks noChangeArrowheads="1"/>
          </p:cNvSpPr>
          <p:nvPr/>
        </p:nvSpPr>
        <p:spPr bwMode="auto">
          <a:xfrm>
            <a:off x="2916240" y="4784725"/>
            <a:ext cx="6300787" cy="130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zh-TW" altLang="en-US" sz="2200" b="1" smtClean="0">
                <a:solidFill>
                  <a:srgbClr val="FF0066"/>
                </a:solidFill>
                <a:latin typeface="標楷體" pitchFamily="65" charset="-120"/>
                <a:ea typeface="標楷體" pitchFamily="65" charset="-120"/>
              </a:rPr>
              <a:t>全國新住民子女人數</a:t>
            </a:r>
            <a:r>
              <a:rPr lang="zh-TW" altLang="en-US" sz="2200" b="1" smtClean="0">
                <a:solidFill>
                  <a:srgbClr val="0000FF"/>
                </a:solidFill>
                <a:latin typeface="標楷體" pitchFamily="65" charset="-120"/>
                <a:ea typeface="標楷體" pitchFamily="65" charset="-120"/>
              </a:rPr>
              <a:t>比例超過</a:t>
            </a:r>
            <a:r>
              <a:rPr lang="en-US" altLang="zh-TW" sz="2200" b="1" smtClean="0">
                <a:solidFill>
                  <a:srgbClr val="0000FF"/>
                </a:solidFill>
                <a:latin typeface="標楷體" pitchFamily="65" charset="-120"/>
                <a:ea typeface="標楷體" pitchFamily="65" charset="-120"/>
              </a:rPr>
              <a:t>20%</a:t>
            </a:r>
            <a:r>
              <a:rPr lang="zh-TW" altLang="en-US" sz="2200" b="1" smtClean="0">
                <a:solidFill>
                  <a:srgbClr val="FF0066"/>
                </a:solidFill>
                <a:latin typeface="標楷體" pitchFamily="65" charset="-120"/>
                <a:ea typeface="標楷體" pitchFamily="65" charset="-120"/>
              </a:rPr>
              <a:t>之國小有</a:t>
            </a:r>
            <a:r>
              <a:rPr lang="en-US" altLang="zh-TW" sz="2200" b="1" smtClean="0">
                <a:solidFill>
                  <a:srgbClr val="0000FF"/>
                </a:solidFill>
                <a:latin typeface="標楷體" pitchFamily="65" charset="-120"/>
                <a:ea typeface="標楷體" pitchFamily="65" charset="-120"/>
              </a:rPr>
              <a:t>855</a:t>
            </a:r>
            <a:r>
              <a:rPr lang="zh-TW" altLang="en-US" sz="2200" b="1" smtClean="0">
                <a:solidFill>
                  <a:srgbClr val="FF0066"/>
                </a:solidFill>
                <a:latin typeface="標楷體" pitchFamily="65" charset="-120"/>
                <a:ea typeface="標楷體" pitchFamily="65" charset="-120"/>
              </a:rPr>
              <a:t>所</a:t>
            </a:r>
          </a:p>
          <a:p>
            <a:pPr eaLnBrk="1" hangingPunct="1">
              <a:lnSpc>
                <a:spcPct val="120000"/>
              </a:lnSpc>
            </a:pPr>
            <a:r>
              <a:rPr lang="en-US" altLang="zh-TW" sz="1600" b="1" smtClean="0">
                <a:solidFill>
                  <a:srgbClr val="000000"/>
                </a:solidFill>
                <a:ea typeface="標楷體" pitchFamily="65" charset="-120"/>
              </a:rPr>
              <a:t>1. </a:t>
            </a:r>
            <a:r>
              <a:rPr lang="zh-TW" altLang="en-US" sz="1600" b="1" smtClean="0">
                <a:solidFill>
                  <a:srgbClr val="000000"/>
                </a:solidFill>
                <a:ea typeface="標楷體" pitchFamily="65" charset="-120"/>
              </a:rPr>
              <a:t>雲林縣</a:t>
            </a:r>
            <a:r>
              <a:rPr lang="en-US" altLang="zh-TW" sz="1600" b="1" smtClean="0">
                <a:solidFill>
                  <a:srgbClr val="000000"/>
                </a:solidFill>
                <a:ea typeface="標楷體" pitchFamily="65" charset="-120"/>
              </a:rPr>
              <a:t>: 93</a:t>
            </a:r>
            <a:r>
              <a:rPr lang="zh-TW" altLang="en-US" sz="1600" b="1" smtClean="0">
                <a:solidFill>
                  <a:srgbClr val="000000"/>
                </a:solidFill>
                <a:ea typeface="標楷體" pitchFamily="65" charset="-120"/>
              </a:rPr>
              <a:t>所</a:t>
            </a:r>
          </a:p>
          <a:p>
            <a:pPr eaLnBrk="1" hangingPunct="1">
              <a:lnSpc>
                <a:spcPct val="120000"/>
              </a:lnSpc>
            </a:pPr>
            <a:r>
              <a:rPr lang="en-US" altLang="zh-TW" sz="1600" b="1" smtClean="0">
                <a:solidFill>
                  <a:srgbClr val="000000"/>
                </a:solidFill>
                <a:ea typeface="標楷體" pitchFamily="65" charset="-120"/>
              </a:rPr>
              <a:t>2. </a:t>
            </a:r>
            <a:r>
              <a:rPr lang="zh-TW" altLang="en-US" sz="1600" b="1" smtClean="0">
                <a:solidFill>
                  <a:srgbClr val="000000"/>
                </a:solidFill>
                <a:ea typeface="標楷體" pitchFamily="65" charset="-120"/>
              </a:rPr>
              <a:t>嘉義縣</a:t>
            </a:r>
            <a:r>
              <a:rPr lang="en-US" altLang="zh-TW" sz="1600" b="1" smtClean="0">
                <a:solidFill>
                  <a:srgbClr val="000000"/>
                </a:solidFill>
                <a:ea typeface="標楷體" pitchFamily="65" charset="-120"/>
              </a:rPr>
              <a:t>: 81</a:t>
            </a:r>
            <a:r>
              <a:rPr lang="zh-TW" altLang="en-US" sz="1600" b="1" smtClean="0">
                <a:solidFill>
                  <a:srgbClr val="000000"/>
                </a:solidFill>
                <a:ea typeface="標楷體" pitchFamily="65" charset="-120"/>
              </a:rPr>
              <a:t>所</a:t>
            </a:r>
          </a:p>
          <a:p>
            <a:pPr eaLnBrk="1" hangingPunct="1">
              <a:lnSpc>
                <a:spcPct val="120000"/>
              </a:lnSpc>
            </a:pPr>
            <a:r>
              <a:rPr lang="en-US" altLang="zh-TW" sz="1600" b="1" smtClean="0">
                <a:solidFill>
                  <a:srgbClr val="000000"/>
                </a:solidFill>
                <a:ea typeface="標楷體" pitchFamily="65" charset="-120"/>
              </a:rPr>
              <a:t>3. </a:t>
            </a:r>
            <a:r>
              <a:rPr lang="zh-TW" altLang="en-US" sz="1600" b="1" smtClean="0">
                <a:solidFill>
                  <a:srgbClr val="000000"/>
                </a:solidFill>
                <a:ea typeface="標楷體" pitchFamily="65" charset="-120"/>
              </a:rPr>
              <a:t>南投縣</a:t>
            </a:r>
            <a:r>
              <a:rPr lang="en-US" altLang="zh-TW" sz="1600" b="1" smtClean="0">
                <a:solidFill>
                  <a:srgbClr val="000000"/>
                </a:solidFill>
                <a:ea typeface="標楷體" pitchFamily="65" charset="-120"/>
              </a:rPr>
              <a:t>: 75</a:t>
            </a:r>
            <a:r>
              <a:rPr lang="zh-TW" altLang="en-US" sz="1600" b="1" smtClean="0">
                <a:solidFill>
                  <a:srgbClr val="000000"/>
                </a:solidFill>
                <a:ea typeface="標楷體" pitchFamily="65" charset="-120"/>
              </a:rPr>
              <a:t>所</a:t>
            </a:r>
            <a:r>
              <a:rPr lang="en-US" altLang="zh-TW" sz="1600" b="1" smtClean="0">
                <a:solidFill>
                  <a:srgbClr val="000000"/>
                </a:solidFill>
                <a:ea typeface="標楷體" pitchFamily="65" charset="-120"/>
              </a:rPr>
              <a:t>……</a:t>
            </a:r>
          </a:p>
        </p:txBody>
      </p:sp>
    </p:spTree>
    <p:extLst>
      <p:ext uri="{BB962C8B-B14F-4D97-AF65-F5344CB8AC3E}">
        <p14:creationId xmlns:p14="http://schemas.microsoft.com/office/powerpoint/2010/main" val="40671896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2" descr="\\M35\自由區\因應人口結構變遷全面檢討都市計畫公共設施保留地\1020220學校檢討圖\1020219台北學校檢討-1.5KM.tif"/>
          <p:cNvPicPr>
            <a:picLocks noChangeAspect="1" noChangeArrowheads="1"/>
          </p:cNvPicPr>
          <p:nvPr/>
        </p:nvPicPr>
        <p:blipFill>
          <a:blip r:embed="rId2" cstate="print">
            <a:extLst>
              <a:ext uri="{28A0092B-C50C-407E-A947-70E740481C1C}">
                <a14:useLocalDpi xmlns:a14="http://schemas.microsoft.com/office/drawing/2010/main" val="0"/>
              </a:ext>
            </a:extLst>
          </a:blip>
          <a:srcRect t="2654"/>
          <a:stretch>
            <a:fillRect/>
          </a:stretch>
        </p:blipFill>
        <p:spPr bwMode="auto">
          <a:xfrm>
            <a:off x="3357565" y="558800"/>
            <a:ext cx="4714875" cy="56784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矩形 10"/>
          <p:cNvSpPr/>
          <p:nvPr/>
        </p:nvSpPr>
        <p:spPr bwMode="auto">
          <a:xfrm>
            <a:off x="142875" y="1416054"/>
            <a:ext cx="2928938" cy="2214563"/>
          </a:xfrm>
          <a:prstGeom prst="rect">
            <a:avLst/>
          </a:prstGeom>
          <a:no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a:lstStyle/>
          <a:p>
            <a:pPr marL="179388" lvl="1" indent="-179388" algn="just">
              <a:spcBef>
                <a:spcPts val="600"/>
              </a:spcBef>
              <a:buFontTx/>
              <a:buBlip>
                <a:blip r:embed="rId3"/>
              </a:buBlip>
              <a:defRPr/>
            </a:pPr>
            <a:r>
              <a:rPr kumimoji="0" lang="zh-TW" altLang="en-US">
                <a:solidFill>
                  <a:srgbClr val="002060"/>
                </a:solidFill>
                <a:latin typeface="標楷體" pitchFamily="65" charset="-120"/>
                <a:ea typeface="標楷體" pitchFamily="65" charset="-120"/>
              </a:rPr>
              <a:t>現有低度利用之中小學學校用地，應依人口成長趨勢推計未來學生數，並依教育部「國民中小學設備基準」規定，以</a:t>
            </a:r>
            <a:r>
              <a:rPr kumimoji="0" lang="zh-TW" altLang="en-US">
                <a:solidFill>
                  <a:srgbClr val="C00000"/>
                </a:solidFill>
                <a:latin typeface="標楷體" pitchFamily="65" charset="-120"/>
                <a:ea typeface="標楷體" pitchFamily="65" charset="-120"/>
              </a:rPr>
              <a:t>半徑不超過</a:t>
            </a:r>
            <a:r>
              <a:rPr kumimoji="0" lang="en-US" altLang="zh-TW">
                <a:solidFill>
                  <a:srgbClr val="C00000"/>
                </a:solidFill>
                <a:latin typeface="標楷體" pitchFamily="65" charset="-120"/>
                <a:ea typeface="標楷體" pitchFamily="65" charset="-120"/>
              </a:rPr>
              <a:t>1.5</a:t>
            </a:r>
            <a:r>
              <a:rPr kumimoji="0" lang="zh-TW" altLang="en-US">
                <a:solidFill>
                  <a:srgbClr val="C00000"/>
                </a:solidFill>
                <a:latin typeface="標楷體" pitchFamily="65" charset="-120"/>
                <a:ea typeface="標楷體" pitchFamily="65" charset="-120"/>
              </a:rPr>
              <a:t>公里，通學時間半小時</a:t>
            </a:r>
            <a:r>
              <a:rPr kumimoji="0" lang="zh-TW" altLang="en-US">
                <a:solidFill>
                  <a:srgbClr val="002060"/>
                </a:solidFill>
                <a:latin typeface="標楷體" pitchFamily="65" charset="-120"/>
                <a:ea typeface="標楷體" pitchFamily="65" charset="-120"/>
              </a:rPr>
              <a:t>內為原則估算服務範圍，辦理檢討變更。</a:t>
            </a:r>
          </a:p>
        </p:txBody>
      </p:sp>
      <p:sp>
        <p:nvSpPr>
          <p:cNvPr id="12" name="圓角矩形 11"/>
          <p:cNvSpPr/>
          <p:nvPr/>
        </p:nvSpPr>
        <p:spPr bwMode="auto">
          <a:xfrm>
            <a:off x="6911975" y="1047754"/>
            <a:ext cx="1089025" cy="714375"/>
          </a:xfrm>
          <a:prstGeom prst="roundRect">
            <a:avLst/>
          </a:prstGeom>
          <a:solidFill>
            <a:srgbClr val="CCECFF">
              <a:alpha val="50000"/>
            </a:srgbClr>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lnSpc>
                <a:spcPts val="1200"/>
              </a:lnSpc>
              <a:defRPr/>
            </a:pPr>
            <a:r>
              <a:rPr kumimoji="0" lang="zh-TW" altLang="en-US" sz="1000">
                <a:solidFill>
                  <a:srgbClr val="000000"/>
                </a:solidFill>
                <a:latin typeface="標楷體" pitchFamily="65" charset="-120"/>
                <a:ea typeface="標楷體" pitchFamily="65" charset="-120"/>
              </a:rPr>
              <a:t>福星國小</a:t>
            </a:r>
          </a:p>
          <a:p>
            <a:pPr>
              <a:lnSpc>
                <a:spcPts val="1200"/>
              </a:lnSpc>
              <a:defRPr/>
            </a:pPr>
            <a:r>
              <a:rPr kumimoji="0" lang="zh-TW" altLang="en-US" sz="1000">
                <a:solidFill>
                  <a:srgbClr val="000000"/>
                </a:solidFill>
                <a:latin typeface="標楷體" pitchFamily="65" charset="-120"/>
                <a:ea typeface="標楷體" pitchFamily="65" charset="-120"/>
              </a:rPr>
              <a:t>面積：</a:t>
            </a:r>
            <a:r>
              <a:rPr kumimoji="0" lang="en-US" altLang="zh-TW" sz="1000">
                <a:solidFill>
                  <a:srgbClr val="000000"/>
                </a:solidFill>
                <a:latin typeface="標楷體" pitchFamily="65" charset="-120"/>
                <a:ea typeface="標楷體" pitchFamily="65" charset="-120"/>
              </a:rPr>
              <a:t>2.04ha</a:t>
            </a:r>
          </a:p>
          <a:p>
            <a:pPr>
              <a:lnSpc>
                <a:spcPts val="1200"/>
              </a:lnSpc>
              <a:defRPr/>
            </a:pPr>
            <a:r>
              <a:rPr kumimoji="0" lang="zh-TW" altLang="en-US" sz="1000">
                <a:solidFill>
                  <a:srgbClr val="000000"/>
                </a:solidFill>
                <a:latin typeface="標楷體" pitchFamily="65" charset="-120"/>
                <a:ea typeface="標楷體" pitchFamily="65" charset="-120"/>
              </a:rPr>
              <a:t>學生數：</a:t>
            </a:r>
            <a:r>
              <a:rPr kumimoji="0" lang="en-US" altLang="zh-TW" sz="1000">
                <a:solidFill>
                  <a:srgbClr val="000000"/>
                </a:solidFill>
                <a:latin typeface="標楷體" pitchFamily="65" charset="-120"/>
                <a:ea typeface="標楷體" pitchFamily="65" charset="-120"/>
              </a:rPr>
              <a:t>728</a:t>
            </a:r>
          </a:p>
          <a:p>
            <a:pPr>
              <a:lnSpc>
                <a:spcPts val="1200"/>
              </a:lnSpc>
              <a:defRPr/>
            </a:pPr>
            <a:r>
              <a:rPr kumimoji="0" lang="zh-TW" altLang="en-US" sz="1000">
                <a:solidFill>
                  <a:srgbClr val="000000"/>
                </a:solidFill>
                <a:latin typeface="標楷體" pitchFamily="65" charset="-120"/>
                <a:ea typeface="標楷體" pitchFamily="65" charset="-120"/>
              </a:rPr>
              <a:t>每生</a:t>
            </a:r>
            <a:r>
              <a:rPr kumimoji="0" lang="en-US" altLang="zh-TW" sz="1000">
                <a:solidFill>
                  <a:srgbClr val="000000"/>
                </a:solidFill>
                <a:latin typeface="標楷體" pitchFamily="65" charset="-120"/>
                <a:ea typeface="標楷體" pitchFamily="65" charset="-120"/>
              </a:rPr>
              <a:t>28.0m</a:t>
            </a:r>
            <a:r>
              <a:rPr kumimoji="0" lang="en-US" altLang="zh-TW" sz="1000" baseline="30000">
                <a:solidFill>
                  <a:srgbClr val="000000"/>
                </a:solidFill>
                <a:latin typeface="標楷體" pitchFamily="65" charset="-120"/>
                <a:ea typeface="標楷體" pitchFamily="65" charset="-120"/>
              </a:rPr>
              <a:t>2</a:t>
            </a:r>
          </a:p>
        </p:txBody>
      </p:sp>
      <p:sp>
        <p:nvSpPr>
          <p:cNvPr id="13" name="圓角矩形 12"/>
          <p:cNvSpPr/>
          <p:nvPr/>
        </p:nvSpPr>
        <p:spPr bwMode="auto">
          <a:xfrm>
            <a:off x="3286147" y="2618583"/>
            <a:ext cx="1143010" cy="714375"/>
          </a:xfrm>
          <a:prstGeom prst="roundRect">
            <a:avLst/>
          </a:prstGeom>
          <a:solidFill>
            <a:srgbClr val="CCECFF">
              <a:alpha val="50000"/>
            </a:srgbClr>
          </a:solidFill>
          <a:ln>
            <a:noFill/>
            <a:headEnd type="none" w="med" len="med"/>
            <a:tailEnd type="none" w="med" len="med"/>
          </a:ln>
          <a:effectLst>
            <a:glow rad="63500">
              <a:schemeClr val="accent2">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lIns="72000" rIns="72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ts val="1200"/>
              </a:lnSpc>
              <a:defRPr/>
            </a:pPr>
            <a:r>
              <a:rPr kumimoji="0" lang="zh-TW" altLang="en-US" sz="1200" b="1" smtClean="0">
                <a:solidFill>
                  <a:srgbClr val="000000"/>
                </a:solidFill>
                <a:latin typeface="標楷體" pitchFamily="65" charset="-120"/>
                <a:ea typeface="標楷體" pitchFamily="65" charset="-120"/>
              </a:rPr>
              <a:t>龍山國小</a:t>
            </a:r>
          </a:p>
          <a:p>
            <a:pPr eaLnBrk="1" hangingPunct="1">
              <a:lnSpc>
                <a:spcPts val="1200"/>
              </a:lnSpc>
              <a:defRPr/>
            </a:pPr>
            <a:r>
              <a:rPr kumimoji="0" lang="zh-TW" altLang="en-US" sz="1200" b="1" smtClean="0">
                <a:solidFill>
                  <a:srgbClr val="000000"/>
                </a:solidFill>
                <a:latin typeface="標楷體" pitchFamily="65" charset="-120"/>
                <a:ea typeface="標楷體" pitchFamily="65" charset="-120"/>
              </a:rPr>
              <a:t>面積：</a:t>
            </a:r>
            <a:r>
              <a:rPr kumimoji="0" lang="en-US" altLang="zh-TW" sz="1200" b="1" smtClean="0">
                <a:solidFill>
                  <a:srgbClr val="000000"/>
                </a:solidFill>
                <a:latin typeface="標楷體" pitchFamily="65" charset="-120"/>
                <a:ea typeface="標楷體" pitchFamily="65" charset="-120"/>
              </a:rPr>
              <a:t>2.14ha</a:t>
            </a:r>
          </a:p>
          <a:p>
            <a:pPr eaLnBrk="1" hangingPunct="1">
              <a:lnSpc>
                <a:spcPts val="1200"/>
              </a:lnSpc>
              <a:defRPr/>
            </a:pPr>
            <a:r>
              <a:rPr kumimoji="0" lang="zh-TW" altLang="en-US" sz="1200" b="1" smtClean="0">
                <a:solidFill>
                  <a:srgbClr val="000000"/>
                </a:solidFill>
                <a:latin typeface="標楷體" pitchFamily="65" charset="-120"/>
                <a:ea typeface="標楷體" pitchFamily="65" charset="-120"/>
              </a:rPr>
              <a:t>學生數：</a:t>
            </a:r>
            <a:r>
              <a:rPr kumimoji="0" lang="en-US" altLang="zh-TW" sz="1200" b="1" smtClean="0">
                <a:solidFill>
                  <a:srgbClr val="000000"/>
                </a:solidFill>
                <a:latin typeface="標楷體" pitchFamily="65" charset="-120"/>
                <a:ea typeface="標楷體" pitchFamily="65" charset="-120"/>
              </a:rPr>
              <a:t>368</a:t>
            </a:r>
          </a:p>
          <a:p>
            <a:pPr eaLnBrk="1" hangingPunct="1">
              <a:lnSpc>
                <a:spcPts val="1200"/>
              </a:lnSpc>
              <a:defRPr/>
            </a:pPr>
            <a:r>
              <a:rPr kumimoji="0" lang="zh-TW" altLang="en-US" sz="1200" b="1" smtClean="0">
                <a:solidFill>
                  <a:srgbClr val="000000"/>
                </a:solidFill>
                <a:latin typeface="標楷體" pitchFamily="65" charset="-120"/>
                <a:ea typeface="標楷體" pitchFamily="65" charset="-120"/>
              </a:rPr>
              <a:t>每生</a:t>
            </a:r>
            <a:r>
              <a:rPr kumimoji="0" lang="en-US" altLang="zh-TW" sz="1200" b="1" smtClean="0">
                <a:solidFill>
                  <a:srgbClr val="000000"/>
                </a:solidFill>
                <a:latin typeface="標楷體" pitchFamily="65" charset="-120"/>
                <a:ea typeface="標楷體" pitchFamily="65" charset="-120"/>
              </a:rPr>
              <a:t>58.2m</a:t>
            </a:r>
            <a:r>
              <a:rPr kumimoji="0" lang="en-US" altLang="zh-TW" sz="1200" b="1" baseline="30000" smtClean="0">
                <a:solidFill>
                  <a:srgbClr val="000000"/>
                </a:solidFill>
                <a:latin typeface="標楷體" pitchFamily="65" charset="-120"/>
                <a:ea typeface="標楷體" pitchFamily="65" charset="-120"/>
              </a:rPr>
              <a:t>2</a:t>
            </a:r>
          </a:p>
        </p:txBody>
      </p:sp>
      <p:sp>
        <p:nvSpPr>
          <p:cNvPr id="14" name="圓角矩形 13"/>
          <p:cNvSpPr/>
          <p:nvPr/>
        </p:nvSpPr>
        <p:spPr bwMode="auto">
          <a:xfrm>
            <a:off x="8062915" y="2405067"/>
            <a:ext cx="1081087" cy="714375"/>
          </a:xfrm>
          <a:prstGeom prst="roundRect">
            <a:avLst/>
          </a:prstGeom>
          <a:solidFill>
            <a:srgbClr val="CCECFF">
              <a:alpha val="50000"/>
            </a:srgbClr>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lnSpc>
                <a:spcPts val="1200"/>
              </a:lnSpc>
              <a:defRPr/>
            </a:pPr>
            <a:r>
              <a:rPr kumimoji="0" lang="zh-TW" altLang="en-US" sz="1000">
                <a:solidFill>
                  <a:srgbClr val="000000"/>
                </a:solidFill>
                <a:latin typeface="標楷體" pitchFamily="65" charset="-120"/>
                <a:ea typeface="標楷體" pitchFamily="65" charset="-120"/>
              </a:rPr>
              <a:t>龍山國中</a:t>
            </a:r>
          </a:p>
          <a:p>
            <a:pPr>
              <a:lnSpc>
                <a:spcPts val="1200"/>
              </a:lnSpc>
              <a:defRPr/>
            </a:pPr>
            <a:r>
              <a:rPr kumimoji="0" lang="zh-TW" altLang="en-US" sz="1000">
                <a:solidFill>
                  <a:srgbClr val="000000"/>
                </a:solidFill>
                <a:latin typeface="標楷體" pitchFamily="65" charset="-120"/>
                <a:ea typeface="標楷體" pitchFamily="65" charset="-120"/>
              </a:rPr>
              <a:t>面積：</a:t>
            </a:r>
            <a:r>
              <a:rPr kumimoji="0" lang="en-US" altLang="zh-TW" sz="1000">
                <a:solidFill>
                  <a:srgbClr val="000000"/>
                </a:solidFill>
                <a:latin typeface="標楷體" pitchFamily="65" charset="-120"/>
                <a:ea typeface="標楷體" pitchFamily="65" charset="-120"/>
              </a:rPr>
              <a:t>2.59ha</a:t>
            </a:r>
          </a:p>
          <a:p>
            <a:pPr>
              <a:lnSpc>
                <a:spcPts val="1200"/>
              </a:lnSpc>
              <a:defRPr/>
            </a:pPr>
            <a:r>
              <a:rPr kumimoji="0" lang="zh-TW" altLang="en-US" sz="1000">
                <a:solidFill>
                  <a:srgbClr val="000000"/>
                </a:solidFill>
                <a:latin typeface="標楷體" pitchFamily="65" charset="-120"/>
                <a:ea typeface="標楷體" pitchFamily="65" charset="-120"/>
              </a:rPr>
              <a:t>學生數：</a:t>
            </a:r>
            <a:r>
              <a:rPr kumimoji="0" lang="en-US" altLang="zh-TW" sz="1000">
                <a:solidFill>
                  <a:srgbClr val="000000"/>
                </a:solidFill>
                <a:latin typeface="標楷體" pitchFamily="65" charset="-120"/>
                <a:ea typeface="標楷體" pitchFamily="65" charset="-120"/>
              </a:rPr>
              <a:t>870</a:t>
            </a:r>
          </a:p>
          <a:p>
            <a:pPr>
              <a:lnSpc>
                <a:spcPts val="1200"/>
              </a:lnSpc>
              <a:defRPr/>
            </a:pPr>
            <a:r>
              <a:rPr kumimoji="0" lang="zh-TW" altLang="en-US" sz="1000">
                <a:solidFill>
                  <a:srgbClr val="000000"/>
                </a:solidFill>
                <a:latin typeface="標楷體" pitchFamily="65" charset="-120"/>
                <a:ea typeface="標楷體" pitchFamily="65" charset="-120"/>
              </a:rPr>
              <a:t>每生</a:t>
            </a:r>
            <a:r>
              <a:rPr kumimoji="0" lang="en-US" altLang="zh-TW" sz="1000">
                <a:solidFill>
                  <a:srgbClr val="000000"/>
                </a:solidFill>
                <a:latin typeface="標楷體" pitchFamily="65" charset="-120"/>
                <a:ea typeface="標楷體" pitchFamily="65" charset="-120"/>
              </a:rPr>
              <a:t>29.8m</a:t>
            </a:r>
            <a:r>
              <a:rPr kumimoji="0" lang="en-US" altLang="zh-TW" sz="1000" baseline="30000">
                <a:solidFill>
                  <a:srgbClr val="000000"/>
                </a:solidFill>
                <a:latin typeface="標楷體" pitchFamily="65" charset="-120"/>
                <a:ea typeface="標楷體" pitchFamily="65" charset="-120"/>
              </a:rPr>
              <a:t>2</a:t>
            </a:r>
          </a:p>
        </p:txBody>
      </p:sp>
      <p:sp>
        <p:nvSpPr>
          <p:cNvPr id="16" name="圓角矩形 15"/>
          <p:cNvSpPr/>
          <p:nvPr/>
        </p:nvSpPr>
        <p:spPr bwMode="auto">
          <a:xfrm>
            <a:off x="4983163" y="1196979"/>
            <a:ext cx="1089025" cy="714375"/>
          </a:xfrm>
          <a:prstGeom prst="roundRect">
            <a:avLst/>
          </a:prstGeom>
          <a:solidFill>
            <a:srgbClr val="CCECFF">
              <a:alpha val="50000"/>
            </a:srgbClr>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lnSpc>
                <a:spcPts val="1200"/>
              </a:lnSpc>
              <a:defRPr/>
            </a:pPr>
            <a:r>
              <a:rPr kumimoji="0" lang="zh-TW" altLang="en-US" sz="1000">
                <a:solidFill>
                  <a:srgbClr val="000000"/>
                </a:solidFill>
                <a:latin typeface="標楷體" pitchFamily="65" charset="-120"/>
                <a:ea typeface="標楷體" pitchFamily="65" charset="-120"/>
              </a:rPr>
              <a:t>西門國小</a:t>
            </a:r>
          </a:p>
          <a:p>
            <a:pPr>
              <a:lnSpc>
                <a:spcPts val="1200"/>
              </a:lnSpc>
              <a:defRPr/>
            </a:pPr>
            <a:r>
              <a:rPr kumimoji="0" lang="zh-TW" altLang="en-US" sz="1000">
                <a:solidFill>
                  <a:srgbClr val="000000"/>
                </a:solidFill>
                <a:latin typeface="標楷體" pitchFamily="65" charset="-120"/>
                <a:ea typeface="標楷體" pitchFamily="65" charset="-120"/>
              </a:rPr>
              <a:t>面積：</a:t>
            </a:r>
            <a:r>
              <a:rPr kumimoji="0" lang="en-US" altLang="zh-TW" sz="1000">
                <a:solidFill>
                  <a:srgbClr val="000000"/>
                </a:solidFill>
                <a:latin typeface="標楷體" pitchFamily="65" charset="-120"/>
                <a:ea typeface="標楷體" pitchFamily="65" charset="-120"/>
              </a:rPr>
              <a:t>1.70ha</a:t>
            </a:r>
          </a:p>
          <a:p>
            <a:pPr>
              <a:lnSpc>
                <a:spcPts val="1200"/>
              </a:lnSpc>
              <a:defRPr/>
            </a:pPr>
            <a:r>
              <a:rPr kumimoji="0" lang="zh-TW" altLang="en-US" sz="1000">
                <a:solidFill>
                  <a:srgbClr val="000000"/>
                </a:solidFill>
                <a:latin typeface="標楷體" pitchFamily="65" charset="-120"/>
                <a:ea typeface="標楷體" pitchFamily="65" charset="-120"/>
              </a:rPr>
              <a:t>學生數：</a:t>
            </a:r>
            <a:r>
              <a:rPr kumimoji="0" lang="en-US" altLang="zh-TW" sz="1000">
                <a:solidFill>
                  <a:srgbClr val="000000"/>
                </a:solidFill>
                <a:latin typeface="標楷體" pitchFamily="65" charset="-120"/>
                <a:ea typeface="標楷體" pitchFamily="65" charset="-120"/>
              </a:rPr>
              <a:t>536</a:t>
            </a:r>
          </a:p>
          <a:p>
            <a:pPr>
              <a:lnSpc>
                <a:spcPts val="1200"/>
              </a:lnSpc>
              <a:defRPr/>
            </a:pPr>
            <a:r>
              <a:rPr kumimoji="0" lang="zh-TW" altLang="en-US" sz="1000">
                <a:solidFill>
                  <a:srgbClr val="000000"/>
                </a:solidFill>
                <a:latin typeface="標楷體" pitchFamily="65" charset="-120"/>
                <a:ea typeface="標楷體" pitchFamily="65" charset="-120"/>
              </a:rPr>
              <a:t>每生</a:t>
            </a:r>
            <a:r>
              <a:rPr kumimoji="0" lang="en-US" altLang="zh-TW" sz="1000">
                <a:solidFill>
                  <a:srgbClr val="000000"/>
                </a:solidFill>
                <a:latin typeface="標楷體" pitchFamily="65" charset="-120"/>
                <a:ea typeface="標楷體" pitchFamily="65" charset="-120"/>
              </a:rPr>
              <a:t>31.7m</a:t>
            </a:r>
            <a:r>
              <a:rPr kumimoji="0" lang="en-US" altLang="zh-TW" sz="1000" baseline="30000">
                <a:solidFill>
                  <a:srgbClr val="000000"/>
                </a:solidFill>
                <a:latin typeface="標楷體" pitchFamily="65" charset="-120"/>
                <a:ea typeface="標楷體" pitchFamily="65" charset="-120"/>
              </a:rPr>
              <a:t>2</a:t>
            </a:r>
          </a:p>
        </p:txBody>
      </p:sp>
      <p:sp>
        <p:nvSpPr>
          <p:cNvPr id="17" name="圓角矩形 16"/>
          <p:cNvSpPr/>
          <p:nvPr/>
        </p:nvSpPr>
        <p:spPr bwMode="auto">
          <a:xfrm>
            <a:off x="4500587" y="2047086"/>
            <a:ext cx="1143009" cy="714375"/>
          </a:xfrm>
          <a:prstGeom prst="roundRect">
            <a:avLst/>
          </a:prstGeom>
          <a:solidFill>
            <a:srgbClr val="CCECFF">
              <a:alpha val="50000"/>
            </a:srgbClr>
          </a:solidFill>
          <a:ln>
            <a:noFill/>
            <a:headEnd type="none" w="med" len="med"/>
            <a:tailEnd type="none" w="med" len="med"/>
          </a:ln>
          <a:effectLst>
            <a:glow rad="63500">
              <a:schemeClr val="accent2">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lIns="72000" rIns="72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ts val="1200"/>
              </a:lnSpc>
              <a:defRPr/>
            </a:pPr>
            <a:r>
              <a:rPr kumimoji="0" lang="zh-TW" altLang="en-US" sz="1200" b="1" smtClean="0">
                <a:solidFill>
                  <a:srgbClr val="000000"/>
                </a:solidFill>
                <a:latin typeface="標楷體" pitchFamily="65" charset="-120"/>
                <a:ea typeface="標楷體" pitchFamily="65" charset="-120"/>
              </a:rPr>
              <a:t>老松國小</a:t>
            </a:r>
          </a:p>
          <a:p>
            <a:pPr eaLnBrk="1" hangingPunct="1">
              <a:lnSpc>
                <a:spcPts val="1200"/>
              </a:lnSpc>
              <a:defRPr/>
            </a:pPr>
            <a:r>
              <a:rPr kumimoji="0" lang="zh-TW" altLang="en-US" sz="1200" b="1" smtClean="0">
                <a:solidFill>
                  <a:srgbClr val="000000"/>
                </a:solidFill>
                <a:latin typeface="標楷體" pitchFamily="65" charset="-120"/>
                <a:ea typeface="標楷體" pitchFamily="65" charset="-120"/>
              </a:rPr>
              <a:t>面積：</a:t>
            </a:r>
            <a:r>
              <a:rPr kumimoji="0" lang="en-US" altLang="zh-TW" sz="1200" b="1" smtClean="0">
                <a:solidFill>
                  <a:srgbClr val="000000"/>
                </a:solidFill>
                <a:latin typeface="標楷體" pitchFamily="65" charset="-120"/>
                <a:ea typeface="標楷體" pitchFamily="65" charset="-120"/>
              </a:rPr>
              <a:t>3.24ha</a:t>
            </a:r>
          </a:p>
          <a:p>
            <a:pPr eaLnBrk="1" hangingPunct="1">
              <a:lnSpc>
                <a:spcPts val="1200"/>
              </a:lnSpc>
              <a:defRPr/>
            </a:pPr>
            <a:r>
              <a:rPr kumimoji="0" lang="zh-TW" altLang="en-US" sz="1200" b="1" smtClean="0">
                <a:solidFill>
                  <a:srgbClr val="000000"/>
                </a:solidFill>
                <a:latin typeface="標楷體" pitchFamily="65" charset="-120"/>
                <a:ea typeface="標楷體" pitchFamily="65" charset="-120"/>
              </a:rPr>
              <a:t>學生數：</a:t>
            </a:r>
            <a:r>
              <a:rPr kumimoji="0" lang="en-US" altLang="zh-TW" sz="1200" b="1" smtClean="0">
                <a:solidFill>
                  <a:srgbClr val="000000"/>
                </a:solidFill>
                <a:latin typeface="標楷體" pitchFamily="65" charset="-120"/>
                <a:ea typeface="標楷體" pitchFamily="65" charset="-120"/>
              </a:rPr>
              <a:t>644</a:t>
            </a:r>
          </a:p>
          <a:p>
            <a:pPr eaLnBrk="1" hangingPunct="1">
              <a:lnSpc>
                <a:spcPts val="1200"/>
              </a:lnSpc>
              <a:defRPr/>
            </a:pPr>
            <a:r>
              <a:rPr kumimoji="0" lang="zh-TW" altLang="en-US" sz="1200" b="1" smtClean="0">
                <a:solidFill>
                  <a:srgbClr val="000000"/>
                </a:solidFill>
                <a:latin typeface="標楷體" pitchFamily="65" charset="-120"/>
                <a:ea typeface="標楷體" pitchFamily="65" charset="-120"/>
              </a:rPr>
              <a:t>每生</a:t>
            </a:r>
            <a:r>
              <a:rPr kumimoji="0" lang="en-US" altLang="zh-TW" sz="1200" b="1" smtClean="0">
                <a:solidFill>
                  <a:srgbClr val="000000"/>
                </a:solidFill>
                <a:latin typeface="標楷體" pitchFamily="65" charset="-120"/>
                <a:ea typeface="標楷體" pitchFamily="65" charset="-120"/>
              </a:rPr>
              <a:t>50.3m</a:t>
            </a:r>
            <a:r>
              <a:rPr kumimoji="0" lang="en-US" altLang="zh-TW" sz="1200" b="1" baseline="30000" smtClean="0">
                <a:solidFill>
                  <a:srgbClr val="000000"/>
                </a:solidFill>
                <a:latin typeface="標楷體" pitchFamily="65" charset="-120"/>
                <a:ea typeface="標楷體" pitchFamily="65" charset="-120"/>
              </a:rPr>
              <a:t>2</a:t>
            </a:r>
          </a:p>
        </p:txBody>
      </p:sp>
      <p:sp>
        <p:nvSpPr>
          <p:cNvPr id="27" name="匾額 26"/>
          <p:cNvSpPr/>
          <p:nvPr/>
        </p:nvSpPr>
        <p:spPr bwMode="auto">
          <a:xfrm>
            <a:off x="357160" y="701660"/>
            <a:ext cx="1571636" cy="500066"/>
          </a:xfrm>
          <a:prstGeom prst="plaque">
            <a:avLst/>
          </a:prstGeom>
          <a:solidFill>
            <a:srgbClr val="0070C0"/>
          </a:soli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a:lstStyle/>
          <a:p>
            <a:pPr marL="179388" indent="-179388" algn="ctr">
              <a:defRPr/>
            </a:pPr>
            <a:r>
              <a:rPr kumimoji="0" lang="zh-TW" altLang="en-US" sz="2000" b="1" dirty="0">
                <a:solidFill>
                  <a:srgbClr val="FFFFFF"/>
                </a:solidFill>
                <a:latin typeface="標楷體" pitchFamily="65" charset="-120"/>
                <a:ea typeface="標楷體" pitchFamily="65" charset="-120"/>
              </a:rPr>
              <a:t>學校用地</a:t>
            </a:r>
            <a:endParaRPr kumimoji="0" lang="en-US" altLang="zh-TW" sz="2000" b="1" dirty="0">
              <a:solidFill>
                <a:srgbClr val="FFFFFF"/>
              </a:solidFill>
              <a:latin typeface="標楷體" pitchFamily="65" charset="-120"/>
              <a:ea typeface="標楷體" pitchFamily="65" charset="-120"/>
            </a:endParaRPr>
          </a:p>
        </p:txBody>
      </p:sp>
      <p:sp>
        <p:nvSpPr>
          <p:cNvPr id="18" name="圓角矩形 17"/>
          <p:cNvSpPr/>
          <p:nvPr/>
        </p:nvSpPr>
        <p:spPr bwMode="auto">
          <a:xfrm>
            <a:off x="2714627" y="3416304"/>
            <a:ext cx="1020763" cy="714375"/>
          </a:xfrm>
          <a:prstGeom prst="roundRect">
            <a:avLst/>
          </a:prstGeom>
          <a:solidFill>
            <a:srgbClr val="CCECFF">
              <a:alpha val="50000"/>
            </a:srgbClr>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lnSpc>
                <a:spcPts val="1200"/>
              </a:lnSpc>
              <a:defRPr/>
            </a:pPr>
            <a:r>
              <a:rPr kumimoji="0" lang="zh-TW" altLang="en-US" sz="1000">
                <a:solidFill>
                  <a:srgbClr val="000000"/>
                </a:solidFill>
                <a:latin typeface="標楷體" pitchFamily="65" charset="-120"/>
                <a:ea typeface="標楷體" pitchFamily="65" charset="-120"/>
              </a:rPr>
              <a:t>華江國小</a:t>
            </a:r>
          </a:p>
          <a:p>
            <a:pPr>
              <a:lnSpc>
                <a:spcPts val="1200"/>
              </a:lnSpc>
              <a:defRPr/>
            </a:pPr>
            <a:r>
              <a:rPr kumimoji="0" lang="zh-TW" altLang="en-US" sz="1000">
                <a:solidFill>
                  <a:srgbClr val="000000"/>
                </a:solidFill>
                <a:latin typeface="標楷體" pitchFamily="65" charset="-120"/>
                <a:ea typeface="標楷體" pitchFamily="65" charset="-120"/>
              </a:rPr>
              <a:t>面積：</a:t>
            </a:r>
            <a:r>
              <a:rPr kumimoji="0" lang="en-US" altLang="zh-TW" sz="1000">
                <a:solidFill>
                  <a:srgbClr val="000000"/>
                </a:solidFill>
                <a:latin typeface="標楷體" pitchFamily="65" charset="-120"/>
                <a:ea typeface="標楷體" pitchFamily="65" charset="-120"/>
              </a:rPr>
              <a:t>1.10ha</a:t>
            </a:r>
          </a:p>
          <a:p>
            <a:pPr>
              <a:lnSpc>
                <a:spcPts val="1200"/>
              </a:lnSpc>
              <a:defRPr/>
            </a:pPr>
            <a:r>
              <a:rPr kumimoji="0" lang="zh-TW" altLang="en-US" sz="1000">
                <a:solidFill>
                  <a:srgbClr val="000000"/>
                </a:solidFill>
                <a:latin typeface="標楷體" pitchFamily="65" charset="-120"/>
                <a:ea typeface="標楷體" pitchFamily="65" charset="-120"/>
              </a:rPr>
              <a:t>學生數：</a:t>
            </a:r>
            <a:r>
              <a:rPr kumimoji="0" lang="en-US" altLang="zh-TW" sz="1000">
                <a:solidFill>
                  <a:srgbClr val="000000"/>
                </a:solidFill>
                <a:latin typeface="標楷體" pitchFamily="65" charset="-120"/>
                <a:ea typeface="標楷體" pitchFamily="65" charset="-120"/>
              </a:rPr>
              <a:t>413</a:t>
            </a:r>
          </a:p>
          <a:p>
            <a:pPr>
              <a:lnSpc>
                <a:spcPts val="1200"/>
              </a:lnSpc>
              <a:defRPr/>
            </a:pPr>
            <a:r>
              <a:rPr kumimoji="0" lang="zh-TW" altLang="en-US" sz="1000">
                <a:solidFill>
                  <a:srgbClr val="000000"/>
                </a:solidFill>
                <a:latin typeface="標楷體" pitchFamily="65" charset="-120"/>
                <a:ea typeface="標楷體" pitchFamily="65" charset="-120"/>
              </a:rPr>
              <a:t>每生</a:t>
            </a:r>
            <a:r>
              <a:rPr kumimoji="0" lang="en-US" altLang="zh-TW" sz="1000">
                <a:solidFill>
                  <a:srgbClr val="000000"/>
                </a:solidFill>
                <a:latin typeface="標楷體" pitchFamily="65" charset="-120"/>
                <a:ea typeface="標楷體" pitchFamily="65" charset="-120"/>
              </a:rPr>
              <a:t>26.6m</a:t>
            </a:r>
            <a:r>
              <a:rPr kumimoji="0" lang="en-US" altLang="zh-TW" sz="1000" baseline="30000">
                <a:solidFill>
                  <a:srgbClr val="000000"/>
                </a:solidFill>
                <a:latin typeface="標楷體" pitchFamily="65" charset="-120"/>
                <a:ea typeface="標楷體" pitchFamily="65" charset="-120"/>
              </a:rPr>
              <a:t>2</a:t>
            </a:r>
          </a:p>
        </p:txBody>
      </p:sp>
      <p:sp>
        <p:nvSpPr>
          <p:cNvPr id="19" name="圓角矩形 18"/>
          <p:cNvSpPr/>
          <p:nvPr/>
        </p:nvSpPr>
        <p:spPr bwMode="auto">
          <a:xfrm>
            <a:off x="8001000" y="3190875"/>
            <a:ext cx="1135063" cy="642938"/>
          </a:xfrm>
          <a:prstGeom prst="roundRect">
            <a:avLst/>
          </a:prstGeom>
          <a:solidFill>
            <a:srgbClr val="CCECFF">
              <a:alpha val="50000"/>
            </a:srgbClr>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72000" rIns="72000"/>
          <a:lstStyle/>
          <a:p>
            <a:pPr>
              <a:lnSpc>
                <a:spcPts val="1200"/>
              </a:lnSpc>
              <a:defRPr/>
            </a:pPr>
            <a:r>
              <a:rPr kumimoji="0" lang="zh-TW" altLang="en-US" sz="1000">
                <a:solidFill>
                  <a:srgbClr val="000000"/>
                </a:solidFill>
                <a:latin typeface="標楷體" pitchFamily="65" charset="-120"/>
                <a:ea typeface="標楷體" pitchFamily="65" charset="-120"/>
              </a:rPr>
              <a:t>南門國中</a:t>
            </a:r>
          </a:p>
          <a:p>
            <a:pPr>
              <a:lnSpc>
                <a:spcPts val="1200"/>
              </a:lnSpc>
              <a:defRPr/>
            </a:pPr>
            <a:r>
              <a:rPr kumimoji="0" lang="zh-TW" altLang="en-US" sz="1000">
                <a:solidFill>
                  <a:srgbClr val="000000"/>
                </a:solidFill>
                <a:latin typeface="標楷體" pitchFamily="65" charset="-120"/>
                <a:ea typeface="標楷體" pitchFamily="65" charset="-120"/>
              </a:rPr>
              <a:t>面積：</a:t>
            </a:r>
            <a:r>
              <a:rPr kumimoji="0" lang="en-US" altLang="zh-TW" sz="1000">
                <a:solidFill>
                  <a:srgbClr val="000000"/>
                </a:solidFill>
                <a:latin typeface="標楷體" pitchFamily="65" charset="-120"/>
                <a:ea typeface="標楷體" pitchFamily="65" charset="-120"/>
              </a:rPr>
              <a:t>3.03ha</a:t>
            </a:r>
          </a:p>
          <a:p>
            <a:pPr>
              <a:lnSpc>
                <a:spcPts val="1200"/>
              </a:lnSpc>
              <a:defRPr/>
            </a:pPr>
            <a:r>
              <a:rPr kumimoji="0" lang="zh-TW" altLang="en-US" sz="1000">
                <a:solidFill>
                  <a:srgbClr val="000000"/>
                </a:solidFill>
                <a:latin typeface="標楷體" pitchFamily="65" charset="-120"/>
                <a:ea typeface="標楷體" pitchFamily="65" charset="-120"/>
              </a:rPr>
              <a:t>學生數：</a:t>
            </a:r>
            <a:r>
              <a:rPr kumimoji="0" lang="en-US" altLang="zh-TW" sz="1000">
                <a:solidFill>
                  <a:srgbClr val="000000"/>
                </a:solidFill>
                <a:latin typeface="標楷體" pitchFamily="65" charset="-120"/>
                <a:ea typeface="標楷體" pitchFamily="65" charset="-120"/>
              </a:rPr>
              <a:t>1,615</a:t>
            </a:r>
          </a:p>
          <a:p>
            <a:pPr>
              <a:lnSpc>
                <a:spcPts val="1200"/>
              </a:lnSpc>
              <a:defRPr/>
            </a:pPr>
            <a:r>
              <a:rPr kumimoji="0" lang="zh-TW" altLang="en-US" sz="1000">
                <a:solidFill>
                  <a:srgbClr val="000000"/>
                </a:solidFill>
                <a:latin typeface="標楷體" pitchFamily="65" charset="-120"/>
                <a:ea typeface="標楷體" pitchFamily="65" charset="-120"/>
              </a:rPr>
              <a:t>每生</a:t>
            </a:r>
            <a:r>
              <a:rPr kumimoji="0" lang="en-US" altLang="zh-TW" sz="1000">
                <a:solidFill>
                  <a:srgbClr val="000000"/>
                </a:solidFill>
                <a:latin typeface="標楷體" pitchFamily="65" charset="-120"/>
                <a:ea typeface="標楷體" pitchFamily="65" charset="-120"/>
              </a:rPr>
              <a:t>18.8m</a:t>
            </a:r>
            <a:r>
              <a:rPr kumimoji="0" lang="en-US" altLang="zh-TW" sz="1000" baseline="30000">
                <a:solidFill>
                  <a:srgbClr val="000000"/>
                </a:solidFill>
                <a:latin typeface="標楷體" pitchFamily="65" charset="-120"/>
                <a:ea typeface="標楷體" pitchFamily="65" charset="-120"/>
              </a:rPr>
              <a:t>2</a:t>
            </a:r>
          </a:p>
        </p:txBody>
      </p:sp>
      <p:sp>
        <p:nvSpPr>
          <p:cNvPr id="20" name="圓角矩形 19"/>
          <p:cNvSpPr/>
          <p:nvPr/>
        </p:nvSpPr>
        <p:spPr bwMode="auto">
          <a:xfrm>
            <a:off x="8001000" y="3905254"/>
            <a:ext cx="1135063" cy="714375"/>
          </a:xfrm>
          <a:prstGeom prst="roundRect">
            <a:avLst/>
          </a:prstGeom>
          <a:solidFill>
            <a:srgbClr val="CCECFF">
              <a:alpha val="50000"/>
            </a:srgbClr>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72000" rIns="72000"/>
          <a:lstStyle/>
          <a:p>
            <a:pPr>
              <a:lnSpc>
                <a:spcPts val="1200"/>
              </a:lnSpc>
              <a:defRPr/>
            </a:pPr>
            <a:r>
              <a:rPr kumimoji="0" lang="zh-TW" altLang="en-US" sz="1000">
                <a:solidFill>
                  <a:srgbClr val="000000"/>
                </a:solidFill>
                <a:latin typeface="標楷體" pitchFamily="65" charset="-120"/>
                <a:ea typeface="標楷體" pitchFamily="65" charset="-120"/>
              </a:rPr>
              <a:t>國語實小</a:t>
            </a:r>
          </a:p>
          <a:p>
            <a:pPr>
              <a:lnSpc>
                <a:spcPts val="1200"/>
              </a:lnSpc>
              <a:defRPr/>
            </a:pPr>
            <a:r>
              <a:rPr kumimoji="0" lang="zh-TW" altLang="en-US" sz="1000">
                <a:solidFill>
                  <a:srgbClr val="000000"/>
                </a:solidFill>
                <a:latin typeface="標楷體" pitchFamily="65" charset="-120"/>
                <a:ea typeface="標楷體" pitchFamily="65" charset="-120"/>
              </a:rPr>
              <a:t>面積：</a:t>
            </a:r>
            <a:r>
              <a:rPr kumimoji="0" lang="en-US" altLang="zh-TW" sz="1000">
                <a:solidFill>
                  <a:srgbClr val="000000"/>
                </a:solidFill>
                <a:latin typeface="標楷體" pitchFamily="65" charset="-120"/>
                <a:ea typeface="標楷體" pitchFamily="65" charset="-120"/>
              </a:rPr>
              <a:t>1.27ha</a:t>
            </a:r>
          </a:p>
          <a:p>
            <a:pPr>
              <a:lnSpc>
                <a:spcPts val="1200"/>
              </a:lnSpc>
              <a:defRPr/>
            </a:pPr>
            <a:r>
              <a:rPr kumimoji="0" lang="zh-TW" altLang="en-US" sz="1000">
                <a:solidFill>
                  <a:srgbClr val="000000"/>
                </a:solidFill>
                <a:latin typeface="標楷體" pitchFamily="65" charset="-120"/>
                <a:ea typeface="標楷體" pitchFamily="65" charset="-120"/>
              </a:rPr>
              <a:t>學生數：</a:t>
            </a:r>
            <a:r>
              <a:rPr kumimoji="0" lang="en-US" altLang="zh-TW" sz="1000">
                <a:solidFill>
                  <a:srgbClr val="000000"/>
                </a:solidFill>
                <a:latin typeface="標楷體" pitchFamily="65" charset="-120"/>
                <a:ea typeface="標楷體" pitchFamily="65" charset="-120"/>
              </a:rPr>
              <a:t>1,842</a:t>
            </a:r>
          </a:p>
          <a:p>
            <a:pPr>
              <a:lnSpc>
                <a:spcPts val="1200"/>
              </a:lnSpc>
              <a:defRPr/>
            </a:pPr>
            <a:r>
              <a:rPr kumimoji="0" lang="zh-TW" altLang="en-US" sz="1000">
                <a:solidFill>
                  <a:srgbClr val="000000"/>
                </a:solidFill>
                <a:latin typeface="標楷體" pitchFamily="65" charset="-120"/>
                <a:ea typeface="標楷體" pitchFamily="65" charset="-120"/>
              </a:rPr>
              <a:t>每生</a:t>
            </a:r>
            <a:r>
              <a:rPr kumimoji="0" lang="en-US" altLang="zh-TW" sz="1000">
                <a:solidFill>
                  <a:srgbClr val="000000"/>
                </a:solidFill>
                <a:latin typeface="標楷體" pitchFamily="65" charset="-120"/>
                <a:ea typeface="標楷體" pitchFamily="65" charset="-120"/>
              </a:rPr>
              <a:t>6.9m</a:t>
            </a:r>
            <a:r>
              <a:rPr kumimoji="0" lang="en-US" altLang="zh-TW" sz="1000" baseline="30000">
                <a:solidFill>
                  <a:srgbClr val="000000"/>
                </a:solidFill>
                <a:latin typeface="標楷體" pitchFamily="65" charset="-120"/>
                <a:ea typeface="標楷體" pitchFamily="65" charset="-120"/>
              </a:rPr>
              <a:t>2</a:t>
            </a:r>
          </a:p>
        </p:txBody>
      </p:sp>
      <p:sp>
        <p:nvSpPr>
          <p:cNvPr id="21" name="圓角矩形 20"/>
          <p:cNvSpPr/>
          <p:nvPr/>
        </p:nvSpPr>
        <p:spPr bwMode="auto">
          <a:xfrm>
            <a:off x="5775327" y="5405442"/>
            <a:ext cx="1011238" cy="714375"/>
          </a:xfrm>
          <a:prstGeom prst="roundRect">
            <a:avLst/>
          </a:prstGeom>
          <a:solidFill>
            <a:srgbClr val="CCECFF">
              <a:alpha val="50000"/>
            </a:srgbClr>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72000" rIns="72000"/>
          <a:lstStyle/>
          <a:p>
            <a:pPr>
              <a:lnSpc>
                <a:spcPts val="1200"/>
              </a:lnSpc>
              <a:defRPr/>
            </a:pPr>
            <a:r>
              <a:rPr kumimoji="0" lang="zh-TW" altLang="en-US" sz="1000">
                <a:solidFill>
                  <a:srgbClr val="000000"/>
                </a:solidFill>
                <a:latin typeface="標楷體" pitchFamily="65" charset="-120"/>
                <a:ea typeface="標楷體" pitchFamily="65" charset="-120"/>
              </a:rPr>
              <a:t>新和國小</a:t>
            </a:r>
          </a:p>
          <a:p>
            <a:pPr>
              <a:lnSpc>
                <a:spcPts val="1200"/>
              </a:lnSpc>
              <a:defRPr/>
            </a:pPr>
            <a:r>
              <a:rPr kumimoji="0" lang="zh-TW" altLang="en-US" sz="1000">
                <a:solidFill>
                  <a:srgbClr val="000000"/>
                </a:solidFill>
                <a:latin typeface="標楷體" pitchFamily="65" charset="-120"/>
                <a:ea typeface="標楷體" pitchFamily="65" charset="-120"/>
              </a:rPr>
              <a:t>面積：</a:t>
            </a:r>
            <a:r>
              <a:rPr kumimoji="0" lang="en-US" altLang="zh-TW" sz="1000">
                <a:solidFill>
                  <a:srgbClr val="000000"/>
                </a:solidFill>
                <a:latin typeface="標楷體" pitchFamily="65" charset="-120"/>
                <a:ea typeface="標楷體" pitchFamily="65" charset="-120"/>
              </a:rPr>
              <a:t>1.04ha</a:t>
            </a:r>
          </a:p>
          <a:p>
            <a:pPr>
              <a:lnSpc>
                <a:spcPts val="1200"/>
              </a:lnSpc>
              <a:defRPr/>
            </a:pPr>
            <a:r>
              <a:rPr kumimoji="0" lang="zh-TW" altLang="en-US" sz="1000">
                <a:solidFill>
                  <a:srgbClr val="000000"/>
                </a:solidFill>
                <a:latin typeface="標楷體" pitchFamily="65" charset="-120"/>
                <a:ea typeface="標楷體" pitchFamily="65" charset="-120"/>
              </a:rPr>
              <a:t>學生數：</a:t>
            </a:r>
            <a:r>
              <a:rPr kumimoji="0" lang="en-US" altLang="zh-TW" sz="1000">
                <a:solidFill>
                  <a:srgbClr val="000000"/>
                </a:solidFill>
                <a:latin typeface="標楷體" pitchFamily="65" charset="-120"/>
                <a:ea typeface="標楷體" pitchFamily="65" charset="-120"/>
              </a:rPr>
              <a:t>774</a:t>
            </a:r>
          </a:p>
          <a:p>
            <a:pPr>
              <a:lnSpc>
                <a:spcPts val="1200"/>
              </a:lnSpc>
              <a:defRPr/>
            </a:pPr>
            <a:r>
              <a:rPr kumimoji="0" lang="zh-TW" altLang="en-US" sz="1000">
                <a:solidFill>
                  <a:srgbClr val="000000"/>
                </a:solidFill>
                <a:latin typeface="標楷體" pitchFamily="65" charset="-120"/>
                <a:ea typeface="標楷體" pitchFamily="65" charset="-120"/>
              </a:rPr>
              <a:t>每生</a:t>
            </a:r>
            <a:r>
              <a:rPr kumimoji="0" lang="en-US" altLang="zh-TW" sz="1000">
                <a:solidFill>
                  <a:srgbClr val="000000"/>
                </a:solidFill>
                <a:latin typeface="標楷體" pitchFamily="65" charset="-120"/>
                <a:ea typeface="標楷體" pitchFamily="65" charset="-120"/>
              </a:rPr>
              <a:t>13.4m</a:t>
            </a:r>
            <a:r>
              <a:rPr kumimoji="0" lang="en-US" altLang="zh-TW" sz="1000" baseline="30000">
                <a:solidFill>
                  <a:srgbClr val="000000"/>
                </a:solidFill>
                <a:latin typeface="標楷體" pitchFamily="65" charset="-120"/>
                <a:ea typeface="標楷體" pitchFamily="65" charset="-120"/>
              </a:rPr>
              <a:t>2</a:t>
            </a:r>
          </a:p>
        </p:txBody>
      </p:sp>
      <p:sp>
        <p:nvSpPr>
          <p:cNvPr id="22" name="圓角矩形 21"/>
          <p:cNvSpPr/>
          <p:nvPr/>
        </p:nvSpPr>
        <p:spPr bwMode="auto">
          <a:xfrm>
            <a:off x="3429002" y="5405442"/>
            <a:ext cx="1071563" cy="714375"/>
          </a:xfrm>
          <a:prstGeom prst="roundRect">
            <a:avLst/>
          </a:prstGeom>
          <a:solidFill>
            <a:srgbClr val="CCECFF">
              <a:alpha val="50000"/>
            </a:srgbClr>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72000" rIns="72000"/>
          <a:lstStyle/>
          <a:p>
            <a:pPr>
              <a:lnSpc>
                <a:spcPts val="1200"/>
              </a:lnSpc>
              <a:defRPr/>
            </a:pPr>
            <a:r>
              <a:rPr kumimoji="0" lang="zh-TW" altLang="en-US" sz="1000">
                <a:solidFill>
                  <a:srgbClr val="000000"/>
                </a:solidFill>
                <a:latin typeface="標楷體" pitchFamily="65" charset="-120"/>
                <a:ea typeface="標楷體" pitchFamily="65" charset="-120"/>
              </a:rPr>
              <a:t>萬華國中</a:t>
            </a:r>
          </a:p>
          <a:p>
            <a:pPr>
              <a:lnSpc>
                <a:spcPts val="1200"/>
              </a:lnSpc>
              <a:defRPr/>
            </a:pPr>
            <a:r>
              <a:rPr kumimoji="0" lang="zh-TW" altLang="en-US" sz="1000">
                <a:solidFill>
                  <a:srgbClr val="000000"/>
                </a:solidFill>
                <a:latin typeface="標楷體" pitchFamily="65" charset="-120"/>
                <a:ea typeface="標楷體" pitchFamily="65" charset="-120"/>
              </a:rPr>
              <a:t>面積：</a:t>
            </a:r>
            <a:r>
              <a:rPr kumimoji="0" lang="en-US" altLang="zh-TW" sz="1000">
                <a:solidFill>
                  <a:srgbClr val="000000"/>
                </a:solidFill>
                <a:latin typeface="標楷體" pitchFamily="65" charset="-120"/>
                <a:ea typeface="標楷體" pitchFamily="65" charset="-120"/>
              </a:rPr>
              <a:t>3.62ha</a:t>
            </a:r>
          </a:p>
          <a:p>
            <a:pPr>
              <a:lnSpc>
                <a:spcPts val="1200"/>
              </a:lnSpc>
              <a:defRPr/>
            </a:pPr>
            <a:r>
              <a:rPr kumimoji="0" lang="zh-TW" altLang="en-US" sz="1000">
                <a:solidFill>
                  <a:srgbClr val="000000"/>
                </a:solidFill>
                <a:latin typeface="標楷體" pitchFamily="65" charset="-120"/>
                <a:ea typeface="標楷體" pitchFamily="65" charset="-120"/>
              </a:rPr>
              <a:t>學生數：</a:t>
            </a:r>
            <a:r>
              <a:rPr kumimoji="0" lang="en-US" altLang="zh-TW" sz="1000">
                <a:solidFill>
                  <a:srgbClr val="000000"/>
                </a:solidFill>
                <a:latin typeface="標楷體" pitchFamily="65" charset="-120"/>
                <a:ea typeface="標楷體" pitchFamily="65" charset="-120"/>
              </a:rPr>
              <a:t>1,523</a:t>
            </a:r>
          </a:p>
          <a:p>
            <a:pPr>
              <a:lnSpc>
                <a:spcPts val="1200"/>
              </a:lnSpc>
              <a:defRPr/>
            </a:pPr>
            <a:r>
              <a:rPr kumimoji="0" lang="zh-TW" altLang="en-US" sz="1000">
                <a:solidFill>
                  <a:srgbClr val="000000"/>
                </a:solidFill>
                <a:latin typeface="標楷體" pitchFamily="65" charset="-120"/>
                <a:ea typeface="標楷體" pitchFamily="65" charset="-120"/>
              </a:rPr>
              <a:t>每生</a:t>
            </a:r>
            <a:r>
              <a:rPr kumimoji="0" lang="en-US" altLang="zh-TW" sz="1000">
                <a:solidFill>
                  <a:srgbClr val="000000"/>
                </a:solidFill>
                <a:latin typeface="標楷體" pitchFamily="65" charset="-120"/>
                <a:ea typeface="標楷體" pitchFamily="65" charset="-120"/>
              </a:rPr>
              <a:t>23.8m</a:t>
            </a:r>
            <a:r>
              <a:rPr kumimoji="0" lang="en-US" altLang="zh-TW" sz="1000" baseline="30000">
                <a:solidFill>
                  <a:srgbClr val="000000"/>
                </a:solidFill>
                <a:latin typeface="標楷體" pitchFamily="65" charset="-120"/>
                <a:ea typeface="標楷體" pitchFamily="65" charset="-120"/>
              </a:rPr>
              <a:t>2</a:t>
            </a:r>
          </a:p>
        </p:txBody>
      </p:sp>
      <p:sp>
        <p:nvSpPr>
          <p:cNvPr id="24" name="圓角矩形 23"/>
          <p:cNvSpPr/>
          <p:nvPr/>
        </p:nvSpPr>
        <p:spPr bwMode="auto">
          <a:xfrm>
            <a:off x="2714627" y="4202117"/>
            <a:ext cx="1020763" cy="714375"/>
          </a:xfrm>
          <a:prstGeom prst="roundRect">
            <a:avLst/>
          </a:prstGeom>
          <a:solidFill>
            <a:srgbClr val="CCECFF">
              <a:alpha val="50000"/>
            </a:srgbClr>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lnSpc>
                <a:spcPts val="1200"/>
              </a:lnSpc>
              <a:defRPr/>
            </a:pPr>
            <a:r>
              <a:rPr kumimoji="0" lang="zh-TW" altLang="en-US" sz="1000">
                <a:solidFill>
                  <a:srgbClr val="000000"/>
                </a:solidFill>
                <a:latin typeface="標楷體" pitchFamily="65" charset="-120"/>
                <a:ea typeface="標楷體" pitchFamily="65" charset="-120"/>
              </a:rPr>
              <a:t>大理國小</a:t>
            </a:r>
          </a:p>
          <a:p>
            <a:pPr>
              <a:lnSpc>
                <a:spcPts val="1200"/>
              </a:lnSpc>
              <a:defRPr/>
            </a:pPr>
            <a:r>
              <a:rPr kumimoji="0" lang="zh-TW" altLang="en-US" sz="1000">
                <a:solidFill>
                  <a:srgbClr val="000000"/>
                </a:solidFill>
                <a:latin typeface="標楷體" pitchFamily="65" charset="-120"/>
                <a:ea typeface="標楷體" pitchFamily="65" charset="-120"/>
              </a:rPr>
              <a:t>面積：</a:t>
            </a:r>
            <a:r>
              <a:rPr kumimoji="0" lang="en-US" altLang="zh-TW" sz="1000">
                <a:solidFill>
                  <a:srgbClr val="000000"/>
                </a:solidFill>
                <a:latin typeface="標楷體" pitchFamily="65" charset="-120"/>
                <a:ea typeface="標楷體" pitchFamily="65" charset="-120"/>
              </a:rPr>
              <a:t>1.66ha</a:t>
            </a:r>
          </a:p>
          <a:p>
            <a:pPr>
              <a:lnSpc>
                <a:spcPts val="1200"/>
              </a:lnSpc>
              <a:defRPr/>
            </a:pPr>
            <a:r>
              <a:rPr kumimoji="0" lang="zh-TW" altLang="en-US" sz="1000">
                <a:solidFill>
                  <a:srgbClr val="000000"/>
                </a:solidFill>
                <a:latin typeface="標楷體" pitchFamily="65" charset="-120"/>
                <a:ea typeface="標楷體" pitchFamily="65" charset="-120"/>
              </a:rPr>
              <a:t>學生數：</a:t>
            </a:r>
            <a:r>
              <a:rPr kumimoji="0" lang="en-US" altLang="zh-TW" sz="1000">
                <a:solidFill>
                  <a:srgbClr val="000000"/>
                </a:solidFill>
                <a:latin typeface="標楷體" pitchFamily="65" charset="-120"/>
                <a:ea typeface="標楷體" pitchFamily="65" charset="-120"/>
              </a:rPr>
              <a:t>633</a:t>
            </a:r>
          </a:p>
          <a:p>
            <a:pPr>
              <a:lnSpc>
                <a:spcPts val="1200"/>
              </a:lnSpc>
              <a:defRPr/>
            </a:pPr>
            <a:r>
              <a:rPr kumimoji="0" lang="zh-TW" altLang="en-US" sz="1000">
                <a:solidFill>
                  <a:srgbClr val="000000"/>
                </a:solidFill>
                <a:latin typeface="標楷體" pitchFamily="65" charset="-120"/>
                <a:ea typeface="標楷體" pitchFamily="65" charset="-120"/>
              </a:rPr>
              <a:t>每生</a:t>
            </a:r>
            <a:r>
              <a:rPr kumimoji="0" lang="en-US" altLang="zh-TW" sz="1000">
                <a:solidFill>
                  <a:srgbClr val="000000"/>
                </a:solidFill>
                <a:latin typeface="標楷體" pitchFamily="65" charset="-120"/>
                <a:ea typeface="標楷體" pitchFamily="65" charset="-120"/>
              </a:rPr>
              <a:t>26.2m</a:t>
            </a:r>
            <a:r>
              <a:rPr kumimoji="0" lang="en-US" altLang="zh-TW" sz="1000" baseline="30000">
                <a:solidFill>
                  <a:srgbClr val="000000"/>
                </a:solidFill>
                <a:latin typeface="標楷體" pitchFamily="65" charset="-120"/>
                <a:ea typeface="標楷體" pitchFamily="65" charset="-120"/>
              </a:rPr>
              <a:t>2</a:t>
            </a:r>
          </a:p>
        </p:txBody>
      </p:sp>
      <p:sp>
        <p:nvSpPr>
          <p:cNvPr id="26" name="圓角矩形 25"/>
          <p:cNvSpPr/>
          <p:nvPr/>
        </p:nvSpPr>
        <p:spPr bwMode="auto">
          <a:xfrm>
            <a:off x="4632327" y="5405442"/>
            <a:ext cx="1011238" cy="714375"/>
          </a:xfrm>
          <a:prstGeom prst="roundRect">
            <a:avLst/>
          </a:prstGeom>
          <a:solidFill>
            <a:srgbClr val="CCECFF">
              <a:alpha val="50000"/>
            </a:srgbClr>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72000" rIns="72000"/>
          <a:lstStyle/>
          <a:p>
            <a:pPr>
              <a:lnSpc>
                <a:spcPts val="1200"/>
              </a:lnSpc>
              <a:defRPr/>
            </a:pPr>
            <a:r>
              <a:rPr kumimoji="0" lang="zh-TW" altLang="en-US" sz="1000">
                <a:solidFill>
                  <a:srgbClr val="000000"/>
                </a:solidFill>
                <a:latin typeface="標楷體" pitchFamily="65" charset="-120"/>
                <a:ea typeface="標楷體" pitchFamily="65" charset="-120"/>
              </a:rPr>
              <a:t>西園國小</a:t>
            </a:r>
          </a:p>
          <a:p>
            <a:pPr>
              <a:lnSpc>
                <a:spcPts val="1200"/>
              </a:lnSpc>
              <a:defRPr/>
            </a:pPr>
            <a:r>
              <a:rPr kumimoji="0" lang="zh-TW" altLang="en-US" sz="1000">
                <a:solidFill>
                  <a:srgbClr val="000000"/>
                </a:solidFill>
                <a:latin typeface="標楷體" pitchFamily="65" charset="-120"/>
                <a:ea typeface="標楷體" pitchFamily="65" charset="-120"/>
              </a:rPr>
              <a:t>面積：</a:t>
            </a:r>
            <a:r>
              <a:rPr kumimoji="0" lang="en-US" altLang="zh-TW" sz="1000">
                <a:solidFill>
                  <a:srgbClr val="000000"/>
                </a:solidFill>
                <a:latin typeface="標楷體" pitchFamily="65" charset="-120"/>
                <a:ea typeface="標楷體" pitchFamily="65" charset="-120"/>
              </a:rPr>
              <a:t>1.44ha</a:t>
            </a:r>
          </a:p>
          <a:p>
            <a:pPr>
              <a:lnSpc>
                <a:spcPts val="1200"/>
              </a:lnSpc>
              <a:defRPr/>
            </a:pPr>
            <a:r>
              <a:rPr kumimoji="0" lang="zh-TW" altLang="en-US" sz="1000">
                <a:solidFill>
                  <a:srgbClr val="000000"/>
                </a:solidFill>
                <a:latin typeface="標楷體" pitchFamily="65" charset="-120"/>
                <a:ea typeface="標楷體" pitchFamily="65" charset="-120"/>
              </a:rPr>
              <a:t>學生數：</a:t>
            </a:r>
            <a:r>
              <a:rPr kumimoji="0" lang="en-US" altLang="zh-TW" sz="1000">
                <a:solidFill>
                  <a:srgbClr val="000000"/>
                </a:solidFill>
                <a:latin typeface="標楷體" pitchFamily="65" charset="-120"/>
                <a:ea typeface="標楷體" pitchFamily="65" charset="-120"/>
              </a:rPr>
              <a:t>816</a:t>
            </a:r>
          </a:p>
          <a:p>
            <a:pPr>
              <a:lnSpc>
                <a:spcPts val="1200"/>
              </a:lnSpc>
              <a:defRPr/>
            </a:pPr>
            <a:r>
              <a:rPr kumimoji="0" lang="zh-TW" altLang="en-US" sz="1000">
                <a:solidFill>
                  <a:srgbClr val="000000"/>
                </a:solidFill>
                <a:latin typeface="標楷體" pitchFamily="65" charset="-120"/>
                <a:ea typeface="標楷體" pitchFamily="65" charset="-120"/>
              </a:rPr>
              <a:t>每生</a:t>
            </a:r>
            <a:r>
              <a:rPr kumimoji="0" lang="en-US" altLang="zh-TW" sz="1000">
                <a:solidFill>
                  <a:srgbClr val="000000"/>
                </a:solidFill>
                <a:latin typeface="標楷體" pitchFamily="65" charset="-120"/>
                <a:ea typeface="標楷體" pitchFamily="65" charset="-120"/>
              </a:rPr>
              <a:t>17.6m</a:t>
            </a:r>
            <a:r>
              <a:rPr kumimoji="0" lang="en-US" altLang="zh-TW" sz="1000" baseline="30000">
                <a:solidFill>
                  <a:srgbClr val="000000"/>
                </a:solidFill>
                <a:latin typeface="標楷體" pitchFamily="65" charset="-120"/>
                <a:ea typeface="標楷體" pitchFamily="65" charset="-120"/>
              </a:rPr>
              <a:t>2</a:t>
            </a:r>
          </a:p>
        </p:txBody>
      </p:sp>
      <p:sp>
        <p:nvSpPr>
          <p:cNvPr id="28" name="圓角矩形 27"/>
          <p:cNvSpPr/>
          <p:nvPr/>
        </p:nvSpPr>
        <p:spPr bwMode="auto">
          <a:xfrm>
            <a:off x="8001000" y="4691067"/>
            <a:ext cx="1135063" cy="714375"/>
          </a:xfrm>
          <a:prstGeom prst="roundRect">
            <a:avLst/>
          </a:prstGeom>
          <a:solidFill>
            <a:srgbClr val="CCECFF">
              <a:alpha val="50000"/>
            </a:srgbClr>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72000" rIns="72000"/>
          <a:lstStyle/>
          <a:p>
            <a:pPr>
              <a:lnSpc>
                <a:spcPts val="1200"/>
              </a:lnSpc>
              <a:defRPr/>
            </a:pPr>
            <a:r>
              <a:rPr kumimoji="0" lang="zh-TW" altLang="en-US" sz="1000">
                <a:solidFill>
                  <a:srgbClr val="000000"/>
                </a:solidFill>
                <a:latin typeface="標楷體" pitchFamily="65" charset="-120"/>
                <a:ea typeface="標楷體" pitchFamily="65" charset="-120"/>
              </a:rPr>
              <a:t>忠義國小</a:t>
            </a:r>
          </a:p>
          <a:p>
            <a:pPr>
              <a:lnSpc>
                <a:spcPts val="1200"/>
              </a:lnSpc>
              <a:defRPr/>
            </a:pPr>
            <a:r>
              <a:rPr kumimoji="0" lang="zh-TW" altLang="en-US" sz="1000">
                <a:solidFill>
                  <a:srgbClr val="000000"/>
                </a:solidFill>
                <a:latin typeface="標楷體" pitchFamily="65" charset="-120"/>
                <a:ea typeface="標楷體" pitchFamily="65" charset="-120"/>
              </a:rPr>
              <a:t>面積：</a:t>
            </a:r>
            <a:r>
              <a:rPr kumimoji="0" lang="en-US" altLang="zh-TW" sz="1000">
                <a:solidFill>
                  <a:srgbClr val="000000"/>
                </a:solidFill>
                <a:latin typeface="標楷體" pitchFamily="65" charset="-120"/>
                <a:ea typeface="標楷體" pitchFamily="65" charset="-120"/>
              </a:rPr>
              <a:t>0.71ha</a:t>
            </a:r>
          </a:p>
          <a:p>
            <a:pPr>
              <a:lnSpc>
                <a:spcPts val="1200"/>
              </a:lnSpc>
              <a:defRPr/>
            </a:pPr>
            <a:r>
              <a:rPr kumimoji="0" lang="zh-TW" altLang="en-US" sz="1000">
                <a:solidFill>
                  <a:srgbClr val="000000"/>
                </a:solidFill>
                <a:latin typeface="標楷體" pitchFamily="65" charset="-120"/>
                <a:ea typeface="標楷體" pitchFamily="65" charset="-120"/>
              </a:rPr>
              <a:t>學生數：</a:t>
            </a:r>
            <a:r>
              <a:rPr kumimoji="0" lang="en-US" altLang="zh-TW" sz="1000">
                <a:solidFill>
                  <a:srgbClr val="000000"/>
                </a:solidFill>
                <a:latin typeface="標楷體" pitchFamily="65" charset="-120"/>
                <a:ea typeface="標楷體" pitchFamily="65" charset="-120"/>
              </a:rPr>
              <a:t>265</a:t>
            </a:r>
          </a:p>
          <a:p>
            <a:pPr>
              <a:lnSpc>
                <a:spcPts val="1200"/>
              </a:lnSpc>
              <a:defRPr/>
            </a:pPr>
            <a:r>
              <a:rPr kumimoji="0" lang="zh-TW" altLang="en-US" sz="1000">
                <a:solidFill>
                  <a:srgbClr val="000000"/>
                </a:solidFill>
                <a:latin typeface="標楷體" pitchFamily="65" charset="-120"/>
                <a:ea typeface="標楷體" pitchFamily="65" charset="-120"/>
              </a:rPr>
              <a:t>每生</a:t>
            </a:r>
            <a:r>
              <a:rPr kumimoji="0" lang="en-US" altLang="zh-TW" sz="1000">
                <a:solidFill>
                  <a:srgbClr val="000000"/>
                </a:solidFill>
                <a:latin typeface="標楷體" pitchFamily="65" charset="-120"/>
                <a:ea typeface="標楷體" pitchFamily="65" charset="-120"/>
              </a:rPr>
              <a:t>26.8m</a:t>
            </a:r>
            <a:r>
              <a:rPr kumimoji="0" lang="en-US" altLang="zh-TW" sz="1000" baseline="30000">
                <a:solidFill>
                  <a:srgbClr val="000000"/>
                </a:solidFill>
                <a:latin typeface="標楷體" pitchFamily="65" charset="-120"/>
                <a:ea typeface="標楷體" pitchFamily="65" charset="-120"/>
              </a:rPr>
              <a:t>2</a:t>
            </a:r>
          </a:p>
        </p:txBody>
      </p:sp>
      <p:grpSp>
        <p:nvGrpSpPr>
          <p:cNvPr id="2" name="Group 24"/>
          <p:cNvGrpSpPr>
            <a:grpSpLocks/>
          </p:cNvGrpSpPr>
          <p:nvPr/>
        </p:nvGrpSpPr>
        <p:grpSpPr bwMode="auto">
          <a:xfrm>
            <a:off x="365126" y="4090992"/>
            <a:ext cx="2378075" cy="2433637"/>
            <a:chOff x="230" y="2577"/>
            <a:chExt cx="1498" cy="1533"/>
          </a:xfrm>
        </p:grpSpPr>
        <p:pic>
          <p:nvPicPr>
            <p:cNvPr id="80931" name="圓角矩形 30"/>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0" y="2577"/>
              <a:ext cx="1498" cy="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114" name="Text Box 26"/>
            <p:cNvSpPr txBox="1">
              <a:spLocks noChangeArrowheads="1"/>
            </p:cNvSpPr>
            <p:nvPr/>
          </p:nvSpPr>
          <p:spPr bwMode="auto">
            <a:xfrm>
              <a:off x="325" y="2657"/>
              <a:ext cx="1240" cy="1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defRPr/>
              </a:pPr>
              <a:r>
                <a:rPr kumimoji="0" lang="zh-TW" altLang="en-US" sz="2200" b="1" smtClean="0">
                  <a:solidFill>
                    <a:srgbClr val="FFFFFF"/>
                  </a:solidFill>
                  <a:effectLst>
                    <a:outerShdw blurRad="38100" dist="38100" dir="2700000" algn="tl">
                      <a:srgbClr val="C0C0C0"/>
                    </a:outerShdw>
                  </a:effectLst>
                  <a:latin typeface="標楷體" pitchFamily="65" charset="-120"/>
                  <a:ea typeface="標楷體" pitchFamily="65" charset="-120"/>
                </a:rPr>
                <a:t>台北市老松國小</a:t>
              </a:r>
              <a:r>
                <a:rPr kumimoji="0" lang="en-US" altLang="zh-TW" sz="2200" b="1" smtClean="0">
                  <a:solidFill>
                    <a:srgbClr val="FFFFFF"/>
                  </a:solidFill>
                  <a:effectLst>
                    <a:outerShdw blurRad="38100" dist="38100" dir="2700000" algn="tl">
                      <a:srgbClr val="C0C0C0"/>
                    </a:outerShdw>
                  </a:effectLst>
                  <a:latin typeface="標楷體" pitchFamily="65" charset="-120"/>
                  <a:ea typeface="標楷體" pitchFamily="65" charset="-120"/>
                </a:rPr>
                <a:t>1.5</a:t>
              </a:r>
              <a:r>
                <a:rPr kumimoji="0" lang="zh-TW" altLang="en-US" sz="2200" b="1" smtClean="0">
                  <a:solidFill>
                    <a:srgbClr val="FFFFFF"/>
                  </a:solidFill>
                  <a:effectLst>
                    <a:outerShdw blurRad="38100" dist="38100" dir="2700000" algn="tl">
                      <a:srgbClr val="C0C0C0"/>
                    </a:outerShdw>
                  </a:effectLst>
                  <a:latin typeface="標楷體" pitchFamily="65" charset="-120"/>
                  <a:ea typeface="標楷體" pitchFamily="65" charset="-120"/>
                </a:rPr>
                <a:t>公里範圍內有：</a:t>
              </a:r>
            </a:p>
            <a:p>
              <a:pPr eaLnBrk="1" hangingPunct="1">
                <a:buFont typeface="Arial" pitchFamily="34" charset="0"/>
                <a:buChar char="•"/>
                <a:defRPr/>
              </a:pPr>
              <a:r>
                <a:rPr kumimoji="0" lang="zh-TW" altLang="en-US" sz="2200" b="1" smtClean="0">
                  <a:solidFill>
                    <a:srgbClr val="FFFFFF"/>
                  </a:solidFill>
                  <a:effectLst>
                    <a:outerShdw blurRad="38100" dist="38100" dir="2700000" algn="tl">
                      <a:srgbClr val="C0C0C0"/>
                    </a:outerShdw>
                  </a:effectLst>
                  <a:latin typeface="標楷體" pitchFamily="65" charset="-120"/>
                  <a:ea typeface="標楷體" pitchFamily="65" charset="-120"/>
                </a:rPr>
                <a:t>國小</a:t>
              </a:r>
              <a:r>
                <a:rPr kumimoji="0" lang="en-US" altLang="zh-TW" sz="2200" b="1" smtClean="0">
                  <a:solidFill>
                    <a:srgbClr val="FFFFFF"/>
                  </a:solidFill>
                  <a:effectLst>
                    <a:outerShdw blurRad="38100" dist="38100" dir="2700000" algn="tl">
                      <a:srgbClr val="C0C0C0"/>
                    </a:outerShdw>
                  </a:effectLst>
                  <a:latin typeface="標楷體" pitchFamily="65" charset="-120"/>
                  <a:ea typeface="標楷體" pitchFamily="65" charset="-120"/>
                </a:rPr>
                <a:t>11</a:t>
              </a:r>
              <a:r>
                <a:rPr kumimoji="0" lang="zh-TW" altLang="en-US" sz="2200" b="1" smtClean="0">
                  <a:solidFill>
                    <a:srgbClr val="FFFFFF"/>
                  </a:solidFill>
                  <a:effectLst>
                    <a:outerShdw blurRad="38100" dist="38100" dir="2700000" algn="tl">
                      <a:srgbClr val="C0C0C0"/>
                    </a:outerShdw>
                  </a:effectLst>
                  <a:latin typeface="標楷體" pitchFamily="65" charset="-120"/>
                  <a:ea typeface="標楷體" pitchFamily="65" charset="-120"/>
                </a:rPr>
                <a:t>處</a:t>
              </a:r>
            </a:p>
            <a:p>
              <a:pPr eaLnBrk="1" hangingPunct="1">
                <a:buFont typeface="Arial" pitchFamily="34" charset="0"/>
                <a:buChar char="•"/>
                <a:defRPr/>
              </a:pPr>
              <a:r>
                <a:rPr kumimoji="0" lang="zh-TW" altLang="en-US" sz="2200" b="1" smtClean="0">
                  <a:solidFill>
                    <a:srgbClr val="FFFFFF"/>
                  </a:solidFill>
                  <a:effectLst>
                    <a:outerShdw blurRad="38100" dist="38100" dir="2700000" algn="tl">
                      <a:srgbClr val="C0C0C0"/>
                    </a:outerShdw>
                  </a:effectLst>
                  <a:latin typeface="標楷體" pitchFamily="65" charset="-120"/>
                  <a:ea typeface="標楷體" pitchFamily="65" charset="-120"/>
                </a:rPr>
                <a:t>國中</a:t>
              </a:r>
              <a:r>
                <a:rPr kumimoji="0" lang="en-US" altLang="zh-TW" sz="2200" b="1" smtClean="0">
                  <a:solidFill>
                    <a:srgbClr val="FFFFFF"/>
                  </a:solidFill>
                  <a:effectLst>
                    <a:outerShdw blurRad="38100" dist="38100" dir="2700000" algn="tl">
                      <a:srgbClr val="C0C0C0"/>
                    </a:outerShdw>
                  </a:effectLst>
                  <a:latin typeface="標楷體" pitchFamily="65" charset="-120"/>
                  <a:ea typeface="標楷體" pitchFamily="65" charset="-120"/>
                </a:rPr>
                <a:t>3</a:t>
              </a:r>
              <a:r>
                <a:rPr kumimoji="0" lang="zh-TW" altLang="en-US" sz="2200" b="1" smtClean="0">
                  <a:solidFill>
                    <a:srgbClr val="FFFFFF"/>
                  </a:solidFill>
                  <a:effectLst>
                    <a:outerShdw blurRad="38100" dist="38100" dir="2700000" algn="tl">
                      <a:srgbClr val="C0C0C0"/>
                    </a:outerShdw>
                  </a:effectLst>
                  <a:latin typeface="標楷體" pitchFamily="65" charset="-120"/>
                  <a:ea typeface="標楷體" pitchFamily="65" charset="-120"/>
                </a:rPr>
                <a:t>處</a:t>
              </a:r>
            </a:p>
            <a:p>
              <a:pPr eaLnBrk="1" hangingPunct="1">
                <a:buFont typeface="Arial" pitchFamily="34" charset="0"/>
                <a:buChar char="•"/>
                <a:defRPr/>
              </a:pPr>
              <a:r>
                <a:rPr kumimoji="0" lang="zh-TW" altLang="en-US" sz="2200" b="1" smtClean="0">
                  <a:solidFill>
                    <a:srgbClr val="FFFFFF"/>
                  </a:solidFill>
                  <a:effectLst>
                    <a:outerShdw blurRad="38100" dist="38100" dir="2700000" algn="tl">
                      <a:srgbClr val="C0C0C0"/>
                    </a:outerShdw>
                  </a:effectLst>
                  <a:latin typeface="標楷體" pitchFamily="65" charset="-120"/>
                  <a:ea typeface="標楷體" pitchFamily="65" charset="-120"/>
                </a:rPr>
                <a:t>捷運站</a:t>
              </a:r>
              <a:r>
                <a:rPr kumimoji="0" lang="en-US" altLang="zh-TW" sz="2200" b="1" smtClean="0">
                  <a:solidFill>
                    <a:srgbClr val="FFFFFF"/>
                  </a:solidFill>
                  <a:effectLst>
                    <a:outerShdw blurRad="38100" dist="38100" dir="2700000" algn="tl">
                      <a:srgbClr val="C0C0C0"/>
                    </a:outerShdw>
                  </a:effectLst>
                  <a:latin typeface="標楷體" pitchFamily="65" charset="-120"/>
                  <a:ea typeface="標楷體" pitchFamily="65" charset="-120"/>
                </a:rPr>
                <a:t>5</a:t>
              </a:r>
              <a:r>
                <a:rPr kumimoji="0" lang="zh-TW" altLang="en-US" sz="2200" b="1" smtClean="0">
                  <a:solidFill>
                    <a:srgbClr val="FFFFFF"/>
                  </a:solidFill>
                  <a:effectLst>
                    <a:outerShdw blurRad="38100" dist="38100" dir="2700000" algn="tl">
                      <a:srgbClr val="C0C0C0"/>
                    </a:outerShdw>
                  </a:effectLst>
                  <a:latin typeface="標楷體" pitchFamily="65" charset="-120"/>
                  <a:ea typeface="標楷體" pitchFamily="65" charset="-120"/>
                </a:rPr>
                <a:t>處</a:t>
              </a:r>
            </a:p>
          </p:txBody>
        </p:sp>
      </p:grpSp>
      <p:sp>
        <p:nvSpPr>
          <p:cNvPr id="26653" name="文字方塊 31"/>
          <p:cNvSpPr txBox="1">
            <a:spLocks noChangeArrowheads="1"/>
          </p:cNvSpPr>
          <p:nvPr/>
        </p:nvSpPr>
        <p:spPr bwMode="auto">
          <a:xfrm>
            <a:off x="3214690" y="2425700"/>
            <a:ext cx="1285875" cy="304800"/>
          </a:xfrm>
          <a:prstGeom prst="rect">
            <a:avLst/>
          </a:prstGeom>
          <a:noFill/>
          <a:ln w="9525">
            <a:noFill/>
            <a:miter lim="800000"/>
            <a:headEnd/>
            <a:tailEnd/>
          </a:ln>
        </p:spPr>
        <p:txBody>
          <a:bodyPr>
            <a:spAutoFit/>
          </a:bodyPr>
          <a:lstStyle/>
          <a:p>
            <a:pPr algn="ctr">
              <a:defRPr/>
            </a:pPr>
            <a:r>
              <a:rPr lang="zh-TW" altLang="en-US" sz="1400" b="1" dirty="0">
                <a:solidFill>
                  <a:srgbClr val="2D2D8A">
                    <a:lumMod val="75000"/>
                  </a:srgbClr>
                </a:solidFill>
                <a:latin typeface="新細明體" pitchFamily="18" charset="-120"/>
              </a:rPr>
              <a:t>低度利用</a:t>
            </a:r>
          </a:p>
        </p:txBody>
      </p:sp>
      <p:sp>
        <p:nvSpPr>
          <p:cNvPr id="26654" name="文字方塊 33"/>
          <p:cNvSpPr txBox="1">
            <a:spLocks noChangeArrowheads="1"/>
          </p:cNvSpPr>
          <p:nvPr/>
        </p:nvSpPr>
        <p:spPr bwMode="auto">
          <a:xfrm>
            <a:off x="4429127" y="1854200"/>
            <a:ext cx="1285875" cy="304800"/>
          </a:xfrm>
          <a:prstGeom prst="rect">
            <a:avLst/>
          </a:prstGeom>
          <a:noFill/>
          <a:ln w="9525">
            <a:noFill/>
            <a:miter lim="800000"/>
            <a:headEnd/>
            <a:tailEnd/>
          </a:ln>
        </p:spPr>
        <p:txBody>
          <a:bodyPr>
            <a:spAutoFit/>
          </a:bodyPr>
          <a:lstStyle/>
          <a:p>
            <a:pPr algn="ctr">
              <a:defRPr/>
            </a:pPr>
            <a:r>
              <a:rPr lang="zh-TW" altLang="en-US" sz="1400" b="1" dirty="0">
                <a:solidFill>
                  <a:srgbClr val="2D2D8A">
                    <a:lumMod val="75000"/>
                  </a:srgbClr>
                </a:solidFill>
                <a:latin typeface="新細明體" pitchFamily="18" charset="-120"/>
              </a:rPr>
              <a:t>低度利用</a:t>
            </a:r>
          </a:p>
        </p:txBody>
      </p:sp>
      <p:sp>
        <p:nvSpPr>
          <p:cNvPr id="23" name="圓角矩形 22"/>
          <p:cNvSpPr/>
          <p:nvPr/>
        </p:nvSpPr>
        <p:spPr bwMode="auto">
          <a:xfrm>
            <a:off x="3786213" y="4252904"/>
            <a:ext cx="1071570" cy="714375"/>
          </a:xfrm>
          <a:prstGeom prst="roundRect">
            <a:avLst/>
          </a:prstGeom>
          <a:solidFill>
            <a:srgbClr val="CCECFF">
              <a:alpha val="50000"/>
            </a:srgbClr>
          </a:solidFill>
          <a:ln>
            <a:noFill/>
            <a:headEnd type="none" w="med" len="med"/>
            <a:tailEnd type="none" w="med" len="med"/>
          </a:ln>
          <a:effectLst>
            <a:glow rad="63500">
              <a:schemeClr val="accent2">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lIns="72000" rIns="72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ts val="1200"/>
              </a:lnSpc>
              <a:defRPr/>
            </a:pPr>
            <a:r>
              <a:rPr kumimoji="0" lang="zh-TW" altLang="en-US" sz="1100" b="1" smtClean="0">
                <a:solidFill>
                  <a:srgbClr val="000000"/>
                </a:solidFill>
                <a:latin typeface="標楷體" pitchFamily="65" charset="-120"/>
                <a:ea typeface="標楷體" pitchFamily="65" charset="-120"/>
              </a:rPr>
              <a:t>雙園國小</a:t>
            </a:r>
          </a:p>
          <a:p>
            <a:pPr eaLnBrk="1" hangingPunct="1">
              <a:lnSpc>
                <a:spcPts val="1200"/>
              </a:lnSpc>
              <a:defRPr/>
            </a:pPr>
            <a:r>
              <a:rPr kumimoji="0" lang="zh-TW" altLang="en-US" sz="1100" b="1" smtClean="0">
                <a:solidFill>
                  <a:srgbClr val="000000"/>
                </a:solidFill>
                <a:latin typeface="標楷體" pitchFamily="65" charset="-120"/>
                <a:ea typeface="標楷體" pitchFamily="65" charset="-120"/>
              </a:rPr>
              <a:t>面積：</a:t>
            </a:r>
            <a:r>
              <a:rPr kumimoji="0" lang="en-US" altLang="zh-TW" sz="1100" b="1" smtClean="0">
                <a:solidFill>
                  <a:srgbClr val="000000"/>
                </a:solidFill>
                <a:latin typeface="標楷體" pitchFamily="65" charset="-120"/>
                <a:ea typeface="標楷體" pitchFamily="65" charset="-120"/>
              </a:rPr>
              <a:t>2.93ha</a:t>
            </a:r>
          </a:p>
          <a:p>
            <a:pPr eaLnBrk="1" hangingPunct="1">
              <a:lnSpc>
                <a:spcPts val="1200"/>
              </a:lnSpc>
              <a:defRPr/>
            </a:pPr>
            <a:r>
              <a:rPr kumimoji="0" lang="zh-TW" altLang="en-US" sz="1100" b="1" smtClean="0">
                <a:solidFill>
                  <a:srgbClr val="000000"/>
                </a:solidFill>
                <a:latin typeface="標楷體" pitchFamily="65" charset="-120"/>
                <a:ea typeface="標楷體" pitchFamily="65" charset="-120"/>
              </a:rPr>
              <a:t>學生數：</a:t>
            </a:r>
            <a:r>
              <a:rPr kumimoji="0" lang="en-US" altLang="zh-TW" sz="1100" b="1" smtClean="0">
                <a:solidFill>
                  <a:srgbClr val="000000"/>
                </a:solidFill>
                <a:latin typeface="標楷體" pitchFamily="65" charset="-120"/>
                <a:ea typeface="標楷體" pitchFamily="65" charset="-120"/>
              </a:rPr>
              <a:t>640</a:t>
            </a:r>
          </a:p>
          <a:p>
            <a:pPr eaLnBrk="1" hangingPunct="1">
              <a:lnSpc>
                <a:spcPts val="1200"/>
              </a:lnSpc>
              <a:defRPr/>
            </a:pPr>
            <a:r>
              <a:rPr kumimoji="0" lang="zh-TW" altLang="en-US" sz="1100" b="1" smtClean="0">
                <a:solidFill>
                  <a:srgbClr val="000000"/>
                </a:solidFill>
                <a:latin typeface="標楷體" pitchFamily="65" charset="-120"/>
                <a:ea typeface="標楷體" pitchFamily="65" charset="-120"/>
              </a:rPr>
              <a:t>每生</a:t>
            </a:r>
            <a:r>
              <a:rPr kumimoji="0" lang="en-US" altLang="zh-TW" sz="1100" b="1" smtClean="0">
                <a:solidFill>
                  <a:srgbClr val="000000"/>
                </a:solidFill>
                <a:latin typeface="標楷體" pitchFamily="65" charset="-120"/>
                <a:ea typeface="標楷體" pitchFamily="65" charset="-120"/>
              </a:rPr>
              <a:t>45.8m</a:t>
            </a:r>
            <a:r>
              <a:rPr kumimoji="0" lang="en-US" altLang="zh-TW" sz="1100" b="1" baseline="30000" smtClean="0">
                <a:solidFill>
                  <a:srgbClr val="000000"/>
                </a:solidFill>
                <a:latin typeface="標楷體" pitchFamily="65" charset="-120"/>
                <a:ea typeface="標楷體" pitchFamily="65" charset="-120"/>
              </a:rPr>
              <a:t>2</a:t>
            </a:r>
          </a:p>
        </p:txBody>
      </p:sp>
      <p:sp>
        <p:nvSpPr>
          <p:cNvPr id="26658" name="文字方塊 34"/>
          <p:cNvSpPr txBox="1">
            <a:spLocks noChangeArrowheads="1"/>
          </p:cNvSpPr>
          <p:nvPr/>
        </p:nvSpPr>
        <p:spPr bwMode="auto">
          <a:xfrm>
            <a:off x="3643313" y="4059238"/>
            <a:ext cx="1285875" cy="304800"/>
          </a:xfrm>
          <a:prstGeom prst="rect">
            <a:avLst/>
          </a:prstGeom>
          <a:noFill/>
          <a:ln w="9525">
            <a:noFill/>
            <a:miter lim="800000"/>
            <a:headEnd/>
            <a:tailEnd/>
          </a:ln>
        </p:spPr>
        <p:txBody>
          <a:bodyPr>
            <a:spAutoFit/>
          </a:bodyPr>
          <a:lstStyle/>
          <a:p>
            <a:pPr algn="ctr">
              <a:defRPr/>
            </a:pPr>
            <a:r>
              <a:rPr lang="zh-TW" altLang="en-US" sz="1400" b="1" dirty="0">
                <a:solidFill>
                  <a:srgbClr val="2D2D8A">
                    <a:lumMod val="75000"/>
                  </a:srgbClr>
                </a:solidFill>
                <a:latin typeface="新細明體" pitchFamily="18" charset="-120"/>
              </a:rPr>
              <a:t>低度利用</a:t>
            </a:r>
          </a:p>
        </p:txBody>
      </p:sp>
      <p:cxnSp>
        <p:nvCxnSpPr>
          <p:cNvPr id="80927" name="直線接點 37"/>
          <p:cNvCxnSpPr>
            <a:cxnSpLocks noChangeShapeType="1"/>
          </p:cNvCxnSpPr>
          <p:nvPr/>
        </p:nvCxnSpPr>
        <p:spPr bwMode="auto">
          <a:xfrm rot="16200000" flipH="1">
            <a:off x="4536283" y="3523457"/>
            <a:ext cx="642937" cy="285750"/>
          </a:xfrm>
          <a:prstGeom prst="line">
            <a:avLst/>
          </a:prstGeom>
          <a:noFill/>
          <a:ln w="76200" algn="ctr">
            <a:solidFill>
              <a:srgbClr val="FF6600"/>
            </a:solidFill>
            <a:round/>
            <a:headEnd/>
            <a:tailEnd/>
          </a:ln>
          <a:extLst>
            <a:ext uri="{909E8E84-426E-40DD-AFC4-6F175D3DCCD1}">
              <a14:hiddenFill xmlns:a14="http://schemas.microsoft.com/office/drawing/2010/main">
                <a:noFill/>
              </a14:hiddenFill>
            </a:ext>
          </a:extLst>
        </p:spPr>
      </p:cxnSp>
      <p:cxnSp>
        <p:nvCxnSpPr>
          <p:cNvPr id="80928" name="直線接點 39"/>
          <p:cNvCxnSpPr>
            <a:cxnSpLocks noChangeShapeType="1"/>
          </p:cNvCxnSpPr>
          <p:nvPr/>
        </p:nvCxnSpPr>
        <p:spPr bwMode="auto">
          <a:xfrm flipV="1">
            <a:off x="4929188" y="2916242"/>
            <a:ext cx="642937" cy="142875"/>
          </a:xfrm>
          <a:prstGeom prst="line">
            <a:avLst/>
          </a:prstGeom>
          <a:noFill/>
          <a:ln w="76200" algn="ctr">
            <a:solidFill>
              <a:srgbClr val="FF6600"/>
            </a:solidFill>
            <a:round/>
            <a:headEnd/>
            <a:tailEnd/>
          </a:ln>
          <a:extLst>
            <a:ext uri="{909E8E84-426E-40DD-AFC4-6F175D3DCCD1}">
              <a14:hiddenFill xmlns:a14="http://schemas.microsoft.com/office/drawing/2010/main">
                <a:noFill/>
              </a14:hiddenFill>
            </a:ext>
          </a:extLst>
        </p:spPr>
      </p:cxnSp>
      <p:cxnSp>
        <p:nvCxnSpPr>
          <p:cNvPr id="80929" name="直線接點 41"/>
          <p:cNvCxnSpPr>
            <a:cxnSpLocks noChangeShapeType="1"/>
          </p:cNvCxnSpPr>
          <p:nvPr/>
        </p:nvCxnSpPr>
        <p:spPr bwMode="auto">
          <a:xfrm rot="5400000">
            <a:off x="5000627" y="3201990"/>
            <a:ext cx="928687" cy="642938"/>
          </a:xfrm>
          <a:prstGeom prst="line">
            <a:avLst/>
          </a:prstGeom>
          <a:noFill/>
          <a:ln w="76200" algn="ctr">
            <a:solidFill>
              <a:srgbClr val="FF6600"/>
            </a:solidFill>
            <a:round/>
            <a:headEnd/>
            <a:tailEnd/>
          </a:ln>
          <a:extLst>
            <a:ext uri="{909E8E84-426E-40DD-AFC4-6F175D3DCCD1}">
              <a14:hiddenFill xmlns:a14="http://schemas.microsoft.com/office/drawing/2010/main">
                <a:noFill/>
              </a14:hiddenFill>
            </a:ext>
          </a:extLst>
        </p:spPr>
      </p:cxnSp>
      <p:sp>
        <p:nvSpPr>
          <p:cNvPr id="43" name="文字方塊 42"/>
          <p:cNvSpPr txBox="1"/>
          <p:nvPr/>
        </p:nvSpPr>
        <p:spPr>
          <a:xfrm>
            <a:off x="4857752" y="2987676"/>
            <a:ext cx="500066" cy="954107"/>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defRPr/>
            </a:pPr>
            <a:r>
              <a:rPr lang="zh-TW" altLang="en-US" sz="2800" b="1" spc="150" dirty="0">
                <a:ln w="11430">
                  <a:solidFill>
                    <a:srgbClr val="FF6600"/>
                  </a:solidFill>
                </a:ln>
                <a:solidFill>
                  <a:srgbClr val="F8F8F8"/>
                </a:solidFill>
                <a:effectLst>
                  <a:outerShdw blurRad="25400" algn="tl" rotWithShape="0">
                    <a:srgbClr val="000000">
                      <a:alpha val="43000"/>
                    </a:srgbClr>
                  </a:outerShdw>
                </a:effectLst>
                <a:latin typeface="標楷體" pitchFamily="65" charset="-120"/>
                <a:ea typeface="標楷體" pitchFamily="65" charset="-120"/>
              </a:rPr>
              <a:t>整併</a:t>
            </a:r>
          </a:p>
        </p:txBody>
      </p:sp>
    </p:spTree>
    <p:extLst>
      <p:ext uri="{BB962C8B-B14F-4D97-AF65-F5344CB8AC3E}">
        <p14:creationId xmlns:p14="http://schemas.microsoft.com/office/powerpoint/2010/main" val="11715310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endParaRPr lang="en-US" altLang="zh-TW" sz="1400" b="1">
              <a:solidFill>
                <a:srgbClr val="000000"/>
              </a:solidFill>
              <a:latin typeface="Times New Roman" pitchFamily="18" charset="0"/>
              <a:ea typeface="標楷體" pitchFamily="65" charset="-120"/>
            </a:endParaRPr>
          </a:p>
          <a:p>
            <a:pPr algn="r" eaLnBrk="1" hangingPunct="1"/>
            <a:fld id="{49A435B6-D7CA-4DAA-97D2-E4B5226DFCF5}" type="slidenum">
              <a:rPr lang="en-US" altLang="zh-TW" sz="1400" b="1">
                <a:solidFill>
                  <a:srgbClr val="000000"/>
                </a:solidFill>
                <a:latin typeface="Times New Roman" pitchFamily="18" charset="0"/>
                <a:ea typeface="標楷體" pitchFamily="65" charset="-120"/>
              </a:rPr>
              <a:pPr algn="r" eaLnBrk="1" hangingPunct="1"/>
              <a:t>35</a:t>
            </a:fld>
            <a:endParaRPr lang="en-US" altLang="zh-TW" sz="1400" b="1">
              <a:solidFill>
                <a:srgbClr val="000000"/>
              </a:solidFill>
              <a:latin typeface="Times New Roman" pitchFamily="18" charset="0"/>
              <a:ea typeface="標楷體" pitchFamily="65" charset="-120"/>
            </a:endParaRPr>
          </a:p>
        </p:txBody>
      </p:sp>
      <p:sp>
        <p:nvSpPr>
          <p:cNvPr id="189443" name="Rectangle 19"/>
          <p:cNvSpPr>
            <a:spLocks noChangeArrowheads="1"/>
          </p:cNvSpPr>
          <p:nvPr/>
        </p:nvSpPr>
        <p:spPr bwMode="auto">
          <a:xfrm>
            <a:off x="755650" y="6092829"/>
            <a:ext cx="8388350" cy="765175"/>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9" tIns="45715" rIns="91429" bIns="45715" anchor="ctr"/>
          <a:lstStyle/>
          <a:p>
            <a:pPr eaLnBrk="0" hangingPunct="0"/>
            <a:endParaRPr kumimoji="0" lang="zh-TW" altLang="zh-TW" sz="2400" b="1">
              <a:solidFill>
                <a:srgbClr val="000000"/>
              </a:solidFill>
              <a:latin typeface="News Gothic" pitchFamily="34" charset="0"/>
              <a:ea typeface="新細明體"/>
            </a:endParaRPr>
          </a:p>
        </p:txBody>
      </p:sp>
      <p:sp>
        <p:nvSpPr>
          <p:cNvPr id="189444" name="Rectangle 19"/>
          <p:cNvSpPr>
            <a:spLocks noChangeArrowheads="1"/>
          </p:cNvSpPr>
          <p:nvPr/>
        </p:nvSpPr>
        <p:spPr bwMode="auto">
          <a:xfrm>
            <a:off x="0" y="6092829"/>
            <a:ext cx="755650" cy="765175"/>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9" tIns="45715" rIns="91429" bIns="45715" anchor="ctr"/>
          <a:lstStyle/>
          <a:p>
            <a:pPr eaLnBrk="0" hangingPunct="0"/>
            <a:endParaRPr kumimoji="0" lang="zh-TW" altLang="zh-TW" sz="2400" b="1">
              <a:solidFill>
                <a:srgbClr val="000000"/>
              </a:solidFill>
              <a:latin typeface="News Gothic" pitchFamily="34" charset="0"/>
              <a:ea typeface="新細明體"/>
            </a:endParaRPr>
          </a:p>
        </p:txBody>
      </p:sp>
      <p:pic>
        <p:nvPicPr>
          <p:cNvPr id="189445" name="Picture 10" descr="淡水河流域小人"/>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46" name="Picture 11" descr="ma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652" y="6237288"/>
            <a:ext cx="4953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47" name="Picture 12" descr="man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39977" y="6237288"/>
            <a:ext cx="4953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48" name="Picture 13" descr="man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95738" y="6237288"/>
            <a:ext cx="4953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49" name="Picture 14" descr="man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51500" y="6237288"/>
            <a:ext cx="4953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50" name="Picture 15" descr="man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07265" y="6246813"/>
            <a:ext cx="4953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51" name="Rectangle 17"/>
          <p:cNvSpPr>
            <a:spLocks noChangeArrowheads="1"/>
          </p:cNvSpPr>
          <p:nvPr/>
        </p:nvSpPr>
        <p:spPr bwMode="auto">
          <a:xfrm>
            <a:off x="1117600" y="6121404"/>
            <a:ext cx="1150938"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pPr algn="ctr" eaLnBrk="0" hangingPunct="0"/>
            <a:r>
              <a:rPr kumimoji="0" lang="zh-TW" altLang="en-US" sz="2000" b="1">
                <a:solidFill>
                  <a:srgbClr val="000000"/>
                </a:solidFill>
                <a:latin typeface="Times" pitchFamily="18" charset="0"/>
                <a:ea typeface="標楷體" pitchFamily="65" charset="-120"/>
              </a:rPr>
              <a:t>大於</a:t>
            </a:r>
            <a:r>
              <a:rPr kumimoji="0" lang="en-US" altLang="zh-TW" sz="2000" b="1">
                <a:solidFill>
                  <a:srgbClr val="000000"/>
                </a:solidFill>
                <a:latin typeface="Times" pitchFamily="18" charset="0"/>
                <a:ea typeface="標楷體" pitchFamily="65" charset="-120"/>
              </a:rPr>
              <a:t>2</a:t>
            </a:r>
            <a:r>
              <a:rPr kumimoji="0" lang="zh-TW" altLang="en-US" sz="2000" b="1">
                <a:solidFill>
                  <a:srgbClr val="000000"/>
                </a:solidFill>
                <a:latin typeface="Times" pitchFamily="18" charset="0"/>
                <a:ea typeface="標楷體" pitchFamily="65" charset="-120"/>
              </a:rPr>
              <a:t>萬</a:t>
            </a:r>
          </a:p>
          <a:p>
            <a:pPr algn="ctr" eaLnBrk="0" hangingPunct="0"/>
            <a:r>
              <a:rPr kumimoji="0" lang="en-US" altLang="zh-TW" sz="1400" b="1">
                <a:solidFill>
                  <a:srgbClr val="000000"/>
                </a:solidFill>
                <a:latin typeface="Times" pitchFamily="18" charset="0"/>
                <a:ea typeface="標楷體" pitchFamily="65" charset="-120"/>
              </a:rPr>
              <a:t>(</a:t>
            </a:r>
            <a:r>
              <a:rPr kumimoji="0" lang="zh-TW" altLang="en-US" sz="1400" b="1">
                <a:solidFill>
                  <a:srgbClr val="000000"/>
                </a:solidFill>
                <a:latin typeface="Times" pitchFamily="18" charset="0"/>
                <a:ea typeface="標楷體" pitchFamily="65" charset="-120"/>
              </a:rPr>
              <a:t>人</a:t>
            </a:r>
            <a:r>
              <a:rPr kumimoji="0" lang="en-US" altLang="zh-TW" sz="1400" b="1">
                <a:solidFill>
                  <a:srgbClr val="000000"/>
                </a:solidFill>
                <a:latin typeface="Times" pitchFamily="18" charset="0"/>
                <a:ea typeface="標楷體" pitchFamily="65" charset="-120"/>
              </a:rPr>
              <a:t>/</a:t>
            </a:r>
            <a:r>
              <a:rPr kumimoji="0" lang="zh-TW" altLang="en-US" sz="1400" b="1">
                <a:solidFill>
                  <a:srgbClr val="000000"/>
                </a:solidFill>
                <a:latin typeface="Times" pitchFamily="18" charset="0"/>
                <a:ea typeface="標楷體" pitchFamily="65" charset="-120"/>
              </a:rPr>
              <a:t>平方公里</a:t>
            </a:r>
            <a:r>
              <a:rPr kumimoji="0" lang="en-US" altLang="zh-TW" sz="1400" b="1">
                <a:solidFill>
                  <a:srgbClr val="000000"/>
                </a:solidFill>
                <a:latin typeface="Times" pitchFamily="18" charset="0"/>
                <a:ea typeface="標楷體" pitchFamily="65" charset="-120"/>
              </a:rPr>
              <a:t>)</a:t>
            </a:r>
          </a:p>
        </p:txBody>
      </p:sp>
      <p:sp>
        <p:nvSpPr>
          <p:cNvPr id="189452" name="Text Box 28"/>
          <p:cNvSpPr txBox="1">
            <a:spLocks noChangeArrowheads="1"/>
          </p:cNvSpPr>
          <p:nvPr/>
        </p:nvSpPr>
        <p:spPr bwMode="auto">
          <a:xfrm>
            <a:off x="88900" y="6284913"/>
            <a:ext cx="576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nSpc>
                <a:spcPct val="50000"/>
              </a:lnSpc>
              <a:spcBef>
                <a:spcPct val="50000"/>
              </a:spcBef>
            </a:pPr>
            <a:r>
              <a:rPr kumimoji="0" lang="zh-TW" altLang="en-US" sz="2000" b="1">
                <a:solidFill>
                  <a:srgbClr val="000000"/>
                </a:solidFill>
                <a:latin typeface="News Gothic" pitchFamily="34" charset="0"/>
                <a:ea typeface="標楷體" pitchFamily="65" charset="-120"/>
              </a:rPr>
              <a:t>人口</a:t>
            </a:r>
          </a:p>
          <a:p>
            <a:pPr>
              <a:lnSpc>
                <a:spcPct val="50000"/>
              </a:lnSpc>
              <a:spcBef>
                <a:spcPct val="50000"/>
              </a:spcBef>
            </a:pPr>
            <a:r>
              <a:rPr kumimoji="0" lang="zh-TW" altLang="en-US" sz="2000" b="1">
                <a:solidFill>
                  <a:srgbClr val="000000"/>
                </a:solidFill>
                <a:latin typeface="News Gothic" pitchFamily="34" charset="0"/>
                <a:ea typeface="標楷體" pitchFamily="65" charset="-120"/>
              </a:rPr>
              <a:t>密度</a:t>
            </a:r>
          </a:p>
        </p:txBody>
      </p:sp>
      <p:sp>
        <p:nvSpPr>
          <p:cNvPr id="189453" name="Rectangle 17"/>
          <p:cNvSpPr>
            <a:spLocks noChangeArrowheads="1"/>
          </p:cNvSpPr>
          <p:nvPr/>
        </p:nvSpPr>
        <p:spPr bwMode="auto">
          <a:xfrm>
            <a:off x="2690815" y="6121404"/>
            <a:ext cx="1223962"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pPr algn="ctr" eaLnBrk="0" hangingPunct="0"/>
            <a:r>
              <a:rPr kumimoji="0" lang="zh-TW" altLang="en-US" sz="2000" b="1">
                <a:solidFill>
                  <a:srgbClr val="000000"/>
                </a:solidFill>
                <a:latin typeface="Times" pitchFamily="18" charset="0"/>
                <a:ea typeface="標楷體" pitchFamily="65" charset="-120"/>
              </a:rPr>
              <a:t>大於</a:t>
            </a:r>
            <a:r>
              <a:rPr kumimoji="0" lang="en-US" altLang="zh-TW" sz="2000" b="1">
                <a:solidFill>
                  <a:srgbClr val="000000"/>
                </a:solidFill>
                <a:latin typeface="Times" pitchFamily="18" charset="0"/>
                <a:ea typeface="標楷體" pitchFamily="65" charset="-120"/>
              </a:rPr>
              <a:t>1</a:t>
            </a:r>
            <a:r>
              <a:rPr kumimoji="0" lang="zh-TW" altLang="en-US" sz="2000" b="1">
                <a:solidFill>
                  <a:srgbClr val="000000"/>
                </a:solidFill>
                <a:latin typeface="Times" pitchFamily="18" charset="0"/>
                <a:ea typeface="標楷體" pitchFamily="65" charset="-120"/>
              </a:rPr>
              <a:t>萬</a:t>
            </a:r>
          </a:p>
          <a:p>
            <a:pPr algn="ctr" eaLnBrk="0" hangingPunct="0"/>
            <a:r>
              <a:rPr kumimoji="0" lang="en-US" altLang="zh-TW" sz="1400" b="1">
                <a:solidFill>
                  <a:srgbClr val="000000"/>
                </a:solidFill>
                <a:latin typeface="Times" pitchFamily="18" charset="0"/>
                <a:ea typeface="標楷體" pitchFamily="65" charset="-120"/>
              </a:rPr>
              <a:t>(</a:t>
            </a:r>
            <a:r>
              <a:rPr kumimoji="0" lang="zh-TW" altLang="en-US" sz="1400" b="1">
                <a:solidFill>
                  <a:srgbClr val="000000"/>
                </a:solidFill>
                <a:latin typeface="Times" pitchFamily="18" charset="0"/>
                <a:ea typeface="標楷體" pitchFamily="65" charset="-120"/>
              </a:rPr>
              <a:t>人</a:t>
            </a:r>
            <a:r>
              <a:rPr kumimoji="0" lang="en-US" altLang="zh-TW" sz="1400" b="1">
                <a:solidFill>
                  <a:srgbClr val="000000"/>
                </a:solidFill>
                <a:latin typeface="Times" pitchFamily="18" charset="0"/>
                <a:ea typeface="標楷體" pitchFamily="65" charset="-120"/>
              </a:rPr>
              <a:t>/</a:t>
            </a:r>
            <a:r>
              <a:rPr kumimoji="0" lang="zh-TW" altLang="en-US" sz="1400" b="1">
                <a:solidFill>
                  <a:srgbClr val="000000"/>
                </a:solidFill>
                <a:latin typeface="Times" pitchFamily="18" charset="0"/>
                <a:ea typeface="標楷體" pitchFamily="65" charset="-120"/>
              </a:rPr>
              <a:t>平方公里</a:t>
            </a:r>
            <a:r>
              <a:rPr kumimoji="0" lang="en-US" altLang="zh-TW" sz="1400" b="1">
                <a:solidFill>
                  <a:srgbClr val="000000"/>
                </a:solidFill>
                <a:latin typeface="Times" pitchFamily="18" charset="0"/>
                <a:ea typeface="標楷體" pitchFamily="65" charset="-120"/>
              </a:rPr>
              <a:t>)</a:t>
            </a:r>
          </a:p>
        </p:txBody>
      </p:sp>
      <p:sp>
        <p:nvSpPr>
          <p:cNvPr id="189454" name="Rectangle 17"/>
          <p:cNvSpPr>
            <a:spLocks noChangeArrowheads="1"/>
          </p:cNvSpPr>
          <p:nvPr/>
        </p:nvSpPr>
        <p:spPr bwMode="auto">
          <a:xfrm>
            <a:off x="4354513" y="6121404"/>
            <a:ext cx="1223962"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pPr algn="ctr" eaLnBrk="0" hangingPunct="0"/>
            <a:r>
              <a:rPr kumimoji="0" lang="zh-TW" altLang="en-US" sz="2000" b="1">
                <a:solidFill>
                  <a:srgbClr val="000000"/>
                </a:solidFill>
                <a:latin typeface="Times" pitchFamily="18" charset="0"/>
                <a:ea typeface="標楷體" pitchFamily="65" charset="-120"/>
              </a:rPr>
              <a:t>大於</a:t>
            </a:r>
            <a:r>
              <a:rPr kumimoji="0" lang="en-US" altLang="zh-TW" sz="2000" b="1">
                <a:solidFill>
                  <a:srgbClr val="000000"/>
                </a:solidFill>
                <a:latin typeface="Times" pitchFamily="18" charset="0"/>
                <a:ea typeface="標楷體" pitchFamily="65" charset="-120"/>
              </a:rPr>
              <a:t>5</a:t>
            </a:r>
            <a:r>
              <a:rPr kumimoji="0" lang="zh-TW" altLang="en-US" sz="2000" b="1">
                <a:solidFill>
                  <a:srgbClr val="000000"/>
                </a:solidFill>
                <a:latin typeface="Times" pitchFamily="18" charset="0"/>
                <a:ea typeface="標楷體" pitchFamily="65" charset="-120"/>
              </a:rPr>
              <a:t>千</a:t>
            </a:r>
          </a:p>
          <a:p>
            <a:pPr algn="ctr" eaLnBrk="0" hangingPunct="0"/>
            <a:r>
              <a:rPr kumimoji="0" lang="en-US" altLang="zh-TW" sz="1400" b="1">
                <a:solidFill>
                  <a:srgbClr val="000000"/>
                </a:solidFill>
                <a:latin typeface="Times" pitchFamily="18" charset="0"/>
                <a:ea typeface="標楷體" pitchFamily="65" charset="-120"/>
              </a:rPr>
              <a:t>(</a:t>
            </a:r>
            <a:r>
              <a:rPr kumimoji="0" lang="zh-TW" altLang="en-US" sz="1400" b="1">
                <a:solidFill>
                  <a:srgbClr val="000000"/>
                </a:solidFill>
                <a:latin typeface="Times" pitchFamily="18" charset="0"/>
                <a:ea typeface="標楷體" pitchFamily="65" charset="-120"/>
              </a:rPr>
              <a:t>人</a:t>
            </a:r>
            <a:r>
              <a:rPr kumimoji="0" lang="en-US" altLang="zh-TW" sz="1400" b="1">
                <a:solidFill>
                  <a:srgbClr val="000000"/>
                </a:solidFill>
                <a:latin typeface="Times" pitchFamily="18" charset="0"/>
                <a:ea typeface="標楷體" pitchFamily="65" charset="-120"/>
              </a:rPr>
              <a:t>/</a:t>
            </a:r>
            <a:r>
              <a:rPr kumimoji="0" lang="zh-TW" altLang="en-US" sz="1400" b="1">
                <a:solidFill>
                  <a:srgbClr val="000000"/>
                </a:solidFill>
                <a:latin typeface="Times" pitchFamily="18" charset="0"/>
                <a:ea typeface="標楷體" pitchFamily="65" charset="-120"/>
              </a:rPr>
              <a:t>平方公里</a:t>
            </a:r>
            <a:r>
              <a:rPr kumimoji="0" lang="en-US" altLang="zh-TW" sz="1400" b="1">
                <a:solidFill>
                  <a:srgbClr val="000000"/>
                </a:solidFill>
                <a:latin typeface="Times" pitchFamily="18" charset="0"/>
                <a:ea typeface="標楷體" pitchFamily="65" charset="-120"/>
              </a:rPr>
              <a:t>)</a:t>
            </a:r>
          </a:p>
        </p:txBody>
      </p:sp>
      <p:sp>
        <p:nvSpPr>
          <p:cNvPr id="189455" name="Rectangle 17"/>
          <p:cNvSpPr>
            <a:spLocks noChangeArrowheads="1"/>
          </p:cNvSpPr>
          <p:nvPr/>
        </p:nvSpPr>
        <p:spPr bwMode="auto">
          <a:xfrm>
            <a:off x="6002338" y="6121404"/>
            <a:ext cx="1223962"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pPr algn="ctr" eaLnBrk="0" hangingPunct="0"/>
            <a:r>
              <a:rPr kumimoji="0" lang="zh-TW" altLang="en-US" sz="2000" b="1">
                <a:solidFill>
                  <a:srgbClr val="000000"/>
                </a:solidFill>
                <a:latin typeface="Times" pitchFamily="18" charset="0"/>
                <a:ea typeface="標楷體" pitchFamily="65" charset="-120"/>
              </a:rPr>
              <a:t>大於</a:t>
            </a:r>
            <a:r>
              <a:rPr kumimoji="0" lang="en-US" altLang="zh-TW" sz="2000" b="1">
                <a:solidFill>
                  <a:srgbClr val="000000"/>
                </a:solidFill>
                <a:latin typeface="Times" pitchFamily="18" charset="0"/>
                <a:ea typeface="標楷體" pitchFamily="65" charset="-120"/>
              </a:rPr>
              <a:t>1</a:t>
            </a:r>
            <a:r>
              <a:rPr kumimoji="0" lang="zh-TW" altLang="en-US" sz="2000" b="1">
                <a:solidFill>
                  <a:srgbClr val="000000"/>
                </a:solidFill>
                <a:latin typeface="Times" pitchFamily="18" charset="0"/>
                <a:ea typeface="標楷體" pitchFamily="65" charset="-120"/>
              </a:rPr>
              <a:t>千</a:t>
            </a:r>
          </a:p>
          <a:p>
            <a:pPr algn="ctr" eaLnBrk="0" hangingPunct="0"/>
            <a:r>
              <a:rPr kumimoji="0" lang="en-US" altLang="zh-TW" sz="1400" b="1">
                <a:solidFill>
                  <a:srgbClr val="000000"/>
                </a:solidFill>
                <a:latin typeface="Times" pitchFamily="18" charset="0"/>
                <a:ea typeface="標楷體" pitchFamily="65" charset="-120"/>
              </a:rPr>
              <a:t>(</a:t>
            </a:r>
            <a:r>
              <a:rPr kumimoji="0" lang="zh-TW" altLang="en-US" sz="1400" b="1">
                <a:solidFill>
                  <a:srgbClr val="000000"/>
                </a:solidFill>
                <a:latin typeface="Times" pitchFamily="18" charset="0"/>
                <a:ea typeface="標楷體" pitchFamily="65" charset="-120"/>
              </a:rPr>
              <a:t>人</a:t>
            </a:r>
            <a:r>
              <a:rPr kumimoji="0" lang="en-US" altLang="zh-TW" sz="1400" b="1">
                <a:solidFill>
                  <a:srgbClr val="000000"/>
                </a:solidFill>
                <a:latin typeface="Times" pitchFamily="18" charset="0"/>
                <a:ea typeface="標楷體" pitchFamily="65" charset="-120"/>
              </a:rPr>
              <a:t>/</a:t>
            </a:r>
            <a:r>
              <a:rPr kumimoji="0" lang="zh-TW" altLang="en-US" sz="1400" b="1">
                <a:solidFill>
                  <a:srgbClr val="000000"/>
                </a:solidFill>
                <a:latin typeface="Times" pitchFamily="18" charset="0"/>
                <a:ea typeface="標楷體" pitchFamily="65" charset="-120"/>
              </a:rPr>
              <a:t>平方公里</a:t>
            </a:r>
            <a:r>
              <a:rPr kumimoji="0" lang="en-US" altLang="zh-TW" sz="1400" b="1">
                <a:solidFill>
                  <a:srgbClr val="000000"/>
                </a:solidFill>
                <a:latin typeface="Times" pitchFamily="18" charset="0"/>
                <a:ea typeface="標楷體" pitchFamily="65" charset="-120"/>
              </a:rPr>
              <a:t>)</a:t>
            </a:r>
          </a:p>
        </p:txBody>
      </p:sp>
      <p:sp>
        <p:nvSpPr>
          <p:cNvPr id="189456" name="Rectangle 17"/>
          <p:cNvSpPr>
            <a:spLocks noChangeArrowheads="1"/>
          </p:cNvSpPr>
          <p:nvPr/>
        </p:nvSpPr>
        <p:spPr bwMode="auto">
          <a:xfrm>
            <a:off x="7667627" y="6121404"/>
            <a:ext cx="1223963"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pPr algn="ctr" eaLnBrk="0" hangingPunct="0"/>
            <a:r>
              <a:rPr kumimoji="0" lang="zh-TW" altLang="en-US" sz="2000" b="1">
                <a:solidFill>
                  <a:srgbClr val="000000"/>
                </a:solidFill>
                <a:latin typeface="Times" pitchFamily="18" charset="0"/>
                <a:ea typeface="標楷體" pitchFamily="65" charset="-120"/>
              </a:rPr>
              <a:t>小於</a:t>
            </a:r>
            <a:r>
              <a:rPr kumimoji="0" lang="en-US" altLang="zh-TW" sz="2000" b="1">
                <a:solidFill>
                  <a:srgbClr val="000000"/>
                </a:solidFill>
                <a:latin typeface="Times" pitchFamily="18" charset="0"/>
                <a:ea typeface="標楷體" pitchFamily="65" charset="-120"/>
              </a:rPr>
              <a:t>1</a:t>
            </a:r>
            <a:r>
              <a:rPr kumimoji="0" lang="zh-TW" altLang="en-US" sz="2000" b="1">
                <a:solidFill>
                  <a:srgbClr val="000000"/>
                </a:solidFill>
                <a:latin typeface="Times" pitchFamily="18" charset="0"/>
                <a:ea typeface="標楷體" pitchFamily="65" charset="-120"/>
              </a:rPr>
              <a:t>千</a:t>
            </a:r>
          </a:p>
          <a:p>
            <a:pPr algn="ctr" eaLnBrk="0" hangingPunct="0"/>
            <a:r>
              <a:rPr kumimoji="0" lang="en-US" altLang="zh-TW" sz="1400" b="1">
                <a:solidFill>
                  <a:srgbClr val="000000"/>
                </a:solidFill>
                <a:latin typeface="Times" pitchFamily="18" charset="0"/>
                <a:ea typeface="標楷體" pitchFamily="65" charset="-120"/>
              </a:rPr>
              <a:t>(</a:t>
            </a:r>
            <a:r>
              <a:rPr kumimoji="0" lang="zh-TW" altLang="en-US" sz="1400" b="1">
                <a:solidFill>
                  <a:srgbClr val="000000"/>
                </a:solidFill>
                <a:latin typeface="Times" pitchFamily="18" charset="0"/>
                <a:ea typeface="標楷體" pitchFamily="65" charset="-120"/>
              </a:rPr>
              <a:t>人</a:t>
            </a:r>
            <a:r>
              <a:rPr kumimoji="0" lang="en-US" altLang="zh-TW" sz="1400" b="1">
                <a:solidFill>
                  <a:srgbClr val="000000"/>
                </a:solidFill>
                <a:latin typeface="Times" pitchFamily="18" charset="0"/>
                <a:ea typeface="標楷體" pitchFamily="65" charset="-120"/>
              </a:rPr>
              <a:t>/</a:t>
            </a:r>
            <a:r>
              <a:rPr kumimoji="0" lang="zh-TW" altLang="en-US" sz="1400" b="1">
                <a:solidFill>
                  <a:srgbClr val="000000"/>
                </a:solidFill>
                <a:latin typeface="Times" pitchFamily="18" charset="0"/>
                <a:ea typeface="標楷體" pitchFamily="65" charset="-120"/>
              </a:rPr>
              <a:t>平方公里</a:t>
            </a:r>
            <a:r>
              <a:rPr kumimoji="0" lang="en-US" altLang="zh-TW" sz="1400" b="1">
                <a:solidFill>
                  <a:srgbClr val="000000"/>
                </a:solidFill>
                <a:latin typeface="Times" pitchFamily="18" charset="0"/>
                <a:ea typeface="標楷體" pitchFamily="65" charset="-120"/>
              </a:rPr>
              <a:t>)</a:t>
            </a:r>
          </a:p>
        </p:txBody>
      </p:sp>
      <p:grpSp>
        <p:nvGrpSpPr>
          <p:cNvPr id="2" name="Rectangle 33"/>
          <p:cNvGrpSpPr>
            <a:grpSpLocks/>
          </p:cNvGrpSpPr>
          <p:nvPr/>
        </p:nvGrpSpPr>
        <p:grpSpPr bwMode="auto">
          <a:xfrm>
            <a:off x="579440" y="3829050"/>
            <a:ext cx="8162925" cy="755650"/>
            <a:chOff x="365" y="2412"/>
            <a:chExt cx="5142" cy="476"/>
          </a:xfrm>
        </p:grpSpPr>
        <p:pic>
          <p:nvPicPr>
            <p:cNvPr id="189458" name="Rectangle 33"/>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5" y="2412"/>
              <a:ext cx="5142" cy="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59" name="Text Box 20"/>
            <p:cNvSpPr txBox="1">
              <a:spLocks noChangeArrowheads="1"/>
            </p:cNvSpPr>
            <p:nvPr/>
          </p:nvSpPr>
          <p:spPr bwMode="auto">
            <a:xfrm>
              <a:off x="385" y="2432"/>
              <a:ext cx="5105"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kumimoji="0" lang="zh-TW" altLang="en-US" sz="4000" b="1">
                  <a:solidFill>
                    <a:srgbClr val="FFFFFF"/>
                  </a:solidFill>
                  <a:latin typeface="Times New Roman" pitchFamily="18" charset="0"/>
                  <a:ea typeface="標楷體" pitchFamily="65" charset="-120"/>
                </a:rPr>
                <a:t>流域整體治理關乎</a:t>
              </a:r>
              <a:r>
                <a:rPr kumimoji="0" lang="en-US" altLang="zh-TW" sz="4000" b="1">
                  <a:solidFill>
                    <a:srgbClr val="FFFFFF"/>
                  </a:solidFill>
                  <a:latin typeface="Times New Roman" pitchFamily="18" charset="0"/>
                  <a:ea typeface="標楷體" pitchFamily="65" charset="-120"/>
                </a:rPr>
                <a:t>800</a:t>
              </a:r>
              <a:r>
                <a:rPr kumimoji="0" lang="zh-TW" altLang="en-US" sz="4000" b="1">
                  <a:solidFill>
                    <a:srgbClr val="FFFFFF"/>
                  </a:solidFill>
                  <a:latin typeface="Times New Roman" pitchFamily="18" charset="0"/>
                  <a:ea typeface="標楷體" pitchFamily="65" charset="-120"/>
                </a:rPr>
                <a:t>萬人口生計</a:t>
              </a:r>
              <a:r>
                <a:rPr kumimoji="0" lang="en-US" altLang="zh-TW" sz="4000" b="1">
                  <a:solidFill>
                    <a:srgbClr val="FFFFFF"/>
                  </a:solidFill>
                  <a:latin typeface="Times New Roman" pitchFamily="18" charset="0"/>
                  <a:ea typeface="標楷體" pitchFamily="65" charset="-120"/>
                </a:rPr>
                <a:t>!!</a:t>
              </a:r>
            </a:p>
          </p:txBody>
        </p:sp>
      </p:grpSp>
      <p:sp>
        <p:nvSpPr>
          <p:cNvPr id="37906" name="Text Box 20"/>
          <p:cNvSpPr txBox="1">
            <a:spLocks noChangeArrowheads="1"/>
          </p:cNvSpPr>
          <p:nvPr/>
        </p:nvSpPr>
        <p:spPr bwMode="auto">
          <a:xfrm>
            <a:off x="0" y="7938"/>
            <a:ext cx="9144000" cy="762000"/>
          </a:xfrm>
          <a:prstGeom prst="rect">
            <a:avLst/>
          </a:prstGeom>
          <a:noFill/>
          <a:ln w="9525" algn="ctr">
            <a:noFill/>
            <a:miter lim="800000"/>
            <a:headEnd/>
            <a:tailEnd/>
          </a:ln>
        </p:spPr>
        <p:txBody>
          <a:bodyPr anchor="b">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spcBef>
                <a:spcPct val="50000"/>
              </a:spcBef>
            </a:pPr>
            <a:r>
              <a:rPr kumimoji="0" lang="zh-TW" altLang="en-US" sz="4400" b="1">
                <a:solidFill>
                  <a:srgbClr val="FFFF00"/>
                </a:solidFill>
                <a:effectLst>
                  <a:outerShdw blurRad="38100" dist="38100" dir="2700000" algn="tl">
                    <a:srgbClr val="C0C0C0"/>
                  </a:outerShdw>
                </a:effectLst>
                <a:latin typeface="標楷體" pitchFamily="65" charset="-120"/>
                <a:ea typeface="Arial Unicode MS" pitchFamily="34" charset="-120"/>
                <a:cs typeface="Arial Unicode MS" pitchFamily="34" charset="-120"/>
              </a:rPr>
              <a:t>台北防洪系統的風險</a:t>
            </a:r>
          </a:p>
        </p:txBody>
      </p:sp>
      <p:sp>
        <p:nvSpPr>
          <p:cNvPr id="189461" name="Slide Number Placeholder 1"/>
          <p:cNvSpPr txBox="1">
            <a:spLocks noGrp="1"/>
          </p:cNvSpPr>
          <p:nvPr/>
        </p:nvSpPr>
        <p:spPr bwMode="gray">
          <a:xfrm>
            <a:off x="8027989" y="0"/>
            <a:ext cx="1117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5EAA704C-2C60-46A8-818B-DB06D70029F7}" type="slidenum">
              <a:rPr kumimoji="0" lang="en-US" altLang="zh-TW" sz="2000">
                <a:solidFill>
                  <a:srgbClr val="000000"/>
                </a:solidFill>
                <a:ea typeface="微軟正黑體" pitchFamily="34" charset="-120"/>
              </a:rPr>
              <a:pPr algn="r" eaLnBrk="1" hangingPunct="1"/>
              <a:t>35</a:t>
            </a:fld>
            <a:endParaRPr kumimoji="0" lang="en-US" altLang="zh-TW" sz="2000">
              <a:solidFill>
                <a:srgbClr val="000000"/>
              </a:solidFill>
              <a:ea typeface="微軟正黑體" pitchFamily="34" charset="-120"/>
            </a:endParaRPr>
          </a:p>
        </p:txBody>
      </p:sp>
    </p:spTree>
    <p:extLst>
      <p:ext uri="{BB962C8B-B14F-4D97-AF65-F5344CB8AC3E}">
        <p14:creationId xmlns:p14="http://schemas.microsoft.com/office/powerpoint/2010/main" val="1182440850"/>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endParaRPr lang="en-US" altLang="zh-TW" sz="1400" b="1">
              <a:solidFill>
                <a:srgbClr val="000000"/>
              </a:solidFill>
              <a:latin typeface="Times New Roman" pitchFamily="18" charset="0"/>
              <a:ea typeface="標楷體" pitchFamily="65" charset="-120"/>
            </a:endParaRPr>
          </a:p>
          <a:p>
            <a:pPr algn="r" eaLnBrk="1" hangingPunct="1"/>
            <a:fld id="{29BE3B2E-36EF-4F6D-A4D4-273BF7B0E4AE}" type="slidenum">
              <a:rPr lang="en-US" altLang="zh-TW" sz="1400" b="1">
                <a:solidFill>
                  <a:srgbClr val="000000"/>
                </a:solidFill>
                <a:latin typeface="Times New Roman" pitchFamily="18" charset="0"/>
                <a:ea typeface="標楷體" pitchFamily="65" charset="-120"/>
              </a:rPr>
              <a:pPr algn="r" eaLnBrk="1" hangingPunct="1"/>
              <a:t>36</a:t>
            </a:fld>
            <a:endParaRPr lang="en-US" altLang="zh-TW" sz="1400" b="1">
              <a:solidFill>
                <a:srgbClr val="000000"/>
              </a:solidFill>
              <a:latin typeface="Times New Roman" pitchFamily="18" charset="0"/>
              <a:ea typeface="標楷體" pitchFamily="65" charset="-120"/>
            </a:endParaRPr>
          </a:p>
        </p:txBody>
      </p:sp>
      <p:pic>
        <p:nvPicPr>
          <p:cNvPr id="191491" name="Picture 2"/>
          <p:cNvPicPr>
            <a:picLocks noGrp="1" noChangeAspect="1" noChangeArrowheads="1"/>
          </p:cNvPicPr>
          <p:nvPr>
            <p:ph type="body" idx="4294967295"/>
          </p:nvPr>
        </p:nvPicPr>
        <p:blipFill>
          <a:blip r:embed="rId3" cstate="print">
            <a:extLst>
              <a:ext uri="{28A0092B-C50C-407E-A947-70E740481C1C}">
                <a14:useLocalDpi xmlns:a14="http://schemas.microsoft.com/office/drawing/2010/main" val="0"/>
              </a:ext>
            </a:extLst>
          </a:blip>
          <a:srcRect/>
          <a:stretch>
            <a:fillRect/>
          </a:stretch>
        </p:blipFill>
        <p:spPr>
          <a:xfrm>
            <a:off x="2" y="628654"/>
            <a:ext cx="5883275" cy="5445125"/>
          </a:xfrm>
          <a:noFill/>
        </p:spPr>
      </p:pic>
      <p:pic>
        <p:nvPicPr>
          <p:cNvPr id="191492" name="Picture 3" descr="ap_F23_2008090210234798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0238" y="4"/>
            <a:ext cx="3433762"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3" name="Picture 4" descr="ap_F23_2008070806085398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4527" y="4581529"/>
            <a:ext cx="3419475"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4" name="Rectangle 5"/>
          <p:cNvSpPr>
            <a:spLocks noChangeArrowheads="1"/>
          </p:cNvSpPr>
          <p:nvPr/>
        </p:nvSpPr>
        <p:spPr bwMode="auto">
          <a:xfrm>
            <a:off x="-222248" y="41275"/>
            <a:ext cx="587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b">
            <a:spAutoFit/>
          </a:bodyPr>
          <a:lstStyle/>
          <a:p>
            <a:r>
              <a:rPr kumimoji="0" lang="zh-TW" altLang="en-US" sz="3200" b="1">
                <a:solidFill>
                  <a:srgbClr val="000000"/>
                </a:solidFill>
                <a:latin typeface="Arial Unicode MS" pitchFamily="34" charset="-120"/>
                <a:ea typeface="Arial Unicode MS" pitchFamily="34" charset="-120"/>
                <a:cs typeface="Arial Unicode MS" pitchFamily="34" charset="-120"/>
              </a:rPr>
              <a:t>「工程思維」的大台北防洪計畫</a:t>
            </a:r>
          </a:p>
        </p:txBody>
      </p:sp>
    </p:spTree>
    <p:extLst>
      <p:ext uri="{BB962C8B-B14F-4D97-AF65-F5344CB8AC3E}">
        <p14:creationId xmlns:p14="http://schemas.microsoft.com/office/powerpoint/2010/main" val="4006146997"/>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52" name="Picture 8" descr="cmd0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 y="-1255"/>
            <a:ext cx="9144000" cy="68592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endParaRPr lang="en-US" altLang="zh-TW" sz="1400" b="1">
              <a:solidFill>
                <a:srgbClr val="000000"/>
              </a:solidFill>
              <a:latin typeface="Times New Roman" pitchFamily="18" charset="0"/>
              <a:ea typeface="標楷體" pitchFamily="65" charset="-120"/>
            </a:endParaRPr>
          </a:p>
          <a:p>
            <a:pPr algn="r" eaLnBrk="1" hangingPunct="1"/>
            <a:fld id="{3EDA7F8D-E25A-4669-A018-4945AA8EA5C0}" type="slidenum">
              <a:rPr lang="en-US" altLang="zh-TW" sz="1400" b="1">
                <a:solidFill>
                  <a:srgbClr val="000000"/>
                </a:solidFill>
                <a:latin typeface="Times New Roman" pitchFamily="18" charset="0"/>
                <a:ea typeface="標楷體" pitchFamily="65" charset="-120"/>
              </a:rPr>
              <a:pPr algn="r" eaLnBrk="1" hangingPunct="1"/>
              <a:t>38</a:t>
            </a:fld>
            <a:endParaRPr lang="en-US" altLang="zh-TW" sz="1400" b="1">
              <a:solidFill>
                <a:srgbClr val="000000"/>
              </a:solidFill>
              <a:latin typeface="Times New Roman" pitchFamily="18" charset="0"/>
              <a:ea typeface="標楷體" pitchFamily="65" charset="-120"/>
            </a:endParaRPr>
          </a:p>
        </p:txBody>
      </p:sp>
      <p:pic>
        <p:nvPicPr>
          <p:cNvPr id="194563" name="Picture 2" descr="Clip_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2"/>
          <p:cNvSpPr txBox="1">
            <a:spLocks noChangeArrowheads="1"/>
          </p:cNvSpPr>
          <p:nvPr/>
        </p:nvSpPr>
        <p:spPr bwMode="auto">
          <a:xfrm>
            <a:off x="2" y="0"/>
            <a:ext cx="4859338" cy="762000"/>
          </a:xfrm>
          <a:prstGeom prst="rect">
            <a:avLst/>
          </a:prstGeom>
          <a:solidFill>
            <a:srgbClr val="0033CC"/>
          </a:solid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kumimoji="0" lang="zh-TW" altLang="en-US" sz="4400" b="1" dirty="0">
                <a:solidFill>
                  <a:srgbClr val="FFFF00"/>
                </a:solidFill>
                <a:latin typeface="Arial Unicode MS" pitchFamily="34" charset="-120"/>
                <a:ea typeface="Arial Unicode MS" pitchFamily="34" charset="-120"/>
                <a:cs typeface="Arial Unicode MS" pitchFamily="34" charset="-120"/>
              </a:rPr>
              <a:t>未來可能遭遇問題</a:t>
            </a:r>
          </a:p>
        </p:txBody>
      </p:sp>
      <p:sp>
        <p:nvSpPr>
          <p:cNvPr id="194565" name="Rectangle 3"/>
          <p:cNvSpPr>
            <a:spLocks/>
          </p:cNvSpPr>
          <p:nvPr/>
        </p:nvSpPr>
        <p:spPr bwMode="auto">
          <a:xfrm>
            <a:off x="6300788" y="333375"/>
            <a:ext cx="2601912" cy="1925638"/>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19088" indent="-319088" eaLnBrk="0" hangingPunct="0">
              <a:spcBef>
                <a:spcPct val="20000"/>
              </a:spcBef>
              <a:buClr>
                <a:srgbClr val="FF0000"/>
              </a:buClr>
              <a:buFont typeface="Wingdings 2" pitchFamily="18" charset="2"/>
              <a:buChar char=""/>
            </a:pPr>
            <a:r>
              <a:rPr kumimoji="0" lang="zh-TW" altLang="en-US" sz="3000" b="1">
                <a:solidFill>
                  <a:srgbClr val="000000"/>
                </a:solidFill>
                <a:latin typeface="Arial Unicode MS" pitchFamily="34" charset="-120"/>
                <a:ea typeface="Arial Unicode MS" pitchFamily="34" charset="-120"/>
                <a:cs typeface="Arial Unicode MS" pitchFamily="34" charset="-120"/>
              </a:rPr>
              <a:t>風險</a:t>
            </a:r>
          </a:p>
          <a:p>
            <a:pPr marL="630238" lvl="1" indent="-273050" eaLnBrk="0" hangingPunct="0">
              <a:spcBef>
                <a:spcPct val="20000"/>
              </a:spcBef>
              <a:buClr>
                <a:srgbClr val="FF0000"/>
              </a:buClr>
              <a:buFont typeface="Wingdings 2" pitchFamily="18" charset="2"/>
              <a:buChar char=""/>
            </a:pPr>
            <a:r>
              <a:rPr kumimoji="0" lang="zh-TW" altLang="en-US" sz="2600" b="1">
                <a:solidFill>
                  <a:srgbClr val="000000"/>
                </a:solidFill>
                <a:latin typeface="Arial Unicode MS" pitchFamily="34" charset="-120"/>
                <a:ea typeface="Arial Unicode MS" pitchFamily="34" charset="-120"/>
                <a:cs typeface="Arial Unicode MS" pitchFamily="34" charset="-120"/>
              </a:rPr>
              <a:t>堤防損壞</a:t>
            </a:r>
          </a:p>
          <a:p>
            <a:pPr marL="630238" lvl="1" indent="-273050" eaLnBrk="0" hangingPunct="0">
              <a:spcBef>
                <a:spcPct val="20000"/>
              </a:spcBef>
              <a:buClr>
                <a:srgbClr val="FF0000"/>
              </a:buClr>
              <a:buFont typeface="Wingdings 2" pitchFamily="18" charset="2"/>
              <a:buChar char=""/>
            </a:pPr>
            <a:r>
              <a:rPr kumimoji="0" lang="zh-TW" altLang="en-US" sz="2600" b="1">
                <a:solidFill>
                  <a:srgbClr val="000000"/>
                </a:solidFill>
                <a:latin typeface="Arial Unicode MS" pitchFamily="34" charset="-120"/>
                <a:ea typeface="Arial Unicode MS" pitchFamily="34" charset="-120"/>
                <a:cs typeface="Arial Unicode MS" pitchFamily="34" charset="-120"/>
              </a:rPr>
              <a:t>氣候變遷</a:t>
            </a:r>
          </a:p>
          <a:p>
            <a:pPr marL="630238" lvl="1" indent="-273050" eaLnBrk="0" hangingPunct="0">
              <a:spcBef>
                <a:spcPct val="20000"/>
              </a:spcBef>
              <a:buClr>
                <a:srgbClr val="FF0000"/>
              </a:buClr>
              <a:buFont typeface="Wingdings 2" pitchFamily="18" charset="2"/>
              <a:buChar char=""/>
            </a:pPr>
            <a:r>
              <a:rPr kumimoji="0" lang="en-US" altLang="zh-TW" sz="2600" b="1">
                <a:solidFill>
                  <a:srgbClr val="000000"/>
                </a:solidFill>
                <a:latin typeface="Arial Unicode MS" pitchFamily="34" charset="-120"/>
                <a:ea typeface="Arial Unicode MS" pitchFamily="34" charset="-120"/>
                <a:cs typeface="Arial Unicode MS" pitchFamily="34" charset="-120"/>
              </a:rPr>
              <a:t>‥‥</a:t>
            </a:r>
          </a:p>
        </p:txBody>
      </p:sp>
    </p:spTree>
    <p:extLst>
      <p:ext uri="{BB962C8B-B14F-4D97-AF65-F5344CB8AC3E}">
        <p14:creationId xmlns:p14="http://schemas.microsoft.com/office/powerpoint/2010/main" val="12175387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4665" y="3"/>
            <a:ext cx="4859337"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3555" name="Picture 15" descr="Na-Li-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6100" y="3614738"/>
            <a:ext cx="4787900" cy="324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4522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 name="Text Box 9"/>
          <p:cNvSpPr txBox="1">
            <a:spLocks noChangeArrowheads="1"/>
          </p:cNvSpPr>
          <p:nvPr/>
        </p:nvSpPr>
        <p:spPr bwMode="auto">
          <a:xfrm>
            <a:off x="107951" y="6488114"/>
            <a:ext cx="877163" cy="369332"/>
          </a:xfrm>
          <a:prstGeom prst="rect">
            <a:avLst/>
          </a:prstGeom>
          <a:noFill/>
          <a:ln w="9525" algn="ctr">
            <a:noFill/>
            <a:miter lim="800000"/>
            <a:headEnd/>
            <a:tailEnd/>
          </a:ln>
          <a:effectLst>
            <a:prstShdw prst="shdw17" dist="17961" dir="2700000">
              <a:schemeClr val="accent1">
                <a:gamma/>
                <a:shade val="60000"/>
                <a:invGamma/>
              </a:schemeClr>
            </a:prstShdw>
          </a:effectLst>
        </p:spPr>
        <p:txBody>
          <a:bodyPr wrap="none">
            <a:spAutoFit/>
          </a:bodyPr>
          <a:lstStyle/>
          <a:p>
            <a:pPr fontAlgn="auto">
              <a:spcBef>
                <a:spcPts val="0"/>
              </a:spcBef>
              <a:spcAft>
                <a:spcPts val="0"/>
              </a:spcAft>
              <a:defRPr/>
            </a:pPr>
            <a:r>
              <a:rPr kumimoji="0" lang="zh-TW" altLang="en-US" dirty="0">
                <a:solidFill>
                  <a:srgbClr val="FFFFFF"/>
                </a:solidFill>
                <a:latin typeface="Arial"/>
                <a:ea typeface="標楷體" pitchFamily="65" charset="-120"/>
              </a:rPr>
              <a:t>永吉路</a:t>
            </a:r>
          </a:p>
        </p:txBody>
      </p:sp>
      <p:sp>
        <p:nvSpPr>
          <p:cNvPr id="8" name="Text Box 9"/>
          <p:cNvSpPr txBox="1">
            <a:spLocks noChangeArrowheads="1"/>
          </p:cNvSpPr>
          <p:nvPr/>
        </p:nvSpPr>
        <p:spPr bwMode="auto">
          <a:xfrm>
            <a:off x="7697789" y="3213100"/>
            <a:ext cx="1338828" cy="369332"/>
          </a:xfrm>
          <a:prstGeom prst="rect">
            <a:avLst/>
          </a:prstGeom>
          <a:noFill/>
          <a:ln w="9525" algn="ctr">
            <a:noFill/>
            <a:miter lim="800000"/>
            <a:headEnd/>
            <a:tailEnd/>
          </a:ln>
          <a:effectLst>
            <a:prstShdw prst="shdw17" dist="17961" dir="2700000">
              <a:schemeClr val="accent1">
                <a:gamma/>
                <a:shade val="60000"/>
                <a:invGamma/>
              </a:schemeClr>
            </a:prstShdw>
          </a:effectLst>
        </p:spPr>
        <p:txBody>
          <a:bodyPr wrap="none">
            <a:spAutoFit/>
          </a:bodyPr>
          <a:lstStyle/>
          <a:p>
            <a:pPr fontAlgn="auto">
              <a:spcBef>
                <a:spcPts val="0"/>
              </a:spcBef>
              <a:spcAft>
                <a:spcPts val="0"/>
              </a:spcAft>
              <a:defRPr/>
            </a:pPr>
            <a:r>
              <a:rPr kumimoji="0" lang="zh-TW" altLang="en-US" dirty="0">
                <a:solidFill>
                  <a:srgbClr val="FFFFFF"/>
                </a:solidFill>
                <a:latin typeface="Arial"/>
                <a:ea typeface="標楷體" pitchFamily="65" charset="-120"/>
              </a:rPr>
              <a:t>基隆河決堤</a:t>
            </a:r>
          </a:p>
        </p:txBody>
      </p:sp>
      <p:sp>
        <p:nvSpPr>
          <p:cNvPr id="10" name="Text Box 9"/>
          <p:cNvSpPr txBox="1">
            <a:spLocks noChangeArrowheads="1"/>
          </p:cNvSpPr>
          <p:nvPr/>
        </p:nvSpPr>
        <p:spPr bwMode="auto">
          <a:xfrm>
            <a:off x="7524750" y="6453189"/>
            <a:ext cx="1569660" cy="369332"/>
          </a:xfrm>
          <a:prstGeom prst="rect">
            <a:avLst/>
          </a:prstGeom>
          <a:noFill/>
          <a:ln w="9525" algn="ctr">
            <a:noFill/>
            <a:miter lim="800000"/>
            <a:headEnd/>
            <a:tailEnd/>
          </a:ln>
          <a:effectLst>
            <a:prstShdw prst="shdw17" dist="17961" dir="2700000">
              <a:schemeClr val="accent1">
                <a:gamma/>
                <a:shade val="60000"/>
                <a:invGamma/>
              </a:schemeClr>
            </a:prstShdw>
          </a:effectLst>
        </p:spPr>
        <p:txBody>
          <a:bodyPr wrap="none">
            <a:spAutoFit/>
          </a:bodyPr>
          <a:lstStyle/>
          <a:p>
            <a:pPr fontAlgn="auto">
              <a:spcBef>
                <a:spcPts val="0"/>
              </a:spcBef>
              <a:spcAft>
                <a:spcPts val="0"/>
              </a:spcAft>
              <a:defRPr/>
            </a:pPr>
            <a:r>
              <a:rPr kumimoji="0" lang="zh-TW" altLang="en-US" dirty="0">
                <a:solidFill>
                  <a:srgbClr val="FFFFFF"/>
                </a:solidFill>
                <a:latin typeface="Arial"/>
                <a:ea typeface="標楷體" pitchFamily="65" charset="-120"/>
              </a:rPr>
              <a:t>台北市捷運站</a:t>
            </a:r>
          </a:p>
        </p:txBody>
      </p:sp>
      <p:sp>
        <p:nvSpPr>
          <p:cNvPr id="9" name="Rectangle 6"/>
          <p:cNvSpPr>
            <a:spLocks noChangeArrowheads="1"/>
          </p:cNvSpPr>
          <p:nvPr/>
        </p:nvSpPr>
        <p:spPr bwMode="auto">
          <a:xfrm>
            <a:off x="0" y="574"/>
            <a:ext cx="8459788" cy="641351"/>
          </a:xfrm>
          <a:prstGeom prst="rect">
            <a:avLst/>
          </a:prstGeom>
          <a:solidFill>
            <a:schemeClr val="bg1"/>
          </a:solidFill>
          <a:ln w="9525" algn="ctr">
            <a:noFill/>
            <a:miter lim="800000"/>
            <a:headEnd/>
            <a:tailEnd/>
          </a:ln>
          <a:effectLst/>
        </p:spPr>
        <p:txBody>
          <a:bodyPr anchor="b">
            <a:spAutoFit/>
          </a:bodyPr>
          <a:lstStyle/>
          <a:p>
            <a:pPr algn="dist" defTabSz="958850">
              <a:defRPr/>
            </a:pPr>
            <a:r>
              <a:rPr lang="en-US" altLang="zh-TW" sz="3600" dirty="0" smtClean="0">
                <a:solidFill>
                  <a:srgbClr val="000000"/>
                </a:solidFill>
                <a:effectLst>
                  <a:outerShdw blurRad="38100" dist="38100" dir="2700000" algn="tl">
                    <a:srgbClr val="FFFFFF"/>
                  </a:outerShdw>
                </a:effectLst>
                <a:latin typeface="Arial Unicode MS" pitchFamily="34" charset="-120"/>
                <a:ea typeface="Arial Unicode MS" pitchFamily="34" charset="-120"/>
                <a:cs typeface="Arial Unicode MS" pitchFamily="34" charset="-120"/>
              </a:rPr>
              <a:t>2001</a:t>
            </a:r>
            <a:r>
              <a:rPr lang="zh-TW" altLang="en-US" sz="3600" dirty="0" smtClean="0">
                <a:solidFill>
                  <a:srgbClr val="000000"/>
                </a:solidFill>
                <a:effectLst>
                  <a:outerShdw blurRad="38100" dist="38100" dir="2700000" algn="tl">
                    <a:srgbClr val="FFFFFF"/>
                  </a:outerShdw>
                </a:effectLst>
                <a:latin typeface="Arial Unicode MS" pitchFamily="34" charset="-120"/>
                <a:ea typeface="Arial Unicode MS" pitchFamily="34" charset="-120"/>
                <a:cs typeface="Arial Unicode MS" pitchFamily="34" charset="-120"/>
              </a:rPr>
              <a:t>年納莉颱風 </a:t>
            </a:r>
            <a:r>
              <a:rPr lang="en-US" altLang="zh-TW" sz="3600" dirty="0">
                <a:solidFill>
                  <a:srgbClr val="000000"/>
                </a:solidFill>
                <a:effectLst>
                  <a:outerShdw blurRad="38100" dist="38100" dir="2700000" algn="tl">
                    <a:srgbClr val="FFFFFF"/>
                  </a:outerShdw>
                </a:effectLst>
                <a:latin typeface="Arial Unicode MS" pitchFamily="34" charset="-120"/>
                <a:ea typeface="Arial Unicode MS" pitchFamily="34" charset="-120"/>
                <a:cs typeface="Arial Unicode MS" pitchFamily="34" charset="-120"/>
              </a:rPr>
              <a:t>– </a:t>
            </a:r>
            <a:r>
              <a:rPr lang="zh-TW" altLang="en-US" sz="3600" dirty="0" smtClean="0">
                <a:solidFill>
                  <a:srgbClr val="000000"/>
                </a:solidFill>
                <a:effectLst>
                  <a:outerShdw blurRad="38100" dist="38100" dir="2700000" algn="tl">
                    <a:srgbClr val="FFFFFF"/>
                  </a:outerShdw>
                </a:effectLst>
                <a:latin typeface="Arial Unicode MS" pitchFamily="34" charset="-120"/>
                <a:ea typeface="Arial Unicode MS" pitchFamily="34" charset="-120"/>
                <a:cs typeface="Arial Unicode MS" pitchFamily="34" charset="-120"/>
              </a:rPr>
              <a:t>台灣北部</a:t>
            </a:r>
            <a:r>
              <a:rPr lang="zh-TW" altLang="en-US" sz="3600" dirty="0">
                <a:solidFill>
                  <a:srgbClr val="000000"/>
                </a:solidFill>
                <a:effectLst>
                  <a:outerShdw blurRad="38100" dist="38100" dir="2700000" algn="tl">
                    <a:srgbClr val="FFFFFF"/>
                  </a:outerShdw>
                </a:effectLst>
                <a:latin typeface="Arial Unicode MS" pitchFamily="34" charset="-120"/>
                <a:ea typeface="Arial Unicode MS" pitchFamily="34" charset="-120"/>
                <a:cs typeface="Arial Unicode MS" pitchFamily="34" charset="-120"/>
              </a:rPr>
              <a:t>洪水災害</a:t>
            </a:r>
          </a:p>
        </p:txBody>
      </p:sp>
    </p:spTree>
    <p:extLst>
      <p:ext uri="{BB962C8B-B14F-4D97-AF65-F5344CB8AC3E}">
        <p14:creationId xmlns:p14="http://schemas.microsoft.com/office/powerpoint/2010/main" val="29945827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39552" y="116632"/>
            <a:ext cx="8229600" cy="4525963"/>
          </a:xfrm>
        </p:spPr>
        <p:txBody>
          <a:bodyPr/>
          <a:lstStyle/>
          <a:p>
            <a:pPr marL="0" indent="0">
              <a:buNone/>
            </a:pPr>
            <a:endParaRPr lang="en-US" altLang="zh-TW" dirty="0" smtClean="0"/>
          </a:p>
          <a:p>
            <a:pPr>
              <a:buFont typeface="Wingdings" charset="2"/>
              <a:buChar char="l"/>
            </a:pPr>
            <a:r>
              <a:rPr lang="zh-TW" altLang="en-US" dirty="0" smtClean="0"/>
              <a:t>如果你去便利商店買十塊的茶葉蛋花了十五塊，你感到義憤填膺</a:t>
            </a:r>
            <a:r>
              <a:rPr lang="mr-IN" altLang="zh-TW" dirty="0" smtClean="0"/>
              <a:t>……</a:t>
            </a:r>
            <a:r>
              <a:rPr lang="en-US" altLang="zh-TW" dirty="0" smtClean="0"/>
              <a:t>.</a:t>
            </a:r>
          </a:p>
          <a:p>
            <a:pPr>
              <a:buFont typeface="Wingdings" charset="2"/>
              <a:buChar char="l"/>
            </a:pPr>
            <a:endParaRPr lang="en-US" altLang="zh-TW" dirty="0"/>
          </a:p>
          <a:p>
            <a:pPr>
              <a:buFont typeface="Wingdings" charset="2"/>
              <a:buChar char="l"/>
            </a:pPr>
            <a:endParaRPr lang="en-US" altLang="zh-TW" dirty="0" smtClean="0"/>
          </a:p>
          <a:p>
            <a:pPr>
              <a:buFont typeface="Wingdings" charset="2"/>
              <a:buChar char="l"/>
            </a:pPr>
            <a:endParaRPr lang="en-US" altLang="zh-TW" dirty="0"/>
          </a:p>
          <a:p>
            <a:pPr>
              <a:buFont typeface="Wingdings" charset="2"/>
              <a:buChar char="l"/>
            </a:pPr>
            <a:r>
              <a:rPr lang="en-US" altLang="zh-TW" dirty="0" smtClean="0"/>
              <a:t>                               </a:t>
            </a:r>
            <a:r>
              <a:rPr lang="en-US" altLang="zh-TW" sz="4800" dirty="0" smtClean="0">
                <a:solidFill>
                  <a:srgbClr val="FF0000"/>
                </a:solidFill>
                <a:latin typeface="Apple LiGothic Medium"/>
                <a:ea typeface="Apple LiGothic Medium"/>
                <a:cs typeface="Apple LiGothic Medium"/>
              </a:rPr>
              <a:t>VS</a:t>
            </a:r>
          </a:p>
          <a:p>
            <a:pPr marL="0" indent="0">
              <a:buNone/>
            </a:pPr>
            <a:endParaRPr lang="en-US" altLang="zh-TW" dirty="0" smtClean="0"/>
          </a:p>
          <a:p>
            <a:pPr>
              <a:buFont typeface="Wingdings" charset="2"/>
              <a:buChar char="l"/>
            </a:pPr>
            <a:r>
              <a:rPr lang="zh-TW" altLang="en-US" dirty="0" smtClean="0"/>
              <a:t>你繳了五萬的各種稅卻買到兩百的服務，三千的債務，以及下一代的支票，你怎麼無意見？</a:t>
            </a:r>
            <a:endParaRPr lang="en-US" altLang="zh-TW" dirty="0" smtClean="0"/>
          </a:p>
          <a:p>
            <a:pPr marL="0" indent="0">
              <a:buNone/>
            </a:pPr>
            <a:endParaRPr lang="en-US" altLang="zh-TW" dirty="0" smtClean="0"/>
          </a:p>
          <a:p>
            <a:pPr marL="0" indent="0">
              <a:buNone/>
            </a:pPr>
            <a:endParaRPr kumimoji="1" lang="en-US" altLang="zh-TW" dirty="0" smtClean="0"/>
          </a:p>
        </p:txBody>
      </p:sp>
      <p:pic>
        <p:nvPicPr>
          <p:cNvPr id="5" name="圖片 4" descr="imag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2132856"/>
            <a:ext cx="3600709" cy="2396108"/>
          </a:xfrm>
          <a:prstGeom prst="rect">
            <a:avLst/>
          </a:prstGeom>
        </p:spPr>
      </p:pic>
      <p:pic>
        <p:nvPicPr>
          <p:cNvPr id="6" name="圖片 5" descr="image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80" y="2060848"/>
            <a:ext cx="2483768" cy="2483768"/>
          </a:xfrm>
          <a:prstGeom prst="rect">
            <a:avLst/>
          </a:prstGeom>
        </p:spPr>
      </p:pic>
    </p:spTree>
    <p:extLst>
      <p:ext uri="{BB962C8B-B14F-4D97-AF65-F5344CB8AC3E}">
        <p14:creationId xmlns:p14="http://schemas.microsoft.com/office/powerpoint/2010/main" val="39874089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SC_8534石門水庫"/>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67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7"/>
          <p:cNvSpPr txBox="1">
            <a:spLocks noChangeArrowheads="1"/>
          </p:cNvSpPr>
          <p:nvPr/>
        </p:nvSpPr>
        <p:spPr bwMode="auto">
          <a:xfrm>
            <a:off x="0" y="0"/>
            <a:ext cx="9167813" cy="701675"/>
          </a:xfrm>
          <a:prstGeom prst="rect">
            <a:avLst/>
          </a:prstGeom>
          <a:solidFill>
            <a:srgbClr val="FFFF99"/>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spcBef>
                <a:spcPct val="50000"/>
              </a:spcBef>
            </a:pPr>
            <a:r>
              <a:rPr lang="en-US" altLang="en-US" sz="4000" b="1">
                <a:latin typeface="微軟正黑體" pitchFamily="34" charset="-120"/>
                <a:ea typeface="微軟正黑體" pitchFamily="34" charset="-120"/>
                <a:cs typeface="Arial Unicode MS" pitchFamily="34" charset="-120"/>
              </a:rPr>
              <a:t>石門水庫的風險</a:t>
            </a:r>
            <a:endParaRPr lang="zh-TW" altLang="en-US" sz="4000" b="1">
              <a:latin typeface="微軟正黑體" pitchFamily="34" charset="-120"/>
              <a:ea typeface="微軟正黑體" pitchFamily="34" charset="-120"/>
              <a:cs typeface="Arial Unicode MS" pitchFamily="34" charset="-12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endParaRPr lang="zh-TW" altLang="en-US" sz="1400">
              <a:latin typeface="Times New Roman" pitchFamily="18" charset="0"/>
              <a:ea typeface="標楷體" pitchFamily="65" charset="-120"/>
            </a:endParaRPr>
          </a:p>
          <a:p>
            <a:pPr algn="r" eaLnBrk="1" hangingPunct="1"/>
            <a:fld id="{2E1440E2-732D-4473-A7E6-4E9884F33CE8}" type="slidenum">
              <a:rPr lang="zh-TW" altLang="en-US" sz="1400">
                <a:latin typeface="Times New Roman" pitchFamily="18" charset="0"/>
                <a:ea typeface="標楷體" pitchFamily="65" charset="-120"/>
              </a:rPr>
              <a:pPr algn="r" eaLnBrk="1" hangingPunct="1"/>
              <a:t>41</a:t>
            </a:fld>
            <a:endParaRPr lang="en-US" altLang="zh-TW" sz="1400">
              <a:latin typeface="Times New Roman" pitchFamily="18" charset="0"/>
              <a:ea typeface="標楷體" pitchFamily="65" charset="-120"/>
            </a:endParaRPr>
          </a:p>
        </p:txBody>
      </p:sp>
      <p:sp>
        <p:nvSpPr>
          <p:cNvPr id="29699"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TW" altLang="zh-TW"/>
          </a:p>
        </p:txBody>
      </p:sp>
      <p:sp>
        <p:nvSpPr>
          <p:cNvPr id="29700" name="AutoShape 3"/>
          <p:cNvSpPr>
            <a:spLocks noChangeArrowheads="1"/>
          </p:cNvSpPr>
          <p:nvPr/>
        </p:nvSpPr>
        <p:spPr bwMode="auto">
          <a:xfrm rot="-184400">
            <a:off x="-36513" y="547688"/>
            <a:ext cx="9144001" cy="5256212"/>
          </a:xfrm>
          <a:prstGeom prst="irregularSeal2">
            <a:avLst/>
          </a:prstGeom>
          <a:solidFill>
            <a:srgbClr val="FF0000"/>
          </a:solidFill>
          <a:ln w="12700" algn="ctr">
            <a:solidFill>
              <a:schemeClr val="tx1"/>
            </a:solidFill>
            <a:miter lim="800000"/>
            <a:headEnd/>
            <a:tailEnd/>
          </a:ln>
        </p:spPr>
        <p:txBody>
          <a:bodyPr wrap="none" anchor="ctr"/>
          <a:lstStyle/>
          <a:p>
            <a:pPr algn="ctr"/>
            <a:r>
              <a:rPr lang="zh-TW" altLang="en-US" sz="4400" b="1">
                <a:solidFill>
                  <a:srgbClr val="FFFF00"/>
                </a:solidFill>
                <a:ea typeface="標楷體" pitchFamily="65" charset="-120"/>
              </a:rPr>
              <a:t>治水，問題不在工程技術</a:t>
            </a:r>
            <a:br>
              <a:rPr lang="zh-TW" altLang="en-US" sz="4400" b="1">
                <a:solidFill>
                  <a:srgbClr val="FFFF00"/>
                </a:solidFill>
                <a:ea typeface="標楷體" pitchFamily="65" charset="-120"/>
              </a:rPr>
            </a:br>
            <a:r>
              <a:rPr lang="zh-TW" altLang="en-US" sz="4400" b="1">
                <a:solidFill>
                  <a:srgbClr val="FFFF00"/>
                </a:solidFill>
                <a:ea typeface="標楷體" pitchFamily="65" charset="-120"/>
              </a:rPr>
              <a:t>而在國土規劃</a:t>
            </a:r>
          </a:p>
        </p:txBody>
      </p:sp>
      <p:sp>
        <p:nvSpPr>
          <p:cNvPr id="2" name="Slide Number Placeholder 1"/>
          <p:cNvSpPr txBox="1">
            <a:spLocks noGrp="1"/>
          </p:cNvSpPr>
          <p:nvPr/>
        </p:nvSpPr>
        <p:spPr bwMode="auto">
          <a:xfrm>
            <a:off x="8027988" y="0"/>
            <a:ext cx="1117600" cy="476250"/>
          </a:xfrm>
          <a:prstGeom prst="rect">
            <a:avLst/>
          </a:prstGeom>
          <a:noFill/>
          <a:ln>
            <a:miter lim="800000"/>
            <a:headEnd/>
            <a:tailEnd/>
          </a:ln>
        </p:spPr>
        <p:txBody>
          <a:bodyPr/>
          <a:lstStyle/>
          <a:p>
            <a:pPr algn="r">
              <a:defRPr/>
            </a:pPr>
            <a:fld id="{E23CA0CC-E415-433A-9338-C139463AC705}" type="slidenum">
              <a:rPr lang="en-US" altLang="zh-TW" sz="2800">
                <a:latin typeface="Arial" charset="0"/>
                <a:ea typeface="+mn-ea"/>
              </a:rPr>
              <a:pPr algn="r">
                <a:defRPr/>
              </a:pPr>
              <a:t>41</a:t>
            </a:fld>
            <a:endParaRPr lang="en-US" altLang="zh-TW" sz="2800">
              <a:latin typeface="Arial" charset="0"/>
              <a:ea typeface="+mn-ea"/>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457200" y="206375"/>
            <a:ext cx="8229600" cy="701675"/>
          </a:xfrm>
        </p:spPr>
        <p:txBody>
          <a:bodyPr anchor="b">
            <a:spAutoFit/>
          </a:bodyPr>
          <a:lstStyle/>
          <a:p>
            <a:r>
              <a:rPr lang="zh-TW" altLang="en-US" sz="4000" b="1" smtClean="0">
                <a:solidFill>
                  <a:schemeClr val="tx1"/>
                </a:solidFill>
                <a:latin typeface="微軟正黑體" pitchFamily="34" charset="-120"/>
                <a:ea typeface="微軟正黑體" pitchFamily="34" charset="-120"/>
                <a:cs typeface="Arial Unicode MS" pitchFamily="34" charset="-120"/>
              </a:rPr>
              <a:t>國土規劃</a:t>
            </a:r>
            <a:r>
              <a:rPr lang="zh-TW" altLang="en-US" sz="3200" b="1" smtClean="0">
                <a:solidFill>
                  <a:schemeClr val="tx1"/>
                </a:solidFill>
                <a:latin typeface="微軟正黑體" pitchFamily="34" charset="-120"/>
                <a:ea typeface="微軟正黑體" pitchFamily="34" charset="-120"/>
                <a:cs typeface="Arial Unicode MS" pitchFamily="34" charset="-120"/>
              </a:rPr>
              <a:t> </a:t>
            </a:r>
          </a:p>
        </p:txBody>
      </p:sp>
      <p:sp>
        <p:nvSpPr>
          <p:cNvPr id="30723" name="Rectangle 3"/>
          <p:cNvSpPr>
            <a:spLocks noGrp="1" noChangeArrowheads="1"/>
          </p:cNvSpPr>
          <p:nvPr>
            <p:ph type="body" idx="4294967295"/>
          </p:nvPr>
        </p:nvSpPr>
        <p:spPr>
          <a:xfrm>
            <a:off x="142875" y="1308100"/>
            <a:ext cx="8893175" cy="4857750"/>
          </a:xfrm>
        </p:spPr>
        <p:txBody>
          <a:bodyPr/>
          <a:lstStyle/>
          <a:p>
            <a:pPr>
              <a:spcAft>
                <a:spcPct val="50000"/>
              </a:spcAft>
            </a:pPr>
            <a:r>
              <a:rPr lang="zh-TW" altLang="en-US" sz="2800" smtClean="0">
                <a:latin typeface="標楷體" pitchFamily="65" charset="-120"/>
                <a:ea typeface="標楷體" pitchFamily="65" charset="-120"/>
              </a:rPr>
              <a:t>面對未來不可測的氣候災難，最有效根本的防治辦法</a:t>
            </a:r>
            <a:br>
              <a:rPr lang="zh-TW" altLang="en-US" sz="2800" smtClean="0">
                <a:latin typeface="標楷體" pitchFamily="65" charset="-120"/>
                <a:ea typeface="標楷體" pitchFamily="65" charset="-120"/>
              </a:rPr>
            </a:br>
            <a:r>
              <a:rPr lang="zh-TW" altLang="en-US" sz="2800" smtClean="0">
                <a:latin typeface="標楷體" pitchFamily="65" charset="-120"/>
                <a:ea typeface="標楷體" pitchFamily="65" charset="-120"/>
              </a:rPr>
              <a:t>－</a:t>
            </a:r>
            <a:r>
              <a:rPr lang="zh-TW" altLang="en-US" sz="2800" smtClean="0">
                <a:solidFill>
                  <a:srgbClr val="FF0000"/>
                </a:solidFill>
                <a:latin typeface="標楷體" pitchFamily="65" charset="-120"/>
                <a:ea typeface="標楷體" pitchFamily="65" charset="-120"/>
              </a:rPr>
              <a:t>國土規劃</a:t>
            </a:r>
          </a:p>
          <a:p>
            <a:pPr>
              <a:spcAft>
                <a:spcPct val="50000"/>
              </a:spcAft>
            </a:pPr>
            <a:r>
              <a:rPr lang="zh-TW" altLang="en-US" sz="2800" smtClean="0">
                <a:latin typeface="標楷體" pitchFamily="65" charset="-120"/>
                <a:ea typeface="標楷體" pitchFamily="65" charset="-120"/>
              </a:rPr>
              <a:t>國土規劃不單是</a:t>
            </a:r>
            <a:r>
              <a:rPr lang="zh-TW" altLang="en-US" sz="2800" smtClean="0">
                <a:solidFill>
                  <a:srgbClr val="FF0000"/>
                </a:solidFill>
                <a:latin typeface="標楷體" pitchFamily="65" charset="-120"/>
                <a:ea typeface="標楷體" pitchFamily="65" charset="-120"/>
              </a:rPr>
              <a:t>土地</a:t>
            </a:r>
            <a:r>
              <a:rPr lang="zh-TW" altLang="en-US" sz="2800" smtClean="0">
                <a:latin typeface="標楷體" pitchFamily="65" charset="-120"/>
                <a:ea typeface="標楷體" pitchFamily="65" charset="-120"/>
              </a:rPr>
              <a:t>的合理開發、分配和利用</a:t>
            </a:r>
          </a:p>
          <a:p>
            <a:pPr>
              <a:spcAft>
                <a:spcPct val="50000"/>
              </a:spcAft>
            </a:pPr>
            <a:r>
              <a:rPr lang="zh-TW" altLang="en-US" sz="2800" smtClean="0">
                <a:latin typeface="標楷體" pitchFamily="65" charset="-120"/>
                <a:ea typeface="標楷體" pitchFamily="65" charset="-120"/>
              </a:rPr>
              <a:t>國土規劃應該是一套涵蓋</a:t>
            </a:r>
            <a:r>
              <a:rPr lang="zh-TW" altLang="en-US" sz="2800" smtClean="0">
                <a:solidFill>
                  <a:srgbClr val="FF0000"/>
                </a:solidFill>
                <a:latin typeface="標楷體" pitchFamily="65" charset="-120"/>
                <a:ea typeface="標楷體" pitchFamily="65" charset="-120"/>
              </a:rPr>
              <a:t>價值觀念</a:t>
            </a:r>
            <a:r>
              <a:rPr lang="zh-TW" altLang="en-US" sz="2800" smtClean="0">
                <a:latin typeface="標楷體" pitchFamily="65" charset="-120"/>
                <a:ea typeface="標楷體" pitchFamily="65" charset="-120"/>
              </a:rPr>
              <a:t>、</a:t>
            </a:r>
            <a:r>
              <a:rPr lang="zh-TW" altLang="en-US" sz="2800" smtClean="0">
                <a:solidFill>
                  <a:srgbClr val="FF0000"/>
                </a:solidFill>
                <a:latin typeface="標楷體" pitchFamily="65" charset="-120"/>
                <a:ea typeface="標楷體" pitchFamily="65" charset="-120"/>
              </a:rPr>
              <a:t>法令制度</a:t>
            </a:r>
            <a:r>
              <a:rPr lang="zh-TW" altLang="en-US" sz="2800" smtClean="0">
                <a:latin typeface="標楷體" pitchFamily="65" charset="-120"/>
                <a:ea typeface="標楷體" pitchFamily="65" charset="-120"/>
              </a:rPr>
              <a:t>、</a:t>
            </a:r>
            <a:r>
              <a:rPr lang="zh-TW" altLang="en-US" sz="2800" smtClean="0">
                <a:solidFill>
                  <a:srgbClr val="FF0000"/>
                </a:solidFill>
                <a:latin typeface="標楷體" pitchFamily="65" charset="-120"/>
                <a:ea typeface="標楷體" pitchFamily="65" charset="-120"/>
              </a:rPr>
              <a:t>行動實踐</a:t>
            </a:r>
            <a:r>
              <a:rPr lang="zh-TW" altLang="en-US" sz="2800" smtClean="0">
                <a:latin typeface="標楷體" pitchFamily="65" charset="-120"/>
                <a:ea typeface="標楷體" pitchFamily="65" charset="-120"/>
              </a:rPr>
              <a:t>以及</a:t>
            </a:r>
            <a:r>
              <a:rPr lang="zh-TW" altLang="en-US" sz="2800" smtClean="0">
                <a:solidFill>
                  <a:srgbClr val="FF0000"/>
                </a:solidFill>
                <a:latin typeface="標楷體" pitchFamily="65" charset="-120"/>
                <a:ea typeface="標楷體" pitchFamily="65" charset="-120"/>
              </a:rPr>
              <a:t>管理執行</a:t>
            </a:r>
            <a:r>
              <a:rPr lang="zh-TW" altLang="en-US" sz="2800" smtClean="0">
                <a:latin typeface="標楷體" pitchFamily="65" charset="-120"/>
                <a:ea typeface="標楷體" pitchFamily="65" charset="-120"/>
              </a:rPr>
              <a:t>的體制</a:t>
            </a:r>
          </a:p>
          <a:p>
            <a:pPr>
              <a:spcAft>
                <a:spcPct val="50000"/>
              </a:spcAft>
            </a:pPr>
            <a:r>
              <a:rPr lang="zh-TW" altLang="en-US" sz="2800" smtClean="0">
                <a:latin typeface="標楷體" pitchFamily="65" charset="-120"/>
                <a:ea typeface="標楷體" pitchFamily="65" charset="-120"/>
              </a:rPr>
              <a:t>最重要的是整體</a:t>
            </a:r>
            <a:r>
              <a:rPr lang="zh-TW" altLang="en-US" sz="2800" smtClean="0">
                <a:solidFill>
                  <a:srgbClr val="FF0000"/>
                </a:solidFill>
                <a:latin typeface="標楷體" pitchFamily="65" charset="-120"/>
                <a:ea typeface="標楷體" pitchFamily="65" charset="-120"/>
              </a:rPr>
              <a:t>社會價值觀</a:t>
            </a:r>
            <a:r>
              <a:rPr lang="zh-TW" altLang="en-US" sz="2800" smtClean="0">
                <a:latin typeface="標楷體" pitchFamily="65" charset="-120"/>
                <a:ea typeface="標楷體" pitchFamily="65" charset="-120"/>
              </a:rPr>
              <a:t>的扭轉，整體價值思維如果不改變，國土復育不可能達到，永續發展永遠只是無意義的專有名詞，不會有具體落實的真正行動 </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p:cNvSpPr>
            <a:spLocks noChangeArrowheads="1"/>
          </p:cNvSpPr>
          <p:nvPr/>
        </p:nvSpPr>
        <p:spPr bwMode="auto">
          <a:xfrm rot="5567658">
            <a:off x="4696620" y="2126456"/>
            <a:ext cx="5402262" cy="3209925"/>
          </a:xfrm>
          <a:prstGeom prst="curvedDownArrow">
            <a:avLst>
              <a:gd name="adj1" fmla="val 33660"/>
              <a:gd name="adj2" fmla="val 67319"/>
              <a:gd name="adj3" fmla="val 34056"/>
            </a:avLst>
          </a:prstGeom>
          <a:gradFill rotWithShape="0">
            <a:gsLst>
              <a:gs pos="0">
                <a:srgbClr val="FF0000"/>
              </a:gs>
              <a:gs pos="100000">
                <a:srgbClr val="00CC00"/>
              </a:gs>
            </a:gsLst>
            <a:lin ang="5400000" scaled="1"/>
          </a:gradFill>
          <a:ln w="9525">
            <a:solidFill>
              <a:schemeClr val="tx1"/>
            </a:solidFill>
            <a:miter lim="800000"/>
            <a:headEnd/>
            <a:tailEnd/>
          </a:ln>
        </p:spPr>
        <p:txBody>
          <a:bodyPr wrap="none" anchor="ctr"/>
          <a:lstStyle/>
          <a:p>
            <a:endParaRPr lang="zh-TW" altLang="zh-TW">
              <a:latin typeface="標楷體" pitchFamily="65" charset="-120"/>
              <a:ea typeface="標楷體" pitchFamily="65" charset="-120"/>
            </a:endParaRPr>
          </a:p>
        </p:txBody>
      </p:sp>
      <p:grpSp>
        <p:nvGrpSpPr>
          <p:cNvPr id="31747" name="Group 3"/>
          <p:cNvGrpSpPr>
            <a:grpSpLocks/>
          </p:cNvGrpSpPr>
          <p:nvPr/>
        </p:nvGrpSpPr>
        <p:grpSpPr bwMode="auto">
          <a:xfrm>
            <a:off x="5181600" y="869950"/>
            <a:ext cx="3124200" cy="2743200"/>
            <a:chOff x="7169" y="14852"/>
            <a:chExt cx="1792" cy="1236"/>
          </a:xfrm>
        </p:grpSpPr>
        <p:sp>
          <p:nvSpPr>
            <p:cNvPr id="32445" name="Freeform 4"/>
            <p:cNvSpPr>
              <a:spLocks/>
            </p:cNvSpPr>
            <p:nvPr/>
          </p:nvSpPr>
          <p:spPr bwMode="auto">
            <a:xfrm>
              <a:off x="8773" y="15629"/>
              <a:ext cx="152" cy="100"/>
            </a:xfrm>
            <a:custGeom>
              <a:avLst/>
              <a:gdLst>
                <a:gd name="T0" fmla="*/ 1 w 304"/>
                <a:gd name="T1" fmla="*/ 1 h 199"/>
                <a:gd name="T2" fmla="*/ 1 w 304"/>
                <a:gd name="T3" fmla="*/ 1 h 199"/>
                <a:gd name="T4" fmla="*/ 1 w 304"/>
                <a:gd name="T5" fmla="*/ 1 h 199"/>
                <a:gd name="T6" fmla="*/ 1 w 304"/>
                <a:gd name="T7" fmla="*/ 1 h 199"/>
                <a:gd name="T8" fmla="*/ 1 w 304"/>
                <a:gd name="T9" fmla="*/ 1 h 199"/>
                <a:gd name="T10" fmla="*/ 1 w 304"/>
                <a:gd name="T11" fmla="*/ 1 h 199"/>
                <a:gd name="T12" fmla="*/ 1 w 304"/>
                <a:gd name="T13" fmla="*/ 1 h 199"/>
                <a:gd name="T14" fmla="*/ 1 w 304"/>
                <a:gd name="T15" fmla="*/ 1 h 199"/>
                <a:gd name="T16" fmla="*/ 1 w 304"/>
                <a:gd name="T17" fmla="*/ 1 h 199"/>
                <a:gd name="T18" fmla="*/ 1 w 304"/>
                <a:gd name="T19" fmla="*/ 1 h 199"/>
                <a:gd name="T20" fmla="*/ 1 w 304"/>
                <a:gd name="T21" fmla="*/ 1 h 199"/>
                <a:gd name="T22" fmla="*/ 1 w 304"/>
                <a:gd name="T23" fmla="*/ 1 h 199"/>
                <a:gd name="T24" fmla="*/ 1 w 304"/>
                <a:gd name="T25" fmla="*/ 1 h 199"/>
                <a:gd name="T26" fmla="*/ 1 w 304"/>
                <a:gd name="T27" fmla="*/ 1 h 199"/>
                <a:gd name="T28" fmla="*/ 1 w 304"/>
                <a:gd name="T29" fmla="*/ 1 h 199"/>
                <a:gd name="T30" fmla="*/ 1 w 304"/>
                <a:gd name="T31" fmla="*/ 1 h 199"/>
                <a:gd name="T32" fmla="*/ 1 w 304"/>
                <a:gd name="T33" fmla="*/ 1 h 199"/>
                <a:gd name="T34" fmla="*/ 1 w 304"/>
                <a:gd name="T35" fmla="*/ 1 h 199"/>
                <a:gd name="T36" fmla="*/ 1 w 304"/>
                <a:gd name="T37" fmla="*/ 1 h 199"/>
                <a:gd name="T38" fmla="*/ 1 w 304"/>
                <a:gd name="T39" fmla="*/ 1 h 199"/>
                <a:gd name="T40" fmla="*/ 1 w 304"/>
                <a:gd name="T41" fmla="*/ 1 h 199"/>
                <a:gd name="T42" fmla="*/ 1 w 304"/>
                <a:gd name="T43" fmla="*/ 1 h 199"/>
                <a:gd name="T44" fmla="*/ 1 w 304"/>
                <a:gd name="T45" fmla="*/ 1 h 199"/>
                <a:gd name="T46" fmla="*/ 1 w 304"/>
                <a:gd name="T47" fmla="*/ 1 h 199"/>
                <a:gd name="T48" fmla="*/ 1 w 304"/>
                <a:gd name="T49" fmla="*/ 1 h 199"/>
                <a:gd name="T50" fmla="*/ 1 w 304"/>
                <a:gd name="T51" fmla="*/ 1 h 199"/>
                <a:gd name="T52" fmla="*/ 1 w 304"/>
                <a:gd name="T53" fmla="*/ 1 h 199"/>
                <a:gd name="T54" fmla="*/ 1 w 304"/>
                <a:gd name="T55" fmla="*/ 1 h 199"/>
                <a:gd name="T56" fmla="*/ 1 w 304"/>
                <a:gd name="T57" fmla="*/ 1 h 199"/>
                <a:gd name="T58" fmla="*/ 1 w 304"/>
                <a:gd name="T59" fmla="*/ 1 h 199"/>
                <a:gd name="T60" fmla="*/ 1 w 304"/>
                <a:gd name="T61" fmla="*/ 1 h 199"/>
                <a:gd name="T62" fmla="*/ 1 w 304"/>
                <a:gd name="T63" fmla="*/ 1 h 199"/>
                <a:gd name="T64" fmla="*/ 1 w 304"/>
                <a:gd name="T65" fmla="*/ 1 h 199"/>
                <a:gd name="T66" fmla="*/ 1 w 304"/>
                <a:gd name="T67" fmla="*/ 1 h 199"/>
                <a:gd name="T68" fmla="*/ 1 w 304"/>
                <a:gd name="T69" fmla="*/ 1 h 199"/>
                <a:gd name="T70" fmla="*/ 1 w 304"/>
                <a:gd name="T71" fmla="*/ 1 h 199"/>
                <a:gd name="T72" fmla="*/ 1 w 304"/>
                <a:gd name="T73" fmla="*/ 1 h 1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04"/>
                <a:gd name="T112" fmla="*/ 0 h 199"/>
                <a:gd name="T113" fmla="*/ 304 w 304"/>
                <a:gd name="T114" fmla="*/ 199 h 19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04" h="199">
                  <a:moveTo>
                    <a:pt x="302" y="185"/>
                  </a:moveTo>
                  <a:lnTo>
                    <a:pt x="298" y="179"/>
                  </a:lnTo>
                  <a:lnTo>
                    <a:pt x="296" y="173"/>
                  </a:lnTo>
                  <a:lnTo>
                    <a:pt x="294" y="166"/>
                  </a:lnTo>
                  <a:lnTo>
                    <a:pt x="294" y="161"/>
                  </a:lnTo>
                  <a:lnTo>
                    <a:pt x="290" y="149"/>
                  </a:lnTo>
                  <a:lnTo>
                    <a:pt x="290" y="139"/>
                  </a:lnTo>
                  <a:lnTo>
                    <a:pt x="289" y="132"/>
                  </a:lnTo>
                  <a:lnTo>
                    <a:pt x="287" y="126"/>
                  </a:lnTo>
                  <a:lnTo>
                    <a:pt x="286" y="120"/>
                  </a:lnTo>
                  <a:lnTo>
                    <a:pt x="286" y="115"/>
                  </a:lnTo>
                  <a:lnTo>
                    <a:pt x="286" y="103"/>
                  </a:lnTo>
                  <a:lnTo>
                    <a:pt x="286" y="93"/>
                  </a:lnTo>
                  <a:lnTo>
                    <a:pt x="285" y="86"/>
                  </a:lnTo>
                  <a:lnTo>
                    <a:pt x="285" y="80"/>
                  </a:lnTo>
                  <a:lnTo>
                    <a:pt x="283" y="75"/>
                  </a:lnTo>
                  <a:lnTo>
                    <a:pt x="283" y="69"/>
                  </a:lnTo>
                  <a:lnTo>
                    <a:pt x="282" y="63"/>
                  </a:lnTo>
                  <a:lnTo>
                    <a:pt x="282" y="57"/>
                  </a:lnTo>
                  <a:lnTo>
                    <a:pt x="281" y="51"/>
                  </a:lnTo>
                  <a:lnTo>
                    <a:pt x="281" y="46"/>
                  </a:lnTo>
                  <a:lnTo>
                    <a:pt x="279" y="40"/>
                  </a:lnTo>
                  <a:lnTo>
                    <a:pt x="278" y="34"/>
                  </a:lnTo>
                  <a:lnTo>
                    <a:pt x="277" y="28"/>
                  </a:lnTo>
                  <a:lnTo>
                    <a:pt x="277" y="23"/>
                  </a:lnTo>
                  <a:lnTo>
                    <a:pt x="274" y="11"/>
                  </a:lnTo>
                  <a:lnTo>
                    <a:pt x="272" y="0"/>
                  </a:lnTo>
                  <a:lnTo>
                    <a:pt x="264" y="2"/>
                  </a:lnTo>
                  <a:lnTo>
                    <a:pt x="261" y="10"/>
                  </a:lnTo>
                  <a:lnTo>
                    <a:pt x="270" y="177"/>
                  </a:lnTo>
                  <a:lnTo>
                    <a:pt x="264" y="180"/>
                  </a:lnTo>
                  <a:lnTo>
                    <a:pt x="255" y="183"/>
                  </a:lnTo>
                  <a:lnTo>
                    <a:pt x="0" y="194"/>
                  </a:lnTo>
                  <a:lnTo>
                    <a:pt x="13" y="195"/>
                  </a:lnTo>
                  <a:lnTo>
                    <a:pt x="27" y="197"/>
                  </a:lnTo>
                  <a:lnTo>
                    <a:pt x="34" y="197"/>
                  </a:lnTo>
                  <a:lnTo>
                    <a:pt x="42" y="198"/>
                  </a:lnTo>
                  <a:lnTo>
                    <a:pt x="48" y="198"/>
                  </a:lnTo>
                  <a:lnTo>
                    <a:pt x="56" y="199"/>
                  </a:lnTo>
                  <a:lnTo>
                    <a:pt x="62" y="199"/>
                  </a:lnTo>
                  <a:lnTo>
                    <a:pt x="70" y="199"/>
                  </a:lnTo>
                  <a:lnTo>
                    <a:pt x="77" y="199"/>
                  </a:lnTo>
                  <a:lnTo>
                    <a:pt x="84" y="199"/>
                  </a:lnTo>
                  <a:lnTo>
                    <a:pt x="91" y="199"/>
                  </a:lnTo>
                  <a:lnTo>
                    <a:pt x="99" y="199"/>
                  </a:lnTo>
                  <a:lnTo>
                    <a:pt x="107" y="199"/>
                  </a:lnTo>
                  <a:lnTo>
                    <a:pt x="114" y="199"/>
                  </a:lnTo>
                  <a:lnTo>
                    <a:pt x="121" y="198"/>
                  </a:lnTo>
                  <a:lnTo>
                    <a:pt x="129" y="198"/>
                  </a:lnTo>
                  <a:lnTo>
                    <a:pt x="135" y="197"/>
                  </a:lnTo>
                  <a:lnTo>
                    <a:pt x="143" y="197"/>
                  </a:lnTo>
                  <a:lnTo>
                    <a:pt x="149" y="197"/>
                  </a:lnTo>
                  <a:lnTo>
                    <a:pt x="157" y="197"/>
                  </a:lnTo>
                  <a:lnTo>
                    <a:pt x="164" y="197"/>
                  </a:lnTo>
                  <a:lnTo>
                    <a:pt x="172" y="197"/>
                  </a:lnTo>
                  <a:lnTo>
                    <a:pt x="178" y="196"/>
                  </a:lnTo>
                  <a:lnTo>
                    <a:pt x="186" y="196"/>
                  </a:lnTo>
                  <a:lnTo>
                    <a:pt x="192" y="196"/>
                  </a:lnTo>
                  <a:lnTo>
                    <a:pt x="200" y="196"/>
                  </a:lnTo>
                  <a:lnTo>
                    <a:pt x="207" y="196"/>
                  </a:lnTo>
                  <a:lnTo>
                    <a:pt x="214" y="196"/>
                  </a:lnTo>
                  <a:lnTo>
                    <a:pt x="222" y="197"/>
                  </a:lnTo>
                  <a:lnTo>
                    <a:pt x="230" y="198"/>
                  </a:lnTo>
                  <a:lnTo>
                    <a:pt x="238" y="197"/>
                  </a:lnTo>
                  <a:lnTo>
                    <a:pt x="246" y="196"/>
                  </a:lnTo>
                  <a:lnTo>
                    <a:pt x="253" y="196"/>
                  </a:lnTo>
                  <a:lnTo>
                    <a:pt x="263" y="196"/>
                  </a:lnTo>
                  <a:lnTo>
                    <a:pt x="269" y="195"/>
                  </a:lnTo>
                  <a:lnTo>
                    <a:pt x="277" y="195"/>
                  </a:lnTo>
                  <a:lnTo>
                    <a:pt x="283" y="196"/>
                  </a:lnTo>
                  <a:lnTo>
                    <a:pt x="291" y="197"/>
                  </a:lnTo>
                  <a:lnTo>
                    <a:pt x="298" y="193"/>
                  </a:lnTo>
                  <a:lnTo>
                    <a:pt x="304" y="186"/>
                  </a:lnTo>
                  <a:lnTo>
                    <a:pt x="303" y="185"/>
                  </a:lnTo>
                  <a:lnTo>
                    <a:pt x="302" y="1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46" name="Freeform 5"/>
            <p:cNvSpPr>
              <a:spLocks/>
            </p:cNvSpPr>
            <p:nvPr/>
          </p:nvSpPr>
          <p:spPr bwMode="auto">
            <a:xfrm>
              <a:off x="8833" y="14852"/>
              <a:ext cx="128" cy="132"/>
            </a:xfrm>
            <a:custGeom>
              <a:avLst/>
              <a:gdLst>
                <a:gd name="T0" fmla="*/ 1 w 256"/>
                <a:gd name="T1" fmla="*/ 0 h 265"/>
                <a:gd name="T2" fmla="*/ 1 w 256"/>
                <a:gd name="T3" fmla="*/ 0 h 265"/>
                <a:gd name="T4" fmla="*/ 1 w 256"/>
                <a:gd name="T5" fmla="*/ 0 h 265"/>
                <a:gd name="T6" fmla="*/ 1 w 256"/>
                <a:gd name="T7" fmla="*/ 0 h 265"/>
                <a:gd name="T8" fmla="*/ 1 w 256"/>
                <a:gd name="T9" fmla="*/ 0 h 265"/>
                <a:gd name="T10" fmla="*/ 1 w 256"/>
                <a:gd name="T11" fmla="*/ 0 h 265"/>
                <a:gd name="T12" fmla="*/ 1 w 256"/>
                <a:gd name="T13" fmla="*/ 0 h 265"/>
                <a:gd name="T14" fmla="*/ 0 w 256"/>
                <a:gd name="T15" fmla="*/ 0 h 265"/>
                <a:gd name="T16" fmla="*/ 1 w 256"/>
                <a:gd name="T17" fmla="*/ 0 h 265"/>
                <a:gd name="T18" fmla="*/ 1 w 256"/>
                <a:gd name="T19" fmla="*/ 0 h 265"/>
                <a:gd name="T20" fmla="*/ 1 w 256"/>
                <a:gd name="T21" fmla="*/ 0 h 265"/>
                <a:gd name="T22" fmla="*/ 1 w 256"/>
                <a:gd name="T23" fmla="*/ 0 h 265"/>
                <a:gd name="T24" fmla="*/ 1 w 256"/>
                <a:gd name="T25" fmla="*/ 0 h 265"/>
                <a:gd name="T26" fmla="*/ 1 w 256"/>
                <a:gd name="T27" fmla="*/ 0 h 265"/>
                <a:gd name="T28" fmla="*/ 1 w 256"/>
                <a:gd name="T29" fmla="*/ 0 h 265"/>
                <a:gd name="T30" fmla="*/ 1 w 256"/>
                <a:gd name="T31" fmla="*/ 0 h 265"/>
                <a:gd name="T32" fmla="*/ 1 w 256"/>
                <a:gd name="T33" fmla="*/ 0 h 265"/>
                <a:gd name="T34" fmla="*/ 1 w 256"/>
                <a:gd name="T35" fmla="*/ 0 h 265"/>
                <a:gd name="T36" fmla="*/ 1 w 256"/>
                <a:gd name="T37" fmla="*/ 0 h 265"/>
                <a:gd name="T38" fmla="*/ 1 w 256"/>
                <a:gd name="T39" fmla="*/ 0 h 265"/>
                <a:gd name="T40" fmla="*/ 1 w 256"/>
                <a:gd name="T41" fmla="*/ 0 h 265"/>
                <a:gd name="T42" fmla="*/ 1 w 256"/>
                <a:gd name="T43" fmla="*/ 0 h 265"/>
                <a:gd name="T44" fmla="*/ 1 w 256"/>
                <a:gd name="T45" fmla="*/ 0 h 265"/>
                <a:gd name="T46" fmla="*/ 1 w 256"/>
                <a:gd name="T47" fmla="*/ 0 h 265"/>
                <a:gd name="T48" fmla="*/ 1 w 256"/>
                <a:gd name="T49" fmla="*/ 0 h 265"/>
                <a:gd name="T50" fmla="*/ 1 w 256"/>
                <a:gd name="T51" fmla="*/ 0 h 265"/>
                <a:gd name="T52" fmla="*/ 1 w 256"/>
                <a:gd name="T53" fmla="*/ 0 h 265"/>
                <a:gd name="T54" fmla="*/ 1 w 256"/>
                <a:gd name="T55" fmla="*/ 0 h 265"/>
                <a:gd name="T56" fmla="*/ 1 w 256"/>
                <a:gd name="T57" fmla="*/ 0 h 265"/>
                <a:gd name="T58" fmla="*/ 1 w 256"/>
                <a:gd name="T59" fmla="*/ 0 h 265"/>
                <a:gd name="T60" fmla="*/ 1 w 256"/>
                <a:gd name="T61" fmla="*/ 0 h 265"/>
                <a:gd name="T62" fmla="*/ 1 w 256"/>
                <a:gd name="T63" fmla="*/ 0 h 265"/>
                <a:gd name="T64" fmla="*/ 1 w 256"/>
                <a:gd name="T65" fmla="*/ 0 h 265"/>
                <a:gd name="T66" fmla="*/ 1 w 256"/>
                <a:gd name="T67" fmla="*/ 0 h 265"/>
                <a:gd name="T68" fmla="*/ 1 w 256"/>
                <a:gd name="T69" fmla="*/ 0 h 265"/>
                <a:gd name="T70" fmla="*/ 1 w 256"/>
                <a:gd name="T71" fmla="*/ 0 h 265"/>
                <a:gd name="T72" fmla="*/ 1 w 256"/>
                <a:gd name="T73" fmla="*/ 0 h 265"/>
                <a:gd name="T74" fmla="*/ 1 w 256"/>
                <a:gd name="T75" fmla="*/ 0 h 265"/>
                <a:gd name="T76" fmla="*/ 1 w 256"/>
                <a:gd name="T77" fmla="*/ 0 h 265"/>
                <a:gd name="T78" fmla="*/ 1 w 256"/>
                <a:gd name="T79" fmla="*/ 0 h 265"/>
                <a:gd name="T80" fmla="*/ 1 w 256"/>
                <a:gd name="T81" fmla="*/ 0 h 265"/>
                <a:gd name="T82" fmla="*/ 1 w 256"/>
                <a:gd name="T83" fmla="*/ 0 h 26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56"/>
                <a:gd name="T127" fmla="*/ 0 h 265"/>
                <a:gd name="T128" fmla="*/ 256 w 256"/>
                <a:gd name="T129" fmla="*/ 265 h 26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56" h="265">
                  <a:moveTo>
                    <a:pt x="253" y="52"/>
                  </a:moveTo>
                  <a:lnTo>
                    <a:pt x="256" y="6"/>
                  </a:lnTo>
                  <a:lnTo>
                    <a:pt x="249" y="0"/>
                  </a:lnTo>
                  <a:lnTo>
                    <a:pt x="243" y="1"/>
                  </a:lnTo>
                  <a:lnTo>
                    <a:pt x="233" y="3"/>
                  </a:lnTo>
                  <a:lnTo>
                    <a:pt x="226" y="5"/>
                  </a:lnTo>
                  <a:lnTo>
                    <a:pt x="218" y="3"/>
                  </a:lnTo>
                  <a:lnTo>
                    <a:pt x="211" y="3"/>
                  </a:lnTo>
                  <a:lnTo>
                    <a:pt x="204" y="4"/>
                  </a:lnTo>
                  <a:lnTo>
                    <a:pt x="197" y="5"/>
                  </a:lnTo>
                  <a:lnTo>
                    <a:pt x="183" y="8"/>
                  </a:lnTo>
                  <a:lnTo>
                    <a:pt x="170" y="13"/>
                  </a:lnTo>
                  <a:lnTo>
                    <a:pt x="119" y="13"/>
                  </a:lnTo>
                  <a:lnTo>
                    <a:pt x="2" y="25"/>
                  </a:lnTo>
                  <a:lnTo>
                    <a:pt x="1" y="26"/>
                  </a:lnTo>
                  <a:lnTo>
                    <a:pt x="0" y="30"/>
                  </a:lnTo>
                  <a:lnTo>
                    <a:pt x="1" y="32"/>
                  </a:lnTo>
                  <a:lnTo>
                    <a:pt x="9" y="32"/>
                  </a:lnTo>
                  <a:lnTo>
                    <a:pt x="20" y="32"/>
                  </a:lnTo>
                  <a:lnTo>
                    <a:pt x="32" y="32"/>
                  </a:lnTo>
                  <a:lnTo>
                    <a:pt x="44" y="33"/>
                  </a:lnTo>
                  <a:lnTo>
                    <a:pt x="57" y="35"/>
                  </a:lnTo>
                  <a:lnTo>
                    <a:pt x="68" y="35"/>
                  </a:lnTo>
                  <a:lnTo>
                    <a:pt x="81" y="37"/>
                  </a:lnTo>
                  <a:lnTo>
                    <a:pt x="93" y="38"/>
                  </a:lnTo>
                  <a:lnTo>
                    <a:pt x="106" y="40"/>
                  </a:lnTo>
                  <a:lnTo>
                    <a:pt x="118" y="40"/>
                  </a:lnTo>
                  <a:lnTo>
                    <a:pt x="130" y="41"/>
                  </a:lnTo>
                  <a:lnTo>
                    <a:pt x="143" y="42"/>
                  </a:lnTo>
                  <a:lnTo>
                    <a:pt x="156" y="43"/>
                  </a:lnTo>
                  <a:lnTo>
                    <a:pt x="167" y="42"/>
                  </a:lnTo>
                  <a:lnTo>
                    <a:pt x="180" y="42"/>
                  </a:lnTo>
                  <a:lnTo>
                    <a:pt x="193" y="42"/>
                  </a:lnTo>
                  <a:lnTo>
                    <a:pt x="208" y="42"/>
                  </a:lnTo>
                  <a:lnTo>
                    <a:pt x="209" y="52"/>
                  </a:lnTo>
                  <a:lnTo>
                    <a:pt x="211" y="64"/>
                  </a:lnTo>
                  <a:lnTo>
                    <a:pt x="211" y="69"/>
                  </a:lnTo>
                  <a:lnTo>
                    <a:pt x="211" y="74"/>
                  </a:lnTo>
                  <a:lnTo>
                    <a:pt x="211" y="81"/>
                  </a:lnTo>
                  <a:lnTo>
                    <a:pt x="211" y="87"/>
                  </a:lnTo>
                  <a:lnTo>
                    <a:pt x="210" y="92"/>
                  </a:lnTo>
                  <a:lnTo>
                    <a:pt x="210" y="99"/>
                  </a:lnTo>
                  <a:lnTo>
                    <a:pt x="210" y="105"/>
                  </a:lnTo>
                  <a:lnTo>
                    <a:pt x="210" y="112"/>
                  </a:lnTo>
                  <a:lnTo>
                    <a:pt x="209" y="118"/>
                  </a:lnTo>
                  <a:lnTo>
                    <a:pt x="209" y="124"/>
                  </a:lnTo>
                  <a:lnTo>
                    <a:pt x="209" y="131"/>
                  </a:lnTo>
                  <a:lnTo>
                    <a:pt x="209" y="138"/>
                  </a:lnTo>
                  <a:lnTo>
                    <a:pt x="208" y="145"/>
                  </a:lnTo>
                  <a:lnTo>
                    <a:pt x="208" y="151"/>
                  </a:lnTo>
                  <a:lnTo>
                    <a:pt x="206" y="157"/>
                  </a:lnTo>
                  <a:lnTo>
                    <a:pt x="206" y="164"/>
                  </a:lnTo>
                  <a:lnTo>
                    <a:pt x="206" y="170"/>
                  </a:lnTo>
                  <a:lnTo>
                    <a:pt x="206" y="176"/>
                  </a:lnTo>
                  <a:lnTo>
                    <a:pt x="206" y="183"/>
                  </a:lnTo>
                  <a:lnTo>
                    <a:pt x="206" y="190"/>
                  </a:lnTo>
                  <a:lnTo>
                    <a:pt x="206" y="197"/>
                  </a:lnTo>
                  <a:lnTo>
                    <a:pt x="206" y="203"/>
                  </a:lnTo>
                  <a:lnTo>
                    <a:pt x="206" y="210"/>
                  </a:lnTo>
                  <a:lnTo>
                    <a:pt x="206" y="218"/>
                  </a:lnTo>
                  <a:lnTo>
                    <a:pt x="206" y="224"/>
                  </a:lnTo>
                  <a:lnTo>
                    <a:pt x="208" y="231"/>
                  </a:lnTo>
                  <a:lnTo>
                    <a:pt x="209" y="238"/>
                  </a:lnTo>
                  <a:lnTo>
                    <a:pt x="211" y="246"/>
                  </a:lnTo>
                  <a:lnTo>
                    <a:pt x="208" y="253"/>
                  </a:lnTo>
                  <a:lnTo>
                    <a:pt x="205" y="257"/>
                  </a:lnTo>
                  <a:lnTo>
                    <a:pt x="205" y="261"/>
                  </a:lnTo>
                  <a:lnTo>
                    <a:pt x="210" y="265"/>
                  </a:lnTo>
                  <a:lnTo>
                    <a:pt x="218" y="261"/>
                  </a:lnTo>
                  <a:lnTo>
                    <a:pt x="224" y="254"/>
                  </a:lnTo>
                  <a:lnTo>
                    <a:pt x="227" y="245"/>
                  </a:lnTo>
                  <a:lnTo>
                    <a:pt x="231" y="236"/>
                  </a:lnTo>
                  <a:lnTo>
                    <a:pt x="231" y="225"/>
                  </a:lnTo>
                  <a:lnTo>
                    <a:pt x="232" y="216"/>
                  </a:lnTo>
                  <a:lnTo>
                    <a:pt x="233" y="206"/>
                  </a:lnTo>
                  <a:lnTo>
                    <a:pt x="235" y="198"/>
                  </a:lnTo>
                  <a:lnTo>
                    <a:pt x="233" y="190"/>
                  </a:lnTo>
                  <a:lnTo>
                    <a:pt x="232" y="185"/>
                  </a:lnTo>
                  <a:lnTo>
                    <a:pt x="231" y="182"/>
                  </a:lnTo>
                  <a:lnTo>
                    <a:pt x="231" y="180"/>
                  </a:lnTo>
                  <a:lnTo>
                    <a:pt x="232" y="173"/>
                  </a:lnTo>
                  <a:lnTo>
                    <a:pt x="235" y="167"/>
                  </a:lnTo>
                  <a:lnTo>
                    <a:pt x="233" y="159"/>
                  </a:lnTo>
                  <a:lnTo>
                    <a:pt x="232" y="152"/>
                  </a:lnTo>
                  <a:lnTo>
                    <a:pt x="253"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47" name="Freeform 6"/>
            <p:cNvSpPr>
              <a:spLocks/>
            </p:cNvSpPr>
            <p:nvPr/>
          </p:nvSpPr>
          <p:spPr bwMode="auto">
            <a:xfrm>
              <a:off x="7169" y="14862"/>
              <a:ext cx="1759" cy="1226"/>
            </a:xfrm>
            <a:custGeom>
              <a:avLst/>
              <a:gdLst>
                <a:gd name="T0" fmla="*/ 1 w 3516"/>
                <a:gd name="T1" fmla="*/ 1 h 2452"/>
                <a:gd name="T2" fmla="*/ 1 w 3516"/>
                <a:gd name="T3" fmla="*/ 1 h 2452"/>
                <a:gd name="T4" fmla="*/ 1 w 3516"/>
                <a:gd name="T5" fmla="*/ 1 h 2452"/>
                <a:gd name="T6" fmla="*/ 1 w 3516"/>
                <a:gd name="T7" fmla="*/ 1 h 2452"/>
                <a:gd name="T8" fmla="*/ 1 w 3516"/>
                <a:gd name="T9" fmla="*/ 1 h 2452"/>
                <a:gd name="T10" fmla="*/ 1 w 3516"/>
                <a:gd name="T11" fmla="*/ 1 h 2452"/>
                <a:gd name="T12" fmla="*/ 1 w 3516"/>
                <a:gd name="T13" fmla="*/ 1 h 2452"/>
                <a:gd name="T14" fmla="*/ 1 w 3516"/>
                <a:gd name="T15" fmla="*/ 1 h 2452"/>
                <a:gd name="T16" fmla="*/ 1 w 3516"/>
                <a:gd name="T17" fmla="*/ 1 h 2452"/>
                <a:gd name="T18" fmla="*/ 1 w 3516"/>
                <a:gd name="T19" fmla="*/ 1 h 2452"/>
                <a:gd name="T20" fmla="*/ 1 w 3516"/>
                <a:gd name="T21" fmla="*/ 1 h 2452"/>
                <a:gd name="T22" fmla="*/ 1 w 3516"/>
                <a:gd name="T23" fmla="*/ 1 h 2452"/>
                <a:gd name="T24" fmla="*/ 1 w 3516"/>
                <a:gd name="T25" fmla="*/ 1 h 2452"/>
                <a:gd name="T26" fmla="*/ 1 w 3516"/>
                <a:gd name="T27" fmla="*/ 1 h 2452"/>
                <a:gd name="T28" fmla="*/ 1 w 3516"/>
                <a:gd name="T29" fmla="*/ 1 h 2452"/>
                <a:gd name="T30" fmla="*/ 1 w 3516"/>
                <a:gd name="T31" fmla="*/ 1 h 2452"/>
                <a:gd name="T32" fmla="*/ 1 w 3516"/>
                <a:gd name="T33" fmla="*/ 1 h 2452"/>
                <a:gd name="T34" fmla="*/ 1 w 3516"/>
                <a:gd name="T35" fmla="*/ 1 h 2452"/>
                <a:gd name="T36" fmla="*/ 1 w 3516"/>
                <a:gd name="T37" fmla="*/ 1 h 2452"/>
                <a:gd name="T38" fmla="*/ 1 w 3516"/>
                <a:gd name="T39" fmla="*/ 1 h 2452"/>
                <a:gd name="T40" fmla="*/ 0 w 3516"/>
                <a:gd name="T41" fmla="*/ 1 h 2452"/>
                <a:gd name="T42" fmla="*/ 1 w 3516"/>
                <a:gd name="T43" fmla="*/ 1 h 2452"/>
                <a:gd name="T44" fmla="*/ 1 w 3516"/>
                <a:gd name="T45" fmla="*/ 1 h 2452"/>
                <a:gd name="T46" fmla="*/ 1 w 3516"/>
                <a:gd name="T47" fmla="*/ 1 h 2452"/>
                <a:gd name="T48" fmla="*/ 1 w 3516"/>
                <a:gd name="T49" fmla="*/ 1 h 2452"/>
                <a:gd name="T50" fmla="*/ 1 w 3516"/>
                <a:gd name="T51" fmla="*/ 1 h 2452"/>
                <a:gd name="T52" fmla="*/ 1 w 3516"/>
                <a:gd name="T53" fmla="*/ 1 h 2452"/>
                <a:gd name="T54" fmla="*/ 1 w 3516"/>
                <a:gd name="T55" fmla="*/ 1 h 2452"/>
                <a:gd name="T56" fmla="*/ 1 w 3516"/>
                <a:gd name="T57" fmla="*/ 1 h 2452"/>
                <a:gd name="T58" fmla="*/ 1 w 3516"/>
                <a:gd name="T59" fmla="*/ 1 h 2452"/>
                <a:gd name="T60" fmla="*/ 1 w 3516"/>
                <a:gd name="T61" fmla="*/ 1 h 2452"/>
                <a:gd name="T62" fmla="*/ 1 w 3516"/>
                <a:gd name="T63" fmla="*/ 1 h 2452"/>
                <a:gd name="T64" fmla="*/ 1 w 3516"/>
                <a:gd name="T65" fmla="*/ 1 h 2452"/>
                <a:gd name="T66" fmla="*/ 1 w 3516"/>
                <a:gd name="T67" fmla="*/ 1 h 2452"/>
                <a:gd name="T68" fmla="*/ 1 w 3516"/>
                <a:gd name="T69" fmla="*/ 1 h 2452"/>
                <a:gd name="T70" fmla="*/ 1 w 3516"/>
                <a:gd name="T71" fmla="*/ 1 h 2452"/>
                <a:gd name="T72" fmla="*/ 1 w 3516"/>
                <a:gd name="T73" fmla="*/ 1 h 2452"/>
                <a:gd name="T74" fmla="*/ 1 w 3516"/>
                <a:gd name="T75" fmla="*/ 1 h 2452"/>
                <a:gd name="T76" fmla="*/ 1 w 3516"/>
                <a:gd name="T77" fmla="*/ 1 h 2452"/>
                <a:gd name="T78" fmla="*/ 1 w 3516"/>
                <a:gd name="T79" fmla="*/ 1 h 2452"/>
                <a:gd name="T80" fmla="*/ 1 w 3516"/>
                <a:gd name="T81" fmla="*/ 1 h 2452"/>
                <a:gd name="T82" fmla="*/ 1 w 3516"/>
                <a:gd name="T83" fmla="*/ 1 h 2452"/>
                <a:gd name="T84" fmla="*/ 1 w 3516"/>
                <a:gd name="T85" fmla="*/ 1 h 2452"/>
                <a:gd name="T86" fmla="*/ 1 w 3516"/>
                <a:gd name="T87" fmla="*/ 1 h 2452"/>
                <a:gd name="T88" fmla="*/ 1 w 3516"/>
                <a:gd name="T89" fmla="*/ 1 h 2452"/>
                <a:gd name="T90" fmla="*/ 1 w 3516"/>
                <a:gd name="T91" fmla="*/ 1 h 2452"/>
                <a:gd name="T92" fmla="*/ 1 w 3516"/>
                <a:gd name="T93" fmla="*/ 1 h 2452"/>
                <a:gd name="T94" fmla="*/ 1 w 3516"/>
                <a:gd name="T95" fmla="*/ 1 h 2452"/>
                <a:gd name="T96" fmla="*/ 1 w 3516"/>
                <a:gd name="T97" fmla="*/ 1 h 2452"/>
                <a:gd name="T98" fmla="*/ 1 w 3516"/>
                <a:gd name="T99" fmla="*/ 1 h 2452"/>
                <a:gd name="T100" fmla="*/ 1 w 3516"/>
                <a:gd name="T101" fmla="*/ 1 h 2452"/>
                <a:gd name="T102" fmla="*/ 1 w 3516"/>
                <a:gd name="T103" fmla="*/ 1 h 2452"/>
                <a:gd name="T104" fmla="*/ 1 w 3516"/>
                <a:gd name="T105" fmla="*/ 1 h 2452"/>
                <a:gd name="T106" fmla="*/ 1 w 3516"/>
                <a:gd name="T107" fmla="*/ 1 h 2452"/>
                <a:gd name="T108" fmla="*/ 1 w 3516"/>
                <a:gd name="T109" fmla="*/ 1 h 2452"/>
                <a:gd name="T110" fmla="*/ 1 w 3516"/>
                <a:gd name="T111" fmla="*/ 1 h 2452"/>
                <a:gd name="T112" fmla="*/ 1 w 3516"/>
                <a:gd name="T113" fmla="*/ 1 h 2452"/>
                <a:gd name="T114" fmla="*/ 1 w 3516"/>
                <a:gd name="T115" fmla="*/ 1 h 2452"/>
                <a:gd name="T116" fmla="*/ 1 w 3516"/>
                <a:gd name="T117" fmla="*/ 1 h 2452"/>
                <a:gd name="T118" fmla="*/ 1 w 3516"/>
                <a:gd name="T119" fmla="*/ 1 h 2452"/>
                <a:gd name="T120" fmla="*/ 1 w 3516"/>
                <a:gd name="T121" fmla="*/ 1 h 245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516"/>
                <a:gd name="T184" fmla="*/ 0 h 2452"/>
                <a:gd name="T185" fmla="*/ 3516 w 3516"/>
                <a:gd name="T186" fmla="*/ 2452 h 245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516" h="2452">
                  <a:moveTo>
                    <a:pt x="3453" y="1644"/>
                  </a:moveTo>
                  <a:lnTo>
                    <a:pt x="3429" y="1502"/>
                  </a:lnTo>
                  <a:lnTo>
                    <a:pt x="3425" y="1496"/>
                  </a:lnTo>
                  <a:lnTo>
                    <a:pt x="3424" y="1490"/>
                  </a:lnTo>
                  <a:lnTo>
                    <a:pt x="3421" y="1483"/>
                  </a:lnTo>
                  <a:lnTo>
                    <a:pt x="3421" y="1477"/>
                  </a:lnTo>
                  <a:lnTo>
                    <a:pt x="3420" y="1470"/>
                  </a:lnTo>
                  <a:lnTo>
                    <a:pt x="3419" y="1464"/>
                  </a:lnTo>
                  <a:lnTo>
                    <a:pt x="3419" y="1458"/>
                  </a:lnTo>
                  <a:lnTo>
                    <a:pt x="3419" y="1452"/>
                  </a:lnTo>
                  <a:lnTo>
                    <a:pt x="3418" y="1446"/>
                  </a:lnTo>
                  <a:lnTo>
                    <a:pt x="3418" y="1440"/>
                  </a:lnTo>
                  <a:lnTo>
                    <a:pt x="3418" y="1433"/>
                  </a:lnTo>
                  <a:lnTo>
                    <a:pt x="3418" y="1427"/>
                  </a:lnTo>
                  <a:lnTo>
                    <a:pt x="3418" y="1420"/>
                  </a:lnTo>
                  <a:lnTo>
                    <a:pt x="3419" y="1414"/>
                  </a:lnTo>
                  <a:lnTo>
                    <a:pt x="3419" y="1408"/>
                  </a:lnTo>
                  <a:lnTo>
                    <a:pt x="3420" y="1402"/>
                  </a:lnTo>
                  <a:lnTo>
                    <a:pt x="3420" y="1395"/>
                  </a:lnTo>
                  <a:lnTo>
                    <a:pt x="3420" y="1388"/>
                  </a:lnTo>
                  <a:lnTo>
                    <a:pt x="3420" y="1382"/>
                  </a:lnTo>
                  <a:lnTo>
                    <a:pt x="3421" y="1376"/>
                  </a:lnTo>
                  <a:lnTo>
                    <a:pt x="3421" y="1369"/>
                  </a:lnTo>
                  <a:lnTo>
                    <a:pt x="3423" y="1363"/>
                  </a:lnTo>
                  <a:lnTo>
                    <a:pt x="3423" y="1357"/>
                  </a:lnTo>
                  <a:lnTo>
                    <a:pt x="3424" y="1350"/>
                  </a:lnTo>
                  <a:lnTo>
                    <a:pt x="3424" y="1344"/>
                  </a:lnTo>
                  <a:lnTo>
                    <a:pt x="3424" y="1337"/>
                  </a:lnTo>
                  <a:lnTo>
                    <a:pt x="3424" y="1331"/>
                  </a:lnTo>
                  <a:lnTo>
                    <a:pt x="3425" y="1325"/>
                  </a:lnTo>
                  <a:lnTo>
                    <a:pt x="3425" y="1318"/>
                  </a:lnTo>
                  <a:lnTo>
                    <a:pt x="3425" y="1312"/>
                  </a:lnTo>
                  <a:lnTo>
                    <a:pt x="3425" y="1305"/>
                  </a:lnTo>
                  <a:lnTo>
                    <a:pt x="3425" y="1299"/>
                  </a:lnTo>
                  <a:lnTo>
                    <a:pt x="3427" y="1291"/>
                  </a:lnTo>
                  <a:lnTo>
                    <a:pt x="3428" y="1283"/>
                  </a:lnTo>
                  <a:lnTo>
                    <a:pt x="3429" y="1275"/>
                  </a:lnTo>
                  <a:lnTo>
                    <a:pt x="3431" y="1267"/>
                  </a:lnTo>
                  <a:lnTo>
                    <a:pt x="3431" y="1259"/>
                  </a:lnTo>
                  <a:lnTo>
                    <a:pt x="3432" y="1252"/>
                  </a:lnTo>
                  <a:lnTo>
                    <a:pt x="3432" y="1244"/>
                  </a:lnTo>
                  <a:lnTo>
                    <a:pt x="3433" y="1237"/>
                  </a:lnTo>
                  <a:lnTo>
                    <a:pt x="3433" y="1229"/>
                  </a:lnTo>
                  <a:lnTo>
                    <a:pt x="3433" y="1221"/>
                  </a:lnTo>
                  <a:lnTo>
                    <a:pt x="3433" y="1214"/>
                  </a:lnTo>
                  <a:lnTo>
                    <a:pt x="3433" y="1208"/>
                  </a:lnTo>
                  <a:lnTo>
                    <a:pt x="3433" y="1200"/>
                  </a:lnTo>
                  <a:lnTo>
                    <a:pt x="3433" y="1193"/>
                  </a:lnTo>
                  <a:lnTo>
                    <a:pt x="3433" y="1185"/>
                  </a:lnTo>
                  <a:lnTo>
                    <a:pt x="3434" y="1179"/>
                  </a:lnTo>
                  <a:lnTo>
                    <a:pt x="3433" y="1171"/>
                  </a:lnTo>
                  <a:lnTo>
                    <a:pt x="3433" y="1164"/>
                  </a:lnTo>
                  <a:lnTo>
                    <a:pt x="3433" y="1157"/>
                  </a:lnTo>
                  <a:lnTo>
                    <a:pt x="3433" y="1149"/>
                  </a:lnTo>
                  <a:lnTo>
                    <a:pt x="3433" y="1142"/>
                  </a:lnTo>
                  <a:lnTo>
                    <a:pt x="3433" y="1134"/>
                  </a:lnTo>
                  <a:lnTo>
                    <a:pt x="3433" y="1127"/>
                  </a:lnTo>
                  <a:lnTo>
                    <a:pt x="3433" y="1120"/>
                  </a:lnTo>
                  <a:lnTo>
                    <a:pt x="3433" y="1112"/>
                  </a:lnTo>
                  <a:lnTo>
                    <a:pt x="3433" y="1105"/>
                  </a:lnTo>
                  <a:lnTo>
                    <a:pt x="3434" y="1097"/>
                  </a:lnTo>
                  <a:lnTo>
                    <a:pt x="3436" y="1091"/>
                  </a:lnTo>
                  <a:lnTo>
                    <a:pt x="3436" y="1082"/>
                  </a:lnTo>
                  <a:lnTo>
                    <a:pt x="3438" y="1076"/>
                  </a:lnTo>
                  <a:lnTo>
                    <a:pt x="3440" y="1067"/>
                  </a:lnTo>
                  <a:lnTo>
                    <a:pt x="3442" y="1061"/>
                  </a:lnTo>
                  <a:lnTo>
                    <a:pt x="3440" y="1054"/>
                  </a:lnTo>
                  <a:lnTo>
                    <a:pt x="3440" y="1049"/>
                  </a:lnTo>
                  <a:lnTo>
                    <a:pt x="3440" y="1044"/>
                  </a:lnTo>
                  <a:lnTo>
                    <a:pt x="3440" y="1039"/>
                  </a:lnTo>
                  <a:lnTo>
                    <a:pt x="3440" y="1030"/>
                  </a:lnTo>
                  <a:lnTo>
                    <a:pt x="3440" y="1020"/>
                  </a:lnTo>
                  <a:lnTo>
                    <a:pt x="3440" y="1014"/>
                  </a:lnTo>
                  <a:lnTo>
                    <a:pt x="3442" y="1011"/>
                  </a:lnTo>
                  <a:lnTo>
                    <a:pt x="3446" y="1005"/>
                  </a:lnTo>
                  <a:lnTo>
                    <a:pt x="3450" y="998"/>
                  </a:lnTo>
                  <a:lnTo>
                    <a:pt x="3450" y="988"/>
                  </a:lnTo>
                  <a:lnTo>
                    <a:pt x="3450" y="979"/>
                  </a:lnTo>
                  <a:lnTo>
                    <a:pt x="3450" y="969"/>
                  </a:lnTo>
                  <a:lnTo>
                    <a:pt x="3450" y="960"/>
                  </a:lnTo>
                  <a:lnTo>
                    <a:pt x="3450" y="950"/>
                  </a:lnTo>
                  <a:lnTo>
                    <a:pt x="3451" y="941"/>
                  </a:lnTo>
                  <a:lnTo>
                    <a:pt x="3451" y="931"/>
                  </a:lnTo>
                  <a:lnTo>
                    <a:pt x="3453" y="921"/>
                  </a:lnTo>
                  <a:lnTo>
                    <a:pt x="3453" y="912"/>
                  </a:lnTo>
                  <a:lnTo>
                    <a:pt x="3453" y="902"/>
                  </a:lnTo>
                  <a:lnTo>
                    <a:pt x="3454" y="893"/>
                  </a:lnTo>
                  <a:lnTo>
                    <a:pt x="3455" y="883"/>
                  </a:lnTo>
                  <a:lnTo>
                    <a:pt x="3455" y="874"/>
                  </a:lnTo>
                  <a:lnTo>
                    <a:pt x="3455" y="864"/>
                  </a:lnTo>
                  <a:lnTo>
                    <a:pt x="3457" y="854"/>
                  </a:lnTo>
                  <a:lnTo>
                    <a:pt x="3458" y="846"/>
                  </a:lnTo>
                  <a:lnTo>
                    <a:pt x="3458" y="836"/>
                  </a:lnTo>
                  <a:lnTo>
                    <a:pt x="3458" y="827"/>
                  </a:lnTo>
                  <a:lnTo>
                    <a:pt x="3459" y="817"/>
                  </a:lnTo>
                  <a:lnTo>
                    <a:pt x="3460" y="808"/>
                  </a:lnTo>
                  <a:lnTo>
                    <a:pt x="3460" y="798"/>
                  </a:lnTo>
                  <a:lnTo>
                    <a:pt x="3460" y="788"/>
                  </a:lnTo>
                  <a:lnTo>
                    <a:pt x="3462" y="779"/>
                  </a:lnTo>
                  <a:lnTo>
                    <a:pt x="3463" y="770"/>
                  </a:lnTo>
                  <a:lnTo>
                    <a:pt x="3463" y="761"/>
                  </a:lnTo>
                  <a:lnTo>
                    <a:pt x="3463" y="751"/>
                  </a:lnTo>
                  <a:lnTo>
                    <a:pt x="3464" y="742"/>
                  </a:lnTo>
                  <a:lnTo>
                    <a:pt x="3466" y="732"/>
                  </a:lnTo>
                  <a:lnTo>
                    <a:pt x="3466" y="722"/>
                  </a:lnTo>
                  <a:lnTo>
                    <a:pt x="3466" y="713"/>
                  </a:lnTo>
                  <a:lnTo>
                    <a:pt x="3467" y="703"/>
                  </a:lnTo>
                  <a:lnTo>
                    <a:pt x="3468" y="695"/>
                  </a:lnTo>
                  <a:lnTo>
                    <a:pt x="3468" y="685"/>
                  </a:lnTo>
                  <a:lnTo>
                    <a:pt x="3468" y="676"/>
                  </a:lnTo>
                  <a:lnTo>
                    <a:pt x="3468" y="666"/>
                  </a:lnTo>
                  <a:lnTo>
                    <a:pt x="3470" y="656"/>
                  </a:lnTo>
                  <a:lnTo>
                    <a:pt x="3470" y="647"/>
                  </a:lnTo>
                  <a:lnTo>
                    <a:pt x="3470" y="637"/>
                  </a:lnTo>
                  <a:lnTo>
                    <a:pt x="3470" y="628"/>
                  </a:lnTo>
                  <a:lnTo>
                    <a:pt x="3471" y="618"/>
                  </a:lnTo>
                  <a:lnTo>
                    <a:pt x="3471" y="609"/>
                  </a:lnTo>
                  <a:lnTo>
                    <a:pt x="3471" y="599"/>
                  </a:lnTo>
                  <a:lnTo>
                    <a:pt x="3471" y="589"/>
                  </a:lnTo>
                  <a:lnTo>
                    <a:pt x="3472" y="580"/>
                  </a:lnTo>
                  <a:lnTo>
                    <a:pt x="3472" y="570"/>
                  </a:lnTo>
                  <a:lnTo>
                    <a:pt x="3473" y="561"/>
                  </a:lnTo>
                  <a:lnTo>
                    <a:pt x="3473" y="551"/>
                  </a:lnTo>
                  <a:lnTo>
                    <a:pt x="3475" y="543"/>
                  </a:lnTo>
                  <a:lnTo>
                    <a:pt x="3473" y="533"/>
                  </a:lnTo>
                  <a:lnTo>
                    <a:pt x="3473" y="524"/>
                  </a:lnTo>
                  <a:lnTo>
                    <a:pt x="3473" y="514"/>
                  </a:lnTo>
                  <a:lnTo>
                    <a:pt x="3473" y="504"/>
                  </a:lnTo>
                  <a:lnTo>
                    <a:pt x="3473" y="495"/>
                  </a:lnTo>
                  <a:lnTo>
                    <a:pt x="3473" y="485"/>
                  </a:lnTo>
                  <a:lnTo>
                    <a:pt x="3473" y="476"/>
                  </a:lnTo>
                  <a:lnTo>
                    <a:pt x="3473" y="466"/>
                  </a:lnTo>
                  <a:lnTo>
                    <a:pt x="3472" y="456"/>
                  </a:lnTo>
                  <a:lnTo>
                    <a:pt x="3472" y="447"/>
                  </a:lnTo>
                  <a:lnTo>
                    <a:pt x="3472" y="437"/>
                  </a:lnTo>
                  <a:lnTo>
                    <a:pt x="3472" y="428"/>
                  </a:lnTo>
                  <a:lnTo>
                    <a:pt x="3471" y="418"/>
                  </a:lnTo>
                  <a:lnTo>
                    <a:pt x="3471" y="409"/>
                  </a:lnTo>
                  <a:lnTo>
                    <a:pt x="3471" y="399"/>
                  </a:lnTo>
                  <a:lnTo>
                    <a:pt x="3471" y="391"/>
                  </a:lnTo>
                  <a:lnTo>
                    <a:pt x="3472" y="384"/>
                  </a:lnTo>
                  <a:lnTo>
                    <a:pt x="3475" y="380"/>
                  </a:lnTo>
                  <a:lnTo>
                    <a:pt x="3479" y="375"/>
                  </a:lnTo>
                  <a:lnTo>
                    <a:pt x="3483" y="368"/>
                  </a:lnTo>
                  <a:lnTo>
                    <a:pt x="3483" y="359"/>
                  </a:lnTo>
                  <a:lnTo>
                    <a:pt x="3483" y="350"/>
                  </a:lnTo>
                  <a:lnTo>
                    <a:pt x="3483" y="341"/>
                  </a:lnTo>
                  <a:lnTo>
                    <a:pt x="3483" y="332"/>
                  </a:lnTo>
                  <a:lnTo>
                    <a:pt x="3483" y="322"/>
                  </a:lnTo>
                  <a:lnTo>
                    <a:pt x="3483" y="314"/>
                  </a:lnTo>
                  <a:lnTo>
                    <a:pt x="3483" y="305"/>
                  </a:lnTo>
                  <a:lnTo>
                    <a:pt x="3484" y="297"/>
                  </a:lnTo>
                  <a:lnTo>
                    <a:pt x="3484" y="287"/>
                  </a:lnTo>
                  <a:lnTo>
                    <a:pt x="3484" y="279"/>
                  </a:lnTo>
                  <a:lnTo>
                    <a:pt x="3485" y="270"/>
                  </a:lnTo>
                  <a:lnTo>
                    <a:pt x="3486" y="262"/>
                  </a:lnTo>
                  <a:lnTo>
                    <a:pt x="3486" y="252"/>
                  </a:lnTo>
                  <a:lnTo>
                    <a:pt x="3488" y="244"/>
                  </a:lnTo>
                  <a:lnTo>
                    <a:pt x="3489" y="235"/>
                  </a:lnTo>
                  <a:lnTo>
                    <a:pt x="3490" y="227"/>
                  </a:lnTo>
                  <a:lnTo>
                    <a:pt x="3490" y="217"/>
                  </a:lnTo>
                  <a:lnTo>
                    <a:pt x="3492" y="209"/>
                  </a:lnTo>
                  <a:lnTo>
                    <a:pt x="3493" y="200"/>
                  </a:lnTo>
                  <a:lnTo>
                    <a:pt x="3494" y="192"/>
                  </a:lnTo>
                  <a:lnTo>
                    <a:pt x="3494" y="182"/>
                  </a:lnTo>
                  <a:lnTo>
                    <a:pt x="3496" y="173"/>
                  </a:lnTo>
                  <a:lnTo>
                    <a:pt x="3497" y="165"/>
                  </a:lnTo>
                  <a:lnTo>
                    <a:pt x="3499" y="156"/>
                  </a:lnTo>
                  <a:lnTo>
                    <a:pt x="3501" y="147"/>
                  </a:lnTo>
                  <a:lnTo>
                    <a:pt x="3503" y="138"/>
                  </a:lnTo>
                  <a:lnTo>
                    <a:pt x="3505" y="130"/>
                  </a:lnTo>
                  <a:lnTo>
                    <a:pt x="3507" y="121"/>
                  </a:lnTo>
                  <a:lnTo>
                    <a:pt x="3509" y="112"/>
                  </a:lnTo>
                  <a:lnTo>
                    <a:pt x="3511" y="103"/>
                  </a:lnTo>
                  <a:lnTo>
                    <a:pt x="3512" y="95"/>
                  </a:lnTo>
                  <a:lnTo>
                    <a:pt x="3516" y="86"/>
                  </a:lnTo>
                  <a:lnTo>
                    <a:pt x="3507" y="79"/>
                  </a:lnTo>
                  <a:lnTo>
                    <a:pt x="3499" y="73"/>
                  </a:lnTo>
                  <a:lnTo>
                    <a:pt x="3492" y="69"/>
                  </a:lnTo>
                  <a:lnTo>
                    <a:pt x="3484" y="65"/>
                  </a:lnTo>
                  <a:lnTo>
                    <a:pt x="3471" y="65"/>
                  </a:lnTo>
                  <a:lnTo>
                    <a:pt x="3459" y="64"/>
                  </a:lnTo>
                  <a:lnTo>
                    <a:pt x="3447" y="62"/>
                  </a:lnTo>
                  <a:lnTo>
                    <a:pt x="3436" y="61"/>
                  </a:lnTo>
                  <a:lnTo>
                    <a:pt x="3424" y="58"/>
                  </a:lnTo>
                  <a:lnTo>
                    <a:pt x="3412" y="56"/>
                  </a:lnTo>
                  <a:lnTo>
                    <a:pt x="3401" y="56"/>
                  </a:lnTo>
                  <a:lnTo>
                    <a:pt x="3389" y="60"/>
                  </a:lnTo>
                  <a:lnTo>
                    <a:pt x="3377" y="59"/>
                  </a:lnTo>
                  <a:lnTo>
                    <a:pt x="3366" y="59"/>
                  </a:lnTo>
                  <a:lnTo>
                    <a:pt x="3354" y="58"/>
                  </a:lnTo>
                  <a:lnTo>
                    <a:pt x="3343" y="58"/>
                  </a:lnTo>
                  <a:lnTo>
                    <a:pt x="3332" y="56"/>
                  </a:lnTo>
                  <a:lnTo>
                    <a:pt x="3321" y="56"/>
                  </a:lnTo>
                  <a:lnTo>
                    <a:pt x="3310" y="56"/>
                  </a:lnTo>
                  <a:lnTo>
                    <a:pt x="3299" y="56"/>
                  </a:lnTo>
                  <a:lnTo>
                    <a:pt x="3288" y="56"/>
                  </a:lnTo>
                  <a:lnTo>
                    <a:pt x="3276" y="56"/>
                  </a:lnTo>
                  <a:lnTo>
                    <a:pt x="3264" y="56"/>
                  </a:lnTo>
                  <a:lnTo>
                    <a:pt x="3254" y="56"/>
                  </a:lnTo>
                  <a:lnTo>
                    <a:pt x="3242" y="56"/>
                  </a:lnTo>
                  <a:lnTo>
                    <a:pt x="3232" y="56"/>
                  </a:lnTo>
                  <a:lnTo>
                    <a:pt x="3220" y="56"/>
                  </a:lnTo>
                  <a:lnTo>
                    <a:pt x="3210" y="56"/>
                  </a:lnTo>
                  <a:lnTo>
                    <a:pt x="3198" y="55"/>
                  </a:lnTo>
                  <a:lnTo>
                    <a:pt x="3186" y="55"/>
                  </a:lnTo>
                  <a:lnTo>
                    <a:pt x="3176" y="55"/>
                  </a:lnTo>
                  <a:lnTo>
                    <a:pt x="3165" y="55"/>
                  </a:lnTo>
                  <a:lnTo>
                    <a:pt x="3154" y="55"/>
                  </a:lnTo>
                  <a:lnTo>
                    <a:pt x="3142" y="55"/>
                  </a:lnTo>
                  <a:lnTo>
                    <a:pt x="3132" y="55"/>
                  </a:lnTo>
                  <a:lnTo>
                    <a:pt x="3121" y="55"/>
                  </a:lnTo>
                  <a:lnTo>
                    <a:pt x="3110" y="55"/>
                  </a:lnTo>
                  <a:lnTo>
                    <a:pt x="3099" y="55"/>
                  </a:lnTo>
                  <a:lnTo>
                    <a:pt x="3087" y="55"/>
                  </a:lnTo>
                  <a:lnTo>
                    <a:pt x="3077" y="55"/>
                  </a:lnTo>
                  <a:lnTo>
                    <a:pt x="3065" y="55"/>
                  </a:lnTo>
                  <a:lnTo>
                    <a:pt x="3055" y="55"/>
                  </a:lnTo>
                  <a:lnTo>
                    <a:pt x="3045" y="55"/>
                  </a:lnTo>
                  <a:lnTo>
                    <a:pt x="3034" y="55"/>
                  </a:lnTo>
                  <a:lnTo>
                    <a:pt x="3022" y="54"/>
                  </a:lnTo>
                  <a:lnTo>
                    <a:pt x="3011" y="54"/>
                  </a:lnTo>
                  <a:lnTo>
                    <a:pt x="2999" y="54"/>
                  </a:lnTo>
                  <a:lnTo>
                    <a:pt x="2989" y="54"/>
                  </a:lnTo>
                  <a:lnTo>
                    <a:pt x="2977" y="53"/>
                  </a:lnTo>
                  <a:lnTo>
                    <a:pt x="2967" y="53"/>
                  </a:lnTo>
                  <a:lnTo>
                    <a:pt x="2955" y="53"/>
                  </a:lnTo>
                  <a:lnTo>
                    <a:pt x="2945" y="53"/>
                  </a:lnTo>
                  <a:lnTo>
                    <a:pt x="2933" y="52"/>
                  </a:lnTo>
                  <a:lnTo>
                    <a:pt x="2922" y="52"/>
                  </a:lnTo>
                  <a:lnTo>
                    <a:pt x="2911" y="52"/>
                  </a:lnTo>
                  <a:lnTo>
                    <a:pt x="2900" y="52"/>
                  </a:lnTo>
                  <a:lnTo>
                    <a:pt x="2889" y="52"/>
                  </a:lnTo>
                  <a:lnTo>
                    <a:pt x="2878" y="52"/>
                  </a:lnTo>
                  <a:lnTo>
                    <a:pt x="2868" y="52"/>
                  </a:lnTo>
                  <a:lnTo>
                    <a:pt x="2857" y="52"/>
                  </a:lnTo>
                  <a:lnTo>
                    <a:pt x="2846" y="51"/>
                  </a:lnTo>
                  <a:lnTo>
                    <a:pt x="2835" y="51"/>
                  </a:lnTo>
                  <a:lnTo>
                    <a:pt x="2824" y="50"/>
                  </a:lnTo>
                  <a:lnTo>
                    <a:pt x="2813" y="50"/>
                  </a:lnTo>
                  <a:lnTo>
                    <a:pt x="2802" y="49"/>
                  </a:lnTo>
                  <a:lnTo>
                    <a:pt x="2791" y="49"/>
                  </a:lnTo>
                  <a:lnTo>
                    <a:pt x="2781" y="49"/>
                  </a:lnTo>
                  <a:lnTo>
                    <a:pt x="2770" y="49"/>
                  </a:lnTo>
                  <a:lnTo>
                    <a:pt x="2759" y="48"/>
                  </a:lnTo>
                  <a:lnTo>
                    <a:pt x="2748" y="48"/>
                  </a:lnTo>
                  <a:lnTo>
                    <a:pt x="2738" y="47"/>
                  </a:lnTo>
                  <a:lnTo>
                    <a:pt x="2728" y="47"/>
                  </a:lnTo>
                  <a:lnTo>
                    <a:pt x="2716" y="46"/>
                  </a:lnTo>
                  <a:lnTo>
                    <a:pt x="2705" y="46"/>
                  </a:lnTo>
                  <a:lnTo>
                    <a:pt x="2695" y="46"/>
                  </a:lnTo>
                  <a:lnTo>
                    <a:pt x="2685" y="46"/>
                  </a:lnTo>
                  <a:lnTo>
                    <a:pt x="2677" y="47"/>
                  </a:lnTo>
                  <a:lnTo>
                    <a:pt x="2668" y="49"/>
                  </a:lnTo>
                  <a:lnTo>
                    <a:pt x="2027" y="26"/>
                  </a:lnTo>
                  <a:lnTo>
                    <a:pt x="2021" y="27"/>
                  </a:lnTo>
                  <a:lnTo>
                    <a:pt x="2011" y="31"/>
                  </a:lnTo>
                  <a:lnTo>
                    <a:pt x="855" y="0"/>
                  </a:lnTo>
                  <a:lnTo>
                    <a:pt x="847" y="2"/>
                  </a:lnTo>
                  <a:lnTo>
                    <a:pt x="838" y="9"/>
                  </a:lnTo>
                  <a:lnTo>
                    <a:pt x="834" y="12"/>
                  </a:lnTo>
                  <a:lnTo>
                    <a:pt x="832" y="15"/>
                  </a:lnTo>
                  <a:lnTo>
                    <a:pt x="829" y="19"/>
                  </a:lnTo>
                  <a:lnTo>
                    <a:pt x="826" y="27"/>
                  </a:lnTo>
                  <a:lnTo>
                    <a:pt x="824" y="36"/>
                  </a:lnTo>
                  <a:lnTo>
                    <a:pt x="822" y="46"/>
                  </a:lnTo>
                  <a:lnTo>
                    <a:pt x="821" y="55"/>
                  </a:lnTo>
                  <a:lnTo>
                    <a:pt x="821" y="66"/>
                  </a:lnTo>
                  <a:lnTo>
                    <a:pt x="820" y="76"/>
                  </a:lnTo>
                  <a:lnTo>
                    <a:pt x="819" y="86"/>
                  </a:lnTo>
                  <a:lnTo>
                    <a:pt x="819" y="96"/>
                  </a:lnTo>
                  <a:lnTo>
                    <a:pt x="819" y="106"/>
                  </a:lnTo>
                  <a:lnTo>
                    <a:pt x="817" y="116"/>
                  </a:lnTo>
                  <a:lnTo>
                    <a:pt x="817" y="126"/>
                  </a:lnTo>
                  <a:lnTo>
                    <a:pt x="817" y="135"/>
                  </a:lnTo>
                  <a:lnTo>
                    <a:pt x="817" y="146"/>
                  </a:lnTo>
                  <a:lnTo>
                    <a:pt x="817" y="155"/>
                  </a:lnTo>
                  <a:lnTo>
                    <a:pt x="817" y="166"/>
                  </a:lnTo>
                  <a:lnTo>
                    <a:pt x="817" y="177"/>
                  </a:lnTo>
                  <a:lnTo>
                    <a:pt x="819" y="187"/>
                  </a:lnTo>
                  <a:lnTo>
                    <a:pt x="819" y="197"/>
                  </a:lnTo>
                  <a:lnTo>
                    <a:pt x="819" y="206"/>
                  </a:lnTo>
                  <a:lnTo>
                    <a:pt x="819" y="217"/>
                  </a:lnTo>
                  <a:lnTo>
                    <a:pt x="819" y="228"/>
                  </a:lnTo>
                  <a:lnTo>
                    <a:pt x="819" y="237"/>
                  </a:lnTo>
                  <a:lnTo>
                    <a:pt x="820" y="247"/>
                  </a:lnTo>
                  <a:lnTo>
                    <a:pt x="821" y="258"/>
                  </a:lnTo>
                  <a:lnTo>
                    <a:pt x="822" y="268"/>
                  </a:lnTo>
                  <a:lnTo>
                    <a:pt x="822" y="278"/>
                  </a:lnTo>
                  <a:lnTo>
                    <a:pt x="824" y="288"/>
                  </a:lnTo>
                  <a:lnTo>
                    <a:pt x="825" y="299"/>
                  </a:lnTo>
                  <a:lnTo>
                    <a:pt x="826" y="310"/>
                  </a:lnTo>
                  <a:lnTo>
                    <a:pt x="828" y="319"/>
                  </a:lnTo>
                  <a:lnTo>
                    <a:pt x="829" y="330"/>
                  </a:lnTo>
                  <a:lnTo>
                    <a:pt x="830" y="341"/>
                  </a:lnTo>
                  <a:lnTo>
                    <a:pt x="833" y="352"/>
                  </a:lnTo>
                  <a:lnTo>
                    <a:pt x="821" y="352"/>
                  </a:lnTo>
                  <a:lnTo>
                    <a:pt x="811" y="352"/>
                  </a:lnTo>
                  <a:lnTo>
                    <a:pt x="800" y="352"/>
                  </a:lnTo>
                  <a:lnTo>
                    <a:pt x="790" y="353"/>
                  </a:lnTo>
                  <a:lnTo>
                    <a:pt x="778" y="353"/>
                  </a:lnTo>
                  <a:lnTo>
                    <a:pt x="767" y="353"/>
                  </a:lnTo>
                  <a:lnTo>
                    <a:pt x="755" y="353"/>
                  </a:lnTo>
                  <a:lnTo>
                    <a:pt x="744" y="353"/>
                  </a:lnTo>
                  <a:lnTo>
                    <a:pt x="733" y="353"/>
                  </a:lnTo>
                  <a:lnTo>
                    <a:pt x="721" y="353"/>
                  </a:lnTo>
                  <a:lnTo>
                    <a:pt x="709" y="353"/>
                  </a:lnTo>
                  <a:lnTo>
                    <a:pt x="699" y="355"/>
                  </a:lnTo>
                  <a:lnTo>
                    <a:pt x="687" y="356"/>
                  </a:lnTo>
                  <a:lnTo>
                    <a:pt x="676" y="360"/>
                  </a:lnTo>
                  <a:lnTo>
                    <a:pt x="665" y="363"/>
                  </a:lnTo>
                  <a:lnTo>
                    <a:pt x="656" y="369"/>
                  </a:lnTo>
                  <a:lnTo>
                    <a:pt x="648" y="368"/>
                  </a:lnTo>
                  <a:lnTo>
                    <a:pt x="642" y="371"/>
                  </a:lnTo>
                  <a:lnTo>
                    <a:pt x="634" y="372"/>
                  </a:lnTo>
                  <a:lnTo>
                    <a:pt x="628" y="375"/>
                  </a:lnTo>
                  <a:lnTo>
                    <a:pt x="620" y="375"/>
                  </a:lnTo>
                  <a:lnTo>
                    <a:pt x="613" y="377"/>
                  </a:lnTo>
                  <a:lnTo>
                    <a:pt x="607" y="379"/>
                  </a:lnTo>
                  <a:lnTo>
                    <a:pt x="600" y="382"/>
                  </a:lnTo>
                  <a:lnTo>
                    <a:pt x="589" y="383"/>
                  </a:lnTo>
                  <a:lnTo>
                    <a:pt x="577" y="385"/>
                  </a:lnTo>
                  <a:lnTo>
                    <a:pt x="566" y="387"/>
                  </a:lnTo>
                  <a:lnTo>
                    <a:pt x="557" y="391"/>
                  </a:lnTo>
                  <a:lnTo>
                    <a:pt x="547" y="393"/>
                  </a:lnTo>
                  <a:lnTo>
                    <a:pt x="538" y="396"/>
                  </a:lnTo>
                  <a:lnTo>
                    <a:pt x="527" y="399"/>
                  </a:lnTo>
                  <a:lnTo>
                    <a:pt x="518" y="402"/>
                  </a:lnTo>
                  <a:lnTo>
                    <a:pt x="508" y="405"/>
                  </a:lnTo>
                  <a:lnTo>
                    <a:pt x="499" y="409"/>
                  </a:lnTo>
                  <a:lnTo>
                    <a:pt x="490" y="412"/>
                  </a:lnTo>
                  <a:lnTo>
                    <a:pt x="482" y="415"/>
                  </a:lnTo>
                  <a:lnTo>
                    <a:pt x="473" y="418"/>
                  </a:lnTo>
                  <a:lnTo>
                    <a:pt x="465" y="422"/>
                  </a:lnTo>
                  <a:lnTo>
                    <a:pt x="457" y="427"/>
                  </a:lnTo>
                  <a:lnTo>
                    <a:pt x="449" y="431"/>
                  </a:lnTo>
                  <a:lnTo>
                    <a:pt x="440" y="434"/>
                  </a:lnTo>
                  <a:lnTo>
                    <a:pt x="433" y="438"/>
                  </a:lnTo>
                  <a:lnTo>
                    <a:pt x="423" y="443"/>
                  </a:lnTo>
                  <a:lnTo>
                    <a:pt x="416" y="447"/>
                  </a:lnTo>
                  <a:lnTo>
                    <a:pt x="407" y="451"/>
                  </a:lnTo>
                  <a:lnTo>
                    <a:pt x="399" y="456"/>
                  </a:lnTo>
                  <a:lnTo>
                    <a:pt x="391" y="461"/>
                  </a:lnTo>
                  <a:lnTo>
                    <a:pt x="383" y="466"/>
                  </a:lnTo>
                  <a:lnTo>
                    <a:pt x="374" y="470"/>
                  </a:lnTo>
                  <a:lnTo>
                    <a:pt x="366" y="476"/>
                  </a:lnTo>
                  <a:lnTo>
                    <a:pt x="359" y="481"/>
                  </a:lnTo>
                  <a:lnTo>
                    <a:pt x="351" y="487"/>
                  </a:lnTo>
                  <a:lnTo>
                    <a:pt x="342" y="493"/>
                  </a:lnTo>
                  <a:lnTo>
                    <a:pt x="334" y="499"/>
                  </a:lnTo>
                  <a:lnTo>
                    <a:pt x="326" y="505"/>
                  </a:lnTo>
                  <a:lnTo>
                    <a:pt x="318" y="512"/>
                  </a:lnTo>
                  <a:lnTo>
                    <a:pt x="299" y="542"/>
                  </a:lnTo>
                  <a:lnTo>
                    <a:pt x="296" y="546"/>
                  </a:lnTo>
                  <a:lnTo>
                    <a:pt x="290" y="551"/>
                  </a:lnTo>
                  <a:lnTo>
                    <a:pt x="282" y="558"/>
                  </a:lnTo>
                  <a:lnTo>
                    <a:pt x="275" y="567"/>
                  </a:lnTo>
                  <a:lnTo>
                    <a:pt x="269" y="576"/>
                  </a:lnTo>
                  <a:lnTo>
                    <a:pt x="265" y="587"/>
                  </a:lnTo>
                  <a:lnTo>
                    <a:pt x="258" y="594"/>
                  </a:lnTo>
                  <a:lnTo>
                    <a:pt x="251" y="601"/>
                  </a:lnTo>
                  <a:lnTo>
                    <a:pt x="245" y="602"/>
                  </a:lnTo>
                  <a:lnTo>
                    <a:pt x="240" y="604"/>
                  </a:lnTo>
                  <a:lnTo>
                    <a:pt x="234" y="606"/>
                  </a:lnTo>
                  <a:lnTo>
                    <a:pt x="226" y="609"/>
                  </a:lnTo>
                  <a:lnTo>
                    <a:pt x="100" y="625"/>
                  </a:lnTo>
                  <a:lnTo>
                    <a:pt x="53" y="646"/>
                  </a:lnTo>
                  <a:lnTo>
                    <a:pt x="43" y="652"/>
                  </a:lnTo>
                  <a:lnTo>
                    <a:pt x="35" y="661"/>
                  </a:lnTo>
                  <a:lnTo>
                    <a:pt x="27" y="668"/>
                  </a:lnTo>
                  <a:lnTo>
                    <a:pt x="22" y="678"/>
                  </a:lnTo>
                  <a:lnTo>
                    <a:pt x="17" y="686"/>
                  </a:lnTo>
                  <a:lnTo>
                    <a:pt x="13" y="696"/>
                  </a:lnTo>
                  <a:lnTo>
                    <a:pt x="9" y="705"/>
                  </a:lnTo>
                  <a:lnTo>
                    <a:pt x="6" y="716"/>
                  </a:lnTo>
                  <a:lnTo>
                    <a:pt x="2" y="726"/>
                  </a:lnTo>
                  <a:lnTo>
                    <a:pt x="1" y="735"/>
                  </a:lnTo>
                  <a:lnTo>
                    <a:pt x="0" y="745"/>
                  </a:lnTo>
                  <a:lnTo>
                    <a:pt x="0" y="755"/>
                  </a:lnTo>
                  <a:lnTo>
                    <a:pt x="0" y="765"/>
                  </a:lnTo>
                  <a:lnTo>
                    <a:pt x="0" y="776"/>
                  </a:lnTo>
                  <a:lnTo>
                    <a:pt x="1" y="785"/>
                  </a:lnTo>
                  <a:lnTo>
                    <a:pt x="2" y="796"/>
                  </a:lnTo>
                  <a:lnTo>
                    <a:pt x="31" y="847"/>
                  </a:lnTo>
                  <a:lnTo>
                    <a:pt x="31" y="852"/>
                  </a:lnTo>
                  <a:lnTo>
                    <a:pt x="32" y="859"/>
                  </a:lnTo>
                  <a:lnTo>
                    <a:pt x="35" y="865"/>
                  </a:lnTo>
                  <a:lnTo>
                    <a:pt x="39" y="871"/>
                  </a:lnTo>
                  <a:lnTo>
                    <a:pt x="47" y="882"/>
                  </a:lnTo>
                  <a:lnTo>
                    <a:pt x="58" y="893"/>
                  </a:lnTo>
                  <a:lnTo>
                    <a:pt x="69" y="902"/>
                  </a:lnTo>
                  <a:lnTo>
                    <a:pt x="82" y="912"/>
                  </a:lnTo>
                  <a:lnTo>
                    <a:pt x="93" y="920"/>
                  </a:lnTo>
                  <a:lnTo>
                    <a:pt x="106" y="929"/>
                  </a:lnTo>
                  <a:lnTo>
                    <a:pt x="118" y="931"/>
                  </a:lnTo>
                  <a:lnTo>
                    <a:pt x="128" y="934"/>
                  </a:lnTo>
                  <a:lnTo>
                    <a:pt x="138" y="937"/>
                  </a:lnTo>
                  <a:lnTo>
                    <a:pt x="148" y="941"/>
                  </a:lnTo>
                  <a:lnTo>
                    <a:pt x="370" y="937"/>
                  </a:lnTo>
                  <a:lnTo>
                    <a:pt x="375" y="935"/>
                  </a:lnTo>
                  <a:lnTo>
                    <a:pt x="381" y="934"/>
                  </a:lnTo>
                  <a:lnTo>
                    <a:pt x="385" y="932"/>
                  </a:lnTo>
                  <a:lnTo>
                    <a:pt x="392" y="932"/>
                  </a:lnTo>
                  <a:lnTo>
                    <a:pt x="397" y="932"/>
                  </a:lnTo>
                  <a:lnTo>
                    <a:pt x="404" y="932"/>
                  </a:lnTo>
                  <a:lnTo>
                    <a:pt x="409" y="935"/>
                  </a:lnTo>
                  <a:lnTo>
                    <a:pt x="414" y="938"/>
                  </a:lnTo>
                  <a:lnTo>
                    <a:pt x="509" y="983"/>
                  </a:lnTo>
                  <a:lnTo>
                    <a:pt x="511" y="988"/>
                  </a:lnTo>
                  <a:lnTo>
                    <a:pt x="509" y="995"/>
                  </a:lnTo>
                  <a:lnTo>
                    <a:pt x="505" y="1002"/>
                  </a:lnTo>
                  <a:lnTo>
                    <a:pt x="507" y="1011"/>
                  </a:lnTo>
                  <a:lnTo>
                    <a:pt x="508" y="1016"/>
                  </a:lnTo>
                  <a:lnTo>
                    <a:pt x="511" y="1022"/>
                  </a:lnTo>
                  <a:lnTo>
                    <a:pt x="513" y="1029"/>
                  </a:lnTo>
                  <a:lnTo>
                    <a:pt x="517" y="1035"/>
                  </a:lnTo>
                  <a:lnTo>
                    <a:pt x="525" y="1046"/>
                  </a:lnTo>
                  <a:lnTo>
                    <a:pt x="534" y="1057"/>
                  </a:lnTo>
                  <a:lnTo>
                    <a:pt x="543" y="1065"/>
                  </a:lnTo>
                  <a:lnTo>
                    <a:pt x="556" y="1075"/>
                  </a:lnTo>
                  <a:lnTo>
                    <a:pt x="568" y="1084"/>
                  </a:lnTo>
                  <a:lnTo>
                    <a:pt x="582" y="1095"/>
                  </a:lnTo>
                  <a:lnTo>
                    <a:pt x="589" y="1098"/>
                  </a:lnTo>
                  <a:lnTo>
                    <a:pt x="599" y="1102"/>
                  </a:lnTo>
                  <a:lnTo>
                    <a:pt x="604" y="1104"/>
                  </a:lnTo>
                  <a:lnTo>
                    <a:pt x="609" y="1108"/>
                  </a:lnTo>
                  <a:lnTo>
                    <a:pt x="615" y="1112"/>
                  </a:lnTo>
                  <a:lnTo>
                    <a:pt x="620" y="1118"/>
                  </a:lnTo>
                  <a:lnTo>
                    <a:pt x="625" y="1120"/>
                  </a:lnTo>
                  <a:lnTo>
                    <a:pt x="634" y="1124"/>
                  </a:lnTo>
                  <a:lnTo>
                    <a:pt x="643" y="1126"/>
                  </a:lnTo>
                  <a:lnTo>
                    <a:pt x="653" y="1129"/>
                  </a:lnTo>
                  <a:lnTo>
                    <a:pt x="659" y="1130"/>
                  </a:lnTo>
                  <a:lnTo>
                    <a:pt x="663" y="1134"/>
                  </a:lnTo>
                  <a:lnTo>
                    <a:pt x="669" y="1140"/>
                  </a:lnTo>
                  <a:lnTo>
                    <a:pt x="679" y="1143"/>
                  </a:lnTo>
                  <a:lnTo>
                    <a:pt x="687" y="1141"/>
                  </a:lnTo>
                  <a:lnTo>
                    <a:pt x="696" y="1141"/>
                  </a:lnTo>
                  <a:lnTo>
                    <a:pt x="921" y="1133"/>
                  </a:lnTo>
                  <a:lnTo>
                    <a:pt x="922" y="1136"/>
                  </a:lnTo>
                  <a:lnTo>
                    <a:pt x="920" y="1141"/>
                  </a:lnTo>
                  <a:lnTo>
                    <a:pt x="908" y="1148"/>
                  </a:lnTo>
                  <a:lnTo>
                    <a:pt x="898" y="1155"/>
                  </a:lnTo>
                  <a:lnTo>
                    <a:pt x="887" y="1164"/>
                  </a:lnTo>
                  <a:lnTo>
                    <a:pt x="880" y="1174"/>
                  </a:lnTo>
                  <a:lnTo>
                    <a:pt x="872" y="1182"/>
                  </a:lnTo>
                  <a:lnTo>
                    <a:pt x="867" y="1193"/>
                  </a:lnTo>
                  <a:lnTo>
                    <a:pt x="863" y="1198"/>
                  </a:lnTo>
                  <a:lnTo>
                    <a:pt x="863" y="1203"/>
                  </a:lnTo>
                  <a:lnTo>
                    <a:pt x="861" y="1210"/>
                  </a:lnTo>
                  <a:lnTo>
                    <a:pt x="863" y="1217"/>
                  </a:lnTo>
                  <a:lnTo>
                    <a:pt x="930" y="1302"/>
                  </a:lnTo>
                  <a:lnTo>
                    <a:pt x="889" y="1363"/>
                  </a:lnTo>
                  <a:lnTo>
                    <a:pt x="855" y="1390"/>
                  </a:lnTo>
                  <a:lnTo>
                    <a:pt x="777" y="1502"/>
                  </a:lnTo>
                  <a:lnTo>
                    <a:pt x="742" y="1552"/>
                  </a:lnTo>
                  <a:lnTo>
                    <a:pt x="737" y="1557"/>
                  </a:lnTo>
                  <a:lnTo>
                    <a:pt x="731" y="1565"/>
                  </a:lnTo>
                  <a:lnTo>
                    <a:pt x="724" y="1575"/>
                  </a:lnTo>
                  <a:lnTo>
                    <a:pt x="712" y="1584"/>
                  </a:lnTo>
                  <a:lnTo>
                    <a:pt x="676" y="1633"/>
                  </a:lnTo>
                  <a:lnTo>
                    <a:pt x="677" y="1636"/>
                  </a:lnTo>
                  <a:lnTo>
                    <a:pt x="682" y="1642"/>
                  </a:lnTo>
                  <a:lnTo>
                    <a:pt x="686" y="1648"/>
                  </a:lnTo>
                  <a:lnTo>
                    <a:pt x="692" y="1654"/>
                  </a:lnTo>
                  <a:lnTo>
                    <a:pt x="698" y="1661"/>
                  </a:lnTo>
                  <a:lnTo>
                    <a:pt x="705" y="1667"/>
                  </a:lnTo>
                  <a:lnTo>
                    <a:pt x="712" y="1673"/>
                  </a:lnTo>
                  <a:lnTo>
                    <a:pt x="720" y="1678"/>
                  </a:lnTo>
                  <a:lnTo>
                    <a:pt x="728" y="1682"/>
                  </a:lnTo>
                  <a:lnTo>
                    <a:pt x="737" y="1687"/>
                  </a:lnTo>
                  <a:lnTo>
                    <a:pt x="739" y="1693"/>
                  </a:lnTo>
                  <a:lnTo>
                    <a:pt x="741" y="1702"/>
                  </a:lnTo>
                  <a:lnTo>
                    <a:pt x="721" y="1738"/>
                  </a:lnTo>
                  <a:lnTo>
                    <a:pt x="716" y="1743"/>
                  </a:lnTo>
                  <a:lnTo>
                    <a:pt x="712" y="1748"/>
                  </a:lnTo>
                  <a:lnTo>
                    <a:pt x="707" y="1751"/>
                  </a:lnTo>
                  <a:lnTo>
                    <a:pt x="704" y="1758"/>
                  </a:lnTo>
                  <a:lnTo>
                    <a:pt x="700" y="1763"/>
                  </a:lnTo>
                  <a:lnTo>
                    <a:pt x="696" y="1770"/>
                  </a:lnTo>
                  <a:lnTo>
                    <a:pt x="685" y="1780"/>
                  </a:lnTo>
                  <a:lnTo>
                    <a:pt x="676" y="1790"/>
                  </a:lnTo>
                  <a:lnTo>
                    <a:pt x="664" y="1799"/>
                  </a:lnTo>
                  <a:lnTo>
                    <a:pt x="655" y="1809"/>
                  </a:lnTo>
                  <a:lnTo>
                    <a:pt x="644" y="1818"/>
                  </a:lnTo>
                  <a:lnTo>
                    <a:pt x="634" y="1829"/>
                  </a:lnTo>
                  <a:lnTo>
                    <a:pt x="624" y="1840"/>
                  </a:lnTo>
                  <a:lnTo>
                    <a:pt x="615" y="1850"/>
                  </a:lnTo>
                  <a:lnTo>
                    <a:pt x="603" y="1860"/>
                  </a:lnTo>
                  <a:lnTo>
                    <a:pt x="592" y="1869"/>
                  </a:lnTo>
                  <a:lnTo>
                    <a:pt x="581" y="1879"/>
                  </a:lnTo>
                  <a:lnTo>
                    <a:pt x="570" y="1890"/>
                  </a:lnTo>
                  <a:lnTo>
                    <a:pt x="559" y="1899"/>
                  </a:lnTo>
                  <a:lnTo>
                    <a:pt x="547" y="1910"/>
                  </a:lnTo>
                  <a:lnTo>
                    <a:pt x="535" y="1919"/>
                  </a:lnTo>
                  <a:lnTo>
                    <a:pt x="524" y="1930"/>
                  </a:lnTo>
                  <a:lnTo>
                    <a:pt x="520" y="1936"/>
                  </a:lnTo>
                  <a:lnTo>
                    <a:pt x="520" y="1943"/>
                  </a:lnTo>
                  <a:lnTo>
                    <a:pt x="520" y="1949"/>
                  </a:lnTo>
                  <a:lnTo>
                    <a:pt x="520" y="1957"/>
                  </a:lnTo>
                  <a:lnTo>
                    <a:pt x="561" y="2032"/>
                  </a:lnTo>
                  <a:lnTo>
                    <a:pt x="553" y="2043"/>
                  </a:lnTo>
                  <a:lnTo>
                    <a:pt x="547" y="2053"/>
                  </a:lnTo>
                  <a:lnTo>
                    <a:pt x="540" y="2064"/>
                  </a:lnTo>
                  <a:lnTo>
                    <a:pt x="534" y="2075"/>
                  </a:lnTo>
                  <a:lnTo>
                    <a:pt x="526" y="2085"/>
                  </a:lnTo>
                  <a:lnTo>
                    <a:pt x="518" y="2096"/>
                  </a:lnTo>
                  <a:lnTo>
                    <a:pt x="511" y="2107"/>
                  </a:lnTo>
                  <a:lnTo>
                    <a:pt x="504" y="2117"/>
                  </a:lnTo>
                  <a:lnTo>
                    <a:pt x="495" y="2127"/>
                  </a:lnTo>
                  <a:lnTo>
                    <a:pt x="487" y="2137"/>
                  </a:lnTo>
                  <a:lnTo>
                    <a:pt x="479" y="2148"/>
                  </a:lnTo>
                  <a:lnTo>
                    <a:pt x="472" y="2159"/>
                  </a:lnTo>
                  <a:lnTo>
                    <a:pt x="464" y="2168"/>
                  </a:lnTo>
                  <a:lnTo>
                    <a:pt x="456" y="2179"/>
                  </a:lnTo>
                  <a:lnTo>
                    <a:pt x="448" y="2190"/>
                  </a:lnTo>
                  <a:lnTo>
                    <a:pt x="440" y="2200"/>
                  </a:lnTo>
                  <a:lnTo>
                    <a:pt x="431" y="2210"/>
                  </a:lnTo>
                  <a:lnTo>
                    <a:pt x="423" y="2220"/>
                  </a:lnTo>
                  <a:lnTo>
                    <a:pt x="416" y="2231"/>
                  </a:lnTo>
                  <a:lnTo>
                    <a:pt x="408" y="2242"/>
                  </a:lnTo>
                  <a:lnTo>
                    <a:pt x="400" y="2251"/>
                  </a:lnTo>
                  <a:lnTo>
                    <a:pt x="392" y="2263"/>
                  </a:lnTo>
                  <a:lnTo>
                    <a:pt x="385" y="2274"/>
                  </a:lnTo>
                  <a:lnTo>
                    <a:pt x="378" y="2285"/>
                  </a:lnTo>
                  <a:lnTo>
                    <a:pt x="370" y="2296"/>
                  </a:lnTo>
                  <a:lnTo>
                    <a:pt x="364" y="2308"/>
                  </a:lnTo>
                  <a:lnTo>
                    <a:pt x="360" y="2313"/>
                  </a:lnTo>
                  <a:lnTo>
                    <a:pt x="357" y="2318"/>
                  </a:lnTo>
                  <a:lnTo>
                    <a:pt x="353" y="2325"/>
                  </a:lnTo>
                  <a:lnTo>
                    <a:pt x="351" y="2331"/>
                  </a:lnTo>
                  <a:lnTo>
                    <a:pt x="347" y="2336"/>
                  </a:lnTo>
                  <a:lnTo>
                    <a:pt x="344" y="2343"/>
                  </a:lnTo>
                  <a:lnTo>
                    <a:pt x="342" y="2349"/>
                  </a:lnTo>
                  <a:lnTo>
                    <a:pt x="339" y="2356"/>
                  </a:lnTo>
                  <a:lnTo>
                    <a:pt x="335" y="2362"/>
                  </a:lnTo>
                  <a:lnTo>
                    <a:pt x="333" y="2368"/>
                  </a:lnTo>
                  <a:lnTo>
                    <a:pt x="330" y="2375"/>
                  </a:lnTo>
                  <a:lnTo>
                    <a:pt x="329" y="2381"/>
                  </a:lnTo>
                  <a:lnTo>
                    <a:pt x="322" y="2389"/>
                  </a:lnTo>
                  <a:lnTo>
                    <a:pt x="318" y="2396"/>
                  </a:lnTo>
                  <a:lnTo>
                    <a:pt x="314" y="2402"/>
                  </a:lnTo>
                  <a:lnTo>
                    <a:pt x="310" y="2409"/>
                  </a:lnTo>
                  <a:lnTo>
                    <a:pt x="300" y="2442"/>
                  </a:lnTo>
                  <a:lnTo>
                    <a:pt x="301" y="2446"/>
                  </a:lnTo>
                  <a:lnTo>
                    <a:pt x="307" y="2452"/>
                  </a:lnTo>
                  <a:lnTo>
                    <a:pt x="314" y="2451"/>
                  </a:lnTo>
                  <a:lnTo>
                    <a:pt x="322" y="2446"/>
                  </a:lnTo>
                  <a:lnTo>
                    <a:pt x="326" y="2436"/>
                  </a:lnTo>
                  <a:lnTo>
                    <a:pt x="331" y="2428"/>
                  </a:lnTo>
                  <a:lnTo>
                    <a:pt x="336" y="2419"/>
                  </a:lnTo>
                  <a:lnTo>
                    <a:pt x="343" y="2412"/>
                  </a:lnTo>
                  <a:lnTo>
                    <a:pt x="347" y="2403"/>
                  </a:lnTo>
                  <a:lnTo>
                    <a:pt x="353" y="2396"/>
                  </a:lnTo>
                  <a:lnTo>
                    <a:pt x="359" y="2389"/>
                  </a:lnTo>
                  <a:lnTo>
                    <a:pt x="365" y="2382"/>
                  </a:lnTo>
                  <a:lnTo>
                    <a:pt x="370" y="2375"/>
                  </a:lnTo>
                  <a:lnTo>
                    <a:pt x="377" y="2367"/>
                  </a:lnTo>
                  <a:lnTo>
                    <a:pt x="383" y="2360"/>
                  </a:lnTo>
                  <a:lnTo>
                    <a:pt x="391" y="2353"/>
                  </a:lnTo>
                  <a:lnTo>
                    <a:pt x="397" y="2346"/>
                  </a:lnTo>
                  <a:lnTo>
                    <a:pt x="407" y="2340"/>
                  </a:lnTo>
                  <a:lnTo>
                    <a:pt x="414" y="2332"/>
                  </a:lnTo>
                  <a:lnTo>
                    <a:pt x="426" y="2326"/>
                  </a:lnTo>
                  <a:lnTo>
                    <a:pt x="430" y="2317"/>
                  </a:lnTo>
                  <a:lnTo>
                    <a:pt x="436" y="2310"/>
                  </a:lnTo>
                  <a:lnTo>
                    <a:pt x="442" y="2302"/>
                  </a:lnTo>
                  <a:lnTo>
                    <a:pt x="448" y="2295"/>
                  </a:lnTo>
                  <a:lnTo>
                    <a:pt x="453" y="2286"/>
                  </a:lnTo>
                  <a:lnTo>
                    <a:pt x="460" y="2280"/>
                  </a:lnTo>
                  <a:lnTo>
                    <a:pt x="466" y="2272"/>
                  </a:lnTo>
                  <a:lnTo>
                    <a:pt x="474" y="2265"/>
                  </a:lnTo>
                  <a:lnTo>
                    <a:pt x="481" y="2258"/>
                  </a:lnTo>
                  <a:lnTo>
                    <a:pt x="487" y="2250"/>
                  </a:lnTo>
                  <a:lnTo>
                    <a:pt x="494" y="2243"/>
                  </a:lnTo>
                  <a:lnTo>
                    <a:pt x="501" y="2236"/>
                  </a:lnTo>
                  <a:lnTo>
                    <a:pt x="509" y="2229"/>
                  </a:lnTo>
                  <a:lnTo>
                    <a:pt x="517" y="2222"/>
                  </a:lnTo>
                  <a:lnTo>
                    <a:pt x="525" y="2214"/>
                  </a:lnTo>
                  <a:lnTo>
                    <a:pt x="534" y="2208"/>
                  </a:lnTo>
                  <a:lnTo>
                    <a:pt x="542" y="2200"/>
                  </a:lnTo>
                  <a:lnTo>
                    <a:pt x="550" y="2193"/>
                  </a:lnTo>
                  <a:lnTo>
                    <a:pt x="557" y="2185"/>
                  </a:lnTo>
                  <a:lnTo>
                    <a:pt x="566" y="2179"/>
                  </a:lnTo>
                  <a:lnTo>
                    <a:pt x="574" y="2172"/>
                  </a:lnTo>
                  <a:lnTo>
                    <a:pt x="583" y="2165"/>
                  </a:lnTo>
                  <a:lnTo>
                    <a:pt x="592" y="2159"/>
                  </a:lnTo>
                  <a:lnTo>
                    <a:pt x="602" y="2152"/>
                  </a:lnTo>
                  <a:lnTo>
                    <a:pt x="609" y="2145"/>
                  </a:lnTo>
                  <a:lnTo>
                    <a:pt x="618" y="2139"/>
                  </a:lnTo>
                  <a:lnTo>
                    <a:pt x="628" y="2132"/>
                  </a:lnTo>
                  <a:lnTo>
                    <a:pt x="637" y="2126"/>
                  </a:lnTo>
                  <a:lnTo>
                    <a:pt x="646" y="2119"/>
                  </a:lnTo>
                  <a:lnTo>
                    <a:pt x="656" y="2113"/>
                  </a:lnTo>
                  <a:lnTo>
                    <a:pt x="665" y="2107"/>
                  </a:lnTo>
                  <a:lnTo>
                    <a:pt x="676" y="2100"/>
                  </a:lnTo>
                  <a:lnTo>
                    <a:pt x="686" y="2093"/>
                  </a:lnTo>
                  <a:lnTo>
                    <a:pt x="696" y="2087"/>
                  </a:lnTo>
                  <a:lnTo>
                    <a:pt x="705" y="2082"/>
                  </a:lnTo>
                  <a:lnTo>
                    <a:pt x="716" y="2076"/>
                  </a:lnTo>
                  <a:lnTo>
                    <a:pt x="720" y="2069"/>
                  </a:lnTo>
                  <a:lnTo>
                    <a:pt x="724" y="2064"/>
                  </a:lnTo>
                  <a:lnTo>
                    <a:pt x="728" y="2058"/>
                  </a:lnTo>
                  <a:lnTo>
                    <a:pt x="734" y="2050"/>
                  </a:lnTo>
                  <a:lnTo>
                    <a:pt x="734" y="2040"/>
                  </a:lnTo>
                  <a:lnTo>
                    <a:pt x="735" y="2030"/>
                  </a:lnTo>
                  <a:lnTo>
                    <a:pt x="735" y="2020"/>
                  </a:lnTo>
                  <a:lnTo>
                    <a:pt x="735" y="2011"/>
                  </a:lnTo>
                  <a:lnTo>
                    <a:pt x="733" y="2000"/>
                  </a:lnTo>
                  <a:lnTo>
                    <a:pt x="731" y="1991"/>
                  </a:lnTo>
                  <a:lnTo>
                    <a:pt x="729" y="1981"/>
                  </a:lnTo>
                  <a:lnTo>
                    <a:pt x="729" y="1971"/>
                  </a:lnTo>
                  <a:lnTo>
                    <a:pt x="726" y="1963"/>
                  </a:lnTo>
                  <a:lnTo>
                    <a:pt x="724" y="1956"/>
                  </a:lnTo>
                  <a:lnTo>
                    <a:pt x="721" y="1947"/>
                  </a:lnTo>
                  <a:lnTo>
                    <a:pt x="718" y="1941"/>
                  </a:lnTo>
                  <a:lnTo>
                    <a:pt x="716" y="1932"/>
                  </a:lnTo>
                  <a:lnTo>
                    <a:pt x="715" y="1925"/>
                  </a:lnTo>
                  <a:lnTo>
                    <a:pt x="715" y="1917"/>
                  </a:lnTo>
                  <a:lnTo>
                    <a:pt x="716" y="1911"/>
                  </a:lnTo>
                  <a:lnTo>
                    <a:pt x="722" y="1902"/>
                  </a:lnTo>
                  <a:lnTo>
                    <a:pt x="730" y="1896"/>
                  </a:lnTo>
                  <a:lnTo>
                    <a:pt x="738" y="1887"/>
                  </a:lnTo>
                  <a:lnTo>
                    <a:pt x="746" y="1881"/>
                  </a:lnTo>
                  <a:lnTo>
                    <a:pt x="754" y="1873"/>
                  </a:lnTo>
                  <a:lnTo>
                    <a:pt x="763" y="1866"/>
                  </a:lnTo>
                  <a:lnTo>
                    <a:pt x="772" y="1858"/>
                  </a:lnTo>
                  <a:lnTo>
                    <a:pt x="781" y="1851"/>
                  </a:lnTo>
                  <a:lnTo>
                    <a:pt x="789" y="1843"/>
                  </a:lnTo>
                  <a:lnTo>
                    <a:pt x="799" y="1835"/>
                  </a:lnTo>
                  <a:lnTo>
                    <a:pt x="807" y="1828"/>
                  </a:lnTo>
                  <a:lnTo>
                    <a:pt x="817" y="1821"/>
                  </a:lnTo>
                  <a:lnTo>
                    <a:pt x="826" y="1814"/>
                  </a:lnTo>
                  <a:lnTo>
                    <a:pt x="835" y="1808"/>
                  </a:lnTo>
                  <a:lnTo>
                    <a:pt x="845" y="1801"/>
                  </a:lnTo>
                  <a:lnTo>
                    <a:pt x="855" y="1795"/>
                  </a:lnTo>
                  <a:lnTo>
                    <a:pt x="865" y="1785"/>
                  </a:lnTo>
                  <a:lnTo>
                    <a:pt x="877" y="1778"/>
                  </a:lnTo>
                  <a:lnTo>
                    <a:pt x="887" y="1770"/>
                  </a:lnTo>
                  <a:lnTo>
                    <a:pt x="899" y="1764"/>
                  </a:lnTo>
                  <a:lnTo>
                    <a:pt x="910" y="1757"/>
                  </a:lnTo>
                  <a:lnTo>
                    <a:pt x="920" y="1750"/>
                  </a:lnTo>
                  <a:lnTo>
                    <a:pt x="930" y="1743"/>
                  </a:lnTo>
                  <a:lnTo>
                    <a:pt x="941" y="1736"/>
                  </a:lnTo>
                  <a:lnTo>
                    <a:pt x="950" y="1728"/>
                  </a:lnTo>
                  <a:lnTo>
                    <a:pt x="959" y="1720"/>
                  </a:lnTo>
                  <a:lnTo>
                    <a:pt x="968" y="1713"/>
                  </a:lnTo>
                  <a:lnTo>
                    <a:pt x="977" y="1706"/>
                  </a:lnTo>
                  <a:lnTo>
                    <a:pt x="984" y="1696"/>
                  </a:lnTo>
                  <a:lnTo>
                    <a:pt x="991" y="1687"/>
                  </a:lnTo>
                  <a:lnTo>
                    <a:pt x="998" y="1678"/>
                  </a:lnTo>
                  <a:lnTo>
                    <a:pt x="1006" y="1668"/>
                  </a:lnTo>
                  <a:lnTo>
                    <a:pt x="965" y="1566"/>
                  </a:lnTo>
                  <a:lnTo>
                    <a:pt x="1028" y="1514"/>
                  </a:lnTo>
                  <a:lnTo>
                    <a:pt x="1076" y="1452"/>
                  </a:lnTo>
                  <a:lnTo>
                    <a:pt x="1082" y="1449"/>
                  </a:lnTo>
                  <a:lnTo>
                    <a:pt x="1090" y="1447"/>
                  </a:lnTo>
                  <a:lnTo>
                    <a:pt x="1098" y="1445"/>
                  </a:lnTo>
                  <a:lnTo>
                    <a:pt x="1106" y="1444"/>
                  </a:lnTo>
                  <a:lnTo>
                    <a:pt x="1114" y="1442"/>
                  </a:lnTo>
                  <a:lnTo>
                    <a:pt x="1121" y="1441"/>
                  </a:lnTo>
                  <a:lnTo>
                    <a:pt x="1129" y="1440"/>
                  </a:lnTo>
                  <a:lnTo>
                    <a:pt x="1137" y="1440"/>
                  </a:lnTo>
                  <a:lnTo>
                    <a:pt x="1145" y="1437"/>
                  </a:lnTo>
                  <a:lnTo>
                    <a:pt x="1153" y="1436"/>
                  </a:lnTo>
                  <a:lnTo>
                    <a:pt x="1160" y="1435"/>
                  </a:lnTo>
                  <a:lnTo>
                    <a:pt x="1169" y="1435"/>
                  </a:lnTo>
                  <a:lnTo>
                    <a:pt x="1177" y="1434"/>
                  </a:lnTo>
                  <a:lnTo>
                    <a:pt x="1186" y="1433"/>
                  </a:lnTo>
                  <a:lnTo>
                    <a:pt x="1194" y="1433"/>
                  </a:lnTo>
                  <a:lnTo>
                    <a:pt x="1203" y="1433"/>
                  </a:lnTo>
                  <a:lnTo>
                    <a:pt x="1211" y="1432"/>
                  </a:lnTo>
                  <a:lnTo>
                    <a:pt x="1219" y="1431"/>
                  </a:lnTo>
                  <a:lnTo>
                    <a:pt x="1228" y="1430"/>
                  </a:lnTo>
                  <a:lnTo>
                    <a:pt x="1237" y="1430"/>
                  </a:lnTo>
                  <a:lnTo>
                    <a:pt x="1245" y="1429"/>
                  </a:lnTo>
                  <a:lnTo>
                    <a:pt x="1253" y="1429"/>
                  </a:lnTo>
                  <a:lnTo>
                    <a:pt x="1262" y="1429"/>
                  </a:lnTo>
                  <a:lnTo>
                    <a:pt x="1271" y="1429"/>
                  </a:lnTo>
                  <a:lnTo>
                    <a:pt x="1279" y="1428"/>
                  </a:lnTo>
                  <a:lnTo>
                    <a:pt x="1288" y="1427"/>
                  </a:lnTo>
                  <a:lnTo>
                    <a:pt x="1295" y="1426"/>
                  </a:lnTo>
                  <a:lnTo>
                    <a:pt x="1305" y="1426"/>
                  </a:lnTo>
                  <a:lnTo>
                    <a:pt x="1312" y="1425"/>
                  </a:lnTo>
                  <a:lnTo>
                    <a:pt x="1321" y="1424"/>
                  </a:lnTo>
                  <a:lnTo>
                    <a:pt x="1331" y="1423"/>
                  </a:lnTo>
                  <a:lnTo>
                    <a:pt x="1340" y="1423"/>
                  </a:lnTo>
                  <a:lnTo>
                    <a:pt x="1342" y="1486"/>
                  </a:lnTo>
                  <a:lnTo>
                    <a:pt x="1342" y="1491"/>
                  </a:lnTo>
                  <a:lnTo>
                    <a:pt x="1345" y="1495"/>
                  </a:lnTo>
                  <a:lnTo>
                    <a:pt x="1347" y="1498"/>
                  </a:lnTo>
                  <a:lnTo>
                    <a:pt x="1351" y="1504"/>
                  </a:lnTo>
                  <a:lnTo>
                    <a:pt x="1357" y="1509"/>
                  </a:lnTo>
                  <a:lnTo>
                    <a:pt x="1364" y="1513"/>
                  </a:lnTo>
                  <a:lnTo>
                    <a:pt x="1372" y="1516"/>
                  </a:lnTo>
                  <a:lnTo>
                    <a:pt x="1381" y="1520"/>
                  </a:lnTo>
                  <a:lnTo>
                    <a:pt x="1389" y="1524"/>
                  </a:lnTo>
                  <a:lnTo>
                    <a:pt x="1399" y="1527"/>
                  </a:lnTo>
                  <a:lnTo>
                    <a:pt x="1409" y="1529"/>
                  </a:lnTo>
                  <a:lnTo>
                    <a:pt x="1420" y="1531"/>
                  </a:lnTo>
                  <a:lnTo>
                    <a:pt x="1429" y="1532"/>
                  </a:lnTo>
                  <a:lnTo>
                    <a:pt x="1440" y="1533"/>
                  </a:lnTo>
                  <a:lnTo>
                    <a:pt x="1450" y="1534"/>
                  </a:lnTo>
                  <a:lnTo>
                    <a:pt x="1462" y="1535"/>
                  </a:lnTo>
                  <a:lnTo>
                    <a:pt x="1471" y="1534"/>
                  </a:lnTo>
                  <a:lnTo>
                    <a:pt x="1481" y="1534"/>
                  </a:lnTo>
                  <a:lnTo>
                    <a:pt x="1492" y="1534"/>
                  </a:lnTo>
                  <a:lnTo>
                    <a:pt x="1502" y="1534"/>
                  </a:lnTo>
                  <a:lnTo>
                    <a:pt x="1514" y="1530"/>
                  </a:lnTo>
                  <a:lnTo>
                    <a:pt x="1525" y="1529"/>
                  </a:lnTo>
                  <a:lnTo>
                    <a:pt x="1536" y="1528"/>
                  </a:lnTo>
                  <a:lnTo>
                    <a:pt x="1549" y="1529"/>
                  </a:lnTo>
                  <a:lnTo>
                    <a:pt x="1554" y="1534"/>
                  </a:lnTo>
                  <a:lnTo>
                    <a:pt x="1557" y="1542"/>
                  </a:lnTo>
                  <a:lnTo>
                    <a:pt x="1557" y="1550"/>
                  </a:lnTo>
                  <a:lnTo>
                    <a:pt x="1558" y="1560"/>
                  </a:lnTo>
                  <a:lnTo>
                    <a:pt x="1557" y="1568"/>
                  </a:lnTo>
                  <a:lnTo>
                    <a:pt x="1557" y="1578"/>
                  </a:lnTo>
                  <a:lnTo>
                    <a:pt x="1558" y="1587"/>
                  </a:lnTo>
                  <a:lnTo>
                    <a:pt x="1563" y="1597"/>
                  </a:lnTo>
                  <a:lnTo>
                    <a:pt x="1570" y="1601"/>
                  </a:lnTo>
                  <a:lnTo>
                    <a:pt x="1579" y="1607"/>
                  </a:lnTo>
                  <a:lnTo>
                    <a:pt x="1588" y="1612"/>
                  </a:lnTo>
                  <a:lnTo>
                    <a:pt x="1601" y="1617"/>
                  </a:lnTo>
                  <a:lnTo>
                    <a:pt x="1706" y="1632"/>
                  </a:lnTo>
                  <a:lnTo>
                    <a:pt x="1774" y="1627"/>
                  </a:lnTo>
                  <a:lnTo>
                    <a:pt x="1784" y="1629"/>
                  </a:lnTo>
                  <a:lnTo>
                    <a:pt x="1796" y="1636"/>
                  </a:lnTo>
                  <a:lnTo>
                    <a:pt x="1806" y="1646"/>
                  </a:lnTo>
                  <a:lnTo>
                    <a:pt x="1817" y="1657"/>
                  </a:lnTo>
                  <a:lnTo>
                    <a:pt x="1826" y="1666"/>
                  </a:lnTo>
                  <a:lnTo>
                    <a:pt x="1839" y="1678"/>
                  </a:lnTo>
                  <a:lnTo>
                    <a:pt x="1841" y="1679"/>
                  </a:lnTo>
                  <a:lnTo>
                    <a:pt x="1846" y="1681"/>
                  </a:lnTo>
                  <a:lnTo>
                    <a:pt x="1852" y="1683"/>
                  </a:lnTo>
                  <a:lnTo>
                    <a:pt x="1859" y="1686"/>
                  </a:lnTo>
                  <a:lnTo>
                    <a:pt x="1944" y="1698"/>
                  </a:lnTo>
                  <a:lnTo>
                    <a:pt x="1947" y="1702"/>
                  </a:lnTo>
                  <a:lnTo>
                    <a:pt x="1949" y="1708"/>
                  </a:lnTo>
                  <a:lnTo>
                    <a:pt x="1949" y="1714"/>
                  </a:lnTo>
                  <a:lnTo>
                    <a:pt x="1950" y="1720"/>
                  </a:lnTo>
                  <a:lnTo>
                    <a:pt x="1949" y="1727"/>
                  </a:lnTo>
                  <a:lnTo>
                    <a:pt x="1948" y="1733"/>
                  </a:lnTo>
                  <a:lnTo>
                    <a:pt x="1947" y="1740"/>
                  </a:lnTo>
                  <a:lnTo>
                    <a:pt x="1945" y="1747"/>
                  </a:lnTo>
                  <a:lnTo>
                    <a:pt x="1941" y="1753"/>
                  </a:lnTo>
                  <a:lnTo>
                    <a:pt x="1939" y="1761"/>
                  </a:lnTo>
                  <a:lnTo>
                    <a:pt x="1936" y="1767"/>
                  </a:lnTo>
                  <a:lnTo>
                    <a:pt x="1934" y="1775"/>
                  </a:lnTo>
                  <a:lnTo>
                    <a:pt x="1930" y="1781"/>
                  </a:lnTo>
                  <a:lnTo>
                    <a:pt x="1928" y="1788"/>
                  </a:lnTo>
                  <a:lnTo>
                    <a:pt x="1926" y="1796"/>
                  </a:lnTo>
                  <a:lnTo>
                    <a:pt x="1926" y="1803"/>
                  </a:lnTo>
                  <a:lnTo>
                    <a:pt x="1923" y="1809"/>
                  </a:lnTo>
                  <a:lnTo>
                    <a:pt x="1921" y="1815"/>
                  </a:lnTo>
                  <a:lnTo>
                    <a:pt x="1917" y="1821"/>
                  </a:lnTo>
                  <a:lnTo>
                    <a:pt x="1914" y="1831"/>
                  </a:lnTo>
                  <a:lnTo>
                    <a:pt x="1909" y="1834"/>
                  </a:lnTo>
                  <a:lnTo>
                    <a:pt x="1904" y="1840"/>
                  </a:lnTo>
                  <a:lnTo>
                    <a:pt x="1884" y="1862"/>
                  </a:lnTo>
                  <a:lnTo>
                    <a:pt x="1884" y="1865"/>
                  </a:lnTo>
                  <a:lnTo>
                    <a:pt x="1884" y="1870"/>
                  </a:lnTo>
                  <a:lnTo>
                    <a:pt x="1888" y="1875"/>
                  </a:lnTo>
                  <a:lnTo>
                    <a:pt x="1895" y="1881"/>
                  </a:lnTo>
                  <a:lnTo>
                    <a:pt x="1900" y="1887"/>
                  </a:lnTo>
                  <a:lnTo>
                    <a:pt x="1909" y="1898"/>
                  </a:lnTo>
                  <a:lnTo>
                    <a:pt x="1915" y="1901"/>
                  </a:lnTo>
                  <a:lnTo>
                    <a:pt x="1922" y="1904"/>
                  </a:lnTo>
                  <a:lnTo>
                    <a:pt x="1930" y="1909"/>
                  </a:lnTo>
                  <a:lnTo>
                    <a:pt x="1940" y="1914"/>
                  </a:lnTo>
                  <a:lnTo>
                    <a:pt x="1950" y="1915"/>
                  </a:lnTo>
                  <a:lnTo>
                    <a:pt x="1961" y="1917"/>
                  </a:lnTo>
                  <a:lnTo>
                    <a:pt x="1971" y="1919"/>
                  </a:lnTo>
                  <a:lnTo>
                    <a:pt x="1983" y="1923"/>
                  </a:lnTo>
                  <a:lnTo>
                    <a:pt x="1993" y="1925"/>
                  </a:lnTo>
                  <a:lnTo>
                    <a:pt x="2005" y="1927"/>
                  </a:lnTo>
                  <a:lnTo>
                    <a:pt x="2015" y="1929"/>
                  </a:lnTo>
                  <a:lnTo>
                    <a:pt x="2027" y="1932"/>
                  </a:lnTo>
                  <a:lnTo>
                    <a:pt x="2037" y="1933"/>
                  </a:lnTo>
                  <a:lnTo>
                    <a:pt x="2049" y="1934"/>
                  </a:lnTo>
                  <a:lnTo>
                    <a:pt x="2061" y="1935"/>
                  </a:lnTo>
                  <a:lnTo>
                    <a:pt x="2073" y="1937"/>
                  </a:lnTo>
                  <a:lnTo>
                    <a:pt x="2084" y="1937"/>
                  </a:lnTo>
                  <a:lnTo>
                    <a:pt x="2096" y="1937"/>
                  </a:lnTo>
                  <a:lnTo>
                    <a:pt x="2108" y="1936"/>
                  </a:lnTo>
                  <a:lnTo>
                    <a:pt x="2119" y="1936"/>
                  </a:lnTo>
                  <a:lnTo>
                    <a:pt x="2368" y="1953"/>
                  </a:lnTo>
                  <a:lnTo>
                    <a:pt x="2378" y="1956"/>
                  </a:lnTo>
                  <a:lnTo>
                    <a:pt x="2388" y="1962"/>
                  </a:lnTo>
                  <a:lnTo>
                    <a:pt x="2392" y="1970"/>
                  </a:lnTo>
                  <a:lnTo>
                    <a:pt x="2392" y="1980"/>
                  </a:lnTo>
                  <a:lnTo>
                    <a:pt x="2391" y="1990"/>
                  </a:lnTo>
                  <a:lnTo>
                    <a:pt x="2388" y="1999"/>
                  </a:lnTo>
                  <a:lnTo>
                    <a:pt x="2383" y="2009"/>
                  </a:lnTo>
                  <a:lnTo>
                    <a:pt x="2379" y="2018"/>
                  </a:lnTo>
                  <a:lnTo>
                    <a:pt x="2375" y="2029"/>
                  </a:lnTo>
                  <a:lnTo>
                    <a:pt x="2373" y="2040"/>
                  </a:lnTo>
                  <a:lnTo>
                    <a:pt x="2365" y="2044"/>
                  </a:lnTo>
                  <a:lnTo>
                    <a:pt x="2358" y="2049"/>
                  </a:lnTo>
                  <a:lnTo>
                    <a:pt x="2296" y="2074"/>
                  </a:lnTo>
                  <a:lnTo>
                    <a:pt x="2214" y="2081"/>
                  </a:lnTo>
                  <a:lnTo>
                    <a:pt x="2071" y="2132"/>
                  </a:lnTo>
                  <a:lnTo>
                    <a:pt x="2065" y="2137"/>
                  </a:lnTo>
                  <a:lnTo>
                    <a:pt x="2061" y="2144"/>
                  </a:lnTo>
                  <a:lnTo>
                    <a:pt x="2057" y="2150"/>
                  </a:lnTo>
                  <a:lnTo>
                    <a:pt x="2053" y="2157"/>
                  </a:lnTo>
                  <a:lnTo>
                    <a:pt x="2048" y="2162"/>
                  </a:lnTo>
                  <a:lnTo>
                    <a:pt x="2044" y="2168"/>
                  </a:lnTo>
                  <a:lnTo>
                    <a:pt x="2039" y="2175"/>
                  </a:lnTo>
                  <a:lnTo>
                    <a:pt x="2035" y="2181"/>
                  </a:lnTo>
                  <a:lnTo>
                    <a:pt x="2028" y="2192"/>
                  </a:lnTo>
                  <a:lnTo>
                    <a:pt x="2024" y="2203"/>
                  </a:lnTo>
                  <a:lnTo>
                    <a:pt x="2022" y="2209"/>
                  </a:lnTo>
                  <a:lnTo>
                    <a:pt x="2022" y="2215"/>
                  </a:lnTo>
                  <a:lnTo>
                    <a:pt x="2019" y="2220"/>
                  </a:lnTo>
                  <a:lnTo>
                    <a:pt x="2019" y="2227"/>
                  </a:lnTo>
                  <a:lnTo>
                    <a:pt x="2015" y="2237"/>
                  </a:lnTo>
                  <a:lnTo>
                    <a:pt x="2014" y="2249"/>
                  </a:lnTo>
                  <a:lnTo>
                    <a:pt x="2011" y="2254"/>
                  </a:lnTo>
                  <a:lnTo>
                    <a:pt x="2010" y="2261"/>
                  </a:lnTo>
                  <a:lnTo>
                    <a:pt x="2009" y="2266"/>
                  </a:lnTo>
                  <a:lnTo>
                    <a:pt x="2009" y="2273"/>
                  </a:lnTo>
                  <a:lnTo>
                    <a:pt x="2006" y="2279"/>
                  </a:lnTo>
                  <a:lnTo>
                    <a:pt x="2002" y="2285"/>
                  </a:lnTo>
                  <a:lnTo>
                    <a:pt x="1997" y="2292"/>
                  </a:lnTo>
                  <a:lnTo>
                    <a:pt x="1992" y="2298"/>
                  </a:lnTo>
                  <a:lnTo>
                    <a:pt x="1957" y="2330"/>
                  </a:lnTo>
                  <a:lnTo>
                    <a:pt x="1883" y="2356"/>
                  </a:lnTo>
                  <a:lnTo>
                    <a:pt x="1872" y="2361"/>
                  </a:lnTo>
                  <a:lnTo>
                    <a:pt x="1866" y="2369"/>
                  </a:lnTo>
                  <a:lnTo>
                    <a:pt x="1859" y="2379"/>
                  </a:lnTo>
                  <a:lnTo>
                    <a:pt x="1854" y="2391"/>
                  </a:lnTo>
                  <a:lnTo>
                    <a:pt x="1844" y="2433"/>
                  </a:lnTo>
                  <a:lnTo>
                    <a:pt x="1845" y="2434"/>
                  </a:lnTo>
                  <a:lnTo>
                    <a:pt x="1852" y="2435"/>
                  </a:lnTo>
                  <a:lnTo>
                    <a:pt x="1861" y="2432"/>
                  </a:lnTo>
                  <a:lnTo>
                    <a:pt x="1867" y="2427"/>
                  </a:lnTo>
                  <a:lnTo>
                    <a:pt x="1872" y="2420"/>
                  </a:lnTo>
                  <a:lnTo>
                    <a:pt x="1880" y="2415"/>
                  </a:lnTo>
                  <a:lnTo>
                    <a:pt x="1888" y="2412"/>
                  </a:lnTo>
                  <a:lnTo>
                    <a:pt x="1897" y="2410"/>
                  </a:lnTo>
                  <a:lnTo>
                    <a:pt x="1905" y="2407"/>
                  </a:lnTo>
                  <a:lnTo>
                    <a:pt x="1914" y="2404"/>
                  </a:lnTo>
                  <a:lnTo>
                    <a:pt x="1922" y="2401"/>
                  </a:lnTo>
                  <a:lnTo>
                    <a:pt x="1930" y="2398"/>
                  </a:lnTo>
                  <a:lnTo>
                    <a:pt x="1937" y="2395"/>
                  </a:lnTo>
                  <a:lnTo>
                    <a:pt x="1947" y="2392"/>
                  </a:lnTo>
                  <a:lnTo>
                    <a:pt x="1953" y="2387"/>
                  </a:lnTo>
                  <a:lnTo>
                    <a:pt x="1961" y="2384"/>
                  </a:lnTo>
                  <a:lnTo>
                    <a:pt x="1969" y="2380"/>
                  </a:lnTo>
                  <a:lnTo>
                    <a:pt x="1976" y="2377"/>
                  </a:lnTo>
                  <a:lnTo>
                    <a:pt x="1983" y="2373"/>
                  </a:lnTo>
                  <a:lnTo>
                    <a:pt x="1991" y="2368"/>
                  </a:lnTo>
                  <a:lnTo>
                    <a:pt x="1997" y="2364"/>
                  </a:lnTo>
                  <a:lnTo>
                    <a:pt x="2005" y="2360"/>
                  </a:lnTo>
                  <a:lnTo>
                    <a:pt x="2017" y="2349"/>
                  </a:lnTo>
                  <a:lnTo>
                    <a:pt x="2028" y="2339"/>
                  </a:lnTo>
                  <a:lnTo>
                    <a:pt x="2039" y="2327"/>
                  </a:lnTo>
                  <a:lnTo>
                    <a:pt x="2049" y="2316"/>
                  </a:lnTo>
                  <a:lnTo>
                    <a:pt x="2053" y="2309"/>
                  </a:lnTo>
                  <a:lnTo>
                    <a:pt x="2058" y="2302"/>
                  </a:lnTo>
                  <a:lnTo>
                    <a:pt x="2062" y="2296"/>
                  </a:lnTo>
                  <a:lnTo>
                    <a:pt x="2067" y="2290"/>
                  </a:lnTo>
                  <a:lnTo>
                    <a:pt x="2070" y="2282"/>
                  </a:lnTo>
                  <a:lnTo>
                    <a:pt x="2074" y="2275"/>
                  </a:lnTo>
                  <a:lnTo>
                    <a:pt x="2078" y="2267"/>
                  </a:lnTo>
                  <a:lnTo>
                    <a:pt x="2082" y="2260"/>
                  </a:lnTo>
                  <a:lnTo>
                    <a:pt x="2109" y="2212"/>
                  </a:lnTo>
                  <a:lnTo>
                    <a:pt x="2115" y="2204"/>
                  </a:lnTo>
                  <a:lnTo>
                    <a:pt x="2126" y="2198"/>
                  </a:lnTo>
                  <a:lnTo>
                    <a:pt x="2191" y="2174"/>
                  </a:lnTo>
                  <a:lnTo>
                    <a:pt x="2197" y="2172"/>
                  </a:lnTo>
                  <a:lnTo>
                    <a:pt x="2204" y="2167"/>
                  </a:lnTo>
                  <a:lnTo>
                    <a:pt x="2212" y="2163"/>
                  </a:lnTo>
                  <a:lnTo>
                    <a:pt x="2219" y="2160"/>
                  </a:lnTo>
                  <a:lnTo>
                    <a:pt x="2228" y="2157"/>
                  </a:lnTo>
                  <a:lnTo>
                    <a:pt x="2239" y="2154"/>
                  </a:lnTo>
                  <a:lnTo>
                    <a:pt x="2248" y="2151"/>
                  </a:lnTo>
                  <a:lnTo>
                    <a:pt x="2258" y="2148"/>
                  </a:lnTo>
                  <a:lnTo>
                    <a:pt x="2267" y="2146"/>
                  </a:lnTo>
                  <a:lnTo>
                    <a:pt x="2279" y="2145"/>
                  </a:lnTo>
                  <a:lnTo>
                    <a:pt x="2288" y="2142"/>
                  </a:lnTo>
                  <a:lnTo>
                    <a:pt x="2299" y="2141"/>
                  </a:lnTo>
                  <a:lnTo>
                    <a:pt x="2308" y="2141"/>
                  </a:lnTo>
                  <a:lnTo>
                    <a:pt x="2319" y="2141"/>
                  </a:lnTo>
                  <a:lnTo>
                    <a:pt x="2329" y="2141"/>
                  </a:lnTo>
                  <a:lnTo>
                    <a:pt x="2339" y="2142"/>
                  </a:lnTo>
                  <a:lnTo>
                    <a:pt x="2349" y="2143"/>
                  </a:lnTo>
                  <a:lnTo>
                    <a:pt x="2360" y="2146"/>
                  </a:lnTo>
                  <a:lnTo>
                    <a:pt x="2360" y="2151"/>
                  </a:lnTo>
                  <a:lnTo>
                    <a:pt x="2360" y="2158"/>
                  </a:lnTo>
                  <a:lnTo>
                    <a:pt x="2360" y="2164"/>
                  </a:lnTo>
                  <a:lnTo>
                    <a:pt x="2361" y="2170"/>
                  </a:lnTo>
                  <a:lnTo>
                    <a:pt x="2360" y="2177"/>
                  </a:lnTo>
                  <a:lnTo>
                    <a:pt x="2360" y="2183"/>
                  </a:lnTo>
                  <a:lnTo>
                    <a:pt x="2358" y="2190"/>
                  </a:lnTo>
                  <a:lnTo>
                    <a:pt x="2358" y="2196"/>
                  </a:lnTo>
                  <a:lnTo>
                    <a:pt x="2356" y="2202"/>
                  </a:lnTo>
                  <a:lnTo>
                    <a:pt x="2355" y="2209"/>
                  </a:lnTo>
                  <a:lnTo>
                    <a:pt x="2352" y="2215"/>
                  </a:lnTo>
                  <a:lnTo>
                    <a:pt x="2351" y="2222"/>
                  </a:lnTo>
                  <a:lnTo>
                    <a:pt x="2348" y="2228"/>
                  </a:lnTo>
                  <a:lnTo>
                    <a:pt x="2347" y="2234"/>
                  </a:lnTo>
                  <a:lnTo>
                    <a:pt x="2344" y="2241"/>
                  </a:lnTo>
                  <a:lnTo>
                    <a:pt x="2343" y="2248"/>
                  </a:lnTo>
                  <a:lnTo>
                    <a:pt x="2339" y="2254"/>
                  </a:lnTo>
                  <a:lnTo>
                    <a:pt x="2336" y="2261"/>
                  </a:lnTo>
                  <a:lnTo>
                    <a:pt x="2334" y="2267"/>
                  </a:lnTo>
                  <a:lnTo>
                    <a:pt x="2332" y="2274"/>
                  </a:lnTo>
                  <a:lnTo>
                    <a:pt x="2329" y="2280"/>
                  </a:lnTo>
                  <a:lnTo>
                    <a:pt x="2327" y="2286"/>
                  </a:lnTo>
                  <a:lnTo>
                    <a:pt x="2325" y="2293"/>
                  </a:lnTo>
                  <a:lnTo>
                    <a:pt x="2323" y="2300"/>
                  </a:lnTo>
                  <a:lnTo>
                    <a:pt x="2319" y="2307"/>
                  </a:lnTo>
                  <a:lnTo>
                    <a:pt x="2318" y="2313"/>
                  </a:lnTo>
                  <a:lnTo>
                    <a:pt x="2316" y="2319"/>
                  </a:lnTo>
                  <a:lnTo>
                    <a:pt x="2316" y="2327"/>
                  </a:lnTo>
                  <a:lnTo>
                    <a:pt x="2313" y="2333"/>
                  </a:lnTo>
                  <a:lnTo>
                    <a:pt x="2313" y="2340"/>
                  </a:lnTo>
                  <a:lnTo>
                    <a:pt x="2313" y="2346"/>
                  </a:lnTo>
                  <a:lnTo>
                    <a:pt x="2313" y="2353"/>
                  </a:lnTo>
                  <a:lnTo>
                    <a:pt x="2292" y="2384"/>
                  </a:lnTo>
                  <a:lnTo>
                    <a:pt x="2292" y="2389"/>
                  </a:lnTo>
                  <a:lnTo>
                    <a:pt x="2295" y="2393"/>
                  </a:lnTo>
                  <a:lnTo>
                    <a:pt x="2300" y="2393"/>
                  </a:lnTo>
                  <a:lnTo>
                    <a:pt x="2306" y="2390"/>
                  </a:lnTo>
                  <a:lnTo>
                    <a:pt x="2310" y="2384"/>
                  </a:lnTo>
                  <a:lnTo>
                    <a:pt x="2318" y="2381"/>
                  </a:lnTo>
                  <a:lnTo>
                    <a:pt x="2416" y="2274"/>
                  </a:lnTo>
                  <a:lnTo>
                    <a:pt x="2477" y="2187"/>
                  </a:lnTo>
                  <a:lnTo>
                    <a:pt x="2496" y="2101"/>
                  </a:lnTo>
                  <a:lnTo>
                    <a:pt x="2494" y="2094"/>
                  </a:lnTo>
                  <a:lnTo>
                    <a:pt x="2491" y="2087"/>
                  </a:lnTo>
                  <a:lnTo>
                    <a:pt x="2487" y="2081"/>
                  </a:lnTo>
                  <a:lnTo>
                    <a:pt x="2483" y="2075"/>
                  </a:lnTo>
                  <a:lnTo>
                    <a:pt x="2483" y="2069"/>
                  </a:lnTo>
                  <a:lnTo>
                    <a:pt x="2485" y="2065"/>
                  </a:lnTo>
                  <a:lnTo>
                    <a:pt x="2535" y="2015"/>
                  </a:lnTo>
                  <a:lnTo>
                    <a:pt x="2539" y="2006"/>
                  </a:lnTo>
                  <a:lnTo>
                    <a:pt x="2544" y="1997"/>
                  </a:lnTo>
                  <a:lnTo>
                    <a:pt x="2548" y="1987"/>
                  </a:lnTo>
                  <a:lnTo>
                    <a:pt x="2552" y="1979"/>
                  </a:lnTo>
                  <a:lnTo>
                    <a:pt x="2553" y="1968"/>
                  </a:lnTo>
                  <a:lnTo>
                    <a:pt x="2556" y="1959"/>
                  </a:lnTo>
                  <a:lnTo>
                    <a:pt x="2559" y="1948"/>
                  </a:lnTo>
                  <a:lnTo>
                    <a:pt x="2561" y="1939"/>
                  </a:lnTo>
                  <a:lnTo>
                    <a:pt x="2557" y="1933"/>
                  </a:lnTo>
                  <a:lnTo>
                    <a:pt x="2555" y="1929"/>
                  </a:lnTo>
                  <a:lnTo>
                    <a:pt x="2551" y="1923"/>
                  </a:lnTo>
                  <a:lnTo>
                    <a:pt x="2547" y="1916"/>
                  </a:lnTo>
                  <a:lnTo>
                    <a:pt x="2539" y="1910"/>
                  </a:lnTo>
                  <a:lnTo>
                    <a:pt x="2531" y="1906"/>
                  </a:lnTo>
                  <a:lnTo>
                    <a:pt x="2523" y="1901"/>
                  </a:lnTo>
                  <a:lnTo>
                    <a:pt x="2516" y="1898"/>
                  </a:lnTo>
                  <a:lnTo>
                    <a:pt x="2505" y="1895"/>
                  </a:lnTo>
                  <a:lnTo>
                    <a:pt x="2496" y="1892"/>
                  </a:lnTo>
                  <a:lnTo>
                    <a:pt x="2486" y="1890"/>
                  </a:lnTo>
                  <a:lnTo>
                    <a:pt x="2477" y="1889"/>
                  </a:lnTo>
                  <a:lnTo>
                    <a:pt x="2465" y="1886"/>
                  </a:lnTo>
                  <a:lnTo>
                    <a:pt x="2455" y="1885"/>
                  </a:lnTo>
                  <a:lnTo>
                    <a:pt x="2443" y="1883"/>
                  </a:lnTo>
                  <a:lnTo>
                    <a:pt x="2433" y="1882"/>
                  </a:lnTo>
                  <a:lnTo>
                    <a:pt x="2421" y="1880"/>
                  </a:lnTo>
                  <a:lnTo>
                    <a:pt x="2412" y="1879"/>
                  </a:lnTo>
                  <a:lnTo>
                    <a:pt x="2401" y="1877"/>
                  </a:lnTo>
                  <a:lnTo>
                    <a:pt x="2392" y="1876"/>
                  </a:lnTo>
                  <a:lnTo>
                    <a:pt x="2381" y="1874"/>
                  </a:lnTo>
                  <a:lnTo>
                    <a:pt x="2371" y="1873"/>
                  </a:lnTo>
                  <a:lnTo>
                    <a:pt x="2360" y="1871"/>
                  </a:lnTo>
                  <a:lnTo>
                    <a:pt x="2351" y="1870"/>
                  </a:lnTo>
                  <a:lnTo>
                    <a:pt x="2340" y="1868"/>
                  </a:lnTo>
                  <a:lnTo>
                    <a:pt x="2331" y="1867"/>
                  </a:lnTo>
                  <a:lnTo>
                    <a:pt x="2321" y="1866"/>
                  </a:lnTo>
                  <a:lnTo>
                    <a:pt x="2312" y="1865"/>
                  </a:lnTo>
                  <a:lnTo>
                    <a:pt x="2300" y="1863"/>
                  </a:lnTo>
                  <a:lnTo>
                    <a:pt x="2291" y="1862"/>
                  </a:lnTo>
                  <a:lnTo>
                    <a:pt x="2279" y="1861"/>
                  </a:lnTo>
                  <a:lnTo>
                    <a:pt x="2270" y="1860"/>
                  </a:lnTo>
                  <a:lnTo>
                    <a:pt x="2260" y="1858"/>
                  </a:lnTo>
                  <a:lnTo>
                    <a:pt x="2251" y="1858"/>
                  </a:lnTo>
                  <a:lnTo>
                    <a:pt x="2240" y="1856"/>
                  </a:lnTo>
                  <a:lnTo>
                    <a:pt x="2231" y="1856"/>
                  </a:lnTo>
                  <a:lnTo>
                    <a:pt x="2221" y="1853"/>
                  </a:lnTo>
                  <a:lnTo>
                    <a:pt x="2212" y="1852"/>
                  </a:lnTo>
                  <a:lnTo>
                    <a:pt x="2201" y="1851"/>
                  </a:lnTo>
                  <a:lnTo>
                    <a:pt x="2192" y="1850"/>
                  </a:lnTo>
                  <a:lnTo>
                    <a:pt x="2182" y="1848"/>
                  </a:lnTo>
                  <a:lnTo>
                    <a:pt x="2173" y="1847"/>
                  </a:lnTo>
                  <a:lnTo>
                    <a:pt x="2162" y="1846"/>
                  </a:lnTo>
                  <a:lnTo>
                    <a:pt x="2153" y="1845"/>
                  </a:lnTo>
                  <a:lnTo>
                    <a:pt x="2143" y="1843"/>
                  </a:lnTo>
                  <a:lnTo>
                    <a:pt x="2134" y="1842"/>
                  </a:lnTo>
                  <a:lnTo>
                    <a:pt x="2123" y="1841"/>
                  </a:lnTo>
                  <a:lnTo>
                    <a:pt x="2114" y="1840"/>
                  </a:lnTo>
                  <a:lnTo>
                    <a:pt x="2104" y="1837"/>
                  </a:lnTo>
                  <a:lnTo>
                    <a:pt x="2096" y="1837"/>
                  </a:lnTo>
                  <a:lnTo>
                    <a:pt x="2086" y="1835"/>
                  </a:lnTo>
                  <a:lnTo>
                    <a:pt x="2078" y="1835"/>
                  </a:lnTo>
                  <a:lnTo>
                    <a:pt x="2074" y="1831"/>
                  </a:lnTo>
                  <a:lnTo>
                    <a:pt x="2073" y="1826"/>
                  </a:lnTo>
                  <a:lnTo>
                    <a:pt x="2074" y="1817"/>
                  </a:lnTo>
                  <a:lnTo>
                    <a:pt x="2079" y="1812"/>
                  </a:lnTo>
                  <a:lnTo>
                    <a:pt x="2080" y="1801"/>
                  </a:lnTo>
                  <a:lnTo>
                    <a:pt x="2082" y="1792"/>
                  </a:lnTo>
                  <a:lnTo>
                    <a:pt x="2082" y="1781"/>
                  </a:lnTo>
                  <a:lnTo>
                    <a:pt x="2084" y="1771"/>
                  </a:lnTo>
                  <a:lnTo>
                    <a:pt x="2086" y="1762"/>
                  </a:lnTo>
                  <a:lnTo>
                    <a:pt x="2089" y="1752"/>
                  </a:lnTo>
                  <a:lnTo>
                    <a:pt x="2095" y="1743"/>
                  </a:lnTo>
                  <a:lnTo>
                    <a:pt x="2102" y="1734"/>
                  </a:lnTo>
                  <a:lnTo>
                    <a:pt x="2102" y="1728"/>
                  </a:lnTo>
                  <a:lnTo>
                    <a:pt x="2104" y="1720"/>
                  </a:lnTo>
                  <a:lnTo>
                    <a:pt x="2109" y="1712"/>
                  </a:lnTo>
                  <a:lnTo>
                    <a:pt x="2115" y="1704"/>
                  </a:lnTo>
                  <a:lnTo>
                    <a:pt x="2121" y="1696"/>
                  </a:lnTo>
                  <a:lnTo>
                    <a:pt x="2128" y="1688"/>
                  </a:lnTo>
                  <a:lnTo>
                    <a:pt x="2136" y="1685"/>
                  </a:lnTo>
                  <a:lnTo>
                    <a:pt x="2147" y="1684"/>
                  </a:lnTo>
                  <a:lnTo>
                    <a:pt x="2157" y="1683"/>
                  </a:lnTo>
                  <a:lnTo>
                    <a:pt x="2169" y="1683"/>
                  </a:lnTo>
                  <a:lnTo>
                    <a:pt x="2179" y="1682"/>
                  </a:lnTo>
                  <a:lnTo>
                    <a:pt x="2190" y="1681"/>
                  </a:lnTo>
                  <a:lnTo>
                    <a:pt x="2200" y="1679"/>
                  </a:lnTo>
                  <a:lnTo>
                    <a:pt x="2212" y="1678"/>
                  </a:lnTo>
                  <a:lnTo>
                    <a:pt x="2230" y="1676"/>
                  </a:lnTo>
                  <a:lnTo>
                    <a:pt x="2248" y="1675"/>
                  </a:lnTo>
                  <a:lnTo>
                    <a:pt x="2266" y="1673"/>
                  </a:lnTo>
                  <a:lnTo>
                    <a:pt x="2286" y="1673"/>
                  </a:lnTo>
                  <a:lnTo>
                    <a:pt x="2304" y="1671"/>
                  </a:lnTo>
                  <a:lnTo>
                    <a:pt x="2323" y="1670"/>
                  </a:lnTo>
                  <a:lnTo>
                    <a:pt x="2342" y="1669"/>
                  </a:lnTo>
                  <a:lnTo>
                    <a:pt x="2361" y="1669"/>
                  </a:lnTo>
                  <a:lnTo>
                    <a:pt x="2379" y="1668"/>
                  </a:lnTo>
                  <a:lnTo>
                    <a:pt x="2397" y="1667"/>
                  </a:lnTo>
                  <a:lnTo>
                    <a:pt x="2417" y="1666"/>
                  </a:lnTo>
                  <a:lnTo>
                    <a:pt x="2436" y="1666"/>
                  </a:lnTo>
                  <a:lnTo>
                    <a:pt x="2455" y="1666"/>
                  </a:lnTo>
                  <a:lnTo>
                    <a:pt x="2473" y="1666"/>
                  </a:lnTo>
                  <a:lnTo>
                    <a:pt x="2492" y="1666"/>
                  </a:lnTo>
                  <a:lnTo>
                    <a:pt x="2512" y="1666"/>
                  </a:lnTo>
                  <a:lnTo>
                    <a:pt x="2530" y="1665"/>
                  </a:lnTo>
                  <a:lnTo>
                    <a:pt x="2548" y="1665"/>
                  </a:lnTo>
                  <a:lnTo>
                    <a:pt x="2566" y="1665"/>
                  </a:lnTo>
                  <a:lnTo>
                    <a:pt x="2586" y="1665"/>
                  </a:lnTo>
                  <a:lnTo>
                    <a:pt x="2604" y="1665"/>
                  </a:lnTo>
                  <a:lnTo>
                    <a:pt x="2622" y="1665"/>
                  </a:lnTo>
                  <a:lnTo>
                    <a:pt x="2642" y="1665"/>
                  </a:lnTo>
                  <a:lnTo>
                    <a:pt x="2661" y="1665"/>
                  </a:lnTo>
                  <a:lnTo>
                    <a:pt x="2679" y="1665"/>
                  </a:lnTo>
                  <a:lnTo>
                    <a:pt x="2698" y="1665"/>
                  </a:lnTo>
                  <a:lnTo>
                    <a:pt x="2716" y="1665"/>
                  </a:lnTo>
                  <a:lnTo>
                    <a:pt x="2735" y="1666"/>
                  </a:lnTo>
                  <a:lnTo>
                    <a:pt x="2753" y="1666"/>
                  </a:lnTo>
                  <a:lnTo>
                    <a:pt x="2772" y="1667"/>
                  </a:lnTo>
                  <a:lnTo>
                    <a:pt x="2791" y="1667"/>
                  </a:lnTo>
                  <a:lnTo>
                    <a:pt x="2811" y="1668"/>
                  </a:lnTo>
                  <a:lnTo>
                    <a:pt x="2829" y="1668"/>
                  </a:lnTo>
                  <a:lnTo>
                    <a:pt x="2847" y="1668"/>
                  </a:lnTo>
                  <a:lnTo>
                    <a:pt x="2865" y="1668"/>
                  </a:lnTo>
                  <a:lnTo>
                    <a:pt x="2885" y="1668"/>
                  </a:lnTo>
                  <a:lnTo>
                    <a:pt x="2903" y="1668"/>
                  </a:lnTo>
                  <a:lnTo>
                    <a:pt x="2921" y="1669"/>
                  </a:lnTo>
                  <a:lnTo>
                    <a:pt x="2939" y="1669"/>
                  </a:lnTo>
                  <a:lnTo>
                    <a:pt x="2959" y="1670"/>
                  </a:lnTo>
                  <a:lnTo>
                    <a:pt x="2977" y="1670"/>
                  </a:lnTo>
                  <a:lnTo>
                    <a:pt x="2995" y="1670"/>
                  </a:lnTo>
                  <a:lnTo>
                    <a:pt x="3013" y="1670"/>
                  </a:lnTo>
                  <a:lnTo>
                    <a:pt x="3033" y="1671"/>
                  </a:lnTo>
                  <a:lnTo>
                    <a:pt x="3051" y="1671"/>
                  </a:lnTo>
                  <a:lnTo>
                    <a:pt x="3069" y="1673"/>
                  </a:lnTo>
                  <a:lnTo>
                    <a:pt x="3087" y="1673"/>
                  </a:lnTo>
                  <a:lnTo>
                    <a:pt x="3107" y="1674"/>
                  </a:lnTo>
                  <a:lnTo>
                    <a:pt x="3125" y="1674"/>
                  </a:lnTo>
                  <a:lnTo>
                    <a:pt x="3143" y="1674"/>
                  </a:lnTo>
                  <a:lnTo>
                    <a:pt x="3162" y="1674"/>
                  </a:lnTo>
                  <a:lnTo>
                    <a:pt x="3181" y="1674"/>
                  </a:lnTo>
                  <a:lnTo>
                    <a:pt x="3199" y="1674"/>
                  </a:lnTo>
                  <a:lnTo>
                    <a:pt x="3217" y="1674"/>
                  </a:lnTo>
                  <a:lnTo>
                    <a:pt x="3237" y="1674"/>
                  </a:lnTo>
                  <a:lnTo>
                    <a:pt x="3256" y="1675"/>
                  </a:lnTo>
                  <a:lnTo>
                    <a:pt x="3275" y="1674"/>
                  </a:lnTo>
                  <a:lnTo>
                    <a:pt x="3293" y="1674"/>
                  </a:lnTo>
                  <a:lnTo>
                    <a:pt x="3311" y="1674"/>
                  </a:lnTo>
                  <a:lnTo>
                    <a:pt x="3330" y="1674"/>
                  </a:lnTo>
                  <a:lnTo>
                    <a:pt x="3349" y="1674"/>
                  </a:lnTo>
                  <a:lnTo>
                    <a:pt x="3367" y="1674"/>
                  </a:lnTo>
                  <a:lnTo>
                    <a:pt x="3386" y="1674"/>
                  </a:lnTo>
                  <a:lnTo>
                    <a:pt x="3406" y="1674"/>
                  </a:lnTo>
                  <a:lnTo>
                    <a:pt x="3414" y="1671"/>
                  </a:lnTo>
                  <a:lnTo>
                    <a:pt x="3420" y="1669"/>
                  </a:lnTo>
                  <a:lnTo>
                    <a:pt x="3427" y="1666"/>
                  </a:lnTo>
                  <a:lnTo>
                    <a:pt x="3436" y="1664"/>
                  </a:lnTo>
                  <a:lnTo>
                    <a:pt x="3440" y="1660"/>
                  </a:lnTo>
                  <a:lnTo>
                    <a:pt x="3444" y="1657"/>
                  </a:lnTo>
                  <a:lnTo>
                    <a:pt x="3447" y="1651"/>
                  </a:lnTo>
                  <a:lnTo>
                    <a:pt x="3453" y="1646"/>
                  </a:lnTo>
                  <a:lnTo>
                    <a:pt x="3453" y="1645"/>
                  </a:lnTo>
                  <a:lnTo>
                    <a:pt x="3453" y="16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48" name="Freeform 7"/>
            <p:cNvSpPr>
              <a:spLocks/>
            </p:cNvSpPr>
            <p:nvPr/>
          </p:nvSpPr>
          <p:spPr bwMode="auto">
            <a:xfrm>
              <a:off x="7751" y="15402"/>
              <a:ext cx="1099" cy="286"/>
            </a:xfrm>
            <a:custGeom>
              <a:avLst/>
              <a:gdLst>
                <a:gd name="T0" fmla="*/ 1 w 2197"/>
                <a:gd name="T1" fmla="*/ 1 h 571"/>
                <a:gd name="T2" fmla="*/ 1 w 2197"/>
                <a:gd name="T3" fmla="*/ 1 h 571"/>
                <a:gd name="T4" fmla="*/ 1 w 2197"/>
                <a:gd name="T5" fmla="*/ 1 h 571"/>
                <a:gd name="T6" fmla="*/ 1 w 2197"/>
                <a:gd name="T7" fmla="*/ 1 h 571"/>
                <a:gd name="T8" fmla="*/ 1 w 2197"/>
                <a:gd name="T9" fmla="*/ 1 h 571"/>
                <a:gd name="T10" fmla="*/ 1 w 2197"/>
                <a:gd name="T11" fmla="*/ 1 h 571"/>
                <a:gd name="T12" fmla="*/ 1 w 2197"/>
                <a:gd name="T13" fmla="*/ 1 h 571"/>
                <a:gd name="T14" fmla="*/ 1 w 2197"/>
                <a:gd name="T15" fmla="*/ 1 h 571"/>
                <a:gd name="T16" fmla="*/ 1 w 2197"/>
                <a:gd name="T17" fmla="*/ 1 h 571"/>
                <a:gd name="T18" fmla="*/ 1 w 2197"/>
                <a:gd name="T19" fmla="*/ 1 h 571"/>
                <a:gd name="T20" fmla="*/ 1 w 2197"/>
                <a:gd name="T21" fmla="*/ 1 h 571"/>
                <a:gd name="T22" fmla="*/ 1 w 2197"/>
                <a:gd name="T23" fmla="*/ 1 h 571"/>
                <a:gd name="T24" fmla="*/ 1 w 2197"/>
                <a:gd name="T25" fmla="*/ 1 h 571"/>
                <a:gd name="T26" fmla="*/ 1 w 2197"/>
                <a:gd name="T27" fmla="*/ 1 h 571"/>
                <a:gd name="T28" fmla="*/ 1 w 2197"/>
                <a:gd name="T29" fmla="*/ 1 h 571"/>
                <a:gd name="T30" fmla="*/ 1 w 2197"/>
                <a:gd name="T31" fmla="*/ 1 h 571"/>
                <a:gd name="T32" fmla="*/ 1 w 2197"/>
                <a:gd name="T33" fmla="*/ 1 h 571"/>
                <a:gd name="T34" fmla="*/ 1 w 2197"/>
                <a:gd name="T35" fmla="*/ 1 h 571"/>
                <a:gd name="T36" fmla="*/ 1 w 2197"/>
                <a:gd name="T37" fmla="*/ 1 h 571"/>
                <a:gd name="T38" fmla="*/ 1 w 2197"/>
                <a:gd name="T39" fmla="*/ 1 h 571"/>
                <a:gd name="T40" fmla="*/ 1 w 2197"/>
                <a:gd name="T41" fmla="*/ 1 h 571"/>
                <a:gd name="T42" fmla="*/ 1 w 2197"/>
                <a:gd name="T43" fmla="*/ 1 h 571"/>
                <a:gd name="T44" fmla="*/ 1 w 2197"/>
                <a:gd name="T45" fmla="*/ 1 h 571"/>
                <a:gd name="T46" fmla="*/ 1 w 2197"/>
                <a:gd name="T47" fmla="*/ 1 h 571"/>
                <a:gd name="T48" fmla="*/ 1 w 2197"/>
                <a:gd name="T49" fmla="*/ 1 h 571"/>
                <a:gd name="T50" fmla="*/ 1 w 2197"/>
                <a:gd name="T51" fmla="*/ 1 h 571"/>
                <a:gd name="T52" fmla="*/ 1 w 2197"/>
                <a:gd name="T53" fmla="*/ 1 h 571"/>
                <a:gd name="T54" fmla="*/ 1 w 2197"/>
                <a:gd name="T55" fmla="*/ 1 h 571"/>
                <a:gd name="T56" fmla="*/ 1 w 2197"/>
                <a:gd name="T57" fmla="*/ 1 h 571"/>
                <a:gd name="T58" fmla="*/ 1 w 2197"/>
                <a:gd name="T59" fmla="*/ 1 h 571"/>
                <a:gd name="T60" fmla="*/ 1 w 2197"/>
                <a:gd name="T61" fmla="*/ 1 h 571"/>
                <a:gd name="T62" fmla="*/ 1 w 2197"/>
                <a:gd name="T63" fmla="*/ 1 h 571"/>
                <a:gd name="T64" fmla="*/ 1 w 2197"/>
                <a:gd name="T65" fmla="*/ 1 h 571"/>
                <a:gd name="T66" fmla="*/ 1 w 2197"/>
                <a:gd name="T67" fmla="*/ 1 h 571"/>
                <a:gd name="T68" fmla="*/ 1 w 2197"/>
                <a:gd name="T69" fmla="*/ 1 h 571"/>
                <a:gd name="T70" fmla="*/ 1 w 2197"/>
                <a:gd name="T71" fmla="*/ 1 h 571"/>
                <a:gd name="T72" fmla="*/ 1 w 2197"/>
                <a:gd name="T73" fmla="*/ 1 h 571"/>
                <a:gd name="T74" fmla="*/ 1 w 2197"/>
                <a:gd name="T75" fmla="*/ 1 h 571"/>
                <a:gd name="T76" fmla="*/ 1 w 2197"/>
                <a:gd name="T77" fmla="*/ 1 h 571"/>
                <a:gd name="T78" fmla="*/ 1 w 2197"/>
                <a:gd name="T79" fmla="*/ 1 h 571"/>
                <a:gd name="T80" fmla="*/ 1 w 2197"/>
                <a:gd name="T81" fmla="*/ 1 h 571"/>
                <a:gd name="T82" fmla="*/ 1 w 2197"/>
                <a:gd name="T83" fmla="*/ 1 h 571"/>
                <a:gd name="T84" fmla="*/ 1 w 2197"/>
                <a:gd name="T85" fmla="*/ 1 h 571"/>
                <a:gd name="T86" fmla="*/ 1 w 2197"/>
                <a:gd name="T87" fmla="*/ 1 h 571"/>
                <a:gd name="T88" fmla="*/ 1 w 2197"/>
                <a:gd name="T89" fmla="*/ 1 h 571"/>
                <a:gd name="T90" fmla="*/ 1 w 2197"/>
                <a:gd name="T91" fmla="*/ 1 h 571"/>
                <a:gd name="T92" fmla="*/ 1 w 2197"/>
                <a:gd name="T93" fmla="*/ 1 h 571"/>
                <a:gd name="T94" fmla="*/ 1 w 2197"/>
                <a:gd name="T95" fmla="*/ 1 h 571"/>
                <a:gd name="T96" fmla="*/ 1 w 2197"/>
                <a:gd name="T97" fmla="*/ 1 h 571"/>
                <a:gd name="T98" fmla="*/ 1 w 2197"/>
                <a:gd name="T99" fmla="*/ 1 h 571"/>
                <a:gd name="T100" fmla="*/ 1 w 2197"/>
                <a:gd name="T101" fmla="*/ 1 h 571"/>
                <a:gd name="T102" fmla="*/ 1 w 2197"/>
                <a:gd name="T103" fmla="*/ 1 h 571"/>
                <a:gd name="T104" fmla="*/ 1 w 2197"/>
                <a:gd name="T105" fmla="*/ 1 h 571"/>
                <a:gd name="T106" fmla="*/ 1 w 2197"/>
                <a:gd name="T107" fmla="*/ 1 h 571"/>
                <a:gd name="T108" fmla="*/ 1 w 2197"/>
                <a:gd name="T109" fmla="*/ 1 h 571"/>
                <a:gd name="T110" fmla="*/ 1 w 2197"/>
                <a:gd name="T111" fmla="*/ 1 h 571"/>
                <a:gd name="T112" fmla="*/ 1 w 2197"/>
                <a:gd name="T113" fmla="*/ 1 h 571"/>
                <a:gd name="T114" fmla="*/ 1 w 2197"/>
                <a:gd name="T115" fmla="*/ 1 h 57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197"/>
                <a:gd name="T175" fmla="*/ 0 h 571"/>
                <a:gd name="T176" fmla="*/ 2197 w 2197"/>
                <a:gd name="T177" fmla="*/ 571 h 57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197" h="571">
                  <a:moveTo>
                    <a:pt x="2197" y="501"/>
                  </a:moveTo>
                  <a:lnTo>
                    <a:pt x="2195" y="494"/>
                  </a:lnTo>
                  <a:lnTo>
                    <a:pt x="2195" y="487"/>
                  </a:lnTo>
                  <a:lnTo>
                    <a:pt x="2192" y="480"/>
                  </a:lnTo>
                  <a:lnTo>
                    <a:pt x="2192" y="473"/>
                  </a:lnTo>
                  <a:lnTo>
                    <a:pt x="2191" y="467"/>
                  </a:lnTo>
                  <a:lnTo>
                    <a:pt x="2190" y="461"/>
                  </a:lnTo>
                  <a:lnTo>
                    <a:pt x="2188" y="454"/>
                  </a:lnTo>
                  <a:lnTo>
                    <a:pt x="2188" y="448"/>
                  </a:lnTo>
                  <a:lnTo>
                    <a:pt x="2186" y="440"/>
                  </a:lnTo>
                  <a:lnTo>
                    <a:pt x="2184" y="434"/>
                  </a:lnTo>
                  <a:lnTo>
                    <a:pt x="2183" y="427"/>
                  </a:lnTo>
                  <a:lnTo>
                    <a:pt x="2183" y="420"/>
                  </a:lnTo>
                  <a:lnTo>
                    <a:pt x="2182" y="414"/>
                  </a:lnTo>
                  <a:lnTo>
                    <a:pt x="2180" y="407"/>
                  </a:lnTo>
                  <a:lnTo>
                    <a:pt x="2180" y="401"/>
                  </a:lnTo>
                  <a:lnTo>
                    <a:pt x="2180" y="395"/>
                  </a:lnTo>
                  <a:lnTo>
                    <a:pt x="2179" y="387"/>
                  </a:lnTo>
                  <a:lnTo>
                    <a:pt x="2178" y="381"/>
                  </a:lnTo>
                  <a:lnTo>
                    <a:pt x="2177" y="374"/>
                  </a:lnTo>
                  <a:lnTo>
                    <a:pt x="2177" y="368"/>
                  </a:lnTo>
                  <a:lnTo>
                    <a:pt x="2175" y="361"/>
                  </a:lnTo>
                  <a:lnTo>
                    <a:pt x="2174" y="354"/>
                  </a:lnTo>
                  <a:lnTo>
                    <a:pt x="2174" y="348"/>
                  </a:lnTo>
                  <a:lnTo>
                    <a:pt x="2174" y="342"/>
                  </a:lnTo>
                  <a:lnTo>
                    <a:pt x="2174" y="335"/>
                  </a:lnTo>
                  <a:lnTo>
                    <a:pt x="2174" y="329"/>
                  </a:lnTo>
                  <a:lnTo>
                    <a:pt x="2174" y="322"/>
                  </a:lnTo>
                  <a:lnTo>
                    <a:pt x="2174" y="316"/>
                  </a:lnTo>
                  <a:lnTo>
                    <a:pt x="2174" y="310"/>
                  </a:lnTo>
                  <a:lnTo>
                    <a:pt x="2174" y="303"/>
                  </a:lnTo>
                  <a:lnTo>
                    <a:pt x="2175" y="297"/>
                  </a:lnTo>
                  <a:lnTo>
                    <a:pt x="2177" y="290"/>
                  </a:lnTo>
                  <a:lnTo>
                    <a:pt x="2173" y="285"/>
                  </a:lnTo>
                  <a:lnTo>
                    <a:pt x="2167" y="286"/>
                  </a:lnTo>
                  <a:lnTo>
                    <a:pt x="2161" y="289"/>
                  </a:lnTo>
                  <a:lnTo>
                    <a:pt x="2158" y="295"/>
                  </a:lnTo>
                  <a:lnTo>
                    <a:pt x="2144" y="299"/>
                  </a:lnTo>
                  <a:lnTo>
                    <a:pt x="2131" y="302"/>
                  </a:lnTo>
                  <a:lnTo>
                    <a:pt x="2118" y="304"/>
                  </a:lnTo>
                  <a:lnTo>
                    <a:pt x="2105" y="306"/>
                  </a:lnTo>
                  <a:lnTo>
                    <a:pt x="2097" y="305"/>
                  </a:lnTo>
                  <a:lnTo>
                    <a:pt x="2090" y="305"/>
                  </a:lnTo>
                  <a:lnTo>
                    <a:pt x="2083" y="305"/>
                  </a:lnTo>
                  <a:lnTo>
                    <a:pt x="2077" y="305"/>
                  </a:lnTo>
                  <a:lnTo>
                    <a:pt x="2069" y="304"/>
                  </a:lnTo>
                  <a:lnTo>
                    <a:pt x="2061" y="304"/>
                  </a:lnTo>
                  <a:lnTo>
                    <a:pt x="2054" y="303"/>
                  </a:lnTo>
                  <a:lnTo>
                    <a:pt x="2048" y="303"/>
                  </a:lnTo>
                  <a:lnTo>
                    <a:pt x="2040" y="301"/>
                  </a:lnTo>
                  <a:lnTo>
                    <a:pt x="2032" y="301"/>
                  </a:lnTo>
                  <a:lnTo>
                    <a:pt x="2025" y="299"/>
                  </a:lnTo>
                  <a:lnTo>
                    <a:pt x="2018" y="299"/>
                  </a:lnTo>
                  <a:lnTo>
                    <a:pt x="2010" y="298"/>
                  </a:lnTo>
                  <a:lnTo>
                    <a:pt x="2004" y="298"/>
                  </a:lnTo>
                  <a:lnTo>
                    <a:pt x="1996" y="298"/>
                  </a:lnTo>
                  <a:lnTo>
                    <a:pt x="1989" y="298"/>
                  </a:lnTo>
                  <a:lnTo>
                    <a:pt x="1982" y="298"/>
                  </a:lnTo>
                  <a:lnTo>
                    <a:pt x="1974" y="298"/>
                  </a:lnTo>
                  <a:lnTo>
                    <a:pt x="1966" y="298"/>
                  </a:lnTo>
                  <a:lnTo>
                    <a:pt x="1960" y="299"/>
                  </a:lnTo>
                  <a:lnTo>
                    <a:pt x="1952" y="300"/>
                  </a:lnTo>
                  <a:lnTo>
                    <a:pt x="1945" y="302"/>
                  </a:lnTo>
                  <a:lnTo>
                    <a:pt x="1937" y="303"/>
                  </a:lnTo>
                  <a:lnTo>
                    <a:pt x="1931" y="306"/>
                  </a:lnTo>
                  <a:lnTo>
                    <a:pt x="1917" y="307"/>
                  </a:lnTo>
                  <a:lnTo>
                    <a:pt x="1904" y="309"/>
                  </a:lnTo>
                  <a:lnTo>
                    <a:pt x="1891" y="310"/>
                  </a:lnTo>
                  <a:lnTo>
                    <a:pt x="1879" y="311"/>
                  </a:lnTo>
                  <a:lnTo>
                    <a:pt x="1866" y="310"/>
                  </a:lnTo>
                  <a:lnTo>
                    <a:pt x="1853" y="310"/>
                  </a:lnTo>
                  <a:lnTo>
                    <a:pt x="1840" y="310"/>
                  </a:lnTo>
                  <a:lnTo>
                    <a:pt x="1828" y="310"/>
                  </a:lnTo>
                  <a:lnTo>
                    <a:pt x="1815" y="309"/>
                  </a:lnTo>
                  <a:lnTo>
                    <a:pt x="1802" y="307"/>
                  </a:lnTo>
                  <a:lnTo>
                    <a:pt x="1789" y="306"/>
                  </a:lnTo>
                  <a:lnTo>
                    <a:pt x="1778" y="305"/>
                  </a:lnTo>
                  <a:lnTo>
                    <a:pt x="1765" y="303"/>
                  </a:lnTo>
                  <a:lnTo>
                    <a:pt x="1752" y="302"/>
                  </a:lnTo>
                  <a:lnTo>
                    <a:pt x="1740" y="301"/>
                  </a:lnTo>
                  <a:lnTo>
                    <a:pt x="1728" y="300"/>
                  </a:lnTo>
                  <a:lnTo>
                    <a:pt x="1715" y="298"/>
                  </a:lnTo>
                  <a:lnTo>
                    <a:pt x="1702" y="297"/>
                  </a:lnTo>
                  <a:lnTo>
                    <a:pt x="1689" y="295"/>
                  </a:lnTo>
                  <a:lnTo>
                    <a:pt x="1678" y="294"/>
                  </a:lnTo>
                  <a:lnTo>
                    <a:pt x="1665" y="292"/>
                  </a:lnTo>
                  <a:lnTo>
                    <a:pt x="1653" y="290"/>
                  </a:lnTo>
                  <a:lnTo>
                    <a:pt x="1640" y="290"/>
                  </a:lnTo>
                  <a:lnTo>
                    <a:pt x="1628" y="290"/>
                  </a:lnTo>
                  <a:lnTo>
                    <a:pt x="1615" y="289"/>
                  </a:lnTo>
                  <a:lnTo>
                    <a:pt x="1603" y="288"/>
                  </a:lnTo>
                  <a:lnTo>
                    <a:pt x="1590" y="288"/>
                  </a:lnTo>
                  <a:lnTo>
                    <a:pt x="1579" y="289"/>
                  </a:lnTo>
                  <a:lnTo>
                    <a:pt x="1566" y="289"/>
                  </a:lnTo>
                  <a:lnTo>
                    <a:pt x="1554" y="290"/>
                  </a:lnTo>
                  <a:lnTo>
                    <a:pt x="1541" y="292"/>
                  </a:lnTo>
                  <a:lnTo>
                    <a:pt x="1529" y="295"/>
                  </a:lnTo>
                  <a:lnTo>
                    <a:pt x="1519" y="292"/>
                  </a:lnTo>
                  <a:lnTo>
                    <a:pt x="1510" y="289"/>
                  </a:lnTo>
                  <a:lnTo>
                    <a:pt x="1501" y="286"/>
                  </a:lnTo>
                  <a:lnTo>
                    <a:pt x="1493" y="284"/>
                  </a:lnTo>
                  <a:lnTo>
                    <a:pt x="1484" y="281"/>
                  </a:lnTo>
                  <a:lnTo>
                    <a:pt x="1475" y="279"/>
                  </a:lnTo>
                  <a:lnTo>
                    <a:pt x="1466" y="277"/>
                  </a:lnTo>
                  <a:lnTo>
                    <a:pt x="1458" y="274"/>
                  </a:lnTo>
                  <a:lnTo>
                    <a:pt x="1449" y="271"/>
                  </a:lnTo>
                  <a:lnTo>
                    <a:pt x="1440" y="269"/>
                  </a:lnTo>
                  <a:lnTo>
                    <a:pt x="1431" y="266"/>
                  </a:lnTo>
                  <a:lnTo>
                    <a:pt x="1423" y="264"/>
                  </a:lnTo>
                  <a:lnTo>
                    <a:pt x="1414" y="261"/>
                  </a:lnTo>
                  <a:lnTo>
                    <a:pt x="1406" y="259"/>
                  </a:lnTo>
                  <a:lnTo>
                    <a:pt x="1398" y="255"/>
                  </a:lnTo>
                  <a:lnTo>
                    <a:pt x="1390" y="253"/>
                  </a:lnTo>
                  <a:lnTo>
                    <a:pt x="1381" y="250"/>
                  </a:lnTo>
                  <a:lnTo>
                    <a:pt x="1373" y="247"/>
                  </a:lnTo>
                  <a:lnTo>
                    <a:pt x="1364" y="244"/>
                  </a:lnTo>
                  <a:lnTo>
                    <a:pt x="1357" y="242"/>
                  </a:lnTo>
                  <a:lnTo>
                    <a:pt x="1349" y="238"/>
                  </a:lnTo>
                  <a:lnTo>
                    <a:pt x="1341" y="235"/>
                  </a:lnTo>
                  <a:lnTo>
                    <a:pt x="1333" y="232"/>
                  </a:lnTo>
                  <a:lnTo>
                    <a:pt x="1327" y="230"/>
                  </a:lnTo>
                  <a:lnTo>
                    <a:pt x="1319" y="226"/>
                  </a:lnTo>
                  <a:lnTo>
                    <a:pt x="1311" y="222"/>
                  </a:lnTo>
                  <a:lnTo>
                    <a:pt x="1303" y="219"/>
                  </a:lnTo>
                  <a:lnTo>
                    <a:pt x="1297" y="216"/>
                  </a:lnTo>
                  <a:lnTo>
                    <a:pt x="1283" y="210"/>
                  </a:lnTo>
                  <a:lnTo>
                    <a:pt x="1271" y="203"/>
                  </a:lnTo>
                  <a:lnTo>
                    <a:pt x="1264" y="200"/>
                  </a:lnTo>
                  <a:lnTo>
                    <a:pt x="1260" y="197"/>
                  </a:lnTo>
                  <a:lnTo>
                    <a:pt x="1216" y="171"/>
                  </a:lnTo>
                  <a:lnTo>
                    <a:pt x="1210" y="171"/>
                  </a:lnTo>
                  <a:lnTo>
                    <a:pt x="1203" y="171"/>
                  </a:lnTo>
                  <a:lnTo>
                    <a:pt x="1195" y="171"/>
                  </a:lnTo>
                  <a:lnTo>
                    <a:pt x="1188" y="171"/>
                  </a:lnTo>
                  <a:lnTo>
                    <a:pt x="1180" y="172"/>
                  </a:lnTo>
                  <a:lnTo>
                    <a:pt x="1175" y="174"/>
                  </a:lnTo>
                  <a:lnTo>
                    <a:pt x="1168" y="178"/>
                  </a:lnTo>
                  <a:lnTo>
                    <a:pt x="1160" y="181"/>
                  </a:lnTo>
                  <a:lnTo>
                    <a:pt x="1121" y="193"/>
                  </a:lnTo>
                  <a:lnTo>
                    <a:pt x="1076" y="205"/>
                  </a:lnTo>
                  <a:lnTo>
                    <a:pt x="1065" y="204"/>
                  </a:lnTo>
                  <a:lnTo>
                    <a:pt x="1056" y="204"/>
                  </a:lnTo>
                  <a:lnTo>
                    <a:pt x="1046" y="205"/>
                  </a:lnTo>
                  <a:lnTo>
                    <a:pt x="1037" y="206"/>
                  </a:lnTo>
                  <a:lnTo>
                    <a:pt x="1027" y="206"/>
                  </a:lnTo>
                  <a:lnTo>
                    <a:pt x="1016" y="209"/>
                  </a:lnTo>
                  <a:lnTo>
                    <a:pt x="1006" y="210"/>
                  </a:lnTo>
                  <a:lnTo>
                    <a:pt x="997" y="212"/>
                  </a:lnTo>
                  <a:lnTo>
                    <a:pt x="986" y="213"/>
                  </a:lnTo>
                  <a:lnTo>
                    <a:pt x="976" y="215"/>
                  </a:lnTo>
                  <a:lnTo>
                    <a:pt x="965" y="216"/>
                  </a:lnTo>
                  <a:lnTo>
                    <a:pt x="956" y="218"/>
                  </a:lnTo>
                  <a:lnTo>
                    <a:pt x="946" y="219"/>
                  </a:lnTo>
                  <a:lnTo>
                    <a:pt x="937" y="220"/>
                  </a:lnTo>
                  <a:lnTo>
                    <a:pt x="928" y="221"/>
                  </a:lnTo>
                  <a:lnTo>
                    <a:pt x="920" y="223"/>
                  </a:lnTo>
                  <a:lnTo>
                    <a:pt x="908" y="223"/>
                  </a:lnTo>
                  <a:lnTo>
                    <a:pt x="899" y="224"/>
                  </a:lnTo>
                  <a:lnTo>
                    <a:pt x="887" y="224"/>
                  </a:lnTo>
                  <a:lnTo>
                    <a:pt x="878" y="226"/>
                  </a:lnTo>
                  <a:lnTo>
                    <a:pt x="868" y="226"/>
                  </a:lnTo>
                  <a:lnTo>
                    <a:pt x="858" y="226"/>
                  </a:lnTo>
                  <a:lnTo>
                    <a:pt x="847" y="226"/>
                  </a:lnTo>
                  <a:lnTo>
                    <a:pt x="838" y="226"/>
                  </a:lnTo>
                  <a:lnTo>
                    <a:pt x="826" y="224"/>
                  </a:lnTo>
                  <a:lnTo>
                    <a:pt x="817" y="223"/>
                  </a:lnTo>
                  <a:lnTo>
                    <a:pt x="806" y="222"/>
                  </a:lnTo>
                  <a:lnTo>
                    <a:pt x="797" y="222"/>
                  </a:lnTo>
                  <a:lnTo>
                    <a:pt x="786" y="221"/>
                  </a:lnTo>
                  <a:lnTo>
                    <a:pt x="777" y="220"/>
                  </a:lnTo>
                  <a:lnTo>
                    <a:pt x="767" y="219"/>
                  </a:lnTo>
                  <a:lnTo>
                    <a:pt x="758" y="218"/>
                  </a:lnTo>
                  <a:lnTo>
                    <a:pt x="746" y="215"/>
                  </a:lnTo>
                  <a:lnTo>
                    <a:pt x="737" y="213"/>
                  </a:lnTo>
                  <a:lnTo>
                    <a:pt x="726" y="211"/>
                  </a:lnTo>
                  <a:lnTo>
                    <a:pt x="717" y="209"/>
                  </a:lnTo>
                  <a:lnTo>
                    <a:pt x="707" y="205"/>
                  </a:lnTo>
                  <a:lnTo>
                    <a:pt x="698" y="203"/>
                  </a:lnTo>
                  <a:lnTo>
                    <a:pt x="687" y="201"/>
                  </a:lnTo>
                  <a:lnTo>
                    <a:pt x="680" y="199"/>
                  </a:lnTo>
                  <a:lnTo>
                    <a:pt x="669" y="196"/>
                  </a:lnTo>
                  <a:lnTo>
                    <a:pt x="660" y="193"/>
                  </a:lnTo>
                  <a:lnTo>
                    <a:pt x="651" y="189"/>
                  </a:lnTo>
                  <a:lnTo>
                    <a:pt x="642" y="186"/>
                  </a:lnTo>
                  <a:lnTo>
                    <a:pt x="633" y="183"/>
                  </a:lnTo>
                  <a:lnTo>
                    <a:pt x="624" y="180"/>
                  </a:lnTo>
                  <a:lnTo>
                    <a:pt x="616" y="177"/>
                  </a:lnTo>
                  <a:lnTo>
                    <a:pt x="608" y="173"/>
                  </a:lnTo>
                  <a:lnTo>
                    <a:pt x="494" y="118"/>
                  </a:lnTo>
                  <a:lnTo>
                    <a:pt x="357" y="1"/>
                  </a:lnTo>
                  <a:lnTo>
                    <a:pt x="349" y="0"/>
                  </a:lnTo>
                  <a:lnTo>
                    <a:pt x="342" y="1"/>
                  </a:lnTo>
                  <a:lnTo>
                    <a:pt x="335" y="2"/>
                  </a:lnTo>
                  <a:lnTo>
                    <a:pt x="329" y="5"/>
                  </a:lnTo>
                  <a:lnTo>
                    <a:pt x="322" y="7"/>
                  </a:lnTo>
                  <a:lnTo>
                    <a:pt x="316" y="11"/>
                  </a:lnTo>
                  <a:lnTo>
                    <a:pt x="308" y="13"/>
                  </a:lnTo>
                  <a:lnTo>
                    <a:pt x="301" y="16"/>
                  </a:lnTo>
                  <a:lnTo>
                    <a:pt x="139" y="33"/>
                  </a:lnTo>
                  <a:lnTo>
                    <a:pt x="132" y="33"/>
                  </a:lnTo>
                  <a:lnTo>
                    <a:pt x="127" y="35"/>
                  </a:lnTo>
                  <a:lnTo>
                    <a:pt x="121" y="37"/>
                  </a:lnTo>
                  <a:lnTo>
                    <a:pt x="116" y="40"/>
                  </a:lnTo>
                  <a:lnTo>
                    <a:pt x="106" y="44"/>
                  </a:lnTo>
                  <a:lnTo>
                    <a:pt x="99" y="49"/>
                  </a:lnTo>
                  <a:lnTo>
                    <a:pt x="91" y="53"/>
                  </a:lnTo>
                  <a:lnTo>
                    <a:pt x="83" y="60"/>
                  </a:lnTo>
                  <a:lnTo>
                    <a:pt x="75" y="65"/>
                  </a:lnTo>
                  <a:lnTo>
                    <a:pt x="67" y="70"/>
                  </a:lnTo>
                  <a:lnTo>
                    <a:pt x="60" y="77"/>
                  </a:lnTo>
                  <a:lnTo>
                    <a:pt x="52" y="83"/>
                  </a:lnTo>
                  <a:lnTo>
                    <a:pt x="44" y="89"/>
                  </a:lnTo>
                  <a:lnTo>
                    <a:pt x="36" y="96"/>
                  </a:lnTo>
                  <a:lnTo>
                    <a:pt x="30" y="102"/>
                  </a:lnTo>
                  <a:lnTo>
                    <a:pt x="23" y="110"/>
                  </a:lnTo>
                  <a:lnTo>
                    <a:pt x="17" y="116"/>
                  </a:lnTo>
                  <a:lnTo>
                    <a:pt x="12" y="123"/>
                  </a:lnTo>
                  <a:lnTo>
                    <a:pt x="5" y="131"/>
                  </a:lnTo>
                  <a:lnTo>
                    <a:pt x="1" y="139"/>
                  </a:lnTo>
                  <a:lnTo>
                    <a:pt x="0" y="172"/>
                  </a:lnTo>
                  <a:lnTo>
                    <a:pt x="3" y="178"/>
                  </a:lnTo>
                  <a:lnTo>
                    <a:pt x="6" y="184"/>
                  </a:lnTo>
                  <a:lnTo>
                    <a:pt x="10" y="190"/>
                  </a:lnTo>
                  <a:lnTo>
                    <a:pt x="17" y="198"/>
                  </a:lnTo>
                  <a:lnTo>
                    <a:pt x="22" y="203"/>
                  </a:lnTo>
                  <a:lnTo>
                    <a:pt x="28" y="210"/>
                  </a:lnTo>
                  <a:lnTo>
                    <a:pt x="35" y="216"/>
                  </a:lnTo>
                  <a:lnTo>
                    <a:pt x="43" y="222"/>
                  </a:lnTo>
                  <a:lnTo>
                    <a:pt x="49" y="221"/>
                  </a:lnTo>
                  <a:lnTo>
                    <a:pt x="60" y="219"/>
                  </a:lnTo>
                  <a:lnTo>
                    <a:pt x="67" y="217"/>
                  </a:lnTo>
                  <a:lnTo>
                    <a:pt x="77" y="216"/>
                  </a:lnTo>
                  <a:lnTo>
                    <a:pt x="86" y="214"/>
                  </a:lnTo>
                  <a:lnTo>
                    <a:pt x="95" y="213"/>
                  </a:lnTo>
                  <a:lnTo>
                    <a:pt x="104" y="211"/>
                  </a:lnTo>
                  <a:lnTo>
                    <a:pt x="113" y="210"/>
                  </a:lnTo>
                  <a:lnTo>
                    <a:pt x="122" y="207"/>
                  </a:lnTo>
                  <a:lnTo>
                    <a:pt x="132" y="206"/>
                  </a:lnTo>
                  <a:lnTo>
                    <a:pt x="142" y="204"/>
                  </a:lnTo>
                  <a:lnTo>
                    <a:pt x="151" y="203"/>
                  </a:lnTo>
                  <a:lnTo>
                    <a:pt x="160" y="202"/>
                  </a:lnTo>
                  <a:lnTo>
                    <a:pt x="170" y="203"/>
                  </a:lnTo>
                  <a:lnTo>
                    <a:pt x="179" y="203"/>
                  </a:lnTo>
                  <a:lnTo>
                    <a:pt x="190" y="204"/>
                  </a:lnTo>
                  <a:lnTo>
                    <a:pt x="199" y="206"/>
                  </a:lnTo>
                  <a:lnTo>
                    <a:pt x="209" y="211"/>
                  </a:lnTo>
                  <a:lnTo>
                    <a:pt x="214" y="214"/>
                  </a:lnTo>
                  <a:lnTo>
                    <a:pt x="221" y="219"/>
                  </a:lnTo>
                  <a:lnTo>
                    <a:pt x="265" y="293"/>
                  </a:lnTo>
                  <a:lnTo>
                    <a:pt x="275" y="294"/>
                  </a:lnTo>
                  <a:lnTo>
                    <a:pt x="286" y="295"/>
                  </a:lnTo>
                  <a:lnTo>
                    <a:pt x="296" y="294"/>
                  </a:lnTo>
                  <a:lnTo>
                    <a:pt x="308" y="294"/>
                  </a:lnTo>
                  <a:lnTo>
                    <a:pt x="320" y="292"/>
                  </a:lnTo>
                  <a:lnTo>
                    <a:pt x="331" y="289"/>
                  </a:lnTo>
                  <a:lnTo>
                    <a:pt x="343" y="287"/>
                  </a:lnTo>
                  <a:lnTo>
                    <a:pt x="355" y="286"/>
                  </a:lnTo>
                  <a:lnTo>
                    <a:pt x="366" y="283"/>
                  </a:lnTo>
                  <a:lnTo>
                    <a:pt x="378" y="281"/>
                  </a:lnTo>
                  <a:lnTo>
                    <a:pt x="390" y="279"/>
                  </a:lnTo>
                  <a:lnTo>
                    <a:pt x="401" y="279"/>
                  </a:lnTo>
                  <a:lnTo>
                    <a:pt x="413" y="279"/>
                  </a:lnTo>
                  <a:lnTo>
                    <a:pt x="425" y="280"/>
                  </a:lnTo>
                  <a:lnTo>
                    <a:pt x="437" y="281"/>
                  </a:lnTo>
                  <a:lnTo>
                    <a:pt x="448" y="285"/>
                  </a:lnTo>
                  <a:lnTo>
                    <a:pt x="455" y="292"/>
                  </a:lnTo>
                  <a:lnTo>
                    <a:pt x="464" y="299"/>
                  </a:lnTo>
                  <a:lnTo>
                    <a:pt x="473" y="307"/>
                  </a:lnTo>
                  <a:lnTo>
                    <a:pt x="479" y="317"/>
                  </a:lnTo>
                  <a:lnTo>
                    <a:pt x="483" y="381"/>
                  </a:lnTo>
                  <a:lnTo>
                    <a:pt x="485" y="387"/>
                  </a:lnTo>
                  <a:lnTo>
                    <a:pt x="494" y="395"/>
                  </a:lnTo>
                  <a:lnTo>
                    <a:pt x="512" y="429"/>
                  </a:lnTo>
                  <a:lnTo>
                    <a:pt x="520" y="429"/>
                  </a:lnTo>
                  <a:lnTo>
                    <a:pt x="528" y="431"/>
                  </a:lnTo>
                  <a:lnTo>
                    <a:pt x="535" y="431"/>
                  </a:lnTo>
                  <a:lnTo>
                    <a:pt x="543" y="433"/>
                  </a:lnTo>
                  <a:lnTo>
                    <a:pt x="551" y="434"/>
                  </a:lnTo>
                  <a:lnTo>
                    <a:pt x="559" y="435"/>
                  </a:lnTo>
                  <a:lnTo>
                    <a:pt x="566" y="436"/>
                  </a:lnTo>
                  <a:lnTo>
                    <a:pt x="576" y="438"/>
                  </a:lnTo>
                  <a:lnTo>
                    <a:pt x="583" y="438"/>
                  </a:lnTo>
                  <a:lnTo>
                    <a:pt x="591" y="440"/>
                  </a:lnTo>
                  <a:lnTo>
                    <a:pt x="599" y="442"/>
                  </a:lnTo>
                  <a:lnTo>
                    <a:pt x="608" y="444"/>
                  </a:lnTo>
                  <a:lnTo>
                    <a:pt x="616" y="444"/>
                  </a:lnTo>
                  <a:lnTo>
                    <a:pt x="625" y="446"/>
                  </a:lnTo>
                  <a:lnTo>
                    <a:pt x="633" y="447"/>
                  </a:lnTo>
                  <a:lnTo>
                    <a:pt x="642" y="449"/>
                  </a:lnTo>
                  <a:lnTo>
                    <a:pt x="650" y="449"/>
                  </a:lnTo>
                  <a:lnTo>
                    <a:pt x="657" y="451"/>
                  </a:lnTo>
                  <a:lnTo>
                    <a:pt x="665" y="451"/>
                  </a:lnTo>
                  <a:lnTo>
                    <a:pt x="674" y="453"/>
                  </a:lnTo>
                  <a:lnTo>
                    <a:pt x="682" y="454"/>
                  </a:lnTo>
                  <a:lnTo>
                    <a:pt x="690" y="455"/>
                  </a:lnTo>
                  <a:lnTo>
                    <a:pt x="698" y="456"/>
                  </a:lnTo>
                  <a:lnTo>
                    <a:pt x="707" y="459"/>
                  </a:lnTo>
                  <a:lnTo>
                    <a:pt x="715" y="459"/>
                  </a:lnTo>
                  <a:lnTo>
                    <a:pt x="722" y="461"/>
                  </a:lnTo>
                  <a:lnTo>
                    <a:pt x="730" y="461"/>
                  </a:lnTo>
                  <a:lnTo>
                    <a:pt x="739" y="463"/>
                  </a:lnTo>
                  <a:lnTo>
                    <a:pt x="747" y="463"/>
                  </a:lnTo>
                  <a:lnTo>
                    <a:pt x="756" y="465"/>
                  </a:lnTo>
                  <a:lnTo>
                    <a:pt x="764" y="465"/>
                  </a:lnTo>
                  <a:lnTo>
                    <a:pt x="773" y="467"/>
                  </a:lnTo>
                  <a:lnTo>
                    <a:pt x="946" y="513"/>
                  </a:lnTo>
                  <a:lnTo>
                    <a:pt x="954" y="515"/>
                  </a:lnTo>
                  <a:lnTo>
                    <a:pt x="963" y="522"/>
                  </a:lnTo>
                  <a:lnTo>
                    <a:pt x="968" y="531"/>
                  </a:lnTo>
                  <a:lnTo>
                    <a:pt x="976" y="542"/>
                  </a:lnTo>
                  <a:lnTo>
                    <a:pt x="975" y="548"/>
                  </a:lnTo>
                  <a:lnTo>
                    <a:pt x="975" y="555"/>
                  </a:lnTo>
                  <a:lnTo>
                    <a:pt x="975" y="562"/>
                  </a:lnTo>
                  <a:lnTo>
                    <a:pt x="978" y="571"/>
                  </a:lnTo>
                  <a:lnTo>
                    <a:pt x="991" y="568"/>
                  </a:lnTo>
                  <a:lnTo>
                    <a:pt x="1006" y="566"/>
                  </a:lnTo>
                  <a:lnTo>
                    <a:pt x="1019" y="564"/>
                  </a:lnTo>
                  <a:lnTo>
                    <a:pt x="1033" y="562"/>
                  </a:lnTo>
                  <a:lnTo>
                    <a:pt x="1046" y="560"/>
                  </a:lnTo>
                  <a:lnTo>
                    <a:pt x="1062" y="559"/>
                  </a:lnTo>
                  <a:lnTo>
                    <a:pt x="1075" y="556"/>
                  </a:lnTo>
                  <a:lnTo>
                    <a:pt x="1090" y="555"/>
                  </a:lnTo>
                  <a:lnTo>
                    <a:pt x="1103" y="552"/>
                  </a:lnTo>
                  <a:lnTo>
                    <a:pt x="1117" y="551"/>
                  </a:lnTo>
                  <a:lnTo>
                    <a:pt x="1132" y="549"/>
                  </a:lnTo>
                  <a:lnTo>
                    <a:pt x="1146" y="548"/>
                  </a:lnTo>
                  <a:lnTo>
                    <a:pt x="1160" y="546"/>
                  </a:lnTo>
                  <a:lnTo>
                    <a:pt x="1175" y="546"/>
                  </a:lnTo>
                  <a:lnTo>
                    <a:pt x="1189" y="544"/>
                  </a:lnTo>
                  <a:lnTo>
                    <a:pt x="1205" y="544"/>
                  </a:lnTo>
                  <a:lnTo>
                    <a:pt x="1218" y="542"/>
                  </a:lnTo>
                  <a:lnTo>
                    <a:pt x="1232" y="540"/>
                  </a:lnTo>
                  <a:lnTo>
                    <a:pt x="1246" y="538"/>
                  </a:lnTo>
                  <a:lnTo>
                    <a:pt x="1262" y="537"/>
                  </a:lnTo>
                  <a:lnTo>
                    <a:pt x="1275" y="536"/>
                  </a:lnTo>
                  <a:lnTo>
                    <a:pt x="1289" y="535"/>
                  </a:lnTo>
                  <a:lnTo>
                    <a:pt x="1303" y="534"/>
                  </a:lnTo>
                  <a:lnTo>
                    <a:pt x="1319" y="534"/>
                  </a:lnTo>
                  <a:lnTo>
                    <a:pt x="1332" y="533"/>
                  </a:lnTo>
                  <a:lnTo>
                    <a:pt x="1347" y="532"/>
                  </a:lnTo>
                  <a:lnTo>
                    <a:pt x="1360" y="531"/>
                  </a:lnTo>
                  <a:lnTo>
                    <a:pt x="1376" y="531"/>
                  </a:lnTo>
                  <a:lnTo>
                    <a:pt x="1390" y="530"/>
                  </a:lnTo>
                  <a:lnTo>
                    <a:pt x="1405" y="529"/>
                  </a:lnTo>
                  <a:lnTo>
                    <a:pt x="1419" y="528"/>
                  </a:lnTo>
                  <a:lnTo>
                    <a:pt x="1435" y="528"/>
                  </a:lnTo>
                  <a:lnTo>
                    <a:pt x="1448" y="527"/>
                  </a:lnTo>
                  <a:lnTo>
                    <a:pt x="1462" y="526"/>
                  </a:lnTo>
                  <a:lnTo>
                    <a:pt x="1476" y="525"/>
                  </a:lnTo>
                  <a:lnTo>
                    <a:pt x="1492" y="525"/>
                  </a:lnTo>
                  <a:lnTo>
                    <a:pt x="1505" y="523"/>
                  </a:lnTo>
                  <a:lnTo>
                    <a:pt x="1519" y="522"/>
                  </a:lnTo>
                  <a:lnTo>
                    <a:pt x="1533" y="521"/>
                  </a:lnTo>
                  <a:lnTo>
                    <a:pt x="1549" y="521"/>
                  </a:lnTo>
                  <a:lnTo>
                    <a:pt x="1562" y="520"/>
                  </a:lnTo>
                  <a:lnTo>
                    <a:pt x="1578" y="519"/>
                  </a:lnTo>
                  <a:lnTo>
                    <a:pt x="1590" y="519"/>
                  </a:lnTo>
                  <a:lnTo>
                    <a:pt x="1606" y="519"/>
                  </a:lnTo>
                  <a:lnTo>
                    <a:pt x="1620" y="518"/>
                  </a:lnTo>
                  <a:lnTo>
                    <a:pt x="1635" y="517"/>
                  </a:lnTo>
                  <a:lnTo>
                    <a:pt x="1649" y="517"/>
                  </a:lnTo>
                  <a:lnTo>
                    <a:pt x="1665" y="517"/>
                  </a:lnTo>
                  <a:lnTo>
                    <a:pt x="1678" y="516"/>
                  </a:lnTo>
                  <a:lnTo>
                    <a:pt x="1692" y="515"/>
                  </a:lnTo>
                  <a:lnTo>
                    <a:pt x="1706" y="514"/>
                  </a:lnTo>
                  <a:lnTo>
                    <a:pt x="1722" y="514"/>
                  </a:lnTo>
                  <a:lnTo>
                    <a:pt x="1735" y="513"/>
                  </a:lnTo>
                  <a:lnTo>
                    <a:pt x="1749" y="513"/>
                  </a:lnTo>
                  <a:lnTo>
                    <a:pt x="1763" y="512"/>
                  </a:lnTo>
                  <a:lnTo>
                    <a:pt x="1779" y="512"/>
                  </a:lnTo>
                  <a:lnTo>
                    <a:pt x="1792" y="511"/>
                  </a:lnTo>
                  <a:lnTo>
                    <a:pt x="1808" y="510"/>
                  </a:lnTo>
                  <a:lnTo>
                    <a:pt x="1821" y="509"/>
                  </a:lnTo>
                  <a:lnTo>
                    <a:pt x="1836" y="509"/>
                  </a:lnTo>
                  <a:lnTo>
                    <a:pt x="1850" y="507"/>
                  </a:lnTo>
                  <a:lnTo>
                    <a:pt x="1865" y="507"/>
                  </a:lnTo>
                  <a:lnTo>
                    <a:pt x="1879" y="506"/>
                  </a:lnTo>
                  <a:lnTo>
                    <a:pt x="1895" y="506"/>
                  </a:lnTo>
                  <a:lnTo>
                    <a:pt x="1904" y="505"/>
                  </a:lnTo>
                  <a:lnTo>
                    <a:pt x="1913" y="504"/>
                  </a:lnTo>
                  <a:lnTo>
                    <a:pt x="1922" y="503"/>
                  </a:lnTo>
                  <a:lnTo>
                    <a:pt x="1932" y="503"/>
                  </a:lnTo>
                  <a:lnTo>
                    <a:pt x="1941" y="502"/>
                  </a:lnTo>
                  <a:lnTo>
                    <a:pt x="1950" y="502"/>
                  </a:lnTo>
                  <a:lnTo>
                    <a:pt x="1960" y="502"/>
                  </a:lnTo>
                  <a:lnTo>
                    <a:pt x="1970" y="502"/>
                  </a:lnTo>
                  <a:lnTo>
                    <a:pt x="1979" y="502"/>
                  </a:lnTo>
                  <a:lnTo>
                    <a:pt x="1988" y="502"/>
                  </a:lnTo>
                  <a:lnTo>
                    <a:pt x="1997" y="502"/>
                  </a:lnTo>
                  <a:lnTo>
                    <a:pt x="2008" y="502"/>
                  </a:lnTo>
                  <a:lnTo>
                    <a:pt x="2017" y="502"/>
                  </a:lnTo>
                  <a:lnTo>
                    <a:pt x="2027" y="502"/>
                  </a:lnTo>
                  <a:lnTo>
                    <a:pt x="2036" y="502"/>
                  </a:lnTo>
                  <a:lnTo>
                    <a:pt x="2047" y="502"/>
                  </a:lnTo>
                  <a:lnTo>
                    <a:pt x="2054" y="502"/>
                  </a:lnTo>
                  <a:lnTo>
                    <a:pt x="2065" y="502"/>
                  </a:lnTo>
                  <a:lnTo>
                    <a:pt x="2073" y="502"/>
                  </a:lnTo>
                  <a:lnTo>
                    <a:pt x="2083" y="502"/>
                  </a:lnTo>
                  <a:lnTo>
                    <a:pt x="2092" y="502"/>
                  </a:lnTo>
                  <a:lnTo>
                    <a:pt x="2101" y="502"/>
                  </a:lnTo>
                  <a:lnTo>
                    <a:pt x="2110" y="502"/>
                  </a:lnTo>
                  <a:lnTo>
                    <a:pt x="2121" y="502"/>
                  </a:lnTo>
                  <a:lnTo>
                    <a:pt x="2128" y="502"/>
                  </a:lnTo>
                  <a:lnTo>
                    <a:pt x="2139" y="502"/>
                  </a:lnTo>
                  <a:lnTo>
                    <a:pt x="2147" y="502"/>
                  </a:lnTo>
                  <a:lnTo>
                    <a:pt x="2157" y="503"/>
                  </a:lnTo>
                  <a:lnTo>
                    <a:pt x="2166" y="503"/>
                  </a:lnTo>
                  <a:lnTo>
                    <a:pt x="2177" y="504"/>
                  </a:lnTo>
                  <a:lnTo>
                    <a:pt x="2186" y="504"/>
                  </a:lnTo>
                  <a:lnTo>
                    <a:pt x="2196" y="505"/>
                  </a:lnTo>
                  <a:lnTo>
                    <a:pt x="2196" y="503"/>
                  </a:lnTo>
                  <a:lnTo>
                    <a:pt x="2197" y="501"/>
                  </a:lnTo>
                  <a:close/>
                </a:path>
              </a:pathLst>
            </a:custGeom>
            <a:solidFill>
              <a:srgbClr val="5EA8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49" name="Freeform 8"/>
            <p:cNvSpPr>
              <a:spLocks/>
            </p:cNvSpPr>
            <p:nvPr/>
          </p:nvSpPr>
          <p:spPr bwMode="auto">
            <a:xfrm>
              <a:off x="7602" y="14889"/>
              <a:ext cx="1277" cy="235"/>
            </a:xfrm>
            <a:custGeom>
              <a:avLst/>
              <a:gdLst>
                <a:gd name="T0" fmla="*/ 0 w 2555"/>
                <a:gd name="T1" fmla="*/ 1 h 470"/>
                <a:gd name="T2" fmla="*/ 0 w 2555"/>
                <a:gd name="T3" fmla="*/ 1 h 470"/>
                <a:gd name="T4" fmla="*/ 0 w 2555"/>
                <a:gd name="T5" fmla="*/ 1 h 470"/>
                <a:gd name="T6" fmla="*/ 0 w 2555"/>
                <a:gd name="T7" fmla="*/ 1 h 470"/>
                <a:gd name="T8" fmla="*/ 0 w 2555"/>
                <a:gd name="T9" fmla="*/ 1 h 470"/>
                <a:gd name="T10" fmla="*/ 0 w 2555"/>
                <a:gd name="T11" fmla="*/ 1 h 470"/>
                <a:gd name="T12" fmla="*/ 0 w 2555"/>
                <a:gd name="T13" fmla="*/ 1 h 470"/>
                <a:gd name="T14" fmla="*/ 0 w 2555"/>
                <a:gd name="T15" fmla="*/ 1 h 470"/>
                <a:gd name="T16" fmla="*/ 0 w 2555"/>
                <a:gd name="T17" fmla="*/ 1 h 470"/>
                <a:gd name="T18" fmla="*/ 0 w 2555"/>
                <a:gd name="T19" fmla="*/ 1 h 470"/>
                <a:gd name="T20" fmla="*/ 0 w 2555"/>
                <a:gd name="T21" fmla="*/ 1 h 470"/>
                <a:gd name="T22" fmla="*/ 0 w 2555"/>
                <a:gd name="T23" fmla="*/ 1 h 470"/>
                <a:gd name="T24" fmla="*/ 0 w 2555"/>
                <a:gd name="T25" fmla="*/ 1 h 470"/>
                <a:gd name="T26" fmla="*/ 0 w 2555"/>
                <a:gd name="T27" fmla="*/ 1 h 470"/>
                <a:gd name="T28" fmla="*/ 0 w 2555"/>
                <a:gd name="T29" fmla="*/ 1 h 470"/>
                <a:gd name="T30" fmla="*/ 0 w 2555"/>
                <a:gd name="T31" fmla="*/ 1 h 470"/>
                <a:gd name="T32" fmla="*/ 0 w 2555"/>
                <a:gd name="T33" fmla="*/ 1 h 470"/>
                <a:gd name="T34" fmla="*/ 0 w 2555"/>
                <a:gd name="T35" fmla="*/ 1 h 470"/>
                <a:gd name="T36" fmla="*/ 0 w 2555"/>
                <a:gd name="T37" fmla="*/ 1 h 470"/>
                <a:gd name="T38" fmla="*/ 0 w 2555"/>
                <a:gd name="T39" fmla="*/ 1 h 470"/>
                <a:gd name="T40" fmla="*/ 0 w 2555"/>
                <a:gd name="T41" fmla="*/ 1 h 470"/>
                <a:gd name="T42" fmla="*/ 0 w 2555"/>
                <a:gd name="T43" fmla="*/ 1 h 470"/>
                <a:gd name="T44" fmla="*/ 0 w 2555"/>
                <a:gd name="T45" fmla="*/ 1 h 470"/>
                <a:gd name="T46" fmla="*/ 0 w 2555"/>
                <a:gd name="T47" fmla="*/ 1 h 470"/>
                <a:gd name="T48" fmla="*/ 0 w 2555"/>
                <a:gd name="T49" fmla="*/ 1 h 470"/>
                <a:gd name="T50" fmla="*/ 0 w 2555"/>
                <a:gd name="T51" fmla="*/ 1 h 470"/>
                <a:gd name="T52" fmla="*/ 0 w 2555"/>
                <a:gd name="T53" fmla="*/ 1 h 470"/>
                <a:gd name="T54" fmla="*/ 0 w 2555"/>
                <a:gd name="T55" fmla="*/ 1 h 470"/>
                <a:gd name="T56" fmla="*/ 0 w 2555"/>
                <a:gd name="T57" fmla="*/ 1 h 470"/>
                <a:gd name="T58" fmla="*/ 0 w 2555"/>
                <a:gd name="T59" fmla="*/ 1 h 470"/>
                <a:gd name="T60" fmla="*/ 0 w 2555"/>
                <a:gd name="T61" fmla="*/ 1 h 470"/>
                <a:gd name="T62" fmla="*/ 0 w 2555"/>
                <a:gd name="T63" fmla="*/ 1 h 470"/>
                <a:gd name="T64" fmla="*/ 0 w 2555"/>
                <a:gd name="T65" fmla="*/ 1 h 470"/>
                <a:gd name="T66" fmla="*/ 0 w 2555"/>
                <a:gd name="T67" fmla="*/ 1 h 470"/>
                <a:gd name="T68" fmla="*/ 0 w 2555"/>
                <a:gd name="T69" fmla="*/ 1 h 470"/>
                <a:gd name="T70" fmla="*/ 0 w 2555"/>
                <a:gd name="T71" fmla="*/ 1 h 470"/>
                <a:gd name="T72" fmla="*/ 0 w 2555"/>
                <a:gd name="T73" fmla="*/ 1 h 470"/>
                <a:gd name="T74" fmla="*/ 0 w 2555"/>
                <a:gd name="T75" fmla="*/ 1 h 470"/>
                <a:gd name="T76" fmla="*/ 0 w 2555"/>
                <a:gd name="T77" fmla="*/ 1 h 470"/>
                <a:gd name="T78" fmla="*/ 0 w 2555"/>
                <a:gd name="T79" fmla="*/ 1 h 470"/>
                <a:gd name="T80" fmla="*/ 0 w 2555"/>
                <a:gd name="T81" fmla="*/ 1 h 470"/>
                <a:gd name="T82" fmla="*/ 0 w 2555"/>
                <a:gd name="T83" fmla="*/ 1 h 470"/>
                <a:gd name="T84" fmla="*/ 0 w 2555"/>
                <a:gd name="T85" fmla="*/ 1 h 470"/>
                <a:gd name="T86" fmla="*/ 0 w 2555"/>
                <a:gd name="T87" fmla="*/ 1 h 470"/>
                <a:gd name="T88" fmla="*/ 0 w 2555"/>
                <a:gd name="T89" fmla="*/ 1 h 470"/>
                <a:gd name="T90" fmla="*/ 0 w 2555"/>
                <a:gd name="T91" fmla="*/ 1 h 470"/>
                <a:gd name="T92" fmla="*/ 0 w 2555"/>
                <a:gd name="T93" fmla="*/ 1 h 470"/>
                <a:gd name="T94" fmla="*/ 0 w 2555"/>
                <a:gd name="T95" fmla="*/ 1 h 470"/>
                <a:gd name="T96" fmla="*/ 0 w 2555"/>
                <a:gd name="T97" fmla="*/ 1 h 470"/>
                <a:gd name="T98" fmla="*/ 0 w 2555"/>
                <a:gd name="T99" fmla="*/ 1 h 470"/>
                <a:gd name="T100" fmla="*/ 0 w 2555"/>
                <a:gd name="T101" fmla="*/ 1 h 470"/>
                <a:gd name="T102" fmla="*/ 0 w 2555"/>
                <a:gd name="T103" fmla="*/ 1 h 470"/>
                <a:gd name="T104" fmla="*/ 0 w 2555"/>
                <a:gd name="T105" fmla="*/ 1 h 470"/>
                <a:gd name="T106" fmla="*/ 0 w 2555"/>
                <a:gd name="T107" fmla="*/ 1 h 470"/>
                <a:gd name="T108" fmla="*/ 0 w 2555"/>
                <a:gd name="T109" fmla="*/ 1 h 4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555"/>
                <a:gd name="T166" fmla="*/ 0 h 470"/>
                <a:gd name="T167" fmla="*/ 2555 w 2555"/>
                <a:gd name="T168" fmla="*/ 470 h 47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555" h="470">
                  <a:moveTo>
                    <a:pt x="2552" y="152"/>
                  </a:moveTo>
                  <a:lnTo>
                    <a:pt x="2555" y="94"/>
                  </a:lnTo>
                  <a:lnTo>
                    <a:pt x="2543" y="92"/>
                  </a:lnTo>
                  <a:lnTo>
                    <a:pt x="2533" y="91"/>
                  </a:lnTo>
                  <a:lnTo>
                    <a:pt x="2521" y="89"/>
                  </a:lnTo>
                  <a:lnTo>
                    <a:pt x="2511" y="88"/>
                  </a:lnTo>
                  <a:lnTo>
                    <a:pt x="2499" y="85"/>
                  </a:lnTo>
                  <a:lnTo>
                    <a:pt x="2489" y="85"/>
                  </a:lnTo>
                  <a:lnTo>
                    <a:pt x="2478" y="83"/>
                  </a:lnTo>
                  <a:lnTo>
                    <a:pt x="2468" y="83"/>
                  </a:lnTo>
                  <a:lnTo>
                    <a:pt x="2456" y="82"/>
                  </a:lnTo>
                  <a:lnTo>
                    <a:pt x="2446" y="81"/>
                  </a:lnTo>
                  <a:lnTo>
                    <a:pt x="2434" y="80"/>
                  </a:lnTo>
                  <a:lnTo>
                    <a:pt x="2424" y="80"/>
                  </a:lnTo>
                  <a:lnTo>
                    <a:pt x="2412" y="79"/>
                  </a:lnTo>
                  <a:lnTo>
                    <a:pt x="2402" y="78"/>
                  </a:lnTo>
                  <a:lnTo>
                    <a:pt x="2391" y="78"/>
                  </a:lnTo>
                  <a:lnTo>
                    <a:pt x="2381" y="78"/>
                  </a:lnTo>
                  <a:lnTo>
                    <a:pt x="2369" y="77"/>
                  </a:lnTo>
                  <a:lnTo>
                    <a:pt x="2359" y="76"/>
                  </a:lnTo>
                  <a:lnTo>
                    <a:pt x="2347" y="75"/>
                  </a:lnTo>
                  <a:lnTo>
                    <a:pt x="2337" y="75"/>
                  </a:lnTo>
                  <a:lnTo>
                    <a:pt x="2325" y="74"/>
                  </a:lnTo>
                  <a:lnTo>
                    <a:pt x="2314" y="74"/>
                  </a:lnTo>
                  <a:lnTo>
                    <a:pt x="2304" y="74"/>
                  </a:lnTo>
                  <a:lnTo>
                    <a:pt x="2294" y="74"/>
                  </a:lnTo>
                  <a:lnTo>
                    <a:pt x="2282" y="73"/>
                  </a:lnTo>
                  <a:lnTo>
                    <a:pt x="2272" y="73"/>
                  </a:lnTo>
                  <a:lnTo>
                    <a:pt x="2260" y="73"/>
                  </a:lnTo>
                  <a:lnTo>
                    <a:pt x="2249" y="73"/>
                  </a:lnTo>
                  <a:lnTo>
                    <a:pt x="2238" y="73"/>
                  </a:lnTo>
                  <a:lnTo>
                    <a:pt x="2227" y="73"/>
                  </a:lnTo>
                  <a:lnTo>
                    <a:pt x="2217" y="73"/>
                  </a:lnTo>
                  <a:lnTo>
                    <a:pt x="2207" y="73"/>
                  </a:lnTo>
                  <a:lnTo>
                    <a:pt x="2195" y="72"/>
                  </a:lnTo>
                  <a:lnTo>
                    <a:pt x="2183" y="72"/>
                  </a:lnTo>
                  <a:lnTo>
                    <a:pt x="2173" y="72"/>
                  </a:lnTo>
                  <a:lnTo>
                    <a:pt x="2162" y="72"/>
                  </a:lnTo>
                  <a:lnTo>
                    <a:pt x="2151" y="72"/>
                  </a:lnTo>
                  <a:lnTo>
                    <a:pt x="2139" y="72"/>
                  </a:lnTo>
                  <a:lnTo>
                    <a:pt x="2129" y="72"/>
                  </a:lnTo>
                  <a:lnTo>
                    <a:pt x="2118" y="72"/>
                  </a:lnTo>
                  <a:lnTo>
                    <a:pt x="2107" y="71"/>
                  </a:lnTo>
                  <a:lnTo>
                    <a:pt x="2096" y="71"/>
                  </a:lnTo>
                  <a:lnTo>
                    <a:pt x="2084" y="71"/>
                  </a:lnTo>
                  <a:lnTo>
                    <a:pt x="2074" y="71"/>
                  </a:lnTo>
                  <a:lnTo>
                    <a:pt x="2062" y="71"/>
                  </a:lnTo>
                  <a:lnTo>
                    <a:pt x="2052" y="71"/>
                  </a:lnTo>
                  <a:lnTo>
                    <a:pt x="2042" y="71"/>
                  </a:lnTo>
                  <a:lnTo>
                    <a:pt x="2031" y="71"/>
                  </a:lnTo>
                  <a:lnTo>
                    <a:pt x="2019" y="69"/>
                  </a:lnTo>
                  <a:lnTo>
                    <a:pt x="2008" y="69"/>
                  </a:lnTo>
                  <a:lnTo>
                    <a:pt x="1997" y="68"/>
                  </a:lnTo>
                  <a:lnTo>
                    <a:pt x="1987" y="68"/>
                  </a:lnTo>
                  <a:lnTo>
                    <a:pt x="1975" y="67"/>
                  </a:lnTo>
                  <a:lnTo>
                    <a:pt x="1964" y="67"/>
                  </a:lnTo>
                  <a:lnTo>
                    <a:pt x="1953" y="67"/>
                  </a:lnTo>
                  <a:lnTo>
                    <a:pt x="1943" y="67"/>
                  </a:lnTo>
                  <a:lnTo>
                    <a:pt x="1931" y="66"/>
                  </a:lnTo>
                  <a:lnTo>
                    <a:pt x="1921" y="66"/>
                  </a:lnTo>
                  <a:lnTo>
                    <a:pt x="1909" y="65"/>
                  </a:lnTo>
                  <a:lnTo>
                    <a:pt x="1899" y="65"/>
                  </a:lnTo>
                  <a:lnTo>
                    <a:pt x="1887" y="64"/>
                  </a:lnTo>
                  <a:lnTo>
                    <a:pt x="1877" y="64"/>
                  </a:lnTo>
                  <a:lnTo>
                    <a:pt x="1866" y="64"/>
                  </a:lnTo>
                  <a:lnTo>
                    <a:pt x="1856" y="64"/>
                  </a:lnTo>
                  <a:lnTo>
                    <a:pt x="1834" y="62"/>
                  </a:lnTo>
                  <a:lnTo>
                    <a:pt x="1812" y="61"/>
                  </a:lnTo>
                  <a:lnTo>
                    <a:pt x="1789" y="60"/>
                  </a:lnTo>
                  <a:lnTo>
                    <a:pt x="1769" y="59"/>
                  </a:lnTo>
                  <a:lnTo>
                    <a:pt x="1747" y="57"/>
                  </a:lnTo>
                  <a:lnTo>
                    <a:pt x="1726" y="57"/>
                  </a:lnTo>
                  <a:lnTo>
                    <a:pt x="1704" y="55"/>
                  </a:lnTo>
                  <a:lnTo>
                    <a:pt x="1683" y="55"/>
                  </a:lnTo>
                  <a:lnTo>
                    <a:pt x="1661" y="52"/>
                  </a:lnTo>
                  <a:lnTo>
                    <a:pt x="1640" y="52"/>
                  </a:lnTo>
                  <a:lnTo>
                    <a:pt x="1618" y="50"/>
                  </a:lnTo>
                  <a:lnTo>
                    <a:pt x="1597" y="50"/>
                  </a:lnTo>
                  <a:lnTo>
                    <a:pt x="1575" y="49"/>
                  </a:lnTo>
                  <a:lnTo>
                    <a:pt x="1554" y="48"/>
                  </a:lnTo>
                  <a:lnTo>
                    <a:pt x="1532" y="47"/>
                  </a:lnTo>
                  <a:lnTo>
                    <a:pt x="1511" y="47"/>
                  </a:lnTo>
                  <a:lnTo>
                    <a:pt x="1489" y="45"/>
                  </a:lnTo>
                  <a:lnTo>
                    <a:pt x="1467" y="44"/>
                  </a:lnTo>
                  <a:lnTo>
                    <a:pt x="1445" y="43"/>
                  </a:lnTo>
                  <a:lnTo>
                    <a:pt x="1424" y="43"/>
                  </a:lnTo>
                  <a:lnTo>
                    <a:pt x="1402" y="41"/>
                  </a:lnTo>
                  <a:lnTo>
                    <a:pt x="1381" y="40"/>
                  </a:lnTo>
                  <a:lnTo>
                    <a:pt x="1359" y="39"/>
                  </a:lnTo>
                  <a:lnTo>
                    <a:pt x="1339" y="39"/>
                  </a:lnTo>
                  <a:lnTo>
                    <a:pt x="1316" y="38"/>
                  </a:lnTo>
                  <a:lnTo>
                    <a:pt x="1296" y="36"/>
                  </a:lnTo>
                  <a:lnTo>
                    <a:pt x="1274" y="35"/>
                  </a:lnTo>
                  <a:lnTo>
                    <a:pt x="1253" y="35"/>
                  </a:lnTo>
                  <a:lnTo>
                    <a:pt x="1231" y="34"/>
                  </a:lnTo>
                  <a:lnTo>
                    <a:pt x="1210" y="33"/>
                  </a:lnTo>
                  <a:lnTo>
                    <a:pt x="1188" y="32"/>
                  </a:lnTo>
                  <a:lnTo>
                    <a:pt x="1167" y="32"/>
                  </a:lnTo>
                  <a:lnTo>
                    <a:pt x="1144" y="30"/>
                  </a:lnTo>
                  <a:lnTo>
                    <a:pt x="1123" y="29"/>
                  </a:lnTo>
                  <a:lnTo>
                    <a:pt x="1101" y="28"/>
                  </a:lnTo>
                  <a:lnTo>
                    <a:pt x="1080" y="28"/>
                  </a:lnTo>
                  <a:lnTo>
                    <a:pt x="1057" y="26"/>
                  </a:lnTo>
                  <a:lnTo>
                    <a:pt x="1036" y="25"/>
                  </a:lnTo>
                  <a:lnTo>
                    <a:pt x="1014" y="24"/>
                  </a:lnTo>
                  <a:lnTo>
                    <a:pt x="993" y="24"/>
                  </a:lnTo>
                  <a:lnTo>
                    <a:pt x="971" y="22"/>
                  </a:lnTo>
                  <a:lnTo>
                    <a:pt x="950" y="22"/>
                  </a:lnTo>
                  <a:lnTo>
                    <a:pt x="928" y="19"/>
                  </a:lnTo>
                  <a:lnTo>
                    <a:pt x="907" y="19"/>
                  </a:lnTo>
                  <a:lnTo>
                    <a:pt x="885" y="18"/>
                  </a:lnTo>
                  <a:lnTo>
                    <a:pt x="864" y="17"/>
                  </a:lnTo>
                  <a:lnTo>
                    <a:pt x="842" y="16"/>
                  </a:lnTo>
                  <a:lnTo>
                    <a:pt x="821" y="16"/>
                  </a:lnTo>
                  <a:lnTo>
                    <a:pt x="798" y="14"/>
                  </a:lnTo>
                  <a:lnTo>
                    <a:pt x="777" y="13"/>
                  </a:lnTo>
                  <a:lnTo>
                    <a:pt x="755" y="12"/>
                  </a:lnTo>
                  <a:lnTo>
                    <a:pt x="734" y="12"/>
                  </a:lnTo>
                  <a:lnTo>
                    <a:pt x="711" y="10"/>
                  </a:lnTo>
                  <a:lnTo>
                    <a:pt x="690" y="9"/>
                  </a:lnTo>
                  <a:lnTo>
                    <a:pt x="668" y="8"/>
                  </a:lnTo>
                  <a:lnTo>
                    <a:pt x="647" y="8"/>
                  </a:lnTo>
                  <a:lnTo>
                    <a:pt x="625" y="6"/>
                  </a:lnTo>
                  <a:lnTo>
                    <a:pt x="604" y="6"/>
                  </a:lnTo>
                  <a:lnTo>
                    <a:pt x="582" y="4"/>
                  </a:lnTo>
                  <a:lnTo>
                    <a:pt x="561" y="4"/>
                  </a:lnTo>
                  <a:lnTo>
                    <a:pt x="539" y="2"/>
                  </a:lnTo>
                  <a:lnTo>
                    <a:pt x="519" y="1"/>
                  </a:lnTo>
                  <a:lnTo>
                    <a:pt x="496" y="0"/>
                  </a:lnTo>
                  <a:lnTo>
                    <a:pt x="476" y="0"/>
                  </a:lnTo>
                  <a:lnTo>
                    <a:pt x="468" y="0"/>
                  </a:lnTo>
                  <a:lnTo>
                    <a:pt x="464" y="4"/>
                  </a:lnTo>
                  <a:lnTo>
                    <a:pt x="459" y="6"/>
                  </a:lnTo>
                  <a:lnTo>
                    <a:pt x="454" y="9"/>
                  </a:lnTo>
                  <a:lnTo>
                    <a:pt x="34" y="22"/>
                  </a:lnTo>
                  <a:lnTo>
                    <a:pt x="13" y="97"/>
                  </a:lnTo>
                  <a:lnTo>
                    <a:pt x="13" y="102"/>
                  </a:lnTo>
                  <a:lnTo>
                    <a:pt x="18" y="111"/>
                  </a:lnTo>
                  <a:lnTo>
                    <a:pt x="16" y="116"/>
                  </a:lnTo>
                  <a:lnTo>
                    <a:pt x="12" y="125"/>
                  </a:lnTo>
                  <a:lnTo>
                    <a:pt x="0" y="301"/>
                  </a:lnTo>
                  <a:lnTo>
                    <a:pt x="122" y="315"/>
                  </a:lnTo>
                  <a:lnTo>
                    <a:pt x="126" y="310"/>
                  </a:lnTo>
                  <a:lnTo>
                    <a:pt x="134" y="306"/>
                  </a:lnTo>
                  <a:lnTo>
                    <a:pt x="138" y="299"/>
                  </a:lnTo>
                  <a:lnTo>
                    <a:pt x="144" y="294"/>
                  </a:lnTo>
                  <a:lnTo>
                    <a:pt x="149" y="288"/>
                  </a:lnTo>
                  <a:lnTo>
                    <a:pt x="156" y="281"/>
                  </a:lnTo>
                  <a:lnTo>
                    <a:pt x="161" y="275"/>
                  </a:lnTo>
                  <a:lnTo>
                    <a:pt x="169" y="268"/>
                  </a:lnTo>
                  <a:lnTo>
                    <a:pt x="182" y="257"/>
                  </a:lnTo>
                  <a:lnTo>
                    <a:pt x="196" y="246"/>
                  </a:lnTo>
                  <a:lnTo>
                    <a:pt x="203" y="240"/>
                  </a:lnTo>
                  <a:lnTo>
                    <a:pt x="211" y="234"/>
                  </a:lnTo>
                  <a:lnTo>
                    <a:pt x="217" y="229"/>
                  </a:lnTo>
                  <a:lnTo>
                    <a:pt x="225" y="224"/>
                  </a:lnTo>
                  <a:lnTo>
                    <a:pt x="233" y="218"/>
                  </a:lnTo>
                  <a:lnTo>
                    <a:pt x="240" y="214"/>
                  </a:lnTo>
                  <a:lnTo>
                    <a:pt x="248" y="209"/>
                  </a:lnTo>
                  <a:lnTo>
                    <a:pt x="257" y="205"/>
                  </a:lnTo>
                  <a:lnTo>
                    <a:pt x="265" y="199"/>
                  </a:lnTo>
                  <a:lnTo>
                    <a:pt x="273" y="195"/>
                  </a:lnTo>
                  <a:lnTo>
                    <a:pt x="281" y="190"/>
                  </a:lnTo>
                  <a:lnTo>
                    <a:pt x="289" y="185"/>
                  </a:lnTo>
                  <a:lnTo>
                    <a:pt x="296" y="180"/>
                  </a:lnTo>
                  <a:lnTo>
                    <a:pt x="304" y="176"/>
                  </a:lnTo>
                  <a:lnTo>
                    <a:pt x="313" y="172"/>
                  </a:lnTo>
                  <a:lnTo>
                    <a:pt x="322" y="168"/>
                  </a:lnTo>
                  <a:lnTo>
                    <a:pt x="330" y="164"/>
                  </a:lnTo>
                  <a:lnTo>
                    <a:pt x="338" y="160"/>
                  </a:lnTo>
                  <a:lnTo>
                    <a:pt x="347" y="156"/>
                  </a:lnTo>
                  <a:lnTo>
                    <a:pt x="356" y="152"/>
                  </a:lnTo>
                  <a:lnTo>
                    <a:pt x="365" y="149"/>
                  </a:lnTo>
                  <a:lnTo>
                    <a:pt x="374" y="146"/>
                  </a:lnTo>
                  <a:lnTo>
                    <a:pt x="383" y="143"/>
                  </a:lnTo>
                  <a:lnTo>
                    <a:pt x="394" y="140"/>
                  </a:lnTo>
                  <a:lnTo>
                    <a:pt x="402" y="136"/>
                  </a:lnTo>
                  <a:lnTo>
                    <a:pt x="412" y="133"/>
                  </a:lnTo>
                  <a:lnTo>
                    <a:pt x="420" y="130"/>
                  </a:lnTo>
                  <a:lnTo>
                    <a:pt x="430" y="127"/>
                  </a:lnTo>
                  <a:lnTo>
                    <a:pt x="439" y="124"/>
                  </a:lnTo>
                  <a:lnTo>
                    <a:pt x="450" y="122"/>
                  </a:lnTo>
                  <a:lnTo>
                    <a:pt x="459" y="119"/>
                  </a:lnTo>
                  <a:lnTo>
                    <a:pt x="469" y="117"/>
                  </a:lnTo>
                  <a:lnTo>
                    <a:pt x="478" y="114"/>
                  </a:lnTo>
                  <a:lnTo>
                    <a:pt x="489" y="112"/>
                  </a:lnTo>
                  <a:lnTo>
                    <a:pt x="498" y="110"/>
                  </a:lnTo>
                  <a:lnTo>
                    <a:pt x="508" y="108"/>
                  </a:lnTo>
                  <a:lnTo>
                    <a:pt x="517" y="106"/>
                  </a:lnTo>
                  <a:lnTo>
                    <a:pt x="529" y="105"/>
                  </a:lnTo>
                  <a:lnTo>
                    <a:pt x="538" y="102"/>
                  </a:lnTo>
                  <a:lnTo>
                    <a:pt x="550" y="102"/>
                  </a:lnTo>
                  <a:lnTo>
                    <a:pt x="559" y="100"/>
                  </a:lnTo>
                  <a:lnTo>
                    <a:pt x="569" y="99"/>
                  </a:lnTo>
                  <a:lnTo>
                    <a:pt x="580" y="98"/>
                  </a:lnTo>
                  <a:lnTo>
                    <a:pt x="590" y="98"/>
                  </a:lnTo>
                  <a:lnTo>
                    <a:pt x="600" y="97"/>
                  </a:lnTo>
                  <a:lnTo>
                    <a:pt x="611" y="96"/>
                  </a:lnTo>
                  <a:lnTo>
                    <a:pt x="621" y="96"/>
                  </a:lnTo>
                  <a:lnTo>
                    <a:pt x="633" y="96"/>
                  </a:lnTo>
                  <a:lnTo>
                    <a:pt x="643" y="96"/>
                  </a:lnTo>
                  <a:lnTo>
                    <a:pt x="654" y="96"/>
                  </a:lnTo>
                  <a:lnTo>
                    <a:pt x="664" y="96"/>
                  </a:lnTo>
                  <a:lnTo>
                    <a:pt x="676" y="96"/>
                  </a:lnTo>
                  <a:lnTo>
                    <a:pt x="686" y="96"/>
                  </a:lnTo>
                  <a:lnTo>
                    <a:pt x="697" y="97"/>
                  </a:lnTo>
                  <a:lnTo>
                    <a:pt x="708" y="98"/>
                  </a:lnTo>
                  <a:lnTo>
                    <a:pt x="720" y="100"/>
                  </a:lnTo>
                  <a:lnTo>
                    <a:pt x="732" y="100"/>
                  </a:lnTo>
                  <a:lnTo>
                    <a:pt x="745" y="102"/>
                  </a:lnTo>
                  <a:lnTo>
                    <a:pt x="756" y="104"/>
                  </a:lnTo>
                  <a:lnTo>
                    <a:pt x="769" y="106"/>
                  </a:lnTo>
                  <a:lnTo>
                    <a:pt x="780" y="107"/>
                  </a:lnTo>
                  <a:lnTo>
                    <a:pt x="791" y="109"/>
                  </a:lnTo>
                  <a:lnTo>
                    <a:pt x="803" y="111"/>
                  </a:lnTo>
                  <a:lnTo>
                    <a:pt x="817" y="114"/>
                  </a:lnTo>
                  <a:lnTo>
                    <a:pt x="894" y="139"/>
                  </a:lnTo>
                  <a:lnTo>
                    <a:pt x="904" y="142"/>
                  </a:lnTo>
                  <a:lnTo>
                    <a:pt x="916" y="146"/>
                  </a:lnTo>
                  <a:lnTo>
                    <a:pt x="928" y="150"/>
                  </a:lnTo>
                  <a:lnTo>
                    <a:pt x="940" y="155"/>
                  </a:lnTo>
                  <a:lnTo>
                    <a:pt x="950" y="158"/>
                  </a:lnTo>
                  <a:lnTo>
                    <a:pt x="962" y="163"/>
                  </a:lnTo>
                  <a:lnTo>
                    <a:pt x="972" y="167"/>
                  </a:lnTo>
                  <a:lnTo>
                    <a:pt x="984" y="173"/>
                  </a:lnTo>
                  <a:lnTo>
                    <a:pt x="994" y="176"/>
                  </a:lnTo>
                  <a:lnTo>
                    <a:pt x="1005" y="181"/>
                  </a:lnTo>
                  <a:lnTo>
                    <a:pt x="1015" y="185"/>
                  </a:lnTo>
                  <a:lnTo>
                    <a:pt x="1025" y="191"/>
                  </a:lnTo>
                  <a:lnTo>
                    <a:pt x="1036" y="196"/>
                  </a:lnTo>
                  <a:lnTo>
                    <a:pt x="1046" y="201"/>
                  </a:lnTo>
                  <a:lnTo>
                    <a:pt x="1057" y="207"/>
                  </a:lnTo>
                  <a:lnTo>
                    <a:pt x="1067" y="213"/>
                  </a:lnTo>
                  <a:lnTo>
                    <a:pt x="1076" y="218"/>
                  </a:lnTo>
                  <a:lnTo>
                    <a:pt x="1085" y="224"/>
                  </a:lnTo>
                  <a:lnTo>
                    <a:pt x="1094" y="229"/>
                  </a:lnTo>
                  <a:lnTo>
                    <a:pt x="1103" y="235"/>
                  </a:lnTo>
                  <a:lnTo>
                    <a:pt x="1111" y="242"/>
                  </a:lnTo>
                  <a:lnTo>
                    <a:pt x="1120" y="248"/>
                  </a:lnTo>
                  <a:lnTo>
                    <a:pt x="1129" y="255"/>
                  </a:lnTo>
                  <a:lnTo>
                    <a:pt x="1138" y="262"/>
                  </a:lnTo>
                  <a:lnTo>
                    <a:pt x="1146" y="268"/>
                  </a:lnTo>
                  <a:lnTo>
                    <a:pt x="1154" y="276"/>
                  </a:lnTo>
                  <a:lnTo>
                    <a:pt x="1162" y="283"/>
                  </a:lnTo>
                  <a:lnTo>
                    <a:pt x="1171" y="292"/>
                  </a:lnTo>
                  <a:lnTo>
                    <a:pt x="1177" y="298"/>
                  </a:lnTo>
                  <a:lnTo>
                    <a:pt x="1185" y="307"/>
                  </a:lnTo>
                  <a:lnTo>
                    <a:pt x="1192" y="315"/>
                  </a:lnTo>
                  <a:lnTo>
                    <a:pt x="1199" y="325"/>
                  </a:lnTo>
                  <a:lnTo>
                    <a:pt x="1207" y="325"/>
                  </a:lnTo>
                  <a:lnTo>
                    <a:pt x="1216" y="326"/>
                  </a:lnTo>
                  <a:lnTo>
                    <a:pt x="1225" y="327"/>
                  </a:lnTo>
                  <a:lnTo>
                    <a:pt x="1235" y="329"/>
                  </a:lnTo>
                  <a:lnTo>
                    <a:pt x="1242" y="330"/>
                  </a:lnTo>
                  <a:lnTo>
                    <a:pt x="1251" y="332"/>
                  </a:lnTo>
                  <a:lnTo>
                    <a:pt x="1261" y="334"/>
                  </a:lnTo>
                  <a:lnTo>
                    <a:pt x="1270" y="338"/>
                  </a:lnTo>
                  <a:lnTo>
                    <a:pt x="1277" y="340"/>
                  </a:lnTo>
                  <a:lnTo>
                    <a:pt x="1285" y="342"/>
                  </a:lnTo>
                  <a:lnTo>
                    <a:pt x="1293" y="344"/>
                  </a:lnTo>
                  <a:lnTo>
                    <a:pt x="1301" y="347"/>
                  </a:lnTo>
                  <a:lnTo>
                    <a:pt x="1309" y="350"/>
                  </a:lnTo>
                  <a:lnTo>
                    <a:pt x="1316" y="354"/>
                  </a:lnTo>
                  <a:lnTo>
                    <a:pt x="1324" y="357"/>
                  </a:lnTo>
                  <a:lnTo>
                    <a:pt x="1333" y="361"/>
                  </a:lnTo>
                  <a:lnTo>
                    <a:pt x="1340" y="364"/>
                  </a:lnTo>
                  <a:lnTo>
                    <a:pt x="1348" y="367"/>
                  </a:lnTo>
                  <a:lnTo>
                    <a:pt x="1354" y="371"/>
                  </a:lnTo>
                  <a:lnTo>
                    <a:pt x="1362" y="375"/>
                  </a:lnTo>
                  <a:lnTo>
                    <a:pt x="1368" y="378"/>
                  </a:lnTo>
                  <a:lnTo>
                    <a:pt x="1376" y="382"/>
                  </a:lnTo>
                  <a:lnTo>
                    <a:pt x="1383" y="387"/>
                  </a:lnTo>
                  <a:lnTo>
                    <a:pt x="1390" y="392"/>
                  </a:lnTo>
                  <a:lnTo>
                    <a:pt x="1403" y="401"/>
                  </a:lnTo>
                  <a:lnTo>
                    <a:pt x="1418" y="411"/>
                  </a:lnTo>
                  <a:lnTo>
                    <a:pt x="1424" y="415"/>
                  </a:lnTo>
                  <a:lnTo>
                    <a:pt x="1432" y="421"/>
                  </a:lnTo>
                  <a:lnTo>
                    <a:pt x="1439" y="426"/>
                  </a:lnTo>
                  <a:lnTo>
                    <a:pt x="1446" y="432"/>
                  </a:lnTo>
                  <a:lnTo>
                    <a:pt x="1454" y="429"/>
                  </a:lnTo>
                  <a:lnTo>
                    <a:pt x="1462" y="427"/>
                  </a:lnTo>
                  <a:lnTo>
                    <a:pt x="1471" y="425"/>
                  </a:lnTo>
                  <a:lnTo>
                    <a:pt x="1480" y="423"/>
                  </a:lnTo>
                  <a:lnTo>
                    <a:pt x="1488" y="419"/>
                  </a:lnTo>
                  <a:lnTo>
                    <a:pt x="1497" y="417"/>
                  </a:lnTo>
                  <a:lnTo>
                    <a:pt x="1506" y="415"/>
                  </a:lnTo>
                  <a:lnTo>
                    <a:pt x="1515" y="413"/>
                  </a:lnTo>
                  <a:lnTo>
                    <a:pt x="1523" y="410"/>
                  </a:lnTo>
                  <a:lnTo>
                    <a:pt x="1533" y="409"/>
                  </a:lnTo>
                  <a:lnTo>
                    <a:pt x="1541" y="406"/>
                  </a:lnTo>
                  <a:lnTo>
                    <a:pt x="1552" y="405"/>
                  </a:lnTo>
                  <a:lnTo>
                    <a:pt x="1561" y="402"/>
                  </a:lnTo>
                  <a:lnTo>
                    <a:pt x="1570" y="401"/>
                  </a:lnTo>
                  <a:lnTo>
                    <a:pt x="1579" y="399"/>
                  </a:lnTo>
                  <a:lnTo>
                    <a:pt x="1589" y="398"/>
                  </a:lnTo>
                  <a:lnTo>
                    <a:pt x="1597" y="395"/>
                  </a:lnTo>
                  <a:lnTo>
                    <a:pt x="1606" y="394"/>
                  </a:lnTo>
                  <a:lnTo>
                    <a:pt x="1615" y="392"/>
                  </a:lnTo>
                  <a:lnTo>
                    <a:pt x="1624" y="391"/>
                  </a:lnTo>
                  <a:lnTo>
                    <a:pt x="1633" y="389"/>
                  </a:lnTo>
                  <a:lnTo>
                    <a:pt x="1643" y="388"/>
                  </a:lnTo>
                  <a:lnTo>
                    <a:pt x="1652" y="385"/>
                  </a:lnTo>
                  <a:lnTo>
                    <a:pt x="1662" y="385"/>
                  </a:lnTo>
                  <a:lnTo>
                    <a:pt x="1670" y="383"/>
                  </a:lnTo>
                  <a:lnTo>
                    <a:pt x="1680" y="382"/>
                  </a:lnTo>
                  <a:lnTo>
                    <a:pt x="1689" y="381"/>
                  </a:lnTo>
                  <a:lnTo>
                    <a:pt x="1700" y="380"/>
                  </a:lnTo>
                  <a:lnTo>
                    <a:pt x="1708" y="379"/>
                  </a:lnTo>
                  <a:lnTo>
                    <a:pt x="1718" y="378"/>
                  </a:lnTo>
                  <a:lnTo>
                    <a:pt x="1727" y="378"/>
                  </a:lnTo>
                  <a:lnTo>
                    <a:pt x="1737" y="378"/>
                  </a:lnTo>
                  <a:lnTo>
                    <a:pt x="1745" y="377"/>
                  </a:lnTo>
                  <a:lnTo>
                    <a:pt x="1756" y="376"/>
                  </a:lnTo>
                  <a:lnTo>
                    <a:pt x="1763" y="375"/>
                  </a:lnTo>
                  <a:lnTo>
                    <a:pt x="1774" y="375"/>
                  </a:lnTo>
                  <a:lnTo>
                    <a:pt x="1783" y="375"/>
                  </a:lnTo>
                  <a:lnTo>
                    <a:pt x="1792" y="375"/>
                  </a:lnTo>
                  <a:lnTo>
                    <a:pt x="1801" y="375"/>
                  </a:lnTo>
                  <a:lnTo>
                    <a:pt x="1812" y="375"/>
                  </a:lnTo>
                  <a:lnTo>
                    <a:pt x="1819" y="375"/>
                  </a:lnTo>
                  <a:lnTo>
                    <a:pt x="1830" y="375"/>
                  </a:lnTo>
                  <a:lnTo>
                    <a:pt x="1839" y="375"/>
                  </a:lnTo>
                  <a:lnTo>
                    <a:pt x="1849" y="375"/>
                  </a:lnTo>
                  <a:lnTo>
                    <a:pt x="1857" y="375"/>
                  </a:lnTo>
                  <a:lnTo>
                    <a:pt x="1867" y="376"/>
                  </a:lnTo>
                  <a:lnTo>
                    <a:pt x="1877" y="377"/>
                  </a:lnTo>
                  <a:lnTo>
                    <a:pt x="1887" y="379"/>
                  </a:lnTo>
                  <a:lnTo>
                    <a:pt x="1895" y="379"/>
                  </a:lnTo>
                  <a:lnTo>
                    <a:pt x="1905" y="380"/>
                  </a:lnTo>
                  <a:lnTo>
                    <a:pt x="1913" y="381"/>
                  </a:lnTo>
                  <a:lnTo>
                    <a:pt x="1923" y="383"/>
                  </a:lnTo>
                  <a:lnTo>
                    <a:pt x="1931" y="384"/>
                  </a:lnTo>
                  <a:lnTo>
                    <a:pt x="1941" y="387"/>
                  </a:lnTo>
                  <a:lnTo>
                    <a:pt x="1949" y="388"/>
                  </a:lnTo>
                  <a:lnTo>
                    <a:pt x="1960" y="391"/>
                  </a:lnTo>
                  <a:lnTo>
                    <a:pt x="1967" y="392"/>
                  </a:lnTo>
                  <a:lnTo>
                    <a:pt x="1978" y="394"/>
                  </a:lnTo>
                  <a:lnTo>
                    <a:pt x="1986" y="397"/>
                  </a:lnTo>
                  <a:lnTo>
                    <a:pt x="1996" y="400"/>
                  </a:lnTo>
                  <a:lnTo>
                    <a:pt x="2005" y="402"/>
                  </a:lnTo>
                  <a:lnTo>
                    <a:pt x="2014" y="406"/>
                  </a:lnTo>
                  <a:lnTo>
                    <a:pt x="2023" y="409"/>
                  </a:lnTo>
                  <a:lnTo>
                    <a:pt x="2034" y="413"/>
                  </a:lnTo>
                  <a:lnTo>
                    <a:pt x="2040" y="415"/>
                  </a:lnTo>
                  <a:lnTo>
                    <a:pt x="2048" y="418"/>
                  </a:lnTo>
                  <a:lnTo>
                    <a:pt x="2055" y="422"/>
                  </a:lnTo>
                  <a:lnTo>
                    <a:pt x="2062" y="425"/>
                  </a:lnTo>
                  <a:lnTo>
                    <a:pt x="2069" y="428"/>
                  </a:lnTo>
                  <a:lnTo>
                    <a:pt x="2077" y="432"/>
                  </a:lnTo>
                  <a:lnTo>
                    <a:pt x="2083" y="437"/>
                  </a:lnTo>
                  <a:lnTo>
                    <a:pt x="2091" y="441"/>
                  </a:lnTo>
                  <a:lnTo>
                    <a:pt x="2103" y="447"/>
                  </a:lnTo>
                  <a:lnTo>
                    <a:pt x="2117" y="455"/>
                  </a:lnTo>
                  <a:lnTo>
                    <a:pt x="2123" y="458"/>
                  </a:lnTo>
                  <a:lnTo>
                    <a:pt x="2131" y="462"/>
                  </a:lnTo>
                  <a:lnTo>
                    <a:pt x="2139" y="465"/>
                  </a:lnTo>
                  <a:lnTo>
                    <a:pt x="2148" y="470"/>
                  </a:lnTo>
                  <a:lnTo>
                    <a:pt x="2160" y="463"/>
                  </a:lnTo>
                  <a:lnTo>
                    <a:pt x="2174" y="458"/>
                  </a:lnTo>
                  <a:lnTo>
                    <a:pt x="2181" y="455"/>
                  </a:lnTo>
                  <a:lnTo>
                    <a:pt x="2187" y="452"/>
                  </a:lnTo>
                  <a:lnTo>
                    <a:pt x="2195" y="450"/>
                  </a:lnTo>
                  <a:lnTo>
                    <a:pt x="2203" y="448"/>
                  </a:lnTo>
                  <a:lnTo>
                    <a:pt x="2209" y="445"/>
                  </a:lnTo>
                  <a:lnTo>
                    <a:pt x="2217" y="444"/>
                  </a:lnTo>
                  <a:lnTo>
                    <a:pt x="2225" y="441"/>
                  </a:lnTo>
                  <a:lnTo>
                    <a:pt x="2233" y="440"/>
                  </a:lnTo>
                  <a:lnTo>
                    <a:pt x="2240" y="438"/>
                  </a:lnTo>
                  <a:lnTo>
                    <a:pt x="2248" y="437"/>
                  </a:lnTo>
                  <a:lnTo>
                    <a:pt x="2256" y="434"/>
                  </a:lnTo>
                  <a:lnTo>
                    <a:pt x="2264" y="434"/>
                  </a:lnTo>
                  <a:lnTo>
                    <a:pt x="2272" y="432"/>
                  </a:lnTo>
                  <a:lnTo>
                    <a:pt x="2279" y="431"/>
                  </a:lnTo>
                  <a:lnTo>
                    <a:pt x="2287" y="429"/>
                  </a:lnTo>
                  <a:lnTo>
                    <a:pt x="2295" y="428"/>
                  </a:lnTo>
                  <a:lnTo>
                    <a:pt x="2303" y="427"/>
                  </a:lnTo>
                  <a:lnTo>
                    <a:pt x="2311" y="426"/>
                  </a:lnTo>
                  <a:lnTo>
                    <a:pt x="2318" y="425"/>
                  </a:lnTo>
                  <a:lnTo>
                    <a:pt x="2326" y="425"/>
                  </a:lnTo>
                  <a:lnTo>
                    <a:pt x="2334" y="423"/>
                  </a:lnTo>
                  <a:lnTo>
                    <a:pt x="2342" y="422"/>
                  </a:lnTo>
                  <a:lnTo>
                    <a:pt x="2350" y="421"/>
                  </a:lnTo>
                  <a:lnTo>
                    <a:pt x="2357" y="421"/>
                  </a:lnTo>
                  <a:lnTo>
                    <a:pt x="2365" y="419"/>
                  </a:lnTo>
                  <a:lnTo>
                    <a:pt x="2373" y="418"/>
                  </a:lnTo>
                  <a:lnTo>
                    <a:pt x="2381" y="418"/>
                  </a:lnTo>
                  <a:lnTo>
                    <a:pt x="2390" y="418"/>
                  </a:lnTo>
                  <a:lnTo>
                    <a:pt x="2524" y="445"/>
                  </a:lnTo>
                  <a:lnTo>
                    <a:pt x="2543" y="230"/>
                  </a:lnTo>
                  <a:lnTo>
                    <a:pt x="2552" y="152"/>
                  </a:lnTo>
                  <a:close/>
                </a:path>
              </a:pathLst>
            </a:custGeom>
            <a:solidFill>
              <a:srgbClr val="5EA8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50" name="Freeform 9"/>
            <p:cNvSpPr>
              <a:spLocks/>
            </p:cNvSpPr>
            <p:nvPr/>
          </p:nvSpPr>
          <p:spPr bwMode="auto">
            <a:xfrm>
              <a:off x="7188" y="14978"/>
              <a:ext cx="1673" cy="402"/>
            </a:xfrm>
            <a:custGeom>
              <a:avLst/>
              <a:gdLst>
                <a:gd name="T0" fmla="*/ 1 w 3346"/>
                <a:gd name="T1" fmla="*/ 1 h 803"/>
                <a:gd name="T2" fmla="*/ 1 w 3346"/>
                <a:gd name="T3" fmla="*/ 1 h 803"/>
                <a:gd name="T4" fmla="*/ 1 w 3346"/>
                <a:gd name="T5" fmla="*/ 1 h 803"/>
                <a:gd name="T6" fmla="*/ 1 w 3346"/>
                <a:gd name="T7" fmla="*/ 1 h 803"/>
                <a:gd name="T8" fmla="*/ 1 w 3346"/>
                <a:gd name="T9" fmla="*/ 1 h 803"/>
                <a:gd name="T10" fmla="*/ 1 w 3346"/>
                <a:gd name="T11" fmla="*/ 1 h 803"/>
                <a:gd name="T12" fmla="*/ 1 w 3346"/>
                <a:gd name="T13" fmla="*/ 1 h 803"/>
                <a:gd name="T14" fmla="*/ 1 w 3346"/>
                <a:gd name="T15" fmla="*/ 1 h 803"/>
                <a:gd name="T16" fmla="*/ 1 w 3346"/>
                <a:gd name="T17" fmla="*/ 1 h 803"/>
                <a:gd name="T18" fmla="*/ 1 w 3346"/>
                <a:gd name="T19" fmla="*/ 1 h 803"/>
                <a:gd name="T20" fmla="*/ 1 w 3346"/>
                <a:gd name="T21" fmla="*/ 1 h 803"/>
                <a:gd name="T22" fmla="*/ 1 w 3346"/>
                <a:gd name="T23" fmla="*/ 1 h 803"/>
                <a:gd name="T24" fmla="*/ 1 w 3346"/>
                <a:gd name="T25" fmla="*/ 1 h 803"/>
                <a:gd name="T26" fmla="*/ 1 w 3346"/>
                <a:gd name="T27" fmla="*/ 1 h 803"/>
                <a:gd name="T28" fmla="*/ 1 w 3346"/>
                <a:gd name="T29" fmla="*/ 0 h 803"/>
                <a:gd name="T30" fmla="*/ 1 w 3346"/>
                <a:gd name="T31" fmla="*/ 1 h 803"/>
                <a:gd name="T32" fmla="*/ 1 w 3346"/>
                <a:gd name="T33" fmla="*/ 1 h 803"/>
                <a:gd name="T34" fmla="*/ 1 w 3346"/>
                <a:gd name="T35" fmla="*/ 1 h 803"/>
                <a:gd name="T36" fmla="*/ 1 w 3346"/>
                <a:gd name="T37" fmla="*/ 1 h 803"/>
                <a:gd name="T38" fmla="*/ 1 w 3346"/>
                <a:gd name="T39" fmla="*/ 1 h 803"/>
                <a:gd name="T40" fmla="*/ 1 w 3346"/>
                <a:gd name="T41" fmla="*/ 1 h 803"/>
                <a:gd name="T42" fmla="*/ 1 w 3346"/>
                <a:gd name="T43" fmla="*/ 1 h 803"/>
                <a:gd name="T44" fmla="*/ 1 w 3346"/>
                <a:gd name="T45" fmla="*/ 1 h 803"/>
                <a:gd name="T46" fmla="*/ 1 w 3346"/>
                <a:gd name="T47" fmla="*/ 1 h 803"/>
                <a:gd name="T48" fmla="*/ 1 w 3346"/>
                <a:gd name="T49" fmla="*/ 1 h 803"/>
                <a:gd name="T50" fmla="*/ 1 w 3346"/>
                <a:gd name="T51" fmla="*/ 1 h 803"/>
                <a:gd name="T52" fmla="*/ 1 w 3346"/>
                <a:gd name="T53" fmla="*/ 1 h 803"/>
                <a:gd name="T54" fmla="*/ 1 w 3346"/>
                <a:gd name="T55" fmla="*/ 1 h 803"/>
                <a:gd name="T56" fmla="*/ 1 w 3346"/>
                <a:gd name="T57" fmla="*/ 1 h 803"/>
                <a:gd name="T58" fmla="*/ 1 w 3346"/>
                <a:gd name="T59" fmla="*/ 1 h 803"/>
                <a:gd name="T60" fmla="*/ 1 w 3346"/>
                <a:gd name="T61" fmla="*/ 1 h 803"/>
                <a:gd name="T62" fmla="*/ 1 w 3346"/>
                <a:gd name="T63" fmla="*/ 1 h 803"/>
                <a:gd name="T64" fmla="*/ 1 w 3346"/>
                <a:gd name="T65" fmla="*/ 1 h 803"/>
                <a:gd name="T66" fmla="*/ 1 w 3346"/>
                <a:gd name="T67" fmla="*/ 1 h 803"/>
                <a:gd name="T68" fmla="*/ 1 w 3346"/>
                <a:gd name="T69" fmla="*/ 1 h 803"/>
                <a:gd name="T70" fmla="*/ 1 w 3346"/>
                <a:gd name="T71" fmla="*/ 1 h 803"/>
                <a:gd name="T72" fmla="*/ 1 w 3346"/>
                <a:gd name="T73" fmla="*/ 1 h 803"/>
                <a:gd name="T74" fmla="*/ 1 w 3346"/>
                <a:gd name="T75" fmla="*/ 1 h 803"/>
                <a:gd name="T76" fmla="*/ 1 w 3346"/>
                <a:gd name="T77" fmla="*/ 1 h 803"/>
                <a:gd name="T78" fmla="*/ 1 w 3346"/>
                <a:gd name="T79" fmla="*/ 1 h 803"/>
                <a:gd name="T80" fmla="*/ 1 w 3346"/>
                <a:gd name="T81" fmla="*/ 1 h 803"/>
                <a:gd name="T82" fmla="*/ 1 w 3346"/>
                <a:gd name="T83" fmla="*/ 1 h 803"/>
                <a:gd name="T84" fmla="*/ 1 w 3346"/>
                <a:gd name="T85" fmla="*/ 1 h 803"/>
                <a:gd name="T86" fmla="*/ 1 w 3346"/>
                <a:gd name="T87" fmla="*/ 1 h 803"/>
                <a:gd name="T88" fmla="*/ 1 w 3346"/>
                <a:gd name="T89" fmla="*/ 1 h 803"/>
                <a:gd name="T90" fmla="*/ 1 w 3346"/>
                <a:gd name="T91" fmla="*/ 1 h 803"/>
                <a:gd name="T92" fmla="*/ 1 w 3346"/>
                <a:gd name="T93" fmla="*/ 1 h 803"/>
                <a:gd name="T94" fmla="*/ 1 w 3346"/>
                <a:gd name="T95" fmla="*/ 1 h 803"/>
                <a:gd name="T96" fmla="*/ 1 w 3346"/>
                <a:gd name="T97" fmla="*/ 1 h 803"/>
                <a:gd name="T98" fmla="*/ 1 w 3346"/>
                <a:gd name="T99" fmla="*/ 1 h 803"/>
                <a:gd name="T100" fmla="*/ 1 w 3346"/>
                <a:gd name="T101" fmla="*/ 1 h 803"/>
                <a:gd name="T102" fmla="*/ 1 w 3346"/>
                <a:gd name="T103" fmla="*/ 1 h 803"/>
                <a:gd name="T104" fmla="*/ 1 w 3346"/>
                <a:gd name="T105" fmla="*/ 1 h 803"/>
                <a:gd name="T106" fmla="*/ 1 w 3346"/>
                <a:gd name="T107" fmla="*/ 1 h 803"/>
                <a:gd name="T108" fmla="*/ 1 w 3346"/>
                <a:gd name="T109" fmla="*/ 1 h 803"/>
                <a:gd name="T110" fmla="*/ 1 w 3346"/>
                <a:gd name="T111" fmla="*/ 1 h 803"/>
                <a:gd name="T112" fmla="*/ 1 w 3346"/>
                <a:gd name="T113" fmla="*/ 1 h 803"/>
                <a:gd name="T114" fmla="*/ 1 w 3346"/>
                <a:gd name="T115" fmla="*/ 1 h 803"/>
                <a:gd name="T116" fmla="*/ 1 w 3346"/>
                <a:gd name="T117" fmla="*/ 1 h 803"/>
                <a:gd name="T118" fmla="*/ 1 w 3346"/>
                <a:gd name="T119" fmla="*/ 1 h 803"/>
                <a:gd name="T120" fmla="*/ 1 w 3346"/>
                <a:gd name="T121" fmla="*/ 1 h 803"/>
                <a:gd name="T122" fmla="*/ 1 w 3346"/>
                <a:gd name="T123" fmla="*/ 1 h 803"/>
                <a:gd name="T124" fmla="*/ 1 w 3346"/>
                <a:gd name="T125" fmla="*/ 1 h 80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46"/>
                <a:gd name="T190" fmla="*/ 0 h 803"/>
                <a:gd name="T191" fmla="*/ 3346 w 3346"/>
                <a:gd name="T192" fmla="*/ 803 h 80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46" h="803">
                  <a:moveTo>
                    <a:pt x="3341" y="499"/>
                  </a:moveTo>
                  <a:lnTo>
                    <a:pt x="3346" y="371"/>
                  </a:lnTo>
                  <a:lnTo>
                    <a:pt x="3337" y="367"/>
                  </a:lnTo>
                  <a:lnTo>
                    <a:pt x="3329" y="364"/>
                  </a:lnTo>
                  <a:lnTo>
                    <a:pt x="3321" y="361"/>
                  </a:lnTo>
                  <a:lnTo>
                    <a:pt x="3313" y="359"/>
                  </a:lnTo>
                  <a:lnTo>
                    <a:pt x="3304" y="355"/>
                  </a:lnTo>
                  <a:lnTo>
                    <a:pt x="3296" y="352"/>
                  </a:lnTo>
                  <a:lnTo>
                    <a:pt x="3289" y="350"/>
                  </a:lnTo>
                  <a:lnTo>
                    <a:pt x="3281" y="349"/>
                  </a:lnTo>
                  <a:lnTo>
                    <a:pt x="3272" y="346"/>
                  </a:lnTo>
                  <a:lnTo>
                    <a:pt x="3264" y="345"/>
                  </a:lnTo>
                  <a:lnTo>
                    <a:pt x="3255" y="343"/>
                  </a:lnTo>
                  <a:lnTo>
                    <a:pt x="3247" y="342"/>
                  </a:lnTo>
                  <a:lnTo>
                    <a:pt x="3238" y="339"/>
                  </a:lnTo>
                  <a:lnTo>
                    <a:pt x="3230" y="338"/>
                  </a:lnTo>
                  <a:lnTo>
                    <a:pt x="3221" y="337"/>
                  </a:lnTo>
                  <a:lnTo>
                    <a:pt x="3213" y="337"/>
                  </a:lnTo>
                  <a:lnTo>
                    <a:pt x="3204" y="335"/>
                  </a:lnTo>
                  <a:lnTo>
                    <a:pt x="3195" y="334"/>
                  </a:lnTo>
                  <a:lnTo>
                    <a:pt x="3186" y="333"/>
                  </a:lnTo>
                  <a:lnTo>
                    <a:pt x="3178" y="333"/>
                  </a:lnTo>
                  <a:lnTo>
                    <a:pt x="3169" y="332"/>
                  </a:lnTo>
                  <a:lnTo>
                    <a:pt x="3161" y="332"/>
                  </a:lnTo>
                  <a:lnTo>
                    <a:pt x="3152" y="332"/>
                  </a:lnTo>
                  <a:lnTo>
                    <a:pt x="3144" y="332"/>
                  </a:lnTo>
                  <a:lnTo>
                    <a:pt x="3135" y="332"/>
                  </a:lnTo>
                  <a:lnTo>
                    <a:pt x="3127" y="332"/>
                  </a:lnTo>
                  <a:lnTo>
                    <a:pt x="3118" y="332"/>
                  </a:lnTo>
                  <a:lnTo>
                    <a:pt x="3111" y="332"/>
                  </a:lnTo>
                  <a:lnTo>
                    <a:pt x="3101" y="332"/>
                  </a:lnTo>
                  <a:lnTo>
                    <a:pt x="3094" y="332"/>
                  </a:lnTo>
                  <a:lnTo>
                    <a:pt x="3086" y="332"/>
                  </a:lnTo>
                  <a:lnTo>
                    <a:pt x="3078" y="332"/>
                  </a:lnTo>
                  <a:lnTo>
                    <a:pt x="3009" y="362"/>
                  </a:lnTo>
                  <a:lnTo>
                    <a:pt x="3005" y="366"/>
                  </a:lnTo>
                  <a:lnTo>
                    <a:pt x="3001" y="371"/>
                  </a:lnTo>
                  <a:lnTo>
                    <a:pt x="2997" y="378"/>
                  </a:lnTo>
                  <a:lnTo>
                    <a:pt x="2994" y="384"/>
                  </a:lnTo>
                  <a:lnTo>
                    <a:pt x="2991" y="388"/>
                  </a:lnTo>
                  <a:lnTo>
                    <a:pt x="2986" y="394"/>
                  </a:lnTo>
                  <a:lnTo>
                    <a:pt x="2982" y="398"/>
                  </a:lnTo>
                  <a:lnTo>
                    <a:pt x="2977" y="403"/>
                  </a:lnTo>
                  <a:lnTo>
                    <a:pt x="2977" y="407"/>
                  </a:lnTo>
                  <a:lnTo>
                    <a:pt x="2982" y="410"/>
                  </a:lnTo>
                  <a:lnTo>
                    <a:pt x="2986" y="411"/>
                  </a:lnTo>
                  <a:lnTo>
                    <a:pt x="2992" y="412"/>
                  </a:lnTo>
                  <a:lnTo>
                    <a:pt x="3040" y="426"/>
                  </a:lnTo>
                  <a:lnTo>
                    <a:pt x="3096" y="470"/>
                  </a:lnTo>
                  <a:lnTo>
                    <a:pt x="3098" y="476"/>
                  </a:lnTo>
                  <a:lnTo>
                    <a:pt x="3101" y="482"/>
                  </a:lnTo>
                  <a:lnTo>
                    <a:pt x="3105" y="488"/>
                  </a:lnTo>
                  <a:lnTo>
                    <a:pt x="3111" y="498"/>
                  </a:lnTo>
                  <a:lnTo>
                    <a:pt x="3109" y="501"/>
                  </a:lnTo>
                  <a:lnTo>
                    <a:pt x="3109" y="506"/>
                  </a:lnTo>
                  <a:lnTo>
                    <a:pt x="3096" y="510"/>
                  </a:lnTo>
                  <a:lnTo>
                    <a:pt x="3083" y="511"/>
                  </a:lnTo>
                  <a:lnTo>
                    <a:pt x="3075" y="510"/>
                  </a:lnTo>
                  <a:lnTo>
                    <a:pt x="3068" y="509"/>
                  </a:lnTo>
                  <a:lnTo>
                    <a:pt x="3060" y="509"/>
                  </a:lnTo>
                  <a:lnTo>
                    <a:pt x="3053" y="511"/>
                  </a:lnTo>
                  <a:lnTo>
                    <a:pt x="3046" y="506"/>
                  </a:lnTo>
                  <a:lnTo>
                    <a:pt x="3038" y="502"/>
                  </a:lnTo>
                  <a:lnTo>
                    <a:pt x="3030" y="499"/>
                  </a:lnTo>
                  <a:lnTo>
                    <a:pt x="3023" y="496"/>
                  </a:lnTo>
                  <a:lnTo>
                    <a:pt x="3016" y="493"/>
                  </a:lnTo>
                  <a:lnTo>
                    <a:pt x="3008" y="489"/>
                  </a:lnTo>
                  <a:lnTo>
                    <a:pt x="3000" y="487"/>
                  </a:lnTo>
                  <a:lnTo>
                    <a:pt x="2994" y="485"/>
                  </a:lnTo>
                  <a:lnTo>
                    <a:pt x="2984" y="482"/>
                  </a:lnTo>
                  <a:lnTo>
                    <a:pt x="2977" y="480"/>
                  </a:lnTo>
                  <a:lnTo>
                    <a:pt x="2969" y="478"/>
                  </a:lnTo>
                  <a:lnTo>
                    <a:pt x="2961" y="477"/>
                  </a:lnTo>
                  <a:lnTo>
                    <a:pt x="2952" y="474"/>
                  </a:lnTo>
                  <a:lnTo>
                    <a:pt x="2944" y="473"/>
                  </a:lnTo>
                  <a:lnTo>
                    <a:pt x="2936" y="472"/>
                  </a:lnTo>
                  <a:lnTo>
                    <a:pt x="2929" y="472"/>
                  </a:lnTo>
                  <a:lnTo>
                    <a:pt x="2920" y="470"/>
                  </a:lnTo>
                  <a:lnTo>
                    <a:pt x="2910" y="469"/>
                  </a:lnTo>
                  <a:lnTo>
                    <a:pt x="2901" y="468"/>
                  </a:lnTo>
                  <a:lnTo>
                    <a:pt x="2894" y="468"/>
                  </a:lnTo>
                  <a:lnTo>
                    <a:pt x="2884" y="467"/>
                  </a:lnTo>
                  <a:lnTo>
                    <a:pt x="2877" y="467"/>
                  </a:lnTo>
                  <a:lnTo>
                    <a:pt x="2868" y="467"/>
                  </a:lnTo>
                  <a:lnTo>
                    <a:pt x="2860" y="467"/>
                  </a:lnTo>
                  <a:lnTo>
                    <a:pt x="2851" y="467"/>
                  </a:lnTo>
                  <a:lnTo>
                    <a:pt x="2842" y="467"/>
                  </a:lnTo>
                  <a:lnTo>
                    <a:pt x="2834" y="467"/>
                  </a:lnTo>
                  <a:lnTo>
                    <a:pt x="2826" y="467"/>
                  </a:lnTo>
                  <a:lnTo>
                    <a:pt x="2817" y="467"/>
                  </a:lnTo>
                  <a:lnTo>
                    <a:pt x="2808" y="468"/>
                  </a:lnTo>
                  <a:lnTo>
                    <a:pt x="2800" y="469"/>
                  </a:lnTo>
                  <a:lnTo>
                    <a:pt x="2792" y="470"/>
                  </a:lnTo>
                  <a:lnTo>
                    <a:pt x="2788" y="468"/>
                  </a:lnTo>
                  <a:lnTo>
                    <a:pt x="2784" y="465"/>
                  </a:lnTo>
                  <a:lnTo>
                    <a:pt x="2782" y="461"/>
                  </a:lnTo>
                  <a:lnTo>
                    <a:pt x="2779" y="455"/>
                  </a:lnTo>
                  <a:lnTo>
                    <a:pt x="2784" y="448"/>
                  </a:lnTo>
                  <a:lnTo>
                    <a:pt x="2793" y="440"/>
                  </a:lnTo>
                  <a:lnTo>
                    <a:pt x="2801" y="434"/>
                  </a:lnTo>
                  <a:lnTo>
                    <a:pt x="2813" y="429"/>
                  </a:lnTo>
                  <a:lnTo>
                    <a:pt x="2825" y="422"/>
                  </a:lnTo>
                  <a:lnTo>
                    <a:pt x="2836" y="417"/>
                  </a:lnTo>
                  <a:lnTo>
                    <a:pt x="2849" y="413"/>
                  </a:lnTo>
                  <a:lnTo>
                    <a:pt x="2862" y="410"/>
                  </a:lnTo>
                  <a:lnTo>
                    <a:pt x="2930" y="406"/>
                  </a:lnTo>
                  <a:lnTo>
                    <a:pt x="2933" y="399"/>
                  </a:lnTo>
                  <a:lnTo>
                    <a:pt x="2935" y="393"/>
                  </a:lnTo>
                  <a:lnTo>
                    <a:pt x="2935" y="384"/>
                  </a:lnTo>
                  <a:lnTo>
                    <a:pt x="2936" y="377"/>
                  </a:lnTo>
                  <a:lnTo>
                    <a:pt x="2935" y="367"/>
                  </a:lnTo>
                  <a:lnTo>
                    <a:pt x="2935" y="359"/>
                  </a:lnTo>
                  <a:lnTo>
                    <a:pt x="2935" y="350"/>
                  </a:lnTo>
                  <a:lnTo>
                    <a:pt x="2938" y="343"/>
                  </a:lnTo>
                  <a:lnTo>
                    <a:pt x="2925" y="333"/>
                  </a:lnTo>
                  <a:lnTo>
                    <a:pt x="2913" y="326"/>
                  </a:lnTo>
                  <a:lnTo>
                    <a:pt x="2901" y="319"/>
                  </a:lnTo>
                  <a:lnTo>
                    <a:pt x="2890" y="313"/>
                  </a:lnTo>
                  <a:lnTo>
                    <a:pt x="2875" y="306"/>
                  </a:lnTo>
                  <a:lnTo>
                    <a:pt x="2862" y="300"/>
                  </a:lnTo>
                  <a:lnTo>
                    <a:pt x="2855" y="297"/>
                  </a:lnTo>
                  <a:lnTo>
                    <a:pt x="2848" y="294"/>
                  </a:lnTo>
                  <a:lnTo>
                    <a:pt x="2840" y="290"/>
                  </a:lnTo>
                  <a:lnTo>
                    <a:pt x="2834" y="288"/>
                  </a:lnTo>
                  <a:lnTo>
                    <a:pt x="2713" y="259"/>
                  </a:lnTo>
                  <a:lnTo>
                    <a:pt x="2579" y="247"/>
                  </a:lnTo>
                  <a:lnTo>
                    <a:pt x="2327" y="265"/>
                  </a:lnTo>
                  <a:lnTo>
                    <a:pt x="2322" y="266"/>
                  </a:lnTo>
                  <a:lnTo>
                    <a:pt x="2315" y="270"/>
                  </a:lnTo>
                  <a:lnTo>
                    <a:pt x="2302" y="277"/>
                  </a:lnTo>
                  <a:lnTo>
                    <a:pt x="2293" y="284"/>
                  </a:lnTo>
                  <a:lnTo>
                    <a:pt x="2291" y="288"/>
                  </a:lnTo>
                  <a:lnTo>
                    <a:pt x="2292" y="294"/>
                  </a:lnTo>
                  <a:lnTo>
                    <a:pt x="2294" y="299"/>
                  </a:lnTo>
                  <a:lnTo>
                    <a:pt x="2297" y="306"/>
                  </a:lnTo>
                  <a:lnTo>
                    <a:pt x="2296" y="326"/>
                  </a:lnTo>
                  <a:lnTo>
                    <a:pt x="2293" y="329"/>
                  </a:lnTo>
                  <a:lnTo>
                    <a:pt x="2289" y="332"/>
                  </a:lnTo>
                  <a:lnTo>
                    <a:pt x="2283" y="335"/>
                  </a:lnTo>
                  <a:lnTo>
                    <a:pt x="2276" y="338"/>
                  </a:lnTo>
                  <a:lnTo>
                    <a:pt x="2213" y="343"/>
                  </a:lnTo>
                  <a:lnTo>
                    <a:pt x="2201" y="335"/>
                  </a:lnTo>
                  <a:lnTo>
                    <a:pt x="2190" y="327"/>
                  </a:lnTo>
                  <a:lnTo>
                    <a:pt x="2172" y="294"/>
                  </a:lnTo>
                  <a:lnTo>
                    <a:pt x="2170" y="289"/>
                  </a:lnTo>
                  <a:lnTo>
                    <a:pt x="2166" y="286"/>
                  </a:lnTo>
                  <a:lnTo>
                    <a:pt x="2127" y="251"/>
                  </a:lnTo>
                  <a:lnTo>
                    <a:pt x="1986" y="198"/>
                  </a:lnTo>
                  <a:lnTo>
                    <a:pt x="1979" y="197"/>
                  </a:lnTo>
                  <a:lnTo>
                    <a:pt x="1971" y="196"/>
                  </a:lnTo>
                  <a:lnTo>
                    <a:pt x="1963" y="195"/>
                  </a:lnTo>
                  <a:lnTo>
                    <a:pt x="1955" y="195"/>
                  </a:lnTo>
                  <a:lnTo>
                    <a:pt x="1941" y="191"/>
                  </a:lnTo>
                  <a:lnTo>
                    <a:pt x="1931" y="187"/>
                  </a:lnTo>
                  <a:lnTo>
                    <a:pt x="1927" y="183"/>
                  </a:lnTo>
                  <a:lnTo>
                    <a:pt x="1925" y="178"/>
                  </a:lnTo>
                  <a:lnTo>
                    <a:pt x="1928" y="170"/>
                  </a:lnTo>
                  <a:lnTo>
                    <a:pt x="1934" y="166"/>
                  </a:lnTo>
                  <a:lnTo>
                    <a:pt x="1942" y="164"/>
                  </a:lnTo>
                  <a:lnTo>
                    <a:pt x="1953" y="162"/>
                  </a:lnTo>
                  <a:lnTo>
                    <a:pt x="1946" y="153"/>
                  </a:lnTo>
                  <a:lnTo>
                    <a:pt x="1941" y="146"/>
                  </a:lnTo>
                  <a:lnTo>
                    <a:pt x="1934" y="139"/>
                  </a:lnTo>
                  <a:lnTo>
                    <a:pt x="1929" y="133"/>
                  </a:lnTo>
                  <a:lnTo>
                    <a:pt x="1922" y="127"/>
                  </a:lnTo>
                  <a:lnTo>
                    <a:pt x="1916" y="120"/>
                  </a:lnTo>
                  <a:lnTo>
                    <a:pt x="1909" y="115"/>
                  </a:lnTo>
                  <a:lnTo>
                    <a:pt x="1903" y="110"/>
                  </a:lnTo>
                  <a:lnTo>
                    <a:pt x="1896" y="103"/>
                  </a:lnTo>
                  <a:lnTo>
                    <a:pt x="1888" y="99"/>
                  </a:lnTo>
                  <a:lnTo>
                    <a:pt x="1880" y="94"/>
                  </a:lnTo>
                  <a:lnTo>
                    <a:pt x="1872" y="90"/>
                  </a:lnTo>
                  <a:lnTo>
                    <a:pt x="1864" y="85"/>
                  </a:lnTo>
                  <a:lnTo>
                    <a:pt x="1857" y="81"/>
                  </a:lnTo>
                  <a:lnTo>
                    <a:pt x="1849" y="78"/>
                  </a:lnTo>
                  <a:lnTo>
                    <a:pt x="1841" y="74"/>
                  </a:lnTo>
                  <a:lnTo>
                    <a:pt x="1832" y="70"/>
                  </a:lnTo>
                  <a:lnTo>
                    <a:pt x="1823" y="66"/>
                  </a:lnTo>
                  <a:lnTo>
                    <a:pt x="1814" y="62"/>
                  </a:lnTo>
                  <a:lnTo>
                    <a:pt x="1806" y="59"/>
                  </a:lnTo>
                  <a:lnTo>
                    <a:pt x="1795" y="55"/>
                  </a:lnTo>
                  <a:lnTo>
                    <a:pt x="1788" y="52"/>
                  </a:lnTo>
                  <a:lnTo>
                    <a:pt x="1777" y="49"/>
                  </a:lnTo>
                  <a:lnTo>
                    <a:pt x="1769" y="46"/>
                  </a:lnTo>
                  <a:lnTo>
                    <a:pt x="1759" y="43"/>
                  </a:lnTo>
                  <a:lnTo>
                    <a:pt x="1750" y="39"/>
                  </a:lnTo>
                  <a:lnTo>
                    <a:pt x="1741" y="36"/>
                  </a:lnTo>
                  <a:lnTo>
                    <a:pt x="1732" y="33"/>
                  </a:lnTo>
                  <a:lnTo>
                    <a:pt x="1721" y="30"/>
                  </a:lnTo>
                  <a:lnTo>
                    <a:pt x="1714" y="27"/>
                  </a:lnTo>
                  <a:lnTo>
                    <a:pt x="1703" y="23"/>
                  </a:lnTo>
                  <a:lnTo>
                    <a:pt x="1695" y="20"/>
                  </a:lnTo>
                  <a:lnTo>
                    <a:pt x="1682" y="17"/>
                  </a:lnTo>
                  <a:lnTo>
                    <a:pt x="1671" y="16"/>
                  </a:lnTo>
                  <a:lnTo>
                    <a:pt x="1659" y="13"/>
                  </a:lnTo>
                  <a:lnTo>
                    <a:pt x="1647" y="12"/>
                  </a:lnTo>
                  <a:lnTo>
                    <a:pt x="1636" y="10"/>
                  </a:lnTo>
                  <a:lnTo>
                    <a:pt x="1624" y="9"/>
                  </a:lnTo>
                  <a:lnTo>
                    <a:pt x="1612" y="6"/>
                  </a:lnTo>
                  <a:lnTo>
                    <a:pt x="1601" y="6"/>
                  </a:lnTo>
                  <a:lnTo>
                    <a:pt x="1588" y="4"/>
                  </a:lnTo>
                  <a:lnTo>
                    <a:pt x="1576" y="3"/>
                  </a:lnTo>
                  <a:lnTo>
                    <a:pt x="1564" y="1"/>
                  </a:lnTo>
                  <a:lnTo>
                    <a:pt x="1552" y="1"/>
                  </a:lnTo>
                  <a:lnTo>
                    <a:pt x="1541" y="0"/>
                  </a:lnTo>
                  <a:lnTo>
                    <a:pt x="1529" y="0"/>
                  </a:lnTo>
                  <a:lnTo>
                    <a:pt x="1517" y="0"/>
                  </a:lnTo>
                  <a:lnTo>
                    <a:pt x="1506" y="0"/>
                  </a:lnTo>
                  <a:lnTo>
                    <a:pt x="1493" y="0"/>
                  </a:lnTo>
                  <a:lnTo>
                    <a:pt x="1481" y="0"/>
                  </a:lnTo>
                  <a:lnTo>
                    <a:pt x="1468" y="0"/>
                  </a:lnTo>
                  <a:lnTo>
                    <a:pt x="1456" y="1"/>
                  </a:lnTo>
                  <a:lnTo>
                    <a:pt x="1443" y="1"/>
                  </a:lnTo>
                  <a:lnTo>
                    <a:pt x="1432" y="2"/>
                  </a:lnTo>
                  <a:lnTo>
                    <a:pt x="1420" y="3"/>
                  </a:lnTo>
                  <a:lnTo>
                    <a:pt x="1408" y="5"/>
                  </a:lnTo>
                  <a:lnTo>
                    <a:pt x="1397" y="5"/>
                  </a:lnTo>
                  <a:lnTo>
                    <a:pt x="1385" y="7"/>
                  </a:lnTo>
                  <a:lnTo>
                    <a:pt x="1373" y="9"/>
                  </a:lnTo>
                  <a:lnTo>
                    <a:pt x="1361" y="12"/>
                  </a:lnTo>
                  <a:lnTo>
                    <a:pt x="1350" y="14"/>
                  </a:lnTo>
                  <a:lnTo>
                    <a:pt x="1338" y="17"/>
                  </a:lnTo>
                  <a:lnTo>
                    <a:pt x="1326" y="20"/>
                  </a:lnTo>
                  <a:lnTo>
                    <a:pt x="1316" y="24"/>
                  </a:lnTo>
                  <a:lnTo>
                    <a:pt x="1307" y="23"/>
                  </a:lnTo>
                  <a:lnTo>
                    <a:pt x="1299" y="23"/>
                  </a:lnTo>
                  <a:lnTo>
                    <a:pt x="1237" y="44"/>
                  </a:lnTo>
                  <a:lnTo>
                    <a:pt x="1231" y="44"/>
                  </a:lnTo>
                  <a:lnTo>
                    <a:pt x="1226" y="44"/>
                  </a:lnTo>
                  <a:lnTo>
                    <a:pt x="1213" y="47"/>
                  </a:lnTo>
                  <a:lnTo>
                    <a:pt x="1202" y="52"/>
                  </a:lnTo>
                  <a:lnTo>
                    <a:pt x="1190" y="56"/>
                  </a:lnTo>
                  <a:lnTo>
                    <a:pt x="1179" y="63"/>
                  </a:lnTo>
                  <a:lnTo>
                    <a:pt x="1168" y="68"/>
                  </a:lnTo>
                  <a:lnTo>
                    <a:pt x="1157" y="74"/>
                  </a:lnTo>
                  <a:lnTo>
                    <a:pt x="1147" y="81"/>
                  </a:lnTo>
                  <a:lnTo>
                    <a:pt x="1137" y="87"/>
                  </a:lnTo>
                  <a:lnTo>
                    <a:pt x="1125" y="94"/>
                  </a:lnTo>
                  <a:lnTo>
                    <a:pt x="1115" y="100"/>
                  </a:lnTo>
                  <a:lnTo>
                    <a:pt x="1104" y="107"/>
                  </a:lnTo>
                  <a:lnTo>
                    <a:pt x="1095" y="116"/>
                  </a:lnTo>
                  <a:lnTo>
                    <a:pt x="1083" y="122"/>
                  </a:lnTo>
                  <a:lnTo>
                    <a:pt x="1074" y="131"/>
                  </a:lnTo>
                  <a:lnTo>
                    <a:pt x="1064" y="139"/>
                  </a:lnTo>
                  <a:lnTo>
                    <a:pt x="1055" y="149"/>
                  </a:lnTo>
                  <a:lnTo>
                    <a:pt x="1047" y="152"/>
                  </a:lnTo>
                  <a:lnTo>
                    <a:pt x="1035" y="155"/>
                  </a:lnTo>
                  <a:lnTo>
                    <a:pt x="966" y="205"/>
                  </a:lnTo>
                  <a:lnTo>
                    <a:pt x="957" y="211"/>
                  </a:lnTo>
                  <a:lnTo>
                    <a:pt x="946" y="215"/>
                  </a:lnTo>
                  <a:lnTo>
                    <a:pt x="939" y="213"/>
                  </a:lnTo>
                  <a:lnTo>
                    <a:pt x="934" y="211"/>
                  </a:lnTo>
                  <a:lnTo>
                    <a:pt x="925" y="204"/>
                  </a:lnTo>
                  <a:lnTo>
                    <a:pt x="917" y="196"/>
                  </a:lnTo>
                  <a:lnTo>
                    <a:pt x="904" y="193"/>
                  </a:lnTo>
                  <a:lnTo>
                    <a:pt x="891" y="189"/>
                  </a:lnTo>
                  <a:lnTo>
                    <a:pt x="878" y="186"/>
                  </a:lnTo>
                  <a:lnTo>
                    <a:pt x="866" y="185"/>
                  </a:lnTo>
                  <a:lnTo>
                    <a:pt x="853" y="182"/>
                  </a:lnTo>
                  <a:lnTo>
                    <a:pt x="840" y="181"/>
                  </a:lnTo>
                  <a:lnTo>
                    <a:pt x="827" y="180"/>
                  </a:lnTo>
                  <a:lnTo>
                    <a:pt x="816" y="180"/>
                  </a:lnTo>
                  <a:lnTo>
                    <a:pt x="801" y="179"/>
                  </a:lnTo>
                  <a:lnTo>
                    <a:pt x="788" y="178"/>
                  </a:lnTo>
                  <a:lnTo>
                    <a:pt x="775" y="178"/>
                  </a:lnTo>
                  <a:lnTo>
                    <a:pt x="764" y="178"/>
                  </a:lnTo>
                  <a:lnTo>
                    <a:pt x="749" y="178"/>
                  </a:lnTo>
                  <a:lnTo>
                    <a:pt x="736" y="178"/>
                  </a:lnTo>
                  <a:lnTo>
                    <a:pt x="723" y="179"/>
                  </a:lnTo>
                  <a:lnTo>
                    <a:pt x="712" y="180"/>
                  </a:lnTo>
                  <a:lnTo>
                    <a:pt x="697" y="180"/>
                  </a:lnTo>
                  <a:lnTo>
                    <a:pt x="684" y="181"/>
                  </a:lnTo>
                  <a:lnTo>
                    <a:pt x="671" y="182"/>
                  </a:lnTo>
                  <a:lnTo>
                    <a:pt x="658" y="184"/>
                  </a:lnTo>
                  <a:lnTo>
                    <a:pt x="644" y="184"/>
                  </a:lnTo>
                  <a:lnTo>
                    <a:pt x="632" y="186"/>
                  </a:lnTo>
                  <a:lnTo>
                    <a:pt x="618" y="188"/>
                  </a:lnTo>
                  <a:lnTo>
                    <a:pt x="606" y="191"/>
                  </a:lnTo>
                  <a:lnTo>
                    <a:pt x="592" y="193"/>
                  </a:lnTo>
                  <a:lnTo>
                    <a:pt x="579" y="195"/>
                  </a:lnTo>
                  <a:lnTo>
                    <a:pt x="566" y="197"/>
                  </a:lnTo>
                  <a:lnTo>
                    <a:pt x="554" y="200"/>
                  </a:lnTo>
                  <a:lnTo>
                    <a:pt x="541" y="203"/>
                  </a:lnTo>
                  <a:lnTo>
                    <a:pt x="528" y="206"/>
                  </a:lnTo>
                  <a:lnTo>
                    <a:pt x="515" y="210"/>
                  </a:lnTo>
                  <a:lnTo>
                    <a:pt x="504" y="213"/>
                  </a:lnTo>
                  <a:lnTo>
                    <a:pt x="492" y="216"/>
                  </a:lnTo>
                  <a:lnTo>
                    <a:pt x="482" y="220"/>
                  </a:lnTo>
                  <a:lnTo>
                    <a:pt x="471" y="222"/>
                  </a:lnTo>
                  <a:lnTo>
                    <a:pt x="465" y="224"/>
                  </a:lnTo>
                  <a:lnTo>
                    <a:pt x="350" y="280"/>
                  </a:lnTo>
                  <a:lnTo>
                    <a:pt x="340" y="282"/>
                  </a:lnTo>
                  <a:lnTo>
                    <a:pt x="332" y="288"/>
                  </a:lnTo>
                  <a:lnTo>
                    <a:pt x="323" y="294"/>
                  </a:lnTo>
                  <a:lnTo>
                    <a:pt x="315" y="300"/>
                  </a:lnTo>
                  <a:lnTo>
                    <a:pt x="309" y="302"/>
                  </a:lnTo>
                  <a:lnTo>
                    <a:pt x="306" y="307"/>
                  </a:lnTo>
                  <a:lnTo>
                    <a:pt x="304" y="313"/>
                  </a:lnTo>
                  <a:lnTo>
                    <a:pt x="301" y="321"/>
                  </a:lnTo>
                  <a:lnTo>
                    <a:pt x="293" y="328"/>
                  </a:lnTo>
                  <a:lnTo>
                    <a:pt x="285" y="334"/>
                  </a:lnTo>
                  <a:lnTo>
                    <a:pt x="278" y="366"/>
                  </a:lnTo>
                  <a:lnTo>
                    <a:pt x="300" y="394"/>
                  </a:lnTo>
                  <a:lnTo>
                    <a:pt x="295" y="403"/>
                  </a:lnTo>
                  <a:lnTo>
                    <a:pt x="289" y="412"/>
                  </a:lnTo>
                  <a:lnTo>
                    <a:pt x="278" y="413"/>
                  </a:lnTo>
                  <a:lnTo>
                    <a:pt x="267" y="414"/>
                  </a:lnTo>
                  <a:lnTo>
                    <a:pt x="256" y="415"/>
                  </a:lnTo>
                  <a:lnTo>
                    <a:pt x="244" y="416"/>
                  </a:lnTo>
                  <a:lnTo>
                    <a:pt x="232" y="416"/>
                  </a:lnTo>
                  <a:lnTo>
                    <a:pt x="220" y="417"/>
                  </a:lnTo>
                  <a:lnTo>
                    <a:pt x="209" y="419"/>
                  </a:lnTo>
                  <a:lnTo>
                    <a:pt x="198" y="422"/>
                  </a:lnTo>
                  <a:lnTo>
                    <a:pt x="191" y="422"/>
                  </a:lnTo>
                  <a:lnTo>
                    <a:pt x="183" y="422"/>
                  </a:lnTo>
                  <a:lnTo>
                    <a:pt x="175" y="422"/>
                  </a:lnTo>
                  <a:lnTo>
                    <a:pt x="168" y="422"/>
                  </a:lnTo>
                  <a:lnTo>
                    <a:pt x="161" y="422"/>
                  </a:lnTo>
                  <a:lnTo>
                    <a:pt x="154" y="423"/>
                  </a:lnTo>
                  <a:lnTo>
                    <a:pt x="146" y="423"/>
                  </a:lnTo>
                  <a:lnTo>
                    <a:pt x="140" y="424"/>
                  </a:lnTo>
                  <a:lnTo>
                    <a:pt x="126" y="424"/>
                  </a:lnTo>
                  <a:lnTo>
                    <a:pt x="113" y="424"/>
                  </a:lnTo>
                  <a:lnTo>
                    <a:pt x="98" y="424"/>
                  </a:lnTo>
                  <a:lnTo>
                    <a:pt x="87" y="424"/>
                  </a:lnTo>
                  <a:lnTo>
                    <a:pt x="41" y="446"/>
                  </a:lnTo>
                  <a:lnTo>
                    <a:pt x="0" y="495"/>
                  </a:lnTo>
                  <a:lnTo>
                    <a:pt x="1" y="500"/>
                  </a:lnTo>
                  <a:lnTo>
                    <a:pt x="3" y="510"/>
                  </a:lnTo>
                  <a:lnTo>
                    <a:pt x="65" y="544"/>
                  </a:lnTo>
                  <a:lnTo>
                    <a:pt x="72" y="544"/>
                  </a:lnTo>
                  <a:lnTo>
                    <a:pt x="81" y="544"/>
                  </a:lnTo>
                  <a:lnTo>
                    <a:pt x="88" y="546"/>
                  </a:lnTo>
                  <a:lnTo>
                    <a:pt x="94" y="550"/>
                  </a:lnTo>
                  <a:lnTo>
                    <a:pt x="98" y="555"/>
                  </a:lnTo>
                  <a:lnTo>
                    <a:pt x="103" y="563"/>
                  </a:lnTo>
                  <a:lnTo>
                    <a:pt x="102" y="568"/>
                  </a:lnTo>
                  <a:lnTo>
                    <a:pt x="102" y="577"/>
                  </a:lnTo>
                  <a:lnTo>
                    <a:pt x="96" y="582"/>
                  </a:lnTo>
                  <a:lnTo>
                    <a:pt x="89" y="587"/>
                  </a:lnTo>
                  <a:lnTo>
                    <a:pt x="79" y="590"/>
                  </a:lnTo>
                  <a:lnTo>
                    <a:pt x="68" y="595"/>
                  </a:lnTo>
                  <a:lnTo>
                    <a:pt x="63" y="594"/>
                  </a:lnTo>
                  <a:lnTo>
                    <a:pt x="58" y="594"/>
                  </a:lnTo>
                  <a:lnTo>
                    <a:pt x="62" y="599"/>
                  </a:lnTo>
                  <a:lnTo>
                    <a:pt x="68" y="604"/>
                  </a:lnTo>
                  <a:lnTo>
                    <a:pt x="76" y="609"/>
                  </a:lnTo>
                  <a:lnTo>
                    <a:pt x="85" y="614"/>
                  </a:lnTo>
                  <a:lnTo>
                    <a:pt x="94" y="617"/>
                  </a:lnTo>
                  <a:lnTo>
                    <a:pt x="106" y="620"/>
                  </a:lnTo>
                  <a:lnTo>
                    <a:pt x="116" y="623"/>
                  </a:lnTo>
                  <a:lnTo>
                    <a:pt x="128" y="627"/>
                  </a:lnTo>
                  <a:lnTo>
                    <a:pt x="141" y="631"/>
                  </a:lnTo>
                  <a:lnTo>
                    <a:pt x="155" y="636"/>
                  </a:lnTo>
                  <a:lnTo>
                    <a:pt x="162" y="637"/>
                  </a:lnTo>
                  <a:lnTo>
                    <a:pt x="168" y="639"/>
                  </a:lnTo>
                  <a:lnTo>
                    <a:pt x="176" y="642"/>
                  </a:lnTo>
                  <a:lnTo>
                    <a:pt x="184" y="644"/>
                  </a:lnTo>
                  <a:lnTo>
                    <a:pt x="191" y="644"/>
                  </a:lnTo>
                  <a:lnTo>
                    <a:pt x="198" y="645"/>
                  </a:lnTo>
                  <a:lnTo>
                    <a:pt x="206" y="646"/>
                  </a:lnTo>
                  <a:lnTo>
                    <a:pt x="214" y="647"/>
                  </a:lnTo>
                  <a:lnTo>
                    <a:pt x="222" y="647"/>
                  </a:lnTo>
                  <a:lnTo>
                    <a:pt x="230" y="647"/>
                  </a:lnTo>
                  <a:lnTo>
                    <a:pt x="237" y="647"/>
                  </a:lnTo>
                  <a:lnTo>
                    <a:pt x="245" y="648"/>
                  </a:lnTo>
                  <a:lnTo>
                    <a:pt x="252" y="647"/>
                  </a:lnTo>
                  <a:lnTo>
                    <a:pt x="259" y="647"/>
                  </a:lnTo>
                  <a:lnTo>
                    <a:pt x="267" y="646"/>
                  </a:lnTo>
                  <a:lnTo>
                    <a:pt x="275" y="646"/>
                  </a:lnTo>
                  <a:lnTo>
                    <a:pt x="283" y="645"/>
                  </a:lnTo>
                  <a:lnTo>
                    <a:pt x="291" y="644"/>
                  </a:lnTo>
                  <a:lnTo>
                    <a:pt x="298" y="643"/>
                  </a:lnTo>
                  <a:lnTo>
                    <a:pt x="306" y="643"/>
                  </a:lnTo>
                  <a:lnTo>
                    <a:pt x="313" y="640"/>
                  </a:lnTo>
                  <a:lnTo>
                    <a:pt x="321" y="639"/>
                  </a:lnTo>
                  <a:lnTo>
                    <a:pt x="327" y="637"/>
                  </a:lnTo>
                  <a:lnTo>
                    <a:pt x="335" y="636"/>
                  </a:lnTo>
                  <a:lnTo>
                    <a:pt x="341" y="634"/>
                  </a:lnTo>
                  <a:lnTo>
                    <a:pt x="349" y="632"/>
                  </a:lnTo>
                  <a:lnTo>
                    <a:pt x="356" y="630"/>
                  </a:lnTo>
                  <a:lnTo>
                    <a:pt x="363" y="629"/>
                  </a:lnTo>
                  <a:lnTo>
                    <a:pt x="370" y="628"/>
                  </a:lnTo>
                  <a:lnTo>
                    <a:pt x="380" y="627"/>
                  </a:lnTo>
                  <a:lnTo>
                    <a:pt x="385" y="623"/>
                  </a:lnTo>
                  <a:lnTo>
                    <a:pt x="391" y="619"/>
                  </a:lnTo>
                  <a:lnTo>
                    <a:pt x="400" y="615"/>
                  </a:lnTo>
                  <a:lnTo>
                    <a:pt x="411" y="612"/>
                  </a:lnTo>
                  <a:lnTo>
                    <a:pt x="424" y="607"/>
                  </a:lnTo>
                  <a:lnTo>
                    <a:pt x="437" y="604"/>
                  </a:lnTo>
                  <a:lnTo>
                    <a:pt x="443" y="606"/>
                  </a:lnTo>
                  <a:lnTo>
                    <a:pt x="448" y="615"/>
                  </a:lnTo>
                  <a:lnTo>
                    <a:pt x="444" y="619"/>
                  </a:lnTo>
                  <a:lnTo>
                    <a:pt x="440" y="623"/>
                  </a:lnTo>
                  <a:lnTo>
                    <a:pt x="435" y="628"/>
                  </a:lnTo>
                  <a:lnTo>
                    <a:pt x="431" y="635"/>
                  </a:lnTo>
                  <a:lnTo>
                    <a:pt x="427" y="639"/>
                  </a:lnTo>
                  <a:lnTo>
                    <a:pt x="422" y="646"/>
                  </a:lnTo>
                  <a:lnTo>
                    <a:pt x="414" y="651"/>
                  </a:lnTo>
                  <a:lnTo>
                    <a:pt x="410" y="657"/>
                  </a:lnTo>
                  <a:lnTo>
                    <a:pt x="415" y="662"/>
                  </a:lnTo>
                  <a:lnTo>
                    <a:pt x="423" y="666"/>
                  </a:lnTo>
                  <a:lnTo>
                    <a:pt x="431" y="669"/>
                  </a:lnTo>
                  <a:lnTo>
                    <a:pt x="441" y="673"/>
                  </a:lnTo>
                  <a:lnTo>
                    <a:pt x="449" y="676"/>
                  </a:lnTo>
                  <a:lnTo>
                    <a:pt x="460" y="679"/>
                  </a:lnTo>
                  <a:lnTo>
                    <a:pt x="469" y="681"/>
                  </a:lnTo>
                  <a:lnTo>
                    <a:pt x="480" y="684"/>
                  </a:lnTo>
                  <a:lnTo>
                    <a:pt x="489" y="685"/>
                  </a:lnTo>
                  <a:lnTo>
                    <a:pt x="500" y="686"/>
                  </a:lnTo>
                  <a:lnTo>
                    <a:pt x="510" y="687"/>
                  </a:lnTo>
                  <a:lnTo>
                    <a:pt x="521" y="688"/>
                  </a:lnTo>
                  <a:lnTo>
                    <a:pt x="530" y="688"/>
                  </a:lnTo>
                  <a:lnTo>
                    <a:pt x="540" y="689"/>
                  </a:lnTo>
                  <a:lnTo>
                    <a:pt x="549" y="690"/>
                  </a:lnTo>
                  <a:lnTo>
                    <a:pt x="560" y="692"/>
                  </a:lnTo>
                  <a:lnTo>
                    <a:pt x="569" y="688"/>
                  </a:lnTo>
                  <a:lnTo>
                    <a:pt x="578" y="687"/>
                  </a:lnTo>
                  <a:lnTo>
                    <a:pt x="587" y="684"/>
                  </a:lnTo>
                  <a:lnTo>
                    <a:pt x="596" y="683"/>
                  </a:lnTo>
                  <a:lnTo>
                    <a:pt x="604" y="681"/>
                  </a:lnTo>
                  <a:lnTo>
                    <a:pt x="613" y="680"/>
                  </a:lnTo>
                  <a:lnTo>
                    <a:pt x="621" y="678"/>
                  </a:lnTo>
                  <a:lnTo>
                    <a:pt x="630" y="678"/>
                  </a:lnTo>
                  <a:lnTo>
                    <a:pt x="636" y="676"/>
                  </a:lnTo>
                  <a:lnTo>
                    <a:pt x="643" y="673"/>
                  </a:lnTo>
                  <a:lnTo>
                    <a:pt x="649" y="670"/>
                  </a:lnTo>
                  <a:lnTo>
                    <a:pt x="658" y="669"/>
                  </a:lnTo>
                  <a:lnTo>
                    <a:pt x="662" y="669"/>
                  </a:lnTo>
                  <a:lnTo>
                    <a:pt x="667" y="672"/>
                  </a:lnTo>
                  <a:lnTo>
                    <a:pt x="664" y="679"/>
                  </a:lnTo>
                  <a:lnTo>
                    <a:pt x="658" y="684"/>
                  </a:lnTo>
                  <a:lnTo>
                    <a:pt x="651" y="688"/>
                  </a:lnTo>
                  <a:lnTo>
                    <a:pt x="647" y="695"/>
                  </a:lnTo>
                  <a:lnTo>
                    <a:pt x="571" y="723"/>
                  </a:lnTo>
                  <a:lnTo>
                    <a:pt x="567" y="726"/>
                  </a:lnTo>
                  <a:lnTo>
                    <a:pt x="565" y="732"/>
                  </a:lnTo>
                  <a:lnTo>
                    <a:pt x="562" y="738"/>
                  </a:lnTo>
                  <a:lnTo>
                    <a:pt x="560" y="745"/>
                  </a:lnTo>
                  <a:lnTo>
                    <a:pt x="561" y="751"/>
                  </a:lnTo>
                  <a:lnTo>
                    <a:pt x="565" y="759"/>
                  </a:lnTo>
                  <a:lnTo>
                    <a:pt x="570" y="765"/>
                  </a:lnTo>
                  <a:lnTo>
                    <a:pt x="575" y="771"/>
                  </a:lnTo>
                  <a:lnTo>
                    <a:pt x="582" y="776"/>
                  </a:lnTo>
                  <a:lnTo>
                    <a:pt x="590" y="780"/>
                  </a:lnTo>
                  <a:lnTo>
                    <a:pt x="597" y="783"/>
                  </a:lnTo>
                  <a:lnTo>
                    <a:pt x="605" y="787"/>
                  </a:lnTo>
                  <a:lnTo>
                    <a:pt x="613" y="789"/>
                  </a:lnTo>
                  <a:lnTo>
                    <a:pt x="622" y="793"/>
                  </a:lnTo>
                  <a:lnTo>
                    <a:pt x="631" y="795"/>
                  </a:lnTo>
                  <a:lnTo>
                    <a:pt x="641" y="798"/>
                  </a:lnTo>
                  <a:lnTo>
                    <a:pt x="651" y="799"/>
                  </a:lnTo>
                  <a:lnTo>
                    <a:pt x="661" y="800"/>
                  </a:lnTo>
                  <a:lnTo>
                    <a:pt x="670" y="801"/>
                  </a:lnTo>
                  <a:lnTo>
                    <a:pt x="680" y="802"/>
                  </a:lnTo>
                  <a:lnTo>
                    <a:pt x="690" y="802"/>
                  </a:lnTo>
                  <a:lnTo>
                    <a:pt x="700" y="802"/>
                  </a:lnTo>
                  <a:lnTo>
                    <a:pt x="710" y="802"/>
                  </a:lnTo>
                  <a:lnTo>
                    <a:pt x="721" y="803"/>
                  </a:lnTo>
                  <a:lnTo>
                    <a:pt x="729" y="803"/>
                  </a:lnTo>
                  <a:lnTo>
                    <a:pt x="736" y="803"/>
                  </a:lnTo>
                  <a:lnTo>
                    <a:pt x="744" y="802"/>
                  </a:lnTo>
                  <a:lnTo>
                    <a:pt x="753" y="802"/>
                  </a:lnTo>
                  <a:lnTo>
                    <a:pt x="760" y="800"/>
                  </a:lnTo>
                  <a:lnTo>
                    <a:pt x="768" y="798"/>
                  </a:lnTo>
                  <a:lnTo>
                    <a:pt x="774" y="796"/>
                  </a:lnTo>
                  <a:lnTo>
                    <a:pt x="782" y="795"/>
                  </a:lnTo>
                  <a:lnTo>
                    <a:pt x="794" y="789"/>
                  </a:lnTo>
                  <a:lnTo>
                    <a:pt x="807" y="784"/>
                  </a:lnTo>
                  <a:lnTo>
                    <a:pt x="818" y="779"/>
                  </a:lnTo>
                  <a:lnTo>
                    <a:pt x="831" y="775"/>
                  </a:lnTo>
                  <a:lnTo>
                    <a:pt x="822" y="772"/>
                  </a:lnTo>
                  <a:lnTo>
                    <a:pt x="813" y="773"/>
                  </a:lnTo>
                  <a:lnTo>
                    <a:pt x="800" y="777"/>
                  </a:lnTo>
                  <a:lnTo>
                    <a:pt x="788" y="780"/>
                  </a:lnTo>
                  <a:lnTo>
                    <a:pt x="774" y="782"/>
                  </a:lnTo>
                  <a:lnTo>
                    <a:pt x="762" y="784"/>
                  </a:lnTo>
                  <a:lnTo>
                    <a:pt x="749" y="784"/>
                  </a:lnTo>
                  <a:lnTo>
                    <a:pt x="738" y="783"/>
                  </a:lnTo>
                  <a:lnTo>
                    <a:pt x="726" y="782"/>
                  </a:lnTo>
                  <a:lnTo>
                    <a:pt x="714" y="782"/>
                  </a:lnTo>
                  <a:lnTo>
                    <a:pt x="703" y="781"/>
                  </a:lnTo>
                  <a:lnTo>
                    <a:pt x="693" y="781"/>
                  </a:lnTo>
                  <a:lnTo>
                    <a:pt x="682" y="779"/>
                  </a:lnTo>
                  <a:lnTo>
                    <a:pt x="673" y="777"/>
                  </a:lnTo>
                  <a:lnTo>
                    <a:pt x="662" y="775"/>
                  </a:lnTo>
                  <a:lnTo>
                    <a:pt x="654" y="772"/>
                  </a:lnTo>
                  <a:lnTo>
                    <a:pt x="645" y="772"/>
                  </a:lnTo>
                  <a:lnTo>
                    <a:pt x="636" y="772"/>
                  </a:lnTo>
                  <a:lnTo>
                    <a:pt x="604" y="754"/>
                  </a:lnTo>
                  <a:lnTo>
                    <a:pt x="601" y="751"/>
                  </a:lnTo>
                  <a:lnTo>
                    <a:pt x="599" y="747"/>
                  </a:lnTo>
                  <a:lnTo>
                    <a:pt x="599" y="740"/>
                  </a:lnTo>
                  <a:lnTo>
                    <a:pt x="601" y="736"/>
                  </a:lnTo>
                  <a:lnTo>
                    <a:pt x="604" y="734"/>
                  </a:lnTo>
                  <a:lnTo>
                    <a:pt x="610" y="732"/>
                  </a:lnTo>
                  <a:lnTo>
                    <a:pt x="665" y="756"/>
                  </a:lnTo>
                  <a:lnTo>
                    <a:pt x="675" y="756"/>
                  </a:lnTo>
                  <a:lnTo>
                    <a:pt x="686" y="756"/>
                  </a:lnTo>
                  <a:lnTo>
                    <a:pt x="696" y="756"/>
                  </a:lnTo>
                  <a:lnTo>
                    <a:pt x="708" y="756"/>
                  </a:lnTo>
                  <a:lnTo>
                    <a:pt x="718" y="754"/>
                  </a:lnTo>
                  <a:lnTo>
                    <a:pt x="729" y="753"/>
                  </a:lnTo>
                  <a:lnTo>
                    <a:pt x="740" y="752"/>
                  </a:lnTo>
                  <a:lnTo>
                    <a:pt x="752" y="751"/>
                  </a:lnTo>
                  <a:lnTo>
                    <a:pt x="762" y="749"/>
                  </a:lnTo>
                  <a:lnTo>
                    <a:pt x="773" y="747"/>
                  </a:lnTo>
                  <a:lnTo>
                    <a:pt x="783" y="745"/>
                  </a:lnTo>
                  <a:lnTo>
                    <a:pt x="795" y="744"/>
                  </a:lnTo>
                  <a:lnTo>
                    <a:pt x="805" y="742"/>
                  </a:lnTo>
                  <a:lnTo>
                    <a:pt x="816" y="740"/>
                  </a:lnTo>
                  <a:lnTo>
                    <a:pt x="827" y="739"/>
                  </a:lnTo>
                  <a:lnTo>
                    <a:pt x="839" y="739"/>
                  </a:lnTo>
                  <a:lnTo>
                    <a:pt x="891" y="721"/>
                  </a:lnTo>
                  <a:lnTo>
                    <a:pt x="895" y="721"/>
                  </a:lnTo>
                  <a:lnTo>
                    <a:pt x="901" y="721"/>
                  </a:lnTo>
                  <a:lnTo>
                    <a:pt x="909" y="716"/>
                  </a:lnTo>
                  <a:lnTo>
                    <a:pt x="914" y="707"/>
                  </a:lnTo>
                  <a:lnTo>
                    <a:pt x="912" y="702"/>
                  </a:lnTo>
                  <a:lnTo>
                    <a:pt x="908" y="700"/>
                  </a:lnTo>
                  <a:lnTo>
                    <a:pt x="839" y="719"/>
                  </a:lnTo>
                  <a:lnTo>
                    <a:pt x="834" y="719"/>
                  </a:lnTo>
                  <a:lnTo>
                    <a:pt x="830" y="719"/>
                  </a:lnTo>
                  <a:lnTo>
                    <a:pt x="818" y="722"/>
                  </a:lnTo>
                  <a:lnTo>
                    <a:pt x="808" y="726"/>
                  </a:lnTo>
                  <a:lnTo>
                    <a:pt x="797" y="729"/>
                  </a:lnTo>
                  <a:lnTo>
                    <a:pt x="787" y="732"/>
                  </a:lnTo>
                  <a:lnTo>
                    <a:pt x="775" y="733"/>
                  </a:lnTo>
                  <a:lnTo>
                    <a:pt x="765" y="735"/>
                  </a:lnTo>
                  <a:lnTo>
                    <a:pt x="755" y="737"/>
                  </a:lnTo>
                  <a:lnTo>
                    <a:pt x="744" y="739"/>
                  </a:lnTo>
                  <a:lnTo>
                    <a:pt x="732" y="740"/>
                  </a:lnTo>
                  <a:lnTo>
                    <a:pt x="721" y="742"/>
                  </a:lnTo>
                  <a:lnTo>
                    <a:pt x="709" y="743"/>
                  </a:lnTo>
                  <a:lnTo>
                    <a:pt x="699" y="744"/>
                  </a:lnTo>
                  <a:lnTo>
                    <a:pt x="687" y="744"/>
                  </a:lnTo>
                  <a:lnTo>
                    <a:pt x="677" y="745"/>
                  </a:lnTo>
                  <a:lnTo>
                    <a:pt x="665" y="746"/>
                  </a:lnTo>
                  <a:lnTo>
                    <a:pt x="654" y="747"/>
                  </a:lnTo>
                  <a:lnTo>
                    <a:pt x="645" y="745"/>
                  </a:lnTo>
                  <a:lnTo>
                    <a:pt x="638" y="743"/>
                  </a:lnTo>
                  <a:lnTo>
                    <a:pt x="634" y="736"/>
                  </a:lnTo>
                  <a:lnTo>
                    <a:pt x="632" y="731"/>
                  </a:lnTo>
                  <a:lnTo>
                    <a:pt x="632" y="725"/>
                  </a:lnTo>
                  <a:lnTo>
                    <a:pt x="632" y="719"/>
                  </a:lnTo>
                  <a:lnTo>
                    <a:pt x="634" y="713"/>
                  </a:lnTo>
                  <a:lnTo>
                    <a:pt x="640" y="711"/>
                  </a:lnTo>
                  <a:lnTo>
                    <a:pt x="648" y="710"/>
                  </a:lnTo>
                  <a:lnTo>
                    <a:pt x="657" y="712"/>
                  </a:lnTo>
                  <a:lnTo>
                    <a:pt x="658" y="714"/>
                  </a:lnTo>
                  <a:lnTo>
                    <a:pt x="666" y="720"/>
                  </a:lnTo>
                  <a:lnTo>
                    <a:pt x="678" y="720"/>
                  </a:lnTo>
                  <a:lnTo>
                    <a:pt x="692" y="720"/>
                  </a:lnTo>
                  <a:lnTo>
                    <a:pt x="699" y="719"/>
                  </a:lnTo>
                  <a:lnTo>
                    <a:pt x="706" y="719"/>
                  </a:lnTo>
                  <a:lnTo>
                    <a:pt x="713" y="718"/>
                  </a:lnTo>
                  <a:lnTo>
                    <a:pt x="721" y="718"/>
                  </a:lnTo>
                  <a:lnTo>
                    <a:pt x="727" y="716"/>
                  </a:lnTo>
                  <a:lnTo>
                    <a:pt x="735" y="715"/>
                  </a:lnTo>
                  <a:lnTo>
                    <a:pt x="742" y="714"/>
                  </a:lnTo>
                  <a:lnTo>
                    <a:pt x="749" y="713"/>
                  </a:lnTo>
                  <a:lnTo>
                    <a:pt x="756" y="711"/>
                  </a:lnTo>
                  <a:lnTo>
                    <a:pt x="764" y="710"/>
                  </a:lnTo>
                  <a:lnTo>
                    <a:pt x="771" y="707"/>
                  </a:lnTo>
                  <a:lnTo>
                    <a:pt x="779" y="706"/>
                  </a:lnTo>
                  <a:lnTo>
                    <a:pt x="781" y="701"/>
                  </a:lnTo>
                  <a:lnTo>
                    <a:pt x="774" y="698"/>
                  </a:lnTo>
                  <a:lnTo>
                    <a:pt x="766" y="695"/>
                  </a:lnTo>
                  <a:lnTo>
                    <a:pt x="760" y="694"/>
                  </a:lnTo>
                  <a:lnTo>
                    <a:pt x="753" y="689"/>
                  </a:lnTo>
                  <a:lnTo>
                    <a:pt x="748" y="685"/>
                  </a:lnTo>
                  <a:lnTo>
                    <a:pt x="745" y="681"/>
                  </a:lnTo>
                  <a:lnTo>
                    <a:pt x="748" y="676"/>
                  </a:lnTo>
                  <a:lnTo>
                    <a:pt x="894" y="644"/>
                  </a:lnTo>
                  <a:lnTo>
                    <a:pt x="894" y="640"/>
                  </a:lnTo>
                  <a:lnTo>
                    <a:pt x="894" y="638"/>
                  </a:lnTo>
                  <a:lnTo>
                    <a:pt x="834" y="617"/>
                  </a:lnTo>
                  <a:lnTo>
                    <a:pt x="825" y="611"/>
                  </a:lnTo>
                  <a:lnTo>
                    <a:pt x="820" y="605"/>
                  </a:lnTo>
                  <a:lnTo>
                    <a:pt x="814" y="597"/>
                  </a:lnTo>
                  <a:lnTo>
                    <a:pt x="809" y="590"/>
                  </a:lnTo>
                  <a:lnTo>
                    <a:pt x="809" y="586"/>
                  </a:lnTo>
                  <a:lnTo>
                    <a:pt x="813" y="582"/>
                  </a:lnTo>
                  <a:lnTo>
                    <a:pt x="823" y="582"/>
                  </a:lnTo>
                  <a:lnTo>
                    <a:pt x="835" y="583"/>
                  </a:lnTo>
                  <a:lnTo>
                    <a:pt x="847" y="584"/>
                  </a:lnTo>
                  <a:lnTo>
                    <a:pt x="859" y="585"/>
                  </a:lnTo>
                  <a:lnTo>
                    <a:pt x="870" y="585"/>
                  </a:lnTo>
                  <a:lnTo>
                    <a:pt x="882" y="586"/>
                  </a:lnTo>
                  <a:lnTo>
                    <a:pt x="894" y="586"/>
                  </a:lnTo>
                  <a:lnTo>
                    <a:pt x="905" y="587"/>
                  </a:lnTo>
                  <a:lnTo>
                    <a:pt x="917" y="586"/>
                  </a:lnTo>
                  <a:lnTo>
                    <a:pt x="929" y="586"/>
                  </a:lnTo>
                  <a:lnTo>
                    <a:pt x="940" y="586"/>
                  </a:lnTo>
                  <a:lnTo>
                    <a:pt x="952" y="586"/>
                  </a:lnTo>
                  <a:lnTo>
                    <a:pt x="964" y="585"/>
                  </a:lnTo>
                  <a:lnTo>
                    <a:pt x="977" y="584"/>
                  </a:lnTo>
                  <a:lnTo>
                    <a:pt x="990" y="583"/>
                  </a:lnTo>
                  <a:lnTo>
                    <a:pt x="1003" y="582"/>
                  </a:lnTo>
                  <a:lnTo>
                    <a:pt x="1013" y="583"/>
                  </a:lnTo>
                  <a:lnTo>
                    <a:pt x="1024" y="583"/>
                  </a:lnTo>
                  <a:lnTo>
                    <a:pt x="1034" y="581"/>
                  </a:lnTo>
                  <a:lnTo>
                    <a:pt x="1044" y="579"/>
                  </a:lnTo>
                  <a:lnTo>
                    <a:pt x="1053" y="575"/>
                  </a:lnTo>
                  <a:lnTo>
                    <a:pt x="1065" y="570"/>
                  </a:lnTo>
                  <a:lnTo>
                    <a:pt x="1074" y="566"/>
                  </a:lnTo>
                  <a:lnTo>
                    <a:pt x="1086" y="564"/>
                  </a:lnTo>
                  <a:lnTo>
                    <a:pt x="1096" y="556"/>
                  </a:lnTo>
                  <a:lnTo>
                    <a:pt x="1107" y="549"/>
                  </a:lnTo>
                  <a:lnTo>
                    <a:pt x="1117" y="539"/>
                  </a:lnTo>
                  <a:lnTo>
                    <a:pt x="1128" y="531"/>
                  </a:lnTo>
                  <a:lnTo>
                    <a:pt x="1137" y="521"/>
                  </a:lnTo>
                  <a:lnTo>
                    <a:pt x="1146" y="513"/>
                  </a:lnTo>
                  <a:lnTo>
                    <a:pt x="1155" y="503"/>
                  </a:lnTo>
                  <a:lnTo>
                    <a:pt x="1166" y="495"/>
                  </a:lnTo>
                  <a:lnTo>
                    <a:pt x="1157" y="490"/>
                  </a:lnTo>
                  <a:lnTo>
                    <a:pt x="1144" y="489"/>
                  </a:lnTo>
                  <a:lnTo>
                    <a:pt x="1137" y="488"/>
                  </a:lnTo>
                  <a:lnTo>
                    <a:pt x="1130" y="488"/>
                  </a:lnTo>
                  <a:lnTo>
                    <a:pt x="1122" y="486"/>
                  </a:lnTo>
                  <a:lnTo>
                    <a:pt x="1118" y="484"/>
                  </a:lnTo>
                  <a:lnTo>
                    <a:pt x="1113" y="480"/>
                  </a:lnTo>
                  <a:lnTo>
                    <a:pt x="1108" y="477"/>
                  </a:lnTo>
                  <a:lnTo>
                    <a:pt x="1104" y="472"/>
                  </a:lnTo>
                  <a:lnTo>
                    <a:pt x="1103" y="467"/>
                  </a:lnTo>
                  <a:lnTo>
                    <a:pt x="1103" y="462"/>
                  </a:lnTo>
                  <a:lnTo>
                    <a:pt x="1104" y="457"/>
                  </a:lnTo>
                  <a:lnTo>
                    <a:pt x="1116" y="454"/>
                  </a:lnTo>
                  <a:lnTo>
                    <a:pt x="1130" y="452"/>
                  </a:lnTo>
                  <a:lnTo>
                    <a:pt x="1143" y="450"/>
                  </a:lnTo>
                  <a:lnTo>
                    <a:pt x="1157" y="449"/>
                  </a:lnTo>
                  <a:lnTo>
                    <a:pt x="1170" y="446"/>
                  </a:lnTo>
                  <a:lnTo>
                    <a:pt x="1185" y="445"/>
                  </a:lnTo>
                  <a:lnTo>
                    <a:pt x="1191" y="444"/>
                  </a:lnTo>
                  <a:lnTo>
                    <a:pt x="1198" y="443"/>
                  </a:lnTo>
                  <a:lnTo>
                    <a:pt x="1205" y="442"/>
                  </a:lnTo>
                  <a:lnTo>
                    <a:pt x="1213" y="442"/>
                  </a:lnTo>
                  <a:lnTo>
                    <a:pt x="1226" y="439"/>
                  </a:lnTo>
                  <a:lnTo>
                    <a:pt x="1241" y="438"/>
                  </a:lnTo>
                  <a:lnTo>
                    <a:pt x="1247" y="437"/>
                  </a:lnTo>
                  <a:lnTo>
                    <a:pt x="1255" y="437"/>
                  </a:lnTo>
                  <a:lnTo>
                    <a:pt x="1261" y="437"/>
                  </a:lnTo>
                  <a:lnTo>
                    <a:pt x="1269" y="437"/>
                  </a:lnTo>
                  <a:lnTo>
                    <a:pt x="1276" y="437"/>
                  </a:lnTo>
                  <a:lnTo>
                    <a:pt x="1283" y="437"/>
                  </a:lnTo>
                  <a:lnTo>
                    <a:pt x="1290" y="437"/>
                  </a:lnTo>
                  <a:lnTo>
                    <a:pt x="1298" y="437"/>
                  </a:lnTo>
                  <a:lnTo>
                    <a:pt x="1304" y="437"/>
                  </a:lnTo>
                  <a:lnTo>
                    <a:pt x="1312" y="437"/>
                  </a:lnTo>
                  <a:lnTo>
                    <a:pt x="1319" y="438"/>
                  </a:lnTo>
                  <a:lnTo>
                    <a:pt x="1326" y="439"/>
                  </a:lnTo>
                  <a:lnTo>
                    <a:pt x="1332" y="442"/>
                  </a:lnTo>
                  <a:lnTo>
                    <a:pt x="1337" y="445"/>
                  </a:lnTo>
                  <a:lnTo>
                    <a:pt x="1339" y="448"/>
                  </a:lnTo>
                  <a:lnTo>
                    <a:pt x="1343" y="454"/>
                  </a:lnTo>
                  <a:lnTo>
                    <a:pt x="1342" y="461"/>
                  </a:lnTo>
                  <a:lnTo>
                    <a:pt x="1342" y="467"/>
                  </a:lnTo>
                  <a:lnTo>
                    <a:pt x="1343" y="473"/>
                  </a:lnTo>
                  <a:lnTo>
                    <a:pt x="1347" y="481"/>
                  </a:lnTo>
                  <a:lnTo>
                    <a:pt x="1358" y="483"/>
                  </a:lnTo>
                  <a:lnTo>
                    <a:pt x="1368" y="486"/>
                  </a:lnTo>
                  <a:lnTo>
                    <a:pt x="1378" y="488"/>
                  </a:lnTo>
                  <a:lnTo>
                    <a:pt x="1390" y="490"/>
                  </a:lnTo>
                  <a:lnTo>
                    <a:pt x="1400" y="492"/>
                  </a:lnTo>
                  <a:lnTo>
                    <a:pt x="1411" y="493"/>
                  </a:lnTo>
                  <a:lnTo>
                    <a:pt x="1422" y="494"/>
                  </a:lnTo>
                  <a:lnTo>
                    <a:pt x="1434" y="496"/>
                  </a:lnTo>
                  <a:lnTo>
                    <a:pt x="1445" y="496"/>
                  </a:lnTo>
                  <a:lnTo>
                    <a:pt x="1456" y="496"/>
                  </a:lnTo>
                  <a:lnTo>
                    <a:pt x="1468" y="496"/>
                  </a:lnTo>
                  <a:lnTo>
                    <a:pt x="1480" y="497"/>
                  </a:lnTo>
                  <a:lnTo>
                    <a:pt x="1491" y="497"/>
                  </a:lnTo>
                  <a:lnTo>
                    <a:pt x="1503" y="497"/>
                  </a:lnTo>
                  <a:lnTo>
                    <a:pt x="1515" y="497"/>
                  </a:lnTo>
                  <a:lnTo>
                    <a:pt x="1526" y="497"/>
                  </a:lnTo>
                  <a:lnTo>
                    <a:pt x="1537" y="496"/>
                  </a:lnTo>
                  <a:lnTo>
                    <a:pt x="1549" y="495"/>
                  </a:lnTo>
                  <a:lnTo>
                    <a:pt x="1560" y="494"/>
                  </a:lnTo>
                  <a:lnTo>
                    <a:pt x="1572" y="493"/>
                  </a:lnTo>
                  <a:lnTo>
                    <a:pt x="1582" y="492"/>
                  </a:lnTo>
                  <a:lnTo>
                    <a:pt x="1594" y="490"/>
                  </a:lnTo>
                  <a:lnTo>
                    <a:pt x="1606" y="489"/>
                  </a:lnTo>
                  <a:lnTo>
                    <a:pt x="1617" y="489"/>
                  </a:lnTo>
                  <a:lnTo>
                    <a:pt x="1628" y="488"/>
                  </a:lnTo>
                  <a:lnTo>
                    <a:pt x="1640" y="487"/>
                  </a:lnTo>
                  <a:lnTo>
                    <a:pt x="1651" y="486"/>
                  </a:lnTo>
                  <a:lnTo>
                    <a:pt x="1663" y="486"/>
                  </a:lnTo>
                  <a:lnTo>
                    <a:pt x="1675" y="485"/>
                  </a:lnTo>
                  <a:lnTo>
                    <a:pt x="1686" y="484"/>
                  </a:lnTo>
                  <a:lnTo>
                    <a:pt x="1698" y="484"/>
                  </a:lnTo>
                  <a:lnTo>
                    <a:pt x="1710" y="484"/>
                  </a:lnTo>
                  <a:lnTo>
                    <a:pt x="1716" y="482"/>
                  </a:lnTo>
                  <a:lnTo>
                    <a:pt x="1724" y="480"/>
                  </a:lnTo>
                  <a:lnTo>
                    <a:pt x="1729" y="477"/>
                  </a:lnTo>
                  <a:lnTo>
                    <a:pt x="1738" y="476"/>
                  </a:lnTo>
                  <a:lnTo>
                    <a:pt x="1772" y="476"/>
                  </a:lnTo>
                  <a:lnTo>
                    <a:pt x="1775" y="477"/>
                  </a:lnTo>
                  <a:lnTo>
                    <a:pt x="1780" y="479"/>
                  </a:lnTo>
                  <a:lnTo>
                    <a:pt x="1786" y="481"/>
                  </a:lnTo>
                  <a:lnTo>
                    <a:pt x="1794" y="483"/>
                  </a:lnTo>
                  <a:lnTo>
                    <a:pt x="1802" y="478"/>
                  </a:lnTo>
                  <a:lnTo>
                    <a:pt x="1811" y="473"/>
                  </a:lnTo>
                  <a:lnTo>
                    <a:pt x="1816" y="473"/>
                  </a:lnTo>
                  <a:lnTo>
                    <a:pt x="1823" y="478"/>
                  </a:lnTo>
                  <a:lnTo>
                    <a:pt x="1893" y="530"/>
                  </a:lnTo>
                  <a:lnTo>
                    <a:pt x="1960" y="549"/>
                  </a:lnTo>
                  <a:lnTo>
                    <a:pt x="1966" y="549"/>
                  </a:lnTo>
                  <a:lnTo>
                    <a:pt x="1971" y="552"/>
                  </a:lnTo>
                  <a:lnTo>
                    <a:pt x="1975" y="554"/>
                  </a:lnTo>
                  <a:lnTo>
                    <a:pt x="1981" y="556"/>
                  </a:lnTo>
                  <a:lnTo>
                    <a:pt x="1985" y="560"/>
                  </a:lnTo>
                  <a:lnTo>
                    <a:pt x="1990" y="564"/>
                  </a:lnTo>
                  <a:lnTo>
                    <a:pt x="1997" y="569"/>
                  </a:lnTo>
                  <a:lnTo>
                    <a:pt x="2002" y="578"/>
                  </a:lnTo>
                  <a:lnTo>
                    <a:pt x="2002" y="581"/>
                  </a:lnTo>
                  <a:lnTo>
                    <a:pt x="2005" y="586"/>
                  </a:lnTo>
                  <a:lnTo>
                    <a:pt x="2014" y="592"/>
                  </a:lnTo>
                  <a:lnTo>
                    <a:pt x="2025" y="597"/>
                  </a:lnTo>
                  <a:lnTo>
                    <a:pt x="2038" y="601"/>
                  </a:lnTo>
                  <a:lnTo>
                    <a:pt x="2051" y="606"/>
                  </a:lnTo>
                  <a:lnTo>
                    <a:pt x="2064" y="607"/>
                  </a:lnTo>
                  <a:lnTo>
                    <a:pt x="2079" y="610"/>
                  </a:lnTo>
                  <a:lnTo>
                    <a:pt x="2092" y="611"/>
                  </a:lnTo>
                  <a:lnTo>
                    <a:pt x="2106" y="612"/>
                  </a:lnTo>
                  <a:lnTo>
                    <a:pt x="2119" y="611"/>
                  </a:lnTo>
                  <a:lnTo>
                    <a:pt x="2133" y="610"/>
                  </a:lnTo>
                  <a:lnTo>
                    <a:pt x="2140" y="609"/>
                  </a:lnTo>
                  <a:lnTo>
                    <a:pt x="2148" y="609"/>
                  </a:lnTo>
                  <a:lnTo>
                    <a:pt x="2154" y="607"/>
                  </a:lnTo>
                  <a:lnTo>
                    <a:pt x="2162" y="607"/>
                  </a:lnTo>
                  <a:lnTo>
                    <a:pt x="2175" y="604"/>
                  </a:lnTo>
                  <a:lnTo>
                    <a:pt x="2189" y="601"/>
                  </a:lnTo>
                  <a:lnTo>
                    <a:pt x="2202" y="598"/>
                  </a:lnTo>
                  <a:lnTo>
                    <a:pt x="2216" y="595"/>
                  </a:lnTo>
                  <a:lnTo>
                    <a:pt x="2228" y="589"/>
                  </a:lnTo>
                  <a:lnTo>
                    <a:pt x="2241" y="585"/>
                  </a:lnTo>
                  <a:lnTo>
                    <a:pt x="2254" y="581"/>
                  </a:lnTo>
                  <a:lnTo>
                    <a:pt x="2267" y="577"/>
                  </a:lnTo>
                  <a:lnTo>
                    <a:pt x="2267" y="569"/>
                  </a:lnTo>
                  <a:lnTo>
                    <a:pt x="2267" y="562"/>
                  </a:lnTo>
                  <a:lnTo>
                    <a:pt x="2267" y="553"/>
                  </a:lnTo>
                  <a:lnTo>
                    <a:pt x="2271" y="548"/>
                  </a:lnTo>
                  <a:lnTo>
                    <a:pt x="2275" y="546"/>
                  </a:lnTo>
                  <a:lnTo>
                    <a:pt x="2284" y="544"/>
                  </a:lnTo>
                  <a:lnTo>
                    <a:pt x="2288" y="545"/>
                  </a:lnTo>
                  <a:lnTo>
                    <a:pt x="2294" y="548"/>
                  </a:lnTo>
                  <a:lnTo>
                    <a:pt x="2298" y="549"/>
                  </a:lnTo>
                  <a:lnTo>
                    <a:pt x="2304" y="554"/>
                  </a:lnTo>
                  <a:lnTo>
                    <a:pt x="2306" y="556"/>
                  </a:lnTo>
                  <a:lnTo>
                    <a:pt x="2310" y="559"/>
                  </a:lnTo>
                  <a:lnTo>
                    <a:pt x="2314" y="561"/>
                  </a:lnTo>
                  <a:lnTo>
                    <a:pt x="2322" y="564"/>
                  </a:lnTo>
                  <a:lnTo>
                    <a:pt x="2331" y="565"/>
                  </a:lnTo>
                  <a:lnTo>
                    <a:pt x="2341" y="567"/>
                  </a:lnTo>
                  <a:lnTo>
                    <a:pt x="2352" y="569"/>
                  </a:lnTo>
                  <a:lnTo>
                    <a:pt x="2363" y="571"/>
                  </a:lnTo>
                  <a:lnTo>
                    <a:pt x="2372" y="572"/>
                  </a:lnTo>
                  <a:lnTo>
                    <a:pt x="2383" y="575"/>
                  </a:lnTo>
                  <a:lnTo>
                    <a:pt x="2393" y="577"/>
                  </a:lnTo>
                  <a:lnTo>
                    <a:pt x="2405" y="579"/>
                  </a:lnTo>
                  <a:lnTo>
                    <a:pt x="2415" y="580"/>
                  </a:lnTo>
                  <a:lnTo>
                    <a:pt x="2426" y="582"/>
                  </a:lnTo>
                  <a:lnTo>
                    <a:pt x="2436" y="583"/>
                  </a:lnTo>
                  <a:lnTo>
                    <a:pt x="2448" y="585"/>
                  </a:lnTo>
                  <a:lnTo>
                    <a:pt x="2458" y="586"/>
                  </a:lnTo>
                  <a:lnTo>
                    <a:pt x="2469" y="587"/>
                  </a:lnTo>
                  <a:lnTo>
                    <a:pt x="2479" y="588"/>
                  </a:lnTo>
                  <a:lnTo>
                    <a:pt x="2491" y="590"/>
                  </a:lnTo>
                  <a:lnTo>
                    <a:pt x="2501" y="590"/>
                  </a:lnTo>
                  <a:lnTo>
                    <a:pt x="2511" y="592"/>
                  </a:lnTo>
                  <a:lnTo>
                    <a:pt x="2522" y="592"/>
                  </a:lnTo>
                  <a:lnTo>
                    <a:pt x="2534" y="593"/>
                  </a:lnTo>
                  <a:lnTo>
                    <a:pt x="2544" y="593"/>
                  </a:lnTo>
                  <a:lnTo>
                    <a:pt x="2554" y="594"/>
                  </a:lnTo>
                  <a:lnTo>
                    <a:pt x="2565" y="594"/>
                  </a:lnTo>
                  <a:lnTo>
                    <a:pt x="2576" y="595"/>
                  </a:lnTo>
                  <a:lnTo>
                    <a:pt x="2587" y="594"/>
                  </a:lnTo>
                  <a:lnTo>
                    <a:pt x="2597" y="594"/>
                  </a:lnTo>
                  <a:lnTo>
                    <a:pt x="2608" y="594"/>
                  </a:lnTo>
                  <a:lnTo>
                    <a:pt x="2619" y="594"/>
                  </a:lnTo>
                  <a:lnTo>
                    <a:pt x="2630" y="593"/>
                  </a:lnTo>
                  <a:lnTo>
                    <a:pt x="2640" y="592"/>
                  </a:lnTo>
                  <a:lnTo>
                    <a:pt x="2652" y="590"/>
                  </a:lnTo>
                  <a:lnTo>
                    <a:pt x="2664" y="590"/>
                  </a:lnTo>
                  <a:lnTo>
                    <a:pt x="2673" y="592"/>
                  </a:lnTo>
                  <a:lnTo>
                    <a:pt x="2680" y="595"/>
                  </a:lnTo>
                  <a:lnTo>
                    <a:pt x="2723" y="583"/>
                  </a:lnTo>
                  <a:lnTo>
                    <a:pt x="2727" y="584"/>
                  </a:lnTo>
                  <a:lnTo>
                    <a:pt x="2731" y="588"/>
                  </a:lnTo>
                  <a:lnTo>
                    <a:pt x="2728" y="595"/>
                  </a:lnTo>
                  <a:lnTo>
                    <a:pt x="2725" y="601"/>
                  </a:lnTo>
                  <a:lnTo>
                    <a:pt x="2718" y="607"/>
                  </a:lnTo>
                  <a:lnTo>
                    <a:pt x="2714" y="616"/>
                  </a:lnTo>
                  <a:lnTo>
                    <a:pt x="2717" y="617"/>
                  </a:lnTo>
                  <a:lnTo>
                    <a:pt x="2721" y="620"/>
                  </a:lnTo>
                  <a:lnTo>
                    <a:pt x="2731" y="623"/>
                  </a:lnTo>
                  <a:lnTo>
                    <a:pt x="2741" y="627"/>
                  </a:lnTo>
                  <a:lnTo>
                    <a:pt x="2753" y="629"/>
                  </a:lnTo>
                  <a:lnTo>
                    <a:pt x="2765" y="632"/>
                  </a:lnTo>
                  <a:lnTo>
                    <a:pt x="2777" y="633"/>
                  </a:lnTo>
                  <a:lnTo>
                    <a:pt x="2790" y="635"/>
                  </a:lnTo>
                  <a:lnTo>
                    <a:pt x="2801" y="638"/>
                  </a:lnTo>
                  <a:lnTo>
                    <a:pt x="2814" y="642"/>
                  </a:lnTo>
                  <a:lnTo>
                    <a:pt x="2821" y="643"/>
                  </a:lnTo>
                  <a:lnTo>
                    <a:pt x="2829" y="644"/>
                  </a:lnTo>
                  <a:lnTo>
                    <a:pt x="2836" y="644"/>
                  </a:lnTo>
                  <a:lnTo>
                    <a:pt x="2844" y="645"/>
                  </a:lnTo>
                  <a:lnTo>
                    <a:pt x="2851" y="645"/>
                  </a:lnTo>
                  <a:lnTo>
                    <a:pt x="2858" y="645"/>
                  </a:lnTo>
                  <a:lnTo>
                    <a:pt x="2866" y="645"/>
                  </a:lnTo>
                  <a:lnTo>
                    <a:pt x="2874" y="645"/>
                  </a:lnTo>
                  <a:lnTo>
                    <a:pt x="2881" y="644"/>
                  </a:lnTo>
                  <a:lnTo>
                    <a:pt x="2888" y="643"/>
                  </a:lnTo>
                  <a:lnTo>
                    <a:pt x="2895" y="643"/>
                  </a:lnTo>
                  <a:lnTo>
                    <a:pt x="2903" y="643"/>
                  </a:lnTo>
                  <a:lnTo>
                    <a:pt x="2909" y="642"/>
                  </a:lnTo>
                  <a:lnTo>
                    <a:pt x="2917" y="640"/>
                  </a:lnTo>
                  <a:lnTo>
                    <a:pt x="2923" y="640"/>
                  </a:lnTo>
                  <a:lnTo>
                    <a:pt x="2931" y="640"/>
                  </a:lnTo>
                  <a:lnTo>
                    <a:pt x="2934" y="643"/>
                  </a:lnTo>
                  <a:lnTo>
                    <a:pt x="2936" y="648"/>
                  </a:lnTo>
                  <a:lnTo>
                    <a:pt x="2936" y="652"/>
                  </a:lnTo>
                  <a:lnTo>
                    <a:pt x="2935" y="657"/>
                  </a:lnTo>
                  <a:lnTo>
                    <a:pt x="2938" y="661"/>
                  </a:lnTo>
                  <a:lnTo>
                    <a:pt x="2948" y="662"/>
                  </a:lnTo>
                  <a:lnTo>
                    <a:pt x="2955" y="662"/>
                  </a:lnTo>
                  <a:lnTo>
                    <a:pt x="2962" y="662"/>
                  </a:lnTo>
                  <a:lnTo>
                    <a:pt x="2968" y="661"/>
                  </a:lnTo>
                  <a:lnTo>
                    <a:pt x="2974" y="661"/>
                  </a:lnTo>
                  <a:lnTo>
                    <a:pt x="2983" y="661"/>
                  </a:lnTo>
                  <a:lnTo>
                    <a:pt x="2994" y="664"/>
                  </a:lnTo>
                  <a:lnTo>
                    <a:pt x="3077" y="659"/>
                  </a:lnTo>
                  <a:lnTo>
                    <a:pt x="3079" y="661"/>
                  </a:lnTo>
                  <a:lnTo>
                    <a:pt x="3081" y="666"/>
                  </a:lnTo>
                  <a:lnTo>
                    <a:pt x="3081" y="670"/>
                  </a:lnTo>
                  <a:lnTo>
                    <a:pt x="3079" y="676"/>
                  </a:lnTo>
                  <a:lnTo>
                    <a:pt x="3074" y="678"/>
                  </a:lnTo>
                  <a:lnTo>
                    <a:pt x="3066" y="681"/>
                  </a:lnTo>
                  <a:lnTo>
                    <a:pt x="3061" y="685"/>
                  </a:lnTo>
                  <a:lnTo>
                    <a:pt x="3060" y="693"/>
                  </a:lnTo>
                  <a:lnTo>
                    <a:pt x="3157" y="696"/>
                  </a:lnTo>
                  <a:lnTo>
                    <a:pt x="3165" y="699"/>
                  </a:lnTo>
                  <a:lnTo>
                    <a:pt x="3174" y="704"/>
                  </a:lnTo>
                  <a:lnTo>
                    <a:pt x="3178" y="711"/>
                  </a:lnTo>
                  <a:lnTo>
                    <a:pt x="3185" y="718"/>
                  </a:lnTo>
                  <a:lnTo>
                    <a:pt x="3190" y="728"/>
                  </a:lnTo>
                  <a:lnTo>
                    <a:pt x="3200" y="738"/>
                  </a:lnTo>
                  <a:lnTo>
                    <a:pt x="3204" y="740"/>
                  </a:lnTo>
                  <a:lnTo>
                    <a:pt x="3209" y="743"/>
                  </a:lnTo>
                  <a:lnTo>
                    <a:pt x="3215" y="745"/>
                  </a:lnTo>
                  <a:lnTo>
                    <a:pt x="3224" y="747"/>
                  </a:lnTo>
                  <a:lnTo>
                    <a:pt x="3234" y="749"/>
                  </a:lnTo>
                  <a:lnTo>
                    <a:pt x="3246" y="750"/>
                  </a:lnTo>
                  <a:lnTo>
                    <a:pt x="3257" y="750"/>
                  </a:lnTo>
                  <a:lnTo>
                    <a:pt x="3269" y="750"/>
                  </a:lnTo>
                  <a:lnTo>
                    <a:pt x="3281" y="748"/>
                  </a:lnTo>
                  <a:lnTo>
                    <a:pt x="3292" y="747"/>
                  </a:lnTo>
                  <a:lnTo>
                    <a:pt x="3304" y="745"/>
                  </a:lnTo>
                  <a:lnTo>
                    <a:pt x="3316" y="744"/>
                  </a:lnTo>
                  <a:lnTo>
                    <a:pt x="3316" y="735"/>
                  </a:lnTo>
                  <a:lnTo>
                    <a:pt x="3317" y="728"/>
                  </a:lnTo>
                  <a:lnTo>
                    <a:pt x="3318" y="720"/>
                  </a:lnTo>
                  <a:lnTo>
                    <a:pt x="3320" y="713"/>
                  </a:lnTo>
                  <a:lnTo>
                    <a:pt x="3320" y="704"/>
                  </a:lnTo>
                  <a:lnTo>
                    <a:pt x="3321" y="698"/>
                  </a:lnTo>
                  <a:lnTo>
                    <a:pt x="3322" y="689"/>
                  </a:lnTo>
                  <a:lnTo>
                    <a:pt x="3324" y="683"/>
                  </a:lnTo>
                  <a:lnTo>
                    <a:pt x="3324" y="675"/>
                  </a:lnTo>
                  <a:lnTo>
                    <a:pt x="3324" y="667"/>
                  </a:lnTo>
                  <a:lnTo>
                    <a:pt x="3324" y="660"/>
                  </a:lnTo>
                  <a:lnTo>
                    <a:pt x="3325" y="652"/>
                  </a:lnTo>
                  <a:lnTo>
                    <a:pt x="3325" y="644"/>
                  </a:lnTo>
                  <a:lnTo>
                    <a:pt x="3326" y="637"/>
                  </a:lnTo>
                  <a:lnTo>
                    <a:pt x="3326" y="629"/>
                  </a:lnTo>
                  <a:lnTo>
                    <a:pt x="3328" y="622"/>
                  </a:lnTo>
                  <a:lnTo>
                    <a:pt x="3328" y="614"/>
                  </a:lnTo>
                  <a:lnTo>
                    <a:pt x="3328" y="606"/>
                  </a:lnTo>
                  <a:lnTo>
                    <a:pt x="3328" y="598"/>
                  </a:lnTo>
                  <a:lnTo>
                    <a:pt x="3329" y="590"/>
                  </a:lnTo>
                  <a:lnTo>
                    <a:pt x="3329" y="582"/>
                  </a:lnTo>
                  <a:lnTo>
                    <a:pt x="3329" y="576"/>
                  </a:lnTo>
                  <a:lnTo>
                    <a:pt x="3330" y="567"/>
                  </a:lnTo>
                  <a:lnTo>
                    <a:pt x="3331" y="561"/>
                  </a:lnTo>
                  <a:lnTo>
                    <a:pt x="3331" y="552"/>
                  </a:lnTo>
                  <a:lnTo>
                    <a:pt x="3331" y="545"/>
                  </a:lnTo>
                  <a:lnTo>
                    <a:pt x="3333" y="536"/>
                  </a:lnTo>
                  <a:lnTo>
                    <a:pt x="3334" y="529"/>
                  </a:lnTo>
                  <a:lnTo>
                    <a:pt x="3334" y="520"/>
                  </a:lnTo>
                  <a:lnTo>
                    <a:pt x="3337" y="514"/>
                  </a:lnTo>
                  <a:lnTo>
                    <a:pt x="3338" y="505"/>
                  </a:lnTo>
                  <a:lnTo>
                    <a:pt x="3341" y="499"/>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51" name="Freeform 10"/>
            <p:cNvSpPr>
              <a:spLocks/>
            </p:cNvSpPr>
            <p:nvPr/>
          </p:nvSpPr>
          <p:spPr bwMode="auto">
            <a:xfrm>
              <a:off x="8128" y="15433"/>
              <a:ext cx="715" cy="68"/>
            </a:xfrm>
            <a:custGeom>
              <a:avLst/>
              <a:gdLst>
                <a:gd name="T0" fmla="*/ 1 w 1429"/>
                <a:gd name="T1" fmla="*/ 1 h 136"/>
                <a:gd name="T2" fmla="*/ 1 w 1429"/>
                <a:gd name="T3" fmla="*/ 1 h 136"/>
                <a:gd name="T4" fmla="*/ 1 w 1429"/>
                <a:gd name="T5" fmla="*/ 1 h 136"/>
                <a:gd name="T6" fmla="*/ 1 w 1429"/>
                <a:gd name="T7" fmla="*/ 1 h 136"/>
                <a:gd name="T8" fmla="*/ 1 w 1429"/>
                <a:gd name="T9" fmla="*/ 1 h 136"/>
                <a:gd name="T10" fmla="*/ 1 w 1429"/>
                <a:gd name="T11" fmla="*/ 1 h 136"/>
                <a:gd name="T12" fmla="*/ 1 w 1429"/>
                <a:gd name="T13" fmla="*/ 1 h 136"/>
                <a:gd name="T14" fmla="*/ 1 w 1429"/>
                <a:gd name="T15" fmla="*/ 1 h 136"/>
                <a:gd name="T16" fmla="*/ 1 w 1429"/>
                <a:gd name="T17" fmla="*/ 1 h 136"/>
                <a:gd name="T18" fmla="*/ 1 w 1429"/>
                <a:gd name="T19" fmla="*/ 1 h 136"/>
                <a:gd name="T20" fmla="*/ 1 w 1429"/>
                <a:gd name="T21" fmla="*/ 1 h 136"/>
                <a:gd name="T22" fmla="*/ 1 w 1429"/>
                <a:gd name="T23" fmla="*/ 1 h 136"/>
                <a:gd name="T24" fmla="*/ 1 w 1429"/>
                <a:gd name="T25" fmla="*/ 1 h 136"/>
                <a:gd name="T26" fmla="*/ 1 w 1429"/>
                <a:gd name="T27" fmla="*/ 1 h 136"/>
                <a:gd name="T28" fmla="*/ 1 w 1429"/>
                <a:gd name="T29" fmla="*/ 1 h 136"/>
                <a:gd name="T30" fmla="*/ 1 w 1429"/>
                <a:gd name="T31" fmla="*/ 1 h 136"/>
                <a:gd name="T32" fmla="*/ 1 w 1429"/>
                <a:gd name="T33" fmla="*/ 1 h 136"/>
                <a:gd name="T34" fmla="*/ 1 w 1429"/>
                <a:gd name="T35" fmla="*/ 1 h 136"/>
                <a:gd name="T36" fmla="*/ 1 w 1429"/>
                <a:gd name="T37" fmla="*/ 1 h 136"/>
                <a:gd name="T38" fmla="*/ 1 w 1429"/>
                <a:gd name="T39" fmla="*/ 0 h 136"/>
                <a:gd name="T40" fmla="*/ 1 w 1429"/>
                <a:gd name="T41" fmla="*/ 1 h 136"/>
                <a:gd name="T42" fmla="*/ 1 w 1429"/>
                <a:gd name="T43" fmla="*/ 1 h 136"/>
                <a:gd name="T44" fmla="*/ 1 w 1429"/>
                <a:gd name="T45" fmla="*/ 1 h 136"/>
                <a:gd name="T46" fmla="*/ 1 w 1429"/>
                <a:gd name="T47" fmla="*/ 1 h 136"/>
                <a:gd name="T48" fmla="*/ 1 w 1429"/>
                <a:gd name="T49" fmla="*/ 1 h 136"/>
                <a:gd name="T50" fmla="*/ 1 w 1429"/>
                <a:gd name="T51" fmla="*/ 1 h 136"/>
                <a:gd name="T52" fmla="*/ 1 w 1429"/>
                <a:gd name="T53" fmla="*/ 1 h 136"/>
                <a:gd name="T54" fmla="*/ 1 w 1429"/>
                <a:gd name="T55" fmla="*/ 1 h 136"/>
                <a:gd name="T56" fmla="*/ 1 w 1429"/>
                <a:gd name="T57" fmla="*/ 1 h 136"/>
                <a:gd name="T58" fmla="*/ 1 w 1429"/>
                <a:gd name="T59" fmla="*/ 1 h 136"/>
                <a:gd name="T60" fmla="*/ 1 w 1429"/>
                <a:gd name="T61" fmla="*/ 1 h 136"/>
                <a:gd name="T62" fmla="*/ 1 w 1429"/>
                <a:gd name="T63" fmla="*/ 1 h 136"/>
                <a:gd name="T64" fmla="*/ 1 w 1429"/>
                <a:gd name="T65" fmla="*/ 1 h 136"/>
                <a:gd name="T66" fmla="*/ 1 w 1429"/>
                <a:gd name="T67" fmla="*/ 1 h 136"/>
                <a:gd name="T68" fmla="*/ 1 w 1429"/>
                <a:gd name="T69" fmla="*/ 1 h 136"/>
                <a:gd name="T70" fmla="*/ 1 w 1429"/>
                <a:gd name="T71" fmla="*/ 1 h 136"/>
                <a:gd name="T72" fmla="*/ 1 w 1429"/>
                <a:gd name="T73" fmla="*/ 1 h 136"/>
                <a:gd name="T74" fmla="*/ 1 w 1429"/>
                <a:gd name="T75" fmla="*/ 1 h 136"/>
                <a:gd name="T76" fmla="*/ 1 w 1429"/>
                <a:gd name="T77" fmla="*/ 1 h 136"/>
                <a:gd name="T78" fmla="*/ 1 w 1429"/>
                <a:gd name="T79" fmla="*/ 1 h 136"/>
                <a:gd name="T80" fmla="*/ 1 w 1429"/>
                <a:gd name="T81" fmla="*/ 1 h 136"/>
                <a:gd name="T82" fmla="*/ 1 w 1429"/>
                <a:gd name="T83" fmla="*/ 1 h 136"/>
                <a:gd name="T84" fmla="*/ 1 w 1429"/>
                <a:gd name="T85" fmla="*/ 1 h 136"/>
                <a:gd name="T86" fmla="*/ 1 w 1429"/>
                <a:gd name="T87" fmla="*/ 1 h 136"/>
                <a:gd name="T88" fmla="*/ 1 w 1429"/>
                <a:gd name="T89" fmla="*/ 1 h 136"/>
                <a:gd name="T90" fmla="*/ 1 w 1429"/>
                <a:gd name="T91" fmla="*/ 1 h 136"/>
                <a:gd name="T92" fmla="*/ 1 w 1429"/>
                <a:gd name="T93" fmla="*/ 1 h 136"/>
                <a:gd name="T94" fmla="*/ 1 w 1429"/>
                <a:gd name="T95" fmla="*/ 1 h 136"/>
                <a:gd name="T96" fmla="*/ 1 w 1429"/>
                <a:gd name="T97" fmla="*/ 1 h 136"/>
                <a:gd name="T98" fmla="*/ 1 w 1429"/>
                <a:gd name="T99" fmla="*/ 1 h 136"/>
                <a:gd name="T100" fmla="*/ 1 w 1429"/>
                <a:gd name="T101" fmla="*/ 1 h 136"/>
                <a:gd name="T102" fmla="*/ 1 w 1429"/>
                <a:gd name="T103" fmla="*/ 1 h 136"/>
                <a:gd name="T104" fmla="*/ 1 w 1429"/>
                <a:gd name="T105" fmla="*/ 1 h 136"/>
                <a:gd name="T106" fmla="*/ 1 w 1429"/>
                <a:gd name="T107" fmla="*/ 1 h 136"/>
                <a:gd name="T108" fmla="*/ 1 w 1429"/>
                <a:gd name="T109" fmla="*/ 1 h 136"/>
                <a:gd name="T110" fmla="*/ 1 w 1429"/>
                <a:gd name="T111" fmla="*/ 1 h 1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29"/>
                <a:gd name="T169" fmla="*/ 0 h 136"/>
                <a:gd name="T170" fmla="*/ 1429 w 1429"/>
                <a:gd name="T171" fmla="*/ 136 h 1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29" h="136">
                  <a:moveTo>
                    <a:pt x="1428" y="96"/>
                  </a:moveTo>
                  <a:lnTo>
                    <a:pt x="1429" y="70"/>
                  </a:lnTo>
                  <a:lnTo>
                    <a:pt x="1423" y="63"/>
                  </a:lnTo>
                  <a:lnTo>
                    <a:pt x="1414" y="60"/>
                  </a:lnTo>
                  <a:lnTo>
                    <a:pt x="1279" y="22"/>
                  </a:lnTo>
                  <a:lnTo>
                    <a:pt x="1264" y="25"/>
                  </a:lnTo>
                  <a:lnTo>
                    <a:pt x="1251" y="28"/>
                  </a:lnTo>
                  <a:lnTo>
                    <a:pt x="1238" y="33"/>
                  </a:lnTo>
                  <a:lnTo>
                    <a:pt x="1225" y="38"/>
                  </a:lnTo>
                  <a:lnTo>
                    <a:pt x="1218" y="39"/>
                  </a:lnTo>
                  <a:lnTo>
                    <a:pt x="1211" y="41"/>
                  </a:lnTo>
                  <a:lnTo>
                    <a:pt x="1203" y="43"/>
                  </a:lnTo>
                  <a:lnTo>
                    <a:pt x="1197" y="46"/>
                  </a:lnTo>
                  <a:lnTo>
                    <a:pt x="1182" y="50"/>
                  </a:lnTo>
                  <a:lnTo>
                    <a:pt x="1169" y="55"/>
                  </a:lnTo>
                  <a:lnTo>
                    <a:pt x="1162" y="56"/>
                  </a:lnTo>
                  <a:lnTo>
                    <a:pt x="1154" y="58"/>
                  </a:lnTo>
                  <a:lnTo>
                    <a:pt x="1146" y="60"/>
                  </a:lnTo>
                  <a:lnTo>
                    <a:pt x="1140" y="62"/>
                  </a:lnTo>
                  <a:lnTo>
                    <a:pt x="1132" y="63"/>
                  </a:lnTo>
                  <a:lnTo>
                    <a:pt x="1125" y="66"/>
                  </a:lnTo>
                  <a:lnTo>
                    <a:pt x="1117" y="68"/>
                  </a:lnTo>
                  <a:lnTo>
                    <a:pt x="1111" y="70"/>
                  </a:lnTo>
                  <a:lnTo>
                    <a:pt x="1103" y="71"/>
                  </a:lnTo>
                  <a:lnTo>
                    <a:pt x="1095" y="73"/>
                  </a:lnTo>
                  <a:lnTo>
                    <a:pt x="1088" y="74"/>
                  </a:lnTo>
                  <a:lnTo>
                    <a:pt x="1080" y="76"/>
                  </a:lnTo>
                  <a:lnTo>
                    <a:pt x="1072" y="77"/>
                  </a:lnTo>
                  <a:lnTo>
                    <a:pt x="1064" y="78"/>
                  </a:lnTo>
                  <a:lnTo>
                    <a:pt x="1056" y="79"/>
                  </a:lnTo>
                  <a:lnTo>
                    <a:pt x="1049" y="82"/>
                  </a:lnTo>
                  <a:lnTo>
                    <a:pt x="1034" y="82"/>
                  </a:lnTo>
                  <a:lnTo>
                    <a:pt x="1021" y="84"/>
                  </a:lnTo>
                  <a:lnTo>
                    <a:pt x="1008" y="84"/>
                  </a:lnTo>
                  <a:lnTo>
                    <a:pt x="995" y="86"/>
                  </a:lnTo>
                  <a:lnTo>
                    <a:pt x="981" y="86"/>
                  </a:lnTo>
                  <a:lnTo>
                    <a:pt x="969" y="87"/>
                  </a:lnTo>
                  <a:lnTo>
                    <a:pt x="955" y="88"/>
                  </a:lnTo>
                  <a:lnTo>
                    <a:pt x="943" y="89"/>
                  </a:lnTo>
                  <a:lnTo>
                    <a:pt x="929" y="89"/>
                  </a:lnTo>
                  <a:lnTo>
                    <a:pt x="916" y="89"/>
                  </a:lnTo>
                  <a:lnTo>
                    <a:pt x="902" y="89"/>
                  </a:lnTo>
                  <a:lnTo>
                    <a:pt x="890" y="90"/>
                  </a:lnTo>
                  <a:lnTo>
                    <a:pt x="876" y="89"/>
                  </a:lnTo>
                  <a:lnTo>
                    <a:pt x="863" y="89"/>
                  </a:lnTo>
                  <a:lnTo>
                    <a:pt x="850" y="88"/>
                  </a:lnTo>
                  <a:lnTo>
                    <a:pt x="838" y="88"/>
                  </a:lnTo>
                  <a:lnTo>
                    <a:pt x="824" y="86"/>
                  </a:lnTo>
                  <a:lnTo>
                    <a:pt x="811" y="84"/>
                  </a:lnTo>
                  <a:lnTo>
                    <a:pt x="798" y="82"/>
                  </a:lnTo>
                  <a:lnTo>
                    <a:pt x="786" y="80"/>
                  </a:lnTo>
                  <a:lnTo>
                    <a:pt x="774" y="77"/>
                  </a:lnTo>
                  <a:lnTo>
                    <a:pt x="763" y="75"/>
                  </a:lnTo>
                  <a:lnTo>
                    <a:pt x="751" y="72"/>
                  </a:lnTo>
                  <a:lnTo>
                    <a:pt x="739" y="70"/>
                  </a:lnTo>
                  <a:lnTo>
                    <a:pt x="728" y="66"/>
                  </a:lnTo>
                  <a:lnTo>
                    <a:pt x="716" y="62"/>
                  </a:lnTo>
                  <a:lnTo>
                    <a:pt x="704" y="57"/>
                  </a:lnTo>
                  <a:lnTo>
                    <a:pt x="694" y="53"/>
                  </a:lnTo>
                  <a:lnTo>
                    <a:pt x="682" y="48"/>
                  </a:lnTo>
                  <a:lnTo>
                    <a:pt x="673" y="42"/>
                  </a:lnTo>
                  <a:lnTo>
                    <a:pt x="663" y="36"/>
                  </a:lnTo>
                  <a:lnTo>
                    <a:pt x="655" y="30"/>
                  </a:lnTo>
                  <a:lnTo>
                    <a:pt x="650" y="24"/>
                  </a:lnTo>
                  <a:lnTo>
                    <a:pt x="647" y="21"/>
                  </a:lnTo>
                  <a:lnTo>
                    <a:pt x="643" y="17"/>
                  </a:lnTo>
                  <a:lnTo>
                    <a:pt x="638" y="15"/>
                  </a:lnTo>
                  <a:lnTo>
                    <a:pt x="630" y="15"/>
                  </a:lnTo>
                  <a:lnTo>
                    <a:pt x="622" y="15"/>
                  </a:lnTo>
                  <a:lnTo>
                    <a:pt x="615" y="15"/>
                  </a:lnTo>
                  <a:lnTo>
                    <a:pt x="607" y="16"/>
                  </a:lnTo>
                  <a:lnTo>
                    <a:pt x="599" y="16"/>
                  </a:lnTo>
                  <a:lnTo>
                    <a:pt x="592" y="16"/>
                  </a:lnTo>
                  <a:lnTo>
                    <a:pt x="585" y="16"/>
                  </a:lnTo>
                  <a:lnTo>
                    <a:pt x="578" y="17"/>
                  </a:lnTo>
                  <a:lnTo>
                    <a:pt x="570" y="16"/>
                  </a:lnTo>
                  <a:lnTo>
                    <a:pt x="563" y="16"/>
                  </a:lnTo>
                  <a:lnTo>
                    <a:pt x="556" y="16"/>
                  </a:lnTo>
                  <a:lnTo>
                    <a:pt x="550" y="16"/>
                  </a:lnTo>
                  <a:lnTo>
                    <a:pt x="542" y="16"/>
                  </a:lnTo>
                  <a:lnTo>
                    <a:pt x="534" y="16"/>
                  </a:lnTo>
                  <a:lnTo>
                    <a:pt x="528" y="16"/>
                  </a:lnTo>
                  <a:lnTo>
                    <a:pt x="521" y="16"/>
                  </a:lnTo>
                  <a:lnTo>
                    <a:pt x="513" y="15"/>
                  </a:lnTo>
                  <a:lnTo>
                    <a:pt x="505" y="13"/>
                  </a:lnTo>
                  <a:lnTo>
                    <a:pt x="498" y="12"/>
                  </a:lnTo>
                  <a:lnTo>
                    <a:pt x="491" y="12"/>
                  </a:lnTo>
                  <a:lnTo>
                    <a:pt x="483" y="11"/>
                  </a:lnTo>
                  <a:lnTo>
                    <a:pt x="477" y="10"/>
                  </a:lnTo>
                  <a:lnTo>
                    <a:pt x="469" y="9"/>
                  </a:lnTo>
                  <a:lnTo>
                    <a:pt x="463" y="9"/>
                  </a:lnTo>
                  <a:lnTo>
                    <a:pt x="455" y="7"/>
                  </a:lnTo>
                  <a:lnTo>
                    <a:pt x="447" y="6"/>
                  </a:lnTo>
                  <a:lnTo>
                    <a:pt x="439" y="5"/>
                  </a:lnTo>
                  <a:lnTo>
                    <a:pt x="433" y="4"/>
                  </a:lnTo>
                  <a:lnTo>
                    <a:pt x="425" y="2"/>
                  </a:lnTo>
                  <a:lnTo>
                    <a:pt x="418" y="2"/>
                  </a:lnTo>
                  <a:lnTo>
                    <a:pt x="411" y="0"/>
                  </a:lnTo>
                  <a:lnTo>
                    <a:pt x="404" y="0"/>
                  </a:lnTo>
                  <a:lnTo>
                    <a:pt x="396" y="0"/>
                  </a:lnTo>
                  <a:lnTo>
                    <a:pt x="388" y="3"/>
                  </a:lnTo>
                  <a:lnTo>
                    <a:pt x="375" y="8"/>
                  </a:lnTo>
                  <a:lnTo>
                    <a:pt x="364" y="18"/>
                  </a:lnTo>
                  <a:lnTo>
                    <a:pt x="356" y="20"/>
                  </a:lnTo>
                  <a:lnTo>
                    <a:pt x="348" y="22"/>
                  </a:lnTo>
                  <a:lnTo>
                    <a:pt x="340" y="24"/>
                  </a:lnTo>
                  <a:lnTo>
                    <a:pt x="334" y="27"/>
                  </a:lnTo>
                  <a:lnTo>
                    <a:pt x="321" y="34"/>
                  </a:lnTo>
                  <a:lnTo>
                    <a:pt x="309" y="43"/>
                  </a:lnTo>
                  <a:lnTo>
                    <a:pt x="301" y="45"/>
                  </a:lnTo>
                  <a:lnTo>
                    <a:pt x="294" y="49"/>
                  </a:lnTo>
                  <a:lnTo>
                    <a:pt x="286" y="52"/>
                  </a:lnTo>
                  <a:lnTo>
                    <a:pt x="278" y="55"/>
                  </a:lnTo>
                  <a:lnTo>
                    <a:pt x="270" y="57"/>
                  </a:lnTo>
                  <a:lnTo>
                    <a:pt x="262" y="59"/>
                  </a:lnTo>
                  <a:lnTo>
                    <a:pt x="255" y="61"/>
                  </a:lnTo>
                  <a:lnTo>
                    <a:pt x="248" y="65"/>
                  </a:lnTo>
                  <a:lnTo>
                    <a:pt x="239" y="66"/>
                  </a:lnTo>
                  <a:lnTo>
                    <a:pt x="231" y="68"/>
                  </a:lnTo>
                  <a:lnTo>
                    <a:pt x="222" y="69"/>
                  </a:lnTo>
                  <a:lnTo>
                    <a:pt x="214" y="71"/>
                  </a:lnTo>
                  <a:lnTo>
                    <a:pt x="205" y="72"/>
                  </a:lnTo>
                  <a:lnTo>
                    <a:pt x="197" y="74"/>
                  </a:lnTo>
                  <a:lnTo>
                    <a:pt x="190" y="75"/>
                  </a:lnTo>
                  <a:lnTo>
                    <a:pt x="182" y="77"/>
                  </a:lnTo>
                  <a:lnTo>
                    <a:pt x="173" y="77"/>
                  </a:lnTo>
                  <a:lnTo>
                    <a:pt x="164" y="78"/>
                  </a:lnTo>
                  <a:lnTo>
                    <a:pt x="155" y="78"/>
                  </a:lnTo>
                  <a:lnTo>
                    <a:pt x="147" y="79"/>
                  </a:lnTo>
                  <a:lnTo>
                    <a:pt x="138" y="79"/>
                  </a:lnTo>
                  <a:lnTo>
                    <a:pt x="129" y="80"/>
                  </a:lnTo>
                  <a:lnTo>
                    <a:pt x="121" y="82"/>
                  </a:lnTo>
                  <a:lnTo>
                    <a:pt x="113" y="83"/>
                  </a:lnTo>
                  <a:lnTo>
                    <a:pt x="104" y="83"/>
                  </a:lnTo>
                  <a:lnTo>
                    <a:pt x="95" y="84"/>
                  </a:lnTo>
                  <a:lnTo>
                    <a:pt x="86" y="84"/>
                  </a:lnTo>
                  <a:lnTo>
                    <a:pt x="78" y="85"/>
                  </a:lnTo>
                  <a:lnTo>
                    <a:pt x="69" y="85"/>
                  </a:lnTo>
                  <a:lnTo>
                    <a:pt x="61" y="86"/>
                  </a:lnTo>
                  <a:lnTo>
                    <a:pt x="53" y="86"/>
                  </a:lnTo>
                  <a:lnTo>
                    <a:pt x="45" y="87"/>
                  </a:lnTo>
                  <a:lnTo>
                    <a:pt x="38" y="84"/>
                  </a:lnTo>
                  <a:lnTo>
                    <a:pt x="30" y="83"/>
                  </a:lnTo>
                  <a:lnTo>
                    <a:pt x="23" y="80"/>
                  </a:lnTo>
                  <a:lnTo>
                    <a:pt x="18" y="80"/>
                  </a:lnTo>
                  <a:lnTo>
                    <a:pt x="6" y="80"/>
                  </a:lnTo>
                  <a:lnTo>
                    <a:pt x="0" y="80"/>
                  </a:lnTo>
                  <a:lnTo>
                    <a:pt x="6" y="80"/>
                  </a:lnTo>
                  <a:lnTo>
                    <a:pt x="14" y="82"/>
                  </a:lnTo>
                  <a:lnTo>
                    <a:pt x="22" y="83"/>
                  </a:lnTo>
                  <a:lnTo>
                    <a:pt x="30" y="84"/>
                  </a:lnTo>
                  <a:lnTo>
                    <a:pt x="36" y="85"/>
                  </a:lnTo>
                  <a:lnTo>
                    <a:pt x="44" y="86"/>
                  </a:lnTo>
                  <a:lnTo>
                    <a:pt x="52" y="87"/>
                  </a:lnTo>
                  <a:lnTo>
                    <a:pt x="60" y="88"/>
                  </a:lnTo>
                  <a:lnTo>
                    <a:pt x="66" y="88"/>
                  </a:lnTo>
                  <a:lnTo>
                    <a:pt x="74" y="88"/>
                  </a:lnTo>
                  <a:lnTo>
                    <a:pt x="82" y="88"/>
                  </a:lnTo>
                  <a:lnTo>
                    <a:pt x="90" y="89"/>
                  </a:lnTo>
                  <a:lnTo>
                    <a:pt x="97" y="89"/>
                  </a:lnTo>
                  <a:lnTo>
                    <a:pt x="105" y="89"/>
                  </a:lnTo>
                  <a:lnTo>
                    <a:pt x="113" y="89"/>
                  </a:lnTo>
                  <a:lnTo>
                    <a:pt x="121" y="90"/>
                  </a:lnTo>
                  <a:lnTo>
                    <a:pt x="129" y="89"/>
                  </a:lnTo>
                  <a:lnTo>
                    <a:pt x="136" y="89"/>
                  </a:lnTo>
                  <a:lnTo>
                    <a:pt x="144" y="89"/>
                  </a:lnTo>
                  <a:lnTo>
                    <a:pt x="152" y="89"/>
                  </a:lnTo>
                  <a:lnTo>
                    <a:pt x="160" y="88"/>
                  </a:lnTo>
                  <a:lnTo>
                    <a:pt x="168" y="88"/>
                  </a:lnTo>
                  <a:lnTo>
                    <a:pt x="175" y="88"/>
                  </a:lnTo>
                  <a:lnTo>
                    <a:pt x="183" y="88"/>
                  </a:lnTo>
                  <a:lnTo>
                    <a:pt x="191" y="87"/>
                  </a:lnTo>
                  <a:lnTo>
                    <a:pt x="199" y="86"/>
                  </a:lnTo>
                  <a:lnTo>
                    <a:pt x="207" y="85"/>
                  </a:lnTo>
                  <a:lnTo>
                    <a:pt x="214" y="85"/>
                  </a:lnTo>
                  <a:lnTo>
                    <a:pt x="222" y="84"/>
                  </a:lnTo>
                  <a:lnTo>
                    <a:pt x="230" y="84"/>
                  </a:lnTo>
                  <a:lnTo>
                    <a:pt x="238" y="83"/>
                  </a:lnTo>
                  <a:lnTo>
                    <a:pt x="247" y="83"/>
                  </a:lnTo>
                  <a:lnTo>
                    <a:pt x="330" y="54"/>
                  </a:lnTo>
                  <a:lnTo>
                    <a:pt x="335" y="52"/>
                  </a:lnTo>
                  <a:lnTo>
                    <a:pt x="340" y="49"/>
                  </a:lnTo>
                  <a:lnTo>
                    <a:pt x="347" y="44"/>
                  </a:lnTo>
                  <a:lnTo>
                    <a:pt x="353" y="41"/>
                  </a:lnTo>
                  <a:lnTo>
                    <a:pt x="361" y="38"/>
                  </a:lnTo>
                  <a:lnTo>
                    <a:pt x="369" y="35"/>
                  </a:lnTo>
                  <a:lnTo>
                    <a:pt x="375" y="32"/>
                  </a:lnTo>
                  <a:lnTo>
                    <a:pt x="383" y="28"/>
                  </a:lnTo>
                  <a:lnTo>
                    <a:pt x="391" y="25"/>
                  </a:lnTo>
                  <a:lnTo>
                    <a:pt x="399" y="22"/>
                  </a:lnTo>
                  <a:lnTo>
                    <a:pt x="476" y="36"/>
                  </a:lnTo>
                  <a:lnTo>
                    <a:pt x="481" y="36"/>
                  </a:lnTo>
                  <a:lnTo>
                    <a:pt x="487" y="38"/>
                  </a:lnTo>
                  <a:lnTo>
                    <a:pt x="492" y="41"/>
                  </a:lnTo>
                  <a:lnTo>
                    <a:pt x="503" y="44"/>
                  </a:lnTo>
                  <a:lnTo>
                    <a:pt x="591" y="61"/>
                  </a:lnTo>
                  <a:lnTo>
                    <a:pt x="596" y="66"/>
                  </a:lnTo>
                  <a:lnTo>
                    <a:pt x="602" y="70"/>
                  </a:lnTo>
                  <a:lnTo>
                    <a:pt x="615" y="74"/>
                  </a:lnTo>
                  <a:lnTo>
                    <a:pt x="629" y="79"/>
                  </a:lnTo>
                  <a:lnTo>
                    <a:pt x="635" y="82"/>
                  </a:lnTo>
                  <a:lnTo>
                    <a:pt x="643" y="85"/>
                  </a:lnTo>
                  <a:lnTo>
                    <a:pt x="651" y="87"/>
                  </a:lnTo>
                  <a:lnTo>
                    <a:pt x="659" y="90"/>
                  </a:lnTo>
                  <a:lnTo>
                    <a:pt x="665" y="92"/>
                  </a:lnTo>
                  <a:lnTo>
                    <a:pt x="673" y="94"/>
                  </a:lnTo>
                  <a:lnTo>
                    <a:pt x="680" y="96"/>
                  </a:lnTo>
                  <a:lnTo>
                    <a:pt x="687" y="99"/>
                  </a:lnTo>
                  <a:lnTo>
                    <a:pt x="695" y="101"/>
                  </a:lnTo>
                  <a:lnTo>
                    <a:pt x="703" y="103"/>
                  </a:lnTo>
                  <a:lnTo>
                    <a:pt x="711" y="105"/>
                  </a:lnTo>
                  <a:lnTo>
                    <a:pt x="719" y="108"/>
                  </a:lnTo>
                  <a:lnTo>
                    <a:pt x="725" y="109"/>
                  </a:lnTo>
                  <a:lnTo>
                    <a:pt x="733" y="111"/>
                  </a:lnTo>
                  <a:lnTo>
                    <a:pt x="741" y="112"/>
                  </a:lnTo>
                  <a:lnTo>
                    <a:pt x="748" y="115"/>
                  </a:lnTo>
                  <a:lnTo>
                    <a:pt x="755" y="116"/>
                  </a:lnTo>
                  <a:lnTo>
                    <a:pt x="763" y="118"/>
                  </a:lnTo>
                  <a:lnTo>
                    <a:pt x="771" y="119"/>
                  </a:lnTo>
                  <a:lnTo>
                    <a:pt x="778" y="121"/>
                  </a:lnTo>
                  <a:lnTo>
                    <a:pt x="786" y="122"/>
                  </a:lnTo>
                  <a:lnTo>
                    <a:pt x="794" y="123"/>
                  </a:lnTo>
                  <a:lnTo>
                    <a:pt x="802" y="124"/>
                  </a:lnTo>
                  <a:lnTo>
                    <a:pt x="810" y="126"/>
                  </a:lnTo>
                  <a:lnTo>
                    <a:pt x="817" y="127"/>
                  </a:lnTo>
                  <a:lnTo>
                    <a:pt x="825" y="128"/>
                  </a:lnTo>
                  <a:lnTo>
                    <a:pt x="833" y="129"/>
                  </a:lnTo>
                  <a:lnTo>
                    <a:pt x="841" y="132"/>
                  </a:lnTo>
                  <a:lnTo>
                    <a:pt x="848" y="132"/>
                  </a:lnTo>
                  <a:lnTo>
                    <a:pt x="856" y="133"/>
                  </a:lnTo>
                  <a:lnTo>
                    <a:pt x="864" y="133"/>
                  </a:lnTo>
                  <a:lnTo>
                    <a:pt x="872" y="134"/>
                  </a:lnTo>
                  <a:lnTo>
                    <a:pt x="880" y="134"/>
                  </a:lnTo>
                  <a:lnTo>
                    <a:pt x="887" y="134"/>
                  </a:lnTo>
                  <a:lnTo>
                    <a:pt x="895" y="134"/>
                  </a:lnTo>
                  <a:lnTo>
                    <a:pt x="903" y="135"/>
                  </a:lnTo>
                  <a:lnTo>
                    <a:pt x="911" y="135"/>
                  </a:lnTo>
                  <a:lnTo>
                    <a:pt x="919" y="135"/>
                  </a:lnTo>
                  <a:lnTo>
                    <a:pt x="926" y="135"/>
                  </a:lnTo>
                  <a:lnTo>
                    <a:pt x="934" y="135"/>
                  </a:lnTo>
                  <a:lnTo>
                    <a:pt x="942" y="135"/>
                  </a:lnTo>
                  <a:lnTo>
                    <a:pt x="950" y="135"/>
                  </a:lnTo>
                  <a:lnTo>
                    <a:pt x="958" y="135"/>
                  </a:lnTo>
                  <a:lnTo>
                    <a:pt x="965" y="136"/>
                  </a:lnTo>
                  <a:lnTo>
                    <a:pt x="973" y="135"/>
                  </a:lnTo>
                  <a:lnTo>
                    <a:pt x="981" y="135"/>
                  </a:lnTo>
                  <a:lnTo>
                    <a:pt x="989" y="134"/>
                  </a:lnTo>
                  <a:lnTo>
                    <a:pt x="997" y="134"/>
                  </a:lnTo>
                  <a:lnTo>
                    <a:pt x="1004" y="133"/>
                  </a:lnTo>
                  <a:lnTo>
                    <a:pt x="1012" y="133"/>
                  </a:lnTo>
                  <a:lnTo>
                    <a:pt x="1020" y="132"/>
                  </a:lnTo>
                  <a:lnTo>
                    <a:pt x="1028" y="132"/>
                  </a:lnTo>
                  <a:lnTo>
                    <a:pt x="1036" y="129"/>
                  </a:lnTo>
                  <a:lnTo>
                    <a:pt x="1043" y="129"/>
                  </a:lnTo>
                  <a:lnTo>
                    <a:pt x="1051" y="127"/>
                  </a:lnTo>
                  <a:lnTo>
                    <a:pt x="1059" y="127"/>
                  </a:lnTo>
                  <a:lnTo>
                    <a:pt x="1067" y="125"/>
                  </a:lnTo>
                  <a:lnTo>
                    <a:pt x="1075" y="125"/>
                  </a:lnTo>
                  <a:lnTo>
                    <a:pt x="1082" y="123"/>
                  </a:lnTo>
                  <a:lnTo>
                    <a:pt x="1090" y="123"/>
                  </a:lnTo>
                  <a:lnTo>
                    <a:pt x="1159" y="107"/>
                  </a:lnTo>
                  <a:lnTo>
                    <a:pt x="1290" y="60"/>
                  </a:lnTo>
                  <a:lnTo>
                    <a:pt x="1299" y="58"/>
                  </a:lnTo>
                  <a:lnTo>
                    <a:pt x="1309" y="58"/>
                  </a:lnTo>
                  <a:lnTo>
                    <a:pt x="1318" y="59"/>
                  </a:lnTo>
                  <a:lnTo>
                    <a:pt x="1327" y="60"/>
                  </a:lnTo>
                  <a:lnTo>
                    <a:pt x="1335" y="61"/>
                  </a:lnTo>
                  <a:lnTo>
                    <a:pt x="1342" y="65"/>
                  </a:lnTo>
                  <a:lnTo>
                    <a:pt x="1350" y="68"/>
                  </a:lnTo>
                  <a:lnTo>
                    <a:pt x="1359" y="71"/>
                  </a:lnTo>
                  <a:lnTo>
                    <a:pt x="1367" y="74"/>
                  </a:lnTo>
                  <a:lnTo>
                    <a:pt x="1375" y="77"/>
                  </a:lnTo>
                  <a:lnTo>
                    <a:pt x="1383" y="80"/>
                  </a:lnTo>
                  <a:lnTo>
                    <a:pt x="1392" y="85"/>
                  </a:lnTo>
                  <a:lnTo>
                    <a:pt x="1399" y="88"/>
                  </a:lnTo>
                  <a:lnTo>
                    <a:pt x="1407" y="92"/>
                  </a:lnTo>
                  <a:lnTo>
                    <a:pt x="1416" y="96"/>
                  </a:lnTo>
                  <a:lnTo>
                    <a:pt x="1425" y="101"/>
                  </a:lnTo>
                  <a:lnTo>
                    <a:pt x="1427" y="99"/>
                  </a:lnTo>
                  <a:lnTo>
                    <a:pt x="1428" y="96"/>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52" name="Freeform 11"/>
            <p:cNvSpPr>
              <a:spLocks/>
            </p:cNvSpPr>
            <p:nvPr/>
          </p:nvSpPr>
          <p:spPr bwMode="auto">
            <a:xfrm>
              <a:off x="8754" y="15408"/>
              <a:ext cx="89" cy="37"/>
            </a:xfrm>
            <a:custGeom>
              <a:avLst/>
              <a:gdLst>
                <a:gd name="T0" fmla="*/ 1 w 178"/>
                <a:gd name="T1" fmla="*/ 1 h 74"/>
                <a:gd name="T2" fmla="*/ 1 w 178"/>
                <a:gd name="T3" fmla="*/ 1 h 74"/>
                <a:gd name="T4" fmla="*/ 1 w 178"/>
                <a:gd name="T5" fmla="*/ 1 h 74"/>
                <a:gd name="T6" fmla="*/ 1 w 178"/>
                <a:gd name="T7" fmla="*/ 1 h 74"/>
                <a:gd name="T8" fmla="*/ 1 w 178"/>
                <a:gd name="T9" fmla="*/ 1 h 74"/>
                <a:gd name="T10" fmla="*/ 1 w 178"/>
                <a:gd name="T11" fmla="*/ 1 h 74"/>
                <a:gd name="T12" fmla="*/ 1 w 178"/>
                <a:gd name="T13" fmla="*/ 0 h 74"/>
                <a:gd name="T14" fmla="*/ 1 w 178"/>
                <a:gd name="T15" fmla="*/ 0 h 74"/>
                <a:gd name="T16" fmla="*/ 0 w 178"/>
                <a:gd name="T17" fmla="*/ 0 h 74"/>
                <a:gd name="T18" fmla="*/ 1 w 178"/>
                <a:gd name="T19" fmla="*/ 1 h 74"/>
                <a:gd name="T20" fmla="*/ 1 w 178"/>
                <a:gd name="T21" fmla="*/ 1 h 74"/>
                <a:gd name="T22" fmla="*/ 1 w 178"/>
                <a:gd name="T23" fmla="*/ 1 h 74"/>
                <a:gd name="T24" fmla="*/ 1 w 178"/>
                <a:gd name="T25" fmla="*/ 1 h 74"/>
                <a:gd name="T26" fmla="*/ 1 w 178"/>
                <a:gd name="T27" fmla="*/ 1 h 74"/>
                <a:gd name="T28" fmla="*/ 1 w 178"/>
                <a:gd name="T29" fmla="*/ 1 h 74"/>
                <a:gd name="T30" fmla="*/ 1 w 178"/>
                <a:gd name="T31" fmla="*/ 1 h 74"/>
                <a:gd name="T32" fmla="*/ 1 w 178"/>
                <a:gd name="T33" fmla="*/ 1 h 74"/>
                <a:gd name="T34" fmla="*/ 1 w 178"/>
                <a:gd name="T35" fmla="*/ 1 h 74"/>
                <a:gd name="T36" fmla="*/ 1 w 178"/>
                <a:gd name="T37" fmla="*/ 1 h 74"/>
                <a:gd name="T38" fmla="*/ 1 w 178"/>
                <a:gd name="T39" fmla="*/ 1 h 74"/>
                <a:gd name="T40" fmla="*/ 1 w 178"/>
                <a:gd name="T41" fmla="*/ 1 h 74"/>
                <a:gd name="T42" fmla="*/ 1 w 178"/>
                <a:gd name="T43" fmla="*/ 1 h 74"/>
                <a:gd name="T44" fmla="*/ 1 w 178"/>
                <a:gd name="T45" fmla="*/ 1 h 74"/>
                <a:gd name="T46" fmla="*/ 1 w 178"/>
                <a:gd name="T47" fmla="*/ 1 h 74"/>
                <a:gd name="T48" fmla="*/ 1 w 178"/>
                <a:gd name="T49" fmla="*/ 1 h 74"/>
                <a:gd name="T50" fmla="*/ 1 w 178"/>
                <a:gd name="T51" fmla="*/ 1 h 74"/>
                <a:gd name="T52" fmla="*/ 1 w 178"/>
                <a:gd name="T53" fmla="*/ 1 h 74"/>
                <a:gd name="T54" fmla="*/ 1 w 178"/>
                <a:gd name="T55" fmla="*/ 1 h 74"/>
                <a:gd name="T56" fmla="*/ 1 w 178"/>
                <a:gd name="T57" fmla="*/ 1 h 74"/>
                <a:gd name="T58" fmla="*/ 1 w 178"/>
                <a:gd name="T59" fmla="*/ 1 h 74"/>
                <a:gd name="T60" fmla="*/ 1 w 178"/>
                <a:gd name="T61" fmla="*/ 1 h 7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8"/>
                <a:gd name="T94" fmla="*/ 0 h 74"/>
                <a:gd name="T95" fmla="*/ 178 w 178"/>
                <a:gd name="T96" fmla="*/ 74 h 7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8" h="74">
                  <a:moveTo>
                    <a:pt x="178" y="69"/>
                  </a:moveTo>
                  <a:lnTo>
                    <a:pt x="176" y="68"/>
                  </a:lnTo>
                  <a:lnTo>
                    <a:pt x="174" y="67"/>
                  </a:lnTo>
                  <a:lnTo>
                    <a:pt x="69" y="37"/>
                  </a:lnTo>
                  <a:lnTo>
                    <a:pt x="64" y="33"/>
                  </a:lnTo>
                  <a:lnTo>
                    <a:pt x="60" y="29"/>
                  </a:lnTo>
                  <a:lnTo>
                    <a:pt x="9" y="0"/>
                  </a:lnTo>
                  <a:lnTo>
                    <a:pt x="6" y="0"/>
                  </a:lnTo>
                  <a:lnTo>
                    <a:pt x="0" y="0"/>
                  </a:lnTo>
                  <a:lnTo>
                    <a:pt x="8" y="9"/>
                  </a:lnTo>
                  <a:lnTo>
                    <a:pt x="21" y="19"/>
                  </a:lnTo>
                  <a:lnTo>
                    <a:pt x="28" y="23"/>
                  </a:lnTo>
                  <a:lnTo>
                    <a:pt x="35" y="27"/>
                  </a:lnTo>
                  <a:lnTo>
                    <a:pt x="43" y="30"/>
                  </a:lnTo>
                  <a:lnTo>
                    <a:pt x="52" y="35"/>
                  </a:lnTo>
                  <a:lnTo>
                    <a:pt x="60" y="38"/>
                  </a:lnTo>
                  <a:lnTo>
                    <a:pt x="68" y="41"/>
                  </a:lnTo>
                  <a:lnTo>
                    <a:pt x="77" y="44"/>
                  </a:lnTo>
                  <a:lnTo>
                    <a:pt x="87" y="48"/>
                  </a:lnTo>
                  <a:lnTo>
                    <a:pt x="95" y="51"/>
                  </a:lnTo>
                  <a:lnTo>
                    <a:pt x="106" y="54"/>
                  </a:lnTo>
                  <a:lnTo>
                    <a:pt x="113" y="57"/>
                  </a:lnTo>
                  <a:lnTo>
                    <a:pt x="124" y="61"/>
                  </a:lnTo>
                  <a:lnTo>
                    <a:pt x="135" y="62"/>
                  </a:lnTo>
                  <a:lnTo>
                    <a:pt x="150" y="68"/>
                  </a:lnTo>
                  <a:lnTo>
                    <a:pt x="156" y="70"/>
                  </a:lnTo>
                  <a:lnTo>
                    <a:pt x="163" y="72"/>
                  </a:lnTo>
                  <a:lnTo>
                    <a:pt x="171" y="73"/>
                  </a:lnTo>
                  <a:lnTo>
                    <a:pt x="178" y="74"/>
                  </a:lnTo>
                  <a:lnTo>
                    <a:pt x="178" y="71"/>
                  </a:lnTo>
                  <a:lnTo>
                    <a:pt x="178" y="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53" name="Freeform 12"/>
            <p:cNvSpPr>
              <a:spLocks/>
            </p:cNvSpPr>
            <p:nvPr/>
          </p:nvSpPr>
          <p:spPr bwMode="auto">
            <a:xfrm>
              <a:off x="8837" y="15415"/>
              <a:ext cx="7" cy="9"/>
            </a:xfrm>
            <a:custGeom>
              <a:avLst/>
              <a:gdLst>
                <a:gd name="T0" fmla="*/ 0 w 16"/>
                <a:gd name="T1" fmla="*/ 0 h 19"/>
                <a:gd name="T2" fmla="*/ 0 w 16"/>
                <a:gd name="T3" fmla="*/ 0 h 19"/>
                <a:gd name="T4" fmla="*/ 0 w 16"/>
                <a:gd name="T5" fmla="*/ 0 h 19"/>
                <a:gd name="T6" fmla="*/ 0 w 16"/>
                <a:gd name="T7" fmla="*/ 0 h 19"/>
                <a:gd name="T8" fmla="*/ 0 w 16"/>
                <a:gd name="T9" fmla="*/ 0 h 19"/>
                <a:gd name="T10" fmla="*/ 0 w 16"/>
                <a:gd name="T11" fmla="*/ 0 h 19"/>
                <a:gd name="T12" fmla="*/ 0 w 16"/>
                <a:gd name="T13" fmla="*/ 0 h 19"/>
                <a:gd name="T14" fmla="*/ 0 w 16"/>
                <a:gd name="T15" fmla="*/ 0 h 19"/>
                <a:gd name="T16" fmla="*/ 0 w 16"/>
                <a:gd name="T17" fmla="*/ 0 h 19"/>
                <a:gd name="T18" fmla="*/ 0 w 16"/>
                <a:gd name="T19" fmla="*/ 0 h 19"/>
                <a:gd name="T20" fmla="*/ 0 w 16"/>
                <a:gd name="T21" fmla="*/ 0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19"/>
                <a:gd name="T35" fmla="*/ 16 w 16"/>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19">
                  <a:moveTo>
                    <a:pt x="15" y="14"/>
                  </a:moveTo>
                  <a:lnTo>
                    <a:pt x="12" y="8"/>
                  </a:lnTo>
                  <a:lnTo>
                    <a:pt x="4" y="3"/>
                  </a:lnTo>
                  <a:lnTo>
                    <a:pt x="0" y="0"/>
                  </a:lnTo>
                  <a:lnTo>
                    <a:pt x="2" y="5"/>
                  </a:lnTo>
                  <a:lnTo>
                    <a:pt x="4" y="10"/>
                  </a:lnTo>
                  <a:lnTo>
                    <a:pt x="7" y="17"/>
                  </a:lnTo>
                  <a:lnTo>
                    <a:pt x="9" y="17"/>
                  </a:lnTo>
                  <a:lnTo>
                    <a:pt x="13" y="19"/>
                  </a:lnTo>
                  <a:lnTo>
                    <a:pt x="16" y="16"/>
                  </a:lnTo>
                  <a:lnTo>
                    <a:pt x="15"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54" name="Freeform 13"/>
            <p:cNvSpPr>
              <a:spLocks/>
            </p:cNvSpPr>
            <p:nvPr/>
          </p:nvSpPr>
          <p:spPr bwMode="auto">
            <a:xfrm>
              <a:off x="8730" y="15152"/>
              <a:ext cx="121" cy="29"/>
            </a:xfrm>
            <a:custGeom>
              <a:avLst/>
              <a:gdLst>
                <a:gd name="T0" fmla="*/ 1 w 242"/>
                <a:gd name="T1" fmla="*/ 1 h 56"/>
                <a:gd name="T2" fmla="*/ 1 w 242"/>
                <a:gd name="T3" fmla="*/ 1 h 56"/>
                <a:gd name="T4" fmla="*/ 1 w 242"/>
                <a:gd name="T5" fmla="*/ 1 h 56"/>
                <a:gd name="T6" fmla="*/ 1 w 242"/>
                <a:gd name="T7" fmla="*/ 1 h 56"/>
                <a:gd name="T8" fmla="*/ 1 w 242"/>
                <a:gd name="T9" fmla="*/ 1 h 56"/>
                <a:gd name="T10" fmla="*/ 1 w 242"/>
                <a:gd name="T11" fmla="*/ 1 h 56"/>
                <a:gd name="T12" fmla="*/ 1 w 242"/>
                <a:gd name="T13" fmla="*/ 1 h 56"/>
                <a:gd name="T14" fmla="*/ 1 w 242"/>
                <a:gd name="T15" fmla="*/ 1 h 56"/>
                <a:gd name="T16" fmla="*/ 1 w 242"/>
                <a:gd name="T17" fmla="*/ 1 h 56"/>
                <a:gd name="T18" fmla="*/ 1 w 242"/>
                <a:gd name="T19" fmla="*/ 1 h 56"/>
                <a:gd name="T20" fmla="*/ 1 w 242"/>
                <a:gd name="T21" fmla="*/ 1 h 56"/>
                <a:gd name="T22" fmla="*/ 1 w 242"/>
                <a:gd name="T23" fmla="*/ 1 h 56"/>
                <a:gd name="T24" fmla="*/ 1 w 242"/>
                <a:gd name="T25" fmla="*/ 0 h 56"/>
                <a:gd name="T26" fmla="*/ 1 w 242"/>
                <a:gd name="T27" fmla="*/ 0 h 56"/>
                <a:gd name="T28" fmla="*/ 1 w 242"/>
                <a:gd name="T29" fmla="*/ 1 h 56"/>
                <a:gd name="T30" fmla="*/ 1 w 242"/>
                <a:gd name="T31" fmla="*/ 1 h 56"/>
                <a:gd name="T32" fmla="*/ 1 w 242"/>
                <a:gd name="T33" fmla="*/ 1 h 56"/>
                <a:gd name="T34" fmla="*/ 1 w 242"/>
                <a:gd name="T35" fmla="*/ 1 h 56"/>
                <a:gd name="T36" fmla="*/ 1 w 242"/>
                <a:gd name="T37" fmla="*/ 1 h 56"/>
                <a:gd name="T38" fmla="*/ 1 w 242"/>
                <a:gd name="T39" fmla="*/ 1 h 56"/>
                <a:gd name="T40" fmla="*/ 1 w 242"/>
                <a:gd name="T41" fmla="*/ 1 h 56"/>
                <a:gd name="T42" fmla="*/ 1 w 242"/>
                <a:gd name="T43" fmla="*/ 1 h 56"/>
                <a:gd name="T44" fmla="*/ 1 w 242"/>
                <a:gd name="T45" fmla="*/ 1 h 56"/>
                <a:gd name="T46" fmla="*/ 1 w 242"/>
                <a:gd name="T47" fmla="*/ 1 h 56"/>
                <a:gd name="T48" fmla="*/ 0 w 242"/>
                <a:gd name="T49" fmla="*/ 1 h 56"/>
                <a:gd name="T50" fmla="*/ 1 w 242"/>
                <a:gd name="T51" fmla="*/ 1 h 56"/>
                <a:gd name="T52" fmla="*/ 1 w 242"/>
                <a:gd name="T53" fmla="*/ 1 h 56"/>
                <a:gd name="T54" fmla="*/ 1 w 242"/>
                <a:gd name="T55" fmla="*/ 1 h 56"/>
                <a:gd name="T56" fmla="*/ 1 w 242"/>
                <a:gd name="T57" fmla="*/ 1 h 56"/>
                <a:gd name="T58" fmla="*/ 1 w 242"/>
                <a:gd name="T59" fmla="*/ 1 h 56"/>
                <a:gd name="T60" fmla="*/ 1 w 242"/>
                <a:gd name="T61" fmla="*/ 1 h 56"/>
                <a:gd name="T62" fmla="*/ 1 w 242"/>
                <a:gd name="T63" fmla="*/ 1 h 56"/>
                <a:gd name="T64" fmla="*/ 1 w 242"/>
                <a:gd name="T65" fmla="*/ 1 h 56"/>
                <a:gd name="T66" fmla="*/ 1 w 242"/>
                <a:gd name="T67" fmla="*/ 1 h 56"/>
                <a:gd name="T68" fmla="*/ 1 w 242"/>
                <a:gd name="T69" fmla="*/ 1 h 56"/>
                <a:gd name="T70" fmla="*/ 1 w 242"/>
                <a:gd name="T71" fmla="*/ 1 h 56"/>
                <a:gd name="T72" fmla="*/ 1 w 242"/>
                <a:gd name="T73" fmla="*/ 1 h 56"/>
                <a:gd name="T74" fmla="*/ 1 w 242"/>
                <a:gd name="T75" fmla="*/ 1 h 56"/>
                <a:gd name="T76" fmla="*/ 1 w 242"/>
                <a:gd name="T77" fmla="*/ 1 h 56"/>
                <a:gd name="T78" fmla="*/ 1 w 242"/>
                <a:gd name="T79" fmla="*/ 1 h 56"/>
                <a:gd name="T80" fmla="*/ 1 w 242"/>
                <a:gd name="T81" fmla="*/ 1 h 56"/>
                <a:gd name="T82" fmla="*/ 1 w 242"/>
                <a:gd name="T83" fmla="*/ 1 h 56"/>
                <a:gd name="T84" fmla="*/ 1 w 242"/>
                <a:gd name="T85" fmla="*/ 1 h 56"/>
                <a:gd name="T86" fmla="*/ 1 w 242"/>
                <a:gd name="T87" fmla="*/ 1 h 56"/>
                <a:gd name="T88" fmla="*/ 1 w 242"/>
                <a:gd name="T89" fmla="*/ 1 h 56"/>
                <a:gd name="T90" fmla="*/ 1 w 242"/>
                <a:gd name="T91" fmla="*/ 1 h 56"/>
                <a:gd name="T92" fmla="*/ 1 w 242"/>
                <a:gd name="T93" fmla="*/ 1 h 56"/>
                <a:gd name="T94" fmla="*/ 1 w 242"/>
                <a:gd name="T95" fmla="*/ 1 h 56"/>
                <a:gd name="T96" fmla="*/ 1 w 242"/>
                <a:gd name="T97" fmla="*/ 1 h 56"/>
                <a:gd name="T98" fmla="*/ 1 w 242"/>
                <a:gd name="T99" fmla="*/ 1 h 5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2"/>
                <a:gd name="T151" fmla="*/ 0 h 56"/>
                <a:gd name="T152" fmla="*/ 242 w 242"/>
                <a:gd name="T153" fmla="*/ 56 h 5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2" h="56">
                  <a:moveTo>
                    <a:pt x="242" y="36"/>
                  </a:moveTo>
                  <a:lnTo>
                    <a:pt x="238" y="31"/>
                  </a:lnTo>
                  <a:lnTo>
                    <a:pt x="234" y="27"/>
                  </a:lnTo>
                  <a:lnTo>
                    <a:pt x="226" y="22"/>
                  </a:lnTo>
                  <a:lnTo>
                    <a:pt x="220" y="19"/>
                  </a:lnTo>
                  <a:lnTo>
                    <a:pt x="211" y="16"/>
                  </a:lnTo>
                  <a:lnTo>
                    <a:pt x="202" y="13"/>
                  </a:lnTo>
                  <a:lnTo>
                    <a:pt x="189" y="10"/>
                  </a:lnTo>
                  <a:lnTo>
                    <a:pt x="177" y="6"/>
                  </a:lnTo>
                  <a:lnTo>
                    <a:pt x="164" y="4"/>
                  </a:lnTo>
                  <a:lnTo>
                    <a:pt x="152" y="3"/>
                  </a:lnTo>
                  <a:lnTo>
                    <a:pt x="139" y="1"/>
                  </a:lnTo>
                  <a:lnTo>
                    <a:pt x="126" y="0"/>
                  </a:lnTo>
                  <a:lnTo>
                    <a:pt x="113" y="0"/>
                  </a:lnTo>
                  <a:lnTo>
                    <a:pt x="102" y="1"/>
                  </a:lnTo>
                  <a:lnTo>
                    <a:pt x="89" y="1"/>
                  </a:lnTo>
                  <a:lnTo>
                    <a:pt x="76" y="2"/>
                  </a:lnTo>
                  <a:lnTo>
                    <a:pt x="63" y="3"/>
                  </a:lnTo>
                  <a:lnTo>
                    <a:pt x="51" y="6"/>
                  </a:lnTo>
                  <a:lnTo>
                    <a:pt x="39" y="8"/>
                  </a:lnTo>
                  <a:lnTo>
                    <a:pt x="28" y="13"/>
                  </a:lnTo>
                  <a:lnTo>
                    <a:pt x="17" y="16"/>
                  </a:lnTo>
                  <a:lnTo>
                    <a:pt x="8" y="22"/>
                  </a:lnTo>
                  <a:lnTo>
                    <a:pt x="2" y="27"/>
                  </a:lnTo>
                  <a:lnTo>
                    <a:pt x="0" y="29"/>
                  </a:lnTo>
                  <a:lnTo>
                    <a:pt x="2" y="31"/>
                  </a:lnTo>
                  <a:lnTo>
                    <a:pt x="5" y="33"/>
                  </a:lnTo>
                  <a:lnTo>
                    <a:pt x="76" y="31"/>
                  </a:lnTo>
                  <a:lnTo>
                    <a:pt x="81" y="32"/>
                  </a:lnTo>
                  <a:lnTo>
                    <a:pt x="82" y="36"/>
                  </a:lnTo>
                  <a:lnTo>
                    <a:pt x="80" y="40"/>
                  </a:lnTo>
                  <a:lnTo>
                    <a:pt x="78" y="45"/>
                  </a:lnTo>
                  <a:lnTo>
                    <a:pt x="78" y="50"/>
                  </a:lnTo>
                  <a:lnTo>
                    <a:pt x="86" y="55"/>
                  </a:lnTo>
                  <a:lnTo>
                    <a:pt x="95" y="52"/>
                  </a:lnTo>
                  <a:lnTo>
                    <a:pt x="104" y="50"/>
                  </a:lnTo>
                  <a:lnTo>
                    <a:pt x="159" y="56"/>
                  </a:lnTo>
                  <a:lnTo>
                    <a:pt x="165" y="53"/>
                  </a:lnTo>
                  <a:lnTo>
                    <a:pt x="165" y="47"/>
                  </a:lnTo>
                  <a:lnTo>
                    <a:pt x="159" y="43"/>
                  </a:lnTo>
                  <a:lnTo>
                    <a:pt x="151" y="41"/>
                  </a:lnTo>
                  <a:lnTo>
                    <a:pt x="143" y="38"/>
                  </a:lnTo>
                  <a:lnTo>
                    <a:pt x="138" y="36"/>
                  </a:lnTo>
                  <a:lnTo>
                    <a:pt x="138" y="33"/>
                  </a:lnTo>
                  <a:lnTo>
                    <a:pt x="138" y="31"/>
                  </a:lnTo>
                  <a:lnTo>
                    <a:pt x="228" y="44"/>
                  </a:lnTo>
                  <a:lnTo>
                    <a:pt x="233" y="41"/>
                  </a:lnTo>
                  <a:lnTo>
                    <a:pt x="242" y="40"/>
                  </a:lnTo>
                  <a:lnTo>
                    <a:pt x="242" y="38"/>
                  </a:lnTo>
                  <a:lnTo>
                    <a:pt x="242"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55" name="Freeform 14"/>
            <p:cNvSpPr>
              <a:spLocks/>
            </p:cNvSpPr>
            <p:nvPr/>
          </p:nvSpPr>
          <p:spPr bwMode="auto">
            <a:xfrm>
              <a:off x="8787" y="15604"/>
              <a:ext cx="41" cy="35"/>
            </a:xfrm>
            <a:custGeom>
              <a:avLst/>
              <a:gdLst>
                <a:gd name="T0" fmla="*/ 0 w 83"/>
                <a:gd name="T1" fmla="*/ 0 h 71"/>
                <a:gd name="T2" fmla="*/ 0 w 83"/>
                <a:gd name="T3" fmla="*/ 0 h 71"/>
                <a:gd name="T4" fmla="*/ 0 w 83"/>
                <a:gd name="T5" fmla="*/ 0 h 71"/>
                <a:gd name="T6" fmla="*/ 0 w 83"/>
                <a:gd name="T7" fmla="*/ 0 h 71"/>
                <a:gd name="T8" fmla="*/ 0 w 83"/>
                <a:gd name="T9" fmla="*/ 0 h 71"/>
                <a:gd name="T10" fmla="*/ 0 w 83"/>
                <a:gd name="T11" fmla="*/ 0 h 71"/>
                <a:gd name="T12" fmla="*/ 0 w 83"/>
                <a:gd name="T13" fmla="*/ 0 h 71"/>
                <a:gd name="T14" fmla="*/ 0 w 83"/>
                <a:gd name="T15" fmla="*/ 0 h 71"/>
                <a:gd name="T16" fmla="*/ 0 w 83"/>
                <a:gd name="T17" fmla="*/ 0 h 71"/>
                <a:gd name="T18" fmla="*/ 0 w 83"/>
                <a:gd name="T19" fmla="*/ 0 h 71"/>
                <a:gd name="T20" fmla="*/ 0 w 83"/>
                <a:gd name="T21" fmla="*/ 0 h 71"/>
                <a:gd name="T22" fmla="*/ 0 w 83"/>
                <a:gd name="T23" fmla="*/ 0 h 71"/>
                <a:gd name="T24" fmla="*/ 0 w 83"/>
                <a:gd name="T25" fmla="*/ 0 h 71"/>
                <a:gd name="T26" fmla="*/ 0 w 83"/>
                <a:gd name="T27" fmla="*/ 0 h 71"/>
                <a:gd name="T28" fmla="*/ 0 w 83"/>
                <a:gd name="T29" fmla="*/ 0 h 71"/>
                <a:gd name="T30" fmla="*/ 0 w 83"/>
                <a:gd name="T31" fmla="*/ 0 h 71"/>
                <a:gd name="T32" fmla="*/ 0 w 83"/>
                <a:gd name="T33" fmla="*/ 0 h 71"/>
                <a:gd name="T34" fmla="*/ 0 w 83"/>
                <a:gd name="T35" fmla="*/ 0 h 71"/>
                <a:gd name="T36" fmla="*/ 0 w 83"/>
                <a:gd name="T37" fmla="*/ 0 h 71"/>
                <a:gd name="T38" fmla="*/ 0 w 83"/>
                <a:gd name="T39" fmla="*/ 0 h 71"/>
                <a:gd name="T40" fmla="*/ 0 w 83"/>
                <a:gd name="T41" fmla="*/ 0 h 71"/>
                <a:gd name="T42" fmla="*/ 0 w 83"/>
                <a:gd name="T43" fmla="*/ 0 h 71"/>
                <a:gd name="T44" fmla="*/ 0 w 83"/>
                <a:gd name="T45" fmla="*/ 0 h 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3"/>
                <a:gd name="T70" fmla="*/ 0 h 71"/>
                <a:gd name="T71" fmla="*/ 83 w 83"/>
                <a:gd name="T72" fmla="*/ 71 h 7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3" h="71">
                  <a:moveTo>
                    <a:pt x="83" y="62"/>
                  </a:moveTo>
                  <a:lnTo>
                    <a:pt x="77" y="7"/>
                  </a:lnTo>
                  <a:lnTo>
                    <a:pt x="72" y="3"/>
                  </a:lnTo>
                  <a:lnTo>
                    <a:pt x="69" y="0"/>
                  </a:lnTo>
                  <a:lnTo>
                    <a:pt x="60" y="7"/>
                  </a:lnTo>
                  <a:lnTo>
                    <a:pt x="56" y="17"/>
                  </a:lnTo>
                  <a:lnTo>
                    <a:pt x="55" y="21"/>
                  </a:lnTo>
                  <a:lnTo>
                    <a:pt x="56" y="27"/>
                  </a:lnTo>
                  <a:lnTo>
                    <a:pt x="57" y="32"/>
                  </a:lnTo>
                  <a:lnTo>
                    <a:pt x="60" y="37"/>
                  </a:lnTo>
                  <a:lnTo>
                    <a:pt x="59" y="45"/>
                  </a:lnTo>
                  <a:lnTo>
                    <a:pt x="54" y="51"/>
                  </a:lnTo>
                  <a:lnTo>
                    <a:pt x="44" y="54"/>
                  </a:lnTo>
                  <a:lnTo>
                    <a:pt x="33" y="55"/>
                  </a:lnTo>
                  <a:lnTo>
                    <a:pt x="20" y="54"/>
                  </a:lnTo>
                  <a:lnTo>
                    <a:pt x="8" y="54"/>
                  </a:lnTo>
                  <a:lnTo>
                    <a:pt x="3" y="57"/>
                  </a:lnTo>
                  <a:lnTo>
                    <a:pt x="0" y="64"/>
                  </a:lnTo>
                  <a:lnTo>
                    <a:pt x="0" y="67"/>
                  </a:lnTo>
                  <a:lnTo>
                    <a:pt x="4" y="71"/>
                  </a:lnTo>
                  <a:lnTo>
                    <a:pt x="77" y="70"/>
                  </a:lnTo>
                  <a:lnTo>
                    <a:pt x="80" y="67"/>
                  </a:lnTo>
                  <a:lnTo>
                    <a:pt x="83"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56" name="Freeform 15"/>
            <p:cNvSpPr>
              <a:spLocks/>
            </p:cNvSpPr>
            <p:nvPr/>
          </p:nvSpPr>
          <p:spPr bwMode="auto">
            <a:xfrm>
              <a:off x="8839" y="15033"/>
              <a:ext cx="13" cy="46"/>
            </a:xfrm>
            <a:custGeom>
              <a:avLst/>
              <a:gdLst>
                <a:gd name="T0" fmla="*/ 0 w 28"/>
                <a:gd name="T1" fmla="*/ 1 h 91"/>
                <a:gd name="T2" fmla="*/ 0 w 28"/>
                <a:gd name="T3" fmla="*/ 1 h 91"/>
                <a:gd name="T4" fmla="*/ 0 w 28"/>
                <a:gd name="T5" fmla="*/ 0 h 91"/>
                <a:gd name="T6" fmla="*/ 0 w 28"/>
                <a:gd name="T7" fmla="*/ 1 h 91"/>
                <a:gd name="T8" fmla="*/ 0 w 28"/>
                <a:gd name="T9" fmla="*/ 1 h 91"/>
                <a:gd name="T10" fmla="*/ 0 w 28"/>
                <a:gd name="T11" fmla="*/ 1 h 91"/>
                <a:gd name="T12" fmla="*/ 0 60000 65536"/>
                <a:gd name="T13" fmla="*/ 0 60000 65536"/>
                <a:gd name="T14" fmla="*/ 0 60000 65536"/>
                <a:gd name="T15" fmla="*/ 0 60000 65536"/>
                <a:gd name="T16" fmla="*/ 0 60000 65536"/>
                <a:gd name="T17" fmla="*/ 0 60000 65536"/>
                <a:gd name="T18" fmla="*/ 0 w 28"/>
                <a:gd name="T19" fmla="*/ 0 h 91"/>
                <a:gd name="T20" fmla="*/ 28 w 28"/>
                <a:gd name="T21" fmla="*/ 91 h 91"/>
              </a:gdLst>
              <a:ahLst/>
              <a:cxnLst>
                <a:cxn ang="T12">
                  <a:pos x="T0" y="T1"/>
                </a:cxn>
                <a:cxn ang="T13">
                  <a:pos x="T2" y="T3"/>
                </a:cxn>
                <a:cxn ang="T14">
                  <a:pos x="T4" y="T5"/>
                </a:cxn>
                <a:cxn ang="T15">
                  <a:pos x="T6" y="T7"/>
                </a:cxn>
                <a:cxn ang="T16">
                  <a:pos x="T8" y="T9"/>
                </a:cxn>
                <a:cxn ang="T17">
                  <a:pos x="T10" y="T11"/>
                </a:cxn>
              </a:cxnLst>
              <a:rect l="T18" t="T19" r="T20" b="T21"/>
              <a:pathLst>
                <a:path w="28" h="91">
                  <a:moveTo>
                    <a:pt x="26" y="27"/>
                  </a:moveTo>
                  <a:lnTo>
                    <a:pt x="28" y="6"/>
                  </a:lnTo>
                  <a:lnTo>
                    <a:pt x="21" y="0"/>
                  </a:lnTo>
                  <a:lnTo>
                    <a:pt x="12" y="1"/>
                  </a:lnTo>
                  <a:lnTo>
                    <a:pt x="0" y="91"/>
                  </a:lnTo>
                  <a:lnTo>
                    <a:pt x="26"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57" name="Freeform 16"/>
            <p:cNvSpPr>
              <a:spLocks/>
            </p:cNvSpPr>
            <p:nvPr/>
          </p:nvSpPr>
          <p:spPr bwMode="auto">
            <a:xfrm>
              <a:off x="8531" y="14935"/>
              <a:ext cx="308" cy="99"/>
            </a:xfrm>
            <a:custGeom>
              <a:avLst/>
              <a:gdLst>
                <a:gd name="T0" fmla="*/ 1 w 616"/>
                <a:gd name="T1" fmla="*/ 1 h 197"/>
                <a:gd name="T2" fmla="*/ 1 w 616"/>
                <a:gd name="T3" fmla="*/ 1 h 197"/>
                <a:gd name="T4" fmla="*/ 1 w 616"/>
                <a:gd name="T5" fmla="*/ 1 h 197"/>
                <a:gd name="T6" fmla="*/ 1 w 616"/>
                <a:gd name="T7" fmla="*/ 1 h 197"/>
                <a:gd name="T8" fmla="*/ 1 w 616"/>
                <a:gd name="T9" fmla="*/ 1 h 197"/>
                <a:gd name="T10" fmla="*/ 1 w 616"/>
                <a:gd name="T11" fmla="*/ 1 h 197"/>
                <a:gd name="T12" fmla="*/ 1 w 616"/>
                <a:gd name="T13" fmla="*/ 1 h 197"/>
                <a:gd name="T14" fmla="*/ 1 w 616"/>
                <a:gd name="T15" fmla="*/ 1 h 197"/>
                <a:gd name="T16" fmla="*/ 1 w 616"/>
                <a:gd name="T17" fmla="*/ 1 h 197"/>
                <a:gd name="T18" fmla="*/ 1 w 616"/>
                <a:gd name="T19" fmla="*/ 1 h 197"/>
                <a:gd name="T20" fmla="*/ 1 w 616"/>
                <a:gd name="T21" fmla="*/ 1 h 197"/>
                <a:gd name="T22" fmla="*/ 1 w 616"/>
                <a:gd name="T23" fmla="*/ 1 h 197"/>
                <a:gd name="T24" fmla="*/ 1 w 616"/>
                <a:gd name="T25" fmla="*/ 1 h 197"/>
                <a:gd name="T26" fmla="*/ 1 w 616"/>
                <a:gd name="T27" fmla="*/ 1 h 197"/>
                <a:gd name="T28" fmla="*/ 1 w 616"/>
                <a:gd name="T29" fmla="*/ 1 h 197"/>
                <a:gd name="T30" fmla="*/ 1 w 616"/>
                <a:gd name="T31" fmla="*/ 1 h 197"/>
                <a:gd name="T32" fmla="*/ 1 w 616"/>
                <a:gd name="T33" fmla="*/ 1 h 197"/>
                <a:gd name="T34" fmla="*/ 1 w 616"/>
                <a:gd name="T35" fmla="*/ 1 h 197"/>
                <a:gd name="T36" fmla="*/ 1 w 616"/>
                <a:gd name="T37" fmla="*/ 1 h 197"/>
                <a:gd name="T38" fmla="*/ 1 w 616"/>
                <a:gd name="T39" fmla="*/ 1 h 197"/>
                <a:gd name="T40" fmla="*/ 1 w 616"/>
                <a:gd name="T41" fmla="*/ 1 h 197"/>
                <a:gd name="T42" fmla="*/ 1 w 616"/>
                <a:gd name="T43" fmla="*/ 1 h 197"/>
                <a:gd name="T44" fmla="*/ 1 w 616"/>
                <a:gd name="T45" fmla="*/ 1 h 197"/>
                <a:gd name="T46" fmla="*/ 1 w 616"/>
                <a:gd name="T47" fmla="*/ 1 h 197"/>
                <a:gd name="T48" fmla="*/ 1 w 616"/>
                <a:gd name="T49" fmla="*/ 1 h 197"/>
                <a:gd name="T50" fmla="*/ 1 w 616"/>
                <a:gd name="T51" fmla="*/ 1 h 197"/>
                <a:gd name="T52" fmla="*/ 1 w 616"/>
                <a:gd name="T53" fmla="*/ 0 h 197"/>
                <a:gd name="T54" fmla="*/ 0 w 616"/>
                <a:gd name="T55" fmla="*/ 1 h 197"/>
                <a:gd name="T56" fmla="*/ 1 w 616"/>
                <a:gd name="T57" fmla="*/ 1 h 197"/>
                <a:gd name="T58" fmla="*/ 1 w 616"/>
                <a:gd name="T59" fmla="*/ 1 h 197"/>
                <a:gd name="T60" fmla="*/ 1 w 616"/>
                <a:gd name="T61" fmla="*/ 1 h 197"/>
                <a:gd name="T62" fmla="*/ 1 w 616"/>
                <a:gd name="T63" fmla="*/ 1 h 197"/>
                <a:gd name="T64" fmla="*/ 1 w 616"/>
                <a:gd name="T65" fmla="*/ 1 h 197"/>
                <a:gd name="T66" fmla="*/ 1 w 616"/>
                <a:gd name="T67" fmla="*/ 1 h 197"/>
                <a:gd name="T68" fmla="*/ 1 w 616"/>
                <a:gd name="T69" fmla="*/ 1 h 197"/>
                <a:gd name="T70" fmla="*/ 1 w 616"/>
                <a:gd name="T71" fmla="*/ 1 h 197"/>
                <a:gd name="T72" fmla="*/ 1 w 616"/>
                <a:gd name="T73" fmla="*/ 1 h 197"/>
                <a:gd name="T74" fmla="*/ 1 w 616"/>
                <a:gd name="T75" fmla="*/ 1 h 197"/>
                <a:gd name="T76" fmla="*/ 1 w 616"/>
                <a:gd name="T77" fmla="*/ 1 h 197"/>
                <a:gd name="T78" fmla="*/ 1 w 616"/>
                <a:gd name="T79" fmla="*/ 1 h 197"/>
                <a:gd name="T80" fmla="*/ 1 w 616"/>
                <a:gd name="T81" fmla="*/ 1 h 197"/>
                <a:gd name="T82" fmla="*/ 1 w 616"/>
                <a:gd name="T83" fmla="*/ 1 h 197"/>
                <a:gd name="T84" fmla="*/ 1 w 616"/>
                <a:gd name="T85" fmla="*/ 1 h 197"/>
                <a:gd name="T86" fmla="*/ 1 w 616"/>
                <a:gd name="T87" fmla="*/ 1 h 197"/>
                <a:gd name="T88" fmla="*/ 1 w 616"/>
                <a:gd name="T89" fmla="*/ 1 h 197"/>
                <a:gd name="T90" fmla="*/ 1 w 616"/>
                <a:gd name="T91" fmla="*/ 1 h 197"/>
                <a:gd name="T92" fmla="*/ 1 w 616"/>
                <a:gd name="T93" fmla="*/ 1 h 197"/>
                <a:gd name="T94" fmla="*/ 1 w 616"/>
                <a:gd name="T95" fmla="*/ 1 h 197"/>
                <a:gd name="T96" fmla="*/ 1 w 616"/>
                <a:gd name="T97" fmla="*/ 1 h 197"/>
                <a:gd name="T98" fmla="*/ 1 w 616"/>
                <a:gd name="T99" fmla="*/ 1 h 197"/>
                <a:gd name="T100" fmla="*/ 1 w 616"/>
                <a:gd name="T101" fmla="*/ 1 h 197"/>
                <a:gd name="T102" fmla="*/ 1 w 616"/>
                <a:gd name="T103" fmla="*/ 1 h 197"/>
                <a:gd name="T104" fmla="*/ 1 w 616"/>
                <a:gd name="T105" fmla="*/ 1 h 197"/>
                <a:gd name="T106" fmla="*/ 1 w 616"/>
                <a:gd name="T107" fmla="*/ 1 h 197"/>
                <a:gd name="T108" fmla="*/ 1 w 616"/>
                <a:gd name="T109" fmla="*/ 1 h 197"/>
                <a:gd name="T110" fmla="*/ 1 w 616"/>
                <a:gd name="T111" fmla="*/ 1 h 197"/>
                <a:gd name="T112" fmla="*/ 1 w 616"/>
                <a:gd name="T113" fmla="*/ 1 h 197"/>
                <a:gd name="T114" fmla="*/ 1 w 616"/>
                <a:gd name="T115" fmla="*/ 1 h 197"/>
                <a:gd name="T116" fmla="*/ 1 w 616"/>
                <a:gd name="T117" fmla="*/ 1 h 197"/>
                <a:gd name="T118" fmla="*/ 1 w 616"/>
                <a:gd name="T119" fmla="*/ 1 h 197"/>
                <a:gd name="T120" fmla="*/ 1 w 616"/>
                <a:gd name="T121" fmla="*/ 1 h 197"/>
                <a:gd name="T122" fmla="*/ 1 w 616"/>
                <a:gd name="T123" fmla="*/ 1 h 197"/>
                <a:gd name="T124" fmla="*/ 1 w 616"/>
                <a:gd name="T125" fmla="*/ 1 h 1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16"/>
                <a:gd name="T190" fmla="*/ 0 h 197"/>
                <a:gd name="T191" fmla="*/ 616 w 616"/>
                <a:gd name="T192" fmla="*/ 197 h 19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16" h="197">
                  <a:moveTo>
                    <a:pt x="616" y="71"/>
                  </a:moveTo>
                  <a:lnTo>
                    <a:pt x="615" y="65"/>
                  </a:lnTo>
                  <a:lnTo>
                    <a:pt x="615" y="58"/>
                  </a:lnTo>
                  <a:lnTo>
                    <a:pt x="615" y="52"/>
                  </a:lnTo>
                  <a:lnTo>
                    <a:pt x="615" y="46"/>
                  </a:lnTo>
                  <a:lnTo>
                    <a:pt x="612" y="38"/>
                  </a:lnTo>
                  <a:lnTo>
                    <a:pt x="611" y="32"/>
                  </a:lnTo>
                  <a:lnTo>
                    <a:pt x="608" y="25"/>
                  </a:lnTo>
                  <a:lnTo>
                    <a:pt x="607" y="20"/>
                  </a:lnTo>
                  <a:lnTo>
                    <a:pt x="602" y="17"/>
                  </a:lnTo>
                  <a:lnTo>
                    <a:pt x="597" y="15"/>
                  </a:lnTo>
                  <a:lnTo>
                    <a:pt x="590" y="13"/>
                  </a:lnTo>
                  <a:lnTo>
                    <a:pt x="584" y="11"/>
                  </a:lnTo>
                  <a:lnTo>
                    <a:pt x="575" y="9"/>
                  </a:lnTo>
                  <a:lnTo>
                    <a:pt x="567" y="8"/>
                  </a:lnTo>
                  <a:lnTo>
                    <a:pt x="558" y="7"/>
                  </a:lnTo>
                  <a:lnTo>
                    <a:pt x="550" y="7"/>
                  </a:lnTo>
                  <a:lnTo>
                    <a:pt x="541" y="6"/>
                  </a:lnTo>
                  <a:lnTo>
                    <a:pt x="533" y="6"/>
                  </a:lnTo>
                  <a:lnTo>
                    <a:pt x="525" y="6"/>
                  </a:lnTo>
                  <a:lnTo>
                    <a:pt x="518" y="6"/>
                  </a:lnTo>
                  <a:lnTo>
                    <a:pt x="508" y="6"/>
                  </a:lnTo>
                  <a:lnTo>
                    <a:pt x="501" y="6"/>
                  </a:lnTo>
                  <a:lnTo>
                    <a:pt x="492" y="6"/>
                  </a:lnTo>
                  <a:lnTo>
                    <a:pt x="484" y="6"/>
                  </a:lnTo>
                  <a:lnTo>
                    <a:pt x="475" y="6"/>
                  </a:lnTo>
                  <a:lnTo>
                    <a:pt x="467" y="6"/>
                  </a:lnTo>
                  <a:lnTo>
                    <a:pt x="459" y="6"/>
                  </a:lnTo>
                  <a:lnTo>
                    <a:pt x="451" y="6"/>
                  </a:lnTo>
                  <a:lnTo>
                    <a:pt x="442" y="6"/>
                  </a:lnTo>
                  <a:lnTo>
                    <a:pt x="434" y="6"/>
                  </a:lnTo>
                  <a:lnTo>
                    <a:pt x="425" y="6"/>
                  </a:lnTo>
                  <a:lnTo>
                    <a:pt x="417" y="6"/>
                  </a:lnTo>
                  <a:lnTo>
                    <a:pt x="408" y="6"/>
                  </a:lnTo>
                  <a:lnTo>
                    <a:pt x="401" y="6"/>
                  </a:lnTo>
                  <a:lnTo>
                    <a:pt x="393" y="6"/>
                  </a:lnTo>
                  <a:lnTo>
                    <a:pt x="385" y="6"/>
                  </a:lnTo>
                  <a:lnTo>
                    <a:pt x="376" y="6"/>
                  </a:lnTo>
                  <a:lnTo>
                    <a:pt x="368" y="6"/>
                  </a:lnTo>
                  <a:lnTo>
                    <a:pt x="359" y="6"/>
                  </a:lnTo>
                  <a:lnTo>
                    <a:pt x="351" y="6"/>
                  </a:lnTo>
                  <a:lnTo>
                    <a:pt x="342" y="6"/>
                  </a:lnTo>
                  <a:lnTo>
                    <a:pt x="334" y="6"/>
                  </a:lnTo>
                  <a:lnTo>
                    <a:pt x="326" y="6"/>
                  </a:lnTo>
                  <a:lnTo>
                    <a:pt x="319" y="7"/>
                  </a:lnTo>
                  <a:lnTo>
                    <a:pt x="310" y="7"/>
                  </a:lnTo>
                  <a:lnTo>
                    <a:pt x="302" y="7"/>
                  </a:lnTo>
                  <a:lnTo>
                    <a:pt x="293" y="7"/>
                  </a:lnTo>
                  <a:lnTo>
                    <a:pt x="285" y="7"/>
                  </a:lnTo>
                  <a:lnTo>
                    <a:pt x="276" y="7"/>
                  </a:lnTo>
                  <a:lnTo>
                    <a:pt x="268" y="7"/>
                  </a:lnTo>
                  <a:lnTo>
                    <a:pt x="260" y="7"/>
                  </a:lnTo>
                  <a:lnTo>
                    <a:pt x="252" y="7"/>
                  </a:lnTo>
                  <a:lnTo>
                    <a:pt x="243" y="7"/>
                  </a:lnTo>
                  <a:lnTo>
                    <a:pt x="236" y="7"/>
                  </a:lnTo>
                  <a:lnTo>
                    <a:pt x="226" y="7"/>
                  </a:lnTo>
                  <a:lnTo>
                    <a:pt x="219" y="7"/>
                  </a:lnTo>
                  <a:lnTo>
                    <a:pt x="210" y="7"/>
                  </a:lnTo>
                  <a:lnTo>
                    <a:pt x="202" y="7"/>
                  </a:lnTo>
                  <a:lnTo>
                    <a:pt x="194" y="7"/>
                  </a:lnTo>
                  <a:lnTo>
                    <a:pt x="186" y="8"/>
                  </a:lnTo>
                  <a:lnTo>
                    <a:pt x="177" y="8"/>
                  </a:lnTo>
                  <a:lnTo>
                    <a:pt x="169" y="8"/>
                  </a:lnTo>
                  <a:lnTo>
                    <a:pt x="160" y="8"/>
                  </a:lnTo>
                  <a:lnTo>
                    <a:pt x="152" y="8"/>
                  </a:lnTo>
                  <a:lnTo>
                    <a:pt x="143" y="8"/>
                  </a:lnTo>
                  <a:lnTo>
                    <a:pt x="135" y="8"/>
                  </a:lnTo>
                  <a:lnTo>
                    <a:pt x="128" y="8"/>
                  </a:lnTo>
                  <a:lnTo>
                    <a:pt x="120" y="8"/>
                  </a:lnTo>
                  <a:lnTo>
                    <a:pt x="111" y="8"/>
                  </a:lnTo>
                  <a:lnTo>
                    <a:pt x="103" y="8"/>
                  </a:lnTo>
                  <a:lnTo>
                    <a:pt x="95" y="8"/>
                  </a:lnTo>
                  <a:lnTo>
                    <a:pt x="87" y="8"/>
                  </a:lnTo>
                  <a:lnTo>
                    <a:pt x="78" y="8"/>
                  </a:lnTo>
                  <a:lnTo>
                    <a:pt x="70" y="8"/>
                  </a:lnTo>
                  <a:lnTo>
                    <a:pt x="63" y="8"/>
                  </a:lnTo>
                  <a:lnTo>
                    <a:pt x="55" y="8"/>
                  </a:lnTo>
                  <a:lnTo>
                    <a:pt x="43" y="5"/>
                  </a:lnTo>
                  <a:lnTo>
                    <a:pt x="31" y="3"/>
                  </a:lnTo>
                  <a:lnTo>
                    <a:pt x="20" y="0"/>
                  </a:lnTo>
                  <a:lnTo>
                    <a:pt x="8" y="0"/>
                  </a:lnTo>
                  <a:lnTo>
                    <a:pt x="6" y="0"/>
                  </a:lnTo>
                  <a:lnTo>
                    <a:pt x="2" y="2"/>
                  </a:lnTo>
                  <a:lnTo>
                    <a:pt x="0" y="4"/>
                  </a:lnTo>
                  <a:lnTo>
                    <a:pt x="8" y="6"/>
                  </a:lnTo>
                  <a:lnTo>
                    <a:pt x="15" y="7"/>
                  </a:lnTo>
                  <a:lnTo>
                    <a:pt x="22" y="8"/>
                  </a:lnTo>
                  <a:lnTo>
                    <a:pt x="29" y="9"/>
                  </a:lnTo>
                  <a:lnTo>
                    <a:pt x="37" y="12"/>
                  </a:lnTo>
                  <a:lnTo>
                    <a:pt x="44" y="13"/>
                  </a:lnTo>
                  <a:lnTo>
                    <a:pt x="52" y="14"/>
                  </a:lnTo>
                  <a:lnTo>
                    <a:pt x="60" y="15"/>
                  </a:lnTo>
                  <a:lnTo>
                    <a:pt x="68" y="17"/>
                  </a:lnTo>
                  <a:lnTo>
                    <a:pt x="74" y="17"/>
                  </a:lnTo>
                  <a:lnTo>
                    <a:pt x="82" y="18"/>
                  </a:lnTo>
                  <a:lnTo>
                    <a:pt x="89" y="19"/>
                  </a:lnTo>
                  <a:lnTo>
                    <a:pt x="96" y="20"/>
                  </a:lnTo>
                  <a:lnTo>
                    <a:pt x="104" y="21"/>
                  </a:lnTo>
                  <a:lnTo>
                    <a:pt x="112" y="22"/>
                  </a:lnTo>
                  <a:lnTo>
                    <a:pt x="120" y="23"/>
                  </a:lnTo>
                  <a:lnTo>
                    <a:pt x="128" y="24"/>
                  </a:lnTo>
                  <a:lnTo>
                    <a:pt x="134" y="24"/>
                  </a:lnTo>
                  <a:lnTo>
                    <a:pt x="142" y="25"/>
                  </a:lnTo>
                  <a:lnTo>
                    <a:pt x="150" y="25"/>
                  </a:lnTo>
                  <a:lnTo>
                    <a:pt x="158" y="26"/>
                  </a:lnTo>
                  <a:lnTo>
                    <a:pt x="164" y="26"/>
                  </a:lnTo>
                  <a:lnTo>
                    <a:pt x="172" y="28"/>
                  </a:lnTo>
                  <a:lnTo>
                    <a:pt x="180" y="28"/>
                  </a:lnTo>
                  <a:lnTo>
                    <a:pt x="187" y="29"/>
                  </a:lnTo>
                  <a:lnTo>
                    <a:pt x="194" y="29"/>
                  </a:lnTo>
                  <a:lnTo>
                    <a:pt x="202" y="29"/>
                  </a:lnTo>
                  <a:lnTo>
                    <a:pt x="210" y="29"/>
                  </a:lnTo>
                  <a:lnTo>
                    <a:pt x="217" y="30"/>
                  </a:lnTo>
                  <a:lnTo>
                    <a:pt x="225" y="30"/>
                  </a:lnTo>
                  <a:lnTo>
                    <a:pt x="233" y="30"/>
                  </a:lnTo>
                  <a:lnTo>
                    <a:pt x="241" y="30"/>
                  </a:lnTo>
                  <a:lnTo>
                    <a:pt x="249" y="31"/>
                  </a:lnTo>
                  <a:lnTo>
                    <a:pt x="255" y="31"/>
                  </a:lnTo>
                  <a:lnTo>
                    <a:pt x="263" y="31"/>
                  </a:lnTo>
                  <a:lnTo>
                    <a:pt x="271" y="31"/>
                  </a:lnTo>
                  <a:lnTo>
                    <a:pt x="278" y="31"/>
                  </a:lnTo>
                  <a:lnTo>
                    <a:pt x="285" y="31"/>
                  </a:lnTo>
                  <a:lnTo>
                    <a:pt x="293" y="31"/>
                  </a:lnTo>
                  <a:lnTo>
                    <a:pt x="300" y="31"/>
                  </a:lnTo>
                  <a:lnTo>
                    <a:pt x="308" y="31"/>
                  </a:lnTo>
                  <a:lnTo>
                    <a:pt x="315" y="31"/>
                  </a:lnTo>
                  <a:lnTo>
                    <a:pt x="323" y="31"/>
                  </a:lnTo>
                  <a:lnTo>
                    <a:pt x="330" y="31"/>
                  </a:lnTo>
                  <a:lnTo>
                    <a:pt x="338" y="31"/>
                  </a:lnTo>
                  <a:lnTo>
                    <a:pt x="346" y="31"/>
                  </a:lnTo>
                  <a:lnTo>
                    <a:pt x="354" y="31"/>
                  </a:lnTo>
                  <a:lnTo>
                    <a:pt x="362" y="31"/>
                  </a:lnTo>
                  <a:lnTo>
                    <a:pt x="369" y="32"/>
                  </a:lnTo>
                  <a:lnTo>
                    <a:pt x="376" y="32"/>
                  </a:lnTo>
                  <a:lnTo>
                    <a:pt x="384" y="32"/>
                  </a:lnTo>
                  <a:lnTo>
                    <a:pt x="391" y="32"/>
                  </a:lnTo>
                  <a:lnTo>
                    <a:pt x="399" y="32"/>
                  </a:lnTo>
                  <a:lnTo>
                    <a:pt x="407" y="32"/>
                  </a:lnTo>
                  <a:lnTo>
                    <a:pt x="415" y="32"/>
                  </a:lnTo>
                  <a:lnTo>
                    <a:pt x="423" y="32"/>
                  </a:lnTo>
                  <a:lnTo>
                    <a:pt x="430" y="32"/>
                  </a:lnTo>
                  <a:lnTo>
                    <a:pt x="438" y="32"/>
                  </a:lnTo>
                  <a:lnTo>
                    <a:pt x="446" y="32"/>
                  </a:lnTo>
                  <a:lnTo>
                    <a:pt x="454" y="32"/>
                  </a:lnTo>
                  <a:lnTo>
                    <a:pt x="462" y="33"/>
                  </a:lnTo>
                  <a:lnTo>
                    <a:pt x="469" y="33"/>
                  </a:lnTo>
                  <a:lnTo>
                    <a:pt x="477" y="34"/>
                  </a:lnTo>
                  <a:lnTo>
                    <a:pt x="485" y="35"/>
                  </a:lnTo>
                  <a:lnTo>
                    <a:pt x="493" y="36"/>
                  </a:lnTo>
                  <a:lnTo>
                    <a:pt x="499" y="37"/>
                  </a:lnTo>
                  <a:lnTo>
                    <a:pt x="506" y="40"/>
                  </a:lnTo>
                  <a:lnTo>
                    <a:pt x="514" y="42"/>
                  </a:lnTo>
                  <a:lnTo>
                    <a:pt x="521" y="46"/>
                  </a:lnTo>
                  <a:lnTo>
                    <a:pt x="529" y="48"/>
                  </a:lnTo>
                  <a:lnTo>
                    <a:pt x="537" y="50"/>
                  </a:lnTo>
                  <a:lnTo>
                    <a:pt x="545" y="50"/>
                  </a:lnTo>
                  <a:lnTo>
                    <a:pt x="555" y="51"/>
                  </a:lnTo>
                  <a:lnTo>
                    <a:pt x="562" y="53"/>
                  </a:lnTo>
                  <a:lnTo>
                    <a:pt x="569" y="56"/>
                  </a:lnTo>
                  <a:lnTo>
                    <a:pt x="577" y="59"/>
                  </a:lnTo>
                  <a:lnTo>
                    <a:pt x="585" y="65"/>
                  </a:lnTo>
                  <a:lnTo>
                    <a:pt x="585" y="71"/>
                  </a:lnTo>
                  <a:lnTo>
                    <a:pt x="585" y="78"/>
                  </a:lnTo>
                  <a:lnTo>
                    <a:pt x="584" y="84"/>
                  </a:lnTo>
                  <a:lnTo>
                    <a:pt x="584" y="90"/>
                  </a:lnTo>
                  <a:lnTo>
                    <a:pt x="581" y="97"/>
                  </a:lnTo>
                  <a:lnTo>
                    <a:pt x="581" y="103"/>
                  </a:lnTo>
                  <a:lnTo>
                    <a:pt x="579" y="109"/>
                  </a:lnTo>
                  <a:lnTo>
                    <a:pt x="579" y="117"/>
                  </a:lnTo>
                  <a:lnTo>
                    <a:pt x="576" y="123"/>
                  </a:lnTo>
                  <a:lnTo>
                    <a:pt x="575" y="130"/>
                  </a:lnTo>
                  <a:lnTo>
                    <a:pt x="573" y="136"/>
                  </a:lnTo>
                  <a:lnTo>
                    <a:pt x="573" y="144"/>
                  </a:lnTo>
                  <a:lnTo>
                    <a:pt x="572" y="150"/>
                  </a:lnTo>
                  <a:lnTo>
                    <a:pt x="573" y="156"/>
                  </a:lnTo>
                  <a:lnTo>
                    <a:pt x="573" y="164"/>
                  </a:lnTo>
                  <a:lnTo>
                    <a:pt x="577" y="171"/>
                  </a:lnTo>
                  <a:lnTo>
                    <a:pt x="575" y="176"/>
                  </a:lnTo>
                  <a:lnTo>
                    <a:pt x="569" y="185"/>
                  </a:lnTo>
                  <a:lnTo>
                    <a:pt x="569" y="188"/>
                  </a:lnTo>
                  <a:lnTo>
                    <a:pt x="572" y="194"/>
                  </a:lnTo>
                  <a:lnTo>
                    <a:pt x="577" y="197"/>
                  </a:lnTo>
                  <a:lnTo>
                    <a:pt x="585" y="197"/>
                  </a:lnTo>
                  <a:lnTo>
                    <a:pt x="595" y="113"/>
                  </a:lnTo>
                  <a:lnTo>
                    <a:pt x="598" y="105"/>
                  </a:lnTo>
                  <a:lnTo>
                    <a:pt x="602" y="100"/>
                  </a:lnTo>
                  <a:lnTo>
                    <a:pt x="606" y="95"/>
                  </a:lnTo>
                  <a:lnTo>
                    <a:pt x="610" y="88"/>
                  </a:lnTo>
                  <a:lnTo>
                    <a:pt x="612" y="81"/>
                  </a:lnTo>
                  <a:lnTo>
                    <a:pt x="616"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58" name="Freeform 17"/>
            <p:cNvSpPr>
              <a:spLocks/>
            </p:cNvSpPr>
            <p:nvPr/>
          </p:nvSpPr>
          <p:spPr bwMode="auto">
            <a:xfrm>
              <a:off x="8755" y="15578"/>
              <a:ext cx="36" cy="34"/>
            </a:xfrm>
            <a:custGeom>
              <a:avLst/>
              <a:gdLst>
                <a:gd name="T0" fmla="*/ 1 w 70"/>
                <a:gd name="T1" fmla="*/ 0 h 68"/>
                <a:gd name="T2" fmla="*/ 1 w 70"/>
                <a:gd name="T3" fmla="*/ 0 h 68"/>
                <a:gd name="T4" fmla="*/ 1 w 70"/>
                <a:gd name="T5" fmla="*/ 0 h 68"/>
                <a:gd name="T6" fmla="*/ 1 w 70"/>
                <a:gd name="T7" fmla="*/ 1 h 68"/>
                <a:gd name="T8" fmla="*/ 1 w 70"/>
                <a:gd name="T9" fmla="*/ 1 h 68"/>
                <a:gd name="T10" fmla="*/ 1 w 70"/>
                <a:gd name="T11" fmla="*/ 1 h 68"/>
                <a:gd name="T12" fmla="*/ 1 w 70"/>
                <a:gd name="T13" fmla="*/ 1 h 68"/>
                <a:gd name="T14" fmla="*/ 1 w 70"/>
                <a:gd name="T15" fmla="*/ 1 h 68"/>
                <a:gd name="T16" fmla="*/ 1 w 70"/>
                <a:gd name="T17" fmla="*/ 1 h 68"/>
                <a:gd name="T18" fmla="*/ 1 w 70"/>
                <a:gd name="T19" fmla="*/ 1 h 68"/>
                <a:gd name="T20" fmla="*/ 0 w 70"/>
                <a:gd name="T21" fmla="*/ 1 h 68"/>
                <a:gd name="T22" fmla="*/ 1 w 70"/>
                <a:gd name="T23" fmla="*/ 1 h 68"/>
                <a:gd name="T24" fmla="*/ 1 w 70"/>
                <a:gd name="T25" fmla="*/ 1 h 68"/>
                <a:gd name="T26" fmla="*/ 1 w 70"/>
                <a:gd name="T27" fmla="*/ 1 h 68"/>
                <a:gd name="T28" fmla="*/ 1 w 70"/>
                <a:gd name="T29" fmla="*/ 1 h 68"/>
                <a:gd name="T30" fmla="*/ 1 w 70"/>
                <a:gd name="T31" fmla="*/ 1 h 68"/>
                <a:gd name="T32" fmla="*/ 1 w 70"/>
                <a:gd name="T33" fmla="*/ 1 h 68"/>
                <a:gd name="T34" fmla="*/ 1 w 70"/>
                <a:gd name="T35" fmla="*/ 1 h 68"/>
                <a:gd name="T36" fmla="*/ 1 w 70"/>
                <a:gd name="T37" fmla="*/ 1 h 68"/>
                <a:gd name="T38" fmla="*/ 1 w 70"/>
                <a:gd name="T39" fmla="*/ 1 h 68"/>
                <a:gd name="T40" fmla="*/ 1 w 70"/>
                <a:gd name="T41" fmla="*/ 0 h 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0"/>
                <a:gd name="T64" fmla="*/ 0 h 68"/>
                <a:gd name="T65" fmla="*/ 70 w 70"/>
                <a:gd name="T66" fmla="*/ 68 h 6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0" h="68">
                  <a:moveTo>
                    <a:pt x="70" y="0"/>
                  </a:moveTo>
                  <a:lnTo>
                    <a:pt x="68" y="0"/>
                  </a:lnTo>
                  <a:lnTo>
                    <a:pt x="65" y="0"/>
                  </a:lnTo>
                  <a:lnTo>
                    <a:pt x="60" y="5"/>
                  </a:lnTo>
                  <a:lnTo>
                    <a:pt x="55" y="14"/>
                  </a:lnTo>
                  <a:lnTo>
                    <a:pt x="42" y="21"/>
                  </a:lnTo>
                  <a:lnTo>
                    <a:pt x="31" y="31"/>
                  </a:lnTo>
                  <a:lnTo>
                    <a:pt x="22" y="39"/>
                  </a:lnTo>
                  <a:lnTo>
                    <a:pt x="13" y="49"/>
                  </a:lnTo>
                  <a:lnTo>
                    <a:pt x="6" y="58"/>
                  </a:lnTo>
                  <a:lnTo>
                    <a:pt x="0" y="68"/>
                  </a:lnTo>
                  <a:lnTo>
                    <a:pt x="10" y="60"/>
                  </a:lnTo>
                  <a:lnTo>
                    <a:pt x="21" y="52"/>
                  </a:lnTo>
                  <a:lnTo>
                    <a:pt x="29" y="44"/>
                  </a:lnTo>
                  <a:lnTo>
                    <a:pt x="38" y="36"/>
                  </a:lnTo>
                  <a:lnTo>
                    <a:pt x="44" y="28"/>
                  </a:lnTo>
                  <a:lnTo>
                    <a:pt x="52" y="19"/>
                  </a:lnTo>
                  <a:lnTo>
                    <a:pt x="60" y="11"/>
                  </a:lnTo>
                  <a:lnTo>
                    <a:pt x="70" y="3"/>
                  </a:lnTo>
                  <a:lnTo>
                    <a:pt x="70" y="1"/>
                  </a:lnTo>
                  <a:lnTo>
                    <a:pt x="7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59" name="Freeform 18"/>
            <p:cNvSpPr>
              <a:spLocks/>
            </p:cNvSpPr>
            <p:nvPr/>
          </p:nvSpPr>
          <p:spPr bwMode="auto">
            <a:xfrm>
              <a:off x="8685" y="15078"/>
              <a:ext cx="119" cy="27"/>
            </a:xfrm>
            <a:custGeom>
              <a:avLst/>
              <a:gdLst>
                <a:gd name="T0" fmla="*/ 1 w 237"/>
                <a:gd name="T1" fmla="*/ 1 h 53"/>
                <a:gd name="T2" fmla="*/ 1 w 237"/>
                <a:gd name="T3" fmla="*/ 1 h 53"/>
                <a:gd name="T4" fmla="*/ 1 w 237"/>
                <a:gd name="T5" fmla="*/ 1 h 53"/>
                <a:gd name="T6" fmla="*/ 1 w 237"/>
                <a:gd name="T7" fmla="*/ 0 h 53"/>
                <a:gd name="T8" fmla="*/ 1 w 237"/>
                <a:gd name="T9" fmla="*/ 1 h 53"/>
                <a:gd name="T10" fmla="*/ 1 w 237"/>
                <a:gd name="T11" fmla="*/ 1 h 53"/>
                <a:gd name="T12" fmla="*/ 0 w 237"/>
                <a:gd name="T13" fmla="*/ 1 h 53"/>
                <a:gd name="T14" fmla="*/ 1 w 237"/>
                <a:gd name="T15" fmla="*/ 1 h 53"/>
                <a:gd name="T16" fmla="*/ 1 w 237"/>
                <a:gd name="T17" fmla="*/ 1 h 53"/>
                <a:gd name="T18" fmla="*/ 1 w 237"/>
                <a:gd name="T19" fmla="*/ 1 h 53"/>
                <a:gd name="T20" fmla="*/ 1 w 237"/>
                <a:gd name="T21" fmla="*/ 1 h 53"/>
                <a:gd name="T22" fmla="*/ 1 w 237"/>
                <a:gd name="T23" fmla="*/ 1 h 53"/>
                <a:gd name="T24" fmla="*/ 1 w 237"/>
                <a:gd name="T25" fmla="*/ 1 h 53"/>
                <a:gd name="T26" fmla="*/ 1 w 237"/>
                <a:gd name="T27" fmla="*/ 1 h 53"/>
                <a:gd name="T28" fmla="*/ 1 w 237"/>
                <a:gd name="T29" fmla="*/ 1 h 53"/>
                <a:gd name="T30" fmla="*/ 1 w 237"/>
                <a:gd name="T31" fmla="*/ 1 h 53"/>
                <a:gd name="T32" fmla="*/ 1 w 237"/>
                <a:gd name="T33" fmla="*/ 1 h 53"/>
                <a:gd name="T34" fmla="*/ 1 w 237"/>
                <a:gd name="T35" fmla="*/ 1 h 53"/>
                <a:gd name="T36" fmla="*/ 1 w 237"/>
                <a:gd name="T37" fmla="*/ 1 h 53"/>
                <a:gd name="T38" fmla="*/ 1 w 237"/>
                <a:gd name="T39" fmla="*/ 1 h 53"/>
                <a:gd name="T40" fmla="*/ 1 w 237"/>
                <a:gd name="T41" fmla="*/ 1 h 53"/>
                <a:gd name="T42" fmla="*/ 1 w 237"/>
                <a:gd name="T43" fmla="*/ 1 h 53"/>
                <a:gd name="T44" fmla="*/ 1 w 237"/>
                <a:gd name="T45" fmla="*/ 1 h 53"/>
                <a:gd name="T46" fmla="*/ 1 w 237"/>
                <a:gd name="T47" fmla="*/ 1 h 53"/>
                <a:gd name="T48" fmla="*/ 1 w 237"/>
                <a:gd name="T49" fmla="*/ 1 h 53"/>
                <a:gd name="T50" fmla="*/ 1 w 237"/>
                <a:gd name="T51" fmla="*/ 1 h 53"/>
                <a:gd name="T52" fmla="*/ 1 w 237"/>
                <a:gd name="T53" fmla="*/ 1 h 53"/>
                <a:gd name="T54" fmla="*/ 1 w 237"/>
                <a:gd name="T55" fmla="*/ 1 h 53"/>
                <a:gd name="T56" fmla="*/ 1 w 237"/>
                <a:gd name="T57" fmla="*/ 1 h 53"/>
                <a:gd name="T58" fmla="*/ 1 w 237"/>
                <a:gd name="T59" fmla="*/ 1 h 53"/>
                <a:gd name="T60" fmla="*/ 1 w 237"/>
                <a:gd name="T61" fmla="*/ 1 h 53"/>
                <a:gd name="T62" fmla="*/ 1 w 237"/>
                <a:gd name="T63" fmla="*/ 1 h 53"/>
                <a:gd name="T64" fmla="*/ 1 w 237"/>
                <a:gd name="T65" fmla="*/ 1 h 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7"/>
                <a:gd name="T100" fmla="*/ 0 h 53"/>
                <a:gd name="T101" fmla="*/ 237 w 237"/>
                <a:gd name="T102" fmla="*/ 53 h 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7" h="53">
                  <a:moveTo>
                    <a:pt x="235" y="9"/>
                  </a:moveTo>
                  <a:lnTo>
                    <a:pt x="230" y="5"/>
                  </a:lnTo>
                  <a:lnTo>
                    <a:pt x="224" y="3"/>
                  </a:lnTo>
                  <a:lnTo>
                    <a:pt x="123" y="0"/>
                  </a:lnTo>
                  <a:lnTo>
                    <a:pt x="15" y="38"/>
                  </a:lnTo>
                  <a:lnTo>
                    <a:pt x="6" y="44"/>
                  </a:lnTo>
                  <a:lnTo>
                    <a:pt x="0" y="51"/>
                  </a:lnTo>
                  <a:lnTo>
                    <a:pt x="3" y="53"/>
                  </a:lnTo>
                  <a:lnTo>
                    <a:pt x="9" y="51"/>
                  </a:lnTo>
                  <a:lnTo>
                    <a:pt x="11" y="48"/>
                  </a:lnTo>
                  <a:lnTo>
                    <a:pt x="15" y="47"/>
                  </a:lnTo>
                  <a:lnTo>
                    <a:pt x="19" y="46"/>
                  </a:lnTo>
                  <a:lnTo>
                    <a:pt x="26" y="45"/>
                  </a:lnTo>
                  <a:lnTo>
                    <a:pt x="37" y="38"/>
                  </a:lnTo>
                  <a:lnTo>
                    <a:pt x="49" y="34"/>
                  </a:lnTo>
                  <a:lnTo>
                    <a:pt x="61" y="31"/>
                  </a:lnTo>
                  <a:lnTo>
                    <a:pt x="74" y="28"/>
                  </a:lnTo>
                  <a:lnTo>
                    <a:pt x="85" y="24"/>
                  </a:lnTo>
                  <a:lnTo>
                    <a:pt x="100" y="22"/>
                  </a:lnTo>
                  <a:lnTo>
                    <a:pt x="113" y="20"/>
                  </a:lnTo>
                  <a:lnTo>
                    <a:pt x="127" y="19"/>
                  </a:lnTo>
                  <a:lnTo>
                    <a:pt x="140" y="17"/>
                  </a:lnTo>
                  <a:lnTo>
                    <a:pt x="154" y="16"/>
                  </a:lnTo>
                  <a:lnTo>
                    <a:pt x="167" y="15"/>
                  </a:lnTo>
                  <a:lnTo>
                    <a:pt x="182" y="15"/>
                  </a:lnTo>
                  <a:lnTo>
                    <a:pt x="195" y="14"/>
                  </a:lnTo>
                  <a:lnTo>
                    <a:pt x="209" y="14"/>
                  </a:lnTo>
                  <a:lnTo>
                    <a:pt x="215" y="14"/>
                  </a:lnTo>
                  <a:lnTo>
                    <a:pt x="223" y="14"/>
                  </a:lnTo>
                  <a:lnTo>
                    <a:pt x="230" y="14"/>
                  </a:lnTo>
                  <a:lnTo>
                    <a:pt x="237" y="14"/>
                  </a:lnTo>
                  <a:lnTo>
                    <a:pt x="236" y="11"/>
                  </a:lnTo>
                  <a:lnTo>
                    <a:pt x="235"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60" name="Freeform 19"/>
            <p:cNvSpPr>
              <a:spLocks/>
            </p:cNvSpPr>
            <p:nvPr/>
          </p:nvSpPr>
          <p:spPr bwMode="auto">
            <a:xfrm>
              <a:off x="8783" y="15188"/>
              <a:ext cx="10" cy="5"/>
            </a:xfrm>
            <a:custGeom>
              <a:avLst/>
              <a:gdLst>
                <a:gd name="T0" fmla="*/ 1 w 19"/>
                <a:gd name="T1" fmla="*/ 0 h 11"/>
                <a:gd name="T2" fmla="*/ 1 w 19"/>
                <a:gd name="T3" fmla="*/ 0 h 11"/>
                <a:gd name="T4" fmla="*/ 1 w 19"/>
                <a:gd name="T5" fmla="*/ 0 h 11"/>
                <a:gd name="T6" fmla="*/ 1 w 19"/>
                <a:gd name="T7" fmla="*/ 0 h 11"/>
                <a:gd name="T8" fmla="*/ 1 w 19"/>
                <a:gd name="T9" fmla="*/ 0 h 11"/>
                <a:gd name="T10" fmla="*/ 1 w 19"/>
                <a:gd name="T11" fmla="*/ 0 h 11"/>
                <a:gd name="T12" fmla="*/ 1 w 19"/>
                <a:gd name="T13" fmla="*/ 0 h 11"/>
                <a:gd name="T14" fmla="*/ 0 w 19"/>
                <a:gd name="T15" fmla="*/ 0 h 11"/>
                <a:gd name="T16" fmla="*/ 1 w 19"/>
                <a:gd name="T17" fmla="*/ 0 h 11"/>
                <a:gd name="T18" fmla="*/ 1 w 19"/>
                <a:gd name="T19" fmla="*/ 0 h 11"/>
                <a:gd name="T20" fmla="*/ 1 w 19"/>
                <a:gd name="T21" fmla="*/ 0 h 11"/>
                <a:gd name="T22" fmla="*/ 1 w 19"/>
                <a:gd name="T23" fmla="*/ 0 h 11"/>
                <a:gd name="T24" fmla="*/ 1 w 19"/>
                <a:gd name="T25" fmla="*/ 0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11"/>
                <a:gd name="T41" fmla="*/ 19 w 19"/>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11">
                  <a:moveTo>
                    <a:pt x="19" y="9"/>
                  </a:moveTo>
                  <a:lnTo>
                    <a:pt x="18" y="5"/>
                  </a:lnTo>
                  <a:lnTo>
                    <a:pt x="16" y="3"/>
                  </a:lnTo>
                  <a:lnTo>
                    <a:pt x="11" y="0"/>
                  </a:lnTo>
                  <a:lnTo>
                    <a:pt x="3" y="0"/>
                  </a:lnTo>
                  <a:lnTo>
                    <a:pt x="2" y="1"/>
                  </a:lnTo>
                  <a:lnTo>
                    <a:pt x="1" y="2"/>
                  </a:lnTo>
                  <a:lnTo>
                    <a:pt x="0" y="3"/>
                  </a:lnTo>
                  <a:lnTo>
                    <a:pt x="3" y="9"/>
                  </a:lnTo>
                  <a:lnTo>
                    <a:pt x="9" y="11"/>
                  </a:lnTo>
                  <a:lnTo>
                    <a:pt x="19" y="11"/>
                  </a:lnTo>
                  <a:lnTo>
                    <a:pt x="19" y="10"/>
                  </a:lnTo>
                  <a:lnTo>
                    <a:pt x="19"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61" name="Freeform 20"/>
            <p:cNvSpPr>
              <a:spLocks/>
            </p:cNvSpPr>
            <p:nvPr/>
          </p:nvSpPr>
          <p:spPr bwMode="auto">
            <a:xfrm>
              <a:off x="8742" y="15367"/>
              <a:ext cx="28" cy="16"/>
            </a:xfrm>
            <a:custGeom>
              <a:avLst/>
              <a:gdLst>
                <a:gd name="T0" fmla="*/ 1 w 56"/>
                <a:gd name="T1" fmla="*/ 0 h 33"/>
                <a:gd name="T2" fmla="*/ 1 w 56"/>
                <a:gd name="T3" fmla="*/ 0 h 33"/>
                <a:gd name="T4" fmla="*/ 1 w 56"/>
                <a:gd name="T5" fmla="*/ 0 h 33"/>
                <a:gd name="T6" fmla="*/ 1 w 56"/>
                <a:gd name="T7" fmla="*/ 0 h 33"/>
                <a:gd name="T8" fmla="*/ 1 w 56"/>
                <a:gd name="T9" fmla="*/ 0 h 33"/>
                <a:gd name="T10" fmla="*/ 1 w 56"/>
                <a:gd name="T11" fmla="*/ 0 h 33"/>
                <a:gd name="T12" fmla="*/ 1 w 56"/>
                <a:gd name="T13" fmla="*/ 0 h 33"/>
                <a:gd name="T14" fmla="*/ 1 w 56"/>
                <a:gd name="T15" fmla="*/ 0 h 33"/>
                <a:gd name="T16" fmla="*/ 0 w 56"/>
                <a:gd name="T17" fmla="*/ 0 h 33"/>
                <a:gd name="T18" fmla="*/ 1 w 56"/>
                <a:gd name="T19" fmla="*/ 0 h 33"/>
                <a:gd name="T20" fmla="*/ 1 w 56"/>
                <a:gd name="T21" fmla="*/ 0 h 33"/>
                <a:gd name="T22" fmla="*/ 1 w 56"/>
                <a:gd name="T23" fmla="*/ 0 h 33"/>
                <a:gd name="T24" fmla="*/ 1 w 56"/>
                <a:gd name="T25" fmla="*/ 0 h 33"/>
                <a:gd name="T26" fmla="*/ 1 w 56"/>
                <a:gd name="T27" fmla="*/ 0 h 33"/>
                <a:gd name="T28" fmla="*/ 1 w 56"/>
                <a:gd name="T29" fmla="*/ 0 h 33"/>
                <a:gd name="T30" fmla="*/ 1 w 56"/>
                <a:gd name="T31" fmla="*/ 0 h 33"/>
                <a:gd name="T32" fmla="*/ 1 w 56"/>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6"/>
                <a:gd name="T52" fmla="*/ 0 h 33"/>
                <a:gd name="T53" fmla="*/ 56 w 56"/>
                <a:gd name="T54" fmla="*/ 33 h 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6" h="33">
                  <a:moveTo>
                    <a:pt x="56" y="33"/>
                  </a:moveTo>
                  <a:lnTo>
                    <a:pt x="53" y="25"/>
                  </a:lnTo>
                  <a:lnTo>
                    <a:pt x="46" y="18"/>
                  </a:lnTo>
                  <a:lnTo>
                    <a:pt x="39" y="12"/>
                  </a:lnTo>
                  <a:lnTo>
                    <a:pt x="31" y="8"/>
                  </a:lnTo>
                  <a:lnTo>
                    <a:pt x="20" y="3"/>
                  </a:lnTo>
                  <a:lnTo>
                    <a:pt x="9" y="0"/>
                  </a:lnTo>
                  <a:lnTo>
                    <a:pt x="4" y="0"/>
                  </a:lnTo>
                  <a:lnTo>
                    <a:pt x="0" y="1"/>
                  </a:lnTo>
                  <a:lnTo>
                    <a:pt x="4" y="8"/>
                  </a:lnTo>
                  <a:lnTo>
                    <a:pt x="13" y="14"/>
                  </a:lnTo>
                  <a:lnTo>
                    <a:pt x="23" y="17"/>
                  </a:lnTo>
                  <a:lnTo>
                    <a:pt x="36" y="22"/>
                  </a:lnTo>
                  <a:lnTo>
                    <a:pt x="40" y="24"/>
                  </a:lnTo>
                  <a:lnTo>
                    <a:pt x="46" y="29"/>
                  </a:lnTo>
                  <a:lnTo>
                    <a:pt x="52" y="33"/>
                  </a:lnTo>
                  <a:lnTo>
                    <a:pt x="56"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62" name="Freeform 21"/>
            <p:cNvSpPr>
              <a:spLocks/>
            </p:cNvSpPr>
            <p:nvPr/>
          </p:nvSpPr>
          <p:spPr bwMode="auto">
            <a:xfrm>
              <a:off x="8702" y="15563"/>
              <a:ext cx="45" cy="37"/>
            </a:xfrm>
            <a:custGeom>
              <a:avLst/>
              <a:gdLst>
                <a:gd name="T0" fmla="*/ 1 w 90"/>
                <a:gd name="T1" fmla="*/ 0 h 75"/>
                <a:gd name="T2" fmla="*/ 1 w 90"/>
                <a:gd name="T3" fmla="*/ 0 h 75"/>
                <a:gd name="T4" fmla="*/ 1 w 90"/>
                <a:gd name="T5" fmla="*/ 0 h 75"/>
                <a:gd name="T6" fmla="*/ 1 w 90"/>
                <a:gd name="T7" fmla="*/ 0 h 75"/>
                <a:gd name="T8" fmla="*/ 1 w 90"/>
                <a:gd name="T9" fmla="*/ 0 h 75"/>
                <a:gd name="T10" fmla="*/ 1 w 90"/>
                <a:gd name="T11" fmla="*/ 0 h 75"/>
                <a:gd name="T12" fmla="*/ 1 w 90"/>
                <a:gd name="T13" fmla="*/ 0 h 75"/>
                <a:gd name="T14" fmla="*/ 1 w 90"/>
                <a:gd name="T15" fmla="*/ 0 h 75"/>
                <a:gd name="T16" fmla="*/ 1 w 90"/>
                <a:gd name="T17" fmla="*/ 0 h 75"/>
                <a:gd name="T18" fmla="*/ 1 w 90"/>
                <a:gd name="T19" fmla="*/ 0 h 75"/>
                <a:gd name="T20" fmla="*/ 0 w 90"/>
                <a:gd name="T21" fmla="*/ 0 h 75"/>
                <a:gd name="T22" fmla="*/ 1 w 90"/>
                <a:gd name="T23" fmla="*/ 0 h 75"/>
                <a:gd name="T24" fmla="*/ 1 w 90"/>
                <a:gd name="T25" fmla="*/ 0 h 75"/>
                <a:gd name="T26" fmla="*/ 1 w 90"/>
                <a:gd name="T27" fmla="*/ 0 h 75"/>
                <a:gd name="T28" fmla="*/ 1 w 90"/>
                <a:gd name="T29" fmla="*/ 0 h 75"/>
                <a:gd name="T30" fmla="*/ 1 w 90"/>
                <a:gd name="T31" fmla="*/ 0 h 75"/>
                <a:gd name="T32" fmla="*/ 1 w 90"/>
                <a:gd name="T33" fmla="*/ 0 h 75"/>
                <a:gd name="T34" fmla="*/ 1 w 90"/>
                <a:gd name="T35" fmla="*/ 0 h 75"/>
                <a:gd name="T36" fmla="*/ 1 w 90"/>
                <a:gd name="T37" fmla="*/ 0 h 75"/>
                <a:gd name="T38" fmla="*/ 1 w 90"/>
                <a:gd name="T39" fmla="*/ 0 h 75"/>
                <a:gd name="T40" fmla="*/ 1 w 90"/>
                <a:gd name="T41" fmla="*/ 0 h 75"/>
                <a:gd name="T42" fmla="*/ 1 w 90"/>
                <a:gd name="T43" fmla="*/ 0 h 75"/>
                <a:gd name="T44" fmla="*/ 1 w 90"/>
                <a:gd name="T45" fmla="*/ 0 h 7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0"/>
                <a:gd name="T70" fmla="*/ 0 h 75"/>
                <a:gd name="T71" fmla="*/ 90 w 90"/>
                <a:gd name="T72" fmla="*/ 75 h 7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0" h="75">
                  <a:moveTo>
                    <a:pt x="87" y="3"/>
                  </a:moveTo>
                  <a:lnTo>
                    <a:pt x="85" y="1"/>
                  </a:lnTo>
                  <a:lnTo>
                    <a:pt x="84" y="0"/>
                  </a:lnTo>
                  <a:lnTo>
                    <a:pt x="69" y="7"/>
                  </a:lnTo>
                  <a:lnTo>
                    <a:pt x="58" y="14"/>
                  </a:lnTo>
                  <a:lnTo>
                    <a:pt x="46" y="22"/>
                  </a:lnTo>
                  <a:lnTo>
                    <a:pt x="35" y="31"/>
                  </a:lnTo>
                  <a:lnTo>
                    <a:pt x="25" y="40"/>
                  </a:lnTo>
                  <a:lnTo>
                    <a:pt x="16" y="49"/>
                  </a:lnTo>
                  <a:lnTo>
                    <a:pt x="8" y="60"/>
                  </a:lnTo>
                  <a:lnTo>
                    <a:pt x="0" y="72"/>
                  </a:lnTo>
                  <a:lnTo>
                    <a:pt x="2" y="74"/>
                  </a:lnTo>
                  <a:lnTo>
                    <a:pt x="9" y="75"/>
                  </a:lnTo>
                  <a:lnTo>
                    <a:pt x="20" y="66"/>
                  </a:lnTo>
                  <a:lnTo>
                    <a:pt x="30" y="59"/>
                  </a:lnTo>
                  <a:lnTo>
                    <a:pt x="39" y="50"/>
                  </a:lnTo>
                  <a:lnTo>
                    <a:pt x="48" y="42"/>
                  </a:lnTo>
                  <a:lnTo>
                    <a:pt x="56" y="32"/>
                  </a:lnTo>
                  <a:lnTo>
                    <a:pt x="67" y="23"/>
                  </a:lnTo>
                  <a:lnTo>
                    <a:pt x="77" y="13"/>
                  </a:lnTo>
                  <a:lnTo>
                    <a:pt x="90" y="4"/>
                  </a:lnTo>
                  <a:lnTo>
                    <a:pt x="89" y="3"/>
                  </a:lnTo>
                  <a:lnTo>
                    <a:pt x="8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63" name="Freeform 22"/>
            <p:cNvSpPr>
              <a:spLocks/>
            </p:cNvSpPr>
            <p:nvPr/>
          </p:nvSpPr>
          <p:spPr bwMode="auto">
            <a:xfrm>
              <a:off x="8709" y="15025"/>
              <a:ext cx="13" cy="5"/>
            </a:xfrm>
            <a:custGeom>
              <a:avLst/>
              <a:gdLst>
                <a:gd name="T0" fmla="*/ 1 w 26"/>
                <a:gd name="T1" fmla="*/ 1 h 9"/>
                <a:gd name="T2" fmla="*/ 1 w 26"/>
                <a:gd name="T3" fmla="*/ 1 h 9"/>
                <a:gd name="T4" fmla="*/ 1 w 26"/>
                <a:gd name="T5" fmla="*/ 1 h 9"/>
                <a:gd name="T6" fmla="*/ 1 w 26"/>
                <a:gd name="T7" fmla="*/ 0 h 9"/>
                <a:gd name="T8" fmla="*/ 1 w 26"/>
                <a:gd name="T9" fmla="*/ 1 h 9"/>
                <a:gd name="T10" fmla="*/ 0 w 26"/>
                <a:gd name="T11" fmla="*/ 1 h 9"/>
                <a:gd name="T12" fmla="*/ 1 w 26"/>
                <a:gd name="T13" fmla="*/ 1 h 9"/>
                <a:gd name="T14" fmla="*/ 1 w 26"/>
                <a:gd name="T15" fmla="*/ 1 h 9"/>
                <a:gd name="T16" fmla="*/ 1 w 26"/>
                <a:gd name="T17" fmla="*/ 1 h 9"/>
                <a:gd name="T18" fmla="*/ 1 w 26"/>
                <a:gd name="T19" fmla="*/ 1 h 9"/>
                <a:gd name="T20" fmla="*/ 1 w 26"/>
                <a:gd name="T21" fmla="*/ 1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
                <a:gd name="T34" fmla="*/ 0 h 9"/>
                <a:gd name="T35" fmla="*/ 26 w 26"/>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 h="9">
                  <a:moveTo>
                    <a:pt x="26" y="3"/>
                  </a:moveTo>
                  <a:lnTo>
                    <a:pt x="25" y="2"/>
                  </a:lnTo>
                  <a:lnTo>
                    <a:pt x="24" y="1"/>
                  </a:lnTo>
                  <a:lnTo>
                    <a:pt x="13" y="0"/>
                  </a:lnTo>
                  <a:lnTo>
                    <a:pt x="3" y="2"/>
                  </a:lnTo>
                  <a:lnTo>
                    <a:pt x="0" y="4"/>
                  </a:lnTo>
                  <a:lnTo>
                    <a:pt x="3" y="8"/>
                  </a:lnTo>
                  <a:lnTo>
                    <a:pt x="11" y="9"/>
                  </a:lnTo>
                  <a:lnTo>
                    <a:pt x="24" y="8"/>
                  </a:lnTo>
                  <a:lnTo>
                    <a:pt x="25" y="5"/>
                  </a:lnTo>
                  <a:lnTo>
                    <a:pt x="2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64" name="Freeform 23"/>
            <p:cNvSpPr>
              <a:spLocks/>
            </p:cNvSpPr>
            <p:nvPr/>
          </p:nvSpPr>
          <p:spPr bwMode="auto">
            <a:xfrm>
              <a:off x="8668" y="15617"/>
              <a:ext cx="25" cy="18"/>
            </a:xfrm>
            <a:custGeom>
              <a:avLst/>
              <a:gdLst>
                <a:gd name="T0" fmla="*/ 1 w 49"/>
                <a:gd name="T1" fmla="*/ 1 h 36"/>
                <a:gd name="T2" fmla="*/ 1 w 49"/>
                <a:gd name="T3" fmla="*/ 1 h 36"/>
                <a:gd name="T4" fmla="*/ 1 w 49"/>
                <a:gd name="T5" fmla="*/ 1 h 36"/>
                <a:gd name="T6" fmla="*/ 1 w 49"/>
                <a:gd name="T7" fmla="*/ 1 h 36"/>
                <a:gd name="T8" fmla="*/ 1 w 49"/>
                <a:gd name="T9" fmla="*/ 0 h 36"/>
                <a:gd name="T10" fmla="*/ 1 w 49"/>
                <a:gd name="T11" fmla="*/ 0 h 36"/>
                <a:gd name="T12" fmla="*/ 1 w 49"/>
                <a:gd name="T13" fmla="*/ 1 h 36"/>
                <a:gd name="T14" fmla="*/ 1 w 49"/>
                <a:gd name="T15" fmla="*/ 1 h 36"/>
                <a:gd name="T16" fmla="*/ 1 w 49"/>
                <a:gd name="T17" fmla="*/ 1 h 36"/>
                <a:gd name="T18" fmla="*/ 1 w 49"/>
                <a:gd name="T19" fmla="*/ 1 h 36"/>
                <a:gd name="T20" fmla="*/ 1 w 49"/>
                <a:gd name="T21" fmla="*/ 1 h 36"/>
                <a:gd name="T22" fmla="*/ 1 w 49"/>
                <a:gd name="T23" fmla="*/ 1 h 36"/>
                <a:gd name="T24" fmla="*/ 0 w 49"/>
                <a:gd name="T25" fmla="*/ 1 h 36"/>
                <a:gd name="T26" fmla="*/ 1 w 49"/>
                <a:gd name="T27" fmla="*/ 1 h 36"/>
                <a:gd name="T28" fmla="*/ 1 w 49"/>
                <a:gd name="T29" fmla="*/ 1 h 36"/>
                <a:gd name="T30" fmla="*/ 1 w 49"/>
                <a:gd name="T31" fmla="*/ 1 h 36"/>
                <a:gd name="T32" fmla="*/ 1 w 49"/>
                <a:gd name="T33" fmla="*/ 1 h 36"/>
                <a:gd name="T34" fmla="*/ 1 w 49"/>
                <a:gd name="T35" fmla="*/ 1 h 36"/>
                <a:gd name="T36" fmla="*/ 1 w 49"/>
                <a:gd name="T37" fmla="*/ 1 h 36"/>
                <a:gd name="T38" fmla="*/ 1 w 49"/>
                <a:gd name="T39" fmla="*/ 1 h 36"/>
                <a:gd name="T40" fmla="*/ 1 w 49"/>
                <a:gd name="T41" fmla="*/ 1 h 36"/>
                <a:gd name="T42" fmla="*/ 1 w 49"/>
                <a:gd name="T43" fmla="*/ 1 h 36"/>
                <a:gd name="T44" fmla="*/ 1 w 49"/>
                <a:gd name="T45" fmla="*/ 1 h 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9"/>
                <a:gd name="T70" fmla="*/ 0 h 36"/>
                <a:gd name="T71" fmla="*/ 49 w 49"/>
                <a:gd name="T72" fmla="*/ 36 h 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9" h="36">
                  <a:moveTo>
                    <a:pt x="48" y="8"/>
                  </a:moveTo>
                  <a:lnTo>
                    <a:pt x="44" y="5"/>
                  </a:lnTo>
                  <a:lnTo>
                    <a:pt x="40" y="2"/>
                  </a:lnTo>
                  <a:lnTo>
                    <a:pt x="35" y="1"/>
                  </a:lnTo>
                  <a:lnTo>
                    <a:pt x="31" y="0"/>
                  </a:lnTo>
                  <a:lnTo>
                    <a:pt x="23" y="0"/>
                  </a:lnTo>
                  <a:lnTo>
                    <a:pt x="17" y="3"/>
                  </a:lnTo>
                  <a:lnTo>
                    <a:pt x="17" y="8"/>
                  </a:lnTo>
                  <a:lnTo>
                    <a:pt x="21" y="17"/>
                  </a:lnTo>
                  <a:lnTo>
                    <a:pt x="18" y="21"/>
                  </a:lnTo>
                  <a:lnTo>
                    <a:pt x="14" y="23"/>
                  </a:lnTo>
                  <a:lnTo>
                    <a:pt x="6" y="24"/>
                  </a:lnTo>
                  <a:lnTo>
                    <a:pt x="0" y="25"/>
                  </a:lnTo>
                  <a:lnTo>
                    <a:pt x="1" y="31"/>
                  </a:lnTo>
                  <a:lnTo>
                    <a:pt x="6" y="33"/>
                  </a:lnTo>
                  <a:lnTo>
                    <a:pt x="13" y="34"/>
                  </a:lnTo>
                  <a:lnTo>
                    <a:pt x="23" y="36"/>
                  </a:lnTo>
                  <a:lnTo>
                    <a:pt x="30" y="33"/>
                  </a:lnTo>
                  <a:lnTo>
                    <a:pt x="37" y="27"/>
                  </a:lnTo>
                  <a:lnTo>
                    <a:pt x="43" y="21"/>
                  </a:lnTo>
                  <a:lnTo>
                    <a:pt x="49" y="15"/>
                  </a:lnTo>
                  <a:lnTo>
                    <a:pt x="48" y="11"/>
                  </a:lnTo>
                  <a:lnTo>
                    <a:pt x="4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65" name="Freeform 24"/>
            <p:cNvSpPr>
              <a:spLocks/>
            </p:cNvSpPr>
            <p:nvPr/>
          </p:nvSpPr>
          <p:spPr bwMode="auto">
            <a:xfrm>
              <a:off x="8592" y="15394"/>
              <a:ext cx="102" cy="10"/>
            </a:xfrm>
            <a:custGeom>
              <a:avLst/>
              <a:gdLst>
                <a:gd name="T0" fmla="*/ 1 w 202"/>
                <a:gd name="T1" fmla="*/ 1 h 19"/>
                <a:gd name="T2" fmla="*/ 1 w 202"/>
                <a:gd name="T3" fmla="*/ 1 h 19"/>
                <a:gd name="T4" fmla="*/ 1 w 202"/>
                <a:gd name="T5" fmla="*/ 1 h 19"/>
                <a:gd name="T6" fmla="*/ 1 w 202"/>
                <a:gd name="T7" fmla="*/ 1 h 19"/>
                <a:gd name="T8" fmla="*/ 1 w 202"/>
                <a:gd name="T9" fmla="*/ 1 h 19"/>
                <a:gd name="T10" fmla="*/ 1 w 202"/>
                <a:gd name="T11" fmla="*/ 1 h 19"/>
                <a:gd name="T12" fmla="*/ 1 w 202"/>
                <a:gd name="T13" fmla="*/ 1 h 19"/>
                <a:gd name="T14" fmla="*/ 1 w 202"/>
                <a:gd name="T15" fmla="*/ 1 h 19"/>
                <a:gd name="T16" fmla="*/ 1 w 202"/>
                <a:gd name="T17" fmla="*/ 1 h 19"/>
                <a:gd name="T18" fmla="*/ 1 w 202"/>
                <a:gd name="T19" fmla="*/ 1 h 19"/>
                <a:gd name="T20" fmla="*/ 1 w 202"/>
                <a:gd name="T21" fmla="*/ 1 h 19"/>
                <a:gd name="T22" fmla="*/ 1 w 202"/>
                <a:gd name="T23" fmla="*/ 1 h 19"/>
                <a:gd name="T24" fmla="*/ 1 w 202"/>
                <a:gd name="T25" fmla="*/ 1 h 19"/>
                <a:gd name="T26" fmla="*/ 1 w 202"/>
                <a:gd name="T27" fmla="*/ 1 h 19"/>
                <a:gd name="T28" fmla="*/ 1 w 202"/>
                <a:gd name="T29" fmla="*/ 1 h 19"/>
                <a:gd name="T30" fmla="*/ 1 w 202"/>
                <a:gd name="T31" fmla="*/ 0 h 19"/>
                <a:gd name="T32" fmla="*/ 0 w 202"/>
                <a:gd name="T33" fmla="*/ 0 h 19"/>
                <a:gd name="T34" fmla="*/ 1 w 202"/>
                <a:gd name="T35" fmla="*/ 1 h 19"/>
                <a:gd name="T36" fmla="*/ 1 w 202"/>
                <a:gd name="T37" fmla="*/ 1 h 19"/>
                <a:gd name="T38" fmla="*/ 1 w 202"/>
                <a:gd name="T39" fmla="*/ 1 h 19"/>
                <a:gd name="T40" fmla="*/ 1 w 202"/>
                <a:gd name="T41" fmla="*/ 1 h 19"/>
                <a:gd name="T42" fmla="*/ 1 w 202"/>
                <a:gd name="T43" fmla="*/ 1 h 19"/>
                <a:gd name="T44" fmla="*/ 1 w 202"/>
                <a:gd name="T45" fmla="*/ 1 h 19"/>
                <a:gd name="T46" fmla="*/ 1 w 202"/>
                <a:gd name="T47" fmla="*/ 1 h 19"/>
                <a:gd name="T48" fmla="*/ 1 w 202"/>
                <a:gd name="T49" fmla="*/ 1 h 19"/>
                <a:gd name="T50" fmla="*/ 1 w 202"/>
                <a:gd name="T51" fmla="*/ 1 h 19"/>
                <a:gd name="T52" fmla="*/ 1 w 202"/>
                <a:gd name="T53" fmla="*/ 1 h 19"/>
                <a:gd name="T54" fmla="*/ 1 w 202"/>
                <a:gd name="T55" fmla="*/ 1 h 19"/>
                <a:gd name="T56" fmla="*/ 1 w 202"/>
                <a:gd name="T57" fmla="*/ 1 h 19"/>
                <a:gd name="T58" fmla="*/ 1 w 202"/>
                <a:gd name="T59" fmla="*/ 1 h 19"/>
                <a:gd name="T60" fmla="*/ 1 w 202"/>
                <a:gd name="T61" fmla="*/ 1 h 19"/>
                <a:gd name="T62" fmla="*/ 1 w 202"/>
                <a:gd name="T63" fmla="*/ 1 h 19"/>
                <a:gd name="T64" fmla="*/ 1 w 202"/>
                <a:gd name="T65" fmla="*/ 1 h 19"/>
                <a:gd name="T66" fmla="*/ 1 w 202"/>
                <a:gd name="T67" fmla="*/ 1 h 19"/>
                <a:gd name="T68" fmla="*/ 1 w 202"/>
                <a:gd name="T69" fmla="*/ 1 h 19"/>
                <a:gd name="T70" fmla="*/ 1 w 202"/>
                <a:gd name="T71" fmla="*/ 1 h 19"/>
                <a:gd name="T72" fmla="*/ 1 w 202"/>
                <a:gd name="T73" fmla="*/ 1 h 19"/>
                <a:gd name="T74" fmla="*/ 1 w 202"/>
                <a:gd name="T75" fmla="*/ 1 h 19"/>
                <a:gd name="T76" fmla="*/ 1 w 202"/>
                <a:gd name="T77" fmla="*/ 1 h 19"/>
                <a:gd name="T78" fmla="*/ 1 w 202"/>
                <a:gd name="T79" fmla="*/ 1 h 19"/>
                <a:gd name="T80" fmla="*/ 1 w 202"/>
                <a:gd name="T81" fmla="*/ 1 h 1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2"/>
                <a:gd name="T124" fmla="*/ 0 h 19"/>
                <a:gd name="T125" fmla="*/ 202 w 202"/>
                <a:gd name="T126" fmla="*/ 19 h 1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2" h="19">
                  <a:moveTo>
                    <a:pt x="200" y="11"/>
                  </a:moveTo>
                  <a:lnTo>
                    <a:pt x="187" y="11"/>
                  </a:lnTo>
                  <a:lnTo>
                    <a:pt x="174" y="11"/>
                  </a:lnTo>
                  <a:lnTo>
                    <a:pt x="161" y="11"/>
                  </a:lnTo>
                  <a:lnTo>
                    <a:pt x="149" y="12"/>
                  </a:lnTo>
                  <a:lnTo>
                    <a:pt x="136" y="11"/>
                  </a:lnTo>
                  <a:lnTo>
                    <a:pt x="123" y="11"/>
                  </a:lnTo>
                  <a:lnTo>
                    <a:pt x="110" y="10"/>
                  </a:lnTo>
                  <a:lnTo>
                    <a:pt x="99" y="10"/>
                  </a:lnTo>
                  <a:lnTo>
                    <a:pt x="86" y="7"/>
                  </a:lnTo>
                  <a:lnTo>
                    <a:pt x="73" y="6"/>
                  </a:lnTo>
                  <a:lnTo>
                    <a:pt x="60" y="5"/>
                  </a:lnTo>
                  <a:lnTo>
                    <a:pt x="48" y="4"/>
                  </a:lnTo>
                  <a:lnTo>
                    <a:pt x="35" y="2"/>
                  </a:lnTo>
                  <a:lnTo>
                    <a:pt x="23" y="2"/>
                  </a:lnTo>
                  <a:lnTo>
                    <a:pt x="11" y="0"/>
                  </a:lnTo>
                  <a:lnTo>
                    <a:pt x="0" y="0"/>
                  </a:lnTo>
                  <a:lnTo>
                    <a:pt x="4" y="3"/>
                  </a:lnTo>
                  <a:lnTo>
                    <a:pt x="10" y="7"/>
                  </a:lnTo>
                  <a:lnTo>
                    <a:pt x="17" y="10"/>
                  </a:lnTo>
                  <a:lnTo>
                    <a:pt x="26" y="12"/>
                  </a:lnTo>
                  <a:lnTo>
                    <a:pt x="34" y="13"/>
                  </a:lnTo>
                  <a:lnTo>
                    <a:pt x="45" y="14"/>
                  </a:lnTo>
                  <a:lnTo>
                    <a:pt x="57" y="15"/>
                  </a:lnTo>
                  <a:lnTo>
                    <a:pt x="69" y="16"/>
                  </a:lnTo>
                  <a:lnTo>
                    <a:pt x="80" y="16"/>
                  </a:lnTo>
                  <a:lnTo>
                    <a:pt x="92" y="16"/>
                  </a:lnTo>
                  <a:lnTo>
                    <a:pt x="104" y="16"/>
                  </a:lnTo>
                  <a:lnTo>
                    <a:pt x="115" y="16"/>
                  </a:lnTo>
                  <a:lnTo>
                    <a:pt x="127" y="16"/>
                  </a:lnTo>
                  <a:lnTo>
                    <a:pt x="139" y="16"/>
                  </a:lnTo>
                  <a:lnTo>
                    <a:pt x="149" y="17"/>
                  </a:lnTo>
                  <a:lnTo>
                    <a:pt x="160" y="19"/>
                  </a:lnTo>
                  <a:lnTo>
                    <a:pt x="169" y="18"/>
                  </a:lnTo>
                  <a:lnTo>
                    <a:pt x="178" y="17"/>
                  </a:lnTo>
                  <a:lnTo>
                    <a:pt x="183" y="15"/>
                  </a:lnTo>
                  <a:lnTo>
                    <a:pt x="187" y="15"/>
                  </a:lnTo>
                  <a:lnTo>
                    <a:pt x="193" y="14"/>
                  </a:lnTo>
                  <a:lnTo>
                    <a:pt x="202" y="11"/>
                  </a:lnTo>
                  <a:lnTo>
                    <a:pt x="201" y="11"/>
                  </a:lnTo>
                  <a:lnTo>
                    <a:pt x="200"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66" name="Freeform 25"/>
            <p:cNvSpPr>
              <a:spLocks/>
            </p:cNvSpPr>
            <p:nvPr/>
          </p:nvSpPr>
          <p:spPr bwMode="auto">
            <a:xfrm>
              <a:off x="8585" y="15053"/>
              <a:ext cx="120" cy="5"/>
            </a:xfrm>
            <a:custGeom>
              <a:avLst/>
              <a:gdLst>
                <a:gd name="T0" fmla="*/ 1 w 240"/>
                <a:gd name="T1" fmla="*/ 0 h 11"/>
                <a:gd name="T2" fmla="*/ 1 w 240"/>
                <a:gd name="T3" fmla="*/ 0 h 11"/>
                <a:gd name="T4" fmla="*/ 1 w 240"/>
                <a:gd name="T5" fmla="*/ 0 h 11"/>
                <a:gd name="T6" fmla="*/ 1 w 240"/>
                <a:gd name="T7" fmla="*/ 0 h 11"/>
                <a:gd name="T8" fmla="*/ 0 w 240"/>
                <a:gd name="T9" fmla="*/ 0 h 11"/>
                <a:gd name="T10" fmla="*/ 1 w 240"/>
                <a:gd name="T11" fmla="*/ 0 h 11"/>
                <a:gd name="T12" fmla="*/ 1 w 240"/>
                <a:gd name="T13" fmla="*/ 0 h 11"/>
                <a:gd name="T14" fmla="*/ 1 w 240"/>
                <a:gd name="T15" fmla="*/ 0 h 11"/>
                <a:gd name="T16" fmla="*/ 1 w 240"/>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0"/>
                <a:gd name="T28" fmla="*/ 0 h 11"/>
                <a:gd name="T29" fmla="*/ 240 w 240"/>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0" h="11">
                  <a:moveTo>
                    <a:pt x="240" y="2"/>
                  </a:moveTo>
                  <a:lnTo>
                    <a:pt x="238" y="1"/>
                  </a:lnTo>
                  <a:lnTo>
                    <a:pt x="237" y="0"/>
                  </a:lnTo>
                  <a:lnTo>
                    <a:pt x="2" y="1"/>
                  </a:lnTo>
                  <a:lnTo>
                    <a:pt x="0" y="6"/>
                  </a:lnTo>
                  <a:lnTo>
                    <a:pt x="7" y="11"/>
                  </a:lnTo>
                  <a:lnTo>
                    <a:pt x="240" y="9"/>
                  </a:lnTo>
                  <a:lnTo>
                    <a:pt x="240" y="5"/>
                  </a:lnTo>
                  <a:lnTo>
                    <a:pt x="24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67" name="Freeform 26"/>
            <p:cNvSpPr>
              <a:spLocks/>
            </p:cNvSpPr>
            <p:nvPr/>
          </p:nvSpPr>
          <p:spPr bwMode="auto">
            <a:xfrm>
              <a:off x="8650" y="15014"/>
              <a:ext cx="45" cy="7"/>
            </a:xfrm>
            <a:custGeom>
              <a:avLst/>
              <a:gdLst>
                <a:gd name="T0" fmla="*/ 0 w 91"/>
                <a:gd name="T1" fmla="*/ 0 h 15"/>
                <a:gd name="T2" fmla="*/ 0 w 91"/>
                <a:gd name="T3" fmla="*/ 0 h 15"/>
                <a:gd name="T4" fmla="*/ 0 w 91"/>
                <a:gd name="T5" fmla="*/ 0 h 15"/>
                <a:gd name="T6" fmla="*/ 0 w 91"/>
                <a:gd name="T7" fmla="*/ 0 h 15"/>
                <a:gd name="T8" fmla="*/ 0 w 91"/>
                <a:gd name="T9" fmla="*/ 0 h 15"/>
                <a:gd name="T10" fmla="*/ 0 w 91"/>
                <a:gd name="T11" fmla="*/ 0 h 15"/>
                <a:gd name="T12" fmla="*/ 0 w 91"/>
                <a:gd name="T13" fmla="*/ 0 h 15"/>
                <a:gd name="T14" fmla="*/ 0 w 91"/>
                <a:gd name="T15" fmla="*/ 0 h 15"/>
                <a:gd name="T16" fmla="*/ 0 w 91"/>
                <a:gd name="T17" fmla="*/ 0 h 15"/>
                <a:gd name="T18" fmla="*/ 0 w 91"/>
                <a:gd name="T19" fmla="*/ 0 h 15"/>
                <a:gd name="T20" fmla="*/ 0 w 91"/>
                <a:gd name="T21" fmla="*/ 0 h 15"/>
                <a:gd name="T22" fmla="*/ 0 w 91"/>
                <a:gd name="T23" fmla="*/ 0 h 15"/>
                <a:gd name="T24" fmla="*/ 0 w 91"/>
                <a:gd name="T25" fmla="*/ 0 h 15"/>
                <a:gd name="T26" fmla="*/ 0 w 91"/>
                <a:gd name="T27" fmla="*/ 0 h 15"/>
                <a:gd name="T28" fmla="*/ 0 w 91"/>
                <a:gd name="T29" fmla="*/ 0 h 15"/>
                <a:gd name="T30" fmla="*/ 0 w 91"/>
                <a:gd name="T31" fmla="*/ 0 h 15"/>
                <a:gd name="T32" fmla="*/ 0 w 91"/>
                <a:gd name="T33" fmla="*/ 0 h 15"/>
                <a:gd name="T34" fmla="*/ 0 w 91"/>
                <a:gd name="T35" fmla="*/ 0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1"/>
                <a:gd name="T55" fmla="*/ 0 h 15"/>
                <a:gd name="T56" fmla="*/ 91 w 91"/>
                <a:gd name="T57" fmla="*/ 15 h 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1" h="15">
                  <a:moveTo>
                    <a:pt x="91" y="7"/>
                  </a:moveTo>
                  <a:lnTo>
                    <a:pt x="5" y="0"/>
                  </a:lnTo>
                  <a:lnTo>
                    <a:pt x="0" y="1"/>
                  </a:lnTo>
                  <a:lnTo>
                    <a:pt x="1" y="5"/>
                  </a:lnTo>
                  <a:lnTo>
                    <a:pt x="5" y="6"/>
                  </a:lnTo>
                  <a:lnTo>
                    <a:pt x="9" y="7"/>
                  </a:lnTo>
                  <a:lnTo>
                    <a:pt x="17" y="7"/>
                  </a:lnTo>
                  <a:lnTo>
                    <a:pt x="24" y="10"/>
                  </a:lnTo>
                  <a:lnTo>
                    <a:pt x="29" y="12"/>
                  </a:lnTo>
                  <a:lnTo>
                    <a:pt x="38" y="15"/>
                  </a:lnTo>
                  <a:lnTo>
                    <a:pt x="46" y="15"/>
                  </a:lnTo>
                  <a:lnTo>
                    <a:pt x="56" y="14"/>
                  </a:lnTo>
                  <a:lnTo>
                    <a:pt x="65" y="12"/>
                  </a:lnTo>
                  <a:lnTo>
                    <a:pt x="75" y="11"/>
                  </a:lnTo>
                  <a:lnTo>
                    <a:pt x="83" y="10"/>
                  </a:lnTo>
                  <a:lnTo>
                    <a:pt x="91" y="9"/>
                  </a:lnTo>
                  <a:lnTo>
                    <a:pt x="91" y="8"/>
                  </a:lnTo>
                  <a:lnTo>
                    <a:pt x="91"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68" name="Freeform 27"/>
            <p:cNvSpPr>
              <a:spLocks/>
            </p:cNvSpPr>
            <p:nvPr/>
          </p:nvSpPr>
          <p:spPr bwMode="auto">
            <a:xfrm>
              <a:off x="8616" y="15584"/>
              <a:ext cx="54" cy="47"/>
            </a:xfrm>
            <a:custGeom>
              <a:avLst/>
              <a:gdLst>
                <a:gd name="T0" fmla="*/ 1 w 108"/>
                <a:gd name="T1" fmla="*/ 0 h 93"/>
                <a:gd name="T2" fmla="*/ 1 w 108"/>
                <a:gd name="T3" fmla="*/ 0 h 93"/>
                <a:gd name="T4" fmla="*/ 1 w 108"/>
                <a:gd name="T5" fmla="*/ 0 h 93"/>
                <a:gd name="T6" fmla="*/ 0 w 108"/>
                <a:gd name="T7" fmla="*/ 1 h 93"/>
                <a:gd name="T8" fmla="*/ 1 w 108"/>
                <a:gd name="T9" fmla="*/ 1 h 93"/>
                <a:gd name="T10" fmla="*/ 1 w 108"/>
                <a:gd name="T11" fmla="*/ 1 h 93"/>
                <a:gd name="T12" fmla="*/ 1 w 108"/>
                <a:gd name="T13" fmla="*/ 1 h 93"/>
                <a:gd name="T14" fmla="*/ 1 w 108"/>
                <a:gd name="T15" fmla="*/ 1 h 93"/>
                <a:gd name="T16" fmla="*/ 1 w 108"/>
                <a:gd name="T17" fmla="*/ 1 h 93"/>
                <a:gd name="T18" fmla="*/ 1 w 108"/>
                <a:gd name="T19" fmla="*/ 1 h 93"/>
                <a:gd name="T20" fmla="*/ 1 w 108"/>
                <a:gd name="T21" fmla="*/ 1 h 93"/>
                <a:gd name="T22" fmla="*/ 1 w 108"/>
                <a:gd name="T23" fmla="*/ 1 h 93"/>
                <a:gd name="T24" fmla="*/ 1 w 108"/>
                <a:gd name="T25" fmla="*/ 1 h 93"/>
                <a:gd name="T26" fmla="*/ 1 w 108"/>
                <a:gd name="T27" fmla="*/ 1 h 93"/>
                <a:gd name="T28" fmla="*/ 1 w 108"/>
                <a:gd name="T29" fmla="*/ 1 h 93"/>
                <a:gd name="T30" fmla="*/ 1 w 108"/>
                <a:gd name="T31" fmla="*/ 0 h 9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8"/>
                <a:gd name="T49" fmla="*/ 0 h 93"/>
                <a:gd name="T50" fmla="*/ 108 w 108"/>
                <a:gd name="T51" fmla="*/ 93 h 9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8" h="93">
                  <a:moveTo>
                    <a:pt x="108" y="0"/>
                  </a:moveTo>
                  <a:lnTo>
                    <a:pt x="105" y="0"/>
                  </a:lnTo>
                  <a:lnTo>
                    <a:pt x="103" y="0"/>
                  </a:lnTo>
                  <a:lnTo>
                    <a:pt x="0" y="92"/>
                  </a:lnTo>
                  <a:lnTo>
                    <a:pt x="4" y="93"/>
                  </a:lnTo>
                  <a:lnTo>
                    <a:pt x="8" y="91"/>
                  </a:lnTo>
                  <a:lnTo>
                    <a:pt x="12" y="89"/>
                  </a:lnTo>
                  <a:lnTo>
                    <a:pt x="15" y="88"/>
                  </a:lnTo>
                  <a:lnTo>
                    <a:pt x="21" y="83"/>
                  </a:lnTo>
                  <a:lnTo>
                    <a:pt x="26" y="79"/>
                  </a:lnTo>
                  <a:lnTo>
                    <a:pt x="91" y="26"/>
                  </a:lnTo>
                  <a:lnTo>
                    <a:pt x="93" y="21"/>
                  </a:lnTo>
                  <a:lnTo>
                    <a:pt x="97" y="16"/>
                  </a:lnTo>
                  <a:lnTo>
                    <a:pt x="103" y="8"/>
                  </a:lnTo>
                  <a:lnTo>
                    <a:pt x="108" y="1"/>
                  </a:lnTo>
                  <a:lnTo>
                    <a:pt x="10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69" name="Freeform 28"/>
            <p:cNvSpPr>
              <a:spLocks/>
            </p:cNvSpPr>
            <p:nvPr/>
          </p:nvSpPr>
          <p:spPr bwMode="auto">
            <a:xfrm>
              <a:off x="8572" y="15406"/>
              <a:ext cx="91" cy="15"/>
            </a:xfrm>
            <a:custGeom>
              <a:avLst/>
              <a:gdLst>
                <a:gd name="T0" fmla="*/ 1 w 182"/>
                <a:gd name="T1" fmla="*/ 1 h 29"/>
                <a:gd name="T2" fmla="*/ 1 w 182"/>
                <a:gd name="T3" fmla="*/ 1 h 29"/>
                <a:gd name="T4" fmla="*/ 1 w 182"/>
                <a:gd name="T5" fmla="*/ 1 h 29"/>
                <a:gd name="T6" fmla="*/ 1 w 182"/>
                <a:gd name="T7" fmla="*/ 1 h 29"/>
                <a:gd name="T8" fmla="*/ 1 w 182"/>
                <a:gd name="T9" fmla="*/ 1 h 29"/>
                <a:gd name="T10" fmla="*/ 1 w 182"/>
                <a:gd name="T11" fmla="*/ 1 h 29"/>
                <a:gd name="T12" fmla="*/ 0 w 182"/>
                <a:gd name="T13" fmla="*/ 0 h 29"/>
                <a:gd name="T14" fmla="*/ 1 w 182"/>
                <a:gd name="T15" fmla="*/ 1 h 29"/>
                <a:gd name="T16" fmla="*/ 1 w 182"/>
                <a:gd name="T17" fmla="*/ 1 h 29"/>
                <a:gd name="T18" fmla="*/ 1 w 182"/>
                <a:gd name="T19" fmla="*/ 1 h 29"/>
                <a:gd name="T20" fmla="*/ 1 w 182"/>
                <a:gd name="T21" fmla="*/ 1 h 29"/>
                <a:gd name="T22" fmla="*/ 1 w 182"/>
                <a:gd name="T23" fmla="*/ 1 h 29"/>
                <a:gd name="T24" fmla="*/ 1 w 182"/>
                <a:gd name="T25" fmla="*/ 1 h 29"/>
                <a:gd name="T26" fmla="*/ 1 w 182"/>
                <a:gd name="T27" fmla="*/ 1 h 29"/>
                <a:gd name="T28" fmla="*/ 1 w 182"/>
                <a:gd name="T29" fmla="*/ 1 h 29"/>
                <a:gd name="T30" fmla="*/ 1 w 182"/>
                <a:gd name="T31" fmla="*/ 1 h 29"/>
                <a:gd name="T32" fmla="*/ 1 w 182"/>
                <a:gd name="T33" fmla="*/ 1 h 29"/>
                <a:gd name="T34" fmla="*/ 1 w 182"/>
                <a:gd name="T35" fmla="*/ 1 h 29"/>
                <a:gd name="T36" fmla="*/ 1 w 182"/>
                <a:gd name="T37" fmla="*/ 1 h 29"/>
                <a:gd name="T38" fmla="*/ 1 w 182"/>
                <a:gd name="T39" fmla="*/ 1 h 29"/>
                <a:gd name="T40" fmla="*/ 1 w 182"/>
                <a:gd name="T41" fmla="*/ 1 h 29"/>
                <a:gd name="T42" fmla="*/ 1 w 182"/>
                <a:gd name="T43" fmla="*/ 1 h 29"/>
                <a:gd name="T44" fmla="*/ 1 w 182"/>
                <a:gd name="T45" fmla="*/ 1 h 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2"/>
                <a:gd name="T70" fmla="*/ 0 h 29"/>
                <a:gd name="T71" fmla="*/ 182 w 182"/>
                <a:gd name="T72" fmla="*/ 29 h 2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2" h="29">
                  <a:moveTo>
                    <a:pt x="182" y="27"/>
                  </a:moveTo>
                  <a:lnTo>
                    <a:pt x="68" y="17"/>
                  </a:lnTo>
                  <a:lnTo>
                    <a:pt x="59" y="15"/>
                  </a:lnTo>
                  <a:lnTo>
                    <a:pt x="53" y="13"/>
                  </a:lnTo>
                  <a:lnTo>
                    <a:pt x="47" y="10"/>
                  </a:lnTo>
                  <a:lnTo>
                    <a:pt x="39" y="9"/>
                  </a:lnTo>
                  <a:lnTo>
                    <a:pt x="0" y="0"/>
                  </a:lnTo>
                  <a:lnTo>
                    <a:pt x="8" y="5"/>
                  </a:lnTo>
                  <a:lnTo>
                    <a:pt x="18" y="9"/>
                  </a:lnTo>
                  <a:lnTo>
                    <a:pt x="29" y="12"/>
                  </a:lnTo>
                  <a:lnTo>
                    <a:pt x="40" y="16"/>
                  </a:lnTo>
                  <a:lnTo>
                    <a:pt x="52" y="19"/>
                  </a:lnTo>
                  <a:lnTo>
                    <a:pt x="64" y="22"/>
                  </a:lnTo>
                  <a:lnTo>
                    <a:pt x="76" y="24"/>
                  </a:lnTo>
                  <a:lnTo>
                    <a:pt x="87" y="26"/>
                  </a:lnTo>
                  <a:lnTo>
                    <a:pt x="99" y="27"/>
                  </a:lnTo>
                  <a:lnTo>
                    <a:pt x="111" y="28"/>
                  </a:lnTo>
                  <a:lnTo>
                    <a:pt x="122" y="28"/>
                  </a:lnTo>
                  <a:lnTo>
                    <a:pt x="134" y="29"/>
                  </a:lnTo>
                  <a:lnTo>
                    <a:pt x="146" y="29"/>
                  </a:lnTo>
                  <a:lnTo>
                    <a:pt x="157" y="29"/>
                  </a:lnTo>
                  <a:lnTo>
                    <a:pt x="169" y="28"/>
                  </a:lnTo>
                  <a:lnTo>
                    <a:pt x="182"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70" name="Freeform 29"/>
            <p:cNvSpPr>
              <a:spLocks/>
            </p:cNvSpPr>
            <p:nvPr/>
          </p:nvSpPr>
          <p:spPr bwMode="auto">
            <a:xfrm>
              <a:off x="8667" y="15067"/>
              <a:ext cx="10" cy="2"/>
            </a:xfrm>
            <a:custGeom>
              <a:avLst/>
              <a:gdLst>
                <a:gd name="T0" fmla="*/ 1 w 20"/>
                <a:gd name="T1" fmla="*/ 1 h 4"/>
                <a:gd name="T2" fmla="*/ 1 w 20"/>
                <a:gd name="T3" fmla="*/ 0 h 4"/>
                <a:gd name="T4" fmla="*/ 0 w 20"/>
                <a:gd name="T5" fmla="*/ 1 h 4"/>
                <a:gd name="T6" fmla="*/ 1 w 20"/>
                <a:gd name="T7" fmla="*/ 1 h 4"/>
                <a:gd name="T8" fmla="*/ 1 w 20"/>
                <a:gd name="T9" fmla="*/ 1 h 4"/>
                <a:gd name="T10" fmla="*/ 1 w 20"/>
                <a:gd name="T11" fmla="*/ 1 h 4"/>
                <a:gd name="T12" fmla="*/ 1 w 20"/>
                <a:gd name="T13" fmla="*/ 1 h 4"/>
                <a:gd name="T14" fmla="*/ 0 60000 65536"/>
                <a:gd name="T15" fmla="*/ 0 60000 65536"/>
                <a:gd name="T16" fmla="*/ 0 60000 65536"/>
                <a:gd name="T17" fmla="*/ 0 60000 65536"/>
                <a:gd name="T18" fmla="*/ 0 60000 65536"/>
                <a:gd name="T19" fmla="*/ 0 60000 65536"/>
                <a:gd name="T20" fmla="*/ 0 60000 65536"/>
                <a:gd name="T21" fmla="*/ 0 w 20"/>
                <a:gd name="T22" fmla="*/ 0 h 4"/>
                <a:gd name="T23" fmla="*/ 20 w 20"/>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4">
                  <a:moveTo>
                    <a:pt x="17" y="2"/>
                  </a:moveTo>
                  <a:lnTo>
                    <a:pt x="8" y="0"/>
                  </a:lnTo>
                  <a:lnTo>
                    <a:pt x="0" y="2"/>
                  </a:lnTo>
                  <a:lnTo>
                    <a:pt x="8" y="4"/>
                  </a:lnTo>
                  <a:lnTo>
                    <a:pt x="20" y="4"/>
                  </a:lnTo>
                  <a:lnTo>
                    <a:pt x="18" y="3"/>
                  </a:lnTo>
                  <a:lnTo>
                    <a:pt x="17"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71" name="Freeform 30"/>
            <p:cNvSpPr>
              <a:spLocks/>
            </p:cNvSpPr>
            <p:nvPr/>
          </p:nvSpPr>
          <p:spPr bwMode="auto">
            <a:xfrm>
              <a:off x="8562" y="14962"/>
              <a:ext cx="101" cy="13"/>
            </a:xfrm>
            <a:custGeom>
              <a:avLst/>
              <a:gdLst>
                <a:gd name="T0" fmla="*/ 1 w 202"/>
                <a:gd name="T1" fmla="*/ 0 h 28"/>
                <a:gd name="T2" fmla="*/ 1 w 202"/>
                <a:gd name="T3" fmla="*/ 0 h 28"/>
                <a:gd name="T4" fmla="*/ 1 w 202"/>
                <a:gd name="T5" fmla="*/ 0 h 28"/>
                <a:gd name="T6" fmla="*/ 1 w 202"/>
                <a:gd name="T7" fmla="*/ 0 h 28"/>
                <a:gd name="T8" fmla="*/ 1 w 202"/>
                <a:gd name="T9" fmla="*/ 0 h 28"/>
                <a:gd name="T10" fmla="*/ 1 w 202"/>
                <a:gd name="T11" fmla="*/ 0 h 28"/>
                <a:gd name="T12" fmla="*/ 1 w 202"/>
                <a:gd name="T13" fmla="*/ 0 h 28"/>
                <a:gd name="T14" fmla="*/ 1 w 202"/>
                <a:gd name="T15" fmla="*/ 0 h 28"/>
                <a:gd name="T16" fmla="*/ 1 w 202"/>
                <a:gd name="T17" fmla="*/ 0 h 28"/>
                <a:gd name="T18" fmla="*/ 1 w 202"/>
                <a:gd name="T19" fmla="*/ 0 h 28"/>
                <a:gd name="T20" fmla="*/ 1 w 202"/>
                <a:gd name="T21" fmla="*/ 0 h 28"/>
                <a:gd name="T22" fmla="*/ 1 w 202"/>
                <a:gd name="T23" fmla="*/ 0 h 28"/>
                <a:gd name="T24" fmla="*/ 1 w 202"/>
                <a:gd name="T25" fmla="*/ 0 h 28"/>
                <a:gd name="T26" fmla="*/ 1 w 202"/>
                <a:gd name="T27" fmla="*/ 0 h 28"/>
                <a:gd name="T28" fmla="*/ 1 w 202"/>
                <a:gd name="T29" fmla="*/ 0 h 28"/>
                <a:gd name="T30" fmla="*/ 1 w 202"/>
                <a:gd name="T31" fmla="*/ 0 h 28"/>
                <a:gd name="T32" fmla="*/ 1 w 202"/>
                <a:gd name="T33" fmla="*/ 0 h 28"/>
                <a:gd name="T34" fmla="*/ 1 w 202"/>
                <a:gd name="T35" fmla="*/ 0 h 28"/>
                <a:gd name="T36" fmla="*/ 1 w 202"/>
                <a:gd name="T37" fmla="*/ 0 h 28"/>
                <a:gd name="T38" fmla="*/ 1 w 202"/>
                <a:gd name="T39" fmla="*/ 0 h 28"/>
                <a:gd name="T40" fmla="*/ 1 w 202"/>
                <a:gd name="T41" fmla="*/ 0 h 28"/>
                <a:gd name="T42" fmla="*/ 1 w 202"/>
                <a:gd name="T43" fmla="*/ 0 h 28"/>
                <a:gd name="T44" fmla="*/ 1 w 202"/>
                <a:gd name="T45" fmla="*/ 0 h 28"/>
                <a:gd name="T46" fmla="*/ 1 w 202"/>
                <a:gd name="T47" fmla="*/ 0 h 28"/>
                <a:gd name="T48" fmla="*/ 0 w 202"/>
                <a:gd name="T49" fmla="*/ 0 h 28"/>
                <a:gd name="T50" fmla="*/ 1 w 202"/>
                <a:gd name="T51" fmla="*/ 0 h 28"/>
                <a:gd name="T52" fmla="*/ 1 w 202"/>
                <a:gd name="T53" fmla="*/ 0 h 28"/>
                <a:gd name="T54" fmla="*/ 1 w 202"/>
                <a:gd name="T55" fmla="*/ 0 h 28"/>
                <a:gd name="T56" fmla="*/ 1 w 202"/>
                <a:gd name="T57" fmla="*/ 0 h 28"/>
                <a:gd name="T58" fmla="*/ 1 w 202"/>
                <a:gd name="T59" fmla="*/ 0 h 28"/>
                <a:gd name="T60" fmla="*/ 1 w 202"/>
                <a:gd name="T61" fmla="*/ 0 h 28"/>
                <a:gd name="T62" fmla="*/ 1 w 202"/>
                <a:gd name="T63" fmla="*/ 0 h 28"/>
                <a:gd name="T64" fmla="*/ 1 w 202"/>
                <a:gd name="T65" fmla="*/ 0 h 28"/>
                <a:gd name="T66" fmla="*/ 1 w 202"/>
                <a:gd name="T67" fmla="*/ 0 h 28"/>
                <a:gd name="T68" fmla="*/ 1 w 202"/>
                <a:gd name="T69" fmla="*/ 0 h 28"/>
                <a:gd name="T70" fmla="*/ 1 w 202"/>
                <a:gd name="T71" fmla="*/ 0 h 28"/>
                <a:gd name="T72" fmla="*/ 1 w 202"/>
                <a:gd name="T73" fmla="*/ 0 h 28"/>
                <a:gd name="T74" fmla="*/ 1 w 202"/>
                <a:gd name="T75" fmla="*/ 0 h 28"/>
                <a:gd name="T76" fmla="*/ 1 w 202"/>
                <a:gd name="T77" fmla="*/ 0 h 28"/>
                <a:gd name="T78" fmla="*/ 1 w 202"/>
                <a:gd name="T79" fmla="*/ 0 h 28"/>
                <a:gd name="T80" fmla="*/ 1 w 202"/>
                <a:gd name="T81" fmla="*/ 0 h 28"/>
                <a:gd name="T82" fmla="*/ 1 w 202"/>
                <a:gd name="T83" fmla="*/ 0 h 28"/>
                <a:gd name="T84" fmla="*/ 1 w 202"/>
                <a:gd name="T85" fmla="*/ 0 h 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2"/>
                <a:gd name="T130" fmla="*/ 0 h 28"/>
                <a:gd name="T131" fmla="*/ 202 w 202"/>
                <a:gd name="T132" fmla="*/ 28 h 2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2" h="28">
                  <a:moveTo>
                    <a:pt x="202" y="23"/>
                  </a:moveTo>
                  <a:lnTo>
                    <a:pt x="201" y="20"/>
                  </a:lnTo>
                  <a:lnTo>
                    <a:pt x="201" y="18"/>
                  </a:lnTo>
                  <a:lnTo>
                    <a:pt x="192" y="13"/>
                  </a:lnTo>
                  <a:lnTo>
                    <a:pt x="183" y="11"/>
                  </a:lnTo>
                  <a:lnTo>
                    <a:pt x="174" y="7"/>
                  </a:lnTo>
                  <a:lnTo>
                    <a:pt x="166" y="6"/>
                  </a:lnTo>
                  <a:lnTo>
                    <a:pt x="156" y="5"/>
                  </a:lnTo>
                  <a:lnTo>
                    <a:pt x="148" y="5"/>
                  </a:lnTo>
                  <a:lnTo>
                    <a:pt x="137" y="5"/>
                  </a:lnTo>
                  <a:lnTo>
                    <a:pt x="130" y="5"/>
                  </a:lnTo>
                  <a:lnTo>
                    <a:pt x="119" y="5"/>
                  </a:lnTo>
                  <a:lnTo>
                    <a:pt x="110" y="5"/>
                  </a:lnTo>
                  <a:lnTo>
                    <a:pt x="100" y="5"/>
                  </a:lnTo>
                  <a:lnTo>
                    <a:pt x="91" y="5"/>
                  </a:lnTo>
                  <a:lnTo>
                    <a:pt x="82" y="4"/>
                  </a:lnTo>
                  <a:lnTo>
                    <a:pt x="72" y="3"/>
                  </a:lnTo>
                  <a:lnTo>
                    <a:pt x="63" y="1"/>
                  </a:lnTo>
                  <a:lnTo>
                    <a:pt x="56" y="0"/>
                  </a:lnTo>
                  <a:lnTo>
                    <a:pt x="41" y="2"/>
                  </a:lnTo>
                  <a:lnTo>
                    <a:pt x="28" y="2"/>
                  </a:lnTo>
                  <a:lnTo>
                    <a:pt x="20" y="1"/>
                  </a:lnTo>
                  <a:lnTo>
                    <a:pt x="14" y="0"/>
                  </a:lnTo>
                  <a:lnTo>
                    <a:pt x="6" y="0"/>
                  </a:lnTo>
                  <a:lnTo>
                    <a:pt x="0" y="2"/>
                  </a:lnTo>
                  <a:lnTo>
                    <a:pt x="10" y="3"/>
                  </a:lnTo>
                  <a:lnTo>
                    <a:pt x="22" y="5"/>
                  </a:lnTo>
                  <a:lnTo>
                    <a:pt x="33" y="7"/>
                  </a:lnTo>
                  <a:lnTo>
                    <a:pt x="46" y="11"/>
                  </a:lnTo>
                  <a:lnTo>
                    <a:pt x="58" y="12"/>
                  </a:lnTo>
                  <a:lnTo>
                    <a:pt x="71" y="14"/>
                  </a:lnTo>
                  <a:lnTo>
                    <a:pt x="84" y="16"/>
                  </a:lnTo>
                  <a:lnTo>
                    <a:pt x="98" y="19"/>
                  </a:lnTo>
                  <a:lnTo>
                    <a:pt x="110" y="20"/>
                  </a:lnTo>
                  <a:lnTo>
                    <a:pt x="123" y="21"/>
                  </a:lnTo>
                  <a:lnTo>
                    <a:pt x="136" y="22"/>
                  </a:lnTo>
                  <a:lnTo>
                    <a:pt x="150" y="24"/>
                  </a:lnTo>
                  <a:lnTo>
                    <a:pt x="162" y="26"/>
                  </a:lnTo>
                  <a:lnTo>
                    <a:pt x="176" y="27"/>
                  </a:lnTo>
                  <a:lnTo>
                    <a:pt x="188" y="27"/>
                  </a:lnTo>
                  <a:lnTo>
                    <a:pt x="202" y="28"/>
                  </a:lnTo>
                  <a:lnTo>
                    <a:pt x="202" y="26"/>
                  </a:lnTo>
                  <a:lnTo>
                    <a:pt x="202"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72" name="Freeform 31"/>
            <p:cNvSpPr>
              <a:spLocks/>
            </p:cNvSpPr>
            <p:nvPr/>
          </p:nvSpPr>
          <p:spPr bwMode="auto">
            <a:xfrm>
              <a:off x="8342" y="15712"/>
              <a:ext cx="289" cy="12"/>
            </a:xfrm>
            <a:custGeom>
              <a:avLst/>
              <a:gdLst>
                <a:gd name="T0" fmla="*/ 0 w 580"/>
                <a:gd name="T1" fmla="*/ 0 h 26"/>
                <a:gd name="T2" fmla="*/ 0 w 580"/>
                <a:gd name="T3" fmla="*/ 0 h 26"/>
                <a:gd name="T4" fmla="*/ 0 w 580"/>
                <a:gd name="T5" fmla="*/ 0 h 26"/>
                <a:gd name="T6" fmla="*/ 0 w 580"/>
                <a:gd name="T7" fmla="*/ 0 h 26"/>
                <a:gd name="T8" fmla="*/ 0 w 580"/>
                <a:gd name="T9" fmla="*/ 0 h 26"/>
                <a:gd name="T10" fmla="*/ 0 w 580"/>
                <a:gd name="T11" fmla="*/ 0 h 26"/>
                <a:gd name="T12" fmla="*/ 0 w 580"/>
                <a:gd name="T13" fmla="*/ 0 h 26"/>
                <a:gd name="T14" fmla="*/ 0 w 580"/>
                <a:gd name="T15" fmla="*/ 0 h 26"/>
                <a:gd name="T16" fmla="*/ 0 w 580"/>
                <a:gd name="T17" fmla="*/ 0 h 26"/>
                <a:gd name="T18" fmla="*/ 0 w 580"/>
                <a:gd name="T19" fmla="*/ 0 h 26"/>
                <a:gd name="T20" fmla="*/ 0 w 580"/>
                <a:gd name="T21" fmla="*/ 0 h 26"/>
                <a:gd name="T22" fmla="*/ 0 w 580"/>
                <a:gd name="T23" fmla="*/ 0 h 26"/>
                <a:gd name="T24" fmla="*/ 0 w 580"/>
                <a:gd name="T25" fmla="*/ 0 h 26"/>
                <a:gd name="T26" fmla="*/ 0 w 580"/>
                <a:gd name="T27" fmla="*/ 0 h 26"/>
                <a:gd name="T28" fmla="*/ 0 w 580"/>
                <a:gd name="T29" fmla="*/ 0 h 26"/>
                <a:gd name="T30" fmla="*/ 0 w 580"/>
                <a:gd name="T31" fmla="*/ 0 h 26"/>
                <a:gd name="T32" fmla="*/ 0 w 580"/>
                <a:gd name="T33" fmla="*/ 0 h 26"/>
                <a:gd name="T34" fmla="*/ 0 w 580"/>
                <a:gd name="T35" fmla="*/ 0 h 26"/>
                <a:gd name="T36" fmla="*/ 0 w 580"/>
                <a:gd name="T37" fmla="*/ 0 h 26"/>
                <a:gd name="T38" fmla="*/ 0 w 580"/>
                <a:gd name="T39" fmla="*/ 0 h 26"/>
                <a:gd name="T40" fmla="*/ 0 w 580"/>
                <a:gd name="T41" fmla="*/ 0 h 26"/>
                <a:gd name="T42" fmla="*/ 0 w 580"/>
                <a:gd name="T43" fmla="*/ 0 h 26"/>
                <a:gd name="T44" fmla="*/ 0 w 580"/>
                <a:gd name="T45" fmla="*/ 0 h 26"/>
                <a:gd name="T46" fmla="*/ 0 w 580"/>
                <a:gd name="T47" fmla="*/ 0 h 26"/>
                <a:gd name="T48" fmla="*/ 0 w 580"/>
                <a:gd name="T49" fmla="*/ 0 h 26"/>
                <a:gd name="T50" fmla="*/ 0 w 580"/>
                <a:gd name="T51" fmla="*/ 0 h 26"/>
                <a:gd name="T52" fmla="*/ 0 w 580"/>
                <a:gd name="T53" fmla="*/ 0 h 26"/>
                <a:gd name="T54" fmla="*/ 0 w 580"/>
                <a:gd name="T55" fmla="*/ 0 h 26"/>
                <a:gd name="T56" fmla="*/ 0 w 580"/>
                <a:gd name="T57" fmla="*/ 0 h 26"/>
                <a:gd name="T58" fmla="*/ 0 w 580"/>
                <a:gd name="T59" fmla="*/ 0 h 26"/>
                <a:gd name="T60" fmla="*/ 0 w 580"/>
                <a:gd name="T61" fmla="*/ 0 h 26"/>
                <a:gd name="T62" fmla="*/ 0 w 580"/>
                <a:gd name="T63" fmla="*/ 0 h 26"/>
                <a:gd name="T64" fmla="*/ 0 w 580"/>
                <a:gd name="T65" fmla="*/ 0 h 26"/>
                <a:gd name="T66" fmla="*/ 0 w 580"/>
                <a:gd name="T67" fmla="*/ 0 h 26"/>
                <a:gd name="T68" fmla="*/ 0 w 580"/>
                <a:gd name="T69" fmla="*/ 0 h 26"/>
                <a:gd name="T70" fmla="*/ 0 w 580"/>
                <a:gd name="T71" fmla="*/ 0 h 26"/>
                <a:gd name="T72" fmla="*/ 0 w 580"/>
                <a:gd name="T73" fmla="*/ 0 h 26"/>
                <a:gd name="T74" fmla="*/ 0 w 580"/>
                <a:gd name="T75" fmla="*/ 0 h 26"/>
                <a:gd name="T76" fmla="*/ 0 w 580"/>
                <a:gd name="T77" fmla="*/ 0 h 26"/>
                <a:gd name="T78" fmla="*/ 0 w 580"/>
                <a:gd name="T79" fmla="*/ 0 h 26"/>
                <a:gd name="T80" fmla="*/ 0 w 580"/>
                <a:gd name="T81" fmla="*/ 0 h 26"/>
                <a:gd name="T82" fmla="*/ 0 w 580"/>
                <a:gd name="T83" fmla="*/ 0 h 26"/>
                <a:gd name="T84" fmla="*/ 0 w 580"/>
                <a:gd name="T85" fmla="*/ 0 h 26"/>
                <a:gd name="T86" fmla="*/ 0 w 580"/>
                <a:gd name="T87" fmla="*/ 0 h 26"/>
                <a:gd name="T88" fmla="*/ 0 w 580"/>
                <a:gd name="T89" fmla="*/ 0 h 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80"/>
                <a:gd name="T136" fmla="*/ 0 h 26"/>
                <a:gd name="T137" fmla="*/ 580 w 580"/>
                <a:gd name="T138" fmla="*/ 26 h 2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80" h="26">
                  <a:moveTo>
                    <a:pt x="580" y="17"/>
                  </a:moveTo>
                  <a:lnTo>
                    <a:pt x="580" y="15"/>
                  </a:lnTo>
                  <a:lnTo>
                    <a:pt x="580" y="14"/>
                  </a:lnTo>
                  <a:lnTo>
                    <a:pt x="569" y="12"/>
                  </a:lnTo>
                  <a:lnTo>
                    <a:pt x="560" y="11"/>
                  </a:lnTo>
                  <a:lnTo>
                    <a:pt x="551" y="10"/>
                  </a:lnTo>
                  <a:lnTo>
                    <a:pt x="542" y="10"/>
                  </a:lnTo>
                  <a:lnTo>
                    <a:pt x="532" y="9"/>
                  </a:lnTo>
                  <a:lnTo>
                    <a:pt x="524" y="8"/>
                  </a:lnTo>
                  <a:lnTo>
                    <a:pt x="513" y="7"/>
                  </a:lnTo>
                  <a:lnTo>
                    <a:pt x="506" y="7"/>
                  </a:lnTo>
                  <a:lnTo>
                    <a:pt x="495" y="5"/>
                  </a:lnTo>
                  <a:lnTo>
                    <a:pt x="487" y="4"/>
                  </a:lnTo>
                  <a:lnTo>
                    <a:pt x="477" y="3"/>
                  </a:lnTo>
                  <a:lnTo>
                    <a:pt x="469" y="3"/>
                  </a:lnTo>
                  <a:lnTo>
                    <a:pt x="459" y="2"/>
                  </a:lnTo>
                  <a:lnTo>
                    <a:pt x="451" y="2"/>
                  </a:lnTo>
                  <a:lnTo>
                    <a:pt x="441" y="2"/>
                  </a:lnTo>
                  <a:lnTo>
                    <a:pt x="433" y="2"/>
                  </a:lnTo>
                  <a:lnTo>
                    <a:pt x="422" y="1"/>
                  </a:lnTo>
                  <a:lnTo>
                    <a:pt x="413" y="1"/>
                  </a:lnTo>
                  <a:lnTo>
                    <a:pt x="404" y="0"/>
                  </a:lnTo>
                  <a:lnTo>
                    <a:pt x="395" y="0"/>
                  </a:lnTo>
                  <a:lnTo>
                    <a:pt x="386" y="0"/>
                  </a:lnTo>
                  <a:lnTo>
                    <a:pt x="377" y="0"/>
                  </a:lnTo>
                  <a:lnTo>
                    <a:pt x="368" y="0"/>
                  </a:lnTo>
                  <a:lnTo>
                    <a:pt x="360" y="0"/>
                  </a:lnTo>
                  <a:lnTo>
                    <a:pt x="350" y="0"/>
                  </a:lnTo>
                  <a:lnTo>
                    <a:pt x="341" y="0"/>
                  </a:lnTo>
                  <a:lnTo>
                    <a:pt x="332" y="0"/>
                  </a:lnTo>
                  <a:lnTo>
                    <a:pt x="322" y="0"/>
                  </a:lnTo>
                  <a:lnTo>
                    <a:pt x="313" y="0"/>
                  </a:lnTo>
                  <a:lnTo>
                    <a:pt x="304" y="0"/>
                  </a:lnTo>
                  <a:lnTo>
                    <a:pt x="295" y="0"/>
                  </a:lnTo>
                  <a:lnTo>
                    <a:pt x="287" y="1"/>
                  </a:lnTo>
                  <a:lnTo>
                    <a:pt x="277" y="1"/>
                  </a:lnTo>
                  <a:lnTo>
                    <a:pt x="268" y="1"/>
                  </a:lnTo>
                  <a:lnTo>
                    <a:pt x="259" y="1"/>
                  </a:lnTo>
                  <a:lnTo>
                    <a:pt x="250" y="1"/>
                  </a:lnTo>
                  <a:lnTo>
                    <a:pt x="239" y="1"/>
                  </a:lnTo>
                  <a:lnTo>
                    <a:pt x="231" y="2"/>
                  </a:lnTo>
                  <a:lnTo>
                    <a:pt x="221" y="2"/>
                  </a:lnTo>
                  <a:lnTo>
                    <a:pt x="213" y="3"/>
                  </a:lnTo>
                  <a:lnTo>
                    <a:pt x="203" y="3"/>
                  </a:lnTo>
                  <a:lnTo>
                    <a:pt x="195" y="3"/>
                  </a:lnTo>
                  <a:lnTo>
                    <a:pt x="185" y="4"/>
                  </a:lnTo>
                  <a:lnTo>
                    <a:pt x="177" y="5"/>
                  </a:lnTo>
                  <a:lnTo>
                    <a:pt x="168" y="5"/>
                  </a:lnTo>
                  <a:lnTo>
                    <a:pt x="159" y="7"/>
                  </a:lnTo>
                  <a:lnTo>
                    <a:pt x="150" y="8"/>
                  </a:lnTo>
                  <a:lnTo>
                    <a:pt x="142" y="9"/>
                  </a:lnTo>
                  <a:lnTo>
                    <a:pt x="131" y="9"/>
                  </a:lnTo>
                  <a:lnTo>
                    <a:pt x="122" y="10"/>
                  </a:lnTo>
                  <a:lnTo>
                    <a:pt x="113" y="11"/>
                  </a:lnTo>
                  <a:lnTo>
                    <a:pt x="105" y="12"/>
                  </a:lnTo>
                  <a:lnTo>
                    <a:pt x="95" y="12"/>
                  </a:lnTo>
                  <a:lnTo>
                    <a:pt x="86" y="13"/>
                  </a:lnTo>
                  <a:lnTo>
                    <a:pt x="77" y="14"/>
                  </a:lnTo>
                  <a:lnTo>
                    <a:pt x="69" y="15"/>
                  </a:lnTo>
                  <a:lnTo>
                    <a:pt x="60" y="15"/>
                  </a:lnTo>
                  <a:lnTo>
                    <a:pt x="51" y="17"/>
                  </a:lnTo>
                  <a:lnTo>
                    <a:pt x="42" y="17"/>
                  </a:lnTo>
                  <a:lnTo>
                    <a:pt x="34" y="19"/>
                  </a:lnTo>
                  <a:lnTo>
                    <a:pt x="25" y="20"/>
                  </a:lnTo>
                  <a:lnTo>
                    <a:pt x="16" y="22"/>
                  </a:lnTo>
                  <a:lnTo>
                    <a:pt x="8" y="24"/>
                  </a:lnTo>
                  <a:lnTo>
                    <a:pt x="0" y="26"/>
                  </a:lnTo>
                  <a:lnTo>
                    <a:pt x="8" y="26"/>
                  </a:lnTo>
                  <a:lnTo>
                    <a:pt x="16" y="26"/>
                  </a:lnTo>
                  <a:lnTo>
                    <a:pt x="24" y="26"/>
                  </a:lnTo>
                  <a:lnTo>
                    <a:pt x="31" y="26"/>
                  </a:lnTo>
                  <a:lnTo>
                    <a:pt x="39" y="26"/>
                  </a:lnTo>
                  <a:lnTo>
                    <a:pt x="48" y="26"/>
                  </a:lnTo>
                  <a:lnTo>
                    <a:pt x="57" y="26"/>
                  </a:lnTo>
                  <a:lnTo>
                    <a:pt x="66" y="26"/>
                  </a:lnTo>
                  <a:lnTo>
                    <a:pt x="74" y="26"/>
                  </a:lnTo>
                  <a:lnTo>
                    <a:pt x="83" y="26"/>
                  </a:lnTo>
                  <a:lnTo>
                    <a:pt x="92" y="26"/>
                  </a:lnTo>
                  <a:lnTo>
                    <a:pt x="102" y="26"/>
                  </a:lnTo>
                  <a:lnTo>
                    <a:pt x="109" y="26"/>
                  </a:lnTo>
                  <a:lnTo>
                    <a:pt x="118" y="26"/>
                  </a:lnTo>
                  <a:lnTo>
                    <a:pt x="128" y="26"/>
                  </a:lnTo>
                  <a:lnTo>
                    <a:pt x="137" y="26"/>
                  </a:lnTo>
                  <a:lnTo>
                    <a:pt x="144" y="25"/>
                  </a:lnTo>
                  <a:lnTo>
                    <a:pt x="153" y="25"/>
                  </a:lnTo>
                  <a:lnTo>
                    <a:pt x="163" y="24"/>
                  </a:lnTo>
                  <a:lnTo>
                    <a:pt x="172" y="24"/>
                  </a:lnTo>
                  <a:lnTo>
                    <a:pt x="179" y="22"/>
                  </a:lnTo>
                  <a:lnTo>
                    <a:pt x="189" y="22"/>
                  </a:lnTo>
                  <a:lnTo>
                    <a:pt x="198" y="22"/>
                  </a:lnTo>
                  <a:lnTo>
                    <a:pt x="207" y="22"/>
                  </a:lnTo>
                  <a:lnTo>
                    <a:pt x="215" y="21"/>
                  </a:lnTo>
                  <a:lnTo>
                    <a:pt x="224" y="20"/>
                  </a:lnTo>
                  <a:lnTo>
                    <a:pt x="233" y="19"/>
                  </a:lnTo>
                  <a:lnTo>
                    <a:pt x="242" y="19"/>
                  </a:lnTo>
                  <a:lnTo>
                    <a:pt x="250" y="18"/>
                  </a:lnTo>
                  <a:lnTo>
                    <a:pt x="260" y="18"/>
                  </a:lnTo>
                  <a:lnTo>
                    <a:pt x="268" y="17"/>
                  </a:lnTo>
                  <a:lnTo>
                    <a:pt x="278" y="17"/>
                  </a:lnTo>
                  <a:lnTo>
                    <a:pt x="291" y="16"/>
                  </a:lnTo>
                  <a:lnTo>
                    <a:pt x="306" y="15"/>
                  </a:lnTo>
                  <a:lnTo>
                    <a:pt x="312" y="15"/>
                  </a:lnTo>
                  <a:lnTo>
                    <a:pt x="320" y="15"/>
                  </a:lnTo>
                  <a:lnTo>
                    <a:pt x="326" y="15"/>
                  </a:lnTo>
                  <a:lnTo>
                    <a:pt x="334" y="15"/>
                  </a:lnTo>
                  <a:lnTo>
                    <a:pt x="341" y="14"/>
                  </a:lnTo>
                  <a:lnTo>
                    <a:pt x="347" y="14"/>
                  </a:lnTo>
                  <a:lnTo>
                    <a:pt x="355" y="14"/>
                  </a:lnTo>
                  <a:lnTo>
                    <a:pt x="363" y="14"/>
                  </a:lnTo>
                  <a:lnTo>
                    <a:pt x="369" y="14"/>
                  </a:lnTo>
                  <a:lnTo>
                    <a:pt x="376" y="14"/>
                  </a:lnTo>
                  <a:lnTo>
                    <a:pt x="384" y="14"/>
                  </a:lnTo>
                  <a:lnTo>
                    <a:pt x="391" y="15"/>
                  </a:lnTo>
                  <a:lnTo>
                    <a:pt x="404" y="15"/>
                  </a:lnTo>
                  <a:lnTo>
                    <a:pt x="419" y="15"/>
                  </a:lnTo>
                  <a:lnTo>
                    <a:pt x="432" y="15"/>
                  </a:lnTo>
                  <a:lnTo>
                    <a:pt x="446" y="16"/>
                  </a:lnTo>
                  <a:lnTo>
                    <a:pt x="459" y="16"/>
                  </a:lnTo>
                  <a:lnTo>
                    <a:pt x="473" y="18"/>
                  </a:lnTo>
                  <a:lnTo>
                    <a:pt x="480" y="18"/>
                  </a:lnTo>
                  <a:lnTo>
                    <a:pt x="486" y="19"/>
                  </a:lnTo>
                  <a:lnTo>
                    <a:pt x="494" y="20"/>
                  </a:lnTo>
                  <a:lnTo>
                    <a:pt x="502" y="22"/>
                  </a:lnTo>
                  <a:lnTo>
                    <a:pt x="508" y="21"/>
                  </a:lnTo>
                  <a:lnTo>
                    <a:pt x="519" y="20"/>
                  </a:lnTo>
                  <a:lnTo>
                    <a:pt x="525" y="19"/>
                  </a:lnTo>
                  <a:lnTo>
                    <a:pt x="533" y="19"/>
                  </a:lnTo>
                  <a:lnTo>
                    <a:pt x="539" y="19"/>
                  </a:lnTo>
                  <a:lnTo>
                    <a:pt x="547" y="20"/>
                  </a:lnTo>
                  <a:lnTo>
                    <a:pt x="555" y="20"/>
                  </a:lnTo>
                  <a:lnTo>
                    <a:pt x="563" y="20"/>
                  </a:lnTo>
                  <a:lnTo>
                    <a:pt x="571" y="21"/>
                  </a:lnTo>
                  <a:lnTo>
                    <a:pt x="580" y="22"/>
                  </a:lnTo>
                  <a:lnTo>
                    <a:pt x="580" y="20"/>
                  </a:lnTo>
                  <a:lnTo>
                    <a:pt x="58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73" name="Freeform 32"/>
            <p:cNvSpPr>
              <a:spLocks/>
            </p:cNvSpPr>
            <p:nvPr/>
          </p:nvSpPr>
          <p:spPr bwMode="auto">
            <a:xfrm>
              <a:off x="8549" y="15584"/>
              <a:ext cx="82" cy="70"/>
            </a:xfrm>
            <a:custGeom>
              <a:avLst/>
              <a:gdLst>
                <a:gd name="T0" fmla="*/ 0 w 165"/>
                <a:gd name="T1" fmla="*/ 1 h 140"/>
                <a:gd name="T2" fmla="*/ 0 w 165"/>
                <a:gd name="T3" fmla="*/ 1 h 140"/>
                <a:gd name="T4" fmla="*/ 0 w 165"/>
                <a:gd name="T5" fmla="*/ 0 h 140"/>
                <a:gd name="T6" fmla="*/ 0 w 165"/>
                <a:gd name="T7" fmla="*/ 1 h 140"/>
                <a:gd name="T8" fmla="*/ 0 w 165"/>
                <a:gd name="T9" fmla="*/ 1 h 140"/>
                <a:gd name="T10" fmla="*/ 0 w 165"/>
                <a:gd name="T11" fmla="*/ 1 h 140"/>
                <a:gd name="T12" fmla="*/ 0 w 165"/>
                <a:gd name="T13" fmla="*/ 1 h 140"/>
                <a:gd name="T14" fmla="*/ 0 w 165"/>
                <a:gd name="T15" fmla="*/ 1 h 140"/>
                <a:gd name="T16" fmla="*/ 0 w 165"/>
                <a:gd name="T17" fmla="*/ 1 h 140"/>
                <a:gd name="T18" fmla="*/ 0 w 165"/>
                <a:gd name="T19" fmla="*/ 1 h 140"/>
                <a:gd name="T20" fmla="*/ 0 w 165"/>
                <a:gd name="T21" fmla="*/ 1 h 140"/>
                <a:gd name="T22" fmla="*/ 0 w 165"/>
                <a:gd name="T23" fmla="*/ 1 h 140"/>
                <a:gd name="T24" fmla="*/ 0 w 165"/>
                <a:gd name="T25" fmla="*/ 1 h 140"/>
                <a:gd name="T26" fmla="*/ 0 w 165"/>
                <a:gd name="T27" fmla="*/ 1 h 140"/>
                <a:gd name="T28" fmla="*/ 0 w 165"/>
                <a:gd name="T29" fmla="*/ 1 h 140"/>
                <a:gd name="T30" fmla="*/ 0 w 165"/>
                <a:gd name="T31" fmla="*/ 1 h 140"/>
                <a:gd name="T32" fmla="*/ 0 w 165"/>
                <a:gd name="T33" fmla="*/ 1 h 140"/>
                <a:gd name="T34" fmla="*/ 0 w 165"/>
                <a:gd name="T35" fmla="*/ 1 h 140"/>
                <a:gd name="T36" fmla="*/ 0 w 165"/>
                <a:gd name="T37" fmla="*/ 1 h 140"/>
                <a:gd name="T38" fmla="*/ 0 w 165"/>
                <a:gd name="T39" fmla="*/ 1 h 140"/>
                <a:gd name="T40" fmla="*/ 0 w 165"/>
                <a:gd name="T41" fmla="*/ 1 h 140"/>
                <a:gd name="T42" fmla="*/ 0 w 165"/>
                <a:gd name="T43" fmla="*/ 1 h 140"/>
                <a:gd name="T44" fmla="*/ 0 w 165"/>
                <a:gd name="T45" fmla="*/ 1 h 140"/>
                <a:gd name="T46" fmla="*/ 0 w 165"/>
                <a:gd name="T47" fmla="*/ 1 h 140"/>
                <a:gd name="T48" fmla="*/ 0 w 165"/>
                <a:gd name="T49" fmla="*/ 1 h 140"/>
                <a:gd name="T50" fmla="*/ 0 w 165"/>
                <a:gd name="T51" fmla="*/ 1 h 140"/>
                <a:gd name="T52" fmla="*/ 0 w 165"/>
                <a:gd name="T53" fmla="*/ 1 h 140"/>
                <a:gd name="T54" fmla="*/ 0 w 165"/>
                <a:gd name="T55" fmla="*/ 1 h 140"/>
                <a:gd name="T56" fmla="*/ 0 w 165"/>
                <a:gd name="T57" fmla="*/ 1 h 140"/>
                <a:gd name="T58" fmla="*/ 0 w 165"/>
                <a:gd name="T59" fmla="*/ 1 h 140"/>
                <a:gd name="T60" fmla="*/ 0 w 165"/>
                <a:gd name="T61" fmla="*/ 1 h 140"/>
                <a:gd name="T62" fmla="*/ 0 w 165"/>
                <a:gd name="T63" fmla="*/ 1 h 140"/>
                <a:gd name="T64" fmla="*/ 0 w 165"/>
                <a:gd name="T65" fmla="*/ 1 h 140"/>
                <a:gd name="T66" fmla="*/ 0 w 165"/>
                <a:gd name="T67" fmla="*/ 1 h 140"/>
                <a:gd name="T68" fmla="*/ 0 w 165"/>
                <a:gd name="T69" fmla="*/ 1 h 140"/>
                <a:gd name="T70" fmla="*/ 0 w 165"/>
                <a:gd name="T71" fmla="*/ 1 h 140"/>
                <a:gd name="T72" fmla="*/ 0 w 165"/>
                <a:gd name="T73" fmla="*/ 1 h 1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5"/>
                <a:gd name="T112" fmla="*/ 0 h 140"/>
                <a:gd name="T113" fmla="*/ 165 w 165"/>
                <a:gd name="T114" fmla="*/ 140 h 14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5" h="140">
                  <a:moveTo>
                    <a:pt x="165" y="7"/>
                  </a:moveTo>
                  <a:lnTo>
                    <a:pt x="163" y="3"/>
                  </a:lnTo>
                  <a:lnTo>
                    <a:pt x="163" y="0"/>
                  </a:lnTo>
                  <a:lnTo>
                    <a:pt x="152" y="6"/>
                  </a:lnTo>
                  <a:lnTo>
                    <a:pt x="141" y="15"/>
                  </a:lnTo>
                  <a:lnTo>
                    <a:pt x="131" y="22"/>
                  </a:lnTo>
                  <a:lnTo>
                    <a:pt x="121" y="32"/>
                  </a:lnTo>
                  <a:lnTo>
                    <a:pt x="110" y="40"/>
                  </a:lnTo>
                  <a:lnTo>
                    <a:pt x="101" y="49"/>
                  </a:lnTo>
                  <a:lnTo>
                    <a:pt x="91" y="57"/>
                  </a:lnTo>
                  <a:lnTo>
                    <a:pt x="82" y="67"/>
                  </a:lnTo>
                  <a:lnTo>
                    <a:pt x="70" y="75"/>
                  </a:lnTo>
                  <a:lnTo>
                    <a:pt x="61" y="85"/>
                  </a:lnTo>
                  <a:lnTo>
                    <a:pt x="49" y="93"/>
                  </a:lnTo>
                  <a:lnTo>
                    <a:pt x="40" y="103"/>
                  </a:lnTo>
                  <a:lnTo>
                    <a:pt x="30" y="111"/>
                  </a:lnTo>
                  <a:lnTo>
                    <a:pt x="19" y="121"/>
                  </a:lnTo>
                  <a:lnTo>
                    <a:pt x="9" y="131"/>
                  </a:lnTo>
                  <a:lnTo>
                    <a:pt x="0" y="140"/>
                  </a:lnTo>
                  <a:lnTo>
                    <a:pt x="11" y="137"/>
                  </a:lnTo>
                  <a:lnTo>
                    <a:pt x="23" y="131"/>
                  </a:lnTo>
                  <a:lnTo>
                    <a:pt x="35" y="123"/>
                  </a:lnTo>
                  <a:lnTo>
                    <a:pt x="48" y="116"/>
                  </a:lnTo>
                  <a:lnTo>
                    <a:pt x="59" y="106"/>
                  </a:lnTo>
                  <a:lnTo>
                    <a:pt x="72" y="97"/>
                  </a:lnTo>
                  <a:lnTo>
                    <a:pt x="85" y="87"/>
                  </a:lnTo>
                  <a:lnTo>
                    <a:pt x="100" y="79"/>
                  </a:lnTo>
                  <a:lnTo>
                    <a:pt x="108" y="69"/>
                  </a:lnTo>
                  <a:lnTo>
                    <a:pt x="117" y="60"/>
                  </a:lnTo>
                  <a:lnTo>
                    <a:pt x="124" y="52"/>
                  </a:lnTo>
                  <a:lnTo>
                    <a:pt x="134" y="44"/>
                  </a:lnTo>
                  <a:lnTo>
                    <a:pt x="141" y="35"/>
                  </a:lnTo>
                  <a:lnTo>
                    <a:pt x="149" y="27"/>
                  </a:lnTo>
                  <a:lnTo>
                    <a:pt x="157" y="18"/>
                  </a:lnTo>
                  <a:lnTo>
                    <a:pt x="165" y="10"/>
                  </a:lnTo>
                  <a:lnTo>
                    <a:pt x="165" y="8"/>
                  </a:lnTo>
                  <a:lnTo>
                    <a:pt x="16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74" name="Freeform 33"/>
            <p:cNvSpPr>
              <a:spLocks/>
            </p:cNvSpPr>
            <p:nvPr/>
          </p:nvSpPr>
          <p:spPr bwMode="auto">
            <a:xfrm>
              <a:off x="7392" y="15225"/>
              <a:ext cx="1213" cy="765"/>
            </a:xfrm>
            <a:custGeom>
              <a:avLst/>
              <a:gdLst>
                <a:gd name="T0" fmla="*/ 0 w 2428"/>
                <a:gd name="T1" fmla="*/ 1 h 1529"/>
                <a:gd name="T2" fmla="*/ 0 w 2428"/>
                <a:gd name="T3" fmla="*/ 1 h 1529"/>
                <a:gd name="T4" fmla="*/ 0 w 2428"/>
                <a:gd name="T5" fmla="*/ 1 h 1529"/>
                <a:gd name="T6" fmla="*/ 0 w 2428"/>
                <a:gd name="T7" fmla="*/ 1 h 1529"/>
                <a:gd name="T8" fmla="*/ 0 w 2428"/>
                <a:gd name="T9" fmla="*/ 1 h 1529"/>
                <a:gd name="T10" fmla="*/ 0 w 2428"/>
                <a:gd name="T11" fmla="*/ 1 h 1529"/>
                <a:gd name="T12" fmla="*/ 0 w 2428"/>
                <a:gd name="T13" fmla="*/ 1 h 1529"/>
                <a:gd name="T14" fmla="*/ 0 w 2428"/>
                <a:gd name="T15" fmla="*/ 1 h 1529"/>
                <a:gd name="T16" fmla="*/ 0 w 2428"/>
                <a:gd name="T17" fmla="*/ 1 h 1529"/>
                <a:gd name="T18" fmla="*/ 0 w 2428"/>
                <a:gd name="T19" fmla="*/ 1 h 1529"/>
                <a:gd name="T20" fmla="*/ 0 w 2428"/>
                <a:gd name="T21" fmla="*/ 1 h 1529"/>
                <a:gd name="T22" fmla="*/ 0 w 2428"/>
                <a:gd name="T23" fmla="*/ 1 h 1529"/>
                <a:gd name="T24" fmla="*/ 0 w 2428"/>
                <a:gd name="T25" fmla="*/ 1 h 1529"/>
                <a:gd name="T26" fmla="*/ 0 w 2428"/>
                <a:gd name="T27" fmla="*/ 1 h 1529"/>
                <a:gd name="T28" fmla="*/ 0 w 2428"/>
                <a:gd name="T29" fmla="*/ 1 h 1529"/>
                <a:gd name="T30" fmla="*/ 0 w 2428"/>
                <a:gd name="T31" fmla="*/ 1 h 1529"/>
                <a:gd name="T32" fmla="*/ 0 w 2428"/>
                <a:gd name="T33" fmla="*/ 1 h 1529"/>
                <a:gd name="T34" fmla="*/ 0 w 2428"/>
                <a:gd name="T35" fmla="*/ 1 h 1529"/>
                <a:gd name="T36" fmla="*/ 0 w 2428"/>
                <a:gd name="T37" fmla="*/ 1 h 1529"/>
                <a:gd name="T38" fmla="*/ 0 w 2428"/>
                <a:gd name="T39" fmla="*/ 1 h 1529"/>
                <a:gd name="T40" fmla="*/ 0 w 2428"/>
                <a:gd name="T41" fmla="*/ 1 h 1529"/>
                <a:gd name="T42" fmla="*/ 0 w 2428"/>
                <a:gd name="T43" fmla="*/ 1 h 1529"/>
                <a:gd name="T44" fmla="*/ 0 w 2428"/>
                <a:gd name="T45" fmla="*/ 1 h 1529"/>
                <a:gd name="T46" fmla="*/ 0 w 2428"/>
                <a:gd name="T47" fmla="*/ 1 h 1529"/>
                <a:gd name="T48" fmla="*/ 0 w 2428"/>
                <a:gd name="T49" fmla="*/ 1 h 1529"/>
                <a:gd name="T50" fmla="*/ 0 w 2428"/>
                <a:gd name="T51" fmla="*/ 1 h 1529"/>
                <a:gd name="T52" fmla="*/ 0 w 2428"/>
                <a:gd name="T53" fmla="*/ 1 h 1529"/>
                <a:gd name="T54" fmla="*/ 0 w 2428"/>
                <a:gd name="T55" fmla="*/ 1 h 1529"/>
                <a:gd name="T56" fmla="*/ 0 w 2428"/>
                <a:gd name="T57" fmla="*/ 1 h 1529"/>
                <a:gd name="T58" fmla="*/ 0 w 2428"/>
                <a:gd name="T59" fmla="*/ 1 h 1529"/>
                <a:gd name="T60" fmla="*/ 0 w 2428"/>
                <a:gd name="T61" fmla="*/ 1 h 1529"/>
                <a:gd name="T62" fmla="*/ 0 w 2428"/>
                <a:gd name="T63" fmla="*/ 1 h 1529"/>
                <a:gd name="T64" fmla="*/ 0 w 2428"/>
                <a:gd name="T65" fmla="*/ 1 h 1529"/>
                <a:gd name="T66" fmla="*/ 0 w 2428"/>
                <a:gd name="T67" fmla="*/ 1 h 1529"/>
                <a:gd name="T68" fmla="*/ 0 w 2428"/>
                <a:gd name="T69" fmla="*/ 1 h 1529"/>
                <a:gd name="T70" fmla="*/ 0 w 2428"/>
                <a:gd name="T71" fmla="*/ 1 h 1529"/>
                <a:gd name="T72" fmla="*/ 0 w 2428"/>
                <a:gd name="T73" fmla="*/ 1 h 1529"/>
                <a:gd name="T74" fmla="*/ 0 w 2428"/>
                <a:gd name="T75" fmla="*/ 1 h 1529"/>
                <a:gd name="T76" fmla="*/ 0 w 2428"/>
                <a:gd name="T77" fmla="*/ 1 h 1529"/>
                <a:gd name="T78" fmla="*/ 0 w 2428"/>
                <a:gd name="T79" fmla="*/ 1 h 1529"/>
                <a:gd name="T80" fmla="*/ 0 w 2428"/>
                <a:gd name="T81" fmla="*/ 1 h 1529"/>
                <a:gd name="T82" fmla="*/ 0 w 2428"/>
                <a:gd name="T83" fmla="*/ 1 h 1529"/>
                <a:gd name="T84" fmla="*/ 0 w 2428"/>
                <a:gd name="T85" fmla="*/ 1 h 1529"/>
                <a:gd name="T86" fmla="*/ 0 w 2428"/>
                <a:gd name="T87" fmla="*/ 1 h 1529"/>
                <a:gd name="T88" fmla="*/ 0 w 2428"/>
                <a:gd name="T89" fmla="*/ 1 h 1529"/>
                <a:gd name="T90" fmla="*/ 0 w 2428"/>
                <a:gd name="T91" fmla="*/ 1 h 1529"/>
                <a:gd name="T92" fmla="*/ 0 w 2428"/>
                <a:gd name="T93" fmla="*/ 1 h 1529"/>
                <a:gd name="T94" fmla="*/ 0 w 2428"/>
                <a:gd name="T95" fmla="*/ 1 h 1529"/>
                <a:gd name="T96" fmla="*/ 0 w 2428"/>
                <a:gd name="T97" fmla="*/ 1 h 1529"/>
                <a:gd name="T98" fmla="*/ 0 w 2428"/>
                <a:gd name="T99" fmla="*/ 1 h 1529"/>
                <a:gd name="T100" fmla="*/ 0 w 2428"/>
                <a:gd name="T101" fmla="*/ 1 h 1529"/>
                <a:gd name="T102" fmla="*/ 0 w 2428"/>
                <a:gd name="T103" fmla="*/ 1 h 1529"/>
                <a:gd name="T104" fmla="*/ 0 w 2428"/>
                <a:gd name="T105" fmla="*/ 1 h 1529"/>
                <a:gd name="T106" fmla="*/ 0 w 2428"/>
                <a:gd name="T107" fmla="*/ 1 h 1529"/>
                <a:gd name="T108" fmla="*/ 0 w 2428"/>
                <a:gd name="T109" fmla="*/ 1 h 1529"/>
                <a:gd name="T110" fmla="*/ 0 w 2428"/>
                <a:gd name="T111" fmla="*/ 1 h 1529"/>
                <a:gd name="T112" fmla="*/ 0 w 2428"/>
                <a:gd name="T113" fmla="*/ 1 h 1529"/>
                <a:gd name="T114" fmla="*/ 0 w 2428"/>
                <a:gd name="T115" fmla="*/ 1 h 1529"/>
                <a:gd name="T116" fmla="*/ 0 w 2428"/>
                <a:gd name="T117" fmla="*/ 1 h 1529"/>
                <a:gd name="T118" fmla="*/ 0 w 2428"/>
                <a:gd name="T119" fmla="*/ 1 h 1529"/>
                <a:gd name="T120" fmla="*/ 0 w 2428"/>
                <a:gd name="T121" fmla="*/ 1 h 152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428"/>
                <a:gd name="T184" fmla="*/ 0 h 1529"/>
                <a:gd name="T185" fmla="*/ 2428 w 2428"/>
                <a:gd name="T186" fmla="*/ 1529 h 152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428" h="1529">
                  <a:moveTo>
                    <a:pt x="2424" y="205"/>
                  </a:moveTo>
                  <a:lnTo>
                    <a:pt x="2312" y="189"/>
                  </a:lnTo>
                  <a:lnTo>
                    <a:pt x="2304" y="189"/>
                  </a:lnTo>
                  <a:lnTo>
                    <a:pt x="2297" y="189"/>
                  </a:lnTo>
                  <a:lnTo>
                    <a:pt x="2289" y="189"/>
                  </a:lnTo>
                  <a:lnTo>
                    <a:pt x="2281" y="189"/>
                  </a:lnTo>
                  <a:lnTo>
                    <a:pt x="2273" y="189"/>
                  </a:lnTo>
                  <a:lnTo>
                    <a:pt x="2265" y="189"/>
                  </a:lnTo>
                  <a:lnTo>
                    <a:pt x="2258" y="189"/>
                  </a:lnTo>
                  <a:lnTo>
                    <a:pt x="2250" y="190"/>
                  </a:lnTo>
                  <a:lnTo>
                    <a:pt x="2242" y="190"/>
                  </a:lnTo>
                  <a:lnTo>
                    <a:pt x="2234" y="190"/>
                  </a:lnTo>
                  <a:lnTo>
                    <a:pt x="2226" y="190"/>
                  </a:lnTo>
                  <a:lnTo>
                    <a:pt x="2219" y="191"/>
                  </a:lnTo>
                  <a:lnTo>
                    <a:pt x="2211" y="191"/>
                  </a:lnTo>
                  <a:lnTo>
                    <a:pt x="2203" y="192"/>
                  </a:lnTo>
                  <a:lnTo>
                    <a:pt x="2195" y="193"/>
                  </a:lnTo>
                  <a:lnTo>
                    <a:pt x="2189" y="194"/>
                  </a:lnTo>
                  <a:lnTo>
                    <a:pt x="2181" y="194"/>
                  </a:lnTo>
                  <a:lnTo>
                    <a:pt x="2173" y="194"/>
                  </a:lnTo>
                  <a:lnTo>
                    <a:pt x="2165" y="195"/>
                  </a:lnTo>
                  <a:lnTo>
                    <a:pt x="2157" y="197"/>
                  </a:lnTo>
                  <a:lnTo>
                    <a:pt x="2150" y="197"/>
                  </a:lnTo>
                  <a:lnTo>
                    <a:pt x="2142" y="198"/>
                  </a:lnTo>
                  <a:lnTo>
                    <a:pt x="2134" y="199"/>
                  </a:lnTo>
                  <a:lnTo>
                    <a:pt x="2128" y="200"/>
                  </a:lnTo>
                  <a:lnTo>
                    <a:pt x="2120" y="200"/>
                  </a:lnTo>
                  <a:lnTo>
                    <a:pt x="2112" y="200"/>
                  </a:lnTo>
                  <a:lnTo>
                    <a:pt x="2104" y="201"/>
                  </a:lnTo>
                  <a:lnTo>
                    <a:pt x="2098" y="202"/>
                  </a:lnTo>
                  <a:lnTo>
                    <a:pt x="2090" y="202"/>
                  </a:lnTo>
                  <a:lnTo>
                    <a:pt x="2082" y="203"/>
                  </a:lnTo>
                  <a:lnTo>
                    <a:pt x="2074" y="204"/>
                  </a:lnTo>
                  <a:lnTo>
                    <a:pt x="2068" y="205"/>
                  </a:lnTo>
                  <a:lnTo>
                    <a:pt x="2060" y="205"/>
                  </a:lnTo>
                  <a:lnTo>
                    <a:pt x="2052" y="205"/>
                  </a:lnTo>
                  <a:lnTo>
                    <a:pt x="2044" y="205"/>
                  </a:lnTo>
                  <a:lnTo>
                    <a:pt x="2037" y="206"/>
                  </a:lnTo>
                  <a:lnTo>
                    <a:pt x="2029" y="206"/>
                  </a:lnTo>
                  <a:lnTo>
                    <a:pt x="2021" y="207"/>
                  </a:lnTo>
                  <a:lnTo>
                    <a:pt x="2013" y="207"/>
                  </a:lnTo>
                  <a:lnTo>
                    <a:pt x="2005" y="208"/>
                  </a:lnTo>
                  <a:lnTo>
                    <a:pt x="1998" y="208"/>
                  </a:lnTo>
                  <a:lnTo>
                    <a:pt x="1990" y="208"/>
                  </a:lnTo>
                  <a:lnTo>
                    <a:pt x="1982" y="208"/>
                  </a:lnTo>
                  <a:lnTo>
                    <a:pt x="1976" y="209"/>
                  </a:lnTo>
                  <a:lnTo>
                    <a:pt x="1968" y="209"/>
                  </a:lnTo>
                  <a:lnTo>
                    <a:pt x="1960" y="210"/>
                  </a:lnTo>
                  <a:lnTo>
                    <a:pt x="1952" y="210"/>
                  </a:lnTo>
                  <a:lnTo>
                    <a:pt x="1946" y="211"/>
                  </a:lnTo>
                  <a:lnTo>
                    <a:pt x="1938" y="211"/>
                  </a:lnTo>
                  <a:lnTo>
                    <a:pt x="1930" y="211"/>
                  </a:lnTo>
                  <a:lnTo>
                    <a:pt x="1922" y="211"/>
                  </a:lnTo>
                  <a:lnTo>
                    <a:pt x="1914" y="211"/>
                  </a:lnTo>
                  <a:lnTo>
                    <a:pt x="1907" y="211"/>
                  </a:lnTo>
                  <a:lnTo>
                    <a:pt x="1899" y="211"/>
                  </a:lnTo>
                  <a:lnTo>
                    <a:pt x="1891" y="211"/>
                  </a:lnTo>
                  <a:lnTo>
                    <a:pt x="1883" y="212"/>
                  </a:lnTo>
                  <a:lnTo>
                    <a:pt x="1875" y="211"/>
                  </a:lnTo>
                  <a:lnTo>
                    <a:pt x="1868" y="211"/>
                  </a:lnTo>
                  <a:lnTo>
                    <a:pt x="1860" y="211"/>
                  </a:lnTo>
                  <a:lnTo>
                    <a:pt x="1853" y="211"/>
                  </a:lnTo>
                  <a:lnTo>
                    <a:pt x="1846" y="211"/>
                  </a:lnTo>
                  <a:lnTo>
                    <a:pt x="1838" y="211"/>
                  </a:lnTo>
                  <a:lnTo>
                    <a:pt x="1830" y="211"/>
                  </a:lnTo>
                  <a:lnTo>
                    <a:pt x="1823" y="211"/>
                  </a:lnTo>
                  <a:lnTo>
                    <a:pt x="1812" y="209"/>
                  </a:lnTo>
                  <a:lnTo>
                    <a:pt x="1803" y="208"/>
                  </a:lnTo>
                  <a:lnTo>
                    <a:pt x="1792" y="206"/>
                  </a:lnTo>
                  <a:lnTo>
                    <a:pt x="1783" y="205"/>
                  </a:lnTo>
                  <a:lnTo>
                    <a:pt x="1773" y="203"/>
                  </a:lnTo>
                  <a:lnTo>
                    <a:pt x="1764" y="202"/>
                  </a:lnTo>
                  <a:lnTo>
                    <a:pt x="1753" y="200"/>
                  </a:lnTo>
                  <a:lnTo>
                    <a:pt x="1746" y="199"/>
                  </a:lnTo>
                  <a:lnTo>
                    <a:pt x="1735" y="195"/>
                  </a:lnTo>
                  <a:lnTo>
                    <a:pt x="1726" y="193"/>
                  </a:lnTo>
                  <a:lnTo>
                    <a:pt x="1716" y="191"/>
                  </a:lnTo>
                  <a:lnTo>
                    <a:pt x="1708" y="189"/>
                  </a:lnTo>
                  <a:lnTo>
                    <a:pt x="1699" y="187"/>
                  </a:lnTo>
                  <a:lnTo>
                    <a:pt x="1690" y="185"/>
                  </a:lnTo>
                  <a:lnTo>
                    <a:pt x="1681" y="183"/>
                  </a:lnTo>
                  <a:lnTo>
                    <a:pt x="1673" y="181"/>
                  </a:lnTo>
                  <a:lnTo>
                    <a:pt x="1664" y="177"/>
                  </a:lnTo>
                  <a:lnTo>
                    <a:pt x="1655" y="174"/>
                  </a:lnTo>
                  <a:lnTo>
                    <a:pt x="1645" y="171"/>
                  </a:lnTo>
                  <a:lnTo>
                    <a:pt x="1638" y="168"/>
                  </a:lnTo>
                  <a:lnTo>
                    <a:pt x="1629" y="165"/>
                  </a:lnTo>
                  <a:lnTo>
                    <a:pt x="1621" y="161"/>
                  </a:lnTo>
                  <a:lnTo>
                    <a:pt x="1613" y="158"/>
                  </a:lnTo>
                  <a:lnTo>
                    <a:pt x="1605" y="155"/>
                  </a:lnTo>
                  <a:lnTo>
                    <a:pt x="1596" y="151"/>
                  </a:lnTo>
                  <a:lnTo>
                    <a:pt x="1588" y="147"/>
                  </a:lnTo>
                  <a:lnTo>
                    <a:pt x="1580" y="142"/>
                  </a:lnTo>
                  <a:lnTo>
                    <a:pt x="1573" y="139"/>
                  </a:lnTo>
                  <a:lnTo>
                    <a:pt x="1565" y="135"/>
                  </a:lnTo>
                  <a:lnTo>
                    <a:pt x="1558" y="132"/>
                  </a:lnTo>
                  <a:lnTo>
                    <a:pt x="1551" y="127"/>
                  </a:lnTo>
                  <a:lnTo>
                    <a:pt x="1544" y="124"/>
                  </a:lnTo>
                  <a:lnTo>
                    <a:pt x="1532" y="118"/>
                  </a:lnTo>
                  <a:lnTo>
                    <a:pt x="1522" y="108"/>
                  </a:lnTo>
                  <a:lnTo>
                    <a:pt x="1518" y="102"/>
                  </a:lnTo>
                  <a:lnTo>
                    <a:pt x="1514" y="94"/>
                  </a:lnTo>
                  <a:lnTo>
                    <a:pt x="1452" y="58"/>
                  </a:lnTo>
                  <a:lnTo>
                    <a:pt x="1409" y="24"/>
                  </a:lnTo>
                  <a:lnTo>
                    <a:pt x="1340" y="44"/>
                  </a:lnTo>
                  <a:lnTo>
                    <a:pt x="1326" y="44"/>
                  </a:lnTo>
                  <a:lnTo>
                    <a:pt x="1313" y="48"/>
                  </a:lnTo>
                  <a:lnTo>
                    <a:pt x="1305" y="48"/>
                  </a:lnTo>
                  <a:lnTo>
                    <a:pt x="1298" y="49"/>
                  </a:lnTo>
                  <a:lnTo>
                    <a:pt x="1291" y="50"/>
                  </a:lnTo>
                  <a:lnTo>
                    <a:pt x="1284" y="51"/>
                  </a:lnTo>
                  <a:lnTo>
                    <a:pt x="1274" y="52"/>
                  </a:lnTo>
                  <a:lnTo>
                    <a:pt x="1266" y="54"/>
                  </a:lnTo>
                  <a:lnTo>
                    <a:pt x="1256" y="56"/>
                  </a:lnTo>
                  <a:lnTo>
                    <a:pt x="1248" y="58"/>
                  </a:lnTo>
                  <a:lnTo>
                    <a:pt x="1237" y="59"/>
                  </a:lnTo>
                  <a:lnTo>
                    <a:pt x="1228" y="61"/>
                  </a:lnTo>
                  <a:lnTo>
                    <a:pt x="1219" y="64"/>
                  </a:lnTo>
                  <a:lnTo>
                    <a:pt x="1210" y="66"/>
                  </a:lnTo>
                  <a:lnTo>
                    <a:pt x="1200" y="67"/>
                  </a:lnTo>
                  <a:lnTo>
                    <a:pt x="1191" y="68"/>
                  </a:lnTo>
                  <a:lnTo>
                    <a:pt x="1180" y="69"/>
                  </a:lnTo>
                  <a:lnTo>
                    <a:pt x="1171" y="71"/>
                  </a:lnTo>
                  <a:lnTo>
                    <a:pt x="1161" y="72"/>
                  </a:lnTo>
                  <a:lnTo>
                    <a:pt x="1152" y="74"/>
                  </a:lnTo>
                  <a:lnTo>
                    <a:pt x="1143" y="75"/>
                  </a:lnTo>
                  <a:lnTo>
                    <a:pt x="1133" y="77"/>
                  </a:lnTo>
                  <a:lnTo>
                    <a:pt x="1122" y="77"/>
                  </a:lnTo>
                  <a:lnTo>
                    <a:pt x="1113" y="78"/>
                  </a:lnTo>
                  <a:lnTo>
                    <a:pt x="1102" y="80"/>
                  </a:lnTo>
                  <a:lnTo>
                    <a:pt x="1093" y="81"/>
                  </a:lnTo>
                  <a:lnTo>
                    <a:pt x="1081" y="81"/>
                  </a:lnTo>
                  <a:lnTo>
                    <a:pt x="1072" y="82"/>
                  </a:lnTo>
                  <a:lnTo>
                    <a:pt x="1062" y="83"/>
                  </a:lnTo>
                  <a:lnTo>
                    <a:pt x="1053" y="85"/>
                  </a:lnTo>
                  <a:lnTo>
                    <a:pt x="1042" y="85"/>
                  </a:lnTo>
                  <a:lnTo>
                    <a:pt x="1033" y="86"/>
                  </a:lnTo>
                  <a:lnTo>
                    <a:pt x="1023" y="87"/>
                  </a:lnTo>
                  <a:lnTo>
                    <a:pt x="1014" y="88"/>
                  </a:lnTo>
                  <a:lnTo>
                    <a:pt x="1003" y="88"/>
                  </a:lnTo>
                  <a:lnTo>
                    <a:pt x="994" y="89"/>
                  </a:lnTo>
                  <a:lnTo>
                    <a:pt x="984" y="90"/>
                  </a:lnTo>
                  <a:lnTo>
                    <a:pt x="975" y="92"/>
                  </a:lnTo>
                  <a:lnTo>
                    <a:pt x="968" y="90"/>
                  </a:lnTo>
                  <a:lnTo>
                    <a:pt x="959" y="87"/>
                  </a:lnTo>
                  <a:lnTo>
                    <a:pt x="952" y="86"/>
                  </a:lnTo>
                  <a:lnTo>
                    <a:pt x="942" y="85"/>
                  </a:lnTo>
                  <a:lnTo>
                    <a:pt x="937" y="82"/>
                  </a:lnTo>
                  <a:lnTo>
                    <a:pt x="932" y="80"/>
                  </a:lnTo>
                  <a:lnTo>
                    <a:pt x="920" y="71"/>
                  </a:lnTo>
                  <a:lnTo>
                    <a:pt x="910" y="64"/>
                  </a:lnTo>
                  <a:lnTo>
                    <a:pt x="880" y="4"/>
                  </a:lnTo>
                  <a:lnTo>
                    <a:pt x="879" y="2"/>
                  </a:lnTo>
                  <a:lnTo>
                    <a:pt x="874" y="0"/>
                  </a:lnTo>
                  <a:lnTo>
                    <a:pt x="835" y="8"/>
                  </a:lnTo>
                  <a:lnTo>
                    <a:pt x="825" y="19"/>
                  </a:lnTo>
                  <a:lnTo>
                    <a:pt x="816" y="31"/>
                  </a:lnTo>
                  <a:lnTo>
                    <a:pt x="806" y="40"/>
                  </a:lnTo>
                  <a:lnTo>
                    <a:pt x="796" y="51"/>
                  </a:lnTo>
                  <a:lnTo>
                    <a:pt x="783" y="60"/>
                  </a:lnTo>
                  <a:lnTo>
                    <a:pt x="771" y="70"/>
                  </a:lnTo>
                  <a:lnTo>
                    <a:pt x="758" y="78"/>
                  </a:lnTo>
                  <a:lnTo>
                    <a:pt x="746" y="88"/>
                  </a:lnTo>
                  <a:lnTo>
                    <a:pt x="738" y="91"/>
                  </a:lnTo>
                  <a:lnTo>
                    <a:pt x="732" y="95"/>
                  </a:lnTo>
                  <a:lnTo>
                    <a:pt x="724" y="100"/>
                  </a:lnTo>
                  <a:lnTo>
                    <a:pt x="718" y="105"/>
                  </a:lnTo>
                  <a:lnTo>
                    <a:pt x="703" y="112"/>
                  </a:lnTo>
                  <a:lnTo>
                    <a:pt x="690" y="122"/>
                  </a:lnTo>
                  <a:lnTo>
                    <a:pt x="676" y="130"/>
                  </a:lnTo>
                  <a:lnTo>
                    <a:pt x="663" y="138"/>
                  </a:lnTo>
                  <a:lnTo>
                    <a:pt x="650" y="148"/>
                  </a:lnTo>
                  <a:lnTo>
                    <a:pt x="638" y="157"/>
                  </a:lnTo>
                  <a:lnTo>
                    <a:pt x="629" y="161"/>
                  </a:lnTo>
                  <a:lnTo>
                    <a:pt x="621" y="166"/>
                  </a:lnTo>
                  <a:lnTo>
                    <a:pt x="615" y="167"/>
                  </a:lnTo>
                  <a:lnTo>
                    <a:pt x="611" y="170"/>
                  </a:lnTo>
                  <a:lnTo>
                    <a:pt x="607" y="175"/>
                  </a:lnTo>
                  <a:lnTo>
                    <a:pt x="603" y="184"/>
                  </a:lnTo>
                  <a:lnTo>
                    <a:pt x="603" y="203"/>
                  </a:lnTo>
                  <a:lnTo>
                    <a:pt x="603" y="207"/>
                  </a:lnTo>
                  <a:lnTo>
                    <a:pt x="606" y="211"/>
                  </a:lnTo>
                  <a:lnTo>
                    <a:pt x="608" y="215"/>
                  </a:lnTo>
                  <a:lnTo>
                    <a:pt x="611" y="221"/>
                  </a:lnTo>
                  <a:lnTo>
                    <a:pt x="618" y="230"/>
                  </a:lnTo>
                  <a:lnTo>
                    <a:pt x="629" y="239"/>
                  </a:lnTo>
                  <a:lnTo>
                    <a:pt x="633" y="244"/>
                  </a:lnTo>
                  <a:lnTo>
                    <a:pt x="637" y="251"/>
                  </a:lnTo>
                  <a:lnTo>
                    <a:pt x="641" y="257"/>
                  </a:lnTo>
                  <a:lnTo>
                    <a:pt x="645" y="266"/>
                  </a:lnTo>
                  <a:lnTo>
                    <a:pt x="644" y="289"/>
                  </a:lnTo>
                  <a:lnTo>
                    <a:pt x="621" y="327"/>
                  </a:lnTo>
                  <a:lnTo>
                    <a:pt x="610" y="336"/>
                  </a:lnTo>
                  <a:lnTo>
                    <a:pt x="601" y="345"/>
                  </a:lnTo>
                  <a:lnTo>
                    <a:pt x="590" y="355"/>
                  </a:lnTo>
                  <a:lnTo>
                    <a:pt x="581" y="365"/>
                  </a:lnTo>
                  <a:lnTo>
                    <a:pt x="571" y="374"/>
                  </a:lnTo>
                  <a:lnTo>
                    <a:pt x="562" y="384"/>
                  </a:lnTo>
                  <a:lnTo>
                    <a:pt x="551" y="393"/>
                  </a:lnTo>
                  <a:lnTo>
                    <a:pt x="542" y="403"/>
                  </a:lnTo>
                  <a:lnTo>
                    <a:pt x="530" y="411"/>
                  </a:lnTo>
                  <a:lnTo>
                    <a:pt x="520" y="421"/>
                  </a:lnTo>
                  <a:lnTo>
                    <a:pt x="510" y="430"/>
                  </a:lnTo>
                  <a:lnTo>
                    <a:pt x="499" y="439"/>
                  </a:lnTo>
                  <a:lnTo>
                    <a:pt x="486" y="448"/>
                  </a:lnTo>
                  <a:lnTo>
                    <a:pt x="475" y="456"/>
                  </a:lnTo>
                  <a:lnTo>
                    <a:pt x="463" y="465"/>
                  </a:lnTo>
                  <a:lnTo>
                    <a:pt x="451" y="473"/>
                  </a:lnTo>
                  <a:lnTo>
                    <a:pt x="449" y="474"/>
                  </a:lnTo>
                  <a:lnTo>
                    <a:pt x="446" y="477"/>
                  </a:lnTo>
                  <a:lnTo>
                    <a:pt x="443" y="480"/>
                  </a:lnTo>
                  <a:lnTo>
                    <a:pt x="442" y="486"/>
                  </a:lnTo>
                  <a:lnTo>
                    <a:pt x="442" y="490"/>
                  </a:lnTo>
                  <a:lnTo>
                    <a:pt x="446" y="495"/>
                  </a:lnTo>
                  <a:lnTo>
                    <a:pt x="506" y="556"/>
                  </a:lnTo>
                  <a:lnTo>
                    <a:pt x="507" y="561"/>
                  </a:lnTo>
                  <a:lnTo>
                    <a:pt x="510" y="569"/>
                  </a:lnTo>
                  <a:lnTo>
                    <a:pt x="512" y="576"/>
                  </a:lnTo>
                  <a:lnTo>
                    <a:pt x="515" y="584"/>
                  </a:lnTo>
                  <a:lnTo>
                    <a:pt x="511" y="592"/>
                  </a:lnTo>
                  <a:lnTo>
                    <a:pt x="506" y="602"/>
                  </a:lnTo>
                  <a:lnTo>
                    <a:pt x="501" y="605"/>
                  </a:lnTo>
                  <a:lnTo>
                    <a:pt x="497" y="610"/>
                  </a:lnTo>
                  <a:lnTo>
                    <a:pt x="491" y="615"/>
                  </a:lnTo>
                  <a:lnTo>
                    <a:pt x="485" y="620"/>
                  </a:lnTo>
                  <a:lnTo>
                    <a:pt x="480" y="623"/>
                  </a:lnTo>
                  <a:lnTo>
                    <a:pt x="477" y="630"/>
                  </a:lnTo>
                  <a:lnTo>
                    <a:pt x="473" y="636"/>
                  </a:lnTo>
                  <a:lnTo>
                    <a:pt x="471" y="642"/>
                  </a:lnTo>
                  <a:lnTo>
                    <a:pt x="421" y="686"/>
                  </a:lnTo>
                  <a:lnTo>
                    <a:pt x="375" y="759"/>
                  </a:lnTo>
                  <a:lnTo>
                    <a:pt x="350" y="823"/>
                  </a:lnTo>
                  <a:lnTo>
                    <a:pt x="346" y="828"/>
                  </a:lnTo>
                  <a:lnTo>
                    <a:pt x="342" y="835"/>
                  </a:lnTo>
                  <a:lnTo>
                    <a:pt x="337" y="840"/>
                  </a:lnTo>
                  <a:lnTo>
                    <a:pt x="336" y="849"/>
                  </a:lnTo>
                  <a:lnTo>
                    <a:pt x="326" y="854"/>
                  </a:lnTo>
                  <a:lnTo>
                    <a:pt x="319" y="863"/>
                  </a:lnTo>
                  <a:lnTo>
                    <a:pt x="313" y="868"/>
                  </a:lnTo>
                  <a:lnTo>
                    <a:pt x="310" y="875"/>
                  </a:lnTo>
                  <a:lnTo>
                    <a:pt x="268" y="911"/>
                  </a:lnTo>
                  <a:lnTo>
                    <a:pt x="268" y="916"/>
                  </a:lnTo>
                  <a:lnTo>
                    <a:pt x="271" y="921"/>
                  </a:lnTo>
                  <a:lnTo>
                    <a:pt x="280" y="927"/>
                  </a:lnTo>
                  <a:lnTo>
                    <a:pt x="289" y="936"/>
                  </a:lnTo>
                  <a:lnTo>
                    <a:pt x="297" y="938"/>
                  </a:lnTo>
                  <a:lnTo>
                    <a:pt x="306" y="942"/>
                  </a:lnTo>
                  <a:lnTo>
                    <a:pt x="310" y="944"/>
                  </a:lnTo>
                  <a:lnTo>
                    <a:pt x="317" y="949"/>
                  </a:lnTo>
                  <a:lnTo>
                    <a:pt x="321" y="953"/>
                  </a:lnTo>
                  <a:lnTo>
                    <a:pt x="325" y="961"/>
                  </a:lnTo>
                  <a:lnTo>
                    <a:pt x="328" y="970"/>
                  </a:lnTo>
                  <a:lnTo>
                    <a:pt x="330" y="981"/>
                  </a:lnTo>
                  <a:lnTo>
                    <a:pt x="326" y="987"/>
                  </a:lnTo>
                  <a:lnTo>
                    <a:pt x="324" y="993"/>
                  </a:lnTo>
                  <a:lnTo>
                    <a:pt x="319" y="1000"/>
                  </a:lnTo>
                  <a:lnTo>
                    <a:pt x="315" y="1007"/>
                  </a:lnTo>
                  <a:lnTo>
                    <a:pt x="215" y="1115"/>
                  </a:lnTo>
                  <a:lnTo>
                    <a:pt x="208" y="1121"/>
                  </a:lnTo>
                  <a:lnTo>
                    <a:pt x="203" y="1127"/>
                  </a:lnTo>
                  <a:lnTo>
                    <a:pt x="198" y="1134"/>
                  </a:lnTo>
                  <a:lnTo>
                    <a:pt x="193" y="1141"/>
                  </a:lnTo>
                  <a:lnTo>
                    <a:pt x="185" y="1148"/>
                  </a:lnTo>
                  <a:lnTo>
                    <a:pt x="178" y="1154"/>
                  </a:lnTo>
                  <a:lnTo>
                    <a:pt x="171" y="1160"/>
                  </a:lnTo>
                  <a:lnTo>
                    <a:pt x="164" y="1168"/>
                  </a:lnTo>
                  <a:lnTo>
                    <a:pt x="156" y="1174"/>
                  </a:lnTo>
                  <a:lnTo>
                    <a:pt x="148" y="1181"/>
                  </a:lnTo>
                  <a:lnTo>
                    <a:pt x="141" y="1187"/>
                  </a:lnTo>
                  <a:lnTo>
                    <a:pt x="133" y="1193"/>
                  </a:lnTo>
                  <a:lnTo>
                    <a:pt x="125" y="1200"/>
                  </a:lnTo>
                  <a:lnTo>
                    <a:pt x="119" y="1206"/>
                  </a:lnTo>
                  <a:lnTo>
                    <a:pt x="111" y="1214"/>
                  </a:lnTo>
                  <a:lnTo>
                    <a:pt x="106" y="1221"/>
                  </a:lnTo>
                  <a:lnTo>
                    <a:pt x="151" y="1315"/>
                  </a:lnTo>
                  <a:lnTo>
                    <a:pt x="115" y="1372"/>
                  </a:lnTo>
                  <a:lnTo>
                    <a:pt x="113" y="1376"/>
                  </a:lnTo>
                  <a:lnTo>
                    <a:pt x="108" y="1382"/>
                  </a:lnTo>
                  <a:lnTo>
                    <a:pt x="102" y="1385"/>
                  </a:lnTo>
                  <a:lnTo>
                    <a:pt x="98" y="1389"/>
                  </a:lnTo>
                  <a:lnTo>
                    <a:pt x="95" y="1393"/>
                  </a:lnTo>
                  <a:lnTo>
                    <a:pt x="93" y="1400"/>
                  </a:lnTo>
                  <a:lnTo>
                    <a:pt x="87" y="1403"/>
                  </a:lnTo>
                  <a:lnTo>
                    <a:pt x="83" y="1408"/>
                  </a:lnTo>
                  <a:lnTo>
                    <a:pt x="78" y="1413"/>
                  </a:lnTo>
                  <a:lnTo>
                    <a:pt x="72" y="1418"/>
                  </a:lnTo>
                  <a:lnTo>
                    <a:pt x="0" y="1512"/>
                  </a:lnTo>
                  <a:lnTo>
                    <a:pt x="7" y="1504"/>
                  </a:lnTo>
                  <a:lnTo>
                    <a:pt x="15" y="1498"/>
                  </a:lnTo>
                  <a:lnTo>
                    <a:pt x="22" y="1487"/>
                  </a:lnTo>
                  <a:lnTo>
                    <a:pt x="33" y="1477"/>
                  </a:lnTo>
                  <a:lnTo>
                    <a:pt x="42" y="1469"/>
                  </a:lnTo>
                  <a:lnTo>
                    <a:pt x="52" y="1462"/>
                  </a:lnTo>
                  <a:lnTo>
                    <a:pt x="63" y="1454"/>
                  </a:lnTo>
                  <a:lnTo>
                    <a:pt x="73" y="1447"/>
                  </a:lnTo>
                  <a:lnTo>
                    <a:pt x="83" y="1439"/>
                  </a:lnTo>
                  <a:lnTo>
                    <a:pt x="95" y="1433"/>
                  </a:lnTo>
                  <a:lnTo>
                    <a:pt x="106" y="1424"/>
                  </a:lnTo>
                  <a:lnTo>
                    <a:pt x="116" y="1417"/>
                  </a:lnTo>
                  <a:lnTo>
                    <a:pt x="126" y="1409"/>
                  </a:lnTo>
                  <a:lnTo>
                    <a:pt x="138" y="1402"/>
                  </a:lnTo>
                  <a:lnTo>
                    <a:pt x="148" y="1392"/>
                  </a:lnTo>
                  <a:lnTo>
                    <a:pt x="159" y="1384"/>
                  </a:lnTo>
                  <a:lnTo>
                    <a:pt x="169" y="1374"/>
                  </a:lnTo>
                  <a:lnTo>
                    <a:pt x="180" y="1365"/>
                  </a:lnTo>
                  <a:lnTo>
                    <a:pt x="190" y="1358"/>
                  </a:lnTo>
                  <a:lnTo>
                    <a:pt x="202" y="1353"/>
                  </a:lnTo>
                  <a:lnTo>
                    <a:pt x="211" y="1347"/>
                  </a:lnTo>
                  <a:lnTo>
                    <a:pt x="221" y="1340"/>
                  </a:lnTo>
                  <a:lnTo>
                    <a:pt x="229" y="1332"/>
                  </a:lnTo>
                  <a:lnTo>
                    <a:pt x="238" y="1324"/>
                  </a:lnTo>
                  <a:lnTo>
                    <a:pt x="245" y="1317"/>
                  </a:lnTo>
                  <a:lnTo>
                    <a:pt x="251" y="1309"/>
                  </a:lnTo>
                  <a:lnTo>
                    <a:pt x="254" y="1300"/>
                  </a:lnTo>
                  <a:lnTo>
                    <a:pt x="255" y="1291"/>
                  </a:lnTo>
                  <a:lnTo>
                    <a:pt x="255" y="1283"/>
                  </a:lnTo>
                  <a:lnTo>
                    <a:pt x="256" y="1275"/>
                  </a:lnTo>
                  <a:lnTo>
                    <a:pt x="254" y="1266"/>
                  </a:lnTo>
                  <a:lnTo>
                    <a:pt x="252" y="1257"/>
                  </a:lnTo>
                  <a:lnTo>
                    <a:pt x="251" y="1249"/>
                  </a:lnTo>
                  <a:lnTo>
                    <a:pt x="250" y="1241"/>
                  </a:lnTo>
                  <a:lnTo>
                    <a:pt x="246" y="1232"/>
                  </a:lnTo>
                  <a:lnTo>
                    <a:pt x="243" y="1224"/>
                  </a:lnTo>
                  <a:lnTo>
                    <a:pt x="241" y="1215"/>
                  </a:lnTo>
                  <a:lnTo>
                    <a:pt x="241" y="1207"/>
                  </a:lnTo>
                  <a:lnTo>
                    <a:pt x="238" y="1199"/>
                  </a:lnTo>
                  <a:lnTo>
                    <a:pt x="238" y="1191"/>
                  </a:lnTo>
                  <a:lnTo>
                    <a:pt x="237" y="1183"/>
                  </a:lnTo>
                  <a:lnTo>
                    <a:pt x="239" y="1175"/>
                  </a:lnTo>
                  <a:lnTo>
                    <a:pt x="245" y="1166"/>
                  </a:lnTo>
                  <a:lnTo>
                    <a:pt x="251" y="1157"/>
                  </a:lnTo>
                  <a:lnTo>
                    <a:pt x="259" y="1149"/>
                  </a:lnTo>
                  <a:lnTo>
                    <a:pt x="267" y="1141"/>
                  </a:lnTo>
                  <a:lnTo>
                    <a:pt x="274" y="1133"/>
                  </a:lnTo>
                  <a:lnTo>
                    <a:pt x="282" y="1125"/>
                  </a:lnTo>
                  <a:lnTo>
                    <a:pt x="291" y="1117"/>
                  </a:lnTo>
                  <a:lnTo>
                    <a:pt x="302" y="1109"/>
                  </a:lnTo>
                  <a:lnTo>
                    <a:pt x="310" y="1101"/>
                  </a:lnTo>
                  <a:lnTo>
                    <a:pt x="320" y="1093"/>
                  </a:lnTo>
                  <a:lnTo>
                    <a:pt x="329" y="1086"/>
                  </a:lnTo>
                  <a:lnTo>
                    <a:pt x="339" y="1079"/>
                  </a:lnTo>
                  <a:lnTo>
                    <a:pt x="349" y="1071"/>
                  </a:lnTo>
                  <a:lnTo>
                    <a:pt x="360" y="1064"/>
                  </a:lnTo>
                  <a:lnTo>
                    <a:pt x="369" y="1056"/>
                  </a:lnTo>
                  <a:lnTo>
                    <a:pt x="381" y="1050"/>
                  </a:lnTo>
                  <a:lnTo>
                    <a:pt x="390" y="1041"/>
                  </a:lnTo>
                  <a:lnTo>
                    <a:pt x="401" y="1034"/>
                  </a:lnTo>
                  <a:lnTo>
                    <a:pt x="411" y="1026"/>
                  </a:lnTo>
                  <a:lnTo>
                    <a:pt x="421" y="1019"/>
                  </a:lnTo>
                  <a:lnTo>
                    <a:pt x="430" y="1010"/>
                  </a:lnTo>
                  <a:lnTo>
                    <a:pt x="441" y="1004"/>
                  </a:lnTo>
                  <a:lnTo>
                    <a:pt x="450" y="996"/>
                  </a:lnTo>
                  <a:lnTo>
                    <a:pt x="460" y="989"/>
                  </a:lnTo>
                  <a:lnTo>
                    <a:pt x="468" y="981"/>
                  </a:lnTo>
                  <a:lnTo>
                    <a:pt x="477" y="974"/>
                  </a:lnTo>
                  <a:lnTo>
                    <a:pt x="486" y="966"/>
                  </a:lnTo>
                  <a:lnTo>
                    <a:pt x="495" y="959"/>
                  </a:lnTo>
                  <a:lnTo>
                    <a:pt x="502" y="951"/>
                  </a:lnTo>
                  <a:lnTo>
                    <a:pt x="510" y="943"/>
                  </a:lnTo>
                  <a:lnTo>
                    <a:pt x="517" y="936"/>
                  </a:lnTo>
                  <a:lnTo>
                    <a:pt x="525" y="929"/>
                  </a:lnTo>
                  <a:lnTo>
                    <a:pt x="520" y="890"/>
                  </a:lnTo>
                  <a:lnTo>
                    <a:pt x="516" y="884"/>
                  </a:lnTo>
                  <a:lnTo>
                    <a:pt x="514" y="880"/>
                  </a:lnTo>
                  <a:lnTo>
                    <a:pt x="510" y="874"/>
                  </a:lnTo>
                  <a:lnTo>
                    <a:pt x="506" y="868"/>
                  </a:lnTo>
                  <a:lnTo>
                    <a:pt x="503" y="863"/>
                  </a:lnTo>
                  <a:lnTo>
                    <a:pt x="498" y="858"/>
                  </a:lnTo>
                  <a:lnTo>
                    <a:pt x="493" y="850"/>
                  </a:lnTo>
                  <a:lnTo>
                    <a:pt x="489" y="841"/>
                  </a:lnTo>
                  <a:lnTo>
                    <a:pt x="488" y="831"/>
                  </a:lnTo>
                  <a:lnTo>
                    <a:pt x="489" y="821"/>
                  </a:lnTo>
                  <a:lnTo>
                    <a:pt x="493" y="811"/>
                  </a:lnTo>
                  <a:lnTo>
                    <a:pt x="501" y="802"/>
                  </a:lnTo>
                  <a:lnTo>
                    <a:pt x="621" y="715"/>
                  </a:lnTo>
                  <a:lnTo>
                    <a:pt x="628" y="711"/>
                  </a:lnTo>
                  <a:lnTo>
                    <a:pt x="636" y="708"/>
                  </a:lnTo>
                  <a:lnTo>
                    <a:pt x="644" y="705"/>
                  </a:lnTo>
                  <a:lnTo>
                    <a:pt x="651" y="703"/>
                  </a:lnTo>
                  <a:lnTo>
                    <a:pt x="659" y="700"/>
                  </a:lnTo>
                  <a:lnTo>
                    <a:pt x="667" y="699"/>
                  </a:lnTo>
                  <a:lnTo>
                    <a:pt x="675" y="697"/>
                  </a:lnTo>
                  <a:lnTo>
                    <a:pt x="684" y="697"/>
                  </a:lnTo>
                  <a:lnTo>
                    <a:pt x="692" y="694"/>
                  </a:lnTo>
                  <a:lnTo>
                    <a:pt x="701" y="693"/>
                  </a:lnTo>
                  <a:lnTo>
                    <a:pt x="710" y="691"/>
                  </a:lnTo>
                  <a:lnTo>
                    <a:pt x="719" y="691"/>
                  </a:lnTo>
                  <a:lnTo>
                    <a:pt x="727" y="690"/>
                  </a:lnTo>
                  <a:lnTo>
                    <a:pt x="736" y="689"/>
                  </a:lnTo>
                  <a:lnTo>
                    <a:pt x="745" y="689"/>
                  </a:lnTo>
                  <a:lnTo>
                    <a:pt x="755" y="689"/>
                  </a:lnTo>
                  <a:lnTo>
                    <a:pt x="763" y="688"/>
                  </a:lnTo>
                  <a:lnTo>
                    <a:pt x="772" y="687"/>
                  </a:lnTo>
                  <a:lnTo>
                    <a:pt x="781" y="686"/>
                  </a:lnTo>
                  <a:lnTo>
                    <a:pt x="790" y="686"/>
                  </a:lnTo>
                  <a:lnTo>
                    <a:pt x="799" y="685"/>
                  </a:lnTo>
                  <a:lnTo>
                    <a:pt x="809" y="685"/>
                  </a:lnTo>
                  <a:lnTo>
                    <a:pt x="818" y="684"/>
                  </a:lnTo>
                  <a:lnTo>
                    <a:pt x="828" y="684"/>
                  </a:lnTo>
                  <a:lnTo>
                    <a:pt x="836" y="683"/>
                  </a:lnTo>
                  <a:lnTo>
                    <a:pt x="846" y="682"/>
                  </a:lnTo>
                  <a:lnTo>
                    <a:pt x="854" y="681"/>
                  </a:lnTo>
                  <a:lnTo>
                    <a:pt x="864" y="681"/>
                  </a:lnTo>
                  <a:lnTo>
                    <a:pt x="872" y="680"/>
                  </a:lnTo>
                  <a:lnTo>
                    <a:pt x="883" y="678"/>
                  </a:lnTo>
                  <a:lnTo>
                    <a:pt x="890" y="677"/>
                  </a:lnTo>
                  <a:lnTo>
                    <a:pt x="901" y="676"/>
                  </a:lnTo>
                  <a:lnTo>
                    <a:pt x="909" y="678"/>
                  </a:lnTo>
                  <a:lnTo>
                    <a:pt x="914" y="684"/>
                  </a:lnTo>
                  <a:lnTo>
                    <a:pt x="918" y="690"/>
                  </a:lnTo>
                  <a:lnTo>
                    <a:pt x="923" y="697"/>
                  </a:lnTo>
                  <a:lnTo>
                    <a:pt x="922" y="759"/>
                  </a:lnTo>
                  <a:lnTo>
                    <a:pt x="926" y="764"/>
                  </a:lnTo>
                  <a:lnTo>
                    <a:pt x="931" y="768"/>
                  </a:lnTo>
                  <a:lnTo>
                    <a:pt x="937" y="771"/>
                  </a:lnTo>
                  <a:lnTo>
                    <a:pt x="945" y="774"/>
                  </a:lnTo>
                  <a:lnTo>
                    <a:pt x="952" y="775"/>
                  </a:lnTo>
                  <a:lnTo>
                    <a:pt x="959" y="777"/>
                  </a:lnTo>
                  <a:lnTo>
                    <a:pt x="968" y="778"/>
                  </a:lnTo>
                  <a:lnTo>
                    <a:pt x="978" y="781"/>
                  </a:lnTo>
                  <a:lnTo>
                    <a:pt x="985" y="781"/>
                  </a:lnTo>
                  <a:lnTo>
                    <a:pt x="994" y="782"/>
                  </a:lnTo>
                  <a:lnTo>
                    <a:pt x="1003" y="782"/>
                  </a:lnTo>
                  <a:lnTo>
                    <a:pt x="1014" y="783"/>
                  </a:lnTo>
                  <a:lnTo>
                    <a:pt x="1022" y="783"/>
                  </a:lnTo>
                  <a:lnTo>
                    <a:pt x="1032" y="784"/>
                  </a:lnTo>
                  <a:lnTo>
                    <a:pt x="1040" y="784"/>
                  </a:lnTo>
                  <a:lnTo>
                    <a:pt x="1050" y="786"/>
                  </a:lnTo>
                  <a:lnTo>
                    <a:pt x="1058" y="784"/>
                  </a:lnTo>
                  <a:lnTo>
                    <a:pt x="1067" y="784"/>
                  </a:lnTo>
                  <a:lnTo>
                    <a:pt x="1075" y="784"/>
                  </a:lnTo>
                  <a:lnTo>
                    <a:pt x="1083" y="784"/>
                  </a:lnTo>
                  <a:lnTo>
                    <a:pt x="1089" y="784"/>
                  </a:lnTo>
                  <a:lnTo>
                    <a:pt x="1097" y="784"/>
                  </a:lnTo>
                  <a:lnTo>
                    <a:pt x="1105" y="784"/>
                  </a:lnTo>
                  <a:lnTo>
                    <a:pt x="1115" y="784"/>
                  </a:lnTo>
                  <a:lnTo>
                    <a:pt x="1120" y="785"/>
                  </a:lnTo>
                  <a:lnTo>
                    <a:pt x="1127" y="786"/>
                  </a:lnTo>
                  <a:lnTo>
                    <a:pt x="1131" y="788"/>
                  </a:lnTo>
                  <a:lnTo>
                    <a:pt x="1136" y="793"/>
                  </a:lnTo>
                  <a:lnTo>
                    <a:pt x="1145" y="861"/>
                  </a:lnTo>
                  <a:lnTo>
                    <a:pt x="1156" y="865"/>
                  </a:lnTo>
                  <a:lnTo>
                    <a:pt x="1166" y="869"/>
                  </a:lnTo>
                  <a:lnTo>
                    <a:pt x="1178" y="872"/>
                  </a:lnTo>
                  <a:lnTo>
                    <a:pt x="1189" y="875"/>
                  </a:lnTo>
                  <a:lnTo>
                    <a:pt x="1201" y="876"/>
                  </a:lnTo>
                  <a:lnTo>
                    <a:pt x="1213" y="877"/>
                  </a:lnTo>
                  <a:lnTo>
                    <a:pt x="1224" y="879"/>
                  </a:lnTo>
                  <a:lnTo>
                    <a:pt x="1237" y="880"/>
                  </a:lnTo>
                  <a:lnTo>
                    <a:pt x="1249" y="880"/>
                  </a:lnTo>
                  <a:lnTo>
                    <a:pt x="1261" y="880"/>
                  </a:lnTo>
                  <a:lnTo>
                    <a:pt x="1272" y="880"/>
                  </a:lnTo>
                  <a:lnTo>
                    <a:pt x="1285" y="881"/>
                  </a:lnTo>
                  <a:lnTo>
                    <a:pt x="1297" y="881"/>
                  </a:lnTo>
                  <a:lnTo>
                    <a:pt x="1309" y="882"/>
                  </a:lnTo>
                  <a:lnTo>
                    <a:pt x="1322" y="883"/>
                  </a:lnTo>
                  <a:lnTo>
                    <a:pt x="1335" y="886"/>
                  </a:lnTo>
                  <a:lnTo>
                    <a:pt x="1345" y="889"/>
                  </a:lnTo>
                  <a:lnTo>
                    <a:pt x="1357" y="894"/>
                  </a:lnTo>
                  <a:lnTo>
                    <a:pt x="1366" y="900"/>
                  </a:lnTo>
                  <a:lnTo>
                    <a:pt x="1376" y="908"/>
                  </a:lnTo>
                  <a:lnTo>
                    <a:pt x="1384" y="915"/>
                  </a:lnTo>
                  <a:lnTo>
                    <a:pt x="1393" y="923"/>
                  </a:lnTo>
                  <a:lnTo>
                    <a:pt x="1402" y="932"/>
                  </a:lnTo>
                  <a:lnTo>
                    <a:pt x="1412" y="941"/>
                  </a:lnTo>
                  <a:lnTo>
                    <a:pt x="1518" y="957"/>
                  </a:lnTo>
                  <a:lnTo>
                    <a:pt x="1527" y="960"/>
                  </a:lnTo>
                  <a:lnTo>
                    <a:pt x="1538" y="968"/>
                  </a:lnTo>
                  <a:lnTo>
                    <a:pt x="1540" y="972"/>
                  </a:lnTo>
                  <a:lnTo>
                    <a:pt x="1541" y="979"/>
                  </a:lnTo>
                  <a:lnTo>
                    <a:pt x="1543" y="985"/>
                  </a:lnTo>
                  <a:lnTo>
                    <a:pt x="1544" y="992"/>
                  </a:lnTo>
                  <a:lnTo>
                    <a:pt x="1526" y="1055"/>
                  </a:lnTo>
                  <a:lnTo>
                    <a:pt x="1471" y="1141"/>
                  </a:lnTo>
                  <a:lnTo>
                    <a:pt x="1471" y="1143"/>
                  </a:lnTo>
                  <a:lnTo>
                    <a:pt x="1474" y="1149"/>
                  </a:lnTo>
                  <a:lnTo>
                    <a:pt x="1477" y="1153"/>
                  </a:lnTo>
                  <a:lnTo>
                    <a:pt x="1482" y="1157"/>
                  </a:lnTo>
                  <a:lnTo>
                    <a:pt x="1487" y="1160"/>
                  </a:lnTo>
                  <a:lnTo>
                    <a:pt x="1496" y="1164"/>
                  </a:lnTo>
                  <a:lnTo>
                    <a:pt x="1508" y="1166"/>
                  </a:lnTo>
                  <a:lnTo>
                    <a:pt x="1521" y="1169"/>
                  </a:lnTo>
                  <a:lnTo>
                    <a:pt x="1534" y="1171"/>
                  </a:lnTo>
                  <a:lnTo>
                    <a:pt x="1547" y="1174"/>
                  </a:lnTo>
                  <a:lnTo>
                    <a:pt x="1558" y="1175"/>
                  </a:lnTo>
                  <a:lnTo>
                    <a:pt x="1573" y="1177"/>
                  </a:lnTo>
                  <a:lnTo>
                    <a:pt x="1584" y="1180"/>
                  </a:lnTo>
                  <a:lnTo>
                    <a:pt x="1599" y="1182"/>
                  </a:lnTo>
                  <a:lnTo>
                    <a:pt x="1610" y="1182"/>
                  </a:lnTo>
                  <a:lnTo>
                    <a:pt x="1623" y="1183"/>
                  </a:lnTo>
                  <a:lnTo>
                    <a:pt x="1636" y="1183"/>
                  </a:lnTo>
                  <a:lnTo>
                    <a:pt x="1651" y="1183"/>
                  </a:lnTo>
                  <a:lnTo>
                    <a:pt x="1662" y="1182"/>
                  </a:lnTo>
                  <a:lnTo>
                    <a:pt x="1675" y="1182"/>
                  </a:lnTo>
                  <a:lnTo>
                    <a:pt x="1688" y="1180"/>
                  </a:lnTo>
                  <a:lnTo>
                    <a:pt x="1703" y="1179"/>
                  </a:lnTo>
                  <a:lnTo>
                    <a:pt x="1710" y="1179"/>
                  </a:lnTo>
                  <a:lnTo>
                    <a:pt x="1718" y="1180"/>
                  </a:lnTo>
                  <a:lnTo>
                    <a:pt x="1727" y="1181"/>
                  </a:lnTo>
                  <a:lnTo>
                    <a:pt x="1736" y="1182"/>
                  </a:lnTo>
                  <a:lnTo>
                    <a:pt x="1744" y="1182"/>
                  </a:lnTo>
                  <a:lnTo>
                    <a:pt x="1752" y="1184"/>
                  </a:lnTo>
                  <a:lnTo>
                    <a:pt x="1761" y="1184"/>
                  </a:lnTo>
                  <a:lnTo>
                    <a:pt x="1770" y="1186"/>
                  </a:lnTo>
                  <a:lnTo>
                    <a:pt x="1778" y="1186"/>
                  </a:lnTo>
                  <a:lnTo>
                    <a:pt x="1787" y="1188"/>
                  </a:lnTo>
                  <a:lnTo>
                    <a:pt x="1795" y="1188"/>
                  </a:lnTo>
                  <a:lnTo>
                    <a:pt x="1804" y="1190"/>
                  </a:lnTo>
                  <a:lnTo>
                    <a:pt x="1812" y="1191"/>
                  </a:lnTo>
                  <a:lnTo>
                    <a:pt x="1821" y="1193"/>
                  </a:lnTo>
                  <a:lnTo>
                    <a:pt x="1830" y="1194"/>
                  </a:lnTo>
                  <a:lnTo>
                    <a:pt x="1839" y="1197"/>
                  </a:lnTo>
                  <a:lnTo>
                    <a:pt x="1847" y="1197"/>
                  </a:lnTo>
                  <a:lnTo>
                    <a:pt x="1855" y="1199"/>
                  </a:lnTo>
                  <a:lnTo>
                    <a:pt x="1862" y="1200"/>
                  </a:lnTo>
                  <a:lnTo>
                    <a:pt x="1872" y="1202"/>
                  </a:lnTo>
                  <a:lnTo>
                    <a:pt x="1879" y="1202"/>
                  </a:lnTo>
                  <a:lnTo>
                    <a:pt x="1887" y="1204"/>
                  </a:lnTo>
                  <a:lnTo>
                    <a:pt x="1895" y="1205"/>
                  </a:lnTo>
                  <a:lnTo>
                    <a:pt x="1904" y="1207"/>
                  </a:lnTo>
                  <a:lnTo>
                    <a:pt x="1912" y="1208"/>
                  </a:lnTo>
                  <a:lnTo>
                    <a:pt x="1920" y="1210"/>
                  </a:lnTo>
                  <a:lnTo>
                    <a:pt x="1927" y="1212"/>
                  </a:lnTo>
                  <a:lnTo>
                    <a:pt x="1935" y="1214"/>
                  </a:lnTo>
                  <a:lnTo>
                    <a:pt x="1943" y="1215"/>
                  </a:lnTo>
                  <a:lnTo>
                    <a:pt x="1951" y="1217"/>
                  </a:lnTo>
                  <a:lnTo>
                    <a:pt x="1959" y="1218"/>
                  </a:lnTo>
                  <a:lnTo>
                    <a:pt x="1968" y="1221"/>
                  </a:lnTo>
                  <a:lnTo>
                    <a:pt x="1973" y="1222"/>
                  </a:lnTo>
                  <a:lnTo>
                    <a:pt x="1979" y="1227"/>
                  </a:lnTo>
                  <a:lnTo>
                    <a:pt x="1985" y="1233"/>
                  </a:lnTo>
                  <a:lnTo>
                    <a:pt x="1990" y="1240"/>
                  </a:lnTo>
                  <a:lnTo>
                    <a:pt x="1982" y="1285"/>
                  </a:lnTo>
                  <a:lnTo>
                    <a:pt x="1979" y="1289"/>
                  </a:lnTo>
                  <a:lnTo>
                    <a:pt x="1977" y="1293"/>
                  </a:lnTo>
                  <a:lnTo>
                    <a:pt x="1973" y="1298"/>
                  </a:lnTo>
                  <a:lnTo>
                    <a:pt x="1969" y="1305"/>
                  </a:lnTo>
                  <a:lnTo>
                    <a:pt x="1972" y="1310"/>
                  </a:lnTo>
                  <a:lnTo>
                    <a:pt x="1976" y="1320"/>
                  </a:lnTo>
                  <a:lnTo>
                    <a:pt x="1969" y="1322"/>
                  </a:lnTo>
                  <a:lnTo>
                    <a:pt x="1963" y="1327"/>
                  </a:lnTo>
                  <a:lnTo>
                    <a:pt x="1957" y="1333"/>
                  </a:lnTo>
                  <a:lnTo>
                    <a:pt x="1951" y="1341"/>
                  </a:lnTo>
                  <a:lnTo>
                    <a:pt x="1943" y="1344"/>
                  </a:lnTo>
                  <a:lnTo>
                    <a:pt x="1935" y="1349"/>
                  </a:lnTo>
                  <a:lnTo>
                    <a:pt x="1927" y="1352"/>
                  </a:lnTo>
                  <a:lnTo>
                    <a:pt x="1921" y="1355"/>
                  </a:lnTo>
                  <a:lnTo>
                    <a:pt x="1912" y="1357"/>
                  </a:lnTo>
                  <a:lnTo>
                    <a:pt x="1904" y="1360"/>
                  </a:lnTo>
                  <a:lnTo>
                    <a:pt x="1896" y="1363"/>
                  </a:lnTo>
                  <a:lnTo>
                    <a:pt x="1888" y="1366"/>
                  </a:lnTo>
                  <a:lnTo>
                    <a:pt x="1879" y="1367"/>
                  </a:lnTo>
                  <a:lnTo>
                    <a:pt x="1870" y="1369"/>
                  </a:lnTo>
                  <a:lnTo>
                    <a:pt x="1861" y="1370"/>
                  </a:lnTo>
                  <a:lnTo>
                    <a:pt x="1853" y="1372"/>
                  </a:lnTo>
                  <a:lnTo>
                    <a:pt x="1844" y="1373"/>
                  </a:lnTo>
                  <a:lnTo>
                    <a:pt x="1835" y="1374"/>
                  </a:lnTo>
                  <a:lnTo>
                    <a:pt x="1826" y="1375"/>
                  </a:lnTo>
                  <a:lnTo>
                    <a:pt x="1818" y="1377"/>
                  </a:lnTo>
                  <a:lnTo>
                    <a:pt x="1808" y="1377"/>
                  </a:lnTo>
                  <a:lnTo>
                    <a:pt x="1799" y="1380"/>
                  </a:lnTo>
                  <a:lnTo>
                    <a:pt x="1790" y="1380"/>
                  </a:lnTo>
                  <a:lnTo>
                    <a:pt x="1781" y="1382"/>
                  </a:lnTo>
                  <a:lnTo>
                    <a:pt x="1770" y="1383"/>
                  </a:lnTo>
                  <a:lnTo>
                    <a:pt x="1762" y="1385"/>
                  </a:lnTo>
                  <a:lnTo>
                    <a:pt x="1752" y="1386"/>
                  </a:lnTo>
                  <a:lnTo>
                    <a:pt x="1744" y="1388"/>
                  </a:lnTo>
                  <a:lnTo>
                    <a:pt x="1735" y="1389"/>
                  </a:lnTo>
                  <a:lnTo>
                    <a:pt x="1726" y="1391"/>
                  </a:lnTo>
                  <a:lnTo>
                    <a:pt x="1717" y="1394"/>
                  </a:lnTo>
                  <a:lnTo>
                    <a:pt x="1709" y="1398"/>
                  </a:lnTo>
                  <a:lnTo>
                    <a:pt x="1701" y="1401"/>
                  </a:lnTo>
                  <a:lnTo>
                    <a:pt x="1694" y="1404"/>
                  </a:lnTo>
                  <a:lnTo>
                    <a:pt x="1686" y="1407"/>
                  </a:lnTo>
                  <a:lnTo>
                    <a:pt x="1678" y="1413"/>
                  </a:lnTo>
                  <a:lnTo>
                    <a:pt x="1669" y="1417"/>
                  </a:lnTo>
                  <a:lnTo>
                    <a:pt x="1660" y="1423"/>
                  </a:lnTo>
                  <a:lnTo>
                    <a:pt x="1655" y="1426"/>
                  </a:lnTo>
                  <a:lnTo>
                    <a:pt x="1651" y="1433"/>
                  </a:lnTo>
                  <a:lnTo>
                    <a:pt x="1648" y="1439"/>
                  </a:lnTo>
                  <a:lnTo>
                    <a:pt x="1647" y="1447"/>
                  </a:lnTo>
                  <a:lnTo>
                    <a:pt x="1640" y="1451"/>
                  </a:lnTo>
                  <a:lnTo>
                    <a:pt x="1635" y="1455"/>
                  </a:lnTo>
                  <a:lnTo>
                    <a:pt x="1619" y="1487"/>
                  </a:lnTo>
                  <a:lnTo>
                    <a:pt x="1618" y="1493"/>
                  </a:lnTo>
                  <a:lnTo>
                    <a:pt x="1617" y="1500"/>
                  </a:lnTo>
                  <a:lnTo>
                    <a:pt x="1614" y="1506"/>
                  </a:lnTo>
                  <a:lnTo>
                    <a:pt x="1610" y="1515"/>
                  </a:lnTo>
                  <a:lnTo>
                    <a:pt x="1612" y="1521"/>
                  </a:lnTo>
                  <a:lnTo>
                    <a:pt x="1613" y="1529"/>
                  </a:lnTo>
                  <a:lnTo>
                    <a:pt x="1618" y="1523"/>
                  </a:lnTo>
                  <a:lnTo>
                    <a:pt x="1623" y="1515"/>
                  </a:lnTo>
                  <a:lnTo>
                    <a:pt x="1658" y="1456"/>
                  </a:lnTo>
                  <a:lnTo>
                    <a:pt x="1704" y="1439"/>
                  </a:lnTo>
                  <a:lnTo>
                    <a:pt x="1716" y="1434"/>
                  </a:lnTo>
                  <a:lnTo>
                    <a:pt x="1727" y="1430"/>
                  </a:lnTo>
                  <a:lnTo>
                    <a:pt x="1740" y="1424"/>
                  </a:lnTo>
                  <a:lnTo>
                    <a:pt x="1753" y="1421"/>
                  </a:lnTo>
                  <a:lnTo>
                    <a:pt x="1766" y="1416"/>
                  </a:lnTo>
                  <a:lnTo>
                    <a:pt x="1781" y="1412"/>
                  </a:lnTo>
                  <a:lnTo>
                    <a:pt x="1787" y="1409"/>
                  </a:lnTo>
                  <a:lnTo>
                    <a:pt x="1794" y="1408"/>
                  </a:lnTo>
                  <a:lnTo>
                    <a:pt x="1801" y="1406"/>
                  </a:lnTo>
                  <a:lnTo>
                    <a:pt x="1809" y="1405"/>
                  </a:lnTo>
                  <a:lnTo>
                    <a:pt x="1822" y="1402"/>
                  </a:lnTo>
                  <a:lnTo>
                    <a:pt x="1836" y="1399"/>
                  </a:lnTo>
                  <a:lnTo>
                    <a:pt x="1843" y="1397"/>
                  </a:lnTo>
                  <a:lnTo>
                    <a:pt x="1851" y="1396"/>
                  </a:lnTo>
                  <a:lnTo>
                    <a:pt x="1859" y="1394"/>
                  </a:lnTo>
                  <a:lnTo>
                    <a:pt x="1866" y="1394"/>
                  </a:lnTo>
                  <a:lnTo>
                    <a:pt x="1874" y="1393"/>
                  </a:lnTo>
                  <a:lnTo>
                    <a:pt x="1882" y="1393"/>
                  </a:lnTo>
                  <a:lnTo>
                    <a:pt x="1890" y="1392"/>
                  </a:lnTo>
                  <a:lnTo>
                    <a:pt x="1898" y="1392"/>
                  </a:lnTo>
                  <a:lnTo>
                    <a:pt x="1905" y="1392"/>
                  </a:lnTo>
                  <a:lnTo>
                    <a:pt x="1913" y="1392"/>
                  </a:lnTo>
                  <a:lnTo>
                    <a:pt x="1921" y="1393"/>
                  </a:lnTo>
                  <a:lnTo>
                    <a:pt x="1929" y="1394"/>
                  </a:lnTo>
                  <a:lnTo>
                    <a:pt x="1938" y="1398"/>
                  </a:lnTo>
                  <a:lnTo>
                    <a:pt x="1948" y="1405"/>
                  </a:lnTo>
                  <a:lnTo>
                    <a:pt x="1951" y="1407"/>
                  </a:lnTo>
                  <a:lnTo>
                    <a:pt x="1955" y="1410"/>
                  </a:lnTo>
                  <a:lnTo>
                    <a:pt x="1956" y="1413"/>
                  </a:lnTo>
                  <a:lnTo>
                    <a:pt x="1959" y="1419"/>
                  </a:lnTo>
                  <a:lnTo>
                    <a:pt x="1942" y="1517"/>
                  </a:lnTo>
                  <a:lnTo>
                    <a:pt x="1951" y="1506"/>
                  </a:lnTo>
                  <a:lnTo>
                    <a:pt x="1960" y="1496"/>
                  </a:lnTo>
                  <a:lnTo>
                    <a:pt x="1969" y="1484"/>
                  </a:lnTo>
                  <a:lnTo>
                    <a:pt x="1978" y="1473"/>
                  </a:lnTo>
                  <a:lnTo>
                    <a:pt x="1982" y="1467"/>
                  </a:lnTo>
                  <a:lnTo>
                    <a:pt x="1986" y="1462"/>
                  </a:lnTo>
                  <a:lnTo>
                    <a:pt x="1990" y="1455"/>
                  </a:lnTo>
                  <a:lnTo>
                    <a:pt x="1994" y="1450"/>
                  </a:lnTo>
                  <a:lnTo>
                    <a:pt x="1998" y="1443"/>
                  </a:lnTo>
                  <a:lnTo>
                    <a:pt x="2002" y="1437"/>
                  </a:lnTo>
                  <a:lnTo>
                    <a:pt x="2005" y="1431"/>
                  </a:lnTo>
                  <a:lnTo>
                    <a:pt x="2011" y="1424"/>
                  </a:lnTo>
                  <a:lnTo>
                    <a:pt x="2012" y="1418"/>
                  </a:lnTo>
                  <a:lnTo>
                    <a:pt x="2015" y="1413"/>
                  </a:lnTo>
                  <a:lnTo>
                    <a:pt x="2016" y="1406"/>
                  </a:lnTo>
                  <a:lnTo>
                    <a:pt x="2018" y="1401"/>
                  </a:lnTo>
                  <a:lnTo>
                    <a:pt x="2018" y="1394"/>
                  </a:lnTo>
                  <a:lnTo>
                    <a:pt x="2020" y="1388"/>
                  </a:lnTo>
                  <a:lnTo>
                    <a:pt x="2020" y="1382"/>
                  </a:lnTo>
                  <a:lnTo>
                    <a:pt x="2021" y="1376"/>
                  </a:lnTo>
                  <a:lnTo>
                    <a:pt x="2020" y="1370"/>
                  </a:lnTo>
                  <a:lnTo>
                    <a:pt x="2020" y="1364"/>
                  </a:lnTo>
                  <a:lnTo>
                    <a:pt x="2020" y="1357"/>
                  </a:lnTo>
                  <a:lnTo>
                    <a:pt x="2020" y="1352"/>
                  </a:lnTo>
                  <a:lnTo>
                    <a:pt x="2020" y="1346"/>
                  </a:lnTo>
                  <a:lnTo>
                    <a:pt x="2020" y="1340"/>
                  </a:lnTo>
                  <a:lnTo>
                    <a:pt x="2020" y="1334"/>
                  </a:lnTo>
                  <a:lnTo>
                    <a:pt x="2020" y="1329"/>
                  </a:lnTo>
                  <a:lnTo>
                    <a:pt x="2073" y="1281"/>
                  </a:lnTo>
                  <a:lnTo>
                    <a:pt x="2095" y="1243"/>
                  </a:lnTo>
                  <a:lnTo>
                    <a:pt x="2096" y="1221"/>
                  </a:lnTo>
                  <a:lnTo>
                    <a:pt x="2094" y="1214"/>
                  </a:lnTo>
                  <a:lnTo>
                    <a:pt x="2091" y="1210"/>
                  </a:lnTo>
                  <a:lnTo>
                    <a:pt x="2089" y="1206"/>
                  </a:lnTo>
                  <a:lnTo>
                    <a:pt x="2087" y="1202"/>
                  </a:lnTo>
                  <a:lnTo>
                    <a:pt x="2082" y="1197"/>
                  </a:lnTo>
                  <a:lnTo>
                    <a:pt x="2077" y="1192"/>
                  </a:lnTo>
                  <a:lnTo>
                    <a:pt x="2069" y="1189"/>
                  </a:lnTo>
                  <a:lnTo>
                    <a:pt x="2063" y="1186"/>
                  </a:lnTo>
                  <a:lnTo>
                    <a:pt x="2052" y="1183"/>
                  </a:lnTo>
                  <a:lnTo>
                    <a:pt x="2044" y="1181"/>
                  </a:lnTo>
                  <a:lnTo>
                    <a:pt x="2034" y="1179"/>
                  </a:lnTo>
                  <a:lnTo>
                    <a:pt x="2026" y="1180"/>
                  </a:lnTo>
                  <a:lnTo>
                    <a:pt x="2013" y="1177"/>
                  </a:lnTo>
                  <a:lnTo>
                    <a:pt x="2002" y="1176"/>
                  </a:lnTo>
                  <a:lnTo>
                    <a:pt x="1990" y="1175"/>
                  </a:lnTo>
                  <a:lnTo>
                    <a:pt x="1978" y="1174"/>
                  </a:lnTo>
                  <a:lnTo>
                    <a:pt x="1965" y="1172"/>
                  </a:lnTo>
                  <a:lnTo>
                    <a:pt x="1953" y="1172"/>
                  </a:lnTo>
                  <a:lnTo>
                    <a:pt x="1942" y="1170"/>
                  </a:lnTo>
                  <a:lnTo>
                    <a:pt x="1930" y="1170"/>
                  </a:lnTo>
                  <a:lnTo>
                    <a:pt x="1917" y="1168"/>
                  </a:lnTo>
                  <a:lnTo>
                    <a:pt x="1905" y="1167"/>
                  </a:lnTo>
                  <a:lnTo>
                    <a:pt x="1894" y="1165"/>
                  </a:lnTo>
                  <a:lnTo>
                    <a:pt x="1882" y="1165"/>
                  </a:lnTo>
                  <a:lnTo>
                    <a:pt x="1870" y="1163"/>
                  </a:lnTo>
                  <a:lnTo>
                    <a:pt x="1859" y="1162"/>
                  </a:lnTo>
                  <a:lnTo>
                    <a:pt x="1847" y="1159"/>
                  </a:lnTo>
                  <a:lnTo>
                    <a:pt x="1835" y="1159"/>
                  </a:lnTo>
                  <a:lnTo>
                    <a:pt x="1823" y="1157"/>
                  </a:lnTo>
                  <a:lnTo>
                    <a:pt x="1812" y="1156"/>
                  </a:lnTo>
                  <a:lnTo>
                    <a:pt x="1800" y="1154"/>
                  </a:lnTo>
                  <a:lnTo>
                    <a:pt x="1788" y="1154"/>
                  </a:lnTo>
                  <a:lnTo>
                    <a:pt x="1777" y="1152"/>
                  </a:lnTo>
                  <a:lnTo>
                    <a:pt x="1765" y="1151"/>
                  </a:lnTo>
                  <a:lnTo>
                    <a:pt x="1753" y="1149"/>
                  </a:lnTo>
                  <a:lnTo>
                    <a:pt x="1742" y="1149"/>
                  </a:lnTo>
                  <a:lnTo>
                    <a:pt x="1730" y="1147"/>
                  </a:lnTo>
                  <a:lnTo>
                    <a:pt x="1718" y="1146"/>
                  </a:lnTo>
                  <a:lnTo>
                    <a:pt x="1707" y="1144"/>
                  </a:lnTo>
                  <a:lnTo>
                    <a:pt x="1695" y="1143"/>
                  </a:lnTo>
                  <a:lnTo>
                    <a:pt x="1683" y="1142"/>
                  </a:lnTo>
                  <a:lnTo>
                    <a:pt x="1671" y="1141"/>
                  </a:lnTo>
                  <a:lnTo>
                    <a:pt x="1660" y="1140"/>
                  </a:lnTo>
                  <a:lnTo>
                    <a:pt x="1649" y="1140"/>
                  </a:lnTo>
                  <a:lnTo>
                    <a:pt x="1639" y="1137"/>
                  </a:lnTo>
                  <a:lnTo>
                    <a:pt x="1630" y="1134"/>
                  </a:lnTo>
                  <a:lnTo>
                    <a:pt x="1619" y="1130"/>
                  </a:lnTo>
                  <a:lnTo>
                    <a:pt x="1610" y="1125"/>
                  </a:lnTo>
                  <a:lnTo>
                    <a:pt x="1606" y="1120"/>
                  </a:lnTo>
                  <a:lnTo>
                    <a:pt x="1604" y="1117"/>
                  </a:lnTo>
                  <a:lnTo>
                    <a:pt x="1601" y="1111"/>
                  </a:lnTo>
                  <a:lnTo>
                    <a:pt x="1600" y="1107"/>
                  </a:lnTo>
                  <a:lnTo>
                    <a:pt x="1600" y="1098"/>
                  </a:lnTo>
                  <a:lnTo>
                    <a:pt x="1600" y="1089"/>
                  </a:lnTo>
                  <a:lnTo>
                    <a:pt x="1601" y="1081"/>
                  </a:lnTo>
                  <a:lnTo>
                    <a:pt x="1603" y="1072"/>
                  </a:lnTo>
                  <a:lnTo>
                    <a:pt x="1604" y="1063"/>
                  </a:lnTo>
                  <a:lnTo>
                    <a:pt x="1606" y="1054"/>
                  </a:lnTo>
                  <a:lnTo>
                    <a:pt x="1609" y="1046"/>
                  </a:lnTo>
                  <a:lnTo>
                    <a:pt x="1613" y="1037"/>
                  </a:lnTo>
                  <a:lnTo>
                    <a:pt x="1614" y="1027"/>
                  </a:lnTo>
                  <a:lnTo>
                    <a:pt x="1617" y="1019"/>
                  </a:lnTo>
                  <a:lnTo>
                    <a:pt x="1619" y="1009"/>
                  </a:lnTo>
                  <a:lnTo>
                    <a:pt x="1623" y="1001"/>
                  </a:lnTo>
                  <a:lnTo>
                    <a:pt x="1626" y="991"/>
                  </a:lnTo>
                  <a:lnTo>
                    <a:pt x="1629" y="983"/>
                  </a:lnTo>
                  <a:lnTo>
                    <a:pt x="1631" y="974"/>
                  </a:lnTo>
                  <a:lnTo>
                    <a:pt x="1635" y="966"/>
                  </a:lnTo>
                  <a:lnTo>
                    <a:pt x="1640" y="957"/>
                  </a:lnTo>
                  <a:lnTo>
                    <a:pt x="1645" y="949"/>
                  </a:lnTo>
                  <a:lnTo>
                    <a:pt x="1649" y="940"/>
                  </a:lnTo>
                  <a:lnTo>
                    <a:pt x="1655" y="933"/>
                  </a:lnTo>
                  <a:lnTo>
                    <a:pt x="1657" y="923"/>
                  </a:lnTo>
                  <a:lnTo>
                    <a:pt x="1658" y="915"/>
                  </a:lnTo>
                  <a:lnTo>
                    <a:pt x="1658" y="906"/>
                  </a:lnTo>
                  <a:lnTo>
                    <a:pt x="1658" y="899"/>
                  </a:lnTo>
                  <a:lnTo>
                    <a:pt x="1655" y="893"/>
                  </a:lnTo>
                  <a:lnTo>
                    <a:pt x="1649" y="889"/>
                  </a:lnTo>
                  <a:lnTo>
                    <a:pt x="1642" y="886"/>
                  </a:lnTo>
                  <a:lnTo>
                    <a:pt x="1635" y="884"/>
                  </a:lnTo>
                  <a:lnTo>
                    <a:pt x="1492" y="849"/>
                  </a:lnTo>
                  <a:lnTo>
                    <a:pt x="1232" y="802"/>
                  </a:lnTo>
                  <a:lnTo>
                    <a:pt x="1224" y="796"/>
                  </a:lnTo>
                  <a:lnTo>
                    <a:pt x="1217" y="789"/>
                  </a:lnTo>
                  <a:lnTo>
                    <a:pt x="1210" y="783"/>
                  </a:lnTo>
                  <a:lnTo>
                    <a:pt x="1205" y="776"/>
                  </a:lnTo>
                  <a:lnTo>
                    <a:pt x="1198" y="769"/>
                  </a:lnTo>
                  <a:lnTo>
                    <a:pt x="1193" y="763"/>
                  </a:lnTo>
                  <a:lnTo>
                    <a:pt x="1189" y="755"/>
                  </a:lnTo>
                  <a:lnTo>
                    <a:pt x="1185" y="748"/>
                  </a:lnTo>
                  <a:lnTo>
                    <a:pt x="1182" y="739"/>
                  </a:lnTo>
                  <a:lnTo>
                    <a:pt x="1178" y="731"/>
                  </a:lnTo>
                  <a:lnTo>
                    <a:pt x="1174" y="722"/>
                  </a:lnTo>
                  <a:lnTo>
                    <a:pt x="1171" y="714"/>
                  </a:lnTo>
                  <a:lnTo>
                    <a:pt x="1169" y="705"/>
                  </a:lnTo>
                  <a:lnTo>
                    <a:pt x="1167" y="697"/>
                  </a:lnTo>
                  <a:lnTo>
                    <a:pt x="1165" y="688"/>
                  </a:lnTo>
                  <a:lnTo>
                    <a:pt x="1165" y="680"/>
                  </a:lnTo>
                  <a:lnTo>
                    <a:pt x="1161" y="670"/>
                  </a:lnTo>
                  <a:lnTo>
                    <a:pt x="1154" y="661"/>
                  </a:lnTo>
                  <a:lnTo>
                    <a:pt x="992" y="675"/>
                  </a:lnTo>
                  <a:lnTo>
                    <a:pt x="980" y="671"/>
                  </a:lnTo>
                  <a:lnTo>
                    <a:pt x="970" y="666"/>
                  </a:lnTo>
                  <a:lnTo>
                    <a:pt x="962" y="661"/>
                  </a:lnTo>
                  <a:lnTo>
                    <a:pt x="953" y="656"/>
                  </a:lnTo>
                  <a:lnTo>
                    <a:pt x="913" y="591"/>
                  </a:lnTo>
                  <a:lnTo>
                    <a:pt x="901" y="588"/>
                  </a:lnTo>
                  <a:lnTo>
                    <a:pt x="890" y="588"/>
                  </a:lnTo>
                  <a:lnTo>
                    <a:pt x="880" y="587"/>
                  </a:lnTo>
                  <a:lnTo>
                    <a:pt x="870" y="589"/>
                  </a:lnTo>
                  <a:lnTo>
                    <a:pt x="859" y="589"/>
                  </a:lnTo>
                  <a:lnTo>
                    <a:pt x="849" y="591"/>
                  </a:lnTo>
                  <a:lnTo>
                    <a:pt x="838" y="593"/>
                  </a:lnTo>
                  <a:lnTo>
                    <a:pt x="828" y="597"/>
                  </a:lnTo>
                  <a:lnTo>
                    <a:pt x="816" y="598"/>
                  </a:lnTo>
                  <a:lnTo>
                    <a:pt x="806" y="600"/>
                  </a:lnTo>
                  <a:lnTo>
                    <a:pt x="796" y="602"/>
                  </a:lnTo>
                  <a:lnTo>
                    <a:pt x="785" y="604"/>
                  </a:lnTo>
                  <a:lnTo>
                    <a:pt x="773" y="604"/>
                  </a:lnTo>
                  <a:lnTo>
                    <a:pt x="763" y="604"/>
                  </a:lnTo>
                  <a:lnTo>
                    <a:pt x="753" y="603"/>
                  </a:lnTo>
                  <a:lnTo>
                    <a:pt x="744" y="602"/>
                  </a:lnTo>
                  <a:lnTo>
                    <a:pt x="733" y="590"/>
                  </a:lnTo>
                  <a:lnTo>
                    <a:pt x="724" y="580"/>
                  </a:lnTo>
                  <a:lnTo>
                    <a:pt x="719" y="573"/>
                  </a:lnTo>
                  <a:lnTo>
                    <a:pt x="714" y="568"/>
                  </a:lnTo>
                  <a:lnTo>
                    <a:pt x="707" y="561"/>
                  </a:lnTo>
                  <a:lnTo>
                    <a:pt x="701" y="556"/>
                  </a:lnTo>
                  <a:lnTo>
                    <a:pt x="692" y="545"/>
                  </a:lnTo>
                  <a:lnTo>
                    <a:pt x="685" y="535"/>
                  </a:lnTo>
                  <a:lnTo>
                    <a:pt x="681" y="527"/>
                  </a:lnTo>
                  <a:lnTo>
                    <a:pt x="680" y="521"/>
                  </a:lnTo>
                  <a:lnTo>
                    <a:pt x="677" y="515"/>
                  </a:lnTo>
                  <a:lnTo>
                    <a:pt x="677" y="508"/>
                  </a:lnTo>
                  <a:lnTo>
                    <a:pt x="676" y="501"/>
                  </a:lnTo>
                  <a:lnTo>
                    <a:pt x="676" y="493"/>
                  </a:lnTo>
                  <a:lnTo>
                    <a:pt x="677" y="487"/>
                  </a:lnTo>
                  <a:lnTo>
                    <a:pt x="679" y="481"/>
                  </a:lnTo>
                  <a:lnTo>
                    <a:pt x="680" y="473"/>
                  </a:lnTo>
                  <a:lnTo>
                    <a:pt x="684" y="467"/>
                  </a:lnTo>
                  <a:lnTo>
                    <a:pt x="688" y="460"/>
                  </a:lnTo>
                  <a:lnTo>
                    <a:pt x="693" y="455"/>
                  </a:lnTo>
                  <a:lnTo>
                    <a:pt x="699" y="448"/>
                  </a:lnTo>
                  <a:lnTo>
                    <a:pt x="706" y="440"/>
                  </a:lnTo>
                  <a:lnTo>
                    <a:pt x="714" y="434"/>
                  </a:lnTo>
                  <a:lnTo>
                    <a:pt x="722" y="427"/>
                  </a:lnTo>
                  <a:lnTo>
                    <a:pt x="729" y="421"/>
                  </a:lnTo>
                  <a:lnTo>
                    <a:pt x="738" y="415"/>
                  </a:lnTo>
                  <a:lnTo>
                    <a:pt x="746" y="408"/>
                  </a:lnTo>
                  <a:lnTo>
                    <a:pt x="755" y="403"/>
                  </a:lnTo>
                  <a:lnTo>
                    <a:pt x="763" y="397"/>
                  </a:lnTo>
                  <a:lnTo>
                    <a:pt x="771" y="390"/>
                  </a:lnTo>
                  <a:lnTo>
                    <a:pt x="780" y="384"/>
                  </a:lnTo>
                  <a:lnTo>
                    <a:pt x="789" y="377"/>
                  </a:lnTo>
                  <a:lnTo>
                    <a:pt x="797" y="371"/>
                  </a:lnTo>
                  <a:lnTo>
                    <a:pt x="806" y="366"/>
                  </a:lnTo>
                  <a:lnTo>
                    <a:pt x="815" y="359"/>
                  </a:lnTo>
                  <a:lnTo>
                    <a:pt x="824" y="354"/>
                  </a:lnTo>
                  <a:lnTo>
                    <a:pt x="832" y="348"/>
                  </a:lnTo>
                  <a:lnTo>
                    <a:pt x="840" y="341"/>
                  </a:lnTo>
                  <a:lnTo>
                    <a:pt x="848" y="335"/>
                  </a:lnTo>
                  <a:lnTo>
                    <a:pt x="857" y="328"/>
                  </a:lnTo>
                  <a:lnTo>
                    <a:pt x="864" y="322"/>
                  </a:lnTo>
                  <a:lnTo>
                    <a:pt x="872" y="316"/>
                  </a:lnTo>
                  <a:lnTo>
                    <a:pt x="880" y="309"/>
                  </a:lnTo>
                  <a:lnTo>
                    <a:pt x="889" y="304"/>
                  </a:lnTo>
                  <a:lnTo>
                    <a:pt x="896" y="297"/>
                  </a:lnTo>
                  <a:lnTo>
                    <a:pt x="902" y="290"/>
                  </a:lnTo>
                  <a:lnTo>
                    <a:pt x="909" y="283"/>
                  </a:lnTo>
                  <a:lnTo>
                    <a:pt x="916" y="276"/>
                  </a:lnTo>
                  <a:lnTo>
                    <a:pt x="923" y="269"/>
                  </a:lnTo>
                  <a:lnTo>
                    <a:pt x="929" y="261"/>
                  </a:lnTo>
                  <a:lnTo>
                    <a:pt x="936" y="254"/>
                  </a:lnTo>
                  <a:lnTo>
                    <a:pt x="942" y="248"/>
                  </a:lnTo>
                  <a:lnTo>
                    <a:pt x="949" y="230"/>
                  </a:lnTo>
                  <a:lnTo>
                    <a:pt x="942" y="220"/>
                  </a:lnTo>
                  <a:lnTo>
                    <a:pt x="935" y="212"/>
                  </a:lnTo>
                  <a:lnTo>
                    <a:pt x="924" y="204"/>
                  </a:lnTo>
                  <a:lnTo>
                    <a:pt x="916" y="197"/>
                  </a:lnTo>
                  <a:lnTo>
                    <a:pt x="913" y="190"/>
                  </a:lnTo>
                  <a:lnTo>
                    <a:pt x="909" y="184"/>
                  </a:lnTo>
                  <a:lnTo>
                    <a:pt x="905" y="178"/>
                  </a:lnTo>
                  <a:lnTo>
                    <a:pt x="902" y="174"/>
                  </a:lnTo>
                  <a:lnTo>
                    <a:pt x="892" y="165"/>
                  </a:lnTo>
                  <a:lnTo>
                    <a:pt x="883" y="155"/>
                  </a:lnTo>
                  <a:lnTo>
                    <a:pt x="885" y="149"/>
                  </a:lnTo>
                  <a:lnTo>
                    <a:pt x="892" y="145"/>
                  </a:lnTo>
                  <a:lnTo>
                    <a:pt x="898" y="142"/>
                  </a:lnTo>
                  <a:lnTo>
                    <a:pt x="906" y="142"/>
                  </a:lnTo>
                  <a:lnTo>
                    <a:pt x="914" y="141"/>
                  </a:lnTo>
                  <a:lnTo>
                    <a:pt x="923" y="140"/>
                  </a:lnTo>
                  <a:lnTo>
                    <a:pt x="932" y="140"/>
                  </a:lnTo>
                  <a:lnTo>
                    <a:pt x="941" y="140"/>
                  </a:lnTo>
                  <a:lnTo>
                    <a:pt x="949" y="139"/>
                  </a:lnTo>
                  <a:lnTo>
                    <a:pt x="958" y="138"/>
                  </a:lnTo>
                  <a:lnTo>
                    <a:pt x="967" y="138"/>
                  </a:lnTo>
                  <a:lnTo>
                    <a:pt x="976" y="138"/>
                  </a:lnTo>
                  <a:lnTo>
                    <a:pt x="984" y="137"/>
                  </a:lnTo>
                  <a:lnTo>
                    <a:pt x="993" y="136"/>
                  </a:lnTo>
                  <a:lnTo>
                    <a:pt x="1002" y="135"/>
                  </a:lnTo>
                  <a:lnTo>
                    <a:pt x="1013" y="135"/>
                  </a:lnTo>
                  <a:lnTo>
                    <a:pt x="1020" y="134"/>
                  </a:lnTo>
                  <a:lnTo>
                    <a:pt x="1029" y="133"/>
                  </a:lnTo>
                  <a:lnTo>
                    <a:pt x="1039" y="132"/>
                  </a:lnTo>
                  <a:lnTo>
                    <a:pt x="1049" y="132"/>
                  </a:lnTo>
                  <a:lnTo>
                    <a:pt x="1057" y="130"/>
                  </a:lnTo>
                  <a:lnTo>
                    <a:pt x="1066" y="130"/>
                  </a:lnTo>
                  <a:lnTo>
                    <a:pt x="1075" y="127"/>
                  </a:lnTo>
                  <a:lnTo>
                    <a:pt x="1084" y="127"/>
                  </a:lnTo>
                  <a:lnTo>
                    <a:pt x="1092" y="125"/>
                  </a:lnTo>
                  <a:lnTo>
                    <a:pt x="1102" y="125"/>
                  </a:lnTo>
                  <a:lnTo>
                    <a:pt x="1110" y="123"/>
                  </a:lnTo>
                  <a:lnTo>
                    <a:pt x="1120" y="123"/>
                  </a:lnTo>
                  <a:lnTo>
                    <a:pt x="1128" y="121"/>
                  </a:lnTo>
                  <a:lnTo>
                    <a:pt x="1137" y="121"/>
                  </a:lnTo>
                  <a:lnTo>
                    <a:pt x="1146" y="119"/>
                  </a:lnTo>
                  <a:lnTo>
                    <a:pt x="1157" y="119"/>
                  </a:lnTo>
                  <a:lnTo>
                    <a:pt x="1165" y="118"/>
                  </a:lnTo>
                  <a:lnTo>
                    <a:pt x="1174" y="117"/>
                  </a:lnTo>
                  <a:lnTo>
                    <a:pt x="1183" y="116"/>
                  </a:lnTo>
                  <a:lnTo>
                    <a:pt x="1193" y="116"/>
                  </a:lnTo>
                  <a:lnTo>
                    <a:pt x="1205" y="114"/>
                  </a:lnTo>
                  <a:lnTo>
                    <a:pt x="1217" y="112"/>
                  </a:lnTo>
                  <a:lnTo>
                    <a:pt x="1228" y="110"/>
                  </a:lnTo>
                  <a:lnTo>
                    <a:pt x="1240" y="109"/>
                  </a:lnTo>
                  <a:lnTo>
                    <a:pt x="1252" y="107"/>
                  </a:lnTo>
                  <a:lnTo>
                    <a:pt x="1263" y="106"/>
                  </a:lnTo>
                  <a:lnTo>
                    <a:pt x="1275" y="105"/>
                  </a:lnTo>
                  <a:lnTo>
                    <a:pt x="1287" y="104"/>
                  </a:lnTo>
                  <a:lnTo>
                    <a:pt x="1297" y="102"/>
                  </a:lnTo>
                  <a:lnTo>
                    <a:pt x="1309" y="101"/>
                  </a:lnTo>
                  <a:lnTo>
                    <a:pt x="1321" y="100"/>
                  </a:lnTo>
                  <a:lnTo>
                    <a:pt x="1332" y="100"/>
                  </a:lnTo>
                  <a:lnTo>
                    <a:pt x="1344" y="99"/>
                  </a:lnTo>
                  <a:lnTo>
                    <a:pt x="1356" y="99"/>
                  </a:lnTo>
                  <a:lnTo>
                    <a:pt x="1367" y="99"/>
                  </a:lnTo>
                  <a:lnTo>
                    <a:pt x="1379" y="99"/>
                  </a:lnTo>
                  <a:lnTo>
                    <a:pt x="1388" y="100"/>
                  </a:lnTo>
                  <a:lnTo>
                    <a:pt x="1399" y="102"/>
                  </a:lnTo>
                  <a:lnTo>
                    <a:pt x="1408" y="105"/>
                  </a:lnTo>
                  <a:lnTo>
                    <a:pt x="1418" y="108"/>
                  </a:lnTo>
                  <a:lnTo>
                    <a:pt x="1427" y="111"/>
                  </a:lnTo>
                  <a:lnTo>
                    <a:pt x="1436" y="115"/>
                  </a:lnTo>
                  <a:lnTo>
                    <a:pt x="1445" y="118"/>
                  </a:lnTo>
                  <a:lnTo>
                    <a:pt x="1456" y="121"/>
                  </a:lnTo>
                  <a:lnTo>
                    <a:pt x="1464" y="124"/>
                  </a:lnTo>
                  <a:lnTo>
                    <a:pt x="1473" y="127"/>
                  </a:lnTo>
                  <a:lnTo>
                    <a:pt x="1480" y="131"/>
                  </a:lnTo>
                  <a:lnTo>
                    <a:pt x="1490" y="135"/>
                  </a:lnTo>
                  <a:lnTo>
                    <a:pt x="1497" y="138"/>
                  </a:lnTo>
                  <a:lnTo>
                    <a:pt x="1506" y="142"/>
                  </a:lnTo>
                  <a:lnTo>
                    <a:pt x="1514" y="147"/>
                  </a:lnTo>
                  <a:lnTo>
                    <a:pt x="1523" y="151"/>
                  </a:lnTo>
                  <a:lnTo>
                    <a:pt x="1531" y="154"/>
                  </a:lnTo>
                  <a:lnTo>
                    <a:pt x="1539" y="157"/>
                  </a:lnTo>
                  <a:lnTo>
                    <a:pt x="1547" y="161"/>
                  </a:lnTo>
                  <a:lnTo>
                    <a:pt x="1554" y="166"/>
                  </a:lnTo>
                  <a:lnTo>
                    <a:pt x="1562" y="169"/>
                  </a:lnTo>
                  <a:lnTo>
                    <a:pt x="1570" y="172"/>
                  </a:lnTo>
                  <a:lnTo>
                    <a:pt x="1578" y="176"/>
                  </a:lnTo>
                  <a:lnTo>
                    <a:pt x="1587" y="181"/>
                  </a:lnTo>
                  <a:lnTo>
                    <a:pt x="1595" y="184"/>
                  </a:lnTo>
                  <a:lnTo>
                    <a:pt x="1603" y="187"/>
                  </a:lnTo>
                  <a:lnTo>
                    <a:pt x="1610" y="190"/>
                  </a:lnTo>
                  <a:lnTo>
                    <a:pt x="1619" y="194"/>
                  </a:lnTo>
                  <a:lnTo>
                    <a:pt x="1627" y="198"/>
                  </a:lnTo>
                  <a:lnTo>
                    <a:pt x="1636" y="201"/>
                  </a:lnTo>
                  <a:lnTo>
                    <a:pt x="1645" y="204"/>
                  </a:lnTo>
                  <a:lnTo>
                    <a:pt x="1655" y="207"/>
                  </a:lnTo>
                  <a:lnTo>
                    <a:pt x="1664" y="208"/>
                  </a:lnTo>
                  <a:lnTo>
                    <a:pt x="1674" y="210"/>
                  </a:lnTo>
                  <a:lnTo>
                    <a:pt x="1684" y="212"/>
                  </a:lnTo>
                  <a:lnTo>
                    <a:pt x="1696" y="216"/>
                  </a:lnTo>
                  <a:lnTo>
                    <a:pt x="1707" y="218"/>
                  </a:lnTo>
                  <a:lnTo>
                    <a:pt x="1717" y="221"/>
                  </a:lnTo>
                  <a:lnTo>
                    <a:pt x="1727" y="224"/>
                  </a:lnTo>
                  <a:lnTo>
                    <a:pt x="1739" y="227"/>
                  </a:lnTo>
                  <a:lnTo>
                    <a:pt x="1748" y="230"/>
                  </a:lnTo>
                  <a:lnTo>
                    <a:pt x="1759" y="232"/>
                  </a:lnTo>
                  <a:lnTo>
                    <a:pt x="1769" y="234"/>
                  </a:lnTo>
                  <a:lnTo>
                    <a:pt x="1781" y="237"/>
                  </a:lnTo>
                  <a:lnTo>
                    <a:pt x="1791" y="239"/>
                  </a:lnTo>
                  <a:lnTo>
                    <a:pt x="1801" y="241"/>
                  </a:lnTo>
                  <a:lnTo>
                    <a:pt x="1812" y="243"/>
                  </a:lnTo>
                  <a:lnTo>
                    <a:pt x="1823" y="245"/>
                  </a:lnTo>
                  <a:lnTo>
                    <a:pt x="1833" y="242"/>
                  </a:lnTo>
                  <a:lnTo>
                    <a:pt x="1843" y="241"/>
                  </a:lnTo>
                  <a:lnTo>
                    <a:pt x="1852" y="239"/>
                  </a:lnTo>
                  <a:lnTo>
                    <a:pt x="1862" y="239"/>
                  </a:lnTo>
                  <a:lnTo>
                    <a:pt x="1872" y="238"/>
                  </a:lnTo>
                  <a:lnTo>
                    <a:pt x="1882" y="237"/>
                  </a:lnTo>
                  <a:lnTo>
                    <a:pt x="1891" y="237"/>
                  </a:lnTo>
                  <a:lnTo>
                    <a:pt x="1901" y="237"/>
                  </a:lnTo>
                  <a:lnTo>
                    <a:pt x="1911" y="236"/>
                  </a:lnTo>
                  <a:lnTo>
                    <a:pt x="1921" y="236"/>
                  </a:lnTo>
                  <a:lnTo>
                    <a:pt x="1930" y="236"/>
                  </a:lnTo>
                  <a:lnTo>
                    <a:pt x="1940" y="236"/>
                  </a:lnTo>
                  <a:lnTo>
                    <a:pt x="1950" y="235"/>
                  </a:lnTo>
                  <a:lnTo>
                    <a:pt x="1960" y="235"/>
                  </a:lnTo>
                  <a:lnTo>
                    <a:pt x="1969" y="235"/>
                  </a:lnTo>
                  <a:lnTo>
                    <a:pt x="1979" y="235"/>
                  </a:lnTo>
                  <a:lnTo>
                    <a:pt x="1989" y="234"/>
                  </a:lnTo>
                  <a:lnTo>
                    <a:pt x="1999" y="233"/>
                  </a:lnTo>
                  <a:lnTo>
                    <a:pt x="2008" y="232"/>
                  </a:lnTo>
                  <a:lnTo>
                    <a:pt x="2018" y="232"/>
                  </a:lnTo>
                  <a:lnTo>
                    <a:pt x="2028" y="231"/>
                  </a:lnTo>
                  <a:lnTo>
                    <a:pt x="2038" y="230"/>
                  </a:lnTo>
                  <a:lnTo>
                    <a:pt x="2047" y="228"/>
                  </a:lnTo>
                  <a:lnTo>
                    <a:pt x="2057" y="228"/>
                  </a:lnTo>
                  <a:lnTo>
                    <a:pt x="2066" y="226"/>
                  </a:lnTo>
                  <a:lnTo>
                    <a:pt x="2077" y="224"/>
                  </a:lnTo>
                  <a:lnTo>
                    <a:pt x="2086" y="222"/>
                  </a:lnTo>
                  <a:lnTo>
                    <a:pt x="2096" y="221"/>
                  </a:lnTo>
                  <a:lnTo>
                    <a:pt x="2105" y="219"/>
                  </a:lnTo>
                  <a:lnTo>
                    <a:pt x="2116" y="217"/>
                  </a:lnTo>
                  <a:lnTo>
                    <a:pt x="2125" y="214"/>
                  </a:lnTo>
                  <a:lnTo>
                    <a:pt x="2137" y="211"/>
                  </a:lnTo>
                  <a:lnTo>
                    <a:pt x="2147" y="209"/>
                  </a:lnTo>
                  <a:lnTo>
                    <a:pt x="2154" y="207"/>
                  </a:lnTo>
                  <a:lnTo>
                    <a:pt x="2278" y="209"/>
                  </a:lnTo>
                  <a:lnTo>
                    <a:pt x="2428" y="207"/>
                  </a:lnTo>
                  <a:lnTo>
                    <a:pt x="2425" y="206"/>
                  </a:lnTo>
                  <a:lnTo>
                    <a:pt x="2424" y="205"/>
                  </a:lnTo>
                  <a:close/>
                </a:path>
              </a:pathLst>
            </a:custGeom>
            <a:solidFill>
              <a:srgbClr val="FFE8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75" name="Freeform 34"/>
            <p:cNvSpPr>
              <a:spLocks/>
            </p:cNvSpPr>
            <p:nvPr/>
          </p:nvSpPr>
          <p:spPr bwMode="auto">
            <a:xfrm>
              <a:off x="8381" y="15115"/>
              <a:ext cx="230" cy="34"/>
            </a:xfrm>
            <a:custGeom>
              <a:avLst/>
              <a:gdLst>
                <a:gd name="T0" fmla="*/ 1 w 460"/>
                <a:gd name="T1" fmla="*/ 0 h 70"/>
                <a:gd name="T2" fmla="*/ 1 w 460"/>
                <a:gd name="T3" fmla="*/ 0 h 70"/>
                <a:gd name="T4" fmla="*/ 1 w 460"/>
                <a:gd name="T5" fmla="*/ 0 h 70"/>
                <a:gd name="T6" fmla="*/ 1 w 460"/>
                <a:gd name="T7" fmla="*/ 0 h 70"/>
                <a:gd name="T8" fmla="*/ 1 w 460"/>
                <a:gd name="T9" fmla="*/ 0 h 70"/>
                <a:gd name="T10" fmla="*/ 1 w 460"/>
                <a:gd name="T11" fmla="*/ 0 h 70"/>
                <a:gd name="T12" fmla="*/ 1 w 460"/>
                <a:gd name="T13" fmla="*/ 0 h 70"/>
                <a:gd name="T14" fmla="*/ 1 w 460"/>
                <a:gd name="T15" fmla="*/ 0 h 70"/>
                <a:gd name="T16" fmla="*/ 1 w 460"/>
                <a:gd name="T17" fmla="*/ 0 h 70"/>
                <a:gd name="T18" fmla="*/ 1 w 460"/>
                <a:gd name="T19" fmla="*/ 0 h 70"/>
                <a:gd name="T20" fmla="*/ 1 w 460"/>
                <a:gd name="T21" fmla="*/ 0 h 70"/>
                <a:gd name="T22" fmla="*/ 1 w 460"/>
                <a:gd name="T23" fmla="*/ 0 h 70"/>
                <a:gd name="T24" fmla="*/ 1 w 460"/>
                <a:gd name="T25" fmla="*/ 0 h 70"/>
                <a:gd name="T26" fmla="*/ 1 w 460"/>
                <a:gd name="T27" fmla="*/ 0 h 70"/>
                <a:gd name="T28" fmla="*/ 1 w 460"/>
                <a:gd name="T29" fmla="*/ 0 h 70"/>
                <a:gd name="T30" fmla="*/ 1 w 460"/>
                <a:gd name="T31" fmla="*/ 0 h 70"/>
                <a:gd name="T32" fmla="*/ 1 w 460"/>
                <a:gd name="T33" fmla="*/ 0 h 70"/>
                <a:gd name="T34" fmla="*/ 0 w 460"/>
                <a:gd name="T35" fmla="*/ 0 h 70"/>
                <a:gd name="T36" fmla="*/ 1 w 460"/>
                <a:gd name="T37" fmla="*/ 0 h 70"/>
                <a:gd name="T38" fmla="*/ 1 w 460"/>
                <a:gd name="T39" fmla="*/ 0 h 70"/>
                <a:gd name="T40" fmla="*/ 1 w 460"/>
                <a:gd name="T41" fmla="*/ 0 h 70"/>
                <a:gd name="T42" fmla="*/ 1 w 460"/>
                <a:gd name="T43" fmla="*/ 0 h 70"/>
                <a:gd name="T44" fmla="*/ 1 w 460"/>
                <a:gd name="T45" fmla="*/ 0 h 70"/>
                <a:gd name="T46" fmla="*/ 1 w 460"/>
                <a:gd name="T47" fmla="*/ 0 h 70"/>
                <a:gd name="T48" fmla="*/ 1 w 460"/>
                <a:gd name="T49" fmla="*/ 0 h 70"/>
                <a:gd name="T50" fmla="*/ 1 w 460"/>
                <a:gd name="T51" fmla="*/ 0 h 70"/>
                <a:gd name="T52" fmla="*/ 1 w 460"/>
                <a:gd name="T53" fmla="*/ 0 h 70"/>
                <a:gd name="T54" fmla="*/ 1 w 460"/>
                <a:gd name="T55" fmla="*/ 0 h 70"/>
                <a:gd name="T56" fmla="*/ 1 w 460"/>
                <a:gd name="T57" fmla="*/ 0 h 70"/>
                <a:gd name="T58" fmla="*/ 1 w 460"/>
                <a:gd name="T59" fmla="*/ 0 h 70"/>
                <a:gd name="T60" fmla="*/ 1 w 460"/>
                <a:gd name="T61" fmla="*/ 0 h 70"/>
                <a:gd name="T62" fmla="*/ 1 w 460"/>
                <a:gd name="T63" fmla="*/ 0 h 70"/>
                <a:gd name="T64" fmla="*/ 1 w 460"/>
                <a:gd name="T65" fmla="*/ 0 h 70"/>
                <a:gd name="T66" fmla="*/ 1 w 460"/>
                <a:gd name="T67" fmla="*/ 0 h 70"/>
                <a:gd name="T68" fmla="*/ 1 w 460"/>
                <a:gd name="T69" fmla="*/ 0 h 70"/>
                <a:gd name="T70" fmla="*/ 1 w 460"/>
                <a:gd name="T71" fmla="*/ 0 h 7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60"/>
                <a:gd name="T109" fmla="*/ 0 h 70"/>
                <a:gd name="T110" fmla="*/ 460 w 460"/>
                <a:gd name="T111" fmla="*/ 70 h 7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60" h="70">
                  <a:moveTo>
                    <a:pt x="460" y="61"/>
                  </a:moveTo>
                  <a:lnTo>
                    <a:pt x="455" y="53"/>
                  </a:lnTo>
                  <a:lnTo>
                    <a:pt x="445" y="44"/>
                  </a:lnTo>
                  <a:lnTo>
                    <a:pt x="433" y="39"/>
                  </a:lnTo>
                  <a:lnTo>
                    <a:pt x="422" y="34"/>
                  </a:lnTo>
                  <a:lnTo>
                    <a:pt x="411" y="30"/>
                  </a:lnTo>
                  <a:lnTo>
                    <a:pt x="400" y="27"/>
                  </a:lnTo>
                  <a:lnTo>
                    <a:pt x="389" y="23"/>
                  </a:lnTo>
                  <a:lnTo>
                    <a:pt x="378" y="20"/>
                  </a:lnTo>
                  <a:lnTo>
                    <a:pt x="367" y="17"/>
                  </a:lnTo>
                  <a:lnTo>
                    <a:pt x="356" y="15"/>
                  </a:lnTo>
                  <a:lnTo>
                    <a:pt x="344" y="12"/>
                  </a:lnTo>
                  <a:lnTo>
                    <a:pt x="333" y="10"/>
                  </a:lnTo>
                  <a:lnTo>
                    <a:pt x="321" y="8"/>
                  </a:lnTo>
                  <a:lnTo>
                    <a:pt x="309" y="7"/>
                  </a:lnTo>
                  <a:lnTo>
                    <a:pt x="298" y="5"/>
                  </a:lnTo>
                  <a:lnTo>
                    <a:pt x="286" y="4"/>
                  </a:lnTo>
                  <a:lnTo>
                    <a:pt x="274" y="3"/>
                  </a:lnTo>
                  <a:lnTo>
                    <a:pt x="264" y="3"/>
                  </a:lnTo>
                  <a:lnTo>
                    <a:pt x="251" y="1"/>
                  </a:lnTo>
                  <a:lnTo>
                    <a:pt x="239" y="0"/>
                  </a:lnTo>
                  <a:lnTo>
                    <a:pt x="228" y="0"/>
                  </a:lnTo>
                  <a:lnTo>
                    <a:pt x="216" y="0"/>
                  </a:lnTo>
                  <a:lnTo>
                    <a:pt x="204" y="0"/>
                  </a:lnTo>
                  <a:lnTo>
                    <a:pt x="192" y="0"/>
                  </a:lnTo>
                  <a:lnTo>
                    <a:pt x="181" y="0"/>
                  </a:lnTo>
                  <a:lnTo>
                    <a:pt x="169" y="1"/>
                  </a:lnTo>
                  <a:lnTo>
                    <a:pt x="156" y="1"/>
                  </a:lnTo>
                  <a:lnTo>
                    <a:pt x="144" y="3"/>
                  </a:lnTo>
                  <a:lnTo>
                    <a:pt x="133" y="4"/>
                  </a:lnTo>
                  <a:lnTo>
                    <a:pt x="121" y="5"/>
                  </a:lnTo>
                  <a:lnTo>
                    <a:pt x="109" y="6"/>
                  </a:lnTo>
                  <a:lnTo>
                    <a:pt x="98" y="8"/>
                  </a:lnTo>
                  <a:lnTo>
                    <a:pt x="86" y="9"/>
                  </a:lnTo>
                  <a:lnTo>
                    <a:pt x="75" y="11"/>
                  </a:lnTo>
                  <a:lnTo>
                    <a:pt x="0" y="41"/>
                  </a:lnTo>
                  <a:lnTo>
                    <a:pt x="9" y="40"/>
                  </a:lnTo>
                  <a:lnTo>
                    <a:pt x="20" y="39"/>
                  </a:lnTo>
                  <a:lnTo>
                    <a:pt x="30" y="38"/>
                  </a:lnTo>
                  <a:lnTo>
                    <a:pt x="42" y="37"/>
                  </a:lnTo>
                  <a:lnTo>
                    <a:pt x="52" y="36"/>
                  </a:lnTo>
                  <a:lnTo>
                    <a:pt x="63" y="34"/>
                  </a:lnTo>
                  <a:lnTo>
                    <a:pt x="74" y="33"/>
                  </a:lnTo>
                  <a:lnTo>
                    <a:pt x="86" y="33"/>
                  </a:lnTo>
                  <a:lnTo>
                    <a:pt x="96" y="32"/>
                  </a:lnTo>
                  <a:lnTo>
                    <a:pt x="107" y="31"/>
                  </a:lnTo>
                  <a:lnTo>
                    <a:pt x="117" y="30"/>
                  </a:lnTo>
                  <a:lnTo>
                    <a:pt x="129" y="30"/>
                  </a:lnTo>
                  <a:lnTo>
                    <a:pt x="139" y="29"/>
                  </a:lnTo>
                  <a:lnTo>
                    <a:pt x="151" y="28"/>
                  </a:lnTo>
                  <a:lnTo>
                    <a:pt x="163" y="28"/>
                  </a:lnTo>
                  <a:lnTo>
                    <a:pt x="174" y="28"/>
                  </a:lnTo>
                  <a:lnTo>
                    <a:pt x="185" y="27"/>
                  </a:lnTo>
                  <a:lnTo>
                    <a:pt x="196" y="27"/>
                  </a:lnTo>
                  <a:lnTo>
                    <a:pt x="207" y="27"/>
                  </a:lnTo>
                  <a:lnTo>
                    <a:pt x="218" y="27"/>
                  </a:lnTo>
                  <a:lnTo>
                    <a:pt x="229" y="27"/>
                  </a:lnTo>
                  <a:lnTo>
                    <a:pt x="241" y="27"/>
                  </a:lnTo>
                  <a:lnTo>
                    <a:pt x="252" y="27"/>
                  </a:lnTo>
                  <a:lnTo>
                    <a:pt x="264" y="28"/>
                  </a:lnTo>
                  <a:lnTo>
                    <a:pt x="274" y="28"/>
                  </a:lnTo>
                  <a:lnTo>
                    <a:pt x="286" y="29"/>
                  </a:lnTo>
                  <a:lnTo>
                    <a:pt x="296" y="30"/>
                  </a:lnTo>
                  <a:lnTo>
                    <a:pt x="308" y="32"/>
                  </a:lnTo>
                  <a:lnTo>
                    <a:pt x="319" y="33"/>
                  </a:lnTo>
                  <a:lnTo>
                    <a:pt x="330" y="36"/>
                  </a:lnTo>
                  <a:lnTo>
                    <a:pt x="342" y="39"/>
                  </a:lnTo>
                  <a:lnTo>
                    <a:pt x="354" y="42"/>
                  </a:lnTo>
                  <a:lnTo>
                    <a:pt x="447" y="70"/>
                  </a:lnTo>
                  <a:lnTo>
                    <a:pt x="451" y="70"/>
                  </a:lnTo>
                  <a:lnTo>
                    <a:pt x="456" y="67"/>
                  </a:lnTo>
                  <a:lnTo>
                    <a:pt x="456" y="65"/>
                  </a:lnTo>
                  <a:lnTo>
                    <a:pt x="460" y="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76" name="Freeform 35"/>
            <p:cNvSpPr>
              <a:spLocks/>
            </p:cNvSpPr>
            <p:nvPr/>
          </p:nvSpPr>
          <p:spPr bwMode="auto">
            <a:xfrm>
              <a:off x="8482" y="15573"/>
              <a:ext cx="97" cy="82"/>
            </a:xfrm>
            <a:custGeom>
              <a:avLst/>
              <a:gdLst>
                <a:gd name="T0" fmla="*/ 1 w 193"/>
                <a:gd name="T1" fmla="*/ 1 h 162"/>
                <a:gd name="T2" fmla="*/ 1 w 193"/>
                <a:gd name="T3" fmla="*/ 1 h 162"/>
                <a:gd name="T4" fmla="*/ 1 w 193"/>
                <a:gd name="T5" fmla="*/ 1 h 162"/>
                <a:gd name="T6" fmla="*/ 1 w 193"/>
                <a:gd name="T7" fmla="*/ 0 h 162"/>
                <a:gd name="T8" fmla="*/ 1 w 193"/>
                <a:gd name="T9" fmla="*/ 1 h 162"/>
                <a:gd name="T10" fmla="*/ 1 w 193"/>
                <a:gd name="T11" fmla="*/ 1 h 162"/>
                <a:gd name="T12" fmla="*/ 1 w 193"/>
                <a:gd name="T13" fmla="*/ 1 h 162"/>
                <a:gd name="T14" fmla="*/ 1 w 193"/>
                <a:gd name="T15" fmla="*/ 1 h 162"/>
                <a:gd name="T16" fmla="*/ 1 w 193"/>
                <a:gd name="T17" fmla="*/ 1 h 162"/>
                <a:gd name="T18" fmla="*/ 1 w 193"/>
                <a:gd name="T19" fmla="*/ 1 h 162"/>
                <a:gd name="T20" fmla="*/ 1 w 193"/>
                <a:gd name="T21" fmla="*/ 1 h 162"/>
                <a:gd name="T22" fmla="*/ 1 w 193"/>
                <a:gd name="T23" fmla="*/ 1 h 162"/>
                <a:gd name="T24" fmla="*/ 1 w 193"/>
                <a:gd name="T25" fmla="*/ 1 h 162"/>
                <a:gd name="T26" fmla="*/ 1 w 193"/>
                <a:gd name="T27" fmla="*/ 1 h 162"/>
                <a:gd name="T28" fmla="*/ 1 w 193"/>
                <a:gd name="T29" fmla="*/ 1 h 162"/>
                <a:gd name="T30" fmla="*/ 1 w 193"/>
                <a:gd name="T31" fmla="*/ 1 h 162"/>
                <a:gd name="T32" fmla="*/ 1 w 193"/>
                <a:gd name="T33" fmla="*/ 1 h 162"/>
                <a:gd name="T34" fmla="*/ 1 w 193"/>
                <a:gd name="T35" fmla="*/ 1 h 162"/>
                <a:gd name="T36" fmla="*/ 1 w 193"/>
                <a:gd name="T37" fmla="*/ 1 h 162"/>
                <a:gd name="T38" fmla="*/ 1 w 193"/>
                <a:gd name="T39" fmla="*/ 1 h 162"/>
                <a:gd name="T40" fmla="*/ 0 w 193"/>
                <a:gd name="T41" fmla="*/ 1 h 162"/>
                <a:gd name="T42" fmla="*/ 1 w 193"/>
                <a:gd name="T43" fmla="*/ 1 h 162"/>
                <a:gd name="T44" fmla="*/ 1 w 193"/>
                <a:gd name="T45" fmla="*/ 1 h 162"/>
                <a:gd name="T46" fmla="*/ 1 w 193"/>
                <a:gd name="T47" fmla="*/ 1 h 162"/>
                <a:gd name="T48" fmla="*/ 1 w 193"/>
                <a:gd name="T49" fmla="*/ 1 h 162"/>
                <a:gd name="T50" fmla="*/ 1 w 193"/>
                <a:gd name="T51" fmla="*/ 1 h 162"/>
                <a:gd name="T52" fmla="*/ 1 w 193"/>
                <a:gd name="T53" fmla="*/ 1 h 162"/>
                <a:gd name="T54" fmla="*/ 1 w 193"/>
                <a:gd name="T55" fmla="*/ 1 h 162"/>
                <a:gd name="T56" fmla="*/ 1 w 193"/>
                <a:gd name="T57" fmla="*/ 1 h 162"/>
                <a:gd name="T58" fmla="*/ 1 w 193"/>
                <a:gd name="T59" fmla="*/ 1 h 162"/>
                <a:gd name="T60" fmla="*/ 1 w 193"/>
                <a:gd name="T61" fmla="*/ 1 h 162"/>
                <a:gd name="T62" fmla="*/ 1 w 193"/>
                <a:gd name="T63" fmla="*/ 1 h 162"/>
                <a:gd name="T64" fmla="*/ 1 w 193"/>
                <a:gd name="T65" fmla="*/ 1 h 162"/>
                <a:gd name="T66" fmla="*/ 1 w 193"/>
                <a:gd name="T67" fmla="*/ 1 h 162"/>
                <a:gd name="T68" fmla="*/ 1 w 193"/>
                <a:gd name="T69" fmla="*/ 1 h 162"/>
                <a:gd name="T70" fmla="*/ 1 w 193"/>
                <a:gd name="T71" fmla="*/ 1 h 162"/>
                <a:gd name="T72" fmla="*/ 1 w 193"/>
                <a:gd name="T73" fmla="*/ 1 h 162"/>
                <a:gd name="T74" fmla="*/ 1 w 193"/>
                <a:gd name="T75" fmla="*/ 1 h 162"/>
                <a:gd name="T76" fmla="*/ 1 w 193"/>
                <a:gd name="T77" fmla="*/ 1 h 162"/>
                <a:gd name="T78" fmla="*/ 1 w 193"/>
                <a:gd name="T79" fmla="*/ 1 h 162"/>
                <a:gd name="T80" fmla="*/ 1 w 193"/>
                <a:gd name="T81" fmla="*/ 1 h 162"/>
                <a:gd name="T82" fmla="*/ 1 w 193"/>
                <a:gd name="T83" fmla="*/ 1 h 162"/>
                <a:gd name="T84" fmla="*/ 1 w 193"/>
                <a:gd name="T85" fmla="*/ 1 h 162"/>
                <a:gd name="T86" fmla="*/ 1 w 193"/>
                <a:gd name="T87" fmla="*/ 1 h 162"/>
                <a:gd name="T88" fmla="*/ 1 w 193"/>
                <a:gd name="T89" fmla="*/ 1 h 162"/>
                <a:gd name="T90" fmla="*/ 1 w 193"/>
                <a:gd name="T91" fmla="*/ 1 h 162"/>
                <a:gd name="T92" fmla="*/ 1 w 193"/>
                <a:gd name="T93" fmla="*/ 1 h 16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93"/>
                <a:gd name="T142" fmla="*/ 0 h 162"/>
                <a:gd name="T143" fmla="*/ 193 w 193"/>
                <a:gd name="T144" fmla="*/ 162 h 16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93" h="162">
                  <a:moveTo>
                    <a:pt x="193" y="7"/>
                  </a:moveTo>
                  <a:lnTo>
                    <a:pt x="192" y="5"/>
                  </a:lnTo>
                  <a:lnTo>
                    <a:pt x="191" y="3"/>
                  </a:lnTo>
                  <a:lnTo>
                    <a:pt x="187" y="0"/>
                  </a:lnTo>
                  <a:lnTo>
                    <a:pt x="182" y="3"/>
                  </a:lnTo>
                  <a:lnTo>
                    <a:pt x="169" y="12"/>
                  </a:lnTo>
                  <a:lnTo>
                    <a:pt x="156" y="22"/>
                  </a:lnTo>
                  <a:lnTo>
                    <a:pt x="143" y="31"/>
                  </a:lnTo>
                  <a:lnTo>
                    <a:pt x="131" y="42"/>
                  </a:lnTo>
                  <a:lnTo>
                    <a:pt x="118" y="52"/>
                  </a:lnTo>
                  <a:lnTo>
                    <a:pt x="106" y="61"/>
                  </a:lnTo>
                  <a:lnTo>
                    <a:pt x="95" y="71"/>
                  </a:lnTo>
                  <a:lnTo>
                    <a:pt x="83" y="81"/>
                  </a:lnTo>
                  <a:lnTo>
                    <a:pt x="71" y="91"/>
                  </a:lnTo>
                  <a:lnTo>
                    <a:pt x="60" y="101"/>
                  </a:lnTo>
                  <a:lnTo>
                    <a:pt x="48" y="110"/>
                  </a:lnTo>
                  <a:lnTo>
                    <a:pt x="38" y="121"/>
                  </a:lnTo>
                  <a:lnTo>
                    <a:pt x="26" y="130"/>
                  </a:lnTo>
                  <a:lnTo>
                    <a:pt x="17" y="140"/>
                  </a:lnTo>
                  <a:lnTo>
                    <a:pt x="8" y="151"/>
                  </a:lnTo>
                  <a:lnTo>
                    <a:pt x="0" y="162"/>
                  </a:lnTo>
                  <a:lnTo>
                    <a:pt x="5" y="162"/>
                  </a:lnTo>
                  <a:lnTo>
                    <a:pt x="14" y="161"/>
                  </a:lnTo>
                  <a:lnTo>
                    <a:pt x="22" y="154"/>
                  </a:lnTo>
                  <a:lnTo>
                    <a:pt x="32" y="147"/>
                  </a:lnTo>
                  <a:lnTo>
                    <a:pt x="41" y="140"/>
                  </a:lnTo>
                  <a:lnTo>
                    <a:pt x="52" y="134"/>
                  </a:lnTo>
                  <a:lnTo>
                    <a:pt x="61" y="126"/>
                  </a:lnTo>
                  <a:lnTo>
                    <a:pt x="71" y="119"/>
                  </a:lnTo>
                  <a:lnTo>
                    <a:pt x="80" y="111"/>
                  </a:lnTo>
                  <a:lnTo>
                    <a:pt x="91" y="104"/>
                  </a:lnTo>
                  <a:lnTo>
                    <a:pt x="100" y="95"/>
                  </a:lnTo>
                  <a:lnTo>
                    <a:pt x="110" y="87"/>
                  </a:lnTo>
                  <a:lnTo>
                    <a:pt x="119" y="78"/>
                  </a:lnTo>
                  <a:lnTo>
                    <a:pt x="130" y="71"/>
                  </a:lnTo>
                  <a:lnTo>
                    <a:pt x="139" y="62"/>
                  </a:lnTo>
                  <a:lnTo>
                    <a:pt x="149" y="55"/>
                  </a:lnTo>
                  <a:lnTo>
                    <a:pt x="160" y="46"/>
                  </a:lnTo>
                  <a:lnTo>
                    <a:pt x="170" y="40"/>
                  </a:lnTo>
                  <a:lnTo>
                    <a:pt x="171" y="36"/>
                  </a:lnTo>
                  <a:lnTo>
                    <a:pt x="174" y="34"/>
                  </a:lnTo>
                  <a:lnTo>
                    <a:pt x="177" y="29"/>
                  </a:lnTo>
                  <a:lnTo>
                    <a:pt x="179" y="25"/>
                  </a:lnTo>
                  <a:lnTo>
                    <a:pt x="182" y="20"/>
                  </a:lnTo>
                  <a:lnTo>
                    <a:pt x="187" y="17"/>
                  </a:lnTo>
                  <a:lnTo>
                    <a:pt x="191" y="12"/>
                  </a:lnTo>
                  <a:lnTo>
                    <a:pt x="19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77" name="Freeform 36"/>
            <p:cNvSpPr>
              <a:spLocks/>
            </p:cNvSpPr>
            <p:nvPr/>
          </p:nvSpPr>
          <p:spPr bwMode="auto">
            <a:xfrm>
              <a:off x="8488" y="15137"/>
              <a:ext cx="106" cy="28"/>
            </a:xfrm>
            <a:custGeom>
              <a:avLst/>
              <a:gdLst>
                <a:gd name="T0" fmla="*/ 0 w 213"/>
                <a:gd name="T1" fmla="*/ 1 h 56"/>
                <a:gd name="T2" fmla="*/ 0 w 213"/>
                <a:gd name="T3" fmla="*/ 1 h 56"/>
                <a:gd name="T4" fmla="*/ 0 w 213"/>
                <a:gd name="T5" fmla="*/ 1 h 56"/>
                <a:gd name="T6" fmla="*/ 0 w 213"/>
                <a:gd name="T7" fmla="*/ 1 h 56"/>
                <a:gd name="T8" fmla="*/ 0 w 213"/>
                <a:gd name="T9" fmla="*/ 1 h 56"/>
                <a:gd name="T10" fmla="*/ 0 w 213"/>
                <a:gd name="T11" fmla="*/ 1 h 56"/>
                <a:gd name="T12" fmla="*/ 0 w 213"/>
                <a:gd name="T13" fmla="*/ 1 h 56"/>
                <a:gd name="T14" fmla="*/ 0 w 213"/>
                <a:gd name="T15" fmla="*/ 1 h 56"/>
                <a:gd name="T16" fmla="*/ 0 w 213"/>
                <a:gd name="T17" fmla="*/ 1 h 56"/>
                <a:gd name="T18" fmla="*/ 0 w 213"/>
                <a:gd name="T19" fmla="*/ 1 h 56"/>
                <a:gd name="T20" fmla="*/ 0 w 213"/>
                <a:gd name="T21" fmla="*/ 1 h 56"/>
                <a:gd name="T22" fmla="*/ 0 w 213"/>
                <a:gd name="T23" fmla="*/ 1 h 56"/>
                <a:gd name="T24" fmla="*/ 0 w 213"/>
                <a:gd name="T25" fmla="*/ 0 h 56"/>
                <a:gd name="T26" fmla="*/ 0 w 213"/>
                <a:gd name="T27" fmla="*/ 0 h 56"/>
                <a:gd name="T28" fmla="*/ 0 w 213"/>
                <a:gd name="T29" fmla="*/ 0 h 56"/>
                <a:gd name="T30" fmla="*/ 0 w 213"/>
                <a:gd name="T31" fmla="*/ 0 h 56"/>
                <a:gd name="T32" fmla="*/ 0 w 213"/>
                <a:gd name="T33" fmla="*/ 0 h 56"/>
                <a:gd name="T34" fmla="*/ 0 w 213"/>
                <a:gd name="T35" fmla="*/ 1 h 56"/>
                <a:gd name="T36" fmla="*/ 0 w 213"/>
                <a:gd name="T37" fmla="*/ 1 h 56"/>
                <a:gd name="T38" fmla="*/ 0 w 213"/>
                <a:gd name="T39" fmla="*/ 1 h 56"/>
                <a:gd name="T40" fmla="*/ 0 w 213"/>
                <a:gd name="T41" fmla="*/ 1 h 56"/>
                <a:gd name="T42" fmla="*/ 0 w 213"/>
                <a:gd name="T43" fmla="*/ 1 h 56"/>
                <a:gd name="T44" fmla="*/ 0 w 213"/>
                <a:gd name="T45" fmla="*/ 1 h 56"/>
                <a:gd name="T46" fmla="*/ 0 w 213"/>
                <a:gd name="T47" fmla="*/ 1 h 56"/>
                <a:gd name="T48" fmla="*/ 0 w 213"/>
                <a:gd name="T49" fmla="*/ 1 h 56"/>
                <a:gd name="T50" fmla="*/ 0 w 213"/>
                <a:gd name="T51" fmla="*/ 1 h 56"/>
                <a:gd name="T52" fmla="*/ 0 w 213"/>
                <a:gd name="T53" fmla="*/ 1 h 56"/>
                <a:gd name="T54" fmla="*/ 0 w 213"/>
                <a:gd name="T55" fmla="*/ 1 h 56"/>
                <a:gd name="T56" fmla="*/ 0 w 213"/>
                <a:gd name="T57" fmla="*/ 1 h 56"/>
                <a:gd name="T58" fmla="*/ 0 w 213"/>
                <a:gd name="T59" fmla="*/ 1 h 56"/>
                <a:gd name="T60" fmla="*/ 0 w 213"/>
                <a:gd name="T61" fmla="*/ 1 h 56"/>
                <a:gd name="T62" fmla="*/ 0 w 213"/>
                <a:gd name="T63" fmla="*/ 1 h 56"/>
                <a:gd name="T64" fmla="*/ 0 w 213"/>
                <a:gd name="T65" fmla="*/ 1 h 56"/>
                <a:gd name="T66" fmla="*/ 0 w 213"/>
                <a:gd name="T67" fmla="*/ 1 h 56"/>
                <a:gd name="T68" fmla="*/ 0 w 213"/>
                <a:gd name="T69" fmla="*/ 1 h 56"/>
                <a:gd name="T70" fmla="*/ 0 w 213"/>
                <a:gd name="T71" fmla="*/ 1 h 56"/>
                <a:gd name="T72" fmla="*/ 0 w 213"/>
                <a:gd name="T73" fmla="*/ 1 h 56"/>
                <a:gd name="T74" fmla="*/ 0 w 213"/>
                <a:gd name="T75" fmla="*/ 1 h 56"/>
                <a:gd name="T76" fmla="*/ 0 w 213"/>
                <a:gd name="T77" fmla="*/ 1 h 56"/>
                <a:gd name="T78" fmla="*/ 0 w 213"/>
                <a:gd name="T79" fmla="*/ 1 h 56"/>
                <a:gd name="T80" fmla="*/ 0 w 213"/>
                <a:gd name="T81" fmla="*/ 1 h 56"/>
                <a:gd name="T82" fmla="*/ 0 w 213"/>
                <a:gd name="T83" fmla="*/ 1 h 56"/>
                <a:gd name="T84" fmla="*/ 0 w 213"/>
                <a:gd name="T85" fmla="*/ 1 h 5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13"/>
                <a:gd name="T130" fmla="*/ 0 h 56"/>
                <a:gd name="T131" fmla="*/ 213 w 213"/>
                <a:gd name="T132" fmla="*/ 56 h 5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13" h="56">
                  <a:moveTo>
                    <a:pt x="213" y="49"/>
                  </a:moveTo>
                  <a:lnTo>
                    <a:pt x="198" y="32"/>
                  </a:lnTo>
                  <a:lnTo>
                    <a:pt x="154" y="13"/>
                  </a:lnTo>
                  <a:lnTo>
                    <a:pt x="145" y="10"/>
                  </a:lnTo>
                  <a:lnTo>
                    <a:pt x="136" y="9"/>
                  </a:lnTo>
                  <a:lnTo>
                    <a:pt x="127" y="6"/>
                  </a:lnTo>
                  <a:lnTo>
                    <a:pt x="118" y="5"/>
                  </a:lnTo>
                  <a:lnTo>
                    <a:pt x="109" y="4"/>
                  </a:lnTo>
                  <a:lnTo>
                    <a:pt x="100" y="3"/>
                  </a:lnTo>
                  <a:lnTo>
                    <a:pt x="91" y="2"/>
                  </a:lnTo>
                  <a:lnTo>
                    <a:pt x="83" y="2"/>
                  </a:lnTo>
                  <a:lnTo>
                    <a:pt x="72" y="1"/>
                  </a:lnTo>
                  <a:lnTo>
                    <a:pt x="65" y="0"/>
                  </a:lnTo>
                  <a:lnTo>
                    <a:pt x="54" y="0"/>
                  </a:lnTo>
                  <a:lnTo>
                    <a:pt x="46" y="0"/>
                  </a:lnTo>
                  <a:lnTo>
                    <a:pt x="36" y="0"/>
                  </a:lnTo>
                  <a:lnTo>
                    <a:pt x="28" y="0"/>
                  </a:lnTo>
                  <a:lnTo>
                    <a:pt x="18" y="1"/>
                  </a:lnTo>
                  <a:lnTo>
                    <a:pt x="10" y="2"/>
                  </a:lnTo>
                  <a:lnTo>
                    <a:pt x="2" y="3"/>
                  </a:lnTo>
                  <a:lnTo>
                    <a:pt x="0" y="11"/>
                  </a:lnTo>
                  <a:lnTo>
                    <a:pt x="7" y="15"/>
                  </a:lnTo>
                  <a:lnTo>
                    <a:pt x="20" y="19"/>
                  </a:lnTo>
                  <a:lnTo>
                    <a:pt x="31" y="19"/>
                  </a:lnTo>
                  <a:lnTo>
                    <a:pt x="42" y="20"/>
                  </a:lnTo>
                  <a:lnTo>
                    <a:pt x="53" y="21"/>
                  </a:lnTo>
                  <a:lnTo>
                    <a:pt x="65" y="22"/>
                  </a:lnTo>
                  <a:lnTo>
                    <a:pt x="75" y="24"/>
                  </a:lnTo>
                  <a:lnTo>
                    <a:pt x="87" y="26"/>
                  </a:lnTo>
                  <a:lnTo>
                    <a:pt x="98" y="27"/>
                  </a:lnTo>
                  <a:lnTo>
                    <a:pt x="110" y="30"/>
                  </a:lnTo>
                  <a:lnTo>
                    <a:pt x="120" y="31"/>
                  </a:lnTo>
                  <a:lnTo>
                    <a:pt x="131" y="33"/>
                  </a:lnTo>
                  <a:lnTo>
                    <a:pt x="141" y="36"/>
                  </a:lnTo>
                  <a:lnTo>
                    <a:pt x="153" y="39"/>
                  </a:lnTo>
                  <a:lnTo>
                    <a:pt x="163" y="43"/>
                  </a:lnTo>
                  <a:lnTo>
                    <a:pt x="174" y="46"/>
                  </a:lnTo>
                  <a:lnTo>
                    <a:pt x="184" y="50"/>
                  </a:lnTo>
                  <a:lnTo>
                    <a:pt x="196" y="56"/>
                  </a:lnTo>
                  <a:lnTo>
                    <a:pt x="204" y="55"/>
                  </a:lnTo>
                  <a:lnTo>
                    <a:pt x="213" y="53"/>
                  </a:lnTo>
                  <a:lnTo>
                    <a:pt x="213" y="51"/>
                  </a:lnTo>
                  <a:lnTo>
                    <a:pt x="213" y="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78" name="Freeform 37"/>
            <p:cNvSpPr>
              <a:spLocks/>
            </p:cNvSpPr>
            <p:nvPr/>
          </p:nvSpPr>
          <p:spPr bwMode="auto">
            <a:xfrm>
              <a:off x="8535" y="15162"/>
              <a:ext cx="35" cy="15"/>
            </a:xfrm>
            <a:custGeom>
              <a:avLst/>
              <a:gdLst>
                <a:gd name="T0" fmla="*/ 0 w 71"/>
                <a:gd name="T1" fmla="*/ 0 h 32"/>
                <a:gd name="T2" fmla="*/ 0 w 71"/>
                <a:gd name="T3" fmla="*/ 0 h 32"/>
                <a:gd name="T4" fmla="*/ 0 w 71"/>
                <a:gd name="T5" fmla="*/ 0 h 32"/>
                <a:gd name="T6" fmla="*/ 0 w 71"/>
                <a:gd name="T7" fmla="*/ 0 h 32"/>
                <a:gd name="T8" fmla="*/ 0 w 71"/>
                <a:gd name="T9" fmla="*/ 0 h 32"/>
                <a:gd name="T10" fmla="*/ 0 w 71"/>
                <a:gd name="T11" fmla="*/ 0 h 32"/>
                <a:gd name="T12" fmla="*/ 0 w 71"/>
                <a:gd name="T13" fmla="*/ 0 h 32"/>
                <a:gd name="T14" fmla="*/ 0 w 71"/>
                <a:gd name="T15" fmla="*/ 0 h 32"/>
                <a:gd name="T16" fmla="*/ 0 w 71"/>
                <a:gd name="T17" fmla="*/ 0 h 32"/>
                <a:gd name="T18" fmla="*/ 0 w 71"/>
                <a:gd name="T19" fmla="*/ 0 h 32"/>
                <a:gd name="T20" fmla="*/ 0 w 71"/>
                <a:gd name="T21" fmla="*/ 0 h 32"/>
                <a:gd name="T22" fmla="*/ 0 w 71"/>
                <a:gd name="T23" fmla="*/ 0 h 32"/>
                <a:gd name="T24" fmla="*/ 0 w 71"/>
                <a:gd name="T25" fmla="*/ 0 h 32"/>
                <a:gd name="T26" fmla="*/ 0 w 71"/>
                <a:gd name="T27" fmla="*/ 0 h 32"/>
                <a:gd name="T28" fmla="*/ 0 w 71"/>
                <a:gd name="T29" fmla="*/ 0 h 32"/>
                <a:gd name="T30" fmla="*/ 0 w 71"/>
                <a:gd name="T31" fmla="*/ 0 h 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1"/>
                <a:gd name="T49" fmla="*/ 0 h 32"/>
                <a:gd name="T50" fmla="*/ 71 w 71"/>
                <a:gd name="T51" fmla="*/ 32 h 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1" h="32">
                  <a:moveTo>
                    <a:pt x="71" y="26"/>
                  </a:moveTo>
                  <a:lnTo>
                    <a:pt x="68" y="20"/>
                  </a:lnTo>
                  <a:lnTo>
                    <a:pt x="65" y="16"/>
                  </a:lnTo>
                  <a:lnTo>
                    <a:pt x="59" y="13"/>
                  </a:lnTo>
                  <a:lnTo>
                    <a:pt x="54" y="10"/>
                  </a:lnTo>
                  <a:lnTo>
                    <a:pt x="46" y="6"/>
                  </a:lnTo>
                  <a:lnTo>
                    <a:pt x="39" y="4"/>
                  </a:lnTo>
                  <a:lnTo>
                    <a:pt x="32" y="2"/>
                  </a:lnTo>
                  <a:lnTo>
                    <a:pt x="24" y="1"/>
                  </a:lnTo>
                  <a:lnTo>
                    <a:pt x="16" y="0"/>
                  </a:lnTo>
                  <a:lnTo>
                    <a:pt x="10" y="1"/>
                  </a:lnTo>
                  <a:lnTo>
                    <a:pt x="0" y="4"/>
                  </a:lnTo>
                  <a:lnTo>
                    <a:pt x="0" y="13"/>
                  </a:lnTo>
                  <a:lnTo>
                    <a:pt x="64" y="32"/>
                  </a:lnTo>
                  <a:lnTo>
                    <a:pt x="67" y="30"/>
                  </a:lnTo>
                  <a:lnTo>
                    <a:pt x="71"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79" name="Freeform 38"/>
            <p:cNvSpPr>
              <a:spLocks/>
            </p:cNvSpPr>
            <p:nvPr/>
          </p:nvSpPr>
          <p:spPr bwMode="auto">
            <a:xfrm>
              <a:off x="8510" y="15565"/>
              <a:ext cx="32" cy="27"/>
            </a:xfrm>
            <a:custGeom>
              <a:avLst/>
              <a:gdLst>
                <a:gd name="T0" fmla="*/ 0 w 65"/>
                <a:gd name="T1" fmla="*/ 1 h 53"/>
                <a:gd name="T2" fmla="*/ 0 w 65"/>
                <a:gd name="T3" fmla="*/ 1 h 53"/>
                <a:gd name="T4" fmla="*/ 0 w 65"/>
                <a:gd name="T5" fmla="*/ 0 h 53"/>
                <a:gd name="T6" fmla="*/ 0 w 65"/>
                <a:gd name="T7" fmla="*/ 1 h 53"/>
                <a:gd name="T8" fmla="*/ 0 w 65"/>
                <a:gd name="T9" fmla="*/ 1 h 53"/>
                <a:gd name="T10" fmla="*/ 0 w 65"/>
                <a:gd name="T11" fmla="*/ 1 h 53"/>
                <a:gd name="T12" fmla="*/ 0 w 65"/>
                <a:gd name="T13" fmla="*/ 1 h 53"/>
                <a:gd name="T14" fmla="*/ 0 w 65"/>
                <a:gd name="T15" fmla="*/ 1 h 53"/>
                <a:gd name="T16" fmla="*/ 0 w 65"/>
                <a:gd name="T17" fmla="*/ 1 h 53"/>
                <a:gd name="T18" fmla="*/ 0 w 65"/>
                <a:gd name="T19" fmla="*/ 1 h 53"/>
                <a:gd name="T20" fmla="*/ 0 w 65"/>
                <a:gd name="T21" fmla="*/ 1 h 53"/>
                <a:gd name="T22" fmla="*/ 0 w 65"/>
                <a:gd name="T23" fmla="*/ 1 h 53"/>
                <a:gd name="T24" fmla="*/ 0 w 65"/>
                <a:gd name="T25" fmla="*/ 1 h 53"/>
                <a:gd name="T26" fmla="*/ 0 w 65"/>
                <a:gd name="T27" fmla="*/ 1 h 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5"/>
                <a:gd name="T43" fmla="*/ 0 h 53"/>
                <a:gd name="T44" fmla="*/ 65 w 65"/>
                <a:gd name="T45" fmla="*/ 53 h 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5" h="53">
                  <a:moveTo>
                    <a:pt x="65" y="3"/>
                  </a:moveTo>
                  <a:lnTo>
                    <a:pt x="63" y="1"/>
                  </a:lnTo>
                  <a:lnTo>
                    <a:pt x="63" y="0"/>
                  </a:lnTo>
                  <a:lnTo>
                    <a:pt x="53" y="2"/>
                  </a:lnTo>
                  <a:lnTo>
                    <a:pt x="45" y="7"/>
                  </a:lnTo>
                  <a:lnTo>
                    <a:pt x="35" y="13"/>
                  </a:lnTo>
                  <a:lnTo>
                    <a:pt x="27" y="22"/>
                  </a:lnTo>
                  <a:lnTo>
                    <a:pt x="18" y="29"/>
                  </a:lnTo>
                  <a:lnTo>
                    <a:pt x="11" y="38"/>
                  </a:lnTo>
                  <a:lnTo>
                    <a:pt x="4" y="45"/>
                  </a:lnTo>
                  <a:lnTo>
                    <a:pt x="0" y="53"/>
                  </a:lnTo>
                  <a:lnTo>
                    <a:pt x="65" y="6"/>
                  </a:lnTo>
                  <a:lnTo>
                    <a:pt x="65" y="4"/>
                  </a:lnTo>
                  <a:lnTo>
                    <a:pt x="65"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80" name="Freeform 39"/>
            <p:cNvSpPr>
              <a:spLocks/>
            </p:cNvSpPr>
            <p:nvPr/>
          </p:nvSpPr>
          <p:spPr bwMode="auto">
            <a:xfrm>
              <a:off x="8462" y="15608"/>
              <a:ext cx="31" cy="23"/>
            </a:xfrm>
            <a:custGeom>
              <a:avLst/>
              <a:gdLst>
                <a:gd name="T0" fmla="*/ 1 w 62"/>
                <a:gd name="T1" fmla="*/ 1 h 45"/>
                <a:gd name="T2" fmla="*/ 1 w 62"/>
                <a:gd name="T3" fmla="*/ 1 h 45"/>
                <a:gd name="T4" fmla="*/ 1 w 62"/>
                <a:gd name="T5" fmla="*/ 1 h 45"/>
                <a:gd name="T6" fmla="*/ 1 w 62"/>
                <a:gd name="T7" fmla="*/ 0 h 45"/>
                <a:gd name="T8" fmla="*/ 1 w 62"/>
                <a:gd name="T9" fmla="*/ 1 h 45"/>
                <a:gd name="T10" fmla="*/ 1 w 62"/>
                <a:gd name="T11" fmla="*/ 1 h 45"/>
                <a:gd name="T12" fmla="*/ 1 w 62"/>
                <a:gd name="T13" fmla="*/ 1 h 45"/>
                <a:gd name="T14" fmla="*/ 1 w 62"/>
                <a:gd name="T15" fmla="*/ 1 h 45"/>
                <a:gd name="T16" fmla="*/ 1 w 62"/>
                <a:gd name="T17" fmla="*/ 1 h 45"/>
                <a:gd name="T18" fmla="*/ 1 w 62"/>
                <a:gd name="T19" fmla="*/ 1 h 45"/>
                <a:gd name="T20" fmla="*/ 1 w 62"/>
                <a:gd name="T21" fmla="*/ 1 h 45"/>
                <a:gd name="T22" fmla="*/ 1 w 62"/>
                <a:gd name="T23" fmla="*/ 1 h 45"/>
                <a:gd name="T24" fmla="*/ 1 w 62"/>
                <a:gd name="T25" fmla="*/ 1 h 45"/>
                <a:gd name="T26" fmla="*/ 1 w 62"/>
                <a:gd name="T27" fmla="*/ 1 h 45"/>
                <a:gd name="T28" fmla="*/ 1 w 62"/>
                <a:gd name="T29" fmla="*/ 1 h 45"/>
                <a:gd name="T30" fmla="*/ 1 w 62"/>
                <a:gd name="T31" fmla="*/ 1 h 45"/>
                <a:gd name="T32" fmla="*/ 1 w 62"/>
                <a:gd name="T33" fmla="*/ 1 h 45"/>
                <a:gd name="T34" fmla="*/ 1 w 62"/>
                <a:gd name="T35" fmla="*/ 1 h 45"/>
                <a:gd name="T36" fmla="*/ 1 w 62"/>
                <a:gd name="T37" fmla="*/ 1 h 45"/>
                <a:gd name="T38" fmla="*/ 1 w 62"/>
                <a:gd name="T39" fmla="*/ 1 h 45"/>
                <a:gd name="T40" fmla="*/ 1 w 62"/>
                <a:gd name="T41" fmla="*/ 1 h 45"/>
                <a:gd name="T42" fmla="*/ 0 w 62"/>
                <a:gd name="T43" fmla="*/ 1 h 45"/>
                <a:gd name="T44" fmla="*/ 1 w 62"/>
                <a:gd name="T45" fmla="*/ 1 h 45"/>
                <a:gd name="T46" fmla="*/ 1 w 62"/>
                <a:gd name="T47" fmla="*/ 1 h 45"/>
                <a:gd name="T48" fmla="*/ 1 w 62"/>
                <a:gd name="T49" fmla="*/ 1 h 45"/>
                <a:gd name="T50" fmla="*/ 1 w 62"/>
                <a:gd name="T51" fmla="*/ 1 h 45"/>
                <a:gd name="T52" fmla="*/ 1 w 62"/>
                <a:gd name="T53" fmla="*/ 1 h 45"/>
                <a:gd name="T54" fmla="*/ 1 w 62"/>
                <a:gd name="T55" fmla="*/ 1 h 45"/>
                <a:gd name="T56" fmla="*/ 1 w 62"/>
                <a:gd name="T57" fmla="*/ 1 h 45"/>
                <a:gd name="T58" fmla="*/ 1 w 62"/>
                <a:gd name="T59" fmla="*/ 1 h 45"/>
                <a:gd name="T60" fmla="*/ 1 w 62"/>
                <a:gd name="T61" fmla="*/ 1 h 45"/>
                <a:gd name="T62" fmla="*/ 1 w 62"/>
                <a:gd name="T63" fmla="*/ 1 h 45"/>
                <a:gd name="T64" fmla="*/ 1 w 62"/>
                <a:gd name="T65" fmla="*/ 1 h 45"/>
                <a:gd name="T66" fmla="*/ 1 w 62"/>
                <a:gd name="T67" fmla="*/ 1 h 45"/>
                <a:gd name="T68" fmla="*/ 1 w 62"/>
                <a:gd name="T69" fmla="*/ 1 h 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2"/>
                <a:gd name="T106" fmla="*/ 0 h 45"/>
                <a:gd name="T107" fmla="*/ 62 w 62"/>
                <a:gd name="T108" fmla="*/ 45 h 4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2" h="45">
                  <a:moveTo>
                    <a:pt x="62" y="19"/>
                  </a:moveTo>
                  <a:lnTo>
                    <a:pt x="62" y="12"/>
                  </a:lnTo>
                  <a:lnTo>
                    <a:pt x="62" y="6"/>
                  </a:lnTo>
                  <a:lnTo>
                    <a:pt x="52" y="0"/>
                  </a:lnTo>
                  <a:lnTo>
                    <a:pt x="41" y="1"/>
                  </a:lnTo>
                  <a:lnTo>
                    <a:pt x="29" y="4"/>
                  </a:lnTo>
                  <a:lnTo>
                    <a:pt x="18" y="7"/>
                  </a:lnTo>
                  <a:lnTo>
                    <a:pt x="15" y="8"/>
                  </a:lnTo>
                  <a:lnTo>
                    <a:pt x="18" y="12"/>
                  </a:lnTo>
                  <a:lnTo>
                    <a:pt x="22" y="11"/>
                  </a:lnTo>
                  <a:lnTo>
                    <a:pt x="26" y="9"/>
                  </a:lnTo>
                  <a:lnTo>
                    <a:pt x="29" y="7"/>
                  </a:lnTo>
                  <a:lnTo>
                    <a:pt x="36" y="7"/>
                  </a:lnTo>
                  <a:lnTo>
                    <a:pt x="40" y="7"/>
                  </a:lnTo>
                  <a:lnTo>
                    <a:pt x="44" y="9"/>
                  </a:lnTo>
                  <a:lnTo>
                    <a:pt x="41" y="16"/>
                  </a:lnTo>
                  <a:lnTo>
                    <a:pt x="35" y="22"/>
                  </a:lnTo>
                  <a:lnTo>
                    <a:pt x="26" y="26"/>
                  </a:lnTo>
                  <a:lnTo>
                    <a:pt x="16" y="32"/>
                  </a:lnTo>
                  <a:lnTo>
                    <a:pt x="10" y="31"/>
                  </a:lnTo>
                  <a:lnTo>
                    <a:pt x="2" y="34"/>
                  </a:lnTo>
                  <a:lnTo>
                    <a:pt x="0" y="37"/>
                  </a:lnTo>
                  <a:lnTo>
                    <a:pt x="2" y="44"/>
                  </a:lnTo>
                  <a:lnTo>
                    <a:pt x="10" y="45"/>
                  </a:lnTo>
                  <a:lnTo>
                    <a:pt x="23" y="45"/>
                  </a:lnTo>
                  <a:lnTo>
                    <a:pt x="29" y="44"/>
                  </a:lnTo>
                  <a:lnTo>
                    <a:pt x="35" y="42"/>
                  </a:lnTo>
                  <a:lnTo>
                    <a:pt x="40" y="39"/>
                  </a:lnTo>
                  <a:lnTo>
                    <a:pt x="45" y="37"/>
                  </a:lnTo>
                  <a:lnTo>
                    <a:pt x="49" y="34"/>
                  </a:lnTo>
                  <a:lnTo>
                    <a:pt x="53" y="31"/>
                  </a:lnTo>
                  <a:lnTo>
                    <a:pt x="57" y="26"/>
                  </a:lnTo>
                  <a:lnTo>
                    <a:pt x="62" y="22"/>
                  </a:lnTo>
                  <a:lnTo>
                    <a:pt x="62" y="20"/>
                  </a:lnTo>
                  <a:lnTo>
                    <a:pt x="62"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81" name="Freeform 40"/>
            <p:cNvSpPr>
              <a:spLocks/>
            </p:cNvSpPr>
            <p:nvPr/>
          </p:nvSpPr>
          <p:spPr bwMode="auto">
            <a:xfrm>
              <a:off x="8385" y="15573"/>
              <a:ext cx="100" cy="95"/>
            </a:xfrm>
            <a:custGeom>
              <a:avLst/>
              <a:gdLst>
                <a:gd name="T0" fmla="*/ 1 w 200"/>
                <a:gd name="T1" fmla="*/ 1 h 190"/>
                <a:gd name="T2" fmla="*/ 1 w 200"/>
                <a:gd name="T3" fmla="*/ 0 h 190"/>
                <a:gd name="T4" fmla="*/ 1 w 200"/>
                <a:gd name="T5" fmla="*/ 0 h 190"/>
                <a:gd name="T6" fmla="*/ 1 w 200"/>
                <a:gd name="T7" fmla="*/ 1 h 190"/>
                <a:gd name="T8" fmla="*/ 1 w 200"/>
                <a:gd name="T9" fmla="*/ 1 h 190"/>
                <a:gd name="T10" fmla="*/ 1 w 200"/>
                <a:gd name="T11" fmla="*/ 1 h 190"/>
                <a:gd name="T12" fmla="*/ 1 w 200"/>
                <a:gd name="T13" fmla="*/ 1 h 190"/>
                <a:gd name="T14" fmla="*/ 1 w 200"/>
                <a:gd name="T15" fmla="*/ 1 h 190"/>
                <a:gd name="T16" fmla="*/ 1 w 200"/>
                <a:gd name="T17" fmla="*/ 1 h 190"/>
                <a:gd name="T18" fmla="*/ 1 w 200"/>
                <a:gd name="T19" fmla="*/ 1 h 190"/>
                <a:gd name="T20" fmla="*/ 1 w 200"/>
                <a:gd name="T21" fmla="*/ 1 h 190"/>
                <a:gd name="T22" fmla="*/ 1 w 200"/>
                <a:gd name="T23" fmla="*/ 1 h 190"/>
                <a:gd name="T24" fmla="*/ 1 w 200"/>
                <a:gd name="T25" fmla="*/ 1 h 190"/>
                <a:gd name="T26" fmla="*/ 1 w 200"/>
                <a:gd name="T27" fmla="*/ 1 h 190"/>
                <a:gd name="T28" fmla="*/ 1 w 200"/>
                <a:gd name="T29" fmla="*/ 1 h 190"/>
                <a:gd name="T30" fmla="*/ 1 w 200"/>
                <a:gd name="T31" fmla="*/ 1 h 190"/>
                <a:gd name="T32" fmla="*/ 1 w 200"/>
                <a:gd name="T33" fmla="*/ 1 h 190"/>
                <a:gd name="T34" fmla="*/ 1 w 200"/>
                <a:gd name="T35" fmla="*/ 1 h 190"/>
                <a:gd name="T36" fmla="*/ 1 w 200"/>
                <a:gd name="T37" fmla="*/ 1 h 190"/>
                <a:gd name="T38" fmla="*/ 1 w 200"/>
                <a:gd name="T39" fmla="*/ 1 h 190"/>
                <a:gd name="T40" fmla="*/ 1 w 200"/>
                <a:gd name="T41" fmla="*/ 1 h 190"/>
                <a:gd name="T42" fmla="*/ 1 w 200"/>
                <a:gd name="T43" fmla="*/ 1 h 190"/>
                <a:gd name="T44" fmla="*/ 1 w 200"/>
                <a:gd name="T45" fmla="*/ 1 h 190"/>
                <a:gd name="T46" fmla="*/ 1 w 200"/>
                <a:gd name="T47" fmla="*/ 1 h 190"/>
                <a:gd name="T48" fmla="*/ 1 w 200"/>
                <a:gd name="T49" fmla="*/ 1 h 190"/>
                <a:gd name="T50" fmla="*/ 1 w 200"/>
                <a:gd name="T51" fmla="*/ 1 h 190"/>
                <a:gd name="T52" fmla="*/ 1 w 200"/>
                <a:gd name="T53" fmla="*/ 1 h 190"/>
                <a:gd name="T54" fmla="*/ 1 w 200"/>
                <a:gd name="T55" fmla="*/ 1 h 190"/>
                <a:gd name="T56" fmla="*/ 1 w 200"/>
                <a:gd name="T57" fmla="*/ 1 h 190"/>
                <a:gd name="T58" fmla="*/ 1 w 200"/>
                <a:gd name="T59" fmla="*/ 1 h 190"/>
                <a:gd name="T60" fmla="*/ 1 w 200"/>
                <a:gd name="T61" fmla="*/ 1 h 190"/>
                <a:gd name="T62" fmla="*/ 1 w 200"/>
                <a:gd name="T63" fmla="*/ 1 h 190"/>
                <a:gd name="T64" fmla="*/ 0 w 200"/>
                <a:gd name="T65" fmla="*/ 1 h 190"/>
                <a:gd name="T66" fmla="*/ 1 w 200"/>
                <a:gd name="T67" fmla="*/ 1 h 190"/>
                <a:gd name="T68" fmla="*/ 1 w 200"/>
                <a:gd name="T69" fmla="*/ 1 h 190"/>
                <a:gd name="T70" fmla="*/ 1 w 200"/>
                <a:gd name="T71" fmla="*/ 1 h 190"/>
                <a:gd name="T72" fmla="*/ 1 w 200"/>
                <a:gd name="T73" fmla="*/ 1 h 190"/>
                <a:gd name="T74" fmla="*/ 1 w 200"/>
                <a:gd name="T75" fmla="*/ 1 h 190"/>
                <a:gd name="T76" fmla="*/ 1 w 200"/>
                <a:gd name="T77" fmla="*/ 1 h 190"/>
                <a:gd name="T78" fmla="*/ 1 w 200"/>
                <a:gd name="T79" fmla="*/ 1 h 190"/>
                <a:gd name="T80" fmla="*/ 1 w 200"/>
                <a:gd name="T81" fmla="*/ 1 h 190"/>
                <a:gd name="T82" fmla="*/ 1 w 200"/>
                <a:gd name="T83" fmla="*/ 1 h 190"/>
                <a:gd name="T84" fmla="*/ 1 w 200"/>
                <a:gd name="T85" fmla="*/ 1 h 190"/>
                <a:gd name="T86" fmla="*/ 1 w 200"/>
                <a:gd name="T87" fmla="*/ 1 h 190"/>
                <a:gd name="T88" fmla="*/ 1 w 200"/>
                <a:gd name="T89" fmla="*/ 1 h 190"/>
                <a:gd name="T90" fmla="*/ 1 w 200"/>
                <a:gd name="T91" fmla="*/ 1 h 190"/>
                <a:gd name="T92" fmla="*/ 1 w 200"/>
                <a:gd name="T93" fmla="*/ 1 h 190"/>
                <a:gd name="T94" fmla="*/ 1 w 200"/>
                <a:gd name="T95" fmla="*/ 1 h 190"/>
                <a:gd name="T96" fmla="*/ 1 w 200"/>
                <a:gd name="T97" fmla="*/ 1 h 190"/>
                <a:gd name="T98" fmla="*/ 1 w 200"/>
                <a:gd name="T99" fmla="*/ 1 h 190"/>
                <a:gd name="T100" fmla="*/ 1 w 200"/>
                <a:gd name="T101" fmla="*/ 1 h 190"/>
                <a:gd name="T102" fmla="*/ 1 w 200"/>
                <a:gd name="T103" fmla="*/ 1 h 190"/>
                <a:gd name="T104" fmla="*/ 1 w 200"/>
                <a:gd name="T105" fmla="*/ 1 h 190"/>
                <a:gd name="T106" fmla="*/ 1 w 200"/>
                <a:gd name="T107" fmla="*/ 1 h 190"/>
                <a:gd name="T108" fmla="*/ 1 w 200"/>
                <a:gd name="T109" fmla="*/ 1 h 190"/>
                <a:gd name="T110" fmla="*/ 1 w 200"/>
                <a:gd name="T111" fmla="*/ 1 h 190"/>
                <a:gd name="T112" fmla="*/ 1 w 200"/>
                <a:gd name="T113" fmla="*/ 1 h 19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0"/>
                <a:gd name="T172" fmla="*/ 0 h 190"/>
                <a:gd name="T173" fmla="*/ 200 w 200"/>
                <a:gd name="T174" fmla="*/ 190 h 19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0" h="190">
                  <a:moveTo>
                    <a:pt x="199" y="1"/>
                  </a:moveTo>
                  <a:lnTo>
                    <a:pt x="195" y="0"/>
                  </a:lnTo>
                  <a:lnTo>
                    <a:pt x="193" y="0"/>
                  </a:lnTo>
                  <a:lnTo>
                    <a:pt x="185" y="4"/>
                  </a:lnTo>
                  <a:lnTo>
                    <a:pt x="177" y="9"/>
                  </a:lnTo>
                  <a:lnTo>
                    <a:pt x="170" y="14"/>
                  </a:lnTo>
                  <a:lnTo>
                    <a:pt x="164" y="20"/>
                  </a:lnTo>
                  <a:lnTo>
                    <a:pt x="157" y="25"/>
                  </a:lnTo>
                  <a:lnTo>
                    <a:pt x="151" y="30"/>
                  </a:lnTo>
                  <a:lnTo>
                    <a:pt x="144" y="37"/>
                  </a:lnTo>
                  <a:lnTo>
                    <a:pt x="139" y="43"/>
                  </a:lnTo>
                  <a:lnTo>
                    <a:pt x="126" y="54"/>
                  </a:lnTo>
                  <a:lnTo>
                    <a:pt x="115" y="65"/>
                  </a:lnTo>
                  <a:lnTo>
                    <a:pt x="108" y="72"/>
                  </a:lnTo>
                  <a:lnTo>
                    <a:pt x="103" y="78"/>
                  </a:lnTo>
                  <a:lnTo>
                    <a:pt x="96" y="85"/>
                  </a:lnTo>
                  <a:lnTo>
                    <a:pt x="91" y="91"/>
                  </a:lnTo>
                  <a:lnTo>
                    <a:pt x="85" y="96"/>
                  </a:lnTo>
                  <a:lnTo>
                    <a:pt x="79" y="103"/>
                  </a:lnTo>
                  <a:lnTo>
                    <a:pt x="73" y="109"/>
                  </a:lnTo>
                  <a:lnTo>
                    <a:pt x="68" y="115"/>
                  </a:lnTo>
                  <a:lnTo>
                    <a:pt x="61" y="121"/>
                  </a:lnTo>
                  <a:lnTo>
                    <a:pt x="56" y="127"/>
                  </a:lnTo>
                  <a:lnTo>
                    <a:pt x="50" y="134"/>
                  </a:lnTo>
                  <a:lnTo>
                    <a:pt x="46" y="140"/>
                  </a:lnTo>
                  <a:lnTo>
                    <a:pt x="39" y="145"/>
                  </a:lnTo>
                  <a:lnTo>
                    <a:pt x="34" y="152"/>
                  </a:lnTo>
                  <a:lnTo>
                    <a:pt x="28" y="158"/>
                  </a:lnTo>
                  <a:lnTo>
                    <a:pt x="22" y="164"/>
                  </a:lnTo>
                  <a:lnTo>
                    <a:pt x="16" y="170"/>
                  </a:lnTo>
                  <a:lnTo>
                    <a:pt x="11" y="176"/>
                  </a:lnTo>
                  <a:lnTo>
                    <a:pt x="5" y="183"/>
                  </a:lnTo>
                  <a:lnTo>
                    <a:pt x="0" y="189"/>
                  </a:lnTo>
                  <a:lnTo>
                    <a:pt x="4" y="190"/>
                  </a:lnTo>
                  <a:lnTo>
                    <a:pt x="12" y="189"/>
                  </a:lnTo>
                  <a:lnTo>
                    <a:pt x="17" y="186"/>
                  </a:lnTo>
                  <a:lnTo>
                    <a:pt x="24" y="184"/>
                  </a:lnTo>
                  <a:lnTo>
                    <a:pt x="26" y="177"/>
                  </a:lnTo>
                  <a:lnTo>
                    <a:pt x="34" y="172"/>
                  </a:lnTo>
                  <a:lnTo>
                    <a:pt x="44" y="161"/>
                  </a:lnTo>
                  <a:lnTo>
                    <a:pt x="56" y="151"/>
                  </a:lnTo>
                  <a:lnTo>
                    <a:pt x="66" y="140"/>
                  </a:lnTo>
                  <a:lnTo>
                    <a:pt x="78" y="130"/>
                  </a:lnTo>
                  <a:lnTo>
                    <a:pt x="89" y="120"/>
                  </a:lnTo>
                  <a:lnTo>
                    <a:pt x="99" y="109"/>
                  </a:lnTo>
                  <a:lnTo>
                    <a:pt x="109" y="98"/>
                  </a:lnTo>
                  <a:lnTo>
                    <a:pt x="121" y="89"/>
                  </a:lnTo>
                  <a:lnTo>
                    <a:pt x="130" y="78"/>
                  </a:lnTo>
                  <a:lnTo>
                    <a:pt x="141" y="68"/>
                  </a:lnTo>
                  <a:lnTo>
                    <a:pt x="150" y="57"/>
                  </a:lnTo>
                  <a:lnTo>
                    <a:pt x="160" y="46"/>
                  </a:lnTo>
                  <a:lnTo>
                    <a:pt x="169" y="36"/>
                  </a:lnTo>
                  <a:lnTo>
                    <a:pt x="180" y="25"/>
                  </a:lnTo>
                  <a:lnTo>
                    <a:pt x="190" y="14"/>
                  </a:lnTo>
                  <a:lnTo>
                    <a:pt x="200" y="5"/>
                  </a:lnTo>
                  <a:lnTo>
                    <a:pt x="199" y="3"/>
                  </a:lnTo>
                  <a:lnTo>
                    <a:pt x="199"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82" name="Freeform 41"/>
            <p:cNvSpPr>
              <a:spLocks/>
            </p:cNvSpPr>
            <p:nvPr/>
          </p:nvSpPr>
          <p:spPr bwMode="auto">
            <a:xfrm>
              <a:off x="8409" y="15400"/>
              <a:ext cx="74" cy="17"/>
            </a:xfrm>
            <a:custGeom>
              <a:avLst/>
              <a:gdLst>
                <a:gd name="T0" fmla="*/ 1 w 147"/>
                <a:gd name="T1" fmla="*/ 1 h 33"/>
                <a:gd name="T2" fmla="*/ 1 w 147"/>
                <a:gd name="T3" fmla="*/ 1 h 33"/>
                <a:gd name="T4" fmla="*/ 1 w 147"/>
                <a:gd name="T5" fmla="*/ 0 h 33"/>
                <a:gd name="T6" fmla="*/ 1 w 147"/>
                <a:gd name="T7" fmla="*/ 1 h 33"/>
                <a:gd name="T8" fmla="*/ 1 w 147"/>
                <a:gd name="T9" fmla="*/ 1 h 33"/>
                <a:gd name="T10" fmla="*/ 1 w 147"/>
                <a:gd name="T11" fmla="*/ 1 h 33"/>
                <a:gd name="T12" fmla="*/ 1 w 147"/>
                <a:gd name="T13" fmla="*/ 1 h 33"/>
                <a:gd name="T14" fmla="*/ 1 w 147"/>
                <a:gd name="T15" fmla="*/ 1 h 33"/>
                <a:gd name="T16" fmla="*/ 1 w 147"/>
                <a:gd name="T17" fmla="*/ 1 h 33"/>
                <a:gd name="T18" fmla="*/ 1 w 147"/>
                <a:gd name="T19" fmla="*/ 1 h 33"/>
                <a:gd name="T20" fmla="*/ 1 w 147"/>
                <a:gd name="T21" fmla="*/ 1 h 33"/>
                <a:gd name="T22" fmla="*/ 1 w 147"/>
                <a:gd name="T23" fmla="*/ 1 h 33"/>
                <a:gd name="T24" fmla="*/ 1 w 147"/>
                <a:gd name="T25" fmla="*/ 1 h 33"/>
                <a:gd name="T26" fmla="*/ 1 w 147"/>
                <a:gd name="T27" fmla="*/ 1 h 33"/>
                <a:gd name="T28" fmla="*/ 1 w 147"/>
                <a:gd name="T29" fmla="*/ 1 h 33"/>
                <a:gd name="T30" fmla="*/ 1 w 147"/>
                <a:gd name="T31" fmla="*/ 1 h 33"/>
                <a:gd name="T32" fmla="*/ 1 w 147"/>
                <a:gd name="T33" fmla="*/ 1 h 33"/>
                <a:gd name="T34" fmla="*/ 1 w 147"/>
                <a:gd name="T35" fmla="*/ 1 h 33"/>
                <a:gd name="T36" fmla="*/ 0 w 147"/>
                <a:gd name="T37" fmla="*/ 1 h 33"/>
                <a:gd name="T38" fmla="*/ 1 w 147"/>
                <a:gd name="T39" fmla="*/ 1 h 33"/>
                <a:gd name="T40" fmla="*/ 1 w 147"/>
                <a:gd name="T41" fmla="*/ 1 h 33"/>
                <a:gd name="T42" fmla="*/ 1 w 147"/>
                <a:gd name="T43" fmla="*/ 1 h 33"/>
                <a:gd name="T44" fmla="*/ 1 w 147"/>
                <a:gd name="T45" fmla="*/ 1 h 33"/>
                <a:gd name="T46" fmla="*/ 1 w 147"/>
                <a:gd name="T47" fmla="*/ 1 h 33"/>
                <a:gd name="T48" fmla="*/ 1 w 147"/>
                <a:gd name="T49" fmla="*/ 1 h 33"/>
                <a:gd name="T50" fmla="*/ 1 w 147"/>
                <a:gd name="T51" fmla="*/ 1 h 33"/>
                <a:gd name="T52" fmla="*/ 1 w 147"/>
                <a:gd name="T53" fmla="*/ 1 h 33"/>
                <a:gd name="T54" fmla="*/ 1 w 147"/>
                <a:gd name="T55" fmla="*/ 1 h 33"/>
                <a:gd name="T56" fmla="*/ 1 w 147"/>
                <a:gd name="T57" fmla="*/ 1 h 33"/>
                <a:gd name="T58" fmla="*/ 1 w 147"/>
                <a:gd name="T59" fmla="*/ 1 h 33"/>
                <a:gd name="T60" fmla="*/ 1 w 147"/>
                <a:gd name="T61" fmla="*/ 1 h 33"/>
                <a:gd name="T62" fmla="*/ 1 w 147"/>
                <a:gd name="T63" fmla="*/ 1 h 33"/>
                <a:gd name="T64" fmla="*/ 1 w 147"/>
                <a:gd name="T65" fmla="*/ 1 h 33"/>
                <a:gd name="T66" fmla="*/ 1 w 147"/>
                <a:gd name="T67" fmla="*/ 1 h 33"/>
                <a:gd name="T68" fmla="*/ 1 w 147"/>
                <a:gd name="T69" fmla="*/ 1 h 33"/>
                <a:gd name="T70" fmla="*/ 1 w 147"/>
                <a:gd name="T71" fmla="*/ 1 h 33"/>
                <a:gd name="T72" fmla="*/ 1 w 147"/>
                <a:gd name="T73" fmla="*/ 1 h 33"/>
                <a:gd name="T74" fmla="*/ 1 w 147"/>
                <a:gd name="T75" fmla="*/ 1 h 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7"/>
                <a:gd name="T115" fmla="*/ 0 h 33"/>
                <a:gd name="T116" fmla="*/ 147 w 147"/>
                <a:gd name="T117" fmla="*/ 33 h 3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7" h="33">
                  <a:moveTo>
                    <a:pt x="146" y="2"/>
                  </a:moveTo>
                  <a:lnTo>
                    <a:pt x="143" y="1"/>
                  </a:lnTo>
                  <a:lnTo>
                    <a:pt x="142" y="0"/>
                  </a:lnTo>
                  <a:lnTo>
                    <a:pt x="133" y="2"/>
                  </a:lnTo>
                  <a:lnTo>
                    <a:pt x="124" y="4"/>
                  </a:lnTo>
                  <a:lnTo>
                    <a:pt x="115" y="6"/>
                  </a:lnTo>
                  <a:lnTo>
                    <a:pt x="107" y="9"/>
                  </a:lnTo>
                  <a:lnTo>
                    <a:pt x="98" y="11"/>
                  </a:lnTo>
                  <a:lnTo>
                    <a:pt x="90" y="14"/>
                  </a:lnTo>
                  <a:lnTo>
                    <a:pt x="81" y="16"/>
                  </a:lnTo>
                  <a:lnTo>
                    <a:pt x="73" y="19"/>
                  </a:lnTo>
                  <a:lnTo>
                    <a:pt x="64" y="20"/>
                  </a:lnTo>
                  <a:lnTo>
                    <a:pt x="55" y="21"/>
                  </a:lnTo>
                  <a:lnTo>
                    <a:pt x="46" y="22"/>
                  </a:lnTo>
                  <a:lnTo>
                    <a:pt x="37" y="24"/>
                  </a:lnTo>
                  <a:lnTo>
                    <a:pt x="28" y="25"/>
                  </a:lnTo>
                  <a:lnTo>
                    <a:pt x="18" y="26"/>
                  </a:lnTo>
                  <a:lnTo>
                    <a:pt x="9" y="26"/>
                  </a:lnTo>
                  <a:lnTo>
                    <a:pt x="0" y="27"/>
                  </a:lnTo>
                  <a:lnTo>
                    <a:pt x="12" y="31"/>
                  </a:lnTo>
                  <a:lnTo>
                    <a:pt x="26" y="33"/>
                  </a:lnTo>
                  <a:lnTo>
                    <a:pt x="33" y="33"/>
                  </a:lnTo>
                  <a:lnTo>
                    <a:pt x="39" y="33"/>
                  </a:lnTo>
                  <a:lnTo>
                    <a:pt x="47" y="33"/>
                  </a:lnTo>
                  <a:lnTo>
                    <a:pt x="55" y="33"/>
                  </a:lnTo>
                  <a:lnTo>
                    <a:pt x="61" y="32"/>
                  </a:lnTo>
                  <a:lnTo>
                    <a:pt x="69" y="31"/>
                  </a:lnTo>
                  <a:lnTo>
                    <a:pt x="76" y="30"/>
                  </a:lnTo>
                  <a:lnTo>
                    <a:pt x="83" y="30"/>
                  </a:lnTo>
                  <a:lnTo>
                    <a:pt x="90" y="27"/>
                  </a:lnTo>
                  <a:lnTo>
                    <a:pt x="98" y="26"/>
                  </a:lnTo>
                  <a:lnTo>
                    <a:pt x="104" y="26"/>
                  </a:lnTo>
                  <a:lnTo>
                    <a:pt x="112" y="26"/>
                  </a:lnTo>
                  <a:lnTo>
                    <a:pt x="121" y="22"/>
                  </a:lnTo>
                  <a:lnTo>
                    <a:pt x="130" y="17"/>
                  </a:lnTo>
                  <a:lnTo>
                    <a:pt x="138" y="9"/>
                  </a:lnTo>
                  <a:lnTo>
                    <a:pt x="147" y="3"/>
                  </a:lnTo>
                  <a:lnTo>
                    <a:pt x="14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83" name="Freeform 42"/>
            <p:cNvSpPr>
              <a:spLocks/>
            </p:cNvSpPr>
            <p:nvPr/>
          </p:nvSpPr>
          <p:spPr bwMode="auto">
            <a:xfrm>
              <a:off x="7935" y="15109"/>
              <a:ext cx="551" cy="139"/>
            </a:xfrm>
            <a:custGeom>
              <a:avLst/>
              <a:gdLst>
                <a:gd name="T0" fmla="*/ 1 w 1102"/>
                <a:gd name="T1" fmla="*/ 1 h 277"/>
                <a:gd name="T2" fmla="*/ 1 w 1102"/>
                <a:gd name="T3" fmla="*/ 1 h 277"/>
                <a:gd name="T4" fmla="*/ 1 w 1102"/>
                <a:gd name="T5" fmla="*/ 1 h 277"/>
                <a:gd name="T6" fmla="*/ 1 w 1102"/>
                <a:gd name="T7" fmla="*/ 1 h 277"/>
                <a:gd name="T8" fmla="*/ 1 w 1102"/>
                <a:gd name="T9" fmla="*/ 1 h 277"/>
                <a:gd name="T10" fmla="*/ 1 w 1102"/>
                <a:gd name="T11" fmla="*/ 1 h 277"/>
                <a:gd name="T12" fmla="*/ 1 w 1102"/>
                <a:gd name="T13" fmla="*/ 1 h 277"/>
                <a:gd name="T14" fmla="*/ 1 w 1102"/>
                <a:gd name="T15" fmla="*/ 1 h 277"/>
                <a:gd name="T16" fmla="*/ 1 w 1102"/>
                <a:gd name="T17" fmla="*/ 1 h 277"/>
                <a:gd name="T18" fmla="*/ 1 w 1102"/>
                <a:gd name="T19" fmla="*/ 1 h 277"/>
                <a:gd name="T20" fmla="*/ 1 w 1102"/>
                <a:gd name="T21" fmla="*/ 1 h 277"/>
                <a:gd name="T22" fmla="*/ 1 w 1102"/>
                <a:gd name="T23" fmla="*/ 1 h 277"/>
                <a:gd name="T24" fmla="*/ 1 w 1102"/>
                <a:gd name="T25" fmla="*/ 1 h 277"/>
                <a:gd name="T26" fmla="*/ 1 w 1102"/>
                <a:gd name="T27" fmla="*/ 1 h 277"/>
                <a:gd name="T28" fmla="*/ 1 w 1102"/>
                <a:gd name="T29" fmla="*/ 1 h 277"/>
                <a:gd name="T30" fmla="*/ 1 w 1102"/>
                <a:gd name="T31" fmla="*/ 1 h 277"/>
                <a:gd name="T32" fmla="*/ 1 w 1102"/>
                <a:gd name="T33" fmla="*/ 1 h 277"/>
                <a:gd name="T34" fmla="*/ 1 w 1102"/>
                <a:gd name="T35" fmla="*/ 1 h 277"/>
                <a:gd name="T36" fmla="*/ 1 w 1102"/>
                <a:gd name="T37" fmla="*/ 1 h 277"/>
                <a:gd name="T38" fmla="*/ 1 w 1102"/>
                <a:gd name="T39" fmla="*/ 1 h 277"/>
                <a:gd name="T40" fmla="*/ 1 w 1102"/>
                <a:gd name="T41" fmla="*/ 1 h 277"/>
                <a:gd name="T42" fmla="*/ 1 w 1102"/>
                <a:gd name="T43" fmla="*/ 1 h 277"/>
                <a:gd name="T44" fmla="*/ 1 w 1102"/>
                <a:gd name="T45" fmla="*/ 0 h 277"/>
                <a:gd name="T46" fmla="*/ 1 w 1102"/>
                <a:gd name="T47" fmla="*/ 1 h 277"/>
                <a:gd name="T48" fmla="*/ 1 w 1102"/>
                <a:gd name="T49" fmla="*/ 1 h 277"/>
                <a:gd name="T50" fmla="*/ 1 w 1102"/>
                <a:gd name="T51" fmla="*/ 1 h 277"/>
                <a:gd name="T52" fmla="*/ 1 w 1102"/>
                <a:gd name="T53" fmla="*/ 1 h 277"/>
                <a:gd name="T54" fmla="*/ 1 w 1102"/>
                <a:gd name="T55" fmla="*/ 1 h 277"/>
                <a:gd name="T56" fmla="*/ 1 w 1102"/>
                <a:gd name="T57" fmla="*/ 1 h 277"/>
                <a:gd name="T58" fmla="*/ 1 w 1102"/>
                <a:gd name="T59" fmla="*/ 1 h 277"/>
                <a:gd name="T60" fmla="*/ 1 w 1102"/>
                <a:gd name="T61" fmla="*/ 1 h 277"/>
                <a:gd name="T62" fmla="*/ 1 w 1102"/>
                <a:gd name="T63" fmla="*/ 1 h 277"/>
                <a:gd name="T64" fmla="*/ 1 w 1102"/>
                <a:gd name="T65" fmla="*/ 1 h 277"/>
                <a:gd name="T66" fmla="*/ 1 w 1102"/>
                <a:gd name="T67" fmla="*/ 1 h 277"/>
                <a:gd name="T68" fmla="*/ 1 w 1102"/>
                <a:gd name="T69" fmla="*/ 1 h 277"/>
                <a:gd name="T70" fmla="*/ 1 w 1102"/>
                <a:gd name="T71" fmla="*/ 1 h 277"/>
                <a:gd name="T72" fmla="*/ 1 w 1102"/>
                <a:gd name="T73" fmla="*/ 1 h 277"/>
                <a:gd name="T74" fmla="*/ 1 w 1102"/>
                <a:gd name="T75" fmla="*/ 1 h 277"/>
                <a:gd name="T76" fmla="*/ 1 w 1102"/>
                <a:gd name="T77" fmla="*/ 1 h 277"/>
                <a:gd name="T78" fmla="*/ 1 w 1102"/>
                <a:gd name="T79" fmla="*/ 1 h 277"/>
                <a:gd name="T80" fmla="*/ 1 w 1102"/>
                <a:gd name="T81" fmla="*/ 1 h 277"/>
                <a:gd name="T82" fmla="*/ 1 w 1102"/>
                <a:gd name="T83" fmla="*/ 1 h 277"/>
                <a:gd name="T84" fmla="*/ 1 w 1102"/>
                <a:gd name="T85" fmla="*/ 1 h 277"/>
                <a:gd name="T86" fmla="*/ 1 w 1102"/>
                <a:gd name="T87" fmla="*/ 1 h 277"/>
                <a:gd name="T88" fmla="*/ 1 w 1102"/>
                <a:gd name="T89" fmla="*/ 1 h 277"/>
                <a:gd name="T90" fmla="*/ 1 w 1102"/>
                <a:gd name="T91" fmla="*/ 1 h 277"/>
                <a:gd name="T92" fmla="*/ 1 w 1102"/>
                <a:gd name="T93" fmla="*/ 1 h 277"/>
                <a:gd name="T94" fmla="*/ 1 w 1102"/>
                <a:gd name="T95" fmla="*/ 1 h 277"/>
                <a:gd name="T96" fmla="*/ 1 w 1102"/>
                <a:gd name="T97" fmla="*/ 1 h 277"/>
                <a:gd name="T98" fmla="*/ 1 w 1102"/>
                <a:gd name="T99" fmla="*/ 1 h 277"/>
                <a:gd name="T100" fmla="*/ 1 w 1102"/>
                <a:gd name="T101" fmla="*/ 1 h 277"/>
                <a:gd name="T102" fmla="*/ 1 w 1102"/>
                <a:gd name="T103" fmla="*/ 1 h 277"/>
                <a:gd name="T104" fmla="*/ 1 w 1102"/>
                <a:gd name="T105" fmla="*/ 1 h 277"/>
                <a:gd name="T106" fmla="*/ 1 w 1102"/>
                <a:gd name="T107" fmla="*/ 1 h 277"/>
                <a:gd name="T108" fmla="*/ 1 w 1102"/>
                <a:gd name="T109" fmla="*/ 1 h 277"/>
                <a:gd name="T110" fmla="*/ 1 w 1102"/>
                <a:gd name="T111" fmla="*/ 1 h 277"/>
                <a:gd name="T112" fmla="*/ 1 w 1102"/>
                <a:gd name="T113" fmla="*/ 1 h 277"/>
                <a:gd name="T114" fmla="*/ 1 w 1102"/>
                <a:gd name="T115" fmla="*/ 1 h 27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02"/>
                <a:gd name="T175" fmla="*/ 0 h 277"/>
                <a:gd name="T176" fmla="*/ 1102 w 1102"/>
                <a:gd name="T177" fmla="*/ 277 h 27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02" h="277">
                  <a:moveTo>
                    <a:pt x="1100" y="267"/>
                  </a:moveTo>
                  <a:lnTo>
                    <a:pt x="1099" y="259"/>
                  </a:lnTo>
                  <a:lnTo>
                    <a:pt x="1095" y="253"/>
                  </a:lnTo>
                  <a:lnTo>
                    <a:pt x="1042" y="201"/>
                  </a:lnTo>
                  <a:lnTo>
                    <a:pt x="1042" y="196"/>
                  </a:lnTo>
                  <a:lnTo>
                    <a:pt x="1043" y="192"/>
                  </a:lnTo>
                  <a:lnTo>
                    <a:pt x="1051" y="193"/>
                  </a:lnTo>
                  <a:lnTo>
                    <a:pt x="1060" y="198"/>
                  </a:lnTo>
                  <a:lnTo>
                    <a:pt x="1068" y="198"/>
                  </a:lnTo>
                  <a:lnTo>
                    <a:pt x="1077" y="198"/>
                  </a:lnTo>
                  <a:lnTo>
                    <a:pt x="1080" y="198"/>
                  </a:lnTo>
                  <a:lnTo>
                    <a:pt x="1085" y="199"/>
                  </a:lnTo>
                  <a:lnTo>
                    <a:pt x="1089" y="200"/>
                  </a:lnTo>
                  <a:lnTo>
                    <a:pt x="1094" y="203"/>
                  </a:lnTo>
                  <a:lnTo>
                    <a:pt x="1098" y="202"/>
                  </a:lnTo>
                  <a:lnTo>
                    <a:pt x="1102" y="202"/>
                  </a:lnTo>
                  <a:lnTo>
                    <a:pt x="1102" y="198"/>
                  </a:lnTo>
                  <a:lnTo>
                    <a:pt x="1102" y="193"/>
                  </a:lnTo>
                  <a:lnTo>
                    <a:pt x="1094" y="189"/>
                  </a:lnTo>
                  <a:lnTo>
                    <a:pt x="1086" y="185"/>
                  </a:lnTo>
                  <a:lnTo>
                    <a:pt x="1078" y="181"/>
                  </a:lnTo>
                  <a:lnTo>
                    <a:pt x="1072" y="173"/>
                  </a:lnTo>
                  <a:lnTo>
                    <a:pt x="1034" y="159"/>
                  </a:lnTo>
                  <a:lnTo>
                    <a:pt x="979" y="148"/>
                  </a:lnTo>
                  <a:lnTo>
                    <a:pt x="976" y="141"/>
                  </a:lnTo>
                  <a:lnTo>
                    <a:pt x="973" y="135"/>
                  </a:lnTo>
                  <a:lnTo>
                    <a:pt x="961" y="131"/>
                  </a:lnTo>
                  <a:lnTo>
                    <a:pt x="951" y="127"/>
                  </a:lnTo>
                  <a:lnTo>
                    <a:pt x="939" y="124"/>
                  </a:lnTo>
                  <a:lnTo>
                    <a:pt x="929" y="122"/>
                  </a:lnTo>
                  <a:lnTo>
                    <a:pt x="917" y="120"/>
                  </a:lnTo>
                  <a:lnTo>
                    <a:pt x="907" y="119"/>
                  </a:lnTo>
                  <a:lnTo>
                    <a:pt x="895" y="118"/>
                  </a:lnTo>
                  <a:lnTo>
                    <a:pt x="885" y="118"/>
                  </a:lnTo>
                  <a:lnTo>
                    <a:pt x="873" y="117"/>
                  </a:lnTo>
                  <a:lnTo>
                    <a:pt x="861" y="117"/>
                  </a:lnTo>
                  <a:lnTo>
                    <a:pt x="850" y="117"/>
                  </a:lnTo>
                  <a:lnTo>
                    <a:pt x="838" y="118"/>
                  </a:lnTo>
                  <a:lnTo>
                    <a:pt x="826" y="118"/>
                  </a:lnTo>
                  <a:lnTo>
                    <a:pt x="814" y="119"/>
                  </a:lnTo>
                  <a:lnTo>
                    <a:pt x="803" y="120"/>
                  </a:lnTo>
                  <a:lnTo>
                    <a:pt x="792" y="122"/>
                  </a:lnTo>
                  <a:lnTo>
                    <a:pt x="781" y="122"/>
                  </a:lnTo>
                  <a:lnTo>
                    <a:pt x="769" y="123"/>
                  </a:lnTo>
                  <a:lnTo>
                    <a:pt x="757" y="124"/>
                  </a:lnTo>
                  <a:lnTo>
                    <a:pt x="746" y="126"/>
                  </a:lnTo>
                  <a:lnTo>
                    <a:pt x="734" y="126"/>
                  </a:lnTo>
                  <a:lnTo>
                    <a:pt x="722" y="129"/>
                  </a:lnTo>
                  <a:lnTo>
                    <a:pt x="710" y="130"/>
                  </a:lnTo>
                  <a:lnTo>
                    <a:pt x="699" y="132"/>
                  </a:lnTo>
                  <a:lnTo>
                    <a:pt x="687" y="132"/>
                  </a:lnTo>
                  <a:lnTo>
                    <a:pt x="675" y="133"/>
                  </a:lnTo>
                  <a:lnTo>
                    <a:pt x="664" y="133"/>
                  </a:lnTo>
                  <a:lnTo>
                    <a:pt x="652" y="134"/>
                  </a:lnTo>
                  <a:lnTo>
                    <a:pt x="640" y="134"/>
                  </a:lnTo>
                  <a:lnTo>
                    <a:pt x="629" y="134"/>
                  </a:lnTo>
                  <a:lnTo>
                    <a:pt x="617" y="134"/>
                  </a:lnTo>
                  <a:lnTo>
                    <a:pt x="607" y="135"/>
                  </a:lnTo>
                  <a:lnTo>
                    <a:pt x="597" y="136"/>
                  </a:lnTo>
                  <a:lnTo>
                    <a:pt x="591" y="137"/>
                  </a:lnTo>
                  <a:lnTo>
                    <a:pt x="587" y="137"/>
                  </a:lnTo>
                  <a:lnTo>
                    <a:pt x="584" y="138"/>
                  </a:lnTo>
                  <a:lnTo>
                    <a:pt x="575" y="129"/>
                  </a:lnTo>
                  <a:lnTo>
                    <a:pt x="566" y="120"/>
                  </a:lnTo>
                  <a:lnTo>
                    <a:pt x="557" y="111"/>
                  </a:lnTo>
                  <a:lnTo>
                    <a:pt x="549" y="105"/>
                  </a:lnTo>
                  <a:lnTo>
                    <a:pt x="539" y="97"/>
                  </a:lnTo>
                  <a:lnTo>
                    <a:pt x="530" y="89"/>
                  </a:lnTo>
                  <a:lnTo>
                    <a:pt x="519" y="83"/>
                  </a:lnTo>
                  <a:lnTo>
                    <a:pt x="510" y="76"/>
                  </a:lnTo>
                  <a:lnTo>
                    <a:pt x="499" y="70"/>
                  </a:lnTo>
                  <a:lnTo>
                    <a:pt x="488" y="64"/>
                  </a:lnTo>
                  <a:lnTo>
                    <a:pt x="478" y="57"/>
                  </a:lnTo>
                  <a:lnTo>
                    <a:pt x="467" y="52"/>
                  </a:lnTo>
                  <a:lnTo>
                    <a:pt x="456" y="46"/>
                  </a:lnTo>
                  <a:lnTo>
                    <a:pt x="444" y="41"/>
                  </a:lnTo>
                  <a:lnTo>
                    <a:pt x="432" y="36"/>
                  </a:lnTo>
                  <a:lnTo>
                    <a:pt x="421" y="33"/>
                  </a:lnTo>
                  <a:lnTo>
                    <a:pt x="408" y="27"/>
                  </a:lnTo>
                  <a:lnTo>
                    <a:pt x="395" y="23"/>
                  </a:lnTo>
                  <a:lnTo>
                    <a:pt x="382" y="19"/>
                  </a:lnTo>
                  <a:lnTo>
                    <a:pt x="370" y="16"/>
                  </a:lnTo>
                  <a:lnTo>
                    <a:pt x="357" y="13"/>
                  </a:lnTo>
                  <a:lnTo>
                    <a:pt x="344" y="9"/>
                  </a:lnTo>
                  <a:lnTo>
                    <a:pt x="331" y="7"/>
                  </a:lnTo>
                  <a:lnTo>
                    <a:pt x="318" y="6"/>
                  </a:lnTo>
                  <a:lnTo>
                    <a:pt x="304" y="3"/>
                  </a:lnTo>
                  <a:lnTo>
                    <a:pt x="291" y="2"/>
                  </a:lnTo>
                  <a:lnTo>
                    <a:pt x="276" y="1"/>
                  </a:lnTo>
                  <a:lnTo>
                    <a:pt x="263" y="1"/>
                  </a:lnTo>
                  <a:lnTo>
                    <a:pt x="256" y="0"/>
                  </a:lnTo>
                  <a:lnTo>
                    <a:pt x="248" y="0"/>
                  </a:lnTo>
                  <a:lnTo>
                    <a:pt x="241" y="0"/>
                  </a:lnTo>
                  <a:lnTo>
                    <a:pt x="235" y="0"/>
                  </a:lnTo>
                  <a:lnTo>
                    <a:pt x="227" y="0"/>
                  </a:lnTo>
                  <a:lnTo>
                    <a:pt x="219" y="1"/>
                  </a:lnTo>
                  <a:lnTo>
                    <a:pt x="213" y="1"/>
                  </a:lnTo>
                  <a:lnTo>
                    <a:pt x="206" y="2"/>
                  </a:lnTo>
                  <a:lnTo>
                    <a:pt x="195" y="3"/>
                  </a:lnTo>
                  <a:lnTo>
                    <a:pt x="188" y="4"/>
                  </a:lnTo>
                  <a:lnTo>
                    <a:pt x="70" y="56"/>
                  </a:lnTo>
                  <a:lnTo>
                    <a:pt x="66" y="63"/>
                  </a:lnTo>
                  <a:lnTo>
                    <a:pt x="62" y="69"/>
                  </a:lnTo>
                  <a:lnTo>
                    <a:pt x="1" y="64"/>
                  </a:lnTo>
                  <a:lnTo>
                    <a:pt x="0" y="68"/>
                  </a:lnTo>
                  <a:lnTo>
                    <a:pt x="0" y="74"/>
                  </a:lnTo>
                  <a:lnTo>
                    <a:pt x="0" y="80"/>
                  </a:lnTo>
                  <a:lnTo>
                    <a:pt x="5" y="86"/>
                  </a:lnTo>
                  <a:lnTo>
                    <a:pt x="9" y="88"/>
                  </a:lnTo>
                  <a:lnTo>
                    <a:pt x="13" y="90"/>
                  </a:lnTo>
                  <a:lnTo>
                    <a:pt x="19" y="92"/>
                  </a:lnTo>
                  <a:lnTo>
                    <a:pt x="28" y="96"/>
                  </a:lnTo>
                  <a:lnTo>
                    <a:pt x="83" y="110"/>
                  </a:lnTo>
                  <a:lnTo>
                    <a:pt x="88" y="109"/>
                  </a:lnTo>
                  <a:lnTo>
                    <a:pt x="92" y="107"/>
                  </a:lnTo>
                  <a:lnTo>
                    <a:pt x="93" y="100"/>
                  </a:lnTo>
                  <a:lnTo>
                    <a:pt x="96" y="92"/>
                  </a:lnTo>
                  <a:lnTo>
                    <a:pt x="100" y="84"/>
                  </a:lnTo>
                  <a:lnTo>
                    <a:pt x="108" y="79"/>
                  </a:lnTo>
                  <a:lnTo>
                    <a:pt x="118" y="74"/>
                  </a:lnTo>
                  <a:lnTo>
                    <a:pt x="130" y="71"/>
                  </a:lnTo>
                  <a:lnTo>
                    <a:pt x="185" y="55"/>
                  </a:lnTo>
                  <a:lnTo>
                    <a:pt x="195" y="53"/>
                  </a:lnTo>
                  <a:lnTo>
                    <a:pt x="205" y="52"/>
                  </a:lnTo>
                  <a:lnTo>
                    <a:pt x="215" y="51"/>
                  </a:lnTo>
                  <a:lnTo>
                    <a:pt x="226" y="51"/>
                  </a:lnTo>
                  <a:lnTo>
                    <a:pt x="236" y="51"/>
                  </a:lnTo>
                  <a:lnTo>
                    <a:pt x="247" y="51"/>
                  </a:lnTo>
                  <a:lnTo>
                    <a:pt x="257" y="52"/>
                  </a:lnTo>
                  <a:lnTo>
                    <a:pt x="269" y="53"/>
                  </a:lnTo>
                  <a:lnTo>
                    <a:pt x="278" y="53"/>
                  </a:lnTo>
                  <a:lnTo>
                    <a:pt x="288" y="54"/>
                  </a:lnTo>
                  <a:lnTo>
                    <a:pt x="299" y="55"/>
                  </a:lnTo>
                  <a:lnTo>
                    <a:pt x="309" y="57"/>
                  </a:lnTo>
                  <a:lnTo>
                    <a:pt x="318" y="58"/>
                  </a:lnTo>
                  <a:lnTo>
                    <a:pt x="328" y="60"/>
                  </a:lnTo>
                  <a:lnTo>
                    <a:pt x="339" y="64"/>
                  </a:lnTo>
                  <a:lnTo>
                    <a:pt x="349" y="67"/>
                  </a:lnTo>
                  <a:lnTo>
                    <a:pt x="361" y="69"/>
                  </a:lnTo>
                  <a:lnTo>
                    <a:pt x="373" y="72"/>
                  </a:lnTo>
                  <a:lnTo>
                    <a:pt x="382" y="75"/>
                  </a:lnTo>
                  <a:lnTo>
                    <a:pt x="392" y="79"/>
                  </a:lnTo>
                  <a:lnTo>
                    <a:pt x="401" y="82"/>
                  </a:lnTo>
                  <a:lnTo>
                    <a:pt x="410" y="85"/>
                  </a:lnTo>
                  <a:lnTo>
                    <a:pt x="419" y="88"/>
                  </a:lnTo>
                  <a:lnTo>
                    <a:pt x="431" y="92"/>
                  </a:lnTo>
                  <a:lnTo>
                    <a:pt x="504" y="136"/>
                  </a:lnTo>
                  <a:lnTo>
                    <a:pt x="505" y="139"/>
                  </a:lnTo>
                  <a:lnTo>
                    <a:pt x="509" y="143"/>
                  </a:lnTo>
                  <a:lnTo>
                    <a:pt x="512" y="148"/>
                  </a:lnTo>
                  <a:lnTo>
                    <a:pt x="510" y="154"/>
                  </a:lnTo>
                  <a:lnTo>
                    <a:pt x="504" y="154"/>
                  </a:lnTo>
                  <a:lnTo>
                    <a:pt x="497" y="154"/>
                  </a:lnTo>
                  <a:lnTo>
                    <a:pt x="490" y="154"/>
                  </a:lnTo>
                  <a:lnTo>
                    <a:pt x="483" y="154"/>
                  </a:lnTo>
                  <a:lnTo>
                    <a:pt x="475" y="154"/>
                  </a:lnTo>
                  <a:lnTo>
                    <a:pt x="469" y="156"/>
                  </a:lnTo>
                  <a:lnTo>
                    <a:pt x="461" y="157"/>
                  </a:lnTo>
                  <a:lnTo>
                    <a:pt x="454" y="160"/>
                  </a:lnTo>
                  <a:lnTo>
                    <a:pt x="445" y="163"/>
                  </a:lnTo>
                  <a:lnTo>
                    <a:pt x="439" y="169"/>
                  </a:lnTo>
                  <a:lnTo>
                    <a:pt x="432" y="175"/>
                  </a:lnTo>
                  <a:lnTo>
                    <a:pt x="427" y="183"/>
                  </a:lnTo>
                  <a:lnTo>
                    <a:pt x="400" y="190"/>
                  </a:lnTo>
                  <a:lnTo>
                    <a:pt x="396" y="193"/>
                  </a:lnTo>
                  <a:lnTo>
                    <a:pt x="396" y="197"/>
                  </a:lnTo>
                  <a:lnTo>
                    <a:pt x="401" y="202"/>
                  </a:lnTo>
                  <a:lnTo>
                    <a:pt x="412" y="206"/>
                  </a:lnTo>
                  <a:lnTo>
                    <a:pt x="421" y="204"/>
                  </a:lnTo>
                  <a:lnTo>
                    <a:pt x="431" y="203"/>
                  </a:lnTo>
                  <a:lnTo>
                    <a:pt x="631" y="232"/>
                  </a:lnTo>
                  <a:lnTo>
                    <a:pt x="639" y="231"/>
                  </a:lnTo>
                  <a:lnTo>
                    <a:pt x="647" y="230"/>
                  </a:lnTo>
                  <a:lnTo>
                    <a:pt x="655" y="230"/>
                  </a:lnTo>
                  <a:lnTo>
                    <a:pt x="664" y="232"/>
                  </a:lnTo>
                  <a:lnTo>
                    <a:pt x="669" y="231"/>
                  </a:lnTo>
                  <a:lnTo>
                    <a:pt x="674" y="227"/>
                  </a:lnTo>
                  <a:lnTo>
                    <a:pt x="675" y="221"/>
                  </a:lnTo>
                  <a:lnTo>
                    <a:pt x="675" y="216"/>
                  </a:lnTo>
                  <a:lnTo>
                    <a:pt x="673" y="209"/>
                  </a:lnTo>
                  <a:lnTo>
                    <a:pt x="673" y="204"/>
                  </a:lnTo>
                  <a:lnTo>
                    <a:pt x="675" y="199"/>
                  </a:lnTo>
                  <a:lnTo>
                    <a:pt x="682" y="196"/>
                  </a:lnTo>
                  <a:lnTo>
                    <a:pt x="688" y="193"/>
                  </a:lnTo>
                  <a:lnTo>
                    <a:pt x="699" y="191"/>
                  </a:lnTo>
                  <a:lnTo>
                    <a:pt x="707" y="190"/>
                  </a:lnTo>
                  <a:lnTo>
                    <a:pt x="714" y="190"/>
                  </a:lnTo>
                  <a:lnTo>
                    <a:pt x="722" y="190"/>
                  </a:lnTo>
                  <a:lnTo>
                    <a:pt x="731" y="190"/>
                  </a:lnTo>
                  <a:lnTo>
                    <a:pt x="739" y="188"/>
                  </a:lnTo>
                  <a:lnTo>
                    <a:pt x="748" y="188"/>
                  </a:lnTo>
                  <a:lnTo>
                    <a:pt x="756" y="186"/>
                  </a:lnTo>
                  <a:lnTo>
                    <a:pt x="765" y="186"/>
                  </a:lnTo>
                  <a:lnTo>
                    <a:pt x="773" y="184"/>
                  </a:lnTo>
                  <a:lnTo>
                    <a:pt x="781" y="183"/>
                  </a:lnTo>
                  <a:lnTo>
                    <a:pt x="790" y="182"/>
                  </a:lnTo>
                  <a:lnTo>
                    <a:pt x="799" y="182"/>
                  </a:lnTo>
                  <a:lnTo>
                    <a:pt x="807" y="182"/>
                  </a:lnTo>
                  <a:lnTo>
                    <a:pt x="816" y="182"/>
                  </a:lnTo>
                  <a:lnTo>
                    <a:pt x="825" y="182"/>
                  </a:lnTo>
                  <a:lnTo>
                    <a:pt x="835" y="184"/>
                  </a:lnTo>
                  <a:lnTo>
                    <a:pt x="842" y="184"/>
                  </a:lnTo>
                  <a:lnTo>
                    <a:pt x="848" y="185"/>
                  </a:lnTo>
                  <a:lnTo>
                    <a:pt x="855" y="185"/>
                  </a:lnTo>
                  <a:lnTo>
                    <a:pt x="861" y="186"/>
                  </a:lnTo>
                  <a:lnTo>
                    <a:pt x="866" y="186"/>
                  </a:lnTo>
                  <a:lnTo>
                    <a:pt x="874" y="187"/>
                  </a:lnTo>
                  <a:lnTo>
                    <a:pt x="881" y="187"/>
                  </a:lnTo>
                  <a:lnTo>
                    <a:pt x="889" y="188"/>
                  </a:lnTo>
                  <a:lnTo>
                    <a:pt x="898" y="191"/>
                  </a:lnTo>
                  <a:lnTo>
                    <a:pt x="908" y="197"/>
                  </a:lnTo>
                  <a:lnTo>
                    <a:pt x="918" y="198"/>
                  </a:lnTo>
                  <a:lnTo>
                    <a:pt x="930" y="200"/>
                  </a:lnTo>
                  <a:lnTo>
                    <a:pt x="941" y="203"/>
                  </a:lnTo>
                  <a:lnTo>
                    <a:pt x="952" y="206"/>
                  </a:lnTo>
                  <a:lnTo>
                    <a:pt x="961" y="209"/>
                  </a:lnTo>
                  <a:lnTo>
                    <a:pt x="972" y="214"/>
                  </a:lnTo>
                  <a:lnTo>
                    <a:pt x="982" y="218"/>
                  </a:lnTo>
                  <a:lnTo>
                    <a:pt x="992" y="223"/>
                  </a:lnTo>
                  <a:lnTo>
                    <a:pt x="1000" y="227"/>
                  </a:lnTo>
                  <a:lnTo>
                    <a:pt x="1009" y="233"/>
                  </a:lnTo>
                  <a:lnTo>
                    <a:pt x="1018" y="238"/>
                  </a:lnTo>
                  <a:lnTo>
                    <a:pt x="1028" y="244"/>
                  </a:lnTo>
                  <a:lnTo>
                    <a:pt x="1035" y="250"/>
                  </a:lnTo>
                  <a:lnTo>
                    <a:pt x="1044" y="256"/>
                  </a:lnTo>
                  <a:lnTo>
                    <a:pt x="1054" y="264"/>
                  </a:lnTo>
                  <a:lnTo>
                    <a:pt x="1063" y="271"/>
                  </a:lnTo>
                  <a:lnTo>
                    <a:pt x="1069" y="274"/>
                  </a:lnTo>
                  <a:lnTo>
                    <a:pt x="1080" y="277"/>
                  </a:lnTo>
                  <a:lnTo>
                    <a:pt x="1090" y="275"/>
                  </a:lnTo>
                  <a:lnTo>
                    <a:pt x="1100" y="272"/>
                  </a:lnTo>
                  <a:lnTo>
                    <a:pt x="1100" y="271"/>
                  </a:lnTo>
                  <a:lnTo>
                    <a:pt x="1100" y="2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84" name="Freeform 43"/>
            <p:cNvSpPr>
              <a:spLocks/>
            </p:cNvSpPr>
            <p:nvPr/>
          </p:nvSpPr>
          <p:spPr bwMode="auto">
            <a:xfrm>
              <a:off x="8291" y="15382"/>
              <a:ext cx="181" cy="15"/>
            </a:xfrm>
            <a:custGeom>
              <a:avLst/>
              <a:gdLst>
                <a:gd name="T0" fmla="*/ 1 w 362"/>
                <a:gd name="T1" fmla="*/ 1 h 29"/>
                <a:gd name="T2" fmla="*/ 1 w 362"/>
                <a:gd name="T3" fmla="*/ 1 h 29"/>
                <a:gd name="T4" fmla="*/ 1 w 362"/>
                <a:gd name="T5" fmla="*/ 0 h 29"/>
                <a:gd name="T6" fmla="*/ 1 w 362"/>
                <a:gd name="T7" fmla="*/ 1 h 29"/>
                <a:gd name="T8" fmla="*/ 0 w 362"/>
                <a:gd name="T9" fmla="*/ 1 h 29"/>
                <a:gd name="T10" fmla="*/ 1 w 362"/>
                <a:gd name="T11" fmla="*/ 1 h 29"/>
                <a:gd name="T12" fmla="*/ 1 w 362"/>
                <a:gd name="T13" fmla="*/ 1 h 29"/>
                <a:gd name="T14" fmla="*/ 1 w 362"/>
                <a:gd name="T15" fmla="*/ 1 h 29"/>
                <a:gd name="T16" fmla="*/ 1 w 362"/>
                <a:gd name="T17" fmla="*/ 1 h 29"/>
                <a:gd name="T18" fmla="*/ 1 w 362"/>
                <a:gd name="T19" fmla="*/ 1 h 29"/>
                <a:gd name="T20" fmla="*/ 1 w 362"/>
                <a:gd name="T21" fmla="*/ 1 h 29"/>
                <a:gd name="T22" fmla="*/ 1 w 362"/>
                <a:gd name="T23" fmla="*/ 1 h 29"/>
                <a:gd name="T24" fmla="*/ 1 w 362"/>
                <a:gd name="T25" fmla="*/ 1 h 29"/>
                <a:gd name="T26" fmla="*/ 1 w 362"/>
                <a:gd name="T27" fmla="*/ 1 h 29"/>
                <a:gd name="T28" fmla="*/ 1 w 362"/>
                <a:gd name="T29" fmla="*/ 1 h 29"/>
                <a:gd name="T30" fmla="*/ 1 w 362"/>
                <a:gd name="T31" fmla="*/ 1 h 29"/>
                <a:gd name="T32" fmla="*/ 1 w 362"/>
                <a:gd name="T33" fmla="*/ 1 h 29"/>
                <a:gd name="T34" fmla="*/ 1 w 362"/>
                <a:gd name="T35" fmla="*/ 1 h 29"/>
                <a:gd name="T36" fmla="*/ 1 w 362"/>
                <a:gd name="T37" fmla="*/ 1 h 29"/>
                <a:gd name="T38" fmla="*/ 1 w 362"/>
                <a:gd name="T39" fmla="*/ 1 h 29"/>
                <a:gd name="T40" fmla="*/ 1 w 362"/>
                <a:gd name="T41" fmla="*/ 1 h 29"/>
                <a:gd name="T42" fmla="*/ 1 w 362"/>
                <a:gd name="T43" fmla="*/ 1 h 29"/>
                <a:gd name="T44" fmla="*/ 1 w 362"/>
                <a:gd name="T45" fmla="*/ 1 h 29"/>
                <a:gd name="T46" fmla="*/ 1 w 362"/>
                <a:gd name="T47" fmla="*/ 1 h 29"/>
                <a:gd name="T48" fmla="*/ 1 w 362"/>
                <a:gd name="T49" fmla="*/ 1 h 29"/>
                <a:gd name="T50" fmla="*/ 1 w 362"/>
                <a:gd name="T51" fmla="*/ 1 h 29"/>
                <a:gd name="T52" fmla="*/ 1 w 362"/>
                <a:gd name="T53" fmla="*/ 1 h 29"/>
                <a:gd name="T54" fmla="*/ 1 w 362"/>
                <a:gd name="T55" fmla="*/ 1 h 29"/>
                <a:gd name="T56" fmla="*/ 1 w 362"/>
                <a:gd name="T57" fmla="*/ 1 h 29"/>
                <a:gd name="T58" fmla="*/ 1 w 362"/>
                <a:gd name="T59" fmla="*/ 1 h 29"/>
                <a:gd name="T60" fmla="*/ 1 w 362"/>
                <a:gd name="T61" fmla="*/ 1 h 29"/>
                <a:gd name="T62" fmla="*/ 1 w 362"/>
                <a:gd name="T63" fmla="*/ 1 h 29"/>
                <a:gd name="T64" fmla="*/ 1 w 362"/>
                <a:gd name="T65" fmla="*/ 1 h 29"/>
                <a:gd name="T66" fmla="*/ 1 w 362"/>
                <a:gd name="T67" fmla="*/ 1 h 29"/>
                <a:gd name="T68" fmla="*/ 1 w 362"/>
                <a:gd name="T69" fmla="*/ 1 h 29"/>
                <a:gd name="T70" fmla="*/ 1 w 362"/>
                <a:gd name="T71" fmla="*/ 1 h 29"/>
                <a:gd name="T72" fmla="*/ 1 w 362"/>
                <a:gd name="T73" fmla="*/ 1 h 29"/>
                <a:gd name="T74" fmla="*/ 1 w 362"/>
                <a:gd name="T75" fmla="*/ 1 h 29"/>
                <a:gd name="T76" fmla="*/ 1 w 362"/>
                <a:gd name="T77" fmla="*/ 1 h 29"/>
                <a:gd name="T78" fmla="*/ 1 w 362"/>
                <a:gd name="T79" fmla="*/ 1 h 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62"/>
                <a:gd name="T121" fmla="*/ 0 h 29"/>
                <a:gd name="T122" fmla="*/ 362 w 362"/>
                <a:gd name="T123" fmla="*/ 29 h 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62" h="29">
                  <a:moveTo>
                    <a:pt x="361" y="4"/>
                  </a:moveTo>
                  <a:lnTo>
                    <a:pt x="361" y="2"/>
                  </a:lnTo>
                  <a:lnTo>
                    <a:pt x="362" y="0"/>
                  </a:lnTo>
                  <a:lnTo>
                    <a:pt x="295" y="20"/>
                  </a:lnTo>
                  <a:lnTo>
                    <a:pt x="0" y="17"/>
                  </a:lnTo>
                  <a:lnTo>
                    <a:pt x="8" y="17"/>
                  </a:lnTo>
                  <a:lnTo>
                    <a:pt x="17" y="18"/>
                  </a:lnTo>
                  <a:lnTo>
                    <a:pt x="26" y="19"/>
                  </a:lnTo>
                  <a:lnTo>
                    <a:pt x="35" y="20"/>
                  </a:lnTo>
                  <a:lnTo>
                    <a:pt x="43" y="21"/>
                  </a:lnTo>
                  <a:lnTo>
                    <a:pt x="52" y="22"/>
                  </a:lnTo>
                  <a:lnTo>
                    <a:pt x="61" y="23"/>
                  </a:lnTo>
                  <a:lnTo>
                    <a:pt x="70" y="24"/>
                  </a:lnTo>
                  <a:lnTo>
                    <a:pt x="78" y="24"/>
                  </a:lnTo>
                  <a:lnTo>
                    <a:pt x="87" y="25"/>
                  </a:lnTo>
                  <a:lnTo>
                    <a:pt x="96" y="25"/>
                  </a:lnTo>
                  <a:lnTo>
                    <a:pt x="105" y="26"/>
                  </a:lnTo>
                  <a:lnTo>
                    <a:pt x="113" y="26"/>
                  </a:lnTo>
                  <a:lnTo>
                    <a:pt x="122" y="27"/>
                  </a:lnTo>
                  <a:lnTo>
                    <a:pt x="131" y="28"/>
                  </a:lnTo>
                  <a:lnTo>
                    <a:pt x="141" y="29"/>
                  </a:lnTo>
                  <a:lnTo>
                    <a:pt x="149" y="29"/>
                  </a:lnTo>
                  <a:lnTo>
                    <a:pt x="158" y="29"/>
                  </a:lnTo>
                  <a:lnTo>
                    <a:pt x="167" y="29"/>
                  </a:lnTo>
                  <a:lnTo>
                    <a:pt x="177" y="29"/>
                  </a:lnTo>
                  <a:lnTo>
                    <a:pt x="184" y="29"/>
                  </a:lnTo>
                  <a:lnTo>
                    <a:pt x="195" y="29"/>
                  </a:lnTo>
                  <a:lnTo>
                    <a:pt x="203" y="29"/>
                  </a:lnTo>
                  <a:lnTo>
                    <a:pt x="213" y="29"/>
                  </a:lnTo>
                  <a:lnTo>
                    <a:pt x="221" y="29"/>
                  </a:lnTo>
                  <a:lnTo>
                    <a:pt x="231" y="29"/>
                  </a:lnTo>
                  <a:lnTo>
                    <a:pt x="239" y="29"/>
                  </a:lnTo>
                  <a:lnTo>
                    <a:pt x="249" y="29"/>
                  </a:lnTo>
                  <a:lnTo>
                    <a:pt x="258" y="29"/>
                  </a:lnTo>
                  <a:lnTo>
                    <a:pt x="267" y="29"/>
                  </a:lnTo>
                  <a:lnTo>
                    <a:pt x="277" y="29"/>
                  </a:lnTo>
                  <a:lnTo>
                    <a:pt x="287" y="29"/>
                  </a:lnTo>
                  <a:lnTo>
                    <a:pt x="360" y="9"/>
                  </a:lnTo>
                  <a:lnTo>
                    <a:pt x="360" y="6"/>
                  </a:lnTo>
                  <a:lnTo>
                    <a:pt x="361"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85" name="Freeform 44"/>
            <p:cNvSpPr>
              <a:spLocks/>
            </p:cNvSpPr>
            <p:nvPr/>
          </p:nvSpPr>
          <p:spPr bwMode="auto">
            <a:xfrm>
              <a:off x="8289" y="15052"/>
              <a:ext cx="175" cy="36"/>
            </a:xfrm>
            <a:custGeom>
              <a:avLst/>
              <a:gdLst>
                <a:gd name="T0" fmla="*/ 0 w 351"/>
                <a:gd name="T1" fmla="*/ 1 h 71"/>
                <a:gd name="T2" fmla="*/ 0 w 351"/>
                <a:gd name="T3" fmla="*/ 1 h 71"/>
                <a:gd name="T4" fmla="*/ 0 w 351"/>
                <a:gd name="T5" fmla="*/ 1 h 71"/>
                <a:gd name="T6" fmla="*/ 0 w 351"/>
                <a:gd name="T7" fmla="*/ 1 h 71"/>
                <a:gd name="T8" fmla="*/ 0 w 351"/>
                <a:gd name="T9" fmla="*/ 1 h 71"/>
                <a:gd name="T10" fmla="*/ 0 w 351"/>
                <a:gd name="T11" fmla="*/ 1 h 71"/>
                <a:gd name="T12" fmla="*/ 0 w 351"/>
                <a:gd name="T13" fmla="*/ 1 h 71"/>
                <a:gd name="T14" fmla="*/ 0 w 351"/>
                <a:gd name="T15" fmla="*/ 1 h 71"/>
                <a:gd name="T16" fmla="*/ 0 w 351"/>
                <a:gd name="T17" fmla="*/ 1 h 71"/>
                <a:gd name="T18" fmla="*/ 0 w 351"/>
                <a:gd name="T19" fmla="*/ 1 h 71"/>
                <a:gd name="T20" fmla="*/ 0 w 351"/>
                <a:gd name="T21" fmla="*/ 1 h 71"/>
                <a:gd name="T22" fmla="*/ 0 w 351"/>
                <a:gd name="T23" fmla="*/ 1 h 71"/>
                <a:gd name="T24" fmla="*/ 0 w 351"/>
                <a:gd name="T25" fmla="*/ 1 h 71"/>
                <a:gd name="T26" fmla="*/ 0 w 351"/>
                <a:gd name="T27" fmla="*/ 1 h 71"/>
                <a:gd name="T28" fmla="*/ 0 w 351"/>
                <a:gd name="T29" fmla="*/ 1 h 71"/>
                <a:gd name="T30" fmla="*/ 0 w 351"/>
                <a:gd name="T31" fmla="*/ 1 h 71"/>
                <a:gd name="T32" fmla="*/ 0 w 351"/>
                <a:gd name="T33" fmla="*/ 1 h 71"/>
                <a:gd name="T34" fmla="*/ 0 w 351"/>
                <a:gd name="T35" fmla="*/ 1 h 71"/>
                <a:gd name="T36" fmla="*/ 0 w 351"/>
                <a:gd name="T37" fmla="*/ 1 h 71"/>
                <a:gd name="T38" fmla="*/ 0 w 351"/>
                <a:gd name="T39" fmla="*/ 0 h 71"/>
                <a:gd name="T40" fmla="*/ 0 w 351"/>
                <a:gd name="T41" fmla="*/ 1 h 71"/>
                <a:gd name="T42" fmla="*/ 0 w 351"/>
                <a:gd name="T43" fmla="*/ 1 h 71"/>
                <a:gd name="T44" fmla="*/ 0 w 351"/>
                <a:gd name="T45" fmla="*/ 1 h 71"/>
                <a:gd name="T46" fmla="*/ 0 w 351"/>
                <a:gd name="T47" fmla="*/ 1 h 71"/>
                <a:gd name="T48" fmla="*/ 0 w 351"/>
                <a:gd name="T49" fmla="*/ 1 h 71"/>
                <a:gd name="T50" fmla="*/ 0 w 351"/>
                <a:gd name="T51" fmla="*/ 1 h 71"/>
                <a:gd name="T52" fmla="*/ 0 w 351"/>
                <a:gd name="T53" fmla="*/ 1 h 71"/>
                <a:gd name="T54" fmla="*/ 0 w 351"/>
                <a:gd name="T55" fmla="*/ 1 h 71"/>
                <a:gd name="T56" fmla="*/ 0 w 351"/>
                <a:gd name="T57" fmla="*/ 1 h 71"/>
                <a:gd name="T58" fmla="*/ 0 w 351"/>
                <a:gd name="T59" fmla="*/ 1 h 71"/>
                <a:gd name="T60" fmla="*/ 0 w 351"/>
                <a:gd name="T61" fmla="*/ 1 h 71"/>
                <a:gd name="T62" fmla="*/ 0 w 351"/>
                <a:gd name="T63" fmla="*/ 1 h 71"/>
                <a:gd name="T64" fmla="*/ 0 w 351"/>
                <a:gd name="T65" fmla="*/ 1 h 71"/>
                <a:gd name="T66" fmla="*/ 0 w 351"/>
                <a:gd name="T67" fmla="*/ 1 h 71"/>
                <a:gd name="T68" fmla="*/ 0 w 351"/>
                <a:gd name="T69" fmla="*/ 1 h 71"/>
                <a:gd name="T70" fmla="*/ 0 w 351"/>
                <a:gd name="T71" fmla="*/ 1 h 71"/>
                <a:gd name="T72" fmla="*/ 0 w 351"/>
                <a:gd name="T73" fmla="*/ 1 h 71"/>
                <a:gd name="T74" fmla="*/ 0 w 351"/>
                <a:gd name="T75" fmla="*/ 1 h 71"/>
                <a:gd name="T76" fmla="*/ 0 w 351"/>
                <a:gd name="T77" fmla="*/ 1 h 71"/>
                <a:gd name="T78" fmla="*/ 0 w 351"/>
                <a:gd name="T79" fmla="*/ 1 h 71"/>
                <a:gd name="T80" fmla="*/ 0 w 351"/>
                <a:gd name="T81" fmla="*/ 1 h 71"/>
                <a:gd name="T82" fmla="*/ 0 w 351"/>
                <a:gd name="T83" fmla="*/ 1 h 71"/>
                <a:gd name="T84" fmla="*/ 0 w 351"/>
                <a:gd name="T85" fmla="*/ 1 h 71"/>
                <a:gd name="T86" fmla="*/ 0 w 351"/>
                <a:gd name="T87" fmla="*/ 1 h 71"/>
                <a:gd name="T88" fmla="*/ 0 w 351"/>
                <a:gd name="T89" fmla="*/ 1 h 71"/>
                <a:gd name="T90" fmla="*/ 0 w 351"/>
                <a:gd name="T91" fmla="*/ 1 h 71"/>
                <a:gd name="T92" fmla="*/ 0 w 351"/>
                <a:gd name="T93" fmla="*/ 1 h 71"/>
                <a:gd name="T94" fmla="*/ 0 w 351"/>
                <a:gd name="T95" fmla="*/ 1 h 71"/>
                <a:gd name="T96" fmla="*/ 0 w 351"/>
                <a:gd name="T97" fmla="*/ 1 h 71"/>
                <a:gd name="T98" fmla="*/ 0 w 351"/>
                <a:gd name="T99" fmla="*/ 1 h 71"/>
                <a:gd name="T100" fmla="*/ 0 w 351"/>
                <a:gd name="T101" fmla="*/ 1 h 71"/>
                <a:gd name="T102" fmla="*/ 0 w 351"/>
                <a:gd name="T103" fmla="*/ 1 h 71"/>
                <a:gd name="T104" fmla="*/ 0 w 351"/>
                <a:gd name="T105" fmla="*/ 1 h 71"/>
                <a:gd name="T106" fmla="*/ 0 w 351"/>
                <a:gd name="T107" fmla="*/ 1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51"/>
                <a:gd name="T163" fmla="*/ 0 h 71"/>
                <a:gd name="T164" fmla="*/ 351 w 351"/>
                <a:gd name="T165" fmla="*/ 71 h 7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51" h="71">
                  <a:moveTo>
                    <a:pt x="351" y="29"/>
                  </a:moveTo>
                  <a:lnTo>
                    <a:pt x="235" y="25"/>
                  </a:lnTo>
                  <a:lnTo>
                    <a:pt x="226" y="25"/>
                  </a:lnTo>
                  <a:lnTo>
                    <a:pt x="218" y="25"/>
                  </a:lnTo>
                  <a:lnTo>
                    <a:pt x="209" y="26"/>
                  </a:lnTo>
                  <a:lnTo>
                    <a:pt x="201" y="29"/>
                  </a:lnTo>
                  <a:lnTo>
                    <a:pt x="192" y="29"/>
                  </a:lnTo>
                  <a:lnTo>
                    <a:pt x="184" y="31"/>
                  </a:lnTo>
                  <a:lnTo>
                    <a:pt x="177" y="31"/>
                  </a:lnTo>
                  <a:lnTo>
                    <a:pt x="169" y="33"/>
                  </a:lnTo>
                  <a:lnTo>
                    <a:pt x="160" y="33"/>
                  </a:lnTo>
                  <a:lnTo>
                    <a:pt x="152" y="33"/>
                  </a:lnTo>
                  <a:lnTo>
                    <a:pt x="143" y="33"/>
                  </a:lnTo>
                  <a:lnTo>
                    <a:pt x="135" y="34"/>
                  </a:lnTo>
                  <a:lnTo>
                    <a:pt x="126" y="33"/>
                  </a:lnTo>
                  <a:lnTo>
                    <a:pt x="118" y="33"/>
                  </a:lnTo>
                  <a:lnTo>
                    <a:pt x="109" y="31"/>
                  </a:lnTo>
                  <a:lnTo>
                    <a:pt x="101" y="30"/>
                  </a:lnTo>
                  <a:lnTo>
                    <a:pt x="8" y="1"/>
                  </a:lnTo>
                  <a:lnTo>
                    <a:pt x="5" y="0"/>
                  </a:lnTo>
                  <a:lnTo>
                    <a:pt x="1" y="3"/>
                  </a:lnTo>
                  <a:lnTo>
                    <a:pt x="0" y="6"/>
                  </a:lnTo>
                  <a:lnTo>
                    <a:pt x="6" y="9"/>
                  </a:lnTo>
                  <a:lnTo>
                    <a:pt x="51" y="28"/>
                  </a:lnTo>
                  <a:lnTo>
                    <a:pt x="58" y="33"/>
                  </a:lnTo>
                  <a:lnTo>
                    <a:pt x="67" y="39"/>
                  </a:lnTo>
                  <a:lnTo>
                    <a:pt x="75" y="46"/>
                  </a:lnTo>
                  <a:lnTo>
                    <a:pt x="84" y="53"/>
                  </a:lnTo>
                  <a:lnTo>
                    <a:pt x="92" y="58"/>
                  </a:lnTo>
                  <a:lnTo>
                    <a:pt x="103" y="64"/>
                  </a:lnTo>
                  <a:lnTo>
                    <a:pt x="108" y="66"/>
                  </a:lnTo>
                  <a:lnTo>
                    <a:pt x="114" y="68"/>
                  </a:lnTo>
                  <a:lnTo>
                    <a:pt x="121" y="69"/>
                  </a:lnTo>
                  <a:lnTo>
                    <a:pt x="129" y="71"/>
                  </a:lnTo>
                  <a:lnTo>
                    <a:pt x="139" y="66"/>
                  </a:lnTo>
                  <a:lnTo>
                    <a:pt x="151" y="62"/>
                  </a:lnTo>
                  <a:lnTo>
                    <a:pt x="164" y="58"/>
                  </a:lnTo>
                  <a:lnTo>
                    <a:pt x="177" y="56"/>
                  </a:lnTo>
                  <a:lnTo>
                    <a:pt x="188" y="53"/>
                  </a:lnTo>
                  <a:lnTo>
                    <a:pt x="201" y="51"/>
                  </a:lnTo>
                  <a:lnTo>
                    <a:pt x="214" y="49"/>
                  </a:lnTo>
                  <a:lnTo>
                    <a:pt x="229" y="48"/>
                  </a:lnTo>
                  <a:lnTo>
                    <a:pt x="240" y="46"/>
                  </a:lnTo>
                  <a:lnTo>
                    <a:pt x="255" y="45"/>
                  </a:lnTo>
                  <a:lnTo>
                    <a:pt x="268" y="42"/>
                  </a:lnTo>
                  <a:lnTo>
                    <a:pt x="282" y="41"/>
                  </a:lnTo>
                  <a:lnTo>
                    <a:pt x="295" y="39"/>
                  </a:lnTo>
                  <a:lnTo>
                    <a:pt x="309" y="38"/>
                  </a:lnTo>
                  <a:lnTo>
                    <a:pt x="322" y="37"/>
                  </a:lnTo>
                  <a:lnTo>
                    <a:pt x="336" y="36"/>
                  </a:lnTo>
                  <a:lnTo>
                    <a:pt x="338" y="35"/>
                  </a:lnTo>
                  <a:lnTo>
                    <a:pt x="344" y="34"/>
                  </a:lnTo>
                  <a:lnTo>
                    <a:pt x="349" y="33"/>
                  </a:lnTo>
                  <a:lnTo>
                    <a:pt x="351"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86" name="Freeform 45"/>
            <p:cNvSpPr>
              <a:spLocks/>
            </p:cNvSpPr>
            <p:nvPr/>
          </p:nvSpPr>
          <p:spPr bwMode="auto">
            <a:xfrm>
              <a:off x="8308" y="15550"/>
              <a:ext cx="132" cy="116"/>
            </a:xfrm>
            <a:custGeom>
              <a:avLst/>
              <a:gdLst>
                <a:gd name="T0" fmla="*/ 1 w 264"/>
                <a:gd name="T1" fmla="*/ 0 h 231"/>
                <a:gd name="T2" fmla="*/ 1 w 264"/>
                <a:gd name="T3" fmla="*/ 1 h 231"/>
                <a:gd name="T4" fmla="*/ 1 w 264"/>
                <a:gd name="T5" fmla="*/ 1 h 231"/>
                <a:gd name="T6" fmla="*/ 1 w 264"/>
                <a:gd name="T7" fmla="*/ 1 h 231"/>
                <a:gd name="T8" fmla="*/ 1 w 264"/>
                <a:gd name="T9" fmla="*/ 1 h 231"/>
                <a:gd name="T10" fmla="*/ 1 w 264"/>
                <a:gd name="T11" fmla="*/ 1 h 231"/>
                <a:gd name="T12" fmla="*/ 1 w 264"/>
                <a:gd name="T13" fmla="*/ 1 h 231"/>
                <a:gd name="T14" fmla="*/ 1 w 264"/>
                <a:gd name="T15" fmla="*/ 1 h 231"/>
                <a:gd name="T16" fmla="*/ 1 w 264"/>
                <a:gd name="T17" fmla="*/ 1 h 231"/>
                <a:gd name="T18" fmla="*/ 1 w 264"/>
                <a:gd name="T19" fmla="*/ 1 h 231"/>
                <a:gd name="T20" fmla="*/ 1 w 264"/>
                <a:gd name="T21" fmla="*/ 1 h 231"/>
                <a:gd name="T22" fmla="*/ 1 w 264"/>
                <a:gd name="T23" fmla="*/ 1 h 231"/>
                <a:gd name="T24" fmla="*/ 1 w 264"/>
                <a:gd name="T25" fmla="*/ 1 h 231"/>
                <a:gd name="T26" fmla="*/ 1 w 264"/>
                <a:gd name="T27" fmla="*/ 1 h 231"/>
                <a:gd name="T28" fmla="*/ 1 w 264"/>
                <a:gd name="T29" fmla="*/ 1 h 231"/>
                <a:gd name="T30" fmla="*/ 1 w 264"/>
                <a:gd name="T31" fmla="*/ 1 h 231"/>
                <a:gd name="T32" fmla="*/ 1 w 264"/>
                <a:gd name="T33" fmla="*/ 1 h 231"/>
                <a:gd name="T34" fmla="*/ 1 w 264"/>
                <a:gd name="T35" fmla="*/ 1 h 231"/>
                <a:gd name="T36" fmla="*/ 1 w 264"/>
                <a:gd name="T37" fmla="*/ 1 h 231"/>
                <a:gd name="T38" fmla="*/ 1 w 264"/>
                <a:gd name="T39" fmla="*/ 1 h 231"/>
                <a:gd name="T40" fmla="*/ 1 w 264"/>
                <a:gd name="T41" fmla="*/ 1 h 231"/>
                <a:gd name="T42" fmla="*/ 1 w 264"/>
                <a:gd name="T43" fmla="*/ 1 h 231"/>
                <a:gd name="T44" fmla="*/ 1 w 264"/>
                <a:gd name="T45" fmla="*/ 1 h 231"/>
                <a:gd name="T46" fmla="*/ 1 w 264"/>
                <a:gd name="T47" fmla="*/ 1 h 231"/>
                <a:gd name="T48" fmla="*/ 1 w 264"/>
                <a:gd name="T49" fmla="*/ 1 h 231"/>
                <a:gd name="T50" fmla="*/ 1 w 264"/>
                <a:gd name="T51" fmla="*/ 1 h 231"/>
                <a:gd name="T52" fmla="*/ 1 w 264"/>
                <a:gd name="T53" fmla="*/ 1 h 231"/>
                <a:gd name="T54" fmla="*/ 1 w 264"/>
                <a:gd name="T55" fmla="*/ 1 h 231"/>
                <a:gd name="T56" fmla="*/ 1 w 264"/>
                <a:gd name="T57" fmla="*/ 1 h 231"/>
                <a:gd name="T58" fmla="*/ 1 w 264"/>
                <a:gd name="T59" fmla="*/ 1 h 231"/>
                <a:gd name="T60" fmla="*/ 1 w 264"/>
                <a:gd name="T61" fmla="*/ 1 h 231"/>
                <a:gd name="T62" fmla="*/ 1 w 264"/>
                <a:gd name="T63" fmla="*/ 1 h 231"/>
                <a:gd name="T64" fmla="*/ 1 w 264"/>
                <a:gd name="T65" fmla="*/ 1 h 231"/>
                <a:gd name="T66" fmla="*/ 1 w 264"/>
                <a:gd name="T67" fmla="*/ 1 h 231"/>
                <a:gd name="T68" fmla="*/ 1 w 264"/>
                <a:gd name="T69" fmla="*/ 1 h 231"/>
                <a:gd name="T70" fmla="*/ 1 w 264"/>
                <a:gd name="T71" fmla="*/ 1 h 2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64"/>
                <a:gd name="T109" fmla="*/ 0 h 231"/>
                <a:gd name="T110" fmla="*/ 264 w 264"/>
                <a:gd name="T111" fmla="*/ 231 h 2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64" h="231">
                  <a:moveTo>
                    <a:pt x="260" y="1"/>
                  </a:moveTo>
                  <a:lnTo>
                    <a:pt x="258" y="0"/>
                  </a:lnTo>
                  <a:lnTo>
                    <a:pt x="257" y="0"/>
                  </a:lnTo>
                  <a:lnTo>
                    <a:pt x="245" y="6"/>
                  </a:lnTo>
                  <a:lnTo>
                    <a:pt x="236" y="13"/>
                  </a:lnTo>
                  <a:lnTo>
                    <a:pt x="226" y="19"/>
                  </a:lnTo>
                  <a:lnTo>
                    <a:pt x="218" y="25"/>
                  </a:lnTo>
                  <a:lnTo>
                    <a:pt x="209" y="32"/>
                  </a:lnTo>
                  <a:lnTo>
                    <a:pt x="200" y="39"/>
                  </a:lnTo>
                  <a:lnTo>
                    <a:pt x="192" y="47"/>
                  </a:lnTo>
                  <a:lnTo>
                    <a:pt x="184" y="54"/>
                  </a:lnTo>
                  <a:lnTo>
                    <a:pt x="175" y="60"/>
                  </a:lnTo>
                  <a:lnTo>
                    <a:pt x="168" y="68"/>
                  </a:lnTo>
                  <a:lnTo>
                    <a:pt x="160" y="75"/>
                  </a:lnTo>
                  <a:lnTo>
                    <a:pt x="152" y="83"/>
                  </a:lnTo>
                  <a:lnTo>
                    <a:pt x="144" y="89"/>
                  </a:lnTo>
                  <a:lnTo>
                    <a:pt x="136" y="97"/>
                  </a:lnTo>
                  <a:lnTo>
                    <a:pt x="129" y="104"/>
                  </a:lnTo>
                  <a:lnTo>
                    <a:pt x="122" y="113"/>
                  </a:lnTo>
                  <a:lnTo>
                    <a:pt x="114" y="119"/>
                  </a:lnTo>
                  <a:lnTo>
                    <a:pt x="106" y="126"/>
                  </a:lnTo>
                  <a:lnTo>
                    <a:pt x="99" y="134"/>
                  </a:lnTo>
                  <a:lnTo>
                    <a:pt x="91" y="141"/>
                  </a:lnTo>
                  <a:lnTo>
                    <a:pt x="83" y="148"/>
                  </a:lnTo>
                  <a:lnTo>
                    <a:pt x="77" y="156"/>
                  </a:lnTo>
                  <a:lnTo>
                    <a:pt x="69" y="163"/>
                  </a:lnTo>
                  <a:lnTo>
                    <a:pt x="62" y="171"/>
                  </a:lnTo>
                  <a:lnTo>
                    <a:pt x="54" y="177"/>
                  </a:lnTo>
                  <a:lnTo>
                    <a:pt x="47" y="186"/>
                  </a:lnTo>
                  <a:lnTo>
                    <a:pt x="39" y="192"/>
                  </a:lnTo>
                  <a:lnTo>
                    <a:pt x="31" y="201"/>
                  </a:lnTo>
                  <a:lnTo>
                    <a:pt x="23" y="207"/>
                  </a:lnTo>
                  <a:lnTo>
                    <a:pt x="15" y="216"/>
                  </a:lnTo>
                  <a:lnTo>
                    <a:pt x="8" y="222"/>
                  </a:lnTo>
                  <a:lnTo>
                    <a:pt x="0" y="231"/>
                  </a:lnTo>
                  <a:lnTo>
                    <a:pt x="5" y="229"/>
                  </a:lnTo>
                  <a:lnTo>
                    <a:pt x="10" y="227"/>
                  </a:lnTo>
                  <a:lnTo>
                    <a:pt x="14" y="224"/>
                  </a:lnTo>
                  <a:lnTo>
                    <a:pt x="21" y="224"/>
                  </a:lnTo>
                  <a:lnTo>
                    <a:pt x="28" y="217"/>
                  </a:lnTo>
                  <a:lnTo>
                    <a:pt x="36" y="210"/>
                  </a:lnTo>
                  <a:lnTo>
                    <a:pt x="44" y="204"/>
                  </a:lnTo>
                  <a:lnTo>
                    <a:pt x="52" y="198"/>
                  </a:lnTo>
                  <a:lnTo>
                    <a:pt x="60" y="191"/>
                  </a:lnTo>
                  <a:lnTo>
                    <a:pt x="67" y="185"/>
                  </a:lnTo>
                  <a:lnTo>
                    <a:pt x="75" y="178"/>
                  </a:lnTo>
                  <a:lnTo>
                    <a:pt x="83" y="172"/>
                  </a:lnTo>
                  <a:lnTo>
                    <a:pt x="90" y="165"/>
                  </a:lnTo>
                  <a:lnTo>
                    <a:pt x="97" y="158"/>
                  </a:lnTo>
                  <a:lnTo>
                    <a:pt x="104" y="151"/>
                  </a:lnTo>
                  <a:lnTo>
                    <a:pt x="112" y="144"/>
                  </a:lnTo>
                  <a:lnTo>
                    <a:pt x="118" y="137"/>
                  </a:lnTo>
                  <a:lnTo>
                    <a:pt x="126" y="131"/>
                  </a:lnTo>
                  <a:lnTo>
                    <a:pt x="134" y="123"/>
                  </a:lnTo>
                  <a:lnTo>
                    <a:pt x="142" y="117"/>
                  </a:lnTo>
                  <a:lnTo>
                    <a:pt x="148" y="109"/>
                  </a:lnTo>
                  <a:lnTo>
                    <a:pt x="155" y="102"/>
                  </a:lnTo>
                  <a:lnTo>
                    <a:pt x="162" y="94"/>
                  </a:lnTo>
                  <a:lnTo>
                    <a:pt x="170" y="88"/>
                  </a:lnTo>
                  <a:lnTo>
                    <a:pt x="177" y="81"/>
                  </a:lnTo>
                  <a:lnTo>
                    <a:pt x="184" y="73"/>
                  </a:lnTo>
                  <a:lnTo>
                    <a:pt x="192" y="66"/>
                  </a:lnTo>
                  <a:lnTo>
                    <a:pt x="200" y="59"/>
                  </a:lnTo>
                  <a:lnTo>
                    <a:pt x="207" y="52"/>
                  </a:lnTo>
                  <a:lnTo>
                    <a:pt x="214" y="44"/>
                  </a:lnTo>
                  <a:lnTo>
                    <a:pt x="222" y="37"/>
                  </a:lnTo>
                  <a:lnTo>
                    <a:pt x="230" y="31"/>
                  </a:lnTo>
                  <a:lnTo>
                    <a:pt x="238" y="23"/>
                  </a:lnTo>
                  <a:lnTo>
                    <a:pt x="245" y="17"/>
                  </a:lnTo>
                  <a:lnTo>
                    <a:pt x="255" y="9"/>
                  </a:lnTo>
                  <a:lnTo>
                    <a:pt x="264" y="3"/>
                  </a:lnTo>
                  <a:lnTo>
                    <a:pt x="261" y="2"/>
                  </a:lnTo>
                  <a:lnTo>
                    <a:pt x="26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87" name="Freeform 46"/>
            <p:cNvSpPr>
              <a:spLocks/>
            </p:cNvSpPr>
            <p:nvPr/>
          </p:nvSpPr>
          <p:spPr bwMode="auto">
            <a:xfrm>
              <a:off x="8377" y="15587"/>
              <a:ext cx="46" cy="44"/>
            </a:xfrm>
            <a:custGeom>
              <a:avLst/>
              <a:gdLst>
                <a:gd name="T0" fmla="*/ 1 w 92"/>
                <a:gd name="T1" fmla="*/ 0 h 88"/>
                <a:gd name="T2" fmla="*/ 0 w 92"/>
                <a:gd name="T3" fmla="*/ 1 h 88"/>
                <a:gd name="T4" fmla="*/ 1 w 92"/>
                <a:gd name="T5" fmla="*/ 1 h 88"/>
                <a:gd name="T6" fmla="*/ 1 w 92"/>
                <a:gd name="T7" fmla="*/ 1 h 88"/>
                <a:gd name="T8" fmla="*/ 1 w 92"/>
                <a:gd name="T9" fmla="*/ 1 h 88"/>
                <a:gd name="T10" fmla="*/ 1 w 92"/>
                <a:gd name="T11" fmla="*/ 1 h 88"/>
                <a:gd name="T12" fmla="*/ 1 w 92"/>
                <a:gd name="T13" fmla="*/ 1 h 88"/>
                <a:gd name="T14" fmla="*/ 1 w 92"/>
                <a:gd name="T15" fmla="*/ 1 h 88"/>
                <a:gd name="T16" fmla="*/ 1 w 92"/>
                <a:gd name="T17" fmla="*/ 1 h 88"/>
                <a:gd name="T18" fmla="*/ 1 w 92"/>
                <a:gd name="T19" fmla="*/ 1 h 88"/>
                <a:gd name="T20" fmla="*/ 1 w 92"/>
                <a:gd name="T21" fmla="*/ 0 h 88"/>
                <a:gd name="T22" fmla="*/ 1 w 92"/>
                <a:gd name="T23" fmla="*/ 0 h 88"/>
                <a:gd name="T24" fmla="*/ 1 w 92"/>
                <a:gd name="T25" fmla="*/ 0 h 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2"/>
                <a:gd name="T40" fmla="*/ 0 h 88"/>
                <a:gd name="T41" fmla="*/ 92 w 92"/>
                <a:gd name="T42" fmla="*/ 88 h 8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2" h="88">
                  <a:moveTo>
                    <a:pt x="89" y="0"/>
                  </a:moveTo>
                  <a:lnTo>
                    <a:pt x="0" y="88"/>
                  </a:lnTo>
                  <a:lnTo>
                    <a:pt x="9" y="81"/>
                  </a:lnTo>
                  <a:lnTo>
                    <a:pt x="18" y="75"/>
                  </a:lnTo>
                  <a:lnTo>
                    <a:pt x="26" y="68"/>
                  </a:lnTo>
                  <a:lnTo>
                    <a:pt x="35" y="62"/>
                  </a:lnTo>
                  <a:lnTo>
                    <a:pt x="43" y="54"/>
                  </a:lnTo>
                  <a:lnTo>
                    <a:pt x="50" y="47"/>
                  </a:lnTo>
                  <a:lnTo>
                    <a:pt x="59" y="39"/>
                  </a:lnTo>
                  <a:lnTo>
                    <a:pt x="71" y="32"/>
                  </a:lnTo>
                  <a:lnTo>
                    <a:pt x="92" y="0"/>
                  </a:lnTo>
                  <a:lnTo>
                    <a:pt x="91" y="0"/>
                  </a:lnTo>
                  <a:lnTo>
                    <a:pt x="8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88" name="Freeform 47"/>
            <p:cNvSpPr>
              <a:spLocks/>
            </p:cNvSpPr>
            <p:nvPr/>
          </p:nvSpPr>
          <p:spPr bwMode="auto">
            <a:xfrm>
              <a:off x="8427" y="14994"/>
              <a:ext cx="20" cy="10"/>
            </a:xfrm>
            <a:custGeom>
              <a:avLst/>
              <a:gdLst>
                <a:gd name="T0" fmla="*/ 0 w 42"/>
                <a:gd name="T1" fmla="*/ 1 h 18"/>
                <a:gd name="T2" fmla="*/ 0 w 42"/>
                <a:gd name="T3" fmla="*/ 1 h 18"/>
                <a:gd name="T4" fmla="*/ 0 w 42"/>
                <a:gd name="T5" fmla="*/ 0 h 18"/>
                <a:gd name="T6" fmla="*/ 0 w 42"/>
                <a:gd name="T7" fmla="*/ 0 h 18"/>
                <a:gd name="T8" fmla="*/ 0 w 42"/>
                <a:gd name="T9" fmla="*/ 0 h 18"/>
                <a:gd name="T10" fmla="*/ 0 w 42"/>
                <a:gd name="T11" fmla="*/ 0 h 18"/>
                <a:gd name="T12" fmla="*/ 0 w 42"/>
                <a:gd name="T13" fmla="*/ 1 h 18"/>
                <a:gd name="T14" fmla="*/ 0 w 42"/>
                <a:gd name="T15" fmla="*/ 1 h 18"/>
                <a:gd name="T16" fmla="*/ 0 w 42"/>
                <a:gd name="T17" fmla="*/ 1 h 18"/>
                <a:gd name="T18" fmla="*/ 0 w 42"/>
                <a:gd name="T19" fmla="*/ 1 h 18"/>
                <a:gd name="T20" fmla="*/ 0 w 42"/>
                <a:gd name="T21" fmla="*/ 1 h 18"/>
                <a:gd name="T22" fmla="*/ 0 w 42"/>
                <a:gd name="T23" fmla="*/ 1 h 18"/>
                <a:gd name="T24" fmla="*/ 0 w 42"/>
                <a:gd name="T25" fmla="*/ 1 h 18"/>
                <a:gd name="T26" fmla="*/ 0 w 42"/>
                <a:gd name="T27" fmla="*/ 1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2"/>
                <a:gd name="T43" fmla="*/ 0 h 18"/>
                <a:gd name="T44" fmla="*/ 42 w 42"/>
                <a:gd name="T45" fmla="*/ 18 h 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2" h="18">
                  <a:moveTo>
                    <a:pt x="39" y="5"/>
                  </a:moveTo>
                  <a:lnTo>
                    <a:pt x="34" y="2"/>
                  </a:lnTo>
                  <a:lnTo>
                    <a:pt x="25" y="0"/>
                  </a:lnTo>
                  <a:lnTo>
                    <a:pt x="19" y="0"/>
                  </a:lnTo>
                  <a:lnTo>
                    <a:pt x="13" y="0"/>
                  </a:lnTo>
                  <a:lnTo>
                    <a:pt x="7" y="0"/>
                  </a:lnTo>
                  <a:lnTo>
                    <a:pt x="3" y="3"/>
                  </a:lnTo>
                  <a:lnTo>
                    <a:pt x="0" y="6"/>
                  </a:lnTo>
                  <a:lnTo>
                    <a:pt x="2" y="12"/>
                  </a:lnTo>
                  <a:lnTo>
                    <a:pt x="9" y="14"/>
                  </a:lnTo>
                  <a:lnTo>
                    <a:pt x="21" y="18"/>
                  </a:lnTo>
                  <a:lnTo>
                    <a:pt x="42" y="11"/>
                  </a:lnTo>
                  <a:lnTo>
                    <a:pt x="41" y="7"/>
                  </a:lnTo>
                  <a:lnTo>
                    <a:pt x="3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89" name="Freeform 48"/>
            <p:cNvSpPr>
              <a:spLocks/>
            </p:cNvSpPr>
            <p:nvPr/>
          </p:nvSpPr>
          <p:spPr bwMode="auto">
            <a:xfrm>
              <a:off x="8263" y="14973"/>
              <a:ext cx="182" cy="27"/>
            </a:xfrm>
            <a:custGeom>
              <a:avLst/>
              <a:gdLst>
                <a:gd name="T0" fmla="*/ 1 w 364"/>
                <a:gd name="T1" fmla="*/ 1 h 54"/>
                <a:gd name="T2" fmla="*/ 1 w 364"/>
                <a:gd name="T3" fmla="*/ 0 h 54"/>
                <a:gd name="T4" fmla="*/ 1 w 364"/>
                <a:gd name="T5" fmla="*/ 1 h 54"/>
                <a:gd name="T6" fmla="*/ 1 w 364"/>
                <a:gd name="T7" fmla="*/ 1 h 54"/>
                <a:gd name="T8" fmla="*/ 1 w 364"/>
                <a:gd name="T9" fmla="*/ 1 h 54"/>
                <a:gd name="T10" fmla="*/ 1 w 364"/>
                <a:gd name="T11" fmla="*/ 1 h 54"/>
                <a:gd name="T12" fmla="*/ 1 w 364"/>
                <a:gd name="T13" fmla="*/ 1 h 54"/>
                <a:gd name="T14" fmla="*/ 1 w 364"/>
                <a:gd name="T15" fmla="*/ 1 h 54"/>
                <a:gd name="T16" fmla="*/ 1 w 364"/>
                <a:gd name="T17" fmla="*/ 1 h 54"/>
                <a:gd name="T18" fmla="*/ 1 w 364"/>
                <a:gd name="T19" fmla="*/ 1 h 54"/>
                <a:gd name="T20" fmla="*/ 1 w 364"/>
                <a:gd name="T21" fmla="*/ 1 h 54"/>
                <a:gd name="T22" fmla="*/ 1 w 364"/>
                <a:gd name="T23" fmla="*/ 1 h 54"/>
                <a:gd name="T24" fmla="*/ 0 w 364"/>
                <a:gd name="T25" fmla="*/ 1 h 54"/>
                <a:gd name="T26" fmla="*/ 1 w 364"/>
                <a:gd name="T27" fmla="*/ 1 h 54"/>
                <a:gd name="T28" fmla="*/ 1 w 364"/>
                <a:gd name="T29" fmla="*/ 1 h 54"/>
                <a:gd name="T30" fmla="*/ 1 w 364"/>
                <a:gd name="T31" fmla="*/ 1 h 54"/>
                <a:gd name="T32" fmla="*/ 1 w 364"/>
                <a:gd name="T33" fmla="*/ 1 h 54"/>
                <a:gd name="T34" fmla="*/ 1 w 364"/>
                <a:gd name="T35" fmla="*/ 1 h 54"/>
                <a:gd name="T36" fmla="*/ 1 w 364"/>
                <a:gd name="T37" fmla="*/ 1 h 54"/>
                <a:gd name="T38" fmla="*/ 1 w 364"/>
                <a:gd name="T39" fmla="*/ 1 h 54"/>
                <a:gd name="T40" fmla="*/ 1 w 364"/>
                <a:gd name="T41" fmla="*/ 1 h 54"/>
                <a:gd name="T42" fmla="*/ 1 w 364"/>
                <a:gd name="T43" fmla="*/ 1 h 54"/>
                <a:gd name="T44" fmla="*/ 1 w 364"/>
                <a:gd name="T45" fmla="*/ 1 h 54"/>
                <a:gd name="T46" fmla="*/ 1 w 364"/>
                <a:gd name="T47" fmla="*/ 1 h 54"/>
                <a:gd name="T48" fmla="*/ 1 w 364"/>
                <a:gd name="T49" fmla="*/ 1 h 54"/>
                <a:gd name="T50" fmla="*/ 1 w 364"/>
                <a:gd name="T51" fmla="*/ 1 h 54"/>
                <a:gd name="T52" fmla="*/ 1 w 364"/>
                <a:gd name="T53" fmla="*/ 1 h 54"/>
                <a:gd name="T54" fmla="*/ 1 w 364"/>
                <a:gd name="T55" fmla="*/ 1 h 54"/>
                <a:gd name="T56" fmla="*/ 1 w 364"/>
                <a:gd name="T57" fmla="*/ 1 h 54"/>
                <a:gd name="T58" fmla="*/ 1 w 364"/>
                <a:gd name="T59" fmla="*/ 1 h 54"/>
                <a:gd name="T60" fmla="*/ 1 w 364"/>
                <a:gd name="T61" fmla="*/ 1 h 54"/>
                <a:gd name="T62" fmla="*/ 1 w 364"/>
                <a:gd name="T63" fmla="*/ 1 h 54"/>
                <a:gd name="T64" fmla="*/ 1 w 364"/>
                <a:gd name="T65" fmla="*/ 1 h 54"/>
                <a:gd name="T66" fmla="*/ 1 w 364"/>
                <a:gd name="T67" fmla="*/ 1 h 54"/>
                <a:gd name="T68" fmla="*/ 1 w 364"/>
                <a:gd name="T69" fmla="*/ 1 h 54"/>
                <a:gd name="T70" fmla="*/ 1 w 364"/>
                <a:gd name="T71" fmla="*/ 1 h 54"/>
                <a:gd name="T72" fmla="*/ 1 w 364"/>
                <a:gd name="T73" fmla="*/ 1 h 54"/>
                <a:gd name="T74" fmla="*/ 1 w 364"/>
                <a:gd name="T75" fmla="*/ 1 h 54"/>
                <a:gd name="T76" fmla="*/ 1 w 364"/>
                <a:gd name="T77" fmla="*/ 1 h 54"/>
                <a:gd name="T78" fmla="*/ 1 w 364"/>
                <a:gd name="T79" fmla="*/ 1 h 54"/>
                <a:gd name="T80" fmla="*/ 1 w 364"/>
                <a:gd name="T81" fmla="*/ 1 h 54"/>
                <a:gd name="T82" fmla="*/ 1 w 364"/>
                <a:gd name="T83" fmla="*/ 1 h 54"/>
                <a:gd name="T84" fmla="*/ 1 w 364"/>
                <a:gd name="T85" fmla="*/ 1 h 54"/>
                <a:gd name="T86" fmla="*/ 1 w 364"/>
                <a:gd name="T87" fmla="*/ 1 h 54"/>
                <a:gd name="T88" fmla="*/ 1 w 364"/>
                <a:gd name="T89" fmla="*/ 1 h 54"/>
                <a:gd name="T90" fmla="*/ 1 w 364"/>
                <a:gd name="T91" fmla="*/ 1 h 54"/>
                <a:gd name="T92" fmla="*/ 1 w 364"/>
                <a:gd name="T93" fmla="*/ 1 h 54"/>
                <a:gd name="T94" fmla="*/ 1 w 364"/>
                <a:gd name="T95" fmla="*/ 1 h 54"/>
                <a:gd name="T96" fmla="*/ 1 w 364"/>
                <a:gd name="T97" fmla="*/ 1 h 54"/>
                <a:gd name="T98" fmla="*/ 1 w 364"/>
                <a:gd name="T99" fmla="*/ 1 h 54"/>
                <a:gd name="T100" fmla="*/ 1 w 364"/>
                <a:gd name="T101" fmla="*/ 1 h 54"/>
                <a:gd name="T102" fmla="*/ 1 w 364"/>
                <a:gd name="T103" fmla="*/ 1 h 54"/>
                <a:gd name="T104" fmla="*/ 1 w 364"/>
                <a:gd name="T105" fmla="*/ 1 h 54"/>
                <a:gd name="T106" fmla="*/ 1 w 364"/>
                <a:gd name="T107" fmla="*/ 1 h 54"/>
                <a:gd name="T108" fmla="*/ 1 w 364"/>
                <a:gd name="T109" fmla="*/ 1 h 54"/>
                <a:gd name="T110" fmla="*/ 1 w 364"/>
                <a:gd name="T111" fmla="*/ 1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64"/>
                <a:gd name="T169" fmla="*/ 0 h 54"/>
                <a:gd name="T170" fmla="*/ 364 w 364"/>
                <a:gd name="T171" fmla="*/ 54 h 5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64" h="54">
                  <a:moveTo>
                    <a:pt x="361" y="12"/>
                  </a:moveTo>
                  <a:lnTo>
                    <a:pt x="279" y="0"/>
                  </a:lnTo>
                  <a:lnTo>
                    <a:pt x="270" y="3"/>
                  </a:lnTo>
                  <a:lnTo>
                    <a:pt x="261" y="9"/>
                  </a:lnTo>
                  <a:lnTo>
                    <a:pt x="256" y="10"/>
                  </a:lnTo>
                  <a:lnTo>
                    <a:pt x="255" y="15"/>
                  </a:lnTo>
                  <a:lnTo>
                    <a:pt x="253" y="21"/>
                  </a:lnTo>
                  <a:lnTo>
                    <a:pt x="249" y="25"/>
                  </a:lnTo>
                  <a:lnTo>
                    <a:pt x="171" y="23"/>
                  </a:lnTo>
                  <a:lnTo>
                    <a:pt x="60" y="31"/>
                  </a:lnTo>
                  <a:lnTo>
                    <a:pt x="52" y="28"/>
                  </a:lnTo>
                  <a:lnTo>
                    <a:pt x="44" y="25"/>
                  </a:lnTo>
                  <a:lnTo>
                    <a:pt x="0" y="29"/>
                  </a:lnTo>
                  <a:lnTo>
                    <a:pt x="8" y="30"/>
                  </a:lnTo>
                  <a:lnTo>
                    <a:pt x="16" y="31"/>
                  </a:lnTo>
                  <a:lnTo>
                    <a:pt x="23" y="32"/>
                  </a:lnTo>
                  <a:lnTo>
                    <a:pt x="31" y="34"/>
                  </a:lnTo>
                  <a:lnTo>
                    <a:pt x="39" y="34"/>
                  </a:lnTo>
                  <a:lnTo>
                    <a:pt x="48" y="37"/>
                  </a:lnTo>
                  <a:lnTo>
                    <a:pt x="56" y="37"/>
                  </a:lnTo>
                  <a:lnTo>
                    <a:pt x="65" y="39"/>
                  </a:lnTo>
                  <a:lnTo>
                    <a:pt x="73" y="39"/>
                  </a:lnTo>
                  <a:lnTo>
                    <a:pt x="82" y="40"/>
                  </a:lnTo>
                  <a:lnTo>
                    <a:pt x="90" y="41"/>
                  </a:lnTo>
                  <a:lnTo>
                    <a:pt x="99" y="42"/>
                  </a:lnTo>
                  <a:lnTo>
                    <a:pt x="106" y="42"/>
                  </a:lnTo>
                  <a:lnTo>
                    <a:pt x="116" y="43"/>
                  </a:lnTo>
                  <a:lnTo>
                    <a:pt x="125" y="44"/>
                  </a:lnTo>
                  <a:lnTo>
                    <a:pt x="134" y="45"/>
                  </a:lnTo>
                  <a:lnTo>
                    <a:pt x="142" y="45"/>
                  </a:lnTo>
                  <a:lnTo>
                    <a:pt x="149" y="45"/>
                  </a:lnTo>
                  <a:lnTo>
                    <a:pt x="158" y="45"/>
                  </a:lnTo>
                  <a:lnTo>
                    <a:pt x="168" y="46"/>
                  </a:lnTo>
                  <a:lnTo>
                    <a:pt x="175" y="46"/>
                  </a:lnTo>
                  <a:lnTo>
                    <a:pt x="183" y="47"/>
                  </a:lnTo>
                  <a:lnTo>
                    <a:pt x="192" y="47"/>
                  </a:lnTo>
                  <a:lnTo>
                    <a:pt x="201" y="48"/>
                  </a:lnTo>
                  <a:lnTo>
                    <a:pt x="209" y="48"/>
                  </a:lnTo>
                  <a:lnTo>
                    <a:pt x="218" y="48"/>
                  </a:lnTo>
                  <a:lnTo>
                    <a:pt x="226" y="49"/>
                  </a:lnTo>
                  <a:lnTo>
                    <a:pt x="235" y="50"/>
                  </a:lnTo>
                  <a:lnTo>
                    <a:pt x="243" y="50"/>
                  </a:lnTo>
                  <a:lnTo>
                    <a:pt x="252" y="51"/>
                  </a:lnTo>
                  <a:lnTo>
                    <a:pt x="261" y="53"/>
                  </a:lnTo>
                  <a:lnTo>
                    <a:pt x="270" y="54"/>
                  </a:lnTo>
                  <a:lnTo>
                    <a:pt x="277" y="49"/>
                  </a:lnTo>
                  <a:lnTo>
                    <a:pt x="282" y="41"/>
                  </a:lnTo>
                  <a:lnTo>
                    <a:pt x="282" y="34"/>
                  </a:lnTo>
                  <a:lnTo>
                    <a:pt x="285" y="28"/>
                  </a:lnTo>
                  <a:lnTo>
                    <a:pt x="288" y="22"/>
                  </a:lnTo>
                  <a:lnTo>
                    <a:pt x="294" y="19"/>
                  </a:lnTo>
                  <a:lnTo>
                    <a:pt x="348" y="24"/>
                  </a:lnTo>
                  <a:lnTo>
                    <a:pt x="352" y="22"/>
                  </a:lnTo>
                  <a:lnTo>
                    <a:pt x="360" y="20"/>
                  </a:lnTo>
                  <a:lnTo>
                    <a:pt x="364" y="15"/>
                  </a:lnTo>
                  <a:lnTo>
                    <a:pt x="361"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90" name="Freeform 49"/>
            <p:cNvSpPr>
              <a:spLocks/>
            </p:cNvSpPr>
            <p:nvPr/>
          </p:nvSpPr>
          <p:spPr bwMode="auto">
            <a:xfrm>
              <a:off x="8358" y="15535"/>
              <a:ext cx="40" cy="35"/>
            </a:xfrm>
            <a:custGeom>
              <a:avLst/>
              <a:gdLst>
                <a:gd name="T0" fmla="*/ 1 w 79"/>
                <a:gd name="T1" fmla="*/ 0 h 69"/>
                <a:gd name="T2" fmla="*/ 0 w 79"/>
                <a:gd name="T3" fmla="*/ 1 h 69"/>
                <a:gd name="T4" fmla="*/ 1 w 79"/>
                <a:gd name="T5" fmla="*/ 1 h 69"/>
                <a:gd name="T6" fmla="*/ 1 w 79"/>
                <a:gd name="T7" fmla="*/ 1 h 69"/>
                <a:gd name="T8" fmla="*/ 1 w 79"/>
                <a:gd name="T9" fmla="*/ 1 h 69"/>
                <a:gd name="T10" fmla="*/ 1 w 79"/>
                <a:gd name="T11" fmla="*/ 1 h 69"/>
                <a:gd name="T12" fmla="*/ 1 w 79"/>
                <a:gd name="T13" fmla="*/ 1 h 69"/>
                <a:gd name="T14" fmla="*/ 1 w 79"/>
                <a:gd name="T15" fmla="*/ 1 h 69"/>
                <a:gd name="T16" fmla="*/ 1 w 79"/>
                <a:gd name="T17" fmla="*/ 1 h 69"/>
                <a:gd name="T18" fmla="*/ 1 w 79"/>
                <a:gd name="T19" fmla="*/ 1 h 69"/>
                <a:gd name="T20" fmla="*/ 1 w 79"/>
                <a:gd name="T21" fmla="*/ 1 h 69"/>
                <a:gd name="T22" fmla="*/ 1 w 79"/>
                <a:gd name="T23" fmla="*/ 1 h 69"/>
                <a:gd name="T24" fmla="*/ 1 w 79"/>
                <a:gd name="T25" fmla="*/ 1 h 69"/>
                <a:gd name="T26" fmla="*/ 1 w 79"/>
                <a:gd name="T27" fmla="*/ 0 h 69"/>
                <a:gd name="T28" fmla="*/ 1 w 79"/>
                <a:gd name="T29" fmla="*/ 0 h 69"/>
                <a:gd name="T30" fmla="*/ 1 w 79"/>
                <a:gd name="T31" fmla="*/ 0 h 6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9"/>
                <a:gd name="T49" fmla="*/ 0 h 69"/>
                <a:gd name="T50" fmla="*/ 79 w 79"/>
                <a:gd name="T51" fmla="*/ 69 h 6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9" h="69">
                  <a:moveTo>
                    <a:pt x="74" y="0"/>
                  </a:moveTo>
                  <a:lnTo>
                    <a:pt x="0" y="69"/>
                  </a:lnTo>
                  <a:lnTo>
                    <a:pt x="6" y="67"/>
                  </a:lnTo>
                  <a:lnTo>
                    <a:pt x="16" y="62"/>
                  </a:lnTo>
                  <a:lnTo>
                    <a:pt x="22" y="56"/>
                  </a:lnTo>
                  <a:lnTo>
                    <a:pt x="30" y="51"/>
                  </a:lnTo>
                  <a:lnTo>
                    <a:pt x="36" y="46"/>
                  </a:lnTo>
                  <a:lnTo>
                    <a:pt x="44" y="40"/>
                  </a:lnTo>
                  <a:lnTo>
                    <a:pt x="56" y="29"/>
                  </a:lnTo>
                  <a:lnTo>
                    <a:pt x="69" y="19"/>
                  </a:lnTo>
                  <a:lnTo>
                    <a:pt x="70" y="15"/>
                  </a:lnTo>
                  <a:lnTo>
                    <a:pt x="73" y="10"/>
                  </a:lnTo>
                  <a:lnTo>
                    <a:pt x="74" y="4"/>
                  </a:lnTo>
                  <a:lnTo>
                    <a:pt x="79" y="0"/>
                  </a:lnTo>
                  <a:lnTo>
                    <a:pt x="77" y="0"/>
                  </a:lnTo>
                  <a:lnTo>
                    <a:pt x="7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91" name="Freeform 50"/>
            <p:cNvSpPr>
              <a:spLocks/>
            </p:cNvSpPr>
            <p:nvPr/>
          </p:nvSpPr>
          <p:spPr bwMode="auto">
            <a:xfrm>
              <a:off x="8255" y="15547"/>
              <a:ext cx="85" cy="85"/>
            </a:xfrm>
            <a:custGeom>
              <a:avLst/>
              <a:gdLst>
                <a:gd name="T0" fmla="*/ 0 w 172"/>
                <a:gd name="T1" fmla="*/ 0 h 171"/>
                <a:gd name="T2" fmla="*/ 0 w 172"/>
                <a:gd name="T3" fmla="*/ 0 h 171"/>
                <a:gd name="T4" fmla="*/ 0 w 172"/>
                <a:gd name="T5" fmla="*/ 0 h 171"/>
                <a:gd name="T6" fmla="*/ 0 w 172"/>
                <a:gd name="T7" fmla="*/ 0 h 171"/>
                <a:gd name="T8" fmla="*/ 0 w 172"/>
                <a:gd name="T9" fmla="*/ 0 h 171"/>
                <a:gd name="T10" fmla="*/ 0 w 172"/>
                <a:gd name="T11" fmla="*/ 0 h 171"/>
                <a:gd name="T12" fmla="*/ 0 w 172"/>
                <a:gd name="T13" fmla="*/ 0 h 171"/>
                <a:gd name="T14" fmla="*/ 0 w 172"/>
                <a:gd name="T15" fmla="*/ 0 h 171"/>
                <a:gd name="T16" fmla="*/ 0 w 172"/>
                <a:gd name="T17" fmla="*/ 0 h 171"/>
                <a:gd name="T18" fmla="*/ 0 w 172"/>
                <a:gd name="T19" fmla="*/ 0 h 171"/>
                <a:gd name="T20" fmla="*/ 0 w 172"/>
                <a:gd name="T21" fmla="*/ 0 h 171"/>
                <a:gd name="T22" fmla="*/ 0 w 172"/>
                <a:gd name="T23" fmla="*/ 0 h 171"/>
                <a:gd name="T24" fmla="*/ 0 w 172"/>
                <a:gd name="T25" fmla="*/ 0 h 171"/>
                <a:gd name="T26" fmla="*/ 0 w 172"/>
                <a:gd name="T27" fmla="*/ 0 h 171"/>
                <a:gd name="T28" fmla="*/ 0 w 172"/>
                <a:gd name="T29" fmla="*/ 0 h 171"/>
                <a:gd name="T30" fmla="*/ 0 w 172"/>
                <a:gd name="T31" fmla="*/ 0 h 171"/>
                <a:gd name="T32" fmla="*/ 0 w 172"/>
                <a:gd name="T33" fmla="*/ 0 h 171"/>
                <a:gd name="T34" fmla="*/ 0 w 172"/>
                <a:gd name="T35" fmla="*/ 0 h 171"/>
                <a:gd name="T36" fmla="*/ 0 w 172"/>
                <a:gd name="T37" fmla="*/ 0 h 171"/>
                <a:gd name="T38" fmla="*/ 0 w 172"/>
                <a:gd name="T39" fmla="*/ 0 h 171"/>
                <a:gd name="T40" fmla="*/ 0 w 172"/>
                <a:gd name="T41" fmla="*/ 0 h 171"/>
                <a:gd name="T42" fmla="*/ 0 w 172"/>
                <a:gd name="T43" fmla="*/ 0 h 171"/>
                <a:gd name="T44" fmla="*/ 0 w 172"/>
                <a:gd name="T45" fmla="*/ 0 h 1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2"/>
                <a:gd name="T70" fmla="*/ 0 h 171"/>
                <a:gd name="T71" fmla="*/ 172 w 172"/>
                <a:gd name="T72" fmla="*/ 171 h 17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2" h="171">
                  <a:moveTo>
                    <a:pt x="168" y="0"/>
                  </a:moveTo>
                  <a:lnTo>
                    <a:pt x="162" y="0"/>
                  </a:lnTo>
                  <a:lnTo>
                    <a:pt x="159" y="1"/>
                  </a:lnTo>
                  <a:lnTo>
                    <a:pt x="155" y="8"/>
                  </a:lnTo>
                  <a:lnTo>
                    <a:pt x="148" y="16"/>
                  </a:lnTo>
                  <a:lnTo>
                    <a:pt x="143" y="19"/>
                  </a:lnTo>
                  <a:lnTo>
                    <a:pt x="138" y="24"/>
                  </a:lnTo>
                  <a:lnTo>
                    <a:pt x="131" y="30"/>
                  </a:lnTo>
                  <a:lnTo>
                    <a:pt x="126" y="38"/>
                  </a:lnTo>
                  <a:lnTo>
                    <a:pt x="61" y="95"/>
                  </a:lnTo>
                  <a:lnTo>
                    <a:pt x="10" y="158"/>
                  </a:lnTo>
                  <a:lnTo>
                    <a:pt x="4" y="163"/>
                  </a:lnTo>
                  <a:lnTo>
                    <a:pt x="0" y="171"/>
                  </a:lnTo>
                  <a:lnTo>
                    <a:pt x="7" y="168"/>
                  </a:lnTo>
                  <a:lnTo>
                    <a:pt x="14" y="163"/>
                  </a:lnTo>
                  <a:lnTo>
                    <a:pt x="47" y="123"/>
                  </a:lnTo>
                  <a:lnTo>
                    <a:pt x="159" y="21"/>
                  </a:lnTo>
                  <a:lnTo>
                    <a:pt x="161" y="16"/>
                  </a:lnTo>
                  <a:lnTo>
                    <a:pt x="164" y="12"/>
                  </a:lnTo>
                  <a:lnTo>
                    <a:pt x="166" y="7"/>
                  </a:lnTo>
                  <a:lnTo>
                    <a:pt x="172" y="1"/>
                  </a:lnTo>
                  <a:lnTo>
                    <a:pt x="169" y="0"/>
                  </a:lnTo>
                  <a:lnTo>
                    <a:pt x="16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92" name="Freeform 51"/>
            <p:cNvSpPr>
              <a:spLocks/>
            </p:cNvSpPr>
            <p:nvPr/>
          </p:nvSpPr>
          <p:spPr bwMode="auto">
            <a:xfrm>
              <a:off x="8258" y="15590"/>
              <a:ext cx="74" cy="76"/>
            </a:xfrm>
            <a:custGeom>
              <a:avLst/>
              <a:gdLst>
                <a:gd name="T0" fmla="*/ 0 w 149"/>
                <a:gd name="T1" fmla="*/ 0 h 153"/>
                <a:gd name="T2" fmla="*/ 0 w 149"/>
                <a:gd name="T3" fmla="*/ 0 h 153"/>
                <a:gd name="T4" fmla="*/ 0 w 149"/>
                <a:gd name="T5" fmla="*/ 0 h 153"/>
                <a:gd name="T6" fmla="*/ 0 w 149"/>
                <a:gd name="T7" fmla="*/ 0 h 153"/>
                <a:gd name="T8" fmla="*/ 0 w 149"/>
                <a:gd name="T9" fmla="*/ 0 h 153"/>
                <a:gd name="T10" fmla="*/ 0 w 149"/>
                <a:gd name="T11" fmla="*/ 0 h 153"/>
                <a:gd name="T12" fmla="*/ 0 w 149"/>
                <a:gd name="T13" fmla="*/ 0 h 153"/>
                <a:gd name="T14" fmla="*/ 0 w 149"/>
                <a:gd name="T15" fmla="*/ 0 h 153"/>
                <a:gd name="T16" fmla="*/ 0 w 149"/>
                <a:gd name="T17" fmla="*/ 0 h 153"/>
                <a:gd name="T18" fmla="*/ 0 w 149"/>
                <a:gd name="T19" fmla="*/ 0 h 153"/>
                <a:gd name="T20" fmla="*/ 0 w 149"/>
                <a:gd name="T21" fmla="*/ 0 h 1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9"/>
                <a:gd name="T34" fmla="*/ 0 h 153"/>
                <a:gd name="T35" fmla="*/ 149 w 149"/>
                <a:gd name="T36" fmla="*/ 153 h 1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9" h="153">
                  <a:moveTo>
                    <a:pt x="149" y="3"/>
                  </a:moveTo>
                  <a:lnTo>
                    <a:pt x="148" y="2"/>
                  </a:lnTo>
                  <a:lnTo>
                    <a:pt x="148" y="0"/>
                  </a:lnTo>
                  <a:lnTo>
                    <a:pt x="140" y="2"/>
                  </a:lnTo>
                  <a:lnTo>
                    <a:pt x="132" y="8"/>
                  </a:lnTo>
                  <a:lnTo>
                    <a:pt x="127" y="13"/>
                  </a:lnTo>
                  <a:lnTo>
                    <a:pt x="120" y="21"/>
                  </a:lnTo>
                  <a:lnTo>
                    <a:pt x="0" y="149"/>
                  </a:lnTo>
                  <a:lnTo>
                    <a:pt x="2" y="153"/>
                  </a:lnTo>
                  <a:lnTo>
                    <a:pt x="10" y="151"/>
                  </a:lnTo>
                  <a:lnTo>
                    <a:pt x="149"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93" name="Freeform 52"/>
            <p:cNvSpPr>
              <a:spLocks/>
            </p:cNvSpPr>
            <p:nvPr/>
          </p:nvSpPr>
          <p:spPr bwMode="auto">
            <a:xfrm>
              <a:off x="8143" y="14917"/>
              <a:ext cx="153" cy="18"/>
            </a:xfrm>
            <a:custGeom>
              <a:avLst/>
              <a:gdLst>
                <a:gd name="T0" fmla="*/ 1 w 306"/>
                <a:gd name="T1" fmla="*/ 1 h 36"/>
                <a:gd name="T2" fmla="*/ 1 w 306"/>
                <a:gd name="T3" fmla="*/ 1 h 36"/>
                <a:gd name="T4" fmla="*/ 1 w 306"/>
                <a:gd name="T5" fmla="*/ 1 h 36"/>
                <a:gd name="T6" fmla="*/ 1 w 306"/>
                <a:gd name="T7" fmla="*/ 1 h 36"/>
                <a:gd name="T8" fmla="*/ 1 w 306"/>
                <a:gd name="T9" fmla="*/ 1 h 36"/>
                <a:gd name="T10" fmla="*/ 1 w 306"/>
                <a:gd name="T11" fmla="*/ 1 h 36"/>
                <a:gd name="T12" fmla="*/ 1 w 306"/>
                <a:gd name="T13" fmla="*/ 1 h 36"/>
                <a:gd name="T14" fmla="*/ 1 w 306"/>
                <a:gd name="T15" fmla="*/ 1 h 36"/>
                <a:gd name="T16" fmla="*/ 0 w 306"/>
                <a:gd name="T17" fmla="*/ 0 h 36"/>
                <a:gd name="T18" fmla="*/ 1 w 306"/>
                <a:gd name="T19" fmla="*/ 1 h 36"/>
                <a:gd name="T20" fmla="*/ 1 w 306"/>
                <a:gd name="T21" fmla="*/ 1 h 36"/>
                <a:gd name="T22" fmla="*/ 1 w 306"/>
                <a:gd name="T23" fmla="*/ 1 h 36"/>
                <a:gd name="T24" fmla="*/ 1 w 306"/>
                <a:gd name="T25" fmla="*/ 1 h 36"/>
                <a:gd name="T26" fmla="*/ 1 w 306"/>
                <a:gd name="T27" fmla="*/ 1 h 36"/>
                <a:gd name="T28" fmla="*/ 1 w 306"/>
                <a:gd name="T29" fmla="*/ 1 h 36"/>
                <a:gd name="T30" fmla="*/ 1 w 306"/>
                <a:gd name="T31" fmla="*/ 1 h 36"/>
                <a:gd name="T32" fmla="*/ 1 w 306"/>
                <a:gd name="T33" fmla="*/ 1 h 36"/>
                <a:gd name="T34" fmla="*/ 1 w 306"/>
                <a:gd name="T35" fmla="*/ 1 h 36"/>
                <a:gd name="T36" fmla="*/ 1 w 306"/>
                <a:gd name="T37" fmla="*/ 1 h 36"/>
                <a:gd name="T38" fmla="*/ 1 w 306"/>
                <a:gd name="T39" fmla="*/ 1 h 36"/>
                <a:gd name="T40" fmla="*/ 1 w 306"/>
                <a:gd name="T41" fmla="*/ 1 h 36"/>
                <a:gd name="T42" fmla="*/ 1 w 306"/>
                <a:gd name="T43" fmla="*/ 1 h 36"/>
                <a:gd name="T44" fmla="*/ 1 w 306"/>
                <a:gd name="T45" fmla="*/ 1 h 36"/>
                <a:gd name="T46" fmla="*/ 1 w 306"/>
                <a:gd name="T47" fmla="*/ 1 h 36"/>
                <a:gd name="T48" fmla="*/ 1 w 306"/>
                <a:gd name="T49" fmla="*/ 1 h 36"/>
                <a:gd name="T50" fmla="*/ 1 w 306"/>
                <a:gd name="T51" fmla="*/ 1 h 36"/>
                <a:gd name="T52" fmla="*/ 1 w 306"/>
                <a:gd name="T53" fmla="*/ 1 h 36"/>
                <a:gd name="T54" fmla="*/ 1 w 306"/>
                <a:gd name="T55" fmla="*/ 1 h 36"/>
                <a:gd name="T56" fmla="*/ 1 w 306"/>
                <a:gd name="T57" fmla="*/ 1 h 36"/>
                <a:gd name="T58" fmla="*/ 1 w 306"/>
                <a:gd name="T59" fmla="*/ 1 h 36"/>
                <a:gd name="T60" fmla="*/ 1 w 306"/>
                <a:gd name="T61" fmla="*/ 1 h 36"/>
                <a:gd name="T62" fmla="*/ 1 w 306"/>
                <a:gd name="T63" fmla="*/ 1 h 36"/>
                <a:gd name="T64" fmla="*/ 1 w 306"/>
                <a:gd name="T65" fmla="*/ 1 h 36"/>
                <a:gd name="T66" fmla="*/ 1 w 306"/>
                <a:gd name="T67" fmla="*/ 1 h 36"/>
                <a:gd name="T68" fmla="*/ 1 w 306"/>
                <a:gd name="T69" fmla="*/ 1 h 36"/>
                <a:gd name="T70" fmla="*/ 1 w 306"/>
                <a:gd name="T71" fmla="*/ 1 h 36"/>
                <a:gd name="T72" fmla="*/ 1 w 306"/>
                <a:gd name="T73" fmla="*/ 1 h 36"/>
                <a:gd name="T74" fmla="*/ 1 w 306"/>
                <a:gd name="T75" fmla="*/ 1 h 36"/>
                <a:gd name="T76" fmla="*/ 1 w 306"/>
                <a:gd name="T77" fmla="*/ 1 h 36"/>
                <a:gd name="T78" fmla="*/ 1 w 306"/>
                <a:gd name="T79" fmla="*/ 1 h 36"/>
                <a:gd name="T80" fmla="*/ 1 w 306"/>
                <a:gd name="T81" fmla="*/ 1 h 36"/>
                <a:gd name="T82" fmla="*/ 1 w 306"/>
                <a:gd name="T83" fmla="*/ 1 h 36"/>
                <a:gd name="T84" fmla="*/ 1 w 306"/>
                <a:gd name="T85" fmla="*/ 1 h 36"/>
                <a:gd name="T86" fmla="*/ 1 w 306"/>
                <a:gd name="T87" fmla="*/ 1 h 36"/>
                <a:gd name="T88" fmla="*/ 1 w 306"/>
                <a:gd name="T89" fmla="*/ 1 h 36"/>
                <a:gd name="T90" fmla="*/ 1 w 306"/>
                <a:gd name="T91" fmla="*/ 1 h 36"/>
                <a:gd name="T92" fmla="*/ 1 w 306"/>
                <a:gd name="T93" fmla="*/ 1 h 36"/>
                <a:gd name="T94" fmla="*/ 1 w 306"/>
                <a:gd name="T95" fmla="*/ 1 h 36"/>
                <a:gd name="T96" fmla="*/ 1 w 306"/>
                <a:gd name="T97" fmla="*/ 1 h 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06"/>
                <a:gd name="T148" fmla="*/ 0 h 36"/>
                <a:gd name="T149" fmla="*/ 306 w 306"/>
                <a:gd name="T150" fmla="*/ 36 h 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06" h="36">
                  <a:moveTo>
                    <a:pt x="306" y="28"/>
                  </a:moveTo>
                  <a:lnTo>
                    <a:pt x="304" y="26"/>
                  </a:lnTo>
                  <a:lnTo>
                    <a:pt x="302" y="24"/>
                  </a:lnTo>
                  <a:lnTo>
                    <a:pt x="298" y="19"/>
                  </a:lnTo>
                  <a:lnTo>
                    <a:pt x="294" y="15"/>
                  </a:lnTo>
                  <a:lnTo>
                    <a:pt x="289" y="10"/>
                  </a:lnTo>
                  <a:lnTo>
                    <a:pt x="283" y="8"/>
                  </a:lnTo>
                  <a:lnTo>
                    <a:pt x="172" y="16"/>
                  </a:lnTo>
                  <a:lnTo>
                    <a:pt x="0" y="0"/>
                  </a:lnTo>
                  <a:lnTo>
                    <a:pt x="11" y="3"/>
                  </a:lnTo>
                  <a:lnTo>
                    <a:pt x="24" y="7"/>
                  </a:lnTo>
                  <a:lnTo>
                    <a:pt x="31" y="8"/>
                  </a:lnTo>
                  <a:lnTo>
                    <a:pt x="38" y="10"/>
                  </a:lnTo>
                  <a:lnTo>
                    <a:pt x="46" y="12"/>
                  </a:lnTo>
                  <a:lnTo>
                    <a:pt x="54" y="15"/>
                  </a:lnTo>
                  <a:lnTo>
                    <a:pt x="61" y="16"/>
                  </a:lnTo>
                  <a:lnTo>
                    <a:pt x="68" y="17"/>
                  </a:lnTo>
                  <a:lnTo>
                    <a:pt x="76" y="18"/>
                  </a:lnTo>
                  <a:lnTo>
                    <a:pt x="84" y="20"/>
                  </a:lnTo>
                  <a:lnTo>
                    <a:pt x="92" y="21"/>
                  </a:lnTo>
                  <a:lnTo>
                    <a:pt x="101" y="22"/>
                  </a:lnTo>
                  <a:lnTo>
                    <a:pt x="110" y="23"/>
                  </a:lnTo>
                  <a:lnTo>
                    <a:pt x="119" y="25"/>
                  </a:lnTo>
                  <a:lnTo>
                    <a:pt x="127" y="25"/>
                  </a:lnTo>
                  <a:lnTo>
                    <a:pt x="135" y="26"/>
                  </a:lnTo>
                  <a:lnTo>
                    <a:pt x="144" y="27"/>
                  </a:lnTo>
                  <a:lnTo>
                    <a:pt x="153" y="28"/>
                  </a:lnTo>
                  <a:lnTo>
                    <a:pt x="161" y="28"/>
                  </a:lnTo>
                  <a:lnTo>
                    <a:pt x="170" y="29"/>
                  </a:lnTo>
                  <a:lnTo>
                    <a:pt x="179" y="30"/>
                  </a:lnTo>
                  <a:lnTo>
                    <a:pt x="188" y="32"/>
                  </a:lnTo>
                  <a:lnTo>
                    <a:pt x="196" y="32"/>
                  </a:lnTo>
                  <a:lnTo>
                    <a:pt x="205" y="32"/>
                  </a:lnTo>
                  <a:lnTo>
                    <a:pt x="213" y="33"/>
                  </a:lnTo>
                  <a:lnTo>
                    <a:pt x="222" y="34"/>
                  </a:lnTo>
                  <a:lnTo>
                    <a:pt x="230" y="34"/>
                  </a:lnTo>
                  <a:lnTo>
                    <a:pt x="239" y="34"/>
                  </a:lnTo>
                  <a:lnTo>
                    <a:pt x="248" y="35"/>
                  </a:lnTo>
                  <a:lnTo>
                    <a:pt x="257" y="36"/>
                  </a:lnTo>
                  <a:lnTo>
                    <a:pt x="263" y="34"/>
                  </a:lnTo>
                  <a:lnTo>
                    <a:pt x="270" y="34"/>
                  </a:lnTo>
                  <a:lnTo>
                    <a:pt x="274" y="34"/>
                  </a:lnTo>
                  <a:lnTo>
                    <a:pt x="279" y="34"/>
                  </a:lnTo>
                  <a:lnTo>
                    <a:pt x="283" y="33"/>
                  </a:lnTo>
                  <a:lnTo>
                    <a:pt x="288" y="33"/>
                  </a:lnTo>
                  <a:lnTo>
                    <a:pt x="294" y="33"/>
                  </a:lnTo>
                  <a:lnTo>
                    <a:pt x="302" y="33"/>
                  </a:lnTo>
                  <a:lnTo>
                    <a:pt x="304" y="30"/>
                  </a:lnTo>
                  <a:lnTo>
                    <a:pt x="306"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94" name="Freeform 53"/>
            <p:cNvSpPr>
              <a:spLocks/>
            </p:cNvSpPr>
            <p:nvPr/>
          </p:nvSpPr>
          <p:spPr bwMode="auto">
            <a:xfrm>
              <a:off x="8220" y="15549"/>
              <a:ext cx="47" cy="42"/>
            </a:xfrm>
            <a:custGeom>
              <a:avLst/>
              <a:gdLst>
                <a:gd name="T0" fmla="*/ 1 w 94"/>
                <a:gd name="T1" fmla="*/ 0 h 84"/>
                <a:gd name="T2" fmla="*/ 1 w 94"/>
                <a:gd name="T3" fmla="*/ 1 h 84"/>
                <a:gd name="T4" fmla="*/ 1 w 94"/>
                <a:gd name="T5" fmla="*/ 1 h 84"/>
                <a:gd name="T6" fmla="*/ 1 w 94"/>
                <a:gd name="T7" fmla="*/ 1 h 84"/>
                <a:gd name="T8" fmla="*/ 0 w 94"/>
                <a:gd name="T9" fmla="*/ 1 h 84"/>
                <a:gd name="T10" fmla="*/ 0 w 94"/>
                <a:gd name="T11" fmla="*/ 1 h 84"/>
                <a:gd name="T12" fmla="*/ 1 w 94"/>
                <a:gd name="T13" fmla="*/ 1 h 84"/>
                <a:gd name="T14" fmla="*/ 1 w 94"/>
                <a:gd name="T15" fmla="*/ 1 h 84"/>
                <a:gd name="T16" fmla="*/ 1 w 94"/>
                <a:gd name="T17" fmla="*/ 1 h 84"/>
                <a:gd name="T18" fmla="*/ 1 w 94"/>
                <a:gd name="T19" fmla="*/ 1 h 84"/>
                <a:gd name="T20" fmla="*/ 1 w 94"/>
                <a:gd name="T21" fmla="*/ 1 h 84"/>
                <a:gd name="T22" fmla="*/ 1 w 94"/>
                <a:gd name="T23" fmla="*/ 1 h 84"/>
                <a:gd name="T24" fmla="*/ 1 w 94"/>
                <a:gd name="T25" fmla="*/ 1 h 84"/>
                <a:gd name="T26" fmla="*/ 1 w 94"/>
                <a:gd name="T27" fmla="*/ 0 h 84"/>
                <a:gd name="T28" fmla="*/ 1 w 94"/>
                <a:gd name="T29" fmla="*/ 0 h 84"/>
                <a:gd name="T30" fmla="*/ 1 w 94"/>
                <a:gd name="T31" fmla="*/ 0 h 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4"/>
                <a:gd name="T49" fmla="*/ 0 h 84"/>
                <a:gd name="T50" fmla="*/ 94 w 94"/>
                <a:gd name="T51" fmla="*/ 84 h 8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4" h="84">
                  <a:moveTo>
                    <a:pt x="90" y="0"/>
                  </a:moveTo>
                  <a:lnTo>
                    <a:pt x="9" y="70"/>
                  </a:lnTo>
                  <a:lnTo>
                    <a:pt x="7" y="71"/>
                  </a:lnTo>
                  <a:lnTo>
                    <a:pt x="4" y="74"/>
                  </a:lnTo>
                  <a:lnTo>
                    <a:pt x="0" y="77"/>
                  </a:lnTo>
                  <a:lnTo>
                    <a:pt x="0" y="84"/>
                  </a:lnTo>
                  <a:lnTo>
                    <a:pt x="11" y="79"/>
                  </a:lnTo>
                  <a:lnTo>
                    <a:pt x="21" y="73"/>
                  </a:lnTo>
                  <a:lnTo>
                    <a:pt x="26" y="69"/>
                  </a:lnTo>
                  <a:lnTo>
                    <a:pt x="31" y="64"/>
                  </a:lnTo>
                  <a:lnTo>
                    <a:pt x="37" y="58"/>
                  </a:lnTo>
                  <a:lnTo>
                    <a:pt x="42" y="52"/>
                  </a:lnTo>
                  <a:lnTo>
                    <a:pt x="74" y="29"/>
                  </a:lnTo>
                  <a:lnTo>
                    <a:pt x="94" y="0"/>
                  </a:lnTo>
                  <a:lnTo>
                    <a:pt x="91" y="0"/>
                  </a:lnTo>
                  <a:lnTo>
                    <a:pt x="9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95" name="Freeform 54"/>
            <p:cNvSpPr>
              <a:spLocks/>
            </p:cNvSpPr>
            <p:nvPr/>
          </p:nvSpPr>
          <p:spPr bwMode="auto">
            <a:xfrm>
              <a:off x="8149" y="15520"/>
              <a:ext cx="117" cy="98"/>
            </a:xfrm>
            <a:custGeom>
              <a:avLst/>
              <a:gdLst>
                <a:gd name="T0" fmla="*/ 1 w 233"/>
                <a:gd name="T1" fmla="*/ 0 h 198"/>
                <a:gd name="T2" fmla="*/ 1 w 233"/>
                <a:gd name="T3" fmla="*/ 0 h 198"/>
                <a:gd name="T4" fmla="*/ 1 w 233"/>
                <a:gd name="T5" fmla="*/ 0 h 198"/>
                <a:gd name="T6" fmla="*/ 1 w 233"/>
                <a:gd name="T7" fmla="*/ 0 h 198"/>
                <a:gd name="T8" fmla="*/ 1 w 233"/>
                <a:gd name="T9" fmla="*/ 0 h 198"/>
                <a:gd name="T10" fmla="*/ 1 w 233"/>
                <a:gd name="T11" fmla="*/ 0 h 198"/>
                <a:gd name="T12" fmla="*/ 1 w 233"/>
                <a:gd name="T13" fmla="*/ 0 h 198"/>
                <a:gd name="T14" fmla="*/ 1 w 233"/>
                <a:gd name="T15" fmla="*/ 0 h 198"/>
                <a:gd name="T16" fmla="*/ 1 w 233"/>
                <a:gd name="T17" fmla="*/ 0 h 198"/>
                <a:gd name="T18" fmla="*/ 1 w 233"/>
                <a:gd name="T19" fmla="*/ 0 h 198"/>
                <a:gd name="T20" fmla="*/ 1 w 233"/>
                <a:gd name="T21" fmla="*/ 0 h 198"/>
                <a:gd name="T22" fmla="*/ 1 w 233"/>
                <a:gd name="T23" fmla="*/ 0 h 198"/>
                <a:gd name="T24" fmla="*/ 1 w 233"/>
                <a:gd name="T25" fmla="*/ 0 h 198"/>
                <a:gd name="T26" fmla="*/ 1 w 233"/>
                <a:gd name="T27" fmla="*/ 0 h 198"/>
                <a:gd name="T28" fmla="*/ 1 w 233"/>
                <a:gd name="T29" fmla="*/ 0 h 198"/>
                <a:gd name="T30" fmla="*/ 1 w 233"/>
                <a:gd name="T31" fmla="*/ 0 h 198"/>
                <a:gd name="T32" fmla="*/ 1 w 233"/>
                <a:gd name="T33" fmla="*/ 0 h 198"/>
                <a:gd name="T34" fmla="*/ 1 w 233"/>
                <a:gd name="T35" fmla="*/ 0 h 198"/>
                <a:gd name="T36" fmla="*/ 1 w 233"/>
                <a:gd name="T37" fmla="*/ 0 h 198"/>
                <a:gd name="T38" fmla="*/ 1 w 233"/>
                <a:gd name="T39" fmla="*/ 0 h 198"/>
                <a:gd name="T40" fmla="*/ 1 w 233"/>
                <a:gd name="T41" fmla="*/ 0 h 198"/>
                <a:gd name="T42" fmla="*/ 1 w 233"/>
                <a:gd name="T43" fmla="*/ 0 h 198"/>
                <a:gd name="T44" fmla="*/ 1 w 233"/>
                <a:gd name="T45" fmla="*/ 0 h 198"/>
                <a:gd name="T46" fmla="*/ 1 w 233"/>
                <a:gd name="T47" fmla="*/ 0 h 198"/>
                <a:gd name="T48" fmla="*/ 1 w 233"/>
                <a:gd name="T49" fmla="*/ 0 h 198"/>
                <a:gd name="T50" fmla="*/ 1 w 233"/>
                <a:gd name="T51" fmla="*/ 0 h 198"/>
                <a:gd name="T52" fmla="*/ 1 w 233"/>
                <a:gd name="T53" fmla="*/ 0 h 198"/>
                <a:gd name="T54" fmla="*/ 1 w 233"/>
                <a:gd name="T55" fmla="*/ 0 h 198"/>
                <a:gd name="T56" fmla="*/ 1 w 233"/>
                <a:gd name="T57" fmla="*/ 0 h 198"/>
                <a:gd name="T58" fmla="*/ 1 w 233"/>
                <a:gd name="T59" fmla="*/ 0 h 198"/>
                <a:gd name="T60" fmla="*/ 1 w 233"/>
                <a:gd name="T61" fmla="*/ 0 h 198"/>
                <a:gd name="T62" fmla="*/ 1 w 233"/>
                <a:gd name="T63" fmla="*/ 0 h 198"/>
                <a:gd name="T64" fmla="*/ 1 w 233"/>
                <a:gd name="T65" fmla="*/ 0 h 198"/>
                <a:gd name="T66" fmla="*/ 1 w 233"/>
                <a:gd name="T67" fmla="*/ 0 h 198"/>
                <a:gd name="T68" fmla="*/ 0 w 233"/>
                <a:gd name="T69" fmla="*/ 0 h 198"/>
                <a:gd name="T70" fmla="*/ 1 w 233"/>
                <a:gd name="T71" fmla="*/ 0 h 198"/>
                <a:gd name="T72" fmla="*/ 1 w 233"/>
                <a:gd name="T73" fmla="*/ 0 h 198"/>
                <a:gd name="T74" fmla="*/ 1 w 233"/>
                <a:gd name="T75" fmla="*/ 0 h 198"/>
                <a:gd name="T76" fmla="*/ 1 w 233"/>
                <a:gd name="T77" fmla="*/ 0 h 198"/>
                <a:gd name="T78" fmla="*/ 1 w 233"/>
                <a:gd name="T79" fmla="*/ 0 h 198"/>
                <a:gd name="T80" fmla="*/ 1 w 233"/>
                <a:gd name="T81" fmla="*/ 0 h 198"/>
                <a:gd name="T82" fmla="*/ 1 w 233"/>
                <a:gd name="T83" fmla="*/ 0 h 198"/>
                <a:gd name="T84" fmla="*/ 1 w 233"/>
                <a:gd name="T85" fmla="*/ 0 h 198"/>
                <a:gd name="T86" fmla="*/ 1 w 233"/>
                <a:gd name="T87" fmla="*/ 0 h 198"/>
                <a:gd name="T88" fmla="*/ 1 w 233"/>
                <a:gd name="T89" fmla="*/ 0 h 198"/>
                <a:gd name="T90" fmla="*/ 1 w 233"/>
                <a:gd name="T91" fmla="*/ 0 h 198"/>
                <a:gd name="T92" fmla="*/ 1 w 233"/>
                <a:gd name="T93" fmla="*/ 0 h 198"/>
                <a:gd name="T94" fmla="*/ 1 w 233"/>
                <a:gd name="T95" fmla="*/ 0 h 198"/>
                <a:gd name="T96" fmla="*/ 1 w 233"/>
                <a:gd name="T97" fmla="*/ 0 h 198"/>
                <a:gd name="T98" fmla="*/ 1 w 233"/>
                <a:gd name="T99" fmla="*/ 0 h 198"/>
                <a:gd name="T100" fmla="*/ 1 w 233"/>
                <a:gd name="T101" fmla="*/ 0 h 198"/>
                <a:gd name="T102" fmla="*/ 1 w 233"/>
                <a:gd name="T103" fmla="*/ 0 h 198"/>
                <a:gd name="T104" fmla="*/ 1 w 233"/>
                <a:gd name="T105" fmla="*/ 0 h 198"/>
                <a:gd name="T106" fmla="*/ 1 w 233"/>
                <a:gd name="T107" fmla="*/ 0 h 198"/>
                <a:gd name="T108" fmla="*/ 1 w 233"/>
                <a:gd name="T109" fmla="*/ 0 h 198"/>
                <a:gd name="T110" fmla="*/ 1 w 233"/>
                <a:gd name="T111" fmla="*/ 0 h 198"/>
                <a:gd name="T112" fmla="*/ 1 w 233"/>
                <a:gd name="T113" fmla="*/ 0 h 19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33"/>
                <a:gd name="T172" fmla="*/ 0 h 198"/>
                <a:gd name="T173" fmla="*/ 233 w 233"/>
                <a:gd name="T174" fmla="*/ 198 h 19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33" h="198">
                  <a:moveTo>
                    <a:pt x="233" y="2"/>
                  </a:moveTo>
                  <a:lnTo>
                    <a:pt x="231" y="1"/>
                  </a:lnTo>
                  <a:lnTo>
                    <a:pt x="228" y="0"/>
                  </a:lnTo>
                  <a:lnTo>
                    <a:pt x="220" y="5"/>
                  </a:lnTo>
                  <a:lnTo>
                    <a:pt x="213" y="11"/>
                  </a:lnTo>
                  <a:lnTo>
                    <a:pt x="205" y="16"/>
                  </a:lnTo>
                  <a:lnTo>
                    <a:pt x="197" y="22"/>
                  </a:lnTo>
                  <a:lnTo>
                    <a:pt x="189" y="28"/>
                  </a:lnTo>
                  <a:lnTo>
                    <a:pt x="181" y="34"/>
                  </a:lnTo>
                  <a:lnTo>
                    <a:pt x="174" y="40"/>
                  </a:lnTo>
                  <a:lnTo>
                    <a:pt x="167" y="47"/>
                  </a:lnTo>
                  <a:lnTo>
                    <a:pt x="159" y="52"/>
                  </a:lnTo>
                  <a:lnTo>
                    <a:pt x="152" y="59"/>
                  </a:lnTo>
                  <a:lnTo>
                    <a:pt x="144" y="65"/>
                  </a:lnTo>
                  <a:lnTo>
                    <a:pt x="137" y="71"/>
                  </a:lnTo>
                  <a:lnTo>
                    <a:pt x="129" y="78"/>
                  </a:lnTo>
                  <a:lnTo>
                    <a:pt x="123" y="84"/>
                  </a:lnTo>
                  <a:lnTo>
                    <a:pt x="115" y="90"/>
                  </a:lnTo>
                  <a:lnTo>
                    <a:pt x="109" y="97"/>
                  </a:lnTo>
                  <a:lnTo>
                    <a:pt x="101" y="102"/>
                  </a:lnTo>
                  <a:lnTo>
                    <a:pt x="93" y="109"/>
                  </a:lnTo>
                  <a:lnTo>
                    <a:pt x="85" y="115"/>
                  </a:lnTo>
                  <a:lnTo>
                    <a:pt x="79" y="121"/>
                  </a:lnTo>
                  <a:lnTo>
                    <a:pt x="71" y="127"/>
                  </a:lnTo>
                  <a:lnTo>
                    <a:pt x="64" y="133"/>
                  </a:lnTo>
                  <a:lnTo>
                    <a:pt x="58" y="139"/>
                  </a:lnTo>
                  <a:lnTo>
                    <a:pt x="51" y="146"/>
                  </a:lnTo>
                  <a:lnTo>
                    <a:pt x="44" y="152"/>
                  </a:lnTo>
                  <a:lnTo>
                    <a:pt x="37" y="159"/>
                  </a:lnTo>
                  <a:lnTo>
                    <a:pt x="31" y="165"/>
                  </a:lnTo>
                  <a:lnTo>
                    <a:pt x="24" y="171"/>
                  </a:lnTo>
                  <a:lnTo>
                    <a:pt x="18" y="178"/>
                  </a:lnTo>
                  <a:lnTo>
                    <a:pt x="11" y="184"/>
                  </a:lnTo>
                  <a:lnTo>
                    <a:pt x="5" y="190"/>
                  </a:lnTo>
                  <a:lnTo>
                    <a:pt x="0" y="197"/>
                  </a:lnTo>
                  <a:lnTo>
                    <a:pt x="10" y="198"/>
                  </a:lnTo>
                  <a:lnTo>
                    <a:pt x="22" y="194"/>
                  </a:lnTo>
                  <a:lnTo>
                    <a:pt x="35" y="186"/>
                  </a:lnTo>
                  <a:lnTo>
                    <a:pt x="49" y="180"/>
                  </a:lnTo>
                  <a:lnTo>
                    <a:pt x="54" y="173"/>
                  </a:lnTo>
                  <a:lnTo>
                    <a:pt x="61" y="167"/>
                  </a:lnTo>
                  <a:lnTo>
                    <a:pt x="66" y="162"/>
                  </a:lnTo>
                  <a:lnTo>
                    <a:pt x="72" y="156"/>
                  </a:lnTo>
                  <a:lnTo>
                    <a:pt x="85" y="145"/>
                  </a:lnTo>
                  <a:lnTo>
                    <a:pt x="98" y="134"/>
                  </a:lnTo>
                  <a:lnTo>
                    <a:pt x="110" y="122"/>
                  </a:lnTo>
                  <a:lnTo>
                    <a:pt x="123" y="112"/>
                  </a:lnTo>
                  <a:lnTo>
                    <a:pt x="136" y="100"/>
                  </a:lnTo>
                  <a:lnTo>
                    <a:pt x="149" y="90"/>
                  </a:lnTo>
                  <a:lnTo>
                    <a:pt x="159" y="79"/>
                  </a:lnTo>
                  <a:lnTo>
                    <a:pt x="171" y="68"/>
                  </a:lnTo>
                  <a:lnTo>
                    <a:pt x="183" y="58"/>
                  </a:lnTo>
                  <a:lnTo>
                    <a:pt x="194" y="47"/>
                  </a:lnTo>
                  <a:lnTo>
                    <a:pt x="204" y="35"/>
                  </a:lnTo>
                  <a:lnTo>
                    <a:pt x="214" y="25"/>
                  </a:lnTo>
                  <a:lnTo>
                    <a:pt x="223" y="13"/>
                  </a:lnTo>
                  <a:lnTo>
                    <a:pt x="23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96" name="Freeform 55"/>
            <p:cNvSpPr>
              <a:spLocks/>
            </p:cNvSpPr>
            <p:nvPr/>
          </p:nvSpPr>
          <p:spPr bwMode="auto">
            <a:xfrm>
              <a:off x="8252" y="14943"/>
              <a:ext cx="19" cy="6"/>
            </a:xfrm>
            <a:custGeom>
              <a:avLst/>
              <a:gdLst>
                <a:gd name="T0" fmla="*/ 0 w 39"/>
                <a:gd name="T1" fmla="*/ 1 h 10"/>
                <a:gd name="T2" fmla="*/ 0 w 39"/>
                <a:gd name="T3" fmla="*/ 1 h 10"/>
                <a:gd name="T4" fmla="*/ 0 w 39"/>
                <a:gd name="T5" fmla="*/ 1 h 10"/>
                <a:gd name="T6" fmla="*/ 0 w 39"/>
                <a:gd name="T7" fmla="*/ 0 h 10"/>
                <a:gd name="T8" fmla="*/ 0 w 39"/>
                <a:gd name="T9" fmla="*/ 0 h 10"/>
                <a:gd name="T10" fmla="*/ 0 w 39"/>
                <a:gd name="T11" fmla="*/ 0 h 10"/>
                <a:gd name="T12" fmla="*/ 0 w 39"/>
                <a:gd name="T13" fmla="*/ 1 h 10"/>
                <a:gd name="T14" fmla="*/ 0 w 39"/>
                <a:gd name="T15" fmla="*/ 1 h 10"/>
                <a:gd name="T16" fmla="*/ 0 w 39"/>
                <a:gd name="T17" fmla="*/ 1 h 10"/>
                <a:gd name="T18" fmla="*/ 0 w 39"/>
                <a:gd name="T19" fmla="*/ 1 h 10"/>
                <a:gd name="T20" fmla="*/ 0 w 39"/>
                <a:gd name="T21" fmla="*/ 1 h 10"/>
                <a:gd name="T22" fmla="*/ 0 w 39"/>
                <a:gd name="T23" fmla="*/ 1 h 10"/>
                <a:gd name="T24" fmla="*/ 0 w 39"/>
                <a:gd name="T25" fmla="*/ 1 h 10"/>
                <a:gd name="T26" fmla="*/ 0 w 39"/>
                <a:gd name="T27" fmla="*/ 1 h 10"/>
                <a:gd name="T28" fmla="*/ 0 w 39"/>
                <a:gd name="T29" fmla="*/ 1 h 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
                <a:gd name="T46" fmla="*/ 0 h 10"/>
                <a:gd name="T47" fmla="*/ 39 w 39"/>
                <a:gd name="T48" fmla="*/ 10 h 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9" h="10">
                  <a:moveTo>
                    <a:pt x="39" y="6"/>
                  </a:moveTo>
                  <a:lnTo>
                    <a:pt x="38" y="4"/>
                  </a:lnTo>
                  <a:lnTo>
                    <a:pt x="36" y="3"/>
                  </a:lnTo>
                  <a:lnTo>
                    <a:pt x="27" y="0"/>
                  </a:lnTo>
                  <a:lnTo>
                    <a:pt x="19" y="0"/>
                  </a:lnTo>
                  <a:lnTo>
                    <a:pt x="10" y="0"/>
                  </a:lnTo>
                  <a:lnTo>
                    <a:pt x="2" y="1"/>
                  </a:lnTo>
                  <a:lnTo>
                    <a:pt x="0" y="2"/>
                  </a:lnTo>
                  <a:lnTo>
                    <a:pt x="2" y="7"/>
                  </a:lnTo>
                  <a:lnTo>
                    <a:pt x="9" y="8"/>
                  </a:lnTo>
                  <a:lnTo>
                    <a:pt x="19" y="9"/>
                  </a:lnTo>
                  <a:lnTo>
                    <a:pt x="28" y="9"/>
                  </a:lnTo>
                  <a:lnTo>
                    <a:pt x="39" y="10"/>
                  </a:lnTo>
                  <a:lnTo>
                    <a:pt x="39" y="8"/>
                  </a:lnTo>
                  <a:lnTo>
                    <a:pt x="39"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97" name="Freeform 56"/>
            <p:cNvSpPr>
              <a:spLocks/>
            </p:cNvSpPr>
            <p:nvPr/>
          </p:nvSpPr>
          <p:spPr bwMode="auto">
            <a:xfrm>
              <a:off x="8130" y="14967"/>
              <a:ext cx="102" cy="78"/>
            </a:xfrm>
            <a:custGeom>
              <a:avLst/>
              <a:gdLst>
                <a:gd name="T0" fmla="*/ 0 w 205"/>
                <a:gd name="T1" fmla="*/ 1 h 155"/>
                <a:gd name="T2" fmla="*/ 0 w 205"/>
                <a:gd name="T3" fmla="*/ 1 h 155"/>
                <a:gd name="T4" fmla="*/ 0 w 205"/>
                <a:gd name="T5" fmla="*/ 1 h 155"/>
                <a:gd name="T6" fmla="*/ 0 w 205"/>
                <a:gd name="T7" fmla="*/ 1 h 155"/>
                <a:gd name="T8" fmla="*/ 0 w 205"/>
                <a:gd name="T9" fmla="*/ 1 h 155"/>
                <a:gd name="T10" fmla="*/ 0 w 205"/>
                <a:gd name="T11" fmla="*/ 1 h 155"/>
                <a:gd name="T12" fmla="*/ 0 w 205"/>
                <a:gd name="T13" fmla="*/ 1 h 155"/>
                <a:gd name="T14" fmla="*/ 0 w 205"/>
                <a:gd name="T15" fmla="*/ 1 h 155"/>
                <a:gd name="T16" fmla="*/ 0 w 205"/>
                <a:gd name="T17" fmla="*/ 1 h 155"/>
                <a:gd name="T18" fmla="*/ 0 w 205"/>
                <a:gd name="T19" fmla="*/ 1 h 155"/>
                <a:gd name="T20" fmla="*/ 0 w 205"/>
                <a:gd name="T21" fmla="*/ 1 h 155"/>
                <a:gd name="T22" fmla="*/ 0 w 205"/>
                <a:gd name="T23" fmla="*/ 1 h 155"/>
                <a:gd name="T24" fmla="*/ 0 w 205"/>
                <a:gd name="T25" fmla="*/ 1 h 155"/>
                <a:gd name="T26" fmla="*/ 0 w 205"/>
                <a:gd name="T27" fmla="*/ 1 h 155"/>
                <a:gd name="T28" fmla="*/ 0 w 205"/>
                <a:gd name="T29" fmla="*/ 1 h 155"/>
                <a:gd name="T30" fmla="*/ 0 w 205"/>
                <a:gd name="T31" fmla="*/ 1 h 155"/>
                <a:gd name="T32" fmla="*/ 0 w 205"/>
                <a:gd name="T33" fmla="*/ 1 h 155"/>
                <a:gd name="T34" fmla="*/ 0 w 205"/>
                <a:gd name="T35" fmla="*/ 1 h 155"/>
                <a:gd name="T36" fmla="*/ 0 w 205"/>
                <a:gd name="T37" fmla="*/ 0 h 155"/>
                <a:gd name="T38" fmla="*/ 0 w 205"/>
                <a:gd name="T39" fmla="*/ 1 h 155"/>
                <a:gd name="T40" fmla="*/ 0 w 205"/>
                <a:gd name="T41" fmla="*/ 1 h 155"/>
                <a:gd name="T42" fmla="*/ 0 w 205"/>
                <a:gd name="T43" fmla="*/ 1 h 155"/>
                <a:gd name="T44" fmla="*/ 0 w 205"/>
                <a:gd name="T45" fmla="*/ 1 h 155"/>
                <a:gd name="T46" fmla="*/ 0 w 205"/>
                <a:gd name="T47" fmla="*/ 1 h 155"/>
                <a:gd name="T48" fmla="*/ 0 w 205"/>
                <a:gd name="T49" fmla="*/ 1 h 155"/>
                <a:gd name="T50" fmla="*/ 0 w 205"/>
                <a:gd name="T51" fmla="*/ 1 h 155"/>
                <a:gd name="T52" fmla="*/ 0 w 205"/>
                <a:gd name="T53" fmla="*/ 1 h 155"/>
                <a:gd name="T54" fmla="*/ 0 w 205"/>
                <a:gd name="T55" fmla="*/ 1 h 155"/>
                <a:gd name="T56" fmla="*/ 0 w 205"/>
                <a:gd name="T57" fmla="*/ 1 h 155"/>
                <a:gd name="T58" fmla="*/ 0 w 205"/>
                <a:gd name="T59" fmla="*/ 1 h 155"/>
                <a:gd name="T60" fmla="*/ 0 w 205"/>
                <a:gd name="T61" fmla="*/ 1 h 155"/>
                <a:gd name="T62" fmla="*/ 0 w 205"/>
                <a:gd name="T63" fmla="*/ 1 h 155"/>
                <a:gd name="T64" fmla="*/ 0 w 205"/>
                <a:gd name="T65" fmla="*/ 1 h 155"/>
                <a:gd name="T66" fmla="*/ 0 w 205"/>
                <a:gd name="T67" fmla="*/ 1 h 155"/>
                <a:gd name="T68" fmla="*/ 0 w 205"/>
                <a:gd name="T69" fmla="*/ 1 h 155"/>
                <a:gd name="T70" fmla="*/ 0 w 205"/>
                <a:gd name="T71" fmla="*/ 1 h 155"/>
                <a:gd name="T72" fmla="*/ 0 w 205"/>
                <a:gd name="T73" fmla="*/ 1 h 155"/>
                <a:gd name="T74" fmla="*/ 0 w 205"/>
                <a:gd name="T75" fmla="*/ 1 h 155"/>
                <a:gd name="T76" fmla="*/ 0 w 205"/>
                <a:gd name="T77" fmla="*/ 1 h 155"/>
                <a:gd name="T78" fmla="*/ 0 w 205"/>
                <a:gd name="T79" fmla="*/ 1 h 155"/>
                <a:gd name="T80" fmla="*/ 0 w 205"/>
                <a:gd name="T81" fmla="*/ 1 h 155"/>
                <a:gd name="T82" fmla="*/ 0 w 205"/>
                <a:gd name="T83" fmla="*/ 1 h 155"/>
                <a:gd name="T84" fmla="*/ 0 w 205"/>
                <a:gd name="T85" fmla="*/ 1 h 15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5"/>
                <a:gd name="T130" fmla="*/ 0 h 155"/>
                <a:gd name="T131" fmla="*/ 205 w 205"/>
                <a:gd name="T132" fmla="*/ 155 h 15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5" h="155">
                  <a:moveTo>
                    <a:pt x="205" y="152"/>
                  </a:moveTo>
                  <a:lnTo>
                    <a:pt x="205" y="145"/>
                  </a:lnTo>
                  <a:lnTo>
                    <a:pt x="205" y="140"/>
                  </a:lnTo>
                  <a:lnTo>
                    <a:pt x="201" y="133"/>
                  </a:lnTo>
                  <a:lnTo>
                    <a:pt x="198" y="127"/>
                  </a:lnTo>
                  <a:lnTo>
                    <a:pt x="194" y="122"/>
                  </a:lnTo>
                  <a:lnTo>
                    <a:pt x="192" y="116"/>
                  </a:lnTo>
                  <a:lnTo>
                    <a:pt x="114" y="44"/>
                  </a:lnTo>
                  <a:lnTo>
                    <a:pt x="106" y="40"/>
                  </a:lnTo>
                  <a:lnTo>
                    <a:pt x="100" y="37"/>
                  </a:lnTo>
                  <a:lnTo>
                    <a:pt x="92" y="34"/>
                  </a:lnTo>
                  <a:lnTo>
                    <a:pt x="88" y="30"/>
                  </a:lnTo>
                  <a:lnTo>
                    <a:pt x="81" y="24"/>
                  </a:lnTo>
                  <a:lnTo>
                    <a:pt x="75" y="21"/>
                  </a:lnTo>
                  <a:lnTo>
                    <a:pt x="67" y="19"/>
                  </a:lnTo>
                  <a:lnTo>
                    <a:pt x="59" y="17"/>
                  </a:lnTo>
                  <a:lnTo>
                    <a:pt x="51" y="16"/>
                  </a:lnTo>
                  <a:lnTo>
                    <a:pt x="42" y="16"/>
                  </a:lnTo>
                  <a:lnTo>
                    <a:pt x="0" y="0"/>
                  </a:lnTo>
                  <a:lnTo>
                    <a:pt x="9" y="7"/>
                  </a:lnTo>
                  <a:lnTo>
                    <a:pt x="18" y="14"/>
                  </a:lnTo>
                  <a:lnTo>
                    <a:pt x="22" y="16"/>
                  </a:lnTo>
                  <a:lnTo>
                    <a:pt x="28" y="19"/>
                  </a:lnTo>
                  <a:lnTo>
                    <a:pt x="35" y="21"/>
                  </a:lnTo>
                  <a:lnTo>
                    <a:pt x="42" y="23"/>
                  </a:lnTo>
                  <a:lnTo>
                    <a:pt x="68" y="31"/>
                  </a:lnTo>
                  <a:lnTo>
                    <a:pt x="77" y="36"/>
                  </a:lnTo>
                  <a:lnTo>
                    <a:pt x="87" y="43"/>
                  </a:lnTo>
                  <a:lnTo>
                    <a:pt x="93" y="48"/>
                  </a:lnTo>
                  <a:lnTo>
                    <a:pt x="103" y="53"/>
                  </a:lnTo>
                  <a:lnTo>
                    <a:pt x="107" y="55"/>
                  </a:lnTo>
                  <a:lnTo>
                    <a:pt x="114" y="59"/>
                  </a:lnTo>
                  <a:lnTo>
                    <a:pt x="124" y="66"/>
                  </a:lnTo>
                  <a:lnTo>
                    <a:pt x="136" y="73"/>
                  </a:lnTo>
                  <a:lnTo>
                    <a:pt x="140" y="78"/>
                  </a:lnTo>
                  <a:lnTo>
                    <a:pt x="145" y="87"/>
                  </a:lnTo>
                  <a:lnTo>
                    <a:pt x="188" y="140"/>
                  </a:lnTo>
                  <a:lnTo>
                    <a:pt x="189" y="144"/>
                  </a:lnTo>
                  <a:lnTo>
                    <a:pt x="192" y="152"/>
                  </a:lnTo>
                  <a:lnTo>
                    <a:pt x="196" y="155"/>
                  </a:lnTo>
                  <a:lnTo>
                    <a:pt x="205" y="155"/>
                  </a:lnTo>
                  <a:lnTo>
                    <a:pt x="205" y="153"/>
                  </a:lnTo>
                  <a:lnTo>
                    <a:pt x="205" y="1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98" name="Freeform 57"/>
            <p:cNvSpPr>
              <a:spLocks/>
            </p:cNvSpPr>
            <p:nvPr/>
          </p:nvSpPr>
          <p:spPr bwMode="auto">
            <a:xfrm>
              <a:off x="8161" y="15421"/>
              <a:ext cx="36" cy="7"/>
            </a:xfrm>
            <a:custGeom>
              <a:avLst/>
              <a:gdLst>
                <a:gd name="T0" fmla="*/ 1 w 71"/>
                <a:gd name="T1" fmla="*/ 1 h 14"/>
                <a:gd name="T2" fmla="*/ 1 w 71"/>
                <a:gd name="T3" fmla="*/ 1 h 14"/>
                <a:gd name="T4" fmla="*/ 1 w 71"/>
                <a:gd name="T5" fmla="*/ 0 h 14"/>
                <a:gd name="T6" fmla="*/ 1 w 71"/>
                <a:gd name="T7" fmla="*/ 1 h 14"/>
                <a:gd name="T8" fmla="*/ 1 w 71"/>
                <a:gd name="T9" fmla="*/ 1 h 14"/>
                <a:gd name="T10" fmla="*/ 1 w 71"/>
                <a:gd name="T11" fmla="*/ 1 h 14"/>
                <a:gd name="T12" fmla="*/ 1 w 71"/>
                <a:gd name="T13" fmla="*/ 1 h 14"/>
                <a:gd name="T14" fmla="*/ 0 w 71"/>
                <a:gd name="T15" fmla="*/ 1 h 14"/>
                <a:gd name="T16" fmla="*/ 1 w 71"/>
                <a:gd name="T17" fmla="*/ 1 h 14"/>
                <a:gd name="T18" fmla="*/ 1 w 71"/>
                <a:gd name="T19" fmla="*/ 1 h 14"/>
                <a:gd name="T20" fmla="*/ 1 w 71"/>
                <a:gd name="T21" fmla="*/ 1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
                <a:gd name="T34" fmla="*/ 0 h 14"/>
                <a:gd name="T35" fmla="*/ 71 w 71"/>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 h="14">
                  <a:moveTo>
                    <a:pt x="71" y="2"/>
                  </a:moveTo>
                  <a:lnTo>
                    <a:pt x="69" y="1"/>
                  </a:lnTo>
                  <a:lnTo>
                    <a:pt x="67" y="0"/>
                  </a:lnTo>
                  <a:lnTo>
                    <a:pt x="28" y="12"/>
                  </a:lnTo>
                  <a:lnTo>
                    <a:pt x="21" y="11"/>
                  </a:lnTo>
                  <a:lnTo>
                    <a:pt x="14" y="11"/>
                  </a:lnTo>
                  <a:lnTo>
                    <a:pt x="6" y="11"/>
                  </a:lnTo>
                  <a:lnTo>
                    <a:pt x="0" y="14"/>
                  </a:lnTo>
                  <a:lnTo>
                    <a:pt x="71" y="8"/>
                  </a:lnTo>
                  <a:lnTo>
                    <a:pt x="71" y="4"/>
                  </a:lnTo>
                  <a:lnTo>
                    <a:pt x="71"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99" name="Freeform 58"/>
            <p:cNvSpPr>
              <a:spLocks/>
            </p:cNvSpPr>
            <p:nvPr/>
          </p:nvSpPr>
          <p:spPr bwMode="auto">
            <a:xfrm>
              <a:off x="8114" y="16038"/>
              <a:ext cx="48" cy="16"/>
            </a:xfrm>
            <a:custGeom>
              <a:avLst/>
              <a:gdLst>
                <a:gd name="T0" fmla="*/ 1 w 95"/>
                <a:gd name="T1" fmla="*/ 1 h 32"/>
                <a:gd name="T2" fmla="*/ 1 w 95"/>
                <a:gd name="T3" fmla="*/ 1 h 32"/>
                <a:gd name="T4" fmla="*/ 1 w 95"/>
                <a:gd name="T5" fmla="*/ 1 h 32"/>
                <a:gd name="T6" fmla="*/ 1 w 95"/>
                <a:gd name="T7" fmla="*/ 1 h 32"/>
                <a:gd name="T8" fmla="*/ 1 w 95"/>
                <a:gd name="T9" fmla="*/ 1 h 32"/>
                <a:gd name="T10" fmla="*/ 0 w 95"/>
                <a:gd name="T11" fmla="*/ 1 h 32"/>
                <a:gd name="T12" fmla="*/ 1 w 95"/>
                <a:gd name="T13" fmla="*/ 1 h 32"/>
                <a:gd name="T14" fmla="*/ 1 w 95"/>
                <a:gd name="T15" fmla="*/ 1 h 32"/>
                <a:gd name="T16" fmla="*/ 1 w 95"/>
                <a:gd name="T17" fmla="*/ 1 h 32"/>
                <a:gd name="T18" fmla="*/ 1 w 95"/>
                <a:gd name="T19" fmla="*/ 0 h 32"/>
                <a:gd name="T20" fmla="*/ 1 w 95"/>
                <a:gd name="T21" fmla="*/ 1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5"/>
                <a:gd name="T34" fmla="*/ 0 h 32"/>
                <a:gd name="T35" fmla="*/ 95 w 95"/>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5" h="32">
                  <a:moveTo>
                    <a:pt x="93" y="1"/>
                  </a:moveTo>
                  <a:lnTo>
                    <a:pt x="87" y="3"/>
                  </a:lnTo>
                  <a:lnTo>
                    <a:pt x="77" y="8"/>
                  </a:lnTo>
                  <a:lnTo>
                    <a:pt x="11" y="22"/>
                  </a:lnTo>
                  <a:lnTo>
                    <a:pt x="4" y="26"/>
                  </a:lnTo>
                  <a:lnTo>
                    <a:pt x="0" y="32"/>
                  </a:lnTo>
                  <a:lnTo>
                    <a:pt x="83" y="8"/>
                  </a:lnTo>
                  <a:lnTo>
                    <a:pt x="86" y="6"/>
                  </a:lnTo>
                  <a:lnTo>
                    <a:pt x="91" y="2"/>
                  </a:lnTo>
                  <a:lnTo>
                    <a:pt x="95" y="0"/>
                  </a:lnTo>
                  <a:lnTo>
                    <a:pt x="93"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500" name="Freeform 59"/>
            <p:cNvSpPr>
              <a:spLocks/>
            </p:cNvSpPr>
            <p:nvPr/>
          </p:nvSpPr>
          <p:spPr bwMode="auto">
            <a:xfrm>
              <a:off x="8054" y="15396"/>
              <a:ext cx="121" cy="14"/>
            </a:xfrm>
            <a:custGeom>
              <a:avLst/>
              <a:gdLst>
                <a:gd name="T0" fmla="*/ 0 w 243"/>
                <a:gd name="T1" fmla="*/ 0 h 30"/>
                <a:gd name="T2" fmla="*/ 0 w 243"/>
                <a:gd name="T3" fmla="*/ 0 h 30"/>
                <a:gd name="T4" fmla="*/ 0 w 243"/>
                <a:gd name="T5" fmla="*/ 0 h 30"/>
                <a:gd name="T6" fmla="*/ 0 w 243"/>
                <a:gd name="T7" fmla="*/ 0 h 30"/>
                <a:gd name="T8" fmla="*/ 0 w 243"/>
                <a:gd name="T9" fmla="*/ 0 h 30"/>
                <a:gd name="T10" fmla="*/ 0 w 243"/>
                <a:gd name="T11" fmla="*/ 0 h 30"/>
                <a:gd name="T12" fmla="*/ 0 w 243"/>
                <a:gd name="T13" fmla="*/ 0 h 30"/>
                <a:gd name="T14" fmla="*/ 0 w 243"/>
                <a:gd name="T15" fmla="*/ 0 h 30"/>
                <a:gd name="T16" fmla="*/ 0 w 243"/>
                <a:gd name="T17" fmla="*/ 0 h 30"/>
                <a:gd name="T18" fmla="*/ 0 w 243"/>
                <a:gd name="T19" fmla="*/ 0 h 30"/>
                <a:gd name="T20" fmla="*/ 0 w 243"/>
                <a:gd name="T21" fmla="*/ 0 h 30"/>
                <a:gd name="T22" fmla="*/ 0 w 243"/>
                <a:gd name="T23" fmla="*/ 0 h 30"/>
                <a:gd name="T24" fmla="*/ 0 w 243"/>
                <a:gd name="T25" fmla="*/ 0 h 30"/>
                <a:gd name="T26" fmla="*/ 0 w 243"/>
                <a:gd name="T27" fmla="*/ 0 h 30"/>
                <a:gd name="T28" fmla="*/ 0 w 243"/>
                <a:gd name="T29" fmla="*/ 0 h 30"/>
                <a:gd name="T30" fmla="*/ 0 w 243"/>
                <a:gd name="T31" fmla="*/ 0 h 30"/>
                <a:gd name="T32" fmla="*/ 0 w 243"/>
                <a:gd name="T33" fmla="*/ 0 h 30"/>
                <a:gd name="T34" fmla="*/ 0 w 243"/>
                <a:gd name="T35" fmla="*/ 0 h 30"/>
                <a:gd name="T36" fmla="*/ 0 w 243"/>
                <a:gd name="T37" fmla="*/ 0 h 30"/>
                <a:gd name="T38" fmla="*/ 0 w 243"/>
                <a:gd name="T39" fmla="*/ 0 h 30"/>
                <a:gd name="T40" fmla="*/ 0 w 243"/>
                <a:gd name="T41" fmla="*/ 0 h 30"/>
                <a:gd name="T42" fmla="*/ 0 w 243"/>
                <a:gd name="T43" fmla="*/ 0 h 30"/>
                <a:gd name="T44" fmla="*/ 0 w 243"/>
                <a:gd name="T45" fmla="*/ 0 h 30"/>
                <a:gd name="T46" fmla="*/ 0 w 243"/>
                <a:gd name="T47" fmla="*/ 0 h 30"/>
                <a:gd name="T48" fmla="*/ 0 w 243"/>
                <a:gd name="T49" fmla="*/ 0 h 30"/>
                <a:gd name="T50" fmla="*/ 0 w 243"/>
                <a:gd name="T51" fmla="*/ 0 h 30"/>
                <a:gd name="T52" fmla="*/ 0 w 243"/>
                <a:gd name="T53" fmla="*/ 0 h 30"/>
                <a:gd name="T54" fmla="*/ 0 w 243"/>
                <a:gd name="T55" fmla="*/ 0 h 30"/>
                <a:gd name="T56" fmla="*/ 0 w 243"/>
                <a:gd name="T57" fmla="*/ 0 h 30"/>
                <a:gd name="T58" fmla="*/ 0 w 243"/>
                <a:gd name="T59" fmla="*/ 0 h 30"/>
                <a:gd name="T60" fmla="*/ 0 w 243"/>
                <a:gd name="T61" fmla="*/ 0 h 30"/>
                <a:gd name="T62" fmla="*/ 0 w 243"/>
                <a:gd name="T63" fmla="*/ 0 h 30"/>
                <a:gd name="T64" fmla="*/ 0 w 243"/>
                <a:gd name="T65" fmla="*/ 0 h 30"/>
                <a:gd name="T66" fmla="*/ 0 w 243"/>
                <a:gd name="T67" fmla="*/ 0 h 30"/>
                <a:gd name="T68" fmla="*/ 0 w 243"/>
                <a:gd name="T69" fmla="*/ 0 h 30"/>
                <a:gd name="T70" fmla="*/ 0 w 243"/>
                <a:gd name="T71" fmla="*/ 0 h 30"/>
                <a:gd name="T72" fmla="*/ 0 w 243"/>
                <a:gd name="T73" fmla="*/ 0 h 30"/>
                <a:gd name="T74" fmla="*/ 0 w 243"/>
                <a:gd name="T75" fmla="*/ 0 h 30"/>
                <a:gd name="T76" fmla="*/ 0 w 243"/>
                <a:gd name="T77" fmla="*/ 0 h 30"/>
                <a:gd name="T78" fmla="*/ 0 w 243"/>
                <a:gd name="T79" fmla="*/ 0 h 30"/>
                <a:gd name="T80" fmla="*/ 0 w 243"/>
                <a:gd name="T81" fmla="*/ 0 h 30"/>
                <a:gd name="T82" fmla="*/ 0 w 243"/>
                <a:gd name="T83" fmla="*/ 0 h 30"/>
                <a:gd name="T84" fmla="*/ 0 w 243"/>
                <a:gd name="T85" fmla="*/ 0 h 30"/>
                <a:gd name="T86" fmla="*/ 0 w 243"/>
                <a:gd name="T87" fmla="*/ 0 h 30"/>
                <a:gd name="T88" fmla="*/ 0 w 243"/>
                <a:gd name="T89" fmla="*/ 0 h 30"/>
                <a:gd name="T90" fmla="*/ 0 w 243"/>
                <a:gd name="T91" fmla="*/ 0 h 30"/>
                <a:gd name="T92" fmla="*/ 0 w 243"/>
                <a:gd name="T93" fmla="*/ 0 h 30"/>
                <a:gd name="T94" fmla="*/ 0 w 243"/>
                <a:gd name="T95" fmla="*/ 0 h 30"/>
                <a:gd name="T96" fmla="*/ 0 w 243"/>
                <a:gd name="T97" fmla="*/ 0 h 30"/>
                <a:gd name="T98" fmla="*/ 0 w 243"/>
                <a:gd name="T99" fmla="*/ 0 h 30"/>
                <a:gd name="T100" fmla="*/ 0 w 243"/>
                <a:gd name="T101" fmla="*/ 0 h 30"/>
                <a:gd name="T102" fmla="*/ 0 w 243"/>
                <a:gd name="T103" fmla="*/ 0 h 30"/>
                <a:gd name="T104" fmla="*/ 0 w 243"/>
                <a:gd name="T105" fmla="*/ 0 h 30"/>
                <a:gd name="T106" fmla="*/ 0 w 243"/>
                <a:gd name="T107" fmla="*/ 0 h 30"/>
                <a:gd name="T108" fmla="*/ 0 w 243"/>
                <a:gd name="T109" fmla="*/ 0 h 30"/>
                <a:gd name="T110" fmla="*/ 0 w 243"/>
                <a:gd name="T111" fmla="*/ 0 h 30"/>
                <a:gd name="T112" fmla="*/ 0 w 243"/>
                <a:gd name="T113" fmla="*/ 0 h 30"/>
                <a:gd name="T114" fmla="*/ 0 w 243"/>
                <a:gd name="T115" fmla="*/ 0 h 30"/>
                <a:gd name="T116" fmla="*/ 0 w 243"/>
                <a:gd name="T117" fmla="*/ 0 h 30"/>
                <a:gd name="T118" fmla="*/ 0 w 243"/>
                <a:gd name="T119" fmla="*/ 0 h 30"/>
                <a:gd name="T120" fmla="*/ 0 w 243"/>
                <a:gd name="T121" fmla="*/ 0 h 30"/>
                <a:gd name="T122" fmla="*/ 0 w 243"/>
                <a:gd name="T123" fmla="*/ 0 h 30"/>
                <a:gd name="T124" fmla="*/ 0 w 243"/>
                <a:gd name="T125" fmla="*/ 0 h 3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43"/>
                <a:gd name="T190" fmla="*/ 0 h 30"/>
                <a:gd name="T191" fmla="*/ 243 w 243"/>
                <a:gd name="T192" fmla="*/ 30 h 3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43" h="30">
                  <a:moveTo>
                    <a:pt x="240" y="12"/>
                  </a:moveTo>
                  <a:lnTo>
                    <a:pt x="236" y="9"/>
                  </a:lnTo>
                  <a:lnTo>
                    <a:pt x="229" y="5"/>
                  </a:lnTo>
                  <a:lnTo>
                    <a:pt x="220" y="8"/>
                  </a:lnTo>
                  <a:lnTo>
                    <a:pt x="211" y="12"/>
                  </a:lnTo>
                  <a:lnTo>
                    <a:pt x="206" y="12"/>
                  </a:lnTo>
                  <a:lnTo>
                    <a:pt x="202" y="12"/>
                  </a:lnTo>
                  <a:lnTo>
                    <a:pt x="194" y="12"/>
                  </a:lnTo>
                  <a:lnTo>
                    <a:pt x="190" y="14"/>
                  </a:lnTo>
                  <a:lnTo>
                    <a:pt x="184" y="16"/>
                  </a:lnTo>
                  <a:lnTo>
                    <a:pt x="179" y="19"/>
                  </a:lnTo>
                  <a:lnTo>
                    <a:pt x="168" y="19"/>
                  </a:lnTo>
                  <a:lnTo>
                    <a:pt x="159" y="20"/>
                  </a:lnTo>
                  <a:lnTo>
                    <a:pt x="149" y="20"/>
                  </a:lnTo>
                  <a:lnTo>
                    <a:pt x="140" y="21"/>
                  </a:lnTo>
                  <a:lnTo>
                    <a:pt x="129" y="20"/>
                  </a:lnTo>
                  <a:lnTo>
                    <a:pt x="121" y="20"/>
                  </a:lnTo>
                  <a:lnTo>
                    <a:pt x="111" y="20"/>
                  </a:lnTo>
                  <a:lnTo>
                    <a:pt x="103" y="20"/>
                  </a:lnTo>
                  <a:lnTo>
                    <a:pt x="93" y="19"/>
                  </a:lnTo>
                  <a:lnTo>
                    <a:pt x="84" y="18"/>
                  </a:lnTo>
                  <a:lnTo>
                    <a:pt x="75" y="17"/>
                  </a:lnTo>
                  <a:lnTo>
                    <a:pt x="65" y="16"/>
                  </a:lnTo>
                  <a:lnTo>
                    <a:pt x="55" y="14"/>
                  </a:lnTo>
                  <a:lnTo>
                    <a:pt x="46" y="13"/>
                  </a:lnTo>
                  <a:lnTo>
                    <a:pt x="37" y="11"/>
                  </a:lnTo>
                  <a:lnTo>
                    <a:pt x="28" y="10"/>
                  </a:lnTo>
                  <a:lnTo>
                    <a:pt x="19" y="8"/>
                  </a:lnTo>
                  <a:lnTo>
                    <a:pt x="13" y="5"/>
                  </a:lnTo>
                  <a:lnTo>
                    <a:pt x="7" y="2"/>
                  </a:lnTo>
                  <a:lnTo>
                    <a:pt x="0" y="0"/>
                  </a:lnTo>
                  <a:lnTo>
                    <a:pt x="12" y="4"/>
                  </a:lnTo>
                  <a:lnTo>
                    <a:pt x="26" y="10"/>
                  </a:lnTo>
                  <a:lnTo>
                    <a:pt x="33" y="12"/>
                  </a:lnTo>
                  <a:lnTo>
                    <a:pt x="41" y="14"/>
                  </a:lnTo>
                  <a:lnTo>
                    <a:pt x="49" y="16"/>
                  </a:lnTo>
                  <a:lnTo>
                    <a:pt x="56" y="18"/>
                  </a:lnTo>
                  <a:lnTo>
                    <a:pt x="63" y="19"/>
                  </a:lnTo>
                  <a:lnTo>
                    <a:pt x="71" y="21"/>
                  </a:lnTo>
                  <a:lnTo>
                    <a:pt x="78" y="23"/>
                  </a:lnTo>
                  <a:lnTo>
                    <a:pt x="86" y="25"/>
                  </a:lnTo>
                  <a:lnTo>
                    <a:pt x="94" y="26"/>
                  </a:lnTo>
                  <a:lnTo>
                    <a:pt x="102" y="27"/>
                  </a:lnTo>
                  <a:lnTo>
                    <a:pt x="110" y="28"/>
                  </a:lnTo>
                  <a:lnTo>
                    <a:pt x="117" y="30"/>
                  </a:lnTo>
                  <a:lnTo>
                    <a:pt x="125" y="30"/>
                  </a:lnTo>
                  <a:lnTo>
                    <a:pt x="133" y="30"/>
                  </a:lnTo>
                  <a:lnTo>
                    <a:pt x="141" y="30"/>
                  </a:lnTo>
                  <a:lnTo>
                    <a:pt x="149" y="30"/>
                  </a:lnTo>
                  <a:lnTo>
                    <a:pt x="156" y="29"/>
                  </a:lnTo>
                  <a:lnTo>
                    <a:pt x="164" y="29"/>
                  </a:lnTo>
                  <a:lnTo>
                    <a:pt x="172" y="29"/>
                  </a:lnTo>
                  <a:lnTo>
                    <a:pt x="181" y="29"/>
                  </a:lnTo>
                  <a:lnTo>
                    <a:pt x="189" y="27"/>
                  </a:lnTo>
                  <a:lnTo>
                    <a:pt x="197" y="27"/>
                  </a:lnTo>
                  <a:lnTo>
                    <a:pt x="204" y="25"/>
                  </a:lnTo>
                  <a:lnTo>
                    <a:pt x="212" y="25"/>
                  </a:lnTo>
                  <a:lnTo>
                    <a:pt x="220" y="23"/>
                  </a:lnTo>
                  <a:lnTo>
                    <a:pt x="228" y="20"/>
                  </a:lnTo>
                  <a:lnTo>
                    <a:pt x="236" y="18"/>
                  </a:lnTo>
                  <a:lnTo>
                    <a:pt x="243" y="17"/>
                  </a:lnTo>
                  <a:lnTo>
                    <a:pt x="241" y="14"/>
                  </a:lnTo>
                  <a:lnTo>
                    <a:pt x="24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501" name="Freeform 60"/>
            <p:cNvSpPr>
              <a:spLocks/>
            </p:cNvSpPr>
            <p:nvPr/>
          </p:nvSpPr>
          <p:spPr bwMode="auto">
            <a:xfrm>
              <a:off x="8110" y="15541"/>
              <a:ext cx="52" cy="41"/>
            </a:xfrm>
            <a:custGeom>
              <a:avLst/>
              <a:gdLst>
                <a:gd name="T0" fmla="*/ 0 w 105"/>
                <a:gd name="T1" fmla="*/ 1 h 82"/>
                <a:gd name="T2" fmla="*/ 0 w 105"/>
                <a:gd name="T3" fmla="*/ 1 h 82"/>
                <a:gd name="T4" fmla="*/ 0 w 105"/>
                <a:gd name="T5" fmla="*/ 0 h 82"/>
                <a:gd name="T6" fmla="*/ 0 w 105"/>
                <a:gd name="T7" fmla="*/ 1 h 82"/>
                <a:gd name="T8" fmla="*/ 0 w 105"/>
                <a:gd name="T9" fmla="*/ 1 h 82"/>
                <a:gd name="T10" fmla="*/ 0 w 105"/>
                <a:gd name="T11" fmla="*/ 1 h 82"/>
                <a:gd name="T12" fmla="*/ 0 w 105"/>
                <a:gd name="T13" fmla="*/ 1 h 82"/>
                <a:gd name="T14" fmla="*/ 0 w 105"/>
                <a:gd name="T15" fmla="*/ 1 h 82"/>
                <a:gd name="T16" fmla="*/ 0 w 105"/>
                <a:gd name="T17" fmla="*/ 1 h 82"/>
                <a:gd name="T18" fmla="*/ 0 w 105"/>
                <a:gd name="T19" fmla="*/ 1 h 82"/>
                <a:gd name="T20" fmla="*/ 0 w 105"/>
                <a:gd name="T21" fmla="*/ 1 h 82"/>
                <a:gd name="T22" fmla="*/ 0 w 105"/>
                <a:gd name="T23" fmla="*/ 1 h 82"/>
                <a:gd name="T24" fmla="*/ 0 w 105"/>
                <a:gd name="T25" fmla="*/ 1 h 82"/>
                <a:gd name="T26" fmla="*/ 0 w 105"/>
                <a:gd name="T27" fmla="*/ 1 h 82"/>
                <a:gd name="T28" fmla="*/ 0 w 105"/>
                <a:gd name="T29" fmla="*/ 1 h 82"/>
                <a:gd name="T30" fmla="*/ 0 w 105"/>
                <a:gd name="T31" fmla="*/ 1 h 82"/>
                <a:gd name="T32" fmla="*/ 0 w 105"/>
                <a:gd name="T33" fmla="*/ 1 h 82"/>
                <a:gd name="T34" fmla="*/ 0 w 105"/>
                <a:gd name="T35" fmla="*/ 1 h 82"/>
                <a:gd name="T36" fmla="*/ 0 w 105"/>
                <a:gd name="T37" fmla="*/ 1 h 82"/>
                <a:gd name="T38" fmla="*/ 0 w 105"/>
                <a:gd name="T39" fmla="*/ 1 h 82"/>
                <a:gd name="T40" fmla="*/ 0 w 105"/>
                <a:gd name="T41" fmla="*/ 1 h 82"/>
                <a:gd name="T42" fmla="*/ 0 w 105"/>
                <a:gd name="T43" fmla="*/ 1 h 82"/>
                <a:gd name="T44" fmla="*/ 0 w 105"/>
                <a:gd name="T45" fmla="*/ 1 h 82"/>
                <a:gd name="T46" fmla="*/ 0 w 105"/>
                <a:gd name="T47" fmla="*/ 1 h 82"/>
                <a:gd name="T48" fmla="*/ 0 w 105"/>
                <a:gd name="T49" fmla="*/ 1 h 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5"/>
                <a:gd name="T76" fmla="*/ 0 h 82"/>
                <a:gd name="T77" fmla="*/ 105 w 105"/>
                <a:gd name="T78" fmla="*/ 82 h 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5" h="82">
                  <a:moveTo>
                    <a:pt x="105" y="7"/>
                  </a:moveTo>
                  <a:lnTo>
                    <a:pt x="103" y="2"/>
                  </a:lnTo>
                  <a:lnTo>
                    <a:pt x="99" y="0"/>
                  </a:lnTo>
                  <a:lnTo>
                    <a:pt x="91" y="3"/>
                  </a:lnTo>
                  <a:lnTo>
                    <a:pt x="83" y="6"/>
                  </a:lnTo>
                  <a:lnTo>
                    <a:pt x="77" y="10"/>
                  </a:lnTo>
                  <a:lnTo>
                    <a:pt x="72" y="16"/>
                  </a:lnTo>
                  <a:lnTo>
                    <a:pt x="59" y="25"/>
                  </a:lnTo>
                  <a:lnTo>
                    <a:pt x="47" y="36"/>
                  </a:lnTo>
                  <a:lnTo>
                    <a:pt x="35" y="46"/>
                  </a:lnTo>
                  <a:lnTo>
                    <a:pt x="24" y="58"/>
                  </a:lnTo>
                  <a:lnTo>
                    <a:pt x="17" y="64"/>
                  </a:lnTo>
                  <a:lnTo>
                    <a:pt x="12" y="70"/>
                  </a:lnTo>
                  <a:lnTo>
                    <a:pt x="5" y="75"/>
                  </a:lnTo>
                  <a:lnTo>
                    <a:pt x="0" y="82"/>
                  </a:lnTo>
                  <a:lnTo>
                    <a:pt x="13" y="74"/>
                  </a:lnTo>
                  <a:lnTo>
                    <a:pt x="26" y="68"/>
                  </a:lnTo>
                  <a:lnTo>
                    <a:pt x="39" y="59"/>
                  </a:lnTo>
                  <a:lnTo>
                    <a:pt x="54" y="51"/>
                  </a:lnTo>
                  <a:lnTo>
                    <a:pt x="65" y="40"/>
                  </a:lnTo>
                  <a:lnTo>
                    <a:pt x="78" y="31"/>
                  </a:lnTo>
                  <a:lnTo>
                    <a:pt x="91" y="20"/>
                  </a:lnTo>
                  <a:lnTo>
                    <a:pt x="105" y="10"/>
                  </a:lnTo>
                  <a:lnTo>
                    <a:pt x="105" y="8"/>
                  </a:lnTo>
                  <a:lnTo>
                    <a:pt x="10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502" name="Freeform 61"/>
            <p:cNvSpPr>
              <a:spLocks/>
            </p:cNvSpPr>
            <p:nvPr/>
          </p:nvSpPr>
          <p:spPr bwMode="auto">
            <a:xfrm>
              <a:off x="8021" y="15366"/>
              <a:ext cx="116" cy="23"/>
            </a:xfrm>
            <a:custGeom>
              <a:avLst/>
              <a:gdLst>
                <a:gd name="T0" fmla="*/ 1 w 232"/>
                <a:gd name="T1" fmla="*/ 1 h 44"/>
                <a:gd name="T2" fmla="*/ 1 w 232"/>
                <a:gd name="T3" fmla="*/ 1 h 44"/>
                <a:gd name="T4" fmla="*/ 1 w 232"/>
                <a:gd name="T5" fmla="*/ 1 h 44"/>
                <a:gd name="T6" fmla="*/ 1 w 232"/>
                <a:gd name="T7" fmla="*/ 1 h 44"/>
                <a:gd name="T8" fmla="*/ 1 w 232"/>
                <a:gd name="T9" fmla="*/ 1 h 44"/>
                <a:gd name="T10" fmla="*/ 1 w 232"/>
                <a:gd name="T11" fmla="*/ 1 h 44"/>
                <a:gd name="T12" fmla="*/ 1 w 232"/>
                <a:gd name="T13" fmla="*/ 1 h 44"/>
                <a:gd name="T14" fmla="*/ 1 w 232"/>
                <a:gd name="T15" fmla="*/ 1 h 44"/>
                <a:gd name="T16" fmla="*/ 1 w 232"/>
                <a:gd name="T17" fmla="*/ 1 h 44"/>
                <a:gd name="T18" fmla="*/ 1 w 232"/>
                <a:gd name="T19" fmla="*/ 1 h 44"/>
                <a:gd name="T20" fmla="*/ 1 w 232"/>
                <a:gd name="T21" fmla="*/ 1 h 44"/>
                <a:gd name="T22" fmla="*/ 1 w 232"/>
                <a:gd name="T23" fmla="*/ 1 h 44"/>
                <a:gd name="T24" fmla="*/ 1 w 232"/>
                <a:gd name="T25" fmla="*/ 1 h 44"/>
                <a:gd name="T26" fmla="*/ 1 w 232"/>
                <a:gd name="T27" fmla="*/ 1 h 44"/>
                <a:gd name="T28" fmla="*/ 1 w 232"/>
                <a:gd name="T29" fmla="*/ 1 h 44"/>
                <a:gd name="T30" fmla="*/ 1 w 232"/>
                <a:gd name="T31" fmla="*/ 1 h 44"/>
                <a:gd name="T32" fmla="*/ 1 w 232"/>
                <a:gd name="T33" fmla="*/ 1 h 44"/>
                <a:gd name="T34" fmla="*/ 1 w 232"/>
                <a:gd name="T35" fmla="*/ 1 h 44"/>
                <a:gd name="T36" fmla="*/ 1 w 232"/>
                <a:gd name="T37" fmla="*/ 1 h 44"/>
                <a:gd name="T38" fmla="*/ 1 w 232"/>
                <a:gd name="T39" fmla="*/ 1 h 44"/>
                <a:gd name="T40" fmla="*/ 1 w 232"/>
                <a:gd name="T41" fmla="*/ 1 h 44"/>
                <a:gd name="T42" fmla="*/ 1 w 232"/>
                <a:gd name="T43" fmla="*/ 1 h 44"/>
                <a:gd name="T44" fmla="*/ 1 w 232"/>
                <a:gd name="T45" fmla="*/ 1 h 44"/>
                <a:gd name="T46" fmla="*/ 1 w 232"/>
                <a:gd name="T47" fmla="*/ 1 h 44"/>
                <a:gd name="T48" fmla="*/ 1 w 232"/>
                <a:gd name="T49" fmla="*/ 1 h 44"/>
                <a:gd name="T50" fmla="*/ 1 w 232"/>
                <a:gd name="T51" fmla="*/ 1 h 44"/>
                <a:gd name="T52" fmla="*/ 1 w 232"/>
                <a:gd name="T53" fmla="*/ 1 h 44"/>
                <a:gd name="T54" fmla="*/ 1 w 232"/>
                <a:gd name="T55" fmla="*/ 1 h 44"/>
                <a:gd name="T56" fmla="*/ 1 w 232"/>
                <a:gd name="T57" fmla="*/ 1 h 44"/>
                <a:gd name="T58" fmla="*/ 1 w 232"/>
                <a:gd name="T59" fmla="*/ 1 h 44"/>
                <a:gd name="T60" fmla="*/ 0 w 232"/>
                <a:gd name="T61" fmla="*/ 0 h 44"/>
                <a:gd name="T62" fmla="*/ 1 w 232"/>
                <a:gd name="T63" fmla="*/ 1 h 44"/>
                <a:gd name="T64" fmla="*/ 1 w 232"/>
                <a:gd name="T65" fmla="*/ 1 h 44"/>
                <a:gd name="T66" fmla="*/ 1 w 232"/>
                <a:gd name="T67" fmla="*/ 1 h 44"/>
                <a:gd name="T68" fmla="*/ 1 w 232"/>
                <a:gd name="T69" fmla="*/ 1 h 44"/>
                <a:gd name="T70" fmla="*/ 1 w 232"/>
                <a:gd name="T71" fmla="*/ 1 h 44"/>
                <a:gd name="T72" fmla="*/ 1 w 232"/>
                <a:gd name="T73" fmla="*/ 1 h 44"/>
                <a:gd name="T74" fmla="*/ 1 w 232"/>
                <a:gd name="T75" fmla="*/ 1 h 44"/>
                <a:gd name="T76" fmla="*/ 1 w 232"/>
                <a:gd name="T77" fmla="*/ 1 h 44"/>
                <a:gd name="T78" fmla="*/ 1 w 232"/>
                <a:gd name="T79" fmla="*/ 1 h 44"/>
                <a:gd name="T80" fmla="*/ 1 w 232"/>
                <a:gd name="T81" fmla="*/ 1 h 44"/>
                <a:gd name="T82" fmla="*/ 1 w 232"/>
                <a:gd name="T83" fmla="*/ 1 h 44"/>
                <a:gd name="T84" fmla="*/ 1 w 232"/>
                <a:gd name="T85" fmla="*/ 1 h 44"/>
                <a:gd name="T86" fmla="*/ 1 w 232"/>
                <a:gd name="T87" fmla="*/ 1 h 44"/>
                <a:gd name="T88" fmla="*/ 1 w 232"/>
                <a:gd name="T89" fmla="*/ 1 h 44"/>
                <a:gd name="T90" fmla="*/ 1 w 232"/>
                <a:gd name="T91" fmla="*/ 1 h 44"/>
                <a:gd name="T92" fmla="*/ 1 w 232"/>
                <a:gd name="T93" fmla="*/ 1 h 44"/>
                <a:gd name="T94" fmla="*/ 1 w 232"/>
                <a:gd name="T95" fmla="*/ 1 h 44"/>
                <a:gd name="T96" fmla="*/ 1 w 232"/>
                <a:gd name="T97" fmla="*/ 1 h 44"/>
                <a:gd name="T98" fmla="*/ 1 w 232"/>
                <a:gd name="T99" fmla="*/ 1 h 44"/>
                <a:gd name="T100" fmla="*/ 1 w 232"/>
                <a:gd name="T101" fmla="*/ 1 h 44"/>
                <a:gd name="T102" fmla="*/ 1 w 232"/>
                <a:gd name="T103" fmla="*/ 1 h 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32"/>
                <a:gd name="T157" fmla="*/ 0 h 44"/>
                <a:gd name="T158" fmla="*/ 232 w 232"/>
                <a:gd name="T159" fmla="*/ 44 h 4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32" h="44">
                  <a:moveTo>
                    <a:pt x="232" y="37"/>
                  </a:moveTo>
                  <a:lnTo>
                    <a:pt x="229" y="36"/>
                  </a:lnTo>
                  <a:lnTo>
                    <a:pt x="227" y="36"/>
                  </a:lnTo>
                  <a:lnTo>
                    <a:pt x="219" y="36"/>
                  </a:lnTo>
                  <a:lnTo>
                    <a:pt x="212" y="36"/>
                  </a:lnTo>
                  <a:lnTo>
                    <a:pt x="205" y="36"/>
                  </a:lnTo>
                  <a:lnTo>
                    <a:pt x="198" y="36"/>
                  </a:lnTo>
                  <a:lnTo>
                    <a:pt x="184" y="35"/>
                  </a:lnTo>
                  <a:lnTo>
                    <a:pt x="171" y="34"/>
                  </a:lnTo>
                  <a:lnTo>
                    <a:pt x="163" y="32"/>
                  </a:lnTo>
                  <a:lnTo>
                    <a:pt x="155" y="32"/>
                  </a:lnTo>
                  <a:lnTo>
                    <a:pt x="149" y="29"/>
                  </a:lnTo>
                  <a:lnTo>
                    <a:pt x="142" y="29"/>
                  </a:lnTo>
                  <a:lnTo>
                    <a:pt x="134" y="27"/>
                  </a:lnTo>
                  <a:lnTo>
                    <a:pt x="127" y="27"/>
                  </a:lnTo>
                  <a:lnTo>
                    <a:pt x="120" y="25"/>
                  </a:lnTo>
                  <a:lnTo>
                    <a:pt x="114" y="25"/>
                  </a:lnTo>
                  <a:lnTo>
                    <a:pt x="106" y="23"/>
                  </a:lnTo>
                  <a:lnTo>
                    <a:pt x="98" y="22"/>
                  </a:lnTo>
                  <a:lnTo>
                    <a:pt x="91" y="20"/>
                  </a:lnTo>
                  <a:lnTo>
                    <a:pt x="85" y="19"/>
                  </a:lnTo>
                  <a:lnTo>
                    <a:pt x="77" y="17"/>
                  </a:lnTo>
                  <a:lnTo>
                    <a:pt x="69" y="16"/>
                  </a:lnTo>
                  <a:lnTo>
                    <a:pt x="63" y="13"/>
                  </a:lnTo>
                  <a:lnTo>
                    <a:pt x="56" y="12"/>
                  </a:lnTo>
                  <a:lnTo>
                    <a:pt x="49" y="9"/>
                  </a:lnTo>
                  <a:lnTo>
                    <a:pt x="42" y="8"/>
                  </a:lnTo>
                  <a:lnTo>
                    <a:pt x="34" y="6"/>
                  </a:lnTo>
                  <a:lnTo>
                    <a:pt x="28" y="5"/>
                  </a:lnTo>
                  <a:lnTo>
                    <a:pt x="13" y="2"/>
                  </a:lnTo>
                  <a:lnTo>
                    <a:pt x="0" y="0"/>
                  </a:lnTo>
                  <a:lnTo>
                    <a:pt x="10" y="4"/>
                  </a:lnTo>
                  <a:lnTo>
                    <a:pt x="21" y="9"/>
                  </a:lnTo>
                  <a:lnTo>
                    <a:pt x="33" y="13"/>
                  </a:lnTo>
                  <a:lnTo>
                    <a:pt x="47" y="19"/>
                  </a:lnTo>
                  <a:lnTo>
                    <a:pt x="54" y="20"/>
                  </a:lnTo>
                  <a:lnTo>
                    <a:pt x="60" y="23"/>
                  </a:lnTo>
                  <a:lnTo>
                    <a:pt x="68" y="24"/>
                  </a:lnTo>
                  <a:lnTo>
                    <a:pt x="76" y="27"/>
                  </a:lnTo>
                  <a:lnTo>
                    <a:pt x="82" y="28"/>
                  </a:lnTo>
                  <a:lnTo>
                    <a:pt x="90" y="29"/>
                  </a:lnTo>
                  <a:lnTo>
                    <a:pt x="97" y="30"/>
                  </a:lnTo>
                  <a:lnTo>
                    <a:pt x="104" y="33"/>
                  </a:lnTo>
                  <a:lnTo>
                    <a:pt x="112" y="34"/>
                  </a:lnTo>
                  <a:lnTo>
                    <a:pt x="117" y="36"/>
                  </a:lnTo>
                  <a:lnTo>
                    <a:pt x="123" y="39"/>
                  </a:lnTo>
                  <a:lnTo>
                    <a:pt x="132" y="42"/>
                  </a:lnTo>
                  <a:lnTo>
                    <a:pt x="218" y="44"/>
                  </a:lnTo>
                  <a:lnTo>
                    <a:pt x="219" y="43"/>
                  </a:lnTo>
                  <a:lnTo>
                    <a:pt x="224" y="42"/>
                  </a:lnTo>
                  <a:lnTo>
                    <a:pt x="229" y="41"/>
                  </a:lnTo>
                  <a:lnTo>
                    <a:pt x="232"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503" name="Freeform 62"/>
            <p:cNvSpPr>
              <a:spLocks/>
            </p:cNvSpPr>
            <p:nvPr/>
          </p:nvSpPr>
          <p:spPr bwMode="auto">
            <a:xfrm>
              <a:off x="8060" y="15537"/>
              <a:ext cx="68" cy="61"/>
            </a:xfrm>
            <a:custGeom>
              <a:avLst/>
              <a:gdLst>
                <a:gd name="T0" fmla="*/ 0 w 138"/>
                <a:gd name="T1" fmla="*/ 0 h 121"/>
                <a:gd name="T2" fmla="*/ 0 w 138"/>
                <a:gd name="T3" fmla="*/ 0 h 121"/>
                <a:gd name="T4" fmla="*/ 0 w 138"/>
                <a:gd name="T5" fmla="*/ 0 h 121"/>
                <a:gd name="T6" fmla="*/ 0 w 138"/>
                <a:gd name="T7" fmla="*/ 1 h 121"/>
                <a:gd name="T8" fmla="*/ 0 w 138"/>
                <a:gd name="T9" fmla="*/ 1 h 121"/>
                <a:gd name="T10" fmla="*/ 0 w 138"/>
                <a:gd name="T11" fmla="*/ 1 h 121"/>
                <a:gd name="T12" fmla="*/ 0 w 138"/>
                <a:gd name="T13" fmla="*/ 1 h 121"/>
                <a:gd name="T14" fmla="*/ 0 w 138"/>
                <a:gd name="T15" fmla="*/ 1 h 121"/>
                <a:gd name="T16" fmla="*/ 0 w 138"/>
                <a:gd name="T17" fmla="*/ 1 h 121"/>
                <a:gd name="T18" fmla="*/ 0 w 138"/>
                <a:gd name="T19" fmla="*/ 1 h 121"/>
                <a:gd name="T20" fmla="*/ 0 w 138"/>
                <a:gd name="T21" fmla="*/ 1 h 121"/>
                <a:gd name="T22" fmla="*/ 0 w 138"/>
                <a:gd name="T23" fmla="*/ 1 h 121"/>
                <a:gd name="T24" fmla="*/ 0 w 138"/>
                <a:gd name="T25" fmla="*/ 1 h 121"/>
                <a:gd name="T26" fmla="*/ 0 w 138"/>
                <a:gd name="T27" fmla="*/ 1 h 121"/>
                <a:gd name="T28" fmla="*/ 0 w 138"/>
                <a:gd name="T29" fmla="*/ 1 h 121"/>
                <a:gd name="T30" fmla="*/ 0 w 138"/>
                <a:gd name="T31" fmla="*/ 1 h 121"/>
                <a:gd name="T32" fmla="*/ 0 w 138"/>
                <a:gd name="T33" fmla="*/ 1 h 121"/>
                <a:gd name="T34" fmla="*/ 0 w 138"/>
                <a:gd name="T35" fmla="*/ 1 h 121"/>
                <a:gd name="T36" fmla="*/ 0 w 138"/>
                <a:gd name="T37" fmla="*/ 1 h 121"/>
                <a:gd name="T38" fmla="*/ 0 w 138"/>
                <a:gd name="T39" fmla="*/ 1 h 121"/>
                <a:gd name="T40" fmla="*/ 0 w 138"/>
                <a:gd name="T41" fmla="*/ 1 h 121"/>
                <a:gd name="T42" fmla="*/ 0 w 138"/>
                <a:gd name="T43" fmla="*/ 1 h 121"/>
                <a:gd name="T44" fmla="*/ 0 w 138"/>
                <a:gd name="T45" fmla="*/ 1 h 121"/>
                <a:gd name="T46" fmla="*/ 0 w 138"/>
                <a:gd name="T47" fmla="*/ 1 h 121"/>
                <a:gd name="T48" fmla="*/ 0 w 138"/>
                <a:gd name="T49" fmla="*/ 1 h 121"/>
                <a:gd name="T50" fmla="*/ 0 w 138"/>
                <a:gd name="T51" fmla="*/ 1 h 121"/>
                <a:gd name="T52" fmla="*/ 0 w 138"/>
                <a:gd name="T53" fmla="*/ 1 h 121"/>
                <a:gd name="T54" fmla="*/ 0 w 138"/>
                <a:gd name="T55" fmla="*/ 1 h 121"/>
                <a:gd name="T56" fmla="*/ 0 w 138"/>
                <a:gd name="T57" fmla="*/ 1 h 121"/>
                <a:gd name="T58" fmla="*/ 0 w 138"/>
                <a:gd name="T59" fmla="*/ 1 h 121"/>
                <a:gd name="T60" fmla="*/ 0 w 138"/>
                <a:gd name="T61" fmla="*/ 1 h 121"/>
                <a:gd name="T62" fmla="*/ 0 w 138"/>
                <a:gd name="T63" fmla="*/ 1 h 121"/>
                <a:gd name="T64" fmla="*/ 0 w 138"/>
                <a:gd name="T65" fmla="*/ 1 h 121"/>
                <a:gd name="T66" fmla="*/ 0 w 138"/>
                <a:gd name="T67" fmla="*/ 1 h 121"/>
                <a:gd name="T68" fmla="*/ 0 w 138"/>
                <a:gd name="T69" fmla="*/ 1 h 121"/>
                <a:gd name="T70" fmla="*/ 0 w 138"/>
                <a:gd name="T71" fmla="*/ 1 h 121"/>
                <a:gd name="T72" fmla="*/ 0 w 138"/>
                <a:gd name="T73" fmla="*/ 1 h 121"/>
                <a:gd name="T74" fmla="*/ 0 w 138"/>
                <a:gd name="T75" fmla="*/ 1 h 121"/>
                <a:gd name="T76" fmla="*/ 0 w 138"/>
                <a:gd name="T77" fmla="*/ 1 h 121"/>
                <a:gd name="T78" fmla="*/ 0 w 138"/>
                <a:gd name="T79" fmla="*/ 1 h 121"/>
                <a:gd name="T80" fmla="*/ 0 w 138"/>
                <a:gd name="T81" fmla="*/ 0 h 1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8"/>
                <a:gd name="T124" fmla="*/ 0 h 121"/>
                <a:gd name="T125" fmla="*/ 138 w 138"/>
                <a:gd name="T126" fmla="*/ 121 h 1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8" h="121">
                  <a:moveTo>
                    <a:pt x="138" y="0"/>
                  </a:moveTo>
                  <a:lnTo>
                    <a:pt x="135" y="0"/>
                  </a:lnTo>
                  <a:lnTo>
                    <a:pt x="134" y="0"/>
                  </a:lnTo>
                  <a:lnTo>
                    <a:pt x="124" y="7"/>
                  </a:lnTo>
                  <a:lnTo>
                    <a:pt x="115" y="13"/>
                  </a:lnTo>
                  <a:lnTo>
                    <a:pt x="105" y="19"/>
                  </a:lnTo>
                  <a:lnTo>
                    <a:pt x="98" y="26"/>
                  </a:lnTo>
                  <a:lnTo>
                    <a:pt x="90" y="32"/>
                  </a:lnTo>
                  <a:lnTo>
                    <a:pt x="82" y="40"/>
                  </a:lnTo>
                  <a:lnTo>
                    <a:pt x="74" y="46"/>
                  </a:lnTo>
                  <a:lnTo>
                    <a:pt x="66" y="53"/>
                  </a:lnTo>
                  <a:lnTo>
                    <a:pt x="59" y="60"/>
                  </a:lnTo>
                  <a:lnTo>
                    <a:pt x="51" y="66"/>
                  </a:lnTo>
                  <a:lnTo>
                    <a:pt x="43" y="73"/>
                  </a:lnTo>
                  <a:lnTo>
                    <a:pt x="37" y="80"/>
                  </a:lnTo>
                  <a:lnTo>
                    <a:pt x="29" y="86"/>
                  </a:lnTo>
                  <a:lnTo>
                    <a:pt x="22" y="94"/>
                  </a:lnTo>
                  <a:lnTo>
                    <a:pt x="16" y="100"/>
                  </a:lnTo>
                  <a:lnTo>
                    <a:pt x="9" y="108"/>
                  </a:lnTo>
                  <a:lnTo>
                    <a:pt x="4" y="113"/>
                  </a:lnTo>
                  <a:lnTo>
                    <a:pt x="0" y="121"/>
                  </a:lnTo>
                  <a:lnTo>
                    <a:pt x="8" y="116"/>
                  </a:lnTo>
                  <a:lnTo>
                    <a:pt x="17" y="111"/>
                  </a:lnTo>
                  <a:lnTo>
                    <a:pt x="25" y="105"/>
                  </a:lnTo>
                  <a:lnTo>
                    <a:pt x="34" y="100"/>
                  </a:lnTo>
                  <a:lnTo>
                    <a:pt x="42" y="94"/>
                  </a:lnTo>
                  <a:lnTo>
                    <a:pt x="50" y="87"/>
                  </a:lnTo>
                  <a:lnTo>
                    <a:pt x="57" y="81"/>
                  </a:lnTo>
                  <a:lnTo>
                    <a:pt x="66" y="76"/>
                  </a:lnTo>
                  <a:lnTo>
                    <a:pt x="73" y="68"/>
                  </a:lnTo>
                  <a:lnTo>
                    <a:pt x="81" y="62"/>
                  </a:lnTo>
                  <a:lnTo>
                    <a:pt x="89" y="55"/>
                  </a:lnTo>
                  <a:lnTo>
                    <a:pt x="96" y="49"/>
                  </a:lnTo>
                  <a:lnTo>
                    <a:pt x="104" y="43"/>
                  </a:lnTo>
                  <a:lnTo>
                    <a:pt x="112" y="36"/>
                  </a:lnTo>
                  <a:lnTo>
                    <a:pt x="120" y="30"/>
                  </a:lnTo>
                  <a:lnTo>
                    <a:pt x="128" y="24"/>
                  </a:lnTo>
                  <a:lnTo>
                    <a:pt x="129" y="18"/>
                  </a:lnTo>
                  <a:lnTo>
                    <a:pt x="133" y="13"/>
                  </a:lnTo>
                  <a:lnTo>
                    <a:pt x="135" y="7"/>
                  </a:lnTo>
                  <a:lnTo>
                    <a:pt x="13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504" name="Freeform 63"/>
            <p:cNvSpPr>
              <a:spLocks/>
            </p:cNvSpPr>
            <p:nvPr/>
          </p:nvSpPr>
          <p:spPr bwMode="auto">
            <a:xfrm>
              <a:off x="7987" y="15383"/>
              <a:ext cx="138" cy="47"/>
            </a:xfrm>
            <a:custGeom>
              <a:avLst/>
              <a:gdLst>
                <a:gd name="T0" fmla="*/ 1 w 274"/>
                <a:gd name="T1" fmla="*/ 1 h 92"/>
                <a:gd name="T2" fmla="*/ 1 w 274"/>
                <a:gd name="T3" fmla="*/ 1 h 92"/>
                <a:gd name="T4" fmla="*/ 1 w 274"/>
                <a:gd name="T5" fmla="*/ 1 h 92"/>
                <a:gd name="T6" fmla="*/ 1 w 274"/>
                <a:gd name="T7" fmla="*/ 1 h 92"/>
                <a:gd name="T8" fmla="*/ 1 w 274"/>
                <a:gd name="T9" fmla="*/ 1 h 92"/>
                <a:gd name="T10" fmla="*/ 1 w 274"/>
                <a:gd name="T11" fmla="*/ 1 h 92"/>
                <a:gd name="T12" fmla="*/ 1 w 274"/>
                <a:gd name="T13" fmla="*/ 1 h 92"/>
                <a:gd name="T14" fmla="*/ 1 w 274"/>
                <a:gd name="T15" fmla="*/ 1 h 92"/>
                <a:gd name="T16" fmla="*/ 0 w 274"/>
                <a:gd name="T17" fmla="*/ 0 h 92"/>
                <a:gd name="T18" fmla="*/ 1 w 274"/>
                <a:gd name="T19" fmla="*/ 1 h 92"/>
                <a:gd name="T20" fmla="*/ 1 w 274"/>
                <a:gd name="T21" fmla="*/ 1 h 92"/>
                <a:gd name="T22" fmla="*/ 1 w 274"/>
                <a:gd name="T23" fmla="*/ 1 h 92"/>
                <a:gd name="T24" fmla="*/ 1 w 274"/>
                <a:gd name="T25" fmla="*/ 1 h 92"/>
                <a:gd name="T26" fmla="*/ 1 w 274"/>
                <a:gd name="T27" fmla="*/ 1 h 92"/>
                <a:gd name="T28" fmla="*/ 1 w 274"/>
                <a:gd name="T29" fmla="*/ 1 h 92"/>
                <a:gd name="T30" fmla="*/ 1 w 274"/>
                <a:gd name="T31" fmla="*/ 1 h 92"/>
                <a:gd name="T32" fmla="*/ 1 w 274"/>
                <a:gd name="T33" fmla="*/ 1 h 92"/>
                <a:gd name="T34" fmla="*/ 1 w 274"/>
                <a:gd name="T35" fmla="*/ 1 h 92"/>
                <a:gd name="T36" fmla="*/ 1 w 274"/>
                <a:gd name="T37" fmla="*/ 1 h 92"/>
                <a:gd name="T38" fmla="*/ 1 w 274"/>
                <a:gd name="T39" fmla="*/ 1 h 92"/>
                <a:gd name="T40" fmla="*/ 1 w 274"/>
                <a:gd name="T41" fmla="*/ 1 h 92"/>
                <a:gd name="T42" fmla="*/ 1 w 274"/>
                <a:gd name="T43" fmla="*/ 1 h 92"/>
                <a:gd name="T44" fmla="*/ 1 w 274"/>
                <a:gd name="T45" fmla="*/ 1 h 92"/>
                <a:gd name="T46" fmla="*/ 1 w 274"/>
                <a:gd name="T47" fmla="*/ 1 h 92"/>
                <a:gd name="T48" fmla="*/ 1 w 274"/>
                <a:gd name="T49" fmla="*/ 1 h 92"/>
                <a:gd name="T50" fmla="*/ 1 w 274"/>
                <a:gd name="T51" fmla="*/ 1 h 92"/>
                <a:gd name="T52" fmla="*/ 1 w 274"/>
                <a:gd name="T53" fmla="*/ 1 h 92"/>
                <a:gd name="T54" fmla="*/ 1 w 274"/>
                <a:gd name="T55" fmla="*/ 1 h 92"/>
                <a:gd name="T56" fmla="*/ 1 w 274"/>
                <a:gd name="T57" fmla="*/ 1 h 92"/>
                <a:gd name="T58" fmla="*/ 1 w 274"/>
                <a:gd name="T59" fmla="*/ 1 h 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74"/>
                <a:gd name="T91" fmla="*/ 0 h 92"/>
                <a:gd name="T92" fmla="*/ 274 w 274"/>
                <a:gd name="T93" fmla="*/ 92 h 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74" h="92">
                  <a:moveTo>
                    <a:pt x="274" y="92"/>
                  </a:moveTo>
                  <a:lnTo>
                    <a:pt x="164" y="75"/>
                  </a:lnTo>
                  <a:lnTo>
                    <a:pt x="31" y="19"/>
                  </a:lnTo>
                  <a:lnTo>
                    <a:pt x="26" y="16"/>
                  </a:lnTo>
                  <a:lnTo>
                    <a:pt x="21" y="14"/>
                  </a:lnTo>
                  <a:lnTo>
                    <a:pt x="16" y="8"/>
                  </a:lnTo>
                  <a:lnTo>
                    <a:pt x="10" y="5"/>
                  </a:lnTo>
                  <a:lnTo>
                    <a:pt x="5" y="2"/>
                  </a:lnTo>
                  <a:lnTo>
                    <a:pt x="0" y="0"/>
                  </a:lnTo>
                  <a:lnTo>
                    <a:pt x="3" y="6"/>
                  </a:lnTo>
                  <a:lnTo>
                    <a:pt x="9" y="12"/>
                  </a:lnTo>
                  <a:lnTo>
                    <a:pt x="17" y="19"/>
                  </a:lnTo>
                  <a:lnTo>
                    <a:pt x="27" y="27"/>
                  </a:lnTo>
                  <a:lnTo>
                    <a:pt x="135" y="70"/>
                  </a:lnTo>
                  <a:lnTo>
                    <a:pt x="143" y="72"/>
                  </a:lnTo>
                  <a:lnTo>
                    <a:pt x="151" y="74"/>
                  </a:lnTo>
                  <a:lnTo>
                    <a:pt x="158" y="76"/>
                  </a:lnTo>
                  <a:lnTo>
                    <a:pt x="168" y="79"/>
                  </a:lnTo>
                  <a:lnTo>
                    <a:pt x="175" y="81"/>
                  </a:lnTo>
                  <a:lnTo>
                    <a:pt x="184" y="83"/>
                  </a:lnTo>
                  <a:lnTo>
                    <a:pt x="194" y="85"/>
                  </a:lnTo>
                  <a:lnTo>
                    <a:pt x="203" y="87"/>
                  </a:lnTo>
                  <a:lnTo>
                    <a:pt x="210" y="88"/>
                  </a:lnTo>
                  <a:lnTo>
                    <a:pt x="220" y="89"/>
                  </a:lnTo>
                  <a:lnTo>
                    <a:pt x="229" y="90"/>
                  </a:lnTo>
                  <a:lnTo>
                    <a:pt x="238" y="91"/>
                  </a:lnTo>
                  <a:lnTo>
                    <a:pt x="246" y="91"/>
                  </a:lnTo>
                  <a:lnTo>
                    <a:pt x="255" y="91"/>
                  </a:lnTo>
                  <a:lnTo>
                    <a:pt x="264" y="91"/>
                  </a:lnTo>
                  <a:lnTo>
                    <a:pt x="274" y="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505" name="Freeform 64"/>
            <p:cNvSpPr>
              <a:spLocks/>
            </p:cNvSpPr>
            <p:nvPr/>
          </p:nvSpPr>
          <p:spPr bwMode="auto">
            <a:xfrm>
              <a:off x="8019" y="15146"/>
              <a:ext cx="111" cy="28"/>
            </a:xfrm>
            <a:custGeom>
              <a:avLst/>
              <a:gdLst>
                <a:gd name="T0" fmla="*/ 1 w 221"/>
                <a:gd name="T1" fmla="*/ 1 h 56"/>
                <a:gd name="T2" fmla="*/ 1 w 221"/>
                <a:gd name="T3" fmla="*/ 1 h 56"/>
                <a:gd name="T4" fmla="*/ 1 w 221"/>
                <a:gd name="T5" fmla="*/ 1 h 56"/>
                <a:gd name="T6" fmla="*/ 1 w 221"/>
                <a:gd name="T7" fmla="*/ 1 h 56"/>
                <a:gd name="T8" fmla="*/ 1 w 221"/>
                <a:gd name="T9" fmla="*/ 1 h 56"/>
                <a:gd name="T10" fmla="*/ 1 w 221"/>
                <a:gd name="T11" fmla="*/ 1 h 56"/>
                <a:gd name="T12" fmla="*/ 1 w 221"/>
                <a:gd name="T13" fmla="*/ 1 h 56"/>
                <a:gd name="T14" fmla="*/ 1 w 221"/>
                <a:gd name="T15" fmla="*/ 1 h 56"/>
                <a:gd name="T16" fmla="*/ 1 w 221"/>
                <a:gd name="T17" fmla="*/ 1 h 56"/>
                <a:gd name="T18" fmla="*/ 1 w 221"/>
                <a:gd name="T19" fmla="*/ 1 h 56"/>
                <a:gd name="T20" fmla="*/ 1 w 221"/>
                <a:gd name="T21" fmla="*/ 1 h 56"/>
                <a:gd name="T22" fmla="*/ 1 w 221"/>
                <a:gd name="T23" fmla="*/ 1 h 56"/>
                <a:gd name="T24" fmla="*/ 1 w 221"/>
                <a:gd name="T25" fmla="*/ 0 h 56"/>
                <a:gd name="T26" fmla="*/ 1 w 221"/>
                <a:gd name="T27" fmla="*/ 0 h 56"/>
                <a:gd name="T28" fmla="*/ 1 w 221"/>
                <a:gd name="T29" fmla="*/ 0 h 56"/>
                <a:gd name="T30" fmla="*/ 1 w 221"/>
                <a:gd name="T31" fmla="*/ 1 h 56"/>
                <a:gd name="T32" fmla="*/ 1 w 221"/>
                <a:gd name="T33" fmla="*/ 1 h 56"/>
                <a:gd name="T34" fmla="*/ 1 w 221"/>
                <a:gd name="T35" fmla="*/ 1 h 56"/>
                <a:gd name="T36" fmla="*/ 1 w 221"/>
                <a:gd name="T37" fmla="*/ 1 h 56"/>
                <a:gd name="T38" fmla="*/ 1 w 221"/>
                <a:gd name="T39" fmla="*/ 1 h 56"/>
                <a:gd name="T40" fmla="*/ 1 w 221"/>
                <a:gd name="T41" fmla="*/ 1 h 56"/>
                <a:gd name="T42" fmla="*/ 1 w 221"/>
                <a:gd name="T43" fmla="*/ 1 h 56"/>
                <a:gd name="T44" fmla="*/ 1 w 221"/>
                <a:gd name="T45" fmla="*/ 1 h 56"/>
                <a:gd name="T46" fmla="*/ 0 w 221"/>
                <a:gd name="T47" fmla="*/ 1 h 56"/>
                <a:gd name="T48" fmla="*/ 1 w 221"/>
                <a:gd name="T49" fmla="*/ 1 h 56"/>
                <a:gd name="T50" fmla="*/ 1 w 221"/>
                <a:gd name="T51" fmla="*/ 1 h 56"/>
                <a:gd name="T52" fmla="*/ 1 w 221"/>
                <a:gd name="T53" fmla="*/ 1 h 56"/>
                <a:gd name="T54" fmla="*/ 1 w 221"/>
                <a:gd name="T55" fmla="*/ 1 h 56"/>
                <a:gd name="T56" fmla="*/ 1 w 221"/>
                <a:gd name="T57" fmla="*/ 1 h 56"/>
                <a:gd name="T58" fmla="*/ 1 w 221"/>
                <a:gd name="T59" fmla="*/ 1 h 56"/>
                <a:gd name="T60" fmla="*/ 1 w 221"/>
                <a:gd name="T61" fmla="*/ 1 h 56"/>
                <a:gd name="T62" fmla="*/ 1 w 221"/>
                <a:gd name="T63" fmla="*/ 1 h 56"/>
                <a:gd name="T64" fmla="*/ 1 w 221"/>
                <a:gd name="T65" fmla="*/ 1 h 56"/>
                <a:gd name="T66" fmla="*/ 1 w 221"/>
                <a:gd name="T67" fmla="*/ 1 h 56"/>
                <a:gd name="T68" fmla="*/ 1 w 221"/>
                <a:gd name="T69" fmla="*/ 1 h 56"/>
                <a:gd name="T70" fmla="*/ 1 w 221"/>
                <a:gd name="T71" fmla="*/ 1 h 56"/>
                <a:gd name="T72" fmla="*/ 1 w 221"/>
                <a:gd name="T73" fmla="*/ 1 h 56"/>
                <a:gd name="T74" fmla="*/ 1 w 221"/>
                <a:gd name="T75" fmla="*/ 1 h 56"/>
                <a:gd name="T76" fmla="*/ 1 w 221"/>
                <a:gd name="T77" fmla="*/ 1 h 56"/>
                <a:gd name="T78" fmla="*/ 1 w 221"/>
                <a:gd name="T79" fmla="*/ 1 h 56"/>
                <a:gd name="T80" fmla="*/ 1 w 221"/>
                <a:gd name="T81" fmla="*/ 1 h 56"/>
                <a:gd name="T82" fmla="*/ 1 w 221"/>
                <a:gd name="T83" fmla="*/ 1 h 56"/>
                <a:gd name="T84" fmla="*/ 1 w 221"/>
                <a:gd name="T85" fmla="*/ 1 h 56"/>
                <a:gd name="T86" fmla="*/ 1 w 221"/>
                <a:gd name="T87" fmla="*/ 1 h 56"/>
                <a:gd name="T88" fmla="*/ 1 w 221"/>
                <a:gd name="T89" fmla="*/ 1 h 5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21"/>
                <a:gd name="T136" fmla="*/ 0 h 56"/>
                <a:gd name="T137" fmla="*/ 221 w 221"/>
                <a:gd name="T138" fmla="*/ 56 h 5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21" h="56">
                  <a:moveTo>
                    <a:pt x="221" y="50"/>
                  </a:moveTo>
                  <a:lnTo>
                    <a:pt x="219" y="46"/>
                  </a:lnTo>
                  <a:lnTo>
                    <a:pt x="218" y="42"/>
                  </a:lnTo>
                  <a:lnTo>
                    <a:pt x="161" y="12"/>
                  </a:lnTo>
                  <a:lnTo>
                    <a:pt x="152" y="9"/>
                  </a:lnTo>
                  <a:lnTo>
                    <a:pt x="144" y="7"/>
                  </a:lnTo>
                  <a:lnTo>
                    <a:pt x="136" y="4"/>
                  </a:lnTo>
                  <a:lnTo>
                    <a:pt x="128" y="4"/>
                  </a:lnTo>
                  <a:lnTo>
                    <a:pt x="119" y="2"/>
                  </a:lnTo>
                  <a:lnTo>
                    <a:pt x="111" y="1"/>
                  </a:lnTo>
                  <a:lnTo>
                    <a:pt x="104" y="1"/>
                  </a:lnTo>
                  <a:lnTo>
                    <a:pt x="96" y="1"/>
                  </a:lnTo>
                  <a:lnTo>
                    <a:pt x="87" y="0"/>
                  </a:lnTo>
                  <a:lnTo>
                    <a:pt x="79" y="0"/>
                  </a:lnTo>
                  <a:lnTo>
                    <a:pt x="70" y="0"/>
                  </a:lnTo>
                  <a:lnTo>
                    <a:pt x="62" y="1"/>
                  </a:lnTo>
                  <a:lnTo>
                    <a:pt x="54" y="1"/>
                  </a:lnTo>
                  <a:lnTo>
                    <a:pt x="46" y="1"/>
                  </a:lnTo>
                  <a:lnTo>
                    <a:pt x="39" y="2"/>
                  </a:lnTo>
                  <a:lnTo>
                    <a:pt x="31" y="4"/>
                  </a:lnTo>
                  <a:lnTo>
                    <a:pt x="22" y="7"/>
                  </a:lnTo>
                  <a:lnTo>
                    <a:pt x="15" y="10"/>
                  </a:lnTo>
                  <a:lnTo>
                    <a:pt x="7" y="13"/>
                  </a:lnTo>
                  <a:lnTo>
                    <a:pt x="0" y="18"/>
                  </a:lnTo>
                  <a:lnTo>
                    <a:pt x="6" y="19"/>
                  </a:lnTo>
                  <a:lnTo>
                    <a:pt x="14" y="20"/>
                  </a:lnTo>
                  <a:lnTo>
                    <a:pt x="22" y="20"/>
                  </a:lnTo>
                  <a:lnTo>
                    <a:pt x="31" y="21"/>
                  </a:lnTo>
                  <a:lnTo>
                    <a:pt x="39" y="20"/>
                  </a:lnTo>
                  <a:lnTo>
                    <a:pt x="48" y="20"/>
                  </a:lnTo>
                  <a:lnTo>
                    <a:pt x="57" y="20"/>
                  </a:lnTo>
                  <a:lnTo>
                    <a:pt x="67" y="20"/>
                  </a:lnTo>
                  <a:lnTo>
                    <a:pt x="76" y="19"/>
                  </a:lnTo>
                  <a:lnTo>
                    <a:pt x="85" y="19"/>
                  </a:lnTo>
                  <a:lnTo>
                    <a:pt x="94" y="19"/>
                  </a:lnTo>
                  <a:lnTo>
                    <a:pt x="105" y="19"/>
                  </a:lnTo>
                  <a:lnTo>
                    <a:pt x="114" y="19"/>
                  </a:lnTo>
                  <a:lnTo>
                    <a:pt x="123" y="20"/>
                  </a:lnTo>
                  <a:lnTo>
                    <a:pt x="132" y="23"/>
                  </a:lnTo>
                  <a:lnTo>
                    <a:pt x="143" y="26"/>
                  </a:lnTo>
                  <a:lnTo>
                    <a:pt x="210" y="56"/>
                  </a:lnTo>
                  <a:lnTo>
                    <a:pt x="211" y="54"/>
                  </a:lnTo>
                  <a:lnTo>
                    <a:pt x="215" y="54"/>
                  </a:lnTo>
                  <a:lnTo>
                    <a:pt x="218" y="52"/>
                  </a:lnTo>
                  <a:lnTo>
                    <a:pt x="221"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506" name="Freeform 65"/>
            <p:cNvSpPr>
              <a:spLocks/>
            </p:cNvSpPr>
            <p:nvPr/>
          </p:nvSpPr>
          <p:spPr bwMode="auto">
            <a:xfrm>
              <a:off x="8019" y="15720"/>
              <a:ext cx="85" cy="81"/>
            </a:xfrm>
            <a:custGeom>
              <a:avLst/>
              <a:gdLst>
                <a:gd name="T0" fmla="*/ 0 w 172"/>
                <a:gd name="T1" fmla="*/ 1 h 162"/>
                <a:gd name="T2" fmla="*/ 0 w 172"/>
                <a:gd name="T3" fmla="*/ 1 h 162"/>
                <a:gd name="T4" fmla="*/ 0 w 172"/>
                <a:gd name="T5" fmla="*/ 0 h 162"/>
                <a:gd name="T6" fmla="*/ 0 w 172"/>
                <a:gd name="T7" fmla="*/ 0 h 162"/>
                <a:gd name="T8" fmla="*/ 0 w 172"/>
                <a:gd name="T9" fmla="*/ 1 h 162"/>
                <a:gd name="T10" fmla="*/ 0 w 172"/>
                <a:gd name="T11" fmla="*/ 1 h 162"/>
                <a:gd name="T12" fmla="*/ 0 w 172"/>
                <a:gd name="T13" fmla="*/ 1 h 162"/>
                <a:gd name="T14" fmla="*/ 0 w 172"/>
                <a:gd name="T15" fmla="*/ 1 h 162"/>
                <a:gd name="T16" fmla="*/ 0 w 172"/>
                <a:gd name="T17" fmla="*/ 1 h 162"/>
                <a:gd name="T18" fmla="*/ 0 w 172"/>
                <a:gd name="T19" fmla="*/ 1 h 162"/>
                <a:gd name="T20" fmla="*/ 0 w 172"/>
                <a:gd name="T21" fmla="*/ 1 h 162"/>
                <a:gd name="T22" fmla="*/ 0 w 172"/>
                <a:gd name="T23" fmla="*/ 1 h 162"/>
                <a:gd name="T24" fmla="*/ 0 w 172"/>
                <a:gd name="T25" fmla="*/ 1 h 162"/>
                <a:gd name="T26" fmla="*/ 0 w 172"/>
                <a:gd name="T27" fmla="*/ 1 h 162"/>
                <a:gd name="T28" fmla="*/ 0 w 172"/>
                <a:gd name="T29" fmla="*/ 1 h 162"/>
                <a:gd name="T30" fmla="*/ 0 w 172"/>
                <a:gd name="T31" fmla="*/ 1 h 162"/>
                <a:gd name="T32" fmla="*/ 0 w 172"/>
                <a:gd name="T33" fmla="*/ 1 h 162"/>
                <a:gd name="T34" fmla="*/ 0 w 172"/>
                <a:gd name="T35" fmla="*/ 1 h 162"/>
                <a:gd name="T36" fmla="*/ 0 w 172"/>
                <a:gd name="T37" fmla="*/ 1 h 162"/>
                <a:gd name="T38" fmla="*/ 0 w 172"/>
                <a:gd name="T39" fmla="*/ 1 h 162"/>
                <a:gd name="T40" fmla="*/ 0 w 172"/>
                <a:gd name="T41" fmla="*/ 1 h 162"/>
                <a:gd name="T42" fmla="*/ 0 w 172"/>
                <a:gd name="T43" fmla="*/ 1 h 162"/>
                <a:gd name="T44" fmla="*/ 0 w 172"/>
                <a:gd name="T45" fmla="*/ 1 h 162"/>
                <a:gd name="T46" fmla="*/ 0 w 172"/>
                <a:gd name="T47" fmla="*/ 1 h 162"/>
                <a:gd name="T48" fmla="*/ 0 w 172"/>
                <a:gd name="T49" fmla="*/ 1 h 162"/>
                <a:gd name="T50" fmla="*/ 0 w 172"/>
                <a:gd name="T51" fmla="*/ 1 h 162"/>
                <a:gd name="T52" fmla="*/ 0 w 172"/>
                <a:gd name="T53" fmla="*/ 1 h 162"/>
                <a:gd name="T54" fmla="*/ 0 w 172"/>
                <a:gd name="T55" fmla="*/ 1 h 1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72"/>
                <a:gd name="T85" fmla="*/ 0 h 162"/>
                <a:gd name="T86" fmla="*/ 172 w 172"/>
                <a:gd name="T87" fmla="*/ 162 h 16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72" h="162">
                  <a:moveTo>
                    <a:pt x="172" y="3"/>
                  </a:moveTo>
                  <a:lnTo>
                    <a:pt x="171" y="1"/>
                  </a:lnTo>
                  <a:lnTo>
                    <a:pt x="171" y="0"/>
                  </a:lnTo>
                  <a:lnTo>
                    <a:pt x="163" y="0"/>
                  </a:lnTo>
                  <a:lnTo>
                    <a:pt x="159" y="2"/>
                  </a:lnTo>
                  <a:lnTo>
                    <a:pt x="154" y="4"/>
                  </a:lnTo>
                  <a:lnTo>
                    <a:pt x="148" y="8"/>
                  </a:lnTo>
                  <a:lnTo>
                    <a:pt x="135" y="16"/>
                  </a:lnTo>
                  <a:lnTo>
                    <a:pt x="124" y="25"/>
                  </a:lnTo>
                  <a:lnTo>
                    <a:pt x="113" y="33"/>
                  </a:lnTo>
                  <a:lnTo>
                    <a:pt x="104" y="43"/>
                  </a:lnTo>
                  <a:lnTo>
                    <a:pt x="94" y="52"/>
                  </a:lnTo>
                  <a:lnTo>
                    <a:pt x="85" y="62"/>
                  </a:lnTo>
                  <a:lnTo>
                    <a:pt x="76" y="71"/>
                  </a:lnTo>
                  <a:lnTo>
                    <a:pt x="68" y="81"/>
                  </a:lnTo>
                  <a:lnTo>
                    <a:pt x="59" y="91"/>
                  </a:lnTo>
                  <a:lnTo>
                    <a:pt x="50" y="100"/>
                  </a:lnTo>
                  <a:lnTo>
                    <a:pt x="42" y="110"/>
                  </a:lnTo>
                  <a:lnTo>
                    <a:pt x="34" y="119"/>
                  </a:lnTo>
                  <a:lnTo>
                    <a:pt x="25" y="129"/>
                  </a:lnTo>
                  <a:lnTo>
                    <a:pt x="17" y="140"/>
                  </a:lnTo>
                  <a:lnTo>
                    <a:pt x="8" y="149"/>
                  </a:lnTo>
                  <a:lnTo>
                    <a:pt x="0" y="160"/>
                  </a:lnTo>
                  <a:lnTo>
                    <a:pt x="3" y="162"/>
                  </a:lnTo>
                  <a:lnTo>
                    <a:pt x="11" y="161"/>
                  </a:lnTo>
                  <a:lnTo>
                    <a:pt x="172" y="5"/>
                  </a:lnTo>
                  <a:lnTo>
                    <a:pt x="172" y="4"/>
                  </a:lnTo>
                  <a:lnTo>
                    <a:pt x="17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507" name="Freeform 66"/>
            <p:cNvSpPr>
              <a:spLocks/>
            </p:cNvSpPr>
            <p:nvPr/>
          </p:nvSpPr>
          <p:spPr bwMode="auto">
            <a:xfrm>
              <a:off x="8123" y="14919"/>
              <a:ext cx="6" cy="1"/>
            </a:xfrm>
            <a:custGeom>
              <a:avLst/>
              <a:gdLst>
                <a:gd name="T0" fmla="*/ 1 w 11"/>
                <a:gd name="T1" fmla="*/ 0 h 1"/>
                <a:gd name="T2" fmla="*/ 1 w 11"/>
                <a:gd name="T3" fmla="*/ 0 h 1"/>
                <a:gd name="T4" fmla="*/ 0 w 11"/>
                <a:gd name="T5" fmla="*/ 0 h 1"/>
                <a:gd name="T6" fmla="*/ 1 w 11"/>
                <a:gd name="T7" fmla="*/ 0 h 1"/>
                <a:gd name="T8" fmla="*/ 1 w 11"/>
                <a:gd name="T9" fmla="*/ 0 h 1"/>
                <a:gd name="T10" fmla="*/ 0 60000 65536"/>
                <a:gd name="T11" fmla="*/ 0 60000 65536"/>
                <a:gd name="T12" fmla="*/ 0 60000 65536"/>
                <a:gd name="T13" fmla="*/ 0 60000 65536"/>
                <a:gd name="T14" fmla="*/ 0 60000 65536"/>
                <a:gd name="T15" fmla="*/ 0 w 11"/>
                <a:gd name="T16" fmla="*/ 0 h 1"/>
                <a:gd name="T17" fmla="*/ 11 w 11"/>
                <a:gd name="T18" fmla="*/ 1 h 1"/>
              </a:gdLst>
              <a:ahLst/>
              <a:cxnLst>
                <a:cxn ang="T10">
                  <a:pos x="T0" y="T1"/>
                </a:cxn>
                <a:cxn ang="T11">
                  <a:pos x="T2" y="T3"/>
                </a:cxn>
                <a:cxn ang="T12">
                  <a:pos x="T4" y="T5"/>
                </a:cxn>
                <a:cxn ang="T13">
                  <a:pos x="T6" y="T7"/>
                </a:cxn>
                <a:cxn ang="T14">
                  <a:pos x="T8" y="T9"/>
                </a:cxn>
              </a:cxnLst>
              <a:rect l="T15" t="T16" r="T17" b="T18"/>
              <a:pathLst>
                <a:path w="11" h="1">
                  <a:moveTo>
                    <a:pt x="11" y="0"/>
                  </a:moveTo>
                  <a:lnTo>
                    <a:pt x="5" y="0"/>
                  </a:lnTo>
                  <a:lnTo>
                    <a:pt x="0" y="0"/>
                  </a:lnTo>
                  <a:lnTo>
                    <a:pt x="3" y="0"/>
                  </a:lnTo>
                  <a:lnTo>
                    <a:pt x="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508" name="Freeform 67"/>
            <p:cNvSpPr>
              <a:spLocks/>
            </p:cNvSpPr>
            <p:nvPr/>
          </p:nvSpPr>
          <p:spPr bwMode="auto">
            <a:xfrm>
              <a:off x="8052" y="15769"/>
              <a:ext cx="30" cy="27"/>
            </a:xfrm>
            <a:custGeom>
              <a:avLst/>
              <a:gdLst>
                <a:gd name="T0" fmla="*/ 0 w 61"/>
                <a:gd name="T1" fmla="*/ 1 h 53"/>
                <a:gd name="T2" fmla="*/ 0 w 61"/>
                <a:gd name="T3" fmla="*/ 0 h 53"/>
                <a:gd name="T4" fmla="*/ 0 w 61"/>
                <a:gd name="T5" fmla="*/ 0 h 53"/>
                <a:gd name="T6" fmla="*/ 0 w 61"/>
                <a:gd name="T7" fmla="*/ 1 h 53"/>
                <a:gd name="T8" fmla="*/ 0 w 61"/>
                <a:gd name="T9" fmla="*/ 1 h 53"/>
                <a:gd name="T10" fmla="*/ 0 w 61"/>
                <a:gd name="T11" fmla="*/ 1 h 53"/>
                <a:gd name="T12" fmla="*/ 0 w 61"/>
                <a:gd name="T13" fmla="*/ 1 h 53"/>
                <a:gd name="T14" fmla="*/ 0 w 61"/>
                <a:gd name="T15" fmla="*/ 1 h 53"/>
                <a:gd name="T16" fmla="*/ 0 w 61"/>
                <a:gd name="T17" fmla="*/ 1 h 53"/>
                <a:gd name="T18" fmla="*/ 0 w 61"/>
                <a:gd name="T19" fmla="*/ 1 h 53"/>
                <a:gd name="T20" fmla="*/ 0 w 61"/>
                <a:gd name="T21" fmla="*/ 1 h 53"/>
                <a:gd name="T22" fmla="*/ 0 w 61"/>
                <a:gd name="T23" fmla="*/ 1 h 53"/>
                <a:gd name="T24" fmla="*/ 0 w 61"/>
                <a:gd name="T25" fmla="*/ 1 h 53"/>
                <a:gd name="T26" fmla="*/ 0 w 61"/>
                <a:gd name="T27" fmla="*/ 1 h 53"/>
                <a:gd name="T28" fmla="*/ 0 w 61"/>
                <a:gd name="T29" fmla="*/ 1 h 53"/>
                <a:gd name="T30" fmla="*/ 0 w 61"/>
                <a:gd name="T31" fmla="*/ 1 h 53"/>
                <a:gd name="T32" fmla="*/ 0 w 61"/>
                <a:gd name="T33" fmla="*/ 1 h 53"/>
                <a:gd name="T34" fmla="*/ 0 w 61"/>
                <a:gd name="T35" fmla="*/ 1 h 53"/>
                <a:gd name="T36" fmla="*/ 0 w 61"/>
                <a:gd name="T37" fmla="*/ 1 h 53"/>
                <a:gd name="T38" fmla="*/ 0 w 61"/>
                <a:gd name="T39" fmla="*/ 1 h 53"/>
                <a:gd name="T40" fmla="*/ 0 w 61"/>
                <a:gd name="T41" fmla="*/ 1 h 53"/>
                <a:gd name="T42" fmla="*/ 0 w 61"/>
                <a:gd name="T43" fmla="*/ 1 h 53"/>
                <a:gd name="T44" fmla="*/ 0 w 61"/>
                <a:gd name="T45" fmla="*/ 1 h 5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1"/>
                <a:gd name="T70" fmla="*/ 0 h 53"/>
                <a:gd name="T71" fmla="*/ 61 w 61"/>
                <a:gd name="T72" fmla="*/ 53 h 5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1" h="53">
                  <a:moveTo>
                    <a:pt x="61" y="1"/>
                  </a:moveTo>
                  <a:lnTo>
                    <a:pt x="58" y="0"/>
                  </a:lnTo>
                  <a:lnTo>
                    <a:pt x="57" y="0"/>
                  </a:lnTo>
                  <a:lnTo>
                    <a:pt x="49" y="2"/>
                  </a:lnTo>
                  <a:lnTo>
                    <a:pt x="42" y="5"/>
                  </a:lnTo>
                  <a:lnTo>
                    <a:pt x="36" y="11"/>
                  </a:lnTo>
                  <a:lnTo>
                    <a:pt x="32" y="17"/>
                  </a:lnTo>
                  <a:lnTo>
                    <a:pt x="26" y="22"/>
                  </a:lnTo>
                  <a:lnTo>
                    <a:pt x="20" y="29"/>
                  </a:lnTo>
                  <a:lnTo>
                    <a:pt x="14" y="34"/>
                  </a:lnTo>
                  <a:lnTo>
                    <a:pt x="9" y="40"/>
                  </a:lnTo>
                  <a:lnTo>
                    <a:pt x="3" y="45"/>
                  </a:lnTo>
                  <a:lnTo>
                    <a:pt x="0" y="53"/>
                  </a:lnTo>
                  <a:lnTo>
                    <a:pt x="9" y="49"/>
                  </a:lnTo>
                  <a:lnTo>
                    <a:pt x="18" y="45"/>
                  </a:lnTo>
                  <a:lnTo>
                    <a:pt x="26" y="38"/>
                  </a:lnTo>
                  <a:lnTo>
                    <a:pt x="33" y="33"/>
                  </a:lnTo>
                  <a:lnTo>
                    <a:pt x="40" y="26"/>
                  </a:lnTo>
                  <a:lnTo>
                    <a:pt x="46" y="18"/>
                  </a:lnTo>
                  <a:lnTo>
                    <a:pt x="53" y="11"/>
                  </a:lnTo>
                  <a:lnTo>
                    <a:pt x="61" y="3"/>
                  </a:lnTo>
                  <a:lnTo>
                    <a:pt x="61" y="2"/>
                  </a:lnTo>
                  <a:lnTo>
                    <a:pt x="61"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509" name="Freeform 68"/>
            <p:cNvSpPr>
              <a:spLocks/>
            </p:cNvSpPr>
            <p:nvPr/>
          </p:nvSpPr>
          <p:spPr bwMode="auto">
            <a:xfrm>
              <a:off x="8060" y="15163"/>
              <a:ext cx="39" cy="17"/>
            </a:xfrm>
            <a:custGeom>
              <a:avLst/>
              <a:gdLst>
                <a:gd name="T0" fmla="*/ 1 w 77"/>
                <a:gd name="T1" fmla="*/ 1 h 34"/>
                <a:gd name="T2" fmla="*/ 1 w 77"/>
                <a:gd name="T3" fmla="*/ 1 h 34"/>
                <a:gd name="T4" fmla="*/ 1 w 77"/>
                <a:gd name="T5" fmla="*/ 1 h 34"/>
                <a:gd name="T6" fmla="*/ 1 w 77"/>
                <a:gd name="T7" fmla="*/ 1 h 34"/>
                <a:gd name="T8" fmla="*/ 1 w 77"/>
                <a:gd name="T9" fmla="*/ 1 h 34"/>
                <a:gd name="T10" fmla="*/ 1 w 77"/>
                <a:gd name="T11" fmla="*/ 1 h 34"/>
                <a:gd name="T12" fmla="*/ 1 w 77"/>
                <a:gd name="T13" fmla="*/ 1 h 34"/>
                <a:gd name="T14" fmla="*/ 1 w 77"/>
                <a:gd name="T15" fmla="*/ 0 h 34"/>
                <a:gd name="T16" fmla="*/ 0 w 77"/>
                <a:gd name="T17" fmla="*/ 1 h 34"/>
                <a:gd name="T18" fmla="*/ 1 w 77"/>
                <a:gd name="T19" fmla="*/ 1 h 34"/>
                <a:gd name="T20" fmla="*/ 1 w 77"/>
                <a:gd name="T21" fmla="*/ 1 h 34"/>
                <a:gd name="T22" fmla="*/ 1 w 77"/>
                <a:gd name="T23" fmla="*/ 1 h 34"/>
                <a:gd name="T24" fmla="*/ 1 w 77"/>
                <a:gd name="T25" fmla="*/ 1 h 34"/>
                <a:gd name="T26" fmla="*/ 1 w 77"/>
                <a:gd name="T27" fmla="*/ 1 h 34"/>
                <a:gd name="T28" fmla="*/ 1 w 77"/>
                <a:gd name="T29" fmla="*/ 1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7"/>
                <a:gd name="T46" fmla="*/ 0 h 34"/>
                <a:gd name="T47" fmla="*/ 77 w 77"/>
                <a:gd name="T48" fmla="*/ 34 h 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7" h="34">
                  <a:moveTo>
                    <a:pt x="76" y="25"/>
                  </a:moveTo>
                  <a:lnTo>
                    <a:pt x="71" y="19"/>
                  </a:lnTo>
                  <a:lnTo>
                    <a:pt x="67" y="15"/>
                  </a:lnTo>
                  <a:lnTo>
                    <a:pt x="59" y="11"/>
                  </a:lnTo>
                  <a:lnTo>
                    <a:pt x="52" y="8"/>
                  </a:lnTo>
                  <a:lnTo>
                    <a:pt x="43" y="4"/>
                  </a:lnTo>
                  <a:lnTo>
                    <a:pt x="34" y="1"/>
                  </a:lnTo>
                  <a:lnTo>
                    <a:pt x="6" y="0"/>
                  </a:lnTo>
                  <a:lnTo>
                    <a:pt x="0" y="3"/>
                  </a:lnTo>
                  <a:lnTo>
                    <a:pt x="3" y="9"/>
                  </a:lnTo>
                  <a:lnTo>
                    <a:pt x="65" y="34"/>
                  </a:lnTo>
                  <a:lnTo>
                    <a:pt x="71" y="32"/>
                  </a:lnTo>
                  <a:lnTo>
                    <a:pt x="77" y="29"/>
                  </a:lnTo>
                  <a:lnTo>
                    <a:pt x="76" y="27"/>
                  </a:lnTo>
                  <a:lnTo>
                    <a:pt x="76"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510" name="Freeform 69"/>
            <p:cNvSpPr>
              <a:spLocks/>
            </p:cNvSpPr>
            <p:nvPr/>
          </p:nvSpPr>
          <p:spPr bwMode="auto">
            <a:xfrm>
              <a:off x="7884" y="15722"/>
              <a:ext cx="156" cy="136"/>
            </a:xfrm>
            <a:custGeom>
              <a:avLst/>
              <a:gdLst>
                <a:gd name="T0" fmla="*/ 0 w 313"/>
                <a:gd name="T1" fmla="*/ 0 h 273"/>
                <a:gd name="T2" fmla="*/ 0 w 313"/>
                <a:gd name="T3" fmla="*/ 0 h 273"/>
                <a:gd name="T4" fmla="*/ 0 w 313"/>
                <a:gd name="T5" fmla="*/ 0 h 273"/>
                <a:gd name="T6" fmla="*/ 0 w 313"/>
                <a:gd name="T7" fmla="*/ 0 h 273"/>
                <a:gd name="T8" fmla="*/ 0 w 313"/>
                <a:gd name="T9" fmla="*/ 0 h 273"/>
                <a:gd name="T10" fmla="*/ 0 w 313"/>
                <a:gd name="T11" fmla="*/ 0 h 273"/>
                <a:gd name="T12" fmla="*/ 0 w 313"/>
                <a:gd name="T13" fmla="*/ 0 h 273"/>
                <a:gd name="T14" fmla="*/ 0 w 313"/>
                <a:gd name="T15" fmla="*/ 0 h 273"/>
                <a:gd name="T16" fmla="*/ 0 w 313"/>
                <a:gd name="T17" fmla="*/ 0 h 273"/>
                <a:gd name="T18" fmla="*/ 0 w 313"/>
                <a:gd name="T19" fmla="*/ 0 h 273"/>
                <a:gd name="T20" fmla="*/ 0 w 313"/>
                <a:gd name="T21" fmla="*/ 0 h 273"/>
                <a:gd name="T22" fmla="*/ 0 w 313"/>
                <a:gd name="T23" fmla="*/ 0 h 273"/>
                <a:gd name="T24" fmla="*/ 0 w 313"/>
                <a:gd name="T25" fmla="*/ 0 h 273"/>
                <a:gd name="T26" fmla="*/ 0 w 313"/>
                <a:gd name="T27" fmla="*/ 0 h 273"/>
                <a:gd name="T28" fmla="*/ 0 w 313"/>
                <a:gd name="T29" fmla="*/ 0 h 273"/>
                <a:gd name="T30" fmla="*/ 0 w 313"/>
                <a:gd name="T31" fmla="*/ 0 h 273"/>
                <a:gd name="T32" fmla="*/ 0 w 313"/>
                <a:gd name="T33" fmla="*/ 0 h 273"/>
                <a:gd name="T34" fmla="*/ 0 w 313"/>
                <a:gd name="T35" fmla="*/ 0 h 273"/>
                <a:gd name="T36" fmla="*/ 0 w 313"/>
                <a:gd name="T37" fmla="*/ 0 h 273"/>
                <a:gd name="T38" fmla="*/ 0 w 313"/>
                <a:gd name="T39" fmla="*/ 0 h 273"/>
                <a:gd name="T40" fmla="*/ 0 w 313"/>
                <a:gd name="T41" fmla="*/ 0 h 273"/>
                <a:gd name="T42" fmla="*/ 0 w 313"/>
                <a:gd name="T43" fmla="*/ 0 h 273"/>
                <a:gd name="T44" fmla="*/ 0 w 313"/>
                <a:gd name="T45" fmla="*/ 0 h 273"/>
                <a:gd name="T46" fmla="*/ 0 w 313"/>
                <a:gd name="T47" fmla="*/ 0 h 273"/>
                <a:gd name="T48" fmla="*/ 0 w 313"/>
                <a:gd name="T49" fmla="*/ 0 h 273"/>
                <a:gd name="T50" fmla="*/ 0 w 313"/>
                <a:gd name="T51" fmla="*/ 0 h 273"/>
                <a:gd name="T52" fmla="*/ 0 w 313"/>
                <a:gd name="T53" fmla="*/ 0 h 273"/>
                <a:gd name="T54" fmla="*/ 0 w 313"/>
                <a:gd name="T55" fmla="*/ 0 h 273"/>
                <a:gd name="T56" fmla="*/ 0 w 313"/>
                <a:gd name="T57" fmla="*/ 0 h 273"/>
                <a:gd name="T58" fmla="*/ 0 w 313"/>
                <a:gd name="T59" fmla="*/ 0 h 273"/>
                <a:gd name="T60" fmla="*/ 0 w 313"/>
                <a:gd name="T61" fmla="*/ 0 h 273"/>
                <a:gd name="T62" fmla="*/ 0 w 313"/>
                <a:gd name="T63" fmla="*/ 0 h 273"/>
                <a:gd name="T64" fmla="*/ 0 w 313"/>
                <a:gd name="T65" fmla="*/ 0 h 273"/>
                <a:gd name="T66" fmla="*/ 0 w 313"/>
                <a:gd name="T67" fmla="*/ 0 h 273"/>
                <a:gd name="T68" fmla="*/ 0 w 313"/>
                <a:gd name="T69" fmla="*/ 0 h 273"/>
                <a:gd name="T70" fmla="*/ 0 w 313"/>
                <a:gd name="T71" fmla="*/ 0 h 27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13"/>
                <a:gd name="T109" fmla="*/ 0 h 273"/>
                <a:gd name="T110" fmla="*/ 313 w 313"/>
                <a:gd name="T111" fmla="*/ 273 h 27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13" h="273">
                  <a:moveTo>
                    <a:pt x="313" y="1"/>
                  </a:moveTo>
                  <a:lnTo>
                    <a:pt x="312" y="0"/>
                  </a:lnTo>
                  <a:lnTo>
                    <a:pt x="300" y="0"/>
                  </a:lnTo>
                  <a:lnTo>
                    <a:pt x="291" y="5"/>
                  </a:lnTo>
                  <a:lnTo>
                    <a:pt x="279" y="12"/>
                  </a:lnTo>
                  <a:lnTo>
                    <a:pt x="268" y="21"/>
                  </a:lnTo>
                  <a:lnTo>
                    <a:pt x="257" y="28"/>
                  </a:lnTo>
                  <a:lnTo>
                    <a:pt x="247" y="37"/>
                  </a:lnTo>
                  <a:lnTo>
                    <a:pt x="235" y="44"/>
                  </a:lnTo>
                  <a:lnTo>
                    <a:pt x="226" y="54"/>
                  </a:lnTo>
                  <a:lnTo>
                    <a:pt x="216" y="61"/>
                  </a:lnTo>
                  <a:lnTo>
                    <a:pt x="207" y="71"/>
                  </a:lnTo>
                  <a:lnTo>
                    <a:pt x="196" y="78"/>
                  </a:lnTo>
                  <a:lnTo>
                    <a:pt x="187" y="87"/>
                  </a:lnTo>
                  <a:lnTo>
                    <a:pt x="177" y="94"/>
                  </a:lnTo>
                  <a:lnTo>
                    <a:pt x="169" y="102"/>
                  </a:lnTo>
                  <a:lnTo>
                    <a:pt x="160" y="110"/>
                  </a:lnTo>
                  <a:lnTo>
                    <a:pt x="151" y="119"/>
                  </a:lnTo>
                  <a:lnTo>
                    <a:pt x="142" y="127"/>
                  </a:lnTo>
                  <a:lnTo>
                    <a:pt x="134" y="137"/>
                  </a:lnTo>
                  <a:lnTo>
                    <a:pt x="125" y="144"/>
                  </a:lnTo>
                  <a:lnTo>
                    <a:pt x="116" y="152"/>
                  </a:lnTo>
                  <a:lnTo>
                    <a:pt x="107" y="161"/>
                  </a:lnTo>
                  <a:lnTo>
                    <a:pt x="99" y="170"/>
                  </a:lnTo>
                  <a:lnTo>
                    <a:pt x="90" y="177"/>
                  </a:lnTo>
                  <a:lnTo>
                    <a:pt x="81" y="187"/>
                  </a:lnTo>
                  <a:lnTo>
                    <a:pt x="73" y="194"/>
                  </a:lnTo>
                  <a:lnTo>
                    <a:pt x="65" y="204"/>
                  </a:lnTo>
                  <a:lnTo>
                    <a:pt x="56" y="211"/>
                  </a:lnTo>
                  <a:lnTo>
                    <a:pt x="48" y="220"/>
                  </a:lnTo>
                  <a:lnTo>
                    <a:pt x="40" y="228"/>
                  </a:lnTo>
                  <a:lnTo>
                    <a:pt x="32" y="237"/>
                  </a:lnTo>
                  <a:lnTo>
                    <a:pt x="23" y="245"/>
                  </a:lnTo>
                  <a:lnTo>
                    <a:pt x="16" y="254"/>
                  </a:lnTo>
                  <a:lnTo>
                    <a:pt x="8" y="262"/>
                  </a:lnTo>
                  <a:lnTo>
                    <a:pt x="0" y="272"/>
                  </a:lnTo>
                  <a:lnTo>
                    <a:pt x="4" y="273"/>
                  </a:lnTo>
                  <a:lnTo>
                    <a:pt x="8" y="272"/>
                  </a:lnTo>
                  <a:lnTo>
                    <a:pt x="12" y="268"/>
                  </a:lnTo>
                  <a:lnTo>
                    <a:pt x="17" y="267"/>
                  </a:lnTo>
                  <a:lnTo>
                    <a:pt x="25" y="258"/>
                  </a:lnTo>
                  <a:lnTo>
                    <a:pt x="35" y="250"/>
                  </a:lnTo>
                  <a:lnTo>
                    <a:pt x="43" y="241"/>
                  </a:lnTo>
                  <a:lnTo>
                    <a:pt x="53" y="233"/>
                  </a:lnTo>
                  <a:lnTo>
                    <a:pt x="61" y="225"/>
                  </a:lnTo>
                  <a:lnTo>
                    <a:pt x="71" y="216"/>
                  </a:lnTo>
                  <a:lnTo>
                    <a:pt x="79" y="208"/>
                  </a:lnTo>
                  <a:lnTo>
                    <a:pt x="90" y="200"/>
                  </a:lnTo>
                  <a:lnTo>
                    <a:pt x="97" y="191"/>
                  </a:lnTo>
                  <a:lnTo>
                    <a:pt x="107" y="183"/>
                  </a:lnTo>
                  <a:lnTo>
                    <a:pt x="116" y="175"/>
                  </a:lnTo>
                  <a:lnTo>
                    <a:pt x="126" y="167"/>
                  </a:lnTo>
                  <a:lnTo>
                    <a:pt x="134" y="158"/>
                  </a:lnTo>
                  <a:lnTo>
                    <a:pt x="143" y="150"/>
                  </a:lnTo>
                  <a:lnTo>
                    <a:pt x="152" y="142"/>
                  </a:lnTo>
                  <a:lnTo>
                    <a:pt x="162" y="134"/>
                  </a:lnTo>
                  <a:lnTo>
                    <a:pt x="170" y="125"/>
                  </a:lnTo>
                  <a:lnTo>
                    <a:pt x="179" y="117"/>
                  </a:lnTo>
                  <a:lnTo>
                    <a:pt x="188" y="109"/>
                  </a:lnTo>
                  <a:lnTo>
                    <a:pt x="198" y="101"/>
                  </a:lnTo>
                  <a:lnTo>
                    <a:pt x="207" y="92"/>
                  </a:lnTo>
                  <a:lnTo>
                    <a:pt x="216" y="84"/>
                  </a:lnTo>
                  <a:lnTo>
                    <a:pt x="225" y="76"/>
                  </a:lnTo>
                  <a:lnTo>
                    <a:pt x="235" y="68"/>
                  </a:lnTo>
                  <a:lnTo>
                    <a:pt x="243" y="59"/>
                  </a:lnTo>
                  <a:lnTo>
                    <a:pt x="253" y="51"/>
                  </a:lnTo>
                  <a:lnTo>
                    <a:pt x="263" y="42"/>
                  </a:lnTo>
                  <a:lnTo>
                    <a:pt x="273" y="34"/>
                  </a:lnTo>
                  <a:lnTo>
                    <a:pt x="282" y="26"/>
                  </a:lnTo>
                  <a:lnTo>
                    <a:pt x="292" y="17"/>
                  </a:lnTo>
                  <a:lnTo>
                    <a:pt x="301" y="9"/>
                  </a:lnTo>
                  <a:lnTo>
                    <a:pt x="31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511" name="Freeform 70"/>
            <p:cNvSpPr>
              <a:spLocks/>
            </p:cNvSpPr>
            <p:nvPr/>
          </p:nvSpPr>
          <p:spPr bwMode="auto">
            <a:xfrm>
              <a:off x="7973" y="15752"/>
              <a:ext cx="61" cy="53"/>
            </a:xfrm>
            <a:custGeom>
              <a:avLst/>
              <a:gdLst>
                <a:gd name="T0" fmla="*/ 1 w 121"/>
                <a:gd name="T1" fmla="*/ 1 h 105"/>
                <a:gd name="T2" fmla="*/ 1 w 121"/>
                <a:gd name="T3" fmla="*/ 1 h 105"/>
                <a:gd name="T4" fmla="*/ 1 w 121"/>
                <a:gd name="T5" fmla="*/ 0 h 105"/>
                <a:gd name="T6" fmla="*/ 1 w 121"/>
                <a:gd name="T7" fmla="*/ 1 h 105"/>
                <a:gd name="T8" fmla="*/ 1 w 121"/>
                <a:gd name="T9" fmla="*/ 1 h 105"/>
                <a:gd name="T10" fmla="*/ 1 w 121"/>
                <a:gd name="T11" fmla="*/ 1 h 105"/>
                <a:gd name="T12" fmla="*/ 1 w 121"/>
                <a:gd name="T13" fmla="*/ 1 h 105"/>
                <a:gd name="T14" fmla="*/ 1 w 121"/>
                <a:gd name="T15" fmla="*/ 1 h 105"/>
                <a:gd name="T16" fmla="*/ 1 w 121"/>
                <a:gd name="T17" fmla="*/ 1 h 105"/>
                <a:gd name="T18" fmla="*/ 1 w 121"/>
                <a:gd name="T19" fmla="*/ 1 h 105"/>
                <a:gd name="T20" fmla="*/ 1 w 121"/>
                <a:gd name="T21" fmla="*/ 1 h 105"/>
                <a:gd name="T22" fmla="*/ 1 w 121"/>
                <a:gd name="T23" fmla="*/ 1 h 105"/>
                <a:gd name="T24" fmla="*/ 1 w 121"/>
                <a:gd name="T25" fmla="*/ 1 h 105"/>
                <a:gd name="T26" fmla="*/ 1 w 121"/>
                <a:gd name="T27" fmla="*/ 1 h 105"/>
                <a:gd name="T28" fmla="*/ 1 w 121"/>
                <a:gd name="T29" fmla="*/ 1 h 105"/>
                <a:gd name="T30" fmla="*/ 1 w 121"/>
                <a:gd name="T31" fmla="*/ 1 h 105"/>
                <a:gd name="T32" fmla="*/ 1 w 121"/>
                <a:gd name="T33" fmla="*/ 1 h 105"/>
                <a:gd name="T34" fmla="*/ 1 w 121"/>
                <a:gd name="T35" fmla="*/ 1 h 105"/>
                <a:gd name="T36" fmla="*/ 0 w 121"/>
                <a:gd name="T37" fmla="*/ 1 h 105"/>
                <a:gd name="T38" fmla="*/ 1 w 121"/>
                <a:gd name="T39" fmla="*/ 1 h 105"/>
                <a:gd name="T40" fmla="*/ 1 w 121"/>
                <a:gd name="T41" fmla="*/ 1 h 105"/>
                <a:gd name="T42" fmla="*/ 1 w 121"/>
                <a:gd name="T43" fmla="*/ 1 h 105"/>
                <a:gd name="T44" fmla="*/ 1 w 121"/>
                <a:gd name="T45" fmla="*/ 1 h 105"/>
                <a:gd name="T46" fmla="*/ 1 w 121"/>
                <a:gd name="T47" fmla="*/ 1 h 105"/>
                <a:gd name="T48" fmla="*/ 1 w 121"/>
                <a:gd name="T49" fmla="*/ 1 h 105"/>
                <a:gd name="T50" fmla="*/ 1 w 121"/>
                <a:gd name="T51" fmla="*/ 1 h 105"/>
                <a:gd name="T52" fmla="*/ 1 w 121"/>
                <a:gd name="T53" fmla="*/ 1 h 105"/>
                <a:gd name="T54" fmla="*/ 1 w 121"/>
                <a:gd name="T55" fmla="*/ 1 h 105"/>
                <a:gd name="T56" fmla="*/ 1 w 121"/>
                <a:gd name="T57" fmla="*/ 1 h 105"/>
                <a:gd name="T58" fmla="*/ 1 w 121"/>
                <a:gd name="T59" fmla="*/ 1 h 105"/>
                <a:gd name="T60" fmla="*/ 1 w 121"/>
                <a:gd name="T61" fmla="*/ 1 h 105"/>
                <a:gd name="T62" fmla="*/ 1 w 121"/>
                <a:gd name="T63" fmla="*/ 1 h 105"/>
                <a:gd name="T64" fmla="*/ 1 w 121"/>
                <a:gd name="T65" fmla="*/ 1 h 105"/>
                <a:gd name="T66" fmla="*/ 1 w 121"/>
                <a:gd name="T67" fmla="*/ 1 h 105"/>
                <a:gd name="T68" fmla="*/ 1 w 121"/>
                <a:gd name="T69" fmla="*/ 1 h 105"/>
                <a:gd name="T70" fmla="*/ 1 w 121"/>
                <a:gd name="T71" fmla="*/ 1 h 10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1"/>
                <a:gd name="T109" fmla="*/ 0 h 105"/>
                <a:gd name="T110" fmla="*/ 121 w 121"/>
                <a:gd name="T111" fmla="*/ 105 h 10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1" h="105">
                  <a:moveTo>
                    <a:pt x="121" y="5"/>
                  </a:moveTo>
                  <a:lnTo>
                    <a:pt x="119" y="2"/>
                  </a:lnTo>
                  <a:lnTo>
                    <a:pt x="117" y="0"/>
                  </a:lnTo>
                  <a:lnTo>
                    <a:pt x="107" y="3"/>
                  </a:lnTo>
                  <a:lnTo>
                    <a:pt x="99" y="7"/>
                  </a:lnTo>
                  <a:lnTo>
                    <a:pt x="91" y="13"/>
                  </a:lnTo>
                  <a:lnTo>
                    <a:pt x="84" y="19"/>
                  </a:lnTo>
                  <a:lnTo>
                    <a:pt x="76" y="24"/>
                  </a:lnTo>
                  <a:lnTo>
                    <a:pt x="68" y="31"/>
                  </a:lnTo>
                  <a:lnTo>
                    <a:pt x="61" y="38"/>
                  </a:lnTo>
                  <a:lnTo>
                    <a:pt x="55" y="46"/>
                  </a:lnTo>
                  <a:lnTo>
                    <a:pt x="47" y="52"/>
                  </a:lnTo>
                  <a:lnTo>
                    <a:pt x="41" y="60"/>
                  </a:lnTo>
                  <a:lnTo>
                    <a:pt x="34" y="67"/>
                  </a:lnTo>
                  <a:lnTo>
                    <a:pt x="28" y="74"/>
                  </a:lnTo>
                  <a:lnTo>
                    <a:pt x="20" y="81"/>
                  </a:lnTo>
                  <a:lnTo>
                    <a:pt x="13" y="88"/>
                  </a:lnTo>
                  <a:lnTo>
                    <a:pt x="7" y="95"/>
                  </a:lnTo>
                  <a:lnTo>
                    <a:pt x="0" y="102"/>
                  </a:lnTo>
                  <a:lnTo>
                    <a:pt x="3" y="104"/>
                  </a:lnTo>
                  <a:lnTo>
                    <a:pt x="11" y="105"/>
                  </a:lnTo>
                  <a:lnTo>
                    <a:pt x="24" y="95"/>
                  </a:lnTo>
                  <a:lnTo>
                    <a:pt x="38" y="84"/>
                  </a:lnTo>
                  <a:lnTo>
                    <a:pt x="45" y="78"/>
                  </a:lnTo>
                  <a:lnTo>
                    <a:pt x="51" y="72"/>
                  </a:lnTo>
                  <a:lnTo>
                    <a:pt x="58" y="66"/>
                  </a:lnTo>
                  <a:lnTo>
                    <a:pt x="65" y="61"/>
                  </a:lnTo>
                  <a:lnTo>
                    <a:pt x="72" y="53"/>
                  </a:lnTo>
                  <a:lnTo>
                    <a:pt x="78" y="47"/>
                  </a:lnTo>
                  <a:lnTo>
                    <a:pt x="85" y="40"/>
                  </a:lnTo>
                  <a:lnTo>
                    <a:pt x="93" y="34"/>
                  </a:lnTo>
                  <a:lnTo>
                    <a:pt x="99" y="27"/>
                  </a:lnTo>
                  <a:lnTo>
                    <a:pt x="107" y="20"/>
                  </a:lnTo>
                  <a:lnTo>
                    <a:pt x="113" y="13"/>
                  </a:lnTo>
                  <a:lnTo>
                    <a:pt x="121" y="6"/>
                  </a:lnTo>
                  <a:lnTo>
                    <a:pt x="12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512" name="Freeform 71"/>
            <p:cNvSpPr>
              <a:spLocks/>
            </p:cNvSpPr>
            <p:nvPr/>
          </p:nvSpPr>
          <p:spPr bwMode="auto">
            <a:xfrm>
              <a:off x="8004" y="15525"/>
              <a:ext cx="37" cy="32"/>
            </a:xfrm>
            <a:custGeom>
              <a:avLst/>
              <a:gdLst>
                <a:gd name="T0" fmla="*/ 1 w 74"/>
                <a:gd name="T1" fmla="*/ 0 h 63"/>
                <a:gd name="T2" fmla="*/ 0 w 74"/>
                <a:gd name="T3" fmla="*/ 1 h 63"/>
                <a:gd name="T4" fmla="*/ 1 w 74"/>
                <a:gd name="T5" fmla="*/ 1 h 63"/>
                <a:gd name="T6" fmla="*/ 1 w 74"/>
                <a:gd name="T7" fmla="*/ 1 h 63"/>
                <a:gd name="T8" fmla="*/ 1 w 74"/>
                <a:gd name="T9" fmla="*/ 1 h 63"/>
                <a:gd name="T10" fmla="*/ 1 w 74"/>
                <a:gd name="T11" fmla="*/ 1 h 63"/>
                <a:gd name="T12" fmla="*/ 1 w 74"/>
                <a:gd name="T13" fmla="*/ 1 h 63"/>
                <a:gd name="T14" fmla="*/ 1 w 74"/>
                <a:gd name="T15" fmla="*/ 1 h 63"/>
                <a:gd name="T16" fmla="*/ 1 w 74"/>
                <a:gd name="T17" fmla="*/ 1 h 63"/>
                <a:gd name="T18" fmla="*/ 1 w 74"/>
                <a:gd name="T19" fmla="*/ 1 h 63"/>
                <a:gd name="T20" fmla="*/ 1 w 74"/>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4"/>
                <a:gd name="T34" fmla="*/ 0 h 63"/>
                <a:gd name="T35" fmla="*/ 74 w 74"/>
                <a:gd name="T36" fmla="*/ 63 h 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4" h="63">
                  <a:moveTo>
                    <a:pt x="70" y="0"/>
                  </a:moveTo>
                  <a:lnTo>
                    <a:pt x="0" y="63"/>
                  </a:lnTo>
                  <a:lnTo>
                    <a:pt x="4" y="60"/>
                  </a:lnTo>
                  <a:lnTo>
                    <a:pt x="13" y="58"/>
                  </a:lnTo>
                  <a:lnTo>
                    <a:pt x="58" y="22"/>
                  </a:lnTo>
                  <a:lnTo>
                    <a:pt x="61" y="19"/>
                  </a:lnTo>
                  <a:lnTo>
                    <a:pt x="65" y="15"/>
                  </a:lnTo>
                  <a:lnTo>
                    <a:pt x="69" y="8"/>
                  </a:lnTo>
                  <a:lnTo>
                    <a:pt x="74" y="2"/>
                  </a:lnTo>
                  <a:lnTo>
                    <a:pt x="71" y="1"/>
                  </a:lnTo>
                  <a:lnTo>
                    <a:pt x="7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513" name="Freeform 72"/>
            <p:cNvSpPr>
              <a:spLocks/>
            </p:cNvSpPr>
            <p:nvPr/>
          </p:nvSpPr>
          <p:spPr bwMode="auto">
            <a:xfrm>
              <a:off x="8002" y="15503"/>
              <a:ext cx="28" cy="21"/>
            </a:xfrm>
            <a:custGeom>
              <a:avLst/>
              <a:gdLst>
                <a:gd name="T0" fmla="*/ 1 w 54"/>
                <a:gd name="T1" fmla="*/ 0 h 43"/>
                <a:gd name="T2" fmla="*/ 1 w 54"/>
                <a:gd name="T3" fmla="*/ 0 h 43"/>
                <a:gd name="T4" fmla="*/ 1 w 54"/>
                <a:gd name="T5" fmla="*/ 0 h 43"/>
                <a:gd name="T6" fmla="*/ 1 w 54"/>
                <a:gd name="T7" fmla="*/ 0 h 43"/>
                <a:gd name="T8" fmla="*/ 1 w 54"/>
                <a:gd name="T9" fmla="*/ 0 h 43"/>
                <a:gd name="T10" fmla="*/ 1 w 54"/>
                <a:gd name="T11" fmla="*/ 0 h 43"/>
                <a:gd name="T12" fmla="*/ 1 w 54"/>
                <a:gd name="T13" fmla="*/ 0 h 43"/>
                <a:gd name="T14" fmla="*/ 1 w 54"/>
                <a:gd name="T15" fmla="*/ 0 h 43"/>
                <a:gd name="T16" fmla="*/ 1 w 54"/>
                <a:gd name="T17" fmla="*/ 0 h 43"/>
                <a:gd name="T18" fmla="*/ 1 w 54"/>
                <a:gd name="T19" fmla="*/ 0 h 43"/>
                <a:gd name="T20" fmla="*/ 0 w 54"/>
                <a:gd name="T21" fmla="*/ 0 h 43"/>
                <a:gd name="T22" fmla="*/ 1 w 54"/>
                <a:gd name="T23" fmla="*/ 0 h 43"/>
                <a:gd name="T24" fmla="*/ 1 w 54"/>
                <a:gd name="T25" fmla="*/ 0 h 43"/>
                <a:gd name="T26" fmla="*/ 1 w 54"/>
                <a:gd name="T27" fmla="*/ 0 h 4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
                <a:gd name="T43" fmla="*/ 0 h 43"/>
                <a:gd name="T44" fmla="*/ 54 w 54"/>
                <a:gd name="T45" fmla="*/ 43 h 4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 h="43">
                  <a:moveTo>
                    <a:pt x="54" y="3"/>
                  </a:moveTo>
                  <a:lnTo>
                    <a:pt x="53" y="1"/>
                  </a:lnTo>
                  <a:lnTo>
                    <a:pt x="53" y="0"/>
                  </a:lnTo>
                  <a:lnTo>
                    <a:pt x="44" y="3"/>
                  </a:lnTo>
                  <a:lnTo>
                    <a:pt x="36" y="8"/>
                  </a:lnTo>
                  <a:lnTo>
                    <a:pt x="28" y="12"/>
                  </a:lnTo>
                  <a:lnTo>
                    <a:pt x="22" y="18"/>
                  </a:lnTo>
                  <a:lnTo>
                    <a:pt x="14" y="23"/>
                  </a:lnTo>
                  <a:lnTo>
                    <a:pt x="9" y="30"/>
                  </a:lnTo>
                  <a:lnTo>
                    <a:pt x="4" y="36"/>
                  </a:lnTo>
                  <a:lnTo>
                    <a:pt x="0" y="43"/>
                  </a:lnTo>
                  <a:lnTo>
                    <a:pt x="54" y="8"/>
                  </a:lnTo>
                  <a:lnTo>
                    <a:pt x="54" y="5"/>
                  </a:lnTo>
                  <a:lnTo>
                    <a:pt x="5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514" name="Freeform 73"/>
            <p:cNvSpPr>
              <a:spLocks/>
            </p:cNvSpPr>
            <p:nvPr/>
          </p:nvSpPr>
          <p:spPr bwMode="auto">
            <a:xfrm>
              <a:off x="7980" y="15689"/>
              <a:ext cx="15" cy="9"/>
            </a:xfrm>
            <a:custGeom>
              <a:avLst/>
              <a:gdLst>
                <a:gd name="T0" fmla="*/ 1 w 30"/>
                <a:gd name="T1" fmla="*/ 0 h 19"/>
                <a:gd name="T2" fmla="*/ 1 w 30"/>
                <a:gd name="T3" fmla="*/ 0 h 19"/>
                <a:gd name="T4" fmla="*/ 1 w 30"/>
                <a:gd name="T5" fmla="*/ 0 h 19"/>
                <a:gd name="T6" fmla="*/ 1 w 30"/>
                <a:gd name="T7" fmla="*/ 0 h 19"/>
                <a:gd name="T8" fmla="*/ 1 w 30"/>
                <a:gd name="T9" fmla="*/ 0 h 19"/>
                <a:gd name="T10" fmla="*/ 1 w 30"/>
                <a:gd name="T11" fmla="*/ 0 h 19"/>
                <a:gd name="T12" fmla="*/ 0 w 30"/>
                <a:gd name="T13" fmla="*/ 0 h 19"/>
                <a:gd name="T14" fmla="*/ 1 w 30"/>
                <a:gd name="T15" fmla="*/ 0 h 19"/>
                <a:gd name="T16" fmla="*/ 1 w 30"/>
                <a:gd name="T17" fmla="*/ 0 h 19"/>
                <a:gd name="T18" fmla="*/ 1 w 30"/>
                <a:gd name="T19" fmla="*/ 0 h 19"/>
                <a:gd name="T20" fmla="*/ 1 w 30"/>
                <a:gd name="T21" fmla="*/ 0 h 19"/>
                <a:gd name="T22" fmla="*/ 1 w 30"/>
                <a:gd name="T23" fmla="*/ 0 h 19"/>
                <a:gd name="T24" fmla="*/ 1 w 30"/>
                <a:gd name="T25" fmla="*/ 0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19"/>
                <a:gd name="T41" fmla="*/ 30 w 30"/>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19">
                  <a:moveTo>
                    <a:pt x="28" y="2"/>
                  </a:moveTo>
                  <a:lnTo>
                    <a:pt x="22" y="0"/>
                  </a:lnTo>
                  <a:lnTo>
                    <a:pt x="17" y="0"/>
                  </a:lnTo>
                  <a:lnTo>
                    <a:pt x="9" y="3"/>
                  </a:lnTo>
                  <a:lnTo>
                    <a:pt x="6" y="8"/>
                  </a:lnTo>
                  <a:lnTo>
                    <a:pt x="2" y="12"/>
                  </a:lnTo>
                  <a:lnTo>
                    <a:pt x="0" y="19"/>
                  </a:lnTo>
                  <a:lnTo>
                    <a:pt x="5" y="17"/>
                  </a:lnTo>
                  <a:lnTo>
                    <a:pt x="15" y="16"/>
                  </a:lnTo>
                  <a:lnTo>
                    <a:pt x="22" y="13"/>
                  </a:lnTo>
                  <a:lnTo>
                    <a:pt x="30" y="7"/>
                  </a:lnTo>
                  <a:lnTo>
                    <a:pt x="28" y="4"/>
                  </a:lnTo>
                  <a:lnTo>
                    <a:pt x="2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515" name="Freeform 74"/>
            <p:cNvSpPr>
              <a:spLocks/>
            </p:cNvSpPr>
            <p:nvPr/>
          </p:nvSpPr>
          <p:spPr bwMode="auto">
            <a:xfrm>
              <a:off x="7804" y="15721"/>
              <a:ext cx="161" cy="153"/>
            </a:xfrm>
            <a:custGeom>
              <a:avLst/>
              <a:gdLst>
                <a:gd name="T0" fmla="*/ 0 w 324"/>
                <a:gd name="T1" fmla="*/ 0 h 308"/>
                <a:gd name="T2" fmla="*/ 0 w 324"/>
                <a:gd name="T3" fmla="*/ 0 h 308"/>
                <a:gd name="T4" fmla="*/ 0 w 324"/>
                <a:gd name="T5" fmla="*/ 0 h 308"/>
                <a:gd name="T6" fmla="*/ 0 w 324"/>
                <a:gd name="T7" fmla="*/ 0 h 308"/>
                <a:gd name="T8" fmla="*/ 0 w 324"/>
                <a:gd name="T9" fmla="*/ 0 h 308"/>
                <a:gd name="T10" fmla="*/ 0 w 324"/>
                <a:gd name="T11" fmla="*/ 0 h 308"/>
                <a:gd name="T12" fmla="*/ 0 w 324"/>
                <a:gd name="T13" fmla="*/ 0 h 308"/>
                <a:gd name="T14" fmla="*/ 0 w 324"/>
                <a:gd name="T15" fmla="*/ 0 h 308"/>
                <a:gd name="T16" fmla="*/ 0 w 324"/>
                <a:gd name="T17" fmla="*/ 0 h 308"/>
                <a:gd name="T18" fmla="*/ 0 w 324"/>
                <a:gd name="T19" fmla="*/ 0 h 308"/>
                <a:gd name="T20" fmla="*/ 0 w 324"/>
                <a:gd name="T21" fmla="*/ 0 h 308"/>
                <a:gd name="T22" fmla="*/ 0 w 324"/>
                <a:gd name="T23" fmla="*/ 0 h 308"/>
                <a:gd name="T24" fmla="*/ 0 w 324"/>
                <a:gd name="T25" fmla="*/ 0 h 308"/>
                <a:gd name="T26" fmla="*/ 0 w 324"/>
                <a:gd name="T27" fmla="*/ 0 h 308"/>
                <a:gd name="T28" fmla="*/ 0 w 324"/>
                <a:gd name="T29" fmla="*/ 0 h 308"/>
                <a:gd name="T30" fmla="*/ 0 w 324"/>
                <a:gd name="T31" fmla="*/ 0 h 308"/>
                <a:gd name="T32" fmla="*/ 0 w 324"/>
                <a:gd name="T33" fmla="*/ 0 h 308"/>
                <a:gd name="T34" fmla="*/ 0 w 324"/>
                <a:gd name="T35" fmla="*/ 0 h 308"/>
                <a:gd name="T36" fmla="*/ 0 w 324"/>
                <a:gd name="T37" fmla="*/ 0 h 308"/>
                <a:gd name="T38" fmla="*/ 0 w 324"/>
                <a:gd name="T39" fmla="*/ 0 h 308"/>
                <a:gd name="T40" fmla="*/ 0 w 324"/>
                <a:gd name="T41" fmla="*/ 0 h 308"/>
                <a:gd name="T42" fmla="*/ 0 w 324"/>
                <a:gd name="T43" fmla="*/ 0 h 308"/>
                <a:gd name="T44" fmla="*/ 0 w 324"/>
                <a:gd name="T45" fmla="*/ 0 h 308"/>
                <a:gd name="T46" fmla="*/ 0 w 324"/>
                <a:gd name="T47" fmla="*/ 0 h 308"/>
                <a:gd name="T48" fmla="*/ 0 w 324"/>
                <a:gd name="T49" fmla="*/ 0 h 308"/>
                <a:gd name="T50" fmla="*/ 0 w 324"/>
                <a:gd name="T51" fmla="*/ 0 h 308"/>
                <a:gd name="T52" fmla="*/ 0 w 324"/>
                <a:gd name="T53" fmla="*/ 0 h 308"/>
                <a:gd name="T54" fmla="*/ 0 w 324"/>
                <a:gd name="T55" fmla="*/ 0 h 308"/>
                <a:gd name="T56" fmla="*/ 0 w 324"/>
                <a:gd name="T57" fmla="*/ 0 h 308"/>
                <a:gd name="T58" fmla="*/ 0 w 324"/>
                <a:gd name="T59" fmla="*/ 0 h 308"/>
                <a:gd name="T60" fmla="*/ 0 w 324"/>
                <a:gd name="T61" fmla="*/ 0 h 308"/>
                <a:gd name="T62" fmla="*/ 0 w 324"/>
                <a:gd name="T63" fmla="*/ 0 h 308"/>
                <a:gd name="T64" fmla="*/ 0 w 324"/>
                <a:gd name="T65" fmla="*/ 0 h 308"/>
                <a:gd name="T66" fmla="*/ 0 w 324"/>
                <a:gd name="T67" fmla="*/ 0 h 308"/>
                <a:gd name="T68" fmla="*/ 0 w 324"/>
                <a:gd name="T69" fmla="*/ 0 h 308"/>
                <a:gd name="T70" fmla="*/ 0 w 324"/>
                <a:gd name="T71" fmla="*/ 0 h 308"/>
                <a:gd name="T72" fmla="*/ 0 w 324"/>
                <a:gd name="T73" fmla="*/ 0 h 308"/>
                <a:gd name="T74" fmla="*/ 0 w 324"/>
                <a:gd name="T75" fmla="*/ 0 h 308"/>
                <a:gd name="T76" fmla="*/ 0 w 324"/>
                <a:gd name="T77" fmla="*/ 0 h 308"/>
                <a:gd name="T78" fmla="*/ 0 w 324"/>
                <a:gd name="T79" fmla="*/ 0 h 308"/>
                <a:gd name="T80" fmla="*/ 0 w 324"/>
                <a:gd name="T81" fmla="*/ 0 h 308"/>
                <a:gd name="T82" fmla="*/ 0 w 324"/>
                <a:gd name="T83" fmla="*/ 0 h 308"/>
                <a:gd name="T84" fmla="*/ 0 w 324"/>
                <a:gd name="T85" fmla="*/ 0 h 308"/>
                <a:gd name="T86" fmla="*/ 0 w 324"/>
                <a:gd name="T87" fmla="*/ 0 h 308"/>
                <a:gd name="T88" fmla="*/ 0 w 324"/>
                <a:gd name="T89" fmla="*/ 0 h 308"/>
                <a:gd name="T90" fmla="*/ 0 w 324"/>
                <a:gd name="T91" fmla="*/ 0 h 308"/>
                <a:gd name="T92" fmla="*/ 0 w 324"/>
                <a:gd name="T93" fmla="*/ 0 h 308"/>
                <a:gd name="T94" fmla="*/ 0 w 324"/>
                <a:gd name="T95" fmla="*/ 0 h 308"/>
                <a:gd name="T96" fmla="*/ 0 w 324"/>
                <a:gd name="T97" fmla="*/ 0 h 308"/>
                <a:gd name="T98" fmla="*/ 0 w 324"/>
                <a:gd name="T99" fmla="*/ 0 h 308"/>
                <a:gd name="T100" fmla="*/ 0 w 324"/>
                <a:gd name="T101" fmla="*/ 0 h 308"/>
                <a:gd name="T102" fmla="*/ 0 w 324"/>
                <a:gd name="T103" fmla="*/ 0 h 308"/>
                <a:gd name="T104" fmla="*/ 0 w 324"/>
                <a:gd name="T105" fmla="*/ 0 h 308"/>
                <a:gd name="T106" fmla="*/ 0 w 324"/>
                <a:gd name="T107" fmla="*/ 0 h 308"/>
                <a:gd name="T108" fmla="*/ 0 w 324"/>
                <a:gd name="T109" fmla="*/ 0 h 308"/>
                <a:gd name="T110" fmla="*/ 0 w 324"/>
                <a:gd name="T111" fmla="*/ 0 h 308"/>
                <a:gd name="T112" fmla="*/ 0 w 324"/>
                <a:gd name="T113" fmla="*/ 0 h 308"/>
                <a:gd name="T114" fmla="*/ 0 w 324"/>
                <a:gd name="T115" fmla="*/ 0 h 308"/>
                <a:gd name="T116" fmla="*/ 0 w 324"/>
                <a:gd name="T117" fmla="*/ 0 h 308"/>
                <a:gd name="T118" fmla="*/ 0 w 324"/>
                <a:gd name="T119" fmla="*/ 0 h 308"/>
                <a:gd name="T120" fmla="*/ 0 w 324"/>
                <a:gd name="T121" fmla="*/ 0 h 308"/>
                <a:gd name="T122" fmla="*/ 0 w 324"/>
                <a:gd name="T123" fmla="*/ 0 h 3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24"/>
                <a:gd name="T187" fmla="*/ 0 h 308"/>
                <a:gd name="T188" fmla="*/ 324 w 324"/>
                <a:gd name="T189" fmla="*/ 308 h 30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24" h="308">
                  <a:moveTo>
                    <a:pt x="320" y="1"/>
                  </a:moveTo>
                  <a:lnTo>
                    <a:pt x="317" y="0"/>
                  </a:lnTo>
                  <a:lnTo>
                    <a:pt x="316" y="0"/>
                  </a:lnTo>
                  <a:lnTo>
                    <a:pt x="307" y="4"/>
                  </a:lnTo>
                  <a:lnTo>
                    <a:pt x="298" y="10"/>
                  </a:lnTo>
                  <a:lnTo>
                    <a:pt x="290" y="14"/>
                  </a:lnTo>
                  <a:lnTo>
                    <a:pt x="283" y="19"/>
                  </a:lnTo>
                  <a:lnTo>
                    <a:pt x="276" y="24"/>
                  </a:lnTo>
                  <a:lnTo>
                    <a:pt x="268" y="30"/>
                  </a:lnTo>
                  <a:lnTo>
                    <a:pt x="261" y="34"/>
                  </a:lnTo>
                  <a:lnTo>
                    <a:pt x="255" y="41"/>
                  </a:lnTo>
                  <a:lnTo>
                    <a:pt x="241" y="51"/>
                  </a:lnTo>
                  <a:lnTo>
                    <a:pt x="228" y="63"/>
                  </a:lnTo>
                  <a:lnTo>
                    <a:pt x="221" y="68"/>
                  </a:lnTo>
                  <a:lnTo>
                    <a:pt x="216" y="75"/>
                  </a:lnTo>
                  <a:lnTo>
                    <a:pt x="209" y="81"/>
                  </a:lnTo>
                  <a:lnTo>
                    <a:pt x="205" y="87"/>
                  </a:lnTo>
                  <a:lnTo>
                    <a:pt x="194" y="98"/>
                  </a:lnTo>
                  <a:lnTo>
                    <a:pt x="182" y="110"/>
                  </a:lnTo>
                  <a:lnTo>
                    <a:pt x="176" y="115"/>
                  </a:lnTo>
                  <a:lnTo>
                    <a:pt x="170" y="121"/>
                  </a:lnTo>
                  <a:lnTo>
                    <a:pt x="164" y="128"/>
                  </a:lnTo>
                  <a:lnTo>
                    <a:pt x="160" y="134"/>
                  </a:lnTo>
                  <a:lnTo>
                    <a:pt x="148" y="145"/>
                  </a:lnTo>
                  <a:lnTo>
                    <a:pt x="137" y="157"/>
                  </a:lnTo>
                  <a:lnTo>
                    <a:pt x="130" y="162"/>
                  </a:lnTo>
                  <a:lnTo>
                    <a:pt x="125" y="168"/>
                  </a:lnTo>
                  <a:lnTo>
                    <a:pt x="120" y="175"/>
                  </a:lnTo>
                  <a:lnTo>
                    <a:pt x="115" y="181"/>
                  </a:lnTo>
                  <a:lnTo>
                    <a:pt x="109" y="186"/>
                  </a:lnTo>
                  <a:lnTo>
                    <a:pt x="104" y="195"/>
                  </a:lnTo>
                  <a:lnTo>
                    <a:pt x="100" y="199"/>
                  </a:lnTo>
                  <a:lnTo>
                    <a:pt x="96" y="204"/>
                  </a:lnTo>
                  <a:lnTo>
                    <a:pt x="43" y="258"/>
                  </a:lnTo>
                  <a:lnTo>
                    <a:pt x="0" y="306"/>
                  </a:lnTo>
                  <a:lnTo>
                    <a:pt x="3" y="308"/>
                  </a:lnTo>
                  <a:lnTo>
                    <a:pt x="8" y="307"/>
                  </a:lnTo>
                  <a:lnTo>
                    <a:pt x="13" y="303"/>
                  </a:lnTo>
                  <a:lnTo>
                    <a:pt x="20" y="302"/>
                  </a:lnTo>
                  <a:lnTo>
                    <a:pt x="26" y="293"/>
                  </a:lnTo>
                  <a:lnTo>
                    <a:pt x="34" y="283"/>
                  </a:lnTo>
                  <a:lnTo>
                    <a:pt x="42" y="274"/>
                  </a:lnTo>
                  <a:lnTo>
                    <a:pt x="50" y="264"/>
                  </a:lnTo>
                  <a:lnTo>
                    <a:pt x="57" y="254"/>
                  </a:lnTo>
                  <a:lnTo>
                    <a:pt x="65" y="246"/>
                  </a:lnTo>
                  <a:lnTo>
                    <a:pt x="74" y="236"/>
                  </a:lnTo>
                  <a:lnTo>
                    <a:pt x="83" y="228"/>
                  </a:lnTo>
                  <a:lnTo>
                    <a:pt x="91" y="218"/>
                  </a:lnTo>
                  <a:lnTo>
                    <a:pt x="102" y="209"/>
                  </a:lnTo>
                  <a:lnTo>
                    <a:pt x="111" y="199"/>
                  </a:lnTo>
                  <a:lnTo>
                    <a:pt x="121" y="191"/>
                  </a:lnTo>
                  <a:lnTo>
                    <a:pt x="130" y="181"/>
                  </a:lnTo>
                  <a:lnTo>
                    <a:pt x="141" y="173"/>
                  </a:lnTo>
                  <a:lnTo>
                    <a:pt x="152" y="163"/>
                  </a:lnTo>
                  <a:lnTo>
                    <a:pt x="164" y="154"/>
                  </a:lnTo>
                  <a:lnTo>
                    <a:pt x="170" y="149"/>
                  </a:lnTo>
                  <a:lnTo>
                    <a:pt x="177" y="142"/>
                  </a:lnTo>
                  <a:lnTo>
                    <a:pt x="178" y="136"/>
                  </a:lnTo>
                  <a:lnTo>
                    <a:pt x="182" y="132"/>
                  </a:lnTo>
                  <a:lnTo>
                    <a:pt x="324" y="2"/>
                  </a:lnTo>
                  <a:lnTo>
                    <a:pt x="321" y="1"/>
                  </a:lnTo>
                  <a:lnTo>
                    <a:pt x="32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516" name="Freeform 75"/>
            <p:cNvSpPr>
              <a:spLocks/>
            </p:cNvSpPr>
            <p:nvPr/>
          </p:nvSpPr>
          <p:spPr bwMode="auto">
            <a:xfrm>
              <a:off x="7937" y="15834"/>
              <a:ext cx="17" cy="14"/>
            </a:xfrm>
            <a:custGeom>
              <a:avLst/>
              <a:gdLst>
                <a:gd name="T0" fmla="*/ 0 w 35"/>
                <a:gd name="T1" fmla="*/ 1 h 27"/>
                <a:gd name="T2" fmla="*/ 0 w 35"/>
                <a:gd name="T3" fmla="*/ 1 h 27"/>
                <a:gd name="T4" fmla="*/ 0 w 35"/>
                <a:gd name="T5" fmla="*/ 1 h 27"/>
                <a:gd name="T6" fmla="*/ 0 w 35"/>
                <a:gd name="T7" fmla="*/ 1 h 27"/>
                <a:gd name="T8" fmla="*/ 0 w 35"/>
                <a:gd name="T9" fmla="*/ 0 h 27"/>
                <a:gd name="T10" fmla="*/ 0 w 35"/>
                <a:gd name="T11" fmla="*/ 0 h 27"/>
                <a:gd name="T12" fmla="*/ 0 w 35"/>
                <a:gd name="T13" fmla="*/ 1 h 27"/>
                <a:gd name="T14" fmla="*/ 0 w 35"/>
                <a:gd name="T15" fmla="*/ 1 h 27"/>
                <a:gd name="T16" fmla="*/ 0 w 35"/>
                <a:gd name="T17" fmla="*/ 1 h 27"/>
                <a:gd name="T18" fmla="*/ 0 w 35"/>
                <a:gd name="T19" fmla="*/ 1 h 27"/>
                <a:gd name="T20" fmla="*/ 0 w 35"/>
                <a:gd name="T21" fmla="*/ 1 h 27"/>
                <a:gd name="T22" fmla="*/ 0 w 35"/>
                <a:gd name="T23" fmla="*/ 1 h 27"/>
                <a:gd name="T24" fmla="*/ 0 w 35"/>
                <a:gd name="T25" fmla="*/ 1 h 27"/>
                <a:gd name="T26" fmla="*/ 0 w 35"/>
                <a:gd name="T27" fmla="*/ 1 h 27"/>
                <a:gd name="T28" fmla="*/ 0 w 35"/>
                <a:gd name="T29" fmla="*/ 1 h 27"/>
                <a:gd name="T30" fmla="*/ 0 w 35"/>
                <a:gd name="T31" fmla="*/ 1 h 27"/>
                <a:gd name="T32" fmla="*/ 0 w 35"/>
                <a:gd name="T33" fmla="*/ 1 h 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
                <a:gd name="T52" fmla="*/ 0 h 27"/>
                <a:gd name="T53" fmla="*/ 35 w 35"/>
                <a:gd name="T54" fmla="*/ 27 h 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 h="27">
                  <a:moveTo>
                    <a:pt x="35" y="15"/>
                  </a:moveTo>
                  <a:lnTo>
                    <a:pt x="33" y="10"/>
                  </a:lnTo>
                  <a:lnTo>
                    <a:pt x="32" y="5"/>
                  </a:lnTo>
                  <a:lnTo>
                    <a:pt x="29" y="3"/>
                  </a:lnTo>
                  <a:lnTo>
                    <a:pt x="24" y="0"/>
                  </a:lnTo>
                  <a:lnTo>
                    <a:pt x="14" y="0"/>
                  </a:lnTo>
                  <a:lnTo>
                    <a:pt x="6" y="4"/>
                  </a:lnTo>
                  <a:lnTo>
                    <a:pt x="3" y="6"/>
                  </a:lnTo>
                  <a:lnTo>
                    <a:pt x="1" y="12"/>
                  </a:lnTo>
                  <a:lnTo>
                    <a:pt x="0" y="17"/>
                  </a:lnTo>
                  <a:lnTo>
                    <a:pt x="3" y="23"/>
                  </a:lnTo>
                  <a:lnTo>
                    <a:pt x="5" y="23"/>
                  </a:lnTo>
                  <a:lnTo>
                    <a:pt x="11" y="27"/>
                  </a:lnTo>
                  <a:lnTo>
                    <a:pt x="23" y="25"/>
                  </a:lnTo>
                  <a:lnTo>
                    <a:pt x="33" y="21"/>
                  </a:lnTo>
                  <a:lnTo>
                    <a:pt x="33" y="18"/>
                  </a:lnTo>
                  <a:lnTo>
                    <a:pt x="35"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517" name="Freeform 76"/>
            <p:cNvSpPr>
              <a:spLocks/>
            </p:cNvSpPr>
            <p:nvPr/>
          </p:nvSpPr>
          <p:spPr bwMode="auto">
            <a:xfrm>
              <a:off x="7895" y="15465"/>
              <a:ext cx="35" cy="28"/>
            </a:xfrm>
            <a:custGeom>
              <a:avLst/>
              <a:gdLst>
                <a:gd name="T0" fmla="*/ 1 w 69"/>
                <a:gd name="T1" fmla="*/ 1 h 56"/>
                <a:gd name="T2" fmla="*/ 1 w 69"/>
                <a:gd name="T3" fmla="*/ 1 h 56"/>
                <a:gd name="T4" fmla="*/ 1 w 69"/>
                <a:gd name="T5" fmla="*/ 0 h 56"/>
                <a:gd name="T6" fmla="*/ 1 w 69"/>
                <a:gd name="T7" fmla="*/ 1 h 56"/>
                <a:gd name="T8" fmla="*/ 1 w 69"/>
                <a:gd name="T9" fmla="*/ 1 h 56"/>
                <a:gd name="T10" fmla="*/ 1 w 69"/>
                <a:gd name="T11" fmla="*/ 1 h 56"/>
                <a:gd name="T12" fmla="*/ 1 w 69"/>
                <a:gd name="T13" fmla="*/ 1 h 56"/>
                <a:gd name="T14" fmla="*/ 1 w 69"/>
                <a:gd name="T15" fmla="*/ 1 h 56"/>
                <a:gd name="T16" fmla="*/ 1 w 69"/>
                <a:gd name="T17" fmla="*/ 1 h 56"/>
                <a:gd name="T18" fmla="*/ 1 w 69"/>
                <a:gd name="T19" fmla="*/ 1 h 56"/>
                <a:gd name="T20" fmla="*/ 0 w 69"/>
                <a:gd name="T21" fmla="*/ 1 h 56"/>
                <a:gd name="T22" fmla="*/ 1 w 69"/>
                <a:gd name="T23" fmla="*/ 1 h 56"/>
                <a:gd name="T24" fmla="*/ 1 w 69"/>
                <a:gd name="T25" fmla="*/ 1 h 56"/>
                <a:gd name="T26" fmla="*/ 1 w 69"/>
                <a:gd name="T27" fmla="*/ 1 h 56"/>
                <a:gd name="T28" fmla="*/ 1 w 69"/>
                <a:gd name="T29" fmla="*/ 1 h 56"/>
                <a:gd name="T30" fmla="*/ 1 w 69"/>
                <a:gd name="T31" fmla="*/ 1 h 56"/>
                <a:gd name="T32" fmla="*/ 1 w 69"/>
                <a:gd name="T33" fmla="*/ 1 h 56"/>
                <a:gd name="T34" fmla="*/ 1 w 69"/>
                <a:gd name="T35" fmla="*/ 1 h 56"/>
                <a:gd name="T36" fmla="*/ 1 w 69"/>
                <a:gd name="T37" fmla="*/ 1 h 56"/>
                <a:gd name="T38" fmla="*/ 1 w 69"/>
                <a:gd name="T39" fmla="*/ 1 h 56"/>
                <a:gd name="T40" fmla="*/ 1 w 69"/>
                <a:gd name="T41" fmla="*/ 1 h 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56"/>
                <a:gd name="T65" fmla="*/ 69 w 69"/>
                <a:gd name="T66" fmla="*/ 56 h 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56">
                  <a:moveTo>
                    <a:pt x="69" y="3"/>
                  </a:moveTo>
                  <a:lnTo>
                    <a:pt x="67" y="1"/>
                  </a:lnTo>
                  <a:lnTo>
                    <a:pt x="65" y="0"/>
                  </a:lnTo>
                  <a:lnTo>
                    <a:pt x="54" y="3"/>
                  </a:lnTo>
                  <a:lnTo>
                    <a:pt x="45" y="9"/>
                  </a:lnTo>
                  <a:lnTo>
                    <a:pt x="37" y="15"/>
                  </a:lnTo>
                  <a:lnTo>
                    <a:pt x="29" y="24"/>
                  </a:lnTo>
                  <a:lnTo>
                    <a:pt x="21" y="30"/>
                  </a:lnTo>
                  <a:lnTo>
                    <a:pt x="13" y="39"/>
                  </a:lnTo>
                  <a:lnTo>
                    <a:pt x="7" y="47"/>
                  </a:lnTo>
                  <a:lnTo>
                    <a:pt x="0" y="56"/>
                  </a:lnTo>
                  <a:lnTo>
                    <a:pt x="9" y="51"/>
                  </a:lnTo>
                  <a:lnTo>
                    <a:pt x="19" y="46"/>
                  </a:lnTo>
                  <a:lnTo>
                    <a:pt x="28" y="40"/>
                  </a:lnTo>
                  <a:lnTo>
                    <a:pt x="38" y="34"/>
                  </a:lnTo>
                  <a:lnTo>
                    <a:pt x="46" y="26"/>
                  </a:lnTo>
                  <a:lnTo>
                    <a:pt x="55" y="19"/>
                  </a:lnTo>
                  <a:lnTo>
                    <a:pt x="61" y="11"/>
                  </a:lnTo>
                  <a:lnTo>
                    <a:pt x="69" y="5"/>
                  </a:lnTo>
                  <a:lnTo>
                    <a:pt x="69" y="4"/>
                  </a:lnTo>
                  <a:lnTo>
                    <a:pt x="69"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518" name="Freeform 77"/>
            <p:cNvSpPr>
              <a:spLocks/>
            </p:cNvSpPr>
            <p:nvPr/>
          </p:nvSpPr>
          <p:spPr bwMode="auto">
            <a:xfrm>
              <a:off x="7858" y="14918"/>
              <a:ext cx="85" cy="8"/>
            </a:xfrm>
            <a:custGeom>
              <a:avLst/>
              <a:gdLst>
                <a:gd name="T0" fmla="*/ 0 w 171"/>
                <a:gd name="T1" fmla="*/ 1 h 15"/>
                <a:gd name="T2" fmla="*/ 0 w 171"/>
                <a:gd name="T3" fmla="*/ 1 h 15"/>
                <a:gd name="T4" fmla="*/ 0 w 171"/>
                <a:gd name="T5" fmla="*/ 1 h 15"/>
                <a:gd name="T6" fmla="*/ 0 w 171"/>
                <a:gd name="T7" fmla="*/ 0 h 15"/>
                <a:gd name="T8" fmla="*/ 0 w 171"/>
                <a:gd name="T9" fmla="*/ 0 h 15"/>
                <a:gd name="T10" fmla="*/ 0 w 171"/>
                <a:gd name="T11" fmla="*/ 0 h 15"/>
                <a:gd name="T12" fmla="*/ 0 w 171"/>
                <a:gd name="T13" fmla="*/ 0 h 15"/>
                <a:gd name="T14" fmla="*/ 0 w 171"/>
                <a:gd name="T15" fmla="*/ 0 h 15"/>
                <a:gd name="T16" fmla="*/ 0 w 171"/>
                <a:gd name="T17" fmla="*/ 0 h 15"/>
                <a:gd name="T18" fmla="*/ 0 w 171"/>
                <a:gd name="T19" fmla="*/ 0 h 15"/>
                <a:gd name="T20" fmla="*/ 0 w 171"/>
                <a:gd name="T21" fmla="*/ 0 h 15"/>
                <a:gd name="T22" fmla="*/ 0 w 171"/>
                <a:gd name="T23" fmla="*/ 0 h 15"/>
                <a:gd name="T24" fmla="*/ 0 w 171"/>
                <a:gd name="T25" fmla="*/ 1 h 15"/>
                <a:gd name="T26" fmla="*/ 0 w 171"/>
                <a:gd name="T27" fmla="*/ 1 h 15"/>
                <a:gd name="T28" fmla="*/ 0 w 171"/>
                <a:gd name="T29" fmla="*/ 1 h 15"/>
                <a:gd name="T30" fmla="*/ 0 w 171"/>
                <a:gd name="T31" fmla="*/ 1 h 15"/>
                <a:gd name="T32" fmla="*/ 0 w 171"/>
                <a:gd name="T33" fmla="*/ 1 h 15"/>
                <a:gd name="T34" fmla="*/ 0 w 171"/>
                <a:gd name="T35" fmla="*/ 1 h 15"/>
                <a:gd name="T36" fmla="*/ 0 w 171"/>
                <a:gd name="T37" fmla="*/ 1 h 15"/>
                <a:gd name="T38" fmla="*/ 0 w 171"/>
                <a:gd name="T39" fmla="*/ 1 h 15"/>
                <a:gd name="T40" fmla="*/ 0 w 171"/>
                <a:gd name="T41" fmla="*/ 1 h 15"/>
                <a:gd name="T42" fmla="*/ 0 w 171"/>
                <a:gd name="T43" fmla="*/ 1 h 15"/>
                <a:gd name="T44" fmla="*/ 0 w 171"/>
                <a:gd name="T45" fmla="*/ 1 h 15"/>
                <a:gd name="T46" fmla="*/ 0 w 171"/>
                <a:gd name="T47" fmla="*/ 1 h 15"/>
                <a:gd name="T48" fmla="*/ 0 w 171"/>
                <a:gd name="T49" fmla="*/ 1 h 15"/>
                <a:gd name="T50" fmla="*/ 0 w 171"/>
                <a:gd name="T51" fmla="*/ 1 h 15"/>
                <a:gd name="T52" fmla="*/ 0 w 171"/>
                <a:gd name="T53" fmla="*/ 1 h 15"/>
                <a:gd name="T54" fmla="*/ 0 w 171"/>
                <a:gd name="T55" fmla="*/ 1 h 15"/>
                <a:gd name="T56" fmla="*/ 0 w 171"/>
                <a:gd name="T57" fmla="*/ 1 h 15"/>
                <a:gd name="T58" fmla="*/ 0 w 171"/>
                <a:gd name="T59" fmla="*/ 1 h 1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1"/>
                <a:gd name="T91" fmla="*/ 0 h 15"/>
                <a:gd name="T92" fmla="*/ 171 w 171"/>
                <a:gd name="T93" fmla="*/ 15 h 1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1" h="15">
                  <a:moveTo>
                    <a:pt x="169" y="7"/>
                  </a:moveTo>
                  <a:lnTo>
                    <a:pt x="159" y="4"/>
                  </a:lnTo>
                  <a:lnTo>
                    <a:pt x="148" y="2"/>
                  </a:lnTo>
                  <a:lnTo>
                    <a:pt x="138" y="0"/>
                  </a:lnTo>
                  <a:lnTo>
                    <a:pt x="129" y="0"/>
                  </a:lnTo>
                  <a:lnTo>
                    <a:pt x="119" y="0"/>
                  </a:lnTo>
                  <a:lnTo>
                    <a:pt x="109" y="0"/>
                  </a:lnTo>
                  <a:lnTo>
                    <a:pt x="99" y="0"/>
                  </a:lnTo>
                  <a:lnTo>
                    <a:pt x="90" y="0"/>
                  </a:lnTo>
                  <a:lnTo>
                    <a:pt x="80" y="0"/>
                  </a:lnTo>
                  <a:lnTo>
                    <a:pt x="69" y="0"/>
                  </a:lnTo>
                  <a:lnTo>
                    <a:pt x="59" y="0"/>
                  </a:lnTo>
                  <a:lnTo>
                    <a:pt x="50" y="1"/>
                  </a:lnTo>
                  <a:lnTo>
                    <a:pt x="39" y="1"/>
                  </a:lnTo>
                  <a:lnTo>
                    <a:pt x="29" y="1"/>
                  </a:lnTo>
                  <a:lnTo>
                    <a:pt x="19" y="1"/>
                  </a:lnTo>
                  <a:lnTo>
                    <a:pt x="9" y="2"/>
                  </a:lnTo>
                  <a:lnTo>
                    <a:pt x="2" y="1"/>
                  </a:lnTo>
                  <a:lnTo>
                    <a:pt x="0" y="2"/>
                  </a:lnTo>
                  <a:lnTo>
                    <a:pt x="2" y="4"/>
                  </a:lnTo>
                  <a:lnTo>
                    <a:pt x="3" y="7"/>
                  </a:lnTo>
                  <a:lnTo>
                    <a:pt x="126" y="8"/>
                  </a:lnTo>
                  <a:lnTo>
                    <a:pt x="134" y="12"/>
                  </a:lnTo>
                  <a:lnTo>
                    <a:pt x="143" y="15"/>
                  </a:lnTo>
                  <a:lnTo>
                    <a:pt x="150" y="15"/>
                  </a:lnTo>
                  <a:lnTo>
                    <a:pt x="160" y="15"/>
                  </a:lnTo>
                  <a:lnTo>
                    <a:pt x="161" y="14"/>
                  </a:lnTo>
                  <a:lnTo>
                    <a:pt x="167" y="13"/>
                  </a:lnTo>
                  <a:lnTo>
                    <a:pt x="171" y="9"/>
                  </a:lnTo>
                  <a:lnTo>
                    <a:pt x="169"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519" name="Freeform 78"/>
            <p:cNvSpPr>
              <a:spLocks/>
            </p:cNvSpPr>
            <p:nvPr/>
          </p:nvSpPr>
          <p:spPr bwMode="auto">
            <a:xfrm>
              <a:off x="7866" y="15436"/>
              <a:ext cx="52" cy="37"/>
            </a:xfrm>
            <a:custGeom>
              <a:avLst/>
              <a:gdLst>
                <a:gd name="T0" fmla="*/ 1 w 104"/>
                <a:gd name="T1" fmla="*/ 0 h 74"/>
                <a:gd name="T2" fmla="*/ 1 w 104"/>
                <a:gd name="T3" fmla="*/ 0 h 74"/>
                <a:gd name="T4" fmla="*/ 1 w 104"/>
                <a:gd name="T5" fmla="*/ 1 h 74"/>
                <a:gd name="T6" fmla="*/ 0 w 104"/>
                <a:gd name="T7" fmla="*/ 1 h 74"/>
                <a:gd name="T8" fmla="*/ 1 w 104"/>
                <a:gd name="T9" fmla="*/ 1 h 74"/>
                <a:gd name="T10" fmla="*/ 1 w 104"/>
                <a:gd name="T11" fmla="*/ 1 h 74"/>
                <a:gd name="T12" fmla="*/ 1 w 104"/>
                <a:gd name="T13" fmla="*/ 1 h 74"/>
                <a:gd name="T14" fmla="*/ 1 w 104"/>
                <a:gd name="T15" fmla="*/ 1 h 74"/>
                <a:gd name="T16" fmla="*/ 1 w 104"/>
                <a:gd name="T17" fmla="*/ 1 h 74"/>
                <a:gd name="T18" fmla="*/ 1 w 104"/>
                <a:gd name="T19" fmla="*/ 1 h 74"/>
                <a:gd name="T20" fmla="*/ 1 w 104"/>
                <a:gd name="T21" fmla="*/ 1 h 74"/>
                <a:gd name="T22" fmla="*/ 1 w 104"/>
                <a:gd name="T23" fmla="*/ 1 h 74"/>
                <a:gd name="T24" fmla="*/ 1 w 104"/>
                <a:gd name="T25" fmla="*/ 0 h 74"/>
                <a:gd name="T26" fmla="*/ 1 w 104"/>
                <a:gd name="T27" fmla="*/ 0 h 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74"/>
                <a:gd name="T44" fmla="*/ 104 w 104"/>
                <a:gd name="T45" fmla="*/ 74 h 7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74">
                  <a:moveTo>
                    <a:pt x="100" y="0"/>
                  </a:moveTo>
                  <a:lnTo>
                    <a:pt x="96" y="0"/>
                  </a:lnTo>
                  <a:lnTo>
                    <a:pt x="92" y="1"/>
                  </a:lnTo>
                  <a:lnTo>
                    <a:pt x="0" y="74"/>
                  </a:lnTo>
                  <a:lnTo>
                    <a:pt x="13" y="67"/>
                  </a:lnTo>
                  <a:lnTo>
                    <a:pt x="27" y="61"/>
                  </a:lnTo>
                  <a:lnTo>
                    <a:pt x="39" y="52"/>
                  </a:lnTo>
                  <a:lnTo>
                    <a:pt x="52" y="44"/>
                  </a:lnTo>
                  <a:lnTo>
                    <a:pt x="64" y="33"/>
                  </a:lnTo>
                  <a:lnTo>
                    <a:pt x="77" y="22"/>
                  </a:lnTo>
                  <a:lnTo>
                    <a:pt x="90" y="12"/>
                  </a:lnTo>
                  <a:lnTo>
                    <a:pt x="104" y="1"/>
                  </a:lnTo>
                  <a:lnTo>
                    <a:pt x="101" y="0"/>
                  </a:lnTo>
                  <a:lnTo>
                    <a:pt x="10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520" name="Freeform 79"/>
            <p:cNvSpPr>
              <a:spLocks/>
            </p:cNvSpPr>
            <p:nvPr/>
          </p:nvSpPr>
          <p:spPr bwMode="auto">
            <a:xfrm>
              <a:off x="7664" y="15716"/>
              <a:ext cx="236" cy="256"/>
            </a:xfrm>
            <a:custGeom>
              <a:avLst/>
              <a:gdLst>
                <a:gd name="T0" fmla="*/ 1 w 471"/>
                <a:gd name="T1" fmla="*/ 0 h 511"/>
                <a:gd name="T2" fmla="*/ 1 w 471"/>
                <a:gd name="T3" fmla="*/ 0 h 511"/>
                <a:gd name="T4" fmla="*/ 1 w 471"/>
                <a:gd name="T5" fmla="*/ 1 h 511"/>
                <a:gd name="T6" fmla="*/ 1 w 471"/>
                <a:gd name="T7" fmla="*/ 1 h 511"/>
                <a:gd name="T8" fmla="*/ 1 w 471"/>
                <a:gd name="T9" fmla="*/ 1 h 511"/>
                <a:gd name="T10" fmla="*/ 1 w 471"/>
                <a:gd name="T11" fmla="*/ 1 h 511"/>
                <a:gd name="T12" fmla="*/ 1 w 471"/>
                <a:gd name="T13" fmla="*/ 1 h 511"/>
                <a:gd name="T14" fmla="*/ 1 w 471"/>
                <a:gd name="T15" fmla="*/ 1 h 511"/>
                <a:gd name="T16" fmla="*/ 1 w 471"/>
                <a:gd name="T17" fmla="*/ 1 h 511"/>
                <a:gd name="T18" fmla="*/ 1 w 471"/>
                <a:gd name="T19" fmla="*/ 1 h 511"/>
                <a:gd name="T20" fmla="*/ 1 w 471"/>
                <a:gd name="T21" fmla="*/ 1 h 511"/>
                <a:gd name="T22" fmla="*/ 1 w 471"/>
                <a:gd name="T23" fmla="*/ 1 h 511"/>
                <a:gd name="T24" fmla="*/ 1 w 471"/>
                <a:gd name="T25" fmla="*/ 1 h 511"/>
                <a:gd name="T26" fmla="*/ 1 w 471"/>
                <a:gd name="T27" fmla="*/ 1 h 511"/>
                <a:gd name="T28" fmla="*/ 1 w 471"/>
                <a:gd name="T29" fmla="*/ 1 h 511"/>
                <a:gd name="T30" fmla="*/ 1 w 471"/>
                <a:gd name="T31" fmla="*/ 1 h 511"/>
                <a:gd name="T32" fmla="*/ 1 w 471"/>
                <a:gd name="T33" fmla="*/ 1 h 511"/>
                <a:gd name="T34" fmla="*/ 1 w 471"/>
                <a:gd name="T35" fmla="*/ 1 h 511"/>
                <a:gd name="T36" fmla="*/ 1 w 471"/>
                <a:gd name="T37" fmla="*/ 1 h 511"/>
                <a:gd name="T38" fmla="*/ 1 w 471"/>
                <a:gd name="T39" fmla="*/ 1 h 511"/>
                <a:gd name="T40" fmla="*/ 1 w 471"/>
                <a:gd name="T41" fmla="*/ 1 h 511"/>
                <a:gd name="T42" fmla="*/ 1 w 471"/>
                <a:gd name="T43" fmla="*/ 1 h 511"/>
                <a:gd name="T44" fmla="*/ 1 w 471"/>
                <a:gd name="T45" fmla="*/ 1 h 511"/>
                <a:gd name="T46" fmla="*/ 1 w 471"/>
                <a:gd name="T47" fmla="*/ 1 h 511"/>
                <a:gd name="T48" fmla="*/ 1 w 471"/>
                <a:gd name="T49" fmla="*/ 1 h 511"/>
                <a:gd name="T50" fmla="*/ 1 w 471"/>
                <a:gd name="T51" fmla="*/ 1 h 511"/>
                <a:gd name="T52" fmla="*/ 1 w 471"/>
                <a:gd name="T53" fmla="*/ 1 h 511"/>
                <a:gd name="T54" fmla="*/ 1 w 471"/>
                <a:gd name="T55" fmla="*/ 1 h 511"/>
                <a:gd name="T56" fmla="*/ 1 w 471"/>
                <a:gd name="T57" fmla="*/ 1 h 511"/>
                <a:gd name="T58" fmla="*/ 1 w 471"/>
                <a:gd name="T59" fmla="*/ 1 h 511"/>
                <a:gd name="T60" fmla="*/ 1 w 471"/>
                <a:gd name="T61" fmla="*/ 1 h 511"/>
                <a:gd name="T62" fmla="*/ 1 w 471"/>
                <a:gd name="T63" fmla="*/ 1 h 511"/>
                <a:gd name="T64" fmla="*/ 1 w 471"/>
                <a:gd name="T65" fmla="*/ 1 h 511"/>
                <a:gd name="T66" fmla="*/ 1 w 471"/>
                <a:gd name="T67" fmla="*/ 1 h 511"/>
                <a:gd name="T68" fmla="*/ 1 w 471"/>
                <a:gd name="T69" fmla="*/ 1 h 511"/>
                <a:gd name="T70" fmla="*/ 1 w 471"/>
                <a:gd name="T71" fmla="*/ 1 h 511"/>
                <a:gd name="T72" fmla="*/ 1 w 471"/>
                <a:gd name="T73" fmla="*/ 1 h 511"/>
                <a:gd name="T74" fmla="*/ 1 w 471"/>
                <a:gd name="T75" fmla="*/ 1 h 511"/>
                <a:gd name="T76" fmla="*/ 1 w 471"/>
                <a:gd name="T77" fmla="*/ 1 h 511"/>
                <a:gd name="T78" fmla="*/ 1 w 471"/>
                <a:gd name="T79" fmla="*/ 1 h 511"/>
                <a:gd name="T80" fmla="*/ 0 w 471"/>
                <a:gd name="T81" fmla="*/ 1 h 511"/>
                <a:gd name="T82" fmla="*/ 1 w 471"/>
                <a:gd name="T83" fmla="*/ 1 h 511"/>
                <a:gd name="T84" fmla="*/ 1 w 471"/>
                <a:gd name="T85" fmla="*/ 1 h 511"/>
                <a:gd name="T86" fmla="*/ 1 w 471"/>
                <a:gd name="T87" fmla="*/ 1 h 511"/>
                <a:gd name="T88" fmla="*/ 1 w 471"/>
                <a:gd name="T89" fmla="*/ 1 h 511"/>
                <a:gd name="T90" fmla="*/ 1 w 471"/>
                <a:gd name="T91" fmla="*/ 1 h 511"/>
                <a:gd name="T92" fmla="*/ 1 w 471"/>
                <a:gd name="T93" fmla="*/ 1 h 511"/>
                <a:gd name="T94" fmla="*/ 1 w 471"/>
                <a:gd name="T95" fmla="*/ 1 h 511"/>
                <a:gd name="T96" fmla="*/ 1 w 471"/>
                <a:gd name="T97" fmla="*/ 1 h 511"/>
                <a:gd name="T98" fmla="*/ 1 w 471"/>
                <a:gd name="T99" fmla="*/ 1 h 511"/>
                <a:gd name="T100" fmla="*/ 1 w 471"/>
                <a:gd name="T101" fmla="*/ 1 h 511"/>
                <a:gd name="T102" fmla="*/ 1 w 471"/>
                <a:gd name="T103" fmla="*/ 1 h 511"/>
                <a:gd name="T104" fmla="*/ 1 w 471"/>
                <a:gd name="T105" fmla="*/ 1 h 511"/>
                <a:gd name="T106" fmla="*/ 1 w 471"/>
                <a:gd name="T107" fmla="*/ 1 h 511"/>
                <a:gd name="T108" fmla="*/ 1 w 471"/>
                <a:gd name="T109" fmla="*/ 1 h 511"/>
                <a:gd name="T110" fmla="*/ 1 w 471"/>
                <a:gd name="T111" fmla="*/ 1 h 511"/>
                <a:gd name="T112" fmla="*/ 1 w 471"/>
                <a:gd name="T113" fmla="*/ 1 h 511"/>
                <a:gd name="T114" fmla="*/ 1 w 471"/>
                <a:gd name="T115" fmla="*/ 0 h 51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71"/>
                <a:gd name="T175" fmla="*/ 0 h 511"/>
                <a:gd name="T176" fmla="*/ 471 w 471"/>
                <a:gd name="T177" fmla="*/ 511 h 51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71" h="511">
                  <a:moveTo>
                    <a:pt x="468" y="0"/>
                  </a:moveTo>
                  <a:lnTo>
                    <a:pt x="462" y="0"/>
                  </a:lnTo>
                  <a:lnTo>
                    <a:pt x="457" y="3"/>
                  </a:lnTo>
                  <a:lnTo>
                    <a:pt x="451" y="7"/>
                  </a:lnTo>
                  <a:lnTo>
                    <a:pt x="446" y="12"/>
                  </a:lnTo>
                  <a:lnTo>
                    <a:pt x="280" y="178"/>
                  </a:lnTo>
                  <a:lnTo>
                    <a:pt x="278" y="179"/>
                  </a:lnTo>
                  <a:lnTo>
                    <a:pt x="277" y="183"/>
                  </a:lnTo>
                  <a:lnTo>
                    <a:pt x="273" y="186"/>
                  </a:lnTo>
                  <a:lnTo>
                    <a:pt x="273" y="192"/>
                  </a:lnTo>
                  <a:lnTo>
                    <a:pt x="169" y="304"/>
                  </a:lnTo>
                  <a:lnTo>
                    <a:pt x="164" y="307"/>
                  </a:lnTo>
                  <a:lnTo>
                    <a:pt x="160" y="311"/>
                  </a:lnTo>
                  <a:lnTo>
                    <a:pt x="148" y="322"/>
                  </a:lnTo>
                  <a:lnTo>
                    <a:pt x="136" y="334"/>
                  </a:lnTo>
                  <a:lnTo>
                    <a:pt x="125" y="344"/>
                  </a:lnTo>
                  <a:lnTo>
                    <a:pt x="115" y="356"/>
                  </a:lnTo>
                  <a:lnTo>
                    <a:pt x="109" y="361"/>
                  </a:lnTo>
                  <a:lnTo>
                    <a:pt x="104" y="368"/>
                  </a:lnTo>
                  <a:lnTo>
                    <a:pt x="99" y="373"/>
                  </a:lnTo>
                  <a:lnTo>
                    <a:pt x="95" y="379"/>
                  </a:lnTo>
                  <a:lnTo>
                    <a:pt x="89" y="386"/>
                  </a:lnTo>
                  <a:lnTo>
                    <a:pt x="84" y="392"/>
                  </a:lnTo>
                  <a:lnTo>
                    <a:pt x="79" y="399"/>
                  </a:lnTo>
                  <a:lnTo>
                    <a:pt x="75" y="405"/>
                  </a:lnTo>
                  <a:lnTo>
                    <a:pt x="70" y="411"/>
                  </a:lnTo>
                  <a:lnTo>
                    <a:pt x="65" y="418"/>
                  </a:lnTo>
                  <a:lnTo>
                    <a:pt x="60" y="424"/>
                  </a:lnTo>
                  <a:lnTo>
                    <a:pt x="56" y="431"/>
                  </a:lnTo>
                  <a:lnTo>
                    <a:pt x="50" y="437"/>
                  </a:lnTo>
                  <a:lnTo>
                    <a:pt x="45" y="443"/>
                  </a:lnTo>
                  <a:lnTo>
                    <a:pt x="41" y="450"/>
                  </a:lnTo>
                  <a:lnTo>
                    <a:pt x="37" y="456"/>
                  </a:lnTo>
                  <a:lnTo>
                    <a:pt x="32" y="462"/>
                  </a:lnTo>
                  <a:lnTo>
                    <a:pt x="27" y="469"/>
                  </a:lnTo>
                  <a:lnTo>
                    <a:pt x="22" y="475"/>
                  </a:lnTo>
                  <a:lnTo>
                    <a:pt x="18" y="482"/>
                  </a:lnTo>
                  <a:lnTo>
                    <a:pt x="13" y="488"/>
                  </a:lnTo>
                  <a:lnTo>
                    <a:pt x="9" y="495"/>
                  </a:lnTo>
                  <a:lnTo>
                    <a:pt x="4" y="502"/>
                  </a:lnTo>
                  <a:lnTo>
                    <a:pt x="0" y="509"/>
                  </a:lnTo>
                  <a:lnTo>
                    <a:pt x="1" y="511"/>
                  </a:lnTo>
                  <a:lnTo>
                    <a:pt x="11" y="509"/>
                  </a:lnTo>
                  <a:lnTo>
                    <a:pt x="17" y="505"/>
                  </a:lnTo>
                  <a:lnTo>
                    <a:pt x="23" y="502"/>
                  </a:lnTo>
                  <a:lnTo>
                    <a:pt x="115" y="379"/>
                  </a:lnTo>
                  <a:lnTo>
                    <a:pt x="118" y="375"/>
                  </a:lnTo>
                  <a:lnTo>
                    <a:pt x="125" y="371"/>
                  </a:lnTo>
                  <a:lnTo>
                    <a:pt x="390" y="94"/>
                  </a:lnTo>
                  <a:lnTo>
                    <a:pt x="394" y="89"/>
                  </a:lnTo>
                  <a:lnTo>
                    <a:pt x="397" y="84"/>
                  </a:lnTo>
                  <a:lnTo>
                    <a:pt x="401" y="77"/>
                  </a:lnTo>
                  <a:lnTo>
                    <a:pt x="407" y="72"/>
                  </a:lnTo>
                  <a:lnTo>
                    <a:pt x="409" y="67"/>
                  </a:lnTo>
                  <a:lnTo>
                    <a:pt x="416" y="62"/>
                  </a:lnTo>
                  <a:lnTo>
                    <a:pt x="471" y="3"/>
                  </a:lnTo>
                  <a:lnTo>
                    <a:pt x="469" y="1"/>
                  </a:lnTo>
                  <a:lnTo>
                    <a:pt x="46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521" name="Freeform 80"/>
            <p:cNvSpPr>
              <a:spLocks/>
            </p:cNvSpPr>
            <p:nvPr/>
          </p:nvSpPr>
          <p:spPr bwMode="auto">
            <a:xfrm>
              <a:off x="7810" y="15424"/>
              <a:ext cx="79" cy="59"/>
            </a:xfrm>
            <a:custGeom>
              <a:avLst/>
              <a:gdLst>
                <a:gd name="T0" fmla="*/ 0 w 159"/>
                <a:gd name="T1" fmla="*/ 0 h 117"/>
                <a:gd name="T2" fmla="*/ 0 w 159"/>
                <a:gd name="T3" fmla="*/ 0 h 117"/>
                <a:gd name="T4" fmla="*/ 0 w 159"/>
                <a:gd name="T5" fmla="*/ 1 h 117"/>
                <a:gd name="T6" fmla="*/ 0 w 159"/>
                <a:gd name="T7" fmla="*/ 1 h 117"/>
                <a:gd name="T8" fmla="*/ 0 w 159"/>
                <a:gd name="T9" fmla="*/ 1 h 117"/>
                <a:gd name="T10" fmla="*/ 0 w 159"/>
                <a:gd name="T11" fmla="*/ 1 h 117"/>
                <a:gd name="T12" fmla="*/ 0 w 159"/>
                <a:gd name="T13" fmla="*/ 1 h 117"/>
                <a:gd name="T14" fmla="*/ 0 w 159"/>
                <a:gd name="T15" fmla="*/ 1 h 117"/>
                <a:gd name="T16" fmla="*/ 0 w 159"/>
                <a:gd name="T17" fmla="*/ 1 h 117"/>
                <a:gd name="T18" fmla="*/ 0 w 159"/>
                <a:gd name="T19" fmla="*/ 1 h 117"/>
                <a:gd name="T20" fmla="*/ 0 w 159"/>
                <a:gd name="T21" fmla="*/ 1 h 117"/>
                <a:gd name="T22" fmla="*/ 0 w 159"/>
                <a:gd name="T23" fmla="*/ 1 h 117"/>
                <a:gd name="T24" fmla="*/ 0 w 159"/>
                <a:gd name="T25" fmla="*/ 1 h 117"/>
                <a:gd name="T26" fmla="*/ 0 w 159"/>
                <a:gd name="T27" fmla="*/ 1 h 117"/>
                <a:gd name="T28" fmla="*/ 0 w 159"/>
                <a:gd name="T29" fmla="*/ 1 h 117"/>
                <a:gd name="T30" fmla="*/ 0 w 159"/>
                <a:gd name="T31" fmla="*/ 1 h 117"/>
                <a:gd name="T32" fmla="*/ 0 w 159"/>
                <a:gd name="T33" fmla="*/ 1 h 117"/>
                <a:gd name="T34" fmla="*/ 0 w 159"/>
                <a:gd name="T35" fmla="*/ 1 h 117"/>
                <a:gd name="T36" fmla="*/ 0 w 159"/>
                <a:gd name="T37" fmla="*/ 1 h 117"/>
                <a:gd name="T38" fmla="*/ 0 w 159"/>
                <a:gd name="T39" fmla="*/ 1 h 117"/>
                <a:gd name="T40" fmla="*/ 0 w 159"/>
                <a:gd name="T41" fmla="*/ 1 h 117"/>
                <a:gd name="T42" fmla="*/ 0 w 159"/>
                <a:gd name="T43" fmla="*/ 1 h 117"/>
                <a:gd name="T44" fmla="*/ 0 w 159"/>
                <a:gd name="T45" fmla="*/ 1 h 117"/>
                <a:gd name="T46" fmla="*/ 0 w 159"/>
                <a:gd name="T47" fmla="*/ 1 h 117"/>
                <a:gd name="T48" fmla="*/ 0 w 159"/>
                <a:gd name="T49" fmla="*/ 1 h 117"/>
                <a:gd name="T50" fmla="*/ 0 w 159"/>
                <a:gd name="T51" fmla="*/ 1 h 117"/>
                <a:gd name="T52" fmla="*/ 0 w 159"/>
                <a:gd name="T53" fmla="*/ 1 h 117"/>
                <a:gd name="T54" fmla="*/ 0 w 159"/>
                <a:gd name="T55" fmla="*/ 1 h 117"/>
                <a:gd name="T56" fmla="*/ 0 w 159"/>
                <a:gd name="T57" fmla="*/ 1 h 117"/>
                <a:gd name="T58" fmla="*/ 0 w 159"/>
                <a:gd name="T59" fmla="*/ 1 h 117"/>
                <a:gd name="T60" fmla="*/ 0 w 159"/>
                <a:gd name="T61" fmla="*/ 1 h 117"/>
                <a:gd name="T62" fmla="*/ 0 w 159"/>
                <a:gd name="T63" fmla="*/ 1 h 117"/>
                <a:gd name="T64" fmla="*/ 0 w 159"/>
                <a:gd name="T65" fmla="*/ 1 h 117"/>
                <a:gd name="T66" fmla="*/ 0 w 159"/>
                <a:gd name="T67" fmla="*/ 1 h 117"/>
                <a:gd name="T68" fmla="*/ 0 w 159"/>
                <a:gd name="T69" fmla="*/ 1 h 117"/>
                <a:gd name="T70" fmla="*/ 0 w 159"/>
                <a:gd name="T71" fmla="*/ 1 h 117"/>
                <a:gd name="T72" fmla="*/ 0 w 159"/>
                <a:gd name="T73" fmla="*/ 0 h 117"/>
                <a:gd name="T74" fmla="*/ 0 w 159"/>
                <a:gd name="T75" fmla="*/ 0 h 117"/>
                <a:gd name="T76" fmla="*/ 0 w 159"/>
                <a:gd name="T77" fmla="*/ 0 h 11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59"/>
                <a:gd name="T118" fmla="*/ 0 h 117"/>
                <a:gd name="T119" fmla="*/ 159 w 159"/>
                <a:gd name="T120" fmla="*/ 117 h 11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59" h="117">
                  <a:moveTo>
                    <a:pt x="154" y="0"/>
                  </a:moveTo>
                  <a:lnTo>
                    <a:pt x="151" y="0"/>
                  </a:lnTo>
                  <a:lnTo>
                    <a:pt x="150" y="1"/>
                  </a:lnTo>
                  <a:lnTo>
                    <a:pt x="139" y="6"/>
                  </a:lnTo>
                  <a:lnTo>
                    <a:pt x="129" y="12"/>
                  </a:lnTo>
                  <a:lnTo>
                    <a:pt x="118" y="19"/>
                  </a:lnTo>
                  <a:lnTo>
                    <a:pt x="109" y="26"/>
                  </a:lnTo>
                  <a:lnTo>
                    <a:pt x="99" y="33"/>
                  </a:lnTo>
                  <a:lnTo>
                    <a:pt x="90" y="40"/>
                  </a:lnTo>
                  <a:lnTo>
                    <a:pt x="79" y="47"/>
                  </a:lnTo>
                  <a:lnTo>
                    <a:pt x="70" y="56"/>
                  </a:lnTo>
                  <a:lnTo>
                    <a:pt x="60" y="62"/>
                  </a:lnTo>
                  <a:lnTo>
                    <a:pt x="51" y="71"/>
                  </a:lnTo>
                  <a:lnTo>
                    <a:pt x="40" y="77"/>
                  </a:lnTo>
                  <a:lnTo>
                    <a:pt x="33" y="86"/>
                  </a:lnTo>
                  <a:lnTo>
                    <a:pt x="24" y="93"/>
                  </a:lnTo>
                  <a:lnTo>
                    <a:pt x="14" y="101"/>
                  </a:lnTo>
                  <a:lnTo>
                    <a:pt x="7" y="108"/>
                  </a:lnTo>
                  <a:lnTo>
                    <a:pt x="0" y="117"/>
                  </a:lnTo>
                  <a:lnTo>
                    <a:pt x="11" y="115"/>
                  </a:lnTo>
                  <a:lnTo>
                    <a:pt x="22" y="110"/>
                  </a:lnTo>
                  <a:lnTo>
                    <a:pt x="31" y="103"/>
                  </a:lnTo>
                  <a:lnTo>
                    <a:pt x="40" y="95"/>
                  </a:lnTo>
                  <a:lnTo>
                    <a:pt x="50" y="89"/>
                  </a:lnTo>
                  <a:lnTo>
                    <a:pt x="60" y="83"/>
                  </a:lnTo>
                  <a:lnTo>
                    <a:pt x="69" y="76"/>
                  </a:lnTo>
                  <a:lnTo>
                    <a:pt x="78" y="70"/>
                  </a:lnTo>
                  <a:lnTo>
                    <a:pt x="87" y="63"/>
                  </a:lnTo>
                  <a:lnTo>
                    <a:pt x="98" y="58"/>
                  </a:lnTo>
                  <a:lnTo>
                    <a:pt x="105" y="51"/>
                  </a:lnTo>
                  <a:lnTo>
                    <a:pt x="113" y="44"/>
                  </a:lnTo>
                  <a:lnTo>
                    <a:pt x="121" y="37"/>
                  </a:lnTo>
                  <a:lnTo>
                    <a:pt x="130" y="30"/>
                  </a:lnTo>
                  <a:lnTo>
                    <a:pt x="137" y="23"/>
                  </a:lnTo>
                  <a:lnTo>
                    <a:pt x="144" y="16"/>
                  </a:lnTo>
                  <a:lnTo>
                    <a:pt x="151" y="7"/>
                  </a:lnTo>
                  <a:lnTo>
                    <a:pt x="159" y="0"/>
                  </a:lnTo>
                  <a:lnTo>
                    <a:pt x="156" y="0"/>
                  </a:lnTo>
                  <a:lnTo>
                    <a:pt x="15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522" name="Freeform 81"/>
            <p:cNvSpPr>
              <a:spLocks/>
            </p:cNvSpPr>
            <p:nvPr/>
          </p:nvSpPr>
          <p:spPr bwMode="auto">
            <a:xfrm>
              <a:off x="7664" y="15675"/>
              <a:ext cx="195" cy="178"/>
            </a:xfrm>
            <a:custGeom>
              <a:avLst/>
              <a:gdLst>
                <a:gd name="T0" fmla="*/ 0 w 391"/>
                <a:gd name="T1" fmla="*/ 1 h 355"/>
                <a:gd name="T2" fmla="*/ 0 w 391"/>
                <a:gd name="T3" fmla="*/ 1 h 355"/>
                <a:gd name="T4" fmla="*/ 0 w 391"/>
                <a:gd name="T5" fmla="*/ 1 h 355"/>
                <a:gd name="T6" fmla="*/ 0 w 391"/>
                <a:gd name="T7" fmla="*/ 1 h 355"/>
                <a:gd name="T8" fmla="*/ 0 w 391"/>
                <a:gd name="T9" fmla="*/ 1 h 355"/>
                <a:gd name="T10" fmla="*/ 0 w 391"/>
                <a:gd name="T11" fmla="*/ 1 h 355"/>
                <a:gd name="T12" fmla="*/ 0 w 391"/>
                <a:gd name="T13" fmla="*/ 1 h 355"/>
                <a:gd name="T14" fmla="*/ 0 w 391"/>
                <a:gd name="T15" fmla="*/ 1 h 355"/>
                <a:gd name="T16" fmla="*/ 0 w 391"/>
                <a:gd name="T17" fmla="*/ 1 h 355"/>
                <a:gd name="T18" fmla="*/ 0 w 391"/>
                <a:gd name="T19" fmla="*/ 1 h 355"/>
                <a:gd name="T20" fmla="*/ 0 w 391"/>
                <a:gd name="T21" fmla="*/ 1 h 355"/>
                <a:gd name="T22" fmla="*/ 0 w 391"/>
                <a:gd name="T23" fmla="*/ 1 h 355"/>
                <a:gd name="T24" fmla="*/ 0 w 391"/>
                <a:gd name="T25" fmla="*/ 1 h 355"/>
                <a:gd name="T26" fmla="*/ 0 w 391"/>
                <a:gd name="T27" fmla="*/ 1 h 355"/>
                <a:gd name="T28" fmla="*/ 0 w 391"/>
                <a:gd name="T29" fmla="*/ 1 h 355"/>
                <a:gd name="T30" fmla="*/ 0 w 391"/>
                <a:gd name="T31" fmla="*/ 1 h 355"/>
                <a:gd name="T32" fmla="*/ 0 w 391"/>
                <a:gd name="T33" fmla="*/ 1 h 355"/>
                <a:gd name="T34" fmla="*/ 0 w 391"/>
                <a:gd name="T35" fmla="*/ 1 h 355"/>
                <a:gd name="T36" fmla="*/ 0 w 391"/>
                <a:gd name="T37" fmla="*/ 1 h 355"/>
                <a:gd name="T38" fmla="*/ 0 w 391"/>
                <a:gd name="T39" fmla="*/ 1 h 355"/>
                <a:gd name="T40" fmla="*/ 0 w 391"/>
                <a:gd name="T41" fmla="*/ 1 h 355"/>
                <a:gd name="T42" fmla="*/ 0 w 391"/>
                <a:gd name="T43" fmla="*/ 1 h 355"/>
                <a:gd name="T44" fmla="*/ 0 w 391"/>
                <a:gd name="T45" fmla="*/ 1 h 355"/>
                <a:gd name="T46" fmla="*/ 0 w 391"/>
                <a:gd name="T47" fmla="*/ 1 h 355"/>
                <a:gd name="T48" fmla="*/ 0 w 391"/>
                <a:gd name="T49" fmla="*/ 1 h 355"/>
                <a:gd name="T50" fmla="*/ 0 w 391"/>
                <a:gd name="T51" fmla="*/ 1 h 355"/>
                <a:gd name="T52" fmla="*/ 0 w 391"/>
                <a:gd name="T53" fmla="*/ 1 h 355"/>
                <a:gd name="T54" fmla="*/ 0 w 391"/>
                <a:gd name="T55" fmla="*/ 1 h 355"/>
                <a:gd name="T56" fmla="*/ 0 w 391"/>
                <a:gd name="T57" fmla="*/ 1 h 355"/>
                <a:gd name="T58" fmla="*/ 0 w 391"/>
                <a:gd name="T59" fmla="*/ 1 h 355"/>
                <a:gd name="T60" fmla="*/ 0 w 391"/>
                <a:gd name="T61" fmla="*/ 1 h 355"/>
                <a:gd name="T62" fmla="*/ 0 w 391"/>
                <a:gd name="T63" fmla="*/ 1 h 355"/>
                <a:gd name="T64" fmla="*/ 0 w 391"/>
                <a:gd name="T65" fmla="*/ 1 h 355"/>
                <a:gd name="T66" fmla="*/ 0 w 391"/>
                <a:gd name="T67" fmla="*/ 1 h 355"/>
                <a:gd name="T68" fmla="*/ 0 w 391"/>
                <a:gd name="T69" fmla="*/ 1 h 355"/>
                <a:gd name="T70" fmla="*/ 0 w 391"/>
                <a:gd name="T71" fmla="*/ 1 h 355"/>
                <a:gd name="T72" fmla="*/ 0 w 391"/>
                <a:gd name="T73" fmla="*/ 1 h 355"/>
                <a:gd name="T74" fmla="*/ 0 w 391"/>
                <a:gd name="T75" fmla="*/ 1 h 355"/>
                <a:gd name="T76" fmla="*/ 0 w 391"/>
                <a:gd name="T77" fmla="*/ 1 h 355"/>
                <a:gd name="T78" fmla="*/ 0 w 391"/>
                <a:gd name="T79" fmla="*/ 1 h 355"/>
                <a:gd name="T80" fmla="*/ 0 w 391"/>
                <a:gd name="T81" fmla="*/ 1 h 355"/>
                <a:gd name="T82" fmla="*/ 0 w 391"/>
                <a:gd name="T83" fmla="*/ 1 h 355"/>
                <a:gd name="T84" fmla="*/ 0 w 391"/>
                <a:gd name="T85" fmla="*/ 1 h 355"/>
                <a:gd name="T86" fmla="*/ 0 w 391"/>
                <a:gd name="T87" fmla="*/ 1 h 355"/>
                <a:gd name="T88" fmla="*/ 0 w 391"/>
                <a:gd name="T89" fmla="*/ 1 h 355"/>
                <a:gd name="T90" fmla="*/ 0 w 391"/>
                <a:gd name="T91" fmla="*/ 0 h 35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91"/>
                <a:gd name="T139" fmla="*/ 0 h 355"/>
                <a:gd name="T140" fmla="*/ 391 w 391"/>
                <a:gd name="T141" fmla="*/ 355 h 35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91" h="355">
                  <a:moveTo>
                    <a:pt x="390" y="0"/>
                  </a:moveTo>
                  <a:lnTo>
                    <a:pt x="375" y="6"/>
                  </a:lnTo>
                  <a:lnTo>
                    <a:pt x="364" y="12"/>
                  </a:lnTo>
                  <a:lnTo>
                    <a:pt x="352" y="20"/>
                  </a:lnTo>
                  <a:lnTo>
                    <a:pt x="342" y="28"/>
                  </a:lnTo>
                  <a:lnTo>
                    <a:pt x="331" y="37"/>
                  </a:lnTo>
                  <a:lnTo>
                    <a:pt x="322" y="45"/>
                  </a:lnTo>
                  <a:lnTo>
                    <a:pt x="312" y="55"/>
                  </a:lnTo>
                  <a:lnTo>
                    <a:pt x="303" y="65"/>
                  </a:lnTo>
                  <a:lnTo>
                    <a:pt x="292" y="73"/>
                  </a:lnTo>
                  <a:lnTo>
                    <a:pt x="282" y="83"/>
                  </a:lnTo>
                  <a:lnTo>
                    <a:pt x="271" y="92"/>
                  </a:lnTo>
                  <a:lnTo>
                    <a:pt x="262" y="102"/>
                  </a:lnTo>
                  <a:lnTo>
                    <a:pt x="252" y="110"/>
                  </a:lnTo>
                  <a:lnTo>
                    <a:pt x="241" y="120"/>
                  </a:lnTo>
                  <a:lnTo>
                    <a:pt x="230" y="130"/>
                  </a:lnTo>
                  <a:lnTo>
                    <a:pt x="219" y="139"/>
                  </a:lnTo>
                  <a:lnTo>
                    <a:pt x="214" y="144"/>
                  </a:lnTo>
                  <a:lnTo>
                    <a:pt x="209" y="153"/>
                  </a:lnTo>
                  <a:lnTo>
                    <a:pt x="201" y="158"/>
                  </a:lnTo>
                  <a:lnTo>
                    <a:pt x="193" y="165"/>
                  </a:lnTo>
                  <a:lnTo>
                    <a:pt x="186" y="170"/>
                  </a:lnTo>
                  <a:lnTo>
                    <a:pt x="179" y="176"/>
                  </a:lnTo>
                  <a:lnTo>
                    <a:pt x="171" y="183"/>
                  </a:lnTo>
                  <a:lnTo>
                    <a:pt x="165" y="189"/>
                  </a:lnTo>
                  <a:lnTo>
                    <a:pt x="158" y="195"/>
                  </a:lnTo>
                  <a:lnTo>
                    <a:pt x="152" y="202"/>
                  </a:lnTo>
                  <a:lnTo>
                    <a:pt x="144" y="207"/>
                  </a:lnTo>
                  <a:lnTo>
                    <a:pt x="138" y="214"/>
                  </a:lnTo>
                  <a:lnTo>
                    <a:pt x="131" y="220"/>
                  </a:lnTo>
                  <a:lnTo>
                    <a:pt x="125" y="226"/>
                  </a:lnTo>
                  <a:lnTo>
                    <a:pt x="117" y="233"/>
                  </a:lnTo>
                  <a:lnTo>
                    <a:pt x="110" y="239"/>
                  </a:lnTo>
                  <a:lnTo>
                    <a:pt x="104" y="245"/>
                  </a:lnTo>
                  <a:lnTo>
                    <a:pt x="99" y="252"/>
                  </a:lnTo>
                  <a:lnTo>
                    <a:pt x="91" y="257"/>
                  </a:lnTo>
                  <a:lnTo>
                    <a:pt x="86" y="264"/>
                  </a:lnTo>
                  <a:lnTo>
                    <a:pt x="78" y="270"/>
                  </a:lnTo>
                  <a:lnTo>
                    <a:pt x="73" y="276"/>
                  </a:lnTo>
                  <a:lnTo>
                    <a:pt x="66" y="283"/>
                  </a:lnTo>
                  <a:lnTo>
                    <a:pt x="60" y="289"/>
                  </a:lnTo>
                  <a:lnTo>
                    <a:pt x="53" y="295"/>
                  </a:lnTo>
                  <a:lnTo>
                    <a:pt x="48" y="302"/>
                  </a:lnTo>
                  <a:lnTo>
                    <a:pt x="40" y="308"/>
                  </a:lnTo>
                  <a:lnTo>
                    <a:pt x="35" y="315"/>
                  </a:lnTo>
                  <a:lnTo>
                    <a:pt x="28" y="321"/>
                  </a:lnTo>
                  <a:lnTo>
                    <a:pt x="23" y="327"/>
                  </a:lnTo>
                  <a:lnTo>
                    <a:pt x="17" y="334"/>
                  </a:lnTo>
                  <a:lnTo>
                    <a:pt x="11" y="340"/>
                  </a:lnTo>
                  <a:lnTo>
                    <a:pt x="5" y="347"/>
                  </a:lnTo>
                  <a:lnTo>
                    <a:pt x="0" y="353"/>
                  </a:lnTo>
                  <a:lnTo>
                    <a:pt x="2" y="355"/>
                  </a:lnTo>
                  <a:lnTo>
                    <a:pt x="9" y="354"/>
                  </a:lnTo>
                  <a:lnTo>
                    <a:pt x="14" y="353"/>
                  </a:lnTo>
                  <a:lnTo>
                    <a:pt x="22" y="349"/>
                  </a:lnTo>
                  <a:lnTo>
                    <a:pt x="69" y="314"/>
                  </a:lnTo>
                  <a:lnTo>
                    <a:pt x="73" y="307"/>
                  </a:lnTo>
                  <a:lnTo>
                    <a:pt x="78" y="300"/>
                  </a:lnTo>
                  <a:lnTo>
                    <a:pt x="86" y="290"/>
                  </a:lnTo>
                  <a:lnTo>
                    <a:pt x="96" y="281"/>
                  </a:lnTo>
                  <a:lnTo>
                    <a:pt x="105" y="271"/>
                  </a:lnTo>
                  <a:lnTo>
                    <a:pt x="115" y="263"/>
                  </a:lnTo>
                  <a:lnTo>
                    <a:pt x="125" y="253"/>
                  </a:lnTo>
                  <a:lnTo>
                    <a:pt x="135" y="244"/>
                  </a:lnTo>
                  <a:lnTo>
                    <a:pt x="144" y="235"/>
                  </a:lnTo>
                  <a:lnTo>
                    <a:pt x="154" y="226"/>
                  </a:lnTo>
                  <a:lnTo>
                    <a:pt x="164" y="217"/>
                  </a:lnTo>
                  <a:lnTo>
                    <a:pt x="174" y="207"/>
                  </a:lnTo>
                  <a:lnTo>
                    <a:pt x="184" y="198"/>
                  </a:lnTo>
                  <a:lnTo>
                    <a:pt x="195" y="189"/>
                  </a:lnTo>
                  <a:lnTo>
                    <a:pt x="204" y="180"/>
                  </a:lnTo>
                  <a:lnTo>
                    <a:pt x="215" y="170"/>
                  </a:lnTo>
                  <a:lnTo>
                    <a:pt x="225" y="160"/>
                  </a:lnTo>
                  <a:lnTo>
                    <a:pt x="236" y="152"/>
                  </a:lnTo>
                  <a:lnTo>
                    <a:pt x="245" y="142"/>
                  </a:lnTo>
                  <a:lnTo>
                    <a:pt x="256" y="133"/>
                  </a:lnTo>
                  <a:lnTo>
                    <a:pt x="265" y="123"/>
                  </a:lnTo>
                  <a:lnTo>
                    <a:pt x="275" y="114"/>
                  </a:lnTo>
                  <a:lnTo>
                    <a:pt x="284" y="104"/>
                  </a:lnTo>
                  <a:lnTo>
                    <a:pt x="295" y="94"/>
                  </a:lnTo>
                  <a:lnTo>
                    <a:pt x="305" y="85"/>
                  </a:lnTo>
                  <a:lnTo>
                    <a:pt x="316" y="76"/>
                  </a:lnTo>
                  <a:lnTo>
                    <a:pt x="325" y="67"/>
                  </a:lnTo>
                  <a:lnTo>
                    <a:pt x="334" y="57"/>
                  </a:lnTo>
                  <a:lnTo>
                    <a:pt x="343" y="48"/>
                  </a:lnTo>
                  <a:lnTo>
                    <a:pt x="353" y="39"/>
                  </a:lnTo>
                  <a:lnTo>
                    <a:pt x="362" y="30"/>
                  </a:lnTo>
                  <a:lnTo>
                    <a:pt x="371" y="20"/>
                  </a:lnTo>
                  <a:lnTo>
                    <a:pt x="381" y="10"/>
                  </a:lnTo>
                  <a:lnTo>
                    <a:pt x="391" y="2"/>
                  </a:lnTo>
                  <a:lnTo>
                    <a:pt x="390" y="1"/>
                  </a:lnTo>
                  <a:lnTo>
                    <a:pt x="39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523" name="Freeform 82"/>
            <p:cNvSpPr>
              <a:spLocks/>
            </p:cNvSpPr>
            <p:nvPr/>
          </p:nvSpPr>
          <p:spPr bwMode="auto">
            <a:xfrm>
              <a:off x="7493" y="15089"/>
              <a:ext cx="388" cy="95"/>
            </a:xfrm>
            <a:custGeom>
              <a:avLst/>
              <a:gdLst>
                <a:gd name="T0" fmla="*/ 1 w 776"/>
                <a:gd name="T1" fmla="*/ 1 h 190"/>
                <a:gd name="T2" fmla="*/ 1 w 776"/>
                <a:gd name="T3" fmla="*/ 1 h 190"/>
                <a:gd name="T4" fmla="*/ 1 w 776"/>
                <a:gd name="T5" fmla="*/ 1 h 190"/>
                <a:gd name="T6" fmla="*/ 1 w 776"/>
                <a:gd name="T7" fmla="*/ 1 h 190"/>
                <a:gd name="T8" fmla="*/ 1 w 776"/>
                <a:gd name="T9" fmla="*/ 1 h 190"/>
                <a:gd name="T10" fmla="*/ 1 w 776"/>
                <a:gd name="T11" fmla="*/ 1 h 190"/>
                <a:gd name="T12" fmla="*/ 1 w 776"/>
                <a:gd name="T13" fmla="*/ 1 h 190"/>
                <a:gd name="T14" fmla="*/ 1 w 776"/>
                <a:gd name="T15" fmla="*/ 0 h 190"/>
                <a:gd name="T16" fmla="*/ 1 w 776"/>
                <a:gd name="T17" fmla="*/ 1 h 190"/>
                <a:gd name="T18" fmla="*/ 1 w 776"/>
                <a:gd name="T19" fmla="*/ 1 h 190"/>
                <a:gd name="T20" fmla="*/ 1 w 776"/>
                <a:gd name="T21" fmla="*/ 1 h 190"/>
                <a:gd name="T22" fmla="*/ 1 w 776"/>
                <a:gd name="T23" fmla="*/ 1 h 190"/>
                <a:gd name="T24" fmla="*/ 1 w 776"/>
                <a:gd name="T25" fmla="*/ 1 h 190"/>
                <a:gd name="T26" fmla="*/ 1 w 776"/>
                <a:gd name="T27" fmla="*/ 1 h 190"/>
                <a:gd name="T28" fmla="*/ 1 w 776"/>
                <a:gd name="T29" fmla="*/ 1 h 190"/>
                <a:gd name="T30" fmla="*/ 1 w 776"/>
                <a:gd name="T31" fmla="*/ 1 h 190"/>
                <a:gd name="T32" fmla="*/ 1 w 776"/>
                <a:gd name="T33" fmla="*/ 1 h 190"/>
                <a:gd name="T34" fmla="*/ 1 w 776"/>
                <a:gd name="T35" fmla="*/ 1 h 190"/>
                <a:gd name="T36" fmla="*/ 1 w 776"/>
                <a:gd name="T37" fmla="*/ 1 h 190"/>
                <a:gd name="T38" fmla="*/ 1 w 776"/>
                <a:gd name="T39" fmla="*/ 1 h 190"/>
                <a:gd name="T40" fmla="*/ 1 w 776"/>
                <a:gd name="T41" fmla="*/ 1 h 190"/>
                <a:gd name="T42" fmla="*/ 1 w 776"/>
                <a:gd name="T43" fmla="*/ 1 h 190"/>
                <a:gd name="T44" fmla="*/ 1 w 776"/>
                <a:gd name="T45" fmla="*/ 1 h 190"/>
                <a:gd name="T46" fmla="*/ 1 w 776"/>
                <a:gd name="T47" fmla="*/ 1 h 190"/>
                <a:gd name="T48" fmla="*/ 1 w 776"/>
                <a:gd name="T49" fmla="*/ 1 h 190"/>
                <a:gd name="T50" fmla="*/ 1 w 776"/>
                <a:gd name="T51" fmla="*/ 1 h 190"/>
                <a:gd name="T52" fmla="*/ 1 w 776"/>
                <a:gd name="T53" fmla="*/ 1 h 190"/>
                <a:gd name="T54" fmla="*/ 1 w 776"/>
                <a:gd name="T55" fmla="*/ 1 h 190"/>
                <a:gd name="T56" fmla="*/ 1 w 776"/>
                <a:gd name="T57" fmla="*/ 1 h 190"/>
                <a:gd name="T58" fmla="*/ 1 w 776"/>
                <a:gd name="T59" fmla="*/ 1 h 190"/>
                <a:gd name="T60" fmla="*/ 1 w 776"/>
                <a:gd name="T61" fmla="*/ 1 h 190"/>
                <a:gd name="T62" fmla="*/ 1 w 776"/>
                <a:gd name="T63" fmla="*/ 1 h 190"/>
                <a:gd name="T64" fmla="*/ 1 w 776"/>
                <a:gd name="T65" fmla="*/ 1 h 190"/>
                <a:gd name="T66" fmla="*/ 1 w 776"/>
                <a:gd name="T67" fmla="*/ 1 h 190"/>
                <a:gd name="T68" fmla="*/ 1 w 776"/>
                <a:gd name="T69" fmla="*/ 1 h 190"/>
                <a:gd name="T70" fmla="*/ 1 w 776"/>
                <a:gd name="T71" fmla="*/ 1 h 190"/>
                <a:gd name="T72" fmla="*/ 1 w 776"/>
                <a:gd name="T73" fmla="*/ 1 h 190"/>
                <a:gd name="T74" fmla="*/ 1 w 776"/>
                <a:gd name="T75" fmla="*/ 1 h 190"/>
                <a:gd name="T76" fmla="*/ 1 w 776"/>
                <a:gd name="T77" fmla="*/ 1 h 190"/>
                <a:gd name="T78" fmla="*/ 1 w 776"/>
                <a:gd name="T79" fmla="*/ 1 h 190"/>
                <a:gd name="T80" fmla="*/ 1 w 776"/>
                <a:gd name="T81" fmla="*/ 1 h 190"/>
                <a:gd name="T82" fmla="*/ 1 w 776"/>
                <a:gd name="T83" fmla="*/ 1 h 190"/>
                <a:gd name="T84" fmla="*/ 1 w 776"/>
                <a:gd name="T85" fmla="*/ 1 h 190"/>
                <a:gd name="T86" fmla="*/ 1 w 776"/>
                <a:gd name="T87" fmla="*/ 1 h 190"/>
                <a:gd name="T88" fmla="*/ 1 w 776"/>
                <a:gd name="T89" fmla="*/ 1 h 190"/>
                <a:gd name="T90" fmla="*/ 1 w 776"/>
                <a:gd name="T91" fmla="*/ 1 h 190"/>
                <a:gd name="T92" fmla="*/ 1 w 776"/>
                <a:gd name="T93" fmla="*/ 1 h 190"/>
                <a:gd name="T94" fmla="*/ 1 w 776"/>
                <a:gd name="T95" fmla="*/ 1 h 190"/>
                <a:gd name="T96" fmla="*/ 1 w 776"/>
                <a:gd name="T97" fmla="*/ 1 h 190"/>
                <a:gd name="T98" fmla="*/ 1 w 776"/>
                <a:gd name="T99" fmla="*/ 1 h 190"/>
                <a:gd name="T100" fmla="*/ 1 w 776"/>
                <a:gd name="T101" fmla="*/ 1 h 190"/>
                <a:gd name="T102" fmla="*/ 1 w 776"/>
                <a:gd name="T103" fmla="*/ 1 h 190"/>
                <a:gd name="T104" fmla="*/ 1 w 776"/>
                <a:gd name="T105" fmla="*/ 1 h 190"/>
                <a:gd name="T106" fmla="*/ 1 w 776"/>
                <a:gd name="T107" fmla="*/ 1 h 190"/>
                <a:gd name="T108" fmla="*/ 1 w 776"/>
                <a:gd name="T109" fmla="*/ 1 h 190"/>
                <a:gd name="T110" fmla="*/ 1 w 776"/>
                <a:gd name="T111" fmla="*/ 1 h 190"/>
                <a:gd name="T112" fmla="*/ 1 w 776"/>
                <a:gd name="T113" fmla="*/ 1 h 190"/>
                <a:gd name="T114" fmla="*/ 1 w 776"/>
                <a:gd name="T115" fmla="*/ 1 h 19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76"/>
                <a:gd name="T175" fmla="*/ 0 h 190"/>
                <a:gd name="T176" fmla="*/ 776 w 776"/>
                <a:gd name="T177" fmla="*/ 190 h 19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76" h="190">
                  <a:moveTo>
                    <a:pt x="772" y="96"/>
                  </a:moveTo>
                  <a:lnTo>
                    <a:pt x="762" y="90"/>
                  </a:lnTo>
                  <a:lnTo>
                    <a:pt x="751" y="83"/>
                  </a:lnTo>
                  <a:lnTo>
                    <a:pt x="739" y="77"/>
                  </a:lnTo>
                  <a:lnTo>
                    <a:pt x="729" y="72"/>
                  </a:lnTo>
                  <a:lnTo>
                    <a:pt x="717" y="65"/>
                  </a:lnTo>
                  <a:lnTo>
                    <a:pt x="706" y="61"/>
                  </a:lnTo>
                  <a:lnTo>
                    <a:pt x="694" y="56"/>
                  </a:lnTo>
                  <a:lnTo>
                    <a:pt x="684" y="51"/>
                  </a:lnTo>
                  <a:lnTo>
                    <a:pt x="671" y="45"/>
                  </a:lnTo>
                  <a:lnTo>
                    <a:pt x="658" y="41"/>
                  </a:lnTo>
                  <a:lnTo>
                    <a:pt x="645" y="35"/>
                  </a:lnTo>
                  <a:lnTo>
                    <a:pt x="633" y="32"/>
                  </a:lnTo>
                  <a:lnTo>
                    <a:pt x="619" y="27"/>
                  </a:lnTo>
                  <a:lnTo>
                    <a:pt x="606" y="24"/>
                  </a:lnTo>
                  <a:lnTo>
                    <a:pt x="593" y="21"/>
                  </a:lnTo>
                  <a:lnTo>
                    <a:pt x="580" y="17"/>
                  </a:lnTo>
                  <a:lnTo>
                    <a:pt x="572" y="15"/>
                  </a:lnTo>
                  <a:lnTo>
                    <a:pt x="565" y="14"/>
                  </a:lnTo>
                  <a:lnTo>
                    <a:pt x="557" y="12"/>
                  </a:lnTo>
                  <a:lnTo>
                    <a:pt x="551" y="11"/>
                  </a:lnTo>
                  <a:lnTo>
                    <a:pt x="537" y="8"/>
                  </a:lnTo>
                  <a:lnTo>
                    <a:pt x="524" y="6"/>
                  </a:lnTo>
                  <a:lnTo>
                    <a:pt x="516" y="5"/>
                  </a:lnTo>
                  <a:lnTo>
                    <a:pt x="509" y="4"/>
                  </a:lnTo>
                  <a:lnTo>
                    <a:pt x="502" y="2"/>
                  </a:lnTo>
                  <a:lnTo>
                    <a:pt x="495" y="2"/>
                  </a:lnTo>
                  <a:lnTo>
                    <a:pt x="481" y="1"/>
                  </a:lnTo>
                  <a:lnTo>
                    <a:pt x="468" y="1"/>
                  </a:lnTo>
                  <a:lnTo>
                    <a:pt x="460" y="0"/>
                  </a:lnTo>
                  <a:lnTo>
                    <a:pt x="454" y="0"/>
                  </a:lnTo>
                  <a:lnTo>
                    <a:pt x="446" y="0"/>
                  </a:lnTo>
                  <a:lnTo>
                    <a:pt x="439" y="0"/>
                  </a:lnTo>
                  <a:lnTo>
                    <a:pt x="425" y="1"/>
                  </a:lnTo>
                  <a:lnTo>
                    <a:pt x="412" y="2"/>
                  </a:lnTo>
                  <a:lnTo>
                    <a:pt x="398" y="4"/>
                  </a:lnTo>
                  <a:lnTo>
                    <a:pt x="385" y="6"/>
                  </a:lnTo>
                  <a:lnTo>
                    <a:pt x="370" y="9"/>
                  </a:lnTo>
                  <a:lnTo>
                    <a:pt x="357" y="12"/>
                  </a:lnTo>
                  <a:lnTo>
                    <a:pt x="350" y="13"/>
                  </a:lnTo>
                  <a:lnTo>
                    <a:pt x="342" y="16"/>
                  </a:lnTo>
                  <a:lnTo>
                    <a:pt x="334" y="17"/>
                  </a:lnTo>
                  <a:lnTo>
                    <a:pt x="326" y="21"/>
                  </a:lnTo>
                  <a:lnTo>
                    <a:pt x="318" y="23"/>
                  </a:lnTo>
                  <a:lnTo>
                    <a:pt x="311" y="26"/>
                  </a:lnTo>
                  <a:lnTo>
                    <a:pt x="303" y="29"/>
                  </a:lnTo>
                  <a:lnTo>
                    <a:pt x="296" y="32"/>
                  </a:lnTo>
                  <a:lnTo>
                    <a:pt x="288" y="35"/>
                  </a:lnTo>
                  <a:lnTo>
                    <a:pt x="281" y="39"/>
                  </a:lnTo>
                  <a:lnTo>
                    <a:pt x="274" y="42"/>
                  </a:lnTo>
                  <a:lnTo>
                    <a:pt x="269" y="46"/>
                  </a:lnTo>
                  <a:lnTo>
                    <a:pt x="263" y="50"/>
                  </a:lnTo>
                  <a:lnTo>
                    <a:pt x="257" y="56"/>
                  </a:lnTo>
                  <a:lnTo>
                    <a:pt x="252" y="61"/>
                  </a:lnTo>
                  <a:lnTo>
                    <a:pt x="248" y="67"/>
                  </a:lnTo>
                  <a:lnTo>
                    <a:pt x="244" y="70"/>
                  </a:lnTo>
                  <a:lnTo>
                    <a:pt x="238" y="73"/>
                  </a:lnTo>
                  <a:lnTo>
                    <a:pt x="227" y="66"/>
                  </a:lnTo>
                  <a:lnTo>
                    <a:pt x="217" y="61"/>
                  </a:lnTo>
                  <a:lnTo>
                    <a:pt x="205" y="56"/>
                  </a:lnTo>
                  <a:lnTo>
                    <a:pt x="195" y="51"/>
                  </a:lnTo>
                  <a:lnTo>
                    <a:pt x="183" y="47"/>
                  </a:lnTo>
                  <a:lnTo>
                    <a:pt x="172" y="43"/>
                  </a:lnTo>
                  <a:lnTo>
                    <a:pt x="160" y="40"/>
                  </a:lnTo>
                  <a:lnTo>
                    <a:pt x="148" y="37"/>
                  </a:lnTo>
                  <a:lnTo>
                    <a:pt x="135" y="33"/>
                  </a:lnTo>
                  <a:lnTo>
                    <a:pt x="122" y="30"/>
                  </a:lnTo>
                  <a:lnTo>
                    <a:pt x="109" y="28"/>
                  </a:lnTo>
                  <a:lnTo>
                    <a:pt x="97" y="28"/>
                  </a:lnTo>
                  <a:lnTo>
                    <a:pt x="84" y="27"/>
                  </a:lnTo>
                  <a:lnTo>
                    <a:pt x="73" y="27"/>
                  </a:lnTo>
                  <a:lnTo>
                    <a:pt x="60" y="27"/>
                  </a:lnTo>
                  <a:lnTo>
                    <a:pt x="48" y="30"/>
                  </a:lnTo>
                  <a:lnTo>
                    <a:pt x="4" y="45"/>
                  </a:lnTo>
                  <a:lnTo>
                    <a:pt x="0" y="48"/>
                  </a:lnTo>
                  <a:lnTo>
                    <a:pt x="3" y="52"/>
                  </a:lnTo>
                  <a:lnTo>
                    <a:pt x="9" y="56"/>
                  </a:lnTo>
                  <a:lnTo>
                    <a:pt x="18" y="59"/>
                  </a:lnTo>
                  <a:lnTo>
                    <a:pt x="27" y="60"/>
                  </a:lnTo>
                  <a:lnTo>
                    <a:pt x="39" y="62"/>
                  </a:lnTo>
                  <a:lnTo>
                    <a:pt x="48" y="62"/>
                  </a:lnTo>
                  <a:lnTo>
                    <a:pt x="60" y="63"/>
                  </a:lnTo>
                  <a:lnTo>
                    <a:pt x="70" y="63"/>
                  </a:lnTo>
                  <a:lnTo>
                    <a:pt x="81" y="64"/>
                  </a:lnTo>
                  <a:lnTo>
                    <a:pt x="87" y="65"/>
                  </a:lnTo>
                  <a:lnTo>
                    <a:pt x="95" y="67"/>
                  </a:lnTo>
                  <a:lnTo>
                    <a:pt x="100" y="71"/>
                  </a:lnTo>
                  <a:lnTo>
                    <a:pt x="109" y="74"/>
                  </a:lnTo>
                  <a:lnTo>
                    <a:pt x="118" y="73"/>
                  </a:lnTo>
                  <a:lnTo>
                    <a:pt x="127" y="74"/>
                  </a:lnTo>
                  <a:lnTo>
                    <a:pt x="135" y="76"/>
                  </a:lnTo>
                  <a:lnTo>
                    <a:pt x="144" y="80"/>
                  </a:lnTo>
                  <a:lnTo>
                    <a:pt x="152" y="83"/>
                  </a:lnTo>
                  <a:lnTo>
                    <a:pt x="160" y="88"/>
                  </a:lnTo>
                  <a:lnTo>
                    <a:pt x="168" y="93"/>
                  </a:lnTo>
                  <a:lnTo>
                    <a:pt x="175" y="99"/>
                  </a:lnTo>
                  <a:lnTo>
                    <a:pt x="214" y="115"/>
                  </a:lnTo>
                  <a:lnTo>
                    <a:pt x="287" y="160"/>
                  </a:lnTo>
                  <a:lnTo>
                    <a:pt x="287" y="163"/>
                  </a:lnTo>
                  <a:lnTo>
                    <a:pt x="290" y="168"/>
                  </a:lnTo>
                  <a:lnTo>
                    <a:pt x="301" y="165"/>
                  </a:lnTo>
                  <a:lnTo>
                    <a:pt x="314" y="160"/>
                  </a:lnTo>
                  <a:lnTo>
                    <a:pt x="327" y="152"/>
                  </a:lnTo>
                  <a:lnTo>
                    <a:pt x="340" y="145"/>
                  </a:lnTo>
                  <a:lnTo>
                    <a:pt x="350" y="140"/>
                  </a:lnTo>
                  <a:lnTo>
                    <a:pt x="361" y="134"/>
                  </a:lnTo>
                  <a:lnTo>
                    <a:pt x="373" y="129"/>
                  </a:lnTo>
                  <a:lnTo>
                    <a:pt x="386" y="128"/>
                  </a:lnTo>
                  <a:lnTo>
                    <a:pt x="386" y="130"/>
                  </a:lnTo>
                  <a:lnTo>
                    <a:pt x="389" y="131"/>
                  </a:lnTo>
                  <a:lnTo>
                    <a:pt x="389" y="132"/>
                  </a:lnTo>
                  <a:lnTo>
                    <a:pt x="386" y="137"/>
                  </a:lnTo>
                  <a:lnTo>
                    <a:pt x="377" y="140"/>
                  </a:lnTo>
                  <a:lnTo>
                    <a:pt x="368" y="145"/>
                  </a:lnTo>
                  <a:lnTo>
                    <a:pt x="363" y="147"/>
                  </a:lnTo>
                  <a:lnTo>
                    <a:pt x="359" y="150"/>
                  </a:lnTo>
                  <a:lnTo>
                    <a:pt x="353" y="152"/>
                  </a:lnTo>
                  <a:lnTo>
                    <a:pt x="346" y="155"/>
                  </a:lnTo>
                  <a:lnTo>
                    <a:pt x="338" y="158"/>
                  </a:lnTo>
                  <a:lnTo>
                    <a:pt x="331" y="163"/>
                  </a:lnTo>
                  <a:lnTo>
                    <a:pt x="324" y="168"/>
                  </a:lnTo>
                  <a:lnTo>
                    <a:pt x="318" y="176"/>
                  </a:lnTo>
                  <a:lnTo>
                    <a:pt x="318" y="179"/>
                  </a:lnTo>
                  <a:lnTo>
                    <a:pt x="320" y="183"/>
                  </a:lnTo>
                  <a:lnTo>
                    <a:pt x="322" y="187"/>
                  </a:lnTo>
                  <a:lnTo>
                    <a:pt x="329" y="190"/>
                  </a:lnTo>
                  <a:lnTo>
                    <a:pt x="350" y="184"/>
                  </a:lnTo>
                  <a:lnTo>
                    <a:pt x="356" y="180"/>
                  </a:lnTo>
                  <a:lnTo>
                    <a:pt x="361" y="177"/>
                  </a:lnTo>
                  <a:lnTo>
                    <a:pt x="369" y="173"/>
                  </a:lnTo>
                  <a:lnTo>
                    <a:pt x="377" y="168"/>
                  </a:lnTo>
                  <a:lnTo>
                    <a:pt x="383" y="163"/>
                  </a:lnTo>
                  <a:lnTo>
                    <a:pt x="390" y="158"/>
                  </a:lnTo>
                  <a:lnTo>
                    <a:pt x="399" y="152"/>
                  </a:lnTo>
                  <a:lnTo>
                    <a:pt x="409" y="149"/>
                  </a:lnTo>
                  <a:lnTo>
                    <a:pt x="420" y="146"/>
                  </a:lnTo>
                  <a:lnTo>
                    <a:pt x="431" y="144"/>
                  </a:lnTo>
                  <a:lnTo>
                    <a:pt x="442" y="141"/>
                  </a:lnTo>
                  <a:lnTo>
                    <a:pt x="454" y="139"/>
                  </a:lnTo>
                  <a:lnTo>
                    <a:pt x="465" y="137"/>
                  </a:lnTo>
                  <a:lnTo>
                    <a:pt x="477" y="137"/>
                  </a:lnTo>
                  <a:lnTo>
                    <a:pt x="489" y="135"/>
                  </a:lnTo>
                  <a:lnTo>
                    <a:pt x="500" y="134"/>
                  </a:lnTo>
                  <a:lnTo>
                    <a:pt x="512" y="134"/>
                  </a:lnTo>
                  <a:lnTo>
                    <a:pt x="525" y="135"/>
                  </a:lnTo>
                  <a:lnTo>
                    <a:pt x="537" y="135"/>
                  </a:lnTo>
                  <a:lnTo>
                    <a:pt x="548" y="135"/>
                  </a:lnTo>
                  <a:lnTo>
                    <a:pt x="560" y="137"/>
                  </a:lnTo>
                  <a:lnTo>
                    <a:pt x="572" y="138"/>
                  </a:lnTo>
                  <a:lnTo>
                    <a:pt x="573" y="130"/>
                  </a:lnTo>
                  <a:lnTo>
                    <a:pt x="570" y="126"/>
                  </a:lnTo>
                  <a:lnTo>
                    <a:pt x="559" y="123"/>
                  </a:lnTo>
                  <a:lnTo>
                    <a:pt x="547" y="121"/>
                  </a:lnTo>
                  <a:lnTo>
                    <a:pt x="537" y="118"/>
                  </a:lnTo>
                  <a:lnTo>
                    <a:pt x="526" y="118"/>
                  </a:lnTo>
                  <a:lnTo>
                    <a:pt x="515" y="117"/>
                  </a:lnTo>
                  <a:lnTo>
                    <a:pt x="503" y="117"/>
                  </a:lnTo>
                  <a:lnTo>
                    <a:pt x="493" y="118"/>
                  </a:lnTo>
                  <a:lnTo>
                    <a:pt x="482" y="120"/>
                  </a:lnTo>
                  <a:lnTo>
                    <a:pt x="470" y="120"/>
                  </a:lnTo>
                  <a:lnTo>
                    <a:pt x="459" y="121"/>
                  </a:lnTo>
                  <a:lnTo>
                    <a:pt x="447" y="121"/>
                  </a:lnTo>
                  <a:lnTo>
                    <a:pt x="437" y="123"/>
                  </a:lnTo>
                  <a:lnTo>
                    <a:pt x="425" y="124"/>
                  </a:lnTo>
                  <a:lnTo>
                    <a:pt x="413" y="126"/>
                  </a:lnTo>
                  <a:lnTo>
                    <a:pt x="402" y="127"/>
                  </a:lnTo>
                  <a:lnTo>
                    <a:pt x="391" y="129"/>
                  </a:lnTo>
                  <a:lnTo>
                    <a:pt x="391" y="127"/>
                  </a:lnTo>
                  <a:lnTo>
                    <a:pt x="392" y="124"/>
                  </a:lnTo>
                  <a:lnTo>
                    <a:pt x="443" y="106"/>
                  </a:lnTo>
                  <a:lnTo>
                    <a:pt x="455" y="102"/>
                  </a:lnTo>
                  <a:lnTo>
                    <a:pt x="467" y="100"/>
                  </a:lnTo>
                  <a:lnTo>
                    <a:pt x="478" y="98"/>
                  </a:lnTo>
                  <a:lnTo>
                    <a:pt x="491" y="97"/>
                  </a:lnTo>
                  <a:lnTo>
                    <a:pt x="503" y="96"/>
                  </a:lnTo>
                  <a:lnTo>
                    <a:pt x="515" y="96"/>
                  </a:lnTo>
                  <a:lnTo>
                    <a:pt x="526" y="96"/>
                  </a:lnTo>
                  <a:lnTo>
                    <a:pt x="539" y="96"/>
                  </a:lnTo>
                  <a:lnTo>
                    <a:pt x="551" y="96"/>
                  </a:lnTo>
                  <a:lnTo>
                    <a:pt x="563" y="96"/>
                  </a:lnTo>
                  <a:lnTo>
                    <a:pt x="574" y="96"/>
                  </a:lnTo>
                  <a:lnTo>
                    <a:pt x="587" y="97"/>
                  </a:lnTo>
                  <a:lnTo>
                    <a:pt x="599" y="98"/>
                  </a:lnTo>
                  <a:lnTo>
                    <a:pt x="612" y="99"/>
                  </a:lnTo>
                  <a:lnTo>
                    <a:pt x="625" y="100"/>
                  </a:lnTo>
                  <a:lnTo>
                    <a:pt x="638" y="102"/>
                  </a:lnTo>
                  <a:lnTo>
                    <a:pt x="643" y="98"/>
                  </a:lnTo>
                  <a:lnTo>
                    <a:pt x="642" y="95"/>
                  </a:lnTo>
                  <a:lnTo>
                    <a:pt x="628" y="91"/>
                  </a:lnTo>
                  <a:lnTo>
                    <a:pt x="615" y="88"/>
                  </a:lnTo>
                  <a:lnTo>
                    <a:pt x="600" y="84"/>
                  </a:lnTo>
                  <a:lnTo>
                    <a:pt x="589" y="83"/>
                  </a:lnTo>
                  <a:lnTo>
                    <a:pt x="574" y="81"/>
                  </a:lnTo>
                  <a:lnTo>
                    <a:pt x="561" y="80"/>
                  </a:lnTo>
                  <a:lnTo>
                    <a:pt x="547" y="80"/>
                  </a:lnTo>
                  <a:lnTo>
                    <a:pt x="535" y="80"/>
                  </a:lnTo>
                  <a:lnTo>
                    <a:pt x="521" y="79"/>
                  </a:lnTo>
                  <a:lnTo>
                    <a:pt x="508" y="79"/>
                  </a:lnTo>
                  <a:lnTo>
                    <a:pt x="494" y="80"/>
                  </a:lnTo>
                  <a:lnTo>
                    <a:pt x="481" y="81"/>
                  </a:lnTo>
                  <a:lnTo>
                    <a:pt x="467" y="81"/>
                  </a:lnTo>
                  <a:lnTo>
                    <a:pt x="454" y="82"/>
                  </a:lnTo>
                  <a:lnTo>
                    <a:pt x="439" y="83"/>
                  </a:lnTo>
                  <a:lnTo>
                    <a:pt x="426" y="85"/>
                  </a:lnTo>
                  <a:lnTo>
                    <a:pt x="418" y="88"/>
                  </a:lnTo>
                  <a:lnTo>
                    <a:pt x="413" y="90"/>
                  </a:lnTo>
                  <a:lnTo>
                    <a:pt x="407" y="93"/>
                  </a:lnTo>
                  <a:lnTo>
                    <a:pt x="398" y="96"/>
                  </a:lnTo>
                  <a:lnTo>
                    <a:pt x="392" y="95"/>
                  </a:lnTo>
                  <a:lnTo>
                    <a:pt x="387" y="94"/>
                  </a:lnTo>
                  <a:lnTo>
                    <a:pt x="385" y="91"/>
                  </a:lnTo>
                  <a:lnTo>
                    <a:pt x="383" y="91"/>
                  </a:lnTo>
                  <a:lnTo>
                    <a:pt x="383" y="89"/>
                  </a:lnTo>
                  <a:lnTo>
                    <a:pt x="387" y="85"/>
                  </a:lnTo>
                  <a:lnTo>
                    <a:pt x="394" y="81"/>
                  </a:lnTo>
                  <a:lnTo>
                    <a:pt x="402" y="78"/>
                  </a:lnTo>
                  <a:lnTo>
                    <a:pt x="411" y="75"/>
                  </a:lnTo>
                  <a:lnTo>
                    <a:pt x="421" y="72"/>
                  </a:lnTo>
                  <a:lnTo>
                    <a:pt x="429" y="72"/>
                  </a:lnTo>
                  <a:lnTo>
                    <a:pt x="439" y="73"/>
                  </a:lnTo>
                  <a:lnTo>
                    <a:pt x="444" y="71"/>
                  </a:lnTo>
                  <a:lnTo>
                    <a:pt x="451" y="70"/>
                  </a:lnTo>
                  <a:lnTo>
                    <a:pt x="457" y="67"/>
                  </a:lnTo>
                  <a:lnTo>
                    <a:pt x="468" y="65"/>
                  </a:lnTo>
                  <a:lnTo>
                    <a:pt x="533" y="62"/>
                  </a:lnTo>
                  <a:lnTo>
                    <a:pt x="539" y="60"/>
                  </a:lnTo>
                  <a:lnTo>
                    <a:pt x="546" y="58"/>
                  </a:lnTo>
                  <a:lnTo>
                    <a:pt x="554" y="56"/>
                  </a:lnTo>
                  <a:lnTo>
                    <a:pt x="564" y="54"/>
                  </a:lnTo>
                  <a:lnTo>
                    <a:pt x="678" y="70"/>
                  </a:lnTo>
                  <a:lnTo>
                    <a:pt x="768" y="106"/>
                  </a:lnTo>
                  <a:lnTo>
                    <a:pt x="769" y="105"/>
                  </a:lnTo>
                  <a:lnTo>
                    <a:pt x="775" y="104"/>
                  </a:lnTo>
                  <a:lnTo>
                    <a:pt x="776" y="100"/>
                  </a:lnTo>
                  <a:lnTo>
                    <a:pt x="772"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524" name="Freeform 83"/>
            <p:cNvSpPr>
              <a:spLocks/>
            </p:cNvSpPr>
            <p:nvPr/>
          </p:nvSpPr>
          <p:spPr bwMode="auto">
            <a:xfrm>
              <a:off x="7789" y="15640"/>
              <a:ext cx="44" cy="35"/>
            </a:xfrm>
            <a:custGeom>
              <a:avLst/>
              <a:gdLst>
                <a:gd name="T0" fmla="*/ 0 w 89"/>
                <a:gd name="T1" fmla="*/ 0 h 71"/>
                <a:gd name="T2" fmla="*/ 0 w 89"/>
                <a:gd name="T3" fmla="*/ 0 h 71"/>
                <a:gd name="T4" fmla="*/ 0 w 89"/>
                <a:gd name="T5" fmla="*/ 0 h 71"/>
                <a:gd name="T6" fmla="*/ 0 w 89"/>
                <a:gd name="T7" fmla="*/ 0 h 71"/>
                <a:gd name="T8" fmla="*/ 0 w 89"/>
                <a:gd name="T9" fmla="*/ 0 h 71"/>
                <a:gd name="T10" fmla="*/ 0 w 89"/>
                <a:gd name="T11" fmla="*/ 0 h 71"/>
                <a:gd name="T12" fmla="*/ 0 w 89"/>
                <a:gd name="T13" fmla="*/ 0 h 71"/>
                <a:gd name="T14" fmla="*/ 0 w 89"/>
                <a:gd name="T15" fmla="*/ 0 h 71"/>
                <a:gd name="T16" fmla="*/ 0 w 89"/>
                <a:gd name="T17" fmla="*/ 0 h 71"/>
                <a:gd name="T18" fmla="*/ 0 w 89"/>
                <a:gd name="T19" fmla="*/ 0 h 71"/>
                <a:gd name="T20" fmla="*/ 0 w 89"/>
                <a:gd name="T21" fmla="*/ 0 h 71"/>
                <a:gd name="T22" fmla="*/ 0 w 89"/>
                <a:gd name="T23" fmla="*/ 0 h 71"/>
                <a:gd name="T24" fmla="*/ 0 w 89"/>
                <a:gd name="T25" fmla="*/ 0 h 71"/>
                <a:gd name="T26" fmla="*/ 0 w 89"/>
                <a:gd name="T27" fmla="*/ 0 h 71"/>
                <a:gd name="T28" fmla="*/ 0 w 89"/>
                <a:gd name="T29" fmla="*/ 0 h 71"/>
                <a:gd name="T30" fmla="*/ 0 w 89"/>
                <a:gd name="T31" fmla="*/ 0 h 71"/>
                <a:gd name="T32" fmla="*/ 0 w 89"/>
                <a:gd name="T33" fmla="*/ 0 h 71"/>
                <a:gd name="T34" fmla="*/ 0 w 89"/>
                <a:gd name="T35" fmla="*/ 0 h 71"/>
                <a:gd name="T36" fmla="*/ 0 w 89"/>
                <a:gd name="T37" fmla="*/ 0 h 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9"/>
                <a:gd name="T58" fmla="*/ 0 h 71"/>
                <a:gd name="T59" fmla="*/ 89 w 89"/>
                <a:gd name="T60" fmla="*/ 71 h 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9" h="71">
                  <a:moveTo>
                    <a:pt x="83" y="0"/>
                  </a:moveTo>
                  <a:lnTo>
                    <a:pt x="81" y="0"/>
                  </a:lnTo>
                  <a:lnTo>
                    <a:pt x="80" y="0"/>
                  </a:lnTo>
                  <a:lnTo>
                    <a:pt x="44" y="23"/>
                  </a:lnTo>
                  <a:lnTo>
                    <a:pt x="38" y="27"/>
                  </a:lnTo>
                  <a:lnTo>
                    <a:pt x="35" y="35"/>
                  </a:lnTo>
                  <a:lnTo>
                    <a:pt x="30" y="39"/>
                  </a:lnTo>
                  <a:lnTo>
                    <a:pt x="25" y="44"/>
                  </a:lnTo>
                  <a:lnTo>
                    <a:pt x="17" y="51"/>
                  </a:lnTo>
                  <a:lnTo>
                    <a:pt x="11" y="57"/>
                  </a:lnTo>
                  <a:lnTo>
                    <a:pt x="4" y="61"/>
                  </a:lnTo>
                  <a:lnTo>
                    <a:pt x="0" y="70"/>
                  </a:lnTo>
                  <a:lnTo>
                    <a:pt x="4" y="71"/>
                  </a:lnTo>
                  <a:lnTo>
                    <a:pt x="8" y="70"/>
                  </a:lnTo>
                  <a:lnTo>
                    <a:pt x="12" y="68"/>
                  </a:lnTo>
                  <a:lnTo>
                    <a:pt x="16" y="66"/>
                  </a:lnTo>
                  <a:lnTo>
                    <a:pt x="89" y="5"/>
                  </a:lnTo>
                  <a:lnTo>
                    <a:pt x="86" y="3"/>
                  </a:lnTo>
                  <a:lnTo>
                    <a:pt x="8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525" name="Freeform 84"/>
            <p:cNvSpPr>
              <a:spLocks/>
            </p:cNvSpPr>
            <p:nvPr/>
          </p:nvSpPr>
          <p:spPr bwMode="auto">
            <a:xfrm>
              <a:off x="7764" y="15900"/>
              <a:ext cx="31" cy="21"/>
            </a:xfrm>
            <a:custGeom>
              <a:avLst/>
              <a:gdLst>
                <a:gd name="T0" fmla="*/ 1 w 62"/>
                <a:gd name="T1" fmla="*/ 1 h 41"/>
                <a:gd name="T2" fmla="*/ 1 w 62"/>
                <a:gd name="T3" fmla="*/ 1 h 41"/>
                <a:gd name="T4" fmla="*/ 1 w 62"/>
                <a:gd name="T5" fmla="*/ 0 h 41"/>
                <a:gd name="T6" fmla="*/ 1 w 62"/>
                <a:gd name="T7" fmla="*/ 1 h 41"/>
                <a:gd name="T8" fmla="*/ 1 w 62"/>
                <a:gd name="T9" fmla="*/ 1 h 41"/>
                <a:gd name="T10" fmla="*/ 1 w 62"/>
                <a:gd name="T11" fmla="*/ 1 h 41"/>
                <a:gd name="T12" fmla="*/ 1 w 62"/>
                <a:gd name="T13" fmla="*/ 1 h 41"/>
                <a:gd name="T14" fmla="*/ 1 w 62"/>
                <a:gd name="T15" fmla="*/ 1 h 41"/>
                <a:gd name="T16" fmla="*/ 1 w 62"/>
                <a:gd name="T17" fmla="*/ 1 h 41"/>
                <a:gd name="T18" fmla="*/ 1 w 62"/>
                <a:gd name="T19" fmla="*/ 1 h 41"/>
                <a:gd name="T20" fmla="*/ 1 w 62"/>
                <a:gd name="T21" fmla="*/ 1 h 41"/>
                <a:gd name="T22" fmla="*/ 1 w 62"/>
                <a:gd name="T23" fmla="*/ 1 h 41"/>
                <a:gd name="T24" fmla="*/ 1 w 62"/>
                <a:gd name="T25" fmla="*/ 1 h 41"/>
                <a:gd name="T26" fmla="*/ 1 w 62"/>
                <a:gd name="T27" fmla="*/ 1 h 41"/>
                <a:gd name="T28" fmla="*/ 1 w 62"/>
                <a:gd name="T29" fmla="*/ 1 h 41"/>
                <a:gd name="T30" fmla="*/ 1 w 62"/>
                <a:gd name="T31" fmla="*/ 1 h 41"/>
                <a:gd name="T32" fmla="*/ 0 w 62"/>
                <a:gd name="T33" fmla="*/ 1 h 41"/>
                <a:gd name="T34" fmla="*/ 1 w 62"/>
                <a:gd name="T35" fmla="*/ 1 h 41"/>
                <a:gd name="T36" fmla="*/ 1 w 62"/>
                <a:gd name="T37" fmla="*/ 1 h 41"/>
                <a:gd name="T38" fmla="*/ 1 w 62"/>
                <a:gd name="T39" fmla="*/ 1 h 41"/>
                <a:gd name="T40" fmla="*/ 1 w 62"/>
                <a:gd name="T41" fmla="*/ 1 h 41"/>
                <a:gd name="T42" fmla="*/ 1 w 62"/>
                <a:gd name="T43" fmla="*/ 1 h 41"/>
                <a:gd name="T44" fmla="*/ 1 w 62"/>
                <a:gd name="T45" fmla="*/ 1 h 41"/>
                <a:gd name="T46" fmla="*/ 1 w 62"/>
                <a:gd name="T47" fmla="*/ 1 h 41"/>
                <a:gd name="T48" fmla="*/ 1 w 62"/>
                <a:gd name="T49" fmla="*/ 1 h 41"/>
                <a:gd name="T50" fmla="*/ 1 w 62"/>
                <a:gd name="T51" fmla="*/ 1 h 41"/>
                <a:gd name="T52" fmla="*/ 1 w 62"/>
                <a:gd name="T53" fmla="*/ 1 h 4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2"/>
                <a:gd name="T82" fmla="*/ 0 h 41"/>
                <a:gd name="T83" fmla="*/ 62 w 62"/>
                <a:gd name="T84" fmla="*/ 41 h 4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2" h="41">
                  <a:moveTo>
                    <a:pt x="61" y="6"/>
                  </a:moveTo>
                  <a:lnTo>
                    <a:pt x="57" y="3"/>
                  </a:lnTo>
                  <a:lnTo>
                    <a:pt x="51" y="0"/>
                  </a:lnTo>
                  <a:lnTo>
                    <a:pt x="44" y="3"/>
                  </a:lnTo>
                  <a:lnTo>
                    <a:pt x="40" y="10"/>
                  </a:lnTo>
                  <a:lnTo>
                    <a:pt x="36" y="13"/>
                  </a:lnTo>
                  <a:lnTo>
                    <a:pt x="32" y="18"/>
                  </a:lnTo>
                  <a:lnTo>
                    <a:pt x="27" y="21"/>
                  </a:lnTo>
                  <a:lnTo>
                    <a:pt x="22" y="25"/>
                  </a:lnTo>
                  <a:lnTo>
                    <a:pt x="17" y="24"/>
                  </a:lnTo>
                  <a:lnTo>
                    <a:pt x="17" y="22"/>
                  </a:lnTo>
                  <a:lnTo>
                    <a:pt x="15" y="17"/>
                  </a:lnTo>
                  <a:lnTo>
                    <a:pt x="14" y="15"/>
                  </a:lnTo>
                  <a:lnTo>
                    <a:pt x="10" y="17"/>
                  </a:lnTo>
                  <a:lnTo>
                    <a:pt x="6" y="22"/>
                  </a:lnTo>
                  <a:lnTo>
                    <a:pt x="2" y="29"/>
                  </a:lnTo>
                  <a:lnTo>
                    <a:pt x="0" y="36"/>
                  </a:lnTo>
                  <a:lnTo>
                    <a:pt x="2" y="39"/>
                  </a:lnTo>
                  <a:lnTo>
                    <a:pt x="9" y="40"/>
                  </a:lnTo>
                  <a:lnTo>
                    <a:pt x="15" y="40"/>
                  </a:lnTo>
                  <a:lnTo>
                    <a:pt x="22" y="41"/>
                  </a:lnTo>
                  <a:lnTo>
                    <a:pt x="32" y="35"/>
                  </a:lnTo>
                  <a:lnTo>
                    <a:pt x="44" y="27"/>
                  </a:lnTo>
                  <a:lnTo>
                    <a:pt x="53" y="18"/>
                  </a:lnTo>
                  <a:lnTo>
                    <a:pt x="62" y="9"/>
                  </a:lnTo>
                  <a:lnTo>
                    <a:pt x="61" y="7"/>
                  </a:lnTo>
                  <a:lnTo>
                    <a:pt x="61"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526" name="Freeform 85"/>
            <p:cNvSpPr>
              <a:spLocks/>
            </p:cNvSpPr>
            <p:nvPr/>
          </p:nvSpPr>
          <p:spPr bwMode="auto">
            <a:xfrm>
              <a:off x="7654" y="15626"/>
              <a:ext cx="124" cy="122"/>
            </a:xfrm>
            <a:custGeom>
              <a:avLst/>
              <a:gdLst>
                <a:gd name="T0" fmla="*/ 1 w 248"/>
                <a:gd name="T1" fmla="*/ 0 h 242"/>
                <a:gd name="T2" fmla="*/ 1 w 248"/>
                <a:gd name="T3" fmla="*/ 0 h 242"/>
                <a:gd name="T4" fmla="*/ 1 w 248"/>
                <a:gd name="T5" fmla="*/ 1 h 242"/>
                <a:gd name="T6" fmla="*/ 1 w 248"/>
                <a:gd name="T7" fmla="*/ 1 h 242"/>
                <a:gd name="T8" fmla="*/ 1 w 248"/>
                <a:gd name="T9" fmla="*/ 1 h 242"/>
                <a:gd name="T10" fmla="*/ 1 w 248"/>
                <a:gd name="T11" fmla="*/ 1 h 242"/>
                <a:gd name="T12" fmla="*/ 1 w 248"/>
                <a:gd name="T13" fmla="*/ 1 h 242"/>
                <a:gd name="T14" fmla="*/ 1 w 248"/>
                <a:gd name="T15" fmla="*/ 1 h 242"/>
                <a:gd name="T16" fmla="*/ 1 w 248"/>
                <a:gd name="T17" fmla="*/ 1 h 242"/>
                <a:gd name="T18" fmla="*/ 1 w 248"/>
                <a:gd name="T19" fmla="*/ 1 h 242"/>
                <a:gd name="T20" fmla="*/ 1 w 248"/>
                <a:gd name="T21" fmla="*/ 1 h 242"/>
                <a:gd name="T22" fmla="*/ 1 w 248"/>
                <a:gd name="T23" fmla="*/ 1 h 242"/>
                <a:gd name="T24" fmla="*/ 1 w 248"/>
                <a:gd name="T25" fmla="*/ 1 h 242"/>
                <a:gd name="T26" fmla="*/ 1 w 248"/>
                <a:gd name="T27" fmla="*/ 1 h 242"/>
                <a:gd name="T28" fmla="*/ 1 w 248"/>
                <a:gd name="T29" fmla="*/ 1 h 242"/>
                <a:gd name="T30" fmla="*/ 1 w 248"/>
                <a:gd name="T31" fmla="*/ 1 h 242"/>
                <a:gd name="T32" fmla="*/ 1 w 248"/>
                <a:gd name="T33" fmla="*/ 1 h 242"/>
                <a:gd name="T34" fmla="*/ 1 w 248"/>
                <a:gd name="T35" fmla="*/ 1 h 242"/>
                <a:gd name="T36" fmla="*/ 1 w 248"/>
                <a:gd name="T37" fmla="*/ 1 h 242"/>
                <a:gd name="T38" fmla="*/ 1 w 248"/>
                <a:gd name="T39" fmla="*/ 1 h 242"/>
                <a:gd name="T40" fmla="*/ 1 w 248"/>
                <a:gd name="T41" fmla="*/ 1 h 242"/>
                <a:gd name="T42" fmla="*/ 1 w 248"/>
                <a:gd name="T43" fmla="*/ 1 h 242"/>
                <a:gd name="T44" fmla="*/ 1 w 248"/>
                <a:gd name="T45" fmla="*/ 1 h 242"/>
                <a:gd name="T46" fmla="*/ 1 w 248"/>
                <a:gd name="T47" fmla="*/ 1 h 242"/>
                <a:gd name="T48" fmla="*/ 1 w 248"/>
                <a:gd name="T49" fmla="*/ 1 h 242"/>
                <a:gd name="T50" fmla="*/ 1 w 248"/>
                <a:gd name="T51" fmla="*/ 1 h 242"/>
                <a:gd name="T52" fmla="*/ 1 w 248"/>
                <a:gd name="T53" fmla="*/ 1 h 242"/>
                <a:gd name="T54" fmla="*/ 1 w 248"/>
                <a:gd name="T55" fmla="*/ 1 h 242"/>
                <a:gd name="T56" fmla="*/ 1 w 248"/>
                <a:gd name="T57" fmla="*/ 1 h 242"/>
                <a:gd name="T58" fmla="*/ 1 w 248"/>
                <a:gd name="T59" fmla="*/ 1 h 242"/>
                <a:gd name="T60" fmla="*/ 1 w 248"/>
                <a:gd name="T61" fmla="*/ 1 h 242"/>
                <a:gd name="T62" fmla="*/ 1 w 248"/>
                <a:gd name="T63" fmla="*/ 1 h 242"/>
                <a:gd name="T64" fmla="*/ 1 w 248"/>
                <a:gd name="T65" fmla="*/ 1 h 242"/>
                <a:gd name="T66" fmla="*/ 1 w 248"/>
                <a:gd name="T67" fmla="*/ 1 h 242"/>
                <a:gd name="T68" fmla="*/ 1 w 248"/>
                <a:gd name="T69" fmla="*/ 1 h 242"/>
                <a:gd name="T70" fmla="*/ 1 w 248"/>
                <a:gd name="T71" fmla="*/ 1 h 242"/>
                <a:gd name="T72" fmla="*/ 0 w 248"/>
                <a:gd name="T73" fmla="*/ 1 h 242"/>
                <a:gd name="T74" fmla="*/ 1 w 248"/>
                <a:gd name="T75" fmla="*/ 1 h 242"/>
                <a:gd name="T76" fmla="*/ 1 w 248"/>
                <a:gd name="T77" fmla="*/ 1 h 242"/>
                <a:gd name="T78" fmla="*/ 1 w 248"/>
                <a:gd name="T79" fmla="*/ 1 h 242"/>
                <a:gd name="T80" fmla="*/ 1 w 248"/>
                <a:gd name="T81" fmla="*/ 1 h 242"/>
                <a:gd name="T82" fmla="*/ 1 w 248"/>
                <a:gd name="T83" fmla="*/ 1 h 242"/>
                <a:gd name="T84" fmla="*/ 1 w 248"/>
                <a:gd name="T85" fmla="*/ 1 h 242"/>
                <a:gd name="T86" fmla="*/ 1 w 248"/>
                <a:gd name="T87" fmla="*/ 1 h 242"/>
                <a:gd name="T88" fmla="*/ 1 w 248"/>
                <a:gd name="T89" fmla="*/ 1 h 242"/>
                <a:gd name="T90" fmla="*/ 1 w 248"/>
                <a:gd name="T91" fmla="*/ 1 h 242"/>
                <a:gd name="T92" fmla="*/ 1 w 248"/>
                <a:gd name="T93" fmla="*/ 1 h 242"/>
                <a:gd name="T94" fmla="*/ 1 w 248"/>
                <a:gd name="T95" fmla="*/ 1 h 242"/>
                <a:gd name="T96" fmla="*/ 1 w 248"/>
                <a:gd name="T97" fmla="*/ 1 h 242"/>
                <a:gd name="T98" fmla="*/ 1 w 248"/>
                <a:gd name="T99" fmla="*/ 1 h 242"/>
                <a:gd name="T100" fmla="*/ 1 w 248"/>
                <a:gd name="T101" fmla="*/ 1 h 242"/>
                <a:gd name="T102" fmla="*/ 1 w 248"/>
                <a:gd name="T103" fmla="*/ 1 h 242"/>
                <a:gd name="T104" fmla="*/ 1 w 248"/>
                <a:gd name="T105" fmla="*/ 1 h 242"/>
                <a:gd name="T106" fmla="*/ 1 w 248"/>
                <a:gd name="T107" fmla="*/ 1 h 242"/>
                <a:gd name="T108" fmla="*/ 1 w 248"/>
                <a:gd name="T109" fmla="*/ 1 h 242"/>
                <a:gd name="T110" fmla="*/ 1 w 248"/>
                <a:gd name="T111" fmla="*/ 1 h 242"/>
                <a:gd name="T112" fmla="*/ 1 w 248"/>
                <a:gd name="T113" fmla="*/ 1 h 242"/>
                <a:gd name="T114" fmla="*/ 1 w 248"/>
                <a:gd name="T115" fmla="*/ 0 h 24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48"/>
                <a:gd name="T175" fmla="*/ 0 h 242"/>
                <a:gd name="T176" fmla="*/ 248 w 248"/>
                <a:gd name="T177" fmla="*/ 242 h 24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48" h="242">
                  <a:moveTo>
                    <a:pt x="248" y="0"/>
                  </a:moveTo>
                  <a:lnTo>
                    <a:pt x="246" y="0"/>
                  </a:lnTo>
                  <a:lnTo>
                    <a:pt x="243" y="1"/>
                  </a:lnTo>
                  <a:lnTo>
                    <a:pt x="239" y="2"/>
                  </a:lnTo>
                  <a:lnTo>
                    <a:pt x="238" y="3"/>
                  </a:lnTo>
                  <a:lnTo>
                    <a:pt x="226" y="8"/>
                  </a:lnTo>
                  <a:lnTo>
                    <a:pt x="217" y="18"/>
                  </a:lnTo>
                  <a:lnTo>
                    <a:pt x="208" y="28"/>
                  </a:lnTo>
                  <a:lnTo>
                    <a:pt x="198" y="39"/>
                  </a:lnTo>
                  <a:lnTo>
                    <a:pt x="195" y="41"/>
                  </a:lnTo>
                  <a:lnTo>
                    <a:pt x="193" y="45"/>
                  </a:lnTo>
                  <a:lnTo>
                    <a:pt x="189" y="48"/>
                  </a:lnTo>
                  <a:lnTo>
                    <a:pt x="189" y="54"/>
                  </a:lnTo>
                  <a:lnTo>
                    <a:pt x="178" y="64"/>
                  </a:lnTo>
                  <a:lnTo>
                    <a:pt x="168" y="74"/>
                  </a:lnTo>
                  <a:lnTo>
                    <a:pt x="156" y="84"/>
                  </a:lnTo>
                  <a:lnTo>
                    <a:pt x="146" y="95"/>
                  </a:lnTo>
                  <a:lnTo>
                    <a:pt x="134" y="104"/>
                  </a:lnTo>
                  <a:lnTo>
                    <a:pt x="124" y="115"/>
                  </a:lnTo>
                  <a:lnTo>
                    <a:pt x="112" y="125"/>
                  </a:lnTo>
                  <a:lnTo>
                    <a:pt x="102" y="136"/>
                  </a:lnTo>
                  <a:lnTo>
                    <a:pt x="90" y="146"/>
                  </a:lnTo>
                  <a:lnTo>
                    <a:pt x="78" y="156"/>
                  </a:lnTo>
                  <a:lnTo>
                    <a:pt x="67" y="167"/>
                  </a:lnTo>
                  <a:lnTo>
                    <a:pt x="56" y="179"/>
                  </a:lnTo>
                  <a:lnTo>
                    <a:pt x="50" y="184"/>
                  </a:lnTo>
                  <a:lnTo>
                    <a:pt x="44" y="190"/>
                  </a:lnTo>
                  <a:lnTo>
                    <a:pt x="39" y="196"/>
                  </a:lnTo>
                  <a:lnTo>
                    <a:pt x="34" y="202"/>
                  </a:lnTo>
                  <a:lnTo>
                    <a:pt x="29" y="208"/>
                  </a:lnTo>
                  <a:lnTo>
                    <a:pt x="24" y="215"/>
                  </a:lnTo>
                  <a:lnTo>
                    <a:pt x="20" y="221"/>
                  </a:lnTo>
                  <a:lnTo>
                    <a:pt x="16" y="228"/>
                  </a:lnTo>
                  <a:lnTo>
                    <a:pt x="11" y="230"/>
                  </a:lnTo>
                  <a:lnTo>
                    <a:pt x="7" y="233"/>
                  </a:lnTo>
                  <a:lnTo>
                    <a:pt x="3" y="236"/>
                  </a:lnTo>
                  <a:lnTo>
                    <a:pt x="0" y="242"/>
                  </a:lnTo>
                  <a:lnTo>
                    <a:pt x="11" y="234"/>
                  </a:lnTo>
                  <a:lnTo>
                    <a:pt x="21" y="225"/>
                  </a:lnTo>
                  <a:lnTo>
                    <a:pt x="31" y="217"/>
                  </a:lnTo>
                  <a:lnTo>
                    <a:pt x="42" y="208"/>
                  </a:lnTo>
                  <a:lnTo>
                    <a:pt x="51" y="200"/>
                  </a:lnTo>
                  <a:lnTo>
                    <a:pt x="60" y="191"/>
                  </a:lnTo>
                  <a:lnTo>
                    <a:pt x="69" y="183"/>
                  </a:lnTo>
                  <a:lnTo>
                    <a:pt x="80" y="174"/>
                  </a:lnTo>
                  <a:lnTo>
                    <a:pt x="87" y="165"/>
                  </a:lnTo>
                  <a:lnTo>
                    <a:pt x="96" y="155"/>
                  </a:lnTo>
                  <a:lnTo>
                    <a:pt x="106" y="146"/>
                  </a:lnTo>
                  <a:lnTo>
                    <a:pt x="116" y="137"/>
                  </a:lnTo>
                  <a:lnTo>
                    <a:pt x="125" y="128"/>
                  </a:lnTo>
                  <a:lnTo>
                    <a:pt x="135" y="119"/>
                  </a:lnTo>
                  <a:lnTo>
                    <a:pt x="145" y="111"/>
                  </a:lnTo>
                  <a:lnTo>
                    <a:pt x="156" y="103"/>
                  </a:lnTo>
                  <a:lnTo>
                    <a:pt x="159" y="97"/>
                  </a:lnTo>
                  <a:lnTo>
                    <a:pt x="165" y="89"/>
                  </a:lnTo>
                  <a:lnTo>
                    <a:pt x="248" y="3"/>
                  </a:lnTo>
                  <a:lnTo>
                    <a:pt x="248" y="1"/>
                  </a:lnTo>
                  <a:lnTo>
                    <a:pt x="2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527" name="Freeform 86"/>
            <p:cNvSpPr>
              <a:spLocks/>
            </p:cNvSpPr>
            <p:nvPr/>
          </p:nvSpPr>
          <p:spPr bwMode="auto">
            <a:xfrm>
              <a:off x="7627" y="14913"/>
              <a:ext cx="118" cy="91"/>
            </a:xfrm>
            <a:custGeom>
              <a:avLst/>
              <a:gdLst>
                <a:gd name="T0" fmla="*/ 1 w 236"/>
                <a:gd name="T1" fmla="*/ 1 h 182"/>
                <a:gd name="T2" fmla="*/ 1 w 236"/>
                <a:gd name="T3" fmla="*/ 1 h 182"/>
                <a:gd name="T4" fmla="*/ 1 w 236"/>
                <a:gd name="T5" fmla="*/ 1 h 182"/>
                <a:gd name="T6" fmla="*/ 1 w 236"/>
                <a:gd name="T7" fmla="*/ 0 h 182"/>
                <a:gd name="T8" fmla="*/ 1 w 236"/>
                <a:gd name="T9" fmla="*/ 1 h 182"/>
                <a:gd name="T10" fmla="*/ 1 w 236"/>
                <a:gd name="T11" fmla="*/ 1 h 182"/>
                <a:gd name="T12" fmla="*/ 1 w 236"/>
                <a:gd name="T13" fmla="*/ 1 h 182"/>
                <a:gd name="T14" fmla="*/ 1 w 236"/>
                <a:gd name="T15" fmla="*/ 1 h 182"/>
                <a:gd name="T16" fmla="*/ 1 w 236"/>
                <a:gd name="T17" fmla="*/ 1 h 182"/>
                <a:gd name="T18" fmla="*/ 1 w 236"/>
                <a:gd name="T19" fmla="*/ 1 h 182"/>
                <a:gd name="T20" fmla="*/ 1 w 236"/>
                <a:gd name="T21" fmla="*/ 1 h 182"/>
                <a:gd name="T22" fmla="*/ 1 w 236"/>
                <a:gd name="T23" fmla="*/ 1 h 182"/>
                <a:gd name="T24" fmla="*/ 1 w 236"/>
                <a:gd name="T25" fmla="*/ 1 h 182"/>
                <a:gd name="T26" fmla="*/ 1 w 236"/>
                <a:gd name="T27" fmla="*/ 1 h 182"/>
                <a:gd name="T28" fmla="*/ 1 w 236"/>
                <a:gd name="T29" fmla="*/ 1 h 182"/>
                <a:gd name="T30" fmla="*/ 1 w 236"/>
                <a:gd name="T31" fmla="*/ 1 h 182"/>
                <a:gd name="T32" fmla="*/ 1 w 236"/>
                <a:gd name="T33" fmla="*/ 1 h 182"/>
                <a:gd name="T34" fmla="*/ 1 w 236"/>
                <a:gd name="T35" fmla="*/ 1 h 182"/>
                <a:gd name="T36" fmla="*/ 1 w 236"/>
                <a:gd name="T37" fmla="*/ 1 h 182"/>
                <a:gd name="T38" fmla="*/ 1 w 236"/>
                <a:gd name="T39" fmla="*/ 1 h 182"/>
                <a:gd name="T40" fmla="*/ 1 w 236"/>
                <a:gd name="T41" fmla="*/ 1 h 182"/>
                <a:gd name="T42" fmla="*/ 1 w 236"/>
                <a:gd name="T43" fmla="*/ 1 h 182"/>
                <a:gd name="T44" fmla="*/ 1 w 236"/>
                <a:gd name="T45" fmla="*/ 1 h 182"/>
                <a:gd name="T46" fmla="*/ 1 w 236"/>
                <a:gd name="T47" fmla="*/ 1 h 182"/>
                <a:gd name="T48" fmla="*/ 0 w 236"/>
                <a:gd name="T49" fmla="*/ 1 h 182"/>
                <a:gd name="T50" fmla="*/ 0 w 236"/>
                <a:gd name="T51" fmla="*/ 1 h 182"/>
                <a:gd name="T52" fmla="*/ 0 w 236"/>
                <a:gd name="T53" fmla="*/ 1 h 182"/>
                <a:gd name="T54" fmla="*/ 0 w 236"/>
                <a:gd name="T55" fmla="*/ 1 h 182"/>
                <a:gd name="T56" fmla="*/ 1 w 236"/>
                <a:gd name="T57" fmla="*/ 1 h 182"/>
                <a:gd name="T58" fmla="*/ 1 w 236"/>
                <a:gd name="T59" fmla="*/ 1 h 182"/>
                <a:gd name="T60" fmla="*/ 1 w 236"/>
                <a:gd name="T61" fmla="*/ 1 h 182"/>
                <a:gd name="T62" fmla="*/ 1 w 236"/>
                <a:gd name="T63" fmla="*/ 1 h 182"/>
                <a:gd name="T64" fmla="*/ 1 w 236"/>
                <a:gd name="T65" fmla="*/ 1 h 182"/>
                <a:gd name="T66" fmla="*/ 1 w 236"/>
                <a:gd name="T67" fmla="*/ 1 h 182"/>
                <a:gd name="T68" fmla="*/ 1 w 236"/>
                <a:gd name="T69" fmla="*/ 1 h 182"/>
                <a:gd name="T70" fmla="*/ 1 w 236"/>
                <a:gd name="T71" fmla="*/ 1 h 182"/>
                <a:gd name="T72" fmla="*/ 1 w 236"/>
                <a:gd name="T73" fmla="*/ 1 h 182"/>
                <a:gd name="T74" fmla="*/ 1 w 236"/>
                <a:gd name="T75" fmla="*/ 1 h 182"/>
                <a:gd name="T76" fmla="*/ 1 w 236"/>
                <a:gd name="T77" fmla="*/ 1 h 182"/>
                <a:gd name="T78" fmla="*/ 1 w 236"/>
                <a:gd name="T79" fmla="*/ 1 h 182"/>
                <a:gd name="T80" fmla="*/ 1 w 236"/>
                <a:gd name="T81" fmla="*/ 1 h 182"/>
                <a:gd name="T82" fmla="*/ 1 w 236"/>
                <a:gd name="T83" fmla="*/ 1 h 182"/>
                <a:gd name="T84" fmla="*/ 1 w 236"/>
                <a:gd name="T85" fmla="*/ 1 h 182"/>
                <a:gd name="T86" fmla="*/ 1 w 236"/>
                <a:gd name="T87" fmla="*/ 1 h 182"/>
                <a:gd name="T88" fmla="*/ 1 w 236"/>
                <a:gd name="T89" fmla="*/ 1 h 182"/>
                <a:gd name="T90" fmla="*/ 1 w 236"/>
                <a:gd name="T91" fmla="*/ 1 h 182"/>
                <a:gd name="T92" fmla="*/ 1 w 236"/>
                <a:gd name="T93" fmla="*/ 1 h 182"/>
                <a:gd name="T94" fmla="*/ 1 w 236"/>
                <a:gd name="T95" fmla="*/ 1 h 182"/>
                <a:gd name="T96" fmla="*/ 1 w 236"/>
                <a:gd name="T97" fmla="*/ 1 h 182"/>
                <a:gd name="T98" fmla="*/ 1 w 236"/>
                <a:gd name="T99" fmla="*/ 1 h 182"/>
                <a:gd name="T100" fmla="*/ 1 w 236"/>
                <a:gd name="T101" fmla="*/ 1 h 182"/>
                <a:gd name="T102" fmla="*/ 1 w 236"/>
                <a:gd name="T103" fmla="*/ 1 h 182"/>
                <a:gd name="T104" fmla="*/ 1 w 236"/>
                <a:gd name="T105" fmla="*/ 1 h 18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36"/>
                <a:gd name="T160" fmla="*/ 0 h 182"/>
                <a:gd name="T161" fmla="*/ 236 w 236"/>
                <a:gd name="T162" fmla="*/ 182 h 18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36" h="182">
                  <a:moveTo>
                    <a:pt x="234" y="8"/>
                  </a:moveTo>
                  <a:lnTo>
                    <a:pt x="226" y="4"/>
                  </a:lnTo>
                  <a:lnTo>
                    <a:pt x="217" y="1"/>
                  </a:lnTo>
                  <a:lnTo>
                    <a:pt x="20" y="0"/>
                  </a:lnTo>
                  <a:lnTo>
                    <a:pt x="15" y="9"/>
                  </a:lnTo>
                  <a:lnTo>
                    <a:pt x="11" y="18"/>
                  </a:lnTo>
                  <a:lnTo>
                    <a:pt x="9" y="29"/>
                  </a:lnTo>
                  <a:lnTo>
                    <a:pt x="7" y="40"/>
                  </a:lnTo>
                  <a:lnTo>
                    <a:pt x="6" y="50"/>
                  </a:lnTo>
                  <a:lnTo>
                    <a:pt x="5" y="62"/>
                  </a:lnTo>
                  <a:lnTo>
                    <a:pt x="4" y="67"/>
                  </a:lnTo>
                  <a:lnTo>
                    <a:pt x="4" y="73"/>
                  </a:lnTo>
                  <a:lnTo>
                    <a:pt x="4" y="79"/>
                  </a:lnTo>
                  <a:lnTo>
                    <a:pt x="4" y="85"/>
                  </a:lnTo>
                  <a:lnTo>
                    <a:pt x="2" y="96"/>
                  </a:lnTo>
                  <a:lnTo>
                    <a:pt x="2" y="108"/>
                  </a:lnTo>
                  <a:lnTo>
                    <a:pt x="2" y="113"/>
                  </a:lnTo>
                  <a:lnTo>
                    <a:pt x="2" y="119"/>
                  </a:lnTo>
                  <a:lnTo>
                    <a:pt x="2" y="125"/>
                  </a:lnTo>
                  <a:lnTo>
                    <a:pt x="2" y="131"/>
                  </a:lnTo>
                  <a:lnTo>
                    <a:pt x="1" y="136"/>
                  </a:lnTo>
                  <a:lnTo>
                    <a:pt x="1" y="143"/>
                  </a:lnTo>
                  <a:lnTo>
                    <a:pt x="1" y="148"/>
                  </a:lnTo>
                  <a:lnTo>
                    <a:pt x="1" y="154"/>
                  </a:lnTo>
                  <a:lnTo>
                    <a:pt x="0" y="160"/>
                  </a:lnTo>
                  <a:lnTo>
                    <a:pt x="0" y="166"/>
                  </a:lnTo>
                  <a:lnTo>
                    <a:pt x="0" y="171"/>
                  </a:lnTo>
                  <a:lnTo>
                    <a:pt x="0" y="178"/>
                  </a:lnTo>
                  <a:lnTo>
                    <a:pt x="5" y="182"/>
                  </a:lnTo>
                  <a:lnTo>
                    <a:pt x="18" y="181"/>
                  </a:lnTo>
                  <a:lnTo>
                    <a:pt x="39" y="111"/>
                  </a:lnTo>
                  <a:lnTo>
                    <a:pt x="35" y="103"/>
                  </a:lnTo>
                  <a:lnTo>
                    <a:pt x="32" y="96"/>
                  </a:lnTo>
                  <a:lnTo>
                    <a:pt x="57" y="40"/>
                  </a:lnTo>
                  <a:lnTo>
                    <a:pt x="102" y="35"/>
                  </a:lnTo>
                  <a:lnTo>
                    <a:pt x="110" y="32"/>
                  </a:lnTo>
                  <a:lnTo>
                    <a:pt x="118" y="29"/>
                  </a:lnTo>
                  <a:lnTo>
                    <a:pt x="126" y="27"/>
                  </a:lnTo>
                  <a:lnTo>
                    <a:pt x="134" y="26"/>
                  </a:lnTo>
                  <a:lnTo>
                    <a:pt x="141" y="23"/>
                  </a:lnTo>
                  <a:lnTo>
                    <a:pt x="150" y="21"/>
                  </a:lnTo>
                  <a:lnTo>
                    <a:pt x="158" y="19"/>
                  </a:lnTo>
                  <a:lnTo>
                    <a:pt x="167" y="19"/>
                  </a:lnTo>
                  <a:lnTo>
                    <a:pt x="175" y="17"/>
                  </a:lnTo>
                  <a:lnTo>
                    <a:pt x="184" y="16"/>
                  </a:lnTo>
                  <a:lnTo>
                    <a:pt x="192" y="15"/>
                  </a:lnTo>
                  <a:lnTo>
                    <a:pt x="201" y="15"/>
                  </a:lnTo>
                  <a:lnTo>
                    <a:pt x="209" y="14"/>
                  </a:lnTo>
                  <a:lnTo>
                    <a:pt x="218" y="14"/>
                  </a:lnTo>
                  <a:lnTo>
                    <a:pt x="227" y="13"/>
                  </a:lnTo>
                  <a:lnTo>
                    <a:pt x="236" y="13"/>
                  </a:lnTo>
                  <a:lnTo>
                    <a:pt x="235" y="10"/>
                  </a:lnTo>
                  <a:lnTo>
                    <a:pt x="23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528" name="Freeform 87"/>
            <p:cNvSpPr>
              <a:spLocks/>
            </p:cNvSpPr>
            <p:nvPr/>
          </p:nvSpPr>
          <p:spPr bwMode="auto">
            <a:xfrm>
              <a:off x="7644" y="14962"/>
              <a:ext cx="94" cy="68"/>
            </a:xfrm>
            <a:custGeom>
              <a:avLst/>
              <a:gdLst>
                <a:gd name="T0" fmla="*/ 1 w 187"/>
                <a:gd name="T1" fmla="*/ 1 h 136"/>
                <a:gd name="T2" fmla="*/ 1 w 187"/>
                <a:gd name="T3" fmla="*/ 1 h 136"/>
                <a:gd name="T4" fmla="*/ 1 w 187"/>
                <a:gd name="T5" fmla="*/ 1 h 136"/>
                <a:gd name="T6" fmla="*/ 1 w 187"/>
                <a:gd name="T7" fmla="*/ 0 h 136"/>
                <a:gd name="T8" fmla="*/ 1 w 187"/>
                <a:gd name="T9" fmla="*/ 0 h 136"/>
                <a:gd name="T10" fmla="*/ 1 w 187"/>
                <a:gd name="T11" fmla="*/ 1 h 136"/>
                <a:gd name="T12" fmla="*/ 1 w 187"/>
                <a:gd name="T13" fmla="*/ 1 h 136"/>
                <a:gd name="T14" fmla="*/ 1 w 187"/>
                <a:gd name="T15" fmla="*/ 1 h 136"/>
                <a:gd name="T16" fmla="*/ 1 w 187"/>
                <a:gd name="T17" fmla="*/ 1 h 136"/>
                <a:gd name="T18" fmla="*/ 1 w 187"/>
                <a:gd name="T19" fmla="*/ 1 h 136"/>
                <a:gd name="T20" fmla="*/ 1 w 187"/>
                <a:gd name="T21" fmla="*/ 1 h 136"/>
                <a:gd name="T22" fmla="*/ 1 w 187"/>
                <a:gd name="T23" fmla="*/ 1 h 136"/>
                <a:gd name="T24" fmla="*/ 1 w 187"/>
                <a:gd name="T25" fmla="*/ 1 h 136"/>
                <a:gd name="T26" fmla="*/ 1 w 187"/>
                <a:gd name="T27" fmla="*/ 1 h 136"/>
                <a:gd name="T28" fmla="*/ 1 w 187"/>
                <a:gd name="T29" fmla="*/ 1 h 136"/>
                <a:gd name="T30" fmla="*/ 1 w 187"/>
                <a:gd name="T31" fmla="*/ 1 h 136"/>
                <a:gd name="T32" fmla="*/ 1 w 187"/>
                <a:gd name="T33" fmla="*/ 1 h 136"/>
                <a:gd name="T34" fmla="*/ 1 w 187"/>
                <a:gd name="T35" fmla="*/ 1 h 136"/>
                <a:gd name="T36" fmla="*/ 0 w 187"/>
                <a:gd name="T37" fmla="*/ 1 h 136"/>
                <a:gd name="T38" fmla="*/ 1 w 187"/>
                <a:gd name="T39" fmla="*/ 1 h 136"/>
                <a:gd name="T40" fmla="*/ 1 w 187"/>
                <a:gd name="T41" fmla="*/ 1 h 136"/>
                <a:gd name="T42" fmla="*/ 1 w 187"/>
                <a:gd name="T43" fmla="*/ 1 h 136"/>
                <a:gd name="T44" fmla="*/ 1 w 187"/>
                <a:gd name="T45" fmla="*/ 1 h 136"/>
                <a:gd name="T46" fmla="*/ 1 w 187"/>
                <a:gd name="T47" fmla="*/ 1 h 136"/>
                <a:gd name="T48" fmla="*/ 1 w 187"/>
                <a:gd name="T49" fmla="*/ 1 h 136"/>
                <a:gd name="T50" fmla="*/ 1 w 187"/>
                <a:gd name="T51" fmla="*/ 1 h 136"/>
                <a:gd name="T52" fmla="*/ 1 w 187"/>
                <a:gd name="T53" fmla="*/ 1 h 136"/>
                <a:gd name="T54" fmla="*/ 1 w 187"/>
                <a:gd name="T55" fmla="*/ 1 h 136"/>
                <a:gd name="T56" fmla="*/ 1 w 187"/>
                <a:gd name="T57" fmla="*/ 1 h 136"/>
                <a:gd name="T58" fmla="*/ 1 w 187"/>
                <a:gd name="T59" fmla="*/ 1 h 136"/>
                <a:gd name="T60" fmla="*/ 1 w 187"/>
                <a:gd name="T61" fmla="*/ 1 h 136"/>
                <a:gd name="T62" fmla="*/ 1 w 187"/>
                <a:gd name="T63" fmla="*/ 1 h 136"/>
                <a:gd name="T64" fmla="*/ 1 w 187"/>
                <a:gd name="T65" fmla="*/ 1 h 136"/>
                <a:gd name="T66" fmla="*/ 1 w 187"/>
                <a:gd name="T67" fmla="*/ 1 h 136"/>
                <a:gd name="T68" fmla="*/ 1 w 187"/>
                <a:gd name="T69" fmla="*/ 1 h 136"/>
                <a:gd name="T70" fmla="*/ 1 w 187"/>
                <a:gd name="T71" fmla="*/ 1 h 136"/>
                <a:gd name="T72" fmla="*/ 1 w 187"/>
                <a:gd name="T73" fmla="*/ 1 h 136"/>
                <a:gd name="T74" fmla="*/ 1 w 187"/>
                <a:gd name="T75" fmla="*/ 1 h 136"/>
                <a:gd name="T76" fmla="*/ 1 w 187"/>
                <a:gd name="T77" fmla="*/ 1 h 136"/>
                <a:gd name="T78" fmla="*/ 1 w 187"/>
                <a:gd name="T79" fmla="*/ 1 h 1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7"/>
                <a:gd name="T121" fmla="*/ 0 h 136"/>
                <a:gd name="T122" fmla="*/ 187 w 187"/>
                <a:gd name="T123" fmla="*/ 136 h 1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7" h="136">
                  <a:moveTo>
                    <a:pt x="187" y="9"/>
                  </a:moveTo>
                  <a:lnTo>
                    <a:pt x="184" y="5"/>
                  </a:lnTo>
                  <a:lnTo>
                    <a:pt x="182" y="1"/>
                  </a:lnTo>
                  <a:lnTo>
                    <a:pt x="177" y="0"/>
                  </a:lnTo>
                  <a:lnTo>
                    <a:pt x="170" y="0"/>
                  </a:lnTo>
                  <a:lnTo>
                    <a:pt x="91" y="58"/>
                  </a:lnTo>
                  <a:lnTo>
                    <a:pt x="86" y="62"/>
                  </a:lnTo>
                  <a:lnTo>
                    <a:pt x="82" y="67"/>
                  </a:lnTo>
                  <a:lnTo>
                    <a:pt x="76" y="72"/>
                  </a:lnTo>
                  <a:lnTo>
                    <a:pt x="71" y="78"/>
                  </a:lnTo>
                  <a:lnTo>
                    <a:pt x="66" y="81"/>
                  </a:lnTo>
                  <a:lnTo>
                    <a:pt x="61" y="87"/>
                  </a:lnTo>
                  <a:lnTo>
                    <a:pt x="56" y="94"/>
                  </a:lnTo>
                  <a:lnTo>
                    <a:pt x="49" y="101"/>
                  </a:lnTo>
                  <a:lnTo>
                    <a:pt x="21" y="122"/>
                  </a:lnTo>
                  <a:lnTo>
                    <a:pt x="17" y="123"/>
                  </a:lnTo>
                  <a:lnTo>
                    <a:pt x="10" y="126"/>
                  </a:lnTo>
                  <a:lnTo>
                    <a:pt x="4" y="128"/>
                  </a:lnTo>
                  <a:lnTo>
                    <a:pt x="0" y="132"/>
                  </a:lnTo>
                  <a:lnTo>
                    <a:pt x="2" y="134"/>
                  </a:lnTo>
                  <a:lnTo>
                    <a:pt x="10" y="135"/>
                  </a:lnTo>
                  <a:lnTo>
                    <a:pt x="17" y="134"/>
                  </a:lnTo>
                  <a:lnTo>
                    <a:pt x="26" y="136"/>
                  </a:lnTo>
                  <a:lnTo>
                    <a:pt x="34" y="131"/>
                  </a:lnTo>
                  <a:lnTo>
                    <a:pt x="41" y="126"/>
                  </a:lnTo>
                  <a:lnTo>
                    <a:pt x="49" y="119"/>
                  </a:lnTo>
                  <a:lnTo>
                    <a:pt x="61" y="114"/>
                  </a:lnTo>
                  <a:lnTo>
                    <a:pt x="63" y="110"/>
                  </a:lnTo>
                  <a:lnTo>
                    <a:pt x="67" y="104"/>
                  </a:lnTo>
                  <a:lnTo>
                    <a:pt x="70" y="98"/>
                  </a:lnTo>
                  <a:lnTo>
                    <a:pt x="74" y="93"/>
                  </a:lnTo>
                  <a:lnTo>
                    <a:pt x="80" y="89"/>
                  </a:lnTo>
                  <a:lnTo>
                    <a:pt x="88" y="86"/>
                  </a:lnTo>
                  <a:lnTo>
                    <a:pt x="93" y="80"/>
                  </a:lnTo>
                  <a:lnTo>
                    <a:pt x="100" y="75"/>
                  </a:lnTo>
                  <a:lnTo>
                    <a:pt x="104" y="67"/>
                  </a:lnTo>
                  <a:lnTo>
                    <a:pt x="109" y="61"/>
                  </a:lnTo>
                  <a:lnTo>
                    <a:pt x="186" y="15"/>
                  </a:lnTo>
                  <a:lnTo>
                    <a:pt x="186" y="12"/>
                  </a:lnTo>
                  <a:lnTo>
                    <a:pt x="187"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529" name="Freeform 88"/>
            <p:cNvSpPr>
              <a:spLocks/>
            </p:cNvSpPr>
            <p:nvPr/>
          </p:nvSpPr>
          <p:spPr bwMode="auto">
            <a:xfrm>
              <a:off x="7665" y="15171"/>
              <a:ext cx="51" cy="30"/>
            </a:xfrm>
            <a:custGeom>
              <a:avLst/>
              <a:gdLst>
                <a:gd name="T0" fmla="*/ 0 w 103"/>
                <a:gd name="T1" fmla="*/ 0 h 62"/>
                <a:gd name="T2" fmla="*/ 0 w 103"/>
                <a:gd name="T3" fmla="*/ 0 h 62"/>
                <a:gd name="T4" fmla="*/ 0 w 103"/>
                <a:gd name="T5" fmla="*/ 0 h 62"/>
                <a:gd name="T6" fmla="*/ 0 w 103"/>
                <a:gd name="T7" fmla="*/ 0 h 62"/>
                <a:gd name="T8" fmla="*/ 0 w 103"/>
                <a:gd name="T9" fmla="*/ 0 h 62"/>
                <a:gd name="T10" fmla="*/ 0 w 103"/>
                <a:gd name="T11" fmla="*/ 0 h 62"/>
                <a:gd name="T12" fmla="*/ 0 w 103"/>
                <a:gd name="T13" fmla="*/ 0 h 62"/>
                <a:gd name="T14" fmla="*/ 0 w 103"/>
                <a:gd name="T15" fmla="*/ 0 h 62"/>
                <a:gd name="T16" fmla="*/ 0 w 103"/>
                <a:gd name="T17" fmla="*/ 0 h 62"/>
                <a:gd name="T18" fmla="*/ 0 w 103"/>
                <a:gd name="T19" fmla="*/ 0 h 62"/>
                <a:gd name="T20" fmla="*/ 0 w 103"/>
                <a:gd name="T21" fmla="*/ 0 h 62"/>
                <a:gd name="T22" fmla="*/ 0 w 103"/>
                <a:gd name="T23" fmla="*/ 0 h 62"/>
                <a:gd name="T24" fmla="*/ 0 w 103"/>
                <a:gd name="T25" fmla="*/ 0 h 62"/>
                <a:gd name="T26" fmla="*/ 0 w 103"/>
                <a:gd name="T27" fmla="*/ 0 h 62"/>
                <a:gd name="T28" fmla="*/ 0 w 103"/>
                <a:gd name="T29" fmla="*/ 0 h 62"/>
                <a:gd name="T30" fmla="*/ 0 w 103"/>
                <a:gd name="T31" fmla="*/ 0 h 62"/>
                <a:gd name="T32" fmla="*/ 0 w 103"/>
                <a:gd name="T33" fmla="*/ 0 h 62"/>
                <a:gd name="T34" fmla="*/ 0 w 103"/>
                <a:gd name="T35" fmla="*/ 0 h 62"/>
                <a:gd name="T36" fmla="*/ 0 w 103"/>
                <a:gd name="T37" fmla="*/ 0 h 62"/>
                <a:gd name="T38" fmla="*/ 0 w 103"/>
                <a:gd name="T39" fmla="*/ 0 h 62"/>
                <a:gd name="T40" fmla="*/ 0 w 103"/>
                <a:gd name="T41" fmla="*/ 0 h 62"/>
                <a:gd name="T42" fmla="*/ 0 w 103"/>
                <a:gd name="T43" fmla="*/ 0 h 62"/>
                <a:gd name="T44" fmla="*/ 0 w 103"/>
                <a:gd name="T45" fmla="*/ 0 h 62"/>
                <a:gd name="T46" fmla="*/ 0 w 103"/>
                <a:gd name="T47" fmla="*/ 0 h 62"/>
                <a:gd name="T48" fmla="*/ 0 w 103"/>
                <a:gd name="T49" fmla="*/ 0 h 62"/>
                <a:gd name="T50" fmla="*/ 0 w 103"/>
                <a:gd name="T51" fmla="*/ 0 h 62"/>
                <a:gd name="T52" fmla="*/ 0 w 103"/>
                <a:gd name="T53" fmla="*/ 0 h 62"/>
                <a:gd name="T54" fmla="*/ 0 w 103"/>
                <a:gd name="T55" fmla="*/ 0 h 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62"/>
                <a:gd name="T86" fmla="*/ 103 w 103"/>
                <a:gd name="T87" fmla="*/ 62 h 6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62">
                  <a:moveTo>
                    <a:pt x="103" y="8"/>
                  </a:moveTo>
                  <a:lnTo>
                    <a:pt x="101" y="3"/>
                  </a:lnTo>
                  <a:lnTo>
                    <a:pt x="101" y="0"/>
                  </a:lnTo>
                  <a:lnTo>
                    <a:pt x="59" y="9"/>
                  </a:lnTo>
                  <a:lnTo>
                    <a:pt x="52" y="11"/>
                  </a:lnTo>
                  <a:lnTo>
                    <a:pt x="47" y="15"/>
                  </a:lnTo>
                  <a:lnTo>
                    <a:pt x="34" y="22"/>
                  </a:lnTo>
                  <a:lnTo>
                    <a:pt x="22" y="32"/>
                  </a:lnTo>
                  <a:lnTo>
                    <a:pt x="16" y="36"/>
                  </a:lnTo>
                  <a:lnTo>
                    <a:pt x="10" y="42"/>
                  </a:lnTo>
                  <a:lnTo>
                    <a:pt x="4" y="48"/>
                  </a:lnTo>
                  <a:lnTo>
                    <a:pt x="0" y="55"/>
                  </a:lnTo>
                  <a:lnTo>
                    <a:pt x="1" y="57"/>
                  </a:lnTo>
                  <a:lnTo>
                    <a:pt x="5" y="61"/>
                  </a:lnTo>
                  <a:lnTo>
                    <a:pt x="10" y="61"/>
                  </a:lnTo>
                  <a:lnTo>
                    <a:pt x="17" y="62"/>
                  </a:lnTo>
                  <a:lnTo>
                    <a:pt x="26" y="55"/>
                  </a:lnTo>
                  <a:lnTo>
                    <a:pt x="36" y="47"/>
                  </a:lnTo>
                  <a:lnTo>
                    <a:pt x="44" y="37"/>
                  </a:lnTo>
                  <a:lnTo>
                    <a:pt x="57" y="28"/>
                  </a:lnTo>
                  <a:lnTo>
                    <a:pt x="68" y="22"/>
                  </a:lnTo>
                  <a:lnTo>
                    <a:pt x="78" y="18"/>
                  </a:lnTo>
                  <a:lnTo>
                    <a:pt x="83" y="16"/>
                  </a:lnTo>
                  <a:lnTo>
                    <a:pt x="88" y="14"/>
                  </a:lnTo>
                  <a:lnTo>
                    <a:pt x="95" y="12"/>
                  </a:lnTo>
                  <a:lnTo>
                    <a:pt x="103" y="10"/>
                  </a:lnTo>
                  <a:lnTo>
                    <a:pt x="103" y="9"/>
                  </a:lnTo>
                  <a:lnTo>
                    <a:pt x="10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530" name="Freeform 89"/>
            <p:cNvSpPr>
              <a:spLocks/>
            </p:cNvSpPr>
            <p:nvPr/>
          </p:nvSpPr>
          <p:spPr bwMode="auto">
            <a:xfrm>
              <a:off x="7617" y="16001"/>
              <a:ext cx="37" cy="28"/>
            </a:xfrm>
            <a:custGeom>
              <a:avLst/>
              <a:gdLst>
                <a:gd name="T0" fmla="*/ 1 w 74"/>
                <a:gd name="T1" fmla="*/ 1 h 55"/>
                <a:gd name="T2" fmla="*/ 1 w 74"/>
                <a:gd name="T3" fmla="*/ 1 h 55"/>
                <a:gd name="T4" fmla="*/ 1 w 74"/>
                <a:gd name="T5" fmla="*/ 1 h 55"/>
                <a:gd name="T6" fmla="*/ 1 w 74"/>
                <a:gd name="T7" fmla="*/ 1 h 55"/>
                <a:gd name="T8" fmla="*/ 1 w 74"/>
                <a:gd name="T9" fmla="*/ 1 h 55"/>
                <a:gd name="T10" fmla="*/ 1 w 74"/>
                <a:gd name="T11" fmla="*/ 0 h 55"/>
                <a:gd name="T12" fmla="*/ 1 w 74"/>
                <a:gd name="T13" fmla="*/ 0 h 55"/>
                <a:gd name="T14" fmla="*/ 1 w 74"/>
                <a:gd name="T15" fmla="*/ 1 h 55"/>
                <a:gd name="T16" fmla="*/ 1 w 74"/>
                <a:gd name="T17" fmla="*/ 1 h 55"/>
                <a:gd name="T18" fmla="*/ 1 w 74"/>
                <a:gd name="T19" fmla="*/ 1 h 55"/>
                <a:gd name="T20" fmla="*/ 1 w 74"/>
                <a:gd name="T21" fmla="*/ 1 h 55"/>
                <a:gd name="T22" fmla="*/ 1 w 74"/>
                <a:gd name="T23" fmla="*/ 1 h 55"/>
                <a:gd name="T24" fmla="*/ 1 w 74"/>
                <a:gd name="T25" fmla="*/ 1 h 55"/>
                <a:gd name="T26" fmla="*/ 1 w 74"/>
                <a:gd name="T27" fmla="*/ 1 h 55"/>
                <a:gd name="T28" fmla="*/ 1 w 74"/>
                <a:gd name="T29" fmla="*/ 1 h 55"/>
                <a:gd name="T30" fmla="*/ 1 w 74"/>
                <a:gd name="T31" fmla="*/ 1 h 55"/>
                <a:gd name="T32" fmla="*/ 1 w 74"/>
                <a:gd name="T33" fmla="*/ 1 h 55"/>
                <a:gd name="T34" fmla="*/ 1 w 74"/>
                <a:gd name="T35" fmla="*/ 1 h 55"/>
                <a:gd name="T36" fmla="*/ 1 w 74"/>
                <a:gd name="T37" fmla="*/ 1 h 55"/>
                <a:gd name="T38" fmla="*/ 1 w 74"/>
                <a:gd name="T39" fmla="*/ 1 h 55"/>
                <a:gd name="T40" fmla="*/ 1 w 74"/>
                <a:gd name="T41" fmla="*/ 1 h 55"/>
                <a:gd name="T42" fmla="*/ 1 w 74"/>
                <a:gd name="T43" fmla="*/ 1 h 55"/>
                <a:gd name="T44" fmla="*/ 1 w 74"/>
                <a:gd name="T45" fmla="*/ 1 h 55"/>
                <a:gd name="T46" fmla="*/ 1 w 74"/>
                <a:gd name="T47" fmla="*/ 1 h 55"/>
                <a:gd name="T48" fmla="*/ 1 w 74"/>
                <a:gd name="T49" fmla="*/ 1 h 55"/>
                <a:gd name="T50" fmla="*/ 1 w 74"/>
                <a:gd name="T51" fmla="*/ 1 h 55"/>
                <a:gd name="T52" fmla="*/ 1 w 74"/>
                <a:gd name="T53" fmla="*/ 1 h 55"/>
                <a:gd name="T54" fmla="*/ 1 w 74"/>
                <a:gd name="T55" fmla="*/ 1 h 55"/>
                <a:gd name="T56" fmla="*/ 0 w 74"/>
                <a:gd name="T57" fmla="*/ 1 h 55"/>
                <a:gd name="T58" fmla="*/ 0 w 74"/>
                <a:gd name="T59" fmla="*/ 1 h 55"/>
                <a:gd name="T60" fmla="*/ 1 w 74"/>
                <a:gd name="T61" fmla="*/ 1 h 55"/>
                <a:gd name="T62" fmla="*/ 1 w 74"/>
                <a:gd name="T63" fmla="*/ 1 h 55"/>
                <a:gd name="T64" fmla="*/ 1 w 74"/>
                <a:gd name="T65" fmla="*/ 1 h 55"/>
                <a:gd name="T66" fmla="*/ 1 w 74"/>
                <a:gd name="T67" fmla="*/ 1 h 55"/>
                <a:gd name="T68" fmla="*/ 1 w 74"/>
                <a:gd name="T69" fmla="*/ 1 h 55"/>
                <a:gd name="T70" fmla="*/ 1 w 74"/>
                <a:gd name="T71" fmla="*/ 1 h 55"/>
                <a:gd name="T72" fmla="*/ 1 w 74"/>
                <a:gd name="T73" fmla="*/ 1 h 55"/>
                <a:gd name="T74" fmla="*/ 1 w 74"/>
                <a:gd name="T75" fmla="*/ 1 h 5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4"/>
                <a:gd name="T115" fmla="*/ 0 h 55"/>
                <a:gd name="T116" fmla="*/ 74 w 74"/>
                <a:gd name="T117" fmla="*/ 55 h 5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4" h="55">
                  <a:moveTo>
                    <a:pt x="73" y="16"/>
                  </a:moveTo>
                  <a:lnTo>
                    <a:pt x="73" y="13"/>
                  </a:lnTo>
                  <a:lnTo>
                    <a:pt x="74" y="11"/>
                  </a:lnTo>
                  <a:lnTo>
                    <a:pt x="72" y="5"/>
                  </a:lnTo>
                  <a:lnTo>
                    <a:pt x="69" y="2"/>
                  </a:lnTo>
                  <a:lnTo>
                    <a:pt x="64" y="0"/>
                  </a:lnTo>
                  <a:lnTo>
                    <a:pt x="59" y="0"/>
                  </a:lnTo>
                  <a:lnTo>
                    <a:pt x="53" y="1"/>
                  </a:lnTo>
                  <a:lnTo>
                    <a:pt x="52" y="5"/>
                  </a:lnTo>
                  <a:lnTo>
                    <a:pt x="51" y="11"/>
                  </a:lnTo>
                  <a:lnTo>
                    <a:pt x="51" y="16"/>
                  </a:lnTo>
                  <a:lnTo>
                    <a:pt x="50" y="19"/>
                  </a:lnTo>
                  <a:lnTo>
                    <a:pt x="48" y="23"/>
                  </a:lnTo>
                  <a:lnTo>
                    <a:pt x="43" y="27"/>
                  </a:lnTo>
                  <a:lnTo>
                    <a:pt x="39" y="32"/>
                  </a:lnTo>
                  <a:lnTo>
                    <a:pt x="34" y="36"/>
                  </a:lnTo>
                  <a:lnTo>
                    <a:pt x="27" y="39"/>
                  </a:lnTo>
                  <a:lnTo>
                    <a:pt x="22" y="40"/>
                  </a:lnTo>
                  <a:lnTo>
                    <a:pt x="21" y="38"/>
                  </a:lnTo>
                  <a:lnTo>
                    <a:pt x="21" y="34"/>
                  </a:lnTo>
                  <a:lnTo>
                    <a:pt x="21" y="32"/>
                  </a:lnTo>
                  <a:lnTo>
                    <a:pt x="22" y="28"/>
                  </a:lnTo>
                  <a:lnTo>
                    <a:pt x="26" y="23"/>
                  </a:lnTo>
                  <a:lnTo>
                    <a:pt x="29" y="19"/>
                  </a:lnTo>
                  <a:lnTo>
                    <a:pt x="29" y="16"/>
                  </a:lnTo>
                  <a:lnTo>
                    <a:pt x="21" y="20"/>
                  </a:lnTo>
                  <a:lnTo>
                    <a:pt x="13" y="28"/>
                  </a:lnTo>
                  <a:lnTo>
                    <a:pt x="7" y="34"/>
                  </a:lnTo>
                  <a:lnTo>
                    <a:pt x="0" y="45"/>
                  </a:lnTo>
                  <a:lnTo>
                    <a:pt x="0" y="49"/>
                  </a:lnTo>
                  <a:lnTo>
                    <a:pt x="3" y="53"/>
                  </a:lnTo>
                  <a:lnTo>
                    <a:pt x="13" y="54"/>
                  </a:lnTo>
                  <a:lnTo>
                    <a:pt x="27" y="55"/>
                  </a:lnTo>
                  <a:lnTo>
                    <a:pt x="57" y="43"/>
                  </a:lnTo>
                  <a:lnTo>
                    <a:pt x="61" y="36"/>
                  </a:lnTo>
                  <a:lnTo>
                    <a:pt x="66" y="31"/>
                  </a:lnTo>
                  <a:lnTo>
                    <a:pt x="69" y="22"/>
                  </a:lnTo>
                  <a:lnTo>
                    <a:pt x="73"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531" name="Freeform 90"/>
            <p:cNvSpPr>
              <a:spLocks/>
            </p:cNvSpPr>
            <p:nvPr/>
          </p:nvSpPr>
          <p:spPr bwMode="auto">
            <a:xfrm>
              <a:off x="7613" y="15770"/>
              <a:ext cx="34" cy="24"/>
            </a:xfrm>
            <a:custGeom>
              <a:avLst/>
              <a:gdLst>
                <a:gd name="T0" fmla="*/ 1 w 68"/>
                <a:gd name="T1" fmla="*/ 1 h 48"/>
                <a:gd name="T2" fmla="*/ 1 w 68"/>
                <a:gd name="T3" fmla="*/ 1 h 48"/>
                <a:gd name="T4" fmla="*/ 1 w 68"/>
                <a:gd name="T5" fmla="*/ 1 h 48"/>
                <a:gd name="T6" fmla="*/ 1 w 68"/>
                <a:gd name="T7" fmla="*/ 1 h 48"/>
                <a:gd name="T8" fmla="*/ 1 w 68"/>
                <a:gd name="T9" fmla="*/ 0 h 48"/>
                <a:gd name="T10" fmla="*/ 1 w 68"/>
                <a:gd name="T11" fmla="*/ 1 h 48"/>
                <a:gd name="T12" fmla="*/ 1 w 68"/>
                <a:gd name="T13" fmla="*/ 1 h 48"/>
                <a:gd name="T14" fmla="*/ 1 w 68"/>
                <a:gd name="T15" fmla="*/ 1 h 48"/>
                <a:gd name="T16" fmla="*/ 1 w 68"/>
                <a:gd name="T17" fmla="*/ 1 h 48"/>
                <a:gd name="T18" fmla="*/ 1 w 68"/>
                <a:gd name="T19" fmla="*/ 1 h 48"/>
                <a:gd name="T20" fmla="*/ 1 w 68"/>
                <a:gd name="T21" fmla="*/ 1 h 48"/>
                <a:gd name="T22" fmla="*/ 1 w 68"/>
                <a:gd name="T23" fmla="*/ 1 h 48"/>
                <a:gd name="T24" fmla="*/ 0 w 68"/>
                <a:gd name="T25" fmla="*/ 1 h 48"/>
                <a:gd name="T26" fmla="*/ 0 w 68"/>
                <a:gd name="T27" fmla="*/ 1 h 48"/>
                <a:gd name="T28" fmla="*/ 0 w 68"/>
                <a:gd name="T29" fmla="*/ 1 h 48"/>
                <a:gd name="T30" fmla="*/ 1 w 68"/>
                <a:gd name="T31" fmla="*/ 1 h 48"/>
                <a:gd name="T32" fmla="*/ 1 w 68"/>
                <a:gd name="T33" fmla="*/ 1 h 48"/>
                <a:gd name="T34" fmla="*/ 1 w 68"/>
                <a:gd name="T35" fmla="*/ 1 h 48"/>
                <a:gd name="T36" fmla="*/ 1 w 68"/>
                <a:gd name="T37" fmla="*/ 1 h 48"/>
                <a:gd name="T38" fmla="*/ 1 w 68"/>
                <a:gd name="T39" fmla="*/ 1 h 48"/>
                <a:gd name="T40" fmla="*/ 1 w 68"/>
                <a:gd name="T41" fmla="*/ 1 h 48"/>
                <a:gd name="T42" fmla="*/ 1 w 68"/>
                <a:gd name="T43" fmla="*/ 1 h 48"/>
                <a:gd name="T44" fmla="*/ 1 w 68"/>
                <a:gd name="T45" fmla="*/ 1 h 48"/>
                <a:gd name="T46" fmla="*/ 1 w 68"/>
                <a:gd name="T47" fmla="*/ 1 h 48"/>
                <a:gd name="T48" fmla="*/ 1 w 68"/>
                <a:gd name="T49" fmla="*/ 1 h 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8"/>
                <a:gd name="T76" fmla="*/ 0 h 48"/>
                <a:gd name="T77" fmla="*/ 68 w 68"/>
                <a:gd name="T78" fmla="*/ 48 h 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8" h="48">
                  <a:moveTo>
                    <a:pt x="68" y="20"/>
                  </a:moveTo>
                  <a:lnTo>
                    <a:pt x="64" y="11"/>
                  </a:lnTo>
                  <a:lnTo>
                    <a:pt x="56" y="3"/>
                  </a:lnTo>
                  <a:lnTo>
                    <a:pt x="48" y="1"/>
                  </a:lnTo>
                  <a:lnTo>
                    <a:pt x="41" y="0"/>
                  </a:lnTo>
                  <a:lnTo>
                    <a:pt x="33" y="1"/>
                  </a:lnTo>
                  <a:lnTo>
                    <a:pt x="28" y="4"/>
                  </a:lnTo>
                  <a:lnTo>
                    <a:pt x="23" y="7"/>
                  </a:lnTo>
                  <a:lnTo>
                    <a:pt x="17" y="10"/>
                  </a:lnTo>
                  <a:lnTo>
                    <a:pt x="12" y="14"/>
                  </a:lnTo>
                  <a:lnTo>
                    <a:pt x="8" y="19"/>
                  </a:lnTo>
                  <a:lnTo>
                    <a:pt x="4" y="25"/>
                  </a:lnTo>
                  <a:lnTo>
                    <a:pt x="0" y="32"/>
                  </a:lnTo>
                  <a:lnTo>
                    <a:pt x="0" y="35"/>
                  </a:lnTo>
                  <a:lnTo>
                    <a:pt x="0" y="41"/>
                  </a:lnTo>
                  <a:lnTo>
                    <a:pt x="11" y="46"/>
                  </a:lnTo>
                  <a:lnTo>
                    <a:pt x="23" y="48"/>
                  </a:lnTo>
                  <a:lnTo>
                    <a:pt x="35" y="48"/>
                  </a:lnTo>
                  <a:lnTo>
                    <a:pt x="50" y="46"/>
                  </a:lnTo>
                  <a:lnTo>
                    <a:pt x="54" y="41"/>
                  </a:lnTo>
                  <a:lnTo>
                    <a:pt x="58" y="35"/>
                  </a:lnTo>
                  <a:lnTo>
                    <a:pt x="61" y="29"/>
                  </a:lnTo>
                  <a:lnTo>
                    <a:pt x="68" y="22"/>
                  </a:lnTo>
                  <a:lnTo>
                    <a:pt x="68" y="21"/>
                  </a:lnTo>
                  <a:lnTo>
                    <a:pt x="68"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532" name="Freeform 91"/>
            <p:cNvSpPr>
              <a:spLocks/>
            </p:cNvSpPr>
            <p:nvPr/>
          </p:nvSpPr>
          <p:spPr bwMode="auto">
            <a:xfrm>
              <a:off x="7626" y="15779"/>
              <a:ext cx="9" cy="8"/>
            </a:xfrm>
            <a:custGeom>
              <a:avLst/>
              <a:gdLst>
                <a:gd name="T0" fmla="*/ 0 w 19"/>
                <a:gd name="T1" fmla="*/ 0 h 17"/>
                <a:gd name="T2" fmla="*/ 0 w 19"/>
                <a:gd name="T3" fmla="*/ 0 h 17"/>
                <a:gd name="T4" fmla="*/ 0 w 19"/>
                <a:gd name="T5" fmla="*/ 0 h 17"/>
                <a:gd name="T6" fmla="*/ 0 w 19"/>
                <a:gd name="T7" fmla="*/ 0 h 17"/>
                <a:gd name="T8" fmla="*/ 0 w 19"/>
                <a:gd name="T9" fmla="*/ 0 h 17"/>
                <a:gd name="T10" fmla="*/ 0 w 19"/>
                <a:gd name="T11" fmla="*/ 0 h 17"/>
                <a:gd name="T12" fmla="*/ 0 w 19"/>
                <a:gd name="T13" fmla="*/ 0 h 17"/>
                <a:gd name="T14" fmla="*/ 0 w 19"/>
                <a:gd name="T15" fmla="*/ 0 h 17"/>
                <a:gd name="T16" fmla="*/ 0 w 19"/>
                <a:gd name="T17" fmla="*/ 0 h 17"/>
                <a:gd name="T18" fmla="*/ 0 w 19"/>
                <a:gd name="T19" fmla="*/ 0 h 17"/>
                <a:gd name="T20" fmla="*/ 0 w 19"/>
                <a:gd name="T21" fmla="*/ 0 h 17"/>
                <a:gd name="T22" fmla="*/ 0 w 19"/>
                <a:gd name="T23" fmla="*/ 0 h 17"/>
                <a:gd name="T24" fmla="*/ 0 w 19"/>
                <a:gd name="T25" fmla="*/ 0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17"/>
                <a:gd name="T41" fmla="*/ 19 w 19"/>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17">
                  <a:moveTo>
                    <a:pt x="19" y="3"/>
                  </a:moveTo>
                  <a:lnTo>
                    <a:pt x="17" y="1"/>
                  </a:lnTo>
                  <a:lnTo>
                    <a:pt x="17" y="0"/>
                  </a:lnTo>
                  <a:lnTo>
                    <a:pt x="9" y="1"/>
                  </a:lnTo>
                  <a:lnTo>
                    <a:pt x="7" y="4"/>
                  </a:lnTo>
                  <a:lnTo>
                    <a:pt x="3" y="8"/>
                  </a:lnTo>
                  <a:lnTo>
                    <a:pt x="0" y="11"/>
                  </a:lnTo>
                  <a:lnTo>
                    <a:pt x="0" y="15"/>
                  </a:lnTo>
                  <a:lnTo>
                    <a:pt x="7" y="17"/>
                  </a:lnTo>
                  <a:lnTo>
                    <a:pt x="12" y="12"/>
                  </a:lnTo>
                  <a:lnTo>
                    <a:pt x="19" y="5"/>
                  </a:lnTo>
                  <a:lnTo>
                    <a:pt x="19" y="4"/>
                  </a:lnTo>
                  <a:lnTo>
                    <a:pt x="19"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533" name="Freeform 92"/>
            <p:cNvSpPr>
              <a:spLocks/>
            </p:cNvSpPr>
            <p:nvPr/>
          </p:nvSpPr>
          <p:spPr bwMode="auto">
            <a:xfrm>
              <a:off x="7464" y="15074"/>
              <a:ext cx="153" cy="28"/>
            </a:xfrm>
            <a:custGeom>
              <a:avLst/>
              <a:gdLst>
                <a:gd name="T0" fmla="*/ 1 w 306"/>
                <a:gd name="T1" fmla="*/ 1 h 56"/>
                <a:gd name="T2" fmla="*/ 1 w 306"/>
                <a:gd name="T3" fmla="*/ 1 h 56"/>
                <a:gd name="T4" fmla="*/ 1 w 306"/>
                <a:gd name="T5" fmla="*/ 1 h 56"/>
                <a:gd name="T6" fmla="*/ 1 w 306"/>
                <a:gd name="T7" fmla="*/ 1 h 56"/>
                <a:gd name="T8" fmla="*/ 1 w 306"/>
                <a:gd name="T9" fmla="*/ 1 h 56"/>
                <a:gd name="T10" fmla="*/ 1 w 306"/>
                <a:gd name="T11" fmla="*/ 1 h 56"/>
                <a:gd name="T12" fmla="*/ 1 w 306"/>
                <a:gd name="T13" fmla="*/ 1 h 56"/>
                <a:gd name="T14" fmla="*/ 1 w 306"/>
                <a:gd name="T15" fmla="*/ 1 h 56"/>
                <a:gd name="T16" fmla="*/ 1 w 306"/>
                <a:gd name="T17" fmla="*/ 1 h 56"/>
                <a:gd name="T18" fmla="*/ 1 w 306"/>
                <a:gd name="T19" fmla="*/ 0 h 56"/>
                <a:gd name="T20" fmla="*/ 1 w 306"/>
                <a:gd name="T21" fmla="*/ 1 h 56"/>
                <a:gd name="T22" fmla="*/ 1 w 306"/>
                <a:gd name="T23" fmla="*/ 1 h 56"/>
                <a:gd name="T24" fmla="*/ 1 w 306"/>
                <a:gd name="T25" fmla="*/ 1 h 56"/>
                <a:gd name="T26" fmla="*/ 1 w 306"/>
                <a:gd name="T27" fmla="*/ 1 h 56"/>
                <a:gd name="T28" fmla="*/ 1 w 306"/>
                <a:gd name="T29" fmla="*/ 1 h 56"/>
                <a:gd name="T30" fmla="*/ 1 w 306"/>
                <a:gd name="T31" fmla="*/ 1 h 56"/>
                <a:gd name="T32" fmla="*/ 1 w 306"/>
                <a:gd name="T33" fmla="*/ 1 h 56"/>
                <a:gd name="T34" fmla="*/ 1 w 306"/>
                <a:gd name="T35" fmla="*/ 1 h 56"/>
                <a:gd name="T36" fmla="*/ 1 w 306"/>
                <a:gd name="T37" fmla="*/ 1 h 56"/>
                <a:gd name="T38" fmla="*/ 1 w 306"/>
                <a:gd name="T39" fmla="*/ 1 h 56"/>
                <a:gd name="T40" fmla="*/ 1 w 306"/>
                <a:gd name="T41" fmla="*/ 1 h 56"/>
                <a:gd name="T42" fmla="*/ 1 w 306"/>
                <a:gd name="T43" fmla="*/ 1 h 56"/>
                <a:gd name="T44" fmla="*/ 1 w 306"/>
                <a:gd name="T45" fmla="*/ 1 h 56"/>
                <a:gd name="T46" fmla="*/ 1 w 306"/>
                <a:gd name="T47" fmla="*/ 1 h 56"/>
                <a:gd name="T48" fmla="*/ 1 w 306"/>
                <a:gd name="T49" fmla="*/ 1 h 56"/>
                <a:gd name="T50" fmla="*/ 1 w 306"/>
                <a:gd name="T51" fmla="*/ 1 h 56"/>
                <a:gd name="T52" fmla="*/ 1 w 306"/>
                <a:gd name="T53" fmla="*/ 1 h 56"/>
                <a:gd name="T54" fmla="*/ 1 w 306"/>
                <a:gd name="T55" fmla="*/ 1 h 56"/>
                <a:gd name="T56" fmla="*/ 1 w 306"/>
                <a:gd name="T57" fmla="*/ 1 h 56"/>
                <a:gd name="T58" fmla="*/ 1 w 306"/>
                <a:gd name="T59" fmla="*/ 1 h 56"/>
                <a:gd name="T60" fmla="*/ 1 w 306"/>
                <a:gd name="T61" fmla="*/ 1 h 56"/>
                <a:gd name="T62" fmla="*/ 1 w 306"/>
                <a:gd name="T63" fmla="*/ 1 h 56"/>
                <a:gd name="T64" fmla="*/ 1 w 306"/>
                <a:gd name="T65" fmla="*/ 1 h 56"/>
                <a:gd name="T66" fmla="*/ 1 w 306"/>
                <a:gd name="T67" fmla="*/ 1 h 56"/>
                <a:gd name="T68" fmla="*/ 1 w 306"/>
                <a:gd name="T69" fmla="*/ 1 h 56"/>
                <a:gd name="T70" fmla="*/ 1 w 306"/>
                <a:gd name="T71" fmla="*/ 1 h 56"/>
                <a:gd name="T72" fmla="*/ 1 w 306"/>
                <a:gd name="T73" fmla="*/ 1 h 56"/>
                <a:gd name="T74" fmla="*/ 1 w 306"/>
                <a:gd name="T75" fmla="*/ 1 h 56"/>
                <a:gd name="T76" fmla="*/ 1 w 306"/>
                <a:gd name="T77" fmla="*/ 1 h 5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6"/>
                <a:gd name="T118" fmla="*/ 0 h 56"/>
                <a:gd name="T119" fmla="*/ 306 w 306"/>
                <a:gd name="T120" fmla="*/ 56 h 5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6" h="56">
                  <a:moveTo>
                    <a:pt x="306" y="43"/>
                  </a:moveTo>
                  <a:lnTo>
                    <a:pt x="301" y="39"/>
                  </a:lnTo>
                  <a:lnTo>
                    <a:pt x="298" y="36"/>
                  </a:lnTo>
                  <a:lnTo>
                    <a:pt x="285" y="29"/>
                  </a:lnTo>
                  <a:lnTo>
                    <a:pt x="275" y="24"/>
                  </a:lnTo>
                  <a:lnTo>
                    <a:pt x="269" y="21"/>
                  </a:lnTo>
                  <a:lnTo>
                    <a:pt x="263" y="18"/>
                  </a:lnTo>
                  <a:lnTo>
                    <a:pt x="256" y="14"/>
                  </a:lnTo>
                  <a:lnTo>
                    <a:pt x="249" y="12"/>
                  </a:lnTo>
                  <a:lnTo>
                    <a:pt x="241" y="9"/>
                  </a:lnTo>
                  <a:lnTo>
                    <a:pt x="233" y="8"/>
                  </a:lnTo>
                  <a:lnTo>
                    <a:pt x="226" y="6"/>
                  </a:lnTo>
                  <a:lnTo>
                    <a:pt x="218" y="5"/>
                  </a:lnTo>
                  <a:lnTo>
                    <a:pt x="210" y="3"/>
                  </a:lnTo>
                  <a:lnTo>
                    <a:pt x="202" y="2"/>
                  </a:lnTo>
                  <a:lnTo>
                    <a:pt x="194" y="2"/>
                  </a:lnTo>
                  <a:lnTo>
                    <a:pt x="187" y="2"/>
                  </a:lnTo>
                  <a:lnTo>
                    <a:pt x="178" y="1"/>
                  </a:lnTo>
                  <a:lnTo>
                    <a:pt x="170" y="0"/>
                  </a:lnTo>
                  <a:lnTo>
                    <a:pt x="161" y="0"/>
                  </a:lnTo>
                  <a:lnTo>
                    <a:pt x="153" y="1"/>
                  </a:lnTo>
                  <a:lnTo>
                    <a:pt x="145" y="1"/>
                  </a:lnTo>
                  <a:lnTo>
                    <a:pt x="137" y="1"/>
                  </a:lnTo>
                  <a:lnTo>
                    <a:pt x="129" y="2"/>
                  </a:lnTo>
                  <a:lnTo>
                    <a:pt x="122" y="3"/>
                  </a:lnTo>
                  <a:lnTo>
                    <a:pt x="113" y="3"/>
                  </a:lnTo>
                  <a:lnTo>
                    <a:pt x="105" y="4"/>
                  </a:lnTo>
                  <a:lnTo>
                    <a:pt x="96" y="5"/>
                  </a:lnTo>
                  <a:lnTo>
                    <a:pt x="88" y="6"/>
                  </a:lnTo>
                  <a:lnTo>
                    <a:pt x="80" y="7"/>
                  </a:lnTo>
                  <a:lnTo>
                    <a:pt x="72" y="9"/>
                  </a:lnTo>
                  <a:lnTo>
                    <a:pt x="64" y="10"/>
                  </a:lnTo>
                  <a:lnTo>
                    <a:pt x="57" y="13"/>
                  </a:lnTo>
                  <a:lnTo>
                    <a:pt x="49" y="14"/>
                  </a:lnTo>
                  <a:lnTo>
                    <a:pt x="41" y="17"/>
                  </a:lnTo>
                  <a:lnTo>
                    <a:pt x="33" y="19"/>
                  </a:lnTo>
                  <a:lnTo>
                    <a:pt x="26" y="22"/>
                  </a:lnTo>
                  <a:lnTo>
                    <a:pt x="11" y="28"/>
                  </a:lnTo>
                  <a:lnTo>
                    <a:pt x="0" y="35"/>
                  </a:lnTo>
                  <a:lnTo>
                    <a:pt x="11" y="35"/>
                  </a:lnTo>
                  <a:lnTo>
                    <a:pt x="26" y="35"/>
                  </a:lnTo>
                  <a:lnTo>
                    <a:pt x="32" y="34"/>
                  </a:lnTo>
                  <a:lnTo>
                    <a:pt x="40" y="34"/>
                  </a:lnTo>
                  <a:lnTo>
                    <a:pt x="48" y="34"/>
                  </a:lnTo>
                  <a:lnTo>
                    <a:pt x="55" y="34"/>
                  </a:lnTo>
                  <a:lnTo>
                    <a:pt x="62" y="33"/>
                  </a:lnTo>
                  <a:lnTo>
                    <a:pt x="70" y="33"/>
                  </a:lnTo>
                  <a:lnTo>
                    <a:pt x="77" y="31"/>
                  </a:lnTo>
                  <a:lnTo>
                    <a:pt x="85" y="31"/>
                  </a:lnTo>
                  <a:lnTo>
                    <a:pt x="93" y="31"/>
                  </a:lnTo>
                  <a:lnTo>
                    <a:pt x="101" y="31"/>
                  </a:lnTo>
                  <a:lnTo>
                    <a:pt x="109" y="31"/>
                  </a:lnTo>
                  <a:lnTo>
                    <a:pt x="116" y="31"/>
                  </a:lnTo>
                  <a:lnTo>
                    <a:pt x="124" y="30"/>
                  </a:lnTo>
                  <a:lnTo>
                    <a:pt x="132" y="30"/>
                  </a:lnTo>
                  <a:lnTo>
                    <a:pt x="140" y="30"/>
                  </a:lnTo>
                  <a:lnTo>
                    <a:pt x="148" y="30"/>
                  </a:lnTo>
                  <a:lnTo>
                    <a:pt x="155" y="30"/>
                  </a:lnTo>
                  <a:lnTo>
                    <a:pt x="163" y="30"/>
                  </a:lnTo>
                  <a:lnTo>
                    <a:pt x="171" y="30"/>
                  </a:lnTo>
                  <a:lnTo>
                    <a:pt x="179" y="31"/>
                  </a:lnTo>
                  <a:lnTo>
                    <a:pt x="185" y="31"/>
                  </a:lnTo>
                  <a:lnTo>
                    <a:pt x="193" y="33"/>
                  </a:lnTo>
                  <a:lnTo>
                    <a:pt x="201" y="34"/>
                  </a:lnTo>
                  <a:lnTo>
                    <a:pt x="209" y="36"/>
                  </a:lnTo>
                  <a:lnTo>
                    <a:pt x="217" y="37"/>
                  </a:lnTo>
                  <a:lnTo>
                    <a:pt x="224" y="39"/>
                  </a:lnTo>
                  <a:lnTo>
                    <a:pt x="232" y="42"/>
                  </a:lnTo>
                  <a:lnTo>
                    <a:pt x="240" y="45"/>
                  </a:lnTo>
                  <a:lnTo>
                    <a:pt x="248" y="46"/>
                  </a:lnTo>
                  <a:lnTo>
                    <a:pt x="254" y="48"/>
                  </a:lnTo>
                  <a:lnTo>
                    <a:pt x="261" y="52"/>
                  </a:lnTo>
                  <a:lnTo>
                    <a:pt x="271" y="56"/>
                  </a:lnTo>
                  <a:lnTo>
                    <a:pt x="298" y="56"/>
                  </a:lnTo>
                  <a:lnTo>
                    <a:pt x="300" y="54"/>
                  </a:lnTo>
                  <a:lnTo>
                    <a:pt x="304" y="51"/>
                  </a:lnTo>
                  <a:lnTo>
                    <a:pt x="306" y="46"/>
                  </a:lnTo>
                  <a:lnTo>
                    <a:pt x="306"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534" name="Freeform 93"/>
            <p:cNvSpPr>
              <a:spLocks/>
            </p:cNvSpPr>
            <p:nvPr/>
          </p:nvSpPr>
          <p:spPr bwMode="auto">
            <a:xfrm>
              <a:off x="7557" y="15498"/>
              <a:ext cx="40" cy="29"/>
            </a:xfrm>
            <a:custGeom>
              <a:avLst/>
              <a:gdLst>
                <a:gd name="T0" fmla="*/ 0 w 81"/>
                <a:gd name="T1" fmla="*/ 0 h 58"/>
                <a:gd name="T2" fmla="*/ 0 w 81"/>
                <a:gd name="T3" fmla="*/ 0 h 58"/>
                <a:gd name="T4" fmla="*/ 0 w 81"/>
                <a:gd name="T5" fmla="*/ 0 h 58"/>
                <a:gd name="T6" fmla="*/ 0 w 81"/>
                <a:gd name="T7" fmla="*/ 0 h 58"/>
                <a:gd name="T8" fmla="*/ 0 w 81"/>
                <a:gd name="T9" fmla="*/ 1 h 58"/>
                <a:gd name="T10" fmla="*/ 0 w 81"/>
                <a:gd name="T11" fmla="*/ 1 h 58"/>
                <a:gd name="T12" fmla="*/ 0 w 81"/>
                <a:gd name="T13" fmla="*/ 1 h 58"/>
                <a:gd name="T14" fmla="*/ 0 w 81"/>
                <a:gd name="T15" fmla="*/ 1 h 58"/>
                <a:gd name="T16" fmla="*/ 0 w 81"/>
                <a:gd name="T17" fmla="*/ 1 h 58"/>
                <a:gd name="T18" fmla="*/ 0 w 81"/>
                <a:gd name="T19" fmla="*/ 1 h 58"/>
                <a:gd name="T20" fmla="*/ 0 w 81"/>
                <a:gd name="T21" fmla="*/ 1 h 58"/>
                <a:gd name="T22" fmla="*/ 0 w 81"/>
                <a:gd name="T23" fmla="*/ 1 h 58"/>
                <a:gd name="T24" fmla="*/ 0 w 81"/>
                <a:gd name="T25" fmla="*/ 1 h 58"/>
                <a:gd name="T26" fmla="*/ 0 w 81"/>
                <a:gd name="T27" fmla="*/ 1 h 58"/>
                <a:gd name="T28" fmla="*/ 0 w 81"/>
                <a:gd name="T29" fmla="*/ 1 h 58"/>
                <a:gd name="T30" fmla="*/ 0 w 81"/>
                <a:gd name="T31" fmla="*/ 1 h 58"/>
                <a:gd name="T32" fmla="*/ 0 w 81"/>
                <a:gd name="T33" fmla="*/ 1 h 58"/>
                <a:gd name="T34" fmla="*/ 0 w 81"/>
                <a:gd name="T35" fmla="*/ 1 h 58"/>
                <a:gd name="T36" fmla="*/ 0 w 81"/>
                <a:gd name="T37" fmla="*/ 0 h 58"/>
                <a:gd name="T38" fmla="*/ 0 w 81"/>
                <a:gd name="T39" fmla="*/ 0 h 5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1"/>
                <a:gd name="T61" fmla="*/ 0 h 58"/>
                <a:gd name="T62" fmla="*/ 81 w 81"/>
                <a:gd name="T63" fmla="*/ 58 h 5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1" h="58">
                  <a:moveTo>
                    <a:pt x="78" y="0"/>
                  </a:moveTo>
                  <a:lnTo>
                    <a:pt x="76" y="0"/>
                  </a:lnTo>
                  <a:lnTo>
                    <a:pt x="73" y="0"/>
                  </a:lnTo>
                  <a:lnTo>
                    <a:pt x="69" y="0"/>
                  </a:lnTo>
                  <a:lnTo>
                    <a:pt x="68" y="2"/>
                  </a:lnTo>
                  <a:lnTo>
                    <a:pt x="58" y="5"/>
                  </a:lnTo>
                  <a:lnTo>
                    <a:pt x="48" y="11"/>
                  </a:lnTo>
                  <a:lnTo>
                    <a:pt x="39" y="16"/>
                  </a:lnTo>
                  <a:lnTo>
                    <a:pt x="30" y="24"/>
                  </a:lnTo>
                  <a:lnTo>
                    <a:pt x="21" y="30"/>
                  </a:lnTo>
                  <a:lnTo>
                    <a:pt x="13" y="39"/>
                  </a:lnTo>
                  <a:lnTo>
                    <a:pt x="6" y="47"/>
                  </a:lnTo>
                  <a:lnTo>
                    <a:pt x="0" y="57"/>
                  </a:lnTo>
                  <a:lnTo>
                    <a:pt x="4" y="58"/>
                  </a:lnTo>
                  <a:lnTo>
                    <a:pt x="8" y="56"/>
                  </a:lnTo>
                  <a:lnTo>
                    <a:pt x="12" y="53"/>
                  </a:lnTo>
                  <a:lnTo>
                    <a:pt x="17" y="52"/>
                  </a:lnTo>
                  <a:lnTo>
                    <a:pt x="81" y="2"/>
                  </a:lnTo>
                  <a:lnTo>
                    <a:pt x="80" y="0"/>
                  </a:lnTo>
                  <a:lnTo>
                    <a:pt x="7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535" name="Freeform 94"/>
            <p:cNvSpPr>
              <a:spLocks/>
            </p:cNvSpPr>
            <p:nvPr/>
          </p:nvSpPr>
          <p:spPr bwMode="auto">
            <a:xfrm>
              <a:off x="7403" y="15473"/>
              <a:ext cx="174" cy="148"/>
            </a:xfrm>
            <a:custGeom>
              <a:avLst/>
              <a:gdLst>
                <a:gd name="T0" fmla="*/ 0 w 350"/>
                <a:gd name="T1" fmla="*/ 0 h 297"/>
                <a:gd name="T2" fmla="*/ 0 w 350"/>
                <a:gd name="T3" fmla="*/ 0 h 297"/>
                <a:gd name="T4" fmla="*/ 0 w 350"/>
                <a:gd name="T5" fmla="*/ 0 h 297"/>
                <a:gd name="T6" fmla="*/ 0 w 350"/>
                <a:gd name="T7" fmla="*/ 0 h 297"/>
                <a:gd name="T8" fmla="*/ 0 w 350"/>
                <a:gd name="T9" fmla="*/ 0 h 297"/>
                <a:gd name="T10" fmla="*/ 0 w 350"/>
                <a:gd name="T11" fmla="*/ 0 h 297"/>
                <a:gd name="T12" fmla="*/ 0 w 350"/>
                <a:gd name="T13" fmla="*/ 0 h 297"/>
                <a:gd name="T14" fmla="*/ 0 w 350"/>
                <a:gd name="T15" fmla="*/ 0 h 297"/>
                <a:gd name="T16" fmla="*/ 0 w 350"/>
                <a:gd name="T17" fmla="*/ 0 h 297"/>
                <a:gd name="T18" fmla="*/ 0 w 350"/>
                <a:gd name="T19" fmla="*/ 0 h 297"/>
                <a:gd name="T20" fmla="*/ 0 w 350"/>
                <a:gd name="T21" fmla="*/ 0 h 297"/>
                <a:gd name="T22" fmla="*/ 0 w 350"/>
                <a:gd name="T23" fmla="*/ 0 h 297"/>
                <a:gd name="T24" fmla="*/ 0 w 350"/>
                <a:gd name="T25" fmla="*/ 0 h 297"/>
                <a:gd name="T26" fmla="*/ 0 w 350"/>
                <a:gd name="T27" fmla="*/ 0 h 297"/>
                <a:gd name="T28" fmla="*/ 0 w 350"/>
                <a:gd name="T29" fmla="*/ 0 h 297"/>
                <a:gd name="T30" fmla="*/ 0 w 350"/>
                <a:gd name="T31" fmla="*/ 0 h 297"/>
                <a:gd name="T32" fmla="*/ 0 w 350"/>
                <a:gd name="T33" fmla="*/ 0 h 297"/>
                <a:gd name="T34" fmla="*/ 0 w 350"/>
                <a:gd name="T35" fmla="*/ 0 h 297"/>
                <a:gd name="T36" fmla="*/ 0 w 350"/>
                <a:gd name="T37" fmla="*/ 0 h 297"/>
                <a:gd name="T38" fmla="*/ 0 w 350"/>
                <a:gd name="T39" fmla="*/ 0 h 297"/>
                <a:gd name="T40" fmla="*/ 0 w 350"/>
                <a:gd name="T41" fmla="*/ 0 h 297"/>
                <a:gd name="T42" fmla="*/ 0 w 350"/>
                <a:gd name="T43" fmla="*/ 0 h 297"/>
                <a:gd name="T44" fmla="*/ 0 w 350"/>
                <a:gd name="T45" fmla="*/ 0 h 297"/>
                <a:gd name="T46" fmla="*/ 0 w 350"/>
                <a:gd name="T47" fmla="*/ 0 h 297"/>
                <a:gd name="T48" fmla="*/ 0 w 350"/>
                <a:gd name="T49" fmla="*/ 0 h 297"/>
                <a:gd name="T50" fmla="*/ 0 w 350"/>
                <a:gd name="T51" fmla="*/ 0 h 297"/>
                <a:gd name="T52" fmla="*/ 0 w 350"/>
                <a:gd name="T53" fmla="*/ 0 h 297"/>
                <a:gd name="T54" fmla="*/ 0 w 350"/>
                <a:gd name="T55" fmla="*/ 0 h 297"/>
                <a:gd name="T56" fmla="*/ 0 w 350"/>
                <a:gd name="T57" fmla="*/ 0 h 297"/>
                <a:gd name="T58" fmla="*/ 0 w 350"/>
                <a:gd name="T59" fmla="*/ 0 h 297"/>
                <a:gd name="T60" fmla="*/ 0 w 350"/>
                <a:gd name="T61" fmla="*/ 0 h 297"/>
                <a:gd name="T62" fmla="*/ 0 w 350"/>
                <a:gd name="T63" fmla="*/ 0 h 297"/>
                <a:gd name="T64" fmla="*/ 0 w 350"/>
                <a:gd name="T65" fmla="*/ 0 h 297"/>
                <a:gd name="T66" fmla="*/ 0 w 350"/>
                <a:gd name="T67" fmla="*/ 0 h 297"/>
                <a:gd name="T68" fmla="*/ 0 w 350"/>
                <a:gd name="T69" fmla="*/ 0 h 297"/>
                <a:gd name="T70" fmla="*/ 0 w 350"/>
                <a:gd name="T71" fmla="*/ 0 h 297"/>
                <a:gd name="T72" fmla="*/ 0 w 350"/>
                <a:gd name="T73" fmla="*/ 0 h 297"/>
                <a:gd name="T74" fmla="*/ 0 w 350"/>
                <a:gd name="T75" fmla="*/ 0 h 297"/>
                <a:gd name="T76" fmla="*/ 0 w 350"/>
                <a:gd name="T77" fmla="*/ 0 h 2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50"/>
                <a:gd name="T118" fmla="*/ 0 h 297"/>
                <a:gd name="T119" fmla="*/ 350 w 350"/>
                <a:gd name="T120" fmla="*/ 297 h 29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50" h="297">
                  <a:moveTo>
                    <a:pt x="349" y="1"/>
                  </a:moveTo>
                  <a:lnTo>
                    <a:pt x="347" y="0"/>
                  </a:lnTo>
                  <a:lnTo>
                    <a:pt x="346" y="0"/>
                  </a:lnTo>
                  <a:lnTo>
                    <a:pt x="333" y="7"/>
                  </a:lnTo>
                  <a:lnTo>
                    <a:pt x="320" y="15"/>
                  </a:lnTo>
                  <a:lnTo>
                    <a:pt x="308" y="23"/>
                  </a:lnTo>
                  <a:lnTo>
                    <a:pt x="298" y="31"/>
                  </a:lnTo>
                  <a:lnTo>
                    <a:pt x="286" y="39"/>
                  </a:lnTo>
                  <a:lnTo>
                    <a:pt x="275" y="48"/>
                  </a:lnTo>
                  <a:lnTo>
                    <a:pt x="264" y="56"/>
                  </a:lnTo>
                  <a:lnTo>
                    <a:pt x="254" y="65"/>
                  </a:lnTo>
                  <a:lnTo>
                    <a:pt x="242" y="73"/>
                  </a:lnTo>
                  <a:lnTo>
                    <a:pt x="233" y="81"/>
                  </a:lnTo>
                  <a:lnTo>
                    <a:pt x="223" y="90"/>
                  </a:lnTo>
                  <a:lnTo>
                    <a:pt x="213" y="99"/>
                  </a:lnTo>
                  <a:lnTo>
                    <a:pt x="203" y="108"/>
                  </a:lnTo>
                  <a:lnTo>
                    <a:pt x="194" y="116"/>
                  </a:lnTo>
                  <a:lnTo>
                    <a:pt x="184" y="125"/>
                  </a:lnTo>
                  <a:lnTo>
                    <a:pt x="175" y="134"/>
                  </a:lnTo>
                  <a:lnTo>
                    <a:pt x="164" y="143"/>
                  </a:lnTo>
                  <a:lnTo>
                    <a:pt x="154" y="152"/>
                  </a:lnTo>
                  <a:lnTo>
                    <a:pt x="143" y="160"/>
                  </a:lnTo>
                  <a:lnTo>
                    <a:pt x="134" y="170"/>
                  </a:lnTo>
                  <a:lnTo>
                    <a:pt x="124" y="178"/>
                  </a:lnTo>
                  <a:lnTo>
                    <a:pt x="115" y="187"/>
                  </a:lnTo>
                  <a:lnTo>
                    <a:pt x="104" y="196"/>
                  </a:lnTo>
                  <a:lnTo>
                    <a:pt x="95" y="206"/>
                  </a:lnTo>
                  <a:lnTo>
                    <a:pt x="85" y="214"/>
                  </a:lnTo>
                  <a:lnTo>
                    <a:pt x="74" y="224"/>
                  </a:lnTo>
                  <a:lnTo>
                    <a:pt x="64" y="232"/>
                  </a:lnTo>
                  <a:lnTo>
                    <a:pt x="54" y="242"/>
                  </a:lnTo>
                  <a:lnTo>
                    <a:pt x="42" y="250"/>
                  </a:lnTo>
                  <a:lnTo>
                    <a:pt x="32" y="260"/>
                  </a:lnTo>
                  <a:lnTo>
                    <a:pt x="21" y="270"/>
                  </a:lnTo>
                  <a:lnTo>
                    <a:pt x="11" y="279"/>
                  </a:lnTo>
                  <a:lnTo>
                    <a:pt x="7" y="280"/>
                  </a:lnTo>
                  <a:lnTo>
                    <a:pt x="4" y="284"/>
                  </a:lnTo>
                  <a:lnTo>
                    <a:pt x="2" y="290"/>
                  </a:lnTo>
                  <a:lnTo>
                    <a:pt x="0" y="295"/>
                  </a:lnTo>
                  <a:lnTo>
                    <a:pt x="3" y="297"/>
                  </a:lnTo>
                  <a:lnTo>
                    <a:pt x="9" y="296"/>
                  </a:lnTo>
                  <a:lnTo>
                    <a:pt x="15" y="293"/>
                  </a:lnTo>
                  <a:lnTo>
                    <a:pt x="21" y="292"/>
                  </a:lnTo>
                  <a:lnTo>
                    <a:pt x="25" y="286"/>
                  </a:lnTo>
                  <a:lnTo>
                    <a:pt x="33" y="279"/>
                  </a:lnTo>
                  <a:lnTo>
                    <a:pt x="43" y="270"/>
                  </a:lnTo>
                  <a:lnTo>
                    <a:pt x="54" y="261"/>
                  </a:lnTo>
                  <a:lnTo>
                    <a:pt x="64" y="253"/>
                  </a:lnTo>
                  <a:lnTo>
                    <a:pt x="76" y="244"/>
                  </a:lnTo>
                  <a:lnTo>
                    <a:pt x="86" y="234"/>
                  </a:lnTo>
                  <a:lnTo>
                    <a:pt x="97" y="226"/>
                  </a:lnTo>
                  <a:lnTo>
                    <a:pt x="107" y="217"/>
                  </a:lnTo>
                  <a:lnTo>
                    <a:pt x="119" y="210"/>
                  </a:lnTo>
                  <a:lnTo>
                    <a:pt x="128" y="200"/>
                  </a:lnTo>
                  <a:lnTo>
                    <a:pt x="138" y="192"/>
                  </a:lnTo>
                  <a:lnTo>
                    <a:pt x="149" y="183"/>
                  </a:lnTo>
                  <a:lnTo>
                    <a:pt x="159" y="175"/>
                  </a:lnTo>
                  <a:lnTo>
                    <a:pt x="168" y="165"/>
                  </a:lnTo>
                  <a:lnTo>
                    <a:pt x="178" y="157"/>
                  </a:lnTo>
                  <a:lnTo>
                    <a:pt x="189" y="148"/>
                  </a:lnTo>
                  <a:lnTo>
                    <a:pt x="199" y="141"/>
                  </a:lnTo>
                  <a:lnTo>
                    <a:pt x="207" y="131"/>
                  </a:lnTo>
                  <a:lnTo>
                    <a:pt x="217" y="123"/>
                  </a:lnTo>
                  <a:lnTo>
                    <a:pt x="225" y="114"/>
                  </a:lnTo>
                  <a:lnTo>
                    <a:pt x="236" y="106"/>
                  </a:lnTo>
                  <a:lnTo>
                    <a:pt x="245" y="96"/>
                  </a:lnTo>
                  <a:lnTo>
                    <a:pt x="255" y="88"/>
                  </a:lnTo>
                  <a:lnTo>
                    <a:pt x="264" y="79"/>
                  </a:lnTo>
                  <a:lnTo>
                    <a:pt x="275" y="71"/>
                  </a:lnTo>
                  <a:lnTo>
                    <a:pt x="282" y="61"/>
                  </a:lnTo>
                  <a:lnTo>
                    <a:pt x="293" y="53"/>
                  </a:lnTo>
                  <a:lnTo>
                    <a:pt x="301" y="44"/>
                  </a:lnTo>
                  <a:lnTo>
                    <a:pt x="311" y="36"/>
                  </a:lnTo>
                  <a:lnTo>
                    <a:pt x="320" y="26"/>
                  </a:lnTo>
                  <a:lnTo>
                    <a:pt x="330" y="19"/>
                  </a:lnTo>
                  <a:lnTo>
                    <a:pt x="340" y="9"/>
                  </a:lnTo>
                  <a:lnTo>
                    <a:pt x="350" y="1"/>
                  </a:lnTo>
                  <a:lnTo>
                    <a:pt x="349"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536" name="Freeform 95"/>
            <p:cNvSpPr>
              <a:spLocks/>
            </p:cNvSpPr>
            <p:nvPr/>
          </p:nvSpPr>
          <p:spPr bwMode="auto">
            <a:xfrm>
              <a:off x="7538" y="15134"/>
              <a:ext cx="31" cy="15"/>
            </a:xfrm>
            <a:custGeom>
              <a:avLst/>
              <a:gdLst>
                <a:gd name="T0" fmla="*/ 1 w 61"/>
                <a:gd name="T1" fmla="*/ 1 h 30"/>
                <a:gd name="T2" fmla="*/ 1 w 61"/>
                <a:gd name="T3" fmla="*/ 1 h 30"/>
                <a:gd name="T4" fmla="*/ 1 w 61"/>
                <a:gd name="T5" fmla="*/ 1 h 30"/>
                <a:gd name="T6" fmla="*/ 1 w 61"/>
                <a:gd name="T7" fmla="*/ 1 h 30"/>
                <a:gd name="T8" fmla="*/ 1 w 61"/>
                <a:gd name="T9" fmla="*/ 1 h 30"/>
                <a:gd name="T10" fmla="*/ 1 w 61"/>
                <a:gd name="T11" fmla="*/ 1 h 30"/>
                <a:gd name="T12" fmla="*/ 1 w 61"/>
                <a:gd name="T13" fmla="*/ 1 h 30"/>
                <a:gd name="T14" fmla="*/ 1 w 61"/>
                <a:gd name="T15" fmla="*/ 1 h 30"/>
                <a:gd name="T16" fmla="*/ 1 w 61"/>
                <a:gd name="T17" fmla="*/ 1 h 30"/>
                <a:gd name="T18" fmla="*/ 1 w 61"/>
                <a:gd name="T19" fmla="*/ 0 h 30"/>
                <a:gd name="T20" fmla="*/ 0 w 61"/>
                <a:gd name="T21" fmla="*/ 1 h 30"/>
                <a:gd name="T22" fmla="*/ 0 w 61"/>
                <a:gd name="T23" fmla="*/ 1 h 30"/>
                <a:gd name="T24" fmla="*/ 0 w 61"/>
                <a:gd name="T25" fmla="*/ 1 h 30"/>
                <a:gd name="T26" fmla="*/ 1 w 61"/>
                <a:gd name="T27" fmla="*/ 1 h 30"/>
                <a:gd name="T28" fmla="*/ 1 w 61"/>
                <a:gd name="T29" fmla="*/ 1 h 30"/>
                <a:gd name="T30" fmla="*/ 1 w 61"/>
                <a:gd name="T31" fmla="*/ 1 h 30"/>
                <a:gd name="T32" fmla="*/ 1 w 61"/>
                <a:gd name="T33" fmla="*/ 1 h 30"/>
                <a:gd name="T34" fmla="*/ 1 w 61"/>
                <a:gd name="T35" fmla="*/ 1 h 3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1"/>
                <a:gd name="T55" fmla="*/ 0 h 30"/>
                <a:gd name="T56" fmla="*/ 61 w 61"/>
                <a:gd name="T57" fmla="*/ 30 h 3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1" h="30">
                  <a:moveTo>
                    <a:pt x="61" y="24"/>
                  </a:moveTo>
                  <a:lnTo>
                    <a:pt x="60" y="22"/>
                  </a:lnTo>
                  <a:lnTo>
                    <a:pt x="60" y="20"/>
                  </a:lnTo>
                  <a:lnTo>
                    <a:pt x="53" y="16"/>
                  </a:lnTo>
                  <a:lnTo>
                    <a:pt x="48" y="13"/>
                  </a:lnTo>
                  <a:lnTo>
                    <a:pt x="42" y="9"/>
                  </a:lnTo>
                  <a:lnTo>
                    <a:pt x="32" y="6"/>
                  </a:lnTo>
                  <a:lnTo>
                    <a:pt x="25" y="4"/>
                  </a:lnTo>
                  <a:lnTo>
                    <a:pt x="18" y="2"/>
                  </a:lnTo>
                  <a:lnTo>
                    <a:pt x="9" y="0"/>
                  </a:lnTo>
                  <a:lnTo>
                    <a:pt x="0" y="2"/>
                  </a:lnTo>
                  <a:lnTo>
                    <a:pt x="0" y="4"/>
                  </a:lnTo>
                  <a:lnTo>
                    <a:pt x="0" y="8"/>
                  </a:lnTo>
                  <a:lnTo>
                    <a:pt x="48" y="30"/>
                  </a:lnTo>
                  <a:lnTo>
                    <a:pt x="51" y="29"/>
                  </a:lnTo>
                  <a:lnTo>
                    <a:pt x="56" y="29"/>
                  </a:lnTo>
                  <a:lnTo>
                    <a:pt x="58" y="26"/>
                  </a:lnTo>
                  <a:lnTo>
                    <a:pt x="61"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537" name="Freeform 96"/>
            <p:cNvSpPr>
              <a:spLocks/>
            </p:cNvSpPr>
            <p:nvPr/>
          </p:nvSpPr>
          <p:spPr bwMode="auto">
            <a:xfrm>
              <a:off x="7472" y="15447"/>
              <a:ext cx="65" cy="59"/>
            </a:xfrm>
            <a:custGeom>
              <a:avLst/>
              <a:gdLst>
                <a:gd name="T0" fmla="*/ 1 w 130"/>
                <a:gd name="T1" fmla="*/ 1 h 118"/>
                <a:gd name="T2" fmla="*/ 1 w 130"/>
                <a:gd name="T3" fmla="*/ 1 h 118"/>
                <a:gd name="T4" fmla="*/ 1 w 130"/>
                <a:gd name="T5" fmla="*/ 1 h 118"/>
                <a:gd name="T6" fmla="*/ 1 w 130"/>
                <a:gd name="T7" fmla="*/ 1 h 118"/>
                <a:gd name="T8" fmla="*/ 1 w 130"/>
                <a:gd name="T9" fmla="*/ 1 h 118"/>
                <a:gd name="T10" fmla="*/ 1 w 130"/>
                <a:gd name="T11" fmla="*/ 0 h 118"/>
                <a:gd name="T12" fmla="*/ 1 w 130"/>
                <a:gd name="T13" fmla="*/ 1 h 118"/>
                <a:gd name="T14" fmla="*/ 1 w 130"/>
                <a:gd name="T15" fmla="*/ 1 h 118"/>
                <a:gd name="T16" fmla="*/ 1 w 130"/>
                <a:gd name="T17" fmla="*/ 1 h 118"/>
                <a:gd name="T18" fmla="*/ 1 w 130"/>
                <a:gd name="T19" fmla="*/ 1 h 118"/>
                <a:gd name="T20" fmla="*/ 1 w 130"/>
                <a:gd name="T21" fmla="*/ 1 h 118"/>
                <a:gd name="T22" fmla="*/ 1 w 130"/>
                <a:gd name="T23" fmla="*/ 1 h 118"/>
                <a:gd name="T24" fmla="*/ 1 w 130"/>
                <a:gd name="T25" fmla="*/ 1 h 118"/>
                <a:gd name="T26" fmla="*/ 1 w 130"/>
                <a:gd name="T27" fmla="*/ 1 h 118"/>
                <a:gd name="T28" fmla="*/ 1 w 130"/>
                <a:gd name="T29" fmla="*/ 1 h 118"/>
                <a:gd name="T30" fmla="*/ 0 w 130"/>
                <a:gd name="T31" fmla="*/ 1 h 118"/>
                <a:gd name="T32" fmla="*/ 1 w 130"/>
                <a:gd name="T33" fmla="*/ 1 h 118"/>
                <a:gd name="T34" fmla="*/ 1 w 130"/>
                <a:gd name="T35" fmla="*/ 1 h 118"/>
                <a:gd name="T36" fmla="*/ 1 w 130"/>
                <a:gd name="T37" fmla="*/ 1 h 118"/>
                <a:gd name="T38" fmla="*/ 1 w 130"/>
                <a:gd name="T39" fmla="*/ 1 h 118"/>
                <a:gd name="T40" fmla="*/ 1 w 130"/>
                <a:gd name="T41" fmla="*/ 1 h 118"/>
                <a:gd name="T42" fmla="*/ 1 w 130"/>
                <a:gd name="T43" fmla="*/ 1 h 118"/>
                <a:gd name="T44" fmla="*/ 1 w 130"/>
                <a:gd name="T45" fmla="*/ 1 h 118"/>
                <a:gd name="T46" fmla="*/ 1 w 130"/>
                <a:gd name="T47" fmla="*/ 1 h 118"/>
                <a:gd name="T48" fmla="*/ 1 w 130"/>
                <a:gd name="T49" fmla="*/ 1 h 118"/>
                <a:gd name="T50" fmla="*/ 1 w 130"/>
                <a:gd name="T51" fmla="*/ 1 h 118"/>
                <a:gd name="T52" fmla="*/ 1 w 130"/>
                <a:gd name="T53" fmla="*/ 1 h 118"/>
                <a:gd name="T54" fmla="*/ 1 w 130"/>
                <a:gd name="T55" fmla="*/ 1 h 118"/>
                <a:gd name="T56" fmla="*/ 1 w 130"/>
                <a:gd name="T57" fmla="*/ 1 h 118"/>
                <a:gd name="T58" fmla="*/ 1 w 130"/>
                <a:gd name="T59" fmla="*/ 1 h 118"/>
                <a:gd name="T60" fmla="*/ 1 w 130"/>
                <a:gd name="T61" fmla="*/ 1 h 118"/>
                <a:gd name="T62" fmla="*/ 1 w 130"/>
                <a:gd name="T63" fmla="*/ 1 h 118"/>
                <a:gd name="T64" fmla="*/ 1 w 130"/>
                <a:gd name="T65" fmla="*/ 1 h 118"/>
                <a:gd name="T66" fmla="*/ 1 w 130"/>
                <a:gd name="T67" fmla="*/ 1 h 11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0"/>
                <a:gd name="T103" fmla="*/ 0 h 118"/>
                <a:gd name="T104" fmla="*/ 130 w 130"/>
                <a:gd name="T105" fmla="*/ 118 h 11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0" h="118">
                  <a:moveTo>
                    <a:pt x="130" y="9"/>
                  </a:moveTo>
                  <a:lnTo>
                    <a:pt x="130" y="7"/>
                  </a:lnTo>
                  <a:lnTo>
                    <a:pt x="130" y="6"/>
                  </a:lnTo>
                  <a:lnTo>
                    <a:pt x="126" y="3"/>
                  </a:lnTo>
                  <a:lnTo>
                    <a:pt x="125" y="2"/>
                  </a:lnTo>
                  <a:lnTo>
                    <a:pt x="124" y="0"/>
                  </a:lnTo>
                  <a:lnTo>
                    <a:pt x="118" y="2"/>
                  </a:lnTo>
                  <a:lnTo>
                    <a:pt x="105" y="9"/>
                  </a:lnTo>
                  <a:lnTo>
                    <a:pt x="94" y="18"/>
                  </a:lnTo>
                  <a:lnTo>
                    <a:pt x="82" y="28"/>
                  </a:lnTo>
                  <a:lnTo>
                    <a:pt x="73" y="40"/>
                  </a:lnTo>
                  <a:lnTo>
                    <a:pt x="61" y="49"/>
                  </a:lnTo>
                  <a:lnTo>
                    <a:pt x="51" y="61"/>
                  </a:lnTo>
                  <a:lnTo>
                    <a:pt x="39" y="72"/>
                  </a:lnTo>
                  <a:lnTo>
                    <a:pt x="26" y="83"/>
                  </a:lnTo>
                  <a:lnTo>
                    <a:pt x="0" y="118"/>
                  </a:lnTo>
                  <a:lnTo>
                    <a:pt x="8" y="112"/>
                  </a:lnTo>
                  <a:lnTo>
                    <a:pt x="17" y="106"/>
                  </a:lnTo>
                  <a:lnTo>
                    <a:pt x="26" y="99"/>
                  </a:lnTo>
                  <a:lnTo>
                    <a:pt x="35" y="93"/>
                  </a:lnTo>
                  <a:lnTo>
                    <a:pt x="43" y="86"/>
                  </a:lnTo>
                  <a:lnTo>
                    <a:pt x="52" y="80"/>
                  </a:lnTo>
                  <a:lnTo>
                    <a:pt x="61" y="74"/>
                  </a:lnTo>
                  <a:lnTo>
                    <a:pt x="70" y="67"/>
                  </a:lnTo>
                  <a:lnTo>
                    <a:pt x="78" y="60"/>
                  </a:lnTo>
                  <a:lnTo>
                    <a:pt x="86" y="52"/>
                  </a:lnTo>
                  <a:lnTo>
                    <a:pt x="94" y="45"/>
                  </a:lnTo>
                  <a:lnTo>
                    <a:pt x="101" y="39"/>
                  </a:lnTo>
                  <a:lnTo>
                    <a:pt x="108" y="31"/>
                  </a:lnTo>
                  <a:lnTo>
                    <a:pt x="116" y="25"/>
                  </a:lnTo>
                  <a:lnTo>
                    <a:pt x="122" y="17"/>
                  </a:lnTo>
                  <a:lnTo>
                    <a:pt x="130" y="11"/>
                  </a:lnTo>
                  <a:lnTo>
                    <a:pt x="130" y="10"/>
                  </a:lnTo>
                  <a:lnTo>
                    <a:pt x="13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538" name="Freeform 97"/>
            <p:cNvSpPr>
              <a:spLocks/>
            </p:cNvSpPr>
            <p:nvPr/>
          </p:nvSpPr>
          <p:spPr bwMode="auto">
            <a:xfrm>
              <a:off x="7535" y="15148"/>
              <a:ext cx="6" cy="5"/>
            </a:xfrm>
            <a:custGeom>
              <a:avLst/>
              <a:gdLst>
                <a:gd name="T0" fmla="*/ 1 w 12"/>
                <a:gd name="T1" fmla="*/ 1 h 10"/>
                <a:gd name="T2" fmla="*/ 1 w 12"/>
                <a:gd name="T3" fmla="*/ 1 h 10"/>
                <a:gd name="T4" fmla="*/ 1 w 12"/>
                <a:gd name="T5" fmla="*/ 0 h 10"/>
                <a:gd name="T6" fmla="*/ 1 w 12"/>
                <a:gd name="T7" fmla="*/ 1 h 10"/>
                <a:gd name="T8" fmla="*/ 0 w 12"/>
                <a:gd name="T9" fmla="*/ 1 h 10"/>
                <a:gd name="T10" fmla="*/ 1 w 12"/>
                <a:gd name="T11" fmla="*/ 1 h 10"/>
                <a:gd name="T12" fmla="*/ 1 w 12"/>
                <a:gd name="T13" fmla="*/ 1 h 10"/>
                <a:gd name="T14" fmla="*/ 1 w 12"/>
                <a:gd name="T15" fmla="*/ 1 h 10"/>
                <a:gd name="T16" fmla="*/ 1 w 12"/>
                <a:gd name="T17" fmla="*/ 1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0"/>
                <a:gd name="T29" fmla="*/ 12 w 12"/>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0">
                  <a:moveTo>
                    <a:pt x="12" y="6"/>
                  </a:moveTo>
                  <a:lnTo>
                    <a:pt x="8" y="3"/>
                  </a:lnTo>
                  <a:lnTo>
                    <a:pt x="7" y="0"/>
                  </a:lnTo>
                  <a:lnTo>
                    <a:pt x="3" y="3"/>
                  </a:lnTo>
                  <a:lnTo>
                    <a:pt x="0" y="6"/>
                  </a:lnTo>
                  <a:lnTo>
                    <a:pt x="3" y="10"/>
                  </a:lnTo>
                  <a:lnTo>
                    <a:pt x="11" y="9"/>
                  </a:lnTo>
                  <a:lnTo>
                    <a:pt x="11" y="7"/>
                  </a:lnTo>
                  <a:lnTo>
                    <a:pt x="1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539" name="Freeform 98"/>
            <p:cNvSpPr>
              <a:spLocks/>
            </p:cNvSpPr>
            <p:nvPr/>
          </p:nvSpPr>
          <p:spPr bwMode="auto">
            <a:xfrm>
              <a:off x="7440" y="15292"/>
              <a:ext cx="75" cy="15"/>
            </a:xfrm>
            <a:custGeom>
              <a:avLst/>
              <a:gdLst>
                <a:gd name="T0" fmla="*/ 0 w 151"/>
                <a:gd name="T1" fmla="*/ 0 h 31"/>
                <a:gd name="T2" fmla="*/ 0 w 151"/>
                <a:gd name="T3" fmla="*/ 0 h 31"/>
                <a:gd name="T4" fmla="*/ 0 w 151"/>
                <a:gd name="T5" fmla="*/ 0 h 31"/>
                <a:gd name="T6" fmla="*/ 0 w 151"/>
                <a:gd name="T7" fmla="*/ 0 h 31"/>
                <a:gd name="T8" fmla="*/ 0 w 151"/>
                <a:gd name="T9" fmla="*/ 0 h 31"/>
                <a:gd name="T10" fmla="*/ 0 w 151"/>
                <a:gd name="T11" fmla="*/ 0 h 31"/>
                <a:gd name="T12" fmla="*/ 0 w 151"/>
                <a:gd name="T13" fmla="*/ 0 h 31"/>
                <a:gd name="T14" fmla="*/ 0 w 151"/>
                <a:gd name="T15" fmla="*/ 0 h 31"/>
                <a:gd name="T16" fmla="*/ 0 w 151"/>
                <a:gd name="T17" fmla="*/ 0 h 31"/>
                <a:gd name="T18" fmla="*/ 0 w 151"/>
                <a:gd name="T19" fmla="*/ 0 h 31"/>
                <a:gd name="T20" fmla="*/ 0 w 151"/>
                <a:gd name="T21" fmla="*/ 0 h 31"/>
                <a:gd name="T22" fmla="*/ 0 w 151"/>
                <a:gd name="T23" fmla="*/ 0 h 31"/>
                <a:gd name="T24" fmla="*/ 0 w 151"/>
                <a:gd name="T25" fmla="*/ 0 h 31"/>
                <a:gd name="T26" fmla="*/ 0 w 151"/>
                <a:gd name="T27" fmla="*/ 0 h 31"/>
                <a:gd name="T28" fmla="*/ 0 w 151"/>
                <a:gd name="T29" fmla="*/ 0 h 31"/>
                <a:gd name="T30" fmla="*/ 0 w 151"/>
                <a:gd name="T31" fmla="*/ 0 h 31"/>
                <a:gd name="T32" fmla="*/ 0 w 151"/>
                <a:gd name="T33" fmla="*/ 0 h 31"/>
                <a:gd name="T34" fmla="*/ 0 w 151"/>
                <a:gd name="T35" fmla="*/ 0 h 31"/>
                <a:gd name="T36" fmla="*/ 0 w 151"/>
                <a:gd name="T37" fmla="*/ 0 h 31"/>
                <a:gd name="T38" fmla="*/ 0 w 151"/>
                <a:gd name="T39" fmla="*/ 0 h 31"/>
                <a:gd name="T40" fmla="*/ 0 w 151"/>
                <a:gd name="T41" fmla="*/ 0 h 31"/>
                <a:gd name="T42" fmla="*/ 0 w 151"/>
                <a:gd name="T43" fmla="*/ 0 h 31"/>
                <a:gd name="T44" fmla="*/ 0 w 151"/>
                <a:gd name="T45" fmla="*/ 0 h 31"/>
                <a:gd name="T46" fmla="*/ 0 w 151"/>
                <a:gd name="T47" fmla="*/ 0 h 31"/>
                <a:gd name="T48" fmla="*/ 0 w 151"/>
                <a:gd name="T49" fmla="*/ 0 h 31"/>
                <a:gd name="T50" fmla="*/ 0 w 151"/>
                <a:gd name="T51" fmla="*/ 0 h 31"/>
                <a:gd name="T52" fmla="*/ 0 w 151"/>
                <a:gd name="T53" fmla="*/ 0 h 31"/>
                <a:gd name="T54" fmla="*/ 0 w 151"/>
                <a:gd name="T55" fmla="*/ 0 h 31"/>
                <a:gd name="T56" fmla="*/ 0 w 151"/>
                <a:gd name="T57" fmla="*/ 0 h 31"/>
                <a:gd name="T58" fmla="*/ 0 w 151"/>
                <a:gd name="T59" fmla="*/ 0 h 3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51"/>
                <a:gd name="T91" fmla="*/ 0 h 31"/>
                <a:gd name="T92" fmla="*/ 151 w 151"/>
                <a:gd name="T93" fmla="*/ 31 h 3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51" h="31">
                  <a:moveTo>
                    <a:pt x="150" y="5"/>
                  </a:moveTo>
                  <a:lnTo>
                    <a:pt x="146" y="3"/>
                  </a:lnTo>
                  <a:lnTo>
                    <a:pt x="145" y="2"/>
                  </a:lnTo>
                  <a:lnTo>
                    <a:pt x="143" y="0"/>
                  </a:lnTo>
                  <a:lnTo>
                    <a:pt x="139" y="2"/>
                  </a:lnTo>
                  <a:lnTo>
                    <a:pt x="133" y="4"/>
                  </a:lnTo>
                  <a:lnTo>
                    <a:pt x="123" y="7"/>
                  </a:lnTo>
                  <a:lnTo>
                    <a:pt x="7" y="15"/>
                  </a:lnTo>
                  <a:lnTo>
                    <a:pt x="0" y="19"/>
                  </a:lnTo>
                  <a:lnTo>
                    <a:pt x="0" y="26"/>
                  </a:lnTo>
                  <a:lnTo>
                    <a:pt x="8" y="27"/>
                  </a:lnTo>
                  <a:lnTo>
                    <a:pt x="16" y="28"/>
                  </a:lnTo>
                  <a:lnTo>
                    <a:pt x="24" y="29"/>
                  </a:lnTo>
                  <a:lnTo>
                    <a:pt x="33" y="31"/>
                  </a:lnTo>
                  <a:lnTo>
                    <a:pt x="41" y="31"/>
                  </a:lnTo>
                  <a:lnTo>
                    <a:pt x="50" y="31"/>
                  </a:lnTo>
                  <a:lnTo>
                    <a:pt x="59" y="31"/>
                  </a:lnTo>
                  <a:lnTo>
                    <a:pt x="68" y="31"/>
                  </a:lnTo>
                  <a:lnTo>
                    <a:pt x="76" y="29"/>
                  </a:lnTo>
                  <a:lnTo>
                    <a:pt x="84" y="28"/>
                  </a:lnTo>
                  <a:lnTo>
                    <a:pt x="91" y="27"/>
                  </a:lnTo>
                  <a:lnTo>
                    <a:pt x="101" y="26"/>
                  </a:lnTo>
                  <a:lnTo>
                    <a:pt x="108" y="24"/>
                  </a:lnTo>
                  <a:lnTo>
                    <a:pt x="116" y="22"/>
                  </a:lnTo>
                  <a:lnTo>
                    <a:pt x="124" y="20"/>
                  </a:lnTo>
                  <a:lnTo>
                    <a:pt x="133" y="19"/>
                  </a:lnTo>
                  <a:lnTo>
                    <a:pt x="142" y="15"/>
                  </a:lnTo>
                  <a:lnTo>
                    <a:pt x="151" y="7"/>
                  </a:lnTo>
                  <a:lnTo>
                    <a:pt x="150" y="6"/>
                  </a:lnTo>
                  <a:lnTo>
                    <a:pt x="15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540" name="Freeform 99"/>
            <p:cNvSpPr>
              <a:spLocks/>
            </p:cNvSpPr>
            <p:nvPr/>
          </p:nvSpPr>
          <p:spPr bwMode="auto">
            <a:xfrm>
              <a:off x="7485" y="15280"/>
              <a:ext cx="16" cy="7"/>
            </a:xfrm>
            <a:custGeom>
              <a:avLst/>
              <a:gdLst>
                <a:gd name="T0" fmla="*/ 0 w 33"/>
                <a:gd name="T1" fmla="*/ 1 h 14"/>
                <a:gd name="T2" fmla="*/ 0 w 33"/>
                <a:gd name="T3" fmla="*/ 0 h 14"/>
                <a:gd name="T4" fmla="*/ 0 w 33"/>
                <a:gd name="T5" fmla="*/ 0 h 14"/>
                <a:gd name="T6" fmla="*/ 0 w 33"/>
                <a:gd name="T7" fmla="*/ 0 h 14"/>
                <a:gd name="T8" fmla="*/ 0 w 33"/>
                <a:gd name="T9" fmla="*/ 1 h 14"/>
                <a:gd name="T10" fmla="*/ 0 w 33"/>
                <a:gd name="T11" fmla="*/ 1 h 14"/>
                <a:gd name="T12" fmla="*/ 0 w 33"/>
                <a:gd name="T13" fmla="*/ 1 h 14"/>
                <a:gd name="T14" fmla="*/ 0 w 33"/>
                <a:gd name="T15" fmla="*/ 1 h 14"/>
                <a:gd name="T16" fmla="*/ 0 w 33"/>
                <a:gd name="T17" fmla="*/ 1 h 14"/>
                <a:gd name="T18" fmla="*/ 0 w 33"/>
                <a:gd name="T19" fmla="*/ 1 h 14"/>
                <a:gd name="T20" fmla="*/ 0 w 33"/>
                <a:gd name="T21" fmla="*/ 1 h 14"/>
                <a:gd name="T22" fmla="*/ 0 w 33"/>
                <a:gd name="T23" fmla="*/ 1 h 14"/>
                <a:gd name="T24" fmla="*/ 0 w 33"/>
                <a:gd name="T25" fmla="*/ 1 h 14"/>
                <a:gd name="T26" fmla="*/ 0 w 33"/>
                <a:gd name="T27" fmla="*/ 1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
                <a:gd name="T43" fmla="*/ 0 h 14"/>
                <a:gd name="T44" fmla="*/ 33 w 33"/>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 h="14">
                  <a:moveTo>
                    <a:pt x="32" y="2"/>
                  </a:moveTo>
                  <a:lnTo>
                    <a:pt x="22" y="0"/>
                  </a:lnTo>
                  <a:lnTo>
                    <a:pt x="12" y="0"/>
                  </a:lnTo>
                  <a:lnTo>
                    <a:pt x="7" y="0"/>
                  </a:lnTo>
                  <a:lnTo>
                    <a:pt x="3" y="3"/>
                  </a:lnTo>
                  <a:lnTo>
                    <a:pt x="0" y="7"/>
                  </a:lnTo>
                  <a:lnTo>
                    <a:pt x="3" y="13"/>
                  </a:lnTo>
                  <a:lnTo>
                    <a:pt x="8" y="13"/>
                  </a:lnTo>
                  <a:lnTo>
                    <a:pt x="16" y="14"/>
                  </a:lnTo>
                  <a:lnTo>
                    <a:pt x="21" y="12"/>
                  </a:lnTo>
                  <a:lnTo>
                    <a:pt x="26" y="11"/>
                  </a:lnTo>
                  <a:lnTo>
                    <a:pt x="29" y="7"/>
                  </a:lnTo>
                  <a:lnTo>
                    <a:pt x="33" y="2"/>
                  </a:lnTo>
                  <a:lnTo>
                    <a:pt x="3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541" name="Freeform 100"/>
            <p:cNvSpPr>
              <a:spLocks/>
            </p:cNvSpPr>
            <p:nvPr/>
          </p:nvSpPr>
          <p:spPr bwMode="auto">
            <a:xfrm>
              <a:off x="7328" y="15349"/>
              <a:ext cx="106" cy="66"/>
            </a:xfrm>
            <a:custGeom>
              <a:avLst/>
              <a:gdLst>
                <a:gd name="T0" fmla="*/ 1 w 212"/>
                <a:gd name="T1" fmla="*/ 1 h 132"/>
                <a:gd name="T2" fmla="*/ 1 w 212"/>
                <a:gd name="T3" fmla="*/ 1 h 132"/>
                <a:gd name="T4" fmla="*/ 1 w 212"/>
                <a:gd name="T5" fmla="*/ 1 h 132"/>
                <a:gd name="T6" fmla="*/ 1 w 212"/>
                <a:gd name="T7" fmla="*/ 1 h 132"/>
                <a:gd name="T8" fmla="*/ 1 w 212"/>
                <a:gd name="T9" fmla="*/ 1 h 132"/>
                <a:gd name="T10" fmla="*/ 1 w 212"/>
                <a:gd name="T11" fmla="*/ 1 h 132"/>
                <a:gd name="T12" fmla="*/ 1 w 212"/>
                <a:gd name="T13" fmla="*/ 1 h 132"/>
                <a:gd name="T14" fmla="*/ 1 w 212"/>
                <a:gd name="T15" fmla="*/ 1 h 132"/>
                <a:gd name="T16" fmla="*/ 1 w 212"/>
                <a:gd name="T17" fmla="*/ 1 h 132"/>
                <a:gd name="T18" fmla="*/ 1 w 212"/>
                <a:gd name="T19" fmla="*/ 1 h 132"/>
                <a:gd name="T20" fmla="*/ 1 w 212"/>
                <a:gd name="T21" fmla="*/ 1 h 132"/>
                <a:gd name="T22" fmla="*/ 1 w 212"/>
                <a:gd name="T23" fmla="*/ 1 h 132"/>
                <a:gd name="T24" fmla="*/ 1 w 212"/>
                <a:gd name="T25" fmla="*/ 1 h 132"/>
                <a:gd name="T26" fmla="*/ 1 w 212"/>
                <a:gd name="T27" fmla="*/ 1 h 132"/>
                <a:gd name="T28" fmla="*/ 1 w 212"/>
                <a:gd name="T29" fmla="*/ 1 h 132"/>
                <a:gd name="T30" fmla="*/ 1 w 212"/>
                <a:gd name="T31" fmla="*/ 1 h 132"/>
                <a:gd name="T32" fmla="*/ 1 w 212"/>
                <a:gd name="T33" fmla="*/ 1 h 132"/>
                <a:gd name="T34" fmla="*/ 1 w 212"/>
                <a:gd name="T35" fmla="*/ 1 h 132"/>
                <a:gd name="T36" fmla="*/ 1 w 212"/>
                <a:gd name="T37" fmla="*/ 1 h 132"/>
                <a:gd name="T38" fmla="*/ 1 w 212"/>
                <a:gd name="T39" fmla="*/ 1 h 132"/>
                <a:gd name="T40" fmla="*/ 1 w 212"/>
                <a:gd name="T41" fmla="*/ 1 h 132"/>
                <a:gd name="T42" fmla="*/ 1 w 212"/>
                <a:gd name="T43" fmla="*/ 0 h 132"/>
                <a:gd name="T44" fmla="*/ 0 w 212"/>
                <a:gd name="T45" fmla="*/ 1 h 132"/>
                <a:gd name="T46" fmla="*/ 1 w 212"/>
                <a:gd name="T47" fmla="*/ 1 h 132"/>
                <a:gd name="T48" fmla="*/ 1 w 212"/>
                <a:gd name="T49" fmla="*/ 1 h 132"/>
                <a:gd name="T50" fmla="*/ 1 w 212"/>
                <a:gd name="T51" fmla="*/ 1 h 132"/>
                <a:gd name="T52" fmla="*/ 1 w 212"/>
                <a:gd name="T53" fmla="*/ 1 h 132"/>
                <a:gd name="T54" fmla="*/ 1 w 212"/>
                <a:gd name="T55" fmla="*/ 1 h 132"/>
                <a:gd name="T56" fmla="*/ 1 w 212"/>
                <a:gd name="T57" fmla="*/ 1 h 132"/>
                <a:gd name="T58" fmla="*/ 1 w 212"/>
                <a:gd name="T59" fmla="*/ 1 h 132"/>
                <a:gd name="T60" fmla="*/ 1 w 212"/>
                <a:gd name="T61" fmla="*/ 1 h 132"/>
                <a:gd name="T62" fmla="*/ 1 w 212"/>
                <a:gd name="T63" fmla="*/ 1 h 132"/>
                <a:gd name="T64" fmla="*/ 1 w 212"/>
                <a:gd name="T65" fmla="*/ 1 h 132"/>
                <a:gd name="T66" fmla="*/ 1 w 212"/>
                <a:gd name="T67" fmla="*/ 1 h 132"/>
                <a:gd name="T68" fmla="*/ 1 w 212"/>
                <a:gd name="T69" fmla="*/ 1 h 132"/>
                <a:gd name="T70" fmla="*/ 1 w 212"/>
                <a:gd name="T71" fmla="*/ 1 h 132"/>
                <a:gd name="T72" fmla="*/ 1 w 212"/>
                <a:gd name="T73" fmla="*/ 1 h 132"/>
                <a:gd name="T74" fmla="*/ 1 w 212"/>
                <a:gd name="T75" fmla="*/ 1 h 132"/>
                <a:gd name="T76" fmla="*/ 1 w 212"/>
                <a:gd name="T77" fmla="*/ 1 h 132"/>
                <a:gd name="T78" fmla="*/ 1 w 212"/>
                <a:gd name="T79" fmla="*/ 1 h 132"/>
                <a:gd name="T80" fmla="*/ 1 w 212"/>
                <a:gd name="T81" fmla="*/ 1 h 132"/>
                <a:gd name="T82" fmla="*/ 1 w 212"/>
                <a:gd name="T83" fmla="*/ 1 h 13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2"/>
                <a:gd name="T127" fmla="*/ 0 h 132"/>
                <a:gd name="T128" fmla="*/ 212 w 212"/>
                <a:gd name="T129" fmla="*/ 132 h 13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2" h="132">
                  <a:moveTo>
                    <a:pt x="212" y="126"/>
                  </a:moveTo>
                  <a:lnTo>
                    <a:pt x="204" y="121"/>
                  </a:lnTo>
                  <a:lnTo>
                    <a:pt x="197" y="117"/>
                  </a:lnTo>
                  <a:lnTo>
                    <a:pt x="191" y="110"/>
                  </a:lnTo>
                  <a:lnTo>
                    <a:pt x="186" y="105"/>
                  </a:lnTo>
                  <a:lnTo>
                    <a:pt x="179" y="97"/>
                  </a:lnTo>
                  <a:lnTo>
                    <a:pt x="175" y="91"/>
                  </a:lnTo>
                  <a:lnTo>
                    <a:pt x="169" y="84"/>
                  </a:lnTo>
                  <a:lnTo>
                    <a:pt x="165" y="76"/>
                  </a:lnTo>
                  <a:lnTo>
                    <a:pt x="164" y="66"/>
                  </a:lnTo>
                  <a:lnTo>
                    <a:pt x="166" y="55"/>
                  </a:lnTo>
                  <a:lnTo>
                    <a:pt x="166" y="43"/>
                  </a:lnTo>
                  <a:lnTo>
                    <a:pt x="166" y="35"/>
                  </a:lnTo>
                  <a:lnTo>
                    <a:pt x="156" y="33"/>
                  </a:lnTo>
                  <a:lnTo>
                    <a:pt x="145" y="32"/>
                  </a:lnTo>
                  <a:lnTo>
                    <a:pt x="134" y="29"/>
                  </a:lnTo>
                  <a:lnTo>
                    <a:pt x="123" y="30"/>
                  </a:lnTo>
                  <a:lnTo>
                    <a:pt x="118" y="27"/>
                  </a:lnTo>
                  <a:lnTo>
                    <a:pt x="114" y="25"/>
                  </a:lnTo>
                  <a:lnTo>
                    <a:pt x="108" y="22"/>
                  </a:lnTo>
                  <a:lnTo>
                    <a:pt x="101" y="21"/>
                  </a:lnTo>
                  <a:lnTo>
                    <a:pt x="74" y="0"/>
                  </a:lnTo>
                  <a:lnTo>
                    <a:pt x="0" y="7"/>
                  </a:lnTo>
                  <a:lnTo>
                    <a:pt x="5" y="11"/>
                  </a:lnTo>
                  <a:lnTo>
                    <a:pt x="17" y="17"/>
                  </a:lnTo>
                  <a:lnTo>
                    <a:pt x="61" y="18"/>
                  </a:lnTo>
                  <a:lnTo>
                    <a:pt x="66" y="19"/>
                  </a:lnTo>
                  <a:lnTo>
                    <a:pt x="73" y="22"/>
                  </a:lnTo>
                  <a:lnTo>
                    <a:pt x="78" y="27"/>
                  </a:lnTo>
                  <a:lnTo>
                    <a:pt x="84" y="33"/>
                  </a:lnTo>
                  <a:lnTo>
                    <a:pt x="90" y="36"/>
                  </a:lnTo>
                  <a:lnTo>
                    <a:pt x="99" y="40"/>
                  </a:lnTo>
                  <a:lnTo>
                    <a:pt x="108" y="43"/>
                  </a:lnTo>
                  <a:lnTo>
                    <a:pt x="118" y="47"/>
                  </a:lnTo>
                  <a:lnTo>
                    <a:pt x="143" y="97"/>
                  </a:lnTo>
                  <a:lnTo>
                    <a:pt x="181" y="123"/>
                  </a:lnTo>
                  <a:lnTo>
                    <a:pt x="190" y="126"/>
                  </a:lnTo>
                  <a:lnTo>
                    <a:pt x="203" y="132"/>
                  </a:lnTo>
                  <a:lnTo>
                    <a:pt x="204" y="130"/>
                  </a:lnTo>
                  <a:lnTo>
                    <a:pt x="209" y="130"/>
                  </a:lnTo>
                  <a:lnTo>
                    <a:pt x="212" y="129"/>
                  </a:lnTo>
                  <a:lnTo>
                    <a:pt x="212"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31748" name="AutoShape 101"/>
          <p:cNvSpPr>
            <a:spLocks noChangeArrowheads="1"/>
          </p:cNvSpPr>
          <p:nvPr/>
        </p:nvSpPr>
        <p:spPr bwMode="auto">
          <a:xfrm rot="-5300700">
            <a:off x="-904875" y="1785938"/>
            <a:ext cx="5411788" cy="3255962"/>
          </a:xfrm>
          <a:prstGeom prst="curvedDownArrow">
            <a:avLst>
              <a:gd name="adj1" fmla="val 33242"/>
              <a:gd name="adj2" fmla="val 66485"/>
              <a:gd name="adj3" fmla="val 34056"/>
            </a:avLst>
          </a:prstGeom>
          <a:gradFill rotWithShape="0">
            <a:gsLst>
              <a:gs pos="0">
                <a:srgbClr val="FF0000"/>
              </a:gs>
              <a:gs pos="100000">
                <a:srgbClr val="00FF00"/>
              </a:gs>
            </a:gsLst>
            <a:lin ang="0" scaled="1"/>
          </a:gradFill>
          <a:ln w="9525">
            <a:solidFill>
              <a:schemeClr val="tx1"/>
            </a:solidFill>
            <a:miter lim="800000"/>
            <a:headEnd/>
            <a:tailEnd/>
          </a:ln>
        </p:spPr>
        <p:txBody>
          <a:bodyPr wrap="none" anchor="ctr"/>
          <a:lstStyle/>
          <a:p>
            <a:endParaRPr lang="zh-TW" altLang="zh-TW">
              <a:latin typeface="標楷體" pitchFamily="65" charset="-120"/>
              <a:ea typeface="標楷體" pitchFamily="65" charset="-120"/>
            </a:endParaRPr>
          </a:p>
        </p:txBody>
      </p:sp>
      <p:grpSp>
        <p:nvGrpSpPr>
          <p:cNvPr id="31749" name="Group 102"/>
          <p:cNvGrpSpPr>
            <a:grpSpLocks/>
          </p:cNvGrpSpPr>
          <p:nvPr/>
        </p:nvGrpSpPr>
        <p:grpSpPr bwMode="auto">
          <a:xfrm>
            <a:off x="1143000" y="4451350"/>
            <a:ext cx="3048000" cy="2362200"/>
            <a:chOff x="3096" y="12769"/>
            <a:chExt cx="1456" cy="1192"/>
          </a:xfrm>
        </p:grpSpPr>
        <p:grpSp>
          <p:nvGrpSpPr>
            <p:cNvPr id="31765" name="Group 103"/>
            <p:cNvGrpSpPr>
              <a:grpSpLocks/>
            </p:cNvGrpSpPr>
            <p:nvPr/>
          </p:nvGrpSpPr>
          <p:grpSpPr bwMode="auto">
            <a:xfrm>
              <a:off x="3108" y="12788"/>
              <a:ext cx="1428" cy="1169"/>
              <a:chOff x="3108" y="12788"/>
              <a:chExt cx="1428" cy="1169"/>
            </a:xfrm>
          </p:grpSpPr>
          <p:sp>
            <p:nvSpPr>
              <p:cNvPr id="32245" name="Freeform 104"/>
              <p:cNvSpPr>
                <a:spLocks/>
              </p:cNvSpPr>
              <p:nvPr/>
            </p:nvSpPr>
            <p:spPr bwMode="auto">
              <a:xfrm>
                <a:off x="3108" y="12788"/>
                <a:ext cx="1428" cy="1169"/>
              </a:xfrm>
              <a:custGeom>
                <a:avLst/>
                <a:gdLst>
                  <a:gd name="T0" fmla="*/ 0 w 4285"/>
                  <a:gd name="T1" fmla="*/ 0 h 2339"/>
                  <a:gd name="T2" fmla="*/ 0 w 4285"/>
                  <a:gd name="T3" fmla="*/ 0 h 2339"/>
                  <a:gd name="T4" fmla="*/ 0 w 4285"/>
                  <a:gd name="T5" fmla="*/ 0 h 2339"/>
                  <a:gd name="T6" fmla="*/ 0 w 4285"/>
                  <a:gd name="T7" fmla="*/ 0 h 2339"/>
                  <a:gd name="T8" fmla="*/ 0 w 4285"/>
                  <a:gd name="T9" fmla="*/ 0 h 2339"/>
                  <a:gd name="T10" fmla="*/ 0 w 4285"/>
                  <a:gd name="T11" fmla="*/ 0 h 2339"/>
                  <a:gd name="T12" fmla="*/ 0 w 4285"/>
                  <a:gd name="T13" fmla="*/ 0 h 2339"/>
                  <a:gd name="T14" fmla="*/ 0 w 4285"/>
                  <a:gd name="T15" fmla="*/ 0 h 2339"/>
                  <a:gd name="T16" fmla="*/ 0 w 4285"/>
                  <a:gd name="T17" fmla="*/ 0 h 2339"/>
                  <a:gd name="T18" fmla="*/ 0 w 4285"/>
                  <a:gd name="T19" fmla="*/ 0 h 2339"/>
                  <a:gd name="T20" fmla="*/ 0 w 4285"/>
                  <a:gd name="T21" fmla="*/ 0 h 2339"/>
                  <a:gd name="T22" fmla="*/ 0 w 4285"/>
                  <a:gd name="T23" fmla="*/ 0 h 2339"/>
                  <a:gd name="T24" fmla="*/ 0 w 4285"/>
                  <a:gd name="T25" fmla="*/ 0 h 2339"/>
                  <a:gd name="T26" fmla="*/ 0 w 4285"/>
                  <a:gd name="T27" fmla="*/ 0 h 2339"/>
                  <a:gd name="T28" fmla="*/ 0 w 4285"/>
                  <a:gd name="T29" fmla="*/ 0 h 2339"/>
                  <a:gd name="T30" fmla="*/ 0 w 4285"/>
                  <a:gd name="T31" fmla="*/ 0 h 2339"/>
                  <a:gd name="T32" fmla="*/ 0 w 4285"/>
                  <a:gd name="T33" fmla="*/ 0 h 2339"/>
                  <a:gd name="T34" fmla="*/ 0 w 4285"/>
                  <a:gd name="T35" fmla="*/ 0 h 2339"/>
                  <a:gd name="T36" fmla="*/ 0 w 4285"/>
                  <a:gd name="T37" fmla="*/ 0 h 2339"/>
                  <a:gd name="T38" fmla="*/ 0 w 4285"/>
                  <a:gd name="T39" fmla="*/ 0 h 2339"/>
                  <a:gd name="T40" fmla="*/ 0 w 4285"/>
                  <a:gd name="T41" fmla="*/ 0 h 2339"/>
                  <a:gd name="T42" fmla="*/ 0 w 4285"/>
                  <a:gd name="T43" fmla="*/ 0 h 2339"/>
                  <a:gd name="T44" fmla="*/ 0 w 4285"/>
                  <a:gd name="T45" fmla="*/ 0 h 2339"/>
                  <a:gd name="T46" fmla="*/ 0 w 4285"/>
                  <a:gd name="T47" fmla="*/ 0 h 2339"/>
                  <a:gd name="T48" fmla="*/ 0 w 4285"/>
                  <a:gd name="T49" fmla="*/ 0 h 2339"/>
                  <a:gd name="T50" fmla="*/ 0 w 4285"/>
                  <a:gd name="T51" fmla="*/ 0 h 2339"/>
                  <a:gd name="T52" fmla="*/ 0 w 4285"/>
                  <a:gd name="T53" fmla="*/ 0 h 2339"/>
                  <a:gd name="T54" fmla="*/ 0 w 4285"/>
                  <a:gd name="T55" fmla="*/ 0 h 2339"/>
                  <a:gd name="T56" fmla="*/ 0 w 4285"/>
                  <a:gd name="T57" fmla="*/ 0 h 2339"/>
                  <a:gd name="T58" fmla="*/ 0 w 4285"/>
                  <a:gd name="T59" fmla="*/ 0 h 2339"/>
                  <a:gd name="T60" fmla="*/ 0 w 4285"/>
                  <a:gd name="T61" fmla="*/ 0 h 2339"/>
                  <a:gd name="T62" fmla="*/ 0 w 4285"/>
                  <a:gd name="T63" fmla="*/ 0 h 2339"/>
                  <a:gd name="T64" fmla="*/ 0 w 4285"/>
                  <a:gd name="T65" fmla="*/ 0 h 2339"/>
                  <a:gd name="T66" fmla="*/ 0 w 4285"/>
                  <a:gd name="T67" fmla="*/ 0 h 2339"/>
                  <a:gd name="T68" fmla="*/ 0 w 4285"/>
                  <a:gd name="T69" fmla="*/ 0 h 2339"/>
                  <a:gd name="T70" fmla="*/ 0 w 4285"/>
                  <a:gd name="T71" fmla="*/ 0 h 2339"/>
                  <a:gd name="T72" fmla="*/ 0 w 4285"/>
                  <a:gd name="T73" fmla="*/ 0 h 2339"/>
                  <a:gd name="T74" fmla="*/ 0 w 4285"/>
                  <a:gd name="T75" fmla="*/ 0 h 2339"/>
                  <a:gd name="T76" fmla="*/ 0 w 4285"/>
                  <a:gd name="T77" fmla="*/ 0 h 2339"/>
                  <a:gd name="T78" fmla="*/ 0 w 4285"/>
                  <a:gd name="T79" fmla="*/ 0 h 2339"/>
                  <a:gd name="T80" fmla="*/ 0 w 4285"/>
                  <a:gd name="T81" fmla="*/ 0 h 2339"/>
                  <a:gd name="T82" fmla="*/ 0 w 4285"/>
                  <a:gd name="T83" fmla="*/ 0 h 2339"/>
                  <a:gd name="T84" fmla="*/ 0 w 4285"/>
                  <a:gd name="T85" fmla="*/ 0 h 2339"/>
                  <a:gd name="T86" fmla="*/ 0 w 4285"/>
                  <a:gd name="T87" fmla="*/ 0 h 2339"/>
                  <a:gd name="T88" fmla="*/ 0 w 4285"/>
                  <a:gd name="T89" fmla="*/ 0 h 2339"/>
                  <a:gd name="T90" fmla="*/ 0 w 4285"/>
                  <a:gd name="T91" fmla="*/ 0 h 2339"/>
                  <a:gd name="T92" fmla="*/ 0 w 4285"/>
                  <a:gd name="T93" fmla="*/ 0 h 2339"/>
                  <a:gd name="T94" fmla="*/ 0 w 4285"/>
                  <a:gd name="T95" fmla="*/ 0 h 2339"/>
                  <a:gd name="T96" fmla="*/ 0 w 4285"/>
                  <a:gd name="T97" fmla="*/ 0 h 2339"/>
                  <a:gd name="T98" fmla="*/ 0 w 4285"/>
                  <a:gd name="T99" fmla="*/ 0 h 2339"/>
                  <a:gd name="T100" fmla="*/ 0 w 4285"/>
                  <a:gd name="T101" fmla="*/ 0 h 2339"/>
                  <a:gd name="T102" fmla="*/ 0 w 4285"/>
                  <a:gd name="T103" fmla="*/ 0 h 2339"/>
                  <a:gd name="T104" fmla="*/ 0 w 4285"/>
                  <a:gd name="T105" fmla="*/ 0 h 2339"/>
                  <a:gd name="T106" fmla="*/ 0 w 4285"/>
                  <a:gd name="T107" fmla="*/ 0 h 2339"/>
                  <a:gd name="T108" fmla="*/ 0 w 4285"/>
                  <a:gd name="T109" fmla="*/ 0 h 2339"/>
                  <a:gd name="T110" fmla="*/ 0 w 4285"/>
                  <a:gd name="T111" fmla="*/ 0 h 2339"/>
                  <a:gd name="T112" fmla="*/ 0 w 4285"/>
                  <a:gd name="T113" fmla="*/ 0 h 2339"/>
                  <a:gd name="T114" fmla="*/ 0 w 4285"/>
                  <a:gd name="T115" fmla="*/ 0 h 2339"/>
                  <a:gd name="T116" fmla="*/ 0 w 4285"/>
                  <a:gd name="T117" fmla="*/ 0 h 2339"/>
                  <a:gd name="T118" fmla="*/ 0 w 4285"/>
                  <a:gd name="T119" fmla="*/ 0 h 233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285"/>
                  <a:gd name="T181" fmla="*/ 0 h 2339"/>
                  <a:gd name="T182" fmla="*/ 4285 w 4285"/>
                  <a:gd name="T183" fmla="*/ 2339 h 233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285" h="2339">
                    <a:moveTo>
                      <a:pt x="196" y="2320"/>
                    </a:moveTo>
                    <a:lnTo>
                      <a:pt x="170" y="2304"/>
                    </a:lnTo>
                    <a:lnTo>
                      <a:pt x="150" y="2288"/>
                    </a:lnTo>
                    <a:lnTo>
                      <a:pt x="131" y="2270"/>
                    </a:lnTo>
                    <a:lnTo>
                      <a:pt x="116" y="2252"/>
                    </a:lnTo>
                    <a:lnTo>
                      <a:pt x="101" y="2232"/>
                    </a:lnTo>
                    <a:lnTo>
                      <a:pt x="87" y="2213"/>
                    </a:lnTo>
                    <a:lnTo>
                      <a:pt x="72" y="2193"/>
                    </a:lnTo>
                    <a:lnTo>
                      <a:pt x="55" y="2177"/>
                    </a:lnTo>
                    <a:lnTo>
                      <a:pt x="21" y="1339"/>
                    </a:lnTo>
                    <a:lnTo>
                      <a:pt x="19" y="1313"/>
                    </a:lnTo>
                    <a:lnTo>
                      <a:pt x="19" y="1284"/>
                    </a:lnTo>
                    <a:lnTo>
                      <a:pt x="19" y="1253"/>
                    </a:lnTo>
                    <a:lnTo>
                      <a:pt x="21" y="1221"/>
                    </a:lnTo>
                    <a:lnTo>
                      <a:pt x="21" y="1187"/>
                    </a:lnTo>
                    <a:lnTo>
                      <a:pt x="22" y="1156"/>
                    </a:lnTo>
                    <a:lnTo>
                      <a:pt x="24" y="1125"/>
                    </a:lnTo>
                    <a:lnTo>
                      <a:pt x="25" y="1099"/>
                    </a:lnTo>
                    <a:lnTo>
                      <a:pt x="15" y="1065"/>
                    </a:lnTo>
                    <a:lnTo>
                      <a:pt x="9" y="1040"/>
                    </a:lnTo>
                    <a:lnTo>
                      <a:pt x="3" y="1018"/>
                    </a:lnTo>
                    <a:lnTo>
                      <a:pt x="3" y="1002"/>
                    </a:lnTo>
                    <a:lnTo>
                      <a:pt x="2" y="988"/>
                    </a:lnTo>
                    <a:lnTo>
                      <a:pt x="3" y="977"/>
                    </a:lnTo>
                    <a:lnTo>
                      <a:pt x="3" y="968"/>
                    </a:lnTo>
                    <a:lnTo>
                      <a:pt x="6" y="959"/>
                    </a:lnTo>
                    <a:lnTo>
                      <a:pt x="12" y="851"/>
                    </a:lnTo>
                    <a:lnTo>
                      <a:pt x="12" y="738"/>
                    </a:lnTo>
                    <a:lnTo>
                      <a:pt x="8" y="620"/>
                    </a:lnTo>
                    <a:lnTo>
                      <a:pt x="3" y="501"/>
                    </a:lnTo>
                    <a:lnTo>
                      <a:pt x="0" y="382"/>
                    </a:lnTo>
                    <a:lnTo>
                      <a:pt x="6" y="265"/>
                    </a:lnTo>
                    <a:lnTo>
                      <a:pt x="22" y="153"/>
                    </a:lnTo>
                    <a:lnTo>
                      <a:pt x="55" y="48"/>
                    </a:lnTo>
                    <a:lnTo>
                      <a:pt x="68" y="35"/>
                    </a:lnTo>
                    <a:lnTo>
                      <a:pt x="98" y="29"/>
                    </a:lnTo>
                    <a:lnTo>
                      <a:pt x="138" y="23"/>
                    </a:lnTo>
                    <a:lnTo>
                      <a:pt x="188" y="22"/>
                    </a:lnTo>
                    <a:lnTo>
                      <a:pt x="236" y="20"/>
                    </a:lnTo>
                    <a:lnTo>
                      <a:pt x="286" y="18"/>
                    </a:lnTo>
                    <a:lnTo>
                      <a:pt x="329" y="14"/>
                    </a:lnTo>
                    <a:lnTo>
                      <a:pt x="364" y="8"/>
                    </a:lnTo>
                    <a:lnTo>
                      <a:pt x="382" y="4"/>
                    </a:lnTo>
                    <a:lnTo>
                      <a:pt x="423" y="2"/>
                    </a:lnTo>
                    <a:lnTo>
                      <a:pt x="481" y="0"/>
                    </a:lnTo>
                    <a:lnTo>
                      <a:pt x="555" y="0"/>
                    </a:lnTo>
                    <a:lnTo>
                      <a:pt x="633" y="0"/>
                    </a:lnTo>
                    <a:lnTo>
                      <a:pt x="718" y="2"/>
                    </a:lnTo>
                    <a:lnTo>
                      <a:pt x="800" y="5"/>
                    </a:lnTo>
                    <a:lnTo>
                      <a:pt x="878" y="13"/>
                    </a:lnTo>
                    <a:lnTo>
                      <a:pt x="1253" y="27"/>
                    </a:lnTo>
                    <a:lnTo>
                      <a:pt x="1632" y="39"/>
                    </a:lnTo>
                    <a:lnTo>
                      <a:pt x="2012" y="51"/>
                    </a:lnTo>
                    <a:lnTo>
                      <a:pt x="2394" y="60"/>
                    </a:lnTo>
                    <a:lnTo>
                      <a:pt x="2772" y="66"/>
                    </a:lnTo>
                    <a:lnTo>
                      <a:pt x="3151" y="69"/>
                    </a:lnTo>
                    <a:lnTo>
                      <a:pt x="3525" y="69"/>
                    </a:lnTo>
                    <a:lnTo>
                      <a:pt x="3898" y="67"/>
                    </a:lnTo>
                    <a:lnTo>
                      <a:pt x="3932" y="71"/>
                    </a:lnTo>
                    <a:lnTo>
                      <a:pt x="3970" y="73"/>
                    </a:lnTo>
                    <a:lnTo>
                      <a:pt x="4008" y="74"/>
                    </a:lnTo>
                    <a:lnTo>
                      <a:pt x="4046" y="76"/>
                    </a:lnTo>
                    <a:lnTo>
                      <a:pt x="4081" y="80"/>
                    </a:lnTo>
                    <a:lnTo>
                      <a:pt x="4116" y="87"/>
                    </a:lnTo>
                    <a:lnTo>
                      <a:pt x="4145" y="100"/>
                    </a:lnTo>
                    <a:lnTo>
                      <a:pt x="4173" y="121"/>
                    </a:lnTo>
                    <a:lnTo>
                      <a:pt x="4176" y="124"/>
                    </a:lnTo>
                    <a:lnTo>
                      <a:pt x="4182" y="128"/>
                    </a:lnTo>
                    <a:lnTo>
                      <a:pt x="4187" y="134"/>
                    </a:lnTo>
                    <a:lnTo>
                      <a:pt x="4195" y="142"/>
                    </a:lnTo>
                    <a:lnTo>
                      <a:pt x="4202" y="153"/>
                    </a:lnTo>
                    <a:lnTo>
                      <a:pt x="4209" y="169"/>
                    </a:lnTo>
                    <a:lnTo>
                      <a:pt x="4215" y="189"/>
                    </a:lnTo>
                    <a:lnTo>
                      <a:pt x="4221" y="215"/>
                    </a:lnTo>
                    <a:lnTo>
                      <a:pt x="4223" y="235"/>
                    </a:lnTo>
                    <a:lnTo>
                      <a:pt x="4224" y="258"/>
                    </a:lnTo>
                    <a:lnTo>
                      <a:pt x="4225" y="280"/>
                    </a:lnTo>
                    <a:lnTo>
                      <a:pt x="4228" y="304"/>
                    </a:lnTo>
                    <a:lnTo>
                      <a:pt x="4230" y="326"/>
                    </a:lnTo>
                    <a:lnTo>
                      <a:pt x="4234" y="350"/>
                    </a:lnTo>
                    <a:lnTo>
                      <a:pt x="4239" y="371"/>
                    </a:lnTo>
                    <a:lnTo>
                      <a:pt x="4247" y="393"/>
                    </a:lnTo>
                    <a:lnTo>
                      <a:pt x="4250" y="443"/>
                    </a:lnTo>
                    <a:lnTo>
                      <a:pt x="4255" y="495"/>
                    </a:lnTo>
                    <a:lnTo>
                      <a:pt x="4256" y="546"/>
                    </a:lnTo>
                    <a:lnTo>
                      <a:pt x="4258" y="599"/>
                    </a:lnTo>
                    <a:lnTo>
                      <a:pt x="4256" y="651"/>
                    </a:lnTo>
                    <a:lnTo>
                      <a:pt x="4255" y="703"/>
                    </a:lnTo>
                    <a:lnTo>
                      <a:pt x="4250" y="753"/>
                    </a:lnTo>
                    <a:lnTo>
                      <a:pt x="4244" y="805"/>
                    </a:lnTo>
                    <a:lnTo>
                      <a:pt x="4249" y="826"/>
                    </a:lnTo>
                    <a:lnTo>
                      <a:pt x="4253" y="849"/>
                    </a:lnTo>
                    <a:lnTo>
                      <a:pt x="4256" y="872"/>
                    </a:lnTo>
                    <a:lnTo>
                      <a:pt x="4258" y="897"/>
                    </a:lnTo>
                    <a:lnTo>
                      <a:pt x="4256" y="920"/>
                    </a:lnTo>
                    <a:lnTo>
                      <a:pt x="4255" y="944"/>
                    </a:lnTo>
                    <a:lnTo>
                      <a:pt x="4250" y="966"/>
                    </a:lnTo>
                    <a:lnTo>
                      <a:pt x="4247" y="989"/>
                    </a:lnTo>
                    <a:lnTo>
                      <a:pt x="4247" y="1015"/>
                    </a:lnTo>
                    <a:lnTo>
                      <a:pt x="4252" y="1067"/>
                    </a:lnTo>
                    <a:lnTo>
                      <a:pt x="4255" y="1121"/>
                    </a:lnTo>
                    <a:lnTo>
                      <a:pt x="4255" y="1175"/>
                    </a:lnTo>
                    <a:lnTo>
                      <a:pt x="4256" y="1230"/>
                    </a:lnTo>
                    <a:lnTo>
                      <a:pt x="4255" y="1284"/>
                    </a:lnTo>
                    <a:lnTo>
                      <a:pt x="4255" y="1338"/>
                    </a:lnTo>
                    <a:lnTo>
                      <a:pt x="4256" y="1391"/>
                    </a:lnTo>
                    <a:lnTo>
                      <a:pt x="4262" y="1444"/>
                    </a:lnTo>
                    <a:lnTo>
                      <a:pt x="4262" y="1450"/>
                    </a:lnTo>
                    <a:lnTo>
                      <a:pt x="4262" y="1455"/>
                    </a:lnTo>
                    <a:lnTo>
                      <a:pt x="4262" y="1458"/>
                    </a:lnTo>
                    <a:lnTo>
                      <a:pt x="4263" y="1462"/>
                    </a:lnTo>
                    <a:lnTo>
                      <a:pt x="4262" y="1466"/>
                    </a:lnTo>
                    <a:lnTo>
                      <a:pt x="4262" y="1470"/>
                    </a:lnTo>
                    <a:lnTo>
                      <a:pt x="4262" y="1474"/>
                    </a:lnTo>
                    <a:lnTo>
                      <a:pt x="4262" y="1481"/>
                    </a:lnTo>
                    <a:lnTo>
                      <a:pt x="4263" y="1538"/>
                    </a:lnTo>
                    <a:lnTo>
                      <a:pt x="4271" y="1636"/>
                    </a:lnTo>
                    <a:lnTo>
                      <a:pt x="4278" y="1761"/>
                    </a:lnTo>
                    <a:lnTo>
                      <a:pt x="4285" y="1899"/>
                    </a:lnTo>
                    <a:lnTo>
                      <a:pt x="4284" y="2033"/>
                    </a:lnTo>
                    <a:lnTo>
                      <a:pt x="4274" y="2152"/>
                    </a:lnTo>
                    <a:lnTo>
                      <a:pt x="4249" y="2238"/>
                    </a:lnTo>
                    <a:lnTo>
                      <a:pt x="4206" y="2279"/>
                    </a:lnTo>
                    <a:lnTo>
                      <a:pt x="4185" y="2280"/>
                    </a:lnTo>
                    <a:lnTo>
                      <a:pt x="4164" y="2280"/>
                    </a:lnTo>
                    <a:lnTo>
                      <a:pt x="4141" y="2277"/>
                    </a:lnTo>
                    <a:lnTo>
                      <a:pt x="4119" y="2274"/>
                    </a:lnTo>
                    <a:lnTo>
                      <a:pt x="4094" y="2270"/>
                    </a:lnTo>
                    <a:lnTo>
                      <a:pt x="4071" y="2268"/>
                    </a:lnTo>
                    <a:lnTo>
                      <a:pt x="4049" y="2268"/>
                    </a:lnTo>
                    <a:lnTo>
                      <a:pt x="4028" y="2271"/>
                    </a:lnTo>
                    <a:lnTo>
                      <a:pt x="3989" y="2276"/>
                    </a:lnTo>
                    <a:lnTo>
                      <a:pt x="3955" y="2278"/>
                    </a:lnTo>
                    <a:lnTo>
                      <a:pt x="3923" y="2278"/>
                    </a:lnTo>
                    <a:lnTo>
                      <a:pt x="3892" y="2277"/>
                    </a:lnTo>
                    <a:lnTo>
                      <a:pt x="3860" y="2274"/>
                    </a:lnTo>
                    <a:lnTo>
                      <a:pt x="3829" y="2273"/>
                    </a:lnTo>
                    <a:lnTo>
                      <a:pt x="3796" y="2273"/>
                    </a:lnTo>
                    <a:lnTo>
                      <a:pt x="3761" y="2277"/>
                    </a:lnTo>
                    <a:lnTo>
                      <a:pt x="3626" y="2279"/>
                    </a:lnTo>
                    <a:lnTo>
                      <a:pt x="3493" y="2280"/>
                    </a:lnTo>
                    <a:lnTo>
                      <a:pt x="3361" y="2279"/>
                    </a:lnTo>
                    <a:lnTo>
                      <a:pt x="3230" y="2278"/>
                    </a:lnTo>
                    <a:lnTo>
                      <a:pt x="3095" y="2276"/>
                    </a:lnTo>
                    <a:lnTo>
                      <a:pt x="2961" y="2276"/>
                    </a:lnTo>
                    <a:lnTo>
                      <a:pt x="2823" y="2278"/>
                    </a:lnTo>
                    <a:lnTo>
                      <a:pt x="2683" y="2285"/>
                    </a:lnTo>
                    <a:lnTo>
                      <a:pt x="2638" y="2287"/>
                    </a:lnTo>
                    <a:lnTo>
                      <a:pt x="2594" y="2289"/>
                    </a:lnTo>
                    <a:lnTo>
                      <a:pt x="2552" y="2288"/>
                    </a:lnTo>
                    <a:lnTo>
                      <a:pt x="2511" y="2287"/>
                    </a:lnTo>
                    <a:lnTo>
                      <a:pt x="2467" y="2284"/>
                    </a:lnTo>
                    <a:lnTo>
                      <a:pt x="2423" y="2281"/>
                    </a:lnTo>
                    <a:lnTo>
                      <a:pt x="2378" y="2279"/>
                    </a:lnTo>
                    <a:lnTo>
                      <a:pt x="2331" y="2277"/>
                    </a:lnTo>
                    <a:lnTo>
                      <a:pt x="2237" y="2280"/>
                    </a:lnTo>
                    <a:lnTo>
                      <a:pt x="2144" y="2288"/>
                    </a:lnTo>
                    <a:lnTo>
                      <a:pt x="2050" y="2295"/>
                    </a:lnTo>
                    <a:lnTo>
                      <a:pt x="1957" y="2304"/>
                    </a:lnTo>
                    <a:lnTo>
                      <a:pt x="1863" y="2309"/>
                    </a:lnTo>
                    <a:lnTo>
                      <a:pt x="1769" y="2312"/>
                    </a:lnTo>
                    <a:lnTo>
                      <a:pt x="1677" y="2311"/>
                    </a:lnTo>
                    <a:lnTo>
                      <a:pt x="1585" y="2304"/>
                    </a:lnTo>
                    <a:lnTo>
                      <a:pt x="1209" y="2330"/>
                    </a:lnTo>
                    <a:lnTo>
                      <a:pt x="1157" y="2327"/>
                    </a:lnTo>
                    <a:lnTo>
                      <a:pt x="1106" y="2327"/>
                    </a:lnTo>
                    <a:lnTo>
                      <a:pt x="1053" y="2328"/>
                    </a:lnTo>
                    <a:lnTo>
                      <a:pt x="1002" y="2331"/>
                    </a:lnTo>
                    <a:lnTo>
                      <a:pt x="951" y="2333"/>
                    </a:lnTo>
                    <a:lnTo>
                      <a:pt x="900" y="2337"/>
                    </a:lnTo>
                    <a:lnTo>
                      <a:pt x="848" y="2337"/>
                    </a:lnTo>
                    <a:lnTo>
                      <a:pt x="800" y="2335"/>
                    </a:lnTo>
                    <a:lnTo>
                      <a:pt x="736" y="2339"/>
                    </a:lnTo>
                    <a:lnTo>
                      <a:pt x="674" y="2339"/>
                    </a:lnTo>
                    <a:lnTo>
                      <a:pt x="613" y="2338"/>
                    </a:lnTo>
                    <a:lnTo>
                      <a:pt x="552" y="2335"/>
                    </a:lnTo>
                    <a:lnTo>
                      <a:pt x="489" y="2332"/>
                    </a:lnTo>
                    <a:lnTo>
                      <a:pt x="427" y="2330"/>
                    </a:lnTo>
                    <a:lnTo>
                      <a:pt x="366" y="2328"/>
                    </a:lnTo>
                    <a:lnTo>
                      <a:pt x="305" y="2330"/>
                    </a:lnTo>
                    <a:lnTo>
                      <a:pt x="196" y="23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46" name="Freeform 105"/>
              <p:cNvSpPr>
                <a:spLocks/>
              </p:cNvSpPr>
              <p:nvPr/>
            </p:nvSpPr>
            <p:spPr bwMode="auto">
              <a:xfrm>
                <a:off x="3139" y="13496"/>
                <a:ext cx="548" cy="433"/>
              </a:xfrm>
              <a:custGeom>
                <a:avLst/>
                <a:gdLst>
                  <a:gd name="T0" fmla="*/ 0 w 1644"/>
                  <a:gd name="T1" fmla="*/ 1 h 865"/>
                  <a:gd name="T2" fmla="*/ 0 w 1644"/>
                  <a:gd name="T3" fmla="*/ 1 h 865"/>
                  <a:gd name="T4" fmla="*/ 0 w 1644"/>
                  <a:gd name="T5" fmla="*/ 1 h 865"/>
                  <a:gd name="T6" fmla="*/ 0 w 1644"/>
                  <a:gd name="T7" fmla="*/ 1 h 865"/>
                  <a:gd name="T8" fmla="*/ 0 w 1644"/>
                  <a:gd name="T9" fmla="*/ 1 h 865"/>
                  <a:gd name="T10" fmla="*/ 0 w 1644"/>
                  <a:gd name="T11" fmla="*/ 1 h 865"/>
                  <a:gd name="T12" fmla="*/ 0 w 1644"/>
                  <a:gd name="T13" fmla="*/ 1 h 865"/>
                  <a:gd name="T14" fmla="*/ 0 w 1644"/>
                  <a:gd name="T15" fmla="*/ 1 h 865"/>
                  <a:gd name="T16" fmla="*/ 0 w 1644"/>
                  <a:gd name="T17" fmla="*/ 1 h 865"/>
                  <a:gd name="T18" fmla="*/ 0 w 1644"/>
                  <a:gd name="T19" fmla="*/ 1 h 865"/>
                  <a:gd name="T20" fmla="*/ 0 w 1644"/>
                  <a:gd name="T21" fmla="*/ 1 h 865"/>
                  <a:gd name="T22" fmla="*/ 0 w 1644"/>
                  <a:gd name="T23" fmla="*/ 1 h 865"/>
                  <a:gd name="T24" fmla="*/ 0 w 1644"/>
                  <a:gd name="T25" fmla="*/ 1 h 865"/>
                  <a:gd name="T26" fmla="*/ 0 w 1644"/>
                  <a:gd name="T27" fmla="*/ 1 h 865"/>
                  <a:gd name="T28" fmla="*/ 0 w 1644"/>
                  <a:gd name="T29" fmla="*/ 1 h 865"/>
                  <a:gd name="T30" fmla="*/ 0 w 1644"/>
                  <a:gd name="T31" fmla="*/ 1 h 865"/>
                  <a:gd name="T32" fmla="*/ 0 w 1644"/>
                  <a:gd name="T33" fmla="*/ 1 h 865"/>
                  <a:gd name="T34" fmla="*/ 0 w 1644"/>
                  <a:gd name="T35" fmla="*/ 1 h 865"/>
                  <a:gd name="T36" fmla="*/ 0 w 1644"/>
                  <a:gd name="T37" fmla="*/ 1 h 865"/>
                  <a:gd name="T38" fmla="*/ 0 w 1644"/>
                  <a:gd name="T39" fmla="*/ 1 h 865"/>
                  <a:gd name="T40" fmla="*/ 0 w 1644"/>
                  <a:gd name="T41" fmla="*/ 1 h 865"/>
                  <a:gd name="T42" fmla="*/ 0 w 1644"/>
                  <a:gd name="T43" fmla="*/ 1 h 865"/>
                  <a:gd name="T44" fmla="*/ 0 w 1644"/>
                  <a:gd name="T45" fmla="*/ 1 h 865"/>
                  <a:gd name="T46" fmla="*/ 0 w 1644"/>
                  <a:gd name="T47" fmla="*/ 1 h 865"/>
                  <a:gd name="T48" fmla="*/ 0 w 1644"/>
                  <a:gd name="T49" fmla="*/ 1 h 865"/>
                  <a:gd name="T50" fmla="*/ 0 w 1644"/>
                  <a:gd name="T51" fmla="*/ 1 h 865"/>
                  <a:gd name="T52" fmla="*/ 0 w 1644"/>
                  <a:gd name="T53" fmla="*/ 1 h 865"/>
                  <a:gd name="T54" fmla="*/ 0 w 1644"/>
                  <a:gd name="T55" fmla="*/ 1 h 865"/>
                  <a:gd name="T56" fmla="*/ 0 w 1644"/>
                  <a:gd name="T57" fmla="*/ 1 h 865"/>
                  <a:gd name="T58" fmla="*/ 0 w 1644"/>
                  <a:gd name="T59" fmla="*/ 1 h 865"/>
                  <a:gd name="T60" fmla="*/ 0 w 1644"/>
                  <a:gd name="T61" fmla="*/ 1 h 865"/>
                  <a:gd name="T62" fmla="*/ 0 w 1644"/>
                  <a:gd name="T63" fmla="*/ 1 h 865"/>
                  <a:gd name="T64" fmla="*/ 0 w 1644"/>
                  <a:gd name="T65" fmla="*/ 1 h 865"/>
                  <a:gd name="T66" fmla="*/ 0 w 1644"/>
                  <a:gd name="T67" fmla="*/ 1 h 865"/>
                  <a:gd name="T68" fmla="*/ 0 w 1644"/>
                  <a:gd name="T69" fmla="*/ 1 h 865"/>
                  <a:gd name="T70" fmla="*/ 0 w 1644"/>
                  <a:gd name="T71" fmla="*/ 1 h 865"/>
                  <a:gd name="T72" fmla="*/ 0 w 1644"/>
                  <a:gd name="T73" fmla="*/ 0 h 865"/>
                  <a:gd name="T74" fmla="*/ 0 w 1644"/>
                  <a:gd name="T75" fmla="*/ 1 h 865"/>
                  <a:gd name="T76" fmla="*/ 0 w 1644"/>
                  <a:gd name="T77" fmla="*/ 1 h 865"/>
                  <a:gd name="T78" fmla="*/ 0 w 1644"/>
                  <a:gd name="T79" fmla="*/ 1 h 865"/>
                  <a:gd name="T80" fmla="*/ 0 w 1644"/>
                  <a:gd name="T81" fmla="*/ 1 h 865"/>
                  <a:gd name="T82" fmla="*/ 0 w 1644"/>
                  <a:gd name="T83" fmla="*/ 1 h 865"/>
                  <a:gd name="T84" fmla="*/ 0 w 1644"/>
                  <a:gd name="T85" fmla="*/ 1 h 865"/>
                  <a:gd name="T86" fmla="*/ 0 w 1644"/>
                  <a:gd name="T87" fmla="*/ 1 h 865"/>
                  <a:gd name="T88" fmla="*/ 0 w 1644"/>
                  <a:gd name="T89" fmla="*/ 1 h 8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644"/>
                  <a:gd name="T136" fmla="*/ 0 h 865"/>
                  <a:gd name="T137" fmla="*/ 1644 w 1644"/>
                  <a:gd name="T138" fmla="*/ 865 h 86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644" h="865">
                    <a:moveTo>
                      <a:pt x="1587" y="857"/>
                    </a:moveTo>
                    <a:lnTo>
                      <a:pt x="1585" y="850"/>
                    </a:lnTo>
                    <a:lnTo>
                      <a:pt x="1581" y="844"/>
                    </a:lnTo>
                    <a:lnTo>
                      <a:pt x="1572" y="840"/>
                    </a:lnTo>
                    <a:lnTo>
                      <a:pt x="1565" y="839"/>
                    </a:lnTo>
                    <a:lnTo>
                      <a:pt x="1553" y="837"/>
                    </a:lnTo>
                    <a:lnTo>
                      <a:pt x="1541" y="837"/>
                    </a:lnTo>
                    <a:lnTo>
                      <a:pt x="1530" y="836"/>
                    </a:lnTo>
                    <a:lnTo>
                      <a:pt x="1521" y="836"/>
                    </a:lnTo>
                    <a:lnTo>
                      <a:pt x="1391" y="832"/>
                    </a:lnTo>
                    <a:lnTo>
                      <a:pt x="1256" y="835"/>
                    </a:lnTo>
                    <a:lnTo>
                      <a:pt x="1114" y="842"/>
                    </a:lnTo>
                    <a:lnTo>
                      <a:pt x="974" y="852"/>
                    </a:lnTo>
                    <a:lnTo>
                      <a:pt x="832" y="859"/>
                    </a:lnTo>
                    <a:lnTo>
                      <a:pt x="698" y="865"/>
                    </a:lnTo>
                    <a:lnTo>
                      <a:pt x="568" y="865"/>
                    </a:lnTo>
                    <a:lnTo>
                      <a:pt x="452" y="860"/>
                    </a:lnTo>
                    <a:lnTo>
                      <a:pt x="408" y="856"/>
                    </a:lnTo>
                    <a:lnTo>
                      <a:pt x="369" y="857"/>
                    </a:lnTo>
                    <a:lnTo>
                      <a:pt x="331" y="859"/>
                    </a:lnTo>
                    <a:lnTo>
                      <a:pt x="294" y="862"/>
                    </a:lnTo>
                    <a:lnTo>
                      <a:pt x="258" y="863"/>
                    </a:lnTo>
                    <a:lnTo>
                      <a:pt x="221" y="861"/>
                    </a:lnTo>
                    <a:lnTo>
                      <a:pt x="185" y="855"/>
                    </a:lnTo>
                    <a:lnTo>
                      <a:pt x="150" y="843"/>
                    </a:lnTo>
                    <a:lnTo>
                      <a:pt x="104" y="819"/>
                    </a:lnTo>
                    <a:lnTo>
                      <a:pt x="69" y="791"/>
                    </a:lnTo>
                    <a:lnTo>
                      <a:pt x="43" y="762"/>
                    </a:lnTo>
                    <a:lnTo>
                      <a:pt x="27" y="730"/>
                    </a:lnTo>
                    <a:lnTo>
                      <a:pt x="14" y="695"/>
                    </a:lnTo>
                    <a:lnTo>
                      <a:pt x="8" y="659"/>
                    </a:lnTo>
                    <a:lnTo>
                      <a:pt x="5" y="622"/>
                    </a:lnTo>
                    <a:lnTo>
                      <a:pt x="5" y="585"/>
                    </a:lnTo>
                    <a:lnTo>
                      <a:pt x="5" y="544"/>
                    </a:lnTo>
                    <a:lnTo>
                      <a:pt x="9" y="504"/>
                    </a:lnTo>
                    <a:lnTo>
                      <a:pt x="11" y="464"/>
                    </a:lnTo>
                    <a:lnTo>
                      <a:pt x="14" y="425"/>
                    </a:lnTo>
                    <a:lnTo>
                      <a:pt x="14" y="384"/>
                    </a:lnTo>
                    <a:lnTo>
                      <a:pt x="14" y="345"/>
                    </a:lnTo>
                    <a:lnTo>
                      <a:pt x="9" y="307"/>
                    </a:lnTo>
                    <a:lnTo>
                      <a:pt x="5" y="270"/>
                    </a:lnTo>
                    <a:lnTo>
                      <a:pt x="0" y="68"/>
                    </a:lnTo>
                    <a:lnTo>
                      <a:pt x="94" y="65"/>
                    </a:lnTo>
                    <a:lnTo>
                      <a:pt x="189" y="63"/>
                    </a:lnTo>
                    <a:lnTo>
                      <a:pt x="283" y="59"/>
                    </a:lnTo>
                    <a:lnTo>
                      <a:pt x="376" y="56"/>
                    </a:lnTo>
                    <a:lnTo>
                      <a:pt x="468" y="52"/>
                    </a:lnTo>
                    <a:lnTo>
                      <a:pt x="560" y="50"/>
                    </a:lnTo>
                    <a:lnTo>
                      <a:pt x="653" y="49"/>
                    </a:lnTo>
                    <a:lnTo>
                      <a:pt x="746" y="52"/>
                    </a:lnTo>
                    <a:lnTo>
                      <a:pt x="800" y="44"/>
                    </a:lnTo>
                    <a:lnTo>
                      <a:pt x="857" y="40"/>
                    </a:lnTo>
                    <a:lnTo>
                      <a:pt x="914" y="37"/>
                    </a:lnTo>
                    <a:lnTo>
                      <a:pt x="974" y="35"/>
                    </a:lnTo>
                    <a:lnTo>
                      <a:pt x="1031" y="32"/>
                    </a:lnTo>
                    <a:lnTo>
                      <a:pt x="1091" y="29"/>
                    </a:lnTo>
                    <a:lnTo>
                      <a:pt x="1151" y="26"/>
                    </a:lnTo>
                    <a:lnTo>
                      <a:pt x="1211" y="24"/>
                    </a:lnTo>
                    <a:lnTo>
                      <a:pt x="1218" y="18"/>
                    </a:lnTo>
                    <a:lnTo>
                      <a:pt x="1227" y="16"/>
                    </a:lnTo>
                    <a:lnTo>
                      <a:pt x="1236" y="15"/>
                    </a:lnTo>
                    <a:lnTo>
                      <a:pt x="1246" y="18"/>
                    </a:lnTo>
                    <a:lnTo>
                      <a:pt x="1255" y="20"/>
                    </a:lnTo>
                    <a:lnTo>
                      <a:pt x="1265" y="22"/>
                    </a:lnTo>
                    <a:lnTo>
                      <a:pt x="1275" y="23"/>
                    </a:lnTo>
                    <a:lnTo>
                      <a:pt x="1286" y="24"/>
                    </a:lnTo>
                    <a:lnTo>
                      <a:pt x="1324" y="19"/>
                    </a:lnTo>
                    <a:lnTo>
                      <a:pt x="1364" y="17"/>
                    </a:lnTo>
                    <a:lnTo>
                      <a:pt x="1405" y="16"/>
                    </a:lnTo>
                    <a:lnTo>
                      <a:pt x="1448" y="16"/>
                    </a:lnTo>
                    <a:lnTo>
                      <a:pt x="1487" y="14"/>
                    </a:lnTo>
                    <a:lnTo>
                      <a:pt x="1528" y="11"/>
                    </a:lnTo>
                    <a:lnTo>
                      <a:pt x="1568" y="6"/>
                    </a:lnTo>
                    <a:lnTo>
                      <a:pt x="1606" y="0"/>
                    </a:lnTo>
                    <a:lnTo>
                      <a:pt x="1639" y="35"/>
                    </a:lnTo>
                    <a:lnTo>
                      <a:pt x="1632" y="124"/>
                    </a:lnTo>
                    <a:lnTo>
                      <a:pt x="1629" y="215"/>
                    </a:lnTo>
                    <a:lnTo>
                      <a:pt x="1629" y="306"/>
                    </a:lnTo>
                    <a:lnTo>
                      <a:pt x="1632" y="397"/>
                    </a:lnTo>
                    <a:lnTo>
                      <a:pt x="1633" y="486"/>
                    </a:lnTo>
                    <a:lnTo>
                      <a:pt x="1635" y="575"/>
                    </a:lnTo>
                    <a:lnTo>
                      <a:pt x="1635" y="662"/>
                    </a:lnTo>
                    <a:lnTo>
                      <a:pt x="1635" y="749"/>
                    </a:lnTo>
                    <a:lnTo>
                      <a:pt x="1633" y="765"/>
                    </a:lnTo>
                    <a:lnTo>
                      <a:pt x="1636" y="784"/>
                    </a:lnTo>
                    <a:lnTo>
                      <a:pt x="1641" y="804"/>
                    </a:lnTo>
                    <a:lnTo>
                      <a:pt x="1644" y="824"/>
                    </a:lnTo>
                    <a:lnTo>
                      <a:pt x="1641" y="840"/>
                    </a:lnTo>
                    <a:lnTo>
                      <a:pt x="1633" y="853"/>
                    </a:lnTo>
                    <a:lnTo>
                      <a:pt x="1614" y="858"/>
                    </a:lnTo>
                    <a:lnTo>
                      <a:pt x="1587" y="857"/>
                    </a:lnTo>
                    <a:close/>
                  </a:path>
                </a:pathLst>
              </a:custGeom>
              <a:solidFill>
                <a:srgbClr val="9ECF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47" name="Freeform 106"/>
              <p:cNvSpPr>
                <a:spLocks/>
              </p:cNvSpPr>
              <p:nvPr/>
            </p:nvSpPr>
            <p:spPr bwMode="auto">
              <a:xfrm>
                <a:off x="3712" y="13832"/>
                <a:ext cx="42" cy="90"/>
              </a:xfrm>
              <a:custGeom>
                <a:avLst/>
                <a:gdLst>
                  <a:gd name="T0" fmla="*/ 0 w 125"/>
                  <a:gd name="T1" fmla="*/ 0 h 181"/>
                  <a:gd name="T2" fmla="*/ 0 w 125"/>
                  <a:gd name="T3" fmla="*/ 0 h 181"/>
                  <a:gd name="T4" fmla="*/ 0 w 125"/>
                  <a:gd name="T5" fmla="*/ 0 h 181"/>
                  <a:gd name="T6" fmla="*/ 0 w 125"/>
                  <a:gd name="T7" fmla="*/ 0 h 181"/>
                  <a:gd name="T8" fmla="*/ 0 w 125"/>
                  <a:gd name="T9" fmla="*/ 0 h 181"/>
                  <a:gd name="T10" fmla="*/ 0 w 125"/>
                  <a:gd name="T11" fmla="*/ 0 h 181"/>
                  <a:gd name="T12" fmla="*/ 0 w 125"/>
                  <a:gd name="T13" fmla="*/ 0 h 181"/>
                  <a:gd name="T14" fmla="*/ 0 w 125"/>
                  <a:gd name="T15" fmla="*/ 0 h 181"/>
                  <a:gd name="T16" fmla="*/ 0 w 125"/>
                  <a:gd name="T17" fmla="*/ 0 h 181"/>
                  <a:gd name="T18" fmla="*/ 0 w 125"/>
                  <a:gd name="T19" fmla="*/ 0 h 181"/>
                  <a:gd name="T20" fmla="*/ 0 w 125"/>
                  <a:gd name="T21" fmla="*/ 0 h 181"/>
                  <a:gd name="T22" fmla="*/ 0 w 125"/>
                  <a:gd name="T23" fmla="*/ 0 h 181"/>
                  <a:gd name="T24" fmla="*/ 0 w 125"/>
                  <a:gd name="T25" fmla="*/ 0 h 181"/>
                  <a:gd name="T26" fmla="*/ 0 w 125"/>
                  <a:gd name="T27" fmla="*/ 0 h 181"/>
                  <a:gd name="T28" fmla="*/ 0 w 125"/>
                  <a:gd name="T29" fmla="*/ 0 h 181"/>
                  <a:gd name="T30" fmla="*/ 0 w 125"/>
                  <a:gd name="T31" fmla="*/ 0 h 181"/>
                  <a:gd name="T32" fmla="*/ 0 w 125"/>
                  <a:gd name="T33" fmla="*/ 0 h 181"/>
                  <a:gd name="T34" fmla="*/ 0 w 125"/>
                  <a:gd name="T35" fmla="*/ 0 h 181"/>
                  <a:gd name="T36" fmla="*/ 0 w 125"/>
                  <a:gd name="T37" fmla="*/ 0 h 181"/>
                  <a:gd name="T38" fmla="*/ 0 w 125"/>
                  <a:gd name="T39" fmla="*/ 0 h 181"/>
                  <a:gd name="T40" fmla="*/ 0 w 125"/>
                  <a:gd name="T41" fmla="*/ 0 h 181"/>
                  <a:gd name="T42" fmla="*/ 0 w 125"/>
                  <a:gd name="T43" fmla="*/ 0 h 181"/>
                  <a:gd name="T44" fmla="*/ 0 w 125"/>
                  <a:gd name="T45" fmla="*/ 0 h 181"/>
                  <a:gd name="T46" fmla="*/ 0 w 125"/>
                  <a:gd name="T47" fmla="*/ 0 h 181"/>
                  <a:gd name="T48" fmla="*/ 0 w 125"/>
                  <a:gd name="T49" fmla="*/ 0 h 181"/>
                  <a:gd name="T50" fmla="*/ 0 w 125"/>
                  <a:gd name="T51" fmla="*/ 0 h 181"/>
                  <a:gd name="T52" fmla="*/ 0 w 125"/>
                  <a:gd name="T53" fmla="*/ 0 h 181"/>
                  <a:gd name="T54" fmla="*/ 0 w 125"/>
                  <a:gd name="T55" fmla="*/ 0 h 181"/>
                  <a:gd name="T56" fmla="*/ 0 w 125"/>
                  <a:gd name="T57" fmla="*/ 0 h 181"/>
                  <a:gd name="T58" fmla="*/ 0 w 125"/>
                  <a:gd name="T59" fmla="*/ 0 h 181"/>
                  <a:gd name="T60" fmla="*/ 0 w 125"/>
                  <a:gd name="T61" fmla="*/ 0 h 181"/>
                  <a:gd name="T62" fmla="*/ 0 w 125"/>
                  <a:gd name="T63" fmla="*/ 0 h 181"/>
                  <a:gd name="T64" fmla="*/ 0 w 125"/>
                  <a:gd name="T65" fmla="*/ 0 h 181"/>
                  <a:gd name="T66" fmla="*/ 0 w 125"/>
                  <a:gd name="T67" fmla="*/ 0 h 181"/>
                  <a:gd name="T68" fmla="*/ 0 w 125"/>
                  <a:gd name="T69" fmla="*/ 0 h 181"/>
                  <a:gd name="T70" fmla="*/ 0 w 125"/>
                  <a:gd name="T71" fmla="*/ 0 h 181"/>
                  <a:gd name="T72" fmla="*/ 0 w 125"/>
                  <a:gd name="T73" fmla="*/ 0 h 181"/>
                  <a:gd name="T74" fmla="*/ 0 w 125"/>
                  <a:gd name="T75" fmla="*/ 0 h 181"/>
                  <a:gd name="T76" fmla="*/ 0 w 125"/>
                  <a:gd name="T77" fmla="*/ 0 h 181"/>
                  <a:gd name="T78" fmla="*/ 0 w 125"/>
                  <a:gd name="T79" fmla="*/ 0 h 181"/>
                  <a:gd name="T80" fmla="*/ 0 w 125"/>
                  <a:gd name="T81" fmla="*/ 0 h 181"/>
                  <a:gd name="T82" fmla="*/ 0 w 125"/>
                  <a:gd name="T83" fmla="*/ 0 h 181"/>
                  <a:gd name="T84" fmla="*/ 0 w 125"/>
                  <a:gd name="T85" fmla="*/ 0 h 181"/>
                  <a:gd name="T86" fmla="*/ 0 w 125"/>
                  <a:gd name="T87" fmla="*/ 0 h 181"/>
                  <a:gd name="T88" fmla="*/ 0 w 125"/>
                  <a:gd name="T89" fmla="*/ 0 h 181"/>
                  <a:gd name="T90" fmla="*/ 0 w 125"/>
                  <a:gd name="T91" fmla="*/ 0 h 18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5"/>
                  <a:gd name="T139" fmla="*/ 0 h 181"/>
                  <a:gd name="T140" fmla="*/ 125 w 125"/>
                  <a:gd name="T141" fmla="*/ 181 h 18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5" h="181">
                    <a:moveTo>
                      <a:pt x="10" y="161"/>
                    </a:moveTo>
                    <a:lnTo>
                      <a:pt x="25" y="150"/>
                    </a:lnTo>
                    <a:lnTo>
                      <a:pt x="13" y="144"/>
                    </a:lnTo>
                    <a:lnTo>
                      <a:pt x="5" y="139"/>
                    </a:lnTo>
                    <a:lnTo>
                      <a:pt x="0" y="133"/>
                    </a:lnTo>
                    <a:lnTo>
                      <a:pt x="3" y="126"/>
                    </a:lnTo>
                    <a:lnTo>
                      <a:pt x="18" y="112"/>
                    </a:lnTo>
                    <a:lnTo>
                      <a:pt x="22" y="117"/>
                    </a:lnTo>
                    <a:lnTo>
                      <a:pt x="35" y="101"/>
                    </a:lnTo>
                    <a:lnTo>
                      <a:pt x="46" y="89"/>
                    </a:lnTo>
                    <a:lnTo>
                      <a:pt x="49" y="76"/>
                    </a:lnTo>
                    <a:lnTo>
                      <a:pt x="50" y="63"/>
                    </a:lnTo>
                    <a:lnTo>
                      <a:pt x="49" y="48"/>
                    </a:lnTo>
                    <a:lnTo>
                      <a:pt x="49" y="35"/>
                    </a:lnTo>
                    <a:lnTo>
                      <a:pt x="50" y="18"/>
                    </a:lnTo>
                    <a:lnTo>
                      <a:pt x="56" y="0"/>
                    </a:lnTo>
                    <a:lnTo>
                      <a:pt x="62" y="2"/>
                    </a:lnTo>
                    <a:lnTo>
                      <a:pt x="70" y="3"/>
                    </a:lnTo>
                    <a:lnTo>
                      <a:pt x="79" y="3"/>
                    </a:lnTo>
                    <a:lnTo>
                      <a:pt x="91" y="3"/>
                    </a:lnTo>
                    <a:lnTo>
                      <a:pt x="100" y="3"/>
                    </a:lnTo>
                    <a:lnTo>
                      <a:pt x="110" y="4"/>
                    </a:lnTo>
                    <a:lnTo>
                      <a:pt x="117" y="8"/>
                    </a:lnTo>
                    <a:lnTo>
                      <a:pt x="123" y="15"/>
                    </a:lnTo>
                    <a:lnTo>
                      <a:pt x="125" y="27"/>
                    </a:lnTo>
                    <a:lnTo>
                      <a:pt x="119" y="39"/>
                    </a:lnTo>
                    <a:lnTo>
                      <a:pt x="107" y="48"/>
                    </a:lnTo>
                    <a:lnTo>
                      <a:pt x="95" y="58"/>
                    </a:lnTo>
                    <a:lnTo>
                      <a:pt x="82" y="65"/>
                    </a:lnTo>
                    <a:lnTo>
                      <a:pt x="73" y="75"/>
                    </a:lnTo>
                    <a:lnTo>
                      <a:pt x="69" y="83"/>
                    </a:lnTo>
                    <a:lnTo>
                      <a:pt x="73" y="94"/>
                    </a:lnTo>
                    <a:lnTo>
                      <a:pt x="73" y="103"/>
                    </a:lnTo>
                    <a:lnTo>
                      <a:pt x="75" y="114"/>
                    </a:lnTo>
                    <a:lnTo>
                      <a:pt x="72" y="125"/>
                    </a:lnTo>
                    <a:lnTo>
                      <a:pt x="70" y="135"/>
                    </a:lnTo>
                    <a:lnTo>
                      <a:pt x="66" y="145"/>
                    </a:lnTo>
                    <a:lnTo>
                      <a:pt x="62" y="155"/>
                    </a:lnTo>
                    <a:lnTo>
                      <a:pt x="56" y="167"/>
                    </a:lnTo>
                    <a:lnTo>
                      <a:pt x="51" y="180"/>
                    </a:lnTo>
                    <a:lnTo>
                      <a:pt x="41" y="181"/>
                    </a:lnTo>
                    <a:lnTo>
                      <a:pt x="35" y="180"/>
                    </a:lnTo>
                    <a:lnTo>
                      <a:pt x="30" y="177"/>
                    </a:lnTo>
                    <a:lnTo>
                      <a:pt x="27" y="174"/>
                    </a:lnTo>
                    <a:lnTo>
                      <a:pt x="18" y="166"/>
                    </a:lnTo>
                    <a:lnTo>
                      <a:pt x="10" y="161"/>
                    </a:lnTo>
                    <a:close/>
                  </a:path>
                </a:pathLst>
              </a:custGeom>
              <a:solidFill>
                <a:srgbClr val="B869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48" name="Freeform 107"/>
              <p:cNvSpPr>
                <a:spLocks/>
              </p:cNvSpPr>
              <p:nvPr/>
            </p:nvSpPr>
            <p:spPr bwMode="auto">
              <a:xfrm>
                <a:off x="3758" y="13485"/>
                <a:ext cx="182" cy="434"/>
              </a:xfrm>
              <a:custGeom>
                <a:avLst/>
                <a:gdLst>
                  <a:gd name="T0" fmla="*/ 0 w 546"/>
                  <a:gd name="T1" fmla="*/ 1 h 867"/>
                  <a:gd name="T2" fmla="*/ 0 w 546"/>
                  <a:gd name="T3" fmla="*/ 1 h 867"/>
                  <a:gd name="T4" fmla="*/ 0 w 546"/>
                  <a:gd name="T5" fmla="*/ 1 h 867"/>
                  <a:gd name="T6" fmla="*/ 0 w 546"/>
                  <a:gd name="T7" fmla="*/ 1 h 867"/>
                  <a:gd name="T8" fmla="*/ 0 w 546"/>
                  <a:gd name="T9" fmla="*/ 1 h 867"/>
                  <a:gd name="T10" fmla="*/ 0 w 546"/>
                  <a:gd name="T11" fmla="*/ 1 h 867"/>
                  <a:gd name="T12" fmla="*/ 0 w 546"/>
                  <a:gd name="T13" fmla="*/ 1 h 867"/>
                  <a:gd name="T14" fmla="*/ 0 w 546"/>
                  <a:gd name="T15" fmla="*/ 1 h 867"/>
                  <a:gd name="T16" fmla="*/ 0 w 546"/>
                  <a:gd name="T17" fmla="*/ 1 h 867"/>
                  <a:gd name="T18" fmla="*/ 0 w 546"/>
                  <a:gd name="T19" fmla="*/ 1 h 867"/>
                  <a:gd name="T20" fmla="*/ 0 w 546"/>
                  <a:gd name="T21" fmla="*/ 1 h 867"/>
                  <a:gd name="T22" fmla="*/ 0 w 546"/>
                  <a:gd name="T23" fmla="*/ 1 h 867"/>
                  <a:gd name="T24" fmla="*/ 0 w 546"/>
                  <a:gd name="T25" fmla="*/ 1 h 867"/>
                  <a:gd name="T26" fmla="*/ 0 w 546"/>
                  <a:gd name="T27" fmla="*/ 1 h 867"/>
                  <a:gd name="T28" fmla="*/ 0 w 546"/>
                  <a:gd name="T29" fmla="*/ 1 h 867"/>
                  <a:gd name="T30" fmla="*/ 0 w 546"/>
                  <a:gd name="T31" fmla="*/ 1 h 867"/>
                  <a:gd name="T32" fmla="*/ 0 w 546"/>
                  <a:gd name="T33" fmla="*/ 1 h 867"/>
                  <a:gd name="T34" fmla="*/ 0 w 546"/>
                  <a:gd name="T35" fmla="*/ 1 h 867"/>
                  <a:gd name="T36" fmla="*/ 0 w 546"/>
                  <a:gd name="T37" fmla="*/ 1 h 867"/>
                  <a:gd name="T38" fmla="*/ 0 w 546"/>
                  <a:gd name="T39" fmla="*/ 1 h 867"/>
                  <a:gd name="T40" fmla="*/ 0 w 546"/>
                  <a:gd name="T41" fmla="*/ 1 h 867"/>
                  <a:gd name="T42" fmla="*/ 0 w 546"/>
                  <a:gd name="T43" fmla="*/ 1 h 867"/>
                  <a:gd name="T44" fmla="*/ 0 w 546"/>
                  <a:gd name="T45" fmla="*/ 1 h 867"/>
                  <a:gd name="T46" fmla="*/ 0 w 546"/>
                  <a:gd name="T47" fmla="*/ 1 h 867"/>
                  <a:gd name="T48" fmla="*/ 0 w 546"/>
                  <a:gd name="T49" fmla="*/ 1 h 867"/>
                  <a:gd name="T50" fmla="*/ 0 w 546"/>
                  <a:gd name="T51" fmla="*/ 1 h 867"/>
                  <a:gd name="T52" fmla="*/ 0 w 546"/>
                  <a:gd name="T53" fmla="*/ 1 h 867"/>
                  <a:gd name="T54" fmla="*/ 0 w 546"/>
                  <a:gd name="T55" fmla="*/ 1 h 867"/>
                  <a:gd name="T56" fmla="*/ 0 w 546"/>
                  <a:gd name="T57" fmla="*/ 1 h 867"/>
                  <a:gd name="T58" fmla="*/ 0 w 546"/>
                  <a:gd name="T59" fmla="*/ 1 h 867"/>
                  <a:gd name="T60" fmla="*/ 0 w 546"/>
                  <a:gd name="T61" fmla="*/ 1 h 867"/>
                  <a:gd name="T62" fmla="*/ 0 w 546"/>
                  <a:gd name="T63" fmla="*/ 1 h 867"/>
                  <a:gd name="T64" fmla="*/ 0 w 546"/>
                  <a:gd name="T65" fmla="*/ 1 h 867"/>
                  <a:gd name="T66" fmla="*/ 0 w 546"/>
                  <a:gd name="T67" fmla="*/ 1 h 867"/>
                  <a:gd name="T68" fmla="*/ 0 w 546"/>
                  <a:gd name="T69" fmla="*/ 1 h 867"/>
                  <a:gd name="T70" fmla="*/ 0 w 546"/>
                  <a:gd name="T71" fmla="*/ 1 h 867"/>
                  <a:gd name="T72" fmla="*/ 0 w 546"/>
                  <a:gd name="T73" fmla="*/ 1 h 867"/>
                  <a:gd name="T74" fmla="*/ 0 w 546"/>
                  <a:gd name="T75" fmla="*/ 1 h 867"/>
                  <a:gd name="T76" fmla="*/ 0 w 546"/>
                  <a:gd name="T77" fmla="*/ 1 h 867"/>
                  <a:gd name="T78" fmla="*/ 0 w 546"/>
                  <a:gd name="T79" fmla="*/ 1 h 867"/>
                  <a:gd name="T80" fmla="*/ 0 w 546"/>
                  <a:gd name="T81" fmla="*/ 1 h 867"/>
                  <a:gd name="T82" fmla="*/ 0 w 546"/>
                  <a:gd name="T83" fmla="*/ 1 h 867"/>
                  <a:gd name="T84" fmla="*/ 0 w 546"/>
                  <a:gd name="T85" fmla="*/ 1 h 867"/>
                  <a:gd name="T86" fmla="*/ 0 w 546"/>
                  <a:gd name="T87" fmla="*/ 1 h 867"/>
                  <a:gd name="T88" fmla="*/ 0 w 546"/>
                  <a:gd name="T89" fmla="*/ 1 h 867"/>
                  <a:gd name="T90" fmla="*/ 0 w 546"/>
                  <a:gd name="T91" fmla="*/ 1 h 867"/>
                  <a:gd name="T92" fmla="*/ 0 w 546"/>
                  <a:gd name="T93" fmla="*/ 1 h 867"/>
                  <a:gd name="T94" fmla="*/ 0 w 546"/>
                  <a:gd name="T95" fmla="*/ 1 h 867"/>
                  <a:gd name="T96" fmla="*/ 0 w 546"/>
                  <a:gd name="T97" fmla="*/ 1 h 867"/>
                  <a:gd name="T98" fmla="*/ 0 w 546"/>
                  <a:gd name="T99" fmla="*/ 1 h 867"/>
                  <a:gd name="T100" fmla="*/ 0 w 546"/>
                  <a:gd name="T101" fmla="*/ 1 h 867"/>
                  <a:gd name="T102" fmla="*/ 0 w 546"/>
                  <a:gd name="T103" fmla="*/ 1 h 867"/>
                  <a:gd name="T104" fmla="*/ 0 w 546"/>
                  <a:gd name="T105" fmla="*/ 1 h 867"/>
                  <a:gd name="T106" fmla="*/ 0 w 546"/>
                  <a:gd name="T107" fmla="*/ 1 h 867"/>
                  <a:gd name="T108" fmla="*/ 0 w 546"/>
                  <a:gd name="T109" fmla="*/ 1 h 867"/>
                  <a:gd name="T110" fmla="*/ 0 w 546"/>
                  <a:gd name="T111" fmla="*/ 1 h 867"/>
                  <a:gd name="T112" fmla="*/ 0 w 546"/>
                  <a:gd name="T113" fmla="*/ 1 h 867"/>
                  <a:gd name="T114" fmla="*/ 0 w 546"/>
                  <a:gd name="T115" fmla="*/ 1 h 867"/>
                  <a:gd name="T116" fmla="*/ 0 w 546"/>
                  <a:gd name="T117" fmla="*/ 1 h 867"/>
                  <a:gd name="T118" fmla="*/ 0 w 546"/>
                  <a:gd name="T119" fmla="*/ 1 h 867"/>
                  <a:gd name="T120" fmla="*/ 0 w 546"/>
                  <a:gd name="T121" fmla="*/ 1 h 86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46"/>
                  <a:gd name="T184" fmla="*/ 0 h 867"/>
                  <a:gd name="T185" fmla="*/ 546 w 546"/>
                  <a:gd name="T186" fmla="*/ 867 h 86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46" h="867">
                    <a:moveTo>
                      <a:pt x="17" y="854"/>
                    </a:moveTo>
                    <a:lnTo>
                      <a:pt x="11" y="843"/>
                    </a:lnTo>
                    <a:lnTo>
                      <a:pt x="11" y="832"/>
                    </a:lnTo>
                    <a:lnTo>
                      <a:pt x="13" y="822"/>
                    </a:lnTo>
                    <a:lnTo>
                      <a:pt x="17" y="811"/>
                    </a:lnTo>
                    <a:lnTo>
                      <a:pt x="20" y="800"/>
                    </a:lnTo>
                    <a:lnTo>
                      <a:pt x="25" y="788"/>
                    </a:lnTo>
                    <a:lnTo>
                      <a:pt x="27" y="776"/>
                    </a:lnTo>
                    <a:lnTo>
                      <a:pt x="29" y="765"/>
                    </a:lnTo>
                    <a:lnTo>
                      <a:pt x="36" y="755"/>
                    </a:lnTo>
                    <a:lnTo>
                      <a:pt x="33" y="750"/>
                    </a:lnTo>
                    <a:lnTo>
                      <a:pt x="25" y="742"/>
                    </a:lnTo>
                    <a:lnTo>
                      <a:pt x="22" y="735"/>
                    </a:lnTo>
                    <a:lnTo>
                      <a:pt x="17" y="647"/>
                    </a:lnTo>
                    <a:lnTo>
                      <a:pt x="14" y="560"/>
                    </a:lnTo>
                    <a:lnTo>
                      <a:pt x="10" y="473"/>
                    </a:lnTo>
                    <a:lnTo>
                      <a:pt x="7" y="386"/>
                    </a:lnTo>
                    <a:lnTo>
                      <a:pt x="3" y="298"/>
                    </a:lnTo>
                    <a:lnTo>
                      <a:pt x="1" y="211"/>
                    </a:lnTo>
                    <a:lnTo>
                      <a:pt x="0" y="124"/>
                    </a:lnTo>
                    <a:lnTo>
                      <a:pt x="0" y="38"/>
                    </a:lnTo>
                    <a:lnTo>
                      <a:pt x="3" y="29"/>
                    </a:lnTo>
                    <a:lnTo>
                      <a:pt x="8" y="23"/>
                    </a:lnTo>
                    <a:lnTo>
                      <a:pt x="16" y="18"/>
                    </a:lnTo>
                    <a:lnTo>
                      <a:pt x="25" y="13"/>
                    </a:lnTo>
                    <a:lnTo>
                      <a:pt x="32" y="9"/>
                    </a:lnTo>
                    <a:lnTo>
                      <a:pt x="41" y="6"/>
                    </a:lnTo>
                    <a:lnTo>
                      <a:pt x="48" y="3"/>
                    </a:lnTo>
                    <a:lnTo>
                      <a:pt x="55" y="0"/>
                    </a:lnTo>
                    <a:lnTo>
                      <a:pt x="112" y="1"/>
                    </a:lnTo>
                    <a:lnTo>
                      <a:pt x="172" y="4"/>
                    </a:lnTo>
                    <a:lnTo>
                      <a:pt x="229" y="7"/>
                    </a:lnTo>
                    <a:lnTo>
                      <a:pt x="289" y="11"/>
                    </a:lnTo>
                    <a:lnTo>
                      <a:pt x="346" y="13"/>
                    </a:lnTo>
                    <a:lnTo>
                      <a:pt x="405" y="15"/>
                    </a:lnTo>
                    <a:lnTo>
                      <a:pt x="460" y="15"/>
                    </a:lnTo>
                    <a:lnTo>
                      <a:pt x="517" y="15"/>
                    </a:lnTo>
                    <a:lnTo>
                      <a:pt x="513" y="25"/>
                    </a:lnTo>
                    <a:lnTo>
                      <a:pt x="510" y="36"/>
                    </a:lnTo>
                    <a:lnTo>
                      <a:pt x="506" y="46"/>
                    </a:lnTo>
                    <a:lnTo>
                      <a:pt x="503" y="57"/>
                    </a:lnTo>
                    <a:lnTo>
                      <a:pt x="498" y="66"/>
                    </a:lnTo>
                    <a:lnTo>
                      <a:pt x="497" y="77"/>
                    </a:lnTo>
                    <a:lnTo>
                      <a:pt x="498" y="86"/>
                    </a:lnTo>
                    <a:lnTo>
                      <a:pt x="506" y="97"/>
                    </a:lnTo>
                    <a:lnTo>
                      <a:pt x="510" y="167"/>
                    </a:lnTo>
                    <a:lnTo>
                      <a:pt x="514" y="237"/>
                    </a:lnTo>
                    <a:lnTo>
                      <a:pt x="519" y="305"/>
                    </a:lnTo>
                    <a:lnTo>
                      <a:pt x="525" y="375"/>
                    </a:lnTo>
                    <a:lnTo>
                      <a:pt x="529" y="442"/>
                    </a:lnTo>
                    <a:lnTo>
                      <a:pt x="535" y="512"/>
                    </a:lnTo>
                    <a:lnTo>
                      <a:pt x="541" y="582"/>
                    </a:lnTo>
                    <a:lnTo>
                      <a:pt x="546" y="657"/>
                    </a:lnTo>
                    <a:lnTo>
                      <a:pt x="539" y="661"/>
                    </a:lnTo>
                    <a:lnTo>
                      <a:pt x="533" y="665"/>
                    </a:lnTo>
                    <a:lnTo>
                      <a:pt x="529" y="669"/>
                    </a:lnTo>
                    <a:lnTo>
                      <a:pt x="527" y="673"/>
                    </a:lnTo>
                    <a:lnTo>
                      <a:pt x="546" y="676"/>
                    </a:lnTo>
                    <a:lnTo>
                      <a:pt x="533" y="689"/>
                    </a:lnTo>
                    <a:lnTo>
                      <a:pt x="520" y="702"/>
                    </a:lnTo>
                    <a:lnTo>
                      <a:pt x="504" y="713"/>
                    </a:lnTo>
                    <a:lnTo>
                      <a:pt x="488" y="724"/>
                    </a:lnTo>
                    <a:lnTo>
                      <a:pt x="470" y="734"/>
                    </a:lnTo>
                    <a:lnTo>
                      <a:pt x="459" y="746"/>
                    </a:lnTo>
                    <a:lnTo>
                      <a:pt x="447" y="758"/>
                    </a:lnTo>
                    <a:lnTo>
                      <a:pt x="443" y="775"/>
                    </a:lnTo>
                    <a:lnTo>
                      <a:pt x="431" y="785"/>
                    </a:lnTo>
                    <a:lnTo>
                      <a:pt x="419" y="792"/>
                    </a:lnTo>
                    <a:lnTo>
                      <a:pt x="406" y="797"/>
                    </a:lnTo>
                    <a:lnTo>
                      <a:pt x="393" y="803"/>
                    </a:lnTo>
                    <a:lnTo>
                      <a:pt x="378" y="806"/>
                    </a:lnTo>
                    <a:lnTo>
                      <a:pt x="365" y="811"/>
                    </a:lnTo>
                    <a:lnTo>
                      <a:pt x="352" y="818"/>
                    </a:lnTo>
                    <a:lnTo>
                      <a:pt x="342" y="827"/>
                    </a:lnTo>
                    <a:lnTo>
                      <a:pt x="323" y="827"/>
                    </a:lnTo>
                    <a:lnTo>
                      <a:pt x="305" y="828"/>
                    </a:lnTo>
                    <a:lnTo>
                      <a:pt x="286" y="828"/>
                    </a:lnTo>
                    <a:lnTo>
                      <a:pt x="267" y="829"/>
                    </a:lnTo>
                    <a:lnTo>
                      <a:pt x="248" y="828"/>
                    </a:lnTo>
                    <a:lnTo>
                      <a:pt x="229" y="828"/>
                    </a:lnTo>
                    <a:lnTo>
                      <a:pt x="212" y="828"/>
                    </a:lnTo>
                    <a:lnTo>
                      <a:pt x="197" y="829"/>
                    </a:lnTo>
                    <a:lnTo>
                      <a:pt x="197" y="823"/>
                    </a:lnTo>
                    <a:lnTo>
                      <a:pt x="197" y="815"/>
                    </a:lnTo>
                    <a:lnTo>
                      <a:pt x="197" y="807"/>
                    </a:lnTo>
                    <a:lnTo>
                      <a:pt x="197" y="799"/>
                    </a:lnTo>
                    <a:lnTo>
                      <a:pt x="196" y="789"/>
                    </a:lnTo>
                    <a:lnTo>
                      <a:pt x="199" y="782"/>
                    </a:lnTo>
                    <a:lnTo>
                      <a:pt x="203" y="774"/>
                    </a:lnTo>
                    <a:lnTo>
                      <a:pt x="212" y="770"/>
                    </a:lnTo>
                    <a:lnTo>
                      <a:pt x="213" y="760"/>
                    </a:lnTo>
                    <a:lnTo>
                      <a:pt x="210" y="752"/>
                    </a:lnTo>
                    <a:lnTo>
                      <a:pt x="204" y="743"/>
                    </a:lnTo>
                    <a:lnTo>
                      <a:pt x="197" y="737"/>
                    </a:lnTo>
                    <a:lnTo>
                      <a:pt x="187" y="730"/>
                    </a:lnTo>
                    <a:lnTo>
                      <a:pt x="177" y="724"/>
                    </a:lnTo>
                    <a:lnTo>
                      <a:pt x="165" y="721"/>
                    </a:lnTo>
                    <a:lnTo>
                      <a:pt x="156" y="719"/>
                    </a:lnTo>
                    <a:lnTo>
                      <a:pt x="141" y="713"/>
                    </a:lnTo>
                    <a:lnTo>
                      <a:pt x="131" y="713"/>
                    </a:lnTo>
                    <a:lnTo>
                      <a:pt x="122" y="716"/>
                    </a:lnTo>
                    <a:lnTo>
                      <a:pt x="118" y="722"/>
                    </a:lnTo>
                    <a:lnTo>
                      <a:pt x="114" y="730"/>
                    </a:lnTo>
                    <a:lnTo>
                      <a:pt x="111" y="738"/>
                    </a:lnTo>
                    <a:lnTo>
                      <a:pt x="106" y="746"/>
                    </a:lnTo>
                    <a:lnTo>
                      <a:pt x="103" y="754"/>
                    </a:lnTo>
                    <a:lnTo>
                      <a:pt x="101" y="767"/>
                    </a:lnTo>
                    <a:lnTo>
                      <a:pt x="102" y="782"/>
                    </a:lnTo>
                    <a:lnTo>
                      <a:pt x="103" y="796"/>
                    </a:lnTo>
                    <a:lnTo>
                      <a:pt x="106" y="812"/>
                    </a:lnTo>
                    <a:lnTo>
                      <a:pt x="106" y="826"/>
                    </a:lnTo>
                    <a:lnTo>
                      <a:pt x="105" y="841"/>
                    </a:lnTo>
                    <a:lnTo>
                      <a:pt x="98" y="855"/>
                    </a:lnTo>
                    <a:lnTo>
                      <a:pt x="84" y="867"/>
                    </a:lnTo>
                    <a:lnTo>
                      <a:pt x="73" y="867"/>
                    </a:lnTo>
                    <a:lnTo>
                      <a:pt x="64" y="867"/>
                    </a:lnTo>
                    <a:lnTo>
                      <a:pt x="55" y="865"/>
                    </a:lnTo>
                    <a:lnTo>
                      <a:pt x="48" y="864"/>
                    </a:lnTo>
                    <a:lnTo>
                      <a:pt x="39" y="861"/>
                    </a:lnTo>
                    <a:lnTo>
                      <a:pt x="32" y="858"/>
                    </a:lnTo>
                    <a:lnTo>
                      <a:pt x="25" y="855"/>
                    </a:lnTo>
                    <a:lnTo>
                      <a:pt x="17" y="854"/>
                    </a:lnTo>
                    <a:close/>
                  </a:path>
                </a:pathLst>
              </a:custGeom>
              <a:solidFill>
                <a:srgbClr val="FFCC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49" name="Freeform 108"/>
              <p:cNvSpPr>
                <a:spLocks/>
              </p:cNvSpPr>
              <p:nvPr/>
            </p:nvSpPr>
            <p:spPr bwMode="auto">
              <a:xfrm>
                <a:off x="3908" y="13608"/>
                <a:ext cx="242" cy="299"/>
              </a:xfrm>
              <a:custGeom>
                <a:avLst/>
                <a:gdLst>
                  <a:gd name="T0" fmla="*/ 0 w 726"/>
                  <a:gd name="T1" fmla="*/ 0 h 599"/>
                  <a:gd name="T2" fmla="*/ 0 w 726"/>
                  <a:gd name="T3" fmla="*/ 0 h 599"/>
                  <a:gd name="T4" fmla="*/ 0 w 726"/>
                  <a:gd name="T5" fmla="*/ 0 h 599"/>
                  <a:gd name="T6" fmla="*/ 0 w 726"/>
                  <a:gd name="T7" fmla="*/ 0 h 599"/>
                  <a:gd name="T8" fmla="*/ 0 w 726"/>
                  <a:gd name="T9" fmla="*/ 0 h 599"/>
                  <a:gd name="T10" fmla="*/ 0 w 726"/>
                  <a:gd name="T11" fmla="*/ 0 h 599"/>
                  <a:gd name="T12" fmla="*/ 0 w 726"/>
                  <a:gd name="T13" fmla="*/ 0 h 599"/>
                  <a:gd name="T14" fmla="*/ 0 w 726"/>
                  <a:gd name="T15" fmla="*/ 0 h 599"/>
                  <a:gd name="T16" fmla="*/ 0 w 726"/>
                  <a:gd name="T17" fmla="*/ 0 h 599"/>
                  <a:gd name="T18" fmla="*/ 0 w 726"/>
                  <a:gd name="T19" fmla="*/ 0 h 599"/>
                  <a:gd name="T20" fmla="*/ 0 w 726"/>
                  <a:gd name="T21" fmla="*/ 0 h 599"/>
                  <a:gd name="T22" fmla="*/ 0 w 726"/>
                  <a:gd name="T23" fmla="*/ 0 h 599"/>
                  <a:gd name="T24" fmla="*/ 0 w 726"/>
                  <a:gd name="T25" fmla="*/ 0 h 599"/>
                  <a:gd name="T26" fmla="*/ 0 w 726"/>
                  <a:gd name="T27" fmla="*/ 0 h 599"/>
                  <a:gd name="T28" fmla="*/ 0 w 726"/>
                  <a:gd name="T29" fmla="*/ 0 h 599"/>
                  <a:gd name="T30" fmla="*/ 0 w 726"/>
                  <a:gd name="T31" fmla="*/ 0 h 599"/>
                  <a:gd name="T32" fmla="*/ 0 w 726"/>
                  <a:gd name="T33" fmla="*/ 0 h 599"/>
                  <a:gd name="T34" fmla="*/ 0 w 726"/>
                  <a:gd name="T35" fmla="*/ 0 h 599"/>
                  <a:gd name="T36" fmla="*/ 0 w 726"/>
                  <a:gd name="T37" fmla="*/ 0 h 599"/>
                  <a:gd name="T38" fmla="*/ 0 w 726"/>
                  <a:gd name="T39" fmla="*/ 0 h 599"/>
                  <a:gd name="T40" fmla="*/ 0 w 726"/>
                  <a:gd name="T41" fmla="*/ 0 h 599"/>
                  <a:gd name="T42" fmla="*/ 0 w 726"/>
                  <a:gd name="T43" fmla="*/ 0 h 599"/>
                  <a:gd name="T44" fmla="*/ 0 w 726"/>
                  <a:gd name="T45" fmla="*/ 0 h 599"/>
                  <a:gd name="T46" fmla="*/ 0 w 726"/>
                  <a:gd name="T47" fmla="*/ 0 h 599"/>
                  <a:gd name="T48" fmla="*/ 0 w 726"/>
                  <a:gd name="T49" fmla="*/ 0 h 599"/>
                  <a:gd name="T50" fmla="*/ 0 w 726"/>
                  <a:gd name="T51" fmla="*/ 0 h 599"/>
                  <a:gd name="T52" fmla="*/ 0 w 726"/>
                  <a:gd name="T53" fmla="*/ 0 h 599"/>
                  <a:gd name="T54" fmla="*/ 0 w 726"/>
                  <a:gd name="T55" fmla="*/ 0 h 599"/>
                  <a:gd name="T56" fmla="*/ 0 w 726"/>
                  <a:gd name="T57" fmla="*/ 0 h 599"/>
                  <a:gd name="T58" fmla="*/ 0 w 726"/>
                  <a:gd name="T59" fmla="*/ 0 h 599"/>
                  <a:gd name="T60" fmla="*/ 0 w 726"/>
                  <a:gd name="T61" fmla="*/ 0 h 599"/>
                  <a:gd name="T62" fmla="*/ 0 w 726"/>
                  <a:gd name="T63" fmla="*/ 0 h 599"/>
                  <a:gd name="T64" fmla="*/ 0 w 726"/>
                  <a:gd name="T65" fmla="*/ 0 h 599"/>
                  <a:gd name="T66" fmla="*/ 0 w 726"/>
                  <a:gd name="T67" fmla="*/ 0 h 599"/>
                  <a:gd name="T68" fmla="*/ 0 w 726"/>
                  <a:gd name="T69" fmla="*/ 0 h 599"/>
                  <a:gd name="T70" fmla="*/ 0 w 726"/>
                  <a:gd name="T71" fmla="*/ 0 h 599"/>
                  <a:gd name="T72" fmla="*/ 0 w 726"/>
                  <a:gd name="T73" fmla="*/ 0 h 599"/>
                  <a:gd name="T74" fmla="*/ 0 w 726"/>
                  <a:gd name="T75" fmla="*/ 0 h 599"/>
                  <a:gd name="T76" fmla="*/ 0 w 726"/>
                  <a:gd name="T77" fmla="*/ 0 h 599"/>
                  <a:gd name="T78" fmla="*/ 0 w 726"/>
                  <a:gd name="T79" fmla="*/ 0 h 599"/>
                  <a:gd name="T80" fmla="*/ 0 w 726"/>
                  <a:gd name="T81" fmla="*/ 0 h 599"/>
                  <a:gd name="T82" fmla="*/ 0 w 726"/>
                  <a:gd name="T83" fmla="*/ 0 h 599"/>
                  <a:gd name="T84" fmla="*/ 0 w 726"/>
                  <a:gd name="T85" fmla="*/ 0 h 599"/>
                  <a:gd name="T86" fmla="*/ 0 w 726"/>
                  <a:gd name="T87" fmla="*/ 0 h 599"/>
                  <a:gd name="T88" fmla="*/ 0 w 726"/>
                  <a:gd name="T89" fmla="*/ 0 h 599"/>
                  <a:gd name="T90" fmla="*/ 0 w 726"/>
                  <a:gd name="T91" fmla="*/ 0 h 599"/>
                  <a:gd name="T92" fmla="*/ 0 w 726"/>
                  <a:gd name="T93" fmla="*/ 0 h 59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26"/>
                  <a:gd name="T142" fmla="*/ 0 h 599"/>
                  <a:gd name="T143" fmla="*/ 726 w 726"/>
                  <a:gd name="T144" fmla="*/ 599 h 5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26" h="599">
                    <a:moveTo>
                      <a:pt x="4" y="599"/>
                    </a:moveTo>
                    <a:lnTo>
                      <a:pt x="0" y="592"/>
                    </a:lnTo>
                    <a:lnTo>
                      <a:pt x="0" y="584"/>
                    </a:lnTo>
                    <a:lnTo>
                      <a:pt x="1" y="576"/>
                    </a:lnTo>
                    <a:lnTo>
                      <a:pt x="5" y="569"/>
                    </a:lnTo>
                    <a:lnTo>
                      <a:pt x="10" y="563"/>
                    </a:lnTo>
                    <a:lnTo>
                      <a:pt x="19" y="558"/>
                    </a:lnTo>
                    <a:lnTo>
                      <a:pt x="29" y="553"/>
                    </a:lnTo>
                    <a:lnTo>
                      <a:pt x="42" y="553"/>
                    </a:lnTo>
                    <a:lnTo>
                      <a:pt x="54" y="551"/>
                    </a:lnTo>
                    <a:lnTo>
                      <a:pt x="67" y="549"/>
                    </a:lnTo>
                    <a:lnTo>
                      <a:pt x="78" y="546"/>
                    </a:lnTo>
                    <a:lnTo>
                      <a:pt x="90" y="543"/>
                    </a:lnTo>
                    <a:lnTo>
                      <a:pt x="76" y="531"/>
                    </a:lnTo>
                    <a:lnTo>
                      <a:pt x="90" y="524"/>
                    </a:lnTo>
                    <a:lnTo>
                      <a:pt x="106" y="516"/>
                    </a:lnTo>
                    <a:lnTo>
                      <a:pt x="115" y="512"/>
                    </a:lnTo>
                    <a:lnTo>
                      <a:pt x="124" y="510"/>
                    </a:lnTo>
                    <a:lnTo>
                      <a:pt x="133" y="509"/>
                    </a:lnTo>
                    <a:lnTo>
                      <a:pt x="143" y="510"/>
                    </a:lnTo>
                    <a:lnTo>
                      <a:pt x="194" y="459"/>
                    </a:lnTo>
                    <a:lnTo>
                      <a:pt x="181" y="456"/>
                    </a:lnTo>
                    <a:lnTo>
                      <a:pt x="175" y="453"/>
                    </a:lnTo>
                    <a:lnTo>
                      <a:pt x="172" y="447"/>
                    </a:lnTo>
                    <a:lnTo>
                      <a:pt x="172" y="443"/>
                    </a:lnTo>
                    <a:lnTo>
                      <a:pt x="172" y="437"/>
                    </a:lnTo>
                    <a:lnTo>
                      <a:pt x="175" y="432"/>
                    </a:lnTo>
                    <a:lnTo>
                      <a:pt x="178" y="425"/>
                    </a:lnTo>
                    <a:lnTo>
                      <a:pt x="179" y="421"/>
                    </a:lnTo>
                    <a:lnTo>
                      <a:pt x="169" y="401"/>
                    </a:lnTo>
                    <a:lnTo>
                      <a:pt x="163" y="380"/>
                    </a:lnTo>
                    <a:lnTo>
                      <a:pt x="157" y="357"/>
                    </a:lnTo>
                    <a:lnTo>
                      <a:pt x="157" y="335"/>
                    </a:lnTo>
                    <a:lnTo>
                      <a:pt x="154" y="311"/>
                    </a:lnTo>
                    <a:lnTo>
                      <a:pt x="153" y="289"/>
                    </a:lnTo>
                    <a:lnTo>
                      <a:pt x="152" y="266"/>
                    </a:lnTo>
                    <a:lnTo>
                      <a:pt x="150" y="246"/>
                    </a:lnTo>
                    <a:lnTo>
                      <a:pt x="191" y="247"/>
                    </a:lnTo>
                    <a:lnTo>
                      <a:pt x="232" y="246"/>
                    </a:lnTo>
                    <a:lnTo>
                      <a:pt x="271" y="240"/>
                    </a:lnTo>
                    <a:lnTo>
                      <a:pt x="312" y="233"/>
                    </a:lnTo>
                    <a:lnTo>
                      <a:pt x="350" y="225"/>
                    </a:lnTo>
                    <a:lnTo>
                      <a:pt x="390" y="217"/>
                    </a:lnTo>
                    <a:lnTo>
                      <a:pt x="429" y="209"/>
                    </a:lnTo>
                    <a:lnTo>
                      <a:pt x="470" y="206"/>
                    </a:lnTo>
                    <a:lnTo>
                      <a:pt x="467" y="196"/>
                    </a:lnTo>
                    <a:lnTo>
                      <a:pt x="475" y="191"/>
                    </a:lnTo>
                    <a:lnTo>
                      <a:pt x="485" y="187"/>
                    </a:lnTo>
                    <a:lnTo>
                      <a:pt x="499" y="184"/>
                    </a:lnTo>
                    <a:lnTo>
                      <a:pt x="581" y="68"/>
                    </a:lnTo>
                    <a:lnTo>
                      <a:pt x="571" y="60"/>
                    </a:lnTo>
                    <a:lnTo>
                      <a:pt x="565" y="52"/>
                    </a:lnTo>
                    <a:lnTo>
                      <a:pt x="559" y="45"/>
                    </a:lnTo>
                    <a:lnTo>
                      <a:pt x="557" y="37"/>
                    </a:lnTo>
                    <a:lnTo>
                      <a:pt x="554" y="29"/>
                    </a:lnTo>
                    <a:lnTo>
                      <a:pt x="554" y="20"/>
                    </a:lnTo>
                    <a:lnTo>
                      <a:pt x="554" y="10"/>
                    </a:lnTo>
                    <a:lnTo>
                      <a:pt x="555" y="0"/>
                    </a:lnTo>
                    <a:lnTo>
                      <a:pt x="723" y="12"/>
                    </a:lnTo>
                    <a:lnTo>
                      <a:pt x="719" y="41"/>
                    </a:lnTo>
                    <a:lnTo>
                      <a:pt x="720" y="73"/>
                    </a:lnTo>
                    <a:lnTo>
                      <a:pt x="723" y="107"/>
                    </a:lnTo>
                    <a:lnTo>
                      <a:pt x="726" y="141"/>
                    </a:lnTo>
                    <a:lnTo>
                      <a:pt x="720" y="173"/>
                    </a:lnTo>
                    <a:lnTo>
                      <a:pt x="709" y="203"/>
                    </a:lnTo>
                    <a:lnTo>
                      <a:pt x="682" y="227"/>
                    </a:lnTo>
                    <a:lnTo>
                      <a:pt x="641" y="246"/>
                    </a:lnTo>
                    <a:lnTo>
                      <a:pt x="592" y="271"/>
                    </a:lnTo>
                    <a:lnTo>
                      <a:pt x="548" y="299"/>
                    </a:lnTo>
                    <a:lnTo>
                      <a:pt x="504" y="328"/>
                    </a:lnTo>
                    <a:lnTo>
                      <a:pt x="461" y="357"/>
                    </a:lnTo>
                    <a:lnTo>
                      <a:pt x="419" y="387"/>
                    </a:lnTo>
                    <a:lnTo>
                      <a:pt x="377" y="417"/>
                    </a:lnTo>
                    <a:lnTo>
                      <a:pt x="334" y="445"/>
                    </a:lnTo>
                    <a:lnTo>
                      <a:pt x="292" y="475"/>
                    </a:lnTo>
                    <a:lnTo>
                      <a:pt x="298" y="482"/>
                    </a:lnTo>
                    <a:lnTo>
                      <a:pt x="299" y="492"/>
                    </a:lnTo>
                    <a:lnTo>
                      <a:pt x="296" y="502"/>
                    </a:lnTo>
                    <a:lnTo>
                      <a:pt x="295" y="510"/>
                    </a:lnTo>
                    <a:lnTo>
                      <a:pt x="266" y="518"/>
                    </a:lnTo>
                    <a:lnTo>
                      <a:pt x="245" y="532"/>
                    </a:lnTo>
                    <a:lnTo>
                      <a:pt x="229" y="547"/>
                    </a:lnTo>
                    <a:lnTo>
                      <a:pt x="217" y="563"/>
                    </a:lnTo>
                    <a:lnTo>
                      <a:pt x="203" y="578"/>
                    </a:lnTo>
                    <a:lnTo>
                      <a:pt x="187" y="589"/>
                    </a:lnTo>
                    <a:lnTo>
                      <a:pt x="163" y="597"/>
                    </a:lnTo>
                    <a:lnTo>
                      <a:pt x="131" y="599"/>
                    </a:lnTo>
                    <a:lnTo>
                      <a:pt x="114" y="598"/>
                    </a:lnTo>
                    <a:lnTo>
                      <a:pt x="97" y="598"/>
                    </a:lnTo>
                    <a:lnTo>
                      <a:pt x="80" y="597"/>
                    </a:lnTo>
                    <a:lnTo>
                      <a:pt x="65" y="597"/>
                    </a:lnTo>
                    <a:lnTo>
                      <a:pt x="48" y="596"/>
                    </a:lnTo>
                    <a:lnTo>
                      <a:pt x="33" y="596"/>
                    </a:lnTo>
                    <a:lnTo>
                      <a:pt x="17" y="597"/>
                    </a:lnTo>
                    <a:lnTo>
                      <a:pt x="4" y="599"/>
                    </a:lnTo>
                    <a:close/>
                  </a:path>
                </a:pathLst>
              </a:custGeom>
              <a:solidFill>
                <a:srgbClr val="FFF0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50" name="Freeform 109"/>
              <p:cNvSpPr>
                <a:spLocks/>
              </p:cNvSpPr>
              <p:nvPr/>
            </p:nvSpPr>
            <p:spPr bwMode="auto">
              <a:xfrm>
                <a:off x="3193" y="13892"/>
                <a:ext cx="18" cy="9"/>
              </a:xfrm>
              <a:custGeom>
                <a:avLst/>
                <a:gdLst>
                  <a:gd name="T0" fmla="*/ 0 w 55"/>
                  <a:gd name="T1" fmla="*/ 1 h 18"/>
                  <a:gd name="T2" fmla="*/ 0 w 55"/>
                  <a:gd name="T3" fmla="*/ 1 h 18"/>
                  <a:gd name="T4" fmla="*/ 0 w 55"/>
                  <a:gd name="T5" fmla="*/ 1 h 18"/>
                  <a:gd name="T6" fmla="*/ 0 w 55"/>
                  <a:gd name="T7" fmla="*/ 1 h 18"/>
                  <a:gd name="T8" fmla="*/ 0 w 55"/>
                  <a:gd name="T9" fmla="*/ 1 h 18"/>
                  <a:gd name="T10" fmla="*/ 0 w 55"/>
                  <a:gd name="T11" fmla="*/ 1 h 18"/>
                  <a:gd name="T12" fmla="*/ 0 w 55"/>
                  <a:gd name="T13" fmla="*/ 1 h 18"/>
                  <a:gd name="T14" fmla="*/ 0 w 55"/>
                  <a:gd name="T15" fmla="*/ 1 h 18"/>
                  <a:gd name="T16" fmla="*/ 0 w 55"/>
                  <a:gd name="T17" fmla="*/ 0 h 18"/>
                  <a:gd name="T18" fmla="*/ 0 w 55"/>
                  <a:gd name="T19" fmla="*/ 1 h 18"/>
                  <a:gd name="T20" fmla="*/ 0 w 55"/>
                  <a:gd name="T21" fmla="*/ 1 h 18"/>
                  <a:gd name="T22" fmla="*/ 0 w 55"/>
                  <a:gd name="T23" fmla="*/ 1 h 18"/>
                  <a:gd name="T24" fmla="*/ 0 w 55"/>
                  <a:gd name="T25" fmla="*/ 1 h 18"/>
                  <a:gd name="T26" fmla="*/ 0 w 55"/>
                  <a:gd name="T27" fmla="*/ 1 h 18"/>
                  <a:gd name="T28" fmla="*/ 0 w 55"/>
                  <a:gd name="T29" fmla="*/ 1 h 18"/>
                  <a:gd name="T30" fmla="*/ 0 w 55"/>
                  <a:gd name="T31" fmla="*/ 1 h 18"/>
                  <a:gd name="T32" fmla="*/ 0 w 55"/>
                  <a:gd name="T33" fmla="*/ 1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
                  <a:gd name="T52" fmla="*/ 0 h 18"/>
                  <a:gd name="T53" fmla="*/ 55 w 55"/>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 h="18">
                    <a:moveTo>
                      <a:pt x="1" y="16"/>
                    </a:moveTo>
                    <a:lnTo>
                      <a:pt x="0" y="9"/>
                    </a:lnTo>
                    <a:lnTo>
                      <a:pt x="4" y="6"/>
                    </a:lnTo>
                    <a:lnTo>
                      <a:pt x="10" y="5"/>
                    </a:lnTo>
                    <a:lnTo>
                      <a:pt x="19" y="5"/>
                    </a:lnTo>
                    <a:lnTo>
                      <a:pt x="28" y="5"/>
                    </a:lnTo>
                    <a:lnTo>
                      <a:pt x="36" y="5"/>
                    </a:lnTo>
                    <a:lnTo>
                      <a:pt x="42" y="4"/>
                    </a:lnTo>
                    <a:lnTo>
                      <a:pt x="50" y="0"/>
                    </a:lnTo>
                    <a:lnTo>
                      <a:pt x="55" y="2"/>
                    </a:lnTo>
                    <a:lnTo>
                      <a:pt x="54" y="6"/>
                    </a:lnTo>
                    <a:lnTo>
                      <a:pt x="47" y="10"/>
                    </a:lnTo>
                    <a:lnTo>
                      <a:pt x="42" y="14"/>
                    </a:lnTo>
                    <a:lnTo>
                      <a:pt x="35" y="15"/>
                    </a:lnTo>
                    <a:lnTo>
                      <a:pt x="23" y="18"/>
                    </a:lnTo>
                    <a:lnTo>
                      <a:pt x="12" y="18"/>
                    </a:lnTo>
                    <a:lnTo>
                      <a:pt x="1"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51" name="Freeform 110"/>
              <p:cNvSpPr>
                <a:spLocks/>
              </p:cNvSpPr>
              <p:nvPr/>
            </p:nvSpPr>
            <p:spPr bwMode="auto">
              <a:xfrm>
                <a:off x="4007" y="13546"/>
                <a:ext cx="338" cy="354"/>
              </a:xfrm>
              <a:custGeom>
                <a:avLst/>
                <a:gdLst>
                  <a:gd name="T0" fmla="*/ 0 w 1012"/>
                  <a:gd name="T1" fmla="*/ 1 h 708"/>
                  <a:gd name="T2" fmla="*/ 0 w 1012"/>
                  <a:gd name="T3" fmla="*/ 1 h 708"/>
                  <a:gd name="T4" fmla="*/ 0 w 1012"/>
                  <a:gd name="T5" fmla="*/ 1 h 708"/>
                  <a:gd name="T6" fmla="*/ 0 w 1012"/>
                  <a:gd name="T7" fmla="*/ 1 h 708"/>
                  <a:gd name="T8" fmla="*/ 0 w 1012"/>
                  <a:gd name="T9" fmla="*/ 1 h 708"/>
                  <a:gd name="T10" fmla="*/ 0 w 1012"/>
                  <a:gd name="T11" fmla="*/ 1 h 708"/>
                  <a:gd name="T12" fmla="*/ 0 w 1012"/>
                  <a:gd name="T13" fmla="*/ 1 h 708"/>
                  <a:gd name="T14" fmla="*/ 0 w 1012"/>
                  <a:gd name="T15" fmla="*/ 1 h 708"/>
                  <a:gd name="T16" fmla="*/ 0 w 1012"/>
                  <a:gd name="T17" fmla="*/ 1 h 708"/>
                  <a:gd name="T18" fmla="*/ 0 w 1012"/>
                  <a:gd name="T19" fmla="*/ 1 h 708"/>
                  <a:gd name="T20" fmla="*/ 0 w 1012"/>
                  <a:gd name="T21" fmla="*/ 1 h 708"/>
                  <a:gd name="T22" fmla="*/ 0 w 1012"/>
                  <a:gd name="T23" fmla="*/ 1 h 708"/>
                  <a:gd name="T24" fmla="*/ 0 w 1012"/>
                  <a:gd name="T25" fmla="*/ 1 h 708"/>
                  <a:gd name="T26" fmla="*/ 0 w 1012"/>
                  <a:gd name="T27" fmla="*/ 1 h 708"/>
                  <a:gd name="T28" fmla="*/ 0 w 1012"/>
                  <a:gd name="T29" fmla="*/ 1 h 708"/>
                  <a:gd name="T30" fmla="*/ 0 w 1012"/>
                  <a:gd name="T31" fmla="*/ 1 h 708"/>
                  <a:gd name="T32" fmla="*/ 0 w 1012"/>
                  <a:gd name="T33" fmla="*/ 1 h 708"/>
                  <a:gd name="T34" fmla="*/ 0 w 1012"/>
                  <a:gd name="T35" fmla="*/ 1 h 708"/>
                  <a:gd name="T36" fmla="*/ 0 w 1012"/>
                  <a:gd name="T37" fmla="*/ 1 h 708"/>
                  <a:gd name="T38" fmla="*/ 0 w 1012"/>
                  <a:gd name="T39" fmla="*/ 1 h 708"/>
                  <a:gd name="T40" fmla="*/ 0 w 1012"/>
                  <a:gd name="T41" fmla="*/ 1 h 708"/>
                  <a:gd name="T42" fmla="*/ 0 w 1012"/>
                  <a:gd name="T43" fmla="*/ 1 h 708"/>
                  <a:gd name="T44" fmla="*/ 0 w 1012"/>
                  <a:gd name="T45" fmla="*/ 1 h 708"/>
                  <a:gd name="T46" fmla="*/ 0 w 1012"/>
                  <a:gd name="T47" fmla="*/ 1 h 708"/>
                  <a:gd name="T48" fmla="*/ 0 w 1012"/>
                  <a:gd name="T49" fmla="*/ 1 h 708"/>
                  <a:gd name="T50" fmla="*/ 0 w 1012"/>
                  <a:gd name="T51" fmla="*/ 1 h 708"/>
                  <a:gd name="T52" fmla="*/ 0 w 1012"/>
                  <a:gd name="T53" fmla="*/ 1 h 708"/>
                  <a:gd name="T54" fmla="*/ 0 w 1012"/>
                  <a:gd name="T55" fmla="*/ 1 h 708"/>
                  <a:gd name="T56" fmla="*/ 0 w 1012"/>
                  <a:gd name="T57" fmla="*/ 1 h 708"/>
                  <a:gd name="T58" fmla="*/ 0 w 1012"/>
                  <a:gd name="T59" fmla="*/ 1 h 708"/>
                  <a:gd name="T60" fmla="*/ 0 w 1012"/>
                  <a:gd name="T61" fmla="*/ 1 h 708"/>
                  <a:gd name="T62" fmla="*/ 0 w 1012"/>
                  <a:gd name="T63" fmla="*/ 1 h 708"/>
                  <a:gd name="T64" fmla="*/ 0 w 1012"/>
                  <a:gd name="T65" fmla="*/ 1 h 708"/>
                  <a:gd name="T66" fmla="*/ 0 w 1012"/>
                  <a:gd name="T67" fmla="*/ 1 h 708"/>
                  <a:gd name="T68" fmla="*/ 0 w 1012"/>
                  <a:gd name="T69" fmla="*/ 1 h 708"/>
                  <a:gd name="T70" fmla="*/ 0 w 1012"/>
                  <a:gd name="T71" fmla="*/ 1 h 708"/>
                  <a:gd name="T72" fmla="*/ 0 w 1012"/>
                  <a:gd name="T73" fmla="*/ 1 h 708"/>
                  <a:gd name="T74" fmla="*/ 0 w 1012"/>
                  <a:gd name="T75" fmla="*/ 1 h 708"/>
                  <a:gd name="T76" fmla="*/ 0 w 1012"/>
                  <a:gd name="T77" fmla="*/ 1 h 708"/>
                  <a:gd name="T78" fmla="*/ 0 w 1012"/>
                  <a:gd name="T79" fmla="*/ 1 h 708"/>
                  <a:gd name="T80" fmla="*/ 0 w 1012"/>
                  <a:gd name="T81" fmla="*/ 1 h 708"/>
                  <a:gd name="T82" fmla="*/ 0 w 1012"/>
                  <a:gd name="T83" fmla="*/ 1 h 708"/>
                  <a:gd name="T84" fmla="*/ 0 w 1012"/>
                  <a:gd name="T85" fmla="*/ 1 h 708"/>
                  <a:gd name="T86" fmla="*/ 0 w 1012"/>
                  <a:gd name="T87" fmla="*/ 1 h 708"/>
                  <a:gd name="T88" fmla="*/ 0 w 1012"/>
                  <a:gd name="T89" fmla="*/ 1 h 708"/>
                  <a:gd name="T90" fmla="*/ 0 w 1012"/>
                  <a:gd name="T91" fmla="*/ 1 h 708"/>
                  <a:gd name="T92" fmla="*/ 0 w 1012"/>
                  <a:gd name="T93" fmla="*/ 1 h 708"/>
                  <a:gd name="T94" fmla="*/ 0 w 1012"/>
                  <a:gd name="T95" fmla="*/ 1 h 708"/>
                  <a:gd name="T96" fmla="*/ 0 w 1012"/>
                  <a:gd name="T97" fmla="*/ 1 h 708"/>
                  <a:gd name="T98" fmla="*/ 0 w 1012"/>
                  <a:gd name="T99" fmla="*/ 1 h 708"/>
                  <a:gd name="T100" fmla="*/ 0 w 1012"/>
                  <a:gd name="T101" fmla="*/ 1 h 708"/>
                  <a:gd name="T102" fmla="*/ 0 w 1012"/>
                  <a:gd name="T103" fmla="*/ 1 h 708"/>
                  <a:gd name="T104" fmla="*/ 0 w 1012"/>
                  <a:gd name="T105" fmla="*/ 1 h 708"/>
                  <a:gd name="T106" fmla="*/ 0 w 1012"/>
                  <a:gd name="T107" fmla="*/ 1 h 708"/>
                  <a:gd name="T108" fmla="*/ 0 w 1012"/>
                  <a:gd name="T109" fmla="*/ 1 h 708"/>
                  <a:gd name="T110" fmla="*/ 0 w 1012"/>
                  <a:gd name="T111" fmla="*/ 1 h 708"/>
                  <a:gd name="T112" fmla="*/ 0 w 1012"/>
                  <a:gd name="T113" fmla="*/ 1 h 708"/>
                  <a:gd name="T114" fmla="*/ 0 w 1012"/>
                  <a:gd name="T115" fmla="*/ 1 h 708"/>
                  <a:gd name="T116" fmla="*/ 0 w 1012"/>
                  <a:gd name="T117" fmla="*/ 1 h 708"/>
                  <a:gd name="T118" fmla="*/ 0 w 1012"/>
                  <a:gd name="T119" fmla="*/ 1 h 70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12"/>
                  <a:gd name="T181" fmla="*/ 0 h 708"/>
                  <a:gd name="T182" fmla="*/ 1012 w 1012"/>
                  <a:gd name="T183" fmla="*/ 708 h 70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12" h="708">
                    <a:moveTo>
                      <a:pt x="0" y="706"/>
                    </a:moveTo>
                    <a:lnTo>
                      <a:pt x="10" y="703"/>
                    </a:lnTo>
                    <a:lnTo>
                      <a:pt x="18" y="698"/>
                    </a:lnTo>
                    <a:lnTo>
                      <a:pt x="19" y="685"/>
                    </a:lnTo>
                    <a:lnTo>
                      <a:pt x="31" y="674"/>
                    </a:lnTo>
                    <a:lnTo>
                      <a:pt x="44" y="664"/>
                    </a:lnTo>
                    <a:lnTo>
                      <a:pt x="62" y="653"/>
                    </a:lnTo>
                    <a:lnTo>
                      <a:pt x="76" y="641"/>
                    </a:lnTo>
                    <a:lnTo>
                      <a:pt x="88" y="630"/>
                    </a:lnTo>
                    <a:lnTo>
                      <a:pt x="92" y="616"/>
                    </a:lnTo>
                    <a:lnTo>
                      <a:pt x="89" y="603"/>
                    </a:lnTo>
                    <a:lnTo>
                      <a:pt x="95" y="594"/>
                    </a:lnTo>
                    <a:lnTo>
                      <a:pt x="104" y="590"/>
                    </a:lnTo>
                    <a:lnTo>
                      <a:pt x="113" y="585"/>
                    </a:lnTo>
                    <a:lnTo>
                      <a:pt x="126" y="585"/>
                    </a:lnTo>
                    <a:lnTo>
                      <a:pt x="136" y="584"/>
                    </a:lnTo>
                    <a:lnTo>
                      <a:pt x="148" y="584"/>
                    </a:lnTo>
                    <a:lnTo>
                      <a:pt x="160" y="583"/>
                    </a:lnTo>
                    <a:lnTo>
                      <a:pt x="171" y="582"/>
                    </a:lnTo>
                    <a:lnTo>
                      <a:pt x="196" y="562"/>
                    </a:lnTo>
                    <a:lnTo>
                      <a:pt x="219" y="543"/>
                    </a:lnTo>
                    <a:lnTo>
                      <a:pt x="243" y="524"/>
                    </a:lnTo>
                    <a:lnTo>
                      <a:pt x="266" y="505"/>
                    </a:lnTo>
                    <a:lnTo>
                      <a:pt x="288" y="486"/>
                    </a:lnTo>
                    <a:lnTo>
                      <a:pt x="315" y="470"/>
                    </a:lnTo>
                    <a:lnTo>
                      <a:pt x="341" y="454"/>
                    </a:lnTo>
                    <a:lnTo>
                      <a:pt x="372" y="441"/>
                    </a:lnTo>
                    <a:lnTo>
                      <a:pt x="386" y="425"/>
                    </a:lnTo>
                    <a:lnTo>
                      <a:pt x="404" y="409"/>
                    </a:lnTo>
                    <a:lnTo>
                      <a:pt x="421" y="392"/>
                    </a:lnTo>
                    <a:lnTo>
                      <a:pt x="440" y="377"/>
                    </a:lnTo>
                    <a:lnTo>
                      <a:pt x="455" y="359"/>
                    </a:lnTo>
                    <a:lnTo>
                      <a:pt x="468" y="341"/>
                    </a:lnTo>
                    <a:lnTo>
                      <a:pt x="478" y="323"/>
                    </a:lnTo>
                    <a:lnTo>
                      <a:pt x="484" y="305"/>
                    </a:lnTo>
                    <a:lnTo>
                      <a:pt x="499" y="51"/>
                    </a:lnTo>
                    <a:lnTo>
                      <a:pt x="468" y="47"/>
                    </a:lnTo>
                    <a:lnTo>
                      <a:pt x="437" y="45"/>
                    </a:lnTo>
                    <a:lnTo>
                      <a:pt x="404" y="44"/>
                    </a:lnTo>
                    <a:lnTo>
                      <a:pt x="372" y="43"/>
                    </a:lnTo>
                    <a:lnTo>
                      <a:pt x="338" y="41"/>
                    </a:lnTo>
                    <a:lnTo>
                      <a:pt x="307" y="40"/>
                    </a:lnTo>
                    <a:lnTo>
                      <a:pt x="279" y="35"/>
                    </a:lnTo>
                    <a:lnTo>
                      <a:pt x="256" y="32"/>
                    </a:lnTo>
                    <a:lnTo>
                      <a:pt x="262" y="20"/>
                    </a:lnTo>
                    <a:lnTo>
                      <a:pt x="274" y="13"/>
                    </a:lnTo>
                    <a:lnTo>
                      <a:pt x="287" y="11"/>
                    </a:lnTo>
                    <a:lnTo>
                      <a:pt x="304" y="12"/>
                    </a:lnTo>
                    <a:lnTo>
                      <a:pt x="320" y="13"/>
                    </a:lnTo>
                    <a:lnTo>
                      <a:pt x="338" y="14"/>
                    </a:lnTo>
                    <a:lnTo>
                      <a:pt x="354" y="14"/>
                    </a:lnTo>
                    <a:lnTo>
                      <a:pt x="372" y="11"/>
                    </a:lnTo>
                    <a:lnTo>
                      <a:pt x="437" y="5"/>
                    </a:lnTo>
                    <a:lnTo>
                      <a:pt x="507" y="3"/>
                    </a:lnTo>
                    <a:lnTo>
                      <a:pt x="578" y="0"/>
                    </a:lnTo>
                    <a:lnTo>
                      <a:pt x="651" y="1"/>
                    </a:lnTo>
                    <a:lnTo>
                      <a:pt x="721" y="1"/>
                    </a:lnTo>
                    <a:lnTo>
                      <a:pt x="793" y="5"/>
                    </a:lnTo>
                    <a:lnTo>
                      <a:pt x="861" y="8"/>
                    </a:lnTo>
                    <a:lnTo>
                      <a:pt x="927" y="11"/>
                    </a:lnTo>
                    <a:lnTo>
                      <a:pt x="937" y="14"/>
                    </a:lnTo>
                    <a:lnTo>
                      <a:pt x="948" y="17"/>
                    </a:lnTo>
                    <a:lnTo>
                      <a:pt x="958" y="21"/>
                    </a:lnTo>
                    <a:lnTo>
                      <a:pt x="968" y="24"/>
                    </a:lnTo>
                    <a:lnTo>
                      <a:pt x="977" y="26"/>
                    </a:lnTo>
                    <a:lnTo>
                      <a:pt x="988" y="28"/>
                    </a:lnTo>
                    <a:lnTo>
                      <a:pt x="999" y="30"/>
                    </a:lnTo>
                    <a:lnTo>
                      <a:pt x="1012" y="32"/>
                    </a:lnTo>
                    <a:lnTo>
                      <a:pt x="1006" y="34"/>
                    </a:lnTo>
                    <a:lnTo>
                      <a:pt x="999" y="36"/>
                    </a:lnTo>
                    <a:lnTo>
                      <a:pt x="990" y="36"/>
                    </a:lnTo>
                    <a:lnTo>
                      <a:pt x="981" y="38"/>
                    </a:lnTo>
                    <a:lnTo>
                      <a:pt x="971" y="38"/>
                    </a:lnTo>
                    <a:lnTo>
                      <a:pt x="961" y="38"/>
                    </a:lnTo>
                    <a:lnTo>
                      <a:pt x="952" y="39"/>
                    </a:lnTo>
                    <a:lnTo>
                      <a:pt x="946" y="43"/>
                    </a:lnTo>
                    <a:lnTo>
                      <a:pt x="920" y="63"/>
                    </a:lnTo>
                    <a:lnTo>
                      <a:pt x="910" y="87"/>
                    </a:lnTo>
                    <a:lnTo>
                      <a:pt x="907" y="113"/>
                    </a:lnTo>
                    <a:lnTo>
                      <a:pt x="908" y="140"/>
                    </a:lnTo>
                    <a:lnTo>
                      <a:pt x="907" y="165"/>
                    </a:lnTo>
                    <a:lnTo>
                      <a:pt x="901" y="187"/>
                    </a:lnTo>
                    <a:lnTo>
                      <a:pt x="880" y="204"/>
                    </a:lnTo>
                    <a:lnTo>
                      <a:pt x="845" y="216"/>
                    </a:lnTo>
                    <a:lnTo>
                      <a:pt x="829" y="228"/>
                    </a:lnTo>
                    <a:lnTo>
                      <a:pt x="815" y="244"/>
                    </a:lnTo>
                    <a:lnTo>
                      <a:pt x="801" y="260"/>
                    </a:lnTo>
                    <a:lnTo>
                      <a:pt x="790" y="277"/>
                    </a:lnTo>
                    <a:lnTo>
                      <a:pt x="779" y="293"/>
                    </a:lnTo>
                    <a:lnTo>
                      <a:pt x="774" y="311"/>
                    </a:lnTo>
                    <a:lnTo>
                      <a:pt x="769" y="328"/>
                    </a:lnTo>
                    <a:lnTo>
                      <a:pt x="771" y="347"/>
                    </a:lnTo>
                    <a:lnTo>
                      <a:pt x="760" y="354"/>
                    </a:lnTo>
                    <a:lnTo>
                      <a:pt x="753" y="364"/>
                    </a:lnTo>
                    <a:lnTo>
                      <a:pt x="747" y="374"/>
                    </a:lnTo>
                    <a:lnTo>
                      <a:pt x="741" y="385"/>
                    </a:lnTo>
                    <a:lnTo>
                      <a:pt x="731" y="392"/>
                    </a:lnTo>
                    <a:lnTo>
                      <a:pt x="722" y="399"/>
                    </a:lnTo>
                    <a:lnTo>
                      <a:pt x="711" y="401"/>
                    </a:lnTo>
                    <a:lnTo>
                      <a:pt x="696" y="401"/>
                    </a:lnTo>
                    <a:lnTo>
                      <a:pt x="681" y="409"/>
                    </a:lnTo>
                    <a:lnTo>
                      <a:pt x="670" y="421"/>
                    </a:lnTo>
                    <a:lnTo>
                      <a:pt x="658" y="433"/>
                    </a:lnTo>
                    <a:lnTo>
                      <a:pt x="649" y="445"/>
                    </a:lnTo>
                    <a:lnTo>
                      <a:pt x="641" y="458"/>
                    </a:lnTo>
                    <a:lnTo>
                      <a:pt x="635" y="472"/>
                    </a:lnTo>
                    <a:lnTo>
                      <a:pt x="630" y="486"/>
                    </a:lnTo>
                    <a:lnTo>
                      <a:pt x="629" y="501"/>
                    </a:lnTo>
                    <a:lnTo>
                      <a:pt x="636" y="507"/>
                    </a:lnTo>
                    <a:lnTo>
                      <a:pt x="639" y="516"/>
                    </a:lnTo>
                    <a:lnTo>
                      <a:pt x="638" y="526"/>
                    </a:lnTo>
                    <a:lnTo>
                      <a:pt x="641" y="536"/>
                    </a:lnTo>
                    <a:lnTo>
                      <a:pt x="630" y="540"/>
                    </a:lnTo>
                    <a:lnTo>
                      <a:pt x="620" y="542"/>
                    </a:lnTo>
                    <a:lnTo>
                      <a:pt x="611" y="542"/>
                    </a:lnTo>
                    <a:lnTo>
                      <a:pt x="603" y="543"/>
                    </a:lnTo>
                    <a:lnTo>
                      <a:pt x="592" y="541"/>
                    </a:lnTo>
                    <a:lnTo>
                      <a:pt x="584" y="541"/>
                    </a:lnTo>
                    <a:lnTo>
                      <a:pt x="575" y="541"/>
                    </a:lnTo>
                    <a:lnTo>
                      <a:pt x="566" y="544"/>
                    </a:lnTo>
                    <a:lnTo>
                      <a:pt x="550" y="552"/>
                    </a:lnTo>
                    <a:lnTo>
                      <a:pt x="535" y="562"/>
                    </a:lnTo>
                    <a:lnTo>
                      <a:pt x="521" y="572"/>
                    </a:lnTo>
                    <a:lnTo>
                      <a:pt x="509" y="583"/>
                    </a:lnTo>
                    <a:lnTo>
                      <a:pt x="497" y="593"/>
                    </a:lnTo>
                    <a:lnTo>
                      <a:pt x="490" y="605"/>
                    </a:lnTo>
                    <a:lnTo>
                      <a:pt x="486" y="618"/>
                    </a:lnTo>
                    <a:lnTo>
                      <a:pt x="487" y="633"/>
                    </a:lnTo>
                    <a:lnTo>
                      <a:pt x="474" y="634"/>
                    </a:lnTo>
                    <a:lnTo>
                      <a:pt x="465" y="638"/>
                    </a:lnTo>
                    <a:lnTo>
                      <a:pt x="455" y="645"/>
                    </a:lnTo>
                    <a:lnTo>
                      <a:pt x="448" y="651"/>
                    </a:lnTo>
                    <a:lnTo>
                      <a:pt x="437" y="657"/>
                    </a:lnTo>
                    <a:lnTo>
                      <a:pt x="429" y="664"/>
                    </a:lnTo>
                    <a:lnTo>
                      <a:pt x="417" y="668"/>
                    </a:lnTo>
                    <a:lnTo>
                      <a:pt x="405" y="673"/>
                    </a:lnTo>
                    <a:lnTo>
                      <a:pt x="391" y="681"/>
                    </a:lnTo>
                    <a:lnTo>
                      <a:pt x="377" y="690"/>
                    </a:lnTo>
                    <a:lnTo>
                      <a:pt x="369" y="692"/>
                    </a:lnTo>
                    <a:lnTo>
                      <a:pt x="360" y="696"/>
                    </a:lnTo>
                    <a:lnTo>
                      <a:pt x="348" y="696"/>
                    </a:lnTo>
                    <a:lnTo>
                      <a:pt x="338" y="696"/>
                    </a:lnTo>
                    <a:lnTo>
                      <a:pt x="323" y="696"/>
                    </a:lnTo>
                    <a:lnTo>
                      <a:pt x="328" y="689"/>
                    </a:lnTo>
                    <a:lnTo>
                      <a:pt x="335" y="684"/>
                    </a:lnTo>
                    <a:lnTo>
                      <a:pt x="342" y="679"/>
                    </a:lnTo>
                    <a:lnTo>
                      <a:pt x="351" y="673"/>
                    </a:lnTo>
                    <a:lnTo>
                      <a:pt x="358" y="667"/>
                    </a:lnTo>
                    <a:lnTo>
                      <a:pt x="366" y="662"/>
                    </a:lnTo>
                    <a:lnTo>
                      <a:pt x="370" y="655"/>
                    </a:lnTo>
                    <a:lnTo>
                      <a:pt x="376" y="649"/>
                    </a:lnTo>
                    <a:lnTo>
                      <a:pt x="366" y="648"/>
                    </a:lnTo>
                    <a:lnTo>
                      <a:pt x="357" y="649"/>
                    </a:lnTo>
                    <a:lnTo>
                      <a:pt x="347" y="649"/>
                    </a:lnTo>
                    <a:lnTo>
                      <a:pt x="338" y="650"/>
                    </a:lnTo>
                    <a:lnTo>
                      <a:pt x="329" y="649"/>
                    </a:lnTo>
                    <a:lnTo>
                      <a:pt x="320" y="647"/>
                    </a:lnTo>
                    <a:lnTo>
                      <a:pt x="312" y="644"/>
                    </a:lnTo>
                    <a:lnTo>
                      <a:pt x="306" y="638"/>
                    </a:lnTo>
                    <a:lnTo>
                      <a:pt x="294" y="644"/>
                    </a:lnTo>
                    <a:lnTo>
                      <a:pt x="282" y="652"/>
                    </a:lnTo>
                    <a:lnTo>
                      <a:pt x="269" y="662"/>
                    </a:lnTo>
                    <a:lnTo>
                      <a:pt x="256" y="671"/>
                    </a:lnTo>
                    <a:lnTo>
                      <a:pt x="282" y="698"/>
                    </a:lnTo>
                    <a:lnTo>
                      <a:pt x="275" y="698"/>
                    </a:lnTo>
                    <a:lnTo>
                      <a:pt x="268" y="698"/>
                    </a:lnTo>
                    <a:lnTo>
                      <a:pt x="259" y="697"/>
                    </a:lnTo>
                    <a:lnTo>
                      <a:pt x="255" y="697"/>
                    </a:lnTo>
                    <a:lnTo>
                      <a:pt x="244" y="691"/>
                    </a:lnTo>
                    <a:lnTo>
                      <a:pt x="246" y="684"/>
                    </a:lnTo>
                    <a:lnTo>
                      <a:pt x="228" y="692"/>
                    </a:lnTo>
                    <a:lnTo>
                      <a:pt x="211" y="696"/>
                    </a:lnTo>
                    <a:lnTo>
                      <a:pt x="190" y="694"/>
                    </a:lnTo>
                    <a:lnTo>
                      <a:pt x="170" y="692"/>
                    </a:lnTo>
                    <a:lnTo>
                      <a:pt x="148" y="688"/>
                    </a:lnTo>
                    <a:lnTo>
                      <a:pt x="127" y="686"/>
                    </a:lnTo>
                    <a:lnTo>
                      <a:pt x="105" y="687"/>
                    </a:lnTo>
                    <a:lnTo>
                      <a:pt x="85" y="696"/>
                    </a:lnTo>
                    <a:lnTo>
                      <a:pt x="22" y="701"/>
                    </a:lnTo>
                    <a:lnTo>
                      <a:pt x="22" y="708"/>
                    </a:lnTo>
                    <a:lnTo>
                      <a:pt x="12" y="705"/>
                    </a:lnTo>
                    <a:lnTo>
                      <a:pt x="0" y="706"/>
                    </a:lnTo>
                    <a:close/>
                  </a:path>
                </a:pathLst>
              </a:custGeom>
              <a:solidFill>
                <a:srgbClr val="B8C2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52" name="Freeform 111"/>
              <p:cNvSpPr>
                <a:spLocks/>
              </p:cNvSpPr>
              <p:nvPr/>
            </p:nvSpPr>
            <p:spPr bwMode="auto">
              <a:xfrm>
                <a:off x="3425" y="13753"/>
                <a:ext cx="57" cy="147"/>
              </a:xfrm>
              <a:custGeom>
                <a:avLst/>
                <a:gdLst>
                  <a:gd name="T0" fmla="*/ 0 w 170"/>
                  <a:gd name="T1" fmla="*/ 1 h 293"/>
                  <a:gd name="T2" fmla="*/ 0 w 170"/>
                  <a:gd name="T3" fmla="*/ 1 h 293"/>
                  <a:gd name="T4" fmla="*/ 0 w 170"/>
                  <a:gd name="T5" fmla="*/ 1 h 293"/>
                  <a:gd name="T6" fmla="*/ 0 w 170"/>
                  <a:gd name="T7" fmla="*/ 1 h 293"/>
                  <a:gd name="T8" fmla="*/ 0 w 170"/>
                  <a:gd name="T9" fmla="*/ 1 h 293"/>
                  <a:gd name="T10" fmla="*/ 0 w 170"/>
                  <a:gd name="T11" fmla="*/ 1 h 293"/>
                  <a:gd name="T12" fmla="*/ 0 w 170"/>
                  <a:gd name="T13" fmla="*/ 1 h 293"/>
                  <a:gd name="T14" fmla="*/ 0 w 170"/>
                  <a:gd name="T15" fmla="*/ 1 h 293"/>
                  <a:gd name="T16" fmla="*/ 0 w 170"/>
                  <a:gd name="T17" fmla="*/ 1 h 293"/>
                  <a:gd name="T18" fmla="*/ 0 w 170"/>
                  <a:gd name="T19" fmla="*/ 1 h 293"/>
                  <a:gd name="T20" fmla="*/ 0 w 170"/>
                  <a:gd name="T21" fmla="*/ 1 h 293"/>
                  <a:gd name="T22" fmla="*/ 0 w 170"/>
                  <a:gd name="T23" fmla="*/ 1 h 293"/>
                  <a:gd name="T24" fmla="*/ 0 w 170"/>
                  <a:gd name="T25" fmla="*/ 1 h 293"/>
                  <a:gd name="T26" fmla="*/ 0 w 170"/>
                  <a:gd name="T27" fmla="*/ 1 h 293"/>
                  <a:gd name="T28" fmla="*/ 0 w 170"/>
                  <a:gd name="T29" fmla="*/ 1 h 293"/>
                  <a:gd name="T30" fmla="*/ 0 w 170"/>
                  <a:gd name="T31" fmla="*/ 1 h 293"/>
                  <a:gd name="T32" fmla="*/ 0 w 170"/>
                  <a:gd name="T33" fmla="*/ 1 h 293"/>
                  <a:gd name="T34" fmla="*/ 0 w 170"/>
                  <a:gd name="T35" fmla="*/ 1 h 293"/>
                  <a:gd name="T36" fmla="*/ 0 w 170"/>
                  <a:gd name="T37" fmla="*/ 1 h 293"/>
                  <a:gd name="T38" fmla="*/ 0 w 170"/>
                  <a:gd name="T39" fmla="*/ 1 h 293"/>
                  <a:gd name="T40" fmla="*/ 0 w 170"/>
                  <a:gd name="T41" fmla="*/ 1 h 293"/>
                  <a:gd name="T42" fmla="*/ 0 w 170"/>
                  <a:gd name="T43" fmla="*/ 1 h 293"/>
                  <a:gd name="T44" fmla="*/ 0 w 170"/>
                  <a:gd name="T45" fmla="*/ 1 h 293"/>
                  <a:gd name="T46" fmla="*/ 0 w 170"/>
                  <a:gd name="T47" fmla="*/ 1 h 293"/>
                  <a:gd name="T48" fmla="*/ 0 w 170"/>
                  <a:gd name="T49" fmla="*/ 0 h 293"/>
                  <a:gd name="T50" fmla="*/ 0 w 170"/>
                  <a:gd name="T51" fmla="*/ 1 h 293"/>
                  <a:gd name="T52" fmla="*/ 0 w 170"/>
                  <a:gd name="T53" fmla="*/ 1 h 293"/>
                  <a:gd name="T54" fmla="*/ 0 w 170"/>
                  <a:gd name="T55" fmla="*/ 1 h 293"/>
                  <a:gd name="T56" fmla="*/ 0 w 170"/>
                  <a:gd name="T57" fmla="*/ 1 h 293"/>
                  <a:gd name="T58" fmla="*/ 0 w 170"/>
                  <a:gd name="T59" fmla="*/ 1 h 293"/>
                  <a:gd name="T60" fmla="*/ 0 w 170"/>
                  <a:gd name="T61" fmla="*/ 1 h 293"/>
                  <a:gd name="T62" fmla="*/ 0 w 170"/>
                  <a:gd name="T63" fmla="*/ 1 h 293"/>
                  <a:gd name="T64" fmla="*/ 0 w 170"/>
                  <a:gd name="T65" fmla="*/ 1 h 293"/>
                  <a:gd name="T66" fmla="*/ 0 w 170"/>
                  <a:gd name="T67" fmla="*/ 1 h 293"/>
                  <a:gd name="T68" fmla="*/ 0 w 170"/>
                  <a:gd name="T69" fmla="*/ 1 h 293"/>
                  <a:gd name="T70" fmla="*/ 0 w 170"/>
                  <a:gd name="T71" fmla="*/ 1 h 293"/>
                  <a:gd name="T72" fmla="*/ 0 w 170"/>
                  <a:gd name="T73" fmla="*/ 1 h 293"/>
                  <a:gd name="T74" fmla="*/ 0 w 170"/>
                  <a:gd name="T75" fmla="*/ 1 h 293"/>
                  <a:gd name="T76" fmla="*/ 0 w 170"/>
                  <a:gd name="T77" fmla="*/ 1 h 293"/>
                  <a:gd name="T78" fmla="*/ 0 w 170"/>
                  <a:gd name="T79" fmla="*/ 1 h 293"/>
                  <a:gd name="T80" fmla="*/ 0 w 170"/>
                  <a:gd name="T81" fmla="*/ 1 h 293"/>
                  <a:gd name="T82" fmla="*/ 0 w 170"/>
                  <a:gd name="T83" fmla="*/ 1 h 293"/>
                  <a:gd name="T84" fmla="*/ 0 w 170"/>
                  <a:gd name="T85" fmla="*/ 1 h 293"/>
                  <a:gd name="T86" fmla="*/ 0 w 170"/>
                  <a:gd name="T87" fmla="*/ 1 h 293"/>
                  <a:gd name="T88" fmla="*/ 0 w 170"/>
                  <a:gd name="T89" fmla="*/ 1 h 293"/>
                  <a:gd name="T90" fmla="*/ 0 w 170"/>
                  <a:gd name="T91" fmla="*/ 1 h 293"/>
                  <a:gd name="T92" fmla="*/ 0 w 170"/>
                  <a:gd name="T93" fmla="*/ 1 h 29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70"/>
                  <a:gd name="T142" fmla="*/ 0 h 293"/>
                  <a:gd name="T143" fmla="*/ 170 w 170"/>
                  <a:gd name="T144" fmla="*/ 293 h 29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70" h="293">
                    <a:moveTo>
                      <a:pt x="12" y="261"/>
                    </a:moveTo>
                    <a:lnTo>
                      <a:pt x="2" y="246"/>
                    </a:lnTo>
                    <a:lnTo>
                      <a:pt x="0" y="231"/>
                    </a:lnTo>
                    <a:lnTo>
                      <a:pt x="2" y="215"/>
                    </a:lnTo>
                    <a:lnTo>
                      <a:pt x="6" y="200"/>
                    </a:lnTo>
                    <a:lnTo>
                      <a:pt x="9" y="184"/>
                    </a:lnTo>
                    <a:lnTo>
                      <a:pt x="13" y="169"/>
                    </a:lnTo>
                    <a:lnTo>
                      <a:pt x="12" y="154"/>
                    </a:lnTo>
                    <a:lnTo>
                      <a:pt x="7" y="140"/>
                    </a:lnTo>
                    <a:lnTo>
                      <a:pt x="6" y="124"/>
                    </a:lnTo>
                    <a:lnTo>
                      <a:pt x="6" y="109"/>
                    </a:lnTo>
                    <a:lnTo>
                      <a:pt x="6" y="93"/>
                    </a:lnTo>
                    <a:lnTo>
                      <a:pt x="9" y="78"/>
                    </a:lnTo>
                    <a:lnTo>
                      <a:pt x="10" y="62"/>
                    </a:lnTo>
                    <a:lnTo>
                      <a:pt x="16" y="47"/>
                    </a:lnTo>
                    <a:lnTo>
                      <a:pt x="24" y="33"/>
                    </a:lnTo>
                    <a:lnTo>
                      <a:pt x="34" y="21"/>
                    </a:lnTo>
                    <a:lnTo>
                      <a:pt x="41" y="15"/>
                    </a:lnTo>
                    <a:lnTo>
                      <a:pt x="50" y="11"/>
                    </a:lnTo>
                    <a:lnTo>
                      <a:pt x="60" y="9"/>
                    </a:lnTo>
                    <a:lnTo>
                      <a:pt x="72" y="8"/>
                    </a:lnTo>
                    <a:lnTo>
                      <a:pt x="82" y="6"/>
                    </a:lnTo>
                    <a:lnTo>
                      <a:pt x="94" y="5"/>
                    </a:lnTo>
                    <a:lnTo>
                      <a:pt x="104" y="2"/>
                    </a:lnTo>
                    <a:lnTo>
                      <a:pt x="116" y="0"/>
                    </a:lnTo>
                    <a:lnTo>
                      <a:pt x="122" y="7"/>
                    </a:lnTo>
                    <a:lnTo>
                      <a:pt x="126" y="19"/>
                    </a:lnTo>
                    <a:lnTo>
                      <a:pt x="127" y="23"/>
                    </a:lnTo>
                    <a:lnTo>
                      <a:pt x="132" y="28"/>
                    </a:lnTo>
                    <a:lnTo>
                      <a:pt x="136" y="30"/>
                    </a:lnTo>
                    <a:lnTo>
                      <a:pt x="146" y="33"/>
                    </a:lnTo>
                    <a:lnTo>
                      <a:pt x="152" y="64"/>
                    </a:lnTo>
                    <a:lnTo>
                      <a:pt x="160" y="97"/>
                    </a:lnTo>
                    <a:lnTo>
                      <a:pt x="164" y="129"/>
                    </a:lnTo>
                    <a:lnTo>
                      <a:pt x="168" y="162"/>
                    </a:lnTo>
                    <a:lnTo>
                      <a:pt x="170" y="194"/>
                    </a:lnTo>
                    <a:lnTo>
                      <a:pt x="168" y="226"/>
                    </a:lnTo>
                    <a:lnTo>
                      <a:pt x="164" y="259"/>
                    </a:lnTo>
                    <a:lnTo>
                      <a:pt x="157" y="293"/>
                    </a:lnTo>
                    <a:lnTo>
                      <a:pt x="138" y="290"/>
                    </a:lnTo>
                    <a:lnTo>
                      <a:pt x="120" y="290"/>
                    </a:lnTo>
                    <a:lnTo>
                      <a:pt x="100" y="288"/>
                    </a:lnTo>
                    <a:lnTo>
                      <a:pt x="81" y="287"/>
                    </a:lnTo>
                    <a:lnTo>
                      <a:pt x="60" y="283"/>
                    </a:lnTo>
                    <a:lnTo>
                      <a:pt x="43" y="278"/>
                    </a:lnTo>
                    <a:lnTo>
                      <a:pt x="25" y="271"/>
                    </a:lnTo>
                    <a:lnTo>
                      <a:pt x="12" y="2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53" name="Freeform 112"/>
              <p:cNvSpPr>
                <a:spLocks/>
              </p:cNvSpPr>
              <p:nvPr/>
            </p:nvSpPr>
            <p:spPr bwMode="auto">
              <a:xfrm>
                <a:off x="4253" y="13723"/>
                <a:ext cx="108" cy="172"/>
              </a:xfrm>
              <a:custGeom>
                <a:avLst/>
                <a:gdLst>
                  <a:gd name="T0" fmla="*/ 0 w 325"/>
                  <a:gd name="T1" fmla="*/ 0 h 345"/>
                  <a:gd name="T2" fmla="*/ 0 w 325"/>
                  <a:gd name="T3" fmla="*/ 0 h 345"/>
                  <a:gd name="T4" fmla="*/ 0 w 325"/>
                  <a:gd name="T5" fmla="*/ 0 h 345"/>
                  <a:gd name="T6" fmla="*/ 0 w 325"/>
                  <a:gd name="T7" fmla="*/ 0 h 345"/>
                  <a:gd name="T8" fmla="*/ 0 w 325"/>
                  <a:gd name="T9" fmla="*/ 0 h 345"/>
                  <a:gd name="T10" fmla="*/ 0 w 325"/>
                  <a:gd name="T11" fmla="*/ 0 h 345"/>
                  <a:gd name="T12" fmla="*/ 0 w 325"/>
                  <a:gd name="T13" fmla="*/ 0 h 345"/>
                  <a:gd name="T14" fmla="*/ 0 w 325"/>
                  <a:gd name="T15" fmla="*/ 0 h 345"/>
                  <a:gd name="T16" fmla="*/ 0 w 325"/>
                  <a:gd name="T17" fmla="*/ 0 h 345"/>
                  <a:gd name="T18" fmla="*/ 0 w 325"/>
                  <a:gd name="T19" fmla="*/ 0 h 345"/>
                  <a:gd name="T20" fmla="*/ 0 w 325"/>
                  <a:gd name="T21" fmla="*/ 0 h 345"/>
                  <a:gd name="T22" fmla="*/ 0 w 325"/>
                  <a:gd name="T23" fmla="*/ 0 h 345"/>
                  <a:gd name="T24" fmla="*/ 0 w 325"/>
                  <a:gd name="T25" fmla="*/ 0 h 345"/>
                  <a:gd name="T26" fmla="*/ 0 w 325"/>
                  <a:gd name="T27" fmla="*/ 0 h 345"/>
                  <a:gd name="T28" fmla="*/ 0 w 325"/>
                  <a:gd name="T29" fmla="*/ 0 h 345"/>
                  <a:gd name="T30" fmla="*/ 0 w 325"/>
                  <a:gd name="T31" fmla="*/ 0 h 345"/>
                  <a:gd name="T32" fmla="*/ 0 w 325"/>
                  <a:gd name="T33" fmla="*/ 0 h 345"/>
                  <a:gd name="T34" fmla="*/ 0 w 325"/>
                  <a:gd name="T35" fmla="*/ 0 h 345"/>
                  <a:gd name="T36" fmla="*/ 0 w 325"/>
                  <a:gd name="T37" fmla="*/ 0 h 345"/>
                  <a:gd name="T38" fmla="*/ 0 w 325"/>
                  <a:gd name="T39" fmla="*/ 0 h 345"/>
                  <a:gd name="T40" fmla="*/ 0 w 325"/>
                  <a:gd name="T41" fmla="*/ 0 h 345"/>
                  <a:gd name="T42" fmla="*/ 0 w 325"/>
                  <a:gd name="T43" fmla="*/ 0 h 345"/>
                  <a:gd name="T44" fmla="*/ 0 w 325"/>
                  <a:gd name="T45" fmla="*/ 0 h 345"/>
                  <a:gd name="T46" fmla="*/ 0 w 325"/>
                  <a:gd name="T47" fmla="*/ 0 h 345"/>
                  <a:gd name="T48" fmla="*/ 0 w 325"/>
                  <a:gd name="T49" fmla="*/ 0 h 345"/>
                  <a:gd name="T50" fmla="*/ 0 w 325"/>
                  <a:gd name="T51" fmla="*/ 0 h 345"/>
                  <a:gd name="T52" fmla="*/ 0 w 325"/>
                  <a:gd name="T53" fmla="*/ 0 h 345"/>
                  <a:gd name="T54" fmla="*/ 0 w 325"/>
                  <a:gd name="T55" fmla="*/ 0 h 345"/>
                  <a:gd name="T56" fmla="*/ 0 w 325"/>
                  <a:gd name="T57" fmla="*/ 0 h 345"/>
                  <a:gd name="T58" fmla="*/ 0 w 325"/>
                  <a:gd name="T59" fmla="*/ 0 h 345"/>
                  <a:gd name="T60" fmla="*/ 0 w 325"/>
                  <a:gd name="T61" fmla="*/ 0 h 345"/>
                  <a:gd name="T62" fmla="*/ 0 w 325"/>
                  <a:gd name="T63" fmla="*/ 0 h 345"/>
                  <a:gd name="T64" fmla="*/ 0 w 325"/>
                  <a:gd name="T65" fmla="*/ 0 h 345"/>
                  <a:gd name="T66" fmla="*/ 0 w 325"/>
                  <a:gd name="T67" fmla="*/ 0 h 345"/>
                  <a:gd name="T68" fmla="*/ 0 w 325"/>
                  <a:gd name="T69" fmla="*/ 0 h 345"/>
                  <a:gd name="T70" fmla="*/ 0 w 325"/>
                  <a:gd name="T71" fmla="*/ 0 h 345"/>
                  <a:gd name="T72" fmla="*/ 0 w 325"/>
                  <a:gd name="T73" fmla="*/ 0 h 345"/>
                  <a:gd name="T74" fmla="*/ 0 w 325"/>
                  <a:gd name="T75" fmla="*/ 0 h 345"/>
                  <a:gd name="T76" fmla="*/ 0 w 325"/>
                  <a:gd name="T77" fmla="*/ 0 h 345"/>
                  <a:gd name="T78" fmla="*/ 0 w 325"/>
                  <a:gd name="T79" fmla="*/ 0 h 345"/>
                  <a:gd name="T80" fmla="*/ 0 w 325"/>
                  <a:gd name="T81" fmla="*/ 0 h 345"/>
                  <a:gd name="T82" fmla="*/ 0 w 325"/>
                  <a:gd name="T83" fmla="*/ 0 h 345"/>
                  <a:gd name="T84" fmla="*/ 0 w 325"/>
                  <a:gd name="T85" fmla="*/ 0 h 345"/>
                  <a:gd name="T86" fmla="*/ 0 w 325"/>
                  <a:gd name="T87" fmla="*/ 0 h 345"/>
                  <a:gd name="T88" fmla="*/ 0 w 325"/>
                  <a:gd name="T89" fmla="*/ 0 h 345"/>
                  <a:gd name="T90" fmla="*/ 0 w 325"/>
                  <a:gd name="T91" fmla="*/ 0 h 345"/>
                  <a:gd name="T92" fmla="*/ 0 w 325"/>
                  <a:gd name="T93" fmla="*/ 0 h 345"/>
                  <a:gd name="T94" fmla="*/ 0 w 325"/>
                  <a:gd name="T95" fmla="*/ 0 h 345"/>
                  <a:gd name="T96" fmla="*/ 0 w 325"/>
                  <a:gd name="T97" fmla="*/ 0 h 345"/>
                  <a:gd name="T98" fmla="*/ 0 w 325"/>
                  <a:gd name="T99" fmla="*/ 0 h 345"/>
                  <a:gd name="T100" fmla="*/ 0 w 325"/>
                  <a:gd name="T101" fmla="*/ 0 h 345"/>
                  <a:gd name="T102" fmla="*/ 0 w 325"/>
                  <a:gd name="T103" fmla="*/ 0 h 345"/>
                  <a:gd name="T104" fmla="*/ 0 w 325"/>
                  <a:gd name="T105" fmla="*/ 0 h 345"/>
                  <a:gd name="T106" fmla="*/ 0 w 325"/>
                  <a:gd name="T107" fmla="*/ 0 h 345"/>
                  <a:gd name="T108" fmla="*/ 0 w 325"/>
                  <a:gd name="T109" fmla="*/ 0 h 345"/>
                  <a:gd name="T110" fmla="*/ 0 w 325"/>
                  <a:gd name="T111" fmla="*/ 0 h 345"/>
                  <a:gd name="T112" fmla="*/ 0 w 325"/>
                  <a:gd name="T113" fmla="*/ 0 h 345"/>
                  <a:gd name="T114" fmla="*/ 0 w 325"/>
                  <a:gd name="T115" fmla="*/ 0 h 3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25"/>
                  <a:gd name="T175" fmla="*/ 0 h 345"/>
                  <a:gd name="T176" fmla="*/ 325 w 325"/>
                  <a:gd name="T177" fmla="*/ 345 h 34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25" h="345">
                    <a:moveTo>
                      <a:pt x="4" y="345"/>
                    </a:moveTo>
                    <a:lnTo>
                      <a:pt x="0" y="335"/>
                    </a:lnTo>
                    <a:lnTo>
                      <a:pt x="0" y="329"/>
                    </a:lnTo>
                    <a:lnTo>
                      <a:pt x="3" y="325"/>
                    </a:lnTo>
                    <a:lnTo>
                      <a:pt x="10" y="325"/>
                    </a:lnTo>
                    <a:lnTo>
                      <a:pt x="18" y="323"/>
                    </a:lnTo>
                    <a:lnTo>
                      <a:pt x="26" y="322"/>
                    </a:lnTo>
                    <a:lnTo>
                      <a:pt x="34" y="321"/>
                    </a:lnTo>
                    <a:lnTo>
                      <a:pt x="41" y="318"/>
                    </a:lnTo>
                    <a:lnTo>
                      <a:pt x="48" y="315"/>
                    </a:lnTo>
                    <a:lnTo>
                      <a:pt x="59" y="312"/>
                    </a:lnTo>
                    <a:lnTo>
                      <a:pt x="69" y="309"/>
                    </a:lnTo>
                    <a:lnTo>
                      <a:pt x="80" y="305"/>
                    </a:lnTo>
                    <a:lnTo>
                      <a:pt x="88" y="300"/>
                    </a:lnTo>
                    <a:lnTo>
                      <a:pt x="91" y="296"/>
                    </a:lnTo>
                    <a:lnTo>
                      <a:pt x="89" y="291"/>
                    </a:lnTo>
                    <a:lnTo>
                      <a:pt x="82" y="285"/>
                    </a:lnTo>
                    <a:lnTo>
                      <a:pt x="105" y="280"/>
                    </a:lnTo>
                    <a:lnTo>
                      <a:pt x="124" y="272"/>
                    </a:lnTo>
                    <a:lnTo>
                      <a:pt x="139" y="259"/>
                    </a:lnTo>
                    <a:lnTo>
                      <a:pt x="152" y="245"/>
                    </a:lnTo>
                    <a:lnTo>
                      <a:pt x="161" y="229"/>
                    </a:lnTo>
                    <a:lnTo>
                      <a:pt x="171" y="213"/>
                    </a:lnTo>
                    <a:lnTo>
                      <a:pt x="180" y="197"/>
                    </a:lnTo>
                    <a:lnTo>
                      <a:pt x="190" y="186"/>
                    </a:lnTo>
                    <a:lnTo>
                      <a:pt x="194" y="173"/>
                    </a:lnTo>
                    <a:lnTo>
                      <a:pt x="197" y="159"/>
                    </a:lnTo>
                    <a:lnTo>
                      <a:pt x="199" y="144"/>
                    </a:lnTo>
                    <a:lnTo>
                      <a:pt x="200" y="132"/>
                    </a:lnTo>
                    <a:lnTo>
                      <a:pt x="203" y="118"/>
                    </a:lnTo>
                    <a:lnTo>
                      <a:pt x="212" y="107"/>
                    </a:lnTo>
                    <a:lnTo>
                      <a:pt x="227" y="99"/>
                    </a:lnTo>
                    <a:lnTo>
                      <a:pt x="250" y="95"/>
                    </a:lnTo>
                    <a:lnTo>
                      <a:pt x="259" y="81"/>
                    </a:lnTo>
                    <a:lnTo>
                      <a:pt x="266" y="67"/>
                    </a:lnTo>
                    <a:lnTo>
                      <a:pt x="272" y="53"/>
                    </a:lnTo>
                    <a:lnTo>
                      <a:pt x="279" y="41"/>
                    </a:lnTo>
                    <a:lnTo>
                      <a:pt x="285" y="28"/>
                    </a:lnTo>
                    <a:lnTo>
                      <a:pt x="295" y="16"/>
                    </a:lnTo>
                    <a:lnTo>
                      <a:pt x="307" y="7"/>
                    </a:lnTo>
                    <a:lnTo>
                      <a:pt x="325" y="0"/>
                    </a:lnTo>
                    <a:lnTo>
                      <a:pt x="320" y="8"/>
                    </a:lnTo>
                    <a:lnTo>
                      <a:pt x="317" y="17"/>
                    </a:lnTo>
                    <a:lnTo>
                      <a:pt x="311" y="27"/>
                    </a:lnTo>
                    <a:lnTo>
                      <a:pt x="306" y="36"/>
                    </a:lnTo>
                    <a:lnTo>
                      <a:pt x="298" y="46"/>
                    </a:lnTo>
                    <a:lnTo>
                      <a:pt x="291" y="55"/>
                    </a:lnTo>
                    <a:lnTo>
                      <a:pt x="284" y="65"/>
                    </a:lnTo>
                    <a:lnTo>
                      <a:pt x="279" y="76"/>
                    </a:lnTo>
                    <a:lnTo>
                      <a:pt x="260" y="110"/>
                    </a:lnTo>
                    <a:lnTo>
                      <a:pt x="240" y="145"/>
                    </a:lnTo>
                    <a:lnTo>
                      <a:pt x="213" y="178"/>
                    </a:lnTo>
                    <a:lnTo>
                      <a:pt x="187" y="212"/>
                    </a:lnTo>
                    <a:lnTo>
                      <a:pt x="158" y="245"/>
                    </a:lnTo>
                    <a:lnTo>
                      <a:pt x="130" y="278"/>
                    </a:lnTo>
                    <a:lnTo>
                      <a:pt x="101" y="311"/>
                    </a:lnTo>
                    <a:lnTo>
                      <a:pt x="75" y="345"/>
                    </a:lnTo>
                    <a:lnTo>
                      <a:pt x="4" y="345"/>
                    </a:lnTo>
                    <a:close/>
                  </a:path>
                </a:pathLst>
              </a:custGeom>
              <a:solidFill>
                <a:srgbClr val="FFF0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54" name="Freeform 113"/>
              <p:cNvSpPr>
                <a:spLocks/>
              </p:cNvSpPr>
              <p:nvPr/>
            </p:nvSpPr>
            <p:spPr bwMode="auto">
              <a:xfrm>
                <a:off x="4181" y="13851"/>
                <a:ext cx="52" cy="44"/>
              </a:xfrm>
              <a:custGeom>
                <a:avLst/>
                <a:gdLst>
                  <a:gd name="T0" fmla="*/ 0 w 156"/>
                  <a:gd name="T1" fmla="*/ 1 h 88"/>
                  <a:gd name="T2" fmla="*/ 0 w 156"/>
                  <a:gd name="T3" fmla="*/ 1 h 88"/>
                  <a:gd name="T4" fmla="*/ 0 w 156"/>
                  <a:gd name="T5" fmla="*/ 1 h 88"/>
                  <a:gd name="T6" fmla="*/ 0 w 156"/>
                  <a:gd name="T7" fmla="*/ 1 h 88"/>
                  <a:gd name="T8" fmla="*/ 0 w 156"/>
                  <a:gd name="T9" fmla="*/ 1 h 88"/>
                  <a:gd name="T10" fmla="*/ 0 w 156"/>
                  <a:gd name="T11" fmla="*/ 1 h 88"/>
                  <a:gd name="T12" fmla="*/ 0 w 156"/>
                  <a:gd name="T13" fmla="*/ 1 h 88"/>
                  <a:gd name="T14" fmla="*/ 0 w 156"/>
                  <a:gd name="T15" fmla="*/ 1 h 88"/>
                  <a:gd name="T16" fmla="*/ 0 w 156"/>
                  <a:gd name="T17" fmla="*/ 1 h 88"/>
                  <a:gd name="T18" fmla="*/ 0 w 156"/>
                  <a:gd name="T19" fmla="*/ 0 h 88"/>
                  <a:gd name="T20" fmla="*/ 0 w 156"/>
                  <a:gd name="T21" fmla="*/ 1 h 88"/>
                  <a:gd name="T22" fmla="*/ 0 w 156"/>
                  <a:gd name="T23" fmla="*/ 1 h 88"/>
                  <a:gd name="T24" fmla="*/ 0 w 156"/>
                  <a:gd name="T25" fmla="*/ 1 h 88"/>
                  <a:gd name="T26" fmla="*/ 0 w 156"/>
                  <a:gd name="T27" fmla="*/ 1 h 88"/>
                  <a:gd name="T28" fmla="*/ 0 w 156"/>
                  <a:gd name="T29" fmla="*/ 1 h 88"/>
                  <a:gd name="T30" fmla="*/ 0 w 156"/>
                  <a:gd name="T31" fmla="*/ 1 h 88"/>
                  <a:gd name="T32" fmla="*/ 0 w 156"/>
                  <a:gd name="T33" fmla="*/ 1 h 88"/>
                  <a:gd name="T34" fmla="*/ 0 w 156"/>
                  <a:gd name="T35" fmla="*/ 1 h 88"/>
                  <a:gd name="T36" fmla="*/ 0 w 156"/>
                  <a:gd name="T37" fmla="*/ 1 h 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6"/>
                  <a:gd name="T58" fmla="*/ 0 h 88"/>
                  <a:gd name="T59" fmla="*/ 156 w 156"/>
                  <a:gd name="T60" fmla="*/ 88 h 8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6" h="88">
                    <a:moveTo>
                      <a:pt x="0" y="86"/>
                    </a:moveTo>
                    <a:lnTo>
                      <a:pt x="7" y="75"/>
                    </a:lnTo>
                    <a:lnTo>
                      <a:pt x="13" y="63"/>
                    </a:lnTo>
                    <a:lnTo>
                      <a:pt x="19" y="52"/>
                    </a:lnTo>
                    <a:lnTo>
                      <a:pt x="27" y="40"/>
                    </a:lnTo>
                    <a:lnTo>
                      <a:pt x="33" y="27"/>
                    </a:lnTo>
                    <a:lnTo>
                      <a:pt x="44" y="18"/>
                    </a:lnTo>
                    <a:lnTo>
                      <a:pt x="57" y="8"/>
                    </a:lnTo>
                    <a:lnTo>
                      <a:pt x="74" y="2"/>
                    </a:lnTo>
                    <a:lnTo>
                      <a:pt x="92" y="0"/>
                    </a:lnTo>
                    <a:lnTo>
                      <a:pt x="105" y="2"/>
                    </a:lnTo>
                    <a:lnTo>
                      <a:pt x="117" y="6"/>
                    </a:lnTo>
                    <a:lnTo>
                      <a:pt x="127" y="13"/>
                    </a:lnTo>
                    <a:lnTo>
                      <a:pt x="134" y="21"/>
                    </a:lnTo>
                    <a:lnTo>
                      <a:pt x="140" y="30"/>
                    </a:lnTo>
                    <a:lnTo>
                      <a:pt x="146" y="40"/>
                    </a:lnTo>
                    <a:lnTo>
                      <a:pt x="153" y="50"/>
                    </a:lnTo>
                    <a:lnTo>
                      <a:pt x="156" y="88"/>
                    </a:lnTo>
                    <a:lnTo>
                      <a:pt x="0" y="86"/>
                    </a:lnTo>
                    <a:close/>
                  </a:path>
                </a:pathLst>
              </a:custGeom>
              <a:solidFill>
                <a:srgbClr val="52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55" name="Freeform 114"/>
              <p:cNvSpPr>
                <a:spLocks/>
              </p:cNvSpPr>
              <p:nvPr/>
            </p:nvSpPr>
            <p:spPr bwMode="auto">
              <a:xfrm>
                <a:off x="3616" y="13763"/>
                <a:ext cx="39" cy="132"/>
              </a:xfrm>
              <a:custGeom>
                <a:avLst/>
                <a:gdLst>
                  <a:gd name="T0" fmla="*/ 0 w 116"/>
                  <a:gd name="T1" fmla="*/ 1 h 264"/>
                  <a:gd name="T2" fmla="*/ 0 w 116"/>
                  <a:gd name="T3" fmla="*/ 1 h 264"/>
                  <a:gd name="T4" fmla="*/ 0 w 116"/>
                  <a:gd name="T5" fmla="*/ 1 h 264"/>
                  <a:gd name="T6" fmla="*/ 0 w 116"/>
                  <a:gd name="T7" fmla="*/ 1 h 264"/>
                  <a:gd name="T8" fmla="*/ 0 w 116"/>
                  <a:gd name="T9" fmla="*/ 1 h 264"/>
                  <a:gd name="T10" fmla="*/ 0 w 116"/>
                  <a:gd name="T11" fmla="*/ 1 h 264"/>
                  <a:gd name="T12" fmla="*/ 0 w 116"/>
                  <a:gd name="T13" fmla="*/ 1 h 264"/>
                  <a:gd name="T14" fmla="*/ 0 w 116"/>
                  <a:gd name="T15" fmla="*/ 1 h 264"/>
                  <a:gd name="T16" fmla="*/ 0 w 116"/>
                  <a:gd name="T17" fmla="*/ 1 h 264"/>
                  <a:gd name="T18" fmla="*/ 0 w 116"/>
                  <a:gd name="T19" fmla="*/ 1 h 264"/>
                  <a:gd name="T20" fmla="*/ 0 w 116"/>
                  <a:gd name="T21" fmla="*/ 0 h 264"/>
                  <a:gd name="T22" fmla="*/ 0 w 116"/>
                  <a:gd name="T23" fmla="*/ 1 h 264"/>
                  <a:gd name="T24" fmla="*/ 0 w 116"/>
                  <a:gd name="T25" fmla="*/ 1 h 264"/>
                  <a:gd name="T26" fmla="*/ 0 w 116"/>
                  <a:gd name="T27" fmla="*/ 1 h 264"/>
                  <a:gd name="T28" fmla="*/ 0 w 116"/>
                  <a:gd name="T29" fmla="*/ 1 h 264"/>
                  <a:gd name="T30" fmla="*/ 0 w 116"/>
                  <a:gd name="T31" fmla="*/ 1 h 264"/>
                  <a:gd name="T32" fmla="*/ 0 w 116"/>
                  <a:gd name="T33" fmla="*/ 1 h 264"/>
                  <a:gd name="T34" fmla="*/ 0 w 116"/>
                  <a:gd name="T35" fmla="*/ 1 h 264"/>
                  <a:gd name="T36" fmla="*/ 0 w 116"/>
                  <a:gd name="T37" fmla="*/ 1 h 264"/>
                  <a:gd name="T38" fmla="*/ 0 w 116"/>
                  <a:gd name="T39" fmla="*/ 1 h 264"/>
                  <a:gd name="T40" fmla="*/ 0 w 116"/>
                  <a:gd name="T41" fmla="*/ 1 h 264"/>
                  <a:gd name="T42" fmla="*/ 0 w 116"/>
                  <a:gd name="T43" fmla="*/ 1 h 264"/>
                  <a:gd name="T44" fmla="*/ 0 w 116"/>
                  <a:gd name="T45" fmla="*/ 1 h 264"/>
                  <a:gd name="T46" fmla="*/ 0 w 116"/>
                  <a:gd name="T47" fmla="*/ 1 h 264"/>
                  <a:gd name="T48" fmla="*/ 0 w 116"/>
                  <a:gd name="T49" fmla="*/ 1 h 264"/>
                  <a:gd name="T50" fmla="*/ 0 w 116"/>
                  <a:gd name="T51" fmla="*/ 1 h 264"/>
                  <a:gd name="T52" fmla="*/ 0 w 116"/>
                  <a:gd name="T53" fmla="*/ 1 h 264"/>
                  <a:gd name="T54" fmla="*/ 0 w 116"/>
                  <a:gd name="T55" fmla="*/ 1 h 264"/>
                  <a:gd name="T56" fmla="*/ 0 w 116"/>
                  <a:gd name="T57" fmla="*/ 1 h 264"/>
                  <a:gd name="T58" fmla="*/ 0 w 116"/>
                  <a:gd name="T59" fmla="*/ 1 h 264"/>
                  <a:gd name="T60" fmla="*/ 0 w 116"/>
                  <a:gd name="T61" fmla="*/ 1 h 264"/>
                  <a:gd name="T62" fmla="*/ 0 w 116"/>
                  <a:gd name="T63" fmla="*/ 1 h 264"/>
                  <a:gd name="T64" fmla="*/ 0 w 116"/>
                  <a:gd name="T65" fmla="*/ 1 h 264"/>
                  <a:gd name="T66" fmla="*/ 0 w 116"/>
                  <a:gd name="T67" fmla="*/ 1 h 26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6"/>
                  <a:gd name="T103" fmla="*/ 0 h 264"/>
                  <a:gd name="T104" fmla="*/ 116 w 116"/>
                  <a:gd name="T105" fmla="*/ 264 h 26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6" h="264">
                    <a:moveTo>
                      <a:pt x="12" y="255"/>
                    </a:moveTo>
                    <a:lnTo>
                      <a:pt x="12" y="222"/>
                    </a:lnTo>
                    <a:lnTo>
                      <a:pt x="12" y="191"/>
                    </a:lnTo>
                    <a:lnTo>
                      <a:pt x="12" y="160"/>
                    </a:lnTo>
                    <a:lnTo>
                      <a:pt x="12" y="130"/>
                    </a:lnTo>
                    <a:lnTo>
                      <a:pt x="9" y="98"/>
                    </a:lnTo>
                    <a:lnTo>
                      <a:pt x="6" y="68"/>
                    </a:lnTo>
                    <a:lnTo>
                      <a:pt x="3" y="36"/>
                    </a:lnTo>
                    <a:lnTo>
                      <a:pt x="0" y="5"/>
                    </a:lnTo>
                    <a:lnTo>
                      <a:pt x="13" y="1"/>
                    </a:lnTo>
                    <a:lnTo>
                      <a:pt x="27" y="0"/>
                    </a:lnTo>
                    <a:lnTo>
                      <a:pt x="40" y="2"/>
                    </a:lnTo>
                    <a:lnTo>
                      <a:pt x="54" y="5"/>
                    </a:lnTo>
                    <a:lnTo>
                      <a:pt x="66" y="7"/>
                    </a:lnTo>
                    <a:lnTo>
                      <a:pt x="79" y="9"/>
                    </a:lnTo>
                    <a:lnTo>
                      <a:pt x="92" y="8"/>
                    </a:lnTo>
                    <a:lnTo>
                      <a:pt x="106" y="7"/>
                    </a:lnTo>
                    <a:lnTo>
                      <a:pt x="104" y="34"/>
                    </a:lnTo>
                    <a:lnTo>
                      <a:pt x="104" y="62"/>
                    </a:lnTo>
                    <a:lnTo>
                      <a:pt x="104" y="92"/>
                    </a:lnTo>
                    <a:lnTo>
                      <a:pt x="104" y="124"/>
                    </a:lnTo>
                    <a:lnTo>
                      <a:pt x="104" y="153"/>
                    </a:lnTo>
                    <a:lnTo>
                      <a:pt x="106" y="184"/>
                    </a:lnTo>
                    <a:lnTo>
                      <a:pt x="110" y="213"/>
                    </a:lnTo>
                    <a:lnTo>
                      <a:pt x="116" y="242"/>
                    </a:lnTo>
                    <a:lnTo>
                      <a:pt x="108" y="264"/>
                    </a:lnTo>
                    <a:lnTo>
                      <a:pt x="94" y="263"/>
                    </a:lnTo>
                    <a:lnTo>
                      <a:pt x="84" y="262"/>
                    </a:lnTo>
                    <a:lnTo>
                      <a:pt x="72" y="259"/>
                    </a:lnTo>
                    <a:lnTo>
                      <a:pt x="63" y="257"/>
                    </a:lnTo>
                    <a:lnTo>
                      <a:pt x="51" y="254"/>
                    </a:lnTo>
                    <a:lnTo>
                      <a:pt x="40" y="253"/>
                    </a:lnTo>
                    <a:lnTo>
                      <a:pt x="25" y="252"/>
                    </a:lnTo>
                    <a:lnTo>
                      <a:pt x="12" y="2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56" name="Freeform 115"/>
              <p:cNvSpPr>
                <a:spLocks/>
              </p:cNvSpPr>
              <p:nvPr/>
            </p:nvSpPr>
            <p:spPr bwMode="auto">
              <a:xfrm>
                <a:off x="4031" y="13868"/>
                <a:ext cx="54" cy="24"/>
              </a:xfrm>
              <a:custGeom>
                <a:avLst/>
                <a:gdLst>
                  <a:gd name="T0" fmla="*/ 0 w 164"/>
                  <a:gd name="T1" fmla="*/ 1 h 47"/>
                  <a:gd name="T2" fmla="*/ 0 w 164"/>
                  <a:gd name="T3" fmla="*/ 1 h 47"/>
                  <a:gd name="T4" fmla="*/ 0 w 164"/>
                  <a:gd name="T5" fmla="*/ 1 h 47"/>
                  <a:gd name="T6" fmla="*/ 0 w 164"/>
                  <a:gd name="T7" fmla="*/ 1 h 47"/>
                  <a:gd name="T8" fmla="*/ 0 w 164"/>
                  <a:gd name="T9" fmla="*/ 1 h 47"/>
                  <a:gd name="T10" fmla="*/ 0 w 164"/>
                  <a:gd name="T11" fmla="*/ 1 h 47"/>
                  <a:gd name="T12" fmla="*/ 0 w 164"/>
                  <a:gd name="T13" fmla="*/ 1 h 47"/>
                  <a:gd name="T14" fmla="*/ 0 w 164"/>
                  <a:gd name="T15" fmla="*/ 1 h 47"/>
                  <a:gd name="T16" fmla="*/ 0 w 164"/>
                  <a:gd name="T17" fmla="*/ 1 h 47"/>
                  <a:gd name="T18" fmla="*/ 0 w 164"/>
                  <a:gd name="T19" fmla="*/ 1 h 47"/>
                  <a:gd name="T20" fmla="*/ 0 w 164"/>
                  <a:gd name="T21" fmla="*/ 0 h 47"/>
                  <a:gd name="T22" fmla="*/ 0 w 164"/>
                  <a:gd name="T23" fmla="*/ 0 h 47"/>
                  <a:gd name="T24" fmla="*/ 0 w 164"/>
                  <a:gd name="T25" fmla="*/ 0 h 47"/>
                  <a:gd name="T26" fmla="*/ 0 w 164"/>
                  <a:gd name="T27" fmla="*/ 1 h 47"/>
                  <a:gd name="T28" fmla="*/ 0 w 164"/>
                  <a:gd name="T29" fmla="*/ 1 h 47"/>
                  <a:gd name="T30" fmla="*/ 0 w 164"/>
                  <a:gd name="T31" fmla="*/ 1 h 47"/>
                  <a:gd name="T32" fmla="*/ 0 w 164"/>
                  <a:gd name="T33" fmla="*/ 1 h 47"/>
                  <a:gd name="T34" fmla="*/ 0 w 164"/>
                  <a:gd name="T35" fmla="*/ 1 h 47"/>
                  <a:gd name="T36" fmla="*/ 0 w 164"/>
                  <a:gd name="T37" fmla="*/ 1 h 47"/>
                  <a:gd name="T38" fmla="*/ 0 w 164"/>
                  <a:gd name="T39" fmla="*/ 1 h 47"/>
                  <a:gd name="T40" fmla="*/ 0 w 164"/>
                  <a:gd name="T41" fmla="*/ 1 h 47"/>
                  <a:gd name="T42" fmla="*/ 0 w 164"/>
                  <a:gd name="T43" fmla="*/ 1 h 47"/>
                  <a:gd name="T44" fmla="*/ 0 w 164"/>
                  <a:gd name="T45" fmla="*/ 1 h 47"/>
                  <a:gd name="T46" fmla="*/ 0 w 164"/>
                  <a:gd name="T47" fmla="*/ 1 h 47"/>
                  <a:gd name="T48" fmla="*/ 0 w 164"/>
                  <a:gd name="T49" fmla="*/ 1 h 47"/>
                  <a:gd name="T50" fmla="*/ 0 w 164"/>
                  <a:gd name="T51" fmla="*/ 1 h 47"/>
                  <a:gd name="T52" fmla="*/ 0 w 164"/>
                  <a:gd name="T53" fmla="*/ 1 h 47"/>
                  <a:gd name="T54" fmla="*/ 0 w 164"/>
                  <a:gd name="T55" fmla="*/ 1 h 47"/>
                  <a:gd name="T56" fmla="*/ 0 w 164"/>
                  <a:gd name="T57" fmla="*/ 1 h 47"/>
                  <a:gd name="T58" fmla="*/ 0 w 164"/>
                  <a:gd name="T59" fmla="*/ 1 h 47"/>
                  <a:gd name="T60" fmla="*/ 0 w 164"/>
                  <a:gd name="T61" fmla="*/ 1 h 47"/>
                  <a:gd name="T62" fmla="*/ 0 w 164"/>
                  <a:gd name="T63" fmla="*/ 1 h 47"/>
                  <a:gd name="T64" fmla="*/ 0 w 164"/>
                  <a:gd name="T65" fmla="*/ 1 h 47"/>
                  <a:gd name="T66" fmla="*/ 0 w 164"/>
                  <a:gd name="T67" fmla="*/ 1 h 47"/>
                  <a:gd name="T68" fmla="*/ 0 w 164"/>
                  <a:gd name="T69" fmla="*/ 1 h 47"/>
                  <a:gd name="T70" fmla="*/ 0 w 164"/>
                  <a:gd name="T71" fmla="*/ 1 h 47"/>
                  <a:gd name="T72" fmla="*/ 0 w 164"/>
                  <a:gd name="T73" fmla="*/ 1 h 47"/>
                  <a:gd name="T74" fmla="*/ 0 w 164"/>
                  <a:gd name="T75" fmla="*/ 1 h 47"/>
                  <a:gd name="T76" fmla="*/ 0 w 164"/>
                  <a:gd name="T77" fmla="*/ 1 h 4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4"/>
                  <a:gd name="T118" fmla="*/ 0 h 47"/>
                  <a:gd name="T119" fmla="*/ 164 w 164"/>
                  <a:gd name="T120" fmla="*/ 47 h 4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4" h="47">
                    <a:moveTo>
                      <a:pt x="0" y="31"/>
                    </a:moveTo>
                    <a:lnTo>
                      <a:pt x="82" y="28"/>
                    </a:lnTo>
                    <a:lnTo>
                      <a:pt x="73" y="21"/>
                    </a:lnTo>
                    <a:lnTo>
                      <a:pt x="63" y="21"/>
                    </a:lnTo>
                    <a:lnTo>
                      <a:pt x="52" y="22"/>
                    </a:lnTo>
                    <a:lnTo>
                      <a:pt x="41" y="21"/>
                    </a:lnTo>
                    <a:lnTo>
                      <a:pt x="54" y="15"/>
                    </a:lnTo>
                    <a:lnTo>
                      <a:pt x="69" y="10"/>
                    </a:lnTo>
                    <a:lnTo>
                      <a:pt x="84" y="6"/>
                    </a:lnTo>
                    <a:lnTo>
                      <a:pt x="98" y="3"/>
                    </a:lnTo>
                    <a:lnTo>
                      <a:pt x="111" y="0"/>
                    </a:lnTo>
                    <a:lnTo>
                      <a:pt x="128" y="0"/>
                    </a:lnTo>
                    <a:lnTo>
                      <a:pt x="145" y="0"/>
                    </a:lnTo>
                    <a:lnTo>
                      <a:pt x="164" y="4"/>
                    </a:lnTo>
                    <a:lnTo>
                      <a:pt x="157" y="9"/>
                    </a:lnTo>
                    <a:lnTo>
                      <a:pt x="149" y="15"/>
                    </a:lnTo>
                    <a:lnTo>
                      <a:pt x="141" y="19"/>
                    </a:lnTo>
                    <a:lnTo>
                      <a:pt x="133" y="23"/>
                    </a:lnTo>
                    <a:lnTo>
                      <a:pt x="123" y="24"/>
                    </a:lnTo>
                    <a:lnTo>
                      <a:pt x="114" y="26"/>
                    </a:lnTo>
                    <a:lnTo>
                      <a:pt x="106" y="27"/>
                    </a:lnTo>
                    <a:lnTo>
                      <a:pt x="97" y="28"/>
                    </a:lnTo>
                    <a:lnTo>
                      <a:pt x="101" y="31"/>
                    </a:lnTo>
                    <a:lnTo>
                      <a:pt x="90" y="26"/>
                    </a:lnTo>
                    <a:lnTo>
                      <a:pt x="82" y="27"/>
                    </a:lnTo>
                    <a:lnTo>
                      <a:pt x="73" y="30"/>
                    </a:lnTo>
                    <a:lnTo>
                      <a:pt x="63" y="33"/>
                    </a:lnTo>
                    <a:lnTo>
                      <a:pt x="54" y="36"/>
                    </a:lnTo>
                    <a:lnTo>
                      <a:pt x="43" y="37"/>
                    </a:lnTo>
                    <a:lnTo>
                      <a:pt x="33" y="39"/>
                    </a:lnTo>
                    <a:lnTo>
                      <a:pt x="21" y="39"/>
                    </a:lnTo>
                    <a:lnTo>
                      <a:pt x="12" y="39"/>
                    </a:lnTo>
                    <a:lnTo>
                      <a:pt x="12" y="47"/>
                    </a:lnTo>
                    <a:lnTo>
                      <a:pt x="5" y="45"/>
                    </a:lnTo>
                    <a:lnTo>
                      <a:pt x="2" y="44"/>
                    </a:lnTo>
                    <a:lnTo>
                      <a:pt x="0" y="41"/>
                    </a:lnTo>
                    <a:lnTo>
                      <a:pt x="2" y="38"/>
                    </a:lnTo>
                    <a:lnTo>
                      <a:pt x="3" y="31"/>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57" name="Freeform 116"/>
              <p:cNvSpPr>
                <a:spLocks/>
              </p:cNvSpPr>
              <p:nvPr/>
            </p:nvSpPr>
            <p:spPr bwMode="auto">
              <a:xfrm>
                <a:off x="3527" y="13860"/>
                <a:ext cx="17" cy="27"/>
              </a:xfrm>
              <a:custGeom>
                <a:avLst/>
                <a:gdLst>
                  <a:gd name="T0" fmla="*/ 0 w 52"/>
                  <a:gd name="T1" fmla="*/ 1 h 54"/>
                  <a:gd name="T2" fmla="*/ 0 w 52"/>
                  <a:gd name="T3" fmla="*/ 1 h 54"/>
                  <a:gd name="T4" fmla="*/ 0 w 52"/>
                  <a:gd name="T5" fmla="*/ 0 h 54"/>
                  <a:gd name="T6" fmla="*/ 0 w 52"/>
                  <a:gd name="T7" fmla="*/ 1 h 54"/>
                  <a:gd name="T8" fmla="*/ 0 w 52"/>
                  <a:gd name="T9" fmla="*/ 1 h 54"/>
                  <a:gd name="T10" fmla="*/ 0 w 52"/>
                  <a:gd name="T11" fmla="*/ 1 h 54"/>
                  <a:gd name="T12" fmla="*/ 0 w 52"/>
                  <a:gd name="T13" fmla="*/ 1 h 54"/>
                  <a:gd name="T14" fmla="*/ 0 w 52"/>
                  <a:gd name="T15" fmla="*/ 1 h 54"/>
                  <a:gd name="T16" fmla="*/ 0 w 52"/>
                  <a:gd name="T17" fmla="*/ 1 h 54"/>
                  <a:gd name="T18" fmla="*/ 0 w 52"/>
                  <a:gd name="T19" fmla="*/ 1 h 54"/>
                  <a:gd name="T20" fmla="*/ 0 w 52"/>
                  <a:gd name="T21" fmla="*/ 1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
                  <a:gd name="T34" fmla="*/ 0 h 54"/>
                  <a:gd name="T35" fmla="*/ 52 w 52"/>
                  <a:gd name="T36" fmla="*/ 54 h 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 h="54">
                    <a:moveTo>
                      <a:pt x="0" y="5"/>
                    </a:moveTo>
                    <a:lnTo>
                      <a:pt x="8" y="1"/>
                    </a:lnTo>
                    <a:lnTo>
                      <a:pt x="20" y="0"/>
                    </a:lnTo>
                    <a:lnTo>
                      <a:pt x="33" y="1"/>
                    </a:lnTo>
                    <a:lnTo>
                      <a:pt x="48" y="2"/>
                    </a:lnTo>
                    <a:lnTo>
                      <a:pt x="49" y="11"/>
                    </a:lnTo>
                    <a:lnTo>
                      <a:pt x="51" y="23"/>
                    </a:lnTo>
                    <a:lnTo>
                      <a:pt x="49" y="34"/>
                    </a:lnTo>
                    <a:lnTo>
                      <a:pt x="52" y="45"/>
                    </a:lnTo>
                    <a:lnTo>
                      <a:pt x="4" y="54"/>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58" name="Freeform 117"/>
              <p:cNvSpPr>
                <a:spLocks/>
              </p:cNvSpPr>
              <p:nvPr/>
            </p:nvSpPr>
            <p:spPr bwMode="auto">
              <a:xfrm>
                <a:off x="3695" y="13504"/>
                <a:ext cx="58" cy="380"/>
              </a:xfrm>
              <a:custGeom>
                <a:avLst/>
                <a:gdLst>
                  <a:gd name="T0" fmla="*/ 0 w 174"/>
                  <a:gd name="T1" fmla="*/ 1 h 759"/>
                  <a:gd name="T2" fmla="*/ 0 w 174"/>
                  <a:gd name="T3" fmla="*/ 1 h 759"/>
                  <a:gd name="T4" fmla="*/ 0 w 174"/>
                  <a:gd name="T5" fmla="*/ 1 h 759"/>
                  <a:gd name="T6" fmla="*/ 0 w 174"/>
                  <a:gd name="T7" fmla="*/ 1 h 759"/>
                  <a:gd name="T8" fmla="*/ 0 w 174"/>
                  <a:gd name="T9" fmla="*/ 1 h 759"/>
                  <a:gd name="T10" fmla="*/ 0 w 174"/>
                  <a:gd name="T11" fmla="*/ 1 h 759"/>
                  <a:gd name="T12" fmla="*/ 0 w 174"/>
                  <a:gd name="T13" fmla="*/ 1 h 759"/>
                  <a:gd name="T14" fmla="*/ 0 w 174"/>
                  <a:gd name="T15" fmla="*/ 1 h 759"/>
                  <a:gd name="T16" fmla="*/ 0 w 174"/>
                  <a:gd name="T17" fmla="*/ 1 h 759"/>
                  <a:gd name="T18" fmla="*/ 0 w 174"/>
                  <a:gd name="T19" fmla="*/ 1 h 759"/>
                  <a:gd name="T20" fmla="*/ 0 w 174"/>
                  <a:gd name="T21" fmla="*/ 1 h 759"/>
                  <a:gd name="T22" fmla="*/ 0 w 174"/>
                  <a:gd name="T23" fmla="*/ 1 h 759"/>
                  <a:gd name="T24" fmla="*/ 0 w 174"/>
                  <a:gd name="T25" fmla="*/ 1 h 759"/>
                  <a:gd name="T26" fmla="*/ 0 w 174"/>
                  <a:gd name="T27" fmla="*/ 1 h 759"/>
                  <a:gd name="T28" fmla="*/ 0 w 174"/>
                  <a:gd name="T29" fmla="*/ 1 h 759"/>
                  <a:gd name="T30" fmla="*/ 0 w 174"/>
                  <a:gd name="T31" fmla="*/ 1 h 759"/>
                  <a:gd name="T32" fmla="*/ 0 w 174"/>
                  <a:gd name="T33" fmla="*/ 1 h 759"/>
                  <a:gd name="T34" fmla="*/ 0 w 174"/>
                  <a:gd name="T35" fmla="*/ 1 h 759"/>
                  <a:gd name="T36" fmla="*/ 0 w 174"/>
                  <a:gd name="T37" fmla="*/ 1 h 759"/>
                  <a:gd name="T38" fmla="*/ 0 w 174"/>
                  <a:gd name="T39" fmla="*/ 1 h 759"/>
                  <a:gd name="T40" fmla="*/ 0 w 174"/>
                  <a:gd name="T41" fmla="*/ 1 h 759"/>
                  <a:gd name="T42" fmla="*/ 0 w 174"/>
                  <a:gd name="T43" fmla="*/ 1 h 759"/>
                  <a:gd name="T44" fmla="*/ 0 w 174"/>
                  <a:gd name="T45" fmla="*/ 1 h 759"/>
                  <a:gd name="T46" fmla="*/ 0 w 174"/>
                  <a:gd name="T47" fmla="*/ 1 h 759"/>
                  <a:gd name="T48" fmla="*/ 0 w 174"/>
                  <a:gd name="T49" fmla="*/ 1 h 759"/>
                  <a:gd name="T50" fmla="*/ 0 w 174"/>
                  <a:gd name="T51" fmla="*/ 1 h 759"/>
                  <a:gd name="T52" fmla="*/ 0 w 174"/>
                  <a:gd name="T53" fmla="*/ 1 h 759"/>
                  <a:gd name="T54" fmla="*/ 0 w 174"/>
                  <a:gd name="T55" fmla="*/ 1 h 759"/>
                  <a:gd name="T56" fmla="*/ 0 w 174"/>
                  <a:gd name="T57" fmla="*/ 1 h 759"/>
                  <a:gd name="T58" fmla="*/ 0 w 174"/>
                  <a:gd name="T59" fmla="*/ 1 h 759"/>
                  <a:gd name="T60" fmla="*/ 0 w 174"/>
                  <a:gd name="T61" fmla="*/ 1 h 759"/>
                  <a:gd name="T62" fmla="*/ 0 w 174"/>
                  <a:gd name="T63" fmla="*/ 1 h 759"/>
                  <a:gd name="T64" fmla="*/ 0 w 174"/>
                  <a:gd name="T65" fmla="*/ 1 h 759"/>
                  <a:gd name="T66" fmla="*/ 0 w 174"/>
                  <a:gd name="T67" fmla="*/ 1 h 759"/>
                  <a:gd name="T68" fmla="*/ 0 w 174"/>
                  <a:gd name="T69" fmla="*/ 1 h 759"/>
                  <a:gd name="T70" fmla="*/ 0 w 174"/>
                  <a:gd name="T71" fmla="*/ 1 h 759"/>
                  <a:gd name="T72" fmla="*/ 0 w 174"/>
                  <a:gd name="T73" fmla="*/ 1 h 759"/>
                  <a:gd name="T74" fmla="*/ 0 w 174"/>
                  <a:gd name="T75" fmla="*/ 1 h 759"/>
                  <a:gd name="T76" fmla="*/ 0 w 174"/>
                  <a:gd name="T77" fmla="*/ 1 h 759"/>
                  <a:gd name="T78" fmla="*/ 0 w 174"/>
                  <a:gd name="T79" fmla="*/ 1 h 759"/>
                  <a:gd name="T80" fmla="*/ 0 w 174"/>
                  <a:gd name="T81" fmla="*/ 1 h 759"/>
                  <a:gd name="T82" fmla="*/ 0 w 174"/>
                  <a:gd name="T83" fmla="*/ 1 h 759"/>
                  <a:gd name="T84" fmla="*/ 0 w 174"/>
                  <a:gd name="T85" fmla="*/ 1 h 759"/>
                  <a:gd name="T86" fmla="*/ 0 w 174"/>
                  <a:gd name="T87" fmla="*/ 1 h 759"/>
                  <a:gd name="T88" fmla="*/ 0 w 174"/>
                  <a:gd name="T89" fmla="*/ 1 h 759"/>
                  <a:gd name="T90" fmla="*/ 0 w 174"/>
                  <a:gd name="T91" fmla="*/ 1 h 759"/>
                  <a:gd name="T92" fmla="*/ 0 w 174"/>
                  <a:gd name="T93" fmla="*/ 1 h 759"/>
                  <a:gd name="T94" fmla="*/ 0 w 174"/>
                  <a:gd name="T95" fmla="*/ 1 h 759"/>
                  <a:gd name="T96" fmla="*/ 0 w 174"/>
                  <a:gd name="T97" fmla="*/ 1 h 759"/>
                  <a:gd name="T98" fmla="*/ 0 w 174"/>
                  <a:gd name="T99" fmla="*/ 1 h 759"/>
                  <a:gd name="T100" fmla="*/ 0 w 174"/>
                  <a:gd name="T101" fmla="*/ 1 h 759"/>
                  <a:gd name="T102" fmla="*/ 0 w 174"/>
                  <a:gd name="T103" fmla="*/ 1 h 759"/>
                  <a:gd name="T104" fmla="*/ 0 w 174"/>
                  <a:gd name="T105" fmla="*/ 1 h 75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4"/>
                  <a:gd name="T160" fmla="*/ 0 h 759"/>
                  <a:gd name="T161" fmla="*/ 174 w 174"/>
                  <a:gd name="T162" fmla="*/ 759 h 75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4" h="759">
                    <a:moveTo>
                      <a:pt x="51" y="705"/>
                    </a:moveTo>
                    <a:lnTo>
                      <a:pt x="54" y="701"/>
                    </a:lnTo>
                    <a:lnTo>
                      <a:pt x="57" y="698"/>
                    </a:lnTo>
                    <a:lnTo>
                      <a:pt x="57" y="693"/>
                    </a:lnTo>
                    <a:lnTo>
                      <a:pt x="59" y="687"/>
                    </a:lnTo>
                    <a:lnTo>
                      <a:pt x="56" y="676"/>
                    </a:lnTo>
                    <a:lnTo>
                      <a:pt x="54" y="667"/>
                    </a:lnTo>
                    <a:lnTo>
                      <a:pt x="45" y="662"/>
                    </a:lnTo>
                    <a:lnTo>
                      <a:pt x="40" y="658"/>
                    </a:lnTo>
                    <a:lnTo>
                      <a:pt x="35" y="651"/>
                    </a:lnTo>
                    <a:lnTo>
                      <a:pt x="35" y="646"/>
                    </a:lnTo>
                    <a:lnTo>
                      <a:pt x="32" y="640"/>
                    </a:lnTo>
                    <a:lnTo>
                      <a:pt x="32" y="633"/>
                    </a:lnTo>
                    <a:lnTo>
                      <a:pt x="34" y="627"/>
                    </a:lnTo>
                    <a:lnTo>
                      <a:pt x="35" y="622"/>
                    </a:lnTo>
                    <a:lnTo>
                      <a:pt x="44" y="616"/>
                    </a:lnTo>
                    <a:lnTo>
                      <a:pt x="53" y="611"/>
                    </a:lnTo>
                    <a:lnTo>
                      <a:pt x="60" y="606"/>
                    </a:lnTo>
                    <a:lnTo>
                      <a:pt x="69" y="601"/>
                    </a:lnTo>
                    <a:lnTo>
                      <a:pt x="70" y="590"/>
                    </a:lnTo>
                    <a:lnTo>
                      <a:pt x="69" y="581"/>
                    </a:lnTo>
                    <a:lnTo>
                      <a:pt x="64" y="574"/>
                    </a:lnTo>
                    <a:lnTo>
                      <a:pt x="57" y="569"/>
                    </a:lnTo>
                    <a:lnTo>
                      <a:pt x="47" y="563"/>
                    </a:lnTo>
                    <a:lnTo>
                      <a:pt x="37" y="561"/>
                    </a:lnTo>
                    <a:lnTo>
                      <a:pt x="28" y="558"/>
                    </a:lnTo>
                    <a:lnTo>
                      <a:pt x="21" y="557"/>
                    </a:lnTo>
                    <a:lnTo>
                      <a:pt x="23" y="548"/>
                    </a:lnTo>
                    <a:lnTo>
                      <a:pt x="25" y="539"/>
                    </a:lnTo>
                    <a:lnTo>
                      <a:pt x="26" y="531"/>
                    </a:lnTo>
                    <a:lnTo>
                      <a:pt x="31" y="522"/>
                    </a:lnTo>
                    <a:lnTo>
                      <a:pt x="32" y="513"/>
                    </a:lnTo>
                    <a:lnTo>
                      <a:pt x="38" y="505"/>
                    </a:lnTo>
                    <a:lnTo>
                      <a:pt x="44" y="499"/>
                    </a:lnTo>
                    <a:lnTo>
                      <a:pt x="54" y="495"/>
                    </a:lnTo>
                    <a:lnTo>
                      <a:pt x="28" y="449"/>
                    </a:lnTo>
                    <a:lnTo>
                      <a:pt x="32" y="436"/>
                    </a:lnTo>
                    <a:lnTo>
                      <a:pt x="38" y="424"/>
                    </a:lnTo>
                    <a:lnTo>
                      <a:pt x="42" y="411"/>
                    </a:lnTo>
                    <a:lnTo>
                      <a:pt x="47" y="399"/>
                    </a:lnTo>
                    <a:lnTo>
                      <a:pt x="47" y="386"/>
                    </a:lnTo>
                    <a:lnTo>
                      <a:pt x="45" y="377"/>
                    </a:lnTo>
                    <a:lnTo>
                      <a:pt x="40" y="367"/>
                    </a:lnTo>
                    <a:lnTo>
                      <a:pt x="28" y="360"/>
                    </a:lnTo>
                    <a:lnTo>
                      <a:pt x="19" y="355"/>
                    </a:lnTo>
                    <a:lnTo>
                      <a:pt x="15" y="350"/>
                    </a:lnTo>
                    <a:lnTo>
                      <a:pt x="13" y="345"/>
                    </a:lnTo>
                    <a:lnTo>
                      <a:pt x="16" y="340"/>
                    </a:lnTo>
                    <a:lnTo>
                      <a:pt x="18" y="333"/>
                    </a:lnTo>
                    <a:lnTo>
                      <a:pt x="22" y="328"/>
                    </a:lnTo>
                    <a:lnTo>
                      <a:pt x="23" y="323"/>
                    </a:lnTo>
                    <a:lnTo>
                      <a:pt x="25" y="318"/>
                    </a:lnTo>
                    <a:lnTo>
                      <a:pt x="32" y="314"/>
                    </a:lnTo>
                    <a:lnTo>
                      <a:pt x="38" y="311"/>
                    </a:lnTo>
                    <a:lnTo>
                      <a:pt x="41" y="306"/>
                    </a:lnTo>
                    <a:lnTo>
                      <a:pt x="44" y="302"/>
                    </a:lnTo>
                    <a:lnTo>
                      <a:pt x="42" y="295"/>
                    </a:lnTo>
                    <a:lnTo>
                      <a:pt x="42" y="290"/>
                    </a:lnTo>
                    <a:lnTo>
                      <a:pt x="41" y="284"/>
                    </a:lnTo>
                    <a:lnTo>
                      <a:pt x="40" y="279"/>
                    </a:lnTo>
                    <a:lnTo>
                      <a:pt x="28" y="271"/>
                    </a:lnTo>
                    <a:lnTo>
                      <a:pt x="19" y="264"/>
                    </a:lnTo>
                    <a:lnTo>
                      <a:pt x="15" y="259"/>
                    </a:lnTo>
                    <a:lnTo>
                      <a:pt x="16" y="255"/>
                    </a:lnTo>
                    <a:lnTo>
                      <a:pt x="19" y="251"/>
                    </a:lnTo>
                    <a:lnTo>
                      <a:pt x="28" y="248"/>
                    </a:lnTo>
                    <a:lnTo>
                      <a:pt x="23" y="237"/>
                    </a:lnTo>
                    <a:lnTo>
                      <a:pt x="25" y="226"/>
                    </a:lnTo>
                    <a:lnTo>
                      <a:pt x="25" y="215"/>
                    </a:lnTo>
                    <a:lnTo>
                      <a:pt x="26" y="205"/>
                    </a:lnTo>
                    <a:lnTo>
                      <a:pt x="25" y="194"/>
                    </a:lnTo>
                    <a:lnTo>
                      <a:pt x="22" y="185"/>
                    </a:lnTo>
                    <a:lnTo>
                      <a:pt x="16" y="177"/>
                    </a:lnTo>
                    <a:lnTo>
                      <a:pt x="6" y="171"/>
                    </a:lnTo>
                    <a:lnTo>
                      <a:pt x="12" y="163"/>
                    </a:lnTo>
                    <a:lnTo>
                      <a:pt x="18" y="154"/>
                    </a:lnTo>
                    <a:lnTo>
                      <a:pt x="19" y="144"/>
                    </a:lnTo>
                    <a:lnTo>
                      <a:pt x="23" y="134"/>
                    </a:lnTo>
                    <a:lnTo>
                      <a:pt x="25" y="125"/>
                    </a:lnTo>
                    <a:lnTo>
                      <a:pt x="31" y="116"/>
                    </a:lnTo>
                    <a:lnTo>
                      <a:pt x="40" y="109"/>
                    </a:lnTo>
                    <a:lnTo>
                      <a:pt x="54" y="105"/>
                    </a:lnTo>
                    <a:lnTo>
                      <a:pt x="48" y="96"/>
                    </a:lnTo>
                    <a:lnTo>
                      <a:pt x="40" y="92"/>
                    </a:lnTo>
                    <a:lnTo>
                      <a:pt x="28" y="89"/>
                    </a:lnTo>
                    <a:lnTo>
                      <a:pt x="16" y="87"/>
                    </a:lnTo>
                    <a:lnTo>
                      <a:pt x="6" y="82"/>
                    </a:lnTo>
                    <a:lnTo>
                      <a:pt x="0" y="79"/>
                    </a:lnTo>
                    <a:lnTo>
                      <a:pt x="0" y="73"/>
                    </a:lnTo>
                    <a:lnTo>
                      <a:pt x="10" y="64"/>
                    </a:lnTo>
                    <a:lnTo>
                      <a:pt x="18" y="53"/>
                    </a:lnTo>
                    <a:lnTo>
                      <a:pt x="31" y="42"/>
                    </a:lnTo>
                    <a:lnTo>
                      <a:pt x="42" y="30"/>
                    </a:lnTo>
                    <a:lnTo>
                      <a:pt x="60" y="21"/>
                    </a:lnTo>
                    <a:lnTo>
                      <a:pt x="76" y="11"/>
                    </a:lnTo>
                    <a:lnTo>
                      <a:pt x="94" y="5"/>
                    </a:lnTo>
                    <a:lnTo>
                      <a:pt x="113" y="1"/>
                    </a:lnTo>
                    <a:lnTo>
                      <a:pt x="133" y="0"/>
                    </a:lnTo>
                    <a:lnTo>
                      <a:pt x="135" y="12"/>
                    </a:lnTo>
                    <a:lnTo>
                      <a:pt x="127" y="25"/>
                    </a:lnTo>
                    <a:lnTo>
                      <a:pt x="114" y="36"/>
                    </a:lnTo>
                    <a:lnTo>
                      <a:pt x="102" y="47"/>
                    </a:lnTo>
                    <a:lnTo>
                      <a:pt x="91" y="57"/>
                    </a:lnTo>
                    <a:lnTo>
                      <a:pt x="89" y="66"/>
                    </a:lnTo>
                    <a:lnTo>
                      <a:pt x="98" y="74"/>
                    </a:lnTo>
                    <a:lnTo>
                      <a:pt x="124" y="82"/>
                    </a:lnTo>
                    <a:lnTo>
                      <a:pt x="130" y="91"/>
                    </a:lnTo>
                    <a:lnTo>
                      <a:pt x="127" y="101"/>
                    </a:lnTo>
                    <a:lnTo>
                      <a:pt x="124" y="106"/>
                    </a:lnTo>
                    <a:lnTo>
                      <a:pt x="124" y="110"/>
                    </a:lnTo>
                    <a:lnTo>
                      <a:pt x="127" y="113"/>
                    </a:lnTo>
                    <a:lnTo>
                      <a:pt x="136" y="117"/>
                    </a:lnTo>
                    <a:lnTo>
                      <a:pt x="126" y="125"/>
                    </a:lnTo>
                    <a:lnTo>
                      <a:pt x="120" y="135"/>
                    </a:lnTo>
                    <a:lnTo>
                      <a:pt x="116" y="141"/>
                    </a:lnTo>
                    <a:lnTo>
                      <a:pt x="113" y="147"/>
                    </a:lnTo>
                    <a:lnTo>
                      <a:pt x="107" y="152"/>
                    </a:lnTo>
                    <a:lnTo>
                      <a:pt x="102" y="159"/>
                    </a:lnTo>
                    <a:lnTo>
                      <a:pt x="100" y="166"/>
                    </a:lnTo>
                    <a:lnTo>
                      <a:pt x="102" y="173"/>
                    </a:lnTo>
                    <a:lnTo>
                      <a:pt x="105" y="178"/>
                    </a:lnTo>
                    <a:lnTo>
                      <a:pt x="113" y="183"/>
                    </a:lnTo>
                    <a:lnTo>
                      <a:pt x="117" y="186"/>
                    </a:lnTo>
                    <a:lnTo>
                      <a:pt x="126" y="190"/>
                    </a:lnTo>
                    <a:lnTo>
                      <a:pt x="133" y="195"/>
                    </a:lnTo>
                    <a:lnTo>
                      <a:pt x="140" y="201"/>
                    </a:lnTo>
                    <a:lnTo>
                      <a:pt x="138" y="207"/>
                    </a:lnTo>
                    <a:lnTo>
                      <a:pt x="135" y="215"/>
                    </a:lnTo>
                    <a:lnTo>
                      <a:pt x="127" y="222"/>
                    </a:lnTo>
                    <a:lnTo>
                      <a:pt x="121" y="230"/>
                    </a:lnTo>
                    <a:lnTo>
                      <a:pt x="114" y="236"/>
                    </a:lnTo>
                    <a:lnTo>
                      <a:pt x="113" y="242"/>
                    </a:lnTo>
                    <a:lnTo>
                      <a:pt x="114" y="249"/>
                    </a:lnTo>
                    <a:lnTo>
                      <a:pt x="121" y="258"/>
                    </a:lnTo>
                    <a:lnTo>
                      <a:pt x="135" y="260"/>
                    </a:lnTo>
                    <a:lnTo>
                      <a:pt x="149" y="266"/>
                    </a:lnTo>
                    <a:lnTo>
                      <a:pt x="162" y="271"/>
                    </a:lnTo>
                    <a:lnTo>
                      <a:pt x="174" y="279"/>
                    </a:lnTo>
                    <a:lnTo>
                      <a:pt x="168" y="296"/>
                    </a:lnTo>
                    <a:lnTo>
                      <a:pt x="155" y="312"/>
                    </a:lnTo>
                    <a:lnTo>
                      <a:pt x="138" y="326"/>
                    </a:lnTo>
                    <a:lnTo>
                      <a:pt x="121" y="340"/>
                    </a:lnTo>
                    <a:lnTo>
                      <a:pt x="108" y="352"/>
                    </a:lnTo>
                    <a:lnTo>
                      <a:pt x="105" y="365"/>
                    </a:lnTo>
                    <a:lnTo>
                      <a:pt x="114" y="380"/>
                    </a:lnTo>
                    <a:lnTo>
                      <a:pt x="140" y="398"/>
                    </a:lnTo>
                    <a:lnTo>
                      <a:pt x="124" y="436"/>
                    </a:lnTo>
                    <a:lnTo>
                      <a:pt x="120" y="431"/>
                    </a:lnTo>
                    <a:lnTo>
                      <a:pt x="117" y="430"/>
                    </a:lnTo>
                    <a:lnTo>
                      <a:pt x="108" y="434"/>
                    </a:lnTo>
                    <a:lnTo>
                      <a:pt x="105" y="439"/>
                    </a:lnTo>
                    <a:lnTo>
                      <a:pt x="102" y="445"/>
                    </a:lnTo>
                    <a:lnTo>
                      <a:pt x="104" y="450"/>
                    </a:lnTo>
                    <a:lnTo>
                      <a:pt x="108" y="461"/>
                    </a:lnTo>
                    <a:lnTo>
                      <a:pt x="117" y="471"/>
                    </a:lnTo>
                    <a:lnTo>
                      <a:pt x="126" y="473"/>
                    </a:lnTo>
                    <a:lnTo>
                      <a:pt x="135" y="480"/>
                    </a:lnTo>
                    <a:lnTo>
                      <a:pt x="139" y="486"/>
                    </a:lnTo>
                    <a:lnTo>
                      <a:pt x="143" y="495"/>
                    </a:lnTo>
                    <a:lnTo>
                      <a:pt x="143" y="501"/>
                    </a:lnTo>
                    <a:lnTo>
                      <a:pt x="143" y="509"/>
                    </a:lnTo>
                    <a:lnTo>
                      <a:pt x="139" y="517"/>
                    </a:lnTo>
                    <a:lnTo>
                      <a:pt x="136" y="524"/>
                    </a:lnTo>
                    <a:lnTo>
                      <a:pt x="124" y="530"/>
                    </a:lnTo>
                    <a:lnTo>
                      <a:pt x="117" y="536"/>
                    </a:lnTo>
                    <a:lnTo>
                      <a:pt x="110" y="526"/>
                    </a:lnTo>
                    <a:lnTo>
                      <a:pt x="107" y="518"/>
                    </a:lnTo>
                    <a:lnTo>
                      <a:pt x="107" y="508"/>
                    </a:lnTo>
                    <a:lnTo>
                      <a:pt x="110" y="499"/>
                    </a:lnTo>
                    <a:lnTo>
                      <a:pt x="110" y="488"/>
                    </a:lnTo>
                    <a:lnTo>
                      <a:pt x="110" y="479"/>
                    </a:lnTo>
                    <a:lnTo>
                      <a:pt x="104" y="468"/>
                    </a:lnTo>
                    <a:lnTo>
                      <a:pt x="95" y="457"/>
                    </a:lnTo>
                    <a:lnTo>
                      <a:pt x="91" y="466"/>
                    </a:lnTo>
                    <a:lnTo>
                      <a:pt x="89" y="475"/>
                    </a:lnTo>
                    <a:lnTo>
                      <a:pt x="85" y="484"/>
                    </a:lnTo>
                    <a:lnTo>
                      <a:pt x="83" y="493"/>
                    </a:lnTo>
                    <a:lnTo>
                      <a:pt x="81" y="503"/>
                    </a:lnTo>
                    <a:lnTo>
                      <a:pt x="78" y="513"/>
                    </a:lnTo>
                    <a:lnTo>
                      <a:pt x="75" y="522"/>
                    </a:lnTo>
                    <a:lnTo>
                      <a:pt x="73" y="533"/>
                    </a:lnTo>
                    <a:lnTo>
                      <a:pt x="82" y="534"/>
                    </a:lnTo>
                    <a:lnTo>
                      <a:pt x="89" y="537"/>
                    </a:lnTo>
                    <a:lnTo>
                      <a:pt x="92" y="540"/>
                    </a:lnTo>
                    <a:lnTo>
                      <a:pt x="94" y="544"/>
                    </a:lnTo>
                    <a:lnTo>
                      <a:pt x="92" y="549"/>
                    </a:lnTo>
                    <a:lnTo>
                      <a:pt x="92" y="554"/>
                    </a:lnTo>
                    <a:lnTo>
                      <a:pt x="92" y="560"/>
                    </a:lnTo>
                    <a:lnTo>
                      <a:pt x="95" y="568"/>
                    </a:lnTo>
                    <a:lnTo>
                      <a:pt x="83" y="552"/>
                    </a:lnTo>
                    <a:lnTo>
                      <a:pt x="76" y="555"/>
                    </a:lnTo>
                    <a:lnTo>
                      <a:pt x="73" y="560"/>
                    </a:lnTo>
                    <a:lnTo>
                      <a:pt x="72" y="564"/>
                    </a:lnTo>
                    <a:lnTo>
                      <a:pt x="73" y="570"/>
                    </a:lnTo>
                    <a:lnTo>
                      <a:pt x="76" y="578"/>
                    </a:lnTo>
                    <a:lnTo>
                      <a:pt x="76" y="587"/>
                    </a:lnTo>
                    <a:lnTo>
                      <a:pt x="83" y="581"/>
                    </a:lnTo>
                    <a:lnTo>
                      <a:pt x="92" y="579"/>
                    </a:lnTo>
                    <a:lnTo>
                      <a:pt x="101" y="576"/>
                    </a:lnTo>
                    <a:lnTo>
                      <a:pt x="110" y="571"/>
                    </a:lnTo>
                    <a:lnTo>
                      <a:pt x="107" y="566"/>
                    </a:lnTo>
                    <a:lnTo>
                      <a:pt x="107" y="560"/>
                    </a:lnTo>
                    <a:lnTo>
                      <a:pt x="114" y="562"/>
                    </a:lnTo>
                    <a:lnTo>
                      <a:pt x="121" y="569"/>
                    </a:lnTo>
                    <a:lnTo>
                      <a:pt x="124" y="572"/>
                    </a:lnTo>
                    <a:lnTo>
                      <a:pt x="129" y="575"/>
                    </a:lnTo>
                    <a:lnTo>
                      <a:pt x="135" y="576"/>
                    </a:lnTo>
                    <a:lnTo>
                      <a:pt x="143" y="578"/>
                    </a:lnTo>
                    <a:lnTo>
                      <a:pt x="158" y="587"/>
                    </a:lnTo>
                    <a:lnTo>
                      <a:pt x="149" y="593"/>
                    </a:lnTo>
                    <a:lnTo>
                      <a:pt x="140" y="601"/>
                    </a:lnTo>
                    <a:lnTo>
                      <a:pt x="130" y="607"/>
                    </a:lnTo>
                    <a:lnTo>
                      <a:pt x="121" y="614"/>
                    </a:lnTo>
                    <a:lnTo>
                      <a:pt x="111" y="620"/>
                    </a:lnTo>
                    <a:lnTo>
                      <a:pt x="107" y="626"/>
                    </a:lnTo>
                    <a:lnTo>
                      <a:pt x="104" y="631"/>
                    </a:lnTo>
                    <a:lnTo>
                      <a:pt x="107" y="638"/>
                    </a:lnTo>
                    <a:lnTo>
                      <a:pt x="104" y="629"/>
                    </a:lnTo>
                    <a:lnTo>
                      <a:pt x="105" y="619"/>
                    </a:lnTo>
                    <a:lnTo>
                      <a:pt x="102" y="608"/>
                    </a:lnTo>
                    <a:lnTo>
                      <a:pt x="95" y="601"/>
                    </a:lnTo>
                    <a:lnTo>
                      <a:pt x="91" y="605"/>
                    </a:lnTo>
                    <a:lnTo>
                      <a:pt x="95" y="609"/>
                    </a:lnTo>
                    <a:lnTo>
                      <a:pt x="98" y="613"/>
                    </a:lnTo>
                    <a:lnTo>
                      <a:pt x="95" y="619"/>
                    </a:lnTo>
                    <a:lnTo>
                      <a:pt x="85" y="619"/>
                    </a:lnTo>
                    <a:lnTo>
                      <a:pt x="75" y="622"/>
                    </a:lnTo>
                    <a:lnTo>
                      <a:pt x="67" y="626"/>
                    </a:lnTo>
                    <a:lnTo>
                      <a:pt x="69" y="635"/>
                    </a:lnTo>
                    <a:lnTo>
                      <a:pt x="67" y="644"/>
                    </a:lnTo>
                    <a:lnTo>
                      <a:pt x="73" y="651"/>
                    </a:lnTo>
                    <a:lnTo>
                      <a:pt x="95" y="632"/>
                    </a:lnTo>
                    <a:lnTo>
                      <a:pt x="89" y="642"/>
                    </a:lnTo>
                    <a:lnTo>
                      <a:pt x="89" y="649"/>
                    </a:lnTo>
                    <a:lnTo>
                      <a:pt x="88" y="652"/>
                    </a:lnTo>
                    <a:lnTo>
                      <a:pt x="88" y="657"/>
                    </a:lnTo>
                    <a:lnTo>
                      <a:pt x="86" y="661"/>
                    </a:lnTo>
                    <a:lnTo>
                      <a:pt x="83" y="667"/>
                    </a:lnTo>
                    <a:lnTo>
                      <a:pt x="88" y="665"/>
                    </a:lnTo>
                    <a:lnTo>
                      <a:pt x="83" y="660"/>
                    </a:lnTo>
                    <a:lnTo>
                      <a:pt x="73" y="664"/>
                    </a:lnTo>
                    <a:lnTo>
                      <a:pt x="69" y="672"/>
                    </a:lnTo>
                    <a:lnTo>
                      <a:pt x="64" y="680"/>
                    </a:lnTo>
                    <a:lnTo>
                      <a:pt x="61" y="690"/>
                    </a:lnTo>
                    <a:lnTo>
                      <a:pt x="83" y="695"/>
                    </a:lnTo>
                    <a:lnTo>
                      <a:pt x="79" y="696"/>
                    </a:lnTo>
                    <a:lnTo>
                      <a:pt x="75" y="698"/>
                    </a:lnTo>
                    <a:lnTo>
                      <a:pt x="72" y="701"/>
                    </a:lnTo>
                    <a:lnTo>
                      <a:pt x="73" y="705"/>
                    </a:lnTo>
                    <a:lnTo>
                      <a:pt x="76" y="708"/>
                    </a:lnTo>
                    <a:lnTo>
                      <a:pt x="75" y="711"/>
                    </a:lnTo>
                    <a:lnTo>
                      <a:pt x="70" y="712"/>
                    </a:lnTo>
                    <a:lnTo>
                      <a:pt x="66" y="714"/>
                    </a:lnTo>
                    <a:lnTo>
                      <a:pt x="69" y="721"/>
                    </a:lnTo>
                    <a:lnTo>
                      <a:pt x="76" y="730"/>
                    </a:lnTo>
                    <a:lnTo>
                      <a:pt x="73" y="730"/>
                    </a:lnTo>
                    <a:lnTo>
                      <a:pt x="70" y="737"/>
                    </a:lnTo>
                    <a:lnTo>
                      <a:pt x="72" y="745"/>
                    </a:lnTo>
                    <a:lnTo>
                      <a:pt x="69" y="751"/>
                    </a:lnTo>
                    <a:lnTo>
                      <a:pt x="61" y="759"/>
                    </a:lnTo>
                    <a:lnTo>
                      <a:pt x="53" y="753"/>
                    </a:lnTo>
                    <a:lnTo>
                      <a:pt x="50" y="747"/>
                    </a:lnTo>
                    <a:lnTo>
                      <a:pt x="47" y="739"/>
                    </a:lnTo>
                    <a:lnTo>
                      <a:pt x="47" y="733"/>
                    </a:lnTo>
                    <a:lnTo>
                      <a:pt x="47" y="724"/>
                    </a:lnTo>
                    <a:lnTo>
                      <a:pt x="48" y="718"/>
                    </a:lnTo>
                    <a:lnTo>
                      <a:pt x="50" y="711"/>
                    </a:lnTo>
                    <a:lnTo>
                      <a:pt x="51" y="705"/>
                    </a:lnTo>
                    <a:close/>
                  </a:path>
                </a:pathLst>
              </a:custGeom>
              <a:solidFill>
                <a:srgbClr val="B869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59" name="Freeform 118"/>
              <p:cNvSpPr>
                <a:spLocks/>
              </p:cNvSpPr>
              <p:nvPr/>
            </p:nvSpPr>
            <p:spPr bwMode="auto">
              <a:xfrm>
                <a:off x="3843" y="13822"/>
                <a:ext cx="28" cy="60"/>
              </a:xfrm>
              <a:custGeom>
                <a:avLst/>
                <a:gdLst>
                  <a:gd name="T0" fmla="*/ 0 w 83"/>
                  <a:gd name="T1" fmla="*/ 1 h 120"/>
                  <a:gd name="T2" fmla="*/ 0 w 83"/>
                  <a:gd name="T3" fmla="*/ 1 h 120"/>
                  <a:gd name="T4" fmla="*/ 0 w 83"/>
                  <a:gd name="T5" fmla="*/ 0 h 120"/>
                  <a:gd name="T6" fmla="*/ 0 w 83"/>
                  <a:gd name="T7" fmla="*/ 0 h 120"/>
                  <a:gd name="T8" fmla="*/ 0 w 83"/>
                  <a:gd name="T9" fmla="*/ 0 h 120"/>
                  <a:gd name="T10" fmla="*/ 0 w 83"/>
                  <a:gd name="T11" fmla="*/ 1 h 120"/>
                  <a:gd name="T12" fmla="*/ 0 w 83"/>
                  <a:gd name="T13" fmla="*/ 1 h 120"/>
                  <a:gd name="T14" fmla="*/ 0 w 83"/>
                  <a:gd name="T15" fmla="*/ 1 h 120"/>
                  <a:gd name="T16" fmla="*/ 0 w 83"/>
                  <a:gd name="T17" fmla="*/ 1 h 120"/>
                  <a:gd name="T18" fmla="*/ 0 w 83"/>
                  <a:gd name="T19" fmla="*/ 1 h 120"/>
                  <a:gd name="T20" fmla="*/ 0 w 83"/>
                  <a:gd name="T21" fmla="*/ 1 h 120"/>
                  <a:gd name="T22" fmla="*/ 0 w 83"/>
                  <a:gd name="T23" fmla="*/ 1 h 120"/>
                  <a:gd name="T24" fmla="*/ 0 w 83"/>
                  <a:gd name="T25" fmla="*/ 1 h 120"/>
                  <a:gd name="T26" fmla="*/ 0 w 83"/>
                  <a:gd name="T27" fmla="*/ 1 h 120"/>
                  <a:gd name="T28" fmla="*/ 0 w 83"/>
                  <a:gd name="T29" fmla="*/ 1 h 120"/>
                  <a:gd name="T30" fmla="*/ 0 w 83"/>
                  <a:gd name="T31" fmla="*/ 1 h 120"/>
                  <a:gd name="T32" fmla="*/ 0 w 83"/>
                  <a:gd name="T33" fmla="*/ 1 h 120"/>
                  <a:gd name="T34" fmla="*/ 0 w 83"/>
                  <a:gd name="T35" fmla="*/ 1 h 120"/>
                  <a:gd name="T36" fmla="*/ 0 w 83"/>
                  <a:gd name="T37" fmla="*/ 1 h 120"/>
                  <a:gd name="T38" fmla="*/ 0 w 83"/>
                  <a:gd name="T39" fmla="*/ 1 h 120"/>
                  <a:gd name="T40" fmla="*/ 0 w 83"/>
                  <a:gd name="T41" fmla="*/ 1 h 120"/>
                  <a:gd name="T42" fmla="*/ 0 w 83"/>
                  <a:gd name="T43" fmla="*/ 1 h 120"/>
                  <a:gd name="T44" fmla="*/ 0 w 83"/>
                  <a:gd name="T45" fmla="*/ 1 h 120"/>
                  <a:gd name="T46" fmla="*/ 0 w 83"/>
                  <a:gd name="T47" fmla="*/ 1 h 120"/>
                  <a:gd name="T48" fmla="*/ 0 w 83"/>
                  <a:gd name="T49" fmla="*/ 1 h 120"/>
                  <a:gd name="T50" fmla="*/ 0 w 83"/>
                  <a:gd name="T51" fmla="*/ 1 h 1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3"/>
                  <a:gd name="T79" fmla="*/ 0 h 120"/>
                  <a:gd name="T80" fmla="*/ 83 w 83"/>
                  <a:gd name="T81" fmla="*/ 120 h 1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3" h="120">
                    <a:moveTo>
                      <a:pt x="0" y="71"/>
                    </a:moveTo>
                    <a:lnTo>
                      <a:pt x="8" y="4"/>
                    </a:lnTo>
                    <a:lnTo>
                      <a:pt x="17" y="0"/>
                    </a:lnTo>
                    <a:lnTo>
                      <a:pt x="27" y="0"/>
                    </a:lnTo>
                    <a:lnTo>
                      <a:pt x="36" y="0"/>
                    </a:lnTo>
                    <a:lnTo>
                      <a:pt x="46" y="4"/>
                    </a:lnTo>
                    <a:lnTo>
                      <a:pt x="55" y="7"/>
                    </a:lnTo>
                    <a:lnTo>
                      <a:pt x="64" y="10"/>
                    </a:lnTo>
                    <a:lnTo>
                      <a:pt x="73" y="13"/>
                    </a:lnTo>
                    <a:lnTo>
                      <a:pt x="83" y="17"/>
                    </a:lnTo>
                    <a:lnTo>
                      <a:pt x="81" y="28"/>
                    </a:lnTo>
                    <a:lnTo>
                      <a:pt x="81" y="39"/>
                    </a:lnTo>
                    <a:lnTo>
                      <a:pt x="80" y="49"/>
                    </a:lnTo>
                    <a:lnTo>
                      <a:pt x="78" y="60"/>
                    </a:lnTo>
                    <a:lnTo>
                      <a:pt x="76" y="69"/>
                    </a:lnTo>
                    <a:lnTo>
                      <a:pt x="73" y="81"/>
                    </a:lnTo>
                    <a:lnTo>
                      <a:pt x="70" y="92"/>
                    </a:lnTo>
                    <a:lnTo>
                      <a:pt x="67" y="103"/>
                    </a:lnTo>
                    <a:lnTo>
                      <a:pt x="52" y="115"/>
                    </a:lnTo>
                    <a:lnTo>
                      <a:pt x="40" y="120"/>
                    </a:lnTo>
                    <a:lnTo>
                      <a:pt x="27" y="118"/>
                    </a:lnTo>
                    <a:lnTo>
                      <a:pt x="19" y="113"/>
                    </a:lnTo>
                    <a:lnTo>
                      <a:pt x="10" y="102"/>
                    </a:lnTo>
                    <a:lnTo>
                      <a:pt x="4" y="92"/>
                    </a:lnTo>
                    <a:lnTo>
                      <a:pt x="0" y="80"/>
                    </a:lnTo>
                    <a:lnTo>
                      <a:pt x="0"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60" name="Freeform 119"/>
              <p:cNvSpPr>
                <a:spLocks/>
              </p:cNvSpPr>
              <p:nvPr/>
            </p:nvSpPr>
            <p:spPr bwMode="auto">
              <a:xfrm>
                <a:off x="4312" y="13861"/>
                <a:ext cx="178" cy="18"/>
              </a:xfrm>
              <a:custGeom>
                <a:avLst/>
                <a:gdLst>
                  <a:gd name="T0" fmla="*/ 0 w 533"/>
                  <a:gd name="T1" fmla="*/ 1 h 36"/>
                  <a:gd name="T2" fmla="*/ 0 w 533"/>
                  <a:gd name="T3" fmla="*/ 1 h 36"/>
                  <a:gd name="T4" fmla="*/ 0 w 533"/>
                  <a:gd name="T5" fmla="*/ 1 h 36"/>
                  <a:gd name="T6" fmla="*/ 0 w 533"/>
                  <a:gd name="T7" fmla="*/ 1 h 36"/>
                  <a:gd name="T8" fmla="*/ 0 w 533"/>
                  <a:gd name="T9" fmla="*/ 1 h 36"/>
                  <a:gd name="T10" fmla="*/ 0 w 533"/>
                  <a:gd name="T11" fmla="*/ 1 h 36"/>
                  <a:gd name="T12" fmla="*/ 0 w 533"/>
                  <a:gd name="T13" fmla="*/ 1 h 36"/>
                  <a:gd name="T14" fmla="*/ 0 w 533"/>
                  <a:gd name="T15" fmla="*/ 1 h 36"/>
                  <a:gd name="T16" fmla="*/ 0 w 533"/>
                  <a:gd name="T17" fmla="*/ 1 h 36"/>
                  <a:gd name="T18" fmla="*/ 0 w 533"/>
                  <a:gd name="T19" fmla="*/ 1 h 36"/>
                  <a:gd name="T20" fmla="*/ 0 w 533"/>
                  <a:gd name="T21" fmla="*/ 1 h 36"/>
                  <a:gd name="T22" fmla="*/ 0 w 533"/>
                  <a:gd name="T23" fmla="*/ 1 h 36"/>
                  <a:gd name="T24" fmla="*/ 0 w 533"/>
                  <a:gd name="T25" fmla="*/ 1 h 36"/>
                  <a:gd name="T26" fmla="*/ 0 w 533"/>
                  <a:gd name="T27" fmla="*/ 1 h 36"/>
                  <a:gd name="T28" fmla="*/ 0 w 533"/>
                  <a:gd name="T29" fmla="*/ 0 h 36"/>
                  <a:gd name="T30" fmla="*/ 0 w 533"/>
                  <a:gd name="T31" fmla="*/ 1 h 36"/>
                  <a:gd name="T32" fmla="*/ 0 w 533"/>
                  <a:gd name="T33" fmla="*/ 1 h 36"/>
                  <a:gd name="T34" fmla="*/ 0 w 533"/>
                  <a:gd name="T35" fmla="*/ 1 h 36"/>
                  <a:gd name="T36" fmla="*/ 0 w 533"/>
                  <a:gd name="T37" fmla="*/ 1 h 36"/>
                  <a:gd name="T38" fmla="*/ 0 w 533"/>
                  <a:gd name="T39" fmla="*/ 1 h 36"/>
                  <a:gd name="T40" fmla="*/ 0 w 533"/>
                  <a:gd name="T41" fmla="*/ 1 h 36"/>
                  <a:gd name="T42" fmla="*/ 0 w 533"/>
                  <a:gd name="T43" fmla="*/ 1 h 36"/>
                  <a:gd name="T44" fmla="*/ 0 w 533"/>
                  <a:gd name="T45" fmla="*/ 1 h 36"/>
                  <a:gd name="T46" fmla="*/ 0 w 533"/>
                  <a:gd name="T47" fmla="*/ 1 h 36"/>
                  <a:gd name="T48" fmla="*/ 0 w 533"/>
                  <a:gd name="T49" fmla="*/ 1 h 36"/>
                  <a:gd name="T50" fmla="*/ 0 w 533"/>
                  <a:gd name="T51" fmla="*/ 1 h 36"/>
                  <a:gd name="T52" fmla="*/ 0 w 533"/>
                  <a:gd name="T53" fmla="*/ 1 h 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33"/>
                  <a:gd name="T82" fmla="*/ 0 h 36"/>
                  <a:gd name="T83" fmla="*/ 533 w 533"/>
                  <a:gd name="T84" fmla="*/ 36 h 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33" h="36">
                    <a:moveTo>
                      <a:pt x="0" y="36"/>
                    </a:moveTo>
                    <a:lnTo>
                      <a:pt x="5" y="28"/>
                    </a:lnTo>
                    <a:lnTo>
                      <a:pt x="12" y="22"/>
                    </a:lnTo>
                    <a:lnTo>
                      <a:pt x="19" y="16"/>
                    </a:lnTo>
                    <a:lnTo>
                      <a:pt x="28" y="11"/>
                    </a:lnTo>
                    <a:lnTo>
                      <a:pt x="37" y="8"/>
                    </a:lnTo>
                    <a:lnTo>
                      <a:pt x="47" y="7"/>
                    </a:lnTo>
                    <a:lnTo>
                      <a:pt x="59" y="8"/>
                    </a:lnTo>
                    <a:lnTo>
                      <a:pt x="72" y="14"/>
                    </a:lnTo>
                    <a:lnTo>
                      <a:pt x="114" y="18"/>
                    </a:lnTo>
                    <a:lnTo>
                      <a:pt x="157" y="18"/>
                    </a:lnTo>
                    <a:lnTo>
                      <a:pt x="198" y="14"/>
                    </a:lnTo>
                    <a:lnTo>
                      <a:pt x="239" y="8"/>
                    </a:lnTo>
                    <a:lnTo>
                      <a:pt x="278" y="2"/>
                    </a:lnTo>
                    <a:lnTo>
                      <a:pt x="321" y="0"/>
                    </a:lnTo>
                    <a:lnTo>
                      <a:pt x="361" y="1"/>
                    </a:lnTo>
                    <a:lnTo>
                      <a:pt x="407" y="8"/>
                    </a:lnTo>
                    <a:lnTo>
                      <a:pt x="533" y="8"/>
                    </a:lnTo>
                    <a:lnTo>
                      <a:pt x="503" y="36"/>
                    </a:lnTo>
                    <a:lnTo>
                      <a:pt x="442" y="33"/>
                    </a:lnTo>
                    <a:lnTo>
                      <a:pt x="379" y="28"/>
                    </a:lnTo>
                    <a:lnTo>
                      <a:pt x="315" y="24"/>
                    </a:lnTo>
                    <a:lnTo>
                      <a:pt x="250" y="21"/>
                    </a:lnTo>
                    <a:lnTo>
                      <a:pt x="185" y="19"/>
                    </a:lnTo>
                    <a:lnTo>
                      <a:pt x="120" y="20"/>
                    </a:lnTo>
                    <a:lnTo>
                      <a:pt x="57" y="24"/>
                    </a:lnTo>
                    <a:lnTo>
                      <a:pt x="0" y="36"/>
                    </a:lnTo>
                    <a:close/>
                  </a:path>
                </a:pathLst>
              </a:custGeom>
              <a:solidFill>
                <a:srgbClr val="CFC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61" name="Freeform 120"/>
              <p:cNvSpPr>
                <a:spLocks/>
              </p:cNvSpPr>
              <p:nvPr/>
            </p:nvSpPr>
            <p:spPr bwMode="auto">
              <a:xfrm>
                <a:off x="3572" y="13861"/>
                <a:ext cx="12" cy="18"/>
              </a:xfrm>
              <a:custGeom>
                <a:avLst/>
                <a:gdLst>
                  <a:gd name="T0" fmla="*/ 0 w 37"/>
                  <a:gd name="T1" fmla="*/ 1 h 36"/>
                  <a:gd name="T2" fmla="*/ 0 w 37"/>
                  <a:gd name="T3" fmla="*/ 1 h 36"/>
                  <a:gd name="T4" fmla="*/ 0 w 37"/>
                  <a:gd name="T5" fmla="*/ 1 h 36"/>
                  <a:gd name="T6" fmla="*/ 0 w 37"/>
                  <a:gd name="T7" fmla="*/ 1 h 36"/>
                  <a:gd name="T8" fmla="*/ 0 w 37"/>
                  <a:gd name="T9" fmla="*/ 0 h 36"/>
                  <a:gd name="T10" fmla="*/ 0 w 37"/>
                  <a:gd name="T11" fmla="*/ 0 h 36"/>
                  <a:gd name="T12" fmla="*/ 0 w 37"/>
                  <a:gd name="T13" fmla="*/ 1 h 36"/>
                  <a:gd name="T14" fmla="*/ 0 w 37"/>
                  <a:gd name="T15" fmla="*/ 1 h 36"/>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36"/>
                  <a:gd name="T26" fmla="*/ 37 w 37"/>
                  <a:gd name="T27" fmla="*/ 36 h 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36">
                    <a:moveTo>
                      <a:pt x="0" y="36"/>
                    </a:moveTo>
                    <a:lnTo>
                      <a:pt x="3" y="27"/>
                    </a:lnTo>
                    <a:lnTo>
                      <a:pt x="3" y="19"/>
                    </a:lnTo>
                    <a:lnTo>
                      <a:pt x="3" y="9"/>
                    </a:lnTo>
                    <a:lnTo>
                      <a:pt x="3" y="0"/>
                    </a:lnTo>
                    <a:lnTo>
                      <a:pt x="34" y="0"/>
                    </a:lnTo>
                    <a:lnTo>
                      <a:pt x="37" y="36"/>
                    </a:lnTo>
                    <a:lnTo>
                      <a:pt x="0"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62" name="Freeform 121"/>
              <p:cNvSpPr>
                <a:spLocks/>
              </p:cNvSpPr>
              <p:nvPr/>
            </p:nvSpPr>
            <p:spPr bwMode="auto">
              <a:xfrm>
                <a:off x="3444" y="13808"/>
                <a:ext cx="28" cy="67"/>
              </a:xfrm>
              <a:custGeom>
                <a:avLst/>
                <a:gdLst>
                  <a:gd name="T0" fmla="*/ 0 w 86"/>
                  <a:gd name="T1" fmla="*/ 1 h 133"/>
                  <a:gd name="T2" fmla="*/ 0 w 86"/>
                  <a:gd name="T3" fmla="*/ 1 h 133"/>
                  <a:gd name="T4" fmla="*/ 0 w 86"/>
                  <a:gd name="T5" fmla="*/ 1 h 133"/>
                  <a:gd name="T6" fmla="*/ 0 w 86"/>
                  <a:gd name="T7" fmla="*/ 1 h 133"/>
                  <a:gd name="T8" fmla="*/ 0 w 86"/>
                  <a:gd name="T9" fmla="*/ 1 h 133"/>
                  <a:gd name="T10" fmla="*/ 0 w 86"/>
                  <a:gd name="T11" fmla="*/ 1 h 133"/>
                  <a:gd name="T12" fmla="*/ 0 w 86"/>
                  <a:gd name="T13" fmla="*/ 1 h 133"/>
                  <a:gd name="T14" fmla="*/ 0 w 86"/>
                  <a:gd name="T15" fmla="*/ 1 h 133"/>
                  <a:gd name="T16" fmla="*/ 0 w 86"/>
                  <a:gd name="T17" fmla="*/ 0 h 133"/>
                  <a:gd name="T18" fmla="*/ 0 w 86"/>
                  <a:gd name="T19" fmla="*/ 1 h 133"/>
                  <a:gd name="T20" fmla="*/ 0 w 86"/>
                  <a:gd name="T21" fmla="*/ 1 h 133"/>
                  <a:gd name="T22" fmla="*/ 0 w 86"/>
                  <a:gd name="T23" fmla="*/ 1 h 133"/>
                  <a:gd name="T24" fmla="*/ 0 w 86"/>
                  <a:gd name="T25" fmla="*/ 1 h 133"/>
                  <a:gd name="T26" fmla="*/ 0 w 86"/>
                  <a:gd name="T27" fmla="*/ 1 h 133"/>
                  <a:gd name="T28" fmla="*/ 0 w 86"/>
                  <a:gd name="T29" fmla="*/ 1 h 133"/>
                  <a:gd name="T30" fmla="*/ 0 w 86"/>
                  <a:gd name="T31" fmla="*/ 1 h 133"/>
                  <a:gd name="T32" fmla="*/ 0 w 86"/>
                  <a:gd name="T33" fmla="*/ 1 h 133"/>
                  <a:gd name="T34" fmla="*/ 0 w 86"/>
                  <a:gd name="T35" fmla="*/ 1 h 133"/>
                  <a:gd name="T36" fmla="*/ 0 w 86"/>
                  <a:gd name="T37" fmla="*/ 1 h 133"/>
                  <a:gd name="T38" fmla="*/ 0 w 86"/>
                  <a:gd name="T39" fmla="*/ 1 h 133"/>
                  <a:gd name="T40" fmla="*/ 0 w 86"/>
                  <a:gd name="T41" fmla="*/ 1 h 133"/>
                  <a:gd name="T42" fmla="*/ 0 w 86"/>
                  <a:gd name="T43" fmla="*/ 1 h 133"/>
                  <a:gd name="T44" fmla="*/ 0 w 86"/>
                  <a:gd name="T45" fmla="*/ 1 h 133"/>
                  <a:gd name="T46" fmla="*/ 0 w 86"/>
                  <a:gd name="T47" fmla="*/ 1 h 133"/>
                  <a:gd name="T48" fmla="*/ 0 w 86"/>
                  <a:gd name="T49" fmla="*/ 1 h 13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133"/>
                  <a:gd name="T77" fmla="*/ 86 w 86"/>
                  <a:gd name="T78" fmla="*/ 133 h 13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133">
                    <a:moveTo>
                      <a:pt x="0" y="113"/>
                    </a:moveTo>
                    <a:lnTo>
                      <a:pt x="4" y="96"/>
                    </a:lnTo>
                    <a:lnTo>
                      <a:pt x="6" y="80"/>
                    </a:lnTo>
                    <a:lnTo>
                      <a:pt x="4" y="64"/>
                    </a:lnTo>
                    <a:lnTo>
                      <a:pt x="3" y="49"/>
                    </a:lnTo>
                    <a:lnTo>
                      <a:pt x="3" y="33"/>
                    </a:lnTo>
                    <a:lnTo>
                      <a:pt x="7" y="19"/>
                    </a:lnTo>
                    <a:lnTo>
                      <a:pt x="17" y="7"/>
                    </a:lnTo>
                    <a:lnTo>
                      <a:pt x="38" y="0"/>
                    </a:lnTo>
                    <a:lnTo>
                      <a:pt x="60" y="5"/>
                    </a:lnTo>
                    <a:lnTo>
                      <a:pt x="73" y="15"/>
                    </a:lnTo>
                    <a:lnTo>
                      <a:pt x="79" y="25"/>
                    </a:lnTo>
                    <a:lnTo>
                      <a:pt x="82" y="40"/>
                    </a:lnTo>
                    <a:lnTo>
                      <a:pt x="80" y="54"/>
                    </a:lnTo>
                    <a:lnTo>
                      <a:pt x="80" y="70"/>
                    </a:lnTo>
                    <a:lnTo>
                      <a:pt x="80" y="85"/>
                    </a:lnTo>
                    <a:lnTo>
                      <a:pt x="86" y="100"/>
                    </a:lnTo>
                    <a:lnTo>
                      <a:pt x="82" y="109"/>
                    </a:lnTo>
                    <a:lnTo>
                      <a:pt x="73" y="119"/>
                    </a:lnTo>
                    <a:lnTo>
                      <a:pt x="60" y="126"/>
                    </a:lnTo>
                    <a:lnTo>
                      <a:pt x="47" y="132"/>
                    </a:lnTo>
                    <a:lnTo>
                      <a:pt x="30" y="133"/>
                    </a:lnTo>
                    <a:lnTo>
                      <a:pt x="17" y="131"/>
                    </a:lnTo>
                    <a:lnTo>
                      <a:pt x="6" y="125"/>
                    </a:lnTo>
                    <a:lnTo>
                      <a:pt x="0" y="113"/>
                    </a:lnTo>
                    <a:close/>
                  </a:path>
                </a:pathLst>
              </a:custGeom>
              <a:solidFill>
                <a:srgbClr val="FFF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63" name="Freeform 122"/>
              <p:cNvSpPr>
                <a:spLocks/>
              </p:cNvSpPr>
              <p:nvPr/>
            </p:nvSpPr>
            <p:spPr bwMode="auto">
              <a:xfrm>
                <a:off x="3290" y="13849"/>
                <a:ext cx="16" cy="21"/>
              </a:xfrm>
              <a:custGeom>
                <a:avLst/>
                <a:gdLst>
                  <a:gd name="T0" fmla="*/ 0 w 48"/>
                  <a:gd name="T1" fmla="*/ 0 h 44"/>
                  <a:gd name="T2" fmla="*/ 0 w 48"/>
                  <a:gd name="T3" fmla="*/ 0 h 44"/>
                  <a:gd name="T4" fmla="*/ 0 w 48"/>
                  <a:gd name="T5" fmla="*/ 0 h 44"/>
                  <a:gd name="T6" fmla="*/ 0 w 48"/>
                  <a:gd name="T7" fmla="*/ 0 h 44"/>
                  <a:gd name="T8" fmla="*/ 0 w 48"/>
                  <a:gd name="T9" fmla="*/ 0 h 44"/>
                  <a:gd name="T10" fmla="*/ 0 w 48"/>
                  <a:gd name="T11" fmla="*/ 0 h 44"/>
                  <a:gd name="T12" fmla="*/ 0 w 48"/>
                  <a:gd name="T13" fmla="*/ 0 h 44"/>
                  <a:gd name="T14" fmla="*/ 0 w 48"/>
                  <a:gd name="T15" fmla="*/ 0 h 44"/>
                  <a:gd name="T16" fmla="*/ 0 w 48"/>
                  <a:gd name="T17" fmla="*/ 0 h 44"/>
                  <a:gd name="T18" fmla="*/ 0 w 48"/>
                  <a:gd name="T19" fmla="*/ 0 h 44"/>
                  <a:gd name="T20" fmla="*/ 0 w 48"/>
                  <a:gd name="T21" fmla="*/ 0 h 44"/>
                  <a:gd name="T22" fmla="*/ 0 w 48"/>
                  <a:gd name="T23" fmla="*/ 0 h 44"/>
                  <a:gd name="T24" fmla="*/ 0 w 48"/>
                  <a:gd name="T25" fmla="*/ 0 h 44"/>
                  <a:gd name="T26" fmla="*/ 0 w 48"/>
                  <a:gd name="T27" fmla="*/ 0 h 44"/>
                  <a:gd name="T28" fmla="*/ 0 w 48"/>
                  <a:gd name="T29" fmla="*/ 0 h 44"/>
                  <a:gd name="T30" fmla="*/ 0 w 48"/>
                  <a:gd name="T31" fmla="*/ 0 h 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8"/>
                  <a:gd name="T49" fmla="*/ 0 h 44"/>
                  <a:gd name="T50" fmla="*/ 48 w 48"/>
                  <a:gd name="T51" fmla="*/ 44 h 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8" h="44">
                    <a:moveTo>
                      <a:pt x="0" y="9"/>
                    </a:moveTo>
                    <a:lnTo>
                      <a:pt x="2" y="6"/>
                    </a:lnTo>
                    <a:lnTo>
                      <a:pt x="3" y="2"/>
                    </a:lnTo>
                    <a:lnTo>
                      <a:pt x="13" y="0"/>
                    </a:lnTo>
                    <a:lnTo>
                      <a:pt x="24" y="3"/>
                    </a:lnTo>
                    <a:lnTo>
                      <a:pt x="34" y="4"/>
                    </a:lnTo>
                    <a:lnTo>
                      <a:pt x="48" y="4"/>
                    </a:lnTo>
                    <a:lnTo>
                      <a:pt x="48" y="44"/>
                    </a:lnTo>
                    <a:lnTo>
                      <a:pt x="35" y="43"/>
                    </a:lnTo>
                    <a:lnTo>
                      <a:pt x="27" y="42"/>
                    </a:lnTo>
                    <a:lnTo>
                      <a:pt x="18" y="39"/>
                    </a:lnTo>
                    <a:lnTo>
                      <a:pt x="13" y="35"/>
                    </a:lnTo>
                    <a:lnTo>
                      <a:pt x="9" y="29"/>
                    </a:lnTo>
                    <a:lnTo>
                      <a:pt x="5" y="24"/>
                    </a:lnTo>
                    <a:lnTo>
                      <a:pt x="2" y="16"/>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64" name="Freeform 123"/>
              <p:cNvSpPr>
                <a:spLocks/>
              </p:cNvSpPr>
              <p:nvPr/>
            </p:nvSpPr>
            <p:spPr bwMode="auto">
              <a:xfrm>
                <a:off x="3347" y="13844"/>
                <a:ext cx="17" cy="25"/>
              </a:xfrm>
              <a:custGeom>
                <a:avLst/>
                <a:gdLst>
                  <a:gd name="T0" fmla="*/ 0 w 52"/>
                  <a:gd name="T1" fmla="*/ 0 h 51"/>
                  <a:gd name="T2" fmla="*/ 0 w 52"/>
                  <a:gd name="T3" fmla="*/ 0 h 51"/>
                  <a:gd name="T4" fmla="*/ 0 w 52"/>
                  <a:gd name="T5" fmla="*/ 0 h 51"/>
                  <a:gd name="T6" fmla="*/ 0 w 52"/>
                  <a:gd name="T7" fmla="*/ 0 h 51"/>
                  <a:gd name="T8" fmla="*/ 0 w 52"/>
                  <a:gd name="T9" fmla="*/ 0 h 51"/>
                  <a:gd name="T10" fmla="*/ 0 w 52"/>
                  <a:gd name="T11" fmla="*/ 0 h 51"/>
                  <a:gd name="T12" fmla="*/ 0 w 52"/>
                  <a:gd name="T13" fmla="*/ 0 h 51"/>
                  <a:gd name="T14" fmla="*/ 0 w 52"/>
                  <a:gd name="T15" fmla="*/ 0 h 51"/>
                  <a:gd name="T16" fmla="*/ 0 w 52"/>
                  <a:gd name="T17" fmla="*/ 0 h 51"/>
                  <a:gd name="T18" fmla="*/ 0 w 52"/>
                  <a:gd name="T19" fmla="*/ 0 h 51"/>
                  <a:gd name="T20" fmla="*/ 0 w 52"/>
                  <a:gd name="T21" fmla="*/ 0 h 51"/>
                  <a:gd name="T22" fmla="*/ 0 w 52"/>
                  <a:gd name="T23" fmla="*/ 0 h 51"/>
                  <a:gd name="T24" fmla="*/ 0 w 52"/>
                  <a:gd name="T25" fmla="*/ 0 h 51"/>
                  <a:gd name="T26" fmla="*/ 0 w 52"/>
                  <a:gd name="T27" fmla="*/ 0 h 51"/>
                  <a:gd name="T28" fmla="*/ 0 w 52"/>
                  <a:gd name="T29" fmla="*/ 0 h 51"/>
                  <a:gd name="T30" fmla="*/ 0 w 52"/>
                  <a:gd name="T31" fmla="*/ 0 h 51"/>
                  <a:gd name="T32" fmla="*/ 0 w 52"/>
                  <a:gd name="T33" fmla="*/ 0 h 51"/>
                  <a:gd name="T34" fmla="*/ 0 w 52"/>
                  <a:gd name="T35" fmla="*/ 0 h 51"/>
                  <a:gd name="T36" fmla="*/ 0 w 52"/>
                  <a:gd name="T37" fmla="*/ 0 h 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
                  <a:gd name="T58" fmla="*/ 0 h 51"/>
                  <a:gd name="T59" fmla="*/ 52 w 52"/>
                  <a:gd name="T60" fmla="*/ 51 h 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 h="51">
                    <a:moveTo>
                      <a:pt x="1" y="51"/>
                    </a:moveTo>
                    <a:lnTo>
                      <a:pt x="0" y="41"/>
                    </a:lnTo>
                    <a:lnTo>
                      <a:pt x="0" y="32"/>
                    </a:lnTo>
                    <a:lnTo>
                      <a:pt x="0" y="22"/>
                    </a:lnTo>
                    <a:lnTo>
                      <a:pt x="3" y="15"/>
                    </a:lnTo>
                    <a:lnTo>
                      <a:pt x="6" y="7"/>
                    </a:lnTo>
                    <a:lnTo>
                      <a:pt x="13" y="2"/>
                    </a:lnTo>
                    <a:lnTo>
                      <a:pt x="23" y="0"/>
                    </a:lnTo>
                    <a:lnTo>
                      <a:pt x="38" y="2"/>
                    </a:lnTo>
                    <a:lnTo>
                      <a:pt x="45" y="11"/>
                    </a:lnTo>
                    <a:lnTo>
                      <a:pt x="51" y="21"/>
                    </a:lnTo>
                    <a:lnTo>
                      <a:pt x="51" y="26"/>
                    </a:lnTo>
                    <a:lnTo>
                      <a:pt x="52" y="33"/>
                    </a:lnTo>
                    <a:lnTo>
                      <a:pt x="52" y="40"/>
                    </a:lnTo>
                    <a:lnTo>
                      <a:pt x="52" y="48"/>
                    </a:lnTo>
                    <a:lnTo>
                      <a:pt x="39" y="49"/>
                    </a:lnTo>
                    <a:lnTo>
                      <a:pt x="26" y="50"/>
                    </a:lnTo>
                    <a:lnTo>
                      <a:pt x="13" y="50"/>
                    </a:lnTo>
                    <a:lnTo>
                      <a:pt x="1"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65" name="Freeform 124"/>
              <p:cNvSpPr>
                <a:spLocks/>
              </p:cNvSpPr>
              <p:nvPr/>
            </p:nvSpPr>
            <p:spPr bwMode="auto">
              <a:xfrm>
                <a:off x="3389" y="13844"/>
                <a:ext cx="20" cy="22"/>
              </a:xfrm>
              <a:custGeom>
                <a:avLst/>
                <a:gdLst>
                  <a:gd name="T0" fmla="*/ 0 w 60"/>
                  <a:gd name="T1" fmla="*/ 1 h 42"/>
                  <a:gd name="T2" fmla="*/ 0 w 60"/>
                  <a:gd name="T3" fmla="*/ 1 h 42"/>
                  <a:gd name="T4" fmla="*/ 0 w 60"/>
                  <a:gd name="T5" fmla="*/ 1 h 42"/>
                  <a:gd name="T6" fmla="*/ 0 w 60"/>
                  <a:gd name="T7" fmla="*/ 1 h 42"/>
                  <a:gd name="T8" fmla="*/ 0 w 60"/>
                  <a:gd name="T9" fmla="*/ 1 h 42"/>
                  <a:gd name="T10" fmla="*/ 0 w 60"/>
                  <a:gd name="T11" fmla="*/ 1 h 42"/>
                  <a:gd name="T12" fmla="*/ 0 w 60"/>
                  <a:gd name="T13" fmla="*/ 1 h 42"/>
                  <a:gd name="T14" fmla="*/ 0 w 60"/>
                  <a:gd name="T15" fmla="*/ 1 h 42"/>
                  <a:gd name="T16" fmla="*/ 0 w 60"/>
                  <a:gd name="T17" fmla="*/ 1 h 42"/>
                  <a:gd name="T18" fmla="*/ 0 w 60"/>
                  <a:gd name="T19" fmla="*/ 0 h 42"/>
                  <a:gd name="T20" fmla="*/ 0 w 60"/>
                  <a:gd name="T21" fmla="*/ 1 h 42"/>
                  <a:gd name="T22" fmla="*/ 0 w 60"/>
                  <a:gd name="T23" fmla="*/ 1 h 42"/>
                  <a:gd name="T24" fmla="*/ 0 w 60"/>
                  <a:gd name="T25" fmla="*/ 1 h 42"/>
                  <a:gd name="T26" fmla="*/ 0 w 60"/>
                  <a:gd name="T27" fmla="*/ 1 h 42"/>
                  <a:gd name="T28" fmla="*/ 0 w 60"/>
                  <a:gd name="T29" fmla="*/ 1 h 42"/>
                  <a:gd name="T30" fmla="*/ 0 w 60"/>
                  <a:gd name="T31" fmla="*/ 1 h 42"/>
                  <a:gd name="T32" fmla="*/ 0 w 60"/>
                  <a:gd name="T33" fmla="*/ 1 h 42"/>
                  <a:gd name="T34" fmla="*/ 0 w 60"/>
                  <a:gd name="T35" fmla="*/ 1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0"/>
                  <a:gd name="T55" fmla="*/ 0 h 42"/>
                  <a:gd name="T56" fmla="*/ 60 w 60"/>
                  <a:gd name="T57" fmla="*/ 42 h 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0" h="42">
                    <a:moveTo>
                      <a:pt x="7" y="41"/>
                    </a:moveTo>
                    <a:lnTo>
                      <a:pt x="1" y="33"/>
                    </a:lnTo>
                    <a:lnTo>
                      <a:pt x="1" y="24"/>
                    </a:lnTo>
                    <a:lnTo>
                      <a:pt x="0" y="15"/>
                    </a:lnTo>
                    <a:lnTo>
                      <a:pt x="0" y="6"/>
                    </a:lnTo>
                    <a:lnTo>
                      <a:pt x="9" y="5"/>
                    </a:lnTo>
                    <a:lnTo>
                      <a:pt x="20" y="4"/>
                    </a:lnTo>
                    <a:lnTo>
                      <a:pt x="31" y="2"/>
                    </a:lnTo>
                    <a:lnTo>
                      <a:pt x="42" y="1"/>
                    </a:lnTo>
                    <a:lnTo>
                      <a:pt x="50" y="0"/>
                    </a:lnTo>
                    <a:lnTo>
                      <a:pt x="57" y="3"/>
                    </a:lnTo>
                    <a:lnTo>
                      <a:pt x="60" y="10"/>
                    </a:lnTo>
                    <a:lnTo>
                      <a:pt x="60" y="22"/>
                    </a:lnTo>
                    <a:lnTo>
                      <a:pt x="60" y="39"/>
                    </a:lnTo>
                    <a:lnTo>
                      <a:pt x="45" y="38"/>
                    </a:lnTo>
                    <a:lnTo>
                      <a:pt x="34" y="40"/>
                    </a:lnTo>
                    <a:lnTo>
                      <a:pt x="20" y="42"/>
                    </a:lnTo>
                    <a:lnTo>
                      <a:pt x="7"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66" name="Freeform 125"/>
              <p:cNvSpPr>
                <a:spLocks/>
              </p:cNvSpPr>
              <p:nvPr/>
            </p:nvSpPr>
            <p:spPr bwMode="auto">
              <a:xfrm>
                <a:off x="3192" y="13770"/>
                <a:ext cx="56" cy="91"/>
              </a:xfrm>
              <a:custGeom>
                <a:avLst/>
                <a:gdLst>
                  <a:gd name="T0" fmla="*/ 0 w 167"/>
                  <a:gd name="T1" fmla="*/ 1 h 182"/>
                  <a:gd name="T2" fmla="*/ 0 w 167"/>
                  <a:gd name="T3" fmla="*/ 1 h 182"/>
                  <a:gd name="T4" fmla="*/ 0 w 167"/>
                  <a:gd name="T5" fmla="*/ 1 h 182"/>
                  <a:gd name="T6" fmla="*/ 0 w 167"/>
                  <a:gd name="T7" fmla="*/ 1 h 182"/>
                  <a:gd name="T8" fmla="*/ 0 w 167"/>
                  <a:gd name="T9" fmla="*/ 1 h 182"/>
                  <a:gd name="T10" fmla="*/ 0 w 167"/>
                  <a:gd name="T11" fmla="*/ 1 h 182"/>
                  <a:gd name="T12" fmla="*/ 0 w 167"/>
                  <a:gd name="T13" fmla="*/ 1 h 182"/>
                  <a:gd name="T14" fmla="*/ 0 w 167"/>
                  <a:gd name="T15" fmla="*/ 1 h 182"/>
                  <a:gd name="T16" fmla="*/ 0 w 167"/>
                  <a:gd name="T17" fmla="*/ 1 h 182"/>
                  <a:gd name="T18" fmla="*/ 0 w 167"/>
                  <a:gd name="T19" fmla="*/ 1 h 182"/>
                  <a:gd name="T20" fmla="*/ 0 w 167"/>
                  <a:gd name="T21" fmla="*/ 1 h 182"/>
                  <a:gd name="T22" fmla="*/ 0 w 167"/>
                  <a:gd name="T23" fmla="*/ 1 h 182"/>
                  <a:gd name="T24" fmla="*/ 0 w 167"/>
                  <a:gd name="T25" fmla="*/ 1 h 182"/>
                  <a:gd name="T26" fmla="*/ 0 w 167"/>
                  <a:gd name="T27" fmla="*/ 1 h 182"/>
                  <a:gd name="T28" fmla="*/ 0 w 167"/>
                  <a:gd name="T29" fmla="*/ 1 h 182"/>
                  <a:gd name="T30" fmla="*/ 0 w 167"/>
                  <a:gd name="T31" fmla="*/ 1 h 182"/>
                  <a:gd name="T32" fmla="*/ 0 w 167"/>
                  <a:gd name="T33" fmla="*/ 1 h 182"/>
                  <a:gd name="T34" fmla="*/ 0 w 167"/>
                  <a:gd name="T35" fmla="*/ 1 h 182"/>
                  <a:gd name="T36" fmla="*/ 0 w 167"/>
                  <a:gd name="T37" fmla="*/ 1 h 182"/>
                  <a:gd name="T38" fmla="*/ 0 w 167"/>
                  <a:gd name="T39" fmla="*/ 1 h 182"/>
                  <a:gd name="T40" fmla="*/ 0 w 167"/>
                  <a:gd name="T41" fmla="*/ 1 h 182"/>
                  <a:gd name="T42" fmla="*/ 0 w 167"/>
                  <a:gd name="T43" fmla="*/ 1 h 182"/>
                  <a:gd name="T44" fmla="*/ 0 w 167"/>
                  <a:gd name="T45" fmla="*/ 1 h 182"/>
                  <a:gd name="T46" fmla="*/ 0 w 167"/>
                  <a:gd name="T47" fmla="*/ 1 h 182"/>
                  <a:gd name="T48" fmla="*/ 0 w 167"/>
                  <a:gd name="T49" fmla="*/ 1 h 182"/>
                  <a:gd name="T50" fmla="*/ 0 w 167"/>
                  <a:gd name="T51" fmla="*/ 1 h 182"/>
                  <a:gd name="T52" fmla="*/ 0 w 167"/>
                  <a:gd name="T53" fmla="*/ 1 h 182"/>
                  <a:gd name="T54" fmla="*/ 0 w 167"/>
                  <a:gd name="T55" fmla="*/ 1 h 182"/>
                  <a:gd name="T56" fmla="*/ 0 w 167"/>
                  <a:gd name="T57" fmla="*/ 1 h 182"/>
                  <a:gd name="T58" fmla="*/ 0 w 167"/>
                  <a:gd name="T59" fmla="*/ 1 h 182"/>
                  <a:gd name="T60" fmla="*/ 0 w 167"/>
                  <a:gd name="T61" fmla="*/ 1 h 182"/>
                  <a:gd name="T62" fmla="*/ 0 w 167"/>
                  <a:gd name="T63" fmla="*/ 1 h 182"/>
                  <a:gd name="T64" fmla="*/ 0 w 167"/>
                  <a:gd name="T65" fmla="*/ 1 h 182"/>
                  <a:gd name="T66" fmla="*/ 0 w 167"/>
                  <a:gd name="T67" fmla="*/ 1 h 182"/>
                  <a:gd name="T68" fmla="*/ 0 w 167"/>
                  <a:gd name="T69" fmla="*/ 1 h 182"/>
                  <a:gd name="T70" fmla="*/ 0 w 167"/>
                  <a:gd name="T71" fmla="*/ 1 h 182"/>
                  <a:gd name="T72" fmla="*/ 0 w 167"/>
                  <a:gd name="T73" fmla="*/ 1 h 182"/>
                  <a:gd name="T74" fmla="*/ 0 w 167"/>
                  <a:gd name="T75" fmla="*/ 1 h 182"/>
                  <a:gd name="T76" fmla="*/ 0 w 167"/>
                  <a:gd name="T77" fmla="*/ 0 h 182"/>
                  <a:gd name="T78" fmla="*/ 0 w 167"/>
                  <a:gd name="T79" fmla="*/ 1 h 182"/>
                  <a:gd name="T80" fmla="*/ 0 w 167"/>
                  <a:gd name="T81" fmla="*/ 1 h 182"/>
                  <a:gd name="T82" fmla="*/ 0 w 167"/>
                  <a:gd name="T83" fmla="*/ 1 h 182"/>
                  <a:gd name="T84" fmla="*/ 0 w 167"/>
                  <a:gd name="T85" fmla="*/ 1 h 182"/>
                  <a:gd name="T86" fmla="*/ 0 w 167"/>
                  <a:gd name="T87" fmla="*/ 1 h 182"/>
                  <a:gd name="T88" fmla="*/ 0 w 167"/>
                  <a:gd name="T89" fmla="*/ 1 h 182"/>
                  <a:gd name="T90" fmla="*/ 0 w 167"/>
                  <a:gd name="T91" fmla="*/ 1 h 182"/>
                  <a:gd name="T92" fmla="*/ 0 w 167"/>
                  <a:gd name="T93" fmla="*/ 1 h 182"/>
                  <a:gd name="T94" fmla="*/ 0 w 167"/>
                  <a:gd name="T95" fmla="*/ 1 h 182"/>
                  <a:gd name="T96" fmla="*/ 0 w 167"/>
                  <a:gd name="T97" fmla="*/ 1 h 18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7"/>
                  <a:gd name="T148" fmla="*/ 0 h 182"/>
                  <a:gd name="T149" fmla="*/ 167 w 167"/>
                  <a:gd name="T150" fmla="*/ 182 h 18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7" h="182">
                    <a:moveTo>
                      <a:pt x="97" y="182"/>
                    </a:moveTo>
                    <a:lnTo>
                      <a:pt x="101" y="171"/>
                    </a:lnTo>
                    <a:lnTo>
                      <a:pt x="110" y="163"/>
                    </a:lnTo>
                    <a:lnTo>
                      <a:pt x="123" y="154"/>
                    </a:lnTo>
                    <a:lnTo>
                      <a:pt x="138" y="150"/>
                    </a:lnTo>
                    <a:lnTo>
                      <a:pt x="139" y="137"/>
                    </a:lnTo>
                    <a:lnTo>
                      <a:pt x="142" y="126"/>
                    </a:lnTo>
                    <a:lnTo>
                      <a:pt x="144" y="111"/>
                    </a:lnTo>
                    <a:lnTo>
                      <a:pt x="144" y="98"/>
                    </a:lnTo>
                    <a:lnTo>
                      <a:pt x="139" y="83"/>
                    </a:lnTo>
                    <a:lnTo>
                      <a:pt x="133" y="72"/>
                    </a:lnTo>
                    <a:lnTo>
                      <a:pt x="120" y="62"/>
                    </a:lnTo>
                    <a:lnTo>
                      <a:pt x="104" y="56"/>
                    </a:lnTo>
                    <a:lnTo>
                      <a:pt x="81" y="63"/>
                    </a:lnTo>
                    <a:lnTo>
                      <a:pt x="68" y="75"/>
                    </a:lnTo>
                    <a:lnTo>
                      <a:pt x="56" y="90"/>
                    </a:lnTo>
                    <a:lnTo>
                      <a:pt x="50" y="107"/>
                    </a:lnTo>
                    <a:lnTo>
                      <a:pt x="44" y="122"/>
                    </a:lnTo>
                    <a:lnTo>
                      <a:pt x="38" y="139"/>
                    </a:lnTo>
                    <a:lnTo>
                      <a:pt x="30" y="153"/>
                    </a:lnTo>
                    <a:lnTo>
                      <a:pt x="18" y="166"/>
                    </a:lnTo>
                    <a:lnTo>
                      <a:pt x="33" y="177"/>
                    </a:lnTo>
                    <a:lnTo>
                      <a:pt x="6" y="182"/>
                    </a:lnTo>
                    <a:lnTo>
                      <a:pt x="3" y="161"/>
                    </a:lnTo>
                    <a:lnTo>
                      <a:pt x="2" y="142"/>
                    </a:lnTo>
                    <a:lnTo>
                      <a:pt x="0" y="121"/>
                    </a:lnTo>
                    <a:lnTo>
                      <a:pt x="0" y="102"/>
                    </a:lnTo>
                    <a:lnTo>
                      <a:pt x="0" y="82"/>
                    </a:lnTo>
                    <a:lnTo>
                      <a:pt x="3" y="63"/>
                    </a:lnTo>
                    <a:lnTo>
                      <a:pt x="8" y="44"/>
                    </a:lnTo>
                    <a:lnTo>
                      <a:pt x="18" y="26"/>
                    </a:lnTo>
                    <a:lnTo>
                      <a:pt x="25" y="19"/>
                    </a:lnTo>
                    <a:lnTo>
                      <a:pt x="37" y="14"/>
                    </a:lnTo>
                    <a:lnTo>
                      <a:pt x="50" y="10"/>
                    </a:lnTo>
                    <a:lnTo>
                      <a:pt x="63" y="7"/>
                    </a:lnTo>
                    <a:lnTo>
                      <a:pt x="76" y="4"/>
                    </a:lnTo>
                    <a:lnTo>
                      <a:pt x="92" y="3"/>
                    </a:lnTo>
                    <a:lnTo>
                      <a:pt x="106" y="1"/>
                    </a:lnTo>
                    <a:lnTo>
                      <a:pt x="122" y="0"/>
                    </a:lnTo>
                    <a:lnTo>
                      <a:pt x="167" y="7"/>
                    </a:lnTo>
                    <a:lnTo>
                      <a:pt x="163" y="171"/>
                    </a:lnTo>
                    <a:lnTo>
                      <a:pt x="157" y="177"/>
                    </a:lnTo>
                    <a:lnTo>
                      <a:pt x="151" y="180"/>
                    </a:lnTo>
                    <a:lnTo>
                      <a:pt x="142" y="180"/>
                    </a:lnTo>
                    <a:lnTo>
                      <a:pt x="135" y="181"/>
                    </a:lnTo>
                    <a:lnTo>
                      <a:pt x="123" y="180"/>
                    </a:lnTo>
                    <a:lnTo>
                      <a:pt x="114" y="180"/>
                    </a:lnTo>
                    <a:lnTo>
                      <a:pt x="104" y="180"/>
                    </a:lnTo>
                    <a:lnTo>
                      <a:pt x="97" y="1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67" name="Freeform 126"/>
              <p:cNvSpPr>
                <a:spLocks/>
              </p:cNvSpPr>
              <p:nvPr/>
            </p:nvSpPr>
            <p:spPr bwMode="auto">
              <a:xfrm>
                <a:off x="4334" y="13827"/>
                <a:ext cx="169" cy="22"/>
              </a:xfrm>
              <a:custGeom>
                <a:avLst/>
                <a:gdLst>
                  <a:gd name="T0" fmla="*/ 0 w 506"/>
                  <a:gd name="T1" fmla="*/ 1 h 43"/>
                  <a:gd name="T2" fmla="*/ 0 w 506"/>
                  <a:gd name="T3" fmla="*/ 1 h 43"/>
                  <a:gd name="T4" fmla="*/ 0 w 506"/>
                  <a:gd name="T5" fmla="*/ 1 h 43"/>
                  <a:gd name="T6" fmla="*/ 0 w 506"/>
                  <a:gd name="T7" fmla="*/ 1 h 43"/>
                  <a:gd name="T8" fmla="*/ 0 w 506"/>
                  <a:gd name="T9" fmla="*/ 1 h 43"/>
                  <a:gd name="T10" fmla="*/ 0 w 506"/>
                  <a:gd name="T11" fmla="*/ 1 h 43"/>
                  <a:gd name="T12" fmla="*/ 0 w 506"/>
                  <a:gd name="T13" fmla="*/ 1 h 43"/>
                  <a:gd name="T14" fmla="*/ 0 w 506"/>
                  <a:gd name="T15" fmla="*/ 1 h 43"/>
                  <a:gd name="T16" fmla="*/ 0 w 506"/>
                  <a:gd name="T17" fmla="*/ 1 h 43"/>
                  <a:gd name="T18" fmla="*/ 0 w 506"/>
                  <a:gd name="T19" fmla="*/ 1 h 43"/>
                  <a:gd name="T20" fmla="*/ 0 w 506"/>
                  <a:gd name="T21" fmla="*/ 1 h 43"/>
                  <a:gd name="T22" fmla="*/ 0 w 506"/>
                  <a:gd name="T23" fmla="*/ 1 h 43"/>
                  <a:gd name="T24" fmla="*/ 0 w 506"/>
                  <a:gd name="T25" fmla="*/ 1 h 43"/>
                  <a:gd name="T26" fmla="*/ 0 w 506"/>
                  <a:gd name="T27" fmla="*/ 1 h 43"/>
                  <a:gd name="T28" fmla="*/ 0 w 506"/>
                  <a:gd name="T29" fmla="*/ 1 h 43"/>
                  <a:gd name="T30" fmla="*/ 0 w 506"/>
                  <a:gd name="T31" fmla="*/ 0 h 43"/>
                  <a:gd name="T32" fmla="*/ 0 w 506"/>
                  <a:gd name="T33" fmla="*/ 1 h 43"/>
                  <a:gd name="T34" fmla="*/ 0 w 506"/>
                  <a:gd name="T35" fmla="*/ 1 h 43"/>
                  <a:gd name="T36" fmla="*/ 0 w 506"/>
                  <a:gd name="T37" fmla="*/ 1 h 43"/>
                  <a:gd name="T38" fmla="*/ 0 w 506"/>
                  <a:gd name="T39" fmla="*/ 1 h 43"/>
                  <a:gd name="T40" fmla="*/ 0 w 506"/>
                  <a:gd name="T41" fmla="*/ 1 h 43"/>
                  <a:gd name="T42" fmla="*/ 0 w 506"/>
                  <a:gd name="T43" fmla="*/ 1 h 43"/>
                  <a:gd name="T44" fmla="*/ 0 w 506"/>
                  <a:gd name="T45" fmla="*/ 1 h 43"/>
                  <a:gd name="T46" fmla="*/ 0 w 506"/>
                  <a:gd name="T47" fmla="*/ 1 h 43"/>
                  <a:gd name="T48" fmla="*/ 0 w 506"/>
                  <a:gd name="T49" fmla="*/ 1 h 43"/>
                  <a:gd name="T50" fmla="*/ 0 w 506"/>
                  <a:gd name="T51" fmla="*/ 1 h 43"/>
                  <a:gd name="T52" fmla="*/ 0 w 506"/>
                  <a:gd name="T53" fmla="*/ 1 h 43"/>
                  <a:gd name="T54" fmla="*/ 0 w 506"/>
                  <a:gd name="T55" fmla="*/ 1 h 43"/>
                  <a:gd name="T56" fmla="*/ 0 w 506"/>
                  <a:gd name="T57" fmla="*/ 1 h 43"/>
                  <a:gd name="T58" fmla="*/ 0 w 506"/>
                  <a:gd name="T59" fmla="*/ 1 h 43"/>
                  <a:gd name="T60" fmla="*/ 0 w 506"/>
                  <a:gd name="T61" fmla="*/ 1 h 43"/>
                  <a:gd name="T62" fmla="*/ 0 w 506"/>
                  <a:gd name="T63" fmla="*/ 1 h 43"/>
                  <a:gd name="T64" fmla="*/ 0 w 506"/>
                  <a:gd name="T65" fmla="*/ 1 h 43"/>
                  <a:gd name="T66" fmla="*/ 0 w 506"/>
                  <a:gd name="T67" fmla="*/ 1 h 43"/>
                  <a:gd name="T68" fmla="*/ 0 w 506"/>
                  <a:gd name="T69" fmla="*/ 1 h 43"/>
                  <a:gd name="T70" fmla="*/ 0 w 506"/>
                  <a:gd name="T71" fmla="*/ 1 h 43"/>
                  <a:gd name="T72" fmla="*/ 0 w 506"/>
                  <a:gd name="T73" fmla="*/ 1 h 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6"/>
                  <a:gd name="T112" fmla="*/ 0 h 43"/>
                  <a:gd name="T113" fmla="*/ 506 w 506"/>
                  <a:gd name="T114" fmla="*/ 43 h 4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6" h="43">
                    <a:moveTo>
                      <a:pt x="0" y="41"/>
                    </a:moveTo>
                    <a:lnTo>
                      <a:pt x="4" y="30"/>
                    </a:lnTo>
                    <a:lnTo>
                      <a:pt x="14" y="23"/>
                    </a:lnTo>
                    <a:lnTo>
                      <a:pt x="26" y="21"/>
                    </a:lnTo>
                    <a:lnTo>
                      <a:pt x="44" y="22"/>
                    </a:lnTo>
                    <a:lnTo>
                      <a:pt x="60" y="24"/>
                    </a:lnTo>
                    <a:lnTo>
                      <a:pt x="79" y="27"/>
                    </a:lnTo>
                    <a:lnTo>
                      <a:pt x="96" y="27"/>
                    </a:lnTo>
                    <a:lnTo>
                      <a:pt x="114" y="25"/>
                    </a:lnTo>
                    <a:lnTo>
                      <a:pt x="162" y="21"/>
                    </a:lnTo>
                    <a:lnTo>
                      <a:pt x="210" y="17"/>
                    </a:lnTo>
                    <a:lnTo>
                      <a:pt x="258" y="12"/>
                    </a:lnTo>
                    <a:lnTo>
                      <a:pt x="307" y="8"/>
                    </a:lnTo>
                    <a:lnTo>
                      <a:pt x="355" y="4"/>
                    </a:lnTo>
                    <a:lnTo>
                      <a:pt x="403" y="1"/>
                    </a:lnTo>
                    <a:lnTo>
                      <a:pt x="453" y="0"/>
                    </a:lnTo>
                    <a:lnTo>
                      <a:pt x="506" y="1"/>
                    </a:lnTo>
                    <a:lnTo>
                      <a:pt x="503" y="10"/>
                    </a:lnTo>
                    <a:lnTo>
                      <a:pt x="503" y="19"/>
                    </a:lnTo>
                    <a:lnTo>
                      <a:pt x="498" y="28"/>
                    </a:lnTo>
                    <a:lnTo>
                      <a:pt x="491" y="36"/>
                    </a:lnTo>
                    <a:lnTo>
                      <a:pt x="459" y="30"/>
                    </a:lnTo>
                    <a:lnTo>
                      <a:pt x="427" y="29"/>
                    </a:lnTo>
                    <a:lnTo>
                      <a:pt x="394" y="29"/>
                    </a:lnTo>
                    <a:lnTo>
                      <a:pt x="364" y="31"/>
                    </a:lnTo>
                    <a:lnTo>
                      <a:pt x="332" y="32"/>
                    </a:lnTo>
                    <a:lnTo>
                      <a:pt x="299" y="32"/>
                    </a:lnTo>
                    <a:lnTo>
                      <a:pt x="269" y="30"/>
                    </a:lnTo>
                    <a:lnTo>
                      <a:pt x="238" y="25"/>
                    </a:lnTo>
                    <a:lnTo>
                      <a:pt x="206" y="28"/>
                    </a:lnTo>
                    <a:lnTo>
                      <a:pt x="177" y="31"/>
                    </a:lnTo>
                    <a:lnTo>
                      <a:pt x="146" y="34"/>
                    </a:lnTo>
                    <a:lnTo>
                      <a:pt x="118" y="39"/>
                    </a:lnTo>
                    <a:lnTo>
                      <a:pt x="89" y="41"/>
                    </a:lnTo>
                    <a:lnTo>
                      <a:pt x="60" y="43"/>
                    </a:lnTo>
                    <a:lnTo>
                      <a:pt x="29" y="43"/>
                    </a:lnTo>
                    <a:lnTo>
                      <a:pt x="0" y="41"/>
                    </a:lnTo>
                    <a:close/>
                  </a:path>
                </a:pathLst>
              </a:custGeom>
              <a:solidFill>
                <a:srgbClr val="8F8F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68" name="Freeform 127"/>
              <p:cNvSpPr>
                <a:spLocks/>
              </p:cNvSpPr>
              <p:nvPr/>
            </p:nvSpPr>
            <p:spPr bwMode="auto">
              <a:xfrm>
                <a:off x="4238" y="13770"/>
                <a:ext cx="47" cy="79"/>
              </a:xfrm>
              <a:custGeom>
                <a:avLst/>
                <a:gdLst>
                  <a:gd name="T0" fmla="*/ 0 w 142"/>
                  <a:gd name="T1" fmla="*/ 0 h 159"/>
                  <a:gd name="T2" fmla="*/ 0 w 142"/>
                  <a:gd name="T3" fmla="*/ 0 h 159"/>
                  <a:gd name="T4" fmla="*/ 0 w 142"/>
                  <a:gd name="T5" fmla="*/ 0 h 159"/>
                  <a:gd name="T6" fmla="*/ 0 w 142"/>
                  <a:gd name="T7" fmla="*/ 0 h 159"/>
                  <a:gd name="T8" fmla="*/ 0 w 142"/>
                  <a:gd name="T9" fmla="*/ 0 h 159"/>
                  <a:gd name="T10" fmla="*/ 0 w 142"/>
                  <a:gd name="T11" fmla="*/ 0 h 159"/>
                  <a:gd name="T12" fmla="*/ 0 w 142"/>
                  <a:gd name="T13" fmla="*/ 0 h 159"/>
                  <a:gd name="T14" fmla="*/ 0 w 142"/>
                  <a:gd name="T15" fmla="*/ 0 h 159"/>
                  <a:gd name="T16" fmla="*/ 0 w 142"/>
                  <a:gd name="T17" fmla="*/ 0 h 159"/>
                  <a:gd name="T18" fmla="*/ 0 w 142"/>
                  <a:gd name="T19" fmla="*/ 0 h 159"/>
                  <a:gd name="T20" fmla="*/ 0 w 142"/>
                  <a:gd name="T21" fmla="*/ 0 h 159"/>
                  <a:gd name="T22" fmla="*/ 0 w 142"/>
                  <a:gd name="T23" fmla="*/ 0 h 159"/>
                  <a:gd name="T24" fmla="*/ 0 w 142"/>
                  <a:gd name="T25" fmla="*/ 0 h 159"/>
                  <a:gd name="T26" fmla="*/ 0 w 142"/>
                  <a:gd name="T27" fmla="*/ 0 h 159"/>
                  <a:gd name="T28" fmla="*/ 0 w 142"/>
                  <a:gd name="T29" fmla="*/ 0 h 159"/>
                  <a:gd name="T30" fmla="*/ 0 w 142"/>
                  <a:gd name="T31" fmla="*/ 0 h 159"/>
                  <a:gd name="T32" fmla="*/ 0 w 142"/>
                  <a:gd name="T33" fmla="*/ 0 h 159"/>
                  <a:gd name="T34" fmla="*/ 0 w 142"/>
                  <a:gd name="T35" fmla="*/ 0 h 159"/>
                  <a:gd name="T36" fmla="*/ 0 w 142"/>
                  <a:gd name="T37" fmla="*/ 0 h 159"/>
                  <a:gd name="T38" fmla="*/ 0 w 142"/>
                  <a:gd name="T39" fmla="*/ 0 h 159"/>
                  <a:gd name="T40" fmla="*/ 0 w 142"/>
                  <a:gd name="T41" fmla="*/ 0 h 159"/>
                  <a:gd name="T42" fmla="*/ 0 w 142"/>
                  <a:gd name="T43" fmla="*/ 0 h 159"/>
                  <a:gd name="T44" fmla="*/ 0 w 142"/>
                  <a:gd name="T45" fmla="*/ 0 h 159"/>
                  <a:gd name="T46" fmla="*/ 0 w 142"/>
                  <a:gd name="T47" fmla="*/ 0 h 159"/>
                  <a:gd name="T48" fmla="*/ 0 w 142"/>
                  <a:gd name="T49" fmla="*/ 0 h 159"/>
                  <a:gd name="T50" fmla="*/ 0 w 142"/>
                  <a:gd name="T51" fmla="*/ 0 h 159"/>
                  <a:gd name="T52" fmla="*/ 0 w 142"/>
                  <a:gd name="T53" fmla="*/ 0 h 159"/>
                  <a:gd name="T54" fmla="*/ 0 w 142"/>
                  <a:gd name="T55" fmla="*/ 0 h 159"/>
                  <a:gd name="T56" fmla="*/ 0 w 142"/>
                  <a:gd name="T57" fmla="*/ 0 h 159"/>
                  <a:gd name="T58" fmla="*/ 0 w 142"/>
                  <a:gd name="T59" fmla="*/ 0 h 159"/>
                  <a:gd name="T60" fmla="*/ 0 w 142"/>
                  <a:gd name="T61" fmla="*/ 0 h 159"/>
                  <a:gd name="T62" fmla="*/ 0 w 142"/>
                  <a:gd name="T63" fmla="*/ 0 h 159"/>
                  <a:gd name="T64" fmla="*/ 0 w 142"/>
                  <a:gd name="T65" fmla="*/ 0 h 159"/>
                  <a:gd name="T66" fmla="*/ 0 w 142"/>
                  <a:gd name="T67" fmla="*/ 0 h 159"/>
                  <a:gd name="T68" fmla="*/ 0 w 142"/>
                  <a:gd name="T69" fmla="*/ 0 h 159"/>
                  <a:gd name="T70" fmla="*/ 0 w 142"/>
                  <a:gd name="T71" fmla="*/ 0 h 159"/>
                  <a:gd name="T72" fmla="*/ 0 w 142"/>
                  <a:gd name="T73" fmla="*/ 0 h 15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2"/>
                  <a:gd name="T112" fmla="*/ 0 h 159"/>
                  <a:gd name="T113" fmla="*/ 142 w 142"/>
                  <a:gd name="T114" fmla="*/ 159 h 15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2" h="159">
                    <a:moveTo>
                      <a:pt x="4" y="126"/>
                    </a:moveTo>
                    <a:lnTo>
                      <a:pt x="0" y="111"/>
                    </a:lnTo>
                    <a:lnTo>
                      <a:pt x="0" y="97"/>
                    </a:lnTo>
                    <a:lnTo>
                      <a:pt x="0" y="82"/>
                    </a:lnTo>
                    <a:lnTo>
                      <a:pt x="4" y="70"/>
                    </a:lnTo>
                    <a:lnTo>
                      <a:pt x="7" y="56"/>
                    </a:lnTo>
                    <a:lnTo>
                      <a:pt x="14" y="42"/>
                    </a:lnTo>
                    <a:lnTo>
                      <a:pt x="22" y="29"/>
                    </a:lnTo>
                    <a:lnTo>
                      <a:pt x="30" y="18"/>
                    </a:lnTo>
                    <a:lnTo>
                      <a:pt x="36" y="15"/>
                    </a:lnTo>
                    <a:lnTo>
                      <a:pt x="45" y="14"/>
                    </a:lnTo>
                    <a:lnTo>
                      <a:pt x="52" y="13"/>
                    </a:lnTo>
                    <a:lnTo>
                      <a:pt x="61" y="12"/>
                    </a:lnTo>
                    <a:lnTo>
                      <a:pt x="74" y="7"/>
                    </a:lnTo>
                    <a:lnTo>
                      <a:pt x="82" y="0"/>
                    </a:lnTo>
                    <a:lnTo>
                      <a:pt x="105" y="9"/>
                    </a:lnTo>
                    <a:lnTo>
                      <a:pt x="123" y="22"/>
                    </a:lnTo>
                    <a:lnTo>
                      <a:pt x="131" y="36"/>
                    </a:lnTo>
                    <a:lnTo>
                      <a:pt x="137" y="53"/>
                    </a:lnTo>
                    <a:lnTo>
                      <a:pt x="137" y="70"/>
                    </a:lnTo>
                    <a:lnTo>
                      <a:pt x="137" y="88"/>
                    </a:lnTo>
                    <a:lnTo>
                      <a:pt x="137" y="107"/>
                    </a:lnTo>
                    <a:lnTo>
                      <a:pt x="142" y="126"/>
                    </a:lnTo>
                    <a:lnTo>
                      <a:pt x="139" y="130"/>
                    </a:lnTo>
                    <a:lnTo>
                      <a:pt x="136" y="136"/>
                    </a:lnTo>
                    <a:lnTo>
                      <a:pt x="130" y="142"/>
                    </a:lnTo>
                    <a:lnTo>
                      <a:pt x="125" y="147"/>
                    </a:lnTo>
                    <a:lnTo>
                      <a:pt x="112" y="154"/>
                    </a:lnTo>
                    <a:lnTo>
                      <a:pt x="98" y="159"/>
                    </a:lnTo>
                    <a:lnTo>
                      <a:pt x="83" y="154"/>
                    </a:lnTo>
                    <a:lnTo>
                      <a:pt x="70" y="153"/>
                    </a:lnTo>
                    <a:lnTo>
                      <a:pt x="54" y="152"/>
                    </a:lnTo>
                    <a:lnTo>
                      <a:pt x="39" y="151"/>
                    </a:lnTo>
                    <a:lnTo>
                      <a:pt x="25" y="149"/>
                    </a:lnTo>
                    <a:lnTo>
                      <a:pt x="14" y="145"/>
                    </a:lnTo>
                    <a:lnTo>
                      <a:pt x="7" y="136"/>
                    </a:lnTo>
                    <a:lnTo>
                      <a:pt x="4" y="126"/>
                    </a:lnTo>
                    <a:close/>
                  </a:path>
                </a:pathLst>
              </a:custGeom>
              <a:solidFill>
                <a:srgbClr val="52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69" name="Freeform 128"/>
              <p:cNvSpPr>
                <a:spLocks/>
              </p:cNvSpPr>
              <p:nvPr/>
            </p:nvSpPr>
            <p:spPr bwMode="auto">
              <a:xfrm>
                <a:off x="3896" y="13813"/>
                <a:ext cx="27" cy="30"/>
              </a:xfrm>
              <a:custGeom>
                <a:avLst/>
                <a:gdLst>
                  <a:gd name="T0" fmla="*/ 0 w 81"/>
                  <a:gd name="T1" fmla="*/ 0 h 62"/>
                  <a:gd name="T2" fmla="*/ 0 w 81"/>
                  <a:gd name="T3" fmla="*/ 0 h 62"/>
                  <a:gd name="T4" fmla="*/ 0 w 81"/>
                  <a:gd name="T5" fmla="*/ 0 h 62"/>
                  <a:gd name="T6" fmla="*/ 0 w 81"/>
                  <a:gd name="T7" fmla="*/ 0 h 62"/>
                  <a:gd name="T8" fmla="*/ 0 w 81"/>
                  <a:gd name="T9" fmla="*/ 0 h 62"/>
                  <a:gd name="T10" fmla="*/ 0 w 81"/>
                  <a:gd name="T11" fmla="*/ 0 h 62"/>
                  <a:gd name="T12" fmla="*/ 0 w 81"/>
                  <a:gd name="T13" fmla="*/ 0 h 62"/>
                  <a:gd name="T14" fmla="*/ 0 w 81"/>
                  <a:gd name="T15" fmla="*/ 0 h 62"/>
                  <a:gd name="T16" fmla="*/ 0 w 81"/>
                  <a:gd name="T17" fmla="*/ 0 h 62"/>
                  <a:gd name="T18" fmla="*/ 0 w 81"/>
                  <a:gd name="T19" fmla="*/ 0 h 62"/>
                  <a:gd name="T20" fmla="*/ 0 w 81"/>
                  <a:gd name="T21" fmla="*/ 0 h 62"/>
                  <a:gd name="T22" fmla="*/ 0 w 81"/>
                  <a:gd name="T23" fmla="*/ 0 h 62"/>
                  <a:gd name="T24" fmla="*/ 0 w 81"/>
                  <a:gd name="T25" fmla="*/ 0 h 62"/>
                  <a:gd name="T26" fmla="*/ 0 w 81"/>
                  <a:gd name="T27" fmla="*/ 0 h 62"/>
                  <a:gd name="T28" fmla="*/ 0 w 81"/>
                  <a:gd name="T29" fmla="*/ 0 h 62"/>
                  <a:gd name="T30" fmla="*/ 0 w 81"/>
                  <a:gd name="T31" fmla="*/ 0 h 62"/>
                  <a:gd name="T32" fmla="*/ 0 w 81"/>
                  <a:gd name="T33" fmla="*/ 0 h 62"/>
                  <a:gd name="T34" fmla="*/ 0 w 81"/>
                  <a:gd name="T35" fmla="*/ 0 h 62"/>
                  <a:gd name="T36" fmla="*/ 0 w 81"/>
                  <a:gd name="T37" fmla="*/ 0 h 62"/>
                  <a:gd name="T38" fmla="*/ 0 w 81"/>
                  <a:gd name="T39" fmla="*/ 0 h 62"/>
                  <a:gd name="T40" fmla="*/ 0 w 81"/>
                  <a:gd name="T41" fmla="*/ 0 h 62"/>
                  <a:gd name="T42" fmla="*/ 0 w 81"/>
                  <a:gd name="T43" fmla="*/ 0 h 62"/>
                  <a:gd name="T44" fmla="*/ 0 w 81"/>
                  <a:gd name="T45" fmla="*/ 0 h 62"/>
                  <a:gd name="T46" fmla="*/ 0 w 81"/>
                  <a:gd name="T47" fmla="*/ 0 h 62"/>
                  <a:gd name="T48" fmla="*/ 0 w 81"/>
                  <a:gd name="T49" fmla="*/ 0 h 6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1"/>
                  <a:gd name="T76" fmla="*/ 0 h 62"/>
                  <a:gd name="T77" fmla="*/ 81 w 81"/>
                  <a:gd name="T78" fmla="*/ 62 h 6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1" h="62">
                    <a:moveTo>
                      <a:pt x="3" y="0"/>
                    </a:moveTo>
                    <a:lnTo>
                      <a:pt x="12" y="0"/>
                    </a:lnTo>
                    <a:lnTo>
                      <a:pt x="25" y="1"/>
                    </a:lnTo>
                    <a:lnTo>
                      <a:pt x="37" y="1"/>
                    </a:lnTo>
                    <a:lnTo>
                      <a:pt x="49" y="5"/>
                    </a:lnTo>
                    <a:lnTo>
                      <a:pt x="57" y="7"/>
                    </a:lnTo>
                    <a:lnTo>
                      <a:pt x="68" y="12"/>
                    </a:lnTo>
                    <a:lnTo>
                      <a:pt x="75" y="17"/>
                    </a:lnTo>
                    <a:lnTo>
                      <a:pt x="81" y="27"/>
                    </a:lnTo>
                    <a:lnTo>
                      <a:pt x="76" y="32"/>
                    </a:lnTo>
                    <a:lnTo>
                      <a:pt x="72" y="37"/>
                    </a:lnTo>
                    <a:lnTo>
                      <a:pt x="65" y="42"/>
                    </a:lnTo>
                    <a:lnTo>
                      <a:pt x="59" y="46"/>
                    </a:lnTo>
                    <a:lnTo>
                      <a:pt x="52" y="49"/>
                    </a:lnTo>
                    <a:lnTo>
                      <a:pt x="44" y="53"/>
                    </a:lnTo>
                    <a:lnTo>
                      <a:pt x="36" y="58"/>
                    </a:lnTo>
                    <a:lnTo>
                      <a:pt x="30" y="62"/>
                    </a:lnTo>
                    <a:lnTo>
                      <a:pt x="16" y="54"/>
                    </a:lnTo>
                    <a:lnTo>
                      <a:pt x="9" y="48"/>
                    </a:lnTo>
                    <a:lnTo>
                      <a:pt x="3" y="41"/>
                    </a:lnTo>
                    <a:lnTo>
                      <a:pt x="2" y="34"/>
                    </a:lnTo>
                    <a:lnTo>
                      <a:pt x="0" y="26"/>
                    </a:lnTo>
                    <a:lnTo>
                      <a:pt x="2" y="17"/>
                    </a:lnTo>
                    <a:lnTo>
                      <a:pt x="2" y="9"/>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70" name="Freeform 129"/>
              <p:cNvSpPr>
                <a:spLocks/>
              </p:cNvSpPr>
              <p:nvPr/>
            </p:nvSpPr>
            <p:spPr bwMode="auto">
              <a:xfrm>
                <a:off x="3524" y="13822"/>
                <a:ext cx="17" cy="21"/>
              </a:xfrm>
              <a:custGeom>
                <a:avLst/>
                <a:gdLst>
                  <a:gd name="T0" fmla="*/ 0 w 50"/>
                  <a:gd name="T1" fmla="*/ 0 h 43"/>
                  <a:gd name="T2" fmla="*/ 0 w 50"/>
                  <a:gd name="T3" fmla="*/ 0 h 43"/>
                  <a:gd name="T4" fmla="*/ 0 w 50"/>
                  <a:gd name="T5" fmla="*/ 0 h 43"/>
                  <a:gd name="T6" fmla="*/ 0 w 50"/>
                  <a:gd name="T7" fmla="*/ 0 h 43"/>
                  <a:gd name="T8" fmla="*/ 0 w 50"/>
                  <a:gd name="T9" fmla="*/ 0 h 43"/>
                  <a:gd name="T10" fmla="*/ 0 w 50"/>
                  <a:gd name="T11" fmla="*/ 0 h 43"/>
                  <a:gd name="T12" fmla="*/ 0 w 50"/>
                  <a:gd name="T13" fmla="*/ 0 h 43"/>
                  <a:gd name="T14" fmla="*/ 0 w 50"/>
                  <a:gd name="T15" fmla="*/ 0 h 43"/>
                  <a:gd name="T16" fmla="*/ 0 w 50"/>
                  <a:gd name="T17" fmla="*/ 0 h 43"/>
                  <a:gd name="T18" fmla="*/ 0 w 50"/>
                  <a:gd name="T19" fmla="*/ 0 h 43"/>
                  <a:gd name="T20" fmla="*/ 0 w 50"/>
                  <a:gd name="T21" fmla="*/ 0 h 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
                  <a:gd name="T34" fmla="*/ 0 h 43"/>
                  <a:gd name="T35" fmla="*/ 50 w 50"/>
                  <a:gd name="T36" fmla="*/ 43 h 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 h="43">
                    <a:moveTo>
                      <a:pt x="1" y="25"/>
                    </a:moveTo>
                    <a:lnTo>
                      <a:pt x="0" y="14"/>
                    </a:lnTo>
                    <a:lnTo>
                      <a:pt x="6" y="8"/>
                    </a:lnTo>
                    <a:lnTo>
                      <a:pt x="15" y="3"/>
                    </a:lnTo>
                    <a:lnTo>
                      <a:pt x="28" y="0"/>
                    </a:lnTo>
                    <a:lnTo>
                      <a:pt x="47" y="0"/>
                    </a:lnTo>
                    <a:lnTo>
                      <a:pt x="50" y="43"/>
                    </a:lnTo>
                    <a:lnTo>
                      <a:pt x="37" y="40"/>
                    </a:lnTo>
                    <a:lnTo>
                      <a:pt x="25" y="38"/>
                    </a:lnTo>
                    <a:lnTo>
                      <a:pt x="12" y="32"/>
                    </a:lnTo>
                    <a:lnTo>
                      <a:pt x="1"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71" name="Freeform 130"/>
              <p:cNvSpPr>
                <a:spLocks/>
              </p:cNvSpPr>
              <p:nvPr/>
            </p:nvSpPr>
            <p:spPr bwMode="auto">
              <a:xfrm>
                <a:off x="4131" y="13821"/>
                <a:ext cx="43" cy="20"/>
              </a:xfrm>
              <a:custGeom>
                <a:avLst/>
                <a:gdLst>
                  <a:gd name="T0" fmla="*/ 0 w 127"/>
                  <a:gd name="T1" fmla="*/ 0 h 42"/>
                  <a:gd name="T2" fmla="*/ 0 w 127"/>
                  <a:gd name="T3" fmla="*/ 0 h 42"/>
                  <a:gd name="T4" fmla="*/ 0 w 127"/>
                  <a:gd name="T5" fmla="*/ 0 h 42"/>
                  <a:gd name="T6" fmla="*/ 0 w 127"/>
                  <a:gd name="T7" fmla="*/ 0 h 42"/>
                  <a:gd name="T8" fmla="*/ 0 w 127"/>
                  <a:gd name="T9" fmla="*/ 0 h 42"/>
                  <a:gd name="T10" fmla="*/ 0 w 127"/>
                  <a:gd name="T11" fmla="*/ 0 h 42"/>
                  <a:gd name="T12" fmla="*/ 0 w 127"/>
                  <a:gd name="T13" fmla="*/ 0 h 42"/>
                  <a:gd name="T14" fmla="*/ 0 w 127"/>
                  <a:gd name="T15" fmla="*/ 0 h 42"/>
                  <a:gd name="T16" fmla="*/ 0 w 127"/>
                  <a:gd name="T17" fmla="*/ 0 h 42"/>
                  <a:gd name="T18" fmla="*/ 0 w 127"/>
                  <a:gd name="T19" fmla="*/ 0 h 42"/>
                  <a:gd name="T20" fmla="*/ 0 w 127"/>
                  <a:gd name="T21" fmla="*/ 0 h 42"/>
                  <a:gd name="T22" fmla="*/ 0 w 127"/>
                  <a:gd name="T23" fmla="*/ 0 h 42"/>
                  <a:gd name="T24" fmla="*/ 0 w 127"/>
                  <a:gd name="T25" fmla="*/ 0 h 42"/>
                  <a:gd name="T26" fmla="*/ 0 w 127"/>
                  <a:gd name="T27" fmla="*/ 0 h 42"/>
                  <a:gd name="T28" fmla="*/ 0 w 127"/>
                  <a:gd name="T29" fmla="*/ 0 h 42"/>
                  <a:gd name="T30" fmla="*/ 0 w 127"/>
                  <a:gd name="T31" fmla="*/ 0 h 42"/>
                  <a:gd name="T32" fmla="*/ 0 w 127"/>
                  <a:gd name="T33" fmla="*/ 0 h 42"/>
                  <a:gd name="T34" fmla="*/ 0 w 127"/>
                  <a:gd name="T35" fmla="*/ 0 h 42"/>
                  <a:gd name="T36" fmla="*/ 0 w 127"/>
                  <a:gd name="T37" fmla="*/ 0 h 42"/>
                  <a:gd name="T38" fmla="*/ 0 w 127"/>
                  <a:gd name="T39" fmla="*/ 0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7"/>
                  <a:gd name="T61" fmla="*/ 0 h 42"/>
                  <a:gd name="T62" fmla="*/ 127 w 127"/>
                  <a:gd name="T63" fmla="*/ 42 h 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7" h="42">
                    <a:moveTo>
                      <a:pt x="0" y="38"/>
                    </a:moveTo>
                    <a:lnTo>
                      <a:pt x="1" y="32"/>
                    </a:lnTo>
                    <a:lnTo>
                      <a:pt x="5" y="27"/>
                    </a:lnTo>
                    <a:lnTo>
                      <a:pt x="10" y="21"/>
                    </a:lnTo>
                    <a:lnTo>
                      <a:pt x="17" y="18"/>
                    </a:lnTo>
                    <a:lnTo>
                      <a:pt x="32" y="9"/>
                    </a:lnTo>
                    <a:lnTo>
                      <a:pt x="45" y="0"/>
                    </a:lnTo>
                    <a:lnTo>
                      <a:pt x="127" y="0"/>
                    </a:lnTo>
                    <a:lnTo>
                      <a:pt x="118" y="8"/>
                    </a:lnTo>
                    <a:lnTo>
                      <a:pt x="109" y="17"/>
                    </a:lnTo>
                    <a:lnTo>
                      <a:pt x="100" y="26"/>
                    </a:lnTo>
                    <a:lnTo>
                      <a:pt x="89" y="35"/>
                    </a:lnTo>
                    <a:lnTo>
                      <a:pt x="77" y="33"/>
                    </a:lnTo>
                    <a:lnTo>
                      <a:pt x="67" y="33"/>
                    </a:lnTo>
                    <a:lnTo>
                      <a:pt x="55" y="35"/>
                    </a:lnTo>
                    <a:lnTo>
                      <a:pt x="45" y="38"/>
                    </a:lnTo>
                    <a:lnTo>
                      <a:pt x="33" y="40"/>
                    </a:lnTo>
                    <a:lnTo>
                      <a:pt x="21" y="42"/>
                    </a:lnTo>
                    <a:lnTo>
                      <a:pt x="10" y="41"/>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72" name="Freeform 131"/>
              <p:cNvSpPr>
                <a:spLocks/>
              </p:cNvSpPr>
              <p:nvPr/>
            </p:nvSpPr>
            <p:spPr bwMode="auto">
              <a:xfrm>
                <a:off x="3569" y="13822"/>
                <a:ext cx="16" cy="19"/>
              </a:xfrm>
              <a:custGeom>
                <a:avLst/>
                <a:gdLst>
                  <a:gd name="T0" fmla="*/ 0 w 48"/>
                  <a:gd name="T1" fmla="*/ 0 h 39"/>
                  <a:gd name="T2" fmla="*/ 0 w 48"/>
                  <a:gd name="T3" fmla="*/ 0 h 39"/>
                  <a:gd name="T4" fmla="*/ 0 w 48"/>
                  <a:gd name="T5" fmla="*/ 0 h 39"/>
                  <a:gd name="T6" fmla="*/ 0 w 48"/>
                  <a:gd name="T7" fmla="*/ 0 h 39"/>
                  <a:gd name="T8" fmla="*/ 0 w 48"/>
                  <a:gd name="T9" fmla="*/ 0 h 39"/>
                  <a:gd name="T10" fmla="*/ 0 w 48"/>
                  <a:gd name="T11" fmla="*/ 0 h 39"/>
                  <a:gd name="T12" fmla="*/ 0 w 48"/>
                  <a:gd name="T13" fmla="*/ 0 h 39"/>
                  <a:gd name="T14" fmla="*/ 0 w 48"/>
                  <a:gd name="T15" fmla="*/ 0 h 39"/>
                  <a:gd name="T16" fmla="*/ 0 w 48"/>
                  <a:gd name="T17" fmla="*/ 0 h 39"/>
                  <a:gd name="T18" fmla="*/ 0 w 48"/>
                  <a:gd name="T19" fmla="*/ 0 h 39"/>
                  <a:gd name="T20" fmla="*/ 0 w 48"/>
                  <a:gd name="T21" fmla="*/ 0 h 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39"/>
                  <a:gd name="T35" fmla="*/ 48 w 48"/>
                  <a:gd name="T36" fmla="*/ 39 h 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39">
                    <a:moveTo>
                      <a:pt x="0" y="4"/>
                    </a:moveTo>
                    <a:lnTo>
                      <a:pt x="7" y="0"/>
                    </a:lnTo>
                    <a:lnTo>
                      <a:pt x="17" y="0"/>
                    </a:lnTo>
                    <a:lnTo>
                      <a:pt x="28" y="1"/>
                    </a:lnTo>
                    <a:lnTo>
                      <a:pt x="41" y="1"/>
                    </a:lnTo>
                    <a:lnTo>
                      <a:pt x="48" y="10"/>
                    </a:lnTo>
                    <a:lnTo>
                      <a:pt x="47" y="19"/>
                    </a:lnTo>
                    <a:lnTo>
                      <a:pt x="42" y="29"/>
                    </a:lnTo>
                    <a:lnTo>
                      <a:pt x="41" y="39"/>
                    </a:lnTo>
                    <a:lnTo>
                      <a:pt x="7" y="39"/>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73" name="Freeform 132"/>
              <p:cNvSpPr>
                <a:spLocks/>
              </p:cNvSpPr>
              <p:nvPr/>
            </p:nvSpPr>
            <p:spPr bwMode="auto">
              <a:xfrm>
                <a:off x="4090" y="13824"/>
                <a:ext cx="34" cy="16"/>
              </a:xfrm>
              <a:custGeom>
                <a:avLst/>
                <a:gdLst>
                  <a:gd name="T0" fmla="*/ 0 w 101"/>
                  <a:gd name="T1" fmla="*/ 1 h 30"/>
                  <a:gd name="T2" fmla="*/ 0 w 101"/>
                  <a:gd name="T3" fmla="*/ 1 h 30"/>
                  <a:gd name="T4" fmla="*/ 0 w 101"/>
                  <a:gd name="T5" fmla="*/ 1 h 30"/>
                  <a:gd name="T6" fmla="*/ 0 w 101"/>
                  <a:gd name="T7" fmla="*/ 1 h 30"/>
                  <a:gd name="T8" fmla="*/ 0 w 101"/>
                  <a:gd name="T9" fmla="*/ 1 h 30"/>
                  <a:gd name="T10" fmla="*/ 0 w 101"/>
                  <a:gd name="T11" fmla="*/ 0 h 30"/>
                  <a:gd name="T12" fmla="*/ 0 w 101"/>
                  <a:gd name="T13" fmla="*/ 1 h 30"/>
                  <a:gd name="T14" fmla="*/ 0 w 101"/>
                  <a:gd name="T15" fmla="*/ 1 h 30"/>
                  <a:gd name="T16" fmla="*/ 0 w 101"/>
                  <a:gd name="T17" fmla="*/ 1 h 30"/>
                  <a:gd name="T18" fmla="*/ 0 w 101"/>
                  <a:gd name="T19" fmla="*/ 1 h 30"/>
                  <a:gd name="T20" fmla="*/ 0 w 101"/>
                  <a:gd name="T21" fmla="*/ 1 h 30"/>
                  <a:gd name="T22" fmla="*/ 0 w 101"/>
                  <a:gd name="T23" fmla="*/ 1 h 30"/>
                  <a:gd name="T24" fmla="*/ 0 w 101"/>
                  <a:gd name="T25" fmla="*/ 1 h 30"/>
                  <a:gd name="T26" fmla="*/ 0 w 101"/>
                  <a:gd name="T27" fmla="*/ 1 h 30"/>
                  <a:gd name="T28" fmla="*/ 0 w 101"/>
                  <a:gd name="T29" fmla="*/ 1 h 30"/>
                  <a:gd name="T30" fmla="*/ 0 w 101"/>
                  <a:gd name="T31" fmla="*/ 1 h 30"/>
                  <a:gd name="T32" fmla="*/ 0 w 101"/>
                  <a:gd name="T33" fmla="*/ 1 h 30"/>
                  <a:gd name="T34" fmla="*/ 0 w 101"/>
                  <a:gd name="T35" fmla="*/ 1 h 30"/>
                  <a:gd name="T36" fmla="*/ 0 w 101"/>
                  <a:gd name="T37" fmla="*/ 1 h 30"/>
                  <a:gd name="T38" fmla="*/ 0 w 101"/>
                  <a:gd name="T39" fmla="*/ 1 h 3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1"/>
                  <a:gd name="T61" fmla="*/ 0 h 30"/>
                  <a:gd name="T62" fmla="*/ 101 w 101"/>
                  <a:gd name="T63" fmla="*/ 30 h 3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1" h="30">
                    <a:moveTo>
                      <a:pt x="11" y="25"/>
                    </a:moveTo>
                    <a:lnTo>
                      <a:pt x="7" y="20"/>
                    </a:lnTo>
                    <a:lnTo>
                      <a:pt x="0" y="20"/>
                    </a:lnTo>
                    <a:lnTo>
                      <a:pt x="6" y="6"/>
                    </a:lnTo>
                    <a:lnTo>
                      <a:pt x="16" y="1"/>
                    </a:lnTo>
                    <a:lnTo>
                      <a:pt x="26" y="0"/>
                    </a:lnTo>
                    <a:lnTo>
                      <a:pt x="41" y="2"/>
                    </a:lnTo>
                    <a:lnTo>
                      <a:pt x="54" y="4"/>
                    </a:lnTo>
                    <a:lnTo>
                      <a:pt x="68" y="7"/>
                    </a:lnTo>
                    <a:lnTo>
                      <a:pt x="85" y="8"/>
                    </a:lnTo>
                    <a:lnTo>
                      <a:pt x="101" y="6"/>
                    </a:lnTo>
                    <a:lnTo>
                      <a:pt x="93" y="16"/>
                    </a:lnTo>
                    <a:lnTo>
                      <a:pt x="83" y="23"/>
                    </a:lnTo>
                    <a:lnTo>
                      <a:pt x="70" y="25"/>
                    </a:lnTo>
                    <a:lnTo>
                      <a:pt x="58" y="26"/>
                    </a:lnTo>
                    <a:lnTo>
                      <a:pt x="42" y="25"/>
                    </a:lnTo>
                    <a:lnTo>
                      <a:pt x="29" y="25"/>
                    </a:lnTo>
                    <a:lnTo>
                      <a:pt x="16" y="26"/>
                    </a:lnTo>
                    <a:lnTo>
                      <a:pt x="4" y="30"/>
                    </a:lnTo>
                    <a:lnTo>
                      <a:pt x="11"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74" name="Freeform 133"/>
              <p:cNvSpPr>
                <a:spLocks/>
              </p:cNvSpPr>
              <p:nvPr/>
            </p:nvSpPr>
            <p:spPr bwMode="auto">
              <a:xfrm>
                <a:off x="4345" y="13801"/>
                <a:ext cx="158" cy="21"/>
              </a:xfrm>
              <a:custGeom>
                <a:avLst/>
                <a:gdLst>
                  <a:gd name="T0" fmla="*/ 0 w 476"/>
                  <a:gd name="T1" fmla="*/ 0 h 43"/>
                  <a:gd name="T2" fmla="*/ 0 w 476"/>
                  <a:gd name="T3" fmla="*/ 0 h 43"/>
                  <a:gd name="T4" fmla="*/ 0 w 476"/>
                  <a:gd name="T5" fmla="*/ 0 h 43"/>
                  <a:gd name="T6" fmla="*/ 0 w 476"/>
                  <a:gd name="T7" fmla="*/ 0 h 43"/>
                  <a:gd name="T8" fmla="*/ 0 w 476"/>
                  <a:gd name="T9" fmla="*/ 0 h 43"/>
                  <a:gd name="T10" fmla="*/ 0 w 476"/>
                  <a:gd name="T11" fmla="*/ 0 h 43"/>
                  <a:gd name="T12" fmla="*/ 0 w 476"/>
                  <a:gd name="T13" fmla="*/ 0 h 43"/>
                  <a:gd name="T14" fmla="*/ 0 w 476"/>
                  <a:gd name="T15" fmla="*/ 0 h 43"/>
                  <a:gd name="T16" fmla="*/ 0 w 476"/>
                  <a:gd name="T17" fmla="*/ 0 h 43"/>
                  <a:gd name="T18" fmla="*/ 0 w 476"/>
                  <a:gd name="T19" fmla="*/ 0 h 43"/>
                  <a:gd name="T20" fmla="*/ 0 w 476"/>
                  <a:gd name="T21" fmla="*/ 0 h 43"/>
                  <a:gd name="T22" fmla="*/ 0 w 476"/>
                  <a:gd name="T23" fmla="*/ 0 h 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6"/>
                  <a:gd name="T37" fmla="*/ 0 h 43"/>
                  <a:gd name="T38" fmla="*/ 476 w 476"/>
                  <a:gd name="T39" fmla="*/ 43 h 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6" h="43">
                    <a:moveTo>
                      <a:pt x="476" y="0"/>
                    </a:moveTo>
                    <a:lnTo>
                      <a:pt x="476" y="9"/>
                    </a:lnTo>
                    <a:lnTo>
                      <a:pt x="418" y="11"/>
                    </a:lnTo>
                    <a:lnTo>
                      <a:pt x="360" y="13"/>
                    </a:lnTo>
                    <a:lnTo>
                      <a:pt x="298" y="16"/>
                    </a:lnTo>
                    <a:lnTo>
                      <a:pt x="238" y="20"/>
                    </a:lnTo>
                    <a:lnTo>
                      <a:pt x="177" y="23"/>
                    </a:lnTo>
                    <a:lnTo>
                      <a:pt x="115" y="29"/>
                    </a:lnTo>
                    <a:lnTo>
                      <a:pt x="55" y="35"/>
                    </a:lnTo>
                    <a:lnTo>
                      <a:pt x="0" y="43"/>
                    </a:lnTo>
                    <a:lnTo>
                      <a:pt x="33" y="3"/>
                    </a:lnTo>
                    <a:lnTo>
                      <a:pt x="476" y="0"/>
                    </a:lnTo>
                    <a:close/>
                  </a:path>
                </a:pathLst>
              </a:custGeom>
              <a:solidFill>
                <a:srgbClr val="CFC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75" name="Freeform 134"/>
              <p:cNvSpPr>
                <a:spLocks/>
              </p:cNvSpPr>
              <p:nvPr/>
            </p:nvSpPr>
            <p:spPr bwMode="auto">
              <a:xfrm>
                <a:off x="3290" y="13801"/>
                <a:ext cx="18" cy="21"/>
              </a:xfrm>
              <a:custGeom>
                <a:avLst/>
                <a:gdLst>
                  <a:gd name="T0" fmla="*/ 0 w 54"/>
                  <a:gd name="T1" fmla="*/ 0 h 43"/>
                  <a:gd name="T2" fmla="*/ 0 w 54"/>
                  <a:gd name="T3" fmla="*/ 0 h 43"/>
                  <a:gd name="T4" fmla="*/ 0 w 54"/>
                  <a:gd name="T5" fmla="*/ 0 h 43"/>
                  <a:gd name="T6" fmla="*/ 0 w 54"/>
                  <a:gd name="T7" fmla="*/ 0 h 43"/>
                  <a:gd name="T8" fmla="*/ 0 w 54"/>
                  <a:gd name="T9" fmla="*/ 0 h 43"/>
                  <a:gd name="T10" fmla="*/ 0 w 54"/>
                  <a:gd name="T11" fmla="*/ 0 h 43"/>
                  <a:gd name="T12" fmla="*/ 0 w 54"/>
                  <a:gd name="T13" fmla="*/ 0 h 43"/>
                  <a:gd name="T14" fmla="*/ 0 w 54"/>
                  <a:gd name="T15" fmla="*/ 0 h 43"/>
                  <a:gd name="T16" fmla="*/ 0 w 54"/>
                  <a:gd name="T17" fmla="*/ 0 h 43"/>
                  <a:gd name="T18" fmla="*/ 0 w 54"/>
                  <a:gd name="T19" fmla="*/ 0 h 43"/>
                  <a:gd name="T20" fmla="*/ 0 w 54"/>
                  <a:gd name="T21" fmla="*/ 0 h 43"/>
                  <a:gd name="T22" fmla="*/ 0 w 54"/>
                  <a:gd name="T23" fmla="*/ 0 h 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
                  <a:gd name="T37" fmla="*/ 0 h 43"/>
                  <a:gd name="T38" fmla="*/ 54 w 54"/>
                  <a:gd name="T39" fmla="*/ 43 h 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 h="43">
                    <a:moveTo>
                      <a:pt x="0" y="3"/>
                    </a:moveTo>
                    <a:lnTo>
                      <a:pt x="48" y="0"/>
                    </a:lnTo>
                    <a:lnTo>
                      <a:pt x="51" y="4"/>
                    </a:lnTo>
                    <a:lnTo>
                      <a:pt x="54" y="11"/>
                    </a:lnTo>
                    <a:lnTo>
                      <a:pt x="53" y="16"/>
                    </a:lnTo>
                    <a:lnTo>
                      <a:pt x="53" y="22"/>
                    </a:lnTo>
                    <a:lnTo>
                      <a:pt x="50" y="28"/>
                    </a:lnTo>
                    <a:lnTo>
                      <a:pt x="47" y="34"/>
                    </a:lnTo>
                    <a:lnTo>
                      <a:pt x="44" y="38"/>
                    </a:lnTo>
                    <a:lnTo>
                      <a:pt x="41" y="43"/>
                    </a:lnTo>
                    <a:lnTo>
                      <a:pt x="0" y="40"/>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76" name="Freeform 135"/>
              <p:cNvSpPr>
                <a:spLocks/>
              </p:cNvSpPr>
              <p:nvPr/>
            </p:nvSpPr>
            <p:spPr bwMode="auto">
              <a:xfrm>
                <a:off x="3347" y="13795"/>
                <a:ext cx="15" cy="25"/>
              </a:xfrm>
              <a:custGeom>
                <a:avLst/>
                <a:gdLst>
                  <a:gd name="T0" fmla="*/ 0 w 47"/>
                  <a:gd name="T1" fmla="*/ 1 h 50"/>
                  <a:gd name="T2" fmla="*/ 0 w 47"/>
                  <a:gd name="T3" fmla="*/ 1 h 50"/>
                  <a:gd name="T4" fmla="*/ 0 w 47"/>
                  <a:gd name="T5" fmla="*/ 1 h 50"/>
                  <a:gd name="T6" fmla="*/ 0 w 47"/>
                  <a:gd name="T7" fmla="*/ 1 h 50"/>
                  <a:gd name="T8" fmla="*/ 0 w 47"/>
                  <a:gd name="T9" fmla="*/ 1 h 50"/>
                  <a:gd name="T10" fmla="*/ 0 w 47"/>
                  <a:gd name="T11" fmla="*/ 1 h 50"/>
                  <a:gd name="T12" fmla="*/ 0 w 47"/>
                  <a:gd name="T13" fmla="*/ 1 h 50"/>
                  <a:gd name="T14" fmla="*/ 0 w 47"/>
                  <a:gd name="T15" fmla="*/ 0 h 50"/>
                  <a:gd name="T16" fmla="*/ 0 w 47"/>
                  <a:gd name="T17" fmla="*/ 0 h 50"/>
                  <a:gd name="T18" fmla="*/ 0 w 47"/>
                  <a:gd name="T19" fmla="*/ 0 h 50"/>
                  <a:gd name="T20" fmla="*/ 0 w 47"/>
                  <a:gd name="T21" fmla="*/ 1 h 50"/>
                  <a:gd name="T22" fmla="*/ 0 w 47"/>
                  <a:gd name="T23" fmla="*/ 1 h 50"/>
                  <a:gd name="T24" fmla="*/ 0 w 47"/>
                  <a:gd name="T25" fmla="*/ 1 h 50"/>
                  <a:gd name="T26" fmla="*/ 0 w 47"/>
                  <a:gd name="T27" fmla="*/ 1 h 50"/>
                  <a:gd name="T28" fmla="*/ 0 w 47"/>
                  <a:gd name="T29" fmla="*/ 1 h 50"/>
                  <a:gd name="T30" fmla="*/ 0 w 47"/>
                  <a:gd name="T31" fmla="*/ 1 h 50"/>
                  <a:gd name="T32" fmla="*/ 0 w 47"/>
                  <a:gd name="T33" fmla="*/ 1 h 50"/>
                  <a:gd name="T34" fmla="*/ 0 w 47"/>
                  <a:gd name="T35" fmla="*/ 1 h 50"/>
                  <a:gd name="T36" fmla="*/ 0 w 47"/>
                  <a:gd name="T37" fmla="*/ 1 h 50"/>
                  <a:gd name="T38" fmla="*/ 0 w 47"/>
                  <a:gd name="T39" fmla="*/ 1 h 50"/>
                  <a:gd name="T40" fmla="*/ 0 w 47"/>
                  <a:gd name="T41" fmla="*/ 1 h 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7"/>
                  <a:gd name="T64" fmla="*/ 0 h 50"/>
                  <a:gd name="T65" fmla="*/ 47 w 47"/>
                  <a:gd name="T66" fmla="*/ 50 h 5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7" h="50">
                    <a:moveTo>
                      <a:pt x="4" y="50"/>
                    </a:moveTo>
                    <a:lnTo>
                      <a:pt x="0" y="39"/>
                    </a:lnTo>
                    <a:lnTo>
                      <a:pt x="0" y="28"/>
                    </a:lnTo>
                    <a:lnTo>
                      <a:pt x="0" y="22"/>
                    </a:lnTo>
                    <a:lnTo>
                      <a:pt x="0" y="15"/>
                    </a:lnTo>
                    <a:lnTo>
                      <a:pt x="0" y="9"/>
                    </a:lnTo>
                    <a:lnTo>
                      <a:pt x="1" y="4"/>
                    </a:lnTo>
                    <a:lnTo>
                      <a:pt x="9" y="0"/>
                    </a:lnTo>
                    <a:lnTo>
                      <a:pt x="20" y="0"/>
                    </a:lnTo>
                    <a:lnTo>
                      <a:pt x="31" y="0"/>
                    </a:lnTo>
                    <a:lnTo>
                      <a:pt x="42" y="1"/>
                    </a:lnTo>
                    <a:lnTo>
                      <a:pt x="41" y="11"/>
                    </a:lnTo>
                    <a:lnTo>
                      <a:pt x="44" y="22"/>
                    </a:lnTo>
                    <a:lnTo>
                      <a:pt x="45" y="25"/>
                    </a:lnTo>
                    <a:lnTo>
                      <a:pt x="47" y="30"/>
                    </a:lnTo>
                    <a:lnTo>
                      <a:pt x="45" y="35"/>
                    </a:lnTo>
                    <a:lnTo>
                      <a:pt x="45" y="42"/>
                    </a:lnTo>
                    <a:lnTo>
                      <a:pt x="36" y="45"/>
                    </a:lnTo>
                    <a:lnTo>
                      <a:pt x="26" y="46"/>
                    </a:lnTo>
                    <a:lnTo>
                      <a:pt x="13" y="46"/>
                    </a:lnTo>
                    <a:lnTo>
                      <a:pt x="4"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77" name="Freeform 136"/>
              <p:cNvSpPr>
                <a:spLocks/>
              </p:cNvSpPr>
              <p:nvPr/>
            </p:nvSpPr>
            <p:spPr bwMode="auto">
              <a:xfrm>
                <a:off x="3792" y="13728"/>
                <a:ext cx="26" cy="90"/>
              </a:xfrm>
              <a:custGeom>
                <a:avLst/>
                <a:gdLst>
                  <a:gd name="T0" fmla="*/ 0 w 80"/>
                  <a:gd name="T1" fmla="*/ 1 h 179"/>
                  <a:gd name="T2" fmla="*/ 0 w 80"/>
                  <a:gd name="T3" fmla="*/ 1 h 179"/>
                  <a:gd name="T4" fmla="*/ 0 w 80"/>
                  <a:gd name="T5" fmla="*/ 1 h 179"/>
                  <a:gd name="T6" fmla="*/ 0 w 80"/>
                  <a:gd name="T7" fmla="*/ 1 h 179"/>
                  <a:gd name="T8" fmla="*/ 0 w 80"/>
                  <a:gd name="T9" fmla="*/ 1 h 179"/>
                  <a:gd name="T10" fmla="*/ 0 w 80"/>
                  <a:gd name="T11" fmla="*/ 1 h 179"/>
                  <a:gd name="T12" fmla="*/ 0 w 80"/>
                  <a:gd name="T13" fmla="*/ 1 h 179"/>
                  <a:gd name="T14" fmla="*/ 0 w 80"/>
                  <a:gd name="T15" fmla="*/ 1 h 179"/>
                  <a:gd name="T16" fmla="*/ 0 w 80"/>
                  <a:gd name="T17" fmla="*/ 1 h 179"/>
                  <a:gd name="T18" fmla="*/ 0 w 80"/>
                  <a:gd name="T19" fmla="*/ 1 h 179"/>
                  <a:gd name="T20" fmla="*/ 0 w 80"/>
                  <a:gd name="T21" fmla="*/ 0 h 179"/>
                  <a:gd name="T22" fmla="*/ 0 w 80"/>
                  <a:gd name="T23" fmla="*/ 0 h 179"/>
                  <a:gd name="T24" fmla="*/ 0 w 80"/>
                  <a:gd name="T25" fmla="*/ 1 h 179"/>
                  <a:gd name="T26" fmla="*/ 0 w 80"/>
                  <a:gd name="T27" fmla="*/ 1 h 179"/>
                  <a:gd name="T28" fmla="*/ 0 w 80"/>
                  <a:gd name="T29" fmla="*/ 1 h 179"/>
                  <a:gd name="T30" fmla="*/ 0 w 80"/>
                  <a:gd name="T31" fmla="*/ 1 h 179"/>
                  <a:gd name="T32" fmla="*/ 0 w 80"/>
                  <a:gd name="T33" fmla="*/ 1 h 179"/>
                  <a:gd name="T34" fmla="*/ 0 w 80"/>
                  <a:gd name="T35" fmla="*/ 1 h 179"/>
                  <a:gd name="T36" fmla="*/ 0 w 80"/>
                  <a:gd name="T37" fmla="*/ 1 h 179"/>
                  <a:gd name="T38" fmla="*/ 0 w 80"/>
                  <a:gd name="T39" fmla="*/ 1 h 179"/>
                  <a:gd name="T40" fmla="*/ 0 w 80"/>
                  <a:gd name="T41" fmla="*/ 1 h 179"/>
                  <a:gd name="T42" fmla="*/ 0 w 80"/>
                  <a:gd name="T43" fmla="*/ 1 h 179"/>
                  <a:gd name="T44" fmla="*/ 0 w 80"/>
                  <a:gd name="T45" fmla="*/ 1 h 179"/>
                  <a:gd name="T46" fmla="*/ 0 w 80"/>
                  <a:gd name="T47" fmla="*/ 1 h 179"/>
                  <a:gd name="T48" fmla="*/ 0 w 80"/>
                  <a:gd name="T49" fmla="*/ 1 h 179"/>
                  <a:gd name="T50" fmla="*/ 0 w 80"/>
                  <a:gd name="T51" fmla="*/ 1 h 179"/>
                  <a:gd name="T52" fmla="*/ 0 w 80"/>
                  <a:gd name="T53" fmla="*/ 1 h 179"/>
                  <a:gd name="T54" fmla="*/ 0 w 80"/>
                  <a:gd name="T55" fmla="*/ 1 h 179"/>
                  <a:gd name="T56" fmla="*/ 0 w 80"/>
                  <a:gd name="T57" fmla="*/ 1 h 179"/>
                  <a:gd name="T58" fmla="*/ 0 w 80"/>
                  <a:gd name="T59" fmla="*/ 1 h 179"/>
                  <a:gd name="T60" fmla="*/ 0 w 80"/>
                  <a:gd name="T61" fmla="*/ 1 h 179"/>
                  <a:gd name="T62" fmla="*/ 0 w 80"/>
                  <a:gd name="T63" fmla="*/ 1 h 179"/>
                  <a:gd name="T64" fmla="*/ 0 w 80"/>
                  <a:gd name="T65" fmla="*/ 1 h 1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0"/>
                  <a:gd name="T100" fmla="*/ 0 h 179"/>
                  <a:gd name="T101" fmla="*/ 80 w 80"/>
                  <a:gd name="T102" fmla="*/ 179 h 17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0" h="179">
                    <a:moveTo>
                      <a:pt x="0" y="120"/>
                    </a:moveTo>
                    <a:lnTo>
                      <a:pt x="2" y="105"/>
                    </a:lnTo>
                    <a:lnTo>
                      <a:pt x="5" y="91"/>
                    </a:lnTo>
                    <a:lnTo>
                      <a:pt x="5" y="77"/>
                    </a:lnTo>
                    <a:lnTo>
                      <a:pt x="7" y="64"/>
                    </a:lnTo>
                    <a:lnTo>
                      <a:pt x="5" y="49"/>
                    </a:lnTo>
                    <a:lnTo>
                      <a:pt x="4" y="34"/>
                    </a:lnTo>
                    <a:lnTo>
                      <a:pt x="2" y="19"/>
                    </a:lnTo>
                    <a:lnTo>
                      <a:pt x="2" y="4"/>
                    </a:lnTo>
                    <a:lnTo>
                      <a:pt x="8" y="1"/>
                    </a:lnTo>
                    <a:lnTo>
                      <a:pt x="17" y="0"/>
                    </a:lnTo>
                    <a:lnTo>
                      <a:pt x="26" y="0"/>
                    </a:lnTo>
                    <a:lnTo>
                      <a:pt x="36" y="2"/>
                    </a:lnTo>
                    <a:lnTo>
                      <a:pt x="45" y="3"/>
                    </a:lnTo>
                    <a:lnTo>
                      <a:pt x="54" y="5"/>
                    </a:lnTo>
                    <a:lnTo>
                      <a:pt x="62" y="7"/>
                    </a:lnTo>
                    <a:lnTo>
                      <a:pt x="73" y="9"/>
                    </a:lnTo>
                    <a:lnTo>
                      <a:pt x="68" y="30"/>
                    </a:lnTo>
                    <a:lnTo>
                      <a:pt x="71" y="53"/>
                    </a:lnTo>
                    <a:lnTo>
                      <a:pt x="76" y="75"/>
                    </a:lnTo>
                    <a:lnTo>
                      <a:pt x="80" y="100"/>
                    </a:lnTo>
                    <a:lnTo>
                      <a:pt x="80" y="121"/>
                    </a:lnTo>
                    <a:lnTo>
                      <a:pt x="74" y="143"/>
                    </a:lnTo>
                    <a:lnTo>
                      <a:pt x="60" y="162"/>
                    </a:lnTo>
                    <a:lnTo>
                      <a:pt x="32" y="179"/>
                    </a:lnTo>
                    <a:lnTo>
                      <a:pt x="16" y="174"/>
                    </a:lnTo>
                    <a:lnTo>
                      <a:pt x="8" y="167"/>
                    </a:lnTo>
                    <a:lnTo>
                      <a:pt x="5" y="159"/>
                    </a:lnTo>
                    <a:lnTo>
                      <a:pt x="7" y="151"/>
                    </a:lnTo>
                    <a:lnTo>
                      <a:pt x="7" y="142"/>
                    </a:lnTo>
                    <a:lnTo>
                      <a:pt x="7" y="133"/>
                    </a:lnTo>
                    <a:lnTo>
                      <a:pt x="5" y="125"/>
                    </a:lnTo>
                    <a:lnTo>
                      <a:pt x="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78" name="Freeform 137"/>
              <p:cNvSpPr>
                <a:spLocks/>
              </p:cNvSpPr>
              <p:nvPr/>
            </p:nvSpPr>
            <p:spPr bwMode="auto">
              <a:xfrm>
                <a:off x="3388" y="13795"/>
                <a:ext cx="15" cy="20"/>
              </a:xfrm>
              <a:custGeom>
                <a:avLst/>
                <a:gdLst>
                  <a:gd name="T0" fmla="*/ 0 w 44"/>
                  <a:gd name="T1" fmla="*/ 0 h 41"/>
                  <a:gd name="T2" fmla="*/ 0 w 44"/>
                  <a:gd name="T3" fmla="*/ 0 h 41"/>
                  <a:gd name="T4" fmla="*/ 0 w 44"/>
                  <a:gd name="T5" fmla="*/ 0 h 41"/>
                  <a:gd name="T6" fmla="*/ 0 w 44"/>
                  <a:gd name="T7" fmla="*/ 0 h 41"/>
                  <a:gd name="T8" fmla="*/ 0 w 44"/>
                  <a:gd name="T9" fmla="*/ 0 h 41"/>
                  <a:gd name="T10" fmla="*/ 0 60000 65536"/>
                  <a:gd name="T11" fmla="*/ 0 60000 65536"/>
                  <a:gd name="T12" fmla="*/ 0 60000 65536"/>
                  <a:gd name="T13" fmla="*/ 0 60000 65536"/>
                  <a:gd name="T14" fmla="*/ 0 60000 65536"/>
                  <a:gd name="T15" fmla="*/ 0 w 44"/>
                  <a:gd name="T16" fmla="*/ 0 h 41"/>
                  <a:gd name="T17" fmla="*/ 44 w 44"/>
                  <a:gd name="T18" fmla="*/ 41 h 41"/>
                </a:gdLst>
                <a:ahLst/>
                <a:cxnLst>
                  <a:cxn ang="T10">
                    <a:pos x="T0" y="T1"/>
                  </a:cxn>
                  <a:cxn ang="T11">
                    <a:pos x="T2" y="T3"/>
                  </a:cxn>
                  <a:cxn ang="T12">
                    <a:pos x="T4" y="T5"/>
                  </a:cxn>
                  <a:cxn ang="T13">
                    <a:pos x="T6" y="T7"/>
                  </a:cxn>
                  <a:cxn ang="T14">
                    <a:pos x="T8" y="T9"/>
                  </a:cxn>
                </a:cxnLst>
                <a:rect l="T15" t="T16" r="T17" b="T18"/>
                <a:pathLst>
                  <a:path w="44" h="41">
                    <a:moveTo>
                      <a:pt x="0" y="0"/>
                    </a:moveTo>
                    <a:lnTo>
                      <a:pt x="44" y="3"/>
                    </a:lnTo>
                    <a:lnTo>
                      <a:pt x="44" y="41"/>
                    </a:lnTo>
                    <a:lnTo>
                      <a:pt x="0" y="4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79" name="Freeform 138"/>
              <p:cNvSpPr>
                <a:spLocks/>
              </p:cNvSpPr>
              <p:nvPr/>
            </p:nvSpPr>
            <p:spPr bwMode="auto">
              <a:xfrm>
                <a:off x="3837" y="13734"/>
                <a:ext cx="30" cy="68"/>
              </a:xfrm>
              <a:custGeom>
                <a:avLst/>
                <a:gdLst>
                  <a:gd name="T0" fmla="*/ 0 w 89"/>
                  <a:gd name="T1" fmla="*/ 1 h 136"/>
                  <a:gd name="T2" fmla="*/ 0 w 89"/>
                  <a:gd name="T3" fmla="*/ 1 h 136"/>
                  <a:gd name="T4" fmla="*/ 0 w 89"/>
                  <a:gd name="T5" fmla="*/ 0 h 136"/>
                  <a:gd name="T6" fmla="*/ 0 w 89"/>
                  <a:gd name="T7" fmla="*/ 0 h 136"/>
                  <a:gd name="T8" fmla="*/ 0 w 89"/>
                  <a:gd name="T9" fmla="*/ 0 h 136"/>
                  <a:gd name="T10" fmla="*/ 0 w 89"/>
                  <a:gd name="T11" fmla="*/ 1 h 136"/>
                  <a:gd name="T12" fmla="*/ 0 w 89"/>
                  <a:gd name="T13" fmla="*/ 1 h 136"/>
                  <a:gd name="T14" fmla="*/ 0 w 89"/>
                  <a:gd name="T15" fmla="*/ 1 h 136"/>
                  <a:gd name="T16" fmla="*/ 0 w 89"/>
                  <a:gd name="T17" fmla="*/ 1 h 136"/>
                  <a:gd name="T18" fmla="*/ 0 w 89"/>
                  <a:gd name="T19" fmla="*/ 1 h 136"/>
                  <a:gd name="T20" fmla="*/ 0 w 89"/>
                  <a:gd name="T21" fmla="*/ 1 h 136"/>
                  <a:gd name="T22" fmla="*/ 0 w 89"/>
                  <a:gd name="T23" fmla="*/ 1 h 136"/>
                  <a:gd name="T24" fmla="*/ 0 w 89"/>
                  <a:gd name="T25" fmla="*/ 1 h 136"/>
                  <a:gd name="T26" fmla="*/ 0 w 89"/>
                  <a:gd name="T27" fmla="*/ 1 h 136"/>
                  <a:gd name="T28" fmla="*/ 0 w 89"/>
                  <a:gd name="T29" fmla="*/ 1 h 136"/>
                  <a:gd name="T30" fmla="*/ 0 w 89"/>
                  <a:gd name="T31" fmla="*/ 1 h 136"/>
                  <a:gd name="T32" fmla="*/ 0 w 89"/>
                  <a:gd name="T33" fmla="*/ 1 h 136"/>
                  <a:gd name="T34" fmla="*/ 0 w 89"/>
                  <a:gd name="T35" fmla="*/ 1 h 136"/>
                  <a:gd name="T36" fmla="*/ 0 w 89"/>
                  <a:gd name="T37" fmla="*/ 1 h 1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9"/>
                  <a:gd name="T58" fmla="*/ 0 h 136"/>
                  <a:gd name="T59" fmla="*/ 89 w 89"/>
                  <a:gd name="T60" fmla="*/ 136 h 1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9" h="136">
                    <a:moveTo>
                      <a:pt x="0" y="112"/>
                    </a:moveTo>
                    <a:lnTo>
                      <a:pt x="3" y="1"/>
                    </a:lnTo>
                    <a:lnTo>
                      <a:pt x="15" y="0"/>
                    </a:lnTo>
                    <a:lnTo>
                      <a:pt x="28" y="0"/>
                    </a:lnTo>
                    <a:lnTo>
                      <a:pt x="39" y="0"/>
                    </a:lnTo>
                    <a:lnTo>
                      <a:pt x="53" y="2"/>
                    </a:lnTo>
                    <a:lnTo>
                      <a:pt x="63" y="4"/>
                    </a:lnTo>
                    <a:lnTo>
                      <a:pt x="73" y="8"/>
                    </a:lnTo>
                    <a:lnTo>
                      <a:pt x="82" y="13"/>
                    </a:lnTo>
                    <a:lnTo>
                      <a:pt x="89" y="23"/>
                    </a:lnTo>
                    <a:lnTo>
                      <a:pt x="83" y="40"/>
                    </a:lnTo>
                    <a:lnTo>
                      <a:pt x="82" y="57"/>
                    </a:lnTo>
                    <a:lnTo>
                      <a:pt x="77" y="73"/>
                    </a:lnTo>
                    <a:lnTo>
                      <a:pt x="75" y="89"/>
                    </a:lnTo>
                    <a:lnTo>
                      <a:pt x="67" y="101"/>
                    </a:lnTo>
                    <a:lnTo>
                      <a:pt x="57" y="114"/>
                    </a:lnTo>
                    <a:lnTo>
                      <a:pt x="39" y="126"/>
                    </a:lnTo>
                    <a:lnTo>
                      <a:pt x="18" y="136"/>
                    </a:lnTo>
                    <a:lnTo>
                      <a:pt x="0" y="1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80" name="Freeform 139"/>
              <p:cNvSpPr>
                <a:spLocks/>
              </p:cNvSpPr>
              <p:nvPr/>
            </p:nvSpPr>
            <p:spPr bwMode="auto">
              <a:xfrm>
                <a:off x="4125" y="13780"/>
                <a:ext cx="29" cy="16"/>
              </a:xfrm>
              <a:custGeom>
                <a:avLst/>
                <a:gdLst>
                  <a:gd name="T0" fmla="*/ 0 w 85"/>
                  <a:gd name="T1" fmla="*/ 1 h 32"/>
                  <a:gd name="T2" fmla="*/ 0 w 85"/>
                  <a:gd name="T3" fmla="*/ 0 h 32"/>
                  <a:gd name="T4" fmla="*/ 0 w 85"/>
                  <a:gd name="T5" fmla="*/ 1 h 32"/>
                  <a:gd name="T6" fmla="*/ 0 w 85"/>
                  <a:gd name="T7" fmla="*/ 1 h 32"/>
                  <a:gd name="T8" fmla="*/ 0 w 85"/>
                  <a:gd name="T9" fmla="*/ 1 h 32"/>
                  <a:gd name="T10" fmla="*/ 0 w 85"/>
                  <a:gd name="T11" fmla="*/ 1 h 32"/>
                  <a:gd name="T12" fmla="*/ 0 w 85"/>
                  <a:gd name="T13" fmla="*/ 1 h 32"/>
                  <a:gd name="T14" fmla="*/ 0 w 85"/>
                  <a:gd name="T15" fmla="*/ 1 h 32"/>
                  <a:gd name="T16" fmla="*/ 0 w 85"/>
                  <a:gd name="T17" fmla="*/ 1 h 32"/>
                  <a:gd name="T18" fmla="*/ 0 w 85"/>
                  <a:gd name="T19" fmla="*/ 1 h 32"/>
                  <a:gd name="T20" fmla="*/ 0 w 85"/>
                  <a:gd name="T21" fmla="*/ 1 h 32"/>
                  <a:gd name="T22" fmla="*/ 0 w 85"/>
                  <a:gd name="T23" fmla="*/ 1 h 32"/>
                  <a:gd name="T24" fmla="*/ 0 w 85"/>
                  <a:gd name="T25" fmla="*/ 1 h 32"/>
                  <a:gd name="T26" fmla="*/ 0 w 85"/>
                  <a:gd name="T27" fmla="*/ 1 h 32"/>
                  <a:gd name="T28" fmla="*/ 0 w 85"/>
                  <a:gd name="T29" fmla="*/ 1 h 32"/>
                  <a:gd name="T30" fmla="*/ 0 w 85"/>
                  <a:gd name="T31" fmla="*/ 1 h 32"/>
                  <a:gd name="T32" fmla="*/ 0 w 85"/>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5"/>
                  <a:gd name="T52" fmla="*/ 0 h 32"/>
                  <a:gd name="T53" fmla="*/ 85 w 85"/>
                  <a:gd name="T54" fmla="*/ 32 h 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5" h="32">
                    <a:moveTo>
                      <a:pt x="0" y="32"/>
                    </a:moveTo>
                    <a:lnTo>
                      <a:pt x="48" y="0"/>
                    </a:lnTo>
                    <a:lnTo>
                      <a:pt x="57" y="3"/>
                    </a:lnTo>
                    <a:lnTo>
                      <a:pt x="64" y="10"/>
                    </a:lnTo>
                    <a:lnTo>
                      <a:pt x="67" y="12"/>
                    </a:lnTo>
                    <a:lnTo>
                      <a:pt x="72" y="15"/>
                    </a:lnTo>
                    <a:lnTo>
                      <a:pt x="76" y="16"/>
                    </a:lnTo>
                    <a:lnTo>
                      <a:pt x="85" y="16"/>
                    </a:lnTo>
                    <a:lnTo>
                      <a:pt x="80" y="22"/>
                    </a:lnTo>
                    <a:lnTo>
                      <a:pt x="73" y="26"/>
                    </a:lnTo>
                    <a:lnTo>
                      <a:pt x="61" y="27"/>
                    </a:lnTo>
                    <a:lnTo>
                      <a:pt x="51" y="28"/>
                    </a:lnTo>
                    <a:lnTo>
                      <a:pt x="38" y="27"/>
                    </a:lnTo>
                    <a:lnTo>
                      <a:pt x="26" y="27"/>
                    </a:lnTo>
                    <a:lnTo>
                      <a:pt x="16" y="27"/>
                    </a:lnTo>
                    <a:lnTo>
                      <a:pt x="10" y="32"/>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81" name="Freeform 140"/>
              <p:cNvSpPr>
                <a:spLocks/>
              </p:cNvSpPr>
              <p:nvPr/>
            </p:nvSpPr>
            <p:spPr bwMode="auto">
              <a:xfrm>
                <a:off x="3568" y="13774"/>
                <a:ext cx="16" cy="21"/>
              </a:xfrm>
              <a:custGeom>
                <a:avLst/>
                <a:gdLst>
                  <a:gd name="T0" fmla="*/ 0 w 49"/>
                  <a:gd name="T1" fmla="*/ 0 h 43"/>
                  <a:gd name="T2" fmla="*/ 0 w 49"/>
                  <a:gd name="T3" fmla="*/ 0 h 43"/>
                  <a:gd name="T4" fmla="*/ 0 w 49"/>
                  <a:gd name="T5" fmla="*/ 0 h 43"/>
                  <a:gd name="T6" fmla="*/ 0 w 49"/>
                  <a:gd name="T7" fmla="*/ 0 h 43"/>
                  <a:gd name="T8" fmla="*/ 0 w 49"/>
                  <a:gd name="T9" fmla="*/ 0 h 43"/>
                  <a:gd name="T10" fmla="*/ 0 w 49"/>
                  <a:gd name="T11" fmla="*/ 0 h 43"/>
                  <a:gd name="T12" fmla="*/ 0 w 49"/>
                  <a:gd name="T13" fmla="*/ 0 h 43"/>
                  <a:gd name="T14" fmla="*/ 0 w 49"/>
                  <a:gd name="T15" fmla="*/ 0 h 43"/>
                  <a:gd name="T16" fmla="*/ 0 w 49"/>
                  <a:gd name="T17" fmla="*/ 0 h 43"/>
                  <a:gd name="T18" fmla="*/ 0 w 49"/>
                  <a:gd name="T19" fmla="*/ 0 h 43"/>
                  <a:gd name="T20" fmla="*/ 0 w 49"/>
                  <a:gd name="T21" fmla="*/ 0 h 43"/>
                  <a:gd name="T22" fmla="*/ 0 w 49"/>
                  <a:gd name="T23" fmla="*/ 0 h 43"/>
                  <a:gd name="T24" fmla="*/ 0 w 49"/>
                  <a:gd name="T25" fmla="*/ 0 h 43"/>
                  <a:gd name="T26" fmla="*/ 0 w 49"/>
                  <a:gd name="T27" fmla="*/ 0 h 43"/>
                  <a:gd name="T28" fmla="*/ 0 w 49"/>
                  <a:gd name="T29" fmla="*/ 0 h 43"/>
                  <a:gd name="T30" fmla="*/ 0 w 49"/>
                  <a:gd name="T31" fmla="*/ 0 h 43"/>
                  <a:gd name="T32" fmla="*/ 0 w 49"/>
                  <a:gd name="T33" fmla="*/ 0 h 43"/>
                  <a:gd name="T34" fmla="*/ 0 w 49"/>
                  <a:gd name="T35" fmla="*/ 0 h 43"/>
                  <a:gd name="T36" fmla="*/ 0 w 49"/>
                  <a:gd name="T37" fmla="*/ 0 h 43"/>
                  <a:gd name="T38" fmla="*/ 0 w 49"/>
                  <a:gd name="T39" fmla="*/ 0 h 43"/>
                  <a:gd name="T40" fmla="*/ 0 w 49"/>
                  <a:gd name="T41" fmla="*/ 0 h 43"/>
                  <a:gd name="T42" fmla="*/ 0 w 49"/>
                  <a:gd name="T43" fmla="*/ 0 h 43"/>
                  <a:gd name="T44" fmla="*/ 0 w 49"/>
                  <a:gd name="T45" fmla="*/ 0 h 4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9"/>
                  <a:gd name="T70" fmla="*/ 0 h 43"/>
                  <a:gd name="T71" fmla="*/ 49 w 49"/>
                  <a:gd name="T72" fmla="*/ 43 h 4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9" h="43">
                    <a:moveTo>
                      <a:pt x="4" y="43"/>
                    </a:moveTo>
                    <a:lnTo>
                      <a:pt x="4" y="37"/>
                    </a:lnTo>
                    <a:lnTo>
                      <a:pt x="5" y="32"/>
                    </a:lnTo>
                    <a:lnTo>
                      <a:pt x="4" y="25"/>
                    </a:lnTo>
                    <a:lnTo>
                      <a:pt x="2" y="21"/>
                    </a:lnTo>
                    <a:lnTo>
                      <a:pt x="0" y="11"/>
                    </a:lnTo>
                    <a:lnTo>
                      <a:pt x="0" y="0"/>
                    </a:lnTo>
                    <a:lnTo>
                      <a:pt x="7" y="0"/>
                    </a:lnTo>
                    <a:lnTo>
                      <a:pt x="16" y="0"/>
                    </a:lnTo>
                    <a:lnTo>
                      <a:pt x="24" y="0"/>
                    </a:lnTo>
                    <a:lnTo>
                      <a:pt x="33" y="3"/>
                    </a:lnTo>
                    <a:lnTo>
                      <a:pt x="39" y="5"/>
                    </a:lnTo>
                    <a:lnTo>
                      <a:pt x="45" y="11"/>
                    </a:lnTo>
                    <a:lnTo>
                      <a:pt x="48" y="17"/>
                    </a:lnTo>
                    <a:lnTo>
                      <a:pt x="48" y="28"/>
                    </a:lnTo>
                    <a:lnTo>
                      <a:pt x="49" y="32"/>
                    </a:lnTo>
                    <a:lnTo>
                      <a:pt x="48" y="36"/>
                    </a:lnTo>
                    <a:lnTo>
                      <a:pt x="42" y="38"/>
                    </a:lnTo>
                    <a:lnTo>
                      <a:pt x="36" y="40"/>
                    </a:lnTo>
                    <a:lnTo>
                      <a:pt x="27" y="40"/>
                    </a:lnTo>
                    <a:lnTo>
                      <a:pt x="19" y="41"/>
                    </a:lnTo>
                    <a:lnTo>
                      <a:pt x="10" y="41"/>
                    </a:lnTo>
                    <a:lnTo>
                      <a:pt x="4"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82" name="Freeform 141"/>
              <p:cNvSpPr>
                <a:spLocks/>
              </p:cNvSpPr>
              <p:nvPr/>
            </p:nvSpPr>
            <p:spPr bwMode="auto">
              <a:xfrm>
                <a:off x="3883" y="13718"/>
                <a:ext cx="30" cy="76"/>
              </a:xfrm>
              <a:custGeom>
                <a:avLst/>
                <a:gdLst>
                  <a:gd name="T0" fmla="*/ 0 w 91"/>
                  <a:gd name="T1" fmla="*/ 1 h 150"/>
                  <a:gd name="T2" fmla="*/ 0 w 91"/>
                  <a:gd name="T3" fmla="*/ 0 h 150"/>
                  <a:gd name="T4" fmla="*/ 0 w 91"/>
                  <a:gd name="T5" fmla="*/ 1 h 150"/>
                  <a:gd name="T6" fmla="*/ 0 w 91"/>
                  <a:gd name="T7" fmla="*/ 1 h 150"/>
                  <a:gd name="T8" fmla="*/ 0 w 91"/>
                  <a:gd name="T9" fmla="*/ 1 h 150"/>
                  <a:gd name="T10" fmla="*/ 0 w 91"/>
                  <a:gd name="T11" fmla="*/ 1 h 150"/>
                  <a:gd name="T12" fmla="*/ 0 w 91"/>
                  <a:gd name="T13" fmla="*/ 1 h 150"/>
                  <a:gd name="T14" fmla="*/ 0 w 91"/>
                  <a:gd name="T15" fmla="*/ 1 h 150"/>
                  <a:gd name="T16" fmla="*/ 0 w 91"/>
                  <a:gd name="T17" fmla="*/ 1 h 150"/>
                  <a:gd name="T18" fmla="*/ 0 w 91"/>
                  <a:gd name="T19" fmla="*/ 1 h 150"/>
                  <a:gd name="T20" fmla="*/ 0 w 91"/>
                  <a:gd name="T21" fmla="*/ 1 h 150"/>
                  <a:gd name="T22" fmla="*/ 0 w 91"/>
                  <a:gd name="T23" fmla="*/ 1 h 150"/>
                  <a:gd name="T24" fmla="*/ 0 w 91"/>
                  <a:gd name="T25" fmla="*/ 1 h 150"/>
                  <a:gd name="T26" fmla="*/ 0 w 91"/>
                  <a:gd name="T27" fmla="*/ 1 h 150"/>
                  <a:gd name="T28" fmla="*/ 0 w 91"/>
                  <a:gd name="T29" fmla="*/ 1 h 150"/>
                  <a:gd name="T30" fmla="*/ 0 w 91"/>
                  <a:gd name="T31" fmla="*/ 1 h 150"/>
                  <a:gd name="T32" fmla="*/ 0 w 91"/>
                  <a:gd name="T33" fmla="*/ 1 h 150"/>
                  <a:gd name="T34" fmla="*/ 0 w 91"/>
                  <a:gd name="T35" fmla="*/ 1 h 150"/>
                  <a:gd name="T36" fmla="*/ 0 w 91"/>
                  <a:gd name="T37" fmla="*/ 1 h 1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
                  <a:gd name="T58" fmla="*/ 0 h 150"/>
                  <a:gd name="T59" fmla="*/ 91 w 91"/>
                  <a:gd name="T60" fmla="*/ 150 h 15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 h="150">
                    <a:moveTo>
                      <a:pt x="0" y="43"/>
                    </a:moveTo>
                    <a:lnTo>
                      <a:pt x="19" y="0"/>
                    </a:lnTo>
                    <a:lnTo>
                      <a:pt x="53" y="1"/>
                    </a:lnTo>
                    <a:lnTo>
                      <a:pt x="76" y="8"/>
                    </a:lnTo>
                    <a:lnTo>
                      <a:pt x="87" y="20"/>
                    </a:lnTo>
                    <a:lnTo>
                      <a:pt x="91" y="37"/>
                    </a:lnTo>
                    <a:lnTo>
                      <a:pt x="90" y="55"/>
                    </a:lnTo>
                    <a:lnTo>
                      <a:pt x="88" y="76"/>
                    </a:lnTo>
                    <a:lnTo>
                      <a:pt x="87" y="97"/>
                    </a:lnTo>
                    <a:lnTo>
                      <a:pt x="90" y="118"/>
                    </a:lnTo>
                    <a:lnTo>
                      <a:pt x="37" y="150"/>
                    </a:lnTo>
                    <a:lnTo>
                      <a:pt x="19" y="138"/>
                    </a:lnTo>
                    <a:lnTo>
                      <a:pt x="11" y="126"/>
                    </a:lnTo>
                    <a:lnTo>
                      <a:pt x="9" y="111"/>
                    </a:lnTo>
                    <a:lnTo>
                      <a:pt x="12" y="97"/>
                    </a:lnTo>
                    <a:lnTo>
                      <a:pt x="14" y="82"/>
                    </a:lnTo>
                    <a:lnTo>
                      <a:pt x="15" y="69"/>
                    </a:lnTo>
                    <a:lnTo>
                      <a:pt x="11" y="55"/>
                    </a:lnTo>
                    <a:lnTo>
                      <a:pt x="0"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83" name="Freeform 142"/>
              <p:cNvSpPr>
                <a:spLocks/>
              </p:cNvSpPr>
              <p:nvPr/>
            </p:nvSpPr>
            <p:spPr bwMode="auto">
              <a:xfrm>
                <a:off x="3519" y="13771"/>
                <a:ext cx="18" cy="23"/>
              </a:xfrm>
              <a:custGeom>
                <a:avLst/>
                <a:gdLst>
                  <a:gd name="T0" fmla="*/ 0 w 53"/>
                  <a:gd name="T1" fmla="*/ 1 h 45"/>
                  <a:gd name="T2" fmla="*/ 0 w 53"/>
                  <a:gd name="T3" fmla="*/ 1 h 45"/>
                  <a:gd name="T4" fmla="*/ 0 w 53"/>
                  <a:gd name="T5" fmla="*/ 0 h 45"/>
                  <a:gd name="T6" fmla="*/ 0 w 53"/>
                  <a:gd name="T7" fmla="*/ 0 h 45"/>
                  <a:gd name="T8" fmla="*/ 0 w 53"/>
                  <a:gd name="T9" fmla="*/ 0 h 45"/>
                  <a:gd name="T10" fmla="*/ 0 w 53"/>
                  <a:gd name="T11" fmla="*/ 0 h 45"/>
                  <a:gd name="T12" fmla="*/ 0 w 53"/>
                  <a:gd name="T13" fmla="*/ 0 h 45"/>
                  <a:gd name="T14" fmla="*/ 0 w 53"/>
                  <a:gd name="T15" fmla="*/ 0 h 45"/>
                  <a:gd name="T16" fmla="*/ 0 w 53"/>
                  <a:gd name="T17" fmla="*/ 1 h 45"/>
                  <a:gd name="T18" fmla="*/ 0 w 53"/>
                  <a:gd name="T19" fmla="*/ 1 h 45"/>
                  <a:gd name="T20" fmla="*/ 0 w 53"/>
                  <a:gd name="T21" fmla="*/ 1 h 45"/>
                  <a:gd name="T22" fmla="*/ 0 w 53"/>
                  <a:gd name="T23" fmla="*/ 1 h 45"/>
                  <a:gd name="T24" fmla="*/ 0 w 53"/>
                  <a:gd name="T25" fmla="*/ 1 h 45"/>
                  <a:gd name="T26" fmla="*/ 0 w 53"/>
                  <a:gd name="T27" fmla="*/ 1 h 45"/>
                  <a:gd name="T28" fmla="*/ 0 w 53"/>
                  <a:gd name="T29" fmla="*/ 1 h 45"/>
                  <a:gd name="T30" fmla="*/ 0 w 53"/>
                  <a:gd name="T31" fmla="*/ 1 h 45"/>
                  <a:gd name="T32" fmla="*/ 0 w 53"/>
                  <a:gd name="T33" fmla="*/ 1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3"/>
                  <a:gd name="T52" fmla="*/ 0 h 45"/>
                  <a:gd name="T53" fmla="*/ 53 w 53"/>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3" h="45">
                    <a:moveTo>
                      <a:pt x="5" y="13"/>
                    </a:moveTo>
                    <a:lnTo>
                      <a:pt x="5" y="3"/>
                    </a:lnTo>
                    <a:lnTo>
                      <a:pt x="16" y="0"/>
                    </a:lnTo>
                    <a:lnTo>
                      <a:pt x="27" y="0"/>
                    </a:lnTo>
                    <a:lnTo>
                      <a:pt x="31" y="0"/>
                    </a:lnTo>
                    <a:lnTo>
                      <a:pt x="37" y="0"/>
                    </a:lnTo>
                    <a:lnTo>
                      <a:pt x="44" y="0"/>
                    </a:lnTo>
                    <a:lnTo>
                      <a:pt x="53" y="0"/>
                    </a:lnTo>
                    <a:lnTo>
                      <a:pt x="53" y="45"/>
                    </a:lnTo>
                    <a:lnTo>
                      <a:pt x="43" y="44"/>
                    </a:lnTo>
                    <a:lnTo>
                      <a:pt x="32" y="44"/>
                    </a:lnTo>
                    <a:lnTo>
                      <a:pt x="22" y="42"/>
                    </a:lnTo>
                    <a:lnTo>
                      <a:pt x="13" y="40"/>
                    </a:lnTo>
                    <a:lnTo>
                      <a:pt x="5" y="35"/>
                    </a:lnTo>
                    <a:lnTo>
                      <a:pt x="0" y="29"/>
                    </a:lnTo>
                    <a:lnTo>
                      <a:pt x="0" y="22"/>
                    </a:lnTo>
                    <a:lnTo>
                      <a:pt x="5"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84" name="Freeform 143"/>
              <p:cNvSpPr>
                <a:spLocks/>
              </p:cNvSpPr>
              <p:nvPr/>
            </p:nvSpPr>
            <p:spPr bwMode="auto">
              <a:xfrm>
                <a:off x="4174" y="13780"/>
                <a:ext cx="31" cy="12"/>
              </a:xfrm>
              <a:custGeom>
                <a:avLst/>
                <a:gdLst>
                  <a:gd name="T0" fmla="*/ 0 w 93"/>
                  <a:gd name="T1" fmla="*/ 1 h 22"/>
                  <a:gd name="T2" fmla="*/ 0 w 93"/>
                  <a:gd name="T3" fmla="*/ 1 h 22"/>
                  <a:gd name="T4" fmla="*/ 0 w 93"/>
                  <a:gd name="T5" fmla="*/ 1 h 22"/>
                  <a:gd name="T6" fmla="*/ 0 w 93"/>
                  <a:gd name="T7" fmla="*/ 1 h 22"/>
                  <a:gd name="T8" fmla="*/ 0 w 93"/>
                  <a:gd name="T9" fmla="*/ 0 h 22"/>
                  <a:gd name="T10" fmla="*/ 0 w 93"/>
                  <a:gd name="T11" fmla="*/ 1 h 22"/>
                  <a:gd name="T12" fmla="*/ 0 w 93"/>
                  <a:gd name="T13" fmla="*/ 1 h 22"/>
                  <a:gd name="T14" fmla="*/ 0 w 93"/>
                  <a:gd name="T15" fmla="*/ 1 h 22"/>
                  <a:gd name="T16" fmla="*/ 0 w 93"/>
                  <a:gd name="T17" fmla="*/ 1 h 22"/>
                  <a:gd name="T18" fmla="*/ 0 w 93"/>
                  <a:gd name="T19" fmla="*/ 1 h 22"/>
                  <a:gd name="T20" fmla="*/ 0 w 93"/>
                  <a:gd name="T21" fmla="*/ 1 h 22"/>
                  <a:gd name="T22" fmla="*/ 0 w 93"/>
                  <a:gd name="T23" fmla="*/ 1 h 22"/>
                  <a:gd name="T24" fmla="*/ 0 w 93"/>
                  <a:gd name="T25" fmla="*/ 1 h 22"/>
                  <a:gd name="T26" fmla="*/ 0 w 93"/>
                  <a:gd name="T27" fmla="*/ 1 h 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3"/>
                  <a:gd name="T43" fmla="*/ 0 h 22"/>
                  <a:gd name="T44" fmla="*/ 93 w 93"/>
                  <a:gd name="T45" fmla="*/ 22 h 2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3" h="22">
                    <a:moveTo>
                      <a:pt x="0" y="21"/>
                    </a:moveTo>
                    <a:lnTo>
                      <a:pt x="1" y="16"/>
                    </a:lnTo>
                    <a:lnTo>
                      <a:pt x="6" y="11"/>
                    </a:lnTo>
                    <a:lnTo>
                      <a:pt x="10" y="5"/>
                    </a:lnTo>
                    <a:lnTo>
                      <a:pt x="19" y="0"/>
                    </a:lnTo>
                    <a:lnTo>
                      <a:pt x="93" y="5"/>
                    </a:lnTo>
                    <a:lnTo>
                      <a:pt x="85" y="14"/>
                    </a:lnTo>
                    <a:lnTo>
                      <a:pt x="74" y="19"/>
                    </a:lnTo>
                    <a:lnTo>
                      <a:pt x="63" y="21"/>
                    </a:lnTo>
                    <a:lnTo>
                      <a:pt x="51" y="22"/>
                    </a:lnTo>
                    <a:lnTo>
                      <a:pt x="36" y="20"/>
                    </a:lnTo>
                    <a:lnTo>
                      <a:pt x="23" y="20"/>
                    </a:lnTo>
                    <a:lnTo>
                      <a:pt x="10" y="19"/>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85" name="Freeform 144"/>
              <p:cNvSpPr>
                <a:spLocks/>
              </p:cNvSpPr>
              <p:nvPr/>
            </p:nvSpPr>
            <p:spPr bwMode="auto">
              <a:xfrm>
                <a:off x="4367" y="13749"/>
                <a:ext cx="139" cy="32"/>
              </a:xfrm>
              <a:custGeom>
                <a:avLst/>
                <a:gdLst>
                  <a:gd name="T0" fmla="*/ 0 w 419"/>
                  <a:gd name="T1" fmla="*/ 0 h 65"/>
                  <a:gd name="T2" fmla="*/ 0 w 419"/>
                  <a:gd name="T3" fmla="*/ 0 h 65"/>
                  <a:gd name="T4" fmla="*/ 0 w 419"/>
                  <a:gd name="T5" fmla="*/ 0 h 65"/>
                  <a:gd name="T6" fmla="*/ 0 w 419"/>
                  <a:gd name="T7" fmla="*/ 0 h 65"/>
                  <a:gd name="T8" fmla="*/ 0 w 419"/>
                  <a:gd name="T9" fmla="*/ 0 h 65"/>
                  <a:gd name="T10" fmla="*/ 0 w 419"/>
                  <a:gd name="T11" fmla="*/ 0 h 65"/>
                  <a:gd name="T12" fmla="*/ 0 w 419"/>
                  <a:gd name="T13" fmla="*/ 0 h 65"/>
                  <a:gd name="T14" fmla="*/ 0 w 419"/>
                  <a:gd name="T15" fmla="*/ 0 h 65"/>
                  <a:gd name="T16" fmla="*/ 0 w 419"/>
                  <a:gd name="T17" fmla="*/ 0 h 65"/>
                  <a:gd name="T18" fmla="*/ 0 w 419"/>
                  <a:gd name="T19" fmla="*/ 0 h 65"/>
                  <a:gd name="T20" fmla="*/ 0 w 419"/>
                  <a:gd name="T21" fmla="*/ 0 h 65"/>
                  <a:gd name="T22" fmla="*/ 0 w 419"/>
                  <a:gd name="T23" fmla="*/ 0 h 65"/>
                  <a:gd name="T24" fmla="*/ 0 w 419"/>
                  <a:gd name="T25" fmla="*/ 0 h 65"/>
                  <a:gd name="T26" fmla="*/ 0 w 419"/>
                  <a:gd name="T27" fmla="*/ 0 h 65"/>
                  <a:gd name="T28" fmla="*/ 0 w 419"/>
                  <a:gd name="T29" fmla="*/ 0 h 65"/>
                  <a:gd name="T30" fmla="*/ 0 w 419"/>
                  <a:gd name="T31" fmla="*/ 0 h 65"/>
                  <a:gd name="T32" fmla="*/ 0 w 419"/>
                  <a:gd name="T33" fmla="*/ 0 h 65"/>
                  <a:gd name="T34" fmla="*/ 0 w 419"/>
                  <a:gd name="T35" fmla="*/ 0 h 65"/>
                  <a:gd name="T36" fmla="*/ 0 w 419"/>
                  <a:gd name="T37" fmla="*/ 0 h 65"/>
                  <a:gd name="T38" fmla="*/ 0 w 419"/>
                  <a:gd name="T39" fmla="*/ 0 h 65"/>
                  <a:gd name="T40" fmla="*/ 0 w 419"/>
                  <a:gd name="T41" fmla="*/ 0 h 65"/>
                  <a:gd name="T42" fmla="*/ 0 w 419"/>
                  <a:gd name="T43" fmla="*/ 0 h 65"/>
                  <a:gd name="T44" fmla="*/ 0 w 419"/>
                  <a:gd name="T45" fmla="*/ 0 h 65"/>
                  <a:gd name="T46" fmla="*/ 0 w 419"/>
                  <a:gd name="T47" fmla="*/ 0 h 65"/>
                  <a:gd name="T48" fmla="*/ 0 w 419"/>
                  <a:gd name="T49" fmla="*/ 0 h 65"/>
                  <a:gd name="T50" fmla="*/ 0 w 419"/>
                  <a:gd name="T51" fmla="*/ 0 h 65"/>
                  <a:gd name="T52" fmla="*/ 0 w 419"/>
                  <a:gd name="T53" fmla="*/ 0 h 65"/>
                  <a:gd name="T54" fmla="*/ 0 w 419"/>
                  <a:gd name="T55" fmla="*/ 0 h 65"/>
                  <a:gd name="T56" fmla="*/ 0 w 419"/>
                  <a:gd name="T57" fmla="*/ 0 h 65"/>
                  <a:gd name="T58" fmla="*/ 0 w 419"/>
                  <a:gd name="T59" fmla="*/ 0 h 65"/>
                  <a:gd name="T60" fmla="*/ 0 w 419"/>
                  <a:gd name="T61" fmla="*/ 0 h 65"/>
                  <a:gd name="T62" fmla="*/ 0 w 419"/>
                  <a:gd name="T63" fmla="*/ 0 h 65"/>
                  <a:gd name="T64" fmla="*/ 0 w 419"/>
                  <a:gd name="T65" fmla="*/ 0 h 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9"/>
                  <a:gd name="T100" fmla="*/ 0 h 65"/>
                  <a:gd name="T101" fmla="*/ 419 w 419"/>
                  <a:gd name="T102" fmla="*/ 65 h 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9" h="65">
                    <a:moveTo>
                      <a:pt x="1" y="63"/>
                    </a:moveTo>
                    <a:lnTo>
                      <a:pt x="0" y="41"/>
                    </a:lnTo>
                    <a:lnTo>
                      <a:pt x="10" y="29"/>
                    </a:lnTo>
                    <a:lnTo>
                      <a:pt x="26" y="24"/>
                    </a:lnTo>
                    <a:lnTo>
                      <a:pt x="51" y="24"/>
                    </a:lnTo>
                    <a:lnTo>
                      <a:pt x="76" y="25"/>
                    </a:lnTo>
                    <a:lnTo>
                      <a:pt x="103" y="27"/>
                    </a:lnTo>
                    <a:lnTo>
                      <a:pt x="128" y="26"/>
                    </a:lnTo>
                    <a:lnTo>
                      <a:pt x="150" y="23"/>
                    </a:lnTo>
                    <a:lnTo>
                      <a:pt x="182" y="15"/>
                    </a:lnTo>
                    <a:lnTo>
                      <a:pt x="215" y="11"/>
                    </a:lnTo>
                    <a:lnTo>
                      <a:pt x="247" y="7"/>
                    </a:lnTo>
                    <a:lnTo>
                      <a:pt x="280" y="4"/>
                    </a:lnTo>
                    <a:lnTo>
                      <a:pt x="311" y="2"/>
                    </a:lnTo>
                    <a:lnTo>
                      <a:pt x="343" y="1"/>
                    </a:lnTo>
                    <a:lnTo>
                      <a:pt x="375" y="0"/>
                    </a:lnTo>
                    <a:lnTo>
                      <a:pt x="410" y="0"/>
                    </a:lnTo>
                    <a:lnTo>
                      <a:pt x="410" y="7"/>
                    </a:lnTo>
                    <a:lnTo>
                      <a:pt x="410" y="13"/>
                    </a:lnTo>
                    <a:lnTo>
                      <a:pt x="410" y="19"/>
                    </a:lnTo>
                    <a:lnTo>
                      <a:pt x="412" y="26"/>
                    </a:lnTo>
                    <a:lnTo>
                      <a:pt x="412" y="31"/>
                    </a:lnTo>
                    <a:lnTo>
                      <a:pt x="413" y="37"/>
                    </a:lnTo>
                    <a:lnTo>
                      <a:pt x="415" y="43"/>
                    </a:lnTo>
                    <a:lnTo>
                      <a:pt x="419" y="49"/>
                    </a:lnTo>
                    <a:lnTo>
                      <a:pt x="368" y="56"/>
                    </a:lnTo>
                    <a:lnTo>
                      <a:pt x="317" y="62"/>
                    </a:lnTo>
                    <a:lnTo>
                      <a:pt x="266" y="64"/>
                    </a:lnTo>
                    <a:lnTo>
                      <a:pt x="215" y="65"/>
                    </a:lnTo>
                    <a:lnTo>
                      <a:pt x="162" y="63"/>
                    </a:lnTo>
                    <a:lnTo>
                      <a:pt x="109" y="62"/>
                    </a:lnTo>
                    <a:lnTo>
                      <a:pt x="55" y="62"/>
                    </a:lnTo>
                    <a:lnTo>
                      <a:pt x="1" y="63"/>
                    </a:lnTo>
                    <a:close/>
                  </a:path>
                </a:pathLst>
              </a:custGeom>
              <a:solidFill>
                <a:srgbClr val="8F8F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86" name="Freeform 145"/>
              <p:cNvSpPr>
                <a:spLocks/>
              </p:cNvSpPr>
              <p:nvPr/>
            </p:nvSpPr>
            <p:spPr bwMode="auto">
              <a:xfrm>
                <a:off x="3291" y="13751"/>
                <a:ext cx="15" cy="23"/>
              </a:xfrm>
              <a:custGeom>
                <a:avLst/>
                <a:gdLst>
                  <a:gd name="T0" fmla="*/ 0 w 46"/>
                  <a:gd name="T1" fmla="*/ 1 h 46"/>
                  <a:gd name="T2" fmla="*/ 0 w 46"/>
                  <a:gd name="T3" fmla="*/ 1 h 46"/>
                  <a:gd name="T4" fmla="*/ 0 w 46"/>
                  <a:gd name="T5" fmla="*/ 1 h 46"/>
                  <a:gd name="T6" fmla="*/ 0 w 46"/>
                  <a:gd name="T7" fmla="*/ 1 h 46"/>
                  <a:gd name="T8" fmla="*/ 0 w 46"/>
                  <a:gd name="T9" fmla="*/ 1 h 46"/>
                  <a:gd name="T10" fmla="*/ 0 w 46"/>
                  <a:gd name="T11" fmla="*/ 1 h 46"/>
                  <a:gd name="T12" fmla="*/ 0 w 46"/>
                  <a:gd name="T13" fmla="*/ 1 h 46"/>
                  <a:gd name="T14" fmla="*/ 0 w 46"/>
                  <a:gd name="T15" fmla="*/ 0 h 46"/>
                  <a:gd name="T16" fmla="*/ 0 w 46"/>
                  <a:gd name="T17" fmla="*/ 1 h 46"/>
                  <a:gd name="T18" fmla="*/ 0 w 46"/>
                  <a:gd name="T19" fmla="*/ 1 h 46"/>
                  <a:gd name="T20" fmla="*/ 0 w 46"/>
                  <a:gd name="T21" fmla="*/ 1 h 46"/>
                  <a:gd name="T22" fmla="*/ 0 w 46"/>
                  <a:gd name="T23" fmla="*/ 1 h 46"/>
                  <a:gd name="T24" fmla="*/ 0 w 46"/>
                  <a:gd name="T25" fmla="*/ 1 h 46"/>
                  <a:gd name="T26" fmla="*/ 0 w 46"/>
                  <a:gd name="T27" fmla="*/ 1 h 46"/>
                  <a:gd name="T28" fmla="*/ 0 w 46"/>
                  <a:gd name="T29" fmla="*/ 1 h 46"/>
                  <a:gd name="T30" fmla="*/ 0 w 46"/>
                  <a:gd name="T31" fmla="*/ 1 h 46"/>
                  <a:gd name="T32" fmla="*/ 0 w 46"/>
                  <a:gd name="T33" fmla="*/ 1 h 46"/>
                  <a:gd name="T34" fmla="*/ 0 w 46"/>
                  <a:gd name="T35" fmla="*/ 1 h 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
                  <a:gd name="T55" fmla="*/ 0 h 46"/>
                  <a:gd name="T56" fmla="*/ 46 w 46"/>
                  <a:gd name="T57" fmla="*/ 46 h 4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 h="46">
                    <a:moveTo>
                      <a:pt x="1" y="45"/>
                    </a:moveTo>
                    <a:lnTo>
                      <a:pt x="1" y="38"/>
                    </a:lnTo>
                    <a:lnTo>
                      <a:pt x="1" y="30"/>
                    </a:lnTo>
                    <a:lnTo>
                      <a:pt x="0" y="22"/>
                    </a:lnTo>
                    <a:lnTo>
                      <a:pt x="0" y="14"/>
                    </a:lnTo>
                    <a:lnTo>
                      <a:pt x="1" y="7"/>
                    </a:lnTo>
                    <a:lnTo>
                      <a:pt x="7" y="3"/>
                    </a:lnTo>
                    <a:lnTo>
                      <a:pt x="16" y="0"/>
                    </a:lnTo>
                    <a:lnTo>
                      <a:pt x="32" y="5"/>
                    </a:lnTo>
                    <a:lnTo>
                      <a:pt x="46" y="5"/>
                    </a:lnTo>
                    <a:lnTo>
                      <a:pt x="45" y="12"/>
                    </a:lnTo>
                    <a:lnTo>
                      <a:pt x="45" y="21"/>
                    </a:lnTo>
                    <a:lnTo>
                      <a:pt x="44" y="28"/>
                    </a:lnTo>
                    <a:lnTo>
                      <a:pt x="41" y="35"/>
                    </a:lnTo>
                    <a:lnTo>
                      <a:pt x="35" y="41"/>
                    </a:lnTo>
                    <a:lnTo>
                      <a:pt x="26" y="45"/>
                    </a:lnTo>
                    <a:lnTo>
                      <a:pt x="14" y="46"/>
                    </a:lnTo>
                    <a:lnTo>
                      <a:pt x="1"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87" name="Freeform 146"/>
              <p:cNvSpPr>
                <a:spLocks/>
              </p:cNvSpPr>
              <p:nvPr/>
            </p:nvSpPr>
            <p:spPr bwMode="auto">
              <a:xfrm>
                <a:off x="3346" y="13746"/>
                <a:ext cx="14" cy="24"/>
              </a:xfrm>
              <a:custGeom>
                <a:avLst/>
                <a:gdLst>
                  <a:gd name="T0" fmla="*/ 0 w 44"/>
                  <a:gd name="T1" fmla="*/ 1 h 48"/>
                  <a:gd name="T2" fmla="*/ 0 w 44"/>
                  <a:gd name="T3" fmla="*/ 0 h 48"/>
                  <a:gd name="T4" fmla="*/ 0 w 44"/>
                  <a:gd name="T5" fmla="*/ 0 h 48"/>
                  <a:gd name="T6" fmla="*/ 0 w 44"/>
                  <a:gd name="T7" fmla="*/ 0 h 48"/>
                  <a:gd name="T8" fmla="*/ 0 w 44"/>
                  <a:gd name="T9" fmla="*/ 1 h 48"/>
                  <a:gd name="T10" fmla="*/ 0 w 44"/>
                  <a:gd name="T11" fmla="*/ 1 h 48"/>
                  <a:gd name="T12" fmla="*/ 0 w 44"/>
                  <a:gd name="T13" fmla="*/ 1 h 48"/>
                  <a:gd name="T14" fmla="*/ 0 w 44"/>
                  <a:gd name="T15" fmla="*/ 1 h 48"/>
                  <a:gd name="T16" fmla="*/ 0 w 44"/>
                  <a:gd name="T17" fmla="*/ 1 h 48"/>
                  <a:gd name="T18" fmla="*/ 0 w 44"/>
                  <a:gd name="T19" fmla="*/ 1 h 48"/>
                  <a:gd name="T20" fmla="*/ 0 w 44"/>
                  <a:gd name="T21" fmla="*/ 1 h 48"/>
                  <a:gd name="T22" fmla="*/ 0 w 44"/>
                  <a:gd name="T23" fmla="*/ 1 h 48"/>
                  <a:gd name="T24" fmla="*/ 0 w 44"/>
                  <a:gd name="T25" fmla="*/ 1 h 48"/>
                  <a:gd name="T26" fmla="*/ 0 w 44"/>
                  <a:gd name="T27" fmla="*/ 1 h 48"/>
                  <a:gd name="T28" fmla="*/ 0 w 44"/>
                  <a:gd name="T29" fmla="*/ 1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
                  <a:gd name="T46" fmla="*/ 0 h 48"/>
                  <a:gd name="T47" fmla="*/ 44 w 44"/>
                  <a:gd name="T48" fmla="*/ 48 h 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 h="48">
                    <a:moveTo>
                      <a:pt x="0" y="4"/>
                    </a:moveTo>
                    <a:lnTo>
                      <a:pt x="9" y="0"/>
                    </a:lnTo>
                    <a:lnTo>
                      <a:pt x="19" y="0"/>
                    </a:lnTo>
                    <a:lnTo>
                      <a:pt x="29" y="0"/>
                    </a:lnTo>
                    <a:lnTo>
                      <a:pt x="41" y="1"/>
                    </a:lnTo>
                    <a:lnTo>
                      <a:pt x="39" y="5"/>
                    </a:lnTo>
                    <a:lnTo>
                      <a:pt x="41" y="12"/>
                    </a:lnTo>
                    <a:lnTo>
                      <a:pt x="42" y="18"/>
                    </a:lnTo>
                    <a:lnTo>
                      <a:pt x="44" y="26"/>
                    </a:lnTo>
                    <a:lnTo>
                      <a:pt x="42" y="33"/>
                    </a:lnTo>
                    <a:lnTo>
                      <a:pt x="39" y="40"/>
                    </a:lnTo>
                    <a:lnTo>
                      <a:pt x="32" y="44"/>
                    </a:lnTo>
                    <a:lnTo>
                      <a:pt x="22" y="48"/>
                    </a:lnTo>
                    <a:lnTo>
                      <a:pt x="4" y="48"/>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88" name="Freeform 147"/>
              <p:cNvSpPr>
                <a:spLocks/>
              </p:cNvSpPr>
              <p:nvPr/>
            </p:nvSpPr>
            <p:spPr bwMode="auto">
              <a:xfrm>
                <a:off x="3277" y="13760"/>
                <a:ext cx="1" cy="7"/>
              </a:xfrm>
              <a:custGeom>
                <a:avLst/>
                <a:gdLst>
                  <a:gd name="T0" fmla="*/ 0 w 1"/>
                  <a:gd name="T1" fmla="*/ 1 h 12"/>
                  <a:gd name="T2" fmla="*/ 0 w 1"/>
                  <a:gd name="T3" fmla="*/ 1 h 12"/>
                  <a:gd name="T4" fmla="*/ 0 w 1"/>
                  <a:gd name="T5" fmla="*/ 0 h 12"/>
                  <a:gd name="T6" fmla="*/ 0 w 1"/>
                  <a:gd name="T7" fmla="*/ 1 h 12"/>
                  <a:gd name="T8" fmla="*/ 0 60000 65536"/>
                  <a:gd name="T9" fmla="*/ 0 60000 65536"/>
                  <a:gd name="T10" fmla="*/ 0 60000 65536"/>
                  <a:gd name="T11" fmla="*/ 0 60000 65536"/>
                  <a:gd name="T12" fmla="*/ 0 w 1"/>
                  <a:gd name="T13" fmla="*/ 0 h 12"/>
                  <a:gd name="T14" fmla="*/ 1 w 1"/>
                  <a:gd name="T15" fmla="*/ 12 h 12"/>
                </a:gdLst>
                <a:ahLst/>
                <a:cxnLst>
                  <a:cxn ang="T8">
                    <a:pos x="T0" y="T1"/>
                  </a:cxn>
                  <a:cxn ang="T9">
                    <a:pos x="T2" y="T3"/>
                  </a:cxn>
                  <a:cxn ang="T10">
                    <a:pos x="T4" y="T5"/>
                  </a:cxn>
                  <a:cxn ang="T11">
                    <a:pos x="T6" y="T7"/>
                  </a:cxn>
                </a:cxnLst>
                <a:rect l="T12" t="T13" r="T14" b="T15"/>
                <a:pathLst>
                  <a:path w="1" h="12">
                    <a:moveTo>
                      <a:pt x="0" y="12"/>
                    </a:moveTo>
                    <a:lnTo>
                      <a:pt x="0" y="12"/>
                    </a:lnTo>
                    <a:lnTo>
                      <a:pt x="0" y="0"/>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89" name="Freeform 148"/>
              <p:cNvSpPr>
                <a:spLocks/>
              </p:cNvSpPr>
              <p:nvPr/>
            </p:nvSpPr>
            <p:spPr bwMode="auto">
              <a:xfrm>
                <a:off x="3387" y="13745"/>
                <a:ext cx="12" cy="21"/>
              </a:xfrm>
              <a:custGeom>
                <a:avLst/>
                <a:gdLst>
                  <a:gd name="T0" fmla="*/ 0 w 38"/>
                  <a:gd name="T1" fmla="*/ 1 h 40"/>
                  <a:gd name="T2" fmla="*/ 0 w 38"/>
                  <a:gd name="T3" fmla="*/ 0 h 40"/>
                  <a:gd name="T4" fmla="*/ 0 w 38"/>
                  <a:gd name="T5" fmla="*/ 0 h 40"/>
                  <a:gd name="T6" fmla="*/ 0 w 38"/>
                  <a:gd name="T7" fmla="*/ 1 h 40"/>
                  <a:gd name="T8" fmla="*/ 0 w 38"/>
                  <a:gd name="T9" fmla="*/ 1 h 40"/>
                  <a:gd name="T10" fmla="*/ 0 w 38"/>
                  <a:gd name="T11" fmla="*/ 1 h 40"/>
                  <a:gd name="T12" fmla="*/ 0 w 38"/>
                  <a:gd name="T13" fmla="*/ 1 h 40"/>
                  <a:gd name="T14" fmla="*/ 0 w 38"/>
                  <a:gd name="T15" fmla="*/ 1 h 40"/>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40"/>
                  <a:gd name="T26" fmla="*/ 38 w 38"/>
                  <a:gd name="T27" fmla="*/ 40 h 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40">
                    <a:moveTo>
                      <a:pt x="0" y="30"/>
                    </a:moveTo>
                    <a:lnTo>
                      <a:pt x="4" y="0"/>
                    </a:lnTo>
                    <a:lnTo>
                      <a:pt x="33" y="0"/>
                    </a:lnTo>
                    <a:lnTo>
                      <a:pt x="38" y="40"/>
                    </a:lnTo>
                    <a:lnTo>
                      <a:pt x="26" y="40"/>
                    </a:lnTo>
                    <a:lnTo>
                      <a:pt x="16" y="40"/>
                    </a:lnTo>
                    <a:lnTo>
                      <a:pt x="6" y="37"/>
                    </a:lnTo>
                    <a:lnTo>
                      <a:pt x="0"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90" name="Freeform 149"/>
              <p:cNvSpPr>
                <a:spLocks/>
              </p:cNvSpPr>
              <p:nvPr/>
            </p:nvSpPr>
            <p:spPr bwMode="auto">
              <a:xfrm>
                <a:off x="3420" y="13748"/>
                <a:ext cx="7" cy="16"/>
              </a:xfrm>
              <a:custGeom>
                <a:avLst/>
                <a:gdLst>
                  <a:gd name="T0" fmla="*/ 0 w 19"/>
                  <a:gd name="T1" fmla="*/ 0 h 32"/>
                  <a:gd name="T2" fmla="*/ 0 w 19"/>
                  <a:gd name="T3" fmla="*/ 1 h 32"/>
                  <a:gd name="T4" fmla="*/ 0 w 19"/>
                  <a:gd name="T5" fmla="*/ 1 h 32"/>
                  <a:gd name="T6" fmla="*/ 0 w 19"/>
                  <a:gd name="T7" fmla="*/ 1 h 32"/>
                  <a:gd name="T8" fmla="*/ 0 w 19"/>
                  <a:gd name="T9" fmla="*/ 1 h 32"/>
                  <a:gd name="T10" fmla="*/ 0 w 19"/>
                  <a:gd name="T11" fmla="*/ 1 h 32"/>
                  <a:gd name="T12" fmla="*/ 0 w 19"/>
                  <a:gd name="T13" fmla="*/ 0 h 32"/>
                  <a:gd name="T14" fmla="*/ 0 60000 65536"/>
                  <a:gd name="T15" fmla="*/ 0 60000 65536"/>
                  <a:gd name="T16" fmla="*/ 0 60000 65536"/>
                  <a:gd name="T17" fmla="*/ 0 60000 65536"/>
                  <a:gd name="T18" fmla="*/ 0 60000 65536"/>
                  <a:gd name="T19" fmla="*/ 0 60000 65536"/>
                  <a:gd name="T20" fmla="*/ 0 60000 65536"/>
                  <a:gd name="T21" fmla="*/ 0 w 19"/>
                  <a:gd name="T22" fmla="*/ 0 h 32"/>
                  <a:gd name="T23" fmla="*/ 19 w 19"/>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2">
                    <a:moveTo>
                      <a:pt x="4" y="0"/>
                    </a:moveTo>
                    <a:lnTo>
                      <a:pt x="11" y="4"/>
                    </a:lnTo>
                    <a:lnTo>
                      <a:pt x="16" y="13"/>
                    </a:lnTo>
                    <a:lnTo>
                      <a:pt x="17" y="21"/>
                    </a:lnTo>
                    <a:lnTo>
                      <a:pt x="19" y="32"/>
                    </a:lnTo>
                    <a:lnTo>
                      <a:pt x="0" y="3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91" name="Freeform 150"/>
              <p:cNvSpPr>
                <a:spLocks/>
              </p:cNvSpPr>
              <p:nvPr/>
            </p:nvSpPr>
            <p:spPr bwMode="auto">
              <a:xfrm>
                <a:off x="4286" y="13669"/>
                <a:ext cx="43" cy="92"/>
              </a:xfrm>
              <a:custGeom>
                <a:avLst/>
                <a:gdLst>
                  <a:gd name="T0" fmla="*/ 0 w 128"/>
                  <a:gd name="T1" fmla="*/ 0 h 186"/>
                  <a:gd name="T2" fmla="*/ 0 w 128"/>
                  <a:gd name="T3" fmla="*/ 0 h 186"/>
                  <a:gd name="T4" fmla="*/ 0 w 128"/>
                  <a:gd name="T5" fmla="*/ 0 h 186"/>
                  <a:gd name="T6" fmla="*/ 0 w 128"/>
                  <a:gd name="T7" fmla="*/ 0 h 186"/>
                  <a:gd name="T8" fmla="*/ 0 w 128"/>
                  <a:gd name="T9" fmla="*/ 0 h 186"/>
                  <a:gd name="T10" fmla="*/ 0 w 128"/>
                  <a:gd name="T11" fmla="*/ 0 h 186"/>
                  <a:gd name="T12" fmla="*/ 0 w 128"/>
                  <a:gd name="T13" fmla="*/ 0 h 186"/>
                  <a:gd name="T14" fmla="*/ 0 w 128"/>
                  <a:gd name="T15" fmla="*/ 0 h 186"/>
                  <a:gd name="T16" fmla="*/ 0 w 128"/>
                  <a:gd name="T17" fmla="*/ 0 h 186"/>
                  <a:gd name="T18" fmla="*/ 0 w 128"/>
                  <a:gd name="T19" fmla="*/ 0 h 186"/>
                  <a:gd name="T20" fmla="*/ 0 w 128"/>
                  <a:gd name="T21" fmla="*/ 0 h 186"/>
                  <a:gd name="T22" fmla="*/ 0 w 128"/>
                  <a:gd name="T23" fmla="*/ 0 h 186"/>
                  <a:gd name="T24" fmla="*/ 0 w 128"/>
                  <a:gd name="T25" fmla="*/ 0 h 186"/>
                  <a:gd name="T26" fmla="*/ 0 w 128"/>
                  <a:gd name="T27" fmla="*/ 0 h 186"/>
                  <a:gd name="T28" fmla="*/ 0 w 128"/>
                  <a:gd name="T29" fmla="*/ 0 h 186"/>
                  <a:gd name="T30" fmla="*/ 0 w 128"/>
                  <a:gd name="T31" fmla="*/ 0 h 186"/>
                  <a:gd name="T32" fmla="*/ 0 w 128"/>
                  <a:gd name="T33" fmla="*/ 0 h 186"/>
                  <a:gd name="T34" fmla="*/ 0 w 128"/>
                  <a:gd name="T35" fmla="*/ 0 h 186"/>
                  <a:gd name="T36" fmla="*/ 0 w 128"/>
                  <a:gd name="T37" fmla="*/ 0 h 186"/>
                  <a:gd name="T38" fmla="*/ 0 w 128"/>
                  <a:gd name="T39" fmla="*/ 0 h 186"/>
                  <a:gd name="T40" fmla="*/ 0 w 128"/>
                  <a:gd name="T41" fmla="*/ 0 h 186"/>
                  <a:gd name="T42" fmla="*/ 0 w 128"/>
                  <a:gd name="T43" fmla="*/ 0 h 186"/>
                  <a:gd name="T44" fmla="*/ 0 w 128"/>
                  <a:gd name="T45" fmla="*/ 0 h 186"/>
                  <a:gd name="T46" fmla="*/ 0 w 128"/>
                  <a:gd name="T47" fmla="*/ 0 h 186"/>
                  <a:gd name="T48" fmla="*/ 0 w 128"/>
                  <a:gd name="T49" fmla="*/ 0 h 186"/>
                  <a:gd name="T50" fmla="*/ 0 w 128"/>
                  <a:gd name="T51" fmla="*/ 0 h 186"/>
                  <a:gd name="T52" fmla="*/ 0 w 128"/>
                  <a:gd name="T53" fmla="*/ 0 h 186"/>
                  <a:gd name="T54" fmla="*/ 0 w 128"/>
                  <a:gd name="T55" fmla="*/ 0 h 186"/>
                  <a:gd name="T56" fmla="*/ 0 w 128"/>
                  <a:gd name="T57" fmla="*/ 0 h 18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8"/>
                  <a:gd name="T88" fmla="*/ 0 h 186"/>
                  <a:gd name="T89" fmla="*/ 128 w 128"/>
                  <a:gd name="T90" fmla="*/ 186 h 18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8" h="186">
                    <a:moveTo>
                      <a:pt x="53" y="14"/>
                    </a:moveTo>
                    <a:lnTo>
                      <a:pt x="56" y="8"/>
                    </a:lnTo>
                    <a:lnTo>
                      <a:pt x="65" y="4"/>
                    </a:lnTo>
                    <a:lnTo>
                      <a:pt x="75" y="1"/>
                    </a:lnTo>
                    <a:lnTo>
                      <a:pt x="87" y="0"/>
                    </a:lnTo>
                    <a:lnTo>
                      <a:pt x="95" y="18"/>
                    </a:lnTo>
                    <a:lnTo>
                      <a:pt x="107" y="38"/>
                    </a:lnTo>
                    <a:lnTo>
                      <a:pt x="117" y="58"/>
                    </a:lnTo>
                    <a:lnTo>
                      <a:pt x="126" y="81"/>
                    </a:lnTo>
                    <a:lnTo>
                      <a:pt x="128" y="101"/>
                    </a:lnTo>
                    <a:lnTo>
                      <a:pt x="126" y="121"/>
                    </a:lnTo>
                    <a:lnTo>
                      <a:pt x="117" y="140"/>
                    </a:lnTo>
                    <a:lnTo>
                      <a:pt x="101" y="159"/>
                    </a:lnTo>
                    <a:lnTo>
                      <a:pt x="91" y="162"/>
                    </a:lnTo>
                    <a:lnTo>
                      <a:pt x="81" y="165"/>
                    </a:lnTo>
                    <a:lnTo>
                      <a:pt x="69" y="167"/>
                    </a:lnTo>
                    <a:lnTo>
                      <a:pt x="60" y="169"/>
                    </a:lnTo>
                    <a:lnTo>
                      <a:pt x="49" y="171"/>
                    </a:lnTo>
                    <a:lnTo>
                      <a:pt x="40" y="174"/>
                    </a:lnTo>
                    <a:lnTo>
                      <a:pt x="31" y="178"/>
                    </a:lnTo>
                    <a:lnTo>
                      <a:pt x="28" y="186"/>
                    </a:lnTo>
                    <a:lnTo>
                      <a:pt x="8" y="164"/>
                    </a:lnTo>
                    <a:lnTo>
                      <a:pt x="0" y="144"/>
                    </a:lnTo>
                    <a:lnTo>
                      <a:pt x="5" y="123"/>
                    </a:lnTo>
                    <a:lnTo>
                      <a:pt x="17" y="103"/>
                    </a:lnTo>
                    <a:lnTo>
                      <a:pt x="30" y="81"/>
                    </a:lnTo>
                    <a:lnTo>
                      <a:pt x="43" y="60"/>
                    </a:lnTo>
                    <a:lnTo>
                      <a:pt x="52" y="36"/>
                    </a:lnTo>
                    <a:lnTo>
                      <a:pt x="53" y="14"/>
                    </a:lnTo>
                    <a:close/>
                  </a:path>
                </a:pathLst>
              </a:custGeom>
              <a:solidFill>
                <a:srgbClr val="99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92" name="Freeform 151"/>
              <p:cNvSpPr>
                <a:spLocks/>
              </p:cNvSpPr>
              <p:nvPr/>
            </p:nvSpPr>
            <p:spPr bwMode="auto">
              <a:xfrm>
                <a:off x="4164" y="13726"/>
                <a:ext cx="75" cy="27"/>
              </a:xfrm>
              <a:custGeom>
                <a:avLst/>
                <a:gdLst>
                  <a:gd name="T0" fmla="*/ 0 w 227"/>
                  <a:gd name="T1" fmla="*/ 1 h 54"/>
                  <a:gd name="T2" fmla="*/ 0 w 227"/>
                  <a:gd name="T3" fmla="*/ 1 h 54"/>
                  <a:gd name="T4" fmla="*/ 0 w 227"/>
                  <a:gd name="T5" fmla="*/ 1 h 54"/>
                  <a:gd name="T6" fmla="*/ 0 w 227"/>
                  <a:gd name="T7" fmla="*/ 1 h 54"/>
                  <a:gd name="T8" fmla="*/ 0 w 227"/>
                  <a:gd name="T9" fmla="*/ 1 h 54"/>
                  <a:gd name="T10" fmla="*/ 0 w 227"/>
                  <a:gd name="T11" fmla="*/ 0 h 54"/>
                  <a:gd name="T12" fmla="*/ 0 w 227"/>
                  <a:gd name="T13" fmla="*/ 1 h 54"/>
                  <a:gd name="T14" fmla="*/ 0 w 227"/>
                  <a:gd name="T15" fmla="*/ 1 h 54"/>
                  <a:gd name="T16" fmla="*/ 0 w 227"/>
                  <a:gd name="T17" fmla="*/ 1 h 54"/>
                  <a:gd name="T18" fmla="*/ 0 w 227"/>
                  <a:gd name="T19" fmla="*/ 1 h 54"/>
                  <a:gd name="T20" fmla="*/ 0 w 227"/>
                  <a:gd name="T21" fmla="*/ 1 h 54"/>
                  <a:gd name="T22" fmla="*/ 0 w 227"/>
                  <a:gd name="T23" fmla="*/ 1 h 54"/>
                  <a:gd name="T24" fmla="*/ 0 w 227"/>
                  <a:gd name="T25" fmla="*/ 1 h 54"/>
                  <a:gd name="T26" fmla="*/ 0 w 227"/>
                  <a:gd name="T27" fmla="*/ 1 h 54"/>
                  <a:gd name="T28" fmla="*/ 0 w 227"/>
                  <a:gd name="T29" fmla="*/ 1 h 54"/>
                  <a:gd name="T30" fmla="*/ 0 w 227"/>
                  <a:gd name="T31" fmla="*/ 1 h 54"/>
                  <a:gd name="T32" fmla="*/ 0 w 227"/>
                  <a:gd name="T33" fmla="*/ 1 h 54"/>
                  <a:gd name="T34" fmla="*/ 0 w 227"/>
                  <a:gd name="T35" fmla="*/ 1 h 54"/>
                  <a:gd name="T36" fmla="*/ 0 w 227"/>
                  <a:gd name="T37" fmla="*/ 1 h 54"/>
                  <a:gd name="T38" fmla="*/ 0 w 227"/>
                  <a:gd name="T39" fmla="*/ 1 h 54"/>
                  <a:gd name="T40" fmla="*/ 0 w 227"/>
                  <a:gd name="T41" fmla="*/ 1 h 54"/>
                  <a:gd name="T42" fmla="*/ 0 w 227"/>
                  <a:gd name="T43" fmla="*/ 1 h 54"/>
                  <a:gd name="T44" fmla="*/ 0 w 227"/>
                  <a:gd name="T45" fmla="*/ 1 h 54"/>
                  <a:gd name="T46" fmla="*/ 0 w 227"/>
                  <a:gd name="T47" fmla="*/ 1 h 54"/>
                  <a:gd name="T48" fmla="*/ 0 w 227"/>
                  <a:gd name="T49" fmla="*/ 1 h 54"/>
                  <a:gd name="T50" fmla="*/ 0 w 227"/>
                  <a:gd name="T51" fmla="*/ 1 h 54"/>
                  <a:gd name="T52" fmla="*/ 0 w 227"/>
                  <a:gd name="T53" fmla="*/ 1 h 54"/>
                  <a:gd name="T54" fmla="*/ 0 w 227"/>
                  <a:gd name="T55" fmla="*/ 1 h 54"/>
                  <a:gd name="T56" fmla="*/ 0 w 227"/>
                  <a:gd name="T57" fmla="*/ 1 h 54"/>
                  <a:gd name="T58" fmla="*/ 0 w 227"/>
                  <a:gd name="T59" fmla="*/ 1 h 54"/>
                  <a:gd name="T60" fmla="*/ 0 w 227"/>
                  <a:gd name="T61" fmla="*/ 1 h 54"/>
                  <a:gd name="T62" fmla="*/ 0 w 227"/>
                  <a:gd name="T63" fmla="*/ 1 h 54"/>
                  <a:gd name="T64" fmla="*/ 0 w 227"/>
                  <a:gd name="T65" fmla="*/ 1 h 54"/>
                  <a:gd name="T66" fmla="*/ 0 w 227"/>
                  <a:gd name="T67" fmla="*/ 1 h 54"/>
                  <a:gd name="T68" fmla="*/ 0 w 227"/>
                  <a:gd name="T69" fmla="*/ 1 h 54"/>
                  <a:gd name="T70" fmla="*/ 0 w 227"/>
                  <a:gd name="T71" fmla="*/ 1 h 54"/>
                  <a:gd name="T72" fmla="*/ 0 w 227"/>
                  <a:gd name="T73" fmla="*/ 1 h 54"/>
                  <a:gd name="T74" fmla="*/ 0 w 227"/>
                  <a:gd name="T75" fmla="*/ 1 h 54"/>
                  <a:gd name="T76" fmla="*/ 0 w 227"/>
                  <a:gd name="T77" fmla="*/ 1 h 5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27"/>
                  <a:gd name="T118" fmla="*/ 0 h 54"/>
                  <a:gd name="T119" fmla="*/ 227 w 227"/>
                  <a:gd name="T120" fmla="*/ 54 h 5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27" h="54">
                    <a:moveTo>
                      <a:pt x="0" y="54"/>
                    </a:moveTo>
                    <a:lnTo>
                      <a:pt x="6" y="46"/>
                    </a:lnTo>
                    <a:lnTo>
                      <a:pt x="15" y="40"/>
                    </a:lnTo>
                    <a:lnTo>
                      <a:pt x="15" y="34"/>
                    </a:lnTo>
                    <a:lnTo>
                      <a:pt x="8" y="29"/>
                    </a:lnTo>
                    <a:lnTo>
                      <a:pt x="30" y="0"/>
                    </a:lnTo>
                    <a:lnTo>
                      <a:pt x="36" y="5"/>
                    </a:lnTo>
                    <a:lnTo>
                      <a:pt x="47" y="10"/>
                    </a:lnTo>
                    <a:lnTo>
                      <a:pt x="59" y="12"/>
                    </a:lnTo>
                    <a:lnTo>
                      <a:pt x="75" y="16"/>
                    </a:lnTo>
                    <a:lnTo>
                      <a:pt x="90" y="16"/>
                    </a:lnTo>
                    <a:lnTo>
                      <a:pt x="106" y="16"/>
                    </a:lnTo>
                    <a:lnTo>
                      <a:pt x="122" y="15"/>
                    </a:lnTo>
                    <a:lnTo>
                      <a:pt x="138" y="13"/>
                    </a:lnTo>
                    <a:lnTo>
                      <a:pt x="132" y="15"/>
                    </a:lnTo>
                    <a:lnTo>
                      <a:pt x="132" y="18"/>
                    </a:lnTo>
                    <a:lnTo>
                      <a:pt x="132" y="22"/>
                    </a:lnTo>
                    <a:lnTo>
                      <a:pt x="134" y="27"/>
                    </a:lnTo>
                    <a:lnTo>
                      <a:pt x="138" y="27"/>
                    </a:lnTo>
                    <a:lnTo>
                      <a:pt x="147" y="25"/>
                    </a:lnTo>
                    <a:lnTo>
                      <a:pt x="153" y="21"/>
                    </a:lnTo>
                    <a:lnTo>
                      <a:pt x="157" y="16"/>
                    </a:lnTo>
                    <a:lnTo>
                      <a:pt x="163" y="16"/>
                    </a:lnTo>
                    <a:lnTo>
                      <a:pt x="172" y="16"/>
                    </a:lnTo>
                    <a:lnTo>
                      <a:pt x="180" y="16"/>
                    </a:lnTo>
                    <a:lnTo>
                      <a:pt x="191" y="16"/>
                    </a:lnTo>
                    <a:lnTo>
                      <a:pt x="199" y="16"/>
                    </a:lnTo>
                    <a:lnTo>
                      <a:pt x="210" y="16"/>
                    </a:lnTo>
                    <a:lnTo>
                      <a:pt x="218" y="16"/>
                    </a:lnTo>
                    <a:lnTo>
                      <a:pt x="227" y="16"/>
                    </a:lnTo>
                    <a:lnTo>
                      <a:pt x="220" y="33"/>
                    </a:lnTo>
                    <a:lnTo>
                      <a:pt x="208" y="43"/>
                    </a:lnTo>
                    <a:lnTo>
                      <a:pt x="189" y="47"/>
                    </a:lnTo>
                    <a:lnTo>
                      <a:pt x="169" y="48"/>
                    </a:lnTo>
                    <a:lnTo>
                      <a:pt x="145" y="47"/>
                    </a:lnTo>
                    <a:lnTo>
                      <a:pt x="123" y="46"/>
                    </a:lnTo>
                    <a:lnTo>
                      <a:pt x="101" y="47"/>
                    </a:lnTo>
                    <a:lnTo>
                      <a:pt x="85" y="54"/>
                    </a:lnTo>
                    <a:lnTo>
                      <a:pt x="0"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93" name="Freeform 152"/>
              <p:cNvSpPr>
                <a:spLocks/>
              </p:cNvSpPr>
              <p:nvPr/>
            </p:nvSpPr>
            <p:spPr bwMode="auto">
              <a:xfrm>
                <a:off x="3566" y="13727"/>
                <a:ext cx="18" cy="21"/>
              </a:xfrm>
              <a:custGeom>
                <a:avLst/>
                <a:gdLst>
                  <a:gd name="T0" fmla="*/ 0 w 54"/>
                  <a:gd name="T1" fmla="*/ 1 h 42"/>
                  <a:gd name="T2" fmla="*/ 0 w 54"/>
                  <a:gd name="T3" fmla="*/ 1 h 42"/>
                  <a:gd name="T4" fmla="*/ 0 w 54"/>
                  <a:gd name="T5" fmla="*/ 1 h 42"/>
                  <a:gd name="T6" fmla="*/ 0 w 54"/>
                  <a:gd name="T7" fmla="*/ 0 h 42"/>
                  <a:gd name="T8" fmla="*/ 0 w 54"/>
                  <a:gd name="T9" fmla="*/ 1 h 42"/>
                  <a:gd name="T10" fmla="*/ 0 w 54"/>
                  <a:gd name="T11" fmla="*/ 0 h 42"/>
                  <a:gd name="T12" fmla="*/ 0 w 54"/>
                  <a:gd name="T13" fmla="*/ 1 h 42"/>
                  <a:gd name="T14" fmla="*/ 0 w 54"/>
                  <a:gd name="T15" fmla="*/ 1 h 42"/>
                  <a:gd name="T16" fmla="*/ 0 w 54"/>
                  <a:gd name="T17" fmla="*/ 1 h 42"/>
                  <a:gd name="T18" fmla="*/ 0 w 54"/>
                  <a:gd name="T19" fmla="*/ 1 h 42"/>
                  <a:gd name="T20" fmla="*/ 0 w 54"/>
                  <a:gd name="T21" fmla="*/ 1 h 42"/>
                  <a:gd name="T22" fmla="*/ 0 w 54"/>
                  <a:gd name="T23" fmla="*/ 1 h 42"/>
                  <a:gd name="T24" fmla="*/ 0 w 54"/>
                  <a:gd name="T25" fmla="*/ 1 h 42"/>
                  <a:gd name="T26" fmla="*/ 0 w 54"/>
                  <a:gd name="T27" fmla="*/ 1 h 42"/>
                  <a:gd name="T28" fmla="*/ 0 w 54"/>
                  <a:gd name="T29" fmla="*/ 1 h 42"/>
                  <a:gd name="T30" fmla="*/ 0 w 54"/>
                  <a:gd name="T31" fmla="*/ 1 h 42"/>
                  <a:gd name="T32" fmla="*/ 0 w 54"/>
                  <a:gd name="T33" fmla="*/ 1 h 42"/>
                  <a:gd name="T34" fmla="*/ 0 w 54"/>
                  <a:gd name="T35" fmla="*/ 1 h 42"/>
                  <a:gd name="T36" fmla="*/ 0 w 54"/>
                  <a:gd name="T37" fmla="*/ 1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
                  <a:gd name="T58" fmla="*/ 0 h 42"/>
                  <a:gd name="T59" fmla="*/ 54 w 54"/>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 h="42">
                    <a:moveTo>
                      <a:pt x="3" y="21"/>
                    </a:moveTo>
                    <a:lnTo>
                      <a:pt x="1" y="11"/>
                    </a:lnTo>
                    <a:lnTo>
                      <a:pt x="4" y="5"/>
                    </a:lnTo>
                    <a:lnTo>
                      <a:pt x="11" y="0"/>
                    </a:lnTo>
                    <a:lnTo>
                      <a:pt x="25" y="2"/>
                    </a:lnTo>
                    <a:lnTo>
                      <a:pt x="32" y="0"/>
                    </a:lnTo>
                    <a:lnTo>
                      <a:pt x="38" y="1"/>
                    </a:lnTo>
                    <a:lnTo>
                      <a:pt x="41" y="3"/>
                    </a:lnTo>
                    <a:lnTo>
                      <a:pt x="45" y="7"/>
                    </a:lnTo>
                    <a:lnTo>
                      <a:pt x="49" y="16"/>
                    </a:lnTo>
                    <a:lnTo>
                      <a:pt x="54" y="26"/>
                    </a:lnTo>
                    <a:lnTo>
                      <a:pt x="51" y="30"/>
                    </a:lnTo>
                    <a:lnTo>
                      <a:pt x="45" y="36"/>
                    </a:lnTo>
                    <a:lnTo>
                      <a:pt x="33" y="39"/>
                    </a:lnTo>
                    <a:lnTo>
                      <a:pt x="23" y="42"/>
                    </a:lnTo>
                    <a:lnTo>
                      <a:pt x="11" y="41"/>
                    </a:lnTo>
                    <a:lnTo>
                      <a:pt x="4" y="38"/>
                    </a:lnTo>
                    <a:lnTo>
                      <a:pt x="0" y="30"/>
                    </a:lnTo>
                    <a:lnTo>
                      <a:pt x="3"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94" name="Freeform 153"/>
              <p:cNvSpPr>
                <a:spLocks/>
              </p:cNvSpPr>
              <p:nvPr/>
            </p:nvSpPr>
            <p:spPr bwMode="auto">
              <a:xfrm>
                <a:off x="3520" y="13728"/>
                <a:ext cx="14" cy="18"/>
              </a:xfrm>
              <a:custGeom>
                <a:avLst/>
                <a:gdLst>
                  <a:gd name="T0" fmla="*/ 0 w 44"/>
                  <a:gd name="T1" fmla="*/ 0 h 37"/>
                  <a:gd name="T2" fmla="*/ 0 w 44"/>
                  <a:gd name="T3" fmla="*/ 0 h 37"/>
                  <a:gd name="T4" fmla="*/ 0 w 44"/>
                  <a:gd name="T5" fmla="*/ 0 h 37"/>
                  <a:gd name="T6" fmla="*/ 0 w 44"/>
                  <a:gd name="T7" fmla="*/ 0 h 37"/>
                  <a:gd name="T8" fmla="*/ 0 w 44"/>
                  <a:gd name="T9" fmla="*/ 0 h 37"/>
                  <a:gd name="T10" fmla="*/ 0 w 44"/>
                  <a:gd name="T11" fmla="*/ 0 h 37"/>
                  <a:gd name="T12" fmla="*/ 0 w 44"/>
                  <a:gd name="T13" fmla="*/ 0 h 37"/>
                  <a:gd name="T14" fmla="*/ 0 w 44"/>
                  <a:gd name="T15" fmla="*/ 0 h 37"/>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37"/>
                  <a:gd name="T26" fmla="*/ 44 w 44"/>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37">
                    <a:moveTo>
                      <a:pt x="7" y="37"/>
                    </a:moveTo>
                    <a:lnTo>
                      <a:pt x="1" y="27"/>
                    </a:lnTo>
                    <a:lnTo>
                      <a:pt x="0" y="18"/>
                    </a:lnTo>
                    <a:lnTo>
                      <a:pt x="1" y="8"/>
                    </a:lnTo>
                    <a:lnTo>
                      <a:pt x="3" y="0"/>
                    </a:lnTo>
                    <a:lnTo>
                      <a:pt x="41" y="0"/>
                    </a:lnTo>
                    <a:lnTo>
                      <a:pt x="44" y="37"/>
                    </a:lnTo>
                    <a:lnTo>
                      <a:pt x="7"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95" name="Freeform 154"/>
              <p:cNvSpPr>
                <a:spLocks/>
              </p:cNvSpPr>
              <p:nvPr/>
            </p:nvSpPr>
            <p:spPr bwMode="auto">
              <a:xfrm>
                <a:off x="4380" y="13711"/>
                <a:ext cx="123" cy="33"/>
              </a:xfrm>
              <a:custGeom>
                <a:avLst/>
                <a:gdLst>
                  <a:gd name="T0" fmla="*/ 0 w 371"/>
                  <a:gd name="T1" fmla="*/ 1 h 66"/>
                  <a:gd name="T2" fmla="*/ 0 w 371"/>
                  <a:gd name="T3" fmla="*/ 1 h 66"/>
                  <a:gd name="T4" fmla="*/ 0 w 371"/>
                  <a:gd name="T5" fmla="*/ 1 h 66"/>
                  <a:gd name="T6" fmla="*/ 0 w 371"/>
                  <a:gd name="T7" fmla="*/ 1 h 66"/>
                  <a:gd name="T8" fmla="*/ 0 w 371"/>
                  <a:gd name="T9" fmla="*/ 1 h 66"/>
                  <a:gd name="T10" fmla="*/ 0 w 371"/>
                  <a:gd name="T11" fmla="*/ 1 h 66"/>
                  <a:gd name="T12" fmla="*/ 0 w 371"/>
                  <a:gd name="T13" fmla="*/ 1 h 66"/>
                  <a:gd name="T14" fmla="*/ 0 w 371"/>
                  <a:gd name="T15" fmla="*/ 1 h 66"/>
                  <a:gd name="T16" fmla="*/ 0 w 371"/>
                  <a:gd name="T17" fmla="*/ 1 h 66"/>
                  <a:gd name="T18" fmla="*/ 0 w 371"/>
                  <a:gd name="T19" fmla="*/ 1 h 66"/>
                  <a:gd name="T20" fmla="*/ 0 w 371"/>
                  <a:gd name="T21" fmla="*/ 1 h 66"/>
                  <a:gd name="T22" fmla="*/ 0 w 371"/>
                  <a:gd name="T23" fmla="*/ 1 h 66"/>
                  <a:gd name="T24" fmla="*/ 0 w 371"/>
                  <a:gd name="T25" fmla="*/ 1 h 66"/>
                  <a:gd name="T26" fmla="*/ 0 w 371"/>
                  <a:gd name="T27" fmla="*/ 1 h 66"/>
                  <a:gd name="T28" fmla="*/ 0 w 371"/>
                  <a:gd name="T29" fmla="*/ 0 h 66"/>
                  <a:gd name="T30" fmla="*/ 0 w 371"/>
                  <a:gd name="T31" fmla="*/ 0 h 66"/>
                  <a:gd name="T32" fmla="*/ 0 w 371"/>
                  <a:gd name="T33" fmla="*/ 1 h 66"/>
                  <a:gd name="T34" fmla="*/ 0 w 371"/>
                  <a:gd name="T35" fmla="*/ 1 h 66"/>
                  <a:gd name="T36" fmla="*/ 0 w 371"/>
                  <a:gd name="T37" fmla="*/ 1 h 66"/>
                  <a:gd name="T38" fmla="*/ 0 w 371"/>
                  <a:gd name="T39" fmla="*/ 1 h 66"/>
                  <a:gd name="T40" fmla="*/ 0 w 371"/>
                  <a:gd name="T41" fmla="*/ 1 h 66"/>
                  <a:gd name="T42" fmla="*/ 0 w 371"/>
                  <a:gd name="T43" fmla="*/ 1 h 66"/>
                  <a:gd name="T44" fmla="*/ 0 w 371"/>
                  <a:gd name="T45" fmla="*/ 1 h 66"/>
                  <a:gd name="T46" fmla="*/ 0 w 371"/>
                  <a:gd name="T47" fmla="*/ 1 h 66"/>
                  <a:gd name="T48" fmla="*/ 0 w 371"/>
                  <a:gd name="T49" fmla="*/ 1 h 66"/>
                  <a:gd name="T50" fmla="*/ 0 w 371"/>
                  <a:gd name="T51" fmla="*/ 1 h 6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71"/>
                  <a:gd name="T79" fmla="*/ 0 h 66"/>
                  <a:gd name="T80" fmla="*/ 371 w 371"/>
                  <a:gd name="T81" fmla="*/ 66 h 6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71" h="66">
                    <a:moveTo>
                      <a:pt x="0" y="66"/>
                    </a:moveTo>
                    <a:lnTo>
                      <a:pt x="3" y="43"/>
                    </a:lnTo>
                    <a:lnTo>
                      <a:pt x="15" y="33"/>
                    </a:lnTo>
                    <a:lnTo>
                      <a:pt x="29" y="28"/>
                    </a:lnTo>
                    <a:lnTo>
                      <a:pt x="48" y="30"/>
                    </a:lnTo>
                    <a:lnTo>
                      <a:pt x="69" y="32"/>
                    </a:lnTo>
                    <a:lnTo>
                      <a:pt x="91" y="34"/>
                    </a:lnTo>
                    <a:lnTo>
                      <a:pt x="111" y="32"/>
                    </a:lnTo>
                    <a:lnTo>
                      <a:pt x="133" y="25"/>
                    </a:lnTo>
                    <a:lnTo>
                      <a:pt x="159" y="20"/>
                    </a:lnTo>
                    <a:lnTo>
                      <a:pt x="189" y="15"/>
                    </a:lnTo>
                    <a:lnTo>
                      <a:pt x="216" y="10"/>
                    </a:lnTo>
                    <a:lnTo>
                      <a:pt x="247" y="5"/>
                    </a:lnTo>
                    <a:lnTo>
                      <a:pt x="276" y="1"/>
                    </a:lnTo>
                    <a:lnTo>
                      <a:pt x="307" y="0"/>
                    </a:lnTo>
                    <a:lnTo>
                      <a:pt x="338" y="0"/>
                    </a:lnTo>
                    <a:lnTo>
                      <a:pt x="369" y="4"/>
                    </a:lnTo>
                    <a:lnTo>
                      <a:pt x="371" y="25"/>
                    </a:lnTo>
                    <a:lnTo>
                      <a:pt x="323" y="30"/>
                    </a:lnTo>
                    <a:lnTo>
                      <a:pt x="278" y="35"/>
                    </a:lnTo>
                    <a:lnTo>
                      <a:pt x="231" y="40"/>
                    </a:lnTo>
                    <a:lnTo>
                      <a:pt x="187" y="46"/>
                    </a:lnTo>
                    <a:lnTo>
                      <a:pt x="140" y="50"/>
                    </a:lnTo>
                    <a:lnTo>
                      <a:pt x="94" y="55"/>
                    </a:lnTo>
                    <a:lnTo>
                      <a:pt x="47" y="60"/>
                    </a:lnTo>
                    <a:lnTo>
                      <a:pt x="0" y="66"/>
                    </a:lnTo>
                    <a:close/>
                  </a:path>
                </a:pathLst>
              </a:custGeom>
              <a:solidFill>
                <a:srgbClr val="CFC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96" name="Freeform 155"/>
              <p:cNvSpPr>
                <a:spLocks/>
              </p:cNvSpPr>
              <p:nvPr/>
            </p:nvSpPr>
            <p:spPr bwMode="auto">
              <a:xfrm>
                <a:off x="3341" y="13716"/>
                <a:ext cx="20" cy="20"/>
              </a:xfrm>
              <a:custGeom>
                <a:avLst/>
                <a:gdLst>
                  <a:gd name="T0" fmla="*/ 0 w 62"/>
                  <a:gd name="T1" fmla="*/ 1 h 40"/>
                  <a:gd name="T2" fmla="*/ 0 w 62"/>
                  <a:gd name="T3" fmla="*/ 1 h 40"/>
                  <a:gd name="T4" fmla="*/ 0 w 62"/>
                  <a:gd name="T5" fmla="*/ 1 h 40"/>
                  <a:gd name="T6" fmla="*/ 0 w 62"/>
                  <a:gd name="T7" fmla="*/ 1 h 40"/>
                  <a:gd name="T8" fmla="*/ 0 w 62"/>
                  <a:gd name="T9" fmla="*/ 0 h 40"/>
                  <a:gd name="T10" fmla="*/ 0 w 62"/>
                  <a:gd name="T11" fmla="*/ 1 h 40"/>
                  <a:gd name="T12" fmla="*/ 0 w 62"/>
                  <a:gd name="T13" fmla="*/ 1 h 40"/>
                  <a:gd name="T14" fmla="*/ 0 w 62"/>
                  <a:gd name="T15" fmla="*/ 1 h 40"/>
                  <a:gd name="T16" fmla="*/ 0 w 62"/>
                  <a:gd name="T17" fmla="*/ 1 h 40"/>
                  <a:gd name="T18" fmla="*/ 0 w 62"/>
                  <a:gd name="T19" fmla="*/ 1 h 40"/>
                  <a:gd name="T20" fmla="*/ 0 w 62"/>
                  <a:gd name="T21" fmla="*/ 1 h 40"/>
                  <a:gd name="T22" fmla="*/ 0 w 62"/>
                  <a:gd name="T23" fmla="*/ 1 h 40"/>
                  <a:gd name="T24" fmla="*/ 0 w 62"/>
                  <a:gd name="T25" fmla="*/ 1 h 40"/>
                  <a:gd name="T26" fmla="*/ 0 w 62"/>
                  <a:gd name="T27" fmla="*/ 1 h 40"/>
                  <a:gd name="T28" fmla="*/ 0 w 62"/>
                  <a:gd name="T29" fmla="*/ 1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2"/>
                  <a:gd name="T46" fmla="*/ 0 h 40"/>
                  <a:gd name="T47" fmla="*/ 62 w 62"/>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2" h="40">
                    <a:moveTo>
                      <a:pt x="0" y="5"/>
                    </a:moveTo>
                    <a:lnTo>
                      <a:pt x="12" y="2"/>
                    </a:lnTo>
                    <a:lnTo>
                      <a:pt x="28" y="2"/>
                    </a:lnTo>
                    <a:lnTo>
                      <a:pt x="43" y="1"/>
                    </a:lnTo>
                    <a:lnTo>
                      <a:pt x="56" y="0"/>
                    </a:lnTo>
                    <a:lnTo>
                      <a:pt x="57" y="3"/>
                    </a:lnTo>
                    <a:lnTo>
                      <a:pt x="59" y="9"/>
                    </a:lnTo>
                    <a:lnTo>
                      <a:pt x="60" y="14"/>
                    </a:lnTo>
                    <a:lnTo>
                      <a:pt x="62" y="21"/>
                    </a:lnTo>
                    <a:lnTo>
                      <a:pt x="60" y="26"/>
                    </a:lnTo>
                    <a:lnTo>
                      <a:pt x="59" y="31"/>
                    </a:lnTo>
                    <a:lnTo>
                      <a:pt x="56" y="36"/>
                    </a:lnTo>
                    <a:lnTo>
                      <a:pt x="53" y="40"/>
                    </a:lnTo>
                    <a:lnTo>
                      <a:pt x="5" y="4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97" name="Freeform 156"/>
              <p:cNvSpPr>
                <a:spLocks/>
              </p:cNvSpPr>
              <p:nvPr/>
            </p:nvSpPr>
            <p:spPr bwMode="auto">
              <a:xfrm>
                <a:off x="3293" y="13723"/>
                <a:ext cx="16" cy="11"/>
              </a:xfrm>
              <a:custGeom>
                <a:avLst/>
                <a:gdLst>
                  <a:gd name="T0" fmla="*/ 0 w 46"/>
                  <a:gd name="T1" fmla="*/ 0 h 24"/>
                  <a:gd name="T2" fmla="*/ 0 w 46"/>
                  <a:gd name="T3" fmla="*/ 0 h 24"/>
                  <a:gd name="T4" fmla="*/ 0 w 46"/>
                  <a:gd name="T5" fmla="*/ 0 h 24"/>
                  <a:gd name="T6" fmla="*/ 0 w 46"/>
                  <a:gd name="T7" fmla="*/ 0 h 24"/>
                  <a:gd name="T8" fmla="*/ 0 w 46"/>
                  <a:gd name="T9" fmla="*/ 0 h 24"/>
                  <a:gd name="T10" fmla="*/ 0 w 46"/>
                  <a:gd name="T11" fmla="*/ 0 h 24"/>
                  <a:gd name="T12" fmla="*/ 0 w 46"/>
                  <a:gd name="T13" fmla="*/ 0 h 24"/>
                  <a:gd name="T14" fmla="*/ 0 60000 65536"/>
                  <a:gd name="T15" fmla="*/ 0 60000 65536"/>
                  <a:gd name="T16" fmla="*/ 0 60000 65536"/>
                  <a:gd name="T17" fmla="*/ 0 60000 65536"/>
                  <a:gd name="T18" fmla="*/ 0 60000 65536"/>
                  <a:gd name="T19" fmla="*/ 0 60000 65536"/>
                  <a:gd name="T20" fmla="*/ 0 60000 65536"/>
                  <a:gd name="T21" fmla="*/ 0 w 46"/>
                  <a:gd name="T22" fmla="*/ 0 h 24"/>
                  <a:gd name="T23" fmla="*/ 46 w 46"/>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24">
                    <a:moveTo>
                      <a:pt x="0" y="0"/>
                    </a:moveTo>
                    <a:lnTo>
                      <a:pt x="46" y="0"/>
                    </a:lnTo>
                    <a:lnTo>
                      <a:pt x="38" y="24"/>
                    </a:lnTo>
                    <a:lnTo>
                      <a:pt x="27" y="16"/>
                    </a:lnTo>
                    <a:lnTo>
                      <a:pt x="17" y="12"/>
                    </a:lnTo>
                    <a:lnTo>
                      <a:pt x="6"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98" name="Freeform 157"/>
              <p:cNvSpPr>
                <a:spLocks/>
              </p:cNvSpPr>
              <p:nvPr/>
            </p:nvSpPr>
            <p:spPr bwMode="auto">
              <a:xfrm>
                <a:off x="3423" y="13715"/>
                <a:ext cx="13" cy="18"/>
              </a:xfrm>
              <a:custGeom>
                <a:avLst/>
                <a:gdLst>
                  <a:gd name="T0" fmla="*/ 0 w 40"/>
                  <a:gd name="T1" fmla="*/ 0 h 37"/>
                  <a:gd name="T2" fmla="*/ 0 w 40"/>
                  <a:gd name="T3" fmla="*/ 0 h 37"/>
                  <a:gd name="T4" fmla="*/ 0 w 40"/>
                  <a:gd name="T5" fmla="*/ 0 h 37"/>
                  <a:gd name="T6" fmla="*/ 0 w 40"/>
                  <a:gd name="T7" fmla="*/ 0 h 37"/>
                  <a:gd name="T8" fmla="*/ 0 w 40"/>
                  <a:gd name="T9" fmla="*/ 0 h 37"/>
                  <a:gd name="T10" fmla="*/ 0 w 40"/>
                  <a:gd name="T11" fmla="*/ 0 h 37"/>
                  <a:gd name="T12" fmla="*/ 0 w 40"/>
                  <a:gd name="T13" fmla="*/ 0 h 37"/>
                  <a:gd name="T14" fmla="*/ 0 w 40"/>
                  <a:gd name="T15" fmla="*/ 0 h 37"/>
                  <a:gd name="T16" fmla="*/ 0 w 40"/>
                  <a:gd name="T17" fmla="*/ 0 h 37"/>
                  <a:gd name="T18" fmla="*/ 0 w 40"/>
                  <a:gd name="T19" fmla="*/ 0 h 37"/>
                  <a:gd name="T20" fmla="*/ 0 w 40"/>
                  <a:gd name="T21" fmla="*/ 0 h 37"/>
                  <a:gd name="T22" fmla="*/ 0 w 40"/>
                  <a:gd name="T23" fmla="*/ 0 h 37"/>
                  <a:gd name="T24" fmla="*/ 0 w 40"/>
                  <a:gd name="T25" fmla="*/ 0 h 37"/>
                  <a:gd name="T26" fmla="*/ 0 w 40"/>
                  <a:gd name="T27" fmla="*/ 0 h 37"/>
                  <a:gd name="T28" fmla="*/ 0 w 40"/>
                  <a:gd name="T29" fmla="*/ 0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0"/>
                  <a:gd name="T46" fmla="*/ 0 h 37"/>
                  <a:gd name="T47" fmla="*/ 40 w 40"/>
                  <a:gd name="T48" fmla="*/ 37 h 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0" h="37">
                    <a:moveTo>
                      <a:pt x="3" y="37"/>
                    </a:moveTo>
                    <a:lnTo>
                      <a:pt x="0" y="27"/>
                    </a:lnTo>
                    <a:lnTo>
                      <a:pt x="2" y="17"/>
                    </a:lnTo>
                    <a:lnTo>
                      <a:pt x="6" y="8"/>
                    </a:lnTo>
                    <a:lnTo>
                      <a:pt x="11" y="3"/>
                    </a:lnTo>
                    <a:lnTo>
                      <a:pt x="21" y="0"/>
                    </a:lnTo>
                    <a:lnTo>
                      <a:pt x="30" y="5"/>
                    </a:lnTo>
                    <a:lnTo>
                      <a:pt x="35" y="11"/>
                    </a:lnTo>
                    <a:lnTo>
                      <a:pt x="40" y="18"/>
                    </a:lnTo>
                    <a:lnTo>
                      <a:pt x="38" y="25"/>
                    </a:lnTo>
                    <a:lnTo>
                      <a:pt x="37" y="28"/>
                    </a:lnTo>
                    <a:lnTo>
                      <a:pt x="31" y="30"/>
                    </a:lnTo>
                    <a:lnTo>
                      <a:pt x="27" y="31"/>
                    </a:lnTo>
                    <a:lnTo>
                      <a:pt x="12" y="32"/>
                    </a:lnTo>
                    <a:lnTo>
                      <a:pt x="3"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99" name="Freeform 158"/>
              <p:cNvSpPr>
                <a:spLocks/>
              </p:cNvSpPr>
              <p:nvPr/>
            </p:nvSpPr>
            <p:spPr bwMode="auto">
              <a:xfrm>
                <a:off x="3386" y="13713"/>
                <a:ext cx="11" cy="20"/>
              </a:xfrm>
              <a:custGeom>
                <a:avLst/>
                <a:gdLst>
                  <a:gd name="T0" fmla="*/ 0 w 32"/>
                  <a:gd name="T1" fmla="*/ 0 h 41"/>
                  <a:gd name="T2" fmla="*/ 0 w 32"/>
                  <a:gd name="T3" fmla="*/ 0 h 41"/>
                  <a:gd name="T4" fmla="*/ 0 w 32"/>
                  <a:gd name="T5" fmla="*/ 0 h 41"/>
                  <a:gd name="T6" fmla="*/ 0 w 32"/>
                  <a:gd name="T7" fmla="*/ 0 h 41"/>
                  <a:gd name="T8" fmla="*/ 0 w 32"/>
                  <a:gd name="T9" fmla="*/ 0 h 41"/>
                  <a:gd name="T10" fmla="*/ 0 w 32"/>
                  <a:gd name="T11" fmla="*/ 0 h 41"/>
                  <a:gd name="T12" fmla="*/ 0 w 32"/>
                  <a:gd name="T13" fmla="*/ 0 h 41"/>
                  <a:gd name="T14" fmla="*/ 0 w 32"/>
                  <a:gd name="T15" fmla="*/ 0 h 41"/>
                  <a:gd name="T16" fmla="*/ 0 w 32"/>
                  <a:gd name="T17" fmla="*/ 0 h 41"/>
                  <a:gd name="T18" fmla="*/ 0 w 32"/>
                  <a:gd name="T19" fmla="*/ 0 h 41"/>
                  <a:gd name="T20" fmla="*/ 0 w 32"/>
                  <a:gd name="T21" fmla="*/ 0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
                  <a:gd name="T34" fmla="*/ 0 h 41"/>
                  <a:gd name="T35" fmla="*/ 32 w 32"/>
                  <a:gd name="T36" fmla="*/ 41 h 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 h="41">
                    <a:moveTo>
                      <a:pt x="2" y="41"/>
                    </a:moveTo>
                    <a:lnTo>
                      <a:pt x="2" y="34"/>
                    </a:lnTo>
                    <a:lnTo>
                      <a:pt x="2" y="28"/>
                    </a:lnTo>
                    <a:lnTo>
                      <a:pt x="0" y="20"/>
                    </a:lnTo>
                    <a:lnTo>
                      <a:pt x="0" y="14"/>
                    </a:lnTo>
                    <a:lnTo>
                      <a:pt x="0" y="7"/>
                    </a:lnTo>
                    <a:lnTo>
                      <a:pt x="3" y="2"/>
                    </a:lnTo>
                    <a:lnTo>
                      <a:pt x="9" y="0"/>
                    </a:lnTo>
                    <a:lnTo>
                      <a:pt x="21" y="1"/>
                    </a:lnTo>
                    <a:lnTo>
                      <a:pt x="32" y="41"/>
                    </a:lnTo>
                    <a:lnTo>
                      <a:pt x="2"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00" name="Freeform 159"/>
              <p:cNvSpPr>
                <a:spLocks/>
              </p:cNvSpPr>
              <p:nvPr/>
            </p:nvSpPr>
            <p:spPr bwMode="auto">
              <a:xfrm>
                <a:off x="3521" y="13691"/>
                <a:ext cx="11" cy="25"/>
              </a:xfrm>
              <a:custGeom>
                <a:avLst/>
                <a:gdLst>
                  <a:gd name="T0" fmla="*/ 0 w 33"/>
                  <a:gd name="T1" fmla="*/ 0 h 49"/>
                  <a:gd name="T2" fmla="*/ 0 w 33"/>
                  <a:gd name="T3" fmla="*/ 0 h 49"/>
                  <a:gd name="T4" fmla="*/ 0 w 33"/>
                  <a:gd name="T5" fmla="*/ 1 h 49"/>
                  <a:gd name="T6" fmla="*/ 0 w 33"/>
                  <a:gd name="T7" fmla="*/ 1 h 49"/>
                  <a:gd name="T8" fmla="*/ 0 w 33"/>
                  <a:gd name="T9" fmla="*/ 0 h 49"/>
                  <a:gd name="T10" fmla="*/ 0 60000 65536"/>
                  <a:gd name="T11" fmla="*/ 0 60000 65536"/>
                  <a:gd name="T12" fmla="*/ 0 60000 65536"/>
                  <a:gd name="T13" fmla="*/ 0 60000 65536"/>
                  <a:gd name="T14" fmla="*/ 0 60000 65536"/>
                  <a:gd name="T15" fmla="*/ 0 w 33"/>
                  <a:gd name="T16" fmla="*/ 0 h 49"/>
                  <a:gd name="T17" fmla="*/ 33 w 33"/>
                  <a:gd name="T18" fmla="*/ 49 h 49"/>
                </a:gdLst>
                <a:ahLst/>
                <a:cxnLst>
                  <a:cxn ang="T10">
                    <a:pos x="T0" y="T1"/>
                  </a:cxn>
                  <a:cxn ang="T11">
                    <a:pos x="T2" y="T3"/>
                  </a:cxn>
                  <a:cxn ang="T12">
                    <a:pos x="T4" y="T5"/>
                  </a:cxn>
                  <a:cxn ang="T13">
                    <a:pos x="T6" y="T7"/>
                  </a:cxn>
                  <a:cxn ang="T14">
                    <a:pos x="T8" y="T9"/>
                  </a:cxn>
                </a:cxnLst>
                <a:rect l="T15" t="T16" r="T17" b="T18"/>
                <a:pathLst>
                  <a:path w="33" h="49">
                    <a:moveTo>
                      <a:pt x="0" y="0"/>
                    </a:moveTo>
                    <a:lnTo>
                      <a:pt x="33" y="0"/>
                    </a:lnTo>
                    <a:lnTo>
                      <a:pt x="33" y="49"/>
                    </a:lnTo>
                    <a:lnTo>
                      <a:pt x="4" y="4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01" name="Freeform 160"/>
              <p:cNvSpPr>
                <a:spLocks/>
              </p:cNvSpPr>
              <p:nvPr/>
            </p:nvSpPr>
            <p:spPr bwMode="auto">
              <a:xfrm>
                <a:off x="3563" y="13689"/>
                <a:ext cx="16" cy="23"/>
              </a:xfrm>
              <a:custGeom>
                <a:avLst/>
                <a:gdLst>
                  <a:gd name="T0" fmla="*/ 0 w 48"/>
                  <a:gd name="T1" fmla="*/ 1 h 46"/>
                  <a:gd name="T2" fmla="*/ 0 w 48"/>
                  <a:gd name="T3" fmla="*/ 1 h 46"/>
                  <a:gd name="T4" fmla="*/ 0 w 48"/>
                  <a:gd name="T5" fmla="*/ 0 h 46"/>
                  <a:gd name="T6" fmla="*/ 0 w 48"/>
                  <a:gd name="T7" fmla="*/ 0 h 46"/>
                  <a:gd name="T8" fmla="*/ 0 w 48"/>
                  <a:gd name="T9" fmla="*/ 0 h 46"/>
                  <a:gd name="T10" fmla="*/ 0 w 48"/>
                  <a:gd name="T11" fmla="*/ 1 h 46"/>
                  <a:gd name="T12" fmla="*/ 0 w 48"/>
                  <a:gd name="T13" fmla="*/ 1 h 46"/>
                  <a:gd name="T14" fmla="*/ 0 w 48"/>
                  <a:gd name="T15" fmla="*/ 1 h 46"/>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46"/>
                  <a:gd name="T26" fmla="*/ 48 w 48"/>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46">
                    <a:moveTo>
                      <a:pt x="0" y="6"/>
                    </a:moveTo>
                    <a:lnTo>
                      <a:pt x="10" y="2"/>
                    </a:lnTo>
                    <a:lnTo>
                      <a:pt x="22" y="0"/>
                    </a:lnTo>
                    <a:lnTo>
                      <a:pt x="32" y="0"/>
                    </a:lnTo>
                    <a:lnTo>
                      <a:pt x="44" y="0"/>
                    </a:lnTo>
                    <a:lnTo>
                      <a:pt x="48" y="46"/>
                    </a:lnTo>
                    <a:lnTo>
                      <a:pt x="3" y="46"/>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02" name="Freeform 161"/>
              <p:cNvSpPr>
                <a:spLocks/>
              </p:cNvSpPr>
              <p:nvPr/>
            </p:nvSpPr>
            <p:spPr bwMode="auto">
              <a:xfrm>
                <a:off x="3851" y="13217"/>
                <a:ext cx="223" cy="491"/>
              </a:xfrm>
              <a:custGeom>
                <a:avLst/>
                <a:gdLst>
                  <a:gd name="T0" fmla="*/ 0 w 669"/>
                  <a:gd name="T1" fmla="*/ 0 h 983"/>
                  <a:gd name="T2" fmla="*/ 0 w 669"/>
                  <a:gd name="T3" fmla="*/ 0 h 983"/>
                  <a:gd name="T4" fmla="*/ 0 w 669"/>
                  <a:gd name="T5" fmla="*/ 0 h 983"/>
                  <a:gd name="T6" fmla="*/ 0 w 669"/>
                  <a:gd name="T7" fmla="*/ 0 h 983"/>
                  <a:gd name="T8" fmla="*/ 0 w 669"/>
                  <a:gd name="T9" fmla="*/ 0 h 983"/>
                  <a:gd name="T10" fmla="*/ 0 w 669"/>
                  <a:gd name="T11" fmla="*/ 0 h 983"/>
                  <a:gd name="T12" fmla="*/ 0 w 669"/>
                  <a:gd name="T13" fmla="*/ 0 h 983"/>
                  <a:gd name="T14" fmla="*/ 0 w 669"/>
                  <a:gd name="T15" fmla="*/ 0 h 983"/>
                  <a:gd name="T16" fmla="*/ 0 w 669"/>
                  <a:gd name="T17" fmla="*/ 0 h 983"/>
                  <a:gd name="T18" fmla="*/ 0 w 669"/>
                  <a:gd name="T19" fmla="*/ 0 h 983"/>
                  <a:gd name="T20" fmla="*/ 0 w 669"/>
                  <a:gd name="T21" fmla="*/ 0 h 983"/>
                  <a:gd name="T22" fmla="*/ 0 w 669"/>
                  <a:gd name="T23" fmla="*/ 0 h 983"/>
                  <a:gd name="T24" fmla="*/ 0 w 669"/>
                  <a:gd name="T25" fmla="*/ 0 h 983"/>
                  <a:gd name="T26" fmla="*/ 0 w 669"/>
                  <a:gd name="T27" fmla="*/ 0 h 983"/>
                  <a:gd name="T28" fmla="*/ 0 w 669"/>
                  <a:gd name="T29" fmla="*/ 0 h 983"/>
                  <a:gd name="T30" fmla="*/ 0 w 669"/>
                  <a:gd name="T31" fmla="*/ 0 h 983"/>
                  <a:gd name="T32" fmla="*/ 0 w 669"/>
                  <a:gd name="T33" fmla="*/ 0 h 983"/>
                  <a:gd name="T34" fmla="*/ 0 w 669"/>
                  <a:gd name="T35" fmla="*/ 0 h 983"/>
                  <a:gd name="T36" fmla="*/ 0 w 669"/>
                  <a:gd name="T37" fmla="*/ 0 h 983"/>
                  <a:gd name="T38" fmla="*/ 0 w 669"/>
                  <a:gd name="T39" fmla="*/ 0 h 983"/>
                  <a:gd name="T40" fmla="*/ 0 w 669"/>
                  <a:gd name="T41" fmla="*/ 0 h 983"/>
                  <a:gd name="T42" fmla="*/ 0 w 669"/>
                  <a:gd name="T43" fmla="*/ 0 h 983"/>
                  <a:gd name="T44" fmla="*/ 0 w 669"/>
                  <a:gd name="T45" fmla="*/ 0 h 983"/>
                  <a:gd name="T46" fmla="*/ 0 w 669"/>
                  <a:gd name="T47" fmla="*/ 0 h 983"/>
                  <a:gd name="T48" fmla="*/ 0 w 669"/>
                  <a:gd name="T49" fmla="*/ 0 h 983"/>
                  <a:gd name="T50" fmla="*/ 0 w 669"/>
                  <a:gd name="T51" fmla="*/ 0 h 983"/>
                  <a:gd name="T52" fmla="*/ 0 w 669"/>
                  <a:gd name="T53" fmla="*/ 0 h 983"/>
                  <a:gd name="T54" fmla="*/ 0 w 669"/>
                  <a:gd name="T55" fmla="*/ 0 h 983"/>
                  <a:gd name="T56" fmla="*/ 0 w 669"/>
                  <a:gd name="T57" fmla="*/ 0 h 983"/>
                  <a:gd name="T58" fmla="*/ 0 w 669"/>
                  <a:gd name="T59" fmla="*/ 0 h 983"/>
                  <a:gd name="T60" fmla="*/ 0 w 669"/>
                  <a:gd name="T61" fmla="*/ 0 h 983"/>
                  <a:gd name="T62" fmla="*/ 0 w 669"/>
                  <a:gd name="T63" fmla="*/ 0 h 983"/>
                  <a:gd name="T64" fmla="*/ 0 w 669"/>
                  <a:gd name="T65" fmla="*/ 0 h 983"/>
                  <a:gd name="T66" fmla="*/ 0 w 669"/>
                  <a:gd name="T67" fmla="*/ 0 h 983"/>
                  <a:gd name="T68" fmla="*/ 0 w 669"/>
                  <a:gd name="T69" fmla="*/ 0 h 983"/>
                  <a:gd name="T70" fmla="*/ 0 w 669"/>
                  <a:gd name="T71" fmla="*/ 0 h 983"/>
                  <a:gd name="T72" fmla="*/ 0 w 669"/>
                  <a:gd name="T73" fmla="*/ 0 h 983"/>
                  <a:gd name="T74" fmla="*/ 0 w 669"/>
                  <a:gd name="T75" fmla="*/ 0 h 983"/>
                  <a:gd name="T76" fmla="*/ 0 w 669"/>
                  <a:gd name="T77" fmla="*/ 0 h 983"/>
                  <a:gd name="T78" fmla="*/ 0 w 669"/>
                  <a:gd name="T79" fmla="*/ 0 h 983"/>
                  <a:gd name="T80" fmla="*/ 0 w 669"/>
                  <a:gd name="T81" fmla="*/ 0 h 983"/>
                  <a:gd name="T82" fmla="*/ 0 w 669"/>
                  <a:gd name="T83" fmla="*/ 0 h 983"/>
                  <a:gd name="T84" fmla="*/ 0 w 669"/>
                  <a:gd name="T85" fmla="*/ 0 h 983"/>
                  <a:gd name="T86" fmla="*/ 0 w 669"/>
                  <a:gd name="T87" fmla="*/ 0 h 983"/>
                  <a:gd name="T88" fmla="*/ 0 w 669"/>
                  <a:gd name="T89" fmla="*/ 0 h 983"/>
                  <a:gd name="T90" fmla="*/ 0 w 669"/>
                  <a:gd name="T91" fmla="*/ 0 h 983"/>
                  <a:gd name="T92" fmla="*/ 0 w 669"/>
                  <a:gd name="T93" fmla="*/ 0 h 983"/>
                  <a:gd name="T94" fmla="*/ 0 w 669"/>
                  <a:gd name="T95" fmla="*/ 0 h 983"/>
                  <a:gd name="T96" fmla="*/ 0 w 669"/>
                  <a:gd name="T97" fmla="*/ 0 h 983"/>
                  <a:gd name="T98" fmla="*/ 0 w 669"/>
                  <a:gd name="T99" fmla="*/ 0 h 983"/>
                  <a:gd name="T100" fmla="*/ 0 w 669"/>
                  <a:gd name="T101" fmla="*/ 0 h 983"/>
                  <a:gd name="T102" fmla="*/ 0 w 669"/>
                  <a:gd name="T103" fmla="*/ 0 h 983"/>
                  <a:gd name="T104" fmla="*/ 0 w 669"/>
                  <a:gd name="T105" fmla="*/ 0 h 983"/>
                  <a:gd name="T106" fmla="*/ 0 w 669"/>
                  <a:gd name="T107" fmla="*/ 0 h 983"/>
                  <a:gd name="T108" fmla="*/ 0 w 669"/>
                  <a:gd name="T109" fmla="*/ 0 h 983"/>
                  <a:gd name="T110" fmla="*/ 0 w 669"/>
                  <a:gd name="T111" fmla="*/ 0 h 98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69"/>
                  <a:gd name="T169" fmla="*/ 0 h 983"/>
                  <a:gd name="T170" fmla="*/ 669 w 669"/>
                  <a:gd name="T171" fmla="*/ 983 h 98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69" h="983">
                    <a:moveTo>
                      <a:pt x="294" y="963"/>
                    </a:moveTo>
                    <a:lnTo>
                      <a:pt x="298" y="955"/>
                    </a:lnTo>
                    <a:lnTo>
                      <a:pt x="303" y="949"/>
                    </a:lnTo>
                    <a:lnTo>
                      <a:pt x="308" y="941"/>
                    </a:lnTo>
                    <a:lnTo>
                      <a:pt x="317" y="935"/>
                    </a:lnTo>
                    <a:lnTo>
                      <a:pt x="324" y="928"/>
                    </a:lnTo>
                    <a:lnTo>
                      <a:pt x="332" y="922"/>
                    </a:lnTo>
                    <a:lnTo>
                      <a:pt x="341" y="917"/>
                    </a:lnTo>
                    <a:lnTo>
                      <a:pt x="349" y="914"/>
                    </a:lnTo>
                    <a:lnTo>
                      <a:pt x="342" y="908"/>
                    </a:lnTo>
                    <a:lnTo>
                      <a:pt x="335" y="911"/>
                    </a:lnTo>
                    <a:lnTo>
                      <a:pt x="327" y="914"/>
                    </a:lnTo>
                    <a:lnTo>
                      <a:pt x="320" y="917"/>
                    </a:lnTo>
                    <a:lnTo>
                      <a:pt x="324" y="903"/>
                    </a:lnTo>
                    <a:lnTo>
                      <a:pt x="320" y="892"/>
                    </a:lnTo>
                    <a:lnTo>
                      <a:pt x="310" y="881"/>
                    </a:lnTo>
                    <a:lnTo>
                      <a:pt x="300" y="871"/>
                    </a:lnTo>
                    <a:lnTo>
                      <a:pt x="288" y="862"/>
                    </a:lnTo>
                    <a:lnTo>
                      <a:pt x="284" y="852"/>
                    </a:lnTo>
                    <a:lnTo>
                      <a:pt x="288" y="843"/>
                    </a:lnTo>
                    <a:lnTo>
                      <a:pt x="305" y="833"/>
                    </a:lnTo>
                    <a:lnTo>
                      <a:pt x="304" y="824"/>
                    </a:lnTo>
                    <a:lnTo>
                      <a:pt x="304" y="815"/>
                    </a:lnTo>
                    <a:lnTo>
                      <a:pt x="305" y="806"/>
                    </a:lnTo>
                    <a:lnTo>
                      <a:pt x="307" y="797"/>
                    </a:lnTo>
                    <a:lnTo>
                      <a:pt x="305" y="788"/>
                    </a:lnTo>
                    <a:lnTo>
                      <a:pt x="303" y="780"/>
                    </a:lnTo>
                    <a:lnTo>
                      <a:pt x="297" y="774"/>
                    </a:lnTo>
                    <a:lnTo>
                      <a:pt x="286" y="769"/>
                    </a:lnTo>
                    <a:lnTo>
                      <a:pt x="285" y="758"/>
                    </a:lnTo>
                    <a:lnTo>
                      <a:pt x="288" y="751"/>
                    </a:lnTo>
                    <a:lnTo>
                      <a:pt x="291" y="742"/>
                    </a:lnTo>
                    <a:lnTo>
                      <a:pt x="298" y="736"/>
                    </a:lnTo>
                    <a:lnTo>
                      <a:pt x="303" y="728"/>
                    </a:lnTo>
                    <a:lnTo>
                      <a:pt x="307" y="721"/>
                    </a:lnTo>
                    <a:lnTo>
                      <a:pt x="307" y="710"/>
                    </a:lnTo>
                    <a:lnTo>
                      <a:pt x="305" y="701"/>
                    </a:lnTo>
                    <a:lnTo>
                      <a:pt x="295" y="697"/>
                    </a:lnTo>
                    <a:lnTo>
                      <a:pt x="286" y="692"/>
                    </a:lnTo>
                    <a:lnTo>
                      <a:pt x="276" y="688"/>
                    </a:lnTo>
                    <a:lnTo>
                      <a:pt x="267" y="685"/>
                    </a:lnTo>
                    <a:lnTo>
                      <a:pt x="257" y="679"/>
                    </a:lnTo>
                    <a:lnTo>
                      <a:pt x="253" y="673"/>
                    </a:lnTo>
                    <a:lnTo>
                      <a:pt x="250" y="666"/>
                    </a:lnTo>
                    <a:lnTo>
                      <a:pt x="253" y="657"/>
                    </a:lnTo>
                    <a:lnTo>
                      <a:pt x="266" y="651"/>
                    </a:lnTo>
                    <a:lnTo>
                      <a:pt x="279" y="645"/>
                    </a:lnTo>
                    <a:lnTo>
                      <a:pt x="289" y="637"/>
                    </a:lnTo>
                    <a:lnTo>
                      <a:pt x="301" y="631"/>
                    </a:lnTo>
                    <a:lnTo>
                      <a:pt x="298" y="621"/>
                    </a:lnTo>
                    <a:lnTo>
                      <a:pt x="297" y="613"/>
                    </a:lnTo>
                    <a:lnTo>
                      <a:pt x="295" y="603"/>
                    </a:lnTo>
                    <a:lnTo>
                      <a:pt x="295" y="595"/>
                    </a:lnTo>
                    <a:lnTo>
                      <a:pt x="292" y="585"/>
                    </a:lnTo>
                    <a:lnTo>
                      <a:pt x="288" y="577"/>
                    </a:lnTo>
                    <a:lnTo>
                      <a:pt x="281" y="569"/>
                    </a:lnTo>
                    <a:lnTo>
                      <a:pt x="272" y="563"/>
                    </a:lnTo>
                    <a:lnTo>
                      <a:pt x="275" y="559"/>
                    </a:lnTo>
                    <a:lnTo>
                      <a:pt x="279" y="556"/>
                    </a:lnTo>
                    <a:lnTo>
                      <a:pt x="284" y="552"/>
                    </a:lnTo>
                    <a:lnTo>
                      <a:pt x="294" y="552"/>
                    </a:lnTo>
                    <a:lnTo>
                      <a:pt x="297" y="550"/>
                    </a:lnTo>
                    <a:lnTo>
                      <a:pt x="301" y="547"/>
                    </a:lnTo>
                    <a:lnTo>
                      <a:pt x="295" y="540"/>
                    </a:lnTo>
                    <a:lnTo>
                      <a:pt x="291" y="536"/>
                    </a:lnTo>
                    <a:lnTo>
                      <a:pt x="284" y="530"/>
                    </a:lnTo>
                    <a:lnTo>
                      <a:pt x="276" y="527"/>
                    </a:lnTo>
                    <a:lnTo>
                      <a:pt x="269" y="522"/>
                    </a:lnTo>
                    <a:lnTo>
                      <a:pt x="265" y="518"/>
                    </a:lnTo>
                    <a:lnTo>
                      <a:pt x="262" y="510"/>
                    </a:lnTo>
                    <a:lnTo>
                      <a:pt x="265" y="504"/>
                    </a:lnTo>
                    <a:lnTo>
                      <a:pt x="256" y="506"/>
                    </a:lnTo>
                    <a:lnTo>
                      <a:pt x="251" y="506"/>
                    </a:lnTo>
                    <a:lnTo>
                      <a:pt x="247" y="504"/>
                    </a:lnTo>
                    <a:lnTo>
                      <a:pt x="246" y="502"/>
                    </a:lnTo>
                    <a:lnTo>
                      <a:pt x="240" y="494"/>
                    </a:lnTo>
                    <a:lnTo>
                      <a:pt x="231" y="491"/>
                    </a:lnTo>
                    <a:lnTo>
                      <a:pt x="227" y="496"/>
                    </a:lnTo>
                    <a:lnTo>
                      <a:pt x="209" y="481"/>
                    </a:lnTo>
                    <a:lnTo>
                      <a:pt x="191" y="468"/>
                    </a:lnTo>
                    <a:lnTo>
                      <a:pt x="171" y="452"/>
                    </a:lnTo>
                    <a:lnTo>
                      <a:pt x="152" y="438"/>
                    </a:lnTo>
                    <a:lnTo>
                      <a:pt x="129" y="423"/>
                    </a:lnTo>
                    <a:lnTo>
                      <a:pt x="105" y="412"/>
                    </a:lnTo>
                    <a:lnTo>
                      <a:pt x="77" y="402"/>
                    </a:lnTo>
                    <a:lnTo>
                      <a:pt x="51" y="397"/>
                    </a:lnTo>
                    <a:lnTo>
                      <a:pt x="36" y="383"/>
                    </a:lnTo>
                    <a:lnTo>
                      <a:pt x="36" y="338"/>
                    </a:lnTo>
                    <a:lnTo>
                      <a:pt x="31" y="295"/>
                    </a:lnTo>
                    <a:lnTo>
                      <a:pt x="20" y="252"/>
                    </a:lnTo>
                    <a:lnTo>
                      <a:pt x="10" y="210"/>
                    </a:lnTo>
                    <a:lnTo>
                      <a:pt x="1" y="168"/>
                    </a:lnTo>
                    <a:lnTo>
                      <a:pt x="0" y="127"/>
                    </a:lnTo>
                    <a:lnTo>
                      <a:pt x="7" y="85"/>
                    </a:lnTo>
                    <a:lnTo>
                      <a:pt x="29" y="44"/>
                    </a:lnTo>
                    <a:lnTo>
                      <a:pt x="96" y="42"/>
                    </a:lnTo>
                    <a:lnTo>
                      <a:pt x="167" y="41"/>
                    </a:lnTo>
                    <a:lnTo>
                      <a:pt x="235" y="38"/>
                    </a:lnTo>
                    <a:lnTo>
                      <a:pt x="305" y="35"/>
                    </a:lnTo>
                    <a:lnTo>
                      <a:pt x="373" y="30"/>
                    </a:lnTo>
                    <a:lnTo>
                      <a:pt x="440" y="23"/>
                    </a:lnTo>
                    <a:lnTo>
                      <a:pt x="506" y="13"/>
                    </a:lnTo>
                    <a:lnTo>
                      <a:pt x="573" y="0"/>
                    </a:lnTo>
                    <a:lnTo>
                      <a:pt x="580" y="1"/>
                    </a:lnTo>
                    <a:lnTo>
                      <a:pt x="589" y="4"/>
                    </a:lnTo>
                    <a:lnTo>
                      <a:pt x="596" y="6"/>
                    </a:lnTo>
                    <a:lnTo>
                      <a:pt x="605" y="9"/>
                    </a:lnTo>
                    <a:lnTo>
                      <a:pt x="612" y="12"/>
                    </a:lnTo>
                    <a:lnTo>
                      <a:pt x="620" y="16"/>
                    </a:lnTo>
                    <a:lnTo>
                      <a:pt x="626" y="21"/>
                    </a:lnTo>
                    <a:lnTo>
                      <a:pt x="633" y="27"/>
                    </a:lnTo>
                    <a:lnTo>
                      <a:pt x="621" y="60"/>
                    </a:lnTo>
                    <a:lnTo>
                      <a:pt x="617" y="94"/>
                    </a:lnTo>
                    <a:lnTo>
                      <a:pt x="614" y="129"/>
                    </a:lnTo>
                    <a:lnTo>
                      <a:pt x="617" y="164"/>
                    </a:lnTo>
                    <a:lnTo>
                      <a:pt x="620" y="199"/>
                    </a:lnTo>
                    <a:lnTo>
                      <a:pt x="624" y="236"/>
                    </a:lnTo>
                    <a:lnTo>
                      <a:pt x="629" y="272"/>
                    </a:lnTo>
                    <a:lnTo>
                      <a:pt x="633" y="310"/>
                    </a:lnTo>
                    <a:lnTo>
                      <a:pt x="630" y="319"/>
                    </a:lnTo>
                    <a:lnTo>
                      <a:pt x="630" y="329"/>
                    </a:lnTo>
                    <a:lnTo>
                      <a:pt x="630" y="335"/>
                    </a:lnTo>
                    <a:lnTo>
                      <a:pt x="631" y="343"/>
                    </a:lnTo>
                    <a:lnTo>
                      <a:pt x="631" y="347"/>
                    </a:lnTo>
                    <a:lnTo>
                      <a:pt x="633" y="352"/>
                    </a:lnTo>
                    <a:lnTo>
                      <a:pt x="634" y="358"/>
                    </a:lnTo>
                    <a:lnTo>
                      <a:pt x="636" y="364"/>
                    </a:lnTo>
                    <a:lnTo>
                      <a:pt x="633" y="410"/>
                    </a:lnTo>
                    <a:lnTo>
                      <a:pt x="634" y="458"/>
                    </a:lnTo>
                    <a:lnTo>
                      <a:pt x="636" y="506"/>
                    </a:lnTo>
                    <a:lnTo>
                      <a:pt x="640" y="554"/>
                    </a:lnTo>
                    <a:lnTo>
                      <a:pt x="643" y="601"/>
                    </a:lnTo>
                    <a:lnTo>
                      <a:pt x="648" y="649"/>
                    </a:lnTo>
                    <a:lnTo>
                      <a:pt x="650" y="697"/>
                    </a:lnTo>
                    <a:lnTo>
                      <a:pt x="655" y="744"/>
                    </a:lnTo>
                    <a:lnTo>
                      <a:pt x="650" y="751"/>
                    </a:lnTo>
                    <a:lnTo>
                      <a:pt x="646" y="758"/>
                    </a:lnTo>
                    <a:lnTo>
                      <a:pt x="642" y="765"/>
                    </a:lnTo>
                    <a:lnTo>
                      <a:pt x="642" y="773"/>
                    </a:lnTo>
                    <a:lnTo>
                      <a:pt x="642" y="778"/>
                    </a:lnTo>
                    <a:lnTo>
                      <a:pt x="645" y="785"/>
                    </a:lnTo>
                    <a:lnTo>
                      <a:pt x="649" y="790"/>
                    </a:lnTo>
                    <a:lnTo>
                      <a:pt x="659" y="795"/>
                    </a:lnTo>
                    <a:lnTo>
                      <a:pt x="656" y="803"/>
                    </a:lnTo>
                    <a:lnTo>
                      <a:pt x="653" y="812"/>
                    </a:lnTo>
                    <a:lnTo>
                      <a:pt x="652" y="821"/>
                    </a:lnTo>
                    <a:lnTo>
                      <a:pt x="652" y="830"/>
                    </a:lnTo>
                    <a:lnTo>
                      <a:pt x="652" y="839"/>
                    </a:lnTo>
                    <a:lnTo>
                      <a:pt x="655" y="848"/>
                    </a:lnTo>
                    <a:lnTo>
                      <a:pt x="659" y="856"/>
                    </a:lnTo>
                    <a:lnTo>
                      <a:pt x="669" y="863"/>
                    </a:lnTo>
                    <a:lnTo>
                      <a:pt x="664" y="883"/>
                    </a:lnTo>
                    <a:lnTo>
                      <a:pt x="650" y="901"/>
                    </a:lnTo>
                    <a:lnTo>
                      <a:pt x="633" y="914"/>
                    </a:lnTo>
                    <a:lnTo>
                      <a:pt x="611" y="925"/>
                    </a:lnTo>
                    <a:lnTo>
                      <a:pt x="585" y="934"/>
                    </a:lnTo>
                    <a:lnTo>
                      <a:pt x="560" y="942"/>
                    </a:lnTo>
                    <a:lnTo>
                      <a:pt x="534" y="950"/>
                    </a:lnTo>
                    <a:lnTo>
                      <a:pt x="510" y="959"/>
                    </a:lnTo>
                    <a:lnTo>
                      <a:pt x="482" y="960"/>
                    </a:lnTo>
                    <a:lnTo>
                      <a:pt x="456" y="966"/>
                    </a:lnTo>
                    <a:lnTo>
                      <a:pt x="430" y="971"/>
                    </a:lnTo>
                    <a:lnTo>
                      <a:pt x="403" y="977"/>
                    </a:lnTo>
                    <a:lnTo>
                      <a:pt x="377" y="981"/>
                    </a:lnTo>
                    <a:lnTo>
                      <a:pt x="351" y="983"/>
                    </a:lnTo>
                    <a:lnTo>
                      <a:pt x="324" y="981"/>
                    </a:lnTo>
                    <a:lnTo>
                      <a:pt x="298" y="975"/>
                    </a:lnTo>
                    <a:lnTo>
                      <a:pt x="294" y="963"/>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03" name="Freeform 162"/>
              <p:cNvSpPr>
                <a:spLocks/>
              </p:cNvSpPr>
              <p:nvPr/>
            </p:nvSpPr>
            <p:spPr bwMode="auto">
              <a:xfrm>
                <a:off x="4397" y="13683"/>
                <a:ext cx="110" cy="26"/>
              </a:xfrm>
              <a:custGeom>
                <a:avLst/>
                <a:gdLst>
                  <a:gd name="T0" fmla="*/ 0 w 332"/>
                  <a:gd name="T1" fmla="*/ 1 h 51"/>
                  <a:gd name="T2" fmla="*/ 0 w 332"/>
                  <a:gd name="T3" fmla="*/ 1 h 51"/>
                  <a:gd name="T4" fmla="*/ 0 w 332"/>
                  <a:gd name="T5" fmla="*/ 1 h 51"/>
                  <a:gd name="T6" fmla="*/ 0 w 332"/>
                  <a:gd name="T7" fmla="*/ 1 h 51"/>
                  <a:gd name="T8" fmla="*/ 0 w 332"/>
                  <a:gd name="T9" fmla="*/ 1 h 51"/>
                  <a:gd name="T10" fmla="*/ 0 w 332"/>
                  <a:gd name="T11" fmla="*/ 1 h 51"/>
                  <a:gd name="T12" fmla="*/ 0 w 332"/>
                  <a:gd name="T13" fmla="*/ 1 h 51"/>
                  <a:gd name="T14" fmla="*/ 0 w 332"/>
                  <a:gd name="T15" fmla="*/ 1 h 51"/>
                  <a:gd name="T16" fmla="*/ 0 w 332"/>
                  <a:gd name="T17" fmla="*/ 0 h 51"/>
                  <a:gd name="T18" fmla="*/ 0 w 332"/>
                  <a:gd name="T19" fmla="*/ 0 h 51"/>
                  <a:gd name="T20" fmla="*/ 0 w 332"/>
                  <a:gd name="T21" fmla="*/ 1 h 51"/>
                  <a:gd name="T22" fmla="*/ 0 w 332"/>
                  <a:gd name="T23" fmla="*/ 1 h 51"/>
                  <a:gd name="T24" fmla="*/ 0 w 332"/>
                  <a:gd name="T25" fmla="*/ 1 h 51"/>
                  <a:gd name="T26" fmla="*/ 0 w 332"/>
                  <a:gd name="T27" fmla="*/ 1 h 51"/>
                  <a:gd name="T28" fmla="*/ 0 w 332"/>
                  <a:gd name="T29" fmla="*/ 1 h 51"/>
                  <a:gd name="T30" fmla="*/ 0 w 332"/>
                  <a:gd name="T31" fmla="*/ 1 h 51"/>
                  <a:gd name="T32" fmla="*/ 0 w 332"/>
                  <a:gd name="T33" fmla="*/ 1 h 51"/>
                  <a:gd name="T34" fmla="*/ 0 w 332"/>
                  <a:gd name="T35" fmla="*/ 1 h 51"/>
                  <a:gd name="T36" fmla="*/ 0 w 332"/>
                  <a:gd name="T37" fmla="*/ 1 h 51"/>
                  <a:gd name="T38" fmla="*/ 0 w 332"/>
                  <a:gd name="T39" fmla="*/ 1 h 51"/>
                  <a:gd name="T40" fmla="*/ 0 w 332"/>
                  <a:gd name="T41" fmla="*/ 1 h 51"/>
                  <a:gd name="T42" fmla="*/ 0 w 332"/>
                  <a:gd name="T43" fmla="*/ 1 h 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32"/>
                  <a:gd name="T67" fmla="*/ 0 h 51"/>
                  <a:gd name="T68" fmla="*/ 332 w 332"/>
                  <a:gd name="T69" fmla="*/ 51 h 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32" h="51">
                    <a:moveTo>
                      <a:pt x="0" y="51"/>
                    </a:moveTo>
                    <a:lnTo>
                      <a:pt x="9" y="28"/>
                    </a:lnTo>
                    <a:lnTo>
                      <a:pt x="27" y="17"/>
                    </a:lnTo>
                    <a:lnTo>
                      <a:pt x="50" y="9"/>
                    </a:lnTo>
                    <a:lnTo>
                      <a:pt x="78" y="8"/>
                    </a:lnTo>
                    <a:lnTo>
                      <a:pt x="106" y="8"/>
                    </a:lnTo>
                    <a:lnTo>
                      <a:pt x="135" y="8"/>
                    </a:lnTo>
                    <a:lnTo>
                      <a:pt x="164" y="6"/>
                    </a:lnTo>
                    <a:lnTo>
                      <a:pt x="190" y="0"/>
                    </a:lnTo>
                    <a:lnTo>
                      <a:pt x="332" y="0"/>
                    </a:lnTo>
                    <a:lnTo>
                      <a:pt x="328" y="3"/>
                    </a:lnTo>
                    <a:lnTo>
                      <a:pt x="323" y="6"/>
                    </a:lnTo>
                    <a:lnTo>
                      <a:pt x="319" y="9"/>
                    </a:lnTo>
                    <a:lnTo>
                      <a:pt x="320" y="16"/>
                    </a:lnTo>
                    <a:lnTo>
                      <a:pt x="278" y="13"/>
                    </a:lnTo>
                    <a:lnTo>
                      <a:pt x="237" y="14"/>
                    </a:lnTo>
                    <a:lnTo>
                      <a:pt x="198" y="16"/>
                    </a:lnTo>
                    <a:lnTo>
                      <a:pt x="158" y="22"/>
                    </a:lnTo>
                    <a:lnTo>
                      <a:pt x="117" y="27"/>
                    </a:lnTo>
                    <a:lnTo>
                      <a:pt x="78" y="35"/>
                    </a:lnTo>
                    <a:lnTo>
                      <a:pt x="38" y="42"/>
                    </a:lnTo>
                    <a:lnTo>
                      <a:pt x="0" y="51"/>
                    </a:lnTo>
                    <a:close/>
                  </a:path>
                </a:pathLst>
              </a:custGeom>
              <a:solidFill>
                <a:srgbClr val="8F8F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04" name="Freeform 163"/>
              <p:cNvSpPr>
                <a:spLocks/>
              </p:cNvSpPr>
              <p:nvPr/>
            </p:nvSpPr>
            <p:spPr bwMode="auto">
              <a:xfrm>
                <a:off x="4179" y="13681"/>
                <a:ext cx="18" cy="23"/>
              </a:xfrm>
              <a:custGeom>
                <a:avLst/>
                <a:gdLst>
                  <a:gd name="T0" fmla="*/ 0 w 53"/>
                  <a:gd name="T1" fmla="*/ 0 h 45"/>
                  <a:gd name="T2" fmla="*/ 0 w 53"/>
                  <a:gd name="T3" fmla="*/ 1 h 45"/>
                  <a:gd name="T4" fmla="*/ 0 w 53"/>
                  <a:gd name="T5" fmla="*/ 1 h 45"/>
                  <a:gd name="T6" fmla="*/ 0 w 53"/>
                  <a:gd name="T7" fmla="*/ 1 h 45"/>
                  <a:gd name="T8" fmla="*/ 0 w 53"/>
                  <a:gd name="T9" fmla="*/ 1 h 45"/>
                  <a:gd name="T10" fmla="*/ 0 w 53"/>
                  <a:gd name="T11" fmla="*/ 1 h 45"/>
                  <a:gd name="T12" fmla="*/ 0 w 53"/>
                  <a:gd name="T13" fmla="*/ 1 h 45"/>
                  <a:gd name="T14" fmla="*/ 0 w 53"/>
                  <a:gd name="T15" fmla="*/ 1 h 45"/>
                  <a:gd name="T16" fmla="*/ 0 w 53"/>
                  <a:gd name="T17" fmla="*/ 1 h 45"/>
                  <a:gd name="T18" fmla="*/ 0 w 53"/>
                  <a:gd name="T19" fmla="*/ 1 h 45"/>
                  <a:gd name="T20" fmla="*/ 0 w 53"/>
                  <a:gd name="T21" fmla="*/ 1 h 45"/>
                  <a:gd name="T22" fmla="*/ 0 w 53"/>
                  <a:gd name="T23" fmla="*/ 1 h 45"/>
                  <a:gd name="T24" fmla="*/ 0 w 53"/>
                  <a:gd name="T25" fmla="*/ 1 h 45"/>
                  <a:gd name="T26" fmla="*/ 0 w 53"/>
                  <a:gd name="T27" fmla="*/ 1 h 45"/>
                  <a:gd name="T28" fmla="*/ 0 w 53"/>
                  <a:gd name="T29" fmla="*/ 1 h 45"/>
                  <a:gd name="T30" fmla="*/ 0 w 53"/>
                  <a:gd name="T31" fmla="*/ 1 h 45"/>
                  <a:gd name="T32" fmla="*/ 0 w 53"/>
                  <a:gd name="T33" fmla="*/ 1 h 45"/>
                  <a:gd name="T34" fmla="*/ 0 w 53"/>
                  <a:gd name="T35" fmla="*/ 0 h 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3"/>
                  <a:gd name="T55" fmla="*/ 0 h 45"/>
                  <a:gd name="T56" fmla="*/ 53 w 53"/>
                  <a:gd name="T57" fmla="*/ 45 h 4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3" h="45">
                    <a:moveTo>
                      <a:pt x="9" y="0"/>
                    </a:moveTo>
                    <a:lnTo>
                      <a:pt x="53" y="12"/>
                    </a:lnTo>
                    <a:lnTo>
                      <a:pt x="50" y="21"/>
                    </a:lnTo>
                    <a:lnTo>
                      <a:pt x="46" y="27"/>
                    </a:lnTo>
                    <a:lnTo>
                      <a:pt x="40" y="30"/>
                    </a:lnTo>
                    <a:lnTo>
                      <a:pt x="35" y="35"/>
                    </a:lnTo>
                    <a:lnTo>
                      <a:pt x="27" y="36"/>
                    </a:lnTo>
                    <a:lnTo>
                      <a:pt x="19" y="38"/>
                    </a:lnTo>
                    <a:lnTo>
                      <a:pt x="11" y="40"/>
                    </a:lnTo>
                    <a:lnTo>
                      <a:pt x="2" y="45"/>
                    </a:lnTo>
                    <a:lnTo>
                      <a:pt x="8" y="39"/>
                    </a:lnTo>
                    <a:lnTo>
                      <a:pt x="9" y="33"/>
                    </a:lnTo>
                    <a:lnTo>
                      <a:pt x="6" y="28"/>
                    </a:lnTo>
                    <a:lnTo>
                      <a:pt x="5" y="23"/>
                    </a:lnTo>
                    <a:lnTo>
                      <a:pt x="0" y="17"/>
                    </a:lnTo>
                    <a:lnTo>
                      <a:pt x="0" y="11"/>
                    </a:lnTo>
                    <a:lnTo>
                      <a:pt x="2" y="5"/>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05" name="Freeform 164"/>
              <p:cNvSpPr>
                <a:spLocks/>
              </p:cNvSpPr>
              <p:nvPr/>
            </p:nvSpPr>
            <p:spPr bwMode="auto">
              <a:xfrm>
                <a:off x="4203" y="13679"/>
                <a:ext cx="21" cy="25"/>
              </a:xfrm>
              <a:custGeom>
                <a:avLst/>
                <a:gdLst>
                  <a:gd name="T0" fmla="*/ 0 w 63"/>
                  <a:gd name="T1" fmla="*/ 1 h 49"/>
                  <a:gd name="T2" fmla="*/ 0 w 63"/>
                  <a:gd name="T3" fmla="*/ 1 h 49"/>
                  <a:gd name="T4" fmla="*/ 0 w 63"/>
                  <a:gd name="T5" fmla="*/ 1 h 49"/>
                  <a:gd name="T6" fmla="*/ 0 w 63"/>
                  <a:gd name="T7" fmla="*/ 1 h 49"/>
                  <a:gd name="T8" fmla="*/ 0 w 63"/>
                  <a:gd name="T9" fmla="*/ 1 h 49"/>
                  <a:gd name="T10" fmla="*/ 0 w 63"/>
                  <a:gd name="T11" fmla="*/ 1 h 49"/>
                  <a:gd name="T12" fmla="*/ 0 w 63"/>
                  <a:gd name="T13" fmla="*/ 1 h 49"/>
                  <a:gd name="T14" fmla="*/ 0 w 63"/>
                  <a:gd name="T15" fmla="*/ 1 h 49"/>
                  <a:gd name="T16" fmla="*/ 0 w 63"/>
                  <a:gd name="T17" fmla="*/ 1 h 49"/>
                  <a:gd name="T18" fmla="*/ 0 w 63"/>
                  <a:gd name="T19" fmla="*/ 0 h 49"/>
                  <a:gd name="T20" fmla="*/ 0 w 63"/>
                  <a:gd name="T21" fmla="*/ 1 h 49"/>
                  <a:gd name="T22" fmla="*/ 0 w 63"/>
                  <a:gd name="T23" fmla="*/ 1 h 49"/>
                  <a:gd name="T24" fmla="*/ 0 w 63"/>
                  <a:gd name="T25" fmla="*/ 1 h 49"/>
                  <a:gd name="T26" fmla="*/ 0 w 63"/>
                  <a:gd name="T27" fmla="*/ 1 h 49"/>
                  <a:gd name="T28" fmla="*/ 0 w 63"/>
                  <a:gd name="T29" fmla="*/ 1 h 49"/>
                  <a:gd name="T30" fmla="*/ 0 w 63"/>
                  <a:gd name="T31" fmla="*/ 1 h 49"/>
                  <a:gd name="T32" fmla="*/ 0 w 63"/>
                  <a:gd name="T33" fmla="*/ 1 h 49"/>
                  <a:gd name="T34" fmla="*/ 0 w 63"/>
                  <a:gd name="T35" fmla="*/ 1 h 4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3"/>
                  <a:gd name="T55" fmla="*/ 0 h 49"/>
                  <a:gd name="T56" fmla="*/ 63 w 63"/>
                  <a:gd name="T57" fmla="*/ 49 h 4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3" h="49">
                    <a:moveTo>
                      <a:pt x="4" y="46"/>
                    </a:moveTo>
                    <a:lnTo>
                      <a:pt x="1" y="40"/>
                    </a:lnTo>
                    <a:lnTo>
                      <a:pt x="1" y="33"/>
                    </a:lnTo>
                    <a:lnTo>
                      <a:pt x="0" y="27"/>
                    </a:lnTo>
                    <a:lnTo>
                      <a:pt x="3" y="21"/>
                    </a:lnTo>
                    <a:lnTo>
                      <a:pt x="4" y="14"/>
                    </a:lnTo>
                    <a:lnTo>
                      <a:pt x="10" y="9"/>
                    </a:lnTo>
                    <a:lnTo>
                      <a:pt x="16" y="5"/>
                    </a:lnTo>
                    <a:lnTo>
                      <a:pt x="26" y="4"/>
                    </a:lnTo>
                    <a:lnTo>
                      <a:pt x="63" y="0"/>
                    </a:lnTo>
                    <a:lnTo>
                      <a:pt x="57" y="7"/>
                    </a:lnTo>
                    <a:lnTo>
                      <a:pt x="53" y="16"/>
                    </a:lnTo>
                    <a:lnTo>
                      <a:pt x="50" y="26"/>
                    </a:lnTo>
                    <a:lnTo>
                      <a:pt x="47" y="35"/>
                    </a:lnTo>
                    <a:lnTo>
                      <a:pt x="41" y="43"/>
                    </a:lnTo>
                    <a:lnTo>
                      <a:pt x="34" y="48"/>
                    </a:lnTo>
                    <a:lnTo>
                      <a:pt x="20" y="49"/>
                    </a:lnTo>
                    <a:lnTo>
                      <a:pt x="4"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06" name="Freeform 165"/>
              <p:cNvSpPr>
                <a:spLocks/>
              </p:cNvSpPr>
              <p:nvPr/>
            </p:nvSpPr>
            <p:spPr bwMode="auto">
              <a:xfrm>
                <a:off x="4232" y="13677"/>
                <a:ext cx="27" cy="22"/>
              </a:xfrm>
              <a:custGeom>
                <a:avLst/>
                <a:gdLst>
                  <a:gd name="T0" fmla="*/ 0 w 82"/>
                  <a:gd name="T1" fmla="*/ 0 h 46"/>
                  <a:gd name="T2" fmla="*/ 0 w 82"/>
                  <a:gd name="T3" fmla="*/ 0 h 46"/>
                  <a:gd name="T4" fmla="*/ 0 w 82"/>
                  <a:gd name="T5" fmla="*/ 0 h 46"/>
                  <a:gd name="T6" fmla="*/ 0 w 82"/>
                  <a:gd name="T7" fmla="*/ 0 h 46"/>
                  <a:gd name="T8" fmla="*/ 0 w 82"/>
                  <a:gd name="T9" fmla="*/ 0 h 46"/>
                  <a:gd name="T10" fmla="*/ 0 w 82"/>
                  <a:gd name="T11" fmla="*/ 0 h 46"/>
                  <a:gd name="T12" fmla="*/ 0 w 82"/>
                  <a:gd name="T13" fmla="*/ 0 h 46"/>
                  <a:gd name="T14" fmla="*/ 0 w 82"/>
                  <a:gd name="T15" fmla="*/ 0 h 46"/>
                  <a:gd name="T16" fmla="*/ 0 w 82"/>
                  <a:gd name="T17" fmla="*/ 0 h 46"/>
                  <a:gd name="T18" fmla="*/ 0 w 82"/>
                  <a:gd name="T19" fmla="*/ 0 h 46"/>
                  <a:gd name="T20" fmla="*/ 0 w 82"/>
                  <a:gd name="T21" fmla="*/ 0 h 46"/>
                  <a:gd name="T22" fmla="*/ 0 w 82"/>
                  <a:gd name="T23" fmla="*/ 0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2"/>
                  <a:gd name="T37" fmla="*/ 0 h 46"/>
                  <a:gd name="T38" fmla="*/ 82 w 82"/>
                  <a:gd name="T39" fmla="*/ 46 h 4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2" h="46">
                    <a:moveTo>
                      <a:pt x="0" y="44"/>
                    </a:moveTo>
                    <a:lnTo>
                      <a:pt x="3" y="36"/>
                    </a:lnTo>
                    <a:lnTo>
                      <a:pt x="6" y="29"/>
                    </a:lnTo>
                    <a:lnTo>
                      <a:pt x="10" y="21"/>
                    </a:lnTo>
                    <a:lnTo>
                      <a:pt x="15" y="15"/>
                    </a:lnTo>
                    <a:lnTo>
                      <a:pt x="19" y="8"/>
                    </a:lnTo>
                    <a:lnTo>
                      <a:pt x="28" y="3"/>
                    </a:lnTo>
                    <a:lnTo>
                      <a:pt x="37" y="0"/>
                    </a:lnTo>
                    <a:lnTo>
                      <a:pt x="51" y="0"/>
                    </a:lnTo>
                    <a:lnTo>
                      <a:pt x="82" y="9"/>
                    </a:lnTo>
                    <a:lnTo>
                      <a:pt x="59" y="46"/>
                    </a:lnTo>
                    <a:lnTo>
                      <a:pt x="0"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07" name="Freeform 166"/>
              <p:cNvSpPr>
                <a:spLocks/>
              </p:cNvSpPr>
              <p:nvPr/>
            </p:nvSpPr>
            <p:spPr bwMode="auto">
              <a:xfrm>
                <a:off x="3427" y="13545"/>
                <a:ext cx="50" cy="144"/>
              </a:xfrm>
              <a:custGeom>
                <a:avLst/>
                <a:gdLst>
                  <a:gd name="T0" fmla="*/ 0 w 152"/>
                  <a:gd name="T1" fmla="*/ 1 h 287"/>
                  <a:gd name="T2" fmla="*/ 0 w 152"/>
                  <a:gd name="T3" fmla="*/ 1 h 287"/>
                  <a:gd name="T4" fmla="*/ 0 w 152"/>
                  <a:gd name="T5" fmla="*/ 1 h 287"/>
                  <a:gd name="T6" fmla="*/ 0 w 152"/>
                  <a:gd name="T7" fmla="*/ 1 h 287"/>
                  <a:gd name="T8" fmla="*/ 0 w 152"/>
                  <a:gd name="T9" fmla="*/ 1 h 287"/>
                  <a:gd name="T10" fmla="*/ 0 w 152"/>
                  <a:gd name="T11" fmla="*/ 1 h 287"/>
                  <a:gd name="T12" fmla="*/ 0 w 152"/>
                  <a:gd name="T13" fmla="*/ 0 h 287"/>
                  <a:gd name="T14" fmla="*/ 0 w 152"/>
                  <a:gd name="T15" fmla="*/ 0 h 287"/>
                  <a:gd name="T16" fmla="*/ 0 w 152"/>
                  <a:gd name="T17" fmla="*/ 0 h 287"/>
                  <a:gd name="T18" fmla="*/ 0 w 152"/>
                  <a:gd name="T19" fmla="*/ 1 h 287"/>
                  <a:gd name="T20" fmla="*/ 0 w 152"/>
                  <a:gd name="T21" fmla="*/ 1 h 287"/>
                  <a:gd name="T22" fmla="*/ 0 w 152"/>
                  <a:gd name="T23" fmla="*/ 1 h 287"/>
                  <a:gd name="T24" fmla="*/ 0 w 152"/>
                  <a:gd name="T25" fmla="*/ 1 h 287"/>
                  <a:gd name="T26" fmla="*/ 0 w 152"/>
                  <a:gd name="T27" fmla="*/ 1 h 287"/>
                  <a:gd name="T28" fmla="*/ 0 w 152"/>
                  <a:gd name="T29" fmla="*/ 1 h 287"/>
                  <a:gd name="T30" fmla="*/ 0 w 152"/>
                  <a:gd name="T31" fmla="*/ 1 h 287"/>
                  <a:gd name="T32" fmla="*/ 0 w 152"/>
                  <a:gd name="T33" fmla="*/ 1 h 287"/>
                  <a:gd name="T34" fmla="*/ 0 w 152"/>
                  <a:gd name="T35" fmla="*/ 1 h 287"/>
                  <a:gd name="T36" fmla="*/ 0 w 152"/>
                  <a:gd name="T37" fmla="*/ 1 h 287"/>
                  <a:gd name="T38" fmla="*/ 0 w 152"/>
                  <a:gd name="T39" fmla="*/ 1 h 287"/>
                  <a:gd name="T40" fmla="*/ 0 w 152"/>
                  <a:gd name="T41" fmla="*/ 1 h 287"/>
                  <a:gd name="T42" fmla="*/ 0 w 152"/>
                  <a:gd name="T43" fmla="*/ 1 h 287"/>
                  <a:gd name="T44" fmla="*/ 0 w 152"/>
                  <a:gd name="T45" fmla="*/ 1 h 287"/>
                  <a:gd name="T46" fmla="*/ 0 w 152"/>
                  <a:gd name="T47" fmla="*/ 1 h 287"/>
                  <a:gd name="T48" fmla="*/ 0 w 152"/>
                  <a:gd name="T49" fmla="*/ 1 h 287"/>
                  <a:gd name="T50" fmla="*/ 0 w 152"/>
                  <a:gd name="T51" fmla="*/ 1 h 287"/>
                  <a:gd name="T52" fmla="*/ 0 w 152"/>
                  <a:gd name="T53" fmla="*/ 1 h 287"/>
                  <a:gd name="T54" fmla="*/ 0 w 152"/>
                  <a:gd name="T55" fmla="*/ 1 h 287"/>
                  <a:gd name="T56" fmla="*/ 0 w 152"/>
                  <a:gd name="T57" fmla="*/ 1 h 287"/>
                  <a:gd name="T58" fmla="*/ 0 w 152"/>
                  <a:gd name="T59" fmla="*/ 1 h 287"/>
                  <a:gd name="T60" fmla="*/ 0 w 152"/>
                  <a:gd name="T61" fmla="*/ 1 h 287"/>
                  <a:gd name="T62" fmla="*/ 0 w 152"/>
                  <a:gd name="T63" fmla="*/ 1 h 287"/>
                  <a:gd name="T64" fmla="*/ 0 w 152"/>
                  <a:gd name="T65" fmla="*/ 1 h 287"/>
                  <a:gd name="T66" fmla="*/ 0 w 152"/>
                  <a:gd name="T67" fmla="*/ 1 h 28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2"/>
                  <a:gd name="T103" fmla="*/ 0 h 287"/>
                  <a:gd name="T104" fmla="*/ 152 w 152"/>
                  <a:gd name="T105" fmla="*/ 287 h 28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2" h="287">
                    <a:moveTo>
                      <a:pt x="0" y="284"/>
                    </a:moveTo>
                    <a:lnTo>
                      <a:pt x="2" y="26"/>
                    </a:lnTo>
                    <a:lnTo>
                      <a:pt x="10" y="16"/>
                    </a:lnTo>
                    <a:lnTo>
                      <a:pt x="19" y="11"/>
                    </a:lnTo>
                    <a:lnTo>
                      <a:pt x="30" y="6"/>
                    </a:lnTo>
                    <a:lnTo>
                      <a:pt x="43" y="3"/>
                    </a:lnTo>
                    <a:lnTo>
                      <a:pt x="55" y="0"/>
                    </a:lnTo>
                    <a:lnTo>
                      <a:pt x="68" y="0"/>
                    </a:lnTo>
                    <a:lnTo>
                      <a:pt x="81" y="0"/>
                    </a:lnTo>
                    <a:lnTo>
                      <a:pt x="96" y="1"/>
                    </a:lnTo>
                    <a:lnTo>
                      <a:pt x="105" y="5"/>
                    </a:lnTo>
                    <a:lnTo>
                      <a:pt x="117" y="6"/>
                    </a:lnTo>
                    <a:lnTo>
                      <a:pt x="127" y="6"/>
                    </a:lnTo>
                    <a:lnTo>
                      <a:pt x="137" y="10"/>
                    </a:lnTo>
                    <a:lnTo>
                      <a:pt x="147" y="42"/>
                    </a:lnTo>
                    <a:lnTo>
                      <a:pt x="150" y="74"/>
                    </a:lnTo>
                    <a:lnTo>
                      <a:pt x="149" y="107"/>
                    </a:lnTo>
                    <a:lnTo>
                      <a:pt x="146" y="140"/>
                    </a:lnTo>
                    <a:lnTo>
                      <a:pt x="141" y="172"/>
                    </a:lnTo>
                    <a:lnTo>
                      <a:pt x="140" y="205"/>
                    </a:lnTo>
                    <a:lnTo>
                      <a:pt x="141" y="238"/>
                    </a:lnTo>
                    <a:lnTo>
                      <a:pt x="152" y="272"/>
                    </a:lnTo>
                    <a:lnTo>
                      <a:pt x="138" y="275"/>
                    </a:lnTo>
                    <a:lnTo>
                      <a:pt x="125" y="277"/>
                    </a:lnTo>
                    <a:lnTo>
                      <a:pt x="111" y="277"/>
                    </a:lnTo>
                    <a:lnTo>
                      <a:pt x="98" y="277"/>
                    </a:lnTo>
                    <a:lnTo>
                      <a:pt x="83" y="277"/>
                    </a:lnTo>
                    <a:lnTo>
                      <a:pt x="70" y="278"/>
                    </a:lnTo>
                    <a:lnTo>
                      <a:pt x="57" y="281"/>
                    </a:lnTo>
                    <a:lnTo>
                      <a:pt x="48" y="287"/>
                    </a:lnTo>
                    <a:lnTo>
                      <a:pt x="35" y="283"/>
                    </a:lnTo>
                    <a:lnTo>
                      <a:pt x="23" y="283"/>
                    </a:lnTo>
                    <a:lnTo>
                      <a:pt x="10" y="283"/>
                    </a:lnTo>
                    <a:lnTo>
                      <a:pt x="0" y="2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08" name="Freeform 167"/>
              <p:cNvSpPr>
                <a:spLocks/>
              </p:cNvSpPr>
              <p:nvPr/>
            </p:nvSpPr>
            <p:spPr bwMode="auto">
              <a:xfrm>
                <a:off x="3296" y="13671"/>
                <a:ext cx="13" cy="16"/>
              </a:xfrm>
              <a:custGeom>
                <a:avLst/>
                <a:gdLst>
                  <a:gd name="T0" fmla="*/ 0 w 38"/>
                  <a:gd name="T1" fmla="*/ 0 h 32"/>
                  <a:gd name="T2" fmla="*/ 0 w 38"/>
                  <a:gd name="T3" fmla="*/ 0 h 32"/>
                  <a:gd name="T4" fmla="*/ 0 w 38"/>
                  <a:gd name="T5" fmla="*/ 1 h 32"/>
                  <a:gd name="T6" fmla="*/ 0 w 38"/>
                  <a:gd name="T7" fmla="*/ 1 h 32"/>
                  <a:gd name="T8" fmla="*/ 0 w 38"/>
                  <a:gd name="T9" fmla="*/ 0 h 32"/>
                  <a:gd name="T10" fmla="*/ 0 60000 65536"/>
                  <a:gd name="T11" fmla="*/ 0 60000 65536"/>
                  <a:gd name="T12" fmla="*/ 0 60000 65536"/>
                  <a:gd name="T13" fmla="*/ 0 60000 65536"/>
                  <a:gd name="T14" fmla="*/ 0 60000 65536"/>
                  <a:gd name="T15" fmla="*/ 0 w 38"/>
                  <a:gd name="T16" fmla="*/ 0 h 32"/>
                  <a:gd name="T17" fmla="*/ 38 w 38"/>
                  <a:gd name="T18" fmla="*/ 32 h 32"/>
                </a:gdLst>
                <a:ahLst/>
                <a:cxnLst>
                  <a:cxn ang="T10">
                    <a:pos x="T0" y="T1"/>
                  </a:cxn>
                  <a:cxn ang="T11">
                    <a:pos x="T2" y="T3"/>
                  </a:cxn>
                  <a:cxn ang="T12">
                    <a:pos x="T4" y="T5"/>
                  </a:cxn>
                  <a:cxn ang="T13">
                    <a:pos x="T6" y="T7"/>
                  </a:cxn>
                  <a:cxn ang="T14">
                    <a:pos x="T8" y="T9"/>
                  </a:cxn>
                </a:cxnLst>
                <a:rect l="T15" t="T16" r="T17" b="T18"/>
                <a:pathLst>
                  <a:path w="38" h="32">
                    <a:moveTo>
                      <a:pt x="0" y="0"/>
                    </a:moveTo>
                    <a:lnTo>
                      <a:pt x="38" y="0"/>
                    </a:lnTo>
                    <a:lnTo>
                      <a:pt x="30" y="32"/>
                    </a:lnTo>
                    <a:lnTo>
                      <a:pt x="0" y="3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09" name="Freeform 168"/>
              <p:cNvSpPr>
                <a:spLocks/>
              </p:cNvSpPr>
              <p:nvPr/>
            </p:nvSpPr>
            <p:spPr bwMode="auto">
              <a:xfrm>
                <a:off x="3191" y="13534"/>
                <a:ext cx="63" cy="154"/>
              </a:xfrm>
              <a:custGeom>
                <a:avLst/>
                <a:gdLst>
                  <a:gd name="T0" fmla="*/ 0 w 190"/>
                  <a:gd name="T1" fmla="*/ 1 h 307"/>
                  <a:gd name="T2" fmla="*/ 0 w 190"/>
                  <a:gd name="T3" fmla="*/ 1 h 307"/>
                  <a:gd name="T4" fmla="*/ 0 w 190"/>
                  <a:gd name="T5" fmla="*/ 1 h 307"/>
                  <a:gd name="T6" fmla="*/ 0 w 190"/>
                  <a:gd name="T7" fmla="*/ 1 h 307"/>
                  <a:gd name="T8" fmla="*/ 0 w 190"/>
                  <a:gd name="T9" fmla="*/ 1 h 307"/>
                  <a:gd name="T10" fmla="*/ 0 w 190"/>
                  <a:gd name="T11" fmla="*/ 1 h 307"/>
                  <a:gd name="T12" fmla="*/ 0 w 190"/>
                  <a:gd name="T13" fmla="*/ 1 h 307"/>
                  <a:gd name="T14" fmla="*/ 0 w 190"/>
                  <a:gd name="T15" fmla="*/ 1 h 307"/>
                  <a:gd name="T16" fmla="*/ 0 w 190"/>
                  <a:gd name="T17" fmla="*/ 1 h 307"/>
                  <a:gd name="T18" fmla="*/ 0 w 190"/>
                  <a:gd name="T19" fmla="*/ 1 h 307"/>
                  <a:gd name="T20" fmla="*/ 0 w 190"/>
                  <a:gd name="T21" fmla="*/ 1 h 307"/>
                  <a:gd name="T22" fmla="*/ 0 w 190"/>
                  <a:gd name="T23" fmla="*/ 1 h 307"/>
                  <a:gd name="T24" fmla="*/ 0 w 190"/>
                  <a:gd name="T25" fmla="*/ 1 h 307"/>
                  <a:gd name="T26" fmla="*/ 0 w 190"/>
                  <a:gd name="T27" fmla="*/ 1 h 307"/>
                  <a:gd name="T28" fmla="*/ 0 w 190"/>
                  <a:gd name="T29" fmla="*/ 1 h 307"/>
                  <a:gd name="T30" fmla="*/ 0 w 190"/>
                  <a:gd name="T31" fmla="*/ 1 h 307"/>
                  <a:gd name="T32" fmla="*/ 0 w 190"/>
                  <a:gd name="T33" fmla="*/ 1 h 307"/>
                  <a:gd name="T34" fmla="*/ 0 w 190"/>
                  <a:gd name="T35" fmla="*/ 1 h 307"/>
                  <a:gd name="T36" fmla="*/ 0 w 190"/>
                  <a:gd name="T37" fmla="*/ 1 h 307"/>
                  <a:gd name="T38" fmla="*/ 0 w 190"/>
                  <a:gd name="T39" fmla="*/ 1 h 307"/>
                  <a:gd name="T40" fmla="*/ 0 w 190"/>
                  <a:gd name="T41" fmla="*/ 1 h 307"/>
                  <a:gd name="T42" fmla="*/ 0 w 190"/>
                  <a:gd name="T43" fmla="*/ 1 h 307"/>
                  <a:gd name="T44" fmla="*/ 0 w 190"/>
                  <a:gd name="T45" fmla="*/ 1 h 307"/>
                  <a:gd name="T46" fmla="*/ 0 w 190"/>
                  <a:gd name="T47" fmla="*/ 1 h 307"/>
                  <a:gd name="T48" fmla="*/ 0 w 190"/>
                  <a:gd name="T49" fmla="*/ 1 h 307"/>
                  <a:gd name="T50" fmla="*/ 0 w 190"/>
                  <a:gd name="T51" fmla="*/ 0 h 307"/>
                  <a:gd name="T52" fmla="*/ 0 w 190"/>
                  <a:gd name="T53" fmla="*/ 0 h 307"/>
                  <a:gd name="T54" fmla="*/ 0 w 190"/>
                  <a:gd name="T55" fmla="*/ 0 h 307"/>
                  <a:gd name="T56" fmla="*/ 0 w 190"/>
                  <a:gd name="T57" fmla="*/ 0 h 307"/>
                  <a:gd name="T58" fmla="*/ 0 w 190"/>
                  <a:gd name="T59" fmla="*/ 1 h 307"/>
                  <a:gd name="T60" fmla="*/ 0 w 190"/>
                  <a:gd name="T61" fmla="*/ 1 h 307"/>
                  <a:gd name="T62" fmla="*/ 0 w 190"/>
                  <a:gd name="T63" fmla="*/ 1 h 307"/>
                  <a:gd name="T64" fmla="*/ 0 w 190"/>
                  <a:gd name="T65" fmla="*/ 1 h 307"/>
                  <a:gd name="T66" fmla="*/ 0 w 190"/>
                  <a:gd name="T67" fmla="*/ 1 h 307"/>
                  <a:gd name="T68" fmla="*/ 0 w 190"/>
                  <a:gd name="T69" fmla="*/ 1 h 307"/>
                  <a:gd name="T70" fmla="*/ 0 w 190"/>
                  <a:gd name="T71" fmla="*/ 1 h 307"/>
                  <a:gd name="T72" fmla="*/ 0 w 190"/>
                  <a:gd name="T73" fmla="*/ 1 h 307"/>
                  <a:gd name="T74" fmla="*/ 0 w 190"/>
                  <a:gd name="T75" fmla="*/ 1 h 307"/>
                  <a:gd name="T76" fmla="*/ 0 w 190"/>
                  <a:gd name="T77" fmla="*/ 1 h 307"/>
                  <a:gd name="T78" fmla="*/ 0 w 190"/>
                  <a:gd name="T79" fmla="*/ 1 h 307"/>
                  <a:gd name="T80" fmla="*/ 0 w 190"/>
                  <a:gd name="T81" fmla="*/ 1 h 307"/>
                  <a:gd name="T82" fmla="*/ 0 w 190"/>
                  <a:gd name="T83" fmla="*/ 1 h 307"/>
                  <a:gd name="T84" fmla="*/ 0 w 190"/>
                  <a:gd name="T85" fmla="*/ 1 h 307"/>
                  <a:gd name="T86" fmla="*/ 0 w 190"/>
                  <a:gd name="T87" fmla="*/ 1 h 307"/>
                  <a:gd name="T88" fmla="*/ 0 w 190"/>
                  <a:gd name="T89" fmla="*/ 1 h 307"/>
                  <a:gd name="T90" fmla="*/ 0 w 190"/>
                  <a:gd name="T91" fmla="*/ 1 h 30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90"/>
                  <a:gd name="T139" fmla="*/ 0 h 307"/>
                  <a:gd name="T140" fmla="*/ 190 w 190"/>
                  <a:gd name="T141" fmla="*/ 307 h 30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90" h="307">
                    <a:moveTo>
                      <a:pt x="19" y="299"/>
                    </a:moveTo>
                    <a:lnTo>
                      <a:pt x="18" y="273"/>
                    </a:lnTo>
                    <a:lnTo>
                      <a:pt x="18" y="248"/>
                    </a:lnTo>
                    <a:lnTo>
                      <a:pt x="18" y="222"/>
                    </a:lnTo>
                    <a:lnTo>
                      <a:pt x="18" y="196"/>
                    </a:lnTo>
                    <a:lnTo>
                      <a:pt x="13" y="170"/>
                    </a:lnTo>
                    <a:lnTo>
                      <a:pt x="10" y="144"/>
                    </a:lnTo>
                    <a:lnTo>
                      <a:pt x="6" y="120"/>
                    </a:lnTo>
                    <a:lnTo>
                      <a:pt x="0" y="96"/>
                    </a:lnTo>
                    <a:lnTo>
                      <a:pt x="9" y="91"/>
                    </a:lnTo>
                    <a:lnTo>
                      <a:pt x="13" y="86"/>
                    </a:lnTo>
                    <a:lnTo>
                      <a:pt x="16" y="80"/>
                    </a:lnTo>
                    <a:lnTo>
                      <a:pt x="19" y="73"/>
                    </a:lnTo>
                    <a:lnTo>
                      <a:pt x="18" y="65"/>
                    </a:lnTo>
                    <a:lnTo>
                      <a:pt x="18" y="58"/>
                    </a:lnTo>
                    <a:lnTo>
                      <a:pt x="19" y="51"/>
                    </a:lnTo>
                    <a:lnTo>
                      <a:pt x="22" y="46"/>
                    </a:lnTo>
                    <a:lnTo>
                      <a:pt x="22" y="36"/>
                    </a:lnTo>
                    <a:lnTo>
                      <a:pt x="18" y="29"/>
                    </a:lnTo>
                    <a:lnTo>
                      <a:pt x="13" y="20"/>
                    </a:lnTo>
                    <a:lnTo>
                      <a:pt x="15" y="11"/>
                    </a:lnTo>
                    <a:lnTo>
                      <a:pt x="25" y="6"/>
                    </a:lnTo>
                    <a:lnTo>
                      <a:pt x="35" y="4"/>
                    </a:lnTo>
                    <a:lnTo>
                      <a:pt x="45" y="1"/>
                    </a:lnTo>
                    <a:lnTo>
                      <a:pt x="57" y="1"/>
                    </a:lnTo>
                    <a:lnTo>
                      <a:pt x="66" y="0"/>
                    </a:lnTo>
                    <a:lnTo>
                      <a:pt x="77" y="0"/>
                    </a:lnTo>
                    <a:lnTo>
                      <a:pt x="88" y="0"/>
                    </a:lnTo>
                    <a:lnTo>
                      <a:pt x="101" y="0"/>
                    </a:lnTo>
                    <a:lnTo>
                      <a:pt x="137" y="9"/>
                    </a:lnTo>
                    <a:lnTo>
                      <a:pt x="162" y="28"/>
                    </a:lnTo>
                    <a:lnTo>
                      <a:pt x="174" y="52"/>
                    </a:lnTo>
                    <a:lnTo>
                      <a:pt x="180" y="83"/>
                    </a:lnTo>
                    <a:lnTo>
                      <a:pt x="180" y="113"/>
                    </a:lnTo>
                    <a:lnTo>
                      <a:pt x="180" y="146"/>
                    </a:lnTo>
                    <a:lnTo>
                      <a:pt x="181" y="177"/>
                    </a:lnTo>
                    <a:lnTo>
                      <a:pt x="190" y="205"/>
                    </a:lnTo>
                    <a:lnTo>
                      <a:pt x="190" y="304"/>
                    </a:lnTo>
                    <a:lnTo>
                      <a:pt x="168" y="306"/>
                    </a:lnTo>
                    <a:lnTo>
                      <a:pt x="148" y="307"/>
                    </a:lnTo>
                    <a:lnTo>
                      <a:pt x="126" y="306"/>
                    </a:lnTo>
                    <a:lnTo>
                      <a:pt x="105" y="306"/>
                    </a:lnTo>
                    <a:lnTo>
                      <a:pt x="83" y="304"/>
                    </a:lnTo>
                    <a:lnTo>
                      <a:pt x="61" y="302"/>
                    </a:lnTo>
                    <a:lnTo>
                      <a:pt x="39" y="300"/>
                    </a:lnTo>
                    <a:lnTo>
                      <a:pt x="19" y="2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10" name="Freeform 169"/>
              <p:cNvSpPr>
                <a:spLocks/>
              </p:cNvSpPr>
              <p:nvPr/>
            </p:nvSpPr>
            <p:spPr bwMode="auto">
              <a:xfrm>
                <a:off x="3606" y="13520"/>
                <a:ext cx="46" cy="166"/>
              </a:xfrm>
              <a:custGeom>
                <a:avLst/>
                <a:gdLst>
                  <a:gd name="T0" fmla="*/ 0 w 138"/>
                  <a:gd name="T1" fmla="*/ 1 h 331"/>
                  <a:gd name="T2" fmla="*/ 0 w 138"/>
                  <a:gd name="T3" fmla="*/ 1 h 331"/>
                  <a:gd name="T4" fmla="*/ 0 w 138"/>
                  <a:gd name="T5" fmla="*/ 1 h 331"/>
                  <a:gd name="T6" fmla="*/ 0 w 138"/>
                  <a:gd name="T7" fmla="*/ 1 h 331"/>
                  <a:gd name="T8" fmla="*/ 0 w 138"/>
                  <a:gd name="T9" fmla="*/ 1 h 331"/>
                  <a:gd name="T10" fmla="*/ 0 w 138"/>
                  <a:gd name="T11" fmla="*/ 1 h 331"/>
                  <a:gd name="T12" fmla="*/ 0 w 138"/>
                  <a:gd name="T13" fmla="*/ 1 h 331"/>
                  <a:gd name="T14" fmla="*/ 0 w 138"/>
                  <a:gd name="T15" fmla="*/ 1 h 331"/>
                  <a:gd name="T16" fmla="*/ 0 w 138"/>
                  <a:gd name="T17" fmla="*/ 1 h 331"/>
                  <a:gd name="T18" fmla="*/ 0 w 138"/>
                  <a:gd name="T19" fmla="*/ 1 h 331"/>
                  <a:gd name="T20" fmla="*/ 0 w 138"/>
                  <a:gd name="T21" fmla="*/ 1 h 331"/>
                  <a:gd name="T22" fmla="*/ 0 w 138"/>
                  <a:gd name="T23" fmla="*/ 1 h 331"/>
                  <a:gd name="T24" fmla="*/ 0 w 138"/>
                  <a:gd name="T25" fmla="*/ 1 h 331"/>
                  <a:gd name="T26" fmla="*/ 0 w 138"/>
                  <a:gd name="T27" fmla="*/ 1 h 331"/>
                  <a:gd name="T28" fmla="*/ 0 w 138"/>
                  <a:gd name="T29" fmla="*/ 1 h 331"/>
                  <a:gd name="T30" fmla="*/ 0 w 138"/>
                  <a:gd name="T31" fmla="*/ 1 h 331"/>
                  <a:gd name="T32" fmla="*/ 0 w 138"/>
                  <a:gd name="T33" fmla="*/ 1 h 331"/>
                  <a:gd name="T34" fmla="*/ 0 w 138"/>
                  <a:gd name="T35" fmla="*/ 1 h 331"/>
                  <a:gd name="T36" fmla="*/ 0 w 138"/>
                  <a:gd name="T37" fmla="*/ 1 h 331"/>
                  <a:gd name="T38" fmla="*/ 0 w 138"/>
                  <a:gd name="T39" fmla="*/ 0 h 331"/>
                  <a:gd name="T40" fmla="*/ 0 w 138"/>
                  <a:gd name="T41" fmla="*/ 0 h 331"/>
                  <a:gd name="T42" fmla="*/ 0 w 138"/>
                  <a:gd name="T43" fmla="*/ 1 h 331"/>
                  <a:gd name="T44" fmla="*/ 0 w 138"/>
                  <a:gd name="T45" fmla="*/ 1 h 331"/>
                  <a:gd name="T46" fmla="*/ 0 w 138"/>
                  <a:gd name="T47" fmla="*/ 1 h 331"/>
                  <a:gd name="T48" fmla="*/ 0 w 138"/>
                  <a:gd name="T49" fmla="*/ 1 h 331"/>
                  <a:gd name="T50" fmla="*/ 0 w 138"/>
                  <a:gd name="T51" fmla="*/ 1 h 331"/>
                  <a:gd name="T52" fmla="*/ 0 w 138"/>
                  <a:gd name="T53" fmla="*/ 1 h 331"/>
                  <a:gd name="T54" fmla="*/ 0 w 138"/>
                  <a:gd name="T55" fmla="*/ 1 h 331"/>
                  <a:gd name="T56" fmla="*/ 0 w 138"/>
                  <a:gd name="T57" fmla="*/ 1 h 331"/>
                  <a:gd name="T58" fmla="*/ 0 w 138"/>
                  <a:gd name="T59" fmla="*/ 1 h 331"/>
                  <a:gd name="T60" fmla="*/ 0 w 138"/>
                  <a:gd name="T61" fmla="*/ 1 h 331"/>
                  <a:gd name="T62" fmla="*/ 0 w 138"/>
                  <a:gd name="T63" fmla="*/ 1 h 331"/>
                  <a:gd name="T64" fmla="*/ 0 w 138"/>
                  <a:gd name="T65" fmla="*/ 1 h 331"/>
                  <a:gd name="T66" fmla="*/ 0 w 138"/>
                  <a:gd name="T67" fmla="*/ 1 h 331"/>
                  <a:gd name="T68" fmla="*/ 0 w 138"/>
                  <a:gd name="T69" fmla="*/ 1 h 331"/>
                  <a:gd name="T70" fmla="*/ 0 w 138"/>
                  <a:gd name="T71" fmla="*/ 1 h 331"/>
                  <a:gd name="T72" fmla="*/ 0 w 138"/>
                  <a:gd name="T73" fmla="*/ 1 h 33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8"/>
                  <a:gd name="T112" fmla="*/ 0 h 331"/>
                  <a:gd name="T113" fmla="*/ 138 w 138"/>
                  <a:gd name="T114" fmla="*/ 331 h 33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8" h="331">
                    <a:moveTo>
                      <a:pt x="8" y="317"/>
                    </a:moveTo>
                    <a:lnTo>
                      <a:pt x="8" y="283"/>
                    </a:lnTo>
                    <a:lnTo>
                      <a:pt x="8" y="251"/>
                    </a:lnTo>
                    <a:lnTo>
                      <a:pt x="7" y="218"/>
                    </a:lnTo>
                    <a:lnTo>
                      <a:pt x="5" y="185"/>
                    </a:lnTo>
                    <a:lnTo>
                      <a:pt x="4" y="150"/>
                    </a:lnTo>
                    <a:lnTo>
                      <a:pt x="4" y="117"/>
                    </a:lnTo>
                    <a:lnTo>
                      <a:pt x="4" y="83"/>
                    </a:lnTo>
                    <a:lnTo>
                      <a:pt x="8" y="50"/>
                    </a:lnTo>
                    <a:lnTo>
                      <a:pt x="1" y="44"/>
                    </a:lnTo>
                    <a:lnTo>
                      <a:pt x="0" y="38"/>
                    </a:lnTo>
                    <a:lnTo>
                      <a:pt x="1" y="28"/>
                    </a:lnTo>
                    <a:lnTo>
                      <a:pt x="1" y="19"/>
                    </a:lnTo>
                    <a:lnTo>
                      <a:pt x="13" y="11"/>
                    </a:lnTo>
                    <a:lnTo>
                      <a:pt x="26" y="7"/>
                    </a:lnTo>
                    <a:lnTo>
                      <a:pt x="40" y="3"/>
                    </a:lnTo>
                    <a:lnTo>
                      <a:pt x="57" y="3"/>
                    </a:lnTo>
                    <a:lnTo>
                      <a:pt x="73" y="2"/>
                    </a:lnTo>
                    <a:lnTo>
                      <a:pt x="89" y="1"/>
                    </a:lnTo>
                    <a:lnTo>
                      <a:pt x="105" y="0"/>
                    </a:lnTo>
                    <a:lnTo>
                      <a:pt x="121" y="0"/>
                    </a:lnTo>
                    <a:lnTo>
                      <a:pt x="122" y="38"/>
                    </a:lnTo>
                    <a:lnTo>
                      <a:pt x="124" y="79"/>
                    </a:lnTo>
                    <a:lnTo>
                      <a:pt x="125" y="120"/>
                    </a:lnTo>
                    <a:lnTo>
                      <a:pt x="128" y="162"/>
                    </a:lnTo>
                    <a:lnTo>
                      <a:pt x="128" y="203"/>
                    </a:lnTo>
                    <a:lnTo>
                      <a:pt x="131" y="245"/>
                    </a:lnTo>
                    <a:lnTo>
                      <a:pt x="134" y="288"/>
                    </a:lnTo>
                    <a:lnTo>
                      <a:pt x="138" y="331"/>
                    </a:lnTo>
                    <a:lnTo>
                      <a:pt x="119" y="331"/>
                    </a:lnTo>
                    <a:lnTo>
                      <a:pt x="103" y="331"/>
                    </a:lnTo>
                    <a:lnTo>
                      <a:pt x="86" y="330"/>
                    </a:lnTo>
                    <a:lnTo>
                      <a:pt x="71" y="329"/>
                    </a:lnTo>
                    <a:lnTo>
                      <a:pt x="55" y="326"/>
                    </a:lnTo>
                    <a:lnTo>
                      <a:pt x="39" y="324"/>
                    </a:lnTo>
                    <a:lnTo>
                      <a:pt x="23" y="321"/>
                    </a:lnTo>
                    <a:lnTo>
                      <a:pt x="8" y="3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11" name="Freeform 170"/>
              <p:cNvSpPr>
                <a:spLocks/>
              </p:cNvSpPr>
              <p:nvPr/>
            </p:nvSpPr>
            <p:spPr bwMode="auto">
              <a:xfrm>
                <a:off x="3384" y="13667"/>
                <a:ext cx="13" cy="19"/>
              </a:xfrm>
              <a:custGeom>
                <a:avLst/>
                <a:gdLst>
                  <a:gd name="T0" fmla="*/ 0 w 38"/>
                  <a:gd name="T1" fmla="*/ 1 h 38"/>
                  <a:gd name="T2" fmla="*/ 0 w 38"/>
                  <a:gd name="T3" fmla="*/ 1 h 38"/>
                  <a:gd name="T4" fmla="*/ 0 w 38"/>
                  <a:gd name="T5" fmla="*/ 1 h 38"/>
                  <a:gd name="T6" fmla="*/ 0 w 38"/>
                  <a:gd name="T7" fmla="*/ 1 h 38"/>
                  <a:gd name="T8" fmla="*/ 0 w 38"/>
                  <a:gd name="T9" fmla="*/ 0 h 38"/>
                  <a:gd name="T10" fmla="*/ 0 w 38"/>
                  <a:gd name="T11" fmla="*/ 0 h 38"/>
                  <a:gd name="T12" fmla="*/ 0 w 38"/>
                  <a:gd name="T13" fmla="*/ 1 h 38"/>
                  <a:gd name="T14" fmla="*/ 0 w 38"/>
                  <a:gd name="T15" fmla="*/ 1 h 38"/>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38"/>
                  <a:gd name="T26" fmla="*/ 38 w 38"/>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38">
                    <a:moveTo>
                      <a:pt x="8" y="38"/>
                    </a:moveTo>
                    <a:lnTo>
                      <a:pt x="3" y="29"/>
                    </a:lnTo>
                    <a:lnTo>
                      <a:pt x="2" y="20"/>
                    </a:lnTo>
                    <a:lnTo>
                      <a:pt x="0" y="10"/>
                    </a:lnTo>
                    <a:lnTo>
                      <a:pt x="0" y="0"/>
                    </a:lnTo>
                    <a:lnTo>
                      <a:pt x="38" y="0"/>
                    </a:lnTo>
                    <a:lnTo>
                      <a:pt x="31" y="38"/>
                    </a:lnTo>
                    <a:lnTo>
                      <a:pt x="8"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12" name="Freeform 171"/>
              <p:cNvSpPr>
                <a:spLocks/>
              </p:cNvSpPr>
              <p:nvPr/>
            </p:nvSpPr>
            <p:spPr bwMode="auto">
              <a:xfrm>
                <a:off x="3336" y="13667"/>
                <a:ext cx="23" cy="19"/>
              </a:xfrm>
              <a:custGeom>
                <a:avLst/>
                <a:gdLst>
                  <a:gd name="T0" fmla="*/ 0 w 69"/>
                  <a:gd name="T1" fmla="*/ 1 h 38"/>
                  <a:gd name="T2" fmla="*/ 0 w 69"/>
                  <a:gd name="T3" fmla="*/ 1 h 38"/>
                  <a:gd name="T4" fmla="*/ 0 w 69"/>
                  <a:gd name="T5" fmla="*/ 1 h 38"/>
                  <a:gd name="T6" fmla="*/ 0 w 69"/>
                  <a:gd name="T7" fmla="*/ 1 h 38"/>
                  <a:gd name="T8" fmla="*/ 0 w 69"/>
                  <a:gd name="T9" fmla="*/ 1 h 38"/>
                  <a:gd name="T10" fmla="*/ 0 w 69"/>
                  <a:gd name="T11" fmla="*/ 1 h 38"/>
                  <a:gd name="T12" fmla="*/ 0 w 69"/>
                  <a:gd name="T13" fmla="*/ 1 h 38"/>
                  <a:gd name="T14" fmla="*/ 0 w 69"/>
                  <a:gd name="T15" fmla="*/ 1 h 38"/>
                  <a:gd name="T16" fmla="*/ 0 w 69"/>
                  <a:gd name="T17" fmla="*/ 0 h 38"/>
                  <a:gd name="T18" fmla="*/ 0 w 69"/>
                  <a:gd name="T19" fmla="*/ 0 h 38"/>
                  <a:gd name="T20" fmla="*/ 0 w 69"/>
                  <a:gd name="T21" fmla="*/ 1 h 38"/>
                  <a:gd name="T22" fmla="*/ 0 w 69"/>
                  <a:gd name="T23" fmla="*/ 1 h 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9"/>
                  <a:gd name="T37" fmla="*/ 0 h 38"/>
                  <a:gd name="T38" fmla="*/ 69 w 69"/>
                  <a:gd name="T39" fmla="*/ 38 h 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9" h="38">
                    <a:moveTo>
                      <a:pt x="18" y="38"/>
                    </a:moveTo>
                    <a:lnTo>
                      <a:pt x="21" y="31"/>
                    </a:lnTo>
                    <a:lnTo>
                      <a:pt x="19" y="25"/>
                    </a:lnTo>
                    <a:lnTo>
                      <a:pt x="15" y="21"/>
                    </a:lnTo>
                    <a:lnTo>
                      <a:pt x="9" y="18"/>
                    </a:lnTo>
                    <a:lnTo>
                      <a:pt x="3" y="14"/>
                    </a:lnTo>
                    <a:lnTo>
                      <a:pt x="0" y="11"/>
                    </a:lnTo>
                    <a:lnTo>
                      <a:pt x="0" y="5"/>
                    </a:lnTo>
                    <a:lnTo>
                      <a:pt x="6" y="0"/>
                    </a:lnTo>
                    <a:lnTo>
                      <a:pt x="69" y="0"/>
                    </a:lnTo>
                    <a:lnTo>
                      <a:pt x="69" y="38"/>
                    </a:lnTo>
                    <a:lnTo>
                      <a:pt x="18"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13" name="Freeform 172"/>
              <p:cNvSpPr>
                <a:spLocks/>
              </p:cNvSpPr>
              <p:nvPr/>
            </p:nvSpPr>
            <p:spPr bwMode="auto">
              <a:xfrm>
                <a:off x="4334" y="13583"/>
                <a:ext cx="43" cy="91"/>
              </a:xfrm>
              <a:custGeom>
                <a:avLst/>
                <a:gdLst>
                  <a:gd name="T0" fmla="*/ 0 w 129"/>
                  <a:gd name="T1" fmla="*/ 1 h 182"/>
                  <a:gd name="T2" fmla="*/ 0 w 129"/>
                  <a:gd name="T3" fmla="*/ 1 h 182"/>
                  <a:gd name="T4" fmla="*/ 0 w 129"/>
                  <a:gd name="T5" fmla="*/ 1 h 182"/>
                  <a:gd name="T6" fmla="*/ 0 w 129"/>
                  <a:gd name="T7" fmla="*/ 1 h 182"/>
                  <a:gd name="T8" fmla="*/ 0 w 129"/>
                  <a:gd name="T9" fmla="*/ 1 h 182"/>
                  <a:gd name="T10" fmla="*/ 0 w 129"/>
                  <a:gd name="T11" fmla="*/ 1 h 182"/>
                  <a:gd name="T12" fmla="*/ 0 w 129"/>
                  <a:gd name="T13" fmla="*/ 1 h 182"/>
                  <a:gd name="T14" fmla="*/ 0 w 129"/>
                  <a:gd name="T15" fmla="*/ 1 h 182"/>
                  <a:gd name="T16" fmla="*/ 0 w 129"/>
                  <a:gd name="T17" fmla="*/ 1 h 182"/>
                  <a:gd name="T18" fmla="*/ 0 w 129"/>
                  <a:gd name="T19" fmla="*/ 1 h 182"/>
                  <a:gd name="T20" fmla="*/ 0 w 129"/>
                  <a:gd name="T21" fmla="*/ 1 h 182"/>
                  <a:gd name="T22" fmla="*/ 0 w 129"/>
                  <a:gd name="T23" fmla="*/ 1 h 182"/>
                  <a:gd name="T24" fmla="*/ 0 w 129"/>
                  <a:gd name="T25" fmla="*/ 0 h 182"/>
                  <a:gd name="T26" fmla="*/ 0 w 129"/>
                  <a:gd name="T27" fmla="*/ 0 h 182"/>
                  <a:gd name="T28" fmla="*/ 0 w 129"/>
                  <a:gd name="T29" fmla="*/ 1 h 182"/>
                  <a:gd name="T30" fmla="*/ 0 w 129"/>
                  <a:gd name="T31" fmla="*/ 1 h 182"/>
                  <a:gd name="T32" fmla="*/ 0 w 129"/>
                  <a:gd name="T33" fmla="*/ 1 h 182"/>
                  <a:gd name="T34" fmla="*/ 0 w 129"/>
                  <a:gd name="T35" fmla="*/ 1 h 182"/>
                  <a:gd name="T36" fmla="*/ 0 w 129"/>
                  <a:gd name="T37" fmla="*/ 1 h 182"/>
                  <a:gd name="T38" fmla="*/ 0 w 129"/>
                  <a:gd name="T39" fmla="*/ 1 h 182"/>
                  <a:gd name="T40" fmla="*/ 0 w 129"/>
                  <a:gd name="T41" fmla="*/ 1 h 182"/>
                  <a:gd name="T42" fmla="*/ 0 w 129"/>
                  <a:gd name="T43" fmla="*/ 1 h 182"/>
                  <a:gd name="T44" fmla="*/ 0 w 129"/>
                  <a:gd name="T45" fmla="*/ 1 h 182"/>
                  <a:gd name="T46" fmla="*/ 0 w 129"/>
                  <a:gd name="T47" fmla="*/ 1 h 182"/>
                  <a:gd name="T48" fmla="*/ 0 w 129"/>
                  <a:gd name="T49" fmla="*/ 1 h 182"/>
                  <a:gd name="T50" fmla="*/ 0 w 129"/>
                  <a:gd name="T51" fmla="*/ 1 h 182"/>
                  <a:gd name="T52" fmla="*/ 0 w 129"/>
                  <a:gd name="T53" fmla="*/ 1 h 182"/>
                  <a:gd name="T54" fmla="*/ 0 w 129"/>
                  <a:gd name="T55" fmla="*/ 1 h 182"/>
                  <a:gd name="T56" fmla="*/ 0 w 129"/>
                  <a:gd name="T57" fmla="*/ 1 h 182"/>
                  <a:gd name="T58" fmla="*/ 0 w 129"/>
                  <a:gd name="T59" fmla="*/ 1 h 182"/>
                  <a:gd name="T60" fmla="*/ 0 w 129"/>
                  <a:gd name="T61" fmla="*/ 1 h 18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9"/>
                  <a:gd name="T94" fmla="*/ 0 h 182"/>
                  <a:gd name="T95" fmla="*/ 129 w 129"/>
                  <a:gd name="T96" fmla="*/ 182 h 18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9" h="182">
                    <a:moveTo>
                      <a:pt x="16" y="144"/>
                    </a:moveTo>
                    <a:lnTo>
                      <a:pt x="7" y="127"/>
                    </a:lnTo>
                    <a:lnTo>
                      <a:pt x="3" y="111"/>
                    </a:lnTo>
                    <a:lnTo>
                      <a:pt x="0" y="93"/>
                    </a:lnTo>
                    <a:lnTo>
                      <a:pt x="0" y="76"/>
                    </a:lnTo>
                    <a:lnTo>
                      <a:pt x="0" y="58"/>
                    </a:lnTo>
                    <a:lnTo>
                      <a:pt x="3" y="41"/>
                    </a:lnTo>
                    <a:lnTo>
                      <a:pt x="7" y="24"/>
                    </a:lnTo>
                    <a:lnTo>
                      <a:pt x="13" y="9"/>
                    </a:lnTo>
                    <a:lnTo>
                      <a:pt x="26" y="5"/>
                    </a:lnTo>
                    <a:lnTo>
                      <a:pt x="41" y="2"/>
                    </a:lnTo>
                    <a:lnTo>
                      <a:pt x="48" y="1"/>
                    </a:lnTo>
                    <a:lnTo>
                      <a:pt x="57" y="0"/>
                    </a:lnTo>
                    <a:lnTo>
                      <a:pt x="66" y="0"/>
                    </a:lnTo>
                    <a:lnTo>
                      <a:pt x="76" y="2"/>
                    </a:lnTo>
                    <a:lnTo>
                      <a:pt x="91" y="16"/>
                    </a:lnTo>
                    <a:lnTo>
                      <a:pt x="104" y="33"/>
                    </a:lnTo>
                    <a:lnTo>
                      <a:pt x="113" y="51"/>
                    </a:lnTo>
                    <a:lnTo>
                      <a:pt x="122" y="71"/>
                    </a:lnTo>
                    <a:lnTo>
                      <a:pt x="124" y="90"/>
                    </a:lnTo>
                    <a:lnTo>
                      <a:pt x="127" y="110"/>
                    </a:lnTo>
                    <a:lnTo>
                      <a:pt x="127" y="130"/>
                    </a:lnTo>
                    <a:lnTo>
                      <a:pt x="129" y="152"/>
                    </a:lnTo>
                    <a:lnTo>
                      <a:pt x="120" y="168"/>
                    </a:lnTo>
                    <a:lnTo>
                      <a:pt x="107" y="179"/>
                    </a:lnTo>
                    <a:lnTo>
                      <a:pt x="91" y="182"/>
                    </a:lnTo>
                    <a:lnTo>
                      <a:pt x="73" y="182"/>
                    </a:lnTo>
                    <a:lnTo>
                      <a:pt x="54" y="175"/>
                    </a:lnTo>
                    <a:lnTo>
                      <a:pt x="38" y="167"/>
                    </a:lnTo>
                    <a:lnTo>
                      <a:pt x="24" y="155"/>
                    </a:lnTo>
                    <a:lnTo>
                      <a:pt x="16" y="144"/>
                    </a:lnTo>
                    <a:close/>
                  </a:path>
                </a:pathLst>
              </a:custGeom>
              <a:solidFill>
                <a:srgbClr val="52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14" name="Freeform 173"/>
              <p:cNvSpPr>
                <a:spLocks/>
              </p:cNvSpPr>
              <p:nvPr/>
            </p:nvSpPr>
            <p:spPr bwMode="auto">
              <a:xfrm>
                <a:off x="3792" y="13628"/>
                <a:ext cx="16" cy="47"/>
              </a:xfrm>
              <a:custGeom>
                <a:avLst/>
                <a:gdLst>
                  <a:gd name="T0" fmla="*/ 0 w 48"/>
                  <a:gd name="T1" fmla="*/ 0 h 94"/>
                  <a:gd name="T2" fmla="*/ 0 w 48"/>
                  <a:gd name="T3" fmla="*/ 1 h 94"/>
                  <a:gd name="T4" fmla="*/ 0 w 48"/>
                  <a:gd name="T5" fmla="*/ 1 h 94"/>
                  <a:gd name="T6" fmla="*/ 0 w 48"/>
                  <a:gd name="T7" fmla="*/ 1 h 94"/>
                  <a:gd name="T8" fmla="*/ 0 w 48"/>
                  <a:gd name="T9" fmla="*/ 1 h 94"/>
                  <a:gd name="T10" fmla="*/ 0 w 48"/>
                  <a:gd name="T11" fmla="*/ 1 h 94"/>
                  <a:gd name="T12" fmla="*/ 0 w 48"/>
                  <a:gd name="T13" fmla="*/ 1 h 94"/>
                  <a:gd name="T14" fmla="*/ 0 w 48"/>
                  <a:gd name="T15" fmla="*/ 1 h 94"/>
                  <a:gd name="T16" fmla="*/ 0 w 48"/>
                  <a:gd name="T17" fmla="*/ 1 h 94"/>
                  <a:gd name="T18" fmla="*/ 0 w 48"/>
                  <a:gd name="T19" fmla="*/ 1 h 94"/>
                  <a:gd name="T20" fmla="*/ 0 w 48"/>
                  <a:gd name="T21" fmla="*/ 1 h 94"/>
                  <a:gd name="T22" fmla="*/ 0 w 48"/>
                  <a:gd name="T23" fmla="*/ 1 h 94"/>
                  <a:gd name="T24" fmla="*/ 0 w 48"/>
                  <a:gd name="T25" fmla="*/ 1 h 94"/>
                  <a:gd name="T26" fmla="*/ 0 w 48"/>
                  <a:gd name="T27" fmla="*/ 1 h 94"/>
                  <a:gd name="T28" fmla="*/ 0 w 48"/>
                  <a:gd name="T29" fmla="*/ 1 h 94"/>
                  <a:gd name="T30" fmla="*/ 0 w 48"/>
                  <a:gd name="T31" fmla="*/ 1 h 94"/>
                  <a:gd name="T32" fmla="*/ 0 w 48"/>
                  <a:gd name="T33" fmla="*/ 0 h 9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
                  <a:gd name="T52" fmla="*/ 0 h 94"/>
                  <a:gd name="T53" fmla="*/ 48 w 48"/>
                  <a:gd name="T54" fmla="*/ 94 h 9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 h="94">
                    <a:moveTo>
                      <a:pt x="2" y="0"/>
                    </a:moveTo>
                    <a:lnTo>
                      <a:pt x="19" y="1"/>
                    </a:lnTo>
                    <a:lnTo>
                      <a:pt x="30" y="6"/>
                    </a:lnTo>
                    <a:lnTo>
                      <a:pt x="36" y="15"/>
                    </a:lnTo>
                    <a:lnTo>
                      <a:pt x="39" y="25"/>
                    </a:lnTo>
                    <a:lnTo>
                      <a:pt x="39" y="35"/>
                    </a:lnTo>
                    <a:lnTo>
                      <a:pt x="40" y="46"/>
                    </a:lnTo>
                    <a:lnTo>
                      <a:pt x="42" y="57"/>
                    </a:lnTo>
                    <a:lnTo>
                      <a:pt x="48" y="66"/>
                    </a:lnTo>
                    <a:lnTo>
                      <a:pt x="48" y="72"/>
                    </a:lnTo>
                    <a:lnTo>
                      <a:pt x="46" y="78"/>
                    </a:lnTo>
                    <a:lnTo>
                      <a:pt x="40" y="82"/>
                    </a:lnTo>
                    <a:lnTo>
                      <a:pt x="36" y="87"/>
                    </a:lnTo>
                    <a:lnTo>
                      <a:pt x="21" y="92"/>
                    </a:lnTo>
                    <a:lnTo>
                      <a:pt x="10" y="94"/>
                    </a:lnTo>
                    <a:lnTo>
                      <a:pt x="0" y="94"/>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15" name="Freeform 174"/>
              <p:cNvSpPr>
                <a:spLocks/>
              </p:cNvSpPr>
              <p:nvPr/>
            </p:nvSpPr>
            <p:spPr bwMode="auto">
              <a:xfrm>
                <a:off x="3723" y="13662"/>
                <a:ext cx="3" cy="12"/>
              </a:xfrm>
              <a:custGeom>
                <a:avLst/>
                <a:gdLst>
                  <a:gd name="T0" fmla="*/ 0 w 9"/>
                  <a:gd name="T1" fmla="*/ 0 h 25"/>
                  <a:gd name="T2" fmla="*/ 0 w 9"/>
                  <a:gd name="T3" fmla="*/ 0 h 25"/>
                  <a:gd name="T4" fmla="*/ 0 w 9"/>
                  <a:gd name="T5" fmla="*/ 0 h 25"/>
                  <a:gd name="T6" fmla="*/ 0 w 9"/>
                  <a:gd name="T7" fmla="*/ 0 h 25"/>
                  <a:gd name="T8" fmla="*/ 0 w 9"/>
                  <a:gd name="T9" fmla="*/ 0 h 25"/>
                  <a:gd name="T10" fmla="*/ 0 w 9"/>
                  <a:gd name="T11" fmla="*/ 0 h 25"/>
                  <a:gd name="T12" fmla="*/ 0 60000 65536"/>
                  <a:gd name="T13" fmla="*/ 0 60000 65536"/>
                  <a:gd name="T14" fmla="*/ 0 60000 65536"/>
                  <a:gd name="T15" fmla="*/ 0 60000 65536"/>
                  <a:gd name="T16" fmla="*/ 0 60000 65536"/>
                  <a:gd name="T17" fmla="*/ 0 60000 65536"/>
                  <a:gd name="T18" fmla="*/ 0 w 9"/>
                  <a:gd name="T19" fmla="*/ 0 h 25"/>
                  <a:gd name="T20" fmla="*/ 9 w 9"/>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9" h="25">
                    <a:moveTo>
                      <a:pt x="0" y="0"/>
                    </a:moveTo>
                    <a:lnTo>
                      <a:pt x="2" y="5"/>
                    </a:lnTo>
                    <a:lnTo>
                      <a:pt x="8" y="11"/>
                    </a:lnTo>
                    <a:lnTo>
                      <a:pt x="9" y="17"/>
                    </a:lnTo>
                    <a:lnTo>
                      <a:pt x="5" y="2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16" name="Freeform 175"/>
              <p:cNvSpPr>
                <a:spLocks/>
              </p:cNvSpPr>
              <p:nvPr/>
            </p:nvSpPr>
            <p:spPr bwMode="auto">
              <a:xfrm>
                <a:off x="3518" y="13650"/>
                <a:ext cx="14" cy="24"/>
              </a:xfrm>
              <a:custGeom>
                <a:avLst/>
                <a:gdLst>
                  <a:gd name="T0" fmla="*/ 0 w 42"/>
                  <a:gd name="T1" fmla="*/ 0 h 49"/>
                  <a:gd name="T2" fmla="*/ 0 w 42"/>
                  <a:gd name="T3" fmla="*/ 0 h 49"/>
                  <a:gd name="T4" fmla="*/ 0 w 42"/>
                  <a:gd name="T5" fmla="*/ 0 h 49"/>
                  <a:gd name="T6" fmla="*/ 0 w 42"/>
                  <a:gd name="T7" fmla="*/ 0 h 49"/>
                  <a:gd name="T8" fmla="*/ 0 w 42"/>
                  <a:gd name="T9" fmla="*/ 0 h 49"/>
                  <a:gd name="T10" fmla="*/ 0 w 42"/>
                  <a:gd name="T11" fmla="*/ 0 h 49"/>
                  <a:gd name="T12" fmla="*/ 0 w 42"/>
                  <a:gd name="T13" fmla="*/ 0 h 49"/>
                  <a:gd name="T14" fmla="*/ 0 w 42"/>
                  <a:gd name="T15" fmla="*/ 0 h 49"/>
                  <a:gd name="T16" fmla="*/ 0 w 42"/>
                  <a:gd name="T17" fmla="*/ 0 h 49"/>
                  <a:gd name="T18" fmla="*/ 0 w 42"/>
                  <a:gd name="T19" fmla="*/ 0 h 49"/>
                  <a:gd name="T20" fmla="*/ 0 w 42"/>
                  <a:gd name="T21" fmla="*/ 0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49"/>
                  <a:gd name="T35" fmla="*/ 42 w 42"/>
                  <a:gd name="T36" fmla="*/ 49 h 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49">
                    <a:moveTo>
                      <a:pt x="9" y="0"/>
                    </a:moveTo>
                    <a:lnTo>
                      <a:pt x="42" y="0"/>
                    </a:lnTo>
                    <a:lnTo>
                      <a:pt x="42" y="46"/>
                    </a:lnTo>
                    <a:lnTo>
                      <a:pt x="23" y="49"/>
                    </a:lnTo>
                    <a:lnTo>
                      <a:pt x="12" y="48"/>
                    </a:lnTo>
                    <a:lnTo>
                      <a:pt x="4" y="42"/>
                    </a:lnTo>
                    <a:lnTo>
                      <a:pt x="1" y="35"/>
                    </a:lnTo>
                    <a:lnTo>
                      <a:pt x="0" y="25"/>
                    </a:lnTo>
                    <a:lnTo>
                      <a:pt x="1" y="16"/>
                    </a:lnTo>
                    <a:lnTo>
                      <a:pt x="4" y="6"/>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17" name="Freeform 176"/>
              <p:cNvSpPr>
                <a:spLocks/>
              </p:cNvSpPr>
              <p:nvPr/>
            </p:nvSpPr>
            <p:spPr bwMode="auto">
              <a:xfrm>
                <a:off x="4410" y="13647"/>
                <a:ext cx="96" cy="24"/>
              </a:xfrm>
              <a:custGeom>
                <a:avLst/>
                <a:gdLst>
                  <a:gd name="T0" fmla="*/ 0 w 288"/>
                  <a:gd name="T1" fmla="*/ 1 h 48"/>
                  <a:gd name="T2" fmla="*/ 0 w 288"/>
                  <a:gd name="T3" fmla="*/ 1 h 48"/>
                  <a:gd name="T4" fmla="*/ 0 w 288"/>
                  <a:gd name="T5" fmla="*/ 1 h 48"/>
                  <a:gd name="T6" fmla="*/ 0 w 288"/>
                  <a:gd name="T7" fmla="*/ 1 h 48"/>
                  <a:gd name="T8" fmla="*/ 0 w 288"/>
                  <a:gd name="T9" fmla="*/ 1 h 48"/>
                  <a:gd name="T10" fmla="*/ 0 w 288"/>
                  <a:gd name="T11" fmla="*/ 1 h 48"/>
                  <a:gd name="T12" fmla="*/ 0 w 288"/>
                  <a:gd name="T13" fmla="*/ 1 h 48"/>
                  <a:gd name="T14" fmla="*/ 0 w 288"/>
                  <a:gd name="T15" fmla="*/ 1 h 48"/>
                  <a:gd name="T16" fmla="*/ 0 w 288"/>
                  <a:gd name="T17" fmla="*/ 0 h 48"/>
                  <a:gd name="T18" fmla="*/ 0 w 288"/>
                  <a:gd name="T19" fmla="*/ 1 h 48"/>
                  <a:gd name="T20" fmla="*/ 0 w 288"/>
                  <a:gd name="T21" fmla="*/ 1 h 48"/>
                  <a:gd name="T22" fmla="*/ 0 w 288"/>
                  <a:gd name="T23" fmla="*/ 1 h 48"/>
                  <a:gd name="T24" fmla="*/ 0 w 288"/>
                  <a:gd name="T25" fmla="*/ 1 h 48"/>
                  <a:gd name="T26" fmla="*/ 0 w 288"/>
                  <a:gd name="T27" fmla="*/ 1 h 48"/>
                  <a:gd name="T28" fmla="*/ 0 w 288"/>
                  <a:gd name="T29" fmla="*/ 1 h 48"/>
                  <a:gd name="T30" fmla="*/ 0 w 288"/>
                  <a:gd name="T31" fmla="*/ 1 h 48"/>
                  <a:gd name="T32" fmla="*/ 0 w 288"/>
                  <a:gd name="T33" fmla="*/ 1 h 48"/>
                  <a:gd name="T34" fmla="*/ 0 w 288"/>
                  <a:gd name="T35" fmla="*/ 1 h 48"/>
                  <a:gd name="T36" fmla="*/ 0 w 288"/>
                  <a:gd name="T37" fmla="*/ 1 h 48"/>
                  <a:gd name="T38" fmla="*/ 0 w 288"/>
                  <a:gd name="T39" fmla="*/ 1 h 48"/>
                  <a:gd name="T40" fmla="*/ 0 w 288"/>
                  <a:gd name="T41" fmla="*/ 1 h 48"/>
                  <a:gd name="T42" fmla="*/ 0 w 288"/>
                  <a:gd name="T43" fmla="*/ 1 h 48"/>
                  <a:gd name="T44" fmla="*/ 0 w 288"/>
                  <a:gd name="T45" fmla="*/ 1 h 48"/>
                  <a:gd name="T46" fmla="*/ 0 w 288"/>
                  <a:gd name="T47" fmla="*/ 1 h 48"/>
                  <a:gd name="T48" fmla="*/ 0 w 288"/>
                  <a:gd name="T49" fmla="*/ 1 h 48"/>
                  <a:gd name="T50" fmla="*/ 0 w 288"/>
                  <a:gd name="T51" fmla="*/ 1 h 48"/>
                  <a:gd name="T52" fmla="*/ 0 w 288"/>
                  <a:gd name="T53" fmla="*/ 1 h 4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88"/>
                  <a:gd name="T82" fmla="*/ 0 h 48"/>
                  <a:gd name="T83" fmla="*/ 288 w 288"/>
                  <a:gd name="T84" fmla="*/ 48 h 4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88" h="48">
                    <a:moveTo>
                      <a:pt x="0" y="24"/>
                    </a:moveTo>
                    <a:lnTo>
                      <a:pt x="27" y="8"/>
                    </a:lnTo>
                    <a:lnTo>
                      <a:pt x="57" y="8"/>
                    </a:lnTo>
                    <a:lnTo>
                      <a:pt x="89" y="8"/>
                    </a:lnTo>
                    <a:lnTo>
                      <a:pt x="122" y="6"/>
                    </a:lnTo>
                    <a:lnTo>
                      <a:pt x="155" y="5"/>
                    </a:lnTo>
                    <a:lnTo>
                      <a:pt x="187" y="2"/>
                    </a:lnTo>
                    <a:lnTo>
                      <a:pt x="221" y="1"/>
                    </a:lnTo>
                    <a:lnTo>
                      <a:pt x="253" y="0"/>
                    </a:lnTo>
                    <a:lnTo>
                      <a:pt x="288" y="3"/>
                    </a:lnTo>
                    <a:lnTo>
                      <a:pt x="288" y="24"/>
                    </a:lnTo>
                    <a:lnTo>
                      <a:pt x="256" y="26"/>
                    </a:lnTo>
                    <a:lnTo>
                      <a:pt x="225" y="27"/>
                    </a:lnTo>
                    <a:lnTo>
                      <a:pt x="193" y="28"/>
                    </a:lnTo>
                    <a:lnTo>
                      <a:pt x="163" y="29"/>
                    </a:lnTo>
                    <a:lnTo>
                      <a:pt x="129" y="30"/>
                    </a:lnTo>
                    <a:lnTo>
                      <a:pt x="98" y="35"/>
                    </a:lnTo>
                    <a:lnTo>
                      <a:pt x="66" y="40"/>
                    </a:lnTo>
                    <a:lnTo>
                      <a:pt x="38" y="48"/>
                    </a:lnTo>
                    <a:lnTo>
                      <a:pt x="29" y="47"/>
                    </a:lnTo>
                    <a:lnTo>
                      <a:pt x="22" y="47"/>
                    </a:lnTo>
                    <a:lnTo>
                      <a:pt x="15" y="45"/>
                    </a:lnTo>
                    <a:lnTo>
                      <a:pt x="10" y="44"/>
                    </a:lnTo>
                    <a:lnTo>
                      <a:pt x="5" y="40"/>
                    </a:lnTo>
                    <a:lnTo>
                      <a:pt x="2" y="36"/>
                    </a:lnTo>
                    <a:lnTo>
                      <a:pt x="0" y="29"/>
                    </a:lnTo>
                    <a:lnTo>
                      <a:pt x="0" y="24"/>
                    </a:lnTo>
                    <a:close/>
                  </a:path>
                </a:pathLst>
              </a:custGeom>
              <a:solidFill>
                <a:srgbClr val="CFC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18" name="Freeform 177"/>
              <p:cNvSpPr>
                <a:spLocks/>
              </p:cNvSpPr>
              <p:nvPr/>
            </p:nvSpPr>
            <p:spPr bwMode="auto">
              <a:xfrm>
                <a:off x="3614" y="13573"/>
                <a:ext cx="31" cy="98"/>
              </a:xfrm>
              <a:custGeom>
                <a:avLst/>
                <a:gdLst>
                  <a:gd name="T0" fmla="*/ 0 w 94"/>
                  <a:gd name="T1" fmla="*/ 0 h 197"/>
                  <a:gd name="T2" fmla="*/ 0 w 94"/>
                  <a:gd name="T3" fmla="*/ 0 h 197"/>
                  <a:gd name="T4" fmla="*/ 0 w 94"/>
                  <a:gd name="T5" fmla="*/ 0 h 197"/>
                  <a:gd name="T6" fmla="*/ 0 w 94"/>
                  <a:gd name="T7" fmla="*/ 0 h 197"/>
                  <a:gd name="T8" fmla="*/ 0 w 94"/>
                  <a:gd name="T9" fmla="*/ 0 h 197"/>
                  <a:gd name="T10" fmla="*/ 0 w 94"/>
                  <a:gd name="T11" fmla="*/ 0 h 197"/>
                  <a:gd name="T12" fmla="*/ 0 w 94"/>
                  <a:gd name="T13" fmla="*/ 0 h 197"/>
                  <a:gd name="T14" fmla="*/ 0 w 94"/>
                  <a:gd name="T15" fmla="*/ 0 h 197"/>
                  <a:gd name="T16" fmla="*/ 0 w 94"/>
                  <a:gd name="T17" fmla="*/ 0 h 197"/>
                  <a:gd name="T18" fmla="*/ 0 w 94"/>
                  <a:gd name="T19" fmla="*/ 0 h 197"/>
                  <a:gd name="T20" fmla="*/ 0 w 94"/>
                  <a:gd name="T21" fmla="*/ 0 h 197"/>
                  <a:gd name="T22" fmla="*/ 0 w 94"/>
                  <a:gd name="T23" fmla="*/ 0 h 197"/>
                  <a:gd name="T24" fmla="*/ 0 w 94"/>
                  <a:gd name="T25" fmla="*/ 0 h 197"/>
                  <a:gd name="T26" fmla="*/ 0 w 94"/>
                  <a:gd name="T27" fmla="*/ 0 h 197"/>
                  <a:gd name="T28" fmla="*/ 0 w 94"/>
                  <a:gd name="T29" fmla="*/ 0 h 197"/>
                  <a:gd name="T30" fmla="*/ 0 w 94"/>
                  <a:gd name="T31" fmla="*/ 0 h 197"/>
                  <a:gd name="T32" fmla="*/ 0 w 94"/>
                  <a:gd name="T33" fmla="*/ 0 h 197"/>
                  <a:gd name="T34" fmla="*/ 0 w 94"/>
                  <a:gd name="T35" fmla="*/ 0 h 197"/>
                  <a:gd name="T36" fmla="*/ 0 w 94"/>
                  <a:gd name="T37" fmla="*/ 0 h 197"/>
                  <a:gd name="T38" fmla="*/ 0 w 94"/>
                  <a:gd name="T39" fmla="*/ 0 h 197"/>
                  <a:gd name="T40" fmla="*/ 0 w 94"/>
                  <a:gd name="T41" fmla="*/ 0 h 197"/>
                  <a:gd name="T42" fmla="*/ 0 w 94"/>
                  <a:gd name="T43" fmla="*/ 0 h 197"/>
                  <a:gd name="T44" fmla="*/ 0 w 94"/>
                  <a:gd name="T45" fmla="*/ 0 h 197"/>
                  <a:gd name="T46" fmla="*/ 0 w 94"/>
                  <a:gd name="T47" fmla="*/ 0 h 197"/>
                  <a:gd name="T48" fmla="*/ 0 w 94"/>
                  <a:gd name="T49" fmla="*/ 0 h 197"/>
                  <a:gd name="T50" fmla="*/ 0 w 94"/>
                  <a:gd name="T51" fmla="*/ 0 h 197"/>
                  <a:gd name="T52" fmla="*/ 0 w 94"/>
                  <a:gd name="T53" fmla="*/ 0 h 197"/>
                  <a:gd name="T54" fmla="*/ 0 w 94"/>
                  <a:gd name="T55" fmla="*/ 0 h 197"/>
                  <a:gd name="T56" fmla="*/ 0 w 94"/>
                  <a:gd name="T57" fmla="*/ 0 h 197"/>
                  <a:gd name="T58" fmla="*/ 0 w 94"/>
                  <a:gd name="T59" fmla="*/ 0 h 197"/>
                  <a:gd name="T60" fmla="*/ 0 w 94"/>
                  <a:gd name="T61" fmla="*/ 0 h 19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4"/>
                  <a:gd name="T94" fmla="*/ 0 h 197"/>
                  <a:gd name="T95" fmla="*/ 94 w 94"/>
                  <a:gd name="T96" fmla="*/ 197 h 19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4" h="197">
                    <a:moveTo>
                      <a:pt x="4" y="168"/>
                    </a:moveTo>
                    <a:lnTo>
                      <a:pt x="7" y="146"/>
                    </a:lnTo>
                    <a:lnTo>
                      <a:pt x="7" y="123"/>
                    </a:lnTo>
                    <a:lnTo>
                      <a:pt x="4" y="101"/>
                    </a:lnTo>
                    <a:lnTo>
                      <a:pt x="3" y="80"/>
                    </a:lnTo>
                    <a:lnTo>
                      <a:pt x="0" y="58"/>
                    </a:lnTo>
                    <a:lnTo>
                      <a:pt x="3" y="39"/>
                    </a:lnTo>
                    <a:lnTo>
                      <a:pt x="12" y="18"/>
                    </a:lnTo>
                    <a:lnTo>
                      <a:pt x="31" y="0"/>
                    </a:lnTo>
                    <a:lnTo>
                      <a:pt x="51" y="14"/>
                    </a:lnTo>
                    <a:lnTo>
                      <a:pt x="66" y="32"/>
                    </a:lnTo>
                    <a:lnTo>
                      <a:pt x="75" y="52"/>
                    </a:lnTo>
                    <a:lnTo>
                      <a:pt x="79" y="76"/>
                    </a:lnTo>
                    <a:lnTo>
                      <a:pt x="80" y="98"/>
                    </a:lnTo>
                    <a:lnTo>
                      <a:pt x="83" y="121"/>
                    </a:lnTo>
                    <a:lnTo>
                      <a:pt x="86" y="142"/>
                    </a:lnTo>
                    <a:lnTo>
                      <a:pt x="94" y="165"/>
                    </a:lnTo>
                    <a:lnTo>
                      <a:pt x="92" y="170"/>
                    </a:lnTo>
                    <a:lnTo>
                      <a:pt x="91" y="176"/>
                    </a:lnTo>
                    <a:lnTo>
                      <a:pt x="85" y="181"/>
                    </a:lnTo>
                    <a:lnTo>
                      <a:pt x="79" y="185"/>
                    </a:lnTo>
                    <a:lnTo>
                      <a:pt x="70" y="188"/>
                    </a:lnTo>
                    <a:lnTo>
                      <a:pt x="63" y="191"/>
                    </a:lnTo>
                    <a:lnTo>
                      <a:pt x="54" y="194"/>
                    </a:lnTo>
                    <a:lnTo>
                      <a:pt x="48" y="197"/>
                    </a:lnTo>
                    <a:lnTo>
                      <a:pt x="34" y="192"/>
                    </a:lnTo>
                    <a:lnTo>
                      <a:pt x="20" y="187"/>
                    </a:lnTo>
                    <a:lnTo>
                      <a:pt x="13" y="183"/>
                    </a:lnTo>
                    <a:lnTo>
                      <a:pt x="9" y="178"/>
                    </a:lnTo>
                    <a:lnTo>
                      <a:pt x="4" y="173"/>
                    </a:lnTo>
                    <a:lnTo>
                      <a:pt x="4" y="168"/>
                    </a:lnTo>
                    <a:close/>
                  </a:path>
                </a:pathLst>
              </a:custGeom>
              <a:solidFill>
                <a:srgbClr val="FFF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19" name="Freeform 178"/>
              <p:cNvSpPr>
                <a:spLocks/>
              </p:cNvSpPr>
              <p:nvPr/>
            </p:nvSpPr>
            <p:spPr bwMode="auto">
              <a:xfrm>
                <a:off x="3978" y="13656"/>
                <a:ext cx="21" cy="13"/>
              </a:xfrm>
              <a:custGeom>
                <a:avLst/>
                <a:gdLst>
                  <a:gd name="T0" fmla="*/ 0 w 63"/>
                  <a:gd name="T1" fmla="*/ 1 h 24"/>
                  <a:gd name="T2" fmla="*/ 0 w 63"/>
                  <a:gd name="T3" fmla="*/ 0 h 24"/>
                  <a:gd name="T4" fmla="*/ 0 w 63"/>
                  <a:gd name="T5" fmla="*/ 1 h 24"/>
                  <a:gd name="T6" fmla="*/ 0 w 63"/>
                  <a:gd name="T7" fmla="*/ 1 h 24"/>
                  <a:gd name="T8" fmla="*/ 0 w 63"/>
                  <a:gd name="T9" fmla="*/ 1 h 24"/>
                  <a:gd name="T10" fmla="*/ 0 w 63"/>
                  <a:gd name="T11" fmla="*/ 1 h 24"/>
                  <a:gd name="T12" fmla="*/ 0 w 63"/>
                  <a:gd name="T13" fmla="*/ 1 h 24"/>
                  <a:gd name="T14" fmla="*/ 0 w 63"/>
                  <a:gd name="T15" fmla="*/ 1 h 24"/>
                  <a:gd name="T16" fmla="*/ 0 w 63"/>
                  <a:gd name="T17" fmla="*/ 1 h 24"/>
                  <a:gd name="T18" fmla="*/ 0 w 63"/>
                  <a:gd name="T19" fmla="*/ 1 h 24"/>
                  <a:gd name="T20" fmla="*/ 0 w 63"/>
                  <a:gd name="T21" fmla="*/ 1 h 24"/>
                  <a:gd name="T22" fmla="*/ 0 w 63"/>
                  <a:gd name="T23" fmla="*/ 1 h 24"/>
                  <a:gd name="T24" fmla="*/ 0 w 63"/>
                  <a:gd name="T25" fmla="*/ 1 h 24"/>
                  <a:gd name="T26" fmla="*/ 0 w 63"/>
                  <a:gd name="T27" fmla="*/ 1 h 24"/>
                  <a:gd name="T28" fmla="*/ 0 w 63"/>
                  <a:gd name="T29" fmla="*/ 1 h 24"/>
                  <a:gd name="T30" fmla="*/ 0 w 63"/>
                  <a:gd name="T31" fmla="*/ 1 h 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3"/>
                  <a:gd name="T49" fmla="*/ 0 h 24"/>
                  <a:gd name="T50" fmla="*/ 63 w 63"/>
                  <a:gd name="T51" fmla="*/ 24 h 2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3" h="24">
                    <a:moveTo>
                      <a:pt x="0" y="10"/>
                    </a:moveTo>
                    <a:lnTo>
                      <a:pt x="63" y="0"/>
                    </a:lnTo>
                    <a:lnTo>
                      <a:pt x="61" y="5"/>
                    </a:lnTo>
                    <a:lnTo>
                      <a:pt x="59" y="10"/>
                    </a:lnTo>
                    <a:lnTo>
                      <a:pt x="53" y="14"/>
                    </a:lnTo>
                    <a:lnTo>
                      <a:pt x="47" y="17"/>
                    </a:lnTo>
                    <a:lnTo>
                      <a:pt x="38" y="18"/>
                    </a:lnTo>
                    <a:lnTo>
                      <a:pt x="31" y="20"/>
                    </a:lnTo>
                    <a:lnTo>
                      <a:pt x="22" y="21"/>
                    </a:lnTo>
                    <a:lnTo>
                      <a:pt x="18" y="24"/>
                    </a:lnTo>
                    <a:lnTo>
                      <a:pt x="9" y="24"/>
                    </a:lnTo>
                    <a:lnTo>
                      <a:pt x="6" y="24"/>
                    </a:lnTo>
                    <a:lnTo>
                      <a:pt x="3" y="22"/>
                    </a:lnTo>
                    <a:lnTo>
                      <a:pt x="3" y="21"/>
                    </a:lnTo>
                    <a:lnTo>
                      <a:pt x="1" y="15"/>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20" name="Freeform 179"/>
              <p:cNvSpPr>
                <a:spLocks/>
              </p:cNvSpPr>
              <p:nvPr/>
            </p:nvSpPr>
            <p:spPr bwMode="auto">
              <a:xfrm>
                <a:off x="3562" y="13649"/>
                <a:ext cx="15" cy="21"/>
              </a:xfrm>
              <a:custGeom>
                <a:avLst/>
                <a:gdLst>
                  <a:gd name="T0" fmla="*/ 0 w 44"/>
                  <a:gd name="T1" fmla="*/ 1 h 41"/>
                  <a:gd name="T2" fmla="*/ 0 w 44"/>
                  <a:gd name="T3" fmla="*/ 1 h 41"/>
                  <a:gd name="T4" fmla="*/ 0 w 44"/>
                  <a:gd name="T5" fmla="*/ 1 h 41"/>
                  <a:gd name="T6" fmla="*/ 0 w 44"/>
                  <a:gd name="T7" fmla="*/ 1 h 41"/>
                  <a:gd name="T8" fmla="*/ 0 w 44"/>
                  <a:gd name="T9" fmla="*/ 1 h 41"/>
                  <a:gd name="T10" fmla="*/ 0 w 44"/>
                  <a:gd name="T11" fmla="*/ 1 h 41"/>
                  <a:gd name="T12" fmla="*/ 0 w 44"/>
                  <a:gd name="T13" fmla="*/ 1 h 41"/>
                  <a:gd name="T14" fmla="*/ 0 w 44"/>
                  <a:gd name="T15" fmla="*/ 0 h 41"/>
                  <a:gd name="T16" fmla="*/ 0 w 44"/>
                  <a:gd name="T17" fmla="*/ 1 h 41"/>
                  <a:gd name="T18" fmla="*/ 0 w 44"/>
                  <a:gd name="T19" fmla="*/ 1 h 41"/>
                  <a:gd name="T20" fmla="*/ 0 w 44"/>
                  <a:gd name="T21" fmla="*/ 1 h 41"/>
                  <a:gd name="T22" fmla="*/ 0 w 44"/>
                  <a:gd name="T23" fmla="*/ 1 h 41"/>
                  <a:gd name="T24" fmla="*/ 0 w 44"/>
                  <a:gd name="T25" fmla="*/ 1 h 41"/>
                  <a:gd name="T26" fmla="*/ 0 w 44"/>
                  <a:gd name="T27" fmla="*/ 1 h 41"/>
                  <a:gd name="T28" fmla="*/ 0 w 44"/>
                  <a:gd name="T29" fmla="*/ 1 h 41"/>
                  <a:gd name="T30" fmla="*/ 0 w 44"/>
                  <a:gd name="T31" fmla="*/ 1 h 41"/>
                  <a:gd name="T32" fmla="*/ 0 w 44"/>
                  <a:gd name="T33" fmla="*/ 1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41"/>
                  <a:gd name="T53" fmla="*/ 44 w 44"/>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41">
                    <a:moveTo>
                      <a:pt x="5" y="39"/>
                    </a:moveTo>
                    <a:lnTo>
                      <a:pt x="0" y="31"/>
                    </a:lnTo>
                    <a:lnTo>
                      <a:pt x="0" y="22"/>
                    </a:lnTo>
                    <a:lnTo>
                      <a:pt x="2" y="13"/>
                    </a:lnTo>
                    <a:lnTo>
                      <a:pt x="2" y="4"/>
                    </a:lnTo>
                    <a:lnTo>
                      <a:pt x="11" y="3"/>
                    </a:lnTo>
                    <a:lnTo>
                      <a:pt x="19" y="2"/>
                    </a:lnTo>
                    <a:lnTo>
                      <a:pt x="27" y="0"/>
                    </a:lnTo>
                    <a:lnTo>
                      <a:pt x="36" y="1"/>
                    </a:lnTo>
                    <a:lnTo>
                      <a:pt x="40" y="5"/>
                    </a:lnTo>
                    <a:lnTo>
                      <a:pt x="44" y="13"/>
                    </a:lnTo>
                    <a:lnTo>
                      <a:pt x="44" y="21"/>
                    </a:lnTo>
                    <a:lnTo>
                      <a:pt x="44" y="30"/>
                    </a:lnTo>
                    <a:lnTo>
                      <a:pt x="38" y="36"/>
                    </a:lnTo>
                    <a:lnTo>
                      <a:pt x="31" y="40"/>
                    </a:lnTo>
                    <a:lnTo>
                      <a:pt x="18" y="41"/>
                    </a:lnTo>
                    <a:lnTo>
                      <a:pt x="5"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21" name="Freeform 180"/>
              <p:cNvSpPr>
                <a:spLocks/>
              </p:cNvSpPr>
              <p:nvPr/>
            </p:nvSpPr>
            <p:spPr bwMode="auto">
              <a:xfrm>
                <a:off x="3828" y="13622"/>
                <a:ext cx="24" cy="45"/>
              </a:xfrm>
              <a:custGeom>
                <a:avLst/>
                <a:gdLst>
                  <a:gd name="T0" fmla="*/ 0 w 73"/>
                  <a:gd name="T1" fmla="*/ 1 h 90"/>
                  <a:gd name="T2" fmla="*/ 0 w 73"/>
                  <a:gd name="T3" fmla="*/ 1 h 90"/>
                  <a:gd name="T4" fmla="*/ 0 w 73"/>
                  <a:gd name="T5" fmla="*/ 1 h 90"/>
                  <a:gd name="T6" fmla="*/ 0 w 73"/>
                  <a:gd name="T7" fmla="*/ 1 h 90"/>
                  <a:gd name="T8" fmla="*/ 0 w 73"/>
                  <a:gd name="T9" fmla="*/ 1 h 90"/>
                  <a:gd name="T10" fmla="*/ 0 w 73"/>
                  <a:gd name="T11" fmla="*/ 1 h 90"/>
                  <a:gd name="T12" fmla="*/ 0 w 73"/>
                  <a:gd name="T13" fmla="*/ 1 h 90"/>
                  <a:gd name="T14" fmla="*/ 0 w 73"/>
                  <a:gd name="T15" fmla="*/ 1 h 90"/>
                  <a:gd name="T16" fmla="*/ 0 w 73"/>
                  <a:gd name="T17" fmla="*/ 1 h 90"/>
                  <a:gd name="T18" fmla="*/ 0 w 73"/>
                  <a:gd name="T19" fmla="*/ 0 h 90"/>
                  <a:gd name="T20" fmla="*/ 0 w 73"/>
                  <a:gd name="T21" fmla="*/ 1 h 90"/>
                  <a:gd name="T22" fmla="*/ 0 w 73"/>
                  <a:gd name="T23" fmla="*/ 1 h 90"/>
                  <a:gd name="T24" fmla="*/ 0 w 73"/>
                  <a:gd name="T25" fmla="*/ 1 h 90"/>
                  <a:gd name="T26" fmla="*/ 0 w 73"/>
                  <a:gd name="T27" fmla="*/ 1 h 90"/>
                  <a:gd name="T28" fmla="*/ 0 w 73"/>
                  <a:gd name="T29" fmla="*/ 1 h 90"/>
                  <a:gd name="T30" fmla="*/ 0 w 73"/>
                  <a:gd name="T31" fmla="*/ 1 h 90"/>
                  <a:gd name="T32" fmla="*/ 0 w 73"/>
                  <a:gd name="T33" fmla="*/ 1 h 90"/>
                  <a:gd name="T34" fmla="*/ 0 w 73"/>
                  <a:gd name="T35" fmla="*/ 1 h 90"/>
                  <a:gd name="T36" fmla="*/ 0 w 73"/>
                  <a:gd name="T37" fmla="*/ 1 h 90"/>
                  <a:gd name="T38" fmla="*/ 0 w 73"/>
                  <a:gd name="T39" fmla="*/ 1 h 90"/>
                  <a:gd name="T40" fmla="*/ 0 w 73"/>
                  <a:gd name="T41" fmla="*/ 1 h 90"/>
                  <a:gd name="T42" fmla="*/ 0 w 73"/>
                  <a:gd name="T43" fmla="*/ 1 h 90"/>
                  <a:gd name="T44" fmla="*/ 0 w 73"/>
                  <a:gd name="T45" fmla="*/ 1 h 90"/>
                  <a:gd name="T46" fmla="*/ 0 w 73"/>
                  <a:gd name="T47" fmla="*/ 1 h 90"/>
                  <a:gd name="T48" fmla="*/ 0 w 73"/>
                  <a:gd name="T49" fmla="*/ 1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3"/>
                  <a:gd name="T76" fmla="*/ 0 h 90"/>
                  <a:gd name="T77" fmla="*/ 73 w 73"/>
                  <a:gd name="T78" fmla="*/ 90 h 9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3" h="90">
                    <a:moveTo>
                      <a:pt x="3" y="90"/>
                    </a:moveTo>
                    <a:lnTo>
                      <a:pt x="0" y="77"/>
                    </a:lnTo>
                    <a:lnTo>
                      <a:pt x="1" y="66"/>
                    </a:lnTo>
                    <a:lnTo>
                      <a:pt x="3" y="54"/>
                    </a:lnTo>
                    <a:lnTo>
                      <a:pt x="7" y="42"/>
                    </a:lnTo>
                    <a:lnTo>
                      <a:pt x="10" y="30"/>
                    </a:lnTo>
                    <a:lnTo>
                      <a:pt x="16" y="19"/>
                    </a:lnTo>
                    <a:lnTo>
                      <a:pt x="23" y="9"/>
                    </a:lnTo>
                    <a:lnTo>
                      <a:pt x="32" y="1"/>
                    </a:lnTo>
                    <a:lnTo>
                      <a:pt x="45" y="0"/>
                    </a:lnTo>
                    <a:lnTo>
                      <a:pt x="57" y="3"/>
                    </a:lnTo>
                    <a:lnTo>
                      <a:pt x="66" y="7"/>
                    </a:lnTo>
                    <a:lnTo>
                      <a:pt x="71" y="16"/>
                    </a:lnTo>
                    <a:lnTo>
                      <a:pt x="73" y="23"/>
                    </a:lnTo>
                    <a:lnTo>
                      <a:pt x="73" y="33"/>
                    </a:lnTo>
                    <a:lnTo>
                      <a:pt x="71" y="42"/>
                    </a:lnTo>
                    <a:lnTo>
                      <a:pt x="70" y="53"/>
                    </a:lnTo>
                    <a:lnTo>
                      <a:pt x="66" y="60"/>
                    </a:lnTo>
                    <a:lnTo>
                      <a:pt x="60" y="67"/>
                    </a:lnTo>
                    <a:lnTo>
                      <a:pt x="51" y="71"/>
                    </a:lnTo>
                    <a:lnTo>
                      <a:pt x="44" y="75"/>
                    </a:lnTo>
                    <a:lnTo>
                      <a:pt x="32" y="77"/>
                    </a:lnTo>
                    <a:lnTo>
                      <a:pt x="23" y="80"/>
                    </a:lnTo>
                    <a:lnTo>
                      <a:pt x="11" y="84"/>
                    </a:lnTo>
                    <a:lnTo>
                      <a:pt x="3"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22" name="Freeform 181"/>
              <p:cNvSpPr>
                <a:spLocks/>
              </p:cNvSpPr>
              <p:nvPr/>
            </p:nvSpPr>
            <p:spPr bwMode="auto">
              <a:xfrm>
                <a:off x="3439" y="13604"/>
                <a:ext cx="30" cy="58"/>
              </a:xfrm>
              <a:custGeom>
                <a:avLst/>
                <a:gdLst>
                  <a:gd name="T0" fmla="*/ 0 w 91"/>
                  <a:gd name="T1" fmla="*/ 1 h 114"/>
                  <a:gd name="T2" fmla="*/ 0 w 91"/>
                  <a:gd name="T3" fmla="*/ 1 h 114"/>
                  <a:gd name="T4" fmla="*/ 0 w 91"/>
                  <a:gd name="T5" fmla="*/ 1 h 114"/>
                  <a:gd name="T6" fmla="*/ 0 w 91"/>
                  <a:gd name="T7" fmla="*/ 1 h 114"/>
                  <a:gd name="T8" fmla="*/ 0 w 91"/>
                  <a:gd name="T9" fmla="*/ 1 h 114"/>
                  <a:gd name="T10" fmla="*/ 0 w 91"/>
                  <a:gd name="T11" fmla="*/ 1 h 114"/>
                  <a:gd name="T12" fmla="*/ 0 w 91"/>
                  <a:gd name="T13" fmla="*/ 1 h 114"/>
                  <a:gd name="T14" fmla="*/ 0 w 91"/>
                  <a:gd name="T15" fmla="*/ 1 h 114"/>
                  <a:gd name="T16" fmla="*/ 0 w 91"/>
                  <a:gd name="T17" fmla="*/ 1 h 114"/>
                  <a:gd name="T18" fmla="*/ 0 w 91"/>
                  <a:gd name="T19" fmla="*/ 0 h 114"/>
                  <a:gd name="T20" fmla="*/ 0 w 91"/>
                  <a:gd name="T21" fmla="*/ 0 h 114"/>
                  <a:gd name="T22" fmla="*/ 0 w 91"/>
                  <a:gd name="T23" fmla="*/ 0 h 114"/>
                  <a:gd name="T24" fmla="*/ 0 w 91"/>
                  <a:gd name="T25" fmla="*/ 1 h 114"/>
                  <a:gd name="T26" fmla="*/ 0 w 91"/>
                  <a:gd name="T27" fmla="*/ 1 h 114"/>
                  <a:gd name="T28" fmla="*/ 0 w 91"/>
                  <a:gd name="T29" fmla="*/ 1 h 114"/>
                  <a:gd name="T30" fmla="*/ 0 w 91"/>
                  <a:gd name="T31" fmla="*/ 1 h 114"/>
                  <a:gd name="T32" fmla="*/ 0 w 91"/>
                  <a:gd name="T33" fmla="*/ 1 h 114"/>
                  <a:gd name="T34" fmla="*/ 0 w 91"/>
                  <a:gd name="T35" fmla="*/ 1 h 114"/>
                  <a:gd name="T36" fmla="*/ 0 w 91"/>
                  <a:gd name="T37" fmla="*/ 1 h 114"/>
                  <a:gd name="T38" fmla="*/ 0 w 91"/>
                  <a:gd name="T39" fmla="*/ 1 h 114"/>
                  <a:gd name="T40" fmla="*/ 0 w 91"/>
                  <a:gd name="T41" fmla="*/ 1 h 114"/>
                  <a:gd name="T42" fmla="*/ 0 w 91"/>
                  <a:gd name="T43" fmla="*/ 1 h 114"/>
                  <a:gd name="T44" fmla="*/ 0 w 91"/>
                  <a:gd name="T45" fmla="*/ 1 h 114"/>
                  <a:gd name="T46" fmla="*/ 0 w 91"/>
                  <a:gd name="T47" fmla="*/ 1 h 114"/>
                  <a:gd name="T48" fmla="*/ 0 w 91"/>
                  <a:gd name="T49" fmla="*/ 1 h 114"/>
                  <a:gd name="T50" fmla="*/ 0 w 91"/>
                  <a:gd name="T51" fmla="*/ 1 h 114"/>
                  <a:gd name="T52" fmla="*/ 0 w 91"/>
                  <a:gd name="T53" fmla="*/ 1 h 114"/>
                  <a:gd name="T54" fmla="*/ 0 w 91"/>
                  <a:gd name="T55" fmla="*/ 1 h 114"/>
                  <a:gd name="T56" fmla="*/ 0 w 91"/>
                  <a:gd name="T57" fmla="*/ 1 h 114"/>
                  <a:gd name="T58" fmla="*/ 0 w 91"/>
                  <a:gd name="T59" fmla="*/ 1 h 114"/>
                  <a:gd name="T60" fmla="*/ 0 w 91"/>
                  <a:gd name="T61" fmla="*/ 1 h 114"/>
                  <a:gd name="T62" fmla="*/ 0 w 91"/>
                  <a:gd name="T63" fmla="*/ 1 h 114"/>
                  <a:gd name="T64" fmla="*/ 0 w 91"/>
                  <a:gd name="T65" fmla="*/ 1 h 1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1"/>
                  <a:gd name="T100" fmla="*/ 0 h 114"/>
                  <a:gd name="T101" fmla="*/ 91 w 91"/>
                  <a:gd name="T102" fmla="*/ 114 h 1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1" h="114">
                    <a:moveTo>
                      <a:pt x="5" y="101"/>
                    </a:moveTo>
                    <a:lnTo>
                      <a:pt x="0" y="87"/>
                    </a:lnTo>
                    <a:lnTo>
                      <a:pt x="0" y="75"/>
                    </a:lnTo>
                    <a:lnTo>
                      <a:pt x="0" y="63"/>
                    </a:lnTo>
                    <a:lnTo>
                      <a:pt x="2" y="52"/>
                    </a:lnTo>
                    <a:lnTo>
                      <a:pt x="2" y="39"/>
                    </a:lnTo>
                    <a:lnTo>
                      <a:pt x="3" y="28"/>
                    </a:lnTo>
                    <a:lnTo>
                      <a:pt x="3" y="14"/>
                    </a:lnTo>
                    <a:lnTo>
                      <a:pt x="5" y="1"/>
                    </a:lnTo>
                    <a:lnTo>
                      <a:pt x="13" y="0"/>
                    </a:lnTo>
                    <a:lnTo>
                      <a:pt x="26" y="0"/>
                    </a:lnTo>
                    <a:lnTo>
                      <a:pt x="38" y="0"/>
                    </a:lnTo>
                    <a:lnTo>
                      <a:pt x="50" y="1"/>
                    </a:lnTo>
                    <a:lnTo>
                      <a:pt x="60" y="1"/>
                    </a:lnTo>
                    <a:lnTo>
                      <a:pt x="72" y="5"/>
                    </a:lnTo>
                    <a:lnTo>
                      <a:pt x="79" y="10"/>
                    </a:lnTo>
                    <a:lnTo>
                      <a:pt x="86" y="18"/>
                    </a:lnTo>
                    <a:lnTo>
                      <a:pt x="86" y="32"/>
                    </a:lnTo>
                    <a:lnTo>
                      <a:pt x="88" y="46"/>
                    </a:lnTo>
                    <a:lnTo>
                      <a:pt x="89" y="57"/>
                    </a:lnTo>
                    <a:lnTo>
                      <a:pt x="91" y="70"/>
                    </a:lnTo>
                    <a:lnTo>
                      <a:pt x="88" y="81"/>
                    </a:lnTo>
                    <a:lnTo>
                      <a:pt x="83" y="92"/>
                    </a:lnTo>
                    <a:lnTo>
                      <a:pt x="76" y="103"/>
                    </a:lnTo>
                    <a:lnTo>
                      <a:pt x="64" y="114"/>
                    </a:lnTo>
                    <a:lnTo>
                      <a:pt x="56" y="112"/>
                    </a:lnTo>
                    <a:lnTo>
                      <a:pt x="48" y="111"/>
                    </a:lnTo>
                    <a:lnTo>
                      <a:pt x="40" y="111"/>
                    </a:lnTo>
                    <a:lnTo>
                      <a:pt x="32" y="111"/>
                    </a:lnTo>
                    <a:lnTo>
                      <a:pt x="24" y="110"/>
                    </a:lnTo>
                    <a:lnTo>
                      <a:pt x="16" y="109"/>
                    </a:lnTo>
                    <a:lnTo>
                      <a:pt x="9" y="105"/>
                    </a:lnTo>
                    <a:lnTo>
                      <a:pt x="5" y="101"/>
                    </a:lnTo>
                    <a:close/>
                  </a:path>
                </a:pathLst>
              </a:custGeom>
              <a:solidFill>
                <a:srgbClr val="FFF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23" name="Freeform 182"/>
              <p:cNvSpPr>
                <a:spLocks/>
              </p:cNvSpPr>
              <p:nvPr/>
            </p:nvSpPr>
            <p:spPr bwMode="auto">
              <a:xfrm>
                <a:off x="3201" y="13567"/>
                <a:ext cx="43" cy="94"/>
              </a:xfrm>
              <a:custGeom>
                <a:avLst/>
                <a:gdLst>
                  <a:gd name="T0" fmla="*/ 0 w 127"/>
                  <a:gd name="T1" fmla="*/ 1 h 187"/>
                  <a:gd name="T2" fmla="*/ 0 w 127"/>
                  <a:gd name="T3" fmla="*/ 1 h 187"/>
                  <a:gd name="T4" fmla="*/ 0 w 127"/>
                  <a:gd name="T5" fmla="*/ 1 h 187"/>
                  <a:gd name="T6" fmla="*/ 0 w 127"/>
                  <a:gd name="T7" fmla="*/ 1 h 187"/>
                  <a:gd name="T8" fmla="*/ 0 w 127"/>
                  <a:gd name="T9" fmla="*/ 1 h 187"/>
                  <a:gd name="T10" fmla="*/ 0 w 127"/>
                  <a:gd name="T11" fmla="*/ 1 h 187"/>
                  <a:gd name="T12" fmla="*/ 0 w 127"/>
                  <a:gd name="T13" fmla="*/ 1 h 187"/>
                  <a:gd name="T14" fmla="*/ 0 w 127"/>
                  <a:gd name="T15" fmla="*/ 1 h 187"/>
                  <a:gd name="T16" fmla="*/ 0 w 127"/>
                  <a:gd name="T17" fmla="*/ 1 h 187"/>
                  <a:gd name="T18" fmla="*/ 0 w 127"/>
                  <a:gd name="T19" fmla="*/ 1 h 187"/>
                  <a:gd name="T20" fmla="*/ 0 w 127"/>
                  <a:gd name="T21" fmla="*/ 1 h 187"/>
                  <a:gd name="T22" fmla="*/ 0 w 127"/>
                  <a:gd name="T23" fmla="*/ 1 h 187"/>
                  <a:gd name="T24" fmla="*/ 0 w 127"/>
                  <a:gd name="T25" fmla="*/ 1 h 187"/>
                  <a:gd name="T26" fmla="*/ 0 w 127"/>
                  <a:gd name="T27" fmla="*/ 1 h 187"/>
                  <a:gd name="T28" fmla="*/ 0 w 127"/>
                  <a:gd name="T29" fmla="*/ 1 h 187"/>
                  <a:gd name="T30" fmla="*/ 0 w 127"/>
                  <a:gd name="T31" fmla="*/ 1 h 187"/>
                  <a:gd name="T32" fmla="*/ 0 w 127"/>
                  <a:gd name="T33" fmla="*/ 0 h 187"/>
                  <a:gd name="T34" fmla="*/ 0 w 127"/>
                  <a:gd name="T35" fmla="*/ 1 h 187"/>
                  <a:gd name="T36" fmla="*/ 0 w 127"/>
                  <a:gd name="T37" fmla="*/ 1 h 187"/>
                  <a:gd name="T38" fmla="*/ 0 w 127"/>
                  <a:gd name="T39" fmla="*/ 1 h 187"/>
                  <a:gd name="T40" fmla="*/ 0 w 127"/>
                  <a:gd name="T41" fmla="*/ 1 h 187"/>
                  <a:gd name="T42" fmla="*/ 0 w 127"/>
                  <a:gd name="T43" fmla="*/ 1 h 187"/>
                  <a:gd name="T44" fmla="*/ 0 w 127"/>
                  <a:gd name="T45" fmla="*/ 1 h 187"/>
                  <a:gd name="T46" fmla="*/ 0 w 127"/>
                  <a:gd name="T47" fmla="*/ 1 h 187"/>
                  <a:gd name="T48" fmla="*/ 0 w 127"/>
                  <a:gd name="T49" fmla="*/ 1 h 187"/>
                  <a:gd name="T50" fmla="*/ 0 w 127"/>
                  <a:gd name="T51" fmla="*/ 1 h 187"/>
                  <a:gd name="T52" fmla="*/ 0 w 127"/>
                  <a:gd name="T53" fmla="*/ 1 h 187"/>
                  <a:gd name="T54" fmla="*/ 0 w 127"/>
                  <a:gd name="T55" fmla="*/ 1 h 187"/>
                  <a:gd name="T56" fmla="*/ 0 w 127"/>
                  <a:gd name="T57" fmla="*/ 1 h 187"/>
                  <a:gd name="T58" fmla="*/ 0 w 127"/>
                  <a:gd name="T59" fmla="*/ 1 h 187"/>
                  <a:gd name="T60" fmla="*/ 0 w 127"/>
                  <a:gd name="T61" fmla="*/ 1 h 187"/>
                  <a:gd name="T62" fmla="*/ 0 w 127"/>
                  <a:gd name="T63" fmla="*/ 1 h 187"/>
                  <a:gd name="T64" fmla="*/ 0 w 127"/>
                  <a:gd name="T65" fmla="*/ 1 h 187"/>
                  <a:gd name="T66" fmla="*/ 0 w 127"/>
                  <a:gd name="T67" fmla="*/ 1 h 187"/>
                  <a:gd name="T68" fmla="*/ 0 w 127"/>
                  <a:gd name="T69" fmla="*/ 1 h 187"/>
                  <a:gd name="T70" fmla="*/ 0 w 127"/>
                  <a:gd name="T71" fmla="*/ 1 h 187"/>
                  <a:gd name="T72" fmla="*/ 0 w 127"/>
                  <a:gd name="T73" fmla="*/ 1 h 187"/>
                  <a:gd name="T74" fmla="*/ 0 w 127"/>
                  <a:gd name="T75" fmla="*/ 1 h 187"/>
                  <a:gd name="T76" fmla="*/ 0 w 127"/>
                  <a:gd name="T77" fmla="*/ 1 h 187"/>
                  <a:gd name="T78" fmla="*/ 0 w 127"/>
                  <a:gd name="T79" fmla="*/ 1 h 187"/>
                  <a:gd name="T80" fmla="*/ 0 w 127"/>
                  <a:gd name="T81" fmla="*/ 1 h 1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7"/>
                  <a:gd name="T124" fmla="*/ 0 h 187"/>
                  <a:gd name="T125" fmla="*/ 127 w 127"/>
                  <a:gd name="T126" fmla="*/ 187 h 18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7" h="187">
                    <a:moveTo>
                      <a:pt x="5" y="143"/>
                    </a:moveTo>
                    <a:lnTo>
                      <a:pt x="3" y="125"/>
                    </a:lnTo>
                    <a:lnTo>
                      <a:pt x="2" y="108"/>
                    </a:lnTo>
                    <a:lnTo>
                      <a:pt x="0" y="90"/>
                    </a:lnTo>
                    <a:lnTo>
                      <a:pt x="0" y="73"/>
                    </a:lnTo>
                    <a:lnTo>
                      <a:pt x="0" y="56"/>
                    </a:lnTo>
                    <a:lnTo>
                      <a:pt x="3" y="40"/>
                    </a:lnTo>
                    <a:lnTo>
                      <a:pt x="7" y="24"/>
                    </a:lnTo>
                    <a:lnTo>
                      <a:pt x="16" y="10"/>
                    </a:lnTo>
                    <a:lnTo>
                      <a:pt x="26" y="7"/>
                    </a:lnTo>
                    <a:lnTo>
                      <a:pt x="38" y="6"/>
                    </a:lnTo>
                    <a:lnTo>
                      <a:pt x="48" y="5"/>
                    </a:lnTo>
                    <a:lnTo>
                      <a:pt x="60" y="5"/>
                    </a:lnTo>
                    <a:lnTo>
                      <a:pt x="69" y="3"/>
                    </a:lnTo>
                    <a:lnTo>
                      <a:pt x="79" y="2"/>
                    </a:lnTo>
                    <a:lnTo>
                      <a:pt x="89" y="1"/>
                    </a:lnTo>
                    <a:lnTo>
                      <a:pt x="102" y="0"/>
                    </a:lnTo>
                    <a:lnTo>
                      <a:pt x="100" y="8"/>
                    </a:lnTo>
                    <a:lnTo>
                      <a:pt x="102" y="18"/>
                    </a:lnTo>
                    <a:lnTo>
                      <a:pt x="105" y="26"/>
                    </a:lnTo>
                    <a:lnTo>
                      <a:pt x="113" y="36"/>
                    </a:lnTo>
                    <a:lnTo>
                      <a:pt x="117" y="43"/>
                    </a:lnTo>
                    <a:lnTo>
                      <a:pt x="123" y="53"/>
                    </a:lnTo>
                    <a:lnTo>
                      <a:pt x="123" y="62"/>
                    </a:lnTo>
                    <a:lnTo>
                      <a:pt x="120" y="75"/>
                    </a:lnTo>
                    <a:lnTo>
                      <a:pt x="124" y="84"/>
                    </a:lnTo>
                    <a:lnTo>
                      <a:pt x="127" y="96"/>
                    </a:lnTo>
                    <a:lnTo>
                      <a:pt x="127" y="109"/>
                    </a:lnTo>
                    <a:lnTo>
                      <a:pt x="127" y="124"/>
                    </a:lnTo>
                    <a:lnTo>
                      <a:pt x="121" y="137"/>
                    </a:lnTo>
                    <a:lnTo>
                      <a:pt x="117" y="150"/>
                    </a:lnTo>
                    <a:lnTo>
                      <a:pt x="110" y="162"/>
                    </a:lnTo>
                    <a:lnTo>
                      <a:pt x="102" y="175"/>
                    </a:lnTo>
                    <a:lnTo>
                      <a:pt x="86" y="183"/>
                    </a:lnTo>
                    <a:lnTo>
                      <a:pt x="70" y="187"/>
                    </a:lnTo>
                    <a:lnTo>
                      <a:pt x="54" y="186"/>
                    </a:lnTo>
                    <a:lnTo>
                      <a:pt x="40" y="182"/>
                    </a:lnTo>
                    <a:lnTo>
                      <a:pt x="25" y="175"/>
                    </a:lnTo>
                    <a:lnTo>
                      <a:pt x="15" y="165"/>
                    </a:lnTo>
                    <a:lnTo>
                      <a:pt x="7" y="153"/>
                    </a:lnTo>
                    <a:lnTo>
                      <a:pt x="5" y="143"/>
                    </a:lnTo>
                    <a:close/>
                  </a:path>
                </a:pathLst>
              </a:custGeom>
              <a:solidFill>
                <a:srgbClr val="FFF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24" name="Freeform 183"/>
              <p:cNvSpPr>
                <a:spLocks/>
              </p:cNvSpPr>
              <p:nvPr/>
            </p:nvSpPr>
            <p:spPr bwMode="auto">
              <a:xfrm>
                <a:off x="4019" y="13654"/>
                <a:ext cx="9" cy="2"/>
              </a:xfrm>
              <a:custGeom>
                <a:avLst/>
                <a:gdLst>
                  <a:gd name="T0" fmla="*/ 0 w 29"/>
                  <a:gd name="T1" fmla="*/ 0 h 5"/>
                  <a:gd name="T2" fmla="*/ 0 w 29"/>
                  <a:gd name="T3" fmla="*/ 0 h 5"/>
                  <a:gd name="T4" fmla="*/ 0 w 29"/>
                  <a:gd name="T5" fmla="*/ 0 h 5"/>
                  <a:gd name="T6" fmla="*/ 0 w 29"/>
                  <a:gd name="T7" fmla="*/ 0 h 5"/>
                  <a:gd name="T8" fmla="*/ 0 60000 65536"/>
                  <a:gd name="T9" fmla="*/ 0 60000 65536"/>
                  <a:gd name="T10" fmla="*/ 0 60000 65536"/>
                  <a:gd name="T11" fmla="*/ 0 60000 65536"/>
                  <a:gd name="T12" fmla="*/ 0 w 29"/>
                  <a:gd name="T13" fmla="*/ 0 h 5"/>
                  <a:gd name="T14" fmla="*/ 29 w 29"/>
                  <a:gd name="T15" fmla="*/ 5 h 5"/>
                </a:gdLst>
                <a:ahLst/>
                <a:cxnLst>
                  <a:cxn ang="T8">
                    <a:pos x="T0" y="T1"/>
                  </a:cxn>
                  <a:cxn ang="T9">
                    <a:pos x="T2" y="T3"/>
                  </a:cxn>
                  <a:cxn ang="T10">
                    <a:pos x="T4" y="T5"/>
                  </a:cxn>
                  <a:cxn ang="T11">
                    <a:pos x="T6" y="T7"/>
                  </a:cxn>
                </a:cxnLst>
                <a:rect l="T12" t="T13" r="T14" b="T15"/>
                <a:pathLst>
                  <a:path w="29" h="5">
                    <a:moveTo>
                      <a:pt x="29" y="0"/>
                    </a:moveTo>
                    <a:lnTo>
                      <a:pt x="7" y="5"/>
                    </a:lnTo>
                    <a:lnTo>
                      <a:pt x="0" y="5"/>
                    </a:lnTo>
                    <a:lnTo>
                      <a:pt x="2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25" name="Freeform 184"/>
              <p:cNvSpPr>
                <a:spLocks/>
              </p:cNvSpPr>
              <p:nvPr/>
            </p:nvSpPr>
            <p:spPr bwMode="auto">
              <a:xfrm>
                <a:off x="3883" y="13600"/>
                <a:ext cx="29" cy="56"/>
              </a:xfrm>
              <a:custGeom>
                <a:avLst/>
                <a:gdLst>
                  <a:gd name="T0" fmla="*/ 0 w 87"/>
                  <a:gd name="T1" fmla="*/ 0 h 114"/>
                  <a:gd name="T2" fmla="*/ 0 w 87"/>
                  <a:gd name="T3" fmla="*/ 0 h 114"/>
                  <a:gd name="T4" fmla="*/ 0 w 87"/>
                  <a:gd name="T5" fmla="*/ 0 h 114"/>
                  <a:gd name="T6" fmla="*/ 0 w 87"/>
                  <a:gd name="T7" fmla="*/ 0 h 114"/>
                  <a:gd name="T8" fmla="*/ 0 w 87"/>
                  <a:gd name="T9" fmla="*/ 0 h 114"/>
                  <a:gd name="T10" fmla="*/ 0 w 87"/>
                  <a:gd name="T11" fmla="*/ 0 h 114"/>
                  <a:gd name="T12" fmla="*/ 0 w 87"/>
                  <a:gd name="T13" fmla="*/ 0 h 114"/>
                  <a:gd name="T14" fmla="*/ 0 w 87"/>
                  <a:gd name="T15" fmla="*/ 0 h 114"/>
                  <a:gd name="T16" fmla="*/ 0 w 87"/>
                  <a:gd name="T17" fmla="*/ 0 h 114"/>
                  <a:gd name="T18" fmla="*/ 0 w 87"/>
                  <a:gd name="T19" fmla="*/ 0 h 114"/>
                  <a:gd name="T20" fmla="*/ 0 w 87"/>
                  <a:gd name="T21" fmla="*/ 0 h 114"/>
                  <a:gd name="T22" fmla="*/ 0 w 87"/>
                  <a:gd name="T23" fmla="*/ 0 h 114"/>
                  <a:gd name="T24" fmla="*/ 0 w 87"/>
                  <a:gd name="T25" fmla="*/ 0 h 114"/>
                  <a:gd name="T26" fmla="*/ 0 w 87"/>
                  <a:gd name="T27" fmla="*/ 0 h 114"/>
                  <a:gd name="T28" fmla="*/ 0 w 87"/>
                  <a:gd name="T29" fmla="*/ 0 h 114"/>
                  <a:gd name="T30" fmla="*/ 0 w 87"/>
                  <a:gd name="T31" fmla="*/ 0 h 114"/>
                  <a:gd name="T32" fmla="*/ 0 w 87"/>
                  <a:gd name="T33" fmla="*/ 0 h 114"/>
                  <a:gd name="T34" fmla="*/ 0 w 87"/>
                  <a:gd name="T35" fmla="*/ 0 h 114"/>
                  <a:gd name="T36" fmla="*/ 0 w 87"/>
                  <a:gd name="T37" fmla="*/ 0 h 114"/>
                  <a:gd name="T38" fmla="*/ 0 w 87"/>
                  <a:gd name="T39" fmla="*/ 0 h 114"/>
                  <a:gd name="T40" fmla="*/ 0 w 87"/>
                  <a:gd name="T41" fmla="*/ 0 h 114"/>
                  <a:gd name="T42" fmla="*/ 0 w 87"/>
                  <a:gd name="T43" fmla="*/ 0 h 114"/>
                  <a:gd name="T44" fmla="*/ 0 w 87"/>
                  <a:gd name="T45" fmla="*/ 0 h 114"/>
                  <a:gd name="T46" fmla="*/ 0 w 87"/>
                  <a:gd name="T47" fmla="*/ 0 h 114"/>
                  <a:gd name="T48" fmla="*/ 0 w 87"/>
                  <a:gd name="T49" fmla="*/ 0 h 114"/>
                  <a:gd name="T50" fmla="*/ 0 w 87"/>
                  <a:gd name="T51" fmla="*/ 0 h 1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7"/>
                  <a:gd name="T79" fmla="*/ 0 h 114"/>
                  <a:gd name="T80" fmla="*/ 87 w 87"/>
                  <a:gd name="T81" fmla="*/ 114 h 11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7" h="114">
                    <a:moveTo>
                      <a:pt x="0" y="63"/>
                    </a:moveTo>
                    <a:lnTo>
                      <a:pt x="0" y="53"/>
                    </a:lnTo>
                    <a:lnTo>
                      <a:pt x="5" y="45"/>
                    </a:lnTo>
                    <a:lnTo>
                      <a:pt x="8" y="36"/>
                    </a:lnTo>
                    <a:lnTo>
                      <a:pt x="14" y="29"/>
                    </a:lnTo>
                    <a:lnTo>
                      <a:pt x="18" y="22"/>
                    </a:lnTo>
                    <a:lnTo>
                      <a:pt x="24" y="14"/>
                    </a:lnTo>
                    <a:lnTo>
                      <a:pt x="30" y="7"/>
                    </a:lnTo>
                    <a:lnTo>
                      <a:pt x="37" y="0"/>
                    </a:lnTo>
                    <a:lnTo>
                      <a:pt x="60" y="3"/>
                    </a:lnTo>
                    <a:lnTo>
                      <a:pt x="75" y="10"/>
                    </a:lnTo>
                    <a:lnTo>
                      <a:pt x="81" y="21"/>
                    </a:lnTo>
                    <a:lnTo>
                      <a:pt x="84" y="35"/>
                    </a:lnTo>
                    <a:lnTo>
                      <a:pt x="81" y="50"/>
                    </a:lnTo>
                    <a:lnTo>
                      <a:pt x="79" y="66"/>
                    </a:lnTo>
                    <a:lnTo>
                      <a:pt x="81" y="80"/>
                    </a:lnTo>
                    <a:lnTo>
                      <a:pt x="87" y="93"/>
                    </a:lnTo>
                    <a:lnTo>
                      <a:pt x="81" y="97"/>
                    </a:lnTo>
                    <a:lnTo>
                      <a:pt x="74" y="100"/>
                    </a:lnTo>
                    <a:lnTo>
                      <a:pt x="65" y="102"/>
                    </a:lnTo>
                    <a:lnTo>
                      <a:pt x="56" y="104"/>
                    </a:lnTo>
                    <a:lnTo>
                      <a:pt x="46" y="105"/>
                    </a:lnTo>
                    <a:lnTo>
                      <a:pt x="37" y="107"/>
                    </a:lnTo>
                    <a:lnTo>
                      <a:pt x="27" y="110"/>
                    </a:lnTo>
                    <a:lnTo>
                      <a:pt x="19" y="114"/>
                    </a:lnTo>
                    <a:lnTo>
                      <a:pt x="0"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26" name="Freeform 185"/>
              <p:cNvSpPr>
                <a:spLocks/>
              </p:cNvSpPr>
              <p:nvPr/>
            </p:nvSpPr>
            <p:spPr bwMode="auto">
              <a:xfrm>
                <a:off x="4282" y="13637"/>
                <a:ext cx="12" cy="11"/>
              </a:xfrm>
              <a:custGeom>
                <a:avLst/>
                <a:gdLst>
                  <a:gd name="T0" fmla="*/ 0 w 35"/>
                  <a:gd name="T1" fmla="*/ 0 h 22"/>
                  <a:gd name="T2" fmla="*/ 0 w 35"/>
                  <a:gd name="T3" fmla="*/ 1 h 22"/>
                  <a:gd name="T4" fmla="*/ 0 w 35"/>
                  <a:gd name="T5" fmla="*/ 1 h 22"/>
                  <a:gd name="T6" fmla="*/ 0 w 35"/>
                  <a:gd name="T7" fmla="*/ 1 h 22"/>
                  <a:gd name="T8" fmla="*/ 0 w 35"/>
                  <a:gd name="T9" fmla="*/ 1 h 22"/>
                  <a:gd name="T10" fmla="*/ 0 w 35"/>
                  <a:gd name="T11" fmla="*/ 1 h 22"/>
                  <a:gd name="T12" fmla="*/ 0 w 35"/>
                  <a:gd name="T13" fmla="*/ 1 h 22"/>
                  <a:gd name="T14" fmla="*/ 0 w 35"/>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22"/>
                  <a:gd name="T26" fmla="*/ 35 w 3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22">
                    <a:moveTo>
                      <a:pt x="16" y="0"/>
                    </a:moveTo>
                    <a:lnTo>
                      <a:pt x="23" y="3"/>
                    </a:lnTo>
                    <a:lnTo>
                      <a:pt x="35" y="3"/>
                    </a:lnTo>
                    <a:lnTo>
                      <a:pt x="6" y="22"/>
                    </a:lnTo>
                    <a:lnTo>
                      <a:pt x="0" y="16"/>
                    </a:lnTo>
                    <a:lnTo>
                      <a:pt x="3" y="9"/>
                    </a:lnTo>
                    <a:lnTo>
                      <a:pt x="9" y="3"/>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27" name="Freeform 186"/>
              <p:cNvSpPr>
                <a:spLocks/>
              </p:cNvSpPr>
              <p:nvPr/>
            </p:nvSpPr>
            <p:spPr bwMode="auto">
              <a:xfrm>
                <a:off x="4253" y="13629"/>
                <a:ext cx="15" cy="19"/>
              </a:xfrm>
              <a:custGeom>
                <a:avLst/>
                <a:gdLst>
                  <a:gd name="T0" fmla="*/ 0 w 44"/>
                  <a:gd name="T1" fmla="*/ 0 h 39"/>
                  <a:gd name="T2" fmla="*/ 0 w 44"/>
                  <a:gd name="T3" fmla="*/ 0 h 39"/>
                  <a:gd name="T4" fmla="*/ 0 w 44"/>
                  <a:gd name="T5" fmla="*/ 0 h 39"/>
                  <a:gd name="T6" fmla="*/ 0 w 44"/>
                  <a:gd name="T7" fmla="*/ 0 h 39"/>
                  <a:gd name="T8" fmla="*/ 0 w 44"/>
                  <a:gd name="T9" fmla="*/ 0 h 39"/>
                  <a:gd name="T10" fmla="*/ 0 w 44"/>
                  <a:gd name="T11" fmla="*/ 0 h 39"/>
                  <a:gd name="T12" fmla="*/ 0 w 44"/>
                  <a:gd name="T13" fmla="*/ 0 h 39"/>
                  <a:gd name="T14" fmla="*/ 0 w 44"/>
                  <a:gd name="T15" fmla="*/ 0 h 39"/>
                  <a:gd name="T16" fmla="*/ 0 w 44"/>
                  <a:gd name="T17" fmla="*/ 0 h 39"/>
                  <a:gd name="T18" fmla="*/ 0 w 44"/>
                  <a:gd name="T19" fmla="*/ 0 h 39"/>
                  <a:gd name="T20" fmla="*/ 0 w 44"/>
                  <a:gd name="T21" fmla="*/ 0 h 39"/>
                  <a:gd name="T22" fmla="*/ 0 w 44"/>
                  <a:gd name="T23" fmla="*/ 0 h 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4"/>
                  <a:gd name="T37" fmla="*/ 0 h 39"/>
                  <a:gd name="T38" fmla="*/ 44 w 44"/>
                  <a:gd name="T39" fmla="*/ 39 h 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4" h="39">
                    <a:moveTo>
                      <a:pt x="3" y="39"/>
                    </a:moveTo>
                    <a:lnTo>
                      <a:pt x="2" y="34"/>
                    </a:lnTo>
                    <a:lnTo>
                      <a:pt x="2" y="27"/>
                    </a:lnTo>
                    <a:lnTo>
                      <a:pt x="0" y="19"/>
                    </a:lnTo>
                    <a:lnTo>
                      <a:pt x="2" y="12"/>
                    </a:lnTo>
                    <a:lnTo>
                      <a:pt x="2" y="5"/>
                    </a:lnTo>
                    <a:lnTo>
                      <a:pt x="8" y="2"/>
                    </a:lnTo>
                    <a:lnTo>
                      <a:pt x="18" y="0"/>
                    </a:lnTo>
                    <a:lnTo>
                      <a:pt x="33" y="4"/>
                    </a:lnTo>
                    <a:lnTo>
                      <a:pt x="44" y="4"/>
                    </a:lnTo>
                    <a:lnTo>
                      <a:pt x="40" y="39"/>
                    </a:lnTo>
                    <a:lnTo>
                      <a:pt x="3"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28" name="Freeform 187"/>
              <p:cNvSpPr>
                <a:spLocks/>
              </p:cNvSpPr>
              <p:nvPr/>
            </p:nvSpPr>
            <p:spPr bwMode="auto">
              <a:xfrm>
                <a:off x="4219" y="13631"/>
                <a:ext cx="16" cy="17"/>
              </a:xfrm>
              <a:custGeom>
                <a:avLst/>
                <a:gdLst>
                  <a:gd name="T0" fmla="*/ 0 w 48"/>
                  <a:gd name="T1" fmla="*/ 0 h 35"/>
                  <a:gd name="T2" fmla="*/ 0 w 48"/>
                  <a:gd name="T3" fmla="*/ 0 h 35"/>
                  <a:gd name="T4" fmla="*/ 0 w 48"/>
                  <a:gd name="T5" fmla="*/ 0 h 35"/>
                  <a:gd name="T6" fmla="*/ 0 w 48"/>
                  <a:gd name="T7" fmla="*/ 0 h 35"/>
                  <a:gd name="T8" fmla="*/ 0 w 48"/>
                  <a:gd name="T9" fmla="*/ 0 h 35"/>
                  <a:gd name="T10" fmla="*/ 0 w 48"/>
                  <a:gd name="T11" fmla="*/ 0 h 35"/>
                  <a:gd name="T12" fmla="*/ 0 w 48"/>
                  <a:gd name="T13" fmla="*/ 0 h 35"/>
                  <a:gd name="T14" fmla="*/ 0 w 48"/>
                  <a:gd name="T15" fmla="*/ 0 h 35"/>
                  <a:gd name="T16" fmla="*/ 0 w 48"/>
                  <a:gd name="T17" fmla="*/ 0 h 35"/>
                  <a:gd name="T18" fmla="*/ 0 w 48"/>
                  <a:gd name="T19" fmla="*/ 0 h 35"/>
                  <a:gd name="T20" fmla="*/ 0 w 48"/>
                  <a:gd name="T21" fmla="*/ 0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35"/>
                  <a:gd name="T35" fmla="*/ 48 w 48"/>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35">
                    <a:moveTo>
                      <a:pt x="7" y="0"/>
                    </a:moveTo>
                    <a:lnTo>
                      <a:pt x="48" y="2"/>
                    </a:lnTo>
                    <a:lnTo>
                      <a:pt x="47" y="8"/>
                    </a:lnTo>
                    <a:lnTo>
                      <a:pt x="44" y="16"/>
                    </a:lnTo>
                    <a:lnTo>
                      <a:pt x="40" y="21"/>
                    </a:lnTo>
                    <a:lnTo>
                      <a:pt x="37" y="28"/>
                    </a:lnTo>
                    <a:lnTo>
                      <a:pt x="28" y="32"/>
                    </a:lnTo>
                    <a:lnTo>
                      <a:pt x="21" y="35"/>
                    </a:lnTo>
                    <a:lnTo>
                      <a:pt x="10" y="35"/>
                    </a:lnTo>
                    <a:lnTo>
                      <a:pt x="0" y="35"/>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29" name="Freeform 188"/>
              <p:cNvSpPr>
                <a:spLocks/>
              </p:cNvSpPr>
              <p:nvPr/>
            </p:nvSpPr>
            <p:spPr bwMode="auto">
              <a:xfrm>
                <a:off x="4194" y="13628"/>
                <a:ext cx="12" cy="19"/>
              </a:xfrm>
              <a:custGeom>
                <a:avLst/>
                <a:gdLst>
                  <a:gd name="T0" fmla="*/ 0 w 38"/>
                  <a:gd name="T1" fmla="*/ 0 h 38"/>
                  <a:gd name="T2" fmla="*/ 0 w 38"/>
                  <a:gd name="T3" fmla="*/ 1 h 38"/>
                  <a:gd name="T4" fmla="*/ 0 w 38"/>
                  <a:gd name="T5" fmla="*/ 1 h 38"/>
                  <a:gd name="T6" fmla="*/ 0 w 38"/>
                  <a:gd name="T7" fmla="*/ 1 h 38"/>
                  <a:gd name="T8" fmla="*/ 0 w 38"/>
                  <a:gd name="T9" fmla="*/ 1 h 38"/>
                  <a:gd name="T10" fmla="*/ 0 w 38"/>
                  <a:gd name="T11" fmla="*/ 1 h 38"/>
                  <a:gd name="T12" fmla="*/ 0 w 38"/>
                  <a:gd name="T13" fmla="*/ 1 h 38"/>
                  <a:gd name="T14" fmla="*/ 0 w 38"/>
                  <a:gd name="T15" fmla="*/ 1 h 38"/>
                  <a:gd name="T16" fmla="*/ 0 w 38"/>
                  <a:gd name="T17" fmla="*/ 1 h 38"/>
                  <a:gd name="T18" fmla="*/ 0 w 38"/>
                  <a:gd name="T19" fmla="*/ 1 h 38"/>
                  <a:gd name="T20" fmla="*/ 0 w 38"/>
                  <a:gd name="T21" fmla="*/ 1 h 38"/>
                  <a:gd name="T22" fmla="*/ 0 w 38"/>
                  <a:gd name="T23" fmla="*/ 1 h 38"/>
                  <a:gd name="T24" fmla="*/ 0 w 38"/>
                  <a:gd name="T25" fmla="*/ 1 h 38"/>
                  <a:gd name="T26" fmla="*/ 0 w 38"/>
                  <a:gd name="T27" fmla="*/ 0 h 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8"/>
                  <a:gd name="T43" fmla="*/ 0 h 38"/>
                  <a:gd name="T44" fmla="*/ 38 w 38"/>
                  <a:gd name="T45" fmla="*/ 38 h 3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8" h="38">
                    <a:moveTo>
                      <a:pt x="0" y="0"/>
                    </a:moveTo>
                    <a:lnTo>
                      <a:pt x="4" y="5"/>
                    </a:lnTo>
                    <a:lnTo>
                      <a:pt x="13" y="9"/>
                    </a:lnTo>
                    <a:lnTo>
                      <a:pt x="20" y="11"/>
                    </a:lnTo>
                    <a:lnTo>
                      <a:pt x="29" y="13"/>
                    </a:lnTo>
                    <a:lnTo>
                      <a:pt x="33" y="15"/>
                    </a:lnTo>
                    <a:lnTo>
                      <a:pt x="38" y="19"/>
                    </a:lnTo>
                    <a:lnTo>
                      <a:pt x="38" y="25"/>
                    </a:lnTo>
                    <a:lnTo>
                      <a:pt x="36" y="35"/>
                    </a:lnTo>
                    <a:lnTo>
                      <a:pt x="26" y="38"/>
                    </a:lnTo>
                    <a:lnTo>
                      <a:pt x="17" y="38"/>
                    </a:lnTo>
                    <a:lnTo>
                      <a:pt x="7" y="36"/>
                    </a:lnTo>
                    <a:lnTo>
                      <a:pt x="0" y="3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30" name="Freeform 189"/>
              <p:cNvSpPr>
                <a:spLocks/>
              </p:cNvSpPr>
              <p:nvPr/>
            </p:nvSpPr>
            <p:spPr bwMode="auto">
              <a:xfrm>
                <a:off x="3720" y="13632"/>
                <a:ext cx="4" cy="16"/>
              </a:xfrm>
              <a:custGeom>
                <a:avLst/>
                <a:gdLst>
                  <a:gd name="T0" fmla="*/ 0 w 12"/>
                  <a:gd name="T1" fmla="*/ 0 h 33"/>
                  <a:gd name="T2" fmla="*/ 0 w 12"/>
                  <a:gd name="T3" fmla="*/ 0 h 33"/>
                  <a:gd name="T4" fmla="*/ 0 w 12"/>
                  <a:gd name="T5" fmla="*/ 0 h 33"/>
                  <a:gd name="T6" fmla="*/ 0 w 12"/>
                  <a:gd name="T7" fmla="*/ 0 h 33"/>
                  <a:gd name="T8" fmla="*/ 0 w 12"/>
                  <a:gd name="T9" fmla="*/ 0 h 33"/>
                  <a:gd name="T10" fmla="*/ 0 w 12"/>
                  <a:gd name="T11" fmla="*/ 0 h 33"/>
                  <a:gd name="T12" fmla="*/ 0 w 12"/>
                  <a:gd name="T13" fmla="*/ 0 h 33"/>
                  <a:gd name="T14" fmla="*/ 0 60000 65536"/>
                  <a:gd name="T15" fmla="*/ 0 60000 65536"/>
                  <a:gd name="T16" fmla="*/ 0 60000 65536"/>
                  <a:gd name="T17" fmla="*/ 0 60000 65536"/>
                  <a:gd name="T18" fmla="*/ 0 60000 65536"/>
                  <a:gd name="T19" fmla="*/ 0 60000 65536"/>
                  <a:gd name="T20" fmla="*/ 0 60000 65536"/>
                  <a:gd name="T21" fmla="*/ 0 w 12"/>
                  <a:gd name="T22" fmla="*/ 0 h 33"/>
                  <a:gd name="T23" fmla="*/ 12 w 12"/>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3">
                    <a:moveTo>
                      <a:pt x="0" y="0"/>
                    </a:moveTo>
                    <a:lnTo>
                      <a:pt x="7" y="4"/>
                    </a:lnTo>
                    <a:lnTo>
                      <a:pt x="10" y="13"/>
                    </a:lnTo>
                    <a:lnTo>
                      <a:pt x="9" y="23"/>
                    </a:lnTo>
                    <a:lnTo>
                      <a:pt x="12" y="33"/>
                    </a:lnTo>
                    <a:lnTo>
                      <a:pt x="0" y="3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31" name="Freeform 190"/>
              <p:cNvSpPr>
                <a:spLocks/>
              </p:cNvSpPr>
              <p:nvPr/>
            </p:nvSpPr>
            <p:spPr bwMode="auto">
              <a:xfrm>
                <a:off x="3381" y="13628"/>
                <a:ext cx="16" cy="17"/>
              </a:xfrm>
              <a:custGeom>
                <a:avLst/>
                <a:gdLst>
                  <a:gd name="T0" fmla="*/ 0 w 48"/>
                  <a:gd name="T1" fmla="*/ 0 h 33"/>
                  <a:gd name="T2" fmla="*/ 0 w 48"/>
                  <a:gd name="T3" fmla="*/ 0 h 33"/>
                  <a:gd name="T4" fmla="*/ 0 w 48"/>
                  <a:gd name="T5" fmla="*/ 1 h 33"/>
                  <a:gd name="T6" fmla="*/ 0 w 48"/>
                  <a:gd name="T7" fmla="*/ 1 h 33"/>
                  <a:gd name="T8" fmla="*/ 0 w 48"/>
                  <a:gd name="T9" fmla="*/ 1 h 33"/>
                  <a:gd name="T10" fmla="*/ 0 w 48"/>
                  <a:gd name="T11" fmla="*/ 1 h 33"/>
                  <a:gd name="T12" fmla="*/ 0 w 48"/>
                  <a:gd name="T13" fmla="*/ 1 h 33"/>
                  <a:gd name="T14" fmla="*/ 0 w 48"/>
                  <a:gd name="T15" fmla="*/ 1 h 33"/>
                  <a:gd name="T16" fmla="*/ 0 w 48"/>
                  <a:gd name="T17" fmla="*/ 1 h 33"/>
                  <a:gd name="T18" fmla="*/ 0 w 48"/>
                  <a:gd name="T19" fmla="*/ 1 h 33"/>
                  <a:gd name="T20" fmla="*/ 0 w 48"/>
                  <a:gd name="T21" fmla="*/ 0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33"/>
                  <a:gd name="T35" fmla="*/ 48 w 48"/>
                  <a:gd name="T36" fmla="*/ 33 h 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33">
                    <a:moveTo>
                      <a:pt x="0" y="0"/>
                    </a:moveTo>
                    <a:lnTo>
                      <a:pt x="48" y="0"/>
                    </a:lnTo>
                    <a:lnTo>
                      <a:pt x="48" y="31"/>
                    </a:lnTo>
                    <a:lnTo>
                      <a:pt x="32" y="33"/>
                    </a:lnTo>
                    <a:lnTo>
                      <a:pt x="21" y="33"/>
                    </a:lnTo>
                    <a:lnTo>
                      <a:pt x="12" y="29"/>
                    </a:lnTo>
                    <a:lnTo>
                      <a:pt x="7" y="26"/>
                    </a:lnTo>
                    <a:lnTo>
                      <a:pt x="3" y="19"/>
                    </a:lnTo>
                    <a:lnTo>
                      <a:pt x="2" y="12"/>
                    </a:lnTo>
                    <a:lnTo>
                      <a:pt x="0" y="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32" name="Freeform 191"/>
              <p:cNvSpPr>
                <a:spLocks/>
              </p:cNvSpPr>
              <p:nvPr/>
            </p:nvSpPr>
            <p:spPr bwMode="auto">
              <a:xfrm>
                <a:off x="3343" y="13625"/>
                <a:ext cx="15" cy="19"/>
              </a:xfrm>
              <a:custGeom>
                <a:avLst/>
                <a:gdLst>
                  <a:gd name="T0" fmla="*/ 0 w 45"/>
                  <a:gd name="T1" fmla="*/ 0 h 38"/>
                  <a:gd name="T2" fmla="*/ 0 w 45"/>
                  <a:gd name="T3" fmla="*/ 0 h 38"/>
                  <a:gd name="T4" fmla="*/ 0 w 45"/>
                  <a:gd name="T5" fmla="*/ 1 h 38"/>
                  <a:gd name="T6" fmla="*/ 0 w 45"/>
                  <a:gd name="T7" fmla="*/ 1 h 38"/>
                  <a:gd name="T8" fmla="*/ 0 w 45"/>
                  <a:gd name="T9" fmla="*/ 0 h 38"/>
                  <a:gd name="T10" fmla="*/ 0 60000 65536"/>
                  <a:gd name="T11" fmla="*/ 0 60000 65536"/>
                  <a:gd name="T12" fmla="*/ 0 60000 65536"/>
                  <a:gd name="T13" fmla="*/ 0 60000 65536"/>
                  <a:gd name="T14" fmla="*/ 0 60000 65536"/>
                  <a:gd name="T15" fmla="*/ 0 w 45"/>
                  <a:gd name="T16" fmla="*/ 0 h 38"/>
                  <a:gd name="T17" fmla="*/ 45 w 45"/>
                  <a:gd name="T18" fmla="*/ 38 h 38"/>
                </a:gdLst>
                <a:ahLst/>
                <a:cxnLst>
                  <a:cxn ang="T10">
                    <a:pos x="T0" y="T1"/>
                  </a:cxn>
                  <a:cxn ang="T11">
                    <a:pos x="T2" y="T3"/>
                  </a:cxn>
                  <a:cxn ang="T12">
                    <a:pos x="T4" y="T5"/>
                  </a:cxn>
                  <a:cxn ang="T13">
                    <a:pos x="T6" y="T7"/>
                  </a:cxn>
                  <a:cxn ang="T14">
                    <a:pos x="T8" y="T9"/>
                  </a:cxn>
                </a:cxnLst>
                <a:rect l="T15" t="T16" r="T17" b="T18"/>
                <a:pathLst>
                  <a:path w="45" h="38">
                    <a:moveTo>
                      <a:pt x="0" y="0"/>
                    </a:moveTo>
                    <a:lnTo>
                      <a:pt x="41" y="0"/>
                    </a:lnTo>
                    <a:lnTo>
                      <a:pt x="45" y="38"/>
                    </a:lnTo>
                    <a:lnTo>
                      <a:pt x="0" y="3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33" name="Freeform 192"/>
              <p:cNvSpPr>
                <a:spLocks/>
              </p:cNvSpPr>
              <p:nvPr/>
            </p:nvSpPr>
            <p:spPr bwMode="auto">
              <a:xfrm>
                <a:off x="3297" y="13625"/>
                <a:ext cx="13" cy="19"/>
              </a:xfrm>
              <a:custGeom>
                <a:avLst/>
                <a:gdLst>
                  <a:gd name="T0" fmla="*/ 0 w 38"/>
                  <a:gd name="T1" fmla="*/ 0 h 39"/>
                  <a:gd name="T2" fmla="*/ 0 w 38"/>
                  <a:gd name="T3" fmla="*/ 0 h 39"/>
                  <a:gd name="T4" fmla="*/ 0 w 38"/>
                  <a:gd name="T5" fmla="*/ 0 h 39"/>
                  <a:gd name="T6" fmla="*/ 0 w 38"/>
                  <a:gd name="T7" fmla="*/ 0 h 39"/>
                  <a:gd name="T8" fmla="*/ 0 w 38"/>
                  <a:gd name="T9" fmla="*/ 0 h 39"/>
                  <a:gd name="T10" fmla="*/ 0 w 38"/>
                  <a:gd name="T11" fmla="*/ 0 h 39"/>
                  <a:gd name="T12" fmla="*/ 0 w 38"/>
                  <a:gd name="T13" fmla="*/ 0 h 39"/>
                  <a:gd name="T14" fmla="*/ 0 w 38"/>
                  <a:gd name="T15" fmla="*/ 0 h 39"/>
                  <a:gd name="T16" fmla="*/ 0 w 38"/>
                  <a:gd name="T17" fmla="*/ 0 h 39"/>
                  <a:gd name="T18" fmla="*/ 0 w 38"/>
                  <a:gd name="T19" fmla="*/ 0 h 39"/>
                  <a:gd name="T20" fmla="*/ 0 w 38"/>
                  <a:gd name="T21" fmla="*/ 0 h 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39"/>
                  <a:gd name="T35" fmla="*/ 38 w 38"/>
                  <a:gd name="T36" fmla="*/ 39 h 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39">
                    <a:moveTo>
                      <a:pt x="4" y="39"/>
                    </a:moveTo>
                    <a:lnTo>
                      <a:pt x="0" y="31"/>
                    </a:lnTo>
                    <a:lnTo>
                      <a:pt x="0" y="24"/>
                    </a:lnTo>
                    <a:lnTo>
                      <a:pt x="1" y="15"/>
                    </a:lnTo>
                    <a:lnTo>
                      <a:pt x="1" y="8"/>
                    </a:lnTo>
                    <a:lnTo>
                      <a:pt x="10" y="2"/>
                    </a:lnTo>
                    <a:lnTo>
                      <a:pt x="19" y="1"/>
                    </a:lnTo>
                    <a:lnTo>
                      <a:pt x="27" y="0"/>
                    </a:lnTo>
                    <a:lnTo>
                      <a:pt x="38" y="1"/>
                    </a:lnTo>
                    <a:lnTo>
                      <a:pt x="35" y="39"/>
                    </a:lnTo>
                    <a:lnTo>
                      <a:pt x="4"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34" name="Freeform 193"/>
              <p:cNvSpPr>
                <a:spLocks/>
              </p:cNvSpPr>
              <p:nvPr/>
            </p:nvSpPr>
            <p:spPr bwMode="auto">
              <a:xfrm>
                <a:off x="4365" y="13559"/>
                <a:ext cx="141" cy="78"/>
              </a:xfrm>
              <a:custGeom>
                <a:avLst/>
                <a:gdLst>
                  <a:gd name="T0" fmla="*/ 0 w 425"/>
                  <a:gd name="T1" fmla="*/ 1 h 156"/>
                  <a:gd name="T2" fmla="*/ 0 w 425"/>
                  <a:gd name="T3" fmla="*/ 1 h 156"/>
                  <a:gd name="T4" fmla="*/ 0 w 425"/>
                  <a:gd name="T5" fmla="*/ 1 h 156"/>
                  <a:gd name="T6" fmla="*/ 0 w 425"/>
                  <a:gd name="T7" fmla="*/ 0 h 156"/>
                  <a:gd name="T8" fmla="*/ 0 w 425"/>
                  <a:gd name="T9" fmla="*/ 0 h 156"/>
                  <a:gd name="T10" fmla="*/ 0 w 425"/>
                  <a:gd name="T11" fmla="*/ 0 h 156"/>
                  <a:gd name="T12" fmla="*/ 0 w 425"/>
                  <a:gd name="T13" fmla="*/ 1 h 156"/>
                  <a:gd name="T14" fmla="*/ 0 w 425"/>
                  <a:gd name="T15" fmla="*/ 1 h 156"/>
                  <a:gd name="T16" fmla="*/ 0 w 425"/>
                  <a:gd name="T17" fmla="*/ 1 h 156"/>
                  <a:gd name="T18" fmla="*/ 0 w 425"/>
                  <a:gd name="T19" fmla="*/ 1 h 156"/>
                  <a:gd name="T20" fmla="*/ 0 w 425"/>
                  <a:gd name="T21" fmla="*/ 1 h 156"/>
                  <a:gd name="T22" fmla="*/ 0 w 425"/>
                  <a:gd name="T23" fmla="*/ 1 h 156"/>
                  <a:gd name="T24" fmla="*/ 0 w 425"/>
                  <a:gd name="T25" fmla="*/ 1 h 156"/>
                  <a:gd name="T26" fmla="*/ 0 w 425"/>
                  <a:gd name="T27" fmla="*/ 1 h 156"/>
                  <a:gd name="T28" fmla="*/ 0 w 425"/>
                  <a:gd name="T29" fmla="*/ 1 h 156"/>
                  <a:gd name="T30" fmla="*/ 0 w 425"/>
                  <a:gd name="T31" fmla="*/ 1 h 156"/>
                  <a:gd name="T32" fmla="*/ 0 w 425"/>
                  <a:gd name="T33" fmla="*/ 1 h 156"/>
                  <a:gd name="T34" fmla="*/ 0 w 425"/>
                  <a:gd name="T35" fmla="*/ 1 h 156"/>
                  <a:gd name="T36" fmla="*/ 0 w 425"/>
                  <a:gd name="T37" fmla="*/ 1 h 156"/>
                  <a:gd name="T38" fmla="*/ 0 w 425"/>
                  <a:gd name="T39" fmla="*/ 1 h 156"/>
                  <a:gd name="T40" fmla="*/ 0 w 425"/>
                  <a:gd name="T41" fmla="*/ 1 h 156"/>
                  <a:gd name="T42" fmla="*/ 0 w 425"/>
                  <a:gd name="T43" fmla="*/ 1 h 156"/>
                  <a:gd name="T44" fmla="*/ 0 w 425"/>
                  <a:gd name="T45" fmla="*/ 1 h 156"/>
                  <a:gd name="T46" fmla="*/ 0 w 425"/>
                  <a:gd name="T47" fmla="*/ 1 h 156"/>
                  <a:gd name="T48" fmla="*/ 0 w 425"/>
                  <a:gd name="T49" fmla="*/ 1 h 156"/>
                  <a:gd name="T50" fmla="*/ 0 w 425"/>
                  <a:gd name="T51" fmla="*/ 1 h 156"/>
                  <a:gd name="T52" fmla="*/ 0 w 425"/>
                  <a:gd name="T53" fmla="*/ 1 h 156"/>
                  <a:gd name="T54" fmla="*/ 0 w 425"/>
                  <a:gd name="T55" fmla="*/ 1 h 156"/>
                  <a:gd name="T56" fmla="*/ 0 w 425"/>
                  <a:gd name="T57" fmla="*/ 1 h 156"/>
                  <a:gd name="T58" fmla="*/ 0 w 425"/>
                  <a:gd name="T59" fmla="*/ 1 h 156"/>
                  <a:gd name="T60" fmla="*/ 0 w 425"/>
                  <a:gd name="T61" fmla="*/ 1 h 156"/>
                  <a:gd name="T62" fmla="*/ 0 w 425"/>
                  <a:gd name="T63" fmla="*/ 1 h 156"/>
                  <a:gd name="T64" fmla="*/ 0 w 425"/>
                  <a:gd name="T65" fmla="*/ 1 h 156"/>
                  <a:gd name="T66" fmla="*/ 0 w 425"/>
                  <a:gd name="T67" fmla="*/ 1 h 156"/>
                  <a:gd name="T68" fmla="*/ 0 w 425"/>
                  <a:gd name="T69" fmla="*/ 1 h 156"/>
                  <a:gd name="T70" fmla="*/ 0 w 425"/>
                  <a:gd name="T71" fmla="*/ 1 h 156"/>
                  <a:gd name="T72" fmla="*/ 0 w 425"/>
                  <a:gd name="T73" fmla="*/ 1 h 156"/>
                  <a:gd name="T74" fmla="*/ 0 w 425"/>
                  <a:gd name="T75" fmla="*/ 1 h 156"/>
                  <a:gd name="T76" fmla="*/ 0 w 425"/>
                  <a:gd name="T77" fmla="*/ 1 h 156"/>
                  <a:gd name="T78" fmla="*/ 0 w 425"/>
                  <a:gd name="T79" fmla="*/ 1 h 156"/>
                  <a:gd name="T80" fmla="*/ 0 w 425"/>
                  <a:gd name="T81" fmla="*/ 1 h 156"/>
                  <a:gd name="T82" fmla="*/ 0 w 425"/>
                  <a:gd name="T83" fmla="*/ 1 h 156"/>
                  <a:gd name="T84" fmla="*/ 0 w 425"/>
                  <a:gd name="T85" fmla="*/ 1 h 156"/>
                  <a:gd name="T86" fmla="*/ 0 w 425"/>
                  <a:gd name="T87" fmla="*/ 1 h 156"/>
                  <a:gd name="T88" fmla="*/ 0 w 425"/>
                  <a:gd name="T89" fmla="*/ 1 h 156"/>
                  <a:gd name="T90" fmla="*/ 0 w 425"/>
                  <a:gd name="T91" fmla="*/ 1 h 156"/>
                  <a:gd name="T92" fmla="*/ 0 w 425"/>
                  <a:gd name="T93" fmla="*/ 1 h 156"/>
                  <a:gd name="T94" fmla="*/ 0 w 425"/>
                  <a:gd name="T95" fmla="*/ 1 h 156"/>
                  <a:gd name="T96" fmla="*/ 0 w 425"/>
                  <a:gd name="T97" fmla="*/ 1 h 156"/>
                  <a:gd name="T98" fmla="*/ 0 w 425"/>
                  <a:gd name="T99" fmla="*/ 1 h 15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25"/>
                  <a:gd name="T151" fmla="*/ 0 h 156"/>
                  <a:gd name="T152" fmla="*/ 425 w 425"/>
                  <a:gd name="T153" fmla="*/ 156 h 15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25" h="156">
                    <a:moveTo>
                      <a:pt x="0" y="5"/>
                    </a:moveTo>
                    <a:lnTo>
                      <a:pt x="17" y="2"/>
                    </a:lnTo>
                    <a:lnTo>
                      <a:pt x="36" y="1"/>
                    </a:lnTo>
                    <a:lnTo>
                      <a:pt x="54" y="0"/>
                    </a:lnTo>
                    <a:lnTo>
                      <a:pt x="74" y="0"/>
                    </a:lnTo>
                    <a:lnTo>
                      <a:pt x="92" y="0"/>
                    </a:lnTo>
                    <a:lnTo>
                      <a:pt x="111" y="1"/>
                    </a:lnTo>
                    <a:lnTo>
                      <a:pt x="128" y="3"/>
                    </a:lnTo>
                    <a:lnTo>
                      <a:pt x="146" y="7"/>
                    </a:lnTo>
                    <a:lnTo>
                      <a:pt x="142" y="13"/>
                    </a:lnTo>
                    <a:lnTo>
                      <a:pt x="142" y="18"/>
                    </a:lnTo>
                    <a:lnTo>
                      <a:pt x="145" y="21"/>
                    </a:lnTo>
                    <a:lnTo>
                      <a:pt x="152" y="25"/>
                    </a:lnTo>
                    <a:lnTo>
                      <a:pt x="158" y="27"/>
                    </a:lnTo>
                    <a:lnTo>
                      <a:pt x="165" y="30"/>
                    </a:lnTo>
                    <a:lnTo>
                      <a:pt x="172" y="32"/>
                    </a:lnTo>
                    <a:lnTo>
                      <a:pt x="178" y="35"/>
                    </a:lnTo>
                    <a:lnTo>
                      <a:pt x="207" y="32"/>
                    </a:lnTo>
                    <a:lnTo>
                      <a:pt x="238" y="30"/>
                    </a:lnTo>
                    <a:lnTo>
                      <a:pt x="269" y="25"/>
                    </a:lnTo>
                    <a:lnTo>
                      <a:pt x="300" y="22"/>
                    </a:lnTo>
                    <a:lnTo>
                      <a:pt x="329" y="18"/>
                    </a:lnTo>
                    <a:lnTo>
                      <a:pt x="358" y="15"/>
                    </a:lnTo>
                    <a:lnTo>
                      <a:pt x="387" y="12"/>
                    </a:lnTo>
                    <a:lnTo>
                      <a:pt x="416" y="11"/>
                    </a:lnTo>
                    <a:lnTo>
                      <a:pt x="425" y="131"/>
                    </a:lnTo>
                    <a:lnTo>
                      <a:pt x="396" y="132"/>
                    </a:lnTo>
                    <a:lnTo>
                      <a:pt x="368" y="134"/>
                    </a:lnTo>
                    <a:lnTo>
                      <a:pt x="339" y="134"/>
                    </a:lnTo>
                    <a:lnTo>
                      <a:pt x="311" y="134"/>
                    </a:lnTo>
                    <a:lnTo>
                      <a:pt x="281" y="134"/>
                    </a:lnTo>
                    <a:lnTo>
                      <a:pt x="253" y="137"/>
                    </a:lnTo>
                    <a:lnTo>
                      <a:pt x="223" y="139"/>
                    </a:lnTo>
                    <a:lnTo>
                      <a:pt x="197" y="145"/>
                    </a:lnTo>
                    <a:lnTo>
                      <a:pt x="184" y="143"/>
                    </a:lnTo>
                    <a:lnTo>
                      <a:pt x="172" y="142"/>
                    </a:lnTo>
                    <a:lnTo>
                      <a:pt x="162" y="140"/>
                    </a:lnTo>
                    <a:lnTo>
                      <a:pt x="153" y="140"/>
                    </a:lnTo>
                    <a:lnTo>
                      <a:pt x="145" y="140"/>
                    </a:lnTo>
                    <a:lnTo>
                      <a:pt x="136" y="143"/>
                    </a:lnTo>
                    <a:lnTo>
                      <a:pt x="127" y="147"/>
                    </a:lnTo>
                    <a:lnTo>
                      <a:pt x="120" y="156"/>
                    </a:lnTo>
                    <a:lnTo>
                      <a:pt x="111" y="132"/>
                    </a:lnTo>
                    <a:lnTo>
                      <a:pt x="104" y="110"/>
                    </a:lnTo>
                    <a:lnTo>
                      <a:pt x="93" y="88"/>
                    </a:lnTo>
                    <a:lnTo>
                      <a:pt x="82" y="67"/>
                    </a:lnTo>
                    <a:lnTo>
                      <a:pt x="64" y="47"/>
                    </a:lnTo>
                    <a:lnTo>
                      <a:pt x="47" y="30"/>
                    </a:lnTo>
                    <a:lnTo>
                      <a:pt x="25" y="15"/>
                    </a:lnTo>
                    <a:lnTo>
                      <a:pt x="0" y="5"/>
                    </a:lnTo>
                    <a:close/>
                  </a:path>
                </a:pathLst>
              </a:custGeom>
              <a:solidFill>
                <a:srgbClr val="FFF0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35" name="Freeform 194"/>
              <p:cNvSpPr>
                <a:spLocks/>
              </p:cNvSpPr>
              <p:nvPr/>
            </p:nvSpPr>
            <p:spPr bwMode="auto">
              <a:xfrm>
                <a:off x="3978" y="13610"/>
                <a:ext cx="27" cy="19"/>
              </a:xfrm>
              <a:custGeom>
                <a:avLst/>
                <a:gdLst>
                  <a:gd name="T0" fmla="*/ 0 w 82"/>
                  <a:gd name="T1" fmla="*/ 1 h 38"/>
                  <a:gd name="T2" fmla="*/ 0 w 82"/>
                  <a:gd name="T3" fmla="*/ 1 h 38"/>
                  <a:gd name="T4" fmla="*/ 0 w 82"/>
                  <a:gd name="T5" fmla="*/ 1 h 38"/>
                  <a:gd name="T6" fmla="*/ 0 w 82"/>
                  <a:gd name="T7" fmla="*/ 1 h 38"/>
                  <a:gd name="T8" fmla="*/ 0 w 82"/>
                  <a:gd name="T9" fmla="*/ 1 h 38"/>
                  <a:gd name="T10" fmla="*/ 0 w 82"/>
                  <a:gd name="T11" fmla="*/ 1 h 38"/>
                  <a:gd name="T12" fmla="*/ 0 w 82"/>
                  <a:gd name="T13" fmla="*/ 1 h 38"/>
                  <a:gd name="T14" fmla="*/ 0 w 82"/>
                  <a:gd name="T15" fmla="*/ 1 h 38"/>
                  <a:gd name="T16" fmla="*/ 0 w 82"/>
                  <a:gd name="T17" fmla="*/ 0 h 38"/>
                  <a:gd name="T18" fmla="*/ 0 w 82"/>
                  <a:gd name="T19" fmla="*/ 0 h 38"/>
                  <a:gd name="T20" fmla="*/ 0 w 82"/>
                  <a:gd name="T21" fmla="*/ 1 h 38"/>
                  <a:gd name="T22" fmla="*/ 0 w 82"/>
                  <a:gd name="T23" fmla="*/ 1 h 38"/>
                  <a:gd name="T24" fmla="*/ 0 w 82"/>
                  <a:gd name="T25" fmla="*/ 1 h 38"/>
                  <a:gd name="T26" fmla="*/ 0 w 82"/>
                  <a:gd name="T27" fmla="*/ 1 h 38"/>
                  <a:gd name="T28" fmla="*/ 0 w 82"/>
                  <a:gd name="T29" fmla="*/ 1 h 38"/>
                  <a:gd name="T30" fmla="*/ 0 w 82"/>
                  <a:gd name="T31" fmla="*/ 1 h 38"/>
                  <a:gd name="T32" fmla="*/ 0 w 82"/>
                  <a:gd name="T33" fmla="*/ 1 h 38"/>
                  <a:gd name="T34" fmla="*/ 0 w 82"/>
                  <a:gd name="T35" fmla="*/ 1 h 38"/>
                  <a:gd name="T36" fmla="*/ 0 w 82"/>
                  <a:gd name="T37" fmla="*/ 1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2"/>
                  <a:gd name="T58" fmla="*/ 0 h 38"/>
                  <a:gd name="T59" fmla="*/ 82 w 82"/>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2" h="38">
                    <a:moveTo>
                      <a:pt x="0" y="19"/>
                    </a:moveTo>
                    <a:lnTo>
                      <a:pt x="0" y="6"/>
                    </a:lnTo>
                    <a:lnTo>
                      <a:pt x="7" y="6"/>
                    </a:lnTo>
                    <a:lnTo>
                      <a:pt x="16" y="6"/>
                    </a:lnTo>
                    <a:lnTo>
                      <a:pt x="25" y="5"/>
                    </a:lnTo>
                    <a:lnTo>
                      <a:pt x="35" y="4"/>
                    </a:lnTo>
                    <a:lnTo>
                      <a:pt x="44" y="2"/>
                    </a:lnTo>
                    <a:lnTo>
                      <a:pt x="53" y="1"/>
                    </a:lnTo>
                    <a:lnTo>
                      <a:pt x="61" y="0"/>
                    </a:lnTo>
                    <a:lnTo>
                      <a:pt x="70" y="0"/>
                    </a:lnTo>
                    <a:lnTo>
                      <a:pt x="82" y="29"/>
                    </a:lnTo>
                    <a:lnTo>
                      <a:pt x="69" y="31"/>
                    </a:lnTo>
                    <a:lnTo>
                      <a:pt x="57" y="35"/>
                    </a:lnTo>
                    <a:lnTo>
                      <a:pt x="44" y="36"/>
                    </a:lnTo>
                    <a:lnTo>
                      <a:pt x="32" y="38"/>
                    </a:lnTo>
                    <a:lnTo>
                      <a:pt x="20" y="37"/>
                    </a:lnTo>
                    <a:lnTo>
                      <a:pt x="12" y="35"/>
                    </a:lnTo>
                    <a:lnTo>
                      <a:pt x="3" y="28"/>
                    </a:lnTo>
                    <a:lnTo>
                      <a:pt x="0"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36" name="Freeform 195"/>
              <p:cNvSpPr>
                <a:spLocks/>
              </p:cNvSpPr>
              <p:nvPr/>
            </p:nvSpPr>
            <p:spPr bwMode="auto">
              <a:xfrm>
                <a:off x="3715" y="13610"/>
                <a:ext cx="9" cy="15"/>
              </a:xfrm>
              <a:custGeom>
                <a:avLst/>
                <a:gdLst>
                  <a:gd name="T0" fmla="*/ 0 w 27"/>
                  <a:gd name="T1" fmla="*/ 1 h 29"/>
                  <a:gd name="T2" fmla="*/ 0 w 27"/>
                  <a:gd name="T3" fmla="*/ 1 h 29"/>
                  <a:gd name="T4" fmla="*/ 0 w 27"/>
                  <a:gd name="T5" fmla="*/ 1 h 29"/>
                  <a:gd name="T6" fmla="*/ 0 w 27"/>
                  <a:gd name="T7" fmla="*/ 1 h 29"/>
                  <a:gd name="T8" fmla="*/ 0 w 27"/>
                  <a:gd name="T9" fmla="*/ 1 h 29"/>
                  <a:gd name="T10" fmla="*/ 0 w 27"/>
                  <a:gd name="T11" fmla="*/ 0 h 29"/>
                  <a:gd name="T12" fmla="*/ 0 w 27"/>
                  <a:gd name="T13" fmla="*/ 1 h 29"/>
                  <a:gd name="T14" fmla="*/ 0 w 27"/>
                  <a:gd name="T15" fmla="*/ 1 h 29"/>
                  <a:gd name="T16" fmla="*/ 0 w 27"/>
                  <a:gd name="T17" fmla="*/ 1 h 29"/>
                  <a:gd name="T18" fmla="*/ 0 w 27"/>
                  <a:gd name="T19" fmla="*/ 1 h 29"/>
                  <a:gd name="T20" fmla="*/ 0 w 27"/>
                  <a:gd name="T21" fmla="*/ 1 h 29"/>
                  <a:gd name="T22" fmla="*/ 0 w 27"/>
                  <a:gd name="T23" fmla="*/ 1 h 29"/>
                  <a:gd name="T24" fmla="*/ 0 w 27"/>
                  <a:gd name="T25" fmla="*/ 1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29"/>
                  <a:gd name="T41" fmla="*/ 27 w 27"/>
                  <a:gd name="T42" fmla="*/ 29 h 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29">
                    <a:moveTo>
                      <a:pt x="12" y="17"/>
                    </a:moveTo>
                    <a:lnTo>
                      <a:pt x="8" y="19"/>
                    </a:lnTo>
                    <a:lnTo>
                      <a:pt x="2" y="16"/>
                    </a:lnTo>
                    <a:lnTo>
                      <a:pt x="2" y="10"/>
                    </a:lnTo>
                    <a:lnTo>
                      <a:pt x="0" y="5"/>
                    </a:lnTo>
                    <a:lnTo>
                      <a:pt x="0" y="0"/>
                    </a:lnTo>
                    <a:lnTo>
                      <a:pt x="22" y="11"/>
                    </a:lnTo>
                    <a:lnTo>
                      <a:pt x="27" y="8"/>
                    </a:lnTo>
                    <a:lnTo>
                      <a:pt x="27" y="29"/>
                    </a:lnTo>
                    <a:lnTo>
                      <a:pt x="25" y="26"/>
                    </a:lnTo>
                    <a:lnTo>
                      <a:pt x="25" y="21"/>
                    </a:lnTo>
                    <a:lnTo>
                      <a:pt x="21" y="16"/>
                    </a:lnTo>
                    <a:lnTo>
                      <a:pt x="12"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37" name="Freeform 196"/>
              <p:cNvSpPr>
                <a:spLocks/>
              </p:cNvSpPr>
              <p:nvPr/>
            </p:nvSpPr>
            <p:spPr bwMode="auto">
              <a:xfrm>
                <a:off x="4017" y="13604"/>
                <a:ext cx="14" cy="20"/>
              </a:xfrm>
              <a:custGeom>
                <a:avLst/>
                <a:gdLst>
                  <a:gd name="T0" fmla="*/ 0 w 42"/>
                  <a:gd name="T1" fmla="*/ 1 h 39"/>
                  <a:gd name="T2" fmla="*/ 0 w 42"/>
                  <a:gd name="T3" fmla="*/ 1 h 39"/>
                  <a:gd name="T4" fmla="*/ 0 w 42"/>
                  <a:gd name="T5" fmla="*/ 1 h 39"/>
                  <a:gd name="T6" fmla="*/ 0 w 42"/>
                  <a:gd name="T7" fmla="*/ 1 h 39"/>
                  <a:gd name="T8" fmla="*/ 0 w 42"/>
                  <a:gd name="T9" fmla="*/ 1 h 39"/>
                  <a:gd name="T10" fmla="*/ 0 w 42"/>
                  <a:gd name="T11" fmla="*/ 1 h 39"/>
                  <a:gd name="T12" fmla="*/ 0 w 42"/>
                  <a:gd name="T13" fmla="*/ 1 h 39"/>
                  <a:gd name="T14" fmla="*/ 0 w 42"/>
                  <a:gd name="T15" fmla="*/ 0 h 39"/>
                  <a:gd name="T16" fmla="*/ 0 w 42"/>
                  <a:gd name="T17" fmla="*/ 1 h 39"/>
                  <a:gd name="T18" fmla="*/ 0 w 42"/>
                  <a:gd name="T19" fmla="*/ 1 h 39"/>
                  <a:gd name="T20" fmla="*/ 0 w 42"/>
                  <a:gd name="T21" fmla="*/ 1 h 39"/>
                  <a:gd name="T22" fmla="*/ 0 w 42"/>
                  <a:gd name="T23" fmla="*/ 1 h 39"/>
                  <a:gd name="T24" fmla="*/ 0 w 42"/>
                  <a:gd name="T25" fmla="*/ 1 h 39"/>
                  <a:gd name="T26" fmla="*/ 0 w 42"/>
                  <a:gd name="T27" fmla="*/ 1 h 39"/>
                  <a:gd name="T28" fmla="*/ 0 w 42"/>
                  <a:gd name="T29" fmla="*/ 1 h 39"/>
                  <a:gd name="T30" fmla="*/ 0 w 42"/>
                  <a:gd name="T31" fmla="*/ 1 h 39"/>
                  <a:gd name="T32" fmla="*/ 0 w 42"/>
                  <a:gd name="T33" fmla="*/ 1 h 39"/>
                  <a:gd name="T34" fmla="*/ 0 w 42"/>
                  <a:gd name="T35" fmla="*/ 1 h 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
                  <a:gd name="T55" fmla="*/ 0 h 39"/>
                  <a:gd name="T56" fmla="*/ 42 w 42"/>
                  <a:gd name="T57" fmla="*/ 39 h 3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 h="39">
                    <a:moveTo>
                      <a:pt x="1" y="39"/>
                    </a:moveTo>
                    <a:lnTo>
                      <a:pt x="0" y="33"/>
                    </a:lnTo>
                    <a:lnTo>
                      <a:pt x="0" y="28"/>
                    </a:lnTo>
                    <a:lnTo>
                      <a:pt x="0" y="20"/>
                    </a:lnTo>
                    <a:lnTo>
                      <a:pt x="0" y="14"/>
                    </a:lnTo>
                    <a:lnTo>
                      <a:pt x="0" y="7"/>
                    </a:lnTo>
                    <a:lnTo>
                      <a:pt x="4" y="2"/>
                    </a:lnTo>
                    <a:lnTo>
                      <a:pt x="10" y="0"/>
                    </a:lnTo>
                    <a:lnTo>
                      <a:pt x="23" y="1"/>
                    </a:lnTo>
                    <a:lnTo>
                      <a:pt x="39" y="1"/>
                    </a:lnTo>
                    <a:lnTo>
                      <a:pt x="42" y="5"/>
                    </a:lnTo>
                    <a:lnTo>
                      <a:pt x="42" y="14"/>
                    </a:lnTo>
                    <a:lnTo>
                      <a:pt x="42" y="22"/>
                    </a:lnTo>
                    <a:lnTo>
                      <a:pt x="42" y="31"/>
                    </a:lnTo>
                    <a:lnTo>
                      <a:pt x="32" y="33"/>
                    </a:lnTo>
                    <a:lnTo>
                      <a:pt x="22" y="36"/>
                    </a:lnTo>
                    <a:lnTo>
                      <a:pt x="12" y="37"/>
                    </a:lnTo>
                    <a:lnTo>
                      <a:pt x="1"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38" name="Freeform 197"/>
              <p:cNvSpPr>
                <a:spLocks/>
              </p:cNvSpPr>
              <p:nvPr/>
            </p:nvSpPr>
            <p:spPr bwMode="auto">
              <a:xfrm>
                <a:off x="3517" y="13600"/>
                <a:ext cx="13" cy="23"/>
              </a:xfrm>
              <a:custGeom>
                <a:avLst/>
                <a:gdLst>
                  <a:gd name="T0" fmla="*/ 0 w 40"/>
                  <a:gd name="T1" fmla="*/ 1 h 46"/>
                  <a:gd name="T2" fmla="*/ 0 w 40"/>
                  <a:gd name="T3" fmla="*/ 0 h 46"/>
                  <a:gd name="T4" fmla="*/ 0 w 40"/>
                  <a:gd name="T5" fmla="*/ 1 h 46"/>
                  <a:gd name="T6" fmla="*/ 0 w 40"/>
                  <a:gd name="T7" fmla="*/ 1 h 46"/>
                  <a:gd name="T8" fmla="*/ 0 w 40"/>
                  <a:gd name="T9" fmla="*/ 1 h 46"/>
                  <a:gd name="T10" fmla="*/ 0 w 40"/>
                  <a:gd name="T11" fmla="*/ 1 h 46"/>
                  <a:gd name="T12" fmla="*/ 0 w 40"/>
                  <a:gd name="T13" fmla="*/ 1 h 46"/>
                  <a:gd name="T14" fmla="*/ 0 w 40"/>
                  <a:gd name="T15" fmla="*/ 1 h 46"/>
                  <a:gd name="T16" fmla="*/ 0 w 40"/>
                  <a:gd name="T17" fmla="*/ 1 h 46"/>
                  <a:gd name="T18" fmla="*/ 0 w 40"/>
                  <a:gd name="T19" fmla="*/ 1 h 46"/>
                  <a:gd name="T20" fmla="*/ 0 w 40"/>
                  <a:gd name="T21" fmla="*/ 1 h 46"/>
                  <a:gd name="T22" fmla="*/ 0 w 40"/>
                  <a:gd name="T23" fmla="*/ 1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
                  <a:gd name="T37" fmla="*/ 0 h 46"/>
                  <a:gd name="T38" fmla="*/ 40 w 40"/>
                  <a:gd name="T39" fmla="*/ 46 h 4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 h="46">
                    <a:moveTo>
                      <a:pt x="0" y="4"/>
                    </a:moveTo>
                    <a:lnTo>
                      <a:pt x="37" y="0"/>
                    </a:lnTo>
                    <a:lnTo>
                      <a:pt x="37" y="6"/>
                    </a:lnTo>
                    <a:lnTo>
                      <a:pt x="38" y="12"/>
                    </a:lnTo>
                    <a:lnTo>
                      <a:pt x="38" y="18"/>
                    </a:lnTo>
                    <a:lnTo>
                      <a:pt x="40" y="26"/>
                    </a:lnTo>
                    <a:lnTo>
                      <a:pt x="38" y="31"/>
                    </a:lnTo>
                    <a:lnTo>
                      <a:pt x="37" y="38"/>
                    </a:lnTo>
                    <a:lnTo>
                      <a:pt x="34" y="42"/>
                    </a:lnTo>
                    <a:lnTo>
                      <a:pt x="30" y="46"/>
                    </a:lnTo>
                    <a:lnTo>
                      <a:pt x="3" y="46"/>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39" name="Freeform 198"/>
              <p:cNvSpPr>
                <a:spLocks/>
              </p:cNvSpPr>
              <p:nvPr/>
            </p:nvSpPr>
            <p:spPr bwMode="auto">
              <a:xfrm>
                <a:off x="3562" y="13599"/>
                <a:ext cx="12" cy="20"/>
              </a:xfrm>
              <a:custGeom>
                <a:avLst/>
                <a:gdLst>
                  <a:gd name="T0" fmla="*/ 0 w 38"/>
                  <a:gd name="T1" fmla="*/ 0 h 41"/>
                  <a:gd name="T2" fmla="*/ 0 w 38"/>
                  <a:gd name="T3" fmla="*/ 0 h 41"/>
                  <a:gd name="T4" fmla="*/ 0 w 38"/>
                  <a:gd name="T5" fmla="*/ 0 h 41"/>
                  <a:gd name="T6" fmla="*/ 0 w 38"/>
                  <a:gd name="T7" fmla="*/ 0 h 41"/>
                  <a:gd name="T8" fmla="*/ 0 w 38"/>
                  <a:gd name="T9" fmla="*/ 0 h 41"/>
                  <a:gd name="T10" fmla="*/ 0 60000 65536"/>
                  <a:gd name="T11" fmla="*/ 0 60000 65536"/>
                  <a:gd name="T12" fmla="*/ 0 60000 65536"/>
                  <a:gd name="T13" fmla="*/ 0 60000 65536"/>
                  <a:gd name="T14" fmla="*/ 0 60000 65536"/>
                  <a:gd name="T15" fmla="*/ 0 w 38"/>
                  <a:gd name="T16" fmla="*/ 0 h 41"/>
                  <a:gd name="T17" fmla="*/ 38 w 38"/>
                  <a:gd name="T18" fmla="*/ 41 h 41"/>
                </a:gdLst>
                <a:ahLst/>
                <a:cxnLst>
                  <a:cxn ang="T10">
                    <a:pos x="T0" y="T1"/>
                  </a:cxn>
                  <a:cxn ang="T11">
                    <a:pos x="T2" y="T3"/>
                  </a:cxn>
                  <a:cxn ang="T12">
                    <a:pos x="T4" y="T5"/>
                  </a:cxn>
                  <a:cxn ang="T13">
                    <a:pos x="T6" y="T7"/>
                  </a:cxn>
                  <a:cxn ang="T14">
                    <a:pos x="T8" y="T9"/>
                  </a:cxn>
                </a:cxnLst>
                <a:rect l="T15" t="T16" r="T17" b="T18"/>
                <a:pathLst>
                  <a:path w="38" h="41">
                    <a:moveTo>
                      <a:pt x="4" y="0"/>
                    </a:moveTo>
                    <a:lnTo>
                      <a:pt x="33" y="0"/>
                    </a:lnTo>
                    <a:lnTo>
                      <a:pt x="38" y="41"/>
                    </a:lnTo>
                    <a:lnTo>
                      <a:pt x="0" y="41"/>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40" name="Freeform 199"/>
              <p:cNvSpPr>
                <a:spLocks/>
              </p:cNvSpPr>
              <p:nvPr/>
            </p:nvSpPr>
            <p:spPr bwMode="auto">
              <a:xfrm>
                <a:off x="3297" y="13589"/>
                <a:ext cx="15" cy="18"/>
              </a:xfrm>
              <a:custGeom>
                <a:avLst/>
                <a:gdLst>
                  <a:gd name="T0" fmla="*/ 0 w 44"/>
                  <a:gd name="T1" fmla="*/ 1 h 35"/>
                  <a:gd name="T2" fmla="*/ 0 w 44"/>
                  <a:gd name="T3" fmla="*/ 1 h 35"/>
                  <a:gd name="T4" fmla="*/ 0 w 44"/>
                  <a:gd name="T5" fmla="*/ 1 h 35"/>
                  <a:gd name="T6" fmla="*/ 0 w 44"/>
                  <a:gd name="T7" fmla="*/ 1 h 35"/>
                  <a:gd name="T8" fmla="*/ 0 w 44"/>
                  <a:gd name="T9" fmla="*/ 0 h 35"/>
                  <a:gd name="T10" fmla="*/ 0 w 44"/>
                  <a:gd name="T11" fmla="*/ 0 h 35"/>
                  <a:gd name="T12" fmla="*/ 0 w 44"/>
                  <a:gd name="T13" fmla="*/ 1 h 35"/>
                  <a:gd name="T14" fmla="*/ 0 w 44"/>
                  <a:gd name="T15" fmla="*/ 1 h 35"/>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35"/>
                  <a:gd name="T26" fmla="*/ 44 w 44"/>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35">
                    <a:moveTo>
                      <a:pt x="0" y="35"/>
                    </a:moveTo>
                    <a:lnTo>
                      <a:pt x="3" y="26"/>
                    </a:lnTo>
                    <a:lnTo>
                      <a:pt x="3" y="17"/>
                    </a:lnTo>
                    <a:lnTo>
                      <a:pt x="3" y="8"/>
                    </a:lnTo>
                    <a:lnTo>
                      <a:pt x="3" y="0"/>
                    </a:lnTo>
                    <a:lnTo>
                      <a:pt x="44" y="0"/>
                    </a:lnTo>
                    <a:lnTo>
                      <a:pt x="44" y="35"/>
                    </a:lnTo>
                    <a:lnTo>
                      <a:pt x="0"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41" name="Freeform 200"/>
              <p:cNvSpPr>
                <a:spLocks/>
              </p:cNvSpPr>
              <p:nvPr/>
            </p:nvSpPr>
            <p:spPr bwMode="auto">
              <a:xfrm>
                <a:off x="3346" y="13588"/>
                <a:ext cx="8" cy="17"/>
              </a:xfrm>
              <a:custGeom>
                <a:avLst/>
                <a:gdLst>
                  <a:gd name="T0" fmla="*/ 0 w 26"/>
                  <a:gd name="T1" fmla="*/ 0 h 35"/>
                  <a:gd name="T2" fmla="*/ 0 w 26"/>
                  <a:gd name="T3" fmla="*/ 0 h 35"/>
                  <a:gd name="T4" fmla="*/ 0 w 26"/>
                  <a:gd name="T5" fmla="*/ 0 h 35"/>
                  <a:gd name="T6" fmla="*/ 0 w 26"/>
                  <a:gd name="T7" fmla="*/ 0 h 35"/>
                  <a:gd name="T8" fmla="*/ 0 w 26"/>
                  <a:gd name="T9" fmla="*/ 0 h 35"/>
                  <a:gd name="T10" fmla="*/ 0 60000 65536"/>
                  <a:gd name="T11" fmla="*/ 0 60000 65536"/>
                  <a:gd name="T12" fmla="*/ 0 60000 65536"/>
                  <a:gd name="T13" fmla="*/ 0 60000 65536"/>
                  <a:gd name="T14" fmla="*/ 0 60000 65536"/>
                  <a:gd name="T15" fmla="*/ 0 w 26"/>
                  <a:gd name="T16" fmla="*/ 0 h 35"/>
                  <a:gd name="T17" fmla="*/ 26 w 26"/>
                  <a:gd name="T18" fmla="*/ 35 h 35"/>
                </a:gdLst>
                <a:ahLst/>
                <a:cxnLst>
                  <a:cxn ang="T10">
                    <a:pos x="T0" y="T1"/>
                  </a:cxn>
                  <a:cxn ang="T11">
                    <a:pos x="T2" y="T3"/>
                  </a:cxn>
                  <a:cxn ang="T12">
                    <a:pos x="T4" y="T5"/>
                  </a:cxn>
                  <a:cxn ang="T13">
                    <a:pos x="T6" y="T7"/>
                  </a:cxn>
                  <a:cxn ang="T14">
                    <a:pos x="T8" y="T9"/>
                  </a:cxn>
                </a:cxnLst>
                <a:rect l="T15" t="T16" r="T17" b="T18"/>
                <a:pathLst>
                  <a:path w="26" h="35">
                    <a:moveTo>
                      <a:pt x="4" y="0"/>
                    </a:moveTo>
                    <a:lnTo>
                      <a:pt x="22" y="0"/>
                    </a:lnTo>
                    <a:lnTo>
                      <a:pt x="26" y="35"/>
                    </a:lnTo>
                    <a:lnTo>
                      <a:pt x="0" y="35"/>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42" name="Freeform 201"/>
              <p:cNvSpPr>
                <a:spLocks/>
              </p:cNvSpPr>
              <p:nvPr/>
            </p:nvSpPr>
            <p:spPr bwMode="auto">
              <a:xfrm>
                <a:off x="3377" y="13588"/>
                <a:ext cx="17" cy="14"/>
              </a:xfrm>
              <a:custGeom>
                <a:avLst/>
                <a:gdLst>
                  <a:gd name="T0" fmla="*/ 0 w 53"/>
                  <a:gd name="T1" fmla="*/ 0 h 30"/>
                  <a:gd name="T2" fmla="*/ 0 w 53"/>
                  <a:gd name="T3" fmla="*/ 0 h 30"/>
                  <a:gd name="T4" fmla="*/ 0 w 53"/>
                  <a:gd name="T5" fmla="*/ 0 h 30"/>
                  <a:gd name="T6" fmla="*/ 0 w 53"/>
                  <a:gd name="T7" fmla="*/ 0 h 30"/>
                  <a:gd name="T8" fmla="*/ 0 w 53"/>
                  <a:gd name="T9" fmla="*/ 0 h 30"/>
                  <a:gd name="T10" fmla="*/ 0 w 53"/>
                  <a:gd name="T11" fmla="*/ 0 h 30"/>
                  <a:gd name="T12" fmla="*/ 0 w 53"/>
                  <a:gd name="T13" fmla="*/ 0 h 30"/>
                  <a:gd name="T14" fmla="*/ 0 w 53"/>
                  <a:gd name="T15" fmla="*/ 0 h 30"/>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30"/>
                  <a:gd name="T26" fmla="*/ 53 w 53"/>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30">
                    <a:moveTo>
                      <a:pt x="3" y="30"/>
                    </a:moveTo>
                    <a:lnTo>
                      <a:pt x="3" y="22"/>
                    </a:lnTo>
                    <a:lnTo>
                      <a:pt x="3" y="15"/>
                    </a:lnTo>
                    <a:lnTo>
                      <a:pt x="3" y="6"/>
                    </a:lnTo>
                    <a:lnTo>
                      <a:pt x="0" y="0"/>
                    </a:lnTo>
                    <a:lnTo>
                      <a:pt x="53" y="0"/>
                    </a:lnTo>
                    <a:lnTo>
                      <a:pt x="53" y="30"/>
                    </a:lnTo>
                    <a:lnTo>
                      <a:pt x="3"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43" name="Freeform 202"/>
              <p:cNvSpPr>
                <a:spLocks/>
              </p:cNvSpPr>
              <p:nvPr/>
            </p:nvSpPr>
            <p:spPr bwMode="auto">
              <a:xfrm>
                <a:off x="4192" y="13585"/>
                <a:ext cx="14" cy="16"/>
              </a:xfrm>
              <a:custGeom>
                <a:avLst/>
                <a:gdLst>
                  <a:gd name="T0" fmla="*/ 0 w 42"/>
                  <a:gd name="T1" fmla="*/ 0 h 33"/>
                  <a:gd name="T2" fmla="*/ 0 w 42"/>
                  <a:gd name="T3" fmla="*/ 0 h 33"/>
                  <a:gd name="T4" fmla="*/ 0 w 42"/>
                  <a:gd name="T5" fmla="*/ 0 h 33"/>
                  <a:gd name="T6" fmla="*/ 0 w 42"/>
                  <a:gd name="T7" fmla="*/ 0 h 33"/>
                  <a:gd name="T8" fmla="*/ 0 w 42"/>
                  <a:gd name="T9" fmla="*/ 0 h 33"/>
                  <a:gd name="T10" fmla="*/ 0 w 42"/>
                  <a:gd name="T11" fmla="*/ 0 h 33"/>
                  <a:gd name="T12" fmla="*/ 0 w 42"/>
                  <a:gd name="T13" fmla="*/ 0 h 33"/>
                  <a:gd name="T14" fmla="*/ 0 w 42"/>
                  <a:gd name="T15" fmla="*/ 0 h 33"/>
                  <a:gd name="T16" fmla="*/ 0 w 42"/>
                  <a:gd name="T17" fmla="*/ 0 h 33"/>
                  <a:gd name="T18" fmla="*/ 0 w 42"/>
                  <a:gd name="T19" fmla="*/ 0 h 33"/>
                  <a:gd name="T20" fmla="*/ 0 w 42"/>
                  <a:gd name="T21" fmla="*/ 0 h 33"/>
                  <a:gd name="T22" fmla="*/ 0 w 42"/>
                  <a:gd name="T23" fmla="*/ 0 h 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33"/>
                  <a:gd name="T38" fmla="*/ 42 w 42"/>
                  <a:gd name="T39" fmla="*/ 33 h 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33">
                    <a:moveTo>
                      <a:pt x="16" y="0"/>
                    </a:moveTo>
                    <a:lnTo>
                      <a:pt x="22" y="6"/>
                    </a:lnTo>
                    <a:lnTo>
                      <a:pt x="33" y="10"/>
                    </a:lnTo>
                    <a:lnTo>
                      <a:pt x="36" y="11"/>
                    </a:lnTo>
                    <a:lnTo>
                      <a:pt x="41" y="14"/>
                    </a:lnTo>
                    <a:lnTo>
                      <a:pt x="42" y="17"/>
                    </a:lnTo>
                    <a:lnTo>
                      <a:pt x="42" y="24"/>
                    </a:lnTo>
                    <a:lnTo>
                      <a:pt x="6" y="33"/>
                    </a:lnTo>
                    <a:lnTo>
                      <a:pt x="0" y="24"/>
                    </a:lnTo>
                    <a:lnTo>
                      <a:pt x="0" y="17"/>
                    </a:lnTo>
                    <a:lnTo>
                      <a:pt x="6" y="7"/>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44" name="Freeform 203"/>
              <p:cNvSpPr>
                <a:spLocks/>
              </p:cNvSpPr>
              <p:nvPr/>
            </p:nvSpPr>
            <p:spPr bwMode="auto">
              <a:xfrm>
                <a:off x="4294" y="13594"/>
                <a:ext cx="2" cy="6"/>
              </a:xfrm>
              <a:custGeom>
                <a:avLst/>
                <a:gdLst>
                  <a:gd name="T0" fmla="*/ 0 w 7"/>
                  <a:gd name="T1" fmla="*/ 1 h 10"/>
                  <a:gd name="T2" fmla="*/ 0 w 7"/>
                  <a:gd name="T3" fmla="*/ 1 h 10"/>
                  <a:gd name="T4" fmla="*/ 0 w 7"/>
                  <a:gd name="T5" fmla="*/ 0 h 10"/>
                  <a:gd name="T6" fmla="*/ 0 w 7"/>
                  <a:gd name="T7" fmla="*/ 1 h 10"/>
                  <a:gd name="T8" fmla="*/ 0 w 7"/>
                  <a:gd name="T9" fmla="*/ 1 h 10"/>
                  <a:gd name="T10" fmla="*/ 0 60000 65536"/>
                  <a:gd name="T11" fmla="*/ 0 60000 65536"/>
                  <a:gd name="T12" fmla="*/ 0 60000 65536"/>
                  <a:gd name="T13" fmla="*/ 0 60000 65536"/>
                  <a:gd name="T14" fmla="*/ 0 60000 65536"/>
                  <a:gd name="T15" fmla="*/ 0 w 7"/>
                  <a:gd name="T16" fmla="*/ 0 h 10"/>
                  <a:gd name="T17" fmla="*/ 7 w 7"/>
                  <a:gd name="T18" fmla="*/ 10 h 10"/>
                </a:gdLst>
                <a:ahLst/>
                <a:cxnLst>
                  <a:cxn ang="T10">
                    <a:pos x="T0" y="T1"/>
                  </a:cxn>
                  <a:cxn ang="T11">
                    <a:pos x="T2" y="T3"/>
                  </a:cxn>
                  <a:cxn ang="T12">
                    <a:pos x="T4" y="T5"/>
                  </a:cxn>
                  <a:cxn ang="T13">
                    <a:pos x="T6" y="T7"/>
                  </a:cxn>
                  <a:cxn ang="T14">
                    <a:pos x="T8" y="T9"/>
                  </a:cxn>
                </a:cxnLst>
                <a:rect l="T15" t="T16" r="T17" b="T18"/>
                <a:pathLst>
                  <a:path w="7" h="10">
                    <a:moveTo>
                      <a:pt x="0" y="10"/>
                    </a:moveTo>
                    <a:lnTo>
                      <a:pt x="0" y="5"/>
                    </a:lnTo>
                    <a:lnTo>
                      <a:pt x="4" y="0"/>
                    </a:lnTo>
                    <a:lnTo>
                      <a:pt x="7" y="10"/>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45" name="Freeform 204"/>
              <p:cNvSpPr>
                <a:spLocks/>
              </p:cNvSpPr>
              <p:nvPr/>
            </p:nvSpPr>
            <p:spPr bwMode="auto">
              <a:xfrm>
                <a:off x="4262" y="13590"/>
                <a:ext cx="6" cy="9"/>
              </a:xfrm>
              <a:custGeom>
                <a:avLst/>
                <a:gdLst>
                  <a:gd name="T0" fmla="*/ 0 w 19"/>
                  <a:gd name="T1" fmla="*/ 1 h 17"/>
                  <a:gd name="T2" fmla="*/ 0 w 19"/>
                  <a:gd name="T3" fmla="*/ 1 h 17"/>
                  <a:gd name="T4" fmla="*/ 0 w 19"/>
                  <a:gd name="T5" fmla="*/ 1 h 17"/>
                  <a:gd name="T6" fmla="*/ 0 w 19"/>
                  <a:gd name="T7" fmla="*/ 1 h 17"/>
                  <a:gd name="T8" fmla="*/ 0 w 19"/>
                  <a:gd name="T9" fmla="*/ 0 h 17"/>
                  <a:gd name="T10" fmla="*/ 0 w 19"/>
                  <a:gd name="T11" fmla="*/ 1 h 17"/>
                  <a:gd name="T12" fmla="*/ 0 w 19"/>
                  <a:gd name="T13" fmla="*/ 1 h 17"/>
                  <a:gd name="T14" fmla="*/ 0 w 19"/>
                  <a:gd name="T15" fmla="*/ 1 h 17"/>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7"/>
                  <a:gd name="T26" fmla="*/ 19 w 19"/>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7">
                    <a:moveTo>
                      <a:pt x="0" y="17"/>
                    </a:moveTo>
                    <a:lnTo>
                      <a:pt x="0" y="12"/>
                    </a:lnTo>
                    <a:lnTo>
                      <a:pt x="0" y="8"/>
                    </a:lnTo>
                    <a:lnTo>
                      <a:pt x="2" y="2"/>
                    </a:lnTo>
                    <a:lnTo>
                      <a:pt x="8" y="0"/>
                    </a:lnTo>
                    <a:lnTo>
                      <a:pt x="19" y="14"/>
                    </a:lnTo>
                    <a:lnTo>
                      <a:pt x="9" y="15"/>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46" name="Freeform 205"/>
              <p:cNvSpPr>
                <a:spLocks/>
              </p:cNvSpPr>
              <p:nvPr/>
            </p:nvSpPr>
            <p:spPr bwMode="auto">
              <a:xfrm>
                <a:off x="4228" y="13589"/>
                <a:ext cx="9" cy="10"/>
              </a:xfrm>
              <a:custGeom>
                <a:avLst/>
                <a:gdLst>
                  <a:gd name="T0" fmla="*/ 0 w 27"/>
                  <a:gd name="T1" fmla="*/ 1 h 19"/>
                  <a:gd name="T2" fmla="*/ 0 w 27"/>
                  <a:gd name="T3" fmla="*/ 1 h 19"/>
                  <a:gd name="T4" fmla="*/ 0 w 27"/>
                  <a:gd name="T5" fmla="*/ 1 h 19"/>
                  <a:gd name="T6" fmla="*/ 0 w 27"/>
                  <a:gd name="T7" fmla="*/ 1 h 19"/>
                  <a:gd name="T8" fmla="*/ 0 w 27"/>
                  <a:gd name="T9" fmla="*/ 0 h 19"/>
                  <a:gd name="T10" fmla="*/ 0 w 27"/>
                  <a:gd name="T11" fmla="*/ 0 h 19"/>
                  <a:gd name="T12" fmla="*/ 0 w 27"/>
                  <a:gd name="T13" fmla="*/ 1 h 19"/>
                  <a:gd name="T14" fmla="*/ 0 w 27"/>
                  <a:gd name="T15" fmla="*/ 1 h 19"/>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19"/>
                  <a:gd name="T26" fmla="*/ 27 w 27"/>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19">
                    <a:moveTo>
                      <a:pt x="0" y="19"/>
                    </a:moveTo>
                    <a:lnTo>
                      <a:pt x="2" y="13"/>
                    </a:lnTo>
                    <a:lnTo>
                      <a:pt x="5" y="9"/>
                    </a:lnTo>
                    <a:lnTo>
                      <a:pt x="5" y="4"/>
                    </a:lnTo>
                    <a:lnTo>
                      <a:pt x="5" y="0"/>
                    </a:lnTo>
                    <a:lnTo>
                      <a:pt x="27" y="0"/>
                    </a:lnTo>
                    <a:lnTo>
                      <a:pt x="27" y="19"/>
                    </a:lnTo>
                    <a:lnTo>
                      <a:pt x="0"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47" name="Freeform 206"/>
              <p:cNvSpPr>
                <a:spLocks/>
              </p:cNvSpPr>
              <p:nvPr/>
            </p:nvSpPr>
            <p:spPr bwMode="auto">
              <a:xfrm>
                <a:off x="3792" y="13528"/>
                <a:ext cx="2" cy="62"/>
              </a:xfrm>
              <a:custGeom>
                <a:avLst/>
                <a:gdLst>
                  <a:gd name="T0" fmla="*/ 0 w 8"/>
                  <a:gd name="T1" fmla="*/ 0 h 124"/>
                  <a:gd name="T2" fmla="*/ 0 w 8"/>
                  <a:gd name="T3" fmla="*/ 1 h 124"/>
                  <a:gd name="T4" fmla="*/ 0 w 8"/>
                  <a:gd name="T5" fmla="*/ 1 h 124"/>
                  <a:gd name="T6" fmla="*/ 0 w 8"/>
                  <a:gd name="T7" fmla="*/ 1 h 124"/>
                  <a:gd name="T8" fmla="*/ 0 w 8"/>
                  <a:gd name="T9" fmla="*/ 1 h 124"/>
                  <a:gd name="T10" fmla="*/ 0 w 8"/>
                  <a:gd name="T11" fmla="*/ 1 h 124"/>
                  <a:gd name="T12" fmla="*/ 0 w 8"/>
                  <a:gd name="T13" fmla="*/ 1 h 124"/>
                  <a:gd name="T14" fmla="*/ 0 w 8"/>
                  <a:gd name="T15" fmla="*/ 1 h 124"/>
                  <a:gd name="T16" fmla="*/ 0 w 8"/>
                  <a:gd name="T17" fmla="*/ 1 h 124"/>
                  <a:gd name="T18" fmla="*/ 0 w 8"/>
                  <a:gd name="T19" fmla="*/ 0 h 124"/>
                  <a:gd name="T20" fmla="*/ 0 w 8"/>
                  <a:gd name="T21" fmla="*/ 0 h 1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
                  <a:gd name="T34" fmla="*/ 0 h 124"/>
                  <a:gd name="T35" fmla="*/ 8 w 8"/>
                  <a:gd name="T36" fmla="*/ 124 h 1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 h="124">
                    <a:moveTo>
                      <a:pt x="2" y="0"/>
                    </a:moveTo>
                    <a:lnTo>
                      <a:pt x="4" y="15"/>
                    </a:lnTo>
                    <a:lnTo>
                      <a:pt x="5" y="31"/>
                    </a:lnTo>
                    <a:lnTo>
                      <a:pt x="7" y="47"/>
                    </a:lnTo>
                    <a:lnTo>
                      <a:pt x="8" y="63"/>
                    </a:lnTo>
                    <a:lnTo>
                      <a:pt x="7" y="78"/>
                    </a:lnTo>
                    <a:lnTo>
                      <a:pt x="5" y="94"/>
                    </a:lnTo>
                    <a:lnTo>
                      <a:pt x="2" y="108"/>
                    </a:lnTo>
                    <a:lnTo>
                      <a:pt x="0" y="124"/>
                    </a:lnTo>
                    <a:lnTo>
                      <a:pt x="0" y="0"/>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48" name="Freeform 207"/>
              <p:cNvSpPr>
                <a:spLocks/>
              </p:cNvSpPr>
              <p:nvPr/>
            </p:nvSpPr>
            <p:spPr bwMode="auto">
              <a:xfrm>
                <a:off x="3978" y="13566"/>
                <a:ext cx="23" cy="11"/>
              </a:xfrm>
              <a:custGeom>
                <a:avLst/>
                <a:gdLst>
                  <a:gd name="T0" fmla="*/ 0 w 70"/>
                  <a:gd name="T1" fmla="*/ 1 h 22"/>
                  <a:gd name="T2" fmla="*/ 0 w 70"/>
                  <a:gd name="T3" fmla="*/ 0 h 22"/>
                  <a:gd name="T4" fmla="*/ 0 w 70"/>
                  <a:gd name="T5" fmla="*/ 0 h 22"/>
                  <a:gd name="T6" fmla="*/ 0 w 70"/>
                  <a:gd name="T7" fmla="*/ 0 h 22"/>
                  <a:gd name="T8" fmla="*/ 0 w 70"/>
                  <a:gd name="T9" fmla="*/ 1 h 22"/>
                  <a:gd name="T10" fmla="*/ 0 w 70"/>
                  <a:gd name="T11" fmla="*/ 1 h 22"/>
                  <a:gd name="T12" fmla="*/ 0 w 70"/>
                  <a:gd name="T13" fmla="*/ 1 h 22"/>
                  <a:gd name="T14" fmla="*/ 0 w 70"/>
                  <a:gd name="T15" fmla="*/ 1 h 22"/>
                  <a:gd name="T16" fmla="*/ 0 w 70"/>
                  <a:gd name="T17" fmla="*/ 1 h 22"/>
                  <a:gd name="T18" fmla="*/ 0 w 70"/>
                  <a:gd name="T19" fmla="*/ 1 h 22"/>
                  <a:gd name="T20" fmla="*/ 0 w 70"/>
                  <a:gd name="T21" fmla="*/ 1 h 22"/>
                  <a:gd name="T22" fmla="*/ 0 w 70"/>
                  <a:gd name="T23" fmla="*/ 1 h 22"/>
                  <a:gd name="T24" fmla="*/ 0 w 70"/>
                  <a:gd name="T25" fmla="*/ 1 h 22"/>
                  <a:gd name="T26" fmla="*/ 0 w 70"/>
                  <a:gd name="T27" fmla="*/ 1 h 22"/>
                  <a:gd name="T28" fmla="*/ 0 w 70"/>
                  <a:gd name="T29" fmla="*/ 1 h 22"/>
                  <a:gd name="T30" fmla="*/ 0 w 70"/>
                  <a:gd name="T31" fmla="*/ 1 h 22"/>
                  <a:gd name="T32" fmla="*/ 0 w 70"/>
                  <a:gd name="T33" fmla="*/ 1 h 22"/>
                  <a:gd name="T34" fmla="*/ 0 w 70"/>
                  <a:gd name="T35" fmla="*/ 1 h 22"/>
                  <a:gd name="T36" fmla="*/ 0 w 70"/>
                  <a:gd name="T37" fmla="*/ 1 h 22"/>
                  <a:gd name="T38" fmla="*/ 0 w 70"/>
                  <a:gd name="T39" fmla="*/ 1 h 22"/>
                  <a:gd name="T40" fmla="*/ 0 w 70"/>
                  <a:gd name="T41" fmla="*/ 1 h 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0"/>
                  <a:gd name="T64" fmla="*/ 0 h 22"/>
                  <a:gd name="T65" fmla="*/ 70 w 70"/>
                  <a:gd name="T66" fmla="*/ 22 h 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0" h="22">
                    <a:moveTo>
                      <a:pt x="0" y="3"/>
                    </a:moveTo>
                    <a:lnTo>
                      <a:pt x="7" y="0"/>
                    </a:lnTo>
                    <a:lnTo>
                      <a:pt x="16" y="0"/>
                    </a:lnTo>
                    <a:lnTo>
                      <a:pt x="23" y="0"/>
                    </a:lnTo>
                    <a:lnTo>
                      <a:pt x="32" y="1"/>
                    </a:lnTo>
                    <a:lnTo>
                      <a:pt x="41" y="1"/>
                    </a:lnTo>
                    <a:lnTo>
                      <a:pt x="50" y="2"/>
                    </a:lnTo>
                    <a:lnTo>
                      <a:pt x="59" y="2"/>
                    </a:lnTo>
                    <a:lnTo>
                      <a:pt x="70" y="3"/>
                    </a:lnTo>
                    <a:lnTo>
                      <a:pt x="67" y="6"/>
                    </a:lnTo>
                    <a:lnTo>
                      <a:pt x="63" y="10"/>
                    </a:lnTo>
                    <a:lnTo>
                      <a:pt x="54" y="11"/>
                    </a:lnTo>
                    <a:lnTo>
                      <a:pt x="47" y="13"/>
                    </a:lnTo>
                    <a:lnTo>
                      <a:pt x="35" y="14"/>
                    </a:lnTo>
                    <a:lnTo>
                      <a:pt x="26" y="16"/>
                    </a:lnTo>
                    <a:lnTo>
                      <a:pt x="18" y="18"/>
                    </a:lnTo>
                    <a:lnTo>
                      <a:pt x="10" y="22"/>
                    </a:lnTo>
                    <a:lnTo>
                      <a:pt x="1" y="21"/>
                    </a:lnTo>
                    <a:lnTo>
                      <a:pt x="1" y="16"/>
                    </a:lnTo>
                    <a:lnTo>
                      <a:pt x="3" y="8"/>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49" name="Freeform 208"/>
              <p:cNvSpPr>
                <a:spLocks/>
              </p:cNvSpPr>
              <p:nvPr/>
            </p:nvSpPr>
            <p:spPr bwMode="auto">
              <a:xfrm>
                <a:off x="3814" y="13509"/>
                <a:ext cx="24" cy="68"/>
              </a:xfrm>
              <a:custGeom>
                <a:avLst/>
                <a:gdLst>
                  <a:gd name="T0" fmla="*/ 0 w 72"/>
                  <a:gd name="T1" fmla="*/ 1 h 136"/>
                  <a:gd name="T2" fmla="*/ 0 w 72"/>
                  <a:gd name="T3" fmla="*/ 1 h 136"/>
                  <a:gd name="T4" fmla="*/ 0 w 72"/>
                  <a:gd name="T5" fmla="*/ 1 h 136"/>
                  <a:gd name="T6" fmla="*/ 0 w 72"/>
                  <a:gd name="T7" fmla="*/ 1 h 136"/>
                  <a:gd name="T8" fmla="*/ 0 w 72"/>
                  <a:gd name="T9" fmla="*/ 1 h 136"/>
                  <a:gd name="T10" fmla="*/ 0 w 72"/>
                  <a:gd name="T11" fmla="*/ 1 h 136"/>
                  <a:gd name="T12" fmla="*/ 0 w 72"/>
                  <a:gd name="T13" fmla="*/ 1 h 136"/>
                  <a:gd name="T14" fmla="*/ 0 w 72"/>
                  <a:gd name="T15" fmla="*/ 1 h 136"/>
                  <a:gd name="T16" fmla="*/ 0 w 72"/>
                  <a:gd name="T17" fmla="*/ 1 h 136"/>
                  <a:gd name="T18" fmla="*/ 0 w 72"/>
                  <a:gd name="T19" fmla="*/ 0 h 136"/>
                  <a:gd name="T20" fmla="*/ 0 w 72"/>
                  <a:gd name="T21" fmla="*/ 1 h 136"/>
                  <a:gd name="T22" fmla="*/ 0 w 72"/>
                  <a:gd name="T23" fmla="*/ 1 h 136"/>
                  <a:gd name="T24" fmla="*/ 0 w 72"/>
                  <a:gd name="T25" fmla="*/ 1 h 136"/>
                  <a:gd name="T26" fmla="*/ 0 w 72"/>
                  <a:gd name="T27" fmla="*/ 1 h 136"/>
                  <a:gd name="T28" fmla="*/ 0 w 72"/>
                  <a:gd name="T29" fmla="*/ 1 h 136"/>
                  <a:gd name="T30" fmla="*/ 0 w 72"/>
                  <a:gd name="T31" fmla="*/ 1 h 136"/>
                  <a:gd name="T32" fmla="*/ 0 w 72"/>
                  <a:gd name="T33" fmla="*/ 1 h 136"/>
                  <a:gd name="T34" fmla="*/ 0 w 72"/>
                  <a:gd name="T35" fmla="*/ 1 h 136"/>
                  <a:gd name="T36" fmla="*/ 0 w 72"/>
                  <a:gd name="T37" fmla="*/ 1 h 136"/>
                  <a:gd name="T38" fmla="*/ 0 w 72"/>
                  <a:gd name="T39" fmla="*/ 1 h 136"/>
                  <a:gd name="T40" fmla="*/ 0 w 72"/>
                  <a:gd name="T41" fmla="*/ 1 h 136"/>
                  <a:gd name="T42" fmla="*/ 0 w 72"/>
                  <a:gd name="T43" fmla="*/ 1 h 136"/>
                  <a:gd name="T44" fmla="*/ 0 w 72"/>
                  <a:gd name="T45" fmla="*/ 1 h 136"/>
                  <a:gd name="T46" fmla="*/ 0 w 72"/>
                  <a:gd name="T47" fmla="*/ 1 h 136"/>
                  <a:gd name="T48" fmla="*/ 0 w 72"/>
                  <a:gd name="T49" fmla="*/ 1 h 136"/>
                  <a:gd name="T50" fmla="*/ 0 w 72"/>
                  <a:gd name="T51" fmla="*/ 1 h 1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2"/>
                  <a:gd name="T79" fmla="*/ 0 h 136"/>
                  <a:gd name="T80" fmla="*/ 72 w 72"/>
                  <a:gd name="T81" fmla="*/ 136 h 1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2" h="136">
                    <a:moveTo>
                      <a:pt x="2" y="136"/>
                    </a:moveTo>
                    <a:lnTo>
                      <a:pt x="2" y="117"/>
                    </a:lnTo>
                    <a:lnTo>
                      <a:pt x="2" y="99"/>
                    </a:lnTo>
                    <a:lnTo>
                      <a:pt x="0" y="81"/>
                    </a:lnTo>
                    <a:lnTo>
                      <a:pt x="0" y="63"/>
                    </a:lnTo>
                    <a:lnTo>
                      <a:pt x="2" y="45"/>
                    </a:lnTo>
                    <a:lnTo>
                      <a:pt x="8" y="29"/>
                    </a:lnTo>
                    <a:lnTo>
                      <a:pt x="18" y="13"/>
                    </a:lnTo>
                    <a:lnTo>
                      <a:pt x="35" y="1"/>
                    </a:lnTo>
                    <a:lnTo>
                      <a:pt x="49" y="0"/>
                    </a:lnTo>
                    <a:lnTo>
                      <a:pt x="57" y="3"/>
                    </a:lnTo>
                    <a:lnTo>
                      <a:pt x="63" y="9"/>
                    </a:lnTo>
                    <a:lnTo>
                      <a:pt x="66" y="18"/>
                    </a:lnTo>
                    <a:lnTo>
                      <a:pt x="66" y="26"/>
                    </a:lnTo>
                    <a:lnTo>
                      <a:pt x="68" y="35"/>
                    </a:lnTo>
                    <a:lnTo>
                      <a:pt x="68" y="43"/>
                    </a:lnTo>
                    <a:lnTo>
                      <a:pt x="69" y="50"/>
                    </a:lnTo>
                    <a:lnTo>
                      <a:pt x="72" y="106"/>
                    </a:lnTo>
                    <a:lnTo>
                      <a:pt x="60" y="108"/>
                    </a:lnTo>
                    <a:lnTo>
                      <a:pt x="51" y="112"/>
                    </a:lnTo>
                    <a:lnTo>
                      <a:pt x="44" y="116"/>
                    </a:lnTo>
                    <a:lnTo>
                      <a:pt x="37" y="121"/>
                    </a:lnTo>
                    <a:lnTo>
                      <a:pt x="28" y="124"/>
                    </a:lnTo>
                    <a:lnTo>
                      <a:pt x="21" y="128"/>
                    </a:lnTo>
                    <a:lnTo>
                      <a:pt x="11" y="132"/>
                    </a:lnTo>
                    <a:lnTo>
                      <a:pt x="2" y="1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50" name="Freeform 209"/>
              <p:cNvSpPr>
                <a:spLocks/>
              </p:cNvSpPr>
              <p:nvPr/>
            </p:nvSpPr>
            <p:spPr bwMode="auto">
              <a:xfrm>
                <a:off x="4016" y="13562"/>
                <a:ext cx="11" cy="6"/>
              </a:xfrm>
              <a:custGeom>
                <a:avLst/>
                <a:gdLst>
                  <a:gd name="T0" fmla="*/ 0 w 32"/>
                  <a:gd name="T1" fmla="*/ 1 h 12"/>
                  <a:gd name="T2" fmla="*/ 0 w 32"/>
                  <a:gd name="T3" fmla="*/ 1 h 12"/>
                  <a:gd name="T4" fmla="*/ 0 w 32"/>
                  <a:gd name="T5" fmla="*/ 1 h 12"/>
                  <a:gd name="T6" fmla="*/ 0 w 32"/>
                  <a:gd name="T7" fmla="*/ 1 h 12"/>
                  <a:gd name="T8" fmla="*/ 0 w 32"/>
                  <a:gd name="T9" fmla="*/ 1 h 12"/>
                  <a:gd name="T10" fmla="*/ 0 w 32"/>
                  <a:gd name="T11" fmla="*/ 1 h 12"/>
                  <a:gd name="T12" fmla="*/ 0 w 32"/>
                  <a:gd name="T13" fmla="*/ 0 h 12"/>
                  <a:gd name="T14" fmla="*/ 0 w 32"/>
                  <a:gd name="T15" fmla="*/ 1 h 12"/>
                  <a:gd name="T16" fmla="*/ 0 w 32"/>
                  <a:gd name="T17" fmla="*/ 1 h 12"/>
                  <a:gd name="T18" fmla="*/ 0 w 32"/>
                  <a:gd name="T19" fmla="*/ 1 h 12"/>
                  <a:gd name="T20" fmla="*/ 0 w 32"/>
                  <a:gd name="T21" fmla="*/ 1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
                  <a:gd name="T34" fmla="*/ 0 h 12"/>
                  <a:gd name="T35" fmla="*/ 32 w 3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 h="12">
                    <a:moveTo>
                      <a:pt x="2" y="11"/>
                    </a:moveTo>
                    <a:lnTo>
                      <a:pt x="0" y="6"/>
                    </a:lnTo>
                    <a:lnTo>
                      <a:pt x="4" y="4"/>
                    </a:lnTo>
                    <a:lnTo>
                      <a:pt x="8" y="3"/>
                    </a:lnTo>
                    <a:lnTo>
                      <a:pt x="14" y="2"/>
                    </a:lnTo>
                    <a:lnTo>
                      <a:pt x="23" y="1"/>
                    </a:lnTo>
                    <a:lnTo>
                      <a:pt x="29" y="0"/>
                    </a:lnTo>
                    <a:lnTo>
                      <a:pt x="32" y="7"/>
                    </a:lnTo>
                    <a:lnTo>
                      <a:pt x="24" y="11"/>
                    </a:lnTo>
                    <a:lnTo>
                      <a:pt x="13" y="12"/>
                    </a:lnTo>
                    <a:lnTo>
                      <a:pt x="2"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51" name="Rectangle 210"/>
              <p:cNvSpPr>
                <a:spLocks noChangeArrowheads="1"/>
              </p:cNvSpPr>
              <p:nvPr/>
            </p:nvSpPr>
            <p:spPr bwMode="auto">
              <a:xfrm>
                <a:off x="3378" y="13550"/>
                <a:ext cx="13" cy="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zh-TW">
                  <a:latin typeface="標楷體" pitchFamily="65" charset="-120"/>
                  <a:ea typeface="標楷體" pitchFamily="65" charset="-120"/>
                </a:endParaRPr>
              </a:p>
            </p:txBody>
          </p:sp>
          <p:sp>
            <p:nvSpPr>
              <p:cNvPr id="32352" name="Freeform 211"/>
              <p:cNvSpPr>
                <a:spLocks/>
              </p:cNvSpPr>
              <p:nvPr/>
            </p:nvSpPr>
            <p:spPr bwMode="auto">
              <a:xfrm>
                <a:off x="3301" y="13548"/>
                <a:ext cx="52" cy="16"/>
              </a:xfrm>
              <a:custGeom>
                <a:avLst/>
                <a:gdLst>
                  <a:gd name="T0" fmla="*/ 0 w 157"/>
                  <a:gd name="T1" fmla="*/ 1 h 30"/>
                  <a:gd name="T2" fmla="*/ 0 w 157"/>
                  <a:gd name="T3" fmla="*/ 1 h 30"/>
                  <a:gd name="T4" fmla="*/ 0 w 157"/>
                  <a:gd name="T5" fmla="*/ 1 h 30"/>
                  <a:gd name="T6" fmla="*/ 0 w 157"/>
                  <a:gd name="T7" fmla="*/ 1 h 30"/>
                  <a:gd name="T8" fmla="*/ 0 w 157"/>
                  <a:gd name="T9" fmla="*/ 1 h 30"/>
                  <a:gd name="T10" fmla="*/ 0 w 157"/>
                  <a:gd name="T11" fmla="*/ 1 h 30"/>
                  <a:gd name="T12" fmla="*/ 0 w 157"/>
                  <a:gd name="T13" fmla="*/ 1 h 30"/>
                  <a:gd name="T14" fmla="*/ 0 w 157"/>
                  <a:gd name="T15" fmla="*/ 1 h 30"/>
                  <a:gd name="T16" fmla="*/ 0 w 157"/>
                  <a:gd name="T17" fmla="*/ 1 h 30"/>
                  <a:gd name="T18" fmla="*/ 0 w 157"/>
                  <a:gd name="T19" fmla="*/ 1 h 30"/>
                  <a:gd name="T20" fmla="*/ 0 w 157"/>
                  <a:gd name="T21" fmla="*/ 1 h 30"/>
                  <a:gd name="T22" fmla="*/ 0 w 157"/>
                  <a:gd name="T23" fmla="*/ 1 h 30"/>
                  <a:gd name="T24" fmla="*/ 0 w 157"/>
                  <a:gd name="T25" fmla="*/ 1 h 30"/>
                  <a:gd name="T26" fmla="*/ 0 w 157"/>
                  <a:gd name="T27" fmla="*/ 1 h 30"/>
                  <a:gd name="T28" fmla="*/ 0 w 157"/>
                  <a:gd name="T29" fmla="*/ 1 h 30"/>
                  <a:gd name="T30" fmla="*/ 0 w 157"/>
                  <a:gd name="T31" fmla="*/ 0 h 30"/>
                  <a:gd name="T32" fmla="*/ 0 w 157"/>
                  <a:gd name="T33" fmla="*/ 1 h 30"/>
                  <a:gd name="T34" fmla="*/ 0 w 157"/>
                  <a:gd name="T35" fmla="*/ 1 h 30"/>
                  <a:gd name="T36" fmla="*/ 0 w 157"/>
                  <a:gd name="T37" fmla="*/ 1 h 30"/>
                  <a:gd name="T38" fmla="*/ 0 w 157"/>
                  <a:gd name="T39" fmla="*/ 1 h 30"/>
                  <a:gd name="T40" fmla="*/ 0 w 157"/>
                  <a:gd name="T41" fmla="*/ 1 h 30"/>
                  <a:gd name="T42" fmla="*/ 0 w 157"/>
                  <a:gd name="T43" fmla="*/ 1 h 30"/>
                  <a:gd name="T44" fmla="*/ 0 w 157"/>
                  <a:gd name="T45" fmla="*/ 1 h 30"/>
                  <a:gd name="T46" fmla="*/ 0 w 157"/>
                  <a:gd name="T47" fmla="*/ 1 h 30"/>
                  <a:gd name="T48" fmla="*/ 0 w 157"/>
                  <a:gd name="T49" fmla="*/ 1 h 30"/>
                  <a:gd name="T50" fmla="*/ 0 w 157"/>
                  <a:gd name="T51" fmla="*/ 1 h 30"/>
                  <a:gd name="T52" fmla="*/ 0 w 157"/>
                  <a:gd name="T53" fmla="*/ 1 h 30"/>
                  <a:gd name="T54" fmla="*/ 0 w 157"/>
                  <a:gd name="T55" fmla="*/ 1 h 3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57"/>
                  <a:gd name="T85" fmla="*/ 0 h 30"/>
                  <a:gd name="T86" fmla="*/ 157 w 157"/>
                  <a:gd name="T87" fmla="*/ 30 h 3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57" h="30">
                    <a:moveTo>
                      <a:pt x="65" y="8"/>
                    </a:moveTo>
                    <a:lnTo>
                      <a:pt x="50" y="18"/>
                    </a:lnTo>
                    <a:lnTo>
                      <a:pt x="37" y="26"/>
                    </a:lnTo>
                    <a:lnTo>
                      <a:pt x="28" y="28"/>
                    </a:lnTo>
                    <a:lnTo>
                      <a:pt x="21" y="30"/>
                    </a:lnTo>
                    <a:lnTo>
                      <a:pt x="11" y="29"/>
                    </a:lnTo>
                    <a:lnTo>
                      <a:pt x="2" y="29"/>
                    </a:lnTo>
                    <a:lnTo>
                      <a:pt x="0" y="24"/>
                    </a:lnTo>
                    <a:lnTo>
                      <a:pt x="3" y="20"/>
                    </a:lnTo>
                    <a:lnTo>
                      <a:pt x="5" y="15"/>
                    </a:lnTo>
                    <a:lnTo>
                      <a:pt x="5" y="8"/>
                    </a:lnTo>
                    <a:lnTo>
                      <a:pt x="22" y="4"/>
                    </a:lnTo>
                    <a:lnTo>
                      <a:pt x="41" y="2"/>
                    </a:lnTo>
                    <a:lnTo>
                      <a:pt x="60" y="1"/>
                    </a:lnTo>
                    <a:lnTo>
                      <a:pt x="81" y="1"/>
                    </a:lnTo>
                    <a:lnTo>
                      <a:pt x="98" y="0"/>
                    </a:lnTo>
                    <a:lnTo>
                      <a:pt x="119" y="1"/>
                    </a:lnTo>
                    <a:lnTo>
                      <a:pt x="136" y="1"/>
                    </a:lnTo>
                    <a:lnTo>
                      <a:pt x="157" y="3"/>
                    </a:lnTo>
                    <a:lnTo>
                      <a:pt x="154" y="29"/>
                    </a:lnTo>
                    <a:lnTo>
                      <a:pt x="139" y="27"/>
                    </a:lnTo>
                    <a:lnTo>
                      <a:pt x="130" y="23"/>
                    </a:lnTo>
                    <a:lnTo>
                      <a:pt x="120" y="17"/>
                    </a:lnTo>
                    <a:lnTo>
                      <a:pt x="113" y="10"/>
                    </a:lnTo>
                    <a:lnTo>
                      <a:pt x="103" y="4"/>
                    </a:lnTo>
                    <a:lnTo>
                      <a:pt x="92" y="2"/>
                    </a:lnTo>
                    <a:lnTo>
                      <a:pt x="79" y="2"/>
                    </a:lnTo>
                    <a:lnTo>
                      <a:pt x="6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53" name="Freeform 212"/>
              <p:cNvSpPr>
                <a:spLocks/>
              </p:cNvSpPr>
              <p:nvPr/>
            </p:nvSpPr>
            <p:spPr bwMode="auto">
              <a:xfrm>
                <a:off x="3862" y="13510"/>
                <a:ext cx="27" cy="48"/>
              </a:xfrm>
              <a:custGeom>
                <a:avLst/>
                <a:gdLst>
                  <a:gd name="T0" fmla="*/ 0 w 81"/>
                  <a:gd name="T1" fmla="*/ 0 h 97"/>
                  <a:gd name="T2" fmla="*/ 0 w 81"/>
                  <a:gd name="T3" fmla="*/ 0 h 97"/>
                  <a:gd name="T4" fmla="*/ 0 w 81"/>
                  <a:gd name="T5" fmla="*/ 0 h 97"/>
                  <a:gd name="T6" fmla="*/ 0 w 81"/>
                  <a:gd name="T7" fmla="*/ 0 h 97"/>
                  <a:gd name="T8" fmla="*/ 0 w 81"/>
                  <a:gd name="T9" fmla="*/ 0 h 97"/>
                  <a:gd name="T10" fmla="*/ 0 w 81"/>
                  <a:gd name="T11" fmla="*/ 0 h 97"/>
                  <a:gd name="T12" fmla="*/ 0 w 81"/>
                  <a:gd name="T13" fmla="*/ 0 h 97"/>
                  <a:gd name="T14" fmla="*/ 0 w 81"/>
                  <a:gd name="T15" fmla="*/ 0 h 97"/>
                  <a:gd name="T16" fmla="*/ 0 w 81"/>
                  <a:gd name="T17" fmla="*/ 0 h 97"/>
                  <a:gd name="T18" fmla="*/ 0 w 81"/>
                  <a:gd name="T19" fmla="*/ 0 h 97"/>
                  <a:gd name="T20" fmla="*/ 0 w 81"/>
                  <a:gd name="T21" fmla="*/ 0 h 97"/>
                  <a:gd name="T22" fmla="*/ 0 w 81"/>
                  <a:gd name="T23" fmla="*/ 0 h 97"/>
                  <a:gd name="T24" fmla="*/ 0 w 81"/>
                  <a:gd name="T25" fmla="*/ 0 h 97"/>
                  <a:gd name="T26" fmla="*/ 0 w 81"/>
                  <a:gd name="T27" fmla="*/ 0 h 97"/>
                  <a:gd name="T28" fmla="*/ 0 w 81"/>
                  <a:gd name="T29" fmla="*/ 0 h 97"/>
                  <a:gd name="T30" fmla="*/ 0 w 81"/>
                  <a:gd name="T31" fmla="*/ 0 h 97"/>
                  <a:gd name="T32" fmla="*/ 0 w 81"/>
                  <a:gd name="T33" fmla="*/ 0 h 97"/>
                  <a:gd name="T34" fmla="*/ 0 w 81"/>
                  <a:gd name="T35" fmla="*/ 0 h 97"/>
                  <a:gd name="T36" fmla="*/ 0 w 81"/>
                  <a:gd name="T37" fmla="*/ 0 h 97"/>
                  <a:gd name="T38" fmla="*/ 0 w 81"/>
                  <a:gd name="T39" fmla="*/ 0 h 97"/>
                  <a:gd name="T40" fmla="*/ 0 w 81"/>
                  <a:gd name="T41" fmla="*/ 0 h 97"/>
                  <a:gd name="T42" fmla="*/ 0 w 81"/>
                  <a:gd name="T43" fmla="*/ 0 h 97"/>
                  <a:gd name="T44" fmla="*/ 0 w 81"/>
                  <a:gd name="T45" fmla="*/ 0 h 97"/>
                  <a:gd name="T46" fmla="*/ 0 w 81"/>
                  <a:gd name="T47" fmla="*/ 0 h 97"/>
                  <a:gd name="T48" fmla="*/ 0 w 81"/>
                  <a:gd name="T49" fmla="*/ 0 h 9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1"/>
                  <a:gd name="T76" fmla="*/ 0 h 97"/>
                  <a:gd name="T77" fmla="*/ 81 w 81"/>
                  <a:gd name="T78" fmla="*/ 97 h 9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1" h="97">
                    <a:moveTo>
                      <a:pt x="14" y="97"/>
                    </a:moveTo>
                    <a:lnTo>
                      <a:pt x="13" y="82"/>
                    </a:lnTo>
                    <a:lnTo>
                      <a:pt x="10" y="69"/>
                    </a:lnTo>
                    <a:lnTo>
                      <a:pt x="5" y="55"/>
                    </a:lnTo>
                    <a:lnTo>
                      <a:pt x="2" y="43"/>
                    </a:lnTo>
                    <a:lnTo>
                      <a:pt x="0" y="30"/>
                    </a:lnTo>
                    <a:lnTo>
                      <a:pt x="2" y="18"/>
                    </a:lnTo>
                    <a:lnTo>
                      <a:pt x="11" y="9"/>
                    </a:lnTo>
                    <a:lnTo>
                      <a:pt x="29" y="0"/>
                    </a:lnTo>
                    <a:lnTo>
                      <a:pt x="45" y="1"/>
                    </a:lnTo>
                    <a:lnTo>
                      <a:pt x="57" y="7"/>
                    </a:lnTo>
                    <a:lnTo>
                      <a:pt x="62" y="14"/>
                    </a:lnTo>
                    <a:lnTo>
                      <a:pt x="68" y="24"/>
                    </a:lnTo>
                    <a:lnTo>
                      <a:pt x="71" y="33"/>
                    </a:lnTo>
                    <a:lnTo>
                      <a:pt x="74" y="45"/>
                    </a:lnTo>
                    <a:lnTo>
                      <a:pt x="76" y="54"/>
                    </a:lnTo>
                    <a:lnTo>
                      <a:pt x="81" y="65"/>
                    </a:lnTo>
                    <a:lnTo>
                      <a:pt x="76" y="69"/>
                    </a:lnTo>
                    <a:lnTo>
                      <a:pt x="70" y="74"/>
                    </a:lnTo>
                    <a:lnTo>
                      <a:pt x="61" y="79"/>
                    </a:lnTo>
                    <a:lnTo>
                      <a:pt x="54" y="84"/>
                    </a:lnTo>
                    <a:lnTo>
                      <a:pt x="43" y="87"/>
                    </a:lnTo>
                    <a:lnTo>
                      <a:pt x="33" y="90"/>
                    </a:lnTo>
                    <a:lnTo>
                      <a:pt x="23" y="94"/>
                    </a:lnTo>
                    <a:lnTo>
                      <a:pt x="14" y="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54" name="Freeform 213"/>
              <p:cNvSpPr>
                <a:spLocks/>
              </p:cNvSpPr>
              <p:nvPr/>
            </p:nvSpPr>
            <p:spPr bwMode="auto">
              <a:xfrm>
                <a:off x="3564" y="13538"/>
                <a:ext cx="5" cy="16"/>
              </a:xfrm>
              <a:custGeom>
                <a:avLst/>
                <a:gdLst>
                  <a:gd name="T0" fmla="*/ 0 w 16"/>
                  <a:gd name="T1" fmla="*/ 0 h 33"/>
                  <a:gd name="T2" fmla="*/ 0 w 16"/>
                  <a:gd name="T3" fmla="*/ 0 h 33"/>
                  <a:gd name="T4" fmla="*/ 0 w 16"/>
                  <a:gd name="T5" fmla="*/ 0 h 33"/>
                  <a:gd name="T6" fmla="*/ 0 w 16"/>
                  <a:gd name="T7" fmla="*/ 0 h 33"/>
                  <a:gd name="T8" fmla="*/ 0 w 16"/>
                  <a:gd name="T9" fmla="*/ 0 h 33"/>
                  <a:gd name="T10" fmla="*/ 0 60000 65536"/>
                  <a:gd name="T11" fmla="*/ 0 60000 65536"/>
                  <a:gd name="T12" fmla="*/ 0 60000 65536"/>
                  <a:gd name="T13" fmla="*/ 0 60000 65536"/>
                  <a:gd name="T14" fmla="*/ 0 60000 65536"/>
                  <a:gd name="T15" fmla="*/ 0 w 16"/>
                  <a:gd name="T16" fmla="*/ 0 h 33"/>
                  <a:gd name="T17" fmla="*/ 16 w 16"/>
                  <a:gd name="T18" fmla="*/ 33 h 33"/>
                </a:gdLst>
                <a:ahLst/>
                <a:cxnLst>
                  <a:cxn ang="T10">
                    <a:pos x="T0" y="T1"/>
                  </a:cxn>
                  <a:cxn ang="T11">
                    <a:pos x="T2" y="T3"/>
                  </a:cxn>
                  <a:cxn ang="T12">
                    <a:pos x="T4" y="T5"/>
                  </a:cxn>
                  <a:cxn ang="T13">
                    <a:pos x="T6" y="T7"/>
                  </a:cxn>
                  <a:cxn ang="T14">
                    <a:pos x="T8" y="T9"/>
                  </a:cxn>
                </a:cxnLst>
                <a:rect l="T15" t="T16" r="T17" b="T18"/>
                <a:pathLst>
                  <a:path w="16" h="33">
                    <a:moveTo>
                      <a:pt x="9" y="0"/>
                    </a:moveTo>
                    <a:lnTo>
                      <a:pt x="16" y="0"/>
                    </a:lnTo>
                    <a:lnTo>
                      <a:pt x="16" y="33"/>
                    </a:lnTo>
                    <a:lnTo>
                      <a:pt x="0" y="33"/>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55" name="Freeform 214"/>
              <p:cNvSpPr>
                <a:spLocks/>
              </p:cNvSpPr>
              <p:nvPr/>
            </p:nvSpPr>
            <p:spPr bwMode="auto">
              <a:xfrm>
                <a:off x="3515" y="13537"/>
                <a:ext cx="17" cy="17"/>
              </a:xfrm>
              <a:custGeom>
                <a:avLst/>
                <a:gdLst>
                  <a:gd name="T0" fmla="*/ 0 w 51"/>
                  <a:gd name="T1" fmla="*/ 0 h 35"/>
                  <a:gd name="T2" fmla="*/ 0 w 51"/>
                  <a:gd name="T3" fmla="*/ 0 h 35"/>
                  <a:gd name="T4" fmla="*/ 0 w 51"/>
                  <a:gd name="T5" fmla="*/ 0 h 35"/>
                  <a:gd name="T6" fmla="*/ 0 w 51"/>
                  <a:gd name="T7" fmla="*/ 0 h 35"/>
                  <a:gd name="T8" fmla="*/ 0 w 51"/>
                  <a:gd name="T9" fmla="*/ 0 h 35"/>
                  <a:gd name="T10" fmla="*/ 0 w 51"/>
                  <a:gd name="T11" fmla="*/ 0 h 35"/>
                  <a:gd name="T12" fmla="*/ 0 w 51"/>
                  <a:gd name="T13" fmla="*/ 0 h 35"/>
                  <a:gd name="T14" fmla="*/ 0 w 51"/>
                  <a:gd name="T15" fmla="*/ 0 h 35"/>
                  <a:gd name="T16" fmla="*/ 0 w 51"/>
                  <a:gd name="T17" fmla="*/ 0 h 35"/>
                  <a:gd name="T18" fmla="*/ 0 w 51"/>
                  <a:gd name="T19" fmla="*/ 0 h 35"/>
                  <a:gd name="T20" fmla="*/ 0 w 51"/>
                  <a:gd name="T21" fmla="*/ 0 h 35"/>
                  <a:gd name="T22" fmla="*/ 0 w 51"/>
                  <a:gd name="T23" fmla="*/ 0 h 35"/>
                  <a:gd name="T24" fmla="*/ 0 w 51"/>
                  <a:gd name="T25" fmla="*/ 0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1"/>
                  <a:gd name="T40" fmla="*/ 0 h 35"/>
                  <a:gd name="T41" fmla="*/ 51 w 51"/>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1" h="35">
                    <a:moveTo>
                      <a:pt x="3" y="18"/>
                    </a:moveTo>
                    <a:lnTo>
                      <a:pt x="0" y="10"/>
                    </a:lnTo>
                    <a:lnTo>
                      <a:pt x="5" y="5"/>
                    </a:lnTo>
                    <a:lnTo>
                      <a:pt x="13" y="1"/>
                    </a:lnTo>
                    <a:lnTo>
                      <a:pt x="25" y="0"/>
                    </a:lnTo>
                    <a:lnTo>
                      <a:pt x="44" y="0"/>
                    </a:lnTo>
                    <a:lnTo>
                      <a:pt x="51" y="35"/>
                    </a:lnTo>
                    <a:lnTo>
                      <a:pt x="43" y="34"/>
                    </a:lnTo>
                    <a:lnTo>
                      <a:pt x="35" y="34"/>
                    </a:lnTo>
                    <a:lnTo>
                      <a:pt x="28" y="32"/>
                    </a:lnTo>
                    <a:lnTo>
                      <a:pt x="24" y="30"/>
                    </a:lnTo>
                    <a:lnTo>
                      <a:pt x="13" y="24"/>
                    </a:lnTo>
                    <a:lnTo>
                      <a:pt x="3"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56" name="Freeform 215"/>
              <p:cNvSpPr>
                <a:spLocks/>
              </p:cNvSpPr>
              <p:nvPr/>
            </p:nvSpPr>
            <p:spPr bwMode="auto">
              <a:xfrm>
                <a:off x="4335" y="13333"/>
                <a:ext cx="95" cy="213"/>
              </a:xfrm>
              <a:custGeom>
                <a:avLst/>
                <a:gdLst>
                  <a:gd name="T0" fmla="*/ 0 w 285"/>
                  <a:gd name="T1" fmla="*/ 1 h 425"/>
                  <a:gd name="T2" fmla="*/ 0 w 285"/>
                  <a:gd name="T3" fmla="*/ 1 h 425"/>
                  <a:gd name="T4" fmla="*/ 0 w 285"/>
                  <a:gd name="T5" fmla="*/ 1 h 425"/>
                  <a:gd name="T6" fmla="*/ 0 w 285"/>
                  <a:gd name="T7" fmla="*/ 1 h 425"/>
                  <a:gd name="T8" fmla="*/ 0 w 285"/>
                  <a:gd name="T9" fmla="*/ 1 h 425"/>
                  <a:gd name="T10" fmla="*/ 0 w 285"/>
                  <a:gd name="T11" fmla="*/ 1 h 425"/>
                  <a:gd name="T12" fmla="*/ 0 w 285"/>
                  <a:gd name="T13" fmla="*/ 1 h 425"/>
                  <a:gd name="T14" fmla="*/ 0 w 285"/>
                  <a:gd name="T15" fmla="*/ 1 h 425"/>
                  <a:gd name="T16" fmla="*/ 0 w 285"/>
                  <a:gd name="T17" fmla="*/ 1 h 425"/>
                  <a:gd name="T18" fmla="*/ 0 w 285"/>
                  <a:gd name="T19" fmla="*/ 1 h 425"/>
                  <a:gd name="T20" fmla="*/ 0 w 285"/>
                  <a:gd name="T21" fmla="*/ 1 h 425"/>
                  <a:gd name="T22" fmla="*/ 0 w 285"/>
                  <a:gd name="T23" fmla="*/ 1 h 425"/>
                  <a:gd name="T24" fmla="*/ 0 w 285"/>
                  <a:gd name="T25" fmla="*/ 1 h 425"/>
                  <a:gd name="T26" fmla="*/ 0 w 285"/>
                  <a:gd name="T27" fmla="*/ 1 h 425"/>
                  <a:gd name="T28" fmla="*/ 0 w 285"/>
                  <a:gd name="T29" fmla="*/ 1 h 425"/>
                  <a:gd name="T30" fmla="*/ 0 w 285"/>
                  <a:gd name="T31" fmla="*/ 1 h 425"/>
                  <a:gd name="T32" fmla="*/ 0 w 285"/>
                  <a:gd name="T33" fmla="*/ 1 h 425"/>
                  <a:gd name="T34" fmla="*/ 0 w 285"/>
                  <a:gd name="T35" fmla="*/ 1 h 425"/>
                  <a:gd name="T36" fmla="*/ 0 w 285"/>
                  <a:gd name="T37" fmla="*/ 1 h 425"/>
                  <a:gd name="T38" fmla="*/ 0 w 285"/>
                  <a:gd name="T39" fmla="*/ 1 h 425"/>
                  <a:gd name="T40" fmla="*/ 0 w 285"/>
                  <a:gd name="T41" fmla="*/ 1 h 425"/>
                  <a:gd name="T42" fmla="*/ 0 w 285"/>
                  <a:gd name="T43" fmla="*/ 1 h 425"/>
                  <a:gd name="T44" fmla="*/ 0 w 285"/>
                  <a:gd name="T45" fmla="*/ 1 h 425"/>
                  <a:gd name="T46" fmla="*/ 0 w 285"/>
                  <a:gd name="T47" fmla="*/ 1 h 425"/>
                  <a:gd name="T48" fmla="*/ 0 w 285"/>
                  <a:gd name="T49" fmla="*/ 1 h 425"/>
                  <a:gd name="T50" fmla="*/ 0 w 285"/>
                  <a:gd name="T51" fmla="*/ 1 h 425"/>
                  <a:gd name="T52" fmla="*/ 0 w 285"/>
                  <a:gd name="T53" fmla="*/ 1 h 425"/>
                  <a:gd name="T54" fmla="*/ 0 w 285"/>
                  <a:gd name="T55" fmla="*/ 1 h 425"/>
                  <a:gd name="T56" fmla="*/ 0 w 285"/>
                  <a:gd name="T57" fmla="*/ 1 h 425"/>
                  <a:gd name="T58" fmla="*/ 0 w 285"/>
                  <a:gd name="T59" fmla="*/ 1 h 425"/>
                  <a:gd name="T60" fmla="*/ 0 w 285"/>
                  <a:gd name="T61" fmla="*/ 1 h 425"/>
                  <a:gd name="T62" fmla="*/ 0 w 285"/>
                  <a:gd name="T63" fmla="*/ 1 h 425"/>
                  <a:gd name="T64" fmla="*/ 0 w 285"/>
                  <a:gd name="T65" fmla="*/ 1 h 425"/>
                  <a:gd name="T66" fmla="*/ 0 w 285"/>
                  <a:gd name="T67" fmla="*/ 1 h 425"/>
                  <a:gd name="T68" fmla="*/ 0 w 285"/>
                  <a:gd name="T69" fmla="*/ 1 h 425"/>
                  <a:gd name="T70" fmla="*/ 0 w 285"/>
                  <a:gd name="T71" fmla="*/ 1 h 425"/>
                  <a:gd name="T72" fmla="*/ 0 w 285"/>
                  <a:gd name="T73" fmla="*/ 1 h 425"/>
                  <a:gd name="T74" fmla="*/ 0 w 285"/>
                  <a:gd name="T75" fmla="*/ 1 h 425"/>
                  <a:gd name="T76" fmla="*/ 0 w 285"/>
                  <a:gd name="T77" fmla="*/ 1 h 425"/>
                  <a:gd name="T78" fmla="*/ 0 w 285"/>
                  <a:gd name="T79" fmla="*/ 1 h 425"/>
                  <a:gd name="T80" fmla="*/ 0 w 285"/>
                  <a:gd name="T81" fmla="*/ 1 h 425"/>
                  <a:gd name="T82" fmla="*/ 0 w 285"/>
                  <a:gd name="T83" fmla="*/ 1 h 425"/>
                  <a:gd name="T84" fmla="*/ 0 w 285"/>
                  <a:gd name="T85" fmla="*/ 1 h 425"/>
                  <a:gd name="T86" fmla="*/ 0 w 285"/>
                  <a:gd name="T87" fmla="*/ 1 h 425"/>
                  <a:gd name="T88" fmla="*/ 0 w 285"/>
                  <a:gd name="T89" fmla="*/ 1 h 425"/>
                  <a:gd name="T90" fmla="*/ 0 w 285"/>
                  <a:gd name="T91" fmla="*/ 1 h 425"/>
                  <a:gd name="T92" fmla="*/ 0 w 285"/>
                  <a:gd name="T93" fmla="*/ 1 h 425"/>
                  <a:gd name="T94" fmla="*/ 0 w 285"/>
                  <a:gd name="T95" fmla="*/ 1 h 425"/>
                  <a:gd name="T96" fmla="*/ 0 w 285"/>
                  <a:gd name="T97" fmla="*/ 1 h 425"/>
                  <a:gd name="T98" fmla="*/ 0 w 285"/>
                  <a:gd name="T99" fmla="*/ 1 h 425"/>
                  <a:gd name="T100" fmla="*/ 0 w 285"/>
                  <a:gd name="T101" fmla="*/ 1 h 42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85"/>
                  <a:gd name="T154" fmla="*/ 0 h 425"/>
                  <a:gd name="T155" fmla="*/ 285 w 285"/>
                  <a:gd name="T156" fmla="*/ 425 h 42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85" h="425">
                    <a:moveTo>
                      <a:pt x="3" y="399"/>
                    </a:moveTo>
                    <a:lnTo>
                      <a:pt x="13" y="393"/>
                    </a:lnTo>
                    <a:lnTo>
                      <a:pt x="18" y="388"/>
                    </a:lnTo>
                    <a:lnTo>
                      <a:pt x="18" y="383"/>
                    </a:lnTo>
                    <a:lnTo>
                      <a:pt x="15" y="379"/>
                    </a:lnTo>
                    <a:lnTo>
                      <a:pt x="9" y="373"/>
                    </a:lnTo>
                    <a:lnTo>
                      <a:pt x="4" y="368"/>
                    </a:lnTo>
                    <a:lnTo>
                      <a:pt x="2" y="362"/>
                    </a:lnTo>
                    <a:lnTo>
                      <a:pt x="3" y="355"/>
                    </a:lnTo>
                    <a:lnTo>
                      <a:pt x="2" y="350"/>
                    </a:lnTo>
                    <a:lnTo>
                      <a:pt x="2" y="344"/>
                    </a:lnTo>
                    <a:lnTo>
                      <a:pt x="0" y="335"/>
                    </a:lnTo>
                    <a:lnTo>
                      <a:pt x="0" y="327"/>
                    </a:lnTo>
                    <a:lnTo>
                      <a:pt x="0" y="316"/>
                    </a:lnTo>
                    <a:lnTo>
                      <a:pt x="3" y="308"/>
                    </a:lnTo>
                    <a:lnTo>
                      <a:pt x="7" y="299"/>
                    </a:lnTo>
                    <a:lnTo>
                      <a:pt x="18" y="294"/>
                    </a:lnTo>
                    <a:lnTo>
                      <a:pt x="18" y="276"/>
                    </a:lnTo>
                    <a:lnTo>
                      <a:pt x="19" y="258"/>
                    </a:lnTo>
                    <a:lnTo>
                      <a:pt x="22" y="239"/>
                    </a:lnTo>
                    <a:lnTo>
                      <a:pt x="25" y="221"/>
                    </a:lnTo>
                    <a:lnTo>
                      <a:pt x="25" y="202"/>
                    </a:lnTo>
                    <a:lnTo>
                      <a:pt x="25" y="184"/>
                    </a:lnTo>
                    <a:lnTo>
                      <a:pt x="22" y="166"/>
                    </a:lnTo>
                    <a:lnTo>
                      <a:pt x="18" y="151"/>
                    </a:lnTo>
                    <a:lnTo>
                      <a:pt x="25" y="151"/>
                    </a:lnTo>
                    <a:lnTo>
                      <a:pt x="25" y="140"/>
                    </a:lnTo>
                    <a:lnTo>
                      <a:pt x="26" y="130"/>
                    </a:lnTo>
                    <a:lnTo>
                      <a:pt x="25" y="119"/>
                    </a:lnTo>
                    <a:lnTo>
                      <a:pt x="25" y="110"/>
                    </a:lnTo>
                    <a:lnTo>
                      <a:pt x="22" y="99"/>
                    </a:lnTo>
                    <a:lnTo>
                      <a:pt x="21" y="88"/>
                    </a:lnTo>
                    <a:lnTo>
                      <a:pt x="16" y="79"/>
                    </a:lnTo>
                    <a:lnTo>
                      <a:pt x="13" y="70"/>
                    </a:lnTo>
                    <a:lnTo>
                      <a:pt x="10" y="74"/>
                    </a:lnTo>
                    <a:lnTo>
                      <a:pt x="10" y="81"/>
                    </a:lnTo>
                    <a:lnTo>
                      <a:pt x="10" y="73"/>
                    </a:lnTo>
                    <a:lnTo>
                      <a:pt x="10" y="65"/>
                    </a:lnTo>
                    <a:lnTo>
                      <a:pt x="7" y="58"/>
                    </a:lnTo>
                    <a:lnTo>
                      <a:pt x="6" y="51"/>
                    </a:lnTo>
                    <a:lnTo>
                      <a:pt x="3" y="44"/>
                    </a:lnTo>
                    <a:lnTo>
                      <a:pt x="4" y="37"/>
                    </a:lnTo>
                    <a:lnTo>
                      <a:pt x="7" y="29"/>
                    </a:lnTo>
                    <a:lnTo>
                      <a:pt x="18" y="22"/>
                    </a:lnTo>
                    <a:lnTo>
                      <a:pt x="25" y="41"/>
                    </a:lnTo>
                    <a:lnTo>
                      <a:pt x="34" y="61"/>
                    </a:lnTo>
                    <a:lnTo>
                      <a:pt x="41" y="81"/>
                    </a:lnTo>
                    <a:lnTo>
                      <a:pt x="50" y="102"/>
                    </a:lnTo>
                    <a:lnTo>
                      <a:pt x="54" y="122"/>
                    </a:lnTo>
                    <a:lnTo>
                      <a:pt x="59" y="145"/>
                    </a:lnTo>
                    <a:lnTo>
                      <a:pt x="59" y="167"/>
                    </a:lnTo>
                    <a:lnTo>
                      <a:pt x="59" y="191"/>
                    </a:lnTo>
                    <a:lnTo>
                      <a:pt x="121" y="191"/>
                    </a:lnTo>
                    <a:lnTo>
                      <a:pt x="124" y="177"/>
                    </a:lnTo>
                    <a:lnTo>
                      <a:pt x="127" y="165"/>
                    </a:lnTo>
                    <a:lnTo>
                      <a:pt x="129" y="150"/>
                    </a:lnTo>
                    <a:lnTo>
                      <a:pt x="130" y="135"/>
                    </a:lnTo>
                    <a:lnTo>
                      <a:pt x="127" y="120"/>
                    </a:lnTo>
                    <a:lnTo>
                      <a:pt x="124" y="106"/>
                    </a:lnTo>
                    <a:lnTo>
                      <a:pt x="120" y="94"/>
                    </a:lnTo>
                    <a:lnTo>
                      <a:pt x="114" y="83"/>
                    </a:lnTo>
                    <a:lnTo>
                      <a:pt x="116" y="77"/>
                    </a:lnTo>
                    <a:lnTo>
                      <a:pt x="116" y="70"/>
                    </a:lnTo>
                    <a:lnTo>
                      <a:pt x="113" y="63"/>
                    </a:lnTo>
                    <a:lnTo>
                      <a:pt x="113" y="56"/>
                    </a:lnTo>
                    <a:lnTo>
                      <a:pt x="110" y="48"/>
                    </a:lnTo>
                    <a:lnTo>
                      <a:pt x="111" y="42"/>
                    </a:lnTo>
                    <a:lnTo>
                      <a:pt x="116" y="35"/>
                    </a:lnTo>
                    <a:lnTo>
                      <a:pt x="126" y="32"/>
                    </a:lnTo>
                    <a:lnTo>
                      <a:pt x="127" y="26"/>
                    </a:lnTo>
                    <a:lnTo>
                      <a:pt x="132" y="21"/>
                    </a:lnTo>
                    <a:lnTo>
                      <a:pt x="133" y="14"/>
                    </a:lnTo>
                    <a:lnTo>
                      <a:pt x="138" y="10"/>
                    </a:lnTo>
                    <a:lnTo>
                      <a:pt x="142" y="5"/>
                    </a:lnTo>
                    <a:lnTo>
                      <a:pt x="148" y="3"/>
                    </a:lnTo>
                    <a:lnTo>
                      <a:pt x="155" y="0"/>
                    </a:lnTo>
                    <a:lnTo>
                      <a:pt x="167" y="3"/>
                    </a:lnTo>
                    <a:lnTo>
                      <a:pt x="176" y="2"/>
                    </a:lnTo>
                    <a:lnTo>
                      <a:pt x="184" y="5"/>
                    </a:lnTo>
                    <a:lnTo>
                      <a:pt x="190" y="10"/>
                    </a:lnTo>
                    <a:lnTo>
                      <a:pt x="197" y="17"/>
                    </a:lnTo>
                    <a:lnTo>
                      <a:pt x="203" y="23"/>
                    </a:lnTo>
                    <a:lnTo>
                      <a:pt x="212" y="27"/>
                    </a:lnTo>
                    <a:lnTo>
                      <a:pt x="221" y="28"/>
                    </a:lnTo>
                    <a:lnTo>
                      <a:pt x="234" y="27"/>
                    </a:lnTo>
                    <a:lnTo>
                      <a:pt x="233" y="29"/>
                    </a:lnTo>
                    <a:lnTo>
                      <a:pt x="230" y="32"/>
                    </a:lnTo>
                    <a:lnTo>
                      <a:pt x="235" y="33"/>
                    </a:lnTo>
                    <a:lnTo>
                      <a:pt x="243" y="38"/>
                    </a:lnTo>
                    <a:lnTo>
                      <a:pt x="249" y="43"/>
                    </a:lnTo>
                    <a:lnTo>
                      <a:pt x="256" y="49"/>
                    </a:lnTo>
                    <a:lnTo>
                      <a:pt x="260" y="56"/>
                    </a:lnTo>
                    <a:lnTo>
                      <a:pt x="265" y="63"/>
                    </a:lnTo>
                    <a:lnTo>
                      <a:pt x="269" y="69"/>
                    </a:lnTo>
                    <a:lnTo>
                      <a:pt x="275" y="78"/>
                    </a:lnTo>
                    <a:lnTo>
                      <a:pt x="271" y="93"/>
                    </a:lnTo>
                    <a:lnTo>
                      <a:pt x="266" y="109"/>
                    </a:lnTo>
                    <a:lnTo>
                      <a:pt x="260" y="123"/>
                    </a:lnTo>
                    <a:lnTo>
                      <a:pt x="256" y="139"/>
                    </a:lnTo>
                    <a:lnTo>
                      <a:pt x="252" y="154"/>
                    </a:lnTo>
                    <a:lnTo>
                      <a:pt x="252" y="170"/>
                    </a:lnTo>
                    <a:lnTo>
                      <a:pt x="256" y="186"/>
                    </a:lnTo>
                    <a:lnTo>
                      <a:pt x="266" y="202"/>
                    </a:lnTo>
                    <a:lnTo>
                      <a:pt x="266" y="207"/>
                    </a:lnTo>
                    <a:lnTo>
                      <a:pt x="266" y="212"/>
                    </a:lnTo>
                    <a:lnTo>
                      <a:pt x="265" y="218"/>
                    </a:lnTo>
                    <a:lnTo>
                      <a:pt x="265" y="223"/>
                    </a:lnTo>
                    <a:lnTo>
                      <a:pt x="262" y="227"/>
                    </a:lnTo>
                    <a:lnTo>
                      <a:pt x="262" y="234"/>
                    </a:lnTo>
                    <a:lnTo>
                      <a:pt x="260" y="239"/>
                    </a:lnTo>
                    <a:lnTo>
                      <a:pt x="263" y="245"/>
                    </a:lnTo>
                    <a:lnTo>
                      <a:pt x="272" y="247"/>
                    </a:lnTo>
                    <a:lnTo>
                      <a:pt x="281" y="252"/>
                    </a:lnTo>
                    <a:lnTo>
                      <a:pt x="285" y="257"/>
                    </a:lnTo>
                    <a:lnTo>
                      <a:pt x="285" y="266"/>
                    </a:lnTo>
                    <a:lnTo>
                      <a:pt x="285" y="273"/>
                    </a:lnTo>
                    <a:lnTo>
                      <a:pt x="282" y="277"/>
                    </a:lnTo>
                    <a:lnTo>
                      <a:pt x="276" y="280"/>
                    </a:lnTo>
                    <a:lnTo>
                      <a:pt x="272" y="283"/>
                    </a:lnTo>
                    <a:lnTo>
                      <a:pt x="265" y="286"/>
                    </a:lnTo>
                    <a:lnTo>
                      <a:pt x="257" y="289"/>
                    </a:lnTo>
                    <a:lnTo>
                      <a:pt x="252" y="292"/>
                    </a:lnTo>
                    <a:lnTo>
                      <a:pt x="249" y="299"/>
                    </a:lnTo>
                    <a:lnTo>
                      <a:pt x="256" y="299"/>
                    </a:lnTo>
                    <a:lnTo>
                      <a:pt x="260" y="302"/>
                    </a:lnTo>
                    <a:lnTo>
                      <a:pt x="262" y="306"/>
                    </a:lnTo>
                    <a:lnTo>
                      <a:pt x="263" y="311"/>
                    </a:lnTo>
                    <a:lnTo>
                      <a:pt x="262" y="315"/>
                    </a:lnTo>
                    <a:lnTo>
                      <a:pt x="262" y="320"/>
                    </a:lnTo>
                    <a:lnTo>
                      <a:pt x="262" y="326"/>
                    </a:lnTo>
                    <a:lnTo>
                      <a:pt x="266" y="331"/>
                    </a:lnTo>
                    <a:lnTo>
                      <a:pt x="257" y="334"/>
                    </a:lnTo>
                    <a:lnTo>
                      <a:pt x="256" y="337"/>
                    </a:lnTo>
                    <a:lnTo>
                      <a:pt x="257" y="342"/>
                    </a:lnTo>
                    <a:lnTo>
                      <a:pt x="262" y="347"/>
                    </a:lnTo>
                    <a:lnTo>
                      <a:pt x="271" y="355"/>
                    </a:lnTo>
                    <a:lnTo>
                      <a:pt x="275" y="366"/>
                    </a:lnTo>
                    <a:lnTo>
                      <a:pt x="273" y="381"/>
                    </a:lnTo>
                    <a:lnTo>
                      <a:pt x="268" y="393"/>
                    </a:lnTo>
                    <a:lnTo>
                      <a:pt x="257" y="401"/>
                    </a:lnTo>
                    <a:lnTo>
                      <a:pt x="246" y="407"/>
                    </a:lnTo>
                    <a:lnTo>
                      <a:pt x="230" y="411"/>
                    </a:lnTo>
                    <a:lnTo>
                      <a:pt x="214" y="414"/>
                    </a:lnTo>
                    <a:lnTo>
                      <a:pt x="196" y="415"/>
                    </a:lnTo>
                    <a:lnTo>
                      <a:pt x="181" y="418"/>
                    </a:lnTo>
                    <a:lnTo>
                      <a:pt x="159" y="416"/>
                    </a:lnTo>
                    <a:lnTo>
                      <a:pt x="139" y="417"/>
                    </a:lnTo>
                    <a:lnTo>
                      <a:pt x="119" y="417"/>
                    </a:lnTo>
                    <a:lnTo>
                      <a:pt x="100" y="419"/>
                    </a:lnTo>
                    <a:lnTo>
                      <a:pt x="78" y="420"/>
                    </a:lnTo>
                    <a:lnTo>
                      <a:pt x="59" y="422"/>
                    </a:lnTo>
                    <a:lnTo>
                      <a:pt x="37" y="423"/>
                    </a:lnTo>
                    <a:lnTo>
                      <a:pt x="18" y="425"/>
                    </a:lnTo>
                    <a:lnTo>
                      <a:pt x="3" y="399"/>
                    </a:lnTo>
                    <a:close/>
                  </a:path>
                </a:pathLst>
              </a:custGeom>
              <a:solidFill>
                <a:srgbClr val="FFCC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57" name="Freeform 216"/>
              <p:cNvSpPr>
                <a:spLocks/>
              </p:cNvSpPr>
              <p:nvPr/>
            </p:nvSpPr>
            <p:spPr bwMode="auto">
              <a:xfrm>
                <a:off x="4373" y="13534"/>
                <a:ext cx="13" cy="5"/>
              </a:xfrm>
              <a:custGeom>
                <a:avLst/>
                <a:gdLst>
                  <a:gd name="T0" fmla="*/ 0 w 37"/>
                  <a:gd name="T1" fmla="*/ 0 h 11"/>
                  <a:gd name="T2" fmla="*/ 0 w 37"/>
                  <a:gd name="T3" fmla="*/ 0 h 11"/>
                  <a:gd name="T4" fmla="*/ 0 w 37"/>
                  <a:gd name="T5" fmla="*/ 0 h 11"/>
                  <a:gd name="T6" fmla="*/ 0 w 37"/>
                  <a:gd name="T7" fmla="*/ 0 h 11"/>
                  <a:gd name="T8" fmla="*/ 0 w 37"/>
                  <a:gd name="T9" fmla="*/ 0 h 11"/>
                  <a:gd name="T10" fmla="*/ 0 w 37"/>
                  <a:gd name="T11" fmla="*/ 0 h 11"/>
                  <a:gd name="T12" fmla="*/ 0 w 37"/>
                  <a:gd name="T13" fmla="*/ 0 h 11"/>
                  <a:gd name="T14" fmla="*/ 0 w 37"/>
                  <a:gd name="T15" fmla="*/ 0 h 11"/>
                  <a:gd name="T16" fmla="*/ 0 w 37"/>
                  <a:gd name="T17" fmla="*/ 0 h 11"/>
                  <a:gd name="T18" fmla="*/ 0 w 37"/>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11"/>
                  <a:gd name="T32" fmla="*/ 37 w 37"/>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11">
                    <a:moveTo>
                      <a:pt x="0" y="11"/>
                    </a:moveTo>
                    <a:lnTo>
                      <a:pt x="0" y="4"/>
                    </a:lnTo>
                    <a:lnTo>
                      <a:pt x="6" y="1"/>
                    </a:lnTo>
                    <a:lnTo>
                      <a:pt x="13" y="0"/>
                    </a:lnTo>
                    <a:lnTo>
                      <a:pt x="22" y="0"/>
                    </a:lnTo>
                    <a:lnTo>
                      <a:pt x="37" y="0"/>
                    </a:lnTo>
                    <a:lnTo>
                      <a:pt x="25" y="1"/>
                    </a:lnTo>
                    <a:lnTo>
                      <a:pt x="18" y="6"/>
                    </a:lnTo>
                    <a:lnTo>
                      <a:pt x="10" y="11"/>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58" name="Freeform 217"/>
              <p:cNvSpPr>
                <a:spLocks/>
              </p:cNvSpPr>
              <p:nvPr/>
            </p:nvSpPr>
            <p:spPr bwMode="auto">
              <a:xfrm>
                <a:off x="4080" y="13333"/>
                <a:ext cx="240" cy="199"/>
              </a:xfrm>
              <a:custGeom>
                <a:avLst/>
                <a:gdLst>
                  <a:gd name="T0" fmla="*/ 0 w 722"/>
                  <a:gd name="T1" fmla="*/ 0 h 400"/>
                  <a:gd name="T2" fmla="*/ 0 w 722"/>
                  <a:gd name="T3" fmla="*/ 0 h 400"/>
                  <a:gd name="T4" fmla="*/ 0 w 722"/>
                  <a:gd name="T5" fmla="*/ 0 h 400"/>
                  <a:gd name="T6" fmla="*/ 0 w 722"/>
                  <a:gd name="T7" fmla="*/ 0 h 400"/>
                  <a:gd name="T8" fmla="*/ 0 w 722"/>
                  <a:gd name="T9" fmla="*/ 0 h 400"/>
                  <a:gd name="T10" fmla="*/ 0 w 722"/>
                  <a:gd name="T11" fmla="*/ 0 h 400"/>
                  <a:gd name="T12" fmla="*/ 0 w 722"/>
                  <a:gd name="T13" fmla="*/ 0 h 400"/>
                  <a:gd name="T14" fmla="*/ 0 w 722"/>
                  <a:gd name="T15" fmla="*/ 0 h 400"/>
                  <a:gd name="T16" fmla="*/ 0 w 722"/>
                  <a:gd name="T17" fmla="*/ 0 h 400"/>
                  <a:gd name="T18" fmla="*/ 0 w 722"/>
                  <a:gd name="T19" fmla="*/ 0 h 400"/>
                  <a:gd name="T20" fmla="*/ 0 w 722"/>
                  <a:gd name="T21" fmla="*/ 0 h 400"/>
                  <a:gd name="T22" fmla="*/ 0 w 722"/>
                  <a:gd name="T23" fmla="*/ 0 h 400"/>
                  <a:gd name="T24" fmla="*/ 0 w 722"/>
                  <a:gd name="T25" fmla="*/ 0 h 400"/>
                  <a:gd name="T26" fmla="*/ 0 w 722"/>
                  <a:gd name="T27" fmla="*/ 0 h 400"/>
                  <a:gd name="T28" fmla="*/ 0 w 722"/>
                  <a:gd name="T29" fmla="*/ 0 h 400"/>
                  <a:gd name="T30" fmla="*/ 0 w 722"/>
                  <a:gd name="T31" fmla="*/ 0 h 400"/>
                  <a:gd name="T32" fmla="*/ 0 w 722"/>
                  <a:gd name="T33" fmla="*/ 0 h 400"/>
                  <a:gd name="T34" fmla="*/ 0 w 722"/>
                  <a:gd name="T35" fmla="*/ 0 h 400"/>
                  <a:gd name="T36" fmla="*/ 0 w 722"/>
                  <a:gd name="T37" fmla="*/ 0 h 400"/>
                  <a:gd name="T38" fmla="*/ 0 w 722"/>
                  <a:gd name="T39" fmla="*/ 0 h 400"/>
                  <a:gd name="T40" fmla="*/ 0 w 722"/>
                  <a:gd name="T41" fmla="*/ 0 h 400"/>
                  <a:gd name="T42" fmla="*/ 0 w 722"/>
                  <a:gd name="T43" fmla="*/ 0 h 400"/>
                  <a:gd name="T44" fmla="*/ 0 w 722"/>
                  <a:gd name="T45" fmla="*/ 0 h 400"/>
                  <a:gd name="T46" fmla="*/ 0 w 722"/>
                  <a:gd name="T47" fmla="*/ 0 h 400"/>
                  <a:gd name="T48" fmla="*/ 0 w 722"/>
                  <a:gd name="T49" fmla="*/ 0 h 400"/>
                  <a:gd name="T50" fmla="*/ 0 w 722"/>
                  <a:gd name="T51" fmla="*/ 0 h 400"/>
                  <a:gd name="T52" fmla="*/ 0 w 722"/>
                  <a:gd name="T53" fmla="*/ 0 h 400"/>
                  <a:gd name="T54" fmla="*/ 0 w 722"/>
                  <a:gd name="T55" fmla="*/ 0 h 400"/>
                  <a:gd name="T56" fmla="*/ 0 w 722"/>
                  <a:gd name="T57" fmla="*/ 0 h 400"/>
                  <a:gd name="T58" fmla="*/ 0 w 722"/>
                  <a:gd name="T59" fmla="*/ 0 h 400"/>
                  <a:gd name="T60" fmla="*/ 0 w 722"/>
                  <a:gd name="T61" fmla="*/ 0 h 400"/>
                  <a:gd name="T62" fmla="*/ 0 w 722"/>
                  <a:gd name="T63" fmla="*/ 0 h 400"/>
                  <a:gd name="T64" fmla="*/ 0 w 722"/>
                  <a:gd name="T65" fmla="*/ 0 h 400"/>
                  <a:gd name="T66" fmla="*/ 0 w 722"/>
                  <a:gd name="T67" fmla="*/ 0 h 400"/>
                  <a:gd name="T68" fmla="*/ 0 w 722"/>
                  <a:gd name="T69" fmla="*/ 0 h 400"/>
                  <a:gd name="T70" fmla="*/ 0 w 722"/>
                  <a:gd name="T71" fmla="*/ 0 h 400"/>
                  <a:gd name="T72" fmla="*/ 0 w 722"/>
                  <a:gd name="T73" fmla="*/ 0 h 400"/>
                  <a:gd name="T74" fmla="*/ 0 w 722"/>
                  <a:gd name="T75" fmla="*/ 0 h 400"/>
                  <a:gd name="T76" fmla="*/ 0 w 722"/>
                  <a:gd name="T77" fmla="*/ 0 h 400"/>
                  <a:gd name="T78" fmla="*/ 0 w 722"/>
                  <a:gd name="T79" fmla="*/ 0 h 400"/>
                  <a:gd name="T80" fmla="*/ 0 w 722"/>
                  <a:gd name="T81" fmla="*/ 0 h 400"/>
                  <a:gd name="T82" fmla="*/ 0 w 722"/>
                  <a:gd name="T83" fmla="*/ 0 h 400"/>
                  <a:gd name="T84" fmla="*/ 0 w 722"/>
                  <a:gd name="T85" fmla="*/ 0 h 400"/>
                  <a:gd name="T86" fmla="*/ 0 w 722"/>
                  <a:gd name="T87" fmla="*/ 0 h 400"/>
                  <a:gd name="T88" fmla="*/ 0 w 722"/>
                  <a:gd name="T89" fmla="*/ 0 h 400"/>
                  <a:gd name="T90" fmla="*/ 0 w 722"/>
                  <a:gd name="T91" fmla="*/ 0 h 400"/>
                  <a:gd name="T92" fmla="*/ 0 w 722"/>
                  <a:gd name="T93" fmla="*/ 0 h 400"/>
                  <a:gd name="T94" fmla="*/ 0 w 722"/>
                  <a:gd name="T95" fmla="*/ 0 h 400"/>
                  <a:gd name="T96" fmla="*/ 0 w 722"/>
                  <a:gd name="T97" fmla="*/ 0 h 400"/>
                  <a:gd name="T98" fmla="*/ 0 w 722"/>
                  <a:gd name="T99" fmla="*/ 0 h 400"/>
                  <a:gd name="T100" fmla="*/ 0 w 722"/>
                  <a:gd name="T101" fmla="*/ 0 h 400"/>
                  <a:gd name="T102" fmla="*/ 0 w 722"/>
                  <a:gd name="T103" fmla="*/ 0 h 400"/>
                  <a:gd name="T104" fmla="*/ 0 w 722"/>
                  <a:gd name="T105" fmla="*/ 0 h 400"/>
                  <a:gd name="T106" fmla="*/ 0 w 722"/>
                  <a:gd name="T107" fmla="*/ 0 h 400"/>
                  <a:gd name="T108" fmla="*/ 0 w 722"/>
                  <a:gd name="T109" fmla="*/ 0 h 400"/>
                  <a:gd name="T110" fmla="*/ 0 w 722"/>
                  <a:gd name="T111" fmla="*/ 0 h 400"/>
                  <a:gd name="T112" fmla="*/ 0 w 722"/>
                  <a:gd name="T113" fmla="*/ 0 h 400"/>
                  <a:gd name="T114" fmla="*/ 0 w 722"/>
                  <a:gd name="T115" fmla="*/ 0 h 400"/>
                  <a:gd name="T116" fmla="*/ 0 w 722"/>
                  <a:gd name="T117" fmla="*/ 0 h 400"/>
                  <a:gd name="T118" fmla="*/ 0 w 722"/>
                  <a:gd name="T119" fmla="*/ 0 h 400"/>
                  <a:gd name="T120" fmla="*/ 0 w 722"/>
                  <a:gd name="T121" fmla="*/ 0 h 400"/>
                  <a:gd name="T122" fmla="*/ 0 w 722"/>
                  <a:gd name="T123" fmla="*/ 0 h 400"/>
                  <a:gd name="T124" fmla="*/ 0 w 722"/>
                  <a:gd name="T125" fmla="*/ 0 h 4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22"/>
                  <a:gd name="T190" fmla="*/ 0 h 400"/>
                  <a:gd name="T191" fmla="*/ 722 w 722"/>
                  <a:gd name="T192" fmla="*/ 400 h 40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22" h="400">
                    <a:moveTo>
                      <a:pt x="29" y="373"/>
                    </a:moveTo>
                    <a:lnTo>
                      <a:pt x="23" y="332"/>
                    </a:lnTo>
                    <a:lnTo>
                      <a:pt x="19" y="291"/>
                    </a:lnTo>
                    <a:lnTo>
                      <a:pt x="14" y="247"/>
                    </a:lnTo>
                    <a:lnTo>
                      <a:pt x="10" y="206"/>
                    </a:lnTo>
                    <a:lnTo>
                      <a:pt x="4" y="165"/>
                    </a:lnTo>
                    <a:lnTo>
                      <a:pt x="1" y="124"/>
                    </a:lnTo>
                    <a:lnTo>
                      <a:pt x="0" y="85"/>
                    </a:lnTo>
                    <a:lnTo>
                      <a:pt x="2" y="49"/>
                    </a:lnTo>
                    <a:lnTo>
                      <a:pt x="10" y="42"/>
                    </a:lnTo>
                    <a:lnTo>
                      <a:pt x="19" y="35"/>
                    </a:lnTo>
                    <a:lnTo>
                      <a:pt x="29" y="31"/>
                    </a:lnTo>
                    <a:lnTo>
                      <a:pt x="42" y="29"/>
                    </a:lnTo>
                    <a:lnTo>
                      <a:pt x="54" y="27"/>
                    </a:lnTo>
                    <a:lnTo>
                      <a:pt x="65" y="27"/>
                    </a:lnTo>
                    <a:lnTo>
                      <a:pt x="77" y="27"/>
                    </a:lnTo>
                    <a:lnTo>
                      <a:pt x="89" y="28"/>
                    </a:lnTo>
                    <a:lnTo>
                      <a:pt x="93" y="31"/>
                    </a:lnTo>
                    <a:lnTo>
                      <a:pt x="102" y="35"/>
                    </a:lnTo>
                    <a:lnTo>
                      <a:pt x="111" y="36"/>
                    </a:lnTo>
                    <a:lnTo>
                      <a:pt x="119" y="38"/>
                    </a:lnTo>
                    <a:lnTo>
                      <a:pt x="128" y="36"/>
                    </a:lnTo>
                    <a:lnTo>
                      <a:pt x="138" y="35"/>
                    </a:lnTo>
                    <a:lnTo>
                      <a:pt x="146" y="33"/>
                    </a:lnTo>
                    <a:lnTo>
                      <a:pt x="155" y="33"/>
                    </a:lnTo>
                    <a:lnTo>
                      <a:pt x="175" y="27"/>
                    </a:lnTo>
                    <a:lnTo>
                      <a:pt x="197" y="24"/>
                    </a:lnTo>
                    <a:lnTo>
                      <a:pt x="219" y="22"/>
                    </a:lnTo>
                    <a:lnTo>
                      <a:pt x="241" y="23"/>
                    </a:lnTo>
                    <a:lnTo>
                      <a:pt x="263" y="23"/>
                    </a:lnTo>
                    <a:lnTo>
                      <a:pt x="285" y="25"/>
                    </a:lnTo>
                    <a:lnTo>
                      <a:pt x="307" y="26"/>
                    </a:lnTo>
                    <a:lnTo>
                      <a:pt x="330" y="28"/>
                    </a:lnTo>
                    <a:lnTo>
                      <a:pt x="346" y="31"/>
                    </a:lnTo>
                    <a:lnTo>
                      <a:pt x="364" y="33"/>
                    </a:lnTo>
                    <a:lnTo>
                      <a:pt x="381" y="33"/>
                    </a:lnTo>
                    <a:lnTo>
                      <a:pt x="399" y="33"/>
                    </a:lnTo>
                    <a:lnTo>
                      <a:pt x="415" y="30"/>
                    </a:lnTo>
                    <a:lnTo>
                      <a:pt x="432" y="28"/>
                    </a:lnTo>
                    <a:lnTo>
                      <a:pt x="450" y="25"/>
                    </a:lnTo>
                    <a:lnTo>
                      <a:pt x="467" y="23"/>
                    </a:lnTo>
                    <a:lnTo>
                      <a:pt x="451" y="19"/>
                    </a:lnTo>
                    <a:lnTo>
                      <a:pt x="438" y="18"/>
                    </a:lnTo>
                    <a:lnTo>
                      <a:pt x="424" y="18"/>
                    </a:lnTo>
                    <a:lnTo>
                      <a:pt x="410" y="19"/>
                    </a:lnTo>
                    <a:lnTo>
                      <a:pt x="396" y="19"/>
                    </a:lnTo>
                    <a:lnTo>
                      <a:pt x="384" y="21"/>
                    </a:lnTo>
                    <a:lnTo>
                      <a:pt x="375" y="22"/>
                    </a:lnTo>
                    <a:lnTo>
                      <a:pt x="368" y="23"/>
                    </a:lnTo>
                    <a:lnTo>
                      <a:pt x="407" y="17"/>
                    </a:lnTo>
                    <a:lnTo>
                      <a:pt x="447" y="13"/>
                    </a:lnTo>
                    <a:lnTo>
                      <a:pt x="486" y="8"/>
                    </a:lnTo>
                    <a:lnTo>
                      <a:pt x="529" y="5"/>
                    </a:lnTo>
                    <a:lnTo>
                      <a:pt x="570" y="0"/>
                    </a:lnTo>
                    <a:lnTo>
                      <a:pt x="614" y="0"/>
                    </a:lnTo>
                    <a:lnTo>
                      <a:pt x="657" y="3"/>
                    </a:lnTo>
                    <a:lnTo>
                      <a:pt x="706" y="9"/>
                    </a:lnTo>
                    <a:lnTo>
                      <a:pt x="707" y="16"/>
                    </a:lnTo>
                    <a:lnTo>
                      <a:pt x="710" y="26"/>
                    </a:lnTo>
                    <a:lnTo>
                      <a:pt x="712" y="35"/>
                    </a:lnTo>
                    <a:lnTo>
                      <a:pt x="714" y="46"/>
                    </a:lnTo>
                    <a:lnTo>
                      <a:pt x="713" y="56"/>
                    </a:lnTo>
                    <a:lnTo>
                      <a:pt x="710" y="65"/>
                    </a:lnTo>
                    <a:lnTo>
                      <a:pt x="706" y="74"/>
                    </a:lnTo>
                    <a:lnTo>
                      <a:pt x="698" y="82"/>
                    </a:lnTo>
                    <a:lnTo>
                      <a:pt x="697" y="95"/>
                    </a:lnTo>
                    <a:lnTo>
                      <a:pt x="700" y="105"/>
                    </a:lnTo>
                    <a:lnTo>
                      <a:pt x="703" y="115"/>
                    </a:lnTo>
                    <a:lnTo>
                      <a:pt x="710" y="125"/>
                    </a:lnTo>
                    <a:lnTo>
                      <a:pt x="714" y="135"/>
                    </a:lnTo>
                    <a:lnTo>
                      <a:pt x="720" y="145"/>
                    </a:lnTo>
                    <a:lnTo>
                      <a:pt x="722" y="156"/>
                    </a:lnTo>
                    <a:lnTo>
                      <a:pt x="720" y="171"/>
                    </a:lnTo>
                    <a:lnTo>
                      <a:pt x="720" y="152"/>
                    </a:lnTo>
                    <a:lnTo>
                      <a:pt x="712" y="153"/>
                    </a:lnTo>
                    <a:lnTo>
                      <a:pt x="704" y="156"/>
                    </a:lnTo>
                    <a:lnTo>
                      <a:pt x="697" y="160"/>
                    </a:lnTo>
                    <a:lnTo>
                      <a:pt x="691" y="165"/>
                    </a:lnTo>
                    <a:lnTo>
                      <a:pt x="676" y="173"/>
                    </a:lnTo>
                    <a:lnTo>
                      <a:pt x="662" y="182"/>
                    </a:lnTo>
                    <a:lnTo>
                      <a:pt x="675" y="189"/>
                    </a:lnTo>
                    <a:lnTo>
                      <a:pt x="685" y="200"/>
                    </a:lnTo>
                    <a:lnTo>
                      <a:pt x="688" y="210"/>
                    </a:lnTo>
                    <a:lnTo>
                      <a:pt x="684" y="222"/>
                    </a:lnTo>
                    <a:lnTo>
                      <a:pt x="671" y="225"/>
                    </a:lnTo>
                    <a:lnTo>
                      <a:pt x="662" y="229"/>
                    </a:lnTo>
                    <a:lnTo>
                      <a:pt x="657" y="235"/>
                    </a:lnTo>
                    <a:lnTo>
                      <a:pt x="659" y="241"/>
                    </a:lnTo>
                    <a:lnTo>
                      <a:pt x="660" y="247"/>
                    </a:lnTo>
                    <a:lnTo>
                      <a:pt x="663" y="254"/>
                    </a:lnTo>
                    <a:lnTo>
                      <a:pt x="668" y="260"/>
                    </a:lnTo>
                    <a:lnTo>
                      <a:pt x="672" y="267"/>
                    </a:lnTo>
                    <a:lnTo>
                      <a:pt x="666" y="276"/>
                    </a:lnTo>
                    <a:lnTo>
                      <a:pt x="662" y="287"/>
                    </a:lnTo>
                    <a:lnTo>
                      <a:pt x="657" y="298"/>
                    </a:lnTo>
                    <a:lnTo>
                      <a:pt x="653" y="310"/>
                    </a:lnTo>
                    <a:lnTo>
                      <a:pt x="647" y="318"/>
                    </a:lnTo>
                    <a:lnTo>
                      <a:pt x="640" y="328"/>
                    </a:lnTo>
                    <a:lnTo>
                      <a:pt x="630" y="335"/>
                    </a:lnTo>
                    <a:lnTo>
                      <a:pt x="617" y="341"/>
                    </a:lnTo>
                    <a:lnTo>
                      <a:pt x="596" y="341"/>
                    </a:lnTo>
                    <a:lnTo>
                      <a:pt x="583" y="335"/>
                    </a:lnTo>
                    <a:lnTo>
                      <a:pt x="576" y="326"/>
                    </a:lnTo>
                    <a:lnTo>
                      <a:pt x="571" y="315"/>
                    </a:lnTo>
                    <a:lnTo>
                      <a:pt x="567" y="303"/>
                    </a:lnTo>
                    <a:lnTo>
                      <a:pt x="561" y="293"/>
                    </a:lnTo>
                    <a:lnTo>
                      <a:pt x="552" y="284"/>
                    </a:lnTo>
                    <a:lnTo>
                      <a:pt x="539" y="281"/>
                    </a:lnTo>
                    <a:lnTo>
                      <a:pt x="535" y="291"/>
                    </a:lnTo>
                    <a:lnTo>
                      <a:pt x="530" y="301"/>
                    </a:lnTo>
                    <a:lnTo>
                      <a:pt x="526" y="312"/>
                    </a:lnTo>
                    <a:lnTo>
                      <a:pt x="521" y="323"/>
                    </a:lnTo>
                    <a:lnTo>
                      <a:pt x="514" y="331"/>
                    </a:lnTo>
                    <a:lnTo>
                      <a:pt x="508" y="341"/>
                    </a:lnTo>
                    <a:lnTo>
                      <a:pt x="500" y="349"/>
                    </a:lnTo>
                    <a:lnTo>
                      <a:pt x="491" y="356"/>
                    </a:lnTo>
                    <a:lnTo>
                      <a:pt x="478" y="355"/>
                    </a:lnTo>
                    <a:lnTo>
                      <a:pt x="466" y="354"/>
                    </a:lnTo>
                    <a:lnTo>
                      <a:pt x="456" y="351"/>
                    </a:lnTo>
                    <a:lnTo>
                      <a:pt x="447" y="349"/>
                    </a:lnTo>
                    <a:lnTo>
                      <a:pt x="437" y="344"/>
                    </a:lnTo>
                    <a:lnTo>
                      <a:pt x="431" y="338"/>
                    </a:lnTo>
                    <a:lnTo>
                      <a:pt x="426" y="330"/>
                    </a:lnTo>
                    <a:lnTo>
                      <a:pt x="426" y="321"/>
                    </a:lnTo>
                    <a:lnTo>
                      <a:pt x="434" y="281"/>
                    </a:lnTo>
                    <a:lnTo>
                      <a:pt x="424" y="278"/>
                    </a:lnTo>
                    <a:lnTo>
                      <a:pt x="415" y="278"/>
                    </a:lnTo>
                    <a:lnTo>
                      <a:pt x="403" y="279"/>
                    </a:lnTo>
                    <a:lnTo>
                      <a:pt x="393" y="279"/>
                    </a:lnTo>
                    <a:lnTo>
                      <a:pt x="387" y="289"/>
                    </a:lnTo>
                    <a:lnTo>
                      <a:pt x="384" y="301"/>
                    </a:lnTo>
                    <a:lnTo>
                      <a:pt x="381" y="314"/>
                    </a:lnTo>
                    <a:lnTo>
                      <a:pt x="380" y="327"/>
                    </a:lnTo>
                    <a:lnTo>
                      <a:pt x="375" y="337"/>
                    </a:lnTo>
                    <a:lnTo>
                      <a:pt x="368" y="347"/>
                    </a:lnTo>
                    <a:lnTo>
                      <a:pt x="355" y="353"/>
                    </a:lnTo>
                    <a:lnTo>
                      <a:pt x="337" y="356"/>
                    </a:lnTo>
                    <a:lnTo>
                      <a:pt x="333" y="352"/>
                    </a:lnTo>
                    <a:lnTo>
                      <a:pt x="327" y="349"/>
                    </a:lnTo>
                    <a:lnTo>
                      <a:pt x="314" y="351"/>
                    </a:lnTo>
                    <a:lnTo>
                      <a:pt x="307" y="346"/>
                    </a:lnTo>
                    <a:lnTo>
                      <a:pt x="302" y="341"/>
                    </a:lnTo>
                    <a:lnTo>
                      <a:pt x="299" y="336"/>
                    </a:lnTo>
                    <a:lnTo>
                      <a:pt x="296" y="332"/>
                    </a:lnTo>
                    <a:lnTo>
                      <a:pt x="293" y="330"/>
                    </a:lnTo>
                    <a:lnTo>
                      <a:pt x="301" y="292"/>
                    </a:lnTo>
                    <a:lnTo>
                      <a:pt x="285" y="289"/>
                    </a:lnTo>
                    <a:lnTo>
                      <a:pt x="270" y="290"/>
                    </a:lnTo>
                    <a:lnTo>
                      <a:pt x="254" y="291"/>
                    </a:lnTo>
                    <a:lnTo>
                      <a:pt x="241" y="292"/>
                    </a:lnTo>
                    <a:lnTo>
                      <a:pt x="248" y="298"/>
                    </a:lnTo>
                    <a:lnTo>
                      <a:pt x="254" y="306"/>
                    </a:lnTo>
                    <a:lnTo>
                      <a:pt x="254" y="313"/>
                    </a:lnTo>
                    <a:lnTo>
                      <a:pt x="254" y="321"/>
                    </a:lnTo>
                    <a:lnTo>
                      <a:pt x="250" y="330"/>
                    </a:lnTo>
                    <a:lnTo>
                      <a:pt x="247" y="338"/>
                    </a:lnTo>
                    <a:lnTo>
                      <a:pt x="242" y="346"/>
                    </a:lnTo>
                    <a:lnTo>
                      <a:pt x="241" y="354"/>
                    </a:lnTo>
                    <a:lnTo>
                      <a:pt x="231" y="358"/>
                    </a:lnTo>
                    <a:lnTo>
                      <a:pt x="222" y="354"/>
                    </a:lnTo>
                    <a:lnTo>
                      <a:pt x="207" y="344"/>
                    </a:lnTo>
                    <a:lnTo>
                      <a:pt x="203" y="348"/>
                    </a:lnTo>
                    <a:lnTo>
                      <a:pt x="203" y="354"/>
                    </a:lnTo>
                    <a:lnTo>
                      <a:pt x="191" y="355"/>
                    </a:lnTo>
                    <a:lnTo>
                      <a:pt x="184" y="354"/>
                    </a:lnTo>
                    <a:lnTo>
                      <a:pt x="178" y="350"/>
                    </a:lnTo>
                    <a:lnTo>
                      <a:pt x="176" y="346"/>
                    </a:lnTo>
                    <a:lnTo>
                      <a:pt x="174" y="338"/>
                    </a:lnTo>
                    <a:lnTo>
                      <a:pt x="174" y="332"/>
                    </a:lnTo>
                    <a:lnTo>
                      <a:pt x="172" y="326"/>
                    </a:lnTo>
                    <a:lnTo>
                      <a:pt x="171" y="321"/>
                    </a:lnTo>
                    <a:lnTo>
                      <a:pt x="174" y="295"/>
                    </a:lnTo>
                    <a:lnTo>
                      <a:pt x="121" y="292"/>
                    </a:lnTo>
                    <a:lnTo>
                      <a:pt x="121" y="302"/>
                    </a:lnTo>
                    <a:lnTo>
                      <a:pt x="124" y="314"/>
                    </a:lnTo>
                    <a:lnTo>
                      <a:pt x="125" y="326"/>
                    </a:lnTo>
                    <a:lnTo>
                      <a:pt x="127" y="338"/>
                    </a:lnTo>
                    <a:lnTo>
                      <a:pt x="124" y="350"/>
                    </a:lnTo>
                    <a:lnTo>
                      <a:pt x="121" y="362"/>
                    </a:lnTo>
                    <a:lnTo>
                      <a:pt x="115" y="373"/>
                    </a:lnTo>
                    <a:lnTo>
                      <a:pt x="106" y="386"/>
                    </a:lnTo>
                    <a:lnTo>
                      <a:pt x="98" y="392"/>
                    </a:lnTo>
                    <a:lnTo>
                      <a:pt x="87" y="398"/>
                    </a:lnTo>
                    <a:lnTo>
                      <a:pt x="74" y="400"/>
                    </a:lnTo>
                    <a:lnTo>
                      <a:pt x="62" y="400"/>
                    </a:lnTo>
                    <a:lnTo>
                      <a:pt x="49" y="396"/>
                    </a:lnTo>
                    <a:lnTo>
                      <a:pt x="41" y="390"/>
                    </a:lnTo>
                    <a:lnTo>
                      <a:pt x="32" y="383"/>
                    </a:lnTo>
                    <a:lnTo>
                      <a:pt x="29" y="373"/>
                    </a:lnTo>
                    <a:close/>
                  </a:path>
                </a:pathLst>
              </a:custGeom>
              <a:solidFill>
                <a:srgbClr val="9ECF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59" name="Freeform 218"/>
              <p:cNvSpPr>
                <a:spLocks/>
              </p:cNvSpPr>
              <p:nvPr/>
            </p:nvSpPr>
            <p:spPr bwMode="auto">
              <a:xfrm>
                <a:off x="3972" y="13519"/>
                <a:ext cx="27" cy="9"/>
              </a:xfrm>
              <a:custGeom>
                <a:avLst/>
                <a:gdLst>
                  <a:gd name="T0" fmla="*/ 0 w 80"/>
                  <a:gd name="T1" fmla="*/ 0 h 19"/>
                  <a:gd name="T2" fmla="*/ 0 w 80"/>
                  <a:gd name="T3" fmla="*/ 0 h 19"/>
                  <a:gd name="T4" fmla="*/ 0 w 80"/>
                  <a:gd name="T5" fmla="*/ 0 h 19"/>
                  <a:gd name="T6" fmla="*/ 0 w 80"/>
                  <a:gd name="T7" fmla="*/ 0 h 19"/>
                  <a:gd name="T8" fmla="*/ 0 w 80"/>
                  <a:gd name="T9" fmla="*/ 0 h 19"/>
                  <a:gd name="T10" fmla="*/ 0 w 80"/>
                  <a:gd name="T11" fmla="*/ 0 h 19"/>
                  <a:gd name="T12" fmla="*/ 0 w 80"/>
                  <a:gd name="T13" fmla="*/ 0 h 19"/>
                  <a:gd name="T14" fmla="*/ 0 w 80"/>
                  <a:gd name="T15" fmla="*/ 0 h 19"/>
                  <a:gd name="T16" fmla="*/ 0 w 80"/>
                  <a:gd name="T17" fmla="*/ 0 h 19"/>
                  <a:gd name="T18" fmla="*/ 0 w 80"/>
                  <a:gd name="T19" fmla="*/ 0 h 19"/>
                  <a:gd name="T20" fmla="*/ 0 w 80"/>
                  <a:gd name="T21" fmla="*/ 0 h 19"/>
                  <a:gd name="T22" fmla="*/ 0 w 80"/>
                  <a:gd name="T23" fmla="*/ 0 h 19"/>
                  <a:gd name="T24" fmla="*/ 0 w 80"/>
                  <a:gd name="T25" fmla="*/ 0 h 19"/>
                  <a:gd name="T26" fmla="*/ 0 w 80"/>
                  <a:gd name="T27" fmla="*/ 0 h 19"/>
                  <a:gd name="T28" fmla="*/ 0 w 80"/>
                  <a:gd name="T29" fmla="*/ 0 h 19"/>
                  <a:gd name="T30" fmla="*/ 0 w 80"/>
                  <a:gd name="T31" fmla="*/ 0 h 19"/>
                  <a:gd name="T32" fmla="*/ 0 w 80"/>
                  <a:gd name="T33" fmla="*/ 0 h 19"/>
                  <a:gd name="T34" fmla="*/ 0 w 80"/>
                  <a:gd name="T35" fmla="*/ 0 h 19"/>
                  <a:gd name="T36" fmla="*/ 0 w 80"/>
                  <a:gd name="T37" fmla="*/ 0 h 19"/>
                  <a:gd name="T38" fmla="*/ 0 w 80"/>
                  <a:gd name="T39" fmla="*/ 0 h 19"/>
                  <a:gd name="T40" fmla="*/ 0 w 80"/>
                  <a:gd name="T41" fmla="*/ 0 h 19"/>
                  <a:gd name="T42" fmla="*/ 0 w 80"/>
                  <a:gd name="T43" fmla="*/ 0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0"/>
                  <a:gd name="T67" fmla="*/ 0 h 19"/>
                  <a:gd name="T68" fmla="*/ 80 w 80"/>
                  <a:gd name="T69" fmla="*/ 19 h 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0" h="19">
                    <a:moveTo>
                      <a:pt x="0" y="14"/>
                    </a:moveTo>
                    <a:lnTo>
                      <a:pt x="0" y="4"/>
                    </a:lnTo>
                    <a:lnTo>
                      <a:pt x="9" y="0"/>
                    </a:lnTo>
                    <a:lnTo>
                      <a:pt x="19" y="0"/>
                    </a:lnTo>
                    <a:lnTo>
                      <a:pt x="29" y="0"/>
                    </a:lnTo>
                    <a:lnTo>
                      <a:pt x="41" y="0"/>
                    </a:lnTo>
                    <a:lnTo>
                      <a:pt x="51" y="0"/>
                    </a:lnTo>
                    <a:lnTo>
                      <a:pt x="61" y="0"/>
                    </a:lnTo>
                    <a:lnTo>
                      <a:pt x="70" y="0"/>
                    </a:lnTo>
                    <a:lnTo>
                      <a:pt x="79" y="1"/>
                    </a:lnTo>
                    <a:lnTo>
                      <a:pt x="80" y="8"/>
                    </a:lnTo>
                    <a:lnTo>
                      <a:pt x="80" y="12"/>
                    </a:lnTo>
                    <a:lnTo>
                      <a:pt x="76" y="14"/>
                    </a:lnTo>
                    <a:lnTo>
                      <a:pt x="73" y="16"/>
                    </a:lnTo>
                    <a:lnTo>
                      <a:pt x="58" y="16"/>
                    </a:lnTo>
                    <a:lnTo>
                      <a:pt x="48" y="19"/>
                    </a:lnTo>
                    <a:lnTo>
                      <a:pt x="41" y="18"/>
                    </a:lnTo>
                    <a:lnTo>
                      <a:pt x="34" y="18"/>
                    </a:lnTo>
                    <a:lnTo>
                      <a:pt x="26" y="18"/>
                    </a:lnTo>
                    <a:lnTo>
                      <a:pt x="19" y="19"/>
                    </a:lnTo>
                    <a:lnTo>
                      <a:pt x="6" y="18"/>
                    </a:lnTo>
                    <a:lnTo>
                      <a:pt x="0"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60" name="Freeform 219"/>
              <p:cNvSpPr>
                <a:spLocks/>
              </p:cNvSpPr>
              <p:nvPr/>
            </p:nvSpPr>
            <p:spPr bwMode="auto">
              <a:xfrm>
                <a:off x="4013" y="13514"/>
                <a:ext cx="22" cy="12"/>
              </a:xfrm>
              <a:custGeom>
                <a:avLst/>
                <a:gdLst>
                  <a:gd name="T0" fmla="*/ 0 w 64"/>
                  <a:gd name="T1" fmla="*/ 1 h 22"/>
                  <a:gd name="T2" fmla="*/ 0 w 64"/>
                  <a:gd name="T3" fmla="*/ 1 h 22"/>
                  <a:gd name="T4" fmla="*/ 0 w 64"/>
                  <a:gd name="T5" fmla="*/ 1 h 22"/>
                  <a:gd name="T6" fmla="*/ 0 w 64"/>
                  <a:gd name="T7" fmla="*/ 1 h 22"/>
                  <a:gd name="T8" fmla="*/ 0 w 64"/>
                  <a:gd name="T9" fmla="*/ 1 h 22"/>
                  <a:gd name="T10" fmla="*/ 0 w 64"/>
                  <a:gd name="T11" fmla="*/ 0 h 22"/>
                  <a:gd name="T12" fmla="*/ 0 w 64"/>
                  <a:gd name="T13" fmla="*/ 0 h 22"/>
                  <a:gd name="T14" fmla="*/ 0 w 64"/>
                  <a:gd name="T15" fmla="*/ 1 h 22"/>
                  <a:gd name="T16" fmla="*/ 0 w 64"/>
                  <a:gd name="T17" fmla="*/ 1 h 22"/>
                  <a:gd name="T18" fmla="*/ 0 w 64"/>
                  <a:gd name="T19" fmla="*/ 1 h 22"/>
                  <a:gd name="T20" fmla="*/ 0 w 64"/>
                  <a:gd name="T21" fmla="*/ 1 h 22"/>
                  <a:gd name="T22" fmla="*/ 0 w 64"/>
                  <a:gd name="T23" fmla="*/ 1 h 22"/>
                  <a:gd name="T24" fmla="*/ 0 w 64"/>
                  <a:gd name="T25" fmla="*/ 1 h 22"/>
                  <a:gd name="T26" fmla="*/ 0 w 64"/>
                  <a:gd name="T27" fmla="*/ 1 h 22"/>
                  <a:gd name="T28" fmla="*/ 0 w 64"/>
                  <a:gd name="T29" fmla="*/ 1 h 22"/>
                  <a:gd name="T30" fmla="*/ 0 w 64"/>
                  <a:gd name="T31" fmla="*/ 1 h 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4"/>
                  <a:gd name="T49" fmla="*/ 0 h 22"/>
                  <a:gd name="T50" fmla="*/ 64 w 64"/>
                  <a:gd name="T51" fmla="*/ 22 h 2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4" h="22">
                    <a:moveTo>
                      <a:pt x="0" y="15"/>
                    </a:moveTo>
                    <a:lnTo>
                      <a:pt x="0" y="3"/>
                    </a:lnTo>
                    <a:lnTo>
                      <a:pt x="13" y="4"/>
                    </a:lnTo>
                    <a:lnTo>
                      <a:pt x="29" y="3"/>
                    </a:lnTo>
                    <a:lnTo>
                      <a:pt x="36" y="1"/>
                    </a:lnTo>
                    <a:lnTo>
                      <a:pt x="45" y="0"/>
                    </a:lnTo>
                    <a:lnTo>
                      <a:pt x="54" y="0"/>
                    </a:lnTo>
                    <a:lnTo>
                      <a:pt x="64" y="1"/>
                    </a:lnTo>
                    <a:lnTo>
                      <a:pt x="64" y="7"/>
                    </a:lnTo>
                    <a:lnTo>
                      <a:pt x="61" y="15"/>
                    </a:lnTo>
                    <a:lnTo>
                      <a:pt x="54" y="19"/>
                    </a:lnTo>
                    <a:lnTo>
                      <a:pt x="45" y="22"/>
                    </a:lnTo>
                    <a:lnTo>
                      <a:pt x="32" y="21"/>
                    </a:lnTo>
                    <a:lnTo>
                      <a:pt x="17" y="22"/>
                    </a:lnTo>
                    <a:lnTo>
                      <a:pt x="6" y="20"/>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61" name="Freeform 220"/>
              <p:cNvSpPr>
                <a:spLocks/>
              </p:cNvSpPr>
              <p:nvPr/>
            </p:nvSpPr>
            <p:spPr bwMode="auto">
              <a:xfrm>
                <a:off x="4388" y="13485"/>
                <a:ext cx="13" cy="32"/>
              </a:xfrm>
              <a:custGeom>
                <a:avLst/>
                <a:gdLst>
                  <a:gd name="T0" fmla="*/ 0 w 37"/>
                  <a:gd name="T1" fmla="*/ 0 h 62"/>
                  <a:gd name="T2" fmla="*/ 0 w 37"/>
                  <a:gd name="T3" fmla="*/ 0 h 62"/>
                  <a:gd name="T4" fmla="*/ 0 w 37"/>
                  <a:gd name="T5" fmla="*/ 1 h 62"/>
                  <a:gd name="T6" fmla="*/ 0 w 37"/>
                  <a:gd name="T7" fmla="*/ 1 h 62"/>
                  <a:gd name="T8" fmla="*/ 0 w 37"/>
                  <a:gd name="T9" fmla="*/ 1 h 62"/>
                  <a:gd name="T10" fmla="*/ 0 w 37"/>
                  <a:gd name="T11" fmla="*/ 1 h 62"/>
                  <a:gd name="T12" fmla="*/ 0 w 37"/>
                  <a:gd name="T13" fmla="*/ 1 h 62"/>
                  <a:gd name="T14" fmla="*/ 0 w 37"/>
                  <a:gd name="T15" fmla="*/ 1 h 62"/>
                  <a:gd name="T16" fmla="*/ 0 w 37"/>
                  <a:gd name="T17" fmla="*/ 1 h 62"/>
                  <a:gd name="T18" fmla="*/ 0 w 37"/>
                  <a:gd name="T19" fmla="*/ 1 h 62"/>
                  <a:gd name="T20" fmla="*/ 0 w 37"/>
                  <a:gd name="T21" fmla="*/ 0 h 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62"/>
                  <a:gd name="T35" fmla="*/ 37 w 37"/>
                  <a:gd name="T36" fmla="*/ 62 h 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62">
                    <a:moveTo>
                      <a:pt x="18" y="0"/>
                    </a:moveTo>
                    <a:lnTo>
                      <a:pt x="37" y="0"/>
                    </a:lnTo>
                    <a:lnTo>
                      <a:pt x="31" y="6"/>
                    </a:lnTo>
                    <a:lnTo>
                      <a:pt x="31" y="17"/>
                    </a:lnTo>
                    <a:lnTo>
                      <a:pt x="33" y="28"/>
                    </a:lnTo>
                    <a:lnTo>
                      <a:pt x="34" y="41"/>
                    </a:lnTo>
                    <a:lnTo>
                      <a:pt x="33" y="50"/>
                    </a:lnTo>
                    <a:lnTo>
                      <a:pt x="28" y="59"/>
                    </a:lnTo>
                    <a:lnTo>
                      <a:pt x="18" y="62"/>
                    </a:lnTo>
                    <a:lnTo>
                      <a:pt x="0" y="61"/>
                    </a:lnTo>
                    <a:lnTo>
                      <a:pt x="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62" name="Freeform 221"/>
              <p:cNvSpPr>
                <a:spLocks/>
              </p:cNvSpPr>
              <p:nvPr/>
            </p:nvSpPr>
            <p:spPr bwMode="auto">
              <a:xfrm>
                <a:off x="4355" y="13493"/>
                <a:ext cx="14" cy="18"/>
              </a:xfrm>
              <a:custGeom>
                <a:avLst/>
                <a:gdLst>
                  <a:gd name="T0" fmla="*/ 0 w 41"/>
                  <a:gd name="T1" fmla="*/ 0 h 35"/>
                  <a:gd name="T2" fmla="*/ 0 w 41"/>
                  <a:gd name="T3" fmla="*/ 0 h 35"/>
                  <a:gd name="T4" fmla="*/ 0 w 41"/>
                  <a:gd name="T5" fmla="*/ 1 h 35"/>
                  <a:gd name="T6" fmla="*/ 0 w 41"/>
                  <a:gd name="T7" fmla="*/ 1 h 35"/>
                  <a:gd name="T8" fmla="*/ 0 w 41"/>
                  <a:gd name="T9" fmla="*/ 0 h 35"/>
                  <a:gd name="T10" fmla="*/ 0 60000 65536"/>
                  <a:gd name="T11" fmla="*/ 0 60000 65536"/>
                  <a:gd name="T12" fmla="*/ 0 60000 65536"/>
                  <a:gd name="T13" fmla="*/ 0 60000 65536"/>
                  <a:gd name="T14" fmla="*/ 0 60000 65536"/>
                  <a:gd name="T15" fmla="*/ 0 w 41"/>
                  <a:gd name="T16" fmla="*/ 0 h 35"/>
                  <a:gd name="T17" fmla="*/ 41 w 41"/>
                  <a:gd name="T18" fmla="*/ 35 h 35"/>
                </a:gdLst>
                <a:ahLst/>
                <a:cxnLst>
                  <a:cxn ang="T10">
                    <a:pos x="T0" y="T1"/>
                  </a:cxn>
                  <a:cxn ang="T11">
                    <a:pos x="T2" y="T3"/>
                  </a:cxn>
                  <a:cxn ang="T12">
                    <a:pos x="T4" y="T5"/>
                  </a:cxn>
                  <a:cxn ang="T13">
                    <a:pos x="T6" y="T7"/>
                  </a:cxn>
                  <a:cxn ang="T14">
                    <a:pos x="T8" y="T9"/>
                  </a:cxn>
                </a:cxnLst>
                <a:rect l="T15" t="T16" r="T17" b="T18"/>
                <a:pathLst>
                  <a:path w="41" h="35">
                    <a:moveTo>
                      <a:pt x="0" y="0"/>
                    </a:moveTo>
                    <a:lnTo>
                      <a:pt x="41" y="0"/>
                    </a:lnTo>
                    <a:lnTo>
                      <a:pt x="36" y="35"/>
                    </a:lnTo>
                    <a:lnTo>
                      <a:pt x="0" y="3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63" name="Freeform 222"/>
              <p:cNvSpPr>
                <a:spLocks/>
              </p:cNvSpPr>
              <p:nvPr/>
            </p:nvSpPr>
            <p:spPr bwMode="auto">
              <a:xfrm>
                <a:off x="4442" y="13357"/>
                <a:ext cx="64" cy="151"/>
              </a:xfrm>
              <a:custGeom>
                <a:avLst/>
                <a:gdLst>
                  <a:gd name="T0" fmla="*/ 0 w 194"/>
                  <a:gd name="T1" fmla="*/ 1 h 302"/>
                  <a:gd name="T2" fmla="*/ 0 w 194"/>
                  <a:gd name="T3" fmla="*/ 1 h 302"/>
                  <a:gd name="T4" fmla="*/ 0 w 194"/>
                  <a:gd name="T5" fmla="*/ 1 h 302"/>
                  <a:gd name="T6" fmla="*/ 0 w 194"/>
                  <a:gd name="T7" fmla="*/ 1 h 302"/>
                  <a:gd name="T8" fmla="*/ 0 w 194"/>
                  <a:gd name="T9" fmla="*/ 1 h 302"/>
                  <a:gd name="T10" fmla="*/ 0 w 194"/>
                  <a:gd name="T11" fmla="*/ 1 h 302"/>
                  <a:gd name="T12" fmla="*/ 0 w 194"/>
                  <a:gd name="T13" fmla="*/ 1 h 302"/>
                  <a:gd name="T14" fmla="*/ 0 w 194"/>
                  <a:gd name="T15" fmla="*/ 1 h 302"/>
                  <a:gd name="T16" fmla="*/ 0 w 194"/>
                  <a:gd name="T17" fmla="*/ 1 h 302"/>
                  <a:gd name="T18" fmla="*/ 0 w 194"/>
                  <a:gd name="T19" fmla="*/ 1 h 302"/>
                  <a:gd name="T20" fmla="*/ 0 w 194"/>
                  <a:gd name="T21" fmla="*/ 1 h 302"/>
                  <a:gd name="T22" fmla="*/ 0 w 194"/>
                  <a:gd name="T23" fmla="*/ 1 h 302"/>
                  <a:gd name="T24" fmla="*/ 0 w 194"/>
                  <a:gd name="T25" fmla="*/ 1 h 302"/>
                  <a:gd name="T26" fmla="*/ 0 w 194"/>
                  <a:gd name="T27" fmla="*/ 1 h 302"/>
                  <a:gd name="T28" fmla="*/ 0 w 194"/>
                  <a:gd name="T29" fmla="*/ 1 h 302"/>
                  <a:gd name="T30" fmla="*/ 0 w 194"/>
                  <a:gd name="T31" fmla="*/ 1 h 302"/>
                  <a:gd name="T32" fmla="*/ 0 w 194"/>
                  <a:gd name="T33" fmla="*/ 1 h 302"/>
                  <a:gd name="T34" fmla="*/ 0 w 194"/>
                  <a:gd name="T35" fmla="*/ 1 h 302"/>
                  <a:gd name="T36" fmla="*/ 0 w 194"/>
                  <a:gd name="T37" fmla="*/ 1 h 302"/>
                  <a:gd name="T38" fmla="*/ 0 w 194"/>
                  <a:gd name="T39" fmla="*/ 1 h 302"/>
                  <a:gd name="T40" fmla="*/ 0 w 194"/>
                  <a:gd name="T41" fmla="*/ 0 h 302"/>
                  <a:gd name="T42" fmla="*/ 0 w 194"/>
                  <a:gd name="T43" fmla="*/ 1 h 302"/>
                  <a:gd name="T44" fmla="*/ 0 w 194"/>
                  <a:gd name="T45" fmla="*/ 1 h 302"/>
                  <a:gd name="T46" fmla="*/ 0 w 194"/>
                  <a:gd name="T47" fmla="*/ 1 h 302"/>
                  <a:gd name="T48" fmla="*/ 0 w 194"/>
                  <a:gd name="T49" fmla="*/ 1 h 302"/>
                  <a:gd name="T50" fmla="*/ 0 w 194"/>
                  <a:gd name="T51" fmla="*/ 1 h 302"/>
                  <a:gd name="T52" fmla="*/ 0 w 194"/>
                  <a:gd name="T53" fmla="*/ 1 h 302"/>
                  <a:gd name="T54" fmla="*/ 0 w 194"/>
                  <a:gd name="T55" fmla="*/ 1 h 302"/>
                  <a:gd name="T56" fmla="*/ 0 w 194"/>
                  <a:gd name="T57" fmla="*/ 1 h 302"/>
                  <a:gd name="T58" fmla="*/ 0 w 194"/>
                  <a:gd name="T59" fmla="*/ 1 h 302"/>
                  <a:gd name="T60" fmla="*/ 0 w 194"/>
                  <a:gd name="T61" fmla="*/ 1 h 302"/>
                  <a:gd name="T62" fmla="*/ 0 w 194"/>
                  <a:gd name="T63" fmla="*/ 1 h 302"/>
                  <a:gd name="T64" fmla="*/ 0 w 194"/>
                  <a:gd name="T65" fmla="*/ 1 h 302"/>
                  <a:gd name="T66" fmla="*/ 0 w 194"/>
                  <a:gd name="T67" fmla="*/ 1 h 302"/>
                  <a:gd name="T68" fmla="*/ 0 w 194"/>
                  <a:gd name="T69" fmla="*/ 1 h 302"/>
                  <a:gd name="T70" fmla="*/ 0 w 194"/>
                  <a:gd name="T71" fmla="*/ 1 h 302"/>
                  <a:gd name="T72" fmla="*/ 0 w 194"/>
                  <a:gd name="T73" fmla="*/ 1 h 302"/>
                  <a:gd name="T74" fmla="*/ 0 w 194"/>
                  <a:gd name="T75" fmla="*/ 1 h 30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4"/>
                  <a:gd name="T115" fmla="*/ 0 h 302"/>
                  <a:gd name="T116" fmla="*/ 194 w 194"/>
                  <a:gd name="T117" fmla="*/ 302 h 30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4" h="302">
                    <a:moveTo>
                      <a:pt x="11" y="84"/>
                    </a:moveTo>
                    <a:lnTo>
                      <a:pt x="19" y="79"/>
                    </a:lnTo>
                    <a:lnTo>
                      <a:pt x="29" y="75"/>
                    </a:lnTo>
                    <a:lnTo>
                      <a:pt x="38" y="72"/>
                    </a:lnTo>
                    <a:lnTo>
                      <a:pt x="48" y="68"/>
                    </a:lnTo>
                    <a:lnTo>
                      <a:pt x="35" y="62"/>
                    </a:lnTo>
                    <a:lnTo>
                      <a:pt x="25" y="57"/>
                    </a:lnTo>
                    <a:lnTo>
                      <a:pt x="16" y="51"/>
                    </a:lnTo>
                    <a:lnTo>
                      <a:pt x="10" y="47"/>
                    </a:lnTo>
                    <a:lnTo>
                      <a:pt x="4" y="39"/>
                    </a:lnTo>
                    <a:lnTo>
                      <a:pt x="1" y="32"/>
                    </a:lnTo>
                    <a:lnTo>
                      <a:pt x="0" y="23"/>
                    </a:lnTo>
                    <a:lnTo>
                      <a:pt x="0" y="14"/>
                    </a:lnTo>
                    <a:lnTo>
                      <a:pt x="20" y="11"/>
                    </a:lnTo>
                    <a:lnTo>
                      <a:pt x="42" y="9"/>
                    </a:lnTo>
                    <a:lnTo>
                      <a:pt x="64" y="7"/>
                    </a:lnTo>
                    <a:lnTo>
                      <a:pt x="88" y="5"/>
                    </a:lnTo>
                    <a:lnTo>
                      <a:pt x="109" y="3"/>
                    </a:lnTo>
                    <a:lnTo>
                      <a:pt x="133" y="2"/>
                    </a:lnTo>
                    <a:lnTo>
                      <a:pt x="155" y="1"/>
                    </a:lnTo>
                    <a:lnTo>
                      <a:pt x="178" y="0"/>
                    </a:lnTo>
                    <a:lnTo>
                      <a:pt x="185" y="35"/>
                    </a:lnTo>
                    <a:lnTo>
                      <a:pt x="190" y="71"/>
                    </a:lnTo>
                    <a:lnTo>
                      <a:pt x="190" y="108"/>
                    </a:lnTo>
                    <a:lnTo>
                      <a:pt x="190" y="145"/>
                    </a:lnTo>
                    <a:lnTo>
                      <a:pt x="187" y="182"/>
                    </a:lnTo>
                    <a:lnTo>
                      <a:pt x="187" y="219"/>
                    </a:lnTo>
                    <a:lnTo>
                      <a:pt x="188" y="257"/>
                    </a:lnTo>
                    <a:lnTo>
                      <a:pt x="194" y="295"/>
                    </a:lnTo>
                    <a:lnTo>
                      <a:pt x="169" y="298"/>
                    </a:lnTo>
                    <a:lnTo>
                      <a:pt x="147" y="300"/>
                    </a:lnTo>
                    <a:lnTo>
                      <a:pt x="123" y="301"/>
                    </a:lnTo>
                    <a:lnTo>
                      <a:pt x="101" y="302"/>
                    </a:lnTo>
                    <a:lnTo>
                      <a:pt x="76" y="301"/>
                    </a:lnTo>
                    <a:lnTo>
                      <a:pt x="52" y="301"/>
                    </a:lnTo>
                    <a:lnTo>
                      <a:pt x="29" y="301"/>
                    </a:lnTo>
                    <a:lnTo>
                      <a:pt x="7" y="302"/>
                    </a:lnTo>
                    <a:lnTo>
                      <a:pt x="11" y="84"/>
                    </a:lnTo>
                    <a:close/>
                  </a:path>
                </a:pathLst>
              </a:custGeom>
              <a:solidFill>
                <a:srgbClr val="CFC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64" name="Freeform 223"/>
              <p:cNvSpPr>
                <a:spLocks/>
              </p:cNvSpPr>
              <p:nvPr/>
            </p:nvSpPr>
            <p:spPr bwMode="auto">
              <a:xfrm>
                <a:off x="3131" y="13359"/>
                <a:ext cx="575" cy="139"/>
              </a:xfrm>
              <a:custGeom>
                <a:avLst/>
                <a:gdLst>
                  <a:gd name="T0" fmla="*/ 0 w 1725"/>
                  <a:gd name="T1" fmla="*/ 0 h 279"/>
                  <a:gd name="T2" fmla="*/ 0 w 1725"/>
                  <a:gd name="T3" fmla="*/ 0 h 279"/>
                  <a:gd name="T4" fmla="*/ 0 w 1725"/>
                  <a:gd name="T5" fmla="*/ 0 h 279"/>
                  <a:gd name="T6" fmla="*/ 0 w 1725"/>
                  <a:gd name="T7" fmla="*/ 0 h 279"/>
                  <a:gd name="T8" fmla="*/ 0 w 1725"/>
                  <a:gd name="T9" fmla="*/ 0 h 279"/>
                  <a:gd name="T10" fmla="*/ 0 w 1725"/>
                  <a:gd name="T11" fmla="*/ 0 h 279"/>
                  <a:gd name="T12" fmla="*/ 0 w 1725"/>
                  <a:gd name="T13" fmla="*/ 0 h 279"/>
                  <a:gd name="T14" fmla="*/ 0 w 1725"/>
                  <a:gd name="T15" fmla="*/ 0 h 279"/>
                  <a:gd name="T16" fmla="*/ 0 w 1725"/>
                  <a:gd name="T17" fmla="*/ 0 h 279"/>
                  <a:gd name="T18" fmla="*/ 0 w 1725"/>
                  <a:gd name="T19" fmla="*/ 0 h 279"/>
                  <a:gd name="T20" fmla="*/ 0 w 1725"/>
                  <a:gd name="T21" fmla="*/ 0 h 279"/>
                  <a:gd name="T22" fmla="*/ 0 w 1725"/>
                  <a:gd name="T23" fmla="*/ 0 h 279"/>
                  <a:gd name="T24" fmla="*/ 0 w 1725"/>
                  <a:gd name="T25" fmla="*/ 0 h 279"/>
                  <a:gd name="T26" fmla="*/ 0 w 1725"/>
                  <a:gd name="T27" fmla="*/ 0 h 279"/>
                  <a:gd name="T28" fmla="*/ 0 w 1725"/>
                  <a:gd name="T29" fmla="*/ 0 h 279"/>
                  <a:gd name="T30" fmla="*/ 0 w 1725"/>
                  <a:gd name="T31" fmla="*/ 0 h 279"/>
                  <a:gd name="T32" fmla="*/ 0 w 1725"/>
                  <a:gd name="T33" fmla="*/ 0 h 279"/>
                  <a:gd name="T34" fmla="*/ 0 w 1725"/>
                  <a:gd name="T35" fmla="*/ 0 h 279"/>
                  <a:gd name="T36" fmla="*/ 0 w 1725"/>
                  <a:gd name="T37" fmla="*/ 0 h 279"/>
                  <a:gd name="T38" fmla="*/ 0 w 1725"/>
                  <a:gd name="T39" fmla="*/ 0 h 279"/>
                  <a:gd name="T40" fmla="*/ 0 w 1725"/>
                  <a:gd name="T41" fmla="*/ 0 h 279"/>
                  <a:gd name="T42" fmla="*/ 0 w 1725"/>
                  <a:gd name="T43" fmla="*/ 0 h 279"/>
                  <a:gd name="T44" fmla="*/ 0 w 1725"/>
                  <a:gd name="T45" fmla="*/ 0 h 279"/>
                  <a:gd name="T46" fmla="*/ 0 w 1725"/>
                  <a:gd name="T47" fmla="*/ 0 h 279"/>
                  <a:gd name="T48" fmla="*/ 0 w 1725"/>
                  <a:gd name="T49" fmla="*/ 0 h 279"/>
                  <a:gd name="T50" fmla="*/ 0 w 1725"/>
                  <a:gd name="T51" fmla="*/ 0 h 279"/>
                  <a:gd name="T52" fmla="*/ 0 w 1725"/>
                  <a:gd name="T53" fmla="*/ 0 h 279"/>
                  <a:gd name="T54" fmla="*/ 0 w 1725"/>
                  <a:gd name="T55" fmla="*/ 0 h 279"/>
                  <a:gd name="T56" fmla="*/ 0 w 1725"/>
                  <a:gd name="T57" fmla="*/ 0 h 279"/>
                  <a:gd name="T58" fmla="*/ 0 w 1725"/>
                  <a:gd name="T59" fmla="*/ 0 h 279"/>
                  <a:gd name="T60" fmla="*/ 0 w 1725"/>
                  <a:gd name="T61" fmla="*/ 0 h 279"/>
                  <a:gd name="T62" fmla="*/ 0 w 1725"/>
                  <a:gd name="T63" fmla="*/ 0 h 279"/>
                  <a:gd name="T64" fmla="*/ 0 w 1725"/>
                  <a:gd name="T65" fmla="*/ 0 h 2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25"/>
                  <a:gd name="T100" fmla="*/ 0 h 279"/>
                  <a:gd name="T101" fmla="*/ 1725 w 1725"/>
                  <a:gd name="T102" fmla="*/ 279 h 27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25" h="279">
                    <a:moveTo>
                      <a:pt x="77" y="254"/>
                    </a:moveTo>
                    <a:lnTo>
                      <a:pt x="67" y="249"/>
                    </a:lnTo>
                    <a:lnTo>
                      <a:pt x="57" y="249"/>
                    </a:lnTo>
                    <a:lnTo>
                      <a:pt x="45" y="249"/>
                    </a:lnTo>
                    <a:lnTo>
                      <a:pt x="36" y="250"/>
                    </a:lnTo>
                    <a:lnTo>
                      <a:pt x="17" y="65"/>
                    </a:lnTo>
                    <a:lnTo>
                      <a:pt x="7" y="55"/>
                    </a:lnTo>
                    <a:lnTo>
                      <a:pt x="1" y="47"/>
                    </a:lnTo>
                    <a:lnTo>
                      <a:pt x="0" y="36"/>
                    </a:lnTo>
                    <a:lnTo>
                      <a:pt x="0" y="27"/>
                    </a:lnTo>
                    <a:lnTo>
                      <a:pt x="77" y="2"/>
                    </a:lnTo>
                    <a:lnTo>
                      <a:pt x="254" y="6"/>
                    </a:lnTo>
                    <a:lnTo>
                      <a:pt x="432" y="6"/>
                    </a:lnTo>
                    <a:lnTo>
                      <a:pt x="609" y="4"/>
                    </a:lnTo>
                    <a:lnTo>
                      <a:pt x="786" y="1"/>
                    </a:lnTo>
                    <a:lnTo>
                      <a:pt x="960" y="0"/>
                    </a:lnTo>
                    <a:lnTo>
                      <a:pt x="1133" y="4"/>
                    </a:lnTo>
                    <a:lnTo>
                      <a:pt x="1304" y="11"/>
                    </a:lnTo>
                    <a:lnTo>
                      <a:pt x="1473" y="27"/>
                    </a:lnTo>
                    <a:lnTo>
                      <a:pt x="1495" y="43"/>
                    </a:lnTo>
                    <a:lnTo>
                      <a:pt x="1519" y="59"/>
                    </a:lnTo>
                    <a:lnTo>
                      <a:pt x="1543" y="71"/>
                    </a:lnTo>
                    <a:lnTo>
                      <a:pt x="1568" y="85"/>
                    </a:lnTo>
                    <a:lnTo>
                      <a:pt x="1590" y="98"/>
                    </a:lnTo>
                    <a:lnTo>
                      <a:pt x="1614" y="113"/>
                    </a:lnTo>
                    <a:lnTo>
                      <a:pt x="1636" y="129"/>
                    </a:lnTo>
                    <a:lnTo>
                      <a:pt x="1656" y="149"/>
                    </a:lnTo>
                    <a:lnTo>
                      <a:pt x="1665" y="146"/>
                    </a:lnTo>
                    <a:lnTo>
                      <a:pt x="1675" y="146"/>
                    </a:lnTo>
                    <a:lnTo>
                      <a:pt x="1684" y="148"/>
                    </a:lnTo>
                    <a:lnTo>
                      <a:pt x="1694" y="152"/>
                    </a:lnTo>
                    <a:lnTo>
                      <a:pt x="1701" y="157"/>
                    </a:lnTo>
                    <a:lnTo>
                      <a:pt x="1709" y="164"/>
                    </a:lnTo>
                    <a:lnTo>
                      <a:pt x="1713" y="170"/>
                    </a:lnTo>
                    <a:lnTo>
                      <a:pt x="1719" y="178"/>
                    </a:lnTo>
                    <a:lnTo>
                      <a:pt x="1725" y="185"/>
                    </a:lnTo>
                    <a:lnTo>
                      <a:pt x="1723" y="192"/>
                    </a:lnTo>
                    <a:lnTo>
                      <a:pt x="1714" y="198"/>
                    </a:lnTo>
                    <a:lnTo>
                      <a:pt x="1709" y="205"/>
                    </a:lnTo>
                    <a:lnTo>
                      <a:pt x="1694" y="201"/>
                    </a:lnTo>
                    <a:lnTo>
                      <a:pt x="1685" y="203"/>
                    </a:lnTo>
                    <a:lnTo>
                      <a:pt x="1679" y="208"/>
                    </a:lnTo>
                    <a:lnTo>
                      <a:pt x="1675" y="214"/>
                    </a:lnTo>
                    <a:lnTo>
                      <a:pt x="1669" y="220"/>
                    </a:lnTo>
                    <a:lnTo>
                      <a:pt x="1663" y="225"/>
                    </a:lnTo>
                    <a:lnTo>
                      <a:pt x="1655" y="227"/>
                    </a:lnTo>
                    <a:lnTo>
                      <a:pt x="1644" y="227"/>
                    </a:lnTo>
                    <a:lnTo>
                      <a:pt x="1508" y="223"/>
                    </a:lnTo>
                    <a:lnTo>
                      <a:pt x="1374" y="225"/>
                    </a:lnTo>
                    <a:lnTo>
                      <a:pt x="1239" y="231"/>
                    </a:lnTo>
                    <a:lnTo>
                      <a:pt x="1106" y="241"/>
                    </a:lnTo>
                    <a:lnTo>
                      <a:pt x="972" y="250"/>
                    </a:lnTo>
                    <a:lnTo>
                      <a:pt x="837" y="260"/>
                    </a:lnTo>
                    <a:lnTo>
                      <a:pt x="701" y="266"/>
                    </a:lnTo>
                    <a:lnTo>
                      <a:pt x="565" y="269"/>
                    </a:lnTo>
                    <a:lnTo>
                      <a:pt x="504" y="259"/>
                    </a:lnTo>
                    <a:lnTo>
                      <a:pt x="446" y="256"/>
                    </a:lnTo>
                    <a:lnTo>
                      <a:pt x="389" y="258"/>
                    </a:lnTo>
                    <a:lnTo>
                      <a:pt x="331" y="264"/>
                    </a:lnTo>
                    <a:lnTo>
                      <a:pt x="274" y="269"/>
                    </a:lnTo>
                    <a:lnTo>
                      <a:pt x="217" y="276"/>
                    </a:lnTo>
                    <a:lnTo>
                      <a:pt x="160" y="279"/>
                    </a:lnTo>
                    <a:lnTo>
                      <a:pt x="103" y="278"/>
                    </a:lnTo>
                    <a:lnTo>
                      <a:pt x="93" y="272"/>
                    </a:lnTo>
                    <a:lnTo>
                      <a:pt x="83" y="267"/>
                    </a:lnTo>
                    <a:lnTo>
                      <a:pt x="74" y="262"/>
                    </a:lnTo>
                    <a:lnTo>
                      <a:pt x="77" y="254"/>
                    </a:lnTo>
                    <a:close/>
                  </a:path>
                </a:pathLst>
              </a:custGeom>
              <a:solidFill>
                <a:srgbClr val="9E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65" name="Freeform 224"/>
              <p:cNvSpPr>
                <a:spLocks/>
              </p:cNvSpPr>
              <p:nvPr/>
            </p:nvSpPr>
            <p:spPr bwMode="auto">
              <a:xfrm>
                <a:off x="3969" y="13469"/>
                <a:ext cx="30" cy="15"/>
              </a:xfrm>
              <a:custGeom>
                <a:avLst/>
                <a:gdLst>
                  <a:gd name="T0" fmla="*/ 0 w 90"/>
                  <a:gd name="T1" fmla="*/ 0 h 29"/>
                  <a:gd name="T2" fmla="*/ 0 w 90"/>
                  <a:gd name="T3" fmla="*/ 0 h 29"/>
                  <a:gd name="T4" fmla="*/ 0 w 90"/>
                  <a:gd name="T5" fmla="*/ 1 h 29"/>
                  <a:gd name="T6" fmla="*/ 0 w 90"/>
                  <a:gd name="T7" fmla="*/ 1 h 29"/>
                  <a:gd name="T8" fmla="*/ 0 w 90"/>
                  <a:gd name="T9" fmla="*/ 1 h 29"/>
                  <a:gd name="T10" fmla="*/ 0 w 90"/>
                  <a:gd name="T11" fmla="*/ 1 h 29"/>
                  <a:gd name="T12" fmla="*/ 0 w 90"/>
                  <a:gd name="T13" fmla="*/ 1 h 29"/>
                  <a:gd name="T14" fmla="*/ 0 w 90"/>
                  <a:gd name="T15" fmla="*/ 1 h 29"/>
                  <a:gd name="T16" fmla="*/ 0 w 90"/>
                  <a:gd name="T17" fmla="*/ 1 h 29"/>
                  <a:gd name="T18" fmla="*/ 0 w 90"/>
                  <a:gd name="T19" fmla="*/ 1 h 29"/>
                  <a:gd name="T20" fmla="*/ 0 w 90"/>
                  <a:gd name="T21" fmla="*/ 1 h 29"/>
                  <a:gd name="T22" fmla="*/ 0 w 90"/>
                  <a:gd name="T23" fmla="*/ 1 h 29"/>
                  <a:gd name="T24" fmla="*/ 0 w 90"/>
                  <a:gd name="T25" fmla="*/ 1 h 29"/>
                  <a:gd name="T26" fmla="*/ 0 w 90"/>
                  <a:gd name="T27" fmla="*/ 1 h 29"/>
                  <a:gd name="T28" fmla="*/ 0 w 90"/>
                  <a:gd name="T29" fmla="*/ 0 h 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0"/>
                  <a:gd name="T46" fmla="*/ 0 h 29"/>
                  <a:gd name="T47" fmla="*/ 90 w 90"/>
                  <a:gd name="T48" fmla="*/ 29 h 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0" h="29">
                    <a:moveTo>
                      <a:pt x="7" y="0"/>
                    </a:moveTo>
                    <a:lnTo>
                      <a:pt x="85" y="0"/>
                    </a:lnTo>
                    <a:lnTo>
                      <a:pt x="87" y="6"/>
                    </a:lnTo>
                    <a:lnTo>
                      <a:pt x="90" y="12"/>
                    </a:lnTo>
                    <a:lnTo>
                      <a:pt x="89" y="18"/>
                    </a:lnTo>
                    <a:lnTo>
                      <a:pt x="89" y="22"/>
                    </a:lnTo>
                    <a:lnTo>
                      <a:pt x="77" y="22"/>
                    </a:lnTo>
                    <a:lnTo>
                      <a:pt x="67" y="24"/>
                    </a:lnTo>
                    <a:lnTo>
                      <a:pt x="57" y="25"/>
                    </a:lnTo>
                    <a:lnTo>
                      <a:pt x="46" y="27"/>
                    </a:lnTo>
                    <a:lnTo>
                      <a:pt x="35" y="28"/>
                    </a:lnTo>
                    <a:lnTo>
                      <a:pt x="23" y="29"/>
                    </a:lnTo>
                    <a:lnTo>
                      <a:pt x="11" y="29"/>
                    </a:lnTo>
                    <a:lnTo>
                      <a:pt x="0" y="29"/>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66" name="Freeform 225"/>
              <p:cNvSpPr>
                <a:spLocks/>
              </p:cNvSpPr>
              <p:nvPr/>
            </p:nvSpPr>
            <p:spPr bwMode="auto">
              <a:xfrm>
                <a:off x="4352" y="13438"/>
                <a:ext cx="24" cy="40"/>
              </a:xfrm>
              <a:custGeom>
                <a:avLst/>
                <a:gdLst>
                  <a:gd name="T0" fmla="*/ 0 w 70"/>
                  <a:gd name="T1" fmla="*/ 1 h 80"/>
                  <a:gd name="T2" fmla="*/ 0 w 70"/>
                  <a:gd name="T3" fmla="*/ 1 h 80"/>
                  <a:gd name="T4" fmla="*/ 0 w 70"/>
                  <a:gd name="T5" fmla="*/ 1 h 80"/>
                  <a:gd name="T6" fmla="*/ 0 w 70"/>
                  <a:gd name="T7" fmla="*/ 1 h 80"/>
                  <a:gd name="T8" fmla="*/ 0 w 70"/>
                  <a:gd name="T9" fmla="*/ 1 h 80"/>
                  <a:gd name="T10" fmla="*/ 0 w 70"/>
                  <a:gd name="T11" fmla="*/ 1 h 80"/>
                  <a:gd name="T12" fmla="*/ 0 w 70"/>
                  <a:gd name="T13" fmla="*/ 1 h 80"/>
                  <a:gd name="T14" fmla="*/ 0 w 70"/>
                  <a:gd name="T15" fmla="*/ 1 h 80"/>
                  <a:gd name="T16" fmla="*/ 0 w 70"/>
                  <a:gd name="T17" fmla="*/ 1 h 80"/>
                  <a:gd name="T18" fmla="*/ 0 w 70"/>
                  <a:gd name="T19" fmla="*/ 1 h 80"/>
                  <a:gd name="T20" fmla="*/ 0 w 70"/>
                  <a:gd name="T21" fmla="*/ 1 h 80"/>
                  <a:gd name="T22" fmla="*/ 0 w 70"/>
                  <a:gd name="T23" fmla="*/ 0 h 80"/>
                  <a:gd name="T24" fmla="*/ 0 w 70"/>
                  <a:gd name="T25" fmla="*/ 0 h 80"/>
                  <a:gd name="T26" fmla="*/ 0 w 70"/>
                  <a:gd name="T27" fmla="*/ 0 h 80"/>
                  <a:gd name="T28" fmla="*/ 0 w 70"/>
                  <a:gd name="T29" fmla="*/ 1 h 80"/>
                  <a:gd name="T30" fmla="*/ 0 w 70"/>
                  <a:gd name="T31" fmla="*/ 1 h 80"/>
                  <a:gd name="T32" fmla="*/ 0 w 70"/>
                  <a:gd name="T33" fmla="*/ 1 h 80"/>
                  <a:gd name="T34" fmla="*/ 0 w 70"/>
                  <a:gd name="T35" fmla="*/ 1 h 80"/>
                  <a:gd name="T36" fmla="*/ 0 w 70"/>
                  <a:gd name="T37" fmla="*/ 1 h 80"/>
                  <a:gd name="T38" fmla="*/ 0 w 70"/>
                  <a:gd name="T39" fmla="*/ 1 h 80"/>
                  <a:gd name="T40" fmla="*/ 0 w 70"/>
                  <a:gd name="T41" fmla="*/ 1 h 80"/>
                  <a:gd name="T42" fmla="*/ 0 w 70"/>
                  <a:gd name="T43" fmla="*/ 1 h 80"/>
                  <a:gd name="T44" fmla="*/ 0 w 70"/>
                  <a:gd name="T45" fmla="*/ 1 h 80"/>
                  <a:gd name="T46" fmla="*/ 0 w 70"/>
                  <a:gd name="T47" fmla="*/ 1 h 80"/>
                  <a:gd name="T48" fmla="*/ 0 w 70"/>
                  <a:gd name="T49" fmla="*/ 1 h 80"/>
                  <a:gd name="T50" fmla="*/ 0 w 70"/>
                  <a:gd name="T51" fmla="*/ 1 h 80"/>
                  <a:gd name="T52" fmla="*/ 0 w 70"/>
                  <a:gd name="T53" fmla="*/ 1 h 80"/>
                  <a:gd name="T54" fmla="*/ 0 w 70"/>
                  <a:gd name="T55" fmla="*/ 1 h 80"/>
                  <a:gd name="T56" fmla="*/ 0 w 70"/>
                  <a:gd name="T57" fmla="*/ 1 h 80"/>
                  <a:gd name="T58" fmla="*/ 0 w 70"/>
                  <a:gd name="T59" fmla="*/ 1 h 80"/>
                  <a:gd name="T60" fmla="*/ 0 w 70"/>
                  <a:gd name="T61" fmla="*/ 1 h 80"/>
                  <a:gd name="T62" fmla="*/ 0 w 70"/>
                  <a:gd name="T63" fmla="*/ 1 h 80"/>
                  <a:gd name="T64" fmla="*/ 0 w 70"/>
                  <a:gd name="T65" fmla="*/ 1 h 80"/>
                  <a:gd name="T66" fmla="*/ 0 w 70"/>
                  <a:gd name="T67" fmla="*/ 1 h 80"/>
                  <a:gd name="T68" fmla="*/ 0 w 70"/>
                  <a:gd name="T69" fmla="*/ 1 h 80"/>
                  <a:gd name="T70" fmla="*/ 0 w 70"/>
                  <a:gd name="T71" fmla="*/ 1 h 80"/>
                  <a:gd name="T72" fmla="*/ 0 w 70"/>
                  <a:gd name="T73" fmla="*/ 1 h 80"/>
                  <a:gd name="T74" fmla="*/ 0 w 70"/>
                  <a:gd name="T75" fmla="*/ 1 h 80"/>
                  <a:gd name="T76" fmla="*/ 0 w 70"/>
                  <a:gd name="T77" fmla="*/ 1 h 80"/>
                  <a:gd name="T78" fmla="*/ 0 w 70"/>
                  <a:gd name="T79" fmla="*/ 1 h 80"/>
                  <a:gd name="T80" fmla="*/ 0 w 70"/>
                  <a:gd name="T81" fmla="*/ 1 h 80"/>
                  <a:gd name="T82" fmla="*/ 0 w 70"/>
                  <a:gd name="T83" fmla="*/ 1 h 80"/>
                  <a:gd name="T84" fmla="*/ 0 w 70"/>
                  <a:gd name="T85" fmla="*/ 1 h 80"/>
                  <a:gd name="T86" fmla="*/ 0 w 70"/>
                  <a:gd name="T87" fmla="*/ 1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0"/>
                  <a:gd name="T133" fmla="*/ 0 h 80"/>
                  <a:gd name="T134" fmla="*/ 70 w 70"/>
                  <a:gd name="T135" fmla="*/ 80 h 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0" h="80">
                    <a:moveTo>
                      <a:pt x="22" y="62"/>
                    </a:moveTo>
                    <a:lnTo>
                      <a:pt x="10" y="56"/>
                    </a:lnTo>
                    <a:lnTo>
                      <a:pt x="6" y="51"/>
                    </a:lnTo>
                    <a:lnTo>
                      <a:pt x="5" y="45"/>
                    </a:lnTo>
                    <a:lnTo>
                      <a:pt x="8" y="38"/>
                    </a:lnTo>
                    <a:lnTo>
                      <a:pt x="9" y="30"/>
                    </a:lnTo>
                    <a:lnTo>
                      <a:pt x="10" y="21"/>
                    </a:lnTo>
                    <a:lnTo>
                      <a:pt x="8" y="14"/>
                    </a:lnTo>
                    <a:lnTo>
                      <a:pt x="0" y="9"/>
                    </a:lnTo>
                    <a:lnTo>
                      <a:pt x="8" y="3"/>
                    </a:lnTo>
                    <a:lnTo>
                      <a:pt x="16" y="1"/>
                    </a:lnTo>
                    <a:lnTo>
                      <a:pt x="25" y="0"/>
                    </a:lnTo>
                    <a:lnTo>
                      <a:pt x="35" y="0"/>
                    </a:lnTo>
                    <a:lnTo>
                      <a:pt x="44" y="0"/>
                    </a:lnTo>
                    <a:lnTo>
                      <a:pt x="53" y="2"/>
                    </a:lnTo>
                    <a:lnTo>
                      <a:pt x="62" y="3"/>
                    </a:lnTo>
                    <a:lnTo>
                      <a:pt x="70" y="6"/>
                    </a:lnTo>
                    <a:lnTo>
                      <a:pt x="44" y="19"/>
                    </a:lnTo>
                    <a:lnTo>
                      <a:pt x="53" y="19"/>
                    </a:lnTo>
                    <a:lnTo>
                      <a:pt x="60" y="23"/>
                    </a:lnTo>
                    <a:lnTo>
                      <a:pt x="63" y="26"/>
                    </a:lnTo>
                    <a:lnTo>
                      <a:pt x="65" y="31"/>
                    </a:lnTo>
                    <a:lnTo>
                      <a:pt x="63" y="35"/>
                    </a:lnTo>
                    <a:lnTo>
                      <a:pt x="62" y="42"/>
                    </a:lnTo>
                    <a:lnTo>
                      <a:pt x="62" y="48"/>
                    </a:lnTo>
                    <a:lnTo>
                      <a:pt x="63" y="54"/>
                    </a:lnTo>
                    <a:lnTo>
                      <a:pt x="49" y="56"/>
                    </a:lnTo>
                    <a:lnTo>
                      <a:pt x="38" y="55"/>
                    </a:lnTo>
                    <a:lnTo>
                      <a:pt x="27" y="54"/>
                    </a:lnTo>
                    <a:lnTo>
                      <a:pt x="15" y="60"/>
                    </a:lnTo>
                    <a:lnTo>
                      <a:pt x="18" y="62"/>
                    </a:lnTo>
                    <a:lnTo>
                      <a:pt x="24" y="62"/>
                    </a:lnTo>
                    <a:lnTo>
                      <a:pt x="28" y="62"/>
                    </a:lnTo>
                    <a:lnTo>
                      <a:pt x="34" y="62"/>
                    </a:lnTo>
                    <a:lnTo>
                      <a:pt x="29" y="63"/>
                    </a:lnTo>
                    <a:lnTo>
                      <a:pt x="28" y="66"/>
                    </a:lnTo>
                    <a:lnTo>
                      <a:pt x="24" y="68"/>
                    </a:lnTo>
                    <a:lnTo>
                      <a:pt x="22" y="70"/>
                    </a:lnTo>
                    <a:lnTo>
                      <a:pt x="29" y="79"/>
                    </a:lnTo>
                    <a:lnTo>
                      <a:pt x="22" y="79"/>
                    </a:lnTo>
                    <a:lnTo>
                      <a:pt x="15" y="80"/>
                    </a:lnTo>
                    <a:lnTo>
                      <a:pt x="6" y="79"/>
                    </a:lnTo>
                    <a:lnTo>
                      <a:pt x="0" y="79"/>
                    </a:lnTo>
                    <a:lnTo>
                      <a:pt x="22"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67" name="Freeform 226"/>
              <p:cNvSpPr>
                <a:spLocks/>
              </p:cNvSpPr>
              <p:nvPr/>
            </p:nvSpPr>
            <p:spPr bwMode="auto">
              <a:xfrm>
                <a:off x="4011" y="13466"/>
                <a:ext cx="22" cy="12"/>
              </a:xfrm>
              <a:custGeom>
                <a:avLst/>
                <a:gdLst>
                  <a:gd name="T0" fmla="*/ 0 w 68"/>
                  <a:gd name="T1" fmla="*/ 0 h 26"/>
                  <a:gd name="T2" fmla="*/ 0 w 68"/>
                  <a:gd name="T3" fmla="*/ 0 h 26"/>
                  <a:gd name="T4" fmla="*/ 0 w 68"/>
                  <a:gd name="T5" fmla="*/ 0 h 26"/>
                  <a:gd name="T6" fmla="*/ 0 w 68"/>
                  <a:gd name="T7" fmla="*/ 0 h 26"/>
                  <a:gd name="T8" fmla="*/ 0 w 68"/>
                  <a:gd name="T9" fmla="*/ 0 h 26"/>
                  <a:gd name="T10" fmla="*/ 0 w 68"/>
                  <a:gd name="T11" fmla="*/ 0 h 26"/>
                  <a:gd name="T12" fmla="*/ 0 w 68"/>
                  <a:gd name="T13" fmla="*/ 0 h 26"/>
                  <a:gd name="T14" fmla="*/ 0 w 68"/>
                  <a:gd name="T15" fmla="*/ 0 h 26"/>
                  <a:gd name="T16" fmla="*/ 0 w 68"/>
                  <a:gd name="T17" fmla="*/ 0 h 26"/>
                  <a:gd name="T18" fmla="*/ 0 w 68"/>
                  <a:gd name="T19" fmla="*/ 0 h 26"/>
                  <a:gd name="T20" fmla="*/ 0 w 68"/>
                  <a:gd name="T21" fmla="*/ 0 h 26"/>
                  <a:gd name="T22" fmla="*/ 0 w 68"/>
                  <a:gd name="T23" fmla="*/ 0 h 26"/>
                  <a:gd name="T24" fmla="*/ 0 w 68"/>
                  <a:gd name="T25" fmla="*/ 0 h 26"/>
                  <a:gd name="T26" fmla="*/ 0 w 68"/>
                  <a:gd name="T27" fmla="*/ 0 h 26"/>
                  <a:gd name="T28" fmla="*/ 0 w 68"/>
                  <a:gd name="T29" fmla="*/ 0 h 26"/>
                  <a:gd name="T30" fmla="*/ 0 w 68"/>
                  <a:gd name="T31" fmla="*/ 0 h 26"/>
                  <a:gd name="T32" fmla="*/ 0 w 68"/>
                  <a:gd name="T33" fmla="*/ 0 h 26"/>
                  <a:gd name="T34" fmla="*/ 0 w 68"/>
                  <a:gd name="T35" fmla="*/ 0 h 26"/>
                  <a:gd name="T36" fmla="*/ 0 w 68"/>
                  <a:gd name="T37" fmla="*/ 0 h 26"/>
                  <a:gd name="T38" fmla="*/ 0 w 68"/>
                  <a:gd name="T39" fmla="*/ 0 h 26"/>
                  <a:gd name="T40" fmla="*/ 0 w 68"/>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
                  <a:gd name="T64" fmla="*/ 0 h 26"/>
                  <a:gd name="T65" fmla="*/ 68 w 68"/>
                  <a:gd name="T66" fmla="*/ 26 h 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 h="26">
                    <a:moveTo>
                      <a:pt x="5" y="26"/>
                    </a:moveTo>
                    <a:lnTo>
                      <a:pt x="0" y="17"/>
                    </a:lnTo>
                    <a:lnTo>
                      <a:pt x="2" y="12"/>
                    </a:lnTo>
                    <a:lnTo>
                      <a:pt x="5" y="8"/>
                    </a:lnTo>
                    <a:lnTo>
                      <a:pt x="12" y="6"/>
                    </a:lnTo>
                    <a:lnTo>
                      <a:pt x="18" y="4"/>
                    </a:lnTo>
                    <a:lnTo>
                      <a:pt x="27" y="4"/>
                    </a:lnTo>
                    <a:lnTo>
                      <a:pt x="34" y="2"/>
                    </a:lnTo>
                    <a:lnTo>
                      <a:pt x="41" y="1"/>
                    </a:lnTo>
                    <a:lnTo>
                      <a:pt x="46" y="0"/>
                    </a:lnTo>
                    <a:lnTo>
                      <a:pt x="55" y="0"/>
                    </a:lnTo>
                    <a:lnTo>
                      <a:pt x="60" y="0"/>
                    </a:lnTo>
                    <a:lnTo>
                      <a:pt x="68" y="5"/>
                    </a:lnTo>
                    <a:lnTo>
                      <a:pt x="62" y="10"/>
                    </a:lnTo>
                    <a:lnTo>
                      <a:pt x="57" y="15"/>
                    </a:lnTo>
                    <a:lnTo>
                      <a:pt x="50" y="18"/>
                    </a:lnTo>
                    <a:lnTo>
                      <a:pt x="43" y="23"/>
                    </a:lnTo>
                    <a:lnTo>
                      <a:pt x="33" y="25"/>
                    </a:lnTo>
                    <a:lnTo>
                      <a:pt x="24" y="26"/>
                    </a:lnTo>
                    <a:lnTo>
                      <a:pt x="14" y="26"/>
                    </a:lnTo>
                    <a:lnTo>
                      <a:pt x="5"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68" name="Freeform 227"/>
              <p:cNvSpPr>
                <a:spLocks/>
              </p:cNvSpPr>
              <p:nvPr/>
            </p:nvSpPr>
            <p:spPr bwMode="auto">
              <a:xfrm>
                <a:off x="4336" y="13435"/>
                <a:ext cx="4" cy="38"/>
              </a:xfrm>
              <a:custGeom>
                <a:avLst/>
                <a:gdLst>
                  <a:gd name="T0" fmla="*/ 0 w 10"/>
                  <a:gd name="T1" fmla="*/ 1 h 75"/>
                  <a:gd name="T2" fmla="*/ 0 w 10"/>
                  <a:gd name="T3" fmla="*/ 0 h 75"/>
                  <a:gd name="T4" fmla="*/ 0 w 10"/>
                  <a:gd name="T5" fmla="*/ 1 h 75"/>
                  <a:gd name="T6" fmla="*/ 0 60000 65536"/>
                  <a:gd name="T7" fmla="*/ 0 60000 65536"/>
                  <a:gd name="T8" fmla="*/ 0 60000 65536"/>
                  <a:gd name="T9" fmla="*/ 0 w 10"/>
                  <a:gd name="T10" fmla="*/ 0 h 75"/>
                  <a:gd name="T11" fmla="*/ 10 w 10"/>
                  <a:gd name="T12" fmla="*/ 75 h 75"/>
                </a:gdLst>
                <a:ahLst/>
                <a:cxnLst>
                  <a:cxn ang="T6">
                    <a:pos x="T0" y="T1"/>
                  </a:cxn>
                  <a:cxn ang="T7">
                    <a:pos x="T2" y="T3"/>
                  </a:cxn>
                  <a:cxn ang="T8">
                    <a:pos x="T4" y="T5"/>
                  </a:cxn>
                </a:cxnLst>
                <a:rect l="T9" t="T10" r="T11" b="T12"/>
                <a:pathLst>
                  <a:path w="10" h="75">
                    <a:moveTo>
                      <a:pt x="0" y="75"/>
                    </a:moveTo>
                    <a:lnTo>
                      <a:pt x="10" y="0"/>
                    </a:lnTo>
                    <a:lnTo>
                      <a:pt x="0" y="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69" name="Freeform 228"/>
              <p:cNvSpPr>
                <a:spLocks/>
              </p:cNvSpPr>
              <p:nvPr/>
            </p:nvSpPr>
            <p:spPr bwMode="auto">
              <a:xfrm>
                <a:off x="3708" y="13383"/>
                <a:ext cx="194" cy="90"/>
              </a:xfrm>
              <a:custGeom>
                <a:avLst/>
                <a:gdLst>
                  <a:gd name="T0" fmla="*/ 0 w 580"/>
                  <a:gd name="T1" fmla="*/ 1 h 180"/>
                  <a:gd name="T2" fmla="*/ 0 w 580"/>
                  <a:gd name="T3" fmla="*/ 1 h 180"/>
                  <a:gd name="T4" fmla="*/ 0 w 580"/>
                  <a:gd name="T5" fmla="*/ 1 h 180"/>
                  <a:gd name="T6" fmla="*/ 0 w 580"/>
                  <a:gd name="T7" fmla="*/ 1 h 180"/>
                  <a:gd name="T8" fmla="*/ 0 w 580"/>
                  <a:gd name="T9" fmla="*/ 1 h 180"/>
                  <a:gd name="T10" fmla="*/ 0 w 580"/>
                  <a:gd name="T11" fmla="*/ 1 h 180"/>
                  <a:gd name="T12" fmla="*/ 0 w 580"/>
                  <a:gd name="T13" fmla="*/ 1 h 180"/>
                  <a:gd name="T14" fmla="*/ 0 w 580"/>
                  <a:gd name="T15" fmla="*/ 1 h 180"/>
                  <a:gd name="T16" fmla="*/ 0 w 580"/>
                  <a:gd name="T17" fmla="*/ 1 h 180"/>
                  <a:gd name="T18" fmla="*/ 0 w 580"/>
                  <a:gd name="T19" fmla="*/ 1 h 180"/>
                  <a:gd name="T20" fmla="*/ 0 w 580"/>
                  <a:gd name="T21" fmla="*/ 1 h 180"/>
                  <a:gd name="T22" fmla="*/ 0 w 580"/>
                  <a:gd name="T23" fmla="*/ 0 h 180"/>
                  <a:gd name="T24" fmla="*/ 0 w 580"/>
                  <a:gd name="T25" fmla="*/ 1 h 180"/>
                  <a:gd name="T26" fmla="*/ 0 w 580"/>
                  <a:gd name="T27" fmla="*/ 1 h 180"/>
                  <a:gd name="T28" fmla="*/ 0 w 580"/>
                  <a:gd name="T29" fmla="*/ 1 h 180"/>
                  <a:gd name="T30" fmla="*/ 0 w 580"/>
                  <a:gd name="T31" fmla="*/ 1 h 180"/>
                  <a:gd name="T32" fmla="*/ 0 w 580"/>
                  <a:gd name="T33" fmla="*/ 1 h 180"/>
                  <a:gd name="T34" fmla="*/ 0 w 580"/>
                  <a:gd name="T35" fmla="*/ 0 h 180"/>
                  <a:gd name="T36" fmla="*/ 0 w 580"/>
                  <a:gd name="T37" fmla="*/ 1 h 180"/>
                  <a:gd name="T38" fmla="*/ 0 w 580"/>
                  <a:gd name="T39" fmla="*/ 1 h 180"/>
                  <a:gd name="T40" fmla="*/ 0 w 580"/>
                  <a:gd name="T41" fmla="*/ 1 h 180"/>
                  <a:gd name="T42" fmla="*/ 0 w 580"/>
                  <a:gd name="T43" fmla="*/ 1 h 180"/>
                  <a:gd name="T44" fmla="*/ 0 w 580"/>
                  <a:gd name="T45" fmla="*/ 1 h 180"/>
                  <a:gd name="T46" fmla="*/ 0 w 580"/>
                  <a:gd name="T47" fmla="*/ 1 h 180"/>
                  <a:gd name="T48" fmla="*/ 0 w 580"/>
                  <a:gd name="T49" fmla="*/ 1 h 180"/>
                  <a:gd name="T50" fmla="*/ 0 w 580"/>
                  <a:gd name="T51" fmla="*/ 1 h 180"/>
                  <a:gd name="T52" fmla="*/ 0 w 580"/>
                  <a:gd name="T53" fmla="*/ 1 h 180"/>
                  <a:gd name="T54" fmla="*/ 0 w 580"/>
                  <a:gd name="T55" fmla="*/ 1 h 180"/>
                  <a:gd name="T56" fmla="*/ 0 w 580"/>
                  <a:gd name="T57" fmla="*/ 1 h 180"/>
                  <a:gd name="T58" fmla="*/ 0 w 580"/>
                  <a:gd name="T59" fmla="*/ 1 h 180"/>
                  <a:gd name="T60" fmla="*/ 0 w 580"/>
                  <a:gd name="T61" fmla="*/ 1 h 180"/>
                  <a:gd name="T62" fmla="*/ 0 w 580"/>
                  <a:gd name="T63" fmla="*/ 1 h 180"/>
                  <a:gd name="T64" fmla="*/ 0 w 580"/>
                  <a:gd name="T65" fmla="*/ 1 h 180"/>
                  <a:gd name="T66" fmla="*/ 0 w 580"/>
                  <a:gd name="T67" fmla="*/ 1 h 180"/>
                  <a:gd name="T68" fmla="*/ 0 w 580"/>
                  <a:gd name="T69" fmla="*/ 1 h 180"/>
                  <a:gd name="T70" fmla="*/ 0 w 580"/>
                  <a:gd name="T71" fmla="*/ 1 h 180"/>
                  <a:gd name="T72" fmla="*/ 0 w 580"/>
                  <a:gd name="T73" fmla="*/ 1 h 180"/>
                  <a:gd name="T74" fmla="*/ 0 w 580"/>
                  <a:gd name="T75" fmla="*/ 1 h 180"/>
                  <a:gd name="T76" fmla="*/ 0 w 580"/>
                  <a:gd name="T77" fmla="*/ 1 h 180"/>
                  <a:gd name="T78" fmla="*/ 0 w 580"/>
                  <a:gd name="T79" fmla="*/ 1 h 180"/>
                  <a:gd name="T80" fmla="*/ 0 w 580"/>
                  <a:gd name="T81" fmla="*/ 1 h 180"/>
                  <a:gd name="T82" fmla="*/ 0 w 580"/>
                  <a:gd name="T83" fmla="*/ 1 h 18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80"/>
                  <a:gd name="T127" fmla="*/ 0 h 180"/>
                  <a:gd name="T128" fmla="*/ 580 w 580"/>
                  <a:gd name="T129" fmla="*/ 180 h 18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80" h="180">
                    <a:moveTo>
                      <a:pt x="166" y="164"/>
                    </a:moveTo>
                    <a:lnTo>
                      <a:pt x="144" y="145"/>
                    </a:lnTo>
                    <a:lnTo>
                      <a:pt x="121" y="126"/>
                    </a:lnTo>
                    <a:lnTo>
                      <a:pt x="96" y="107"/>
                    </a:lnTo>
                    <a:lnTo>
                      <a:pt x="73" y="89"/>
                    </a:lnTo>
                    <a:lnTo>
                      <a:pt x="48" y="69"/>
                    </a:lnTo>
                    <a:lnTo>
                      <a:pt x="27" y="50"/>
                    </a:lnTo>
                    <a:lnTo>
                      <a:pt x="10" y="29"/>
                    </a:lnTo>
                    <a:lnTo>
                      <a:pt x="0" y="7"/>
                    </a:lnTo>
                    <a:lnTo>
                      <a:pt x="7" y="3"/>
                    </a:lnTo>
                    <a:lnTo>
                      <a:pt x="17" y="1"/>
                    </a:lnTo>
                    <a:lnTo>
                      <a:pt x="26" y="0"/>
                    </a:lnTo>
                    <a:lnTo>
                      <a:pt x="38" y="2"/>
                    </a:lnTo>
                    <a:lnTo>
                      <a:pt x="48" y="2"/>
                    </a:lnTo>
                    <a:lnTo>
                      <a:pt x="60" y="5"/>
                    </a:lnTo>
                    <a:lnTo>
                      <a:pt x="70" y="7"/>
                    </a:lnTo>
                    <a:lnTo>
                      <a:pt x="81" y="11"/>
                    </a:lnTo>
                    <a:lnTo>
                      <a:pt x="84" y="0"/>
                    </a:lnTo>
                    <a:lnTo>
                      <a:pt x="122" y="18"/>
                    </a:lnTo>
                    <a:lnTo>
                      <a:pt x="165" y="32"/>
                    </a:lnTo>
                    <a:lnTo>
                      <a:pt x="209" y="40"/>
                    </a:lnTo>
                    <a:lnTo>
                      <a:pt x="255" y="48"/>
                    </a:lnTo>
                    <a:lnTo>
                      <a:pt x="299" y="53"/>
                    </a:lnTo>
                    <a:lnTo>
                      <a:pt x="346" y="59"/>
                    </a:lnTo>
                    <a:lnTo>
                      <a:pt x="390" y="68"/>
                    </a:lnTo>
                    <a:lnTo>
                      <a:pt x="435" y="81"/>
                    </a:lnTo>
                    <a:lnTo>
                      <a:pt x="454" y="92"/>
                    </a:lnTo>
                    <a:lnTo>
                      <a:pt x="473" y="104"/>
                    </a:lnTo>
                    <a:lnTo>
                      <a:pt x="492" y="117"/>
                    </a:lnTo>
                    <a:lnTo>
                      <a:pt x="513" y="129"/>
                    </a:lnTo>
                    <a:lnTo>
                      <a:pt x="530" y="141"/>
                    </a:lnTo>
                    <a:lnTo>
                      <a:pt x="548" y="154"/>
                    </a:lnTo>
                    <a:lnTo>
                      <a:pt x="564" y="166"/>
                    </a:lnTo>
                    <a:lnTo>
                      <a:pt x="580" y="180"/>
                    </a:lnTo>
                    <a:lnTo>
                      <a:pt x="527" y="176"/>
                    </a:lnTo>
                    <a:lnTo>
                      <a:pt x="476" y="174"/>
                    </a:lnTo>
                    <a:lnTo>
                      <a:pt x="422" y="172"/>
                    </a:lnTo>
                    <a:lnTo>
                      <a:pt x="369" y="172"/>
                    </a:lnTo>
                    <a:lnTo>
                      <a:pt x="315" y="171"/>
                    </a:lnTo>
                    <a:lnTo>
                      <a:pt x="263" y="170"/>
                    </a:lnTo>
                    <a:lnTo>
                      <a:pt x="213" y="166"/>
                    </a:lnTo>
                    <a:lnTo>
                      <a:pt x="166" y="164"/>
                    </a:lnTo>
                    <a:close/>
                  </a:path>
                </a:pathLst>
              </a:custGeom>
              <a:solidFill>
                <a:srgbClr val="DE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70" name="Freeform 229"/>
              <p:cNvSpPr>
                <a:spLocks/>
              </p:cNvSpPr>
              <p:nvPr/>
            </p:nvSpPr>
            <p:spPr bwMode="auto">
              <a:xfrm>
                <a:off x="4120" y="13449"/>
                <a:ext cx="156" cy="19"/>
              </a:xfrm>
              <a:custGeom>
                <a:avLst/>
                <a:gdLst>
                  <a:gd name="T0" fmla="*/ 0 w 469"/>
                  <a:gd name="T1" fmla="*/ 1 h 37"/>
                  <a:gd name="T2" fmla="*/ 0 w 469"/>
                  <a:gd name="T3" fmla="*/ 1 h 37"/>
                  <a:gd name="T4" fmla="*/ 0 w 469"/>
                  <a:gd name="T5" fmla="*/ 1 h 37"/>
                  <a:gd name="T6" fmla="*/ 0 w 469"/>
                  <a:gd name="T7" fmla="*/ 1 h 37"/>
                  <a:gd name="T8" fmla="*/ 0 w 469"/>
                  <a:gd name="T9" fmla="*/ 1 h 37"/>
                  <a:gd name="T10" fmla="*/ 0 w 469"/>
                  <a:gd name="T11" fmla="*/ 0 h 37"/>
                  <a:gd name="T12" fmla="*/ 0 w 469"/>
                  <a:gd name="T13" fmla="*/ 0 h 37"/>
                  <a:gd name="T14" fmla="*/ 0 w 469"/>
                  <a:gd name="T15" fmla="*/ 0 h 37"/>
                  <a:gd name="T16" fmla="*/ 0 w 469"/>
                  <a:gd name="T17" fmla="*/ 1 h 37"/>
                  <a:gd name="T18" fmla="*/ 0 w 469"/>
                  <a:gd name="T19" fmla="*/ 1 h 37"/>
                  <a:gd name="T20" fmla="*/ 0 w 469"/>
                  <a:gd name="T21" fmla="*/ 1 h 37"/>
                  <a:gd name="T22" fmla="*/ 0 w 469"/>
                  <a:gd name="T23" fmla="*/ 1 h 37"/>
                  <a:gd name="T24" fmla="*/ 0 w 469"/>
                  <a:gd name="T25" fmla="*/ 1 h 37"/>
                  <a:gd name="T26" fmla="*/ 0 w 469"/>
                  <a:gd name="T27" fmla="*/ 1 h 37"/>
                  <a:gd name="T28" fmla="*/ 0 w 469"/>
                  <a:gd name="T29" fmla="*/ 1 h 37"/>
                  <a:gd name="T30" fmla="*/ 0 w 469"/>
                  <a:gd name="T31" fmla="*/ 1 h 37"/>
                  <a:gd name="T32" fmla="*/ 0 w 469"/>
                  <a:gd name="T33" fmla="*/ 1 h 37"/>
                  <a:gd name="T34" fmla="*/ 0 w 469"/>
                  <a:gd name="T35" fmla="*/ 1 h 37"/>
                  <a:gd name="T36" fmla="*/ 0 w 469"/>
                  <a:gd name="T37" fmla="*/ 1 h 37"/>
                  <a:gd name="T38" fmla="*/ 0 w 469"/>
                  <a:gd name="T39" fmla="*/ 1 h 37"/>
                  <a:gd name="T40" fmla="*/ 0 w 469"/>
                  <a:gd name="T41" fmla="*/ 1 h 37"/>
                  <a:gd name="T42" fmla="*/ 0 w 469"/>
                  <a:gd name="T43" fmla="*/ 1 h 37"/>
                  <a:gd name="T44" fmla="*/ 0 w 469"/>
                  <a:gd name="T45" fmla="*/ 1 h 37"/>
                  <a:gd name="T46" fmla="*/ 0 w 469"/>
                  <a:gd name="T47" fmla="*/ 1 h 37"/>
                  <a:gd name="T48" fmla="*/ 0 w 469"/>
                  <a:gd name="T49" fmla="*/ 1 h 37"/>
                  <a:gd name="T50" fmla="*/ 0 w 469"/>
                  <a:gd name="T51" fmla="*/ 1 h 37"/>
                  <a:gd name="T52" fmla="*/ 0 w 469"/>
                  <a:gd name="T53" fmla="*/ 1 h 37"/>
                  <a:gd name="T54" fmla="*/ 0 w 469"/>
                  <a:gd name="T55" fmla="*/ 1 h 37"/>
                  <a:gd name="T56" fmla="*/ 0 w 469"/>
                  <a:gd name="T57" fmla="*/ 1 h 37"/>
                  <a:gd name="T58" fmla="*/ 0 w 469"/>
                  <a:gd name="T59" fmla="*/ 1 h 37"/>
                  <a:gd name="T60" fmla="*/ 0 w 469"/>
                  <a:gd name="T61" fmla="*/ 1 h 37"/>
                  <a:gd name="T62" fmla="*/ 0 w 469"/>
                  <a:gd name="T63" fmla="*/ 1 h 37"/>
                  <a:gd name="T64" fmla="*/ 0 w 469"/>
                  <a:gd name="T65" fmla="*/ 1 h 37"/>
                  <a:gd name="T66" fmla="*/ 0 w 469"/>
                  <a:gd name="T67" fmla="*/ 1 h 37"/>
                  <a:gd name="T68" fmla="*/ 0 w 469"/>
                  <a:gd name="T69" fmla="*/ 1 h 37"/>
                  <a:gd name="T70" fmla="*/ 0 w 469"/>
                  <a:gd name="T71" fmla="*/ 1 h 37"/>
                  <a:gd name="T72" fmla="*/ 0 w 469"/>
                  <a:gd name="T73" fmla="*/ 1 h 37"/>
                  <a:gd name="T74" fmla="*/ 0 w 469"/>
                  <a:gd name="T75" fmla="*/ 1 h 37"/>
                  <a:gd name="T76" fmla="*/ 0 w 469"/>
                  <a:gd name="T77" fmla="*/ 1 h 37"/>
                  <a:gd name="T78" fmla="*/ 0 w 469"/>
                  <a:gd name="T79" fmla="*/ 1 h 37"/>
                  <a:gd name="T80" fmla="*/ 0 w 469"/>
                  <a:gd name="T81" fmla="*/ 1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9"/>
                  <a:gd name="T124" fmla="*/ 0 h 37"/>
                  <a:gd name="T125" fmla="*/ 469 w 469"/>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9" h="37">
                    <a:moveTo>
                      <a:pt x="0" y="9"/>
                    </a:moveTo>
                    <a:lnTo>
                      <a:pt x="57" y="8"/>
                    </a:lnTo>
                    <a:lnTo>
                      <a:pt x="114" y="7"/>
                    </a:lnTo>
                    <a:lnTo>
                      <a:pt x="171" y="5"/>
                    </a:lnTo>
                    <a:lnTo>
                      <a:pt x="229" y="3"/>
                    </a:lnTo>
                    <a:lnTo>
                      <a:pt x="286" y="0"/>
                    </a:lnTo>
                    <a:lnTo>
                      <a:pt x="346" y="0"/>
                    </a:lnTo>
                    <a:lnTo>
                      <a:pt x="406" y="0"/>
                    </a:lnTo>
                    <a:lnTo>
                      <a:pt x="469" y="4"/>
                    </a:lnTo>
                    <a:lnTo>
                      <a:pt x="460" y="8"/>
                    </a:lnTo>
                    <a:lnTo>
                      <a:pt x="452" y="11"/>
                    </a:lnTo>
                    <a:lnTo>
                      <a:pt x="438" y="11"/>
                    </a:lnTo>
                    <a:lnTo>
                      <a:pt x="425" y="12"/>
                    </a:lnTo>
                    <a:lnTo>
                      <a:pt x="409" y="11"/>
                    </a:lnTo>
                    <a:lnTo>
                      <a:pt x="396" y="11"/>
                    </a:lnTo>
                    <a:lnTo>
                      <a:pt x="383" y="11"/>
                    </a:lnTo>
                    <a:lnTo>
                      <a:pt x="373" y="12"/>
                    </a:lnTo>
                    <a:lnTo>
                      <a:pt x="355" y="7"/>
                    </a:lnTo>
                    <a:lnTo>
                      <a:pt x="339" y="7"/>
                    </a:lnTo>
                    <a:lnTo>
                      <a:pt x="322" y="9"/>
                    </a:lnTo>
                    <a:lnTo>
                      <a:pt x="305" y="14"/>
                    </a:lnTo>
                    <a:lnTo>
                      <a:pt x="288" y="18"/>
                    </a:lnTo>
                    <a:lnTo>
                      <a:pt x="270" y="20"/>
                    </a:lnTo>
                    <a:lnTo>
                      <a:pt x="253" y="19"/>
                    </a:lnTo>
                    <a:lnTo>
                      <a:pt x="235" y="12"/>
                    </a:lnTo>
                    <a:lnTo>
                      <a:pt x="221" y="10"/>
                    </a:lnTo>
                    <a:lnTo>
                      <a:pt x="209" y="12"/>
                    </a:lnTo>
                    <a:lnTo>
                      <a:pt x="197" y="16"/>
                    </a:lnTo>
                    <a:lnTo>
                      <a:pt x="187" y="23"/>
                    </a:lnTo>
                    <a:lnTo>
                      <a:pt x="164" y="23"/>
                    </a:lnTo>
                    <a:lnTo>
                      <a:pt x="140" y="24"/>
                    </a:lnTo>
                    <a:lnTo>
                      <a:pt x="117" y="25"/>
                    </a:lnTo>
                    <a:lnTo>
                      <a:pt x="95" y="27"/>
                    </a:lnTo>
                    <a:lnTo>
                      <a:pt x="72" y="29"/>
                    </a:lnTo>
                    <a:lnTo>
                      <a:pt x="48" y="31"/>
                    </a:lnTo>
                    <a:lnTo>
                      <a:pt x="26" y="33"/>
                    </a:lnTo>
                    <a:lnTo>
                      <a:pt x="4" y="37"/>
                    </a:lnTo>
                    <a:lnTo>
                      <a:pt x="0" y="30"/>
                    </a:lnTo>
                    <a:lnTo>
                      <a:pt x="0" y="24"/>
                    </a:lnTo>
                    <a:lnTo>
                      <a:pt x="0" y="15"/>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71" name="Freeform 230"/>
              <p:cNvSpPr>
                <a:spLocks/>
              </p:cNvSpPr>
              <p:nvPr/>
            </p:nvSpPr>
            <p:spPr bwMode="auto">
              <a:xfrm>
                <a:off x="4391" y="13451"/>
                <a:ext cx="10" cy="12"/>
              </a:xfrm>
              <a:custGeom>
                <a:avLst/>
                <a:gdLst>
                  <a:gd name="T0" fmla="*/ 0 w 29"/>
                  <a:gd name="T1" fmla="*/ 1 h 24"/>
                  <a:gd name="T2" fmla="*/ 0 w 29"/>
                  <a:gd name="T3" fmla="*/ 0 h 24"/>
                  <a:gd name="T4" fmla="*/ 0 w 29"/>
                  <a:gd name="T5" fmla="*/ 1 h 24"/>
                  <a:gd name="T6" fmla="*/ 0 w 29"/>
                  <a:gd name="T7" fmla="*/ 1 h 24"/>
                  <a:gd name="T8" fmla="*/ 0 w 29"/>
                  <a:gd name="T9" fmla="*/ 1 h 24"/>
                  <a:gd name="T10" fmla="*/ 0 w 29"/>
                  <a:gd name="T11" fmla="*/ 1 h 24"/>
                  <a:gd name="T12" fmla="*/ 0 w 29"/>
                  <a:gd name="T13" fmla="*/ 1 h 24"/>
                  <a:gd name="T14" fmla="*/ 0 w 29"/>
                  <a:gd name="T15" fmla="*/ 1 h 24"/>
                  <a:gd name="T16" fmla="*/ 0 w 29"/>
                  <a:gd name="T17" fmla="*/ 1 h 24"/>
                  <a:gd name="T18" fmla="*/ 0 w 29"/>
                  <a:gd name="T19" fmla="*/ 1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24"/>
                  <a:gd name="T32" fmla="*/ 29 w 29"/>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24">
                    <a:moveTo>
                      <a:pt x="0" y="6"/>
                    </a:moveTo>
                    <a:lnTo>
                      <a:pt x="10" y="0"/>
                    </a:lnTo>
                    <a:lnTo>
                      <a:pt x="25" y="1"/>
                    </a:lnTo>
                    <a:lnTo>
                      <a:pt x="29" y="23"/>
                    </a:lnTo>
                    <a:lnTo>
                      <a:pt x="19" y="23"/>
                    </a:lnTo>
                    <a:lnTo>
                      <a:pt x="14" y="24"/>
                    </a:lnTo>
                    <a:lnTo>
                      <a:pt x="10" y="22"/>
                    </a:lnTo>
                    <a:lnTo>
                      <a:pt x="10" y="20"/>
                    </a:lnTo>
                    <a:lnTo>
                      <a:pt x="6" y="12"/>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72" name="Freeform 231"/>
              <p:cNvSpPr>
                <a:spLocks/>
              </p:cNvSpPr>
              <p:nvPr/>
            </p:nvSpPr>
            <p:spPr bwMode="auto">
              <a:xfrm>
                <a:off x="3236" y="13444"/>
                <a:ext cx="42" cy="20"/>
              </a:xfrm>
              <a:custGeom>
                <a:avLst/>
                <a:gdLst>
                  <a:gd name="T0" fmla="*/ 0 w 126"/>
                  <a:gd name="T1" fmla="*/ 1 h 38"/>
                  <a:gd name="T2" fmla="*/ 0 w 126"/>
                  <a:gd name="T3" fmla="*/ 1 h 38"/>
                  <a:gd name="T4" fmla="*/ 0 w 126"/>
                  <a:gd name="T5" fmla="*/ 1 h 38"/>
                  <a:gd name="T6" fmla="*/ 0 w 126"/>
                  <a:gd name="T7" fmla="*/ 1 h 38"/>
                  <a:gd name="T8" fmla="*/ 0 w 126"/>
                  <a:gd name="T9" fmla="*/ 1 h 38"/>
                  <a:gd name="T10" fmla="*/ 0 w 126"/>
                  <a:gd name="T11" fmla="*/ 1 h 38"/>
                  <a:gd name="T12" fmla="*/ 0 w 126"/>
                  <a:gd name="T13" fmla="*/ 1 h 38"/>
                  <a:gd name="T14" fmla="*/ 0 w 126"/>
                  <a:gd name="T15" fmla="*/ 0 h 38"/>
                  <a:gd name="T16" fmla="*/ 0 w 126"/>
                  <a:gd name="T17" fmla="*/ 1 h 38"/>
                  <a:gd name="T18" fmla="*/ 0 w 126"/>
                  <a:gd name="T19" fmla="*/ 1 h 38"/>
                  <a:gd name="T20" fmla="*/ 0 w 126"/>
                  <a:gd name="T21" fmla="*/ 1 h 38"/>
                  <a:gd name="T22" fmla="*/ 0 w 126"/>
                  <a:gd name="T23" fmla="*/ 1 h 38"/>
                  <a:gd name="T24" fmla="*/ 0 w 126"/>
                  <a:gd name="T25" fmla="*/ 1 h 38"/>
                  <a:gd name="T26" fmla="*/ 0 w 126"/>
                  <a:gd name="T27" fmla="*/ 1 h 38"/>
                  <a:gd name="T28" fmla="*/ 0 w 126"/>
                  <a:gd name="T29" fmla="*/ 1 h 38"/>
                  <a:gd name="T30" fmla="*/ 0 w 126"/>
                  <a:gd name="T31" fmla="*/ 1 h 38"/>
                  <a:gd name="T32" fmla="*/ 0 w 126"/>
                  <a:gd name="T33" fmla="*/ 1 h 38"/>
                  <a:gd name="T34" fmla="*/ 0 w 126"/>
                  <a:gd name="T35" fmla="*/ 1 h 38"/>
                  <a:gd name="T36" fmla="*/ 0 w 126"/>
                  <a:gd name="T37" fmla="*/ 1 h 38"/>
                  <a:gd name="T38" fmla="*/ 0 w 126"/>
                  <a:gd name="T39" fmla="*/ 1 h 38"/>
                  <a:gd name="T40" fmla="*/ 0 w 126"/>
                  <a:gd name="T41" fmla="*/ 1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6"/>
                  <a:gd name="T64" fmla="*/ 0 h 38"/>
                  <a:gd name="T65" fmla="*/ 126 w 126"/>
                  <a:gd name="T66" fmla="*/ 38 h 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6" h="38">
                    <a:moveTo>
                      <a:pt x="0" y="14"/>
                    </a:moveTo>
                    <a:lnTo>
                      <a:pt x="11" y="12"/>
                    </a:lnTo>
                    <a:lnTo>
                      <a:pt x="25" y="11"/>
                    </a:lnTo>
                    <a:lnTo>
                      <a:pt x="38" y="7"/>
                    </a:lnTo>
                    <a:lnTo>
                      <a:pt x="54" y="5"/>
                    </a:lnTo>
                    <a:lnTo>
                      <a:pt x="69" y="2"/>
                    </a:lnTo>
                    <a:lnTo>
                      <a:pt x="85" y="1"/>
                    </a:lnTo>
                    <a:lnTo>
                      <a:pt x="100" y="0"/>
                    </a:lnTo>
                    <a:lnTo>
                      <a:pt x="116" y="3"/>
                    </a:lnTo>
                    <a:lnTo>
                      <a:pt x="117" y="10"/>
                    </a:lnTo>
                    <a:lnTo>
                      <a:pt x="123" y="17"/>
                    </a:lnTo>
                    <a:lnTo>
                      <a:pt x="126" y="23"/>
                    </a:lnTo>
                    <a:lnTo>
                      <a:pt x="123" y="31"/>
                    </a:lnTo>
                    <a:lnTo>
                      <a:pt x="106" y="32"/>
                    </a:lnTo>
                    <a:lnTo>
                      <a:pt x="90" y="35"/>
                    </a:lnTo>
                    <a:lnTo>
                      <a:pt x="69" y="36"/>
                    </a:lnTo>
                    <a:lnTo>
                      <a:pt x="52" y="38"/>
                    </a:lnTo>
                    <a:lnTo>
                      <a:pt x="33" y="36"/>
                    </a:lnTo>
                    <a:lnTo>
                      <a:pt x="18" y="33"/>
                    </a:lnTo>
                    <a:lnTo>
                      <a:pt x="6" y="24"/>
                    </a:lnTo>
                    <a:lnTo>
                      <a:pt x="0"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73" name="Freeform 232"/>
              <p:cNvSpPr>
                <a:spLocks/>
              </p:cNvSpPr>
              <p:nvPr/>
            </p:nvSpPr>
            <p:spPr bwMode="auto">
              <a:xfrm>
                <a:off x="3281" y="13438"/>
                <a:ext cx="51" cy="23"/>
              </a:xfrm>
              <a:custGeom>
                <a:avLst/>
                <a:gdLst>
                  <a:gd name="T0" fmla="*/ 0 w 152"/>
                  <a:gd name="T1" fmla="*/ 0 h 47"/>
                  <a:gd name="T2" fmla="*/ 0 w 152"/>
                  <a:gd name="T3" fmla="*/ 0 h 47"/>
                  <a:gd name="T4" fmla="*/ 0 w 152"/>
                  <a:gd name="T5" fmla="*/ 0 h 47"/>
                  <a:gd name="T6" fmla="*/ 0 w 152"/>
                  <a:gd name="T7" fmla="*/ 0 h 47"/>
                  <a:gd name="T8" fmla="*/ 0 w 152"/>
                  <a:gd name="T9" fmla="*/ 0 h 47"/>
                  <a:gd name="T10" fmla="*/ 0 w 152"/>
                  <a:gd name="T11" fmla="*/ 0 h 47"/>
                  <a:gd name="T12" fmla="*/ 0 w 152"/>
                  <a:gd name="T13" fmla="*/ 0 h 47"/>
                  <a:gd name="T14" fmla="*/ 0 w 152"/>
                  <a:gd name="T15" fmla="*/ 0 h 47"/>
                  <a:gd name="T16" fmla="*/ 0 w 152"/>
                  <a:gd name="T17" fmla="*/ 0 h 47"/>
                  <a:gd name="T18" fmla="*/ 0 w 152"/>
                  <a:gd name="T19" fmla="*/ 0 h 47"/>
                  <a:gd name="T20" fmla="*/ 0 w 152"/>
                  <a:gd name="T21" fmla="*/ 0 h 47"/>
                  <a:gd name="T22" fmla="*/ 0 w 152"/>
                  <a:gd name="T23" fmla="*/ 0 h 47"/>
                  <a:gd name="T24" fmla="*/ 0 w 152"/>
                  <a:gd name="T25" fmla="*/ 0 h 47"/>
                  <a:gd name="T26" fmla="*/ 0 w 152"/>
                  <a:gd name="T27" fmla="*/ 0 h 47"/>
                  <a:gd name="T28" fmla="*/ 0 w 152"/>
                  <a:gd name="T29" fmla="*/ 0 h 47"/>
                  <a:gd name="T30" fmla="*/ 0 w 152"/>
                  <a:gd name="T31" fmla="*/ 0 h 47"/>
                  <a:gd name="T32" fmla="*/ 0 w 152"/>
                  <a:gd name="T33" fmla="*/ 0 h 47"/>
                  <a:gd name="T34" fmla="*/ 0 w 152"/>
                  <a:gd name="T35" fmla="*/ 0 h 47"/>
                  <a:gd name="T36" fmla="*/ 0 w 152"/>
                  <a:gd name="T37" fmla="*/ 0 h 47"/>
                  <a:gd name="T38" fmla="*/ 0 w 152"/>
                  <a:gd name="T39" fmla="*/ 0 h 47"/>
                  <a:gd name="T40" fmla="*/ 0 w 152"/>
                  <a:gd name="T41" fmla="*/ 0 h 47"/>
                  <a:gd name="T42" fmla="*/ 0 w 152"/>
                  <a:gd name="T43" fmla="*/ 0 h 47"/>
                  <a:gd name="T44" fmla="*/ 0 w 152"/>
                  <a:gd name="T45" fmla="*/ 0 h 47"/>
                  <a:gd name="T46" fmla="*/ 0 w 152"/>
                  <a:gd name="T47" fmla="*/ 0 h 47"/>
                  <a:gd name="T48" fmla="*/ 0 w 152"/>
                  <a:gd name="T49" fmla="*/ 0 h 47"/>
                  <a:gd name="T50" fmla="*/ 0 w 152"/>
                  <a:gd name="T51" fmla="*/ 0 h 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2"/>
                  <a:gd name="T79" fmla="*/ 0 h 47"/>
                  <a:gd name="T80" fmla="*/ 152 w 152"/>
                  <a:gd name="T81" fmla="*/ 47 h 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2" h="47">
                    <a:moveTo>
                      <a:pt x="0" y="22"/>
                    </a:moveTo>
                    <a:lnTo>
                      <a:pt x="0" y="17"/>
                    </a:lnTo>
                    <a:lnTo>
                      <a:pt x="19" y="16"/>
                    </a:lnTo>
                    <a:lnTo>
                      <a:pt x="41" y="12"/>
                    </a:lnTo>
                    <a:lnTo>
                      <a:pt x="63" y="7"/>
                    </a:lnTo>
                    <a:lnTo>
                      <a:pt x="86" y="2"/>
                    </a:lnTo>
                    <a:lnTo>
                      <a:pt x="107" y="0"/>
                    </a:lnTo>
                    <a:lnTo>
                      <a:pt x="126" y="3"/>
                    </a:lnTo>
                    <a:lnTo>
                      <a:pt x="140" y="13"/>
                    </a:lnTo>
                    <a:lnTo>
                      <a:pt x="152" y="33"/>
                    </a:lnTo>
                    <a:lnTo>
                      <a:pt x="143" y="39"/>
                    </a:lnTo>
                    <a:lnTo>
                      <a:pt x="134" y="43"/>
                    </a:lnTo>
                    <a:lnTo>
                      <a:pt x="123" y="44"/>
                    </a:lnTo>
                    <a:lnTo>
                      <a:pt x="112" y="45"/>
                    </a:lnTo>
                    <a:lnTo>
                      <a:pt x="99" y="44"/>
                    </a:lnTo>
                    <a:lnTo>
                      <a:pt x="88" y="44"/>
                    </a:lnTo>
                    <a:lnTo>
                      <a:pt x="76" y="44"/>
                    </a:lnTo>
                    <a:lnTo>
                      <a:pt x="67" y="47"/>
                    </a:lnTo>
                    <a:lnTo>
                      <a:pt x="54" y="47"/>
                    </a:lnTo>
                    <a:lnTo>
                      <a:pt x="44" y="47"/>
                    </a:lnTo>
                    <a:lnTo>
                      <a:pt x="34" y="46"/>
                    </a:lnTo>
                    <a:lnTo>
                      <a:pt x="25" y="44"/>
                    </a:lnTo>
                    <a:lnTo>
                      <a:pt x="16" y="39"/>
                    </a:lnTo>
                    <a:lnTo>
                      <a:pt x="9" y="34"/>
                    </a:lnTo>
                    <a:lnTo>
                      <a:pt x="3" y="28"/>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74" name="Freeform 233"/>
              <p:cNvSpPr>
                <a:spLocks/>
              </p:cNvSpPr>
              <p:nvPr/>
            </p:nvSpPr>
            <p:spPr bwMode="auto">
              <a:xfrm>
                <a:off x="3348" y="13431"/>
                <a:ext cx="52" cy="27"/>
              </a:xfrm>
              <a:custGeom>
                <a:avLst/>
                <a:gdLst>
                  <a:gd name="T0" fmla="*/ 0 w 157"/>
                  <a:gd name="T1" fmla="*/ 0 h 56"/>
                  <a:gd name="T2" fmla="*/ 0 w 157"/>
                  <a:gd name="T3" fmla="*/ 0 h 56"/>
                  <a:gd name="T4" fmla="*/ 0 w 157"/>
                  <a:gd name="T5" fmla="*/ 0 h 56"/>
                  <a:gd name="T6" fmla="*/ 0 w 157"/>
                  <a:gd name="T7" fmla="*/ 0 h 56"/>
                  <a:gd name="T8" fmla="*/ 0 w 157"/>
                  <a:gd name="T9" fmla="*/ 0 h 56"/>
                  <a:gd name="T10" fmla="*/ 0 w 157"/>
                  <a:gd name="T11" fmla="*/ 0 h 56"/>
                  <a:gd name="T12" fmla="*/ 0 w 157"/>
                  <a:gd name="T13" fmla="*/ 0 h 56"/>
                  <a:gd name="T14" fmla="*/ 0 w 157"/>
                  <a:gd name="T15" fmla="*/ 0 h 56"/>
                  <a:gd name="T16" fmla="*/ 0 w 157"/>
                  <a:gd name="T17" fmla="*/ 0 h 56"/>
                  <a:gd name="T18" fmla="*/ 0 w 157"/>
                  <a:gd name="T19" fmla="*/ 0 h 56"/>
                  <a:gd name="T20" fmla="*/ 0 w 157"/>
                  <a:gd name="T21" fmla="*/ 0 h 56"/>
                  <a:gd name="T22" fmla="*/ 0 w 157"/>
                  <a:gd name="T23" fmla="*/ 0 h 56"/>
                  <a:gd name="T24" fmla="*/ 0 w 157"/>
                  <a:gd name="T25" fmla="*/ 0 h 56"/>
                  <a:gd name="T26" fmla="*/ 0 w 157"/>
                  <a:gd name="T27" fmla="*/ 0 h 56"/>
                  <a:gd name="T28" fmla="*/ 0 w 157"/>
                  <a:gd name="T29" fmla="*/ 0 h 56"/>
                  <a:gd name="T30" fmla="*/ 0 w 157"/>
                  <a:gd name="T31" fmla="*/ 0 h 56"/>
                  <a:gd name="T32" fmla="*/ 0 w 157"/>
                  <a:gd name="T33" fmla="*/ 0 h 56"/>
                  <a:gd name="T34" fmla="*/ 0 w 157"/>
                  <a:gd name="T35" fmla="*/ 0 h 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7"/>
                  <a:gd name="T55" fmla="*/ 0 h 56"/>
                  <a:gd name="T56" fmla="*/ 157 w 157"/>
                  <a:gd name="T57" fmla="*/ 56 h 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7" h="56">
                    <a:moveTo>
                      <a:pt x="0" y="10"/>
                    </a:moveTo>
                    <a:lnTo>
                      <a:pt x="21" y="7"/>
                    </a:lnTo>
                    <a:lnTo>
                      <a:pt x="44" y="4"/>
                    </a:lnTo>
                    <a:lnTo>
                      <a:pt x="67" y="0"/>
                    </a:lnTo>
                    <a:lnTo>
                      <a:pt x="92" y="0"/>
                    </a:lnTo>
                    <a:lnTo>
                      <a:pt x="113" y="2"/>
                    </a:lnTo>
                    <a:lnTo>
                      <a:pt x="133" y="8"/>
                    </a:lnTo>
                    <a:lnTo>
                      <a:pt x="146" y="21"/>
                    </a:lnTo>
                    <a:lnTo>
                      <a:pt x="157" y="42"/>
                    </a:lnTo>
                    <a:lnTo>
                      <a:pt x="143" y="43"/>
                    </a:lnTo>
                    <a:lnTo>
                      <a:pt x="132" y="45"/>
                    </a:lnTo>
                    <a:lnTo>
                      <a:pt x="116" y="47"/>
                    </a:lnTo>
                    <a:lnTo>
                      <a:pt x="101" y="49"/>
                    </a:lnTo>
                    <a:lnTo>
                      <a:pt x="84" y="50"/>
                    </a:lnTo>
                    <a:lnTo>
                      <a:pt x="67" y="52"/>
                    </a:lnTo>
                    <a:lnTo>
                      <a:pt x="51" y="53"/>
                    </a:lnTo>
                    <a:lnTo>
                      <a:pt x="38" y="56"/>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75" name="Freeform 234"/>
              <p:cNvSpPr>
                <a:spLocks/>
              </p:cNvSpPr>
              <p:nvPr/>
            </p:nvSpPr>
            <p:spPr bwMode="auto">
              <a:xfrm>
                <a:off x="3177" y="13446"/>
                <a:ext cx="45" cy="14"/>
              </a:xfrm>
              <a:custGeom>
                <a:avLst/>
                <a:gdLst>
                  <a:gd name="T0" fmla="*/ 0 w 135"/>
                  <a:gd name="T1" fmla="*/ 0 h 28"/>
                  <a:gd name="T2" fmla="*/ 0 w 135"/>
                  <a:gd name="T3" fmla="*/ 1 h 28"/>
                  <a:gd name="T4" fmla="*/ 0 w 135"/>
                  <a:gd name="T5" fmla="*/ 1 h 28"/>
                  <a:gd name="T6" fmla="*/ 0 w 135"/>
                  <a:gd name="T7" fmla="*/ 1 h 28"/>
                  <a:gd name="T8" fmla="*/ 0 w 135"/>
                  <a:gd name="T9" fmla="*/ 1 h 28"/>
                  <a:gd name="T10" fmla="*/ 0 w 135"/>
                  <a:gd name="T11" fmla="*/ 1 h 28"/>
                  <a:gd name="T12" fmla="*/ 0 w 135"/>
                  <a:gd name="T13" fmla="*/ 1 h 28"/>
                  <a:gd name="T14" fmla="*/ 0 w 135"/>
                  <a:gd name="T15" fmla="*/ 1 h 28"/>
                  <a:gd name="T16" fmla="*/ 0 w 135"/>
                  <a:gd name="T17" fmla="*/ 1 h 28"/>
                  <a:gd name="T18" fmla="*/ 0 w 135"/>
                  <a:gd name="T19" fmla="*/ 1 h 28"/>
                  <a:gd name="T20" fmla="*/ 0 w 135"/>
                  <a:gd name="T21" fmla="*/ 1 h 28"/>
                  <a:gd name="T22" fmla="*/ 0 w 135"/>
                  <a:gd name="T23" fmla="*/ 1 h 28"/>
                  <a:gd name="T24" fmla="*/ 0 w 135"/>
                  <a:gd name="T25" fmla="*/ 1 h 28"/>
                  <a:gd name="T26" fmla="*/ 0 w 135"/>
                  <a:gd name="T27" fmla="*/ 1 h 28"/>
                  <a:gd name="T28" fmla="*/ 0 w 135"/>
                  <a:gd name="T29" fmla="*/ 1 h 28"/>
                  <a:gd name="T30" fmla="*/ 0 w 135"/>
                  <a:gd name="T31" fmla="*/ 1 h 28"/>
                  <a:gd name="T32" fmla="*/ 0 w 135"/>
                  <a:gd name="T33" fmla="*/ 0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5"/>
                  <a:gd name="T52" fmla="*/ 0 h 28"/>
                  <a:gd name="T53" fmla="*/ 135 w 135"/>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5" h="28">
                    <a:moveTo>
                      <a:pt x="0" y="0"/>
                    </a:moveTo>
                    <a:lnTo>
                      <a:pt x="16" y="2"/>
                    </a:lnTo>
                    <a:lnTo>
                      <a:pt x="37" y="3"/>
                    </a:lnTo>
                    <a:lnTo>
                      <a:pt x="59" y="1"/>
                    </a:lnTo>
                    <a:lnTo>
                      <a:pt x="80" y="1"/>
                    </a:lnTo>
                    <a:lnTo>
                      <a:pt x="99" y="1"/>
                    </a:lnTo>
                    <a:lnTo>
                      <a:pt x="116" y="4"/>
                    </a:lnTo>
                    <a:lnTo>
                      <a:pt x="127" y="13"/>
                    </a:lnTo>
                    <a:lnTo>
                      <a:pt x="135" y="28"/>
                    </a:lnTo>
                    <a:lnTo>
                      <a:pt x="114" y="20"/>
                    </a:lnTo>
                    <a:lnTo>
                      <a:pt x="95" y="19"/>
                    </a:lnTo>
                    <a:lnTo>
                      <a:pt x="73" y="20"/>
                    </a:lnTo>
                    <a:lnTo>
                      <a:pt x="54" y="22"/>
                    </a:lnTo>
                    <a:lnTo>
                      <a:pt x="34" y="22"/>
                    </a:lnTo>
                    <a:lnTo>
                      <a:pt x="18" y="20"/>
                    </a:lnTo>
                    <a:lnTo>
                      <a:pt x="6" y="1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76" name="Freeform 235"/>
              <p:cNvSpPr>
                <a:spLocks/>
              </p:cNvSpPr>
              <p:nvPr/>
            </p:nvSpPr>
            <p:spPr bwMode="auto">
              <a:xfrm>
                <a:off x="3398" y="13425"/>
                <a:ext cx="82" cy="24"/>
              </a:xfrm>
              <a:custGeom>
                <a:avLst/>
                <a:gdLst>
                  <a:gd name="T0" fmla="*/ 0 w 246"/>
                  <a:gd name="T1" fmla="*/ 1 h 46"/>
                  <a:gd name="T2" fmla="*/ 0 w 246"/>
                  <a:gd name="T3" fmla="*/ 1 h 46"/>
                  <a:gd name="T4" fmla="*/ 0 w 246"/>
                  <a:gd name="T5" fmla="*/ 1 h 46"/>
                  <a:gd name="T6" fmla="*/ 0 w 246"/>
                  <a:gd name="T7" fmla="*/ 1 h 46"/>
                  <a:gd name="T8" fmla="*/ 0 w 246"/>
                  <a:gd name="T9" fmla="*/ 0 h 46"/>
                  <a:gd name="T10" fmla="*/ 0 w 246"/>
                  <a:gd name="T11" fmla="*/ 1 h 46"/>
                  <a:gd name="T12" fmla="*/ 0 w 246"/>
                  <a:gd name="T13" fmla="*/ 1 h 46"/>
                  <a:gd name="T14" fmla="*/ 0 w 246"/>
                  <a:gd name="T15" fmla="*/ 1 h 46"/>
                  <a:gd name="T16" fmla="*/ 0 w 246"/>
                  <a:gd name="T17" fmla="*/ 1 h 46"/>
                  <a:gd name="T18" fmla="*/ 0 w 246"/>
                  <a:gd name="T19" fmla="*/ 1 h 46"/>
                  <a:gd name="T20" fmla="*/ 0 w 246"/>
                  <a:gd name="T21" fmla="*/ 1 h 46"/>
                  <a:gd name="T22" fmla="*/ 0 w 246"/>
                  <a:gd name="T23" fmla="*/ 1 h 46"/>
                  <a:gd name="T24" fmla="*/ 0 w 246"/>
                  <a:gd name="T25" fmla="*/ 1 h 46"/>
                  <a:gd name="T26" fmla="*/ 0 w 246"/>
                  <a:gd name="T27" fmla="*/ 1 h 46"/>
                  <a:gd name="T28" fmla="*/ 0 w 246"/>
                  <a:gd name="T29" fmla="*/ 1 h 46"/>
                  <a:gd name="T30" fmla="*/ 0 w 246"/>
                  <a:gd name="T31" fmla="*/ 1 h 46"/>
                  <a:gd name="T32" fmla="*/ 0 w 246"/>
                  <a:gd name="T33" fmla="*/ 1 h 46"/>
                  <a:gd name="T34" fmla="*/ 0 w 246"/>
                  <a:gd name="T35" fmla="*/ 1 h 46"/>
                  <a:gd name="T36" fmla="*/ 0 w 246"/>
                  <a:gd name="T37" fmla="*/ 1 h 46"/>
                  <a:gd name="T38" fmla="*/ 0 w 246"/>
                  <a:gd name="T39" fmla="*/ 1 h 46"/>
                  <a:gd name="T40" fmla="*/ 0 w 246"/>
                  <a:gd name="T41" fmla="*/ 1 h 46"/>
                  <a:gd name="T42" fmla="*/ 0 w 246"/>
                  <a:gd name="T43" fmla="*/ 1 h 46"/>
                  <a:gd name="T44" fmla="*/ 0 w 246"/>
                  <a:gd name="T45" fmla="*/ 1 h 46"/>
                  <a:gd name="T46" fmla="*/ 0 w 246"/>
                  <a:gd name="T47" fmla="*/ 1 h 46"/>
                  <a:gd name="T48" fmla="*/ 0 w 246"/>
                  <a:gd name="T49" fmla="*/ 1 h 46"/>
                  <a:gd name="T50" fmla="*/ 0 w 246"/>
                  <a:gd name="T51" fmla="*/ 1 h 46"/>
                  <a:gd name="T52" fmla="*/ 0 w 246"/>
                  <a:gd name="T53" fmla="*/ 1 h 46"/>
                  <a:gd name="T54" fmla="*/ 0 w 246"/>
                  <a:gd name="T55" fmla="*/ 1 h 46"/>
                  <a:gd name="T56" fmla="*/ 0 w 246"/>
                  <a:gd name="T57" fmla="*/ 1 h 46"/>
                  <a:gd name="T58" fmla="*/ 0 w 246"/>
                  <a:gd name="T59" fmla="*/ 1 h 4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46"/>
                  <a:gd name="T91" fmla="*/ 0 h 46"/>
                  <a:gd name="T92" fmla="*/ 246 w 246"/>
                  <a:gd name="T93" fmla="*/ 46 h 4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46" h="46">
                    <a:moveTo>
                      <a:pt x="0" y="9"/>
                    </a:moveTo>
                    <a:lnTo>
                      <a:pt x="31" y="7"/>
                    </a:lnTo>
                    <a:lnTo>
                      <a:pt x="66" y="4"/>
                    </a:lnTo>
                    <a:lnTo>
                      <a:pt x="101" y="1"/>
                    </a:lnTo>
                    <a:lnTo>
                      <a:pt x="136" y="0"/>
                    </a:lnTo>
                    <a:lnTo>
                      <a:pt x="170" y="1"/>
                    </a:lnTo>
                    <a:lnTo>
                      <a:pt x="199" y="7"/>
                    </a:lnTo>
                    <a:lnTo>
                      <a:pt x="224" y="20"/>
                    </a:lnTo>
                    <a:lnTo>
                      <a:pt x="246" y="41"/>
                    </a:lnTo>
                    <a:lnTo>
                      <a:pt x="236" y="41"/>
                    </a:lnTo>
                    <a:lnTo>
                      <a:pt x="225" y="42"/>
                    </a:lnTo>
                    <a:lnTo>
                      <a:pt x="215" y="42"/>
                    </a:lnTo>
                    <a:lnTo>
                      <a:pt x="206" y="43"/>
                    </a:lnTo>
                    <a:lnTo>
                      <a:pt x="196" y="42"/>
                    </a:lnTo>
                    <a:lnTo>
                      <a:pt x="187" y="42"/>
                    </a:lnTo>
                    <a:lnTo>
                      <a:pt x="177" y="42"/>
                    </a:lnTo>
                    <a:lnTo>
                      <a:pt x="168" y="44"/>
                    </a:lnTo>
                    <a:lnTo>
                      <a:pt x="161" y="39"/>
                    </a:lnTo>
                    <a:lnTo>
                      <a:pt x="158" y="35"/>
                    </a:lnTo>
                    <a:lnTo>
                      <a:pt x="155" y="31"/>
                    </a:lnTo>
                    <a:lnTo>
                      <a:pt x="149" y="31"/>
                    </a:lnTo>
                    <a:lnTo>
                      <a:pt x="149" y="46"/>
                    </a:lnTo>
                    <a:lnTo>
                      <a:pt x="125" y="44"/>
                    </a:lnTo>
                    <a:lnTo>
                      <a:pt x="103" y="45"/>
                    </a:lnTo>
                    <a:lnTo>
                      <a:pt x="79" y="46"/>
                    </a:lnTo>
                    <a:lnTo>
                      <a:pt x="59" y="46"/>
                    </a:lnTo>
                    <a:lnTo>
                      <a:pt x="38" y="43"/>
                    </a:lnTo>
                    <a:lnTo>
                      <a:pt x="22" y="37"/>
                    </a:lnTo>
                    <a:lnTo>
                      <a:pt x="9" y="26"/>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77" name="Freeform 236"/>
              <p:cNvSpPr>
                <a:spLocks/>
              </p:cNvSpPr>
              <p:nvPr/>
            </p:nvSpPr>
            <p:spPr bwMode="auto">
              <a:xfrm>
                <a:off x="3496" y="13424"/>
                <a:ext cx="37" cy="21"/>
              </a:xfrm>
              <a:custGeom>
                <a:avLst/>
                <a:gdLst>
                  <a:gd name="T0" fmla="*/ 0 w 113"/>
                  <a:gd name="T1" fmla="*/ 1 h 41"/>
                  <a:gd name="T2" fmla="*/ 0 w 113"/>
                  <a:gd name="T3" fmla="*/ 1 h 41"/>
                  <a:gd name="T4" fmla="*/ 0 w 113"/>
                  <a:gd name="T5" fmla="*/ 1 h 41"/>
                  <a:gd name="T6" fmla="*/ 0 w 113"/>
                  <a:gd name="T7" fmla="*/ 0 h 41"/>
                  <a:gd name="T8" fmla="*/ 0 w 113"/>
                  <a:gd name="T9" fmla="*/ 1 h 41"/>
                  <a:gd name="T10" fmla="*/ 0 w 113"/>
                  <a:gd name="T11" fmla="*/ 1 h 41"/>
                  <a:gd name="T12" fmla="*/ 0 w 113"/>
                  <a:gd name="T13" fmla="*/ 1 h 41"/>
                  <a:gd name="T14" fmla="*/ 0 w 113"/>
                  <a:gd name="T15" fmla="*/ 1 h 41"/>
                  <a:gd name="T16" fmla="*/ 0 w 113"/>
                  <a:gd name="T17" fmla="*/ 1 h 41"/>
                  <a:gd name="T18" fmla="*/ 0 w 113"/>
                  <a:gd name="T19" fmla="*/ 1 h 41"/>
                  <a:gd name="T20" fmla="*/ 0 w 113"/>
                  <a:gd name="T21" fmla="*/ 1 h 41"/>
                  <a:gd name="T22" fmla="*/ 0 w 113"/>
                  <a:gd name="T23" fmla="*/ 1 h 41"/>
                  <a:gd name="T24" fmla="*/ 0 w 113"/>
                  <a:gd name="T25" fmla="*/ 1 h 41"/>
                  <a:gd name="T26" fmla="*/ 0 w 113"/>
                  <a:gd name="T27" fmla="*/ 1 h 41"/>
                  <a:gd name="T28" fmla="*/ 0 w 113"/>
                  <a:gd name="T29" fmla="*/ 1 h 41"/>
                  <a:gd name="T30" fmla="*/ 0 w 113"/>
                  <a:gd name="T31" fmla="*/ 1 h 41"/>
                  <a:gd name="T32" fmla="*/ 0 w 113"/>
                  <a:gd name="T33" fmla="*/ 1 h 41"/>
                  <a:gd name="T34" fmla="*/ 0 w 113"/>
                  <a:gd name="T35" fmla="*/ 1 h 4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3"/>
                  <a:gd name="T55" fmla="*/ 0 h 41"/>
                  <a:gd name="T56" fmla="*/ 113 w 113"/>
                  <a:gd name="T57" fmla="*/ 41 h 4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3" h="41">
                    <a:moveTo>
                      <a:pt x="0" y="8"/>
                    </a:moveTo>
                    <a:lnTo>
                      <a:pt x="12" y="5"/>
                    </a:lnTo>
                    <a:lnTo>
                      <a:pt x="26" y="2"/>
                    </a:lnTo>
                    <a:lnTo>
                      <a:pt x="41" y="0"/>
                    </a:lnTo>
                    <a:lnTo>
                      <a:pt x="59" y="1"/>
                    </a:lnTo>
                    <a:lnTo>
                      <a:pt x="72" y="2"/>
                    </a:lnTo>
                    <a:lnTo>
                      <a:pt x="86" y="6"/>
                    </a:lnTo>
                    <a:lnTo>
                      <a:pt x="98" y="14"/>
                    </a:lnTo>
                    <a:lnTo>
                      <a:pt x="108" y="24"/>
                    </a:lnTo>
                    <a:lnTo>
                      <a:pt x="113" y="38"/>
                    </a:lnTo>
                    <a:lnTo>
                      <a:pt x="95" y="40"/>
                    </a:lnTo>
                    <a:lnTo>
                      <a:pt x="78" y="41"/>
                    </a:lnTo>
                    <a:lnTo>
                      <a:pt x="60" y="40"/>
                    </a:lnTo>
                    <a:lnTo>
                      <a:pt x="45" y="39"/>
                    </a:lnTo>
                    <a:lnTo>
                      <a:pt x="29" y="34"/>
                    </a:lnTo>
                    <a:lnTo>
                      <a:pt x="18" y="28"/>
                    </a:lnTo>
                    <a:lnTo>
                      <a:pt x="6" y="19"/>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78" name="Freeform 237"/>
              <p:cNvSpPr>
                <a:spLocks/>
              </p:cNvSpPr>
              <p:nvPr/>
            </p:nvSpPr>
            <p:spPr bwMode="auto">
              <a:xfrm>
                <a:off x="3534" y="13423"/>
                <a:ext cx="63" cy="19"/>
              </a:xfrm>
              <a:custGeom>
                <a:avLst/>
                <a:gdLst>
                  <a:gd name="T0" fmla="*/ 0 w 187"/>
                  <a:gd name="T1" fmla="*/ 1 h 38"/>
                  <a:gd name="T2" fmla="*/ 0 w 187"/>
                  <a:gd name="T3" fmla="*/ 1 h 38"/>
                  <a:gd name="T4" fmla="*/ 0 w 187"/>
                  <a:gd name="T5" fmla="*/ 1 h 38"/>
                  <a:gd name="T6" fmla="*/ 0 w 187"/>
                  <a:gd name="T7" fmla="*/ 0 h 38"/>
                  <a:gd name="T8" fmla="*/ 0 w 187"/>
                  <a:gd name="T9" fmla="*/ 0 h 38"/>
                  <a:gd name="T10" fmla="*/ 0 w 187"/>
                  <a:gd name="T11" fmla="*/ 1 h 38"/>
                  <a:gd name="T12" fmla="*/ 0 w 187"/>
                  <a:gd name="T13" fmla="*/ 1 h 38"/>
                  <a:gd name="T14" fmla="*/ 0 w 187"/>
                  <a:gd name="T15" fmla="*/ 1 h 38"/>
                  <a:gd name="T16" fmla="*/ 0 w 187"/>
                  <a:gd name="T17" fmla="*/ 1 h 38"/>
                  <a:gd name="T18" fmla="*/ 0 w 187"/>
                  <a:gd name="T19" fmla="*/ 1 h 38"/>
                  <a:gd name="T20" fmla="*/ 0 w 187"/>
                  <a:gd name="T21" fmla="*/ 1 h 38"/>
                  <a:gd name="T22" fmla="*/ 0 w 187"/>
                  <a:gd name="T23" fmla="*/ 1 h 38"/>
                  <a:gd name="T24" fmla="*/ 0 w 187"/>
                  <a:gd name="T25" fmla="*/ 1 h 38"/>
                  <a:gd name="T26" fmla="*/ 0 w 187"/>
                  <a:gd name="T27" fmla="*/ 1 h 38"/>
                  <a:gd name="T28" fmla="*/ 0 w 187"/>
                  <a:gd name="T29" fmla="*/ 1 h 38"/>
                  <a:gd name="T30" fmla="*/ 0 w 187"/>
                  <a:gd name="T31" fmla="*/ 1 h 38"/>
                  <a:gd name="T32" fmla="*/ 0 w 187"/>
                  <a:gd name="T33" fmla="*/ 1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7"/>
                  <a:gd name="T52" fmla="*/ 0 h 38"/>
                  <a:gd name="T53" fmla="*/ 187 w 187"/>
                  <a:gd name="T54" fmla="*/ 38 h 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7" h="38">
                    <a:moveTo>
                      <a:pt x="0" y="5"/>
                    </a:moveTo>
                    <a:lnTo>
                      <a:pt x="20" y="4"/>
                    </a:lnTo>
                    <a:lnTo>
                      <a:pt x="46" y="2"/>
                    </a:lnTo>
                    <a:lnTo>
                      <a:pt x="73" y="0"/>
                    </a:lnTo>
                    <a:lnTo>
                      <a:pt x="99" y="0"/>
                    </a:lnTo>
                    <a:lnTo>
                      <a:pt x="124" y="1"/>
                    </a:lnTo>
                    <a:lnTo>
                      <a:pt x="149" y="5"/>
                    </a:lnTo>
                    <a:lnTo>
                      <a:pt x="169" y="13"/>
                    </a:lnTo>
                    <a:lnTo>
                      <a:pt x="187" y="29"/>
                    </a:lnTo>
                    <a:lnTo>
                      <a:pt x="162" y="28"/>
                    </a:lnTo>
                    <a:lnTo>
                      <a:pt x="137" y="31"/>
                    </a:lnTo>
                    <a:lnTo>
                      <a:pt x="111" y="35"/>
                    </a:lnTo>
                    <a:lnTo>
                      <a:pt x="86" y="38"/>
                    </a:lnTo>
                    <a:lnTo>
                      <a:pt x="60" y="38"/>
                    </a:lnTo>
                    <a:lnTo>
                      <a:pt x="36" y="34"/>
                    </a:lnTo>
                    <a:lnTo>
                      <a:pt x="16" y="23"/>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79" name="Freeform 238"/>
              <p:cNvSpPr>
                <a:spLocks/>
              </p:cNvSpPr>
              <p:nvPr/>
            </p:nvSpPr>
            <p:spPr bwMode="auto">
              <a:xfrm>
                <a:off x="3929" y="13419"/>
                <a:ext cx="22" cy="21"/>
              </a:xfrm>
              <a:custGeom>
                <a:avLst/>
                <a:gdLst>
                  <a:gd name="T0" fmla="*/ 0 w 67"/>
                  <a:gd name="T1" fmla="*/ 0 h 43"/>
                  <a:gd name="T2" fmla="*/ 0 w 67"/>
                  <a:gd name="T3" fmla="*/ 0 h 43"/>
                  <a:gd name="T4" fmla="*/ 0 w 67"/>
                  <a:gd name="T5" fmla="*/ 0 h 43"/>
                  <a:gd name="T6" fmla="*/ 0 w 67"/>
                  <a:gd name="T7" fmla="*/ 0 h 43"/>
                  <a:gd name="T8" fmla="*/ 0 w 67"/>
                  <a:gd name="T9" fmla="*/ 0 h 43"/>
                  <a:gd name="T10" fmla="*/ 0 w 67"/>
                  <a:gd name="T11" fmla="*/ 0 h 43"/>
                  <a:gd name="T12" fmla="*/ 0 w 67"/>
                  <a:gd name="T13" fmla="*/ 0 h 43"/>
                  <a:gd name="T14" fmla="*/ 0 w 67"/>
                  <a:gd name="T15" fmla="*/ 0 h 43"/>
                  <a:gd name="T16" fmla="*/ 0 w 67"/>
                  <a:gd name="T17" fmla="*/ 0 h 43"/>
                  <a:gd name="T18" fmla="*/ 0 w 67"/>
                  <a:gd name="T19" fmla="*/ 0 h 43"/>
                  <a:gd name="T20" fmla="*/ 0 w 67"/>
                  <a:gd name="T21" fmla="*/ 0 h 43"/>
                  <a:gd name="T22" fmla="*/ 0 w 67"/>
                  <a:gd name="T23" fmla="*/ 0 h 43"/>
                  <a:gd name="T24" fmla="*/ 0 w 67"/>
                  <a:gd name="T25" fmla="*/ 0 h 43"/>
                  <a:gd name="T26" fmla="*/ 0 w 67"/>
                  <a:gd name="T27" fmla="*/ 0 h 43"/>
                  <a:gd name="T28" fmla="*/ 0 w 67"/>
                  <a:gd name="T29" fmla="*/ 0 h 43"/>
                  <a:gd name="T30" fmla="*/ 0 w 67"/>
                  <a:gd name="T31" fmla="*/ 0 h 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7"/>
                  <a:gd name="T49" fmla="*/ 0 h 43"/>
                  <a:gd name="T50" fmla="*/ 67 w 67"/>
                  <a:gd name="T51" fmla="*/ 43 h 4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7" h="43">
                    <a:moveTo>
                      <a:pt x="0" y="19"/>
                    </a:moveTo>
                    <a:lnTo>
                      <a:pt x="19" y="9"/>
                    </a:lnTo>
                    <a:lnTo>
                      <a:pt x="14" y="5"/>
                    </a:lnTo>
                    <a:lnTo>
                      <a:pt x="64" y="0"/>
                    </a:lnTo>
                    <a:lnTo>
                      <a:pt x="67" y="9"/>
                    </a:lnTo>
                    <a:lnTo>
                      <a:pt x="67" y="19"/>
                    </a:lnTo>
                    <a:lnTo>
                      <a:pt x="67" y="29"/>
                    </a:lnTo>
                    <a:lnTo>
                      <a:pt x="67" y="38"/>
                    </a:lnTo>
                    <a:lnTo>
                      <a:pt x="55" y="41"/>
                    </a:lnTo>
                    <a:lnTo>
                      <a:pt x="47" y="43"/>
                    </a:lnTo>
                    <a:lnTo>
                      <a:pt x="36" y="40"/>
                    </a:lnTo>
                    <a:lnTo>
                      <a:pt x="28" y="38"/>
                    </a:lnTo>
                    <a:lnTo>
                      <a:pt x="19" y="34"/>
                    </a:lnTo>
                    <a:lnTo>
                      <a:pt x="12" y="29"/>
                    </a:lnTo>
                    <a:lnTo>
                      <a:pt x="4" y="23"/>
                    </a:lnTo>
                    <a:lnTo>
                      <a:pt x="0"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80" name="Freeform 239"/>
              <p:cNvSpPr>
                <a:spLocks/>
              </p:cNvSpPr>
              <p:nvPr/>
            </p:nvSpPr>
            <p:spPr bwMode="auto">
              <a:xfrm>
                <a:off x="3970" y="13416"/>
                <a:ext cx="29" cy="21"/>
              </a:xfrm>
              <a:custGeom>
                <a:avLst/>
                <a:gdLst>
                  <a:gd name="T0" fmla="*/ 0 w 85"/>
                  <a:gd name="T1" fmla="*/ 1 h 40"/>
                  <a:gd name="T2" fmla="*/ 0 w 85"/>
                  <a:gd name="T3" fmla="*/ 1 h 40"/>
                  <a:gd name="T4" fmla="*/ 0 w 85"/>
                  <a:gd name="T5" fmla="*/ 1 h 40"/>
                  <a:gd name="T6" fmla="*/ 0 w 85"/>
                  <a:gd name="T7" fmla="*/ 1 h 40"/>
                  <a:gd name="T8" fmla="*/ 0 w 85"/>
                  <a:gd name="T9" fmla="*/ 1 h 40"/>
                  <a:gd name="T10" fmla="*/ 0 w 85"/>
                  <a:gd name="T11" fmla="*/ 1 h 40"/>
                  <a:gd name="T12" fmla="*/ 0 w 85"/>
                  <a:gd name="T13" fmla="*/ 1 h 40"/>
                  <a:gd name="T14" fmla="*/ 0 w 85"/>
                  <a:gd name="T15" fmla="*/ 1 h 40"/>
                  <a:gd name="T16" fmla="*/ 0 w 85"/>
                  <a:gd name="T17" fmla="*/ 0 h 40"/>
                  <a:gd name="T18" fmla="*/ 0 w 85"/>
                  <a:gd name="T19" fmla="*/ 1 h 40"/>
                  <a:gd name="T20" fmla="*/ 0 w 85"/>
                  <a:gd name="T21" fmla="*/ 1 h 40"/>
                  <a:gd name="T22" fmla="*/ 0 w 85"/>
                  <a:gd name="T23" fmla="*/ 1 h 40"/>
                  <a:gd name="T24" fmla="*/ 0 w 85"/>
                  <a:gd name="T25" fmla="*/ 1 h 40"/>
                  <a:gd name="T26" fmla="*/ 0 w 85"/>
                  <a:gd name="T27" fmla="*/ 1 h 40"/>
                  <a:gd name="T28" fmla="*/ 0 w 85"/>
                  <a:gd name="T29" fmla="*/ 1 h 40"/>
                  <a:gd name="T30" fmla="*/ 0 w 85"/>
                  <a:gd name="T31" fmla="*/ 1 h 40"/>
                  <a:gd name="T32" fmla="*/ 0 w 85"/>
                  <a:gd name="T33" fmla="*/ 1 h 40"/>
                  <a:gd name="T34" fmla="*/ 0 w 85"/>
                  <a:gd name="T35" fmla="*/ 1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5"/>
                  <a:gd name="T55" fmla="*/ 0 h 40"/>
                  <a:gd name="T56" fmla="*/ 85 w 85"/>
                  <a:gd name="T57" fmla="*/ 40 h 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5" h="40">
                    <a:moveTo>
                      <a:pt x="3" y="40"/>
                    </a:moveTo>
                    <a:lnTo>
                      <a:pt x="0" y="26"/>
                    </a:lnTo>
                    <a:lnTo>
                      <a:pt x="4" y="17"/>
                    </a:lnTo>
                    <a:lnTo>
                      <a:pt x="10" y="10"/>
                    </a:lnTo>
                    <a:lnTo>
                      <a:pt x="22" y="7"/>
                    </a:lnTo>
                    <a:lnTo>
                      <a:pt x="34" y="5"/>
                    </a:lnTo>
                    <a:lnTo>
                      <a:pt x="48" y="4"/>
                    </a:lnTo>
                    <a:lnTo>
                      <a:pt x="63" y="2"/>
                    </a:lnTo>
                    <a:lnTo>
                      <a:pt x="78" y="0"/>
                    </a:lnTo>
                    <a:lnTo>
                      <a:pt x="85" y="33"/>
                    </a:lnTo>
                    <a:lnTo>
                      <a:pt x="75" y="35"/>
                    </a:lnTo>
                    <a:lnTo>
                      <a:pt x="66" y="37"/>
                    </a:lnTo>
                    <a:lnTo>
                      <a:pt x="56" y="38"/>
                    </a:lnTo>
                    <a:lnTo>
                      <a:pt x="45" y="40"/>
                    </a:lnTo>
                    <a:lnTo>
                      <a:pt x="34" y="40"/>
                    </a:lnTo>
                    <a:lnTo>
                      <a:pt x="23" y="40"/>
                    </a:lnTo>
                    <a:lnTo>
                      <a:pt x="13" y="40"/>
                    </a:lnTo>
                    <a:lnTo>
                      <a:pt x="3"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81" name="Freeform 240"/>
              <p:cNvSpPr>
                <a:spLocks/>
              </p:cNvSpPr>
              <p:nvPr/>
            </p:nvSpPr>
            <p:spPr bwMode="auto">
              <a:xfrm>
                <a:off x="4009" y="13412"/>
                <a:ext cx="24" cy="22"/>
              </a:xfrm>
              <a:custGeom>
                <a:avLst/>
                <a:gdLst>
                  <a:gd name="T0" fmla="*/ 0 w 72"/>
                  <a:gd name="T1" fmla="*/ 1 h 44"/>
                  <a:gd name="T2" fmla="*/ 0 w 72"/>
                  <a:gd name="T3" fmla="*/ 0 h 44"/>
                  <a:gd name="T4" fmla="*/ 0 w 72"/>
                  <a:gd name="T5" fmla="*/ 1 h 44"/>
                  <a:gd name="T6" fmla="*/ 0 w 72"/>
                  <a:gd name="T7" fmla="*/ 1 h 44"/>
                  <a:gd name="T8" fmla="*/ 0 w 72"/>
                  <a:gd name="T9" fmla="*/ 1 h 44"/>
                  <a:gd name="T10" fmla="*/ 0 w 72"/>
                  <a:gd name="T11" fmla="*/ 1 h 44"/>
                  <a:gd name="T12" fmla="*/ 0 w 72"/>
                  <a:gd name="T13" fmla="*/ 1 h 44"/>
                  <a:gd name="T14" fmla="*/ 0 w 72"/>
                  <a:gd name="T15" fmla="*/ 1 h 44"/>
                  <a:gd name="T16" fmla="*/ 0 w 72"/>
                  <a:gd name="T17" fmla="*/ 1 h 44"/>
                  <a:gd name="T18" fmla="*/ 0 w 72"/>
                  <a:gd name="T19" fmla="*/ 1 h 44"/>
                  <a:gd name="T20" fmla="*/ 0 w 72"/>
                  <a:gd name="T21" fmla="*/ 1 h 44"/>
                  <a:gd name="T22" fmla="*/ 0 w 72"/>
                  <a:gd name="T23" fmla="*/ 1 h 44"/>
                  <a:gd name="T24" fmla="*/ 0 w 72"/>
                  <a:gd name="T25" fmla="*/ 1 h 44"/>
                  <a:gd name="T26" fmla="*/ 0 w 72"/>
                  <a:gd name="T27" fmla="*/ 1 h 44"/>
                  <a:gd name="T28" fmla="*/ 0 w 72"/>
                  <a:gd name="T29" fmla="*/ 1 h 44"/>
                  <a:gd name="T30" fmla="*/ 0 w 72"/>
                  <a:gd name="T31" fmla="*/ 1 h 44"/>
                  <a:gd name="T32" fmla="*/ 0 w 72"/>
                  <a:gd name="T33" fmla="*/ 1 h 44"/>
                  <a:gd name="T34" fmla="*/ 0 w 72"/>
                  <a:gd name="T35" fmla="*/ 1 h 44"/>
                  <a:gd name="T36" fmla="*/ 0 w 72"/>
                  <a:gd name="T37" fmla="*/ 1 h 44"/>
                  <a:gd name="T38" fmla="*/ 0 w 72"/>
                  <a:gd name="T39" fmla="*/ 1 h 44"/>
                  <a:gd name="T40" fmla="*/ 0 w 72"/>
                  <a:gd name="T41" fmla="*/ 1 h 44"/>
                  <a:gd name="T42" fmla="*/ 0 w 72"/>
                  <a:gd name="T43" fmla="*/ 0 h 44"/>
                  <a:gd name="T44" fmla="*/ 0 w 72"/>
                  <a:gd name="T45" fmla="*/ 1 h 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2"/>
                  <a:gd name="T70" fmla="*/ 0 h 44"/>
                  <a:gd name="T71" fmla="*/ 72 w 72"/>
                  <a:gd name="T72" fmla="*/ 44 h 4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2" h="44">
                    <a:moveTo>
                      <a:pt x="35" y="1"/>
                    </a:moveTo>
                    <a:lnTo>
                      <a:pt x="48" y="0"/>
                    </a:lnTo>
                    <a:lnTo>
                      <a:pt x="61" y="5"/>
                    </a:lnTo>
                    <a:lnTo>
                      <a:pt x="64" y="7"/>
                    </a:lnTo>
                    <a:lnTo>
                      <a:pt x="69" y="11"/>
                    </a:lnTo>
                    <a:lnTo>
                      <a:pt x="70" y="16"/>
                    </a:lnTo>
                    <a:lnTo>
                      <a:pt x="72" y="23"/>
                    </a:lnTo>
                    <a:lnTo>
                      <a:pt x="69" y="29"/>
                    </a:lnTo>
                    <a:lnTo>
                      <a:pt x="63" y="33"/>
                    </a:lnTo>
                    <a:lnTo>
                      <a:pt x="54" y="35"/>
                    </a:lnTo>
                    <a:lnTo>
                      <a:pt x="47" y="37"/>
                    </a:lnTo>
                    <a:lnTo>
                      <a:pt x="35" y="39"/>
                    </a:lnTo>
                    <a:lnTo>
                      <a:pt x="25" y="40"/>
                    </a:lnTo>
                    <a:lnTo>
                      <a:pt x="16" y="41"/>
                    </a:lnTo>
                    <a:lnTo>
                      <a:pt x="9" y="44"/>
                    </a:lnTo>
                    <a:lnTo>
                      <a:pt x="4" y="37"/>
                    </a:lnTo>
                    <a:lnTo>
                      <a:pt x="3" y="30"/>
                    </a:lnTo>
                    <a:lnTo>
                      <a:pt x="0" y="22"/>
                    </a:lnTo>
                    <a:lnTo>
                      <a:pt x="2" y="15"/>
                    </a:lnTo>
                    <a:lnTo>
                      <a:pt x="3" y="8"/>
                    </a:lnTo>
                    <a:lnTo>
                      <a:pt x="9" y="4"/>
                    </a:lnTo>
                    <a:lnTo>
                      <a:pt x="19" y="0"/>
                    </a:lnTo>
                    <a:lnTo>
                      <a:pt x="35"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82" name="Freeform 241"/>
              <p:cNvSpPr>
                <a:spLocks/>
              </p:cNvSpPr>
              <p:nvPr/>
            </p:nvSpPr>
            <p:spPr bwMode="auto">
              <a:xfrm>
                <a:off x="4115" y="13386"/>
                <a:ext cx="15" cy="40"/>
              </a:xfrm>
              <a:custGeom>
                <a:avLst/>
                <a:gdLst>
                  <a:gd name="T0" fmla="*/ 0 w 46"/>
                  <a:gd name="T1" fmla="*/ 1 h 80"/>
                  <a:gd name="T2" fmla="*/ 0 w 46"/>
                  <a:gd name="T3" fmla="*/ 1 h 80"/>
                  <a:gd name="T4" fmla="*/ 0 w 46"/>
                  <a:gd name="T5" fmla="*/ 1 h 80"/>
                  <a:gd name="T6" fmla="*/ 0 w 46"/>
                  <a:gd name="T7" fmla="*/ 1 h 80"/>
                  <a:gd name="T8" fmla="*/ 0 w 46"/>
                  <a:gd name="T9" fmla="*/ 1 h 80"/>
                  <a:gd name="T10" fmla="*/ 0 w 46"/>
                  <a:gd name="T11" fmla="*/ 1 h 80"/>
                  <a:gd name="T12" fmla="*/ 0 w 46"/>
                  <a:gd name="T13" fmla="*/ 1 h 80"/>
                  <a:gd name="T14" fmla="*/ 0 w 46"/>
                  <a:gd name="T15" fmla="*/ 1 h 80"/>
                  <a:gd name="T16" fmla="*/ 0 w 46"/>
                  <a:gd name="T17" fmla="*/ 1 h 80"/>
                  <a:gd name="T18" fmla="*/ 0 w 46"/>
                  <a:gd name="T19" fmla="*/ 1 h 80"/>
                  <a:gd name="T20" fmla="*/ 0 w 46"/>
                  <a:gd name="T21" fmla="*/ 0 h 80"/>
                  <a:gd name="T22" fmla="*/ 0 w 46"/>
                  <a:gd name="T23" fmla="*/ 1 h 80"/>
                  <a:gd name="T24" fmla="*/ 0 w 46"/>
                  <a:gd name="T25" fmla="*/ 1 h 80"/>
                  <a:gd name="T26" fmla="*/ 0 w 46"/>
                  <a:gd name="T27" fmla="*/ 1 h 80"/>
                  <a:gd name="T28" fmla="*/ 0 w 46"/>
                  <a:gd name="T29" fmla="*/ 1 h 80"/>
                  <a:gd name="T30" fmla="*/ 0 w 46"/>
                  <a:gd name="T31" fmla="*/ 1 h 80"/>
                  <a:gd name="T32" fmla="*/ 0 w 46"/>
                  <a:gd name="T33" fmla="*/ 1 h 80"/>
                  <a:gd name="T34" fmla="*/ 0 w 46"/>
                  <a:gd name="T35" fmla="*/ 1 h 80"/>
                  <a:gd name="T36" fmla="*/ 0 w 46"/>
                  <a:gd name="T37" fmla="*/ 1 h 80"/>
                  <a:gd name="T38" fmla="*/ 0 w 46"/>
                  <a:gd name="T39" fmla="*/ 1 h 80"/>
                  <a:gd name="T40" fmla="*/ 0 w 46"/>
                  <a:gd name="T41" fmla="*/ 1 h 80"/>
                  <a:gd name="T42" fmla="*/ 0 w 46"/>
                  <a:gd name="T43" fmla="*/ 1 h 80"/>
                  <a:gd name="T44" fmla="*/ 0 w 46"/>
                  <a:gd name="T45" fmla="*/ 1 h 80"/>
                  <a:gd name="T46" fmla="*/ 0 w 46"/>
                  <a:gd name="T47" fmla="*/ 1 h 80"/>
                  <a:gd name="T48" fmla="*/ 0 w 46"/>
                  <a:gd name="T49" fmla="*/ 1 h 80"/>
                  <a:gd name="T50" fmla="*/ 0 w 46"/>
                  <a:gd name="T51" fmla="*/ 1 h 80"/>
                  <a:gd name="T52" fmla="*/ 0 w 46"/>
                  <a:gd name="T53" fmla="*/ 1 h 80"/>
                  <a:gd name="T54" fmla="*/ 0 w 46"/>
                  <a:gd name="T55" fmla="*/ 1 h 8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
                  <a:gd name="T85" fmla="*/ 0 h 80"/>
                  <a:gd name="T86" fmla="*/ 46 w 46"/>
                  <a:gd name="T87" fmla="*/ 80 h 8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 h="80">
                    <a:moveTo>
                      <a:pt x="8" y="80"/>
                    </a:moveTo>
                    <a:lnTo>
                      <a:pt x="3" y="70"/>
                    </a:lnTo>
                    <a:lnTo>
                      <a:pt x="5" y="61"/>
                    </a:lnTo>
                    <a:lnTo>
                      <a:pt x="5" y="51"/>
                    </a:lnTo>
                    <a:lnTo>
                      <a:pt x="8" y="43"/>
                    </a:lnTo>
                    <a:lnTo>
                      <a:pt x="8" y="33"/>
                    </a:lnTo>
                    <a:lnTo>
                      <a:pt x="9" y="26"/>
                    </a:lnTo>
                    <a:lnTo>
                      <a:pt x="6" y="17"/>
                    </a:lnTo>
                    <a:lnTo>
                      <a:pt x="0" y="10"/>
                    </a:lnTo>
                    <a:lnTo>
                      <a:pt x="8" y="1"/>
                    </a:lnTo>
                    <a:lnTo>
                      <a:pt x="19" y="0"/>
                    </a:lnTo>
                    <a:lnTo>
                      <a:pt x="30" y="1"/>
                    </a:lnTo>
                    <a:lnTo>
                      <a:pt x="41" y="5"/>
                    </a:lnTo>
                    <a:lnTo>
                      <a:pt x="43" y="10"/>
                    </a:lnTo>
                    <a:lnTo>
                      <a:pt x="43" y="16"/>
                    </a:lnTo>
                    <a:lnTo>
                      <a:pt x="38" y="23"/>
                    </a:lnTo>
                    <a:lnTo>
                      <a:pt x="35" y="29"/>
                    </a:lnTo>
                    <a:lnTo>
                      <a:pt x="30" y="35"/>
                    </a:lnTo>
                    <a:lnTo>
                      <a:pt x="27" y="43"/>
                    </a:lnTo>
                    <a:lnTo>
                      <a:pt x="24" y="51"/>
                    </a:lnTo>
                    <a:lnTo>
                      <a:pt x="27" y="61"/>
                    </a:lnTo>
                    <a:lnTo>
                      <a:pt x="25" y="66"/>
                    </a:lnTo>
                    <a:lnTo>
                      <a:pt x="31" y="71"/>
                    </a:lnTo>
                    <a:lnTo>
                      <a:pt x="46" y="71"/>
                    </a:lnTo>
                    <a:lnTo>
                      <a:pt x="34" y="72"/>
                    </a:lnTo>
                    <a:lnTo>
                      <a:pt x="25" y="76"/>
                    </a:lnTo>
                    <a:lnTo>
                      <a:pt x="16" y="78"/>
                    </a:lnTo>
                    <a:lnTo>
                      <a:pt x="8" y="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83" name="Freeform 242"/>
              <p:cNvSpPr>
                <a:spLocks/>
              </p:cNvSpPr>
              <p:nvPr/>
            </p:nvSpPr>
            <p:spPr bwMode="auto">
              <a:xfrm>
                <a:off x="4267" y="13372"/>
                <a:ext cx="28" cy="50"/>
              </a:xfrm>
              <a:custGeom>
                <a:avLst/>
                <a:gdLst>
                  <a:gd name="T0" fmla="*/ 0 w 86"/>
                  <a:gd name="T1" fmla="*/ 1 h 99"/>
                  <a:gd name="T2" fmla="*/ 0 w 86"/>
                  <a:gd name="T3" fmla="*/ 1 h 99"/>
                  <a:gd name="T4" fmla="*/ 0 w 86"/>
                  <a:gd name="T5" fmla="*/ 1 h 99"/>
                  <a:gd name="T6" fmla="*/ 0 w 86"/>
                  <a:gd name="T7" fmla="*/ 1 h 99"/>
                  <a:gd name="T8" fmla="*/ 0 w 86"/>
                  <a:gd name="T9" fmla="*/ 1 h 99"/>
                  <a:gd name="T10" fmla="*/ 0 w 86"/>
                  <a:gd name="T11" fmla="*/ 1 h 99"/>
                  <a:gd name="T12" fmla="*/ 0 w 86"/>
                  <a:gd name="T13" fmla="*/ 1 h 99"/>
                  <a:gd name="T14" fmla="*/ 0 w 86"/>
                  <a:gd name="T15" fmla="*/ 1 h 99"/>
                  <a:gd name="T16" fmla="*/ 0 w 86"/>
                  <a:gd name="T17" fmla="*/ 0 h 99"/>
                  <a:gd name="T18" fmla="*/ 0 w 86"/>
                  <a:gd name="T19" fmla="*/ 1 h 99"/>
                  <a:gd name="T20" fmla="*/ 0 w 86"/>
                  <a:gd name="T21" fmla="*/ 1 h 99"/>
                  <a:gd name="T22" fmla="*/ 0 w 86"/>
                  <a:gd name="T23" fmla="*/ 1 h 99"/>
                  <a:gd name="T24" fmla="*/ 0 w 86"/>
                  <a:gd name="T25" fmla="*/ 1 h 99"/>
                  <a:gd name="T26" fmla="*/ 0 w 86"/>
                  <a:gd name="T27" fmla="*/ 1 h 99"/>
                  <a:gd name="T28" fmla="*/ 0 w 86"/>
                  <a:gd name="T29" fmla="*/ 1 h 99"/>
                  <a:gd name="T30" fmla="*/ 0 w 86"/>
                  <a:gd name="T31" fmla="*/ 1 h 99"/>
                  <a:gd name="T32" fmla="*/ 0 w 86"/>
                  <a:gd name="T33" fmla="*/ 1 h 99"/>
                  <a:gd name="T34" fmla="*/ 0 w 86"/>
                  <a:gd name="T35" fmla="*/ 1 h 99"/>
                  <a:gd name="T36" fmla="*/ 0 w 86"/>
                  <a:gd name="T37" fmla="*/ 1 h 99"/>
                  <a:gd name="T38" fmla="*/ 0 w 86"/>
                  <a:gd name="T39" fmla="*/ 1 h 99"/>
                  <a:gd name="T40" fmla="*/ 0 w 86"/>
                  <a:gd name="T41" fmla="*/ 1 h 99"/>
                  <a:gd name="T42" fmla="*/ 0 w 86"/>
                  <a:gd name="T43" fmla="*/ 1 h 99"/>
                  <a:gd name="T44" fmla="*/ 0 w 86"/>
                  <a:gd name="T45" fmla="*/ 1 h 99"/>
                  <a:gd name="T46" fmla="*/ 0 w 86"/>
                  <a:gd name="T47" fmla="*/ 1 h 99"/>
                  <a:gd name="T48" fmla="*/ 0 w 86"/>
                  <a:gd name="T49" fmla="*/ 1 h 9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99"/>
                  <a:gd name="T77" fmla="*/ 86 w 86"/>
                  <a:gd name="T78" fmla="*/ 99 h 9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99">
                    <a:moveTo>
                      <a:pt x="0" y="73"/>
                    </a:moveTo>
                    <a:lnTo>
                      <a:pt x="9" y="63"/>
                    </a:lnTo>
                    <a:lnTo>
                      <a:pt x="13" y="53"/>
                    </a:lnTo>
                    <a:lnTo>
                      <a:pt x="13" y="40"/>
                    </a:lnTo>
                    <a:lnTo>
                      <a:pt x="13" y="28"/>
                    </a:lnTo>
                    <a:lnTo>
                      <a:pt x="13" y="16"/>
                    </a:lnTo>
                    <a:lnTo>
                      <a:pt x="18" y="7"/>
                    </a:lnTo>
                    <a:lnTo>
                      <a:pt x="26" y="2"/>
                    </a:lnTo>
                    <a:lnTo>
                      <a:pt x="45" y="0"/>
                    </a:lnTo>
                    <a:lnTo>
                      <a:pt x="45" y="11"/>
                    </a:lnTo>
                    <a:lnTo>
                      <a:pt x="47" y="25"/>
                    </a:lnTo>
                    <a:lnTo>
                      <a:pt x="47" y="39"/>
                    </a:lnTo>
                    <a:lnTo>
                      <a:pt x="48" y="54"/>
                    </a:lnTo>
                    <a:lnTo>
                      <a:pt x="50" y="67"/>
                    </a:lnTo>
                    <a:lnTo>
                      <a:pt x="56" y="79"/>
                    </a:lnTo>
                    <a:lnTo>
                      <a:pt x="67" y="90"/>
                    </a:lnTo>
                    <a:lnTo>
                      <a:pt x="86" y="99"/>
                    </a:lnTo>
                    <a:lnTo>
                      <a:pt x="72" y="96"/>
                    </a:lnTo>
                    <a:lnTo>
                      <a:pt x="58" y="95"/>
                    </a:lnTo>
                    <a:lnTo>
                      <a:pt x="45" y="93"/>
                    </a:lnTo>
                    <a:lnTo>
                      <a:pt x="32" y="92"/>
                    </a:lnTo>
                    <a:lnTo>
                      <a:pt x="19" y="88"/>
                    </a:lnTo>
                    <a:lnTo>
                      <a:pt x="10" y="85"/>
                    </a:lnTo>
                    <a:lnTo>
                      <a:pt x="3" y="79"/>
                    </a:lnTo>
                    <a:lnTo>
                      <a:pt x="0"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84" name="Freeform 243"/>
              <p:cNvSpPr>
                <a:spLocks/>
              </p:cNvSpPr>
              <p:nvPr/>
            </p:nvSpPr>
            <p:spPr bwMode="auto">
              <a:xfrm>
                <a:off x="4157" y="13386"/>
                <a:ext cx="45" cy="36"/>
              </a:xfrm>
              <a:custGeom>
                <a:avLst/>
                <a:gdLst>
                  <a:gd name="T0" fmla="*/ 0 w 135"/>
                  <a:gd name="T1" fmla="*/ 1 h 71"/>
                  <a:gd name="T2" fmla="*/ 0 w 135"/>
                  <a:gd name="T3" fmla="*/ 1 h 71"/>
                  <a:gd name="T4" fmla="*/ 0 w 135"/>
                  <a:gd name="T5" fmla="*/ 1 h 71"/>
                  <a:gd name="T6" fmla="*/ 0 w 135"/>
                  <a:gd name="T7" fmla="*/ 1 h 71"/>
                  <a:gd name="T8" fmla="*/ 0 w 135"/>
                  <a:gd name="T9" fmla="*/ 1 h 71"/>
                  <a:gd name="T10" fmla="*/ 0 w 135"/>
                  <a:gd name="T11" fmla="*/ 1 h 71"/>
                  <a:gd name="T12" fmla="*/ 0 w 135"/>
                  <a:gd name="T13" fmla="*/ 1 h 71"/>
                  <a:gd name="T14" fmla="*/ 0 w 135"/>
                  <a:gd name="T15" fmla="*/ 1 h 71"/>
                  <a:gd name="T16" fmla="*/ 0 w 135"/>
                  <a:gd name="T17" fmla="*/ 1 h 71"/>
                  <a:gd name="T18" fmla="*/ 0 w 135"/>
                  <a:gd name="T19" fmla="*/ 1 h 71"/>
                  <a:gd name="T20" fmla="*/ 0 w 135"/>
                  <a:gd name="T21" fmla="*/ 1 h 71"/>
                  <a:gd name="T22" fmla="*/ 0 w 135"/>
                  <a:gd name="T23" fmla="*/ 1 h 71"/>
                  <a:gd name="T24" fmla="*/ 0 w 135"/>
                  <a:gd name="T25" fmla="*/ 1 h 71"/>
                  <a:gd name="T26" fmla="*/ 0 w 135"/>
                  <a:gd name="T27" fmla="*/ 1 h 71"/>
                  <a:gd name="T28" fmla="*/ 0 w 135"/>
                  <a:gd name="T29" fmla="*/ 1 h 71"/>
                  <a:gd name="T30" fmla="*/ 0 w 135"/>
                  <a:gd name="T31" fmla="*/ 1 h 71"/>
                  <a:gd name="T32" fmla="*/ 0 w 135"/>
                  <a:gd name="T33" fmla="*/ 1 h 71"/>
                  <a:gd name="T34" fmla="*/ 0 w 135"/>
                  <a:gd name="T35" fmla="*/ 0 h 71"/>
                  <a:gd name="T36" fmla="*/ 0 w 135"/>
                  <a:gd name="T37" fmla="*/ 0 h 71"/>
                  <a:gd name="T38" fmla="*/ 0 w 135"/>
                  <a:gd name="T39" fmla="*/ 1 h 71"/>
                  <a:gd name="T40" fmla="*/ 0 w 135"/>
                  <a:gd name="T41" fmla="*/ 1 h 71"/>
                  <a:gd name="T42" fmla="*/ 0 w 135"/>
                  <a:gd name="T43" fmla="*/ 1 h 71"/>
                  <a:gd name="T44" fmla="*/ 0 w 135"/>
                  <a:gd name="T45" fmla="*/ 1 h 71"/>
                  <a:gd name="T46" fmla="*/ 0 w 135"/>
                  <a:gd name="T47" fmla="*/ 1 h 71"/>
                  <a:gd name="T48" fmla="*/ 0 w 135"/>
                  <a:gd name="T49" fmla="*/ 1 h 71"/>
                  <a:gd name="T50" fmla="*/ 0 w 135"/>
                  <a:gd name="T51" fmla="*/ 1 h 71"/>
                  <a:gd name="T52" fmla="*/ 0 w 135"/>
                  <a:gd name="T53" fmla="*/ 1 h 71"/>
                  <a:gd name="T54" fmla="*/ 0 w 135"/>
                  <a:gd name="T55" fmla="*/ 1 h 71"/>
                  <a:gd name="T56" fmla="*/ 0 w 135"/>
                  <a:gd name="T57" fmla="*/ 1 h 71"/>
                  <a:gd name="T58" fmla="*/ 0 w 135"/>
                  <a:gd name="T59" fmla="*/ 1 h 71"/>
                  <a:gd name="T60" fmla="*/ 0 w 135"/>
                  <a:gd name="T61" fmla="*/ 1 h 71"/>
                  <a:gd name="T62" fmla="*/ 0 w 135"/>
                  <a:gd name="T63" fmla="*/ 1 h 71"/>
                  <a:gd name="T64" fmla="*/ 0 w 135"/>
                  <a:gd name="T65" fmla="*/ 1 h 7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5"/>
                  <a:gd name="T100" fmla="*/ 0 h 71"/>
                  <a:gd name="T101" fmla="*/ 135 w 135"/>
                  <a:gd name="T102" fmla="*/ 71 h 7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5" h="71">
                    <a:moveTo>
                      <a:pt x="8" y="61"/>
                    </a:moveTo>
                    <a:lnTo>
                      <a:pt x="9" y="51"/>
                    </a:lnTo>
                    <a:lnTo>
                      <a:pt x="15" y="42"/>
                    </a:lnTo>
                    <a:lnTo>
                      <a:pt x="17" y="38"/>
                    </a:lnTo>
                    <a:lnTo>
                      <a:pt x="18" y="33"/>
                    </a:lnTo>
                    <a:lnTo>
                      <a:pt x="14" y="29"/>
                    </a:lnTo>
                    <a:lnTo>
                      <a:pt x="8" y="26"/>
                    </a:lnTo>
                    <a:lnTo>
                      <a:pt x="19" y="18"/>
                    </a:lnTo>
                    <a:lnTo>
                      <a:pt x="14" y="15"/>
                    </a:lnTo>
                    <a:lnTo>
                      <a:pt x="9" y="15"/>
                    </a:lnTo>
                    <a:lnTo>
                      <a:pt x="3" y="15"/>
                    </a:lnTo>
                    <a:lnTo>
                      <a:pt x="0" y="15"/>
                    </a:lnTo>
                    <a:lnTo>
                      <a:pt x="0" y="10"/>
                    </a:lnTo>
                    <a:lnTo>
                      <a:pt x="14" y="8"/>
                    </a:lnTo>
                    <a:lnTo>
                      <a:pt x="27" y="6"/>
                    </a:lnTo>
                    <a:lnTo>
                      <a:pt x="41" y="4"/>
                    </a:lnTo>
                    <a:lnTo>
                      <a:pt x="57" y="3"/>
                    </a:lnTo>
                    <a:lnTo>
                      <a:pt x="71" y="0"/>
                    </a:lnTo>
                    <a:lnTo>
                      <a:pt x="87" y="0"/>
                    </a:lnTo>
                    <a:lnTo>
                      <a:pt x="100" y="1"/>
                    </a:lnTo>
                    <a:lnTo>
                      <a:pt x="116" y="5"/>
                    </a:lnTo>
                    <a:lnTo>
                      <a:pt x="85" y="10"/>
                    </a:lnTo>
                    <a:lnTo>
                      <a:pt x="81" y="16"/>
                    </a:lnTo>
                    <a:lnTo>
                      <a:pt x="79" y="24"/>
                    </a:lnTo>
                    <a:lnTo>
                      <a:pt x="79" y="30"/>
                    </a:lnTo>
                    <a:lnTo>
                      <a:pt x="82" y="38"/>
                    </a:lnTo>
                    <a:lnTo>
                      <a:pt x="82" y="44"/>
                    </a:lnTo>
                    <a:lnTo>
                      <a:pt x="87" y="50"/>
                    </a:lnTo>
                    <a:lnTo>
                      <a:pt x="90" y="57"/>
                    </a:lnTo>
                    <a:lnTo>
                      <a:pt x="94" y="64"/>
                    </a:lnTo>
                    <a:lnTo>
                      <a:pt x="126" y="61"/>
                    </a:lnTo>
                    <a:lnTo>
                      <a:pt x="135" y="71"/>
                    </a:lnTo>
                    <a:lnTo>
                      <a:pt x="8" y="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85" name="Freeform 244"/>
              <p:cNvSpPr>
                <a:spLocks/>
              </p:cNvSpPr>
              <p:nvPr/>
            </p:nvSpPr>
            <p:spPr bwMode="auto">
              <a:xfrm>
                <a:off x="4216" y="13383"/>
                <a:ext cx="30" cy="37"/>
              </a:xfrm>
              <a:custGeom>
                <a:avLst/>
                <a:gdLst>
                  <a:gd name="T0" fmla="*/ 0 w 89"/>
                  <a:gd name="T1" fmla="*/ 0 h 75"/>
                  <a:gd name="T2" fmla="*/ 0 w 89"/>
                  <a:gd name="T3" fmla="*/ 0 h 75"/>
                  <a:gd name="T4" fmla="*/ 0 w 89"/>
                  <a:gd name="T5" fmla="*/ 0 h 75"/>
                  <a:gd name="T6" fmla="*/ 0 w 89"/>
                  <a:gd name="T7" fmla="*/ 0 h 75"/>
                  <a:gd name="T8" fmla="*/ 0 w 89"/>
                  <a:gd name="T9" fmla="*/ 0 h 75"/>
                  <a:gd name="T10" fmla="*/ 0 w 89"/>
                  <a:gd name="T11" fmla="*/ 0 h 75"/>
                  <a:gd name="T12" fmla="*/ 0 w 89"/>
                  <a:gd name="T13" fmla="*/ 0 h 75"/>
                  <a:gd name="T14" fmla="*/ 0 w 89"/>
                  <a:gd name="T15" fmla="*/ 0 h 75"/>
                  <a:gd name="T16" fmla="*/ 0 w 89"/>
                  <a:gd name="T17" fmla="*/ 0 h 75"/>
                  <a:gd name="T18" fmla="*/ 0 w 89"/>
                  <a:gd name="T19" fmla="*/ 0 h 75"/>
                  <a:gd name="T20" fmla="*/ 0 w 89"/>
                  <a:gd name="T21" fmla="*/ 0 h 75"/>
                  <a:gd name="T22" fmla="*/ 0 w 89"/>
                  <a:gd name="T23" fmla="*/ 0 h 75"/>
                  <a:gd name="T24" fmla="*/ 0 w 89"/>
                  <a:gd name="T25" fmla="*/ 0 h 75"/>
                  <a:gd name="T26" fmla="*/ 0 w 89"/>
                  <a:gd name="T27" fmla="*/ 0 h 75"/>
                  <a:gd name="T28" fmla="*/ 0 w 89"/>
                  <a:gd name="T29" fmla="*/ 0 h 75"/>
                  <a:gd name="T30" fmla="*/ 0 w 89"/>
                  <a:gd name="T31" fmla="*/ 0 h 75"/>
                  <a:gd name="T32" fmla="*/ 0 w 89"/>
                  <a:gd name="T33" fmla="*/ 0 h 75"/>
                  <a:gd name="T34" fmla="*/ 0 w 89"/>
                  <a:gd name="T35" fmla="*/ 0 h 75"/>
                  <a:gd name="T36" fmla="*/ 0 w 89"/>
                  <a:gd name="T37" fmla="*/ 0 h 75"/>
                  <a:gd name="T38" fmla="*/ 0 w 89"/>
                  <a:gd name="T39" fmla="*/ 0 h 75"/>
                  <a:gd name="T40" fmla="*/ 0 w 89"/>
                  <a:gd name="T41" fmla="*/ 0 h 75"/>
                  <a:gd name="T42" fmla="*/ 0 w 89"/>
                  <a:gd name="T43" fmla="*/ 0 h 75"/>
                  <a:gd name="T44" fmla="*/ 0 w 89"/>
                  <a:gd name="T45" fmla="*/ 0 h 75"/>
                  <a:gd name="T46" fmla="*/ 0 w 89"/>
                  <a:gd name="T47" fmla="*/ 0 h 75"/>
                  <a:gd name="T48" fmla="*/ 0 w 89"/>
                  <a:gd name="T49" fmla="*/ 0 h 75"/>
                  <a:gd name="T50" fmla="*/ 0 w 89"/>
                  <a:gd name="T51" fmla="*/ 0 h 75"/>
                  <a:gd name="T52" fmla="*/ 0 w 89"/>
                  <a:gd name="T53" fmla="*/ 0 h 75"/>
                  <a:gd name="T54" fmla="*/ 0 w 89"/>
                  <a:gd name="T55" fmla="*/ 0 h 75"/>
                  <a:gd name="T56" fmla="*/ 0 w 89"/>
                  <a:gd name="T57" fmla="*/ 0 h 75"/>
                  <a:gd name="T58" fmla="*/ 0 w 89"/>
                  <a:gd name="T59" fmla="*/ 0 h 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75"/>
                  <a:gd name="T92" fmla="*/ 89 w 89"/>
                  <a:gd name="T93" fmla="*/ 75 h 7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75">
                    <a:moveTo>
                      <a:pt x="0" y="8"/>
                    </a:moveTo>
                    <a:lnTo>
                      <a:pt x="10" y="7"/>
                    </a:lnTo>
                    <a:lnTo>
                      <a:pt x="22" y="5"/>
                    </a:lnTo>
                    <a:lnTo>
                      <a:pt x="32" y="3"/>
                    </a:lnTo>
                    <a:lnTo>
                      <a:pt x="44" y="2"/>
                    </a:lnTo>
                    <a:lnTo>
                      <a:pt x="54" y="0"/>
                    </a:lnTo>
                    <a:lnTo>
                      <a:pt x="66" y="1"/>
                    </a:lnTo>
                    <a:lnTo>
                      <a:pt x="74" y="3"/>
                    </a:lnTo>
                    <a:lnTo>
                      <a:pt x="85" y="8"/>
                    </a:lnTo>
                    <a:lnTo>
                      <a:pt x="66" y="6"/>
                    </a:lnTo>
                    <a:lnTo>
                      <a:pt x="57" y="10"/>
                    </a:lnTo>
                    <a:lnTo>
                      <a:pt x="53" y="15"/>
                    </a:lnTo>
                    <a:lnTo>
                      <a:pt x="53" y="23"/>
                    </a:lnTo>
                    <a:lnTo>
                      <a:pt x="54" y="32"/>
                    </a:lnTo>
                    <a:lnTo>
                      <a:pt x="57" y="41"/>
                    </a:lnTo>
                    <a:lnTo>
                      <a:pt x="58" y="50"/>
                    </a:lnTo>
                    <a:lnTo>
                      <a:pt x="58" y="57"/>
                    </a:lnTo>
                    <a:lnTo>
                      <a:pt x="64" y="59"/>
                    </a:lnTo>
                    <a:lnTo>
                      <a:pt x="73" y="60"/>
                    </a:lnTo>
                    <a:lnTo>
                      <a:pt x="80" y="60"/>
                    </a:lnTo>
                    <a:lnTo>
                      <a:pt x="89" y="60"/>
                    </a:lnTo>
                    <a:lnTo>
                      <a:pt x="83" y="68"/>
                    </a:lnTo>
                    <a:lnTo>
                      <a:pt x="76" y="72"/>
                    </a:lnTo>
                    <a:lnTo>
                      <a:pt x="64" y="74"/>
                    </a:lnTo>
                    <a:lnTo>
                      <a:pt x="54" y="75"/>
                    </a:lnTo>
                    <a:lnTo>
                      <a:pt x="39" y="74"/>
                    </a:lnTo>
                    <a:lnTo>
                      <a:pt x="26" y="73"/>
                    </a:lnTo>
                    <a:lnTo>
                      <a:pt x="13" y="72"/>
                    </a:lnTo>
                    <a:lnTo>
                      <a:pt x="3" y="73"/>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86" name="Freeform 245"/>
              <p:cNvSpPr>
                <a:spLocks/>
              </p:cNvSpPr>
              <p:nvPr/>
            </p:nvSpPr>
            <p:spPr bwMode="auto">
              <a:xfrm>
                <a:off x="4339" y="13411"/>
                <a:ext cx="1" cy="7"/>
              </a:xfrm>
              <a:custGeom>
                <a:avLst/>
                <a:gdLst>
                  <a:gd name="T0" fmla="*/ 0 w 3"/>
                  <a:gd name="T1" fmla="*/ 1 h 14"/>
                  <a:gd name="T2" fmla="*/ 0 w 3"/>
                  <a:gd name="T3" fmla="*/ 0 h 14"/>
                  <a:gd name="T4" fmla="*/ 0 w 3"/>
                  <a:gd name="T5" fmla="*/ 1 h 14"/>
                  <a:gd name="T6" fmla="*/ 0 60000 65536"/>
                  <a:gd name="T7" fmla="*/ 0 60000 65536"/>
                  <a:gd name="T8" fmla="*/ 0 60000 65536"/>
                  <a:gd name="T9" fmla="*/ 0 w 3"/>
                  <a:gd name="T10" fmla="*/ 0 h 14"/>
                  <a:gd name="T11" fmla="*/ 3 w 3"/>
                  <a:gd name="T12" fmla="*/ 14 h 14"/>
                </a:gdLst>
                <a:ahLst/>
                <a:cxnLst>
                  <a:cxn ang="T6">
                    <a:pos x="T0" y="T1"/>
                  </a:cxn>
                  <a:cxn ang="T7">
                    <a:pos x="T2" y="T3"/>
                  </a:cxn>
                  <a:cxn ang="T8">
                    <a:pos x="T4" y="T5"/>
                  </a:cxn>
                </a:cxnLst>
                <a:rect l="T9" t="T10" r="T11" b="T12"/>
                <a:pathLst>
                  <a:path w="3" h="14">
                    <a:moveTo>
                      <a:pt x="0" y="14"/>
                    </a:moveTo>
                    <a:lnTo>
                      <a:pt x="3" y="0"/>
                    </a:lnTo>
                    <a:lnTo>
                      <a:pt x="0"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87" name="Freeform 246"/>
              <p:cNvSpPr>
                <a:spLocks/>
              </p:cNvSpPr>
              <p:nvPr/>
            </p:nvSpPr>
            <p:spPr bwMode="auto">
              <a:xfrm>
                <a:off x="3151" y="13400"/>
                <a:ext cx="40" cy="17"/>
              </a:xfrm>
              <a:custGeom>
                <a:avLst/>
                <a:gdLst>
                  <a:gd name="T0" fmla="*/ 0 w 120"/>
                  <a:gd name="T1" fmla="*/ 0 h 35"/>
                  <a:gd name="T2" fmla="*/ 0 w 120"/>
                  <a:gd name="T3" fmla="*/ 0 h 35"/>
                  <a:gd name="T4" fmla="*/ 0 w 120"/>
                  <a:gd name="T5" fmla="*/ 0 h 35"/>
                  <a:gd name="T6" fmla="*/ 0 w 120"/>
                  <a:gd name="T7" fmla="*/ 0 h 35"/>
                  <a:gd name="T8" fmla="*/ 0 w 120"/>
                  <a:gd name="T9" fmla="*/ 0 h 35"/>
                  <a:gd name="T10" fmla="*/ 0 w 120"/>
                  <a:gd name="T11" fmla="*/ 0 h 35"/>
                  <a:gd name="T12" fmla="*/ 0 w 120"/>
                  <a:gd name="T13" fmla="*/ 0 h 35"/>
                  <a:gd name="T14" fmla="*/ 0 w 120"/>
                  <a:gd name="T15" fmla="*/ 0 h 35"/>
                  <a:gd name="T16" fmla="*/ 0 w 120"/>
                  <a:gd name="T17" fmla="*/ 0 h 35"/>
                  <a:gd name="T18" fmla="*/ 0 w 120"/>
                  <a:gd name="T19" fmla="*/ 0 h 35"/>
                  <a:gd name="T20" fmla="*/ 0 w 120"/>
                  <a:gd name="T21" fmla="*/ 0 h 35"/>
                  <a:gd name="T22" fmla="*/ 0 w 120"/>
                  <a:gd name="T23" fmla="*/ 0 h 35"/>
                  <a:gd name="T24" fmla="*/ 0 w 120"/>
                  <a:gd name="T25" fmla="*/ 0 h 35"/>
                  <a:gd name="T26" fmla="*/ 0 w 120"/>
                  <a:gd name="T27" fmla="*/ 0 h 35"/>
                  <a:gd name="T28" fmla="*/ 0 w 120"/>
                  <a:gd name="T29" fmla="*/ 0 h 35"/>
                  <a:gd name="T30" fmla="*/ 0 w 120"/>
                  <a:gd name="T31" fmla="*/ 0 h 35"/>
                  <a:gd name="T32" fmla="*/ 0 w 120"/>
                  <a:gd name="T33" fmla="*/ 0 h 35"/>
                  <a:gd name="T34" fmla="*/ 0 w 120"/>
                  <a:gd name="T35" fmla="*/ 0 h 35"/>
                  <a:gd name="T36" fmla="*/ 0 w 120"/>
                  <a:gd name="T37" fmla="*/ 0 h 35"/>
                  <a:gd name="T38" fmla="*/ 0 w 120"/>
                  <a:gd name="T39" fmla="*/ 0 h 35"/>
                  <a:gd name="T40" fmla="*/ 0 w 120"/>
                  <a:gd name="T41" fmla="*/ 0 h 35"/>
                  <a:gd name="T42" fmla="*/ 0 w 120"/>
                  <a:gd name="T43" fmla="*/ 0 h 35"/>
                  <a:gd name="T44" fmla="*/ 0 w 120"/>
                  <a:gd name="T45" fmla="*/ 0 h 3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0"/>
                  <a:gd name="T70" fmla="*/ 0 h 35"/>
                  <a:gd name="T71" fmla="*/ 120 w 120"/>
                  <a:gd name="T72" fmla="*/ 35 h 3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0" h="35">
                    <a:moveTo>
                      <a:pt x="0" y="6"/>
                    </a:moveTo>
                    <a:lnTo>
                      <a:pt x="13" y="1"/>
                    </a:lnTo>
                    <a:lnTo>
                      <a:pt x="28" y="0"/>
                    </a:lnTo>
                    <a:lnTo>
                      <a:pt x="43" y="1"/>
                    </a:lnTo>
                    <a:lnTo>
                      <a:pt x="59" y="4"/>
                    </a:lnTo>
                    <a:lnTo>
                      <a:pt x="73" y="6"/>
                    </a:lnTo>
                    <a:lnTo>
                      <a:pt x="89" y="8"/>
                    </a:lnTo>
                    <a:lnTo>
                      <a:pt x="104" y="10"/>
                    </a:lnTo>
                    <a:lnTo>
                      <a:pt x="120" y="8"/>
                    </a:lnTo>
                    <a:lnTo>
                      <a:pt x="113" y="14"/>
                    </a:lnTo>
                    <a:lnTo>
                      <a:pt x="100" y="16"/>
                    </a:lnTo>
                    <a:lnTo>
                      <a:pt x="91" y="16"/>
                    </a:lnTo>
                    <a:lnTo>
                      <a:pt x="82" y="17"/>
                    </a:lnTo>
                    <a:lnTo>
                      <a:pt x="75" y="18"/>
                    </a:lnTo>
                    <a:lnTo>
                      <a:pt x="72" y="22"/>
                    </a:lnTo>
                    <a:lnTo>
                      <a:pt x="62" y="30"/>
                    </a:lnTo>
                    <a:lnTo>
                      <a:pt x="51" y="35"/>
                    </a:lnTo>
                    <a:lnTo>
                      <a:pt x="40" y="35"/>
                    </a:lnTo>
                    <a:lnTo>
                      <a:pt x="29" y="33"/>
                    </a:lnTo>
                    <a:lnTo>
                      <a:pt x="18" y="26"/>
                    </a:lnTo>
                    <a:lnTo>
                      <a:pt x="10" y="21"/>
                    </a:lnTo>
                    <a:lnTo>
                      <a:pt x="3" y="14"/>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88" name="Freeform 247"/>
              <p:cNvSpPr>
                <a:spLocks/>
              </p:cNvSpPr>
              <p:nvPr/>
            </p:nvSpPr>
            <p:spPr bwMode="auto">
              <a:xfrm>
                <a:off x="3929" y="13408"/>
                <a:ext cx="20" cy="5"/>
              </a:xfrm>
              <a:custGeom>
                <a:avLst/>
                <a:gdLst>
                  <a:gd name="T0" fmla="*/ 0 w 60"/>
                  <a:gd name="T1" fmla="*/ 1 h 8"/>
                  <a:gd name="T2" fmla="*/ 0 w 60"/>
                  <a:gd name="T3" fmla="*/ 1 h 8"/>
                  <a:gd name="T4" fmla="*/ 0 w 60"/>
                  <a:gd name="T5" fmla="*/ 1 h 8"/>
                  <a:gd name="T6" fmla="*/ 0 w 60"/>
                  <a:gd name="T7" fmla="*/ 0 h 8"/>
                  <a:gd name="T8" fmla="*/ 0 w 60"/>
                  <a:gd name="T9" fmla="*/ 0 h 8"/>
                  <a:gd name="T10" fmla="*/ 0 w 60"/>
                  <a:gd name="T11" fmla="*/ 0 h 8"/>
                  <a:gd name="T12" fmla="*/ 0 w 60"/>
                  <a:gd name="T13" fmla="*/ 1 h 8"/>
                  <a:gd name="T14" fmla="*/ 0 w 60"/>
                  <a:gd name="T15" fmla="*/ 1 h 8"/>
                  <a:gd name="T16" fmla="*/ 0 w 60"/>
                  <a:gd name="T17" fmla="*/ 1 h 8"/>
                  <a:gd name="T18" fmla="*/ 0 w 60"/>
                  <a:gd name="T19" fmla="*/ 1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8"/>
                  <a:gd name="T32" fmla="*/ 60 w 60"/>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8">
                    <a:moveTo>
                      <a:pt x="0" y="5"/>
                    </a:moveTo>
                    <a:lnTo>
                      <a:pt x="4" y="2"/>
                    </a:lnTo>
                    <a:lnTo>
                      <a:pt x="13" y="1"/>
                    </a:lnTo>
                    <a:lnTo>
                      <a:pt x="22" y="0"/>
                    </a:lnTo>
                    <a:lnTo>
                      <a:pt x="31" y="0"/>
                    </a:lnTo>
                    <a:lnTo>
                      <a:pt x="38" y="0"/>
                    </a:lnTo>
                    <a:lnTo>
                      <a:pt x="47" y="1"/>
                    </a:lnTo>
                    <a:lnTo>
                      <a:pt x="54" y="4"/>
                    </a:lnTo>
                    <a:lnTo>
                      <a:pt x="60" y="8"/>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89" name="Freeform 248"/>
              <p:cNvSpPr>
                <a:spLocks/>
              </p:cNvSpPr>
              <p:nvPr/>
            </p:nvSpPr>
            <p:spPr bwMode="auto">
              <a:xfrm>
                <a:off x="3974" y="13404"/>
                <a:ext cx="22" cy="7"/>
              </a:xfrm>
              <a:custGeom>
                <a:avLst/>
                <a:gdLst>
                  <a:gd name="T0" fmla="*/ 0 w 68"/>
                  <a:gd name="T1" fmla="*/ 0 h 15"/>
                  <a:gd name="T2" fmla="*/ 0 w 68"/>
                  <a:gd name="T3" fmla="*/ 0 h 15"/>
                  <a:gd name="T4" fmla="*/ 0 w 68"/>
                  <a:gd name="T5" fmla="*/ 0 h 15"/>
                  <a:gd name="T6" fmla="*/ 0 w 68"/>
                  <a:gd name="T7" fmla="*/ 0 h 15"/>
                  <a:gd name="T8" fmla="*/ 0 w 68"/>
                  <a:gd name="T9" fmla="*/ 0 h 15"/>
                  <a:gd name="T10" fmla="*/ 0 w 68"/>
                  <a:gd name="T11" fmla="*/ 0 h 15"/>
                  <a:gd name="T12" fmla="*/ 0 w 68"/>
                  <a:gd name="T13" fmla="*/ 0 h 15"/>
                  <a:gd name="T14" fmla="*/ 0 w 68"/>
                  <a:gd name="T15" fmla="*/ 0 h 15"/>
                  <a:gd name="T16" fmla="*/ 0 w 68"/>
                  <a:gd name="T17" fmla="*/ 0 h 15"/>
                  <a:gd name="T18" fmla="*/ 0 w 68"/>
                  <a:gd name="T19" fmla="*/ 0 h 15"/>
                  <a:gd name="T20" fmla="*/ 0 w 68"/>
                  <a:gd name="T21" fmla="*/ 0 h 15"/>
                  <a:gd name="T22" fmla="*/ 0 w 68"/>
                  <a:gd name="T23" fmla="*/ 0 h 15"/>
                  <a:gd name="T24" fmla="*/ 0 w 68"/>
                  <a:gd name="T25" fmla="*/ 0 h 15"/>
                  <a:gd name="T26" fmla="*/ 0 w 68"/>
                  <a:gd name="T27" fmla="*/ 0 h 15"/>
                  <a:gd name="T28" fmla="*/ 0 w 68"/>
                  <a:gd name="T29" fmla="*/ 0 h 15"/>
                  <a:gd name="T30" fmla="*/ 0 w 68"/>
                  <a:gd name="T31" fmla="*/ 0 h 15"/>
                  <a:gd name="T32" fmla="*/ 0 w 68"/>
                  <a:gd name="T33" fmla="*/ 0 h 15"/>
                  <a:gd name="T34" fmla="*/ 0 w 68"/>
                  <a:gd name="T35" fmla="*/ 0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8"/>
                  <a:gd name="T55" fmla="*/ 0 h 15"/>
                  <a:gd name="T56" fmla="*/ 68 w 68"/>
                  <a:gd name="T57" fmla="*/ 15 h 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8" h="15">
                    <a:moveTo>
                      <a:pt x="0" y="15"/>
                    </a:moveTo>
                    <a:lnTo>
                      <a:pt x="0" y="9"/>
                    </a:lnTo>
                    <a:lnTo>
                      <a:pt x="3" y="6"/>
                    </a:lnTo>
                    <a:lnTo>
                      <a:pt x="8" y="3"/>
                    </a:lnTo>
                    <a:lnTo>
                      <a:pt x="15" y="1"/>
                    </a:lnTo>
                    <a:lnTo>
                      <a:pt x="21" y="0"/>
                    </a:lnTo>
                    <a:lnTo>
                      <a:pt x="30" y="0"/>
                    </a:lnTo>
                    <a:lnTo>
                      <a:pt x="37" y="0"/>
                    </a:lnTo>
                    <a:lnTo>
                      <a:pt x="44" y="1"/>
                    </a:lnTo>
                    <a:lnTo>
                      <a:pt x="68" y="1"/>
                    </a:lnTo>
                    <a:lnTo>
                      <a:pt x="63" y="6"/>
                    </a:lnTo>
                    <a:lnTo>
                      <a:pt x="57" y="9"/>
                    </a:lnTo>
                    <a:lnTo>
                      <a:pt x="47" y="10"/>
                    </a:lnTo>
                    <a:lnTo>
                      <a:pt x="38" y="11"/>
                    </a:lnTo>
                    <a:lnTo>
                      <a:pt x="27" y="10"/>
                    </a:lnTo>
                    <a:lnTo>
                      <a:pt x="16" y="11"/>
                    </a:lnTo>
                    <a:lnTo>
                      <a:pt x="8" y="11"/>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90" name="Freeform 249"/>
              <p:cNvSpPr>
                <a:spLocks/>
              </p:cNvSpPr>
              <p:nvPr/>
            </p:nvSpPr>
            <p:spPr bwMode="auto">
              <a:xfrm>
                <a:off x="4396" y="13386"/>
                <a:ext cx="8" cy="22"/>
              </a:xfrm>
              <a:custGeom>
                <a:avLst/>
                <a:gdLst>
                  <a:gd name="T0" fmla="*/ 0 w 25"/>
                  <a:gd name="T1" fmla="*/ 0 h 46"/>
                  <a:gd name="T2" fmla="*/ 0 w 25"/>
                  <a:gd name="T3" fmla="*/ 0 h 46"/>
                  <a:gd name="T4" fmla="*/ 0 w 25"/>
                  <a:gd name="T5" fmla="*/ 0 h 46"/>
                  <a:gd name="T6" fmla="*/ 0 w 25"/>
                  <a:gd name="T7" fmla="*/ 0 h 46"/>
                  <a:gd name="T8" fmla="*/ 0 w 25"/>
                  <a:gd name="T9" fmla="*/ 0 h 46"/>
                  <a:gd name="T10" fmla="*/ 0 w 25"/>
                  <a:gd name="T11" fmla="*/ 0 h 46"/>
                  <a:gd name="T12" fmla="*/ 0 w 25"/>
                  <a:gd name="T13" fmla="*/ 0 h 46"/>
                  <a:gd name="T14" fmla="*/ 0 w 25"/>
                  <a:gd name="T15" fmla="*/ 0 h 46"/>
                  <a:gd name="T16" fmla="*/ 0 w 25"/>
                  <a:gd name="T17" fmla="*/ 0 h 46"/>
                  <a:gd name="T18" fmla="*/ 0 w 25"/>
                  <a:gd name="T19" fmla="*/ 0 h 46"/>
                  <a:gd name="T20" fmla="*/ 0 w 25"/>
                  <a:gd name="T21" fmla="*/ 0 h 46"/>
                  <a:gd name="T22" fmla="*/ 0 w 25"/>
                  <a:gd name="T23" fmla="*/ 0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46"/>
                  <a:gd name="T38" fmla="*/ 25 w 25"/>
                  <a:gd name="T39" fmla="*/ 46 h 4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46">
                    <a:moveTo>
                      <a:pt x="0" y="0"/>
                    </a:moveTo>
                    <a:lnTo>
                      <a:pt x="19" y="0"/>
                    </a:lnTo>
                    <a:lnTo>
                      <a:pt x="21" y="5"/>
                    </a:lnTo>
                    <a:lnTo>
                      <a:pt x="22" y="11"/>
                    </a:lnTo>
                    <a:lnTo>
                      <a:pt x="24" y="17"/>
                    </a:lnTo>
                    <a:lnTo>
                      <a:pt x="25" y="24"/>
                    </a:lnTo>
                    <a:lnTo>
                      <a:pt x="24" y="29"/>
                    </a:lnTo>
                    <a:lnTo>
                      <a:pt x="22" y="35"/>
                    </a:lnTo>
                    <a:lnTo>
                      <a:pt x="18" y="41"/>
                    </a:lnTo>
                    <a:lnTo>
                      <a:pt x="15" y="46"/>
                    </a:lnTo>
                    <a:lnTo>
                      <a:pt x="0" y="4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91" name="Freeform 250"/>
              <p:cNvSpPr>
                <a:spLocks/>
              </p:cNvSpPr>
              <p:nvPr/>
            </p:nvSpPr>
            <p:spPr bwMode="auto">
              <a:xfrm>
                <a:off x="4008" y="13400"/>
                <a:ext cx="20" cy="6"/>
              </a:xfrm>
              <a:custGeom>
                <a:avLst/>
                <a:gdLst>
                  <a:gd name="T0" fmla="*/ 0 w 60"/>
                  <a:gd name="T1" fmla="*/ 0 h 13"/>
                  <a:gd name="T2" fmla="*/ 0 w 60"/>
                  <a:gd name="T3" fmla="*/ 0 h 13"/>
                  <a:gd name="T4" fmla="*/ 0 w 60"/>
                  <a:gd name="T5" fmla="*/ 0 h 13"/>
                  <a:gd name="T6" fmla="*/ 0 w 60"/>
                  <a:gd name="T7" fmla="*/ 0 h 13"/>
                  <a:gd name="T8" fmla="*/ 0 w 60"/>
                  <a:gd name="T9" fmla="*/ 0 h 13"/>
                  <a:gd name="T10" fmla="*/ 0 w 60"/>
                  <a:gd name="T11" fmla="*/ 0 h 13"/>
                  <a:gd name="T12" fmla="*/ 0 w 60"/>
                  <a:gd name="T13" fmla="*/ 0 h 13"/>
                  <a:gd name="T14" fmla="*/ 0 w 60"/>
                  <a:gd name="T15" fmla="*/ 0 h 13"/>
                  <a:gd name="T16" fmla="*/ 0 w 60"/>
                  <a:gd name="T17" fmla="*/ 0 h 13"/>
                  <a:gd name="T18" fmla="*/ 0 w 60"/>
                  <a:gd name="T19" fmla="*/ 0 h 13"/>
                  <a:gd name="T20" fmla="*/ 0 w 60"/>
                  <a:gd name="T21" fmla="*/ 0 h 13"/>
                  <a:gd name="T22" fmla="*/ 0 w 60"/>
                  <a:gd name="T23" fmla="*/ 0 h 13"/>
                  <a:gd name="T24" fmla="*/ 0 w 60"/>
                  <a:gd name="T25" fmla="*/ 0 h 13"/>
                  <a:gd name="T26" fmla="*/ 0 w 60"/>
                  <a:gd name="T27" fmla="*/ 0 h 13"/>
                  <a:gd name="T28" fmla="*/ 0 w 60"/>
                  <a:gd name="T29" fmla="*/ 0 h 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0"/>
                  <a:gd name="T46" fmla="*/ 0 h 13"/>
                  <a:gd name="T47" fmla="*/ 60 w 60"/>
                  <a:gd name="T48" fmla="*/ 13 h 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0" h="13">
                    <a:moveTo>
                      <a:pt x="0" y="12"/>
                    </a:moveTo>
                    <a:lnTo>
                      <a:pt x="12" y="5"/>
                    </a:lnTo>
                    <a:lnTo>
                      <a:pt x="26" y="1"/>
                    </a:lnTo>
                    <a:lnTo>
                      <a:pt x="34" y="0"/>
                    </a:lnTo>
                    <a:lnTo>
                      <a:pt x="43" y="1"/>
                    </a:lnTo>
                    <a:lnTo>
                      <a:pt x="51" y="2"/>
                    </a:lnTo>
                    <a:lnTo>
                      <a:pt x="60" y="6"/>
                    </a:lnTo>
                    <a:lnTo>
                      <a:pt x="54" y="6"/>
                    </a:lnTo>
                    <a:lnTo>
                      <a:pt x="48" y="7"/>
                    </a:lnTo>
                    <a:lnTo>
                      <a:pt x="41" y="8"/>
                    </a:lnTo>
                    <a:lnTo>
                      <a:pt x="34" y="11"/>
                    </a:lnTo>
                    <a:lnTo>
                      <a:pt x="24" y="12"/>
                    </a:lnTo>
                    <a:lnTo>
                      <a:pt x="15" y="13"/>
                    </a:lnTo>
                    <a:lnTo>
                      <a:pt x="6" y="12"/>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92" name="Freeform 251"/>
              <p:cNvSpPr>
                <a:spLocks/>
              </p:cNvSpPr>
              <p:nvPr/>
            </p:nvSpPr>
            <p:spPr bwMode="auto">
              <a:xfrm>
                <a:off x="3213" y="13397"/>
                <a:ext cx="41" cy="11"/>
              </a:xfrm>
              <a:custGeom>
                <a:avLst/>
                <a:gdLst>
                  <a:gd name="T0" fmla="*/ 0 w 123"/>
                  <a:gd name="T1" fmla="*/ 1 h 22"/>
                  <a:gd name="T2" fmla="*/ 0 w 123"/>
                  <a:gd name="T3" fmla="*/ 1 h 22"/>
                  <a:gd name="T4" fmla="*/ 0 w 123"/>
                  <a:gd name="T5" fmla="*/ 1 h 22"/>
                  <a:gd name="T6" fmla="*/ 0 w 123"/>
                  <a:gd name="T7" fmla="*/ 1 h 22"/>
                  <a:gd name="T8" fmla="*/ 0 w 123"/>
                  <a:gd name="T9" fmla="*/ 1 h 22"/>
                  <a:gd name="T10" fmla="*/ 0 w 123"/>
                  <a:gd name="T11" fmla="*/ 0 h 22"/>
                  <a:gd name="T12" fmla="*/ 0 w 123"/>
                  <a:gd name="T13" fmla="*/ 1 h 22"/>
                  <a:gd name="T14" fmla="*/ 0 w 123"/>
                  <a:gd name="T15" fmla="*/ 1 h 22"/>
                  <a:gd name="T16" fmla="*/ 0 w 123"/>
                  <a:gd name="T17" fmla="*/ 1 h 22"/>
                  <a:gd name="T18" fmla="*/ 0 w 123"/>
                  <a:gd name="T19" fmla="*/ 1 h 22"/>
                  <a:gd name="T20" fmla="*/ 0 w 123"/>
                  <a:gd name="T21" fmla="*/ 1 h 22"/>
                  <a:gd name="T22" fmla="*/ 0 w 123"/>
                  <a:gd name="T23" fmla="*/ 1 h 22"/>
                  <a:gd name="T24" fmla="*/ 0 w 123"/>
                  <a:gd name="T25" fmla="*/ 1 h 22"/>
                  <a:gd name="T26" fmla="*/ 0 w 123"/>
                  <a:gd name="T27" fmla="*/ 1 h 22"/>
                  <a:gd name="T28" fmla="*/ 0 w 123"/>
                  <a:gd name="T29" fmla="*/ 1 h 22"/>
                  <a:gd name="T30" fmla="*/ 0 w 123"/>
                  <a:gd name="T31" fmla="*/ 1 h 22"/>
                  <a:gd name="T32" fmla="*/ 0 w 123"/>
                  <a:gd name="T33" fmla="*/ 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3"/>
                  <a:gd name="T52" fmla="*/ 0 h 22"/>
                  <a:gd name="T53" fmla="*/ 123 w 123"/>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3" h="22">
                    <a:moveTo>
                      <a:pt x="0" y="12"/>
                    </a:moveTo>
                    <a:lnTo>
                      <a:pt x="12" y="9"/>
                    </a:lnTo>
                    <a:lnTo>
                      <a:pt x="29" y="6"/>
                    </a:lnTo>
                    <a:lnTo>
                      <a:pt x="46" y="3"/>
                    </a:lnTo>
                    <a:lnTo>
                      <a:pt x="63" y="1"/>
                    </a:lnTo>
                    <a:lnTo>
                      <a:pt x="79" y="0"/>
                    </a:lnTo>
                    <a:lnTo>
                      <a:pt x="97" y="1"/>
                    </a:lnTo>
                    <a:lnTo>
                      <a:pt x="110" y="5"/>
                    </a:lnTo>
                    <a:lnTo>
                      <a:pt x="123" y="14"/>
                    </a:lnTo>
                    <a:lnTo>
                      <a:pt x="108" y="17"/>
                    </a:lnTo>
                    <a:lnTo>
                      <a:pt x="94" y="20"/>
                    </a:lnTo>
                    <a:lnTo>
                      <a:pt x="76" y="21"/>
                    </a:lnTo>
                    <a:lnTo>
                      <a:pt x="60" y="22"/>
                    </a:lnTo>
                    <a:lnTo>
                      <a:pt x="43" y="21"/>
                    </a:lnTo>
                    <a:lnTo>
                      <a:pt x="27" y="20"/>
                    </a:lnTo>
                    <a:lnTo>
                      <a:pt x="12" y="17"/>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93" name="Freeform 252"/>
              <p:cNvSpPr>
                <a:spLocks/>
              </p:cNvSpPr>
              <p:nvPr/>
            </p:nvSpPr>
            <p:spPr bwMode="auto">
              <a:xfrm>
                <a:off x="3257" y="13387"/>
                <a:ext cx="41" cy="19"/>
              </a:xfrm>
              <a:custGeom>
                <a:avLst/>
                <a:gdLst>
                  <a:gd name="T0" fmla="*/ 0 w 123"/>
                  <a:gd name="T1" fmla="*/ 1 h 37"/>
                  <a:gd name="T2" fmla="*/ 0 w 123"/>
                  <a:gd name="T3" fmla="*/ 1 h 37"/>
                  <a:gd name="T4" fmla="*/ 0 w 123"/>
                  <a:gd name="T5" fmla="*/ 1 h 37"/>
                  <a:gd name="T6" fmla="*/ 0 w 123"/>
                  <a:gd name="T7" fmla="*/ 1 h 37"/>
                  <a:gd name="T8" fmla="*/ 0 w 123"/>
                  <a:gd name="T9" fmla="*/ 1 h 37"/>
                  <a:gd name="T10" fmla="*/ 0 w 123"/>
                  <a:gd name="T11" fmla="*/ 1 h 37"/>
                  <a:gd name="T12" fmla="*/ 0 w 123"/>
                  <a:gd name="T13" fmla="*/ 1 h 37"/>
                  <a:gd name="T14" fmla="*/ 0 w 123"/>
                  <a:gd name="T15" fmla="*/ 0 h 37"/>
                  <a:gd name="T16" fmla="*/ 0 w 123"/>
                  <a:gd name="T17" fmla="*/ 1 h 37"/>
                  <a:gd name="T18" fmla="*/ 0 w 123"/>
                  <a:gd name="T19" fmla="*/ 1 h 37"/>
                  <a:gd name="T20" fmla="*/ 0 w 123"/>
                  <a:gd name="T21" fmla="*/ 1 h 37"/>
                  <a:gd name="T22" fmla="*/ 0 w 123"/>
                  <a:gd name="T23" fmla="*/ 1 h 37"/>
                  <a:gd name="T24" fmla="*/ 0 w 123"/>
                  <a:gd name="T25" fmla="*/ 1 h 37"/>
                  <a:gd name="T26" fmla="*/ 0 w 123"/>
                  <a:gd name="T27" fmla="*/ 1 h 37"/>
                  <a:gd name="T28" fmla="*/ 0 w 123"/>
                  <a:gd name="T29" fmla="*/ 1 h 37"/>
                  <a:gd name="T30" fmla="*/ 0 w 123"/>
                  <a:gd name="T31" fmla="*/ 1 h 37"/>
                  <a:gd name="T32" fmla="*/ 0 w 123"/>
                  <a:gd name="T33" fmla="*/ 1 h 37"/>
                  <a:gd name="T34" fmla="*/ 0 w 123"/>
                  <a:gd name="T35" fmla="*/ 1 h 37"/>
                  <a:gd name="T36" fmla="*/ 0 w 123"/>
                  <a:gd name="T37" fmla="*/ 1 h 37"/>
                  <a:gd name="T38" fmla="*/ 0 w 123"/>
                  <a:gd name="T39" fmla="*/ 1 h 37"/>
                  <a:gd name="T40" fmla="*/ 0 w 123"/>
                  <a:gd name="T41" fmla="*/ 1 h 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3"/>
                  <a:gd name="T64" fmla="*/ 0 h 37"/>
                  <a:gd name="T65" fmla="*/ 123 w 123"/>
                  <a:gd name="T66" fmla="*/ 37 h 3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3" h="37">
                    <a:moveTo>
                      <a:pt x="0" y="21"/>
                    </a:moveTo>
                    <a:lnTo>
                      <a:pt x="9" y="14"/>
                    </a:lnTo>
                    <a:lnTo>
                      <a:pt x="22" y="11"/>
                    </a:lnTo>
                    <a:lnTo>
                      <a:pt x="34" y="7"/>
                    </a:lnTo>
                    <a:lnTo>
                      <a:pt x="49" y="5"/>
                    </a:lnTo>
                    <a:lnTo>
                      <a:pt x="62" y="2"/>
                    </a:lnTo>
                    <a:lnTo>
                      <a:pt x="76" y="1"/>
                    </a:lnTo>
                    <a:lnTo>
                      <a:pt x="89" y="0"/>
                    </a:lnTo>
                    <a:lnTo>
                      <a:pt x="106" y="2"/>
                    </a:lnTo>
                    <a:lnTo>
                      <a:pt x="110" y="9"/>
                    </a:lnTo>
                    <a:lnTo>
                      <a:pt x="116" y="17"/>
                    </a:lnTo>
                    <a:lnTo>
                      <a:pt x="120" y="23"/>
                    </a:lnTo>
                    <a:lnTo>
                      <a:pt x="123" y="31"/>
                    </a:lnTo>
                    <a:lnTo>
                      <a:pt x="106" y="29"/>
                    </a:lnTo>
                    <a:lnTo>
                      <a:pt x="89" y="31"/>
                    </a:lnTo>
                    <a:lnTo>
                      <a:pt x="72" y="33"/>
                    </a:lnTo>
                    <a:lnTo>
                      <a:pt x="54" y="37"/>
                    </a:lnTo>
                    <a:lnTo>
                      <a:pt x="37" y="37"/>
                    </a:lnTo>
                    <a:lnTo>
                      <a:pt x="22" y="36"/>
                    </a:lnTo>
                    <a:lnTo>
                      <a:pt x="9" y="30"/>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94" name="Freeform 253"/>
              <p:cNvSpPr>
                <a:spLocks/>
              </p:cNvSpPr>
              <p:nvPr/>
            </p:nvSpPr>
            <p:spPr bwMode="auto">
              <a:xfrm>
                <a:off x="4336" y="13386"/>
                <a:ext cx="4" cy="18"/>
              </a:xfrm>
              <a:custGeom>
                <a:avLst/>
                <a:gdLst>
                  <a:gd name="T0" fmla="*/ 0 w 10"/>
                  <a:gd name="T1" fmla="*/ 0 h 37"/>
                  <a:gd name="T2" fmla="*/ 0 w 10"/>
                  <a:gd name="T3" fmla="*/ 0 h 37"/>
                  <a:gd name="T4" fmla="*/ 0 w 10"/>
                  <a:gd name="T5" fmla="*/ 0 h 37"/>
                  <a:gd name="T6" fmla="*/ 0 w 10"/>
                  <a:gd name="T7" fmla="*/ 0 h 37"/>
                  <a:gd name="T8" fmla="*/ 0 60000 65536"/>
                  <a:gd name="T9" fmla="*/ 0 60000 65536"/>
                  <a:gd name="T10" fmla="*/ 0 60000 65536"/>
                  <a:gd name="T11" fmla="*/ 0 60000 65536"/>
                  <a:gd name="T12" fmla="*/ 0 w 10"/>
                  <a:gd name="T13" fmla="*/ 0 h 37"/>
                  <a:gd name="T14" fmla="*/ 10 w 10"/>
                  <a:gd name="T15" fmla="*/ 37 h 37"/>
                </a:gdLst>
                <a:ahLst/>
                <a:cxnLst>
                  <a:cxn ang="T8">
                    <a:pos x="T0" y="T1"/>
                  </a:cxn>
                  <a:cxn ang="T9">
                    <a:pos x="T2" y="T3"/>
                  </a:cxn>
                  <a:cxn ang="T10">
                    <a:pos x="T4" y="T5"/>
                  </a:cxn>
                  <a:cxn ang="T11">
                    <a:pos x="T6" y="T7"/>
                  </a:cxn>
                </a:cxnLst>
                <a:rect l="T12" t="T13" r="T14" b="T15"/>
                <a:pathLst>
                  <a:path w="10" h="37">
                    <a:moveTo>
                      <a:pt x="0" y="0"/>
                    </a:moveTo>
                    <a:lnTo>
                      <a:pt x="10" y="37"/>
                    </a:lnTo>
                    <a:lnTo>
                      <a:pt x="0" y="1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95" name="Freeform 254"/>
              <p:cNvSpPr>
                <a:spLocks/>
              </p:cNvSpPr>
              <p:nvPr/>
            </p:nvSpPr>
            <p:spPr bwMode="auto">
              <a:xfrm>
                <a:off x="3317" y="13386"/>
                <a:ext cx="105" cy="17"/>
              </a:xfrm>
              <a:custGeom>
                <a:avLst/>
                <a:gdLst>
                  <a:gd name="T0" fmla="*/ 0 w 313"/>
                  <a:gd name="T1" fmla="*/ 0 h 35"/>
                  <a:gd name="T2" fmla="*/ 0 w 313"/>
                  <a:gd name="T3" fmla="*/ 0 h 35"/>
                  <a:gd name="T4" fmla="*/ 0 w 313"/>
                  <a:gd name="T5" fmla="*/ 0 h 35"/>
                  <a:gd name="T6" fmla="*/ 0 w 313"/>
                  <a:gd name="T7" fmla="*/ 0 h 35"/>
                  <a:gd name="T8" fmla="*/ 0 w 313"/>
                  <a:gd name="T9" fmla="*/ 0 h 35"/>
                  <a:gd name="T10" fmla="*/ 0 w 313"/>
                  <a:gd name="T11" fmla="*/ 0 h 35"/>
                  <a:gd name="T12" fmla="*/ 0 w 313"/>
                  <a:gd name="T13" fmla="*/ 0 h 35"/>
                  <a:gd name="T14" fmla="*/ 0 w 313"/>
                  <a:gd name="T15" fmla="*/ 0 h 35"/>
                  <a:gd name="T16" fmla="*/ 0 w 313"/>
                  <a:gd name="T17" fmla="*/ 0 h 35"/>
                  <a:gd name="T18" fmla="*/ 0 w 313"/>
                  <a:gd name="T19" fmla="*/ 0 h 35"/>
                  <a:gd name="T20" fmla="*/ 0 w 313"/>
                  <a:gd name="T21" fmla="*/ 0 h 35"/>
                  <a:gd name="T22" fmla="*/ 0 w 313"/>
                  <a:gd name="T23" fmla="*/ 0 h 35"/>
                  <a:gd name="T24" fmla="*/ 0 w 313"/>
                  <a:gd name="T25" fmla="*/ 0 h 35"/>
                  <a:gd name="T26" fmla="*/ 0 w 313"/>
                  <a:gd name="T27" fmla="*/ 0 h 35"/>
                  <a:gd name="T28" fmla="*/ 0 w 313"/>
                  <a:gd name="T29" fmla="*/ 0 h 35"/>
                  <a:gd name="T30" fmla="*/ 0 w 313"/>
                  <a:gd name="T31" fmla="*/ 0 h 35"/>
                  <a:gd name="T32" fmla="*/ 0 w 313"/>
                  <a:gd name="T33" fmla="*/ 0 h 35"/>
                  <a:gd name="T34" fmla="*/ 0 w 313"/>
                  <a:gd name="T35" fmla="*/ 0 h 35"/>
                  <a:gd name="T36" fmla="*/ 0 w 313"/>
                  <a:gd name="T37" fmla="*/ 0 h 35"/>
                  <a:gd name="T38" fmla="*/ 0 w 313"/>
                  <a:gd name="T39" fmla="*/ 0 h 35"/>
                  <a:gd name="T40" fmla="*/ 0 w 313"/>
                  <a:gd name="T41" fmla="*/ 0 h 35"/>
                  <a:gd name="T42" fmla="*/ 0 w 313"/>
                  <a:gd name="T43" fmla="*/ 0 h 35"/>
                  <a:gd name="T44" fmla="*/ 0 w 313"/>
                  <a:gd name="T45" fmla="*/ 0 h 35"/>
                  <a:gd name="T46" fmla="*/ 0 w 313"/>
                  <a:gd name="T47" fmla="*/ 0 h 35"/>
                  <a:gd name="T48" fmla="*/ 0 w 313"/>
                  <a:gd name="T49" fmla="*/ 0 h 35"/>
                  <a:gd name="T50" fmla="*/ 0 w 313"/>
                  <a:gd name="T51" fmla="*/ 0 h 35"/>
                  <a:gd name="T52" fmla="*/ 0 w 313"/>
                  <a:gd name="T53" fmla="*/ 0 h 35"/>
                  <a:gd name="T54" fmla="*/ 0 w 313"/>
                  <a:gd name="T55" fmla="*/ 0 h 35"/>
                  <a:gd name="T56" fmla="*/ 0 w 313"/>
                  <a:gd name="T57" fmla="*/ 0 h 35"/>
                  <a:gd name="T58" fmla="*/ 0 w 313"/>
                  <a:gd name="T59" fmla="*/ 0 h 3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13"/>
                  <a:gd name="T91" fmla="*/ 0 h 35"/>
                  <a:gd name="T92" fmla="*/ 313 w 313"/>
                  <a:gd name="T93" fmla="*/ 35 h 3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13" h="35">
                    <a:moveTo>
                      <a:pt x="22" y="30"/>
                    </a:moveTo>
                    <a:lnTo>
                      <a:pt x="16" y="23"/>
                    </a:lnTo>
                    <a:lnTo>
                      <a:pt x="7" y="17"/>
                    </a:lnTo>
                    <a:lnTo>
                      <a:pt x="0" y="10"/>
                    </a:lnTo>
                    <a:lnTo>
                      <a:pt x="3" y="2"/>
                    </a:lnTo>
                    <a:lnTo>
                      <a:pt x="23" y="4"/>
                    </a:lnTo>
                    <a:lnTo>
                      <a:pt x="45" y="4"/>
                    </a:lnTo>
                    <a:lnTo>
                      <a:pt x="66" y="1"/>
                    </a:lnTo>
                    <a:lnTo>
                      <a:pt x="88" y="1"/>
                    </a:lnTo>
                    <a:lnTo>
                      <a:pt x="105" y="1"/>
                    </a:lnTo>
                    <a:lnTo>
                      <a:pt x="124" y="6"/>
                    </a:lnTo>
                    <a:lnTo>
                      <a:pt x="140" y="13"/>
                    </a:lnTo>
                    <a:lnTo>
                      <a:pt x="157" y="27"/>
                    </a:lnTo>
                    <a:lnTo>
                      <a:pt x="161" y="13"/>
                    </a:lnTo>
                    <a:lnTo>
                      <a:pt x="174" y="6"/>
                    </a:lnTo>
                    <a:lnTo>
                      <a:pt x="192" y="1"/>
                    </a:lnTo>
                    <a:lnTo>
                      <a:pt x="214" y="0"/>
                    </a:lnTo>
                    <a:lnTo>
                      <a:pt x="235" y="1"/>
                    </a:lnTo>
                    <a:lnTo>
                      <a:pt x="257" y="4"/>
                    </a:lnTo>
                    <a:lnTo>
                      <a:pt x="278" y="5"/>
                    </a:lnTo>
                    <a:lnTo>
                      <a:pt x="297" y="6"/>
                    </a:lnTo>
                    <a:lnTo>
                      <a:pt x="313" y="19"/>
                    </a:lnTo>
                    <a:lnTo>
                      <a:pt x="275" y="27"/>
                    </a:lnTo>
                    <a:lnTo>
                      <a:pt x="238" y="32"/>
                    </a:lnTo>
                    <a:lnTo>
                      <a:pt x="203" y="34"/>
                    </a:lnTo>
                    <a:lnTo>
                      <a:pt x="170" y="35"/>
                    </a:lnTo>
                    <a:lnTo>
                      <a:pt x="133" y="33"/>
                    </a:lnTo>
                    <a:lnTo>
                      <a:pt x="98" y="32"/>
                    </a:lnTo>
                    <a:lnTo>
                      <a:pt x="60" y="30"/>
                    </a:lnTo>
                    <a:lnTo>
                      <a:pt x="22"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96" name="Rectangle 255"/>
              <p:cNvSpPr>
                <a:spLocks noChangeArrowheads="1"/>
              </p:cNvSpPr>
              <p:nvPr/>
            </p:nvSpPr>
            <p:spPr bwMode="auto">
              <a:xfrm>
                <a:off x="3438" y="13393"/>
                <a:ext cx="5"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zh-TW">
                  <a:latin typeface="標楷體" pitchFamily="65" charset="-120"/>
                  <a:ea typeface="標楷體" pitchFamily="65" charset="-120"/>
                </a:endParaRPr>
              </a:p>
            </p:txBody>
          </p:sp>
          <p:sp>
            <p:nvSpPr>
              <p:cNvPr id="32397" name="Freeform 256"/>
              <p:cNvSpPr>
                <a:spLocks/>
              </p:cNvSpPr>
              <p:nvPr/>
            </p:nvSpPr>
            <p:spPr bwMode="auto">
              <a:xfrm>
                <a:off x="3560" y="13250"/>
                <a:ext cx="282" cy="144"/>
              </a:xfrm>
              <a:custGeom>
                <a:avLst/>
                <a:gdLst>
                  <a:gd name="T0" fmla="*/ 0 w 848"/>
                  <a:gd name="T1" fmla="*/ 1 h 287"/>
                  <a:gd name="T2" fmla="*/ 0 w 848"/>
                  <a:gd name="T3" fmla="*/ 1 h 287"/>
                  <a:gd name="T4" fmla="*/ 0 w 848"/>
                  <a:gd name="T5" fmla="*/ 1 h 287"/>
                  <a:gd name="T6" fmla="*/ 0 w 848"/>
                  <a:gd name="T7" fmla="*/ 1 h 287"/>
                  <a:gd name="T8" fmla="*/ 0 w 848"/>
                  <a:gd name="T9" fmla="*/ 1 h 287"/>
                  <a:gd name="T10" fmla="*/ 0 w 848"/>
                  <a:gd name="T11" fmla="*/ 1 h 287"/>
                  <a:gd name="T12" fmla="*/ 0 w 848"/>
                  <a:gd name="T13" fmla="*/ 1 h 287"/>
                  <a:gd name="T14" fmla="*/ 0 w 848"/>
                  <a:gd name="T15" fmla="*/ 1 h 287"/>
                  <a:gd name="T16" fmla="*/ 0 w 848"/>
                  <a:gd name="T17" fmla="*/ 1 h 287"/>
                  <a:gd name="T18" fmla="*/ 0 w 848"/>
                  <a:gd name="T19" fmla="*/ 1 h 287"/>
                  <a:gd name="T20" fmla="*/ 0 w 848"/>
                  <a:gd name="T21" fmla="*/ 1 h 287"/>
                  <a:gd name="T22" fmla="*/ 0 w 848"/>
                  <a:gd name="T23" fmla="*/ 1 h 287"/>
                  <a:gd name="T24" fmla="*/ 0 w 848"/>
                  <a:gd name="T25" fmla="*/ 1 h 287"/>
                  <a:gd name="T26" fmla="*/ 0 w 848"/>
                  <a:gd name="T27" fmla="*/ 1 h 287"/>
                  <a:gd name="T28" fmla="*/ 0 w 848"/>
                  <a:gd name="T29" fmla="*/ 1 h 287"/>
                  <a:gd name="T30" fmla="*/ 0 w 848"/>
                  <a:gd name="T31" fmla="*/ 1 h 287"/>
                  <a:gd name="T32" fmla="*/ 0 w 848"/>
                  <a:gd name="T33" fmla="*/ 1 h 287"/>
                  <a:gd name="T34" fmla="*/ 0 w 848"/>
                  <a:gd name="T35" fmla="*/ 1 h 287"/>
                  <a:gd name="T36" fmla="*/ 0 w 848"/>
                  <a:gd name="T37" fmla="*/ 1 h 287"/>
                  <a:gd name="T38" fmla="*/ 0 w 848"/>
                  <a:gd name="T39" fmla="*/ 1 h 287"/>
                  <a:gd name="T40" fmla="*/ 0 w 848"/>
                  <a:gd name="T41" fmla="*/ 1 h 287"/>
                  <a:gd name="T42" fmla="*/ 0 w 848"/>
                  <a:gd name="T43" fmla="*/ 1 h 287"/>
                  <a:gd name="T44" fmla="*/ 0 w 848"/>
                  <a:gd name="T45" fmla="*/ 1 h 287"/>
                  <a:gd name="T46" fmla="*/ 0 w 848"/>
                  <a:gd name="T47" fmla="*/ 1 h 287"/>
                  <a:gd name="T48" fmla="*/ 0 w 848"/>
                  <a:gd name="T49" fmla="*/ 1 h 287"/>
                  <a:gd name="T50" fmla="*/ 0 w 848"/>
                  <a:gd name="T51" fmla="*/ 1 h 287"/>
                  <a:gd name="T52" fmla="*/ 0 w 848"/>
                  <a:gd name="T53" fmla="*/ 1 h 287"/>
                  <a:gd name="T54" fmla="*/ 0 w 848"/>
                  <a:gd name="T55" fmla="*/ 1 h 287"/>
                  <a:gd name="T56" fmla="*/ 0 w 848"/>
                  <a:gd name="T57" fmla="*/ 1 h 287"/>
                  <a:gd name="T58" fmla="*/ 0 w 848"/>
                  <a:gd name="T59" fmla="*/ 1 h 287"/>
                  <a:gd name="T60" fmla="*/ 0 w 848"/>
                  <a:gd name="T61" fmla="*/ 1 h 287"/>
                  <a:gd name="T62" fmla="*/ 0 w 848"/>
                  <a:gd name="T63" fmla="*/ 1 h 287"/>
                  <a:gd name="T64" fmla="*/ 0 w 848"/>
                  <a:gd name="T65" fmla="*/ 1 h 287"/>
                  <a:gd name="T66" fmla="*/ 0 w 848"/>
                  <a:gd name="T67" fmla="*/ 1 h 287"/>
                  <a:gd name="T68" fmla="*/ 0 w 848"/>
                  <a:gd name="T69" fmla="*/ 1 h 287"/>
                  <a:gd name="T70" fmla="*/ 0 w 848"/>
                  <a:gd name="T71" fmla="*/ 1 h 287"/>
                  <a:gd name="T72" fmla="*/ 0 w 848"/>
                  <a:gd name="T73" fmla="*/ 0 h 287"/>
                  <a:gd name="T74" fmla="*/ 0 w 848"/>
                  <a:gd name="T75" fmla="*/ 1 h 287"/>
                  <a:gd name="T76" fmla="*/ 0 w 848"/>
                  <a:gd name="T77" fmla="*/ 1 h 287"/>
                  <a:gd name="T78" fmla="*/ 0 w 848"/>
                  <a:gd name="T79" fmla="*/ 1 h 287"/>
                  <a:gd name="T80" fmla="*/ 0 w 848"/>
                  <a:gd name="T81" fmla="*/ 1 h 287"/>
                  <a:gd name="T82" fmla="*/ 0 w 848"/>
                  <a:gd name="T83" fmla="*/ 1 h 287"/>
                  <a:gd name="T84" fmla="*/ 0 w 848"/>
                  <a:gd name="T85" fmla="*/ 1 h 287"/>
                  <a:gd name="T86" fmla="*/ 0 w 848"/>
                  <a:gd name="T87" fmla="*/ 1 h 287"/>
                  <a:gd name="T88" fmla="*/ 0 w 848"/>
                  <a:gd name="T89" fmla="*/ 1 h 287"/>
                  <a:gd name="T90" fmla="*/ 0 w 848"/>
                  <a:gd name="T91" fmla="*/ 1 h 287"/>
                  <a:gd name="T92" fmla="*/ 0 w 848"/>
                  <a:gd name="T93" fmla="*/ 1 h 287"/>
                  <a:gd name="T94" fmla="*/ 0 w 848"/>
                  <a:gd name="T95" fmla="*/ 1 h 287"/>
                  <a:gd name="T96" fmla="*/ 0 w 848"/>
                  <a:gd name="T97" fmla="*/ 1 h 287"/>
                  <a:gd name="T98" fmla="*/ 0 w 848"/>
                  <a:gd name="T99" fmla="*/ 1 h 287"/>
                  <a:gd name="T100" fmla="*/ 0 w 848"/>
                  <a:gd name="T101" fmla="*/ 1 h 28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48"/>
                  <a:gd name="T154" fmla="*/ 0 h 287"/>
                  <a:gd name="T155" fmla="*/ 848 w 848"/>
                  <a:gd name="T156" fmla="*/ 287 h 28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48" h="287">
                    <a:moveTo>
                      <a:pt x="457" y="231"/>
                    </a:moveTo>
                    <a:lnTo>
                      <a:pt x="457" y="223"/>
                    </a:lnTo>
                    <a:lnTo>
                      <a:pt x="465" y="214"/>
                    </a:lnTo>
                    <a:lnTo>
                      <a:pt x="409" y="207"/>
                    </a:lnTo>
                    <a:lnTo>
                      <a:pt x="353" y="204"/>
                    </a:lnTo>
                    <a:lnTo>
                      <a:pt x="296" y="200"/>
                    </a:lnTo>
                    <a:lnTo>
                      <a:pt x="239" y="200"/>
                    </a:lnTo>
                    <a:lnTo>
                      <a:pt x="179" y="198"/>
                    </a:lnTo>
                    <a:lnTo>
                      <a:pt x="121" y="198"/>
                    </a:lnTo>
                    <a:lnTo>
                      <a:pt x="63" y="197"/>
                    </a:lnTo>
                    <a:lnTo>
                      <a:pt x="6" y="196"/>
                    </a:lnTo>
                    <a:lnTo>
                      <a:pt x="1" y="179"/>
                    </a:lnTo>
                    <a:lnTo>
                      <a:pt x="0" y="163"/>
                    </a:lnTo>
                    <a:lnTo>
                      <a:pt x="0" y="148"/>
                    </a:lnTo>
                    <a:lnTo>
                      <a:pt x="0" y="134"/>
                    </a:lnTo>
                    <a:lnTo>
                      <a:pt x="0" y="118"/>
                    </a:lnTo>
                    <a:lnTo>
                      <a:pt x="0" y="103"/>
                    </a:lnTo>
                    <a:lnTo>
                      <a:pt x="1" y="87"/>
                    </a:lnTo>
                    <a:lnTo>
                      <a:pt x="6" y="72"/>
                    </a:lnTo>
                    <a:lnTo>
                      <a:pt x="76" y="72"/>
                    </a:lnTo>
                    <a:lnTo>
                      <a:pt x="146" y="76"/>
                    </a:lnTo>
                    <a:lnTo>
                      <a:pt x="218" y="82"/>
                    </a:lnTo>
                    <a:lnTo>
                      <a:pt x="292" y="90"/>
                    </a:lnTo>
                    <a:lnTo>
                      <a:pt x="365" y="95"/>
                    </a:lnTo>
                    <a:lnTo>
                      <a:pt x="438" y="100"/>
                    </a:lnTo>
                    <a:lnTo>
                      <a:pt x="513" y="101"/>
                    </a:lnTo>
                    <a:lnTo>
                      <a:pt x="587" y="99"/>
                    </a:lnTo>
                    <a:lnTo>
                      <a:pt x="595" y="95"/>
                    </a:lnTo>
                    <a:lnTo>
                      <a:pt x="603" y="95"/>
                    </a:lnTo>
                    <a:lnTo>
                      <a:pt x="614" y="95"/>
                    </a:lnTo>
                    <a:lnTo>
                      <a:pt x="624" y="97"/>
                    </a:lnTo>
                    <a:lnTo>
                      <a:pt x="633" y="97"/>
                    </a:lnTo>
                    <a:lnTo>
                      <a:pt x="643" y="100"/>
                    </a:lnTo>
                    <a:lnTo>
                      <a:pt x="652" y="103"/>
                    </a:lnTo>
                    <a:lnTo>
                      <a:pt x="662" y="107"/>
                    </a:lnTo>
                    <a:lnTo>
                      <a:pt x="698" y="85"/>
                    </a:lnTo>
                    <a:lnTo>
                      <a:pt x="697" y="94"/>
                    </a:lnTo>
                    <a:lnTo>
                      <a:pt x="701" y="104"/>
                    </a:lnTo>
                    <a:lnTo>
                      <a:pt x="704" y="112"/>
                    </a:lnTo>
                    <a:lnTo>
                      <a:pt x="713" y="121"/>
                    </a:lnTo>
                    <a:lnTo>
                      <a:pt x="722" y="127"/>
                    </a:lnTo>
                    <a:lnTo>
                      <a:pt x="732" y="134"/>
                    </a:lnTo>
                    <a:lnTo>
                      <a:pt x="742" y="139"/>
                    </a:lnTo>
                    <a:lnTo>
                      <a:pt x="754" y="144"/>
                    </a:lnTo>
                    <a:lnTo>
                      <a:pt x="777" y="136"/>
                    </a:lnTo>
                    <a:lnTo>
                      <a:pt x="794" y="125"/>
                    </a:lnTo>
                    <a:lnTo>
                      <a:pt x="802" y="111"/>
                    </a:lnTo>
                    <a:lnTo>
                      <a:pt x="807" y="97"/>
                    </a:lnTo>
                    <a:lnTo>
                      <a:pt x="807" y="80"/>
                    </a:lnTo>
                    <a:lnTo>
                      <a:pt x="805" y="63"/>
                    </a:lnTo>
                    <a:lnTo>
                      <a:pt x="804" y="46"/>
                    </a:lnTo>
                    <a:lnTo>
                      <a:pt x="807" y="31"/>
                    </a:lnTo>
                    <a:lnTo>
                      <a:pt x="798" y="30"/>
                    </a:lnTo>
                    <a:lnTo>
                      <a:pt x="791" y="29"/>
                    </a:lnTo>
                    <a:lnTo>
                      <a:pt x="782" y="27"/>
                    </a:lnTo>
                    <a:lnTo>
                      <a:pt x="776" y="24"/>
                    </a:lnTo>
                    <a:lnTo>
                      <a:pt x="767" y="21"/>
                    </a:lnTo>
                    <a:lnTo>
                      <a:pt x="760" y="20"/>
                    </a:lnTo>
                    <a:lnTo>
                      <a:pt x="751" y="20"/>
                    </a:lnTo>
                    <a:lnTo>
                      <a:pt x="744" y="23"/>
                    </a:lnTo>
                    <a:lnTo>
                      <a:pt x="717" y="64"/>
                    </a:lnTo>
                    <a:lnTo>
                      <a:pt x="709" y="63"/>
                    </a:lnTo>
                    <a:lnTo>
                      <a:pt x="706" y="59"/>
                    </a:lnTo>
                    <a:lnTo>
                      <a:pt x="703" y="53"/>
                    </a:lnTo>
                    <a:lnTo>
                      <a:pt x="703" y="48"/>
                    </a:lnTo>
                    <a:lnTo>
                      <a:pt x="703" y="39"/>
                    </a:lnTo>
                    <a:lnTo>
                      <a:pt x="704" y="32"/>
                    </a:lnTo>
                    <a:lnTo>
                      <a:pt x="704" y="24"/>
                    </a:lnTo>
                    <a:lnTo>
                      <a:pt x="706" y="20"/>
                    </a:lnTo>
                    <a:lnTo>
                      <a:pt x="713" y="12"/>
                    </a:lnTo>
                    <a:lnTo>
                      <a:pt x="722" y="6"/>
                    </a:lnTo>
                    <a:lnTo>
                      <a:pt x="732" y="2"/>
                    </a:lnTo>
                    <a:lnTo>
                      <a:pt x="744" y="1"/>
                    </a:lnTo>
                    <a:lnTo>
                      <a:pt x="756" y="0"/>
                    </a:lnTo>
                    <a:lnTo>
                      <a:pt x="767" y="1"/>
                    </a:lnTo>
                    <a:lnTo>
                      <a:pt x="779" y="1"/>
                    </a:lnTo>
                    <a:lnTo>
                      <a:pt x="792" y="2"/>
                    </a:lnTo>
                    <a:lnTo>
                      <a:pt x="807" y="1"/>
                    </a:lnTo>
                    <a:lnTo>
                      <a:pt x="817" y="4"/>
                    </a:lnTo>
                    <a:lnTo>
                      <a:pt x="823" y="9"/>
                    </a:lnTo>
                    <a:lnTo>
                      <a:pt x="829" y="17"/>
                    </a:lnTo>
                    <a:lnTo>
                      <a:pt x="830" y="24"/>
                    </a:lnTo>
                    <a:lnTo>
                      <a:pt x="833" y="34"/>
                    </a:lnTo>
                    <a:lnTo>
                      <a:pt x="834" y="41"/>
                    </a:lnTo>
                    <a:lnTo>
                      <a:pt x="840" y="50"/>
                    </a:lnTo>
                    <a:lnTo>
                      <a:pt x="839" y="76"/>
                    </a:lnTo>
                    <a:lnTo>
                      <a:pt x="839" y="105"/>
                    </a:lnTo>
                    <a:lnTo>
                      <a:pt x="840" y="133"/>
                    </a:lnTo>
                    <a:lnTo>
                      <a:pt x="843" y="161"/>
                    </a:lnTo>
                    <a:lnTo>
                      <a:pt x="845" y="189"/>
                    </a:lnTo>
                    <a:lnTo>
                      <a:pt x="846" y="217"/>
                    </a:lnTo>
                    <a:lnTo>
                      <a:pt x="846" y="245"/>
                    </a:lnTo>
                    <a:lnTo>
                      <a:pt x="848" y="273"/>
                    </a:lnTo>
                    <a:lnTo>
                      <a:pt x="826" y="287"/>
                    </a:lnTo>
                    <a:lnTo>
                      <a:pt x="779" y="281"/>
                    </a:lnTo>
                    <a:lnTo>
                      <a:pt x="734" y="275"/>
                    </a:lnTo>
                    <a:lnTo>
                      <a:pt x="687" y="267"/>
                    </a:lnTo>
                    <a:lnTo>
                      <a:pt x="641" y="260"/>
                    </a:lnTo>
                    <a:lnTo>
                      <a:pt x="595" y="251"/>
                    </a:lnTo>
                    <a:lnTo>
                      <a:pt x="549" y="244"/>
                    </a:lnTo>
                    <a:lnTo>
                      <a:pt x="503" y="236"/>
                    </a:lnTo>
                    <a:lnTo>
                      <a:pt x="457" y="231"/>
                    </a:lnTo>
                    <a:close/>
                  </a:path>
                </a:pathLst>
              </a:custGeom>
              <a:solidFill>
                <a:srgbClr val="FFF0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98" name="Freeform 257"/>
              <p:cNvSpPr>
                <a:spLocks/>
              </p:cNvSpPr>
              <p:nvPr/>
            </p:nvSpPr>
            <p:spPr bwMode="auto">
              <a:xfrm>
                <a:off x="3970" y="13369"/>
                <a:ext cx="25" cy="18"/>
              </a:xfrm>
              <a:custGeom>
                <a:avLst/>
                <a:gdLst>
                  <a:gd name="T0" fmla="*/ 0 w 75"/>
                  <a:gd name="T1" fmla="*/ 1 h 36"/>
                  <a:gd name="T2" fmla="*/ 0 w 75"/>
                  <a:gd name="T3" fmla="*/ 0 h 36"/>
                  <a:gd name="T4" fmla="*/ 0 w 75"/>
                  <a:gd name="T5" fmla="*/ 1 h 36"/>
                  <a:gd name="T6" fmla="*/ 0 w 75"/>
                  <a:gd name="T7" fmla="*/ 1 h 36"/>
                  <a:gd name="T8" fmla="*/ 0 w 75"/>
                  <a:gd name="T9" fmla="*/ 1 h 36"/>
                  <a:gd name="T10" fmla="*/ 0 w 75"/>
                  <a:gd name="T11" fmla="*/ 1 h 36"/>
                  <a:gd name="T12" fmla="*/ 0 w 75"/>
                  <a:gd name="T13" fmla="*/ 1 h 36"/>
                  <a:gd name="T14" fmla="*/ 0 w 75"/>
                  <a:gd name="T15" fmla="*/ 1 h 36"/>
                  <a:gd name="T16" fmla="*/ 0 w 75"/>
                  <a:gd name="T17" fmla="*/ 1 h 36"/>
                  <a:gd name="T18" fmla="*/ 0 w 75"/>
                  <a:gd name="T19" fmla="*/ 1 h 36"/>
                  <a:gd name="T20" fmla="*/ 0 w 75"/>
                  <a:gd name="T21" fmla="*/ 1 h 36"/>
                  <a:gd name="T22" fmla="*/ 0 w 75"/>
                  <a:gd name="T23" fmla="*/ 1 h 36"/>
                  <a:gd name="T24" fmla="*/ 0 w 75"/>
                  <a:gd name="T25" fmla="*/ 1 h 36"/>
                  <a:gd name="T26" fmla="*/ 0 w 75"/>
                  <a:gd name="T27" fmla="*/ 1 h 36"/>
                  <a:gd name="T28" fmla="*/ 0 w 75"/>
                  <a:gd name="T29" fmla="*/ 1 h 36"/>
                  <a:gd name="T30" fmla="*/ 0 w 75"/>
                  <a:gd name="T31" fmla="*/ 1 h 36"/>
                  <a:gd name="T32" fmla="*/ 0 w 75"/>
                  <a:gd name="T33" fmla="*/ 1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5"/>
                  <a:gd name="T52" fmla="*/ 0 h 36"/>
                  <a:gd name="T53" fmla="*/ 75 w 75"/>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5" h="36">
                    <a:moveTo>
                      <a:pt x="6" y="2"/>
                    </a:moveTo>
                    <a:lnTo>
                      <a:pt x="18" y="0"/>
                    </a:lnTo>
                    <a:lnTo>
                      <a:pt x="31" y="2"/>
                    </a:lnTo>
                    <a:lnTo>
                      <a:pt x="42" y="2"/>
                    </a:lnTo>
                    <a:lnTo>
                      <a:pt x="56" y="5"/>
                    </a:lnTo>
                    <a:lnTo>
                      <a:pt x="64" y="7"/>
                    </a:lnTo>
                    <a:lnTo>
                      <a:pt x="72" y="13"/>
                    </a:lnTo>
                    <a:lnTo>
                      <a:pt x="75" y="22"/>
                    </a:lnTo>
                    <a:lnTo>
                      <a:pt x="73" y="34"/>
                    </a:lnTo>
                    <a:lnTo>
                      <a:pt x="59" y="35"/>
                    </a:lnTo>
                    <a:lnTo>
                      <a:pt x="44" y="36"/>
                    </a:lnTo>
                    <a:lnTo>
                      <a:pt x="29" y="36"/>
                    </a:lnTo>
                    <a:lnTo>
                      <a:pt x="18" y="36"/>
                    </a:lnTo>
                    <a:lnTo>
                      <a:pt x="7" y="33"/>
                    </a:lnTo>
                    <a:lnTo>
                      <a:pt x="2" y="27"/>
                    </a:lnTo>
                    <a:lnTo>
                      <a:pt x="0" y="15"/>
                    </a:lnTo>
                    <a:lnTo>
                      <a:pt x="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399" name="Freeform 258"/>
              <p:cNvSpPr>
                <a:spLocks/>
              </p:cNvSpPr>
              <p:nvPr/>
            </p:nvSpPr>
            <p:spPr bwMode="auto">
              <a:xfrm>
                <a:off x="3925" y="13372"/>
                <a:ext cx="24" cy="16"/>
              </a:xfrm>
              <a:custGeom>
                <a:avLst/>
                <a:gdLst>
                  <a:gd name="T0" fmla="*/ 0 w 73"/>
                  <a:gd name="T1" fmla="*/ 0 h 33"/>
                  <a:gd name="T2" fmla="*/ 0 w 73"/>
                  <a:gd name="T3" fmla="*/ 0 h 33"/>
                  <a:gd name="T4" fmla="*/ 0 w 73"/>
                  <a:gd name="T5" fmla="*/ 0 h 33"/>
                  <a:gd name="T6" fmla="*/ 0 w 73"/>
                  <a:gd name="T7" fmla="*/ 0 h 33"/>
                  <a:gd name="T8" fmla="*/ 0 w 73"/>
                  <a:gd name="T9" fmla="*/ 0 h 33"/>
                  <a:gd name="T10" fmla="*/ 0 w 73"/>
                  <a:gd name="T11" fmla="*/ 0 h 33"/>
                  <a:gd name="T12" fmla="*/ 0 w 73"/>
                  <a:gd name="T13" fmla="*/ 0 h 33"/>
                  <a:gd name="T14" fmla="*/ 0 w 73"/>
                  <a:gd name="T15" fmla="*/ 0 h 33"/>
                  <a:gd name="T16" fmla="*/ 0 w 73"/>
                  <a:gd name="T17" fmla="*/ 0 h 33"/>
                  <a:gd name="T18" fmla="*/ 0 w 73"/>
                  <a:gd name="T19" fmla="*/ 0 h 33"/>
                  <a:gd name="T20" fmla="*/ 0 w 73"/>
                  <a:gd name="T21" fmla="*/ 0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3"/>
                  <a:gd name="T34" fmla="*/ 0 h 33"/>
                  <a:gd name="T35" fmla="*/ 73 w 73"/>
                  <a:gd name="T36" fmla="*/ 33 h 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3" h="33">
                    <a:moveTo>
                      <a:pt x="6" y="5"/>
                    </a:moveTo>
                    <a:lnTo>
                      <a:pt x="65" y="0"/>
                    </a:lnTo>
                    <a:lnTo>
                      <a:pt x="73" y="33"/>
                    </a:lnTo>
                    <a:lnTo>
                      <a:pt x="61" y="29"/>
                    </a:lnTo>
                    <a:lnTo>
                      <a:pt x="49" y="29"/>
                    </a:lnTo>
                    <a:lnTo>
                      <a:pt x="35" y="29"/>
                    </a:lnTo>
                    <a:lnTo>
                      <a:pt x="22" y="31"/>
                    </a:lnTo>
                    <a:lnTo>
                      <a:pt x="10" y="29"/>
                    </a:lnTo>
                    <a:lnTo>
                      <a:pt x="3" y="25"/>
                    </a:lnTo>
                    <a:lnTo>
                      <a:pt x="0" y="18"/>
                    </a:lnTo>
                    <a:lnTo>
                      <a:pt x="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00" name="Freeform 259"/>
              <p:cNvSpPr>
                <a:spLocks/>
              </p:cNvSpPr>
              <p:nvPr/>
            </p:nvSpPr>
            <p:spPr bwMode="auto">
              <a:xfrm>
                <a:off x="4006" y="13363"/>
                <a:ext cx="22" cy="23"/>
              </a:xfrm>
              <a:custGeom>
                <a:avLst/>
                <a:gdLst>
                  <a:gd name="T0" fmla="*/ 0 w 67"/>
                  <a:gd name="T1" fmla="*/ 1 h 45"/>
                  <a:gd name="T2" fmla="*/ 0 w 67"/>
                  <a:gd name="T3" fmla="*/ 0 h 45"/>
                  <a:gd name="T4" fmla="*/ 0 w 67"/>
                  <a:gd name="T5" fmla="*/ 1 h 45"/>
                  <a:gd name="T6" fmla="*/ 0 w 67"/>
                  <a:gd name="T7" fmla="*/ 1 h 45"/>
                  <a:gd name="T8" fmla="*/ 0 w 67"/>
                  <a:gd name="T9" fmla="*/ 1 h 45"/>
                  <a:gd name="T10" fmla="*/ 0 w 67"/>
                  <a:gd name="T11" fmla="*/ 1 h 45"/>
                  <a:gd name="T12" fmla="*/ 0 w 67"/>
                  <a:gd name="T13" fmla="*/ 1 h 45"/>
                  <a:gd name="T14" fmla="*/ 0 w 67"/>
                  <a:gd name="T15" fmla="*/ 1 h 45"/>
                  <a:gd name="T16" fmla="*/ 0 w 67"/>
                  <a:gd name="T17" fmla="*/ 1 h 45"/>
                  <a:gd name="T18" fmla="*/ 0 w 67"/>
                  <a:gd name="T19" fmla="*/ 1 h 45"/>
                  <a:gd name="T20" fmla="*/ 0 w 67"/>
                  <a:gd name="T21" fmla="*/ 1 h 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
                  <a:gd name="T34" fmla="*/ 0 h 45"/>
                  <a:gd name="T35" fmla="*/ 67 w 67"/>
                  <a:gd name="T36" fmla="*/ 45 h 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 h="45">
                    <a:moveTo>
                      <a:pt x="0" y="13"/>
                    </a:moveTo>
                    <a:lnTo>
                      <a:pt x="60" y="0"/>
                    </a:lnTo>
                    <a:lnTo>
                      <a:pt x="64" y="7"/>
                    </a:lnTo>
                    <a:lnTo>
                      <a:pt x="66" y="17"/>
                    </a:lnTo>
                    <a:lnTo>
                      <a:pt x="64" y="26"/>
                    </a:lnTo>
                    <a:lnTo>
                      <a:pt x="67" y="37"/>
                    </a:lnTo>
                    <a:lnTo>
                      <a:pt x="7" y="45"/>
                    </a:lnTo>
                    <a:lnTo>
                      <a:pt x="3" y="37"/>
                    </a:lnTo>
                    <a:lnTo>
                      <a:pt x="3" y="28"/>
                    </a:lnTo>
                    <a:lnTo>
                      <a:pt x="1" y="19"/>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01" name="Freeform 260"/>
              <p:cNvSpPr>
                <a:spLocks/>
              </p:cNvSpPr>
              <p:nvPr/>
            </p:nvSpPr>
            <p:spPr bwMode="auto">
              <a:xfrm>
                <a:off x="3792" y="13339"/>
                <a:ext cx="36" cy="47"/>
              </a:xfrm>
              <a:custGeom>
                <a:avLst/>
                <a:gdLst>
                  <a:gd name="T0" fmla="*/ 0 w 107"/>
                  <a:gd name="T1" fmla="*/ 1 h 94"/>
                  <a:gd name="T2" fmla="*/ 0 w 107"/>
                  <a:gd name="T3" fmla="*/ 1 h 94"/>
                  <a:gd name="T4" fmla="*/ 0 w 107"/>
                  <a:gd name="T5" fmla="*/ 1 h 94"/>
                  <a:gd name="T6" fmla="*/ 0 w 107"/>
                  <a:gd name="T7" fmla="*/ 1 h 94"/>
                  <a:gd name="T8" fmla="*/ 0 w 107"/>
                  <a:gd name="T9" fmla="*/ 1 h 94"/>
                  <a:gd name="T10" fmla="*/ 0 w 107"/>
                  <a:gd name="T11" fmla="*/ 1 h 94"/>
                  <a:gd name="T12" fmla="*/ 0 w 107"/>
                  <a:gd name="T13" fmla="*/ 0 h 94"/>
                  <a:gd name="T14" fmla="*/ 0 w 107"/>
                  <a:gd name="T15" fmla="*/ 1 h 94"/>
                  <a:gd name="T16" fmla="*/ 0 w 107"/>
                  <a:gd name="T17" fmla="*/ 1 h 94"/>
                  <a:gd name="T18" fmla="*/ 0 w 107"/>
                  <a:gd name="T19" fmla="*/ 1 h 94"/>
                  <a:gd name="T20" fmla="*/ 0 w 107"/>
                  <a:gd name="T21" fmla="*/ 1 h 94"/>
                  <a:gd name="T22" fmla="*/ 0 w 107"/>
                  <a:gd name="T23" fmla="*/ 1 h 94"/>
                  <a:gd name="T24" fmla="*/ 0 w 107"/>
                  <a:gd name="T25" fmla="*/ 1 h 94"/>
                  <a:gd name="T26" fmla="*/ 0 w 107"/>
                  <a:gd name="T27" fmla="*/ 1 h 94"/>
                  <a:gd name="T28" fmla="*/ 0 w 107"/>
                  <a:gd name="T29" fmla="*/ 1 h 94"/>
                  <a:gd name="T30" fmla="*/ 0 w 107"/>
                  <a:gd name="T31" fmla="*/ 1 h 94"/>
                  <a:gd name="T32" fmla="*/ 0 w 107"/>
                  <a:gd name="T33" fmla="*/ 1 h 94"/>
                  <a:gd name="T34" fmla="*/ 0 w 107"/>
                  <a:gd name="T35" fmla="*/ 1 h 94"/>
                  <a:gd name="T36" fmla="*/ 0 w 107"/>
                  <a:gd name="T37" fmla="*/ 1 h 94"/>
                  <a:gd name="T38" fmla="*/ 0 w 107"/>
                  <a:gd name="T39" fmla="*/ 1 h 94"/>
                  <a:gd name="T40" fmla="*/ 0 w 107"/>
                  <a:gd name="T41" fmla="*/ 1 h 94"/>
                  <a:gd name="T42" fmla="*/ 0 w 107"/>
                  <a:gd name="T43" fmla="*/ 1 h 94"/>
                  <a:gd name="T44" fmla="*/ 0 w 107"/>
                  <a:gd name="T45" fmla="*/ 1 h 94"/>
                  <a:gd name="T46" fmla="*/ 0 w 107"/>
                  <a:gd name="T47" fmla="*/ 1 h 94"/>
                  <a:gd name="T48" fmla="*/ 0 w 107"/>
                  <a:gd name="T49" fmla="*/ 1 h 94"/>
                  <a:gd name="T50" fmla="*/ 0 w 107"/>
                  <a:gd name="T51" fmla="*/ 1 h 94"/>
                  <a:gd name="T52" fmla="*/ 0 w 107"/>
                  <a:gd name="T53" fmla="*/ 1 h 9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7"/>
                  <a:gd name="T82" fmla="*/ 0 h 94"/>
                  <a:gd name="T83" fmla="*/ 107 w 107"/>
                  <a:gd name="T84" fmla="*/ 94 h 9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7" h="94">
                    <a:moveTo>
                      <a:pt x="1" y="54"/>
                    </a:moveTo>
                    <a:lnTo>
                      <a:pt x="0" y="47"/>
                    </a:lnTo>
                    <a:lnTo>
                      <a:pt x="9" y="44"/>
                    </a:lnTo>
                    <a:lnTo>
                      <a:pt x="16" y="40"/>
                    </a:lnTo>
                    <a:lnTo>
                      <a:pt x="20" y="35"/>
                    </a:lnTo>
                    <a:lnTo>
                      <a:pt x="23" y="49"/>
                    </a:lnTo>
                    <a:lnTo>
                      <a:pt x="47" y="0"/>
                    </a:lnTo>
                    <a:lnTo>
                      <a:pt x="60" y="1"/>
                    </a:lnTo>
                    <a:lnTo>
                      <a:pt x="73" y="4"/>
                    </a:lnTo>
                    <a:lnTo>
                      <a:pt x="88" y="7"/>
                    </a:lnTo>
                    <a:lnTo>
                      <a:pt x="102" y="11"/>
                    </a:lnTo>
                    <a:lnTo>
                      <a:pt x="101" y="20"/>
                    </a:lnTo>
                    <a:lnTo>
                      <a:pt x="102" y="33"/>
                    </a:lnTo>
                    <a:lnTo>
                      <a:pt x="104" y="45"/>
                    </a:lnTo>
                    <a:lnTo>
                      <a:pt x="107" y="58"/>
                    </a:lnTo>
                    <a:lnTo>
                      <a:pt x="105" y="69"/>
                    </a:lnTo>
                    <a:lnTo>
                      <a:pt x="99" y="80"/>
                    </a:lnTo>
                    <a:lnTo>
                      <a:pt x="89" y="88"/>
                    </a:lnTo>
                    <a:lnTo>
                      <a:pt x="72" y="94"/>
                    </a:lnTo>
                    <a:lnTo>
                      <a:pt x="59" y="91"/>
                    </a:lnTo>
                    <a:lnTo>
                      <a:pt x="48" y="88"/>
                    </a:lnTo>
                    <a:lnTo>
                      <a:pt x="39" y="84"/>
                    </a:lnTo>
                    <a:lnTo>
                      <a:pt x="31" y="81"/>
                    </a:lnTo>
                    <a:lnTo>
                      <a:pt x="22" y="74"/>
                    </a:lnTo>
                    <a:lnTo>
                      <a:pt x="15" y="69"/>
                    </a:lnTo>
                    <a:lnTo>
                      <a:pt x="7" y="62"/>
                    </a:lnTo>
                    <a:lnTo>
                      <a:pt x="1"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02" name="Freeform 261"/>
              <p:cNvSpPr>
                <a:spLocks/>
              </p:cNvSpPr>
              <p:nvPr/>
            </p:nvSpPr>
            <p:spPr bwMode="auto">
              <a:xfrm>
                <a:off x="3902" y="13372"/>
                <a:ext cx="8" cy="6"/>
              </a:xfrm>
              <a:custGeom>
                <a:avLst/>
                <a:gdLst>
                  <a:gd name="T0" fmla="*/ 0 w 26"/>
                  <a:gd name="T1" fmla="*/ 1 h 11"/>
                  <a:gd name="T2" fmla="*/ 0 w 26"/>
                  <a:gd name="T3" fmla="*/ 0 h 11"/>
                  <a:gd name="T4" fmla="*/ 0 w 26"/>
                  <a:gd name="T5" fmla="*/ 1 h 11"/>
                  <a:gd name="T6" fmla="*/ 0 w 26"/>
                  <a:gd name="T7" fmla="*/ 1 h 11"/>
                  <a:gd name="T8" fmla="*/ 0 w 26"/>
                  <a:gd name="T9" fmla="*/ 1 h 11"/>
                  <a:gd name="T10" fmla="*/ 0 w 26"/>
                  <a:gd name="T11" fmla="*/ 1 h 11"/>
                  <a:gd name="T12" fmla="*/ 0 w 26"/>
                  <a:gd name="T13" fmla="*/ 1 h 11"/>
                  <a:gd name="T14" fmla="*/ 0 60000 65536"/>
                  <a:gd name="T15" fmla="*/ 0 60000 65536"/>
                  <a:gd name="T16" fmla="*/ 0 60000 65536"/>
                  <a:gd name="T17" fmla="*/ 0 60000 65536"/>
                  <a:gd name="T18" fmla="*/ 0 60000 65536"/>
                  <a:gd name="T19" fmla="*/ 0 60000 65536"/>
                  <a:gd name="T20" fmla="*/ 0 60000 65536"/>
                  <a:gd name="T21" fmla="*/ 0 w 26"/>
                  <a:gd name="T22" fmla="*/ 0 h 11"/>
                  <a:gd name="T23" fmla="*/ 26 w 26"/>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11">
                    <a:moveTo>
                      <a:pt x="0" y="5"/>
                    </a:moveTo>
                    <a:lnTo>
                      <a:pt x="12" y="0"/>
                    </a:lnTo>
                    <a:lnTo>
                      <a:pt x="26" y="11"/>
                    </a:lnTo>
                    <a:lnTo>
                      <a:pt x="19" y="9"/>
                    </a:lnTo>
                    <a:lnTo>
                      <a:pt x="13" y="9"/>
                    </a:lnTo>
                    <a:lnTo>
                      <a:pt x="4" y="7"/>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03" name="Freeform 262"/>
              <p:cNvSpPr>
                <a:spLocks/>
              </p:cNvSpPr>
              <p:nvPr/>
            </p:nvSpPr>
            <p:spPr bwMode="auto">
              <a:xfrm>
                <a:off x="3901" y="13337"/>
                <a:ext cx="8" cy="20"/>
              </a:xfrm>
              <a:custGeom>
                <a:avLst/>
                <a:gdLst>
                  <a:gd name="T0" fmla="*/ 0 w 25"/>
                  <a:gd name="T1" fmla="*/ 1 h 40"/>
                  <a:gd name="T2" fmla="*/ 0 w 25"/>
                  <a:gd name="T3" fmla="*/ 0 h 40"/>
                  <a:gd name="T4" fmla="*/ 0 w 25"/>
                  <a:gd name="T5" fmla="*/ 0 h 40"/>
                  <a:gd name="T6" fmla="*/ 0 w 25"/>
                  <a:gd name="T7" fmla="*/ 1 h 40"/>
                  <a:gd name="T8" fmla="*/ 0 w 25"/>
                  <a:gd name="T9" fmla="*/ 1 h 40"/>
                  <a:gd name="T10" fmla="*/ 0 w 25"/>
                  <a:gd name="T11" fmla="*/ 1 h 40"/>
                  <a:gd name="T12" fmla="*/ 0 w 25"/>
                  <a:gd name="T13" fmla="*/ 1 h 40"/>
                  <a:gd name="T14" fmla="*/ 0 w 25"/>
                  <a:gd name="T15" fmla="*/ 1 h 40"/>
                  <a:gd name="T16" fmla="*/ 0 w 25"/>
                  <a:gd name="T17" fmla="*/ 1 h 40"/>
                  <a:gd name="T18" fmla="*/ 0 w 25"/>
                  <a:gd name="T19" fmla="*/ 1 h 40"/>
                  <a:gd name="T20" fmla="*/ 0 w 25"/>
                  <a:gd name="T21" fmla="*/ 1 h 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
                  <a:gd name="T34" fmla="*/ 0 h 40"/>
                  <a:gd name="T35" fmla="*/ 25 w 25"/>
                  <a:gd name="T36" fmla="*/ 40 h 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 h="40">
                    <a:moveTo>
                      <a:pt x="0" y="14"/>
                    </a:moveTo>
                    <a:lnTo>
                      <a:pt x="0" y="0"/>
                    </a:lnTo>
                    <a:lnTo>
                      <a:pt x="25" y="0"/>
                    </a:lnTo>
                    <a:lnTo>
                      <a:pt x="18" y="24"/>
                    </a:lnTo>
                    <a:lnTo>
                      <a:pt x="13" y="24"/>
                    </a:lnTo>
                    <a:lnTo>
                      <a:pt x="7" y="27"/>
                    </a:lnTo>
                    <a:lnTo>
                      <a:pt x="18" y="40"/>
                    </a:lnTo>
                    <a:lnTo>
                      <a:pt x="9" y="37"/>
                    </a:lnTo>
                    <a:lnTo>
                      <a:pt x="6" y="31"/>
                    </a:lnTo>
                    <a:lnTo>
                      <a:pt x="3" y="22"/>
                    </a:lnTo>
                    <a:lnTo>
                      <a:pt x="0"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04" name="Freeform 263"/>
              <p:cNvSpPr>
                <a:spLocks/>
              </p:cNvSpPr>
              <p:nvPr/>
            </p:nvSpPr>
            <p:spPr bwMode="auto">
              <a:xfrm>
                <a:off x="3927" y="13351"/>
                <a:ext cx="19" cy="5"/>
              </a:xfrm>
              <a:custGeom>
                <a:avLst/>
                <a:gdLst>
                  <a:gd name="T0" fmla="*/ 0 w 59"/>
                  <a:gd name="T1" fmla="*/ 0 h 11"/>
                  <a:gd name="T2" fmla="*/ 0 w 59"/>
                  <a:gd name="T3" fmla="*/ 0 h 11"/>
                  <a:gd name="T4" fmla="*/ 0 w 59"/>
                  <a:gd name="T5" fmla="*/ 0 h 11"/>
                  <a:gd name="T6" fmla="*/ 0 w 59"/>
                  <a:gd name="T7" fmla="*/ 0 h 11"/>
                  <a:gd name="T8" fmla="*/ 0 w 59"/>
                  <a:gd name="T9" fmla="*/ 0 h 11"/>
                  <a:gd name="T10" fmla="*/ 0 w 59"/>
                  <a:gd name="T11" fmla="*/ 0 h 11"/>
                  <a:gd name="T12" fmla="*/ 0 w 59"/>
                  <a:gd name="T13" fmla="*/ 0 h 11"/>
                  <a:gd name="T14" fmla="*/ 0 w 59"/>
                  <a:gd name="T15" fmla="*/ 0 h 11"/>
                  <a:gd name="T16" fmla="*/ 0 w 59"/>
                  <a:gd name="T17" fmla="*/ 0 h 11"/>
                  <a:gd name="T18" fmla="*/ 0 w 59"/>
                  <a:gd name="T19" fmla="*/ 0 h 11"/>
                  <a:gd name="T20" fmla="*/ 0 w 59"/>
                  <a:gd name="T21" fmla="*/ 0 h 11"/>
                  <a:gd name="T22" fmla="*/ 0 w 59"/>
                  <a:gd name="T23" fmla="*/ 0 h 11"/>
                  <a:gd name="T24" fmla="*/ 0 w 59"/>
                  <a:gd name="T25" fmla="*/ 0 h 11"/>
                  <a:gd name="T26" fmla="*/ 0 w 59"/>
                  <a:gd name="T27" fmla="*/ 0 h 11"/>
                  <a:gd name="T28" fmla="*/ 0 w 59"/>
                  <a:gd name="T29" fmla="*/ 0 h 11"/>
                  <a:gd name="T30" fmla="*/ 0 w 59"/>
                  <a:gd name="T31" fmla="*/ 0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
                  <a:gd name="T49" fmla="*/ 0 h 11"/>
                  <a:gd name="T50" fmla="*/ 59 w 59"/>
                  <a:gd name="T51" fmla="*/ 11 h 1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 h="11">
                    <a:moveTo>
                      <a:pt x="0" y="3"/>
                    </a:moveTo>
                    <a:lnTo>
                      <a:pt x="11" y="0"/>
                    </a:lnTo>
                    <a:lnTo>
                      <a:pt x="27" y="0"/>
                    </a:lnTo>
                    <a:lnTo>
                      <a:pt x="35" y="0"/>
                    </a:lnTo>
                    <a:lnTo>
                      <a:pt x="43" y="0"/>
                    </a:lnTo>
                    <a:lnTo>
                      <a:pt x="51" y="2"/>
                    </a:lnTo>
                    <a:lnTo>
                      <a:pt x="59" y="3"/>
                    </a:lnTo>
                    <a:lnTo>
                      <a:pt x="54" y="6"/>
                    </a:lnTo>
                    <a:lnTo>
                      <a:pt x="48" y="8"/>
                    </a:lnTo>
                    <a:lnTo>
                      <a:pt x="39" y="9"/>
                    </a:lnTo>
                    <a:lnTo>
                      <a:pt x="32" y="10"/>
                    </a:lnTo>
                    <a:lnTo>
                      <a:pt x="23" y="9"/>
                    </a:lnTo>
                    <a:lnTo>
                      <a:pt x="14" y="9"/>
                    </a:lnTo>
                    <a:lnTo>
                      <a:pt x="5" y="9"/>
                    </a:lnTo>
                    <a:lnTo>
                      <a:pt x="0" y="11"/>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05" name="Freeform 264"/>
              <p:cNvSpPr>
                <a:spLocks/>
              </p:cNvSpPr>
              <p:nvPr/>
            </p:nvSpPr>
            <p:spPr bwMode="auto">
              <a:xfrm>
                <a:off x="3971" y="13346"/>
                <a:ext cx="20" cy="7"/>
              </a:xfrm>
              <a:custGeom>
                <a:avLst/>
                <a:gdLst>
                  <a:gd name="T0" fmla="*/ 0 w 60"/>
                  <a:gd name="T1" fmla="*/ 1 h 14"/>
                  <a:gd name="T2" fmla="*/ 0 w 60"/>
                  <a:gd name="T3" fmla="*/ 1 h 14"/>
                  <a:gd name="T4" fmla="*/ 0 w 60"/>
                  <a:gd name="T5" fmla="*/ 1 h 14"/>
                  <a:gd name="T6" fmla="*/ 0 w 60"/>
                  <a:gd name="T7" fmla="*/ 1 h 14"/>
                  <a:gd name="T8" fmla="*/ 0 w 60"/>
                  <a:gd name="T9" fmla="*/ 1 h 14"/>
                  <a:gd name="T10" fmla="*/ 0 w 60"/>
                  <a:gd name="T11" fmla="*/ 1 h 14"/>
                  <a:gd name="T12" fmla="*/ 0 w 60"/>
                  <a:gd name="T13" fmla="*/ 0 h 14"/>
                  <a:gd name="T14" fmla="*/ 0 w 60"/>
                  <a:gd name="T15" fmla="*/ 1 h 14"/>
                  <a:gd name="T16" fmla="*/ 0 w 60"/>
                  <a:gd name="T17" fmla="*/ 1 h 14"/>
                  <a:gd name="T18" fmla="*/ 0 w 60"/>
                  <a:gd name="T19" fmla="*/ 1 h 14"/>
                  <a:gd name="T20" fmla="*/ 0 w 60"/>
                  <a:gd name="T21" fmla="*/ 1 h 14"/>
                  <a:gd name="T22" fmla="*/ 0 w 60"/>
                  <a:gd name="T23" fmla="*/ 1 h 14"/>
                  <a:gd name="T24" fmla="*/ 0 w 60"/>
                  <a:gd name="T25" fmla="*/ 1 h 14"/>
                  <a:gd name="T26" fmla="*/ 0 w 60"/>
                  <a:gd name="T27" fmla="*/ 1 h 14"/>
                  <a:gd name="T28" fmla="*/ 0 w 60"/>
                  <a:gd name="T29" fmla="*/ 1 h 14"/>
                  <a:gd name="T30" fmla="*/ 0 w 60"/>
                  <a:gd name="T31" fmla="*/ 1 h 14"/>
                  <a:gd name="T32" fmla="*/ 0 w 60"/>
                  <a:gd name="T33" fmla="*/ 1 h 14"/>
                  <a:gd name="T34" fmla="*/ 0 w 60"/>
                  <a:gd name="T35" fmla="*/ 1 h 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0"/>
                  <a:gd name="T55" fmla="*/ 0 h 14"/>
                  <a:gd name="T56" fmla="*/ 60 w 60"/>
                  <a:gd name="T57" fmla="*/ 14 h 1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0" h="14">
                    <a:moveTo>
                      <a:pt x="0" y="11"/>
                    </a:moveTo>
                    <a:lnTo>
                      <a:pt x="0" y="5"/>
                    </a:lnTo>
                    <a:lnTo>
                      <a:pt x="4" y="6"/>
                    </a:lnTo>
                    <a:lnTo>
                      <a:pt x="13" y="6"/>
                    </a:lnTo>
                    <a:lnTo>
                      <a:pt x="22" y="4"/>
                    </a:lnTo>
                    <a:lnTo>
                      <a:pt x="32" y="3"/>
                    </a:lnTo>
                    <a:lnTo>
                      <a:pt x="39" y="0"/>
                    </a:lnTo>
                    <a:lnTo>
                      <a:pt x="48" y="1"/>
                    </a:lnTo>
                    <a:lnTo>
                      <a:pt x="54" y="4"/>
                    </a:lnTo>
                    <a:lnTo>
                      <a:pt x="60" y="11"/>
                    </a:lnTo>
                    <a:lnTo>
                      <a:pt x="51" y="12"/>
                    </a:lnTo>
                    <a:lnTo>
                      <a:pt x="44" y="13"/>
                    </a:lnTo>
                    <a:lnTo>
                      <a:pt x="37" y="13"/>
                    </a:lnTo>
                    <a:lnTo>
                      <a:pt x="29" y="14"/>
                    </a:lnTo>
                    <a:lnTo>
                      <a:pt x="20" y="13"/>
                    </a:lnTo>
                    <a:lnTo>
                      <a:pt x="12" y="13"/>
                    </a:lnTo>
                    <a:lnTo>
                      <a:pt x="4" y="12"/>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06" name="Freeform 265"/>
              <p:cNvSpPr>
                <a:spLocks/>
              </p:cNvSpPr>
              <p:nvPr/>
            </p:nvSpPr>
            <p:spPr bwMode="auto">
              <a:xfrm>
                <a:off x="4002" y="13343"/>
                <a:ext cx="5" cy="6"/>
              </a:xfrm>
              <a:custGeom>
                <a:avLst/>
                <a:gdLst>
                  <a:gd name="T0" fmla="*/ 0 w 16"/>
                  <a:gd name="T1" fmla="*/ 1 h 10"/>
                  <a:gd name="T2" fmla="*/ 0 w 16"/>
                  <a:gd name="T3" fmla="*/ 1 h 10"/>
                  <a:gd name="T4" fmla="*/ 0 w 16"/>
                  <a:gd name="T5" fmla="*/ 1 h 10"/>
                  <a:gd name="T6" fmla="*/ 0 w 16"/>
                  <a:gd name="T7" fmla="*/ 0 h 10"/>
                  <a:gd name="T8" fmla="*/ 0 w 16"/>
                  <a:gd name="T9" fmla="*/ 1 h 10"/>
                  <a:gd name="T10" fmla="*/ 0 w 16"/>
                  <a:gd name="T11" fmla="*/ 1 h 10"/>
                  <a:gd name="T12" fmla="*/ 0 w 16"/>
                  <a:gd name="T13" fmla="*/ 1 h 10"/>
                  <a:gd name="T14" fmla="*/ 0 w 16"/>
                  <a:gd name="T15" fmla="*/ 1 h 10"/>
                  <a:gd name="T16" fmla="*/ 0 w 16"/>
                  <a:gd name="T17" fmla="*/ 1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0"/>
                  <a:gd name="T29" fmla="*/ 16 w 16"/>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0">
                    <a:moveTo>
                      <a:pt x="0" y="9"/>
                    </a:moveTo>
                    <a:lnTo>
                      <a:pt x="5" y="5"/>
                    </a:lnTo>
                    <a:lnTo>
                      <a:pt x="7" y="2"/>
                    </a:lnTo>
                    <a:lnTo>
                      <a:pt x="10" y="0"/>
                    </a:lnTo>
                    <a:lnTo>
                      <a:pt x="16" y="1"/>
                    </a:lnTo>
                    <a:lnTo>
                      <a:pt x="16" y="4"/>
                    </a:lnTo>
                    <a:lnTo>
                      <a:pt x="13" y="8"/>
                    </a:lnTo>
                    <a:lnTo>
                      <a:pt x="6" y="1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07" name="Freeform 266"/>
              <p:cNvSpPr>
                <a:spLocks/>
              </p:cNvSpPr>
              <p:nvPr/>
            </p:nvSpPr>
            <p:spPr bwMode="auto">
              <a:xfrm>
                <a:off x="4174" y="13348"/>
                <a:ext cx="7" cy="1"/>
              </a:xfrm>
              <a:custGeom>
                <a:avLst/>
                <a:gdLst>
                  <a:gd name="T0" fmla="*/ 0 w 22"/>
                  <a:gd name="T1" fmla="*/ 0 h 1"/>
                  <a:gd name="T2" fmla="*/ 0 w 22"/>
                  <a:gd name="T3" fmla="*/ 0 h 1"/>
                  <a:gd name="T4" fmla="*/ 0 w 22"/>
                  <a:gd name="T5" fmla="*/ 0 h 1"/>
                  <a:gd name="T6" fmla="*/ 0 60000 65536"/>
                  <a:gd name="T7" fmla="*/ 0 60000 65536"/>
                  <a:gd name="T8" fmla="*/ 0 60000 65536"/>
                  <a:gd name="T9" fmla="*/ 0 w 22"/>
                  <a:gd name="T10" fmla="*/ 0 h 1"/>
                  <a:gd name="T11" fmla="*/ 22 w 22"/>
                  <a:gd name="T12" fmla="*/ 1 h 1"/>
                </a:gdLst>
                <a:ahLst/>
                <a:cxnLst>
                  <a:cxn ang="T6">
                    <a:pos x="T0" y="T1"/>
                  </a:cxn>
                  <a:cxn ang="T7">
                    <a:pos x="T2" y="T3"/>
                  </a:cxn>
                  <a:cxn ang="T8">
                    <a:pos x="T4" y="T5"/>
                  </a:cxn>
                </a:cxnLst>
                <a:rect l="T9" t="T10" r="T11" b="T12"/>
                <a:pathLst>
                  <a:path w="22" h="1">
                    <a:moveTo>
                      <a:pt x="22" y="0"/>
                    </a:moveTo>
                    <a:lnTo>
                      <a:pt x="0" y="0"/>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08" name="Freeform 267"/>
              <p:cNvSpPr>
                <a:spLocks/>
              </p:cNvSpPr>
              <p:nvPr/>
            </p:nvSpPr>
            <p:spPr bwMode="auto">
              <a:xfrm>
                <a:off x="3924" y="13335"/>
                <a:ext cx="22" cy="11"/>
              </a:xfrm>
              <a:custGeom>
                <a:avLst/>
                <a:gdLst>
                  <a:gd name="T0" fmla="*/ 0 w 65"/>
                  <a:gd name="T1" fmla="*/ 1 h 22"/>
                  <a:gd name="T2" fmla="*/ 0 w 65"/>
                  <a:gd name="T3" fmla="*/ 0 h 22"/>
                  <a:gd name="T4" fmla="*/ 0 w 65"/>
                  <a:gd name="T5" fmla="*/ 0 h 22"/>
                  <a:gd name="T6" fmla="*/ 0 w 65"/>
                  <a:gd name="T7" fmla="*/ 0 h 22"/>
                  <a:gd name="T8" fmla="*/ 0 w 65"/>
                  <a:gd name="T9" fmla="*/ 1 h 22"/>
                  <a:gd name="T10" fmla="*/ 0 w 65"/>
                  <a:gd name="T11" fmla="*/ 1 h 22"/>
                  <a:gd name="T12" fmla="*/ 0 w 65"/>
                  <a:gd name="T13" fmla="*/ 1 h 22"/>
                  <a:gd name="T14" fmla="*/ 0 w 65"/>
                  <a:gd name="T15" fmla="*/ 1 h 22"/>
                  <a:gd name="T16" fmla="*/ 0 w 65"/>
                  <a:gd name="T17" fmla="*/ 1 h 22"/>
                  <a:gd name="T18" fmla="*/ 0 w 65"/>
                  <a:gd name="T19" fmla="*/ 1 h 22"/>
                  <a:gd name="T20" fmla="*/ 0 w 65"/>
                  <a:gd name="T21" fmla="*/ 1 h 22"/>
                  <a:gd name="T22" fmla="*/ 0 w 65"/>
                  <a:gd name="T23" fmla="*/ 1 h 22"/>
                  <a:gd name="T24" fmla="*/ 0 w 65"/>
                  <a:gd name="T25" fmla="*/ 1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22"/>
                  <a:gd name="T41" fmla="*/ 65 w 65"/>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22">
                    <a:moveTo>
                      <a:pt x="0" y="3"/>
                    </a:moveTo>
                    <a:lnTo>
                      <a:pt x="13" y="0"/>
                    </a:lnTo>
                    <a:lnTo>
                      <a:pt x="29" y="0"/>
                    </a:lnTo>
                    <a:lnTo>
                      <a:pt x="43" y="0"/>
                    </a:lnTo>
                    <a:lnTo>
                      <a:pt x="56" y="1"/>
                    </a:lnTo>
                    <a:lnTo>
                      <a:pt x="59" y="5"/>
                    </a:lnTo>
                    <a:lnTo>
                      <a:pt x="65" y="12"/>
                    </a:lnTo>
                    <a:lnTo>
                      <a:pt x="65" y="15"/>
                    </a:lnTo>
                    <a:lnTo>
                      <a:pt x="65" y="18"/>
                    </a:lnTo>
                    <a:lnTo>
                      <a:pt x="62" y="20"/>
                    </a:lnTo>
                    <a:lnTo>
                      <a:pt x="56" y="22"/>
                    </a:lnTo>
                    <a:lnTo>
                      <a:pt x="0" y="22"/>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09" name="Freeform 268"/>
              <p:cNvSpPr>
                <a:spLocks/>
              </p:cNvSpPr>
              <p:nvPr/>
            </p:nvSpPr>
            <p:spPr bwMode="auto">
              <a:xfrm>
                <a:off x="3134" y="13297"/>
                <a:ext cx="117" cy="46"/>
              </a:xfrm>
              <a:custGeom>
                <a:avLst/>
                <a:gdLst>
                  <a:gd name="T0" fmla="*/ 0 w 351"/>
                  <a:gd name="T1" fmla="*/ 0 h 94"/>
                  <a:gd name="T2" fmla="*/ 0 w 351"/>
                  <a:gd name="T3" fmla="*/ 0 h 94"/>
                  <a:gd name="T4" fmla="*/ 0 w 351"/>
                  <a:gd name="T5" fmla="*/ 0 h 94"/>
                  <a:gd name="T6" fmla="*/ 0 w 351"/>
                  <a:gd name="T7" fmla="*/ 0 h 94"/>
                  <a:gd name="T8" fmla="*/ 0 w 351"/>
                  <a:gd name="T9" fmla="*/ 0 h 94"/>
                  <a:gd name="T10" fmla="*/ 0 w 351"/>
                  <a:gd name="T11" fmla="*/ 0 h 94"/>
                  <a:gd name="T12" fmla="*/ 0 w 351"/>
                  <a:gd name="T13" fmla="*/ 0 h 94"/>
                  <a:gd name="T14" fmla="*/ 0 w 351"/>
                  <a:gd name="T15" fmla="*/ 0 h 94"/>
                  <a:gd name="T16" fmla="*/ 0 w 351"/>
                  <a:gd name="T17" fmla="*/ 0 h 94"/>
                  <a:gd name="T18" fmla="*/ 0 w 351"/>
                  <a:gd name="T19" fmla="*/ 0 h 94"/>
                  <a:gd name="T20" fmla="*/ 0 w 351"/>
                  <a:gd name="T21" fmla="*/ 0 h 94"/>
                  <a:gd name="T22" fmla="*/ 0 w 351"/>
                  <a:gd name="T23" fmla="*/ 0 h 94"/>
                  <a:gd name="T24" fmla="*/ 0 w 351"/>
                  <a:gd name="T25" fmla="*/ 0 h 94"/>
                  <a:gd name="T26" fmla="*/ 0 w 351"/>
                  <a:gd name="T27" fmla="*/ 0 h 94"/>
                  <a:gd name="T28" fmla="*/ 0 w 351"/>
                  <a:gd name="T29" fmla="*/ 0 h 94"/>
                  <a:gd name="T30" fmla="*/ 0 w 351"/>
                  <a:gd name="T31" fmla="*/ 0 h 94"/>
                  <a:gd name="T32" fmla="*/ 0 w 351"/>
                  <a:gd name="T33" fmla="*/ 0 h 94"/>
                  <a:gd name="T34" fmla="*/ 0 w 351"/>
                  <a:gd name="T35" fmla="*/ 0 h 94"/>
                  <a:gd name="T36" fmla="*/ 0 w 351"/>
                  <a:gd name="T37" fmla="*/ 0 h 94"/>
                  <a:gd name="T38" fmla="*/ 0 w 351"/>
                  <a:gd name="T39" fmla="*/ 0 h 94"/>
                  <a:gd name="T40" fmla="*/ 0 w 351"/>
                  <a:gd name="T41" fmla="*/ 0 h 94"/>
                  <a:gd name="T42" fmla="*/ 0 w 351"/>
                  <a:gd name="T43" fmla="*/ 0 h 94"/>
                  <a:gd name="T44" fmla="*/ 0 w 351"/>
                  <a:gd name="T45" fmla="*/ 0 h 94"/>
                  <a:gd name="T46" fmla="*/ 0 w 351"/>
                  <a:gd name="T47" fmla="*/ 0 h 94"/>
                  <a:gd name="T48" fmla="*/ 0 w 351"/>
                  <a:gd name="T49" fmla="*/ 0 h 94"/>
                  <a:gd name="T50" fmla="*/ 0 w 351"/>
                  <a:gd name="T51" fmla="*/ 0 h 94"/>
                  <a:gd name="T52" fmla="*/ 0 w 351"/>
                  <a:gd name="T53" fmla="*/ 0 h 94"/>
                  <a:gd name="T54" fmla="*/ 0 w 351"/>
                  <a:gd name="T55" fmla="*/ 0 h 94"/>
                  <a:gd name="T56" fmla="*/ 0 w 351"/>
                  <a:gd name="T57" fmla="*/ 0 h 94"/>
                  <a:gd name="T58" fmla="*/ 0 w 351"/>
                  <a:gd name="T59" fmla="*/ 0 h 94"/>
                  <a:gd name="T60" fmla="*/ 0 w 351"/>
                  <a:gd name="T61" fmla="*/ 0 h 94"/>
                  <a:gd name="T62" fmla="*/ 0 w 351"/>
                  <a:gd name="T63" fmla="*/ 0 h 94"/>
                  <a:gd name="T64" fmla="*/ 0 w 351"/>
                  <a:gd name="T65" fmla="*/ 0 h 94"/>
                  <a:gd name="T66" fmla="*/ 0 w 351"/>
                  <a:gd name="T67" fmla="*/ 0 h 94"/>
                  <a:gd name="T68" fmla="*/ 0 w 351"/>
                  <a:gd name="T69" fmla="*/ 0 h 94"/>
                  <a:gd name="T70" fmla="*/ 0 w 351"/>
                  <a:gd name="T71" fmla="*/ 0 h 94"/>
                  <a:gd name="T72" fmla="*/ 0 w 351"/>
                  <a:gd name="T73" fmla="*/ 0 h 94"/>
                  <a:gd name="T74" fmla="*/ 0 w 351"/>
                  <a:gd name="T75" fmla="*/ 0 h 94"/>
                  <a:gd name="T76" fmla="*/ 0 w 351"/>
                  <a:gd name="T77" fmla="*/ 0 h 94"/>
                  <a:gd name="T78" fmla="*/ 0 w 351"/>
                  <a:gd name="T79" fmla="*/ 0 h 94"/>
                  <a:gd name="T80" fmla="*/ 0 w 351"/>
                  <a:gd name="T81" fmla="*/ 0 h 94"/>
                  <a:gd name="T82" fmla="*/ 0 w 351"/>
                  <a:gd name="T83" fmla="*/ 0 h 94"/>
                  <a:gd name="T84" fmla="*/ 0 w 351"/>
                  <a:gd name="T85" fmla="*/ 0 h 94"/>
                  <a:gd name="T86" fmla="*/ 0 w 351"/>
                  <a:gd name="T87" fmla="*/ 0 h 94"/>
                  <a:gd name="T88" fmla="*/ 0 w 351"/>
                  <a:gd name="T89" fmla="*/ 0 h 94"/>
                  <a:gd name="T90" fmla="*/ 0 w 351"/>
                  <a:gd name="T91" fmla="*/ 0 h 94"/>
                  <a:gd name="T92" fmla="*/ 0 w 351"/>
                  <a:gd name="T93" fmla="*/ 0 h 94"/>
                  <a:gd name="T94" fmla="*/ 0 w 351"/>
                  <a:gd name="T95" fmla="*/ 0 h 94"/>
                  <a:gd name="T96" fmla="*/ 0 w 351"/>
                  <a:gd name="T97" fmla="*/ 0 h 94"/>
                  <a:gd name="T98" fmla="*/ 0 w 351"/>
                  <a:gd name="T99" fmla="*/ 0 h 94"/>
                  <a:gd name="T100" fmla="*/ 0 w 351"/>
                  <a:gd name="T101" fmla="*/ 0 h 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51"/>
                  <a:gd name="T154" fmla="*/ 0 h 94"/>
                  <a:gd name="T155" fmla="*/ 351 w 351"/>
                  <a:gd name="T156" fmla="*/ 94 h 9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51" h="94">
                    <a:moveTo>
                      <a:pt x="0" y="51"/>
                    </a:moveTo>
                    <a:lnTo>
                      <a:pt x="0" y="0"/>
                    </a:lnTo>
                    <a:lnTo>
                      <a:pt x="17" y="1"/>
                    </a:lnTo>
                    <a:lnTo>
                      <a:pt x="36" y="2"/>
                    </a:lnTo>
                    <a:lnTo>
                      <a:pt x="55" y="4"/>
                    </a:lnTo>
                    <a:lnTo>
                      <a:pt x="74" y="5"/>
                    </a:lnTo>
                    <a:lnTo>
                      <a:pt x="92" y="6"/>
                    </a:lnTo>
                    <a:lnTo>
                      <a:pt x="113" y="8"/>
                    </a:lnTo>
                    <a:lnTo>
                      <a:pt x="132" y="10"/>
                    </a:lnTo>
                    <a:lnTo>
                      <a:pt x="152" y="14"/>
                    </a:lnTo>
                    <a:lnTo>
                      <a:pt x="174" y="10"/>
                    </a:lnTo>
                    <a:lnTo>
                      <a:pt x="197" y="7"/>
                    </a:lnTo>
                    <a:lnTo>
                      <a:pt x="221" y="4"/>
                    </a:lnTo>
                    <a:lnTo>
                      <a:pt x="246" y="2"/>
                    </a:lnTo>
                    <a:lnTo>
                      <a:pt x="269" y="0"/>
                    </a:lnTo>
                    <a:lnTo>
                      <a:pt x="292" y="1"/>
                    </a:lnTo>
                    <a:lnTo>
                      <a:pt x="314" y="2"/>
                    </a:lnTo>
                    <a:lnTo>
                      <a:pt x="338" y="6"/>
                    </a:lnTo>
                    <a:lnTo>
                      <a:pt x="336" y="15"/>
                    </a:lnTo>
                    <a:lnTo>
                      <a:pt x="341" y="25"/>
                    </a:lnTo>
                    <a:lnTo>
                      <a:pt x="343" y="34"/>
                    </a:lnTo>
                    <a:lnTo>
                      <a:pt x="348" y="44"/>
                    </a:lnTo>
                    <a:lnTo>
                      <a:pt x="349" y="52"/>
                    </a:lnTo>
                    <a:lnTo>
                      <a:pt x="351" y="62"/>
                    </a:lnTo>
                    <a:lnTo>
                      <a:pt x="348" y="71"/>
                    </a:lnTo>
                    <a:lnTo>
                      <a:pt x="342" y="81"/>
                    </a:lnTo>
                    <a:lnTo>
                      <a:pt x="332" y="83"/>
                    </a:lnTo>
                    <a:lnTo>
                      <a:pt x="323" y="86"/>
                    </a:lnTo>
                    <a:lnTo>
                      <a:pt x="311" y="87"/>
                    </a:lnTo>
                    <a:lnTo>
                      <a:pt x="301" y="89"/>
                    </a:lnTo>
                    <a:lnTo>
                      <a:pt x="289" y="89"/>
                    </a:lnTo>
                    <a:lnTo>
                      <a:pt x="278" y="90"/>
                    </a:lnTo>
                    <a:lnTo>
                      <a:pt x="266" y="90"/>
                    </a:lnTo>
                    <a:lnTo>
                      <a:pt x="256" y="91"/>
                    </a:lnTo>
                    <a:lnTo>
                      <a:pt x="227" y="70"/>
                    </a:lnTo>
                    <a:lnTo>
                      <a:pt x="210" y="84"/>
                    </a:lnTo>
                    <a:lnTo>
                      <a:pt x="194" y="93"/>
                    </a:lnTo>
                    <a:lnTo>
                      <a:pt x="174" y="94"/>
                    </a:lnTo>
                    <a:lnTo>
                      <a:pt x="155" y="93"/>
                    </a:lnTo>
                    <a:lnTo>
                      <a:pt x="132" y="88"/>
                    </a:lnTo>
                    <a:lnTo>
                      <a:pt x="110" y="85"/>
                    </a:lnTo>
                    <a:lnTo>
                      <a:pt x="88" y="83"/>
                    </a:lnTo>
                    <a:lnTo>
                      <a:pt x="67" y="84"/>
                    </a:lnTo>
                    <a:lnTo>
                      <a:pt x="57" y="77"/>
                    </a:lnTo>
                    <a:lnTo>
                      <a:pt x="48" y="72"/>
                    </a:lnTo>
                    <a:lnTo>
                      <a:pt x="38" y="68"/>
                    </a:lnTo>
                    <a:lnTo>
                      <a:pt x="29" y="67"/>
                    </a:lnTo>
                    <a:lnTo>
                      <a:pt x="19" y="64"/>
                    </a:lnTo>
                    <a:lnTo>
                      <a:pt x="10" y="62"/>
                    </a:lnTo>
                    <a:lnTo>
                      <a:pt x="3" y="58"/>
                    </a:lnTo>
                    <a:lnTo>
                      <a:pt x="0" y="51"/>
                    </a:lnTo>
                    <a:close/>
                  </a:path>
                </a:pathLst>
              </a:custGeom>
              <a:solidFill>
                <a:srgbClr val="9ECF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10" name="Freeform 269"/>
              <p:cNvSpPr>
                <a:spLocks/>
              </p:cNvSpPr>
              <p:nvPr/>
            </p:nvSpPr>
            <p:spPr bwMode="auto">
              <a:xfrm>
                <a:off x="3967" y="13334"/>
                <a:ext cx="23" cy="8"/>
              </a:xfrm>
              <a:custGeom>
                <a:avLst/>
                <a:gdLst>
                  <a:gd name="T0" fmla="*/ 0 w 69"/>
                  <a:gd name="T1" fmla="*/ 1 h 16"/>
                  <a:gd name="T2" fmla="*/ 0 w 69"/>
                  <a:gd name="T3" fmla="*/ 0 h 16"/>
                  <a:gd name="T4" fmla="*/ 0 w 69"/>
                  <a:gd name="T5" fmla="*/ 0 h 16"/>
                  <a:gd name="T6" fmla="*/ 0 w 69"/>
                  <a:gd name="T7" fmla="*/ 0 h 16"/>
                  <a:gd name="T8" fmla="*/ 0 w 69"/>
                  <a:gd name="T9" fmla="*/ 0 h 16"/>
                  <a:gd name="T10" fmla="*/ 0 w 69"/>
                  <a:gd name="T11" fmla="*/ 0 h 16"/>
                  <a:gd name="T12" fmla="*/ 0 w 69"/>
                  <a:gd name="T13" fmla="*/ 0 h 16"/>
                  <a:gd name="T14" fmla="*/ 0 w 69"/>
                  <a:gd name="T15" fmla="*/ 1 h 16"/>
                  <a:gd name="T16" fmla="*/ 0 w 69"/>
                  <a:gd name="T17" fmla="*/ 1 h 16"/>
                  <a:gd name="T18" fmla="*/ 0 w 69"/>
                  <a:gd name="T19" fmla="*/ 1 h 16"/>
                  <a:gd name="T20" fmla="*/ 0 w 69"/>
                  <a:gd name="T21" fmla="*/ 1 h 16"/>
                  <a:gd name="T22" fmla="*/ 0 w 69"/>
                  <a:gd name="T23" fmla="*/ 1 h 16"/>
                  <a:gd name="T24" fmla="*/ 0 w 69"/>
                  <a:gd name="T25" fmla="*/ 1 h 16"/>
                  <a:gd name="T26" fmla="*/ 0 w 69"/>
                  <a:gd name="T27" fmla="*/ 1 h 16"/>
                  <a:gd name="T28" fmla="*/ 0 w 69"/>
                  <a:gd name="T29" fmla="*/ 1 h 16"/>
                  <a:gd name="T30" fmla="*/ 0 w 69"/>
                  <a:gd name="T31" fmla="*/ 1 h 16"/>
                  <a:gd name="T32" fmla="*/ 0 w 69"/>
                  <a:gd name="T33" fmla="*/ 1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9"/>
                  <a:gd name="T52" fmla="*/ 0 h 16"/>
                  <a:gd name="T53" fmla="*/ 69 w 69"/>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9" h="16">
                    <a:moveTo>
                      <a:pt x="0" y="1"/>
                    </a:moveTo>
                    <a:lnTo>
                      <a:pt x="8" y="0"/>
                    </a:lnTo>
                    <a:lnTo>
                      <a:pt x="16" y="0"/>
                    </a:lnTo>
                    <a:lnTo>
                      <a:pt x="25" y="0"/>
                    </a:lnTo>
                    <a:lnTo>
                      <a:pt x="34" y="0"/>
                    </a:lnTo>
                    <a:lnTo>
                      <a:pt x="41" y="0"/>
                    </a:lnTo>
                    <a:lnTo>
                      <a:pt x="50" y="0"/>
                    </a:lnTo>
                    <a:lnTo>
                      <a:pt x="59" y="1"/>
                    </a:lnTo>
                    <a:lnTo>
                      <a:pt x="68" y="4"/>
                    </a:lnTo>
                    <a:lnTo>
                      <a:pt x="69" y="9"/>
                    </a:lnTo>
                    <a:lnTo>
                      <a:pt x="68" y="12"/>
                    </a:lnTo>
                    <a:lnTo>
                      <a:pt x="63" y="13"/>
                    </a:lnTo>
                    <a:lnTo>
                      <a:pt x="60" y="14"/>
                    </a:lnTo>
                    <a:lnTo>
                      <a:pt x="49" y="13"/>
                    </a:lnTo>
                    <a:lnTo>
                      <a:pt x="41" y="16"/>
                    </a:lnTo>
                    <a:lnTo>
                      <a:pt x="0" y="16"/>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11" name="Freeform 270"/>
              <p:cNvSpPr>
                <a:spLocks/>
              </p:cNvSpPr>
              <p:nvPr/>
            </p:nvSpPr>
            <p:spPr bwMode="auto">
              <a:xfrm>
                <a:off x="4001" y="13330"/>
                <a:ext cx="20" cy="10"/>
              </a:xfrm>
              <a:custGeom>
                <a:avLst/>
                <a:gdLst>
                  <a:gd name="T0" fmla="*/ 0 w 61"/>
                  <a:gd name="T1" fmla="*/ 1 h 19"/>
                  <a:gd name="T2" fmla="*/ 0 w 61"/>
                  <a:gd name="T3" fmla="*/ 0 h 19"/>
                  <a:gd name="T4" fmla="*/ 0 w 61"/>
                  <a:gd name="T5" fmla="*/ 0 h 19"/>
                  <a:gd name="T6" fmla="*/ 0 w 61"/>
                  <a:gd name="T7" fmla="*/ 0 h 19"/>
                  <a:gd name="T8" fmla="*/ 0 w 61"/>
                  <a:gd name="T9" fmla="*/ 0 h 19"/>
                  <a:gd name="T10" fmla="*/ 0 w 61"/>
                  <a:gd name="T11" fmla="*/ 0 h 19"/>
                  <a:gd name="T12" fmla="*/ 0 w 61"/>
                  <a:gd name="T13" fmla="*/ 1 h 19"/>
                  <a:gd name="T14" fmla="*/ 0 w 61"/>
                  <a:gd name="T15" fmla="*/ 1 h 19"/>
                  <a:gd name="T16" fmla="*/ 0 w 61"/>
                  <a:gd name="T17" fmla="*/ 1 h 19"/>
                  <a:gd name="T18" fmla="*/ 0 w 61"/>
                  <a:gd name="T19" fmla="*/ 1 h 19"/>
                  <a:gd name="T20" fmla="*/ 0 w 61"/>
                  <a:gd name="T21" fmla="*/ 1 h 19"/>
                  <a:gd name="T22" fmla="*/ 0 w 61"/>
                  <a:gd name="T23" fmla="*/ 1 h 19"/>
                  <a:gd name="T24" fmla="*/ 0 w 61"/>
                  <a:gd name="T25" fmla="*/ 1 h 19"/>
                  <a:gd name="T26" fmla="*/ 0 w 61"/>
                  <a:gd name="T27" fmla="*/ 1 h 19"/>
                  <a:gd name="T28" fmla="*/ 0 w 61"/>
                  <a:gd name="T29" fmla="*/ 1 h 19"/>
                  <a:gd name="T30" fmla="*/ 0 w 61"/>
                  <a:gd name="T31" fmla="*/ 1 h 19"/>
                  <a:gd name="T32" fmla="*/ 0 w 61"/>
                  <a:gd name="T33" fmla="*/ 1 h 19"/>
                  <a:gd name="T34" fmla="*/ 0 w 61"/>
                  <a:gd name="T35" fmla="*/ 1 h 19"/>
                  <a:gd name="T36" fmla="*/ 0 w 61"/>
                  <a:gd name="T37" fmla="*/ 1 h 19"/>
                  <a:gd name="T38" fmla="*/ 0 w 61"/>
                  <a:gd name="T39" fmla="*/ 1 h 19"/>
                  <a:gd name="T40" fmla="*/ 0 w 61"/>
                  <a:gd name="T41" fmla="*/ 1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1"/>
                  <a:gd name="T64" fmla="*/ 0 h 19"/>
                  <a:gd name="T65" fmla="*/ 61 w 61"/>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1" h="19">
                    <a:moveTo>
                      <a:pt x="1" y="3"/>
                    </a:moveTo>
                    <a:lnTo>
                      <a:pt x="7" y="0"/>
                    </a:lnTo>
                    <a:lnTo>
                      <a:pt x="16" y="0"/>
                    </a:lnTo>
                    <a:lnTo>
                      <a:pt x="25" y="0"/>
                    </a:lnTo>
                    <a:lnTo>
                      <a:pt x="33" y="0"/>
                    </a:lnTo>
                    <a:lnTo>
                      <a:pt x="41" y="0"/>
                    </a:lnTo>
                    <a:lnTo>
                      <a:pt x="49" y="1"/>
                    </a:lnTo>
                    <a:lnTo>
                      <a:pt x="55" y="1"/>
                    </a:lnTo>
                    <a:lnTo>
                      <a:pt x="61" y="1"/>
                    </a:lnTo>
                    <a:lnTo>
                      <a:pt x="58" y="4"/>
                    </a:lnTo>
                    <a:lnTo>
                      <a:pt x="54" y="9"/>
                    </a:lnTo>
                    <a:lnTo>
                      <a:pt x="45" y="10"/>
                    </a:lnTo>
                    <a:lnTo>
                      <a:pt x="38" y="12"/>
                    </a:lnTo>
                    <a:lnTo>
                      <a:pt x="28" y="12"/>
                    </a:lnTo>
                    <a:lnTo>
                      <a:pt x="19" y="14"/>
                    </a:lnTo>
                    <a:lnTo>
                      <a:pt x="10" y="15"/>
                    </a:lnTo>
                    <a:lnTo>
                      <a:pt x="4" y="19"/>
                    </a:lnTo>
                    <a:lnTo>
                      <a:pt x="0" y="16"/>
                    </a:lnTo>
                    <a:lnTo>
                      <a:pt x="0" y="12"/>
                    </a:lnTo>
                    <a:lnTo>
                      <a:pt x="1" y="6"/>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12" name="Freeform 271"/>
              <p:cNvSpPr>
                <a:spLocks/>
              </p:cNvSpPr>
              <p:nvPr/>
            </p:nvSpPr>
            <p:spPr bwMode="auto">
              <a:xfrm>
                <a:off x="3452" y="13280"/>
                <a:ext cx="86" cy="61"/>
              </a:xfrm>
              <a:custGeom>
                <a:avLst/>
                <a:gdLst>
                  <a:gd name="T0" fmla="*/ 0 w 258"/>
                  <a:gd name="T1" fmla="*/ 1 h 122"/>
                  <a:gd name="T2" fmla="*/ 0 w 258"/>
                  <a:gd name="T3" fmla="*/ 1 h 122"/>
                  <a:gd name="T4" fmla="*/ 0 w 258"/>
                  <a:gd name="T5" fmla="*/ 1 h 122"/>
                  <a:gd name="T6" fmla="*/ 0 w 258"/>
                  <a:gd name="T7" fmla="*/ 1 h 122"/>
                  <a:gd name="T8" fmla="*/ 0 w 258"/>
                  <a:gd name="T9" fmla="*/ 1 h 122"/>
                  <a:gd name="T10" fmla="*/ 0 w 258"/>
                  <a:gd name="T11" fmla="*/ 1 h 122"/>
                  <a:gd name="T12" fmla="*/ 0 w 258"/>
                  <a:gd name="T13" fmla="*/ 1 h 122"/>
                  <a:gd name="T14" fmla="*/ 0 w 258"/>
                  <a:gd name="T15" fmla="*/ 1 h 122"/>
                  <a:gd name="T16" fmla="*/ 0 w 258"/>
                  <a:gd name="T17" fmla="*/ 1 h 122"/>
                  <a:gd name="T18" fmla="*/ 0 w 258"/>
                  <a:gd name="T19" fmla="*/ 1 h 122"/>
                  <a:gd name="T20" fmla="*/ 0 w 258"/>
                  <a:gd name="T21" fmla="*/ 1 h 122"/>
                  <a:gd name="T22" fmla="*/ 0 w 258"/>
                  <a:gd name="T23" fmla="*/ 1 h 122"/>
                  <a:gd name="T24" fmla="*/ 0 w 258"/>
                  <a:gd name="T25" fmla="*/ 1 h 122"/>
                  <a:gd name="T26" fmla="*/ 0 w 258"/>
                  <a:gd name="T27" fmla="*/ 1 h 122"/>
                  <a:gd name="T28" fmla="*/ 0 w 258"/>
                  <a:gd name="T29" fmla="*/ 1 h 122"/>
                  <a:gd name="T30" fmla="*/ 0 w 258"/>
                  <a:gd name="T31" fmla="*/ 1 h 122"/>
                  <a:gd name="T32" fmla="*/ 0 w 258"/>
                  <a:gd name="T33" fmla="*/ 1 h 122"/>
                  <a:gd name="T34" fmla="*/ 0 w 258"/>
                  <a:gd name="T35" fmla="*/ 1 h 122"/>
                  <a:gd name="T36" fmla="*/ 0 w 258"/>
                  <a:gd name="T37" fmla="*/ 1 h 122"/>
                  <a:gd name="T38" fmla="*/ 0 w 258"/>
                  <a:gd name="T39" fmla="*/ 1 h 122"/>
                  <a:gd name="T40" fmla="*/ 0 w 258"/>
                  <a:gd name="T41" fmla="*/ 1 h 122"/>
                  <a:gd name="T42" fmla="*/ 0 w 258"/>
                  <a:gd name="T43" fmla="*/ 1 h 122"/>
                  <a:gd name="T44" fmla="*/ 0 w 258"/>
                  <a:gd name="T45" fmla="*/ 1 h 122"/>
                  <a:gd name="T46" fmla="*/ 0 w 258"/>
                  <a:gd name="T47" fmla="*/ 1 h 122"/>
                  <a:gd name="T48" fmla="*/ 0 w 258"/>
                  <a:gd name="T49" fmla="*/ 1 h 122"/>
                  <a:gd name="T50" fmla="*/ 0 w 258"/>
                  <a:gd name="T51" fmla="*/ 1 h 122"/>
                  <a:gd name="T52" fmla="*/ 0 w 258"/>
                  <a:gd name="T53" fmla="*/ 1 h 122"/>
                  <a:gd name="T54" fmla="*/ 0 w 258"/>
                  <a:gd name="T55" fmla="*/ 1 h 122"/>
                  <a:gd name="T56" fmla="*/ 0 w 258"/>
                  <a:gd name="T57" fmla="*/ 1 h 122"/>
                  <a:gd name="T58" fmla="*/ 0 w 258"/>
                  <a:gd name="T59" fmla="*/ 1 h 122"/>
                  <a:gd name="T60" fmla="*/ 0 w 258"/>
                  <a:gd name="T61" fmla="*/ 1 h 122"/>
                  <a:gd name="T62" fmla="*/ 0 w 258"/>
                  <a:gd name="T63" fmla="*/ 1 h 122"/>
                  <a:gd name="T64" fmla="*/ 0 w 258"/>
                  <a:gd name="T65" fmla="*/ 1 h 122"/>
                  <a:gd name="T66" fmla="*/ 0 w 258"/>
                  <a:gd name="T67" fmla="*/ 0 h 122"/>
                  <a:gd name="T68" fmla="*/ 0 w 258"/>
                  <a:gd name="T69" fmla="*/ 1 h 122"/>
                  <a:gd name="T70" fmla="*/ 0 w 258"/>
                  <a:gd name="T71" fmla="*/ 1 h 122"/>
                  <a:gd name="T72" fmla="*/ 0 w 258"/>
                  <a:gd name="T73" fmla="*/ 1 h 122"/>
                  <a:gd name="T74" fmla="*/ 0 w 258"/>
                  <a:gd name="T75" fmla="*/ 1 h 122"/>
                  <a:gd name="T76" fmla="*/ 0 w 258"/>
                  <a:gd name="T77" fmla="*/ 1 h 122"/>
                  <a:gd name="T78" fmla="*/ 0 w 258"/>
                  <a:gd name="T79" fmla="*/ 1 h 12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58"/>
                  <a:gd name="T121" fmla="*/ 0 h 122"/>
                  <a:gd name="T122" fmla="*/ 258 w 258"/>
                  <a:gd name="T123" fmla="*/ 122 h 12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58" h="122">
                    <a:moveTo>
                      <a:pt x="184" y="104"/>
                    </a:moveTo>
                    <a:lnTo>
                      <a:pt x="160" y="104"/>
                    </a:lnTo>
                    <a:lnTo>
                      <a:pt x="138" y="106"/>
                    </a:lnTo>
                    <a:lnTo>
                      <a:pt x="115" y="109"/>
                    </a:lnTo>
                    <a:lnTo>
                      <a:pt x="93" y="111"/>
                    </a:lnTo>
                    <a:lnTo>
                      <a:pt x="70" y="111"/>
                    </a:lnTo>
                    <a:lnTo>
                      <a:pt x="48" y="110"/>
                    </a:lnTo>
                    <a:lnTo>
                      <a:pt x="26" y="105"/>
                    </a:lnTo>
                    <a:lnTo>
                      <a:pt x="8" y="99"/>
                    </a:lnTo>
                    <a:lnTo>
                      <a:pt x="35" y="78"/>
                    </a:lnTo>
                    <a:lnTo>
                      <a:pt x="24" y="69"/>
                    </a:lnTo>
                    <a:lnTo>
                      <a:pt x="27" y="66"/>
                    </a:lnTo>
                    <a:lnTo>
                      <a:pt x="30" y="69"/>
                    </a:lnTo>
                    <a:lnTo>
                      <a:pt x="38" y="74"/>
                    </a:lnTo>
                    <a:lnTo>
                      <a:pt x="41" y="78"/>
                    </a:lnTo>
                    <a:lnTo>
                      <a:pt x="42" y="85"/>
                    </a:lnTo>
                    <a:lnTo>
                      <a:pt x="39" y="85"/>
                    </a:lnTo>
                    <a:lnTo>
                      <a:pt x="57" y="89"/>
                    </a:lnTo>
                    <a:lnTo>
                      <a:pt x="79" y="93"/>
                    </a:lnTo>
                    <a:lnTo>
                      <a:pt x="100" y="94"/>
                    </a:lnTo>
                    <a:lnTo>
                      <a:pt x="124" y="94"/>
                    </a:lnTo>
                    <a:lnTo>
                      <a:pt x="146" y="91"/>
                    </a:lnTo>
                    <a:lnTo>
                      <a:pt x="168" y="88"/>
                    </a:lnTo>
                    <a:lnTo>
                      <a:pt x="188" y="84"/>
                    </a:lnTo>
                    <a:lnTo>
                      <a:pt x="210" y="80"/>
                    </a:lnTo>
                    <a:lnTo>
                      <a:pt x="197" y="75"/>
                    </a:lnTo>
                    <a:lnTo>
                      <a:pt x="193" y="70"/>
                    </a:lnTo>
                    <a:lnTo>
                      <a:pt x="193" y="64"/>
                    </a:lnTo>
                    <a:lnTo>
                      <a:pt x="197" y="58"/>
                    </a:lnTo>
                    <a:lnTo>
                      <a:pt x="201" y="49"/>
                    </a:lnTo>
                    <a:lnTo>
                      <a:pt x="207" y="42"/>
                    </a:lnTo>
                    <a:lnTo>
                      <a:pt x="209" y="33"/>
                    </a:lnTo>
                    <a:lnTo>
                      <a:pt x="206" y="26"/>
                    </a:lnTo>
                    <a:lnTo>
                      <a:pt x="184" y="25"/>
                    </a:lnTo>
                    <a:lnTo>
                      <a:pt x="162" y="25"/>
                    </a:lnTo>
                    <a:lnTo>
                      <a:pt x="140" y="25"/>
                    </a:lnTo>
                    <a:lnTo>
                      <a:pt x="119" y="25"/>
                    </a:lnTo>
                    <a:lnTo>
                      <a:pt x="98" y="25"/>
                    </a:lnTo>
                    <a:lnTo>
                      <a:pt x="77" y="25"/>
                    </a:lnTo>
                    <a:lnTo>
                      <a:pt x="57" y="26"/>
                    </a:lnTo>
                    <a:lnTo>
                      <a:pt x="39" y="29"/>
                    </a:lnTo>
                    <a:lnTo>
                      <a:pt x="42" y="48"/>
                    </a:lnTo>
                    <a:lnTo>
                      <a:pt x="36" y="42"/>
                    </a:lnTo>
                    <a:lnTo>
                      <a:pt x="30" y="38"/>
                    </a:lnTo>
                    <a:lnTo>
                      <a:pt x="23" y="34"/>
                    </a:lnTo>
                    <a:lnTo>
                      <a:pt x="16" y="32"/>
                    </a:lnTo>
                    <a:lnTo>
                      <a:pt x="7" y="28"/>
                    </a:lnTo>
                    <a:lnTo>
                      <a:pt x="3" y="25"/>
                    </a:lnTo>
                    <a:lnTo>
                      <a:pt x="0" y="21"/>
                    </a:lnTo>
                    <a:lnTo>
                      <a:pt x="1" y="15"/>
                    </a:lnTo>
                    <a:lnTo>
                      <a:pt x="14" y="10"/>
                    </a:lnTo>
                    <a:lnTo>
                      <a:pt x="30" y="7"/>
                    </a:lnTo>
                    <a:lnTo>
                      <a:pt x="39" y="5"/>
                    </a:lnTo>
                    <a:lnTo>
                      <a:pt x="48" y="5"/>
                    </a:lnTo>
                    <a:lnTo>
                      <a:pt x="57" y="5"/>
                    </a:lnTo>
                    <a:lnTo>
                      <a:pt x="65" y="5"/>
                    </a:lnTo>
                    <a:lnTo>
                      <a:pt x="61" y="8"/>
                    </a:lnTo>
                    <a:lnTo>
                      <a:pt x="65" y="9"/>
                    </a:lnTo>
                    <a:lnTo>
                      <a:pt x="73" y="10"/>
                    </a:lnTo>
                    <a:lnTo>
                      <a:pt x="80" y="10"/>
                    </a:lnTo>
                    <a:lnTo>
                      <a:pt x="89" y="11"/>
                    </a:lnTo>
                    <a:lnTo>
                      <a:pt x="98" y="11"/>
                    </a:lnTo>
                    <a:lnTo>
                      <a:pt x="106" y="11"/>
                    </a:lnTo>
                    <a:lnTo>
                      <a:pt x="114" y="11"/>
                    </a:lnTo>
                    <a:lnTo>
                      <a:pt x="121" y="13"/>
                    </a:lnTo>
                    <a:lnTo>
                      <a:pt x="134" y="6"/>
                    </a:lnTo>
                    <a:lnTo>
                      <a:pt x="147" y="3"/>
                    </a:lnTo>
                    <a:lnTo>
                      <a:pt x="162" y="0"/>
                    </a:lnTo>
                    <a:lnTo>
                      <a:pt x="179" y="3"/>
                    </a:lnTo>
                    <a:lnTo>
                      <a:pt x="195" y="4"/>
                    </a:lnTo>
                    <a:lnTo>
                      <a:pt x="214" y="7"/>
                    </a:lnTo>
                    <a:lnTo>
                      <a:pt x="232" y="10"/>
                    </a:lnTo>
                    <a:lnTo>
                      <a:pt x="254" y="13"/>
                    </a:lnTo>
                    <a:lnTo>
                      <a:pt x="248" y="29"/>
                    </a:lnTo>
                    <a:lnTo>
                      <a:pt x="251" y="51"/>
                    </a:lnTo>
                    <a:lnTo>
                      <a:pt x="254" y="74"/>
                    </a:lnTo>
                    <a:lnTo>
                      <a:pt x="258" y="97"/>
                    </a:lnTo>
                    <a:lnTo>
                      <a:pt x="255" y="113"/>
                    </a:lnTo>
                    <a:lnTo>
                      <a:pt x="244" y="122"/>
                    </a:lnTo>
                    <a:lnTo>
                      <a:pt x="220" y="120"/>
                    </a:lnTo>
                    <a:lnTo>
                      <a:pt x="184" y="104"/>
                    </a:lnTo>
                    <a:close/>
                  </a:path>
                </a:pathLst>
              </a:custGeom>
              <a:solidFill>
                <a:srgbClr val="FFB8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13" name="Freeform 272"/>
              <p:cNvSpPr>
                <a:spLocks/>
              </p:cNvSpPr>
              <p:nvPr/>
            </p:nvSpPr>
            <p:spPr bwMode="auto">
              <a:xfrm>
                <a:off x="3278" y="13291"/>
                <a:ext cx="156" cy="49"/>
              </a:xfrm>
              <a:custGeom>
                <a:avLst/>
                <a:gdLst>
                  <a:gd name="T0" fmla="*/ 0 w 469"/>
                  <a:gd name="T1" fmla="*/ 1 h 96"/>
                  <a:gd name="T2" fmla="*/ 0 w 469"/>
                  <a:gd name="T3" fmla="*/ 1 h 96"/>
                  <a:gd name="T4" fmla="*/ 0 w 469"/>
                  <a:gd name="T5" fmla="*/ 1 h 96"/>
                  <a:gd name="T6" fmla="*/ 0 w 469"/>
                  <a:gd name="T7" fmla="*/ 1 h 96"/>
                  <a:gd name="T8" fmla="*/ 0 w 469"/>
                  <a:gd name="T9" fmla="*/ 1 h 96"/>
                  <a:gd name="T10" fmla="*/ 0 w 469"/>
                  <a:gd name="T11" fmla="*/ 1 h 96"/>
                  <a:gd name="T12" fmla="*/ 0 w 469"/>
                  <a:gd name="T13" fmla="*/ 1 h 96"/>
                  <a:gd name="T14" fmla="*/ 0 w 469"/>
                  <a:gd name="T15" fmla="*/ 1 h 96"/>
                  <a:gd name="T16" fmla="*/ 0 w 469"/>
                  <a:gd name="T17" fmla="*/ 1 h 96"/>
                  <a:gd name="T18" fmla="*/ 0 w 469"/>
                  <a:gd name="T19" fmla="*/ 1 h 96"/>
                  <a:gd name="T20" fmla="*/ 0 w 469"/>
                  <a:gd name="T21" fmla="*/ 1 h 96"/>
                  <a:gd name="T22" fmla="*/ 0 w 469"/>
                  <a:gd name="T23" fmla="*/ 1 h 96"/>
                  <a:gd name="T24" fmla="*/ 0 w 469"/>
                  <a:gd name="T25" fmla="*/ 1 h 96"/>
                  <a:gd name="T26" fmla="*/ 0 w 469"/>
                  <a:gd name="T27" fmla="*/ 1 h 96"/>
                  <a:gd name="T28" fmla="*/ 0 w 469"/>
                  <a:gd name="T29" fmla="*/ 1 h 96"/>
                  <a:gd name="T30" fmla="*/ 0 w 469"/>
                  <a:gd name="T31" fmla="*/ 1 h 96"/>
                  <a:gd name="T32" fmla="*/ 0 w 469"/>
                  <a:gd name="T33" fmla="*/ 1 h 96"/>
                  <a:gd name="T34" fmla="*/ 0 w 469"/>
                  <a:gd name="T35" fmla="*/ 1 h 96"/>
                  <a:gd name="T36" fmla="*/ 0 w 469"/>
                  <a:gd name="T37" fmla="*/ 1 h 96"/>
                  <a:gd name="T38" fmla="*/ 0 w 469"/>
                  <a:gd name="T39" fmla="*/ 0 h 96"/>
                  <a:gd name="T40" fmla="*/ 0 w 469"/>
                  <a:gd name="T41" fmla="*/ 0 h 96"/>
                  <a:gd name="T42" fmla="*/ 0 w 469"/>
                  <a:gd name="T43" fmla="*/ 1 h 96"/>
                  <a:gd name="T44" fmla="*/ 0 w 469"/>
                  <a:gd name="T45" fmla="*/ 1 h 96"/>
                  <a:gd name="T46" fmla="*/ 0 w 469"/>
                  <a:gd name="T47" fmla="*/ 1 h 96"/>
                  <a:gd name="T48" fmla="*/ 0 w 469"/>
                  <a:gd name="T49" fmla="*/ 1 h 96"/>
                  <a:gd name="T50" fmla="*/ 0 w 469"/>
                  <a:gd name="T51" fmla="*/ 1 h 96"/>
                  <a:gd name="T52" fmla="*/ 0 w 469"/>
                  <a:gd name="T53" fmla="*/ 1 h 96"/>
                  <a:gd name="T54" fmla="*/ 0 w 469"/>
                  <a:gd name="T55" fmla="*/ 1 h 96"/>
                  <a:gd name="T56" fmla="*/ 0 w 469"/>
                  <a:gd name="T57" fmla="*/ 1 h 96"/>
                  <a:gd name="T58" fmla="*/ 0 w 469"/>
                  <a:gd name="T59" fmla="*/ 1 h 96"/>
                  <a:gd name="T60" fmla="*/ 0 w 469"/>
                  <a:gd name="T61" fmla="*/ 1 h 96"/>
                  <a:gd name="T62" fmla="*/ 0 w 469"/>
                  <a:gd name="T63" fmla="*/ 1 h 96"/>
                  <a:gd name="T64" fmla="*/ 0 w 469"/>
                  <a:gd name="T65" fmla="*/ 1 h 96"/>
                  <a:gd name="T66" fmla="*/ 0 w 469"/>
                  <a:gd name="T67" fmla="*/ 1 h 96"/>
                  <a:gd name="T68" fmla="*/ 0 w 469"/>
                  <a:gd name="T69" fmla="*/ 1 h 96"/>
                  <a:gd name="T70" fmla="*/ 0 w 469"/>
                  <a:gd name="T71" fmla="*/ 1 h 96"/>
                  <a:gd name="T72" fmla="*/ 0 w 469"/>
                  <a:gd name="T73" fmla="*/ 1 h 96"/>
                  <a:gd name="T74" fmla="*/ 0 w 469"/>
                  <a:gd name="T75" fmla="*/ 1 h 96"/>
                  <a:gd name="T76" fmla="*/ 0 w 469"/>
                  <a:gd name="T77" fmla="*/ 1 h 96"/>
                  <a:gd name="T78" fmla="*/ 0 w 469"/>
                  <a:gd name="T79" fmla="*/ 1 h 96"/>
                  <a:gd name="T80" fmla="*/ 0 w 469"/>
                  <a:gd name="T81" fmla="*/ 1 h 96"/>
                  <a:gd name="T82" fmla="*/ 0 w 469"/>
                  <a:gd name="T83" fmla="*/ 1 h 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9"/>
                  <a:gd name="T127" fmla="*/ 0 h 96"/>
                  <a:gd name="T128" fmla="*/ 469 w 469"/>
                  <a:gd name="T129" fmla="*/ 96 h 9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9" h="96">
                    <a:moveTo>
                      <a:pt x="13" y="96"/>
                    </a:moveTo>
                    <a:lnTo>
                      <a:pt x="13" y="86"/>
                    </a:lnTo>
                    <a:lnTo>
                      <a:pt x="10" y="75"/>
                    </a:lnTo>
                    <a:lnTo>
                      <a:pt x="7" y="65"/>
                    </a:lnTo>
                    <a:lnTo>
                      <a:pt x="4" y="56"/>
                    </a:lnTo>
                    <a:lnTo>
                      <a:pt x="0" y="46"/>
                    </a:lnTo>
                    <a:lnTo>
                      <a:pt x="1" y="37"/>
                    </a:lnTo>
                    <a:lnTo>
                      <a:pt x="4" y="27"/>
                    </a:lnTo>
                    <a:lnTo>
                      <a:pt x="13" y="19"/>
                    </a:lnTo>
                    <a:lnTo>
                      <a:pt x="54" y="14"/>
                    </a:lnTo>
                    <a:lnTo>
                      <a:pt x="98" y="10"/>
                    </a:lnTo>
                    <a:lnTo>
                      <a:pt x="140" y="7"/>
                    </a:lnTo>
                    <a:lnTo>
                      <a:pt x="184" y="5"/>
                    </a:lnTo>
                    <a:lnTo>
                      <a:pt x="228" y="2"/>
                    </a:lnTo>
                    <a:lnTo>
                      <a:pt x="272" y="2"/>
                    </a:lnTo>
                    <a:lnTo>
                      <a:pt x="315" y="1"/>
                    </a:lnTo>
                    <a:lnTo>
                      <a:pt x="359" y="2"/>
                    </a:lnTo>
                    <a:lnTo>
                      <a:pt x="372" y="3"/>
                    </a:lnTo>
                    <a:lnTo>
                      <a:pt x="391" y="2"/>
                    </a:lnTo>
                    <a:lnTo>
                      <a:pt x="412" y="0"/>
                    </a:lnTo>
                    <a:lnTo>
                      <a:pt x="432" y="0"/>
                    </a:lnTo>
                    <a:lnTo>
                      <a:pt x="450" y="1"/>
                    </a:lnTo>
                    <a:lnTo>
                      <a:pt x="463" y="6"/>
                    </a:lnTo>
                    <a:lnTo>
                      <a:pt x="469" y="17"/>
                    </a:lnTo>
                    <a:lnTo>
                      <a:pt x="467" y="35"/>
                    </a:lnTo>
                    <a:lnTo>
                      <a:pt x="467" y="42"/>
                    </a:lnTo>
                    <a:lnTo>
                      <a:pt x="469" y="50"/>
                    </a:lnTo>
                    <a:lnTo>
                      <a:pt x="467" y="57"/>
                    </a:lnTo>
                    <a:lnTo>
                      <a:pt x="467" y="65"/>
                    </a:lnTo>
                    <a:lnTo>
                      <a:pt x="465" y="72"/>
                    </a:lnTo>
                    <a:lnTo>
                      <a:pt x="462" y="78"/>
                    </a:lnTo>
                    <a:lnTo>
                      <a:pt x="456" y="83"/>
                    </a:lnTo>
                    <a:lnTo>
                      <a:pt x="448" y="89"/>
                    </a:lnTo>
                    <a:lnTo>
                      <a:pt x="410" y="90"/>
                    </a:lnTo>
                    <a:lnTo>
                      <a:pt x="374" y="92"/>
                    </a:lnTo>
                    <a:lnTo>
                      <a:pt x="336" y="94"/>
                    </a:lnTo>
                    <a:lnTo>
                      <a:pt x="299" y="96"/>
                    </a:lnTo>
                    <a:lnTo>
                      <a:pt x="263" y="96"/>
                    </a:lnTo>
                    <a:lnTo>
                      <a:pt x="226" y="96"/>
                    </a:lnTo>
                    <a:lnTo>
                      <a:pt x="190" y="95"/>
                    </a:lnTo>
                    <a:lnTo>
                      <a:pt x="155" y="94"/>
                    </a:lnTo>
                    <a:lnTo>
                      <a:pt x="13" y="96"/>
                    </a:lnTo>
                    <a:close/>
                  </a:path>
                </a:pathLst>
              </a:custGeom>
              <a:solidFill>
                <a:srgbClr val="707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14" name="Freeform 273"/>
              <p:cNvSpPr>
                <a:spLocks/>
              </p:cNvSpPr>
              <p:nvPr/>
            </p:nvSpPr>
            <p:spPr bwMode="auto">
              <a:xfrm>
                <a:off x="4450" y="13301"/>
                <a:ext cx="51" cy="35"/>
              </a:xfrm>
              <a:custGeom>
                <a:avLst/>
                <a:gdLst>
                  <a:gd name="T0" fmla="*/ 0 w 152"/>
                  <a:gd name="T1" fmla="*/ 1 h 70"/>
                  <a:gd name="T2" fmla="*/ 0 w 152"/>
                  <a:gd name="T3" fmla="*/ 0 h 70"/>
                  <a:gd name="T4" fmla="*/ 0 w 152"/>
                  <a:gd name="T5" fmla="*/ 1 h 70"/>
                  <a:gd name="T6" fmla="*/ 0 w 152"/>
                  <a:gd name="T7" fmla="*/ 1 h 70"/>
                  <a:gd name="T8" fmla="*/ 0 w 152"/>
                  <a:gd name="T9" fmla="*/ 1 h 70"/>
                  <a:gd name="T10" fmla="*/ 0 w 152"/>
                  <a:gd name="T11" fmla="*/ 1 h 70"/>
                  <a:gd name="T12" fmla="*/ 0 w 152"/>
                  <a:gd name="T13" fmla="*/ 1 h 70"/>
                  <a:gd name="T14" fmla="*/ 0 w 152"/>
                  <a:gd name="T15" fmla="*/ 1 h 70"/>
                  <a:gd name="T16" fmla="*/ 0 w 152"/>
                  <a:gd name="T17" fmla="*/ 1 h 70"/>
                  <a:gd name="T18" fmla="*/ 0 w 152"/>
                  <a:gd name="T19" fmla="*/ 1 h 70"/>
                  <a:gd name="T20" fmla="*/ 0 w 152"/>
                  <a:gd name="T21" fmla="*/ 1 h 70"/>
                  <a:gd name="T22" fmla="*/ 0 w 152"/>
                  <a:gd name="T23" fmla="*/ 1 h 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2"/>
                  <a:gd name="T37" fmla="*/ 0 h 70"/>
                  <a:gd name="T38" fmla="*/ 152 w 152"/>
                  <a:gd name="T39" fmla="*/ 70 h 7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2" h="70">
                    <a:moveTo>
                      <a:pt x="15" y="7"/>
                    </a:moveTo>
                    <a:lnTo>
                      <a:pt x="145" y="0"/>
                    </a:lnTo>
                    <a:lnTo>
                      <a:pt x="152" y="59"/>
                    </a:lnTo>
                    <a:lnTo>
                      <a:pt x="130" y="58"/>
                    </a:lnTo>
                    <a:lnTo>
                      <a:pt x="111" y="59"/>
                    </a:lnTo>
                    <a:lnTo>
                      <a:pt x="94" y="61"/>
                    </a:lnTo>
                    <a:lnTo>
                      <a:pt x="76" y="64"/>
                    </a:lnTo>
                    <a:lnTo>
                      <a:pt x="57" y="67"/>
                    </a:lnTo>
                    <a:lnTo>
                      <a:pt x="38" y="69"/>
                    </a:lnTo>
                    <a:lnTo>
                      <a:pt x="19" y="70"/>
                    </a:lnTo>
                    <a:lnTo>
                      <a:pt x="0" y="70"/>
                    </a:lnTo>
                    <a:lnTo>
                      <a:pt x="15" y="7"/>
                    </a:lnTo>
                    <a:close/>
                  </a:path>
                </a:pathLst>
              </a:custGeom>
              <a:solidFill>
                <a:srgbClr val="707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15" name="Freeform 274"/>
              <p:cNvSpPr>
                <a:spLocks/>
              </p:cNvSpPr>
              <p:nvPr/>
            </p:nvSpPr>
            <p:spPr bwMode="auto">
              <a:xfrm>
                <a:off x="4080" y="13248"/>
                <a:ext cx="191" cy="83"/>
              </a:xfrm>
              <a:custGeom>
                <a:avLst/>
                <a:gdLst>
                  <a:gd name="T0" fmla="*/ 0 w 571"/>
                  <a:gd name="T1" fmla="*/ 1 h 165"/>
                  <a:gd name="T2" fmla="*/ 0 w 571"/>
                  <a:gd name="T3" fmla="*/ 1 h 165"/>
                  <a:gd name="T4" fmla="*/ 0 w 571"/>
                  <a:gd name="T5" fmla="*/ 1 h 165"/>
                  <a:gd name="T6" fmla="*/ 0 w 571"/>
                  <a:gd name="T7" fmla="*/ 1 h 165"/>
                  <a:gd name="T8" fmla="*/ 0 w 571"/>
                  <a:gd name="T9" fmla="*/ 1 h 165"/>
                  <a:gd name="T10" fmla="*/ 0 w 571"/>
                  <a:gd name="T11" fmla="*/ 1 h 165"/>
                  <a:gd name="T12" fmla="*/ 0 w 571"/>
                  <a:gd name="T13" fmla="*/ 1 h 165"/>
                  <a:gd name="T14" fmla="*/ 0 w 571"/>
                  <a:gd name="T15" fmla="*/ 1 h 165"/>
                  <a:gd name="T16" fmla="*/ 0 w 571"/>
                  <a:gd name="T17" fmla="*/ 1 h 165"/>
                  <a:gd name="T18" fmla="*/ 0 w 571"/>
                  <a:gd name="T19" fmla="*/ 1 h 165"/>
                  <a:gd name="T20" fmla="*/ 0 w 571"/>
                  <a:gd name="T21" fmla="*/ 1 h 165"/>
                  <a:gd name="T22" fmla="*/ 0 w 571"/>
                  <a:gd name="T23" fmla="*/ 1 h 165"/>
                  <a:gd name="T24" fmla="*/ 0 w 571"/>
                  <a:gd name="T25" fmla="*/ 1 h 165"/>
                  <a:gd name="T26" fmla="*/ 0 w 571"/>
                  <a:gd name="T27" fmla="*/ 1 h 165"/>
                  <a:gd name="T28" fmla="*/ 0 w 571"/>
                  <a:gd name="T29" fmla="*/ 1 h 165"/>
                  <a:gd name="T30" fmla="*/ 0 w 571"/>
                  <a:gd name="T31" fmla="*/ 1 h 165"/>
                  <a:gd name="T32" fmla="*/ 0 w 571"/>
                  <a:gd name="T33" fmla="*/ 1 h 165"/>
                  <a:gd name="T34" fmla="*/ 0 w 571"/>
                  <a:gd name="T35" fmla="*/ 1 h 165"/>
                  <a:gd name="T36" fmla="*/ 0 w 571"/>
                  <a:gd name="T37" fmla="*/ 1 h 165"/>
                  <a:gd name="T38" fmla="*/ 0 w 571"/>
                  <a:gd name="T39" fmla="*/ 1 h 165"/>
                  <a:gd name="T40" fmla="*/ 0 w 571"/>
                  <a:gd name="T41" fmla="*/ 1 h 165"/>
                  <a:gd name="T42" fmla="*/ 0 w 571"/>
                  <a:gd name="T43" fmla="*/ 1 h 165"/>
                  <a:gd name="T44" fmla="*/ 0 w 571"/>
                  <a:gd name="T45" fmla="*/ 1 h 165"/>
                  <a:gd name="T46" fmla="*/ 0 w 571"/>
                  <a:gd name="T47" fmla="*/ 1 h 165"/>
                  <a:gd name="T48" fmla="*/ 0 w 571"/>
                  <a:gd name="T49" fmla="*/ 1 h 165"/>
                  <a:gd name="T50" fmla="*/ 0 w 571"/>
                  <a:gd name="T51" fmla="*/ 1 h 165"/>
                  <a:gd name="T52" fmla="*/ 0 w 571"/>
                  <a:gd name="T53" fmla="*/ 1 h 165"/>
                  <a:gd name="T54" fmla="*/ 0 w 571"/>
                  <a:gd name="T55" fmla="*/ 1 h 165"/>
                  <a:gd name="T56" fmla="*/ 0 w 571"/>
                  <a:gd name="T57" fmla="*/ 1 h 165"/>
                  <a:gd name="T58" fmla="*/ 0 w 571"/>
                  <a:gd name="T59" fmla="*/ 1 h 165"/>
                  <a:gd name="T60" fmla="*/ 0 w 571"/>
                  <a:gd name="T61" fmla="*/ 1 h 165"/>
                  <a:gd name="T62" fmla="*/ 0 w 571"/>
                  <a:gd name="T63" fmla="*/ 1 h 165"/>
                  <a:gd name="T64" fmla="*/ 0 w 571"/>
                  <a:gd name="T65" fmla="*/ 0 h 165"/>
                  <a:gd name="T66" fmla="*/ 0 w 571"/>
                  <a:gd name="T67" fmla="*/ 1 h 165"/>
                  <a:gd name="T68" fmla="*/ 0 w 571"/>
                  <a:gd name="T69" fmla="*/ 1 h 165"/>
                  <a:gd name="T70" fmla="*/ 0 w 571"/>
                  <a:gd name="T71" fmla="*/ 1 h 165"/>
                  <a:gd name="T72" fmla="*/ 0 w 571"/>
                  <a:gd name="T73" fmla="*/ 1 h 165"/>
                  <a:gd name="T74" fmla="*/ 0 w 571"/>
                  <a:gd name="T75" fmla="*/ 1 h 165"/>
                  <a:gd name="T76" fmla="*/ 0 w 571"/>
                  <a:gd name="T77" fmla="*/ 1 h 165"/>
                  <a:gd name="T78" fmla="*/ 0 w 571"/>
                  <a:gd name="T79" fmla="*/ 1 h 165"/>
                  <a:gd name="T80" fmla="*/ 0 w 571"/>
                  <a:gd name="T81" fmla="*/ 1 h 165"/>
                  <a:gd name="T82" fmla="*/ 0 w 571"/>
                  <a:gd name="T83" fmla="*/ 1 h 165"/>
                  <a:gd name="T84" fmla="*/ 0 w 571"/>
                  <a:gd name="T85" fmla="*/ 1 h 165"/>
                  <a:gd name="T86" fmla="*/ 0 w 571"/>
                  <a:gd name="T87" fmla="*/ 1 h 16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71"/>
                  <a:gd name="T133" fmla="*/ 0 h 165"/>
                  <a:gd name="T134" fmla="*/ 571 w 571"/>
                  <a:gd name="T135" fmla="*/ 165 h 16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71" h="165">
                    <a:moveTo>
                      <a:pt x="53" y="141"/>
                    </a:moveTo>
                    <a:lnTo>
                      <a:pt x="39" y="142"/>
                    </a:lnTo>
                    <a:lnTo>
                      <a:pt x="24" y="141"/>
                    </a:lnTo>
                    <a:lnTo>
                      <a:pt x="11" y="134"/>
                    </a:lnTo>
                    <a:lnTo>
                      <a:pt x="0" y="129"/>
                    </a:lnTo>
                    <a:lnTo>
                      <a:pt x="11" y="128"/>
                    </a:lnTo>
                    <a:lnTo>
                      <a:pt x="22" y="129"/>
                    </a:lnTo>
                    <a:lnTo>
                      <a:pt x="34" y="129"/>
                    </a:lnTo>
                    <a:lnTo>
                      <a:pt x="47" y="130"/>
                    </a:lnTo>
                    <a:lnTo>
                      <a:pt x="58" y="129"/>
                    </a:lnTo>
                    <a:lnTo>
                      <a:pt x="68" y="128"/>
                    </a:lnTo>
                    <a:lnTo>
                      <a:pt x="77" y="123"/>
                    </a:lnTo>
                    <a:lnTo>
                      <a:pt x="87" y="116"/>
                    </a:lnTo>
                    <a:lnTo>
                      <a:pt x="79" y="111"/>
                    </a:lnTo>
                    <a:lnTo>
                      <a:pt x="74" y="109"/>
                    </a:lnTo>
                    <a:lnTo>
                      <a:pt x="65" y="109"/>
                    </a:lnTo>
                    <a:lnTo>
                      <a:pt x="58" y="110"/>
                    </a:lnTo>
                    <a:lnTo>
                      <a:pt x="49" y="111"/>
                    </a:lnTo>
                    <a:lnTo>
                      <a:pt x="43" y="113"/>
                    </a:lnTo>
                    <a:lnTo>
                      <a:pt x="37" y="113"/>
                    </a:lnTo>
                    <a:lnTo>
                      <a:pt x="43" y="112"/>
                    </a:lnTo>
                    <a:lnTo>
                      <a:pt x="49" y="111"/>
                    </a:lnTo>
                    <a:lnTo>
                      <a:pt x="46" y="105"/>
                    </a:lnTo>
                    <a:lnTo>
                      <a:pt x="41" y="103"/>
                    </a:lnTo>
                    <a:lnTo>
                      <a:pt x="30" y="101"/>
                    </a:lnTo>
                    <a:lnTo>
                      <a:pt x="25" y="105"/>
                    </a:lnTo>
                    <a:lnTo>
                      <a:pt x="21" y="111"/>
                    </a:lnTo>
                    <a:lnTo>
                      <a:pt x="15" y="119"/>
                    </a:lnTo>
                    <a:lnTo>
                      <a:pt x="15" y="92"/>
                    </a:lnTo>
                    <a:lnTo>
                      <a:pt x="37" y="97"/>
                    </a:lnTo>
                    <a:lnTo>
                      <a:pt x="63" y="101"/>
                    </a:lnTo>
                    <a:lnTo>
                      <a:pt x="88" y="101"/>
                    </a:lnTo>
                    <a:lnTo>
                      <a:pt x="115" y="101"/>
                    </a:lnTo>
                    <a:lnTo>
                      <a:pt x="141" y="98"/>
                    </a:lnTo>
                    <a:lnTo>
                      <a:pt x="167" y="98"/>
                    </a:lnTo>
                    <a:lnTo>
                      <a:pt x="193" y="99"/>
                    </a:lnTo>
                    <a:lnTo>
                      <a:pt x="220" y="106"/>
                    </a:lnTo>
                    <a:lnTo>
                      <a:pt x="226" y="96"/>
                    </a:lnTo>
                    <a:lnTo>
                      <a:pt x="236" y="88"/>
                    </a:lnTo>
                    <a:lnTo>
                      <a:pt x="239" y="84"/>
                    </a:lnTo>
                    <a:lnTo>
                      <a:pt x="243" y="79"/>
                    </a:lnTo>
                    <a:lnTo>
                      <a:pt x="243" y="73"/>
                    </a:lnTo>
                    <a:lnTo>
                      <a:pt x="242" y="68"/>
                    </a:lnTo>
                    <a:lnTo>
                      <a:pt x="248" y="71"/>
                    </a:lnTo>
                    <a:lnTo>
                      <a:pt x="253" y="71"/>
                    </a:lnTo>
                    <a:lnTo>
                      <a:pt x="261" y="63"/>
                    </a:lnTo>
                    <a:lnTo>
                      <a:pt x="265" y="55"/>
                    </a:lnTo>
                    <a:lnTo>
                      <a:pt x="265" y="50"/>
                    </a:lnTo>
                    <a:lnTo>
                      <a:pt x="268" y="48"/>
                    </a:lnTo>
                    <a:lnTo>
                      <a:pt x="271" y="45"/>
                    </a:lnTo>
                    <a:lnTo>
                      <a:pt x="280" y="47"/>
                    </a:lnTo>
                    <a:lnTo>
                      <a:pt x="286" y="52"/>
                    </a:lnTo>
                    <a:lnTo>
                      <a:pt x="283" y="57"/>
                    </a:lnTo>
                    <a:lnTo>
                      <a:pt x="275" y="60"/>
                    </a:lnTo>
                    <a:lnTo>
                      <a:pt x="272" y="68"/>
                    </a:lnTo>
                    <a:lnTo>
                      <a:pt x="284" y="67"/>
                    </a:lnTo>
                    <a:lnTo>
                      <a:pt x="291" y="69"/>
                    </a:lnTo>
                    <a:lnTo>
                      <a:pt x="294" y="72"/>
                    </a:lnTo>
                    <a:lnTo>
                      <a:pt x="296" y="78"/>
                    </a:lnTo>
                    <a:lnTo>
                      <a:pt x="296" y="84"/>
                    </a:lnTo>
                    <a:lnTo>
                      <a:pt x="296" y="91"/>
                    </a:lnTo>
                    <a:lnTo>
                      <a:pt x="296" y="97"/>
                    </a:lnTo>
                    <a:lnTo>
                      <a:pt x="302" y="106"/>
                    </a:lnTo>
                    <a:lnTo>
                      <a:pt x="313" y="105"/>
                    </a:lnTo>
                    <a:lnTo>
                      <a:pt x="325" y="105"/>
                    </a:lnTo>
                    <a:lnTo>
                      <a:pt x="337" y="105"/>
                    </a:lnTo>
                    <a:lnTo>
                      <a:pt x="350" y="105"/>
                    </a:lnTo>
                    <a:lnTo>
                      <a:pt x="360" y="103"/>
                    </a:lnTo>
                    <a:lnTo>
                      <a:pt x="370" y="99"/>
                    </a:lnTo>
                    <a:lnTo>
                      <a:pt x="379" y="94"/>
                    </a:lnTo>
                    <a:lnTo>
                      <a:pt x="388" y="87"/>
                    </a:lnTo>
                    <a:lnTo>
                      <a:pt x="379" y="83"/>
                    </a:lnTo>
                    <a:lnTo>
                      <a:pt x="375" y="79"/>
                    </a:lnTo>
                    <a:lnTo>
                      <a:pt x="372" y="75"/>
                    </a:lnTo>
                    <a:lnTo>
                      <a:pt x="370" y="71"/>
                    </a:lnTo>
                    <a:lnTo>
                      <a:pt x="367" y="60"/>
                    </a:lnTo>
                    <a:lnTo>
                      <a:pt x="366" y="52"/>
                    </a:lnTo>
                    <a:lnTo>
                      <a:pt x="370" y="44"/>
                    </a:lnTo>
                    <a:lnTo>
                      <a:pt x="378" y="41"/>
                    </a:lnTo>
                    <a:lnTo>
                      <a:pt x="386" y="39"/>
                    </a:lnTo>
                    <a:lnTo>
                      <a:pt x="395" y="41"/>
                    </a:lnTo>
                    <a:lnTo>
                      <a:pt x="403" y="47"/>
                    </a:lnTo>
                    <a:lnTo>
                      <a:pt x="405" y="54"/>
                    </a:lnTo>
                    <a:lnTo>
                      <a:pt x="405" y="61"/>
                    </a:lnTo>
                    <a:lnTo>
                      <a:pt x="407" y="71"/>
                    </a:lnTo>
                    <a:lnTo>
                      <a:pt x="401" y="74"/>
                    </a:lnTo>
                    <a:lnTo>
                      <a:pt x="395" y="78"/>
                    </a:lnTo>
                    <a:lnTo>
                      <a:pt x="389" y="83"/>
                    </a:lnTo>
                    <a:lnTo>
                      <a:pt x="388" y="89"/>
                    </a:lnTo>
                    <a:lnTo>
                      <a:pt x="473" y="103"/>
                    </a:lnTo>
                    <a:lnTo>
                      <a:pt x="471" y="90"/>
                    </a:lnTo>
                    <a:lnTo>
                      <a:pt x="471" y="78"/>
                    </a:lnTo>
                    <a:lnTo>
                      <a:pt x="471" y="65"/>
                    </a:lnTo>
                    <a:lnTo>
                      <a:pt x="474" y="51"/>
                    </a:lnTo>
                    <a:lnTo>
                      <a:pt x="476" y="36"/>
                    </a:lnTo>
                    <a:lnTo>
                      <a:pt x="480" y="23"/>
                    </a:lnTo>
                    <a:lnTo>
                      <a:pt x="486" y="10"/>
                    </a:lnTo>
                    <a:lnTo>
                      <a:pt x="496" y="0"/>
                    </a:lnTo>
                    <a:lnTo>
                      <a:pt x="505" y="0"/>
                    </a:lnTo>
                    <a:lnTo>
                      <a:pt x="514" y="2"/>
                    </a:lnTo>
                    <a:lnTo>
                      <a:pt x="519" y="5"/>
                    </a:lnTo>
                    <a:lnTo>
                      <a:pt x="527" y="9"/>
                    </a:lnTo>
                    <a:lnTo>
                      <a:pt x="538" y="19"/>
                    </a:lnTo>
                    <a:lnTo>
                      <a:pt x="552" y="30"/>
                    </a:lnTo>
                    <a:lnTo>
                      <a:pt x="550" y="38"/>
                    </a:lnTo>
                    <a:lnTo>
                      <a:pt x="549" y="49"/>
                    </a:lnTo>
                    <a:lnTo>
                      <a:pt x="547" y="58"/>
                    </a:lnTo>
                    <a:lnTo>
                      <a:pt x="547" y="69"/>
                    </a:lnTo>
                    <a:lnTo>
                      <a:pt x="547" y="77"/>
                    </a:lnTo>
                    <a:lnTo>
                      <a:pt x="552" y="87"/>
                    </a:lnTo>
                    <a:lnTo>
                      <a:pt x="557" y="95"/>
                    </a:lnTo>
                    <a:lnTo>
                      <a:pt x="571" y="103"/>
                    </a:lnTo>
                    <a:lnTo>
                      <a:pt x="569" y="109"/>
                    </a:lnTo>
                    <a:lnTo>
                      <a:pt x="566" y="115"/>
                    </a:lnTo>
                    <a:lnTo>
                      <a:pt x="560" y="121"/>
                    </a:lnTo>
                    <a:lnTo>
                      <a:pt x="555" y="127"/>
                    </a:lnTo>
                    <a:lnTo>
                      <a:pt x="540" y="129"/>
                    </a:lnTo>
                    <a:lnTo>
                      <a:pt x="525" y="129"/>
                    </a:lnTo>
                    <a:lnTo>
                      <a:pt x="512" y="128"/>
                    </a:lnTo>
                    <a:lnTo>
                      <a:pt x="499" y="128"/>
                    </a:lnTo>
                    <a:lnTo>
                      <a:pt x="486" y="128"/>
                    </a:lnTo>
                    <a:lnTo>
                      <a:pt x="474" y="130"/>
                    </a:lnTo>
                    <a:lnTo>
                      <a:pt x="462" y="134"/>
                    </a:lnTo>
                    <a:lnTo>
                      <a:pt x="455" y="143"/>
                    </a:lnTo>
                    <a:lnTo>
                      <a:pt x="405" y="141"/>
                    </a:lnTo>
                    <a:lnTo>
                      <a:pt x="360" y="143"/>
                    </a:lnTo>
                    <a:lnTo>
                      <a:pt x="315" y="147"/>
                    </a:lnTo>
                    <a:lnTo>
                      <a:pt x="271" y="154"/>
                    </a:lnTo>
                    <a:lnTo>
                      <a:pt x="226" y="158"/>
                    </a:lnTo>
                    <a:lnTo>
                      <a:pt x="180" y="163"/>
                    </a:lnTo>
                    <a:lnTo>
                      <a:pt x="134" y="165"/>
                    </a:lnTo>
                    <a:lnTo>
                      <a:pt x="87" y="165"/>
                    </a:lnTo>
                    <a:lnTo>
                      <a:pt x="53" y="141"/>
                    </a:lnTo>
                    <a:close/>
                  </a:path>
                </a:pathLst>
              </a:custGeom>
              <a:solidFill>
                <a:srgbClr val="52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16" name="Freeform 275"/>
              <p:cNvSpPr>
                <a:spLocks/>
              </p:cNvSpPr>
              <p:nvPr/>
            </p:nvSpPr>
            <p:spPr bwMode="auto">
              <a:xfrm>
                <a:off x="4332" y="13297"/>
                <a:ext cx="92" cy="25"/>
              </a:xfrm>
              <a:custGeom>
                <a:avLst/>
                <a:gdLst>
                  <a:gd name="T0" fmla="*/ 0 w 275"/>
                  <a:gd name="T1" fmla="*/ 1 h 50"/>
                  <a:gd name="T2" fmla="*/ 0 w 275"/>
                  <a:gd name="T3" fmla="*/ 1 h 50"/>
                  <a:gd name="T4" fmla="*/ 0 w 275"/>
                  <a:gd name="T5" fmla="*/ 1 h 50"/>
                  <a:gd name="T6" fmla="*/ 0 w 275"/>
                  <a:gd name="T7" fmla="*/ 1 h 50"/>
                  <a:gd name="T8" fmla="*/ 0 w 275"/>
                  <a:gd name="T9" fmla="*/ 1 h 50"/>
                  <a:gd name="T10" fmla="*/ 0 w 275"/>
                  <a:gd name="T11" fmla="*/ 0 h 50"/>
                  <a:gd name="T12" fmla="*/ 0 w 275"/>
                  <a:gd name="T13" fmla="*/ 1 h 50"/>
                  <a:gd name="T14" fmla="*/ 0 w 275"/>
                  <a:gd name="T15" fmla="*/ 1 h 50"/>
                  <a:gd name="T16" fmla="*/ 0 w 275"/>
                  <a:gd name="T17" fmla="*/ 1 h 50"/>
                  <a:gd name="T18" fmla="*/ 0 w 275"/>
                  <a:gd name="T19" fmla="*/ 1 h 50"/>
                  <a:gd name="T20" fmla="*/ 0 w 275"/>
                  <a:gd name="T21" fmla="*/ 1 h 50"/>
                  <a:gd name="T22" fmla="*/ 0 w 275"/>
                  <a:gd name="T23" fmla="*/ 1 h 50"/>
                  <a:gd name="T24" fmla="*/ 0 w 275"/>
                  <a:gd name="T25" fmla="*/ 1 h 50"/>
                  <a:gd name="T26" fmla="*/ 0 w 275"/>
                  <a:gd name="T27" fmla="*/ 1 h 50"/>
                  <a:gd name="T28" fmla="*/ 0 w 275"/>
                  <a:gd name="T29" fmla="*/ 1 h 50"/>
                  <a:gd name="T30" fmla="*/ 0 w 275"/>
                  <a:gd name="T31" fmla="*/ 1 h 50"/>
                  <a:gd name="T32" fmla="*/ 0 w 275"/>
                  <a:gd name="T33" fmla="*/ 1 h 50"/>
                  <a:gd name="T34" fmla="*/ 0 w 275"/>
                  <a:gd name="T35" fmla="*/ 1 h 50"/>
                  <a:gd name="T36" fmla="*/ 0 w 275"/>
                  <a:gd name="T37" fmla="*/ 1 h 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5"/>
                  <a:gd name="T58" fmla="*/ 0 h 50"/>
                  <a:gd name="T59" fmla="*/ 275 w 275"/>
                  <a:gd name="T60" fmla="*/ 50 h 5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5" h="50">
                    <a:moveTo>
                      <a:pt x="0" y="24"/>
                    </a:moveTo>
                    <a:lnTo>
                      <a:pt x="31" y="16"/>
                    </a:lnTo>
                    <a:lnTo>
                      <a:pt x="65" y="10"/>
                    </a:lnTo>
                    <a:lnTo>
                      <a:pt x="98" y="5"/>
                    </a:lnTo>
                    <a:lnTo>
                      <a:pt x="135" y="3"/>
                    </a:lnTo>
                    <a:lnTo>
                      <a:pt x="170" y="0"/>
                    </a:lnTo>
                    <a:lnTo>
                      <a:pt x="205" y="1"/>
                    </a:lnTo>
                    <a:lnTo>
                      <a:pt x="240" y="6"/>
                    </a:lnTo>
                    <a:lnTo>
                      <a:pt x="275" y="13"/>
                    </a:lnTo>
                    <a:lnTo>
                      <a:pt x="272" y="45"/>
                    </a:lnTo>
                    <a:lnTo>
                      <a:pt x="237" y="42"/>
                    </a:lnTo>
                    <a:lnTo>
                      <a:pt x="202" y="41"/>
                    </a:lnTo>
                    <a:lnTo>
                      <a:pt x="167" y="41"/>
                    </a:lnTo>
                    <a:lnTo>
                      <a:pt x="133" y="43"/>
                    </a:lnTo>
                    <a:lnTo>
                      <a:pt x="98" y="43"/>
                    </a:lnTo>
                    <a:lnTo>
                      <a:pt x="65" y="45"/>
                    </a:lnTo>
                    <a:lnTo>
                      <a:pt x="31" y="47"/>
                    </a:lnTo>
                    <a:lnTo>
                      <a:pt x="0" y="50"/>
                    </a:lnTo>
                    <a:lnTo>
                      <a:pt x="0" y="24"/>
                    </a:lnTo>
                    <a:close/>
                  </a:path>
                </a:pathLst>
              </a:custGeom>
              <a:solidFill>
                <a:srgbClr val="DE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17" name="Freeform 276"/>
              <p:cNvSpPr>
                <a:spLocks/>
              </p:cNvSpPr>
              <p:nvPr/>
            </p:nvSpPr>
            <p:spPr bwMode="auto">
              <a:xfrm>
                <a:off x="3521" y="13291"/>
                <a:ext cx="7" cy="28"/>
              </a:xfrm>
              <a:custGeom>
                <a:avLst/>
                <a:gdLst>
                  <a:gd name="T0" fmla="*/ 0 w 22"/>
                  <a:gd name="T1" fmla="*/ 0 h 56"/>
                  <a:gd name="T2" fmla="*/ 0 w 22"/>
                  <a:gd name="T3" fmla="*/ 0 h 56"/>
                  <a:gd name="T4" fmla="*/ 0 w 22"/>
                  <a:gd name="T5" fmla="*/ 1 h 56"/>
                  <a:gd name="T6" fmla="*/ 0 w 22"/>
                  <a:gd name="T7" fmla="*/ 1 h 56"/>
                  <a:gd name="T8" fmla="*/ 0 w 22"/>
                  <a:gd name="T9" fmla="*/ 1 h 56"/>
                  <a:gd name="T10" fmla="*/ 0 w 22"/>
                  <a:gd name="T11" fmla="*/ 1 h 56"/>
                  <a:gd name="T12" fmla="*/ 0 w 22"/>
                  <a:gd name="T13" fmla="*/ 1 h 56"/>
                  <a:gd name="T14" fmla="*/ 0 w 22"/>
                  <a:gd name="T15" fmla="*/ 1 h 56"/>
                  <a:gd name="T16" fmla="*/ 0 w 22"/>
                  <a:gd name="T17" fmla="*/ 1 h 56"/>
                  <a:gd name="T18" fmla="*/ 0 w 22"/>
                  <a:gd name="T19" fmla="*/ 1 h 56"/>
                  <a:gd name="T20" fmla="*/ 0 w 22"/>
                  <a:gd name="T21" fmla="*/ 0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56"/>
                  <a:gd name="T35" fmla="*/ 22 w 22"/>
                  <a:gd name="T36" fmla="*/ 56 h 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56">
                    <a:moveTo>
                      <a:pt x="10" y="0"/>
                    </a:moveTo>
                    <a:lnTo>
                      <a:pt x="22" y="0"/>
                    </a:lnTo>
                    <a:lnTo>
                      <a:pt x="10" y="56"/>
                    </a:lnTo>
                    <a:lnTo>
                      <a:pt x="3" y="50"/>
                    </a:lnTo>
                    <a:lnTo>
                      <a:pt x="2" y="44"/>
                    </a:lnTo>
                    <a:lnTo>
                      <a:pt x="0" y="36"/>
                    </a:lnTo>
                    <a:lnTo>
                      <a:pt x="3" y="28"/>
                    </a:lnTo>
                    <a:lnTo>
                      <a:pt x="3" y="20"/>
                    </a:lnTo>
                    <a:lnTo>
                      <a:pt x="6" y="12"/>
                    </a:lnTo>
                    <a:lnTo>
                      <a:pt x="9" y="5"/>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18" name="Freeform 277"/>
              <p:cNvSpPr>
                <a:spLocks/>
              </p:cNvSpPr>
              <p:nvPr/>
            </p:nvSpPr>
            <p:spPr bwMode="auto">
              <a:xfrm>
                <a:off x="4158" y="13306"/>
                <a:ext cx="7" cy="12"/>
              </a:xfrm>
              <a:custGeom>
                <a:avLst/>
                <a:gdLst>
                  <a:gd name="T0" fmla="*/ 0 w 19"/>
                  <a:gd name="T1" fmla="*/ 0 h 25"/>
                  <a:gd name="T2" fmla="*/ 0 w 19"/>
                  <a:gd name="T3" fmla="*/ 0 h 25"/>
                  <a:gd name="T4" fmla="*/ 0 w 19"/>
                  <a:gd name="T5" fmla="*/ 0 h 25"/>
                  <a:gd name="T6" fmla="*/ 0 w 19"/>
                  <a:gd name="T7" fmla="*/ 0 h 25"/>
                  <a:gd name="T8" fmla="*/ 0 w 19"/>
                  <a:gd name="T9" fmla="*/ 0 h 25"/>
                  <a:gd name="T10" fmla="*/ 0 w 19"/>
                  <a:gd name="T11" fmla="*/ 0 h 25"/>
                  <a:gd name="T12" fmla="*/ 0 w 19"/>
                  <a:gd name="T13" fmla="*/ 0 h 25"/>
                  <a:gd name="T14" fmla="*/ 0 60000 65536"/>
                  <a:gd name="T15" fmla="*/ 0 60000 65536"/>
                  <a:gd name="T16" fmla="*/ 0 60000 65536"/>
                  <a:gd name="T17" fmla="*/ 0 60000 65536"/>
                  <a:gd name="T18" fmla="*/ 0 60000 65536"/>
                  <a:gd name="T19" fmla="*/ 0 60000 65536"/>
                  <a:gd name="T20" fmla="*/ 0 60000 65536"/>
                  <a:gd name="T21" fmla="*/ 0 w 19"/>
                  <a:gd name="T22" fmla="*/ 0 h 25"/>
                  <a:gd name="T23" fmla="*/ 19 w 19"/>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5">
                    <a:moveTo>
                      <a:pt x="0" y="0"/>
                    </a:moveTo>
                    <a:lnTo>
                      <a:pt x="19" y="0"/>
                    </a:lnTo>
                    <a:lnTo>
                      <a:pt x="8" y="25"/>
                    </a:lnTo>
                    <a:lnTo>
                      <a:pt x="2" y="21"/>
                    </a:lnTo>
                    <a:lnTo>
                      <a:pt x="0" y="15"/>
                    </a:lnTo>
                    <a:lnTo>
                      <a:pt x="0"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19" name="Freeform 278"/>
              <p:cNvSpPr>
                <a:spLocks/>
              </p:cNvSpPr>
              <p:nvPr/>
            </p:nvSpPr>
            <p:spPr bwMode="auto">
              <a:xfrm>
                <a:off x="3472" y="13313"/>
                <a:ext cx="8" cy="4"/>
              </a:xfrm>
              <a:custGeom>
                <a:avLst/>
                <a:gdLst>
                  <a:gd name="T0" fmla="*/ 0 w 22"/>
                  <a:gd name="T1" fmla="*/ 0 h 9"/>
                  <a:gd name="T2" fmla="*/ 0 w 22"/>
                  <a:gd name="T3" fmla="*/ 0 h 9"/>
                  <a:gd name="T4" fmla="*/ 0 w 22"/>
                  <a:gd name="T5" fmla="*/ 0 h 9"/>
                  <a:gd name="T6" fmla="*/ 0 60000 65536"/>
                  <a:gd name="T7" fmla="*/ 0 60000 65536"/>
                  <a:gd name="T8" fmla="*/ 0 60000 65536"/>
                  <a:gd name="T9" fmla="*/ 0 w 22"/>
                  <a:gd name="T10" fmla="*/ 0 h 9"/>
                  <a:gd name="T11" fmla="*/ 22 w 22"/>
                  <a:gd name="T12" fmla="*/ 9 h 9"/>
                </a:gdLst>
                <a:ahLst/>
                <a:cxnLst>
                  <a:cxn ang="T6">
                    <a:pos x="T0" y="T1"/>
                  </a:cxn>
                  <a:cxn ang="T7">
                    <a:pos x="T2" y="T3"/>
                  </a:cxn>
                  <a:cxn ang="T8">
                    <a:pos x="T4" y="T5"/>
                  </a:cxn>
                </a:cxnLst>
                <a:rect l="T9" t="T10" r="T11" b="T12"/>
                <a:pathLst>
                  <a:path w="22" h="9">
                    <a:moveTo>
                      <a:pt x="22" y="9"/>
                    </a:moveTo>
                    <a:lnTo>
                      <a:pt x="0" y="0"/>
                    </a:lnTo>
                    <a:lnTo>
                      <a:pt x="22"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20" name="Freeform 279"/>
              <p:cNvSpPr>
                <a:spLocks/>
              </p:cNvSpPr>
              <p:nvPr/>
            </p:nvSpPr>
            <p:spPr bwMode="auto">
              <a:xfrm>
                <a:off x="3448" y="13299"/>
                <a:ext cx="2" cy="10"/>
              </a:xfrm>
              <a:custGeom>
                <a:avLst/>
                <a:gdLst>
                  <a:gd name="T0" fmla="*/ 0 w 6"/>
                  <a:gd name="T1" fmla="*/ 0 h 19"/>
                  <a:gd name="T2" fmla="*/ 0 w 6"/>
                  <a:gd name="T3" fmla="*/ 0 h 19"/>
                  <a:gd name="T4" fmla="*/ 0 w 6"/>
                  <a:gd name="T5" fmla="*/ 1 h 19"/>
                  <a:gd name="T6" fmla="*/ 0 w 6"/>
                  <a:gd name="T7" fmla="*/ 1 h 19"/>
                  <a:gd name="T8" fmla="*/ 0 w 6"/>
                  <a:gd name="T9" fmla="*/ 1 h 19"/>
                  <a:gd name="T10" fmla="*/ 0 w 6"/>
                  <a:gd name="T11" fmla="*/ 1 h 19"/>
                  <a:gd name="T12" fmla="*/ 0 w 6"/>
                  <a:gd name="T13" fmla="*/ 0 h 19"/>
                  <a:gd name="T14" fmla="*/ 0 60000 65536"/>
                  <a:gd name="T15" fmla="*/ 0 60000 65536"/>
                  <a:gd name="T16" fmla="*/ 0 60000 65536"/>
                  <a:gd name="T17" fmla="*/ 0 60000 65536"/>
                  <a:gd name="T18" fmla="*/ 0 60000 65536"/>
                  <a:gd name="T19" fmla="*/ 0 60000 65536"/>
                  <a:gd name="T20" fmla="*/ 0 60000 65536"/>
                  <a:gd name="T21" fmla="*/ 0 w 6"/>
                  <a:gd name="T22" fmla="*/ 0 h 19"/>
                  <a:gd name="T23" fmla="*/ 6 w 6"/>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9">
                    <a:moveTo>
                      <a:pt x="2" y="0"/>
                    </a:moveTo>
                    <a:lnTo>
                      <a:pt x="5" y="0"/>
                    </a:lnTo>
                    <a:lnTo>
                      <a:pt x="5" y="19"/>
                    </a:lnTo>
                    <a:lnTo>
                      <a:pt x="6" y="12"/>
                    </a:lnTo>
                    <a:lnTo>
                      <a:pt x="3" y="9"/>
                    </a:lnTo>
                    <a:lnTo>
                      <a:pt x="0" y="4"/>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21" name="Freeform 280"/>
              <p:cNvSpPr>
                <a:spLocks/>
              </p:cNvSpPr>
              <p:nvPr/>
            </p:nvSpPr>
            <p:spPr bwMode="auto">
              <a:xfrm>
                <a:off x="3882" y="13290"/>
                <a:ext cx="21" cy="15"/>
              </a:xfrm>
              <a:custGeom>
                <a:avLst/>
                <a:gdLst>
                  <a:gd name="T0" fmla="*/ 0 w 63"/>
                  <a:gd name="T1" fmla="*/ 1 h 28"/>
                  <a:gd name="T2" fmla="*/ 0 w 63"/>
                  <a:gd name="T3" fmla="*/ 1 h 28"/>
                  <a:gd name="T4" fmla="*/ 0 w 63"/>
                  <a:gd name="T5" fmla="*/ 0 h 28"/>
                  <a:gd name="T6" fmla="*/ 0 w 63"/>
                  <a:gd name="T7" fmla="*/ 0 h 28"/>
                  <a:gd name="T8" fmla="*/ 0 w 63"/>
                  <a:gd name="T9" fmla="*/ 1 h 28"/>
                  <a:gd name="T10" fmla="*/ 0 w 63"/>
                  <a:gd name="T11" fmla="*/ 1 h 28"/>
                  <a:gd name="T12" fmla="*/ 0 w 63"/>
                  <a:gd name="T13" fmla="*/ 1 h 28"/>
                  <a:gd name="T14" fmla="*/ 0 w 63"/>
                  <a:gd name="T15" fmla="*/ 1 h 28"/>
                  <a:gd name="T16" fmla="*/ 0 w 63"/>
                  <a:gd name="T17" fmla="*/ 1 h 28"/>
                  <a:gd name="T18" fmla="*/ 0 w 63"/>
                  <a:gd name="T19" fmla="*/ 1 h 28"/>
                  <a:gd name="T20" fmla="*/ 0 w 63"/>
                  <a:gd name="T21" fmla="*/ 1 h 28"/>
                  <a:gd name="T22" fmla="*/ 0 w 63"/>
                  <a:gd name="T23" fmla="*/ 1 h 28"/>
                  <a:gd name="T24" fmla="*/ 0 w 63"/>
                  <a:gd name="T25" fmla="*/ 1 h 28"/>
                  <a:gd name="T26" fmla="*/ 0 w 63"/>
                  <a:gd name="T27" fmla="*/ 1 h 28"/>
                  <a:gd name="T28" fmla="*/ 0 w 63"/>
                  <a:gd name="T29" fmla="*/ 1 h 28"/>
                  <a:gd name="T30" fmla="*/ 0 w 63"/>
                  <a:gd name="T31" fmla="*/ 1 h 28"/>
                  <a:gd name="T32" fmla="*/ 0 w 63"/>
                  <a:gd name="T33" fmla="*/ 1 h 28"/>
                  <a:gd name="T34" fmla="*/ 0 w 63"/>
                  <a:gd name="T35" fmla="*/ 1 h 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3"/>
                  <a:gd name="T55" fmla="*/ 0 h 28"/>
                  <a:gd name="T56" fmla="*/ 63 w 63"/>
                  <a:gd name="T57" fmla="*/ 28 h 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3" h="28">
                    <a:moveTo>
                      <a:pt x="0" y="7"/>
                    </a:moveTo>
                    <a:lnTo>
                      <a:pt x="0" y="4"/>
                    </a:lnTo>
                    <a:lnTo>
                      <a:pt x="12" y="0"/>
                    </a:lnTo>
                    <a:lnTo>
                      <a:pt x="25" y="0"/>
                    </a:lnTo>
                    <a:lnTo>
                      <a:pt x="38" y="1"/>
                    </a:lnTo>
                    <a:lnTo>
                      <a:pt x="53" y="2"/>
                    </a:lnTo>
                    <a:lnTo>
                      <a:pt x="54" y="7"/>
                    </a:lnTo>
                    <a:lnTo>
                      <a:pt x="60" y="13"/>
                    </a:lnTo>
                    <a:lnTo>
                      <a:pt x="63" y="20"/>
                    </a:lnTo>
                    <a:lnTo>
                      <a:pt x="60" y="28"/>
                    </a:lnTo>
                    <a:lnTo>
                      <a:pt x="48" y="27"/>
                    </a:lnTo>
                    <a:lnTo>
                      <a:pt x="38" y="27"/>
                    </a:lnTo>
                    <a:lnTo>
                      <a:pt x="28" y="26"/>
                    </a:lnTo>
                    <a:lnTo>
                      <a:pt x="19" y="25"/>
                    </a:lnTo>
                    <a:lnTo>
                      <a:pt x="10" y="22"/>
                    </a:lnTo>
                    <a:lnTo>
                      <a:pt x="4" y="19"/>
                    </a:lnTo>
                    <a:lnTo>
                      <a:pt x="0" y="13"/>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22" name="Freeform 281"/>
              <p:cNvSpPr>
                <a:spLocks/>
              </p:cNvSpPr>
              <p:nvPr/>
            </p:nvSpPr>
            <p:spPr bwMode="auto">
              <a:xfrm>
                <a:off x="4254" y="13294"/>
                <a:ext cx="1" cy="10"/>
              </a:xfrm>
              <a:custGeom>
                <a:avLst/>
                <a:gdLst>
                  <a:gd name="T0" fmla="*/ 0 w 3"/>
                  <a:gd name="T1" fmla="*/ 0 h 19"/>
                  <a:gd name="T2" fmla="*/ 0 w 3"/>
                  <a:gd name="T3" fmla="*/ 1 h 19"/>
                  <a:gd name="T4" fmla="*/ 0 w 3"/>
                  <a:gd name="T5" fmla="*/ 1 h 19"/>
                  <a:gd name="T6" fmla="*/ 0 w 3"/>
                  <a:gd name="T7" fmla="*/ 0 h 19"/>
                  <a:gd name="T8" fmla="*/ 0 60000 65536"/>
                  <a:gd name="T9" fmla="*/ 0 60000 65536"/>
                  <a:gd name="T10" fmla="*/ 0 60000 65536"/>
                  <a:gd name="T11" fmla="*/ 0 60000 65536"/>
                  <a:gd name="T12" fmla="*/ 0 w 3"/>
                  <a:gd name="T13" fmla="*/ 0 h 19"/>
                  <a:gd name="T14" fmla="*/ 3 w 3"/>
                  <a:gd name="T15" fmla="*/ 19 h 19"/>
                </a:gdLst>
                <a:ahLst/>
                <a:cxnLst>
                  <a:cxn ang="T8">
                    <a:pos x="T0" y="T1"/>
                  </a:cxn>
                  <a:cxn ang="T9">
                    <a:pos x="T2" y="T3"/>
                  </a:cxn>
                  <a:cxn ang="T10">
                    <a:pos x="T4" y="T5"/>
                  </a:cxn>
                  <a:cxn ang="T11">
                    <a:pos x="T6" y="T7"/>
                  </a:cxn>
                </a:cxnLst>
                <a:rect l="T12" t="T13" r="T14" b="T15"/>
                <a:pathLst>
                  <a:path w="3" h="19">
                    <a:moveTo>
                      <a:pt x="3" y="0"/>
                    </a:moveTo>
                    <a:lnTo>
                      <a:pt x="0" y="19"/>
                    </a:lnTo>
                    <a:lnTo>
                      <a:pt x="0"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23" name="Freeform 282"/>
              <p:cNvSpPr>
                <a:spLocks/>
              </p:cNvSpPr>
              <p:nvPr/>
            </p:nvSpPr>
            <p:spPr bwMode="auto">
              <a:xfrm>
                <a:off x="3919" y="13292"/>
                <a:ext cx="21" cy="12"/>
              </a:xfrm>
              <a:custGeom>
                <a:avLst/>
                <a:gdLst>
                  <a:gd name="T0" fmla="*/ 0 w 62"/>
                  <a:gd name="T1" fmla="*/ 0 h 22"/>
                  <a:gd name="T2" fmla="*/ 0 w 62"/>
                  <a:gd name="T3" fmla="*/ 0 h 22"/>
                  <a:gd name="T4" fmla="*/ 0 w 62"/>
                  <a:gd name="T5" fmla="*/ 1 h 22"/>
                  <a:gd name="T6" fmla="*/ 0 w 62"/>
                  <a:gd name="T7" fmla="*/ 1 h 22"/>
                  <a:gd name="T8" fmla="*/ 0 w 62"/>
                  <a:gd name="T9" fmla="*/ 0 h 22"/>
                  <a:gd name="T10" fmla="*/ 0 60000 65536"/>
                  <a:gd name="T11" fmla="*/ 0 60000 65536"/>
                  <a:gd name="T12" fmla="*/ 0 60000 65536"/>
                  <a:gd name="T13" fmla="*/ 0 60000 65536"/>
                  <a:gd name="T14" fmla="*/ 0 60000 65536"/>
                  <a:gd name="T15" fmla="*/ 0 w 62"/>
                  <a:gd name="T16" fmla="*/ 0 h 22"/>
                  <a:gd name="T17" fmla="*/ 62 w 62"/>
                  <a:gd name="T18" fmla="*/ 22 h 22"/>
                </a:gdLst>
                <a:ahLst/>
                <a:cxnLst>
                  <a:cxn ang="T10">
                    <a:pos x="T0" y="T1"/>
                  </a:cxn>
                  <a:cxn ang="T11">
                    <a:pos x="T2" y="T3"/>
                  </a:cxn>
                  <a:cxn ang="T12">
                    <a:pos x="T4" y="T5"/>
                  </a:cxn>
                  <a:cxn ang="T13">
                    <a:pos x="T6" y="T7"/>
                  </a:cxn>
                  <a:cxn ang="T14">
                    <a:pos x="T8" y="T9"/>
                  </a:cxn>
                </a:cxnLst>
                <a:rect l="T15" t="T16" r="T17" b="T18"/>
                <a:pathLst>
                  <a:path w="62" h="22">
                    <a:moveTo>
                      <a:pt x="0" y="0"/>
                    </a:moveTo>
                    <a:lnTo>
                      <a:pt x="60" y="0"/>
                    </a:lnTo>
                    <a:lnTo>
                      <a:pt x="62" y="22"/>
                    </a:lnTo>
                    <a:lnTo>
                      <a:pt x="0" y="2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24" name="Freeform 283"/>
              <p:cNvSpPr>
                <a:spLocks/>
              </p:cNvSpPr>
              <p:nvPr/>
            </p:nvSpPr>
            <p:spPr bwMode="auto">
              <a:xfrm>
                <a:off x="3958" y="13288"/>
                <a:ext cx="28" cy="13"/>
              </a:xfrm>
              <a:custGeom>
                <a:avLst/>
                <a:gdLst>
                  <a:gd name="T0" fmla="*/ 0 w 86"/>
                  <a:gd name="T1" fmla="*/ 1 h 26"/>
                  <a:gd name="T2" fmla="*/ 0 w 86"/>
                  <a:gd name="T3" fmla="*/ 1 h 26"/>
                  <a:gd name="T4" fmla="*/ 0 w 86"/>
                  <a:gd name="T5" fmla="*/ 1 h 26"/>
                  <a:gd name="T6" fmla="*/ 0 w 86"/>
                  <a:gd name="T7" fmla="*/ 1 h 26"/>
                  <a:gd name="T8" fmla="*/ 0 w 86"/>
                  <a:gd name="T9" fmla="*/ 1 h 26"/>
                  <a:gd name="T10" fmla="*/ 0 w 86"/>
                  <a:gd name="T11" fmla="*/ 1 h 26"/>
                  <a:gd name="T12" fmla="*/ 0 w 86"/>
                  <a:gd name="T13" fmla="*/ 0 h 26"/>
                  <a:gd name="T14" fmla="*/ 0 w 86"/>
                  <a:gd name="T15" fmla="*/ 1 h 26"/>
                  <a:gd name="T16" fmla="*/ 0 w 86"/>
                  <a:gd name="T17" fmla="*/ 1 h 26"/>
                  <a:gd name="T18" fmla="*/ 0 w 86"/>
                  <a:gd name="T19" fmla="*/ 1 h 26"/>
                  <a:gd name="T20" fmla="*/ 0 w 86"/>
                  <a:gd name="T21" fmla="*/ 1 h 26"/>
                  <a:gd name="T22" fmla="*/ 0 w 86"/>
                  <a:gd name="T23" fmla="*/ 1 h 26"/>
                  <a:gd name="T24" fmla="*/ 0 w 86"/>
                  <a:gd name="T25" fmla="*/ 1 h 26"/>
                  <a:gd name="T26" fmla="*/ 0 w 86"/>
                  <a:gd name="T27" fmla="*/ 1 h 26"/>
                  <a:gd name="T28" fmla="*/ 0 w 86"/>
                  <a:gd name="T29" fmla="*/ 1 h 26"/>
                  <a:gd name="T30" fmla="*/ 0 w 86"/>
                  <a:gd name="T31" fmla="*/ 1 h 26"/>
                  <a:gd name="T32" fmla="*/ 0 w 86"/>
                  <a:gd name="T33" fmla="*/ 1 h 26"/>
                  <a:gd name="T34" fmla="*/ 0 w 86"/>
                  <a:gd name="T35" fmla="*/ 1 h 26"/>
                  <a:gd name="T36" fmla="*/ 0 w 86"/>
                  <a:gd name="T37" fmla="*/ 1 h 26"/>
                  <a:gd name="T38" fmla="*/ 0 w 86"/>
                  <a:gd name="T39" fmla="*/ 1 h 26"/>
                  <a:gd name="T40" fmla="*/ 0 w 86"/>
                  <a:gd name="T41" fmla="*/ 1 h 26"/>
                  <a:gd name="T42" fmla="*/ 0 w 86"/>
                  <a:gd name="T43" fmla="*/ 1 h 26"/>
                  <a:gd name="T44" fmla="*/ 0 w 86"/>
                  <a:gd name="T45" fmla="*/ 1 h 26"/>
                  <a:gd name="T46" fmla="*/ 0 w 86"/>
                  <a:gd name="T47" fmla="*/ 1 h 2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6"/>
                  <a:gd name="T73" fmla="*/ 0 h 26"/>
                  <a:gd name="T74" fmla="*/ 86 w 86"/>
                  <a:gd name="T75" fmla="*/ 26 h 2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6" h="26">
                    <a:moveTo>
                      <a:pt x="0" y="14"/>
                    </a:moveTo>
                    <a:lnTo>
                      <a:pt x="0" y="9"/>
                    </a:lnTo>
                    <a:lnTo>
                      <a:pt x="10" y="7"/>
                    </a:lnTo>
                    <a:lnTo>
                      <a:pt x="23" y="6"/>
                    </a:lnTo>
                    <a:lnTo>
                      <a:pt x="35" y="4"/>
                    </a:lnTo>
                    <a:lnTo>
                      <a:pt x="47" y="3"/>
                    </a:lnTo>
                    <a:lnTo>
                      <a:pt x="57" y="0"/>
                    </a:lnTo>
                    <a:lnTo>
                      <a:pt x="69" y="3"/>
                    </a:lnTo>
                    <a:lnTo>
                      <a:pt x="76" y="6"/>
                    </a:lnTo>
                    <a:lnTo>
                      <a:pt x="85" y="12"/>
                    </a:lnTo>
                    <a:lnTo>
                      <a:pt x="86" y="17"/>
                    </a:lnTo>
                    <a:lnTo>
                      <a:pt x="86" y="21"/>
                    </a:lnTo>
                    <a:lnTo>
                      <a:pt x="82" y="22"/>
                    </a:lnTo>
                    <a:lnTo>
                      <a:pt x="79" y="23"/>
                    </a:lnTo>
                    <a:lnTo>
                      <a:pt x="69" y="23"/>
                    </a:lnTo>
                    <a:lnTo>
                      <a:pt x="63" y="26"/>
                    </a:lnTo>
                    <a:lnTo>
                      <a:pt x="53" y="25"/>
                    </a:lnTo>
                    <a:lnTo>
                      <a:pt x="42" y="25"/>
                    </a:lnTo>
                    <a:lnTo>
                      <a:pt x="32" y="25"/>
                    </a:lnTo>
                    <a:lnTo>
                      <a:pt x="23" y="26"/>
                    </a:lnTo>
                    <a:lnTo>
                      <a:pt x="15" y="25"/>
                    </a:lnTo>
                    <a:lnTo>
                      <a:pt x="7" y="23"/>
                    </a:lnTo>
                    <a:lnTo>
                      <a:pt x="2" y="19"/>
                    </a:lnTo>
                    <a:lnTo>
                      <a:pt x="0"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25" name="Freeform 284"/>
              <p:cNvSpPr>
                <a:spLocks/>
              </p:cNvSpPr>
              <p:nvPr/>
            </p:nvSpPr>
            <p:spPr bwMode="auto">
              <a:xfrm>
                <a:off x="4001" y="13283"/>
                <a:ext cx="22" cy="12"/>
              </a:xfrm>
              <a:custGeom>
                <a:avLst/>
                <a:gdLst>
                  <a:gd name="T0" fmla="*/ 0 w 68"/>
                  <a:gd name="T1" fmla="*/ 1 h 23"/>
                  <a:gd name="T2" fmla="*/ 0 w 68"/>
                  <a:gd name="T3" fmla="*/ 1 h 23"/>
                  <a:gd name="T4" fmla="*/ 0 w 68"/>
                  <a:gd name="T5" fmla="*/ 1 h 23"/>
                  <a:gd name="T6" fmla="*/ 0 w 68"/>
                  <a:gd name="T7" fmla="*/ 1 h 23"/>
                  <a:gd name="T8" fmla="*/ 0 w 68"/>
                  <a:gd name="T9" fmla="*/ 1 h 23"/>
                  <a:gd name="T10" fmla="*/ 0 w 68"/>
                  <a:gd name="T11" fmla="*/ 1 h 23"/>
                  <a:gd name="T12" fmla="*/ 0 w 68"/>
                  <a:gd name="T13" fmla="*/ 1 h 23"/>
                  <a:gd name="T14" fmla="*/ 0 w 68"/>
                  <a:gd name="T15" fmla="*/ 1 h 23"/>
                  <a:gd name="T16" fmla="*/ 0 w 68"/>
                  <a:gd name="T17" fmla="*/ 0 h 23"/>
                  <a:gd name="T18" fmla="*/ 0 w 68"/>
                  <a:gd name="T19" fmla="*/ 1 h 23"/>
                  <a:gd name="T20" fmla="*/ 0 w 68"/>
                  <a:gd name="T21" fmla="*/ 1 h 23"/>
                  <a:gd name="T22" fmla="*/ 0 w 68"/>
                  <a:gd name="T23" fmla="*/ 1 h 23"/>
                  <a:gd name="T24" fmla="*/ 0 w 68"/>
                  <a:gd name="T25" fmla="*/ 1 h 23"/>
                  <a:gd name="T26" fmla="*/ 0 w 68"/>
                  <a:gd name="T27" fmla="*/ 1 h 23"/>
                  <a:gd name="T28" fmla="*/ 0 w 68"/>
                  <a:gd name="T29" fmla="*/ 1 h 23"/>
                  <a:gd name="T30" fmla="*/ 0 w 68"/>
                  <a:gd name="T31" fmla="*/ 1 h 23"/>
                  <a:gd name="T32" fmla="*/ 0 w 68"/>
                  <a:gd name="T33" fmla="*/ 1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8"/>
                  <a:gd name="T52" fmla="*/ 0 h 23"/>
                  <a:gd name="T53" fmla="*/ 68 w 68"/>
                  <a:gd name="T54" fmla="*/ 23 h 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8" h="23">
                    <a:moveTo>
                      <a:pt x="1" y="23"/>
                    </a:moveTo>
                    <a:lnTo>
                      <a:pt x="0" y="14"/>
                    </a:lnTo>
                    <a:lnTo>
                      <a:pt x="4" y="8"/>
                    </a:lnTo>
                    <a:lnTo>
                      <a:pt x="11" y="4"/>
                    </a:lnTo>
                    <a:lnTo>
                      <a:pt x="23" y="4"/>
                    </a:lnTo>
                    <a:lnTo>
                      <a:pt x="33" y="2"/>
                    </a:lnTo>
                    <a:lnTo>
                      <a:pt x="47" y="2"/>
                    </a:lnTo>
                    <a:lnTo>
                      <a:pt x="57" y="1"/>
                    </a:lnTo>
                    <a:lnTo>
                      <a:pt x="68" y="0"/>
                    </a:lnTo>
                    <a:lnTo>
                      <a:pt x="67" y="8"/>
                    </a:lnTo>
                    <a:lnTo>
                      <a:pt x="63" y="14"/>
                    </a:lnTo>
                    <a:lnTo>
                      <a:pt x="54" y="17"/>
                    </a:lnTo>
                    <a:lnTo>
                      <a:pt x="45" y="19"/>
                    </a:lnTo>
                    <a:lnTo>
                      <a:pt x="32" y="19"/>
                    </a:lnTo>
                    <a:lnTo>
                      <a:pt x="20" y="20"/>
                    </a:lnTo>
                    <a:lnTo>
                      <a:pt x="9" y="20"/>
                    </a:lnTo>
                    <a:lnTo>
                      <a:pt x="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26" name="Freeform 285"/>
              <p:cNvSpPr>
                <a:spLocks/>
              </p:cNvSpPr>
              <p:nvPr/>
            </p:nvSpPr>
            <p:spPr bwMode="auto">
              <a:xfrm>
                <a:off x="3125" y="12812"/>
                <a:ext cx="1384" cy="474"/>
              </a:xfrm>
              <a:custGeom>
                <a:avLst/>
                <a:gdLst>
                  <a:gd name="T0" fmla="*/ 0 w 4152"/>
                  <a:gd name="T1" fmla="*/ 1 h 947"/>
                  <a:gd name="T2" fmla="*/ 0 w 4152"/>
                  <a:gd name="T3" fmla="*/ 1 h 947"/>
                  <a:gd name="T4" fmla="*/ 0 w 4152"/>
                  <a:gd name="T5" fmla="*/ 1 h 947"/>
                  <a:gd name="T6" fmla="*/ 0 w 4152"/>
                  <a:gd name="T7" fmla="*/ 1 h 947"/>
                  <a:gd name="T8" fmla="*/ 0 w 4152"/>
                  <a:gd name="T9" fmla="*/ 1 h 947"/>
                  <a:gd name="T10" fmla="*/ 0 w 4152"/>
                  <a:gd name="T11" fmla="*/ 1 h 947"/>
                  <a:gd name="T12" fmla="*/ 0 w 4152"/>
                  <a:gd name="T13" fmla="*/ 1 h 947"/>
                  <a:gd name="T14" fmla="*/ 0 w 4152"/>
                  <a:gd name="T15" fmla="*/ 1 h 947"/>
                  <a:gd name="T16" fmla="*/ 0 w 4152"/>
                  <a:gd name="T17" fmla="*/ 1 h 947"/>
                  <a:gd name="T18" fmla="*/ 0 w 4152"/>
                  <a:gd name="T19" fmla="*/ 1 h 947"/>
                  <a:gd name="T20" fmla="*/ 0 w 4152"/>
                  <a:gd name="T21" fmla="*/ 1 h 947"/>
                  <a:gd name="T22" fmla="*/ 0 w 4152"/>
                  <a:gd name="T23" fmla="*/ 1 h 947"/>
                  <a:gd name="T24" fmla="*/ 0 w 4152"/>
                  <a:gd name="T25" fmla="*/ 1 h 947"/>
                  <a:gd name="T26" fmla="*/ 0 w 4152"/>
                  <a:gd name="T27" fmla="*/ 1 h 947"/>
                  <a:gd name="T28" fmla="*/ 0 w 4152"/>
                  <a:gd name="T29" fmla="*/ 1 h 947"/>
                  <a:gd name="T30" fmla="*/ 0 w 4152"/>
                  <a:gd name="T31" fmla="*/ 1 h 947"/>
                  <a:gd name="T32" fmla="*/ 0 w 4152"/>
                  <a:gd name="T33" fmla="*/ 1 h 947"/>
                  <a:gd name="T34" fmla="*/ 0 w 4152"/>
                  <a:gd name="T35" fmla="*/ 1 h 947"/>
                  <a:gd name="T36" fmla="*/ 0 w 4152"/>
                  <a:gd name="T37" fmla="*/ 1 h 947"/>
                  <a:gd name="T38" fmla="*/ 0 w 4152"/>
                  <a:gd name="T39" fmla="*/ 1 h 947"/>
                  <a:gd name="T40" fmla="*/ 0 w 4152"/>
                  <a:gd name="T41" fmla="*/ 1 h 947"/>
                  <a:gd name="T42" fmla="*/ 0 w 4152"/>
                  <a:gd name="T43" fmla="*/ 1 h 947"/>
                  <a:gd name="T44" fmla="*/ 0 w 4152"/>
                  <a:gd name="T45" fmla="*/ 1 h 947"/>
                  <a:gd name="T46" fmla="*/ 0 w 4152"/>
                  <a:gd name="T47" fmla="*/ 1 h 947"/>
                  <a:gd name="T48" fmla="*/ 0 w 4152"/>
                  <a:gd name="T49" fmla="*/ 1 h 947"/>
                  <a:gd name="T50" fmla="*/ 0 w 4152"/>
                  <a:gd name="T51" fmla="*/ 1 h 947"/>
                  <a:gd name="T52" fmla="*/ 0 w 4152"/>
                  <a:gd name="T53" fmla="*/ 1 h 947"/>
                  <a:gd name="T54" fmla="*/ 0 w 4152"/>
                  <a:gd name="T55" fmla="*/ 1 h 947"/>
                  <a:gd name="T56" fmla="*/ 0 w 4152"/>
                  <a:gd name="T57" fmla="*/ 1 h 947"/>
                  <a:gd name="T58" fmla="*/ 0 w 4152"/>
                  <a:gd name="T59" fmla="*/ 1 h 947"/>
                  <a:gd name="T60" fmla="*/ 0 w 4152"/>
                  <a:gd name="T61" fmla="*/ 1 h 947"/>
                  <a:gd name="T62" fmla="*/ 0 w 4152"/>
                  <a:gd name="T63" fmla="*/ 1 h 947"/>
                  <a:gd name="T64" fmla="*/ 0 w 4152"/>
                  <a:gd name="T65" fmla="*/ 1 h 947"/>
                  <a:gd name="T66" fmla="*/ 0 w 4152"/>
                  <a:gd name="T67" fmla="*/ 1 h 947"/>
                  <a:gd name="T68" fmla="*/ 0 w 4152"/>
                  <a:gd name="T69" fmla="*/ 1 h 947"/>
                  <a:gd name="T70" fmla="*/ 0 w 4152"/>
                  <a:gd name="T71" fmla="*/ 1 h 947"/>
                  <a:gd name="T72" fmla="*/ 0 w 4152"/>
                  <a:gd name="T73" fmla="*/ 1 h 947"/>
                  <a:gd name="T74" fmla="*/ 0 w 4152"/>
                  <a:gd name="T75" fmla="*/ 1 h 947"/>
                  <a:gd name="T76" fmla="*/ 0 w 4152"/>
                  <a:gd name="T77" fmla="*/ 1 h 947"/>
                  <a:gd name="T78" fmla="*/ 0 w 4152"/>
                  <a:gd name="T79" fmla="*/ 1 h 947"/>
                  <a:gd name="T80" fmla="*/ 0 w 4152"/>
                  <a:gd name="T81" fmla="*/ 1 h 947"/>
                  <a:gd name="T82" fmla="*/ 0 w 4152"/>
                  <a:gd name="T83" fmla="*/ 1 h 947"/>
                  <a:gd name="T84" fmla="*/ 0 w 4152"/>
                  <a:gd name="T85" fmla="*/ 1 h 947"/>
                  <a:gd name="T86" fmla="*/ 0 w 4152"/>
                  <a:gd name="T87" fmla="*/ 1 h 947"/>
                  <a:gd name="T88" fmla="*/ 0 w 4152"/>
                  <a:gd name="T89" fmla="*/ 1 h 947"/>
                  <a:gd name="T90" fmla="*/ 0 w 4152"/>
                  <a:gd name="T91" fmla="*/ 1 h 947"/>
                  <a:gd name="T92" fmla="*/ 0 w 4152"/>
                  <a:gd name="T93" fmla="*/ 1 h 947"/>
                  <a:gd name="T94" fmla="*/ 0 w 4152"/>
                  <a:gd name="T95" fmla="*/ 1 h 947"/>
                  <a:gd name="T96" fmla="*/ 0 w 4152"/>
                  <a:gd name="T97" fmla="*/ 1 h 947"/>
                  <a:gd name="T98" fmla="*/ 0 w 4152"/>
                  <a:gd name="T99" fmla="*/ 1 h 947"/>
                  <a:gd name="T100" fmla="*/ 0 w 4152"/>
                  <a:gd name="T101" fmla="*/ 1 h 947"/>
                  <a:gd name="T102" fmla="*/ 0 w 4152"/>
                  <a:gd name="T103" fmla="*/ 1 h 947"/>
                  <a:gd name="T104" fmla="*/ 0 w 4152"/>
                  <a:gd name="T105" fmla="*/ 1 h 947"/>
                  <a:gd name="T106" fmla="*/ 0 w 4152"/>
                  <a:gd name="T107" fmla="*/ 1 h 947"/>
                  <a:gd name="T108" fmla="*/ 0 w 4152"/>
                  <a:gd name="T109" fmla="*/ 1 h 947"/>
                  <a:gd name="T110" fmla="*/ 0 w 4152"/>
                  <a:gd name="T111" fmla="*/ 1 h 94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152"/>
                  <a:gd name="T169" fmla="*/ 0 h 947"/>
                  <a:gd name="T170" fmla="*/ 4152 w 4152"/>
                  <a:gd name="T171" fmla="*/ 947 h 94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152" h="947">
                    <a:moveTo>
                      <a:pt x="3526" y="918"/>
                    </a:moveTo>
                    <a:lnTo>
                      <a:pt x="3488" y="923"/>
                    </a:lnTo>
                    <a:lnTo>
                      <a:pt x="3483" y="902"/>
                    </a:lnTo>
                    <a:lnTo>
                      <a:pt x="3472" y="884"/>
                    </a:lnTo>
                    <a:lnTo>
                      <a:pt x="3456" y="866"/>
                    </a:lnTo>
                    <a:lnTo>
                      <a:pt x="3435" y="851"/>
                    </a:lnTo>
                    <a:lnTo>
                      <a:pt x="3410" y="836"/>
                    </a:lnTo>
                    <a:lnTo>
                      <a:pt x="3385" y="823"/>
                    </a:lnTo>
                    <a:lnTo>
                      <a:pt x="3359" y="813"/>
                    </a:lnTo>
                    <a:lnTo>
                      <a:pt x="3336" y="804"/>
                    </a:lnTo>
                    <a:lnTo>
                      <a:pt x="3323" y="809"/>
                    </a:lnTo>
                    <a:lnTo>
                      <a:pt x="3314" y="818"/>
                    </a:lnTo>
                    <a:lnTo>
                      <a:pt x="3307" y="825"/>
                    </a:lnTo>
                    <a:lnTo>
                      <a:pt x="3302" y="835"/>
                    </a:lnTo>
                    <a:lnTo>
                      <a:pt x="3296" y="843"/>
                    </a:lnTo>
                    <a:lnTo>
                      <a:pt x="3290" y="853"/>
                    </a:lnTo>
                    <a:lnTo>
                      <a:pt x="3283" y="861"/>
                    </a:lnTo>
                    <a:lnTo>
                      <a:pt x="3276" y="871"/>
                    </a:lnTo>
                    <a:lnTo>
                      <a:pt x="3236" y="871"/>
                    </a:lnTo>
                    <a:lnTo>
                      <a:pt x="3197" y="873"/>
                    </a:lnTo>
                    <a:lnTo>
                      <a:pt x="3156" y="876"/>
                    </a:lnTo>
                    <a:lnTo>
                      <a:pt x="3115" y="879"/>
                    </a:lnTo>
                    <a:lnTo>
                      <a:pt x="3073" y="880"/>
                    </a:lnTo>
                    <a:lnTo>
                      <a:pt x="3033" y="883"/>
                    </a:lnTo>
                    <a:lnTo>
                      <a:pt x="2994" y="883"/>
                    </a:lnTo>
                    <a:lnTo>
                      <a:pt x="2956" y="883"/>
                    </a:lnTo>
                    <a:lnTo>
                      <a:pt x="2954" y="891"/>
                    </a:lnTo>
                    <a:lnTo>
                      <a:pt x="2950" y="897"/>
                    </a:lnTo>
                    <a:lnTo>
                      <a:pt x="2941" y="901"/>
                    </a:lnTo>
                    <a:lnTo>
                      <a:pt x="2932" y="905"/>
                    </a:lnTo>
                    <a:lnTo>
                      <a:pt x="2924" y="907"/>
                    </a:lnTo>
                    <a:lnTo>
                      <a:pt x="2916" y="911"/>
                    </a:lnTo>
                    <a:lnTo>
                      <a:pt x="2913" y="916"/>
                    </a:lnTo>
                    <a:lnTo>
                      <a:pt x="2919" y="925"/>
                    </a:lnTo>
                    <a:lnTo>
                      <a:pt x="2878" y="923"/>
                    </a:lnTo>
                    <a:lnTo>
                      <a:pt x="2875" y="901"/>
                    </a:lnTo>
                    <a:lnTo>
                      <a:pt x="2875" y="879"/>
                    </a:lnTo>
                    <a:lnTo>
                      <a:pt x="2877" y="858"/>
                    </a:lnTo>
                    <a:lnTo>
                      <a:pt x="2880" y="839"/>
                    </a:lnTo>
                    <a:lnTo>
                      <a:pt x="2881" y="819"/>
                    </a:lnTo>
                    <a:lnTo>
                      <a:pt x="2883" y="800"/>
                    </a:lnTo>
                    <a:lnTo>
                      <a:pt x="2881" y="782"/>
                    </a:lnTo>
                    <a:lnTo>
                      <a:pt x="2878" y="766"/>
                    </a:lnTo>
                    <a:lnTo>
                      <a:pt x="2799" y="761"/>
                    </a:lnTo>
                    <a:lnTo>
                      <a:pt x="2720" y="756"/>
                    </a:lnTo>
                    <a:lnTo>
                      <a:pt x="2638" y="751"/>
                    </a:lnTo>
                    <a:lnTo>
                      <a:pt x="2558" y="747"/>
                    </a:lnTo>
                    <a:lnTo>
                      <a:pt x="2475" y="743"/>
                    </a:lnTo>
                    <a:lnTo>
                      <a:pt x="2393" y="738"/>
                    </a:lnTo>
                    <a:lnTo>
                      <a:pt x="2309" y="734"/>
                    </a:lnTo>
                    <a:lnTo>
                      <a:pt x="2229" y="731"/>
                    </a:lnTo>
                    <a:lnTo>
                      <a:pt x="2190" y="731"/>
                    </a:lnTo>
                    <a:lnTo>
                      <a:pt x="2152" y="733"/>
                    </a:lnTo>
                    <a:lnTo>
                      <a:pt x="2111" y="734"/>
                    </a:lnTo>
                    <a:lnTo>
                      <a:pt x="2070" y="736"/>
                    </a:lnTo>
                    <a:lnTo>
                      <a:pt x="2026" y="737"/>
                    </a:lnTo>
                    <a:lnTo>
                      <a:pt x="1983" y="738"/>
                    </a:lnTo>
                    <a:lnTo>
                      <a:pt x="1941" y="738"/>
                    </a:lnTo>
                    <a:lnTo>
                      <a:pt x="1902" y="739"/>
                    </a:lnTo>
                    <a:lnTo>
                      <a:pt x="1891" y="713"/>
                    </a:lnTo>
                    <a:lnTo>
                      <a:pt x="1883" y="689"/>
                    </a:lnTo>
                    <a:lnTo>
                      <a:pt x="1874" y="663"/>
                    </a:lnTo>
                    <a:lnTo>
                      <a:pt x="1869" y="640"/>
                    </a:lnTo>
                    <a:lnTo>
                      <a:pt x="1865" y="614"/>
                    </a:lnTo>
                    <a:lnTo>
                      <a:pt x="1862" y="589"/>
                    </a:lnTo>
                    <a:lnTo>
                      <a:pt x="1862" y="563"/>
                    </a:lnTo>
                    <a:lnTo>
                      <a:pt x="1865" y="535"/>
                    </a:lnTo>
                    <a:lnTo>
                      <a:pt x="1849" y="524"/>
                    </a:lnTo>
                    <a:lnTo>
                      <a:pt x="1833" y="518"/>
                    </a:lnTo>
                    <a:lnTo>
                      <a:pt x="1815" y="514"/>
                    </a:lnTo>
                    <a:lnTo>
                      <a:pt x="1799" y="514"/>
                    </a:lnTo>
                    <a:lnTo>
                      <a:pt x="1780" y="514"/>
                    </a:lnTo>
                    <a:lnTo>
                      <a:pt x="1763" y="515"/>
                    </a:lnTo>
                    <a:lnTo>
                      <a:pt x="1745" y="514"/>
                    </a:lnTo>
                    <a:lnTo>
                      <a:pt x="1728" y="513"/>
                    </a:lnTo>
                    <a:lnTo>
                      <a:pt x="1679" y="507"/>
                    </a:lnTo>
                    <a:lnTo>
                      <a:pt x="1633" y="505"/>
                    </a:lnTo>
                    <a:lnTo>
                      <a:pt x="1584" y="505"/>
                    </a:lnTo>
                    <a:lnTo>
                      <a:pt x="1536" y="507"/>
                    </a:lnTo>
                    <a:lnTo>
                      <a:pt x="1485" y="508"/>
                    </a:lnTo>
                    <a:lnTo>
                      <a:pt x="1435" y="511"/>
                    </a:lnTo>
                    <a:lnTo>
                      <a:pt x="1384" y="512"/>
                    </a:lnTo>
                    <a:lnTo>
                      <a:pt x="1333" y="513"/>
                    </a:lnTo>
                    <a:lnTo>
                      <a:pt x="1305" y="511"/>
                    </a:lnTo>
                    <a:lnTo>
                      <a:pt x="1282" y="511"/>
                    </a:lnTo>
                    <a:lnTo>
                      <a:pt x="1258" y="508"/>
                    </a:lnTo>
                    <a:lnTo>
                      <a:pt x="1235" y="508"/>
                    </a:lnTo>
                    <a:lnTo>
                      <a:pt x="1207" y="507"/>
                    </a:lnTo>
                    <a:lnTo>
                      <a:pt x="1175" y="507"/>
                    </a:lnTo>
                    <a:lnTo>
                      <a:pt x="1136" y="507"/>
                    </a:lnTo>
                    <a:lnTo>
                      <a:pt x="1090" y="507"/>
                    </a:lnTo>
                    <a:lnTo>
                      <a:pt x="1081" y="519"/>
                    </a:lnTo>
                    <a:lnTo>
                      <a:pt x="1070" y="525"/>
                    </a:lnTo>
                    <a:lnTo>
                      <a:pt x="1055" y="527"/>
                    </a:lnTo>
                    <a:lnTo>
                      <a:pt x="1041" y="524"/>
                    </a:lnTo>
                    <a:lnTo>
                      <a:pt x="1023" y="520"/>
                    </a:lnTo>
                    <a:lnTo>
                      <a:pt x="1005" y="517"/>
                    </a:lnTo>
                    <a:lnTo>
                      <a:pt x="989" y="516"/>
                    </a:lnTo>
                    <a:lnTo>
                      <a:pt x="975" y="518"/>
                    </a:lnTo>
                    <a:lnTo>
                      <a:pt x="967" y="521"/>
                    </a:lnTo>
                    <a:lnTo>
                      <a:pt x="962" y="529"/>
                    </a:lnTo>
                    <a:lnTo>
                      <a:pt x="956" y="531"/>
                    </a:lnTo>
                    <a:lnTo>
                      <a:pt x="946" y="527"/>
                    </a:lnTo>
                    <a:lnTo>
                      <a:pt x="941" y="531"/>
                    </a:lnTo>
                    <a:lnTo>
                      <a:pt x="938" y="537"/>
                    </a:lnTo>
                    <a:lnTo>
                      <a:pt x="935" y="542"/>
                    </a:lnTo>
                    <a:lnTo>
                      <a:pt x="934" y="549"/>
                    </a:lnTo>
                    <a:lnTo>
                      <a:pt x="931" y="555"/>
                    </a:lnTo>
                    <a:lnTo>
                      <a:pt x="929" y="561"/>
                    </a:lnTo>
                    <a:lnTo>
                      <a:pt x="928" y="568"/>
                    </a:lnTo>
                    <a:lnTo>
                      <a:pt x="926" y="575"/>
                    </a:lnTo>
                    <a:lnTo>
                      <a:pt x="897" y="581"/>
                    </a:lnTo>
                    <a:lnTo>
                      <a:pt x="905" y="588"/>
                    </a:lnTo>
                    <a:lnTo>
                      <a:pt x="915" y="598"/>
                    </a:lnTo>
                    <a:lnTo>
                      <a:pt x="925" y="605"/>
                    </a:lnTo>
                    <a:lnTo>
                      <a:pt x="935" y="614"/>
                    </a:lnTo>
                    <a:lnTo>
                      <a:pt x="943" y="623"/>
                    </a:lnTo>
                    <a:lnTo>
                      <a:pt x="948" y="635"/>
                    </a:lnTo>
                    <a:lnTo>
                      <a:pt x="948" y="646"/>
                    </a:lnTo>
                    <a:lnTo>
                      <a:pt x="946" y="661"/>
                    </a:lnTo>
                    <a:lnTo>
                      <a:pt x="884" y="658"/>
                    </a:lnTo>
                    <a:lnTo>
                      <a:pt x="824" y="655"/>
                    </a:lnTo>
                    <a:lnTo>
                      <a:pt x="764" y="652"/>
                    </a:lnTo>
                    <a:lnTo>
                      <a:pt x="704" y="650"/>
                    </a:lnTo>
                    <a:lnTo>
                      <a:pt x="643" y="649"/>
                    </a:lnTo>
                    <a:lnTo>
                      <a:pt x="584" y="650"/>
                    </a:lnTo>
                    <a:lnTo>
                      <a:pt x="523" y="654"/>
                    </a:lnTo>
                    <a:lnTo>
                      <a:pt x="465" y="661"/>
                    </a:lnTo>
                    <a:lnTo>
                      <a:pt x="457" y="659"/>
                    </a:lnTo>
                    <a:lnTo>
                      <a:pt x="450" y="659"/>
                    </a:lnTo>
                    <a:lnTo>
                      <a:pt x="441" y="658"/>
                    </a:lnTo>
                    <a:lnTo>
                      <a:pt x="432" y="658"/>
                    </a:lnTo>
                    <a:lnTo>
                      <a:pt x="422" y="657"/>
                    </a:lnTo>
                    <a:lnTo>
                      <a:pt x="412" y="657"/>
                    </a:lnTo>
                    <a:lnTo>
                      <a:pt x="403" y="657"/>
                    </a:lnTo>
                    <a:lnTo>
                      <a:pt x="397" y="659"/>
                    </a:lnTo>
                    <a:lnTo>
                      <a:pt x="388" y="665"/>
                    </a:lnTo>
                    <a:lnTo>
                      <a:pt x="383" y="673"/>
                    </a:lnTo>
                    <a:lnTo>
                      <a:pt x="378" y="680"/>
                    </a:lnTo>
                    <a:lnTo>
                      <a:pt x="377" y="689"/>
                    </a:lnTo>
                    <a:lnTo>
                      <a:pt x="375" y="696"/>
                    </a:lnTo>
                    <a:lnTo>
                      <a:pt x="375" y="705"/>
                    </a:lnTo>
                    <a:lnTo>
                      <a:pt x="375" y="714"/>
                    </a:lnTo>
                    <a:lnTo>
                      <a:pt x="375" y="724"/>
                    </a:lnTo>
                    <a:lnTo>
                      <a:pt x="336" y="724"/>
                    </a:lnTo>
                    <a:lnTo>
                      <a:pt x="296" y="725"/>
                    </a:lnTo>
                    <a:lnTo>
                      <a:pt x="255" y="724"/>
                    </a:lnTo>
                    <a:lnTo>
                      <a:pt x="215" y="724"/>
                    </a:lnTo>
                    <a:lnTo>
                      <a:pt x="171" y="721"/>
                    </a:lnTo>
                    <a:lnTo>
                      <a:pt x="128" y="719"/>
                    </a:lnTo>
                    <a:lnTo>
                      <a:pt x="86" y="717"/>
                    </a:lnTo>
                    <a:lnTo>
                      <a:pt x="43" y="717"/>
                    </a:lnTo>
                    <a:lnTo>
                      <a:pt x="19" y="734"/>
                    </a:lnTo>
                    <a:lnTo>
                      <a:pt x="13" y="707"/>
                    </a:lnTo>
                    <a:lnTo>
                      <a:pt x="8" y="667"/>
                    </a:lnTo>
                    <a:lnTo>
                      <a:pt x="4" y="621"/>
                    </a:lnTo>
                    <a:lnTo>
                      <a:pt x="3" y="571"/>
                    </a:lnTo>
                    <a:lnTo>
                      <a:pt x="0" y="519"/>
                    </a:lnTo>
                    <a:lnTo>
                      <a:pt x="0" y="474"/>
                    </a:lnTo>
                    <a:lnTo>
                      <a:pt x="1" y="435"/>
                    </a:lnTo>
                    <a:lnTo>
                      <a:pt x="7" y="411"/>
                    </a:lnTo>
                    <a:lnTo>
                      <a:pt x="26" y="139"/>
                    </a:lnTo>
                    <a:lnTo>
                      <a:pt x="26" y="124"/>
                    </a:lnTo>
                    <a:lnTo>
                      <a:pt x="27" y="110"/>
                    </a:lnTo>
                    <a:lnTo>
                      <a:pt x="29" y="96"/>
                    </a:lnTo>
                    <a:lnTo>
                      <a:pt x="33" y="84"/>
                    </a:lnTo>
                    <a:lnTo>
                      <a:pt x="36" y="71"/>
                    </a:lnTo>
                    <a:lnTo>
                      <a:pt x="43" y="59"/>
                    </a:lnTo>
                    <a:lnTo>
                      <a:pt x="52" y="48"/>
                    </a:lnTo>
                    <a:lnTo>
                      <a:pt x="67" y="39"/>
                    </a:lnTo>
                    <a:lnTo>
                      <a:pt x="77" y="33"/>
                    </a:lnTo>
                    <a:lnTo>
                      <a:pt x="90" y="29"/>
                    </a:lnTo>
                    <a:lnTo>
                      <a:pt x="105" y="25"/>
                    </a:lnTo>
                    <a:lnTo>
                      <a:pt x="122" y="25"/>
                    </a:lnTo>
                    <a:lnTo>
                      <a:pt x="139" y="23"/>
                    </a:lnTo>
                    <a:lnTo>
                      <a:pt x="155" y="23"/>
                    </a:lnTo>
                    <a:lnTo>
                      <a:pt x="168" y="22"/>
                    </a:lnTo>
                    <a:lnTo>
                      <a:pt x="182" y="22"/>
                    </a:lnTo>
                    <a:lnTo>
                      <a:pt x="209" y="19"/>
                    </a:lnTo>
                    <a:lnTo>
                      <a:pt x="236" y="18"/>
                    </a:lnTo>
                    <a:lnTo>
                      <a:pt x="261" y="15"/>
                    </a:lnTo>
                    <a:lnTo>
                      <a:pt x="286" y="14"/>
                    </a:lnTo>
                    <a:lnTo>
                      <a:pt x="310" y="12"/>
                    </a:lnTo>
                    <a:lnTo>
                      <a:pt x="334" y="9"/>
                    </a:lnTo>
                    <a:lnTo>
                      <a:pt x="359" y="7"/>
                    </a:lnTo>
                    <a:lnTo>
                      <a:pt x="387" y="6"/>
                    </a:lnTo>
                    <a:lnTo>
                      <a:pt x="459" y="1"/>
                    </a:lnTo>
                    <a:lnTo>
                      <a:pt x="530" y="0"/>
                    </a:lnTo>
                    <a:lnTo>
                      <a:pt x="600" y="1"/>
                    </a:lnTo>
                    <a:lnTo>
                      <a:pt x="672" y="4"/>
                    </a:lnTo>
                    <a:lnTo>
                      <a:pt x="741" y="6"/>
                    </a:lnTo>
                    <a:lnTo>
                      <a:pt x="811" y="9"/>
                    </a:lnTo>
                    <a:lnTo>
                      <a:pt x="880" y="12"/>
                    </a:lnTo>
                    <a:lnTo>
                      <a:pt x="948" y="12"/>
                    </a:lnTo>
                    <a:lnTo>
                      <a:pt x="984" y="9"/>
                    </a:lnTo>
                    <a:lnTo>
                      <a:pt x="1014" y="9"/>
                    </a:lnTo>
                    <a:lnTo>
                      <a:pt x="1043" y="9"/>
                    </a:lnTo>
                    <a:lnTo>
                      <a:pt x="1071" y="12"/>
                    </a:lnTo>
                    <a:lnTo>
                      <a:pt x="1096" y="13"/>
                    </a:lnTo>
                    <a:lnTo>
                      <a:pt x="1122" y="15"/>
                    </a:lnTo>
                    <a:lnTo>
                      <a:pt x="1149" y="17"/>
                    </a:lnTo>
                    <a:lnTo>
                      <a:pt x="1176" y="20"/>
                    </a:lnTo>
                    <a:lnTo>
                      <a:pt x="1486" y="34"/>
                    </a:lnTo>
                    <a:lnTo>
                      <a:pt x="1798" y="45"/>
                    </a:lnTo>
                    <a:lnTo>
                      <a:pt x="2108" y="54"/>
                    </a:lnTo>
                    <a:lnTo>
                      <a:pt x="2418" y="60"/>
                    </a:lnTo>
                    <a:lnTo>
                      <a:pt x="2726" y="63"/>
                    </a:lnTo>
                    <a:lnTo>
                      <a:pt x="3038" y="66"/>
                    </a:lnTo>
                    <a:lnTo>
                      <a:pt x="3347" y="66"/>
                    </a:lnTo>
                    <a:lnTo>
                      <a:pt x="3659" y="66"/>
                    </a:lnTo>
                    <a:lnTo>
                      <a:pt x="3700" y="63"/>
                    </a:lnTo>
                    <a:lnTo>
                      <a:pt x="3744" y="62"/>
                    </a:lnTo>
                    <a:lnTo>
                      <a:pt x="3788" y="61"/>
                    </a:lnTo>
                    <a:lnTo>
                      <a:pt x="3833" y="63"/>
                    </a:lnTo>
                    <a:lnTo>
                      <a:pt x="3875" y="67"/>
                    </a:lnTo>
                    <a:lnTo>
                      <a:pt x="3918" y="75"/>
                    </a:lnTo>
                    <a:lnTo>
                      <a:pt x="3956" y="87"/>
                    </a:lnTo>
                    <a:lnTo>
                      <a:pt x="3991" y="106"/>
                    </a:lnTo>
                    <a:lnTo>
                      <a:pt x="4005" y="106"/>
                    </a:lnTo>
                    <a:lnTo>
                      <a:pt x="4011" y="108"/>
                    </a:lnTo>
                    <a:lnTo>
                      <a:pt x="4013" y="110"/>
                    </a:lnTo>
                    <a:lnTo>
                      <a:pt x="4010" y="111"/>
                    </a:lnTo>
                    <a:lnTo>
                      <a:pt x="4008" y="113"/>
                    </a:lnTo>
                    <a:lnTo>
                      <a:pt x="4002" y="116"/>
                    </a:lnTo>
                    <a:lnTo>
                      <a:pt x="4005" y="122"/>
                    </a:lnTo>
                    <a:lnTo>
                      <a:pt x="4017" y="123"/>
                    </a:lnTo>
                    <a:lnTo>
                      <a:pt x="4027" y="129"/>
                    </a:lnTo>
                    <a:lnTo>
                      <a:pt x="4036" y="137"/>
                    </a:lnTo>
                    <a:lnTo>
                      <a:pt x="4045" y="146"/>
                    </a:lnTo>
                    <a:lnTo>
                      <a:pt x="4052" y="152"/>
                    </a:lnTo>
                    <a:lnTo>
                      <a:pt x="4061" y="158"/>
                    </a:lnTo>
                    <a:lnTo>
                      <a:pt x="4073" y="157"/>
                    </a:lnTo>
                    <a:lnTo>
                      <a:pt x="4087" y="151"/>
                    </a:lnTo>
                    <a:lnTo>
                      <a:pt x="4081" y="143"/>
                    </a:lnTo>
                    <a:lnTo>
                      <a:pt x="4074" y="136"/>
                    </a:lnTo>
                    <a:lnTo>
                      <a:pt x="4065" y="127"/>
                    </a:lnTo>
                    <a:lnTo>
                      <a:pt x="4058" y="121"/>
                    </a:lnTo>
                    <a:lnTo>
                      <a:pt x="4048" y="113"/>
                    </a:lnTo>
                    <a:lnTo>
                      <a:pt x="4038" y="108"/>
                    </a:lnTo>
                    <a:lnTo>
                      <a:pt x="4027" y="102"/>
                    </a:lnTo>
                    <a:lnTo>
                      <a:pt x="4017" y="98"/>
                    </a:lnTo>
                    <a:lnTo>
                      <a:pt x="4024" y="94"/>
                    </a:lnTo>
                    <a:lnTo>
                      <a:pt x="4029" y="91"/>
                    </a:lnTo>
                    <a:lnTo>
                      <a:pt x="4029" y="87"/>
                    </a:lnTo>
                    <a:lnTo>
                      <a:pt x="4027" y="84"/>
                    </a:lnTo>
                    <a:lnTo>
                      <a:pt x="4019" y="74"/>
                    </a:lnTo>
                    <a:lnTo>
                      <a:pt x="4017" y="66"/>
                    </a:lnTo>
                    <a:lnTo>
                      <a:pt x="4030" y="73"/>
                    </a:lnTo>
                    <a:lnTo>
                      <a:pt x="4042" y="83"/>
                    </a:lnTo>
                    <a:lnTo>
                      <a:pt x="4052" y="93"/>
                    </a:lnTo>
                    <a:lnTo>
                      <a:pt x="4062" y="106"/>
                    </a:lnTo>
                    <a:lnTo>
                      <a:pt x="4071" y="116"/>
                    </a:lnTo>
                    <a:lnTo>
                      <a:pt x="4083" y="127"/>
                    </a:lnTo>
                    <a:lnTo>
                      <a:pt x="4096" y="136"/>
                    </a:lnTo>
                    <a:lnTo>
                      <a:pt x="4114" y="144"/>
                    </a:lnTo>
                    <a:lnTo>
                      <a:pt x="4106" y="156"/>
                    </a:lnTo>
                    <a:lnTo>
                      <a:pt x="4109" y="166"/>
                    </a:lnTo>
                    <a:lnTo>
                      <a:pt x="4115" y="176"/>
                    </a:lnTo>
                    <a:lnTo>
                      <a:pt x="4124" y="186"/>
                    </a:lnTo>
                    <a:lnTo>
                      <a:pt x="4130" y="195"/>
                    </a:lnTo>
                    <a:lnTo>
                      <a:pt x="4133" y="204"/>
                    </a:lnTo>
                    <a:lnTo>
                      <a:pt x="4125" y="213"/>
                    </a:lnTo>
                    <a:lnTo>
                      <a:pt x="4111" y="222"/>
                    </a:lnTo>
                    <a:lnTo>
                      <a:pt x="4125" y="256"/>
                    </a:lnTo>
                    <a:lnTo>
                      <a:pt x="4137" y="293"/>
                    </a:lnTo>
                    <a:lnTo>
                      <a:pt x="4144" y="332"/>
                    </a:lnTo>
                    <a:lnTo>
                      <a:pt x="4149" y="372"/>
                    </a:lnTo>
                    <a:lnTo>
                      <a:pt x="4149" y="411"/>
                    </a:lnTo>
                    <a:lnTo>
                      <a:pt x="4150" y="450"/>
                    </a:lnTo>
                    <a:lnTo>
                      <a:pt x="4149" y="488"/>
                    </a:lnTo>
                    <a:lnTo>
                      <a:pt x="4147" y="527"/>
                    </a:lnTo>
                    <a:lnTo>
                      <a:pt x="4152" y="527"/>
                    </a:lnTo>
                    <a:lnTo>
                      <a:pt x="4140" y="558"/>
                    </a:lnTo>
                    <a:lnTo>
                      <a:pt x="4134" y="589"/>
                    </a:lnTo>
                    <a:lnTo>
                      <a:pt x="4130" y="617"/>
                    </a:lnTo>
                    <a:lnTo>
                      <a:pt x="4130" y="644"/>
                    </a:lnTo>
                    <a:lnTo>
                      <a:pt x="4130" y="668"/>
                    </a:lnTo>
                    <a:lnTo>
                      <a:pt x="4133" y="692"/>
                    </a:lnTo>
                    <a:lnTo>
                      <a:pt x="4135" y="712"/>
                    </a:lnTo>
                    <a:lnTo>
                      <a:pt x="4140" y="731"/>
                    </a:lnTo>
                    <a:lnTo>
                      <a:pt x="4140" y="743"/>
                    </a:lnTo>
                    <a:lnTo>
                      <a:pt x="4141" y="754"/>
                    </a:lnTo>
                    <a:lnTo>
                      <a:pt x="4140" y="763"/>
                    </a:lnTo>
                    <a:lnTo>
                      <a:pt x="4140" y="772"/>
                    </a:lnTo>
                    <a:lnTo>
                      <a:pt x="4133" y="779"/>
                    </a:lnTo>
                    <a:lnTo>
                      <a:pt x="4124" y="784"/>
                    </a:lnTo>
                    <a:lnTo>
                      <a:pt x="4109" y="787"/>
                    </a:lnTo>
                    <a:lnTo>
                      <a:pt x="4092" y="790"/>
                    </a:lnTo>
                    <a:lnTo>
                      <a:pt x="4086" y="792"/>
                    </a:lnTo>
                    <a:lnTo>
                      <a:pt x="4080" y="798"/>
                    </a:lnTo>
                    <a:lnTo>
                      <a:pt x="4076" y="803"/>
                    </a:lnTo>
                    <a:lnTo>
                      <a:pt x="4071" y="812"/>
                    </a:lnTo>
                    <a:lnTo>
                      <a:pt x="4065" y="818"/>
                    </a:lnTo>
                    <a:lnTo>
                      <a:pt x="4061" y="824"/>
                    </a:lnTo>
                    <a:lnTo>
                      <a:pt x="4055" y="828"/>
                    </a:lnTo>
                    <a:lnTo>
                      <a:pt x="4051" y="831"/>
                    </a:lnTo>
                    <a:lnTo>
                      <a:pt x="4040" y="828"/>
                    </a:lnTo>
                    <a:lnTo>
                      <a:pt x="4032" y="824"/>
                    </a:lnTo>
                    <a:lnTo>
                      <a:pt x="4020" y="818"/>
                    </a:lnTo>
                    <a:lnTo>
                      <a:pt x="4010" y="810"/>
                    </a:lnTo>
                    <a:lnTo>
                      <a:pt x="3997" y="802"/>
                    </a:lnTo>
                    <a:lnTo>
                      <a:pt x="3986" y="797"/>
                    </a:lnTo>
                    <a:lnTo>
                      <a:pt x="3978" y="792"/>
                    </a:lnTo>
                    <a:lnTo>
                      <a:pt x="3972" y="794"/>
                    </a:lnTo>
                    <a:lnTo>
                      <a:pt x="3966" y="799"/>
                    </a:lnTo>
                    <a:lnTo>
                      <a:pt x="3961" y="809"/>
                    </a:lnTo>
                    <a:lnTo>
                      <a:pt x="3960" y="821"/>
                    </a:lnTo>
                    <a:lnTo>
                      <a:pt x="3961" y="836"/>
                    </a:lnTo>
                    <a:lnTo>
                      <a:pt x="3961" y="850"/>
                    </a:lnTo>
                    <a:lnTo>
                      <a:pt x="3963" y="863"/>
                    </a:lnTo>
                    <a:lnTo>
                      <a:pt x="3963" y="875"/>
                    </a:lnTo>
                    <a:lnTo>
                      <a:pt x="3964" y="885"/>
                    </a:lnTo>
                    <a:lnTo>
                      <a:pt x="3964" y="890"/>
                    </a:lnTo>
                    <a:lnTo>
                      <a:pt x="3967" y="897"/>
                    </a:lnTo>
                    <a:lnTo>
                      <a:pt x="3970" y="905"/>
                    </a:lnTo>
                    <a:lnTo>
                      <a:pt x="3973" y="913"/>
                    </a:lnTo>
                    <a:lnTo>
                      <a:pt x="3973" y="919"/>
                    </a:lnTo>
                    <a:lnTo>
                      <a:pt x="3973" y="925"/>
                    </a:lnTo>
                    <a:lnTo>
                      <a:pt x="3970" y="927"/>
                    </a:lnTo>
                    <a:lnTo>
                      <a:pt x="3964" y="928"/>
                    </a:lnTo>
                    <a:lnTo>
                      <a:pt x="3915" y="921"/>
                    </a:lnTo>
                    <a:lnTo>
                      <a:pt x="3868" y="920"/>
                    </a:lnTo>
                    <a:lnTo>
                      <a:pt x="3821" y="921"/>
                    </a:lnTo>
                    <a:lnTo>
                      <a:pt x="3776" y="925"/>
                    </a:lnTo>
                    <a:lnTo>
                      <a:pt x="3729" y="929"/>
                    </a:lnTo>
                    <a:lnTo>
                      <a:pt x="3684" y="936"/>
                    </a:lnTo>
                    <a:lnTo>
                      <a:pt x="3638" y="941"/>
                    </a:lnTo>
                    <a:lnTo>
                      <a:pt x="3593" y="947"/>
                    </a:lnTo>
                    <a:lnTo>
                      <a:pt x="3587" y="938"/>
                    </a:lnTo>
                    <a:lnTo>
                      <a:pt x="3581" y="932"/>
                    </a:lnTo>
                    <a:lnTo>
                      <a:pt x="3573" y="928"/>
                    </a:lnTo>
                    <a:lnTo>
                      <a:pt x="3564" y="926"/>
                    </a:lnTo>
                    <a:lnTo>
                      <a:pt x="3552" y="924"/>
                    </a:lnTo>
                    <a:lnTo>
                      <a:pt x="3543" y="923"/>
                    </a:lnTo>
                    <a:lnTo>
                      <a:pt x="3533" y="921"/>
                    </a:lnTo>
                    <a:lnTo>
                      <a:pt x="3526" y="918"/>
                    </a:lnTo>
                    <a:close/>
                  </a:path>
                </a:pathLst>
              </a:custGeom>
              <a:solidFill>
                <a:srgbClr val="8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27" name="Freeform 286"/>
              <p:cNvSpPr>
                <a:spLocks/>
              </p:cNvSpPr>
              <p:nvPr/>
            </p:nvSpPr>
            <p:spPr bwMode="auto">
              <a:xfrm>
                <a:off x="3754" y="13212"/>
                <a:ext cx="25" cy="73"/>
              </a:xfrm>
              <a:custGeom>
                <a:avLst/>
                <a:gdLst>
                  <a:gd name="T0" fmla="*/ 0 w 76"/>
                  <a:gd name="T1" fmla="*/ 1 h 146"/>
                  <a:gd name="T2" fmla="*/ 0 w 76"/>
                  <a:gd name="T3" fmla="*/ 1 h 146"/>
                  <a:gd name="T4" fmla="*/ 0 w 76"/>
                  <a:gd name="T5" fmla="*/ 1 h 146"/>
                  <a:gd name="T6" fmla="*/ 0 w 76"/>
                  <a:gd name="T7" fmla="*/ 1 h 146"/>
                  <a:gd name="T8" fmla="*/ 0 w 76"/>
                  <a:gd name="T9" fmla="*/ 1 h 146"/>
                  <a:gd name="T10" fmla="*/ 0 w 76"/>
                  <a:gd name="T11" fmla="*/ 1 h 146"/>
                  <a:gd name="T12" fmla="*/ 0 w 76"/>
                  <a:gd name="T13" fmla="*/ 1 h 146"/>
                  <a:gd name="T14" fmla="*/ 0 w 76"/>
                  <a:gd name="T15" fmla="*/ 1 h 146"/>
                  <a:gd name="T16" fmla="*/ 0 w 76"/>
                  <a:gd name="T17" fmla="*/ 1 h 146"/>
                  <a:gd name="T18" fmla="*/ 0 w 76"/>
                  <a:gd name="T19" fmla="*/ 0 h 146"/>
                  <a:gd name="T20" fmla="*/ 0 w 76"/>
                  <a:gd name="T21" fmla="*/ 1 h 146"/>
                  <a:gd name="T22" fmla="*/ 0 w 76"/>
                  <a:gd name="T23" fmla="*/ 1 h 146"/>
                  <a:gd name="T24" fmla="*/ 0 w 76"/>
                  <a:gd name="T25" fmla="*/ 1 h 146"/>
                  <a:gd name="T26" fmla="*/ 0 w 76"/>
                  <a:gd name="T27" fmla="*/ 1 h 146"/>
                  <a:gd name="T28" fmla="*/ 0 w 76"/>
                  <a:gd name="T29" fmla="*/ 1 h 146"/>
                  <a:gd name="T30" fmla="*/ 0 w 76"/>
                  <a:gd name="T31" fmla="*/ 1 h 146"/>
                  <a:gd name="T32" fmla="*/ 0 w 76"/>
                  <a:gd name="T33" fmla="*/ 1 h 146"/>
                  <a:gd name="T34" fmla="*/ 0 w 76"/>
                  <a:gd name="T35" fmla="*/ 1 h 146"/>
                  <a:gd name="T36" fmla="*/ 0 w 76"/>
                  <a:gd name="T37" fmla="*/ 1 h 146"/>
                  <a:gd name="T38" fmla="*/ 0 w 76"/>
                  <a:gd name="T39" fmla="*/ 1 h 146"/>
                  <a:gd name="T40" fmla="*/ 0 w 76"/>
                  <a:gd name="T41" fmla="*/ 1 h 146"/>
                  <a:gd name="T42" fmla="*/ 0 w 76"/>
                  <a:gd name="T43" fmla="*/ 1 h 146"/>
                  <a:gd name="T44" fmla="*/ 0 w 76"/>
                  <a:gd name="T45" fmla="*/ 1 h 146"/>
                  <a:gd name="T46" fmla="*/ 0 w 76"/>
                  <a:gd name="T47" fmla="*/ 1 h 146"/>
                  <a:gd name="T48" fmla="*/ 0 w 76"/>
                  <a:gd name="T49" fmla="*/ 1 h 146"/>
                  <a:gd name="T50" fmla="*/ 0 w 76"/>
                  <a:gd name="T51" fmla="*/ 1 h 1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6"/>
                  <a:gd name="T79" fmla="*/ 0 h 146"/>
                  <a:gd name="T80" fmla="*/ 76 w 76"/>
                  <a:gd name="T81" fmla="*/ 146 h 1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6" h="146">
                    <a:moveTo>
                      <a:pt x="1" y="143"/>
                    </a:moveTo>
                    <a:lnTo>
                      <a:pt x="0" y="124"/>
                    </a:lnTo>
                    <a:lnTo>
                      <a:pt x="1" y="106"/>
                    </a:lnTo>
                    <a:lnTo>
                      <a:pt x="1" y="88"/>
                    </a:lnTo>
                    <a:lnTo>
                      <a:pt x="4" y="70"/>
                    </a:lnTo>
                    <a:lnTo>
                      <a:pt x="4" y="52"/>
                    </a:lnTo>
                    <a:lnTo>
                      <a:pt x="4" y="35"/>
                    </a:lnTo>
                    <a:lnTo>
                      <a:pt x="2" y="18"/>
                    </a:lnTo>
                    <a:lnTo>
                      <a:pt x="1" y="2"/>
                    </a:lnTo>
                    <a:lnTo>
                      <a:pt x="10" y="0"/>
                    </a:lnTo>
                    <a:lnTo>
                      <a:pt x="19" y="2"/>
                    </a:lnTo>
                    <a:lnTo>
                      <a:pt x="27" y="5"/>
                    </a:lnTo>
                    <a:lnTo>
                      <a:pt x="38" y="10"/>
                    </a:lnTo>
                    <a:lnTo>
                      <a:pt x="46" y="15"/>
                    </a:lnTo>
                    <a:lnTo>
                      <a:pt x="55" y="21"/>
                    </a:lnTo>
                    <a:lnTo>
                      <a:pt x="65" y="26"/>
                    </a:lnTo>
                    <a:lnTo>
                      <a:pt x="76" y="32"/>
                    </a:lnTo>
                    <a:lnTo>
                      <a:pt x="76" y="143"/>
                    </a:lnTo>
                    <a:lnTo>
                      <a:pt x="65" y="142"/>
                    </a:lnTo>
                    <a:lnTo>
                      <a:pt x="57" y="142"/>
                    </a:lnTo>
                    <a:lnTo>
                      <a:pt x="48" y="143"/>
                    </a:lnTo>
                    <a:lnTo>
                      <a:pt x="39" y="145"/>
                    </a:lnTo>
                    <a:lnTo>
                      <a:pt x="29" y="145"/>
                    </a:lnTo>
                    <a:lnTo>
                      <a:pt x="20" y="146"/>
                    </a:lnTo>
                    <a:lnTo>
                      <a:pt x="10" y="145"/>
                    </a:lnTo>
                    <a:lnTo>
                      <a:pt x="1" y="143"/>
                    </a:lnTo>
                    <a:close/>
                  </a:path>
                </a:pathLst>
              </a:custGeom>
              <a:solidFill>
                <a:srgbClr val="B8C2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28" name="Freeform 287"/>
              <p:cNvSpPr>
                <a:spLocks/>
              </p:cNvSpPr>
              <p:nvPr/>
            </p:nvSpPr>
            <p:spPr bwMode="auto">
              <a:xfrm>
                <a:off x="3343" y="13229"/>
                <a:ext cx="393" cy="53"/>
              </a:xfrm>
              <a:custGeom>
                <a:avLst/>
                <a:gdLst>
                  <a:gd name="T0" fmla="*/ 0 w 1179"/>
                  <a:gd name="T1" fmla="*/ 0 h 107"/>
                  <a:gd name="T2" fmla="*/ 0 w 1179"/>
                  <a:gd name="T3" fmla="*/ 0 h 107"/>
                  <a:gd name="T4" fmla="*/ 0 w 1179"/>
                  <a:gd name="T5" fmla="*/ 0 h 107"/>
                  <a:gd name="T6" fmla="*/ 0 w 1179"/>
                  <a:gd name="T7" fmla="*/ 0 h 107"/>
                  <a:gd name="T8" fmla="*/ 0 w 1179"/>
                  <a:gd name="T9" fmla="*/ 0 h 107"/>
                  <a:gd name="T10" fmla="*/ 0 w 1179"/>
                  <a:gd name="T11" fmla="*/ 0 h 107"/>
                  <a:gd name="T12" fmla="*/ 0 w 1179"/>
                  <a:gd name="T13" fmla="*/ 0 h 107"/>
                  <a:gd name="T14" fmla="*/ 0 w 1179"/>
                  <a:gd name="T15" fmla="*/ 0 h 107"/>
                  <a:gd name="T16" fmla="*/ 0 w 1179"/>
                  <a:gd name="T17" fmla="*/ 0 h 107"/>
                  <a:gd name="T18" fmla="*/ 0 w 1179"/>
                  <a:gd name="T19" fmla="*/ 0 h 107"/>
                  <a:gd name="T20" fmla="*/ 0 w 1179"/>
                  <a:gd name="T21" fmla="*/ 0 h 107"/>
                  <a:gd name="T22" fmla="*/ 0 w 1179"/>
                  <a:gd name="T23" fmla="*/ 0 h 107"/>
                  <a:gd name="T24" fmla="*/ 0 w 1179"/>
                  <a:gd name="T25" fmla="*/ 0 h 107"/>
                  <a:gd name="T26" fmla="*/ 0 w 1179"/>
                  <a:gd name="T27" fmla="*/ 0 h 107"/>
                  <a:gd name="T28" fmla="*/ 0 w 1179"/>
                  <a:gd name="T29" fmla="*/ 0 h 107"/>
                  <a:gd name="T30" fmla="*/ 0 w 1179"/>
                  <a:gd name="T31" fmla="*/ 0 h 107"/>
                  <a:gd name="T32" fmla="*/ 0 w 1179"/>
                  <a:gd name="T33" fmla="*/ 0 h 107"/>
                  <a:gd name="T34" fmla="*/ 0 w 1179"/>
                  <a:gd name="T35" fmla="*/ 0 h 107"/>
                  <a:gd name="T36" fmla="*/ 0 w 1179"/>
                  <a:gd name="T37" fmla="*/ 0 h 107"/>
                  <a:gd name="T38" fmla="*/ 0 w 1179"/>
                  <a:gd name="T39" fmla="*/ 0 h 107"/>
                  <a:gd name="T40" fmla="*/ 0 w 1179"/>
                  <a:gd name="T41" fmla="*/ 0 h 107"/>
                  <a:gd name="T42" fmla="*/ 0 w 1179"/>
                  <a:gd name="T43" fmla="*/ 0 h 107"/>
                  <a:gd name="T44" fmla="*/ 0 w 1179"/>
                  <a:gd name="T45" fmla="*/ 0 h 107"/>
                  <a:gd name="T46" fmla="*/ 0 w 1179"/>
                  <a:gd name="T47" fmla="*/ 0 h 107"/>
                  <a:gd name="T48" fmla="*/ 0 w 1179"/>
                  <a:gd name="T49" fmla="*/ 0 h 107"/>
                  <a:gd name="T50" fmla="*/ 0 w 1179"/>
                  <a:gd name="T51" fmla="*/ 0 h 107"/>
                  <a:gd name="T52" fmla="*/ 0 w 1179"/>
                  <a:gd name="T53" fmla="*/ 0 h 107"/>
                  <a:gd name="T54" fmla="*/ 0 w 1179"/>
                  <a:gd name="T55" fmla="*/ 0 h 107"/>
                  <a:gd name="T56" fmla="*/ 0 w 1179"/>
                  <a:gd name="T57" fmla="*/ 0 h 107"/>
                  <a:gd name="T58" fmla="*/ 0 w 1179"/>
                  <a:gd name="T59" fmla="*/ 0 h 107"/>
                  <a:gd name="T60" fmla="*/ 0 w 1179"/>
                  <a:gd name="T61" fmla="*/ 0 h 107"/>
                  <a:gd name="T62" fmla="*/ 0 w 1179"/>
                  <a:gd name="T63" fmla="*/ 0 h 107"/>
                  <a:gd name="T64" fmla="*/ 0 w 1179"/>
                  <a:gd name="T65" fmla="*/ 0 h 107"/>
                  <a:gd name="T66" fmla="*/ 0 w 1179"/>
                  <a:gd name="T67" fmla="*/ 0 h 107"/>
                  <a:gd name="T68" fmla="*/ 0 w 1179"/>
                  <a:gd name="T69" fmla="*/ 0 h 107"/>
                  <a:gd name="T70" fmla="*/ 0 w 1179"/>
                  <a:gd name="T71" fmla="*/ 0 h 107"/>
                  <a:gd name="T72" fmla="*/ 0 w 1179"/>
                  <a:gd name="T73" fmla="*/ 0 h 107"/>
                  <a:gd name="T74" fmla="*/ 0 w 1179"/>
                  <a:gd name="T75" fmla="*/ 0 h 107"/>
                  <a:gd name="T76" fmla="*/ 0 w 1179"/>
                  <a:gd name="T77" fmla="*/ 0 h 107"/>
                  <a:gd name="T78" fmla="*/ 0 w 1179"/>
                  <a:gd name="T79" fmla="*/ 0 h 107"/>
                  <a:gd name="T80" fmla="*/ 0 w 1179"/>
                  <a:gd name="T81" fmla="*/ 0 h 107"/>
                  <a:gd name="T82" fmla="*/ 0 w 1179"/>
                  <a:gd name="T83" fmla="*/ 0 h 107"/>
                  <a:gd name="T84" fmla="*/ 0 w 1179"/>
                  <a:gd name="T85" fmla="*/ 0 h 107"/>
                  <a:gd name="T86" fmla="*/ 0 w 1179"/>
                  <a:gd name="T87" fmla="*/ 0 h 107"/>
                  <a:gd name="T88" fmla="*/ 0 w 1179"/>
                  <a:gd name="T89" fmla="*/ 0 h 107"/>
                  <a:gd name="T90" fmla="*/ 0 w 1179"/>
                  <a:gd name="T91" fmla="*/ 0 h 107"/>
                  <a:gd name="T92" fmla="*/ 0 w 1179"/>
                  <a:gd name="T93" fmla="*/ 0 h 107"/>
                  <a:gd name="T94" fmla="*/ 0 w 1179"/>
                  <a:gd name="T95" fmla="*/ 0 h 107"/>
                  <a:gd name="T96" fmla="*/ 0 w 1179"/>
                  <a:gd name="T97" fmla="*/ 0 h 107"/>
                  <a:gd name="T98" fmla="*/ 0 w 1179"/>
                  <a:gd name="T99" fmla="*/ 0 h 107"/>
                  <a:gd name="T100" fmla="*/ 0 w 1179"/>
                  <a:gd name="T101" fmla="*/ 0 h 107"/>
                  <a:gd name="T102" fmla="*/ 0 w 1179"/>
                  <a:gd name="T103" fmla="*/ 0 h 107"/>
                  <a:gd name="T104" fmla="*/ 0 w 1179"/>
                  <a:gd name="T105" fmla="*/ 0 h 107"/>
                  <a:gd name="T106" fmla="*/ 0 w 1179"/>
                  <a:gd name="T107" fmla="*/ 0 h 107"/>
                  <a:gd name="T108" fmla="*/ 0 w 1179"/>
                  <a:gd name="T109" fmla="*/ 0 h 107"/>
                  <a:gd name="T110" fmla="*/ 0 w 1179"/>
                  <a:gd name="T111" fmla="*/ 0 h 107"/>
                  <a:gd name="T112" fmla="*/ 0 w 1179"/>
                  <a:gd name="T113" fmla="*/ 0 h 107"/>
                  <a:gd name="T114" fmla="*/ 0 w 1179"/>
                  <a:gd name="T115" fmla="*/ 0 h 107"/>
                  <a:gd name="T116" fmla="*/ 0 w 1179"/>
                  <a:gd name="T117" fmla="*/ 0 h 107"/>
                  <a:gd name="T118" fmla="*/ 0 w 1179"/>
                  <a:gd name="T119" fmla="*/ 0 h 107"/>
                  <a:gd name="T120" fmla="*/ 0 w 1179"/>
                  <a:gd name="T121" fmla="*/ 0 h 10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79"/>
                  <a:gd name="T184" fmla="*/ 0 h 107"/>
                  <a:gd name="T185" fmla="*/ 1179 w 1179"/>
                  <a:gd name="T186" fmla="*/ 107 h 10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79" h="107">
                    <a:moveTo>
                      <a:pt x="875" y="92"/>
                    </a:moveTo>
                    <a:lnTo>
                      <a:pt x="890" y="94"/>
                    </a:lnTo>
                    <a:lnTo>
                      <a:pt x="906" y="95"/>
                    </a:lnTo>
                    <a:lnTo>
                      <a:pt x="922" y="94"/>
                    </a:lnTo>
                    <a:lnTo>
                      <a:pt x="940" y="94"/>
                    </a:lnTo>
                    <a:lnTo>
                      <a:pt x="956" y="91"/>
                    </a:lnTo>
                    <a:lnTo>
                      <a:pt x="972" y="89"/>
                    </a:lnTo>
                    <a:lnTo>
                      <a:pt x="988" y="87"/>
                    </a:lnTo>
                    <a:lnTo>
                      <a:pt x="1005" y="85"/>
                    </a:lnTo>
                    <a:lnTo>
                      <a:pt x="981" y="83"/>
                    </a:lnTo>
                    <a:lnTo>
                      <a:pt x="956" y="82"/>
                    </a:lnTo>
                    <a:lnTo>
                      <a:pt x="931" y="80"/>
                    </a:lnTo>
                    <a:lnTo>
                      <a:pt x="909" y="78"/>
                    </a:lnTo>
                    <a:lnTo>
                      <a:pt x="884" y="75"/>
                    </a:lnTo>
                    <a:lnTo>
                      <a:pt x="861" y="75"/>
                    </a:lnTo>
                    <a:lnTo>
                      <a:pt x="839" y="76"/>
                    </a:lnTo>
                    <a:lnTo>
                      <a:pt x="818" y="81"/>
                    </a:lnTo>
                    <a:lnTo>
                      <a:pt x="823" y="86"/>
                    </a:lnTo>
                    <a:lnTo>
                      <a:pt x="833" y="90"/>
                    </a:lnTo>
                    <a:lnTo>
                      <a:pt x="845" y="91"/>
                    </a:lnTo>
                    <a:lnTo>
                      <a:pt x="856" y="92"/>
                    </a:lnTo>
                    <a:lnTo>
                      <a:pt x="834" y="91"/>
                    </a:lnTo>
                    <a:lnTo>
                      <a:pt x="815" y="90"/>
                    </a:lnTo>
                    <a:lnTo>
                      <a:pt x="795" y="88"/>
                    </a:lnTo>
                    <a:lnTo>
                      <a:pt x="777" y="86"/>
                    </a:lnTo>
                    <a:lnTo>
                      <a:pt x="758" y="82"/>
                    </a:lnTo>
                    <a:lnTo>
                      <a:pt x="739" y="80"/>
                    </a:lnTo>
                    <a:lnTo>
                      <a:pt x="719" y="79"/>
                    </a:lnTo>
                    <a:lnTo>
                      <a:pt x="700" y="79"/>
                    </a:lnTo>
                    <a:lnTo>
                      <a:pt x="716" y="77"/>
                    </a:lnTo>
                    <a:lnTo>
                      <a:pt x="732" y="74"/>
                    </a:lnTo>
                    <a:lnTo>
                      <a:pt x="747" y="69"/>
                    </a:lnTo>
                    <a:lnTo>
                      <a:pt x="763" y="64"/>
                    </a:lnTo>
                    <a:lnTo>
                      <a:pt x="776" y="59"/>
                    </a:lnTo>
                    <a:lnTo>
                      <a:pt x="792" y="55"/>
                    </a:lnTo>
                    <a:lnTo>
                      <a:pt x="808" y="51"/>
                    </a:lnTo>
                    <a:lnTo>
                      <a:pt x="827" y="50"/>
                    </a:lnTo>
                    <a:lnTo>
                      <a:pt x="812" y="44"/>
                    </a:lnTo>
                    <a:lnTo>
                      <a:pt x="799" y="43"/>
                    </a:lnTo>
                    <a:lnTo>
                      <a:pt x="786" y="42"/>
                    </a:lnTo>
                    <a:lnTo>
                      <a:pt x="773" y="44"/>
                    </a:lnTo>
                    <a:lnTo>
                      <a:pt x="758" y="44"/>
                    </a:lnTo>
                    <a:lnTo>
                      <a:pt x="745" y="46"/>
                    </a:lnTo>
                    <a:lnTo>
                      <a:pt x="732" y="48"/>
                    </a:lnTo>
                    <a:lnTo>
                      <a:pt x="719" y="50"/>
                    </a:lnTo>
                    <a:lnTo>
                      <a:pt x="719" y="57"/>
                    </a:lnTo>
                    <a:lnTo>
                      <a:pt x="709" y="57"/>
                    </a:lnTo>
                    <a:lnTo>
                      <a:pt x="697" y="57"/>
                    </a:lnTo>
                    <a:lnTo>
                      <a:pt x="685" y="57"/>
                    </a:lnTo>
                    <a:lnTo>
                      <a:pt x="674" y="57"/>
                    </a:lnTo>
                    <a:lnTo>
                      <a:pt x="662" y="57"/>
                    </a:lnTo>
                    <a:lnTo>
                      <a:pt x="652" y="58"/>
                    </a:lnTo>
                    <a:lnTo>
                      <a:pt x="643" y="61"/>
                    </a:lnTo>
                    <a:lnTo>
                      <a:pt x="637" y="68"/>
                    </a:lnTo>
                    <a:lnTo>
                      <a:pt x="640" y="71"/>
                    </a:lnTo>
                    <a:lnTo>
                      <a:pt x="627" y="72"/>
                    </a:lnTo>
                    <a:lnTo>
                      <a:pt x="615" y="73"/>
                    </a:lnTo>
                    <a:lnTo>
                      <a:pt x="602" y="71"/>
                    </a:lnTo>
                    <a:lnTo>
                      <a:pt x="592" y="70"/>
                    </a:lnTo>
                    <a:lnTo>
                      <a:pt x="579" y="68"/>
                    </a:lnTo>
                    <a:lnTo>
                      <a:pt x="565" y="66"/>
                    </a:lnTo>
                    <a:lnTo>
                      <a:pt x="551" y="65"/>
                    </a:lnTo>
                    <a:lnTo>
                      <a:pt x="536" y="68"/>
                    </a:lnTo>
                    <a:lnTo>
                      <a:pt x="532" y="57"/>
                    </a:lnTo>
                    <a:lnTo>
                      <a:pt x="536" y="54"/>
                    </a:lnTo>
                    <a:lnTo>
                      <a:pt x="545" y="54"/>
                    </a:lnTo>
                    <a:lnTo>
                      <a:pt x="554" y="53"/>
                    </a:lnTo>
                    <a:lnTo>
                      <a:pt x="562" y="52"/>
                    </a:lnTo>
                    <a:lnTo>
                      <a:pt x="570" y="50"/>
                    </a:lnTo>
                    <a:lnTo>
                      <a:pt x="577" y="47"/>
                    </a:lnTo>
                    <a:lnTo>
                      <a:pt x="583" y="43"/>
                    </a:lnTo>
                    <a:lnTo>
                      <a:pt x="589" y="38"/>
                    </a:lnTo>
                    <a:lnTo>
                      <a:pt x="580" y="34"/>
                    </a:lnTo>
                    <a:lnTo>
                      <a:pt x="571" y="32"/>
                    </a:lnTo>
                    <a:lnTo>
                      <a:pt x="561" y="29"/>
                    </a:lnTo>
                    <a:lnTo>
                      <a:pt x="552" y="29"/>
                    </a:lnTo>
                    <a:lnTo>
                      <a:pt x="542" y="29"/>
                    </a:lnTo>
                    <a:lnTo>
                      <a:pt x="532" y="32"/>
                    </a:lnTo>
                    <a:lnTo>
                      <a:pt x="523" y="34"/>
                    </a:lnTo>
                    <a:lnTo>
                      <a:pt x="517" y="38"/>
                    </a:lnTo>
                    <a:lnTo>
                      <a:pt x="504" y="48"/>
                    </a:lnTo>
                    <a:lnTo>
                      <a:pt x="488" y="56"/>
                    </a:lnTo>
                    <a:lnTo>
                      <a:pt x="469" y="61"/>
                    </a:lnTo>
                    <a:lnTo>
                      <a:pt x="450" y="65"/>
                    </a:lnTo>
                    <a:lnTo>
                      <a:pt x="428" y="66"/>
                    </a:lnTo>
                    <a:lnTo>
                      <a:pt x="406" y="68"/>
                    </a:lnTo>
                    <a:lnTo>
                      <a:pt x="386" y="68"/>
                    </a:lnTo>
                    <a:lnTo>
                      <a:pt x="368" y="68"/>
                    </a:lnTo>
                    <a:lnTo>
                      <a:pt x="352" y="63"/>
                    </a:lnTo>
                    <a:lnTo>
                      <a:pt x="337" y="61"/>
                    </a:lnTo>
                    <a:lnTo>
                      <a:pt x="321" y="60"/>
                    </a:lnTo>
                    <a:lnTo>
                      <a:pt x="305" y="60"/>
                    </a:lnTo>
                    <a:lnTo>
                      <a:pt x="288" y="60"/>
                    </a:lnTo>
                    <a:lnTo>
                      <a:pt x="270" y="62"/>
                    </a:lnTo>
                    <a:lnTo>
                      <a:pt x="252" y="64"/>
                    </a:lnTo>
                    <a:lnTo>
                      <a:pt x="235" y="68"/>
                    </a:lnTo>
                    <a:lnTo>
                      <a:pt x="214" y="70"/>
                    </a:lnTo>
                    <a:lnTo>
                      <a:pt x="194" y="72"/>
                    </a:lnTo>
                    <a:lnTo>
                      <a:pt x="174" y="73"/>
                    </a:lnTo>
                    <a:lnTo>
                      <a:pt x="153" y="74"/>
                    </a:lnTo>
                    <a:lnTo>
                      <a:pt x="131" y="73"/>
                    </a:lnTo>
                    <a:lnTo>
                      <a:pt x="109" y="73"/>
                    </a:lnTo>
                    <a:lnTo>
                      <a:pt x="87" y="73"/>
                    </a:lnTo>
                    <a:lnTo>
                      <a:pt x="67" y="73"/>
                    </a:lnTo>
                    <a:lnTo>
                      <a:pt x="58" y="64"/>
                    </a:lnTo>
                    <a:lnTo>
                      <a:pt x="51" y="59"/>
                    </a:lnTo>
                    <a:lnTo>
                      <a:pt x="39" y="55"/>
                    </a:lnTo>
                    <a:lnTo>
                      <a:pt x="30" y="52"/>
                    </a:lnTo>
                    <a:lnTo>
                      <a:pt x="19" y="46"/>
                    </a:lnTo>
                    <a:lnTo>
                      <a:pt x="10" y="41"/>
                    </a:lnTo>
                    <a:lnTo>
                      <a:pt x="2" y="33"/>
                    </a:lnTo>
                    <a:lnTo>
                      <a:pt x="0" y="22"/>
                    </a:lnTo>
                    <a:lnTo>
                      <a:pt x="4" y="15"/>
                    </a:lnTo>
                    <a:lnTo>
                      <a:pt x="13" y="12"/>
                    </a:lnTo>
                    <a:lnTo>
                      <a:pt x="22" y="12"/>
                    </a:lnTo>
                    <a:lnTo>
                      <a:pt x="33" y="15"/>
                    </a:lnTo>
                    <a:lnTo>
                      <a:pt x="43" y="16"/>
                    </a:lnTo>
                    <a:lnTo>
                      <a:pt x="55" y="16"/>
                    </a:lnTo>
                    <a:lnTo>
                      <a:pt x="64" y="12"/>
                    </a:lnTo>
                    <a:lnTo>
                      <a:pt x="74" y="6"/>
                    </a:lnTo>
                    <a:lnTo>
                      <a:pt x="87" y="2"/>
                    </a:lnTo>
                    <a:lnTo>
                      <a:pt x="100" y="1"/>
                    </a:lnTo>
                    <a:lnTo>
                      <a:pt x="112" y="2"/>
                    </a:lnTo>
                    <a:lnTo>
                      <a:pt x="125" y="5"/>
                    </a:lnTo>
                    <a:lnTo>
                      <a:pt x="137" y="7"/>
                    </a:lnTo>
                    <a:lnTo>
                      <a:pt x="150" y="9"/>
                    </a:lnTo>
                    <a:lnTo>
                      <a:pt x="163" y="9"/>
                    </a:lnTo>
                    <a:lnTo>
                      <a:pt x="182" y="8"/>
                    </a:lnTo>
                    <a:lnTo>
                      <a:pt x="222" y="7"/>
                    </a:lnTo>
                    <a:lnTo>
                      <a:pt x="263" y="5"/>
                    </a:lnTo>
                    <a:lnTo>
                      <a:pt x="304" y="3"/>
                    </a:lnTo>
                    <a:lnTo>
                      <a:pt x="345" y="2"/>
                    </a:lnTo>
                    <a:lnTo>
                      <a:pt x="384" y="0"/>
                    </a:lnTo>
                    <a:lnTo>
                      <a:pt x="425" y="1"/>
                    </a:lnTo>
                    <a:lnTo>
                      <a:pt x="464" y="3"/>
                    </a:lnTo>
                    <a:lnTo>
                      <a:pt x="505" y="8"/>
                    </a:lnTo>
                    <a:lnTo>
                      <a:pt x="517" y="4"/>
                    </a:lnTo>
                    <a:lnTo>
                      <a:pt x="533" y="3"/>
                    </a:lnTo>
                    <a:lnTo>
                      <a:pt x="551" y="3"/>
                    </a:lnTo>
                    <a:lnTo>
                      <a:pt x="568" y="5"/>
                    </a:lnTo>
                    <a:lnTo>
                      <a:pt x="586" y="6"/>
                    </a:lnTo>
                    <a:lnTo>
                      <a:pt x="605" y="8"/>
                    </a:lnTo>
                    <a:lnTo>
                      <a:pt x="621" y="10"/>
                    </a:lnTo>
                    <a:lnTo>
                      <a:pt x="637" y="11"/>
                    </a:lnTo>
                    <a:lnTo>
                      <a:pt x="703" y="8"/>
                    </a:lnTo>
                    <a:lnTo>
                      <a:pt x="770" y="8"/>
                    </a:lnTo>
                    <a:lnTo>
                      <a:pt x="837" y="7"/>
                    </a:lnTo>
                    <a:lnTo>
                      <a:pt x="905" y="9"/>
                    </a:lnTo>
                    <a:lnTo>
                      <a:pt x="970" y="9"/>
                    </a:lnTo>
                    <a:lnTo>
                      <a:pt x="1038" y="12"/>
                    </a:lnTo>
                    <a:lnTo>
                      <a:pt x="1105" y="16"/>
                    </a:lnTo>
                    <a:lnTo>
                      <a:pt x="1172" y="22"/>
                    </a:lnTo>
                    <a:lnTo>
                      <a:pt x="1174" y="28"/>
                    </a:lnTo>
                    <a:lnTo>
                      <a:pt x="1179" y="33"/>
                    </a:lnTo>
                    <a:lnTo>
                      <a:pt x="1175" y="35"/>
                    </a:lnTo>
                    <a:lnTo>
                      <a:pt x="1175" y="39"/>
                    </a:lnTo>
                    <a:lnTo>
                      <a:pt x="1175" y="43"/>
                    </a:lnTo>
                    <a:lnTo>
                      <a:pt x="1176" y="46"/>
                    </a:lnTo>
                    <a:lnTo>
                      <a:pt x="1156" y="35"/>
                    </a:lnTo>
                    <a:lnTo>
                      <a:pt x="1136" y="33"/>
                    </a:lnTo>
                    <a:lnTo>
                      <a:pt x="1112" y="34"/>
                    </a:lnTo>
                    <a:lnTo>
                      <a:pt x="1090" y="38"/>
                    </a:lnTo>
                    <a:lnTo>
                      <a:pt x="1065" y="41"/>
                    </a:lnTo>
                    <a:lnTo>
                      <a:pt x="1045" y="43"/>
                    </a:lnTo>
                    <a:lnTo>
                      <a:pt x="1026" y="38"/>
                    </a:lnTo>
                    <a:lnTo>
                      <a:pt x="1013" y="27"/>
                    </a:lnTo>
                    <a:lnTo>
                      <a:pt x="994" y="27"/>
                    </a:lnTo>
                    <a:lnTo>
                      <a:pt x="989" y="36"/>
                    </a:lnTo>
                    <a:lnTo>
                      <a:pt x="995" y="45"/>
                    </a:lnTo>
                    <a:lnTo>
                      <a:pt x="1000" y="48"/>
                    </a:lnTo>
                    <a:lnTo>
                      <a:pt x="1008" y="53"/>
                    </a:lnTo>
                    <a:lnTo>
                      <a:pt x="1017" y="55"/>
                    </a:lnTo>
                    <a:lnTo>
                      <a:pt x="1027" y="57"/>
                    </a:lnTo>
                    <a:lnTo>
                      <a:pt x="1179" y="65"/>
                    </a:lnTo>
                    <a:lnTo>
                      <a:pt x="1150" y="87"/>
                    </a:lnTo>
                    <a:lnTo>
                      <a:pt x="1118" y="100"/>
                    </a:lnTo>
                    <a:lnTo>
                      <a:pt x="1080" y="106"/>
                    </a:lnTo>
                    <a:lnTo>
                      <a:pt x="1040" y="107"/>
                    </a:lnTo>
                    <a:lnTo>
                      <a:pt x="998" y="103"/>
                    </a:lnTo>
                    <a:lnTo>
                      <a:pt x="956" y="99"/>
                    </a:lnTo>
                    <a:lnTo>
                      <a:pt x="915" y="95"/>
                    </a:lnTo>
                    <a:lnTo>
                      <a:pt x="878" y="95"/>
                    </a:lnTo>
                    <a:lnTo>
                      <a:pt x="875" y="92"/>
                    </a:lnTo>
                    <a:close/>
                  </a:path>
                </a:pathLst>
              </a:custGeom>
              <a:solidFill>
                <a:srgbClr val="DE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29" name="Freeform 288"/>
              <p:cNvSpPr>
                <a:spLocks/>
              </p:cNvSpPr>
              <p:nvPr/>
            </p:nvSpPr>
            <p:spPr bwMode="auto">
              <a:xfrm>
                <a:off x="3130" y="13197"/>
                <a:ext cx="175" cy="81"/>
              </a:xfrm>
              <a:custGeom>
                <a:avLst/>
                <a:gdLst>
                  <a:gd name="T0" fmla="*/ 0 w 527"/>
                  <a:gd name="T1" fmla="*/ 1 h 161"/>
                  <a:gd name="T2" fmla="*/ 0 w 527"/>
                  <a:gd name="T3" fmla="*/ 1 h 161"/>
                  <a:gd name="T4" fmla="*/ 0 w 527"/>
                  <a:gd name="T5" fmla="*/ 1 h 161"/>
                  <a:gd name="T6" fmla="*/ 0 w 527"/>
                  <a:gd name="T7" fmla="*/ 1 h 161"/>
                  <a:gd name="T8" fmla="*/ 0 w 527"/>
                  <a:gd name="T9" fmla="*/ 1 h 161"/>
                  <a:gd name="T10" fmla="*/ 0 w 527"/>
                  <a:gd name="T11" fmla="*/ 1 h 161"/>
                  <a:gd name="T12" fmla="*/ 0 w 527"/>
                  <a:gd name="T13" fmla="*/ 1 h 161"/>
                  <a:gd name="T14" fmla="*/ 0 w 527"/>
                  <a:gd name="T15" fmla="*/ 1 h 161"/>
                  <a:gd name="T16" fmla="*/ 0 w 527"/>
                  <a:gd name="T17" fmla="*/ 1 h 161"/>
                  <a:gd name="T18" fmla="*/ 0 w 527"/>
                  <a:gd name="T19" fmla="*/ 1 h 161"/>
                  <a:gd name="T20" fmla="*/ 0 w 527"/>
                  <a:gd name="T21" fmla="*/ 1 h 161"/>
                  <a:gd name="T22" fmla="*/ 0 w 527"/>
                  <a:gd name="T23" fmla="*/ 1 h 161"/>
                  <a:gd name="T24" fmla="*/ 0 w 527"/>
                  <a:gd name="T25" fmla="*/ 1 h 161"/>
                  <a:gd name="T26" fmla="*/ 0 w 527"/>
                  <a:gd name="T27" fmla="*/ 1 h 161"/>
                  <a:gd name="T28" fmla="*/ 0 w 527"/>
                  <a:gd name="T29" fmla="*/ 1 h 161"/>
                  <a:gd name="T30" fmla="*/ 0 w 527"/>
                  <a:gd name="T31" fmla="*/ 1 h 161"/>
                  <a:gd name="T32" fmla="*/ 0 w 527"/>
                  <a:gd name="T33" fmla="*/ 1 h 161"/>
                  <a:gd name="T34" fmla="*/ 0 w 527"/>
                  <a:gd name="T35" fmla="*/ 1 h 161"/>
                  <a:gd name="T36" fmla="*/ 0 w 527"/>
                  <a:gd name="T37" fmla="*/ 1 h 161"/>
                  <a:gd name="T38" fmla="*/ 0 w 527"/>
                  <a:gd name="T39" fmla="*/ 1 h 161"/>
                  <a:gd name="T40" fmla="*/ 0 w 527"/>
                  <a:gd name="T41" fmla="*/ 1 h 161"/>
                  <a:gd name="T42" fmla="*/ 0 w 527"/>
                  <a:gd name="T43" fmla="*/ 1 h 161"/>
                  <a:gd name="T44" fmla="*/ 0 w 527"/>
                  <a:gd name="T45" fmla="*/ 1 h 161"/>
                  <a:gd name="T46" fmla="*/ 0 w 527"/>
                  <a:gd name="T47" fmla="*/ 1 h 161"/>
                  <a:gd name="T48" fmla="*/ 0 w 527"/>
                  <a:gd name="T49" fmla="*/ 1 h 161"/>
                  <a:gd name="T50" fmla="*/ 0 w 527"/>
                  <a:gd name="T51" fmla="*/ 1 h 161"/>
                  <a:gd name="T52" fmla="*/ 0 w 527"/>
                  <a:gd name="T53" fmla="*/ 1 h 161"/>
                  <a:gd name="T54" fmla="*/ 0 w 527"/>
                  <a:gd name="T55" fmla="*/ 1 h 161"/>
                  <a:gd name="T56" fmla="*/ 0 w 527"/>
                  <a:gd name="T57" fmla="*/ 1 h 161"/>
                  <a:gd name="T58" fmla="*/ 0 w 527"/>
                  <a:gd name="T59" fmla="*/ 1 h 161"/>
                  <a:gd name="T60" fmla="*/ 0 w 527"/>
                  <a:gd name="T61" fmla="*/ 1 h 161"/>
                  <a:gd name="T62" fmla="*/ 0 w 527"/>
                  <a:gd name="T63" fmla="*/ 1 h 161"/>
                  <a:gd name="T64" fmla="*/ 0 w 527"/>
                  <a:gd name="T65" fmla="*/ 1 h 1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7"/>
                  <a:gd name="T100" fmla="*/ 0 h 161"/>
                  <a:gd name="T101" fmla="*/ 527 w 527"/>
                  <a:gd name="T102" fmla="*/ 161 h 1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7" h="161">
                    <a:moveTo>
                      <a:pt x="149" y="154"/>
                    </a:moveTo>
                    <a:lnTo>
                      <a:pt x="148" y="159"/>
                    </a:lnTo>
                    <a:lnTo>
                      <a:pt x="139" y="159"/>
                    </a:lnTo>
                    <a:lnTo>
                      <a:pt x="126" y="158"/>
                    </a:lnTo>
                    <a:lnTo>
                      <a:pt x="116" y="159"/>
                    </a:lnTo>
                    <a:lnTo>
                      <a:pt x="123" y="159"/>
                    </a:lnTo>
                    <a:lnTo>
                      <a:pt x="130" y="159"/>
                    </a:lnTo>
                    <a:lnTo>
                      <a:pt x="136" y="158"/>
                    </a:lnTo>
                    <a:lnTo>
                      <a:pt x="142" y="156"/>
                    </a:lnTo>
                    <a:lnTo>
                      <a:pt x="142" y="154"/>
                    </a:lnTo>
                    <a:lnTo>
                      <a:pt x="130" y="155"/>
                    </a:lnTo>
                    <a:lnTo>
                      <a:pt x="120" y="154"/>
                    </a:lnTo>
                    <a:lnTo>
                      <a:pt x="108" y="151"/>
                    </a:lnTo>
                    <a:lnTo>
                      <a:pt x="100" y="147"/>
                    </a:lnTo>
                    <a:lnTo>
                      <a:pt x="88" y="143"/>
                    </a:lnTo>
                    <a:lnTo>
                      <a:pt x="81" y="142"/>
                    </a:lnTo>
                    <a:lnTo>
                      <a:pt x="73" y="143"/>
                    </a:lnTo>
                    <a:lnTo>
                      <a:pt x="70" y="149"/>
                    </a:lnTo>
                    <a:lnTo>
                      <a:pt x="12" y="137"/>
                    </a:lnTo>
                    <a:lnTo>
                      <a:pt x="5" y="121"/>
                    </a:lnTo>
                    <a:lnTo>
                      <a:pt x="2" y="107"/>
                    </a:lnTo>
                    <a:lnTo>
                      <a:pt x="0" y="93"/>
                    </a:lnTo>
                    <a:lnTo>
                      <a:pt x="3" y="81"/>
                    </a:lnTo>
                    <a:lnTo>
                      <a:pt x="3" y="67"/>
                    </a:lnTo>
                    <a:lnTo>
                      <a:pt x="6" y="53"/>
                    </a:lnTo>
                    <a:lnTo>
                      <a:pt x="5" y="38"/>
                    </a:lnTo>
                    <a:lnTo>
                      <a:pt x="5" y="25"/>
                    </a:lnTo>
                    <a:lnTo>
                      <a:pt x="43" y="12"/>
                    </a:lnTo>
                    <a:lnTo>
                      <a:pt x="85" y="5"/>
                    </a:lnTo>
                    <a:lnTo>
                      <a:pt x="127" y="2"/>
                    </a:lnTo>
                    <a:lnTo>
                      <a:pt x="171" y="2"/>
                    </a:lnTo>
                    <a:lnTo>
                      <a:pt x="214" y="2"/>
                    </a:lnTo>
                    <a:lnTo>
                      <a:pt x="258" y="3"/>
                    </a:lnTo>
                    <a:lnTo>
                      <a:pt x="301" y="2"/>
                    </a:lnTo>
                    <a:lnTo>
                      <a:pt x="347" y="0"/>
                    </a:lnTo>
                    <a:lnTo>
                      <a:pt x="364" y="1"/>
                    </a:lnTo>
                    <a:lnTo>
                      <a:pt x="386" y="2"/>
                    </a:lnTo>
                    <a:lnTo>
                      <a:pt x="407" y="2"/>
                    </a:lnTo>
                    <a:lnTo>
                      <a:pt x="429" y="4"/>
                    </a:lnTo>
                    <a:lnTo>
                      <a:pt x="446" y="8"/>
                    </a:lnTo>
                    <a:lnTo>
                      <a:pt x="464" y="14"/>
                    </a:lnTo>
                    <a:lnTo>
                      <a:pt x="475" y="23"/>
                    </a:lnTo>
                    <a:lnTo>
                      <a:pt x="484" y="40"/>
                    </a:lnTo>
                    <a:lnTo>
                      <a:pt x="487" y="49"/>
                    </a:lnTo>
                    <a:lnTo>
                      <a:pt x="489" y="61"/>
                    </a:lnTo>
                    <a:lnTo>
                      <a:pt x="487" y="72"/>
                    </a:lnTo>
                    <a:lnTo>
                      <a:pt x="487" y="85"/>
                    </a:lnTo>
                    <a:lnTo>
                      <a:pt x="487" y="96"/>
                    </a:lnTo>
                    <a:lnTo>
                      <a:pt x="491" y="106"/>
                    </a:lnTo>
                    <a:lnTo>
                      <a:pt x="500" y="114"/>
                    </a:lnTo>
                    <a:lnTo>
                      <a:pt x="518" y="119"/>
                    </a:lnTo>
                    <a:lnTo>
                      <a:pt x="519" y="124"/>
                    </a:lnTo>
                    <a:lnTo>
                      <a:pt x="525" y="132"/>
                    </a:lnTo>
                    <a:lnTo>
                      <a:pt x="527" y="138"/>
                    </a:lnTo>
                    <a:lnTo>
                      <a:pt x="522" y="145"/>
                    </a:lnTo>
                    <a:lnTo>
                      <a:pt x="478" y="152"/>
                    </a:lnTo>
                    <a:lnTo>
                      <a:pt x="434" y="156"/>
                    </a:lnTo>
                    <a:lnTo>
                      <a:pt x="391" y="158"/>
                    </a:lnTo>
                    <a:lnTo>
                      <a:pt x="347" y="161"/>
                    </a:lnTo>
                    <a:lnTo>
                      <a:pt x="301" y="161"/>
                    </a:lnTo>
                    <a:lnTo>
                      <a:pt x="258" y="161"/>
                    </a:lnTo>
                    <a:lnTo>
                      <a:pt x="212" y="161"/>
                    </a:lnTo>
                    <a:lnTo>
                      <a:pt x="168" y="161"/>
                    </a:lnTo>
                    <a:lnTo>
                      <a:pt x="164" y="158"/>
                    </a:lnTo>
                    <a:lnTo>
                      <a:pt x="163" y="154"/>
                    </a:lnTo>
                    <a:lnTo>
                      <a:pt x="157" y="152"/>
                    </a:lnTo>
                    <a:lnTo>
                      <a:pt x="149" y="154"/>
                    </a:lnTo>
                    <a:close/>
                  </a:path>
                </a:pathLst>
              </a:custGeom>
              <a:solidFill>
                <a:srgbClr val="9E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30" name="Freeform 289"/>
              <p:cNvSpPr>
                <a:spLocks/>
              </p:cNvSpPr>
              <p:nvPr/>
            </p:nvSpPr>
            <p:spPr bwMode="auto">
              <a:xfrm>
                <a:off x="4474" y="13277"/>
                <a:ext cx="12" cy="1"/>
              </a:xfrm>
              <a:custGeom>
                <a:avLst/>
                <a:gdLst>
                  <a:gd name="T0" fmla="*/ 0 w 38"/>
                  <a:gd name="T1" fmla="*/ 0 h 1"/>
                  <a:gd name="T2" fmla="*/ 0 w 38"/>
                  <a:gd name="T3" fmla="*/ 0 h 1"/>
                  <a:gd name="T4" fmla="*/ 0 w 38"/>
                  <a:gd name="T5" fmla="*/ 0 h 1"/>
                  <a:gd name="T6" fmla="*/ 0 60000 65536"/>
                  <a:gd name="T7" fmla="*/ 0 60000 65536"/>
                  <a:gd name="T8" fmla="*/ 0 60000 65536"/>
                  <a:gd name="T9" fmla="*/ 0 w 38"/>
                  <a:gd name="T10" fmla="*/ 0 h 1"/>
                  <a:gd name="T11" fmla="*/ 38 w 38"/>
                  <a:gd name="T12" fmla="*/ 1 h 1"/>
                </a:gdLst>
                <a:ahLst/>
                <a:cxnLst>
                  <a:cxn ang="T6">
                    <a:pos x="T0" y="T1"/>
                  </a:cxn>
                  <a:cxn ang="T7">
                    <a:pos x="T2" y="T3"/>
                  </a:cxn>
                  <a:cxn ang="T8">
                    <a:pos x="T4" y="T5"/>
                  </a:cxn>
                </a:cxnLst>
                <a:rect l="T9" t="T10" r="T11" b="T12"/>
                <a:pathLst>
                  <a:path w="38" h="1">
                    <a:moveTo>
                      <a:pt x="38" y="0"/>
                    </a:moveTo>
                    <a:lnTo>
                      <a:pt x="0" y="0"/>
                    </a:lnTo>
                    <a:lnTo>
                      <a:pt x="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31" name="Freeform 290"/>
              <p:cNvSpPr>
                <a:spLocks/>
              </p:cNvSpPr>
              <p:nvPr/>
            </p:nvSpPr>
            <p:spPr bwMode="auto">
              <a:xfrm>
                <a:off x="3273" y="13265"/>
                <a:ext cx="4" cy="4"/>
              </a:xfrm>
              <a:custGeom>
                <a:avLst/>
                <a:gdLst>
                  <a:gd name="T0" fmla="*/ 0 w 14"/>
                  <a:gd name="T1" fmla="*/ 1 h 6"/>
                  <a:gd name="T2" fmla="*/ 0 w 14"/>
                  <a:gd name="T3" fmla="*/ 1 h 6"/>
                  <a:gd name="T4" fmla="*/ 0 w 14"/>
                  <a:gd name="T5" fmla="*/ 1 h 6"/>
                  <a:gd name="T6" fmla="*/ 0 w 14"/>
                  <a:gd name="T7" fmla="*/ 0 h 6"/>
                  <a:gd name="T8" fmla="*/ 0 w 14"/>
                  <a:gd name="T9" fmla="*/ 0 h 6"/>
                  <a:gd name="T10" fmla="*/ 0 w 14"/>
                  <a:gd name="T11" fmla="*/ 1 h 6"/>
                  <a:gd name="T12" fmla="*/ 0 w 14"/>
                  <a:gd name="T13" fmla="*/ 1 h 6"/>
                  <a:gd name="T14" fmla="*/ 0 60000 65536"/>
                  <a:gd name="T15" fmla="*/ 0 60000 65536"/>
                  <a:gd name="T16" fmla="*/ 0 60000 65536"/>
                  <a:gd name="T17" fmla="*/ 0 60000 65536"/>
                  <a:gd name="T18" fmla="*/ 0 60000 65536"/>
                  <a:gd name="T19" fmla="*/ 0 60000 65536"/>
                  <a:gd name="T20" fmla="*/ 0 60000 65536"/>
                  <a:gd name="T21" fmla="*/ 0 w 14"/>
                  <a:gd name="T22" fmla="*/ 0 h 6"/>
                  <a:gd name="T23" fmla="*/ 14 w 14"/>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6">
                    <a:moveTo>
                      <a:pt x="0" y="6"/>
                    </a:moveTo>
                    <a:lnTo>
                      <a:pt x="1" y="2"/>
                    </a:lnTo>
                    <a:lnTo>
                      <a:pt x="5" y="1"/>
                    </a:lnTo>
                    <a:lnTo>
                      <a:pt x="10" y="0"/>
                    </a:lnTo>
                    <a:lnTo>
                      <a:pt x="14" y="0"/>
                    </a:lnTo>
                    <a:lnTo>
                      <a:pt x="8" y="3"/>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32" name="Freeform 291"/>
              <p:cNvSpPr>
                <a:spLocks/>
              </p:cNvSpPr>
              <p:nvPr/>
            </p:nvSpPr>
            <p:spPr bwMode="auto">
              <a:xfrm>
                <a:off x="3624" y="13262"/>
                <a:ext cx="17" cy="1"/>
              </a:xfrm>
              <a:custGeom>
                <a:avLst/>
                <a:gdLst>
                  <a:gd name="T0" fmla="*/ 0 w 51"/>
                  <a:gd name="T1" fmla="*/ 0 h 1"/>
                  <a:gd name="T2" fmla="*/ 0 w 51"/>
                  <a:gd name="T3" fmla="*/ 0 h 1"/>
                  <a:gd name="T4" fmla="*/ 0 w 51"/>
                  <a:gd name="T5" fmla="*/ 0 h 1"/>
                  <a:gd name="T6" fmla="*/ 0 60000 65536"/>
                  <a:gd name="T7" fmla="*/ 0 60000 65536"/>
                  <a:gd name="T8" fmla="*/ 0 60000 65536"/>
                  <a:gd name="T9" fmla="*/ 0 w 51"/>
                  <a:gd name="T10" fmla="*/ 0 h 1"/>
                  <a:gd name="T11" fmla="*/ 51 w 51"/>
                  <a:gd name="T12" fmla="*/ 1 h 1"/>
                </a:gdLst>
                <a:ahLst/>
                <a:cxnLst>
                  <a:cxn ang="T6">
                    <a:pos x="T0" y="T1"/>
                  </a:cxn>
                  <a:cxn ang="T7">
                    <a:pos x="T2" y="T3"/>
                  </a:cxn>
                  <a:cxn ang="T8">
                    <a:pos x="T4" y="T5"/>
                  </a:cxn>
                </a:cxnLst>
                <a:rect l="T9" t="T10" r="T11" b="T12"/>
                <a:pathLst>
                  <a:path w="51" h="1">
                    <a:moveTo>
                      <a:pt x="51" y="0"/>
                    </a:moveTo>
                    <a:lnTo>
                      <a:pt x="0" y="0"/>
                    </a:lnTo>
                    <a:lnTo>
                      <a:pt x="5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33" name="Freeform 292"/>
              <p:cNvSpPr>
                <a:spLocks/>
              </p:cNvSpPr>
              <p:nvPr/>
            </p:nvSpPr>
            <p:spPr bwMode="auto">
              <a:xfrm>
                <a:off x="3289" y="13162"/>
                <a:ext cx="155" cy="98"/>
              </a:xfrm>
              <a:custGeom>
                <a:avLst/>
                <a:gdLst>
                  <a:gd name="T0" fmla="*/ 0 w 464"/>
                  <a:gd name="T1" fmla="*/ 1 h 196"/>
                  <a:gd name="T2" fmla="*/ 0 w 464"/>
                  <a:gd name="T3" fmla="*/ 1 h 196"/>
                  <a:gd name="T4" fmla="*/ 0 w 464"/>
                  <a:gd name="T5" fmla="*/ 1 h 196"/>
                  <a:gd name="T6" fmla="*/ 0 w 464"/>
                  <a:gd name="T7" fmla="*/ 1 h 196"/>
                  <a:gd name="T8" fmla="*/ 0 w 464"/>
                  <a:gd name="T9" fmla="*/ 1 h 196"/>
                  <a:gd name="T10" fmla="*/ 0 w 464"/>
                  <a:gd name="T11" fmla="*/ 1 h 196"/>
                  <a:gd name="T12" fmla="*/ 0 w 464"/>
                  <a:gd name="T13" fmla="*/ 1 h 196"/>
                  <a:gd name="T14" fmla="*/ 0 w 464"/>
                  <a:gd name="T15" fmla="*/ 1 h 196"/>
                  <a:gd name="T16" fmla="*/ 0 w 464"/>
                  <a:gd name="T17" fmla="*/ 1 h 196"/>
                  <a:gd name="T18" fmla="*/ 0 w 464"/>
                  <a:gd name="T19" fmla="*/ 1 h 196"/>
                  <a:gd name="T20" fmla="*/ 0 w 464"/>
                  <a:gd name="T21" fmla="*/ 1 h 196"/>
                  <a:gd name="T22" fmla="*/ 0 w 464"/>
                  <a:gd name="T23" fmla="*/ 1 h 196"/>
                  <a:gd name="T24" fmla="*/ 0 w 464"/>
                  <a:gd name="T25" fmla="*/ 1 h 196"/>
                  <a:gd name="T26" fmla="*/ 0 w 464"/>
                  <a:gd name="T27" fmla="*/ 1 h 196"/>
                  <a:gd name="T28" fmla="*/ 0 w 464"/>
                  <a:gd name="T29" fmla="*/ 1 h 196"/>
                  <a:gd name="T30" fmla="*/ 0 w 464"/>
                  <a:gd name="T31" fmla="*/ 1 h 196"/>
                  <a:gd name="T32" fmla="*/ 0 w 464"/>
                  <a:gd name="T33" fmla="*/ 1 h 196"/>
                  <a:gd name="T34" fmla="*/ 0 w 464"/>
                  <a:gd name="T35" fmla="*/ 1 h 196"/>
                  <a:gd name="T36" fmla="*/ 0 w 464"/>
                  <a:gd name="T37" fmla="*/ 0 h 196"/>
                  <a:gd name="T38" fmla="*/ 0 w 464"/>
                  <a:gd name="T39" fmla="*/ 0 h 196"/>
                  <a:gd name="T40" fmla="*/ 0 w 464"/>
                  <a:gd name="T41" fmla="*/ 1 h 196"/>
                  <a:gd name="T42" fmla="*/ 0 w 464"/>
                  <a:gd name="T43" fmla="*/ 1 h 196"/>
                  <a:gd name="T44" fmla="*/ 0 w 464"/>
                  <a:gd name="T45" fmla="*/ 1 h 196"/>
                  <a:gd name="T46" fmla="*/ 0 w 464"/>
                  <a:gd name="T47" fmla="*/ 1 h 196"/>
                  <a:gd name="T48" fmla="*/ 0 w 464"/>
                  <a:gd name="T49" fmla="*/ 1 h 196"/>
                  <a:gd name="T50" fmla="*/ 0 w 464"/>
                  <a:gd name="T51" fmla="*/ 1 h 196"/>
                  <a:gd name="T52" fmla="*/ 0 w 464"/>
                  <a:gd name="T53" fmla="*/ 1 h 196"/>
                  <a:gd name="T54" fmla="*/ 0 w 464"/>
                  <a:gd name="T55" fmla="*/ 1 h 196"/>
                  <a:gd name="T56" fmla="*/ 0 w 464"/>
                  <a:gd name="T57" fmla="*/ 1 h 196"/>
                  <a:gd name="T58" fmla="*/ 0 w 464"/>
                  <a:gd name="T59" fmla="*/ 1 h 196"/>
                  <a:gd name="T60" fmla="*/ 0 w 464"/>
                  <a:gd name="T61" fmla="*/ 1 h 196"/>
                  <a:gd name="T62" fmla="*/ 0 w 464"/>
                  <a:gd name="T63" fmla="*/ 1 h 196"/>
                  <a:gd name="T64" fmla="*/ 0 w 464"/>
                  <a:gd name="T65" fmla="*/ 1 h 196"/>
                  <a:gd name="T66" fmla="*/ 0 w 464"/>
                  <a:gd name="T67" fmla="*/ 1 h 196"/>
                  <a:gd name="T68" fmla="*/ 0 w 464"/>
                  <a:gd name="T69" fmla="*/ 1 h 196"/>
                  <a:gd name="T70" fmla="*/ 0 w 464"/>
                  <a:gd name="T71" fmla="*/ 1 h 196"/>
                  <a:gd name="T72" fmla="*/ 0 w 464"/>
                  <a:gd name="T73" fmla="*/ 1 h 196"/>
                  <a:gd name="T74" fmla="*/ 0 w 464"/>
                  <a:gd name="T75" fmla="*/ 1 h 196"/>
                  <a:gd name="T76" fmla="*/ 0 w 464"/>
                  <a:gd name="T77" fmla="*/ 1 h 196"/>
                  <a:gd name="T78" fmla="*/ 0 w 464"/>
                  <a:gd name="T79" fmla="*/ 1 h 196"/>
                  <a:gd name="T80" fmla="*/ 0 w 464"/>
                  <a:gd name="T81" fmla="*/ 1 h 196"/>
                  <a:gd name="T82" fmla="*/ 0 w 464"/>
                  <a:gd name="T83" fmla="*/ 1 h 196"/>
                  <a:gd name="T84" fmla="*/ 0 w 464"/>
                  <a:gd name="T85" fmla="*/ 1 h 196"/>
                  <a:gd name="T86" fmla="*/ 0 w 464"/>
                  <a:gd name="T87" fmla="*/ 1 h 196"/>
                  <a:gd name="T88" fmla="*/ 0 w 464"/>
                  <a:gd name="T89" fmla="*/ 1 h 196"/>
                  <a:gd name="T90" fmla="*/ 0 w 464"/>
                  <a:gd name="T91" fmla="*/ 1 h 1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64"/>
                  <a:gd name="T139" fmla="*/ 0 h 196"/>
                  <a:gd name="T140" fmla="*/ 464 w 464"/>
                  <a:gd name="T141" fmla="*/ 196 h 1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64" h="196">
                    <a:moveTo>
                      <a:pt x="110" y="196"/>
                    </a:moveTo>
                    <a:lnTo>
                      <a:pt x="103" y="172"/>
                    </a:lnTo>
                    <a:lnTo>
                      <a:pt x="100" y="150"/>
                    </a:lnTo>
                    <a:lnTo>
                      <a:pt x="98" y="126"/>
                    </a:lnTo>
                    <a:lnTo>
                      <a:pt x="97" y="105"/>
                    </a:lnTo>
                    <a:lnTo>
                      <a:pt x="92" y="83"/>
                    </a:lnTo>
                    <a:lnTo>
                      <a:pt x="85" y="62"/>
                    </a:lnTo>
                    <a:lnTo>
                      <a:pt x="70" y="43"/>
                    </a:lnTo>
                    <a:lnTo>
                      <a:pt x="51" y="25"/>
                    </a:lnTo>
                    <a:lnTo>
                      <a:pt x="40" y="20"/>
                    </a:lnTo>
                    <a:lnTo>
                      <a:pt x="28" y="20"/>
                    </a:lnTo>
                    <a:lnTo>
                      <a:pt x="15" y="20"/>
                    </a:lnTo>
                    <a:lnTo>
                      <a:pt x="3" y="21"/>
                    </a:lnTo>
                    <a:lnTo>
                      <a:pt x="0" y="15"/>
                    </a:lnTo>
                    <a:lnTo>
                      <a:pt x="3" y="12"/>
                    </a:lnTo>
                    <a:lnTo>
                      <a:pt x="8" y="9"/>
                    </a:lnTo>
                    <a:lnTo>
                      <a:pt x="13" y="8"/>
                    </a:lnTo>
                    <a:lnTo>
                      <a:pt x="54" y="1"/>
                    </a:lnTo>
                    <a:lnTo>
                      <a:pt x="97" y="0"/>
                    </a:lnTo>
                    <a:lnTo>
                      <a:pt x="138" y="0"/>
                    </a:lnTo>
                    <a:lnTo>
                      <a:pt x="180" y="3"/>
                    </a:lnTo>
                    <a:lnTo>
                      <a:pt x="221" y="6"/>
                    </a:lnTo>
                    <a:lnTo>
                      <a:pt x="262" y="9"/>
                    </a:lnTo>
                    <a:lnTo>
                      <a:pt x="303" y="11"/>
                    </a:lnTo>
                    <a:lnTo>
                      <a:pt x="345" y="11"/>
                    </a:lnTo>
                    <a:lnTo>
                      <a:pt x="454" y="18"/>
                    </a:lnTo>
                    <a:lnTo>
                      <a:pt x="464" y="102"/>
                    </a:lnTo>
                    <a:lnTo>
                      <a:pt x="230" y="102"/>
                    </a:lnTo>
                    <a:lnTo>
                      <a:pt x="218" y="95"/>
                    </a:lnTo>
                    <a:lnTo>
                      <a:pt x="205" y="102"/>
                    </a:lnTo>
                    <a:lnTo>
                      <a:pt x="193" y="105"/>
                    </a:lnTo>
                    <a:lnTo>
                      <a:pt x="177" y="104"/>
                    </a:lnTo>
                    <a:lnTo>
                      <a:pt x="164" y="103"/>
                    </a:lnTo>
                    <a:lnTo>
                      <a:pt x="148" y="101"/>
                    </a:lnTo>
                    <a:lnTo>
                      <a:pt x="136" y="103"/>
                    </a:lnTo>
                    <a:lnTo>
                      <a:pt x="125" y="107"/>
                    </a:lnTo>
                    <a:lnTo>
                      <a:pt x="119" y="119"/>
                    </a:lnTo>
                    <a:lnTo>
                      <a:pt x="116" y="128"/>
                    </a:lnTo>
                    <a:lnTo>
                      <a:pt x="116" y="139"/>
                    </a:lnTo>
                    <a:lnTo>
                      <a:pt x="114" y="149"/>
                    </a:lnTo>
                    <a:lnTo>
                      <a:pt x="117" y="160"/>
                    </a:lnTo>
                    <a:lnTo>
                      <a:pt x="117" y="170"/>
                    </a:lnTo>
                    <a:lnTo>
                      <a:pt x="122" y="179"/>
                    </a:lnTo>
                    <a:lnTo>
                      <a:pt x="126" y="188"/>
                    </a:lnTo>
                    <a:lnTo>
                      <a:pt x="133" y="196"/>
                    </a:lnTo>
                    <a:lnTo>
                      <a:pt x="110" y="196"/>
                    </a:lnTo>
                    <a:close/>
                  </a:path>
                </a:pathLst>
              </a:custGeom>
              <a:solidFill>
                <a:srgbClr val="CFC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34" name="Freeform 293"/>
              <p:cNvSpPr>
                <a:spLocks/>
              </p:cNvSpPr>
              <p:nvPr/>
            </p:nvSpPr>
            <p:spPr bwMode="auto">
              <a:xfrm>
                <a:off x="3720" y="13254"/>
                <a:ext cx="9" cy="1"/>
              </a:xfrm>
              <a:custGeom>
                <a:avLst/>
                <a:gdLst>
                  <a:gd name="T0" fmla="*/ 0 w 26"/>
                  <a:gd name="T1" fmla="*/ 0 h 1"/>
                  <a:gd name="T2" fmla="*/ 0 w 26"/>
                  <a:gd name="T3" fmla="*/ 0 h 1"/>
                  <a:gd name="T4" fmla="*/ 0 w 26"/>
                  <a:gd name="T5" fmla="*/ 0 h 1"/>
                  <a:gd name="T6" fmla="*/ 0 60000 65536"/>
                  <a:gd name="T7" fmla="*/ 0 60000 65536"/>
                  <a:gd name="T8" fmla="*/ 0 60000 65536"/>
                  <a:gd name="T9" fmla="*/ 0 w 26"/>
                  <a:gd name="T10" fmla="*/ 0 h 1"/>
                  <a:gd name="T11" fmla="*/ 26 w 26"/>
                  <a:gd name="T12" fmla="*/ 1 h 1"/>
                </a:gdLst>
                <a:ahLst/>
                <a:cxnLst>
                  <a:cxn ang="T6">
                    <a:pos x="T0" y="T1"/>
                  </a:cxn>
                  <a:cxn ang="T7">
                    <a:pos x="T2" y="T3"/>
                  </a:cxn>
                  <a:cxn ang="T8">
                    <a:pos x="T4" y="T5"/>
                  </a:cxn>
                </a:cxnLst>
                <a:rect l="T9" t="T10" r="T11" b="T12"/>
                <a:pathLst>
                  <a:path w="26" h="1">
                    <a:moveTo>
                      <a:pt x="26" y="0"/>
                    </a:moveTo>
                    <a:lnTo>
                      <a:pt x="0" y="0"/>
                    </a:lnTo>
                    <a:lnTo>
                      <a:pt x="2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35" name="Freeform 294"/>
              <p:cNvSpPr>
                <a:spLocks/>
              </p:cNvSpPr>
              <p:nvPr/>
            </p:nvSpPr>
            <p:spPr bwMode="auto">
              <a:xfrm>
                <a:off x="3552" y="13251"/>
                <a:ext cx="15" cy="3"/>
              </a:xfrm>
              <a:custGeom>
                <a:avLst/>
                <a:gdLst>
                  <a:gd name="T0" fmla="*/ 0 w 46"/>
                  <a:gd name="T1" fmla="*/ 0 h 6"/>
                  <a:gd name="T2" fmla="*/ 0 w 46"/>
                  <a:gd name="T3" fmla="*/ 1 h 6"/>
                  <a:gd name="T4" fmla="*/ 0 w 46"/>
                  <a:gd name="T5" fmla="*/ 1 h 6"/>
                  <a:gd name="T6" fmla="*/ 0 w 46"/>
                  <a:gd name="T7" fmla="*/ 0 h 6"/>
                  <a:gd name="T8" fmla="*/ 0 60000 65536"/>
                  <a:gd name="T9" fmla="*/ 0 60000 65536"/>
                  <a:gd name="T10" fmla="*/ 0 60000 65536"/>
                  <a:gd name="T11" fmla="*/ 0 60000 65536"/>
                  <a:gd name="T12" fmla="*/ 0 w 46"/>
                  <a:gd name="T13" fmla="*/ 0 h 6"/>
                  <a:gd name="T14" fmla="*/ 46 w 46"/>
                  <a:gd name="T15" fmla="*/ 6 h 6"/>
                </a:gdLst>
                <a:ahLst/>
                <a:cxnLst>
                  <a:cxn ang="T8">
                    <a:pos x="T0" y="T1"/>
                  </a:cxn>
                  <a:cxn ang="T9">
                    <a:pos x="T2" y="T3"/>
                  </a:cxn>
                  <a:cxn ang="T10">
                    <a:pos x="T4" y="T5"/>
                  </a:cxn>
                  <a:cxn ang="T11">
                    <a:pos x="T6" y="T7"/>
                  </a:cxn>
                </a:cxnLst>
                <a:rect l="T12" t="T13" r="T14" b="T15"/>
                <a:pathLst>
                  <a:path w="46" h="6">
                    <a:moveTo>
                      <a:pt x="0" y="0"/>
                    </a:moveTo>
                    <a:lnTo>
                      <a:pt x="46" y="6"/>
                    </a:lnTo>
                    <a:lnTo>
                      <a:pt x="0" y="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36" name="Freeform 295"/>
              <p:cNvSpPr>
                <a:spLocks/>
              </p:cNvSpPr>
              <p:nvPr/>
            </p:nvSpPr>
            <p:spPr bwMode="auto">
              <a:xfrm>
                <a:off x="3182" y="13232"/>
                <a:ext cx="20" cy="22"/>
              </a:xfrm>
              <a:custGeom>
                <a:avLst/>
                <a:gdLst>
                  <a:gd name="T0" fmla="*/ 0 w 60"/>
                  <a:gd name="T1" fmla="*/ 1 h 44"/>
                  <a:gd name="T2" fmla="*/ 0 w 60"/>
                  <a:gd name="T3" fmla="*/ 0 h 44"/>
                  <a:gd name="T4" fmla="*/ 0 w 60"/>
                  <a:gd name="T5" fmla="*/ 0 h 44"/>
                  <a:gd name="T6" fmla="*/ 0 w 60"/>
                  <a:gd name="T7" fmla="*/ 1 h 44"/>
                  <a:gd name="T8" fmla="*/ 0 w 60"/>
                  <a:gd name="T9" fmla="*/ 1 h 44"/>
                  <a:gd name="T10" fmla="*/ 0 w 60"/>
                  <a:gd name="T11" fmla="*/ 1 h 44"/>
                  <a:gd name="T12" fmla="*/ 0 w 60"/>
                  <a:gd name="T13" fmla="*/ 1 h 44"/>
                  <a:gd name="T14" fmla="*/ 0 w 60"/>
                  <a:gd name="T15" fmla="*/ 1 h 44"/>
                  <a:gd name="T16" fmla="*/ 0 w 60"/>
                  <a:gd name="T17" fmla="*/ 1 h 44"/>
                  <a:gd name="T18" fmla="*/ 0 w 60"/>
                  <a:gd name="T19" fmla="*/ 1 h 44"/>
                  <a:gd name="T20" fmla="*/ 0 w 60"/>
                  <a:gd name="T21" fmla="*/ 1 h 44"/>
                  <a:gd name="T22" fmla="*/ 0 w 60"/>
                  <a:gd name="T23" fmla="*/ 1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0"/>
                  <a:gd name="T37" fmla="*/ 0 h 44"/>
                  <a:gd name="T38" fmla="*/ 60 w 60"/>
                  <a:gd name="T39" fmla="*/ 44 h 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0" h="44">
                    <a:moveTo>
                      <a:pt x="0" y="2"/>
                    </a:moveTo>
                    <a:lnTo>
                      <a:pt x="0" y="0"/>
                    </a:lnTo>
                    <a:lnTo>
                      <a:pt x="60" y="0"/>
                    </a:lnTo>
                    <a:lnTo>
                      <a:pt x="48" y="44"/>
                    </a:lnTo>
                    <a:lnTo>
                      <a:pt x="33" y="44"/>
                    </a:lnTo>
                    <a:lnTo>
                      <a:pt x="25" y="41"/>
                    </a:lnTo>
                    <a:lnTo>
                      <a:pt x="17" y="37"/>
                    </a:lnTo>
                    <a:lnTo>
                      <a:pt x="13" y="32"/>
                    </a:lnTo>
                    <a:lnTo>
                      <a:pt x="8" y="23"/>
                    </a:lnTo>
                    <a:lnTo>
                      <a:pt x="7" y="16"/>
                    </a:lnTo>
                    <a:lnTo>
                      <a:pt x="3" y="9"/>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37" name="Freeform 296"/>
              <p:cNvSpPr>
                <a:spLocks/>
              </p:cNvSpPr>
              <p:nvPr/>
            </p:nvSpPr>
            <p:spPr bwMode="auto">
              <a:xfrm>
                <a:off x="3259" y="13240"/>
                <a:ext cx="14" cy="11"/>
              </a:xfrm>
              <a:custGeom>
                <a:avLst/>
                <a:gdLst>
                  <a:gd name="T0" fmla="*/ 0 w 41"/>
                  <a:gd name="T1" fmla="*/ 1 h 22"/>
                  <a:gd name="T2" fmla="*/ 0 w 41"/>
                  <a:gd name="T3" fmla="*/ 0 h 22"/>
                  <a:gd name="T4" fmla="*/ 0 w 41"/>
                  <a:gd name="T5" fmla="*/ 0 h 22"/>
                  <a:gd name="T6" fmla="*/ 0 w 41"/>
                  <a:gd name="T7" fmla="*/ 1 h 22"/>
                  <a:gd name="T8" fmla="*/ 0 w 41"/>
                  <a:gd name="T9" fmla="*/ 1 h 22"/>
                  <a:gd name="T10" fmla="*/ 0 w 41"/>
                  <a:gd name="T11" fmla="*/ 1 h 22"/>
                  <a:gd name="T12" fmla="*/ 0 w 41"/>
                  <a:gd name="T13" fmla="*/ 1 h 22"/>
                  <a:gd name="T14" fmla="*/ 0 w 41"/>
                  <a:gd name="T15" fmla="*/ 1 h 22"/>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22"/>
                  <a:gd name="T26" fmla="*/ 41 w 41"/>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22">
                    <a:moveTo>
                      <a:pt x="0" y="8"/>
                    </a:moveTo>
                    <a:lnTo>
                      <a:pt x="0" y="0"/>
                    </a:lnTo>
                    <a:lnTo>
                      <a:pt x="41" y="0"/>
                    </a:lnTo>
                    <a:lnTo>
                      <a:pt x="41" y="22"/>
                    </a:lnTo>
                    <a:lnTo>
                      <a:pt x="29" y="18"/>
                    </a:lnTo>
                    <a:lnTo>
                      <a:pt x="19" y="15"/>
                    </a:lnTo>
                    <a:lnTo>
                      <a:pt x="8" y="12"/>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38" name="Freeform 297"/>
              <p:cNvSpPr>
                <a:spLocks/>
              </p:cNvSpPr>
              <p:nvPr/>
            </p:nvSpPr>
            <p:spPr bwMode="auto">
              <a:xfrm>
                <a:off x="3618" y="13241"/>
                <a:ext cx="23" cy="7"/>
              </a:xfrm>
              <a:custGeom>
                <a:avLst/>
                <a:gdLst>
                  <a:gd name="T0" fmla="*/ 0 w 70"/>
                  <a:gd name="T1" fmla="*/ 0 h 15"/>
                  <a:gd name="T2" fmla="*/ 0 w 70"/>
                  <a:gd name="T3" fmla="*/ 0 h 15"/>
                  <a:gd name="T4" fmla="*/ 0 w 70"/>
                  <a:gd name="T5" fmla="*/ 0 h 15"/>
                  <a:gd name="T6" fmla="*/ 0 w 70"/>
                  <a:gd name="T7" fmla="*/ 0 h 15"/>
                  <a:gd name="T8" fmla="*/ 0 w 70"/>
                  <a:gd name="T9" fmla="*/ 0 h 15"/>
                  <a:gd name="T10" fmla="*/ 0 w 70"/>
                  <a:gd name="T11" fmla="*/ 0 h 15"/>
                  <a:gd name="T12" fmla="*/ 0 w 70"/>
                  <a:gd name="T13" fmla="*/ 0 h 15"/>
                  <a:gd name="T14" fmla="*/ 0 w 70"/>
                  <a:gd name="T15" fmla="*/ 0 h 15"/>
                  <a:gd name="T16" fmla="*/ 0 w 70"/>
                  <a:gd name="T17" fmla="*/ 0 h 15"/>
                  <a:gd name="T18" fmla="*/ 0 w 70"/>
                  <a:gd name="T19" fmla="*/ 0 h 15"/>
                  <a:gd name="T20" fmla="*/ 0 w 70"/>
                  <a:gd name="T21" fmla="*/ 0 h 15"/>
                  <a:gd name="T22" fmla="*/ 0 w 70"/>
                  <a:gd name="T23" fmla="*/ 0 h 15"/>
                  <a:gd name="T24" fmla="*/ 0 w 70"/>
                  <a:gd name="T25" fmla="*/ 0 h 15"/>
                  <a:gd name="T26" fmla="*/ 0 w 70"/>
                  <a:gd name="T27" fmla="*/ 0 h 15"/>
                  <a:gd name="T28" fmla="*/ 0 w 70"/>
                  <a:gd name="T29" fmla="*/ 0 h 15"/>
                  <a:gd name="T30" fmla="*/ 0 w 70"/>
                  <a:gd name="T31" fmla="*/ 0 h 15"/>
                  <a:gd name="T32" fmla="*/ 0 w 70"/>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
                  <a:gd name="T52" fmla="*/ 0 h 15"/>
                  <a:gd name="T53" fmla="*/ 70 w 70"/>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 h="15">
                    <a:moveTo>
                      <a:pt x="0" y="15"/>
                    </a:moveTo>
                    <a:lnTo>
                      <a:pt x="8" y="11"/>
                    </a:lnTo>
                    <a:lnTo>
                      <a:pt x="17" y="7"/>
                    </a:lnTo>
                    <a:lnTo>
                      <a:pt x="25" y="4"/>
                    </a:lnTo>
                    <a:lnTo>
                      <a:pt x="33" y="3"/>
                    </a:lnTo>
                    <a:lnTo>
                      <a:pt x="41" y="0"/>
                    </a:lnTo>
                    <a:lnTo>
                      <a:pt x="49" y="1"/>
                    </a:lnTo>
                    <a:lnTo>
                      <a:pt x="58" y="2"/>
                    </a:lnTo>
                    <a:lnTo>
                      <a:pt x="70" y="7"/>
                    </a:lnTo>
                    <a:lnTo>
                      <a:pt x="60" y="7"/>
                    </a:lnTo>
                    <a:lnTo>
                      <a:pt x="51" y="9"/>
                    </a:lnTo>
                    <a:lnTo>
                      <a:pt x="42" y="9"/>
                    </a:lnTo>
                    <a:lnTo>
                      <a:pt x="33" y="10"/>
                    </a:lnTo>
                    <a:lnTo>
                      <a:pt x="23" y="10"/>
                    </a:lnTo>
                    <a:lnTo>
                      <a:pt x="14" y="11"/>
                    </a:lnTo>
                    <a:lnTo>
                      <a:pt x="5" y="12"/>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39" name="Freeform 298"/>
              <p:cNvSpPr>
                <a:spLocks/>
              </p:cNvSpPr>
              <p:nvPr/>
            </p:nvSpPr>
            <p:spPr bwMode="auto">
              <a:xfrm>
                <a:off x="3588" y="13239"/>
                <a:ext cx="28" cy="9"/>
              </a:xfrm>
              <a:custGeom>
                <a:avLst/>
                <a:gdLst>
                  <a:gd name="T0" fmla="*/ 0 w 85"/>
                  <a:gd name="T1" fmla="*/ 0 h 18"/>
                  <a:gd name="T2" fmla="*/ 0 w 85"/>
                  <a:gd name="T3" fmla="*/ 1 h 18"/>
                  <a:gd name="T4" fmla="*/ 0 w 85"/>
                  <a:gd name="T5" fmla="*/ 1 h 18"/>
                  <a:gd name="T6" fmla="*/ 0 w 85"/>
                  <a:gd name="T7" fmla="*/ 1 h 18"/>
                  <a:gd name="T8" fmla="*/ 0 w 85"/>
                  <a:gd name="T9" fmla="*/ 1 h 18"/>
                  <a:gd name="T10" fmla="*/ 0 w 85"/>
                  <a:gd name="T11" fmla="*/ 1 h 18"/>
                  <a:gd name="T12" fmla="*/ 0 w 85"/>
                  <a:gd name="T13" fmla="*/ 1 h 18"/>
                  <a:gd name="T14" fmla="*/ 0 w 85"/>
                  <a:gd name="T15" fmla="*/ 1 h 18"/>
                  <a:gd name="T16" fmla="*/ 0 w 85"/>
                  <a:gd name="T17" fmla="*/ 1 h 18"/>
                  <a:gd name="T18" fmla="*/ 0 w 85"/>
                  <a:gd name="T19" fmla="*/ 1 h 18"/>
                  <a:gd name="T20" fmla="*/ 0 w 85"/>
                  <a:gd name="T21" fmla="*/ 1 h 18"/>
                  <a:gd name="T22" fmla="*/ 0 w 85"/>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5"/>
                  <a:gd name="T37" fmla="*/ 0 h 18"/>
                  <a:gd name="T38" fmla="*/ 85 w 85"/>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5" h="18">
                    <a:moveTo>
                      <a:pt x="0" y="0"/>
                    </a:moveTo>
                    <a:lnTo>
                      <a:pt x="9" y="1"/>
                    </a:lnTo>
                    <a:lnTo>
                      <a:pt x="21" y="2"/>
                    </a:lnTo>
                    <a:lnTo>
                      <a:pt x="31" y="2"/>
                    </a:lnTo>
                    <a:lnTo>
                      <a:pt x="44" y="2"/>
                    </a:lnTo>
                    <a:lnTo>
                      <a:pt x="55" y="2"/>
                    </a:lnTo>
                    <a:lnTo>
                      <a:pt x="65" y="3"/>
                    </a:lnTo>
                    <a:lnTo>
                      <a:pt x="75" y="5"/>
                    </a:lnTo>
                    <a:lnTo>
                      <a:pt x="85" y="10"/>
                    </a:lnTo>
                    <a:lnTo>
                      <a:pt x="75" y="10"/>
                    </a:lnTo>
                    <a:lnTo>
                      <a:pt x="75" y="1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40" name="Freeform 299"/>
              <p:cNvSpPr>
                <a:spLocks/>
              </p:cNvSpPr>
              <p:nvPr/>
            </p:nvSpPr>
            <p:spPr bwMode="auto">
              <a:xfrm>
                <a:off x="3221" y="13237"/>
                <a:ext cx="17" cy="12"/>
              </a:xfrm>
              <a:custGeom>
                <a:avLst/>
                <a:gdLst>
                  <a:gd name="T0" fmla="*/ 0 w 51"/>
                  <a:gd name="T1" fmla="*/ 1 h 23"/>
                  <a:gd name="T2" fmla="*/ 0 w 51"/>
                  <a:gd name="T3" fmla="*/ 1 h 23"/>
                  <a:gd name="T4" fmla="*/ 0 w 51"/>
                  <a:gd name="T5" fmla="*/ 1 h 23"/>
                  <a:gd name="T6" fmla="*/ 0 w 51"/>
                  <a:gd name="T7" fmla="*/ 1 h 23"/>
                  <a:gd name="T8" fmla="*/ 0 w 51"/>
                  <a:gd name="T9" fmla="*/ 1 h 23"/>
                  <a:gd name="T10" fmla="*/ 0 w 51"/>
                  <a:gd name="T11" fmla="*/ 1 h 23"/>
                  <a:gd name="T12" fmla="*/ 0 w 51"/>
                  <a:gd name="T13" fmla="*/ 0 h 23"/>
                  <a:gd name="T14" fmla="*/ 0 w 51"/>
                  <a:gd name="T15" fmla="*/ 1 h 23"/>
                  <a:gd name="T16" fmla="*/ 0 w 51"/>
                  <a:gd name="T17" fmla="*/ 1 h 23"/>
                  <a:gd name="T18" fmla="*/ 0 w 51"/>
                  <a:gd name="T19" fmla="*/ 1 h 23"/>
                  <a:gd name="T20" fmla="*/ 0 w 51"/>
                  <a:gd name="T21" fmla="*/ 1 h 23"/>
                  <a:gd name="T22" fmla="*/ 0 w 51"/>
                  <a:gd name="T23" fmla="*/ 1 h 23"/>
                  <a:gd name="T24" fmla="*/ 0 w 51"/>
                  <a:gd name="T25" fmla="*/ 1 h 23"/>
                  <a:gd name="T26" fmla="*/ 0 w 51"/>
                  <a:gd name="T27" fmla="*/ 1 h 23"/>
                  <a:gd name="T28" fmla="*/ 0 w 51"/>
                  <a:gd name="T29" fmla="*/ 1 h 23"/>
                  <a:gd name="T30" fmla="*/ 0 w 51"/>
                  <a:gd name="T31" fmla="*/ 1 h 23"/>
                  <a:gd name="T32" fmla="*/ 0 w 51"/>
                  <a:gd name="T33" fmla="*/ 1 h 23"/>
                  <a:gd name="T34" fmla="*/ 0 w 51"/>
                  <a:gd name="T35" fmla="*/ 1 h 23"/>
                  <a:gd name="T36" fmla="*/ 0 w 51"/>
                  <a:gd name="T37" fmla="*/ 1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1"/>
                  <a:gd name="T58" fmla="*/ 0 h 23"/>
                  <a:gd name="T59" fmla="*/ 51 w 51"/>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1" h="23">
                    <a:moveTo>
                      <a:pt x="2" y="10"/>
                    </a:moveTo>
                    <a:lnTo>
                      <a:pt x="4" y="5"/>
                    </a:lnTo>
                    <a:lnTo>
                      <a:pt x="9" y="3"/>
                    </a:lnTo>
                    <a:lnTo>
                      <a:pt x="13" y="2"/>
                    </a:lnTo>
                    <a:lnTo>
                      <a:pt x="19" y="2"/>
                    </a:lnTo>
                    <a:lnTo>
                      <a:pt x="31" y="2"/>
                    </a:lnTo>
                    <a:lnTo>
                      <a:pt x="45" y="0"/>
                    </a:lnTo>
                    <a:lnTo>
                      <a:pt x="50" y="3"/>
                    </a:lnTo>
                    <a:lnTo>
                      <a:pt x="51" y="9"/>
                    </a:lnTo>
                    <a:lnTo>
                      <a:pt x="50" y="15"/>
                    </a:lnTo>
                    <a:lnTo>
                      <a:pt x="50" y="21"/>
                    </a:lnTo>
                    <a:lnTo>
                      <a:pt x="42" y="21"/>
                    </a:lnTo>
                    <a:lnTo>
                      <a:pt x="37" y="22"/>
                    </a:lnTo>
                    <a:lnTo>
                      <a:pt x="28" y="22"/>
                    </a:lnTo>
                    <a:lnTo>
                      <a:pt x="19" y="23"/>
                    </a:lnTo>
                    <a:lnTo>
                      <a:pt x="10" y="22"/>
                    </a:lnTo>
                    <a:lnTo>
                      <a:pt x="4" y="21"/>
                    </a:lnTo>
                    <a:lnTo>
                      <a:pt x="0" y="17"/>
                    </a:lnTo>
                    <a:lnTo>
                      <a:pt x="2"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41" name="Freeform 300"/>
              <p:cNvSpPr>
                <a:spLocks/>
              </p:cNvSpPr>
              <p:nvPr/>
            </p:nvSpPr>
            <p:spPr bwMode="auto">
              <a:xfrm>
                <a:off x="3646" y="13242"/>
                <a:ext cx="10" cy="3"/>
              </a:xfrm>
              <a:custGeom>
                <a:avLst/>
                <a:gdLst>
                  <a:gd name="T0" fmla="*/ 0 w 29"/>
                  <a:gd name="T1" fmla="*/ 0 h 7"/>
                  <a:gd name="T2" fmla="*/ 0 w 29"/>
                  <a:gd name="T3" fmla="*/ 0 h 7"/>
                  <a:gd name="T4" fmla="*/ 0 w 29"/>
                  <a:gd name="T5" fmla="*/ 0 h 7"/>
                  <a:gd name="T6" fmla="*/ 0 w 29"/>
                  <a:gd name="T7" fmla="*/ 0 h 7"/>
                  <a:gd name="T8" fmla="*/ 0 w 29"/>
                  <a:gd name="T9" fmla="*/ 0 h 7"/>
                  <a:gd name="T10" fmla="*/ 0 w 29"/>
                  <a:gd name="T11" fmla="*/ 0 h 7"/>
                  <a:gd name="T12" fmla="*/ 0 w 29"/>
                  <a:gd name="T13" fmla="*/ 0 h 7"/>
                  <a:gd name="T14" fmla="*/ 0 w 29"/>
                  <a:gd name="T15" fmla="*/ 0 h 7"/>
                  <a:gd name="T16" fmla="*/ 0 w 29"/>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7"/>
                  <a:gd name="T29" fmla="*/ 29 w 29"/>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7">
                    <a:moveTo>
                      <a:pt x="0" y="4"/>
                    </a:moveTo>
                    <a:lnTo>
                      <a:pt x="3" y="0"/>
                    </a:lnTo>
                    <a:lnTo>
                      <a:pt x="10" y="0"/>
                    </a:lnTo>
                    <a:lnTo>
                      <a:pt x="19" y="0"/>
                    </a:lnTo>
                    <a:lnTo>
                      <a:pt x="29" y="1"/>
                    </a:lnTo>
                    <a:lnTo>
                      <a:pt x="22" y="3"/>
                    </a:lnTo>
                    <a:lnTo>
                      <a:pt x="15" y="7"/>
                    </a:lnTo>
                    <a:lnTo>
                      <a:pt x="6" y="7"/>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42" name="Freeform 301"/>
              <p:cNvSpPr>
                <a:spLocks/>
              </p:cNvSpPr>
              <p:nvPr/>
            </p:nvSpPr>
            <p:spPr bwMode="auto">
              <a:xfrm>
                <a:off x="3481" y="13239"/>
                <a:ext cx="6" cy="5"/>
              </a:xfrm>
              <a:custGeom>
                <a:avLst/>
                <a:gdLst>
                  <a:gd name="T0" fmla="*/ 0 w 19"/>
                  <a:gd name="T1" fmla="*/ 0 h 10"/>
                  <a:gd name="T2" fmla="*/ 0 w 19"/>
                  <a:gd name="T3" fmla="*/ 1 h 10"/>
                  <a:gd name="T4" fmla="*/ 0 w 19"/>
                  <a:gd name="T5" fmla="*/ 1 h 10"/>
                  <a:gd name="T6" fmla="*/ 0 w 19"/>
                  <a:gd name="T7" fmla="*/ 1 h 10"/>
                  <a:gd name="T8" fmla="*/ 0 w 19"/>
                  <a:gd name="T9" fmla="*/ 1 h 10"/>
                  <a:gd name="T10" fmla="*/ 0 w 19"/>
                  <a:gd name="T11" fmla="*/ 1 h 10"/>
                  <a:gd name="T12" fmla="*/ 0 w 19"/>
                  <a:gd name="T13" fmla="*/ 1 h 10"/>
                  <a:gd name="T14" fmla="*/ 0 w 19"/>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0"/>
                  <a:gd name="T26" fmla="*/ 19 w 19"/>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0">
                    <a:moveTo>
                      <a:pt x="0" y="0"/>
                    </a:moveTo>
                    <a:lnTo>
                      <a:pt x="8" y="2"/>
                    </a:lnTo>
                    <a:lnTo>
                      <a:pt x="19" y="2"/>
                    </a:lnTo>
                    <a:lnTo>
                      <a:pt x="16" y="6"/>
                    </a:lnTo>
                    <a:lnTo>
                      <a:pt x="12" y="9"/>
                    </a:lnTo>
                    <a:lnTo>
                      <a:pt x="5" y="9"/>
                    </a:lnTo>
                    <a:lnTo>
                      <a:pt x="0" y="1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43" name="Freeform 302"/>
              <p:cNvSpPr>
                <a:spLocks/>
              </p:cNvSpPr>
              <p:nvPr/>
            </p:nvSpPr>
            <p:spPr bwMode="auto">
              <a:xfrm>
                <a:off x="3370" y="13243"/>
                <a:ext cx="5" cy="1"/>
              </a:xfrm>
              <a:custGeom>
                <a:avLst/>
                <a:gdLst>
                  <a:gd name="T0" fmla="*/ 0 w 17"/>
                  <a:gd name="T1" fmla="*/ 0 h 3"/>
                  <a:gd name="T2" fmla="*/ 0 w 17"/>
                  <a:gd name="T3" fmla="*/ 0 h 3"/>
                  <a:gd name="T4" fmla="*/ 0 w 17"/>
                  <a:gd name="T5" fmla="*/ 0 h 3"/>
                  <a:gd name="T6" fmla="*/ 0 w 17"/>
                  <a:gd name="T7" fmla="*/ 0 h 3"/>
                  <a:gd name="T8" fmla="*/ 0 60000 65536"/>
                  <a:gd name="T9" fmla="*/ 0 60000 65536"/>
                  <a:gd name="T10" fmla="*/ 0 60000 65536"/>
                  <a:gd name="T11" fmla="*/ 0 60000 65536"/>
                  <a:gd name="T12" fmla="*/ 0 w 17"/>
                  <a:gd name="T13" fmla="*/ 0 h 3"/>
                  <a:gd name="T14" fmla="*/ 17 w 17"/>
                  <a:gd name="T15" fmla="*/ 3 h 3"/>
                </a:gdLst>
                <a:ahLst/>
                <a:cxnLst>
                  <a:cxn ang="T8">
                    <a:pos x="T0" y="T1"/>
                  </a:cxn>
                  <a:cxn ang="T9">
                    <a:pos x="T2" y="T3"/>
                  </a:cxn>
                  <a:cxn ang="T10">
                    <a:pos x="T4" y="T5"/>
                  </a:cxn>
                  <a:cxn ang="T11">
                    <a:pos x="T6" y="T7"/>
                  </a:cxn>
                </a:cxnLst>
                <a:rect l="T12" t="T13" r="T14" b="T15"/>
                <a:pathLst>
                  <a:path w="17" h="3">
                    <a:moveTo>
                      <a:pt x="0" y="0"/>
                    </a:moveTo>
                    <a:lnTo>
                      <a:pt x="17" y="3"/>
                    </a:lnTo>
                    <a:lnTo>
                      <a:pt x="2" y="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44" name="Freeform 303"/>
              <p:cNvSpPr>
                <a:spLocks/>
              </p:cNvSpPr>
              <p:nvPr/>
            </p:nvSpPr>
            <p:spPr bwMode="auto">
              <a:xfrm>
                <a:off x="3465" y="13237"/>
                <a:ext cx="6" cy="6"/>
              </a:xfrm>
              <a:custGeom>
                <a:avLst/>
                <a:gdLst>
                  <a:gd name="T0" fmla="*/ 0 w 18"/>
                  <a:gd name="T1" fmla="*/ 0 h 10"/>
                  <a:gd name="T2" fmla="*/ 0 w 18"/>
                  <a:gd name="T3" fmla="*/ 1 h 10"/>
                  <a:gd name="T4" fmla="*/ 0 w 18"/>
                  <a:gd name="T5" fmla="*/ 1 h 10"/>
                  <a:gd name="T6" fmla="*/ 0 w 18"/>
                  <a:gd name="T7" fmla="*/ 0 h 10"/>
                  <a:gd name="T8" fmla="*/ 0 60000 65536"/>
                  <a:gd name="T9" fmla="*/ 0 60000 65536"/>
                  <a:gd name="T10" fmla="*/ 0 60000 65536"/>
                  <a:gd name="T11" fmla="*/ 0 60000 65536"/>
                  <a:gd name="T12" fmla="*/ 0 w 18"/>
                  <a:gd name="T13" fmla="*/ 0 h 10"/>
                  <a:gd name="T14" fmla="*/ 18 w 18"/>
                  <a:gd name="T15" fmla="*/ 10 h 10"/>
                </a:gdLst>
                <a:ahLst/>
                <a:cxnLst>
                  <a:cxn ang="T8">
                    <a:pos x="T0" y="T1"/>
                  </a:cxn>
                  <a:cxn ang="T9">
                    <a:pos x="T2" y="T3"/>
                  </a:cxn>
                  <a:cxn ang="T10">
                    <a:pos x="T4" y="T5"/>
                  </a:cxn>
                  <a:cxn ang="T11">
                    <a:pos x="T6" y="T7"/>
                  </a:cxn>
                </a:cxnLst>
                <a:rect l="T12" t="T13" r="T14" b="T15"/>
                <a:pathLst>
                  <a:path w="18" h="10">
                    <a:moveTo>
                      <a:pt x="10" y="0"/>
                    </a:moveTo>
                    <a:lnTo>
                      <a:pt x="18" y="10"/>
                    </a:lnTo>
                    <a:lnTo>
                      <a:pt x="0" y="10"/>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31766" name="Group 304"/>
            <p:cNvGrpSpPr>
              <a:grpSpLocks/>
            </p:cNvGrpSpPr>
            <p:nvPr/>
          </p:nvGrpSpPr>
          <p:grpSpPr bwMode="auto">
            <a:xfrm>
              <a:off x="3214" y="12807"/>
              <a:ext cx="1320" cy="1132"/>
              <a:chOff x="3214" y="12807"/>
              <a:chExt cx="1320" cy="1132"/>
            </a:xfrm>
          </p:grpSpPr>
          <p:sp>
            <p:nvSpPr>
              <p:cNvPr id="32045" name="Freeform 305"/>
              <p:cNvSpPr>
                <a:spLocks/>
              </p:cNvSpPr>
              <p:nvPr/>
            </p:nvSpPr>
            <p:spPr bwMode="auto">
              <a:xfrm>
                <a:off x="3775" y="13195"/>
                <a:ext cx="213" cy="37"/>
              </a:xfrm>
              <a:custGeom>
                <a:avLst/>
                <a:gdLst>
                  <a:gd name="T0" fmla="*/ 0 w 640"/>
                  <a:gd name="T1" fmla="*/ 1 h 73"/>
                  <a:gd name="T2" fmla="*/ 0 w 640"/>
                  <a:gd name="T3" fmla="*/ 1 h 73"/>
                  <a:gd name="T4" fmla="*/ 0 w 640"/>
                  <a:gd name="T5" fmla="*/ 1 h 73"/>
                  <a:gd name="T6" fmla="*/ 0 w 640"/>
                  <a:gd name="T7" fmla="*/ 1 h 73"/>
                  <a:gd name="T8" fmla="*/ 0 w 640"/>
                  <a:gd name="T9" fmla="*/ 1 h 73"/>
                  <a:gd name="T10" fmla="*/ 0 w 640"/>
                  <a:gd name="T11" fmla="*/ 1 h 73"/>
                  <a:gd name="T12" fmla="*/ 0 w 640"/>
                  <a:gd name="T13" fmla="*/ 1 h 73"/>
                  <a:gd name="T14" fmla="*/ 0 w 640"/>
                  <a:gd name="T15" fmla="*/ 1 h 73"/>
                  <a:gd name="T16" fmla="*/ 0 w 640"/>
                  <a:gd name="T17" fmla="*/ 1 h 73"/>
                  <a:gd name="T18" fmla="*/ 0 w 640"/>
                  <a:gd name="T19" fmla="*/ 1 h 73"/>
                  <a:gd name="T20" fmla="*/ 0 w 640"/>
                  <a:gd name="T21" fmla="*/ 1 h 73"/>
                  <a:gd name="T22" fmla="*/ 0 w 640"/>
                  <a:gd name="T23" fmla="*/ 1 h 73"/>
                  <a:gd name="T24" fmla="*/ 0 w 640"/>
                  <a:gd name="T25" fmla="*/ 1 h 73"/>
                  <a:gd name="T26" fmla="*/ 0 w 640"/>
                  <a:gd name="T27" fmla="*/ 1 h 73"/>
                  <a:gd name="T28" fmla="*/ 0 w 640"/>
                  <a:gd name="T29" fmla="*/ 1 h 73"/>
                  <a:gd name="T30" fmla="*/ 0 w 640"/>
                  <a:gd name="T31" fmla="*/ 1 h 73"/>
                  <a:gd name="T32" fmla="*/ 0 w 640"/>
                  <a:gd name="T33" fmla="*/ 1 h 73"/>
                  <a:gd name="T34" fmla="*/ 0 w 640"/>
                  <a:gd name="T35" fmla="*/ 1 h 73"/>
                  <a:gd name="T36" fmla="*/ 0 w 640"/>
                  <a:gd name="T37" fmla="*/ 1 h 73"/>
                  <a:gd name="T38" fmla="*/ 0 w 640"/>
                  <a:gd name="T39" fmla="*/ 1 h 73"/>
                  <a:gd name="T40" fmla="*/ 0 w 640"/>
                  <a:gd name="T41" fmla="*/ 1 h 73"/>
                  <a:gd name="T42" fmla="*/ 0 w 640"/>
                  <a:gd name="T43" fmla="*/ 1 h 73"/>
                  <a:gd name="T44" fmla="*/ 0 w 640"/>
                  <a:gd name="T45" fmla="*/ 0 h 73"/>
                  <a:gd name="T46" fmla="*/ 0 w 640"/>
                  <a:gd name="T47" fmla="*/ 1 h 73"/>
                  <a:gd name="T48" fmla="*/ 0 w 640"/>
                  <a:gd name="T49" fmla="*/ 1 h 73"/>
                  <a:gd name="T50" fmla="*/ 0 w 640"/>
                  <a:gd name="T51" fmla="*/ 1 h 73"/>
                  <a:gd name="T52" fmla="*/ 0 w 640"/>
                  <a:gd name="T53" fmla="*/ 1 h 73"/>
                  <a:gd name="T54" fmla="*/ 0 w 640"/>
                  <a:gd name="T55" fmla="*/ 1 h 73"/>
                  <a:gd name="T56" fmla="*/ 0 w 640"/>
                  <a:gd name="T57" fmla="*/ 1 h 73"/>
                  <a:gd name="T58" fmla="*/ 0 w 640"/>
                  <a:gd name="T59" fmla="*/ 1 h 73"/>
                  <a:gd name="T60" fmla="*/ 0 w 640"/>
                  <a:gd name="T61" fmla="*/ 1 h 73"/>
                  <a:gd name="T62" fmla="*/ 0 w 640"/>
                  <a:gd name="T63" fmla="*/ 1 h 73"/>
                  <a:gd name="T64" fmla="*/ 0 w 640"/>
                  <a:gd name="T65" fmla="*/ 1 h 73"/>
                  <a:gd name="T66" fmla="*/ 0 w 640"/>
                  <a:gd name="T67" fmla="*/ 1 h 73"/>
                  <a:gd name="T68" fmla="*/ 0 w 640"/>
                  <a:gd name="T69" fmla="*/ 1 h 73"/>
                  <a:gd name="T70" fmla="*/ 0 w 640"/>
                  <a:gd name="T71" fmla="*/ 1 h 73"/>
                  <a:gd name="T72" fmla="*/ 0 w 640"/>
                  <a:gd name="T73" fmla="*/ 1 h 73"/>
                  <a:gd name="T74" fmla="*/ 0 w 640"/>
                  <a:gd name="T75" fmla="*/ 1 h 73"/>
                  <a:gd name="T76" fmla="*/ 0 w 640"/>
                  <a:gd name="T77" fmla="*/ 1 h 73"/>
                  <a:gd name="T78" fmla="*/ 0 w 640"/>
                  <a:gd name="T79" fmla="*/ 1 h 73"/>
                  <a:gd name="T80" fmla="*/ 0 w 640"/>
                  <a:gd name="T81" fmla="*/ 1 h 73"/>
                  <a:gd name="T82" fmla="*/ 0 w 640"/>
                  <a:gd name="T83" fmla="*/ 1 h 73"/>
                  <a:gd name="T84" fmla="*/ 0 w 640"/>
                  <a:gd name="T85" fmla="*/ 1 h 73"/>
                  <a:gd name="T86" fmla="*/ 0 w 640"/>
                  <a:gd name="T87" fmla="*/ 1 h 73"/>
                  <a:gd name="T88" fmla="*/ 0 w 640"/>
                  <a:gd name="T89" fmla="*/ 1 h 73"/>
                  <a:gd name="T90" fmla="*/ 0 w 640"/>
                  <a:gd name="T91" fmla="*/ 1 h 73"/>
                  <a:gd name="T92" fmla="*/ 0 w 640"/>
                  <a:gd name="T93" fmla="*/ 1 h 73"/>
                  <a:gd name="T94" fmla="*/ 0 w 640"/>
                  <a:gd name="T95" fmla="*/ 1 h 73"/>
                  <a:gd name="T96" fmla="*/ 0 w 640"/>
                  <a:gd name="T97" fmla="*/ 1 h 73"/>
                  <a:gd name="T98" fmla="*/ 0 w 640"/>
                  <a:gd name="T99" fmla="*/ 1 h 73"/>
                  <a:gd name="T100" fmla="*/ 0 w 640"/>
                  <a:gd name="T101" fmla="*/ 1 h 73"/>
                  <a:gd name="T102" fmla="*/ 0 w 640"/>
                  <a:gd name="T103" fmla="*/ 1 h 73"/>
                  <a:gd name="T104" fmla="*/ 0 w 640"/>
                  <a:gd name="T105" fmla="*/ 1 h 73"/>
                  <a:gd name="T106" fmla="*/ 0 w 640"/>
                  <a:gd name="T107" fmla="*/ 1 h 73"/>
                  <a:gd name="T108" fmla="*/ 0 w 640"/>
                  <a:gd name="T109" fmla="*/ 1 h 73"/>
                  <a:gd name="T110" fmla="*/ 0 w 640"/>
                  <a:gd name="T111" fmla="*/ 1 h 73"/>
                  <a:gd name="T112" fmla="*/ 0 w 640"/>
                  <a:gd name="T113" fmla="*/ 1 h 73"/>
                  <a:gd name="T114" fmla="*/ 0 w 640"/>
                  <a:gd name="T115" fmla="*/ 1 h 73"/>
                  <a:gd name="T116" fmla="*/ 0 w 640"/>
                  <a:gd name="T117" fmla="*/ 1 h 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40"/>
                  <a:gd name="T178" fmla="*/ 0 h 73"/>
                  <a:gd name="T179" fmla="*/ 640 w 640"/>
                  <a:gd name="T180" fmla="*/ 73 h 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40" h="73">
                    <a:moveTo>
                      <a:pt x="38" y="50"/>
                    </a:moveTo>
                    <a:lnTo>
                      <a:pt x="51" y="43"/>
                    </a:lnTo>
                    <a:lnTo>
                      <a:pt x="66" y="41"/>
                    </a:lnTo>
                    <a:lnTo>
                      <a:pt x="82" y="39"/>
                    </a:lnTo>
                    <a:lnTo>
                      <a:pt x="99" y="39"/>
                    </a:lnTo>
                    <a:lnTo>
                      <a:pt x="115" y="37"/>
                    </a:lnTo>
                    <a:lnTo>
                      <a:pt x="131" y="36"/>
                    </a:lnTo>
                    <a:lnTo>
                      <a:pt x="146" y="34"/>
                    </a:lnTo>
                    <a:lnTo>
                      <a:pt x="161" y="31"/>
                    </a:lnTo>
                    <a:lnTo>
                      <a:pt x="161" y="25"/>
                    </a:lnTo>
                    <a:lnTo>
                      <a:pt x="139" y="21"/>
                    </a:lnTo>
                    <a:lnTo>
                      <a:pt x="118" y="20"/>
                    </a:lnTo>
                    <a:lnTo>
                      <a:pt x="96" y="21"/>
                    </a:lnTo>
                    <a:lnTo>
                      <a:pt x="76" y="23"/>
                    </a:lnTo>
                    <a:lnTo>
                      <a:pt x="54" y="23"/>
                    </a:lnTo>
                    <a:lnTo>
                      <a:pt x="33" y="23"/>
                    </a:lnTo>
                    <a:lnTo>
                      <a:pt x="16" y="20"/>
                    </a:lnTo>
                    <a:lnTo>
                      <a:pt x="0" y="15"/>
                    </a:lnTo>
                    <a:lnTo>
                      <a:pt x="23" y="9"/>
                    </a:lnTo>
                    <a:lnTo>
                      <a:pt x="47" y="6"/>
                    </a:lnTo>
                    <a:lnTo>
                      <a:pt x="70" y="3"/>
                    </a:lnTo>
                    <a:lnTo>
                      <a:pt x="95" y="1"/>
                    </a:lnTo>
                    <a:lnTo>
                      <a:pt x="118" y="0"/>
                    </a:lnTo>
                    <a:lnTo>
                      <a:pt x="142" y="1"/>
                    </a:lnTo>
                    <a:lnTo>
                      <a:pt x="165" y="4"/>
                    </a:lnTo>
                    <a:lnTo>
                      <a:pt x="190" y="12"/>
                    </a:lnTo>
                    <a:lnTo>
                      <a:pt x="241" y="7"/>
                    </a:lnTo>
                    <a:lnTo>
                      <a:pt x="292" y="7"/>
                    </a:lnTo>
                    <a:lnTo>
                      <a:pt x="343" y="7"/>
                    </a:lnTo>
                    <a:lnTo>
                      <a:pt x="396" y="9"/>
                    </a:lnTo>
                    <a:lnTo>
                      <a:pt x="446" y="11"/>
                    </a:lnTo>
                    <a:lnTo>
                      <a:pt x="497" y="12"/>
                    </a:lnTo>
                    <a:lnTo>
                      <a:pt x="548" y="12"/>
                    </a:lnTo>
                    <a:lnTo>
                      <a:pt x="599" y="9"/>
                    </a:lnTo>
                    <a:lnTo>
                      <a:pt x="640" y="23"/>
                    </a:lnTo>
                    <a:lnTo>
                      <a:pt x="627" y="24"/>
                    </a:lnTo>
                    <a:lnTo>
                      <a:pt x="611" y="26"/>
                    </a:lnTo>
                    <a:lnTo>
                      <a:pt x="592" y="29"/>
                    </a:lnTo>
                    <a:lnTo>
                      <a:pt x="573" y="32"/>
                    </a:lnTo>
                    <a:lnTo>
                      <a:pt x="551" y="34"/>
                    </a:lnTo>
                    <a:lnTo>
                      <a:pt x="531" y="38"/>
                    </a:lnTo>
                    <a:lnTo>
                      <a:pt x="512" y="43"/>
                    </a:lnTo>
                    <a:lnTo>
                      <a:pt x="495" y="53"/>
                    </a:lnTo>
                    <a:lnTo>
                      <a:pt x="459" y="53"/>
                    </a:lnTo>
                    <a:lnTo>
                      <a:pt x="424" y="55"/>
                    </a:lnTo>
                    <a:lnTo>
                      <a:pt x="387" y="57"/>
                    </a:lnTo>
                    <a:lnTo>
                      <a:pt x="352" y="60"/>
                    </a:lnTo>
                    <a:lnTo>
                      <a:pt x="316" y="62"/>
                    </a:lnTo>
                    <a:lnTo>
                      <a:pt x="279" y="65"/>
                    </a:lnTo>
                    <a:lnTo>
                      <a:pt x="240" y="63"/>
                    </a:lnTo>
                    <a:lnTo>
                      <a:pt x="202" y="63"/>
                    </a:lnTo>
                    <a:lnTo>
                      <a:pt x="181" y="68"/>
                    </a:lnTo>
                    <a:lnTo>
                      <a:pt x="161" y="71"/>
                    </a:lnTo>
                    <a:lnTo>
                      <a:pt x="139" y="73"/>
                    </a:lnTo>
                    <a:lnTo>
                      <a:pt x="117" y="73"/>
                    </a:lnTo>
                    <a:lnTo>
                      <a:pt x="93" y="70"/>
                    </a:lnTo>
                    <a:lnTo>
                      <a:pt x="73" y="66"/>
                    </a:lnTo>
                    <a:lnTo>
                      <a:pt x="54" y="59"/>
                    </a:lnTo>
                    <a:lnTo>
                      <a:pt x="38" y="50"/>
                    </a:lnTo>
                    <a:close/>
                  </a:path>
                </a:pathLst>
              </a:custGeom>
              <a:solidFill>
                <a:srgbClr val="707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46" name="Freeform 306"/>
              <p:cNvSpPr>
                <a:spLocks/>
              </p:cNvSpPr>
              <p:nvPr/>
            </p:nvSpPr>
            <p:spPr bwMode="auto">
              <a:xfrm>
                <a:off x="3500" y="13093"/>
                <a:ext cx="231" cy="126"/>
              </a:xfrm>
              <a:custGeom>
                <a:avLst/>
                <a:gdLst>
                  <a:gd name="T0" fmla="*/ 0 w 693"/>
                  <a:gd name="T1" fmla="*/ 0 h 253"/>
                  <a:gd name="T2" fmla="*/ 0 w 693"/>
                  <a:gd name="T3" fmla="*/ 0 h 253"/>
                  <a:gd name="T4" fmla="*/ 0 w 693"/>
                  <a:gd name="T5" fmla="*/ 0 h 253"/>
                  <a:gd name="T6" fmla="*/ 0 w 693"/>
                  <a:gd name="T7" fmla="*/ 0 h 253"/>
                  <a:gd name="T8" fmla="*/ 0 w 693"/>
                  <a:gd name="T9" fmla="*/ 0 h 253"/>
                  <a:gd name="T10" fmla="*/ 0 w 693"/>
                  <a:gd name="T11" fmla="*/ 0 h 253"/>
                  <a:gd name="T12" fmla="*/ 0 w 693"/>
                  <a:gd name="T13" fmla="*/ 0 h 253"/>
                  <a:gd name="T14" fmla="*/ 0 w 693"/>
                  <a:gd name="T15" fmla="*/ 0 h 253"/>
                  <a:gd name="T16" fmla="*/ 0 w 693"/>
                  <a:gd name="T17" fmla="*/ 0 h 253"/>
                  <a:gd name="T18" fmla="*/ 0 w 693"/>
                  <a:gd name="T19" fmla="*/ 0 h 253"/>
                  <a:gd name="T20" fmla="*/ 0 w 693"/>
                  <a:gd name="T21" fmla="*/ 0 h 253"/>
                  <a:gd name="T22" fmla="*/ 0 w 693"/>
                  <a:gd name="T23" fmla="*/ 0 h 253"/>
                  <a:gd name="T24" fmla="*/ 0 w 693"/>
                  <a:gd name="T25" fmla="*/ 0 h 253"/>
                  <a:gd name="T26" fmla="*/ 0 w 693"/>
                  <a:gd name="T27" fmla="*/ 0 h 253"/>
                  <a:gd name="T28" fmla="*/ 0 w 693"/>
                  <a:gd name="T29" fmla="*/ 0 h 253"/>
                  <a:gd name="T30" fmla="*/ 0 w 693"/>
                  <a:gd name="T31" fmla="*/ 0 h 253"/>
                  <a:gd name="T32" fmla="*/ 0 w 693"/>
                  <a:gd name="T33" fmla="*/ 0 h 253"/>
                  <a:gd name="T34" fmla="*/ 0 w 693"/>
                  <a:gd name="T35" fmla="*/ 0 h 253"/>
                  <a:gd name="T36" fmla="*/ 0 w 693"/>
                  <a:gd name="T37" fmla="*/ 0 h 253"/>
                  <a:gd name="T38" fmla="*/ 0 w 693"/>
                  <a:gd name="T39" fmla="*/ 0 h 253"/>
                  <a:gd name="T40" fmla="*/ 0 w 693"/>
                  <a:gd name="T41" fmla="*/ 0 h 253"/>
                  <a:gd name="T42" fmla="*/ 0 w 693"/>
                  <a:gd name="T43" fmla="*/ 0 h 253"/>
                  <a:gd name="T44" fmla="*/ 0 w 693"/>
                  <a:gd name="T45" fmla="*/ 0 h 253"/>
                  <a:gd name="T46" fmla="*/ 0 w 693"/>
                  <a:gd name="T47" fmla="*/ 0 h 253"/>
                  <a:gd name="T48" fmla="*/ 0 w 693"/>
                  <a:gd name="T49" fmla="*/ 0 h 253"/>
                  <a:gd name="T50" fmla="*/ 0 w 693"/>
                  <a:gd name="T51" fmla="*/ 0 h 253"/>
                  <a:gd name="T52" fmla="*/ 0 w 693"/>
                  <a:gd name="T53" fmla="*/ 0 h 253"/>
                  <a:gd name="T54" fmla="*/ 0 w 693"/>
                  <a:gd name="T55" fmla="*/ 0 h 253"/>
                  <a:gd name="T56" fmla="*/ 0 w 693"/>
                  <a:gd name="T57" fmla="*/ 0 h 253"/>
                  <a:gd name="T58" fmla="*/ 0 w 693"/>
                  <a:gd name="T59" fmla="*/ 0 h 253"/>
                  <a:gd name="T60" fmla="*/ 0 w 693"/>
                  <a:gd name="T61" fmla="*/ 0 h 253"/>
                  <a:gd name="T62" fmla="*/ 0 w 693"/>
                  <a:gd name="T63" fmla="*/ 0 h 253"/>
                  <a:gd name="T64" fmla="*/ 0 w 693"/>
                  <a:gd name="T65" fmla="*/ 0 h 253"/>
                  <a:gd name="T66" fmla="*/ 0 w 693"/>
                  <a:gd name="T67" fmla="*/ 0 h 253"/>
                  <a:gd name="T68" fmla="*/ 0 w 693"/>
                  <a:gd name="T69" fmla="*/ 0 h 253"/>
                  <a:gd name="T70" fmla="*/ 0 w 693"/>
                  <a:gd name="T71" fmla="*/ 0 h 253"/>
                  <a:gd name="T72" fmla="*/ 0 w 693"/>
                  <a:gd name="T73" fmla="*/ 0 h 253"/>
                  <a:gd name="T74" fmla="*/ 0 w 693"/>
                  <a:gd name="T75" fmla="*/ 0 h 253"/>
                  <a:gd name="T76" fmla="*/ 0 w 693"/>
                  <a:gd name="T77" fmla="*/ 0 h 253"/>
                  <a:gd name="T78" fmla="*/ 0 w 693"/>
                  <a:gd name="T79" fmla="*/ 0 h 253"/>
                  <a:gd name="T80" fmla="*/ 0 w 693"/>
                  <a:gd name="T81" fmla="*/ 0 h 253"/>
                  <a:gd name="T82" fmla="*/ 0 w 693"/>
                  <a:gd name="T83" fmla="*/ 0 h 253"/>
                  <a:gd name="T84" fmla="*/ 0 w 693"/>
                  <a:gd name="T85" fmla="*/ 0 h 253"/>
                  <a:gd name="T86" fmla="*/ 0 w 693"/>
                  <a:gd name="T87" fmla="*/ 0 h 253"/>
                  <a:gd name="T88" fmla="*/ 0 w 693"/>
                  <a:gd name="T89" fmla="*/ 0 h 253"/>
                  <a:gd name="T90" fmla="*/ 0 w 693"/>
                  <a:gd name="T91" fmla="*/ 0 h 253"/>
                  <a:gd name="T92" fmla="*/ 0 w 693"/>
                  <a:gd name="T93" fmla="*/ 0 h 253"/>
                  <a:gd name="T94" fmla="*/ 0 w 693"/>
                  <a:gd name="T95" fmla="*/ 0 h 253"/>
                  <a:gd name="T96" fmla="*/ 0 w 693"/>
                  <a:gd name="T97" fmla="*/ 0 h 253"/>
                  <a:gd name="T98" fmla="*/ 0 w 693"/>
                  <a:gd name="T99" fmla="*/ 0 h 253"/>
                  <a:gd name="T100" fmla="*/ 0 w 693"/>
                  <a:gd name="T101" fmla="*/ 0 h 253"/>
                  <a:gd name="T102" fmla="*/ 0 w 693"/>
                  <a:gd name="T103" fmla="*/ 0 h 253"/>
                  <a:gd name="T104" fmla="*/ 0 w 693"/>
                  <a:gd name="T105" fmla="*/ 0 h 253"/>
                  <a:gd name="T106" fmla="*/ 0 w 693"/>
                  <a:gd name="T107" fmla="*/ 0 h 253"/>
                  <a:gd name="T108" fmla="*/ 0 w 693"/>
                  <a:gd name="T109" fmla="*/ 0 h 25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93"/>
                  <a:gd name="T166" fmla="*/ 0 h 253"/>
                  <a:gd name="T167" fmla="*/ 693 w 693"/>
                  <a:gd name="T168" fmla="*/ 253 h 25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93" h="253">
                    <a:moveTo>
                      <a:pt x="539" y="248"/>
                    </a:moveTo>
                    <a:lnTo>
                      <a:pt x="544" y="228"/>
                    </a:lnTo>
                    <a:lnTo>
                      <a:pt x="550" y="209"/>
                    </a:lnTo>
                    <a:lnTo>
                      <a:pt x="554" y="189"/>
                    </a:lnTo>
                    <a:lnTo>
                      <a:pt x="558" y="169"/>
                    </a:lnTo>
                    <a:lnTo>
                      <a:pt x="561" y="148"/>
                    </a:lnTo>
                    <a:lnTo>
                      <a:pt x="563" y="129"/>
                    </a:lnTo>
                    <a:lnTo>
                      <a:pt x="563" y="109"/>
                    </a:lnTo>
                    <a:lnTo>
                      <a:pt x="563" y="92"/>
                    </a:lnTo>
                    <a:lnTo>
                      <a:pt x="563" y="82"/>
                    </a:lnTo>
                    <a:lnTo>
                      <a:pt x="569" y="74"/>
                    </a:lnTo>
                    <a:lnTo>
                      <a:pt x="570" y="70"/>
                    </a:lnTo>
                    <a:lnTo>
                      <a:pt x="570" y="67"/>
                    </a:lnTo>
                    <a:lnTo>
                      <a:pt x="566" y="64"/>
                    </a:lnTo>
                    <a:lnTo>
                      <a:pt x="558" y="62"/>
                    </a:lnTo>
                    <a:lnTo>
                      <a:pt x="503" y="62"/>
                    </a:lnTo>
                    <a:lnTo>
                      <a:pt x="495" y="243"/>
                    </a:lnTo>
                    <a:lnTo>
                      <a:pt x="484" y="245"/>
                    </a:lnTo>
                    <a:lnTo>
                      <a:pt x="474" y="248"/>
                    </a:lnTo>
                    <a:lnTo>
                      <a:pt x="463" y="249"/>
                    </a:lnTo>
                    <a:lnTo>
                      <a:pt x="453" y="251"/>
                    </a:lnTo>
                    <a:lnTo>
                      <a:pt x="441" y="249"/>
                    </a:lnTo>
                    <a:lnTo>
                      <a:pt x="431" y="249"/>
                    </a:lnTo>
                    <a:lnTo>
                      <a:pt x="419" y="248"/>
                    </a:lnTo>
                    <a:lnTo>
                      <a:pt x="409" y="248"/>
                    </a:lnTo>
                    <a:lnTo>
                      <a:pt x="411" y="223"/>
                    </a:lnTo>
                    <a:lnTo>
                      <a:pt x="415" y="198"/>
                    </a:lnTo>
                    <a:lnTo>
                      <a:pt x="419" y="170"/>
                    </a:lnTo>
                    <a:lnTo>
                      <a:pt x="424" y="144"/>
                    </a:lnTo>
                    <a:lnTo>
                      <a:pt x="422" y="116"/>
                    </a:lnTo>
                    <a:lnTo>
                      <a:pt x="418" y="93"/>
                    </a:lnTo>
                    <a:lnTo>
                      <a:pt x="405" y="70"/>
                    </a:lnTo>
                    <a:lnTo>
                      <a:pt x="383" y="51"/>
                    </a:lnTo>
                    <a:lnTo>
                      <a:pt x="383" y="59"/>
                    </a:lnTo>
                    <a:lnTo>
                      <a:pt x="373" y="66"/>
                    </a:lnTo>
                    <a:lnTo>
                      <a:pt x="365" y="69"/>
                    </a:lnTo>
                    <a:lnTo>
                      <a:pt x="361" y="74"/>
                    </a:lnTo>
                    <a:lnTo>
                      <a:pt x="357" y="78"/>
                    </a:lnTo>
                    <a:lnTo>
                      <a:pt x="358" y="84"/>
                    </a:lnTo>
                    <a:lnTo>
                      <a:pt x="359" y="104"/>
                    </a:lnTo>
                    <a:lnTo>
                      <a:pt x="361" y="126"/>
                    </a:lnTo>
                    <a:lnTo>
                      <a:pt x="359" y="146"/>
                    </a:lnTo>
                    <a:lnTo>
                      <a:pt x="359" y="167"/>
                    </a:lnTo>
                    <a:lnTo>
                      <a:pt x="357" y="186"/>
                    </a:lnTo>
                    <a:lnTo>
                      <a:pt x="355" y="206"/>
                    </a:lnTo>
                    <a:lnTo>
                      <a:pt x="352" y="224"/>
                    </a:lnTo>
                    <a:lnTo>
                      <a:pt x="349" y="243"/>
                    </a:lnTo>
                    <a:lnTo>
                      <a:pt x="264" y="248"/>
                    </a:lnTo>
                    <a:lnTo>
                      <a:pt x="267" y="200"/>
                    </a:lnTo>
                    <a:lnTo>
                      <a:pt x="272" y="200"/>
                    </a:lnTo>
                    <a:lnTo>
                      <a:pt x="270" y="188"/>
                    </a:lnTo>
                    <a:lnTo>
                      <a:pt x="273" y="177"/>
                    </a:lnTo>
                    <a:lnTo>
                      <a:pt x="276" y="165"/>
                    </a:lnTo>
                    <a:lnTo>
                      <a:pt x="281" y="152"/>
                    </a:lnTo>
                    <a:lnTo>
                      <a:pt x="281" y="139"/>
                    </a:lnTo>
                    <a:lnTo>
                      <a:pt x="278" y="129"/>
                    </a:lnTo>
                    <a:lnTo>
                      <a:pt x="270" y="119"/>
                    </a:lnTo>
                    <a:lnTo>
                      <a:pt x="257" y="114"/>
                    </a:lnTo>
                    <a:lnTo>
                      <a:pt x="257" y="107"/>
                    </a:lnTo>
                    <a:lnTo>
                      <a:pt x="262" y="101"/>
                    </a:lnTo>
                    <a:lnTo>
                      <a:pt x="264" y="95"/>
                    </a:lnTo>
                    <a:lnTo>
                      <a:pt x="269" y="89"/>
                    </a:lnTo>
                    <a:lnTo>
                      <a:pt x="270" y="82"/>
                    </a:lnTo>
                    <a:lnTo>
                      <a:pt x="272" y="76"/>
                    </a:lnTo>
                    <a:lnTo>
                      <a:pt x="270" y="68"/>
                    </a:lnTo>
                    <a:lnTo>
                      <a:pt x="267" y="62"/>
                    </a:lnTo>
                    <a:lnTo>
                      <a:pt x="256" y="56"/>
                    </a:lnTo>
                    <a:lnTo>
                      <a:pt x="243" y="57"/>
                    </a:lnTo>
                    <a:lnTo>
                      <a:pt x="241" y="76"/>
                    </a:lnTo>
                    <a:lnTo>
                      <a:pt x="237" y="95"/>
                    </a:lnTo>
                    <a:lnTo>
                      <a:pt x="232" y="114"/>
                    </a:lnTo>
                    <a:lnTo>
                      <a:pt x="228" y="134"/>
                    </a:lnTo>
                    <a:lnTo>
                      <a:pt x="224" y="152"/>
                    </a:lnTo>
                    <a:lnTo>
                      <a:pt x="224" y="171"/>
                    </a:lnTo>
                    <a:lnTo>
                      <a:pt x="228" y="188"/>
                    </a:lnTo>
                    <a:lnTo>
                      <a:pt x="238" y="205"/>
                    </a:lnTo>
                    <a:lnTo>
                      <a:pt x="229" y="215"/>
                    </a:lnTo>
                    <a:lnTo>
                      <a:pt x="226" y="225"/>
                    </a:lnTo>
                    <a:lnTo>
                      <a:pt x="224" y="230"/>
                    </a:lnTo>
                    <a:lnTo>
                      <a:pt x="224" y="236"/>
                    </a:lnTo>
                    <a:lnTo>
                      <a:pt x="224" y="242"/>
                    </a:lnTo>
                    <a:lnTo>
                      <a:pt x="224" y="248"/>
                    </a:lnTo>
                    <a:lnTo>
                      <a:pt x="134" y="248"/>
                    </a:lnTo>
                    <a:lnTo>
                      <a:pt x="134" y="226"/>
                    </a:lnTo>
                    <a:lnTo>
                      <a:pt x="137" y="205"/>
                    </a:lnTo>
                    <a:lnTo>
                      <a:pt x="139" y="184"/>
                    </a:lnTo>
                    <a:lnTo>
                      <a:pt x="142" y="163"/>
                    </a:lnTo>
                    <a:lnTo>
                      <a:pt x="142" y="140"/>
                    </a:lnTo>
                    <a:lnTo>
                      <a:pt x="143" y="119"/>
                    </a:lnTo>
                    <a:lnTo>
                      <a:pt x="140" y="97"/>
                    </a:lnTo>
                    <a:lnTo>
                      <a:pt x="137" y="76"/>
                    </a:lnTo>
                    <a:lnTo>
                      <a:pt x="123" y="74"/>
                    </a:lnTo>
                    <a:lnTo>
                      <a:pt x="111" y="68"/>
                    </a:lnTo>
                    <a:lnTo>
                      <a:pt x="104" y="78"/>
                    </a:lnTo>
                    <a:lnTo>
                      <a:pt x="105" y="87"/>
                    </a:lnTo>
                    <a:lnTo>
                      <a:pt x="108" y="98"/>
                    </a:lnTo>
                    <a:lnTo>
                      <a:pt x="111" y="109"/>
                    </a:lnTo>
                    <a:lnTo>
                      <a:pt x="120" y="109"/>
                    </a:lnTo>
                    <a:lnTo>
                      <a:pt x="118" y="120"/>
                    </a:lnTo>
                    <a:lnTo>
                      <a:pt x="117" y="133"/>
                    </a:lnTo>
                    <a:lnTo>
                      <a:pt x="112" y="146"/>
                    </a:lnTo>
                    <a:lnTo>
                      <a:pt x="110" y="159"/>
                    </a:lnTo>
                    <a:lnTo>
                      <a:pt x="105" y="172"/>
                    </a:lnTo>
                    <a:lnTo>
                      <a:pt x="102" y="186"/>
                    </a:lnTo>
                    <a:lnTo>
                      <a:pt x="101" y="200"/>
                    </a:lnTo>
                    <a:lnTo>
                      <a:pt x="104" y="213"/>
                    </a:lnTo>
                    <a:lnTo>
                      <a:pt x="104" y="248"/>
                    </a:lnTo>
                    <a:lnTo>
                      <a:pt x="92" y="245"/>
                    </a:lnTo>
                    <a:lnTo>
                      <a:pt x="80" y="243"/>
                    </a:lnTo>
                    <a:lnTo>
                      <a:pt x="69" y="241"/>
                    </a:lnTo>
                    <a:lnTo>
                      <a:pt x="57" y="241"/>
                    </a:lnTo>
                    <a:lnTo>
                      <a:pt x="45" y="239"/>
                    </a:lnTo>
                    <a:lnTo>
                      <a:pt x="35" y="238"/>
                    </a:lnTo>
                    <a:lnTo>
                      <a:pt x="23" y="235"/>
                    </a:lnTo>
                    <a:lnTo>
                      <a:pt x="14" y="233"/>
                    </a:lnTo>
                    <a:lnTo>
                      <a:pt x="6" y="209"/>
                    </a:lnTo>
                    <a:lnTo>
                      <a:pt x="4" y="185"/>
                    </a:lnTo>
                    <a:lnTo>
                      <a:pt x="4" y="159"/>
                    </a:lnTo>
                    <a:lnTo>
                      <a:pt x="7" y="134"/>
                    </a:lnTo>
                    <a:lnTo>
                      <a:pt x="9" y="107"/>
                    </a:lnTo>
                    <a:lnTo>
                      <a:pt x="9" y="82"/>
                    </a:lnTo>
                    <a:lnTo>
                      <a:pt x="6" y="57"/>
                    </a:lnTo>
                    <a:lnTo>
                      <a:pt x="0" y="32"/>
                    </a:lnTo>
                    <a:lnTo>
                      <a:pt x="13" y="28"/>
                    </a:lnTo>
                    <a:lnTo>
                      <a:pt x="26" y="23"/>
                    </a:lnTo>
                    <a:lnTo>
                      <a:pt x="38" y="17"/>
                    </a:lnTo>
                    <a:lnTo>
                      <a:pt x="51" y="12"/>
                    </a:lnTo>
                    <a:lnTo>
                      <a:pt x="61" y="7"/>
                    </a:lnTo>
                    <a:lnTo>
                      <a:pt x="73" y="5"/>
                    </a:lnTo>
                    <a:lnTo>
                      <a:pt x="86" y="7"/>
                    </a:lnTo>
                    <a:lnTo>
                      <a:pt x="101" y="14"/>
                    </a:lnTo>
                    <a:lnTo>
                      <a:pt x="111" y="11"/>
                    </a:lnTo>
                    <a:lnTo>
                      <a:pt x="121" y="9"/>
                    </a:lnTo>
                    <a:lnTo>
                      <a:pt x="131" y="6"/>
                    </a:lnTo>
                    <a:lnTo>
                      <a:pt x="143" y="4"/>
                    </a:lnTo>
                    <a:lnTo>
                      <a:pt x="153" y="0"/>
                    </a:lnTo>
                    <a:lnTo>
                      <a:pt x="165" y="2"/>
                    </a:lnTo>
                    <a:lnTo>
                      <a:pt x="177" y="2"/>
                    </a:lnTo>
                    <a:lnTo>
                      <a:pt x="190" y="6"/>
                    </a:lnTo>
                    <a:lnTo>
                      <a:pt x="200" y="11"/>
                    </a:lnTo>
                    <a:lnTo>
                      <a:pt x="213" y="14"/>
                    </a:lnTo>
                    <a:lnTo>
                      <a:pt x="224" y="13"/>
                    </a:lnTo>
                    <a:lnTo>
                      <a:pt x="237" y="12"/>
                    </a:lnTo>
                    <a:lnTo>
                      <a:pt x="248" y="8"/>
                    </a:lnTo>
                    <a:lnTo>
                      <a:pt x="262" y="6"/>
                    </a:lnTo>
                    <a:lnTo>
                      <a:pt x="275" y="6"/>
                    </a:lnTo>
                    <a:lnTo>
                      <a:pt x="291" y="9"/>
                    </a:lnTo>
                    <a:lnTo>
                      <a:pt x="317" y="13"/>
                    </a:lnTo>
                    <a:lnTo>
                      <a:pt x="345" y="14"/>
                    </a:lnTo>
                    <a:lnTo>
                      <a:pt x="373" y="13"/>
                    </a:lnTo>
                    <a:lnTo>
                      <a:pt x="400" y="12"/>
                    </a:lnTo>
                    <a:lnTo>
                      <a:pt x="427" y="8"/>
                    </a:lnTo>
                    <a:lnTo>
                      <a:pt x="455" y="6"/>
                    </a:lnTo>
                    <a:lnTo>
                      <a:pt x="482" y="4"/>
                    </a:lnTo>
                    <a:lnTo>
                      <a:pt x="513" y="6"/>
                    </a:lnTo>
                    <a:lnTo>
                      <a:pt x="538" y="13"/>
                    </a:lnTo>
                    <a:lnTo>
                      <a:pt x="564" y="15"/>
                    </a:lnTo>
                    <a:lnTo>
                      <a:pt x="590" y="13"/>
                    </a:lnTo>
                    <a:lnTo>
                      <a:pt x="617" y="10"/>
                    </a:lnTo>
                    <a:lnTo>
                      <a:pt x="640" y="7"/>
                    </a:lnTo>
                    <a:lnTo>
                      <a:pt x="662" y="9"/>
                    </a:lnTo>
                    <a:lnTo>
                      <a:pt x="680" y="17"/>
                    </a:lnTo>
                    <a:lnTo>
                      <a:pt x="693" y="35"/>
                    </a:lnTo>
                    <a:lnTo>
                      <a:pt x="691" y="61"/>
                    </a:lnTo>
                    <a:lnTo>
                      <a:pt x="691" y="86"/>
                    </a:lnTo>
                    <a:lnTo>
                      <a:pt x="691" y="112"/>
                    </a:lnTo>
                    <a:lnTo>
                      <a:pt x="693" y="137"/>
                    </a:lnTo>
                    <a:lnTo>
                      <a:pt x="691" y="162"/>
                    </a:lnTo>
                    <a:lnTo>
                      <a:pt x="690" y="187"/>
                    </a:lnTo>
                    <a:lnTo>
                      <a:pt x="686" y="210"/>
                    </a:lnTo>
                    <a:lnTo>
                      <a:pt x="681" y="235"/>
                    </a:lnTo>
                    <a:lnTo>
                      <a:pt x="683" y="218"/>
                    </a:lnTo>
                    <a:lnTo>
                      <a:pt x="686" y="200"/>
                    </a:lnTo>
                    <a:lnTo>
                      <a:pt x="687" y="178"/>
                    </a:lnTo>
                    <a:lnTo>
                      <a:pt x="690" y="157"/>
                    </a:lnTo>
                    <a:lnTo>
                      <a:pt x="688" y="135"/>
                    </a:lnTo>
                    <a:lnTo>
                      <a:pt x="684" y="115"/>
                    </a:lnTo>
                    <a:lnTo>
                      <a:pt x="675" y="95"/>
                    </a:lnTo>
                    <a:lnTo>
                      <a:pt x="662" y="79"/>
                    </a:lnTo>
                    <a:lnTo>
                      <a:pt x="658" y="87"/>
                    </a:lnTo>
                    <a:lnTo>
                      <a:pt x="658" y="96"/>
                    </a:lnTo>
                    <a:lnTo>
                      <a:pt x="658" y="104"/>
                    </a:lnTo>
                    <a:lnTo>
                      <a:pt x="659" y="113"/>
                    </a:lnTo>
                    <a:lnTo>
                      <a:pt x="661" y="120"/>
                    </a:lnTo>
                    <a:lnTo>
                      <a:pt x="664" y="128"/>
                    </a:lnTo>
                    <a:lnTo>
                      <a:pt x="665" y="136"/>
                    </a:lnTo>
                    <a:lnTo>
                      <a:pt x="669" y="146"/>
                    </a:lnTo>
                    <a:lnTo>
                      <a:pt x="659" y="149"/>
                    </a:lnTo>
                    <a:lnTo>
                      <a:pt x="655" y="158"/>
                    </a:lnTo>
                    <a:lnTo>
                      <a:pt x="653" y="163"/>
                    </a:lnTo>
                    <a:lnTo>
                      <a:pt x="653" y="169"/>
                    </a:lnTo>
                    <a:lnTo>
                      <a:pt x="653" y="174"/>
                    </a:lnTo>
                    <a:lnTo>
                      <a:pt x="655" y="181"/>
                    </a:lnTo>
                    <a:lnTo>
                      <a:pt x="656" y="183"/>
                    </a:lnTo>
                    <a:lnTo>
                      <a:pt x="662" y="184"/>
                    </a:lnTo>
                    <a:lnTo>
                      <a:pt x="669" y="181"/>
                    </a:lnTo>
                    <a:lnTo>
                      <a:pt x="674" y="181"/>
                    </a:lnTo>
                    <a:lnTo>
                      <a:pt x="674" y="205"/>
                    </a:lnTo>
                    <a:lnTo>
                      <a:pt x="669" y="205"/>
                    </a:lnTo>
                    <a:lnTo>
                      <a:pt x="667" y="201"/>
                    </a:lnTo>
                    <a:lnTo>
                      <a:pt x="662" y="198"/>
                    </a:lnTo>
                    <a:lnTo>
                      <a:pt x="656" y="200"/>
                    </a:lnTo>
                    <a:lnTo>
                      <a:pt x="653" y="205"/>
                    </a:lnTo>
                    <a:lnTo>
                      <a:pt x="650" y="210"/>
                    </a:lnTo>
                    <a:lnTo>
                      <a:pt x="650" y="217"/>
                    </a:lnTo>
                    <a:lnTo>
                      <a:pt x="649" y="222"/>
                    </a:lnTo>
                    <a:lnTo>
                      <a:pt x="649" y="228"/>
                    </a:lnTo>
                    <a:lnTo>
                      <a:pt x="647" y="234"/>
                    </a:lnTo>
                    <a:lnTo>
                      <a:pt x="647" y="240"/>
                    </a:lnTo>
                    <a:lnTo>
                      <a:pt x="650" y="241"/>
                    </a:lnTo>
                    <a:lnTo>
                      <a:pt x="655" y="244"/>
                    </a:lnTo>
                    <a:lnTo>
                      <a:pt x="656" y="246"/>
                    </a:lnTo>
                    <a:lnTo>
                      <a:pt x="662" y="248"/>
                    </a:lnTo>
                    <a:lnTo>
                      <a:pt x="647" y="252"/>
                    </a:lnTo>
                    <a:lnTo>
                      <a:pt x="634" y="253"/>
                    </a:lnTo>
                    <a:lnTo>
                      <a:pt x="620" y="252"/>
                    </a:lnTo>
                    <a:lnTo>
                      <a:pt x="605" y="252"/>
                    </a:lnTo>
                    <a:lnTo>
                      <a:pt x="588" y="248"/>
                    </a:lnTo>
                    <a:lnTo>
                      <a:pt x="571" y="247"/>
                    </a:lnTo>
                    <a:lnTo>
                      <a:pt x="555" y="246"/>
                    </a:lnTo>
                    <a:lnTo>
                      <a:pt x="539" y="248"/>
                    </a:lnTo>
                    <a:close/>
                  </a:path>
                </a:pathLst>
              </a:custGeom>
              <a:solidFill>
                <a:srgbClr val="FFD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47" name="Freeform 307"/>
              <p:cNvSpPr>
                <a:spLocks/>
              </p:cNvSpPr>
              <p:nvPr/>
            </p:nvSpPr>
            <p:spPr bwMode="auto">
              <a:xfrm>
                <a:off x="3451" y="13099"/>
                <a:ext cx="37" cy="118"/>
              </a:xfrm>
              <a:custGeom>
                <a:avLst/>
                <a:gdLst>
                  <a:gd name="T0" fmla="*/ 0 w 111"/>
                  <a:gd name="T1" fmla="*/ 1 h 236"/>
                  <a:gd name="T2" fmla="*/ 0 w 111"/>
                  <a:gd name="T3" fmla="*/ 1 h 236"/>
                  <a:gd name="T4" fmla="*/ 0 w 111"/>
                  <a:gd name="T5" fmla="*/ 1 h 236"/>
                  <a:gd name="T6" fmla="*/ 0 w 111"/>
                  <a:gd name="T7" fmla="*/ 1 h 236"/>
                  <a:gd name="T8" fmla="*/ 0 w 111"/>
                  <a:gd name="T9" fmla="*/ 1 h 236"/>
                  <a:gd name="T10" fmla="*/ 0 w 111"/>
                  <a:gd name="T11" fmla="*/ 1 h 236"/>
                  <a:gd name="T12" fmla="*/ 0 w 111"/>
                  <a:gd name="T13" fmla="*/ 1 h 236"/>
                  <a:gd name="T14" fmla="*/ 0 w 111"/>
                  <a:gd name="T15" fmla="*/ 1 h 236"/>
                  <a:gd name="T16" fmla="*/ 0 w 111"/>
                  <a:gd name="T17" fmla="*/ 1 h 236"/>
                  <a:gd name="T18" fmla="*/ 0 w 111"/>
                  <a:gd name="T19" fmla="*/ 1 h 236"/>
                  <a:gd name="T20" fmla="*/ 0 w 111"/>
                  <a:gd name="T21" fmla="*/ 0 h 236"/>
                  <a:gd name="T22" fmla="*/ 0 w 111"/>
                  <a:gd name="T23" fmla="*/ 1 h 236"/>
                  <a:gd name="T24" fmla="*/ 0 w 111"/>
                  <a:gd name="T25" fmla="*/ 1 h 236"/>
                  <a:gd name="T26" fmla="*/ 0 w 111"/>
                  <a:gd name="T27" fmla="*/ 1 h 236"/>
                  <a:gd name="T28" fmla="*/ 0 w 111"/>
                  <a:gd name="T29" fmla="*/ 1 h 236"/>
                  <a:gd name="T30" fmla="*/ 0 w 111"/>
                  <a:gd name="T31" fmla="*/ 1 h 236"/>
                  <a:gd name="T32" fmla="*/ 0 w 111"/>
                  <a:gd name="T33" fmla="*/ 1 h 236"/>
                  <a:gd name="T34" fmla="*/ 0 w 111"/>
                  <a:gd name="T35" fmla="*/ 1 h 236"/>
                  <a:gd name="T36" fmla="*/ 0 w 111"/>
                  <a:gd name="T37" fmla="*/ 1 h 236"/>
                  <a:gd name="T38" fmla="*/ 0 w 111"/>
                  <a:gd name="T39" fmla="*/ 1 h 236"/>
                  <a:gd name="T40" fmla="*/ 0 w 111"/>
                  <a:gd name="T41" fmla="*/ 1 h 236"/>
                  <a:gd name="T42" fmla="*/ 0 w 111"/>
                  <a:gd name="T43" fmla="*/ 1 h 236"/>
                  <a:gd name="T44" fmla="*/ 0 w 111"/>
                  <a:gd name="T45" fmla="*/ 1 h 236"/>
                  <a:gd name="T46" fmla="*/ 0 w 111"/>
                  <a:gd name="T47" fmla="*/ 1 h 236"/>
                  <a:gd name="T48" fmla="*/ 0 w 111"/>
                  <a:gd name="T49" fmla="*/ 1 h 236"/>
                  <a:gd name="T50" fmla="*/ 0 w 111"/>
                  <a:gd name="T51" fmla="*/ 1 h 236"/>
                  <a:gd name="T52" fmla="*/ 0 w 111"/>
                  <a:gd name="T53" fmla="*/ 1 h 236"/>
                  <a:gd name="T54" fmla="*/ 0 w 111"/>
                  <a:gd name="T55" fmla="*/ 1 h 236"/>
                  <a:gd name="T56" fmla="*/ 0 w 111"/>
                  <a:gd name="T57" fmla="*/ 1 h 236"/>
                  <a:gd name="T58" fmla="*/ 0 w 111"/>
                  <a:gd name="T59" fmla="*/ 1 h 236"/>
                  <a:gd name="T60" fmla="*/ 0 w 111"/>
                  <a:gd name="T61" fmla="*/ 1 h 236"/>
                  <a:gd name="T62" fmla="*/ 0 w 111"/>
                  <a:gd name="T63" fmla="*/ 1 h 236"/>
                  <a:gd name="T64" fmla="*/ 0 w 111"/>
                  <a:gd name="T65" fmla="*/ 1 h 236"/>
                  <a:gd name="T66" fmla="*/ 0 w 111"/>
                  <a:gd name="T67" fmla="*/ 1 h 236"/>
                  <a:gd name="T68" fmla="*/ 0 w 111"/>
                  <a:gd name="T69" fmla="*/ 1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1"/>
                  <a:gd name="T106" fmla="*/ 0 h 236"/>
                  <a:gd name="T107" fmla="*/ 111 w 111"/>
                  <a:gd name="T108" fmla="*/ 236 h 2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1" h="236">
                    <a:moveTo>
                      <a:pt x="15" y="118"/>
                    </a:moveTo>
                    <a:lnTo>
                      <a:pt x="3" y="99"/>
                    </a:lnTo>
                    <a:lnTo>
                      <a:pt x="3" y="85"/>
                    </a:lnTo>
                    <a:lnTo>
                      <a:pt x="2" y="72"/>
                    </a:lnTo>
                    <a:lnTo>
                      <a:pt x="0" y="58"/>
                    </a:lnTo>
                    <a:lnTo>
                      <a:pt x="0" y="46"/>
                    </a:lnTo>
                    <a:lnTo>
                      <a:pt x="0" y="33"/>
                    </a:lnTo>
                    <a:lnTo>
                      <a:pt x="5" y="21"/>
                    </a:lnTo>
                    <a:lnTo>
                      <a:pt x="13" y="11"/>
                    </a:lnTo>
                    <a:lnTo>
                      <a:pt x="29" y="2"/>
                    </a:lnTo>
                    <a:lnTo>
                      <a:pt x="40" y="0"/>
                    </a:lnTo>
                    <a:lnTo>
                      <a:pt x="51" y="1"/>
                    </a:lnTo>
                    <a:lnTo>
                      <a:pt x="62" y="2"/>
                    </a:lnTo>
                    <a:lnTo>
                      <a:pt x="73" y="6"/>
                    </a:lnTo>
                    <a:lnTo>
                      <a:pt x="81" y="10"/>
                    </a:lnTo>
                    <a:lnTo>
                      <a:pt x="89" y="16"/>
                    </a:lnTo>
                    <a:lnTo>
                      <a:pt x="94" y="22"/>
                    </a:lnTo>
                    <a:lnTo>
                      <a:pt x="97" y="32"/>
                    </a:lnTo>
                    <a:lnTo>
                      <a:pt x="95" y="57"/>
                    </a:lnTo>
                    <a:lnTo>
                      <a:pt x="98" y="84"/>
                    </a:lnTo>
                    <a:lnTo>
                      <a:pt x="101" y="108"/>
                    </a:lnTo>
                    <a:lnTo>
                      <a:pt x="105" y="133"/>
                    </a:lnTo>
                    <a:lnTo>
                      <a:pt x="108" y="156"/>
                    </a:lnTo>
                    <a:lnTo>
                      <a:pt x="111" y="181"/>
                    </a:lnTo>
                    <a:lnTo>
                      <a:pt x="111" y="206"/>
                    </a:lnTo>
                    <a:lnTo>
                      <a:pt x="108" y="231"/>
                    </a:lnTo>
                    <a:lnTo>
                      <a:pt x="94" y="229"/>
                    </a:lnTo>
                    <a:lnTo>
                      <a:pt x="81" y="229"/>
                    </a:lnTo>
                    <a:lnTo>
                      <a:pt x="69" y="229"/>
                    </a:lnTo>
                    <a:lnTo>
                      <a:pt x="57" y="231"/>
                    </a:lnTo>
                    <a:lnTo>
                      <a:pt x="44" y="232"/>
                    </a:lnTo>
                    <a:lnTo>
                      <a:pt x="34" y="234"/>
                    </a:lnTo>
                    <a:lnTo>
                      <a:pt x="21" y="235"/>
                    </a:lnTo>
                    <a:lnTo>
                      <a:pt x="10" y="236"/>
                    </a:lnTo>
                    <a:lnTo>
                      <a:pt x="15" y="118"/>
                    </a:lnTo>
                    <a:close/>
                  </a:path>
                </a:pathLst>
              </a:custGeom>
              <a:solidFill>
                <a:srgbClr val="FFB8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48" name="Freeform 308"/>
              <p:cNvSpPr>
                <a:spLocks/>
              </p:cNvSpPr>
              <p:nvPr/>
            </p:nvSpPr>
            <p:spPr bwMode="auto">
              <a:xfrm>
                <a:off x="4008" y="13185"/>
                <a:ext cx="9" cy="1"/>
              </a:xfrm>
              <a:custGeom>
                <a:avLst/>
                <a:gdLst>
                  <a:gd name="T0" fmla="*/ 0 w 26"/>
                  <a:gd name="T1" fmla="*/ 0 h 1"/>
                  <a:gd name="T2" fmla="*/ 0 w 26"/>
                  <a:gd name="T3" fmla="*/ 0 h 1"/>
                  <a:gd name="T4" fmla="*/ 0 w 26"/>
                  <a:gd name="T5" fmla="*/ 0 h 1"/>
                  <a:gd name="T6" fmla="*/ 0 60000 65536"/>
                  <a:gd name="T7" fmla="*/ 0 60000 65536"/>
                  <a:gd name="T8" fmla="*/ 0 60000 65536"/>
                  <a:gd name="T9" fmla="*/ 0 w 26"/>
                  <a:gd name="T10" fmla="*/ 0 h 1"/>
                  <a:gd name="T11" fmla="*/ 26 w 26"/>
                  <a:gd name="T12" fmla="*/ 1 h 1"/>
                </a:gdLst>
                <a:ahLst/>
                <a:cxnLst>
                  <a:cxn ang="T6">
                    <a:pos x="T0" y="T1"/>
                  </a:cxn>
                  <a:cxn ang="T7">
                    <a:pos x="T2" y="T3"/>
                  </a:cxn>
                  <a:cxn ang="T8">
                    <a:pos x="T4" y="T5"/>
                  </a:cxn>
                </a:cxnLst>
                <a:rect l="T9" t="T10" r="T11" b="T12"/>
                <a:pathLst>
                  <a:path w="26" h="1">
                    <a:moveTo>
                      <a:pt x="26" y="0"/>
                    </a:moveTo>
                    <a:lnTo>
                      <a:pt x="0" y="0"/>
                    </a:lnTo>
                    <a:lnTo>
                      <a:pt x="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49" name="Freeform 309"/>
              <p:cNvSpPr>
                <a:spLocks/>
              </p:cNvSpPr>
              <p:nvPr/>
            </p:nvSpPr>
            <p:spPr bwMode="auto">
              <a:xfrm>
                <a:off x="3966" y="13176"/>
                <a:ext cx="40" cy="7"/>
              </a:xfrm>
              <a:custGeom>
                <a:avLst/>
                <a:gdLst>
                  <a:gd name="T0" fmla="*/ 0 w 119"/>
                  <a:gd name="T1" fmla="*/ 0 h 15"/>
                  <a:gd name="T2" fmla="*/ 0 w 119"/>
                  <a:gd name="T3" fmla="*/ 0 h 15"/>
                  <a:gd name="T4" fmla="*/ 0 w 119"/>
                  <a:gd name="T5" fmla="*/ 0 h 15"/>
                  <a:gd name="T6" fmla="*/ 0 w 119"/>
                  <a:gd name="T7" fmla="*/ 0 h 15"/>
                  <a:gd name="T8" fmla="*/ 0 w 119"/>
                  <a:gd name="T9" fmla="*/ 0 h 15"/>
                  <a:gd name="T10" fmla="*/ 0 w 119"/>
                  <a:gd name="T11" fmla="*/ 0 h 15"/>
                  <a:gd name="T12" fmla="*/ 0 w 119"/>
                  <a:gd name="T13" fmla="*/ 0 h 15"/>
                  <a:gd name="T14" fmla="*/ 0 w 119"/>
                  <a:gd name="T15" fmla="*/ 0 h 15"/>
                  <a:gd name="T16" fmla="*/ 0 w 119"/>
                  <a:gd name="T17" fmla="*/ 0 h 15"/>
                  <a:gd name="T18" fmla="*/ 0 w 119"/>
                  <a:gd name="T19" fmla="*/ 0 h 15"/>
                  <a:gd name="T20" fmla="*/ 0 w 119"/>
                  <a:gd name="T21" fmla="*/ 0 h 15"/>
                  <a:gd name="T22" fmla="*/ 0 w 119"/>
                  <a:gd name="T23" fmla="*/ 0 h 15"/>
                  <a:gd name="T24" fmla="*/ 0 w 119"/>
                  <a:gd name="T25" fmla="*/ 0 h 15"/>
                  <a:gd name="T26" fmla="*/ 0 w 119"/>
                  <a:gd name="T27" fmla="*/ 0 h 15"/>
                  <a:gd name="T28" fmla="*/ 0 w 119"/>
                  <a:gd name="T29" fmla="*/ 0 h 15"/>
                  <a:gd name="T30" fmla="*/ 0 w 119"/>
                  <a:gd name="T31" fmla="*/ 0 h 15"/>
                  <a:gd name="T32" fmla="*/ 0 w 119"/>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9"/>
                  <a:gd name="T52" fmla="*/ 0 h 15"/>
                  <a:gd name="T53" fmla="*/ 119 w 119"/>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9" h="15">
                    <a:moveTo>
                      <a:pt x="0" y="4"/>
                    </a:moveTo>
                    <a:lnTo>
                      <a:pt x="12" y="0"/>
                    </a:lnTo>
                    <a:lnTo>
                      <a:pt x="25" y="0"/>
                    </a:lnTo>
                    <a:lnTo>
                      <a:pt x="40" y="0"/>
                    </a:lnTo>
                    <a:lnTo>
                      <a:pt x="56" y="3"/>
                    </a:lnTo>
                    <a:lnTo>
                      <a:pt x="71" y="5"/>
                    </a:lnTo>
                    <a:lnTo>
                      <a:pt x="87" y="8"/>
                    </a:lnTo>
                    <a:lnTo>
                      <a:pt x="103" y="11"/>
                    </a:lnTo>
                    <a:lnTo>
                      <a:pt x="119" y="15"/>
                    </a:lnTo>
                    <a:lnTo>
                      <a:pt x="101" y="14"/>
                    </a:lnTo>
                    <a:lnTo>
                      <a:pt x="87" y="14"/>
                    </a:lnTo>
                    <a:lnTo>
                      <a:pt x="71" y="12"/>
                    </a:lnTo>
                    <a:lnTo>
                      <a:pt x="56" y="12"/>
                    </a:lnTo>
                    <a:lnTo>
                      <a:pt x="41" y="10"/>
                    </a:lnTo>
                    <a:lnTo>
                      <a:pt x="27" y="8"/>
                    </a:lnTo>
                    <a:lnTo>
                      <a:pt x="14" y="6"/>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50" name="Freeform 310"/>
              <p:cNvSpPr>
                <a:spLocks/>
              </p:cNvSpPr>
              <p:nvPr/>
            </p:nvSpPr>
            <p:spPr bwMode="auto">
              <a:xfrm>
                <a:off x="3999" y="13174"/>
                <a:ext cx="58" cy="7"/>
              </a:xfrm>
              <a:custGeom>
                <a:avLst/>
                <a:gdLst>
                  <a:gd name="T0" fmla="*/ 0 w 175"/>
                  <a:gd name="T1" fmla="*/ 1 h 12"/>
                  <a:gd name="T2" fmla="*/ 0 w 175"/>
                  <a:gd name="T3" fmla="*/ 1 h 12"/>
                  <a:gd name="T4" fmla="*/ 0 w 175"/>
                  <a:gd name="T5" fmla="*/ 0 h 12"/>
                  <a:gd name="T6" fmla="*/ 0 w 175"/>
                  <a:gd name="T7" fmla="*/ 0 h 12"/>
                  <a:gd name="T8" fmla="*/ 0 w 175"/>
                  <a:gd name="T9" fmla="*/ 1 h 12"/>
                  <a:gd name="T10" fmla="*/ 0 w 175"/>
                  <a:gd name="T11" fmla="*/ 1 h 12"/>
                  <a:gd name="T12" fmla="*/ 0 w 175"/>
                  <a:gd name="T13" fmla="*/ 1 h 12"/>
                  <a:gd name="T14" fmla="*/ 0 w 175"/>
                  <a:gd name="T15" fmla="*/ 1 h 12"/>
                  <a:gd name="T16" fmla="*/ 0 w 175"/>
                  <a:gd name="T17" fmla="*/ 1 h 12"/>
                  <a:gd name="T18" fmla="*/ 0 w 175"/>
                  <a:gd name="T19" fmla="*/ 1 h 12"/>
                  <a:gd name="T20" fmla="*/ 0 w 175"/>
                  <a:gd name="T21" fmla="*/ 1 h 12"/>
                  <a:gd name="T22" fmla="*/ 0 w 175"/>
                  <a:gd name="T23" fmla="*/ 1 h 12"/>
                  <a:gd name="T24" fmla="*/ 0 w 175"/>
                  <a:gd name="T25" fmla="*/ 1 h 12"/>
                  <a:gd name="T26" fmla="*/ 0 w 175"/>
                  <a:gd name="T27" fmla="*/ 1 h 12"/>
                  <a:gd name="T28" fmla="*/ 0 w 175"/>
                  <a:gd name="T29" fmla="*/ 1 h 12"/>
                  <a:gd name="T30" fmla="*/ 0 w 175"/>
                  <a:gd name="T31" fmla="*/ 1 h 12"/>
                  <a:gd name="T32" fmla="*/ 0 w 175"/>
                  <a:gd name="T33" fmla="*/ 1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5"/>
                  <a:gd name="T52" fmla="*/ 0 h 12"/>
                  <a:gd name="T53" fmla="*/ 175 w 175"/>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5" h="12">
                    <a:moveTo>
                      <a:pt x="0" y="5"/>
                    </a:moveTo>
                    <a:lnTo>
                      <a:pt x="22" y="1"/>
                    </a:lnTo>
                    <a:lnTo>
                      <a:pt x="44" y="0"/>
                    </a:lnTo>
                    <a:lnTo>
                      <a:pt x="66" y="0"/>
                    </a:lnTo>
                    <a:lnTo>
                      <a:pt x="88" y="3"/>
                    </a:lnTo>
                    <a:lnTo>
                      <a:pt x="108" y="5"/>
                    </a:lnTo>
                    <a:lnTo>
                      <a:pt x="130" y="8"/>
                    </a:lnTo>
                    <a:lnTo>
                      <a:pt x="152" y="9"/>
                    </a:lnTo>
                    <a:lnTo>
                      <a:pt x="175" y="10"/>
                    </a:lnTo>
                    <a:lnTo>
                      <a:pt x="150" y="11"/>
                    </a:lnTo>
                    <a:lnTo>
                      <a:pt x="129" y="12"/>
                    </a:lnTo>
                    <a:lnTo>
                      <a:pt x="107" y="12"/>
                    </a:lnTo>
                    <a:lnTo>
                      <a:pt x="85" y="12"/>
                    </a:lnTo>
                    <a:lnTo>
                      <a:pt x="63" y="10"/>
                    </a:lnTo>
                    <a:lnTo>
                      <a:pt x="42" y="9"/>
                    </a:lnTo>
                    <a:lnTo>
                      <a:pt x="20" y="7"/>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51" name="Freeform 311"/>
              <p:cNvSpPr>
                <a:spLocks/>
              </p:cNvSpPr>
              <p:nvPr/>
            </p:nvSpPr>
            <p:spPr bwMode="auto">
              <a:xfrm>
                <a:off x="4090" y="12807"/>
                <a:ext cx="57" cy="10"/>
              </a:xfrm>
              <a:custGeom>
                <a:avLst/>
                <a:gdLst>
                  <a:gd name="T0" fmla="*/ 0 w 171"/>
                  <a:gd name="T1" fmla="*/ 1 h 19"/>
                  <a:gd name="T2" fmla="*/ 0 w 171"/>
                  <a:gd name="T3" fmla="*/ 1 h 19"/>
                  <a:gd name="T4" fmla="*/ 0 w 171"/>
                  <a:gd name="T5" fmla="*/ 0 h 19"/>
                  <a:gd name="T6" fmla="*/ 0 w 171"/>
                  <a:gd name="T7" fmla="*/ 1 h 19"/>
                  <a:gd name="T8" fmla="*/ 0 w 171"/>
                  <a:gd name="T9" fmla="*/ 1 h 19"/>
                  <a:gd name="T10" fmla="*/ 0 w 171"/>
                  <a:gd name="T11" fmla="*/ 1 h 19"/>
                  <a:gd name="T12" fmla="*/ 0 w 171"/>
                  <a:gd name="T13" fmla="*/ 1 h 19"/>
                  <a:gd name="T14" fmla="*/ 0 w 171"/>
                  <a:gd name="T15" fmla="*/ 1 h 19"/>
                  <a:gd name="T16" fmla="*/ 0 w 171"/>
                  <a:gd name="T17" fmla="*/ 1 h 19"/>
                  <a:gd name="T18" fmla="*/ 0 w 171"/>
                  <a:gd name="T19" fmla="*/ 1 h 19"/>
                  <a:gd name="T20" fmla="*/ 0 w 171"/>
                  <a:gd name="T21" fmla="*/ 1 h 19"/>
                  <a:gd name="T22" fmla="*/ 0 w 171"/>
                  <a:gd name="T23" fmla="*/ 1 h 19"/>
                  <a:gd name="T24" fmla="*/ 0 w 171"/>
                  <a:gd name="T25" fmla="*/ 1 h 19"/>
                  <a:gd name="T26" fmla="*/ 0 w 171"/>
                  <a:gd name="T27" fmla="*/ 1 h 19"/>
                  <a:gd name="T28" fmla="*/ 0 w 171"/>
                  <a:gd name="T29" fmla="*/ 1 h 19"/>
                  <a:gd name="T30" fmla="*/ 0 w 171"/>
                  <a:gd name="T31" fmla="*/ 1 h 19"/>
                  <a:gd name="T32" fmla="*/ 0 w 171"/>
                  <a:gd name="T33" fmla="*/ 1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1"/>
                  <a:gd name="T52" fmla="*/ 0 h 19"/>
                  <a:gd name="T53" fmla="*/ 171 w 171"/>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1" h="19">
                    <a:moveTo>
                      <a:pt x="0" y="9"/>
                    </a:moveTo>
                    <a:lnTo>
                      <a:pt x="20" y="2"/>
                    </a:lnTo>
                    <a:lnTo>
                      <a:pt x="42" y="0"/>
                    </a:lnTo>
                    <a:lnTo>
                      <a:pt x="63" y="1"/>
                    </a:lnTo>
                    <a:lnTo>
                      <a:pt x="85" y="6"/>
                    </a:lnTo>
                    <a:lnTo>
                      <a:pt x="105" y="9"/>
                    </a:lnTo>
                    <a:lnTo>
                      <a:pt x="127" y="12"/>
                    </a:lnTo>
                    <a:lnTo>
                      <a:pt x="149" y="13"/>
                    </a:lnTo>
                    <a:lnTo>
                      <a:pt x="171" y="12"/>
                    </a:lnTo>
                    <a:lnTo>
                      <a:pt x="149" y="14"/>
                    </a:lnTo>
                    <a:lnTo>
                      <a:pt x="127" y="17"/>
                    </a:lnTo>
                    <a:lnTo>
                      <a:pt x="105" y="18"/>
                    </a:lnTo>
                    <a:lnTo>
                      <a:pt x="85" y="19"/>
                    </a:lnTo>
                    <a:lnTo>
                      <a:pt x="63" y="17"/>
                    </a:lnTo>
                    <a:lnTo>
                      <a:pt x="42" y="15"/>
                    </a:lnTo>
                    <a:lnTo>
                      <a:pt x="20" y="12"/>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52" name="Freeform 312"/>
              <p:cNvSpPr>
                <a:spLocks/>
              </p:cNvSpPr>
              <p:nvPr/>
            </p:nvSpPr>
            <p:spPr bwMode="auto">
              <a:xfrm>
                <a:off x="4324" y="12898"/>
                <a:ext cx="58" cy="9"/>
              </a:xfrm>
              <a:custGeom>
                <a:avLst/>
                <a:gdLst>
                  <a:gd name="T0" fmla="*/ 0 w 175"/>
                  <a:gd name="T1" fmla="*/ 1 h 18"/>
                  <a:gd name="T2" fmla="*/ 0 w 175"/>
                  <a:gd name="T3" fmla="*/ 1 h 18"/>
                  <a:gd name="T4" fmla="*/ 0 w 175"/>
                  <a:gd name="T5" fmla="*/ 0 h 18"/>
                  <a:gd name="T6" fmla="*/ 0 w 175"/>
                  <a:gd name="T7" fmla="*/ 1 h 18"/>
                  <a:gd name="T8" fmla="*/ 0 w 175"/>
                  <a:gd name="T9" fmla="*/ 1 h 18"/>
                  <a:gd name="T10" fmla="*/ 0 w 175"/>
                  <a:gd name="T11" fmla="*/ 1 h 18"/>
                  <a:gd name="T12" fmla="*/ 0 w 175"/>
                  <a:gd name="T13" fmla="*/ 1 h 18"/>
                  <a:gd name="T14" fmla="*/ 0 w 175"/>
                  <a:gd name="T15" fmla="*/ 1 h 18"/>
                  <a:gd name="T16" fmla="*/ 0 w 175"/>
                  <a:gd name="T17" fmla="*/ 1 h 18"/>
                  <a:gd name="T18" fmla="*/ 0 w 175"/>
                  <a:gd name="T19" fmla="*/ 1 h 18"/>
                  <a:gd name="T20" fmla="*/ 0 w 175"/>
                  <a:gd name="T21" fmla="*/ 1 h 18"/>
                  <a:gd name="T22" fmla="*/ 0 w 175"/>
                  <a:gd name="T23" fmla="*/ 1 h 18"/>
                  <a:gd name="T24" fmla="*/ 0 w 175"/>
                  <a:gd name="T25" fmla="*/ 1 h 18"/>
                  <a:gd name="T26" fmla="*/ 0 w 175"/>
                  <a:gd name="T27" fmla="*/ 1 h 18"/>
                  <a:gd name="T28" fmla="*/ 0 w 175"/>
                  <a:gd name="T29" fmla="*/ 1 h 18"/>
                  <a:gd name="T30" fmla="*/ 0 w 175"/>
                  <a:gd name="T31" fmla="*/ 1 h 18"/>
                  <a:gd name="T32" fmla="*/ 0 w 175"/>
                  <a:gd name="T33" fmla="*/ 1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5"/>
                  <a:gd name="T52" fmla="*/ 0 h 18"/>
                  <a:gd name="T53" fmla="*/ 175 w 175"/>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5" h="18">
                    <a:moveTo>
                      <a:pt x="0" y="7"/>
                    </a:moveTo>
                    <a:lnTo>
                      <a:pt x="22" y="1"/>
                    </a:lnTo>
                    <a:lnTo>
                      <a:pt x="44" y="0"/>
                    </a:lnTo>
                    <a:lnTo>
                      <a:pt x="66" y="1"/>
                    </a:lnTo>
                    <a:lnTo>
                      <a:pt x="88" y="4"/>
                    </a:lnTo>
                    <a:lnTo>
                      <a:pt x="108" y="6"/>
                    </a:lnTo>
                    <a:lnTo>
                      <a:pt x="130" y="9"/>
                    </a:lnTo>
                    <a:lnTo>
                      <a:pt x="152" y="10"/>
                    </a:lnTo>
                    <a:lnTo>
                      <a:pt x="175" y="9"/>
                    </a:lnTo>
                    <a:lnTo>
                      <a:pt x="152" y="11"/>
                    </a:lnTo>
                    <a:lnTo>
                      <a:pt x="130" y="14"/>
                    </a:lnTo>
                    <a:lnTo>
                      <a:pt x="108" y="17"/>
                    </a:lnTo>
                    <a:lnTo>
                      <a:pt x="88" y="18"/>
                    </a:lnTo>
                    <a:lnTo>
                      <a:pt x="66" y="15"/>
                    </a:lnTo>
                    <a:lnTo>
                      <a:pt x="44" y="13"/>
                    </a:lnTo>
                    <a:lnTo>
                      <a:pt x="22" y="10"/>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53" name="Freeform 313"/>
              <p:cNvSpPr>
                <a:spLocks/>
              </p:cNvSpPr>
              <p:nvPr/>
            </p:nvSpPr>
            <p:spPr bwMode="auto">
              <a:xfrm>
                <a:off x="4123" y="13930"/>
                <a:ext cx="58" cy="9"/>
              </a:xfrm>
              <a:custGeom>
                <a:avLst/>
                <a:gdLst>
                  <a:gd name="T0" fmla="*/ 0 w 174"/>
                  <a:gd name="T1" fmla="*/ 1 h 18"/>
                  <a:gd name="T2" fmla="*/ 0 w 174"/>
                  <a:gd name="T3" fmla="*/ 1 h 18"/>
                  <a:gd name="T4" fmla="*/ 0 w 174"/>
                  <a:gd name="T5" fmla="*/ 0 h 18"/>
                  <a:gd name="T6" fmla="*/ 0 w 174"/>
                  <a:gd name="T7" fmla="*/ 1 h 18"/>
                  <a:gd name="T8" fmla="*/ 0 w 174"/>
                  <a:gd name="T9" fmla="*/ 1 h 18"/>
                  <a:gd name="T10" fmla="*/ 0 w 174"/>
                  <a:gd name="T11" fmla="*/ 1 h 18"/>
                  <a:gd name="T12" fmla="*/ 0 w 174"/>
                  <a:gd name="T13" fmla="*/ 1 h 18"/>
                  <a:gd name="T14" fmla="*/ 0 w 174"/>
                  <a:gd name="T15" fmla="*/ 1 h 18"/>
                  <a:gd name="T16" fmla="*/ 0 w 174"/>
                  <a:gd name="T17" fmla="*/ 1 h 18"/>
                  <a:gd name="T18" fmla="*/ 0 w 174"/>
                  <a:gd name="T19" fmla="*/ 1 h 18"/>
                  <a:gd name="T20" fmla="*/ 0 w 174"/>
                  <a:gd name="T21" fmla="*/ 1 h 18"/>
                  <a:gd name="T22" fmla="*/ 0 w 174"/>
                  <a:gd name="T23" fmla="*/ 1 h 18"/>
                  <a:gd name="T24" fmla="*/ 0 w 174"/>
                  <a:gd name="T25" fmla="*/ 1 h 18"/>
                  <a:gd name="T26" fmla="*/ 0 w 174"/>
                  <a:gd name="T27" fmla="*/ 1 h 18"/>
                  <a:gd name="T28" fmla="*/ 0 w 174"/>
                  <a:gd name="T29" fmla="*/ 1 h 18"/>
                  <a:gd name="T30" fmla="*/ 0 w 174"/>
                  <a:gd name="T31" fmla="*/ 1 h 18"/>
                  <a:gd name="T32" fmla="*/ 0 w 174"/>
                  <a:gd name="T33" fmla="*/ 1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4"/>
                  <a:gd name="T52" fmla="*/ 0 h 18"/>
                  <a:gd name="T53" fmla="*/ 174 w 174"/>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4" h="18">
                    <a:moveTo>
                      <a:pt x="0" y="7"/>
                    </a:moveTo>
                    <a:lnTo>
                      <a:pt x="20" y="1"/>
                    </a:lnTo>
                    <a:lnTo>
                      <a:pt x="41" y="0"/>
                    </a:lnTo>
                    <a:lnTo>
                      <a:pt x="63" y="1"/>
                    </a:lnTo>
                    <a:lnTo>
                      <a:pt x="84" y="4"/>
                    </a:lnTo>
                    <a:lnTo>
                      <a:pt x="106" y="6"/>
                    </a:lnTo>
                    <a:lnTo>
                      <a:pt x="128" y="9"/>
                    </a:lnTo>
                    <a:lnTo>
                      <a:pt x="150" y="10"/>
                    </a:lnTo>
                    <a:lnTo>
                      <a:pt x="174" y="9"/>
                    </a:lnTo>
                    <a:lnTo>
                      <a:pt x="149" y="11"/>
                    </a:lnTo>
                    <a:lnTo>
                      <a:pt x="127" y="14"/>
                    </a:lnTo>
                    <a:lnTo>
                      <a:pt x="105" y="17"/>
                    </a:lnTo>
                    <a:lnTo>
                      <a:pt x="84" y="18"/>
                    </a:lnTo>
                    <a:lnTo>
                      <a:pt x="63" y="16"/>
                    </a:lnTo>
                    <a:lnTo>
                      <a:pt x="42" y="13"/>
                    </a:lnTo>
                    <a:lnTo>
                      <a:pt x="20" y="10"/>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54" name="Freeform 314"/>
              <p:cNvSpPr>
                <a:spLocks/>
              </p:cNvSpPr>
              <p:nvPr/>
            </p:nvSpPr>
            <p:spPr bwMode="auto">
              <a:xfrm>
                <a:off x="3657" y="13106"/>
                <a:ext cx="38" cy="16"/>
              </a:xfrm>
              <a:custGeom>
                <a:avLst/>
                <a:gdLst>
                  <a:gd name="T0" fmla="*/ 0 w 113"/>
                  <a:gd name="T1" fmla="*/ 0 h 32"/>
                  <a:gd name="T2" fmla="*/ 0 w 113"/>
                  <a:gd name="T3" fmla="*/ 1 h 32"/>
                  <a:gd name="T4" fmla="*/ 0 w 113"/>
                  <a:gd name="T5" fmla="*/ 1 h 32"/>
                  <a:gd name="T6" fmla="*/ 0 w 113"/>
                  <a:gd name="T7" fmla="*/ 1 h 32"/>
                  <a:gd name="T8" fmla="*/ 0 w 113"/>
                  <a:gd name="T9" fmla="*/ 1 h 32"/>
                  <a:gd name="T10" fmla="*/ 0 w 113"/>
                  <a:gd name="T11" fmla="*/ 1 h 32"/>
                  <a:gd name="T12" fmla="*/ 0 w 113"/>
                  <a:gd name="T13" fmla="*/ 1 h 32"/>
                  <a:gd name="T14" fmla="*/ 0 w 113"/>
                  <a:gd name="T15" fmla="*/ 1 h 32"/>
                  <a:gd name="T16" fmla="*/ 0 w 113"/>
                  <a:gd name="T17" fmla="*/ 1 h 32"/>
                  <a:gd name="T18" fmla="*/ 0 w 113"/>
                  <a:gd name="T19" fmla="*/ 1 h 32"/>
                  <a:gd name="T20" fmla="*/ 0 w 113"/>
                  <a:gd name="T21" fmla="*/ 1 h 32"/>
                  <a:gd name="T22" fmla="*/ 0 w 113"/>
                  <a:gd name="T23" fmla="*/ 1 h 32"/>
                  <a:gd name="T24" fmla="*/ 0 w 113"/>
                  <a:gd name="T25" fmla="*/ 1 h 32"/>
                  <a:gd name="T26" fmla="*/ 0 w 113"/>
                  <a:gd name="T27" fmla="*/ 1 h 32"/>
                  <a:gd name="T28" fmla="*/ 0 w 113"/>
                  <a:gd name="T29" fmla="*/ 1 h 32"/>
                  <a:gd name="T30" fmla="*/ 0 w 113"/>
                  <a:gd name="T31" fmla="*/ 1 h 32"/>
                  <a:gd name="T32" fmla="*/ 0 w 113"/>
                  <a:gd name="T33" fmla="*/ 1 h 32"/>
                  <a:gd name="T34" fmla="*/ 0 w 113"/>
                  <a:gd name="T35" fmla="*/ 1 h 32"/>
                  <a:gd name="T36" fmla="*/ 0 w 113"/>
                  <a:gd name="T37" fmla="*/ 1 h 32"/>
                  <a:gd name="T38" fmla="*/ 0 w 113"/>
                  <a:gd name="T39" fmla="*/ 0 h 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3"/>
                  <a:gd name="T61" fmla="*/ 0 h 32"/>
                  <a:gd name="T62" fmla="*/ 113 w 113"/>
                  <a:gd name="T63" fmla="*/ 32 h 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3" h="32">
                    <a:moveTo>
                      <a:pt x="0" y="0"/>
                    </a:moveTo>
                    <a:lnTo>
                      <a:pt x="113" y="5"/>
                    </a:lnTo>
                    <a:lnTo>
                      <a:pt x="104" y="6"/>
                    </a:lnTo>
                    <a:lnTo>
                      <a:pt x="101" y="10"/>
                    </a:lnTo>
                    <a:lnTo>
                      <a:pt x="99" y="13"/>
                    </a:lnTo>
                    <a:lnTo>
                      <a:pt x="99" y="18"/>
                    </a:lnTo>
                    <a:lnTo>
                      <a:pt x="102" y="25"/>
                    </a:lnTo>
                    <a:lnTo>
                      <a:pt x="105" y="30"/>
                    </a:lnTo>
                    <a:lnTo>
                      <a:pt x="92" y="31"/>
                    </a:lnTo>
                    <a:lnTo>
                      <a:pt x="79" y="32"/>
                    </a:lnTo>
                    <a:lnTo>
                      <a:pt x="64" y="31"/>
                    </a:lnTo>
                    <a:lnTo>
                      <a:pt x="53" y="30"/>
                    </a:lnTo>
                    <a:lnTo>
                      <a:pt x="45" y="22"/>
                    </a:lnTo>
                    <a:lnTo>
                      <a:pt x="38" y="19"/>
                    </a:lnTo>
                    <a:lnTo>
                      <a:pt x="29" y="16"/>
                    </a:lnTo>
                    <a:lnTo>
                      <a:pt x="21" y="15"/>
                    </a:lnTo>
                    <a:lnTo>
                      <a:pt x="12" y="12"/>
                    </a:lnTo>
                    <a:lnTo>
                      <a:pt x="4" y="10"/>
                    </a:lnTo>
                    <a:lnTo>
                      <a:pt x="0" y="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55" name="Freeform 315"/>
              <p:cNvSpPr>
                <a:spLocks/>
              </p:cNvSpPr>
              <p:nvPr/>
            </p:nvSpPr>
            <p:spPr bwMode="auto">
              <a:xfrm>
                <a:off x="3996" y="13102"/>
                <a:ext cx="17" cy="19"/>
              </a:xfrm>
              <a:custGeom>
                <a:avLst/>
                <a:gdLst>
                  <a:gd name="T0" fmla="*/ 0 w 51"/>
                  <a:gd name="T1" fmla="*/ 0 h 40"/>
                  <a:gd name="T2" fmla="*/ 0 w 51"/>
                  <a:gd name="T3" fmla="*/ 0 h 40"/>
                  <a:gd name="T4" fmla="*/ 0 w 51"/>
                  <a:gd name="T5" fmla="*/ 0 h 40"/>
                  <a:gd name="T6" fmla="*/ 0 w 51"/>
                  <a:gd name="T7" fmla="*/ 0 h 40"/>
                  <a:gd name="T8" fmla="*/ 0 w 51"/>
                  <a:gd name="T9" fmla="*/ 0 h 40"/>
                  <a:gd name="T10" fmla="*/ 0 w 51"/>
                  <a:gd name="T11" fmla="*/ 0 h 40"/>
                  <a:gd name="T12" fmla="*/ 0 w 51"/>
                  <a:gd name="T13" fmla="*/ 0 h 40"/>
                  <a:gd name="T14" fmla="*/ 0 w 51"/>
                  <a:gd name="T15" fmla="*/ 0 h 40"/>
                  <a:gd name="T16" fmla="*/ 0 w 51"/>
                  <a:gd name="T17" fmla="*/ 0 h 40"/>
                  <a:gd name="T18" fmla="*/ 0 w 51"/>
                  <a:gd name="T19" fmla="*/ 0 h 40"/>
                  <a:gd name="T20" fmla="*/ 0 w 51"/>
                  <a:gd name="T21" fmla="*/ 0 h 40"/>
                  <a:gd name="T22" fmla="*/ 0 w 51"/>
                  <a:gd name="T23" fmla="*/ 0 h 40"/>
                  <a:gd name="T24" fmla="*/ 0 w 51"/>
                  <a:gd name="T25" fmla="*/ 0 h 40"/>
                  <a:gd name="T26" fmla="*/ 0 w 51"/>
                  <a:gd name="T27" fmla="*/ 0 h 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1"/>
                  <a:gd name="T43" fmla="*/ 0 h 40"/>
                  <a:gd name="T44" fmla="*/ 51 w 51"/>
                  <a:gd name="T45" fmla="*/ 40 h 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1" h="40">
                    <a:moveTo>
                      <a:pt x="0" y="5"/>
                    </a:moveTo>
                    <a:lnTo>
                      <a:pt x="10" y="0"/>
                    </a:lnTo>
                    <a:lnTo>
                      <a:pt x="23" y="0"/>
                    </a:lnTo>
                    <a:lnTo>
                      <a:pt x="36" y="1"/>
                    </a:lnTo>
                    <a:lnTo>
                      <a:pt x="51" y="3"/>
                    </a:lnTo>
                    <a:lnTo>
                      <a:pt x="48" y="9"/>
                    </a:lnTo>
                    <a:lnTo>
                      <a:pt x="43" y="15"/>
                    </a:lnTo>
                    <a:lnTo>
                      <a:pt x="38" y="21"/>
                    </a:lnTo>
                    <a:lnTo>
                      <a:pt x="33" y="27"/>
                    </a:lnTo>
                    <a:lnTo>
                      <a:pt x="24" y="30"/>
                    </a:lnTo>
                    <a:lnTo>
                      <a:pt x="17" y="34"/>
                    </a:lnTo>
                    <a:lnTo>
                      <a:pt x="8" y="38"/>
                    </a:lnTo>
                    <a:lnTo>
                      <a:pt x="0" y="4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56" name="Freeform 316"/>
              <p:cNvSpPr>
                <a:spLocks/>
              </p:cNvSpPr>
              <p:nvPr/>
            </p:nvSpPr>
            <p:spPr bwMode="auto">
              <a:xfrm>
                <a:off x="3606" y="13111"/>
                <a:ext cx="39" cy="3"/>
              </a:xfrm>
              <a:custGeom>
                <a:avLst/>
                <a:gdLst>
                  <a:gd name="T0" fmla="*/ 0 w 116"/>
                  <a:gd name="T1" fmla="*/ 0 h 8"/>
                  <a:gd name="T2" fmla="*/ 0 w 116"/>
                  <a:gd name="T3" fmla="*/ 0 h 8"/>
                  <a:gd name="T4" fmla="*/ 0 w 116"/>
                  <a:gd name="T5" fmla="*/ 0 h 8"/>
                  <a:gd name="T6" fmla="*/ 0 w 116"/>
                  <a:gd name="T7" fmla="*/ 0 h 8"/>
                  <a:gd name="T8" fmla="*/ 0 w 116"/>
                  <a:gd name="T9" fmla="*/ 0 h 8"/>
                  <a:gd name="T10" fmla="*/ 0 w 116"/>
                  <a:gd name="T11" fmla="*/ 0 h 8"/>
                  <a:gd name="T12" fmla="*/ 0 w 116"/>
                  <a:gd name="T13" fmla="*/ 0 h 8"/>
                  <a:gd name="T14" fmla="*/ 0 w 116"/>
                  <a:gd name="T15" fmla="*/ 0 h 8"/>
                  <a:gd name="T16" fmla="*/ 0 w 116"/>
                  <a:gd name="T17" fmla="*/ 0 h 8"/>
                  <a:gd name="T18" fmla="*/ 0 w 116"/>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6"/>
                  <a:gd name="T31" fmla="*/ 0 h 8"/>
                  <a:gd name="T32" fmla="*/ 116 w 116"/>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6" h="8">
                    <a:moveTo>
                      <a:pt x="0" y="0"/>
                    </a:moveTo>
                    <a:lnTo>
                      <a:pt x="116" y="0"/>
                    </a:lnTo>
                    <a:lnTo>
                      <a:pt x="102" y="4"/>
                    </a:lnTo>
                    <a:lnTo>
                      <a:pt x="89" y="7"/>
                    </a:lnTo>
                    <a:lnTo>
                      <a:pt x="75" y="7"/>
                    </a:lnTo>
                    <a:lnTo>
                      <a:pt x="60" y="8"/>
                    </a:lnTo>
                    <a:lnTo>
                      <a:pt x="44" y="7"/>
                    </a:lnTo>
                    <a:lnTo>
                      <a:pt x="29" y="6"/>
                    </a:lnTo>
                    <a:lnTo>
                      <a:pt x="13" y="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57" name="Freeform 317"/>
              <p:cNvSpPr>
                <a:spLocks/>
              </p:cNvSpPr>
              <p:nvPr/>
            </p:nvSpPr>
            <p:spPr bwMode="auto">
              <a:xfrm>
                <a:off x="3577" y="13109"/>
                <a:ext cx="16" cy="6"/>
              </a:xfrm>
              <a:custGeom>
                <a:avLst/>
                <a:gdLst>
                  <a:gd name="T0" fmla="*/ 0 w 48"/>
                  <a:gd name="T1" fmla="*/ 0 h 13"/>
                  <a:gd name="T2" fmla="*/ 0 w 48"/>
                  <a:gd name="T3" fmla="*/ 0 h 13"/>
                  <a:gd name="T4" fmla="*/ 0 w 48"/>
                  <a:gd name="T5" fmla="*/ 0 h 13"/>
                  <a:gd name="T6" fmla="*/ 0 w 48"/>
                  <a:gd name="T7" fmla="*/ 0 h 13"/>
                  <a:gd name="T8" fmla="*/ 0 w 48"/>
                  <a:gd name="T9" fmla="*/ 0 h 13"/>
                  <a:gd name="T10" fmla="*/ 0 w 48"/>
                  <a:gd name="T11" fmla="*/ 0 h 13"/>
                  <a:gd name="T12" fmla="*/ 0 w 48"/>
                  <a:gd name="T13" fmla="*/ 0 h 13"/>
                  <a:gd name="T14" fmla="*/ 0 w 48"/>
                  <a:gd name="T15" fmla="*/ 0 h 13"/>
                  <a:gd name="T16" fmla="*/ 0 w 48"/>
                  <a:gd name="T17" fmla="*/ 0 h 13"/>
                  <a:gd name="T18" fmla="*/ 0 w 48"/>
                  <a:gd name="T19" fmla="*/ 0 h 13"/>
                  <a:gd name="T20" fmla="*/ 0 w 48"/>
                  <a:gd name="T21" fmla="*/ 0 h 13"/>
                  <a:gd name="T22" fmla="*/ 0 w 48"/>
                  <a:gd name="T23" fmla="*/ 0 h 13"/>
                  <a:gd name="T24" fmla="*/ 0 w 48"/>
                  <a:gd name="T25" fmla="*/ 0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8"/>
                  <a:gd name="T40" fmla="*/ 0 h 13"/>
                  <a:gd name="T41" fmla="*/ 48 w 48"/>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8" h="13">
                    <a:moveTo>
                      <a:pt x="0" y="4"/>
                    </a:moveTo>
                    <a:lnTo>
                      <a:pt x="9" y="0"/>
                    </a:lnTo>
                    <a:lnTo>
                      <a:pt x="22" y="0"/>
                    </a:lnTo>
                    <a:lnTo>
                      <a:pt x="35" y="0"/>
                    </a:lnTo>
                    <a:lnTo>
                      <a:pt x="48" y="1"/>
                    </a:lnTo>
                    <a:lnTo>
                      <a:pt x="45" y="6"/>
                    </a:lnTo>
                    <a:lnTo>
                      <a:pt x="41" y="10"/>
                    </a:lnTo>
                    <a:lnTo>
                      <a:pt x="33" y="12"/>
                    </a:lnTo>
                    <a:lnTo>
                      <a:pt x="28" y="13"/>
                    </a:lnTo>
                    <a:lnTo>
                      <a:pt x="19" y="12"/>
                    </a:lnTo>
                    <a:lnTo>
                      <a:pt x="12" y="10"/>
                    </a:lnTo>
                    <a:lnTo>
                      <a:pt x="4" y="7"/>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58" name="Freeform 318"/>
              <p:cNvSpPr>
                <a:spLocks/>
              </p:cNvSpPr>
              <p:nvPr/>
            </p:nvSpPr>
            <p:spPr bwMode="auto">
              <a:xfrm>
                <a:off x="3878" y="13086"/>
                <a:ext cx="19" cy="7"/>
              </a:xfrm>
              <a:custGeom>
                <a:avLst/>
                <a:gdLst>
                  <a:gd name="T0" fmla="*/ 0 w 55"/>
                  <a:gd name="T1" fmla="*/ 0 h 13"/>
                  <a:gd name="T2" fmla="*/ 0 w 55"/>
                  <a:gd name="T3" fmla="*/ 0 h 13"/>
                  <a:gd name="T4" fmla="*/ 0 w 55"/>
                  <a:gd name="T5" fmla="*/ 1 h 13"/>
                  <a:gd name="T6" fmla="*/ 0 w 55"/>
                  <a:gd name="T7" fmla="*/ 1 h 13"/>
                  <a:gd name="T8" fmla="*/ 0 w 55"/>
                  <a:gd name="T9" fmla="*/ 1 h 13"/>
                  <a:gd name="T10" fmla="*/ 0 w 55"/>
                  <a:gd name="T11" fmla="*/ 1 h 13"/>
                  <a:gd name="T12" fmla="*/ 0 w 55"/>
                  <a:gd name="T13" fmla="*/ 1 h 13"/>
                  <a:gd name="T14" fmla="*/ 0 w 55"/>
                  <a:gd name="T15" fmla="*/ 1 h 13"/>
                  <a:gd name="T16" fmla="*/ 0 w 55"/>
                  <a:gd name="T17" fmla="*/ 1 h 13"/>
                  <a:gd name="T18" fmla="*/ 0 w 55"/>
                  <a:gd name="T19" fmla="*/ 1 h 13"/>
                  <a:gd name="T20" fmla="*/ 0 w 55"/>
                  <a:gd name="T21" fmla="*/ 1 h 13"/>
                  <a:gd name="T22" fmla="*/ 0 w 55"/>
                  <a:gd name="T23" fmla="*/ 0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5"/>
                  <a:gd name="T37" fmla="*/ 0 h 13"/>
                  <a:gd name="T38" fmla="*/ 55 w 55"/>
                  <a:gd name="T39" fmla="*/ 13 h 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5" h="13">
                    <a:moveTo>
                      <a:pt x="0" y="0"/>
                    </a:moveTo>
                    <a:lnTo>
                      <a:pt x="55" y="0"/>
                    </a:lnTo>
                    <a:lnTo>
                      <a:pt x="36" y="5"/>
                    </a:lnTo>
                    <a:lnTo>
                      <a:pt x="55" y="13"/>
                    </a:lnTo>
                    <a:lnTo>
                      <a:pt x="47" y="9"/>
                    </a:lnTo>
                    <a:lnTo>
                      <a:pt x="38" y="9"/>
                    </a:lnTo>
                    <a:lnTo>
                      <a:pt x="29" y="10"/>
                    </a:lnTo>
                    <a:lnTo>
                      <a:pt x="20" y="12"/>
                    </a:lnTo>
                    <a:lnTo>
                      <a:pt x="11" y="12"/>
                    </a:lnTo>
                    <a:lnTo>
                      <a:pt x="6" y="12"/>
                    </a:lnTo>
                    <a:lnTo>
                      <a:pt x="1" y="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59" name="Freeform 319"/>
              <p:cNvSpPr>
                <a:spLocks/>
              </p:cNvSpPr>
              <p:nvPr/>
            </p:nvSpPr>
            <p:spPr bwMode="auto">
              <a:xfrm>
                <a:off x="4268" y="13044"/>
                <a:ext cx="21" cy="39"/>
              </a:xfrm>
              <a:custGeom>
                <a:avLst/>
                <a:gdLst>
                  <a:gd name="T0" fmla="*/ 0 w 63"/>
                  <a:gd name="T1" fmla="*/ 1 h 77"/>
                  <a:gd name="T2" fmla="*/ 0 w 63"/>
                  <a:gd name="T3" fmla="*/ 1 h 77"/>
                  <a:gd name="T4" fmla="*/ 0 w 63"/>
                  <a:gd name="T5" fmla="*/ 1 h 77"/>
                  <a:gd name="T6" fmla="*/ 0 w 63"/>
                  <a:gd name="T7" fmla="*/ 1 h 77"/>
                  <a:gd name="T8" fmla="*/ 0 w 63"/>
                  <a:gd name="T9" fmla="*/ 1 h 77"/>
                  <a:gd name="T10" fmla="*/ 0 w 63"/>
                  <a:gd name="T11" fmla="*/ 1 h 77"/>
                  <a:gd name="T12" fmla="*/ 0 w 63"/>
                  <a:gd name="T13" fmla="*/ 1 h 77"/>
                  <a:gd name="T14" fmla="*/ 0 w 63"/>
                  <a:gd name="T15" fmla="*/ 1 h 77"/>
                  <a:gd name="T16" fmla="*/ 0 w 63"/>
                  <a:gd name="T17" fmla="*/ 0 h 77"/>
                  <a:gd name="T18" fmla="*/ 0 w 63"/>
                  <a:gd name="T19" fmla="*/ 0 h 77"/>
                  <a:gd name="T20" fmla="*/ 0 w 63"/>
                  <a:gd name="T21" fmla="*/ 1 h 77"/>
                  <a:gd name="T22" fmla="*/ 0 w 63"/>
                  <a:gd name="T23" fmla="*/ 1 h 77"/>
                  <a:gd name="T24" fmla="*/ 0 w 63"/>
                  <a:gd name="T25" fmla="*/ 1 h 77"/>
                  <a:gd name="T26" fmla="*/ 0 w 63"/>
                  <a:gd name="T27" fmla="*/ 1 h 77"/>
                  <a:gd name="T28" fmla="*/ 0 w 63"/>
                  <a:gd name="T29" fmla="*/ 1 h 77"/>
                  <a:gd name="T30" fmla="*/ 0 w 63"/>
                  <a:gd name="T31" fmla="*/ 1 h 77"/>
                  <a:gd name="T32" fmla="*/ 0 w 63"/>
                  <a:gd name="T33" fmla="*/ 1 h 77"/>
                  <a:gd name="T34" fmla="*/ 0 w 63"/>
                  <a:gd name="T35" fmla="*/ 1 h 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3"/>
                  <a:gd name="T55" fmla="*/ 0 h 77"/>
                  <a:gd name="T56" fmla="*/ 63 w 63"/>
                  <a:gd name="T57" fmla="*/ 77 h 7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3" h="77">
                    <a:moveTo>
                      <a:pt x="0" y="76"/>
                    </a:moveTo>
                    <a:lnTo>
                      <a:pt x="0" y="65"/>
                    </a:lnTo>
                    <a:lnTo>
                      <a:pt x="0" y="55"/>
                    </a:lnTo>
                    <a:lnTo>
                      <a:pt x="0" y="44"/>
                    </a:lnTo>
                    <a:lnTo>
                      <a:pt x="0" y="35"/>
                    </a:lnTo>
                    <a:lnTo>
                      <a:pt x="0" y="24"/>
                    </a:lnTo>
                    <a:lnTo>
                      <a:pt x="3" y="16"/>
                    </a:lnTo>
                    <a:lnTo>
                      <a:pt x="6" y="6"/>
                    </a:lnTo>
                    <a:lnTo>
                      <a:pt x="11" y="0"/>
                    </a:lnTo>
                    <a:lnTo>
                      <a:pt x="63" y="0"/>
                    </a:lnTo>
                    <a:lnTo>
                      <a:pt x="62" y="12"/>
                    </a:lnTo>
                    <a:lnTo>
                      <a:pt x="62" y="26"/>
                    </a:lnTo>
                    <a:lnTo>
                      <a:pt x="60" y="40"/>
                    </a:lnTo>
                    <a:lnTo>
                      <a:pt x="57" y="55"/>
                    </a:lnTo>
                    <a:lnTo>
                      <a:pt x="49" y="66"/>
                    </a:lnTo>
                    <a:lnTo>
                      <a:pt x="38" y="73"/>
                    </a:lnTo>
                    <a:lnTo>
                      <a:pt x="22" y="77"/>
                    </a:lnTo>
                    <a:lnTo>
                      <a:pt x="0" y="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60" name="Freeform 320"/>
              <p:cNvSpPr>
                <a:spLocks/>
              </p:cNvSpPr>
              <p:nvPr/>
            </p:nvSpPr>
            <p:spPr bwMode="auto">
              <a:xfrm>
                <a:off x="4090" y="13057"/>
                <a:ext cx="3" cy="19"/>
              </a:xfrm>
              <a:custGeom>
                <a:avLst/>
                <a:gdLst>
                  <a:gd name="T0" fmla="*/ 0 w 7"/>
                  <a:gd name="T1" fmla="*/ 0 h 39"/>
                  <a:gd name="T2" fmla="*/ 0 w 7"/>
                  <a:gd name="T3" fmla="*/ 0 h 39"/>
                  <a:gd name="T4" fmla="*/ 0 w 7"/>
                  <a:gd name="T5" fmla="*/ 0 h 39"/>
                  <a:gd name="T6" fmla="*/ 0 w 7"/>
                  <a:gd name="T7" fmla="*/ 0 h 39"/>
                  <a:gd name="T8" fmla="*/ 0 w 7"/>
                  <a:gd name="T9" fmla="*/ 0 h 39"/>
                  <a:gd name="T10" fmla="*/ 0 w 7"/>
                  <a:gd name="T11" fmla="*/ 0 h 39"/>
                  <a:gd name="T12" fmla="*/ 0 60000 65536"/>
                  <a:gd name="T13" fmla="*/ 0 60000 65536"/>
                  <a:gd name="T14" fmla="*/ 0 60000 65536"/>
                  <a:gd name="T15" fmla="*/ 0 60000 65536"/>
                  <a:gd name="T16" fmla="*/ 0 60000 65536"/>
                  <a:gd name="T17" fmla="*/ 0 60000 65536"/>
                  <a:gd name="T18" fmla="*/ 0 w 7"/>
                  <a:gd name="T19" fmla="*/ 0 h 39"/>
                  <a:gd name="T20" fmla="*/ 7 w 7"/>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7" h="39">
                    <a:moveTo>
                      <a:pt x="0" y="0"/>
                    </a:moveTo>
                    <a:lnTo>
                      <a:pt x="7" y="7"/>
                    </a:lnTo>
                    <a:lnTo>
                      <a:pt x="6" y="17"/>
                    </a:lnTo>
                    <a:lnTo>
                      <a:pt x="1" y="27"/>
                    </a:lnTo>
                    <a:lnTo>
                      <a:pt x="0" y="3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61" name="Freeform 321"/>
              <p:cNvSpPr>
                <a:spLocks/>
              </p:cNvSpPr>
              <p:nvPr/>
            </p:nvSpPr>
            <p:spPr bwMode="auto">
              <a:xfrm>
                <a:off x="3837" y="13046"/>
                <a:ext cx="9" cy="23"/>
              </a:xfrm>
              <a:custGeom>
                <a:avLst/>
                <a:gdLst>
                  <a:gd name="T0" fmla="*/ 0 w 27"/>
                  <a:gd name="T1" fmla="*/ 1 h 46"/>
                  <a:gd name="T2" fmla="*/ 0 w 27"/>
                  <a:gd name="T3" fmla="*/ 1 h 46"/>
                  <a:gd name="T4" fmla="*/ 0 w 27"/>
                  <a:gd name="T5" fmla="*/ 1 h 46"/>
                  <a:gd name="T6" fmla="*/ 0 w 27"/>
                  <a:gd name="T7" fmla="*/ 1 h 46"/>
                  <a:gd name="T8" fmla="*/ 0 w 27"/>
                  <a:gd name="T9" fmla="*/ 1 h 46"/>
                  <a:gd name="T10" fmla="*/ 0 w 27"/>
                  <a:gd name="T11" fmla="*/ 1 h 46"/>
                  <a:gd name="T12" fmla="*/ 0 w 27"/>
                  <a:gd name="T13" fmla="*/ 1 h 46"/>
                  <a:gd name="T14" fmla="*/ 0 w 27"/>
                  <a:gd name="T15" fmla="*/ 1 h 46"/>
                  <a:gd name="T16" fmla="*/ 0 w 27"/>
                  <a:gd name="T17" fmla="*/ 0 h 46"/>
                  <a:gd name="T18" fmla="*/ 0 w 27"/>
                  <a:gd name="T19" fmla="*/ 0 h 46"/>
                  <a:gd name="T20" fmla="*/ 0 w 27"/>
                  <a:gd name="T21" fmla="*/ 1 h 46"/>
                  <a:gd name="T22" fmla="*/ 0 w 27"/>
                  <a:gd name="T23" fmla="*/ 1 h 46"/>
                  <a:gd name="T24" fmla="*/ 0 w 27"/>
                  <a:gd name="T25" fmla="*/ 1 h 46"/>
                  <a:gd name="T26" fmla="*/ 0 w 27"/>
                  <a:gd name="T27" fmla="*/ 1 h 46"/>
                  <a:gd name="T28" fmla="*/ 0 w 27"/>
                  <a:gd name="T29" fmla="*/ 1 h 46"/>
                  <a:gd name="T30" fmla="*/ 0 w 27"/>
                  <a:gd name="T31" fmla="*/ 1 h 46"/>
                  <a:gd name="T32" fmla="*/ 0 w 27"/>
                  <a:gd name="T33" fmla="*/ 1 h 46"/>
                  <a:gd name="T34" fmla="*/ 0 w 27"/>
                  <a:gd name="T35" fmla="*/ 1 h 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
                  <a:gd name="T55" fmla="*/ 0 h 46"/>
                  <a:gd name="T56" fmla="*/ 27 w 27"/>
                  <a:gd name="T57" fmla="*/ 46 h 4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 h="46">
                    <a:moveTo>
                      <a:pt x="1" y="46"/>
                    </a:moveTo>
                    <a:lnTo>
                      <a:pt x="0" y="38"/>
                    </a:lnTo>
                    <a:lnTo>
                      <a:pt x="0" y="31"/>
                    </a:lnTo>
                    <a:lnTo>
                      <a:pt x="0" y="25"/>
                    </a:lnTo>
                    <a:lnTo>
                      <a:pt x="0" y="18"/>
                    </a:lnTo>
                    <a:lnTo>
                      <a:pt x="0" y="12"/>
                    </a:lnTo>
                    <a:lnTo>
                      <a:pt x="2" y="8"/>
                    </a:lnTo>
                    <a:lnTo>
                      <a:pt x="7" y="3"/>
                    </a:lnTo>
                    <a:lnTo>
                      <a:pt x="16" y="0"/>
                    </a:lnTo>
                    <a:lnTo>
                      <a:pt x="27" y="0"/>
                    </a:lnTo>
                    <a:lnTo>
                      <a:pt x="23" y="5"/>
                    </a:lnTo>
                    <a:lnTo>
                      <a:pt x="23" y="13"/>
                    </a:lnTo>
                    <a:lnTo>
                      <a:pt x="21" y="19"/>
                    </a:lnTo>
                    <a:lnTo>
                      <a:pt x="21" y="28"/>
                    </a:lnTo>
                    <a:lnTo>
                      <a:pt x="19" y="33"/>
                    </a:lnTo>
                    <a:lnTo>
                      <a:pt x="16" y="39"/>
                    </a:lnTo>
                    <a:lnTo>
                      <a:pt x="10" y="43"/>
                    </a:lnTo>
                    <a:lnTo>
                      <a:pt x="1"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62" name="Freeform 322"/>
              <p:cNvSpPr>
                <a:spLocks/>
              </p:cNvSpPr>
              <p:nvPr/>
            </p:nvSpPr>
            <p:spPr bwMode="auto">
              <a:xfrm>
                <a:off x="3436" y="12997"/>
                <a:ext cx="17" cy="41"/>
              </a:xfrm>
              <a:custGeom>
                <a:avLst/>
                <a:gdLst>
                  <a:gd name="T0" fmla="*/ 0 w 50"/>
                  <a:gd name="T1" fmla="*/ 1 h 81"/>
                  <a:gd name="T2" fmla="*/ 0 w 50"/>
                  <a:gd name="T3" fmla="*/ 1 h 81"/>
                  <a:gd name="T4" fmla="*/ 0 w 50"/>
                  <a:gd name="T5" fmla="*/ 1 h 81"/>
                  <a:gd name="T6" fmla="*/ 0 w 50"/>
                  <a:gd name="T7" fmla="*/ 1 h 81"/>
                  <a:gd name="T8" fmla="*/ 0 w 50"/>
                  <a:gd name="T9" fmla="*/ 1 h 81"/>
                  <a:gd name="T10" fmla="*/ 0 w 50"/>
                  <a:gd name="T11" fmla="*/ 1 h 81"/>
                  <a:gd name="T12" fmla="*/ 0 w 50"/>
                  <a:gd name="T13" fmla="*/ 1 h 81"/>
                  <a:gd name="T14" fmla="*/ 0 w 50"/>
                  <a:gd name="T15" fmla="*/ 1 h 81"/>
                  <a:gd name="T16" fmla="*/ 0 w 50"/>
                  <a:gd name="T17" fmla="*/ 0 h 81"/>
                  <a:gd name="T18" fmla="*/ 0 w 50"/>
                  <a:gd name="T19" fmla="*/ 1 h 81"/>
                  <a:gd name="T20" fmla="*/ 0 w 50"/>
                  <a:gd name="T21" fmla="*/ 1 h 81"/>
                  <a:gd name="T22" fmla="*/ 0 w 50"/>
                  <a:gd name="T23" fmla="*/ 1 h 81"/>
                  <a:gd name="T24" fmla="*/ 0 w 50"/>
                  <a:gd name="T25" fmla="*/ 1 h 81"/>
                  <a:gd name="T26" fmla="*/ 0 w 50"/>
                  <a:gd name="T27" fmla="*/ 1 h 81"/>
                  <a:gd name="T28" fmla="*/ 0 w 50"/>
                  <a:gd name="T29" fmla="*/ 1 h 81"/>
                  <a:gd name="T30" fmla="*/ 0 w 50"/>
                  <a:gd name="T31" fmla="*/ 1 h 81"/>
                  <a:gd name="T32" fmla="*/ 0 w 50"/>
                  <a:gd name="T33" fmla="*/ 1 h 81"/>
                  <a:gd name="T34" fmla="*/ 0 w 50"/>
                  <a:gd name="T35" fmla="*/ 1 h 81"/>
                  <a:gd name="T36" fmla="*/ 0 w 50"/>
                  <a:gd name="T37" fmla="*/ 1 h 81"/>
                  <a:gd name="T38" fmla="*/ 0 w 50"/>
                  <a:gd name="T39" fmla="*/ 1 h 81"/>
                  <a:gd name="T40" fmla="*/ 0 w 50"/>
                  <a:gd name="T41" fmla="*/ 1 h 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
                  <a:gd name="T64" fmla="*/ 0 h 81"/>
                  <a:gd name="T65" fmla="*/ 50 w 50"/>
                  <a:gd name="T66" fmla="*/ 81 h 8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 h="81">
                    <a:moveTo>
                      <a:pt x="4" y="81"/>
                    </a:moveTo>
                    <a:lnTo>
                      <a:pt x="4" y="69"/>
                    </a:lnTo>
                    <a:lnTo>
                      <a:pt x="4" y="57"/>
                    </a:lnTo>
                    <a:lnTo>
                      <a:pt x="1" y="44"/>
                    </a:lnTo>
                    <a:lnTo>
                      <a:pt x="0" y="33"/>
                    </a:lnTo>
                    <a:lnTo>
                      <a:pt x="0" y="20"/>
                    </a:lnTo>
                    <a:lnTo>
                      <a:pt x="6" y="10"/>
                    </a:lnTo>
                    <a:lnTo>
                      <a:pt x="17" y="3"/>
                    </a:lnTo>
                    <a:lnTo>
                      <a:pt x="38" y="0"/>
                    </a:lnTo>
                    <a:lnTo>
                      <a:pt x="45" y="5"/>
                    </a:lnTo>
                    <a:lnTo>
                      <a:pt x="50" y="11"/>
                    </a:lnTo>
                    <a:lnTo>
                      <a:pt x="50" y="19"/>
                    </a:lnTo>
                    <a:lnTo>
                      <a:pt x="50" y="28"/>
                    </a:lnTo>
                    <a:lnTo>
                      <a:pt x="47" y="37"/>
                    </a:lnTo>
                    <a:lnTo>
                      <a:pt x="44" y="45"/>
                    </a:lnTo>
                    <a:lnTo>
                      <a:pt x="41" y="54"/>
                    </a:lnTo>
                    <a:lnTo>
                      <a:pt x="41" y="62"/>
                    </a:lnTo>
                    <a:lnTo>
                      <a:pt x="32" y="68"/>
                    </a:lnTo>
                    <a:lnTo>
                      <a:pt x="25" y="75"/>
                    </a:lnTo>
                    <a:lnTo>
                      <a:pt x="14" y="80"/>
                    </a:lnTo>
                    <a:lnTo>
                      <a:pt x="4" y="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63" name="Freeform 323"/>
              <p:cNvSpPr>
                <a:spLocks/>
              </p:cNvSpPr>
              <p:nvPr/>
            </p:nvSpPr>
            <p:spPr bwMode="auto">
              <a:xfrm>
                <a:off x="3373" y="13003"/>
                <a:ext cx="8" cy="35"/>
              </a:xfrm>
              <a:custGeom>
                <a:avLst/>
                <a:gdLst>
                  <a:gd name="T0" fmla="*/ 0 w 22"/>
                  <a:gd name="T1" fmla="*/ 0 h 70"/>
                  <a:gd name="T2" fmla="*/ 0 w 22"/>
                  <a:gd name="T3" fmla="*/ 0 h 70"/>
                  <a:gd name="T4" fmla="*/ 0 w 22"/>
                  <a:gd name="T5" fmla="*/ 1 h 70"/>
                  <a:gd name="T6" fmla="*/ 0 w 22"/>
                  <a:gd name="T7" fmla="*/ 1 h 70"/>
                  <a:gd name="T8" fmla="*/ 0 w 22"/>
                  <a:gd name="T9" fmla="*/ 1 h 70"/>
                  <a:gd name="T10" fmla="*/ 0 w 22"/>
                  <a:gd name="T11" fmla="*/ 1 h 70"/>
                  <a:gd name="T12" fmla="*/ 0 w 22"/>
                  <a:gd name="T13" fmla="*/ 1 h 70"/>
                  <a:gd name="T14" fmla="*/ 0 w 22"/>
                  <a:gd name="T15" fmla="*/ 1 h 70"/>
                  <a:gd name="T16" fmla="*/ 0 w 22"/>
                  <a:gd name="T17" fmla="*/ 1 h 70"/>
                  <a:gd name="T18" fmla="*/ 0 w 22"/>
                  <a:gd name="T19" fmla="*/ 1 h 70"/>
                  <a:gd name="T20" fmla="*/ 0 w 22"/>
                  <a:gd name="T21" fmla="*/ 1 h 70"/>
                  <a:gd name="T22" fmla="*/ 0 w 22"/>
                  <a:gd name="T23" fmla="*/ 1 h 70"/>
                  <a:gd name="T24" fmla="*/ 0 w 22"/>
                  <a:gd name="T25" fmla="*/ 1 h 70"/>
                  <a:gd name="T26" fmla="*/ 0 w 22"/>
                  <a:gd name="T27" fmla="*/ 1 h 70"/>
                  <a:gd name="T28" fmla="*/ 0 w 22"/>
                  <a:gd name="T29" fmla="*/ 1 h 70"/>
                  <a:gd name="T30" fmla="*/ 0 w 22"/>
                  <a:gd name="T31" fmla="*/ 1 h 70"/>
                  <a:gd name="T32" fmla="*/ 0 w 22"/>
                  <a:gd name="T33" fmla="*/ 1 h 70"/>
                  <a:gd name="T34" fmla="*/ 0 w 22"/>
                  <a:gd name="T35" fmla="*/ 0 h 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
                  <a:gd name="T55" fmla="*/ 0 h 70"/>
                  <a:gd name="T56" fmla="*/ 22 w 22"/>
                  <a:gd name="T57" fmla="*/ 70 h 7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 h="70">
                    <a:moveTo>
                      <a:pt x="10" y="0"/>
                    </a:moveTo>
                    <a:lnTo>
                      <a:pt x="22" y="0"/>
                    </a:lnTo>
                    <a:lnTo>
                      <a:pt x="19" y="8"/>
                    </a:lnTo>
                    <a:lnTo>
                      <a:pt x="18" y="16"/>
                    </a:lnTo>
                    <a:lnTo>
                      <a:pt x="16" y="25"/>
                    </a:lnTo>
                    <a:lnTo>
                      <a:pt x="16" y="34"/>
                    </a:lnTo>
                    <a:lnTo>
                      <a:pt x="13" y="43"/>
                    </a:lnTo>
                    <a:lnTo>
                      <a:pt x="10" y="52"/>
                    </a:lnTo>
                    <a:lnTo>
                      <a:pt x="6" y="61"/>
                    </a:lnTo>
                    <a:lnTo>
                      <a:pt x="3" y="70"/>
                    </a:lnTo>
                    <a:lnTo>
                      <a:pt x="6" y="61"/>
                    </a:lnTo>
                    <a:lnTo>
                      <a:pt x="6" y="51"/>
                    </a:lnTo>
                    <a:lnTo>
                      <a:pt x="5" y="42"/>
                    </a:lnTo>
                    <a:lnTo>
                      <a:pt x="3" y="33"/>
                    </a:lnTo>
                    <a:lnTo>
                      <a:pt x="0" y="24"/>
                    </a:lnTo>
                    <a:lnTo>
                      <a:pt x="0" y="16"/>
                    </a:lnTo>
                    <a:lnTo>
                      <a:pt x="3" y="8"/>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64" name="Freeform 324"/>
              <p:cNvSpPr>
                <a:spLocks/>
              </p:cNvSpPr>
              <p:nvPr/>
            </p:nvSpPr>
            <p:spPr bwMode="auto">
              <a:xfrm>
                <a:off x="4205" y="12969"/>
                <a:ext cx="28" cy="64"/>
              </a:xfrm>
              <a:custGeom>
                <a:avLst/>
                <a:gdLst>
                  <a:gd name="T0" fmla="*/ 0 w 85"/>
                  <a:gd name="T1" fmla="*/ 1 h 127"/>
                  <a:gd name="T2" fmla="*/ 0 w 85"/>
                  <a:gd name="T3" fmla="*/ 0 h 127"/>
                  <a:gd name="T4" fmla="*/ 0 w 85"/>
                  <a:gd name="T5" fmla="*/ 0 h 127"/>
                  <a:gd name="T6" fmla="*/ 0 w 85"/>
                  <a:gd name="T7" fmla="*/ 1 h 127"/>
                  <a:gd name="T8" fmla="*/ 0 w 85"/>
                  <a:gd name="T9" fmla="*/ 1 h 127"/>
                  <a:gd name="T10" fmla="*/ 0 w 85"/>
                  <a:gd name="T11" fmla="*/ 1 h 127"/>
                  <a:gd name="T12" fmla="*/ 0 w 85"/>
                  <a:gd name="T13" fmla="*/ 1 h 127"/>
                  <a:gd name="T14" fmla="*/ 0 w 85"/>
                  <a:gd name="T15" fmla="*/ 1 h 127"/>
                  <a:gd name="T16" fmla="*/ 0 w 85"/>
                  <a:gd name="T17" fmla="*/ 1 h 127"/>
                  <a:gd name="T18" fmla="*/ 0 w 85"/>
                  <a:gd name="T19" fmla="*/ 1 h 127"/>
                  <a:gd name="T20" fmla="*/ 0 w 85"/>
                  <a:gd name="T21" fmla="*/ 1 h 127"/>
                  <a:gd name="T22" fmla="*/ 0 w 85"/>
                  <a:gd name="T23" fmla="*/ 1 h 127"/>
                  <a:gd name="T24" fmla="*/ 0 w 85"/>
                  <a:gd name="T25" fmla="*/ 1 h 127"/>
                  <a:gd name="T26" fmla="*/ 0 w 85"/>
                  <a:gd name="T27" fmla="*/ 1 h 127"/>
                  <a:gd name="T28" fmla="*/ 0 w 85"/>
                  <a:gd name="T29" fmla="*/ 1 h 127"/>
                  <a:gd name="T30" fmla="*/ 0 w 85"/>
                  <a:gd name="T31" fmla="*/ 1 h 127"/>
                  <a:gd name="T32" fmla="*/ 0 w 85"/>
                  <a:gd name="T33" fmla="*/ 1 h 127"/>
                  <a:gd name="T34" fmla="*/ 0 w 85"/>
                  <a:gd name="T35" fmla="*/ 1 h 1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5"/>
                  <a:gd name="T55" fmla="*/ 0 h 127"/>
                  <a:gd name="T56" fmla="*/ 85 w 85"/>
                  <a:gd name="T57" fmla="*/ 127 h 12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5" h="127">
                    <a:moveTo>
                      <a:pt x="0" y="108"/>
                    </a:moveTo>
                    <a:lnTo>
                      <a:pt x="11" y="0"/>
                    </a:lnTo>
                    <a:lnTo>
                      <a:pt x="85" y="0"/>
                    </a:lnTo>
                    <a:lnTo>
                      <a:pt x="85" y="24"/>
                    </a:lnTo>
                    <a:lnTo>
                      <a:pt x="30" y="26"/>
                    </a:lnTo>
                    <a:lnTo>
                      <a:pt x="38" y="31"/>
                    </a:lnTo>
                    <a:lnTo>
                      <a:pt x="49" y="37"/>
                    </a:lnTo>
                    <a:lnTo>
                      <a:pt x="60" y="40"/>
                    </a:lnTo>
                    <a:lnTo>
                      <a:pt x="75" y="40"/>
                    </a:lnTo>
                    <a:lnTo>
                      <a:pt x="70" y="127"/>
                    </a:lnTo>
                    <a:lnTo>
                      <a:pt x="59" y="127"/>
                    </a:lnTo>
                    <a:lnTo>
                      <a:pt x="49" y="127"/>
                    </a:lnTo>
                    <a:lnTo>
                      <a:pt x="38" y="126"/>
                    </a:lnTo>
                    <a:lnTo>
                      <a:pt x="30" y="125"/>
                    </a:lnTo>
                    <a:lnTo>
                      <a:pt x="21" y="120"/>
                    </a:lnTo>
                    <a:lnTo>
                      <a:pt x="12" y="117"/>
                    </a:lnTo>
                    <a:lnTo>
                      <a:pt x="5" y="112"/>
                    </a:lnTo>
                    <a:lnTo>
                      <a:pt x="0" y="10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65" name="Freeform 325"/>
              <p:cNvSpPr>
                <a:spLocks/>
              </p:cNvSpPr>
              <p:nvPr/>
            </p:nvSpPr>
            <p:spPr bwMode="auto">
              <a:xfrm>
                <a:off x="4326" y="12989"/>
                <a:ext cx="15" cy="40"/>
              </a:xfrm>
              <a:custGeom>
                <a:avLst/>
                <a:gdLst>
                  <a:gd name="T0" fmla="*/ 0 w 46"/>
                  <a:gd name="T1" fmla="*/ 0 h 78"/>
                  <a:gd name="T2" fmla="*/ 0 w 46"/>
                  <a:gd name="T3" fmla="*/ 0 h 78"/>
                  <a:gd name="T4" fmla="*/ 0 w 46"/>
                  <a:gd name="T5" fmla="*/ 1 h 78"/>
                  <a:gd name="T6" fmla="*/ 0 w 46"/>
                  <a:gd name="T7" fmla="*/ 1 h 78"/>
                  <a:gd name="T8" fmla="*/ 0 w 46"/>
                  <a:gd name="T9" fmla="*/ 1 h 78"/>
                  <a:gd name="T10" fmla="*/ 0 w 46"/>
                  <a:gd name="T11" fmla="*/ 1 h 78"/>
                  <a:gd name="T12" fmla="*/ 0 w 46"/>
                  <a:gd name="T13" fmla="*/ 1 h 78"/>
                  <a:gd name="T14" fmla="*/ 0 w 46"/>
                  <a:gd name="T15" fmla="*/ 1 h 78"/>
                  <a:gd name="T16" fmla="*/ 0 w 46"/>
                  <a:gd name="T17" fmla="*/ 1 h 78"/>
                  <a:gd name="T18" fmla="*/ 0 w 46"/>
                  <a:gd name="T19" fmla="*/ 1 h 78"/>
                  <a:gd name="T20" fmla="*/ 0 w 46"/>
                  <a:gd name="T21" fmla="*/ 1 h 78"/>
                  <a:gd name="T22" fmla="*/ 0 w 46"/>
                  <a:gd name="T23" fmla="*/ 1 h 78"/>
                  <a:gd name="T24" fmla="*/ 0 w 46"/>
                  <a:gd name="T25" fmla="*/ 1 h 78"/>
                  <a:gd name="T26" fmla="*/ 0 w 46"/>
                  <a:gd name="T27" fmla="*/ 1 h 78"/>
                  <a:gd name="T28" fmla="*/ 0 w 46"/>
                  <a:gd name="T29" fmla="*/ 0 h 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78"/>
                  <a:gd name="T47" fmla="*/ 46 w 46"/>
                  <a:gd name="T48" fmla="*/ 78 h 7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78">
                    <a:moveTo>
                      <a:pt x="8" y="0"/>
                    </a:moveTo>
                    <a:lnTo>
                      <a:pt x="41" y="0"/>
                    </a:lnTo>
                    <a:lnTo>
                      <a:pt x="44" y="7"/>
                    </a:lnTo>
                    <a:lnTo>
                      <a:pt x="46" y="16"/>
                    </a:lnTo>
                    <a:lnTo>
                      <a:pt x="44" y="23"/>
                    </a:lnTo>
                    <a:lnTo>
                      <a:pt x="44" y="32"/>
                    </a:lnTo>
                    <a:lnTo>
                      <a:pt x="40" y="39"/>
                    </a:lnTo>
                    <a:lnTo>
                      <a:pt x="37" y="46"/>
                    </a:lnTo>
                    <a:lnTo>
                      <a:pt x="34" y="54"/>
                    </a:lnTo>
                    <a:lnTo>
                      <a:pt x="31" y="62"/>
                    </a:lnTo>
                    <a:lnTo>
                      <a:pt x="27" y="69"/>
                    </a:lnTo>
                    <a:lnTo>
                      <a:pt x="19" y="74"/>
                    </a:lnTo>
                    <a:lnTo>
                      <a:pt x="9" y="76"/>
                    </a:lnTo>
                    <a:lnTo>
                      <a:pt x="0" y="7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66" name="Freeform 326"/>
              <p:cNvSpPr>
                <a:spLocks/>
              </p:cNvSpPr>
              <p:nvPr/>
            </p:nvSpPr>
            <p:spPr bwMode="auto">
              <a:xfrm>
                <a:off x="4282" y="13019"/>
                <a:ext cx="10" cy="5"/>
              </a:xfrm>
              <a:custGeom>
                <a:avLst/>
                <a:gdLst>
                  <a:gd name="T0" fmla="*/ 0 w 30"/>
                  <a:gd name="T1" fmla="*/ 0 h 12"/>
                  <a:gd name="T2" fmla="*/ 0 w 30"/>
                  <a:gd name="T3" fmla="*/ 0 h 12"/>
                  <a:gd name="T4" fmla="*/ 0 w 30"/>
                  <a:gd name="T5" fmla="*/ 0 h 12"/>
                  <a:gd name="T6" fmla="*/ 0 w 30"/>
                  <a:gd name="T7" fmla="*/ 0 h 12"/>
                  <a:gd name="T8" fmla="*/ 0 w 30"/>
                  <a:gd name="T9" fmla="*/ 0 h 12"/>
                  <a:gd name="T10" fmla="*/ 0 w 30"/>
                  <a:gd name="T11" fmla="*/ 0 h 12"/>
                  <a:gd name="T12" fmla="*/ 0 w 30"/>
                  <a:gd name="T13" fmla="*/ 0 h 12"/>
                  <a:gd name="T14" fmla="*/ 0 w 30"/>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12"/>
                  <a:gd name="T26" fmla="*/ 30 w 30"/>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12">
                    <a:moveTo>
                      <a:pt x="0" y="10"/>
                    </a:moveTo>
                    <a:lnTo>
                      <a:pt x="0" y="2"/>
                    </a:lnTo>
                    <a:lnTo>
                      <a:pt x="8" y="1"/>
                    </a:lnTo>
                    <a:lnTo>
                      <a:pt x="15" y="0"/>
                    </a:lnTo>
                    <a:lnTo>
                      <a:pt x="22" y="1"/>
                    </a:lnTo>
                    <a:lnTo>
                      <a:pt x="28" y="4"/>
                    </a:lnTo>
                    <a:lnTo>
                      <a:pt x="30" y="12"/>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67" name="Freeform 327"/>
              <p:cNvSpPr>
                <a:spLocks/>
              </p:cNvSpPr>
              <p:nvPr/>
            </p:nvSpPr>
            <p:spPr bwMode="auto">
              <a:xfrm>
                <a:off x="4158" y="12989"/>
                <a:ext cx="4" cy="29"/>
              </a:xfrm>
              <a:custGeom>
                <a:avLst/>
                <a:gdLst>
                  <a:gd name="T0" fmla="*/ 0 w 11"/>
                  <a:gd name="T1" fmla="*/ 0 h 57"/>
                  <a:gd name="T2" fmla="*/ 0 w 11"/>
                  <a:gd name="T3" fmla="*/ 1 h 57"/>
                  <a:gd name="T4" fmla="*/ 0 w 11"/>
                  <a:gd name="T5" fmla="*/ 1 h 57"/>
                  <a:gd name="T6" fmla="*/ 0 w 11"/>
                  <a:gd name="T7" fmla="*/ 1 h 57"/>
                  <a:gd name="T8" fmla="*/ 0 w 11"/>
                  <a:gd name="T9" fmla="*/ 1 h 57"/>
                  <a:gd name="T10" fmla="*/ 0 w 11"/>
                  <a:gd name="T11" fmla="*/ 1 h 57"/>
                  <a:gd name="T12" fmla="*/ 0 w 11"/>
                  <a:gd name="T13" fmla="*/ 1 h 57"/>
                  <a:gd name="T14" fmla="*/ 0 w 11"/>
                  <a:gd name="T15" fmla="*/ 1 h 57"/>
                  <a:gd name="T16" fmla="*/ 0 w 11"/>
                  <a:gd name="T17" fmla="*/ 1 h 57"/>
                  <a:gd name="T18" fmla="*/ 0 w 11"/>
                  <a:gd name="T19" fmla="*/ 0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57"/>
                  <a:gd name="T32" fmla="*/ 11 w 11"/>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57">
                    <a:moveTo>
                      <a:pt x="5" y="0"/>
                    </a:moveTo>
                    <a:lnTo>
                      <a:pt x="9" y="6"/>
                    </a:lnTo>
                    <a:lnTo>
                      <a:pt x="11" y="14"/>
                    </a:lnTo>
                    <a:lnTo>
                      <a:pt x="9" y="21"/>
                    </a:lnTo>
                    <a:lnTo>
                      <a:pt x="8" y="28"/>
                    </a:lnTo>
                    <a:lnTo>
                      <a:pt x="3" y="35"/>
                    </a:lnTo>
                    <a:lnTo>
                      <a:pt x="2" y="41"/>
                    </a:lnTo>
                    <a:lnTo>
                      <a:pt x="0" y="47"/>
                    </a:lnTo>
                    <a:lnTo>
                      <a:pt x="5" y="57"/>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68" name="Freeform 328"/>
              <p:cNvSpPr>
                <a:spLocks/>
              </p:cNvSpPr>
              <p:nvPr/>
            </p:nvSpPr>
            <p:spPr bwMode="auto">
              <a:xfrm>
                <a:off x="4159" y="12971"/>
                <a:ext cx="10" cy="13"/>
              </a:xfrm>
              <a:custGeom>
                <a:avLst/>
                <a:gdLst>
                  <a:gd name="T0" fmla="*/ 0 w 28"/>
                  <a:gd name="T1" fmla="*/ 1 h 26"/>
                  <a:gd name="T2" fmla="*/ 0 w 28"/>
                  <a:gd name="T3" fmla="*/ 1 h 26"/>
                  <a:gd name="T4" fmla="*/ 0 w 28"/>
                  <a:gd name="T5" fmla="*/ 1 h 26"/>
                  <a:gd name="T6" fmla="*/ 0 w 28"/>
                  <a:gd name="T7" fmla="*/ 0 h 26"/>
                  <a:gd name="T8" fmla="*/ 0 w 28"/>
                  <a:gd name="T9" fmla="*/ 0 h 26"/>
                  <a:gd name="T10" fmla="*/ 0 w 28"/>
                  <a:gd name="T11" fmla="*/ 0 h 26"/>
                  <a:gd name="T12" fmla="*/ 0 w 28"/>
                  <a:gd name="T13" fmla="*/ 1 h 26"/>
                  <a:gd name="T14" fmla="*/ 0 w 28"/>
                  <a:gd name="T15" fmla="*/ 1 h 26"/>
                  <a:gd name="T16" fmla="*/ 0 w 28"/>
                  <a:gd name="T17" fmla="*/ 1 h 26"/>
                  <a:gd name="T18" fmla="*/ 0 w 28"/>
                  <a:gd name="T19" fmla="*/ 1 h 26"/>
                  <a:gd name="T20" fmla="*/ 0 w 28"/>
                  <a:gd name="T21" fmla="*/ 1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
                  <a:gd name="T34" fmla="*/ 0 h 26"/>
                  <a:gd name="T35" fmla="*/ 28 w 28"/>
                  <a:gd name="T36" fmla="*/ 26 h 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 h="26">
                    <a:moveTo>
                      <a:pt x="2" y="12"/>
                    </a:moveTo>
                    <a:lnTo>
                      <a:pt x="2" y="7"/>
                    </a:lnTo>
                    <a:lnTo>
                      <a:pt x="3" y="4"/>
                    </a:lnTo>
                    <a:lnTo>
                      <a:pt x="6" y="0"/>
                    </a:lnTo>
                    <a:lnTo>
                      <a:pt x="13" y="0"/>
                    </a:lnTo>
                    <a:lnTo>
                      <a:pt x="28" y="0"/>
                    </a:lnTo>
                    <a:lnTo>
                      <a:pt x="21" y="26"/>
                    </a:lnTo>
                    <a:lnTo>
                      <a:pt x="12" y="26"/>
                    </a:lnTo>
                    <a:lnTo>
                      <a:pt x="5" y="24"/>
                    </a:lnTo>
                    <a:lnTo>
                      <a:pt x="0" y="19"/>
                    </a:lnTo>
                    <a:lnTo>
                      <a:pt x="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69" name="Freeform 329"/>
              <p:cNvSpPr>
                <a:spLocks/>
              </p:cNvSpPr>
              <p:nvPr/>
            </p:nvSpPr>
            <p:spPr bwMode="auto">
              <a:xfrm>
                <a:off x="4401" y="12968"/>
                <a:ext cx="18" cy="15"/>
              </a:xfrm>
              <a:custGeom>
                <a:avLst/>
                <a:gdLst>
                  <a:gd name="T0" fmla="*/ 0 w 56"/>
                  <a:gd name="T1" fmla="*/ 1 h 29"/>
                  <a:gd name="T2" fmla="*/ 0 w 56"/>
                  <a:gd name="T3" fmla="*/ 1 h 29"/>
                  <a:gd name="T4" fmla="*/ 0 w 56"/>
                  <a:gd name="T5" fmla="*/ 1 h 29"/>
                  <a:gd name="T6" fmla="*/ 0 w 56"/>
                  <a:gd name="T7" fmla="*/ 0 h 29"/>
                  <a:gd name="T8" fmla="*/ 0 w 56"/>
                  <a:gd name="T9" fmla="*/ 0 h 29"/>
                  <a:gd name="T10" fmla="*/ 0 w 56"/>
                  <a:gd name="T11" fmla="*/ 0 h 29"/>
                  <a:gd name="T12" fmla="*/ 0 w 56"/>
                  <a:gd name="T13" fmla="*/ 1 h 29"/>
                  <a:gd name="T14" fmla="*/ 0 w 56"/>
                  <a:gd name="T15" fmla="*/ 1 h 29"/>
                  <a:gd name="T16" fmla="*/ 0 w 56"/>
                  <a:gd name="T17" fmla="*/ 1 h 29"/>
                  <a:gd name="T18" fmla="*/ 0 w 56"/>
                  <a:gd name="T19" fmla="*/ 1 h 29"/>
                  <a:gd name="T20" fmla="*/ 0 w 56"/>
                  <a:gd name="T21" fmla="*/ 1 h 29"/>
                  <a:gd name="T22" fmla="*/ 0 w 56"/>
                  <a:gd name="T23" fmla="*/ 1 h 29"/>
                  <a:gd name="T24" fmla="*/ 0 w 56"/>
                  <a:gd name="T25" fmla="*/ 1 h 29"/>
                  <a:gd name="T26" fmla="*/ 0 w 56"/>
                  <a:gd name="T27" fmla="*/ 1 h 29"/>
                  <a:gd name="T28" fmla="*/ 0 w 56"/>
                  <a:gd name="T29" fmla="*/ 1 h 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6"/>
                  <a:gd name="T46" fmla="*/ 0 h 29"/>
                  <a:gd name="T47" fmla="*/ 56 w 56"/>
                  <a:gd name="T48" fmla="*/ 29 h 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6" h="29">
                    <a:moveTo>
                      <a:pt x="0" y="3"/>
                    </a:moveTo>
                    <a:lnTo>
                      <a:pt x="7" y="3"/>
                    </a:lnTo>
                    <a:lnTo>
                      <a:pt x="16" y="3"/>
                    </a:lnTo>
                    <a:lnTo>
                      <a:pt x="26" y="0"/>
                    </a:lnTo>
                    <a:lnTo>
                      <a:pt x="37" y="0"/>
                    </a:lnTo>
                    <a:lnTo>
                      <a:pt x="44" y="0"/>
                    </a:lnTo>
                    <a:lnTo>
                      <a:pt x="51" y="3"/>
                    </a:lnTo>
                    <a:lnTo>
                      <a:pt x="56" y="7"/>
                    </a:lnTo>
                    <a:lnTo>
                      <a:pt x="56" y="16"/>
                    </a:lnTo>
                    <a:lnTo>
                      <a:pt x="56" y="27"/>
                    </a:lnTo>
                    <a:lnTo>
                      <a:pt x="41" y="26"/>
                    </a:lnTo>
                    <a:lnTo>
                      <a:pt x="26" y="26"/>
                    </a:lnTo>
                    <a:lnTo>
                      <a:pt x="12" y="26"/>
                    </a:lnTo>
                    <a:lnTo>
                      <a:pt x="0" y="29"/>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70" name="Freeform 330"/>
              <p:cNvSpPr>
                <a:spLocks/>
              </p:cNvSpPr>
              <p:nvPr/>
            </p:nvSpPr>
            <p:spPr bwMode="auto">
              <a:xfrm>
                <a:off x="4329" y="12967"/>
                <a:ext cx="40" cy="17"/>
              </a:xfrm>
              <a:custGeom>
                <a:avLst/>
                <a:gdLst>
                  <a:gd name="T0" fmla="*/ 0 w 120"/>
                  <a:gd name="T1" fmla="*/ 1 h 34"/>
                  <a:gd name="T2" fmla="*/ 0 w 120"/>
                  <a:gd name="T3" fmla="*/ 1 h 34"/>
                  <a:gd name="T4" fmla="*/ 0 w 120"/>
                  <a:gd name="T5" fmla="*/ 0 h 34"/>
                  <a:gd name="T6" fmla="*/ 0 w 120"/>
                  <a:gd name="T7" fmla="*/ 1 h 34"/>
                  <a:gd name="T8" fmla="*/ 0 w 120"/>
                  <a:gd name="T9" fmla="*/ 1 h 34"/>
                  <a:gd name="T10" fmla="*/ 0 w 120"/>
                  <a:gd name="T11" fmla="*/ 1 h 34"/>
                  <a:gd name="T12" fmla="*/ 0 w 120"/>
                  <a:gd name="T13" fmla="*/ 1 h 34"/>
                  <a:gd name="T14" fmla="*/ 0 w 120"/>
                  <a:gd name="T15" fmla="*/ 1 h 34"/>
                  <a:gd name="T16" fmla="*/ 0 w 120"/>
                  <a:gd name="T17" fmla="*/ 1 h 34"/>
                  <a:gd name="T18" fmla="*/ 0 w 120"/>
                  <a:gd name="T19" fmla="*/ 1 h 34"/>
                  <a:gd name="T20" fmla="*/ 0 w 120"/>
                  <a:gd name="T21" fmla="*/ 1 h 34"/>
                  <a:gd name="T22" fmla="*/ 0 w 120"/>
                  <a:gd name="T23" fmla="*/ 1 h 34"/>
                  <a:gd name="T24" fmla="*/ 0 w 120"/>
                  <a:gd name="T25" fmla="*/ 1 h 34"/>
                  <a:gd name="T26" fmla="*/ 0 w 120"/>
                  <a:gd name="T27" fmla="*/ 1 h 34"/>
                  <a:gd name="T28" fmla="*/ 0 w 120"/>
                  <a:gd name="T29" fmla="*/ 1 h 34"/>
                  <a:gd name="T30" fmla="*/ 0 w 120"/>
                  <a:gd name="T31" fmla="*/ 1 h 34"/>
                  <a:gd name="T32" fmla="*/ 0 w 120"/>
                  <a:gd name="T33" fmla="*/ 1 h 34"/>
                  <a:gd name="T34" fmla="*/ 0 w 120"/>
                  <a:gd name="T35" fmla="*/ 1 h 34"/>
                  <a:gd name="T36" fmla="*/ 0 w 120"/>
                  <a:gd name="T37" fmla="*/ 1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0"/>
                  <a:gd name="T58" fmla="*/ 0 h 34"/>
                  <a:gd name="T59" fmla="*/ 120 w 120"/>
                  <a:gd name="T60" fmla="*/ 34 h 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0" h="34">
                    <a:moveTo>
                      <a:pt x="0" y="16"/>
                    </a:moveTo>
                    <a:lnTo>
                      <a:pt x="0" y="6"/>
                    </a:lnTo>
                    <a:lnTo>
                      <a:pt x="120" y="0"/>
                    </a:lnTo>
                    <a:lnTo>
                      <a:pt x="120" y="6"/>
                    </a:lnTo>
                    <a:lnTo>
                      <a:pt x="120" y="11"/>
                    </a:lnTo>
                    <a:lnTo>
                      <a:pt x="120" y="16"/>
                    </a:lnTo>
                    <a:lnTo>
                      <a:pt x="120" y="22"/>
                    </a:lnTo>
                    <a:lnTo>
                      <a:pt x="115" y="26"/>
                    </a:lnTo>
                    <a:lnTo>
                      <a:pt x="112" y="30"/>
                    </a:lnTo>
                    <a:lnTo>
                      <a:pt x="106" y="31"/>
                    </a:lnTo>
                    <a:lnTo>
                      <a:pt x="98" y="32"/>
                    </a:lnTo>
                    <a:lnTo>
                      <a:pt x="81" y="30"/>
                    </a:lnTo>
                    <a:lnTo>
                      <a:pt x="67" y="31"/>
                    </a:lnTo>
                    <a:lnTo>
                      <a:pt x="49" y="32"/>
                    </a:lnTo>
                    <a:lnTo>
                      <a:pt x="35" y="34"/>
                    </a:lnTo>
                    <a:lnTo>
                      <a:pt x="20" y="33"/>
                    </a:lnTo>
                    <a:lnTo>
                      <a:pt x="10" y="31"/>
                    </a:lnTo>
                    <a:lnTo>
                      <a:pt x="1" y="25"/>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71" name="Freeform 331"/>
              <p:cNvSpPr>
                <a:spLocks/>
              </p:cNvSpPr>
              <p:nvPr/>
            </p:nvSpPr>
            <p:spPr bwMode="auto">
              <a:xfrm>
                <a:off x="4275" y="12968"/>
                <a:ext cx="17" cy="15"/>
              </a:xfrm>
              <a:custGeom>
                <a:avLst/>
                <a:gdLst>
                  <a:gd name="T0" fmla="*/ 0 w 49"/>
                  <a:gd name="T1" fmla="*/ 1 h 30"/>
                  <a:gd name="T2" fmla="*/ 0 w 49"/>
                  <a:gd name="T3" fmla="*/ 1 h 30"/>
                  <a:gd name="T4" fmla="*/ 0 w 49"/>
                  <a:gd name="T5" fmla="*/ 1 h 30"/>
                  <a:gd name="T6" fmla="*/ 0 w 49"/>
                  <a:gd name="T7" fmla="*/ 1 h 30"/>
                  <a:gd name="T8" fmla="*/ 0 w 49"/>
                  <a:gd name="T9" fmla="*/ 1 h 30"/>
                  <a:gd name="T10" fmla="*/ 0 w 49"/>
                  <a:gd name="T11" fmla="*/ 1 h 30"/>
                  <a:gd name="T12" fmla="*/ 0 w 49"/>
                  <a:gd name="T13" fmla="*/ 1 h 30"/>
                  <a:gd name="T14" fmla="*/ 0 w 49"/>
                  <a:gd name="T15" fmla="*/ 0 h 30"/>
                  <a:gd name="T16" fmla="*/ 0 w 49"/>
                  <a:gd name="T17" fmla="*/ 1 h 30"/>
                  <a:gd name="T18" fmla="*/ 0 w 49"/>
                  <a:gd name="T19" fmla="*/ 1 h 30"/>
                  <a:gd name="T20" fmla="*/ 0 w 49"/>
                  <a:gd name="T21" fmla="*/ 1 h 30"/>
                  <a:gd name="T22" fmla="*/ 0 w 49"/>
                  <a:gd name="T23" fmla="*/ 1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
                  <a:gd name="T37" fmla="*/ 0 h 30"/>
                  <a:gd name="T38" fmla="*/ 49 w 49"/>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 h="30">
                    <a:moveTo>
                      <a:pt x="8" y="30"/>
                    </a:moveTo>
                    <a:lnTo>
                      <a:pt x="3" y="25"/>
                    </a:lnTo>
                    <a:lnTo>
                      <a:pt x="2" y="19"/>
                    </a:lnTo>
                    <a:lnTo>
                      <a:pt x="0" y="13"/>
                    </a:lnTo>
                    <a:lnTo>
                      <a:pt x="3" y="9"/>
                    </a:lnTo>
                    <a:lnTo>
                      <a:pt x="6" y="4"/>
                    </a:lnTo>
                    <a:lnTo>
                      <a:pt x="12" y="1"/>
                    </a:lnTo>
                    <a:lnTo>
                      <a:pt x="19" y="0"/>
                    </a:lnTo>
                    <a:lnTo>
                      <a:pt x="30" y="4"/>
                    </a:lnTo>
                    <a:lnTo>
                      <a:pt x="49" y="4"/>
                    </a:lnTo>
                    <a:lnTo>
                      <a:pt x="49" y="30"/>
                    </a:lnTo>
                    <a:lnTo>
                      <a:pt x="8"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72" name="Freeform 332"/>
              <p:cNvSpPr>
                <a:spLocks/>
              </p:cNvSpPr>
              <p:nvPr/>
            </p:nvSpPr>
            <p:spPr bwMode="auto">
              <a:xfrm>
                <a:off x="4129" y="12977"/>
                <a:ext cx="1" cy="6"/>
              </a:xfrm>
              <a:custGeom>
                <a:avLst/>
                <a:gdLst>
                  <a:gd name="T0" fmla="*/ 0 w 5"/>
                  <a:gd name="T1" fmla="*/ 0 h 11"/>
                  <a:gd name="T2" fmla="*/ 0 w 5"/>
                  <a:gd name="T3" fmla="*/ 1 h 11"/>
                  <a:gd name="T4" fmla="*/ 0 w 5"/>
                  <a:gd name="T5" fmla="*/ 1 h 11"/>
                  <a:gd name="T6" fmla="*/ 0 w 5"/>
                  <a:gd name="T7" fmla="*/ 0 h 11"/>
                  <a:gd name="T8" fmla="*/ 0 60000 65536"/>
                  <a:gd name="T9" fmla="*/ 0 60000 65536"/>
                  <a:gd name="T10" fmla="*/ 0 60000 65536"/>
                  <a:gd name="T11" fmla="*/ 0 60000 65536"/>
                  <a:gd name="T12" fmla="*/ 0 w 5"/>
                  <a:gd name="T13" fmla="*/ 0 h 11"/>
                  <a:gd name="T14" fmla="*/ 5 w 5"/>
                  <a:gd name="T15" fmla="*/ 11 h 11"/>
                </a:gdLst>
                <a:ahLst/>
                <a:cxnLst>
                  <a:cxn ang="T8">
                    <a:pos x="T0" y="T1"/>
                  </a:cxn>
                  <a:cxn ang="T9">
                    <a:pos x="T2" y="T3"/>
                  </a:cxn>
                  <a:cxn ang="T10">
                    <a:pos x="T4" y="T5"/>
                  </a:cxn>
                  <a:cxn ang="T11">
                    <a:pos x="T6" y="T7"/>
                  </a:cxn>
                </a:cxnLst>
                <a:rect l="T12" t="T13" r="T14" b="T15"/>
                <a:pathLst>
                  <a:path w="5" h="11">
                    <a:moveTo>
                      <a:pt x="0" y="0"/>
                    </a:moveTo>
                    <a:lnTo>
                      <a:pt x="5" y="11"/>
                    </a:lnTo>
                    <a:lnTo>
                      <a:pt x="0" y="1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73" name="Freeform 333"/>
              <p:cNvSpPr>
                <a:spLocks/>
              </p:cNvSpPr>
              <p:nvPr/>
            </p:nvSpPr>
            <p:spPr bwMode="auto">
              <a:xfrm>
                <a:off x="3946" y="12968"/>
                <a:ext cx="26" cy="15"/>
              </a:xfrm>
              <a:custGeom>
                <a:avLst/>
                <a:gdLst>
                  <a:gd name="T0" fmla="*/ 0 w 79"/>
                  <a:gd name="T1" fmla="*/ 1 h 29"/>
                  <a:gd name="T2" fmla="*/ 0 w 79"/>
                  <a:gd name="T3" fmla="*/ 1 h 29"/>
                  <a:gd name="T4" fmla="*/ 0 w 79"/>
                  <a:gd name="T5" fmla="*/ 1 h 29"/>
                  <a:gd name="T6" fmla="*/ 0 w 79"/>
                  <a:gd name="T7" fmla="*/ 0 h 29"/>
                  <a:gd name="T8" fmla="*/ 0 w 79"/>
                  <a:gd name="T9" fmla="*/ 0 h 29"/>
                  <a:gd name="T10" fmla="*/ 0 w 79"/>
                  <a:gd name="T11" fmla="*/ 0 h 29"/>
                  <a:gd name="T12" fmla="*/ 0 w 79"/>
                  <a:gd name="T13" fmla="*/ 1 h 29"/>
                  <a:gd name="T14" fmla="*/ 0 w 79"/>
                  <a:gd name="T15" fmla="*/ 1 h 29"/>
                  <a:gd name="T16" fmla="*/ 0 w 79"/>
                  <a:gd name="T17" fmla="*/ 1 h 29"/>
                  <a:gd name="T18" fmla="*/ 0 w 79"/>
                  <a:gd name="T19" fmla="*/ 1 h 29"/>
                  <a:gd name="T20" fmla="*/ 0 w 79"/>
                  <a:gd name="T21" fmla="*/ 1 h 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9"/>
                  <a:gd name="T34" fmla="*/ 0 h 29"/>
                  <a:gd name="T35" fmla="*/ 79 w 79"/>
                  <a:gd name="T36" fmla="*/ 29 h 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9" h="29">
                    <a:moveTo>
                      <a:pt x="1" y="27"/>
                    </a:moveTo>
                    <a:lnTo>
                      <a:pt x="0" y="12"/>
                    </a:lnTo>
                    <a:lnTo>
                      <a:pt x="4" y="5"/>
                    </a:lnTo>
                    <a:lnTo>
                      <a:pt x="12" y="0"/>
                    </a:lnTo>
                    <a:lnTo>
                      <a:pt x="25" y="0"/>
                    </a:lnTo>
                    <a:lnTo>
                      <a:pt x="37" y="0"/>
                    </a:lnTo>
                    <a:lnTo>
                      <a:pt x="51" y="3"/>
                    </a:lnTo>
                    <a:lnTo>
                      <a:pt x="66" y="5"/>
                    </a:lnTo>
                    <a:lnTo>
                      <a:pt x="79" y="6"/>
                    </a:lnTo>
                    <a:lnTo>
                      <a:pt x="76" y="29"/>
                    </a:lnTo>
                    <a:lnTo>
                      <a:pt x="1"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74" name="Freeform 334"/>
              <p:cNvSpPr>
                <a:spLocks/>
              </p:cNvSpPr>
              <p:nvPr/>
            </p:nvSpPr>
            <p:spPr bwMode="auto">
              <a:xfrm>
                <a:off x="4445" y="12972"/>
                <a:ext cx="18" cy="8"/>
              </a:xfrm>
              <a:custGeom>
                <a:avLst/>
                <a:gdLst>
                  <a:gd name="T0" fmla="*/ 0 w 52"/>
                  <a:gd name="T1" fmla="*/ 1 h 16"/>
                  <a:gd name="T2" fmla="*/ 0 w 52"/>
                  <a:gd name="T3" fmla="*/ 0 h 16"/>
                  <a:gd name="T4" fmla="*/ 0 w 52"/>
                  <a:gd name="T5" fmla="*/ 1 h 16"/>
                  <a:gd name="T6" fmla="*/ 0 w 52"/>
                  <a:gd name="T7" fmla="*/ 1 h 16"/>
                  <a:gd name="T8" fmla="*/ 0 w 52"/>
                  <a:gd name="T9" fmla="*/ 1 h 16"/>
                  <a:gd name="T10" fmla="*/ 0 w 52"/>
                  <a:gd name="T11" fmla="*/ 1 h 16"/>
                  <a:gd name="T12" fmla="*/ 0 w 52"/>
                  <a:gd name="T13" fmla="*/ 1 h 16"/>
                  <a:gd name="T14" fmla="*/ 0 w 52"/>
                  <a:gd name="T15" fmla="*/ 1 h 16"/>
                  <a:gd name="T16" fmla="*/ 0 w 52"/>
                  <a:gd name="T17" fmla="*/ 1 h 16"/>
                  <a:gd name="T18" fmla="*/ 0 w 52"/>
                  <a:gd name="T19" fmla="*/ 1 h 16"/>
                  <a:gd name="T20" fmla="*/ 0 w 52"/>
                  <a:gd name="T21" fmla="*/ 1 h 16"/>
                  <a:gd name="T22" fmla="*/ 0 w 52"/>
                  <a:gd name="T23" fmla="*/ 1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
                  <a:gd name="T37" fmla="*/ 0 h 16"/>
                  <a:gd name="T38" fmla="*/ 52 w 52"/>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 h="16">
                    <a:moveTo>
                      <a:pt x="0" y="10"/>
                    </a:moveTo>
                    <a:lnTo>
                      <a:pt x="0" y="0"/>
                    </a:lnTo>
                    <a:lnTo>
                      <a:pt x="12" y="3"/>
                    </a:lnTo>
                    <a:lnTo>
                      <a:pt x="27" y="4"/>
                    </a:lnTo>
                    <a:lnTo>
                      <a:pt x="40" y="5"/>
                    </a:lnTo>
                    <a:lnTo>
                      <a:pt x="52" y="10"/>
                    </a:lnTo>
                    <a:lnTo>
                      <a:pt x="43" y="9"/>
                    </a:lnTo>
                    <a:lnTo>
                      <a:pt x="36" y="10"/>
                    </a:lnTo>
                    <a:lnTo>
                      <a:pt x="28" y="13"/>
                    </a:lnTo>
                    <a:lnTo>
                      <a:pt x="21" y="15"/>
                    </a:lnTo>
                    <a:lnTo>
                      <a:pt x="8" y="16"/>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75" name="Freeform 335"/>
              <p:cNvSpPr>
                <a:spLocks/>
              </p:cNvSpPr>
              <p:nvPr/>
            </p:nvSpPr>
            <p:spPr bwMode="auto">
              <a:xfrm>
                <a:off x="4433" y="12967"/>
                <a:ext cx="2" cy="13"/>
              </a:xfrm>
              <a:custGeom>
                <a:avLst/>
                <a:gdLst>
                  <a:gd name="T0" fmla="*/ 0 w 6"/>
                  <a:gd name="T1" fmla="*/ 0 h 27"/>
                  <a:gd name="T2" fmla="*/ 0 w 6"/>
                  <a:gd name="T3" fmla="*/ 0 h 27"/>
                  <a:gd name="T4" fmla="*/ 0 w 6"/>
                  <a:gd name="T5" fmla="*/ 0 h 27"/>
                  <a:gd name="T6" fmla="*/ 0 w 6"/>
                  <a:gd name="T7" fmla="*/ 0 h 27"/>
                  <a:gd name="T8" fmla="*/ 0 w 6"/>
                  <a:gd name="T9" fmla="*/ 0 h 27"/>
                  <a:gd name="T10" fmla="*/ 0 w 6"/>
                  <a:gd name="T11" fmla="*/ 0 h 27"/>
                  <a:gd name="T12" fmla="*/ 0 w 6"/>
                  <a:gd name="T13" fmla="*/ 0 h 27"/>
                  <a:gd name="T14" fmla="*/ 0 60000 65536"/>
                  <a:gd name="T15" fmla="*/ 0 60000 65536"/>
                  <a:gd name="T16" fmla="*/ 0 60000 65536"/>
                  <a:gd name="T17" fmla="*/ 0 60000 65536"/>
                  <a:gd name="T18" fmla="*/ 0 60000 65536"/>
                  <a:gd name="T19" fmla="*/ 0 60000 65536"/>
                  <a:gd name="T20" fmla="*/ 0 60000 65536"/>
                  <a:gd name="T21" fmla="*/ 0 w 6"/>
                  <a:gd name="T22" fmla="*/ 0 h 27"/>
                  <a:gd name="T23" fmla="*/ 6 w 6"/>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27">
                    <a:moveTo>
                      <a:pt x="3" y="0"/>
                    </a:moveTo>
                    <a:lnTo>
                      <a:pt x="6" y="0"/>
                    </a:lnTo>
                    <a:lnTo>
                      <a:pt x="6" y="27"/>
                    </a:lnTo>
                    <a:lnTo>
                      <a:pt x="3" y="19"/>
                    </a:lnTo>
                    <a:lnTo>
                      <a:pt x="1" y="13"/>
                    </a:lnTo>
                    <a:lnTo>
                      <a:pt x="0" y="7"/>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76" name="Freeform 336"/>
              <p:cNvSpPr>
                <a:spLocks/>
              </p:cNvSpPr>
              <p:nvPr/>
            </p:nvSpPr>
            <p:spPr bwMode="auto">
              <a:xfrm>
                <a:off x="4434" y="12941"/>
                <a:ext cx="3" cy="19"/>
              </a:xfrm>
              <a:custGeom>
                <a:avLst/>
                <a:gdLst>
                  <a:gd name="T0" fmla="*/ 0 w 7"/>
                  <a:gd name="T1" fmla="*/ 0 h 37"/>
                  <a:gd name="T2" fmla="*/ 0 w 7"/>
                  <a:gd name="T3" fmla="*/ 1 h 37"/>
                  <a:gd name="T4" fmla="*/ 0 w 7"/>
                  <a:gd name="T5" fmla="*/ 1 h 37"/>
                  <a:gd name="T6" fmla="*/ 0 w 7"/>
                  <a:gd name="T7" fmla="*/ 1 h 37"/>
                  <a:gd name="T8" fmla="*/ 0 w 7"/>
                  <a:gd name="T9" fmla="*/ 1 h 37"/>
                  <a:gd name="T10" fmla="*/ 0 w 7"/>
                  <a:gd name="T11" fmla="*/ 0 h 37"/>
                  <a:gd name="T12" fmla="*/ 0 60000 65536"/>
                  <a:gd name="T13" fmla="*/ 0 60000 65536"/>
                  <a:gd name="T14" fmla="*/ 0 60000 65536"/>
                  <a:gd name="T15" fmla="*/ 0 60000 65536"/>
                  <a:gd name="T16" fmla="*/ 0 60000 65536"/>
                  <a:gd name="T17" fmla="*/ 0 60000 65536"/>
                  <a:gd name="T18" fmla="*/ 0 w 7"/>
                  <a:gd name="T19" fmla="*/ 0 h 37"/>
                  <a:gd name="T20" fmla="*/ 7 w 7"/>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7" h="37">
                    <a:moveTo>
                      <a:pt x="0" y="0"/>
                    </a:moveTo>
                    <a:lnTo>
                      <a:pt x="6" y="10"/>
                    </a:lnTo>
                    <a:lnTo>
                      <a:pt x="7" y="19"/>
                    </a:lnTo>
                    <a:lnTo>
                      <a:pt x="4" y="28"/>
                    </a:lnTo>
                    <a:lnTo>
                      <a:pt x="0" y="3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77" name="Freeform 337"/>
              <p:cNvSpPr>
                <a:spLocks/>
              </p:cNvSpPr>
              <p:nvPr/>
            </p:nvSpPr>
            <p:spPr bwMode="auto">
              <a:xfrm>
                <a:off x="4399" y="12938"/>
                <a:ext cx="18" cy="21"/>
              </a:xfrm>
              <a:custGeom>
                <a:avLst/>
                <a:gdLst>
                  <a:gd name="T0" fmla="*/ 0 w 52"/>
                  <a:gd name="T1" fmla="*/ 1 h 41"/>
                  <a:gd name="T2" fmla="*/ 0 w 52"/>
                  <a:gd name="T3" fmla="*/ 1 h 41"/>
                  <a:gd name="T4" fmla="*/ 0 w 52"/>
                  <a:gd name="T5" fmla="*/ 0 h 41"/>
                  <a:gd name="T6" fmla="*/ 0 w 52"/>
                  <a:gd name="T7" fmla="*/ 1 h 41"/>
                  <a:gd name="T8" fmla="*/ 0 w 52"/>
                  <a:gd name="T9" fmla="*/ 1 h 41"/>
                  <a:gd name="T10" fmla="*/ 0 w 52"/>
                  <a:gd name="T11" fmla="*/ 1 h 41"/>
                  <a:gd name="T12" fmla="*/ 0 w 52"/>
                  <a:gd name="T13" fmla="*/ 1 h 41"/>
                  <a:gd name="T14" fmla="*/ 0 w 52"/>
                  <a:gd name="T15" fmla="*/ 1 h 41"/>
                  <a:gd name="T16" fmla="*/ 0 w 52"/>
                  <a:gd name="T17" fmla="*/ 1 h 41"/>
                  <a:gd name="T18" fmla="*/ 0 w 52"/>
                  <a:gd name="T19" fmla="*/ 1 h 41"/>
                  <a:gd name="T20" fmla="*/ 0 w 52"/>
                  <a:gd name="T21" fmla="*/ 1 h 41"/>
                  <a:gd name="T22" fmla="*/ 0 w 52"/>
                  <a:gd name="T23" fmla="*/ 1 h 41"/>
                  <a:gd name="T24" fmla="*/ 0 w 52"/>
                  <a:gd name="T25" fmla="*/ 1 h 41"/>
                  <a:gd name="T26" fmla="*/ 0 w 52"/>
                  <a:gd name="T27" fmla="*/ 1 h 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2"/>
                  <a:gd name="T43" fmla="*/ 0 h 41"/>
                  <a:gd name="T44" fmla="*/ 52 w 52"/>
                  <a:gd name="T45" fmla="*/ 41 h 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2" h="41">
                    <a:moveTo>
                      <a:pt x="4" y="38"/>
                    </a:moveTo>
                    <a:lnTo>
                      <a:pt x="0" y="3"/>
                    </a:lnTo>
                    <a:lnTo>
                      <a:pt x="13" y="0"/>
                    </a:lnTo>
                    <a:lnTo>
                      <a:pt x="26" y="1"/>
                    </a:lnTo>
                    <a:lnTo>
                      <a:pt x="35" y="3"/>
                    </a:lnTo>
                    <a:lnTo>
                      <a:pt x="43" y="10"/>
                    </a:lnTo>
                    <a:lnTo>
                      <a:pt x="48" y="16"/>
                    </a:lnTo>
                    <a:lnTo>
                      <a:pt x="52" y="23"/>
                    </a:lnTo>
                    <a:lnTo>
                      <a:pt x="52" y="32"/>
                    </a:lnTo>
                    <a:lnTo>
                      <a:pt x="52" y="41"/>
                    </a:lnTo>
                    <a:lnTo>
                      <a:pt x="39" y="37"/>
                    </a:lnTo>
                    <a:lnTo>
                      <a:pt x="27" y="37"/>
                    </a:lnTo>
                    <a:lnTo>
                      <a:pt x="14" y="37"/>
                    </a:lnTo>
                    <a:lnTo>
                      <a:pt x="4"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78" name="Freeform 338"/>
              <p:cNvSpPr>
                <a:spLocks/>
              </p:cNvSpPr>
              <p:nvPr/>
            </p:nvSpPr>
            <p:spPr bwMode="auto">
              <a:xfrm>
                <a:off x="3577" y="12949"/>
                <a:ext cx="16" cy="10"/>
              </a:xfrm>
              <a:custGeom>
                <a:avLst/>
                <a:gdLst>
                  <a:gd name="T0" fmla="*/ 0 w 48"/>
                  <a:gd name="T1" fmla="*/ 0 h 19"/>
                  <a:gd name="T2" fmla="*/ 0 w 48"/>
                  <a:gd name="T3" fmla="*/ 0 h 19"/>
                  <a:gd name="T4" fmla="*/ 0 w 48"/>
                  <a:gd name="T5" fmla="*/ 1 h 19"/>
                  <a:gd name="T6" fmla="*/ 0 w 48"/>
                  <a:gd name="T7" fmla="*/ 1 h 19"/>
                  <a:gd name="T8" fmla="*/ 0 w 48"/>
                  <a:gd name="T9" fmla="*/ 0 h 19"/>
                  <a:gd name="T10" fmla="*/ 0 60000 65536"/>
                  <a:gd name="T11" fmla="*/ 0 60000 65536"/>
                  <a:gd name="T12" fmla="*/ 0 60000 65536"/>
                  <a:gd name="T13" fmla="*/ 0 60000 65536"/>
                  <a:gd name="T14" fmla="*/ 0 60000 65536"/>
                  <a:gd name="T15" fmla="*/ 0 w 48"/>
                  <a:gd name="T16" fmla="*/ 0 h 19"/>
                  <a:gd name="T17" fmla="*/ 48 w 48"/>
                  <a:gd name="T18" fmla="*/ 19 h 19"/>
                </a:gdLst>
                <a:ahLst/>
                <a:cxnLst>
                  <a:cxn ang="T10">
                    <a:pos x="T0" y="T1"/>
                  </a:cxn>
                  <a:cxn ang="T11">
                    <a:pos x="T2" y="T3"/>
                  </a:cxn>
                  <a:cxn ang="T12">
                    <a:pos x="T4" y="T5"/>
                  </a:cxn>
                  <a:cxn ang="T13">
                    <a:pos x="T6" y="T7"/>
                  </a:cxn>
                  <a:cxn ang="T14">
                    <a:pos x="T8" y="T9"/>
                  </a:cxn>
                </a:cxnLst>
                <a:rect l="T15" t="T16" r="T17" b="T18"/>
                <a:pathLst>
                  <a:path w="48" h="19">
                    <a:moveTo>
                      <a:pt x="0" y="0"/>
                    </a:moveTo>
                    <a:lnTo>
                      <a:pt x="41" y="0"/>
                    </a:lnTo>
                    <a:lnTo>
                      <a:pt x="48" y="19"/>
                    </a:lnTo>
                    <a:lnTo>
                      <a:pt x="0" y="1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79" name="Freeform 339"/>
              <p:cNvSpPr>
                <a:spLocks/>
              </p:cNvSpPr>
              <p:nvPr/>
            </p:nvSpPr>
            <p:spPr bwMode="auto">
              <a:xfrm>
                <a:off x="3524" y="12946"/>
                <a:ext cx="20" cy="13"/>
              </a:xfrm>
              <a:custGeom>
                <a:avLst/>
                <a:gdLst>
                  <a:gd name="T0" fmla="*/ 0 w 60"/>
                  <a:gd name="T1" fmla="*/ 1 h 25"/>
                  <a:gd name="T2" fmla="*/ 0 w 60"/>
                  <a:gd name="T3" fmla="*/ 1 h 25"/>
                  <a:gd name="T4" fmla="*/ 0 w 60"/>
                  <a:gd name="T5" fmla="*/ 0 h 25"/>
                  <a:gd name="T6" fmla="*/ 0 w 60"/>
                  <a:gd name="T7" fmla="*/ 0 h 25"/>
                  <a:gd name="T8" fmla="*/ 0 w 60"/>
                  <a:gd name="T9" fmla="*/ 0 h 25"/>
                  <a:gd name="T10" fmla="*/ 0 w 60"/>
                  <a:gd name="T11" fmla="*/ 0 h 25"/>
                  <a:gd name="T12" fmla="*/ 0 w 60"/>
                  <a:gd name="T13" fmla="*/ 1 h 25"/>
                  <a:gd name="T14" fmla="*/ 0 w 60"/>
                  <a:gd name="T15" fmla="*/ 1 h 25"/>
                  <a:gd name="T16" fmla="*/ 0 w 60"/>
                  <a:gd name="T17" fmla="*/ 1 h 25"/>
                  <a:gd name="T18" fmla="*/ 0 w 60"/>
                  <a:gd name="T19" fmla="*/ 1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25"/>
                  <a:gd name="T32" fmla="*/ 60 w 60"/>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25">
                    <a:moveTo>
                      <a:pt x="0" y="6"/>
                    </a:moveTo>
                    <a:lnTo>
                      <a:pt x="14" y="1"/>
                    </a:lnTo>
                    <a:lnTo>
                      <a:pt x="28" y="0"/>
                    </a:lnTo>
                    <a:lnTo>
                      <a:pt x="36" y="0"/>
                    </a:lnTo>
                    <a:lnTo>
                      <a:pt x="43" y="0"/>
                    </a:lnTo>
                    <a:lnTo>
                      <a:pt x="52" y="0"/>
                    </a:lnTo>
                    <a:lnTo>
                      <a:pt x="60" y="1"/>
                    </a:lnTo>
                    <a:lnTo>
                      <a:pt x="56" y="25"/>
                    </a:lnTo>
                    <a:lnTo>
                      <a:pt x="0" y="22"/>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80" name="Freeform 340"/>
              <p:cNvSpPr>
                <a:spLocks/>
              </p:cNvSpPr>
              <p:nvPr/>
            </p:nvSpPr>
            <p:spPr bwMode="auto">
              <a:xfrm>
                <a:off x="3440" y="12949"/>
                <a:ext cx="14" cy="10"/>
              </a:xfrm>
              <a:custGeom>
                <a:avLst/>
                <a:gdLst>
                  <a:gd name="T0" fmla="*/ 0 w 40"/>
                  <a:gd name="T1" fmla="*/ 0 h 19"/>
                  <a:gd name="T2" fmla="*/ 0 w 40"/>
                  <a:gd name="T3" fmla="*/ 0 h 19"/>
                  <a:gd name="T4" fmla="*/ 0 w 40"/>
                  <a:gd name="T5" fmla="*/ 1 h 19"/>
                  <a:gd name="T6" fmla="*/ 0 w 40"/>
                  <a:gd name="T7" fmla="*/ 1 h 19"/>
                  <a:gd name="T8" fmla="*/ 0 w 40"/>
                  <a:gd name="T9" fmla="*/ 0 h 19"/>
                  <a:gd name="T10" fmla="*/ 0 60000 65536"/>
                  <a:gd name="T11" fmla="*/ 0 60000 65536"/>
                  <a:gd name="T12" fmla="*/ 0 60000 65536"/>
                  <a:gd name="T13" fmla="*/ 0 60000 65536"/>
                  <a:gd name="T14" fmla="*/ 0 60000 65536"/>
                  <a:gd name="T15" fmla="*/ 0 w 40"/>
                  <a:gd name="T16" fmla="*/ 0 h 19"/>
                  <a:gd name="T17" fmla="*/ 40 w 40"/>
                  <a:gd name="T18" fmla="*/ 19 h 19"/>
                </a:gdLst>
                <a:ahLst/>
                <a:cxnLst>
                  <a:cxn ang="T10">
                    <a:pos x="T0" y="T1"/>
                  </a:cxn>
                  <a:cxn ang="T11">
                    <a:pos x="T2" y="T3"/>
                  </a:cxn>
                  <a:cxn ang="T12">
                    <a:pos x="T4" y="T5"/>
                  </a:cxn>
                  <a:cxn ang="T13">
                    <a:pos x="T6" y="T7"/>
                  </a:cxn>
                  <a:cxn ang="T14">
                    <a:pos x="T8" y="T9"/>
                  </a:cxn>
                </a:cxnLst>
                <a:rect l="T15" t="T16" r="T17" b="T18"/>
                <a:pathLst>
                  <a:path w="40" h="19">
                    <a:moveTo>
                      <a:pt x="0" y="0"/>
                    </a:moveTo>
                    <a:lnTo>
                      <a:pt x="36" y="0"/>
                    </a:lnTo>
                    <a:lnTo>
                      <a:pt x="40" y="19"/>
                    </a:lnTo>
                    <a:lnTo>
                      <a:pt x="0" y="1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81" name="Freeform 341"/>
              <p:cNvSpPr>
                <a:spLocks/>
              </p:cNvSpPr>
              <p:nvPr/>
            </p:nvSpPr>
            <p:spPr bwMode="auto">
              <a:xfrm>
                <a:off x="3381" y="12949"/>
                <a:ext cx="27" cy="10"/>
              </a:xfrm>
              <a:custGeom>
                <a:avLst/>
                <a:gdLst>
                  <a:gd name="T0" fmla="*/ 0 w 82"/>
                  <a:gd name="T1" fmla="*/ 1 h 19"/>
                  <a:gd name="T2" fmla="*/ 0 w 82"/>
                  <a:gd name="T3" fmla="*/ 0 h 19"/>
                  <a:gd name="T4" fmla="*/ 0 w 82"/>
                  <a:gd name="T5" fmla="*/ 0 h 19"/>
                  <a:gd name="T6" fmla="*/ 0 w 82"/>
                  <a:gd name="T7" fmla="*/ 1 h 19"/>
                  <a:gd name="T8" fmla="*/ 0 w 82"/>
                  <a:gd name="T9" fmla="*/ 1 h 19"/>
                  <a:gd name="T10" fmla="*/ 0 w 82"/>
                  <a:gd name="T11" fmla="*/ 1 h 19"/>
                  <a:gd name="T12" fmla="*/ 0 w 82"/>
                  <a:gd name="T13" fmla="*/ 1 h 19"/>
                  <a:gd name="T14" fmla="*/ 0 w 82"/>
                  <a:gd name="T15" fmla="*/ 1 h 19"/>
                  <a:gd name="T16" fmla="*/ 0 w 82"/>
                  <a:gd name="T17" fmla="*/ 1 h 19"/>
                  <a:gd name="T18" fmla="*/ 0 w 82"/>
                  <a:gd name="T19" fmla="*/ 1 h 19"/>
                  <a:gd name="T20" fmla="*/ 0 w 82"/>
                  <a:gd name="T21" fmla="*/ 1 h 19"/>
                  <a:gd name="T22" fmla="*/ 0 w 82"/>
                  <a:gd name="T23" fmla="*/ 1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2"/>
                  <a:gd name="T37" fmla="*/ 0 h 19"/>
                  <a:gd name="T38" fmla="*/ 82 w 82"/>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2" h="19">
                    <a:moveTo>
                      <a:pt x="0" y="9"/>
                    </a:moveTo>
                    <a:lnTo>
                      <a:pt x="0" y="0"/>
                    </a:lnTo>
                    <a:lnTo>
                      <a:pt x="82" y="0"/>
                    </a:lnTo>
                    <a:lnTo>
                      <a:pt x="81" y="10"/>
                    </a:lnTo>
                    <a:lnTo>
                      <a:pt x="76" y="16"/>
                    </a:lnTo>
                    <a:lnTo>
                      <a:pt x="67" y="18"/>
                    </a:lnTo>
                    <a:lnTo>
                      <a:pt x="56" y="19"/>
                    </a:lnTo>
                    <a:lnTo>
                      <a:pt x="41" y="17"/>
                    </a:lnTo>
                    <a:lnTo>
                      <a:pt x="26" y="17"/>
                    </a:lnTo>
                    <a:lnTo>
                      <a:pt x="13" y="16"/>
                    </a:lnTo>
                    <a:lnTo>
                      <a:pt x="3" y="19"/>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82" name="Freeform 342"/>
              <p:cNvSpPr>
                <a:spLocks/>
              </p:cNvSpPr>
              <p:nvPr/>
            </p:nvSpPr>
            <p:spPr bwMode="auto">
              <a:xfrm>
                <a:off x="3357" y="12948"/>
                <a:ext cx="10" cy="9"/>
              </a:xfrm>
              <a:custGeom>
                <a:avLst/>
                <a:gdLst>
                  <a:gd name="T0" fmla="*/ 0 w 30"/>
                  <a:gd name="T1" fmla="*/ 1 h 18"/>
                  <a:gd name="T2" fmla="*/ 0 w 30"/>
                  <a:gd name="T3" fmla="*/ 0 h 18"/>
                  <a:gd name="T4" fmla="*/ 0 w 30"/>
                  <a:gd name="T5" fmla="*/ 0 h 18"/>
                  <a:gd name="T6" fmla="*/ 0 w 30"/>
                  <a:gd name="T7" fmla="*/ 1 h 18"/>
                  <a:gd name="T8" fmla="*/ 0 w 30"/>
                  <a:gd name="T9" fmla="*/ 1 h 18"/>
                  <a:gd name="T10" fmla="*/ 0 w 30"/>
                  <a:gd name="T11" fmla="*/ 1 h 18"/>
                  <a:gd name="T12" fmla="*/ 0 w 30"/>
                  <a:gd name="T13" fmla="*/ 1 h 18"/>
                  <a:gd name="T14" fmla="*/ 0 w 30"/>
                  <a:gd name="T15" fmla="*/ 1 h 18"/>
                  <a:gd name="T16" fmla="*/ 0 w 30"/>
                  <a:gd name="T17" fmla="*/ 1 h 18"/>
                  <a:gd name="T18" fmla="*/ 0 w 30"/>
                  <a:gd name="T19" fmla="*/ 1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8"/>
                  <a:gd name="T32" fmla="*/ 30 w 30"/>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8">
                    <a:moveTo>
                      <a:pt x="0" y="4"/>
                    </a:moveTo>
                    <a:lnTo>
                      <a:pt x="1" y="0"/>
                    </a:lnTo>
                    <a:lnTo>
                      <a:pt x="8" y="0"/>
                    </a:lnTo>
                    <a:lnTo>
                      <a:pt x="16" y="1"/>
                    </a:lnTo>
                    <a:lnTo>
                      <a:pt x="26" y="2"/>
                    </a:lnTo>
                    <a:lnTo>
                      <a:pt x="30" y="5"/>
                    </a:lnTo>
                    <a:lnTo>
                      <a:pt x="27" y="9"/>
                    </a:lnTo>
                    <a:lnTo>
                      <a:pt x="21" y="13"/>
                    </a:lnTo>
                    <a:lnTo>
                      <a:pt x="21" y="18"/>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83" name="Freeform 343"/>
              <p:cNvSpPr>
                <a:spLocks/>
              </p:cNvSpPr>
              <p:nvPr/>
            </p:nvSpPr>
            <p:spPr bwMode="auto">
              <a:xfrm>
                <a:off x="3325" y="12946"/>
                <a:ext cx="23" cy="11"/>
              </a:xfrm>
              <a:custGeom>
                <a:avLst/>
                <a:gdLst>
                  <a:gd name="T0" fmla="*/ 0 w 70"/>
                  <a:gd name="T1" fmla="*/ 1 h 21"/>
                  <a:gd name="T2" fmla="*/ 0 w 70"/>
                  <a:gd name="T3" fmla="*/ 1 h 21"/>
                  <a:gd name="T4" fmla="*/ 0 w 70"/>
                  <a:gd name="T5" fmla="*/ 1 h 21"/>
                  <a:gd name="T6" fmla="*/ 0 w 70"/>
                  <a:gd name="T7" fmla="*/ 0 h 21"/>
                  <a:gd name="T8" fmla="*/ 0 w 70"/>
                  <a:gd name="T9" fmla="*/ 0 h 21"/>
                  <a:gd name="T10" fmla="*/ 0 w 70"/>
                  <a:gd name="T11" fmla="*/ 1 h 21"/>
                  <a:gd name="T12" fmla="*/ 0 w 70"/>
                  <a:gd name="T13" fmla="*/ 1 h 21"/>
                  <a:gd name="T14" fmla="*/ 0 w 70"/>
                  <a:gd name="T15" fmla="*/ 1 h 21"/>
                  <a:gd name="T16" fmla="*/ 0 w 70"/>
                  <a:gd name="T17" fmla="*/ 1 h 21"/>
                  <a:gd name="T18" fmla="*/ 0 w 70"/>
                  <a:gd name="T19" fmla="*/ 1 h 21"/>
                  <a:gd name="T20" fmla="*/ 0 w 70"/>
                  <a:gd name="T21" fmla="*/ 1 h 21"/>
                  <a:gd name="T22" fmla="*/ 0 w 70"/>
                  <a:gd name="T23" fmla="*/ 1 h 21"/>
                  <a:gd name="T24" fmla="*/ 0 w 70"/>
                  <a:gd name="T25" fmla="*/ 1 h 21"/>
                  <a:gd name="T26" fmla="*/ 0 w 70"/>
                  <a:gd name="T27" fmla="*/ 1 h 21"/>
                  <a:gd name="T28" fmla="*/ 0 w 70"/>
                  <a:gd name="T29" fmla="*/ 1 h 21"/>
                  <a:gd name="T30" fmla="*/ 0 w 70"/>
                  <a:gd name="T31" fmla="*/ 1 h 21"/>
                  <a:gd name="T32" fmla="*/ 0 w 70"/>
                  <a:gd name="T33" fmla="*/ 1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
                  <a:gd name="T52" fmla="*/ 0 h 21"/>
                  <a:gd name="T53" fmla="*/ 70 w 70"/>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 h="21">
                    <a:moveTo>
                      <a:pt x="3" y="14"/>
                    </a:moveTo>
                    <a:lnTo>
                      <a:pt x="0" y="5"/>
                    </a:lnTo>
                    <a:lnTo>
                      <a:pt x="7" y="1"/>
                    </a:lnTo>
                    <a:lnTo>
                      <a:pt x="16" y="0"/>
                    </a:lnTo>
                    <a:lnTo>
                      <a:pt x="26" y="0"/>
                    </a:lnTo>
                    <a:lnTo>
                      <a:pt x="39" y="1"/>
                    </a:lnTo>
                    <a:lnTo>
                      <a:pt x="53" y="5"/>
                    </a:lnTo>
                    <a:lnTo>
                      <a:pt x="61" y="12"/>
                    </a:lnTo>
                    <a:lnTo>
                      <a:pt x="70" y="21"/>
                    </a:lnTo>
                    <a:lnTo>
                      <a:pt x="60" y="20"/>
                    </a:lnTo>
                    <a:lnTo>
                      <a:pt x="51" y="20"/>
                    </a:lnTo>
                    <a:lnTo>
                      <a:pt x="41" y="20"/>
                    </a:lnTo>
                    <a:lnTo>
                      <a:pt x="32" y="21"/>
                    </a:lnTo>
                    <a:lnTo>
                      <a:pt x="22" y="20"/>
                    </a:lnTo>
                    <a:lnTo>
                      <a:pt x="15" y="19"/>
                    </a:lnTo>
                    <a:lnTo>
                      <a:pt x="7" y="17"/>
                    </a:lnTo>
                    <a:lnTo>
                      <a:pt x="3"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84" name="Freeform 344"/>
              <p:cNvSpPr>
                <a:spLocks/>
              </p:cNvSpPr>
              <p:nvPr/>
            </p:nvSpPr>
            <p:spPr bwMode="auto">
              <a:xfrm>
                <a:off x="3304" y="12946"/>
                <a:ext cx="2" cy="11"/>
              </a:xfrm>
              <a:custGeom>
                <a:avLst/>
                <a:gdLst>
                  <a:gd name="T0" fmla="*/ 0 w 7"/>
                  <a:gd name="T1" fmla="*/ 1 h 21"/>
                  <a:gd name="T2" fmla="*/ 0 w 7"/>
                  <a:gd name="T3" fmla="*/ 1 h 21"/>
                  <a:gd name="T4" fmla="*/ 0 w 7"/>
                  <a:gd name="T5" fmla="*/ 1 h 21"/>
                  <a:gd name="T6" fmla="*/ 0 w 7"/>
                  <a:gd name="T7" fmla="*/ 0 h 21"/>
                  <a:gd name="T8" fmla="*/ 0 w 7"/>
                  <a:gd name="T9" fmla="*/ 1 h 21"/>
                  <a:gd name="T10" fmla="*/ 0 w 7"/>
                  <a:gd name="T11" fmla="*/ 1 h 21"/>
                  <a:gd name="T12" fmla="*/ 0 w 7"/>
                  <a:gd name="T13" fmla="*/ 1 h 21"/>
                  <a:gd name="T14" fmla="*/ 0 60000 65536"/>
                  <a:gd name="T15" fmla="*/ 0 60000 65536"/>
                  <a:gd name="T16" fmla="*/ 0 60000 65536"/>
                  <a:gd name="T17" fmla="*/ 0 60000 65536"/>
                  <a:gd name="T18" fmla="*/ 0 60000 65536"/>
                  <a:gd name="T19" fmla="*/ 0 60000 65536"/>
                  <a:gd name="T20" fmla="*/ 0 60000 65536"/>
                  <a:gd name="T21" fmla="*/ 0 w 7"/>
                  <a:gd name="T22" fmla="*/ 0 h 21"/>
                  <a:gd name="T23" fmla="*/ 7 w 7"/>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21">
                    <a:moveTo>
                      <a:pt x="0" y="14"/>
                    </a:moveTo>
                    <a:lnTo>
                      <a:pt x="0" y="5"/>
                    </a:lnTo>
                    <a:lnTo>
                      <a:pt x="6" y="3"/>
                    </a:lnTo>
                    <a:lnTo>
                      <a:pt x="7" y="0"/>
                    </a:lnTo>
                    <a:lnTo>
                      <a:pt x="7" y="21"/>
                    </a:lnTo>
                    <a:lnTo>
                      <a:pt x="3" y="18"/>
                    </a:lnTo>
                    <a:lnTo>
                      <a:pt x="0"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85" name="Freeform 345"/>
              <p:cNvSpPr>
                <a:spLocks/>
              </p:cNvSpPr>
              <p:nvPr/>
            </p:nvSpPr>
            <p:spPr bwMode="auto">
              <a:xfrm>
                <a:off x="3273" y="12946"/>
                <a:ext cx="20" cy="11"/>
              </a:xfrm>
              <a:custGeom>
                <a:avLst/>
                <a:gdLst>
                  <a:gd name="T0" fmla="*/ 0 w 62"/>
                  <a:gd name="T1" fmla="*/ 1 h 22"/>
                  <a:gd name="T2" fmla="*/ 0 w 62"/>
                  <a:gd name="T3" fmla="*/ 1 h 22"/>
                  <a:gd name="T4" fmla="*/ 0 w 62"/>
                  <a:gd name="T5" fmla="*/ 1 h 22"/>
                  <a:gd name="T6" fmla="*/ 0 w 62"/>
                  <a:gd name="T7" fmla="*/ 0 h 22"/>
                  <a:gd name="T8" fmla="*/ 0 w 62"/>
                  <a:gd name="T9" fmla="*/ 1 h 22"/>
                  <a:gd name="T10" fmla="*/ 0 w 62"/>
                  <a:gd name="T11" fmla="*/ 1 h 22"/>
                  <a:gd name="T12" fmla="*/ 0 w 62"/>
                  <a:gd name="T13" fmla="*/ 1 h 22"/>
                  <a:gd name="T14" fmla="*/ 0 w 62"/>
                  <a:gd name="T15" fmla="*/ 1 h 22"/>
                  <a:gd name="T16" fmla="*/ 0 w 62"/>
                  <a:gd name="T17" fmla="*/ 1 h 22"/>
                  <a:gd name="T18" fmla="*/ 0 w 62"/>
                  <a:gd name="T19" fmla="*/ 1 h 22"/>
                  <a:gd name="T20" fmla="*/ 0 w 62"/>
                  <a:gd name="T21" fmla="*/ 1 h 22"/>
                  <a:gd name="T22" fmla="*/ 0 w 62"/>
                  <a:gd name="T23" fmla="*/ 1 h 22"/>
                  <a:gd name="T24" fmla="*/ 0 w 62"/>
                  <a:gd name="T25" fmla="*/ 1 h 22"/>
                  <a:gd name="T26" fmla="*/ 0 w 62"/>
                  <a:gd name="T27" fmla="*/ 1 h 22"/>
                  <a:gd name="T28" fmla="*/ 0 w 62"/>
                  <a:gd name="T29" fmla="*/ 1 h 22"/>
                  <a:gd name="T30" fmla="*/ 0 w 62"/>
                  <a:gd name="T31" fmla="*/ 1 h 22"/>
                  <a:gd name="T32" fmla="*/ 0 w 62"/>
                  <a:gd name="T33" fmla="*/ 1 h 22"/>
                  <a:gd name="T34" fmla="*/ 0 w 62"/>
                  <a:gd name="T35" fmla="*/ 1 h 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2"/>
                  <a:gd name="T55" fmla="*/ 0 h 22"/>
                  <a:gd name="T56" fmla="*/ 62 w 62"/>
                  <a:gd name="T57" fmla="*/ 22 h 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2" h="22">
                    <a:moveTo>
                      <a:pt x="0" y="12"/>
                    </a:moveTo>
                    <a:lnTo>
                      <a:pt x="3" y="5"/>
                    </a:lnTo>
                    <a:lnTo>
                      <a:pt x="8" y="2"/>
                    </a:lnTo>
                    <a:lnTo>
                      <a:pt x="17" y="0"/>
                    </a:lnTo>
                    <a:lnTo>
                      <a:pt x="26" y="1"/>
                    </a:lnTo>
                    <a:lnTo>
                      <a:pt x="35" y="1"/>
                    </a:lnTo>
                    <a:lnTo>
                      <a:pt x="45" y="1"/>
                    </a:lnTo>
                    <a:lnTo>
                      <a:pt x="54" y="1"/>
                    </a:lnTo>
                    <a:lnTo>
                      <a:pt x="62" y="1"/>
                    </a:lnTo>
                    <a:lnTo>
                      <a:pt x="62" y="22"/>
                    </a:lnTo>
                    <a:lnTo>
                      <a:pt x="54" y="20"/>
                    </a:lnTo>
                    <a:lnTo>
                      <a:pt x="45" y="20"/>
                    </a:lnTo>
                    <a:lnTo>
                      <a:pt x="35" y="20"/>
                    </a:lnTo>
                    <a:lnTo>
                      <a:pt x="26" y="21"/>
                    </a:lnTo>
                    <a:lnTo>
                      <a:pt x="17" y="20"/>
                    </a:lnTo>
                    <a:lnTo>
                      <a:pt x="8" y="20"/>
                    </a:lnTo>
                    <a:lnTo>
                      <a:pt x="3" y="17"/>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86" name="Freeform 346"/>
              <p:cNvSpPr>
                <a:spLocks/>
              </p:cNvSpPr>
              <p:nvPr/>
            </p:nvSpPr>
            <p:spPr bwMode="auto">
              <a:xfrm>
                <a:off x="4444" y="12946"/>
                <a:ext cx="16" cy="8"/>
              </a:xfrm>
              <a:custGeom>
                <a:avLst/>
                <a:gdLst>
                  <a:gd name="T0" fmla="*/ 0 w 48"/>
                  <a:gd name="T1" fmla="*/ 1 h 16"/>
                  <a:gd name="T2" fmla="*/ 0 w 48"/>
                  <a:gd name="T3" fmla="*/ 1 h 16"/>
                  <a:gd name="T4" fmla="*/ 0 w 48"/>
                  <a:gd name="T5" fmla="*/ 1 h 16"/>
                  <a:gd name="T6" fmla="*/ 0 w 48"/>
                  <a:gd name="T7" fmla="*/ 1 h 16"/>
                  <a:gd name="T8" fmla="*/ 0 w 48"/>
                  <a:gd name="T9" fmla="*/ 0 h 16"/>
                  <a:gd name="T10" fmla="*/ 0 w 48"/>
                  <a:gd name="T11" fmla="*/ 1 h 16"/>
                  <a:gd name="T12" fmla="*/ 0 w 48"/>
                  <a:gd name="T13" fmla="*/ 1 h 16"/>
                  <a:gd name="T14" fmla="*/ 0 w 48"/>
                  <a:gd name="T15" fmla="*/ 1 h 16"/>
                  <a:gd name="T16" fmla="*/ 0 w 48"/>
                  <a:gd name="T17" fmla="*/ 1 h 16"/>
                  <a:gd name="T18" fmla="*/ 0 w 48"/>
                  <a:gd name="T19" fmla="*/ 1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16"/>
                  <a:gd name="T32" fmla="*/ 48 w 48"/>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16">
                    <a:moveTo>
                      <a:pt x="0" y="14"/>
                    </a:moveTo>
                    <a:lnTo>
                      <a:pt x="4" y="13"/>
                    </a:lnTo>
                    <a:lnTo>
                      <a:pt x="9" y="11"/>
                    </a:lnTo>
                    <a:lnTo>
                      <a:pt x="12" y="6"/>
                    </a:lnTo>
                    <a:lnTo>
                      <a:pt x="12" y="0"/>
                    </a:lnTo>
                    <a:lnTo>
                      <a:pt x="48" y="7"/>
                    </a:lnTo>
                    <a:lnTo>
                      <a:pt x="38" y="12"/>
                    </a:lnTo>
                    <a:lnTo>
                      <a:pt x="26" y="15"/>
                    </a:lnTo>
                    <a:lnTo>
                      <a:pt x="12" y="16"/>
                    </a:lnTo>
                    <a:lnTo>
                      <a:pt x="0"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87" name="Freeform 347"/>
              <p:cNvSpPr>
                <a:spLocks/>
              </p:cNvSpPr>
              <p:nvPr/>
            </p:nvSpPr>
            <p:spPr bwMode="auto">
              <a:xfrm>
                <a:off x="3249" y="12945"/>
                <a:ext cx="1" cy="9"/>
              </a:xfrm>
              <a:custGeom>
                <a:avLst/>
                <a:gdLst>
                  <a:gd name="T0" fmla="*/ 0 w 4"/>
                  <a:gd name="T1" fmla="*/ 0 h 19"/>
                  <a:gd name="T2" fmla="*/ 0 w 4"/>
                  <a:gd name="T3" fmla="*/ 0 h 19"/>
                  <a:gd name="T4" fmla="*/ 0 w 4"/>
                  <a:gd name="T5" fmla="*/ 0 h 19"/>
                  <a:gd name="T6" fmla="*/ 0 w 4"/>
                  <a:gd name="T7" fmla="*/ 0 h 19"/>
                  <a:gd name="T8" fmla="*/ 0 w 4"/>
                  <a:gd name="T9" fmla="*/ 0 h 19"/>
                  <a:gd name="T10" fmla="*/ 0 w 4"/>
                  <a:gd name="T11" fmla="*/ 0 h 19"/>
                  <a:gd name="T12" fmla="*/ 0 w 4"/>
                  <a:gd name="T13" fmla="*/ 0 h 19"/>
                  <a:gd name="T14" fmla="*/ 0 60000 65536"/>
                  <a:gd name="T15" fmla="*/ 0 60000 65536"/>
                  <a:gd name="T16" fmla="*/ 0 60000 65536"/>
                  <a:gd name="T17" fmla="*/ 0 60000 65536"/>
                  <a:gd name="T18" fmla="*/ 0 60000 65536"/>
                  <a:gd name="T19" fmla="*/ 0 60000 65536"/>
                  <a:gd name="T20" fmla="*/ 0 60000 65536"/>
                  <a:gd name="T21" fmla="*/ 0 w 4"/>
                  <a:gd name="T22" fmla="*/ 0 h 19"/>
                  <a:gd name="T23" fmla="*/ 4 w 4"/>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9">
                    <a:moveTo>
                      <a:pt x="4" y="0"/>
                    </a:moveTo>
                    <a:lnTo>
                      <a:pt x="4" y="0"/>
                    </a:lnTo>
                    <a:lnTo>
                      <a:pt x="4" y="19"/>
                    </a:lnTo>
                    <a:lnTo>
                      <a:pt x="0" y="17"/>
                    </a:lnTo>
                    <a:lnTo>
                      <a:pt x="1" y="13"/>
                    </a:lnTo>
                    <a:lnTo>
                      <a:pt x="3" y="6"/>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88" name="Freeform 348"/>
              <p:cNvSpPr>
                <a:spLocks/>
              </p:cNvSpPr>
              <p:nvPr/>
            </p:nvSpPr>
            <p:spPr bwMode="auto">
              <a:xfrm>
                <a:off x="3234" y="12942"/>
                <a:ext cx="9" cy="11"/>
              </a:xfrm>
              <a:custGeom>
                <a:avLst/>
                <a:gdLst>
                  <a:gd name="T0" fmla="*/ 0 w 26"/>
                  <a:gd name="T1" fmla="*/ 0 h 23"/>
                  <a:gd name="T2" fmla="*/ 0 w 26"/>
                  <a:gd name="T3" fmla="*/ 0 h 23"/>
                  <a:gd name="T4" fmla="*/ 0 w 26"/>
                  <a:gd name="T5" fmla="*/ 0 h 23"/>
                  <a:gd name="T6" fmla="*/ 0 w 26"/>
                  <a:gd name="T7" fmla="*/ 0 h 23"/>
                  <a:gd name="T8" fmla="*/ 0 w 26"/>
                  <a:gd name="T9" fmla="*/ 0 h 23"/>
                  <a:gd name="T10" fmla="*/ 0 60000 65536"/>
                  <a:gd name="T11" fmla="*/ 0 60000 65536"/>
                  <a:gd name="T12" fmla="*/ 0 60000 65536"/>
                  <a:gd name="T13" fmla="*/ 0 60000 65536"/>
                  <a:gd name="T14" fmla="*/ 0 60000 65536"/>
                  <a:gd name="T15" fmla="*/ 0 w 26"/>
                  <a:gd name="T16" fmla="*/ 0 h 23"/>
                  <a:gd name="T17" fmla="*/ 26 w 26"/>
                  <a:gd name="T18" fmla="*/ 23 h 23"/>
                </a:gdLst>
                <a:ahLst/>
                <a:cxnLst>
                  <a:cxn ang="T10">
                    <a:pos x="T0" y="T1"/>
                  </a:cxn>
                  <a:cxn ang="T11">
                    <a:pos x="T2" y="T3"/>
                  </a:cxn>
                  <a:cxn ang="T12">
                    <a:pos x="T4" y="T5"/>
                  </a:cxn>
                  <a:cxn ang="T13">
                    <a:pos x="T6" y="T7"/>
                  </a:cxn>
                  <a:cxn ang="T14">
                    <a:pos x="T8" y="T9"/>
                  </a:cxn>
                </a:cxnLst>
                <a:rect l="T15" t="T16" r="T17" b="T18"/>
                <a:pathLst>
                  <a:path w="26" h="23">
                    <a:moveTo>
                      <a:pt x="0" y="0"/>
                    </a:moveTo>
                    <a:lnTo>
                      <a:pt x="22" y="0"/>
                    </a:lnTo>
                    <a:lnTo>
                      <a:pt x="26" y="23"/>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89" name="Freeform 349"/>
              <p:cNvSpPr>
                <a:spLocks/>
              </p:cNvSpPr>
              <p:nvPr/>
            </p:nvSpPr>
            <p:spPr bwMode="auto">
              <a:xfrm>
                <a:off x="4324" y="12932"/>
                <a:ext cx="48" cy="20"/>
              </a:xfrm>
              <a:custGeom>
                <a:avLst/>
                <a:gdLst>
                  <a:gd name="T0" fmla="*/ 0 w 145"/>
                  <a:gd name="T1" fmla="*/ 0 h 41"/>
                  <a:gd name="T2" fmla="*/ 0 w 145"/>
                  <a:gd name="T3" fmla="*/ 0 h 41"/>
                  <a:gd name="T4" fmla="*/ 0 w 145"/>
                  <a:gd name="T5" fmla="*/ 0 h 41"/>
                  <a:gd name="T6" fmla="*/ 0 w 145"/>
                  <a:gd name="T7" fmla="*/ 0 h 41"/>
                  <a:gd name="T8" fmla="*/ 0 w 145"/>
                  <a:gd name="T9" fmla="*/ 0 h 41"/>
                  <a:gd name="T10" fmla="*/ 0 w 145"/>
                  <a:gd name="T11" fmla="*/ 0 h 41"/>
                  <a:gd name="T12" fmla="*/ 0 w 145"/>
                  <a:gd name="T13" fmla="*/ 0 h 41"/>
                  <a:gd name="T14" fmla="*/ 0 w 145"/>
                  <a:gd name="T15" fmla="*/ 0 h 41"/>
                  <a:gd name="T16" fmla="*/ 0 w 145"/>
                  <a:gd name="T17" fmla="*/ 0 h 41"/>
                  <a:gd name="T18" fmla="*/ 0 w 145"/>
                  <a:gd name="T19" fmla="*/ 0 h 41"/>
                  <a:gd name="T20" fmla="*/ 0 w 145"/>
                  <a:gd name="T21" fmla="*/ 0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5"/>
                  <a:gd name="T34" fmla="*/ 0 h 41"/>
                  <a:gd name="T35" fmla="*/ 145 w 145"/>
                  <a:gd name="T36" fmla="*/ 41 h 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5" h="41">
                    <a:moveTo>
                      <a:pt x="7" y="0"/>
                    </a:moveTo>
                    <a:lnTo>
                      <a:pt x="145" y="6"/>
                    </a:lnTo>
                    <a:lnTo>
                      <a:pt x="143" y="24"/>
                    </a:lnTo>
                    <a:lnTo>
                      <a:pt x="133" y="35"/>
                    </a:lnTo>
                    <a:lnTo>
                      <a:pt x="115" y="40"/>
                    </a:lnTo>
                    <a:lnTo>
                      <a:pt x="94" y="41"/>
                    </a:lnTo>
                    <a:lnTo>
                      <a:pt x="67" y="37"/>
                    </a:lnTo>
                    <a:lnTo>
                      <a:pt x="42" y="34"/>
                    </a:lnTo>
                    <a:lnTo>
                      <a:pt x="19" y="33"/>
                    </a:lnTo>
                    <a:lnTo>
                      <a:pt x="0" y="35"/>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90" name="Freeform 350"/>
              <p:cNvSpPr>
                <a:spLocks/>
              </p:cNvSpPr>
              <p:nvPr/>
            </p:nvSpPr>
            <p:spPr bwMode="auto">
              <a:xfrm>
                <a:off x="4273" y="12929"/>
                <a:ext cx="19" cy="20"/>
              </a:xfrm>
              <a:custGeom>
                <a:avLst/>
                <a:gdLst>
                  <a:gd name="T0" fmla="*/ 0 w 56"/>
                  <a:gd name="T1" fmla="*/ 1 h 40"/>
                  <a:gd name="T2" fmla="*/ 0 w 56"/>
                  <a:gd name="T3" fmla="*/ 1 h 40"/>
                  <a:gd name="T4" fmla="*/ 0 w 56"/>
                  <a:gd name="T5" fmla="*/ 1 h 40"/>
                  <a:gd name="T6" fmla="*/ 0 w 56"/>
                  <a:gd name="T7" fmla="*/ 1 h 40"/>
                  <a:gd name="T8" fmla="*/ 0 w 56"/>
                  <a:gd name="T9" fmla="*/ 1 h 40"/>
                  <a:gd name="T10" fmla="*/ 0 w 56"/>
                  <a:gd name="T11" fmla="*/ 1 h 40"/>
                  <a:gd name="T12" fmla="*/ 0 w 56"/>
                  <a:gd name="T13" fmla="*/ 0 h 40"/>
                  <a:gd name="T14" fmla="*/ 0 w 56"/>
                  <a:gd name="T15" fmla="*/ 0 h 40"/>
                  <a:gd name="T16" fmla="*/ 0 w 56"/>
                  <a:gd name="T17" fmla="*/ 0 h 40"/>
                  <a:gd name="T18" fmla="*/ 0 w 56"/>
                  <a:gd name="T19" fmla="*/ 1 h 40"/>
                  <a:gd name="T20" fmla="*/ 0 w 56"/>
                  <a:gd name="T21" fmla="*/ 1 h 40"/>
                  <a:gd name="T22" fmla="*/ 0 w 56"/>
                  <a:gd name="T23" fmla="*/ 1 h 40"/>
                  <a:gd name="T24" fmla="*/ 0 w 56"/>
                  <a:gd name="T25" fmla="*/ 1 h 40"/>
                  <a:gd name="T26" fmla="*/ 0 w 56"/>
                  <a:gd name="T27" fmla="*/ 1 h 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40"/>
                  <a:gd name="T44" fmla="*/ 56 w 56"/>
                  <a:gd name="T45" fmla="*/ 40 h 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40">
                    <a:moveTo>
                      <a:pt x="0" y="35"/>
                    </a:moveTo>
                    <a:lnTo>
                      <a:pt x="4" y="28"/>
                    </a:lnTo>
                    <a:lnTo>
                      <a:pt x="6" y="20"/>
                    </a:lnTo>
                    <a:lnTo>
                      <a:pt x="4" y="13"/>
                    </a:lnTo>
                    <a:lnTo>
                      <a:pt x="7" y="5"/>
                    </a:lnTo>
                    <a:lnTo>
                      <a:pt x="15" y="1"/>
                    </a:lnTo>
                    <a:lnTo>
                      <a:pt x="28" y="0"/>
                    </a:lnTo>
                    <a:lnTo>
                      <a:pt x="41" y="0"/>
                    </a:lnTo>
                    <a:lnTo>
                      <a:pt x="56" y="0"/>
                    </a:lnTo>
                    <a:lnTo>
                      <a:pt x="56" y="40"/>
                    </a:lnTo>
                    <a:lnTo>
                      <a:pt x="41" y="35"/>
                    </a:lnTo>
                    <a:lnTo>
                      <a:pt x="26" y="34"/>
                    </a:lnTo>
                    <a:lnTo>
                      <a:pt x="13" y="34"/>
                    </a:lnTo>
                    <a:lnTo>
                      <a:pt x="0"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91" name="Freeform 351"/>
              <p:cNvSpPr>
                <a:spLocks/>
              </p:cNvSpPr>
              <p:nvPr/>
            </p:nvSpPr>
            <p:spPr bwMode="auto">
              <a:xfrm>
                <a:off x="4208" y="12927"/>
                <a:ext cx="27" cy="19"/>
              </a:xfrm>
              <a:custGeom>
                <a:avLst/>
                <a:gdLst>
                  <a:gd name="T0" fmla="*/ 0 w 81"/>
                  <a:gd name="T1" fmla="*/ 1 h 38"/>
                  <a:gd name="T2" fmla="*/ 0 w 81"/>
                  <a:gd name="T3" fmla="*/ 0 h 38"/>
                  <a:gd name="T4" fmla="*/ 0 w 81"/>
                  <a:gd name="T5" fmla="*/ 1 h 38"/>
                  <a:gd name="T6" fmla="*/ 0 w 81"/>
                  <a:gd name="T7" fmla="*/ 1 h 38"/>
                  <a:gd name="T8" fmla="*/ 0 w 81"/>
                  <a:gd name="T9" fmla="*/ 1 h 38"/>
                  <a:gd name="T10" fmla="*/ 0 w 81"/>
                  <a:gd name="T11" fmla="*/ 1 h 38"/>
                  <a:gd name="T12" fmla="*/ 0 w 81"/>
                  <a:gd name="T13" fmla="*/ 1 h 38"/>
                  <a:gd name="T14" fmla="*/ 0 w 81"/>
                  <a:gd name="T15" fmla="*/ 1 h 38"/>
                  <a:gd name="T16" fmla="*/ 0 w 81"/>
                  <a:gd name="T17" fmla="*/ 1 h 38"/>
                  <a:gd name="T18" fmla="*/ 0 w 81"/>
                  <a:gd name="T19" fmla="*/ 1 h 38"/>
                  <a:gd name="T20" fmla="*/ 0 w 81"/>
                  <a:gd name="T21" fmla="*/ 1 h 38"/>
                  <a:gd name="T22" fmla="*/ 0 w 81"/>
                  <a:gd name="T23" fmla="*/ 1 h 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1"/>
                  <a:gd name="T37" fmla="*/ 0 h 38"/>
                  <a:gd name="T38" fmla="*/ 81 w 81"/>
                  <a:gd name="T39" fmla="*/ 38 h 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1" h="38">
                    <a:moveTo>
                      <a:pt x="0" y="35"/>
                    </a:moveTo>
                    <a:lnTo>
                      <a:pt x="0" y="0"/>
                    </a:lnTo>
                    <a:lnTo>
                      <a:pt x="81" y="3"/>
                    </a:lnTo>
                    <a:lnTo>
                      <a:pt x="74" y="38"/>
                    </a:lnTo>
                    <a:lnTo>
                      <a:pt x="64" y="35"/>
                    </a:lnTo>
                    <a:lnTo>
                      <a:pt x="55" y="35"/>
                    </a:lnTo>
                    <a:lnTo>
                      <a:pt x="46" y="35"/>
                    </a:lnTo>
                    <a:lnTo>
                      <a:pt x="38" y="35"/>
                    </a:lnTo>
                    <a:lnTo>
                      <a:pt x="27" y="35"/>
                    </a:lnTo>
                    <a:lnTo>
                      <a:pt x="19" y="35"/>
                    </a:lnTo>
                    <a:lnTo>
                      <a:pt x="8" y="35"/>
                    </a:lnTo>
                    <a:lnTo>
                      <a:pt x="0"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92" name="Freeform 352"/>
              <p:cNvSpPr>
                <a:spLocks/>
              </p:cNvSpPr>
              <p:nvPr/>
            </p:nvSpPr>
            <p:spPr bwMode="auto">
              <a:xfrm>
                <a:off x="4150" y="12926"/>
                <a:ext cx="19" cy="17"/>
              </a:xfrm>
              <a:custGeom>
                <a:avLst/>
                <a:gdLst>
                  <a:gd name="T0" fmla="*/ 0 w 55"/>
                  <a:gd name="T1" fmla="*/ 1 h 34"/>
                  <a:gd name="T2" fmla="*/ 0 w 55"/>
                  <a:gd name="T3" fmla="*/ 1 h 34"/>
                  <a:gd name="T4" fmla="*/ 0 w 55"/>
                  <a:gd name="T5" fmla="*/ 1 h 34"/>
                  <a:gd name="T6" fmla="*/ 0 w 55"/>
                  <a:gd name="T7" fmla="*/ 1 h 34"/>
                  <a:gd name="T8" fmla="*/ 0 w 55"/>
                  <a:gd name="T9" fmla="*/ 1 h 34"/>
                  <a:gd name="T10" fmla="*/ 0 w 55"/>
                  <a:gd name="T11" fmla="*/ 0 h 34"/>
                  <a:gd name="T12" fmla="*/ 0 w 55"/>
                  <a:gd name="T13" fmla="*/ 0 h 34"/>
                  <a:gd name="T14" fmla="*/ 0 w 55"/>
                  <a:gd name="T15" fmla="*/ 1 h 34"/>
                  <a:gd name="T16" fmla="*/ 0 w 55"/>
                  <a:gd name="T17" fmla="*/ 1 h 34"/>
                  <a:gd name="T18" fmla="*/ 0 w 55"/>
                  <a:gd name="T19" fmla="*/ 1 h 34"/>
                  <a:gd name="T20" fmla="*/ 0 w 55"/>
                  <a:gd name="T21" fmla="*/ 1 h 34"/>
                  <a:gd name="T22" fmla="*/ 0 w 55"/>
                  <a:gd name="T23" fmla="*/ 1 h 34"/>
                  <a:gd name="T24" fmla="*/ 0 w 55"/>
                  <a:gd name="T25" fmla="*/ 1 h 34"/>
                  <a:gd name="T26" fmla="*/ 0 w 55"/>
                  <a:gd name="T27" fmla="*/ 1 h 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5"/>
                  <a:gd name="T43" fmla="*/ 0 h 34"/>
                  <a:gd name="T44" fmla="*/ 55 w 55"/>
                  <a:gd name="T45" fmla="*/ 34 h 3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5" h="34">
                    <a:moveTo>
                      <a:pt x="24" y="16"/>
                    </a:moveTo>
                    <a:lnTo>
                      <a:pt x="7" y="29"/>
                    </a:lnTo>
                    <a:lnTo>
                      <a:pt x="1" y="23"/>
                    </a:lnTo>
                    <a:lnTo>
                      <a:pt x="0" y="16"/>
                    </a:lnTo>
                    <a:lnTo>
                      <a:pt x="0" y="7"/>
                    </a:lnTo>
                    <a:lnTo>
                      <a:pt x="0" y="0"/>
                    </a:lnTo>
                    <a:lnTo>
                      <a:pt x="48" y="0"/>
                    </a:lnTo>
                    <a:lnTo>
                      <a:pt x="55" y="31"/>
                    </a:lnTo>
                    <a:lnTo>
                      <a:pt x="46" y="33"/>
                    </a:lnTo>
                    <a:lnTo>
                      <a:pt x="40" y="34"/>
                    </a:lnTo>
                    <a:lnTo>
                      <a:pt x="35" y="31"/>
                    </a:lnTo>
                    <a:lnTo>
                      <a:pt x="32" y="30"/>
                    </a:lnTo>
                    <a:lnTo>
                      <a:pt x="26" y="23"/>
                    </a:lnTo>
                    <a:lnTo>
                      <a:pt x="24"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93" name="Freeform 353"/>
              <p:cNvSpPr>
                <a:spLocks/>
              </p:cNvSpPr>
              <p:nvPr/>
            </p:nvSpPr>
            <p:spPr bwMode="auto">
              <a:xfrm>
                <a:off x="4115" y="12924"/>
                <a:ext cx="10" cy="17"/>
              </a:xfrm>
              <a:custGeom>
                <a:avLst/>
                <a:gdLst>
                  <a:gd name="T0" fmla="*/ 0 w 32"/>
                  <a:gd name="T1" fmla="*/ 0 h 35"/>
                  <a:gd name="T2" fmla="*/ 0 w 32"/>
                  <a:gd name="T3" fmla="*/ 0 h 35"/>
                  <a:gd name="T4" fmla="*/ 0 w 32"/>
                  <a:gd name="T5" fmla="*/ 0 h 35"/>
                  <a:gd name="T6" fmla="*/ 0 w 32"/>
                  <a:gd name="T7" fmla="*/ 0 h 35"/>
                  <a:gd name="T8" fmla="*/ 0 w 32"/>
                  <a:gd name="T9" fmla="*/ 0 h 35"/>
                  <a:gd name="T10" fmla="*/ 0 w 32"/>
                  <a:gd name="T11" fmla="*/ 0 h 35"/>
                  <a:gd name="T12" fmla="*/ 0 w 32"/>
                  <a:gd name="T13" fmla="*/ 0 h 35"/>
                  <a:gd name="T14" fmla="*/ 0 w 32"/>
                  <a:gd name="T15" fmla="*/ 0 h 35"/>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35"/>
                  <a:gd name="T26" fmla="*/ 32 w 32"/>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35">
                    <a:moveTo>
                      <a:pt x="1" y="35"/>
                    </a:moveTo>
                    <a:lnTo>
                      <a:pt x="1" y="25"/>
                    </a:lnTo>
                    <a:lnTo>
                      <a:pt x="0" y="15"/>
                    </a:lnTo>
                    <a:lnTo>
                      <a:pt x="1" y="6"/>
                    </a:lnTo>
                    <a:lnTo>
                      <a:pt x="9" y="0"/>
                    </a:lnTo>
                    <a:lnTo>
                      <a:pt x="28" y="0"/>
                    </a:lnTo>
                    <a:lnTo>
                      <a:pt x="32" y="35"/>
                    </a:lnTo>
                    <a:lnTo>
                      <a:pt x="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94" name="Freeform 354"/>
              <p:cNvSpPr>
                <a:spLocks/>
              </p:cNvSpPr>
              <p:nvPr/>
            </p:nvSpPr>
            <p:spPr bwMode="auto">
              <a:xfrm>
                <a:off x="3607" y="12910"/>
                <a:ext cx="17" cy="14"/>
              </a:xfrm>
              <a:custGeom>
                <a:avLst/>
                <a:gdLst>
                  <a:gd name="T0" fmla="*/ 0 w 51"/>
                  <a:gd name="T1" fmla="*/ 1 h 27"/>
                  <a:gd name="T2" fmla="*/ 0 w 51"/>
                  <a:gd name="T3" fmla="*/ 1 h 27"/>
                  <a:gd name="T4" fmla="*/ 0 w 51"/>
                  <a:gd name="T5" fmla="*/ 1 h 27"/>
                  <a:gd name="T6" fmla="*/ 0 w 51"/>
                  <a:gd name="T7" fmla="*/ 1 h 27"/>
                  <a:gd name="T8" fmla="*/ 0 w 51"/>
                  <a:gd name="T9" fmla="*/ 0 h 27"/>
                  <a:gd name="T10" fmla="*/ 0 w 51"/>
                  <a:gd name="T11" fmla="*/ 0 h 27"/>
                  <a:gd name="T12" fmla="*/ 0 w 51"/>
                  <a:gd name="T13" fmla="*/ 1 h 27"/>
                  <a:gd name="T14" fmla="*/ 0 w 51"/>
                  <a:gd name="T15" fmla="*/ 1 h 27"/>
                  <a:gd name="T16" fmla="*/ 0 w 51"/>
                  <a:gd name="T17" fmla="*/ 1 h 27"/>
                  <a:gd name="T18" fmla="*/ 0 w 51"/>
                  <a:gd name="T19" fmla="*/ 1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
                  <a:gd name="T31" fmla="*/ 0 h 27"/>
                  <a:gd name="T32" fmla="*/ 51 w 51"/>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 h="27">
                    <a:moveTo>
                      <a:pt x="1" y="27"/>
                    </a:moveTo>
                    <a:lnTo>
                      <a:pt x="0" y="17"/>
                    </a:lnTo>
                    <a:lnTo>
                      <a:pt x="7" y="8"/>
                    </a:lnTo>
                    <a:lnTo>
                      <a:pt x="16" y="2"/>
                    </a:lnTo>
                    <a:lnTo>
                      <a:pt x="28" y="0"/>
                    </a:lnTo>
                    <a:lnTo>
                      <a:pt x="38" y="0"/>
                    </a:lnTo>
                    <a:lnTo>
                      <a:pt x="47" y="5"/>
                    </a:lnTo>
                    <a:lnTo>
                      <a:pt x="51" y="14"/>
                    </a:lnTo>
                    <a:lnTo>
                      <a:pt x="50" y="27"/>
                    </a:lnTo>
                    <a:lnTo>
                      <a:pt x="1"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95" name="Freeform 355"/>
              <p:cNvSpPr>
                <a:spLocks/>
              </p:cNvSpPr>
              <p:nvPr/>
            </p:nvSpPr>
            <p:spPr bwMode="auto">
              <a:xfrm>
                <a:off x="3577" y="12906"/>
                <a:ext cx="13" cy="16"/>
              </a:xfrm>
              <a:custGeom>
                <a:avLst/>
                <a:gdLst>
                  <a:gd name="T0" fmla="*/ 0 w 41"/>
                  <a:gd name="T1" fmla="*/ 1 h 32"/>
                  <a:gd name="T2" fmla="*/ 0 w 41"/>
                  <a:gd name="T3" fmla="*/ 1 h 32"/>
                  <a:gd name="T4" fmla="*/ 0 w 41"/>
                  <a:gd name="T5" fmla="*/ 0 h 32"/>
                  <a:gd name="T6" fmla="*/ 0 w 41"/>
                  <a:gd name="T7" fmla="*/ 0 h 32"/>
                  <a:gd name="T8" fmla="*/ 0 w 41"/>
                  <a:gd name="T9" fmla="*/ 1 h 32"/>
                  <a:gd name="T10" fmla="*/ 0 w 41"/>
                  <a:gd name="T11" fmla="*/ 1 h 32"/>
                  <a:gd name="T12" fmla="*/ 0 w 41"/>
                  <a:gd name="T13" fmla="*/ 1 h 32"/>
                  <a:gd name="T14" fmla="*/ 0 w 41"/>
                  <a:gd name="T15" fmla="*/ 1 h 32"/>
                  <a:gd name="T16" fmla="*/ 0 w 41"/>
                  <a:gd name="T17" fmla="*/ 1 h 32"/>
                  <a:gd name="T18" fmla="*/ 0 w 41"/>
                  <a:gd name="T19" fmla="*/ 1 h 32"/>
                  <a:gd name="T20" fmla="*/ 0 w 41"/>
                  <a:gd name="T21" fmla="*/ 1 h 32"/>
                  <a:gd name="T22" fmla="*/ 0 w 41"/>
                  <a:gd name="T23" fmla="*/ 1 h 32"/>
                  <a:gd name="T24" fmla="*/ 0 w 41"/>
                  <a:gd name="T25" fmla="*/ 1 h 32"/>
                  <a:gd name="T26" fmla="*/ 0 w 41"/>
                  <a:gd name="T27" fmla="*/ 1 h 32"/>
                  <a:gd name="T28" fmla="*/ 0 w 41"/>
                  <a:gd name="T29" fmla="*/ 1 h 32"/>
                  <a:gd name="T30" fmla="*/ 0 w 41"/>
                  <a:gd name="T31" fmla="*/ 1 h 32"/>
                  <a:gd name="T32" fmla="*/ 0 w 41"/>
                  <a:gd name="T33" fmla="*/ 1 h 32"/>
                  <a:gd name="T34" fmla="*/ 0 w 41"/>
                  <a:gd name="T35" fmla="*/ 1 h 32"/>
                  <a:gd name="T36" fmla="*/ 0 w 41"/>
                  <a:gd name="T37" fmla="*/ 1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1"/>
                  <a:gd name="T58" fmla="*/ 0 h 32"/>
                  <a:gd name="T59" fmla="*/ 41 w 41"/>
                  <a:gd name="T60" fmla="*/ 32 h 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1" h="32">
                    <a:moveTo>
                      <a:pt x="3" y="18"/>
                    </a:moveTo>
                    <a:lnTo>
                      <a:pt x="3" y="8"/>
                    </a:lnTo>
                    <a:lnTo>
                      <a:pt x="12" y="0"/>
                    </a:lnTo>
                    <a:lnTo>
                      <a:pt x="20" y="0"/>
                    </a:lnTo>
                    <a:lnTo>
                      <a:pt x="28" y="3"/>
                    </a:lnTo>
                    <a:lnTo>
                      <a:pt x="32" y="5"/>
                    </a:lnTo>
                    <a:lnTo>
                      <a:pt x="38" y="10"/>
                    </a:lnTo>
                    <a:lnTo>
                      <a:pt x="39" y="14"/>
                    </a:lnTo>
                    <a:lnTo>
                      <a:pt x="41" y="20"/>
                    </a:lnTo>
                    <a:lnTo>
                      <a:pt x="41" y="26"/>
                    </a:lnTo>
                    <a:lnTo>
                      <a:pt x="41" y="32"/>
                    </a:lnTo>
                    <a:lnTo>
                      <a:pt x="33" y="31"/>
                    </a:lnTo>
                    <a:lnTo>
                      <a:pt x="28" y="31"/>
                    </a:lnTo>
                    <a:lnTo>
                      <a:pt x="19" y="31"/>
                    </a:lnTo>
                    <a:lnTo>
                      <a:pt x="13" y="32"/>
                    </a:lnTo>
                    <a:lnTo>
                      <a:pt x="6" y="31"/>
                    </a:lnTo>
                    <a:lnTo>
                      <a:pt x="1" y="29"/>
                    </a:lnTo>
                    <a:lnTo>
                      <a:pt x="0" y="25"/>
                    </a:lnTo>
                    <a:lnTo>
                      <a:pt x="3"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96" name="Freeform 356"/>
              <p:cNvSpPr>
                <a:spLocks/>
              </p:cNvSpPr>
              <p:nvPr/>
            </p:nvSpPr>
            <p:spPr bwMode="auto">
              <a:xfrm>
                <a:off x="3250" y="12897"/>
                <a:ext cx="1" cy="12"/>
              </a:xfrm>
              <a:custGeom>
                <a:avLst/>
                <a:gdLst>
                  <a:gd name="T0" fmla="*/ 0 w 1"/>
                  <a:gd name="T1" fmla="*/ 0 h 25"/>
                  <a:gd name="T2" fmla="*/ 0 w 1"/>
                  <a:gd name="T3" fmla="*/ 0 h 25"/>
                  <a:gd name="T4" fmla="*/ 0 w 1"/>
                  <a:gd name="T5" fmla="*/ 0 h 25"/>
                  <a:gd name="T6" fmla="*/ 0 w 1"/>
                  <a:gd name="T7" fmla="*/ 0 h 25"/>
                  <a:gd name="T8" fmla="*/ 0 60000 65536"/>
                  <a:gd name="T9" fmla="*/ 0 60000 65536"/>
                  <a:gd name="T10" fmla="*/ 0 60000 65536"/>
                  <a:gd name="T11" fmla="*/ 0 60000 65536"/>
                  <a:gd name="T12" fmla="*/ 0 w 1"/>
                  <a:gd name="T13" fmla="*/ 0 h 25"/>
                  <a:gd name="T14" fmla="*/ 1 w 1"/>
                  <a:gd name="T15" fmla="*/ 25 h 25"/>
                </a:gdLst>
                <a:ahLst/>
                <a:cxnLst>
                  <a:cxn ang="T8">
                    <a:pos x="T0" y="T1"/>
                  </a:cxn>
                  <a:cxn ang="T9">
                    <a:pos x="T2" y="T3"/>
                  </a:cxn>
                  <a:cxn ang="T10">
                    <a:pos x="T4" y="T5"/>
                  </a:cxn>
                  <a:cxn ang="T11">
                    <a:pos x="T6" y="T7"/>
                  </a:cxn>
                </a:cxnLst>
                <a:rect l="T12" t="T13" r="T14" b="T15"/>
                <a:pathLst>
                  <a:path w="1" h="25">
                    <a:moveTo>
                      <a:pt x="0" y="25"/>
                    </a:moveTo>
                    <a:lnTo>
                      <a:pt x="0" y="25"/>
                    </a:lnTo>
                    <a:lnTo>
                      <a:pt x="0" y="0"/>
                    </a:lnTo>
                    <a:lnTo>
                      <a:pt x="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97" name="Freeform 357"/>
              <p:cNvSpPr>
                <a:spLocks/>
              </p:cNvSpPr>
              <p:nvPr/>
            </p:nvSpPr>
            <p:spPr bwMode="auto">
              <a:xfrm>
                <a:off x="3235" y="12897"/>
                <a:ext cx="8" cy="12"/>
              </a:xfrm>
              <a:custGeom>
                <a:avLst/>
                <a:gdLst>
                  <a:gd name="T0" fmla="*/ 0 w 24"/>
                  <a:gd name="T1" fmla="*/ 0 h 25"/>
                  <a:gd name="T2" fmla="*/ 0 w 24"/>
                  <a:gd name="T3" fmla="*/ 0 h 25"/>
                  <a:gd name="T4" fmla="*/ 0 w 24"/>
                  <a:gd name="T5" fmla="*/ 0 h 25"/>
                  <a:gd name="T6" fmla="*/ 0 w 24"/>
                  <a:gd name="T7" fmla="*/ 0 h 25"/>
                  <a:gd name="T8" fmla="*/ 0 w 24"/>
                  <a:gd name="T9" fmla="*/ 0 h 25"/>
                  <a:gd name="T10" fmla="*/ 0 w 24"/>
                  <a:gd name="T11" fmla="*/ 0 h 25"/>
                  <a:gd name="T12" fmla="*/ 0 w 24"/>
                  <a:gd name="T13" fmla="*/ 0 h 25"/>
                  <a:gd name="T14" fmla="*/ 0 w 24"/>
                  <a:gd name="T15" fmla="*/ 0 h 25"/>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5"/>
                  <a:gd name="T26" fmla="*/ 24 w 24"/>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5">
                    <a:moveTo>
                      <a:pt x="2" y="11"/>
                    </a:moveTo>
                    <a:lnTo>
                      <a:pt x="2" y="0"/>
                    </a:lnTo>
                    <a:lnTo>
                      <a:pt x="24" y="0"/>
                    </a:lnTo>
                    <a:lnTo>
                      <a:pt x="24" y="25"/>
                    </a:lnTo>
                    <a:lnTo>
                      <a:pt x="14" y="24"/>
                    </a:lnTo>
                    <a:lnTo>
                      <a:pt x="5" y="23"/>
                    </a:lnTo>
                    <a:lnTo>
                      <a:pt x="0" y="18"/>
                    </a:lnTo>
                    <a:lnTo>
                      <a:pt x="2"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98" name="Rectangle 358"/>
              <p:cNvSpPr>
                <a:spLocks noChangeArrowheads="1"/>
              </p:cNvSpPr>
              <p:nvPr/>
            </p:nvSpPr>
            <p:spPr bwMode="auto">
              <a:xfrm>
                <a:off x="3214" y="12897"/>
                <a:ext cx="10"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zh-TW">
                  <a:latin typeface="標楷體" pitchFamily="65" charset="-120"/>
                  <a:ea typeface="標楷體" pitchFamily="65" charset="-120"/>
                </a:endParaRPr>
              </a:p>
            </p:txBody>
          </p:sp>
          <p:sp>
            <p:nvSpPr>
              <p:cNvPr id="32099" name="Freeform 359"/>
              <p:cNvSpPr>
                <a:spLocks/>
              </p:cNvSpPr>
              <p:nvPr/>
            </p:nvSpPr>
            <p:spPr bwMode="auto">
              <a:xfrm>
                <a:off x="3586" y="13031"/>
                <a:ext cx="14" cy="20"/>
              </a:xfrm>
              <a:custGeom>
                <a:avLst/>
                <a:gdLst>
                  <a:gd name="T0" fmla="*/ 0 w 41"/>
                  <a:gd name="T1" fmla="*/ 0 h 40"/>
                  <a:gd name="T2" fmla="*/ 0 w 41"/>
                  <a:gd name="T3" fmla="*/ 1 h 40"/>
                  <a:gd name="T4" fmla="*/ 0 w 41"/>
                  <a:gd name="T5" fmla="*/ 1 h 40"/>
                  <a:gd name="T6" fmla="*/ 0 w 41"/>
                  <a:gd name="T7" fmla="*/ 1 h 40"/>
                  <a:gd name="T8" fmla="*/ 0 w 41"/>
                  <a:gd name="T9" fmla="*/ 1 h 40"/>
                  <a:gd name="T10" fmla="*/ 0 w 41"/>
                  <a:gd name="T11" fmla="*/ 1 h 40"/>
                  <a:gd name="T12" fmla="*/ 0 w 41"/>
                  <a:gd name="T13" fmla="*/ 1 h 40"/>
                  <a:gd name="T14" fmla="*/ 0 w 41"/>
                  <a:gd name="T15" fmla="*/ 0 h 40"/>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40"/>
                  <a:gd name="T26" fmla="*/ 41 w 41"/>
                  <a:gd name="T27" fmla="*/ 40 h 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40">
                    <a:moveTo>
                      <a:pt x="41" y="0"/>
                    </a:moveTo>
                    <a:lnTo>
                      <a:pt x="0" y="40"/>
                    </a:lnTo>
                    <a:lnTo>
                      <a:pt x="2" y="33"/>
                    </a:lnTo>
                    <a:lnTo>
                      <a:pt x="6" y="27"/>
                    </a:lnTo>
                    <a:lnTo>
                      <a:pt x="10" y="21"/>
                    </a:lnTo>
                    <a:lnTo>
                      <a:pt x="16" y="15"/>
                    </a:lnTo>
                    <a:lnTo>
                      <a:pt x="28" y="5"/>
                    </a:lnTo>
                    <a:lnTo>
                      <a:pt x="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00" name="Freeform 360"/>
              <p:cNvSpPr>
                <a:spLocks/>
              </p:cNvSpPr>
              <p:nvPr/>
            </p:nvSpPr>
            <p:spPr bwMode="auto">
              <a:xfrm>
                <a:off x="3599" y="13054"/>
                <a:ext cx="9" cy="12"/>
              </a:xfrm>
              <a:custGeom>
                <a:avLst/>
                <a:gdLst>
                  <a:gd name="T0" fmla="*/ 0 w 26"/>
                  <a:gd name="T1" fmla="*/ 0 h 24"/>
                  <a:gd name="T2" fmla="*/ 0 w 26"/>
                  <a:gd name="T3" fmla="*/ 0 h 24"/>
                  <a:gd name="T4" fmla="*/ 0 w 26"/>
                  <a:gd name="T5" fmla="*/ 1 h 24"/>
                  <a:gd name="T6" fmla="*/ 0 w 26"/>
                  <a:gd name="T7" fmla="*/ 1 h 24"/>
                  <a:gd name="T8" fmla="*/ 0 w 26"/>
                  <a:gd name="T9" fmla="*/ 1 h 24"/>
                  <a:gd name="T10" fmla="*/ 0 w 26"/>
                  <a:gd name="T11" fmla="*/ 1 h 24"/>
                  <a:gd name="T12" fmla="*/ 0 w 26"/>
                  <a:gd name="T13" fmla="*/ 0 h 24"/>
                  <a:gd name="T14" fmla="*/ 0 60000 65536"/>
                  <a:gd name="T15" fmla="*/ 0 60000 65536"/>
                  <a:gd name="T16" fmla="*/ 0 60000 65536"/>
                  <a:gd name="T17" fmla="*/ 0 60000 65536"/>
                  <a:gd name="T18" fmla="*/ 0 60000 65536"/>
                  <a:gd name="T19" fmla="*/ 0 60000 65536"/>
                  <a:gd name="T20" fmla="*/ 0 60000 65536"/>
                  <a:gd name="T21" fmla="*/ 0 w 26"/>
                  <a:gd name="T22" fmla="*/ 0 h 24"/>
                  <a:gd name="T23" fmla="*/ 26 w 26"/>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24">
                    <a:moveTo>
                      <a:pt x="15" y="0"/>
                    </a:moveTo>
                    <a:lnTo>
                      <a:pt x="26" y="0"/>
                    </a:lnTo>
                    <a:lnTo>
                      <a:pt x="0" y="24"/>
                    </a:lnTo>
                    <a:lnTo>
                      <a:pt x="0" y="16"/>
                    </a:lnTo>
                    <a:lnTo>
                      <a:pt x="4" y="10"/>
                    </a:lnTo>
                    <a:lnTo>
                      <a:pt x="9" y="3"/>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01" name="Freeform 361"/>
              <p:cNvSpPr>
                <a:spLocks/>
              </p:cNvSpPr>
              <p:nvPr/>
            </p:nvSpPr>
            <p:spPr bwMode="auto">
              <a:xfrm>
                <a:off x="3606" y="12996"/>
                <a:ext cx="14" cy="14"/>
              </a:xfrm>
              <a:custGeom>
                <a:avLst/>
                <a:gdLst>
                  <a:gd name="T0" fmla="*/ 0 w 41"/>
                  <a:gd name="T1" fmla="*/ 0 h 26"/>
                  <a:gd name="T2" fmla="*/ 0 w 41"/>
                  <a:gd name="T3" fmla="*/ 0 h 26"/>
                  <a:gd name="T4" fmla="*/ 0 w 41"/>
                  <a:gd name="T5" fmla="*/ 1 h 26"/>
                  <a:gd name="T6" fmla="*/ 0 w 41"/>
                  <a:gd name="T7" fmla="*/ 1 h 26"/>
                  <a:gd name="T8" fmla="*/ 0 w 41"/>
                  <a:gd name="T9" fmla="*/ 1 h 26"/>
                  <a:gd name="T10" fmla="*/ 0 w 41"/>
                  <a:gd name="T11" fmla="*/ 1 h 26"/>
                  <a:gd name="T12" fmla="*/ 0 w 41"/>
                  <a:gd name="T13" fmla="*/ 1 h 26"/>
                  <a:gd name="T14" fmla="*/ 0 w 41"/>
                  <a:gd name="T15" fmla="*/ 1 h 26"/>
                  <a:gd name="T16" fmla="*/ 0 w 41"/>
                  <a:gd name="T17" fmla="*/ 1 h 26"/>
                  <a:gd name="T18" fmla="*/ 0 w 41"/>
                  <a:gd name="T19" fmla="*/ 1 h 26"/>
                  <a:gd name="T20" fmla="*/ 0 w 41"/>
                  <a:gd name="T21" fmla="*/ 1 h 26"/>
                  <a:gd name="T22" fmla="*/ 0 w 41"/>
                  <a:gd name="T23" fmla="*/ 1 h 26"/>
                  <a:gd name="T24" fmla="*/ 0 w 41"/>
                  <a:gd name="T25" fmla="*/ 1 h 26"/>
                  <a:gd name="T26" fmla="*/ 0 w 41"/>
                  <a:gd name="T27" fmla="*/ 0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
                  <a:gd name="T43" fmla="*/ 0 h 26"/>
                  <a:gd name="T44" fmla="*/ 41 w 41"/>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 h="26">
                    <a:moveTo>
                      <a:pt x="22" y="0"/>
                    </a:moveTo>
                    <a:lnTo>
                      <a:pt x="41" y="0"/>
                    </a:lnTo>
                    <a:lnTo>
                      <a:pt x="37" y="3"/>
                    </a:lnTo>
                    <a:lnTo>
                      <a:pt x="34" y="9"/>
                    </a:lnTo>
                    <a:lnTo>
                      <a:pt x="31" y="14"/>
                    </a:lnTo>
                    <a:lnTo>
                      <a:pt x="28" y="20"/>
                    </a:lnTo>
                    <a:lnTo>
                      <a:pt x="22" y="23"/>
                    </a:lnTo>
                    <a:lnTo>
                      <a:pt x="16" y="26"/>
                    </a:lnTo>
                    <a:lnTo>
                      <a:pt x="9" y="26"/>
                    </a:lnTo>
                    <a:lnTo>
                      <a:pt x="0" y="24"/>
                    </a:lnTo>
                    <a:lnTo>
                      <a:pt x="1" y="15"/>
                    </a:lnTo>
                    <a:lnTo>
                      <a:pt x="6" y="8"/>
                    </a:lnTo>
                    <a:lnTo>
                      <a:pt x="13" y="2"/>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02" name="Freeform 362"/>
              <p:cNvSpPr>
                <a:spLocks/>
              </p:cNvSpPr>
              <p:nvPr/>
            </p:nvSpPr>
            <p:spPr bwMode="auto">
              <a:xfrm>
                <a:off x="3610" y="13034"/>
                <a:ext cx="9" cy="3"/>
              </a:xfrm>
              <a:custGeom>
                <a:avLst/>
                <a:gdLst>
                  <a:gd name="T0" fmla="*/ 0 w 26"/>
                  <a:gd name="T1" fmla="*/ 0 h 5"/>
                  <a:gd name="T2" fmla="*/ 0 w 26"/>
                  <a:gd name="T3" fmla="*/ 0 h 5"/>
                  <a:gd name="T4" fmla="*/ 0 w 26"/>
                  <a:gd name="T5" fmla="*/ 1 h 5"/>
                  <a:gd name="T6" fmla="*/ 0 w 26"/>
                  <a:gd name="T7" fmla="*/ 1 h 5"/>
                  <a:gd name="T8" fmla="*/ 0 w 26"/>
                  <a:gd name="T9" fmla="*/ 0 h 5"/>
                  <a:gd name="T10" fmla="*/ 0 60000 65536"/>
                  <a:gd name="T11" fmla="*/ 0 60000 65536"/>
                  <a:gd name="T12" fmla="*/ 0 60000 65536"/>
                  <a:gd name="T13" fmla="*/ 0 60000 65536"/>
                  <a:gd name="T14" fmla="*/ 0 60000 65536"/>
                  <a:gd name="T15" fmla="*/ 0 w 26"/>
                  <a:gd name="T16" fmla="*/ 0 h 5"/>
                  <a:gd name="T17" fmla="*/ 26 w 26"/>
                  <a:gd name="T18" fmla="*/ 5 h 5"/>
                </a:gdLst>
                <a:ahLst/>
                <a:cxnLst>
                  <a:cxn ang="T10">
                    <a:pos x="T0" y="T1"/>
                  </a:cxn>
                  <a:cxn ang="T11">
                    <a:pos x="T2" y="T3"/>
                  </a:cxn>
                  <a:cxn ang="T12">
                    <a:pos x="T4" y="T5"/>
                  </a:cxn>
                  <a:cxn ang="T13">
                    <a:pos x="T6" y="T7"/>
                  </a:cxn>
                  <a:cxn ang="T14">
                    <a:pos x="T8" y="T9"/>
                  </a:cxn>
                </a:cxnLst>
                <a:rect l="T15" t="T16" r="T17" b="T18"/>
                <a:pathLst>
                  <a:path w="26" h="5">
                    <a:moveTo>
                      <a:pt x="7" y="0"/>
                    </a:moveTo>
                    <a:lnTo>
                      <a:pt x="26" y="0"/>
                    </a:lnTo>
                    <a:lnTo>
                      <a:pt x="0" y="5"/>
                    </a:lnTo>
                    <a:lnTo>
                      <a:pt x="4" y="2"/>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03" name="Freeform 363"/>
              <p:cNvSpPr>
                <a:spLocks/>
              </p:cNvSpPr>
              <p:nvPr/>
            </p:nvSpPr>
            <p:spPr bwMode="auto">
              <a:xfrm>
                <a:off x="3619" y="12965"/>
                <a:ext cx="14" cy="13"/>
              </a:xfrm>
              <a:custGeom>
                <a:avLst/>
                <a:gdLst>
                  <a:gd name="T0" fmla="*/ 0 w 41"/>
                  <a:gd name="T1" fmla="*/ 1 h 25"/>
                  <a:gd name="T2" fmla="*/ 0 w 41"/>
                  <a:gd name="T3" fmla="*/ 1 h 25"/>
                  <a:gd name="T4" fmla="*/ 0 w 41"/>
                  <a:gd name="T5" fmla="*/ 1 h 25"/>
                  <a:gd name="T6" fmla="*/ 0 w 41"/>
                  <a:gd name="T7" fmla="*/ 1 h 25"/>
                  <a:gd name="T8" fmla="*/ 0 w 41"/>
                  <a:gd name="T9" fmla="*/ 1 h 25"/>
                  <a:gd name="T10" fmla="*/ 0 w 41"/>
                  <a:gd name="T11" fmla="*/ 1 h 25"/>
                  <a:gd name="T12" fmla="*/ 0 w 41"/>
                  <a:gd name="T13" fmla="*/ 1 h 25"/>
                  <a:gd name="T14" fmla="*/ 0 w 41"/>
                  <a:gd name="T15" fmla="*/ 0 h 25"/>
                  <a:gd name="T16" fmla="*/ 0 w 41"/>
                  <a:gd name="T17" fmla="*/ 1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25"/>
                  <a:gd name="T29" fmla="*/ 41 w 41"/>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25">
                    <a:moveTo>
                      <a:pt x="41" y="9"/>
                    </a:moveTo>
                    <a:lnTo>
                      <a:pt x="40" y="14"/>
                    </a:lnTo>
                    <a:lnTo>
                      <a:pt x="37" y="19"/>
                    </a:lnTo>
                    <a:lnTo>
                      <a:pt x="32" y="21"/>
                    </a:lnTo>
                    <a:lnTo>
                      <a:pt x="28" y="24"/>
                    </a:lnTo>
                    <a:lnTo>
                      <a:pt x="15" y="25"/>
                    </a:lnTo>
                    <a:lnTo>
                      <a:pt x="0" y="24"/>
                    </a:lnTo>
                    <a:lnTo>
                      <a:pt x="7" y="0"/>
                    </a:lnTo>
                    <a:lnTo>
                      <a:pt x="41"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04" name="Freeform 364"/>
              <p:cNvSpPr>
                <a:spLocks/>
              </p:cNvSpPr>
              <p:nvPr/>
            </p:nvSpPr>
            <p:spPr bwMode="auto">
              <a:xfrm>
                <a:off x="3627" y="12933"/>
                <a:ext cx="19" cy="18"/>
              </a:xfrm>
              <a:custGeom>
                <a:avLst/>
                <a:gdLst>
                  <a:gd name="T0" fmla="*/ 0 w 57"/>
                  <a:gd name="T1" fmla="*/ 0 h 38"/>
                  <a:gd name="T2" fmla="*/ 0 w 57"/>
                  <a:gd name="T3" fmla="*/ 0 h 38"/>
                  <a:gd name="T4" fmla="*/ 0 w 57"/>
                  <a:gd name="T5" fmla="*/ 0 h 38"/>
                  <a:gd name="T6" fmla="*/ 0 w 57"/>
                  <a:gd name="T7" fmla="*/ 0 h 38"/>
                  <a:gd name="T8" fmla="*/ 0 w 57"/>
                  <a:gd name="T9" fmla="*/ 0 h 38"/>
                  <a:gd name="T10" fmla="*/ 0 w 57"/>
                  <a:gd name="T11" fmla="*/ 0 h 38"/>
                  <a:gd name="T12" fmla="*/ 0 w 57"/>
                  <a:gd name="T13" fmla="*/ 0 h 38"/>
                  <a:gd name="T14" fmla="*/ 0 w 57"/>
                  <a:gd name="T15" fmla="*/ 0 h 38"/>
                  <a:gd name="T16" fmla="*/ 0 w 57"/>
                  <a:gd name="T17" fmla="*/ 0 h 38"/>
                  <a:gd name="T18" fmla="*/ 0 w 57"/>
                  <a:gd name="T19" fmla="*/ 0 h 38"/>
                  <a:gd name="T20" fmla="*/ 0 w 57"/>
                  <a:gd name="T21" fmla="*/ 0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8"/>
                  <a:gd name="T35" fmla="*/ 57 w 57"/>
                  <a:gd name="T36" fmla="*/ 38 h 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8">
                    <a:moveTo>
                      <a:pt x="57" y="9"/>
                    </a:moveTo>
                    <a:lnTo>
                      <a:pt x="51" y="14"/>
                    </a:lnTo>
                    <a:lnTo>
                      <a:pt x="47" y="21"/>
                    </a:lnTo>
                    <a:lnTo>
                      <a:pt x="42" y="26"/>
                    </a:lnTo>
                    <a:lnTo>
                      <a:pt x="41" y="35"/>
                    </a:lnTo>
                    <a:lnTo>
                      <a:pt x="29" y="38"/>
                    </a:lnTo>
                    <a:lnTo>
                      <a:pt x="20" y="35"/>
                    </a:lnTo>
                    <a:lnTo>
                      <a:pt x="10" y="30"/>
                    </a:lnTo>
                    <a:lnTo>
                      <a:pt x="0" y="28"/>
                    </a:lnTo>
                    <a:lnTo>
                      <a:pt x="7" y="0"/>
                    </a:lnTo>
                    <a:lnTo>
                      <a:pt x="57"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05" name="Freeform 365"/>
              <p:cNvSpPr>
                <a:spLocks/>
              </p:cNvSpPr>
              <p:nvPr/>
            </p:nvSpPr>
            <p:spPr bwMode="auto">
              <a:xfrm>
                <a:off x="3631" y="12903"/>
                <a:ext cx="16" cy="15"/>
              </a:xfrm>
              <a:custGeom>
                <a:avLst/>
                <a:gdLst>
                  <a:gd name="T0" fmla="*/ 0 w 48"/>
                  <a:gd name="T1" fmla="*/ 0 h 30"/>
                  <a:gd name="T2" fmla="*/ 0 w 48"/>
                  <a:gd name="T3" fmla="*/ 0 h 30"/>
                  <a:gd name="T4" fmla="*/ 0 w 48"/>
                  <a:gd name="T5" fmla="*/ 1 h 30"/>
                  <a:gd name="T6" fmla="*/ 0 w 48"/>
                  <a:gd name="T7" fmla="*/ 1 h 30"/>
                  <a:gd name="T8" fmla="*/ 0 w 48"/>
                  <a:gd name="T9" fmla="*/ 1 h 30"/>
                  <a:gd name="T10" fmla="*/ 0 w 48"/>
                  <a:gd name="T11" fmla="*/ 1 h 30"/>
                  <a:gd name="T12" fmla="*/ 0 w 48"/>
                  <a:gd name="T13" fmla="*/ 1 h 30"/>
                  <a:gd name="T14" fmla="*/ 0 w 48"/>
                  <a:gd name="T15" fmla="*/ 0 h 30"/>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30"/>
                  <a:gd name="T26" fmla="*/ 48 w 48"/>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30">
                    <a:moveTo>
                      <a:pt x="7" y="0"/>
                    </a:moveTo>
                    <a:lnTo>
                      <a:pt x="19" y="0"/>
                    </a:lnTo>
                    <a:lnTo>
                      <a:pt x="29" y="5"/>
                    </a:lnTo>
                    <a:lnTo>
                      <a:pt x="38" y="11"/>
                    </a:lnTo>
                    <a:lnTo>
                      <a:pt x="48" y="17"/>
                    </a:lnTo>
                    <a:lnTo>
                      <a:pt x="45" y="28"/>
                    </a:lnTo>
                    <a:lnTo>
                      <a:pt x="0" y="30"/>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06" name="Freeform 366"/>
              <p:cNvSpPr>
                <a:spLocks/>
              </p:cNvSpPr>
              <p:nvPr/>
            </p:nvSpPr>
            <p:spPr bwMode="auto">
              <a:xfrm>
                <a:off x="3638" y="12851"/>
                <a:ext cx="14" cy="40"/>
              </a:xfrm>
              <a:custGeom>
                <a:avLst/>
                <a:gdLst>
                  <a:gd name="T0" fmla="*/ 0 w 43"/>
                  <a:gd name="T1" fmla="*/ 0 h 82"/>
                  <a:gd name="T2" fmla="*/ 0 w 43"/>
                  <a:gd name="T3" fmla="*/ 0 h 82"/>
                  <a:gd name="T4" fmla="*/ 0 w 43"/>
                  <a:gd name="T5" fmla="*/ 0 h 82"/>
                  <a:gd name="T6" fmla="*/ 0 w 43"/>
                  <a:gd name="T7" fmla="*/ 0 h 82"/>
                  <a:gd name="T8" fmla="*/ 0 60000 65536"/>
                  <a:gd name="T9" fmla="*/ 0 60000 65536"/>
                  <a:gd name="T10" fmla="*/ 0 60000 65536"/>
                  <a:gd name="T11" fmla="*/ 0 60000 65536"/>
                  <a:gd name="T12" fmla="*/ 0 w 43"/>
                  <a:gd name="T13" fmla="*/ 0 h 82"/>
                  <a:gd name="T14" fmla="*/ 43 w 43"/>
                  <a:gd name="T15" fmla="*/ 82 h 82"/>
                </a:gdLst>
                <a:ahLst/>
                <a:cxnLst>
                  <a:cxn ang="T8">
                    <a:pos x="T0" y="T1"/>
                  </a:cxn>
                  <a:cxn ang="T9">
                    <a:pos x="T2" y="T3"/>
                  </a:cxn>
                  <a:cxn ang="T10">
                    <a:pos x="T4" y="T5"/>
                  </a:cxn>
                  <a:cxn ang="T11">
                    <a:pos x="T6" y="T7"/>
                  </a:cxn>
                </a:cxnLst>
                <a:rect l="T12" t="T13" r="T14" b="T15"/>
                <a:pathLst>
                  <a:path w="43" h="82">
                    <a:moveTo>
                      <a:pt x="22" y="82"/>
                    </a:moveTo>
                    <a:lnTo>
                      <a:pt x="0" y="79"/>
                    </a:lnTo>
                    <a:lnTo>
                      <a:pt x="43" y="0"/>
                    </a:lnTo>
                    <a:lnTo>
                      <a:pt x="22" y="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07" name="Freeform 367"/>
              <p:cNvSpPr>
                <a:spLocks/>
              </p:cNvSpPr>
              <p:nvPr/>
            </p:nvSpPr>
            <p:spPr bwMode="auto">
              <a:xfrm>
                <a:off x="3624" y="12997"/>
                <a:ext cx="11" cy="15"/>
              </a:xfrm>
              <a:custGeom>
                <a:avLst/>
                <a:gdLst>
                  <a:gd name="T0" fmla="*/ 0 w 33"/>
                  <a:gd name="T1" fmla="*/ 0 h 29"/>
                  <a:gd name="T2" fmla="*/ 0 w 33"/>
                  <a:gd name="T3" fmla="*/ 1 h 29"/>
                  <a:gd name="T4" fmla="*/ 0 w 33"/>
                  <a:gd name="T5" fmla="*/ 1 h 29"/>
                  <a:gd name="T6" fmla="*/ 0 w 33"/>
                  <a:gd name="T7" fmla="*/ 1 h 29"/>
                  <a:gd name="T8" fmla="*/ 0 w 33"/>
                  <a:gd name="T9" fmla="*/ 1 h 29"/>
                  <a:gd name="T10" fmla="*/ 0 w 33"/>
                  <a:gd name="T11" fmla="*/ 1 h 29"/>
                  <a:gd name="T12" fmla="*/ 0 w 33"/>
                  <a:gd name="T13" fmla="*/ 1 h 29"/>
                  <a:gd name="T14" fmla="*/ 0 w 33"/>
                  <a:gd name="T15" fmla="*/ 1 h 29"/>
                  <a:gd name="T16" fmla="*/ 0 w 33"/>
                  <a:gd name="T17" fmla="*/ 1 h 29"/>
                  <a:gd name="T18" fmla="*/ 0 w 33"/>
                  <a:gd name="T19" fmla="*/ 1 h 29"/>
                  <a:gd name="T20" fmla="*/ 0 w 33"/>
                  <a:gd name="T21" fmla="*/ 1 h 29"/>
                  <a:gd name="T22" fmla="*/ 0 w 33"/>
                  <a:gd name="T23" fmla="*/ 0 h 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9"/>
                  <a:gd name="T38" fmla="*/ 33 w 33"/>
                  <a:gd name="T39" fmla="*/ 29 h 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9">
                    <a:moveTo>
                      <a:pt x="17" y="0"/>
                    </a:moveTo>
                    <a:lnTo>
                      <a:pt x="33" y="3"/>
                    </a:lnTo>
                    <a:lnTo>
                      <a:pt x="30" y="10"/>
                    </a:lnTo>
                    <a:lnTo>
                      <a:pt x="26" y="21"/>
                    </a:lnTo>
                    <a:lnTo>
                      <a:pt x="20" y="24"/>
                    </a:lnTo>
                    <a:lnTo>
                      <a:pt x="14" y="28"/>
                    </a:lnTo>
                    <a:lnTo>
                      <a:pt x="7" y="29"/>
                    </a:lnTo>
                    <a:lnTo>
                      <a:pt x="0" y="29"/>
                    </a:lnTo>
                    <a:lnTo>
                      <a:pt x="1" y="20"/>
                    </a:lnTo>
                    <a:lnTo>
                      <a:pt x="7" y="13"/>
                    </a:lnTo>
                    <a:lnTo>
                      <a:pt x="13" y="6"/>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08" name="Freeform 368"/>
              <p:cNvSpPr>
                <a:spLocks/>
              </p:cNvSpPr>
              <p:nvPr/>
            </p:nvSpPr>
            <p:spPr bwMode="auto">
              <a:xfrm>
                <a:off x="3638" y="12974"/>
                <a:ext cx="13" cy="9"/>
              </a:xfrm>
              <a:custGeom>
                <a:avLst/>
                <a:gdLst>
                  <a:gd name="T0" fmla="*/ 0 w 41"/>
                  <a:gd name="T1" fmla="*/ 1 h 17"/>
                  <a:gd name="T2" fmla="*/ 0 w 41"/>
                  <a:gd name="T3" fmla="*/ 1 h 17"/>
                  <a:gd name="T4" fmla="*/ 0 w 41"/>
                  <a:gd name="T5" fmla="*/ 1 h 17"/>
                  <a:gd name="T6" fmla="*/ 0 w 41"/>
                  <a:gd name="T7" fmla="*/ 1 h 17"/>
                  <a:gd name="T8" fmla="*/ 0 w 41"/>
                  <a:gd name="T9" fmla="*/ 0 h 17"/>
                  <a:gd name="T10" fmla="*/ 0 w 41"/>
                  <a:gd name="T11" fmla="*/ 1 h 17"/>
                  <a:gd name="T12" fmla="*/ 0 w 41"/>
                  <a:gd name="T13" fmla="*/ 1 h 17"/>
                  <a:gd name="T14" fmla="*/ 0 60000 65536"/>
                  <a:gd name="T15" fmla="*/ 0 60000 65536"/>
                  <a:gd name="T16" fmla="*/ 0 60000 65536"/>
                  <a:gd name="T17" fmla="*/ 0 60000 65536"/>
                  <a:gd name="T18" fmla="*/ 0 60000 65536"/>
                  <a:gd name="T19" fmla="*/ 0 60000 65536"/>
                  <a:gd name="T20" fmla="*/ 0 60000 65536"/>
                  <a:gd name="T21" fmla="*/ 0 w 41"/>
                  <a:gd name="T22" fmla="*/ 0 h 17"/>
                  <a:gd name="T23" fmla="*/ 41 w 41"/>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17">
                    <a:moveTo>
                      <a:pt x="41" y="6"/>
                    </a:moveTo>
                    <a:lnTo>
                      <a:pt x="33" y="17"/>
                    </a:lnTo>
                    <a:lnTo>
                      <a:pt x="0" y="10"/>
                    </a:lnTo>
                    <a:lnTo>
                      <a:pt x="5" y="1"/>
                    </a:lnTo>
                    <a:lnTo>
                      <a:pt x="17" y="0"/>
                    </a:lnTo>
                    <a:lnTo>
                      <a:pt x="29" y="1"/>
                    </a:lnTo>
                    <a:lnTo>
                      <a:pt x="41"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09" name="Freeform 369"/>
              <p:cNvSpPr>
                <a:spLocks/>
              </p:cNvSpPr>
              <p:nvPr/>
            </p:nvSpPr>
            <p:spPr bwMode="auto">
              <a:xfrm>
                <a:off x="3640" y="13004"/>
                <a:ext cx="10" cy="11"/>
              </a:xfrm>
              <a:custGeom>
                <a:avLst/>
                <a:gdLst>
                  <a:gd name="T0" fmla="*/ 0 w 29"/>
                  <a:gd name="T1" fmla="*/ 0 h 22"/>
                  <a:gd name="T2" fmla="*/ 0 w 29"/>
                  <a:gd name="T3" fmla="*/ 1 h 22"/>
                  <a:gd name="T4" fmla="*/ 0 w 29"/>
                  <a:gd name="T5" fmla="*/ 1 h 22"/>
                  <a:gd name="T6" fmla="*/ 0 w 29"/>
                  <a:gd name="T7" fmla="*/ 1 h 22"/>
                  <a:gd name="T8" fmla="*/ 0 w 29"/>
                  <a:gd name="T9" fmla="*/ 1 h 22"/>
                  <a:gd name="T10" fmla="*/ 0 w 29"/>
                  <a:gd name="T11" fmla="*/ 1 h 22"/>
                  <a:gd name="T12" fmla="*/ 0 w 29"/>
                  <a:gd name="T13" fmla="*/ 1 h 22"/>
                  <a:gd name="T14" fmla="*/ 0 w 29"/>
                  <a:gd name="T15" fmla="*/ 0 h 22"/>
                  <a:gd name="T16" fmla="*/ 0 w 29"/>
                  <a:gd name="T17" fmla="*/ 0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22"/>
                  <a:gd name="T29" fmla="*/ 29 w 29"/>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22">
                    <a:moveTo>
                      <a:pt x="29" y="0"/>
                    </a:moveTo>
                    <a:lnTo>
                      <a:pt x="22" y="7"/>
                    </a:lnTo>
                    <a:lnTo>
                      <a:pt x="16" y="15"/>
                    </a:lnTo>
                    <a:lnTo>
                      <a:pt x="9" y="20"/>
                    </a:lnTo>
                    <a:lnTo>
                      <a:pt x="0" y="22"/>
                    </a:lnTo>
                    <a:lnTo>
                      <a:pt x="4" y="13"/>
                    </a:lnTo>
                    <a:lnTo>
                      <a:pt x="12" y="6"/>
                    </a:lnTo>
                    <a:lnTo>
                      <a:pt x="19" y="0"/>
                    </a:lnTo>
                    <a:lnTo>
                      <a:pt x="2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10" name="Freeform 370"/>
              <p:cNvSpPr>
                <a:spLocks/>
              </p:cNvSpPr>
              <p:nvPr/>
            </p:nvSpPr>
            <p:spPr bwMode="auto">
              <a:xfrm>
                <a:off x="3650" y="12935"/>
                <a:ext cx="28" cy="27"/>
              </a:xfrm>
              <a:custGeom>
                <a:avLst/>
                <a:gdLst>
                  <a:gd name="T0" fmla="*/ 0 w 86"/>
                  <a:gd name="T1" fmla="*/ 1 h 54"/>
                  <a:gd name="T2" fmla="*/ 0 w 86"/>
                  <a:gd name="T3" fmla="*/ 1 h 54"/>
                  <a:gd name="T4" fmla="*/ 0 w 86"/>
                  <a:gd name="T5" fmla="*/ 1 h 54"/>
                  <a:gd name="T6" fmla="*/ 0 w 86"/>
                  <a:gd name="T7" fmla="*/ 1 h 54"/>
                  <a:gd name="T8" fmla="*/ 0 w 86"/>
                  <a:gd name="T9" fmla="*/ 1 h 54"/>
                  <a:gd name="T10" fmla="*/ 0 w 86"/>
                  <a:gd name="T11" fmla="*/ 1 h 54"/>
                  <a:gd name="T12" fmla="*/ 0 w 86"/>
                  <a:gd name="T13" fmla="*/ 1 h 54"/>
                  <a:gd name="T14" fmla="*/ 0 w 86"/>
                  <a:gd name="T15" fmla="*/ 1 h 54"/>
                  <a:gd name="T16" fmla="*/ 0 w 86"/>
                  <a:gd name="T17" fmla="*/ 1 h 54"/>
                  <a:gd name="T18" fmla="*/ 0 w 86"/>
                  <a:gd name="T19" fmla="*/ 1 h 54"/>
                  <a:gd name="T20" fmla="*/ 0 w 86"/>
                  <a:gd name="T21" fmla="*/ 1 h 54"/>
                  <a:gd name="T22" fmla="*/ 0 w 86"/>
                  <a:gd name="T23" fmla="*/ 1 h 54"/>
                  <a:gd name="T24" fmla="*/ 0 w 86"/>
                  <a:gd name="T25" fmla="*/ 1 h 54"/>
                  <a:gd name="T26" fmla="*/ 0 w 86"/>
                  <a:gd name="T27" fmla="*/ 1 h 54"/>
                  <a:gd name="T28" fmla="*/ 0 w 86"/>
                  <a:gd name="T29" fmla="*/ 1 h 54"/>
                  <a:gd name="T30" fmla="*/ 0 w 86"/>
                  <a:gd name="T31" fmla="*/ 1 h 54"/>
                  <a:gd name="T32" fmla="*/ 0 w 86"/>
                  <a:gd name="T33" fmla="*/ 1 h 54"/>
                  <a:gd name="T34" fmla="*/ 0 w 86"/>
                  <a:gd name="T35" fmla="*/ 1 h 54"/>
                  <a:gd name="T36" fmla="*/ 0 w 86"/>
                  <a:gd name="T37" fmla="*/ 1 h 54"/>
                  <a:gd name="T38" fmla="*/ 0 w 86"/>
                  <a:gd name="T39" fmla="*/ 1 h 54"/>
                  <a:gd name="T40" fmla="*/ 0 w 86"/>
                  <a:gd name="T41" fmla="*/ 1 h 54"/>
                  <a:gd name="T42" fmla="*/ 0 w 86"/>
                  <a:gd name="T43" fmla="*/ 1 h 54"/>
                  <a:gd name="T44" fmla="*/ 0 w 86"/>
                  <a:gd name="T45" fmla="*/ 1 h 54"/>
                  <a:gd name="T46" fmla="*/ 0 w 86"/>
                  <a:gd name="T47" fmla="*/ 1 h 54"/>
                  <a:gd name="T48" fmla="*/ 0 w 86"/>
                  <a:gd name="T49" fmla="*/ 1 h 54"/>
                  <a:gd name="T50" fmla="*/ 0 w 86"/>
                  <a:gd name="T51" fmla="*/ 1 h 54"/>
                  <a:gd name="T52" fmla="*/ 0 w 86"/>
                  <a:gd name="T53" fmla="*/ 1 h 54"/>
                  <a:gd name="T54" fmla="*/ 0 w 86"/>
                  <a:gd name="T55" fmla="*/ 1 h 54"/>
                  <a:gd name="T56" fmla="*/ 0 w 86"/>
                  <a:gd name="T57" fmla="*/ 1 h 54"/>
                  <a:gd name="T58" fmla="*/ 0 w 86"/>
                  <a:gd name="T59" fmla="*/ 1 h 54"/>
                  <a:gd name="T60" fmla="*/ 0 w 86"/>
                  <a:gd name="T61" fmla="*/ 1 h 54"/>
                  <a:gd name="T62" fmla="*/ 0 w 86"/>
                  <a:gd name="T63" fmla="*/ 1 h 54"/>
                  <a:gd name="T64" fmla="*/ 0 w 86"/>
                  <a:gd name="T65" fmla="*/ 1 h 54"/>
                  <a:gd name="T66" fmla="*/ 0 w 86"/>
                  <a:gd name="T67" fmla="*/ 1 h 54"/>
                  <a:gd name="T68" fmla="*/ 0 w 86"/>
                  <a:gd name="T69" fmla="*/ 0 h 54"/>
                  <a:gd name="T70" fmla="*/ 0 w 86"/>
                  <a:gd name="T71" fmla="*/ 1 h 54"/>
                  <a:gd name="T72" fmla="*/ 0 w 86"/>
                  <a:gd name="T73" fmla="*/ 1 h 5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6"/>
                  <a:gd name="T112" fmla="*/ 0 h 54"/>
                  <a:gd name="T113" fmla="*/ 86 w 86"/>
                  <a:gd name="T114" fmla="*/ 54 h 5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6" h="54">
                    <a:moveTo>
                      <a:pt x="53" y="8"/>
                    </a:moveTo>
                    <a:lnTo>
                      <a:pt x="48" y="13"/>
                    </a:lnTo>
                    <a:lnTo>
                      <a:pt x="48" y="20"/>
                    </a:lnTo>
                    <a:lnTo>
                      <a:pt x="48" y="26"/>
                    </a:lnTo>
                    <a:lnTo>
                      <a:pt x="53" y="33"/>
                    </a:lnTo>
                    <a:lnTo>
                      <a:pt x="56" y="28"/>
                    </a:lnTo>
                    <a:lnTo>
                      <a:pt x="60" y="24"/>
                    </a:lnTo>
                    <a:lnTo>
                      <a:pt x="62" y="19"/>
                    </a:lnTo>
                    <a:lnTo>
                      <a:pt x="66" y="15"/>
                    </a:lnTo>
                    <a:lnTo>
                      <a:pt x="67" y="10"/>
                    </a:lnTo>
                    <a:lnTo>
                      <a:pt x="72" y="9"/>
                    </a:lnTo>
                    <a:lnTo>
                      <a:pt x="78" y="10"/>
                    </a:lnTo>
                    <a:lnTo>
                      <a:pt x="86" y="17"/>
                    </a:lnTo>
                    <a:lnTo>
                      <a:pt x="82" y="22"/>
                    </a:lnTo>
                    <a:lnTo>
                      <a:pt x="79" y="28"/>
                    </a:lnTo>
                    <a:lnTo>
                      <a:pt x="75" y="35"/>
                    </a:lnTo>
                    <a:lnTo>
                      <a:pt x="73" y="41"/>
                    </a:lnTo>
                    <a:lnTo>
                      <a:pt x="69" y="46"/>
                    </a:lnTo>
                    <a:lnTo>
                      <a:pt x="64" y="51"/>
                    </a:lnTo>
                    <a:lnTo>
                      <a:pt x="57" y="54"/>
                    </a:lnTo>
                    <a:lnTo>
                      <a:pt x="48" y="54"/>
                    </a:lnTo>
                    <a:lnTo>
                      <a:pt x="45" y="46"/>
                    </a:lnTo>
                    <a:lnTo>
                      <a:pt x="43" y="42"/>
                    </a:lnTo>
                    <a:lnTo>
                      <a:pt x="37" y="41"/>
                    </a:lnTo>
                    <a:lnTo>
                      <a:pt x="31" y="41"/>
                    </a:lnTo>
                    <a:lnTo>
                      <a:pt x="22" y="41"/>
                    </a:lnTo>
                    <a:lnTo>
                      <a:pt x="15" y="42"/>
                    </a:lnTo>
                    <a:lnTo>
                      <a:pt x="6" y="41"/>
                    </a:lnTo>
                    <a:lnTo>
                      <a:pt x="0" y="38"/>
                    </a:lnTo>
                    <a:lnTo>
                      <a:pt x="3" y="30"/>
                    </a:lnTo>
                    <a:lnTo>
                      <a:pt x="7" y="23"/>
                    </a:lnTo>
                    <a:lnTo>
                      <a:pt x="10" y="15"/>
                    </a:lnTo>
                    <a:lnTo>
                      <a:pt x="15" y="8"/>
                    </a:lnTo>
                    <a:lnTo>
                      <a:pt x="19" y="2"/>
                    </a:lnTo>
                    <a:lnTo>
                      <a:pt x="28" y="0"/>
                    </a:lnTo>
                    <a:lnTo>
                      <a:pt x="38" y="1"/>
                    </a:lnTo>
                    <a:lnTo>
                      <a:pt x="5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11" name="Freeform 371"/>
              <p:cNvSpPr>
                <a:spLocks/>
              </p:cNvSpPr>
              <p:nvPr/>
            </p:nvSpPr>
            <p:spPr bwMode="auto">
              <a:xfrm>
                <a:off x="3636" y="13064"/>
                <a:ext cx="6" cy="14"/>
              </a:xfrm>
              <a:custGeom>
                <a:avLst/>
                <a:gdLst>
                  <a:gd name="T0" fmla="*/ 0 w 19"/>
                  <a:gd name="T1" fmla="*/ 0 h 30"/>
                  <a:gd name="T2" fmla="*/ 0 w 19"/>
                  <a:gd name="T3" fmla="*/ 0 h 30"/>
                  <a:gd name="T4" fmla="*/ 0 w 19"/>
                  <a:gd name="T5" fmla="*/ 0 h 30"/>
                  <a:gd name="T6" fmla="*/ 0 w 19"/>
                  <a:gd name="T7" fmla="*/ 0 h 30"/>
                  <a:gd name="T8" fmla="*/ 0 w 19"/>
                  <a:gd name="T9" fmla="*/ 0 h 30"/>
                  <a:gd name="T10" fmla="*/ 0 w 19"/>
                  <a:gd name="T11" fmla="*/ 0 h 30"/>
                  <a:gd name="T12" fmla="*/ 0 w 19"/>
                  <a:gd name="T13" fmla="*/ 0 h 30"/>
                  <a:gd name="T14" fmla="*/ 0 w 19"/>
                  <a:gd name="T15" fmla="*/ 0 h 30"/>
                  <a:gd name="T16" fmla="*/ 0 w 19"/>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30"/>
                  <a:gd name="T29" fmla="*/ 19 w 19"/>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30">
                    <a:moveTo>
                      <a:pt x="15" y="0"/>
                    </a:moveTo>
                    <a:lnTo>
                      <a:pt x="19" y="9"/>
                    </a:lnTo>
                    <a:lnTo>
                      <a:pt x="15" y="16"/>
                    </a:lnTo>
                    <a:lnTo>
                      <a:pt x="5" y="22"/>
                    </a:lnTo>
                    <a:lnTo>
                      <a:pt x="0" y="30"/>
                    </a:lnTo>
                    <a:lnTo>
                      <a:pt x="0" y="21"/>
                    </a:lnTo>
                    <a:lnTo>
                      <a:pt x="5" y="15"/>
                    </a:lnTo>
                    <a:lnTo>
                      <a:pt x="10" y="8"/>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12" name="Freeform 372"/>
              <p:cNvSpPr>
                <a:spLocks/>
              </p:cNvSpPr>
              <p:nvPr/>
            </p:nvSpPr>
            <p:spPr bwMode="auto">
              <a:xfrm>
                <a:off x="3654" y="12981"/>
                <a:ext cx="7" cy="2"/>
              </a:xfrm>
              <a:custGeom>
                <a:avLst/>
                <a:gdLst>
                  <a:gd name="T0" fmla="*/ 0 w 22"/>
                  <a:gd name="T1" fmla="*/ 2 h 2"/>
                  <a:gd name="T2" fmla="*/ 0 w 22"/>
                  <a:gd name="T3" fmla="*/ 2 h 2"/>
                  <a:gd name="T4" fmla="*/ 0 w 22"/>
                  <a:gd name="T5" fmla="*/ 0 h 2"/>
                  <a:gd name="T6" fmla="*/ 0 w 22"/>
                  <a:gd name="T7" fmla="*/ 2 h 2"/>
                  <a:gd name="T8" fmla="*/ 0 60000 65536"/>
                  <a:gd name="T9" fmla="*/ 0 60000 65536"/>
                  <a:gd name="T10" fmla="*/ 0 60000 65536"/>
                  <a:gd name="T11" fmla="*/ 0 60000 65536"/>
                  <a:gd name="T12" fmla="*/ 0 w 22"/>
                  <a:gd name="T13" fmla="*/ 0 h 2"/>
                  <a:gd name="T14" fmla="*/ 22 w 22"/>
                  <a:gd name="T15" fmla="*/ 2 h 2"/>
                </a:gdLst>
                <a:ahLst/>
                <a:cxnLst>
                  <a:cxn ang="T8">
                    <a:pos x="T0" y="T1"/>
                  </a:cxn>
                  <a:cxn ang="T9">
                    <a:pos x="T2" y="T3"/>
                  </a:cxn>
                  <a:cxn ang="T10">
                    <a:pos x="T4" y="T5"/>
                  </a:cxn>
                  <a:cxn ang="T11">
                    <a:pos x="T6" y="T7"/>
                  </a:cxn>
                </a:cxnLst>
                <a:rect l="T12" t="T13" r="T14" b="T15"/>
                <a:pathLst>
                  <a:path w="22" h="2">
                    <a:moveTo>
                      <a:pt x="22" y="2"/>
                    </a:moveTo>
                    <a:lnTo>
                      <a:pt x="0" y="2"/>
                    </a:lnTo>
                    <a:lnTo>
                      <a:pt x="0" y="0"/>
                    </a:lnTo>
                    <a:lnTo>
                      <a:pt x="2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13" name="Freeform 373"/>
              <p:cNvSpPr>
                <a:spLocks/>
              </p:cNvSpPr>
              <p:nvPr/>
            </p:nvSpPr>
            <p:spPr bwMode="auto">
              <a:xfrm>
                <a:off x="3662" y="12918"/>
                <a:ext cx="12" cy="3"/>
              </a:xfrm>
              <a:custGeom>
                <a:avLst/>
                <a:gdLst>
                  <a:gd name="T0" fmla="*/ 0 w 34"/>
                  <a:gd name="T1" fmla="*/ 0 h 5"/>
                  <a:gd name="T2" fmla="*/ 0 w 34"/>
                  <a:gd name="T3" fmla="*/ 1 h 5"/>
                  <a:gd name="T4" fmla="*/ 0 w 34"/>
                  <a:gd name="T5" fmla="*/ 1 h 5"/>
                  <a:gd name="T6" fmla="*/ 0 w 34"/>
                  <a:gd name="T7" fmla="*/ 0 h 5"/>
                  <a:gd name="T8" fmla="*/ 0 w 34"/>
                  <a:gd name="T9" fmla="*/ 0 h 5"/>
                  <a:gd name="T10" fmla="*/ 0 60000 65536"/>
                  <a:gd name="T11" fmla="*/ 0 60000 65536"/>
                  <a:gd name="T12" fmla="*/ 0 60000 65536"/>
                  <a:gd name="T13" fmla="*/ 0 60000 65536"/>
                  <a:gd name="T14" fmla="*/ 0 60000 65536"/>
                  <a:gd name="T15" fmla="*/ 0 w 34"/>
                  <a:gd name="T16" fmla="*/ 0 h 5"/>
                  <a:gd name="T17" fmla="*/ 34 w 34"/>
                  <a:gd name="T18" fmla="*/ 5 h 5"/>
                </a:gdLst>
                <a:ahLst/>
                <a:cxnLst>
                  <a:cxn ang="T10">
                    <a:pos x="T0" y="T1"/>
                  </a:cxn>
                  <a:cxn ang="T11">
                    <a:pos x="T2" y="T3"/>
                  </a:cxn>
                  <a:cxn ang="T12">
                    <a:pos x="T4" y="T5"/>
                  </a:cxn>
                  <a:cxn ang="T13">
                    <a:pos x="T6" y="T7"/>
                  </a:cxn>
                  <a:cxn ang="T14">
                    <a:pos x="T8" y="T9"/>
                  </a:cxn>
                </a:cxnLst>
                <a:rect l="T15" t="T16" r="T17" b="T18"/>
                <a:pathLst>
                  <a:path w="34" h="5">
                    <a:moveTo>
                      <a:pt x="34" y="0"/>
                    </a:moveTo>
                    <a:lnTo>
                      <a:pt x="29" y="5"/>
                    </a:lnTo>
                    <a:lnTo>
                      <a:pt x="0" y="5"/>
                    </a:lnTo>
                    <a:lnTo>
                      <a:pt x="0" y="0"/>
                    </a:lnTo>
                    <a:lnTo>
                      <a:pt x="3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14" name="Freeform 374"/>
              <p:cNvSpPr>
                <a:spLocks/>
              </p:cNvSpPr>
              <p:nvPr/>
            </p:nvSpPr>
            <p:spPr bwMode="auto">
              <a:xfrm>
                <a:off x="3666" y="12881"/>
                <a:ext cx="9" cy="13"/>
              </a:xfrm>
              <a:custGeom>
                <a:avLst/>
                <a:gdLst>
                  <a:gd name="T0" fmla="*/ 0 w 27"/>
                  <a:gd name="T1" fmla="*/ 1 h 25"/>
                  <a:gd name="T2" fmla="*/ 0 w 27"/>
                  <a:gd name="T3" fmla="*/ 1 h 25"/>
                  <a:gd name="T4" fmla="*/ 0 w 27"/>
                  <a:gd name="T5" fmla="*/ 1 h 25"/>
                  <a:gd name="T6" fmla="*/ 0 w 27"/>
                  <a:gd name="T7" fmla="*/ 1 h 25"/>
                  <a:gd name="T8" fmla="*/ 0 w 27"/>
                  <a:gd name="T9" fmla="*/ 1 h 25"/>
                  <a:gd name="T10" fmla="*/ 0 w 27"/>
                  <a:gd name="T11" fmla="*/ 1 h 25"/>
                  <a:gd name="T12" fmla="*/ 0 w 27"/>
                  <a:gd name="T13" fmla="*/ 1 h 25"/>
                  <a:gd name="T14" fmla="*/ 0 w 27"/>
                  <a:gd name="T15" fmla="*/ 0 h 25"/>
                  <a:gd name="T16" fmla="*/ 0 w 27"/>
                  <a:gd name="T17" fmla="*/ 1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
                  <a:gd name="T28" fmla="*/ 0 h 25"/>
                  <a:gd name="T29" fmla="*/ 27 w 27"/>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 h="25">
                    <a:moveTo>
                      <a:pt x="27" y="1"/>
                    </a:moveTo>
                    <a:lnTo>
                      <a:pt x="27" y="25"/>
                    </a:lnTo>
                    <a:lnTo>
                      <a:pt x="0" y="22"/>
                    </a:lnTo>
                    <a:lnTo>
                      <a:pt x="0" y="16"/>
                    </a:lnTo>
                    <a:lnTo>
                      <a:pt x="2" y="10"/>
                    </a:lnTo>
                    <a:lnTo>
                      <a:pt x="5" y="6"/>
                    </a:lnTo>
                    <a:lnTo>
                      <a:pt x="9" y="4"/>
                    </a:lnTo>
                    <a:lnTo>
                      <a:pt x="16" y="0"/>
                    </a:lnTo>
                    <a:lnTo>
                      <a:pt x="27"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15" name="Freeform 375"/>
              <p:cNvSpPr>
                <a:spLocks/>
              </p:cNvSpPr>
              <p:nvPr/>
            </p:nvSpPr>
            <p:spPr bwMode="auto">
              <a:xfrm>
                <a:off x="3646" y="13039"/>
                <a:ext cx="12" cy="12"/>
              </a:xfrm>
              <a:custGeom>
                <a:avLst/>
                <a:gdLst>
                  <a:gd name="T0" fmla="*/ 0 w 36"/>
                  <a:gd name="T1" fmla="*/ 0 h 25"/>
                  <a:gd name="T2" fmla="*/ 0 w 36"/>
                  <a:gd name="T3" fmla="*/ 0 h 25"/>
                  <a:gd name="T4" fmla="*/ 0 w 36"/>
                  <a:gd name="T5" fmla="*/ 0 h 25"/>
                  <a:gd name="T6" fmla="*/ 0 w 36"/>
                  <a:gd name="T7" fmla="*/ 0 h 25"/>
                  <a:gd name="T8" fmla="*/ 0 w 36"/>
                  <a:gd name="T9" fmla="*/ 0 h 25"/>
                  <a:gd name="T10" fmla="*/ 0 w 36"/>
                  <a:gd name="T11" fmla="*/ 0 h 25"/>
                  <a:gd name="T12" fmla="*/ 0 w 36"/>
                  <a:gd name="T13" fmla="*/ 0 h 25"/>
                  <a:gd name="T14" fmla="*/ 0 w 36"/>
                  <a:gd name="T15" fmla="*/ 0 h 25"/>
                  <a:gd name="T16" fmla="*/ 0 w 36"/>
                  <a:gd name="T17" fmla="*/ 0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25"/>
                  <a:gd name="T29" fmla="*/ 36 w 36"/>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25">
                    <a:moveTo>
                      <a:pt x="36" y="4"/>
                    </a:moveTo>
                    <a:lnTo>
                      <a:pt x="22" y="25"/>
                    </a:lnTo>
                    <a:lnTo>
                      <a:pt x="0" y="19"/>
                    </a:lnTo>
                    <a:lnTo>
                      <a:pt x="6" y="12"/>
                    </a:lnTo>
                    <a:lnTo>
                      <a:pt x="13" y="5"/>
                    </a:lnTo>
                    <a:lnTo>
                      <a:pt x="17" y="1"/>
                    </a:lnTo>
                    <a:lnTo>
                      <a:pt x="22" y="0"/>
                    </a:lnTo>
                    <a:lnTo>
                      <a:pt x="28" y="0"/>
                    </a:lnTo>
                    <a:lnTo>
                      <a:pt x="36"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16" name="Freeform 376"/>
              <p:cNvSpPr>
                <a:spLocks/>
              </p:cNvSpPr>
              <p:nvPr/>
            </p:nvSpPr>
            <p:spPr bwMode="auto">
              <a:xfrm>
                <a:off x="3671" y="12852"/>
                <a:ext cx="6" cy="10"/>
              </a:xfrm>
              <a:custGeom>
                <a:avLst/>
                <a:gdLst>
                  <a:gd name="T0" fmla="*/ 0 w 19"/>
                  <a:gd name="T1" fmla="*/ 0 h 19"/>
                  <a:gd name="T2" fmla="*/ 0 w 19"/>
                  <a:gd name="T3" fmla="*/ 1 h 19"/>
                  <a:gd name="T4" fmla="*/ 0 w 19"/>
                  <a:gd name="T5" fmla="*/ 1 h 19"/>
                  <a:gd name="T6" fmla="*/ 0 w 19"/>
                  <a:gd name="T7" fmla="*/ 1 h 19"/>
                  <a:gd name="T8" fmla="*/ 0 w 19"/>
                  <a:gd name="T9" fmla="*/ 1 h 19"/>
                  <a:gd name="T10" fmla="*/ 0 w 19"/>
                  <a:gd name="T11" fmla="*/ 1 h 19"/>
                  <a:gd name="T12" fmla="*/ 0 w 19"/>
                  <a:gd name="T13" fmla="*/ 0 h 19"/>
                  <a:gd name="T14" fmla="*/ 0 60000 65536"/>
                  <a:gd name="T15" fmla="*/ 0 60000 65536"/>
                  <a:gd name="T16" fmla="*/ 0 60000 65536"/>
                  <a:gd name="T17" fmla="*/ 0 60000 65536"/>
                  <a:gd name="T18" fmla="*/ 0 60000 65536"/>
                  <a:gd name="T19" fmla="*/ 0 60000 65536"/>
                  <a:gd name="T20" fmla="*/ 0 60000 65536"/>
                  <a:gd name="T21" fmla="*/ 0 w 19"/>
                  <a:gd name="T22" fmla="*/ 0 h 19"/>
                  <a:gd name="T23" fmla="*/ 19 w 19"/>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9">
                    <a:moveTo>
                      <a:pt x="12" y="0"/>
                    </a:moveTo>
                    <a:lnTo>
                      <a:pt x="19" y="16"/>
                    </a:lnTo>
                    <a:lnTo>
                      <a:pt x="0" y="19"/>
                    </a:lnTo>
                    <a:lnTo>
                      <a:pt x="1" y="13"/>
                    </a:lnTo>
                    <a:lnTo>
                      <a:pt x="3" y="7"/>
                    </a:lnTo>
                    <a:lnTo>
                      <a:pt x="4" y="2"/>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17" name="Freeform 377"/>
              <p:cNvSpPr>
                <a:spLocks/>
              </p:cNvSpPr>
              <p:nvPr/>
            </p:nvSpPr>
            <p:spPr bwMode="auto">
              <a:xfrm>
                <a:off x="3661" y="13012"/>
                <a:ext cx="15" cy="11"/>
              </a:xfrm>
              <a:custGeom>
                <a:avLst/>
                <a:gdLst>
                  <a:gd name="T0" fmla="*/ 0 w 45"/>
                  <a:gd name="T1" fmla="*/ 0 h 22"/>
                  <a:gd name="T2" fmla="*/ 0 w 45"/>
                  <a:gd name="T3" fmla="*/ 1 h 22"/>
                  <a:gd name="T4" fmla="*/ 0 w 45"/>
                  <a:gd name="T5" fmla="*/ 1 h 22"/>
                  <a:gd name="T6" fmla="*/ 0 w 45"/>
                  <a:gd name="T7" fmla="*/ 1 h 22"/>
                  <a:gd name="T8" fmla="*/ 0 w 45"/>
                  <a:gd name="T9" fmla="*/ 1 h 22"/>
                  <a:gd name="T10" fmla="*/ 0 w 45"/>
                  <a:gd name="T11" fmla="*/ 1 h 22"/>
                  <a:gd name="T12" fmla="*/ 0 w 45"/>
                  <a:gd name="T13" fmla="*/ 1 h 22"/>
                  <a:gd name="T14" fmla="*/ 0 w 45"/>
                  <a:gd name="T15" fmla="*/ 1 h 22"/>
                  <a:gd name="T16" fmla="*/ 0 w 45"/>
                  <a:gd name="T17" fmla="*/ 1 h 22"/>
                  <a:gd name="T18" fmla="*/ 0 w 45"/>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
                  <a:gd name="T31" fmla="*/ 0 h 22"/>
                  <a:gd name="T32" fmla="*/ 45 w 45"/>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 h="22">
                    <a:moveTo>
                      <a:pt x="11" y="0"/>
                    </a:moveTo>
                    <a:lnTo>
                      <a:pt x="45" y="4"/>
                    </a:lnTo>
                    <a:lnTo>
                      <a:pt x="38" y="12"/>
                    </a:lnTo>
                    <a:lnTo>
                      <a:pt x="28" y="19"/>
                    </a:lnTo>
                    <a:lnTo>
                      <a:pt x="13" y="22"/>
                    </a:lnTo>
                    <a:lnTo>
                      <a:pt x="0" y="17"/>
                    </a:lnTo>
                    <a:lnTo>
                      <a:pt x="1" y="11"/>
                    </a:lnTo>
                    <a:lnTo>
                      <a:pt x="6" y="7"/>
                    </a:lnTo>
                    <a:lnTo>
                      <a:pt x="9" y="4"/>
                    </a:lnTo>
                    <a:lnTo>
                      <a:pt x="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18" name="Freeform 378"/>
              <p:cNvSpPr>
                <a:spLocks/>
              </p:cNvSpPr>
              <p:nvPr/>
            </p:nvSpPr>
            <p:spPr bwMode="auto">
              <a:xfrm>
                <a:off x="3679" y="12918"/>
                <a:ext cx="7" cy="8"/>
              </a:xfrm>
              <a:custGeom>
                <a:avLst/>
                <a:gdLst>
                  <a:gd name="T0" fmla="*/ 0 w 19"/>
                  <a:gd name="T1" fmla="*/ 0 h 17"/>
                  <a:gd name="T2" fmla="*/ 0 w 19"/>
                  <a:gd name="T3" fmla="*/ 0 h 17"/>
                  <a:gd name="T4" fmla="*/ 0 w 19"/>
                  <a:gd name="T5" fmla="*/ 0 h 17"/>
                  <a:gd name="T6" fmla="*/ 0 w 19"/>
                  <a:gd name="T7" fmla="*/ 0 h 17"/>
                  <a:gd name="T8" fmla="*/ 0 w 19"/>
                  <a:gd name="T9" fmla="*/ 0 h 17"/>
                  <a:gd name="T10" fmla="*/ 0 w 19"/>
                  <a:gd name="T11" fmla="*/ 0 h 17"/>
                  <a:gd name="T12" fmla="*/ 0 w 19"/>
                  <a:gd name="T13" fmla="*/ 0 h 17"/>
                  <a:gd name="T14" fmla="*/ 0 60000 65536"/>
                  <a:gd name="T15" fmla="*/ 0 60000 65536"/>
                  <a:gd name="T16" fmla="*/ 0 60000 65536"/>
                  <a:gd name="T17" fmla="*/ 0 60000 65536"/>
                  <a:gd name="T18" fmla="*/ 0 60000 65536"/>
                  <a:gd name="T19" fmla="*/ 0 60000 65536"/>
                  <a:gd name="T20" fmla="*/ 0 60000 65536"/>
                  <a:gd name="T21" fmla="*/ 0 w 19"/>
                  <a:gd name="T22" fmla="*/ 0 h 17"/>
                  <a:gd name="T23" fmla="*/ 19 w 19"/>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7">
                    <a:moveTo>
                      <a:pt x="8" y="0"/>
                    </a:moveTo>
                    <a:lnTo>
                      <a:pt x="19" y="0"/>
                    </a:lnTo>
                    <a:lnTo>
                      <a:pt x="15" y="17"/>
                    </a:lnTo>
                    <a:lnTo>
                      <a:pt x="8" y="12"/>
                    </a:lnTo>
                    <a:lnTo>
                      <a:pt x="2" y="9"/>
                    </a:lnTo>
                    <a:lnTo>
                      <a:pt x="0" y="4"/>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19" name="Freeform 379"/>
              <p:cNvSpPr>
                <a:spLocks/>
              </p:cNvSpPr>
              <p:nvPr/>
            </p:nvSpPr>
            <p:spPr bwMode="auto">
              <a:xfrm>
                <a:off x="3685" y="12883"/>
                <a:ext cx="7" cy="15"/>
              </a:xfrm>
              <a:custGeom>
                <a:avLst/>
                <a:gdLst>
                  <a:gd name="T0" fmla="*/ 0 w 22"/>
                  <a:gd name="T1" fmla="*/ 0 h 29"/>
                  <a:gd name="T2" fmla="*/ 0 w 22"/>
                  <a:gd name="T3" fmla="*/ 0 h 29"/>
                  <a:gd name="T4" fmla="*/ 0 w 22"/>
                  <a:gd name="T5" fmla="*/ 1 h 29"/>
                  <a:gd name="T6" fmla="*/ 0 w 22"/>
                  <a:gd name="T7" fmla="*/ 1 h 29"/>
                  <a:gd name="T8" fmla="*/ 0 w 22"/>
                  <a:gd name="T9" fmla="*/ 1 h 29"/>
                  <a:gd name="T10" fmla="*/ 0 w 22"/>
                  <a:gd name="T11" fmla="*/ 1 h 29"/>
                  <a:gd name="T12" fmla="*/ 0 w 22"/>
                  <a:gd name="T13" fmla="*/ 1 h 29"/>
                  <a:gd name="T14" fmla="*/ 0 w 22"/>
                  <a:gd name="T15" fmla="*/ 1 h 29"/>
                  <a:gd name="T16" fmla="*/ 0 w 22"/>
                  <a:gd name="T17" fmla="*/ 1 h 29"/>
                  <a:gd name="T18" fmla="*/ 0 w 22"/>
                  <a:gd name="T19" fmla="*/ 1 h 29"/>
                  <a:gd name="T20" fmla="*/ 0 w 22"/>
                  <a:gd name="T21" fmla="*/ 1 h 29"/>
                  <a:gd name="T22" fmla="*/ 0 w 22"/>
                  <a:gd name="T23" fmla="*/ 0 h 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29"/>
                  <a:gd name="T38" fmla="*/ 22 w 22"/>
                  <a:gd name="T39" fmla="*/ 29 h 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29">
                    <a:moveTo>
                      <a:pt x="15" y="0"/>
                    </a:moveTo>
                    <a:lnTo>
                      <a:pt x="22" y="0"/>
                    </a:lnTo>
                    <a:lnTo>
                      <a:pt x="15" y="6"/>
                    </a:lnTo>
                    <a:lnTo>
                      <a:pt x="14" y="15"/>
                    </a:lnTo>
                    <a:lnTo>
                      <a:pt x="12" y="22"/>
                    </a:lnTo>
                    <a:lnTo>
                      <a:pt x="11" y="29"/>
                    </a:lnTo>
                    <a:lnTo>
                      <a:pt x="3" y="27"/>
                    </a:lnTo>
                    <a:lnTo>
                      <a:pt x="0" y="25"/>
                    </a:lnTo>
                    <a:lnTo>
                      <a:pt x="0" y="22"/>
                    </a:lnTo>
                    <a:lnTo>
                      <a:pt x="3" y="19"/>
                    </a:lnTo>
                    <a:lnTo>
                      <a:pt x="11" y="9"/>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20" name="Freeform 380"/>
              <p:cNvSpPr>
                <a:spLocks/>
              </p:cNvSpPr>
              <p:nvPr/>
            </p:nvSpPr>
            <p:spPr bwMode="auto">
              <a:xfrm>
                <a:off x="3674" y="12984"/>
                <a:ext cx="13" cy="12"/>
              </a:xfrm>
              <a:custGeom>
                <a:avLst/>
                <a:gdLst>
                  <a:gd name="T0" fmla="*/ 0 w 40"/>
                  <a:gd name="T1" fmla="*/ 0 h 25"/>
                  <a:gd name="T2" fmla="*/ 0 w 40"/>
                  <a:gd name="T3" fmla="*/ 0 h 25"/>
                  <a:gd name="T4" fmla="*/ 0 w 40"/>
                  <a:gd name="T5" fmla="*/ 0 h 25"/>
                  <a:gd name="T6" fmla="*/ 0 w 40"/>
                  <a:gd name="T7" fmla="*/ 0 h 25"/>
                  <a:gd name="T8" fmla="*/ 0 w 40"/>
                  <a:gd name="T9" fmla="*/ 0 h 25"/>
                  <a:gd name="T10" fmla="*/ 0 w 40"/>
                  <a:gd name="T11" fmla="*/ 0 h 25"/>
                  <a:gd name="T12" fmla="*/ 0 w 40"/>
                  <a:gd name="T13" fmla="*/ 0 h 25"/>
                  <a:gd name="T14" fmla="*/ 0 w 40"/>
                  <a:gd name="T15" fmla="*/ 0 h 25"/>
                  <a:gd name="T16" fmla="*/ 0 w 40"/>
                  <a:gd name="T17" fmla="*/ 0 h 25"/>
                  <a:gd name="T18" fmla="*/ 0 w 40"/>
                  <a:gd name="T19" fmla="*/ 0 h 25"/>
                  <a:gd name="T20" fmla="*/ 0 w 40"/>
                  <a:gd name="T21" fmla="*/ 0 h 25"/>
                  <a:gd name="T22" fmla="*/ 0 w 40"/>
                  <a:gd name="T23" fmla="*/ 0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
                  <a:gd name="T37" fmla="*/ 0 h 25"/>
                  <a:gd name="T38" fmla="*/ 40 w 40"/>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 h="25">
                    <a:moveTo>
                      <a:pt x="21" y="0"/>
                    </a:moveTo>
                    <a:lnTo>
                      <a:pt x="32" y="3"/>
                    </a:lnTo>
                    <a:lnTo>
                      <a:pt x="40" y="11"/>
                    </a:lnTo>
                    <a:lnTo>
                      <a:pt x="40" y="25"/>
                    </a:lnTo>
                    <a:lnTo>
                      <a:pt x="29" y="24"/>
                    </a:lnTo>
                    <a:lnTo>
                      <a:pt x="21" y="21"/>
                    </a:lnTo>
                    <a:lnTo>
                      <a:pt x="12" y="18"/>
                    </a:lnTo>
                    <a:lnTo>
                      <a:pt x="6" y="15"/>
                    </a:lnTo>
                    <a:lnTo>
                      <a:pt x="0" y="11"/>
                    </a:lnTo>
                    <a:lnTo>
                      <a:pt x="0" y="7"/>
                    </a:lnTo>
                    <a:lnTo>
                      <a:pt x="6" y="3"/>
                    </a:lnTo>
                    <a:lnTo>
                      <a:pt x="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21" name="Freeform 381"/>
              <p:cNvSpPr>
                <a:spLocks/>
              </p:cNvSpPr>
              <p:nvPr/>
            </p:nvSpPr>
            <p:spPr bwMode="auto">
              <a:xfrm>
                <a:off x="3684" y="12951"/>
                <a:ext cx="14" cy="18"/>
              </a:xfrm>
              <a:custGeom>
                <a:avLst/>
                <a:gdLst>
                  <a:gd name="T0" fmla="*/ 0 w 42"/>
                  <a:gd name="T1" fmla="*/ 0 h 38"/>
                  <a:gd name="T2" fmla="*/ 0 w 42"/>
                  <a:gd name="T3" fmla="*/ 0 h 38"/>
                  <a:gd name="T4" fmla="*/ 0 w 42"/>
                  <a:gd name="T5" fmla="*/ 0 h 38"/>
                  <a:gd name="T6" fmla="*/ 0 w 42"/>
                  <a:gd name="T7" fmla="*/ 0 h 38"/>
                  <a:gd name="T8" fmla="*/ 0 w 42"/>
                  <a:gd name="T9" fmla="*/ 0 h 38"/>
                  <a:gd name="T10" fmla="*/ 0 w 42"/>
                  <a:gd name="T11" fmla="*/ 0 h 38"/>
                  <a:gd name="T12" fmla="*/ 0 w 42"/>
                  <a:gd name="T13" fmla="*/ 0 h 38"/>
                  <a:gd name="T14" fmla="*/ 0 w 42"/>
                  <a:gd name="T15" fmla="*/ 0 h 38"/>
                  <a:gd name="T16" fmla="*/ 0 w 42"/>
                  <a:gd name="T17" fmla="*/ 0 h 38"/>
                  <a:gd name="T18" fmla="*/ 0 w 42"/>
                  <a:gd name="T19" fmla="*/ 0 h 38"/>
                  <a:gd name="T20" fmla="*/ 0 w 42"/>
                  <a:gd name="T21" fmla="*/ 0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38"/>
                  <a:gd name="T35" fmla="*/ 42 w 42"/>
                  <a:gd name="T36" fmla="*/ 38 h 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38">
                    <a:moveTo>
                      <a:pt x="12" y="3"/>
                    </a:moveTo>
                    <a:lnTo>
                      <a:pt x="20" y="0"/>
                    </a:lnTo>
                    <a:lnTo>
                      <a:pt x="31" y="3"/>
                    </a:lnTo>
                    <a:lnTo>
                      <a:pt x="36" y="7"/>
                    </a:lnTo>
                    <a:lnTo>
                      <a:pt x="42" y="13"/>
                    </a:lnTo>
                    <a:lnTo>
                      <a:pt x="38" y="38"/>
                    </a:lnTo>
                    <a:lnTo>
                      <a:pt x="0" y="29"/>
                    </a:lnTo>
                    <a:lnTo>
                      <a:pt x="3" y="22"/>
                    </a:lnTo>
                    <a:lnTo>
                      <a:pt x="7" y="15"/>
                    </a:lnTo>
                    <a:lnTo>
                      <a:pt x="9" y="9"/>
                    </a:lnTo>
                    <a:lnTo>
                      <a:pt x="1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22" name="Freeform 382"/>
              <p:cNvSpPr>
                <a:spLocks/>
              </p:cNvSpPr>
              <p:nvPr/>
            </p:nvSpPr>
            <p:spPr bwMode="auto">
              <a:xfrm>
                <a:off x="3696" y="12924"/>
                <a:ext cx="12" cy="10"/>
              </a:xfrm>
              <a:custGeom>
                <a:avLst/>
                <a:gdLst>
                  <a:gd name="T0" fmla="*/ 0 w 37"/>
                  <a:gd name="T1" fmla="*/ 0 h 22"/>
                  <a:gd name="T2" fmla="*/ 0 w 37"/>
                  <a:gd name="T3" fmla="*/ 0 h 22"/>
                  <a:gd name="T4" fmla="*/ 0 w 37"/>
                  <a:gd name="T5" fmla="*/ 0 h 22"/>
                  <a:gd name="T6" fmla="*/ 0 w 37"/>
                  <a:gd name="T7" fmla="*/ 0 h 22"/>
                  <a:gd name="T8" fmla="*/ 0 w 37"/>
                  <a:gd name="T9" fmla="*/ 0 h 22"/>
                  <a:gd name="T10" fmla="*/ 0 w 37"/>
                  <a:gd name="T11" fmla="*/ 0 h 22"/>
                  <a:gd name="T12" fmla="*/ 0 w 37"/>
                  <a:gd name="T13" fmla="*/ 0 h 22"/>
                  <a:gd name="T14" fmla="*/ 0 w 37"/>
                  <a:gd name="T15" fmla="*/ 0 h 22"/>
                  <a:gd name="T16" fmla="*/ 0 w 37"/>
                  <a:gd name="T17" fmla="*/ 0 h 22"/>
                  <a:gd name="T18" fmla="*/ 0 w 37"/>
                  <a:gd name="T19" fmla="*/ 0 h 22"/>
                  <a:gd name="T20" fmla="*/ 0 w 37"/>
                  <a:gd name="T21" fmla="*/ 0 h 22"/>
                  <a:gd name="T22" fmla="*/ 0 w 37"/>
                  <a:gd name="T23" fmla="*/ 0 h 22"/>
                  <a:gd name="T24" fmla="*/ 0 w 37"/>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2"/>
                  <a:gd name="T41" fmla="*/ 37 w 37"/>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2">
                    <a:moveTo>
                      <a:pt x="7" y="0"/>
                    </a:moveTo>
                    <a:lnTo>
                      <a:pt x="10" y="0"/>
                    </a:lnTo>
                    <a:lnTo>
                      <a:pt x="16" y="0"/>
                    </a:lnTo>
                    <a:lnTo>
                      <a:pt x="22" y="0"/>
                    </a:lnTo>
                    <a:lnTo>
                      <a:pt x="29" y="4"/>
                    </a:lnTo>
                    <a:lnTo>
                      <a:pt x="32" y="6"/>
                    </a:lnTo>
                    <a:lnTo>
                      <a:pt x="37" y="10"/>
                    </a:lnTo>
                    <a:lnTo>
                      <a:pt x="35" y="14"/>
                    </a:lnTo>
                    <a:lnTo>
                      <a:pt x="32" y="22"/>
                    </a:lnTo>
                    <a:lnTo>
                      <a:pt x="18" y="21"/>
                    </a:lnTo>
                    <a:lnTo>
                      <a:pt x="6" y="17"/>
                    </a:lnTo>
                    <a:lnTo>
                      <a:pt x="0" y="10"/>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23" name="Freeform 383"/>
              <p:cNvSpPr>
                <a:spLocks/>
              </p:cNvSpPr>
              <p:nvPr/>
            </p:nvSpPr>
            <p:spPr bwMode="auto">
              <a:xfrm>
                <a:off x="3681" y="13049"/>
                <a:ext cx="6" cy="15"/>
              </a:xfrm>
              <a:custGeom>
                <a:avLst/>
                <a:gdLst>
                  <a:gd name="T0" fmla="*/ 0 w 19"/>
                  <a:gd name="T1" fmla="*/ 0 h 30"/>
                  <a:gd name="T2" fmla="*/ 0 w 19"/>
                  <a:gd name="T3" fmla="*/ 0 h 30"/>
                  <a:gd name="T4" fmla="*/ 0 w 19"/>
                  <a:gd name="T5" fmla="*/ 1 h 30"/>
                  <a:gd name="T6" fmla="*/ 0 w 19"/>
                  <a:gd name="T7" fmla="*/ 1 h 30"/>
                  <a:gd name="T8" fmla="*/ 0 w 19"/>
                  <a:gd name="T9" fmla="*/ 1 h 30"/>
                  <a:gd name="T10" fmla="*/ 0 w 19"/>
                  <a:gd name="T11" fmla="*/ 1 h 30"/>
                  <a:gd name="T12" fmla="*/ 0 w 19"/>
                  <a:gd name="T13" fmla="*/ 1 h 30"/>
                  <a:gd name="T14" fmla="*/ 0 w 19"/>
                  <a:gd name="T15" fmla="*/ 1 h 30"/>
                  <a:gd name="T16" fmla="*/ 0 w 19"/>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30"/>
                  <a:gd name="T29" fmla="*/ 19 w 19"/>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30">
                    <a:moveTo>
                      <a:pt x="10" y="0"/>
                    </a:moveTo>
                    <a:lnTo>
                      <a:pt x="19" y="0"/>
                    </a:lnTo>
                    <a:lnTo>
                      <a:pt x="10" y="30"/>
                    </a:lnTo>
                    <a:lnTo>
                      <a:pt x="1" y="27"/>
                    </a:lnTo>
                    <a:lnTo>
                      <a:pt x="0" y="24"/>
                    </a:lnTo>
                    <a:lnTo>
                      <a:pt x="0" y="21"/>
                    </a:lnTo>
                    <a:lnTo>
                      <a:pt x="3" y="18"/>
                    </a:lnTo>
                    <a:lnTo>
                      <a:pt x="8" y="9"/>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24" name="Freeform 384"/>
              <p:cNvSpPr>
                <a:spLocks/>
              </p:cNvSpPr>
              <p:nvPr/>
            </p:nvSpPr>
            <p:spPr bwMode="auto">
              <a:xfrm>
                <a:off x="3703" y="12906"/>
                <a:ext cx="10" cy="4"/>
              </a:xfrm>
              <a:custGeom>
                <a:avLst/>
                <a:gdLst>
                  <a:gd name="T0" fmla="*/ 0 w 29"/>
                  <a:gd name="T1" fmla="*/ 0 h 8"/>
                  <a:gd name="T2" fmla="*/ 0 w 29"/>
                  <a:gd name="T3" fmla="*/ 1 h 8"/>
                  <a:gd name="T4" fmla="*/ 0 w 29"/>
                  <a:gd name="T5" fmla="*/ 1 h 8"/>
                  <a:gd name="T6" fmla="*/ 0 w 29"/>
                  <a:gd name="T7" fmla="*/ 1 h 8"/>
                  <a:gd name="T8" fmla="*/ 0 w 29"/>
                  <a:gd name="T9" fmla="*/ 1 h 8"/>
                  <a:gd name="T10" fmla="*/ 0 w 29"/>
                  <a:gd name="T11" fmla="*/ 0 h 8"/>
                  <a:gd name="T12" fmla="*/ 0 w 29"/>
                  <a:gd name="T13" fmla="*/ 0 h 8"/>
                  <a:gd name="T14" fmla="*/ 0 w 29"/>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8"/>
                  <a:gd name="T26" fmla="*/ 29 w 29"/>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8">
                    <a:moveTo>
                      <a:pt x="22" y="0"/>
                    </a:moveTo>
                    <a:lnTo>
                      <a:pt x="26" y="4"/>
                    </a:lnTo>
                    <a:lnTo>
                      <a:pt x="29" y="8"/>
                    </a:lnTo>
                    <a:lnTo>
                      <a:pt x="0" y="6"/>
                    </a:lnTo>
                    <a:lnTo>
                      <a:pt x="3" y="2"/>
                    </a:lnTo>
                    <a:lnTo>
                      <a:pt x="9" y="0"/>
                    </a:lnTo>
                    <a:lnTo>
                      <a:pt x="15" y="0"/>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25" name="Freeform 385"/>
              <p:cNvSpPr>
                <a:spLocks/>
              </p:cNvSpPr>
              <p:nvPr/>
            </p:nvSpPr>
            <p:spPr bwMode="auto">
              <a:xfrm>
                <a:off x="3706" y="12875"/>
                <a:ext cx="14" cy="16"/>
              </a:xfrm>
              <a:custGeom>
                <a:avLst/>
                <a:gdLst>
                  <a:gd name="T0" fmla="*/ 0 w 44"/>
                  <a:gd name="T1" fmla="*/ 0 h 33"/>
                  <a:gd name="T2" fmla="*/ 0 w 44"/>
                  <a:gd name="T3" fmla="*/ 0 h 33"/>
                  <a:gd name="T4" fmla="*/ 0 w 44"/>
                  <a:gd name="T5" fmla="*/ 0 h 33"/>
                  <a:gd name="T6" fmla="*/ 0 w 44"/>
                  <a:gd name="T7" fmla="*/ 0 h 33"/>
                  <a:gd name="T8" fmla="*/ 0 w 44"/>
                  <a:gd name="T9" fmla="*/ 0 h 33"/>
                  <a:gd name="T10" fmla="*/ 0 w 44"/>
                  <a:gd name="T11" fmla="*/ 0 h 33"/>
                  <a:gd name="T12" fmla="*/ 0 w 44"/>
                  <a:gd name="T13" fmla="*/ 0 h 33"/>
                  <a:gd name="T14" fmla="*/ 0 w 44"/>
                  <a:gd name="T15" fmla="*/ 0 h 33"/>
                  <a:gd name="T16" fmla="*/ 0 w 44"/>
                  <a:gd name="T17" fmla="*/ 0 h 33"/>
                  <a:gd name="T18" fmla="*/ 0 w 44"/>
                  <a:gd name="T19" fmla="*/ 0 h 33"/>
                  <a:gd name="T20" fmla="*/ 0 w 44"/>
                  <a:gd name="T21" fmla="*/ 0 h 33"/>
                  <a:gd name="T22" fmla="*/ 0 w 44"/>
                  <a:gd name="T23" fmla="*/ 0 h 33"/>
                  <a:gd name="T24" fmla="*/ 0 w 44"/>
                  <a:gd name="T25" fmla="*/ 0 h 33"/>
                  <a:gd name="T26" fmla="*/ 0 w 44"/>
                  <a:gd name="T27" fmla="*/ 0 h 33"/>
                  <a:gd name="T28" fmla="*/ 0 w 44"/>
                  <a:gd name="T29" fmla="*/ 0 h 33"/>
                  <a:gd name="T30" fmla="*/ 0 w 44"/>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4"/>
                  <a:gd name="T49" fmla="*/ 0 h 33"/>
                  <a:gd name="T50" fmla="*/ 44 w 44"/>
                  <a:gd name="T51" fmla="*/ 33 h 3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4" h="33">
                    <a:moveTo>
                      <a:pt x="27" y="0"/>
                    </a:moveTo>
                    <a:lnTo>
                      <a:pt x="44" y="0"/>
                    </a:lnTo>
                    <a:lnTo>
                      <a:pt x="44" y="7"/>
                    </a:lnTo>
                    <a:lnTo>
                      <a:pt x="43" y="14"/>
                    </a:lnTo>
                    <a:lnTo>
                      <a:pt x="37" y="18"/>
                    </a:lnTo>
                    <a:lnTo>
                      <a:pt x="32" y="22"/>
                    </a:lnTo>
                    <a:lnTo>
                      <a:pt x="24" y="24"/>
                    </a:lnTo>
                    <a:lnTo>
                      <a:pt x="16" y="27"/>
                    </a:lnTo>
                    <a:lnTo>
                      <a:pt x="8" y="30"/>
                    </a:lnTo>
                    <a:lnTo>
                      <a:pt x="0" y="33"/>
                    </a:lnTo>
                    <a:lnTo>
                      <a:pt x="3" y="27"/>
                    </a:lnTo>
                    <a:lnTo>
                      <a:pt x="6" y="22"/>
                    </a:lnTo>
                    <a:lnTo>
                      <a:pt x="9" y="16"/>
                    </a:lnTo>
                    <a:lnTo>
                      <a:pt x="12" y="12"/>
                    </a:lnTo>
                    <a:lnTo>
                      <a:pt x="18" y="3"/>
                    </a:lnTo>
                    <a:lnTo>
                      <a:pt x="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26" name="Freeform 386"/>
              <p:cNvSpPr>
                <a:spLocks/>
              </p:cNvSpPr>
              <p:nvPr/>
            </p:nvSpPr>
            <p:spPr bwMode="auto">
              <a:xfrm>
                <a:off x="3688" y="13022"/>
                <a:ext cx="7" cy="9"/>
              </a:xfrm>
              <a:custGeom>
                <a:avLst/>
                <a:gdLst>
                  <a:gd name="T0" fmla="*/ 0 w 19"/>
                  <a:gd name="T1" fmla="*/ 0 h 20"/>
                  <a:gd name="T2" fmla="*/ 0 w 19"/>
                  <a:gd name="T3" fmla="*/ 0 h 20"/>
                  <a:gd name="T4" fmla="*/ 0 w 19"/>
                  <a:gd name="T5" fmla="*/ 0 h 20"/>
                  <a:gd name="T6" fmla="*/ 0 w 19"/>
                  <a:gd name="T7" fmla="*/ 0 h 20"/>
                  <a:gd name="T8" fmla="*/ 0 w 19"/>
                  <a:gd name="T9" fmla="*/ 0 h 20"/>
                  <a:gd name="T10" fmla="*/ 0 w 19"/>
                  <a:gd name="T11" fmla="*/ 0 h 20"/>
                  <a:gd name="T12" fmla="*/ 0 w 19"/>
                  <a:gd name="T13" fmla="*/ 0 h 20"/>
                  <a:gd name="T14" fmla="*/ 0 w 19"/>
                  <a:gd name="T15" fmla="*/ 0 h 20"/>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20"/>
                  <a:gd name="T26" fmla="*/ 19 w 19"/>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20">
                    <a:moveTo>
                      <a:pt x="19" y="0"/>
                    </a:moveTo>
                    <a:lnTo>
                      <a:pt x="11" y="20"/>
                    </a:lnTo>
                    <a:lnTo>
                      <a:pt x="4" y="16"/>
                    </a:lnTo>
                    <a:lnTo>
                      <a:pt x="1" y="13"/>
                    </a:lnTo>
                    <a:lnTo>
                      <a:pt x="0" y="10"/>
                    </a:lnTo>
                    <a:lnTo>
                      <a:pt x="3" y="7"/>
                    </a:lnTo>
                    <a:lnTo>
                      <a:pt x="10" y="0"/>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27" name="Freeform 387"/>
              <p:cNvSpPr>
                <a:spLocks/>
              </p:cNvSpPr>
              <p:nvPr/>
            </p:nvSpPr>
            <p:spPr bwMode="auto">
              <a:xfrm>
                <a:off x="3696" y="12997"/>
                <a:ext cx="7" cy="14"/>
              </a:xfrm>
              <a:custGeom>
                <a:avLst/>
                <a:gdLst>
                  <a:gd name="T0" fmla="*/ 0 w 23"/>
                  <a:gd name="T1" fmla="*/ 0 h 26"/>
                  <a:gd name="T2" fmla="*/ 0 w 23"/>
                  <a:gd name="T3" fmla="*/ 1 h 26"/>
                  <a:gd name="T4" fmla="*/ 0 w 23"/>
                  <a:gd name="T5" fmla="*/ 1 h 26"/>
                  <a:gd name="T6" fmla="*/ 0 w 23"/>
                  <a:gd name="T7" fmla="*/ 1 h 26"/>
                  <a:gd name="T8" fmla="*/ 0 w 23"/>
                  <a:gd name="T9" fmla="*/ 1 h 26"/>
                  <a:gd name="T10" fmla="*/ 0 w 23"/>
                  <a:gd name="T11" fmla="*/ 1 h 26"/>
                  <a:gd name="T12" fmla="*/ 0 w 23"/>
                  <a:gd name="T13" fmla="*/ 1 h 26"/>
                  <a:gd name="T14" fmla="*/ 0 w 23"/>
                  <a:gd name="T15" fmla="*/ 1 h 26"/>
                  <a:gd name="T16" fmla="*/ 0 w 23"/>
                  <a:gd name="T17" fmla="*/ 1 h 26"/>
                  <a:gd name="T18" fmla="*/ 0 w 23"/>
                  <a:gd name="T19" fmla="*/ 0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26"/>
                  <a:gd name="T32" fmla="*/ 23 w 23"/>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26">
                    <a:moveTo>
                      <a:pt x="8" y="0"/>
                    </a:moveTo>
                    <a:lnTo>
                      <a:pt x="17" y="1"/>
                    </a:lnTo>
                    <a:lnTo>
                      <a:pt x="21" y="6"/>
                    </a:lnTo>
                    <a:lnTo>
                      <a:pt x="23" y="12"/>
                    </a:lnTo>
                    <a:lnTo>
                      <a:pt x="21" y="19"/>
                    </a:lnTo>
                    <a:lnTo>
                      <a:pt x="16" y="23"/>
                    </a:lnTo>
                    <a:lnTo>
                      <a:pt x="11" y="26"/>
                    </a:lnTo>
                    <a:lnTo>
                      <a:pt x="4" y="25"/>
                    </a:lnTo>
                    <a:lnTo>
                      <a:pt x="0" y="22"/>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28" name="Freeform 388"/>
              <p:cNvSpPr>
                <a:spLocks/>
              </p:cNvSpPr>
              <p:nvPr/>
            </p:nvSpPr>
            <p:spPr bwMode="auto">
              <a:xfrm>
                <a:off x="3717" y="12838"/>
                <a:ext cx="14" cy="24"/>
              </a:xfrm>
              <a:custGeom>
                <a:avLst/>
                <a:gdLst>
                  <a:gd name="T0" fmla="*/ 0 w 41"/>
                  <a:gd name="T1" fmla="*/ 0 h 46"/>
                  <a:gd name="T2" fmla="*/ 0 w 41"/>
                  <a:gd name="T3" fmla="*/ 1 h 46"/>
                  <a:gd name="T4" fmla="*/ 0 w 41"/>
                  <a:gd name="T5" fmla="*/ 1 h 46"/>
                  <a:gd name="T6" fmla="*/ 0 w 41"/>
                  <a:gd name="T7" fmla="*/ 1 h 46"/>
                  <a:gd name="T8" fmla="*/ 0 w 41"/>
                  <a:gd name="T9" fmla="*/ 1 h 46"/>
                  <a:gd name="T10" fmla="*/ 0 w 41"/>
                  <a:gd name="T11" fmla="*/ 1 h 46"/>
                  <a:gd name="T12" fmla="*/ 0 w 41"/>
                  <a:gd name="T13" fmla="*/ 1 h 46"/>
                  <a:gd name="T14" fmla="*/ 0 w 41"/>
                  <a:gd name="T15" fmla="*/ 1 h 46"/>
                  <a:gd name="T16" fmla="*/ 0 w 41"/>
                  <a:gd name="T17" fmla="*/ 1 h 46"/>
                  <a:gd name="T18" fmla="*/ 0 w 41"/>
                  <a:gd name="T19" fmla="*/ 1 h 46"/>
                  <a:gd name="T20" fmla="*/ 0 w 41"/>
                  <a:gd name="T21" fmla="*/ 1 h 46"/>
                  <a:gd name="T22" fmla="*/ 0 w 41"/>
                  <a:gd name="T23" fmla="*/ 1 h 46"/>
                  <a:gd name="T24" fmla="*/ 0 w 41"/>
                  <a:gd name="T25" fmla="*/ 1 h 46"/>
                  <a:gd name="T26" fmla="*/ 0 w 41"/>
                  <a:gd name="T27" fmla="*/ 1 h 46"/>
                  <a:gd name="T28" fmla="*/ 0 w 41"/>
                  <a:gd name="T29" fmla="*/ 1 h 46"/>
                  <a:gd name="T30" fmla="*/ 0 w 41"/>
                  <a:gd name="T31" fmla="*/ 1 h 46"/>
                  <a:gd name="T32" fmla="*/ 0 w 41"/>
                  <a:gd name="T33" fmla="*/ 0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1"/>
                  <a:gd name="T52" fmla="*/ 0 h 46"/>
                  <a:gd name="T53" fmla="*/ 41 w 41"/>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1" h="46">
                    <a:moveTo>
                      <a:pt x="41" y="0"/>
                    </a:moveTo>
                    <a:lnTo>
                      <a:pt x="41" y="6"/>
                    </a:lnTo>
                    <a:lnTo>
                      <a:pt x="41" y="15"/>
                    </a:lnTo>
                    <a:lnTo>
                      <a:pt x="38" y="22"/>
                    </a:lnTo>
                    <a:lnTo>
                      <a:pt x="35" y="31"/>
                    </a:lnTo>
                    <a:lnTo>
                      <a:pt x="28" y="36"/>
                    </a:lnTo>
                    <a:lnTo>
                      <a:pt x="20" y="42"/>
                    </a:lnTo>
                    <a:lnTo>
                      <a:pt x="10" y="45"/>
                    </a:lnTo>
                    <a:lnTo>
                      <a:pt x="0" y="46"/>
                    </a:lnTo>
                    <a:lnTo>
                      <a:pt x="4" y="39"/>
                    </a:lnTo>
                    <a:lnTo>
                      <a:pt x="9" y="33"/>
                    </a:lnTo>
                    <a:lnTo>
                      <a:pt x="12" y="25"/>
                    </a:lnTo>
                    <a:lnTo>
                      <a:pt x="16" y="19"/>
                    </a:lnTo>
                    <a:lnTo>
                      <a:pt x="20" y="11"/>
                    </a:lnTo>
                    <a:lnTo>
                      <a:pt x="26" y="6"/>
                    </a:lnTo>
                    <a:lnTo>
                      <a:pt x="32" y="1"/>
                    </a:lnTo>
                    <a:lnTo>
                      <a:pt x="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29" name="Freeform 389"/>
              <p:cNvSpPr>
                <a:spLocks/>
              </p:cNvSpPr>
              <p:nvPr/>
            </p:nvSpPr>
            <p:spPr bwMode="auto">
              <a:xfrm>
                <a:off x="3704" y="12964"/>
                <a:ext cx="10" cy="15"/>
              </a:xfrm>
              <a:custGeom>
                <a:avLst/>
                <a:gdLst>
                  <a:gd name="T0" fmla="*/ 0 w 29"/>
                  <a:gd name="T1" fmla="*/ 0 h 30"/>
                  <a:gd name="T2" fmla="*/ 0 w 29"/>
                  <a:gd name="T3" fmla="*/ 1 h 30"/>
                  <a:gd name="T4" fmla="*/ 0 w 29"/>
                  <a:gd name="T5" fmla="*/ 1 h 30"/>
                  <a:gd name="T6" fmla="*/ 0 w 29"/>
                  <a:gd name="T7" fmla="*/ 1 h 30"/>
                  <a:gd name="T8" fmla="*/ 0 w 29"/>
                  <a:gd name="T9" fmla="*/ 1 h 30"/>
                  <a:gd name="T10" fmla="*/ 0 w 29"/>
                  <a:gd name="T11" fmla="*/ 1 h 30"/>
                  <a:gd name="T12" fmla="*/ 0 w 29"/>
                  <a:gd name="T13" fmla="*/ 1 h 30"/>
                  <a:gd name="T14" fmla="*/ 0 w 29"/>
                  <a:gd name="T15" fmla="*/ 1 h 30"/>
                  <a:gd name="T16" fmla="*/ 0 w 29"/>
                  <a:gd name="T17" fmla="*/ 1 h 30"/>
                  <a:gd name="T18" fmla="*/ 0 w 29"/>
                  <a:gd name="T19" fmla="*/ 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30"/>
                  <a:gd name="T32" fmla="*/ 29 w 29"/>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30">
                    <a:moveTo>
                      <a:pt x="7" y="0"/>
                    </a:moveTo>
                    <a:lnTo>
                      <a:pt x="16" y="1"/>
                    </a:lnTo>
                    <a:lnTo>
                      <a:pt x="23" y="6"/>
                    </a:lnTo>
                    <a:lnTo>
                      <a:pt x="28" y="12"/>
                    </a:lnTo>
                    <a:lnTo>
                      <a:pt x="29" y="19"/>
                    </a:lnTo>
                    <a:lnTo>
                      <a:pt x="26" y="24"/>
                    </a:lnTo>
                    <a:lnTo>
                      <a:pt x="22" y="29"/>
                    </a:lnTo>
                    <a:lnTo>
                      <a:pt x="13" y="30"/>
                    </a:lnTo>
                    <a:lnTo>
                      <a:pt x="0" y="26"/>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30" name="Freeform 390"/>
              <p:cNvSpPr>
                <a:spLocks/>
              </p:cNvSpPr>
              <p:nvPr/>
            </p:nvSpPr>
            <p:spPr bwMode="auto">
              <a:xfrm>
                <a:off x="3713" y="12934"/>
                <a:ext cx="11" cy="8"/>
              </a:xfrm>
              <a:custGeom>
                <a:avLst/>
                <a:gdLst>
                  <a:gd name="T0" fmla="*/ 0 w 33"/>
                  <a:gd name="T1" fmla="*/ 1 h 16"/>
                  <a:gd name="T2" fmla="*/ 0 w 33"/>
                  <a:gd name="T3" fmla="*/ 0 h 16"/>
                  <a:gd name="T4" fmla="*/ 0 w 33"/>
                  <a:gd name="T5" fmla="*/ 1 h 16"/>
                  <a:gd name="T6" fmla="*/ 0 w 33"/>
                  <a:gd name="T7" fmla="*/ 1 h 16"/>
                  <a:gd name="T8" fmla="*/ 0 w 33"/>
                  <a:gd name="T9" fmla="*/ 1 h 16"/>
                  <a:gd name="T10" fmla="*/ 0 w 33"/>
                  <a:gd name="T11" fmla="*/ 1 h 16"/>
                  <a:gd name="T12" fmla="*/ 0 w 33"/>
                  <a:gd name="T13" fmla="*/ 1 h 16"/>
                  <a:gd name="T14" fmla="*/ 0 w 33"/>
                  <a:gd name="T15" fmla="*/ 1 h 16"/>
                  <a:gd name="T16" fmla="*/ 0 w 33"/>
                  <a:gd name="T17" fmla="*/ 1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16"/>
                  <a:gd name="T29" fmla="*/ 33 w 33"/>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16">
                    <a:moveTo>
                      <a:pt x="6" y="1"/>
                    </a:moveTo>
                    <a:lnTo>
                      <a:pt x="16" y="0"/>
                    </a:lnTo>
                    <a:lnTo>
                      <a:pt x="28" y="2"/>
                    </a:lnTo>
                    <a:lnTo>
                      <a:pt x="33" y="7"/>
                    </a:lnTo>
                    <a:lnTo>
                      <a:pt x="30" y="16"/>
                    </a:lnTo>
                    <a:lnTo>
                      <a:pt x="20" y="15"/>
                    </a:lnTo>
                    <a:lnTo>
                      <a:pt x="8" y="14"/>
                    </a:lnTo>
                    <a:lnTo>
                      <a:pt x="0" y="9"/>
                    </a:lnTo>
                    <a:lnTo>
                      <a:pt x="6"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31" name="Freeform 391"/>
              <p:cNvSpPr>
                <a:spLocks/>
              </p:cNvSpPr>
              <p:nvPr/>
            </p:nvSpPr>
            <p:spPr bwMode="auto">
              <a:xfrm>
                <a:off x="3721" y="12907"/>
                <a:ext cx="10" cy="11"/>
              </a:xfrm>
              <a:custGeom>
                <a:avLst/>
                <a:gdLst>
                  <a:gd name="T0" fmla="*/ 0 w 29"/>
                  <a:gd name="T1" fmla="*/ 0 h 21"/>
                  <a:gd name="T2" fmla="*/ 0 w 29"/>
                  <a:gd name="T3" fmla="*/ 0 h 21"/>
                  <a:gd name="T4" fmla="*/ 0 w 29"/>
                  <a:gd name="T5" fmla="*/ 1 h 21"/>
                  <a:gd name="T6" fmla="*/ 0 w 29"/>
                  <a:gd name="T7" fmla="*/ 1 h 21"/>
                  <a:gd name="T8" fmla="*/ 0 w 29"/>
                  <a:gd name="T9" fmla="*/ 1 h 21"/>
                  <a:gd name="T10" fmla="*/ 0 w 29"/>
                  <a:gd name="T11" fmla="*/ 1 h 21"/>
                  <a:gd name="T12" fmla="*/ 0 w 29"/>
                  <a:gd name="T13" fmla="*/ 1 h 21"/>
                  <a:gd name="T14" fmla="*/ 0 w 29"/>
                  <a:gd name="T15" fmla="*/ 1 h 21"/>
                  <a:gd name="T16" fmla="*/ 0 w 29"/>
                  <a:gd name="T17" fmla="*/ 0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21"/>
                  <a:gd name="T29" fmla="*/ 29 w 29"/>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21">
                    <a:moveTo>
                      <a:pt x="14" y="0"/>
                    </a:moveTo>
                    <a:lnTo>
                      <a:pt x="29" y="0"/>
                    </a:lnTo>
                    <a:lnTo>
                      <a:pt x="24" y="21"/>
                    </a:lnTo>
                    <a:lnTo>
                      <a:pt x="10" y="19"/>
                    </a:lnTo>
                    <a:lnTo>
                      <a:pt x="1" y="12"/>
                    </a:lnTo>
                    <a:lnTo>
                      <a:pt x="0" y="7"/>
                    </a:lnTo>
                    <a:lnTo>
                      <a:pt x="1" y="4"/>
                    </a:lnTo>
                    <a:lnTo>
                      <a:pt x="5"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32" name="Freeform 392"/>
              <p:cNvSpPr>
                <a:spLocks/>
              </p:cNvSpPr>
              <p:nvPr/>
            </p:nvSpPr>
            <p:spPr bwMode="auto">
              <a:xfrm>
                <a:off x="3706" y="13012"/>
                <a:ext cx="12" cy="25"/>
              </a:xfrm>
              <a:custGeom>
                <a:avLst/>
                <a:gdLst>
                  <a:gd name="T0" fmla="*/ 0 w 37"/>
                  <a:gd name="T1" fmla="*/ 1 h 49"/>
                  <a:gd name="T2" fmla="*/ 0 w 37"/>
                  <a:gd name="T3" fmla="*/ 1 h 49"/>
                  <a:gd name="T4" fmla="*/ 0 w 37"/>
                  <a:gd name="T5" fmla="*/ 1 h 49"/>
                  <a:gd name="T6" fmla="*/ 0 w 37"/>
                  <a:gd name="T7" fmla="*/ 1 h 49"/>
                  <a:gd name="T8" fmla="*/ 0 w 37"/>
                  <a:gd name="T9" fmla="*/ 1 h 49"/>
                  <a:gd name="T10" fmla="*/ 0 w 37"/>
                  <a:gd name="T11" fmla="*/ 1 h 49"/>
                  <a:gd name="T12" fmla="*/ 0 w 37"/>
                  <a:gd name="T13" fmla="*/ 0 h 49"/>
                  <a:gd name="T14" fmla="*/ 0 w 37"/>
                  <a:gd name="T15" fmla="*/ 1 h 49"/>
                  <a:gd name="T16" fmla="*/ 0 w 37"/>
                  <a:gd name="T17" fmla="*/ 1 h 49"/>
                  <a:gd name="T18" fmla="*/ 0 w 37"/>
                  <a:gd name="T19" fmla="*/ 1 h 49"/>
                  <a:gd name="T20" fmla="*/ 0 w 37"/>
                  <a:gd name="T21" fmla="*/ 1 h 49"/>
                  <a:gd name="T22" fmla="*/ 0 w 37"/>
                  <a:gd name="T23" fmla="*/ 1 h 49"/>
                  <a:gd name="T24" fmla="*/ 0 w 37"/>
                  <a:gd name="T25" fmla="*/ 1 h 49"/>
                  <a:gd name="T26" fmla="*/ 0 w 37"/>
                  <a:gd name="T27" fmla="*/ 1 h 49"/>
                  <a:gd name="T28" fmla="*/ 0 w 37"/>
                  <a:gd name="T29" fmla="*/ 1 h 49"/>
                  <a:gd name="T30" fmla="*/ 0 w 37"/>
                  <a:gd name="T31" fmla="*/ 1 h 49"/>
                  <a:gd name="T32" fmla="*/ 0 w 37"/>
                  <a:gd name="T33" fmla="*/ 1 h 49"/>
                  <a:gd name="T34" fmla="*/ 0 w 37"/>
                  <a:gd name="T35" fmla="*/ 1 h 49"/>
                  <a:gd name="T36" fmla="*/ 0 w 37"/>
                  <a:gd name="T37" fmla="*/ 1 h 4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
                  <a:gd name="T58" fmla="*/ 0 h 49"/>
                  <a:gd name="T59" fmla="*/ 37 w 37"/>
                  <a:gd name="T60" fmla="*/ 49 h 4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 h="49">
                    <a:moveTo>
                      <a:pt x="34" y="23"/>
                    </a:moveTo>
                    <a:lnTo>
                      <a:pt x="29" y="18"/>
                    </a:lnTo>
                    <a:lnTo>
                      <a:pt x="27" y="14"/>
                    </a:lnTo>
                    <a:lnTo>
                      <a:pt x="24" y="9"/>
                    </a:lnTo>
                    <a:lnTo>
                      <a:pt x="27" y="4"/>
                    </a:lnTo>
                    <a:lnTo>
                      <a:pt x="31" y="1"/>
                    </a:lnTo>
                    <a:lnTo>
                      <a:pt x="37" y="0"/>
                    </a:lnTo>
                    <a:lnTo>
                      <a:pt x="35" y="7"/>
                    </a:lnTo>
                    <a:lnTo>
                      <a:pt x="35" y="14"/>
                    </a:lnTo>
                    <a:lnTo>
                      <a:pt x="31" y="22"/>
                    </a:lnTo>
                    <a:lnTo>
                      <a:pt x="28" y="29"/>
                    </a:lnTo>
                    <a:lnTo>
                      <a:pt x="21" y="34"/>
                    </a:lnTo>
                    <a:lnTo>
                      <a:pt x="15" y="41"/>
                    </a:lnTo>
                    <a:lnTo>
                      <a:pt x="8" y="45"/>
                    </a:lnTo>
                    <a:lnTo>
                      <a:pt x="0" y="49"/>
                    </a:lnTo>
                    <a:lnTo>
                      <a:pt x="6" y="41"/>
                    </a:lnTo>
                    <a:lnTo>
                      <a:pt x="13" y="32"/>
                    </a:lnTo>
                    <a:lnTo>
                      <a:pt x="21" y="26"/>
                    </a:lnTo>
                    <a:lnTo>
                      <a:pt x="34"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33" name="Freeform 393"/>
              <p:cNvSpPr>
                <a:spLocks/>
              </p:cNvSpPr>
              <p:nvPr/>
            </p:nvSpPr>
            <p:spPr bwMode="auto">
              <a:xfrm>
                <a:off x="3729" y="12877"/>
                <a:ext cx="7" cy="11"/>
              </a:xfrm>
              <a:custGeom>
                <a:avLst/>
                <a:gdLst>
                  <a:gd name="T0" fmla="*/ 0 w 22"/>
                  <a:gd name="T1" fmla="*/ 1 h 22"/>
                  <a:gd name="T2" fmla="*/ 0 w 22"/>
                  <a:gd name="T3" fmla="*/ 1 h 22"/>
                  <a:gd name="T4" fmla="*/ 0 w 22"/>
                  <a:gd name="T5" fmla="*/ 1 h 22"/>
                  <a:gd name="T6" fmla="*/ 0 w 22"/>
                  <a:gd name="T7" fmla="*/ 1 h 22"/>
                  <a:gd name="T8" fmla="*/ 0 w 22"/>
                  <a:gd name="T9" fmla="*/ 1 h 22"/>
                  <a:gd name="T10" fmla="*/ 0 w 22"/>
                  <a:gd name="T11" fmla="*/ 1 h 22"/>
                  <a:gd name="T12" fmla="*/ 0 w 22"/>
                  <a:gd name="T13" fmla="*/ 1 h 22"/>
                  <a:gd name="T14" fmla="*/ 0 w 22"/>
                  <a:gd name="T15" fmla="*/ 0 h 22"/>
                  <a:gd name="T16" fmla="*/ 0 w 22"/>
                  <a:gd name="T17" fmla="*/ 1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2"/>
                  <a:gd name="T29" fmla="*/ 22 w 22"/>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2">
                    <a:moveTo>
                      <a:pt x="22" y="1"/>
                    </a:moveTo>
                    <a:lnTo>
                      <a:pt x="15" y="22"/>
                    </a:lnTo>
                    <a:lnTo>
                      <a:pt x="0" y="22"/>
                    </a:lnTo>
                    <a:lnTo>
                      <a:pt x="6" y="16"/>
                    </a:lnTo>
                    <a:lnTo>
                      <a:pt x="8" y="9"/>
                    </a:lnTo>
                    <a:lnTo>
                      <a:pt x="8" y="4"/>
                    </a:lnTo>
                    <a:lnTo>
                      <a:pt x="11" y="2"/>
                    </a:lnTo>
                    <a:lnTo>
                      <a:pt x="14" y="0"/>
                    </a:lnTo>
                    <a:lnTo>
                      <a:pt x="22"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34" name="Freeform 394"/>
              <p:cNvSpPr>
                <a:spLocks/>
              </p:cNvSpPr>
              <p:nvPr/>
            </p:nvSpPr>
            <p:spPr bwMode="auto">
              <a:xfrm>
                <a:off x="3724" y="12980"/>
                <a:ext cx="7" cy="9"/>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60000 65536"/>
                  <a:gd name="T15" fmla="*/ 0 60000 65536"/>
                  <a:gd name="T16" fmla="*/ 0 60000 65536"/>
                  <a:gd name="T17" fmla="*/ 0 60000 65536"/>
                  <a:gd name="T18" fmla="*/ 0 60000 65536"/>
                  <a:gd name="T19" fmla="*/ 0 60000 65536"/>
                  <a:gd name="T20" fmla="*/ 0 60000 65536"/>
                  <a:gd name="T21" fmla="*/ 0 w 20"/>
                  <a:gd name="T22" fmla="*/ 0 h 19"/>
                  <a:gd name="T23" fmla="*/ 20 w 20"/>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9">
                    <a:moveTo>
                      <a:pt x="7" y="0"/>
                    </a:moveTo>
                    <a:lnTo>
                      <a:pt x="12" y="3"/>
                    </a:lnTo>
                    <a:lnTo>
                      <a:pt x="17" y="7"/>
                    </a:lnTo>
                    <a:lnTo>
                      <a:pt x="20" y="11"/>
                    </a:lnTo>
                    <a:lnTo>
                      <a:pt x="19" y="19"/>
                    </a:lnTo>
                    <a:lnTo>
                      <a:pt x="0" y="11"/>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35" name="Freeform 395"/>
              <p:cNvSpPr>
                <a:spLocks/>
              </p:cNvSpPr>
              <p:nvPr/>
            </p:nvSpPr>
            <p:spPr bwMode="auto">
              <a:xfrm>
                <a:off x="3715" y="13062"/>
                <a:ext cx="4" cy="7"/>
              </a:xfrm>
              <a:custGeom>
                <a:avLst/>
                <a:gdLst>
                  <a:gd name="T0" fmla="*/ 0 w 14"/>
                  <a:gd name="T1" fmla="*/ 0 h 14"/>
                  <a:gd name="T2" fmla="*/ 0 w 14"/>
                  <a:gd name="T3" fmla="*/ 1 h 14"/>
                  <a:gd name="T4" fmla="*/ 0 w 14"/>
                  <a:gd name="T5" fmla="*/ 0 h 14"/>
                  <a:gd name="T6" fmla="*/ 0 w 14"/>
                  <a:gd name="T7" fmla="*/ 0 h 14"/>
                  <a:gd name="T8" fmla="*/ 0 60000 65536"/>
                  <a:gd name="T9" fmla="*/ 0 60000 65536"/>
                  <a:gd name="T10" fmla="*/ 0 60000 65536"/>
                  <a:gd name="T11" fmla="*/ 0 60000 65536"/>
                  <a:gd name="T12" fmla="*/ 0 w 14"/>
                  <a:gd name="T13" fmla="*/ 0 h 14"/>
                  <a:gd name="T14" fmla="*/ 14 w 14"/>
                  <a:gd name="T15" fmla="*/ 14 h 14"/>
                </a:gdLst>
                <a:ahLst/>
                <a:cxnLst>
                  <a:cxn ang="T8">
                    <a:pos x="T0" y="T1"/>
                  </a:cxn>
                  <a:cxn ang="T9">
                    <a:pos x="T2" y="T3"/>
                  </a:cxn>
                  <a:cxn ang="T10">
                    <a:pos x="T4" y="T5"/>
                  </a:cxn>
                  <a:cxn ang="T11">
                    <a:pos x="T6" y="T7"/>
                  </a:cxn>
                </a:cxnLst>
                <a:rect l="T12" t="T13" r="T14" b="T15"/>
                <a:pathLst>
                  <a:path w="14" h="14">
                    <a:moveTo>
                      <a:pt x="14" y="0"/>
                    </a:moveTo>
                    <a:lnTo>
                      <a:pt x="0" y="14"/>
                    </a:lnTo>
                    <a:lnTo>
                      <a:pt x="7" y="0"/>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36" name="Freeform 396"/>
              <p:cNvSpPr>
                <a:spLocks/>
              </p:cNvSpPr>
              <p:nvPr/>
            </p:nvSpPr>
            <p:spPr bwMode="auto">
              <a:xfrm>
                <a:off x="3746" y="12880"/>
                <a:ext cx="8" cy="17"/>
              </a:xfrm>
              <a:custGeom>
                <a:avLst/>
                <a:gdLst>
                  <a:gd name="T0" fmla="*/ 0 w 23"/>
                  <a:gd name="T1" fmla="*/ 1 h 32"/>
                  <a:gd name="T2" fmla="*/ 0 w 23"/>
                  <a:gd name="T3" fmla="*/ 1 h 32"/>
                  <a:gd name="T4" fmla="*/ 0 w 23"/>
                  <a:gd name="T5" fmla="*/ 1 h 32"/>
                  <a:gd name="T6" fmla="*/ 0 w 23"/>
                  <a:gd name="T7" fmla="*/ 1 h 32"/>
                  <a:gd name="T8" fmla="*/ 0 w 23"/>
                  <a:gd name="T9" fmla="*/ 1 h 32"/>
                  <a:gd name="T10" fmla="*/ 0 w 23"/>
                  <a:gd name="T11" fmla="*/ 0 h 32"/>
                  <a:gd name="T12" fmla="*/ 0 w 23"/>
                  <a:gd name="T13" fmla="*/ 1 h 32"/>
                  <a:gd name="T14" fmla="*/ 0 60000 65536"/>
                  <a:gd name="T15" fmla="*/ 0 60000 65536"/>
                  <a:gd name="T16" fmla="*/ 0 60000 65536"/>
                  <a:gd name="T17" fmla="*/ 0 60000 65536"/>
                  <a:gd name="T18" fmla="*/ 0 60000 65536"/>
                  <a:gd name="T19" fmla="*/ 0 60000 65536"/>
                  <a:gd name="T20" fmla="*/ 0 60000 65536"/>
                  <a:gd name="T21" fmla="*/ 0 w 23"/>
                  <a:gd name="T22" fmla="*/ 0 h 32"/>
                  <a:gd name="T23" fmla="*/ 23 w 23"/>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32">
                    <a:moveTo>
                      <a:pt x="23" y="3"/>
                    </a:moveTo>
                    <a:lnTo>
                      <a:pt x="16" y="32"/>
                    </a:lnTo>
                    <a:lnTo>
                      <a:pt x="4" y="26"/>
                    </a:lnTo>
                    <a:lnTo>
                      <a:pt x="0" y="20"/>
                    </a:lnTo>
                    <a:lnTo>
                      <a:pt x="0" y="10"/>
                    </a:lnTo>
                    <a:lnTo>
                      <a:pt x="4" y="0"/>
                    </a:lnTo>
                    <a:lnTo>
                      <a:pt x="2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37" name="Freeform 397"/>
              <p:cNvSpPr>
                <a:spLocks/>
              </p:cNvSpPr>
              <p:nvPr/>
            </p:nvSpPr>
            <p:spPr bwMode="auto">
              <a:xfrm>
                <a:off x="3727" y="13024"/>
                <a:ext cx="16" cy="24"/>
              </a:xfrm>
              <a:custGeom>
                <a:avLst/>
                <a:gdLst>
                  <a:gd name="T0" fmla="*/ 0 w 48"/>
                  <a:gd name="T1" fmla="*/ 1 h 46"/>
                  <a:gd name="T2" fmla="*/ 0 w 48"/>
                  <a:gd name="T3" fmla="*/ 1 h 46"/>
                  <a:gd name="T4" fmla="*/ 0 w 48"/>
                  <a:gd name="T5" fmla="*/ 1 h 46"/>
                  <a:gd name="T6" fmla="*/ 0 w 48"/>
                  <a:gd name="T7" fmla="*/ 1 h 46"/>
                  <a:gd name="T8" fmla="*/ 0 w 48"/>
                  <a:gd name="T9" fmla="*/ 1 h 46"/>
                  <a:gd name="T10" fmla="*/ 0 w 48"/>
                  <a:gd name="T11" fmla="*/ 1 h 46"/>
                  <a:gd name="T12" fmla="*/ 0 w 48"/>
                  <a:gd name="T13" fmla="*/ 1 h 46"/>
                  <a:gd name="T14" fmla="*/ 0 w 48"/>
                  <a:gd name="T15" fmla="*/ 1 h 46"/>
                  <a:gd name="T16" fmla="*/ 0 w 48"/>
                  <a:gd name="T17" fmla="*/ 1 h 46"/>
                  <a:gd name="T18" fmla="*/ 0 w 48"/>
                  <a:gd name="T19" fmla="*/ 0 h 46"/>
                  <a:gd name="T20" fmla="*/ 0 w 48"/>
                  <a:gd name="T21" fmla="*/ 1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46"/>
                  <a:gd name="T35" fmla="*/ 48 w 48"/>
                  <a:gd name="T36" fmla="*/ 46 h 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46">
                    <a:moveTo>
                      <a:pt x="48" y="10"/>
                    </a:moveTo>
                    <a:lnTo>
                      <a:pt x="44" y="16"/>
                    </a:lnTo>
                    <a:lnTo>
                      <a:pt x="40" y="22"/>
                    </a:lnTo>
                    <a:lnTo>
                      <a:pt x="35" y="28"/>
                    </a:lnTo>
                    <a:lnTo>
                      <a:pt x="31" y="35"/>
                    </a:lnTo>
                    <a:lnTo>
                      <a:pt x="24" y="40"/>
                    </a:lnTo>
                    <a:lnTo>
                      <a:pt x="18" y="44"/>
                    </a:lnTo>
                    <a:lnTo>
                      <a:pt x="9" y="46"/>
                    </a:lnTo>
                    <a:lnTo>
                      <a:pt x="0" y="46"/>
                    </a:lnTo>
                    <a:lnTo>
                      <a:pt x="22" y="0"/>
                    </a:lnTo>
                    <a:lnTo>
                      <a:pt x="48"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38" name="Freeform 398"/>
              <p:cNvSpPr>
                <a:spLocks/>
              </p:cNvSpPr>
              <p:nvPr/>
            </p:nvSpPr>
            <p:spPr bwMode="auto">
              <a:xfrm>
                <a:off x="3753" y="12852"/>
                <a:ext cx="1" cy="5"/>
              </a:xfrm>
              <a:custGeom>
                <a:avLst/>
                <a:gdLst>
                  <a:gd name="T0" fmla="*/ 0 w 3"/>
                  <a:gd name="T1" fmla="*/ 0 h 11"/>
                  <a:gd name="T2" fmla="*/ 0 w 3"/>
                  <a:gd name="T3" fmla="*/ 0 h 11"/>
                  <a:gd name="T4" fmla="*/ 0 w 3"/>
                  <a:gd name="T5" fmla="*/ 0 h 11"/>
                  <a:gd name="T6" fmla="*/ 0 60000 65536"/>
                  <a:gd name="T7" fmla="*/ 0 60000 65536"/>
                  <a:gd name="T8" fmla="*/ 0 60000 65536"/>
                  <a:gd name="T9" fmla="*/ 0 w 3"/>
                  <a:gd name="T10" fmla="*/ 0 h 11"/>
                  <a:gd name="T11" fmla="*/ 3 w 3"/>
                  <a:gd name="T12" fmla="*/ 11 h 11"/>
                </a:gdLst>
                <a:ahLst/>
                <a:cxnLst>
                  <a:cxn ang="T6">
                    <a:pos x="T0" y="T1"/>
                  </a:cxn>
                  <a:cxn ang="T7">
                    <a:pos x="T2" y="T3"/>
                  </a:cxn>
                  <a:cxn ang="T8">
                    <a:pos x="T4" y="T5"/>
                  </a:cxn>
                </a:cxnLst>
                <a:rect l="T9" t="T10" r="T11" b="T12"/>
                <a:pathLst>
                  <a:path w="3" h="11">
                    <a:moveTo>
                      <a:pt x="0" y="11"/>
                    </a:moveTo>
                    <a:lnTo>
                      <a:pt x="3"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39" name="Freeform 399"/>
              <p:cNvSpPr>
                <a:spLocks/>
              </p:cNvSpPr>
              <p:nvPr/>
            </p:nvSpPr>
            <p:spPr bwMode="auto">
              <a:xfrm>
                <a:off x="3743" y="12987"/>
                <a:ext cx="18" cy="20"/>
              </a:xfrm>
              <a:custGeom>
                <a:avLst/>
                <a:gdLst>
                  <a:gd name="T0" fmla="*/ 0 w 56"/>
                  <a:gd name="T1" fmla="*/ 0 h 41"/>
                  <a:gd name="T2" fmla="*/ 0 w 56"/>
                  <a:gd name="T3" fmla="*/ 0 h 41"/>
                  <a:gd name="T4" fmla="*/ 0 w 56"/>
                  <a:gd name="T5" fmla="*/ 0 h 41"/>
                  <a:gd name="T6" fmla="*/ 0 w 56"/>
                  <a:gd name="T7" fmla="*/ 0 h 41"/>
                  <a:gd name="T8" fmla="*/ 0 w 56"/>
                  <a:gd name="T9" fmla="*/ 0 h 41"/>
                  <a:gd name="T10" fmla="*/ 0 w 56"/>
                  <a:gd name="T11" fmla="*/ 0 h 41"/>
                  <a:gd name="T12" fmla="*/ 0 w 56"/>
                  <a:gd name="T13" fmla="*/ 0 h 41"/>
                  <a:gd name="T14" fmla="*/ 0 w 56"/>
                  <a:gd name="T15" fmla="*/ 0 h 41"/>
                  <a:gd name="T16" fmla="*/ 0 60000 65536"/>
                  <a:gd name="T17" fmla="*/ 0 60000 65536"/>
                  <a:gd name="T18" fmla="*/ 0 60000 65536"/>
                  <a:gd name="T19" fmla="*/ 0 60000 65536"/>
                  <a:gd name="T20" fmla="*/ 0 60000 65536"/>
                  <a:gd name="T21" fmla="*/ 0 60000 65536"/>
                  <a:gd name="T22" fmla="*/ 0 60000 65536"/>
                  <a:gd name="T23" fmla="*/ 0 60000 65536"/>
                  <a:gd name="T24" fmla="*/ 0 w 56"/>
                  <a:gd name="T25" fmla="*/ 0 h 41"/>
                  <a:gd name="T26" fmla="*/ 56 w 56"/>
                  <a:gd name="T27" fmla="*/ 41 h 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 h="41">
                    <a:moveTo>
                      <a:pt x="19" y="0"/>
                    </a:moveTo>
                    <a:lnTo>
                      <a:pt x="56" y="9"/>
                    </a:lnTo>
                    <a:lnTo>
                      <a:pt x="34" y="41"/>
                    </a:lnTo>
                    <a:lnTo>
                      <a:pt x="0" y="30"/>
                    </a:lnTo>
                    <a:lnTo>
                      <a:pt x="6" y="24"/>
                    </a:lnTo>
                    <a:lnTo>
                      <a:pt x="9" y="16"/>
                    </a:lnTo>
                    <a:lnTo>
                      <a:pt x="12" y="8"/>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40" name="Freeform 400"/>
              <p:cNvSpPr>
                <a:spLocks/>
              </p:cNvSpPr>
              <p:nvPr/>
            </p:nvSpPr>
            <p:spPr bwMode="auto">
              <a:xfrm>
                <a:off x="3755" y="12957"/>
                <a:ext cx="18" cy="17"/>
              </a:xfrm>
              <a:custGeom>
                <a:avLst/>
                <a:gdLst>
                  <a:gd name="T0" fmla="*/ 0 w 52"/>
                  <a:gd name="T1" fmla="*/ 1 h 33"/>
                  <a:gd name="T2" fmla="*/ 0 w 52"/>
                  <a:gd name="T3" fmla="*/ 1 h 33"/>
                  <a:gd name="T4" fmla="*/ 0 w 52"/>
                  <a:gd name="T5" fmla="*/ 1 h 33"/>
                  <a:gd name="T6" fmla="*/ 0 w 52"/>
                  <a:gd name="T7" fmla="*/ 1 h 33"/>
                  <a:gd name="T8" fmla="*/ 0 w 52"/>
                  <a:gd name="T9" fmla="*/ 1 h 33"/>
                  <a:gd name="T10" fmla="*/ 0 w 52"/>
                  <a:gd name="T11" fmla="*/ 1 h 33"/>
                  <a:gd name="T12" fmla="*/ 0 w 52"/>
                  <a:gd name="T13" fmla="*/ 1 h 33"/>
                  <a:gd name="T14" fmla="*/ 0 w 52"/>
                  <a:gd name="T15" fmla="*/ 1 h 33"/>
                  <a:gd name="T16" fmla="*/ 0 w 52"/>
                  <a:gd name="T17" fmla="*/ 0 h 33"/>
                  <a:gd name="T18" fmla="*/ 0 w 52"/>
                  <a:gd name="T19" fmla="*/ 1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
                  <a:gd name="T31" fmla="*/ 0 h 33"/>
                  <a:gd name="T32" fmla="*/ 52 w 52"/>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 h="33">
                    <a:moveTo>
                      <a:pt x="52" y="3"/>
                    </a:moveTo>
                    <a:lnTo>
                      <a:pt x="49" y="30"/>
                    </a:lnTo>
                    <a:lnTo>
                      <a:pt x="40" y="32"/>
                    </a:lnTo>
                    <a:lnTo>
                      <a:pt x="33" y="33"/>
                    </a:lnTo>
                    <a:lnTo>
                      <a:pt x="25" y="31"/>
                    </a:lnTo>
                    <a:lnTo>
                      <a:pt x="21" y="30"/>
                    </a:lnTo>
                    <a:lnTo>
                      <a:pt x="11" y="25"/>
                    </a:lnTo>
                    <a:lnTo>
                      <a:pt x="0" y="21"/>
                    </a:lnTo>
                    <a:lnTo>
                      <a:pt x="8" y="0"/>
                    </a:lnTo>
                    <a:lnTo>
                      <a:pt x="5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41" name="Freeform 401"/>
              <p:cNvSpPr>
                <a:spLocks/>
              </p:cNvSpPr>
              <p:nvPr/>
            </p:nvSpPr>
            <p:spPr bwMode="auto">
              <a:xfrm>
                <a:off x="3775" y="12823"/>
                <a:ext cx="6" cy="12"/>
              </a:xfrm>
              <a:custGeom>
                <a:avLst/>
                <a:gdLst>
                  <a:gd name="T0" fmla="*/ 0 w 19"/>
                  <a:gd name="T1" fmla="*/ 1 h 24"/>
                  <a:gd name="T2" fmla="*/ 0 w 19"/>
                  <a:gd name="T3" fmla="*/ 0 h 24"/>
                  <a:gd name="T4" fmla="*/ 0 w 19"/>
                  <a:gd name="T5" fmla="*/ 1 h 24"/>
                  <a:gd name="T6" fmla="*/ 0 w 19"/>
                  <a:gd name="T7" fmla="*/ 1 h 24"/>
                  <a:gd name="T8" fmla="*/ 0 w 19"/>
                  <a:gd name="T9" fmla="*/ 1 h 24"/>
                  <a:gd name="T10" fmla="*/ 0 w 19"/>
                  <a:gd name="T11" fmla="*/ 1 h 24"/>
                  <a:gd name="T12" fmla="*/ 0 w 19"/>
                  <a:gd name="T13" fmla="*/ 1 h 24"/>
                  <a:gd name="T14" fmla="*/ 0 w 19"/>
                  <a:gd name="T15" fmla="*/ 1 h 24"/>
                  <a:gd name="T16" fmla="*/ 0 w 19"/>
                  <a:gd name="T17" fmla="*/ 1 h 24"/>
                  <a:gd name="T18" fmla="*/ 0 w 19"/>
                  <a:gd name="T19" fmla="*/ 1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24"/>
                  <a:gd name="T32" fmla="*/ 19 w 19"/>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24">
                    <a:moveTo>
                      <a:pt x="4" y="2"/>
                    </a:moveTo>
                    <a:lnTo>
                      <a:pt x="10" y="0"/>
                    </a:lnTo>
                    <a:lnTo>
                      <a:pt x="13" y="3"/>
                    </a:lnTo>
                    <a:lnTo>
                      <a:pt x="14" y="9"/>
                    </a:lnTo>
                    <a:lnTo>
                      <a:pt x="19" y="14"/>
                    </a:lnTo>
                    <a:lnTo>
                      <a:pt x="16" y="24"/>
                    </a:lnTo>
                    <a:lnTo>
                      <a:pt x="7" y="22"/>
                    </a:lnTo>
                    <a:lnTo>
                      <a:pt x="3" y="17"/>
                    </a:lnTo>
                    <a:lnTo>
                      <a:pt x="0" y="9"/>
                    </a:lnTo>
                    <a:lnTo>
                      <a:pt x="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42" name="Freeform 402"/>
              <p:cNvSpPr>
                <a:spLocks/>
              </p:cNvSpPr>
              <p:nvPr/>
            </p:nvSpPr>
            <p:spPr bwMode="auto">
              <a:xfrm>
                <a:off x="3747" y="13038"/>
                <a:ext cx="9" cy="23"/>
              </a:xfrm>
              <a:custGeom>
                <a:avLst/>
                <a:gdLst>
                  <a:gd name="T0" fmla="*/ 0 w 29"/>
                  <a:gd name="T1" fmla="*/ 0 h 46"/>
                  <a:gd name="T2" fmla="*/ 0 w 29"/>
                  <a:gd name="T3" fmla="*/ 0 h 46"/>
                  <a:gd name="T4" fmla="*/ 0 w 29"/>
                  <a:gd name="T5" fmla="*/ 1 h 46"/>
                  <a:gd name="T6" fmla="*/ 0 w 29"/>
                  <a:gd name="T7" fmla="*/ 1 h 46"/>
                  <a:gd name="T8" fmla="*/ 0 w 29"/>
                  <a:gd name="T9" fmla="*/ 1 h 46"/>
                  <a:gd name="T10" fmla="*/ 0 w 29"/>
                  <a:gd name="T11" fmla="*/ 1 h 46"/>
                  <a:gd name="T12" fmla="*/ 0 w 29"/>
                  <a:gd name="T13" fmla="*/ 1 h 46"/>
                  <a:gd name="T14" fmla="*/ 0 w 29"/>
                  <a:gd name="T15" fmla="*/ 1 h 46"/>
                  <a:gd name="T16" fmla="*/ 0 w 29"/>
                  <a:gd name="T17" fmla="*/ 1 h 46"/>
                  <a:gd name="T18" fmla="*/ 0 w 29"/>
                  <a:gd name="T19" fmla="*/ 1 h 46"/>
                  <a:gd name="T20" fmla="*/ 0 w 29"/>
                  <a:gd name="T21" fmla="*/ 1 h 46"/>
                  <a:gd name="T22" fmla="*/ 0 w 29"/>
                  <a:gd name="T23" fmla="*/ 1 h 46"/>
                  <a:gd name="T24" fmla="*/ 0 w 29"/>
                  <a:gd name="T25" fmla="*/ 1 h 46"/>
                  <a:gd name="T26" fmla="*/ 0 w 29"/>
                  <a:gd name="T27" fmla="*/ 1 h 46"/>
                  <a:gd name="T28" fmla="*/ 0 w 29"/>
                  <a:gd name="T29" fmla="*/ 1 h 46"/>
                  <a:gd name="T30" fmla="*/ 0 w 29"/>
                  <a:gd name="T31" fmla="*/ 0 h 4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
                  <a:gd name="T49" fmla="*/ 0 h 46"/>
                  <a:gd name="T50" fmla="*/ 29 w 29"/>
                  <a:gd name="T51" fmla="*/ 46 h 4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 h="46">
                    <a:moveTo>
                      <a:pt x="19" y="0"/>
                    </a:moveTo>
                    <a:lnTo>
                      <a:pt x="29" y="0"/>
                    </a:lnTo>
                    <a:lnTo>
                      <a:pt x="28" y="5"/>
                    </a:lnTo>
                    <a:lnTo>
                      <a:pt x="26" y="10"/>
                    </a:lnTo>
                    <a:lnTo>
                      <a:pt x="22" y="16"/>
                    </a:lnTo>
                    <a:lnTo>
                      <a:pt x="19" y="23"/>
                    </a:lnTo>
                    <a:lnTo>
                      <a:pt x="13" y="28"/>
                    </a:lnTo>
                    <a:lnTo>
                      <a:pt x="9" y="34"/>
                    </a:lnTo>
                    <a:lnTo>
                      <a:pt x="3" y="39"/>
                    </a:lnTo>
                    <a:lnTo>
                      <a:pt x="0" y="46"/>
                    </a:lnTo>
                    <a:lnTo>
                      <a:pt x="0" y="38"/>
                    </a:lnTo>
                    <a:lnTo>
                      <a:pt x="0" y="32"/>
                    </a:lnTo>
                    <a:lnTo>
                      <a:pt x="2" y="26"/>
                    </a:lnTo>
                    <a:lnTo>
                      <a:pt x="6" y="20"/>
                    </a:lnTo>
                    <a:lnTo>
                      <a:pt x="12" y="10"/>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43" name="Freeform 403"/>
              <p:cNvSpPr>
                <a:spLocks/>
              </p:cNvSpPr>
              <p:nvPr/>
            </p:nvSpPr>
            <p:spPr bwMode="auto">
              <a:xfrm>
                <a:off x="3763" y="12921"/>
                <a:ext cx="16" cy="19"/>
              </a:xfrm>
              <a:custGeom>
                <a:avLst/>
                <a:gdLst>
                  <a:gd name="T0" fmla="*/ 0 w 49"/>
                  <a:gd name="T1" fmla="*/ 0 h 38"/>
                  <a:gd name="T2" fmla="*/ 0 w 49"/>
                  <a:gd name="T3" fmla="*/ 1 h 38"/>
                  <a:gd name="T4" fmla="*/ 0 w 49"/>
                  <a:gd name="T5" fmla="*/ 1 h 38"/>
                  <a:gd name="T6" fmla="*/ 0 w 49"/>
                  <a:gd name="T7" fmla="*/ 1 h 38"/>
                  <a:gd name="T8" fmla="*/ 0 w 49"/>
                  <a:gd name="T9" fmla="*/ 1 h 38"/>
                  <a:gd name="T10" fmla="*/ 0 w 49"/>
                  <a:gd name="T11" fmla="*/ 1 h 38"/>
                  <a:gd name="T12" fmla="*/ 0 w 49"/>
                  <a:gd name="T13" fmla="*/ 1 h 38"/>
                  <a:gd name="T14" fmla="*/ 0 w 49"/>
                  <a:gd name="T15" fmla="*/ 1 h 38"/>
                  <a:gd name="T16" fmla="*/ 0 w 49"/>
                  <a:gd name="T17" fmla="*/ 1 h 38"/>
                  <a:gd name="T18" fmla="*/ 0 w 49"/>
                  <a:gd name="T19" fmla="*/ 1 h 38"/>
                  <a:gd name="T20" fmla="*/ 0 w 49"/>
                  <a:gd name="T21" fmla="*/ 1 h 38"/>
                  <a:gd name="T22" fmla="*/ 0 w 49"/>
                  <a:gd name="T23" fmla="*/ 1 h 38"/>
                  <a:gd name="T24" fmla="*/ 0 w 49"/>
                  <a:gd name="T25" fmla="*/ 1 h 38"/>
                  <a:gd name="T26" fmla="*/ 0 w 49"/>
                  <a:gd name="T27" fmla="*/ 1 h 38"/>
                  <a:gd name="T28" fmla="*/ 0 w 49"/>
                  <a:gd name="T29" fmla="*/ 1 h 38"/>
                  <a:gd name="T30" fmla="*/ 0 w 49"/>
                  <a:gd name="T31" fmla="*/ 1 h 38"/>
                  <a:gd name="T32" fmla="*/ 0 w 49"/>
                  <a:gd name="T33" fmla="*/ 1 h 38"/>
                  <a:gd name="T34" fmla="*/ 0 w 49"/>
                  <a:gd name="T35" fmla="*/ 0 h 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9"/>
                  <a:gd name="T55" fmla="*/ 0 h 38"/>
                  <a:gd name="T56" fmla="*/ 49 w 49"/>
                  <a:gd name="T57" fmla="*/ 38 h 3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9" h="38">
                    <a:moveTo>
                      <a:pt x="8" y="0"/>
                    </a:moveTo>
                    <a:lnTo>
                      <a:pt x="12" y="2"/>
                    </a:lnTo>
                    <a:lnTo>
                      <a:pt x="21" y="3"/>
                    </a:lnTo>
                    <a:lnTo>
                      <a:pt x="28" y="4"/>
                    </a:lnTo>
                    <a:lnTo>
                      <a:pt x="35" y="5"/>
                    </a:lnTo>
                    <a:lnTo>
                      <a:pt x="41" y="6"/>
                    </a:lnTo>
                    <a:lnTo>
                      <a:pt x="46" y="10"/>
                    </a:lnTo>
                    <a:lnTo>
                      <a:pt x="49" y="14"/>
                    </a:lnTo>
                    <a:lnTo>
                      <a:pt x="49" y="22"/>
                    </a:lnTo>
                    <a:lnTo>
                      <a:pt x="47" y="30"/>
                    </a:lnTo>
                    <a:lnTo>
                      <a:pt x="44" y="35"/>
                    </a:lnTo>
                    <a:lnTo>
                      <a:pt x="37" y="36"/>
                    </a:lnTo>
                    <a:lnTo>
                      <a:pt x="31" y="37"/>
                    </a:lnTo>
                    <a:lnTo>
                      <a:pt x="22" y="35"/>
                    </a:lnTo>
                    <a:lnTo>
                      <a:pt x="13" y="35"/>
                    </a:lnTo>
                    <a:lnTo>
                      <a:pt x="6" y="35"/>
                    </a:lnTo>
                    <a:lnTo>
                      <a:pt x="0" y="3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44" name="Freeform 404"/>
              <p:cNvSpPr>
                <a:spLocks/>
              </p:cNvSpPr>
              <p:nvPr/>
            </p:nvSpPr>
            <p:spPr bwMode="auto">
              <a:xfrm>
                <a:off x="3768" y="12888"/>
                <a:ext cx="13" cy="17"/>
              </a:xfrm>
              <a:custGeom>
                <a:avLst/>
                <a:gdLst>
                  <a:gd name="T0" fmla="*/ 0 w 41"/>
                  <a:gd name="T1" fmla="*/ 1 h 34"/>
                  <a:gd name="T2" fmla="*/ 0 w 41"/>
                  <a:gd name="T3" fmla="*/ 0 h 34"/>
                  <a:gd name="T4" fmla="*/ 0 w 41"/>
                  <a:gd name="T5" fmla="*/ 1 h 34"/>
                  <a:gd name="T6" fmla="*/ 0 w 41"/>
                  <a:gd name="T7" fmla="*/ 1 h 34"/>
                  <a:gd name="T8" fmla="*/ 0 w 41"/>
                  <a:gd name="T9" fmla="*/ 1 h 34"/>
                  <a:gd name="T10" fmla="*/ 0 w 41"/>
                  <a:gd name="T11" fmla="*/ 1 h 34"/>
                  <a:gd name="T12" fmla="*/ 0 w 41"/>
                  <a:gd name="T13" fmla="*/ 1 h 34"/>
                  <a:gd name="T14" fmla="*/ 0 w 41"/>
                  <a:gd name="T15" fmla="*/ 1 h 34"/>
                  <a:gd name="T16" fmla="*/ 0 w 41"/>
                  <a:gd name="T17" fmla="*/ 1 h 34"/>
                  <a:gd name="T18" fmla="*/ 0 w 41"/>
                  <a:gd name="T19" fmla="*/ 1 h 34"/>
                  <a:gd name="T20" fmla="*/ 0 w 41"/>
                  <a:gd name="T21" fmla="*/ 1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
                  <a:gd name="T34" fmla="*/ 0 h 34"/>
                  <a:gd name="T35" fmla="*/ 41 w 41"/>
                  <a:gd name="T36" fmla="*/ 34 h 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 h="34">
                    <a:moveTo>
                      <a:pt x="4" y="1"/>
                    </a:moveTo>
                    <a:lnTo>
                      <a:pt x="13" y="0"/>
                    </a:lnTo>
                    <a:lnTo>
                      <a:pt x="22" y="1"/>
                    </a:lnTo>
                    <a:lnTo>
                      <a:pt x="28" y="5"/>
                    </a:lnTo>
                    <a:lnTo>
                      <a:pt x="35" y="9"/>
                    </a:lnTo>
                    <a:lnTo>
                      <a:pt x="38" y="13"/>
                    </a:lnTo>
                    <a:lnTo>
                      <a:pt x="41" y="19"/>
                    </a:lnTo>
                    <a:lnTo>
                      <a:pt x="41" y="26"/>
                    </a:lnTo>
                    <a:lnTo>
                      <a:pt x="41" y="34"/>
                    </a:lnTo>
                    <a:lnTo>
                      <a:pt x="0" y="26"/>
                    </a:lnTo>
                    <a:lnTo>
                      <a:pt x="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45" name="Freeform 405"/>
              <p:cNvSpPr>
                <a:spLocks/>
              </p:cNvSpPr>
              <p:nvPr/>
            </p:nvSpPr>
            <p:spPr bwMode="auto">
              <a:xfrm>
                <a:off x="3773" y="12852"/>
                <a:ext cx="8" cy="15"/>
              </a:xfrm>
              <a:custGeom>
                <a:avLst/>
                <a:gdLst>
                  <a:gd name="T0" fmla="*/ 0 w 26"/>
                  <a:gd name="T1" fmla="*/ 1 h 30"/>
                  <a:gd name="T2" fmla="*/ 0 w 26"/>
                  <a:gd name="T3" fmla="*/ 1 h 30"/>
                  <a:gd name="T4" fmla="*/ 0 w 26"/>
                  <a:gd name="T5" fmla="*/ 1 h 30"/>
                  <a:gd name="T6" fmla="*/ 0 w 26"/>
                  <a:gd name="T7" fmla="*/ 1 h 30"/>
                  <a:gd name="T8" fmla="*/ 0 w 26"/>
                  <a:gd name="T9" fmla="*/ 1 h 30"/>
                  <a:gd name="T10" fmla="*/ 0 w 26"/>
                  <a:gd name="T11" fmla="*/ 1 h 30"/>
                  <a:gd name="T12" fmla="*/ 0 w 26"/>
                  <a:gd name="T13" fmla="*/ 1 h 30"/>
                  <a:gd name="T14" fmla="*/ 0 w 26"/>
                  <a:gd name="T15" fmla="*/ 1 h 30"/>
                  <a:gd name="T16" fmla="*/ 0 w 26"/>
                  <a:gd name="T17" fmla="*/ 1 h 30"/>
                  <a:gd name="T18" fmla="*/ 0 w 26"/>
                  <a:gd name="T19" fmla="*/ 0 h 30"/>
                  <a:gd name="T20" fmla="*/ 0 w 26"/>
                  <a:gd name="T21" fmla="*/ 1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
                  <a:gd name="T34" fmla="*/ 0 h 30"/>
                  <a:gd name="T35" fmla="*/ 26 w 26"/>
                  <a:gd name="T36" fmla="*/ 30 h 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 h="30">
                    <a:moveTo>
                      <a:pt x="26" y="2"/>
                    </a:moveTo>
                    <a:lnTo>
                      <a:pt x="26" y="30"/>
                    </a:lnTo>
                    <a:lnTo>
                      <a:pt x="17" y="27"/>
                    </a:lnTo>
                    <a:lnTo>
                      <a:pt x="11" y="25"/>
                    </a:lnTo>
                    <a:lnTo>
                      <a:pt x="5" y="22"/>
                    </a:lnTo>
                    <a:lnTo>
                      <a:pt x="4" y="19"/>
                    </a:lnTo>
                    <a:lnTo>
                      <a:pt x="0" y="15"/>
                    </a:lnTo>
                    <a:lnTo>
                      <a:pt x="0" y="11"/>
                    </a:lnTo>
                    <a:lnTo>
                      <a:pt x="0" y="6"/>
                    </a:lnTo>
                    <a:lnTo>
                      <a:pt x="4" y="0"/>
                    </a:lnTo>
                    <a:lnTo>
                      <a:pt x="2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46" name="Freeform 406"/>
              <p:cNvSpPr>
                <a:spLocks/>
              </p:cNvSpPr>
              <p:nvPr/>
            </p:nvSpPr>
            <p:spPr bwMode="auto">
              <a:xfrm>
                <a:off x="3763" y="12997"/>
                <a:ext cx="13" cy="18"/>
              </a:xfrm>
              <a:custGeom>
                <a:avLst/>
                <a:gdLst>
                  <a:gd name="T0" fmla="*/ 0 w 41"/>
                  <a:gd name="T1" fmla="*/ 0 h 35"/>
                  <a:gd name="T2" fmla="*/ 0 w 41"/>
                  <a:gd name="T3" fmla="*/ 0 h 35"/>
                  <a:gd name="T4" fmla="*/ 0 w 41"/>
                  <a:gd name="T5" fmla="*/ 1 h 35"/>
                  <a:gd name="T6" fmla="*/ 0 w 41"/>
                  <a:gd name="T7" fmla="*/ 1 h 35"/>
                  <a:gd name="T8" fmla="*/ 0 w 41"/>
                  <a:gd name="T9" fmla="*/ 1 h 35"/>
                  <a:gd name="T10" fmla="*/ 0 w 41"/>
                  <a:gd name="T11" fmla="*/ 1 h 35"/>
                  <a:gd name="T12" fmla="*/ 0 w 41"/>
                  <a:gd name="T13" fmla="*/ 1 h 35"/>
                  <a:gd name="T14" fmla="*/ 0 w 41"/>
                  <a:gd name="T15" fmla="*/ 0 h 35"/>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35"/>
                  <a:gd name="T26" fmla="*/ 41 w 41"/>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35">
                    <a:moveTo>
                      <a:pt x="19" y="0"/>
                    </a:moveTo>
                    <a:lnTo>
                      <a:pt x="41" y="0"/>
                    </a:lnTo>
                    <a:lnTo>
                      <a:pt x="22" y="35"/>
                    </a:lnTo>
                    <a:lnTo>
                      <a:pt x="0" y="29"/>
                    </a:lnTo>
                    <a:lnTo>
                      <a:pt x="6" y="22"/>
                    </a:lnTo>
                    <a:lnTo>
                      <a:pt x="13" y="16"/>
                    </a:lnTo>
                    <a:lnTo>
                      <a:pt x="18" y="8"/>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47" name="Freeform 407"/>
              <p:cNvSpPr>
                <a:spLocks/>
              </p:cNvSpPr>
              <p:nvPr/>
            </p:nvSpPr>
            <p:spPr bwMode="auto">
              <a:xfrm>
                <a:off x="3760" y="13077"/>
                <a:ext cx="4" cy="11"/>
              </a:xfrm>
              <a:custGeom>
                <a:avLst/>
                <a:gdLst>
                  <a:gd name="T0" fmla="*/ 0 w 10"/>
                  <a:gd name="T1" fmla="*/ 0 h 22"/>
                  <a:gd name="T2" fmla="*/ 0 w 10"/>
                  <a:gd name="T3" fmla="*/ 1 h 22"/>
                  <a:gd name="T4" fmla="*/ 0 w 10"/>
                  <a:gd name="T5" fmla="*/ 1 h 22"/>
                  <a:gd name="T6" fmla="*/ 0 w 10"/>
                  <a:gd name="T7" fmla="*/ 0 h 22"/>
                  <a:gd name="T8" fmla="*/ 0 60000 65536"/>
                  <a:gd name="T9" fmla="*/ 0 60000 65536"/>
                  <a:gd name="T10" fmla="*/ 0 60000 65536"/>
                  <a:gd name="T11" fmla="*/ 0 60000 65536"/>
                  <a:gd name="T12" fmla="*/ 0 w 10"/>
                  <a:gd name="T13" fmla="*/ 0 h 22"/>
                  <a:gd name="T14" fmla="*/ 10 w 10"/>
                  <a:gd name="T15" fmla="*/ 22 h 22"/>
                </a:gdLst>
                <a:ahLst/>
                <a:cxnLst>
                  <a:cxn ang="T8">
                    <a:pos x="T0" y="T1"/>
                  </a:cxn>
                  <a:cxn ang="T9">
                    <a:pos x="T2" y="T3"/>
                  </a:cxn>
                  <a:cxn ang="T10">
                    <a:pos x="T4" y="T5"/>
                  </a:cxn>
                  <a:cxn ang="T11">
                    <a:pos x="T6" y="T7"/>
                  </a:cxn>
                </a:cxnLst>
                <a:rect l="T12" t="T13" r="T14" b="T15"/>
                <a:pathLst>
                  <a:path w="10" h="22">
                    <a:moveTo>
                      <a:pt x="10" y="0"/>
                    </a:moveTo>
                    <a:lnTo>
                      <a:pt x="0" y="22"/>
                    </a:lnTo>
                    <a:lnTo>
                      <a:pt x="3" y="6"/>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48" name="Freeform 408"/>
              <p:cNvSpPr>
                <a:spLocks/>
              </p:cNvSpPr>
              <p:nvPr/>
            </p:nvSpPr>
            <p:spPr bwMode="auto">
              <a:xfrm>
                <a:off x="3776" y="12959"/>
                <a:ext cx="16" cy="22"/>
              </a:xfrm>
              <a:custGeom>
                <a:avLst/>
                <a:gdLst>
                  <a:gd name="T0" fmla="*/ 0 w 46"/>
                  <a:gd name="T1" fmla="*/ 0 h 45"/>
                  <a:gd name="T2" fmla="*/ 0 w 46"/>
                  <a:gd name="T3" fmla="*/ 0 h 45"/>
                  <a:gd name="T4" fmla="*/ 0 w 46"/>
                  <a:gd name="T5" fmla="*/ 0 h 45"/>
                  <a:gd name="T6" fmla="*/ 0 w 46"/>
                  <a:gd name="T7" fmla="*/ 0 h 45"/>
                  <a:gd name="T8" fmla="*/ 0 w 46"/>
                  <a:gd name="T9" fmla="*/ 0 h 45"/>
                  <a:gd name="T10" fmla="*/ 0 w 46"/>
                  <a:gd name="T11" fmla="*/ 0 h 45"/>
                  <a:gd name="T12" fmla="*/ 0 w 46"/>
                  <a:gd name="T13" fmla="*/ 0 h 45"/>
                  <a:gd name="T14" fmla="*/ 0 w 46"/>
                  <a:gd name="T15" fmla="*/ 0 h 45"/>
                  <a:gd name="T16" fmla="*/ 0 w 46"/>
                  <a:gd name="T17" fmla="*/ 0 h 45"/>
                  <a:gd name="T18" fmla="*/ 0 w 46"/>
                  <a:gd name="T19" fmla="*/ 0 h 45"/>
                  <a:gd name="T20" fmla="*/ 0 w 46"/>
                  <a:gd name="T21" fmla="*/ 0 h 45"/>
                  <a:gd name="T22" fmla="*/ 0 w 46"/>
                  <a:gd name="T23" fmla="*/ 0 h 45"/>
                  <a:gd name="T24" fmla="*/ 0 w 46"/>
                  <a:gd name="T25" fmla="*/ 0 h 45"/>
                  <a:gd name="T26" fmla="*/ 0 w 46"/>
                  <a:gd name="T27" fmla="*/ 0 h 45"/>
                  <a:gd name="T28" fmla="*/ 0 w 46"/>
                  <a:gd name="T29" fmla="*/ 0 h 45"/>
                  <a:gd name="T30" fmla="*/ 0 w 46"/>
                  <a:gd name="T31" fmla="*/ 0 h 45"/>
                  <a:gd name="T32" fmla="*/ 0 w 46"/>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
                  <a:gd name="T52" fmla="*/ 0 h 45"/>
                  <a:gd name="T53" fmla="*/ 46 w 46"/>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 h="45">
                    <a:moveTo>
                      <a:pt x="27" y="1"/>
                    </a:moveTo>
                    <a:lnTo>
                      <a:pt x="46" y="1"/>
                    </a:lnTo>
                    <a:lnTo>
                      <a:pt x="46" y="7"/>
                    </a:lnTo>
                    <a:lnTo>
                      <a:pt x="46" y="13"/>
                    </a:lnTo>
                    <a:lnTo>
                      <a:pt x="44" y="19"/>
                    </a:lnTo>
                    <a:lnTo>
                      <a:pt x="41" y="26"/>
                    </a:lnTo>
                    <a:lnTo>
                      <a:pt x="32" y="36"/>
                    </a:lnTo>
                    <a:lnTo>
                      <a:pt x="22" y="45"/>
                    </a:lnTo>
                    <a:lnTo>
                      <a:pt x="0" y="36"/>
                    </a:lnTo>
                    <a:lnTo>
                      <a:pt x="3" y="31"/>
                    </a:lnTo>
                    <a:lnTo>
                      <a:pt x="5" y="26"/>
                    </a:lnTo>
                    <a:lnTo>
                      <a:pt x="6" y="19"/>
                    </a:lnTo>
                    <a:lnTo>
                      <a:pt x="8" y="14"/>
                    </a:lnTo>
                    <a:lnTo>
                      <a:pt x="8" y="8"/>
                    </a:lnTo>
                    <a:lnTo>
                      <a:pt x="12" y="4"/>
                    </a:lnTo>
                    <a:lnTo>
                      <a:pt x="16" y="0"/>
                    </a:lnTo>
                    <a:lnTo>
                      <a:pt x="27"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49" name="Freeform 409"/>
              <p:cNvSpPr>
                <a:spLocks/>
              </p:cNvSpPr>
              <p:nvPr/>
            </p:nvSpPr>
            <p:spPr bwMode="auto">
              <a:xfrm>
                <a:off x="3769" y="13048"/>
                <a:ext cx="15" cy="21"/>
              </a:xfrm>
              <a:custGeom>
                <a:avLst/>
                <a:gdLst>
                  <a:gd name="T0" fmla="*/ 0 w 45"/>
                  <a:gd name="T1" fmla="*/ 0 h 43"/>
                  <a:gd name="T2" fmla="*/ 0 w 45"/>
                  <a:gd name="T3" fmla="*/ 0 h 43"/>
                  <a:gd name="T4" fmla="*/ 0 w 45"/>
                  <a:gd name="T5" fmla="*/ 0 h 43"/>
                  <a:gd name="T6" fmla="*/ 0 w 45"/>
                  <a:gd name="T7" fmla="*/ 0 h 43"/>
                  <a:gd name="T8" fmla="*/ 0 w 45"/>
                  <a:gd name="T9" fmla="*/ 0 h 43"/>
                  <a:gd name="T10" fmla="*/ 0 w 45"/>
                  <a:gd name="T11" fmla="*/ 0 h 43"/>
                  <a:gd name="T12" fmla="*/ 0 w 45"/>
                  <a:gd name="T13" fmla="*/ 0 h 43"/>
                  <a:gd name="T14" fmla="*/ 0 w 45"/>
                  <a:gd name="T15" fmla="*/ 0 h 43"/>
                  <a:gd name="T16" fmla="*/ 0 w 45"/>
                  <a:gd name="T17" fmla="*/ 0 h 43"/>
                  <a:gd name="T18" fmla="*/ 0 w 45"/>
                  <a:gd name="T19" fmla="*/ 0 h 43"/>
                  <a:gd name="T20" fmla="*/ 0 w 45"/>
                  <a:gd name="T21" fmla="*/ 0 h 43"/>
                  <a:gd name="T22" fmla="*/ 0 w 45"/>
                  <a:gd name="T23" fmla="*/ 0 h 43"/>
                  <a:gd name="T24" fmla="*/ 0 w 45"/>
                  <a:gd name="T25" fmla="*/ 0 h 43"/>
                  <a:gd name="T26" fmla="*/ 0 w 45"/>
                  <a:gd name="T27" fmla="*/ 0 h 43"/>
                  <a:gd name="T28" fmla="*/ 0 w 45"/>
                  <a:gd name="T29" fmla="*/ 0 h 43"/>
                  <a:gd name="T30" fmla="*/ 0 w 45"/>
                  <a:gd name="T31" fmla="*/ 0 h 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5"/>
                  <a:gd name="T49" fmla="*/ 0 h 43"/>
                  <a:gd name="T50" fmla="*/ 45 w 45"/>
                  <a:gd name="T51" fmla="*/ 43 h 4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5" h="43">
                    <a:moveTo>
                      <a:pt x="45" y="8"/>
                    </a:moveTo>
                    <a:lnTo>
                      <a:pt x="35" y="16"/>
                    </a:lnTo>
                    <a:lnTo>
                      <a:pt x="29" y="26"/>
                    </a:lnTo>
                    <a:lnTo>
                      <a:pt x="23" y="30"/>
                    </a:lnTo>
                    <a:lnTo>
                      <a:pt x="19" y="34"/>
                    </a:lnTo>
                    <a:lnTo>
                      <a:pt x="12" y="38"/>
                    </a:lnTo>
                    <a:lnTo>
                      <a:pt x="4" y="43"/>
                    </a:lnTo>
                    <a:lnTo>
                      <a:pt x="0" y="38"/>
                    </a:lnTo>
                    <a:lnTo>
                      <a:pt x="0" y="34"/>
                    </a:lnTo>
                    <a:lnTo>
                      <a:pt x="0" y="28"/>
                    </a:lnTo>
                    <a:lnTo>
                      <a:pt x="4" y="23"/>
                    </a:lnTo>
                    <a:lnTo>
                      <a:pt x="9" y="16"/>
                    </a:lnTo>
                    <a:lnTo>
                      <a:pt x="13" y="11"/>
                    </a:lnTo>
                    <a:lnTo>
                      <a:pt x="16" y="5"/>
                    </a:lnTo>
                    <a:lnTo>
                      <a:pt x="19" y="0"/>
                    </a:lnTo>
                    <a:lnTo>
                      <a:pt x="4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50" name="Freeform 410"/>
              <p:cNvSpPr>
                <a:spLocks/>
              </p:cNvSpPr>
              <p:nvPr/>
            </p:nvSpPr>
            <p:spPr bwMode="auto">
              <a:xfrm>
                <a:off x="3788" y="12930"/>
                <a:ext cx="13" cy="9"/>
              </a:xfrm>
              <a:custGeom>
                <a:avLst/>
                <a:gdLst>
                  <a:gd name="T0" fmla="*/ 0 w 41"/>
                  <a:gd name="T1" fmla="*/ 0 h 17"/>
                  <a:gd name="T2" fmla="*/ 0 w 41"/>
                  <a:gd name="T3" fmla="*/ 1 h 17"/>
                  <a:gd name="T4" fmla="*/ 0 w 41"/>
                  <a:gd name="T5" fmla="*/ 1 h 17"/>
                  <a:gd name="T6" fmla="*/ 0 w 41"/>
                  <a:gd name="T7" fmla="*/ 1 h 17"/>
                  <a:gd name="T8" fmla="*/ 0 w 41"/>
                  <a:gd name="T9" fmla="*/ 1 h 17"/>
                  <a:gd name="T10" fmla="*/ 0 w 41"/>
                  <a:gd name="T11" fmla="*/ 1 h 17"/>
                  <a:gd name="T12" fmla="*/ 0 w 41"/>
                  <a:gd name="T13" fmla="*/ 0 h 17"/>
                  <a:gd name="T14" fmla="*/ 0 60000 65536"/>
                  <a:gd name="T15" fmla="*/ 0 60000 65536"/>
                  <a:gd name="T16" fmla="*/ 0 60000 65536"/>
                  <a:gd name="T17" fmla="*/ 0 60000 65536"/>
                  <a:gd name="T18" fmla="*/ 0 60000 65536"/>
                  <a:gd name="T19" fmla="*/ 0 60000 65536"/>
                  <a:gd name="T20" fmla="*/ 0 60000 65536"/>
                  <a:gd name="T21" fmla="*/ 0 w 41"/>
                  <a:gd name="T22" fmla="*/ 0 h 17"/>
                  <a:gd name="T23" fmla="*/ 41 w 41"/>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17">
                    <a:moveTo>
                      <a:pt x="3" y="0"/>
                    </a:moveTo>
                    <a:lnTo>
                      <a:pt x="14" y="1"/>
                    </a:lnTo>
                    <a:lnTo>
                      <a:pt x="23" y="5"/>
                    </a:lnTo>
                    <a:lnTo>
                      <a:pt x="32" y="10"/>
                    </a:lnTo>
                    <a:lnTo>
                      <a:pt x="41" y="14"/>
                    </a:lnTo>
                    <a:lnTo>
                      <a:pt x="0" y="17"/>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51" name="Freeform 411"/>
              <p:cNvSpPr>
                <a:spLocks/>
              </p:cNvSpPr>
              <p:nvPr/>
            </p:nvSpPr>
            <p:spPr bwMode="auto">
              <a:xfrm>
                <a:off x="3796" y="12853"/>
                <a:ext cx="6" cy="27"/>
              </a:xfrm>
              <a:custGeom>
                <a:avLst/>
                <a:gdLst>
                  <a:gd name="T0" fmla="*/ 0 w 17"/>
                  <a:gd name="T1" fmla="*/ 0 h 55"/>
                  <a:gd name="T2" fmla="*/ 0 w 17"/>
                  <a:gd name="T3" fmla="*/ 0 h 55"/>
                  <a:gd name="T4" fmla="*/ 0 w 17"/>
                  <a:gd name="T5" fmla="*/ 0 h 55"/>
                  <a:gd name="T6" fmla="*/ 0 w 17"/>
                  <a:gd name="T7" fmla="*/ 0 h 55"/>
                  <a:gd name="T8" fmla="*/ 0 w 17"/>
                  <a:gd name="T9" fmla="*/ 0 h 55"/>
                  <a:gd name="T10" fmla="*/ 0 w 17"/>
                  <a:gd name="T11" fmla="*/ 0 h 55"/>
                  <a:gd name="T12" fmla="*/ 0 w 17"/>
                  <a:gd name="T13" fmla="*/ 0 h 55"/>
                  <a:gd name="T14" fmla="*/ 0 w 17"/>
                  <a:gd name="T15" fmla="*/ 0 h 55"/>
                  <a:gd name="T16" fmla="*/ 0 w 17"/>
                  <a:gd name="T17" fmla="*/ 0 h 55"/>
                  <a:gd name="T18" fmla="*/ 0 w 17"/>
                  <a:gd name="T19" fmla="*/ 0 h 55"/>
                  <a:gd name="T20" fmla="*/ 0 w 17"/>
                  <a:gd name="T21" fmla="*/ 0 h 55"/>
                  <a:gd name="T22" fmla="*/ 0 w 17"/>
                  <a:gd name="T23" fmla="*/ 0 h 55"/>
                  <a:gd name="T24" fmla="*/ 0 w 17"/>
                  <a:gd name="T25" fmla="*/ 0 h 55"/>
                  <a:gd name="T26" fmla="*/ 0 w 17"/>
                  <a:gd name="T27" fmla="*/ 0 h 55"/>
                  <a:gd name="T28" fmla="*/ 0 w 17"/>
                  <a:gd name="T29" fmla="*/ 0 h 55"/>
                  <a:gd name="T30" fmla="*/ 0 w 17"/>
                  <a:gd name="T31" fmla="*/ 0 h 55"/>
                  <a:gd name="T32" fmla="*/ 0 w 17"/>
                  <a:gd name="T33" fmla="*/ 0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
                  <a:gd name="T52" fmla="*/ 0 h 55"/>
                  <a:gd name="T53" fmla="*/ 17 w 17"/>
                  <a:gd name="T54" fmla="*/ 55 h 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 h="55">
                    <a:moveTo>
                      <a:pt x="8" y="0"/>
                    </a:moveTo>
                    <a:lnTo>
                      <a:pt x="13" y="4"/>
                    </a:lnTo>
                    <a:lnTo>
                      <a:pt x="16" y="10"/>
                    </a:lnTo>
                    <a:lnTo>
                      <a:pt x="16" y="16"/>
                    </a:lnTo>
                    <a:lnTo>
                      <a:pt x="17" y="24"/>
                    </a:lnTo>
                    <a:lnTo>
                      <a:pt x="14" y="31"/>
                    </a:lnTo>
                    <a:lnTo>
                      <a:pt x="14" y="39"/>
                    </a:lnTo>
                    <a:lnTo>
                      <a:pt x="14" y="46"/>
                    </a:lnTo>
                    <a:lnTo>
                      <a:pt x="16" y="55"/>
                    </a:lnTo>
                    <a:lnTo>
                      <a:pt x="6" y="50"/>
                    </a:lnTo>
                    <a:lnTo>
                      <a:pt x="1" y="46"/>
                    </a:lnTo>
                    <a:lnTo>
                      <a:pt x="0" y="39"/>
                    </a:lnTo>
                    <a:lnTo>
                      <a:pt x="1" y="32"/>
                    </a:lnTo>
                    <a:lnTo>
                      <a:pt x="3" y="24"/>
                    </a:lnTo>
                    <a:lnTo>
                      <a:pt x="6" y="15"/>
                    </a:lnTo>
                    <a:lnTo>
                      <a:pt x="7" y="7"/>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52" name="Freeform 412"/>
              <p:cNvSpPr>
                <a:spLocks/>
              </p:cNvSpPr>
              <p:nvPr/>
            </p:nvSpPr>
            <p:spPr bwMode="auto">
              <a:xfrm>
                <a:off x="3793" y="12900"/>
                <a:ext cx="9" cy="13"/>
              </a:xfrm>
              <a:custGeom>
                <a:avLst/>
                <a:gdLst>
                  <a:gd name="T0" fmla="*/ 0 w 27"/>
                  <a:gd name="T1" fmla="*/ 0 h 24"/>
                  <a:gd name="T2" fmla="*/ 0 w 27"/>
                  <a:gd name="T3" fmla="*/ 1 h 24"/>
                  <a:gd name="T4" fmla="*/ 0 w 27"/>
                  <a:gd name="T5" fmla="*/ 1 h 24"/>
                  <a:gd name="T6" fmla="*/ 0 w 27"/>
                  <a:gd name="T7" fmla="*/ 1 h 24"/>
                  <a:gd name="T8" fmla="*/ 0 w 27"/>
                  <a:gd name="T9" fmla="*/ 1 h 24"/>
                  <a:gd name="T10" fmla="*/ 0 w 27"/>
                  <a:gd name="T11" fmla="*/ 1 h 24"/>
                  <a:gd name="T12" fmla="*/ 0 w 27"/>
                  <a:gd name="T13" fmla="*/ 1 h 24"/>
                  <a:gd name="T14" fmla="*/ 0 w 27"/>
                  <a:gd name="T15" fmla="*/ 1 h 24"/>
                  <a:gd name="T16" fmla="*/ 0 w 27"/>
                  <a:gd name="T17" fmla="*/ 1 h 24"/>
                  <a:gd name="T18" fmla="*/ 0 w 27"/>
                  <a:gd name="T19" fmla="*/ 1 h 24"/>
                  <a:gd name="T20" fmla="*/ 0 w 27"/>
                  <a:gd name="T21" fmla="*/ 1 h 24"/>
                  <a:gd name="T22" fmla="*/ 0 w 27"/>
                  <a:gd name="T23" fmla="*/ 0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
                  <a:gd name="T37" fmla="*/ 0 h 24"/>
                  <a:gd name="T38" fmla="*/ 27 w 27"/>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 h="24">
                    <a:moveTo>
                      <a:pt x="5" y="0"/>
                    </a:moveTo>
                    <a:lnTo>
                      <a:pt x="9" y="2"/>
                    </a:lnTo>
                    <a:lnTo>
                      <a:pt x="16" y="4"/>
                    </a:lnTo>
                    <a:lnTo>
                      <a:pt x="22" y="7"/>
                    </a:lnTo>
                    <a:lnTo>
                      <a:pt x="27" y="14"/>
                    </a:lnTo>
                    <a:lnTo>
                      <a:pt x="27" y="24"/>
                    </a:lnTo>
                    <a:lnTo>
                      <a:pt x="14" y="20"/>
                    </a:lnTo>
                    <a:lnTo>
                      <a:pt x="5" y="17"/>
                    </a:lnTo>
                    <a:lnTo>
                      <a:pt x="0" y="14"/>
                    </a:lnTo>
                    <a:lnTo>
                      <a:pt x="0" y="10"/>
                    </a:lnTo>
                    <a:lnTo>
                      <a:pt x="0" y="5"/>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53" name="Freeform 413"/>
              <p:cNvSpPr>
                <a:spLocks/>
              </p:cNvSpPr>
              <p:nvPr/>
            </p:nvSpPr>
            <p:spPr bwMode="auto">
              <a:xfrm>
                <a:off x="3788" y="13004"/>
                <a:ext cx="14" cy="22"/>
              </a:xfrm>
              <a:custGeom>
                <a:avLst/>
                <a:gdLst>
                  <a:gd name="T0" fmla="*/ 0 w 44"/>
                  <a:gd name="T1" fmla="*/ 0 h 44"/>
                  <a:gd name="T2" fmla="*/ 0 w 44"/>
                  <a:gd name="T3" fmla="*/ 1 h 44"/>
                  <a:gd name="T4" fmla="*/ 0 w 44"/>
                  <a:gd name="T5" fmla="*/ 1 h 44"/>
                  <a:gd name="T6" fmla="*/ 0 w 44"/>
                  <a:gd name="T7" fmla="*/ 1 h 44"/>
                  <a:gd name="T8" fmla="*/ 0 w 44"/>
                  <a:gd name="T9" fmla="*/ 1 h 44"/>
                  <a:gd name="T10" fmla="*/ 0 w 44"/>
                  <a:gd name="T11" fmla="*/ 1 h 44"/>
                  <a:gd name="T12" fmla="*/ 0 w 44"/>
                  <a:gd name="T13" fmla="*/ 1 h 44"/>
                  <a:gd name="T14" fmla="*/ 0 w 44"/>
                  <a:gd name="T15" fmla="*/ 0 h 44"/>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44"/>
                  <a:gd name="T26" fmla="*/ 44 w 44"/>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44">
                    <a:moveTo>
                      <a:pt x="19" y="0"/>
                    </a:moveTo>
                    <a:lnTo>
                      <a:pt x="44" y="9"/>
                    </a:lnTo>
                    <a:lnTo>
                      <a:pt x="19" y="44"/>
                    </a:lnTo>
                    <a:lnTo>
                      <a:pt x="0" y="39"/>
                    </a:lnTo>
                    <a:lnTo>
                      <a:pt x="3" y="29"/>
                    </a:lnTo>
                    <a:lnTo>
                      <a:pt x="12" y="21"/>
                    </a:lnTo>
                    <a:lnTo>
                      <a:pt x="17" y="11"/>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54" name="Freeform 414"/>
              <p:cNvSpPr>
                <a:spLocks/>
              </p:cNvSpPr>
              <p:nvPr/>
            </p:nvSpPr>
            <p:spPr bwMode="auto">
              <a:xfrm>
                <a:off x="3800" y="12967"/>
                <a:ext cx="16" cy="24"/>
              </a:xfrm>
              <a:custGeom>
                <a:avLst/>
                <a:gdLst>
                  <a:gd name="T0" fmla="*/ 0 w 49"/>
                  <a:gd name="T1" fmla="*/ 0 h 49"/>
                  <a:gd name="T2" fmla="*/ 0 w 49"/>
                  <a:gd name="T3" fmla="*/ 0 h 49"/>
                  <a:gd name="T4" fmla="*/ 0 w 49"/>
                  <a:gd name="T5" fmla="*/ 0 h 49"/>
                  <a:gd name="T6" fmla="*/ 0 w 49"/>
                  <a:gd name="T7" fmla="*/ 0 h 49"/>
                  <a:gd name="T8" fmla="*/ 0 w 49"/>
                  <a:gd name="T9" fmla="*/ 0 h 49"/>
                  <a:gd name="T10" fmla="*/ 0 w 49"/>
                  <a:gd name="T11" fmla="*/ 0 h 49"/>
                  <a:gd name="T12" fmla="*/ 0 w 49"/>
                  <a:gd name="T13" fmla="*/ 0 h 49"/>
                  <a:gd name="T14" fmla="*/ 0 w 49"/>
                  <a:gd name="T15" fmla="*/ 0 h 49"/>
                  <a:gd name="T16" fmla="*/ 0 60000 65536"/>
                  <a:gd name="T17" fmla="*/ 0 60000 65536"/>
                  <a:gd name="T18" fmla="*/ 0 60000 65536"/>
                  <a:gd name="T19" fmla="*/ 0 60000 65536"/>
                  <a:gd name="T20" fmla="*/ 0 60000 65536"/>
                  <a:gd name="T21" fmla="*/ 0 60000 65536"/>
                  <a:gd name="T22" fmla="*/ 0 60000 65536"/>
                  <a:gd name="T23" fmla="*/ 0 60000 65536"/>
                  <a:gd name="T24" fmla="*/ 0 w 49"/>
                  <a:gd name="T25" fmla="*/ 0 h 49"/>
                  <a:gd name="T26" fmla="*/ 49 w 49"/>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9" h="49">
                    <a:moveTo>
                      <a:pt x="19" y="0"/>
                    </a:moveTo>
                    <a:lnTo>
                      <a:pt x="49" y="9"/>
                    </a:lnTo>
                    <a:lnTo>
                      <a:pt x="31" y="49"/>
                    </a:lnTo>
                    <a:lnTo>
                      <a:pt x="0" y="38"/>
                    </a:lnTo>
                    <a:lnTo>
                      <a:pt x="5" y="28"/>
                    </a:lnTo>
                    <a:lnTo>
                      <a:pt x="12" y="19"/>
                    </a:lnTo>
                    <a:lnTo>
                      <a:pt x="16" y="10"/>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55" name="Freeform 415"/>
              <p:cNvSpPr>
                <a:spLocks/>
              </p:cNvSpPr>
              <p:nvPr/>
            </p:nvSpPr>
            <p:spPr bwMode="auto">
              <a:xfrm>
                <a:off x="3811" y="12917"/>
                <a:ext cx="14" cy="27"/>
              </a:xfrm>
              <a:custGeom>
                <a:avLst/>
                <a:gdLst>
                  <a:gd name="T0" fmla="*/ 0 w 41"/>
                  <a:gd name="T1" fmla="*/ 1 h 54"/>
                  <a:gd name="T2" fmla="*/ 0 w 41"/>
                  <a:gd name="T3" fmla="*/ 0 h 54"/>
                  <a:gd name="T4" fmla="*/ 0 w 41"/>
                  <a:gd name="T5" fmla="*/ 1 h 54"/>
                  <a:gd name="T6" fmla="*/ 0 w 41"/>
                  <a:gd name="T7" fmla="*/ 1 h 54"/>
                  <a:gd name="T8" fmla="*/ 0 w 41"/>
                  <a:gd name="T9" fmla="*/ 1 h 54"/>
                  <a:gd name="T10" fmla="*/ 0 w 41"/>
                  <a:gd name="T11" fmla="*/ 1 h 54"/>
                  <a:gd name="T12" fmla="*/ 0 w 41"/>
                  <a:gd name="T13" fmla="*/ 1 h 54"/>
                  <a:gd name="T14" fmla="*/ 0 w 41"/>
                  <a:gd name="T15" fmla="*/ 1 h 54"/>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54"/>
                  <a:gd name="T26" fmla="*/ 41 w 41"/>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54">
                    <a:moveTo>
                      <a:pt x="15" y="2"/>
                    </a:moveTo>
                    <a:lnTo>
                      <a:pt x="19" y="0"/>
                    </a:lnTo>
                    <a:lnTo>
                      <a:pt x="28" y="4"/>
                    </a:lnTo>
                    <a:lnTo>
                      <a:pt x="35" y="9"/>
                    </a:lnTo>
                    <a:lnTo>
                      <a:pt x="41" y="19"/>
                    </a:lnTo>
                    <a:lnTo>
                      <a:pt x="38" y="54"/>
                    </a:lnTo>
                    <a:lnTo>
                      <a:pt x="0" y="48"/>
                    </a:lnTo>
                    <a:lnTo>
                      <a:pt x="15"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56" name="Freeform 416"/>
              <p:cNvSpPr>
                <a:spLocks/>
              </p:cNvSpPr>
              <p:nvPr/>
            </p:nvSpPr>
            <p:spPr bwMode="auto">
              <a:xfrm>
                <a:off x="3820" y="12881"/>
                <a:ext cx="8" cy="14"/>
              </a:xfrm>
              <a:custGeom>
                <a:avLst/>
                <a:gdLst>
                  <a:gd name="T0" fmla="*/ 0 w 25"/>
                  <a:gd name="T1" fmla="*/ 1 h 27"/>
                  <a:gd name="T2" fmla="*/ 0 w 25"/>
                  <a:gd name="T3" fmla="*/ 1 h 27"/>
                  <a:gd name="T4" fmla="*/ 0 w 25"/>
                  <a:gd name="T5" fmla="*/ 1 h 27"/>
                  <a:gd name="T6" fmla="*/ 0 w 25"/>
                  <a:gd name="T7" fmla="*/ 1 h 27"/>
                  <a:gd name="T8" fmla="*/ 0 w 25"/>
                  <a:gd name="T9" fmla="*/ 1 h 27"/>
                  <a:gd name="T10" fmla="*/ 0 w 25"/>
                  <a:gd name="T11" fmla="*/ 1 h 27"/>
                  <a:gd name="T12" fmla="*/ 0 w 25"/>
                  <a:gd name="T13" fmla="*/ 1 h 27"/>
                  <a:gd name="T14" fmla="*/ 0 w 25"/>
                  <a:gd name="T15" fmla="*/ 1 h 27"/>
                  <a:gd name="T16" fmla="*/ 0 w 25"/>
                  <a:gd name="T17" fmla="*/ 1 h 27"/>
                  <a:gd name="T18" fmla="*/ 0 w 25"/>
                  <a:gd name="T19" fmla="*/ 1 h 27"/>
                  <a:gd name="T20" fmla="*/ 0 w 25"/>
                  <a:gd name="T21" fmla="*/ 0 h 27"/>
                  <a:gd name="T22" fmla="*/ 0 w 25"/>
                  <a:gd name="T23" fmla="*/ 1 h 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27"/>
                  <a:gd name="T38" fmla="*/ 25 w 25"/>
                  <a:gd name="T39" fmla="*/ 27 h 2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27">
                    <a:moveTo>
                      <a:pt x="19" y="3"/>
                    </a:moveTo>
                    <a:lnTo>
                      <a:pt x="24" y="7"/>
                    </a:lnTo>
                    <a:lnTo>
                      <a:pt x="25" y="13"/>
                    </a:lnTo>
                    <a:lnTo>
                      <a:pt x="24" y="20"/>
                    </a:lnTo>
                    <a:lnTo>
                      <a:pt x="22" y="27"/>
                    </a:lnTo>
                    <a:lnTo>
                      <a:pt x="0" y="17"/>
                    </a:lnTo>
                    <a:lnTo>
                      <a:pt x="5" y="10"/>
                    </a:lnTo>
                    <a:lnTo>
                      <a:pt x="3" y="5"/>
                    </a:lnTo>
                    <a:lnTo>
                      <a:pt x="2" y="2"/>
                    </a:lnTo>
                    <a:lnTo>
                      <a:pt x="5" y="1"/>
                    </a:lnTo>
                    <a:lnTo>
                      <a:pt x="9" y="0"/>
                    </a:lnTo>
                    <a:lnTo>
                      <a:pt x="19"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57" name="Freeform 417"/>
              <p:cNvSpPr>
                <a:spLocks/>
              </p:cNvSpPr>
              <p:nvPr/>
            </p:nvSpPr>
            <p:spPr bwMode="auto">
              <a:xfrm>
                <a:off x="3825" y="12845"/>
                <a:ext cx="4" cy="22"/>
              </a:xfrm>
              <a:custGeom>
                <a:avLst/>
                <a:gdLst>
                  <a:gd name="T0" fmla="*/ 0 w 12"/>
                  <a:gd name="T1" fmla="*/ 0 h 43"/>
                  <a:gd name="T2" fmla="*/ 0 w 12"/>
                  <a:gd name="T3" fmla="*/ 1 h 43"/>
                  <a:gd name="T4" fmla="*/ 0 w 12"/>
                  <a:gd name="T5" fmla="*/ 1 h 43"/>
                  <a:gd name="T6" fmla="*/ 0 w 12"/>
                  <a:gd name="T7" fmla="*/ 1 h 43"/>
                  <a:gd name="T8" fmla="*/ 0 w 12"/>
                  <a:gd name="T9" fmla="*/ 1 h 43"/>
                  <a:gd name="T10" fmla="*/ 0 w 12"/>
                  <a:gd name="T11" fmla="*/ 1 h 43"/>
                  <a:gd name="T12" fmla="*/ 0 w 12"/>
                  <a:gd name="T13" fmla="*/ 1 h 43"/>
                  <a:gd name="T14" fmla="*/ 0 w 12"/>
                  <a:gd name="T15" fmla="*/ 1 h 43"/>
                  <a:gd name="T16" fmla="*/ 0 w 12"/>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43"/>
                  <a:gd name="T29" fmla="*/ 12 w 12"/>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43">
                    <a:moveTo>
                      <a:pt x="12" y="0"/>
                    </a:moveTo>
                    <a:lnTo>
                      <a:pt x="7" y="43"/>
                    </a:lnTo>
                    <a:lnTo>
                      <a:pt x="0" y="43"/>
                    </a:lnTo>
                    <a:lnTo>
                      <a:pt x="0" y="37"/>
                    </a:lnTo>
                    <a:lnTo>
                      <a:pt x="1" y="31"/>
                    </a:lnTo>
                    <a:lnTo>
                      <a:pt x="1" y="25"/>
                    </a:lnTo>
                    <a:lnTo>
                      <a:pt x="3" y="20"/>
                    </a:lnTo>
                    <a:lnTo>
                      <a:pt x="4" y="8"/>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58" name="Freeform 418"/>
              <p:cNvSpPr>
                <a:spLocks/>
              </p:cNvSpPr>
              <p:nvPr/>
            </p:nvSpPr>
            <p:spPr bwMode="auto">
              <a:xfrm>
                <a:off x="3800" y="13059"/>
                <a:ext cx="5" cy="21"/>
              </a:xfrm>
              <a:custGeom>
                <a:avLst/>
                <a:gdLst>
                  <a:gd name="T0" fmla="*/ 0 w 16"/>
                  <a:gd name="T1" fmla="*/ 1 h 41"/>
                  <a:gd name="T2" fmla="*/ 0 w 16"/>
                  <a:gd name="T3" fmla="*/ 1 h 41"/>
                  <a:gd name="T4" fmla="*/ 0 w 16"/>
                  <a:gd name="T5" fmla="*/ 0 h 41"/>
                  <a:gd name="T6" fmla="*/ 0 w 16"/>
                  <a:gd name="T7" fmla="*/ 1 h 41"/>
                  <a:gd name="T8" fmla="*/ 0 60000 65536"/>
                  <a:gd name="T9" fmla="*/ 0 60000 65536"/>
                  <a:gd name="T10" fmla="*/ 0 60000 65536"/>
                  <a:gd name="T11" fmla="*/ 0 60000 65536"/>
                  <a:gd name="T12" fmla="*/ 0 w 16"/>
                  <a:gd name="T13" fmla="*/ 0 h 41"/>
                  <a:gd name="T14" fmla="*/ 16 w 16"/>
                  <a:gd name="T15" fmla="*/ 41 h 41"/>
                </a:gdLst>
                <a:ahLst/>
                <a:cxnLst>
                  <a:cxn ang="T8">
                    <a:pos x="T0" y="T1"/>
                  </a:cxn>
                  <a:cxn ang="T9">
                    <a:pos x="T2" y="T3"/>
                  </a:cxn>
                  <a:cxn ang="T10">
                    <a:pos x="T4" y="T5"/>
                  </a:cxn>
                  <a:cxn ang="T11">
                    <a:pos x="T6" y="T7"/>
                  </a:cxn>
                </a:cxnLst>
                <a:rect l="T12" t="T13" r="T14" b="T15"/>
                <a:pathLst>
                  <a:path w="16" h="41">
                    <a:moveTo>
                      <a:pt x="8" y="41"/>
                    </a:moveTo>
                    <a:lnTo>
                      <a:pt x="0" y="29"/>
                    </a:lnTo>
                    <a:lnTo>
                      <a:pt x="16" y="0"/>
                    </a:lnTo>
                    <a:lnTo>
                      <a:pt x="8"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59" name="Freeform 419"/>
              <p:cNvSpPr>
                <a:spLocks/>
              </p:cNvSpPr>
              <p:nvPr/>
            </p:nvSpPr>
            <p:spPr bwMode="auto">
              <a:xfrm>
                <a:off x="3808" y="13015"/>
                <a:ext cx="12" cy="19"/>
              </a:xfrm>
              <a:custGeom>
                <a:avLst/>
                <a:gdLst>
                  <a:gd name="T0" fmla="*/ 0 w 36"/>
                  <a:gd name="T1" fmla="*/ 0 h 39"/>
                  <a:gd name="T2" fmla="*/ 0 w 36"/>
                  <a:gd name="T3" fmla="*/ 0 h 39"/>
                  <a:gd name="T4" fmla="*/ 0 w 36"/>
                  <a:gd name="T5" fmla="*/ 0 h 39"/>
                  <a:gd name="T6" fmla="*/ 0 w 36"/>
                  <a:gd name="T7" fmla="*/ 0 h 39"/>
                  <a:gd name="T8" fmla="*/ 0 w 36"/>
                  <a:gd name="T9" fmla="*/ 0 h 39"/>
                  <a:gd name="T10" fmla="*/ 0 w 36"/>
                  <a:gd name="T11" fmla="*/ 0 h 39"/>
                  <a:gd name="T12" fmla="*/ 0 w 36"/>
                  <a:gd name="T13" fmla="*/ 0 h 39"/>
                  <a:gd name="T14" fmla="*/ 0 w 36"/>
                  <a:gd name="T15" fmla="*/ 0 h 39"/>
                  <a:gd name="T16" fmla="*/ 0 w 36"/>
                  <a:gd name="T17" fmla="*/ 0 h 39"/>
                  <a:gd name="T18" fmla="*/ 0 w 36"/>
                  <a:gd name="T19" fmla="*/ 0 h 39"/>
                  <a:gd name="T20" fmla="*/ 0 w 36"/>
                  <a:gd name="T21" fmla="*/ 0 h 39"/>
                  <a:gd name="T22" fmla="*/ 0 w 36"/>
                  <a:gd name="T23" fmla="*/ 0 h 39"/>
                  <a:gd name="T24" fmla="*/ 0 w 36"/>
                  <a:gd name="T25" fmla="*/ 0 h 39"/>
                  <a:gd name="T26" fmla="*/ 0 w 36"/>
                  <a:gd name="T27" fmla="*/ 0 h 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6"/>
                  <a:gd name="T43" fmla="*/ 0 h 39"/>
                  <a:gd name="T44" fmla="*/ 36 w 36"/>
                  <a:gd name="T45" fmla="*/ 39 h 3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6" h="39">
                    <a:moveTo>
                      <a:pt x="25" y="0"/>
                    </a:moveTo>
                    <a:lnTo>
                      <a:pt x="36" y="3"/>
                    </a:lnTo>
                    <a:lnTo>
                      <a:pt x="32" y="7"/>
                    </a:lnTo>
                    <a:lnTo>
                      <a:pt x="29" y="13"/>
                    </a:lnTo>
                    <a:lnTo>
                      <a:pt x="25" y="20"/>
                    </a:lnTo>
                    <a:lnTo>
                      <a:pt x="22" y="27"/>
                    </a:lnTo>
                    <a:lnTo>
                      <a:pt x="17" y="33"/>
                    </a:lnTo>
                    <a:lnTo>
                      <a:pt x="13" y="37"/>
                    </a:lnTo>
                    <a:lnTo>
                      <a:pt x="7" y="39"/>
                    </a:lnTo>
                    <a:lnTo>
                      <a:pt x="0" y="38"/>
                    </a:lnTo>
                    <a:lnTo>
                      <a:pt x="4" y="28"/>
                    </a:lnTo>
                    <a:lnTo>
                      <a:pt x="10" y="20"/>
                    </a:lnTo>
                    <a:lnTo>
                      <a:pt x="16" y="9"/>
                    </a:ln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60" name="Freeform 420"/>
              <p:cNvSpPr>
                <a:spLocks/>
              </p:cNvSpPr>
              <p:nvPr/>
            </p:nvSpPr>
            <p:spPr bwMode="auto">
              <a:xfrm>
                <a:off x="3822" y="12975"/>
                <a:ext cx="14" cy="23"/>
              </a:xfrm>
              <a:custGeom>
                <a:avLst/>
                <a:gdLst>
                  <a:gd name="T0" fmla="*/ 0 w 41"/>
                  <a:gd name="T1" fmla="*/ 0 h 47"/>
                  <a:gd name="T2" fmla="*/ 0 w 41"/>
                  <a:gd name="T3" fmla="*/ 0 h 47"/>
                  <a:gd name="T4" fmla="*/ 0 w 41"/>
                  <a:gd name="T5" fmla="*/ 0 h 47"/>
                  <a:gd name="T6" fmla="*/ 0 w 41"/>
                  <a:gd name="T7" fmla="*/ 0 h 47"/>
                  <a:gd name="T8" fmla="*/ 0 w 41"/>
                  <a:gd name="T9" fmla="*/ 0 h 47"/>
                  <a:gd name="T10" fmla="*/ 0 w 41"/>
                  <a:gd name="T11" fmla="*/ 0 h 47"/>
                  <a:gd name="T12" fmla="*/ 0 w 41"/>
                  <a:gd name="T13" fmla="*/ 0 h 47"/>
                  <a:gd name="T14" fmla="*/ 0 w 41"/>
                  <a:gd name="T15" fmla="*/ 0 h 47"/>
                  <a:gd name="T16" fmla="*/ 0 w 41"/>
                  <a:gd name="T17" fmla="*/ 0 h 47"/>
                  <a:gd name="T18" fmla="*/ 0 w 41"/>
                  <a:gd name="T19" fmla="*/ 0 h 47"/>
                  <a:gd name="T20" fmla="*/ 0 w 41"/>
                  <a:gd name="T21" fmla="*/ 0 h 47"/>
                  <a:gd name="T22" fmla="*/ 0 w 41"/>
                  <a:gd name="T23" fmla="*/ 0 h 47"/>
                  <a:gd name="T24" fmla="*/ 0 w 41"/>
                  <a:gd name="T25" fmla="*/ 0 h 47"/>
                  <a:gd name="T26" fmla="*/ 0 w 41"/>
                  <a:gd name="T27" fmla="*/ 0 h 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
                  <a:gd name="T43" fmla="*/ 0 h 47"/>
                  <a:gd name="T44" fmla="*/ 41 w 41"/>
                  <a:gd name="T45" fmla="*/ 47 h 4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 h="47">
                    <a:moveTo>
                      <a:pt x="11" y="0"/>
                    </a:moveTo>
                    <a:lnTo>
                      <a:pt x="19" y="1"/>
                    </a:lnTo>
                    <a:lnTo>
                      <a:pt x="27" y="2"/>
                    </a:lnTo>
                    <a:lnTo>
                      <a:pt x="35" y="4"/>
                    </a:lnTo>
                    <a:lnTo>
                      <a:pt x="41" y="11"/>
                    </a:lnTo>
                    <a:lnTo>
                      <a:pt x="38" y="17"/>
                    </a:lnTo>
                    <a:lnTo>
                      <a:pt x="35" y="24"/>
                    </a:lnTo>
                    <a:lnTo>
                      <a:pt x="30" y="31"/>
                    </a:lnTo>
                    <a:lnTo>
                      <a:pt x="26" y="38"/>
                    </a:lnTo>
                    <a:lnTo>
                      <a:pt x="20" y="44"/>
                    </a:lnTo>
                    <a:lnTo>
                      <a:pt x="14" y="47"/>
                    </a:lnTo>
                    <a:lnTo>
                      <a:pt x="7" y="47"/>
                    </a:lnTo>
                    <a:lnTo>
                      <a:pt x="0" y="46"/>
                    </a:lnTo>
                    <a:lnTo>
                      <a:pt x="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61" name="Freeform 421"/>
              <p:cNvSpPr>
                <a:spLocks/>
              </p:cNvSpPr>
              <p:nvPr/>
            </p:nvSpPr>
            <p:spPr bwMode="auto">
              <a:xfrm>
                <a:off x="3831" y="12930"/>
                <a:ext cx="12" cy="25"/>
              </a:xfrm>
              <a:custGeom>
                <a:avLst/>
                <a:gdLst>
                  <a:gd name="T0" fmla="*/ 0 w 36"/>
                  <a:gd name="T1" fmla="*/ 0 h 50"/>
                  <a:gd name="T2" fmla="*/ 0 w 36"/>
                  <a:gd name="T3" fmla="*/ 1 h 50"/>
                  <a:gd name="T4" fmla="*/ 0 w 36"/>
                  <a:gd name="T5" fmla="*/ 1 h 50"/>
                  <a:gd name="T6" fmla="*/ 0 w 36"/>
                  <a:gd name="T7" fmla="*/ 1 h 50"/>
                  <a:gd name="T8" fmla="*/ 0 w 36"/>
                  <a:gd name="T9" fmla="*/ 1 h 50"/>
                  <a:gd name="T10" fmla="*/ 0 w 36"/>
                  <a:gd name="T11" fmla="*/ 1 h 50"/>
                  <a:gd name="T12" fmla="*/ 0 w 36"/>
                  <a:gd name="T13" fmla="*/ 1 h 50"/>
                  <a:gd name="T14" fmla="*/ 0 w 36"/>
                  <a:gd name="T15" fmla="*/ 1 h 50"/>
                  <a:gd name="T16" fmla="*/ 0 w 36"/>
                  <a:gd name="T17" fmla="*/ 1 h 50"/>
                  <a:gd name="T18" fmla="*/ 0 w 36"/>
                  <a:gd name="T19" fmla="*/ 1 h 50"/>
                  <a:gd name="T20" fmla="*/ 0 w 36"/>
                  <a:gd name="T21" fmla="*/ 1 h 50"/>
                  <a:gd name="T22" fmla="*/ 0 w 36"/>
                  <a:gd name="T23" fmla="*/ 1 h 50"/>
                  <a:gd name="T24" fmla="*/ 0 w 36"/>
                  <a:gd name="T25" fmla="*/ 1 h 50"/>
                  <a:gd name="T26" fmla="*/ 0 w 36"/>
                  <a:gd name="T27" fmla="*/ 1 h 50"/>
                  <a:gd name="T28" fmla="*/ 0 w 36"/>
                  <a:gd name="T29" fmla="*/ 1 h 50"/>
                  <a:gd name="T30" fmla="*/ 0 w 36"/>
                  <a:gd name="T31" fmla="*/ 0 h 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
                  <a:gd name="T49" fmla="*/ 0 h 50"/>
                  <a:gd name="T50" fmla="*/ 36 w 36"/>
                  <a:gd name="T51" fmla="*/ 50 h 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 h="50">
                    <a:moveTo>
                      <a:pt x="6" y="0"/>
                    </a:moveTo>
                    <a:lnTo>
                      <a:pt x="19" y="6"/>
                    </a:lnTo>
                    <a:lnTo>
                      <a:pt x="31" y="14"/>
                    </a:lnTo>
                    <a:lnTo>
                      <a:pt x="34" y="17"/>
                    </a:lnTo>
                    <a:lnTo>
                      <a:pt x="36" y="22"/>
                    </a:lnTo>
                    <a:lnTo>
                      <a:pt x="36" y="28"/>
                    </a:lnTo>
                    <a:lnTo>
                      <a:pt x="33" y="35"/>
                    </a:lnTo>
                    <a:lnTo>
                      <a:pt x="33" y="49"/>
                    </a:lnTo>
                    <a:lnTo>
                      <a:pt x="17" y="50"/>
                    </a:lnTo>
                    <a:lnTo>
                      <a:pt x="8" y="48"/>
                    </a:lnTo>
                    <a:lnTo>
                      <a:pt x="2" y="43"/>
                    </a:lnTo>
                    <a:lnTo>
                      <a:pt x="0" y="35"/>
                    </a:lnTo>
                    <a:lnTo>
                      <a:pt x="0" y="26"/>
                    </a:lnTo>
                    <a:lnTo>
                      <a:pt x="3" y="17"/>
                    </a:lnTo>
                    <a:lnTo>
                      <a:pt x="5" y="8"/>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62" name="Freeform 422"/>
              <p:cNvSpPr>
                <a:spLocks/>
              </p:cNvSpPr>
              <p:nvPr/>
            </p:nvSpPr>
            <p:spPr bwMode="auto">
              <a:xfrm>
                <a:off x="3837" y="12895"/>
                <a:ext cx="8" cy="14"/>
              </a:xfrm>
              <a:custGeom>
                <a:avLst/>
                <a:gdLst>
                  <a:gd name="T0" fmla="*/ 0 w 22"/>
                  <a:gd name="T1" fmla="*/ 0 h 29"/>
                  <a:gd name="T2" fmla="*/ 0 w 22"/>
                  <a:gd name="T3" fmla="*/ 0 h 29"/>
                  <a:gd name="T4" fmla="*/ 0 w 22"/>
                  <a:gd name="T5" fmla="*/ 0 h 29"/>
                  <a:gd name="T6" fmla="*/ 0 w 22"/>
                  <a:gd name="T7" fmla="*/ 0 h 29"/>
                  <a:gd name="T8" fmla="*/ 0 w 22"/>
                  <a:gd name="T9" fmla="*/ 0 h 29"/>
                  <a:gd name="T10" fmla="*/ 0 w 22"/>
                  <a:gd name="T11" fmla="*/ 0 h 29"/>
                  <a:gd name="T12" fmla="*/ 0 w 22"/>
                  <a:gd name="T13" fmla="*/ 0 h 29"/>
                  <a:gd name="T14" fmla="*/ 0 w 22"/>
                  <a:gd name="T15" fmla="*/ 0 h 29"/>
                  <a:gd name="T16" fmla="*/ 0 w 22"/>
                  <a:gd name="T17" fmla="*/ 0 h 29"/>
                  <a:gd name="T18" fmla="*/ 0 w 22"/>
                  <a:gd name="T19" fmla="*/ 0 h 29"/>
                  <a:gd name="T20" fmla="*/ 0 w 22"/>
                  <a:gd name="T21" fmla="*/ 0 h 29"/>
                  <a:gd name="T22" fmla="*/ 0 w 22"/>
                  <a:gd name="T23" fmla="*/ 0 h 29"/>
                  <a:gd name="T24" fmla="*/ 0 w 22"/>
                  <a:gd name="T25" fmla="*/ 0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
                  <a:gd name="T40" fmla="*/ 0 h 29"/>
                  <a:gd name="T41" fmla="*/ 22 w 22"/>
                  <a:gd name="T42" fmla="*/ 29 h 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 h="29">
                    <a:moveTo>
                      <a:pt x="3" y="1"/>
                    </a:moveTo>
                    <a:lnTo>
                      <a:pt x="12" y="0"/>
                    </a:lnTo>
                    <a:lnTo>
                      <a:pt x="18" y="2"/>
                    </a:lnTo>
                    <a:lnTo>
                      <a:pt x="18" y="5"/>
                    </a:lnTo>
                    <a:lnTo>
                      <a:pt x="19" y="11"/>
                    </a:lnTo>
                    <a:lnTo>
                      <a:pt x="16" y="20"/>
                    </a:lnTo>
                    <a:lnTo>
                      <a:pt x="22" y="29"/>
                    </a:lnTo>
                    <a:lnTo>
                      <a:pt x="12" y="28"/>
                    </a:lnTo>
                    <a:lnTo>
                      <a:pt x="7" y="26"/>
                    </a:lnTo>
                    <a:lnTo>
                      <a:pt x="1" y="21"/>
                    </a:lnTo>
                    <a:lnTo>
                      <a:pt x="1" y="18"/>
                    </a:lnTo>
                    <a:lnTo>
                      <a:pt x="0" y="10"/>
                    </a:lnTo>
                    <a:lnTo>
                      <a:pt x="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63" name="Freeform 423"/>
              <p:cNvSpPr>
                <a:spLocks/>
              </p:cNvSpPr>
              <p:nvPr/>
            </p:nvSpPr>
            <p:spPr bwMode="auto">
              <a:xfrm>
                <a:off x="3827" y="13018"/>
                <a:ext cx="15" cy="25"/>
              </a:xfrm>
              <a:custGeom>
                <a:avLst/>
                <a:gdLst>
                  <a:gd name="T0" fmla="*/ 0 w 46"/>
                  <a:gd name="T1" fmla="*/ 0 h 51"/>
                  <a:gd name="T2" fmla="*/ 0 w 46"/>
                  <a:gd name="T3" fmla="*/ 0 h 51"/>
                  <a:gd name="T4" fmla="*/ 0 w 46"/>
                  <a:gd name="T5" fmla="*/ 0 h 51"/>
                  <a:gd name="T6" fmla="*/ 0 w 46"/>
                  <a:gd name="T7" fmla="*/ 0 h 51"/>
                  <a:gd name="T8" fmla="*/ 0 w 46"/>
                  <a:gd name="T9" fmla="*/ 0 h 51"/>
                  <a:gd name="T10" fmla="*/ 0 60000 65536"/>
                  <a:gd name="T11" fmla="*/ 0 60000 65536"/>
                  <a:gd name="T12" fmla="*/ 0 60000 65536"/>
                  <a:gd name="T13" fmla="*/ 0 60000 65536"/>
                  <a:gd name="T14" fmla="*/ 0 60000 65536"/>
                  <a:gd name="T15" fmla="*/ 0 w 46"/>
                  <a:gd name="T16" fmla="*/ 0 h 51"/>
                  <a:gd name="T17" fmla="*/ 46 w 46"/>
                  <a:gd name="T18" fmla="*/ 51 h 51"/>
                </a:gdLst>
                <a:ahLst/>
                <a:cxnLst>
                  <a:cxn ang="T10">
                    <a:pos x="T0" y="T1"/>
                  </a:cxn>
                  <a:cxn ang="T11">
                    <a:pos x="T2" y="T3"/>
                  </a:cxn>
                  <a:cxn ang="T12">
                    <a:pos x="T4" y="T5"/>
                  </a:cxn>
                  <a:cxn ang="T13">
                    <a:pos x="T6" y="T7"/>
                  </a:cxn>
                  <a:cxn ang="T14">
                    <a:pos x="T8" y="T9"/>
                  </a:cxn>
                </a:cxnLst>
                <a:rect l="T15" t="T16" r="T17" b="T18"/>
                <a:pathLst>
                  <a:path w="46" h="51">
                    <a:moveTo>
                      <a:pt x="46" y="2"/>
                    </a:moveTo>
                    <a:lnTo>
                      <a:pt x="31" y="51"/>
                    </a:lnTo>
                    <a:lnTo>
                      <a:pt x="0" y="46"/>
                    </a:lnTo>
                    <a:lnTo>
                      <a:pt x="19" y="0"/>
                    </a:lnTo>
                    <a:lnTo>
                      <a:pt x="4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64" name="Freeform 424"/>
              <p:cNvSpPr>
                <a:spLocks/>
              </p:cNvSpPr>
              <p:nvPr/>
            </p:nvSpPr>
            <p:spPr bwMode="auto">
              <a:xfrm>
                <a:off x="3840" y="12981"/>
                <a:ext cx="12" cy="20"/>
              </a:xfrm>
              <a:custGeom>
                <a:avLst/>
                <a:gdLst>
                  <a:gd name="T0" fmla="*/ 0 w 37"/>
                  <a:gd name="T1" fmla="*/ 0 h 38"/>
                  <a:gd name="T2" fmla="*/ 0 w 37"/>
                  <a:gd name="T3" fmla="*/ 0 h 38"/>
                  <a:gd name="T4" fmla="*/ 0 w 37"/>
                  <a:gd name="T5" fmla="*/ 1 h 38"/>
                  <a:gd name="T6" fmla="*/ 0 w 37"/>
                  <a:gd name="T7" fmla="*/ 1 h 38"/>
                  <a:gd name="T8" fmla="*/ 0 w 37"/>
                  <a:gd name="T9" fmla="*/ 1 h 38"/>
                  <a:gd name="T10" fmla="*/ 0 w 37"/>
                  <a:gd name="T11" fmla="*/ 1 h 38"/>
                  <a:gd name="T12" fmla="*/ 0 w 37"/>
                  <a:gd name="T13" fmla="*/ 1 h 38"/>
                  <a:gd name="T14" fmla="*/ 0 w 37"/>
                  <a:gd name="T15" fmla="*/ 1 h 38"/>
                  <a:gd name="T16" fmla="*/ 0 w 37"/>
                  <a:gd name="T17" fmla="*/ 1 h 38"/>
                  <a:gd name="T18" fmla="*/ 0 w 37"/>
                  <a:gd name="T19" fmla="*/ 1 h 38"/>
                  <a:gd name="T20" fmla="*/ 0 w 37"/>
                  <a:gd name="T21" fmla="*/ 0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38"/>
                  <a:gd name="T35" fmla="*/ 37 w 37"/>
                  <a:gd name="T36" fmla="*/ 38 h 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38">
                    <a:moveTo>
                      <a:pt x="11" y="0"/>
                    </a:moveTo>
                    <a:lnTo>
                      <a:pt x="19" y="0"/>
                    </a:lnTo>
                    <a:lnTo>
                      <a:pt x="28" y="3"/>
                    </a:lnTo>
                    <a:lnTo>
                      <a:pt x="32" y="6"/>
                    </a:lnTo>
                    <a:lnTo>
                      <a:pt x="37" y="13"/>
                    </a:lnTo>
                    <a:lnTo>
                      <a:pt x="37" y="18"/>
                    </a:lnTo>
                    <a:lnTo>
                      <a:pt x="37" y="24"/>
                    </a:lnTo>
                    <a:lnTo>
                      <a:pt x="32" y="31"/>
                    </a:lnTo>
                    <a:lnTo>
                      <a:pt x="30" y="38"/>
                    </a:lnTo>
                    <a:lnTo>
                      <a:pt x="0" y="35"/>
                    </a:lnTo>
                    <a:lnTo>
                      <a:pt x="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65" name="Freeform 425"/>
              <p:cNvSpPr>
                <a:spLocks/>
              </p:cNvSpPr>
              <p:nvPr/>
            </p:nvSpPr>
            <p:spPr bwMode="auto">
              <a:xfrm>
                <a:off x="3851" y="12946"/>
                <a:ext cx="16" cy="21"/>
              </a:xfrm>
              <a:custGeom>
                <a:avLst/>
                <a:gdLst>
                  <a:gd name="T0" fmla="*/ 0 w 48"/>
                  <a:gd name="T1" fmla="*/ 0 h 40"/>
                  <a:gd name="T2" fmla="*/ 0 w 48"/>
                  <a:gd name="T3" fmla="*/ 0 h 40"/>
                  <a:gd name="T4" fmla="*/ 0 w 48"/>
                  <a:gd name="T5" fmla="*/ 1 h 40"/>
                  <a:gd name="T6" fmla="*/ 0 w 48"/>
                  <a:gd name="T7" fmla="*/ 1 h 40"/>
                  <a:gd name="T8" fmla="*/ 0 w 48"/>
                  <a:gd name="T9" fmla="*/ 1 h 40"/>
                  <a:gd name="T10" fmla="*/ 0 w 48"/>
                  <a:gd name="T11" fmla="*/ 1 h 40"/>
                  <a:gd name="T12" fmla="*/ 0 w 48"/>
                  <a:gd name="T13" fmla="*/ 1 h 40"/>
                  <a:gd name="T14" fmla="*/ 0 w 48"/>
                  <a:gd name="T15" fmla="*/ 1 h 40"/>
                  <a:gd name="T16" fmla="*/ 0 w 48"/>
                  <a:gd name="T17" fmla="*/ 1 h 40"/>
                  <a:gd name="T18" fmla="*/ 0 w 48"/>
                  <a:gd name="T19" fmla="*/ 1 h 40"/>
                  <a:gd name="T20" fmla="*/ 0 w 48"/>
                  <a:gd name="T21" fmla="*/ 0 h 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40"/>
                  <a:gd name="T35" fmla="*/ 48 w 48"/>
                  <a:gd name="T36" fmla="*/ 40 h 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40">
                    <a:moveTo>
                      <a:pt x="19" y="0"/>
                    </a:moveTo>
                    <a:lnTo>
                      <a:pt x="28" y="0"/>
                    </a:lnTo>
                    <a:lnTo>
                      <a:pt x="35" y="3"/>
                    </a:lnTo>
                    <a:lnTo>
                      <a:pt x="41" y="7"/>
                    </a:lnTo>
                    <a:lnTo>
                      <a:pt x="48" y="14"/>
                    </a:lnTo>
                    <a:lnTo>
                      <a:pt x="41" y="19"/>
                    </a:lnTo>
                    <a:lnTo>
                      <a:pt x="36" y="25"/>
                    </a:lnTo>
                    <a:lnTo>
                      <a:pt x="35" y="32"/>
                    </a:lnTo>
                    <a:lnTo>
                      <a:pt x="34" y="40"/>
                    </a:lnTo>
                    <a:lnTo>
                      <a:pt x="0" y="32"/>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66" name="Freeform 426"/>
              <p:cNvSpPr>
                <a:spLocks/>
              </p:cNvSpPr>
              <p:nvPr/>
            </p:nvSpPr>
            <p:spPr bwMode="auto">
              <a:xfrm>
                <a:off x="3863" y="12914"/>
                <a:ext cx="10" cy="12"/>
              </a:xfrm>
              <a:custGeom>
                <a:avLst/>
                <a:gdLst>
                  <a:gd name="T0" fmla="*/ 0 w 31"/>
                  <a:gd name="T1" fmla="*/ 0 h 25"/>
                  <a:gd name="T2" fmla="*/ 0 w 31"/>
                  <a:gd name="T3" fmla="*/ 0 h 25"/>
                  <a:gd name="T4" fmla="*/ 0 w 31"/>
                  <a:gd name="T5" fmla="*/ 0 h 25"/>
                  <a:gd name="T6" fmla="*/ 0 w 31"/>
                  <a:gd name="T7" fmla="*/ 0 h 25"/>
                  <a:gd name="T8" fmla="*/ 0 w 31"/>
                  <a:gd name="T9" fmla="*/ 0 h 25"/>
                  <a:gd name="T10" fmla="*/ 0 w 31"/>
                  <a:gd name="T11" fmla="*/ 0 h 25"/>
                  <a:gd name="T12" fmla="*/ 0 w 31"/>
                  <a:gd name="T13" fmla="*/ 0 h 25"/>
                  <a:gd name="T14" fmla="*/ 0 w 31"/>
                  <a:gd name="T15" fmla="*/ 0 h 25"/>
                  <a:gd name="T16" fmla="*/ 0 w 31"/>
                  <a:gd name="T17" fmla="*/ 0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25"/>
                  <a:gd name="T29" fmla="*/ 31 w 31"/>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25">
                    <a:moveTo>
                      <a:pt x="8" y="0"/>
                    </a:moveTo>
                    <a:lnTo>
                      <a:pt x="14" y="0"/>
                    </a:lnTo>
                    <a:lnTo>
                      <a:pt x="19" y="1"/>
                    </a:lnTo>
                    <a:lnTo>
                      <a:pt x="22" y="4"/>
                    </a:lnTo>
                    <a:lnTo>
                      <a:pt x="25" y="7"/>
                    </a:lnTo>
                    <a:lnTo>
                      <a:pt x="27" y="14"/>
                    </a:lnTo>
                    <a:lnTo>
                      <a:pt x="31" y="25"/>
                    </a:lnTo>
                    <a:lnTo>
                      <a:pt x="0" y="22"/>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67" name="Freeform 427"/>
              <p:cNvSpPr>
                <a:spLocks/>
              </p:cNvSpPr>
              <p:nvPr/>
            </p:nvSpPr>
            <p:spPr bwMode="auto">
              <a:xfrm>
                <a:off x="3844" y="13070"/>
                <a:ext cx="9" cy="15"/>
              </a:xfrm>
              <a:custGeom>
                <a:avLst/>
                <a:gdLst>
                  <a:gd name="T0" fmla="*/ 0 w 28"/>
                  <a:gd name="T1" fmla="*/ 0 h 30"/>
                  <a:gd name="T2" fmla="*/ 0 w 28"/>
                  <a:gd name="T3" fmla="*/ 1 h 30"/>
                  <a:gd name="T4" fmla="*/ 0 w 28"/>
                  <a:gd name="T5" fmla="*/ 1 h 30"/>
                  <a:gd name="T6" fmla="*/ 0 w 28"/>
                  <a:gd name="T7" fmla="*/ 1 h 30"/>
                  <a:gd name="T8" fmla="*/ 0 w 28"/>
                  <a:gd name="T9" fmla="*/ 1 h 30"/>
                  <a:gd name="T10" fmla="*/ 0 w 28"/>
                  <a:gd name="T11" fmla="*/ 1 h 30"/>
                  <a:gd name="T12" fmla="*/ 0 w 28"/>
                  <a:gd name="T13" fmla="*/ 1 h 30"/>
                  <a:gd name="T14" fmla="*/ 0 w 28"/>
                  <a:gd name="T15" fmla="*/ 1 h 30"/>
                  <a:gd name="T16" fmla="*/ 0 w 28"/>
                  <a:gd name="T17" fmla="*/ 1 h 30"/>
                  <a:gd name="T18" fmla="*/ 0 w 28"/>
                  <a:gd name="T19" fmla="*/ 1 h 30"/>
                  <a:gd name="T20" fmla="*/ 0 w 28"/>
                  <a:gd name="T21" fmla="*/ 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
                  <a:gd name="T34" fmla="*/ 0 h 30"/>
                  <a:gd name="T35" fmla="*/ 28 w 28"/>
                  <a:gd name="T36" fmla="*/ 30 h 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 h="30">
                    <a:moveTo>
                      <a:pt x="14" y="0"/>
                    </a:moveTo>
                    <a:lnTo>
                      <a:pt x="28" y="2"/>
                    </a:lnTo>
                    <a:lnTo>
                      <a:pt x="21" y="30"/>
                    </a:lnTo>
                    <a:lnTo>
                      <a:pt x="12" y="30"/>
                    </a:lnTo>
                    <a:lnTo>
                      <a:pt x="6" y="29"/>
                    </a:lnTo>
                    <a:lnTo>
                      <a:pt x="2" y="24"/>
                    </a:lnTo>
                    <a:lnTo>
                      <a:pt x="2" y="20"/>
                    </a:lnTo>
                    <a:lnTo>
                      <a:pt x="0" y="14"/>
                    </a:lnTo>
                    <a:lnTo>
                      <a:pt x="3" y="8"/>
                    </a:lnTo>
                    <a:lnTo>
                      <a:pt x="6" y="2"/>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68" name="Freeform 428"/>
              <p:cNvSpPr>
                <a:spLocks/>
              </p:cNvSpPr>
              <p:nvPr/>
            </p:nvSpPr>
            <p:spPr bwMode="auto">
              <a:xfrm>
                <a:off x="3850" y="13022"/>
                <a:ext cx="19" cy="24"/>
              </a:xfrm>
              <a:custGeom>
                <a:avLst/>
                <a:gdLst>
                  <a:gd name="T0" fmla="*/ 0 w 57"/>
                  <a:gd name="T1" fmla="*/ 0 h 49"/>
                  <a:gd name="T2" fmla="*/ 0 w 57"/>
                  <a:gd name="T3" fmla="*/ 0 h 49"/>
                  <a:gd name="T4" fmla="*/ 0 w 57"/>
                  <a:gd name="T5" fmla="*/ 0 h 49"/>
                  <a:gd name="T6" fmla="*/ 0 w 57"/>
                  <a:gd name="T7" fmla="*/ 0 h 49"/>
                  <a:gd name="T8" fmla="*/ 0 w 57"/>
                  <a:gd name="T9" fmla="*/ 0 h 49"/>
                  <a:gd name="T10" fmla="*/ 0 w 57"/>
                  <a:gd name="T11" fmla="*/ 0 h 49"/>
                  <a:gd name="T12" fmla="*/ 0 w 57"/>
                  <a:gd name="T13" fmla="*/ 0 h 49"/>
                  <a:gd name="T14" fmla="*/ 0 w 57"/>
                  <a:gd name="T15" fmla="*/ 0 h 49"/>
                  <a:gd name="T16" fmla="*/ 0 w 57"/>
                  <a:gd name="T17" fmla="*/ 0 h 49"/>
                  <a:gd name="T18" fmla="*/ 0 w 57"/>
                  <a:gd name="T19" fmla="*/ 0 h 49"/>
                  <a:gd name="T20" fmla="*/ 0 w 57"/>
                  <a:gd name="T21" fmla="*/ 0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49"/>
                  <a:gd name="T35" fmla="*/ 57 w 57"/>
                  <a:gd name="T36" fmla="*/ 49 h 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49">
                    <a:moveTo>
                      <a:pt x="14" y="0"/>
                    </a:moveTo>
                    <a:lnTo>
                      <a:pt x="24" y="1"/>
                    </a:lnTo>
                    <a:lnTo>
                      <a:pt x="35" y="6"/>
                    </a:lnTo>
                    <a:lnTo>
                      <a:pt x="43" y="10"/>
                    </a:lnTo>
                    <a:lnTo>
                      <a:pt x="52" y="16"/>
                    </a:lnTo>
                    <a:lnTo>
                      <a:pt x="55" y="23"/>
                    </a:lnTo>
                    <a:lnTo>
                      <a:pt x="57" y="30"/>
                    </a:lnTo>
                    <a:lnTo>
                      <a:pt x="54" y="39"/>
                    </a:lnTo>
                    <a:lnTo>
                      <a:pt x="48" y="49"/>
                    </a:lnTo>
                    <a:lnTo>
                      <a:pt x="0" y="44"/>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69" name="Freeform 429"/>
              <p:cNvSpPr>
                <a:spLocks/>
              </p:cNvSpPr>
              <p:nvPr/>
            </p:nvSpPr>
            <p:spPr bwMode="auto">
              <a:xfrm>
                <a:off x="3869" y="12857"/>
                <a:ext cx="9" cy="38"/>
              </a:xfrm>
              <a:custGeom>
                <a:avLst/>
                <a:gdLst>
                  <a:gd name="T0" fmla="*/ 0 w 25"/>
                  <a:gd name="T1" fmla="*/ 0 h 75"/>
                  <a:gd name="T2" fmla="*/ 0 w 25"/>
                  <a:gd name="T3" fmla="*/ 1 h 75"/>
                  <a:gd name="T4" fmla="*/ 0 w 25"/>
                  <a:gd name="T5" fmla="*/ 1 h 75"/>
                  <a:gd name="T6" fmla="*/ 0 w 25"/>
                  <a:gd name="T7" fmla="*/ 1 h 75"/>
                  <a:gd name="T8" fmla="*/ 0 w 25"/>
                  <a:gd name="T9" fmla="*/ 1 h 75"/>
                  <a:gd name="T10" fmla="*/ 0 w 25"/>
                  <a:gd name="T11" fmla="*/ 1 h 75"/>
                  <a:gd name="T12" fmla="*/ 0 w 25"/>
                  <a:gd name="T13" fmla="*/ 1 h 75"/>
                  <a:gd name="T14" fmla="*/ 0 w 25"/>
                  <a:gd name="T15" fmla="*/ 1 h 75"/>
                  <a:gd name="T16" fmla="*/ 0 w 25"/>
                  <a:gd name="T17" fmla="*/ 1 h 75"/>
                  <a:gd name="T18" fmla="*/ 0 w 25"/>
                  <a:gd name="T19" fmla="*/ 1 h 75"/>
                  <a:gd name="T20" fmla="*/ 0 w 25"/>
                  <a:gd name="T21" fmla="*/ 1 h 75"/>
                  <a:gd name="T22" fmla="*/ 0 w 25"/>
                  <a:gd name="T23" fmla="*/ 1 h 75"/>
                  <a:gd name="T24" fmla="*/ 0 w 25"/>
                  <a:gd name="T25" fmla="*/ 1 h 75"/>
                  <a:gd name="T26" fmla="*/ 0 w 25"/>
                  <a:gd name="T27" fmla="*/ 1 h 75"/>
                  <a:gd name="T28" fmla="*/ 0 w 25"/>
                  <a:gd name="T29" fmla="*/ 1 h 75"/>
                  <a:gd name="T30" fmla="*/ 0 w 25"/>
                  <a:gd name="T31" fmla="*/ 1 h 75"/>
                  <a:gd name="T32" fmla="*/ 0 w 25"/>
                  <a:gd name="T33" fmla="*/ 0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
                  <a:gd name="T52" fmla="*/ 0 h 75"/>
                  <a:gd name="T53" fmla="*/ 25 w 25"/>
                  <a:gd name="T54" fmla="*/ 75 h 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 h="75">
                    <a:moveTo>
                      <a:pt x="15" y="0"/>
                    </a:moveTo>
                    <a:lnTo>
                      <a:pt x="19" y="7"/>
                    </a:lnTo>
                    <a:lnTo>
                      <a:pt x="22" y="17"/>
                    </a:lnTo>
                    <a:lnTo>
                      <a:pt x="24" y="26"/>
                    </a:lnTo>
                    <a:lnTo>
                      <a:pt x="25" y="37"/>
                    </a:lnTo>
                    <a:lnTo>
                      <a:pt x="24" y="47"/>
                    </a:lnTo>
                    <a:lnTo>
                      <a:pt x="24" y="57"/>
                    </a:lnTo>
                    <a:lnTo>
                      <a:pt x="22" y="66"/>
                    </a:lnTo>
                    <a:lnTo>
                      <a:pt x="22" y="75"/>
                    </a:lnTo>
                    <a:lnTo>
                      <a:pt x="9" y="69"/>
                    </a:lnTo>
                    <a:lnTo>
                      <a:pt x="3" y="61"/>
                    </a:lnTo>
                    <a:lnTo>
                      <a:pt x="0" y="52"/>
                    </a:lnTo>
                    <a:lnTo>
                      <a:pt x="3" y="42"/>
                    </a:lnTo>
                    <a:lnTo>
                      <a:pt x="6" y="31"/>
                    </a:lnTo>
                    <a:lnTo>
                      <a:pt x="9" y="19"/>
                    </a:lnTo>
                    <a:lnTo>
                      <a:pt x="12" y="8"/>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70" name="Freeform 430"/>
              <p:cNvSpPr>
                <a:spLocks/>
              </p:cNvSpPr>
              <p:nvPr/>
            </p:nvSpPr>
            <p:spPr bwMode="auto">
              <a:xfrm>
                <a:off x="3843" y="13097"/>
                <a:ext cx="4" cy="8"/>
              </a:xfrm>
              <a:custGeom>
                <a:avLst/>
                <a:gdLst>
                  <a:gd name="T0" fmla="*/ 0 w 11"/>
                  <a:gd name="T1" fmla="*/ 1 h 16"/>
                  <a:gd name="T2" fmla="*/ 0 w 11"/>
                  <a:gd name="T3" fmla="*/ 1 h 16"/>
                  <a:gd name="T4" fmla="*/ 0 w 11"/>
                  <a:gd name="T5" fmla="*/ 1 h 16"/>
                  <a:gd name="T6" fmla="*/ 0 w 11"/>
                  <a:gd name="T7" fmla="*/ 0 h 16"/>
                  <a:gd name="T8" fmla="*/ 0 w 11"/>
                  <a:gd name="T9" fmla="*/ 1 h 16"/>
                  <a:gd name="T10" fmla="*/ 0 60000 65536"/>
                  <a:gd name="T11" fmla="*/ 0 60000 65536"/>
                  <a:gd name="T12" fmla="*/ 0 60000 65536"/>
                  <a:gd name="T13" fmla="*/ 0 60000 65536"/>
                  <a:gd name="T14" fmla="*/ 0 60000 65536"/>
                  <a:gd name="T15" fmla="*/ 0 w 11"/>
                  <a:gd name="T16" fmla="*/ 0 h 16"/>
                  <a:gd name="T17" fmla="*/ 11 w 11"/>
                  <a:gd name="T18" fmla="*/ 16 h 16"/>
                </a:gdLst>
                <a:ahLst/>
                <a:cxnLst>
                  <a:cxn ang="T10">
                    <a:pos x="T0" y="T1"/>
                  </a:cxn>
                  <a:cxn ang="T11">
                    <a:pos x="T2" y="T3"/>
                  </a:cxn>
                  <a:cxn ang="T12">
                    <a:pos x="T4" y="T5"/>
                  </a:cxn>
                  <a:cxn ang="T13">
                    <a:pos x="T6" y="T7"/>
                  </a:cxn>
                  <a:cxn ang="T14">
                    <a:pos x="T8" y="T9"/>
                  </a:cxn>
                </a:cxnLst>
                <a:rect l="T15" t="T16" r="T17" b="T18"/>
                <a:pathLst>
                  <a:path w="11" h="16">
                    <a:moveTo>
                      <a:pt x="11" y="2"/>
                    </a:moveTo>
                    <a:lnTo>
                      <a:pt x="8" y="16"/>
                    </a:lnTo>
                    <a:lnTo>
                      <a:pt x="0" y="16"/>
                    </a:lnTo>
                    <a:lnTo>
                      <a:pt x="4" y="0"/>
                    </a:lnTo>
                    <a:lnTo>
                      <a:pt x="1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71" name="Freeform 431"/>
              <p:cNvSpPr>
                <a:spLocks/>
              </p:cNvSpPr>
              <p:nvPr/>
            </p:nvSpPr>
            <p:spPr bwMode="auto">
              <a:xfrm>
                <a:off x="3862" y="12992"/>
                <a:ext cx="19" cy="14"/>
              </a:xfrm>
              <a:custGeom>
                <a:avLst/>
                <a:gdLst>
                  <a:gd name="T0" fmla="*/ 0 w 55"/>
                  <a:gd name="T1" fmla="*/ 0 h 29"/>
                  <a:gd name="T2" fmla="*/ 0 w 55"/>
                  <a:gd name="T3" fmla="*/ 0 h 29"/>
                  <a:gd name="T4" fmla="*/ 0 w 55"/>
                  <a:gd name="T5" fmla="*/ 0 h 29"/>
                  <a:gd name="T6" fmla="*/ 0 w 55"/>
                  <a:gd name="T7" fmla="*/ 0 h 29"/>
                  <a:gd name="T8" fmla="*/ 0 w 55"/>
                  <a:gd name="T9" fmla="*/ 0 h 29"/>
                  <a:gd name="T10" fmla="*/ 0 w 55"/>
                  <a:gd name="T11" fmla="*/ 0 h 29"/>
                  <a:gd name="T12" fmla="*/ 0 w 55"/>
                  <a:gd name="T13" fmla="*/ 0 h 29"/>
                  <a:gd name="T14" fmla="*/ 0 w 55"/>
                  <a:gd name="T15" fmla="*/ 0 h 29"/>
                  <a:gd name="T16" fmla="*/ 0 w 55"/>
                  <a:gd name="T17" fmla="*/ 0 h 29"/>
                  <a:gd name="T18" fmla="*/ 0 w 55"/>
                  <a:gd name="T19" fmla="*/ 0 h 29"/>
                  <a:gd name="T20" fmla="*/ 0 w 55"/>
                  <a:gd name="T21" fmla="*/ 0 h 29"/>
                  <a:gd name="T22" fmla="*/ 0 w 55"/>
                  <a:gd name="T23" fmla="*/ 0 h 29"/>
                  <a:gd name="T24" fmla="*/ 0 w 55"/>
                  <a:gd name="T25" fmla="*/ 0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29"/>
                  <a:gd name="T41" fmla="*/ 55 w 55"/>
                  <a:gd name="T42" fmla="*/ 29 h 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29">
                    <a:moveTo>
                      <a:pt x="33" y="6"/>
                    </a:moveTo>
                    <a:lnTo>
                      <a:pt x="55" y="18"/>
                    </a:lnTo>
                    <a:lnTo>
                      <a:pt x="49" y="21"/>
                    </a:lnTo>
                    <a:lnTo>
                      <a:pt x="48" y="29"/>
                    </a:lnTo>
                    <a:lnTo>
                      <a:pt x="0" y="23"/>
                    </a:lnTo>
                    <a:lnTo>
                      <a:pt x="1" y="18"/>
                    </a:lnTo>
                    <a:lnTo>
                      <a:pt x="5" y="13"/>
                    </a:lnTo>
                    <a:lnTo>
                      <a:pt x="7" y="7"/>
                    </a:lnTo>
                    <a:lnTo>
                      <a:pt x="11" y="4"/>
                    </a:lnTo>
                    <a:lnTo>
                      <a:pt x="14" y="0"/>
                    </a:lnTo>
                    <a:lnTo>
                      <a:pt x="19" y="0"/>
                    </a:lnTo>
                    <a:lnTo>
                      <a:pt x="24" y="1"/>
                    </a:lnTo>
                    <a:lnTo>
                      <a:pt x="3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72" name="Freeform 432"/>
              <p:cNvSpPr>
                <a:spLocks/>
              </p:cNvSpPr>
              <p:nvPr/>
            </p:nvSpPr>
            <p:spPr bwMode="auto">
              <a:xfrm>
                <a:off x="3873" y="12956"/>
                <a:ext cx="19" cy="24"/>
              </a:xfrm>
              <a:custGeom>
                <a:avLst/>
                <a:gdLst>
                  <a:gd name="T0" fmla="*/ 0 w 56"/>
                  <a:gd name="T1" fmla="*/ 1 h 48"/>
                  <a:gd name="T2" fmla="*/ 0 w 56"/>
                  <a:gd name="T3" fmla="*/ 1 h 48"/>
                  <a:gd name="T4" fmla="*/ 0 w 56"/>
                  <a:gd name="T5" fmla="*/ 1 h 48"/>
                  <a:gd name="T6" fmla="*/ 0 w 56"/>
                  <a:gd name="T7" fmla="*/ 0 h 48"/>
                  <a:gd name="T8" fmla="*/ 0 w 56"/>
                  <a:gd name="T9" fmla="*/ 1 h 48"/>
                  <a:gd name="T10" fmla="*/ 0 60000 65536"/>
                  <a:gd name="T11" fmla="*/ 0 60000 65536"/>
                  <a:gd name="T12" fmla="*/ 0 60000 65536"/>
                  <a:gd name="T13" fmla="*/ 0 60000 65536"/>
                  <a:gd name="T14" fmla="*/ 0 60000 65536"/>
                  <a:gd name="T15" fmla="*/ 0 w 56"/>
                  <a:gd name="T16" fmla="*/ 0 h 48"/>
                  <a:gd name="T17" fmla="*/ 56 w 56"/>
                  <a:gd name="T18" fmla="*/ 48 h 48"/>
                </a:gdLst>
                <a:ahLst/>
                <a:cxnLst>
                  <a:cxn ang="T10">
                    <a:pos x="T0" y="T1"/>
                  </a:cxn>
                  <a:cxn ang="T11">
                    <a:pos x="T2" y="T3"/>
                  </a:cxn>
                  <a:cxn ang="T12">
                    <a:pos x="T4" y="T5"/>
                  </a:cxn>
                  <a:cxn ang="T13">
                    <a:pos x="T6" y="T7"/>
                  </a:cxn>
                  <a:cxn ang="T14">
                    <a:pos x="T8" y="T9"/>
                  </a:cxn>
                </a:cxnLst>
                <a:rect l="T15" t="T16" r="T17" b="T18"/>
                <a:pathLst>
                  <a:path w="56" h="48">
                    <a:moveTo>
                      <a:pt x="56" y="7"/>
                    </a:moveTo>
                    <a:lnTo>
                      <a:pt x="41" y="48"/>
                    </a:lnTo>
                    <a:lnTo>
                      <a:pt x="0" y="30"/>
                    </a:lnTo>
                    <a:lnTo>
                      <a:pt x="18" y="0"/>
                    </a:lnTo>
                    <a:lnTo>
                      <a:pt x="56"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73" name="Freeform 433"/>
              <p:cNvSpPr>
                <a:spLocks/>
              </p:cNvSpPr>
              <p:nvPr/>
            </p:nvSpPr>
            <p:spPr bwMode="auto">
              <a:xfrm>
                <a:off x="3889" y="12875"/>
                <a:ext cx="5" cy="30"/>
              </a:xfrm>
              <a:custGeom>
                <a:avLst/>
                <a:gdLst>
                  <a:gd name="T0" fmla="*/ 0 w 15"/>
                  <a:gd name="T1" fmla="*/ 1 h 59"/>
                  <a:gd name="T2" fmla="*/ 0 w 15"/>
                  <a:gd name="T3" fmla="*/ 1 h 59"/>
                  <a:gd name="T4" fmla="*/ 0 w 15"/>
                  <a:gd name="T5" fmla="*/ 0 h 59"/>
                  <a:gd name="T6" fmla="*/ 0 w 15"/>
                  <a:gd name="T7" fmla="*/ 1 h 59"/>
                  <a:gd name="T8" fmla="*/ 0 w 15"/>
                  <a:gd name="T9" fmla="*/ 1 h 59"/>
                  <a:gd name="T10" fmla="*/ 0 w 15"/>
                  <a:gd name="T11" fmla="*/ 1 h 59"/>
                  <a:gd name="T12" fmla="*/ 0 w 15"/>
                  <a:gd name="T13" fmla="*/ 1 h 59"/>
                  <a:gd name="T14" fmla="*/ 0 w 15"/>
                  <a:gd name="T15" fmla="*/ 1 h 59"/>
                  <a:gd name="T16" fmla="*/ 0 w 15"/>
                  <a:gd name="T17" fmla="*/ 1 h 59"/>
                  <a:gd name="T18" fmla="*/ 0 w 15"/>
                  <a:gd name="T19" fmla="*/ 1 h 59"/>
                  <a:gd name="T20" fmla="*/ 0 w 15"/>
                  <a:gd name="T21" fmla="*/ 1 h 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
                  <a:gd name="T34" fmla="*/ 0 h 59"/>
                  <a:gd name="T35" fmla="*/ 15 w 15"/>
                  <a:gd name="T36" fmla="*/ 59 h 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 h="59">
                    <a:moveTo>
                      <a:pt x="15" y="59"/>
                    </a:moveTo>
                    <a:lnTo>
                      <a:pt x="0" y="59"/>
                    </a:lnTo>
                    <a:lnTo>
                      <a:pt x="0" y="0"/>
                    </a:lnTo>
                    <a:lnTo>
                      <a:pt x="5" y="5"/>
                    </a:lnTo>
                    <a:lnTo>
                      <a:pt x="9" y="12"/>
                    </a:lnTo>
                    <a:lnTo>
                      <a:pt x="11" y="19"/>
                    </a:lnTo>
                    <a:lnTo>
                      <a:pt x="14" y="27"/>
                    </a:lnTo>
                    <a:lnTo>
                      <a:pt x="14" y="34"/>
                    </a:lnTo>
                    <a:lnTo>
                      <a:pt x="15" y="42"/>
                    </a:lnTo>
                    <a:lnTo>
                      <a:pt x="15" y="51"/>
                    </a:lnTo>
                    <a:lnTo>
                      <a:pt x="15" y="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74" name="Freeform 434"/>
              <p:cNvSpPr>
                <a:spLocks/>
              </p:cNvSpPr>
              <p:nvPr/>
            </p:nvSpPr>
            <p:spPr bwMode="auto">
              <a:xfrm>
                <a:off x="3884" y="12926"/>
                <a:ext cx="11" cy="13"/>
              </a:xfrm>
              <a:custGeom>
                <a:avLst/>
                <a:gdLst>
                  <a:gd name="T0" fmla="*/ 0 w 34"/>
                  <a:gd name="T1" fmla="*/ 0 h 24"/>
                  <a:gd name="T2" fmla="*/ 0 w 34"/>
                  <a:gd name="T3" fmla="*/ 1 h 24"/>
                  <a:gd name="T4" fmla="*/ 0 w 34"/>
                  <a:gd name="T5" fmla="*/ 1 h 24"/>
                  <a:gd name="T6" fmla="*/ 0 w 34"/>
                  <a:gd name="T7" fmla="*/ 1 h 24"/>
                  <a:gd name="T8" fmla="*/ 0 w 34"/>
                  <a:gd name="T9" fmla="*/ 1 h 24"/>
                  <a:gd name="T10" fmla="*/ 0 w 34"/>
                  <a:gd name="T11" fmla="*/ 1 h 24"/>
                  <a:gd name="T12" fmla="*/ 0 w 34"/>
                  <a:gd name="T13" fmla="*/ 1 h 24"/>
                  <a:gd name="T14" fmla="*/ 0 w 34"/>
                  <a:gd name="T15" fmla="*/ 1 h 24"/>
                  <a:gd name="T16" fmla="*/ 0 w 34"/>
                  <a:gd name="T17" fmla="*/ 1 h 24"/>
                  <a:gd name="T18" fmla="*/ 0 w 34"/>
                  <a:gd name="T19" fmla="*/ 1 h 24"/>
                  <a:gd name="T20" fmla="*/ 0 w 34"/>
                  <a:gd name="T21" fmla="*/ 1 h 24"/>
                  <a:gd name="T22" fmla="*/ 0 w 34"/>
                  <a:gd name="T23" fmla="*/ 1 h 24"/>
                  <a:gd name="T24" fmla="*/ 0 w 34"/>
                  <a:gd name="T25" fmla="*/ 0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24"/>
                  <a:gd name="T41" fmla="*/ 34 w 34"/>
                  <a:gd name="T42" fmla="*/ 24 h 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24">
                    <a:moveTo>
                      <a:pt x="5" y="0"/>
                    </a:moveTo>
                    <a:lnTo>
                      <a:pt x="18" y="1"/>
                    </a:lnTo>
                    <a:lnTo>
                      <a:pt x="28" y="5"/>
                    </a:lnTo>
                    <a:lnTo>
                      <a:pt x="31" y="7"/>
                    </a:lnTo>
                    <a:lnTo>
                      <a:pt x="34" y="11"/>
                    </a:lnTo>
                    <a:lnTo>
                      <a:pt x="32" y="17"/>
                    </a:lnTo>
                    <a:lnTo>
                      <a:pt x="31" y="24"/>
                    </a:lnTo>
                    <a:lnTo>
                      <a:pt x="22" y="24"/>
                    </a:lnTo>
                    <a:lnTo>
                      <a:pt x="15" y="23"/>
                    </a:lnTo>
                    <a:lnTo>
                      <a:pt x="9" y="20"/>
                    </a:lnTo>
                    <a:lnTo>
                      <a:pt x="5" y="18"/>
                    </a:lnTo>
                    <a:lnTo>
                      <a:pt x="0" y="9"/>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75" name="Freeform 435"/>
              <p:cNvSpPr>
                <a:spLocks/>
              </p:cNvSpPr>
              <p:nvPr/>
            </p:nvSpPr>
            <p:spPr bwMode="auto">
              <a:xfrm>
                <a:off x="3866" y="13073"/>
                <a:ext cx="6" cy="12"/>
              </a:xfrm>
              <a:custGeom>
                <a:avLst/>
                <a:gdLst>
                  <a:gd name="T0" fmla="*/ 0 w 19"/>
                  <a:gd name="T1" fmla="*/ 0 h 25"/>
                  <a:gd name="T2" fmla="*/ 0 w 19"/>
                  <a:gd name="T3" fmla="*/ 0 h 25"/>
                  <a:gd name="T4" fmla="*/ 0 w 19"/>
                  <a:gd name="T5" fmla="*/ 0 h 25"/>
                  <a:gd name="T6" fmla="*/ 0 w 19"/>
                  <a:gd name="T7" fmla="*/ 0 h 25"/>
                  <a:gd name="T8" fmla="*/ 0 w 19"/>
                  <a:gd name="T9" fmla="*/ 0 h 25"/>
                  <a:gd name="T10" fmla="*/ 0 w 19"/>
                  <a:gd name="T11" fmla="*/ 0 h 25"/>
                  <a:gd name="T12" fmla="*/ 0 w 19"/>
                  <a:gd name="T13" fmla="*/ 0 h 25"/>
                  <a:gd name="T14" fmla="*/ 0 w 19"/>
                  <a:gd name="T15" fmla="*/ 0 h 25"/>
                  <a:gd name="T16" fmla="*/ 0 w 19"/>
                  <a:gd name="T17" fmla="*/ 0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25"/>
                  <a:gd name="T29" fmla="*/ 19 w 19"/>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25">
                    <a:moveTo>
                      <a:pt x="19" y="0"/>
                    </a:moveTo>
                    <a:lnTo>
                      <a:pt x="16" y="9"/>
                    </a:lnTo>
                    <a:lnTo>
                      <a:pt x="13" y="18"/>
                    </a:lnTo>
                    <a:lnTo>
                      <a:pt x="7" y="22"/>
                    </a:lnTo>
                    <a:lnTo>
                      <a:pt x="0" y="25"/>
                    </a:lnTo>
                    <a:lnTo>
                      <a:pt x="0" y="16"/>
                    </a:lnTo>
                    <a:lnTo>
                      <a:pt x="1" y="8"/>
                    </a:lnTo>
                    <a:lnTo>
                      <a:pt x="7" y="2"/>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76" name="Freeform 436"/>
              <p:cNvSpPr>
                <a:spLocks/>
              </p:cNvSpPr>
              <p:nvPr/>
            </p:nvSpPr>
            <p:spPr bwMode="auto">
              <a:xfrm>
                <a:off x="3876" y="13038"/>
                <a:ext cx="13" cy="13"/>
              </a:xfrm>
              <a:custGeom>
                <a:avLst/>
                <a:gdLst>
                  <a:gd name="T0" fmla="*/ 0 w 41"/>
                  <a:gd name="T1" fmla="*/ 0 h 27"/>
                  <a:gd name="T2" fmla="*/ 0 w 41"/>
                  <a:gd name="T3" fmla="*/ 0 h 27"/>
                  <a:gd name="T4" fmla="*/ 0 w 41"/>
                  <a:gd name="T5" fmla="*/ 0 h 27"/>
                  <a:gd name="T6" fmla="*/ 0 w 41"/>
                  <a:gd name="T7" fmla="*/ 0 h 27"/>
                  <a:gd name="T8" fmla="*/ 0 w 41"/>
                  <a:gd name="T9" fmla="*/ 0 h 27"/>
                  <a:gd name="T10" fmla="*/ 0 w 41"/>
                  <a:gd name="T11" fmla="*/ 0 h 27"/>
                  <a:gd name="T12" fmla="*/ 0 w 41"/>
                  <a:gd name="T13" fmla="*/ 0 h 27"/>
                  <a:gd name="T14" fmla="*/ 0 w 41"/>
                  <a:gd name="T15" fmla="*/ 0 h 27"/>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27"/>
                  <a:gd name="T26" fmla="*/ 41 w 41"/>
                  <a:gd name="T27" fmla="*/ 27 h 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27">
                    <a:moveTo>
                      <a:pt x="15" y="0"/>
                    </a:moveTo>
                    <a:lnTo>
                      <a:pt x="41" y="8"/>
                    </a:lnTo>
                    <a:lnTo>
                      <a:pt x="27" y="27"/>
                    </a:lnTo>
                    <a:lnTo>
                      <a:pt x="0" y="19"/>
                    </a:lnTo>
                    <a:lnTo>
                      <a:pt x="5" y="13"/>
                    </a:lnTo>
                    <a:lnTo>
                      <a:pt x="8" y="8"/>
                    </a:lnTo>
                    <a:lnTo>
                      <a:pt x="9" y="2"/>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77" name="Freeform 437"/>
              <p:cNvSpPr>
                <a:spLocks/>
              </p:cNvSpPr>
              <p:nvPr/>
            </p:nvSpPr>
            <p:spPr bwMode="auto">
              <a:xfrm>
                <a:off x="3889" y="13007"/>
                <a:ext cx="10" cy="11"/>
              </a:xfrm>
              <a:custGeom>
                <a:avLst/>
                <a:gdLst>
                  <a:gd name="T0" fmla="*/ 0 w 31"/>
                  <a:gd name="T1" fmla="*/ 1 h 22"/>
                  <a:gd name="T2" fmla="*/ 0 w 31"/>
                  <a:gd name="T3" fmla="*/ 1 h 22"/>
                  <a:gd name="T4" fmla="*/ 0 w 31"/>
                  <a:gd name="T5" fmla="*/ 1 h 22"/>
                  <a:gd name="T6" fmla="*/ 0 w 31"/>
                  <a:gd name="T7" fmla="*/ 1 h 22"/>
                  <a:gd name="T8" fmla="*/ 0 w 31"/>
                  <a:gd name="T9" fmla="*/ 1 h 22"/>
                  <a:gd name="T10" fmla="*/ 0 w 31"/>
                  <a:gd name="T11" fmla="*/ 0 h 22"/>
                  <a:gd name="T12" fmla="*/ 0 w 31"/>
                  <a:gd name="T13" fmla="*/ 1 h 22"/>
                  <a:gd name="T14" fmla="*/ 0 60000 65536"/>
                  <a:gd name="T15" fmla="*/ 0 60000 65536"/>
                  <a:gd name="T16" fmla="*/ 0 60000 65536"/>
                  <a:gd name="T17" fmla="*/ 0 60000 65536"/>
                  <a:gd name="T18" fmla="*/ 0 60000 65536"/>
                  <a:gd name="T19" fmla="*/ 0 60000 65536"/>
                  <a:gd name="T20" fmla="*/ 0 60000 65536"/>
                  <a:gd name="T21" fmla="*/ 0 w 31"/>
                  <a:gd name="T22" fmla="*/ 0 h 22"/>
                  <a:gd name="T23" fmla="*/ 31 w 31"/>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2">
                    <a:moveTo>
                      <a:pt x="31" y="3"/>
                    </a:moveTo>
                    <a:lnTo>
                      <a:pt x="28" y="22"/>
                    </a:lnTo>
                    <a:lnTo>
                      <a:pt x="17" y="17"/>
                    </a:lnTo>
                    <a:lnTo>
                      <a:pt x="7" y="14"/>
                    </a:lnTo>
                    <a:lnTo>
                      <a:pt x="0" y="8"/>
                    </a:lnTo>
                    <a:lnTo>
                      <a:pt x="4" y="0"/>
                    </a:lnTo>
                    <a:lnTo>
                      <a:pt x="3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78" name="Freeform 438"/>
              <p:cNvSpPr>
                <a:spLocks/>
              </p:cNvSpPr>
              <p:nvPr/>
            </p:nvSpPr>
            <p:spPr bwMode="auto">
              <a:xfrm>
                <a:off x="3907" y="12888"/>
                <a:ext cx="7" cy="24"/>
              </a:xfrm>
              <a:custGeom>
                <a:avLst/>
                <a:gdLst>
                  <a:gd name="T0" fmla="*/ 0 w 23"/>
                  <a:gd name="T1" fmla="*/ 1 h 47"/>
                  <a:gd name="T2" fmla="*/ 0 w 23"/>
                  <a:gd name="T3" fmla="*/ 1 h 47"/>
                  <a:gd name="T4" fmla="*/ 0 w 23"/>
                  <a:gd name="T5" fmla="*/ 1 h 47"/>
                  <a:gd name="T6" fmla="*/ 0 w 23"/>
                  <a:gd name="T7" fmla="*/ 1 h 47"/>
                  <a:gd name="T8" fmla="*/ 0 w 23"/>
                  <a:gd name="T9" fmla="*/ 1 h 47"/>
                  <a:gd name="T10" fmla="*/ 0 w 23"/>
                  <a:gd name="T11" fmla="*/ 0 h 47"/>
                  <a:gd name="T12" fmla="*/ 0 w 23"/>
                  <a:gd name="T13" fmla="*/ 1 h 47"/>
                  <a:gd name="T14" fmla="*/ 0 60000 65536"/>
                  <a:gd name="T15" fmla="*/ 0 60000 65536"/>
                  <a:gd name="T16" fmla="*/ 0 60000 65536"/>
                  <a:gd name="T17" fmla="*/ 0 60000 65536"/>
                  <a:gd name="T18" fmla="*/ 0 60000 65536"/>
                  <a:gd name="T19" fmla="*/ 0 60000 65536"/>
                  <a:gd name="T20" fmla="*/ 0 60000 65536"/>
                  <a:gd name="T21" fmla="*/ 0 w 23"/>
                  <a:gd name="T22" fmla="*/ 0 h 47"/>
                  <a:gd name="T23" fmla="*/ 23 w 23"/>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7">
                    <a:moveTo>
                      <a:pt x="23" y="47"/>
                    </a:moveTo>
                    <a:lnTo>
                      <a:pt x="0" y="44"/>
                    </a:lnTo>
                    <a:lnTo>
                      <a:pt x="3" y="32"/>
                    </a:lnTo>
                    <a:lnTo>
                      <a:pt x="4" y="22"/>
                    </a:lnTo>
                    <a:lnTo>
                      <a:pt x="4" y="10"/>
                    </a:lnTo>
                    <a:lnTo>
                      <a:pt x="4" y="0"/>
                    </a:lnTo>
                    <a:lnTo>
                      <a:pt x="23"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79" name="Freeform 439"/>
              <p:cNvSpPr>
                <a:spLocks/>
              </p:cNvSpPr>
              <p:nvPr/>
            </p:nvSpPr>
            <p:spPr bwMode="auto">
              <a:xfrm>
                <a:off x="3899" y="12964"/>
                <a:ext cx="16" cy="24"/>
              </a:xfrm>
              <a:custGeom>
                <a:avLst/>
                <a:gdLst>
                  <a:gd name="T0" fmla="*/ 0 w 48"/>
                  <a:gd name="T1" fmla="*/ 0 h 49"/>
                  <a:gd name="T2" fmla="*/ 0 w 48"/>
                  <a:gd name="T3" fmla="*/ 0 h 49"/>
                  <a:gd name="T4" fmla="*/ 0 w 48"/>
                  <a:gd name="T5" fmla="*/ 0 h 49"/>
                  <a:gd name="T6" fmla="*/ 0 w 48"/>
                  <a:gd name="T7" fmla="*/ 0 h 49"/>
                  <a:gd name="T8" fmla="*/ 0 w 48"/>
                  <a:gd name="T9" fmla="*/ 0 h 49"/>
                  <a:gd name="T10" fmla="*/ 0 w 48"/>
                  <a:gd name="T11" fmla="*/ 0 h 49"/>
                  <a:gd name="T12" fmla="*/ 0 w 48"/>
                  <a:gd name="T13" fmla="*/ 0 h 49"/>
                  <a:gd name="T14" fmla="*/ 0 w 48"/>
                  <a:gd name="T15" fmla="*/ 0 h 49"/>
                  <a:gd name="T16" fmla="*/ 0 w 48"/>
                  <a:gd name="T17" fmla="*/ 0 h 49"/>
                  <a:gd name="T18" fmla="*/ 0 w 48"/>
                  <a:gd name="T19" fmla="*/ 0 h 49"/>
                  <a:gd name="T20" fmla="*/ 0 w 48"/>
                  <a:gd name="T21" fmla="*/ 0 h 49"/>
                  <a:gd name="T22" fmla="*/ 0 w 48"/>
                  <a:gd name="T23" fmla="*/ 0 h 49"/>
                  <a:gd name="T24" fmla="*/ 0 w 48"/>
                  <a:gd name="T25" fmla="*/ 0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8"/>
                  <a:gd name="T40" fmla="*/ 0 h 49"/>
                  <a:gd name="T41" fmla="*/ 48 w 48"/>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8" h="49">
                    <a:moveTo>
                      <a:pt x="14" y="0"/>
                    </a:moveTo>
                    <a:lnTo>
                      <a:pt x="22" y="0"/>
                    </a:lnTo>
                    <a:lnTo>
                      <a:pt x="29" y="3"/>
                    </a:lnTo>
                    <a:lnTo>
                      <a:pt x="38" y="4"/>
                    </a:lnTo>
                    <a:lnTo>
                      <a:pt x="48" y="5"/>
                    </a:lnTo>
                    <a:lnTo>
                      <a:pt x="41" y="14"/>
                    </a:lnTo>
                    <a:lnTo>
                      <a:pt x="38" y="25"/>
                    </a:lnTo>
                    <a:lnTo>
                      <a:pt x="36" y="31"/>
                    </a:lnTo>
                    <a:lnTo>
                      <a:pt x="35" y="37"/>
                    </a:lnTo>
                    <a:lnTo>
                      <a:pt x="32" y="42"/>
                    </a:lnTo>
                    <a:lnTo>
                      <a:pt x="29" y="49"/>
                    </a:lnTo>
                    <a:lnTo>
                      <a:pt x="0" y="40"/>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80" name="Freeform 440"/>
              <p:cNvSpPr>
                <a:spLocks/>
              </p:cNvSpPr>
              <p:nvPr/>
            </p:nvSpPr>
            <p:spPr bwMode="auto">
              <a:xfrm>
                <a:off x="3907" y="12934"/>
                <a:ext cx="10" cy="11"/>
              </a:xfrm>
              <a:custGeom>
                <a:avLst/>
                <a:gdLst>
                  <a:gd name="T0" fmla="*/ 0 w 30"/>
                  <a:gd name="T1" fmla="*/ 0 h 21"/>
                  <a:gd name="T2" fmla="*/ 0 w 30"/>
                  <a:gd name="T3" fmla="*/ 1 h 21"/>
                  <a:gd name="T4" fmla="*/ 0 w 30"/>
                  <a:gd name="T5" fmla="*/ 1 h 21"/>
                  <a:gd name="T6" fmla="*/ 0 w 30"/>
                  <a:gd name="T7" fmla="*/ 1 h 21"/>
                  <a:gd name="T8" fmla="*/ 0 w 30"/>
                  <a:gd name="T9" fmla="*/ 1 h 21"/>
                  <a:gd name="T10" fmla="*/ 0 w 30"/>
                  <a:gd name="T11" fmla="*/ 1 h 21"/>
                  <a:gd name="T12" fmla="*/ 0 w 30"/>
                  <a:gd name="T13" fmla="*/ 1 h 21"/>
                  <a:gd name="T14" fmla="*/ 0 w 30"/>
                  <a:gd name="T15" fmla="*/ 1 h 21"/>
                  <a:gd name="T16" fmla="*/ 0 w 30"/>
                  <a:gd name="T17" fmla="*/ 1 h 21"/>
                  <a:gd name="T18" fmla="*/ 0 w 30"/>
                  <a:gd name="T19" fmla="*/ 1 h 21"/>
                  <a:gd name="T20" fmla="*/ 0 w 30"/>
                  <a:gd name="T21" fmla="*/ 0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
                  <a:gd name="T34" fmla="*/ 0 h 21"/>
                  <a:gd name="T35" fmla="*/ 30 w 30"/>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 h="21">
                    <a:moveTo>
                      <a:pt x="4" y="0"/>
                    </a:moveTo>
                    <a:lnTo>
                      <a:pt x="16" y="1"/>
                    </a:lnTo>
                    <a:lnTo>
                      <a:pt x="23" y="6"/>
                    </a:lnTo>
                    <a:lnTo>
                      <a:pt x="26" y="12"/>
                    </a:lnTo>
                    <a:lnTo>
                      <a:pt x="30" y="21"/>
                    </a:lnTo>
                    <a:lnTo>
                      <a:pt x="17" y="19"/>
                    </a:lnTo>
                    <a:lnTo>
                      <a:pt x="5" y="17"/>
                    </a:lnTo>
                    <a:lnTo>
                      <a:pt x="1" y="13"/>
                    </a:lnTo>
                    <a:lnTo>
                      <a:pt x="0" y="10"/>
                    </a:lnTo>
                    <a:lnTo>
                      <a:pt x="0" y="5"/>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81" name="Freeform 441"/>
              <p:cNvSpPr>
                <a:spLocks/>
              </p:cNvSpPr>
              <p:nvPr/>
            </p:nvSpPr>
            <p:spPr bwMode="auto">
              <a:xfrm>
                <a:off x="3894" y="13074"/>
                <a:ext cx="10" cy="9"/>
              </a:xfrm>
              <a:custGeom>
                <a:avLst/>
                <a:gdLst>
                  <a:gd name="T0" fmla="*/ 0 w 29"/>
                  <a:gd name="T1" fmla="*/ 1 h 17"/>
                  <a:gd name="T2" fmla="*/ 0 w 29"/>
                  <a:gd name="T3" fmla="*/ 1 h 17"/>
                  <a:gd name="T4" fmla="*/ 0 w 29"/>
                  <a:gd name="T5" fmla="*/ 0 h 17"/>
                  <a:gd name="T6" fmla="*/ 0 w 29"/>
                  <a:gd name="T7" fmla="*/ 1 h 17"/>
                  <a:gd name="T8" fmla="*/ 0 60000 65536"/>
                  <a:gd name="T9" fmla="*/ 0 60000 65536"/>
                  <a:gd name="T10" fmla="*/ 0 60000 65536"/>
                  <a:gd name="T11" fmla="*/ 0 60000 65536"/>
                  <a:gd name="T12" fmla="*/ 0 w 29"/>
                  <a:gd name="T13" fmla="*/ 0 h 17"/>
                  <a:gd name="T14" fmla="*/ 29 w 29"/>
                  <a:gd name="T15" fmla="*/ 17 h 17"/>
                </a:gdLst>
                <a:ahLst/>
                <a:cxnLst>
                  <a:cxn ang="T8">
                    <a:pos x="T0" y="T1"/>
                  </a:cxn>
                  <a:cxn ang="T9">
                    <a:pos x="T2" y="T3"/>
                  </a:cxn>
                  <a:cxn ang="T10">
                    <a:pos x="T4" y="T5"/>
                  </a:cxn>
                  <a:cxn ang="T11">
                    <a:pos x="T6" y="T7"/>
                  </a:cxn>
                </a:cxnLst>
                <a:rect l="T12" t="T13" r="T14" b="T15"/>
                <a:pathLst>
                  <a:path w="29" h="17">
                    <a:moveTo>
                      <a:pt x="29" y="4"/>
                    </a:moveTo>
                    <a:lnTo>
                      <a:pt x="0" y="17"/>
                    </a:lnTo>
                    <a:lnTo>
                      <a:pt x="12" y="0"/>
                    </a:lnTo>
                    <a:lnTo>
                      <a:pt x="2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82" name="Freeform 442"/>
              <p:cNvSpPr>
                <a:spLocks/>
              </p:cNvSpPr>
              <p:nvPr/>
            </p:nvSpPr>
            <p:spPr bwMode="auto">
              <a:xfrm>
                <a:off x="3907" y="13019"/>
                <a:ext cx="20" cy="31"/>
              </a:xfrm>
              <a:custGeom>
                <a:avLst/>
                <a:gdLst>
                  <a:gd name="T0" fmla="*/ 0 w 60"/>
                  <a:gd name="T1" fmla="*/ 0 h 63"/>
                  <a:gd name="T2" fmla="*/ 0 w 60"/>
                  <a:gd name="T3" fmla="*/ 0 h 63"/>
                  <a:gd name="T4" fmla="*/ 0 w 60"/>
                  <a:gd name="T5" fmla="*/ 0 h 63"/>
                  <a:gd name="T6" fmla="*/ 0 w 60"/>
                  <a:gd name="T7" fmla="*/ 0 h 63"/>
                  <a:gd name="T8" fmla="*/ 0 w 60"/>
                  <a:gd name="T9" fmla="*/ 0 h 63"/>
                  <a:gd name="T10" fmla="*/ 0 w 60"/>
                  <a:gd name="T11" fmla="*/ 0 h 63"/>
                  <a:gd name="T12" fmla="*/ 0 w 60"/>
                  <a:gd name="T13" fmla="*/ 0 h 63"/>
                  <a:gd name="T14" fmla="*/ 0 w 60"/>
                  <a:gd name="T15" fmla="*/ 0 h 63"/>
                  <a:gd name="T16" fmla="*/ 0 w 60"/>
                  <a:gd name="T17" fmla="*/ 0 h 63"/>
                  <a:gd name="T18" fmla="*/ 0 w 60"/>
                  <a:gd name="T19" fmla="*/ 0 h 63"/>
                  <a:gd name="T20" fmla="*/ 0 w 60"/>
                  <a:gd name="T21" fmla="*/ 0 h 63"/>
                  <a:gd name="T22" fmla="*/ 0 w 60"/>
                  <a:gd name="T23" fmla="*/ 0 h 63"/>
                  <a:gd name="T24" fmla="*/ 0 w 60"/>
                  <a:gd name="T25" fmla="*/ 0 h 63"/>
                  <a:gd name="T26" fmla="*/ 0 w 60"/>
                  <a:gd name="T27" fmla="*/ 0 h 63"/>
                  <a:gd name="T28" fmla="*/ 0 w 60"/>
                  <a:gd name="T29" fmla="*/ 0 h 63"/>
                  <a:gd name="T30" fmla="*/ 0 w 60"/>
                  <a:gd name="T31" fmla="*/ 0 h 63"/>
                  <a:gd name="T32" fmla="*/ 0 w 60"/>
                  <a:gd name="T33" fmla="*/ 0 h 63"/>
                  <a:gd name="T34" fmla="*/ 0 w 60"/>
                  <a:gd name="T35" fmla="*/ 0 h 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0"/>
                  <a:gd name="T55" fmla="*/ 0 h 63"/>
                  <a:gd name="T56" fmla="*/ 60 w 60"/>
                  <a:gd name="T57" fmla="*/ 63 h 6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0" h="63">
                    <a:moveTo>
                      <a:pt x="41" y="0"/>
                    </a:moveTo>
                    <a:lnTo>
                      <a:pt x="60" y="0"/>
                    </a:lnTo>
                    <a:lnTo>
                      <a:pt x="57" y="8"/>
                    </a:lnTo>
                    <a:lnTo>
                      <a:pt x="52" y="17"/>
                    </a:lnTo>
                    <a:lnTo>
                      <a:pt x="46" y="27"/>
                    </a:lnTo>
                    <a:lnTo>
                      <a:pt x="39" y="37"/>
                    </a:lnTo>
                    <a:lnTo>
                      <a:pt x="29" y="45"/>
                    </a:lnTo>
                    <a:lnTo>
                      <a:pt x="20" y="53"/>
                    </a:lnTo>
                    <a:lnTo>
                      <a:pt x="10" y="58"/>
                    </a:lnTo>
                    <a:lnTo>
                      <a:pt x="0" y="63"/>
                    </a:lnTo>
                    <a:lnTo>
                      <a:pt x="1" y="53"/>
                    </a:lnTo>
                    <a:lnTo>
                      <a:pt x="5" y="44"/>
                    </a:lnTo>
                    <a:lnTo>
                      <a:pt x="10" y="35"/>
                    </a:lnTo>
                    <a:lnTo>
                      <a:pt x="16" y="27"/>
                    </a:lnTo>
                    <a:lnTo>
                      <a:pt x="20" y="18"/>
                    </a:lnTo>
                    <a:lnTo>
                      <a:pt x="27" y="12"/>
                    </a:lnTo>
                    <a:lnTo>
                      <a:pt x="33" y="4"/>
                    </a:lnTo>
                    <a:lnTo>
                      <a:pt x="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83" name="Freeform 443"/>
              <p:cNvSpPr>
                <a:spLocks/>
              </p:cNvSpPr>
              <p:nvPr/>
            </p:nvSpPr>
            <p:spPr bwMode="auto">
              <a:xfrm>
                <a:off x="3931" y="12888"/>
                <a:ext cx="6" cy="18"/>
              </a:xfrm>
              <a:custGeom>
                <a:avLst/>
                <a:gdLst>
                  <a:gd name="T0" fmla="*/ 0 w 17"/>
                  <a:gd name="T1" fmla="*/ 0 h 36"/>
                  <a:gd name="T2" fmla="*/ 0 w 17"/>
                  <a:gd name="T3" fmla="*/ 1 h 36"/>
                  <a:gd name="T4" fmla="*/ 0 w 17"/>
                  <a:gd name="T5" fmla="*/ 1 h 36"/>
                  <a:gd name="T6" fmla="*/ 0 w 17"/>
                  <a:gd name="T7" fmla="*/ 1 h 36"/>
                  <a:gd name="T8" fmla="*/ 0 w 17"/>
                  <a:gd name="T9" fmla="*/ 1 h 36"/>
                  <a:gd name="T10" fmla="*/ 0 w 17"/>
                  <a:gd name="T11" fmla="*/ 1 h 36"/>
                  <a:gd name="T12" fmla="*/ 0 w 17"/>
                  <a:gd name="T13" fmla="*/ 1 h 36"/>
                  <a:gd name="T14" fmla="*/ 0 w 17"/>
                  <a:gd name="T15" fmla="*/ 1 h 36"/>
                  <a:gd name="T16" fmla="*/ 0 w 17"/>
                  <a:gd name="T17" fmla="*/ 1 h 36"/>
                  <a:gd name="T18" fmla="*/ 0 w 17"/>
                  <a:gd name="T19" fmla="*/ 1 h 36"/>
                  <a:gd name="T20" fmla="*/ 0 w 17"/>
                  <a:gd name="T21" fmla="*/ 1 h 36"/>
                  <a:gd name="T22" fmla="*/ 0 w 17"/>
                  <a:gd name="T23" fmla="*/ 1 h 36"/>
                  <a:gd name="T24" fmla="*/ 0 w 17"/>
                  <a:gd name="T25" fmla="*/ 0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36"/>
                  <a:gd name="T41" fmla="*/ 17 w 17"/>
                  <a:gd name="T42" fmla="*/ 36 h 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36">
                    <a:moveTo>
                      <a:pt x="1" y="0"/>
                    </a:moveTo>
                    <a:lnTo>
                      <a:pt x="8" y="7"/>
                    </a:lnTo>
                    <a:lnTo>
                      <a:pt x="11" y="16"/>
                    </a:lnTo>
                    <a:lnTo>
                      <a:pt x="13" y="26"/>
                    </a:lnTo>
                    <a:lnTo>
                      <a:pt x="17" y="36"/>
                    </a:lnTo>
                    <a:lnTo>
                      <a:pt x="7" y="34"/>
                    </a:lnTo>
                    <a:lnTo>
                      <a:pt x="1" y="32"/>
                    </a:lnTo>
                    <a:lnTo>
                      <a:pt x="0" y="27"/>
                    </a:lnTo>
                    <a:lnTo>
                      <a:pt x="0" y="23"/>
                    </a:lnTo>
                    <a:lnTo>
                      <a:pt x="0" y="16"/>
                    </a:lnTo>
                    <a:lnTo>
                      <a:pt x="1" y="10"/>
                    </a:lnTo>
                    <a:lnTo>
                      <a:pt x="1" y="5"/>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84" name="Freeform 444"/>
              <p:cNvSpPr>
                <a:spLocks/>
              </p:cNvSpPr>
              <p:nvPr/>
            </p:nvSpPr>
            <p:spPr bwMode="auto">
              <a:xfrm>
                <a:off x="3930" y="12923"/>
                <a:ext cx="14" cy="23"/>
              </a:xfrm>
              <a:custGeom>
                <a:avLst/>
                <a:gdLst>
                  <a:gd name="T0" fmla="*/ 0 w 41"/>
                  <a:gd name="T1" fmla="*/ 0 h 47"/>
                  <a:gd name="T2" fmla="*/ 0 w 41"/>
                  <a:gd name="T3" fmla="*/ 0 h 47"/>
                  <a:gd name="T4" fmla="*/ 0 w 41"/>
                  <a:gd name="T5" fmla="*/ 0 h 47"/>
                  <a:gd name="T6" fmla="*/ 0 w 41"/>
                  <a:gd name="T7" fmla="*/ 0 h 47"/>
                  <a:gd name="T8" fmla="*/ 0 w 41"/>
                  <a:gd name="T9" fmla="*/ 0 h 47"/>
                  <a:gd name="T10" fmla="*/ 0 w 41"/>
                  <a:gd name="T11" fmla="*/ 0 h 47"/>
                  <a:gd name="T12" fmla="*/ 0 w 41"/>
                  <a:gd name="T13" fmla="*/ 0 h 47"/>
                  <a:gd name="T14" fmla="*/ 0 w 41"/>
                  <a:gd name="T15" fmla="*/ 0 h 47"/>
                  <a:gd name="T16" fmla="*/ 0 w 41"/>
                  <a:gd name="T17" fmla="*/ 0 h 47"/>
                  <a:gd name="T18" fmla="*/ 0 w 41"/>
                  <a:gd name="T19" fmla="*/ 0 h 47"/>
                  <a:gd name="T20" fmla="*/ 0 w 41"/>
                  <a:gd name="T21" fmla="*/ 0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
                  <a:gd name="T34" fmla="*/ 0 h 47"/>
                  <a:gd name="T35" fmla="*/ 41 w 41"/>
                  <a:gd name="T36" fmla="*/ 47 h 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 h="47">
                    <a:moveTo>
                      <a:pt x="41" y="47"/>
                    </a:moveTo>
                    <a:lnTo>
                      <a:pt x="0" y="47"/>
                    </a:lnTo>
                    <a:lnTo>
                      <a:pt x="3" y="1"/>
                    </a:lnTo>
                    <a:lnTo>
                      <a:pt x="12" y="0"/>
                    </a:lnTo>
                    <a:lnTo>
                      <a:pt x="21" y="2"/>
                    </a:lnTo>
                    <a:lnTo>
                      <a:pt x="25" y="6"/>
                    </a:lnTo>
                    <a:lnTo>
                      <a:pt x="31" y="13"/>
                    </a:lnTo>
                    <a:lnTo>
                      <a:pt x="34" y="19"/>
                    </a:lnTo>
                    <a:lnTo>
                      <a:pt x="37" y="29"/>
                    </a:lnTo>
                    <a:lnTo>
                      <a:pt x="38" y="37"/>
                    </a:lnTo>
                    <a:lnTo>
                      <a:pt x="41"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85" name="Freeform 445"/>
              <p:cNvSpPr>
                <a:spLocks/>
              </p:cNvSpPr>
              <p:nvPr/>
            </p:nvSpPr>
            <p:spPr bwMode="auto">
              <a:xfrm>
                <a:off x="3924" y="12988"/>
                <a:ext cx="16" cy="9"/>
              </a:xfrm>
              <a:custGeom>
                <a:avLst/>
                <a:gdLst>
                  <a:gd name="T0" fmla="*/ 0 w 48"/>
                  <a:gd name="T1" fmla="*/ 1 h 18"/>
                  <a:gd name="T2" fmla="*/ 0 w 48"/>
                  <a:gd name="T3" fmla="*/ 1 h 18"/>
                  <a:gd name="T4" fmla="*/ 0 w 48"/>
                  <a:gd name="T5" fmla="*/ 1 h 18"/>
                  <a:gd name="T6" fmla="*/ 0 w 48"/>
                  <a:gd name="T7" fmla="*/ 1 h 18"/>
                  <a:gd name="T8" fmla="*/ 0 w 48"/>
                  <a:gd name="T9" fmla="*/ 1 h 18"/>
                  <a:gd name="T10" fmla="*/ 0 w 48"/>
                  <a:gd name="T11" fmla="*/ 0 h 18"/>
                  <a:gd name="T12" fmla="*/ 0 w 48"/>
                  <a:gd name="T13" fmla="*/ 0 h 18"/>
                  <a:gd name="T14" fmla="*/ 0 w 48"/>
                  <a:gd name="T15" fmla="*/ 0 h 18"/>
                  <a:gd name="T16" fmla="*/ 0 w 48"/>
                  <a:gd name="T17" fmla="*/ 1 h 18"/>
                  <a:gd name="T18" fmla="*/ 0 w 48"/>
                  <a:gd name="T19" fmla="*/ 1 h 18"/>
                  <a:gd name="T20" fmla="*/ 0 w 48"/>
                  <a:gd name="T21" fmla="*/ 1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18"/>
                  <a:gd name="T35" fmla="*/ 48 w 48"/>
                  <a:gd name="T36" fmla="*/ 18 h 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18">
                    <a:moveTo>
                      <a:pt x="48" y="7"/>
                    </a:moveTo>
                    <a:lnTo>
                      <a:pt x="46" y="18"/>
                    </a:lnTo>
                    <a:lnTo>
                      <a:pt x="0" y="12"/>
                    </a:lnTo>
                    <a:lnTo>
                      <a:pt x="0" y="5"/>
                    </a:lnTo>
                    <a:lnTo>
                      <a:pt x="5" y="2"/>
                    </a:lnTo>
                    <a:lnTo>
                      <a:pt x="9" y="0"/>
                    </a:lnTo>
                    <a:lnTo>
                      <a:pt x="18" y="0"/>
                    </a:lnTo>
                    <a:lnTo>
                      <a:pt x="25" y="0"/>
                    </a:lnTo>
                    <a:lnTo>
                      <a:pt x="34" y="2"/>
                    </a:lnTo>
                    <a:lnTo>
                      <a:pt x="41" y="4"/>
                    </a:lnTo>
                    <a:lnTo>
                      <a:pt x="48"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86" name="Freeform 446"/>
              <p:cNvSpPr>
                <a:spLocks/>
              </p:cNvSpPr>
              <p:nvPr/>
            </p:nvSpPr>
            <p:spPr bwMode="auto">
              <a:xfrm>
                <a:off x="3929" y="12967"/>
                <a:ext cx="14" cy="9"/>
              </a:xfrm>
              <a:custGeom>
                <a:avLst/>
                <a:gdLst>
                  <a:gd name="T0" fmla="*/ 0 w 41"/>
                  <a:gd name="T1" fmla="*/ 1 h 18"/>
                  <a:gd name="T2" fmla="*/ 0 w 41"/>
                  <a:gd name="T3" fmla="*/ 1 h 18"/>
                  <a:gd name="T4" fmla="*/ 0 w 41"/>
                  <a:gd name="T5" fmla="*/ 1 h 18"/>
                  <a:gd name="T6" fmla="*/ 0 w 41"/>
                  <a:gd name="T7" fmla="*/ 1 h 18"/>
                  <a:gd name="T8" fmla="*/ 0 w 41"/>
                  <a:gd name="T9" fmla="*/ 1 h 18"/>
                  <a:gd name="T10" fmla="*/ 0 w 41"/>
                  <a:gd name="T11" fmla="*/ 1 h 18"/>
                  <a:gd name="T12" fmla="*/ 0 w 41"/>
                  <a:gd name="T13" fmla="*/ 0 h 18"/>
                  <a:gd name="T14" fmla="*/ 0 w 41"/>
                  <a:gd name="T15" fmla="*/ 1 h 18"/>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18"/>
                  <a:gd name="T26" fmla="*/ 41 w 41"/>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18">
                    <a:moveTo>
                      <a:pt x="23" y="1"/>
                    </a:moveTo>
                    <a:lnTo>
                      <a:pt x="41" y="1"/>
                    </a:lnTo>
                    <a:lnTo>
                      <a:pt x="38" y="18"/>
                    </a:lnTo>
                    <a:lnTo>
                      <a:pt x="0" y="15"/>
                    </a:lnTo>
                    <a:lnTo>
                      <a:pt x="0" y="6"/>
                    </a:lnTo>
                    <a:lnTo>
                      <a:pt x="6" y="1"/>
                    </a:lnTo>
                    <a:lnTo>
                      <a:pt x="13" y="0"/>
                    </a:lnTo>
                    <a:lnTo>
                      <a:pt x="2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87" name="Freeform 447"/>
              <p:cNvSpPr>
                <a:spLocks/>
              </p:cNvSpPr>
              <p:nvPr/>
            </p:nvSpPr>
            <p:spPr bwMode="auto">
              <a:xfrm>
                <a:off x="3914" y="13099"/>
                <a:ext cx="5" cy="13"/>
              </a:xfrm>
              <a:custGeom>
                <a:avLst/>
                <a:gdLst>
                  <a:gd name="T0" fmla="*/ 0 w 15"/>
                  <a:gd name="T1" fmla="*/ 0 h 28"/>
                  <a:gd name="T2" fmla="*/ 0 w 15"/>
                  <a:gd name="T3" fmla="*/ 0 h 28"/>
                  <a:gd name="T4" fmla="*/ 0 w 15"/>
                  <a:gd name="T5" fmla="*/ 0 h 28"/>
                  <a:gd name="T6" fmla="*/ 0 w 15"/>
                  <a:gd name="T7" fmla="*/ 0 h 28"/>
                  <a:gd name="T8" fmla="*/ 0 w 15"/>
                  <a:gd name="T9" fmla="*/ 0 h 28"/>
                  <a:gd name="T10" fmla="*/ 0 w 15"/>
                  <a:gd name="T11" fmla="*/ 0 h 28"/>
                  <a:gd name="T12" fmla="*/ 0 w 15"/>
                  <a:gd name="T13" fmla="*/ 0 h 28"/>
                  <a:gd name="T14" fmla="*/ 0 w 15"/>
                  <a:gd name="T15" fmla="*/ 0 h 28"/>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28"/>
                  <a:gd name="T26" fmla="*/ 15 w 15"/>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28">
                    <a:moveTo>
                      <a:pt x="10" y="0"/>
                    </a:moveTo>
                    <a:lnTo>
                      <a:pt x="15" y="0"/>
                    </a:lnTo>
                    <a:lnTo>
                      <a:pt x="3" y="28"/>
                    </a:lnTo>
                    <a:lnTo>
                      <a:pt x="0" y="28"/>
                    </a:lnTo>
                    <a:lnTo>
                      <a:pt x="0" y="19"/>
                    </a:lnTo>
                    <a:lnTo>
                      <a:pt x="1" y="12"/>
                    </a:lnTo>
                    <a:lnTo>
                      <a:pt x="3" y="4"/>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88" name="Freeform 448"/>
              <p:cNvSpPr>
                <a:spLocks/>
              </p:cNvSpPr>
              <p:nvPr/>
            </p:nvSpPr>
            <p:spPr bwMode="auto">
              <a:xfrm>
                <a:off x="3920" y="13072"/>
                <a:ext cx="9" cy="12"/>
              </a:xfrm>
              <a:custGeom>
                <a:avLst/>
                <a:gdLst>
                  <a:gd name="T0" fmla="*/ 0 w 26"/>
                  <a:gd name="T1" fmla="*/ 0 h 25"/>
                  <a:gd name="T2" fmla="*/ 0 w 26"/>
                  <a:gd name="T3" fmla="*/ 0 h 25"/>
                  <a:gd name="T4" fmla="*/ 0 w 26"/>
                  <a:gd name="T5" fmla="*/ 0 h 25"/>
                  <a:gd name="T6" fmla="*/ 0 w 26"/>
                  <a:gd name="T7" fmla="*/ 0 h 25"/>
                  <a:gd name="T8" fmla="*/ 0 w 26"/>
                  <a:gd name="T9" fmla="*/ 0 h 25"/>
                  <a:gd name="T10" fmla="*/ 0 w 26"/>
                  <a:gd name="T11" fmla="*/ 0 h 25"/>
                  <a:gd name="T12" fmla="*/ 0 w 26"/>
                  <a:gd name="T13" fmla="*/ 0 h 25"/>
                  <a:gd name="T14" fmla="*/ 0 w 26"/>
                  <a:gd name="T15" fmla="*/ 0 h 25"/>
                  <a:gd name="T16" fmla="*/ 0 w 26"/>
                  <a:gd name="T17" fmla="*/ 0 h 25"/>
                  <a:gd name="T18" fmla="*/ 0 w 26"/>
                  <a:gd name="T19" fmla="*/ 0 h 25"/>
                  <a:gd name="T20" fmla="*/ 0 w 26"/>
                  <a:gd name="T21" fmla="*/ 0 h 25"/>
                  <a:gd name="T22" fmla="*/ 0 w 26"/>
                  <a:gd name="T23" fmla="*/ 0 h 25"/>
                  <a:gd name="T24" fmla="*/ 0 w 26"/>
                  <a:gd name="T25" fmla="*/ 0 h 25"/>
                  <a:gd name="T26" fmla="*/ 0 w 26"/>
                  <a:gd name="T27" fmla="*/ 0 h 25"/>
                  <a:gd name="T28" fmla="*/ 0 w 26"/>
                  <a:gd name="T29" fmla="*/ 0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25"/>
                  <a:gd name="T47" fmla="*/ 26 w 26"/>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25">
                    <a:moveTo>
                      <a:pt x="26" y="3"/>
                    </a:moveTo>
                    <a:lnTo>
                      <a:pt x="20" y="5"/>
                    </a:lnTo>
                    <a:lnTo>
                      <a:pt x="19" y="10"/>
                    </a:lnTo>
                    <a:lnTo>
                      <a:pt x="17" y="14"/>
                    </a:lnTo>
                    <a:lnTo>
                      <a:pt x="17" y="19"/>
                    </a:lnTo>
                    <a:lnTo>
                      <a:pt x="14" y="22"/>
                    </a:lnTo>
                    <a:lnTo>
                      <a:pt x="13" y="25"/>
                    </a:lnTo>
                    <a:lnTo>
                      <a:pt x="7" y="25"/>
                    </a:lnTo>
                    <a:lnTo>
                      <a:pt x="0" y="24"/>
                    </a:lnTo>
                    <a:lnTo>
                      <a:pt x="5" y="17"/>
                    </a:lnTo>
                    <a:lnTo>
                      <a:pt x="8" y="9"/>
                    </a:lnTo>
                    <a:lnTo>
                      <a:pt x="8" y="3"/>
                    </a:lnTo>
                    <a:lnTo>
                      <a:pt x="13" y="1"/>
                    </a:lnTo>
                    <a:lnTo>
                      <a:pt x="17" y="0"/>
                    </a:lnTo>
                    <a:lnTo>
                      <a:pt x="2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89" name="Freeform 449"/>
              <p:cNvSpPr>
                <a:spLocks/>
              </p:cNvSpPr>
              <p:nvPr/>
            </p:nvSpPr>
            <p:spPr bwMode="auto">
              <a:xfrm>
                <a:off x="3931" y="13042"/>
                <a:ext cx="11" cy="8"/>
              </a:xfrm>
              <a:custGeom>
                <a:avLst/>
                <a:gdLst>
                  <a:gd name="T0" fmla="*/ 0 w 31"/>
                  <a:gd name="T1" fmla="*/ 1 h 16"/>
                  <a:gd name="T2" fmla="*/ 0 w 31"/>
                  <a:gd name="T3" fmla="*/ 1 h 16"/>
                  <a:gd name="T4" fmla="*/ 0 w 31"/>
                  <a:gd name="T5" fmla="*/ 1 h 16"/>
                  <a:gd name="T6" fmla="*/ 0 w 31"/>
                  <a:gd name="T7" fmla="*/ 1 h 16"/>
                  <a:gd name="T8" fmla="*/ 0 w 31"/>
                  <a:gd name="T9" fmla="*/ 1 h 16"/>
                  <a:gd name="T10" fmla="*/ 0 w 31"/>
                  <a:gd name="T11" fmla="*/ 1 h 16"/>
                  <a:gd name="T12" fmla="*/ 0 w 31"/>
                  <a:gd name="T13" fmla="*/ 1 h 16"/>
                  <a:gd name="T14" fmla="*/ 0 w 31"/>
                  <a:gd name="T15" fmla="*/ 0 h 16"/>
                  <a:gd name="T16" fmla="*/ 0 w 31"/>
                  <a:gd name="T17" fmla="*/ 1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16"/>
                  <a:gd name="T29" fmla="*/ 31 w 31"/>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16">
                    <a:moveTo>
                      <a:pt x="31" y="2"/>
                    </a:moveTo>
                    <a:lnTo>
                      <a:pt x="28" y="8"/>
                    </a:lnTo>
                    <a:lnTo>
                      <a:pt x="21" y="11"/>
                    </a:lnTo>
                    <a:lnTo>
                      <a:pt x="9" y="11"/>
                    </a:lnTo>
                    <a:lnTo>
                      <a:pt x="0" y="16"/>
                    </a:lnTo>
                    <a:lnTo>
                      <a:pt x="3" y="7"/>
                    </a:lnTo>
                    <a:lnTo>
                      <a:pt x="9" y="2"/>
                    </a:lnTo>
                    <a:lnTo>
                      <a:pt x="18" y="0"/>
                    </a:lnTo>
                    <a:lnTo>
                      <a:pt x="3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90" name="Freeform 450"/>
              <p:cNvSpPr>
                <a:spLocks/>
              </p:cNvSpPr>
              <p:nvPr/>
            </p:nvSpPr>
            <p:spPr bwMode="auto">
              <a:xfrm>
                <a:off x="3940" y="13026"/>
                <a:ext cx="7" cy="4"/>
              </a:xfrm>
              <a:custGeom>
                <a:avLst/>
                <a:gdLst>
                  <a:gd name="T0" fmla="*/ 0 w 22"/>
                  <a:gd name="T1" fmla="*/ 0 h 7"/>
                  <a:gd name="T2" fmla="*/ 0 w 22"/>
                  <a:gd name="T3" fmla="*/ 1 h 7"/>
                  <a:gd name="T4" fmla="*/ 0 w 22"/>
                  <a:gd name="T5" fmla="*/ 1 h 7"/>
                  <a:gd name="T6" fmla="*/ 0 w 22"/>
                  <a:gd name="T7" fmla="*/ 0 h 7"/>
                  <a:gd name="T8" fmla="*/ 0 w 22"/>
                  <a:gd name="T9" fmla="*/ 0 h 7"/>
                  <a:gd name="T10" fmla="*/ 0 60000 65536"/>
                  <a:gd name="T11" fmla="*/ 0 60000 65536"/>
                  <a:gd name="T12" fmla="*/ 0 60000 65536"/>
                  <a:gd name="T13" fmla="*/ 0 60000 65536"/>
                  <a:gd name="T14" fmla="*/ 0 60000 65536"/>
                  <a:gd name="T15" fmla="*/ 0 w 22"/>
                  <a:gd name="T16" fmla="*/ 0 h 7"/>
                  <a:gd name="T17" fmla="*/ 22 w 22"/>
                  <a:gd name="T18" fmla="*/ 7 h 7"/>
                </a:gdLst>
                <a:ahLst/>
                <a:cxnLst>
                  <a:cxn ang="T10">
                    <a:pos x="T0" y="T1"/>
                  </a:cxn>
                  <a:cxn ang="T11">
                    <a:pos x="T2" y="T3"/>
                  </a:cxn>
                  <a:cxn ang="T12">
                    <a:pos x="T4" y="T5"/>
                  </a:cxn>
                  <a:cxn ang="T13">
                    <a:pos x="T6" y="T7"/>
                  </a:cxn>
                  <a:cxn ang="T14">
                    <a:pos x="T8" y="T9"/>
                  </a:cxn>
                </a:cxnLst>
                <a:rect l="T15" t="T16" r="T17" b="T18"/>
                <a:pathLst>
                  <a:path w="22" h="7">
                    <a:moveTo>
                      <a:pt x="22" y="0"/>
                    </a:moveTo>
                    <a:lnTo>
                      <a:pt x="19" y="7"/>
                    </a:lnTo>
                    <a:lnTo>
                      <a:pt x="0" y="5"/>
                    </a:lnTo>
                    <a:lnTo>
                      <a:pt x="0" y="0"/>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91" name="Freeform 451"/>
              <p:cNvSpPr>
                <a:spLocks/>
              </p:cNvSpPr>
              <p:nvPr/>
            </p:nvSpPr>
            <p:spPr bwMode="auto">
              <a:xfrm>
                <a:off x="3948" y="12995"/>
                <a:ext cx="15" cy="9"/>
              </a:xfrm>
              <a:custGeom>
                <a:avLst/>
                <a:gdLst>
                  <a:gd name="T0" fmla="*/ 0 w 43"/>
                  <a:gd name="T1" fmla="*/ 0 h 19"/>
                  <a:gd name="T2" fmla="*/ 0 w 43"/>
                  <a:gd name="T3" fmla="*/ 0 h 19"/>
                  <a:gd name="T4" fmla="*/ 0 w 43"/>
                  <a:gd name="T5" fmla="*/ 0 h 19"/>
                  <a:gd name="T6" fmla="*/ 0 w 43"/>
                  <a:gd name="T7" fmla="*/ 0 h 19"/>
                  <a:gd name="T8" fmla="*/ 0 w 43"/>
                  <a:gd name="T9" fmla="*/ 0 h 19"/>
                  <a:gd name="T10" fmla="*/ 0 w 43"/>
                  <a:gd name="T11" fmla="*/ 0 h 19"/>
                  <a:gd name="T12" fmla="*/ 0 w 43"/>
                  <a:gd name="T13" fmla="*/ 0 h 19"/>
                  <a:gd name="T14" fmla="*/ 0 w 43"/>
                  <a:gd name="T15" fmla="*/ 0 h 19"/>
                  <a:gd name="T16" fmla="*/ 0 w 43"/>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
                  <a:gd name="T28" fmla="*/ 0 h 19"/>
                  <a:gd name="T29" fmla="*/ 43 w 43"/>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 h="19">
                    <a:moveTo>
                      <a:pt x="43" y="4"/>
                    </a:moveTo>
                    <a:lnTo>
                      <a:pt x="31" y="19"/>
                    </a:lnTo>
                    <a:lnTo>
                      <a:pt x="19" y="17"/>
                    </a:lnTo>
                    <a:lnTo>
                      <a:pt x="8" y="15"/>
                    </a:lnTo>
                    <a:lnTo>
                      <a:pt x="3" y="12"/>
                    </a:lnTo>
                    <a:lnTo>
                      <a:pt x="0" y="10"/>
                    </a:lnTo>
                    <a:lnTo>
                      <a:pt x="0" y="6"/>
                    </a:lnTo>
                    <a:lnTo>
                      <a:pt x="6" y="0"/>
                    </a:lnTo>
                    <a:lnTo>
                      <a:pt x="4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92" name="Freeform 452"/>
              <p:cNvSpPr>
                <a:spLocks/>
              </p:cNvSpPr>
              <p:nvPr/>
            </p:nvSpPr>
            <p:spPr bwMode="auto">
              <a:xfrm>
                <a:off x="3956" y="12932"/>
                <a:ext cx="9" cy="16"/>
              </a:xfrm>
              <a:custGeom>
                <a:avLst/>
                <a:gdLst>
                  <a:gd name="T0" fmla="*/ 0 w 26"/>
                  <a:gd name="T1" fmla="*/ 1 h 31"/>
                  <a:gd name="T2" fmla="*/ 0 w 26"/>
                  <a:gd name="T3" fmla="*/ 0 h 31"/>
                  <a:gd name="T4" fmla="*/ 0 w 26"/>
                  <a:gd name="T5" fmla="*/ 1 h 31"/>
                  <a:gd name="T6" fmla="*/ 0 w 26"/>
                  <a:gd name="T7" fmla="*/ 1 h 31"/>
                  <a:gd name="T8" fmla="*/ 0 w 26"/>
                  <a:gd name="T9" fmla="*/ 1 h 31"/>
                  <a:gd name="T10" fmla="*/ 0 w 26"/>
                  <a:gd name="T11" fmla="*/ 1 h 31"/>
                  <a:gd name="T12" fmla="*/ 0 w 26"/>
                  <a:gd name="T13" fmla="*/ 1 h 31"/>
                  <a:gd name="T14" fmla="*/ 0 w 26"/>
                  <a:gd name="T15" fmla="*/ 1 h 31"/>
                  <a:gd name="T16" fmla="*/ 0 w 26"/>
                  <a:gd name="T17" fmla="*/ 1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31"/>
                  <a:gd name="T29" fmla="*/ 26 w 26"/>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31">
                    <a:moveTo>
                      <a:pt x="11" y="1"/>
                    </a:moveTo>
                    <a:lnTo>
                      <a:pt x="19" y="0"/>
                    </a:lnTo>
                    <a:lnTo>
                      <a:pt x="23" y="4"/>
                    </a:lnTo>
                    <a:lnTo>
                      <a:pt x="23" y="7"/>
                    </a:lnTo>
                    <a:lnTo>
                      <a:pt x="25" y="12"/>
                    </a:lnTo>
                    <a:lnTo>
                      <a:pt x="22" y="23"/>
                    </a:lnTo>
                    <a:lnTo>
                      <a:pt x="26" y="31"/>
                    </a:lnTo>
                    <a:lnTo>
                      <a:pt x="0" y="29"/>
                    </a:lnTo>
                    <a:lnTo>
                      <a:pt x="11"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93" name="Freeform 453"/>
              <p:cNvSpPr>
                <a:spLocks/>
              </p:cNvSpPr>
              <p:nvPr/>
            </p:nvSpPr>
            <p:spPr bwMode="auto">
              <a:xfrm>
                <a:off x="3953" y="12965"/>
                <a:ext cx="16" cy="12"/>
              </a:xfrm>
              <a:custGeom>
                <a:avLst/>
                <a:gdLst>
                  <a:gd name="T0" fmla="*/ 0 w 47"/>
                  <a:gd name="T1" fmla="*/ 0 h 24"/>
                  <a:gd name="T2" fmla="*/ 0 w 47"/>
                  <a:gd name="T3" fmla="*/ 0 h 24"/>
                  <a:gd name="T4" fmla="*/ 0 w 47"/>
                  <a:gd name="T5" fmla="*/ 1 h 24"/>
                  <a:gd name="T6" fmla="*/ 0 w 47"/>
                  <a:gd name="T7" fmla="*/ 1 h 24"/>
                  <a:gd name="T8" fmla="*/ 0 w 47"/>
                  <a:gd name="T9" fmla="*/ 1 h 24"/>
                  <a:gd name="T10" fmla="*/ 0 w 47"/>
                  <a:gd name="T11" fmla="*/ 1 h 24"/>
                  <a:gd name="T12" fmla="*/ 0 w 47"/>
                  <a:gd name="T13" fmla="*/ 1 h 24"/>
                  <a:gd name="T14" fmla="*/ 0 w 47"/>
                  <a:gd name="T15" fmla="*/ 1 h 24"/>
                  <a:gd name="T16" fmla="*/ 0 w 47"/>
                  <a:gd name="T17" fmla="*/ 1 h 24"/>
                  <a:gd name="T18" fmla="*/ 0 w 47"/>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
                  <a:gd name="T31" fmla="*/ 0 h 24"/>
                  <a:gd name="T32" fmla="*/ 47 w 47"/>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 h="24">
                    <a:moveTo>
                      <a:pt x="32" y="0"/>
                    </a:moveTo>
                    <a:lnTo>
                      <a:pt x="47" y="0"/>
                    </a:lnTo>
                    <a:lnTo>
                      <a:pt x="39" y="24"/>
                    </a:lnTo>
                    <a:lnTo>
                      <a:pt x="1" y="19"/>
                    </a:lnTo>
                    <a:lnTo>
                      <a:pt x="0" y="12"/>
                    </a:lnTo>
                    <a:lnTo>
                      <a:pt x="1" y="7"/>
                    </a:lnTo>
                    <a:lnTo>
                      <a:pt x="3" y="4"/>
                    </a:lnTo>
                    <a:lnTo>
                      <a:pt x="7" y="3"/>
                    </a:lnTo>
                    <a:lnTo>
                      <a:pt x="17" y="1"/>
                    </a:lnTo>
                    <a:lnTo>
                      <a:pt x="3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94" name="Freeform 454"/>
              <p:cNvSpPr>
                <a:spLocks/>
              </p:cNvSpPr>
              <p:nvPr/>
            </p:nvSpPr>
            <p:spPr bwMode="auto">
              <a:xfrm>
                <a:off x="3951" y="13068"/>
                <a:ext cx="7" cy="9"/>
              </a:xfrm>
              <a:custGeom>
                <a:avLst/>
                <a:gdLst>
                  <a:gd name="T0" fmla="*/ 0 w 19"/>
                  <a:gd name="T1" fmla="*/ 1 h 18"/>
                  <a:gd name="T2" fmla="*/ 0 w 19"/>
                  <a:gd name="T3" fmla="*/ 1 h 18"/>
                  <a:gd name="T4" fmla="*/ 0 w 19"/>
                  <a:gd name="T5" fmla="*/ 0 h 18"/>
                  <a:gd name="T6" fmla="*/ 0 w 19"/>
                  <a:gd name="T7" fmla="*/ 1 h 18"/>
                  <a:gd name="T8" fmla="*/ 0 w 19"/>
                  <a:gd name="T9" fmla="*/ 1 h 18"/>
                  <a:gd name="T10" fmla="*/ 0 w 19"/>
                  <a:gd name="T11" fmla="*/ 1 h 18"/>
                  <a:gd name="T12" fmla="*/ 0 w 19"/>
                  <a:gd name="T13" fmla="*/ 1 h 18"/>
                  <a:gd name="T14" fmla="*/ 0 w 19"/>
                  <a:gd name="T15" fmla="*/ 1 h 18"/>
                  <a:gd name="T16" fmla="*/ 0 w 19"/>
                  <a:gd name="T17" fmla="*/ 1 h 18"/>
                  <a:gd name="T18" fmla="*/ 0 w 19"/>
                  <a:gd name="T19" fmla="*/ 1 h 18"/>
                  <a:gd name="T20" fmla="*/ 0 w 19"/>
                  <a:gd name="T21" fmla="*/ 1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18"/>
                  <a:gd name="T35" fmla="*/ 19 w 19"/>
                  <a:gd name="T36" fmla="*/ 18 h 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18">
                    <a:moveTo>
                      <a:pt x="12" y="2"/>
                    </a:moveTo>
                    <a:lnTo>
                      <a:pt x="15" y="1"/>
                    </a:lnTo>
                    <a:lnTo>
                      <a:pt x="19" y="0"/>
                    </a:lnTo>
                    <a:lnTo>
                      <a:pt x="19" y="6"/>
                    </a:lnTo>
                    <a:lnTo>
                      <a:pt x="16" y="13"/>
                    </a:lnTo>
                    <a:lnTo>
                      <a:pt x="9" y="18"/>
                    </a:lnTo>
                    <a:lnTo>
                      <a:pt x="0" y="18"/>
                    </a:lnTo>
                    <a:lnTo>
                      <a:pt x="4" y="16"/>
                    </a:lnTo>
                    <a:lnTo>
                      <a:pt x="7" y="11"/>
                    </a:lnTo>
                    <a:lnTo>
                      <a:pt x="7" y="6"/>
                    </a:lnTo>
                    <a:lnTo>
                      <a:pt x="1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95" name="Freeform 455"/>
              <p:cNvSpPr>
                <a:spLocks/>
              </p:cNvSpPr>
              <p:nvPr/>
            </p:nvSpPr>
            <p:spPr bwMode="auto">
              <a:xfrm>
                <a:off x="3963" y="13030"/>
                <a:ext cx="8" cy="12"/>
              </a:xfrm>
              <a:custGeom>
                <a:avLst/>
                <a:gdLst>
                  <a:gd name="T0" fmla="*/ 0 w 26"/>
                  <a:gd name="T1" fmla="*/ 0 h 25"/>
                  <a:gd name="T2" fmla="*/ 0 w 26"/>
                  <a:gd name="T3" fmla="*/ 0 h 25"/>
                  <a:gd name="T4" fmla="*/ 0 w 26"/>
                  <a:gd name="T5" fmla="*/ 0 h 25"/>
                  <a:gd name="T6" fmla="*/ 0 w 26"/>
                  <a:gd name="T7" fmla="*/ 0 h 25"/>
                  <a:gd name="T8" fmla="*/ 0 w 26"/>
                  <a:gd name="T9" fmla="*/ 0 h 25"/>
                  <a:gd name="T10" fmla="*/ 0 w 26"/>
                  <a:gd name="T11" fmla="*/ 0 h 25"/>
                  <a:gd name="T12" fmla="*/ 0 w 26"/>
                  <a:gd name="T13" fmla="*/ 0 h 25"/>
                  <a:gd name="T14" fmla="*/ 0 w 26"/>
                  <a:gd name="T15" fmla="*/ 0 h 25"/>
                  <a:gd name="T16" fmla="*/ 0 w 26"/>
                  <a:gd name="T17" fmla="*/ 0 h 25"/>
                  <a:gd name="T18" fmla="*/ 0 w 26"/>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25"/>
                  <a:gd name="T32" fmla="*/ 26 w 26"/>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25">
                    <a:moveTo>
                      <a:pt x="14" y="0"/>
                    </a:moveTo>
                    <a:lnTo>
                      <a:pt x="26" y="4"/>
                    </a:lnTo>
                    <a:lnTo>
                      <a:pt x="23" y="10"/>
                    </a:lnTo>
                    <a:lnTo>
                      <a:pt x="17" y="18"/>
                    </a:lnTo>
                    <a:lnTo>
                      <a:pt x="8" y="23"/>
                    </a:lnTo>
                    <a:lnTo>
                      <a:pt x="0" y="25"/>
                    </a:lnTo>
                    <a:lnTo>
                      <a:pt x="1" y="18"/>
                    </a:lnTo>
                    <a:lnTo>
                      <a:pt x="4" y="12"/>
                    </a:lnTo>
                    <a:lnTo>
                      <a:pt x="6" y="6"/>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96" name="Freeform 456"/>
              <p:cNvSpPr>
                <a:spLocks/>
              </p:cNvSpPr>
              <p:nvPr/>
            </p:nvSpPr>
            <p:spPr bwMode="auto">
              <a:xfrm>
                <a:off x="3971" y="13001"/>
                <a:ext cx="9" cy="9"/>
              </a:xfrm>
              <a:custGeom>
                <a:avLst/>
                <a:gdLst>
                  <a:gd name="T0" fmla="*/ 0 w 26"/>
                  <a:gd name="T1" fmla="*/ 0 h 19"/>
                  <a:gd name="T2" fmla="*/ 0 w 26"/>
                  <a:gd name="T3" fmla="*/ 0 h 19"/>
                  <a:gd name="T4" fmla="*/ 0 w 26"/>
                  <a:gd name="T5" fmla="*/ 0 h 19"/>
                  <a:gd name="T6" fmla="*/ 0 w 26"/>
                  <a:gd name="T7" fmla="*/ 0 h 19"/>
                  <a:gd name="T8" fmla="*/ 0 w 26"/>
                  <a:gd name="T9" fmla="*/ 0 h 19"/>
                  <a:gd name="T10" fmla="*/ 0 w 26"/>
                  <a:gd name="T11" fmla="*/ 0 h 19"/>
                  <a:gd name="T12" fmla="*/ 0 w 26"/>
                  <a:gd name="T13" fmla="*/ 0 h 19"/>
                  <a:gd name="T14" fmla="*/ 0 60000 65536"/>
                  <a:gd name="T15" fmla="*/ 0 60000 65536"/>
                  <a:gd name="T16" fmla="*/ 0 60000 65536"/>
                  <a:gd name="T17" fmla="*/ 0 60000 65536"/>
                  <a:gd name="T18" fmla="*/ 0 60000 65536"/>
                  <a:gd name="T19" fmla="*/ 0 60000 65536"/>
                  <a:gd name="T20" fmla="*/ 0 60000 65536"/>
                  <a:gd name="T21" fmla="*/ 0 w 26"/>
                  <a:gd name="T22" fmla="*/ 0 h 19"/>
                  <a:gd name="T23" fmla="*/ 26 w 26"/>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19">
                    <a:moveTo>
                      <a:pt x="26" y="0"/>
                    </a:moveTo>
                    <a:lnTo>
                      <a:pt x="20" y="6"/>
                    </a:lnTo>
                    <a:lnTo>
                      <a:pt x="18" y="15"/>
                    </a:lnTo>
                    <a:lnTo>
                      <a:pt x="10" y="19"/>
                    </a:lnTo>
                    <a:lnTo>
                      <a:pt x="0" y="18"/>
                    </a:lnTo>
                    <a:lnTo>
                      <a:pt x="3" y="0"/>
                    </a:lnTo>
                    <a:lnTo>
                      <a:pt x="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97" name="Freeform 457"/>
              <p:cNvSpPr>
                <a:spLocks/>
              </p:cNvSpPr>
              <p:nvPr/>
            </p:nvSpPr>
            <p:spPr bwMode="auto">
              <a:xfrm>
                <a:off x="3975" y="12958"/>
                <a:ext cx="13" cy="22"/>
              </a:xfrm>
              <a:custGeom>
                <a:avLst/>
                <a:gdLst>
                  <a:gd name="T0" fmla="*/ 0 w 41"/>
                  <a:gd name="T1" fmla="*/ 1 h 44"/>
                  <a:gd name="T2" fmla="*/ 0 w 41"/>
                  <a:gd name="T3" fmla="*/ 1 h 44"/>
                  <a:gd name="T4" fmla="*/ 0 w 41"/>
                  <a:gd name="T5" fmla="*/ 1 h 44"/>
                  <a:gd name="T6" fmla="*/ 0 w 41"/>
                  <a:gd name="T7" fmla="*/ 1 h 44"/>
                  <a:gd name="T8" fmla="*/ 0 w 41"/>
                  <a:gd name="T9" fmla="*/ 1 h 44"/>
                  <a:gd name="T10" fmla="*/ 0 w 41"/>
                  <a:gd name="T11" fmla="*/ 1 h 44"/>
                  <a:gd name="T12" fmla="*/ 0 w 41"/>
                  <a:gd name="T13" fmla="*/ 1 h 44"/>
                  <a:gd name="T14" fmla="*/ 0 w 41"/>
                  <a:gd name="T15" fmla="*/ 1 h 44"/>
                  <a:gd name="T16" fmla="*/ 0 w 41"/>
                  <a:gd name="T17" fmla="*/ 1 h 44"/>
                  <a:gd name="T18" fmla="*/ 0 w 41"/>
                  <a:gd name="T19" fmla="*/ 0 h 44"/>
                  <a:gd name="T20" fmla="*/ 0 w 41"/>
                  <a:gd name="T21" fmla="*/ 1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
                  <a:gd name="T34" fmla="*/ 0 h 44"/>
                  <a:gd name="T35" fmla="*/ 41 w 41"/>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 h="44">
                    <a:moveTo>
                      <a:pt x="41" y="3"/>
                    </a:moveTo>
                    <a:lnTo>
                      <a:pt x="34" y="44"/>
                    </a:lnTo>
                    <a:lnTo>
                      <a:pt x="0" y="44"/>
                    </a:lnTo>
                    <a:lnTo>
                      <a:pt x="6" y="37"/>
                    </a:lnTo>
                    <a:lnTo>
                      <a:pt x="9" y="30"/>
                    </a:lnTo>
                    <a:lnTo>
                      <a:pt x="10" y="21"/>
                    </a:lnTo>
                    <a:lnTo>
                      <a:pt x="12" y="14"/>
                    </a:lnTo>
                    <a:lnTo>
                      <a:pt x="13" y="7"/>
                    </a:lnTo>
                    <a:lnTo>
                      <a:pt x="19" y="2"/>
                    </a:lnTo>
                    <a:lnTo>
                      <a:pt x="27" y="0"/>
                    </a:lnTo>
                    <a:lnTo>
                      <a:pt x="4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98" name="Freeform 458"/>
              <p:cNvSpPr>
                <a:spLocks/>
              </p:cNvSpPr>
              <p:nvPr/>
            </p:nvSpPr>
            <p:spPr bwMode="auto">
              <a:xfrm>
                <a:off x="3983" y="12935"/>
                <a:ext cx="9" cy="9"/>
              </a:xfrm>
              <a:custGeom>
                <a:avLst/>
                <a:gdLst>
                  <a:gd name="T0" fmla="*/ 0 w 29"/>
                  <a:gd name="T1" fmla="*/ 1 h 17"/>
                  <a:gd name="T2" fmla="*/ 0 w 29"/>
                  <a:gd name="T3" fmla="*/ 1 h 17"/>
                  <a:gd name="T4" fmla="*/ 0 w 29"/>
                  <a:gd name="T5" fmla="*/ 1 h 17"/>
                  <a:gd name="T6" fmla="*/ 0 w 29"/>
                  <a:gd name="T7" fmla="*/ 1 h 17"/>
                  <a:gd name="T8" fmla="*/ 0 w 29"/>
                  <a:gd name="T9" fmla="*/ 1 h 17"/>
                  <a:gd name="T10" fmla="*/ 0 w 29"/>
                  <a:gd name="T11" fmla="*/ 0 h 17"/>
                  <a:gd name="T12" fmla="*/ 0 w 29"/>
                  <a:gd name="T13" fmla="*/ 1 h 17"/>
                  <a:gd name="T14" fmla="*/ 0 60000 65536"/>
                  <a:gd name="T15" fmla="*/ 0 60000 65536"/>
                  <a:gd name="T16" fmla="*/ 0 60000 65536"/>
                  <a:gd name="T17" fmla="*/ 0 60000 65536"/>
                  <a:gd name="T18" fmla="*/ 0 60000 65536"/>
                  <a:gd name="T19" fmla="*/ 0 60000 65536"/>
                  <a:gd name="T20" fmla="*/ 0 60000 65536"/>
                  <a:gd name="T21" fmla="*/ 0 w 29"/>
                  <a:gd name="T22" fmla="*/ 0 h 17"/>
                  <a:gd name="T23" fmla="*/ 29 w 29"/>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7">
                    <a:moveTo>
                      <a:pt x="29" y="3"/>
                    </a:moveTo>
                    <a:lnTo>
                      <a:pt x="27" y="10"/>
                    </a:lnTo>
                    <a:lnTo>
                      <a:pt x="20" y="16"/>
                    </a:lnTo>
                    <a:lnTo>
                      <a:pt x="8" y="17"/>
                    </a:lnTo>
                    <a:lnTo>
                      <a:pt x="0" y="17"/>
                    </a:lnTo>
                    <a:lnTo>
                      <a:pt x="3" y="0"/>
                    </a:lnTo>
                    <a:lnTo>
                      <a:pt x="29"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199" name="Freeform 459"/>
              <p:cNvSpPr>
                <a:spLocks/>
              </p:cNvSpPr>
              <p:nvPr/>
            </p:nvSpPr>
            <p:spPr bwMode="auto">
              <a:xfrm>
                <a:off x="3986" y="12903"/>
                <a:ext cx="6" cy="14"/>
              </a:xfrm>
              <a:custGeom>
                <a:avLst/>
                <a:gdLst>
                  <a:gd name="T0" fmla="*/ 0 w 17"/>
                  <a:gd name="T1" fmla="*/ 1 h 28"/>
                  <a:gd name="T2" fmla="*/ 0 w 17"/>
                  <a:gd name="T3" fmla="*/ 1 h 28"/>
                  <a:gd name="T4" fmla="*/ 0 w 17"/>
                  <a:gd name="T5" fmla="*/ 0 h 28"/>
                  <a:gd name="T6" fmla="*/ 0 w 17"/>
                  <a:gd name="T7" fmla="*/ 1 h 28"/>
                  <a:gd name="T8" fmla="*/ 0 w 17"/>
                  <a:gd name="T9" fmla="*/ 1 h 28"/>
                  <a:gd name="T10" fmla="*/ 0 w 17"/>
                  <a:gd name="T11" fmla="*/ 1 h 28"/>
                  <a:gd name="T12" fmla="*/ 0 w 17"/>
                  <a:gd name="T13" fmla="*/ 1 h 28"/>
                  <a:gd name="T14" fmla="*/ 0 w 17"/>
                  <a:gd name="T15" fmla="*/ 1 h 28"/>
                  <a:gd name="T16" fmla="*/ 0 w 17"/>
                  <a:gd name="T17" fmla="*/ 1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28"/>
                  <a:gd name="T29" fmla="*/ 17 w 17"/>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28">
                    <a:moveTo>
                      <a:pt x="4" y="3"/>
                    </a:moveTo>
                    <a:lnTo>
                      <a:pt x="9" y="3"/>
                    </a:lnTo>
                    <a:lnTo>
                      <a:pt x="16" y="0"/>
                    </a:lnTo>
                    <a:lnTo>
                      <a:pt x="17" y="5"/>
                    </a:lnTo>
                    <a:lnTo>
                      <a:pt x="17" y="12"/>
                    </a:lnTo>
                    <a:lnTo>
                      <a:pt x="16" y="18"/>
                    </a:lnTo>
                    <a:lnTo>
                      <a:pt x="16" y="24"/>
                    </a:lnTo>
                    <a:lnTo>
                      <a:pt x="0" y="28"/>
                    </a:lnTo>
                    <a:lnTo>
                      <a:pt x="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00" name="Freeform 460"/>
              <p:cNvSpPr>
                <a:spLocks/>
              </p:cNvSpPr>
              <p:nvPr/>
            </p:nvSpPr>
            <p:spPr bwMode="auto">
              <a:xfrm>
                <a:off x="3970" y="13066"/>
                <a:ext cx="14" cy="23"/>
              </a:xfrm>
              <a:custGeom>
                <a:avLst/>
                <a:gdLst>
                  <a:gd name="T0" fmla="*/ 0 w 41"/>
                  <a:gd name="T1" fmla="*/ 0 h 47"/>
                  <a:gd name="T2" fmla="*/ 0 w 41"/>
                  <a:gd name="T3" fmla="*/ 0 h 47"/>
                  <a:gd name="T4" fmla="*/ 0 w 41"/>
                  <a:gd name="T5" fmla="*/ 0 h 47"/>
                  <a:gd name="T6" fmla="*/ 0 w 41"/>
                  <a:gd name="T7" fmla="*/ 0 h 47"/>
                  <a:gd name="T8" fmla="*/ 0 w 41"/>
                  <a:gd name="T9" fmla="*/ 0 h 47"/>
                  <a:gd name="T10" fmla="*/ 0 w 41"/>
                  <a:gd name="T11" fmla="*/ 0 h 47"/>
                  <a:gd name="T12" fmla="*/ 0 w 41"/>
                  <a:gd name="T13" fmla="*/ 0 h 47"/>
                  <a:gd name="T14" fmla="*/ 0 w 41"/>
                  <a:gd name="T15" fmla="*/ 0 h 47"/>
                  <a:gd name="T16" fmla="*/ 0 w 41"/>
                  <a:gd name="T17" fmla="*/ 0 h 47"/>
                  <a:gd name="T18" fmla="*/ 0 w 41"/>
                  <a:gd name="T19" fmla="*/ 0 h 47"/>
                  <a:gd name="T20" fmla="*/ 0 w 41"/>
                  <a:gd name="T21" fmla="*/ 0 h 47"/>
                  <a:gd name="T22" fmla="*/ 0 w 41"/>
                  <a:gd name="T23" fmla="*/ 0 h 47"/>
                  <a:gd name="T24" fmla="*/ 0 w 41"/>
                  <a:gd name="T25" fmla="*/ 0 h 47"/>
                  <a:gd name="T26" fmla="*/ 0 w 41"/>
                  <a:gd name="T27" fmla="*/ 0 h 47"/>
                  <a:gd name="T28" fmla="*/ 0 w 41"/>
                  <a:gd name="T29" fmla="*/ 0 h 47"/>
                  <a:gd name="T30" fmla="*/ 0 w 41"/>
                  <a:gd name="T31" fmla="*/ 0 h 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1"/>
                  <a:gd name="T49" fmla="*/ 0 h 47"/>
                  <a:gd name="T50" fmla="*/ 41 w 41"/>
                  <a:gd name="T51" fmla="*/ 47 h 4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1" h="47">
                    <a:moveTo>
                      <a:pt x="41" y="1"/>
                    </a:moveTo>
                    <a:lnTo>
                      <a:pt x="39" y="12"/>
                    </a:lnTo>
                    <a:lnTo>
                      <a:pt x="32" y="23"/>
                    </a:lnTo>
                    <a:lnTo>
                      <a:pt x="24" y="28"/>
                    </a:lnTo>
                    <a:lnTo>
                      <a:pt x="20" y="33"/>
                    </a:lnTo>
                    <a:lnTo>
                      <a:pt x="16" y="40"/>
                    </a:lnTo>
                    <a:lnTo>
                      <a:pt x="14" y="47"/>
                    </a:lnTo>
                    <a:lnTo>
                      <a:pt x="0" y="42"/>
                    </a:lnTo>
                    <a:lnTo>
                      <a:pt x="4" y="35"/>
                    </a:lnTo>
                    <a:lnTo>
                      <a:pt x="8" y="29"/>
                    </a:lnTo>
                    <a:lnTo>
                      <a:pt x="10" y="21"/>
                    </a:lnTo>
                    <a:lnTo>
                      <a:pt x="13" y="14"/>
                    </a:lnTo>
                    <a:lnTo>
                      <a:pt x="14" y="8"/>
                    </a:lnTo>
                    <a:lnTo>
                      <a:pt x="20" y="2"/>
                    </a:lnTo>
                    <a:lnTo>
                      <a:pt x="27" y="0"/>
                    </a:lnTo>
                    <a:lnTo>
                      <a:pt x="41"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01" name="Freeform 461"/>
              <p:cNvSpPr>
                <a:spLocks/>
              </p:cNvSpPr>
              <p:nvPr/>
            </p:nvSpPr>
            <p:spPr bwMode="auto">
              <a:xfrm>
                <a:off x="3983" y="13039"/>
                <a:ext cx="12" cy="12"/>
              </a:xfrm>
              <a:custGeom>
                <a:avLst/>
                <a:gdLst>
                  <a:gd name="T0" fmla="*/ 0 w 36"/>
                  <a:gd name="T1" fmla="*/ 0 h 24"/>
                  <a:gd name="T2" fmla="*/ 0 w 36"/>
                  <a:gd name="T3" fmla="*/ 0 h 24"/>
                  <a:gd name="T4" fmla="*/ 0 w 36"/>
                  <a:gd name="T5" fmla="*/ 1 h 24"/>
                  <a:gd name="T6" fmla="*/ 0 w 36"/>
                  <a:gd name="T7" fmla="*/ 1 h 24"/>
                  <a:gd name="T8" fmla="*/ 0 w 36"/>
                  <a:gd name="T9" fmla="*/ 1 h 24"/>
                  <a:gd name="T10" fmla="*/ 0 w 36"/>
                  <a:gd name="T11" fmla="*/ 1 h 24"/>
                  <a:gd name="T12" fmla="*/ 0 w 36"/>
                  <a:gd name="T13" fmla="*/ 1 h 24"/>
                  <a:gd name="T14" fmla="*/ 0 w 36"/>
                  <a:gd name="T15" fmla="*/ 1 h 24"/>
                  <a:gd name="T16" fmla="*/ 0 w 36"/>
                  <a:gd name="T17" fmla="*/ 1 h 24"/>
                  <a:gd name="T18" fmla="*/ 0 w 36"/>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24"/>
                  <a:gd name="T32" fmla="*/ 36 w 36"/>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24">
                    <a:moveTo>
                      <a:pt x="17" y="0"/>
                    </a:moveTo>
                    <a:lnTo>
                      <a:pt x="36" y="0"/>
                    </a:lnTo>
                    <a:lnTo>
                      <a:pt x="35" y="8"/>
                    </a:lnTo>
                    <a:lnTo>
                      <a:pt x="27" y="18"/>
                    </a:lnTo>
                    <a:lnTo>
                      <a:pt x="14" y="24"/>
                    </a:lnTo>
                    <a:lnTo>
                      <a:pt x="0" y="23"/>
                    </a:lnTo>
                    <a:lnTo>
                      <a:pt x="3" y="15"/>
                    </a:lnTo>
                    <a:lnTo>
                      <a:pt x="8" y="9"/>
                    </a:lnTo>
                    <a:lnTo>
                      <a:pt x="13" y="3"/>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02" name="Freeform 462"/>
              <p:cNvSpPr>
                <a:spLocks/>
              </p:cNvSpPr>
              <p:nvPr/>
            </p:nvSpPr>
            <p:spPr bwMode="auto">
              <a:xfrm>
                <a:off x="3991" y="13002"/>
                <a:ext cx="14" cy="19"/>
              </a:xfrm>
              <a:custGeom>
                <a:avLst/>
                <a:gdLst>
                  <a:gd name="T0" fmla="*/ 0 w 43"/>
                  <a:gd name="T1" fmla="*/ 0 h 39"/>
                  <a:gd name="T2" fmla="*/ 0 w 43"/>
                  <a:gd name="T3" fmla="*/ 0 h 39"/>
                  <a:gd name="T4" fmla="*/ 0 w 43"/>
                  <a:gd name="T5" fmla="*/ 0 h 39"/>
                  <a:gd name="T6" fmla="*/ 0 w 43"/>
                  <a:gd name="T7" fmla="*/ 0 h 39"/>
                  <a:gd name="T8" fmla="*/ 0 w 43"/>
                  <a:gd name="T9" fmla="*/ 0 h 39"/>
                  <a:gd name="T10" fmla="*/ 0 w 43"/>
                  <a:gd name="T11" fmla="*/ 0 h 39"/>
                  <a:gd name="T12" fmla="*/ 0 w 43"/>
                  <a:gd name="T13" fmla="*/ 0 h 39"/>
                  <a:gd name="T14" fmla="*/ 0 w 43"/>
                  <a:gd name="T15" fmla="*/ 0 h 39"/>
                  <a:gd name="T16" fmla="*/ 0 w 43"/>
                  <a:gd name="T17" fmla="*/ 0 h 39"/>
                  <a:gd name="T18" fmla="*/ 0 w 43"/>
                  <a:gd name="T19" fmla="*/ 0 h 39"/>
                  <a:gd name="T20" fmla="*/ 0 w 43"/>
                  <a:gd name="T21" fmla="*/ 0 h 39"/>
                  <a:gd name="T22" fmla="*/ 0 w 43"/>
                  <a:gd name="T23" fmla="*/ 0 h 39"/>
                  <a:gd name="T24" fmla="*/ 0 w 43"/>
                  <a:gd name="T25" fmla="*/ 0 h 39"/>
                  <a:gd name="T26" fmla="*/ 0 w 43"/>
                  <a:gd name="T27" fmla="*/ 0 h 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3"/>
                  <a:gd name="T43" fmla="*/ 0 h 39"/>
                  <a:gd name="T44" fmla="*/ 43 w 43"/>
                  <a:gd name="T45" fmla="*/ 39 h 3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3" h="39">
                    <a:moveTo>
                      <a:pt x="9" y="3"/>
                    </a:moveTo>
                    <a:lnTo>
                      <a:pt x="17" y="3"/>
                    </a:lnTo>
                    <a:lnTo>
                      <a:pt x="25" y="4"/>
                    </a:lnTo>
                    <a:lnTo>
                      <a:pt x="34" y="3"/>
                    </a:lnTo>
                    <a:lnTo>
                      <a:pt x="43" y="0"/>
                    </a:lnTo>
                    <a:lnTo>
                      <a:pt x="34" y="38"/>
                    </a:lnTo>
                    <a:lnTo>
                      <a:pt x="20" y="39"/>
                    </a:lnTo>
                    <a:lnTo>
                      <a:pt x="11" y="38"/>
                    </a:lnTo>
                    <a:lnTo>
                      <a:pt x="3" y="34"/>
                    </a:lnTo>
                    <a:lnTo>
                      <a:pt x="2" y="29"/>
                    </a:lnTo>
                    <a:lnTo>
                      <a:pt x="0" y="20"/>
                    </a:lnTo>
                    <a:lnTo>
                      <a:pt x="2" y="14"/>
                    </a:lnTo>
                    <a:lnTo>
                      <a:pt x="5" y="8"/>
                    </a:lnTo>
                    <a:lnTo>
                      <a:pt x="9"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03" name="Rectangle 463"/>
              <p:cNvSpPr>
                <a:spLocks noChangeArrowheads="1"/>
              </p:cNvSpPr>
              <p:nvPr/>
            </p:nvSpPr>
            <p:spPr bwMode="auto">
              <a:xfrm>
                <a:off x="3997" y="12975"/>
                <a:ext cx="13"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zh-TW">
                  <a:latin typeface="標楷體" pitchFamily="65" charset="-120"/>
                  <a:ea typeface="標楷體" pitchFamily="65" charset="-120"/>
                </a:endParaRPr>
              </a:p>
            </p:txBody>
          </p:sp>
          <p:sp>
            <p:nvSpPr>
              <p:cNvPr id="32204" name="Freeform 464"/>
              <p:cNvSpPr>
                <a:spLocks/>
              </p:cNvSpPr>
              <p:nvPr/>
            </p:nvSpPr>
            <p:spPr bwMode="auto">
              <a:xfrm>
                <a:off x="4000" y="12953"/>
                <a:ext cx="13" cy="8"/>
              </a:xfrm>
              <a:custGeom>
                <a:avLst/>
                <a:gdLst>
                  <a:gd name="T0" fmla="*/ 0 w 41"/>
                  <a:gd name="T1" fmla="*/ 0 h 16"/>
                  <a:gd name="T2" fmla="*/ 0 w 41"/>
                  <a:gd name="T3" fmla="*/ 1 h 16"/>
                  <a:gd name="T4" fmla="*/ 0 w 41"/>
                  <a:gd name="T5" fmla="*/ 1 h 16"/>
                  <a:gd name="T6" fmla="*/ 0 w 41"/>
                  <a:gd name="T7" fmla="*/ 1 h 16"/>
                  <a:gd name="T8" fmla="*/ 0 w 41"/>
                  <a:gd name="T9" fmla="*/ 1 h 16"/>
                  <a:gd name="T10" fmla="*/ 0 w 41"/>
                  <a:gd name="T11" fmla="*/ 1 h 16"/>
                  <a:gd name="T12" fmla="*/ 0 w 41"/>
                  <a:gd name="T13" fmla="*/ 0 h 16"/>
                  <a:gd name="T14" fmla="*/ 0 60000 65536"/>
                  <a:gd name="T15" fmla="*/ 0 60000 65536"/>
                  <a:gd name="T16" fmla="*/ 0 60000 65536"/>
                  <a:gd name="T17" fmla="*/ 0 60000 65536"/>
                  <a:gd name="T18" fmla="*/ 0 60000 65536"/>
                  <a:gd name="T19" fmla="*/ 0 60000 65536"/>
                  <a:gd name="T20" fmla="*/ 0 60000 65536"/>
                  <a:gd name="T21" fmla="*/ 0 w 41"/>
                  <a:gd name="T22" fmla="*/ 0 h 16"/>
                  <a:gd name="T23" fmla="*/ 41 w 41"/>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16">
                    <a:moveTo>
                      <a:pt x="41" y="0"/>
                    </a:moveTo>
                    <a:lnTo>
                      <a:pt x="38" y="16"/>
                    </a:lnTo>
                    <a:lnTo>
                      <a:pt x="0" y="12"/>
                    </a:lnTo>
                    <a:lnTo>
                      <a:pt x="6" y="6"/>
                    </a:lnTo>
                    <a:lnTo>
                      <a:pt x="17" y="3"/>
                    </a:lnTo>
                    <a:lnTo>
                      <a:pt x="29" y="1"/>
                    </a:lnTo>
                    <a:lnTo>
                      <a:pt x="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05" name="Freeform 465"/>
              <p:cNvSpPr>
                <a:spLocks/>
              </p:cNvSpPr>
              <p:nvPr/>
            </p:nvSpPr>
            <p:spPr bwMode="auto">
              <a:xfrm>
                <a:off x="4005" y="12929"/>
                <a:ext cx="11" cy="11"/>
              </a:xfrm>
              <a:custGeom>
                <a:avLst/>
                <a:gdLst>
                  <a:gd name="T0" fmla="*/ 0 w 34"/>
                  <a:gd name="T1" fmla="*/ 0 h 21"/>
                  <a:gd name="T2" fmla="*/ 0 w 34"/>
                  <a:gd name="T3" fmla="*/ 1 h 21"/>
                  <a:gd name="T4" fmla="*/ 0 w 34"/>
                  <a:gd name="T5" fmla="*/ 1 h 21"/>
                  <a:gd name="T6" fmla="*/ 0 w 34"/>
                  <a:gd name="T7" fmla="*/ 1 h 21"/>
                  <a:gd name="T8" fmla="*/ 0 w 34"/>
                  <a:gd name="T9" fmla="*/ 1 h 21"/>
                  <a:gd name="T10" fmla="*/ 0 w 34"/>
                  <a:gd name="T11" fmla="*/ 1 h 21"/>
                  <a:gd name="T12" fmla="*/ 0 w 34"/>
                  <a:gd name="T13" fmla="*/ 1 h 21"/>
                  <a:gd name="T14" fmla="*/ 0 w 34"/>
                  <a:gd name="T15" fmla="*/ 0 h 21"/>
                  <a:gd name="T16" fmla="*/ 0 60000 65536"/>
                  <a:gd name="T17" fmla="*/ 0 60000 65536"/>
                  <a:gd name="T18" fmla="*/ 0 60000 65536"/>
                  <a:gd name="T19" fmla="*/ 0 60000 65536"/>
                  <a:gd name="T20" fmla="*/ 0 60000 65536"/>
                  <a:gd name="T21" fmla="*/ 0 60000 65536"/>
                  <a:gd name="T22" fmla="*/ 0 60000 65536"/>
                  <a:gd name="T23" fmla="*/ 0 60000 65536"/>
                  <a:gd name="T24" fmla="*/ 0 w 34"/>
                  <a:gd name="T25" fmla="*/ 0 h 21"/>
                  <a:gd name="T26" fmla="*/ 34 w 34"/>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 h="21">
                    <a:moveTo>
                      <a:pt x="25" y="0"/>
                    </a:moveTo>
                    <a:lnTo>
                      <a:pt x="34" y="2"/>
                    </a:lnTo>
                    <a:lnTo>
                      <a:pt x="34" y="21"/>
                    </a:lnTo>
                    <a:lnTo>
                      <a:pt x="0" y="19"/>
                    </a:lnTo>
                    <a:lnTo>
                      <a:pt x="3" y="13"/>
                    </a:lnTo>
                    <a:lnTo>
                      <a:pt x="7" y="6"/>
                    </a:lnTo>
                    <a:lnTo>
                      <a:pt x="13" y="1"/>
                    </a:ln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06" name="Freeform 466"/>
              <p:cNvSpPr>
                <a:spLocks/>
              </p:cNvSpPr>
              <p:nvPr/>
            </p:nvSpPr>
            <p:spPr bwMode="auto">
              <a:xfrm>
                <a:off x="4013" y="12909"/>
                <a:ext cx="10" cy="4"/>
              </a:xfrm>
              <a:custGeom>
                <a:avLst/>
                <a:gdLst>
                  <a:gd name="T0" fmla="*/ 0 w 30"/>
                  <a:gd name="T1" fmla="*/ 0 h 7"/>
                  <a:gd name="T2" fmla="*/ 0 w 30"/>
                  <a:gd name="T3" fmla="*/ 1 h 7"/>
                  <a:gd name="T4" fmla="*/ 0 w 30"/>
                  <a:gd name="T5" fmla="*/ 0 h 7"/>
                  <a:gd name="T6" fmla="*/ 0 w 30"/>
                  <a:gd name="T7" fmla="*/ 0 h 7"/>
                  <a:gd name="T8" fmla="*/ 0 60000 65536"/>
                  <a:gd name="T9" fmla="*/ 0 60000 65536"/>
                  <a:gd name="T10" fmla="*/ 0 60000 65536"/>
                  <a:gd name="T11" fmla="*/ 0 60000 65536"/>
                  <a:gd name="T12" fmla="*/ 0 w 30"/>
                  <a:gd name="T13" fmla="*/ 0 h 7"/>
                  <a:gd name="T14" fmla="*/ 30 w 30"/>
                  <a:gd name="T15" fmla="*/ 7 h 7"/>
                </a:gdLst>
                <a:ahLst/>
                <a:cxnLst>
                  <a:cxn ang="T8">
                    <a:pos x="T0" y="T1"/>
                  </a:cxn>
                  <a:cxn ang="T9">
                    <a:pos x="T2" y="T3"/>
                  </a:cxn>
                  <a:cxn ang="T10">
                    <a:pos x="T4" y="T5"/>
                  </a:cxn>
                  <a:cxn ang="T11">
                    <a:pos x="T6" y="T7"/>
                  </a:cxn>
                </a:cxnLst>
                <a:rect l="T12" t="T13" r="T14" b="T15"/>
                <a:pathLst>
                  <a:path w="30" h="7">
                    <a:moveTo>
                      <a:pt x="30" y="0"/>
                    </a:moveTo>
                    <a:lnTo>
                      <a:pt x="0" y="7"/>
                    </a:lnTo>
                    <a:lnTo>
                      <a:pt x="4" y="0"/>
                    </a:lnTo>
                    <a:lnTo>
                      <a:pt x="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07" name="Freeform 467"/>
              <p:cNvSpPr>
                <a:spLocks/>
              </p:cNvSpPr>
              <p:nvPr/>
            </p:nvSpPr>
            <p:spPr bwMode="auto">
              <a:xfrm>
                <a:off x="3995" y="13087"/>
                <a:ext cx="5" cy="6"/>
              </a:xfrm>
              <a:custGeom>
                <a:avLst/>
                <a:gdLst>
                  <a:gd name="T0" fmla="*/ 0 w 15"/>
                  <a:gd name="T1" fmla="*/ 1 h 11"/>
                  <a:gd name="T2" fmla="*/ 0 w 15"/>
                  <a:gd name="T3" fmla="*/ 0 h 11"/>
                  <a:gd name="T4" fmla="*/ 0 w 15"/>
                  <a:gd name="T5" fmla="*/ 1 h 11"/>
                  <a:gd name="T6" fmla="*/ 0 w 15"/>
                  <a:gd name="T7" fmla="*/ 1 h 11"/>
                  <a:gd name="T8" fmla="*/ 0 w 15"/>
                  <a:gd name="T9" fmla="*/ 1 h 11"/>
                  <a:gd name="T10" fmla="*/ 0 w 15"/>
                  <a:gd name="T11" fmla="*/ 1 h 11"/>
                  <a:gd name="T12" fmla="*/ 0 w 15"/>
                  <a:gd name="T13" fmla="*/ 1 h 11"/>
                  <a:gd name="T14" fmla="*/ 0 w 15"/>
                  <a:gd name="T15" fmla="*/ 1 h 11"/>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1"/>
                  <a:gd name="T26" fmla="*/ 15 w 15"/>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1">
                    <a:moveTo>
                      <a:pt x="8" y="1"/>
                    </a:moveTo>
                    <a:lnTo>
                      <a:pt x="12" y="0"/>
                    </a:lnTo>
                    <a:lnTo>
                      <a:pt x="15" y="3"/>
                    </a:lnTo>
                    <a:lnTo>
                      <a:pt x="15" y="11"/>
                    </a:lnTo>
                    <a:lnTo>
                      <a:pt x="6" y="11"/>
                    </a:lnTo>
                    <a:lnTo>
                      <a:pt x="2" y="8"/>
                    </a:lnTo>
                    <a:lnTo>
                      <a:pt x="0" y="3"/>
                    </a:lnTo>
                    <a:lnTo>
                      <a:pt x="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08" name="Freeform 468"/>
              <p:cNvSpPr>
                <a:spLocks/>
              </p:cNvSpPr>
              <p:nvPr/>
            </p:nvSpPr>
            <p:spPr bwMode="auto">
              <a:xfrm>
                <a:off x="4001" y="13069"/>
                <a:ext cx="10" cy="5"/>
              </a:xfrm>
              <a:custGeom>
                <a:avLst/>
                <a:gdLst>
                  <a:gd name="T0" fmla="*/ 0 w 29"/>
                  <a:gd name="T1" fmla="*/ 0 h 10"/>
                  <a:gd name="T2" fmla="*/ 0 w 29"/>
                  <a:gd name="T3" fmla="*/ 1 h 10"/>
                  <a:gd name="T4" fmla="*/ 0 w 29"/>
                  <a:gd name="T5" fmla="*/ 1 h 10"/>
                  <a:gd name="T6" fmla="*/ 0 w 29"/>
                  <a:gd name="T7" fmla="*/ 1 h 10"/>
                  <a:gd name="T8" fmla="*/ 0 w 29"/>
                  <a:gd name="T9" fmla="*/ 1 h 10"/>
                  <a:gd name="T10" fmla="*/ 0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29" y="0"/>
                    </a:moveTo>
                    <a:lnTo>
                      <a:pt x="27" y="6"/>
                    </a:lnTo>
                    <a:lnTo>
                      <a:pt x="19" y="9"/>
                    </a:lnTo>
                    <a:lnTo>
                      <a:pt x="9" y="10"/>
                    </a:lnTo>
                    <a:lnTo>
                      <a:pt x="0" y="10"/>
                    </a:lnTo>
                    <a:lnTo>
                      <a:pt x="3" y="0"/>
                    </a:lnTo>
                    <a:lnTo>
                      <a:pt x="2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09" name="Freeform 469"/>
              <p:cNvSpPr>
                <a:spLocks/>
              </p:cNvSpPr>
              <p:nvPr/>
            </p:nvSpPr>
            <p:spPr bwMode="auto">
              <a:xfrm>
                <a:off x="4007" y="13043"/>
                <a:ext cx="13" cy="10"/>
              </a:xfrm>
              <a:custGeom>
                <a:avLst/>
                <a:gdLst>
                  <a:gd name="T0" fmla="*/ 0 w 37"/>
                  <a:gd name="T1" fmla="*/ 0 h 19"/>
                  <a:gd name="T2" fmla="*/ 0 w 37"/>
                  <a:gd name="T3" fmla="*/ 1 h 19"/>
                  <a:gd name="T4" fmla="*/ 0 w 37"/>
                  <a:gd name="T5" fmla="*/ 1 h 19"/>
                  <a:gd name="T6" fmla="*/ 0 w 37"/>
                  <a:gd name="T7" fmla="*/ 1 h 19"/>
                  <a:gd name="T8" fmla="*/ 0 w 37"/>
                  <a:gd name="T9" fmla="*/ 1 h 19"/>
                  <a:gd name="T10" fmla="*/ 0 w 37"/>
                  <a:gd name="T11" fmla="*/ 0 h 19"/>
                  <a:gd name="T12" fmla="*/ 0 60000 65536"/>
                  <a:gd name="T13" fmla="*/ 0 60000 65536"/>
                  <a:gd name="T14" fmla="*/ 0 60000 65536"/>
                  <a:gd name="T15" fmla="*/ 0 60000 65536"/>
                  <a:gd name="T16" fmla="*/ 0 60000 65536"/>
                  <a:gd name="T17" fmla="*/ 0 60000 65536"/>
                  <a:gd name="T18" fmla="*/ 0 w 37"/>
                  <a:gd name="T19" fmla="*/ 0 h 19"/>
                  <a:gd name="T20" fmla="*/ 37 w 37"/>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37" h="19">
                    <a:moveTo>
                      <a:pt x="8" y="0"/>
                    </a:moveTo>
                    <a:lnTo>
                      <a:pt x="37" y="2"/>
                    </a:lnTo>
                    <a:lnTo>
                      <a:pt x="34" y="19"/>
                    </a:lnTo>
                    <a:lnTo>
                      <a:pt x="0" y="10"/>
                    </a:lnTo>
                    <a:lnTo>
                      <a:pt x="6" y="6"/>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10" name="Freeform 470"/>
              <p:cNvSpPr>
                <a:spLocks/>
              </p:cNvSpPr>
              <p:nvPr/>
            </p:nvSpPr>
            <p:spPr bwMode="auto">
              <a:xfrm>
                <a:off x="4013" y="13001"/>
                <a:ext cx="20" cy="28"/>
              </a:xfrm>
              <a:custGeom>
                <a:avLst/>
                <a:gdLst>
                  <a:gd name="T0" fmla="*/ 0 w 60"/>
                  <a:gd name="T1" fmla="*/ 1 h 55"/>
                  <a:gd name="T2" fmla="*/ 0 w 60"/>
                  <a:gd name="T3" fmla="*/ 1 h 55"/>
                  <a:gd name="T4" fmla="*/ 0 w 60"/>
                  <a:gd name="T5" fmla="*/ 1 h 55"/>
                  <a:gd name="T6" fmla="*/ 0 w 60"/>
                  <a:gd name="T7" fmla="*/ 1 h 55"/>
                  <a:gd name="T8" fmla="*/ 0 w 60"/>
                  <a:gd name="T9" fmla="*/ 1 h 55"/>
                  <a:gd name="T10" fmla="*/ 0 w 60"/>
                  <a:gd name="T11" fmla="*/ 1 h 55"/>
                  <a:gd name="T12" fmla="*/ 0 w 60"/>
                  <a:gd name="T13" fmla="*/ 1 h 55"/>
                  <a:gd name="T14" fmla="*/ 0 w 60"/>
                  <a:gd name="T15" fmla="*/ 1 h 55"/>
                  <a:gd name="T16" fmla="*/ 0 w 60"/>
                  <a:gd name="T17" fmla="*/ 1 h 55"/>
                  <a:gd name="T18" fmla="*/ 0 w 60"/>
                  <a:gd name="T19" fmla="*/ 1 h 55"/>
                  <a:gd name="T20" fmla="*/ 0 w 60"/>
                  <a:gd name="T21" fmla="*/ 1 h 55"/>
                  <a:gd name="T22" fmla="*/ 0 w 60"/>
                  <a:gd name="T23" fmla="*/ 1 h 55"/>
                  <a:gd name="T24" fmla="*/ 0 w 60"/>
                  <a:gd name="T25" fmla="*/ 1 h 55"/>
                  <a:gd name="T26" fmla="*/ 0 w 60"/>
                  <a:gd name="T27" fmla="*/ 1 h 55"/>
                  <a:gd name="T28" fmla="*/ 0 w 60"/>
                  <a:gd name="T29" fmla="*/ 1 h 55"/>
                  <a:gd name="T30" fmla="*/ 0 w 60"/>
                  <a:gd name="T31" fmla="*/ 1 h 55"/>
                  <a:gd name="T32" fmla="*/ 0 w 60"/>
                  <a:gd name="T33" fmla="*/ 0 h 55"/>
                  <a:gd name="T34" fmla="*/ 0 w 60"/>
                  <a:gd name="T35" fmla="*/ 1 h 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0"/>
                  <a:gd name="T55" fmla="*/ 0 h 55"/>
                  <a:gd name="T56" fmla="*/ 60 w 60"/>
                  <a:gd name="T57" fmla="*/ 55 h 5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0" h="55">
                    <a:moveTo>
                      <a:pt x="60" y="4"/>
                    </a:moveTo>
                    <a:lnTo>
                      <a:pt x="58" y="11"/>
                    </a:lnTo>
                    <a:lnTo>
                      <a:pt x="58" y="18"/>
                    </a:lnTo>
                    <a:lnTo>
                      <a:pt x="55" y="23"/>
                    </a:lnTo>
                    <a:lnTo>
                      <a:pt x="54" y="30"/>
                    </a:lnTo>
                    <a:lnTo>
                      <a:pt x="49" y="35"/>
                    </a:lnTo>
                    <a:lnTo>
                      <a:pt x="47" y="40"/>
                    </a:lnTo>
                    <a:lnTo>
                      <a:pt x="45" y="47"/>
                    </a:lnTo>
                    <a:lnTo>
                      <a:pt x="45" y="55"/>
                    </a:lnTo>
                    <a:lnTo>
                      <a:pt x="0" y="55"/>
                    </a:lnTo>
                    <a:lnTo>
                      <a:pt x="4" y="46"/>
                    </a:lnTo>
                    <a:lnTo>
                      <a:pt x="7" y="35"/>
                    </a:lnTo>
                    <a:lnTo>
                      <a:pt x="10" y="24"/>
                    </a:lnTo>
                    <a:lnTo>
                      <a:pt x="14" y="15"/>
                    </a:lnTo>
                    <a:lnTo>
                      <a:pt x="17" y="6"/>
                    </a:lnTo>
                    <a:lnTo>
                      <a:pt x="26" y="1"/>
                    </a:lnTo>
                    <a:lnTo>
                      <a:pt x="39" y="0"/>
                    </a:lnTo>
                    <a:lnTo>
                      <a:pt x="6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11" name="Freeform 471"/>
              <p:cNvSpPr>
                <a:spLocks/>
              </p:cNvSpPr>
              <p:nvPr/>
            </p:nvSpPr>
            <p:spPr bwMode="auto">
              <a:xfrm>
                <a:off x="4022" y="12969"/>
                <a:ext cx="18" cy="14"/>
              </a:xfrm>
              <a:custGeom>
                <a:avLst/>
                <a:gdLst>
                  <a:gd name="T0" fmla="*/ 0 w 53"/>
                  <a:gd name="T1" fmla="*/ 0 h 26"/>
                  <a:gd name="T2" fmla="*/ 0 w 53"/>
                  <a:gd name="T3" fmla="*/ 1 h 26"/>
                  <a:gd name="T4" fmla="*/ 0 w 53"/>
                  <a:gd name="T5" fmla="*/ 1 h 26"/>
                  <a:gd name="T6" fmla="*/ 0 w 53"/>
                  <a:gd name="T7" fmla="*/ 1 h 26"/>
                  <a:gd name="T8" fmla="*/ 0 w 53"/>
                  <a:gd name="T9" fmla="*/ 1 h 26"/>
                  <a:gd name="T10" fmla="*/ 0 w 53"/>
                  <a:gd name="T11" fmla="*/ 1 h 26"/>
                  <a:gd name="T12" fmla="*/ 0 w 53"/>
                  <a:gd name="T13" fmla="*/ 1 h 26"/>
                  <a:gd name="T14" fmla="*/ 0 w 53"/>
                  <a:gd name="T15" fmla="*/ 1 h 26"/>
                  <a:gd name="T16" fmla="*/ 0 w 53"/>
                  <a:gd name="T17" fmla="*/ 1 h 26"/>
                  <a:gd name="T18" fmla="*/ 0 w 53"/>
                  <a:gd name="T19" fmla="*/ 1 h 26"/>
                  <a:gd name="T20" fmla="*/ 0 w 53"/>
                  <a:gd name="T21" fmla="*/ 1 h 26"/>
                  <a:gd name="T22" fmla="*/ 0 w 53"/>
                  <a:gd name="T23" fmla="*/ 1 h 26"/>
                  <a:gd name="T24" fmla="*/ 0 w 53"/>
                  <a:gd name="T25" fmla="*/ 0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26"/>
                  <a:gd name="T41" fmla="*/ 53 w 53"/>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26">
                    <a:moveTo>
                      <a:pt x="12" y="0"/>
                    </a:moveTo>
                    <a:lnTo>
                      <a:pt x="53" y="5"/>
                    </a:lnTo>
                    <a:lnTo>
                      <a:pt x="48" y="24"/>
                    </a:lnTo>
                    <a:lnTo>
                      <a:pt x="40" y="24"/>
                    </a:lnTo>
                    <a:lnTo>
                      <a:pt x="32" y="25"/>
                    </a:lnTo>
                    <a:lnTo>
                      <a:pt x="23" y="25"/>
                    </a:lnTo>
                    <a:lnTo>
                      <a:pt x="15" y="26"/>
                    </a:lnTo>
                    <a:lnTo>
                      <a:pt x="6" y="25"/>
                    </a:lnTo>
                    <a:lnTo>
                      <a:pt x="3" y="22"/>
                    </a:lnTo>
                    <a:lnTo>
                      <a:pt x="0" y="16"/>
                    </a:lnTo>
                    <a:lnTo>
                      <a:pt x="4" y="10"/>
                    </a:lnTo>
                    <a:lnTo>
                      <a:pt x="10" y="6"/>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12" name="Freeform 472"/>
              <p:cNvSpPr>
                <a:spLocks/>
              </p:cNvSpPr>
              <p:nvPr/>
            </p:nvSpPr>
            <p:spPr bwMode="auto">
              <a:xfrm>
                <a:off x="4027" y="12940"/>
                <a:ext cx="15" cy="14"/>
              </a:xfrm>
              <a:custGeom>
                <a:avLst/>
                <a:gdLst>
                  <a:gd name="T0" fmla="*/ 0 w 45"/>
                  <a:gd name="T1" fmla="*/ 0 h 30"/>
                  <a:gd name="T2" fmla="*/ 0 w 45"/>
                  <a:gd name="T3" fmla="*/ 0 h 30"/>
                  <a:gd name="T4" fmla="*/ 0 w 45"/>
                  <a:gd name="T5" fmla="*/ 0 h 30"/>
                  <a:gd name="T6" fmla="*/ 0 w 45"/>
                  <a:gd name="T7" fmla="*/ 0 h 30"/>
                  <a:gd name="T8" fmla="*/ 0 w 45"/>
                  <a:gd name="T9" fmla="*/ 0 h 30"/>
                  <a:gd name="T10" fmla="*/ 0 w 45"/>
                  <a:gd name="T11" fmla="*/ 0 h 30"/>
                  <a:gd name="T12" fmla="*/ 0 w 45"/>
                  <a:gd name="T13" fmla="*/ 0 h 30"/>
                  <a:gd name="T14" fmla="*/ 0 w 45"/>
                  <a:gd name="T15" fmla="*/ 0 h 30"/>
                  <a:gd name="T16" fmla="*/ 0 w 45"/>
                  <a:gd name="T17" fmla="*/ 0 h 30"/>
                  <a:gd name="T18" fmla="*/ 0 w 45"/>
                  <a:gd name="T19" fmla="*/ 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
                  <a:gd name="T31" fmla="*/ 0 h 30"/>
                  <a:gd name="T32" fmla="*/ 45 w 45"/>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 h="30">
                    <a:moveTo>
                      <a:pt x="8" y="0"/>
                    </a:moveTo>
                    <a:lnTo>
                      <a:pt x="20" y="1"/>
                    </a:lnTo>
                    <a:lnTo>
                      <a:pt x="33" y="4"/>
                    </a:lnTo>
                    <a:lnTo>
                      <a:pt x="38" y="5"/>
                    </a:lnTo>
                    <a:lnTo>
                      <a:pt x="42" y="9"/>
                    </a:lnTo>
                    <a:lnTo>
                      <a:pt x="44" y="13"/>
                    </a:lnTo>
                    <a:lnTo>
                      <a:pt x="45" y="19"/>
                    </a:lnTo>
                    <a:lnTo>
                      <a:pt x="45" y="30"/>
                    </a:lnTo>
                    <a:lnTo>
                      <a:pt x="0" y="30"/>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13" name="Freeform 473"/>
              <p:cNvSpPr>
                <a:spLocks/>
              </p:cNvSpPr>
              <p:nvPr/>
            </p:nvSpPr>
            <p:spPr bwMode="auto">
              <a:xfrm>
                <a:off x="4031" y="12914"/>
                <a:ext cx="11" cy="16"/>
              </a:xfrm>
              <a:custGeom>
                <a:avLst/>
                <a:gdLst>
                  <a:gd name="T0" fmla="*/ 0 w 34"/>
                  <a:gd name="T1" fmla="*/ 0 h 33"/>
                  <a:gd name="T2" fmla="*/ 0 w 34"/>
                  <a:gd name="T3" fmla="*/ 0 h 33"/>
                  <a:gd name="T4" fmla="*/ 0 w 34"/>
                  <a:gd name="T5" fmla="*/ 0 h 33"/>
                  <a:gd name="T6" fmla="*/ 0 w 34"/>
                  <a:gd name="T7" fmla="*/ 0 h 33"/>
                  <a:gd name="T8" fmla="*/ 0 w 34"/>
                  <a:gd name="T9" fmla="*/ 0 h 33"/>
                  <a:gd name="T10" fmla="*/ 0 w 34"/>
                  <a:gd name="T11" fmla="*/ 0 h 33"/>
                  <a:gd name="T12" fmla="*/ 0 w 34"/>
                  <a:gd name="T13" fmla="*/ 0 h 33"/>
                  <a:gd name="T14" fmla="*/ 0 w 34"/>
                  <a:gd name="T15" fmla="*/ 0 h 33"/>
                  <a:gd name="T16" fmla="*/ 0 w 34"/>
                  <a:gd name="T17" fmla="*/ 0 h 33"/>
                  <a:gd name="T18" fmla="*/ 0 w 34"/>
                  <a:gd name="T19" fmla="*/ 0 h 33"/>
                  <a:gd name="T20" fmla="*/ 0 w 34"/>
                  <a:gd name="T21" fmla="*/ 0 h 33"/>
                  <a:gd name="T22" fmla="*/ 0 w 34"/>
                  <a:gd name="T23" fmla="*/ 0 h 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33"/>
                  <a:gd name="T38" fmla="*/ 34 w 34"/>
                  <a:gd name="T39" fmla="*/ 33 h 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33">
                    <a:moveTo>
                      <a:pt x="30" y="3"/>
                    </a:moveTo>
                    <a:lnTo>
                      <a:pt x="31" y="11"/>
                    </a:lnTo>
                    <a:lnTo>
                      <a:pt x="33" y="18"/>
                    </a:lnTo>
                    <a:lnTo>
                      <a:pt x="33" y="25"/>
                    </a:lnTo>
                    <a:lnTo>
                      <a:pt x="34" y="33"/>
                    </a:lnTo>
                    <a:lnTo>
                      <a:pt x="0" y="23"/>
                    </a:lnTo>
                    <a:lnTo>
                      <a:pt x="0" y="13"/>
                    </a:lnTo>
                    <a:lnTo>
                      <a:pt x="6" y="6"/>
                    </a:lnTo>
                    <a:lnTo>
                      <a:pt x="9" y="2"/>
                    </a:lnTo>
                    <a:lnTo>
                      <a:pt x="15" y="1"/>
                    </a:lnTo>
                    <a:lnTo>
                      <a:pt x="21" y="0"/>
                    </a:lnTo>
                    <a:lnTo>
                      <a:pt x="3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14" name="Freeform 474"/>
              <p:cNvSpPr>
                <a:spLocks/>
              </p:cNvSpPr>
              <p:nvPr/>
            </p:nvSpPr>
            <p:spPr bwMode="auto">
              <a:xfrm>
                <a:off x="4037" y="12878"/>
                <a:ext cx="6" cy="19"/>
              </a:xfrm>
              <a:custGeom>
                <a:avLst/>
                <a:gdLst>
                  <a:gd name="T0" fmla="*/ 0 w 19"/>
                  <a:gd name="T1" fmla="*/ 0 h 38"/>
                  <a:gd name="T2" fmla="*/ 0 w 19"/>
                  <a:gd name="T3" fmla="*/ 1 h 38"/>
                  <a:gd name="T4" fmla="*/ 0 w 19"/>
                  <a:gd name="T5" fmla="*/ 1 h 38"/>
                  <a:gd name="T6" fmla="*/ 0 w 19"/>
                  <a:gd name="T7" fmla="*/ 1 h 38"/>
                  <a:gd name="T8" fmla="*/ 0 w 19"/>
                  <a:gd name="T9" fmla="*/ 1 h 38"/>
                  <a:gd name="T10" fmla="*/ 0 w 19"/>
                  <a:gd name="T11" fmla="*/ 1 h 38"/>
                  <a:gd name="T12" fmla="*/ 0 w 19"/>
                  <a:gd name="T13" fmla="*/ 1 h 38"/>
                  <a:gd name="T14" fmla="*/ 0 w 19"/>
                  <a:gd name="T15" fmla="*/ 1 h 38"/>
                  <a:gd name="T16" fmla="*/ 0 w 19"/>
                  <a:gd name="T17" fmla="*/ 1 h 38"/>
                  <a:gd name="T18" fmla="*/ 0 w 19"/>
                  <a:gd name="T19" fmla="*/ 0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38"/>
                  <a:gd name="T32" fmla="*/ 19 w 19"/>
                  <a:gd name="T33" fmla="*/ 38 h 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38">
                    <a:moveTo>
                      <a:pt x="15" y="0"/>
                    </a:moveTo>
                    <a:lnTo>
                      <a:pt x="18" y="7"/>
                    </a:lnTo>
                    <a:lnTo>
                      <a:pt x="19" y="17"/>
                    </a:lnTo>
                    <a:lnTo>
                      <a:pt x="19" y="27"/>
                    </a:lnTo>
                    <a:lnTo>
                      <a:pt x="19" y="38"/>
                    </a:lnTo>
                    <a:lnTo>
                      <a:pt x="0" y="30"/>
                    </a:lnTo>
                    <a:lnTo>
                      <a:pt x="6" y="24"/>
                    </a:lnTo>
                    <a:lnTo>
                      <a:pt x="9" y="16"/>
                    </a:lnTo>
                    <a:lnTo>
                      <a:pt x="11" y="8"/>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15" name="Freeform 475"/>
              <p:cNvSpPr>
                <a:spLocks/>
              </p:cNvSpPr>
              <p:nvPr/>
            </p:nvSpPr>
            <p:spPr bwMode="auto">
              <a:xfrm>
                <a:off x="4013" y="13095"/>
                <a:ext cx="7" cy="10"/>
              </a:xfrm>
              <a:custGeom>
                <a:avLst/>
                <a:gdLst>
                  <a:gd name="T0" fmla="*/ 0 w 21"/>
                  <a:gd name="T1" fmla="*/ 0 h 21"/>
                  <a:gd name="T2" fmla="*/ 0 w 21"/>
                  <a:gd name="T3" fmla="*/ 0 h 21"/>
                  <a:gd name="T4" fmla="*/ 0 w 21"/>
                  <a:gd name="T5" fmla="*/ 0 h 21"/>
                  <a:gd name="T6" fmla="*/ 0 w 21"/>
                  <a:gd name="T7" fmla="*/ 0 h 21"/>
                  <a:gd name="T8" fmla="*/ 0 w 21"/>
                  <a:gd name="T9" fmla="*/ 0 h 21"/>
                  <a:gd name="T10" fmla="*/ 0 w 21"/>
                  <a:gd name="T11" fmla="*/ 0 h 21"/>
                  <a:gd name="T12" fmla="*/ 0 w 21"/>
                  <a:gd name="T13" fmla="*/ 0 h 21"/>
                  <a:gd name="T14" fmla="*/ 0 60000 65536"/>
                  <a:gd name="T15" fmla="*/ 0 60000 65536"/>
                  <a:gd name="T16" fmla="*/ 0 60000 65536"/>
                  <a:gd name="T17" fmla="*/ 0 60000 65536"/>
                  <a:gd name="T18" fmla="*/ 0 60000 65536"/>
                  <a:gd name="T19" fmla="*/ 0 60000 65536"/>
                  <a:gd name="T20" fmla="*/ 0 60000 65536"/>
                  <a:gd name="T21" fmla="*/ 0 w 21"/>
                  <a:gd name="T22" fmla="*/ 0 h 21"/>
                  <a:gd name="T23" fmla="*/ 21 w 21"/>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21">
                    <a:moveTo>
                      <a:pt x="11" y="0"/>
                    </a:moveTo>
                    <a:lnTo>
                      <a:pt x="21" y="0"/>
                    </a:lnTo>
                    <a:lnTo>
                      <a:pt x="2" y="21"/>
                    </a:lnTo>
                    <a:lnTo>
                      <a:pt x="0" y="13"/>
                    </a:lnTo>
                    <a:lnTo>
                      <a:pt x="2" y="7"/>
                    </a:lnTo>
                    <a:lnTo>
                      <a:pt x="3" y="2"/>
                    </a:lnTo>
                    <a:lnTo>
                      <a:pt x="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16" name="Freeform 476"/>
              <p:cNvSpPr>
                <a:spLocks/>
              </p:cNvSpPr>
              <p:nvPr/>
            </p:nvSpPr>
            <p:spPr bwMode="auto">
              <a:xfrm>
                <a:off x="4021" y="13073"/>
                <a:ext cx="7" cy="5"/>
              </a:xfrm>
              <a:custGeom>
                <a:avLst/>
                <a:gdLst>
                  <a:gd name="T0" fmla="*/ 0 w 23"/>
                  <a:gd name="T1" fmla="*/ 0 h 11"/>
                  <a:gd name="T2" fmla="*/ 0 w 23"/>
                  <a:gd name="T3" fmla="*/ 0 h 11"/>
                  <a:gd name="T4" fmla="*/ 0 w 23"/>
                  <a:gd name="T5" fmla="*/ 0 h 11"/>
                  <a:gd name="T6" fmla="*/ 0 w 23"/>
                  <a:gd name="T7" fmla="*/ 0 h 11"/>
                  <a:gd name="T8" fmla="*/ 0 w 23"/>
                  <a:gd name="T9" fmla="*/ 0 h 11"/>
                  <a:gd name="T10" fmla="*/ 0 w 23"/>
                  <a:gd name="T11" fmla="*/ 0 h 11"/>
                  <a:gd name="T12" fmla="*/ 0 w 23"/>
                  <a:gd name="T13" fmla="*/ 0 h 11"/>
                  <a:gd name="T14" fmla="*/ 0 w 23"/>
                  <a:gd name="T15" fmla="*/ 0 h 11"/>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11"/>
                  <a:gd name="T26" fmla="*/ 23 w 23"/>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11">
                    <a:moveTo>
                      <a:pt x="23" y="0"/>
                    </a:moveTo>
                    <a:lnTo>
                      <a:pt x="20" y="3"/>
                    </a:lnTo>
                    <a:lnTo>
                      <a:pt x="16" y="7"/>
                    </a:lnTo>
                    <a:lnTo>
                      <a:pt x="11" y="8"/>
                    </a:lnTo>
                    <a:lnTo>
                      <a:pt x="8" y="11"/>
                    </a:lnTo>
                    <a:lnTo>
                      <a:pt x="0" y="7"/>
                    </a:lnTo>
                    <a:lnTo>
                      <a:pt x="1" y="0"/>
                    </a:lnTo>
                    <a:lnTo>
                      <a:pt x="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17" name="Freeform 477"/>
              <p:cNvSpPr>
                <a:spLocks/>
              </p:cNvSpPr>
              <p:nvPr/>
            </p:nvSpPr>
            <p:spPr bwMode="auto">
              <a:xfrm>
                <a:off x="4028" y="13046"/>
                <a:ext cx="13" cy="6"/>
              </a:xfrm>
              <a:custGeom>
                <a:avLst/>
                <a:gdLst>
                  <a:gd name="T0" fmla="*/ 0 w 37"/>
                  <a:gd name="T1" fmla="*/ 0 h 13"/>
                  <a:gd name="T2" fmla="*/ 0 w 37"/>
                  <a:gd name="T3" fmla="*/ 0 h 13"/>
                  <a:gd name="T4" fmla="*/ 0 w 37"/>
                  <a:gd name="T5" fmla="*/ 0 h 13"/>
                  <a:gd name="T6" fmla="*/ 0 w 37"/>
                  <a:gd name="T7" fmla="*/ 0 h 13"/>
                  <a:gd name="T8" fmla="*/ 0 w 37"/>
                  <a:gd name="T9" fmla="*/ 0 h 13"/>
                  <a:gd name="T10" fmla="*/ 0 w 37"/>
                  <a:gd name="T11" fmla="*/ 0 h 13"/>
                  <a:gd name="T12" fmla="*/ 0 w 37"/>
                  <a:gd name="T13" fmla="*/ 0 h 13"/>
                  <a:gd name="T14" fmla="*/ 0 w 37"/>
                  <a:gd name="T15" fmla="*/ 0 h 13"/>
                  <a:gd name="T16" fmla="*/ 0 w 37"/>
                  <a:gd name="T17" fmla="*/ 0 h 13"/>
                  <a:gd name="T18" fmla="*/ 0 w 37"/>
                  <a:gd name="T19" fmla="*/ 0 h 13"/>
                  <a:gd name="T20" fmla="*/ 0 w 37"/>
                  <a:gd name="T21" fmla="*/ 0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13"/>
                  <a:gd name="T35" fmla="*/ 37 w 37"/>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13">
                    <a:moveTo>
                      <a:pt x="37" y="0"/>
                    </a:moveTo>
                    <a:lnTo>
                      <a:pt x="32" y="8"/>
                    </a:lnTo>
                    <a:lnTo>
                      <a:pt x="25" y="12"/>
                    </a:lnTo>
                    <a:lnTo>
                      <a:pt x="13" y="13"/>
                    </a:lnTo>
                    <a:lnTo>
                      <a:pt x="0" y="11"/>
                    </a:lnTo>
                    <a:lnTo>
                      <a:pt x="0" y="4"/>
                    </a:lnTo>
                    <a:lnTo>
                      <a:pt x="3" y="1"/>
                    </a:lnTo>
                    <a:lnTo>
                      <a:pt x="7" y="0"/>
                    </a:lnTo>
                    <a:lnTo>
                      <a:pt x="13" y="1"/>
                    </a:lnTo>
                    <a:lnTo>
                      <a:pt x="25" y="2"/>
                    </a:lnTo>
                    <a:lnTo>
                      <a:pt x="3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18" name="Freeform 478"/>
              <p:cNvSpPr>
                <a:spLocks/>
              </p:cNvSpPr>
              <p:nvPr/>
            </p:nvSpPr>
            <p:spPr bwMode="auto">
              <a:xfrm>
                <a:off x="4036" y="13019"/>
                <a:ext cx="13" cy="12"/>
              </a:xfrm>
              <a:custGeom>
                <a:avLst/>
                <a:gdLst>
                  <a:gd name="T0" fmla="*/ 0 w 41"/>
                  <a:gd name="T1" fmla="*/ 0 h 26"/>
                  <a:gd name="T2" fmla="*/ 0 w 41"/>
                  <a:gd name="T3" fmla="*/ 0 h 26"/>
                  <a:gd name="T4" fmla="*/ 0 w 41"/>
                  <a:gd name="T5" fmla="*/ 0 h 26"/>
                  <a:gd name="T6" fmla="*/ 0 w 41"/>
                  <a:gd name="T7" fmla="*/ 0 h 26"/>
                  <a:gd name="T8" fmla="*/ 0 w 41"/>
                  <a:gd name="T9" fmla="*/ 0 h 26"/>
                  <a:gd name="T10" fmla="*/ 0 w 41"/>
                  <a:gd name="T11" fmla="*/ 0 h 26"/>
                  <a:gd name="T12" fmla="*/ 0 w 41"/>
                  <a:gd name="T13" fmla="*/ 0 h 26"/>
                  <a:gd name="T14" fmla="*/ 0 w 41"/>
                  <a:gd name="T15" fmla="*/ 0 h 26"/>
                  <a:gd name="T16" fmla="*/ 0 w 41"/>
                  <a:gd name="T17" fmla="*/ 0 h 26"/>
                  <a:gd name="T18" fmla="*/ 0 w 41"/>
                  <a:gd name="T19" fmla="*/ 0 h 26"/>
                  <a:gd name="T20" fmla="*/ 0 w 41"/>
                  <a:gd name="T21" fmla="*/ 0 h 26"/>
                  <a:gd name="T22" fmla="*/ 0 w 41"/>
                  <a:gd name="T23" fmla="*/ 0 h 26"/>
                  <a:gd name="T24" fmla="*/ 0 w 41"/>
                  <a:gd name="T25" fmla="*/ 0 h 26"/>
                  <a:gd name="T26" fmla="*/ 0 w 41"/>
                  <a:gd name="T27" fmla="*/ 0 h 26"/>
                  <a:gd name="T28" fmla="*/ 0 w 41"/>
                  <a:gd name="T29" fmla="*/ 0 h 26"/>
                  <a:gd name="T30" fmla="*/ 0 w 41"/>
                  <a:gd name="T31" fmla="*/ 0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1"/>
                  <a:gd name="T49" fmla="*/ 0 h 26"/>
                  <a:gd name="T50" fmla="*/ 41 w 41"/>
                  <a:gd name="T51" fmla="*/ 26 h 2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1" h="26">
                    <a:moveTo>
                      <a:pt x="26" y="4"/>
                    </a:moveTo>
                    <a:lnTo>
                      <a:pt x="41" y="4"/>
                    </a:lnTo>
                    <a:lnTo>
                      <a:pt x="39" y="11"/>
                    </a:lnTo>
                    <a:lnTo>
                      <a:pt x="37" y="15"/>
                    </a:lnTo>
                    <a:lnTo>
                      <a:pt x="31" y="17"/>
                    </a:lnTo>
                    <a:lnTo>
                      <a:pt x="26" y="20"/>
                    </a:lnTo>
                    <a:lnTo>
                      <a:pt x="13" y="22"/>
                    </a:lnTo>
                    <a:lnTo>
                      <a:pt x="0" y="26"/>
                    </a:lnTo>
                    <a:lnTo>
                      <a:pt x="0" y="20"/>
                    </a:lnTo>
                    <a:lnTo>
                      <a:pt x="0" y="16"/>
                    </a:lnTo>
                    <a:lnTo>
                      <a:pt x="0" y="10"/>
                    </a:lnTo>
                    <a:lnTo>
                      <a:pt x="4" y="6"/>
                    </a:lnTo>
                    <a:lnTo>
                      <a:pt x="7" y="2"/>
                    </a:lnTo>
                    <a:lnTo>
                      <a:pt x="12" y="0"/>
                    </a:lnTo>
                    <a:lnTo>
                      <a:pt x="18" y="0"/>
                    </a:lnTo>
                    <a:lnTo>
                      <a:pt x="26"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19" name="Freeform 479"/>
              <p:cNvSpPr>
                <a:spLocks/>
              </p:cNvSpPr>
              <p:nvPr/>
            </p:nvSpPr>
            <p:spPr bwMode="auto">
              <a:xfrm>
                <a:off x="4040" y="12974"/>
                <a:ext cx="20" cy="36"/>
              </a:xfrm>
              <a:custGeom>
                <a:avLst/>
                <a:gdLst>
                  <a:gd name="T0" fmla="*/ 0 w 60"/>
                  <a:gd name="T1" fmla="*/ 1 h 72"/>
                  <a:gd name="T2" fmla="*/ 0 w 60"/>
                  <a:gd name="T3" fmla="*/ 1 h 72"/>
                  <a:gd name="T4" fmla="*/ 0 w 60"/>
                  <a:gd name="T5" fmla="*/ 1 h 72"/>
                  <a:gd name="T6" fmla="*/ 0 w 60"/>
                  <a:gd name="T7" fmla="*/ 1 h 72"/>
                  <a:gd name="T8" fmla="*/ 0 w 60"/>
                  <a:gd name="T9" fmla="*/ 1 h 72"/>
                  <a:gd name="T10" fmla="*/ 0 w 60"/>
                  <a:gd name="T11" fmla="*/ 1 h 72"/>
                  <a:gd name="T12" fmla="*/ 0 w 60"/>
                  <a:gd name="T13" fmla="*/ 1 h 72"/>
                  <a:gd name="T14" fmla="*/ 0 w 60"/>
                  <a:gd name="T15" fmla="*/ 1 h 72"/>
                  <a:gd name="T16" fmla="*/ 0 w 60"/>
                  <a:gd name="T17" fmla="*/ 1 h 72"/>
                  <a:gd name="T18" fmla="*/ 0 w 60"/>
                  <a:gd name="T19" fmla="*/ 0 h 72"/>
                  <a:gd name="T20" fmla="*/ 0 w 60"/>
                  <a:gd name="T21" fmla="*/ 1 h 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0"/>
                  <a:gd name="T34" fmla="*/ 0 h 72"/>
                  <a:gd name="T35" fmla="*/ 60 w 60"/>
                  <a:gd name="T36" fmla="*/ 72 h 7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0" h="72">
                    <a:moveTo>
                      <a:pt x="60" y="7"/>
                    </a:moveTo>
                    <a:lnTo>
                      <a:pt x="55" y="17"/>
                    </a:lnTo>
                    <a:lnTo>
                      <a:pt x="52" y="30"/>
                    </a:lnTo>
                    <a:lnTo>
                      <a:pt x="49" y="40"/>
                    </a:lnTo>
                    <a:lnTo>
                      <a:pt x="46" y="52"/>
                    </a:lnTo>
                    <a:lnTo>
                      <a:pt x="41" y="60"/>
                    </a:lnTo>
                    <a:lnTo>
                      <a:pt x="32" y="67"/>
                    </a:lnTo>
                    <a:lnTo>
                      <a:pt x="17" y="71"/>
                    </a:lnTo>
                    <a:lnTo>
                      <a:pt x="0" y="72"/>
                    </a:lnTo>
                    <a:lnTo>
                      <a:pt x="26" y="0"/>
                    </a:lnTo>
                    <a:lnTo>
                      <a:pt x="6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20" name="Freeform 480"/>
              <p:cNvSpPr>
                <a:spLocks/>
              </p:cNvSpPr>
              <p:nvPr/>
            </p:nvSpPr>
            <p:spPr bwMode="auto">
              <a:xfrm>
                <a:off x="4051" y="12949"/>
                <a:ext cx="11" cy="7"/>
              </a:xfrm>
              <a:custGeom>
                <a:avLst/>
                <a:gdLst>
                  <a:gd name="T0" fmla="*/ 0 w 34"/>
                  <a:gd name="T1" fmla="*/ 0 h 14"/>
                  <a:gd name="T2" fmla="*/ 0 w 34"/>
                  <a:gd name="T3" fmla="*/ 1 h 14"/>
                  <a:gd name="T4" fmla="*/ 0 w 34"/>
                  <a:gd name="T5" fmla="*/ 1 h 14"/>
                  <a:gd name="T6" fmla="*/ 0 w 34"/>
                  <a:gd name="T7" fmla="*/ 1 h 14"/>
                  <a:gd name="T8" fmla="*/ 0 w 34"/>
                  <a:gd name="T9" fmla="*/ 1 h 14"/>
                  <a:gd name="T10" fmla="*/ 0 w 34"/>
                  <a:gd name="T11" fmla="*/ 1 h 14"/>
                  <a:gd name="T12" fmla="*/ 0 w 34"/>
                  <a:gd name="T13" fmla="*/ 0 h 14"/>
                  <a:gd name="T14" fmla="*/ 0 60000 65536"/>
                  <a:gd name="T15" fmla="*/ 0 60000 65536"/>
                  <a:gd name="T16" fmla="*/ 0 60000 65536"/>
                  <a:gd name="T17" fmla="*/ 0 60000 65536"/>
                  <a:gd name="T18" fmla="*/ 0 60000 65536"/>
                  <a:gd name="T19" fmla="*/ 0 60000 65536"/>
                  <a:gd name="T20" fmla="*/ 0 60000 65536"/>
                  <a:gd name="T21" fmla="*/ 0 w 34"/>
                  <a:gd name="T22" fmla="*/ 0 h 14"/>
                  <a:gd name="T23" fmla="*/ 34 w 34"/>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14">
                    <a:moveTo>
                      <a:pt x="3" y="0"/>
                    </a:moveTo>
                    <a:lnTo>
                      <a:pt x="12" y="1"/>
                    </a:lnTo>
                    <a:lnTo>
                      <a:pt x="22" y="2"/>
                    </a:lnTo>
                    <a:lnTo>
                      <a:pt x="30" y="6"/>
                    </a:lnTo>
                    <a:lnTo>
                      <a:pt x="34" y="14"/>
                    </a:lnTo>
                    <a:lnTo>
                      <a:pt x="0" y="14"/>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21" name="Freeform 481"/>
              <p:cNvSpPr>
                <a:spLocks/>
              </p:cNvSpPr>
              <p:nvPr/>
            </p:nvSpPr>
            <p:spPr bwMode="auto">
              <a:xfrm>
                <a:off x="4054" y="12924"/>
                <a:ext cx="7" cy="11"/>
              </a:xfrm>
              <a:custGeom>
                <a:avLst/>
                <a:gdLst>
                  <a:gd name="T0" fmla="*/ 0 w 23"/>
                  <a:gd name="T1" fmla="*/ 0 h 24"/>
                  <a:gd name="T2" fmla="*/ 0 w 23"/>
                  <a:gd name="T3" fmla="*/ 0 h 24"/>
                  <a:gd name="T4" fmla="*/ 0 w 23"/>
                  <a:gd name="T5" fmla="*/ 0 h 24"/>
                  <a:gd name="T6" fmla="*/ 0 w 23"/>
                  <a:gd name="T7" fmla="*/ 0 h 24"/>
                  <a:gd name="T8" fmla="*/ 0 w 23"/>
                  <a:gd name="T9" fmla="*/ 0 h 24"/>
                  <a:gd name="T10" fmla="*/ 0 w 23"/>
                  <a:gd name="T11" fmla="*/ 0 h 24"/>
                  <a:gd name="T12" fmla="*/ 0 w 23"/>
                  <a:gd name="T13" fmla="*/ 0 h 24"/>
                  <a:gd name="T14" fmla="*/ 0 w 23"/>
                  <a:gd name="T15" fmla="*/ 0 h 24"/>
                  <a:gd name="T16" fmla="*/ 0 w 23"/>
                  <a:gd name="T17" fmla="*/ 0 h 24"/>
                  <a:gd name="T18" fmla="*/ 0 w 23"/>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24"/>
                  <a:gd name="T32" fmla="*/ 23 w 23"/>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24">
                    <a:moveTo>
                      <a:pt x="18" y="0"/>
                    </a:moveTo>
                    <a:lnTo>
                      <a:pt x="22" y="5"/>
                    </a:lnTo>
                    <a:lnTo>
                      <a:pt x="23" y="11"/>
                    </a:lnTo>
                    <a:lnTo>
                      <a:pt x="22" y="17"/>
                    </a:lnTo>
                    <a:lnTo>
                      <a:pt x="21" y="24"/>
                    </a:lnTo>
                    <a:lnTo>
                      <a:pt x="2" y="18"/>
                    </a:lnTo>
                    <a:lnTo>
                      <a:pt x="0" y="12"/>
                    </a:lnTo>
                    <a:lnTo>
                      <a:pt x="4" y="7"/>
                    </a:lnTo>
                    <a:lnTo>
                      <a:pt x="10" y="3"/>
                    </a:lnTo>
                    <a:lnTo>
                      <a:pt x="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22" name="Freeform 482"/>
              <p:cNvSpPr>
                <a:spLocks/>
              </p:cNvSpPr>
              <p:nvPr/>
            </p:nvSpPr>
            <p:spPr bwMode="auto">
              <a:xfrm>
                <a:off x="4060" y="12899"/>
                <a:ext cx="2" cy="7"/>
              </a:xfrm>
              <a:custGeom>
                <a:avLst/>
                <a:gdLst>
                  <a:gd name="T0" fmla="*/ 0 w 7"/>
                  <a:gd name="T1" fmla="*/ 1 h 13"/>
                  <a:gd name="T2" fmla="*/ 0 w 7"/>
                  <a:gd name="T3" fmla="*/ 0 h 13"/>
                  <a:gd name="T4" fmla="*/ 0 w 7"/>
                  <a:gd name="T5" fmla="*/ 1 h 13"/>
                  <a:gd name="T6" fmla="*/ 0 60000 65536"/>
                  <a:gd name="T7" fmla="*/ 0 60000 65536"/>
                  <a:gd name="T8" fmla="*/ 0 60000 65536"/>
                  <a:gd name="T9" fmla="*/ 0 w 7"/>
                  <a:gd name="T10" fmla="*/ 0 h 13"/>
                  <a:gd name="T11" fmla="*/ 7 w 7"/>
                  <a:gd name="T12" fmla="*/ 13 h 13"/>
                </a:gdLst>
                <a:ahLst/>
                <a:cxnLst>
                  <a:cxn ang="T6">
                    <a:pos x="T0" y="T1"/>
                  </a:cxn>
                  <a:cxn ang="T7">
                    <a:pos x="T2" y="T3"/>
                  </a:cxn>
                  <a:cxn ang="T8">
                    <a:pos x="T4" y="T5"/>
                  </a:cxn>
                </a:cxnLst>
                <a:rect l="T9" t="T10" r="T11" b="T12"/>
                <a:pathLst>
                  <a:path w="7" h="13">
                    <a:moveTo>
                      <a:pt x="0" y="13"/>
                    </a:moveTo>
                    <a:lnTo>
                      <a:pt x="7" y="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23" name="Freeform 483"/>
              <p:cNvSpPr>
                <a:spLocks/>
              </p:cNvSpPr>
              <p:nvPr/>
            </p:nvSpPr>
            <p:spPr bwMode="auto">
              <a:xfrm>
                <a:off x="4041" y="13069"/>
                <a:ext cx="12" cy="14"/>
              </a:xfrm>
              <a:custGeom>
                <a:avLst/>
                <a:gdLst>
                  <a:gd name="T0" fmla="*/ 0 w 38"/>
                  <a:gd name="T1" fmla="*/ 1 h 27"/>
                  <a:gd name="T2" fmla="*/ 0 w 38"/>
                  <a:gd name="T3" fmla="*/ 1 h 27"/>
                  <a:gd name="T4" fmla="*/ 0 w 38"/>
                  <a:gd name="T5" fmla="*/ 1 h 27"/>
                  <a:gd name="T6" fmla="*/ 0 w 38"/>
                  <a:gd name="T7" fmla="*/ 1 h 27"/>
                  <a:gd name="T8" fmla="*/ 0 w 38"/>
                  <a:gd name="T9" fmla="*/ 1 h 27"/>
                  <a:gd name="T10" fmla="*/ 0 w 38"/>
                  <a:gd name="T11" fmla="*/ 1 h 27"/>
                  <a:gd name="T12" fmla="*/ 0 w 38"/>
                  <a:gd name="T13" fmla="*/ 1 h 27"/>
                  <a:gd name="T14" fmla="*/ 0 w 38"/>
                  <a:gd name="T15" fmla="*/ 1 h 27"/>
                  <a:gd name="T16" fmla="*/ 0 w 38"/>
                  <a:gd name="T17" fmla="*/ 1 h 27"/>
                  <a:gd name="T18" fmla="*/ 0 w 38"/>
                  <a:gd name="T19" fmla="*/ 0 h 27"/>
                  <a:gd name="T20" fmla="*/ 0 w 38"/>
                  <a:gd name="T21" fmla="*/ 1 h 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27"/>
                  <a:gd name="T35" fmla="*/ 38 w 38"/>
                  <a:gd name="T36" fmla="*/ 27 h 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27">
                    <a:moveTo>
                      <a:pt x="38" y="3"/>
                    </a:moveTo>
                    <a:lnTo>
                      <a:pt x="30" y="5"/>
                    </a:lnTo>
                    <a:lnTo>
                      <a:pt x="26" y="9"/>
                    </a:lnTo>
                    <a:lnTo>
                      <a:pt x="22" y="15"/>
                    </a:lnTo>
                    <a:lnTo>
                      <a:pt x="20" y="20"/>
                    </a:lnTo>
                    <a:lnTo>
                      <a:pt x="16" y="23"/>
                    </a:lnTo>
                    <a:lnTo>
                      <a:pt x="13" y="26"/>
                    </a:lnTo>
                    <a:lnTo>
                      <a:pt x="7" y="27"/>
                    </a:lnTo>
                    <a:lnTo>
                      <a:pt x="0" y="27"/>
                    </a:lnTo>
                    <a:lnTo>
                      <a:pt x="11" y="0"/>
                    </a:lnTo>
                    <a:lnTo>
                      <a:pt x="38"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24" name="Freeform 484"/>
              <p:cNvSpPr>
                <a:spLocks/>
              </p:cNvSpPr>
              <p:nvPr/>
            </p:nvSpPr>
            <p:spPr bwMode="auto">
              <a:xfrm>
                <a:off x="4051" y="13049"/>
                <a:ext cx="11" cy="7"/>
              </a:xfrm>
              <a:custGeom>
                <a:avLst/>
                <a:gdLst>
                  <a:gd name="T0" fmla="*/ 0 w 34"/>
                  <a:gd name="T1" fmla="*/ 0 h 14"/>
                  <a:gd name="T2" fmla="*/ 0 w 34"/>
                  <a:gd name="T3" fmla="*/ 1 h 14"/>
                  <a:gd name="T4" fmla="*/ 0 w 34"/>
                  <a:gd name="T5" fmla="*/ 1 h 14"/>
                  <a:gd name="T6" fmla="*/ 0 w 34"/>
                  <a:gd name="T7" fmla="*/ 1 h 14"/>
                  <a:gd name="T8" fmla="*/ 0 w 34"/>
                  <a:gd name="T9" fmla="*/ 1 h 14"/>
                  <a:gd name="T10" fmla="*/ 0 w 34"/>
                  <a:gd name="T11" fmla="*/ 1 h 14"/>
                  <a:gd name="T12" fmla="*/ 0 w 34"/>
                  <a:gd name="T13" fmla="*/ 1 h 14"/>
                  <a:gd name="T14" fmla="*/ 0 w 34"/>
                  <a:gd name="T15" fmla="*/ 0 h 14"/>
                  <a:gd name="T16" fmla="*/ 0 w 34"/>
                  <a:gd name="T17" fmla="*/ 0 h 14"/>
                  <a:gd name="T18" fmla="*/ 0 w 34"/>
                  <a:gd name="T19" fmla="*/ 1 h 14"/>
                  <a:gd name="T20" fmla="*/ 0 w 34"/>
                  <a:gd name="T21" fmla="*/ 0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
                  <a:gd name="T34" fmla="*/ 0 h 14"/>
                  <a:gd name="T35" fmla="*/ 34 w 34"/>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 h="14">
                    <a:moveTo>
                      <a:pt x="34" y="0"/>
                    </a:moveTo>
                    <a:lnTo>
                      <a:pt x="31" y="8"/>
                    </a:lnTo>
                    <a:lnTo>
                      <a:pt x="25" y="13"/>
                    </a:lnTo>
                    <a:lnTo>
                      <a:pt x="13" y="14"/>
                    </a:lnTo>
                    <a:lnTo>
                      <a:pt x="3" y="14"/>
                    </a:lnTo>
                    <a:lnTo>
                      <a:pt x="0" y="6"/>
                    </a:lnTo>
                    <a:lnTo>
                      <a:pt x="3" y="3"/>
                    </a:lnTo>
                    <a:lnTo>
                      <a:pt x="6" y="0"/>
                    </a:lnTo>
                    <a:lnTo>
                      <a:pt x="12" y="0"/>
                    </a:lnTo>
                    <a:lnTo>
                      <a:pt x="24" y="2"/>
                    </a:lnTo>
                    <a:lnTo>
                      <a:pt x="3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25" name="Freeform 485"/>
              <p:cNvSpPr>
                <a:spLocks/>
              </p:cNvSpPr>
              <p:nvPr/>
            </p:nvSpPr>
            <p:spPr bwMode="auto">
              <a:xfrm>
                <a:off x="4059" y="13022"/>
                <a:ext cx="10" cy="11"/>
              </a:xfrm>
              <a:custGeom>
                <a:avLst/>
                <a:gdLst>
                  <a:gd name="T0" fmla="*/ 0 w 31"/>
                  <a:gd name="T1" fmla="*/ 0 h 23"/>
                  <a:gd name="T2" fmla="*/ 0 w 31"/>
                  <a:gd name="T3" fmla="*/ 0 h 23"/>
                  <a:gd name="T4" fmla="*/ 0 w 31"/>
                  <a:gd name="T5" fmla="*/ 0 h 23"/>
                  <a:gd name="T6" fmla="*/ 0 w 31"/>
                  <a:gd name="T7" fmla="*/ 0 h 23"/>
                  <a:gd name="T8" fmla="*/ 0 w 31"/>
                  <a:gd name="T9" fmla="*/ 0 h 23"/>
                  <a:gd name="T10" fmla="*/ 0 w 31"/>
                  <a:gd name="T11" fmla="*/ 0 h 23"/>
                  <a:gd name="T12" fmla="*/ 0 w 31"/>
                  <a:gd name="T13" fmla="*/ 0 h 23"/>
                  <a:gd name="T14" fmla="*/ 0 w 31"/>
                  <a:gd name="T15" fmla="*/ 0 h 23"/>
                  <a:gd name="T16" fmla="*/ 0 w 31"/>
                  <a:gd name="T17" fmla="*/ 0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23"/>
                  <a:gd name="T29" fmla="*/ 31 w 31"/>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23">
                    <a:moveTo>
                      <a:pt x="31" y="4"/>
                    </a:moveTo>
                    <a:lnTo>
                      <a:pt x="26" y="23"/>
                    </a:lnTo>
                    <a:lnTo>
                      <a:pt x="16" y="18"/>
                    </a:lnTo>
                    <a:lnTo>
                      <a:pt x="6" y="16"/>
                    </a:lnTo>
                    <a:lnTo>
                      <a:pt x="2" y="13"/>
                    </a:lnTo>
                    <a:lnTo>
                      <a:pt x="0" y="10"/>
                    </a:lnTo>
                    <a:lnTo>
                      <a:pt x="0" y="6"/>
                    </a:lnTo>
                    <a:lnTo>
                      <a:pt x="5" y="0"/>
                    </a:lnTo>
                    <a:lnTo>
                      <a:pt x="3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26" name="Freeform 486"/>
              <p:cNvSpPr>
                <a:spLocks/>
              </p:cNvSpPr>
              <p:nvPr/>
            </p:nvSpPr>
            <p:spPr bwMode="auto">
              <a:xfrm>
                <a:off x="4065" y="12980"/>
                <a:ext cx="13" cy="23"/>
              </a:xfrm>
              <a:custGeom>
                <a:avLst/>
                <a:gdLst>
                  <a:gd name="T0" fmla="*/ 0 w 38"/>
                  <a:gd name="T1" fmla="*/ 0 h 46"/>
                  <a:gd name="T2" fmla="*/ 0 w 38"/>
                  <a:gd name="T3" fmla="*/ 0 h 46"/>
                  <a:gd name="T4" fmla="*/ 0 w 38"/>
                  <a:gd name="T5" fmla="*/ 1 h 46"/>
                  <a:gd name="T6" fmla="*/ 0 w 38"/>
                  <a:gd name="T7" fmla="*/ 1 h 46"/>
                  <a:gd name="T8" fmla="*/ 0 w 38"/>
                  <a:gd name="T9" fmla="*/ 1 h 46"/>
                  <a:gd name="T10" fmla="*/ 0 w 38"/>
                  <a:gd name="T11" fmla="*/ 1 h 46"/>
                  <a:gd name="T12" fmla="*/ 0 w 38"/>
                  <a:gd name="T13" fmla="*/ 1 h 46"/>
                  <a:gd name="T14" fmla="*/ 0 w 38"/>
                  <a:gd name="T15" fmla="*/ 1 h 46"/>
                  <a:gd name="T16" fmla="*/ 0 w 38"/>
                  <a:gd name="T17" fmla="*/ 1 h 46"/>
                  <a:gd name="T18" fmla="*/ 0 w 38"/>
                  <a:gd name="T19" fmla="*/ 1 h 46"/>
                  <a:gd name="T20" fmla="*/ 0 w 38"/>
                  <a:gd name="T21" fmla="*/ 1 h 46"/>
                  <a:gd name="T22" fmla="*/ 0 w 38"/>
                  <a:gd name="T23" fmla="*/ 1 h 46"/>
                  <a:gd name="T24" fmla="*/ 0 w 38"/>
                  <a:gd name="T25" fmla="*/ 1 h 46"/>
                  <a:gd name="T26" fmla="*/ 0 w 38"/>
                  <a:gd name="T27" fmla="*/ 1 h 46"/>
                  <a:gd name="T28" fmla="*/ 0 w 38"/>
                  <a:gd name="T29" fmla="*/ 1 h 46"/>
                  <a:gd name="T30" fmla="*/ 0 w 38"/>
                  <a:gd name="T31" fmla="*/ 1 h 46"/>
                  <a:gd name="T32" fmla="*/ 0 w 38"/>
                  <a:gd name="T33" fmla="*/ 0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
                  <a:gd name="T52" fmla="*/ 0 h 46"/>
                  <a:gd name="T53" fmla="*/ 38 w 38"/>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 h="46">
                    <a:moveTo>
                      <a:pt x="12" y="0"/>
                    </a:moveTo>
                    <a:lnTo>
                      <a:pt x="22" y="0"/>
                    </a:lnTo>
                    <a:lnTo>
                      <a:pt x="29" y="3"/>
                    </a:lnTo>
                    <a:lnTo>
                      <a:pt x="32" y="6"/>
                    </a:lnTo>
                    <a:lnTo>
                      <a:pt x="35" y="11"/>
                    </a:lnTo>
                    <a:lnTo>
                      <a:pt x="35" y="15"/>
                    </a:lnTo>
                    <a:lnTo>
                      <a:pt x="35" y="20"/>
                    </a:lnTo>
                    <a:lnTo>
                      <a:pt x="35" y="26"/>
                    </a:lnTo>
                    <a:lnTo>
                      <a:pt x="38" y="33"/>
                    </a:lnTo>
                    <a:lnTo>
                      <a:pt x="34" y="46"/>
                    </a:lnTo>
                    <a:lnTo>
                      <a:pt x="0" y="43"/>
                    </a:lnTo>
                    <a:lnTo>
                      <a:pt x="3" y="33"/>
                    </a:lnTo>
                    <a:lnTo>
                      <a:pt x="7" y="22"/>
                    </a:lnTo>
                    <a:lnTo>
                      <a:pt x="7" y="17"/>
                    </a:lnTo>
                    <a:lnTo>
                      <a:pt x="9" y="11"/>
                    </a:lnTo>
                    <a:lnTo>
                      <a:pt x="10" y="5"/>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27" name="Freeform 487"/>
              <p:cNvSpPr>
                <a:spLocks/>
              </p:cNvSpPr>
              <p:nvPr/>
            </p:nvSpPr>
            <p:spPr bwMode="auto">
              <a:xfrm>
                <a:off x="4071" y="12957"/>
                <a:ext cx="10" cy="10"/>
              </a:xfrm>
              <a:custGeom>
                <a:avLst/>
                <a:gdLst>
                  <a:gd name="T0" fmla="*/ 0 w 32"/>
                  <a:gd name="T1" fmla="*/ 0 h 19"/>
                  <a:gd name="T2" fmla="*/ 0 w 32"/>
                  <a:gd name="T3" fmla="*/ 1 h 19"/>
                  <a:gd name="T4" fmla="*/ 0 w 32"/>
                  <a:gd name="T5" fmla="*/ 1 h 19"/>
                  <a:gd name="T6" fmla="*/ 0 w 32"/>
                  <a:gd name="T7" fmla="*/ 1 h 19"/>
                  <a:gd name="T8" fmla="*/ 0 w 32"/>
                  <a:gd name="T9" fmla="*/ 1 h 19"/>
                  <a:gd name="T10" fmla="*/ 0 w 32"/>
                  <a:gd name="T11" fmla="*/ 1 h 19"/>
                  <a:gd name="T12" fmla="*/ 0 w 32"/>
                  <a:gd name="T13" fmla="*/ 1 h 19"/>
                  <a:gd name="T14" fmla="*/ 0 w 32"/>
                  <a:gd name="T15" fmla="*/ 0 h 19"/>
                  <a:gd name="T16" fmla="*/ 0 w 32"/>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
                  <a:gd name="T28" fmla="*/ 0 h 19"/>
                  <a:gd name="T29" fmla="*/ 32 w 32"/>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 h="19">
                    <a:moveTo>
                      <a:pt x="32" y="0"/>
                    </a:moveTo>
                    <a:lnTo>
                      <a:pt x="29" y="19"/>
                    </a:lnTo>
                    <a:lnTo>
                      <a:pt x="19" y="14"/>
                    </a:lnTo>
                    <a:lnTo>
                      <a:pt x="8" y="13"/>
                    </a:lnTo>
                    <a:lnTo>
                      <a:pt x="3" y="11"/>
                    </a:lnTo>
                    <a:lnTo>
                      <a:pt x="0" y="10"/>
                    </a:lnTo>
                    <a:lnTo>
                      <a:pt x="2" y="5"/>
                    </a:lnTo>
                    <a:lnTo>
                      <a:pt x="8" y="0"/>
                    </a:lnTo>
                    <a:lnTo>
                      <a:pt x="3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28" name="Freeform 488"/>
              <p:cNvSpPr>
                <a:spLocks/>
              </p:cNvSpPr>
              <p:nvPr/>
            </p:nvSpPr>
            <p:spPr bwMode="auto">
              <a:xfrm>
                <a:off x="4076" y="12932"/>
                <a:ext cx="7" cy="9"/>
              </a:xfrm>
              <a:custGeom>
                <a:avLst/>
                <a:gdLst>
                  <a:gd name="T0" fmla="*/ 0 w 22"/>
                  <a:gd name="T1" fmla="*/ 1 h 18"/>
                  <a:gd name="T2" fmla="*/ 0 w 22"/>
                  <a:gd name="T3" fmla="*/ 1 h 18"/>
                  <a:gd name="T4" fmla="*/ 0 w 22"/>
                  <a:gd name="T5" fmla="*/ 1 h 18"/>
                  <a:gd name="T6" fmla="*/ 0 w 22"/>
                  <a:gd name="T7" fmla="*/ 1 h 18"/>
                  <a:gd name="T8" fmla="*/ 0 w 22"/>
                  <a:gd name="T9" fmla="*/ 1 h 18"/>
                  <a:gd name="T10" fmla="*/ 0 w 22"/>
                  <a:gd name="T11" fmla="*/ 0 h 18"/>
                  <a:gd name="T12" fmla="*/ 0 w 22"/>
                  <a:gd name="T13" fmla="*/ 1 h 18"/>
                  <a:gd name="T14" fmla="*/ 0 60000 65536"/>
                  <a:gd name="T15" fmla="*/ 0 60000 65536"/>
                  <a:gd name="T16" fmla="*/ 0 60000 65536"/>
                  <a:gd name="T17" fmla="*/ 0 60000 65536"/>
                  <a:gd name="T18" fmla="*/ 0 60000 65536"/>
                  <a:gd name="T19" fmla="*/ 0 60000 65536"/>
                  <a:gd name="T20" fmla="*/ 0 60000 65536"/>
                  <a:gd name="T21" fmla="*/ 0 w 22"/>
                  <a:gd name="T22" fmla="*/ 0 h 18"/>
                  <a:gd name="T23" fmla="*/ 22 w 22"/>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8">
                    <a:moveTo>
                      <a:pt x="22" y="2"/>
                    </a:moveTo>
                    <a:lnTo>
                      <a:pt x="20" y="9"/>
                    </a:lnTo>
                    <a:lnTo>
                      <a:pt x="17" y="15"/>
                    </a:lnTo>
                    <a:lnTo>
                      <a:pt x="10" y="18"/>
                    </a:lnTo>
                    <a:lnTo>
                      <a:pt x="0" y="16"/>
                    </a:lnTo>
                    <a:lnTo>
                      <a:pt x="3" y="0"/>
                    </a:lnTo>
                    <a:lnTo>
                      <a:pt x="2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29" name="Freeform 489"/>
              <p:cNvSpPr>
                <a:spLocks/>
              </p:cNvSpPr>
              <p:nvPr/>
            </p:nvSpPr>
            <p:spPr bwMode="auto">
              <a:xfrm>
                <a:off x="4083" y="12906"/>
                <a:ext cx="5" cy="12"/>
              </a:xfrm>
              <a:custGeom>
                <a:avLst/>
                <a:gdLst>
                  <a:gd name="T0" fmla="*/ 0 w 14"/>
                  <a:gd name="T1" fmla="*/ 0 h 24"/>
                  <a:gd name="T2" fmla="*/ 0 w 14"/>
                  <a:gd name="T3" fmla="*/ 1 h 24"/>
                  <a:gd name="T4" fmla="*/ 0 w 14"/>
                  <a:gd name="T5" fmla="*/ 1 h 24"/>
                  <a:gd name="T6" fmla="*/ 0 w 14"/>
                  <a:gd name="T7" fmla="*/ 1 h 24"/>
                  <a:gd name="T8" fmla="*/ 0 w 14"/>
                  <a:gd name="T9" fmla="*/ 1 h 24"/>
                  <a:gd name="T10" fmla="*/ 0 w 14"/>
                  <a:gd name="T11" fmla="*/ 1 h 24"/>
                  <a:gd name="T12" fmla="*/ 0 w 14"/>
                  <a:gd name="T13" fmla="*/ 0 h 24"/>
                  <a:gd name="T14" fmla="*/ 0 60000 65536"/>
                  <a:gd name="T15" fmla="*/ 0 60000 65536"/>
                  <a:gd name="T16" fmla="*/ 0 60000 65536"/>
                  <a:gd name="T17" fmla="*/ 0 60000 65536"/>
                  <a:gd name="T18" fmla="*/ 0 60000 65536"/>
                  <a:gd name="T19" fmla="*/ 0 60000 65536"/>
                  <a:gd name="T20" fmla="*/ 0 60000 65536"/>
                  <a:gd name="T21" fmla="*/ 0 w 14"/>
                  <a:gd name="T22" fmla="*/ 0 h 24"/>
                  <a:gd name="T23" fmla="*/ 14 w 1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4">
                    <a:moveTo>
                      <a:pt x="14" y="0"/>
                    </a:moveTo>
                    <a:lnTo>
                      <a:pt x="11" y="24"/>
                    </a:lnTo>
                    <a:lnTo>
                      <a:pt x="0" y="22"/>
                    </a:lnTo>
                    <a:lnTo>
                      <a:pt x="3" y="14"/>
                    </a:lnTo>
                    <a:lnTo>
                      <a:pt x="7" y="9"/>
                    </a:lnTo>
                    <a:lnTo>
                      <a:pt x="10" y="4"/>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30" name="Freeform 490"/>
              <p:cNvSpPr>
                <a:spLocks/>
              </p:cNvSpPr>
              <p:nvPr/>
            </p:nvSpPr>
            <p:spPr bwMode="auto">
              <a:xfrm>
                <a:off x="4065" y="13072"/>
                <a:ext cx="11" cy="14"/>
              </a:xfrm>
              <a:custGeom>
                <a:avLst/>
                <a:gdLst>
                  <a:gd name="T0" fmla="*/ 0 w 31"/>
                  <a:gd name="T1" fmla="*/ 0 h 29"/>
                  <a:gd name="T2" fmla="*/ 0 w 31"/>
                  <a:gd name="T3" fmla="*/ 0 h 29"/>
                  <a:gd name="T4" fmla="*/ 0 w 31"/>
                  <a:gd name="T5" fmla="*/ 0 h 29"/>
                  <a:gd name="T6" fmla="*/ 0 w 31"/>
                  <a:gd name="T7" fmla="*/ 0 h 29"/>
                  <a:gd name="T8" fmla="*/ 0 w 31"/>
                  <a:gd name="T9" fmla="*/ 0 h 29"/>
                  <a:gd name="T10" fmla="*/ 0 w 31"/>
                  <a:gd name="T11" fmla="*/ 0 h 29"/>
                  <a:gd name="T12" fmla="*/ 0 w 31"/>
                  <a:gd name="T13" fmla="*/ 0 h 29"/>
                  <a:gd name="T14" fmla="*/ 0 w 31"/>
                  <a:gd name="T15" fmla="*/ 0 h 29"/>
                  <a:gd name="T16" fmla="*/ 0 w 31"/>
                  <a:gd name="T17" fmla="*/ 0 h 29"/>
                  <a:gd name="T18" fmla="*/ 0 w 31"/>
                  <a:gd name="T19" fmla="*/ 0 h 29"/>
                  <a:gd name="T20" fmla="*/ 0 w 31"/>
                  <a:gd name="T21" fmla="*/ 0 h 29"/>
                  <a:gd name="T22" fmla="*/ 0 w 31"/>
                  <a:gd name="T23" fmla="*/ 0 h 29"/>
                  <a:gd name="T24" fmla="*/ 0 w 31"/>
                  <a:gd name="T25" fmla="*/ 0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29"/>
                  <a:gd name="T41" fmla="*/ 31 w 31"/>
                  <a:gd name="T42" fmla="*/ 29 h 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29">
                    <a:moveTo>
                      <a:pt x="31" y="2"/>
                    </a:moveTo>
                    <a:lnTo>
                      <a:pt x="26" y="5"/>
                    </a:lnTo>
                    <a:lnTo>
                      <a:pt x="22" y="12"/>
                    </a:lnTo>
                    <a:lnTo>
                      <a:pt x="19" y="17"/>
                    </a:lnTo>
                    <a:lnTo>
                      <a:pt x="16" y="22"/>
                    </a:lnTo>
                    <a:lnTo>
                      <a:pt x="9" y="29"/>
                    </a:lnTo>
                    <a:lnTo>
                      <a:pt x="0" y="29"/>
                    </a:lnTo>
                    <a:lnTo>
                      <a:pt x="6" y="21"/>
                    </a:lnTo>
                    <a:lnTo>
                      <a:pt x="9" y="11"/>
                    </a:lnTo>
                    <a:lnTo>
                      <a:pt x="10" y="5"/>
                    </a:lnTo>
                    <a:lnTo>
                      <a:pt x="15" y="2"/>
                    </a:lnTo>
                    <a:lnTo>
                      <a:pt x="21" y="0"/>
                    </a:lnTo>
                    <a:lnTo>
                      <a:pt x="3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31" name="Freeform 491"/>
              <p:cNvSpPr>
                <a:spLocks/>
              </p:cNvSpPr>
              <p:nvPr/>
            </p:nvSpPr>
            <p:spPr bwMode="auto">
              <a:xfrm>
                <a:off x="4073" y="13026"/>
                <a:ext cx="16" cy="30"/>
              </a:xfrm>
              <a:custGeom>
                <a:avLst/>
                <a:gdLst>
                  <a:gd name="T0" fmla="*/ 0 w 46"/>
                  <a:gd name="T1" fmla="*/ 0 h 60"/>
                  <a:gd name="T2" fmla="*/ 0 w 46"/>
                  <a:gd name="T3" fmla="*/ 0 h 60"/>
                  <a:gd name="T4" fmla="*/ 0 w 46"/>
                  <a:gd name="T5" fmla="*/ 1 h 60"/>
                  <a:gd name="T6" fmla="*/ 0 w 46"/>
                  <a:gd name="T7" fmla="*/ 1 h 60"/>
                  <a:gd name="T8" fmla="*/ 0 w 46"/>
                  <a:gd name="T9" fmla="*/ 1 h 60"/>
                  <a:gd name="T10" fmla="*/ 0 w 46"/>
                  <a:gd name="T11" fmla="*/ 1 h 60"/>
                  <a:gd name="T12" fmla="*/ 0 w 46"/>
                  <a:gd name="T13" fmla="*/ 1 h 60"/>
                  <a:gd name="T14" fmla="*/ 0 w 46"/>
                  <a:gd name="T15" fmla="*/ 1 h 60"/>
                  <a:gd name="T16" fmla="*/ 0 w 46"/>
                  <a:gd name="T17" fmla="*/ 1 h 60"/>
                  <a:gd name="T18" fmla="*/ 0 w 46"/>
                  <a:gd name="T19" fmla="*/ 1 h 60"/>
                  <a:gd name="T20" fmla="*/ 0 w 46"/>
                  <a:gd name="T21" fmla="*/ 1 h 60"/>
                  <a:gd name="T22" fmla="*/ 0 w 46"/>
                  <a:gd name="T23" fmla="*/ 1 h 60"/>
                  <a:gd name="T24" fmla="*/ 0 w 46"/>
                  <a:gd name="T25" fmla="*/ 1 h 60"/>
                  <a:gd name="T26" fmla="*/ 0 w 46"/>
                  <a:gd name="T27" fmla="*/ 1 h 60"/>
                  <a:gd name="T28" fmla="*/ 0 w 46"/>
                  <a:gd name="T29" fmla="*/ 1 h 60"/>
                  <a:gd name="T30" fmla="*/ 0 w 46"/>
                  <a:gd name="T31" fmla="*/ 1 h 60"/>
                  <a:gd name="T32" fmla="*/ 0 w 46"/>
                  <a:gd name="T33" fmla="*/ 1 h 60"/>
                  <a:gd name="T34" fmla="*/ 0 w 46"/>
                  <a:gd name="T35" fmla="*/ 1 h 60"/>
                  <a:gd name="T36" fmla="*/ 0 w 46"/>
                  <a:gd name="T37" fmla="*/ 1 h 60"/>
                  <a:gd name="T38" fmla="*/ 0 w 46"/>
                  <a:gd name="T39" fmla="*/ 1 h 60"/>
                  <a:gd name="T40" fmla="*/ 0 w 46"/>
                  <a:gd name="T41" fmla="*/ 1 h 60"/>
                  <a:gd name="T42" fmla="*/ 0 w 46"/>
                  <a:gd name="T43" fmla="*/ 1 h 60"/>
                  <a:gd name="T44" fmla="*/ 0 w 46"/>
                  <a:gd name="T45" fmla="*/ 0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6"/>
                  <a:gd name="T70" fmla="*/ 0 h 60"/>
                  <a:gd name="T71" fmla="*/ 46 w 46"/>
                  <a:gd name="T72" fmla="*/ 60 h 6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6" h="60">
                    <a:moveTo>
                      <a:pt x="17" y="0"/>
                    </a:moveTo>
                    <a:lnTo>
                      <a:pt x="26" y="0"/>
                    </a:lnTo>
                    <a:lnTo>
                      <a:pt x="35" y="3"/>
                    </a:lnTo>
                    <a:lnTo>
                      <a:pt x="40" y="7"/>
                    </a:lnTo>
                    <a:lnTo>
                      <a:pt x="45" y="14"/>
                    </a:lnTo>
                    <a:lnTo>
                      <a:pt x="46" y="20"/>
                    </a:lnTo>
                    <a:lnTo>
                      <a:pt x="46" y="26"/>
                    </a:lnTo>
                    <a:lnTo>
                      <a:pt x="43" y="33"/>
                    </a:lnTo>
                    <a:lnTo>
                      <a:pt x="40" y="40"/>
                    </a:lnTo>
                    <a:lnTo>
                      <a:pt x="32" y="48"/>
                    </a:lnTo>
                    <a:lnTo>
                      <a:pt x="24" y="57"/>
                    </a:lnTo>
                    <a:lnTo>
                      <a:pt x="19" y="59"/>
                    </a:lnTo>
                    <a:lnTo>
                      <a:pt x="14" y="60"/>
                    </a:lnTo>
                    <a:lnTo>
                      <a:pt x="7" y="59"/>
                    </a:lnTo>
                    <a:lnTo>
                      <a:pt x="0" y="56"/>
                    </a:lnTo>
                    <a:lnTo>
                      <a:pt x="0" y="48"/>
                    </a:lnTo>
                    <a:lnTo>
                      <a:pt x="1" y="41"/>
                    </a:lnTo>
                    <a:lnTo>
                      <a:pt x="4" y="35"/>
                    </a:lnTo>
                    <a:lnTo>
                      <a:pt x="8" y="29"/>
                    </a:lnTo>
                    <a:lnTo>
                      <a:pt x="11" y="21"/>
                    </a:lnTo>
                    <a:lnTo>
                      <a:pt x="14" y="15"/>
                    </a:lnTo>
                    <a:lnTo>
                      <a:pt x="16" y="7"/>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32" name="Freeform 492"/>
              <p:cNvSpPr>
                <a:spLocks/>
              </p:cNvSpPr>
              <p:nvPr/>
            </p:nvSpPr>
            <p:spPr bwMode="auto">
              <a:xfrm>
                <a:off x="4086" y="12992"/>
                <a:ext cx="13" cy="19"/>
              </a:xfrm>
              <a:custGeom>
                <a:avLst/>
                <a:gdLst>
                  <a:gd name="T0" fmla="*/ 0 w 39"/>
                  <a:gd name="T1" fmla="*/ 1 h 38"/>
                  <a:gd name="T2" fmla="*/ 0 w 39"/>
                  <a:gd name="T3" fmla="*/ 1 h 38"/>
                  <a:gd name="T4" fmla="*/ 0 w 39"/>
                  <a:gd name="T5" fmla="*/ 1 h 38"/>
                  <a:gd name="T6" fmla="*/ 0 w 39"/>
                  <a:gd name="T7" fmla="*/ 1 h 38"/>
                  <a:gd name="T8" fmla="*/ 0 w 39"/>
                  <a:gd name="T9" fmla="*/ 1 h 38"/>
                  <a:gd name="T10" fmla="*/ 0 w 39"/>
                  <a:gd name="T11" fmla="*/ 1 h 38"/>
                  <a:gd name="T12" fmla="*/ 0 w 39"/>
                  <a:gd name="T13" fmla="*/ 1 h 38"/>
                  <a:gd name="T14" fmla="*/ 0 w 39"/>
                  <a:gd name="T15" fmla="*/ 1 h 38"/>
                  <a:gd name="T16" fmla="*/ 0 w 39"/>
                  <a:gd name="T17" fmla="*/ 1 h 38"/>
                  <a:gd name="T18" fmla="*/ 0 w 39"/>
                  <a:gd name="T19" fmla="*/ 0 h 38"/>
                  <a:gd name="T20" fmla="*/ 0 w 39"/>
                  <a:gd name="T21" fmla="*/ 1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
                  <a:gd name="T34" fmla="*/ 0 h 38"/>
                  <a:gd name="T35" fmla="*/ 39 w 39"/>
                  <a:gd name="T36" fmla="*/ 38 h 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 h="38">
                    <a:moveTo>
                      <a:pt x="39" y="9"/>
                    </a:moveTo>
                    <a:lnTo>
                      <a:pt x="32" y="38"/>
                    </a:lnTo>
                    <a:lnTo>
                      <a:pt x="19" y="36"/>
                    </a:lnTo>
                    <a:lnTo>
                      <a:pt x="11" y="34"/>
                    </a:lnTo>
                    <a:lnTo>
                      <a:pt x="5" y="30"/>
                    </a:lnTo>
                    <a:lnTo>
                      <a:pt x="2" y="26"/>
                    </a:lnTo>
                    <a:lnTo>
                      <a:pt x="0" y="19"/>
                    </a:lnTo>
                    <a:lnTo>
                      <a:pt x="0" y="14"/>
                    </a:lnTo>
                    <a:lnTo>
                      <a:pt x="0" y="6"/>
                    </a:lnTo>
                    <a:lnTo>
                      <a:pt x="2" y="0"/>
                    </a:lnTo>
                    <a:lnTo>
                      <a:pt x="39"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33" name="Freeform 493"/>
              <p:cNvSpPr>
                <a:spLocks/>
              </p:cNvSpPr>
              <p:nvPr/>
            </p:nvSpPr>
            <p:spPr bwMode="auto">
              <a:xfrm>
                <a:off x="4093" y="12959"/>
                <a:ext cx="7" cy="18"/>
              </a:xfrm>
              <a:custGeom>
                <a:avLst/>
                <a:gdLst>
                  <a:gd name="T0" fmla="*/ 0 w 20"/>
                  <a:gd name="T1" fmla="*/ 0 h 37"/>
                  <a:gd name="T2" fmla="*/ 0 w 20"/>
                  <a:gd name="T3" fmla="*/ 0 h 37"/>
                  <a:gd name="T4" fmla="*/ 0 w 20"/>
                  <a:gd name="T5" fmla="*/ 0 h 37"/>
                  <a:gd name="T6" fmla="*/ 0 w 20"/>
                  <a:gd name="T7" fmla="*/ 0 h 37"/>
                  <a:gd name="T8" fmla="*/ 0 w 20"/>
                  <a:gd name="T9" fmla="*/ 0 h 37"/>
                  <a:gd name="T10" fmla="*/ 0 w 20"/>
                  <a:gd name="T11" fmla="*/ 0 h 37"/>
                  <a:gd name="T12" fmla="*/ 0 w 20"/>
                  <a:gd name="T13" fmla="*/ 0 h 37"/>
                  <a:gd name="T14" fmla="*/ 0 w 20"/>
                  <a:gd name="T15" fmla="*/ 0 h 37"/>
                  <a:gd name="T16" fmla="*/ 0 w 20"/>
                  <a:gd name="T17" fmla="*/ 0 h 37"/>
                  <a:gd name="T18" fmla="*/ 0 w 20"/>
                  <a:gd name="T19" fmla="*/ 0 h 37"/>
                  <a:gd name="T20" fmla="*/ 0 w 20"/>
                  <a:gd name="T21" fmla="*/ 0 h 37"/>
                  <a:gd name="T22" fmla="*/ 0 w 20"/>
                  <a:gd name="T23" fmla="*/ 0 h 37"/>
                  <a:gd name="T24" fmla="*/ 0 w 20"/>
                  <a:gd name="T25" fmla="*/ 0 h 37"/>
                  <a:gd name="T26" fmla="*/ 0 w 20"/>
                  <a:gd name="T27" fmla="*/ 0 h 37"/>
                  <a:gd name="T28" fmla="*/ 0 w 20"/>
                  <a:gd name="T29" fmla="*/ 0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
                  <a:gd name="T46" fmla="*/ 0 h 37"/>
                  <a:gd name="T47" fmla="*/ 20 w 20"/>
                  <a:gd name="T48" fmla="*/ 37 h 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 h="37">
                    <a:moveTo>
                      <a:pt x="14" y="0"/>
                    </a:moveTo>
                    <a:lnTo>
                      <a:pt x="20" y="6"/>
                    </a:lnTo>
                    <a:lnTo>
                      <a:pt x="19" y="16"/>
                    </a:lnTo>
                    <a:lnTo>
                      <a:pt x="16" y="22"/>
                    </a:lnTo>
                    <a:lnTo>
                      <a:pt x="16" y="27"/>
                    </a:lnTo>
                    <a:lnTo>
                      <a:pt x="14" y="32"/>
                    </a:lnTo>
                    <a:lnTo>
                      <a:pt x="14" y="37"/>
                    </a:lnTo>
                    <a:lnTo>
                      <a:pt x="5" y="34"/>
                    </a:lnTo>
                    <a:lnTo>
                      <a:pt x="1" y="31"/>
                    </a:lnTo>
                    <a:lnTo>
                      <a:pt x="0" y="26"/>
                    </a:lnTo>
                    <a:lnTo>
                      <a:pt x="1" y="22"/>
                    </a:lnTo>
                    <a:lnTo>
                      <a:pt x="2" y="15"/>
                    </a:lnTo>
                    <a:lnTo>
                      <a:pt x="7" y="10"/>
                    </a:lnTo>
                    <a:lnTo>
                      <a:pt x="10" y="4"/>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34" name="Freeform 494"/>
              <p:cNvSpPr>
                <a:spLocks/>
              </p:cNvSpPr>
              <p:nvPr/>
            </p:nvSpPr>
            <p:spPr bwMode="auto">
              <a:xfrm>
                <a:off x="3826" y="12968"/>
                <a:ext cx="332" cy="179"/>
              </a:xfrm>
              <a:custGeom>
                <a:avLst/>
                <a:gdLst>
                  <a:gd name="T0" fmla="*/ 0 w 997"/>
                  <a:gd name="T1" fmla="*/ 0 h 360"/>
                  <a:gd name="T2" fmla="*/ 0 w 997"/>
                  <a:gd name="T3" fmla="*/ 0 h 360"/>
                  <a:gd name="T4" fmla="*/ 0 w 997"/>
                  <a:gd name="T5" fmla="*/ 0 h 360"/>
                  <a:gd name="T6" fmla="*/ 0 w 997"/>
                  <a:gd name="T7" fmla="*/ 0 h 360"/>
                  <a:gd name="T8" fmla="*/ 0 w 997"/>
                  <a:gd name="T9" fmla="*/ 0 h 360"/>
                  <a:gd name="T10" fmla="*/ 0 w 997"/>
                  <a:gd name="T11" fmla="*/ 0 h 360"/>
                  <a:gd name="T12" fmla="*/ 0 w 997"/>
                  <a:gd name="T13" fmla="*/ 0 h 360"/>
                  <a:gd name="T14" fmla="*/ 0 w 997"/>
                  <a:gd name="T15" fmla="*/ 0 h 360"/>
                  <a:gd name="T16" fmla="*/ 0 w 997"/>
                  <a:gd name="T17" fmla="*/ 0 h 360"/>
                  <a:gd name="T18" fmla="*/ 0 w 997"/>
                  <a:gd name="T19" fmla="*/ 0 h 360"/>
                  <a:gd name="T20" fmla="*/ 0 w 997"/>
                  <a:gd name="T21" fmla="*/ 0 h 360"/>
                  <a:gd name="T22" fmla="*/ 0 w 997"/>
                  <a:gd name="T23" fmla="*/ 0 h 360"/>
                  <a:gd name="T24" fmla="*/ 0 w 997"/>
                  <a:gd name="T25" fmla="*/ 0 h 360"/>
                  <a:gd name="T26" fmla="*/ 0 w 997"/>
                  <a:gd name="T27" fmla="*/ 0 h 360"/>
                  <a:gd name="T28" fmla="*/ 0 w 997"/>
                  <a:gd name="T29" fmla="*/ 0 h 360"/>
                  <a:gd name="T30" fmla="*/ 0 w 997"/>
                  <a:gd name="T31" fmla="*/ 0 h 360"/>
                  <a:gd name="T32" fmla="*/ 0 w 997"/>
                  <a:gd name="T33" fmla="*/ 0 h 360"/>
                  <a:gd name="T34" fmla="*/ 0 w 997"/>
                  <a:gd name="T35" fmla="*/ 0 h 360"/>
                  <a:gd name="T36" fmla="*/ 0 w 997"/>
                  <a:gd name="T37" fmla="*/ 0 h 360"/>
                  <a:gd name="T38" fmla="*/ 0 w 997"/>
                  <a:gd name="T39" fmla="*/ 0 h 360"/>
                  <a:gd name="T40" fmla="*/ 0 w 997"/>
                  <a:gd name="T41" fmla="*/ 0 h 360"/>
                  <a:gd name="T42" fmla="*/ 0 w 997"/>
                  <a:gd name="T43" fmla="*/ 0 h 360"/>
                  <a:gd name="T44" fmla="*/ 0 w 997"/>
                  <a:gd name="T45" fmla="*/ 0 h 360"/>
                  <a:gd name="T46" fmla="*/ 0 w 997"/>
                  <a:gd name="T47" fmla="*/ 0 h 360"/>
                  <a:gd name="T48" fmla="*/ 0 w 997"/>
                  <a:gd name="T49" fmla="*/ 0 h 360"/>
                  <a:gd name="T50" fmla="*/ 0 w 997"/>
                  <a:gd name="T51" fmla="*/ 0 h 360"/>
                  <a:gd name="T52" fmla="*/ 0 w 997"/>
                  <a:gd name="T53" fmla="*/ 0 h 360"/>
                  <a:gd name="T54" fmla="*/ 0 w 997"/>
                  <a:gd name="T55" fmla="*/ 0 h 360"/>
                  <a:gd name="T56" fmla="*/ 0 w 997"/>
                  <a:gd name="T57" fmla="*/ 0 h 360"/>
                  <a:gd name="T58" fmla="*/ 0 w 997"/>
                  <a:gd name="T59" fmla="*/ 0 h 360"/>
                  <a:gd name="T60" fmla="*/ 0 w 997"/>
                  <a:gd name="T61" fmla="*/ 0 h 360"/>
                  <a:gd name="T62" fmla="*/ 0 w 997"/>
                  <a:gd name="T63" fmla="*/ 0 h 360"/>
                  <a:gd name="T64" fmla="*/ 0 w 997"/>
                  <a:gd name="T65" fmla="*/ 0 h 360"/>
                  <a:gd name="T66" fmla="*/ 0 w 997"/>
                  <a:gd name="T67" fmla="*/ 0 h 360"/>
                  <a:gd name="T68" fmla="*/ 0 w 997"/>
                  <a:gd name="T69" fmla="*/ 0 h 360"/>
                  <a:gd name="T70" fmla="*/ 0 w 997"/>
                  <a:gd name="T71" fmla="*/ 0 h 360"/>
                  <a:gd name="T72" fmla="*/ 0 w 997"/>
                  <a:gd name="T73" fmla="*/ 0 h 360"/>
                  <a:gd name="T74" fmla="*/ 0 w 997"/>
                  <a:gd name="T75" fmla="*/ 0 h 360"/>
                  <a:gd name="T76" fmla="*/ 0 w 997"/>
                  <a:gd name="T77" fmla="*/ 0 h 360"/>
                  <a:gd name="T78" fmla="*/ 0 w 997"/>
                  <a:gd name="T79" fmla="*/ 0 h 360"/>
                  <a:gd name="T80" fmla="*/ 0 w 997"/>
                  <a:gd name="T81" fmla="*/ 0 h 360"/>
                  <a:gd name="T82" fmla="*/ 0 w 997"/>
                  <a:gd name="T83" fmla="*/ 0 h 360"/>
                  <a:gd name="T84" fmla="*/ 0 w 997"/>
                  <a:gd name="T85" fmla="*/ 0 h 360"/>
                  <a:gd name="T86" fmla="*/ 0 w 997"/>
                  <a:gd name="T87" fmla="*/ 0 h 360"/>
                  <a:gd name="T88" fmla="*/ 0 w 997"/>
                  <a:gd name="T89" fmla="*/ 0 h 360"/>
                  <a:gd name="T90" fmla="*/ 0 w 997"/>
                  <a:gd name="T91" fmla="*/ 0 h 360"/>
                  <a:gd name="T92" fmla="*/ 0 w 997"/>
                  <a:gd name="T93" fmla="*/ 0 h 36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97"/>
                  <a:gd name="T142" fmla="*/ 0 h 360"/>
                  <a:gd name="T143" fmla="*/ 997 w 997"/>
                  <a:gd name="T144" fmla="*/ 360 h 36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97" h="360">
                    <a:moveTo>
                      <a:pt x="135" y="332"/>
                    </a:moveTo>
                    <a:lnTo>
                      <a:pt x="19" y="281"/>
                    </a:lnTo>
                    <a:lnTo>
                      <a:pt x="8" y="262"/>
                    </a:lnTo>
                    <a:lnTo>
                      <a:pt x="3" y="246"/>
                    </a:lnTo>
                    <a:lnTo>
                      <a:pt x="0" y="230"/>
                    </a:lnTo>
                    <a:lnTo>
                      <a:pt x="3" y="218"/>
                    </a:lnTo>
                    <a:lnTo>
                      <a:pt x="6" y="204"/>
                    </a:lnTo>
                    <a:lnTo>
                      <a:pt x="12" y="192"/>
                    </a:lnTo>
                    <a:lnTo>
                      <a:pt x="19" y="180"/>
                    </a:lnTo>
                    <a:lnTo>
                      <a:pt x="27" y="171"/>
                    </a:lnTo>
                    <a:lnTo>
                      <a:pt x="35" y="151"/>
                    </a:lnTo>
                    <a:lnTo>
                      <a:pt x="50" y="134"/>
                    </a:lnTo>
                    <a:lnTo>
                      <a:pt x="65" y="119"/>
                    </a:lnTo>
                    <a:lnTo>
                      <a:pt x="82" y="106"/>
                    </a:lnTo>
                    <a:lnTo>
                      <a:pt x="100" y="94"/>
                    </a:lnTo>
                    <a:lnTo>
                      <a:pt x="117" y="83"/>
                    </a:lnTo>
                    <a:lnTo>
                      <a:pt x="133" y="72"/>
                    </a:lnTo>
                    <a:lnTo>
                      <a:pt x="149" y="63"/>
                    </a:lnTo>
                    <a:lnTo>
                      <a:pt x="199" y="30"/>
                    </a:lnTo>
                    <a:lnTo>
                      <a:pt x="255" y="11"/>
                    </a:lnTo>
                    <a:lnTo>
                      <a:pt x="312" y="1"/>
                    </a:lnTo>
                    <a:lnTo>
                      <a:pt x="367" y="0"/>
                    </a:lnTo>
                    <a:lnTo>
                      <a:pt x="416" y="1"/>
                    </a:lnTo>
                    <a:lnTo>
                      <a:pt x="454" y="7"/>
                    </a:lnTo>
                    <a:lnTo>
                      <a:pt x="477" y="11"/>
                    </a:lnTo>
                    <a:lnTo>
                      <a:pt x="484" y="12"/>
                    </a:lnTo>
                    <a:lnTo>
                      <a:pt x="474" y="8"/>
                    </a:lnTo>
                    <a:lnTo>
                      <a:pt x="478" y="8"/>
                    </a:lnTo>
                    <a:lnTo>
                      <a:pt x="493" y="9"/>
                    </a:lnTo>
                    <a:lnTo>
                      <a:pt x="518" y="14"/>
                    </a:lnTo>
                    <a:lnTo>
                      <a:pt x="543" y="18"/>
                    </a:lnTo>
                    <a:lnTo>
                      <a:pt x="571" y="25"/>
                    </a:lnTo>
                    <a:lnTo>
                      <a:pt x="592" y="31"/>
                    </a:lnTo>
                    <a:lnTo>
                      <a:pt x="611" y="38"/>
                    </a:lnTo>
                    <a:lnTo>
                      <a:pt x="622" y="37"/>
                    </a:lnTo>
                    <a:lnTo>
                      <a:pt x="633" y="37"/>
                    </a:lnTo>
                    <a:lnTo>
                      <a:pt x="644" y="36"/>
                    </a:lnTo>
                    <a:lnTo>
                      <a:pt x="657" y="35"/>
                    </a:lnTo>
                    <a:lnTo>
                      <a:pt x="668" y="33"/>
                    </a:lnTo>
                    <a:lnTo>
                      <a:pt x="682" y="32"/>
                    </a:lnTo>
                    <a:lnTo>
                      <a:pt x="695" y="32"/>
                    </a:lnTo>
                    <a:lnTo>
                      <a:pt x="708" y="33"/>
                    </a:lnTo>
                    <a:lnTo>
                      <a:pt x="733" y="33"/>
                    </a:lnTo>
                    <a:lnTo>
                      <a:pt x="758" y="34"/>
                    </a:lnTo>
                    <a:lnTo>
                      <a:pt x="782" y="35"/>
                    </a:lnTo>
                    <a:lnTo>
                      <a:pt x="809" y="38"/>
                    </a:lnTo>
                    <a:lnTo>
                      <a:pt x="832" y="40"/>
                    </a:lnTo>
                    <a:lnTo>
                      <a:pt x="857" y="43"/>
                    </a:lnTo>
                    <a:lnTo>
                      <a:pt x="880" y="46"/>
                    </a:lnTo>
                    <a:lnTo>
                      <a:pt x="905" y="52"/>
                    </a:lnTo>
                    <a:lnTo>
                      <a:pt x="917" y="54"/>
                    </a:lnTo>
                    <a:lnTo>
                      <a:pt x="930" y="59"/>
                    </a:lnTo>
                    <a:lnTo>
                      <a:pt x="942" y="63"/>
                    </a:lnTo>
                    <a:lnTo>
                      <a:pt x="955" y="68"/>
                    </a:lnTo>
                    <a:lnTo>
                      <a:pt x="965" y="73"/>
                    </a:lnTo>
                    <a:lnTo>
                      <a:pt x="977" y="79"/>
                    </a:lnTo>
                    <a:lnTo>
                      <a:pt x="987" y="84"/>
                    </a:lnTo>
                    <a:lnTo>
                      <a:pt x="997" y="89"/>
                    </a:lnTo>
                    <a:lnTo>
                      <a:pt x="997" y="103"/>
                    </a:lnTo>
                    <a:lnTo>
                      <a:pt x="997" y="118"/>
                    </a:lnTo>
                    <a:lnTo>
                      <a:pt x="993" y="133"/>
                    </a:lnTo>
                    <a:lnTo>
                      <a:pt x="989" y="148"/>
                    </a:lnTo>
                    <a:lnTo>
                      <a:pt x="980" y="161"/>
                    </a:lnTo>
                    <a:lnTo>
                      <a:pt x="968" y="176"/>
                    </a:lnTo>
                    <a:lnTo>
                      <a:pt x="952" y="189"/>
                    </a:lnTo>
                    <a:lnTo>
                      <a:pt x="935" y="203"/>
                    </a:lnTo>
                    <a:lnTo>
                      <a:pt x="917" y="209"/>
                    </a:lnTo>
                    <a:lnTo>
                      <a:pt x="901" y="215"/>
                    </a:lnTo>
                    <a:lnTo>
                      <a:pt x="885" y="221"/>
                    </a:lnTo>
                    <a:lnTo>
                      <a:pt x="869" y="226"/>
                    </a:lnTo>
                    <a:lnTo>
                      <a:pt x="851" y="229"/>
                    </a:lnTo>
                    <a:lnTo>
                      <a:pt x="835" y="232"/>
                    </a:lnTo>
                    <a:lnTo>
                      <a:pt x="819" y="235"/>
                    </a:lnTo>
                    <a:lnTo>
                      <a:pt x="804" y="236"/>
                    </a:lnTo>
                    <a:lnTo>
                      <a:pt x="794" y="241"/>
                    </a:lnTo>
                    <a:lnTo>
                      <a:pt x="785" y="249"/>
                    </a:lnTo>
                    <a:lnTo>
                      <a:pt x="778" y="257"/>
                    </a:lnTo>
                    <a:lnTo>
                      <a:pt x="771" y="265"/>
                    </a:lnTo>
                    <a:lnTo>
                      <a:pt x="750" y="278"/>
                    </a:lnTo>
                    <a:lnTo>
                      <a:pt x="730" y="291"/>
                    </a:lnTo>
                    <a:lnTo>
                      <a:pt x="706" y="301"/>
                    </a:lnTo>
                    <a:lnTo>
                      <a:pt x="683" y="311"/>
                    </a:lnTo>
                    <a:lnTo>
                      <a:pt x="657" y="318"/>
                    </a:lnTo>
                    <a:lnTo>
                      <a:pt x="630" y="326"/>
                    </a:lnTo>
                    <a:lnTo>
                      <a:pt x="604" y="331"/>
                    </a:lnTo>
                    <a:lnTo>
                      <a:pt x="578" y="337"/>
                    </a:lnTo>
                    <a:lnTo>
                      <a:pt x="489" y="351"/>
                    </a:lnTo>
                    <a:lnTo>
                      <a:pt x="433" y="358"/>
                    </a:lnTo>
                    <a:lnTo>
                      <a:pt x="399" y="360"/>
                    </a:lnTo>
                    <a:lnTo>
                      <a:pt x="375" y="358"/>
                    </a:lnTo>
                    <a:lnTo>
                      <a:pt x="345" y="352"/>
                    </a:lnTo>
                    <a:lnTo>
                      <a:pt x="304" y="346"/>
                    </a:lnTo>
                    <a:lnTo>
                      <a:pt x="237" y="338"/>
                    </a:lnTo>
                    <a:lnTo>
                      <a:pt x="135" y="3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35" name="Freeform 495"/>
              <p:cNvSpPr>
                <a:spLocks/>
              </p:cNvSpPr>
              <p:nvPr/>
            </p:nvSpPr>
            <p:spPr bwMode="auto">
              <a:xfrm>
                <a:off x="4094" y="12977"/>
                <a:ext cx="24" cy="6"/>
              </a:xfrm>
              <a:custGeom>
                <a:avLst/>
                <a:gdLst>
                  <a:gd name="T0" fmla="*/ 0 w 72"/>
                  <a:gd name="T1" fmla="*/ 1 h 11"/>
                  <a:gd name="T2" fmla="*/ 0 w 72"/>
                  <a:gd name="T3" fmla="*/ 1 h 11"/>
                  <a:gd name="T4" fmla="*/ 0 w 72"/>
                  <a:gd name="T5" fmla="*/ 0 h 11"/>
                  <a:gd name="T6" fmla="*/ 0 w 72"/>
                  <a:gd name="T7" fmla="*/ 0 h 11"/>
                  <a:gd name="T8" fmla="*/ 0 w 72"/>
                  <a:gd name="T9" fmla="*/ 0 h 11"/>
                  <a:gd name="T10" fmla="*/ 0 w 72"/>
                  <a:gd name="T11" fmla="*/ 0 h 11"/>
                  <a:gd name="T12" fmla="*/ 0 w 72"/>
                  <a:gd name="T13" fmla="*/ 1 h 11"/>
                  <a:gd name="T14" fmla="*/ 0 w 72"/>
                  <a:gd name="T15" fmla="*/ 1 h 11"/>
                  <a:gd name="T16" fmla="*/ 0 w 72"/>
                  <a:gd name="T17" fmla="*/ 1 h 11"/>
                  <a:gd name="T18" fmla="*/ 0 w 72"/>
                  <a:gd name="T19" fmla="*/ 1 h 11"/>
                  <a:gd name="T20" fmla="*/ 0 w 72"/>
                  <a:gd name="T21" fmla="*/ 1 h 11"/>
                  <a:gd name="T22" fmla="*/ 0 w 72"/>
                  <a:gd name="T23" fmla="*/ 1 h 11"/>
                  <a:gd name="T24" fmla="*/ 0 w 72"/>
                  <a:gd name="T25" fmla="*/ 1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
                  <a:gd name="T40" fmla="*/ 0 h 11"/>
                  <a:gd name="T41" fmla="*/ 72 w 72"/>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 h="11">
                    <a:moveTo>
                      <a:pt x="71" y="11"/>
                    </a:moveTo>
                    <a:lnTo>
                      <a:pt x="0" y="4"/>
                    </a:lnTo>
                    <a:lnTo>
                      <a:pt x="0" y="0"/>
                    </a:lnTo>
                    <a:lnTo>
                      <a:pt x="9" y="0"/>
                    </a:lnTo>
                    <a:lnTo>
                      <a:pt x="18" y="0"/>
                    </a:lnTo>
                    <a:lnTo>
                      <a:pt x="27" y="0"/>
                    </a:lnTo>
                    <a:lnTo>
                      <a:pt x="37" y="1"/>
                    </a:lnTo>
                    <a:lnTo>
                      <a:pt x="44" y="1"/>
                    </a:lnTo>
                    <a:lnTo>
                      <a:pt x="53" y="3"/>
                    </a:lnTo>
                    <a:lnTo>
                      <a:pt x="62" y="3"/>
                    </a:lnTo>
                    <a:lnTo>
                      <a:pt x="71" y="4"/>
                    </a:lnTo>
                    <a:lnTo>
                      <a:pt x="72" y="7"/>
                    </a:lnTo>
                    <a:lnTo>
                      <a:pt x="71"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36" name="Freeform 496"/>
              <p:cNvSpPr>
                <a:spLocks/>
              </p:cNvSpPr>
              <p:nvPr/>
            </p:nvSpPr>
            <p:spPr bwMode="auto">
              <a:xfrm>
                <a:off x="4089" y="12981"/>
                <a:ext cx="28" cy="7"/>
              </a:xfrm>
              <a:custGeom>
                <a:avLst/>
                <a:gdLst>
                  <a:gd name="T0" fmla="*/ 0 w 82"/>
                  <a:gd name="T1" fmla="*/ 0 h 15"/>
                  <a:gd name="T2" fmla="*/ 0 w 82"/>
                  <a:gd name="T3" fmla="*/ 0 h 15"/>
                  <a:gd name="T4" fmla="*/ 0 w 82"/>
                  <a:gd name="T5" fmla="*/ 0 h 15"/>
                  <a:gd name="T6" fmla="*/ 0 w 82"/>
                  <a:gd name="T7" fmla="*/ 0 h 15"/>
                  <a:gd name="T8" fmla="*/ 0 w 82"/>
                  <a:gd name="T9" fmla="*/ 0 h 15"/>
                  <a:gd name="T10" fmla="*/ 0 w 82"/>
                  <a:gd name="T11" fmla="*/ 0 h 15"/>
                  <a:gd name="T12" fmla="*/ 0 w 82"/>
                  <a:gd name="T13" fmla="*/ 0 h 15"/>
                  <a:gd name="T14" fmla="*/ 0 w 82"/>
                  <a:gd name="T15" fmla="*/ 0 h 15"/>
                  <a:gd name="T16" fmla="*/ 0 60000 65536"/>
                  <a:gd name="T17" fmla="*/ 0 60000 65536"/>
                  <a:gd name="T18" fmla="*/ 0 60000 65536"/>
                  <a:gd name="T19" fmla="*/ 0 60000 65536"/>
                  <a:gd name="T20" fmla="*/ 0 60000 65536"/>
                  <a:gd name="T21" fmla="*/ 0 60000 65536"/>
                  <a:gd name="T22" fmla="*/ 0 60000 65536"/>
                  <a:gd name="T23" fmla="*/ 0 60000 65536"/>
                  <a:gd name="T24" fmla="*/ 0 w 82"/>
                  <a:gd name="T25" fmla="*/ 0 h 15"/>
                  <a:gd name="T26" fmla="*/ 82 w 82"/>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2" h="15">
                    <a:moveTo>
                      <a:pt x="77" y="15"/>
                    </a:moveTo>
                    <a:lnTo>
                      <a:pt x="0" y="6"/>
                    </a:lnTo>
                    <a:lnTo>
                      <a:pt x="3" y="1"/>
                    </a:lnTo>
                    <a:lnTo>
                      <a:pt x="12" y="0"/>
                    </a:lnTo>
                    <a:lnTo>
                      <a:pt x="20" y="0"/>
                    </a:lnTo>
                    <a:lnTo>
                      <a:pt x="29" y="1"/>
                    </a:lnTo>
                    <a:lnTo>
                      <a:pt x="82" y="6"/>
                    </a:lnTo>
                    <a:lnTo>
                      <a:pt x="77"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37" name="Freeform 497"/>
              <p:cNvSpPr>
                <a:spLocks/>
              </p:cNvSpPr>
              <p:nvPr/>
            </p:nvSpPr>
            <p:spPr bwMode="auto">
              <a:xfrm>
                <a:off x="3845" y="12979"/>
                <a:ext cx="293" cy="153"/>
              </a:xfrm>
              <a:custGeom>
                <a:avLst/>
                <a:gdLst>
                  <a:gd name="T0" fmla="*/ 0 w 879"/>
                  <a:gd name="T1" fmla="*/ 0 h 307"/>
                  <a:gd name="T2" fmla="*/ 0 w 879"/>
                  <a:gd name="T3" fmla="*/ 0 h 307"/>
                  <a:gd name="T4" fmla="*/ 0 w 879"/>
                  <a:gd name="T5" fmla="*/ 0 h 307"/>
                  <a:gd name="T6" fmla="*/ 0 w 879"/>
                  <a:gd name="T7" fmla="*/ 0 h 307"/>
                  <a:gd name="T8" fmla="*/ 0 w 879"/>
                  <a:gd name="T9" fmla="*/ 0 h 307"/>
                  <a:gd name="T10" fmla="*/ 0 w 879"/>
                  <a:gd name="T11" fmla="*/ 0 h 307"/>
                  <a:gd name="T12" fmla="*/ 0 w 879"/>
                  <a:gd name="T13" fmla="*/ 0 h 307"/>
                  <a:gd name="T14" fmla="*/ 0 w 879"/>
                  <a:gd name="T15" fmla="*/ 0 h 307"/>
                  <a:gd name="T16" fmla="*/ 0 w 879"/>
                  <a:gd name="T17" fmla="*/ 0 h 307"/>
                  <a:gd name="T18" fmla="*/ 0 w 879"/>
                  <a:gd name="T19" fmla="*/ 0 h 307"/>
                  <a:gd name="T20" fmla="*/ 0 w 879"/>
                  <a:gd name="T21" fmla="*/ 0 h 307"/>
                  <a:gd name="T22" fmla="*/ 0 w 879"/>
                  <a:gd name="T23" fmla="*/ 0 h 307"/>
                  <a:gd name="T24" fmla="*/ 0 w 879"/>
                  <a:gd name="T25" fmla="*/ 0 h 307"/>
                  <a:gd name="T26" fmla="*/ 0 w 879"/>
                  <a:gd name="T27" fmla="*/ 0 h 307"/>
                  <a:gd name="T28" fmla="*/ 0 w 879"/>
                  <a:gd name="T29" fmla="*/ 0 h 307"/>
                  <a:gd name="T30" fmla="*/ 0 w 879"/>
                  <a:gd name="T31" fmla="*/ 0 h 307"/>
                  <a:gd name="T32" fmla="*/ 0 w 879"/>
                  <a:gd name="T33" fmla="*/ 0 h 307"/>
                  <a:gd name="T34" fmla="*/ 0 w 879"/>
                  <a:gd name="T35" fmla="*/ 0 h 307"/>
                  <a:gd name="T36" fmla="*/ 0 w 879"/>
                  <a:gd name="T37" fmla="*/ 0 h 307"/>
                  <a:gd name="T38" fmla="*/ 0 w 879"/>
                  <a:gd name="T39" fmla="*/ 0 h 307"/>
                  <a:gd name="T40" fmla="*/ 0 w 879"/>
                  <a:gd name="T41" fmla="*/ 0 h 307"/>
                  <a:gd name="T42" fmla="*/ 0 w 879"/>
                  <a:gd name="T43" fmla="*/ 0 h 307"/>
                  <a:gd name="T44" fmla="*/ 0 w 879"/>
                  <a:gd name="T45" fmla="*/ 0 h 307"/>
                  <a:gd name="T46" fmla="*/ 0 w 879"/>
                  <a:gd name="T47" fmla="*/ 0 h 307"/>
                  <a:gd name="T48" fmla="*/ 0 w 879"/>
                  <a:gd name="T49" fmla="*/ 0 h 307"/>
                  <a:gd name="T50" fmla="*/ 0 w 879"/>
                  <a:gd name="T51" fmla="*/ 0 h 307"/>
                  <a:gd name="T52" fmla="*/ 0 w 879"/>
                  <a:gd name="T53" fmla="*/ 0 h 307"/>
                  <a:gd name="T54" fmla="*/ 0 w 879"/>
                  <a:gd name="T55" fmla="*/ 0 h 307"/>
                  <a:gd name="T56" fmla="*/ 0 w 879"/>
                  <a:gd name="T57" fmla="*/ 0 h 307"/>
                  <a:gd name="T58" fmla="*/ 0 w 879"/>
                  <a:gd name="T59" fmla="*/ 0 h 307"/>
                  <a:gd name="T60" fmla="*/ 0 w 879"/>
                  <a:gd name="T61" fmla="*/ 0 h 307"/>
                  <a:gd name="T62" fmla="*/ 0 w 879"/>
                  <a:gd name="T63" fmla="*/ 0 h 307"/>
                  <a:gd name="T64" fmla="*/ 0 w 879"/>
                  <a:gd name="T65" fmla="*/ 0 h 307"/>
                  <a:gd name="T66" fmla="*/ 0 w 879"/>
                  <a:gd name="T67" fmla="*/ 0 h 307"/>
                  <a:gd name="T68" fmla="*/ 0 w 879"/>
                  <a:gd name="T69" fmla="*/ 0 h 307"/>
                  <a:gd name="T70" fmla="*/ 0 w 879"/>
                  <a:gd name="T71" fmla="*/ 0 h 307"/>
                  <a:gd name="T72" fmla="*/ 0 w 879"/>
                  <a:gd name="T73" fmla="*/ 0 h 307"/>
                  <a:gd name="T74" fmla="*/ 0 w 879"/>
                  <a:gd name="T75" fmla="*/ 0 h 307"/>
                  <a:gd name="T76" fmla="*/ 0 w 879"/>
                  <a:gd name="T77" fmla="*/ 0 h 307"/>
                  <a:gd name="T78" fmla="*/ 0 w 879"/>
                  <a:gd name="T79" fmla="*/ 0 h 307"/>
                  <a:gd name="T80" fmla="*/ 0 w 879"/>
                  <a:gd name="T81" fmla="*/ 0 h 307"/>
                  <a:gd name="T82" fmla="*/ 0 w 879"/>
                  <a:gd name="T83" fmla="*/ 0 h 307"/>
                  <a:gd name="T84" fmla="*/ 0 w 879"/>
                  <a:gd name="T85" fmla="*/ 0 h 307"/>
                  <a:gd name="T86" fmla="*/ 0 w 879"/>
                  <a:gd name="T87" fmla="*/ 0 h 307"/>
                  <a:gd name="T88" fmla="*/ 0 w 879"/>
                  <a:gd name="T89" fmla="*/ 0 h 307"/>
                  <a:gd name="T90" fmla="*/ 0 w 879"/>
                  <a:gd name="T91" fmla="*/ 0 h 307"/>
                  <a:gd name="T92" fmla="*/ 0 w 879"/>
                  <a:gd name="T93" fmla="*/ 0 h 307"/>
                  <a:gd name="T94" fmla="*/ 0 w 879"/>
                  <a:gd name="T95" fmla="*/ 0 h 307"/>
                  <a:gd name="T96" fmla="*/ 0 w 879"/>
                  <a:gd name="T97" fmla="*/ 0 h 307"/>
                  <a:gd name="T98" fmla="*/ 0 w 879"/>
                  <a:gd name="T99" fmla="*/ 0 h 307"/>
                  <a:gd name="T100" fmla="*/ 0 w 879"/>
                  <a:gd name="T101" fmla="*/ 0 h 307"/>
                  <a:gd name="T102" fmla="*/ 0 w 879"/>
                  <a:gd name="T103" fmla="*/ 0 h 307"/>
                  <a:gd name="T104" fmla="*/ 0 w 879"/>
                  <a:gd name="T105" fmla="*/ 0 h 307"/>
                  <a:gd name="T106" fmla="*/ 0 w 879"/>
                  <a:gd name="T107" fmla="*/ 0 h 307"/>
                  <a:gd name="T108" fmla="*/ 0 w 879"/>
                  <a:gd name="T109" fmla="*/ 0 h 307"/>
                  <a:gd name="T110" fmla="*/ 0 w 879"/>
                  <a:gd name="T111" fmla="*/ 0 h 307"/>
                  <a:gd name="T112" fmla="*/ 0 w 879"/>
                  <a:gd name="T113" fmla="*/ 0 h 307"/>
                  <a:gd name="T114" fmla="*/ 0 w 879"/>
                  <a:gd name="T115" fmla="*/ 0 h 307"/>
                  <a:gd name="T116" fmla="*/ 0 w 879"/>
                  <a:gd name="T117" fmla="*/ 0 h 307"/>
                  <a:gd name="T118" fmla="*/ 0 w 879"/>
                  <a:gd name="T119" fmla="*/ 0 h 30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79"/>
                  <a:gd name="T181" fmla="*/ 0 h 307"/>
                  <a:gd name="T182" fmla="*/ 879 w 879"/>
                  <a:gd name="T183" fmla="*/ 307 h 30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79" h="307">
                    <a:moveTo>
                      <a:pt x="339" y="50"/>
                    </a:moveTo>
                    <a:lnTo>
                      <a:pt x="349" y="47"/>
                    </a:lnTo>
                    <a:lnTo>
                      <a:pt x="360" y="44"/>
                    </a:lnTo>
                    <a:lnTo>
                      <a:pt x="368" y="41"/>
                    </a:lnTo>
                    <a:lnTo>
                      <a:pt x="380" y="40"/>
                    </a:lnTo>
                    <a:lnTo>
                      <a:pt x="380" y="45"/>
                    </a:lnTo>
                    <a:lnTo>
                      <a:pt x="370" y="53"/>
                    </a:lnTo>
                    <a:lnTo>
                      <a:pt x="361" y="62"/>
                    </a:lnTo>
                    <a:lnTo>
                      <a:pt x="352" y="71"/>
                    </a:lnTo>
                    <a:lnTo>
                      <a:pt x="346" y="80"/>
                    </a:lnTo>
                    <a:lnTo>
                      <a:pt x="361" y="72"/>
                    </a:lnTo>
                    <a:lnTo>
                      <a:pt x="376" y="63"/>
                    </a:lnTo>
                    <a:lnTo>
                      <a:pt x="389" y="55"/>
                    </a:lnTo>
                    <a:lnTo>
                      <a:pt x="402" y="46"/>
                    </a:lnTo>
                    <a:lnTo>
                      <a:pt x="414" y="36"/>
                    </a:lnTo>
                    <a:lnTo>
                      <a:pt x="424" y="26"/>
                    </a:lnTo>
                    <a:lnTo>
                      <a:pt x="433" y="15"/>
                    </a:lnTo>
                    <a:lnTo>
                      <a:pt x="443" y="5"/>
                    </a:lnTo>
                    <a:lnTo>
                      <a:pt x="449" y="6"/>
                    </a:lnTo>
                    <a:lnTo>
                      <a:pt x="450" y="9"/>
                    </a:lnTo>
                    <a:lnTo>
                      <a:pt x="450" y="12"/>
                    </a:lnTo>
                    <a:lnTo>
                      <a:pt x="450" y="15"/>
                    </a:lnTo>
                    <a:lnTo>
                      <a:pt x="447" y="22"/>
                    </a:lnTo>
                    <a:lnTo>
                      <a:pt x="444" y="28"/>
                    </a:lnTo>
                    <a:lnTo>
                      <a:pt x="438" y="35"/>
                    </a:lnTo>
                    <a:lnTo>
                      <a:pt x="434" y="41"/>
                    </a:lnTo>
                    <a:lnTo>
                      <a:pt x="427" y="46"/>
                    </a:lnTo>
                    <a:lnTo>
                      <a:pt x="422" y="53"/>
                    </a:lnTo>
                    <a:lnTo>
                      <a:pt x="418" y="59"/>
                    </a:lnTo>
                    <a:lnTo>
                      <a:pt x="417" y="66"/>
                    </a:lnTo>
                    <a:lnTo>
                      <a:pt x="428" y="59"/>
                    </a:lnTo>
                    <a:lnTo>
                      <a:pt x="437" y="52"/>
                    </a:lnTo>
                    <a:lnTo>
                      <a:pt x="446" y="43"/>
                    </a:lnTo>
                    <a:lnTo>
                      <a:pt x="455" y="37"/>
                    </a:lnTo>
                    <a:lnTo>
                      <a:pt x="460" y="31"/>
                    </a:lnTo>
                    <a:lnTo>
                      <a:pt x="468" y="27"/>
                    </a:lnTo>
                    <a:lnTo>
                      <a:pt x="475" y="23"/>
                    </a:lnTo>
                    <a:lnTo>
                      <a:pt x="484" y="21"/>
                    </a:lnTo>
                    <a:lnTo>
                      <a:pt x="491" y="26"/>
                    </a:lnTo>
                    <a:lnTo>
                      <a:pt x="482" y="29"/>
                    </a:lnTo>
                    <a:lnTo>
                      <a:pt x="474" y="36"/>
                    </a:lnTo>
                    <a:lnTo>
                      <a:pt x="463" y="42"/>
                    </a:lnTo>
                    <a:lnTo>
                      <a:pt x="455" y="48"/>
                    </a:lnTo>
                    <a:lnTo>
                      <a:pt x="462" y="54"/>
                    </a:lnTo>
                    <a:lnTo>
                      <a:pt x="474" y="52"/>
                    </a:lnTo>
                    <a:lnTo>
                      <a:pt x="485" y="45"/>
                    </a:lnTo>
                    <a:lnTo>
                      <a:pt x="498" y="43"/>
                    </a:lnTo>
                    <a:lnTo>
                      <a:pt x="512" y="39"/>
                    </a:lnTo>
                    <a:lnTo>
                      <a:pt x="528" y="37"/>
                    </a:lnTo>
                    <a:lnTo>
                      <a:pt x="541" y="35"/>
                    </a:lnTo>
                    <a:lnTo>
                      <a:pt x="555" y="37"/>
                    </a:lnTo>
                    <a:lnTo>
                      <a:pt x="542" y="44"/>
                    </a:lnTo>
                    <a:lnTo>
                      <a:pt x="529" y="53"/>
                    </a:lnTo>
                    <a:lnTo>
                      <a:pt x="517" y="60"/>
                    </a:lnTo>
                    <a:lnTo>
                      <a:pt x="506" y="70"/>
                    </a:lnTo>
                    <a:lnTo>
                      <a:pt x="493" y="77"/>
                    </a:lnTo>
                    <a:lnTo>
                      <a:pt x="482" y="85"/>
                    </a:lnTo>
                    <a:lnTo>
                      <a:pt x="474" y="95"/>
                    </a:lnTo>
                    <a:lnTo>
                      <a:pt x="465" y="105"/>
                    </a:lnTo>
                    <a:lnTo>
                      <a:pt x="458" y="108"/>
                    </a:lnTo>
                    <a:lnTo>
                      <a:pt x="455" y="114"/>
                    </a:lnTo>
                    <a:lnTo>
                      <a:pt x="452" y="119"/>
                    </a:lnTo>
                    <a:lnTo>
                      <a:pt x="450" y="126"/>
                    </a:lnTo>
                    <a:lnTo>
                      <a:pt x="455" y="124"/>
                    </a:lnTo>
                    <a:lnTo>
                      <a:pt x="471" y="109"/>
                    </a:lnTo>
                    <a:lnTo>
                      <a:pt x="491" y="96"/>
                    </a:lnTo>
                    <a:lnTo>
                      <a:pt x="513" y="84"/>
                    </a:lnTo>
                    <a:lnTo>
                      <a:pt x="538" y="75"/>
                    </a:lnTo>
                    <a:lnTo>
                      <a:pt x="563" y="64"/>
                    </a:lnTo>
                    <a:lnTo>
                      <a:pt x="589" y="55"/>
                    </a:lnTo>
                    <a:lnTo>
                      <a:pt x="614" y="44"/>
                    </a:lnTo>
                    <a:lnTo>
                      <a:pt x="640" y="35"/>
                    </a:lnTo>
                    <a:lnTo>
                      <a:pt x="645" y="35"/>
                    </a:lnTo>
                    <a:lnTo>
                      <a:pt x="636" y="40"/>
                    </a:lnTo>
                    <a:lnTo>
                      <a:pt x="627" y="46"/>
                    </a:lnTo>
                    <a:lnTo>
                      <a:pt x="615" y="52"/>
                    </a:lnTo>
                    <a:lnTo>
                      <a:pt x="605" y="57"/>
                    </a:lnTo>
                    <a:lnTo>
                      <a:pt x="593" y="61"/>
                    </a:lnTo>
                    <a:lnTo>
                      <a:pt x="583" y="66"/>
                    </a:lnTo>
                    <a:lnTo>
                      <a:pt x="573" y="73"/>
                    </a:lnTo>
                    <a:lnTo>
                      <a:pt x="566" y="80"/>
                    </a:lnTo>
                    <a:lnTo>
                      <a:pt x="566" y="83"/>
                    </a:lnTo>
                    <a:lnTo>
                      <a:pt x="573" y="80"/>
                    </a:lnTo>
                    <a:lnTo>
                      <a:pt x="582" y="78"/>
                    </a:lnTo>
                    <a:lnTo>
                      <a:pt x="591" y="75"/>
                    </a:lnTo>
                    <a:lnTo>
                      <a:pt x="601" y="73"/>
                    </a:lnTo>
                    <a:lnTo>
                      <a:pt x="610" y="70"/>
                    </a:lnTo>
                    <a:lnTo>
                      <a:pt x="618" y="68"/>
                    </a:lnTo>
                    <a:lnTo>
                      <a:pt x="627" y="68"/>
                    </a:lnTo>
                    <a:lnTo>
                      <a:pt x="637" y="72"/>
                    </a:lnTo>
                    <a:lnTo>
                      <a:pt x="634" y="77"/>
                    </a:lnTo>
                    <a:lnTo>
                      <a:pt x="631" y="82"/>
                    </a:lnTo>
                    <a:lnTo>
                      <a:pt x="624" y="86"/>
                    </a:lnTo>
                    <a:lnTo>
                      <a:pt x="618" y="92"/>
                    </a:lnTo>
                    <a:lnTo>
                      <a:pt x="602" y="99"/>
                    </a:lnTo>
                    <a:lnTo>
                      <a:pt x="592" y="110"/>
                    </a:lnTo>
                    <a:lnTo>
                      <a:pt x="602" y="106"/>
                    </a:lnTo>
                    <a:lnTo>
                      <a:pt x="614" y="101"/>
                    </a:lnTo>
                    <a:lnTo>
                      <a:pt x="624" y="97"/>
                    </a:lnTo>
                    <a:lnTo>
                      <a:pt x="637" y="93"/>
                    </a:lnTo>
                    <a:lnTo>
                      <a:pt x="649" y="88"/>
                    </a:lnTo>
                    <a:lnTo>
                      <a:pt x="661" y="83"/>
                    </a:lnTo>
                    <a:lnTo>
                      <a:pt x="672" y="78"/>
                    </a:lnTo>
                    <a:lnTo>
                      <a:pt x="686" y="75"/>
                    </a:lnTo>
                    <a:lnTo>
                      <a:pt x="680" y="80"/>
                    </a:lnTo>
                    <a:lnTo>
                      <a:pt x="669" y="85"/>
                    </a:lnTo>
                    <a:lnTo>
                      <a:pt x="659" y="92"/>
                    </a:lnTo>
                    <a:lnTo>
                      <a:pt x="655" y="99"/>
                    </a:lnTo>
                    <a:lnTo>
                      <a:pt x="669" y="95"/>
                    </a:lnTo>
                    <a:lnTo>
                      <a:pt x="684" y="91"/>
                    </a:lnTo>
                    <a:lnTo>
                      <a:pt x="699" y="85"/>
                    </a:lnTo>
                    <a:lnTo>
                      <a:pt x="715" y="81"/>
                    </a:lnTo>
                    <a:lnTo>
                      <a:pt x="728" y="75"/>
                    </a:lnTo>
                    <a:lnTo>
                      <a:pt x="741" y="70"/>
                    </a:lnTo>
                    <a:lnTo>
                      <a:pt x="754" y="64"/>
                    </a:lnTo>
                    <a:lnTo>
                      <a:pt x="767" y="59"/>
                    </a:lnTo>
                    <a:lnTo>
                      <a:pt x="776" y="57"/>
                    </a:lnTo>
                    <a:lnTo>
                      <a:pt x="785" y="59"/>
                    </a:lnTo>
                    <a:lnTo>
                      <a:pt x="778" y="67"/>
                    </a:lnTo>
                    <a:lnTo>
                      <a:pt x="770" y="77"/>
                    </a:lnTo>
                    <a:lnTo>
                      <a:pt x="759" y="85"/>
                    </a:lnTo>
                    <a:lnTo>
                      <a:pt x="747" y="94"/>
                    </a:lnTo>
                    <a:lnTo>
                      <a:pt x="732" y="101"/>
                    </a:lnTo>
                    <a:lnTo>
                      <a:pt x="719" y="111"/>
                    </a:lnTo>
                    <a:lnTo>
                      <a:pt x="705" y="119"/>
                    </a:lnTo>
                    <a:lnTo>
                      <a:pt x="693" y="129"/>
                    </a:lnTo>
                    <a:lnTo>
                      <a:pt x="705" y="123"/>
                    </a:lnTo>
                    <a:lnTo>
                      <a:pt x="718" y="116"/>
                    </a:lnTo>
                    <a:lnTo>
                      <a:pt x="732" y="110"/>
                    </a:lnTo>
                    <a:lnTo>
                      <a:pt x="747" y="105"/>
                    </a:lnTo>
                    <a:lnTo>
                      <a:pt x="760" y="98"/>
                    </a:lnTo>
                    <a:lnTo>
                      <a:pt x="775" y="93"/>
                    </a:lnTo>
                    <a:lnTo>
                      <a:pt x="789" y="88"/>
                    </a:lnTo>
                    <a:lnTo>
                      <a:pt x="804" y="83"/>
                    </a:lnTo>
                    <a:lnTo>
                      <a:pt x="804" y="89"/>
                    </a:lnTo>
                    <a:lnTo>
                      <a:pt x="795" y="92"/>
                    </a:lnTo>
                    <a:lnTo>
                      <a:pt x="788" y="96"/>
                    </a:lnTo>
                    <a:lnTo>
                      <a:pt x="779" y="99"/>
                    </a:lnTo>
                    <a:lnTo>
                      <a:pt x="772" y="103"/>
                    </a:lnTo>
                    <a:lnTo>
                      <a:pt x="760" y="111"/>
                    </a:lnTo>
                    <a:lnTo>
                      <a:pt x="756" y="120"/>
                    </a:lnTo>
                    <a:lnTo>
                      <a:pt x="767" y="114"/>
                    </a:lnTo>
                    <a:lnTo>
                      <a:pt x="781" y="109"/>
                    </a:lnTo>
                    <a:lnTo>
                      <a:pt x="795" y="102"/>
                    </a:lnTo>
                    <a:lnTo>
                      <a:pt x="810" y="97"/>
                    </a:lnTo>
                    <a:lnTo>
                      <a:pt x="824" y="92"/>
                    </a:lnTo>
                    <a:lnTo>
                      <a:pt x="841" y="89"/>
                    </a:lnTo>
                    <a:lnTo>
                      <a:pt x="855" y="86"/>
                    </a:lnTo>
                    <a:lnTo>
                      <a:pt x="871" y="89"/>
                    </a:lnTo>
                    <a:lnTo>
                      <a:pt x="871" y="97"/>
                    </a:lnTo>
                    <a:lnTo>
                      <a:pt x="864" y="106"/>
                    </a:lnTo>
                    <a:lnTo>
                      <a:pt x="852" y="113"/>
                    </a:lnTo>
                    <a:lnTo>
                      <a:pt x="845" y="124"/>
                    </a:lnTo>
                    <a:lnTo>
                      <a:pt x="852" y="124"/>
                    </a:lnTo>
                    <a:lnTo>
                      <a:pt x="865" y="124"/>
                    </a:lnTo>
                    <a:lnTo>
                      <a:pt x="876" y="125"/>
                    </a:lnTo>
                    <a:lnTo>
                      <a:pt x="879" y="131"/>
                    </a:lnTo>
                    <a:lnTo>
                      <a:pt x="876" y="133"/>
                    </a:lnTo>
                    <a:lnTo>
                      <a:pt x="871" y="134"/>
                    </a:lnTo>
                    <a:lnTo>
                      <a:pt x="862" y="134"/>
                    </a:lnTo>
                    <a:lnTo>
                      <a:pt x="855" y="135"/>
                    </a:lnTo>
                    <a:lnTo>
                      <a:pt x="845" y="134"/>
                    </a:lnTo>
                    <a:lnTo>
                      <a:pt x="836" y="134"/>
                    </a:lnTo>
                    <a:lnTo>
                      <a:pt x="829" y="134"/>
                    </a:lnTo>
                    <a:lnTo>
                      <a:pt x="823" y="134"/>
                    </a:lnTo>
                    <a:lnTo>
                      <a:pt x="813" y="131"/>
                    </a:lnTo>
                    <a:lnTo>
                      <a:pt x="808" y="131"/>
                    </a:lnTo>
                    <a:lnTo>
                      <a:pt x="808" y="135"/>
                    </a:lnTo>
                    <a:lnTo>
                      <a:pt x="813" y="141"/>
                    </a:lnTo>
                    <a:lnTo>
                      <a:pt x="817" y="145"/>
                    </a:lnTo>
                    <a:lnTo>
                      <a:pt x="819" y="150"/>
                    </a:lnTo>
                    <a:lnTo>
                      <a:pt x="814" y="159"/>
                    </a:lnTo>
                    <a:lnTo>
                      <a:pt x="807" y="166"/>
                    </a:lnTo>
                    <a:lnTo>
                      <a:pt x="795" y="170"/>
                    </a:lnTo>
                    <a:lnTo>
                      <a:pt x="782" y="172"/>
                    </a:lnTo>
                    <a:lnTo>
                      <a:pt x="770" y="172"/>
                    </a:lnTo>
                    <a:lnTo>
                      <a:pt x="763" y="170"/>
                    </a:lnTo>
                    <a:lnTo>
                      <a:pt x="757" y="167"/>
                    </a:lnTo>
                    <a:lnTo>
                      <a:pt x="756" y="164"/>
                    </a:lnTo>
                    <a:lnTo>
                      <a:pt x="757" y="161"/>
                    </a:lnTo>
                    <a:lnTo>
                      <a:pt x="756" y="159"/>
                    </a:lnTo>
                    <a:lnTo>
                      <a:pt x="748" y="157"/>
                    </a:lnTo>
                    <a:lnTo>
                      <a:pt x="746" y="162"/>
                    </a:lnTo>
                    <a:lnTo>
                      <a:pt x="744" y="167"/>
                    </a:lnTo>
                    <a:lnTo>
                      <a:pt x="741" y="172"/>
                    </a:lnTo>
                    <a:lnTo>
                      <a:pt x="728" y="177"/>
                    </a:lnTo>
                    <a:lnTo>
                      <a:pt x="719" y="180"/>
                    </a:lnTo>
                    <a:lnTo>
                      <a:pt x="710" y="182"/>
                    </a:lnTo>
                    <a:lnTo>
                      <a:pt x="702" y="184"/>
                    </a:lnTo>
                    <a:lnTo>
                      <a:pt x="691" y="185"/>
                    </a:lnTo>
                    <a:lnTo>
                      <a:pt x="681" y="186"/>
                    </a:lnTo>
                    <a:lnTo>
                      <a:pt x="671" y="187"/>
                    </a:lnTo>
                    <a:lnTo>
                      <a:pt x="662" y="190"/>
                    </a:lnTo>
                    <a:lnTo>
                      <a:pt x="652" y="190"/>
                    </a:lnTo>
                    <a:lnTo>
                      <a:pt x="643" y="191"/>
                    </a:lnTo>
                    <a:lnTo>
                      <a:pt x="634" y="192"/>
                    </a:lnTo>
                    <a:lnTo>
                      <a:pt x="626" y="194"/>
                    </a:lnTo>
                    <a:lnTo>
                      <a:pt x="615" y="194"/>
                    </a:lnTo>
                    <a:lnTo>
                      <a:pt x="607" y="195"/>
                    </a:lnTo>
                    <a:lnTo>
                      <a:pt x="596" y="196"/>
                    </a:lnTo>
                    <a:lnTo>
                      <a:pt x="588" y="199"/>
                    </a:lnTo>
                    <a:lnTo>
                      <a:pt x="582" y="201"/>
                    </a:lnTo>
                    <a:lnTo>
                      <a:pt x="582" y="206"/>
                    </a:lnTo>
                    <a:lnTo>
                      <a:pt x="582" y="210"/>
                    </a:lnTo>
                    <a:lnTo>
                      <a:pt x="588" y="213"/>
                    </a:lnTo>
                    <a:lnTo>
                      <a:pt x="601" y="208"/>
                    </a:lnTo>
                    <a:lnTo>
                      <a:pt x="615" y="205"/>
                    </a:lnTo>
                    <a:lnTo>
                      <a:pt x="629" y="204"/>
                    </a:lnTo>
                    <a:lnTo>
                      <a:pt x="640" y="207"/>
                    </a:lnTo>
                    <a:lnTo>
                      <a:pt x="643" y="208"/>
                    </a:lnTo>
                    <a:lnTo>
                      <a:pt x="645" y="209"/>
                    </a:lnTo>
                    <a:lnTo>
                      <a:pt x="634" y="212"/>
                    </a:lnTo>
                    <a:lnTo>
                      <a:pt x="624" y="214"/>
                    </a:lnTo>
                    <a:lnTo>
                      <a:pt x="617" y="215"/>
                    </a:lnTo>
                    <a:lnTo>
                      <a:pt x="621" y="218"/>
                    </a:lnTo>
                    <a:lnTo>
                      <a:pt x="631" y="219"/>
                    </a:lnTo>
                    <a:lnTo>
                      <a:pt x="642" y="220"/>
                    </a:lnTo>
                    <a:lnTo>
                      <a:pt x="650" y="223"/>
                    </a:lnTo>
                    <a:lnTo>
                      <a:pt x="655" y="228"/>
                    </a:lnTo>
                    <a:lnTo>
                      <a:pt x="655" y="231"/>
                    </a:lnTo>
                    <a:lnTo>
                      <a:pt x="650" y="234"/>
                    </a:lnTo>
                    <a:lnTo>
                      <a:pt x="643" y="235"/>
                    </a:lnTo>
                    <a:lnTo>
                      <a:pt x="637" y="237"/>
                    </a:lnTo>
                    <a:lnTo>
                      <a:pt x="629" y="235"/>
                    </a:lnTo>
                    <a:lnTo>
                      <a:pt x="620" y="234"/>
                    </a:lnTo>
                    <a:lnTo>
                      <a:pt x="611" y="233"/>
                    </a:lnTo>
                    <a:lnTo>
                      <a:pt x="602" y="232"/>
                    </a:lnTo>
                    <a:lnTo>
                      <a:pt x="586" y="227"/>
                    </a:lnTo>
                    <a:lnTo>
                      <a:pt x="573" y="223"/>
                    </a:lnTo>
                    <a:lnTo>
                      <a:pt x="570" y="248"/>
                    </a:lnTo>
                    <a:lnTo>
                      <a:pt x="574" y="248"/>
                    </a:lnTo>
                    <a:lnTo>
                      <a:pt x="579" y="245"/>
                    </a:lnTo>
                    <a:lnTo>
                      <a:pt x="582" y="244"/>
                    </a:lnTo>
                    <a:lnTo>
                      <a:pt x="585" y="248"/>
                    </a:lnTo>
                    <a:lnTo>
                      <a:pt x="583" y="250"/>
                    </a:lnTo>
                    <a:lnTo>
                      <a:pt x="582" y="254"/>
                    </a:lnTo>
                    <a:lnTo>
                      <a:pt x="579" y="260"/>
                    </a:lnTo>
                    <a:lnTo>
                      <a:pt x="576" y="267"/>
                    </a:lnTo>
                    <a:lnTo>
                      <a:pt x="572" y="272"/>
                    </a:lnTo>
                    <a:lnTo>
                      <a:pt x="567" y="278"/>
                    </a:lnTo>
                    <a:lnTo>
                      <a:pt x="563" y="281"/>
                    </a:lnTo>
                    <a:lnTo>
                      <a:pt x="558" y="285"/>
                    </a:lnTo>
                    <a:lnTo>
                      <a:pt x="547" y="283"/>
                    </a:lnTo>
                    <a:lnTo>
                      <a:pt x="539" y="277"/>
                    </a:lnTo>
                    <a:lnTo>
                      <a:pt x="542" y="273"/>
                    </a:lnTo>
                    <a:lnTo>
                      <a:pt x="548" y="272"/>
                    </a:lnTo>
                    <a:lnTo>
                      <a:pt x="553" y="269"/>
                    </a:lnTo>
                    <a:lnTo>
                      <a:pt x="555" y="267"/>
                    </a:lnTo>
                    <a:lnTo>
                      <a:pt x="542" y="257"/>
                    </a:lnTo>
                    <a:lnTo>
                      <a:pt x="536" y="248"/>
                    </a:lnTo>
                    <a:lnTo>
                      <a:pt x="535" y="238"/>
                    </a:lnTo>
                    <a:lnTo>
                      <a:pt x="538" y="228"/>
                    </a:lnTo>
                    <a:lnTo>
                      <a:pt x="542" y="217"/>
                    </a:lnTo>
                    <a:lnTo>
                      <a:pt x="548" y="206"/>
                    </a:lnTo>
                    <a:lnTo>
                      <a:pt x="553" y="196"/>
                    </a:lnTo>
                    <a:lnTo>
                      <a:pt x="558" y="185"/>
                    </a:lnTo>
                    <a:lnTo>
                      <a:pt x="547" y="190"/>
                    </a:lnTo>
                    <a:lnTo>
                      <a:pt x="477" y="272"/>
                    </a:lnTo>
                    <a:lnTo>
                      <a:pt x="466" y="271"/>
                    </a:lnTo>
                    <a:lnTo>
                      <a:pt x="462" y="270"/>
                    </a:lnTo>
                    <a:lnTo>
                      <a:pt x="456" y="266"/>
                    </a:lnTo>
                    <a:lnTo>
                      <a:pt x="456" y="262"/>
                    </a:lnTo>
                    <a:lnTo>
                      <a:pt x="453" y="254"/>
                    </a:lnTo>
                    <a:lnTo>
                      <a:pt x="450" y="248"/>
                    </a:lnTo>
                    <a:lnTo>
                      <a:pt x="443" y="250"/>
                    </a:lnTo>
                    <a:lnTo>
                      <a:pt x="440" y="255"/>
                    </a:lnTo>
                    <a:lnTo>
                      <a:pt x="437" y="261"/>
                    </a:lnTo>
                    <a:lnTo>
                      <a:pt x="436" y="269"/>
                    </a:lnTo>
                    <a:lnTo>
                      <a:pt x="434" y="276"/>
                    </a:lnTo>
                    <a:lnTo>
                      <a:pt x="433" y="285"/>
                    </a:lnTo>
                    <a:lnTo>
                      <a:pt x="431" y="292"/>
                    </a:lnTo>
                    <a:lnTo>
                      <a:pt x="431" y="302"/>
                    </a:lnTo>
                    <a:lnTo>
                      <a:pt x="424" y="304"/>
                    </a:lnTo>
                    <a:lnTo>
                      <a:pt x="421" y="293"/>
                    </a:lnTo>
                    <a:lnTo>
                      <a:pt x="421" y="283"/>
                    </a:lnTo>
                    <a:lnTo>
                      <a:pt x="421" y="272"/>
                    </a:lnTo>
                    <a:lnTo>
                      <a:pt x="422" y="261"/>
                    </a:lnTo>
                    <a:lnTo>
                      <a:pt x="424" y="251"/>
                    </a:lnTo>
                    <a:lnTo>
                      <a:pt x="427" y="240"/>
                    </a:lnTo>
                    <a:lnTo>
                      <a:pt x="428" y="230"/>
                    </a:lnTo>
                    <a:lnTo>
                      <a:pt x="431" y="220"/>
                    </a:lnTo>
                    <a:lnTo>
                      <a:pt x="419" y="228"/>
                    </a:lnTo>
                    <a:lnTo>
                      <a:pt x="414" y="240"/>
                    </a:lnTo>
                    <a:lnTo>
                      <a:pt x="411" y="245"/>
                    </a:lnTo>
                    <a:lnTo>
                      <a:pt x="408" y="252"/>
                    </a:lnTo>
                    <a:lnTo>
                      <a:pt x="405" y="257"/>
                    </a:lnTo>
                    <a:lnTo>
                      <a:pt x="402" y="263"/>
                    </a:lnTo>
                    <a:lnTo>
                      <a:pt x="399" y="269"/>
                    </a:lnTo>
                    <a:lnTo>
                      <a:pt x="395" y="275"/>
                    </a:lnTo>
                    <a:lnTo>
                      <a:pt x="387" y="279"/>
                    </a:lnTo>
                    <a:lnTo>
                      <a:pt x="380" y="285"/>
                    </a:lnTo>
                    <a:lnTo>
                      <a:pt x="371" y="283"/>
                    </a:lnTo>
                    <a:lnTo>
                      <a:pt x="367" y="279"/>
                    </a:lnTo>
                    <a:lnTo>
                      <a:pt x="364" y="275"/>
                    </a:lnTo>
                    <a:lnTo>
                      <a:pt x="364" y="272"/>
                    </a:lnTo>
                    <a:lnTo>
                      <a:pt x="362" y="261"/>
                    </a:lnTo>
                    <a:lnTo>
                      <a:pt x="361" y="253"/>
                    </a:lnTo>
                    <a:lnTo>
                      <a:pt x="351" y="262"/>
                    </a:lnTo>
                    <a:lnTo>
                      <a:pt x="343" y="274"/>
                    </a:lnTo>
                    <a:lnTo>
                      <a:pt x="338" y="284"/>
                    </a:lnTo>
                    <a:lnTo>
                      <a:pt x="332" y="293"/>
                    </a:lnTo>
                    <a:lnTo>
                      <a:pt x="324" y="289"/>
                    </a:lnTo>
                    <a:lnTo>
                      <a:pt x="324" y="284"/>
                    </a:lnTo>
                    <a:lnTo>
                      <a:pt x="326" y="278"/>
                    </a:lnTo>
                    <a:lnTo>
                      <a:pt x="327" y="274"/>
                    </a:lnTo>
                    <a:lnTo>
                      <a:pt x="324" y="267"/>
                    </a:lnTo>
                    <a:lnTo>
                      <a:pt x="324" y="259"/>
                    </a:lnTo>
                    <a:lnTo>
                      <a:pt x="324" y="251"/>
                    </a:lnTo>
                    <a:lnTo>
                      <a:pt x="324" y="244"/>
                    </a:lnTo>
                    <a:lnTo>
                      <a:pt x="314" y="250"/>
                    </a:lnTo>
                    <a:lnTo>
                      <a:pt x="310" y="258"/>
                    </a:lnTo>
                    <a:lnTo>
                      <a:pt x="305" y="267"/>
                    </a:lnTo>
                    <a:lnTo>
                      <a:pt x="303" y="275"/>
                    </a:lnTo>
                    <a:lnTo>
                      <a:pt x="297" y="283"/>
                    </a:lnTo>
                    <a:lnTo>
                      <a:pt x="291" y="291"/>
                    </a:lnTo>
                    <a:lnTo>
                      <a:pt x="281" y="297"/>
                    </a:lnTo>
                    <a:lnTo>
                      <a:pt x="267" y="304"/>
                    </a:lnTo>
                    <a:lnTo>
                      <a:pt x="267" y="298"/>
                    </a:lnTo>
                    <a:lnTo>
                      <a:pt x="269" y="294"/>
                    </a:lnTo>
                    <a:lnTo>
                      <a:pt x="272" y="288"/>
                    </a:lnTo>
                    <a:lnTo>
                      <a:pt x="276" y="285"/>
                    </a:lnTo>
                    <a:lnTo>
                      <a:pt x="265" y="289"/>
                    </a:lnTo>
                    <a:lnTo>
                      <a:pt x="256" y="295"/>
                    </a:lnTo>
                    <a:lnTo>
                      <a:pt x="247" y="301"/>
                    </a:lnTo>
                    <a:lnTo>
                      <a:pt x="238" y="307"/>
                    </a:lnTo>
                    <a:lnTo>
                      <a:pt x="246" y="295"/>
                    </a:lnTo>
                    <a:lnTo>
                      <a:pt x="256" y="285"/>
                    </a:lnTo>
                    <a:lnTo>
                      <a:pt x="267" y="274"/>
                    </a:lnTo>
                    <a:lnTo>
                      <a:pt x="281" y="263"/>
                    </a:lnTo>
                    <a:lnTo>
                      <a:pt x="291" y="252"/>
                    </a:lnTo>
                    <a:lnTo>
                      <a:pt x="301" y="241"/>
                    </a:lnTo>
                    <a:lnTo>
                      <a:pt x="308" y="230"/>
                    </a:lnTo>
                    <a:lnTo>
                      <a:pt x="313" y="218"/>
                    </a:lnTo>
                    <a:lnTo>
                      <a:pt x="305" y="221"/>
                    </a:lnTo>
                    <a:lnTo>
                      <a:pt x="303" y="227"/>
                    </a:lnTo>
                    <a:lnTo>
                      <a:pt x="300" y="233"/>
                    </a:lnTo>
                    <a:lnTo>
                      <a:pt x="294" y="239"/>
                    </a:lnTo>
                    <a:lnTo>
                      <a:pt x="279" y="249"/>
                    </a:lnTo>
                    <a:lnTo>
                      <a:pt x="265" y="260"/>
                    </a:lnTo>
                    <a:lnTo>
                      <a:pt x="256" y="265"/>
                    </a:lnTo>
                    <a:lnTo>
                      <a:pt x="248" y="270"/>
                    </a:lnTo>
                    <a:lnTo>
                      <a:pt x="240" y="274"/>
                    </a:lnTo>
                    <a:lnTo>
                      <a:pt x="231" y="279"/>
                    </a:lnTo>
                    <a:lnTo>
                      <a:pt x="219" y="280"/>
                    </a:lnTo>
                    <a:lnTo>
                      <a:pt x="212" y="279"/>
                    </a:lnTo>
                    <a:lnTo>
                      <a:pt x="218" y="273"/>
                    </a:lnTo>
                    <a:lnTo>
                      <a:pt x="228" y="269"/>
                    </a:lnTo>
                    <a:lnTo>
                      <a:pt x="237" y="261"/>
                    </a:lnTo>
                    <a:lnTo>
                      <a:pt x="246" y="255"/>
                    </a:lnTo>
                    <a:lnTo>
                      <a:pt x="232" y="255"/>
                    </a:lnTo>
                    <a:lnTo>
                      <a:pt x="219" y="259"/>
                    </a:lnTo>
                    <a:lnTo>
                      <a:pt x="205" y="263"/>
                    </a:lnTo>
                    <a:lnTo>
                      <a:pt x="190" y="267"/>
                    </a:lnTo>
                    <a:lnTo>
                      <a:pt x="190" y="257"/>
                    </a:lnTo>
                    <a:lnTo>
                      <a:pt x="197" y="250"/>
                    </a:lnTo>
                    <a:lnTo>
                      <a:pt x="189" y="250"/>
                    </a:lnTo>
                    <a:lnTo>
                      <a:pt x="180" y="254"/>
                    </a:lnTo>
                    <a:lnTo>
                      <a:pt x="171" y="257"/>
                    </a:lnTo>
                    <a:lnTo>
                      <a:pt x="164" y="258"/>
                    </a:lnTo>
                    <a:lnTo>
                      <a:pt x="152" y="259"/>
                    </a:lnTo>
                    <a:lnTo>
                      <a:pt x="142" y="260"/>
                    </a:lnTo>
                    <a:lnTo>
                      <a:pt x="145" y="258"/>
                    </a:lnTo>
                    <a:lnTo>
                      <a:pt x="155" y="251"/>
                    </a:lnTo>
                    <a:lnTo>
                      <a:pt x="168" y="244"/>
                    </a:lnTo>
                    <a:lnTo>
                      <a:pt x="183" y="239"/>
                    </a:lnTo>
                    <a:lnTo>
                      <a:pt x="197" y="236"/>
                    </a:lnTo>
                    <a:lnTo>
                      <a:pt x="210" y="232"/>
                    </a:lnTo>
                    <a:lnTo>
                      <a:pt x="225" y="227"/>
                    </a:lnTo>
                    <a:lnTo>
                      <a:pt x="238" y="222"/>
                    </a:lnTo>
                    <a:lnTo>
                      <a:pt x="253" y="218"/>
                    </a:lnTo>
                    <a:lnTo>
                      <a:pt x="250" y="215"/>
                    </a:lnTo>
                    <a:lnTo>
                      <a:pt x="120" y="248"/>
                    </a:lnTo>
                    <a:lnTo>
                      <a:pt x="105" y="249"/>
                    </a:lnTo>
                    <a:lnTo>
                      <a:pt x="91" y="250"/>
                    </a:lnTo>
                    <a:lnTo>
                      <a:pt x="76" y="250"/>
                    </a:lnTo>
                    <a:lnTo>
                      <a:pt x="63" y="250"/>
                    </a:lnTo>
                    <a:lnTo>
                      <a:pt x="69" y="245"/>
                    </a:lnTo>
                    <a:lnTo>
                      <a:pt x="77" y="242"/>
                    </a:lnTo>
                    <a:lnTo>
                      <a:pt x="86" y="239"/>
                    </a:lnTo>
                    <a:lnTo>
                      <a:pt x="95" y="237"/>
                    </a:lnTo>
                    <a:lnTo>
                      <a:pt x="102" y="234"/>
                    </a:lnTo>
                    <a:lnTo>
                      <a:pt x="111" y="232"/>
                    </a:lnTo>
                    <a:lnTo>
                      <a:pt x="118" y="228"/>
                    </a:lnTo>
                    <a:lnTo>
                      <a:pt x="127" y="225"/>
                    </a:lnTo>
                    <a:lnTo>
                      <a:pt x="115" y="225"/>
                    </a:lnTo>
                    <a:lnTo>
                      <a:pt x="105" y="226"/>
                    </a:lnTo>
                    <a:lnTo>
                      <a:pt x="95" y="227"/>
                    </a:lnTo>
                    <a:lnTo>
                      <a:pt x="85" y="231"/>
                    </a:lnTo>
                    <a:lnTo>
                      <a:pt x="73" y="233"/>
                    </a:lnTo>
                    <a:lnTo>
                      <a:pt x="64" y="235"/>
                    </a:lnTo>
                    <a:lnTo>
                      <a:pt x="54" y="236"/>
                    </a:lnTo>
                    <a:lnTo>
                      <a:pt x="45" y="237"/>
                    </a:lnTo>
                    <a:lnTo>
                      <a:pt x="44" y="231"/>
                    </a:lnTo>
                    <a:lnTo>
                      <a:pt x="48" y="225"/>
                    </a:lnTo>
                    <a:lnTo>
                      <a:pt x="54" y="220"/>
                    </a:lnTo>
                    <a:lnTo>
                      <a:pt x="55" y="215"/>
                    </a:lnTo>
                    <a:lnTo>
                      <a:pt x="47" y="217"/>
                    </a:lnTo>
                    <a:lnTo>
                      <a:pt x="38" y="222"/>
                    </a:lnTo>
                    <a:lnTo>
                      <a:pt x="26" y="226"/>
                    </a:lnTo>
                    <a:lnTo>
                      <a:pt x="15" y="228"/>
                    </a:lnTo>
                    <a:lnTo>
                      <a:pt x="17" y="221"/>
                    </a:lnTo>
                    <a:lnTo>
                      <a:pt x="25" y="216"/>
                    </a:lnTo>
                    <a:lnTo>
                      <a:pt x="34" y="210"/>
                    </a:lnTo>
                    <a:lnTo>
                      <a:pt x="45" y="206"/>
                    </a:lnTo>
                    <a:lnTo>
                      <a:pt x="55" y="202"/>
                    </a:lnTo>
                    <a:lnTo>
                      <a:pt x="66" y="198"/>
                    </a:lnTo>
                    <a:lnTo>
                      <a:pt x="74" y="192"/>
                    </a:lnTo>
                    <a:lnTo>
                      <a:pt x="82" y="188"/>
                    </a:lnTo>
                    <a:lnTo>
                      <a:pt x="70" y="190"/>
                    </a:lnTo>
                    <a:lnTo>
                      <a:pt x="60" y="194"/>
                    </a:lnTo>
                    <a:lnTo>
                      <a:pt x="50" y="198"/>
                    </a:lnTo>
                    <a:lnTo>
                      <a:pt x="41" y="203"/>
                    </a:lnTo>
                    <a:lnTo>
                      <a:pt x="31" y="206"/>
                    </a:lnTo>
                    <a:lnTo>
                      <a:pt x="20" y="209"/>
                    </a:lnTo>
                    <a:lnTo>
                      <a:pt x="10" y="212"/>
                    </a:lnTo>
                    <a:lnTo>
                      <a:pt x="0" y="213"/>
                    </a:lnTo>
                    <a:lnTo>
                      <a:pt x="6" y="204"/>
                    </a:lnTo>
                    <a:lnTo>
                      <a:pt x="17" y="196"/>
                    </a:lnTo>
                    <a:lnTo>
                      <a:pt x="29" y="187"/>
                    </a:lnTo>
                    <a:lnTo>
                      <a:pt x="41" y="180"/>
                    </a:lnTo>
                    <a:lnTo>
                      <a:pt x="32" y="181"/>
                    </a:lnTo>
                    <a:lnTo>
                      <a:pt x="25" y="184"/>
                    </a:lnTo>
                    <a:lnTo>
                      <a:pt x="16" y="186"/>
                    </a:lnTo>
                    <a:lnTo>
                      <a:pt x="7" y="188"/>
                    </a:lnTo>
                    <a:lnTo>
                      <a:pt x="9" y="182"/>
                    </a:lnTo>
                    <a:lnTo>
                      <a:pt x="16" y="177"/>
                    </a:lnTo>
                    <a:lnTo>
                      <a:pt x="23" y="172"/>
                    </a:lnTo>
                    <a:lnTo>
                      <a:pt x="34" y="169"/>
                    </a:lnTo>
                    <a:lnTo>
                      <a:pt x="47" y="164"/>
                    </a:lnTo>
                    <a:lnTo>
                      <a:pt x="61" y="162"/>
                    </a:lnTo>
                    <a:lnTo>
                      <a:pt x="74" y="161"/>
                    </a:lnTo>
                    <a:lnTo>
                      <a:pt x="89" y="159"/>
                    </a:lnTo>
                    <a:lnTo>
                      <a:pt x="79" y="153"/>
                    </a:lnTo>
                    <a:lnTo>
                      <a:pt x="69" y="152"/>
                    </a:lnTo>
                    <a:lnTo>
                      <a:pt x="58" y="150"/>
                    </a:lnTo>
                    <a:lnTo>
                      <a:pt x="55" y="145"/>
                    </a:lnTo>
                    <a:lnTo>
                      <a:pt x="57" y="139"/>
                    </a:lnTo>
                    <a:lnTo>
                      <a:pt x="63" y="136"/>
                    </a:lnTo>
                    <a:lnTo>
                      <a:pt x="70" y="133"/>
                    </a:lnTo>
                    <a:lnTo>
                      <a:pt x="79" y="131"/>
                    </a:lnTo>
                    <a:lnTo>
                      <a:pt x="83" y="134"/>
                    </a:lnTo>
                    <a:lnTo>
                      <a:pt x="91" y="136"/>
                    </a:lnTo>
                    <a:lnTo>
                      <a:pt x="99" y="135"/>
                    </a:lnTo>
                    <a:lnTo>
                      <a:pt x="108" y="135"/>
                    </a:lnTo>
                    <a:lnTo>
                      <a:pt x="115" y="133"/>
                    </a:lnTo>
                    <a:lnTo>
                      <a:pt x="124" y="133"/>
                    </a:lnTo>
                    <a:lnTo>
                      <a:pt x="133" y="132"/>
                    </a:lnTo>
                    <a:lnTo>
                      <a:pt x="142" y="134"/>
                    </a:lnTo>
                    <a:lnTo>
                      <a:pt x="149" y="127"/>
                    </a:lnTo>
                    <a:lnTo>
                      <a:pt x="152" y="120"/>
                    </a:lnTo>
                    <a:lnTo>
                      <a:pt x="143" y="117"/>
                    </a:lnTo>
                    <a:lnTo>
                      <a:pt x="136" y="117"/>
                    </a:lnTo>
                    <a:lnTo>
                      <a:pt x="127" y="116"/>
                    </a:lnTo>
                    <a:lnTo>
                      <a:pt x="118" y="117"/>
                    </a:lnTo>
                    <a:lnTo>
                      <a:pt x="110" y="117"/>
                    </a:lnTo>
                    <a:lnTo>
                      <a:pt x="101" y="117"/>
                    </a:lnTo>
                    <a:lnTo>
                      <a:pt x="92" y="115"/>
                    </a:lnTo>
                    <a:lnTo>
                      <a:pt x="86" y="113"/>
                    </a:lnTo>
                    <a:lnTo>
                      <a:pt x="85" y="107"/>
                    </a:lnTo>
                    <a:lnTo>
                      <a:pt x="83" y="100"/>
                    </a:lnTo>
                    <a:lnTo>
                      <a:pt x="82" y="94"/>
                    </a:lnTo>
                    <a:lnTo>
                      <a:pt x="86" y="89"/>
                    </a:lnTo>
                    <a:lnTo>
                      <a:pt x="96" y="83"/>
                    </a:lnTo>
                    <a:lnTo>
                      <a:pt x="111" y="78"/>
                    </a:lnTo>
                    <a:lnTo>
                      <a:pt x="130" y="85"/>
                    </a:lnTo>
                    <a:lnTo>
                      <a:pt x="130" y="79"/>
                    </a:lnTo>
                    <a:lnTo>
                      <a:pt x="129" y="75"/>
                    </a:lnTo>
                    <a:lnTo>
                      <a:pt x="124" y="68"/>
                    </a:lnTo>
                    <a:lnTo>
                      <a:pt x="127" y="64"/>
                    </a:lnTo>
                    <a:lnTo>
                      <a:pt x="133" y="65"/>
                    </a:lnTo>
                    <a:lnTo>
                      <a:pt x="140" y="70"/>
                    </a:lnTo>
                    <a:lnTo>
                      <a:pt x="146" y="75"/>
                    </a:lnTo>
                    <a:lnTo>
                      <a:pt x="149" y="83"/>
                    </a:lnTo>
                    <a:lnTo>
                      <a:pt x="155" y="74"/>
                    </a:lnTo>
                    <a:lnTo>
                      <a:pt x="161" y="64"/>
                    </a:lnTo>
                    <a:lnTo>
                      <a:pt x="162" y="55"/>
                    </a:lnTo>
                    <a:lnTo>
                      <a:pt x="156" y="48"/>
                    </a:lnTo>
                    <a:lnTo>
                      <a:pt x="161" y="41"/>
                    </a:lnTo>
                    <a:lnTo>
                      <a:pt x="171" y="37"/>
                    </a:lnTo>
                    <a:lnTo>
                      <a:pt x="180" y="42"/>
                    </a:lnTo>
                    <a:lnTo>
                      <a:pt x="186" y="48"/>
                    </a:lnTo>
                    <a:lnTo>
                      <a:pt x="189" y="55"/>
                    </a:lnTo>
                    <a:lnTo>
                      <a:pt x="193" y="61"/>
                    </a:lnTo>
                    <a:lnTo>
                      <a:pt x="197" y="58"/>
                    </a:lnTo>
                    <a:lnTo>
                      <a:pt x="200" y="54"/>
                    </a:lnTo>
                    <a:lnTo>
                      <a:pt x="202" y="48"/>
                    </a:lnTo>
                    <a:lnTo>
                      <a:pt x="205" y="45"/>
                    </a:lnTo>
                    <a:lnTo>
                      <a:pt x="206" y="37"/>
                    </a:lnTo>
                    <a:lnTo>
                      <a:pt x="212" y="29"/>
                    </a:lnTo>
                    <a:lnTo>
                      <a:pt x="221" y="23"/>
                    </a:lnTo>
                    <a:lnTo>
                      <a:pt x="234" y="19"/>
                    </a:lnTo>
                    <a:lnTo>
                      <a:pt x="235" y="22"/>
                    </a:lnTo>
                    <a:lnTo>
                      <a:pt x="234" y="27"/>
                    </a:lnTo>
                    <a:lnTo>
                      <a:pt x="229" y="31"/>
                    </a:lnTo>
                    <a:lnTo>
                      <a:pt x="227" y="37"/>
                    </a:lnTo>
                    <a:lnTo>
                      <a:pt x="222" y="43"/>
                    </a:lnTo>
                    <a:lnTo>
                      <a:pt x="218" y="49"/>
                    </a:lnTo>
                    <a:lnTo>
                      <a:pt x="213" y="56"/>
                    </a:lnTo>
                    <a:lnTo>
                      <a:pt x="210" y="62"/>
                    </a:lnTo>
                    <a:lnTo>
                      <a:pt x="206" y="67"/>
                    </a:lnTo>
                    <a:lnTo>
                      <a:pt x="205" y="74"/>
                    </a:lnTo>
                    <a:lnTo>
                      <a:pt x="202" y="79"/>
                    </a:lnTo>
                    <a:lnTo>
                      <a:pt x="202" y="85"/>
                    </a:lnTo>
                    <a:lnTo>
                      <a:pt x="209" y="80"/>
                    </a:lnTo>
                    <a:lnTo>
                      <a:pt x="216" y="72"/>
                    </a:lnTo>
                    <a:lnTo>
                      <a:pt x="224" y="61"/>
                    </a:lnTo>
                    <a:lnTo>
                      <a:pt x="235" y="50"/>
                    </a:lnTo>
                    <a:lnTo>
                      <a:pt x="247" y="40"/>
                    </a:lnTo>
                    <a:lnTo>
                      <a:pt x="260" y="31"/>
                    </a:lnTo>
                    <a:lnTo>
                      <a:pt x="267" y="32"/>
                    </a:lnTo>
                    <a:lnTo>
                      <a:pt x="266" y="38"/>
                    </a:lnTo>
                    <a:lnTo>
                      <a:pt x="260" y="43"/>
                    </a:lnTo>
                    <a:lnTo>
                      <a:pt x="260" y="48"/>
                    </a:lnTo>
                    <a:lnTo>
                      <a:pt x="256" y="53"/>
                    </a:lnTo>
                    <a:lnTo>
                      <a:pt x="257" y="61"/>
                    </a:lnTo>
                    <a:lnTo>
                      <a:pt x="276" y="50"/>
                    </a:lnTo>
                    <a:lnTo>
                      <a:pt x="278" y="59"/>
                    </a:lnTo>
                    <a:lnTo>
                      <a:pt x="275" y="70"/>
                    </a:lnTo>
                    <a:lnTo>
                      <a:pt x="267" y="80"/>
                    </a:lnTo>
                    <a:lnTo>
                      <a:pt x="265" y="91"/>
                    </a:lnTo>
                    <a:lnTo>
                      <a:pt x="267" y="91"/>
                    </a:lnTo>
                    <a:lnTo>
                      <a:pt x="273" y="79"/>
                    </a:lnTo>
                    <a:lnTo>
                      <a:pt x="284" y="68"/>
                    </a:lnTo>
                    <a:lnTo>
                      <a:pt x="292" y="57"/>
                    </a:lnTo>
                    <a:lnTo>
                      <a:pt x="305" y="47"/>
                    </a:lnTo>
                    <a:lnTo>
                      <a:pt x="317" y="37"/>
                    </a:lnTo>
                    <a:lnTo>
                      <a:pt x="330" y="27"/>
                    </a:lnTo>
                    <a:lnTo>
                      <a:pt x="345" y="18"/>
                    </a:lnTo>
                    <a:lnTo>
                      <a:pt x="361" y="10"/>
                    </a:lnTo>
                    <a:lnTo>
                      <a:pt x="365" y="6"/>
                    </a:lnTo>
                    <a:lnTo>
                      <a:pt x="371" y="3"/>
                    </a:lnTo>
                    <a:lnTo>
                      <a:pt x="379" y="0"/>
                    </a:lnTo>
                    <a:lnTo>
                      <a:pt x="387" y="0"/>
                    </a:lnTo>
                    <a:lnTo>
                      <a:pt x="380" y="6"/>
                    </a:lnTo>
                    <a:lnTo>
                      <a:pt x="374" y="12"/>
                    </a:lnTo>
                    <a:lnTo>
                      <a:pt x="367" y="19"/>
                    </a:lnTo>
                    <a:lnTo>
                      <a:pt x="361" y="26"/>
                    </a:lnTo>
                    <a:lnTo>
                      <a:pt x="354" y="31"/>
                    </a:lnTo>
                    <a:lnTo>
                      <a:pt x="348" y="38"/>
                    </a:lnTo>
                    <a:lnTo>
                      <a:pt x="342" y="44"/>
                    </a:lnTo>
                    <a:lnTo>
                      <a:pt x="339" y="50"/>
                    </a:lnTo>
                    <a:close/>
                  </a:path>
                </a:pathLst>
              </a:custGeom>
              <a:solidFill>
                <a:srgbClr val="DE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38" name="Freeform 498"/>
              <p:cNvSpPr>
                <a:spLocks/>
              </p:cNvSpPr>
              <p:nvPr/>
            </p:nvSpPr>
            <p:spPr bwMode="auto">
              <a:xfrm>
                <a:off x="4004" y="13024"/>
                <a:ext cx="27" cy="35"/>
              </a:xfrm>
              <a:custGeom>
                <a:avLst/>
                <a:gdLst>
                  <a:gd name="T0" fmla="*/ 0 w 81"/>
                  <a:gd name="T1" fmla="*/ 1 h 70"/>
                  <a:gd name="T2" fmla="*/ 0 w 81"/>
                  <a:gd name="T3" fmla="*/ 1 h 70"/>
                  <a:gd name="T4" fmla="*/ 0 w 81"/>
                  <a:gd name="T5" fmla="*/ 1 h 70"/>
                  <a:gd name="T6" fmla="*/ 0 w 81"/>
                  <a:gd name="T7" fmla="*/ 1 h 70"/>
                  <a:gd name="T8" fmla="*/ 0 w 81"/>
                  <a:gd name="T9" fmla="*/ 1 h 70"/>
                  <a:gd name="T10" fmla="*/ 0 w 81"/>
                  <a:gd name="T11" fmla="*/ 1 h 70"/>
                  <a:gd name="T12" fmla="*/ 0 w 81"/>
                  <a:gd name="T13" fmla="*/ 1 h 70"/>
                  <a:gd name="T14" fmla="*/ 0 w 81"/>
                  <a:gd name="T15" fmla="*/ 1 h 70"/>
                  <a:gd name="T16" fmla="*/ 0 w 81"/>
                  <a:gd name="T17" fmla="*/ 0 h 70"/>
                  <a:gd name="T18" fmla="*/ 0 w 81"/>
                  <a:gd name="T19" fmla="*/ 1 h 70"/>
                  <a:gd name="T20" fmla="*/ 0 w 81"/>
                  <a:gd name="T21" fmla="*/ 1 h 70"/>
                  <a:gd name="T22" fmla="*/ 0 w 81"/>
                  <a:gd name="T23" fmla="*/ 1 h 70"/>
                  <a:gd name="T24" fmla="*/ 0 w 81"/>
                  <a:gd name="T25" fmla="*/ 1 h 70"/>
                  <a:gd name="T26" fmla="*/ 0 w 81"/>
                  <a:gd name="T27" fmla="*/ 1 h 70"/>
                  <a:gd name="T28" fmla="*/ 0 w 81"/>
                  <a:gd name="T29" fmla="*/ 1 h 70"/>
                  <a:gd name="T30" fmla="*/ 0 w 81"/>
                  <a:gd name="T31" fmla="*/ 1 h 70"/>
                  <a:gd name="T32" fmla="*/ 0 w 81"/>
                  <a:gd name="T33" fmla="*/ 1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1"/>
                  <a:gd name="T52" fmla="*/ 0 h 70"/>
                  <a:gd name="T53" fmla="*/ 81 w 81"/>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1" h="70">
                    <a:moveTo>
                      <a:pt x="0" y="70"/>
                    </a:moveTo>
                    <a:lnTo>
                      <a:pt x="4" y="58"/>
                    </a:lnTo>
                    <a:lnTo>
                      <a:pt x="11" y="48"/>
                    </a:lnTo>
                    <a:lnTo>
                      <a:pt x="19" y="39"/>
                    </a:lnTo>
                    <a:lnTo>
                      <a:pt x="30" y="30"/>
                    </a:lnTo>
                    <a:lnTo>
                      <a:pt x="40" y="21"/>
                    </a:lnTo>
                    <a:lnTo>
                      <a:pt x="54" y="14"/>
                    </a:lnTo>
                    <a:lnTo>
                      <a:pt x="67" y="6"/>
                    </a:lnTo>
                    <a:lnTo>
                      <a:pt x="81" y="0"/>
                    </a:lnTo>
                    <a:lnTo>
                      <a:pt x="74" y="8"/>
                    </a:lnTo>
                    <a:lnTo>
                      <a:pt x="65" y="18"/>
                    </a:lnTo>
                    <a:lnTo>
                      <a:pt x="55" y="26"/>
                    </a:lnTo>
                    <a:lnTo>
                      <a:pt x="46" y="36"/>
                    </a:lnTo>
                    <a:lnTo>
                      <a:pt x="35" y="44"/>
                    </a:lnTo>
                    <a:lnTo>
                      <a:pt x="23" y="53"/>
                    </a:lnTo>
                    <a:lnTo>
                      <a:pt x="11" y="61"/>
                    </a:lnTo>
                    <a:lnTo>
                      <a:pt x="0" y="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39" name="Freeform 499"/>
              <p:cNvSpPr>
                <a:spLocks/>
              </p:cNvSpPr>
              <p:nvPr/>
            </p:nvSpPr>
            <p:spPr bwMode="auto">
              <a:xfrm>
                <a:off x="3922" y="13024"/>
                <a:ext cx="36" cy="46"/>
              </a:xfrm>
              <a:custGeom>
                <a:avLst/>
                <a:gdLst>
                  <a:gd name="T0" fmla="*/ 0 w 108"/>
                  <a:gd name="T1" fmla="*/ 0 h 92"/>
                  <a:gd name="T2" fmla="*/ 0 w 108"/>
                  <a:gd name="T3" fmla="*/ 1 h 92"/>
                  <a:gd name="T4" fmla="*/ 0 w 108"/>
                  <a:gd name="T5" fmla="*/ 1 h 92"/>
                  <a:gd name="T6" fmla="*/ 0 w 108"/>
                  <a:gd name="T7" fmla="*/ 1 h 92"/>
                  <a:gd name="T8" fmla="*/ 0 w 108"/>
                  <a:gd name="T9" fmla="*/ 1 h 92"/>
                  <a:gd name="T10" fmla="*/ 0 w 108"/>
                  <a:gd name="T11" fmla="*/ 1 h 92"/>
                  <a:gd name="T12" fmla="*/ 0 w 108"/>
                  <a:gd name="T13" fmla="*/ 1 h 92"/>
                  <a:gd name="T14" fmla="*/ 0 w 108"/>
                  <a:gd name="T15" fmla="*/ 1 h 92"/>
                  <a:gd name="T16" fmla="*/ 0 w 108"/>
                  <a:gd name="T17" fmla="*/ 1 h 92"/>
                  <a:gd name="T18" fmla="*/ 0 w 108"/>
                  <a:gd name="T19" fmla="*/ 1 h 92"/>
                  <a:gd name="T20" fmla="*/ 0 w 108"/>
                  <a:gd name="T21" fmla="*/ 1 h 92"/>
                  <a:gd name="T22" fmla="*/ 0 w 108"/>
                  <a:gd name="T23" fmla="*/ 1 h 92"/>
                  <a:gd name="T24" fmla="*/ 0 w 108"/>
                  <a:gd name="T25" fmla="*/ 1 h 92"/>
                  <a:gd name="T26" fmla="*/ 0 w 108"/>
                  <a:gd name="T27" fmla="*/ 1 h 92"/>
                  <a:gd name="T28" fmla="*/ 0 w 108"/>
                  <a:gd name="T29" fmla="*/ 1 h 92"/>
                  <a:gd name="T30" fmla="*/ 0 w 108"/>
                  <a:gd name="T31" fmla="*/ 1 h 92"/>
                  <a:gd name="T32" fmla="*/ 0 w 108"/>
                  <a:gd name="T33" fmla="*/ 0 h 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8"/>
                  <a:gd name="T52" fmla="*/ 0 h 92"/>
                  <a:gd name="T53" fmla="*/ 108 w 108"/>
                  <a:gd name="T54" fmla="*/ 92 h 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8" h="92">
                    <a:moveTo>
                      <a:pt x="108" y="0"/>
                    </a:moveTo>
                    <a:lnTo>
                      <a:pt x="102" y="12"/>
                    </a:lnTo>
                    <a:lnTo>
                      <a:pt x="93" y="26"/>
                    </a:lnTo>
                    <a:lnTo>
                      <a:pt x="80" y="38"/>
                    </a:lnTo>
                    <a:lnTo>
                      <a:pt x="67" y="50"/>
                    </a:lnTo>
                    <a:lnTo>
                      <a:pt x="50" y="60"/>
                    </a:lnTo>
                    <a:lnTo>
                      <a:pt x="34" y="71"/>
                    </a:lnTo>
                    <a:lnTo>
                      <a:pt x="16" y="81"/>
                    </a:lnTo>
                    <a:lnTo>
                      <a:pt x="0" y="92"/>
                    </a:lnTo>
                    <a:lnTo>
                      <a:pt x="10" y="79"/>
                    </a:lnTo>
                    <a:lnTo>
                      <a:pt x="23" y="66"/>
                    </a:lnTo>
                    <a:lnTo>
                      <a:pt x="36" y="55"/>
                    </a:lnTo>
                    <a:lnTo>
                      <a:pt x="50" y="43"/>
                    </a:lnTo>
                    <a:lnTo>
                      <a:pt x="63" y="32"/>
                    </a:lnTo>
                    <a:lnTo>
                      <a:pt x="79" y="21"/>
                    </a:lnTo>
                    <a:lnTo>
                      <a:pt x="92" y="9"/>
                    </a:lnTo>
                    <a:lnTo>
                      <a:pt x="10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40" name="Freeform 500"/>
              <p:cNvSpPr>
                <a:spLocks/>
              </p:cNvSpPr>
              <p:nvPr/>
            </p:nvSpPr>
            <p:spPr bwMode="auto">
              <a:xfrm>
                <a:off x="4008" y="13197"/>
                <a:ext cx="9" cy="15"/>
              </a:xfrm>
              <a:custGeom>
                <a:avLst/>
                <a:gdLst>
                  <a:gd name="T0" fmla="*/ 0 w 26"/>
                  <a:gd name="T1" fmla="*/ 0 h 30"/>
                  <a:gd name="T2" fmla="*/ 0 w 26"/>
                  <a:gd name="T3" fmla="*/ 0 h 30"/>
                  <a:gd name="T4" fmla="*/ 0 w 26"/>
                  <a:gd name="T5" fmla="*/ 1 h 30"/>
                  <a:gd name="T6" fmla="*/ 0 w 26"/>
                  <a:gd name="T7" fmla="*/ 1 h 30"/>
                  <a:gd name="T8" fmla="*/ 0 w 26"/>
                  <a:gd name="T9" fmla="*/ 1 h 30"/>
                  <a:gd name="T10" fmla="*/ 0 w 26"/>
                  <a:gd name="T11" fmla="*/ 1 h 30"/>
                  <a:gd name="T12" fmla="*/ 0 w 26"/>
                  <a:gd name="T13" fmla="*/ 0 h 30"/>
                  <a:gd name="T14" fmla="*/ 0 60000 65536"/>
                  <a:gd name="T15" fmla="*/ 0 60000 65536"/>
                  <a:gd name="T16" fmla="*/ 0 60000 65536"/>
                  <a:gd name="T17" fmla="*/ 0 60000 65536"/>
                  <a:gd name="T18" fmla="*/ 0 60000 65536"/>
                  <a:gd name="T19" fmla="*/ 0 60000 65536"/>
                  <a:gd name="T20" fmla="*/ 0 60000 65536"/>
                  <a:gd name="T21" fmla="*/ 0 w 26"/>
                  <a:gd name="T22" fmla="*/ 0 h 30"/>
                  <a:gd name="T23" fmla="*/ 26 w 26"/>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0">
                    <a:moveTo>
                      <a:pt x="15" y="0"/>
                    </a:moveTo>
                    <a:lnTo>
                      <a:pt x="26" y="0"/>
                    </a:lnTo>
                    <a:lnTo>
                      <a:pt x="0" y="30"/>
                    </a:lnTo>
                    <a:lnTo>
                      <a:pt x="2" y="19"/>
                    </a:lnTo>
                    <a:lnTo>
                      <a:pt x="6" y="12"/>
                    </a:lnTo>
                    <a:lnTo>
                      <a:pt x="10" y="5"/>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41" name="Freeform 501"/>
              <p:cNvSpPr>
                <a:spLocks/>
              </p:cNvSpPr>
              <p:nvPr/>
            </p:nvSpPr>
            <p:spPr bwMode="auto">
              <a:xfrm>
                <a:off x="4020" y="13175"/>
                <a:ext cx="7" cy="5"/>
              </a:xfrm>
              <a:custGeom>
                <a:avLst/>
                <a:gdLst>
                  <a:gd name="T0" fmla="*/ 0 w 22"/>
                  <a:gd name="T1" fmla="*/ 0 h 8"/>
                  <a:gd name="T2" fmla="*/ 0 w 22"/>
                  <a:gd name="T3" fmla="*/ 0 h 8"/>
                  <a:gd name="T4" fmla="*/ 0 w 22"/>
                  <a:gd name="T5" fmla="*/ 1 h 8"/>
                  <a:gd name="T6" fmla="*/ 0 w 22"/>
                  <a:gd name="T7" fmla="*/ 1 h 8"/>
                  <a:gd name="T8" fmla="*/ 0 w 22"/>
                  <a:gd name="T9" fmla="*/ 0 h 8"/>
                  <a:gd name="T10" fmla="*/ 0 60000 65536"/>
                  <a:gd name="T11" fmla="*/ 0 60000 65536"/>
                  <a:gd name="T12" fmla="*/ 0 60000 65536"/>
                  <a:gd name="T13" fmla="*/ 0 60000 65536"/>
                  <a:gd name="T14" fmla="*/ 0 60000 65536"/>
                  <a:gd name="T15" fmla="*/ 0 w 22"/>
                  <a:gd name="T16" fmla="*/ 0 h 8"/>
                  <a:gd name="T17" fmla="*/ 22 w 22"/>
                  <a:gd name="T18" fmla="*/ 8 h 8"/>
                </a:gdLst>
                <a:ahLst/>
                <a:cxnLst>
                  <a:cxn ang="T10">
                    <a:pos x="T0" y="T1"/>
                  </a:cxn>
                  <a:cxn ang="T11">
                    <a:pos x="T2" y="T3"/>
                  </a:cxn>
                  <a:cxn ang="T12">
                    <a:pos x="T4" y="T5"/>
                  </a:cxn>
                  <a:cxn ang="T13">
                    <a:pos x="T6" y="T7"/>
                  </a:cxn>
                  <a:cxn ang="T14">
                    <a:pos x="T8" y="T9"/>
                  </a:cxn>
                </a:cxnLst>
                <a:rect l="T15" t="T16" r="T17" b="T18"/>
                <a:pathLst>
                  <a:path w="22" h="8">
                    <a:moveTo>
                      <a:pt x="7" y="0"/>
                    </a:moveTo>
                    <a:lnTo>
                      <a:pt x="22" y="0"/>
                    </a:lnTo>
                    <a:lnTo>
                      <a:pt x="0" y="8"/>
                    </a:lnTo>
                    <a:lnTo>
                      <a:pt x="4" y="4"/>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42" name="Freeform 502"/>
              <p:cNvSpPr>
                <a:spLocks/>
              </p:cNvSpPr>
              <p:nvPr/>
            </p:nvSpPr>
            <p:spPr bwMode="auto">
              <a:xfrm>
                <a:off x="4061" y="12808"/>
                <a:ext cx="13" cy="5"/>
              </a:xfrm>
              <a:custGeom>
                <a:avLst/>
                <a:gdLst>
                  <a:gd name="T0" fmla="*/ 0 w 40"/>
                  <a:gd name="T1" fmla="*/ 0 h 11"/>
                  <a:gd name="T2" fmla="*/ 0 w 40"/>
                  <a:gd name="T3" fmla="*/ 0 h 11"/>
                  <a:gd name="T4" fmla="*/ 0 w 40"/>
                  <a:gd name="T5" fmla="*/ 0 h 11"/>
                  <a:gd name="T6" fmla="*/ 0 w 40"/>
                  <a:gd name="T7" fmla="*/ 0 h 11"/>
                  <a:gd name="T8" fmla="*/ 0 w 40"/>
                  <a:gd name="T9" fmla="*/ 0 h 11"/>
                  <a:gd name="T10" fmla="*/ 0 60000 65536"/>
                  <a:gd name="T11" fmla="*/ 0 60000 65536"/>
                  <a:gd name="T12" fmla="*/ 0 60000 65536"/>
                  <a:gd name="T13" fmla="*/ 0 60000 65536"/>
                  <a:gd name="T14" fmla="*/ 0 60000 65536"/>
                  <a:gd name="T15" fmla="*/ 0 w 40"/>
                  <a:gd name="T16" fmla="*/ 0 h 11"/>
                  <a:gd name="T17" fmla="*/ 40 w 40"/>
                  <a:gd name="T18" fmla="*/ 11 h 11"/>
                </a:gdLst>
                <a:ahLst/>
                <a:cxnLst>
                  <a:cxn ang="T10">
                    <a:pos x="T0" y="T1"/>
                  </a:cxn>
                  <a:cxn ang="T11">
                    <a:pos x="T2" y="T3"/>
                  </a:cxn>
                  <a:cxn ang="T12">
                    <a:pos x="T4" y="T5"/>
                  </a:cxn>
                  <a:cxn ang="T13">
                    <a:pos x="T6" y="T7"/>
                  </a:cxn>
                  <a:cxn ang="T14">
                    <a:pos x="T8" y="T9"/>
                  </a:cxn>
                </a:cxnLst>
                <a:rect l="T15" t="T16" r="T17" b="T18"/>
                <a:pathLst>
                  <a:path w="40" h="11">
                    <a:moveTo>
                      <a:pt x="11" y="0"/>
                    </a:moveTo>
                    <a:lnTo>
                      <a:pt x="40" y="0"/>
                    </a:lnTo>
                    <a:lnTo>
                      <a:pt x="0" y="11"/>
                    </a:lnTo>
                    <a:lnTo>
                      <a:pt x="7" y="6"/>
                    </a:lnTo>
                    <a:lnTo>
                      <a:pt x="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43" name="Freeform 503"/>
              <p:cNvSpPr>
                <a:spLocks/>
              </p:cNvSpPr>
              <p:nvPr/>
            </p:nvSpPr>
            <p:spPr bwMode="auto">
              <a:xfrm>
                <a:off x="4530" y="13364"/>
                <a:ext cx="4" cy="17"/>
              </a:xfrm>
              <a:custGeom>
                <a:avLst/>
                <a:gdLst>
                  <a:gd name="T0" fmla="*/ 0 w 12"/>
                  <a:gd name="T1" fmla="*/ 0 h 35"/>
                  <a:gd name="T2" fmla="*/ 0 w 12"/>
                  <a:gd name="T3" fmla="*/ 0 h 35"/>
                  <a:gd name="T4" fmla="*/ 0 w 12"/>
                  <a:gd name="T5" fmla="*/ 0 h 35"/>
                  <a:gd name="T6" fmla="*/ 0 w 12"/>
                  <a:gd name="T7" fmla="*/ 0 h 35"/>
                  <a:gd name="T8" fmla="*/ 0 w 12"/>
                  <a:gd name="T9" fmla="*/ 0 h 35"/>
                  <a:gd name="T10" fmla="*/ 0 w 12"/>
                  <a:gd name="T11" fmla="*/ 0 h 35"/>
                  <a:gd name="T12" fmla="*/ 0 w 12"/>
                  <a:gd name="T13" fmla="*/ 0 h 35"/>
                  <a:gd name="T14" fmla="*/ 0 60000 65536"/>
                  <a:gd name="T15" fmla="*/ 0 60000 65536"/>
                  <a:gd name="T16" fmla="*/ 0 60000 65536"/>
                  <a:gd name="T17" fmla="*/ 0 60000 65536"/>
                  <a:gd name="T18" fmla="*/ 0 60000 65536"/>
                  <a:gd name="T19" fmla="*/ 0 60000 65536"/>
                  <a:gd name="T20" fmla="*/ 0 60000 65536"/>
                  <a:gd name="T21" fmla="*/ 0 w 12"/>
                  <a:gd name="T22" fmla="*/ 0 h 35"/>
                  <a:gd name="T23" fmla="*/ 12 w 12"/>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5">
                    <a:moveTo>
                      <a:pt x="12" y="14"/>
                    </a:moveTo>
                    <a:lnTo>
                      <a:pt x="0" y="35"/>
                    </a:lnTo>
                    <a:lnTo>
                      <a:pt x="0" y="0"/>
                    </a:lnTo>
                    <a:lnTo>
                      <a:pt x="2" y="3"/>
                    </a:lnTo>
                    <a:lnTo>
                      <a:pt x="3" y="8"/>
                    </a:lnTo>
                    <a:lnTo>
                      <a:pt x="6" y="12"/>
                    </a:lnTo>
                    <a:lnTo>
                      <a:pt x="12"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44" name="Freeform 504"/>
              <p:cNvSpPr>
                <a:spLocks/>
              </p:cNvSpPr>
              <p:nvPr/>
            </p:nvSpPr>
            <p:spPr bwMode="auto">
              <a:xfrm>
                <a:off x="4047" y="13113"/>
                <a:ext cx="14" cy="7"/>
              </a:xfrm>
              <a:custGeom>
                <a:avLst/>
                <a:gdLst>
                  <a:gd name="T0" fmla="*/ 0 w 41"/>
                  <a:gd name="T1" fmla="*/ 1 h 14"/>
                  <a:gd name="T2" fmla="*/ 0 w 41"/>
                  <a:gd name="T3" fmla="*/ 1 h 14"/>
                  <a:gd name="T4" fmla="*/ 0 w 41"/>
                  <a:gd name="T5" fmla="*/ 1 h 14"/>
                  <a:gd name="T6" fmla="*/ 0 w 41"/>
                  <a:gd name="T7" fmla="*/ 1 h 14"/>
                  <a:gd name="T8" fmla="*/ 0 w 41"/>
                  <a:gd name="T9" fmla="*/ 0 h 14"/>
                  <a:gd name="T10" fmla="*/ 0 w 41"/>
                  <a:gd name="T11" fmla="*/ 0 h 14"/>
                  <a:gd name="T12" fmla="*/ 0 w 41"/>
                  <a:gd name="T13" fmla="*/ 1 h 14"/>
                  <a:gd name="T14" fmla="*/ 0 60000 65536"/>
                  <a:gd name="T15" fmla="*/ 0 60000 65536"/>
                  <a:gd name="T16" fmla="*/ 0 60000 65536"/>
                  <a:gd name="T17" fmla="*/ 0 60000 65536"/>
                  <a:gd name="T18" fmla="*/ 0 60000 65536"/>
                  <a:gd name="T19" fmla="*/ 0 60000 65536"/>
                  <a:gd name="T20" fmla="*/ 0 60000 65536"/>
                  <a:gd name="T21" fmla="*/ 0 w 41"/>
                  <a:gd name="T22" fmla="*/ 0 h 14"/>
                  <a:gd name="T23" fmla="*/ 41 w 41"/>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14">
                    <a:moveTo>
                      <a:pt x="41" y="3"/>
                    </a:moveTo>
                    <a:lnTo>
                      <a:pt x="33" y="14"/>
                    </a:lnTo>
                    <a:lnTo>
                      <a:pt x="0" y="10"/>
                    </a:lnTo>
                    <a:lnTo>
                      <a:pt x="5" y="3"/>
                    </a:lnTo>
                    <a:lnTo>
                      <a:pt x="17" y="0"/>
                    </a:lnTo>
                    <a:lnTo>
                      <a:pt x="29" y="0"/>
                    </a:lnTo>
                    <a:lnTo>
                      <a:pt x="4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31767" name="Group 505"/>
            <p:cNvGrpSpPr>
              <a:grpSpLocks/>
            </p:cNvGrpSpPr>
            <p:nvPr/>
          </p:nvGrpSpPr>
          <p:grpSpPr bwMode="auto">
            <a:xfrm>
              <a:off x="3122" y="12794"/>
              <a:ext cx="1388" cy="426"/>
              <a:chOff x="3122" y="12794"/>
              <a:chExt cx="1388" cy="426"/>
            </a:xfrm>
          </p:grpSpPr>
          <p:sp>
            <p:nvSpPr>
              <p:cNvPr id="31845" name="Freeform 506"/>
              <p:cNvSpPr>
                <a:spLocks/>
              </p:cNvSpPr>
              <p:nvPr/>
            </p:nvSpPr>
            <p:spPr bwMode="auto">
              <a:xfrm>
                <a:off x="4049" y="13143"/>
                <a:ext cx="9" cy="11"/>
              </a:xfrm>
              <a:custGeom>
                <a:avLst/>
                <a:gdLst>
                  <a:gd name="T0" fmla="*/ 0 w 26"/>
                  <a:gd name="T1" fmla="*/ 0 h 21"/>
                  <a:gd name="T2" fmla="*/ 0 w 26"/>
                  <a:gd name="T3" fmla="*/ 1 h 21"/>
                  <a:gd name="T4" fmla="*/ 0 w 26"/>
                  <a:gd name="T5" fmla="*/ 1 h 21"/>
                  <a:gd name="T6" fmla="*/ 0 w 26"/>
                  <a:gd name="T7" fmla="*/ 1 h 21"/>
                  <a:gd name="T8" fmla="*/ 0 w 26"/>
                  <a:gd name="T9" fmla="*/ 1 h 21"/>
                  <a:gd name="T10" fmla="*/ 0 w 26"/>
                  <a:gd name="T11" fmla="*/ 1 h 21"/>
                  <a:gd name="T12" fmla="*/ 0 w 26"/>
                  <a:gd name="T13" fmla="*/ 1 h 21"/>
                  <a:gd name="T14" fmla="*/ 0 w 26"/>
                  <a:gd name="T15" fmla="*/ 0 h 21"/>
                  <a:gd name="T16" fmla="*/ 0 w 26"/>
                  <a:gd name="T17" fmla="*/ 0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1"/>
                  <a:gd name="T29" fmla="*/ 26 w 26"/>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1">
                    <a:moveTo>
                      <a:pt x="26" y="0"/>
                    </a:moveTo>
                    <a:lnTo>
                      <a:pt x="22" y="6"/>
                    </a:lnTo>
                    <a:lnTo>
                      <a:pt x="17" y="15"/>
                    </a:lnTo>
                    <a:lnTo>
                      <a:pt x="9" y="19"/>
                    </a:lnTo>
                    <a:lnTo>
                      <a:pt x="0" y="21"/>
                    </a:lnTo>
                    <a:lnTo>
                      <a:pt x="3" y="13"/>
                    </a:lnTo>
                    <a:lnTo>
                      <a:pt x="10" y="5"/>
                    </a:lnTo>
                    <a:lnTo>
                      <a:pt x="17" y="0"/>
                    </a:lnTo>
                    <a:lnTo>
                      <a:pt x="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46" name="Freeform 507"/>
              <p:cNvSpPr>
                <a:spLocks/>
              </p:cNvSpPr>
              <p:nvPr/>
            </p:nvSpPr>
            <p:spPr bwMode="auto">
              <a:xfrm>
                <a:off x="4044" y="13202"/>
                <a:ext cx="7" cy="16"/>
              </a:xfrm>
              <a:custGeom>
                <a:avLst/>
                <a:gdLst>
                  <a:gd name="T0" fmla="*/ 0 w 21"/>
                  <a:gd name="T1" fmla="*/ 0 h 32"/>
                  <a:gd name="T2" fmla="*/ 0 w 21"/>
                  <a:gd name="T3" fmla="*/ 1 h 32"/>
                  <a:gd name="T4" fmla="*/ 0 w 21"/>
                  <a:gd name="T5" fmla="*/ 1 h 32"/>
                  <a:gd name="T6" fmla="*/ 0 w 21"/>
                  <a:gd name="T7" fmla="*/ 1 h 32"/>
                  <a:gd name="T8" fmla="*/ 0 w 21"/>
                  <a:gd name="T9" fmla="*/ 1 h 32"/>
                  <a:gd name="T10" fmla="*/ 0 w 21"/>
                  <a:gd name="T11" fmla="*/ 1 h 32"/>
                  <a:gd name="T12" fmla="*/ 0 w 21"/>
                  <a:gd name="T13" fmla="*/ 1 h 32"/>
                  <a:gd name="T14" fmla="*/ 0 w 21"/>
                  <a:gd name="T15" fmla="*/ 1 h 32"/>
                  <a:gd name="T16" fmla="*/ 0 w 21"/>
                  <a:gd name="T17" fmla="*/ 0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2"/>
                  <a:gd name="T29" fmla="*/ 21 w 21"/>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2">
                    <a:moveTo>
                      <a:pt x="19" y="0"/>
                    </a:moveTo>
                    <a:lnTo>
                      <a:pt x="21" y="8"/>
                    </a:lnTo>
                    <a:lnTo>
                      <a:pt x="16" y="18"/>
                    </a:lnTo>
                    <a:lnTo>
                      <a:pt x="6" y="24"/>
                    </a:lnTo>
                    <a:lnTo>
                      <a:pt x="0" y="32"/>
                    </a:lnTo>
                    <a:lnTo>
                      <a:pt x="2" y="23"/>
                    </a:lnTo>
                    <a:lnTo>
                      <a:pt x="6" y="17"/>
                    </a:lnTo>
                    <a:lnTo>
                      <a:pt x="12" y="8"/>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47" name="Freeform 508"/>
              <p:cNvSpPr>
                <a:spLocks/>
              </p:cNvSpPr>
              <p:nvPr/>
            </p:nvSpPr>
            <p:spPr bwMode="auto">
              <a:xfrm>
                <a:off x="4056" y="13176"/>
                <a:ext cx="12" cy="13"/>
              </a:xfrm>
              <a:custGeom>
                <a:avLst/>
                <a:gdLst>
                  <a:gd name="T0" fmla="*/ 0 w 36"/>
                  <a:gd name="T1" fmla="*/ 1 h 25"/>
                  <a:gd name="T2" fmla="*/ 0 w 36"/>
                  <a:gd name="T3" fmla="*/ 1 h 25"/>
                  <a:gd name="T4" fmla="*/ 0 w 36"/>
                  <a:gd name="T5" fmla="*/ 1 h 25"/>
                  <a:gd name="T6" fmla="*/ 0 w 36"/>
                  <a:gd name="T7" fmla="*/ 1 h 25"/>
                  <a:gd name="T8" fmla="*/ 0 w 36"/>
                  <a:gd name="T9" fmla="*/ 1 h 25"/>
                  <a:gd name="T10" fmla="*/ 0 w 36"/>
                  <a:gd name="T11" fmla="*/ 1 h 25"/>
                  <a:gd name="T12" fmla="*/ 0 w 36"/>
                  <a:gd name="T13" fmla="*/ 1 h 25"/>
                  <a:gd name="T14" fmla="*/ 0 w 36"/>
                  <a:gd name="T15" fmla="*/ 0 h 25"/>
                  <a:gd name="T16" fmla="*/ 0 w 36"/>
                  <a:gd name="T17" fmla="*/ 1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25"/>
                  <a:gd name="T29" fmla="*/ 36 w 36"/>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25">
                    <a:moveTo>
                      <a:pt x="36" y="3"/>
                    </a:moveTo>
                    <a:lnTo>
                      <a:pt x="22" y="25"/>
                    </a:lnTo>
                    <a:lnTo>
                      <a:pt x="0" y="22"/>
                    </a:lnTo>
                    <a:lnTo>
                      <a:pt x="7" y="15"/>
                    </a:lnTo>
                    <a:lnTo>
                      <a:pt x="15" y="7"/>
                    </a:lnTo>
                    <a:lnTo>
                      <a:pt x="17" y="3"/>
                    </a:lnTo>
                    <a:lnTo>
                      <a:pt x="22" y="1"/>
                    </a:lnTo>
                    <a:lnTo>
                      <a:pt x="28" y="0"/>
                    </a:lnTo>
                    <a:lnTo>
                      <a:pt x="3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48" name="Freeform 509"/>
              <p:cNvSpPr>
                <a:spLocks/>
              </p:cNvSpPr>
              <p:nvPr/>
            </p:nvSpPr>
            <p:spPr bwMode="auto">
              <a:xfrm>
                <a:off x="4080" y="12987"/>
                <a:ext cx="7" cy="9"/>
              </a:xfrm>
              <a:custGeom>
                <a:avLst/>
                <a:gdLst>
                  <a:gd name="T0" fmla="*/ 0 w 19"/>
                  <a:gd name="T1" fmla="*/ 0 h 20"/>
                  <a:gd name="T2" fmla="*/ 0 w 19"/>
                  <a:gd name="T3" fmla="*/ 0 h 20"/>
                  <a:gd name="T4" fmla="*/ 0 w 19"/>
                  <a:gd name="T5" fmla="*/ 0 h 20"/>
                  <a:gd name="T6" fmla="*/ 0 w 19"/>
                  <a:gd name="T7" fmla="*/ 0 h 20"/>
                  <a:gd name="T8" fmla="*/ 0 w 19"/>
                  <a:gd name="T9" fmla="*/ 0 h 20"/>
                  <a:gd name="T10" fmla="*/ 0 w 19"/>
                  <a:gd name="T11" fmla="*/ 0 h 20"/>
                  <a:gd name="T12" fmla="*/ 0 w 19"/>
                  <a:gd name="T13" fmla="*/ 0 h 20"/>
                  <a:gd name="T14" fmla="*/ 0 60000 65536"/>
                  <a:gd name="T15" fmla="*/ 0 60000 65536"/>
                  <a:gd name="T16" fmla="*/ 0 60000 65536"/>
                  <a:gd name="T17" fmla="*/ 0 60000 65536"/>
                  <a:gd name="T18" fmla="*/ 0 60000 65536"/>
                  <a:gd name="T19" fmla="*/ 0 60000 65536"/>
                  <a:gd name="T20" fmla="*/ 0 60000 65536"/>
                  <a:gd name="T21" fmla="*/ 0 w 19"/>
                  <a:gd name="T22" fmla="*/ 0 h 20"/>
                  <a:gd name="T23" fmla="*/ 19 w 19"/>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0">
                    <a:moveTo>
                      <a:pt x="12" y="0"/>
                    </a:moveTo>
                    <a:lnTo>
                      <a:pt x="19" y="16"/>
                    </a:lnTo>
                    <a:lnTo>
                      <a:pt x="0" y="20"/>
                    </a:lnTo>
                    <a:lnTo>
                      <a:pt x="0" y="14"/>
                    </a:lnTo>
                    <a:lnTo>
                      <a:pt x="2" y="10"/>
                    </a:lnTo>
                    <a:lnTo>
                      <a:pt x="5" y="4"/>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49" name="Freeform 510"/>
              <p:cNvSpPr>
                <a:spLocks/>
              </p:cNvSpPr>
              <p:nvPr/>
            </p:nvSpPr>
            <p:spPr bwMode="auto">
              <a:xfrm>
                <a:off x="4071" y="13148"/>
                <a:ext cx="13" cy="10"/>
              </a:xfrm>
              <a:custGeom>
                <a:avLst/>
                <a:gdLst>
                  <a:gd name="T0" fmla="*/ 0 w 41"/>
                  <a:gd name="T1" fmla="*/ 0 h 19"/>
                  <a:gd name="T2" fmla="*/ 0 w 41"/>
                  <a:gd name="T3" fmla="*/ 0 h 19"/>
                  <a:gd name="T4" fmla="*/ 0 w 41"/>
                  <a:gd name="T5" fmla="*/ 1 h 19"/>
                  <a:gd name="T6" fmla="*/ 0 w 41"/>
                  <a:gd name="T7" fmla="*/ 1 h 19"/>
                  <a:gd name="T8" fmla="*/ 0 w 41"/>
                  <a:gd name="T9" fmla="*/ 1 h 19"/>
                  <a:gd name="T10" fmla="*/ 0 w 41"/>
                  <a:gd name="T11" fmla="*/ 1 h 19"/>
                  <a:gd name="T12" fmla="*/ 0 w 41"/>
                  <a:gd name="T13" fmla="*/ 1 h 19"/>
                  <a:gd name="T14" fmla="*/ 0 w 41"/>
                  <a:gd name="T15" fmla="*/ 0 h 19"/>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19"/>
                  <a:gd name="T26" fmla="*/ 41 w 41"/>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19">
                    <a:moveTo>
                      <a:pt x="8" y="0"/>
                    </a:moveTo>
                    <a:lnTo>
                      <a:pt x="41" y="0"/>
                    </a:lnTo>
                    <a:lnTo>
                      <a:pt x="35" y="9"/>
                    </a:lnTo>
                    <a:lnTo>
                      <a:pt x="25" y="17"/>
                    </a:lnTo>
                    <a:lnTo>
                      <a:pt x="12" y="19"/>
                    </a:lnTo>
                    <a:lnTo>
                      <a:pt x="0" y="16"/>
                    </a:lnTo>
                    <a:lnTo>
                      <a:pt x="5" y="7"/>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50" name="Freeform 511"/>
              <p:cNvSpPr>
                <a:spLocks/>
              </p:cNvSpPr>
              <p:nvPr/>
            </p:nvSpPr>
            <p:spPr bwMode="auto">
              <a:xfrm>
                <a:off x="4084" y="13118"/>
                <a:ext cx="13" cy="13"/>
              </a:xfrm>
              <a:custGeom>
                <a:avLst/>
                <a:gdLst>
                  <a:gd name="T0" fmla="*/ 0 w 38"/>
                  <a:gd name="T1" fmla="*/ 1 h 26"/>
                  <a:gd name="T2" fmla="*/ 0 w 38"/>
                  <a:gd name="T3" fmla="*/ 0 h 26"/>
                  <a:gd name="T4" fmla="*/ 0 w 38"/>
                  <a:gd name="T5" fmla="*/ 1 h 26"/>
                  <a:gd name="T6" fmla="*/ 0 w 38"/>
                  <a:gd name="T7" fmla="*/ 1 h 26"/>
                  <a:gd name="T8" fmla="*/ 0 w 38"/>
                  <a:gd name="T9" fmla="*/ 1 h 26"/>
                  <a:gd name="T10" fmla="*/ 0 w 38"/>
                  <a:gd name="T11" fmla="*/ 1 h 26"/>
                  <a:gd name="T12" fmla="*/ 0 w 38"/>
                  <a:gd name="T13" fmla="*/ 1 h 26"/>
                  <a:gd name="T14" fmla="*/ 0 w 38"/>
                  <a:gd name="T15" fmla="*/ 1 h 26"/>
                  <a:gd name="T16" fmla="*/ 0 w 38"/>
                  <a:gd name="T17" fmla="*/ 1 h 26"/>
                  <a:gd name="T18" fmla="*/ 0 w 38"/>
                  <a:gd name="T19" fmla="*/ 1 h 26"/>
                  <a:gd name="T20" fmla="*/ 0 w 38"/>
                  <a:gd name="T21" fmla="*/ 1 h 26"/>
                  <a:gd name="T22" fmla="*/ 0 w 38"/>
                  <a:gd name="T23" fmla="*/ 1 h 26"/>
                  <a:gd name="T24" fmla="*/ 0 w 38"/>
                  <a:gd name="T25" fmla="*/ 1 h 26"/>
                  <a:gd name="T26" fmla="*/ 0 w 38"/>
                  <a:gd name="T27" fmla="*/ 1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8"/>
                  <a:gd name="T43" fmla="*/ 0 h 26"/>
                  <a:gd name="T44" fmla="*/ 38 w 38"/>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8" h="26">
                    <a:moveTo>
                      <a:pt x="19" y="1"/>
                    </a:moveTo>
                    <a:lnTo>
                      <a:pt x="25" y="0"/>
                    </a:lnTo>
                    <a:lnTo>
                      <a:pt x="30" y="2"/>
                    </a:lnTo>
                    <a:lnTo>
                      <a:pt x="33" y="6"/>
                    </a:lnTo>
                    <a:lnTo>
                      <a:pt x="38" y="10"/>
                    </a:lnTo>
                    <a:lnTo>
                      <a:pt x="35" y="26"/>
                    </a:lnTo>
                    <a:lnTo>
                      <a:pt x="26" y="25"/>
                    </a:lnTo>
                    <a:lnTo>
                      <a:pt x="19" y="23"/>
                    </a:lnTo>
                    <a:lnTo>
                      <a:pt x="10" y="19"/>
                    </a:lnTo>
                    <a:lnTo>
                      <a:pt x="4" y="17"/>
                    </a:lnTo>
                    <a:lnTo>
                      <a:pt x="0" y="13"/>
                    </a:lnTo>
                    <a:lnTo>
                      <a:pt x="0" y="9"/>
                    </a:lnTo>
                    <a:lnTo>
                      <a:pt x="4" y="5"/>
                    </a:lnTo>
                    <a:lnTo>
                      <a:pt x="19"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51" name="Freeform 512"/>
              <p:cNvSpPr>
                <a:spLocks/>
              </p:cNvSpPr>
              <p:nvPr/>
            </p:nvSpPr>
            <p:spPr bwMode="auto">
              <a:xfrm>
                <a:off x="4094" y="13083"/>
                <a:ext cx="14" cy="18"/>
              </a:xfrm>
              <a:custGeom>
                <a:avLst/>
                <a:gdLst>
                  <a:gd name="T0" fmla="*/ 0 w 41"/>
                  <a:gd name="T1" fmla="*/ 1 h 36"/>
                  <a:gd name="T2" fmla="*/ 0 w 41"/>
                  <a:gd name="T3" fmla="*/ 0 h 36"/>
                  <a:gd name="T4" fmla="*/ 0 w 41"/>
                  <a:gd name="T5" fmla="*/ 1 h 36"/>
                  <a:gd name="T6" fmla="*/ 0 w 41"/>
                  <a:gd name="T7" fmla="*/ 1 h 36"/>
                  <a:gd name="T8" fmla="*/ 0 w 41"/>
                  <a:gd name="T9" fmla="*/ 1 h 36"/>
                  <a:gd name="T10" fmla="*/ 0 w 41"/>
                  <a:gd name="T11" fmla="*/ 1 h 36"/>
                  <a:gd name="T12" fmla="*/ 0 w 41"/>
                  <a:gd name="T13" fmla="*/ 1 h 36"/>
                  <a:gd name="T14" fmla="*/ 0 w 41"/>
                  <a:gd name="T15" fmla="*/ 1 h 36"/>
                  <a:gd name="T16" fmla="*/ 0 w 41"/>
                  <a:gd name="T17" fmla="*/ 1 h 36"/>
                  <a:gd name="T18" fmla="*/ 0 w 41"/>
                  <a:gd name="T19" fmla="*/ 1 h 36"/>
                  <a:gd name="T20" fmla="*/ 0 w 41"/>
                  <a:gd name="T21" fmla="*/ 1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
                  <a:gd name="T34" fmla="*/ 0 h 36"/>
                  <a:gd name="T35" fmla="*/ 41 w 41"/>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 h="36">
                    <a:moveTo>
                      <a:pt x="12" y="5"/>
                    </a:moveTo>
                    <a:lnTo>
                      <a:pt x="21" y="0"/>
                    </a:lnTo>
                    <a:lnTo>
                      <a:pt x="30" y="2"/>
                    </a:lnTo>
                    <a:lnTo>
                      <a:pt x="36" y="7"/>
                    </a:lnTo>
                    <a:lnTo>
                      <a:pt x="41" y="12"/>
                    </a:lnTo>
                    <a:lnTo>
                      <a:pt x="37" y="36"/>
                    </a:lnTo>
                    <a:lnTo>
                      <a:pt x="0" y="31"/>
                    </a:lnTo>
                    <a:lnTo>
                      <a:pt x="2" y="25"/>
                    </a:lnTo>
                    <a:lnTo>
                      <a:pt x="6" y="18"/>
                    </a:lnTo>
                    <a:lnTo>
                      <a:pt x="9" y="11"/>
                    </a:lnTo>
                    <a:lnTo>
                      <a:pt x="12"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52" name="Freeform 513"/>
              <p:cNvSpPr>
                <a:spLocks/>
              </p:cNvSpPr>
              <p:nvPr/>
            </p:nvSpPr>
            <p:spPr bwMode="auto">
              <a:xfrm>
                <a:off x="4090" y="13182"/>
                <a:ext cx="6" cy="15"/>
              </a:xfrm>
              <a:custGeom>
                <a:avLst/>
                <a:gdLst>
                  <a:gd name="T0" fmla="*/ 0 w 16"/>
                  <a:gd name="T1" fmla="*/ 0 h 30"/>
                  <a:gd name="T2" fmla="*/ 0 w 16"/>
                  <a:gd name="T3" fmla="*/ 0 h 30"/>
                  <a:gd name="T4" fmla="*/ 0 w 16"/>
                  <a:gd name="T5" fmla="*/ 1 h 30"/>
                  <a:gd name="T6" fmla="*/ 0 w 16"/>
                  <a:gd name="T7" fmla="*/ 1 h 30"/>
                  <a:gd name="T8" fmla="*/ 0 w 16"/>
                  <a:gd name="T9" fmla="*/ 1 h 30"/>
                  <a:gd name="T10" fmla="*/ 0 w 16"/>
                  <a:gd name="T11" fmla="*/ 1 h 30"/>
                  <a:gd name="T12" fmla="*/ 0 w 16"/>
                  <a:gd name="T13" fmla="*/ 1 h 30"/>
                  <a:gd name="T14" fmla="*/ 0 w 16"/>
                  <a:gd name="T15" fmla="*/ 1 h 30"/>
                  <a:gd name="T16" fmla="*/ 0 w 16"/>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30"/>
                  <a:gd name="T29" fmla="*/ 16 w 16"/>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30">
                    <a:moveTo>
                      <a:pt x="11" y="0"/>
                    </a:moveTo>
                    <a:lnTo>
                      <a:pt x="16" y="0"/>
                    </a:lnTo>
                    <a:lnTo>
                      <a:pt x="11" y="30"/>
                    </a:lnTo>
                    <a:lnTo>
                      <a:pt x="3" y="27"/>
                    </a:lnTo>
                    <a:lnTo>
                      <a:pt x="1" y="25"/>
                    </a:lnTo>
                    <a:lnTo>
                      <a:pt x="0" y="22"/>
                    </a:lnTo>
                    <a:lnTo>
                      <a:pt x="4" y="19"/>
                    </a:lnTo>
                    <a:lnTo>
                      <a:pt x="10" y="9"/>
                    </a:lnTo>
                    <a:lnTo>
                      <a:pt x="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53" name="Freeform 514"/>
              <p:cNvSpPr>
                <a:spLocks/>
              </p:cNvSpPr>
              <p:nvPr/>
            </p:nvSpPr>
            <p:spPr bwMode="auto">
              <a:xfrm>
                <a:off x="4113" y="13037"/>
                <a:ext cx="8" cy="4"/>
              </a:xfrm>
              <a:custGeom>
                <a:avLst/>
                <a:gdLst>
                  <a:gd name="T0" fmla="*/ 0 w 26"/>
                  <a:gd name="T1" fmla="*/ 0 h 9"/>
                  <a:gd name="T2" fmla="*/ 0 w 26"/>
                  <a:gd name="T3" fmla="*/ 0 h 9"/>
                  <a:gd name="T4" fmla="*/ 0 w 26"/>
                  <a:gd name="T5" fmla="*/ 0 h 9"/>
                  <a:gd name="T6" fmla="*/ 0 w 26"/>
                  <a:gd name="T7" fmla="*/ 0 h 9"/>
                  <a:gd name="T8" fmla="*/ 0 w 26"/>
                  <a:gd name="T9" fmla="*/ 0 h 9"/>
                  <a:gd name="T10" fmla="*/ 0 w 26"/>
                  <a:gd name="T11" fmla="*/ 0 h 9"/>
                  <a:gd name="T12" fmla="*/ 0 w 26"/>
                  <a:gd name="T13" fmla="*/ 0 h 9"/>
                  <a:gd name="T14" fmla="*/ 0 w 26"/>
                  <a:gd name="T15" fmla="*/ 0 h 9"/>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9"/>
                  <a:gd name="T26" fmla="*/ 26 w 26"/>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9">
                    <a:moveTo>
                      <a:pt x="22" y="0"/>
                    </a:moveTo>
                    <a:lnTo>
                      <a:pt x="26" y="3"/>
                    </a:lnTo>
                    <a:lnTo>
                      <a:pt x="26" y="9"/>
                    </a:lnTo>
                    <a:lnTo>
                      <a:pt x="0" y="9"/>
                    </a:lnTo>
                    <a:lnTo>
                      <a:pt x="1" y="3"/>
                    </a:lnTo>
                    <a:lnTo>
                      <a:pt x="7" y="2"/>
                    </a:lnTo>
                    <a:lnTo>
                      <a:pt x="15" y="1"/>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54" name="Freeform 515"/>
              <p:cNvSpPr>
                <a:spLocks/>
              </p:cNvSpPr>
              <p:nvPr/>
            </p:nvSpPr>
            <p:spPr bwMode="auto">
              <a:xfrm>
                <a:off x="4115" y="13006"/>
                <a:ext cx="15" cy="16"/>
              </a:xfrm>
              <a:custGeom>
                <a:avLst/>
                <a:gdLst>
                  <a:gd name="T0" fmla="*/ 0 w 46"/>
                  <a:gd name="T1" fmla="*/ 0 h 31"/>
                  <a:gd name="T2" fmla="*/ 0 w 46"/>
                  <a:gd name="T3" fmla="*/ 0 h 31"/>
                  <a:gd name="T4" fmla="*/ 0 w 46"/>
                  <a:gd name="T5" fmla="*/ 1 h 31"/>
                  <a:gd name="T6" fmla="*/ 0 w 46"/>
                  <a:gd name="T7" fmla="*/ 1 h 31"/>
                  <a:gd name="T8" fmla="*/ 0 w 46"/>
                  <a:gd name="T9" fmla="*/ 1 h 31"/>
                  <a:gd name="T10" fmla="*/ 0 w 46"/>
                  <a:gd name="T11" fmla="*/ 1 h 31"/>
                  <a:gd name="T12" fmla="*/ 0 w 46"/>
                  <a:gd name="T13" fmla="*/ 1 h 31"/>
                  <a:gd name="T14" fmla="*/ 0 w 46"/>
                  <a:gd name="T15" fmla="*/ 1 h 31"/>
                  <a:gd name="T16" fmla="*/ 0 w 46"/>
                  <a:gd name="T17" fmla="*/ 1 h 31"/>
                  <a:gd name="T18" fmla="*/ 0 w 46"/>
                  <a:gd name="T19" fmla="*/ 1 h 31"/>
                  <a:gd name="T20" fmla="*/ 0 w 46"/>
                  <a:gd name="T21" fmla="*/ 1 h 31"/>
                  <a:gd name="T22" fmla="*/ 0 w 46"/>
                  <a:gd name="T23" fmla="*/ 1 h 31"/>
                  <a:gd name="T24" fmla="*/ 0 w 46"/>
                  <a:gd name="T25" fmla="*/ 1 h 31"/>
                  <a:gd name="T26" fmla="*/ 0 w 46"/>
                  <a:gd name="T27" fmla="*/ 1 h 31"/>
                  <a:gd name="T28" fmla="*/ 0 w 46"/>
                  <a:gd name="T29" fmla="*/ 1 h 31"/>
                  <a:gd name="T30" fmla="*/ 0 w 46"/>
                  <a:gd name="T31" fmla="*/ 0 h 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
                  <a:gd name="T49" fmla="*/ 0 h 31"/>
                  <a:gd name="T50" fmla="*/ 46 w 46"/>
                  <a:gd name="T51" fmla="*/ 31 h 3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 h="31">
                    <a:moveTo>
                      <a:pt x="27" y="0"/>
                    </a:moveTo>
                    <a:lnTo>
                      <a:pt x="46" y="0"/>
                    </a:lnTo>
                    <a:lnTo>
                      <a:pt x="46" y="6"/>
                    </a:lnTo>
                    <a:lnTo>
                      <a:pt x="44" y="13"/>
                    </a:lnTo>
                    <a:lnTo>
                      <a:pt x="38" y="18"/>
                    </a:lnTo>
                    <a:lnTo>
                      <a:pt x="34" y="22"/>
                    </a:lnTo>
                    <a:lnTo>
                      <a:pt x="25" y="23"/>
                    </a:lnTo>
                    <a:lnTo>
                      <a:pt x="18" y="26"/>
                    </a:lnTo>
                    <a:lnTo>
                      <a:pt x="9" y="28"/>
                    </a:lnTo>
                    <a:lnTo>
                      <a:pt x="0" y="31"/>
                    </a:lnTo>
                    <a:lnTo>
                      <a:pt x="2" y="26"/>
                    </a:lnTo>
                    <a:lnTo>
                      <a:pt x="5" y="21"/>
                    </a:lnTo>
                    <a:lnTo>
                      <a:pt x="8" y="16"/>
                    </a:lnTo>
                    <a:lnTo>
                      <a:pt x="11" y="11"/>
                    </a:lnTo>
                    <a:lnTo>
                      <a:pt x="18" y="3"/>
                    </a:lnTo>
                    <a:lnTo>
                      <a:pt x="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55" name="Freeform 516"/>
              <p:cNvSpPr>
                <a:spLocks/>
              </p:cNvSpPr>
              <p:nvPr/>
            </p:nvSpPr>
            <p:spPr bwMode="auto">
              <a:xfrm>
                <a:off x="4098" y="13154"/>
                <a:ext cx="7" cy="11"/>
              </a:xfrm>
              <a:custGeom>
                <a:avLst/>
                <a:gdLst>
                  <a:gd name="T0" fmla="*/ 0 w 23"/>
                  <a:gd name="T1" fmla="*/ 0 h 23"/>
                  <a:gd name="T2" fmla="*/ 0 w 23"/>
                  <a:gd name="T3" fmla="*/ 0 h 23"/>
                  <a:gd name="T4" fmla="*/ 0 w 23"/>
                  <a:gd name="T5" fmla="*/ 0 h 23"/>
                  <a:gd name="T6" fmla="*/ 0 w 23"/>
                  <a:gd name="T7" fmla="*/ 0 h 23"/>
                  <a:gd name="T8" fmla="*/ 0 w 23"/>
                  <a:gd name="T9" fmla="*/ 0 h 23"/>
                  <a:gd name="T10" fmla="*/ 0 w 23"/>
                  <a:gd name="T11" fmla="*/ 0 h 23"/>
                  <a:gd name="T12" fmla="*/ 0 w 23"/>
                  <a:gd name="T13" fmla="*/ 0 h 23"/>
                  <a:gd name="T14" fmla="*/ 0 w 23"/>
                  <a:gd name="T15" fmla="*/ 0 h 23"/>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23"/>
                  <a:gd name="T26" fmla="*/ 23 w 23"/>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23">
                    <a:moveTo>
                      <a:pt x="23" y="0"/>
                    </a:moveTo>
                    <a:lnTo>
                      <a:pt x="11" y="23"/>
                    </a:lnTo>
                    <a:lnTo>
                      <a:pt x="4" y="20"/>
                    </a:lnTo>
                    <a:lnTo>
                      <a:pt x="1" y="18"/>
                    </a:lnTo>
                    <a:lnTo>
                      <a:pt x="0" y="14"/>
                    </a:lnTo>
                    <a:lnTo>
                      <a:pt x="4" y="10"/>
                    </a:lnTo>
                    <a:lnTo>
                      <a:pt x="13" y="2"/>
                    </a:lnTo>
                    <a:lnTo>
                      <a:pt x="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56" name="Freeform 517"/>
              <p:cNvSpPr>
                <a:spLocks/>
              </p:cNvSpPr>
              <p:nvPr/>
            </p:nvSpPr>
            <p:spPr bwMode="auto">
              <a:xfrm>
                <a:off x="4105" y="13131"/>
                <a:ext cx="7" cy="12"/>
              </a:xfrm>
              <a:custGeom>
                <a:avLst/>
                <a:gdLst>
                  <a:gd name="T0" fmla="*/ 0 w 21"/>
                  <a:gd name="T1" fmla="*/ 0 h 23"/>
                  <a:gd name="T2" fmla="*/ 0 w 21"/>
                  <a:gd name="T3" fmla="*/ 0 h 23"/>
                  <a:gd name="T4" fmla="*/ 0 w 21"/>
                  <a:gd name="T5" fmla="*/ 1 h 23"/>
                  <a:gd name="T6" fmla="*/ 0 w 21"/>
                  <a:gd name="T7" fmla="*/ 1 h 23"/>
                  <a:gd name="T8" fmla="*/ 0 w 21"/>
                  <a:gd name="T9" fmla="*/ 1 h 23"/>
                  <a:gd name="T10" fmla="*/ 0 w 21"/>
                  <a:gd name="T11" fmla="*/ 1 h 23"/>
                  <a:gd name="T12" fmla="*/ 0 w 21"/>
                  <a:gd name="T13" fmla="*/ 1 h 23"/>
                  <a:gd name="T14" fmla="*/ 0 w 21"/>
                  <a:gd name="T15" fmla="*/ 1 h 23"/>
                  <a:gd name="T16" fmla="*/ 0 w 21"/>
                  <a:gd name="T17" fmla="*/ 1 h 23"/>
                  <a:gd name="T18" fmla="*/ 0 w 21"/>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23"/>
                  <a:gd name="T32" fmla="*/ 21 w 21"/>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23">
                    <a:moveTo>
                      <a:pt x="7" y="0"/>
                    </a:moveTo>
                    <a:lnTo>
                      <a:pt x="15" y="0"/>
                    </a:lnTo>
                    <a:lnTo>
                      <a:pt x="19" y="4"/>
                    </a:lnTo>
                    <a:lnTo>
                      <a:pt x="21" y="9"/>
                    </a:lnTo>
                    <a:lnTo>
                      <a:pt x="19" y="16"/>
                    </a:lnTo>
                    <a:lnTo>
                      <a:pt x="15" y="20"/>
                    </a:lnTo>
                    <a:lnTo>
                      <a:pt x="10" y="23"/>
                    </a:lnTo>
                    <a:lnTo>
                      <a:pt x="4" y="22"/>
                    </a:lnTo>
                    <a:lnTo>
                      <a:pt x="0" y="19"/>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57" name="Freeform 518"/>
              <p:cNvSpPr>
                <a:spLocks/>
              </p:cNvSpPr>
              <p:nvPr/>
            </p:nvSpPr>
            <p:spPr bwMode="auto">
              <a:xfrm>
                <a:off x="4126" y="12968"/>
                <a:ext cx="14" cy="23"/>
              </a:xfrm>
              <a:custGeom>
                <a:avLst/>
                <a:gdLst>
                  <a:gd name="T0" fmla="*/ 0 w 41"/>
                  <a:gd name="T1" fmla="*/ 0 h 47"/>
                  <a:gd name="T2" fmla="*/ 0 w 41"/>
                  <a:gd name="T3" fmla="*/ 0 h 47"/>
                  <a:gd name="T4" fmla="*/ 0 w 41"/>
                  <a:gd name="T5" fmla="*/ 0 h 47"/>
                  <a:gd name="T6" fmla="*/ 0 w 41"/>
                  <a:gd name="T7" fmla="*/ 0 h 47"/>
                  <a:gd name="T8" fmla="*/ 0 w 41"/>
                  <a:gd name="T9" fmla="*/ 0 h 47"/>
                  <a:gd name="T10" fmla="*/ 0 w 41"/>
                  <a:gd name="T11" fmla="*/ 0 h 47"/>
                  <a:gd name="T12" fmla="*/ 0 w 41"/>
                  <a:gd name="T13" fmla="*/ 0 h 47"/>
                  <a:gd name="T14" fmla="*/ 0 w 41"/>
                  <a:gd name="T15" fmla="*/ 0 h 47"/>
                  <a:gd name="T16" fmla="*/ 0 w 41"/>
                  <a:gd name="T17" fmla="*/ 0 h 47"/>
                  <a:gd name="T18" fmla="*/ 0 w 41"/>
                  <a:gd name="T19" fmla="*/ 0 h 47"/>
                  <a:gd name="T20" fmla="*/ 0 w 41"/>
                  <a:gd name="T21" fmla="*/ 0 h 47"/>
                  <a:gd name="T22" fmla="*/ 0 w 41"/>
                  <a:gd name="T23" fmla="*/ 0 h 47"/>
                  <a:gd name="T24" fmla="*/ 0 w 41"/>
                  <a:gd name="T25" fmla="*/ 0 h 47"/>
                  <a:gd name="T26" fmla="*/ 0 w 41"/>
                  <a:gd name="T27" fmla="*/ 0 h 47"/>
                  <a:gd name="T28" fmla="*/ 0 w 41"/>
                  <a:gd name="T29" fmla="*/ 0 h 47"/>
                  <a:gd name="T30" fmla="*/ 0 w 41"/>
                  <a:gd name="T31" fmla="*/ 0 h 47"/>
                  <a:gd name="T32" fmla="*/ 0 w 41"/>
                  <a:gd name="T33" fmla="*/ 0 h 4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1"/>
                  <a:gd name="T52" fmla="*/ 0 h 47"/>
                  <a:gd name="T53" fmla="*/ 41 w 41"/>
                  <a:gd name="T54" fmla="*/ 47 h 4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1" h="47">
                    <a:moveTo>
                      <a:pt x="41" y="0"/>
                    </a:moveTo>
                    <a:lnTo>
                      <a:pt x="41" y="7"/>
                    </a:lnTo>
                    <a:lnTo>
                      <a:pt x="41" y="14"/>
                    </a:lnTo>
                    <a:lnTo>
                      <a:pt x="38" y="22"/>
                    </a:lnTo>
                    <a:lnTo>
                      <a:pt x="35" y="30"/>
                    </a:lnTo>
                    <a:lnTo>
                      <a:pt x="28" y="36"/>
                    </a:lnTo>
                    <a:lnTo>
                      <a:pt x="20" y="43"/>
                    </a:lnTo>
                    <a:lnTo>
                      <a:pt x="10" y="46"/>
                    </a:lnTo>
                    <a:lnTo>
                      <a:pt x="0" y="47"/>
                    </a:lnTo>
                    <a:lnTo>
                      <a:pt x="3" y="40"/>
                    </a:lnTo>
                    <a:lnTo>
                      <a:pt x="7" y="33"/>
                    </a:lnTo>
                    <a:lnTo>
                      <a:pt x="12" y="26"/>
                    </a:lnTo>
                    <a:lnTo>
                      <a:pt x="16" y="19"/>
                    </a:lnTo>
                    <a:lnTo>
                      <a:pt x="19" y="12"/>
                    </a:lnTo>
                    <a:lnTo>
                      <a:pt x="25" y="7"/>
                    </a:lnTo>
                    <a:lnTo>
                      <a:pt x="31" y="1"/>
                    </a:lnTo>
                    <a:lnTo>
                      <a:pt x="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58" name="Freeform 519"/>
              <p:cNvSpPr>
                <a:spLocks/>
              </p:cNvSpPr>
              <p:nvPr/>
            </p:nvSpPr>
            <p:spPr bwMode="auto">
              <a:xfrm>
                <a:off x="4114" y="13095"/>
                <a:ext cx="10" cy="15"/>
              </a:xfrm>
              <a:custGeom>
                <a:avLst/>
                <a:gdLst>
                  <a:gd name="T0" fmla="*/ 0 w 30"/>
                  <a:gd name="T1" fmla="*/ 0 h 29"/>
                  <a:gd name="T2" fmla="*/ 0 w 30"/>
                  <a:gd name="T3" fmla="*/ 0 h 29"/>
                  <a:gd name="T4" fmla="*/ 0 w 30"/>
                  <a:gd name="T5" fmla="*/ 1 h 29"/>
                  <a:gd name="T6" fmla="*/ 0 w 30"/>
                  <a:gd name="T7" fmla="*/ 1 h 29"/>
                  <a:gd name="T8" fmla="*/ 0 w 30"/>
                  <a:gd name="T9" fmla="*/ 1 h 29"/>
                  <a:gd name="T10" fmla="*/ 0 w 30"/>
                  <a:gd name="T11" fmla="*/ 1 h 29"/>
                  <a:gd name="T12" fmla="*/ 0 w 30"/>
                  <a:gd name="T13" fmla="*/ 1 h 29"/>
                  <a:gd name="T14" fmla="*/ 0 w 30"/>
                  <a:gd name="T15" fmla="*/ 1 h 29"/>
                  <a:gd name="T16" fmla="*/ 0 w 30"/>
                  <a:gd name="T17" fmla="*/ 1 h 29"/>
                  <a:gd name="T18" fmla="*/ 0 w 30"/>
                  <a:gd name="T19" fmla="*/ 0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9"/>
                  <a:gd name="T32" fmla="*/ 30 w 30"/>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9">
                    <a:moveTo>
                      <a:pt x="8" y="0"/>
                    </a:moveTo>
                    <a:lnTo>
                      <a:pt x="16" y="0"/>
                    </a:lnTo>
                    <a:lnTo>
                      <a:pt x="24" y="4"/>
                    </a:lnTo>
                    <a:lnTo>
                      <a:pt x="27" y="9"/>
                    </a:lnTo>
                    <a:lnTo>
                      <a:pt x="30" y="17"/>
                    </a:lnTo>
                    <a:lnTo>
                      <a:pt x="27" y="22"/>
                    </a:lnTo>
                    <a:lnTo>
                      <a:pt x="22" y="27"/>
                    </a:lnTo>
                    <a:lnTo>
                      <a:pt x="14" y="29"/>
                    </a:lnTo>
                    <a:lnTo>
                      <a:pt x="0" y="2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59" name="Freeform 520"/>
              <p:cNvSpPr>
                <a:spLocks/>
              </p:cNvSpPr>
              <p:nvPr/>
            </p:nvSpPr>
            <p:spPr bwMode="auto">
              <a:xfrm>
                <a:off x="4122" y="13064"/>
                <a:ext cx="11" cy="8"/>
              </a:xfrm>
              <a:custGeom>
                <a:avLst/>
                <a:gdLst>
                  <a:gd name="T0" fmla="*/ 0 w 31"/>
                  <a:gd name="T1" fmla="*/ 0 h 16"/>
                  <a:gd name="T2" fmla="*/ 0 w 31"/>
                  <a:gd name="T3" fmla="*/ 0 h 16"/>
                  <a:gd name="T4" fmla="*/ 0 w 31"/>
                  <a:gd name="T5" fmla="*/ 1 h 16"/>
                  <a:gd name="T6" fmla="*/ 0 w 31"/>
                  <a:gd name="T7" fmla="*/ 1 h 16"/>
                  <a:gd name="T8" fmla="*/ 0 w 31"/>
                  <a:gd name="T9" fmla="*/ 1 h 16"/>
                  <a:gd name="T10" fmla="*/ 0 w 31"/>
                  <a:gd name="T11" fmla="*/ 1 h 16"/>
                  <a:gd name="T12" fmla="*/ 0 w 31"/>
                  <a:gd name="T13" fmla="*/ 1 h 16"/>
                  <a:gd name="T14" fmla="*/ 0 w 31"/>
                  <a:gd name="T15" fmla="*/ 1 h 16"/>
                  <a:gd name="T16" fmla="*/ 0 w 31"/>
                  <a:gd name="T17" fmla="*/ 1 h 16"/>
                  <a:gd name="T18" fmla="*/ 0 w 31"/>
                  <a:gd name="T19" fmla="*/ 1 h 16"/>
                  <a:gd name="T20" fmla="*/ 0 w 31"/>
                  <a:gd name="T21" fmla="*/ 1 h 16"/>
                  <a:gd name="T22" fmla="*/ 0 w 31"/>
                  <a:gd name="T23" fmla="*/ 1 h 16"/>
                  <a:gd name="T24" fmla="*/ 0 w 31"/>
                  <a:gd name="T25" fmla="*/ 0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16"/>
                  <a:gd name="T41" fmla="*/ 31 w 31"/>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16">
                    <a:moveTo>
                      <a:pt x="5" y="0"/>
                    </a:moveTo>
                    <a:lnTo>
                      <a:pt x="15" y="0"/>
                    </a:lnTo>
                    <a:lnTo>
                      <a:pt x="27" y="1"/>
                    </a:lnTo>
                    <a:lnTo>
                      <a:pt x="29" y="2"/>
                    </a:lnTo>
                    <a:lnTo>
                      <a:pt x="31" y="5"/>
                    </a:lnTo>
                    <a:lnTo>
                      <a:pt x="29" y="10"/>
                    </a:lnTo>
                    <a:lnTo>
                      <a:pt x="27" y="16"/>
                    </a:lnTo>
                    <a:lnTo>
                      <a:pt x="19" y="15"/>
                    </a:lnTo>
                    <a:lnTo>
                      <a:pt x="9" y="15"/>
                    </a:lnTo>
                    <a:lnTo>
                      <a:pt x="3" y="12"/>
                    </a:lnTo>
                    <a:lnTo>
                      <a:pt x="0" y="10"/>
                    </a:lnTo>
                    <a:lnTo>
                      <a:pt x="0" y="5"/>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60" name="Freeform 521"/>
              <p:cNvSpPr>
                <a:spLocks/>
              </p:cNvSpPr>
              <p:nvPr/>
            </p:nvSpPr>
            <p:spPr bwMode="auto">
              <a:xfrm>
                <a:off x="4130" y="13037"/>
                <a:ext cx="10" cy="9"/>
              </a:xfrm>
              <a:custGeom>
                <a:avLst/>
                <a:gdLst>
                  <a:gd name="T0" fmla="*/ 0 w 29"/>
                  <a:gd name="T1" fmla="*/ 0 h 19"/>
                  <a:gd name="T2" fmla="*/ 0 w 29"/>
                  <a:gd name="T3" fmla="*/ 0 h 19"/>
                  <a:gd name="T4" fmla="*/ 0 w 29"/>
                  <a:gd name="T5" fmla="*/ 0 h 19"/>
                  <a:gd name="T6" fmla="*/ 0 w 29"/>
                  <a:gd name="T7" fmla="*/ 0 h 19"/>
                  <a:gd name="T8" fmla="*/ 0 w 29"/>
                  <a:gd name="T9" fmla="*/ 0 h 19"/>
                  <a:gd name="T10" fmla="*/ 0 w 29"/>
                  <a:gd name="T11" fmla="*/ 0 h 19"/>
                  <a:gd name="T12" fmla="*/ 0 w 29"/>
                  <a:gd name="T13" fmla="*/ 0 h 19"/>
                  <a:gd name="T14" fmla="*/ 0 w 29"/>
                  <a:gd name="T15" fmla="*/ 0 h 19"/>
                  <a:gd name="T16" fmla="*/ 0 w 29"/>
                  <a:gd name="T17" fmla="*/ 0 h 19"/>
                  <a:gd name="T18" fmla="*/ 0 w 29"/>
                  <a:gd name="T19" fmla="*/ 0 h 19"/>
                  <a:gd name="T20" fmla="*/ 0 w 29"/>
                  <a:gd name="T21" fmla="*/ 0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
                  <a:gd name="T34" fmla="*/ 0 h 19"/>
                  <a:gd name="T35" fmla="*/ 29 w 29"/>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 h="19">
                    <a:moveTo>
                      <a:pt x="14" y="0"/>
                    </a:moveTo>
                    <a:lnTo>
                      <a:pt x="29" y="0"/>
                    </a:lnTo>
                    <a:lnTo>
                      <a:pt x="26" y="19"/>
                    </a:lnTo>
                    <a:lnTo>
                      <a:pt x="17" y="19"/>
                    </a:lnTo>
                    <a:lnTo>
                      <a:pt x="10" y="18"/>
                    </a:lnTo>
                    <a:lnTo>
                      <a:pt x="4" y="15"/>
                    </a:lnTo>
                    <a:lnTo>
                      <a:pt x="1" y="13"/>
                    </a:lnTo>
                    <a:lnTo>
                      <a:pt x="0" y="9"/>
                    </a:lnTo>
                    <a:lnTo>
                      <a:pt x="1" y="5"/>
                    </a:lnTo>
                    <a:lnTo>
                      <a:pt x="5" y="2"/>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61" name="Freeform 522"/>
              <p:cNvSpPr>
                <a:spLocks/>
              </p:cNvSpPr>
              <p:nvPr/>
            </p:nvSpPr>
            <p:spPr bwMode="auto">
              <a:xfrm>
                <a:off x="4115" y="13143"/>
                <a:ext cx="13" cy="25"/>
              </a:xfrm>
              <a:custGeom>
                <a:avLst/>
                <a:gdLst>
                  <a:gd name="T0" fmla="*/ 0 w 38"/>
                  <a:gd name="T1" fmla="*/ 0 h 52"/>
                  <a:gd name="T2" fmla="*/ 0 w 38"/>
                  <a:gd name="T3" fmla="*/ 0 h 52"/>
                  <a:gd name="T4" fmla="*/ 0 w 38"/>
                  <a:gd name="T5" fmla="*/ 0 h 52"/>
                  <a:gd name="T6" fmla="*/ 0 w 38"/>
                  <a:gd name="T7" fmla="*/ 0 h 52"/>
                  <a:gd name="T8" fmla="*/ 0 w 38"/>
                  <a:gd name="T9" fmla="*/ 0 h 52"/>
                  <a:gd name="T10" fmla="*/ 0 w 38"/>
                  <a:gd name="T11" fmla="*/ 0 h 52"/>
                  <a:gd name="T12" fmla="*/ 0 w 38"/>
                  <a:gd name="T13" fmla="*/ 0 h 52"/>
                  <a:gd name="T14" fmla="*/ 0 w 38"/>
                  <a:gd name="T15" fmla="*/ 0 h 52"/>
                  <a:gd name="T16" fmla="*/ 0 w 38"/>
                  <a:gd name="T17" fmla="*/ 0 h 52"/>
                  <a:gd name="T18" fmla="*/ 0 w 38"/>
                  <a:gd name="T19" fmla="*/ 0 h 52"/>
                  <a:gd name="T20" fmla="*/ 0 w 38"/>
                  <a:gd name="T21" fmla="*/ 0 h 52"/>
                  <a:gd name="T22" fmla="*/ 0 w 38"/>
                  <a:gd name="T23" fmla="*/ 0 h 52"/>
                  <a:gd name="T24" fmla="*/ 0 w 38"/>
                  <a:gd name="T25" fmla="*/ 0 h 52"/>
                  <a:gd name="T26" fmla="*/ 0 w 38"/>
                  <a:gd name="T27" fmla="*/ 0 h 52"/>
                  <a:gd name="T28" fmla="*/ 0 w 38"/>
                  <a:gd name="T29" fmla="*/ 0 h 52"/>
                  <a:gd name="T30" fmla="*/ 0 w 38"/>
                  <a:gd name="T31" fmla="*/ 0 h 52"/>
                  <a:gd name="T32" fmla="*/ 0 w 38"/>
                  <a:gd name="T33" fmla="*/ 0 h 52"/>
                  <a:gd name="T34" fmla="*/ 0 w 38"/>
                  <a:gd name="T35" fmla="*/ 0 h 52"/>
                  <a:gd name="T36" fmla="*/ 0 w 38"/>
                  <a:gd name="T37" fmla="*/ 0 h 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8"/>
                  <a:gd name="T58" fmla="*/ 0 h 52"/>
                  <a:gd name="T59" fmla="*/ 38 w 38"/>
                  <a:gd name="T60" fmla="*/ 52 h 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8" h="52">
                    <a:moveTo>
                      <a:pt x="34" y="20"/>
                    </a:moveTo>
                    <a:lnTo>
                      <a:pt x="28" y="13"/>
                    </a:lnTo>
                    <a:lnTo>
                      <a:pt x="27" y="4"/>
                    </a:lnTo>
                    <a:lnTo>
                      <a:pt x="32" y="0"/>
                    </a:lnTo>
                    <a:lnTo>
                      <a:pt x="38" y="1"/>
                    </a:lnTo>
                    <a:lnTo>
                      <a:pt x="37" y="6"/>
                    </a:lnTo>
                    <a:lnTo>
                      <a:pt x="35" y="14"/>
                    </a:lnTo>
                    <a:lnTo>
                      <a:pt x="31" y="21"/>
                    </a:lnTo>
                    <a:lnTo>
                      <a:pt x="27" y="30"/>
                    </a:lnTo>
                    <a:lnTo>
                      <a:pt x="19" y="36"/>
                    </a:lnTo>
                    <a:lnTo>
                      <a:pt x="13" y="42"/>
                    </a:lnTo>
                    <a:lnTo>
                      <a:pt x="6" y="48"/>
                    </a:lnTo>
                    <a:lnTo>
                      <a:pt x="0" y="52"/>
                    </a:lnTo>
                    <a:lnTo>
                      <a:pt x="5" y="42"/>
                    </a:lnTo>
                    <a:lnTo>
                      <a:pt x="11" y="34"/>
                    </a:lnTo>
                    <a:lnTo>
                      <a:pt x="15" y="29"/>
                    </a:lnTo>
                    <a:lnTo>
                      <a:pt x="19" y="25"/>
                    </a:lnTo>
                    <a:lnTo>
                      <a:pt x="25" y="21"/>
                    </a:lnTo>
                    <a:lnTo>
                      <a:pt x="34"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62" name="Freeform 523"/>
              <p:cNvSpPr>
                <a:spLocks/>
              </p:cNvSpPr>
              <p:nvPr/>
            </p:nvSpPr>
            <p:spPr bwMode="auto">
              <a:xfrm>
                <a:off x="4139" y="13006"/>
                <a:ext cx="7" cy="10"/>
              </a:xfrm>
              <a:custGeom>
                <a:avLst/>
                <a:gdLst>
                  <a:gd name="T0" fmla="*/ 0 w 22"/>
                  <a:gd name="T1" fmla="*/ 0 h 21"/>
                  <a:gd name="T2" fmla="*/ 0 w 22"/>
                  <a:gd name="T3" fmla="*/ 0 h 21"/>
                  <a:gd name="T4" fmla="*/ 0 w 22"/>
                  <a:gd name="T5" fmla="*/ 0 h 21"/>
                  <a:gd name="T6" fmla="*/ 0 w 22"/>
                  <a:gd name="T7" fmla="*/ 0 h 21"/>
                  <a:gd name="T8" fmla="*/ 0 w 22"/>
                  <a:gd name="T9" fmla="*/ 0 h 21"/>
                  <a:gd name="T10" fmla="*/ 0 w 22"/>
                  <a:gd name="T11" fmla="*/ 0 h 21"/>
                  <a:gd name="T12" fmla="*/ 0 w 22"/>
                  <a:gd name="T13" fmla="*/ 0 h 21"/>
                  <a:gd name="T14" fmla="*/ 0 w 22"/>
                  <a:gd name="T15" fmla="*/ 0 h 21"/>
                  <a:gd name="T16" fmla="*/ 0 w 22"/>
                  <a:gd name="T17" fmla="*/ 0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1"/>
                  <a:gd name="T29" fmla="*/ 22 w 22"/>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1">
                    <a:moveTo>
                      <a:pt x="22" y="0"/>
                    </a:moveTo>
                    <a:lnTo>
                      <a:pt x="15" y="21"/>
                    </a:lnTo>
                    <a:lnTo>
                      <a:pt x="0" y="21"/>
                    </a:lnTo>
                    <a:lnTo>
                      <a:pt x="6" y="14"/>
                    </a:lnTo>
                    <a:lnTo>
                      <a:pt x="7" y="8"/>
                    </a:lnTo>
                    <a:lnTo>
                      <a:pt x="7" y="4"/>
                    </a:lnTo>
                    <a:lnTo>
                      <a:pt x="10" y="2"/>
                    </a:lnTo>
                    <a:lnTo>
                      <a:pt x="13" y="0"/>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63" name="Freeform 524"/>
              <p:cNvSpPr>
                <a:spLocks/>
              </p:cNvSpPr>
              <p:nvPr/>
            </p:nvSpPr>
            <p:spPr bwMode="auto">
              <a:xfrm>
                <a:off x="4134" y="13109"/>
                <a:ext cx="6" cy="9"/>
              </a:xfrm>
              <a:custGeom>
                <a:avLst/>
                <a:gdLst>
                  <a:gd name="T0" fmla="*/ 0 w 19"/>
                  <a:gd name="T1" fmla="*/ 0 h 17"/>
                  <a:gd name="T2" fmla="*/ 0 w 19"/>
                  <a:gd name="T3" fmla="*/ 1 h 17"/>
                  <a:gd name="T4" fmla="*/ 0 w 19"/>
                  <a:gd name="T5" fmla="*/ 1 h 17"/>
                  <a:gd name="T6" fmla="*/ 0 w 19"/>
                  <a:gd name="T7" fmla="*/ 1 h 17"/>
                  <a:gd name="T8" fmla="*/ 0 w 19"/>
                  <a:gd name="T9" fmla="*/ 1 h 17"/>
                  <a:gd name="T10" fmla="*/ 0 w 19"/>
                  <a:gd name="T11" fmla="*/ 1 h 17"/>
                  <a:gd name="T12" fmla="*/ 0 w 19"/>
                  <a:gd name="T13" fmla="*/ 0 h 17"/>
                  <a:gd name="T14" fmla="*/ 0 60000 65536"/>
                  <a:gd name="T15" fmla="*/ 0 60000 65536"/>
                  <a:gd name="T16" fmla="*/ 0 60000 65536"/>
                  <a:gd name="T17" fmla="*/ 0 60000 65536"/>
                  <a:gd name="T18" fmla="*/ 0 60000 65536"/>
                  <a:gd name="T19" fmla="*/ 0 60000 65536"/>
                  <a:gd name="T20" fmla="*/ 0 60000 65536"/>
                  <a:gd name="T21" fmla="*/ 0 w 19"/>
                  <a:gd name="T22" fmla="*/ 0 h 17"/>
                  <a:gd name="T23" fmla="*/ 19 w 19"/>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7">
                    <a:moveTo>
                      <a:pt x="9" y="0"/>
                    </a:moveTo>
                    <a:lnTo>
                      <a:pt x="13" y="2"/>
                    </a:lnTo>
                    <a:lnTo>
                      <a:pt x="17" y="6"/>
                    </a:lnTo>
                    <a:lnTo>
                      <a:pt x="19" y="10"/>
                    </a:lnTo>
                    <a:lnTo>
                      <a:pt x="19" y="17"/>
                    </a:lnTo>
                    <a:lnTo>
                      <a:pt x="0" y="12"/>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64" name="Freeform 525"/>
              <p:cNvSpPr>
                <a:spLocks/>
              </p:cNvSpPr>
              <p:nvPr/>
            </p:nvSpPr>
            <p:spPr bwMode="auto">
              <a:xfrm>
                <a:off x="4124" y="13192"/>
                <a:ext cx="5" cy="8"/>
              </a:xfrm>
              <a:custGeom>
                <a:avLst/>
                <a:gdLst>
                  <a:gd name="T0" fmla="*/ 0 w 14"/>
                  <a:gd name="T1" fmla="*/ 0 h 15"/>
                  <a:gd name="T2" fmla="*/ 0 w 14"/>
                  <a:gd name="T3" fmla="*/ 1 h 15"/>
                  <a:gd name="T4" fmla="*/ 0 w 14"/>
                  <a:gd name="T5" fmla="*/ 0 h 15"/>
                  <a:gd name="T6" fmla="*/ 0 w 14"/>
                  <a:gd name="T7" fmla="*/ 0 h 15"/>
                  <a:gd name="T8" fmla="*/ 0 60000 65536"/>
                  <a:gd name="T9" fmla="*/ 0 60000 65536"/>
                  <a:gd name="T10" fmla="*/ 0 60000 65536"/>
                  <a:gd name="T11" fmla="*/ 0 60000 65536"/>
                  <a:gd name="T12" fmla="*/ 0 w 14"/>
                  <a:gd name="T13" fmla="*/ 0 h 15"/>
                  <a:gd name="T14" fmla="*/ 14 w 14"/>
                  <a:gd name="T15" fmla="*/ 15 h 15"/>
                </a:gdLst>
                <a:ahLst/>
                <a:cxnLst>
                  <a:cxn ang="T8">
                    <a:pos x="T0" y="T1"/>
                  </a:cxn>
                  <a:cxn ang="T9">
                    <a:pos x="T2" y="T3"/>
                  </a:cxn>
                  <a:cxn ang="T10">
                    <a:pos x="T4" y="T5"/>
                  </a:cxn>
                  <a:cxn ang="T11">
                    <a:pos x="T6" y="T7"/>
                  </a:cxn>
                </a:cxnLst>
                <a:rect l="T12" t="T13" r="T14" b="T15"/>
                <a:pathLst>
                  <a:path w="14" h="15">
                    <a:moveTo>
                      <a:pt x="14" y="0"/>
                    </a:moveTo>
                    <a:lnTo>
                      <a:pt x="0" y="15"/>
                    </a:lnTo>
                    <a:lnTo>
                      <a:pt x="7" y="0"/>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65" name="Freeform 526"/>
              <p:cNvSpPr>
                <a:spLocks/>
              </p:cNvSpPr>
              <p:nvPr/>
            </p:nvSpPr>
            <p:spPr bwMode="auto">
              <a:xfrm>
                <a:off x="4155" y="13007"/>
                <a:ext cx="9" cy="16"/>
              </a:xfrm>
              <a:custGeom>
                <a:avLst/>
                <a:gdLst>
                  <a:gd name="T0" fmla="*/ 0 w 26"/>
                  <a:gd name="T1" fmla="*/ 0 h 33"/>
                  <a:gd name="T2" fmla="*/ 0 w 26"/>
                  <a:gd name="T3" fmla="*/ 0 h 33"/>
                  <a:gd name="T4" fmla="*/ 0 w 26"/>
                  <a:gd name="T5" fmla="*/ 0 h 33"/>
                  <a:gd name="T6" fmla="*/ 0 w 26"/>
                  <a:gd name="T7" fmla="*/ 0 h 33"/>
                  <a:gd name="T8" fmla="*/ 0 w 26"/>
                  <a:gd name="T9" fmla="*/ 0 h 33"/>
                  <a:gd name="T10" fmla="*/ 0 w 26"/>
                  <a:gd name="T11" fmla="*/ 0 h 33"/>
                  <a:gd name="T12" fmla="*/ 0 w 26"/>
                  <a:gd name="T13" fmla="*/ 0 h 33"/>
                  <a:gd name="T14" fmla="*/ 0 60000 65536"/>
                  <a:gd name="T15" fmla="*/ 0 60000 65536"/>
                  <a:gd name="T16" fmla="*/ 0 60000 65536"/>
                  <a:gd name="T17" fmla="*/ 0 60000 65536"/>
                  <a:gd name="T18" fmla="*/ 0 60000 65536"/>
                  <a:gd name="T19" fmla="*/ 0 60000 65536"/>
                  <a:gd name="T20" fmla="*/ 0 60000 65536"/>
                  <a:gd name="T21" fmla="*/ 0 w 26"/>
                  <a:gd name="T22" fmla="*/ 0 h 33"/>
                  <a:gd name="T23" fmla="*/ 26 w 26"/>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3">
                    <a:moveTo>
                      <a:pt x="26" y="0"/>
                    </a:moveTo>
                    <a:lnTo>
                      <a:pt x="18" y="33"/>
                    </a:lnTo>
                    <a:lnTo>
                      <a:pt x="7" y="26"/>
                    </a:lnTo>
                    <a:lnTo>
                      <a:pt x="2" y="20"/>
                    </a:lnTo>
                    <a:lnTo>
                      <a:pt x="0" y="10"/>
                    </a:lnTo>
                    <a:lnTo>
                      <a:pt x="3" y="0"/>
                    </a:lnTo>
                    <a:lnTo>
                      <a:pt x="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66" name="Freeform 527"/>
              <p:cNvSpPr>
                <a:spLocks/>
              </p:cNvSpPr>
              <p:nvPr/>
            </p:nvSpPr>
            <p:spPr bwMode="auto">
              <a:xfrm>
                <a:off x="4137" y="13153"/>
                <a:ext cx="16" cy="24"/>
              </a:xfrm>
              <a:custGeom>
                <a:avLst/>
                <a:gdLst>
                  <a:gd name="T0" fmla="*/ 0 w 48"/>
                  <a:gd name="T1" fmla="*/ 0 h 49"/>
                  <a:gd name="T2" fmla="*/ 0 w 48"/>
                  <a:gd name="T3" fmla="*/ 0 h 49"/>
                  <a:gd name="T4" fmla="*/ 0 w 48"/>
                  <a:gd name="T5" fmla="*/ 0 h 49"/>
                  <a:gd name="T6" fmla="*/ 0 w 48"/>
                  <a:gd name="T7" fmla="*/ 0 h 49"/>
                  <a:gd name="T8" fmla="*/ 0 w 48"/>
                  <a:gd name="T9" fmla="*/ 0 h 49"/>
                  <a:gd name="T10" fmla="*/ 0 w 48"/>
                  <a:gd name="T11" fmla="*/ 0 h 49"/>
                  <a:gd name="T12" fmla="*/ 0 w 48"/>
                  <a:gd name="T13" fmla="*/ 0 h 49"/>
                  <a:gd name="T14" fmla="*/ 0 w 48"/>
                  <a:gd name="T15" fmla="*/ 0 h 49"/>
                  <a:gd name="T16" fmla="*/ 0 w 48"/>
                  <a:gd name="T17" fmla="*/ 0 h 49"/>
                  <a:gd name="T18" fmla="*/ 0 w 48"/>
                  <a:gd name="T19" fmla="*/ 0 h 49"/>
                  <a:gd name="T20" fmla="*/ 0 w 48"/>
                  <a:gd name="T21" fmla="*/ 0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49"/>
                  <a:gd name="T35" fmla="*/ 48 w 48"/>
                  <a:gd name="T36" fmla="*/ 49 h 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49">
                    <a:moveTo>
                      <a:pt x="48" y="8"/>
                    </a:moveTo>
                    <a:lnTo>
                      <a:pt x="43" y="14"/>
                    </a:lnTo>
                    <a:lnTo>
                      <a:pt x="39" y="20"/>
                    </a:lnTo>
                    <a:lnTo>
                      <a:pt x="35" y="27"/>
                    </a:lnTo>
                    <a:lnTo>
                      <a:pt x="30" y="34"/>
                    </a:lnTo>
                    <a:lnTo>
                      <a:pt x="24" y="39"/>
                    </a:lnTo>
                    <a:lnTo>
                      <a:pt x="19" y="45"/>
                    </a:lnTo>
                    <a:lnTo>
                      <a:pt x="8" y="47"/>
                    </a:lnTo>
                    <a:lnTo>
                      <a:pt x="0" y="49"/>
                    </a:lnTo>
                    <a:lnTo>
                      <a:pt x="22" y="0"/>
                    </a:lnTo>
                    <a:lnTo>
                      <a:pt x="4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67" name="Freeform 528"/>
              <p:cNvSpPr>
                <a:spLocks/>
              </p:cNvSpPr>
              <p:nvPr/>
            </p:nvSpPr>
            <p:spPr bwMode="auto">
              <a:xfrm>
                <a:off x="4162" y="12977"/>
                <a:ext cx="2" cy="6"/>
              </a:xfrm>
              <a:custGeom>
                <a:avLst/>
                <a:gdLst>
                  <a:gd name="T0" fmla="*/ 0 w 4"/>
                  <a:gd name="T1" fmla="*/ 1 h 11"/>
                  <a:gd name="T2" fmla="*/ 1 w 4"/>
                  <a:gd name="T3" fmla="*/ 0 h 11"/>
                  <a:gd name="T4" fmla="*/ 0 w 4"/>
                  <a:gd name="T5" fmla="*/ 1 h 11"/>
                  <a:gd name="T6" fmla="*/ 0 60000 65536"/>
                  <a:gd name="T7" fmla="*/ 0 60000 65536"/>
                  <a:gd name="T8" fmla="*/ 0 60000 65536"/>
                  <a:gd name="T9" fmla="*/ 0 w 4"/>
                  <a:gd name="T10" fmla="*/ 0 h 11"/>
                  <a:gd name="T11" fmla="*/ 4 w 4"/>
                  <a:gd name="T12" fmla="*/ 11 h 11"/>
                </a:gdLst>
                <a:ahLst/>
                <a:cxnLst>
                  <a:cxn ang="T6">
                    <a:pos x="T0" y="T1"/>
                  </a:cxn>
                  <a:cxn ang="T7">
                    <a:pos x="T2" y="T3"/>
                  </a:cxn>
                  <a:cxn ang="T8">
                    <a:pos x="T4" y="T5"/>
                  </a:cxn>
                </a:cxnLst>
                <a:rect l="T9" t="T10" r="T11" b="T12"/>
                <a:pathLst>
                  <a:path w="4" h="11">
                    <a:moveTo>
                      <a:pt x="0" y="11"/>
                    </a:moveTo>
                    <a:lnTo>
                      <a:pt x="4"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68" name="Freeform 529"/>
              <p:cNvSpPr>
                <a:spLocks/>
              </p:cNvSpPr>
              <p:nvPr/>
            </p:nvSpPr>
            <p:spPr bwMode="auto">
              <a:xfrm>
                <a:off x="4153" y="13113"/>
                <a:ext cx="18" cy="21"/>
              </a:xfrm>
              <a:custGeom>
                <a:avLst/>
                <a:gdLst>
                  <a:gd name="T0" fmla="*/ 0 w 55"/>
                  <a:gd name="T1" fmla="*/ 0 h 40"/>
                  <a:gd name="T2" fmla="*/ 0 w 55"/>
                  <a:gd name="T3" fmla="*/ 1 h 40"/>
                  <a:gd name="T4" fmla="*/ 0 w 55"/>
                  <a:gd name="T5" fmla="*/ 1 h 40"/>
                  <a:gd name="T6" fmla="*/ 0 w 55"/>
                  <a:gd name="T7" fmla="*/ 1 h 40"/>
                  <a:gd name="T8" fmla="*/ 0 w 55"/>
                  <a:gd name="T9" fmla="*/ 1 h 40"/>
                  <a:gd name="T10" fmla="*/ 0 w 55"/>
                  <a:gd name="T11" fmla="*/ 1 h 40"/>
                  <a:gd name="T12" fmla="*/ 0 w 55"/>
                  <a:gd name="T13" fmla="*/ 1 h 40"/>
                  <a:gd name="T14" fmla="*/ 0 w 55"/>
                  <a:gd name="T15" fmla="*/ 0 h 40"/>
                  <a:gd name="T16" fmla="*/ 0 60000 65536"/>
                  <a:gd name="T17" fmla="*/ 0 60000 65536"/>
                  <a:gd name="T18" fmla="*/ 0 60000 65536"/>
                  <a:gd name="T19" fmla="*/ 0 60000 65536"/>
                  <a:gd name="T20" fmla="*/ 0 60000 65536"/>
                  <a:gd name="T21" fmla="*/ 0 60000 65536"/>
                  <a:gd name="T22" fmla="*/ 0 60000 65536"/>
                  <a:gd name="T23" fmla="*/ 0 60000 65536"/>
                  <a:gd name="T24" fmla="*/ 0 w 55"/>
                  <a:gd name="T25" fmla="*/ 0 h 40"/>
                  <a:gd name="T26" fmla="*/ 55 w 55"/>
                  <a:gd name="T27" fmla="*/ 40 h 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 h="40">
                    <a:moveTo>
                      <a:pt x="14" y="0"/>
                    </a:moveTo>
                    <a:lnTo>
                      <a:pt x="55" y="3"/>
                    </a:lnTo>
                    <a:lnTo>
                      <a:pt x="29" y="40"/>
                    </a:lnTo>
                    <a:lnTo>
                      <a:pt x="0" y="29"/>
                    </a:lnTo>
                    <a:lnTo>
                      <a:pt x="4" y="23"/>
                    </a:lnTo>
                    <a:lnTo>
                      <a:pt x="7" y="16"/>
                    </a:lnTo>
                    <a:lnTo>
                      <a:pt x="9" y="7"/>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69" name="Freeform 530"/>
              <p:cNvSpPr>
                <a:spLocks/>
              </p:cNvSpPr>
              <p:nvPr/>
            </p:nvSpPr>
            <p:spPr bwMode="auto">
              <a:xfrm>
                <a:off x="4165" y="13081"/>
                <a:ext cx="17" cy="16"/>
              </a:xfrm>
              <a:custGeom>
                <a:avLst/>
                <a:gdLst>
                  <a:gd name="T0" fmla="*/ 0 w 53"/>
                  <a:gd name="T1" fmla="*/ 0 h 33"/>
                  <a:gd name="T2" fmla="*/ 0 w 53"/>
                  <a:gd name="T3" fmla="*/ 0 h 33"/>
                  <a:gd name="T4" fmla="*/ 0 w 53"/>
                  <a:gd name="T5" fmla="*/ 0 h 33"/>
                  <a:gd name="T6" fmla="*/ 0 w 53"/>
                  <a:gd name="T7" fmla="*/ 0 h 33"/>
                  <a:gd name="T8" fmla="*/ 0 w 53"/>
                  <a:gd name="T9" fmla="*/ 0 h 33"/>
                  <a:gd name="T10" fmla="*/ 0 w 53"/>
                  <a:gd name="T11" fmla="*/ 0 h 33"/>
                  <a:gd name="T12" fmla="*/ 0 w 53"/>
                  <a:gd name="T13" fmla="*/ 0 h 33"/>
                  <a:gd name="T14" fmla="*/ 0 w 53"/>
                  <a:gd name="T15" fmla="*/ 0 h 33"/>
                  <a:gd name="T16" fmla="*/ 0 w 53"/>
                  <a:gd name="T17" fmla="*/ 0 h 33"/>
                  <a:gd name="T18" fmla="*/ 0 w 53"/>
                  <a:gd name="T19" fmla="*/ 0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
                  <a:gd name="T31" fmla="*/ 0 h 33"/>
                  <a:gd name="T32" fmla="*/ 53 w 53"/>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 h="33">
                    <a:moveTo>
                      <a:pt x="53" y="0"/>
                    </a:moveTo>
                    <a:lnTo>
                      <a:pt x="49" y="30"/>
                    </a:lnTo>
                    <a:lnTo>
                      <a:pt x="40" y="32"/>
                    </a:lnTo>
                    <a:lnTo>
                      <a:pt x="33" y="33"/>
                    </a:lnTo>
                    <a:lnTo>
                      <a:pt x="25" y="32"/>
                    </a:lnTo>
                    <a:lnTo>
                      <a:pt x="21" y="32"/>
                    </a:lnTo>
                    <a:lnTo>
                      <a:pt x="11" y="29"/>
                    </a:lnTo>
                    <a:lnTo>
                      <a:pt x="0" y="28"/>
                    </a:lnTo>
                    <a:lnTo>
                      <a:pt x="8" y="0"/>
                    </a:lnTo>
                    <a:lnTo>
                      <a:pt x="5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70" name="Freeform 531"/>
              <p:cNvSpPr>
                <a:spLocks/>
              </p:cNvSpPr>
              <p:nvPr/>
            </p:nvSpPr>
            <p:spPr bwMode="auto">
              <a:xfrm>
                <a:off x="4184" y="12945"/>
                <a:ext cx="7" cy="12"/>
              </a:xfrm>
              <a:custGeom>
                <a:avLst/>
                <a:gdLst>
                  <a:gd name="T0" fmla="*/ 0 w 22"/>
                  <a:gd name="T1" fmla="*/ 1 h 23"/>
                  <a:gd name="T2" fmla="*/ 0 w 22"/>
                  <a:gd name="T3" fmla="*/ 0 h 23"/>
                  <a:gd name="T4" fmla="*/ 0 w 22"/>
                  <a:gd name="T5" fmla="*/ 1 h 23"/>
                  <a:gd name="T6" fmla="*/ 0 w 22"/>
                  <a:gd name="T7" fmla="*/ 1 h 23"/>
                  <a:gd name="T8" fmla="*/ 0 w 22"/>
                  <a:gd name="T9" fmla="*/ 1 h 23"/>
                  <a:gd name="T10" fmla="*/ 0 w 22"/>
                  <a:gd name="T11" fmla="*/ 1 h 23"/>
                  <a:gd name="T12" fmla="*/ 0 w 22"/>
                  <a:gd name="T13" fmla="*/ 1 h 23"/>
                  <a:gd name="T14" fmla="*/ 0 w 22"/>
                  <a:gd name="T15" fmla="*/ 1 h 23"/>
                  <a:gd name="T16" fmla="*/ 0 w 22"/>
                  <a:gd name="T17" fmla="*/ 1 h 23"/>
                  <a:gd name="T18" fmla="*/ 0 w 22"/>
                  <a:gd name="T19" fmla="*/ 1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23"/>
                  <a:gd name="T32" fmla="*/ 22 w 22"/>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23">
                    <a:moveTo>
                      <a:pt x="3" y="2"/>
                    </a:moveTo>
                    <a:lnTo>
                      <a:pt x="12" y="0"/>
                    </a:lnTo>
                    <a:lnTo>
                      <a:pt x="17" y="3"/>
                    </a:lnTo>
                    <a:lnTo>
                      <a:pt x="18" y="7"/>
                    </a:lnTo>
                    <a:lnTo>
                      <a:pt x="22" y="13"/>
                    </a:lnTo>
                    <a:lnTo>
                      <a:pt x="18" y="23"/>
                    </a:lnTo>
                    <a:lnTo>
                      <a:pt x="8" y="22"/>
                    </a:lnTo>
                    <a:lnTo>
                      <a:pt x="3" y="17"/>
                    </a:lnTo>
                    <a:lnTo>
                      <a:pt x="0" y="9"/>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71" name="Freeform 532"/>
              <p:cNvSpPr>
                <a:spLocks/>
              </p:cNvSpPr>
              <p:nvPr/>
            </p:nvSpPr>
            <p:spPr bwMode="auto">
              <a:xfrm>
                <a:off x="4156" y="13163"/>
                <a:ext cx="10" cy="23"/>
              </a:xfrm>
              <a:custGeom>
                <a:avLst/>
                <a:gdLst>
                  <a:gd name="T0" fmla="*/ 0 w 32"/>
                  <a:gd name="T1" fmla="*/ 0 h 46"/>
                  <a:gd name="T2" fmla="*/ 0 w 32"/>
                  <a:gd name="T3" fmla="*/ 0 h 46"/>
                  <a:gd name="T4" fmla="*/ 0 w 32"/>
                  <a:gd name="T5" fmla="*/ 1 h 46"/>
                  <a:gd name="T6" fmla="*/ 0 w 32"/>
                  <a:gd name="T7" fmla="*/ 1 h 46"/>
                  <a:gd name="T8" fmla="*/ 0 w 32"/>
                  <a:gd name="T9" fmla="*/ 1 h 46"/>
                  <a:gd name="T10" fmla="*/ 0 w 32"/>
                  <a:gd name="T11" fmla="*/ 1 h 46"/>
                  <a:gd name="T12" fmla="*/ 0 w 32"/>
                  <a:gd name="T13" fmla="*/ 1 h 46"/>
                  <a:gd name="T14" fmla="*/ 0 w 32"/>
                  <a:gd name="T15" fmla="*/ 1 h 46"/>
                  <a:gd name="T16" fmla="*/ 0 w 32"/>
                  <a:gd name="T17" fmla="*/ 1 h 46"/>
                  <a:gd name="T18" fmla="*/ 0 w 32"/>
                  <a:gd name="T19" fmla="*/ 1 h 46"/>
                  <a:gd name="T20" fmla="*/ 0 w 32"/>
                  <a:gd name="T21" fmla="*/ 1 h 46"/>
                  <a:gd name="T22" fmla="*/ 0 w 32"/>
                  <a:gd name="T23" fmla="*/ 1 h 46"/>
                  <a:gd name="T24" fmla="*/ 0 w 32"/>
                  <a:gd name="T25" fmla="*/ 1 h 46"/>
                  <a:gd name="T26" fmla="*/ 0 w 32"/>
                  <a:gd name="T27" fmla="*/ 1 h 46"/>
                  <a:gd name="T28" fmla="*/ 0 w 32"/>
                  <a:gd name="T29" fmla="*/ 1 h 46"/>
                  <a:gd name="T30" fmla="*/ 0 w 32"/>
                  <a:gd name="T31" fmla="*/ 0 h 4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
                  <a:gd name="T49" fmla="*/ 0 h 46"/>
                  <a:gd name="T50" fmla="*/ 32 w 32"/>
                  <a:gd name="T51" fmla="*/ 46 h 4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 h="46">
                    <a:moveTo>
                      <a:pt x="20" y="0"/>
                    </a:moveTo>
                    <a:lnTo>
                      <a:pt x="32" y="0"/>
                    </a:lnTo>
                    <a:lnTo>
                      <a:pt x="30" y="5"/>
                    </a:lnTo>
                    <a:lnTo>
                      <a:pt x="29" y="11"/>
                    </a:lnTo>
                    <a:lnTo>
                      <a:pt x="24" y="16"/>
                    </a:lnTo>
                    <a:lnTo>
                      <a:pt x="20" y="23"/>
                    </a:lnTo>
                    <a:lnTo>
                      <a:pt x="13" y="28"/>
                    </a:lnTo>
                    <a:lnTo>
                      <a:pt x="8" y="34"/>
                    </a:lnTo>
                    <a:lnTo>
                      <a:pt x="4" y="40"/>
                    </a:lnTo>
                    <a:lnTo>
                      <a:pt x="1" y="46"/>
                    </a:lnTo>
                    <a:lnTo>
                      <a:pt x="0" y="38"/>
                    </a:lnTo>
                    <a:lnTo>
                      <a:pt x="1" y="32"/>
                    </a:lnTo>
                    <a:lnTo>
                      <a:pt x="3" y="27"/>
                    </a:lnTo>
                    <a:lnTo>
                      <a:pt x="5" y="22"/>
                    </a:lnTo>
                    <a:lnTo>
                      <a:pt x="13" y="10"/>
                    </a:lnTo>
                    <a:lnTo>
                      <a:pt x="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72" name="Freeform 533"/>
              <p:cNvSpPr>
                <a:spLocks/>
              </p:cNvSpPr>
              <p:nvPr/>
            </p:nvSpPr>
            <p:spPr bwMode="auto">
              <a:xfrm>
                <a:off x="4172" y="13044"/>
                <a:ext cx="17" cy="21"/>
              </a:xfrm>
              <a:custGeom>
                <a:avLst/>
                <a:gdLst>
                  <a:gd name="T0" fmla="*/ 0 w 50"/>
                  <a:gd name="T1" fmla="*/ 0 h 41"/>
                  <a:gd name="T2" fmla="*/ 0 w 50"/>
                  <a:gd name="T3" fmla="*/ 1 h 41"/>
                  <a:gd name="T4" fmla="*/ 0 w 50"/>
                  <a:gd name="T5" fmla="*/ 1 h 41"/>
                  <a:gd name="T6" fmla="*/ 0 w 50"/>
                  <a:gd name="T7" fmla="*/ 1 h 41"/>
                  <a:gd name="T8" fmla="*/ 0 w 50"/>
                  <a:gd name="T9" fmla="*/ 1 h 41"/>
                  <a:gd name="T10" fmla="*/ 0 w 50"/>
                  <a:gd name="T11" fmla="*/ 1 h 41"/>
                  <a:gd name="T12" fmla="*/ 0 w 50"/>
                  <a:gd name="T13" fmla="*/ 1 h 41"/>
                  <a:gd name="T14" fmla="*/ 0 w 50"/>
                  <a:gd name="T15" fmla="*/ 1 h 41"/>
                  <a:gd name="T16" fmla="*/ 0 w 50"/>
                  <a:gd name="T17" fmla="*/ 1 h 41"/>
                  <a:gd name="T18" fmla="*/ 0 w 50"/>
                  <a:gd name="T19" fmla="*/ 1 h 41"/>
                  <a:gd name="T20" fmla="*/ 0 w 50"/>
                  <a:gd name="T21" fmla="*/ 1 h 41"/>
                  <a:gd name="T22" fmla="*/ 0 w 50"/>
                  <a:gd name="T23" fmla="*/ 1 h 41"/>
                  <a:gd name="T24" fmla="*/ 0 w 50"/>
                  <a:gd name="T25" fmla="*/ 1 h 41"/>
                  <a:gd name="T26" fmla="*/ 0 w 50"/>
                  <a:gd name="T27" fmla="*/ 1 h 41"/>
                  <a:gd name="T28" fmla="*/ 0 w 50"/>
                  <a:gd name="T29" fmla="*/ 1 h 41"/>
                  <a:gd name="T30" fmla="*/ 0 w 50"/>
                  <a:gd name="T31" fmla="*/ 1 h 41"/>
                  <a:gd name="T32" fmla="*/ 0 w 50"/>
                  <a:gd name="T33" fmla="*/ 1 h 41"/>
                  <a:gd name="T34" fmla="*/ 0 w 50"/>
                  <a:gd name="T35" fmla="*/ 0 h 4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0"/>
                  <a:gd name="T55" fmla="*/ 0 h 41"/>
                  <a:gd name="T56" fmla="*/ 50 w 50"/>
                  <a:gd name="T57" fmla="*/ 41 h 4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0" h="41">
                    <a:moveTo>
                      <a:pt x="9" y="0"/>
                    </a:moveTo>
                    <a:lnTo>
                      <a:pt x="13" y="1"/>
                    </a:lnTo>
                    <a:lnTo>
                      <a:pt x="22" y="2"/>
                    </a:lnTo>
                    <a:lnTo>
                      <a:pt x="30" y="2"/>
                    </a:lnTo>
                    <a:lnTo>
                      <a:pt x="37" y="3"/>
                    </a:lnTo>
                    <a:lnTo>
                      <a:pt x="43" y="4"/>
                    </a:lnTo>
                    <a:lnTo>
                      <a:pt x="47" y="7"/>
                    </a:lnTo>
                    <a:lnTo>
                      <a:pt x="50" y="12"/>
                    </a:lnTo>
                    <a:lnTo>
                      <a:pt x="50" y="19"/>
                    </a:lnTo>
                    <a:lnTo>
                      <a:pt x="49" y="28"/>
                    </a:lnTo>
                    <a:lnTo>
                      <a:pt x="44" y="33"/>
                    </a:lnTo>
                    <a:lnTo>
                      <a:pt x="38" y="35"/>
                    </a:lnTo>
                    <a:lnTo>
                      <a:pt x="31" y="36"/>
                    </a:lnTo>
                    <a:lnTo>
                      <a:pt x="22" y="35"/>
                    </a:lnTo>
                    <a:lnTo>
                      <a:pt x="13" y="35"/>
                    </a:lnTo>
                    <a:lnTo>
                      <a:pt x="6" y="36"/>
                    </a:lnTo>
                    <a:lnTo>
                      <a:pt x="0" y="41"/>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73" name="Freeform 534"/>
              <p:cNvSpPr>
                <a:spLocks/>
              </p:cNvSpPr>
              <p:nvPr/>
            </p:nvSpPr>
            <p:spPr bwMode="auto">
              <a:xfrm>
                <a:off x="4177" y="13011"/>
                <a:ext cx="14" cy="16"/>
              </a:xfrm>
              <a:custGeom>
                <a:avLst/>
                <a:gdLst>
                  <a:gd name="T0" fmla="*/ 0 w 41"/>
                  <a:gd name="T1" fmla="*/ 1 h 32"/>
                  <a:gd name="T2" fmla="*/ 0 w 41"/>
                  <a:gd name="T3" fmla="*/ 0 h 32"/>
                  <a:gd name="T4" fmla="*/ 0 w 41"/>
                  <a:gd name="T5" fmla="*/ 1 h 32"/>
                  <a:gd name="T6" fmla="*/ 0 w 41"/>
                  <a:gd name="T7" fmla="*/ 1 h 32"/>
                  <a:gd name="T8" fmla="*/ 0 w 41"/>
                  <a:gd name="T9" fmla="*/ 1 h 32"/>
                  <a:gd name="T10" fmla="*/ 0 w 41"/>
                  <a:gd name="T11" fmla="*/ 1 h 32"/>
                  <a:gd name="T12" fmla="*/ 0 w 41"/>
                  <a:gd name="T13" fmla="*/ 1 h 32"/>
                  <a:gd name="T14" fmla="*/ 0 w 41"/>
                  <a:gd name="T15" fmla="*/ 1 h 32"/>
                  <a:gd name="T16" fmla="*/ 0 w 41"/>
                  <a:gd name="T17" fmla="*/ 1 h 32"/>
                  <a:gd name="T18" fmla="*/ 0 w 41"/>
                  <a:gd name="T19" fmla="*/ 1 h 32"/>
                  <a:gd name="T20" fmla="*/ 0 w 41"/>
                  <a:gd name="T21" fmla="*/ 1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
                  <a:gd name="T34" fmla="*/ 0 h 32"/>
                  <a:gd name="T35" fmla="*/ 41 w 41"/>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 h="32">
                    <a:moveTo>
                      <a:pt x="3" y="2"/>
                    </a:moveTo>
                    <a:lnTo>
                      <a:pt x="11" y="0"/>
                    </a:lnTo>
                    <a:lnTo>
                      <a:pt x="18" y="1"/>
                    </a:lnTo>
                    <a:lnTo>
                      <a:pt x="25" y="2"/>
                    </a:lnTo>
                    <a:lnTo>
                      <a:pt x="33" y="7"/>
                    </a:lnTo>
                    <a:lnTo>
                      <a:pt x="36" y="11"/>
                    </a:lnTo>
                    <a:lnTo>
                      <a:pt x="40" y="17"/>
                    </a:lnTo>
                    <a:lnTo>
                      <a:pt x="41" y="24"/>
                    </a:lnTo>
                    <a:lnTo>
                      <a:pt x="41" y="32"/>
                    </a:lnTo>
                    <a:lnTo>
                      <a:pt x="0" y="27"/>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74" name="Freeform 535"/>
              <p:cNvSpPr>
                <a:spLocks/>
              </p:cNvSpPr>
              <p:nvPr/>
            </p:nvSpPr>
            <p:spPr bwMode="auto">
              <a:xfrm>
                <a:off x="4182" y="12976"/>
                <a:ext cx="9" cy="13"/>
              </a:xfrm>
              <a:custGeom>
                <a:avLst/>
                <a:gdLst>
                  <a:gd name="T0" fmla="*/ 0 w 27"/>
                  <a:gd name="T1" fmla="*/ 0 h 27"/>
                  <a:gd name="T2" fmla="*/ 0 w 27"/>
                  <a:gd name="T3" fmla="*/ 0 h 27"/>
                  <a:gd name="T4" fmla="*/ 0 w 27"/>
                  <a:gd name="T5" fmla="*/ 0 h 27"/>
                  <a:gd name="T6" fmla="*/ 0 w 27"/>
                  <a:gd name="T7" fmla="*/ 0 h 27"/>
                  <a:gd name="T8" fmla="*/ 0 w 27"/>
                  <a:gd name="T9" fmla="*/ 0 h 27"/>
                  <a:gd name="T10" fmla="*/ 0 w 27"/>
                  <a:gd name="T11" fmla="*/ 0 h 27"/>
                  <a:gd name="T12" fmla="*/ 0 w 27"/>
                  <a:gd name="T13" fmla="*/ 0 h 27"/>
                  <a:gd name="T14" fmla="*/ 0 w 27"/>
                  <a:gd name="T15" fmla="*/ 0 h 27"/>
                  <a:gd name="T16" fmla="*/ 0 w 27"/>
                  <a:gd name="T17" fmla="*/ 0 h 27"/>
                  <a:gd name="T18" fmla="*/ 0 w 27"/>
                  <a:gd name="T19" fmla="*/ 0 h 27"/>
                  <a:gd name="T20" fmla="*/ 0 w 27"/>
                  <a:gd name="T21" fmla="*/ 0 h 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
                  <a:gd name="T34" fmla="*/ 0 h 27"/>
                  <a:gd name="T35" fmla="*/ 27 w 27"/>
                  <a:gd name="T36" fmla="*/ 27 h 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 h="27">
                    <a:moveTo>
                      <a:pt x="23" y="0"/>
                    </a:moveTo>
                    <a:lnTo>
                      <a:pt x="27" y="27"/>
                    </a:lnTo>
                    <a:lnTo>
                      <a:pt x="17" y="25"/>
                    </a:lnTo>
                    <a:lnTo>
                      <a:pt x="10" y="24"/>
                    </a:lnTo>
                    <a:lnTo>
                      <a:pt x="5" y="21"/>
                    </a:lnTo>
                    <a:lnTo>
                      <a:pt x="3" y="19"/>
                    </a:lnTo>
                    <a:lnTo>
                      <a:pt x="0" y="15"/>
                    </a:lnTo>
                    <a:lnTo>
                      <a:pt x="0" y="11"/>
                    </a:lnTo>
                    <a:lnTo>
                      <a:pt x="0" y="6"/>
                    </a:lnTo>
                    <a:lnTo>
                      <a:pt x="4" y="0"/>
                    </a:lnTo>
                    <a:lnTo>
                      <a:pt x="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75" name="Freeform 536"/>
              <p:cNvSpPr>
                <a:spLocks/>
              </p:cNvSpPr>
              <p:nvPr/>
            </p:nvSpPr>
            <p:spPr bwMode="auto">
              <a:xfrm>
                <a:off x="4172" y="13121"/>
                <a:ext cx="14" cy="18"/>
              </a:xfrm>
              <a:custGeom>
                <a:avLst/>
                <a:gdLst>
                  <a:gd name="T0" fmla="*/ 0 w 41"/>
                  <a:gd name="T1" fmla="*/ 0 h 35"/>
                  <a:gd name="T2" fmla="*/ 0 w 41"/>
                  <a:gd name="T3" fmla="*/ 0 h 35"/>
                  <a:gd name="T4" fmla="*/ 0 w 41"/>
                  <a:gd name="T5" fmla="*/ 1 h 35"/>
                  <a:gd name="T6" fmla="*/ 0 w 41"/>
                  <a:gd name="T7" fmla="*/ 1 h 35"/>
                  <a:gd name="T8" fmla="*/ 0 w 41"/>
                  <a:gd name="T9" fmla="*/ 1 h 35"/>
                  <a:gd name="T10" fmla="*/ 0 w 41"/>
                  <a:gd name="T11" fmla="*/ 1 h 35"/>
                  <a:gd name="T12" fmla="*/ 0 w 41"/>
                  <a:gd name="T13" fmla="*/ 1 h 35"/>
                  <a:gd name="T14" fmla="*/ 0 w 41"/>
                  <a:gd name="T15" fmla="*/ 0 h 35"/>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35"/>
                  <a:gd name="T26" fmla="*/ 41 w 41"/>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35">
                    <a:moveTo>
                      <a:pt x="19" y="0"/>
                    </a:moveTo>
                    <a:lnTo>
                      <a:pt x="41" y="0"/>
                    </a:lnTo>
                    <a:lnTo>
                      <a:pt x="24" y="35"/>
                    </a:lnTo>
                    <a:lnTo>
                      <a:pt x="0" y="32"/>
                    </a:lnTo>
                    <a:lnTo>
                      <a:pt x="6" y="23"/>
                    </a:lnTo>
                    <a:lnTo>
                      <a:pt x="12" y="16"/>
                    </a:lnTo>
                    <a:lnTo>
                      <a:pt x="16" y="8"/>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76" name="Freeform 537"/>
              <p:cNvSpPr>
                <a:spLocks/>
              </p:cNvSpPr>
              <p:nvPr/>
            </p:nvSpPr>
            <p:spPr bwMode="auto">
              <a:xfrm>
                <a:off x="4171" y="13202"/>
                <a:ext cx="3" cy="10"/>
              </a:xfrm>
              <a:custGeom>
                <a:avLst/>
                <a:gdLst>
                  <a:gd name="T0" fmla="*/ 0 w 8"/>
                  <a:gd name="T1" fmla="*/ 0 h 19"/>
                  <a:gd name="T2" fmla="*/ 0 w 8"/>
                  <a:gd name="T3" fmla="*/ 1 h 19"/>
                  <a:gd name="T4" fmla="*/ 0 w 8"/>
                  <a:gd name="T5" fmla="*/ 1 h 19"/>
                  <a:gd name="T6" fmla="*/ 0 w 8"/>
                  <a:gd name="T7" fmla="*/ 0 h 19"/>
                  <a:gd name="T8" fmla="*/ 0 60000 65536"/>
                  <a:gd name="T9" fmla="*/ 0 60000 65536"/>
                  <a:gd name="T10" fmla="*/ 0 60000 65536"/>
                  <a:gd name="T11" fmla="*/ 0 60000 65536"/>
                  <a:gd name="T12" fmla="*/ 0 w 8"/>
                  <a:gd name="T13" fmla="*/ 0 h 19"/>
                  <a:gd name="T14" fmla="*/ 8 w 8"/>
                  <a:gd name="T15" fmla="*/ 19 h 19"/>
                </a:gdLst>
                <a:ahLst/>
                <a:cxnLst>
                  <a:cxn ang="T8">
                    <a:pos x="T0" y="T1"/>
                  </a:cxn>
                  <a:cxn ang="T9">
                    <a:pos x="T2" y="T3"/>
                  </a:cxn>
                  <a:cxn ang="T10">
                    <a:pos x="T4" y="T5"/>
                  </a:cxn>
                  <a:cxn ang="T11">
                    <a:pos x="T6" y="T7"/>
                  </a:cxn>
                </a:cxnLst>
                <a:rect l="T12" t="T13" r="T14" b="T15"/>
                <a:pathLst>
                  <a:path w="8" h="19">
                    <a:moveTo>
                      <a:pt x="8" y="0"/>
                    </a:moveTo>
                    <a:lnTo>
                      <a:pt x="0" y="19"/>
                    </a:lnTo>
                    <a:lnTo>
                      <a:pt x="0" y="3"/>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77" name="Freeform 538"/>
              <p:cNvSpPr>
                <a:spLocks/>
              </p:cNvSpPr>
              <p:nvPr/>
            </p:nvSpPr>
            <p:spPr bwMode="auto">
              <a:xfrm>
                <a:off x="4185" y="13081"/>
                <a:ext cx="15" cy="23"/>
              </a:xfrm>
              <a:custGeom>
                <a:avLst/>
                <a:gdLst>
                  <a:gd name="T0" fmla="*/ 0 w 46"/>
                  <a:gd name="T1" fmla="*/ 0 h 46"/>
                  <a:gd name="T2" fmla="*/ 0 w 46"/>
                  <a:gd name="T3" fmla="*/ 0 h 46"/>
                  <a:gd name="T4" fmla="*/ 0 w 46"/>
                  <a:gd name="T5" fmla="*/ 1 h 46"/>
                  <a:gd name="T6" fmla="*/ 0 w 46"/>
                  <a:gd name="T7" fmla="*/ 1 h 46"/>
                  <a:gd name="T8" fmla="*/ 0 w 46"/>
                  <a:gd name="T9" fmla="*/ 1 h 46"/>
                  <a:gd name="T10" fmla="*/ 0 w 46"/>
                  <a:gd name="T11" fmla="*/ 1 h 46"/>
                  <a:gd name="T12" fmla="*/ 0 w 46"/>
                  <a:gd name="T13" fmla="*/ 1 h 46"/>
                  <a:gd name="T14" fmla="*/ 0 w 46"/>
                  <a:gd name="T15" fmla="*/ 1 h 46"/>
                  <a:gd name="T16" fmla="*/ 0 w 46"/>
                  <a:gd name="T17" fmla="*/ 1 h 46"/>
                  <a:gd name="T18" fmla="*/ 0 w 46"/>
                  <a:gd name="T19" fmla="*/ 1 h 46"/>
                  <a:gd name="T20" fmla="*/ 0 w 46"/>
                  <a:gd name="T21" fmla="*/ 1 h 46"/>
                  <a:gd name="T22" fmla="*/ 0 w 46"/>
                  <a:gd name="T23" fmla="*/ 1 h 46"/>
                  <a:gd name="T24" fmla="*/ 0 w 46"/>
                  <a:gd name="T25" fmla="*/ 1 h 46"/>
                  <a:gd name="T26" fmla="*/ 0 w 46"/>
                  <a:gd name="T27" fmla="*/ 1 h 46"/>
                  <a:gd name="T28" fmla="*/ 0 w 46"/>
                  <a:gd name="T29" fmla="*/ 1 h 46"/>
                  <a:gd name="T30" fmla="*/ 0 w 46"/>
                  <a:gd name="T31" fmla="*/ 1 h 46"/>
                  <a:gd name="T32" fmla="*/ 0 w 46"/>
                  <a:gd name="T33" fmla="*/ 1 h 46"/>
                  <a:gd name="T34" fmla="*/ 0 w 46"/>
                  <a:gd name="T35" fmla="*/ 0 h 46"/>
                  <a:gd name="T36" fmla="*/ 0 w 46"/>
                  <a:gd name="T37" fmla="*/ 0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
                  <a:gd name="T58" fmla="*/ 0 h 46"/>
                  <a:gd name="T59" fmla="*/ 46 w 46"/>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 h="46">
                    <a:moveTo>
                      <a:pt x="30" y="0"/>
                    </a:moveTo>
                    <a:lnTo>
                      <a:pt x="44" y="0"/>
                    </a:lnTo>
                    <a:lnTo>
                      <a:pt x="46" y="5"/>
                    </a:lnTo>
                    <a:lnTo>
                      <a:pt x="46" y="12"/>
                    </a:lnTo>
                    <a:lnTo>
                      <a:pt x="44" y="18"/>
                    </a:lnTo>
                    <a:lnTo>
                      <a:pt x="44" y="24"/>
                    </a:lnTo>
                    <a:lnTo>
                      <a:pt x="40" y="30"/>
                    </a:lnTo>
                    <a:lnTo>
                      <a:pt x="35" y="36"/>
                    </a:lnTo>
                    <a:lnTo>
                      <a:pt x="31" y="40"/>
                    </a:lnTo>
                    <a:lnTo>
                      <a:pt x="27" y="46"/>
                    </a:lnTo>
                    <a:lnTo>
                      <a:pt x="0" y="38"/>
                    </a:lnTo>
                    <a:lnTo>
                      <a:pt x="3" y="33"/>
                    </a:lnTo>
                    <a:lnTo>
                      <a:pt x="6" y="28"/>
                    </a:lnTo>
                    <a:lnTo>
                      <a:pt x="8" y="21"/>
                    </a:lnTo>
                    <a:lnTo>
                      <a:pt x="11" y="15"/>
                    </a:lnTo>
                    <a:lnTo>
                      <a:pt x="11" y="9"/>
                    </a:lnTo>
                    <a:lnTo>
                      <a:pt x="15" y="4"/>
                    </a:lnTo>
                    <a:lnTo>
                      <a:pt x="19" y="0"/>
                    </a:lnTo>
                    <a:lnTo>
                      <a:pt x="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78" name="Freeform 539"/>
              <p:cNvSpPr>
                <a:spLocks/>
              </p:cNvSpPr>
              <p:nvPr/>
            </p:nvSpPr>
            <p:spPr bwMode="auto">
              <a:xfrm>
                <a:off x="4178" y="13170"/>
                <a:ext cx="16" cy="23"/>
              </a:xfrm>
              <a:custGeom>
                <a:avLst/>
                <a:gdLst>
                  <a:gd name="T0" fmla="*/ 0 w 47"/>
                  <a:gd name="T1" fmla="*/ 1 h 46"/>
                  <a:gd name="T2" fmla="*/ 0 w 47"/>
                  <a:gd name="T3" fmla="*/ 1 h 46"/>
                  <a:gd name="T4" fmla="*/ 0 w 47"/>
                  <a:gd name="T5" fmla="*/ 1 h 46"/>
                  <a:gd name="T6" fmla="*/ 0 w 47"/>
                  <a:gd name="T7" fmla="*/ 1 h 46"/>
                  <a:gd name="T8" fmla="*/ 0 w 47"/>
                  <a:gd name="T9" fmla="*/ 1 h 46"/>
                  <a:gd name="T10" fmla="*/ 0 w 47"/>
                  <a:gd name="T11" fmla="*/ 1 h 46"/>
                  <a:gd name="T12" fmla="*/ 0 w 47"/>
                  <a:gd name="T13" fmla="*/ 1 h 46"/>
                  <a:gd name="T14" fmla="*/ 0 w 47"/>
                  <a:gd name="T15" fmla="*/ 1 h 46"/>
                  <a:gd name="T16" fmla="*/ 0 w 47"/>
                  <a:gd name="T17" fmla="*/ 1 h 46"/>
                  <a:gd name="T18" fmla="*/ 0 w 47"/>
                  <a:gd name="T19" fmla="*/ 1 h 46"/>
                  <a:gd name="T20" fmla="*/ 0 w 47"/>
                  <a:gd name="T21" fmla="*/ 1 h 46"/>
                  <a:gd name="T22" fmla="*/ 0 w 47"/>
                  <a:gd name="T23" fmla="*/ 1 h 46"/>
                  <a:gd name="T24" fmla="*/ 0 w 47"/>
                  <a:gd name="T25" fmla="*/ 0 h 46"/>
                  <a:gd name="T26" fmla="*/ 0 w 47"/>
                  <a:gd name="T27" fmla="*/ 1 h 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
                  <a:gd name="T43" fmla="*/ 0 h 46"/>
                  <a:gd name="T44" fmla="*/ 47 w 47"/>
                  <a:gd name="T45" fmla="*/ 46 h 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 h="46">
                    <a:moveTo>
                      <a:pt x="47" y="5"/>
                    </a:moveTo>
                    <a:lnTo>
                      <a:pt x="36" y="15"/>
                    </a:lnTo>
                    <a:lnTo>
                      <a:pt x="28" y="27"/>
                    </a:lnTo>
                    <a:lnTo>
                      <a:pt x="19" y="36"/>
                    </a:lnTo>
                    <a:lnTo>
                      <a:pt x="6" y="46"/>
                    </a:lnTo>
                    <a:lnTo>
                      <a:pt x="0" y="41"/>
                    </a:lnTo>
                    <a:lnTo>
                      <a:pt x="0" y="37"/>
                    </a:lnTo>
                    <a:lnTo>
                      <a:pt x="1" y="31"/>
                    </a:lnTo>
                    <a:lnTo>
                      <a:pt x="6" y="26"/>
                    </a:lnTo>
                    <a:lnTo>
                      <a:pt x="9" y="18"/>
                    </a:lnTo>
                    <a:lnTo>
                      <a:pt x="13" y="12"/>
                    </a:lnTo>
                    <a:lnTo>
                      <a:pt x="16" y="5"/>
                    </a:lnTo>
                    <a:lnTo>
                      <a:pt x="20" y="0"/>
                    </a:lnTo>
                    <a:lnTo>
                      <a:pt x="47"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79" name="Freeform 540"/>
              <p:cNvSpPr>
                <a:spLocks/>
              </p:cNvSpPr>
              <p:nvPr/>
            </p:nvSpPr>
            <p:spPr bwMode="auto">
              <a:xfrm>
                <a:off x="4197" y="13051"/>
                <a:ext cx="13" cy="10"/>
              </a:xfrm>
              <a:custGeom>
                <a:avLst/>
                <a:gdLst>
                  <a:gd name="T0" fmla="*/ 0 w 38"/>
                  <a:gd name="T1" fmla="*/ 0 h 19"/>
                  <a:gd name="T2" fmla="*/ 0 w 38"/>
                  <a:gd name="T3" fmla="*/ 0 h 19"/>
                  <a:gd name="T4" fmla="*/ 0 w 38"/>
                  <a:gd name="T5" fmla="*/ 1 h 19"/>
                  <a:gd name="T6" fmla="*/ 0 w 38"/>
                  <a:gd name="T7" fmla="*/ 1 h 19"/>
                  <a:gd name="T8" fmla="*/ 0 w 38"/>
                  <a:gd name="T9" fmla="*/ 1 h 19"/>
                  <a:gd name="T10" fmla="*/ 0 w 38"/>
                  <a:gd name="T11" fmla="*/ 1 h 19"/>
                  <a:gd name="T12" fmla="*/ 0 w 38"/>
                  <a:gd name="T13" fmla="*/ 0 h 19"/>
                  <a:gd name="T14" fmla="*/ 0 60000 65536"/>
                  <a:gd name="T15" fmla="*/ 0 60000 65536"/>
                  <a:gd name="T16" fmla="*/ 0 60000 65536"/>
                  <a:gd name="T17" fmla="*/ 0 60000 65536"/>
                  <a:gd name="T18" fmla="*/ 0 60000 65536"/>
                  <a:gd name="T19" fmla="*/ 0 60000 65536"/>
                  <a:gd name="T20" fmla="*/ 0 60000 65536"/>
                  <a:gd name="T21" fmla="*/ 0 w 38"/>
                  <a:gd name="T22" fmla="*/ 0 h 19"/>
                  <a:gd name="T23" fmla="*/ 38 w 38"/>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19">
                    <a:moveTo>
                      <a:pt x="4" y="0"/>
                    </a:moveTo>
                    <a:lnTo>
                      <a:pt x="16" y="0"/>
                    </a:lnTo>
                    <a:lnTo>
                      <a:pt x="25" y="3"/>
                    </a:lnTo>
                    <a:lnTo>
                      <a:pt x="31" y="7"/>
                    </a:lnTo>
                    <a:lnTo>
                      <a:pt x="38" y="10"/>
                    </a:lnTo>
                    <a:lnTo>
                      <a:pt x="0" y="19"/>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80" name="Freeform 541"/>
              <p:cNvSpPr>
                <a:spLocks/>
              </p:cNvSpPr>
              <p:nvPr/>
            </p:nvSpPr>
            <p:spPr bwMode="auto">
              <a:xfrm>
                <a:off x="4205" y="12974"/>
                <a:ext cx="6" cy="27"/>
              </a:xfrm>
              <a:custGeom>
                <a:avLst/>
                <a:gdLst>
                  <a:gd name="T0" fmla="*/ 0 w 17"/>
                  <a:gd name="T1" fmla="*/ 0 h 54"/>
                  <a:gd name="T2" fmla="*/ 0 w 17"/>
                  <a:gd name="T3" fmla="*/ 1 h 54"/>
                  <a:gd name="T4" fmla="*/ 0 w 17"/>
                  <a:gd name="T5" fmla="*/ 1 h 54"/>
                  <a:gd name="T6" fmla="*/ 0 w 17"/>
                  <a:gd name="T7" fmla="*/ 1 h 54"/>
                  <a:gd name="T8" fmla="*/ 0 w 17"/>
                  <a:gd name="T9" fmla="*/ 1 h 54"/>
                  <a:gd name="T10" fmla="*/ 0 w 17"/>
                  <a:gd name="T11" fmla="*/ 1 h 54"/>
                  <a:gd name="T12" fmla="*/ 0 w 17"/>
                  <a:gd name="T13" fmla="*/ 1 h 54"/>
                  <a:gd name="T14" fmla="*/ 0 w 17"/>
                  <a:gd name="T15" fmla="*/ 1 h 54"/>
                  <a:gd name="T16" fmla="*/ 0 w 17"/>
                  <a:gd name="T17" fmla="*/ 1 h 54"/>
                  <a:gd name="T18" fmla="*/ 0 w 17"/>
                  <a:gd name="T19" fmla="*/ 1 h 54"/>
                  <a:gd name="T20" fmla="*/ 0 w 17"/>
                  <a:gd name="T21" fmla="*/ 1 h 54"/>
                  <a:gd name="T22" fmla="*/ 0 w 17"/>
                  <a:gd name="T23" fmla="*/ 1 h 54"/>
                  <a:gd name="T24" fmla="*/ 0 w 17"/>
                  <a:gd name="T25" fmla="*/ 1 h 54"/>
                  <a:gd name="T26" fmla="*/ 0 w 17"/>
                  <a:gd name="T27" fmla="*/ 1 h 54"/>
                  <a:gd name="T28" fmla="*/ 0 w 17"/>
                  <a:gd name="T29" fmla="*/ 1 h 54"/>
                  <a:gd name="T30" fmla="*/ 0 w 17"/>
                  <a:gd name="T31" fmla="*/ 1 h 54"/>
                  <a:gd name="T32" fmla="*/ 0 w 17"/>
                  <a:gd name="T33" fmla="*/ 0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
                  <a:gd name="T52" fmla="*/ 0 h 54"/>
                  <a:gd name="T53" fmla="*/ 17 w 17"/>
                  <a:gd name="T54" fmla="*/ 54 h 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 h="54">
                    <a:moveTo>
                      <a:pt x="9" y="0"/>
                    </a:moveTo>
                    <a:lnTo>
                      <a:pt x="13" y="3"/>
                    </a:lnTo>
                    <a:lnTo>
                      <a:pt x="16" y="10"/>
                    </a:lnTo>
                    <a:lnTo>
                      <a:pt x="16" y="16"/>
                    </a:lnTo>
                    <a:lnTo>
                      <a:pt x="17" y="24"/>
                    </a:lnTo>
                    <a:lnTo>
                      <a:pt x="16" y="31"/>
                    </a:lnTo>
                    <a:lnTo>
                      <a:pt x="16" y="39"/>
                    </a:lnTo>
                    <a:lnTo>
                      <a:pt x="14" y="47"/>
                    </a:lnTo>
                    <a:lnTo>
                      <a:pt x="16" y="54"/>
                    </a:lnTo>
                    <a:lnTo>
                      <a:pt x="7" y="50"/>
                    </a:lnTo>
                    <a:lnTo>
                      <a:pt x="3" y="45"/>
                    </a:lnTo>
                    <a:lnTo>
                      <a:pt x="0" y="37"/>
                    </a:lnTo>
                    <a:lnTo>
                      <a:pt x="3" y="31"/>
                    </a:lnTo>
                    <a:lnTo>
                      <a:pt x="3" y="22"/>
                    </a:lnTo>
                    <a:lnTo>
                      <a:pt x="6" y="14"/>
                    </a:lnTo>
                    <a:lnTo>
                      <a:pt x="7" y="6"/>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81" name="Freeform 542"/>
              <p:cNvSpPr>
                <a:spLocks/>
              </p:cNvSpPr>
              <p:nvPr/>
            </p:nvSpPr>
            <p:spPr bwMode="auto">
              <a:xfrm>
                <a:off x="4203" y="13021"/>
                <a:ext cx="9" cy="12"/>
              </a:xfrm>
              <a:custGeom>
                <a:avLst/>
                <a:gdLst>
                  <a:gd name="T0" fmla="*/ 0 w 28"/>
                  <a:gd name="T1" fmla="*/ 0 h 25"/>
                  <a:gd name="T2" fmla="*/ 0 w 28"/>
                  <a:gd name="T3" fmla="*/ 0 h 25"/>
                  <a:gd name="T4" fmla="*/ 0 w 28"/>
                  <a:gd name="T5" fmla="*/ 0 h 25"/>
                  <a:gd name="T6" fmla="*/ 0 w 28"/>
                  <a:gd name="T7" fmla="*/ 0 h 25"/>
                  <a:gd name="T8" fmla="*/ 0 w 28"/>
                  <a:gd name="T9" fmla="*/ 0 h 25"/>
                  <a:gd name="T10" fmla="*/ 0 w 28"/>
                  <a:gd name="T11" fmla="*/ 0 h 25"/>
                  <a:gd name="T12" fmla="*/ 0 w 28"/>
                  <a:gd name="T13" fmla="*/ 0 h 25"/>
                  <a:gd name="T14" fmla="*/ 0 w 28"/>
                  <a:gd name="T15" fmla="*/ 0 h 25"/>
                  <a:gd name="T16" fmla="*/ 0 w 28"/>
                  <a:gd name="T17" fmla="*/ 0 h 25"/>
                  <a:gd name="T18" fmla="*/ 0 w 28"/>
                  <a:gd name="T19" fmla="*/ 0 h 25"/>
                  <a:gd name="T20" fmla="*/ 0 w 28"/>
                  <a:gd name="T21" fmla="*/ 0 h 25"/>
                  <a:gd name="T22" fmla="*/ 0 w 28"/>
                  <a:gd name="T23" fmla="*/ 0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
                  <a:gd name="T37" fmla="*/ 0 h 25"/>
                  <a:gd name="T38" fmla="*/ 28 w 28"/>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 h="25">
                    <a:moveTo>
                      <a:pt x="6" y="0"/>
                    </a:moveTo>
                    <a:lnTo>
                      <a:pt x="9" y="3"/>
                    </a:lnTo>
                    <a:lnTo>
                      <a:pt x="17" y="5"/>
                    </a:lnTo>
                    <a:lnTo>
                      <a:pt x="22" y="7"/>
                    </a:lnTo>
                    <a:lnTo>
                      <a:pt x="28" y="13"/>
                    </a:lnTo>
                    <a:lnTo>
                      <a:pt x="28" y="25"/>
                    </a:lnTo>
                    <a:lnTo>
                      <a:pt x="14" y="22"/>
                    </a:lnTo>
                    <a:lnTo>
                      <a:pt x="5" y="18"/>
                    </a:lnTo>
                    <a:lnTo>
                      <a:pt x="0" y="15"/>
                    </a:lnTo>
                    <a:lnTo>
                      <a:pt x="0" y="12"/>
                    </a:lnTo>
                    <a:lnTo>
                      <a:pt x="2" y="7"/>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82" name="Freeform 543"/>
              <p:cNvSpPr>
                <a:spLocks/>
              </p:cNvSpPr>
              <p:nvPr/>
            </p:nvSpPr>
            <p:spPr bwMode="auto">
              <a:xfrm>
                <a:off x="4197" y="13126"/>
                <a:ext cx="15" cy="21"/>
              </a:xfrm>
              <a:custGeom>
                <a:avLst/>
                <a:gdLst>
                  <a:gd name="T0" fmla="*/ 0 w 45"/>
                  <a:gd name="T1" fmla="*/ 0 h 44"/>
                  <a:gd name="T2" fmla="*/ 0 w 45"/>
                  <a:gd name="T3" fmla="*/ 0 h 44"/>
                  <a:gd name="T4" fmla="*/ 0 w 45"/>
                  <a:gd name="T5" fmla="*/ 0 h 44"/>
                  <a:gd name="T6" fmla="*/ 0 w 45"/>
                  <a:gd name="T7" fmla="*/ 0 h 44"/>
                  <a:gd name="T8" fmla="*/ 0 w 45"/>
                  <a:gd name="T9" fmla="*/ 0 h 44"/>
                  <a:gd name="T10" fmla="*/ 0 w 45"/>
                  <a:gd name="T11" fmla="*/ 0 h 44"/>
                  <a:gd name="T12" fmla="*/ 0 w 45"/>
                  <a:gd name="T13" fmla="*/ 0 h 44"/>
                  <a:gd name="T14" fmla="*/ 0 w 45"/>
                  <a:gd name="T15" fmla="*/ 0 h 44"/>
                  <a:gd name="T16" fmla="*/ 0 60000 65536"/>
                  <a:gd name="T17" fmla="*/ 0 60000 65536"/>
                  <a:gd name="T18" fmla="*/ 0 60000 65536"/>
                  <a:gd name="T19" fmla="*/ 0 60000 65536"/>
                  <a:gd name="T20" fmla="*/ 0 60000 65536"/>
                  <a:gd name="T21" fmla="*/ 0 60000 65536"/>
                  <a:gd name="T22" fmla="*/ 0 60000 65536"/>
                  <a:gd name="T23" fmla="*/ 0 60000 65536"/>
                  <a:gd name="T24" fmla="*/ 0 w 45"/>
                  <a:gd name="T25" fmla="*/ 0 h 44"/>
                  <a:gd name="T26" fmla="*/ 45 w 45"/>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 h="44">
                    <a:moveTo>
                      <a:pt x="19" y="0"/>
                    </a:moveTo>
                    <a:lnTo>
                      <a:pt x="45" y="5"/>
                    </a:lnTo>
                    <a:lnTo>
                      <a:pt x="19" y="44"/>
                    </a:lnTo>
                    <a:lnTo>
                      <a:pt x="0" y="38"/>
                    </a:lnTo>
                    <a:lnTo>
                      <a:pt x="3" y="28"/>
                    </a:lnTo>
                    <a:lnTo>
                      <a:pt x="10" y="19"/>
                    </a:lnTo>
                    <a:lnTo>
                      <a:pt x="16" y="10"/>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83" name="Freeform 544"/>
              <p:cNvSpPr>
                <a:spLocks/>
              </p:cNvSpPr>
              <p:nvPr/>
            </p:nvSpPr>
            <p:spPr bwMode="auto">
              <a:xfrm>
                <a:off x="4208" y="13086"/>
                <a:ext cx="18" cy="23"/>
              </a:xfrm>
              <a:custGeom>
                <a:avLst/>
                <a:gdLst>
                  <a:gd name="T0" fmla="*/ 0 w 52"/>
                  <a:gd name="T1" fmla="*/ 0 h 45"/>
                  <a:gd name="T2" fmla="*/ 0 w 52"/>
                  <a:gd name="T3" fmla="*/ 1 h 45"/>
                  <a:gd name="T4" fmla="*/ 0 w 52"/>
                  <a:gd name="T5" fmla="*/ 1 h 45"/>
                  <a:gd name="T6" fmla="*/ 0 w 52"/>
                  <a:gd name="T7" fmla="*/ 1 h 45"/>
                  <a:gd name="T8" fmla="*/ 0 w 52"/>
                  <a:gd name="T9" fmla="*/ 1 h 45"/>
                  <a:gd name="T10" fmla="*/ 0 w 52"/>
                  <a:gd name="T11" fmla="*/ 1 h 45"/>
                  <a:gd name="T12" fmla="*/ 0 w 52"/>
                  <a:gd name="T13" fmla="*/ 1 h 45"/>
                  <a:gd name="T14" fmla="*/ 0 w 52"/>
                  <a:gd name="T15" fmla="*/ 1 h 45"/>
                  <a:gd name="T16" fmla="*/ 0 w 52"/>
                  <a:gd name="T17" fmla="*/ 1 h 45"/>
                  <a:gd name="T18" fmla="*/ 0 w 52"/>
                  <a:gd name="T19" fmla="*/ 0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
                  <a:gd name="T31" fmla="*/ 0 h 45"/>
                  <a:gd name="T32" fmla="*/ 52 w 52"/>
                  <a:gd name="T33" fmla="*/ 45 h 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 h="45">
                    <a:moveTo>
                      <a:pt x="23" y="0"/>
                    </a:moveTo>
                    <a:lnTo>
                      <a:pt x="52" y="5"/>
                    </a:lnTo>
                    <a:lnTo>
                      <a:pt x="33" y="45"/>
                    </a:lnTo>
                    <a:lnTo>
                      <a:pt x="0" y="38"/>
                    </a:lnTo>
                    <a:lnTo>
                      <a:pt x="5" y="27"/>
                    </a:lnTo>
                    <a:lnTo>
                      <a:pt x="13" y="20"/>
                    </a:lnTo>
                    <a:lnTo>
                      <a:pt x="16" y="15"/>
                    </a:lnTo>
                    <a:lnTo>
                      <a:pt x="20" y="10"/>
                    </a:lnTo>
                    <a:lnTo>
                      <a:pt x="21" y="5"/>
                    </a:lnTo>
                    <a:lnTo>
                      <a:pt x="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84" name="Freeform 545"/>
              <p:cNvSpPr>
                <a:spLocks/>
              </p:cNvSpPr>
              <p:nvPr/>
            </p:nvSpPr>
            <p:spPr bwMode="auto">
              <a:xfrm>
                <a:off x="4221" y="13035"/>
                <a:ext cx="13" cy="26"/>
              </a:xfrm>
              <a:custGeom>
                <a:avLst/>
                <a:gdLst>
                  <a:gd name="T0" fmla="*/ 0 w 40"/>
                  <a:gd name="T1" fmla="*/ 1 h 51"/>
                  <a:gd name="T2" fmla="*/ 0 w 40"/>
                  <a:gd name="T3" fmla="*/ 0 h 51"/>
                  <a:gd name="T4" fmla="*/ 0 w 40"/>
                  <a:gd name="T5" fmla="*/ 1 h 51"/>
                  <a:gd name="T6" fmla="*/ 0 w 40"/>
                  <a:gd name="T7" fmla="*/ 1 h 51"/>
                  <a:gd name="T8" fmla="*/ 0 w 40"/>
                  <a:gd name="T9" fmla="*/ 1 h 51"/>
                  <a:gd name="T10" fmla="*/ 0 w 40"/>
                  <a:gd name="T11" fmla="*/ 1 h 51"/>
                  <a:gd name="T12" fmla="*/ 0 w 40"/>
                  <a:gd name="T13" fmla="*/ 1 h 51"/>
                  <a:gd name="T14" fmla="*/ 0 w 40"/>
                  <a:gd name="T15" fmla="*/ 1 h 51"/>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51"/>
                  <a:gd name="T26" fmla="*/ 40 w 40"/>
                  <a:gd name="T27" fmla="*/ 51 h 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51">
                    <a:moveTo>
                      <a:pt x="14" y="2"/>
                    </a:moveTo>
                    <a:lnTo>
                      <a:pt x="17" y="0"/>
                    </a:lnTo>
                    <a:lnTo>
                      <a:pt x="26" y="2"/>
                    </a:lnTo>
                    <a:lnTo>
                      <a:pt x="33" y="6"/>
                    </a:lnTo>
                    <a:lnTo>
                      <a:pt x="40" y="13"/>
                    </a:lnTo>
                    <a:lnTo>
                      <a:pt x="33" y="51"/>
                    </a:lnTo>
                    <a:lnTo>
                      <a:pt x="0" y="48"/>
                    </a:lnTo>
                    <a:lnTo>
                      <a:pt x="1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85" name="Freeform 546"/>
              <p:cNvSpPr>
                <a:spLocks/>
              </p:cNvSpPr>
              <p:nvPr/>
            </p:nvSpPr>
            <p:spPr bwMode="auto">
              <a:xfrm>
                <a:off x="4230" y="12999"/>
                <a:ext cx="8" cy="12"/>
              </a:xfrm>
              <a:custGeom>
                <a:avLst/>
                <a:gdLst>
                  <a:gd name="T0" fmla="*/ 0 w 25"/>
                  <a:gd name="T1" fmla="*/ 1 h 24"/>
                  <a:gd name="T2" fmla="*/ 0 w 25"/>
                  <a:gd name="T3" fmla="*/ 1 h 24"/>
                  <a:gd name="T4" fmla="*/ 0 w 25"/>
                  <a:gd name="T5" fmla="*/ 1 h 24"/>
                  <a:gd name="T6" fmla="*/ 0 w 25"/>
                  <a:gd name="T7" fmla="*/ 1 h 24"/>
                  <a:gd name="T8" fmla="*/ 0 w 25"/>
                  <a:gd name="T9" fmla="*/ 1 h 24"/>
                  <a:gd name="T10" fmla="*/ 0 w 25"/>
                  <a:gd name="T11" fmla="*/ 1 h 24"/>
                  <a:gd name="T12" fmla="*/ 0 w 25"/>
                  <a:gd name="T13" fmla="*/ 1 h 24"/>
                  <a:gd name="T14" fmla="*/ 0 w 25"/>
                  <a:gd name="T15" fmla="*/ 1 h 24"/>
                  <a:gd name="T16" fmla="*/ 0 w 25"/>
                  <a:gd name="T17" fmla="*/ 1 h 24"/>
                  <a:gd name="T18" fmla="*/ 0 w 25"/>
                  <a:gd name="T19" fmla="*/ 0 h 24"/>
                  <a:gd name="T20" fmla="*/ 0 w 25"/>
                  <a:gd name="T21" fmla="*/ 0 h 24"/>
                  <a:gd name="T22" fmla="*/ 0 w 25"/>
                  <a:gd name="T23" fmla="*/ 1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24"/>
                  <a:gd name="T38" fmla="*/ 25 w 25"/>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24">
                    <a:moveTo>
                      <a:pt x="17" y="3"/>
                    </a:moveTo>
                    <a:lnTo>
                      <a:pt x="23" y="6"/>
                    </a:lnTo>
                    <a:lnTo>
                      <a:pt x="25" y="12"/>
                    </a:lnTo>
                    <a:lnTo>
                      <a:pt x="23" y="18"/>
                    </a:lnTo>
                    <a:lnTo>
                      <a:pt x="22" y="24"/>
                    </a:lnTo>
                    <a:lnTo>
                      <a:pt x="0" y="16"/>
                    </a:lnTo>
                    <a:lnTo>
                      <a:pt x="4" y="9"/>
                    </a:lnTo>
                    <a:lnTo>
                      <a:pt x="3" y="4"/>
                    </a:lnTo>
                    <a:lnTo>
                      <a:pt x="1" y="1"/>
                    </a:lnTo>
                    <a:lnTo>
                      <a:pt x="3" y="0"/>
                    </a:lnTo>
                    <a:lnTo>
                      <a:pt x="7" y="0"/>
                    </a:lnTo>
                    <a:lnTo>
                      <a:pt x="1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86" name="Freeform 547"/>
              <p:cNvSpPr>
                <a:spLocks/>
              </p:cNvSpPr>
              <p:nvPr/>
            </p:nvSpPr>
            <p:spPr bwMode="auto">
              <a:xfrm>
                <a:off x="4233" y="12962"/>
                <a:ext cx="6" cy="21"/>
              </a:xfrm>
              <a:custGeom>
                <a:avLst/>
                <a:gdLst>
                  <a:gd name="T0" fmla="*/ 0 w 19"/>
                  <a:gd name="T1" fmla="*/ 0 h 40"/>
                  <a:gd name="T2" fmla="*/ 0 w 19"/>
                  <a:gd name="T3" fmla="*/ 1 h 40"/>
                  <a:gd name="T4" fmla="*/ 0 w 19"/>
                  <a:gd name="T5" fmla="*/ 1 h 40"/>
                  <a:gd name="T6" fmla="*/ 0 w 19"/>
                  <a:gd name="T7" fmla="*/ 1 h 40"/>
                  <a:gd name="T8" fmla="*/ 0 w 19"/>
                  <a:gd name="T9" fmla="*/ 1 h 40"/>
                  <a:gd name="T10" fmla="*/ 0 w 19"/>
                  <a:gd name="T11" fmla="*/ 1 h 40"/>
                  <a:gd name="T12" fmla="*/ 0 w 19"/>
                  <a:gd name="T13" fmla="*/ 0 h 40"/>
                  <a:gd name="T14" fmla="*/ 0 60000 65536"/>
                  <a:gd name="T15" fmla="*/ 0 60000 65536"/>
                  <a:gd name="T16" fmla="*/ 0 60000 65536"/>
                  <a:gd name="T17" fmla="*/ 0 60000 65536"/>
                  <a:gd name="T18" fmla="*/ 0 60000 65536"/>
                  <a:gd name="T19" fmla="*/ 0 60000 65536"/>
                  <a:gd name="T20" fmla="*/ 0 60000 65536"/>
                  <a:gd name="T21" fmla="*/ 0 w 19"/>
                  <a:gd name="T22" fmla="*/ 0 h 40"/>
                  <a:gd name="T23" fmla="*/ 19 w 19"/>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40">
                    <a:moveTo>
                      <a:pt x="19" y="0"/>
                    </a:moveTo>
                    <a:lnTo>
                      <a:pt x="12" y="40"/>
                    </a:lnTo>
                    <a:lnTo>
                      <a:pt x="0" y="40"/>
                    </a:lnTo>
                    <a:lnTo>
                      <a:pt x="3" y="30"/>
                    </a:lnTo>
                    <a:lnTo>
                      <a:pt x="6" y="20"/>
                    </a:lnTo>
                    <a:lnTo>
                      <a:pt x="10" y="8"/>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87" name="Freeform 548"/>
              <p:cNvSpPr>
                <a:spLocks/>
              </p:cNvSpPr>
              <p:nvPr/>
            </p:nvSpPr>
            <p:spPr bwMode="auto">
              <a:xfrm>
                <a:off x="4210" y="13178"/>
                <a:ext cx="5" cy="22"/>
              </a:xfrm>
              <a:custGeom>
                <a:avLst/>
                <a:gdLst>
                  <a:gd name="T0" fmla="*/ 0 w 15"/>
                  <a:gd name="T1" fmla="*/ 1 h 43"/>
                  <a:gd name="T2" fmla="*/ 0 w 15"/>
                  <a:gd name="T3" fmla="*/ 1 h 43"/>
                  <a:gd name="T4" fmla="*/ 0 w 15"/>
                  <a:gd name="T5" fmla="*/ 0 h 43"/>
                  <a:gd name="T6" fmla="*/ 0 w 15"/>
                  <a:gd name="T7" fmla="*/ 1 h 43"/>
                  <a:gd name="T8" fmla="*/ 0 60000 65536"/>
                  <a:gd name="T9" fmla="*/ 0 60000 65536"/>
                  <a:gd name="T10" fmla="*/ 0 60000 65536"/>
                  <a:gd name="T11" fmla="*/ 0 60000 65536"/>
                  <a:gd name="T12" fmla="*/ 0 w 15"/>
                  <a:gd name="T13" fmla="*/ 0 h 43"/>
                  <a:gd name="T14" fmla="*/ 15 w 15"/>
                  <a:gd name="T15" fmla="*/ 43 h 43"/>
                </a:gdLst>
                <a:ahLst/>
                <a:cxnLst>
                  <a:cxn ang="T8">
                    <a:pos x="T0" y="T1"/>
                  </a:cxn>
                  <a:cxn ang="T9">
                    <a:pos x="T2" y="T3"/>
                  </a:cxn>
                  <a:cxn ang="T10">
                    <a:pos x="T4" y="T5"/>
                  </a:cxn>
                  <a:cxn ang="T11">
                    <a:pos x="T6" y="T7"/>
                  </a:cxn>
                </a:cxnLst>
                <a:rect l="T12" t="T13" r="T14" b="T15"/>
                <a:pathLst>
                  <a:path w="15" h="43">
                    <a:moveTo>
                      <a:pt x="3" y="43"/>
                    </a:moveTo>
                    <a:lnTo>
                      <a:pt x="0" y="33"/>
                    </a:lnTo>
                    <a:lnTo>
                      <a:pt x="15" y="0"/>
                    </a:lnTo>
                    <a:lnTo>
                      <a:pt x="3"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88" name="Freeform 549"/>
              <p:cNvSpPr>
                <a:spLocks/>
              </p:cNvSpPr>
              <p:nvPr/>
            </p:nvSpPr>
            <p:spPr bwMode="auto">
              <a:xfrm>
                <a:off x="4217" y="13134"/>
                <a:ext cx="11" cy="20"/>
              </a:xfrm>
              <a:custGeom>
                <a:avLst/>
                <a:gdLst>
                  <a:gd name="T0" fmla="*/ 0 w 33"/>
                  <a:gd name="T1" fmla="*/ 0 h 40"/>
                  <a:gd name="T2" fmla="*/ 0 w 33"/>
                  <a:gd name="T3" fmla="*/ 0 h 40"/>
                  <a:gd name="T4" fmla="*/ 0 w 33"/>
                  <a:gd name="T5" fmla="*/ 1 h 40"/>
                  <a:gd name="T6" fmla="*/ 0 w 33"/>
                  <a:gd name="T7" fmla="*/ 1 h 40"/>
                  <a:gd name="T8" fmla="*/ 0 w 33"/>
                  <a:gd name="T9" fmla="*/ 1 h 40"/>
                  <a:gd name="T10" fmla="*/ 0 w 33"/>
                  <a:gd name="T11" fmla="*/ 1 h 40"/>
                  <a:gd name="T12" fmla="*/ 0 w 33"/>
                  <a:gd name="T13" fmla="*/ 1 h 40"/>
                  <a:gd name="T14" fmla="*/ 0 w 33"/>
                  <a:gd name="T15" fmla="*/ 1 h 40"/>
                  <a:gd name="T16" fmla="*/ 0 w 33"/>
                  <a:gd name="T17" fmla="*/ 1 h 40"/>
                  <a:gd name="T18" fmla="*/ 0 w 33"/>
                  <a:gd name="T19" fmla="*/ 1 h 40"/>
                  <a:gd name="T20" fmla="*/ 0 w 33"/>
                  <a:gd name="T21" fmla="*/ 1 h 40"/>
                  <a:gd name="T22" fmla="*/ 0 w 33"/>
                  <a:gd name="T23" fmla="*/ 1 h 40"/>
                  <a:gd name="T24" fmla="*/ 0 w 33"/>
                  <a:gd name="T25" fmla="*/ 1 h 40"/>
                  <a:gd name="T26" fmla="*/ 0 w 33"/>
                  <a:gd name="T27" fmla="*/ 0 h 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
                  <a:gd name="T43" fmla="*/ 0 h 40"/>
                  <a:gd name="T44" fmla="*/ 33 w 33"/>
                  <a:gd name="T45" fmla="*/ 40 h 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 h="40">
                    <a:moveTo>
                      <a:pt x="26" y="0"/>
                    </a:moveTo>
                    <a:lnTo>
                      <a:pt x="33" y="0"/>
                    </a:lnTo>
                    <a:lnTo>
                      <a:pt x="29" y="5"/>
                    </a:lnTo>
                    <a:lnTo>
                      <a:pt x="26" y="12"/>
                    </a:lnTo>
                    <a:lnTo>
                      <a:pt x="23" y="19"/>
                    </a:lnTo>
                    <a:lnTo>
                      <a:pt x="22" y="26"/>
                    </a:lnTo>
                    <a:lnTo>
                      <a:pt x="17" y="32"/>
                    </a:lnTo>
                    <a:lnTo>
                      <a:pt x="13" y="37"/>
                    </a:lnTo>
                    <a:lnTo>
                      <a:pt x="7" y="40"/>
                    </a:lnTo>
                    <a:lnTo>
                      <a:pt x="0" y="40"/>
                    </a:lnTo>
                    <a:lnTo>
                      <a:pt x="4" y="30"/>
                    </a:lnTo>
                    <a:lnTo>
                      <a:pt x="10" y="20"/>
                    </a:lnTo>
                    <a:lnTo>
                      <a:pt x="17" y="10"/>
                    </a:lnTo>
                    <a:lnTo>
                      <a:pt x="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89" name="Freeform 550"/>
              <p:cNvSpPr>
                <a:spLocks/>
              </p:cNvSpPr>
              <p:nvPr/>
            </p:nvSpPr>
            <p:spPr bwMode="auto">
              <a:xfrm>
                <a:off x="4231" y="13092"/>
                <a:ext cx="15" cy="24"/>
              </a:xfrm>
              <a:custGeom>
                <a:avLst/>
                <a:gdLst>
                  <a:gd name="T0" fmla="*/ 0 w 45"/>
                  <a:gd name="T1" fmla="*/ 0 h 49"/>
                  <a:gd name="T2" fmla="*/ 0 w 45"/>
                  <a:gd name="T3" fmla="*/ 0 h 49"/>
                  <a:gd name="T4" fmla="*/ 0 w 45"/>
                  <a:gd name="T5" fmla="*/ 0 h 49"/>
                  <a:gd name="T6" fmla="*/ 0 w 45"/>
                  <a:gd name="T7" fmla="*/ 0 h 49"/>
                  <a:gd name="T8" fmla="*/ 0 w 45"/>
                  <a:gd name="T9" fmla="*/ 0 h 49"/>
                  <a:gd name="T10" fmla="*/ 0 w 45"/>
                  <a:gd name="T11" fmla="*/ 0 h 49"/>
                  <a:gd name="T12" fmla="*/ 0 w 45"/>
                  <a:gd name="T13" fmla="*/ 0 h 49"/>
                  <a:gd name="T14" fmla="*/ 0 w 45"/>
                  <a:gd name="T15" fmla="*/ 0 h 49"/>
                  <a:gd name="T16" fmla="*/ 0 w 45"/>
                  <a:gd name="T17" fmla="*/ 0 h 49"/>
                  <a:gd name="T18" fmla="*/ 0 w 45"/>
                  <a:gd name="T19" fmla="*/ 0 h 49"/>
                  <a:gd name="T20" fmla="*/ 0 w 45"/>
                  <a:gd name="T21" fmla="*/ 0 h 49"/>
                  <a:gd name="T22" fmla="*/ 0 w 45"/>
                  <a:gd name="T23" fmla="*/ 0 h 49"/>
                  <a:gd name="T24" fmla="*/ 0 w 45"/>
                  <a:gd name="T25" fmla="*/ 0 h 49"/>
                  <a:gd name="T26" fmla="*/ 0 w 45"/>
                  <a:gd name="T27" fmla="*/ 0 h 4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5"/>
                  <a:gd name="T43" fmla="*/ 0 h 49"/>
                  <a:gd name="T44" fmla="*/ 45 w 45"/>
                  <a:gd name="T45" fmla="*/ 49 h 4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5" h="49">
                    <a:moveTo>
                      <a:pt x="14" y="0"/>
                    </a:moveTo>
                    <a:lnTo>
                      <a:pt x="23" y="0"/>
                    </a:lnTo>
                    <a:lnTo>
                      <a:pt x="32" y="1"/>
                    </a:lnTo>
                    <a:lnTo>
                      <a:pt x="39" y="2"/>
                    </a:lnTo>
                    <a:lnTo>
                      <a:pt x="45" y="9"/>
                    </a:lnTo>
                    <a:lnTo>
                      <a:pt x="42" y="14"/>
                    </a:lnTo>
                    <a:lnTo>
                      <a:pt x="39" y="21"/>
                    </a:lnTo>
                    <a:lnTo>
                      <a:pt x="35" y="29"/>
                    </a:lnTo>
                    <a:lnTo>
                      <a:pt x="30" y="36"/>
                    </a:lnTo>
                    <a:lnTo>
                      <a:pt x="23" y="42"/>
                    </a:lnTo>
                    <a:lnTo>
                      <a:pt x="17" y="46"/>
                    </a:lnTo>
                    <a:lnTo>
                      <a:pt x="9" y="49"/>
                    </a:lnTo>
                    <a:lnTo>
                      <a:pt x="0" y="49"/>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90" name="Freeform 551"/>
              <p:cNvSpPr>
                <a:spLocks/>
              </p:cNvSpPr>
              <p:nvPr/>
            </p:nvSpPr>
            <p:spPr bwMode="auto">
              <a:xfrm>
                <a:off x="4241" y="13046"/>
                <a:ext cx="12" cy="24"/>
              </a:xfrm>
              <a:custGeom>
                <a:avLst/>
                <a:gdLst>
                  <a:gd name="T0" fmla="*/ 0 w 35"/>
                  <a:gd name="T1" fmla="*/ 0 h 48"/>
                  <a:gd name="T2" fmla="*/ 0 w 35"/>
                  <a:gd name="T3" fmla="*/ 1 h 48"/>
                  <a:gd name="T4" fmla="*/ 0 w 35"/>
                  <a:gd name="T5" fmla="*/ 1 h 48"/>
                  <a:gd name="T6" fmla="*/ 0 w 35"/>
                  <a:gd name="T7" fmla="*/ 1 h 48"/>
                  <a:gd name="T8" fmla="*/ 0 w 35"/>
                  <a:gd name="T9" fmla="*/ 1 h 48"/>
                  <a:gd name="T10" fmla="*/ 0 w 35"/>
                  <a:gd name="T11" fmla="*/ 1 h 48"/>
                  <a:gd name="T12" fmla="*/ 0 w 35"/>
                  <a:gd name="T13" fmla="*/ 1 h 48"/>
                  <a:gd name="T14" fmla="*/ 0 w 35"/>
                  <a:gd name="T15" fmla="*/ 1 h 48"/>
                  <a:gd name="T16" fmla="*/ 0 w 35"/>
                  <a:gd name="T17" fmla="*/ 1 h 48"/>
                  <a:gd name="T18" fmla="*/ 0 w 35"/>
                  <a:gd name="T19" fmla="*/ 1 h 48"/>
                  <a:gd name="T20" fmla="*/ 0 w 35"/>
                  <a:gd name="T21" fmla="*/ 1 h 48"/>
                  <a:gd name="T22" fmla="*/ 0 w 35"/>
                  <a:gd name="T23" fmla="*/ 1 h 48"/>
                  <a:gd name="T24" fmla="*/ 0 w 35"/>
                  <a:gd name="T25" fmla="*/ 1 h 48"/>
                  <a:gd name="T26" fmla="*/ 0 w 35"/>
                  <a:gd name="T27" fmla="*/ 1 h 48"/>
                  <a:gd name="T28" fmla="*/ 0 w 35"/>
                  <a:gd name="T29" fmla="*/ 1 h 48"/>
                  <a:gd name="T30" fmla="*/ 0 w 35"/>
                  <a:gd name="T31" fmla="*/ 0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5"/>
                  <a:gd name="T49" fmla="*/ 0 h 48"/>
                  <a:gd name="T50" fmla="*/ 35 w 35"/>
                  <a:gd name="T51" fmla="*/ 48 h 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5" h="48">
                    <a:moveTo>
                      <a:pt x="6" y="0"/>
                    </a:moveTo>
                    <a:lnTo>
                      <a:pt x="19" y="3"/>
                    </a:lnTo>
                    <a:lnTo>
                      <a:pt x="31" y="11"/>
                    </a:lnTo>
                    <a:lnTo>
                      <a:pt x="34" y="14"/>
                    </a:lnTo>
                    <a:lnTo>
                      <a:pt x="35" y="19"/>
                    </a:lnTo>
                    <a:lnTo>
                      <a:pt x="34" y="25"/>
                    </a:lnTo>
                    <a:lnTo>
                      <a:pt x="31" y="32"/>
                    </a:lnTo>
                    <a:lnTo>
                      <a:pt x="31" y="46"/>
                    </a:lnTo>
                    <a:lnTo>
                      <a:pt x="16" y="48"/>
                    </a:lnTo>
                    <a:lnTo>
                      <a:pt x="7" y="47"/>
                    </a:lnTo>
                    <a:lnTo>
                      <a:pt x="1" y="41"/>
                    </a:lnTo>
                    <a:lnTo>
                      <a:pt x="1" y="35"/>
                    </a:lnTo>
                    <a:lnTo>
                      <a:pt x="0" y="26"/>
                    </a:lnTo>
                    <a:lnTo>
                      <a:pt x="3" y="17"/>
                    </a:lnTo>
                    <a:lnTo>
                      <a:pt x="4" y="8"/>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91" name="Freeform 552"/>
              <p:cNvSpPr>
                <a:spLocks/>
              </p:cNvSpPr>
              <p:nvPr/>
            </p:nvSpPr>
            <p:spPr bwMode="auto">
              <a:xfrm>
                <a:off x="4247" y="13008"/>
                <a:ext cx="7" cy="15"/>
              </a:xfrm>
              <a:custGeom>
                <a:avLst/>
                <a:gdLst>
                  <a:gd name="T0" fmla="*/ 0 w 22"/>
                  <a:gd name="T1" fmla="*/ 1 h 30"/>
                  <a:gd name="T2" fmla="*/ 0 w 22"/>
                  <a:gd name="T3" fmla="*/ 0 h 30"/>
                  <a:gd name="T4" fmla="*/ 0 w 22"/>
                  <a:gd name="T5" fmla="*/ 1 h 30"/>
                  <a:gd name="T6" fmla="*/ 0 w 22"/>
                  <a:gd name="T7" fmla="*/ 1 h 30"/>
                  <a:gd name="T8" fmla="*/ 0 w 22"/>
                  <a:gd name="T9" fmla="*/ 1 h 30"/>
                  <a:gd name="T10" fmla="*/ 0 w 22"/>
                  <a:gd name="T11" fmla="*/ 1 h 30"/>
                  <a:gd name="T12" fmla="*/ 0 w 22"/>
                  <a:gd name="T13" fmla="*/ 1 h 30"/>
                  <a:gd name="T14" fmla="*/ 0 w 22"/>
                  <a:gd name="T15" fmla="*/ 1 h 30"/>
                  <a:gd name="T16" fmla="*/ 0 w 22"/>
                  <a:gd name="T17" fmla="*/ 1 h 30"/>
                  <a:gd name="T18" fmla="*/ 0 w 22"/>
                  <a:gd name="T19" fmla="*/ 1 h 30"/>
                  <a:gd name="T20" fmla="*/ 0 w 22"/>
                  <a:gd name="T21" fmla="*/ 1 h 30"/>
                  <a:gd name="T22" fmla="*/ 0 w 22"/>
                  <a:gd name="T23" fmla="*/ 1 h 30"/>
                  <a:gd name="T24" fmla="*/ 0 w 22"/>
                  <a:gd name="T25" fmla="*/ 1 h 30"/>
                  <a:gd name="T26" fmla="*/ 0 w 22"/>
                  <a:gd name="T27" fmla="*/ 1 h 30"/>
                  <a:gd name="T28" fmla="*/ 0 w 22"/>
                  <a:gd name="T29" fmla="*/ 1 h 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
                  <a:gd name="T46" fmla="*/ 0 h 30"/>
                  <a:gd name="T47" fmla="*/ 22 w 22"/>
                  <a:gd name="T48" fmla="*/ 30 h 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 h="30">
                    <a:moveTo>
                      <a:pt x="3" y="2"/>
                    </a:moveTo>
                    <a:lnTo>
                      <a:pt x="12" y="0"/>
                    </a:lnTo>
                    <a:lnTo>
                      <a:pt x="18" y="2"/>
                    </a:lnTo>
                    <a:lnTo>
                      <a:pt x="18" y="5"/>
                    </a:lnTo>
                    <a:lnTo>
                      <a:pt x="19" y="11"/>
                    </a:lnTo>
                    <a:lnTo>
                      <a:pt x="17" y="15"/>
                    </a:lnTo>
                    <a:lnTo>
                      <a:pt x="17" y="20"/>
                    </a:lnTo>
                    <a:lnTo>
                      <a:pt x="17" y="25"/>
                    </a:lnTo>
                    <a:lnTo>
                      <a:pt x="22" y="30"/>
                    </a:lnTo>
                    <a:lnTo>
                      <a:pt x="14" y="29"/>
                    </a:lnTo>
                    <a:lnTo>
                      <a:pt x="8" y="27"/>
                    </a:lnTo>
                    <a:lnTo>
                      <a:pt x="3" y="23"/>
                    </a:lnTo>
                    <a:lnTo>
                      <a:pt x="2" y="20"/>
                    </a:lnTo>
                    <a:lnTo>
                      <a:pt x="0" y="11"/>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92" name="Freeform 553"/>
              <p:cNvSpPr>
                <a:spLocks/>
              </p:cNvSpPr>
              <p:nvPr/>
            </p:nvSpPr>
            <p:spPr bwMode="auto">
              <a:xfrm>
                <a:off x="4238" y="13134"/>
                <a:ext cx="14" cy="25"/>
              </a:xfrm>
              <a:custGeom>
                <a:avLst/>
                <a:gdLst>
                  <a:gd name="T0" fmla="*/ 0 w 41"/>
                  <a:gd name="T1" fmla="*/ 0 h 52"/>
                  <a:gd name="T2" fmla="*/ 0 w 41"/>
                  <a:gd name="T3" fmla="*/ 0 h 52"/>
                  <a:gd name="T4" fmla="*/ 0 w 41"/>
                  <a:gd name="T5" fmla="*/ 0 h 52"/>
                  <a:gd name="T6" fmla="*/ 0 w 41"/>
                  <a:gd name="T7" fmla="*/ 0 h 52"/>
                  <a:gd name="T8" fmla="*/ 0 w 41"/>
                  <a:gd name="T9" fmla="*/ 0 h 52"/>
                  <a:gd name="T10" fmla="*/ 0 60000 65536"/>
                  <a:gd name="T11" fmla="*/ 0 60000 65536"/>
                  <a:gd name="T12" fmla="*/ 0 60000 65536"/>
                  <a:gd name="T13" fmla="*/ 0 60000 65536"/>
                  <a:gd name="T14" fmla="*/ 0 60000 65536"/>
                  <a:gd name="T15" fmla="*/ 0 w 41"/>
                  <a:gd name="T16" fmla="*/ 0 h 52"/>
                  <a:gd name="T17" fmla="*/ 41 w 41"/>
                  <a:gd name="T18" fmla="*/ 52 h 52"/>
                </a:gdLst>
                <a:ahLst/>
                <a:cxnLst>
                  <a:cxn ang="T10">
                    <a:pos x="T0" y="T1"/>
                  </a:cxn>
                  <a:cxn ang="T11">
                    <a:pos x="T2" y="T3"/>
                  </a:cxn>
                  <a:cxn ang="T12">
                    <a:pos x="T4" y="T5"/>
                  </a:cxn>
                  <a:cxn ang="T13">
                    <a:pos x="T6" y="T7"/>
                  </a:cxn>
                  <a:cxn ang="T14">
                    <a:pos x="T8" y="T9"/>
                  </a:cxn>
                </a:cxnLst>
                <a:rect l="T15" t="T16" r="T17" b="T18"/>
                <a:pathLst>
                  <a:path w="41" h="52">
                    <a:moveTo>
                      <a:pt x="41" y="0"/>
                    </a:moveTo>
                    <a:lnTo>
                      <a:pt x="26" y="52"/>
                    </a:lnTo>
                    <a:lnTo>
                      <a:pt x="0" y="49"/>
                    </a:lnTo>
                    <a:lnTo>
                      <a:pt x="16" y="0"/>
                    </a:lnTo>
                    <a:lnTo>
                      <a:pt x="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93" name="Freeform 554"/>
              <p:cNvSpPr>
                <a:spLocks/>
              </p:cNvSpPr>
              <p:nvPr/>
            </p:nvSpPr>
            <p:spPr bwMode="auto">
              <a:xfrm>
                <a:off x="4249" y="13095"/>
                <a:ext cx="13" cy="20"/>
              </a:xfrm>
              <a:custGeom>
                <a:avLst/>
                <a:gdLst>
                  <a:gd name="T0" fmla="*/ 0 w 40"/>
                  <a:gd name="T1" fmla="*/ 1 h 39"/>
                  <a:gd name="T2" fmla="*/ 0 w 40"/>
                  <a:gd name="T3" fmla="*/ 0 h 39"/>
                  <a:gd name="T4" fmla="*/ 0 w 40"/>
                  <a:gd name="T5" fmla="*/ 1 h 39"/>
                  <a:gd name="T6" fmla="*/ 0 w 40"/>
                  <a:gd name="T7" fmla="*/ 1 h 39"/>
                  <a:gd name="T8" fmla="*/ 0 w 40"/>
                  <a:gd name="T9" fmla="*/ 1 h 39"/>
                  <a:gd name="T10" fmla="*/ 0 w 40"/>
                  <a:gd name="T11" fmla="*/ 1 h 39"/>
                  <a:gd name="T12" fmla="*/ 0 w 40"/>
                  <a:gd name="T13" fmla="*/ 1 h 39"/>
                  <a:gd name="T14" fmla="*/ 0 w 40"/>
                  <a:gd name="T15" fmla="*/ 1 h 39"/>
                  <a:gd name="T16" fmla="*/ 0 w 40"/>
                  <a:gd name="T17" fmla="*/ 1 h 39"/>
                  <a:gd name="T18" fmla="*/ 0 w 40"/>
                  <a:gd name="T19" fmla="*/ 1 h 39"/>
                  <a:gd name="T20" fmla="*/ 0 w 40"/>
                  <a:gd name="T21" fmla="*/ 1 h 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
                  <a:gd name="T34" fmla="*/ 0 h 39"/>
                  <a:gd name="T35" fmla="*/ 40 w 40"/>
                  <a:gd name="T36" fmla="*/ 39 h 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 h="39">
                    <a:moveTo>
                      <a:pt x="12" y="1"/>
                    </a:moveTo>
                    <a:lnTo>
                      <a:pt x="21" y="0"/>
                    </a:lnTo>
                    <a:lnTo>
                      <a:pt x="30" y="3"/>
                    </a:lnTo>
                    <a:lnTo>
                      <a:pt x="35" y="5"/>
                    </a:lnTo>
                    <a:lnTo>
                      <a:pt x="40" y="11"/>
                    </a:lnTo>
                    <a:lnTo>
                      <a:pt x="40" y="17"/>
                    </a:lnTo>
                    <a:lnTo>
                      <a:pt x="40" y="24"/>
                    </a:lnTo>
                    <a:lnTo>
                      <a:pt x="35" y="30"/>
                    </a:lnTo>
                    <a:lnTo>
                      <a:pt x="31" y="39"/>
                    </a:lnTo>
                    <a:lnTo>
                      <a:pt x="0" y="39"/>
                    </a:lnTo>
                    <a:lnTo>
                      <a:pt x="12"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94" name="Freeform 555"/>
              <p:cNvSpPr>
                <a:spLocks/>
              </p:cNvSpPr>
              <p:nvPr/>
            </p:nvSpPr>
            <p:spPr bwMode="auto">
              <a:xfrm>
                <a:off x="4260" y="13059"/>
                <a:ext cx="16" cy="19"/>
              </a:xfrm>
              <a:custGeom>
                <a:avLst/>
                <a:gdLst>
                  <a:gd name="T0" fmla="*/ 0 w 48"/>
                  <a:gd name="T1" fmla="*/ 0 h 39"/>
                  <a:gd name="T2" fmla="*/ 0 w 48"/>
                  <a:gd name="T3" fmla="*/ 0 h 39"/>
                  <a:gd name="T4" fmla="*/ 0 w 48"/>
                  <a:gd name="T5" fmla="*/ 0 h 39"/>
                  <a:gd name="T6" fmla="*/ 0 w 48"/>
                  <a:gd name="T7" fmla="*/ 0 h 39"/>
                  <a:gd name="T8" fmla="*/ 0 w 48"/>
                  <a:gd name="T9" fmla="*/ 0 h 39"/>
                  <a:gd name="T10" fmla="*/ 0 w 48"/>
                  <a:gd name="T11" fmla="*/ 0 h 39"/>
                  <a:gd name="T12" fmla="*/ 0 w 48"/>
                  <a:gd name="T13" fmla="*/ 0 h 39"/>
                  <a:gd name="T14" fmla="*/ 0 w 48"/>
                  <a:gd name="T15" fmla="*/ 0 h 39"/>
                  <a:gd name="T16" fmla="*/ 0 w 48"/>
                  <a:gd name="T17" fmla="*/ 0 h 39"/>
                  <a:gd name="T18" fmla="*/ 0 w 48"/>
                  <a:gd name="T19" fmla="*/ 0 h 39"/>
                  <a:gd name="T20" fmla="*/ 0 w 48"/>
                  <a:gd name="T21" fmla="*/ 0 h 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39"/>
                  <a:gd name="T35" fmla="*/ 48 w 48"/>
                  <a:gd name="T36" fmla="*/ 39 h 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39">
                    <a:moveTo>
                      <a:pt x="19" y="1"/>
                    </a:moveTo>
                    <a:lnTo>
                      <a:pt x="28" y="0"/>
                    </a:lnTo>
                    <a:lnTo>
                      <a:pt x="38" y="2"/>
                    </a:lnTo>
                    <a:lnTo>
                      <a:pt x="44" y="6"/>
                    </a:lnTo>
                    <a:lnTo>
                      <a:pt x="48" y="12"/>
                    </a:lnTo>
                    <a:lnTo>
                      <a:pt x="42" y="18"/>
                    </a:lnTo>
                    <a:lnTo>
                      <a:pt x="39" y="25"/>
                    </a:lnTo>
                    <a:lnTo>
                      <a:pt x="35" y="31"/>
                    </a:lnTo>
                    <a:lnTo>
                      <a:pt x="34" y="39"/>
                    </a:lnTo>
                    <a:lnTo>
                      <a:pt x="0" y="36"/>
                    </a:lnTo>
                    <a:lnTo>
                      <a:pt x="19"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95" name="Freeform 556"/>
              <p:cNvSpPr>
                <a:spLocks/>
              </p:cNvSpPr>
              <p:nvPr/>
            </p:nvSpPr>
            <p:spPr bwMode="auto">
              <a:xfrm>
                <a:off x="4273" y="13026"/>
                <a:ext cx="10" cy="11"/>
              </a:xfrm>
              <a:custGeom>
                <a:avLst/>
                <a:gdLst>
                  <a:gd name="T0" fmla="*/ 0 w 29"/>
                  <a:gd name="T1" fmla="*/ 0 h 21"/>
                  <a:gd name="T2" fmla="*/ 0 w 29"/>
                  <a:gd name="T3" fmla="*/ 1 h 21"/>
                  <a:gd name="T4" fmla="*/ 0 w 29"/>
                  <a:gd name="T5" fmla="*/ 1 h 21"/>
                  <a:gd name="T6" fmla="*/ 0 w 29"/>
                  <a:gd name="T7" fmla="*/ 1 h 21"/>
                  <a:gd name="T8" fmla="*/ 0 w 29"/>
                  <a:gd name="T9" fmla="*/ 1 h 21"/>
                  <a:gd name="T10" fmla="*/ 0 w 29"/>
                  <a:gd name="T11" fmla="*/ 1 h 21"/>
                  <a:gd name="T12" fmla="*/ 0 w 29"/>
                  <a:gd name="T13" fmla="*/ 0 h 21"/>
                  <a:gd name="T14" fmla="*/ 0 60000 65536"/>
                  <a:gd name="T15" fmla="*/ 0 60000 65536"/>
                  <a:gd name="T16" fmla="*/ 0 60000 65536"/>
                  <a:gd name="T17" fmla="*/ 0 60000 65536"/>
                  <a:gd name="T18" fmla="*/ 0 60000 65536"/>
                  <a:gd name="T19" fmla="*/ 0 60000 65536"/>
                  <a:gd name="T20" fmla="*/ 0 60000 65536"/>
                  <a:gd name="T21" fmla="*/ 0 w 29"/>
                  <a:gd name="T22" fmla="*/ 0 h 21"/>
                  <a:gd name="T23" fmla="*/ 29 w 29"/>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1">
                    <a:moveTo>
                      <a:pt x="7" y="0"/>
                    </a:moveTo>
                    <a:lnTo>
                      <a:pt x="18" y="1"/>
                    </a:lnTo>
                    <a:lnTo>
                      <a:pt x="25" y="6"/>
                    </a:lnTo>
                    <a:lnTo>
                      <a:pt x="26" y="13"/>
                    </a:lnTo>
                    <a:lnTo>
                      <a:pt x="29" y="21"/>
                    </a:lnTo>
                    <a:lnTo>
                      <a:pt x="0" y="21"/>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96" name="Freeform 557"/>
              <p:cNvSpPr>
                <a:spLocks/>
              </p:cNvSpPr>
              <p:nvPr/>
            </p:nvSpPr>
            <p:spPr bwMode="auto">
              <a:xfrm>
                <a:off x="4254" y="13185"/>
                <a:ext cx="9" cy="14"/>
              </a:xfrm>
              <a:custGeom>
                <a:avLst/>
                <a:gdLst>
                  <a:gd name="T0" fmla="*/ 0 w 26"/>
                  <a:gd name="T1" fmla="*/ 0 h 27"/>
                  <a:gd name="T2" fmla="*/ 0 w 26"/>
                  <a:gd name="T3" fmla="*/ 0 h 27"/>
                  <a:gd name="T4" fmla="*/ 0 w 26"/>
                  <a:gd name="T5" fmla="*/ 1 h 27"/>
                  <a:gd name="T6" fmla="*/ 0 w 26"/>
                  <a:gd name="T7" fmla="*/ 1 h 27"/>
                  <a:gd name="T8" fmla="*/ 0 w 26"/>
                  <a:gd name="T9" fmla="*/ 1 h 27"/>
                  <a:gd name="T10" fmla="*/ 0 w 26"/>
                  <a:gd name="T11" fmla="*/ 1 h 27"/>
                  <a:gd name="T12" fmla="*/ 0 w 26"/>
                  <a:gd name="T13" fmla="*/ 1 h 27"/>
                  <a:gd name="T14" fmla="*/ 0 w 26"/>
                  <a:gd name="T15" fmla="*/ 1 h 27"/>
                  <a:gd name="T16" fmla="*/ 0 w 26"/>
                  <a:gd name="T17" fmla="*/ 1 h 27"/>
                  <a:gd name="T18" fmla="*/ 0 w 26"/>
                  <a:gd name="T19" fmla="*/ 1 h 27"/>
                  <a:gd name="T20" fmla="*/ 0 w 26"/>
                  <a:gd name="T21" fmla="*/ 0 h 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
                  <a:gd name="T34" fmla="*/ 0 h 27"/>
                  <a:gd name="T35" fmla="*/ 26 w 26"/>
                  <a:gd name="T36" fmla="*/ 27 h 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 h="27">
                    <a:moveTo>
                      <a:pt x="12" y="0"/>
                    </a:moveTo>
                    <a:lnTo>
                      <a:pt x="26" y="0"/>
                    </a:lnTo>
                    <a:lnTo>
                      <a:pt x="19" y="26"/>
                    </a:lnTo>
                    <a:lnTo>
                      <a:pt x="10" y="27"/>
                    </a:lnTo>
                    <a:lnTo>
                      <a:pt x="6" y="27"/>
                    </a:lnTo>
                    <a:lnTo>
                      <a:pt x="1" y="24"/>
                    </a:lnTo>
                    <a:lnTo>
                      <a:pt x="1" y="20"/>
                    </a:lnTo>
                    <a:lnTo>
                      <a:pt x="0" y="14"/>
                    </a:lnTo>
                    <a:lnTo>
                      <a:pt x="3" y="8"/>
                    </a:lnTo>
                    <a:lnTo>
                      <a:pt x="6" y="3"/>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97" name="Freeform 558"/>
              <p:cNvSpPr>
                <a:spLocks/>
              </p:cNvSpPr>
              <p:nvPr/>
            </p:nvSpPr>
            <p:spPr bwMode="auto">
              <a:xfrm>
                <a:off x="4259" y="13135"/>
                <a:ext cx="19" cy="23"/>
              </a:xfrm>
              <a:custGeom>
                <a:avLst/>
                <a:gdLst>
                  <a:gd name="T0" fmla="*/ 0 w 57"/>
                  <a:gd name="T1" fmla="*/ 0 h 46"/>
                  <a:gd name="T2" fmla="*/ 0 w 57"/>
                  <a:gd name="T3" fmla="*/ 1 h 46"/>
                  <a:gd name="T4" fmla="*/ 0 w 57"/>
                  <a:gd name="T5" fmla="*/ 1 h 46"/>
                  <a:gd name="T6" fmla="*/ 0 w 57"/>
                  <a:gd name="T7" fmla="*/ 1 h 46"/>
                  <a:gd name="T8" fmla="*/ 0 w 57"/>
                  <a:gd name="T9" fmla="*/ 1 h 46"/>
                  <a:gd name="T10" fmla="*/ 0 w 57"/>
                  <a:gd name="T11" fmla="*/ 1 h 46"/>
                  <a:gd name="T12" fmla="*/ 0 w 57"/>
                  <a:gd name="T13" fmla="*/ 1 h 46"/>
                  <a:gd name="T14" fmla="*/ 0 w 57"/>
                  <a:gd name="T15" fmla="*/ 1 h 46"/>
                  <a:gd name="T16" fmla="*/ 0 w 57"/>
                  <a:gd name="T17" fmla="*/ 1 h 46"/>
                  <a:gd name="T18" fmla="*/ 0 w 57"/>
                  <a:gd name="T19" fmla="*/ 1 h 46"/>
                  <a:gd name="T20" fmla="*/ 0 w 57"/>
                  <a:gd name="T21" fmla="*/ 0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46"/>
                  <a:gd name="T35" fmla="*/ 57 w 57"/>
                  <a:gd name="T36" fmla="*/ 46 h 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46">
                    <a:moveTo>
                      <a:pt x="15" y="0"/>
                    </a:moveTo>
                    <a:lnTo>
                      <a:pt x="25" y="1"/>
                    </a:lnTo>
                    <a:lnTo>
                      <a:pt x="35" y="4"/>
                    </a:lnTo>
                    <a:lnTo>
                      <a:pt x="42" y="8"/>
                    </a:lnTo>
                    <a:lnTo>
                      <a:pt x="51" y="13"/>
                    </a:lnTo>
                    <a:lnTo>
                      <a:pt x="56" y="18"/>
                    </a:lnTo>
                    <a:lnTo>
                      <a:pt x="57" y="26"/>
                    </a:lnTo>
                    <a:lnTo>
                      <a:pt x="54" y="35"/>
                    </a:lnTo>
                    <a:lnTo>
                      <a:pt x="48" y="46"/>
                    </a:lnTo>
                    <a:lnTo>
                      <a:pt x="0" y="46"/>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98" name="Freeform 559"/>
              <p:cNvSpPr>
                <a:spLocks/>
              </p:cNvSpPr>
              <p:nvPr/>
            </p:nvSpPr>
            <p:spPr bwMode="auto">
              <a:xfrm>
                <a:off x="4279" y="12968"/>
                <a:ext cx="9" cy="38"/>
              </a:xfrm>
              <a:custGeom>
                <a:avLst/>
                <a:gdLst>
                  <a:gd name="T0" fmla="*/ 0 w 26"/>
                  <a:gd name="T1" fmla="*/ 0 h 77"/>
                  <a:gd name="T2" fmla="*/ 0 w 26"/>
                  <a:gd name="T3" fmla="*/ 0 h 77"/>
                  <a:gd name="T4" fmla="*/ 0 w 26"/>
                  <a:gd name="T5" fmla="*/ 0 h 77"/>
                  <a:gd name="T6" fmla="*/ 0 w 26"/>
                  <a:gd name="T7" fmla="*/ 0 h 77"/>
                  <a:gd name="T8" fmla="*/ 0 w 26"/>
                  <a:gd name="T9" fmla="*/ 0 h 77"/>
                  <a:gd name="T10" fmla="*/ 0 w 26"/>
                  <a:gd name="T11" fmla="*/ 0 h 77"/>
                  <a:gd name="T12" fmla="*/ 0 w 26"/>
                  <a:gd name="T13" fmla="*/ 0 h 77"/>
                  <a:gd name="T14" fmla="*/ 0 w 26"/>
                  <a:gd name="T15" fmla="*/ 0 h 77"/>
                  <a:gd name="T16" fmla="*/ 0 w 26"/>
                  <a:gd name="T17" fmla="*/ 0 h 77"/>
                  <a:gd name="T18" fmla="*/ 0 w 26"/>
                  <a:gd name="T19" fmla="*/ 0 h 77"/>
                  <a:gd name="T20" fmla="*/ 0 w 26"/>
                  <a:gd name="T21" fmla="*/ 0 h 77"/>
                  <a:gd name="T22" fmla="*/ 0 w 26"/>
                  <a:gd name="T23" fmla="*/ 0 h 77"/>
                  <a:gd name="T24" fmla="*/ 0 w 26"/>
                  <a:gd name="T25" fmla="*/ 0 h 77"/>
                  <a:gd name="T26" fmla="*/ 0 w 26"/>
                  <a:gd name="T27" fmla="*/ 0 h 77"/>
                  <a:gd name="T28" fmla="*/ 0 w 26"/>
                  <a:gd name="T29" fmla="*/ 0 h 77"/>
                  <a:gd name="T30" fmla="*/ 0 w 26"/>
                  <a:gd name="T31" fmla="*/ 0 h 77"/>
                  <a:gd name="T32" fmla="*/ 0 w 26"/>
                  <a:gd name="T33" fmla="*/ 0 h 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
                  <a:gd name="T52" fmla="*/ 0 h 77"/>
                  <a:gd name="T53" fmla="*/ 26 w 26"/>
                  <a:gd name="T54" fmla="*/ 77 h 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 h="77">
                    <a:moveTo>
                      <a:pt x="15" y="0"/>
                    </a:moveTo>
                    <a:lnTo>
                      <a:pt x="19" y="7"/>
                    </a:lnTo>
                    <a:lnTo>
                      <a:pt x="23" y="16"/>
                    </a:lnTo>
                    <a:lnTo>
                      <a:pt x="25" y="26"/>
                    </a:lnTo>
                    <a:lnTo>
                      <a:pt x="26" y="36"/>
                    </a:lnTo>
                    <a:lnTo>
                      <a:pt x="23" y="47"/>
                    </a:lnTo>
                    <a:lnTo>
                      <a:pt x="23" y="58"/>
                    </a:lnTo>
                    <a:lnTo>
                      <a:pt x="22" y="67"/>
                    </a:lnTo>
                    <a:lnTo>
                      <a:pt x="22" y="77"/>
                    </a:lnTo>
                    <a:lnTo>
                      <a:pt x="9" y="71"/>
                    </a:lnTo>
                    <a:lnTo>
                      <a:pt x="3" y="64"/>
                    </a:lnTo>
                    <a:lnTo>
                      <a:pt x="0" y="53"/>
                    </a:lnTo>
                    <a:lnTo>
                      <a:pt x="3" y="44"/>
                    </a:lnTo>
                    <a:lnTo>
                      <a:pt x="6" y="32"/>
                    </a:lnTo>
                    <a:lnTo>
                      <a:pt x="9" y="20"/>
                    </a:lnTo>
                    <a:lnTo>
                      <a:pt x="12" y="9"/>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99" name="Freeform 560"/>
              <p:cNvSpPr>
                <a:spLocks/>
              </p:cNvSpPr>
              <p:nvPr/>
            </p:nvSpPr>
            <p:spPr bwMode="auto">
              <a:xfrm>
                <a:off x="4253" y="13213"/>
                <a:ext cx="4" cy="7"/>
              </a:xfrm>
              <a:custGeom>
                <a:avLst/>
                <a:gdLst>
                  <a:gd name="T0" fmla="*/ 0 w 12"/>
                  <a:gd name="T1" fmla="*/ 0 h 14"/>
                  <a:gd name="T2" fmla="*/ 0 w 12"/>
                  <a:gd name="T3" fmla="*/ 1 h 14"/>
                  <a:gd name="T4" fmla="*/ 0 w 12"/>
                  <a:gd name="T5" fmla="*/ 1 h 14"/>
                  <a:gd name="T6" fmla="*/ 0 w 12"/>
                  <a:gd name="T7" fmla="*/ 0 h 14"/>
                  <a:gd name="T8" fmla="*/ 0 w 12"/>
                  <a:gd name="T9" fmla="*/ 0 h 14"/>
                  <a:gd name="T10" fmla="*/ 0 60000 65536"/>
                  <a:gd name="T11" fmla="*/ 0 60000 65536"/>
                  <a:gd name="T12" fmla="*/ 0 60000 65536"/>
                  <a:gd name="T13" fmla="*/ 0 60000 65536"/>
                  <a:gd name="T14" fmla="*/ 0 60000 65536"/>
                  <a:gd name="T15" fmla="*/ 0 w 12"/>
                  <a:gd name="T16" fmla="*/ 0 h 14"/>
                  <a:gd name="T17" fmla="*/ 12 w 12"/>
                  <a:gd name="T18" fmla="*/ 14 h 14"/>
                </a:gdLst>
                <a:ahLst/>
                <a:cxnLst>
                  <a:cxn ang="T10">
                    <a:pos x="T0" y="T1"/>
                  </a:cxn>
                  <a:cxn ang="T11">
                    <a:pos x="T2" y="T3"/>
                  </a:cxn>
                  <a:cxn ang="T12">
                    <a:pos x="T4" y="T5"/>
                  </a:cxn>
                  <a:cxn ang="T13">
                    <a:pos x="T6" y="T7"/>
                  </a:cxn>
                  <a:cxn ang="T14">
                    <a:pos x="T8" y="T9"/>
                  </a:cxn>
                </a:cxnLst>
                <a:rect l="T15" t="T16" r="T17" b="T18"/>
                <a:pathLst>
                  <a:path w="12" h="14">
                    <a:moveTo>
                      <a:pt x="12" y="0"/>
                    </a:moveTo>
                    <a:lnTo>
                      <a:pt x="7" y="14"/>
                    </a:lnTo>
                    <a:lnTo>
                      <a:pt x="0" y="14"/>
                    </a:lnTo>
                    <a:lnTo>
                      <a:pt x="4" y="0"/>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00" name="Freeform 561"/>
              <p:cNvSpPr>
                <a:spLocks/>
              </p:cNvSpPr>
              <p:nvPr/>
            </p:nvSpPr>
            <p:spPr bwMode="auto">
              <a:xfrm>
                <a:off x="4272" y="13103"/>
                <a:ext cx="18" cy="13"/>
              </a:xfrm>
              <a:custGeom>
                <a:avLst/>
                <a:gdLst>
                  <a:gd name="T0" fmla="*/ 0 w 55"/>
                  <a:gd name="T1" fmla="*/ 1 h 25"/>
                  <a:gd name="T2" fmla="*/ 0 w 55"/>
                  <a:gd name="T3" fmla="*/ 1 h 25"/>
                  <a:gd name="T4" fmla="*/ 0 w 55"/>
                  <a:gd name="T5" fmla="*/ 1 h 25"/>
                  <a:gd name="T6" fmla="*/ 0 w 55"/>
                  <a:gd name="T7" fmla="*/ 1 h 25"/>
                  <a:gd name="T8" fmla="*/ 0 w 55"/>
                  <a:gd name="T9" fmla="*/ 1 h 25"/>
                  <a:gd name="T10" fmla="*/ 0 w 55"/>
                  <a:gd name="T11" fmla="*/ 1 h 25"/>
                  <a:gd name="T12" fmla="*/ 0 w 55"/>
                  <a:gd name="T13" fmla="*/ 1 h 25"/>
                  <a:gd name="T14" fmla="*/ 0 w 55"/>
                  <a:gd name="T15" fmla="*/ 1 h 25"/>
                  <a:gd name="T16" fmla="*/ 0 w 55"/>
                  <a:gd name="T17" fmla="*/ 0 h 25"/>
                  <a:gd name="T18" fmla="*/ 0 w 55"/>
                  <a:gd name="T19" fmla="*/ 0 h 25"/>
                  <a:gd name="T20" fmla="*/ 0 w 55"/>
                  <a:gd name="T21" fmla="*/ 1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
                  <a:gd name="T34" fmla="*/ 0 h 25"/>
                  <a:gd name="T35" fmla="*/ 55 w 55"/>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 h="25">
                    <a:moveTo>
                      <a:pt x="38" y="4"/>
                    </a:moveTo>
                    <a:lnTo>
                      <a:pt x="55" y="14"/>
                    </a:lnTo>
                    <a:lnTo>
                      <a:pt x="49" y="20"/>
                    </a:lnTo>
                    <a:lnTo>
                      <a:pt x="48" y="25"/>
                    </a:lnTo>
                    <a:lnTo>
                      <a:pt x="0" y="25"/>
                    </a:lnTo>
                    <a:lnTo>
                      <a:pt x="5" y="13"/>
                    </a:lnTo>
                    <a:lnTo>
                      <a:pt x="13" y="5"/>
                    </a:lnTo>
                    <a:lnTo>
                      <a:pt x="16" y="1"/>
                    </a:lnTo>
                    <a:lnTo>
                      <a:pt x="22" y="0"/>
                    </a:lnTo>
                    <a:lnTo>
                      <a:pt x="27" y="0"/>
                    </a:lnTo>
                    <a:lnTo>
                      <a:pt x="3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01" name="Freeform 562"/>
              <p:cNvSpPr>
                <a:spLocks/>
              </p:cNvSpPr>
              <p:nvPr/>
            </p:nvSpPr>
            <p:spPr bwMode="auto">
              <a:xfrm>
                <a:off x="4283" y="13066"/>
                <a:ext cx="18" cy="23"/>
              </a:xfrm>
              <a:custGeom>
                <a:avLst/>
                <a:gdLst>
                  <a:gd name="T0" fmla="*/ 0 w 56"/>
                  <a:gd name="T1" fmla="*/ 1 h 46"/>
                  <a:gd name="T2" fmla="*/ 0 w 56"/>
                  <a:gd name="T3" fmla="*/ 1 h 46"/>
                  <a:gd name="T4" fmla="*/ 0 w 56"/>
                  <a:gd name="T5" fmla="*/ 1 h 46"/>
                  <a:gd name="T6" fmla="*/ 0 w 56"/>
                  <a:gd name="T7" fmla="*/ 0 h 46"/>
                  <a:gd name="T8" fmla="*/ 0 w 56"/>
                  <a:gd name="T9" fmla="*/ 1 h 46"/>
                  <a:gd name="T10" fmla="*/ 0 60000 65536"/>
                  <a:gd name="T11" fmla="*/ 0 60000 65536"/>
                  <a:gd name="T12" fmla="*/ 0 60000 65536"/>
                  <a:gd name="T13" fmla="*/ 0 60000 65536"/>
                  <a:gd name="T14" fmla="*/ 0 60000 65536"/>
                  <a:gd name="T15" fmla="*/ 0 w 56"/>
                  <a:gd name="T16" fmla="*/ 0 h 46"/>
                  <a:gd name="T17" fmla="*/ 56 w 56"/>
                  <a:gd name="T18" fmla="*/ 46 h 46"/>
                </a:gdLst>
                <a:ahLst/>
                <a:cxnLst>
                  <a:cxn ang="T10">
                    <a:pos x="T0" y="T1"/>
                  </a:cxn>
                  <a:cxn ang="T11">
                    <a:pos x="T2" y="T3"/>
                  </a:cxn>
                  <a:cxn ang="T12">
                    <a:pos x="T4" y="T5"/>
                  </a:cxn>
                  <a:cxn ang="T13">
                    <a:pos x="T6" y="T7"/>
                  </a:cxn>
                  <a:cxn ang="T14">
                    <a:pos x="T8" y="T9"/>
                  </a:cxn>
                </a:cxnLst>
                <a:rect l="T15" t="T16" r="T17" b="T18"/>
                <a:pathLst>
                  <a:path w="56" h="46">
                    <a:moveTo>
                      <a:pt x="56" y="6"/>
                    </a:moveTo>
                    <a:lnTo>
                      <a:pt x="41" y="46"/>
                    </a:lnTo>
                    <a:lnTo>
                      <a:pt x="0" y="33"/>
                    </a:lnTo>
                    <a:lnTo>
                      <a:pt x="19" y="0"/>
                    </a:lnTo>
                    <a:lnTo>
                      <a:pt x="5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02" name="Freeform 563"/>
              <p:cNvSpPr>
                <a:spLocks/>
              </p:cNvSpPr>
              <p:nvPr/>
            </p:nvSpPr>
            <p:spPr bwMode="auto">
              <a:xfrm>
                <a:off x="4299" y="12984"/>
                <a:ext cx="6" cy="30"/>
              </a:xfrm>
              <a:custGeom>
                <a:avLst/>
                <a:gdLst>
                  <a:gd name="T0" fmla="*/ 0 w 19"/>
                  <a:gd name="T1" fmla="*/ 1 h 60"/>
                  <a:gd name="T2" fmla="*/ 0 w 19"/>
                  <a:gd name="T3" fmla="*/ 1 h 60"/>
                  <a:gd name="T4" fmla="*/ 0 w 19"/>
                  <a:gd name="T5" fmla="*/ 0 h 60"/>
                  <a:gd name="T6" fmla="*/ 0 w 19"/>
                  <a:gd name="T7" fmla="*/ 1 h 60"/>
                  <a:gd name="T8" fmla="*/ 0 w 19"/>
                  <a:gd name="T9" fmla="*/ 1 h 60"/>
                  <a:gd name="T10" fmla="*/ 0 w 19"/>
                  <a:gd name="T11" fmla="*/ 1 h 60"/>
                  <a:gd name="T12" fmla="*/ 0 w 19"/>
                  <a:gd name="T13" fmla="*/ 1 h 60"/>
                  <a:gd name="T14" fmla="*/ 0 w 19"/>
                  <a:gd name="T15" fmla="*/ 1 h 60"/>
                  <a:gd name="T16" fmla="*/ 0 w 19"/>
                  <a:gd name="T17" fmla="*/ 1 h 60"/>
                  <a:gd name="T18" fmla="*/ 0 w 19"/>
                  <a:gd name="T19" fmla="*/ 1 h 60"/>
                  <a:gd name="T20" fmla="*/ 0 w 19"/>
                  <a:gd name="T21" fmla="*/ 1 h 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60"/>
                  <a:gd name="T35" fmla="*/ 19 w 19"/>
                  <a:gd name="T36" fmla="*/ 60 h 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60">
                    <a:moveTo>
                      <a:pt x="19" y="60"/>
                    </a:moveTo>
                    <a:lnTo>
                      <a:pt x="0" y="60"/>
                    </a:lnTo>
                    <a:lnTo>
                      <a:pt x="0" y="0"/>
                    </a:lnTo>
                    <a:lnTo>
                      <a:pt x="5" y="4"/>
                    </a:lnTo>
                    <a:lnTo>
                      <a:pt x="9" y="12"/>
                    </a:lnTo>
                    <a:lnTo>
                      <a:pt x="12" y="18"/>
                    </a:lnTo>
                    <a:lnTo>
                      <a:pt x="15" y="27"/>
                    </a:lnTo>
                    <a:lnTo>
                      <a:pt x="17" y="34"/>
                    </a:lnTo>
                    <a:lnTo>
                      <a:pt x="18" y="43"/>
                    </a:lnTo>
                    <a:lnTo>
                      <a:pt x="18" y="51"/>
                    </a:lnTo>
                    <a:lnTo>
                      <a:pt x="19" y="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03" name="Freeform 564"/>
              <p:cNvSpPr>
                <a:spLocks/>
              </p:cNvSpPr>
              <p:nvPr/>
            </p:nvSpPr>
            <p:spPr bwMode="auto">
              <a:xfrm>
                <a:off x="4293" y="13035"/>
                <a:ext cx="12" cy="13"/>
              </a:xfrm>
              <a:custGeom>
                <a:avLst/>
                <a:gdLst>
                  <a:gd name="T0" fmla="*/ 0 w 34"/>
                  <a:gd name="T1" fmla="*/ 0 h 24"/>
                  <a:gd name="T2" fmla="*/ 0 w 34"/>
                  <a:gd name="T3" fmla="*/ 1 h 24"/>
                  <a:gd name="T4" fmla="*/ 0 w 34"/>
                  <a:gd name="T5" fmla="*/ 1 h 24"/>
                  <a:gd name="T6" fmla="*/ 0 w 34"/>
                  <a:gd name="T7" fmla="*/ 1 h 24"/>
                  <a:gd name="T8" fmla="*/ 0 w 34"/>
                  <a:gd name="T9" fmla="*/ 1 h 24"/>
                  <a:gd name="T10" fmla="*/ 0 w 34"/>
                  <a:gd name="T11" fmla="*/ 1 h 24"/>
                  <a:gd name="T12" fmla="*/ 0 w 34"/>
                  <a:gd name="T13" fmla="*/ 1 h 24"/>
                  <a:gd name="T14" fmla="*/ 0 w 34"/>
                  <a:gd name="T15" fmla="*/ 1 h 24"/>
                  <a:gd name="T16" fmla="*/ 0 w 34"/>
                  <a:gd name="T17" fmla="*/ 1 h 24"/>
                  <a:gd name="T18" fmla="*/ 0 w 34"/>
                  <a:gd name="T19" fmla="*/ 1 h 24"/>
                  <a:gd name="T20" fmla="*/ 0 w 34"/>
                  <a:gd name="T21" fmla="*/ 1 h 24"/>
                  <a:gd name="T22" fmla="*/ 0 w 34"/>
                  <a:gd name="T23" fmla="*/ 1 h 24"/>
                  <a:gd name="T24" fmla="*/ 0 w 34"/>
                  <a:gd name="T25" fmla="*/ 0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24"/>
                  <a:gd name="T41" fmla="*/ 34 w 34"/>
                  <a:gd name="T42" fmla="*/ 24 h 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24">
                    <a:moveTo>
                      <a:pt x="6" y="0"/>
                    </a:moveTo>
                    <a:lnTo>
                      <a:pt x="18" y="1"/>
                    </a:lnTo>
                    <a:lnTo>
                      <a:pt x="30" y="5"/>
                    </a:lnTo>
                    <a:lnTo>
                      <a:pt x="31" y="7"/>
                    </a:lnTo>
                    <a:lnTo>
                      <a:pt x="34" y="12"/>
                    </a:lnTo>
                    <a:lnTo>
                      <a:pt x="33" y="17"/>
                    </a:lnTo>
                    <a:lnTo>
                      <a:pt x="31" y="24"/>
                    </a:lnTo>
                    <a:lnTo>
                      <a:pt x="22" y="24"/>
                    </a:lnTo>
                    <a:lnTo>
                      <a:pt x="15" y="24"/>
                    </a:lnTo>
                    <a:lnTo>
                      <a:pt x="9" y="22"/>
                    </a:lnTo>
                    <a:lnTo>
                      <a:pt x="5" y="20"/>
                    </a:lnTo>
                    <a:lnTo>
                      <a:pt x="0" y="11"/>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04" name="Freeform 565"/>
              <p:cNvSpPr>
                <a:spLocks/>
              </p:cNvSpPr>
              <p:nvPr/>
            </p:nvSpPr>
            <p:spPr bwMode="auto">
              <a:xfrm>
                <a:off x="4275" y="13185"/>
                <a:ext cx="7" cy="12"/>
              </a:xfrm>
              <a:custGeom>
                <a:avLst/>
                <a:gdLst>
                  <a:gd name="T0" fmla="*/ 0 w 19"/>
                  <a:gd name="T1" fmla="*/ 0 h 24"/>
                  <a:gd name="T2" fmla="*/ 0 w 19"/>
                  <a:gd name="T3" fmla="*/ 1 h 24"/>
                  <a:gd name="T4" fmla="*/ 0 w 19"/>
                  <a:gd name="T5" fmla="*/ 1 h 24"/>
                  <a:gd name="T6" fmla="*/ 0 w 19"/>
                  <a:gd name="T7" fmla="*/ 1 h 24"/>
                  <a:gd name="T8" fmla="*/ 0 w 19"/>
                  <a:gd name="T9" fmla="*/ 1 h 24"/>
                  <a:gd name="T10" fmla="*/ 0 w 19"/>
                  <a:gd name="T11" fmla="*/ 1 h 24"/>
                  <a:gd name="T12" fmla="*/ 0 w 19"/>
                  <a:gd name="T13" fmla="*/ 1 h 24"/>
                  <a:gd name="T14" fmla="*/ 0 w 19"/>
                  <a:gd name="T15" fmla="*/ 1 h 24"/>
                  <a:gd name="T16" fmla="*/ 0 w 19"/>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24"/>
                  <a:gd name="T29" fmla="*/ 19 w 19"/>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24">
                    <a:moveTo>
                      <a:pt x="19" y="0"/>
                    </a:moveTo>
                    <a:lnTo>
                      <a:pt x="16" y="8"/>
                    </a:lnTo>
                    <a:lnTo>
                      <a:pt x="13" y="17"/>
                    </a:lnTo>
                    <a:lnTo>
                      <a:pt x="6" y="22"/>
                    </a:lnTo>
                    <a:lnTo>
                      <a:pt x="0" y="24"/>
                    </a:lnTo>
                    <a:lnTo>
                      <a:pt x="0" y="16"/>
                    </a:lnTo>
                    <a:lnTo>
                      <a:pt x="2" y="8"/>
                    </a:lnTo>
                    <a:lnTo>
                      <a:pt x="8" y="2"/>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05" name="Freeform 566"/>
              <p:cNvSpPr>
                <a:spLocks/>
              </p:cNvSpPr>
              <p:nvPr/>
            </p:nvSpPr>
            <p:spPr bwMode="auto">
              <a:xfrm>
                <a:off x="4285" y="13148"/>
                <a:ext cx="14" cy="13"/>
              </a:xfrm>
              <a:custGeom>
                <a:avLst/>
                <a:gdLst>
                  <a:gd name="T0" fmla="*/ 0 w 40"/>
                  <a:gd name="T1" fmla="*/ 0 h 24"/>
                  <a:gd name="T2" fmla="*/ 0 w 40"/>
                  <a:gd name="T3" fmla="*/ 1 h 24"/>
                  <a:gd name="T4" fmla="*/ 0 w 40"/>
                  <a:gd name="T5" fmla="*/ 1 h 24"/>
                  <a:gd name="T6" fmla="*/ 0 w 40"/>
                  <a:gd name="T7" fmla="*/ 1 h 24"/>
                  <a:gd name="T8" fmla="*/ 0 w 40"/>
                  <a:gd name="T9" fmla="*/ 1 h 24"/>
                  <a:gd name="T10" fmla="*/ 0 w 40"/>
                  <a:gd name="T11" fmla="*/ 1 h 24"/>
                  <a:gd name="T12" fmla="*/ 0 w 40"/>
                  <a:gd name="T13" fmla="*/ 1 h 24"/>
                  <a:gd name="T14" fmla="*/ 0 w 40"/>
                  <a:gd name="T15" fmla="*/ 0 h 24"/>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24"/>
                  <a:gd name="T26" fmla="*/ 40 w 40"/>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24">
                    <a:moveTo>
                      <a:pt x="14" y="0"/>
                    </a:moveTo>
                    <a:lnTo>
                      <a:pt x="40" y="5"/>
                    </a:lnTo>
                    <a:lnTo>
                      <a:pt x="26" y="24"/>
                    </a:lnTo>
                    <a:lnTo>
                      <a:pt x="0" y="19"/>
                    </a:lnTo>
                    <a:lnTo>
                      <a:pt x="5" y="13"/>
                    </a:lnTo>
                    <a:lnTo>
                      <a:pt x="8" y="8"/>
                    </a:lnTo>
                    <a:lnTo>
                      <a:pt x="10" y="2"/>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06" name="Freeform 567"/>
              <p:cNvSpPr>
                <a:spLocks/>
              </p:cNvSpPr>
              <p:nvPr/>
            </p:nvSpPr>
            <p:spPr bwMode="auto">
              <a:xfrm>
                <a:off x="4299" y="13116"/>
                <a:ext cx="10" cy="10"/>
              </a:xfrm>
              <a:custGeom>
                <a:avLst/>
                <a:gdLst>
                  <a:gd name="T0" fmla="*/ 0 w 31"/>
                  <a:gd name="T1" fmla="*/ 0 h 19"/>
                  <a:gd name="T2" fmla="*/ 0 w 31"/>
                  <a:gd name="T3" fmla="*/ 1 h 19"/>
                  <a:gd name="T4" fmla="*/ 0 w 31"/>
                  <a:gd name="T5" fmla="*/ 1 h 19"/>
                  <a:gd name="T6" fmla="*/ 0 w 31"/>
                  <a:gd name="T7" fmla="*/ 1 h 19"/>
                  <a:gd name="T8" fmla="*/ 0 w 31"/>
                  <a:gd name="T9" fmla="*/ 1 h 19"/>
                  <a:gd name="T10" fmla="*/ 0 w 31"/>
                  <a:gd name="T11" fmla="*/ 1 h 19"/>
                  <a:gd name="T12" fmla="*/ 0 w 31"/>
                  <a:gd name="T13" fmla="*/ 1 h 19"/>
                  <a:gd name="T14" fmla="*/ 0 w 31"/>
                  <a:gd name="T15" fmla="*/ 0 h 19"/>
                  <a:gd name="T16" fmla="*/ 0 w 31"/>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19"/>
                  <a:gd name="T29" fmla="*/ 31 w 31"/>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19">
                    <a:moveTo>
                      <a:pt x="31" y="0"/>
                    </a:moveTo>
                    <a:lnTo>
                      <a:pt x="27" y="19"/>
                    </a:lnTo>
                    <a:lnTo>
                      <a:pt x="17" y="16"/>
                    </a:lnTo>
                    <a:lnTo>
                      <a:pt x="6" y="14"/>
                    </a:lnTo>
                    <a:lnTo>
                      <a:pt x="2" y="12"/>
                    </a:lnTo>
                    <a:lnTo>
                      <a:pt x="0" y="10"/>
                    </a:lnTo>
                    <a:lnTo>
                      <a:pt x="0" y="5"/>
                    </a:lnTo>
                    <a:lnTo>
                      <a:pt x="5" y="0"/>
                    </a:lnTo>
                    <a:lnTo>
                      <a:pt x="3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07" name="Freeform 568"/>
              <p:cNvSpPr>
                <a:spLocks/>
              </p:cNvSpPr>
              <p:nvPr/>
            </p:nvSpPr>
            <p:spPr bwMode="auto">
              <a:xfrm>
                <a:off x="4316" y="12996"/>
                <a:ext cx="8" cy="22"/>
              </a:xfrm>
              <a:custGeom>
                <a:avLst/>
                <a:gdLst>
                  <a:gd name="T0" fmla="*/ 0 w 22"/>
                  <a:gd name="T1" fmla="*/ 1 h 43"/>
                  <a:gd name="T2" fmla="*/ 0 w 22"/>
                  <a:gd name="T3" fmla="*/ 1 h 43"/>
                  <a:gd name="T4" fmla="*/ 0 w 22"/>
                  <a:gd name="T5" fmla="*/ 1 h 43"/>
                  <a:gd name="T6" fmla="*/ 0 w 22"/>
                  <a:gd name="T7" fmla="*/ 1 h 43"/>
                  <a:gd name="T8" fmla="*/ 0 w 22"/>
                  <a:gd name="T9" fmla="*/ 1 h 43"/>
                  <a:gd name="T10" fmla="*/ 0 w 22"/>
                  <a:gd name="T11" fmla="*/ 1 h 43"/>
                  <a:gd name="T12" fmla="*/ 0 w 22"/>
                  <a:gd name="T13" fmla="*/ 1 h 43"/>
                  <a:gd name="T14" fmla="*/ 0 w 22"/>
                  <a:gd name="T15" fmla="*/ 0 h 43"/>
                  <a:gd name="T16" fmla="*/ 0 w 22"/>
                  <a:gd name="T17" fmla="*/ 1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43"/>
                  <a:gd name="T29" fmla="*/ 22 w 22"/>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43">
                    <a:moveTo>
                      <a:pt x="22" y="43"/>
                    </a:moveTo>
                    <a:lnTo>
                      <a:pt x="0" y="43"/>
                    </a:lnTo>
                    <a:lnTo>
                      <a:pt x="2" y="37"/>
                    </a:lnTo>
                    <a:lnTo>
                      <a:pt x="3" y="30"/>
                    </a:lnTo>
                    <a:lnTo>
                      <a:pt x="3" y="25"/>
                    </a:lnTo>
                    <a:lnTo>
                      <a:pt x="3" y="20"/>
                    </a:lnTo>
                    <a:lnTo>
                      <a:pt x="3" y="9"/>
                    </a:lnTo>
                    <a:lnTo>
                      <a:pt x="3" y="0"/>
                    </a:lnTo>
                    <a:lnTo>
                      <a:pt x="22"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08" name="Freeform 569"/>
              <p:cNvSpPr>
                <a:spLocks/>
              </p:cNvSpPr>
              <p:nvPr/>
            </p:nvSpPr>
            <p:spPr bwMode="auto">
              <a:xfrm>
                <a:off x="4309" y="13072"/>
                <a:ext cx="17" cy="23"/>
              </a:xfrm>
              <a:custGeom>
                <a:avLst/>
                <a:gdLst>
                  <a:gd name="T0" fmla="*/ 0 w 51"/>
                  <a:gd name="T1" fmla="*/ 0 h 47"/>
                  <a:gd name="T2" fmla="*/ 0 w 51"/>
                  <a:gd name="T3" fmla="*/ 0 h 47"/>
                  <a:gd name="T4" fmla="*/ 0 w 51"/>
                  <a:gd name="T5" fmla="*/ 0 h 47"/>
                  <a:gd name="T6" fmla="*/ 0 w 51"/>
                  <a:gd name="T7" fmla="*/ 0 h 47"/>
                  <a:gd name="T8" fmla="*/ 0 w 51"/>
                  <a:gd name="T9" fmla="*/ 0 h 47"/>
                  <a:gd name="T10" fmla="*/ 0 w 51"/>
                  <a:gd name="T11" fmla="*/ 0 h 47"/>
                  <a:gd name="T12" fmla="*/ 0 w 51"/>
                  <a:gd name="T13" fmla="*/ 0 h 47"/>
                  <a:gd name="T14" fmla="*/ 0 w 51"/>
                  <a:gd name="T15" fmla="*/ 0 h 47"/>
                  <a:gd name="T16" fmla="*/ 0 w 51"/>
                  <a:gd name="T17" fmla="*/ 0 h 47"/>
                  <a:gd name="T18" fmla="*/ 0 w 51"/>
                  <a:gd name="T19" fmla="*/ 0 h 47"/>
                  <a:gd name="T20" fmla="*/ 0 w 51"/>
                  <a:gd name="T21" fmla="*/ 0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
                  <a:gd name="T34" fmla="*/ 0 h 47"/>
                  <a:gd name="T35" fmla="*/ 51 w 51"/>
                  <a:gd name="T36" fmla="*/ 47 h 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 h="47">
                    <a:moveTo>
                      <a:pt x="15" y="0"/>
                    </a:moveTo>
                    <a:lnTo>
                      <a:pt x="21" y="0"/>
                    </a:lnTo>
                    <a:lnTo>
                      <a:pt x="29" y="2"/>
                    </a:lnTo>
                    <a:lnTo>
                      <a:pt x="38" y="3"/>
                    </a:lnTo>
                    <a:lnTo>
                      <a:pt x="51" y="3"/>
                    </a:lnTo>
                    <a:lnTo>
                      <a:pt x="44" y="13"/>
                    </a:lnTo>
                    <a:lnTo>
                      <a:pt x="40" y="24"/>
                    </a:lnTo>
                    <a:lnTo>
                      <a:pt x="35" y="35"/>
                    </a:lnTo>
                    <a:lnTo>
                      <a:pt x="29" y="47"/>
                    </a:lnTo>
                    <a:lnTo>
                      <a:pt x="0" y="40"/>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09" name="Freeform 570"/>
              <p:cNvSpPr>
                <a:spLocks/>
              </p:cNvSpPr>
              <p:nvPr/>
            </p:nvSpPr>
            <p:spPr bwMode="auto">
              <a:xfrm>
                <a:off x="4316" y="13040"/>
                <a:ext cx="10" cy="11"/>
              </a:xfrm>
              <a:custGeom>
                <a:avLst/>
                <a:gdLst>
                  <a:gd name="T0" fmla="*/ 0 w 30"/>
                  <a:gd name="T1" fmla="*/ 1 h 22"/>
                  <a:gd name="T2" fmla="*/ 0 w 30"/>
                  <a:gd name="T3" fmla="*/ 0 h 22"/>
                  <a:gd name="T4" fmla="*/ 0 w 30"/>
                  <a:gd name="T5" fmla="*/ 1 h 22"/>
                  <a:gd name="T6" fmla="*/ 0 w 30"/>
                  <a:gd name="T7" fmla="*/ 1 h 22"/>
                  <a:gd name="T8" fmla="*/ 0 w 30"/>
                  <a:gd name="T9" fmla="*/ 1 h 22"/>
                  <a:gd name="T10" fmla="*/ 0 w 30"/>
                  <a:gd name="T11" fmla="*/ 1 h 22"/>
                  <a:gd name="T12" fmla="*/ 0 w 30"/>
                  <a:gd name="T13" fmla="*/ 1 h 22"/>
                  <a:gd name="T14" fmla="*/ 0 w 30"/>
                  <a:gd name="T15" fmla="*/ 1 h 22"/>
                  <a:gd name="T16" fmla="*/ 0 w 30"/>
                  <a:gd name="T17" fmla="*/ 1 h 22"/>
                  <a:gd name="T18" fmla="*/ 0 w 30"/>
                  <a:gd name="T19" fmla="*/ 1 h 22"/>
                  <a:gd name="T20" fmla="*/ 0 w 30"/>
                  <a:gd name="T21" fmla="*/ 1 h 22"/>
                  <a:gd name="T22" fmla="*/ 0 w 30"/>
                  <a:gd name="T23" fmla="*/ 1 h 22"/>
                  <a:gd name="T24" fmla="*/ 0 w 30"/>
                  <a:gd name="T25" fmla="*/ 1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22"/>
                  <a:gd name="T41" fmla="*/ 30 w 30"/>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22">
                    <a:moveTo>
                      <a:pt x="4" y="1"/>
                    </a:moveTo>
                    <a:lnTo>
                      <a:pt x="11" y="0"/>
                    </a:lnTo>
                    <a:lnTo>
                      <a:pt x="17" y="1"/>
                    </a:lnTo>
                    <a:lnTo>
                      <a:pt x="22" y="3"/>
                    </a:lnTo>
                    <a:lnTo>
                      <a:pt x="26" y="6"/>
                    </a:lnTo>
                    <a:lnTo>
                      <a:pt x="29" y="13"/>
                    </a:lnTo>
                    <a:lnTo>
                      <a:pt x="30" y="22"/>
                    </a:lnTo>
                    <a:lnTo>
                      <a:pt x="17" y="20"/>
                    </a:lnTo>
                    <a:lnTo>
                      <a:pt x="5" y="18"/>
                    </a:lnTo>
                    <a:lnTo>
                      <a:pt x="1" y="14"/>
                    </a:lnTo>
                    <a:lnTo>
                      <a:pt x="0" y="12"/>
                    </a:lnTo>
                    <a:lnTo>
                      <a:pt x="0" y="7"/>
                    </a:lnTo>
                    <a:lnTo>
                      <a:pt x="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10" name="Freeform 571"/>
              <p:cNvSpPr>
                <a:spLocks/>
              </p:cNvSpPr>
              <p:nvPr/>
            </p:nvSpPr>
            <p:spPr bwMode="auto">
              <a:xfrm>
                <a:off x="4304" y="13183"/>
                <a:ext cx="10" cy="7"/>
              </a:xfrm>
              <a:custGeom>
                <a:avLst/>
                <a:gdLst>
                  <a:gd name="T0" fmla="*/ 0 w 31"/>
                  <a:gd name="T1" fmla="*/ 0 h 13"/>
                  <a:gd name="T2" fmla="*/ 0 w 31"/>
                  <a:gd name="T3" fmla="*/ 1 h 13"/>
                  <a:gd name="T4" fmla="*/ 0 w 31"/>
                  <a:gd name="T5" fmla="*/ 0 h 13"/>
                  <a:gd name="T6" fmla="*/ 0 w 31"/>
                  <a:gd name="T7" fmla="*/ 0 h 13"/>
                  <a:gd name="T8" fmla="*/ 0 60000 65536"/>
                  <a:gd name="T9" fmla="*/ 0 60000 65536"/>
                  <a:gd name="T10" fmla="*/ 0 60000 65536"/>
                  <a:gd name="T11" fmla="*/ 0 60000 65536"/>
                  <a:gd name="T12" fmla="*/ 0 w 31"/>
                  <a:gd name="T13" fmla="*/ 0 h 13"/>
                  <a:gd name="T14" fmla="*/ 31 w 31"/>
                  <a:gd name="T15" fmla="*/ 13 h 13"/>
                </a:gdLst>
                <a:ahLst/>
                <a:cxnLst>
                  <a:cxn ang="T8">
                    <a:pos x="T0" y="T1"/>
                  </a:cxn>
                  <a:cxn ang="T9">
                    <a:pos x="T2" y="T3"/>
                  </a:cxn>
                  <a:cxn ang="T10">
                    <a:pos x="T4" y="T5"/>
                  </a:cxn>
                  <a:cxn ang="T11">
                    <a:pos x="T6" y="T7"/>
                  </a:cxn>
                </a:cxnLst>
                <a:rect l="T12" t="T13" r="T14" b="T15"/>
                <a:pathLst>
                  <a:path w="31" h="13">
                    <a:moveTo>
                      <a:pt x="31" y="0"/>
                    </a:moveTo>
                    <a:lnTo>
                      <a:pt x="0" y="13"/>
                    </a:lnTo>
                    <a:lnTo>
                      <a:pt x="12" y="0"/>
                    </a:lnTo>
                    <a:lnTo>
                      <a:pt x="3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11" name="Freeform 572"/>
              <p:cNvSpPr>
                <a:spLocks/>
              </p:cNvSpPr>
              <p:nvPr/>
            </p:nvSpPr>
            <p:spPr bwMode="auto">
              <a:xfrm>
                <a:off x="4316" y="13124"/>
                <a:ext cx="20" cy="34"/>
              </a:xfrm>
              <a:custGeom>
                <a:avLst/>
                <a:gdLst>
                  <a:gd name="T0" fmla="*/ 0 w 60"/>
                  <a:gd name="T1" fmla="*/ 0 h 68"/>
                  <a:gd name="T2" fmla="*/ 0 w 60"/>
                  <a:gd name="T3" fmla="*/ 0 h 68"/>
                  <a:gd name="T4" fmla="*/ 0 w 60"/>
                  <a:gd name="T5" fmla="*/ 1 h 68"/>
                  <a:gd name="T6" fmla="*/ 0 w 60"/>
                  <a:gd name="T7" fmla="*/ 1 h 68"/>
                  <a:gd name="T8" fmla="*/ 0 w 60"/>
                  <a:gd name="T9" fmla="*/ 1 h 68"/>
                  <a:gd name="T10" fmla="*/ 0 w 60"/>
                  <a:gd name="T11" fmla="*/ 1 h 68"/>
                  <a:gd name="T12" fmla="*/ 0 w 60"/>
                  <a:gd name="T13" fmla="*/ 1 h 68"/>
                  <a:gd name="T14" fmla="*/ 0 w 60"/>
                  <a:gd name="T15" fmla="*/ 1 h 68"/>
                  <a:gd name="T16" fmla="*/ 0 w 60"/>
                  <a:gd name="T17" fmla="*/ 1 h 68"/>
                  <a:gd name="T18" fmla="*/ 0 w 60"/>
                  <a:gd name="T19" fmla="*/ 1 h 68"/>
                  <a:gd name="T20" fmla="*/ 0 w 60"/>
                  <a:gd name="T21" fmla="*/ 1 h 68"/>
                  <a:gd name="T22" fmla="*/ 0 w 60"/>
                  <a:gd name="T23" fmla="*/ 1 h 68"/>
                  <a:gd name="T24" fmla="*/ 0 w 60"/>
                  <a:gd name="T25" fmla="*/ 1 h 68"/>
                  <a:gd name="T26" fmla="*/ 0 w 60"/>
                  <a:gd name="T27" fmla="*/ 1 h 68"/>
                  <a:gd name="T28" fmla="*/ 0 w 60"/>
                  <a:gd name="T29" fmla="*/ 1 h 68"/>
                  <a:gd name="T30" fmla="*/ 0 w 60"/>
                  <a:gd name="T31" fmla="*/ 1 h 68"/>
                  <a:gd name="T32" fmla="*/ 0 w 60"/>
                  <a:gd name="T33" fmla="*/ 1 h 68"/>
                  <a:gd name="T34" fmla="*/ 0 w 60"/>
                  <a:gd name="T35" fmla="*/ 0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0"/>
                  <a:gd name="T55" fmla="*/ 0 h 68"/>
                  <a:gd name="T56" fmla="*/ 60 w 60"/>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0" h="68">
                    <a:moveTo>
                      <a:pt x="44" y="0"/>
                    </a:moveTo>
                    <a:lnTo>
                      <a:pt x="60" y="0"/>
                    </a:lnTo>
                    <a:lnTo>
                      <a:pt x="56" y="8"/>
                    </a:lnTo>
                    <a:lnTo>
                      <a:pt x="53" y="18"/>
                    </a:lnTo>
                    <a:lnTo>
                      <a:pt x="47" y="27"/>
                    </a:lnTo>
                    <a:lnTo>
                      <a:pt x="41" y="38"/>
                    </a:lnTo>
                    <a:lnTo>
                      <a:pt x="31" y="47"/>
                    </a:lnTo>
                    <a:lnTo>
                      <a:pt x="22" y="56"/>
                    </a:lnTo>
                    <a:lnTo>
                      <a:pt x="10" y="62"/>
                    </a:lnTo>
                    <a:lnTo>
                      <a:pt x="0" y="68"/>
                    </a:lnTo>
                    <a:lnTo>
                      <a:pt x="2" y="58"/>
                    </a:lnTo>
                    <a:lnTo>
                      <a:pt x="6" y="49"/>
                    </a:lnTo>
                    <a:lnTo>
                      <a:pt x="10" y="39"/>
                    </a:lnTo>
                    <a:lnTo>
                      <a:pt x="16" y="31"/>
                    </a:lnTo>
                    <a:lnTo>
                      <a:pt x="21" y="21"/>
                    </a:lnTo>
                    <a:lnTo>
                      <a:pt x="28" y="14"/>
                    </a:lnTo>
                    <a:lnTo>
                      <a:pt x="35" y="6"/>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12" name="Freeform 573"/>
              <p:cNvSpPr>
                <a:spLocks/>
              </p:cNvSpPr>
              <p:nvPr/>
            </p:nvSpPr>
            <p:spPr bwMode="auto">
              <a:xfrm>
                <a:off x="4340" y="12992"/>
                <a:ext cx="6" cy="18"/>
              </a:xfrm>
              <a:custGeom>
                <a:avLst/>
                <a:gdLst>
                  <a:gd name="T0" fmla="*/ 0 w 17"/>
                  <a:gd name="T1" fmla="*/ 0 h 35"/>
                  <a:gd name="T2" fmla="*/ 0 w 17"/>
                  <a:gd name="T3" fmla="*/ 1 h 35"/>
                  <a:gd name="T4" fmla="*/ 0 w 17"/>
                  <a:gd name="T5" fmla="*/ 1 h 35"/>
                  <a:gd name="T6" fmla="*/ 0 w 17"/>
                  <a:gd name="T7" fmla="*/ 1 h 35"/>
                  <a:gd name="T8" fmla="*/ 0 w 17"/>
                  <a:gd name="T9" fmla="*/ 1 h 35"/>
                  <a:gd name="T10" fmla="*/ 0 w 17"/>
                  <a:gd name="T11" fmla="*/ 1 h 35"/>
                  <a:gd name="T12" fmla="*/ 0 w 17"/>
                  <a:gd name="T13" fmla="*/ 1 h 35"/>
                  <a:gd name="T14" fmla="*/ 0 w 17"/>
                  <a:gd name="T15" fmla="*/ 1 h 35"/>
                  <a:gd name="T16" fmla="*/ 0 w 17"/>
                  <a:gd name="T17" fmla="*/ 1 h 35"/>
                  <a:gd name="T18" fmla="*/ 0 w 17"/>
                  <a:gd name="T19" fmla="*/ 1 h 35"/>
                  <a:gd name="T20" fmla="*/ 0 w 17"/>
                  <a:gd name="T21" fmla="*/ 1 h 35"/>
                  <a:gd name="T22" fmla="*/ 0 w 17"/>
                  <a:gd name="T23" fmla="*/ 1 h 35"/>
                  <a:gd name="T24" fmla="*/ 0 w 17"/>
                  <a:gd name="T25" fmla="*/ 0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35"/>
                  <a:gd name="T41" fmla="*/ 17 w 17"/>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35">
                    <a:moveTo>
                      <a:pt x="3" y="0"/>
                    </a:moveTo>
                    <a:lnTo>
                      <a:pt x="10" y="5"/>
                    </a:lnTo>
                    <a:lnTo>
                      <a:pt x="13" y="15"/>
                    </a:lnTo>
                    <a:lnTo>
                      <a:pt x="14" y="26"/>
                    </a:lnTo>
                    <a:lnTo>
                      <a:pt x="17" y="35"/>
                    </a:lnTo>
                    <a:lnTo>
                      <a:pt x="7" y="34"/>
                    </a:lnTo>
                    <a:lnTo>
                      <a:pt x="3" y="32"/>
                    </a:lnTo>
                    <a:lnTo>
                      <a:pt x="0" y="27"/>
                    </a:lnTo>
                    <a:lnTo>
                      <a:pt x="1" y="22"/>
                    </a:lnTo>
                    <a:lnTo>
                      <a:pt x="1" y="16"/>
                    </a:lnTo>
                    <a:lnTo>
                      <a:pt x="3" y="10"/>
                    </a:lnTo>
                    <a:lnTo>
                      <a:pt x="3" y="4"/>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13" name="Freeform 574"/>
              <p:cNvSpPr>
                <a:spLocks/>
              </p:cNvSpPr>
              <p:nvPr/>
            </p:nvSpPr>
            <p:spPr bwMode="auto">
              <a:xfrm>
                <a:off x="4340" y="13026"/>
                <a:ext cx="13" cy="25"/>
              </a:xfrm>
              <a:custGeom>
                <a:avLst/>
                <a:gdLst>
                  <a:gd name="T0" fmla="*/ 0 w 41"/>
                  <a:gd name="T1" fmla="*/ 0 h 51"/>
                  <a:gd name="T2" fmla="*/ 0 w 41"/>
                  <a:gd name="T3" fmla="*/ 0 h 51"/>
                  <a:gd name="T4" fmla="*/ 0 w 41"/>
                  <a:gd name="T5" fmla="*/ 0 h 51"/>
                  <a:gd name="T6" fmla="*/ 0 w 41"/>
                  <a:gd name="T7" fmla="*/ 0 h 51"/>
                  <a:gd name="T8" fmla="*/ 0 w 41"/>
                  <a:gd name="T9" fmla="*/ 0 h 51"/>
                  <a:gd name="T10" fmla="*/ 0 w 41"/>
                  <a:gd name="T11" fmla="*/ 0 h 51"/>
                  <a:gd name="T12" fmla="*/ 0 w 41"/>
                  <a:gd name="T13" fmla="*/ 0 h 51"/>
                  <a:gd name="T14" fmla="*/ 0 w 41"/>
                  <a:gd name="T15" fmla="*/ 0 h 51"/>
                  <a:gd name="T16" fmla="*/ 0 w 41"/>
                  <a:gd name="T17" fmla="*/ 0 h 51"/>
                  <a:gd name="T18" fmla="*/ 0 w 41"/>
                  <a:gd name="T19" fmla="*/ 0 h 51"/>
                  <a:gd name="T20" fmla="*/ 0 w 41"/>
                  <a:gd name="T21" fmla="*/ 0 h 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
                  <a:gd name="T34" fmla="*/ 0 h 51"/>
                  <a:gd name="T35" fmla="*/ 41 w 41"/>
                  <a:gd name="T36" fmla="*/ 51 h 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 h="51">
                    <a:moveTo>
                      <a:pt x="41" y="49"/>
                    </a:moveTo>
                    <a:lnTo>
                      <a:pt x="0" y="51"/>
                    </a:lnTo>
                    <a:lnTo>
                      <a:pt x="5" y="2"/>
                    </a:lnTo>
                    <a:lnTo>
                      <a:pt x="13" y="0"/>
                    </a:lnTo>
                    <a:lnTo>
                      <a:pt x="21" y="2"/>
                    </a:lnTo>
                    <a:lnTo>
                      <a:pt x="27" y="6"/>
                    </a:lnTo>
                    <a:lnTo>
                      <a:pt x="32" y="14"/>
                    </a:lnTo>
                    <a:lnTo>
                      <a:pt x="34" y="21"/>
                    </a:lnTo>
                    <a:lnTo>
                      <a:pt x="37" y="30"/>
                    </a:lnTo>
                    <a:lnTo>
                      <a:pt x="38" y="39"/>
                    </a:lnTo>
                    <a:lnTo>
                      <a:pt x="41" y="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14" name="Freeform 575"/>
              <p:cNvSpPr>
                <a:spLocks/>
              </p:cNvSpPr>
              <p:nvPr/>
            </p:nvSpPr>
            <p:spPr bwMode="auto">
              <a:xfrm>
                <a:off x="4334" y="13092"/>
                <a:ext cx="16" cy="8"/>
              </a:xfrm>
              <a:custGeom>
                <a:avLst/>
                <a:gdLst>
                  <a:gd name="T0" fmla="*/ 0 w 48"/>
                  <a:gd name="T1" fmla="*/ 1 h 16"/>
                  <a:gd name="T2" fmla="*/ 0 w 48"/>
                  <a:gd name="T3" fmla="*/ 1 h 16"/>
                  <a:gd name="T4" fmla="*/ 0 w 48"/>
                  <a:gd name="T5" fmla="*/ 1 h 16"/>
                  <a:gd name="T6" fmla="*/ 0 w 48"/>
                  <a:gd name="T7" fmla="*/ 1 h 16"/>
                  <a:gd name="T8" fmla="*/ 0 w 48"/>
                  <a:gd name="T9" fmla="*/ 1 h 16"/>
                  <a:gd name="T10" fmla="*/ 0 w 48"/>
                  <a:gd name="T11" fmla="*/ 1 h 16"/>
                  <a:gd name="T12" fmla="*/ 0 w 48"/>
                  <a:gd name="T13" fmla="*/ 1 h 16"/>
                  <a:gd name="T14" fmla="*/ 0 w 48"/>
                  <a:gd name="T15" fmla="*/ 0 h 16"/>
                  <a:gd name="T16" fmla="*/ 0 w 48"/>
                  <a:gd name="T17" fmla="*/ 1 h 16"/>
                  <a:gd name="T18" fmla="*/ 0 w 48"/>
                  <a:gd name="T19" fmla="*/ 1 h 16"/>
                  <a:gd name="T20" fmla="*/ 0 w 48"/>
                  <a:gd name="T21" fmla="*/ 1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16"/>
                  <a:gd name="T35" fmla="*/ 48 w 48"/>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16">
                    <a:moveTo>
                      <a:pt x="48" y="6"/>
                    </a:moveTo>
                    <a:lnTo>
                      <a:pt x="44" y="16"/>
                    </a:lnTo>
                    <a:lnTo>
                      <a:pt x="0" y="16"/>
                    </a:lnTo>
                    <a:lnTo>
                      <a:pt x="0" y="9"/>
                    </a:lnTo>
                    <a:lnTo>
                      <a:pt x="4" y="6"/>
                    </a:lnTo>
                    <a:lnTo>
                      <a:pt x="8" y="1"/>
                    </a:lnTo>
                    <a:lnTo>
                      <a:pt x="17" y="1"/>
                    </a:lnTo>
                    <a:lnTo>
                      <a:pt x="25" y="0"/>
                    </a:lnTo>
                    <a:lnTo>
                      <a:pt x="32" y="1"/>
                    </a:lnTo>
                    <a:lnTo>
                      <a:pt x="39" y="2"/>
                    </a:lnTo>
                    <a:lnTo>
                      <a:pt x="48"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15" name="Freeform 576"/>
              <p:cNvSpPr>
                <a:spLocks/>
              </p:cNvSpPr>
              <p:nvPr/>
            </p:nvSpPr>
            <p:spPr bwMode="auto">
              <a:xfrm>
                <a:off x="4339" y="13072"/>
                <a:ext cx="13" cy="8"/>
              </a:xfrm>
              <a:custGeom>
                <a:avLst/>
                <a:gdLst>
                  <a:gd name="T0" fmla="*/ 0 w 41"/>
                  <a:gd name="T1" fmla="*/ 0 h 17"/>
                  <a:gd name="T2" fmla="*/ 0 w 41"/>
                  <a:gd name="T3" fmla="*/ 0 h 17"/>
                  <a:gd name="T4" fmla="*/ 0 w 41"/>
                  <a:gd name="T5" fmla="*/ 0 h 17"/>
                  <a:gd name="T6" fmla="*/ 0 w 41"/>
                  <a:gd name="T7" fmla="*/ 0 h 17"/>
                  <a:gd name="T8" fmla="*/ 0 w 41"/>
                  <a:gd name="T9" fmla="*/ 0 h 17"/>
                  <a:gd name="T10" fmla="*/ 0 w 41"/>
                  <a:gd name="T11" fmla="*/ 0 h 17"/>
                  <a:gd name="T12" fmla="*/ 0 w 41"/>
                  <a:gd name="T13" fmla="*/ 0 h 17"/>
                  <a:gd name="T14" fmla="*/ 0 w 41"/>
                  <a:gd name="T15" fmla="*/ 0 h 17"/>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17"/>
                  <a:gd name="T26" fmla="*/ 41 w 41"/>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17">
                    <a:moveTo>
                      <a:pt x="22" y="0"/>
                    </a:moveTo>
                    <a:lnTo>
                      <a:pt x="41" y="0"/>
                    </a:lnTo>
                    <a:lnTo>
                      <a:pt x="41" y="17"/>
                    </a:lnTo>
                    <a:lnTo>
                      <a:pt x="0" y="17"/>
                    </a:lnTo>
                    <a:lnTo>
                      <a:pt x="0" y="7"/>
                    </a:lnTo>
                    <a:lnTo>
                      <a:pt x="6" y="3"/>
                    </a:lnTo>
                    <a:lnTo>
                      <a:pt x="13" y="0"/>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16" name="Freeform 577"/>
              <p:cNvSpPr>
                <a:spLocks/>
              </p:cNvSpPr>
              <p:nvPr/>
            </p:nvSpPr>
            <p:spPr bwMode="auto">
              <a:xfrm>
                <a:off x="4324" y="13205"/>
                <a:ext cx="5" cy="13"/>
              </a:xfrm>
              <a:custGeom>
                <a:avLst/>
                <a:gdLst>
                  <a:gd name="T0" fmla="*/ 0 w 15"/>
                  <a:gd name="T1" fmla="*/ 0 h 27"/>
                  <a:gd name="T2" fmla="*/ 0 w 15"/>
                  <a:gd name="T3" fmla="*/ 0 h 27"/>
                  <a:gd name="T4" fmla="*/ 0 w 15"/>
                  <a:gd name="T5" fmla="*/ 0 h 27"/>
                  <a:gd name="T6" fmla="*/ 0 w 15"/>
                  <a:gd name="T7" fmla="*/ 0 h 27"/>
                  <a:gd name="T8" fmla="*/ 0 w 15"/>
                  <a:gd name="T9" fmla="*/ 0 h 27"/>
                  <a:gd name="T10" fmla="*/ 0 w 15"/>
                  <a:gd name="T11" fmla="*/ 0 h 27"/>
                  <a:gd name="T12" fmla="*/ 0 w 15"/>
                  <a:gd name="T13" fmla="*/ 0 h 27"/>
                  <a:gd name="T14" fmla="*/ 0 w 15"/>
                  <a:gd name="T15" fmla="*/ 0 h 27"/>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27"/>
                  <a:gd name="T26" fmla="*/ 15 w 15"/>
                  <a:gd name="T27" fmla="*/ 27 h 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27">
                    <a:moveTo>
                      <a:pt x="12" y="0"/>
                    </a:moveTo>
                    <a:lnTo>
                      <a:pt x="15" y="0"/>
                    </a:lnTo>
                    <a:lnTo>
                      <a:pt x="7" y="27"/>
                    </a:lnTo>
                    <a:lnTo>
                      <a:pt x="0" y="27"/>
                    </a:lnTo>
                    <a:lnTo>
                      <a:pt x="1" y="19"/>
                    </a:lnTo>
                    <a:lnTo>
                      <a:pt x="3" y="12"/>
                    </a:lnTo>
                    <a:lnTo>
                      <a:pt x="4" y="4"/>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17" name="Freeform 578"/>
              <p:cNvSpPr>
                <a:spLocks/>
              </p:cNvSpPr>
              <p:nvPr/>
            </p:nvSpPr>
            <p:spPr bwMode="auto">
              <a:xfrm>
                <a:off x="4330" y="13177"/>
                <a:ext cx="9" cy="13"/>
              </a:xfrm>
              <a:custGeom>
                <a:avLst/>
                <a:gdLst>
                  <a:gd name="T0" fmla="*/ 0 w 26"/>
                  <a:gd name="T1" fmla="*/ 1 h 25"/>
                  <a:gd name="T2" fmla="*/ 0 w 26"/>
                  <a:gd name="T3" fmla="*/ 1 h 25"/>
                  <a:gd name="T4" fmla="*/ 0 w 26"/>
                  <a:gd name="T5" fmla="*/ 1 h 25"/>
                  <a:gd name="T6" fmla="*/ 0 w 26"/>
                  <a:gd name="T7" fmla="*/ 1 h 25"/>
                  <a:gd name="T8" fmla="*/ 0 w 26"/>
                  <a:gd name="T9" fmla="*/ 1 h 25"/>
                  <a:gd name="T10" fmla="*/ 0 w 26"/>
                  <a:gd name="T11" fmla="*/ 1 h 25"/>
                  <a:gd name="T12" fmla="*/ 0 w 26"/>
                  <a:gd name="T13" fmla="*/ 1 h 25"/>
                  <a:gd name="T14" fmla="*/ 0 w 26"/>
                  <a:gd name="T15" fmla="*/ 1 h 25"/>
                  <a:gd name="T16" fmla="*/ 0 w 26"/>
                  <a:gd name="T17" fmla="*/ 1 h 25"/>
                  <a:gd name="T18" fmla="*/ 0 w 26"/>
                  <a:gd name="T19" fmla="*/ 1 h 25"/>
                  <a:gd name="T20" fmla="*/ 0 w 26"/>
                  <a:gd name="T21" fmla="*/ 1 h 25"/>
                  <a:gd name="T22" fmla="*/ 0 w 26"/>
                  <a:gd name="T23" fmla="*/ 1 h 25"/>
                  <a:gd name="T24" fmla="*/ 0 w 26"/>
                  <a:gd name="T25" fmla="*/ 1 h 25"/>
                  <a:gd name="T26" fmla="*/ 0 w 26"/>
                  <a:gd name="T27" fmla="*/ 0 h 25"/>
                  <a:gd name="T28" fmla="*/ 0 w 26"/>
                  <a:gd name="T29" fmla="*/ 1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25"/>
                  <a:gd name="T47" fmla="*/ 26 w 26"/>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25">
                    <a:moveTo>
                      <a:pt x="26" y="2"/>
                    </a:moveTo>
                    <a:lnTo>
                      <a:pt x="20" y="4"/>
                    </a:lnTo>
                    <a:lnTo>
                      <a:pt x="19" y="8"/>
                    </a:lnTo>
                    <a:lnTo>
                      <a:pt x="18" y="14"/>
                    </a:lnTo>
                    <a:lnTo>
                      <a:pt x="18" y="19"/>
                    </a:lnTo>
                    <a:lnTo>
                      <a:pt x="15" y="22"/>
                    </a:lnTo>
                    <a:lnTo>
                      <a:pt x="13" y="25"/>
                    </a:lnTo>
                    <a:lnTo>
                      <a:pt x="7" y="25"/>
                    </a:lnTo>
                    <a:lnTo>
                      <a:pt x="0" y="24"/>
                    </a:lnTo>
                    <a:lnTo>
                      <a:pt x="6" y="17"/>
                    </a:lnTo>
                    <a:lnTo>
                      <a:pt x="9" y="8"/>
                    </a:lnTo>
                    <a:lnTo>
                      <a:pt x="9" y="4"/>
                    </a:lnTo>
                    <a:lnTo>
                      <a:pt x="13" y="2"/>
                    </a:lnTo>
                    <a:lnTo>
                      <a:pt x="18" y="0"/>
                    </a:lnTo>
                    <a:lnTo>
                      <a:pt x="2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18" name="Freeform 579"/>
              <p:cNvSpPr>
                <a:spLocks/>
              </p:cNvSpPr>
              <p:nvPr/>
            </p:nvSpPr>
            <p:spPr bwMode="auto">
              <a:xfrm>
                <a:off x="4341" y="13145"/>
                <a:ext cx="11" cy="9"/>
              </a:xfrm>
              <a:custGeom>
                <a:avLst/>
                <a:gdLst>
                  <a:gd name="T0" fmla="*/ 0 w 33"/>
                  <a:gd name="T1" fmla="*/ 1 h 17"/>
                  <a:gd name="T2" fmla="*/ 0 w 33"/>
                  <a:gd name="T3" fmla="*/ 1 h 17"/>
                  <a:gd name="T4" fmla="*/ 0 w 33"/>
                  <a:gd name="T5" fmla="*/ 1 h 17"/>
                  <a:gd name="T6" fmla="*/ 0 w 33"/>
                  <a:gd name="T7" fmla="*/ 1 h 17"/>
                  <a:gd name="T8" fmla="*/ 0 w 33"/>
                  <a:gd name="T9" fmla="*/ 1 h 17"/>
                  <a:gd name="T10" fmla="*/ 0 w 33"/>
                  <a:gd name="T11" fmla="*/ 1 h 17"/>
                  <a:gd name="T12" fmla="*/ 0 w 33"/>
                  <a:gd name="T13" fmla="*/ 1 h 17"/>
                  <a:gd name="T14" fmla="*/ 0 w 33"/>
                  <a:gd name="T15" fmla="*/ 1 h 17"/>
                  <a:gd name="T16" fmla="*/ 0 w 33"/>
                  <a:gd name="T17" fmla="*/ 1 h 17"/>
                  <a:gd name="T18" fmla="*/ 0 w 33"/>
                  <a:gd name="T19" fmla="*/ 0 h 17"/>
                  <a:gd name="T20" fmla="*/ 0 w 33"/>
                  <a:gd name="T21" fmla="*/ 1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17"/>
                  <a:gd name="T35" fmla="*/ 33 w 33"/>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17">
                    <a:moveTo>
                      <a:pt x="33" y="1"/>
                    </a:moveTo>
                    <a:lnTo>
                      <a:pt x="29" y="9"/>
                    </a:lnTo>
                    <a:lnTo>
                      <a:pt x="20" y="12"/>
                    </a:lnTo>
                    <a:lnTo>
                      <a:pt x="8" y="13"/>
                    </a:lnTo>
                    <a:lnTo>
                      <a:pt x="0" y="17"/>
                    </a:lnTo>
                    <a:lnTo>
                      <a:pt x="1" y="9"/>
                    </a:lnTo>
                    <a:lnTo>
                      <a:pt x="8" y="5"/>
                    </a:lnTo>
                    <a:lnTo>
                      <a:pt x="11" y="1"/>
                    </a:lnTo>
                    <a:lnTo>
                      <a:pt x="17" y="1"/>
                    </a:lnTo>
                    <a:lnTo>
                      <a:pt x="24" y="0"/>
                    </a:lnTo>
                    <a:lnTo>
                      <a:pt x="3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19" name="Freeform 580"/>
              <p:cNvSpPr>
                <a:spLocks/>
              </p:cNvSpPr>
              <p:nvPr/>
            </p:nvSpPr>
            <p:spPr bwMode="auto">
              <a:xfrm>
                <a:off x="4350" y="13128"/>
                <a:ext cx="7" cy="4"/>
              </a:xfrm>
              <a:custGeom>
                <a:avLst/>
                <a:gdLst>
                  <a:gd name="T0" fmla="*/ 0 w 22"/>
                  <a:gd name="T1" fmla="*/ 0 h 9"/>
                  <a:gd name="T2" fmla="*/ 0 w 22"/>
                  <a:gd name="T3" fmla="*/ 0 h 9"/>
                  <a:gd name="T4" fmla="*/ 0 w 22"/>
                  <a:gd name="T5" fmla="*/ 0 h 9"/>
                  <a:gd name="T6" fmla="*/ 0 w 22"/>
                  <a:gd name="T7" fmla="*/ 0 h 9"/>
                  <a:gd name="T8" fmla="*/ 0 w 22"/>
                  <a:gd name="T9" fmla="*/ 0 h 9"/>
                  <a:gd name="T10" fmla="*/ 0 60000 65536"/>
                  <a:gd name="T11" fmla="*/ 0 60000 65536"/>
                  <a:gd name="T12" fmla="*/ 0 60000 65536"/>
                  <a:gd name="T13" fmla="*/ 0 60000 65536"/>
                  <a:gd name="T14" fmla="*/ 0 60000 65536"/>
                  <a:gd name="T15" fmla="*/ 0 w 22"/>
                  <a:gd name="T16" fmla="*/ 0 h 9"/>
                  <a:gd name="T17" fmla="*/ 22 w 22"/>
                  <a:gd name="T18" fmla="*/ 9 h 9"/>
                </a:gdLst>
                <a:ahLst/>
                <a:cxnLst>
                  <a:cxn ang="T10">
                    <a:pos x="T0" y="T1"/>
                  </a:cxn>
                  <a:cxn ang="T11">
                    <a:pos x="T2" y="T3"/>
                  </a:cxn>
                  <a:cxn ang="T12">
                    <a:pos x="T4" y="T5"/>
                  </a:cxn>
                  <a:cxn ang="T13">
                    <a:pos x="T6" y="T7"/>
                  </a:cxn>
                  <a:cxn ang="T14">
                    <a:pos x="T8" y="T9"/>
                  </a:cxn>
                </a:cxnLst>
                <a:rect l="T15" t="T16" r="T17" b="T18"/>
                <a:pathLst>
                  <a:path w="22" h="9">
                    <a:moveTo>
                      <a:pt x="22" y="0"/>
                    </a:moveTo>
                    <a:lnTo>
                      <a:pt x="17" y="9"/>
                    </a:lnTo>
                    <a:lnTo>
                      <a:pt x="0" y="9"/>
                    </a:lnTo>
                    <a:lnTo>
                      <a:pt x="0" y="0"/>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20" name="Freeform 581"/>
              <p:cNvSpPr>
                <a:spLocks/>
              </p:cNvSpPr>
              <p:nvPr/>
            </p:nvSpPr>
            <p:spPr bwMode="auto">
              <a:xfrm>
                <a:off x="4358" y="13097"/>
                <a:ext cx="14" cy="8"/>
              </a:xfrm>
              <a:custGeom>
                <a:avLst/>
                <a:gdLst>
                  <a:gd name="T0" fmla="*/ 0 w 41"/>
                  <a:gd name="T1" fmla="*/ 0 h 16"/>
                  <a:gd name="T2" fmla="*/ 0 w 41"/>
                  <a:gd name="T3" fmla="*/ 1 h 16"/>
                  <a:gd name="T4" fmla="*/ 0 w 41"/>
                  <a:gd name="T5" fmla="*/ 1 h 16"/>
                  <a:gd name="T6" fmla="*/ 0 w 41"/>
                  <a:gd name="T7" fmla="*/ 1 h 16"/>
                  <a:gd name="T8" fmla="*/ 0 w 41"/>
                  <a:gd name="T9" fmla="*/ 1 h 16"/>
                  <a:gd name="T10" fmla="*/ 0 w 41"/>
                  <a:gd name="T11" fmla="*/ 0 h 16"/>
                  <a:gd name="T12" fmla="*/ 0 w 41"/>
                  <a:gd name="T13" fmla="*/ 0 h 16"/>
                  <a:gd name="T14" fmla="*/ 0 60000 65536"/>
                  <a:gd name="T15" fmla="*/ 0 60000 65536"/>
                  <a:gd name="T16" fmla="*/ 0 60000 65536"/>
                  <a:gd name="T17" fmla="*/ 0 60000 65536"/>
                  <a:gd name="T18" fmla="*/ 0 60000 65536"/>
                  <a:gd name="T19" fmla="*/ 0 60000 65536"/>
                  <a:gd name="T20" fmla="*/ 0 60000 65536"/>
                  <a:gd name="T21" fmla="*/ 0 w 41"/>
                  <a:gd name="T22" fmla="*/ 0 h 16"/>
                  <a:gd name="T23" fmla="*/ 41 w 41"/>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16">
                    <a:moveTo>
                      <a:pt x="41" y="0"/>
                    </a:moveTo>
                    <a:lnTo>
                      <a:pt x="31" y="16"/>
                    </a:lnTo>
                    <a:lnTo>
                      <a:pt x="19" y="15"/>
                    </a:lnTo>
                    <a:lnTo>
                      <a:pt x="7" y="14"/>
                    </a:lnTo>
                    <a:lnTo>
                      <a:pt x="0" y="8"/>
                    </a:lnTo>
                    <a:lnTo>
                      <a:pt x="4" y="0"/>
                    </a:lnTo>
                    <a:lnTo>
                      <a:pt x="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21" name="Freeform 582"/>
              <p:cNvSpPr>
                <a:spLocks/>
              </p:cNvSpPr>
              <p:nvPr/>
            </p:nvSpPr>
            <p:spPr bwMode="auto">
              <a:xfrm>
                <a:off x="4366" y="13033"/>
                <a:ext cx="9" cy="15"/>
              </a:xfrm>
              <a:custGeom>
                <a:avLst/>
                <a:gdLst>
                  <a:gd name="T0" fmla="*/ 0 w 27"/>
                  <a:gd name="T1" fmla="*/ 1 h 29"/>
                  <a:gd name="T2" fmla="*/ 0 w 27"/>
                  <a:gd name="T3" fmla="*/ 0 h 29"/>
                  <a:gd name="T4" fmla="*/ 0 w 27"/>
                  <a:gd name="T5" fmla="*/ 1 h 29"/>
                  <a:gd name="T6" fmla="*/ 0 w 27"/>
                  <a:gd name="T7" fmla="*/ 1 h 29"/>
                  <a:gd name="T8" fmla="*/ 0 w 27"/>
                  <a:gd name="T9" fmla="*/ 1 h 29"/>
                  <a:gd name="T10" fmla="*/ 0 w 27"/>
                  <a:gd name="T11" fmla="*/ 1 h 29"/>
                  <a:gd name="T12" fmla="*/ 0 w 27"/>
                  <a:gd name="T13" fmla="*/ 1 h 29"/>
                  <a:gd name="T14" fmla="*/ 0 w 27"/>
                  <a:gd name="T15" fmla="*/ 1 h 29"/>
                  <a:gd name="T16" fmla="*/ 0 w 27"/>
                  <a:gd name="T17" fmla="*/ 1 h 29"/>
                  <a:gd name="T18" fmla="*/ 0 w 27"/>
                  <a:gd name="T19" fmla="*/ 1 h 29"/>
                  <a:gd name="T20" fmla="*/ 0 w 27"/>
                  <a:gd name="T21" fmla="*/ 1 h 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
                  <a:gd name="T34" fmla="*/ 0 h 29"/>
                  <a:gd name="T35" fmla="*/ 27 w 27"/>
                  <a:gd name="T36" fmla="*/ 29 h 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 h="29">
                    <a:moveTo>
                      <a:pt x="10" y="2"/>
                    </a:moveTo>
                    <a:lnTo>
                      <a:pt x="18" y="0"/>
                    </a:lnTo>
                    <a:lnTo>
                      <a:pt x="24" y="2"/>
                    </a:lnTo>
                    <a:lnTo>
                      <a:pt x="24" y="5"/>
                    </a:lnTo>
                    <a:lnTo>
                      <a:pt x="25" y="10"/>
                    </a:lnTo>
                    <a:lnTo>
                      <a:pt x="22" y="16"/>
                    </a:lnTo>
                    <a:lnTo>
                      <a:pt x="22" y="21"/>
                    </a:lnTo>
                    <a:lnTo>
                      <a:pt x="22" y="25"/>
                    </a:lnTo>
                    <a:lnTo>
                      <a:pt x="27" y="29"/>
                    </a:lnTo>
                    <a:lnTo>
                      <a:pt x="0" y="29"/>
                    </a:lnTo>
                    <a:lnTo>
                      <a:pt x="1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22" name="Freeform 583"/>
              <p:cNvSpPr>
                <a:spLocks/>
              </p:cNvSpPr>
              <p:nvPr/>
            </p:nvSpPr>
            <p:spPr bwMode="auto">
              <a:xfrm>
                <a:off x="4363" y="13066"/>
                <a:ext cx="15" cy="11"/>
              </a:xfrm>
              <a:custGeom>
                <a:avLst/>
                <a:gdLst>
                  <a:gd name="T0" fmla="*/ 0 w 46"/>
                  <a:gd name="T1" fmla="*/ 0 h 22"/>
                  <a:gd name="T2" fmla="*/ 0 w 46"/>
                  <a:gd name="T3" fmla="*/ 0 h 22"/>
                  <a:gd name="T4" fmla="*/ 0 w 46"/>
                  <a:gd name="T5" fmla="*/ 1 h 22"/>
                  <a:gd name="T6" fmla="*/ 0 w 46"/>
                  <a:gd name="T7" fmla="*/ 1 h 22"/>
                  <a:gd name="T8" fmla="*/ 0 w 46"/>
                  <a:gd name="T9" fmla="*/ 1 h 22"/>
                  <a:gd name="T10" fmla="*/ 0 w 46"/>
                  <a:gd name="T11" fmla="*/ 1 h 22"/>
                  <a:gd name="T12" fmla="*/ 0 w 46"/>
                  <a:gd name="T13" fmla="*/ 1 h 22"/>
                  <a:gd name="T14" fmla="*/ 0 w 46"/>
                  <a:gd name="T15" fmla="*/ 1 h 22"/>
                  <a:gd name="T16" fmla="*/ 0 w 46"/>
                  <a:gd name="T17" fmla="*/ 1 h 22"/>
                  <a:gd name="T18" fmla="*/ 0 w 46"/>
                  <a:gd name="T19" fmla="*/ 1 h 22"/>
                  <a:gd name="T20" fmla="*/ 0 w 46"/>
                  <a:gd name="T21" fmla="*/ 0 h 22"/>
                  <a:gd name="T22" fmla="*/ 0 w 46"/>
                  <a:gd name="T23" fmla="*/ 0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
                  <a:gd name="T37" fmla="*/ 0 h 22"/>
                  <a:gd name="T38" fmla="*/ 46 w 46"/>
                  <a:gd name="T39" fmla="*/ 22 h 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 h="22">
                    <a:moveTo>
                      <a:pt x="36" y="0"/>
                    </a:moveTo>
                    <a:lnTo>
                      <a:pt x="46" y="0"/>
                    </a:lnTo>
                    <a:lnTo>
                      <a:pt x="38" y="22"/>
                    </a:lnTo>
                    <a:lnTo>
                      <a:pt x="2" y="22"/>
                    </a:lnTo>
                    <a:lnTo>
                      <a:pt x="0" y="14"/>
                    </a:lnTo>
                    <a:lnTo>
                      <a:pt x="0" y="10"/>
                    </a:lnTo>
                    <a:lnTo>
                      <a:pt x="3" y="7"/>
                    </a:lnTo>
                    <a:lnTo>
                      <a:pt x="8" y="5"/>
                    </a:lnTo>
                    <a:lnTo>
                      <a:pt x="12" y="3"/>
                    </a:lnTo>
                    <a:lnTo>
                      <a:pt x="19" y="1"/>
                    </a:lnTo>
                    <a:lnTo>
                      <a:pt x="27" y="0"/>
                    </a:lnTo>
                    <a:lnTo>
                      <a:pt x="3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23" name="Freeform 584"/>
              <p:cNvSpPr>
                <a:spLocks/>
              </p:cNvSpPr>
              <p:nvPr/>
            </p:nvSpPr>
            <p:spPr bwMode="auto">
              <a:xfrm>
                <a:off x="4361" y="13168"/>
                <a:ext cx="8" cy="12"/>
              </a:xfrm>
              <a:custGeom>
                <a:avLst/>
                <a:gdLst>
                  <a:gd name="T0" fmla="*/ 0 w 22"/>
                  <a:gd name="T1" fmla="*/ 1 h 22"/>
                  <a:gd name="T2" fmla="*/ 0 w 22"/>
                  <a:gd name="T3" fmla="*/ 1 h 22"/>
                  <a:gd name="T4" fmla="*/ 0 w 22"/>
                  <a:gd name="T5" fmla="*/ 0 h 22"/>
                  <a:gd name="T6" fmla="*/ 0 w 22"/>
                  <a:gd name="T7" fmla="*/ 1 h 22"/>
                  <a:gd name="T8" fmla="*/ 0 w 22"/>
                  <a:gd name="T9" fmla="*/ 1 h 22"/>
                  <a:gd name="T10" fmla="*/ 0 w 22"/>
                  <a:gd name="T11" fmla="*/ 1 h 22"/>
                  <a:gd name="T12" fmla="*/ 0 w 22"/>
                  <a:gd name="T13" fmla="*/ 1 h 22"/>
                  <a:gd name="T14" fmla="*/ 0 w 22"/>
                  <a:gd name="T15" fmla="*/ 1 h 22"/>
                  <a:gd name="T16" fmla="*/ 0 w 22"/>
                  <a:gd name="T17" fmla="*/ 1 h 22"/>
                  <a:gd name="T18" fmla="*/ 0 w 22"/>
                  <a:gd name="T19" fmla="*/ 1 h 22"/>
                  <a:gd name="T20" fmla="*/ 0 w 22"/>
                  <a:gd name="T21" fmla="*/ 1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22"/>
                  <a:gd name="T35" fmla="*/ 22 w 22"/>
                  <a:gd name="T36" fmla="*/ 22 h 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22">
                    <a:moveTo>
                      <a:pt x="10" y="3"/>
                    </a:moveTo>
                    <a:lnTo>
                      <a:pt x="16" y="1"/>
                    </a:lnTo>
                    <a:lnTo>
                      <a:pt x="22" y="0"/>
                    </a:lnTo>
                    <a:lnTo>
                      <a:pt x="19" y="6"/>
                    </a:lnTo>
                    <a:lnTo>
                      <a:pt x="16" y="15"/>
                    </a:lnTo>
                    <a:lnTo>
                      <a:pt x="8" y="20"/>
                    </a:lnTo>
                    <a:lnTo>
                      <a:pt x="0" y="22"/>
                    </a:lnTo>
                    <a:lnTo>
                      <a:pt x="4" y="18"/>
                    </a:lnTo>
                    <a:lnTo>
                      <a:pt x="5" y="13"/>
                    </a:lnTo>
                    <a:lnTo>
                      <a:pt x="5" y="7"/>
                    </a:lnTo>
                    <a:lnTo>
                      <a:pt x="1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24" name="Freeform 585"/>
              <p:cNvSpPr>
                <a:spLocks/>
              </p:cNvSpPr>
              <p:nvPr/>
            </p:nvSpPr>
            <p:spPr bwMode="auto">
              <a:xfrm>
                <a:off x="4373" y="13131"/>
                <a:ext cx="8" cy="11"/>
              </a:xfrm>
              <a:custGeom>
                <a:avLst/>
                <a:gdLst>
                  <a:gd name="T0" fmla="*/ 0 w 22"/>
                  <a:gd name="T1" fmla="*/ 0 h 22"/>
                  <a:gd name="T2" fmla="*/ 0 w 22"/>
                  <a:gd name="T3" fmla="*/ 0 h 22"/>
                  <a:gd name="T4" fmla="*/ 0 w 22"/>
                  <a:gd name="T5" fmla="*/ 1 h 22"/>
                  <a:gd name="T6" fmla="*/ 0 w 22"/>
                  <a:gd name="T7" fmla="*/ 1 h 22"/>
                  <a:gd name="T8" fmla="*/ 0 w 22"/>
                  <a:gd name="T9" fmla="*/ 1 h 22"/>
                  <a:gd name="T10" fmla="*/ 0 w 22"/>
                  <a:gd name="T11" fmla="*/ 1 h 22"/>
                  <a:gd name="T12" fmla="*/ 0 w 22"/>
                  <a:gd name="T13" fmla="*/ 1 h 22"/>
                  <a:gd name="T14" fmla="*/ 0 w 22"/>
                  <a:gd name="T15" fmla="*/ 1 h 22"/>
                  <a:gd name="T16" fmla="*/ 0 w 22"/>
                  <a:gd name="T17" fmla="*/ 1 h 22"/>
                  <a:gd name="T18" fmla="*/ 0 w 22"/>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22"/>
                  <a:gd name="T32" fmla="*/ 22 w 22"/>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22">
                    <a:moveTo>
                      <a:pt x="12" y="0"/>
                    </a:moveTo>
                    <a:lnTo>
                      <a:pt x="22" y="0"/>
                    </a:lnTo>
                    <a:lnTo>
                      <a:pt x="19" y="6"/>
                    </a:lnTo>
                    <a:lnTo>
                      <a:pt x="15" y="15"/>
                    </a:lnTo>
                    <a:lnTo>
                      <a:pt x="7" y="20"/>
                    </a:lnTo>
                    <a:lnTo>
                      <a:pt x="0" y="22"/>
                    </a:lnTo>
                    <a:lnTo>
                      <a:pt x="2" y="16"/>
                    </a:lnTo>
                    <a:lnTo>
                      <a:pt x="3" y="9"/>
                    </a:lnTo>
                    <a:lnTo>
                      <a:pt x="5" y="3"/>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25" name="Freeform 586"/>
              <p:cNvSpPr>
                <a:spLocks/>
              </p:cNvSpPr>
              <p:nvPr/>
            </p:nvSpPr>
            <p:spPr bwMode="auto">
              <a:xfrm>
                <a:off x="4381" y="13099"/>
                <a:ext cx="8" cy="10"/>
              </a:xfrm>
              <a:custGeom>
                <a:avLst/>
                <a:gdLst>
                  <a:gd name="T0" fmla="*/ 0 w 26"/>
                  <a:gd name="T1" fmla="*/ 0 h 21"/>
                  <a:gd name="T2" fmla="*/ 0 w 26"/>
                  <a:gd name="T3" fmla="*/ 0 h 21"/>
                  <a:gd name="T4" fmla="*/ 0 w 26"/>
                  <a:gd name="T5" fmla="*/ 0 h 21"/>
                  <a:gd name="T6" fmla="*/ 0 w 26"/>
                  <a:gd name="T7" fmla="*/ 0 h 21"/>
                  <a:gd name="T8" fmla="*/ 0 w 26"/>
                  <a:gd name="T9" fmla="*/ 0 h 21"/>
                  <a:gd name="T10" fmla="*/ 0 w 26"/>
                  <a:gd name="T11" fmla="*/ 0 h 21"/>
                  <a:gd name="T12" fmla="*/ 0 w 26"/>
                  <a:gd name="T13" fmla="*/ 0 h 21"/>
                  <a:gd name="T14" fmla="*/ 0 w 26"/>
                  <a:gd name="T15" fmla="*/ 0 h 21"/>
                  <a:gd name="T16" fmla="*/ 0 w 26"/>
                  <a:gd name="T17" fmla="*/ 0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1"/>
                  <a:gd name="T29" fmla="*/ 26 w 26"/>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1">
                    <a:moveTo>
                      <a:pt x="26" y="3"/>
                    </a:moveTo>
                    <a:lnTo>
                      <a:pt x="22" y="9"/>
                    </a:lnTo>
                    <a:lnTo>
                      <a:pt x="19" y="16"/>
                    </a:lnTo>
                    <a:lnTo>
                      <a:pt x="15" y="18"/>
                    </a:lnTo>
                    <a:lnTo>
                      <a:pt x="12" y="21"/>
                    </a:lnTo>
                    <a:lnTo>
                      <a:pt x="6" y="21"/>
                    </a:lnTo>
                    <a:lnTo>
                      <a:pt x="0" y="21"/>
                    </a:lnTo>
                    <a:lnTo>
                      <a:pt x="4" y="0"/>
                    </a:lnTo>
                    <a:lnTo>
                      <a:pt x="2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26" name="Freeform 587"/>
              <p:cNvSpPr>
                <a:spLocks/>
              </p:cNvSpPr>
              <p:nvPr/>
            </p:nvSpPr>
            <p:spPr bwMode="auto">
              <a:xfrm>
                <a:off x="4385" y="13056"/>
                <a:ext cx="14" cy="24"/>
              </a:xfrm>
              <a:custGeom>
                <a:avLst/>
                <a:gdLst>
                  <a:gd name="T0" fmla="*/ 0 w 44"/>
                  <a:gd name="T1" fmla="*/ 1 h 48"/>
                  <a:gd name="T2" fmla="*/ 0 w 44"/>
                  <a:gd name="T3" fmla="*/ 1 h 48"/>
                  <a:gd name="T4" fmla="*/ 0 w 44"/>
                  <a:gd name="T5" fmla="*/ 1 h 48"/>
                  <a:gd name="T6" fmla="*/ 0 w 44"/>
                  <a:gd name="T7" fmla="*/ 1 h 48"/>
                  <a:gd name="T8" fmla="*/ 0 w 44"/>
                  <a:gd name="T9" fmla="*/ 1 h 48"/>
                  <a:gd name="T10" fmla="*/ 0 w 44"/>
                  <a:gd name="T11" fmla="*/ 1 h 48"/>
                  <a:gd name="T12" fmla="*/ 0 w 44"/>
                  <a:gd name="T13" fmla="*/ 1 h 48"/>
                  <a:gd name="T14" fmla="*/ 0 w 44"/>
                  <a:gd name="T15" fmla="*/ 1 h 48"/>
                  <a:gd name="T16" fmla="*/ 0 w 44"/>
                  <a:gd name="T17" fmla="*/ 1 h 48"/>
                  <a:gd name="T18" fmla="*/ 0 w 44"/>
                  <a:gd name="T19" fmla="*/ 0 h 48"/>
                  <a:gd name="T20" fmla="*/ 0 w 44"/>
                  <a:gd name="T21" fmla="*/ 1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
                  <a:gd name="T34" fmla="*/ 0 h 48"/>
                  <a:gd name="T35" fmla="*/ 44 w 44"/>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 h="48">
                    <a:moveTo>
                      <a:pt x="44" y="1"/>
                    </a:moveTo>
                    <a:lnTo>
                      <a:pt x="36" y="42"/>
                    </a:lnTo>
                    <a:lnTo>
                      <a:pt x="0" y="48"/>
                    </a:lnTo>
                    <a:lnTo>
                      <a:pt x="4" y="41"/>
                    </a:lnTo>
                    <a:lnTo>
                      <a:pt x="7" y="33"/>
                    </a:lnTo>
                    <a:lnTo>
                      <a:pt x="9" y="24"/>
                    </a:lnTo>
                    <a:lnTo>
                      <a:pt x="11" y="16"/>
                    </a:lnTo>
                    <a:lnTo>
                      <a:pt x="13" y="8"/>
                    </a:lnTo>
                    <a:lnTo>
                      <a:pt x="19" y="2"/>
                    </a:lnTo>
                    <a:lnTo>
                      <a:pt x="28" y="0"/>
                    </a:lnTo>
                    <a:lnTo>
                      <a:pt x="4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27" name="Freeform 588"/>
              <p:cNvSpPr>
                <a:spLocks/>
              </p:cNvSpPr>
              <p:nvPr/>
            </p:nvSpPr>
            <p:spPr bwMode="auto">
              <a:xfrm>
                <a:off x="4392" y="13034"/>
                <a:ext cx="10" cy="8"/>
              </a:xfrm>
              <a:custGeom>
                <a:avLst/>
                <a:gdLst>
                  <a:gd name="T0" fmla="*/ 0 w 30"/>
                  <a:gd name="T1" fmla="*/ 0 h 16"/>
                  <a:gd name="T2" fmla="*/ 0 w 30"/>
                  <a:gd name="T3" fmla="*/ 1 h 16"/>
                  <a:gd name="T4" fmla="*/ 0 w 30"/>
                  <a:gd name="T5" fmla="*/ 1 h 16"/>
                  <a:gd name="T6" fmla="*/ 0 w 30"/>
                  <a:gd name="T7" fmla="*/ 1 h 16"/>
                  <a:gd name="T8" fmla="*/ 0 w 30"/>
                  <a:gd name="T9" fmla="*/ 1 h 16"/>
                  <a:gd name="T10" fmla="*/ 0 w 30"/>
                  <a:gd name="T11" fmla="*/ 0 h 16"/>
                  <a:gd name="T12" fmla="*/ 0 w 30"/>
                  <a:gd name="T13" fmla="*/ 0 h 16"/>
                  <a:gd name="T14" fmla="*/ 0 60000 65536"/>
                  <a:gd name="T15" fmla="*/ 0 60000 65536"/>
                  <a:gd name="T16" fmla="*/ 0 60000 65536"/>
                  <a:gd name="T17" fmla="*/ 0 60000 65536"/>
                  <a:gd name="T18" fmla="*/ 0 60000 65536"/>
                  <a:gd name="T19" fmla="*/ 0 60000 65536"/>
                  <a:gd name="T20" fmla="*/ 0 60000 65536"/>
                  <a:gd name="T21" fmla="*/ 0 w 30"/>
                  <a:gd name="T22" fmla="*/ 0 h 16"/>
                  <a:gd name="T23" fmla="*/ 30 w 30"/>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16">
                    <a:moveTo>
                      <a:pt x="30" y="0"/>
                    </a:moveTo>
                    <a:lnTo>
                      <a:pt x="29" y="8"/>
                    </a:lnTo>
                    <a:lnTo>
                      <a:pt x="23" y="14"/>
                    </a:lnTo>
                    <a:lnTo>
                      <a:pt x="11" y="16"/>
                    </a:lnTo>
                    <a:lnTo>
                      <a:pt x="0" y="16"/>
                    </a:lnTo>
                    <a:lnTo>
                      <a:pt x="4" y="0"/>
                    </a:lnTo>
                    <a:lnTo>
                      <a:pt x="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28" name="Freeform 589"/>
              <p:cNvSpPr>
                <a:spLocks/>
              </p:cNvSpPr>
              <p:nvPr/>
            </p:nvSpPr>
            <p:spPr bwMode="auto">
              <a:xfrm>
                <a:off x="4396" y="13001"/>
                <a:ext cx="6" cy="13"/>
              </a:xfrm>
              <a:custGeom>
                <a:avLst/>
                <a:gdLst>
                  <a:gd name="T0" fmla="*/ 0 w 19"/>
                  <a:gd name="T1" fmla="*/ 0 h 27"/>
                  <a:gd name="T2" fmla="*/ 0 w 19"/>
                  <a:gd name="T3" fmla="*/ 0 h 27"/>
                  <a:gd name="T4" fmla="*/ 0 w 19"/>
                  <a:gd name="T5" fmla="*/ 0 h 27"/>
                  <a:gd name="T6" fmla="*/ 0 w 19"/>
                  <a:gd name="T7" fmla="*/ 0 h 27"/>
                  <a:gd name="T8" fmla="*/ 0 w 19"/>
                  <a:gd name="T9" fmla="*/ 0 h 27"/>
                  <a:gd name="T10" fmla="*/ 0 w 19"/>
                  <a:gd name="T11" fmla="*/ 0 h 27"/>
                  <a:gd name="T12" fmla="*/ 0 w 19"/>
                  <a:gd name="T13" fmla="*/ 0 h 27"/>
                  <a:gd name="T14" fmla="*/ 0 w 19"/>
                  <a:gd name="T15" fmla="*/ 0 h 27"/>
                  <a:gd name="T16" fmla="*/ 0 w 19"/>
                  <a:gd name="T17" fmla="*/ 0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27"/>
                  <a:gd name="T29" fmla="*/ 19 w 19"/>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27">
                    <a:moveTo>
                      <a:pt x="3" y="5"/>
                    </a:moveTo>
                    <a:lnTo>
                      <a:pt x="9" y="3"/>
                    </a:lnTo>
                    <a:lnTo>
                      <a:pt x="15" y="0"/>
                    </a:lnTo>
                    <a:lnTo>
                      <a:pt x="19" y="4"/>
                    </a:lnTo>
                    <a:lnTo>
                      <a:pt x="19" y="11"/>
                    </a:lnTo>
                    <a:lnTo>
                      <a:pt x="16" y="17"/>
                    </a:lnTo>
                    <a:lnTo>
                      <a:pt x="15" y="23"/>
                    </a:lnTo>
                    <a:lnTo>
                      <a:pt x="0" y="27"/>
                    </a:lnTo>
                    <a:lnTo>
                      <a:pt x="3"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29" name="Freeform 590"/>
              <p:cNvSpPr>
                <a:spLocks/>
              </p:cNvSpPr>
              <p:nvPr/>
            </p:nvSpPr>
            <p:spPr bwMode="auto">
              <a:xfrm>
                <a:off x="4380" y="13164"/>
                <a:ext cx="14" cy="24"/>
              </a:xfrm>
              <a:custGeom>
                <a:avLst/>
                <a:gdLst>
                  <a:gd name="T0" fmla="*/ 0 w 44"/>
                  <a:gd name="T1" fmla="*/ 1 h 47"/>
                  <a:gd name="T2" fmla="*/ 0 w 44"/>
                  <a:gd name="T3" fmla="*/ 1 h 47"/>
                  <a:gd name="T4" fmla="*/ 0 w 44"/>
                  <a:gd name="T5" fmla="*/ 1 h 47"/>
                  <a:gd name="T6" fmla="*/ 0 w 44"/>
                  <a:gd name="T7" fmla="*/ 1 h 47"/>
                  <a:gd name="T8" fmla="*/ 0 w 44"/>
                  <a:gd name="T9" fmla="*/ 1 h 47"/>
                  <a:gd name="T10" fmla="*/ 0 w 44"/>
                  <a:gd name="T11" fmla="*/ 1 h 47"/>
                  <a:gd name="T12" fmla="*/ 0 w 44"/>
                  <a:gd name="T13" fmla="*/ 1 h 47"/>
                  <a:gd name="T14" fmla="*/ 0 w 44"/>
                  <a:gd name="T15" fmla="*/ 1 h 47"/>
                  <a:gd name="T16" fmla="*/ 0 w 44"/>
                  <a:gd name="T17" fmla="*/ 1 h 47"/>
                  <a:gd name="T18" fmla="*/ 0 w 44"/>
                  <a:gd name="T19" fmla="*/ 1 h 47"/>
                  <a:gd name="T20" fmla="*/ 0 w 44"/>
                  <a:gd name="T21" fmla="*/ 1 h 47"/>
                  <a:gd name="T22" fmla="*/ 0 w 44"/>
                  <a:gd name="T23" fmla="*/ 1 h 47"/>
                  <a:gd name="T24" fmla="*/ 0 w 44"/>
                  <a:gd name="T25" fmla="*/ 1 h 47"/>
                  <a:gd name="T26" fmla="*/ 0 w 44"/>
                  <a:gd name="T27" fmla="*/ 1 h 47"/>
                  <a:gd name="T28" fmla="*/ 0 w 44"/>
                  <a:gd name="T29" fmla="*/ 0 h 47"/>
                  <a:gd name="T30" fmla="*/ 0 w 44"/>
                  <a:gd name="T31" fmla="*/ 1 h 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4"/>
                  <a:gd name="T49" fmla="*/ 0 h 47"/>
                  <a:gd name="T50" fmla="*/ 44 w 44"/>
                  <a:gd name="T51" fmla="*/ 47 h 4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4" h="47">
                    <a:moveTo>
                      <a:pt x="44" y="2"/>
                    </a:moveTo>
                    <a:lnTo>
                      <a:pt x="41" y="11"/>
                    </a:lnTo>
                    <a:lnTo>
                      <a:pt x="34" y="23"/>
                    </a:lnTo>
                    <a:lnTo>
                      <a:pt x="26" y="28"/>
                    </a:lnTo>
                    <a:lnTo>
                      <a:pt x="22" y="34"/>
                    </a:lnTo>
                    <a:lnTo>
                      <a:pt x="18" y="41"/>
                    </a:lnTo>
                    <a:lnTo>
                      <a:pt x="15" y="47"/>
                    </a:lnTo>
                    <a:lnTo>
                      <a:pt x="0" y="44"/>
                    </a:lnTo>
                    <a:lnTo>
                      <a:pt x="5" y="38"/>
                    </a:lnTo>
                    <a:lnTo>
                      <a:pt x="7" y="31"/>
                    </a:lnTo>
                    <a:lnTo>
                      <a:pt x="9" y="23"/>
                    </a:lnTo>
                    <a:lnTo>
                      <a:pt x="13" y="16"/>
                    </a:lnTo>
                    <a:lnTo>
                      <a:pt x="15" y="9"/>
                    </a:lnTo>
                    <a:lnTo>
                      <a:pt x="22" y="4"/>
                    </a:lnTo>
                    <a:lnTo>
                      <a:pt x="31" y="0"/>
                    </a:lnTo>
                    <a:lnTo>
                      <a:pt x="4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30" name="Freeform 591"/>
              <p:cNvSpPr>
                <a:spLocks/>
              </p:cNvSpPr>
              <p:nvPr/>
            </p:nvSpPr>
            <p:spPr bwMode="auto">
              <a:xfrm>
                <a:off x="4392" y="13136"/>
                <a:ext cx="13" cy="12"/>
              </a:xfrm>
              <a:custGeom>
                <a:avLst/>
                <a:gdLst>
                  <a:gd name="T0" fmla="*/ 0 w 38"/>
                  <a:gd name="T1" fmla="*/ 0 h 25"/>
                  <a:gd name="T2" fmla="*/ 0 w 38"/>
                  <a:gd name="T3" fmla="*/ 0 h 25"/>
                  <a:gd name="T4" fmla="*/ 0 w 38"/>
                  <a:gd name="T5" fmla="*/ 0 h 25"/>
                  <a:gd name="T6" fmla="*/ 0 w 38"/>
                  <a:gd name="T7" fmla="*/ 0 h 25"/>
                  <a:gd name="T8" fmla="*/ 0 w 38"/>
                  <a:gd name="T9" fmla="*/ 0 h 25"/>
                  <a:gd name="T10" fmla="*/ 0 w 38"/>
                  <a:gd name="T11" fmla="*/ 0 h 25"/>
                  <a:gd name="T12" fmla="*/ 0 w 38"/>
                  <a:gd name="T13" fmla="*/ 0 h 25"/>
                  <a:gd name="T14" fmla="*/ 0 w 38"/>
                  <a:gd name="T15" fmla="*/ 0 h 25"/>
                  <a:gd name="T16" fmla="*/ 0 w 38"/>
                  <a:gd name="T17" fmla="*/ 0 h 25"/>
                  <a:gd name="T18" fmla="*/ 0 w 38"/>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
                  <a:gd name="T31" fmla="*/ 0 h 25"/>
                  <a:gd name="T32" fmla="*/ 38 w 38"/>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 h="25">
                    <a:moveTo>
                      <a:pt x="22" y="0"/>
                    </a:moveTo>
                    <a:lnTo>
                      <a:pt x="38" y="0"/>
                    </a:lnTo>
                    <a:lnTo>
                      <a:pt x="35" y="8"/>
                    </a:lnTo>
                    <a:lnTo>
                      <a:pt x="27" y="18"/>
                    </a:lnTo>
                    <a:lnTo>
                      <a:pt x="14" y="25"/>
                    </a:lnTo>
                    <a:lnTo>
                      <a:pt x="0" y="25"/>
                    </a:lnTo>
                    <a:lnTo>
                      <a:pt x="4" y="17"/>
                    </a:lnTo>
                    <a:lnTo>
                      <a:pt x="10" y="11"/>
                    </a:lnTo>
                    <a:lnTo>
                      <a:pt x="16" y="5"/>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31" name="Freeform 592"/>
              <p:cNvSpPr>
                <a:spLocks/>
              </p:cNvSpPr>
              <p:nvPr/>
            </p:nvSpPr>
            <p:spPr bwMode="auto">
              <a:xfrm>
                <a:off x="4401" y="13097"/>
                <a:ext cx="13" cy="20"/>
              </a:xfrm>
              <a:custGeom>
                <a:avLst/>
                <a:gdLst>
                  <a:gd name="T0" fmla="*/ 0 w 41"/>
                  <a:gd name="T1" fmla="*/ 1 h 39"/>
                  <a:gd name="T2" fmla="*/ 0 w 41"/>
                  <a:gd name="T3" fmla="*/ 1 h 39"/>
                  <a:gd name="T4" fmla="*/ 0 w 41"/>
                  <a:gd name="T5" fmla="*/ 1 h 39"/>
                  <a:gd name="T6" fmla="*/ 0 w 41"/>
                  <a:gd name="T7" fmla="*/ 1 h 39"/>
                  <a:gd name="T8" fmla="*/ 0 w 41"/>
                  <a:gd name="T9" fmla="*/ 0 h 39"/>
                  <a:gd name="T10" fmla="*/ 0 w 41"/>
                  <a:gd name="T11" fmla="*/ 1 h 39"/>
                  <a:gd name="T12" fmla="*/ 0 w 41"/>
                  <a:gd name="T13" fmla="*/ 1 h 39"/>
                  <a:gd name="T14" fmla="*/ 0 w 41"/>
                  <a:gd name="T15" fmla="*/ 1 h 39"/>
                  <a:gd name="T16" fmla="*/ 0 w 41"/>
                  <a:gd name="T17" fmla="*/ 1 h 39"/>
                  <a:gd name="T18" fmla="*/ 0 w 41"/>
                  <a:gd name="T19" fmla="*/ 1 h 39"/>
                  <a:gd name="T20" fmla="*/ 0 w 41"/>
                  <a:gd name="T21" fmla="*/ 1 h 39"/>
                  <a:gd name="T22" fmla="*/ 0 w 41"/>
                  <a:gd name="T23" fmla="*/ 1 h 39"/>
                  <a:gd name="T24" fmla="*/ 0 w 41"/>
                  <a:gd name="T25" fmla="*/ 1 h 39"/>
                  <a:gd name="T26" fmla="*/ 0 w 41"/>
                  <a:gd name="T27" fmla="*/ 1 h 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
                  <a:gd name="T43" fmla="*/ 0 h 39"/>
                  <a:gd name="T44" fmla="*/ 41 w 41"/>
                  <a:gd name="T45" fmla="*/ 39 h 3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 h="39">
                    <a:moveTo>
                      <a:pt x="12" y="5"/>
                    </a:moveTo>
                    <a:lnTo>
                      <a:pt x="18" y="3"/>
                    </a:lnTo>
                    <a:lnTo>
                      <a:pt x="26" y="4"/>
                    </a:lnTo>
                    <a:lnTo>
                      <a:pt x="34" y="3"/>
                    </a:lnTo>
                    <a:lnTo>
                      <a:pt x="41" y="0"/>
                    </a:lnTo>
                    <a:lnTo>
                      <a:pt x="34" y="37"/>
                    </a:lnTo>
                    <a:lnTo>
                      <a:pt x="19" y="39"/>
                    </a:lnTo>
                    <a:lnTo>
                      <a:pt x="10" y="38"/>
                    </a:lnTo>
                    <a:lnTo>
                      <a:pt x="4" y="35"/>
                    </a:lnTo>
                    <a:lnTo>
                      <a:pt x="1" y="30"/>
                    </a:lnTo>
                    <a:lnTo>
                      <a:pt x="0" y="22"/>
                    </a:lnTo>
                    <a:lnTo>
                      <a:pt x="1" y="16"/>
                    </a:lnTo>
                    <a:lnTo>
                      <a:pt x="4" y="9"/>
                    </a:lnTo>
                    <a:lnTo>
                      <a:pt x="12"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32" name="Freeform 593"/>
              <p:cNvSpPr>
                <a:spLocks/>
              </p:cNvSpPr>
              <p:nvPr/>
            </p:nvSpPr>
            <p:spPr bwMode="auto">
              <a:xfrm>
                <a:off x="4407" y="13070"/>
                <a:ext cx="14" cy="10"/>
              </a:xfrm>
              <a:custGeom>
                <a:avLst/>
                <a:gdLst>
                  <a:gd name="T0" fmla="*/ 0 w 41"/>
                  <a:gd name="T1" fmla="*/ 0 h 19"/>
                  <a:gd name="T2" fmla="*/ 0 w 41"/>
                  <a:gd name="T3" fmla="*/ 1 h 19"/>
                  <a:gd name="T4" fmla="*/ 0 w 41"/>
                  <a:gd name="T5" fmla="*/ 1 h 19"/>
                  <a:gd name="T6" fmla="*/ 0 w 41"/>
                  <a:gd name="T7" fmla="*/ 1 h 19"/>
                  <a:gd name="T8" fmla="*/ 0 w 41"/>
                  <a:gd name="T9" fmla="*/ 0 h 19"/>
                  <a:gd name="T10" fmla="*/ 0 60000 65536"/>
                  <a:gd name="T11" fmla="*/ 0 60000 65536"/>
                  <a:gd name="T12" fmla="*/ 0 60000 65536"/>
                  <a:gd name="T13" fmla="*/ 0 60000 65536"/>
                  <a:gd name="T14" fmla="*/ 0 60000 65536"/>
                  <a:gd name="T15" fmla="*/ 0 w 41"/>
                  <a:gd name="T16" fmla="*/ 0 h 19"/>
                  <a:gd name="T17" fmla="*/ 41 w 41"/>
                  <a:gd name="T18" fmla="*/ 19 h 19"/>
                </a:gdLst>
                <a:ahLst/>
                <a:cxnLst>
                  <a:cxn ang="T10">
                    <a:pos x="T0" y="T1"/>
                  </a:cxn>
                  <a:cxn ang="T11">
                    <a:pos x="T2" y="T3"/>
                  </a:cxn>
                  <a:cxn ang="T12">
                    <a:pos x="T4" y="T5"/>
                  </a:cxn>
                  <a:cxn ang="T13">
                    <a:pos x="T6" y="T7"/>
                  </a:cxn>
                  <a:cxn ang="T14">
                    <a:pos x="T8" y="T9"/>
                  </a:cxn>
                </a:cxnLst>
                <a:rect l="T15" t="T16" r="T17" b="T18"/>
                <a:pathLst>
                  <a:path w="41" h="19">
                    <a:moveTo>
                      <a:pt x="41" y="0"/>
                    </a:moveTo>
                    <a:lnTo>
                      <a:pt x="37" y="13"/>
                    </a:lnTo>
                    <a:lnTo>
                      <a:pt x="0" y="19"/>
                    </a:lnTo>
                    <a:lnTo>
                      <a:pt x="0" y="2"/>
                    </a:lnTo>
                    <a:lnTo>
                      <a:pt x="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33" name="Freeform 594"/>
              <p:cNvSpPr>
                <a:spLocks/>
              </p:cNvSpPr>
              <p:nvPr/>
            </p:nvSpPr>
            <p:spPr bwMode="auto">
              <a:xfrm>
                <a:off x="4409" y="13048"/>
                <a:ext cx="14" cy="8"/>
              </a:xfrm>
              <a:custGeom>
                <a:avLst/>
                <a:gdLst>
                  <a:gd name="T0" fmla="*/ 0 w 41"/>
                  <a:gd name="T1" fmla="*/ 0 h 16"/>
                  <a:gd name="T2" fmla="*/ 0 w 41"/>
                  <a:gd name="T3" fmla="*/ 1 h 16"/>
                  <a:gd name="T4" fmla="*/ 0 w 41"/>
                  <a:gd name="T5" fmla="*/ 1 h 16"/>
                  <a:gd name="T6" fmla="*/ 0 w 41"/>
                  <a:gd name="T7" fmla="*/ 1 h 16"/>
                  <a:gd name="T8" fmla="*/ 0 w 41"/>
                  <a:gd name="T9" fmla="*/ 1 h 16"/>
                  <a:gd name="T10" fmla="*/ 0 w 41"/>
                  <a:gd name="T11" fmla="*/ 1 h 16"/>
                  <a:gd name="T12" fmla="*/ 0 w 41"/>
                  <a:gd name="T13" fmla="*/ 0 h 16"/>
                  <a:gd name="T14" fmla="*/ 0 60000 65536"/>
                  <a:gd name="T15" fmla="*/ 0 60000 65536"/>
                  <a:gd name="T16" fmla="*/ 0 60000 65536"/>
                  <a:gd name="T17" fmla="*/ 0 60000 65536"/>
                  <a:gd name="T18" fmla="*/ 0 60000 65536"/>
                  <a:gd name="T19" fmla="*/ 0 60000 65536"/>
                  <a:gd name="T20" fmla="*/ 0 60000 65536"/>
                  <a:gd name="T21" fmla="*/ 0 w 41"/>
                  <a:gd name="T22" fmla="*/ 0 h 16"/>
                  <a:gd name="T23" fmla="*/ 41 w 41"/>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16">
                    <a:moveTo>
                      <a:pt x="41" y="0"/>
                    </a:moveTo>
                    <a:lnTo>
                      <a:pt x="37" y="16"/>
                    </a:lnTo>
                    <a:lnTo>
                      <a:pt x="0" y="16"/>
                    </a:lnTo>
                    <a:lnTo>
                      <a:pt x="6" y="10"/>
                    </a:lnTo>
                    <a:lnTo>
                      <a:pt x="18" y="6"/>
                    </a:lnTo>
                    <a:lnTo>
                      <a:pt x="30" y="1"/>
                    </a:lnTo>
                    <a:lnTo>
                      <a:pt x="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34" name="Freeform 595"/>
              <p:cNvSpPr>
                <a:spLocks/>
              </p:cNvSpPr>
              <p:nvPr/>
            </p:nvSpPr>
            <p:spPr bwMode="auto">
              <a:xfrm>
                <a:off x="4414" y="13023"/>
                <a:ext cx="13" cy="11"/>
              </a:xfrm>
              <a:custGeom>
                <a:avLst/>
                <a:gdLst>
                  <a:gd name="T0" fmla="*/ 0 w 38"/>
                  <a:gd name="T1" fmla="*/ 0 h 21"/>
                  <a:gd name="T2" fmla="*/ 0 w 38"/>
                  <a:gd name="T3" fmla="*/ 1 h 21"/>
                  <a:gd name="T4" fmla="*/ 0 w 38"/>
                  <a:gd name="T5" fmla="*/ 1 h 21"/>
                  <a:gd name="T6" fmla="*/ 0 w 38"/>
                  <a:gd name="T7" fmla="*/ 1 h 21"/>
                  <a:gd name="T8" fmla="*/ 0 w 38"/>
                  <a:gd name="T9" fmla="*/ 1 h 21"/>
                  <a:gd name="T10" fmla="*/ 0 w 38"/>
                  <a:gd name="T11" fmla="*/ 1 h 21"/>
                  <a:gd name="T12" fmla="*/ 0 w 38"/>
                  <a:gd name="T13" fmla="*/ 1 h 21"/>
                  <a:gd name="T14" fmla="*/ 0 w 38"/>
                  <a:gd name="T15" fmla="*/ 0 h 21"/>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21"/>
                  <a:gd name="T26" fmla="*/ 38 w 38"/>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21">
                    <a:moveTo>
                      <a:pt x="26" y="0"/>
                    </a:moveTo>
                    <a:lnTo>
                      <a:pt x="38" y="2"/>
                    </a:lnTo>
                    <a:lnTo>
                      <a:pt x="34" y="21"/>
                    </a:lnTo>
                    <a:lnTo>
                      <a:pt x="0" y="21"/>
                    </a:lnTo>
                    <a:lnTo>
                      <a:pt x="3" y="13"/>
                    </a:lnTo>
                    <a:lnTo>
                      <a:pt x="9" y="7"/>
                    </a:lnTo>
                    <a:lnTo>
                      <a:pt x="15" y="2"/>
                    </a:lnTo>
                    <a:lnTo>
                      <a:pt x="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35" name="Freeform 596"/>
              <p:cNvSpPr>
                <a:spLocks/>
              </p:cNvSpPr>
              <p:nvPr/>
            </p:nvSpPr>
            <p:spPr bwMode="auto">
              <a:xfrm>
                <a:off x="4423" y="13003"/>
                <a:ext cx="10" cy="4"/>
              </a:xfrm>
              <a:custGeom>
                <a:avLst/>
                <a:gdLst>
                  <a:gd name="T0" fmla="*/ 0 w 29"/>
                  <a:gd name="T1" fmla="*/ 0 h 8"/>
                  <a:gd name="T2" fmla="*/ 0 w 29"/>
                  <a:gd name="T3" fmla="*/ 1 h 8"/>
                  <a:gd name="T4" fmla="*/ 0 w 29"/>
                  <a:gd name="T5" fmla="*/ 0 h 8"/>
                  <a:gd name="T6" fmla="*/ 0 w 29"/>
                  <a:gd name="T7" fmla="*/ 0 h 8"/>
                  <a:gd name="T8" fmla="*/ 0 60000 65536"/>
                  <a:gd name="T9" fmla="*/ 0 60000 65536"/>
                  <a:gd name="T10" fmla="*/ 0 60000 65536"/>
                  <a:gd name="T11" fmla="*/ 0 60000 65536"/>
                  <a:gd name="T12" fmla="*/ 0 w 29"/>
                  <a:gd name="T13" fmla="*/ 0 h 8"/>
                  <a:gd name="T14" fmla="*/ 29 w 29"/>
                  <a:gd name="T15" fmla="*/ 8 h 8"/>
                </a:gdLst>
                <a:ahLst/>
                <a:cxnLst>
                  <a:cxn ang="T8">
                    <a:pos x="T0" y="T1"/>
                  </a:cxn>
                  <a:cxn ang="T9">
                    <a:pos x="T2" y="T3"/>
                  </a:cxn>
                  <a:cxn ang="T10">
                    <a:pos x="T4" y="T5"/>
                  </a:cxn>
                  <a:cxn ang="T11">
                    <a:pos x="T6" y="T7"/>
                  </a:cxn>
                </a:cxnLst>
                <a:rect l="T12" t="T13" r="T14" b="T15"/>
                <a:pathLst>
                  <a:path w="29" h="8">
                    <a:moveTo>
                      <a:pt x="29" y="0"/>
                    </a:moveTo>
                    <a:lnTo>
                      <a:pt x="0" y="8"/>
                    </a:lnTo>
                    <a:lnTo>
                      <a:pt x="3" y="0"/>
                    </a:lnTo>
                    <a:lnTo>
                      <a:pt x="2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36" name="Freeform 597"/>
              <p:cNvSpPr>
                <a:spLocks/>
              </p:cNvSpPr>
              <p:nvPr/>
            </p:nvSpPr>
            <p:spPr bwMode="auto">
              <a:xfrm>
                <a:off x="4405" y="13183"/>
                <a:ext cx="5" cy="7"/>
              </a:xfrm>
              <a:custGeom>
                <a:avLst/>
                <a:gdLst>
                  <a:gd name="T0" fmla="*/ 0 w 17"/>
                  <a:gd name="T1" fmla="*/ 0 h 13"/>
                  <a:gd name="T2" fmla="*/ 0 w 17"/>
                  <a:gd name="T3" fmla="*/ 1 h 13"/>
                  <a:gd name="T4" fmla="*/ 0 w 17"/>
                  <a:gd name="T5" fmla="*/ 1 h 13"/>
                  <a:gd name="T6" fmla="*/ 0 w 17"/>
                  <a:gd name="T7" fmla="*/ 1 h 13"/>
                  <a:gd name="T8" fmla="*/ 0 w 17"/>
                  <a:gd name="T9" fmla="*/ 1 h 13"/>
                  <a:gd name="T10" fmla="*/ 0 w 17"/>
                  <a:gd name="T11" fmla="*/ 1 h 13"/>
                  <a:gd name="T12" fmla="*/ 0 w 17"/>
                  <a:gd name="T13" fmla="*/ 1 h 13"/>
                  <a:gd name="T14" fmla="*/ 0 w 17"/>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3"/>
                  <a:gd name="T26" fmla="*/ 17 w 17"/>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3">
                    <a:moveTo>
                      <a:pt x="7" y="0"/>
                    </a:moveTo>
                    <a:lnTo>
                      <a:pt x="11" y="1"/>
                    </a:lnTo>
                    <a:lnTo>
                      <a:pt x="17" y="5"/>
                    </a:lnTo>
                    <a:lnTo>
                      <a:pt x="14" y="13"/>
                    </a:lnTo>
                    <a:lnTo>
                      <a:pt x="6" y="12"/>
                    </a:lnTo>
                    <a:lnTo>
                      <a:pt x="0" y="9"/>
                    </a:lnTo>
                    <a:lnTo>
                      <a:pt x="0" y="4"/>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37" name="Freeform 598"/>
              <p:cNvSpPr>
                <a:spLocks/>
              </p:cNvSpPr>
              <p:nvPr/>
            </p:nvSpPr>
            <p:spPr bwMode="auto">
              <a:xfrm>
                <a:off x="4410" y="13165"/>
                <a:ext cx="11" cy="5"/>
              </a:xfrm>
              <a:custGeom>
                <a:avLst/>
                <a:gdLst>
                  <a:gd name="T0" fmla="*/ 0 w 31"/>
                  <a:gd name="T1" fmla="*/ 0 h 10"/>
                  <a:gd name="T2" fmla="*/ 0 w 31"/>
                  <a:gd name="T3" fmla="*/ 1 h 10"/>
                  <a:gd name="T4" fmla="*/ 0 w 31"/>
                  <a:gd name="T5" fmla="*/ 1 h 10"/>
                  <a:gd name="T6" fmla="*/ 0 w 31"/>
                  <a:gd name="T7" fmla="*/ 1 h 10"/>
                  <a:gd name="T8" fmla="*/ 0 w 31"/>
                  <a:gd name="T9" fmla="*/ 1 h 10"/>
                  <a:gd name="T10" fmla="*/ 0 w 31"/>
                  <a:gd name="T11" fmla="*/ 0 h 10"/>
                  <a:gd name="T12" fmla="*/ 0 w 31"/>
                  <a:gd name="T13" fmla="*/ 0 h 10"/>
                  <a:gd name="T14" fmla="*/ 0 60000 65536"/>
                  <a:gd name="T15" fmla="*/ 0 60000 65536"/>
                  <a:gd name="T16" fmla="*/ 0 60000 65536"/>
                  <a:gd name="T17" fmla="*/ 0 60000 65536"/>
                  <a:gd name="T18" fmla="*/ 0 60000 65536"/>
                  <a:gd name="T19" fmla="*/ 0 60000 65536"/>
                  <a:gd name="T20" fmla="*/ 0 60000 65536"/>
                  <a:gd name="T21" fmla="*/ 0 w 31"/>
                  <a:gd name="T22" fmla="*/ 0 h 10"/>
                  <a:gd name="T23" fmla="*/ 31 w 31"/>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0">
                    <a:moveTo>
                      <a:pt x="31" y="0"/>
                    </a:moveTo>
                    <a:lnTo>
                      <a:pt x="27" y="4"/>
                    </a:lnTo>
                    <a:lnTo>
                      <a:pt x="19" y="8"/>
                    </a:lnTo>
                    <a:lnTo>
                      <a:pt x="9" y="10"/>
                    </a:lnTo>
                    <a:lnTo>
                      <a:pt x="0" y="10"/>
                    </a:lnTo>
                    <a:lnTo>
                      <a:pt x="5" y="0"/>
                    </a:lnTo>
                    <a:lnTo>
                      <a:pt x="3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38" name="Freeform 599"/>
              <p:cNvSpPr>
                <a:spLocks/>
              </p:cNvSpPr>
              <p:nvPr/>
            </p:nvSpPr>
            <p:spPr bwMode="auto">
              <a:xfrm>
                <a:off x="4417" y="13139"/>
                <a:ext cx="12" cy="7"/>
              </a:xfrm>
              <a:custGeom>
                <a:avLst/>
                <a:gdLst>
                  <a:gd name="T0" fmla="*/ 0 w 38"/>
                  <a:gd name="T1" fmla="*/ 0 h 13"/>
                  <a:gd name="T2" fmla="*/ 0 w 38"/>
                  <a:gd name="T3" fmla="*/ 0 h 13"/>
                  <a:gd name="T4" fmla="*/ 0 w 38"/>
                  <a:gd name="T5" fmla="*/ 1 h 13"/>
                  <a:gd name="T6" fmla="*/ 0 w 38"/>
                  <a:gd name="T7" fmla="*/ 1 h 13"/>
                  <a:gd name="T8" fmla="*/ 0 w 38"/>
                  <a:gd name="T9" fmla="*/ 1 h 13"/>
                  <a:gd name="T10" fmla="*/ 0 w 38"/>
                  <a:gd name="T11" fmla="*/ 0 h 13"/>
                  <a:gd name="T12" fmla="*/ 0 60000 65536"/>
                  <a:gd name="T13" fmla="*/ 0 60000 65536"/>
                  <a:gd name="T14" fmla="*/ 0 60000 65536"/>
                  <a:gd name="T15" fmla="*/ 0 60000 65536"/>
                  <a:gd name="T16" fmla="*/ 0 60000 65536"/>
                  <a:gd name="T17" fmla="*/ 0 60000 65536"/>
                  <a:gd name="T18" fmla="*/ 0 w 38"/>
                  <a:gd name="T19" fmla="*/ 0 h 13"/>
                  <a:gd name="T20" fmla="*/ 38 w 38"/>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38" h="13">
                    <a:moveTo>
                      <a:pt x="12" y="0"/>
                    </a:moveTo>
                    <a:lnTo>
                      <a:pt x="38" y="0"/>
                    </a:lnTo>
                    <a:lnTo>
                      <a:pt x="34" y="13"/>
                    </a:lnTo>
                    <a:lnTo>
                      <a:pt x="0" y="11"/>
                    </a:lnTo>
                    <a:lnTo>
                      <a:pt x="8" y="5"/>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39" name="Freeform 600"/>
              <p:cNvSpPr>
                <a:spLocks/>
              </p:cNvSpPr>
              <p:nvPr/>
            </p:nvSpPr>
            <p:spPr bwMode="auto">
              <a:xfrm>
                <a:off x="4423" y="13094"/>
                <a:ext cx="21" cy="29"/>
              </a:xfrm>
              <a:custGeom>
                <a:avLst/>
                <a:gdLst>
                  <a:gd name="T0" fmla="*/ 0 w 63"/>
                  <a:gd name="T1" fmla="*/ 1 h 58"/>
                  <a:gd name="T2" fmla="*/ 0 w 63"/>
                  <a:gd name="T3" fmla="*/ 1 h 58"/>
                  <a:gd name="T4" fmla="*/ 0 w 63"/>
                  <a:gd name="T5" fmla="*/ 1 h 58"/>
                  <a:gd name="T6" fmla="*/ 0 w 63"/>
                  <a:gd name="T7" fmla="*/ 1 h 58"/>
                  <a:gd name="T8" fmla="*/ 0 w 63"/>
                  <a:gd name="T9" fmla="*/ 1 h 58"/>
                  <a:gd name="T10" fmla="*/ 0 w 63"/>
                  <a:gd name="T11" fmla="*/ 1 h 58"/>
                  <a:gd name="T12" fmla="*/ 0 w 63"/>
                  <a:gd name="T13" fmla="*/ 1 h 58"/>
                  <a:gd name="T14" fmla="*/ 0 w 63"/>
                  <a:gd name="T15" fmla="*/ 1 h 58"/>
                  <a:gd name="T16" fmla="*/ 0 w 63"/>
                  <a:gd name="T17" fmla="*/ 1 h 58"/>
                  <a:gd name="T18" fmla="*/ 0 w 63"/>
                  <a:gd name="T19" fmla="*/ 1 h 58"/>
                  <a:gd name="T20" fmla="*/ 0 w 63"/>
                  <a:gd name="T21" fmla="*/ 1 h 58"/>
                  <a:gd name="T22" fmla="*/ 0 w 63"/>
                  <a:gd name="T23" fmla="*/ 1 h 58"/>
                  <a:gd name="T24" fmla="*/ 0 w 63"/>
                  <a:gd name="T25" fmla="*/ 1 h 58"/>
                  <a:gd name="T26" fmla="*/ 0 w 63"/>
                  <a:gd name="T27" fmla="*/ 1 h 58"/>
                  <a:gd name="T28" fmla="*/ 0 w 63"/>
                  <a:gd name="T29" fmla="*/ 1 h 58"/>
                  <a:gd name="T30" fmla="*/ 0 w 63"/>
                  <a:gd name="T31" fmla="*/ 1 h 58"/>
                  <a:gd name="T32" fmla="*/ 0 w 63"/>
                  <a:gd name="T33" fmla="*/ 0 h 58"/>
                  <a:gd name="T34" fmla="*/ 0 w 63"/>
                  <a:gd name="T35" fmla="*/ 1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3"/>
                  <a:gd name="T55" fmla="*/ 0 h 58"/>
                  <a:gd name="T56" fmla="*/ 63 w 63"/>
                  <a:gd name="T57" fmla="*/ 58 h 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3" h="58">
                    <a:moveTo>
                      <a:pt x="63" y="4"/>
                    </a:moveTo>
                    <a:lnTo>
                      <a:pt x="62" y="10"/>
                    </a:lnTo>
                    <a:lnTo>
                      <a:pt x="59" y="16"/>
                    </a:lnTo>
                    <a:lnTo>
                      <a:pt x="56" y="22"/>
                    </a:lnTo>
                    <a:lnTo>
                      <a:pt x="53" y="28"/>
                    </a:lnTo>
                    <a:lnTo>
                      <a:pt x="48" y="33"/>
                    </a:lnTo>
                    <a:lnTo>
                      <a:pt x="46" y="39"/>
                    </a:lnTo>
                    <a:lnTo>
                      <a:pt x="44" y="45"/>
                    </a:lnTo>
                    <a:lnTo>
                      <a:pt x="44" y="53"/>
                    </a:lnTo>
                    <a:lnTo>
                      <a:pt x="0" y="58"/>
                    </a:lnTo>
                    <a:lnTo>
                      <a:pt x="5" y="47"/>
                    </a:lnTo>
                    <a:lnTo>
                      <a:pt x="8" y="37"/>
                    </a:lnTo>
                    <a:lnTo>
                      <a:pt x="10" y="25"/>
                    </a:lnTo>
                    <a:lnTo>
                      <a:pt x="15" y="16"/>
                    </a:lnTo>
                    <a:lnTo>
                      <a:pt x="19" y="7"/>
                    </a:lnTo>
                    <a:lnTo>
                      <a:pt x="28" y="2"/>
                    </a:lnTo>
                    <a:lnTo>
                      <a:pt x="41" y="0"/>
                    </a:lnTo>
                    <a:lnTo>
                      <a:pt x="6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40" name="Freeform 601"/>
              <p:cNvSpPr>
                <a:spLocks/>
              </p:cNvSpPr>
              <p:nvPr/>
            </p:nvSpPr>
            <p:spPr bwMode="auto">
              <a:xfrm>
                <a:off x="4431" y="13062"/>
                <a:ext cx="18" cy="14"/>
              </a:xfrm>
              <a:custGeom>
                <a:avLst/>
                <a:gdLst>
                  <a:gd name="T0" fmla="*/ 0 w 53"/>
                  <a:gd name="T1" fmla="*/ 0 h 28"/>
                  <a:gd name="T2" fmla="*/ 0 w 53"/>
                  <a:gd name="T3" fmla="*/ 1 h 28"/>
                  <a:gd name="T4" fmla="*/ 0 w 53"/>
                  <a:gd name="T5" fmla="*/ 1 h 28"/>
                  <a:gd name="T6" fmla="*/ 0 w 53"/>
                  <a:gd name="T7" fmla="*/ 1 h 28"/>
                  <a:gd name="T8" fmla="*/ 0 w 53"/>
                  <a:gd name="T9" fmla="*/ 1 h 28"/>
                  <a:gd name="T10" fmla="*/ 0 w 53"/>
                  <a:gd name="T11" fmla="*/ 1 h 28"/>
                  <a:gd name="T12" fmla="*/ 0 w 53"/>
                  <a:gd name="T13" fmla="*/ 1 h 28"/>
                  <a:gd name="T14" fmla="*/ 0 w 53"/>
                  <a:gd name="T15" fmla="*/ 1 h 28"/>
                  <a:gd name="T16" fmla="*/ 0 w 53"/>
                  <a:gd name="T17" fmla="*/ 1 h 28"/>
                  <a:gd name="T18" fmla="*/ 0 w 53"/>
                  <a:gd name="T19" fmla="*/ 1 h 28"/>
                  <a:gd name="T20" fmla="*/ 0 w 53"/>
                  <a:gd name="T21" fmla="*/ 1 h 28"/>
                  <a:gd name="T22" fmla="*/ 0 w 53"/>
                  <a:gd name="T23" fmla="*/ 1 h 28"/>
                  <a:gd name="T24" fmla="*/ 0 w 53"/>
                  <a:gd name="T25" fmla="*/ 0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28"/>
                  <a:gd name="T41" fmla="*/ 53 w 53"/>
                  <a:gd name="T42" fmla="*/ 28 h 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28">
                    <a:moveTo>
                      <a:pt x="12" y="0"/>
                    </a:moveTo>
                    <a:lnTo>
                      <a:pt x="53" y="3"/>
                    </a:lnTo>
                    <a:lnTo>
                      <a:pt x="50" y="22"/>
                    </a:lnTo>
                    <a:lnTo>
                      <a:pt x="41" y="22"/>
                    </a:lnTo>
                    <a:lnTo>
                      <a:pt x="34" y="24"/>
                    </a:lnTo>
                    <a:lnTo>
                      <a:pt x="23" y="25"/>
                    </a:lnTo>
                    <a:lnTo>
                      <a:pt x="16" y="28"/>
                    </a:lnTo>
                    <a:lnTo>
                      <a:pt x="7" y="26"/>
                    </a:lnTo>
                    <a:lnTo>
                      <a:pt x="3" y="24"/>
                    </a:lnTo>
                    <a:lnTo>
                      <a:pt x="0" y="19"/>
                    </a:lnTo>
                    <a:lnTo>
                      <a:pt x="4" y="12"/>
                    </a:lnTo>
                    <a:lnTo>
                      <a:pt x="10" y="5"/>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41" name="Freeform 602"/>
              <p:cNvSpPr>
                <a:spLocks/>
              </p:cNvSpPr>
              <p:nvPr/>
            </p:nvSpPr>
            <p:spPr bwMode="auto">
              <a:xfrm>
                <a:off x="4437" y="13033"/>
                <a:ext cx="14" cy="15"/>
              </a:xfrm>
              <a:custGeom>
                <a:avLst/>
                <a:gdLst>
                  <a:gd name="T0" fmla="*/ 0 w 44"/>
                  <a:gd name="T1" fmla="*/ 0 h 29"/>
                  <a:gd name="T2" fmla="*/ 0 w 44"/>
                  <a:gd name="T3" fmla="*/ 0 h 29"/>
                  <a:gd name="T4" fmla="*/ 0 w 44"/>
                  <a:gd name="T5" fmla="*/ 1 h 29"/>
                  <a:gd name="T6" fmla="*/ 0 w 44"/>
                  <a:gd name="T7" fmla="*/ 1 h 29"/>
                  <a:gd name="T8" fmla="*/ 0 w 44"/>
                  <a:gd name="T9" fmla="*/ 1 h 29"/>
                  <a:gd name="T10" fmla="*/ 0 w 44"/>
                  <a:gd name="T11" fmla="*/ 1 h 29"/>
                  <a:gd name="T12" fmla="*/ 0 w 44"/>
                  <a:gd name="T13" fmla="*/ 1 h 29"/>
                  <a:gd name="T14" fmla="*/ 0 w 44"/>
                  <a:gd name="T15" fmla="*/ 1 h 29"/>
                  <a:gd name="T16" fmla="*/ 0 w 44"/>
                  <a:gd name="T17" fmla="*/ 1 h 29"/>
                  <a:gd name="T18" fmla="*/ 0 w 44"/>
                  <a:gd name="T19" fmla="*/ 0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29"/>
                  <a:gd name="T32" fmla="*/ 44 w 44"/>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29">
                    <a:moveTo>
                      <a:pt x="7" y="0"/>
                    </a:moveTo>
                    <a:lnTo>
                      <a:pt x="19" y="0"/>
                    </a:lnTo>
                    <a:lnTo>
                      <a:pt x="32" y="1"/>
                    </a:lnTo>
                    <a:lnTo>
                      <a:pt x="37" y="2"/>
                    </a:lnTo>
                    <a:lnTo>
                      <a:pt x="41" y="5"/>
                    </a:lnTo>
                    <a:lnTo>
                      <a:pt x="43" y="9"/>
                    </a:lnTo>
                    <a:lnTo>
                      <a:pt x="44" y="16"/>
                    </a:lnTo>
                    <a:lnTo>
                      <a:pt x="44" y="26"/>
                    </a:lnTo>
                    <a:lnTo>
                      <a:pt x="0" y="29"/>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42" name="Freeform 603"/>
              <p:cNvSpPr>
                <a:spLocks/>
              </p:cNvSpPr>
              <p:nvPr/>
            </p:nvSpPr>
            <p:spPr bwMode="auto">
              <a:xfrm>
                <a:off x="4442" y="13006"/>
                <a:ext cx="9" cy="15"/>
              </a:xfrm>
              <a:custGeom>
                <a:avLst/>
                <a:gdLst>
                  <a:gd name="T0" fmla="*/ 0 w 29"/>
                  <a:gd name="T1" fmla="*/ 1 h 29"/>
                  <a:gd name="T2" fmla="*/ 0 w 29"/>
                  <a:gd name="T3" fmla="*/ 1 h 29"/>
                  <a:gd name="T4" fmla="*/ 0 w 29"/>
                  <a:gd name="T5" fmla="*/ 1 h 29"/>
                  <a:gd name="T6" fmla="*/ 0 w 29"/>
                  <a:gd name="T7" fmla="*/ 1 h 29"/>
                  <a:gd name="T8" fmla="*/ 0 w 29"/>
                  <a:gd name="T9" fmla="*/ 1 h 29"/>
                  <a:gd name="T10" fmla="*/ 0 w 29"/>
                  <a:gd name="T11" fmla="*/ 1 h 29"/>
                  <a:gd name="T12" fmla="*/ 0 w 29"/>
                  <a:gd name="T13" fmla="*/ 1 h 29"/>
                  <a:gd name="T14" fmla="*/ 0 w 29"/>
                  <a:gd name="T15" fmla="*/ 1 h 29"/>
                  <a:gd name="T16" fmla="*/ 0 w 29"/>
                  <a:gd name="T17" fmla="*/ 0 h 29"/>
                  <a:gd name="T18" fmla="*/ 0 w 29"/>
                  <a:gd name="T19" fmla="*/ 1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29"/>
                  <a:gd name="T32" fmla="*/ 29 w 29"/>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29">
                    <a:moveTo>
                      <a:pt x="26" y="2"/>
                    </a:moveTo>
                    <a:lnTo>
                      <a:pt x="26" y="8"/>
                    </a:lnTo>
                    <a:lnTo>
                      <a:pt x="28" y="16"/>
                    </a:lnTo>
                    <a:lnTo>
                      <a:pt x="28" y="22"/>
                    </a:lnTo>
                    <a:lnTo>
                      <a:pt x="29" y="29"/>
                    </a:lnTo>
                    <a:lnTo>
                      <a:pt x="0" y="21"/>
                    </a:lnTo>
                    <a:lnTo>
                      <a:pt x="0" y="12"/>
                    </a:lnTo>
                    <a:lnTo>
                      <a:pt x="6" y="5"/>
                    </a:lnTo>
                    <a:lnTo>
                      <a:pt x="13" y="0"/>
                    </a:lnTo>
                    <a:lnTo>
                      <a:pt x="2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43" name="Freeform 604"/>
              <p:cNvSpPr>
                <a:spLocks/>
              </p:cNvSpPr>
              <p:nvPr/>
            </p:nvSpPr>
            <p:spPr bwMode="auto">
              <a:xfrm>
                <a:off x="4446" y="12969"/>
                <a:ext cx="7" cy="18"/>
              </a:xfrm>
              <a:custGeom>
                <a:avLst/>
                <a:gdLst>
                  <a:gd name="T0" fmla="*/ 0 w 21"/>
                  <a:gd name="T1" fmla="*/ 0 h 34"/>
                  <a:gd name="T2" fmla="*/ 0 w 21"/>
                  <a:gd name="T3" fmla="*/ 1 h 34"/>
                  <a:gd name="T4" fmla="*/ 0 w 21"/>
                  <a:gd name="T5" fmla="*/ 1 h 34"/>
                  <a:gd name="T6" fmla="*/ 0 w 21"/>
                  <a:gd name="T7" fmla="*/ 1 h 34"/>
                  <a:gd name="T8" fmla="*/ 0 w 21"/>
                  <a:gd name="T9" fmla="*/ 1 h 34"/>
                  <a:gd name="T10" fmla="*/ 0 w 21"/>
                  <a:gd name="T11" fmla="*/ 1 h 34"/>
                  <a:gd name="T12" fmla="*/ 0 w 21"/>
                  <a:gd name="T13" fmla="*/ 1 h 34"/>
                  <a:gd name="T14" fmla="*/ 0 w 21"/>
                  <a:gd name="T15" fmla="*/ 1 h 34"/>
                  <a:gd name="T16" fmla="*/ 0 w 21"/>
                  <a:gd name="T17" fmla="*/ 1 h 34"/>
                  <a:gd name="T18" fmla="*/ 0 w 21"/>
                  <a:gd name="T19" fmla="*/ 0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34"/>
                  <a:gd name="T32" fmla="*/ 21 w 21"/>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34">
                    <a:moveTo>
                      <a:pt x="15" y="0"/>
                    </a:moveTo>
                    <a:lnTo>
                      <a:pt x="19" y="5"/>
                    </a:lnTo>
                    <a:lnTo>
                      <a:pt x="21" y="13"/>
                    </a:lnTo>
                    <a:lnTo>
                      <a:pt x="21" y="23"/>
                    </a:lnTo>
                    <a:lnTo>
                      <a:pt x="19" y="34"/>
                    </a:lnTo>
                    <a:lnTo>
                      <a:pt x="0" y="29"/>
                    </a:lnTo>
                    <a:lnTo>
                      <a:pt x="6" y="23"/>
                    </a:lnTo>
                    <a:lnTo>
                      <a:pt x="9" y="15"/>
                    </a:lnTo>
                    <a:lnTo>
                      <a:pt x="11" y="7"/>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44" name="Freeform 605"/>
              <p:cNvSpPr>
                <a:spLocks/>
              </p:cNvSpPr>
              <p:nvPr/>
            </p:nvSpPr>
            <p:spPr bwMode="auto">
              <a:xfrm>
                <a:off x="4423" y="13189"/>
                <a:ext cx="6" cy="11"/>
              </a:xfrm>
              <a:custGeom>
                <a:avLst/>
                <a:gdLst>
                  <a:gd name="T0" fmla="*/ 0 w 20"/>
                  <a:gd name="T1" fmla="*/ 0 h 21"/>
                  <a:gd name="T2" fmla="*/ 0 w 20"/>
                  <a:gd name="T3" fmla="*/ 0 h 21"/>
                  <a:gd name="T4" fmla="*/ 0 w 20"/>
                  <a:gd name="T5" fmla="*/ 1 h 21"/>
                  <a:gd name="T6" fmla="*/ 0 w 20"/>
                  <a:gd name="T7" fmla="*/ 1 h 21"/>
                  <a:gd name="T8" fmla="*/ 0 w 20"/>
                  <a:gd name="T9" fmla="*/ 1 h 21"/>
                  <a:gd name="T10" fmla="*/ 0 w 20"/>
                  <a:gd name="T11" fmla="*/ 1 h 21"/>
                  <a:gd name="T12" fmla="*/ 0 w 20"/>
                  <a:gd name="T13" fmla="*/ 0 h 21"/>
                  <a:gd name="T14" fmla="*/ 0 60000 65536"/>
                  <a:gd name="T15" fmla="*/ 0 60000 65536"/>
                  <a:gd name="T16" fmla="*/ 0 60000 65536"/>
                  <a:gd name="T17" fmla="*/ 0 60000 65536"/>
                  <a:gd name="T18" fmla="*/ 0 60000 65536"/>
                  <a:gd name="T19" fmla="*/ 0 60000 65536"/>
                  <a:gd name="T20" fmla="*/ 0 60000 65536"/>
                  <a:gd name="T21" fmla="*/ 0 w 20"/>
                  <a:gd name="T22" fmla="*/ 0 h 21"/>
                  <a:gd name="T23" fmla="*/ 20 w 20"/>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21">
                    <a:moveTo>
                      <a:pt x="9" y="0"/>
                    </a:moveTo>
                    <a:lnTo>
                      <a:pt x="20" y="0"/>
                    </a:lnTo>
                    <a:lnTo>
                      <a:pt x="1" y="21"/>
                    </a:lnTo>
                    <a:lnTo>
                      <a:pt x="0" y="14"/>
                    </a:lnTo>
                    <a:lnTo>
                      <a:pt x="0" y="8"/>
                    </a:lnTo>
                    <a:lnTo>
                      <a:pt x="1" y="2"/>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45" name="Freeform 606"/>
              <p:cNvSpPr>
                <a:spLocks/>
              </p:cNvSpPr>
              <p:nvPr/>
            </p:nvSpPr>
            <p:spPr bwMode="auto">
              <a:xfrm>
                <a:off x="4430" y="13166"/>
                <a:ext cx="8" cy="5"/>
              </a:xfrm>
              <a:custGeom>
                <a:avLst/>
                <a:gdLst>
                  <a:gd name="T0" fmla="*/ 0 w 23"/>
                  <a:gd name="T1" fmla="*/ 0 h 10"/>
                  <a:gd name="T2" fmla="*/ 0 w 23"/>
                  <a:gd name="T3" fmla="*/ 1 h 10"/>
                  <a:gd name="T4" fmla="*/ 0 w 23"/>
                  <a:gd name="T5" fmla="*/ 1 h 10"/>
                  <a:gd name="T6" fmla="*/ 0 w 23"/>
                  <a:gd name="T7" fmla="*/ 1 h 10"/>
                  <a:gd name="T8" fmla="*/ 0 w 23"/>
                  <a:gd name="T9" fmla="*/ 1 h 10"/>
                  <a:gd name="T10" fmla="*/ 0 w 23"/>
                  <a:gd name="T11" fmla="*/ 1 h 10"/>
                  <a:gd name="T12" fmla="*/ 0 w 23"/>
                  <a:gd name="T13" fmla="*/ 0 h 10"/>
                  <a:gd name="T14" fmla="*/ 0 w 23"/>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10"/>
                  <a:gd name="T26" fmla="*/ 23 w 23"/>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10">
                    <a:moveTo>
                      <a:pt x="23" y="0"/>
                    </a:moveTo>
                    <a:lnTo>
                      <a:pt x="17" y="6"/>
                    </a:lnTo>
                    <a:lnTo>
                      <a:pt x="8" y="10"/>
                    </a:lnTo>
                    <a:lnTo>
                      <a:pt x="3" y="10"/>
                    </a:lnTo>
                    <a:lnTo>
                      <a:pt x="0" y="8"/>
                    </a:lnTo>
                    <a:lnTo>
                      <a:pt x="0" y="3"/>
                    </a:lnTo>
                    <a:lnTo>
                      <a:pt x="1" y="0"/>
                    </a:lnTo>
                    <a:lnTo>
                      <a:pt x="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46" name="Freeform 607"/>
              <p:cNvSpPr>
                <a:spLocks/>
              </p:cNvSpPr>
              <p:nvPr/>
            </p:nvSpPr>
            <p:spPr bwMode="auto">
              <a:xfrm>
                <a:off x="4439" y="13136"/>
                <a:ext cx="11" cy="9"/>
              </a:xfrm>
              <a:custGeom>
                <a:avLst/>
                <a:gdLst>
                  <a:gd name="T0" fmla="*/ 0 w 35"/>
                  <a:gd name="T1" fmla="*/ 0 h 17"/>
                  <a:gd name="T2" fmla="*/ 0 w 35"/>
                  <a:gd name="T3" fmla="*/ 1 h 17"/>
                  <a:gd name="T4" fmla="*/ 0 w 35"/>
                  <a:gd name="T5" fmla="*/ 1 h 17"/>
                  <a:gd name="T6" fmla="*/ 0 w 35"/>
                  <a:gd name="T7" fmla="*/ 1 h 17"/>
                  <a:gd name="T8" fmla="*/ 0 w 35"/>
                  <a:gd name="T9" fmla="*/ 1 h 17"/>
                  <a:gd name="T10" fmla="*/ 0 w 35"/>
                  <a:gd name="T11" fmla="*/ 1 h 17"/>
                  <a:gd name="T12" fmla="*/ 0 w 35"/>
                  <a:gd name="T13" fmla="*/ 1 h 17"/>
                  <a:gd name="T14" fmla="*/ 0 w 35"/>
                  <a:gd name="T15" fmla="*/ 1 h 17"/>
                  <a:gd name="T16" fmla="*/ 0 w 35"/>
                  <a:gd name="T17" fmla="*/ 1 h 17"/>
                  <a:gd name="T18" fmla="*/ 0 w 35"/>
                  <a:gd name="T19" fmla="*/ 1 h 17"/>
                  <a:gd name="T20" fmla="*/ 0 w 35"/>
                  <a:gd name="T21" fmla="*/ 1 h 17"/>
                  <a:gd name="T22" fmla="*/ 0 w 35"/>
                  <a:gd name="T23" fmla="*/ 1 h 17"/>
                  <a:gd name="T24" fmla="*/ 0 w 35"/>
                  <a:gd name="T25" fmla="*/ 0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17"/>
                  <a:gd name="T41" fmla="*/ 35 w 35"/>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17">
                    <a:moveTo>
                      <a:pt x="35" y="0"/>
                    </a:moveTo>
                    <a:lnTo>
                      <a:pt x="32" y="6"/>
                    </a:lnTo>
                    <a:lnTo>
                      <a:pt x="29" y="10"/>
                    </a:lnTo>
                    <a:lnTo>
                      <a:pt x="26" y="12"/>
                    </a:lnTo>
                    <a:lnTo>
                      <a:pt x="23" y="15"/>
                    </a:lnTo>
                    <a:lnTo>
                      <a:pt x="13" y="17"/>
                    </a:lnTo>
                    <a:lnTo>
                      <a:pt x="1" y="17"/>
                    </a:lnTo>
                    <a:lnTo>
                      <a:pt x="0" y="11"/>
                    </a:lnTo>
                    <a:lnTo>
                      <a:pt x="1" y="8"/>
                    </a:lnTo>
                    <a:lnTo>
                      <a:pt x="6" y="6"/>
                    </a:lnTo>
                    <a:lnTo>
                      <a:pt x="12" y="6"/>
                    </a:lnTo>
                    <a:lnTo>
                      <a:pt x="23" y="5"/>
                    </a:lnTo>
                    <a:lnTo>
                      <a:pt x="3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47" name="Freeform 608"/>
              <p:cNvSpPr>
                <a:spLocks/>
              </p:cNvSpPr>
              <p:nvPr/>
            </p:nvSpPr>
            <p:spPr bwMode="auto">
              <a:xfrm>
                <a:off x="4445" y="13109"/>
                <a:ext cx="14" cy="14"/>
              </a:xfrm>
              <a:custGeom>
                <a:avLst/>
                <a:gdLst>
                  <a:gd name="T0" fmla="*/ 0 w 41"/>
                  <a:gd name="T1" fmla="*/ 1 h 28"/>
                  <a:gd name="T2" fmla="*/ 0 w 41"/>
                  <a:gd name="T3" fmla="*/ 1 h 28"/>
                  <a:gd name="T4" fmla="*/ 0 w 41"/>
                  <a:gd name="T5" fmla="*/ 1 h 28"/>
                  <a:gd name="T6" fmla="*/ 0 w 41"/>
                  <a:gd name="T7" fmla="*/ 1 h 28"/>
                  <a:gd name="T8" fmla="*/ 0 w 41"/>
                  <a:gd name="T9" fmla="*/ 1 h 28"/>
                  <a:gd name="T10" fmla="*/ 0 w 41"/>
                  <a:gd name="T11" fmla="*/ 1 h 28"/>
                  <a:gd name="T12" fmla="*/ 0 w 41"/>
                  <a:gd name="T13" fmla="*/ 1 h 28"/>
                  <a:gd name="T14" fmla="*/ 0 w 41"/>
                  <a:gd name="T15" fmla="*/ 1 h 28"/>
                  <a:gd name="T16" fmla="*/ 0 w 41"/>
                  <a:gd name="T17" fmla="*/ 1 h 28"/>
                  <a:gd name="T18" fmla="*/ 0 w 41"/>
                  <a:gd name="T19" fmla="*/ 1 h 28"/>
                  <a:gd name="T20" fmla="*/ 0 w 41"/>
                  <a:gd name="T21" fmla="*/ 1 h 28"/>
                  <a:gd name="T22" fmla="*/ 0 w 41"/>
                  <a:gd name="T23" fmla="*/ 1 h 28"/>
                  <a:gd name="T24" fmla="*/ 0 w 41"/>
                  <a:gd name="T25" fmla="*/ 1 h 28"/>
                  <a:gd name="T26" fmla="*/ 0 w 41"/>
                  <a:gd name="T27" fmla="*/ 1 h 28"/>
                  <a:gd name="T28" fmla="*/ 0 w 41"/>
                  <a:gd name="T29" fmla="*/ 0 h 28"/>
                  <a:gd name="T30" fmla="*/ 0 w 41"/>
                  <a:gd name="T31" fmla="*/ 1 h 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1"/>
                  <a:gd name="T49" fmla="*/ 0 h 28"/>
                  <a:gd name="T50" fmla="*/ 41 w 41"/>
                  <a:gd name="T51" fmla="*/ 28 h 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1" h="28">
                    <a:moveTo>
                      <a:pt x="27" y="3"/>
                    </a:moveTo>
                    <a:lnTo>
                      <a:pt x="41" y="3"/>
                    </a:lnTo>
                    <a:lnTo>
                      <a:pt x="40" y="10"/>
                    </a:lnTo>
                    <a:lnTo>
                      <a:pt x="37" y="15"/>
                    </a:lnTo>
                    <a:lnTo>
                      <a:pt x="31" y="18"/>
                    </a:lnTo>
                    <a:lnTo>
                      <a:pt x="27" y="21"/>
                    </a:lnTo>
                    <a:lnTo>
                      <a:pt x="14" y="24"/>
                    </a:lnTo>
                    <a:lnTo>
                      <a:pt x="0" y="28"/>
                    </a:lnTo>
                    <a:lnTo>
                      <a:pt x="0" y="23"/>
                    </a:lnTo>
                    <a:lnTo>
                      <a:pt x="0" y="17"/>
                    </a:lnTo>
                    <a:lnTo>
                      <a:pt x="0" y="12"/>
                    </a:lnTo>
                    <a:lnTo>
                      <a:pt x="5" y="8"/>
                    </a:lnTo>
                    <a:lnTo>
                      <a:pt x="6" y="3"/>
                    </a:lnTo>
                    <a:lnTo>
                      <a:pt x="12" y="1"/>
                    </a:lnTo>
                    <a:lnTo>
                      <a:pt x="18" y="0"/>
                    </a:lnTo>
                    <a:lnTo>
                      <a:pt x="2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48" name="Freeform 609"/>
              <p:cNvSpPr>
                <a:spLocks/>
              </p:cNvSpPr>
              <p:nvPr/>
            </p:nvSpPr>
            <p:spPr bwMode="auto">
              <a:xfrm>
                <a:off x="4449" y="13064"/>
                <a:ext cx="20" cy="37"/>
              </a:xfrm>
              <a:custGeom>
                <a:avLst/>
                <a:gdLst>
                  <a:gd name="T0" fmla="*/ 0 w 60"/>
                  <a:gd name="T1" fmla="*/ 0 h 75"/>
                  <a:gd name="T2" fmla="*/ 0 w 60"/>
                  <a:gd name="T3" fmla="*/ 0 h 75"/>
                  <a:gd name="T4" fmla="*/ 0 w 60"/>
                  <a:gd name="T5" fmla="*/ 0 h 75"/>
                  <a:gd name="T6" fmla="*/ 0 w 60"/>
                  <a:gd name="T7" fmla="*/ 0 h 75"/>
                  <a:gd name="T8" fmla="*/ 0 w 60"/>
                  <a:gd name="T9" fmla="*/ 0 h 75"/>
                  <a:gd name="T10" fmla="*/ 0 w 60"/>
                  <a:gd name="T11" fmla="*/ 0 h 75"/>
                  <a:gd name="T12" fmla="*/ 0 w 60"/>
                  <a:gd name="T13" fmla="*/ 0 h 75"/>
                  <a:gd name="T14" fmla="*/ 0 w 60"/>
                  <a:gd name="T15" fmla="*/ 0 h 75"/>
                  <a:gd name="T16" fmla="*/ 0 w 60"/>
                  <a:gd name="T17" fmla="*/ 0 h 75"/>
                  <a:gd name="T18" fmla="*/ 0 w 60"/>
                  <a:gd name="T19" fmla="*/ 0 h 75"/>
                  <a:gd name="T20" fmla="*/ 0 w 60"/>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0"/>
                  <a:gd name="T34" fmla="*/ 0 h 75"/>
                  <a:gd name="T35" fmla="*/ 60 w 60"/>
                  <a:gd name="T36" fmla="*/ 75 h 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0" h="75">
                    <a:moveTo>
                      <a:pt x="60" y="5"/>
                    </a:moveTo>
                    <a:lnTo>
                      <a:pt x="55" y="15"/>
                    </a:lnTo>
                    <a:lnTo>
                      <a:pt x="52" y="28"/>
                    </a:lnTo>
                    <a:lnTo>
                      <a:pt x="49" y="38"/>
                    </a:lnTo>
                    <a:lnTo>
                      <a:pt x="47" y="50"/>
                    </a:lnTo>
                    <a:lnTo>
                      <a:pt x="41" y="59"/>
                    </a:lnTo>
                    <a:lnTo>
                      <a:pt x="32" y="68"/>
                    </a:lnTo>
                    <a:lnTo>
                      <a:pt x="17" y="73"/>
                    </a:lnTo>
                    <a:lnTo>
                      <a:pt x="0" y="75"/>
                    </a:lnTo>
                    <a:lnTo>
                      <a:pt x="26" y="0"/>
                    </a:lnTo>
                    <a:lnTo>
                      <a:pt x="6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49" name="Freeform 610"/>
              <p:cNvSpPr>
                <a:spLocks/>
              </p:cNvSpPr>
              <p:nvPr/>
            </p:nvSpPr>
            <p:spPr bwMode="auto">
              <a:xfrm>
                <a:off x="4460" y="13038"/>
                <a:ext cx="11" cy="8"/>
              </a:xfrm>
              <a:custGeom>
                <a:avLst/>
                <a:gdLst>
                  <a:gd name="T0" fmla="*/ 0 w 34"/>
                  <a:gd name="T1" fmla="*/ 0 h 16"/>
                  <a:gd name="T2" fmla="*/ 0 w 34"/>
                  <a:gd name="T3" fmla="*/ 1 h 16"/>
                  <a:gd name="T4" fmla="*/ 0 w 34"/>
                  <a:gd name="T5" fmla="*/ 1 h 16"/>
                  <a:gd name="T6" fmla="*/ 0 w 34"/>
                  <a:gd name="T7" fmla="*/ 1 h 16"/>
                  <a:gd name="T8" fmla="*/ 0 w 34"/>
                  <a:gd name="T9" fmla="*/ 1 h 16"/>
                  <a:gd name="T10" fmla="*/ 0 w 34"/>
                  <a:gd name="T11" fmla="*/ 1 h 16"/>
                  <a:gd name="T12" fmla="*/ 0 w 34"/>
                  <a:gd name="T13" fmla="*/ 0 h 16"/>
                  <a:gd name="T14" fmla="*/ 0 60000 65536"/>
                  <a:gd name="T15" fmla="*/ 0 60000 65536"/>
                  <a:gd name="T16" fmla="*/ 0 60000 65536"/>
                  <a:gd name="T17" fmla="*/ 0 60000 65536"/>
                  <a:gd name="T18" fmla="*/ 0 60000 65536"/>
                  <a:gd name="T19" fmla="*/ 0 60000 65536"/>
                  <a:gd name="T20" fmla="*/ 0 60000 65536"/>
                  <a:gd name="T21" fmla="*/ 0 w 34"/>
                  <a:gd name="T22" fmla="*/ 0 h 16"/>
                  <a:gd name="T23" fmla="*/ 34 w 34"/>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16">
                    <a:moveTo>
                      <a:pt x="5" y="0"/>
                    </a:moveTo>
                    <a:lnTo>
                      <a:pt x="12" y="1"/>
                    </a:lnTo>
                    <a:lnTo>
                      <a:pt x="22" y="2"/>
                    </a:lnTo>
                    <a:lnTo>
                      <a:pt x="30" y="5"/>
                    </a:lnTo>
                    <a:lnTo>
                      <a:pt x="34" y="11"/>
                    </a:lnTo>
                    <a:lnTo>
                      <a:pt x="0" y="16"/>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50" name="Freeform 611"/>
              <p:cNvSpPr>
                <a:spLocks/>
              </p:cNvSpPr>
              <p:nvPr/>
            </p:nvSpPr>
            <p:spPr bwMode="auto">
              <a:xfrm>
                <a:off x="4464" y="13012"/>
                <a:ext cx="7" cy="12"/>
              </a:xfrm>
              <a:custGeom>
                <a:avLst/>
                <a:gdLst>
                  <a:gd name="T0" fmla="*/ 0 w 23"/>
                  <a:gd name="T1" fmla="*/ 0 h 25"/>
                  <a:gd name="T2" fmla="*/ 0 w 23"/>
                  <a:gd name="T3" fmla="*/ 0 h 25"/>
                  <a:gd name="T4" fmla="*/ 0 w 23"/>
                  <a:gd name="T5" fmla="*/ 0 h 25"/>
                  <a:gd name="T6" fmla="*/ 0 w 23"/>
                  <a:gd name="T7" fmla="*/ 0 h 25"/>
                  <a:gd name="T8" fmla="*/ 0 w 23"/>
                  <a:gd name="T9" fmla="*/ 0 h 25"/>
                  <a:gd name="T10" fmla="*/ 0 w 23"/>
                  <a:gd name="T11" fmla="*/ 0 h 25"/>
                  <a:gd name="T12" fmla="*/ 0 w 23"/>
                  <a:gd name="T13" fmla="*/ 0 h 25"/>
                  <a:gd name="T14" fmla="*/ 0 w 23"/>
                  <a:gd name="T15" fmla="*/ 0 h 25"/>
                  <a:gd name="T16" fmla="*/ 0 w 23"/>
                  <a:gd name="T17" fmla="*/ 0 h 25"/>
                  <a:gd name="T18" fmla="*/ 0 w 23"/>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25"/>
                  <a:gd name="T32" fmla="*/ 23 w 23"/>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25">
                    <a:moveTo>
                      <a:pt x="16" y="0"/>
                    </a:moveTo>
                    <a:lnTo>
                      <a:pt x="22" y="5"/>
                    </a:lnTo>
                    <a:lnTo>
                      <a:pt x="23" y="11"/>
                    </a:lnTo>
                    <a:lnTo>
                      <a:pt x="22" y="17"/>
                    </a:lnTo>
                    <a:lnTo>
                      <a:pt x="20" y="25"/>
                    </a:lnTo>
                    <a:lnTo>
                      <a:pt x="1" y="23"/>
                    </a:lnTo>
                    <a:lnTo>
                      <a:pt x="0" y="15"/>
                    </a:lnTo>
                    <a:lnTo>
                      <a:pt x="4" y="9"/>
                    </a:lnTo>
                    <a:lnTo>
                      <a:pt x="8" y="4"/>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51" name="Freeform 612"/>
              <p:cNvSpPr>
                <a:spLocks/>
              </p:cNvSpPr>
              <p:nvPr/>
            </p:nvSpPr>
            <p:spPr bwMode="auto">
              <a:xfrm>
                <a:off x="4469" y="12987"/>
                <a:ext cx="2" cy="8"/>
              </a:xfrm>
              <a:custGeom>
                <a:avLst/>
                <a:gdLst>
                  <a:gd name="T0" fmla="*/ 0 w 7"/>
                  <a:gd name="T1" fmla="*/ 1 h 16"/>
                  <a:gd name="T2" fmla="*/ 0 w 7"/>
                  <a:gd name="T3" fmla="*/ 0 h 16"/>
                  <a:gd name="T4" fmla="*/ 0 w 7"/>
                  <a:gd name="T5" fmla="*/ 1 h 16"/>
                  <a:gd name="T6" fmla="*/ 0 60000 65536"/>
                  <a:gd name="T7" fmla="*/ 0 60000 65536"/>
                  <a:gd name="T8" fmla="*/ 0 60000 65536"/>
                  <a:gd name="T9" fmla="*/ 0 w 7"/>
                  <a:gd name="T10" fmla="*/ 0 h 16"/>
                  <a:gd name="T11" fmla="*/ 7 w 7"/>
                  <a:gd name="T12" fmla="*/ 16 h 16"/>
                </a:gdLst>
                <a:ahLst/>
                <a:cxnLst>
                  <a:cxn ang="T6">
                    <a:pos x="T0" y="T1"/>
                  </a:cxn>
                  <a:cxn ang="T7">
                    <a:pos x="T2" y="T3"/>
                  </a:cxn>
                  <a:cxn ang="T8">
                    <a:pos x="T4" y="T5"/>
                  </a:cxn>
                </a:cxnLst>
                <a:rect l="T9" t="T10" r="T11" b="T12"/>
                <a:pathLst>
                  <a:path w="7" h="16">
                    <a:moveTo>
                      <a:pt x="0" y="16"/>
                    </a:moveTo>
                    <a:lnTo>
                      <a:pt x="7" y="0"/>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52" name="Freeform 613"/>
              <p:cNvSpPr>
                <a:spLocks/>
              </p:cNvSpPr>
              <p:nvPr/>
            </p:nvSpPr>
            <p:spPr bwMode="auto">
              <a:xfrm>
                <a:off x="4451" y="13161"/>
                <a:ext cx="12" cy="13"/>
              </a:xfrm>
              <a:custGeom>
                <a:avLst/>
                <a:gdLst>
                  <a:gd name="T0" fmla="*/ 0 w 34"/>
                  <a:gd name="T1" fmla="*/ 0 h 28"/>
                  <a:gd name="T2" fmla="*/ 0 w 34"/>
                  <a:gd name="T3" fmla="*/ 0 h 28"/>
                  <a:gd name="T4" fmla="*/ 0 w 34"/>
                  <a:gd name="T5" fmla="*/ 0 h 28"/>
                  <a:gd name="T6" fmla="*/ 0 w 34"/>
                  <a:gd name="T7" fmla="*/ 0 h 28"/>
                  <a:gd name="T8" fmla="*/ 0 w 34"/>
                  <a:gd name="T9" fmla="*/ 0 h 28"/>
                  <a:gd name="T10" fmla="*/ 0 w 34"/>
                  <a:gd name="T11" fmla="*/ 0 h 28"/>
                  <a:gd name="T12" fmla="*/ 0 w 34"/>
                  <a:gd name="T13" fmla="*/ 0 h 28"/>
                  <a:gd name="T14" fmla="*/ 0 w 34"/>
                  <a:gd name="T15" fmla="*/ 0 h 28"/>
                  <a:gd name="T16" fmla="*/ 0 w 34"/>
                  <a:gd name="T17" fmla="*/ 0 h 28"/>
                  <a:gd name="T18" fmla="*/ 0 w 34"/>
                  <a:gd name="T19" fmla="*/ 0 h 28"/>
                  <a:gd name="T20" fmla="*/ 0 w 34"/>
                  <a:gd name="T21" fmla="*/ 0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
                  <a:gd name="T34" fmla="*/ 0 h 28"/>
                  <a:gd name="T35" fmla="*/ 34 w 34"/>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 h="28">
                    <a:moveTo>
                      <a:pt x="34" y="0"/>
                    </a:moveTo>
                    <a:lnTo>
                      <a:pt x="28" y="2"/>
                    </a:lnTo>
                    <a:lnTo>
                      <a:pt x="23" y="6"/>
                    </a:lnTo>
                    <a:lnTo>
                      <a:pt x="21" y="12"/>
                    </a:lnTo>
                    <a:lnTo>
                      <a:pt x="19" y="17"/>
                    </a:lnTo>
                    <a:lnTo>
                      <a:pt x="16" y="21"/>
                    </a:lnTo>
                    <a:lnTo>
                      <a:pt x="13" y="25"/>
                    </a:lnTo>
                    <a:lnTo>
                      <a:pt x="7" y="28"/>
                    </a:lnTo>
                    <a:lnTo>
                      <a:pt x="0" y="28"/>
                    </a:lnTo>
                    <a:lnTo>
                      <a:pt x="9" y="0"/>
                    </a:lnTo>
                    <a:lnTo>
                      <a:pt x="3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53" name="Freeform 614"/>
              <p:cNvSpPr>
                <a:spLocks/>
              </p:cNvSpPr>
              <p:nvPr/>
            </p:nvSpPr>
            <p:spPr bwMode="auto">
              <a:xfrm>
                <a:off x="4461" y="13136"/>
                <a:ext cx="10" cy="9"/>
              </a:xfrm>
              <a:custGeom>
                <a:avLst/>
                <a:gdLst>
                  <a:gd name="T0" fmla="*/ 0 w 32"/>
                  <a:gd name="T1" fmla="*/ 0 h 17"/>
                  <a:gd name="T2" fmla="*/ 0 w 32"/>
                  <a:gd name="T3" fmla="*/ 1 h 17"/>
                  <a:gd name="T4" fmla="*/ 0 w 32"/>
                  <a:gd name="T5" fmla="*/ 1 h 17"/>
                  <a:gd name="T6" fmla="*/ 0 w 32"/>
                  <a:gd name="T7" fmla="*/ 1 h 17"/>
                  <a:gd name="T8" fmla="*/ 0 w 32"/>
                  <a:gd name="T9" fmla="*/ 1 h 17"/>
                  <a:gd name="T10" fmla="*/ 0 w 32"/>
                  <a:gd name="T11" fmla="*/ 1 h 17"/>
                  <a:gd name="T12" fmla="*/ 0 w 32"/>
                  <a:gd name="T13" fmla="*/ 1 h 17"/>
                  <a:gd name="T14" fmla="*/ 0 w 32"/>
                  <a:gd name="T15" fmla="*/ 1 h 17"/>
                  <a:gd name="T16" fmla="*/ 0 w 32"/>
                  <a:gd name="T17" fmla="*/ 1 h 17"/>
                  <a:gd name="T18" fmla="*/ 0 w 32"/>
                  <a:gd name="T19" fmla="*/ 1 h 17"/>
                  <a:gd name="T20" fmla="*/ 0 w 32"/>
                  <a:gd name="T21" fmla="*/ 1 h 17"/>
                  <a:gd name="T22" fmla="*/ 0 w 32"/>
                  <a:gd name="T23" fmla="*/ 1 h 17"/>
                  <a:gd name="T24" fmla="*/ 0 w 32"/>
                  <a:gd name="T25" fmla="*/ 0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
                  <a:gd name="T40" fmla="*/ 0 h 17"/>
                  <a:gd name="T41" fmla="*/ 32 w 32"/>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 h="17">
                    <a:moveTo>
                      <a:pt x="32" y="0"/>
                    </a:moveTo>
                    <a:lnTo>
                      <a:pt x="32" y="6"/>
                    </a:lnTo>
                    <a:lnTo>
                      <a:pt x="32" y="10"/>
                    </a:lnTo>
                    <a:lnTo>
                      <a:pt x="28" y="12"/>
                    </a:lnTo>
                    <a:lnTo>
                      <a:pt x="25" y="15"/>
                    </a:lnTo>
                    <a:lnTo>
                      <a:pt x="13" y="17"/>
                    </a:lnTo>
                    <a:lnTo>
                      <a:pt x="3" y="17"/>
                    </a:lnTo>
                    <a:lnTo>
                      <a:pt x="0" y="10"/>
                    </a:lnTo>
                    <a:lnTo>
                      <a:pt x="3" y="6"/>
                    </a:lnTo>
                    <a:lnTo>
                      <a:pt x="6" y="5"/>
                    </a:lnTo>
                    <a:lnTo>
                      <a:pt x="12" y="5"/>
                    </a:lnTo>
                    <a:lnTo>
                      <a:pt x="22" y="3"/>
                    </a:lnTo>
                    <a:lnTo>
                      <a:pt x="3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54" name="Freeform 615"/>
              <p:cNvSpPr>
                <a:spLocks/>
              </p:cNvSpPr>
              <p:nvPr/>
            </p:nvSpPr>
            <p:spPr bwMode="auto">
              <a:xfrm>
                <a:off x="4468" y="13111"/>
                <a:ext cx="11" cy="10"/>
              </a:xfrm>
              <a:custGeom>
                <a:avLst/>
                <a:gdLst>
                  <a:gd name="T0" fmla="*/ 0 w 31"/>
                  <a:gd name="T1" fmla="*/ 0 h 22"/>
                  <a:gd name="T2" fmla="*/ 0 w 31"/>
                  <a:gd name="T3" fmla="*/ 0 h 22"/>
                  <a:gd name="T4" fmla="*/ 0 w 31"/>
                  <a:gd name="T5" fmla="*/ 0 h 22"/>
                  <a:gd name="T6" fmla="*/ 0 w 31"/>
                  <a:gd name="T7" fmla="*/ 0 h 22"/>
                  <a:gd name="T8" fmla="*/ 0 w 31"/>
                  <a:gd name="T9" fmla="*/ 0 h 22"/>
                  <a:gd name="T10" fmla="*/ 0 w 31"/>
                  <a:gd name="T11" fmla="*/ 0 h 22"/>
                  <a:gd name="T12" fmla="*/ 0 w 31"/>
                  <a:gd name="T13" fmla="*/ 0 h 22"/>
                  <a:gd name="T14" fmla="*/ 0 w 31"/>
                  <a:gd name="T15" fmla="*/ 0 h 22"/>
                  <a:gd name="T16" fmla="*/ 0 w 31"/>
                  <a:gd name="T17" fmla="*/ 0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22"/>
                  <a:gd name="T29" fmla="*/ 31 w 31"/>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22">
                    <a:moveTo>
                      <a:pt x="31" y="4"/>
                    </a:moveTo>
                    <a:lnTo>
                      <a:pt x="28" y="22"/>
                    </a:lnTo>
                    <a:lnTo>
                      <a:pt x="16" y="17"/>
                    </a:lnTo>
                    <a:lnTo>
                      <a:pt x="6" y="15"/>
                    </a:lnTo>
                    <a:lnTo>
                      <a:pt x="2" y="13"/>
                    </a:lnTo>
                    <a:lnTo>
                      <a:pt x="0" y="11"/>
                    </a:lnTo>
                    <a:lnTo>
                      <a:pt x="0" y="7"/>
                    </a:lnTo>
                    <a:lnTo>
                      <a:pt x="6" y="0"/>
                    </a:lnTo>
                    <a:lnTo>
                      <a:pt x="3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55" name="Freeform 616"/>
              <p:cNvSpPr>
                <a:spLocks/>
              </p:cNvSpPr>
              <p:nvPr/>
            </p:nvSpPr>
            <p:spPr bwMode="auto">
              <a:xfrm>
                <a:off x="4475" y="13068"/>
                <a:ext cx="12" cy="23"/>
              </a:xfrm>
              <a:custGeom>
                <a:avLst/>
                <a:gdLst>
                  <a:gd name="T0" fmla="*/ 0 w 36"/>
                  <a:gd name="T1" fmla="*/ 0 h 45"/>
                  <a:gd name="T2" fmla="*/ 0 w 36"/>
                  <a:gd name="T3" fmla="*/ 0 h 45"/>
                  <a:gd name="T4" fmla="*/ 0 w 36"/>
                  <a:gd name="T5" fmla="*/ 1 h 45"/>
                  <a:gd name="T6" fmla="*/ 0 w 36"/>
                  <a:gd name="T7" fmla="*/ 1 h 45"/>
                  <a:gd name="T8" fmla="*/ 0 w 36"/>
                  <a:gd name="T9" fmla="*/ 1 h 45"/>
                  <a:gd name="T10" fmla="*/ 0 w 36"/>
                  <a:gd name="T11" fmla="*/ 1 h 45"/>
                  <a:gd name="T12" fmla="*/ 0 w 36"/>
                  <a:gd name="T13" fmla="*/ 1 h 45"/>
                  <a:gd name="T14" fmla="*/ 0 w 36"/>
                  <a:gd name="T15" fmla="*/ 1 h 45"/>
                  <a:gd name="T16" fmla="*/ 0 w 36"/>
                  <a:gd name="T17" fmla="*/ 1 h 45"/>
                  <a:gd name="T18" fmla="*/ 0 w 36"/>
                  <a:gd name="T19" fmla="*/ 1 h 45"/>
                  <a:gd name="T20" fmla="*/ 0 w 36"/>
                  <a:gd name="T21" fmla="*/ 1 h 45"/>
                  <a:gd name="T22" fmla="*/ 0 w 36"/>
                  <a:gd name="T23" fmla="*/ 1 h 45"/>
                  <a:gd name="T24" fmla="*/ 0 w 36"/>
                  <a:gd name="T25" fmla="*/ 1 h 45"/>
                  <a:gd name="T26" fmla="*/ 0 w 36"/>
                  <a:gd name="T27" fmla="*/ 1 h 45"/>
                  <a:gd name="T28" fmla="*/ 0 w 36"/>
                  <a:gd name="T29" fmla="*/ 0 h 4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
                  <a:gd name="T46" fmla="*/ 0 h 45"/>
                  <a:gd name="T47" fmla="*/ 36 w 36"/>
                  <a:gd name="T48" fmla="*/ 45 h 4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 h="45">
                    <a:moveTo>
                      <a:pt x="10" y="0"/>
                    </a:moveTo>
                    <a:lnTo>
                      <a:pt x="20" y="0"/>
                    </a:lnTo>
                    <a:lnTo>
                      <a:pt x="27" y="2"/>
                    </a:lnTo>
                    <a:lnTo>
                      <a:pt x="32" y="4"/>
                    </a:lnTo>
                    <a:lnTo>
                      <a:pt x="33" y="9"/>
                    </a:lnTo>
                    <a:lnTo>
                      <a:pt x="33" y="13"/>
                    </a:lnTo>
                    <a:lnTo>
                      <a:pt x="33" y="19"/>
                    </a:lnTo>
                    <a:lnTo>
                      <a:pt x="33" y="25"/>
                    </a:lnTo>
                    <a:lnTo>
                      <a:pt x="36" y="31"/>
                    </a:lnTo>
                    <a:lnTo>
                      <a:pt x="33" y="45"/>
                    </a:lnTo>
                    <a:lnTo>
                      <a:pt x="0" y="42"/>
                    </a:lnTo>
                    <a:lnTo>
                      <a:pt x="1" y="31"/>
                    </a:lnTo>
                    <a:lnTo>
                      <a:pt x="6" y="22"/>
                    </a:lnTo>
                    <a:lnTo>
                      <a:pt x="7" y="10"/>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56" name="Freeform 617"/>
              <p:cNvSpPr>
                <a:spLocks/>
              </p:cNvSpPr>
              <p:nvPr/>
            </p:nvSpPr>
            <p:spPr bwMode="auto">
              <a:xfrm>
                <a:off x="4481" y="13043"/>
                <a:ext cx="10" cy="8"/>
              </a:xfrm>
              <a:custGeom>
                <a:avLst/>
                <a:gdLst>
                  <a:gd name="T0" fmla="*/ 0 w 31"/>
                  <a:gd name="T1" fmla="*/ 0 h 16"/>
                  <a:gd name="T2" fmla="*/ 0 w 31"/>
                  <a:gd name="T3" fmla="*/ 1 h 16"/>
                  <a:gd name="T4" fmla="*/ 0 w 31"/>
                  <a:gd name="T5" fmla="*/ 1 h 16"/>
                  <a:gd name="T6" fmla="*/ 0 w 31"/>
                  <a:gd name="T7" fmla="*/ 1 h 16"/>
                  <a:gd name="T8" fmla="*/ 0 w 31"/>
                  <a:gd name="T9" fmla="*/ 1 h 16"/>
                  <a:gd name="T10" fmla="*/ 0 w 31"/>
                  <a:gd name="T11" fmla="*/ 1 h 16"/>
                  <a:gd name="T12" fmla="*/ 0 w 31"/>
                  <a:gd name="T13" fmla="*/ 1 h 16"/>
                  <a:gd name="T14" fmla="*/ 0 w 31"/>
                  <a:gd name="T15" fmla="*/ 0 h 16"/>
                  <a:gd name="T16" fmla="*/ 0 w 31"/>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16"/>
                  <a:gd name="T29" fmla="*/ 31 w 31"/>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16">
                    <a:moveTo>
                      <a:pt x="31" y="0"/>
                    </a:moveTo>
                    <a:lnTo>
                      <a:pt x="27" y="16"/>
                    </a:lnTo>
                    <a:lnTo>
                      <a:pt x="19" y="13"/>
                    </a:lnTo>
                    <a:lnTo>
                      <a:pt x="9" y="13"/>
                    </a:lnTo>
                    <a:lnTo>
                      <a:pt x="3" y="12"/>
                    </a:lnTo>
                    <a:lnTo>
                      <a:pt x="0" y="9"/>
                    </a:lnTo>
                    <a:lnTo>
                      <a:pt x="0" y="6"/>
                    </a:lnTo>
                    <a:lnTo>
                      <a:pt x="5" y="0"/>
                    </a:lnTo>
                    <a:lnTo>
                      <a:pt x="3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57" name="Freeform 618"/>
              <p:cNvSpPr>
                <a:spLocks/>
              </p:cNvSpPr>
              <p:nvPr/>
            </p:nvSpPr>
            <p:spPr bwMode="auto">
              <a:xfrm>
                <a:off x="4486" y="13019"/>
                <a:ext cx="7" cy="8"/>
              </a:xfrm>
              <a:custGeom>
                <a:avLst/>
                <a:gdLst>
                  <a:gd name="T0" fmla="*/ 0 w 19"/>
                  <a:gd name="T1" fmla="*/ 0 h 16"/>
                  <a:gd name="T2" fmla="*/ 0 w 19"/>
                  <a:gd name="T3" fmla="*/ 1 h 16"/>
                  <a:gd name="T4" fmla="*/ 0 w 19"/>
                  <a:gd name="T5" fmla="*/ 1 h 16"/>
                  <a:gd name="T6" fmla="*/ 0 w 19"/>
                  <a:gd name="T7" fmla="*/ 1 h 16"/>
                  <a:gd name="T8" fmla="*/ 0 w 19"/>
                  <a:gd name="T9" fmla="*/ 1 h 16"/>
                  <a:gd name="T10" fmla="*/ 0 w 19"/>
                  <a:gd name="T11" fmla="*/ 0 h 16"/>
                  <a:gd name="T12" fmla="*/ 0 w 19"/>
                  <a:gd name="T13" fmla="*/ 0 h 16"/>
                  <a:gd name="T14" fmla="*/ 0 60000 65536"/>
                  <a:gd name="T15" fmla="*/ 0 60000 65536"/>
                  <a:gd name="T16" fmla="*/ 0 60000 65536"/>
                  <a:gd name="T17" fmla="*/ 0 60000 65536"/>
                  <a:gd name="T18" fmla="*/ 0 60000 65536"/>
                  <a:gd name="T19" fmla="*/ 0 60000 65536"/>
                  <a:gd name="T20" fmla="*/ 0 60000 65536"/>
                  <a:gd name="T21" fmla="*/ 0 w 19"/>
                  <a:gd name="T22" fmla="*/ 0 h 16"/>
                  <a:gd name="T23" fmla="*/ 19 w 19"/>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6">
                    <a:moveTo>
                      <a:pt x="19" y="0"/>
                    </a:moveTo>
                    <a:lnTo>
                      <a:pt x="18" y="5"/>
                    </a:lnTo>
                    <a:lnTo>
                      <a:pt x="15" y="12"/>
                    </a:lnTo>
                    <a:lnTo>
                      <a:pt x="9" y="15"/>
                    </a:lnTo>
                    <a:lnTo>
                      <a:pt x="0" y="16"/>
                    </a:lnTo>
                    <a:lnTo>
                      <a:pt x="0" y="0"/>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58" name="Freeform 619"/>
              <p:cNvSpPr>
                <a:spLocks/>
              </p:cNvSpPr>
              <p:nvPr/>
            </p:nvSpPr>
            <p:spPr bwMode="auto">
              <a:xfrm>
                <a:off x="4493" y="12992"/>
                <a:ext cx="5" cy="11"/>
              </a:xfrm>
              <a:custGeom>
                <a:avLst/>
                <a:gdLst>
                  <a:gd name="T0" fmla="*/ 0 w 15"/>
                  <a:gd name="T1" fmla="*/ 0 h 22"/>
                  <a:gd name="T2" fmla="*/ 0 w 15"/>
                  <a:gd name="T3" fmla="*/ 1 h 22"/>
                  <a:gd name="T4" fmla="*/ 0 w 15"/>
                  <a:gd name="T5" fmla="*/ 1 h 22"/>
                  <a:gd name="T6" fmla="*/ 0 w 15"/>
                  <a:gd name="T7" fmla="*/ 1 h 22"/>
                  <a:gd name="T8" fmla="*/ 0 w 15"/>
                  <a:gd name="T9" fmla="*/ 1 h 22"/>
                  <a:gd name="T10" fmla="*/ 0 w 15"/>
                  <a:gd name="T11" fmla="*/ 1 h 22"/>
                  <a:gd name="T12" fmla="*/ 0 w 15"/>
                  <a:gd name="T13" fmla="*/ 0 h 22"/>
                  <a:gd name="T14" fmla="*/ 0 60000 65536"/>
                  <a:gd name="T15" fmla="*/ 0 60000 65536"/>
                  <a:gd name="T16" fmla="*/ 0 60000 65536"/>
                  <a:gd name="T17" fmla="*/ 0 60000 65536"/>
                  <a:gd name="T18" fmla="*/ 0 60000 65536"/>
                  <a:gd name="T19" fmla="*/ 0 60000 65536"/>
                  <a:gd name="T20" fmla="*/ 0 60000 65536"/>
                  <a:gd name="T21" fmla="*/ 0 w 15"/>
                  <a:gd name="T22" fmla="*/ 0 h 22"/>
                  <a:gd name="T23" fmla="*/ 15 w 15"/>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22">
                    <a:moveTo>
                      <a:pt x="15" y="0"/>
                    </a:moveTo>
                    <a:lnTo>
                      <a:pt x="11" y="22"/>
                    </a:lnTo>
                    <a:lnTo>
                      <a:pt x="0" y="22"/>
                    </a:lnTo>
                    <a:lnTo>
                      <a:pt x="2" y="14"/>
                    </a:lnTo>
                    <a:lnTo>
                      <a:pt x="6" y="9"/>
                    </a:lnTo>
                    <a:lnTo>
                      <a:pt x="11" y="3"/>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59" name="Freeform 620"/>
              <p:cNvSpPr>
                <a:spLocks/>
              </p:cNvSpPr>
              <p:nvPr/>
            </p:nvSpPr>
            <p:spPr bwMode="auto">
              <a:xfrm>
                <a:off x="4475" y="13159"/>
                <a:ext cx="10" cy="15"/>
              </a:xfrm>
              <a:custGeom>
                <a:avLst/>
                <a:gdLst>
                  <a:gd name="T0" fmla="*/ 0 w 29"/>
                  <a:gd name="T1" fmla="*/ 1 h 30"/>
                  <a:gd name="T2" fmla="*/ 0 w 29"/>
                  <a:gd name="T3" fmla="*/ 1 h 30"/>
                  <a:gd name="T4" fmla="*/ 0 w 29"/>
                  <a:gd name="T5" fmla="*/ 1 h 30"/>
                  <a:gd name="T6" fmla="*/ 0 w 29"/>
                  <a:gd name="T7" fmla="*/ 1 h 30"/>
                  <a:gd name="T8" fmla="*/ 0 w 29"/>
                  <a:gd name="T9" fmla="*/ 1 h 30"/>
                  <a:gd name="T10" fmla="*/ 0 w 29"/>
                  <a:gd name="T11" fmla="*/ 1 h 30"/>
                  <a:gd name="T12" fmla="*/ 0 w 29"/>
                  <a:gd name="T13" fmla="*/ 1 h 30"/>
                  <a:gd name="T14" fmla="*/ 0 w 29"/>
                  <a:gd name="T15" fmla="*/ 1 h 30"/>
                  <a:gd name="T16" fmla="*/ 0 w 29"/>
                  <a:gd name="T17" fmla="*/ 1 h 30"/>
                  <a:gd name="T18" fmla="*/ 0 w 29"/>
                  <a:gd name="T19" fmla="*/ 1 h 30"/>
                  <a:gd name="T20" fmla="*/ 0 w 29"/>
                  <a:gd name="T21" fmla="*/ 1 h 30"/>
                  <a:gd name="T22" fmla="*/ 0 w 29"/>
                  <a:gd name="T23" fmla="*/ 1 h 30"/>
                  <a:gd name="T24" fmla="*/ 0 w 29"/>
                  <a:gd name="T25" fmla="*/ 1 h 30"/>
                  <a:gd name="T26" fmla="*/ 0 w 29"/>
                  <a:gd name="T27" fmla="*/ 0 h 30"/>
                  <a:gd name="T28" fmla="*/ 0 w 29"/>
                  <a:gd name="T29" fmla="*/ 1 h 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
                  <a:gd name="T46" fmla="*/ 0 h 30"/>
                  <a:gd name="T47" fmla="*/ 29 w 29"/>
                  <a:gd name="T48" fmla="*/ 30 h 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 h="30">
                    <a:moveTo>
                      <a:pt x="29" y="2"/>
                    </a:moveTo>
                    <a:lnTo>
                      <a:pt x="25" y="5"/>
                    </a:lnTo>
                    <a:lnTo>
                      <a:pt x="22" y="12"/>
                    </a:lnTo>
                    <a:lnTo>
                      <a:pt x="17" y="17"/>
                    </a:lnTo>
                    <a:lnTo>
                      <a:pt x="16" y="22"/>
                    </a:lnTo>
                    <a:lnTo>
                      <a:pt x="8" y="29"/>
                    </a:lnTo>
                    <a:lnTo>
                      <a:pt x="0" y="30"/>
                    </a:lnTo>
                    <a:lnTo>
                      <a:pt x="4" y="25"/>
                    </a:lnTo>
                    <a:lnTo>
                      <a:pt x="7" y="21"/>
                    </a:lnTo>
                    <a:lnTo>
                      <a:pt x="8" y="16"/>
                    </a:lnTo>
                    <a:lnTo>
                      <a:pt x="10" y="11"/>
                    </a:lnTo>
                    <a:lnTo>
                      <a:pt x="10" y="5"/>
                    </a:lnTo>
                    <a:lnTo>
                      <a:pt x="14" y="2"/>
                    </a:lnTo>
                    <a:lnTo>
                      <a:pt x="19" y="0"/>
                    </a:lnTo>
                    <a:lnTo>
                      <a:pt x="29"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60" name="Freeform 621"/>
              <p:cNvSpPr>
                <a:spLocks/>
              </p:cNvSpPr>
              <p:nvPr/>
            </p:nvSpPr>
            <p:spPr bwMode="auto">
              <a:xfrm>
                <a:off x="4484" y="13113"/>
                <a:ext cx="14" cy="30"/>
              </a:xfrm>
              <a:custGeom>
                <a:avLst/>
                <a:gdLst>
                  <a:gd name="T0" fmla="*/ 0 w 43"/>
                  <a:gd name="T1" fmla="*/ 1 h 59"/>
                  <a:gd name="T2" fmla="*/ 0 w 43"/>
                  <a:gd name="T3" fmla="*/ 0 h 59"/>
                  <a:gd name="T4" fmla="*/ 0 w 43"/>
                  <a:gd name="T5" fmla="*/ 1 h 59"/>
                  <a:gd name="T6" fmla="*/ 0 w 43"/>
                  <a:gd name="T7" fmla="*/ 1 h 59"/>
                  <a:gd name="T8" fmla="*/ 0 w 43"/>
                  <a:gd name="T9" fmla="*/ 1 h 59"/>
                  <a:gd name="T10" fmla="*/ 0 w 43"/>
                  <a:gd name="T11" fmla="*/ 1 h 59"/>
                  <a:gd name="T12" fmla="*/ 0 w 43"/>
                  <a:gd name="T13" fmla="*/ 1 h 59"/>
                  <a:gd name="T14" fmla="*/ 0 w 43"/>
                  <a:gd name="T15" fmla="*/ 1 h 59"/>
                  <a:gd name="T16" fmla="*/ 0 w 43"/>
                  <a:gd name="T17" fmla="*/ 1 h 59"/>
                  <a:gd name="T18" fmla="*/ 0 w 43"/>
                  <a:gd name="T19" fmla="*/ 1 h 59"/>
                  <a:gd name="T20" fmla="*/ 0 w 43"/>
                  <a:gd name="T21" fmla="*/ 1 h 59"/>
                  <a:gd name="T22" fmla="*/ 0 w 43"/>
                  <a:gd name="T23" fmla="*/ 1 h 59"/>
                  <a:gd name="T24" fmla="*/ 0 w 43"/>
                  <a:gd name="T25" fmla="*/ 1 h 59"/>
                  <a:gd name="T26" fmla="*/ 0 w 43"/>
                  <a:gd name="T27" fmla="*/ 1 h 59"/>
                  <a:gd name="T28" fmla="*/ 0 w 43"/>
                  <a:gd name="T29" fmla="*/ 1 h 59"/>
                  <a:gd name="T30" fmla="*/ 0 w 43"/>
                  <a:gd name="T31" fmla="*/ 1 h 59"/>
                  <a:gd name="T32" fmla="*/ 0 w 43"/>
                  <a:gd name="T33" fmla="*/ 1 h 59"/>
                  <a:gd name="T34" fmla="*/ 0 w 43"/>
                  <a:gd name="T35" fmla="*/ 1 h 59"/>
                  <a:gd name="T36" fmla="*/ 0 w 43"/>
                  <a:gd name="T37" fmla="*/ 1 h 59"/>
                  <a:gd name="T38" fmla="*/ 0 w 43"/>
                  <a:gd name="T39" fmla="*/ 1 h 59"/>
                  <a:gd name="T40" fmla="*/ 0 w 43"/>
                  <a:gd name="T41" fmla="*/ 1 h 59"/>
                  <a:gd name="T42" fmla="*/ 0 w 43"/>
                  <a:gd name="T43" fmla="*/ 1 h 59"/>
                  <a:gd name="T44" fmla="*/ 0 w 43"/>
                  <a:gd name="T45" fmla="*/ 1 h 5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
                  <a:gd name="T70" fmla="*/ 0 h 59"/>
                  <a:gd name="T71" fmla="*/ 43 w 43"/>
                  <a:gd name="T72" fmla="*/ 59 h 5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 h="59">
                    <a:moveTo>
                      <a:pt x="16" y="1"/>
                    </a:moveTo>
                    <a:lnTo>
                      <a:pt x="24" y="0"/>
                    </a:lnTo>
                    <a:lnTo>
                      <a:pt x="33" y="3"/>
                    </a:lnTo>
                    <a:lnTo>
                      <a:pt x="38" y="5"/>
                    </a:lnTo>
                    <a:lnTo>
                      <a:pt x="42" y="11"/>
                    </a:lnTo>
                    <a:lnTo>
                      <a:pt x="43" y="16"/>
                    </a:lnTo>
                    <a:lnTo>
                      <a:pt x="43" y="22"/>
                    </a:lnTo>
                    <a:lnTo>
                      <a:pt x="40" y="28"/>
                    </a:lnTo>
                    <a:lnTo>
                      <a:pt x="38" y="36"/>
                    </a:lnTo>
                    <a:lnTo>
                      <a:pt x="33" y="39"/>
                    </a:lnTo>
                    <a:lnTo>
                      <a:pt x="30" y="45"/>
                    </a:lnTo>
                    <a:lnTo>
                      <a:pt x="26" y="49"/>
                    </a:lnTo>
                    <a:lnTo>
                      <a:pt x="23" y="55"/>
                    </a:lnTo>
                    <a:lnTo>
                      <a:pt x="14" y="59"/>
                    </a:lnTo>
                    <a:lnTo>
                      <a:pt x="1" y="55"/>
                    </a:lnTo>
                    <a:lnTo>
                      <a:pt x="0" y="46"/>
                    </a:lnTo>
                    <a:lnTo>
                      <a:pt x="1" y="39"/>
                    </a:lnTo>
                    <a:lnTo>
                      <a:pt x="2" y="33"/>
                    </a:lnTo>
                    <a:lnTo>
                      <a:pt x="5" y="26"/>
                    </a:lnTo>
                    <a:lnTo>
                      <a:pt x="8" y="20"/>
                    </a:lnTo>
                    <a:lnTo>
                      <a:pt x="11" y="13"/>
                    </a:lnTo>
                    <a:lnTo>
                      <a:pt x="14" y="7"/>
                    </a:lnTo>
                    <a:lnTo>
                      <a:pt x="16"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61" name="Freeform 622"/>
              <p:cNvSpPr>
                <a:spLocks/>
              </p:cNvSpPr>
              <p:nvPr/>
            </p:nvSpPr>
            <p:spPr bwMode="auto">
              <a:xfrm>
                <a:off x="4496" y="13077"/>
                <a:ext cx="14" cy="19"/>
              </a:xfrm>
              <a:custGeom>
                <a:avLst/>
                <a:gdLst>
                  <a:gd name="T0" fmla="*/ 0 w 42"/>
                  <a:gd name="T1" fmla="*/ 1 h 38"/>
                  <a:gd name="T2" fmla="*/ 0 w 42"/>
                  <a:gd name="T3" fmla="*/ 1 h 38"/>
                  <a:gd name="T4" fmla="*/ 0 w 42"/>
                  <a:gd name="T5" fmla="*/ 1 h 38"/>
                  <a:gd name="T6" fmla="*/ 0 w 42"/>
                  <a:gd name="T7" fmla="*/ 1 h 38"/>
                  <a:gd name="T8" fmla="*/ 0 w 42"/>
                  <a:gd name="T9" fmla="*/ 1 h 38"/>
                  <a:gd name="T10" fmla="*/ 0 w 42"/>
                  <a:gd name="T11" fmla="*/ 1 h 38"/>
                  <a:gd name="T12" fmla="*/ 0 w 42"/>
                  <a:gd name="T13" fmla="*/ 1 h 38"/>
                  <a:gd name="T14" fmla="*/ 0 w 42"/>
                  <a:gd name="T15" fmla="*/ 1 h 38"/>
                  <a:gd name="T16" fmla="*/ 0 w 42"/>
                  <a:gd name="T17" fmla="*/ 1 h 38"/>
                  <a:gd name="T18" fmla="*/ 0 w 42"/>
                  <a:gd name="T19" fmla="*/ 0 h 38"/>
                  <a:gd name="T20" fmla="*/ 0 w 42"/>
                  <a:gd name="T21" fmla="*/ 1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38"/>
                  <a:gd name="T35" fmla="*/ 42 w 42"/>
                  <a:gd name="T36" fmla="*/ 38 h 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38">
                    <a:moveTo>
                      <a:pt x="42" y="6"/>
                    </a:moveTo>
                    <a:lnTo>
                      <a:pt x="32" y="38"/>
                    </a:lnTo>
                    <a:lnTo>
                      <a:pt x="19" y="37"/>
                    </a:lnTo>
                    <a:lnTo>
                      <a:pt x="12" y="36"/>
                    </a:lnTo>
                    <a:lnTo>
                      <a:pt x="6" y="31"/>
                    </a:lnTo>
                    <a:lnTo>
                      <a:pt x="3" y="28"/>
                    </a:lnTo>
                    <a:lnTo>
                      <a:pt x="0" y="21"/>
                    </a:lnTo>
                    <a:lnTo>
                      <a:pt x="0" y="14"/>
                    </a:lnTo>
                    <a:lnTo>
                      <a:pt x="0" y="7"/>
                    </a:lnTo>
                    <a:lnTo>
                      <a:pt x="2" y="0"/>
                    </a:lnTo>
                    <a:lnTo>
                      <a:pt x="4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62" name="Freeform 623"/>
              <p:cNvSpPr>
                <a:spLocks/>
              </p:cNvSpPr>
              <p:nvPr/>
            </p:nvSpPr>
            <p:spPr bwMode="auto">
              <a:xfrm>
                <a:off x="4503" y="13042"/>
                <a:ext cx="7" cy="20"/>
              </a:xfrm>
              <a:custGeom>
                <a:avLst/>
                <a:gdLst>
                  <a:gd name="T0" fmla="*/ 0 w 21"/>
                  <a:gd name="T1" fmla="*/ 0 h 40"/>
                  <a:gd name="T2" fmla="*/ 0 w 21"/>
                  <a:gd name="T3" fmla="*/ 1 h 40"/>
                  <a:gd name="T4" fmla="*/ 0 w 21"/>
                  <a:gd name="T5" fmla="*/ 1 h 40"/>
                  <a:gd name="T6" fmla="*/ 0 w 21"/>
                  <a:gd name="T7" fmla="*/ 1 h 40"/>
                  <a:gd name="T8" fmla="*/ 0 w 21"/>
                  <a:gd name="T9" fmla="*/ 1 h 40"/>
                  <a:gd name="T10" fmla="*/ 0 w 21"/>
                  <a:gd name="T11" fmla="*/ 1 h 40"/>
                  <a:gd name="T12" fmla="*/ 0 w 21"/>
                  <a:gd name="T13" fmla="*/ 1 h 40"/>
                  <a:gd name="T14" fmla="*/ 0 w 21"/>
                  <a:gd name="T15" fmla="*/ 1 h 40"/>
                  <a:gd name="T16" fmla="*/ 0 w 21"/>
                  <a:gd name="T17" fmla="*/ 1 h 40"/>
                  <a:gd name="T18" fmla="*/ 0 w 21"/>
                  <a:gd name="T19" fmla="*/ 1 h 40"/>
                  <a:gd name="T20" fmla="*/ 0 w 21"/>
                  <a:gd name="T21" fmla="*/ 1 h 40"/>
                  <a:gd name="T22" fmla="*/ 0 w 21"/>
                  <a:gd name="T23" fmla="*/ 1 h 40"/>
                  <a:gd name="T24" fmla="*/ 0 w 21"/>
                  <a:gd name="T25" fmla="*/ 1 h 40"/>
                  <a:gd name="T26" fmla="*/ 0 w 21"/>
                  <a:gd name="T27" fmla="*/ 1 h 40"/>
                  <a:gd name="T28" fmla="*/ 0 w 21"/>
                  <a:gd name="T29" fmla="*/ 0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
                  <a:gd name="T46" fmla="*/ 0 h 40"/>
                  <a:gd name="T47" fmla="*/ 21 w 21"/>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 h="40">
                    <a:moveTo>
                      <a:pt x="14" y="0"/>
                    </a:moveTo>
                    <a:lnTo>
                      <a:pt x="21" y="6"/>
                    </a:lnTo>
                    <a:lnTo>
                      <a:pt x="20" y="17"/>
                    </a:lnTo>
                    <a:lnTo>
                      <a:pt x="17" y="22"/>
                    </a:lnTo>
                    <a:lnTo>
                      <a:pt x="16" y="28"/>
                    </a:lnTo>
                    <a:lnTo>
                      <a:pt x="14" y="34"/>
                    </a:lnTo>
                    <a:lnTo>
                      <a:pt x="14" y="40"/>
                    </a:lnTo>
                    <a:lnTo>
                      <a:pt x="5" y="37"/>
                    </a:lnTo>
                    <a:lnTo>
                      <a:pt x="1" y="34"/>
                    </a:lnTo>
                    <a:lnTo>
                      <a:pt x="0" y="28"/>
                    </a:lnTo>
                    <a:lnTo>
                      <a:pt x="1" y="24"/>
                    </a:lnTo>
                    <a:lnTo>
                      <a:pt x="2" y="17"/>
                    </a:lnTo>
                    <a:lnTo>
                      <a:pt x="7" y="10"/>
                    </a:lnTo>
                    <a:lnTo>
                      <a:pt x="10" y="4"/>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63" name="Freeform 624"/>
              <p:cNvSpPr>
                <a:spLocks/>
              </p:cNvSpPr>
              <p:nvPr/>
            </p:nvSpPr>
            <p:spPr bwMode="auto">
              <a:xfrm>
                <a:off x="4076" y="12868"/>
                <a:ext cx="395" cy="220"/>
              </a:xfrm>
              <a:custGeom>
                <a:avLst/>
                <a:gdLst>
                  <a:gd name="T0" fmla="*/ 0 w 1186"/>
                  <a:gd name="T1" fmla="*/ 0 h 442"/>
                  <a:gd name="T2" fmla="*/ 0 w 1186"/>
                  <a:gd name="T3" fmla="*/ 0 h 442"/>
                  <a:gd name="T4" fmla="*/ 0 w 1186"/>
                  <a:gd name="T5" fmla="*/ 0 h 442"/>
                  <a:gd name="T6" fmla="*/ 0 w 1186"/>
                  <a:gd name="T7" fmla="*/ 0 h 442"/>
                  <a:gd name="T8" fmla="*/ 0 w 1186"/>
                  <a:gd name="T9" fmla="*/ 0 h 442"/>
                  <a:gd name="T10" fmla="*/ 0 w 1186"/>
                  <a:gd name="T11" fmla="*/ 0 h 442"/>
                  <a:gd name="T12" fmla="*/ 0 w 1186"/>
                  <a:gd name="T13" fmla="*/ 0 h 442"/>
                  <a:gd name="T14" fmla="*/ 0 w 1186"/>
                  <a:gd name="T15" fmla="*/ 0 h 442"/>
                  <a:gd name="T16" fmla="*/ 0 w 1186"/>
                  <a:gd name="T17" fmla="*/ 0 h 442"/>
                  <a:gd name="T18" fmla="*/ 0 w 1186"/>
                  <a:gd name="T19" fmla="*/ 0 h 442"/>
                  <a:gd name="T20" fmla="*/ 0 w 1186"/>
                  <a:gd name="T21" fmla="*/ 0 h 442"/>
                  <a:gd name="T22" fmla="*/ 0 w 1186"/>
                  <a:gd name="T23" fmla="*/ 0 h 442"/>
                  <a:gd name="T24" fmla="*/ 0 w 1186"/>
                  <a:gd name="T25" fmla="*/ 0 h 442"/>
                  <a:gd name="T26" fmla="*/ 0 w 1186"/>
                  <a:gd name="T27" fmla="*/ 0 h 442"/>
                  <a:gd name="T28" fmla="*/ 0 w 1186"/>
                  <a:gd name="T29" fmla="*/ 0 h 442"/>
                  <a:gd name="T30" fmla="*/ 0 w 1186"/>
                  <a:gd name="T31" fmla="*/ 0 h 442"/>
                  <a:gd name="T32" fmla="*/ 0 w 1186"/>
                  <a:gd name="T33" fmla="*/ 0 h 442"/>
                  <a:gd name="T34" fmla="*/ 0 w 1186"/>
                  <a:gd name="T35" fmla="*/ 0 h 442"/>
                  <a:gd name="T36" fmla="*/ 0 w 1186"/>
                  <a:gd name="T37" fmla="*/ 0 h 442"/>
                  <a:gd name="T38" fmla="*/ 0 w 1186"/>
                  <a:gd name="T39" fmla="*/ 0 h 442"/>
                  <a:gd name="T40" fmla="*/ 0 w 1186"/>
                  <a:gd name="T41" fmla="*/ 0 h 442"/>
                  <a:gd name="T42" fmla="*/ 0 w 1186"/>
                  <a:gd name="T43" fmla="*/ 0 h 442"/>
                  <a:gd name="T44" fmla="*/ 0 w 1186"/>
                  <a:gd name="T45" fmla="*/ 0 h 442"/>
                  <a:gd name="T46" fmla="*/ 0 w 1186"/>
                  <a:gd name="T47" fmla="*/ 0 h 442"/>
                  <a:gd name="T48" fmla="*/ 0 w 1186"/>
                  <a:gd name="T49" fmla="*/ 0 h 442"/>
                  <a:gd name="T50" fmla="*/ 0 w 1186"/>
                  <a:gd name="T51" fmla="*/ 0 h 442"/>
                  <a:gd name="T52" fmla="*/ 0 w 1186"/>
                  <a:gd name="T53" fmla="*/ 0 h 442"/>
                  <a:gd name="T54" fmla="*/ 0 w 1186"/>
                  <a:gd name="T55" fmla="*/ 0 h 442"/>
                  <a:gd name="T56" fmla="*/ 0 w 1186"/>
                  <a:gd name="T57" fmla="*/ 0 h 442"/>
                  <a:gd name="T58" fmla="*/ 0 w 1186"/>
                  <a:gd name="T59" fmla="*/ 0 h 442"/>
                  <a:gd name="T60" fmla="*/ 0 w 1186"/>
                  <a:gd name="T61" fmla="*/ 0 h 442"/>
                  <a:gd name="T62" fmla="*/ 0 w 1186"/>
                  <a:gd name="T63" fmla="*/ 0 h 442"/>
                  <a:gd name="T64" fmla="*/ 0 w 1186"/>
                  <a:gd name="T65" fmla="*/ 0 h 442"/>
                  <a:gd name="T66" fmla="*/ 0 w 1186"/>
                  <a:gd name="T67" fmla="*/ 0 h 442"/>
                  <a:gd name="T68" fmla="*/ 0 w 1186"/>
                  <a:gd name="T69" fmla="*/ 0 h 442"/>
                  <a:gd name="T70" fmla="*/ 0 w 1186"/>
                  <a:gd name="T71" fmla="*/ 0 h 442"/>
                  <a:gd name="T72" fmla="*/ 0 w 1186"/>
                  <a:gd name="T73" fmla="*/ 0 h 442"/>
                  <a:gd name="T74" fmla="*/ 0 w 1186"/>
                  <a:gd name="T75" fmla="*/ 0 h 442"/>
                  <a:gd name="T76" fmla="*/ 0 w 1186"/>
                  <a:gd name="T77" fmla="*/ 0 h 442"/>
                  <a:gd name="T78" fmla="*/ 0 w 1186"/>
                  <a:gd name="T79" fmla="*/ 0 h 442"/>
                  <a:gd name="T80" fmla="*/ 0 w 1186"/>
                  <a:gd name="T81" fmla="*/ 0 h 442"/>
                  <a:gd name="T82" fmla="*/ 0 w 1186"/>
                  <a:gd name="T83" fmla="*/ 0 h 442"/>
                  <a:gd name="T84" fmla="*/ 0 w 1186"/>
                  <a:gd name="T85" fmla="*/ 0 h 442"/>
                  <a:gd name="T86" fmla="*/ 0 w 1186"/>
                  <a:gd name="T87" fmla="*/ 0 h 442"/>
                  <a:gd name="T88" fmla="*/ 0 w 1186"/>
                  <a:gd name="T89" fmla="*/ 0 h 442"/>
                  <a:gd name="T90" fmla="*/ 0 w 1186"/>
                  <a:gd name="T91" fmla="*/ 0 h 442"/>
                  <a:gd name="T92" fmla="*/ 0 w 1186"/>
                  <a:gd name="T93" fmla="*/ 0 h 44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86"/>
                  <a:gd name="T142" fmla="*/ 0 h 442"/>
                  <a:gd name="T143" fmla="*/ 1186 w 1186"/>
                  <a:gd name="T144" fmla="*/ 442 h 44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86" h="442">
                    <a:moveTo>
                      <a:pt x="159" y="373"/>
                    </a:moveTo>
                    <a:lnTo>
                      <a:pt x="22" y="295"/>
                    </a:lnTo>
                    <a:lnTo>
                      <a:pt x="9" y="272"/>
                    </a:lnTo>
                    <a:lnTo>
                      <a:pt x="3" y="253"/>
                    </a:lnTo>
                    <a:lnTo>
                      <a:pt x="0" y="234"/>
                    </a:lnTo>
                    <a:lnTo>
                      <a:pt x="3" y="218"/>
                    </a:lnTo>
                    <a:lnTo>
                      <a:pt x="6" y="202"/>
                    </a:lnTo>
                    <a:lnTo>
                      <a:pt x="13" y="189"/>
                    </a:lnTo>
                    <a:lnTo>
                      <a:pt x="20" y="175"/>
                    </a:lnTo>
                    <a:lnTo>
                      <a:pt x="29" y="163"/>
                    </a:lnTo>
                    <a:lnTo>
                      <a:pt x="41" y="142"/>
                    </a:lnTo>
                    <a:lnTo>
                      <a:pt x="58" y="125"/>
                    </a:lnTo>
                    <a:lnTo>
                      <a:pt x="77" y="109"/>
                    </a:lnTo>
                    <a:lnTo>
                      <a:pt x="98" y="97"/>
                    </a:lnTo>
                    <a:lnTo>
                      <a:pt x="117" y="84"/>
                    </a:lnTo>
                    <a:lnTo>
                      <a:pt x="137" y="74"/>
                    </a:lnTo>
                    <a:lnTo>
                      <a:pt x="156" y="64"/>
                    </a:lnTo>
                    <a:lnTo>
                      <a:pt x="174" y="53"/>
                    </a:lnTo>
                    <a:lnTo>
                      <a:pt x="232" y="21"/>
                    </a:lnTo>
                    <a:lnTo>
                      <a:pt x="300" y="5"/>
                    </a:lnTo>
                    <a:lnTo>
                      <a:pt x="367" y="0"/>
                    </a:lnTo>
                    <a:lnTo>
                      <a:pt x="434" y="5"/>
                    </a:lnTo>
                    <a:lnTo>
                      <a:pt x="493" y="14"/>
                    </a:lnTo>
                    <a:lnTo>
                      <a:pt x="538" y="26"/>
                    </a:lnTo>
                    <a:lnTo>
                      <a:pt x="566" y="33"/>
                    </a:lnTo>
                    <a:lnTo>
                      <a:pt x="573" y="36"/>
                    </a:lnTo>
                    <a:lnTo>
                      <a:pt x="561" y="30"/>
                    </a:lnTo>
                    <a:lnTo>
                      <a:pt x="569" y="31"/>
                    </a:lnTo>
                    <a:lnTo>
                      <a:pt x="586" y="34"/>
                    </a:lnTo>
                    <a:lnTo>
                      <a:pt x="614" y="42"/>
                    </a:lnTo>
                    <a:lnTo>
                      <a:pt x="645" y="51"/>
                    </a:lnTo>
                    <a:lnTo>
                      <a:pt x="675" y="63"/>
                    </a:lnTo>
                    <a:lnTo>
                      <a:pt x="703" y="72"/>
                    </a:lnTo>
                    <a:lnTo>
                      <a:pt x="725" y="83"/>
                    </a:lnTo>
                    <a:lnTo>
                      <a:pt x="737" y="85"/>
                    </a:lnTo>
                    <a:lnTo>
                      <a:pt x="750" y="87"/>
                    </a:lnTo>
                    <a:lnTo>
                      <a:pt x="764" y="87"/>
                    </a:lnTo>
                    <a:lnTo>
                      <a:pt x="779" y="88"/>
                    </a:lnTo>
                    <a:lnTo>
                      <a:pt x="792" y="87"/>
                    </a:lnTo>
                    <a:lnTo>
                      <a:pt x="808" y="87"/>
                    </a:lnTo>
                    <a:lnTo>
                      <a:pt x="821" y="88"/>
                    </a:lnTo>
                    <a:lnTo>
                      <a:pt x="838" y="90"/>
                    </a:lnTo>
                    <a:lnTo>
                      <a:pt x="865" y="94"/>
                    </a:lnTo>
                    <a:lnTo>
                      <a:pt x="896" y="100"/>
                    </a:lnTo>
                    <a:lnTo>
                      <a:pt x="927" y="104"/>
                    </a:lnTo>
                    <a:lnTo>
                      <a:pt x="957" y="109"/>
                    </a:lnTo>
                    <a:lnTo>
                      <a:pt x="987" y="115"/>
                    </a:lnTo>
                    <a:lnTo>
                      <a:pt x="1017" y="121"/>
                    </a:lnTo>
                    <a:lnTo>
                      <a:pt x="1047" y="127"/>
                    </a:lnTo>
                    <a:lnTo>
                      <a:pt x="1076" y="136"/>
                    </a:lnTo>
                    <a:lnTo>
                      <a:pt x="1089" y="142"/>
                    </a:lnTo>
                    <a:lnTo>
                      <a:pt x="1104" y="148"/>
                    </a:lnTo>
                    <a:lnTo>
                      <a:pt x="1117" y="156"/>
                    </a:lnTo>
                    <a:lnTo>
                      <a:pt x="1131" y="163"/>
                    </a:lnTo>
                    <a:lnTo>
                      <a:pt x="1145" y="171"/>
                    </a:lnTo>
                    <a:lnTo>
                      <a:pt x="1158" y="179"/>
                    </a:lnTo>
                    <a:lnTo>
                      <a:pt x="1171" y="187"/>
                    </a:lnTo>
                    <a:lnTo>
                      <a:pt x="1184" y="195"/>
                    </a:lnTo>
                    <a:lnTo>
                      <a:pt x="1186" y="212"/>
                    </a:lnTo>
                    <a:lnTo>
                      <a:pt x="1186" y="229"/>
                    </a:lnTo>
                    <a:lnTo>
                      <a:pt x="1181" y="246"/>
                    </a:lnTo>
                    <a:lnTo>
                      <a:pt x="1175" y="263"/>
                    </a:lnTo>
                    <a:lnTo>
                      <a:pt x="1164" y="278"/>
                    </a:lnTo>
                    <a:lnTo>
                      <a:pt x="1150" y="294"/>
                    </a:lnTo>
                    <a:lnTo>
                      <a:pt x="1131" y="308"/>
                    </a:lnTo>
                    <a:lnTo>
                      <a:pt x="1109" y="322"/>
                    </a:lnTo>
                    <a:lnTo>
                      <a:pt x="1090" y="328"/>
                    </a:lnTo>
                    <a:lnTo>
                      <a:pt x="1071" y="334"/>
                    </a:lnTo>
                    <a:lnTo>
                      <a:pt x="1052" y="337"/>
                    </a:lnTo>
                    <a:lnTo>
                      <a:pt x="1033" y="341"/>
                    </a:lnTo>
                    <a:lnTo>
                      <a:pt x="1013" y="343"/>
                    </a:lnTo>
                    <a:lnTo>
                      <a:pt x="993" y="344"/>
                    </a:lnTo>
                    <a:lnTo>
                      <a:pt x="974" y="343"/>
                    </a:lnTo>
                    <a:lnTo>
                      <a:pt x="956" y="343"/>
                    </a:lnTo>
                    <a:lnTo>
                      <a:pt x="943" y="350"/>
                    </a:lnTo>
                    <a:lnTo>
                      <a:pt x="934" y="358"/>
                    </a:lnTo>
                    <a:lnTo>
                      <a:pt x="924" y="366"/>
                    </a:lnTo>
                    <a:lnTo>
                      <a:pt x="915" y="373"/>
                    </a:lnTo>
                    <a:lnTo>
                      <a:pt x="893" y="387"/>
                    </a:lnTo>
                    <a:lnTo>
                      <a:pt x="868" y="400"/>
                    </a:lnTo>
                    <a:lnTo>
                      <a:pt x="840" y="409"/>
                    </a:lnTo>
                    <a:lnTo>
                      <a:pt x="813" y="419"/>
                    </a:lnTo>
                    <a:lnTo>
                      <a:pt x="781" y="424"/>
                    </a:lnTo>
                    <a:lnTo>
                      <a:pt x="750" y="429"/>
                    </a:lnTo>
                    <a:lnTo>
                      <a:pt x="719" y="432"/>
                    </a:lnTo>
                    <a:lnTo>
                      <a:pt x="688" y="436"/>
                    </a:lnTo>
                    <a:lnTo>
                      <a:pt x="582" y="440"/>
                    </a:lnTo>
                    <a:lnTo>
                      <a:pt x="514" y="442"/>
                    </a:lnTo>
                    <a:lnTo>
                      <a:pt x="474" y="439"/>
                    </a:lnTo>
                    <a:lnTo>
                      <a:pt x="444" y="433"/>
                    </a:lnTo>
                    <a:lnTo>
                      <a:pt x="411" y="423"/>
                    </a:lnTo>
                    <a:lnTo>
                      <a:pt x="361" y="410"/>
                    </a:lnTo>
                    <a:lnTo>
                      <a:pt x="282" y="393"/>
                    </a:lnTo>
                    <a:lnTo>
                      <a:pt x="159" y="3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64" name="Freeform 625"/>
              <p:cNvSpPr>
                <a:spLocks/>
              </p:cNvSpPr>
              <p:nvPr/>
            </p:nvSpPr>
            <p:spPr bwMode="auto">
              <a:xfrm>
                <a:off x="4345" y="12926"/>
                <a:ext cx="30" cy="11"/>
              </a:xfrm>
              <a:custGeom>
                <a:avLst/>
                <a:gdLst>
                  <a:gd name="T0" fmla="*/ 0 w 91"/>
                  <a:gd name="T1" fmla="*/ 1 h 21"/>
                  <a:gd name="T2" fmla="*/ 0 w 91"/>
                  <a:gd name="T3" fmla="*/ 1 h 21"/>
                  <a:gd name="T4" fmla="*/ 0 w 91"/>
                  <a:gd name="T5" fmla="*/ 0 h 21"/>
                  <a:gd name="T6" fmla="*/ 0 w 91"/>
                  <a:gd name="T7" fmla="*/ 0 h 21"/>
                  <a:gd name="T8" fmla="*/ 0 w 91"/>
                  <a:gd name="T9" fmla="*/ 1 h 21"/>
                  <a:gd name="T10" fmla="*/ 0 w 91"/>
                  <a:gd name="T11" fmla="*/ 1 h 21"/>
                  <a:gd name="T12" fmla="*/ 0 w 91"/>
                  <a:gd name="T13" fmla="*/ 1 h 21"/>
                  <a:gd name="T14" fmla="*/ 0 w 91"/>
                  <a:gd name="T15" fmla="*/ 1 h 21"/>
                  <a:gd name="T16" fmla="*/ 0 w 91"/>
                  <a:gd name="T17" fmla="*/ 1 h 21"/>
                  <a:gd name="T18" fmla="*/ 0 w 91"/>
                  <a:gd name="T19" fmla="*/ 1 h 21"/>
                  <a:gd name="T20" fmla="*/ 0 w 91"/>
                  <a:gd name="T21" fmla="*/ 1 h 21"/>
                  <a:gd name="T22" fmla="*/ 0 w 91"/>
                  <a:gd name="T23" fmla="*/ 1 h 21"/>
                  <a:gd name="T24" fmla="*/ 0 w 91"/>
                  <a:gd name="T25" fmla="*/ 1 h 21"/>
                  <a:gd name="T26" fmla="*/ 0 w 91"/>
                  <a:gd name="T27" fmla="*/ 1 h 21"/>
                  <a:gd name="T28" fmla="*/ 0 w 91"/>
                  <a:gd name="T29" fmla="*/ 1 h 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1"/>
                  <a:gd name="T46" fmla="*/ 0 h 21"/>
                  <a:gd name="T47" fmla="*/ 91 w 91"/>
                  <a:gd name="T48" fmla="*/ 21 h 2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1" h="21">
                    <a:moveTo>
                      <a:pt x="86" y="21"/>
                    </a:moveTo>
                    <a:lnTo>
                      <a:pt x="0" y="2"/>
                    </a:lnTo>
                    <a:lnTo>
                      <a:pt x="4" y="0"/>
                    </a:lnTo>
                    <a:lnTo>
                      <a:pt x="13" y="0"/>
                    </a:lnTo>
                    <a:lnTo>
                      <a:pt x="23" y="2"/>
                    </a:lnTo>
                    <a:lnTo>
                      <a:pt x="33" y="3"/>
                    </a:lnTo>
                    <a:lnTo>
                      <a:pt x="45" y="6"/>
                    </a:lnTo>
                    <a:lnTo>
                      <a:pt x="55" y="7"/>
                    </a:lnTo>
                    <a:lnTo>
                      <a:pt x="67" y="9"/>
                    </a:lnTo>
                    <a:lnTo>
                      <a:pt x="77" y="10"/>
                    </a:lnTo>
                    <a:lnTo>
                      <a:pt x="91" y="12"/>
                    </a:lnTo>
                    <a:lnTo>
                      <a:pt x="89" y="15"/>
                    </a:lnTo>
                    <a:lnTo>
                      <a:pt x="88" y="17"/>
                    </a:lnTo>
                    <a:lnTo>
                      <a:pt x="85" y="18"/>
                    </a:lnTo>
                    <a:lnTo>
                      <a:pt x="86"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65" name="Freeform 626"/>
              <p:cNvSpPr>
                <a:spLocks/>
              </p:cNvSpPr>
              <p:nvPr/>
            </p:nvSpPr>
            <p:spPr bwMode="auto">
              <a:xfrm>
                <a:off x="4340" y="12931"/>
                <a:ext cx="31" cy="13"/>
              </a:xfrm>
              <a:custGeom>
                <a:avLst/>
                <a:gdLst>
                  <a:gd name="T0" fmla="*/ 0 w 94"/>
                  <a:gd name="T1" fmla="*/ 0 h 27"/>
                  <a:gd name="T2" fmla="*/ 0 w 94"/>
                  <a:gd name="T3" fmla="*/ 0 h 27"/>
                  <a:gd name="T4" fmla="*/ 0 w 94"/>
                  <a:gd name="T5" fmla="*/ 0 h 27"/>
                  <a:gd name="T6" fmla="*/ 0 w 94"/>
                  <a:gd name="T7" fmla="*/ 0 h 27"/>
                  <a:gd name="T8" fmla="*/ 0 w 94"/>
                  <a:gd name="T9" fmla="*/ 0 h 27"/>
                  <a:gd name="T10" fmla="*/ 0 w 94"/>
                  <a:gd name="T11" fmla="*/ 0 h 27"/>
                  <a:gd name="T12" fmla="*/ 0 w 94"/>
                  <a:gd name="T13" fmla="*/ 0 h 27"/>
                  <a:gd name="T14" fmla="*/ 0 w 94"/>
                  <a:gd name="T15" fmla="*/ 0 h 27"/>
                  <a:gd name="T16" fmla="*/ 0 60000 65536"/>
                  <a:gd name="T17" fmla="*/ 0 60000 65536"/>
                  <a:gd name="T18" fmla="*/ 0 60000 65536"/>
                  <a:gd name="T19" fmla="*/ 0 60000 65536"/>
                  <a:gd name="T20" fmla="*/ 0 60000 65536"/>
                  <a:gd name="T21" fmla="*/ 0 60000 65536"/>
                  <a:gd name="T22" fmla="*/ 0 60000 65536"/>
                  <a:gd name="T23" fmla="*/ 0 60000 65536"/>
                  <a:gd name="T24" fmla="*/ 0 w 94"/>
                  <a:gd name="T25" fmla="*/ 0 h 27"/>
                  <a:gd name="T26" fmla="*/ 94 w 94"/>
                  <a:gd name="T27" fmla="*/ 27 h 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4" h="27">
                    <a:moveTo>
                      <a:pt x="89" y="27"/>
                    </a:moveTo>
                    <a:lnTo>
                      <a:pt x="0" y="8"/>
                    </a:lnTo>
                    <a:lnTo>
                      <a:pt x="5" y="0"/>
                    </a:lnTo>
                    <a:lnTo>
                      <a:pt x="15" y="0"/>
                    </a:lnTo>
                    <a:lnTo>
                      <a:pt x="27" y="1"/>
                    </a:lnTo>
                    <a:lnTo>
                      <a:pt x="38" y="2"/>
                    </a:lnTo>
                    <a:lnTo>
                      <a:pt x="94" y="18"/>
                    </a:lnTo>
                    <a:lnTo>
                      <a:pt x="89"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66" name="Freeform 627"/>
              <p:cNvSpPr>
                <a:spLocks/>
              </p:cNvSpPr>
              <p:nvPr/>
            </p:nvSpPr>
            <p:spPr bwMode="auto">
              <a:xfrm>
                <a:off x="4097" y="12888"/>
                <a:ext cx="349" cy="184"/>
              </a:xfrm>
              <a:custGeom>
                <a:avLst/>
                <a:gdLst>
                  <a:gd name="T0" fmla="*/ 0 w 1049"/>
                  <a:gd name="T1" fmla="*/ 1 h 367"/>
                  <a:gd name="T2" fmla="*/ 0 w 1049"/>
                  <a:gd name="T3" fmla="*/ 1 h 367"/>
                  <a:gd name="T4" fmla="*/ 0 w 1049"/>
                  <a:gd name="T5" fmla="*/ 1 h 367"/>
                  <a:gd name="T6" fmla="*/ 0 w 1049"/>
                  <a:gd name="T7" fmla="*/ 1 h 367"/>
                  <a:gd name="T8" fmla="*/ 0 w 1049"/>
                  <a:gd name="T9" fmla="*/ 1 h 367"/>
                  <a:gd name="T10" fmla="*/ 0 w 1049"/>
                  <a:gd name="T11" fmla="*/ 1 h 367"/>
                  <a:gd name="T12" fmla="*/ 0 w 1049"/>
                  <a:gd name="T13" fmla="*/ 1 h 367"/>
                  <a:gd name="T14" fmla="*/ 0 w 1049"/>
                  <a:gd name="T15" fmla="*/ 1 h 367"/>
                  <a:gd name="T16" fmla="*/ 0 w 1049"/>
                  <a:gd name="T17" fmla="*/ 1 h 367"/>
                  <a:gd name="T18" fmla="*/ 0 w 1049"/>
                  <a:gd name="T19" fmla="*/ 1 h 367"/>
                  <a:gd name="T20" fmla="*/ 0 w 1049"/>
                  <a:gd name="T21" fmla="*/ 1 h 367"/>
                  <a:gd name="T22" fmla="*/ 0 w 1049"/>
                  <a:gd name="T23" fmla="*/ 1 h 367"/>
                  <a:gd name="T24" fmla="*/ 0 w 1049"/>
                  <a:gd name="T25" fmla="*/ 1 h 367"/>
                  <a:gd name="T26" fmla="*/ 0 w 1049"/>
                  <a:gd name="T27" fmla="*/ 1 h 367"/>
                  <a:gd name="T28" fmla="*/ 0 w 1049"/>
                  <a:gd name="T29" fmla="*/ 1 h 367"/>
                  <a:gd name="T30" fmla="*/ 0 w 1049"/>
                  <a:gd name="T31" fmla="*/ 1 h 367"/>
                  <a:gd name="T32" fmla="*/ 0 w 1049"/>
                  <a:gd name="T33" fmla="*/ 1 h 367"/>
                  <a:gd name="T34" fmla="*/ 0 w 1049"/>
                  <a:gd name="T35" fmla="*/ 1 h 367"/>
                  <a:gd name="T36" fmla="*/ 0 w 1049"/>
                  <a:gd name="T37" fmla="*/ 1 h 367"/>
                  <a:gd name="T38" fmla="*/ 0 w 1049"/>
                  <a:gd name="T39" fmla="*/ 1 h 367"/>
                  <a:gd name="T40" fmla="*/ 0 w 1049"/>
                  <a:gd name="T41" fmla="*/ 1 h 367"/>
                  <a:gd name="T42" fmla="*/ 0 w 1049"/>
                  <a:gd name="T43" fmla="*/ 1 h 367"/>
                  <a:gd name="T44" fmla="*/ 0 w 1049"/>
                  <a:gd name="T45" fmla="*/ 1 h 367"/>
                  <a:gd name="T46" fmla="*/ 0 w 1049"/>
                  <a:gd name="T47" fmla="*/ 1 h 367"/>
                  <a:gd name="T48" fmla="*/ 0 w 1049"/>
                  <a:gd name="T49" fmla="*/ 1 h 367"/>
                  <a:gd name="T50" fmla="*/ 0 w 1049"/>
                  <a:gd name="T51" fmla="*/ 1 h 367"/>
                  <a:gd name="T52" fmla="*/ 0 w 1049"/>
                  <a:gd name="T53" fmla="*/ 1 h 367"/>
                  <a:gd name="T54" fmla="*/ 0 w 1049"/>
                  <a:gd name="T55" fmla="*/ 1 h 367"/>
                  <a:gd name="T56" fmla="*/ 0 w 1049"/>
                  <a:gd name="T57" fmla="*/ 1 h 367"/>
                  <a:gd name="T58" fmla="*/ 0 w 1049"/>
                  <a:gd name="T59" fmla="*/ 1 h 367"/>
                  <a:gd name="T60" fmla="*/ 0 w 1049"/>
                  <a:gd name="T61" fmla="*/ 1 h 367"/>
                  <a:gd name="T62" fmla="*/ 0 w 1049"/>
                  <a:gd name="T63" fmla="*/ 1 h 367"/>
                  <a:gd name="T64" fmla="*/ 0 w 1049"/>
                  <a:gd name="T65" fmla="*/ 1 h 367"/>
                  <a:gd name="T66" fmla="*/ 0 w 1049"/>
                  <a:gd name="T67" fmla="*/ 1 h 367"/>
                  <a:gd name="T68" fmla="*/ 0 w 1049"/>
                  <a:gd name="T69" fmla="*/ 1 h 367"/>
                  <a:gd name="T70" fmla="*/ 0 w 1049"/>
                  <a:gd name="T71" fmla="*/ 1 h 367"/>
                  <a:gd name="T72" fmla="*/ 0 w 1049"/>
                  <a:gd name="T73" fmla="*/ 1 h 367"/>
                  <a:gd name="T74" fmla="*/ 0 w 1049"/>
                  <a:gd name="T75" fmla="*/ 1 h 367"/>
                  <a:gd name="T76" fmla="*/ 0 w 1049"/>
                  <a:gd name="T77" fmla="*/ 1 h 367"/>
                  <a:gd name="T78" fmla="*/ 0 w 1049"/>
                  <a:gd name="T79" fmla="*/ 1 h 367"/>
                  <a:gd name="T80" fmla="*/ 0 w 1049"/>
                  <a:gd name="T81" fmla="*/ 1 h 367"/>
                  <a:gd name="T82" fmla="*/ 0 w 1049"/>
                  <a:gd name="T83" fmla="*/ 1 h 367"/>
                  <a:gd name="T84" fmla="*/ 0 w 1049"/>
                  <a:gd name="T85" fmla="*/ 1 h 367"/>
                  <a:gd name="T86" fmla="*/ 0 w 1049"/>
                  <a:gd name="T87" fmla="*/ 1 h 367"/>
                  <a:gd name="T88" fmla="*/ 0 w 1049"/>
                  <a:gd name="T89" fmla="*/ 1 h 367"/>
                  <a:gd name="T90" fmla="*/ 0 w 1049"/>
                  <a:gd name="T91" fmla="*/ 1 h 367"/>
                  <a:gd name="T92" fmla="*/ 0 w 1049"/>
                  <a:gd name="T93" fmla="*/ 1 h 367"/>
                  <a:gd name="T94" fmla="*/ 0 w 1049"/>
                  <a:gd name="T95" fmla="*/ 1 h 367"/>
                  <a:gd name="T96" fmla="*/ 0 w 1049"/>
                  <a:gd name="T97" fmla="*/ 1 h 367"/>
                  <a:gd name="T98" fmla="*/ 0 w 1049"/>
                  <a:gd name="T99" fmla="*/ 1 h 367"/>
                  <a:gd name="T100" fmla="*/ 0 w 1049"/>
                  <a:gd name="T101" fmla="*/ 1 h 367"/>
                  <a:gd name="T102" fmla="*/ 0 w 1049"/>
                  <a:gd name="T103" fmla="*/ 1 h 367"/>
                  <a:gd name="T104" fmla="*/ 0 w 1049"/>
                  <a:gd name="T105" fmla="*/ 1 h 367"/>
                  <a:gd name="T106" fmla="*/ 0 w 1049"/>
                  <a:gd name="T107" fmla="*/ 1 h 367"/>
                  <a:gd name="T108" fmla="*/ 0 w 1049"/>
                  <a:gd name="T109" fmla="*/ 1 h 367"/>
                  <a:gd name="T110" fmla="*/ 0 w 1049"/>
                  <a:gd name="T111" fmla="*/ 1 h 367"/>
                  <a:gd name="T112" fmla="*/ 0 w 1049"/>
                  <a:gd name="T113" fmla="*/ 1 h 367"/>
                  <a:gd name="T114" fmla="*/ 0 w 1049"/>
                  <a:gd name="T115" fmla="*/ 1 h 367"/>
                  <a:gd name="T116" fmla="*/ 0 w 1049"/>
                  <a:gd name="T117" fmla="*/ 1 h 36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49"/>
                  <a:gd name="T178" fmla="*/ 0 h 367"/>
                  <a:gd name="T179" fmla="*/ 1049 w 1049"/>
                  <a:gd name="T180" fmla="*/ 367 h 36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49" h="367">
                    <a:moveTo>
                      <a:pt x="406" y="58"/>
                    </a:moveTo>
                    <a:lnTo>
                      <a:pt x="416" y="53"/>
                    </a:lnTo>
                    <a:lnTo>
                      <a:pt x="428" y="50"/>
                    </a:lnTo>
                    <a:lnTo>
                      <a:pt x="438" y="47"/>
                    </a:lnTo>
                    <a:lnTo>
                      <a:pt x="450" y="47"/>
                    </a:lnTo>
                    <a:lnTo>
                      <a:pt x="454" y="54"/>
                    </a:lnTo>
                    <a:lnTo>
                      <a:pt x="443" y="64"/>
                    </a:lnTo>
                    <a:lnTo>
                      <a:pt x="431" y="74"/>
                    </a:lnTo>
                    <a:lnTo>
                      <a:pt x="419" y="82"/>
                    </a:lnTo>
                    <a:lnTo>
                      <a:pt x="409" y="93"/>
                    </a:lnTo>
                    <a:lnTo>
                      <a:pt x="427" y="84"/>
                    </a:lnTo>
                    <a:lnTo>
                      <a:pt x="446" y="77"/>
                    </a:lnTo>
                    <a:lnTo>
                      <a:pt x="462" y="68"/>
                    </a:lnTo>
                    <a:lnTo>
                      <a:pt x="479" y="61"/>
                    </a:lnTo>
                    <a:lnTo>
                      <a:pt x="492" y="50"/>
                    </a:lnTo>
                    <a:lnTo>
                      <a:pt x="507" y="41"/>
                    </a:lnTo>
                    <a:lnTo>
                      <a:pt x="519" y="29"/>
                    </a:lnTo>
                    <a:lnTo>
                      <a:pt x="529" y="17"/>
                    </a:lnTo>
                    <a:lnTo>
                      <a:pt x="535" y="18"/>
                    </a:lnTo>
                    <a:lnTo>
                      <a:pt x="538" y="22"/>
                    </a:lnTo>
                    <a:lnTo>
                      <a:pt x="536" y="26"/>
                    </a:lnTo>
                    <a:lnTo>
                      <a:pt x="536" y="30"/>
                    </a:lnTo>
                    <a:lnTo>
                      <a:pt x="533" y="36"/>
                    </a:lnTo>
                    <a:lnTo>
                      <a:pt x="530" y="44"/>
                    </a:lnTo>
                    <a:lnTo>
                      <a:pt x="525" y="50"/>
                    </a:lnTo>
                    <a:lnTo>
                      <a:pt x="519" y="58"/>
                    </a:lnTo>
                    <a:lnTo>
                      <a:pt x="511" y="64"/>
                    </a:lnTo>
                    <a:lnTo>
                      <a:pt x="506" y="70"/>
                    </a:lnTo>
                    <a:lnTo>
                      <a:pt x="500" y="77"/>
                    </a:lnTo>
                    <a:lnTo>
                      <a:pt x="498" y="84"/>
                    </a:lnTo>
                    <a:lnTo>
                      <a:pt x="506" y="81"/>
                    </a:lnTo>
                    <a:lnTo>
                      <a:pt x="511" y="78"/>
                    </a:lnTo>
                    <a:lnTo>
                      <a:pt x="516" y="75"/>
                    </a:lnTo>
                    <a:lnTo>
                      <a:pt x="522" y="71"/>
                    </a:lnTo>
                    <a:lnTo>
                      <a:pt x="530" y="63"/>
                    </a:lnTo>
                    <a:lnTo>
                      <a:pt x="544" y="58"/>
                    </a:lnTo>
                    <a:lnTo>
                      <a:pt x="551" y="52"/>
                    </a:lnTo>
                    <a:lnTo>
                      <a:pt x="560" y="47"/>
                    </a:lnTo>
                    <a:lnTo>
                      <a:pt x="567" y="43"/>
                    </a:lnTo>
                    <a:lnTo>
                      <a:pt x="580" y="42"/>
                    </a:lnTo>
                    <a:lnTo>
                      <a:pt x="587" y="47"/>
                    </a:lnTo>
                    <a:lnTo>
                      <a:pt x="576" y="52"/>
                    </a:lnTo>
                    <a:lnTo>
                      <a:pt x="567" y="58"/>
                    </a:lnTo>
                    <a:lnTo>
                      <a:pt x="555" y="63"/>
                    </a:lnTo>
                    <a:lnTo>
                      <a:pt x="544" y="68"/>
                    </a:lnTo>
                    <a:lnTo>
                      <a:pt x="548" y="72"/>
                    </a:lnTo>
                    <a:lnTo>
                      <a:pt x="552" y="76"/>
                    </a:lnTo>
                    <a:lnTo>
                      <a:pt x="558" y="75"/>
                    </a:lnTo>
                    <a:lnTo>
                      <a:pt x="567" y="74"/>
                    </a:lnTo>
                    <a:lnTo>
                      <a:pt x="580" y="69"/>
                    </a:lnTo>
                    <a:lnTo>
                      <a:pt x="596" y="68"/>
                    </a:lnTo>
                    <a:lnTo>
                      <a:pt x="604" y="67"/>
                    </a:lnTo>
                    <a:lnTo>
                      <a:pt x="612" y="66"/>
                    </a:lnTo>
                    <a:lnTo>
                      <a:pt x="621" y="65"/>
                    </a:lnTo>
                    <a:lnTo>
                      <a:pt x="630" y="65"/>
                    </a:lnTo>
                    <a:lnTo>
                      <a:pt x="637" y="64"/>
                    </a:lnTo>
                    <a:lnTo>
                      <a:pt x="646" y="64"/>
                    </a:lnTo>
                    <a:lnTo>
                      <a:pt x="652" y="65"/>
                    </a:lnTo>
                    <a:lnTo>
                      <a:pt x="659" y="68"/>
                    </a:lnTo>
                    <a:lnTo>
                      <a:pt x="643" y="76"/>
                    </a:lnTo>
                    <a:lnTo>
                      <a:pt x="630" y="84"/>
                    </a:lnTo>
                    <a:lnTo>
                      <a:pt x="615" y="92"/>
                    </a:lnTo>
                    <a:lnTo>
                      <a:pt x="602" y="101"/>
                    </a:lnTo>
                    <a:lnTo>
                      <a:pt x="587" y="110"/>
                    </a:lnTo>
                    <a:lnTo>
                      <a:pt x="576" y="118"/>
                    </a:lnTo>
                    <a:lnTo>
                      <a:pt x="564" y="128"/>
                    </a:lnTo>
                    <a:lnTo>
                      <a:pt x="555" y="138"/>
                    </a:lnTo>
                    <a:lnTo>
                      <a:pt x="545" y="141"/>
                    </a:lnTo>
                    <a:lnTo>
                      <a:pt x="541" y="148"/>
                    </a:lnTo>
                    <a:lnTo>
                      <a:pt x="538" y="153"/>
                    </a:lnTo>
                    <a:lnTo>
                      <a:pt x="536" y="159"/>
                    </a:lnTo>
                    <a:lnTo>
                      <a:pt x="544" y="159"/>
                    </a:lnTo>
                    <a:lnTo>
                      <a:pt x="561" y="143"/>
                    </a:lnTo>
                    <a:lnTo>
                      <a:pt x="585" y="132"/>
                    </a:lnTo>
                    <a:lnTo>
                      <a:pt x="611" y="120"/>
                    </a:lnTo>
                    <a:lnTo>
                      <a:pt x="642" y="112"/>
                    </a:lnTo>
                    <a:lnTo>
                      <a:pt x="671" y="102"/>
                    </a:lnTo>
                    <a:lnTo>
                      <a:pt x="701" y="94"/>
                    </a:lnTo>
                    <a:lnTo>
                      <a:pt x="732" y="85"/>
                    </a:lnTo>
                    <a:lnTo>
                      <a:pt x="763" y="77"/>
                    </a:lnTo>
                    <a:lnTo>
                      <a:pt x="767" y="77"/>
                    </a:lnTo>
                    <a:lnTo>
                      <a:pt x="757" y="83"/>
                    </a:lnTo>
                    <a:lnTo>
                      <a:pt x="747" y="89"/>
                    </a:lnTo>
                    <a:lnTo>
                      <a:pt x="734" y="95"/>
                    </a:lnTo>
                    <a:lnTo>
                      <a:pt x="720" y="100"/>
                    </a:lnTo>
                    <a:lnTo>
                      <a:pt x="706" y="104"/>
                    </a:lnTo>
                    <a:lnTo>
                      <a:pt x="694" y="110"/>
                    </a:lnTo>
                    <a:lnTo>
                      <a:pt x="681" y="115"/>
                    </a:lnTo>
                    <a:lnTo>
                      <a:pt x="674" y="122"/>
                    </a:lnTo>
                    <a:lnTo>
                      <a:pt x="678" y="124"/>
                    </a:lnTo>
                    <a:lnTo>
                      <a:pt x="685" y="121"/>
                    </a:lnTo>
                    <a:lnTo>
                      <a:pt x="696" y="119"/>
                    </a:lnTo>
                    <a:lnTo>
                      <a:pt x="704" y="116"/>
                    </a:lnTo>
                    <a:lnTo>
                      <a:pt x="716" y="116"/>
                    </a:lnTo>
                    <a:lnTo>
                      <a:pt x="726" y="114"/>
                    </a:lnTo>
                    <a:lnTo>
                      <a:pt x="737" y="115"/>
                    </a:lnTo>
                    <a:lnTo>
                      <a:pt x="745" y="117"/>
                    </a:lnTo>
                    <a:lnTo>
                      <a:pt x="756" y="122"/>
                    </a:lnTo>
                    <a:lnTo>
                      <a:pt x="754" y="127"/>
                    </a:lnTo>
                    <a:lnTo>
                      <a:pt x="750" y="132"/>
                    </a:lnTo>
                    <a:lnTo>
                      <a:pt x="744" y="136"/>
                    </a:lnTo>
                    <a:lnTo>
                      <a:pt x="737" y="141"/>
                    </a:lnTo>
                    <a:lnTo>
                      <a:pt x="728" y="146"/>
                    </a:lnTo>
                    <a:lnTo>
                      <a:pt x="719" y="150"/>
                    </a:lnTo>
                    <a:lnTo>
                      <a:pt x="712" y="154"/>
                    </a:lnTo>
                    <a:lnTo>
                      <a:pt x="707" y="159"/>
                    </a:lnTo>
                    <a:lnTo>
                      <a:pt x="719" y="156"/>
                    </a:lnTo>
                    <a:lnTo>
                      <a:pt x="732" y="153"/>
                    </a:lnTo>
                    <a:lnTo>
                      <a:pt x="747" y="150"/>
                    </a:lnTo>
                    <a:lnTo>
                      <a:pt x="761" y="147"/>
                    </a:lnTo>
                    <a:lnTo>
                      <a:pt x="775" y="142"/>
                    </a:lnTo>
                    <a:lnTo>
                      <a:pt x="789" y="138"/>
                    </a:lnTo>
                    <a:lnTo>
                      <a:pt x="804" y="134"/>
                    </a:lnTo>
                    <a:lnTo>
                      <a:pt x="818" y="131"/>
                    </a:lnTo>
                    <a:lnTo>
                      <a:pt x="810" y="137"/>
                    </a:lnTo>
                    <a:lnTo>
                      <a:pt x="796" y="142"/>
                    </a:lnTo>
                    <a:lnTo>
                      <a:pt x="785" y="147"/>
                    </a:lnTo>
                    <a:lnTo>
                      <a:pt x="782" y="154"/>
                    </a:lnTo>
                    <a:lnTo>
                      <a:pt x="799" y="152"/>
                    </a:lnTo>
                    <a:lnTo>
                      <a:pt x="817" y="150"/>
                    </a:lnTo>
                    <a:lnTo>
                      <a:pt x="835" y="146"/>
                    </a:lnTo>
                    <a:lnTo>
                      <a:pt x="852" y="142"/>
                    </a:lnTo>
                    <a:lnTo>
                      <a:pt x="868" y="137"/>
                    </a:lnTo>
                    <a:lnTo>
                      <a:pt x="886" y="132"/>
                    </a:lnTo>
                    <a:lnTo>
                      <a:pt x="900" y="127"/>
                    </a:lnTo>
                    <a:lnTo>
                      <a:pt x="916" y="122"/>
                    </a:lnTo>
                    <a:lnTo>
                      <a:pt x="922" y="120"/>
                    </a:lnTo>
                    <a:lnTo>
                      <a:pt x="934" y="122"/>
                    </a:lnTo>
                    <a:lnTo>
                      <a:pt x="925" y="133"/>
                    </a:lnTo>
                    <a:lnTo>
                      <a:pt x="915" y="143"/>
                    </a:lnTo>
                    <a:lnTo>
                      <a:pt x="902" y="152"/>
                    </a:lnTo>
                    <a:lnTo>
                      <a:pt x="887" y="161"/>
                    </a:lnTo>
                    <a:lnTo>
                      <a:pt x="871" y="169"/>
                    </a:lnTo>
                    <a:lnTo>
                      <a:pt x="855" y="177"/>
                    </a:lnTo>
                    <a:lnTo>
                      <a:pt x="837" y="186"/>
                    </a:lnTo>
                    <a:lnTo>
                      <a:pt x="823" y="195"/>
                    </a:lnTo>
                    <a:lnTo>
                      <a:pt x="826" y="195"/>
                    </a:lnTo>
                    <a:lnTo>
                      <a:pt x="840" y="189"/>
                    </a:lnTo>
                    <a:lnTo>
                      <a:pt x="856" y="185"/>
                    </a:lnTo>
                    <a:lnTo>
                      <a:pt x="871" y="178"/>
                    </a:lnTo>
                    <a:lnTo>
                      <a:pt x="889" y="174"/>
                    </a:lnTo>
                    <a:lnTo>
                      <a:pt x="905" y="169"/>
                    </a:lnTo>
                    <a:lnTo>
                      <a:pt x="922" y="165"/>
                    </a:lnTo>
                    <a:lnTo>
                      <a:pt x="940" y="160"/>
                    </a:lnTo>
                    <a:lnTo>
                      <a:pt x="957" y="157"/>
                    </a:lnTo>
                    <a:lnTo>
                      <a:pt x="960" y="157"/>
                    </a:lnTo>
                    <a:lnTo>
                      <a:pt x="957" y="163"/>
                    </a:lnTo>
                    <a:lnTo>
                      <a:pt x="947" y="165"/>
                    </a:lnTo>
                    <a:lnTo>
                      <a:pt x="938" y="168"/>
                    </a:lnTo>
                    <a:lnTo>
                      <a:pt x="928" y="171"/>
                    </a:lnTo>
                    <a:lnTo>
                      <a:pt x="919" y="175"/>
                    </a:lnTo>
                    <a:lnTo>
                      <a:pt x="911" y="178"/>
                    </a:lnTo>
                    <a:lnTo>
                      <a:pt x="905" y="182"/>
                    </a:lnTo>
                    <a:lnTo>
                      <a:pt x="900" y="186"/>
                    </a:lnTo>
                    <a:lnTo>
                      <a:pt x="900" y="192"/>
                    </a:lnTo>
                    <a:lnTo>
                      <a:pt x="915" y="188"/>
                    </a:lnTo>
                    <a:lnTo>
                      <a:pt x="931" y="183"/>
                    </a:lnTo>
                    <a:lnTo>
                      <a:pt x="949" y="177"/>
                    </a:lnTo>
                    <a:lnTo>
                      <a:pt x="966" y="173"/>
                    </a:lnTo>
                    <a:lnTo>
                      <a:pt x="982" y="169"/>
                    </a:lnTo>
                    <a:lnTo>
                      <a:pt x="1000" y="167"/>
                    </a:lnTo>
                    <a:lnTo>
                      <a:pt x="1017" y="167"/>
                    </a:lnTo>
                    <a:lnTo>
                      <a:pt x="1035" y="171"/>
                    </a:lnTo>
                    <a:lnTo>
                      <a:pt x="1036" y="176"/>
                    </a:lnTo>
                    <a:lnTo>
                      <a:pt x="1036" y="182"/>
                    </a:lnTo>
                    <a:lnTo>
                      <a:pt x="1032" y="186"/>
                    </a:lnTo>
                    <a:lnTo>
                      <a:pt x="1027" y="191"/>
                    </a:lnTo>
                    <a:lnTo>
                      <a:pt x="1020" y="194"/>
                    </a:lnTo>
                    <a:lnTo>
                      <a:pt x="1014" y="199"/>
                    </a:lnTo>
                    <a:lnTo>
                      <a:pt x="1008" y="203"/>
                    </a:lnTo>
                    <a:lnTo>
                      <a:pt x="1006" y="208"/>
                    </a:lnTo>
                    <a:lnTo>
                      <a:pt x="1014" y="209"/>
                    </a:lnTo>
                    <a:lnTo>
                      <a:pt x="1029" y="211"/>
                    </a:lnTo>
                    <a:lnTo>
                      <a:pt x="1042" y="213"/>
                    </a:lnTo>
                    <a:lnTo>
                      <a:pt x="1049" y="222"/>
                    </a:lnTo>
                    <a:lnTo>
                      <a:pt x="1042" y="227"/>
                    </a:lnTo>
                    <a:lnTo>
                      <a:pt x="1035" y="232"/>
                    </a:lnTo>
                    <a:lnTo>
                      <a:pt x="1026" y="236"/>
                    </a:lnTo>
                    <a:lnTo>
                      <a:pt x="1016" y="238"/>
                    </a:lnTo>
                    <a:lnTo>
                      <a:pt x="1004" y="234"/>
                    </a:lnTo>
                    <a:lnTo>
                      <a:pt x="994" y="232"/>
                    </a:lnTo>
                    <a:lnTo>
                      <a:pt x="997" y="238"/>
                    </a:lnTo>
                    <a:lnTo>
                      <a:pt x="1003" y="243"/>
                    </a:lnTo>
                    <a:lnTo>
                      <a:pt x="1006" y="249"/>
                    </a:lnTo>
                    <a:lnTo>
                      <a:pt x="1008" y="257"/>
                    </a:lnTo>
                    <a:lnTo>
                      <a:pt x="998" y="265"/>
                    </a:lnTo>
                    <a:lnTo>
                      <a:pt x="985" y="274"/>
                    </a:lnTo>
                    <a:lnTo>
                      <a:pt x="975" y="277"/>
                    </a:lnTo>
                    <a:lnTo>
                      <a:pt x="966" y="280"/>
                    </a:lnTo>
                    <a:lnTo>
                      <a:pt x="956" y="281"/>
                    </a:lnTo>
                    <a:lnTo>
                      <a:pt x="946" y="283"/>
                    </a:lnTo>
                    <a:lnTo>
                      <a:pt x="934" y="280"/>
                    </a:lnTo>
                    <a:lnTo>
                      <a:pt x="927" y="278"/>
                    </a:lnTo>
                    <a:lnTo>
                      <a:pt x="921" y="274"/>
                    </a:lnTo>
                    <a:lnTo>
                      <a:pt x="919" y="271"/>
                    </a:lnTo>
                    <a:lnTo>
                      <a:pt x="919" y="266"/>
                    </a:lnTo>
                    <a:lnTo>
                      <a:pt x="916" y="265"/>
                    </a:lnTo>
                    <a:lnTo>
                      <a:pt x="908" y="263"/>
                    </a:lnTo>
                    <a:lnTo>
                      <a:pt x="905" y="267"/>
                    </a:lnTo>
                    <a:lnTo>
                      <a:pt x="902" y="272"/>
                    </a:lnTo>
                    <a:lnTo>
                      <a:pt x="897" y="276"/>
                    </a:lnTo>
                    <a:lnTo>
                      <a:pt x="884" y="279"/>
                    </a:lnTo>
                    <a:lnTo>
                      <a:pt x="871" y="282"/>
                    </a:lnTo>
                    <a:lnTo>
                      <a:pt x="858" y="283"/>
                    </a:lnTo>
                    <a:lnTo>
                      <a:pt x="845" y="285"/>
                    </a:lnTo>
                    <a:lnTo>
                      <a:pt x="832" y="285"/>
                    </a:lnTo>
                    <a:lnTo>
                      <a:pt x="818" y="285"/>
                    </a:lnTo>
                    <a:lnTo>
                      <a:pt x="805" y="287"/>
                    </a:lnTo>
                    <a:lnTo>
                      <a:pt x="794" y="290"/>
                    </a:lnTo>
                    <a:lnTo>
                      <a:pt x="780" y="288"/>
                    </a:lnTo>
                    <a:lnTo>
                      <a:pt x="770" y="287"/>
                    </a:lnTo>
                    <a:lnTo>
                      <a:pt x="758" y="287"/>
                    </a:lnTo>
                    <a:lnTo>
                      <a:pt x="748" y="288"/>
                    </a:lnTo>
                    <a:lnTo>
                      <a:pt x="735" y="288"/>
                    </a:lnTo>
                    <a:lnTo>
                      <a:pt x="725" y="288"/>
                    </a:lnTo>
                    <a:lnTo>
                      <a:pt x="713" y="289"/>
                    </a:lnTo>
                    <a:lnTo>
                      <a:pt x="703" y="292"/>
                    </a:lnTo>
                    <a:lnTo>
                      <a:pt x="700" y="297"/>
                    </a:lnTo>
                    <a:lnTo>
                      <a:pt x="703" y="306"/>
                    </a:lnTo>
                    <a:lnTo>
                      <a:pt x="712" y="302"/>
                    </a:lnTo>
                    <a:lnTo>
                      <a:pt x="720" y="301"/>
                    </a:lnTo>
                    <a:lnTo>
                      <a:pt x="729" y="301"/>
                    </a:lnTo>
                    <a:lnTo>
                      <a:pt x="738" y="301"/>
                    </a:lnTo>
                    <a:lnTo>
                      <a:pt x="745" y="301"/>
                    </a:lnTo>
                    <a:lnTo>
                      <a:pt x="754" y="302"/>
                    </a:lnTo>
                    <a:lnTo>
                      <a:pt x="760" y="305"/>
                    </a:lnTo>
                    <a:lnTo>
                      <a:pt x="767" y="308"/>
                    </a:lnTo>
                    <a:lnTo>
                      <a:pt x="770" y="311"/>
                    </a:lnTo>
                    <a:lnTo>
                      <a:pt x="760" y="311"/>
                    </a:lnTo>
                    <a:lnTo>
                      <a:pt x="750" y="311"/>
                    </a:lnTo>
                    <a:lnTo>
                      <a:pt x="741" y="312"/>
                    </a:lnTo>
                    <a:lnTo>
                      <a:pt x="741" y="316"/>
                    </a:lnTo>
                    <a:lnTo>
                      <a:pt x="754" y="317"/>
                    </a:lnTo>
                    <a:lnTo>
                      <a:pt x="764" y="321"/>
                    </a:lnTo>
                    <a:lnTo>
                      <a:pt x="775" y="327"/>
                    </a:lnTo>
                    <a:lnTo>
                      <a:pt x="785" y="332"/>
                    </a:lnTo>
                    <a:lnTo>
                      <a:pt x="779" y="334"/>
                    </a:lnTo>
                    <a:lnTo>
                      <a:pt x="775" y="337"/>
                    </a:lnTo>
                    <a:lnTo>
                      <a:pt x="769" y="339"/>
                    </a:lnTo>
                    <a:lnTo>
                      <a:pt x="763" y="341"/>
                    </a:lnTo>
                    <a:lnTo>
                      <a:pt x="751" y="338"/>
                    </a:lnTo>
                    <a:lnTo>
                      <a:pt x="741" y="336"/>
                    </a:lnTo>
                    <a:lnTo>
                      <a:pt x="729" y="333"/>
                    </a:lnTo>
                    <a:lnTo>
                      <a:pt x="720" y="331"/>
                    </a:lnTo>
                    <a:lnTo>
                      <a:pt x="712" y="327"/>
                    </a:lnTo>
                    <a:lnTo>
                      <a:pt x="703" y="324"/>
                    </a:lnTo>
                    <a:lnTo>
                      <a:pt x="694" y="319"/>
                    </a:lnTo>
                    <a:lnTo>
                      <a:pt x="688" y="316"/>
                    </a:lnTo>
                    <a:lnTo>
                      <a:pt x="678" y="321"/>
                    </a:lnTo>
                    <a:lnTo>
                      <a:pt x="684" y="326"/>
                    </a:lnTo>
                    <a:lnTo>
                      <a:pt x="691" y="332"/>
                    </a:lnTo>
                    <a:lnTo>
                      <a:pt x="696" y="338"/>
                    </a:lnTo>
                    <a:lnTo>
                      <a:pt x="700" y="346"/>
                    </a:lnTo>
                    <a:lnTo>
                      <a:pt x="694" y="351"/>
                    </a:lnTo>
                    <a:lnTo>
                      <a:pt x="687" y="356"/>
                    </a:lnTo>
                    <a:lnTo>
                      <a:pt x="677" y="360"/>
                    </a:lnTo>
                    <a:lnTo>
                      <a:pt x="666" y="362"/>
                    </a:lnTo>
                    <a:lnTo>
                      <a:pt x="658" y="361"/>
                    </a:lnTo>
                    <a:lnTo>
                      <a:pt x="652" y="360"/>
                    </a:lnTo>
                    <a:lnTo>
                      <a:pt x="646" y="355"/>
                    </a:lnTo>
                    <a:lnTo>
                      <a:pt x="644" y="351"/>
                    </a:lnTo>
                    <a:lnTo>
                      <a:pt x="647" y="348"/>
                    </a:lnTo>
                    <a:lnTo>
                      <a:pt x="653" y="346"/>
                    </a:lnTo>
                    <a:lnTo>
                      <a:pt x="659" y="342"/>
                    </a:lnTo>
                    <a:lnTo>
                      <a:pt x="662" y="337"/>
                    </a:lnTo>
                    <a:lnTo>
                      <a:pt x="646" y="327"/>
                    </a:lnTo>
                    <a:lnTo>
                      <a:pt x="640" y="316"/>
                    </a:lnTo>
                    <a:lnTo>
                      <a:pt x="639" y="306"/>
                    </a:lnTo>
                    <a:lnTo>
                      <a:pt x="642" y="295"/>
                    </a:lnTo>
                    <a:lnTo>
                      <a:pt x="646" y="283"/>
                    </a:lnTo>
                    <a:lnTo>
                      <a:pt x="653" y="272"/>
                    </a:lnTo>
                    <a:lnTo>
                      <a:pt x="659" y="260"/>
                    </a:lnTo>
                    <a:lnTo>
                      <a:pt x="666" y="248"/>
                    </a:lnTo>
                    <a:lnTo>
                      <a:pt x="652" y="252"/>
                    </a:lnTo>
                    <a:lnTo>
                      <a:pt x="570" y="337"/>
                    </a:lnTo>
                    <a:lnTo>
                      <a:pt x="558" y="335"/>
                    </a:lnTo>
                    <a:lnTo>
                      <a:pt x="551" y="333"/>
                    </a:lnTo>
                    <a:lnTo>
                      <a:pt x="545" y="329"/>
                    </a:lnTo>
                    <a:lnTo>
                      <a:pt x="544" y="325"/>
                    </a:lnTo>
                    <a:lnTo>
                      <a:pt x="539" y="314"/>
                    </a:lnTo>
                    <a:lnTo>
                      <a:pt x="536" y="306"/>
                    </a:lnTo>
                    <a:lnTo>
                      <a:pt x="526" y="308"/>
                    </a:lnTo>
                    <a:lnTo>
                      <a:pt x="522" y="314"/>
                    </a:lnTo>
                    <a:lnTo>
                      <a:pt x="519" y="320"/>
                    </a:lnTo>
                    <a:lnTo>
                      <a:pt x="517" y="327"/>
                    </a:lnTo>
                    <a:lnTo>
                      <a:pt x="517" y="336"/>
                    </a:lnTo>
                    <a:lnTo>
                      <a:pt x="517" y="348"/>
                    </a:lnTo>
                    <a:lnTo>
                      <a:pt x="516" y="357"/>
                    </a:lnTo>
                    <a:lnTo>
                      <a:pt x="514" y="367"/>
                    </a:lnTo>
                    <a:lnTo>
                      <a:pt x="506" y="367"/>
                    </a:lnTo>
                    <a:lnTo>
                      <a:pt x="503" y="354"/>
                    </a:lnTo>
                    <a:lnTo>
                      <a:pt x="503" y="343"/>
                    </a:lnTo>
                    <a:lnTo>
                      <a:pt x="503" y="331"/>
                    </a:lnTo>
                    <a:lnTo>
                      <a:pt x="506" y="319"/>
                    </a:lnTo>
                    <a:lnTo>
                      <a:pt x="507" y="307"/>
                    </a:lnTo>
                    <a:lnTo>
                      <a:pt x="510" y="294"/>
                    </a:lnTo>
                    <a:lnTo>
                      <a:pt x="513" y="282"/>
                    </a:lnTo>
                    <a:lnTo>
                      <a:pt x="517" y="271"/>
                    </a:lnTo>
                    <a:lnTo>
                      <a:pt x="507" y="274"/>
                    </a:lnTo>
                    <a:lnTo>
                      <a:pt x="501" y="279"/>
                    </a:lnTo>
                    <a:lnTo>
                      <a:pt x="497" y="285"/>
                    </a:lnTo>
                    <a:lnTo>
                      <a:pt x="494" y="292"/>
                    </a:lnTo>
                    <a:lnTo>
                      <a:pt x="489" y="298"/>
                    </a:lnTo>
                    <a:lnTo>
                      <a:pt x="488" y="306"/>
                    </a:lnTo>
                    <a:lnTo>
                      <a:pt x="484" y="312"/>
                    </a:lnTo>
                    <a:lnTo>
                      <a:pt x="481" y="319"/>
                    </a:lnTo>
                    <a:lnTo>
                      <a:pt x="478" y="326"/>
                    </a:lnTo>
                    <a:lnTo>
                      <a:pt x="472" y="332"/>
                    </a:lnTo>
                    <a:lnTo>
                      <a:pt x="463" y="336"/>
                    </a:lnTo>
                    <a:lnTo>
                      <a:pt x="454" y="341"/>
                    </a:lnTo>
                    <a:lnTo>
                      <a:pt x="444" y="336"/>
                    </a:lnTo>
                    <a:lnTo>
                      <a:pt x="440" y="332"/>
                    </a:lnTo>
                    <a:lnTo>
                      <a:pt x="434" y="327"/>
                    </a:lnTo>
                    <a:lnTo>
                      <a:pt x="434" y="321"/>
                    </a:lnTo>
                    <a:lnTo>
                      <a:pt x="431" y="311"/>
                    </a:lnTo>
                    <a:lnTo>
                      <a:pt x="428" y="302"/>
                    </a:lnTo>
                    <a:lnTo>
                      <a:pt x="416" y="312"/>
                    </a:lnTo>
                    <a:lnTo>
                      <a:pt x="409" y="324"/>
                    </a:lnTo>
                    <a:lnTo>
                      <a:pt x="402" y="334"/>
                    </a:lnTo>
                    <a:lnTo>
                      <a:pt x="394" y="346"/>
                    </a:lnTo>
                    <a:lnTo>
                      <a:pt x="386" y="339"/>
                    </a:lnTo>
                    <a:lnTo>
                      <a:pt x="386" y="334"/>
                    </a:lnTo>
                    <a:lnTo>
                      <a:pt x="389" y="328"/>
                    </a:lnTo>
                    <a:lnTo>
                      <a:pt x="390" y="321"/>
                    </a:lnTo>
                    <a:lnTo>
                      <a:pt x="387" y="312"/>
                    </a:lnTo>
                    <a:lnTo>
                      <a:pt x="387" y="303"/>
                    </a:lnTo>
                    <a:lnTo>
                      <a:pt x="387" y="294"/>
                    </a:lnTo>
                    <a:lnTo>
                      <a:pt x="387" y="287"/>
                    </a:lnTo>
                    <a:lnTo>
                      <a:pt x="377" y="292"/>
                    </a:lnTo>
                    <a:lnTo>
                      <a:pt x="371" y="301"/>
                    </a:lnTo>
                    <a:lnTo>
                      <a:pt x="365" y="310"/>
                    </a:lnTo>
                    <a:lnTo>
                      <a:pt x="362" y="320"/>
                    </a:lnTo>
                    <a:lnTo>
                      <a:pt x="356" y="329"/>
                    </a:lnTo>
                    <a:lnTo>
                      <a:pt x="349" y="338"/>
                    </a:lnTo>
                    <a:lnTo>
                      <a:pt x="339" y="345"/>
                    </a:lnTo>
                    <a:lnTo>
                      <a:pt x="324" y="351"/>
                    </a:lnTo>
                    <a:lnTo>
                      <a:pt x="321" y="345"/>
                    </a:lnTo>
                    <a:lnTo>
                      <a:pt x="323" y="338"/>
                    </a:lnTo>
                    <a:lnTo>
                      <a:pt x="324" y="332"/>
                    </a:lnTo>
                    <a:lnTo>
                      <a:pt x="327" y="327"/>
                    </a:lnTo>
                    <a:lnTo>
                      <a:pt x="317" y="331"/>
                    </a:lnTo>
                    <a:lnTo>
                      <a:pt x="308" y="338"/>
                    </a:lnTo>
                    <a:lnTo>
                      <a:pt x="298" y="345"/>
                    </a:lnTo>
                    <a:lnTo>
                      <a:pt x="286" y="351"/>
                    </a:lnTo>
                    <a:lnTo>
                      <a:pt x="294" y="337"/>
                    </a:lnTo>
                    <a:lnTo>
                      <a:pt x="307" y="326"/>
                    </a:lnTo>
                    <a:lnTo>
                      <a:pt x="320" y="314"/>
                    </a:lnTo>
                    <a:lnTo>
                      <a:pt x="336" y="303"/>
                    </a:lnTo>
                    <a:lnTo>
                      <a:pt x="349" y="291"/>
                    </a:lnTo>
                    <a:lnTo>
                      <a:pt x="362" y="279"/>
                    </a:lnTo>
                    <a:lnTo>
                      <a:pt x="371" y="266"/>
                    </a:lnTo>
                    <a:lnTo>
                      <a:pt x="375" y="254"/>
                    </a:lnTo>
                    <a:lnTo>
                      <a:pt x="367" y="256"/>
                    </a:lnTo>
                    <a:lnTo>
                      <a:pt x="362" y="262"/>
                    </a:lnTo>
                    <a:lnTo>
                      <a:pt x="359" y="268"/>
                    </a:lnTo>
                    <a:lnTo>
                      <a:pt x="354" y="276"/>
                    </a:lnTo>
                    <a:lnTo>
                      <a:pt x="343" y="280"/>
                    </a:lnTo>
                    <a:lnTo>
                      <a:pt x="335" y="285"/>
                    </a:lnTo>
                    <a:lnTo>
                      <a:pt x="326" y="291"/>
                    </a:lnTo>
                    <a:lnTo>
                      <a:pt x="317" y="297"/>
                    </a:lnTo>
                    <a:lnTo>
                      <a:pt x="307" y="301"/>
                    </a:lnTo>
                    <a:lnTo>
                      <a:pt x="297" y="307"/>
                    </a:lnTo>
                    <a:lnTo>
                      <a:pt x="286" y="311"/>
                    </a:lnTo>
                    <a:lnTo>
                      <a:pt x="276" y="316"/>
                    </a:lnTo>
                    <a:lnTo>
                      <a:pt x="263" y="315"/>
                    </a:lnTo>
                    <a:lnTo>
                      <a:pt x="253" y="313"/>
                    </a:lnTo>
                    <a:lnTo>
                      <a:pt x="260" y="306"/>
                    </a:lnTo>
                    <a:lnTo>
                      <a:pt x="273" y="301"/>
                    </a:lnTo>
                    <a:lnTo>
                      <a:pt x="283" y="296"/>
                    </a:lnTo>
                    <a:lnTo>
                      <a:pt x="294" y="290"/>
                    </a:lnTo>
                    <a:lnTo>
                      <a:pt x="286" y="288"/>
                    </a:lnTo>
                    <a:lnTo>
                      <a:pt x="279" y="288"/>
                    </a:lnTo>
                    <a:lnTo>
                      <a:pt x="270" y="288"/>
                    </a:lnTo>
                    <a:lnTo>
                      <a:pt x="263" y="289"/>
                    </a:lnTo>
                    <a:lnTo>
                      <a:pt x="254" y="290"/>
                    </a:lnTo>
                    <a:lnTo>
                      <a:pt x="247" y="291"/>
                    </a:lnTo>
                    <a:lnTo>
                      <a:pt x="238" y="291"/>
                    </a:lnTo>
                    <a:lnTo>
                      <a:pt x="231" y="292"/>
                    </a:lnTo>
                    <a:lnTo>
                      <a:pt x="229" y="283"/>
                    </a:lnTo>
                    <a:lnTo>
                      <a:pt x="235" y="276"/>
                    </a:lnTo>
                    <a:lnTo>
                      <a:pt x="225" y="274"/>
                    </a:lnTo>
                    <a:lnTo>
                      <a:pt x="216" y="277"/>
                    </a:lnTo>
                    <a:lnTo>
                      <a:pt x="206" y="280"/>
                    </a:lnTo>
                    <a:lnTo>
                      <a:pt x="197" y="281"/>
                    </a:lnTo>
                    <a:lnTo>
                      <a:pt x="191" y="281"/>
                    </a:lnTo>
                    <a:lnTo>
                      <a:pt x="185" y="281"/>
                    </a:lnTo>
                    <a:lnTo>
                      <a:pt x="178" y="281"/>
                    </a:lnTo>
                    <a:lnTo>
                      <a:pt x="171" y="281"/>
                    </a:lnTo>
                    <a:lnTo>
                      <a:pt x="175" y="278"/>
                    </a:lnTo>
                    <a:lnTo>
                      <a:pt x="187" y="271"/>
                    </a:lnTo>
                    <a:lnTo>
                      <a:pt x="203" y="265"/>
                    </a:lnTo>
                    <a:lnTo>
                      <a:pt x="218" y="261"/>
                    </a:lnTo>
                    <a:lnTo>
                      <a:pt x="235" y="259"/>
                    </a:lnTo>
                    <a:lnTo>
                      <a:pt x="251" y="256"/>
                    </a:lnTo>
                    <a:lnTo>
                      <a:pt x="267" y="253"/>
                    </a:lnTo>
                    <a:lnTo>
                      <a:pt x="283" y="247"/>
                    </a:lnTo>
                    <a:lnTo>
                      <a:pt x="301" y="243"/>
                    </a:lnTo>
                    <a:lnTo>
                      <a:pt x="298" y="241"/>
                    </a:lnTo>
                    <a:lnTo>
                      <a:pt x="144" y="262"/>
                    </a:lnTo>
                    <a:lnTo>
                      <a:pt x="136" y="262"/>
                    </a:lnTo>
                    <a:lnTo>
                      <a:pt x="127" y="263"/>
                    </a:lnTo>
                    <a:lnTo>
                      <a:pt x="118" y="263"/>
                    </a:lnTo>
                    <a:lnTo>
                      <a:pt x="111" y="264"/>
                    </a:lnTo>
                    <a:lnTo>
                      <a:pt x="102" y="263"/>
                    </a:lnTo>
                    <a:lnTo>
                      <a:pt x="95" y="262"/>
                    </a:lnTo>
                    <a:lnTo>
                      <a:pt x="86" y="261"/>
                    </a:lnTo>
                    <a:lnTo>
                      <a:pt x="79" y="260"/>
                    </a:lnTo>
                    <a:lnTo>
                      <a:pt x="86" y="255"/>
                    </a:lnTo>
                    <a:lnTo>
                      <a:pt x="95" y="252"/>
                    </a:lnTo>
                    <a:lnTo>
                      <a:pt x="104" y="249"/>
                    </a:lnTo>
                    <a:lnTo>
                      <a:pt x="114" y="247"/>
                    </a:lnTo>
                    <a:lnTo>
                      <a:pt x="123" y="245"/>
                    </a:lnTo>
                    <a:lnTo>
                      <a:pt x="131" y="243"/>
                    </a:lnTo>
                    <a:lnTo>
                      <a:pt x="140" y="239"/>
                    </a:lnTo>
                    <a:lnTo>
                      <a:pt x="149" y="236"/>
                    </a:lnTo>
                    <a:lnTo>
                      <a:pt x="137" y="235"/>
                    </a:lnTo>
                    <a:lnTo>
                      <a:pt x="125" y="235"/>
                    </a:lnTo>
                    <a:lnTo>
                      <a:pt x="114" y="236"/>
                    </a:lnTo>
                    <a:lnTo>
                      <a:pt x="102" y="238"/>
                    </a:lnTo>
                    <a:lnTo>
                      <a:pt x="89" y="239"/>
                    </a:lnTo>
                    <a:lnTo>
                      <a:pt x="77" y="240"/>
                    </a:lnTo>
                    <a:lnTo>
                      <a:pt x="64" y="240"/>
                    </a:lnTo>
                    <a:lnTo>
                      <a:pt x="52" y="241"/>
                    </a:lnTo>
                    <a:lnTo>
                      <a:pt x="51" y="234"/>
                    </a:lnTo>
                    <a:lnTo>
                      <a:pt x="57" y="227"/>
                    </a:lnTo>
                    <a:lnTo>
                      <a:pt x="64" y="222"/>
                    </a:lnTo>
                    <a:lnTo>
                      <a:pt x="67" y="217"/>
                    </a:lnTo>
                    <a:lnTo>
                      <a:pt x="55" y="219"/>
                    </a:lnTo>
                    <a:lnTo>
                      <a:pt x="45" y="223"/>
                    </a:lnTo>
                    <a:lnTo>
                      <a:pt x="33" y="226"/>
                    </a:lnTo>
                    <a:lnTo>
                      <a:pt x="22" y="227"/>
                    </a:lnTo>
                    <a:lnTo>
                      <a:pt x="25" y="220"/>
                    </a:lnTo>
                    <a:lnTo>
                      <a:pt x="32" y="214"/>
                    </a:lnTo>
                    <a:lnTo>
                      <a:pt x="44" y="209"/>
                    </a:lnTo>
                    <a:lnTo>
                      <a:pt x="57" y="206"/>
                    </a:lnTo>
                    <a:lnTo>
                      <a:pt x="68" y="202"/>
                    </a:lnTo>
                    <a:lnTo>
                      <a:pt x="82" y="197"/>
                    </a:lnTo>
                    <a:lnTo>
                      <a:pt x="92" y="192"/>
                    </a:lnTo>
                    <a:lnTo>
                      <a:pt x="101" y="187"/>
                    </a:lnTo>
                    <a:lnTo>
                      <a:pt x="86" y="188"/>
                    </a:lnTo>
                    <a:lnTo>
                      <a:pt x="73" y="191"/>
                    </a:lnTo>
                    <a:lnTo>
                      <a:pt x="61" y="194"/>
                    </a:lnTo>
                    <a:lnTo>
                      <a:pt x="51" y="200"/>
                    </a:lnTo>
                    <a:lnTo>
                      <a:pt x="38" y="203"/>
                    </a:lnTo>
                    <a:lnTo>
                      <a:pt x="26" y="206"/>
                    </a:lnTo>
                    <a:lnTo>
                      <a:pt x="13" y="206"/>
                    </a:lnTo>
                    <a:lnTo>
                      <a:pt x="0" y="206"/>
                    </a:lnTo>
                    <a:lnTo>
                      <a:pt x="10" y="195"/>
                    </a:lnTo>
                    <a:lnTo>
                      <a:pt x="25" y="188"/>
                    </a:lnTo>
                    <a:lnTo>
                      <a:pt x="39" y="181"/>
                    </a:lnTo>
                    <a:lnTo>
                      <a:pt x="52" y="173"/>
                    </a:lnTo>
                    <a:lnTo>
                      <a:pt x="42" y="172"/>
                    </a:lnTo>
                    <a:lnTo>
                      <a:pt x="32" y="174"/>
                    </a:lnTo>
                    <a:lnTo>
                      <a:pt x="22" y="176"/>
                    </a:lnTo>
                    <a:lnTo>
                      <a:pt x="11" y="178"/>
                    </a:lnTo>
                    <a:lnTo>
                      <a:pt x="11" y="171"/>
                    </a:lnTo>
                    <a:lnTo>
                      <a:pt x="19" y="166"/>
                    </a:lnTo>
                    <a:lnTo>
                      <a:pt x="29" y="160"/>
                    </a:lnTo>
                    <a:lnTo>
                      <a:pt x="41" y="157"/>
                    </a:lnTo>
                    <a:lnTo>
                      <a:pt x="48" y="154"/>
                    </a:lnTo>
                    <a:lnTo>
                      <a:pt x="57" y="154"/>
                    </a:lnTo>
                    <a:lnTo>
                      <a:pt x="66" y="154"/>
                    </a:lnTo>
                    <a:lnTo>
                      <a:pt x="74" y="154"/>
                    </a:lnTo>
                    <a:lnTo>
                      <a:pt x="82" y="153"/>
                    </a:lnTo>
                    <a:lnTo>
                      <a:pt x="90" y="153"/>
                    </a:lnTo>
                    <a:lnTo>
                      <a:pt x="99" y="152"/>
                    </a:lnTo>
                    <a:lnTo>
                      <a:pt x="108" y="152"/>
                    </a:lnTo>
                    <a:lnTo>
                      <a:pt x="98" y="146"/>
                    </a:lnTo>
                    <a:lnTo>
                      <a:pt x="85" y="142"/>
                    </a:lnTo>
                    <a:lnTo>
                      <a:pt x="71" y="138"/>
                    </a:lnTo>
                    <a:lnTo>
                      <a:pt x="67" y="131"/>
                    </a:lnTo>
                    <a:lnTo>
                      <a:pt x="70" y="127"/>
                    </a:lnTo>
                    <a:lnTo>
                      <a:pt x="79" y="123"/>
                    </a:lnTo>
                    <a:lnTo>
                      <a:pt x="87" y="120"/>
                    </a:lnTo>
                    <a:lnTo>
                      <a:pt x="96" y="119"/>
                    </a:lnTo>
                    <a:lnTo>
                      <a:pt x="102" y="123"/>
                    </a:lnTo>
                    <a:lnTo>
                      <a:pt x="111" y="127"/>
                    </a:lnTo>
                    <a:lnTo>
                      <a:pt x="120" y="127"/>
                    </a:lnTo>
                    <a:lnTo>
                      <a:pt x="130" y="128"/>
                    </a:lnTo>
                    <a:lnTo>
                      <a:pt x="139" y="125"/>
                    </a:lnTo>
                    <a:lnTo>
                      <a:pt x="150" y="125"/>
                    </a:lnTo>
                    <a:lnTo>
                      <a:pt x="159" y="127"/>
                    </a:lnTo>
                    <a:lnTo>
                      <a:pt x="171" y="131"/>
                    </a:lnTo>
                    <a:lnTo>
                      <a:pt x="177" y="127"/>
                    </a:lnTo>
                    <a:lnTo>
                      <a:pt x="181" y="123"/>
                    </a:lnTo>
                    <a:lnTo>
                      <a:pt x="182" y="119"/>
                    </a:lnTo>
                    <a:lnTo>
                      <a:pt x="185" y="117"/>
                    </a:lnTo>
                    <a:lnTo>
                      <a:pt x="175" y="113"/>
                    </a:lnTo>
                    <a:lnTo>
                      <a:pt x="165" y="111"/>
                    </a:lnTo>
                    <a:lnTo>
                      <a:pt x="153" y="108"/>
                    </a:lnTo>
                    <a:lnTo>
                      <a:pt x="143" y="108"/>
                    </a:lnTo>
                    <a:lnTo>
                      <a:pt x="130" y="106"/>
                    </a:lnTo>
                    <a:lnTo>
                      <a:pt x="120" y="104"/>
                    </a:lnTo>
                    <a:lnTo>
                      <a:pt x="111" y="101"/>
                    </a:lnTo>
                    <a:lnTo>
                      <a:pt x="104" y="98"/>
                    </a:lnTo>
                    <a:lnTo>
                      <a:pt x="101" y="89"/>
                    </a:lnTo>
                    <a:lnTo>
                      <a:pt x="99" y="83"/>
                    </a:lnTo>
                    <a:lnTo>
                      <a:pt x="98" y="77"/>
                    </a:lnTo>
                    <a:lnTo>
                      <a:pt x="104" y="71"/>
                    </a:lnTo>
                    <a:lnTo>
                      <a:pt x="108" y="68"/>
                    </a:lnTo>
                    <a:lnTo>
                      <a:pt x="117" y="66"/>
                    </a:lnTo>
                    <a:lnTo>
                      <a:pt x="123" y="63"/>
                    </a:lnTo>
                    <a:lnTo>
                      <a:pt x="130" y="60"/>
                    </a:lnTo>
                    <a:lnTo>
                      <a:pt x="156" y="71"/>
                    </a:lnTo>
                    <a:lnTo>
                      <a:pt x="159" y="64"/>
                    </a:lnTo>
                    <a:lnTo>
                      <a:pt x="155" y="58"/>
                    </a:lnTo>
                    <a:lnTo>
                      <a:pt x="150" y="50"/>
                    </a:lnTo>
                    <a:lnTo>
                      <a:pt x="152" y="44"/>
                    </a:lnTo>
                    <a:lnTo>
                      <a:pt x="161" y="48"/>
                    </a:lnTo>
                    <a:lnTo>
                      <a:pt x="169" y="54"/>
                    </a:lnTo>
                    <a:lnTo>
                      <a:pt x="175" y="61"/>
                    </a:lnTo>
                    <a:lnTo>
                      <a:pt x="178" y="68"/>
                    </a:lnTo>
                    <a:lnTo>
                      <a:pt x="182" y="71"/>
                    </a:lnTo>
                    <a:lnTo>
                      <a:pt x="185" y="61"/>
                    </a:lnTo>
                    <a:lnTo>
                      <a:pt x="191" y="50"/>
                    </a:lnTo>
                    <a:lnTo>
                      <a:pt x="193" y="40"/>
                    </a:lnTo>
                    <a:lnTo>
                      <a:pt x="185" y="30"/>
                    </a:lnTo>
                    <a:lnTo>
                      <a:pt x="187" y="26"/>
                    </a:lnTo>
                    <a:lnTo>
                      <a:pt x="191" y="24"/>
                    </a:lnTo>
                    <a:lnTo>
                      <a:pt x="197" y="21"/>
                    </a:lnTo>
                    <a:lnTo>
                      <a:pt x="204" y="19"/>
                    </a:lnTo>
                    <a:lnTo>
                      <a:pt x="215" y="26"/>
                    </a:lnTo>
                    <a:lnTo>
                      <a:pt x="222" y="34"/>
                    </a:lnTo>
                    <a:lnTo>
                      <a:pt x="225" y="43"/>
                    </a:lnTo>
                    <a:lnTo>
                      <a:pt x="231" y="52"/>
                    </a:lnTo>
                    <a:lnTo>
                      <a:pt x="237" y="47"/>
                    </a:lnTo>
                    <a:lnTo>
                      <a:pt x="238" y="42"/>
                    </a:lnTo>
                    <a:lnTo>
                      <a:pt x="239" y="35"/>
                    </a:lnTo>
                    <a:lnTo>
                      <a:pt x="242" y="30"/>
                    </a:lnTo>
                    <a:lnTo>
                      <a:pt x="245" y="22"/>
                    </a:lnTo>
                    <a:lnTo>
                      <a:pt x="254" y="14"/>
                    </a:lnTo>
                    <a:lnTo>
                      <a:pt x="264" y="8"/>
                    </a:lnTo>
                    <a:lnTo>
                      <a:pt x="279" y="4"/>
                    </a:lnTo>
                    <a:lnTo>
                      <a:pt x="280" y="9"/>
                    </a:lnTo>
                    <a:lnTo>
                      <a:pt x="279" y="15"/>
                    </a:lnTo>
                    <a:lnTo>
                      <a:pt x="273" y="22"/>
                    </a:lnTo>
                    <a:lnTo>
                      <a:pt x="267" y="28"/>
                    </a:lnTo>
                    <a:lnTo>
                      <a:pt x="263" y="33"/>
                    </a:lnTo>
                    <a:lnTo>
                      <a:pt x="259" y="40"/>
                    </a:lnTo>
                    <a:lnTo>
                      <a:pt x="254" y="47"/>
                    </a:lnTo>
                    <a:lnTo>
                      <a:pt x="251" y="54"/>
                    </a:lnTo>
                    <a:lnTo>
                      <a:pt x="247" y="61"/>
                    </a:lnTo>
                    <a:lnTo>
                      <a:pt x="245" y="68"/>
                    </a:lnTo>
                    <a:lnTo>
                      <a:pt x="242" y="75"/>
                    </a:lnTo>
                    <a:lnTo>
                      <a:pt x="242" y="82"/>
                    </a:lnTo>
                    <a:lnTo>
                      <a:pt x="251" y="75"/>
                    </a:lnTo>
                    <a:lnTo>
                      <a:pt x="260" y="68"/>
                    </a:lnTo>
                    <a:lnTo>
                      <a:pt x="264" y="62"/>
                    </a:lnTo>
                    <a:lnTo>
                      <a:pt x="269" y="56"/>
                    </a:lnTo>
                    <a:lnTo>
                      <a:pt x="275" y="49"/>
                    </a:lnTo>
                    <a:lnTo>
                      <a:pt x="282" y="44"/>
                    </a:lnTo>
                    <a:lnTo>
                      <a:pt x="288" y="38"/>
                    </a:lnTo>
                    <a:lnTo>
                      <a:pt x="295" y="32"/>
                    </a:lnTo>
                    <a:lnTo>
                      <a:pt x="304" y="27"/>
                    </a:lnTo>
                    <a:lnTo>
                      <a:pt x="313" y="23"/>
                    </a:lnTo>
                    <a:lnTo>
                      <a:pt x="320" y="26"/>
                    </a:lnTo>
                    <a:lnTo>
                      <a:pt x="317" y="32"/>
                    </a:lnTo>
                    <a:lnTo>
                      <a:pt x="311" y="38"/>
                    </a:lnTo>
                    <a:lnTo>
                      <a:pt x="313" y="44"/>
                    </a:lnTo>
                    <a:lnTo>
                      <a:pt x="310" y="46"/>
                    </a:lnTo>
                    <a:lnTo>
                      <a:pt x="307" y="50"/>
                    </a:lnTo>
                    <a:lnTo>
                      <a:pt x="304" y="54"/>
                    </a:lnTo>
                    <a:lnTo>
                      <a:pt x="305" y="60"/>
                    </a:lnTo>
                    <a:lnTo>
                      <a:pt x="332" y="49"/>
                    </a:lnTo>
                    <a:lnTo>
                      <a:pt x="333" y="59"/>
                    </a:lnTo>
                    <a:lnTo>
                      <a:pt x="329" y="70"/>
                    </a:lnTo>
                    <a:lnTo>
                      <a:pt x="324" y="76"/>
                    </a:lnTo>
                    <a:lnTo>
                      <a:pt x="321" y="82"/>
                    </a:lnTo>
                    <a:lnTo>
                      <a:pt x="317" y="88"/>
                    </a:lnTo>
                    <a:lnTo>
                      <a:pt x="317" y="95"/>
                    </a:lnTo>
                    <a:lnTo>
                      <a:pt x="320" y="95"/>
                    </a:lnTo>
                    <a:lnTo>
                      <a:pt x="327" y="82"/>
                    </a:lnTo>
                    <a:lnTo>
                      <a:pt x="339" y="70"/>
                    </a:lnTo>
                    <a:lnTo>
                      <a:pt x="351" y="59"/>
                    </a:lnTo>
                    <a:lnTo>
                      <a:pt x="365" y="49"/>
                    </a:lnTo>
                    <a:lnTo>
                      <a:pt x="378" y="39"/>
                    </a:lnTo>
                    <a:lnTo>
                      <a:pt x="396" y="29"/>
                    </a:lnTo>
                    <a:lnTo>
                      <a:pt x="412" y="19"/>
                    </a:lnTo>
                    <a:lnTo>
                      <a:pt x="431" y="12"/>
                    </a:lnTo>
                    <a:lnTo>
                      <a:pt x="438" y="8"/>
                    </a:lnTo>
                    <a:lnTo>
                      <a:pt x="446" y="5"/>
                    </a:lnTo>
                    <a:lnTo>
                      <a:pt x="453" y="1"/>
                    </a:lnTo>
                    <a:lnTo>
                      <a:pt x="462" y="0"/>
                    </a:lnTo>
                    <a:lnTo>
                      <a:pt x="454" y="8"/>
                    </a:lnTo>
                    <a:lnTo>
                      <a:pt x="447" y="15"/>
                    </a:lnTo>
                    <a:lnTo>
                      <a:pt x="438" y="23"/>
                    </a:lnTo>
                    <a:lnTo>
                      <a:pt x="431" y="30"/>
                    </a:lnTo>
                    <a:lnTo>
                      <a:pt x="422" y="36"/>
                    </a:lnTo>
                    <a:lnTo>
                      <a:pt x="416" y="43"/>
                    </a:lnTo>
                    <a:lnTo>
                      <a:pt x="409" y="50"/>
                    </a:lnTo>
                    <a:lnTo>
                      <a:pt x="406" y="58"/>
                    </a:lnTo>
                    <a:close/>
                  </a:path>
                </a:pathLst>
              </a:custGeom>
              <a:solidFill>
                <a:srgbClr val="F0F0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67" name="Freeform 628"/>
              <p:cNvSpPr>
                <a:spLocks/>
              </p:cNvSpPr>
              <p:nvPr/>
            </p:nvSpPr>
            <p:spPr bwMode="auto">
              <a:xfrm>
                <a:off x="4401" y="13019"/>
                <a:ext cx="28" cy="25"/>
              </a:xfrm>
              <a:custGeom>
                <a:avLst/>
                <a:gdLst>
                  <a:gd name="T0" fmla="*/ 0 w 86"/>
                  <a:gd name="T1" fmla="*/ 0 h 51"/>
                  <a:gd name="T2" fmla="*/ 0 w 86"/>
                  <a:gd name="T3" fmla="*/ 0 h 51"/>
                  <a:gd name="T4" fmla="*/ 0 w 86"/>
                  <a:gd name="T5" fmla="*/ 0 h 51"/>
                  <a:gd name="T6" fmla="*/ 0 w 86"/>
                  <a:gd name="T7" fmla="*/ 0 h 51"/>
                  <a:gd name="T8" fmla="*/ 0 w 86"/>
                  <a:gd name="T9" fmla="*/ 0 h 51"/>
                  <a:gd name="T10" fmla="*/ 0 w 86"/>
                  <a:gd name="T11" fmla="*/ 0 h 51"/>
                  <a:gd name="T12" fmla="*/ 0 w 86"/>
                  <a:gd name="T13" fmla="*/ 0 h 51"/>
                  <a:gd name="T14" fmla="*/ 0 w 86"/>
                  <a:gd name="T15" fmla="*/ 0 h 51"/>
                  <a:gd name="T16" fmla="*/ 0 w 86"/>
                  <a:gd name="T17" fmla="*/ 0 h 51"/>
                  <a:gd name="T18" fmla="*/ 0 w 86"/>
                  <a:gd name="T19" fmla="*/ 0 h 51"/>
                  <a:gd name="T20" fmla="*/ 0 w 86"/>
                  <a:gd name="T21" fmla="*/ 0 h 51"/>
                  <a:gd name="T22" fmla="*/ 0 w 86"/>
                  <a:gd name="T23" fmla="*/ 0 h 51"/>
                  <a:gd name="T24" fmla="*/ 0 w 86"/>
                  <a:gd name="T25" fmla="*/ 0 h 51"/>
                  <a:gd name="T26" fmla="*/ 0 w 86"/>
                  <a:gd name="T27" fmla="*/ 0 h 51"/>
                  <a:gd name="T28" fmla="*/ 0 w 86"/>
                  <a:gd name="T29" fmla="*/ 0 h 51"/>
                  <a:gd name="T30" fmla="*/ 0 w 86"/>
                  <a:gd name="T31" fmla="*/ 0 h 51"/>
                  <a:gd name="T32" fmla="*/ 0 w 86"/>
                  <a:gd name="T33" fmla="*/ 0 h 51"/>
                  <a:gd name="T34" fmla="*/ 0 w 86"/>
                  <a:gd name="T35" fmla="*/ 0 h 51"/>
                  <a:gd name="T36" fmla="*/ 0 w 86"/>
                  <a:gd name="T37" fmla="*/ 0 h 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6"/>
                  <a:gd name="T58" fmla="*/ 0 h 51"/>
                  <a:gd name="T59" fmla="*/ 86 w 86"/>
                  <a:gd name="T60" fmla="*/ 51 h 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6" h="51">
                    <a:moveTo>
                      <a:pt x="86" y="9"/>
                    </a:moveTo>
                    <a:lnTo>
                      <a:pt x="76" y="13"/>
                    </a:lnTo>
                    <a:lnTo>
                      <a:pt x="66" y="19"/>
                    </a:lnTo>
                    <a:lnTo>
                      <a:pt x="54" y="23"/>
                    </a:lnTo>
                    <a:lnTo>
                      <a:pt x="44" y="30"/>
                    </a:lnTo>
                    <a:lnTo>
                      <a:pt x="32" y="34"/>
                    </a:lnTo>
                    <a:lnTo>
                      <a:pt x="22" y="39"/>
                    </a:lnTo>
                    <a:lnTo>
                      <a:pt x="12" y="45"/>
                    </a:lnTo>
                    <a:lnTo>
                      <a:pt x="4" y="51"/>
                    </a:lnTo>
                    <a:lnTo>
                      <a:pt x="0" y="51"/>
                    </a:lnTo>
                    <a:lnTo>
                      <a:pt x="6" y="44"/>
                    </a:lnTo>
                    <a:lnTo>
                      <a:pt x="15" y="36"/>
                    </a:lnTo>
                    <a:lnTo>
                      <a:pt x="23" y="30"/>
                    </a:lnTo>
                    <a:lnTo>
                      <a:pt x="32" y="23"/>
                    </a:lnTo>
                    <a:lnTo>
                      <a:pt x="41" y="17"/>
                    </a:lnTo>
                    <a:lnTo>
                      <a:pt x="50" y="11"/>
                    </a:lnTo>
                    <a:lnTo>
                      <a:pt x="58" y="4"/>
                    </a:lnTo>
                    <a:lnTo>
                      <a:pt x="67" y="0"/>
                    </a:lnTo>
                    <a:lnTo>
                      <a:pt x="86"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68" name="Freeform 629"/>
              <p:cNvSpPr>
                <a:spLocks/>
              </p:cNvSpPr>
              <p:nvPr/>
            </p:nvSpPr>
            <p:spPr bwMode="auto">
              <a:xfrm>
                <a:off x="4287" y="12954"/>
                <a:ext cx="32" cy="37"/>
              </a:xfrm>
              <a:custGeom>
                <a:avLst/>
                <a:gdLst>
                  <a:gd name="T0" fmla="*/ 0 w 96"/>
                  <a:gd name="T1" fmla="*/ 1 h 73"/>
                  <a:gd name="T2" fmla="*/ 0 w 96"/>
                  <a:gd name="T3" fmla="*/ 1 h 73"/>
                  <a:gd name="T4" fmla="*/ 0 w 96"/>
                  <a:gd name="T5" fmla="*/ 1 h 73"/>
                  <a:gd name="T6" fmla="*/ 0 w 96"/>
                  <a:gd name="T7" fmla="*/ 1 h 73"/>
                  <a:gd name="T8" fmla="*/ 0 w 96"/>
                  <a:gd name="T9" fmla="*/ 1 h 73"/>
                  <a:gd name="T10" fmla="*/ 0 w 96"/>
                  <a:gd name="T11" fmla="*/ 1 h 73"/>
                  <a:gd name="T12" fmla="*/ 0 w 96"/>
                  <a:gd name="T13" fmla="*/ 1 h 73"/>
                  <a:gd name="T14" fmla="*/ 0 w 96"/>
                  <a:gd name="T15" fmla="*/ 1 h 73"/>
                  <a:gd name="T16" fmla="*/ 0 w 96"/>
                  <a:gd name="T17" fmla="*/ 0 h 73"/>
                  <a:gd name="T18" fmla="*/ 0 w 96"/>
                  <a:gd name="T19" fmla="*/ 1 h 73"/>
                  <a:gd name="T20" fmla="*/ 0 w 96"/>
                  <a:gd name="T21" fmla="*/ 1 h 73"/>
                  <a:gd name="T22" fmla="*/ 0 w 96"/>
                  <a:gd name="T23" fmla="*/ 1 h 73"/>
                  <a:gd name="T24" fmla="*/ 0 w 96"/>
                  <a:gd name="T25" fmla="*/ 1 h 73"/>
                  <a:gd name="T26" fmla="*/ 0 w 96"/>
                  <a:gd name="T27" fmla="*/ 1 h 73"/>
                  <a:gd name="T28" fmla="*/ 0 w 96"/>
                  <a:gd name="T29" fmla="*/ 1 h 73"/>
                  <a:gd name="T30" fmla="*/ 0 w 96"/>
                  <a:gd name="T31" fmla="*/ 1 h 73"/>
                  <a:gd name="T32" fmla="*/ 0 w 96"/>
                  <a:gd name="T33" fmla="*/ 1 h 7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6"/>
                  <a:gd name="T52" fmla="*/ 0 h 73"/>
                  <a:gd name="T53" fmla="*/ 96 w 96"/>
                  <a:gd name="T54" fmla="*/ 73 h 7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6" h="73">
                    <a:moveTo>
                      <a:pt x="0" y="73"/>
                    </a:moveTo>
                    <a:lnTo>
                      <a:pt x="4" y="59"/>
                    </a:lnTo>
                    <a:lnTo>
                      <a:pt x="13" y="49"/>
                    </a:lnTo>
                    <a:lnTo>
                      <a:pt x="23" y="38"/>
                    </a:lnTo>
                    <a:lnTo>
                      <a:pt x="36" y="30"/>
                    </a:lnTo>
                    <a:lnTo>
                      <a:pt x="50" y="21"/>
                    </a:lnTo>
                    <a:lnTo>
                      <a:pt x="64" y="14"/>
                    </a:lnTo>
                    <a:lnTo>
                      <a:pt x="80" y="6"/>
                    </a:lnTo>
                    <a:lnTo>
                      <a:pt x="96" y="0"/>
                    </a:lnTo>
                    <a:lnTo>
                      <a:pt x="86" y="9"/>
                    </a:lnTo>
                    <a:lnTo>
                      <a:pt x="77" y="20"/>
                    </a:lnTo>
                    <a:lnTo>
                      <a:pt x="66" y="30"/>
                    </a:lnTo>
                    <a:lnTo>
                      <a:pt x="54" y="39"/>
                    </a:lnTo>
                    <a:lnTo>
                      <a:pt x="39" y="46"/>
                    </a:lnTo>
                    <a:lnTo>
                      <a:pt x="26" y="56"/>
                    </a:lnTo>
                    <a:lnTo>
                      <a:pt x="13" y="63"/>
                    </a:lnTo>
                    <a:lnTo>
                      <a:pt x="0"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69" name="Freeform 630"/>
              <p:cNvSpPr>
                <a:spLocks/>
              </p:cNvSpPr>
              <p:nvPr/>
            </p:nvSpPr>
            <p:spPr bwMode="auto">
              <a:xfrm>
                <a:off x="4190" y="12940"/>
                <a:ext cx="42" cy="48"/>
              </a:xfrm>
              <a:custGeom>
                <a:avLst/>
                <a:gdLst>
                  <a:gd name="T0" fmla="*/ 0 w 127"/>
                  <a:gd name="T1" fmla="*/ 0 h 98"/>
                  <a:gd name="T2" fmla="*/ 0 w 127"/>
                  <a:gd name="T3" fmla="*/ 0 h 98"/>
                  <a:gd name="T4" fmla="*/ 0 w 127"/>
                  <a:gd name="T5" fmla="*/ 0 h 98"/>
                  <a:gd name="T6" fmla="*/ 0 w 127"/>
                  <a:gd name="T7" fmla="*/ 0 h 98"/>
                  <a:gd name="T8" fmla="*/ 0 w 127"/>
                  <a:gd name="T9" fmla="*/ 0 h 98"/>
                  <a:gd name="T10" fmla="*/ 0 w 127"/>
                  <a:gd name="T11" fmla="*/ 0 h 98"/>
                  <a:gd name="T12" fmla="*/ 0 w 127"/>
                  <a:gd name="T13" fmla="*/ 0 h 98"/>
                  <a:gd name="T14" fmla="*/ 0 w 127"/>
                  <a:gd name="T15" fmla="*/ 0 h 98"/>
                  <a:gd name="T16" fmla="*/ 0 w 127"/>
                  <a:gd name="T17" fmla="*/ 0 h 98"/>
                  <a:gd name="T18" fmla="*/ 0 w 127"/>
                  <a:gd name="T19" fmla="*/ 0 h 98"/>
                  <a:gd name="T20" fmla="*/ 0 w 127"/>
                  <a:gd name="T21" fmla="*/ 0 h 98"/>
                  <a:gd name="T22" fmla="*/ 0 w 127"/>
                  <a:gd name="T23" fmla="*/ 0 h 98"/>
                  <a:gd name="T24" fmla="*/ 0 w 127"/>
                  <a:gd name="T25" fmla="*/ 0 h 98"/>
                  <a:gd name="T26" fmla="*/ 0 w 127"/>
                  <a:gd name="T27" fmla="*/ 0 h 98"/>
                  <a:gd name="T28" fmla="*/ 0 w 127"/>
                  <a:gd name="T29" fmla="*/ 0 h 98"/>
                  <a:gd name="T30" fmla="*/ 0 w 127"/>
                  <a:gd name="T31" fmla="*/ 0 h 98"/>
                  <a:gd name="T32" fmla="*/ 0 w 127"/>
                  <a:gd name="T33" fmla="*/ 0 h 9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7"/>
                  <a:gd name="T52" fmla="*/ 0 h 98"/>
                  <a:gd name="T53" fmla="*/ 127 w 127"/>
                  <a:gd name="T54" fmla="*/ 98 h 9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7" h="98">
                    <a:moveTo>
                      <a:pt x="127" y="0"/>
                    </a:moveTo>
                    <a:lnTo>
                      <a:pt x="120" y="15"/>
                    </a:lnTo>
                    <a:lnTo>
                      <a:pt x="110" y="30"/>
                    </a:lnTo>
                    <a:lnTo>
                      <a:pt x="95" y="43"/>
                    </a:lnTo>
                    <a:lnTo>
                      <a:pt x="79" y="55"/>
                    </a:lnTo>
                    <a:lnTo>
                      <a:pt x="58" y="66"/>
                    </a:lnTo>
                    <a:lnTo>
                      <a:pt x="39" y="76"/>
                    </a:lnTo>
                    <a:lnTo>
                      <a:pt x="19" y="87"/>
                    </a:lnTo>
                    <a:lnTo>
                      <a:pt x="0" y="98"/>
                    </a:lnTo>
                    <a:lnTo>
                      <a:pt x="12" y="84"/>
                    </a:lnTo>
                    <a:lnTo>
                      <a:pt x="26" y="71"/>
                    </a:lnTo>
                    <a:lnTo>
                      <a:pt x="41" y="58"/>
                    </a:lnTo>
                    <a:lnTo>
                      <a:pt x="58" y="47"/>
                    </a:lnTo>
                    <a:lnTo>
                      <a:pt x="75" y="34"/>
                    </a:lnTo>
                    <a:lnTo>
                      <a:pt x="92" y="22"/>
                    </a:lnTo>
                    <a:lnTo>
                      <a:pt x="110" y="11"/>
                    </a:lnTo>
                    <a:lnTo>
                      <a:pt x="1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70" name="Freeform 631"/>
              <p:cNvSpPr>
                <a:spLocks/>
              </p:cNvSpPr>
              <p:nvPr/>
            </p:nvSpPr>
            <p:spPr bwMode="auto">
              <a:xfrm>
                <a:off x="3122" y="13024"/>
                <a:ext cx="14" cy="22"/>
              </a:xfrm>
              <a:custGeom>
                <a:avLst/>
                <a:gdLst>
                  <a:gd name="T0" fmla="*/ 0 w 41"/>
                  <a:gd name="T1" fmla="*/ 0 h 43"/>
                  <a:gd name="T2" fmla="*/ 0 w 41"/>
                  <a:gd name="T3" fmla="*/ 1 h 43"/>
                  <a:gd name="T4" fmla="*/ 0 w 41"/>
                  <a:gd name="T5" fmla="*/ 1 h 43"/>
                  <a:gd name="T6" fmla="*/ 0 w 41"/>
                  <a:gd name="T7" fmla="*/ 1 h 43"/>
                  <a:gd name="T8" fmla="*/ 0 w 41"/>
                  <a:gd name="T9" fmla="*/ 1 h 43"/>
                  <a:gd name="T10" fmla="*/ 0 w 41"/>
                  <a:gd name="T11" fmla="*/ 1 h 43"/>
                  <a:gd name="T12" fmla="*/ 0 w 41"/>
                  <a:gd name="T13" fmla="*/ 1 h 43"/>
                  <a:gd name="T14" fmla="*/ 0 w 41"/>
                  <a:gd name="T15" fmla="*/ 1 h 43"/>
                  <a:gd name="T16" fmla="*/ 0 w 41"/>
                  <a:gd name="T17" fmla="*/ 1 h 43"/>
                  <a:gd name="T18" fmla="*/ 0 w 41"/>
                  <a:gd name="T19" fmla="*/ 0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43"/>
                  <a:gd name="T32" fmla="*/ 41 w 41"/>
                  <a:gd name="T33" fmla="*/ 43 h 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43">
                    <a:moveTo>
                      <a:pt x="41" y="0"/>
                    </a:moveTo>
                    <a:lnTo>
                      <a:pt x="0" y="43"/>
                    </a:lnTo>
                    <a:lnTo>
                      <a:pt x="0" y="36"/>
                    </a:lnTo>
                    <a:lnTo>
                      <a:pt x="3" y="29"/>
                    </a:lnTo>
                    <a:lnTo>
                      <a:pt x="8" y="23"/>
                    </a:lnTo>
                    <a:lnTo>
                      <a:pt x="12" y="17"/>
                    </a:lnTo>
                    <a:lnTo>
                      <a:pt x="16" y="10"/>
                    </a:lnTo>
                    <a:lnTo>
                      <a:pt x="24" y="6"/>
                    </a:lnTo>
                    <a:lnTo>
                      <a:pt x="32" y="2"/>
                    </a:lnTo>
                    <a:lnTo>
                      <a:pt x="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71" name="Freeform 632"/>
              <p:cNvSpPr>
                <a:spLocks/>
              </p:cNvSpPr>
              <p:nvPr/>
            </p:nvSpPr>
            <p:spPr bwMode="auto">
              <a:xfrm>
                <a:off x="3135" y="13046"/>
                <a:ext cx="8" cy="15"/>
              </a:xfrm>
              <a:custGeom>
                <a:avLst/>
                <a:gdLst>
                  <a:gd name="T0" fmla="*/ 0 w 26"/>
                  <a:gd name="T1" fmla="*/ 0 h 30"/>
                  <a:gd name="T2" fmla="*/ 0 w 26"/>
                  <a:gd name="T3" fmla="*/ 0 h 30"/>
                  <a:gd name="T4" fmla="*/ 0 w 26"/>
                  <a:gd name="T5" fmla="*/ 1 h 30"/>
                  <a:gd name="T6" fmla="*/ 0 w 26"/>
                  <a:gd name="T7" fmla="*/ 1 h 30"/>
                  <a:gd name="T8" fmla="*/ 0 w 26"/>
                  <a:gd name="T9" fmla="*/ 1 h 30"/>
                  <a:gd name="T10" fmla="*/ 0 w 26"/>
                  <a:gd name="T11" fmla="*/ 1 h 30"/>
                  <a:gd name="T12" fmla="*/ 0 w 26"/>
                  <a:gd name="T13" fmla="*/ 0 h 30"/>
                  <a:gd name="T14" fmla="*/ 0 60000 65536"/>
                  <a:gd name="T15" fmla="*/ 0 60000 65536"/>
                  <a:gd name="T16" fmla="*/ 0 60000 65536"/>
                  <a:gd name="T17" fmla="*/ 0 60000 65536"/>
                  <a:gd name="T18" fmla="*/ 0 60000 65536"/>
                  <a:gd name="T19" fmla="*/ 0 60000 65536"/>
                  <a:gd name="T20" fmla="*/ 0 60000 65536"/>
                  <a:gd name="T21" fmla="*/ 0 w 26"/>
                  <a:gd name="T22" fmla="*/ 0 h 30"/>
                  <a:gd name="T23" fmla="*/ 26 w 26"/>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0">
                    <a:moveTo>
                      <a:pt x="14" y="0"/>
                    </a:moveTo>
                    <a:lnTo>
                      <a:pt x="26" y="0"/>
                    </a:lnTo>
                    <a:lnTo>
                      <a:pt x="0" y="30"/>
                    </a:lnTo>
                    <a:lnTo>
                      <a:pt x="0" y="19"/>
                    </a:lnTo>
                    <a:lnTo>
                      <a:pt x="4" y="13"/>
                    </a:lnTo>
                    <a:lnTo>
                      <a:pt x="9"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72" name="Freeform 633"/>
              <p:cNvSpPr>
                <a:spLocks/>
              </p:cNvSpPr>
              <p:nvPr/>
            </p:nvSpPr>
            <p:spPr bwMode="auto">
              <a:xfrm>
                <a:off x="3142" y="12987"/>
                <a:ext cx="13" cy="14"/>
              </a:xfrm>
              <a:custGeom>
                <a:avLst/>
                <a:gdLst>
                  <a:gd name="T0" fmla="*/ 0 w 37"/>
                  <a:gd name="T1" fmla="*/ 0 h 29"/>
                  <a:gd name="T2" fmla="*/ 0 w 37"/>
                  <a:gd name="T3" fmla="*/ 0 h 29"/>
                  <a:gd name="T4" fmla="*/ 0 w 37"/>
                  <a:gd name="T5" fmla="*/ 0 h 29"/>
                  <a:gd name="T6" fmla="*/ 0 w 37"/>
                  <a:gd name="T7" fmla="*/ 0 h 29"/>
                  <a:gd name="T8" fmla="*/ 0 w 37"/>
                  <a:gd name="T9" fmla="*/ 0 h 29"/>
                  <a:gd name="T10" fmla="*/ 0 w 37"/>
                  <a:gd name="T11" fmla="*/ 0 h 29"/>
                  <a:gd name="T12" fmla="*/ 0 w 37"/>
                  <a:gd name="T13" fmla="*/ 0 h 29"/>
                  <a:gd name="T14" fmla="*/ 0 w 37"/>
                  <a:gd name="T15" fmla="*/ 0 h 29"/>
                  <a:gd name="T16" fmla="*/ 0 w 37"/>
                  <a:gd name="T17" fmla="*/ 0 h 29"/>
                  <a:gd name="T18" fmla="*/ 0 w 37"/>
                  <a:gd name="T19" fmla="*/ 0 h 29"/>
                  <a:gd name="T20" fmla="*/ 0 w 37"/>
                  <a:gd name="T21" fmla="*/ 0 h 29"/>
                  <a:gd name="T22" fmla="*/ 0 w 37"/>
                  <a:gd name="T23" fmla="*/ 0 h 29"/>
                  <a:gd name="T24" fmla="*/ 0 w 37"/>
                  <a:gd name="T25" fmla="*/ 0 h 29"/>
                  <a:gd name="T26" fmla="*/ 0 w 37"/>
                  <a:gd name="T27" fmla="*/ 0 h 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7"/>
                  <a:gd name="T43" fmla="*/ 0 h 29"/>
                  <a:gd name="T44" fmla="*/ 37 w 37"/>
                  <a:gd name="T45" fmla="*/ 29 h 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7" h="29">
                    <a:moveTo>
                      <a:pt x="22" y="0"/>
                    </a:moveTo>
                    <a:lnTo>
                      <a:pt x="37" y="0"/>
                    </a:lnTo>
                    <a:lnTo>
                      <a:pt x="34" y="5"/>
                    </a:lnTo>
                    <a:lnTo>
                      <a:pt x="32" y="10"/>
                    </a:lnTo>
                    <a:lnTo>
                      <a:pt x="29" y="15"/>
                    </a:lnTo>
                    <a:lnTo>
                      <a:pt x="27" y="22"/>
                    </a:lnTo>
                    <a:lnTo>
                      <a:pt x="21" y="26"/>
                    </a:lnTo>
                    <a:lnTo>
                      <a:pt x="16" y="29"/>
                    </a:lnTo>
                    <a:lnTo>
                      <a:pt x="9" y="29"/>
                    </a:lnTo>
                    <a:lnTo>
                      <a:pt x="0" y="28"/>
                    </a:lnTo>
                    <a:lnTo>
                      <a:pt x="0" y="19"/>
                    </a:lnTo>
                    <a:lnTo>
                      <a:pt x="5" y="11"/>
                    </a:lnTo>
                    <a:lnTo>
                      <a:pt x="12" y="5"/>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73" name="Freeform 634"/>
              <p:cNvSpPr>
                <a:spLocks/>
              </p:cNvSpPr>
              <p:nvPr/>
            </p:nvSpPr>
            <p:spPr bwMode="auto">
              <a:xfrm>
                <a:off x="3146" y="13024"/>
                <a:ext cx="7" cy="5"/>
              </a:xfrm>
              <a:custGeom>
                <a:avLst/>
                <a:gdLst>
                  <a:gd name="T0" fmla="*/ 0 w 22"/>
                  <a:gd name="T1" fmla="*/ 0 h 8"/>
                  <a:gd name="T2" fmla="*/ 0 w 22"/>
                  <a:gd name="T3" fmla="*/ 0 h 8"/>
                  <a:gd name="T4" fmla="*/ 0 w 22"/>
                  <a:gd name="T5" fmla="*/ 1 h 8"/>
                  <a:gd name="T6" fmla="*/ 0 w 22"/>
                  <a:gd name="T7" fmla="*/ 1 h 8"/>
                  <a:gd name="T8" fmla="*/ 0 w 22"/>
                  <a:gd name="T9" fmla="*/ 0 h 8"/>
                  <a:gd name="T10" fmla="*/ 0 60000 65536"/>
                  <a:gd name="T11" fmla="*/ 0 60000 65536"/>
                  <a:gd name="T12" fmla="*/ 0 60000 65536"/>
                  <a:gd name="T13" fmla="*/ 0 60000 65536"/>
                  <a:gd name="T14" fmla="*/ 0 60000 65536"/>
                  <a:gd name="T15" fmla="*/ 0 w 22"/>
                  <a:gd name="T16" fmla="*/ 0 h 8"/>
                  <a:gd name="T17" fmla="*/ 22 w 22"/>
                  <a:gd name="T18" fmla="*/ 8 h 8"/>
                </a:gdLst>
                <a:ahLst/>
                <a:cxnLst>
                  <a:cxn ang="T10">
                    <a:pos x="T0" y="T1"/>
                  </a:cxn>
                  <a:cxn ang="T11">
                    <a:pos x="T2" y="T3"/>
                  </a:cxn>
                  <a:cxn ang="T12">
                    <a:pos x="T4" y="T5"/>
                  </a:cxn>
                  <a:cxn ang="T13">
                    <a:pos x="T6" y="T7"/>
                  </a:cxn>
                  <a:cxn ang="T14">
                    <a:pos x="T8" y="T9"/>
                  </a:cxn>
                </a:cxnLst>
                <a:rect l="T15" t="T16" r="T17" b="T18"/>
                <a:pathLst>
                  <a:path w="22" h="8">
                    <a:moveTo>
                      <a:pt x="8" y="0"/>
                    </a:moveTo>
                    <a:lnTo>
                      <a:pt x="22" y="0"/>
                    </a:lnTo>
                    <a:lnTo>
                      <a:pt x="0" y="8"/>
                    </a:lnTo>
                    <a:lnTo>
                      <a:pt x="5" y="4"/>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74" name="Freeform 635"/>
              <p:cNvSpPr>
                <a:spLocks/>
              </p:cNvSpPr>
              <p:nvPr/>
            </p:nvSpPr>
            <p:spPr bwMode="auto">
              <a:xfrm>
                <a:off x="3153" y="12956"/>
                <a:ext cx="15" cy="12"/>
              </a:xfrm>
              <a:custGeom>
                <a:avLst/>
                <a:gdLst>
                  <a:gd name="T0" fmla="*/ 0 w 46"/>
                  <a:gd name="T1" fmla="*/ 1 h 23"/>
                  <a:gd name="T2" fmla="*/ 0 w 46"/>
                  <a:gd name="T3" fmla="*/ 1 h 23"/>
                  <a:gd name="T4" fmla="*/ 0 w 46"/>
                  <a:gd name="T5" fmla="*/ 1 h 23"/>
                  <a:gd name="T6" fmla="*/ 0 w 46"/>
                  <a:gd name="T7" fmla="*/ 1 h 23"/>
                  <a:gd name="T8" fmla="*/ 0 w 46"/>
                  <a:gd name="T9" fmla="*/ 1 h 23"/>
                  <a:gd name="T10" fmla="*/ 0 w 46"/>
                  <a:gd name="T11" fmla="*/ 1 h 23"/>
                  <a:gd name="T12" fmla="*/ 0 w 46"/>
                  <a:gd name="T13" fmla="*/ 1 h 23"/>
                  <a:gd name="T14" fmla="*/ 0 w 46"/>
                  <a:gd name="T15" fmla="*/ 1 h 23"/>
                  <a:gd name="T16" fmla="*/ 0 w 46"/>
                  <a:gd name="T17" fmla="*/ 1 h 23"/>
                  <a:gd name="T18" fmla="*/ 0 w 46"/>
                  <a:gd name="T19" fmla="*/ 0 h 23"/>
                  <a:gd name="T20" fmla="*/ 0 w 46"/>
                  <a:gd name="T21" fmla="*/ 1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
                  <a:gd name="T34" fmla="*/ 0 h 23"/>
                  <a:gd name="T35" fmla="*/ 46 w 46"/>
                  <a:gd name="T36" fmla="*/ 23 h 2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 h="23">
                    <a:moveTo>
                      <a:pt x="46" y="2"/>
                    </a:moveTo>
                    <a:lnTo>
                      <a:pt x="44" y="9"/>
                    </a:lnTo>
                    <a:lnTo>
                      <a:pt x="41" y="14"/>
                    </a:lnTo>
                    <a:lnTo>
                      <a:pt x="36" y="17"/>
                    </a:lnTo>
                    <a:lnTo>
                      <a:pt x="31" y="20"/>
                    </a:lnTo>
                    <a:lnTo>
                      <a:pt x="24" y="21"/>
                    </a:lnTo>
                    <a:lnTo>
                      <a:pt x="16" y="22"/>
                    </a:lnTo>
                    <a:lnTo>
                      <a:pt x="8" y="22"/>
                    </a:lnTo>
                    <a:lnTo>
                      <a:pt x="0" y="23"/>
                    </a:lnTo>
                    <a:lnTo>
                      <a:pt x="12" y="0"/>
                    </a:lnTo>
                    <a:lnTo>
                      <a:pt x="4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75" name="Freeform 636"/>
              <p:cNvSpPr>
                <a:spLocks/>
              </p:cNvSpPr>
              <p:nvPr/>
            </p:nvSpPr>
            <p:spPr bwMode="auto">
              <a:xfrm>
                <a:off x="3163" y="12922"/>
                <a:ext cx="17" cy="18"/>
              </a:xfrm>
              <a:custGeom>
                <a:avLst/>
                <a:gdLst>
                  <a:gd name="T0" fmla="*/ 0 w 51"/>
                  <a:gd name="T1" fmla="*/ 1 h 36"/>
                  <a:gd name="T2" fmla="*/ 0 w 51"/>
                  <a:gd name="T3" fmla="*/ 1 h 36"/>
                  <a:gd name="T4" fmla="*/ 0 w 51"/>
                  <a:gd name="T5" fmla="*/ 1 h 36"/>
                  <a:gd name="T6" fmla="*/ 0 w 51"/>
                  <a:gd name="T7" fmla="*/ 1 h 36"/>
                  <a:gd name="T8" fmla="*/ 0 w 51"/>
                  <a:gd name="T9" fmla="*/ 1 h 36"/>
                  <a:gd name="T10" fmla="*/ 0 w 51"/>
                  <a:gd name="T11" fmla="*/ 1 h 36"/>
                  <a:gd name="T12" fmla="*/ 0 w 51"/>
                  <a:gd name="T13" fmla="*/ 1 h 36"/>
                  <a:gd name="T14" fmla="*/ 0 w 51"/>
                  <a:gd name="T15" fmla="*/ 1 h 36"/>
                  <a:gd name="T16" fmla="*/ 0 w 51"/>
                  <a:gd name="T17" fmla="*/ 1 h 36"/>
                  <a:gd name="T18" fmla="*/ 0 w 51"/>
                  <a:gd name="T19" fmla="*/ 0 h 36"/>
                  <a:gd name="T20" fmla="*/ 0 w 51"/>
                  <a:gd name="T21" fmla="*/ 1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
                  <a:gd name="T34" fmla="*/ 0 h 36"/>
                  <a:gd name="T35" fmla="*/ 51 w 51"/>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 h="36">
                    <a:moveTo>
                      <a:pt x="51" y="3"/>
                    </a:moveTo>
                    <a:lnTo>
                      <a:pt x="48" y="10"/>
                    </a:lnTo>
                    <a:lnTo>
                      <a:pt x="45" y="16"/>
                    </a:lnTo>
                    <a:lnTo>
                      <a:pt x="41" y="24"/>
                    </a:lnTo>
                    <a:lnTo>
                      <a:pt x="41" y="33"/>
                    </a:lnTo>
                    <a:lnTo>
                      <a:pt x="29" y="36"/>
                    </a:lnTo>
                    <a:lnTo>
                      <a:pt x="21" y="35"/>
                    </a:lnTo>
                    <a:lnTo>
                      <a:pt x="10" y="31"/>
                    </a:lnTo>
                    <a:lnTo>
                      <a:pt x="0" y="30"/>
                    </a:lnTo>
                    <a:lnTo>
                      <a:pt x="3" y="0"/>
                    </a:lnTo>
                    <a:lnTo>
                      <a:pt x="5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76" name="Freeform 637"/>
              <p:cNvSpPr>
                <a:spLocks/>
              </p:cNvSpPr>
              <p:nvPr/>
            </p:nvSpPr>
            <p:spPr bwMode="auto">
              <a:xfrm>
                <a:off x="3167" y="12891"/>
                <a:ext cx="15" cy="16"/>
              </a:xfrm>
              <a:custGeom>
                <a:avLst/>
                <a:gdLst>
                  <a:gd name="T0" fmla="*/ 0 w 46"/>
                  <a:gd name="T1" fmla="*/ 1 h 32"/>
                  <a:gd name="T2" fmla="*/ 0 w 46"/>
                  <a:gd name="T3" fmla="*/ 0 h 32"/>
                  <a:gd name="T4" fmla="*/ 0 w 46"/>
                  <a:gd name="T5" fmla="*/ 1 h 32"/>
                  <a:gd name="T6" fmla="*/ 0 w 46"/>
                  <a:gd name="T7" fmla="*/ 1 h 32"/>
                  <a:gd name="T8" fmla="*/ 0 w 46"/>
                  <a:gd name="T9" fmla="*/ 1 h 32"/>
                  <a:gd name="T10" fmla="*/ 0 w 46"/>
                  <a:gd name="T11" fmla="*/ 1 h 32"/>
                  <a:gd name="T12" fmla="*/ 0 w 46"/>
                  <a:gd name="T13" fmla="*/ 1 h 32"/>
                  <a:gd name="T14" fmla="*/ 0 w 46"/>
                  <a:gd name="T15" fmla="*/ 1 h 32"/>
                  <a:gd name="T16" fmla="*/ 0 60000 65536"/>
                  <a:gd name="T17" fmla="*/ 0 60000 65536"/>
                  <a:gd name="T18" fmla="*/ 0 60000 65536"/>
                  <a:gd name="T19" fmla="*/ 0 60000 65536"/>
                  <a:gd name="T20" fmla="*/ 0 60000 65536"/>
                  <a:gd name="T21" fmla="*/ 0 60000 65536"/>
                  <a:gd name="T22" fmla="*/ 0 60000 65536"/>
                  <a:gd name="T23" fmla="*/ 0 60000 65536"/>
                  <a:gd name="T24" fmla="*/ 0 w 46"/>
                  <a:gd name="T25" fmla="*/ 0 h 32"/>
                  <a:gd name="T26" fmla="*/ 46 w 46"/>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 h="32">
                    <a:moveTo>
                      <a:pt x="9" y="2"/>
                    </a:moveTo>
                    <a:lnTo>
                      <a:pt x="19" y="0"/>
                    </a:lnTo>
                    <a:lnTo>
                      <a:pt x="30" y="4"/>
                    </a:lnTo>
                    <a:lnTo>
                      <a:pt x="37" y="9"/>
                    </a:lnTo>
                    <a:lnTo>
                      <a:pt x="46" y="16"/>
                    </a:lnTo>
                    <a:lnTo>
                      <a:pt x="46" y="26"/>
                    </a:lnTo>
                    <a:lnTo>
                      <a:pt x="0" y="32"/>
                    </a:lnTo>
                    <a:lnTo>
                      <a:pt x="9"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77" name="Freeform 638"/>
              <p:cNvSpPr>
                <a:spLocks/>
              </p:cNvSpPr>
              <p:nvPr/>
            </p:nvSpPr>
            <p:spPr bwMode="auto">
              <a:xfrm>
                <a:off x="3173" y="12837"/>
                <a:ext cx="14" cy="42"/>
              </a:xfrm>
              <a:custGeom>
                <a:avLst/>
                <a:gdLst>
                  <a:gd name="T0" fmla="*/ 0 w 41"/>
                  <a:gd name="T1" fmla="*/ 1 h 83"/>
                  <a:gd name="T2" fmla="*/ 0 w 41"/>
                  <a:gd name="T3" fmla="*/ 1 h 83"/>
                  <a:gd name="T4" fmla="*/ 0 w 41"/>
                  <a:gd name="T5" fmla="*/ 0 h 83"/>
                  <a:gd name="T6" fmla="*/ 0 w 41"/>
                  <a:gd name="T7" fmla="*/ 1 h 83"/>
                  <a:gd name="T8" fmla="*/ 0 60000 65536"/>
                  <a:gd name="T9" fmla="*/ 0 60000 65536"/>
                  <a:gd name="T10" fmla="*/ 0 60000 65536"/>
                  <a:gd name="T11" fmla="*/ 0 60000 65536"/>
                  <a:gd name="T12" fmla="*/ 0 w 41"/>
                  <a:gd name="T13" fmla="*/ 0 h 83"/>
                  <a:gd name="T14" fmla="*/ 41 w 41"/>
                  <a:gd name="T15" fmla="*/ 83 h 83"/>
                </a:gdLst>
                <a:ahLst/>
                <a:cxnLst>
                  <a:cxn ang="T8">
                    <a:pos x="T0" y="T1"/>
                  </a:cxn>
                  <a:cxn ang="T9">
                    <a:pos x="T2" y="T3"/>
                  </a:cxn>
                  <a:cxn ang="T10">
                    <a:pos x="T4" y="T5"/>
                  </a:cxn>
                  <a:cxn ang="T11">
                    <a:pos x="T6" y="T7"/>
                  </a:cxn>
                </a:cxnLst>
                <a:rect l="T12" t="T13" r="T14" b="T15"/>
                <a:pathLst>
                  <a:path w="41" h="83">
                    <a:moveTo>
                      <a:pt x="19" y="83"/>
                    </a:moveTo>
                    <a:lnTo>
                      <a:pt x="0" y="83"/>
                    </a:lnTo>
                    <a:lnTo>
                      <a:pt x="41" y="0"/>
                    </a:lnTo>
                    <a:lnTo>
                      <a:pt x="19" y="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78" name="Freeform 639"/>
              <p:cNvSpPr>
                <a:spLocks/>
              </p:cNvSpPr>
              <p:nvPr/>
            </p:nvSpPr>
            <p:spPr bwMode="auto">
              <a:xfrm>
                <a:off x="3159" y="12987"/>
                <a:ext cx="12" cy="16"/>
              </a:xfrm>
              <a:custGeom>
                <a:avLst/>
                <a:gdLst>
                  <a:gd name="T0" fmla="*/ 0 w 34"/>
                  <a:gd name="T1" fmla="*/ 0 h 33"/>
                  <a:gd name="T2" fmla="*/ 0 w 34"/>
                  <a:gd name="T3" fmla="*/ 0 h 33"/>
                  <a:gd name="T4" fmla="*/ 0 w 34"/>
                  <a:gd name="T5" fmla="*/ 0 h 33"/>
                  <a:gd name="T6" fmla="*/ 0 w 34"/>
                  <a:gd name="T7" fmla="*/ 0 h 33"/>
                  <a:gd name="T8" fmla="*/ 0 w 34"/>
                  <a:gd name="T9" fmla="*/ 0 h 33"/>
                  <a:gd name="T10" fmla="*/ 0 w 34"/>
                  <a:gd name="T11" fmla="*/ 0 h 33"/>
                  <a:gd name="T12" fmla="*/ 0 w 34"/>
                  <a:gd name="T13" fmla="*/ 0 h 33"/>
                  <a:gd name="T14" fmla="*/ 0 w 34"/>
                  <a:gd name="T15" fmla="*/ 0 h 33"/>
                  <a:gd name="T16" fmla="*/ 0 w 34"/>
                  <a:gd name="T17" fmla="*/ 0 h 33"/>
                  <a:gd name="T18" fmla="*/ 0 w 34"/>
                  <a:gd name="T19" fmla="*/ 0 h 33"/>
                  <a:gd name="T20" fmla="*/ 0 w 34"/>
                  <a:gd name="T21" fmla="*/ 0 h 33"/>
                  <a:gd name="T22" fmla="*/ 0 w 34"/>
                  <a:gd name="T23" fmla="*/ 0 h 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33"/>
                  <a:gd name="T38" fmla="*/ 34 w 34"/>
                  <a:gd name="T39" fmla="*/ 33 h 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33">
                    <a:moveTo>
                      <a:pt x="19" y="0"/>
                    </a:moveTo>
                    <a:lnTo>
                      <a:pt x="34" y="0"/>
                    </a:lnTo>
                    <a:lnTo>
                      <a:pt x="31" y="8"/>
                    </a:lnTo>
                    <a:lnTo>
                      <a:pt x="27" y="20"/>
                    </a:lnTo>
                    <a:lnTo>
                      <a:pt x="21" y="24"/>
                    </a:lnTo>
                    <a:lnTo>
                      <a:pt x="15" y="29"/>
                    </a:lnTo>
                    <a:lnTo>
                      <a:pt x="8" y="31"/>
                    </a:lnTo>
                    <a:lnTo>
                      <a:pt x="0" y="33"/>
                    </a:lnTo>
                    <a:lnTo>
                      <a:pt x="0" y="23"/>
                    </a:lnTo>
                    <a:lnTo>
                      <a:pt x="6" y="15"/>
                    </a:lnTo>
                    <a:lnTo>
                      <a:pt x="12" y="8"/>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79" name="Freeform 640"/>
              <p:cNvSpPr>
                <a:spLocks/>
              </p:cNvSpPr>
              <p:nvPr/>
            </p:nvSpPr>
            <p:spPr bwMode="auto">
              <a:xfrm>
                <a:off x="3173" y="12961"/>
                <a:ext cx="13" cy="8"/>
              </a:xfrm>
              <a:custGeom>
                <a:avLst/>
                <a:gdLst>
                  <a:gd name="T0" fmla="*/ 0 w 38"/>
                  <a:gd name="T1" fmla="*/ 0 h 17"/>
                  <a:gd name="T2" fmla="*/ 0 w 38"/>
                  <a:gd name="T3" fmla="*/ 0 h 17"/>
                  <a:gd name="T4" fmla="*/ 0 w 38"/>
                  <a:gd name="T5" fmla="*/ 0 h 17"/>
                  <a:gd name="T6" fmla="*/ 0 w 38"/>
                  <a:gd name="T7" fmla="*/ 0 h 17"/>
                  <a:gd name="T8" fmla="*/ 0 w 38"/>
                  <a:gd name="T9" fmla="*/ 0 h 17"/>
                  <a:gd name="T10" fmla="*/ 0 w 38"/>
                  <a:gd name="T11" fmla="*/ 0 h 17"/>
                  <a:gd name="T12" fmla="*/ 0 w 38"/>
                  <a:gd name="T13" fmla="*/ 0 h 17"/>
                  <a:gd name="T14" fmla="*/ 0 w 38"/>
                  <a:gd name="T15" fmla="*/ 0 h 17"/>
                  <a:gd name="T16" fmla="*/ 0 w 38"/>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17"/>
                  <a:gd name="T29" fmla="*/ 38 w 38"/>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17">
                    <a:moveTo>
                      <a:pt x="38" y="6"/>
                    </a:moveTo>
                    <a:lnTo>
                      <a:pt x="34" y="17"/>
                    </a:lnTo>
                    <a:lnTo>
                      <a:pt x="0" y="13"/>
                    </a:lnTo>
                    <a:lnTo>
                      <a:pt x="2" y="7"/>
                    </a:lnTo>
                    <a:lnTo>
                      <a:pt x="6" y="3"/>
                    </a:lnTo>
                    <a:lnTo>
                      <a:pt x="11" y="0"/>
                    </a:lnTo>
                    <a:lnTo>
                      <a:pt x="18" y="0"/>
                    </a:lnTo>
                    <a:lnTo>
                      <a:pt x="28" y="1"/>
                    </a:lnTo>
                    <a:lnTo>
                      <a:pt x="38"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80" name="Freeform 641"/>
              <p:cNvSpPr>
                <a:spLocks/>
              </p:cNvSpPr>
              <p:nvPr/>
            </p:nvSpPr>
            <p:spPr bwMode="auto">
              <a:xfrm>
                <a:off x="3176" y="12992"/>
                <a:ext cx="8" cy="11"/>
              </a:xfrm>
              <a:custGeom>
                <a:avLst/>
                <a:gdLst>
                  <a:gd name="T0" fmla="*/ 0 w 26"/>
                  <a:gd name="T1" fmla="*/ 0 h 22"/>
                  <a:gd name="T2" fmla="*/ 0 w 26"/>
                  <a:gd name="T3" fmla="*/ 1 h 22"/>
                  <a:gd name="T4" fmla="*/ 0 w 26"/>
                  <a:gd name="T5" fmla="*/ 1 h 22"/>
                  <a:gd name="T6" fmla="*/ 0 w 26"/>
                  <a:gd name="T7" fmla="*/ 1 h 22"/>
                  <a:gd name="T8" fmla="*/ 0 w 26"/>
                  <a:gd name="T9" fmla="*/ 1 h 22"/>
                  <a:gd name="T10" fmla="*/ 0 w 26"/>
                  <a:gd name="T11" fmla="*/ 1 h 22"/>
                  <a:gd name="T12" fmla="*/ 0 w 26"/>
                  <a:gd name="T13" fmla="*/ 1 h 22"/>
                  <a:gd name="T14" fmla="*/ 0 w 26"/>
                  <a:gd name="T15" fmla="*/ 0 h 22"/>
                  <a:gd name="T16" fmla="*/ 0 w 26"/>
                  <a:gd name="T17" fmla="*/ 0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2"/>
                  <a:gd name="T29" fmla="*/ 26 w 26"/>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2">
                    <a:moveTo>
                      <a:pt x="26" y="0"/>
                    </a:moveTo>
                    <a:lnTo>
                      <a:pt x="22" y="6"/>
                    </a:lnTo>
                    <a:lnTo>
                      <a:pt x="17" y="14"/>
                    </a:lnTo>
                    <a:lnTo>
                      <a:pt x="8" y="19"/>
                    </a:lnTo>
                    <a:lnTo>
                      <a:pt x="0" y="22"/>
                    </a:lnTo>
                    <a:lnTo>
                      <a:pt x="3" y="13"/>
                    </a:lnTo>
                    <a:lnTo>
                      <a:pt x="10" y="5"/>
                    </a:lnTo>
                    <a:lnTo>
                      <a:pt x="17" y="0"/>
                    </a:lnTo>
                    <a:lnTo>
                      <a:pt x="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81" name="Freeform 642"/>
              <p:cNvSpPr>
                <a:spLocks/>
              </p:cNvSpPr>
              <p:nvPr/>
            </p:nvSpPr>
            <p:spPr bwMode="auto">
              <a:xfrm>
                <a:off x="3186" y="12921"/>
                <a:ext cx="28" cy="27"/>
              </a:xfrm>
              <a:custGeom>
                <a:avLst/>
                <a:gdLst>
                  <a:gd name="T0" fmla="*/ 0 w 85"/>
                  <a:gd name="T1" fmla="*/ 1 h 53"/>
                  <a:gd name="T2" fmla="*/ 0 w 85"/>
                  <a:gd name="T3" fmla="*/ 1 h 53"/>
                  <a:gd name="T4" fmla="*/ 0 w 85"/>
                  <a:gd name="T5" fmla="*/ 1 h 53"/>
                  <a:gd name="T6" fmla="*/ 0 w 85"/>
                  <a:gd name="T7" fmla="*/ 1 h 53"/>
                  <a:gd name="T8" fmla="*/ 0 w 85"/>
                  <a:gd name="T9" fmla="*/ 1 h 53"/>
                  <a:gd name="T10" fmla="*/ 0 w 85"/>
                  <a:gd name="T11" fmla="*/ 1 h 53"/>
                  <a:gd name="T12" fmla="*/ 0 w 85"/>
                  <a:gd name="T13" fmla="*/ 1 h 53"/>
                  <a:gd name="T14" fmla="*/ 0 w 85"/>
                  <a:gd name="T15" fmla="*/ 1 h 53"/>
                  <a:gd name="T16" fmla="*/ 0 w 85"/>
                  <a:gd name="T17" fmla="*/ 1 h 53"/>
                  <a:gd name="T18" fmla="*/ 0 w 85"/>
                  <a:gd name="T19" fmla="*/ 1 h 53"/>
                  <a:gd name="T20" fmla="*/ 0 w 85"/>
                  <a:gd name="T21" fmla="*/ 1 h 53"/>
                  <a:gd name="T22" fmla="*/ 0 w 85"/>
                  <a:gd name="T23" fmla="*/ 1 h 53"/>
                  <a:gd name="T24" fmla="*/ 0 w 85"/>
                  <a:gd name="T25" fmla="*/ 1 h 53"/>
                  <a:gd name="T26" fmla="*/ 0 w 85"/>
                  <a:gd name="T27" fmla="*/ 1 h 53"/>
                  <a:gd name="T28" fmla="*/ 0 w 85"/>
                  <a:gd name="T29" fmla="*/ 1 h 53"/>
                  <a:gd name="T30" fmla="*/ 0 w 85"/>
                  <a:gd name="T31" fmla="*/ 1 h 53"/>
                  <a:gd name="T32" fmla="*/ 0 w 85"/>
                  <a:gd name="T33" fmla="*/ 1 h 53"/>
                  <a:gd name="T34" fmla="*/ 0 w 85"/>
                  <a:gd name="T35" fmla="*/ 1 h 53"/>
                  <a:gd name="T36" fmla="*/ 0 w 85"/>
                  <a:gd name="T37" fmla="*/ 1 h 53"/>
                  <a:gd name="T38" fmla="*/ 0 w 85"/>
                  <a:gd name="T39" fmla="*/ 1 h 53"/>
                  <a:gd name="T40" fmla="*/ 0 w 85"/>
                  <a:gd name="T41" fmla="*/ 1 h 53"/>
                  <a:gd name="T42" fmla="*/ 0 w 85"/>
                  <a:gd name="T43" fmla="*/ 1 h 53"/>
                  <a:gd name="T44" fmla="*/ 0 w 85"/>
                  <a:gd name="T45" fmla="*/ 1 h 53"/>
                  <a:gd name="T46" fmla="*/ 0 w 85"/>
                  <a:gd name="T47" fmla="*/ 1 h 53"/>
                  <a:gd name="T48" fmla="*/ 0 w 85"/>
                  <a:gd name="T49" fmla="*/ 1 h 53"/>
                  <a:gd name="T50" fmla="*/ 0 w 85"/>
                  <a:gd name="T51" fmla="*/ 1 h 53"/>
                  <a:gd name="T52" fmla="*/ 0 w 85"/>
                  <a:gd name="T53" fmla="*/ 1 h 53"/>
                  <a:gd name="T54" fmla="*/ 0 w 85"/>
                  <a:gd name="T55" fmla="*/ 1 h 53"/>
                  <a:gd name="T56" fmla="*/ 0 w 85"/>
                  <a:gd name="T57" fmla="*/ 1 h 53"/>
                  <a:gd name="T58" fmla="*/ 0 w 85"/>
                  <a:gd name="T59" fmla="*/ 1 h 53"/>
                  <a:gd name="T60" fmla="*/ 0 w 85"/>
                  <a:gd name="T61" fmla="*/ 1 h 53"/>
                  <a:gd name="T62" fmla="*/ 0 w 85"/>
                  <a:gd name="T63" fmla="*/ 1 h 53"/>
                  <a:gd name="T64" fmla="*/ 0 w 85"/>
                  <a:gd name="T65" fmla="*/ 0 h 53"/>
                  <a:gd name="T66" fmla="*/ 0 w 85"/>
                  <a:gd name="T67" fmla="*/ 0 h 53"/>
                  <a:gd name="T68" fmla="*/ 0 w 85"/>
                  <a:gd name="T69" fmla="*/ 1 h 5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53"/>
                  <a:gd name="T107" fmla="*/ 85 w 85"/>
                  <a:gd name="T108" fmla="*/ 53 h 5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53">
                    <a:moveTo>
                      <a:pt x="52" y="5"/>
                    </a:moveTo>
                    <a:lnTo>
                      <a:pt x="49" y="12"/>
                    </a:lnTo>
                    <a:lnTo>
                      <a:pt x="46" y="19"/>
                    </a:lnTo>
                    <a:lnTo>
                      <a:pt x="46" y="26"/>
                    </a:lnTo>
                    <a:lnTo>
                      <a:pt x="52" y="32"/>
                    </a:lnTo>
                    <a:lnTo>
                      <a:pt x="54" y="28"/>
                    </a:lnTo>
                    <a:lnTo>
                      <a:pt x="59" y="23"/>
                    </a:lnTo>
                    <a:lnTo>
                      <a:pt x="62" y="17"/>
                    </a:lnTo>
                    <a:lnTo>
                      <a:pt x="65" y="13"/>
                    </a:lnTo>
                    <a:lnTo>
                      <a:pt x="68" y="8"/>
                    </a:lnTo>
                    <a:lnTo>
                      <a:pt x="72" y="5"/>
                    </a:lnTo>
                    <a:lnTo>
                      <a:pt x="76" y="5"/>
                    </a:lnTo>
                    <a:lnTo>
                      <a:pt x="85" y="11"/>
                    </a:lnTo>
                    <a:lnTo>
                      <a:pt x="81" y="16"/>
                    </a:lnTo>
                    <a:lnTo>
                      <a:pt x="78" y="23"/>
                    </a:lnTo>
                    <a:lnTo>
                      <a:pt x="75" y="31"/>
                    </a:lnTo>
                    <a:lnTo>
                      <a:pt x="73" y="38"/>
                    </a:lnTo>
                    <a:lnTo>
                      <a:pt x="68" y="44"/>
                    </a:lnTo>
                    <a:lnTo>
                      <a:pt x="62" y="49"/>
                    </a:lnTo>
                    <a:lnTo>
                      <a:pt x="53" y="52"/>
                    </a:lnTo>
                    <a:lnTo>
                      <a:pt x="44" y="53"/>
                    </a:lnTo>
                    <a:lnTo>
                      <a:pt x="41" y="46"/>
                    </a:lnTo>
                    <a:lnTo>
                      <a:pt x="38" y="41"/>
                    </a:lnTo>
                    <a:lnTo>
                      <a:pt x="33" y="40"/>
                    </a:lnTo>
                    <a:lnTo>
                      <a:pt x="27" y="42"/>
                    </a:lnTo>
                    <a:lnTo>
                      <a:pt x="12" y="45"/>
                    </a:lnTo>
                    <a:lnTo>
                      <a:pt x="0" y="42"/>
                    </a:lnTo>
                    <a:lnTo>
                      <a:pt x="2" y="34"/>
                    </a:lnTo>
                    <a:lnTo>
                      <a:pt x="6" y="27"/>
                    </a:lnTo>
                    <a:lnTo>
                      <a:pt x="9" y="18"/>
                    </a:lnTo>
                    <a:lnTo>
                      <a:pt x="14" y="11"/>
                    </a:lnTo>
                    <a:lnTo>
                      <a:pt x="18" y="3"/>
                    </a:lnTo>
                    <a:lnTo>
                      <a:pt x="27" y="0"/>
                    </a:lnTo>
                    <a:lnTo>
                      <a:pt x="37" y="0"/>
                    </a:lnTo>
                    <a:lnTo>
                      <a:pt x="52"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82" name="Freeform 643"/>
              <p:cNvSpPr>
                <a:spLocks/>
              </p:cNvSpPr>
              <p:nvPr/>
            </p:nvSpPr>
            <p:spPr bwMode="auto">
              <a:xfrm>
                <a:off x="3171" y="13051"/>
                <a:ext cx="7" cy="17"/>
              </a:xfrm>
              <a:custGeom>
                <a:avLst/>
                <a:gdLst>
                  <a:gd name="T0" fmla="*/ 0 w 21"/>
                  <a:gd name="T1" fmla="*/ 0 h 33"/>
                  <a:gd name="T2" fmla="*/ 0 w 21"/>
                  <a:gd name="T3" fmla="*/ 1 h 33"/>
                  <a:gd name="T4" fmla="*/ 0 w 21"/>
                  <a:gd name="T5" fmla="*/ 1 h 33"/>
                  <a:gd name="T6" fmla="*/ 0 w 21"/>
                  <a:gd name="T7" fmla="*/ 1 h 33"/>
                  <a:gd name="T8" fmla="*/ 0 w 21"/>
                  <a:gd name="T9" fmla="*/ 1 h 33"/>
                  <a:gd name="T10" fmla="*/ 0 w 21"/>
                  <a:gd name="T11" fmla="*/ 1 h 33"/>
                  <a:gd name="T12" fmla="*/ 0 w 21"/>
                  <a:gd name="T13" fmla="*/ 1 h 33"/>
                  <a:gd name="T14" fmla="*/ 0 w 21"/>
                  <a:gd name="T15" fmla="*/ 1 h 33"/>
                  <a:gd name="T16" fmla="*/ 0 w 21"/>
                  <a:gd name="T17" fmla="*/ 0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3"/>
                  <a:gd name="T29" fmla="*/ 21 w 21"/>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3">
                    <a:moveTo>
                      <a:pt x="19" y="0"/>
                    </a:moveTo>
                    <a:lnTo>
                      <a:pt x="21" y="8"/>
                    </a:lnTo>
                    <a:lnTo>
                      <a:pt x="16" y="18"/>
                    </a:lnTo>
                    <a:lnTo>
                      <a:pt x="6" y="25"/>
                    </a:lnTo>
                    <a:lnTo>
                      <a:pt x="0" y="33"/>
                    </a:lnTo>
                    <a:lnTo>
                      <a:pt x="2" y="24"/>
                    </a:lnTo>
                    <a:lnTo>
                      <a:pt x="6" y="17"/>
                    </a:lnTo>
                    <a:lnTo>
                      <a:pt x="12" y="8"/>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83" name="Freeform 644"/>
              <p:cNvSpPr>
                <a:spLocks/>
              </p:cNvSpPr>
              <p:nvPr/>
            </p:nvSpPr>
            <p:spPr bwMode="auto">
              <a:xfrm>
                <a:off x="3189" y="12968"/>
                <a:ext cx="8" cy="1"/>
              </a:xfrm>
              <a:custGeom>
                <a:avLst/>
                <a:gdLst>
                  <a:gd name="T0" fmla="*/ 0 w 23"/>
                  <a:gd name="T1" fmla="*/ 0 h 4"/>
                  <a:gd name="T2" fmla="*/ 0 w 23"/>
                  <a:gd name="T3" fmla="*/ 0 h 4"/>
                  <a:gd name="T4" fmla="*/ 0 w 23"/>
                  <a:gd name="T5" fmla="*/ 0 h 4"/>
                  <a:gd name="T6" fmla="*/ 0 w 23"/>
                  <a:gd name="T7" fmla="*/ 0 h 4"/>
                  <a:gd name="T8" fmla="*/ 0 60000 65536"/>
                  <a:gd name="T9" fmla="*/ 0 60000 65536"/>
                  <a:gd name="T10" fmla="*/ 0 60000 65536"/>
                  <a:gd name="T11" fmla="*/ 0 60000 65536"/>
                  <a:gd name="T12" fmla="*/ 0 w 23"/>
                  <a:gd name="T13" fmla="*/ 0 h 4"/>
                  <a:gd name="T14" fmla="*/ 23 w 23"/>
                  <a:gd name="T15" fmla="*/ 4 h 4"/>
                </a:gdLst>
                <a:ahLst/>
                <a:cxnLst>
                  <a:cxn ang="T8">
                    <a:pos x="T0" y="T1"/>
                  </a:cxn>
                  <a:cxn ang="T9">
                    <a:pos x="T2" y="T3"/>
                  </a:cxn>
                  <a:cxn ang="T10">
                    <a:pos x="T4" y="T5"/>
                  </a:cxn>
                  <a:cxn ang="T11">
                    <a:pos x="T6" y="T7"/>
                  </a:cxn>
                </a:cxnLst>
                <a:rect l="T12" t="T13" r="T14" b="T15"/>
                <a:pathLst>
                  <a:path w="23" h="4">
                    <a:moveTo>
                      <a:pt x="23" y="0"/>
                    </a:moveTo>
                    <a:lnTo>
                      <a:pt x="0" y="4"/>
                    </a:lnTo>
                    <a:lnTo>
                      <a:pt x="0" y="0"/>
                    </a:lnTo>
                    <a:lnTo>
                      <a:pt x="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84" name="Freeform 645"/>
              <p:cNvSpPr>
                <a:spLocks/>
              </p:cNvSpPr>
              <p:nvPr/>
            </p:nvSpPr>
            <p:spPr bwMode="auto">
              <a:xfrm>
                <a:off x="3198" y="12903"/>
                <a:ext cx="10" cy="4"/>
              </a:xfrm>
              <a:custGeom>
                <a:avLst/>
                <a:gdLst>
                  <a:gd name="T0" fmla="*/ 0 w 29"/>
                  <a:gd name="T1" fmla="*/ 0 h 9"/>
                  <a:gd name="T2" fmla="*/ 0 w 29"/>
                  <a:gd name="T3" fmla="*/ 0 h 9"/>
                  <a:gd name="T4" fmla="*/ 0 w 29"/>
                  <a:gd name="T5" fmla="*/ 0 h 9"/>
                  <a:gd name="T6" fmla="*/ 0 w 29"/>
                  <a:gd name="T7" fmla="*/ 0 h 9"/>
                  <a:gd name="T8" fmla="*/ 0 w 29"/>
                  <a:gd name="T9" fmla="*/ 0 h 9"/>
                  <a:gd name="T10" fmla="*/ 0 60000 65536"/>
                  <a:gd name="T11" fmla="*/ 0 60000 65536"/>
                  <a:gd name="T12" fmla="*/ 0 60000 65536"/>
                  <a:gd name="T13" fmla="*/ 0 60000 65536"/>
                  <a:gd name="T14" fmla="*/ 0 60000 65536"/>
                  <a:gd name="T15" fmla="*/ 0 w 29"/>
                  <a:gd name="T16" fmla="*/ 0 h 9"/>
                  <a:gd name="T17" fmla="*/ 29 w 29"/>
                  <a:gd name="T18" fmla="*/ 9 h 9"/>
                </a:gdLst>
                <a:ahLst/>
                <a:cxnLst>
                  <a:cxn ang="T10">
                    <a:pos x="T0" y="T1"/>
                  </a:cxn>
                  <a:cxn ang="T11">
                    <a:pos x="T2" y="T3"/>
                  </a:cxn>
                  <a:cxn ang="T12">
                    <a:pos x="T4" y="T5"/>
                  </a:cxn>
                  <a:cxn ang="T13">
                    <a:pos x="T6" y="T7"/>
                  </a:cxn>
                  <a:cxn ang="T14">
                    <a:pos x="T8" y="T9"/>
                  </a:cxn>
                </a:cxnLst>
                <a:rect l="T15" t="T16" r="T17" b="T18"/>
                <a:pathLst>
                  <a:path w="29" h="9">
                    <a:moveTo>
                      <a:pt x="29" y="0"/>
                    </a:moveTo>
                    <a:lnTo>
                      <a:pt x="29" y="3"/>
                    </a:lnTo>
                    <a:lnTo>
                      <a:pt x="0" y="9"/>
                    </a:lnTo>
                    <a:lnTo>
                      <a:pt x="0" y="0"/>
                    </a:lnTo>
                    <a:lnTo>
                      <a:pt x="2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85" name="Freeform 646"/>
              <p:cNvSpPr>
                <a:spLocks/>
              </p:cNvSpPr>
              <p:nvPr/>
            </p:nvSpPr>
            <p:spPr bwMode="auto">
              <a:xfrm>
                <a:off x="3200" y="12865"/>
                <a:ext cx="11" cy="13"/>
              </a:xfrm>
              <a:custGeom>
                <a:avLst/>
                <a:gdLst>
                  <a:gd name="T0" fmla="*/ 0 w 31"/>
                  <a:gd name="T1" fmla="*/ 0 h 24"/>
                  <a:gd name="T2" fmla="*/ 0 w 31"/>
                  <a:gd name="T3" fmla="*/ 1 h 24"/>
                  <a:gd name="T4" fmla="*/ 0 w 31"/>
                  <a:gd name="T5" fmla="*/ 1 h 24"/>
                  <a:gd name="T6" fmla="*/ 0 w 31"/>
                  <a:gd name="T7" fmla="*/ 1 h 24"/>
                  <a:gd name="T8" fmla="*/ 0 w 31"/>
                  <a:gd name="T9" fmla="*/ 1 h 24"/>
                  <a:gd name="T10" fmla="*/ 0 w 31"/>
                  <a:gd name="T11" fmla="*/ 1 h 24"/>
                  <a:gd name="T12" fmla="*/ 0 w 31"/>
                  <a:gd name="T13" fmla="*/ 1 h 24"/>
                  <a:gd name="T14" fmla="*/ 0 w 31"/>
                  <a:gd name="T15" fmla="*/ 0 h 24"/>
                  <a:gd name="T16" fmla="*/ 0 w 31"/>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24"/>
                  <a:gd name="T29" fmla="*/ 31 w 31"/>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24">
                    <a:moveTo>
                      <a:pt x="31" y="0"/>
                    </a:moveTo>
                    <a:lnTo>
                      <a:pt x="31" y="24"/>
                    </a:lnTo>
                    <a:lnTo>
                      <a:pt x="0" y="24"/>
                    </a:lnTo>
                    <a:lnTo>
                      <a:pt x="0" y="18"/>
                    </a:lnTo>
                    <a:lnTo>
                      <a:pt x="2" y="13"/>
                    </a:lnTo>
                    <a:lnTo>
                      <a:pt x="5" y="8"/>
                    </a:lnTo>
                    <a:lnTo>
                      <a:pt x="9" y="5"/>
                    </a:lnTo>
                    <a:lnTo>
                      <a:pt x="18" y="0"/>
                    </a:lnTo>
                    <a:lnTo>
                      <a:pt x="3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86" name="Freeform 647"/>
              <p:cNvSpPr>
                <a:spLocks/>
              </p:cNvSpPr>
              <p:nvPr/>
            </p:nvSpPr>
            <p:spPr bwMode="auto">
              <a:xfrm>
                <a:off x="3182" y="13025"/>
                <a:ext cx="12" cy="13"/>
              </a:xfrm>
              <a:custGeom>
                <a:avLst/>
                <a:gdLst>
                  <a:gd name="T0" fmla="*/ 0 w 36"/>
                  <a:gd name="T1" fmla="*/ 1 h 25"/>
                  <a:gd name="T2" fmla="*/ 0 w 36"/>
                  <a:gd name="T3" fmla="*/ 1 h 25"/>
                  <a:gd name="T4" fmla="*/ 0 w 36"/>
                  <a:gd name="T5" fmla="*/ 1 h 25"/>
                  <a:gd name="T6" fmla="*/ 0 w 36"/>
                  <a:gd name="T7" fmla="*/ 1 h 25"/>
                  <a:gd name="T8" fmla="*/ 0 w 36"/>
                  <a:gd name="T9" fmla="*/ 1 h 25"/>
                  <a:gd name="T10" fmla="*/ 0 w 36"/>
                  <a:gd name="T11" fmla="*/ 1 h 25"/>
                  <a:gd name="T12" fmla="*/ 0 w 36"/>
                  <a:gd name="T13" fmla="*/ 1 h 25"/>
                  <a:gd name="T14" fmla="*/ 0 w 36"/>
                  <a:gd name="T15" fmla="*/ 0 h 25"/>
                  <a:gd name="T16" fmla="*/ 0 w 36"/>
                  <a:gd name="T17" fmla="*/ 1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25"/>
                  <a:gd name="T29" fmla="*/ 36 w 36"/>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25">
                    <a:moveTo>
                      <a:pt x="36" y="3"/>
                    </a:moveTo>
                    <a:lnTo>
                      <a:pt x="22" y="25"/>
                    </a:lnTo>
                    <a:lnTo>
                      <a:pt x="0" y="22"/>
                    </a:lnTo>
                    <a:lnTo>
                      <a:pt x="6" y="15"/>
                    </a:lnTo>
                    <a:lnTo>
                      <a:pt x="13" y="7"/>
                    </a:lnTo>
                    <a:lnTo>
                      <a:pt x="17" y="3"/>
                    </a:lnTo>
                    <a:lnTo>
                      <a:pt x="22" y="1"/>
                    </a:lnTo>
                    <a:lnTo>
                      <a:pt x="27" y="0"/>
                    </a:lnTo>
                    <a:lnTo>
                      <a:pt x="3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87" name="Freeform 648"/>
              <p:cNvSpPr>
                <a:spLocks/>
              </p:cNvSpPr>
              <p:nvPr/>
            </p:nvSpPr>
            <p:spPr bwMode="auto">
              <a:xfrm>
                <a:off x="3207" y="12836"/>
                <a:ext cx="6" cy="9"/>
              </a:xfrm>
              <a:custGeom>
                <a:avLst/>
                <a:gdLst>
                  <a:gd name="T0" fmla="*/ 0 w 19"/>
                  <a:gd name="T1" fmla="*/ 0 h 19"/>
                  <a:gd name="T2" fmla="*/ 0 w 19"/>
                  <a:gd name="T3" fmla="*/ 0 h 19"/>
                  <a:gd name="T4" fmla="*/ 0 w 19"/>
                  <a:gd name="T5" fmla="*/ 0 h 19"/>
                  <a:gd name="T6" fmla="*/ 0 w 19"/>
                  <a:gd name="T7" fmla="*/ 0 h 19"/>
                  <a:gd name="T8" fmla="*/ 0 w 19"/>
                  <a:gd name="T9" fmla="*/ 0 h 19"/>
                  <a:gd name="T10" fmla="*/ 0 w 19"/>
                  <a:gd name="T11" fmla="*/ 0 h 19"/>
                  <a:gd name="T12" fmla="*/ 0 w 19"/>
                  <a:gd name="T13" fmla="*/ 0 h 19"/>
                  <a:gd name="T14" fmla="*/ 0 60000 65536"/>
                  <a:gd name="T15" fmla="*/ 0 60000 65536"/>
                  <a:gd name="T16" fmla="*/ 0 60000 65536"/>
                  <a:gd name="T17" fmla="*/ 0 60000 65536"/>
                  <a:gd name="T18" fmla="*/ 0 60000 65536"/>
                  <a:gd name="T19" fmla="*/ 0 60000 65536"/>
                  <a:gd name="T20" fmla="*/ 0 60000 65536"/>
                  <a:gd name="T21" fmla="*/ 0 w 19"/>
                  <a:gd name="T22" fmla="*/ 0 h 19"/>
                  <a:gd name="T23" fmla="*/ 19 w 19"/>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9">
                    <a:moveTo>
                      <a:pt x="12" y="0"/>
                    </a:moveTo>
                    <a:lnTo>
                      <a:pt x="19" y="16"/>
                    </a:lnTo>
                    <a:lnTo>
                      <a:pt x="0" y="19"/>
                    </a:lnTo>
                    <a:lnTo>
                      <a:pt x="0" y="13"/>
                    </a:lnTo>
                    <a:lnTo>
                      <a:pt x="2" y="8"/>
                    </a:lnTo>
                    <a:lnTo>
                      <a:pt x="5" y="2"/>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88" name="Freeform 649"/>
              <p:cNvSpPr>
                <a:spLocks/>
              </p:cNvSpPr>
              <p:nvPr/>
            </p:nvSpPr>
            <p:spPr bwMode="auto">
              <a:xfrm>
                <a:off x="3197" y="12997"/>
                <a:ext cx="14" cy="10"/>
              </a:xfrm>
              <a:custGeom>
                <a:avLst/>
                <a:gdLst>
                  <a:gd name="T0" fmla="*/ 0 w 41"/>
                  <a:gd name="T1" fmla="*/ 0 h 20"/>
                  <a:gd name="T2" fmla="*/ 0 w 41"/>
                  <a:gd name="T3" fmla="*/ 0 h 20"/>
                  <a:gd name="T4" fmla="*/ 0 w 41"/>
                  <a:gd name="T5" fmla="*/ 1 h 20"/>
                  <a:gd name="T6" fmla="*/ 0 w 41"/>
                  <a:gd name="T7" fmla="*/ 1 h 20"/>
                  <a:gd name="T8" fmla="*/ 0 w 41"/>
                  <a:gd name="T9" fmla="*/ 1 h 20"/>
                  <a:gd name="T10" fmla="*/ 0 w 41"/>
                  <a:gd name="T11" fmla="*/ 1 h 20"/>
                  <a:gd name="T12" fmla="*/ 0 w 41"/>
                  <a:gd name="T13" fmla="*/ 1 h 20"/>
                  <a:gd name="T14" fmla="*/ 0 w 41"/>
                  <a:gd name="T15" fmla="*/ 1 h 20"/>
                  <a:gd name="T16" fmla="*/ 0 w 41"/>
                  <a:gd name="T17" fmla="*/ 1 h 20"/>
                  <a:gd name="T18" fmla="*/ 0 w 41"/>
                  <a:gd name="T19" fmla="*/ 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0"/>
                  <a:gd name="T32" fmla="*/ 41 w 41"/>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0">
                    <a:moveTo>
                      <a:pt x="7" y="0"/>
                    </a:moveTo>
                    <a:lnTo>
                      <a:pt x="41" y="0"/>
                    </a:lnTo>
                    <a:lnTo>
                      <a:pt x="34" y="9"/>
                    </a:lnTo>
                    <a:lnTo>
                      <a:pt x="23" y="17"/>
                    </a:lnTo>
                    <a:lnTo>
                      <a:pt x="12" y="20"/>
                    </a:lnTo>
                    <a:lnTo>
                      <a:pt x="0" y="17"/>
                    </a:lnTo>
                    <a:lnTo>
                      <a:pt x="0" y="10"/>
                    </a:lnTo>
                    <a:lnTo>
                      <a:pt x="4" y="7"/>
                    </a:lnTo>
                    <a:lnTo>
                      <a:pt x="6" y="3"/>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89" name="Freeform 650"/>
              <p:cNvSpPr>
                <a:spLocks/>
              </p:cNvSpPr>
              <p:nvPr/>
            </p:nvSpPr>
            <p:spPr bwMode="auto">
              <a:xfrm>
                <a:off x="3216" y="12900"/>
                <a:ext cx="6" cy="9"/>
              </a:xfrm>
              <a:custGeom>
                <a:avLst/>
                <a:gdLst>
                  <a:gd name="T0" fmla="*/ 0 w 19"/>
                  <a:gd name="T1" fmla="*/ 0 h 17"/>
                  <a:gd name="T2" fmla="*/ 0 w 19"/>
                  <a:gd name="T3" fmla="*/ 0 h 17"/>
                  <a:gd name="T4" fmla="*/ 0 w 19"/>
                  <a:gd name="T5" fmla="*/ 1 h 17"/>
                  <a:gd name="T6" fmla="*/ 0 w 19"/>
                  <a:gd name="T7" fmla="*/ 1 h 17"/>
                  <a:gd name="T8" fmla="*/ 0 w 19"/>
                  <a:gd name="T9" fmla="*/ 1 h 17"/>
                  <a:gd name="T10" fmla="*/ 0 w 19"/>
                  <a:gd name="T11" fmla="*/ 1 h 17"/>
                  <a:gd name="T12" fmla="*/ 0 w 19"/>
                  <a:gd name="T13" fmla="*/ 0 h 17"/>
                  <a:gd name="T14" fmla="*/ 0 60000 65536"/>
                  <a:gd name="T15" fmla="*/ 0 60000 65536"/>
                  <a:gd name="T16" fmla="*/ 0 60000 65536"/>
                  <a:gd name="T17" fmla="*/ 0 60000 65536"/>
                  <a:gd name="T18" fmla="*/ 0 60000 65536"/>
                  <a:gd name="T19" fmla="*/ 0 60000 65536"/>
                  <a:gd name="T20" fmla="*/ 0 60000 65536"/>
                  <a:gd name="T21" fmla="*/ 0 w 19"/>
                  <a:gd name="T22" fmla="*/ 0 h 17"/>
                  <a:gd name="T23" fmla="*/ 19 w 19"/>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7">
                    <a:moveTo>
                      <a:pt x="7" y="0"/>
                    </a:moveTo>
                    <a:lnTo>
                      <a:pt x="19" y="0"/>
                    </a:lnTo>
                    <a:lnTo>
                      <a:pt x="14" y="17"/>
                    </a:lnTo>
                    <a:lnTo>
                      <a:pt x="7" y="14"/>
                    </a:lnTo>
                    <a:lnTo>
                      <a:pt x="1" y="11"/>
                    </a:lnTo>
                    <a:lnTo>
                      <a:pt x="0" y="6"/>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90" name="Freeform 651"/>
              <p:cNvSpPr>
                <a:spLocks/>
              </p:cNvSpPr>
              <p:nvPr/>
            </p:nvSpPr>
            <p:spPr bwMode="auto">
              <a:xfrm>
                <a:off x="3220" y="12865"/>
                <a:ext cx="8" cy="15"/>
              </a:xfrm>
              <a:custGeom>
                <a:avLst/>
                <a:gdLst>
                  <a:gd name="T0" fmla="*/ 0 w 22"/>
                  <a:gd name="T1" fmla="*/ 0 h 30"/>
                  <a:gd name="T2" fmla="*/ 0 w 22"/>
                  <a:gd name="T3" fmla="*/ 0 h 30"/>
                  <a:gd name="T4" fmla="*/ 0 w 22"/>
                  <a:gd name="T5" fmla="*/ 1 h 30"/>
                  <a:gd name="T6" fmla="*/ 0 w 22"/>
                  <a:gd name="T7" fmla="*/ 1 h 30"/>
                  <a:gd name="T8" fmla="*/ 0 w 22"/>
                  <a:gd name="T9" fmla="*/ 1 h 30"/>
                  <a:gd name="T10" fmla="*/ 0 w 22"/>
                  <a:gd name="T11" fmla="*/ 1 h 30"/>
                  <a:gd name="T12" fmla="*/ 0 w 22"/>
                  <a:gd name="T13" fmla="*/ 1 h 30"/>
                  <a:gd name="T14" fmla="*/ 0 w 22"/>
                  <a:gd name="T15" fmla="*/ 1 h 30"/>
                  <a:gd name="T16" fmla="*/ 0 w 22"/>
                  <a:gd name="T17" fmla="*/ 1 h 30"/>
                  <a:gd name="T18" fmla="*/ 0 w 22"/>
                  <a:gd name="T19" fmla="*/ 1 h 30"/>
                  <a:gd name="T20" fmla="*/ 0 w 22"/>
                  <a:gd name="T21" fmla="*/ 1 h 30"/>
                  <a:gd name="T22" fmla="*/ 0 w 22"/>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30"/>
                  <a:gd name="T38" fmla="*/ 22 w 22"/>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30">
                    <a:moveTo>
                      <a:pt x="12" y="0"/>
                    </a:moveTo>
                    <a:lnTo>
                      <a:pt x="22" y="0"/>
                    </a:lnTo>
                    <a:lnTo>
                      <a:pt x="15" y="6"/>
                    </a:lnTo>
                    <a:lnTo>
                      <a:pt x="13" y="15"/>
                    </a:lnTo>
                    <a:lnTo>
                      <a:pt x="12" y="22"/>
                    </a:lnTo>
                    <a:lnTo>
                      <a:pt x="12" y="30"/>
                    </a:lnTo>
                    <a:lnTo>
                      <a:pt x="5" y="27"/>
                    </a:lnTo>
                    <a:lnTo>
                      <a:pt x="2" y="25"/>
                    </a:lnTo>
                    <a:lnTo>
                      <a:pt x="0" y="22"/>
                    </a:lnTo>
                    <a:lnTo>
                      <a:pt x="3" y="19"/>
                    </a:lnTo>
                    <a:lnTo>
                      <a:pt x="9" y="9"/>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91" name="Freeform 652"/>
              <p:cNvSpPr>
                <a:spLocks/>
              </p:cNvSpPr>
              <p:nvPr/>
            </p:nvSpPr>
            <p:spPr bwMode="auto">
              <a:xfrm>
                <a:off x="3210" y="12968"/>
                <a:ext cx="13" cy="11"/>
              </a:xfrm>
              <a:custGeom>
                <a:avLst/>
                <a:gdLst>
                  <a:gd name="T0" fmla="*/ 0 w 38"/>
                  <a:gd name="T1" fmla="*/ 0 h 23"/>
                  <a:gd name="T2" fmla="*/ 0 w 38"/>
                  <a:gd name="T3" fmla="*/ 0 h 23"/>
                  <a:gd name="T4" fmla="*/ 0 w 38"/>
                  <a:gd name="T5" fmla="*/ 0 h 23"/>
                  <a:gd name="T6" fmla="*/ 0 w 38"/>
                  <a:gd name="T7" fmla="*/ 0 h 23"/>
                  <a:gd name="T8" fmla="*/ 0 w 38"/>
                  <a:gd name="T9" fmla="*/ 0 h 23"/>
                  <a:gd name="T10" fmla="*/ 0 w 38"/>
                  <a:gd name="T11" fmla="*/ 0 h 23"/>
                  <a:gd name="T12" fmla="*/ 0 w 38"/>
                  <a:gd name="T13" fmla="*/ 0 h 23"/>
                  <a:gd name="T14" fmla="*/ 0 w 38"/>
                  <a:gd name="T15" fmla="*/ 0 h 23"/>
                  <a:gd name="T16" fmla="*/ 0 w 38"/>
                  <a:gd name="T17" fmla="*/ 0 h 23"/>
                  <a:gd name="T18" fmla="*/ 0 w 38"/>
                  <a:gd name="T19" fmla="*/ 0 h 23"/>
                  <a:gd name="T20" fmla="*/ 0 w 38"/>
                  <a:gd name="T21" fmla="*/ 0 h 23"/>
                  <a:gd name="T22" fmla="*/ 0 w 38"/>
                  <a:gd name="T23" fmla="*/ 0 h 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
                  <a:gd name="T37" fmla="*/ 0 h 23"/>
                  <a:gd name="T38" fmla="*/ 38 w 38"/>
                  <a:gd name="T39" fmla="*/ 23 h 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 h="23">
                    <a:moveTo>
                      <a:pt x="19" y="0"/>
                    </a:moveTo>
                    <a:lnTo>
                      <a:pt x="30" y="1"/>
                    </a:lnTo>
                    <a:lnTo>
                      <a:pt x="38" y="9"/>
                    </a:lnTo>
                    <a:lnTo>
                      <a:pt x="36" y="23"/>
                    </a:lnTo>
                    <a:lnTo>
                      <a:pt x="27" y="22"/>
                    </a:lnTo>
                    <a:lnTo>
                      <a:pt x="19" y="19"/>
                    </a:lnTo>
                    <a:lnTo>
                      <a:pt x="11" y="16"/>
                    </a:lnTo>
                    <a:lnTo>
                      <a:pt x="5" y="14"/>
                    </a:lnTo>
                    <a:lnTo>
                      <a:pt x="0" y="10"/>
                    </a:lnTo>
                    <a:lnTo>
                      <a:pt x="0" y="7"/>
                    </a:lnTo>
                    <a:lnTo>
                      <a:pt x="5" y="4"/>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92" name="Freeform 653"/>
              <p:cNvSpPr>
                <a:spLocks/>
              </p:cNvSpPr>
              <p:nvPr/>
            </p:nvSpPr>
            <p:spPr bwMode="auto">
              <a:xfrm>
                <a:off x="3220" y="12932"/>
                <a:ext cx="14" cy="17"/>
              </a:xfrm>
              <a:custGeom>
                <a:avLst/>
                <a:gdLst>
                  <a:gd name="T0" fmla="*/ 0 w 41"/>
                  <a:gd name="T1" fmla="*/ 1 h 34"/>
                  <a:gd name="T2" fmla="*/ 0 w 41"/>
                  <a:gd name="T3" fmla="*/ 0 h 34"/>
                  <a:gd name="T4" fmla="*/ 0 w 41"/>
                  <a:gd name="T5" fmla="*/ 1 h 34"/>
                  <a:gd name="T6" fmla="*/ 0 w 41"/>
                  <a:gd name="T7" fmla="*/ 1 h 34"/>
                  <a:gd name="T8" fmla="*/ 0 w 41"/>
                  <a:gd name="T9" fmla="*/ 1 h 34"/>
                  <a:gd name="T10" fmla="*/ 0 w 41"/>
                  <a:gd name="T11" fmla="*/ 1 h 34"/>
                  <a:gd name="T12" fmla="*/ 0 w 41"/>
                  <a:gd name="T13" fmla="*/ 1 h 34"/>
                  <a:gd name="T14" fmla="*/ 0 w 41"/>
                  <a:gd name="T15" fmla="*/ 1 h 34"/>
                  <a:gd name="T16" fmla="*/ 0 w 41"/>
                  <a:gd name="T17" fmla="*/ 1 h 34"/>
                  <a:gd name="T18" fmla="*/ 0 w 41"/>
                  <a:gd name="T19" fmla="*/ 1 h 34"/>
                  <a:gd name="T20" fmla="*/ 0 w 41"/>
                  <a:gd name="T21" fmla="*/ 1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
                  <a:gd name="T34" fmla="*/ 0 h 34"/>
                  <a:gd name="T35" fmla="*/ 41 w 41"/>
                  <a:gd name="T36" fmla="*/ 34 h 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 h="34">
                    <a:moveTo>
                      <a:pt x="12" y="5"/>
                    </a:moveTo>
                    <a:lnTo>
                      <a:pt x="19" y="0"/>
                    </a:lnTo>
                    <a:lnTo>
                      <a:pt x="28" y="2"/>
                    </a:lnTo>
                    <a:lnTo>
                      <a:pt x="35" y="7"/>
                    </a:lnTo>
                    <a:lnTo>
                      <a:pt x="41" y="13"/>
                    </a:lnTo>
                    <a:lnTo>
                      <a:pt x="37" y="34"/>
                    </a:lnTo>
                    <a:lnTo>
                      <a:pt x="0" y="31"/>
                    </a:lnTo>
                    <a:lnTo>
                      <a:pt x="2" y="25"/>
                    </a:lnTo>
                    <a:lnTo>
                      <a:pt x="6" y="18"/>
                    </a:lnTo>
                    <a:lnTo>
                      <a:pt x="9" y="11"/>
                    </a:lnTo>
                    <a:lnTo>
                      <a:pt x="12"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93" name="Freeform 654"/>
              <p:cNvSpPr>
                <a:spLocks/>
              </p:cNvSpPr>
              <p:nvPr/>
            </p:nvSpPr>
            <p:spPr bwMode="auto">
              <a:xfrm>
                <a:off x="3216" y="13031"/>
                <a:ext cx="6" cy="15"/>
              </a:xfrm>
              <a:custGeom>
                <a:avLst/>
                <a:gdLst>
                  <a:gd name="T0" fmla="*/ 0 w 18"/>
                  <a:gd name="T1" fmla="*/ 0 h 29"/>
                  <a:gd name="T2" fmla="*/ 0 w 18"/>
                  <a:gd name="T3" fmla="*/ 0 h 29"/>
                  <a:gd name="T4" fmla="*/ 0 w 18"/>
                  <a:gd name="T5" fmla="*/ 1 h 29"/>
                  <a:gd name="T6" fmla="*/ 0 w 18"/>
                  <a:gd name="T7" fmla="*/ 1 h 29"/>
                  <a:gd name="T8" fmla="*/ 0 w 18"/>
                  <a:gd name="T9" fmla="*/ 1 h 29"/>
                  <a:gd name="T10" fmla="*/ 0 w 18"/>
                  <a:gd name="T11" fmla="*/ 1 h 29"/>
                  <a:gd name="T12" fmla="*/ 0 w 18"/>
                  <a:gd name="T13" fmla="*/ 1 h 29"/>
                  <a:gd name="T14" fmla="*/ 0 w 18"/>
                  <a:gd name="T15" fmla="*/ 1 h 29"/>
                  <a:gd name="T16" fmla="*/ 0 w 18"/>
                  <a:gd name="T17" fmla="*/ 0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29"/>
                  <a:gd name="T29" fmla="*/ 18 w 18"/>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29">
                    <a:moveTo>
                      <a:pt x="13" y="0"/>
                    </a:moveTo>
                    <a:lnTo>
                      <a:pt x="18" y="0"/>
                    </a:lnTo>
                    <a:lnTo>
                      <a:pt x="9" y="29"/>
                    </a:lnTo>
                    <a:lnTo>
                      <a:pt x="1" y="26"/>
                    </a:lnTo>
                    <a:lnTo>
                      <a:pt x="0" y="23"/>
                    </a:lnTo>
                    <a:lnTo>
                      <a:pt x="0" y="20"/>
                    </a:lnTo>
                    <a:lnTo>
                      <a:pt x="4" y="18"/>
                    </a:lnTo>
                    <a:lnTo>
                      <a:pt x="12" y="8"/>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94" name="Freeform 655"/>
              <p:cNvSpPr>
                <a:spLocks/>
              </p:cNvSpPr>
              <p:nvPr/>
            </p:nvSpPr>
            <p:spPr bwMode="auto">
              <a:xfrm>
                <a:off x="3239" y="12886"/>
                <a:ext cx="9" cy="2"/>
              </a:xfrm>
              <a:custGeom>
                <a:avLst/>
                <a:gdLst>
                  <a:gd name="T0" fmla="*/ 0 w 26"/>
                  <a:gd name="T1" fmla="*/ 0 h 5"/>
                  <a:gd name="T2" fmla="*/ 0 w 26"/>
                  <a:gd name="T3" fmla="*/ 0 h 5"/>
                  <a:gd name="T4" fmla="*/ 0 w 26"/>
                  <a:gd name="T5" fmla="*/ 0 h 5"/>
                  <a:gd name="T6" fmla="*/ 0 w 26"/>
                  <a:gd name="T7" fmla="*/ 0 h 5"/>
                  <a:gd name="T8" fmla="*/ 0 w 26"/>
                  <a:gd name="T9" fmla="*/ 0 h 5"/>
                  <a:gd name="T10" fmla="*/ 0 w 26"/>
                  <a:gd name="T11" fmla="*/ 0 h 5"/>
                  <a:gd name="T12" fmla="*/ 0 w 26"/>
                  <a:gd name="T13" fmla="*/ 0 h 5"/>
                  <a:gd name="T14" fmla="*/ 0 w 26"/>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5"/>
                  <a:gd name="T26" fmla="*/ 26 w 26"/>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5">
                    <a:moveTo>
                      <a:pt x="22" y="0"/>
                    </a:moveTo>
                    <a:lnTo>
                      <a:pt x="26" y="2"/>
                    </a:lnTo>
                    <a:lnTo>
                      <a:pt x="26" y="5"/>
                    </a:lnTo>
                    <a:lnTo>
                      <a:pt x="0" y="5"/>
                    </a:lnTo>
                    <a:lnTo>
                      <a:pt x="1" y="2"/>
                    </a:lnTo>
                    <a:lnTo>
                      <a:pt x="7" y="1"/>
                    </a:lnTo>
                    <a:lnTo>
                      <a:pt x="14" y="0"/>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95" name="Freeform 656"/>
              <p:cNvSpPr>
                <a:spLocks/>
              </p:cNvSpPr>
              <p:nvPr/>
            </p:nvSpPr>
            <p:spPr bwMode="auto">
              <a:xfrm>
                <a:off x="3241" y="12853"/>
                <a:ext cx="15" cy="18"/>
              </a:xfrm>
              <a:custGeom>
                <a:avLst/>
                <a:gdLst>
                  <a:gd name="T0" fmla="*/ 0 w 45"/>
                  <a:gd name="T1" fmla="*/ 0 h 35"/>
                  <a:gd name="T2" fmla="*/ 0 w 45"/>
                  <a:gd name="T3" fmla="*/ 0 h 35"/>
                  <a:gd name="T4" fmla="*/ 0 w 45"/>
                  <a:gd name="T5" fmla="*/ 1 h 35"/>
                  <a:gd name="T6" fmla="*/ 0 w 45"/>
                  <a:gd name="T7" fmla="*/ 1 h 35"/>
                  <a:gd name="T8" fmla="*/ 0 w 45"/>
                  <a:gd name="T9" fmla="*/ 1 h 35"/>
                  <a:gd name="T10" fmla="*/ 0 w 45"/>
                  <a:gd name="T11" fmla="*/ 1 h 35"/>
                  <a:gd name="T12" fmla="*/ 0 w 45"/>
                  <a:gd name="T13" fmla="*/ 1 h 35"/>
                  <a:gd name="T14" fmla="*/ 0 w 45"/>
                  <a:gd name="T15" fmla="*/ 1 h 35"/>
                  <a:gd name="T16" fmla="*/ 0 w 45"/>
                  <a:gd name="T17" fmla="*/ 1 h 35"/>
                  <a:gd name="T18" fmla="*/ 0 w 45"/>
                  <a:gd name="T19" fmla="*/ 1 h 35"/>
                  <a:gd name="T20" fmla="*/ 0 w 45"/>
                  <a:gd name="T21" fmla="*/ 1 h 35"/>
                  <a:gd name="T22" fmla="*/ 0 w 45"/>
                  <a:gd name="T23" fmla="*/ 1 h 35"/>
                  <a:gd name="T24" fmla="*/ 0 w 45"/>
                  <a:gd name="T25" fmla="*/ 1 h 35"/>
                  <a:gd name="T26" fmla="*/ 0 w 45"/>
                  <a:gd name="T27" fmla="*/ 1 h 35"/>
                  <a:gd name="T28" fmla="*/ 0 w 45"/>
                  <a:gd name="T29" fmla="*/ 1 h 35"/>
                  <a:gd name="T30" fmla="*/ 0 w 45"/>
                  <a:gd name="T31" fmla="*/ 0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5"/>
                  <a:gd name="T49" fmla="*/ 0 h 35"/>
                  <a:gd name="T50" fmla="*/ 45 w 45"/>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5" h="35">
                    <a:moveTo>
                      <a:pt x="26" y="0"/>
                    </a:moveTo>
                    <a:lnTo>
                      <a:pt x="45" y="0"/>
                    </a:lnTo>
                    <a:lnTo>
                      <a:pt x="45" y="9"/>
                    </a:lnTo>
                    <a:lnTo>
                      <a:pt x="44" y="15"/>
                    </a:lnTo>
                    <a:lnTo>
                      <a:pt x="38" y="21"/>
                    </a:lnTo>
                    <a:lnTo>
                      <a:pt x="34" y="25"/>
                    </a:lnTo>
                    <a:lnTo>
                      <a:pt x="25" y="27"/>
                    </a:lnTo>
                    <a:lnTo>
                      <a:pt x="18" y="30"/>
                    </a:lnTo>
                    <a:lnTo>
                      <a:pt x="9" y="32"/>
                    </a:lnTo>
                    <a:lnTo>
                      <a:pt x="0" y="35"/>
                    </a:lnTo>
                    <a:lnTo>
                      <a:pt x="1" y="30"/>
                    </a:lnTo>
                    <a:lnTo>
                      <a:pt x="4" y="25"/>
                    </a:lnTo>
                    <a:lnTo>
                      <a:pt x="6" y="20"/>
                    </a:lnTo>
                    <a:lnTo>
                      <a:pt x="10" y="14"/>
                    </a:lnTo>
                    <a:lnTo>
                      <a:pt x="16" y="5"/>
                    </a:lnTo>
                    <a:lnTo>
                      <a:pt x="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96" name="Freeform 657"/>
              <p:cNvSpPr>
                <a:spLocks/>
              </p:cNvSpPr>
              <p:nvPr/>
            </p:nvSpPr>
            <p:spPr bwMode="auto">
              <a:xfrm>
                <a:off x="3224" y="13003"/>
                <a:ext cx="6" cy="9"/>
              </a:xfrm>
              <a:custGeom>
                <a:avLst/>
                <a:gdLst>
                  <a:gd name="T0" fmla="*/ 0 w 19"/>
                  <a:gd name="T1" fmla="*/ 0 h 18"/>
                  <a:gd name="T2" fmla="*/ 0 w 19"/>
                  <a:gd name="T3" fmla="*/ 1 h 18"/>
                  <a:gd name="T4" fmla="*/ 0 w 19"/>
                  <a:gd name="T5" fmla="*/ 1 h 18"/>
                  <a:gd name="T6" fmla="*/ 0 w 19"/>
                  <a:gd name="T7" fmla="*/ 1 h 18"/>
                  <a:gd name="T8" fmla="*/ 0 w 19"/>
                  <a:gd name="T9" fmla="*/ 1 h 18"/>
                  <a:gd name="T10" fmla="*/ 0 w 19"/>
                  <a:gd name="T11" fmla="*/ 1 h 18"/>
                  <a:gd name="T12" fmla="*/ 0 w 19"/>
                  <a:gd name="T13" fmla="*/ 0 h 18"/>
                  <a:gd name="T14" fmla="*/ 0 w 19"/>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8"/>
                  <a:gd name="T26" fmla="*/ 19 w 19"/>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8">
                    <a:moveTo>
                      <a:pt x="19" y="0"/>
                    </a:moveTo>
                    <a:lnTo>
                      <a:pt x="12" y="18"/>
                    </a:lnTo>
                    <a:lnTo>
                      <a:pt x="5" y="16"/>
                    </a:lnTo>
                    <a:lnTo>
                      <a:pt x="2" y="14"/>
                    </a:lnTo>
                    <a:lnTo>
                      <a:pt x="0" y="11"/>
                    </a:lnTo>
                    <a:lnTo>
                      <a:pt x="5" y="8"/>
                    </a:lnTo>
                    <a:lnTo>
                      <a:pt x="11" y="0"/>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97" name="Freeform 658"/>
              <p:cNvSpPr>
                <a:spLocks/>
              </p:cNvSpPr>
              <p:nvPr/>
            </p:nvSpPr>
            <p:spPr bwMode="auto">
              <a:xfrm>
                <a:off x="3232" y="12980"/>
                <a:ext cx="6" cy="10"/>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21"/>
                  <a:gd name="T26" fmla="*/ 19 w 19"/>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21">
                    <a:moveTo>
                      <a:pt x="7" y="0"/>
                    </a:moveTo>
                    <a:lnTo>
                      <a:pt x="14" y="0"/>
                    </a:lnTo>
                    <a:lnTo>
                      <a:pt x="19" y="3"/>
                    </a:lnTo>
                    <a:lnTo>
                      <a:pt x="19" y="8"/>
                    </a:lnTo>
                    <a:lnTo>
                      <a:pt x="19" y="13"/>
                    </a:lnTo>
                    <a:lnTo>
                      <a:pt x="9" y="21"/>
                    </a:lnTo>
                    <a:lnTo>
                      <a:pt x="0" y="19"/>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98" name="Freeform 659"/>
              <p:cNvSpPr>
                <a:spLocks/>
              </p:cNvSpPr>
              <p:nvPr/>
            </p:nvSpPr>
            <p:spPr bwMode="auto">
              <a:xfrm>
                <a:off x="3253" y="12816"/>
                <a:ext cx="13" cy="24"/>
              </a:xfrm>
              <a:custGeom>
                <a:avLst/>
                <a:gdLst>
                  <a:gd name="T0" fmla="*/ 0 w 41"/>
                  <a:gd name="T1" fmla="*/ 0 h 49"/>
                  <a:gd name="T2" fmla="*/ 0 w 41"/>
                  <a:gd name="T3" fmla="*/ 0 h 49"/>
                  <a:gd name="T4" fmla="*/ 0 w 41"/>
                  <a:gd name="T5" fmla="*/ 0 h 49"/>
                  <a:gd name="T6" fmla="*/ 0 w 41"/>
                  <a:gd name="T7" fmla="*/ 0 h 49"/>
                  <a:gd name="T8" fmla="*/ 0 w 41"/>
                  <a:gd name="T9" fmla="*/ 0 h 49"/>
                  <a:gd name="T10" fmla="*/ 0 w 41"/>
                  <a:gd name="T11" fmla="*/ 0 h 49"/>
                  <a:gd name="T12" fmla="*/ 0 w 41"/>
                  <a:gd name="T13" fmla="*/ 0 h 49"/>
                  <a:gd name="T14" fmla="*/ 0 w 41"/>
                  <a:gd name="T15" fmla="*/ 0 h 49"/>
                  <a:gd name="T16" fmla="*/ 0 w 41"/>
                  <a:gd name="T17" fmla="*/ 0 h 49"/>
                  <a:gd name="T18" fmla="*/ 0 w 41"/>
                  <a:gd name="T19" fmla="*/ 0 h 49"/>
                  <a:gd name="T20" fmla="*/ 0 w 41"/>
                  <a:gd name="T21" fmla="*/ 0 h 49"/>
                  <a:gd name="T22" fmla="*/ 0 w 41"/>
                  <a:gd name="T23" fmla="*/ 0 h 49"/>
                  <a:gd name="T24" fmla="*/ 0 w 41"/>
                  <a:gd name="T25" fmla="*/ 0 h 49"/>
                  <a:gd name="T26" fmla="*/ 0 w 41"/>
                  <a:gd name="T27" fmla="*/ 0 h 49"/>
                  <a:gd name="T28" fmla="*/ 0 w 41"/>
                  <a:gd name="T29" fmla="*/ 0 h 49"/>
                  <a:gd name="T30" fmla="*/ 0 w 41"/>
                  <a:gd name="T31" fmla="*/ 0 h 49"/>
                  <a:gd name="T32" fmla="*/ 0 w 41"/>
                  <a:gd name="T33" fmla="*/ 0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1"/>
                  <a:gd name="T52" fmla="*/ 0 h 49"/>
                  <a:gd name="T53" fmla="*/ 41 w 41"/>
                  <a:gd name="T54" fmla="*/ 49 h 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1" h="49">
                    <a:moveTo>
                      <a:pt x="41" y="0"/>
                    </a:moveTo>
                    <a:lnTo>
                      <a:pt x="41" y="7"/>
                    </a:lnTo>
                    <a:lnTo>
                      <a:pt x="41" y="16"/>
                    </a:lnTo>
                    <a:lnTo>
                      <a:pt x="38" y="24"/>
                    </a:lnTo>
                    <a:lnTo>
                      <a:pt x="35" y="32"/>
                    </a:lnTo>
                    <a:lnTo>
                      <a:pt x="27" y="38"/>
                    </a:lnTo>
                    <a:lnTo>
                      <a:pt x="20" y="45"/>
                    </a:lnTo>
                    <a:lnTo>
                      <a:pt x="10" y="48"/>
                    </a:lnTo>
                    <a:lnTo>
                      <a:pt x="0" y="49"/>
                    </a:lnTo>
                    <a:lnTo>
                      <a:pt x="3" y="42"/>
                    </a:lnTo>
                    <a:lnTo>
                      <a:pt x="7" y="34"/>
                    </a:lnTo>
                    <a:lnTo>
                      <a:pt x="11" y="27"/>
                    </a:lnTo>
                    <a:lnTo>
                      <a:pt x="16" y="20"/>
                    </a:lnTo>
                    <a:lnTo>
                      <a:pt x="19" y="13"/>
                    </a:lnTo>
                    <a:lnTo>
                      <a:pt x="25" y="7"/>
                    </a:lnTo>
                    <a:lnTo>
                      <a:pt x="30" y="2"/>
                    </a:lnTo>
                    <a:lnTo>
                      <a:pt x="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999" name="Freeform 660"/>
              <p:cNvSpPr>
                <a:spLocks/>
              </p:cNvSpPr>
              <p:nvPr/>
            </p:nvSpPr>
            <p:spPr bwMode="auto">
              <a:xfrm>
                <a:off x="3240" y="12944"/>
                <a:ext cx="10" cy="15"/>
              </a:xfrm>
              <a:custGeom>
                <a:avLst/>
                <a:gdLst>
                  <a:gd name="T0" fmla="*/ 0 w 29"/>
                  <a:gd name="T1" fmla="*/ 0 h 30"/>
                  <a:gd name="T2" fmla="*/ 0 w 29"/>
                  <a:gd name="T3" fmla="*/ 0 h 30"/>
                  <a:gd name="T4" fmla="*/ 0 w 29"/>
                  <a:gd name="T5" fmla="*/ 1 h 30"/>
                  <a:gd name="T6" fmla="*/ 0 w 29"/>
                  <a:gd name="T7" fmla="*/ 1 h 30"/>
                  <a:gd name="T8" fmla="*/ 0 w 29"/>
                  <a:gd name="T9" fmla="*/ 1 h 30"/>
                  <a:gd name="T10" fmla="*/ 0 w 29"/>
                  <a:gd name="T11" fmla="*/ 1 h 30"/>
                  <a:gd name="T12" fmla="*/ 0 w 29"/>
                  <a:gd name="T13" fmla="*/ 1 h 30"/>
                  <a:gd name="T14" fmla="*/ 0 w 29"/>
                  <a:gd name="T15" fmla="*/ 1 h 30"/>
                  <a:gd name="T16" fmla="*/ 0 w 29"/>
                  <a:gd name="T17" fmla="*/ 1 h 30"/>
                  <a:gd name="T18" fmla="*/ 0 w 29"/>
                  <a:gd name="T19" fmla="*/ 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30"/>
                  <a:gd name="T32" fmla="*/ 29 w 29"/>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30">
                    <a:moveTo>
                      <a:pt x="7" y="0"/>
                    </a:moveTo>
                    <a:lnTo>
                      <a:pt x="16" y="0"/>
                    </a:lnTo>
                    <a:lnTo>
                      <a:pt x="23" y="4"/>
                    </a:lnTo>
                    <a:lnTo>
                      <a:pt x="26" y="9"/>
                    </a:lnTo>
                    <a:lnTo>
                      <a:pt x="29" y="17"/>
                    </a:lnTo>
                    <a:lnTo>
                      <a:pt x="26" y="22"/>
                    </a:lnTo>
                    <a:lnTo>
                      <a:pt x="22" y="28"/>
                    </a:lnTo>
                    <a:lnTo>
                      <a:pt x="13" y="30"/>
                    </a:lnTo>
                    <a:lnTo>
                      <a:pt x="0" y="29"/>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00" name="Freeform 661"/>
              <p:cNvSpPr>
                <a:spLocks/>
              </p:cNvSpPr>
              <p:nvPr/>
            </p:nvSpPr>
            <p:spPr bwMode="auto">
              <a:xfrm>
                <a:off x="3256" y="12886"/>
                <a:ext cx="10" cy="9"/>
              </a:xfrm>
              <a:custGeom>
                <a:avLst/>
                <a:gdLst>
                  <a:gd name="T0" fmla="*/ 0 w 30"/>
                  <a:gd name="T1" fmla="*/ 0 h 19"/>
                  <a:gd name="T2" fmla="*/ 0 w 30"/>
                  <a:gd name="T3" fmla="*/ 0 h 19"/>
                  <a:gd name="T4" fmla="*/ 0 w 30"/>
                  <a:gd name="T5" fmla="*/ 0 h 19"/>
                  <a:gd name="T6" fmla="*/ 0 w 30"/>
                  <a:gd name="T7" fmla="*/ 0 h 19"/>
                  <a:gd name="T8" fmla="*/ 0 w 30"/>
                  <a:gd name="T9" fmla="*/ 0 h 19"/>
                  <a:gd name="T10" fmla="*/ 0 w 30"/>
                  <a:gd name="T11" fmla="*/ 0 h 19"/>
                  <a:gd name="T12" fmla="*/ 0 w 30"/>
                  <a:gd name="T13" fmla="*/ 0 h 19"/>
                  <a:gd name="T14" fmla="*/ 0 w 30"/>
                  <a:gd name="T15" fmla="*/ 0 h 19"/>
                  <a:gd name="T16" fmla="*/ 0 w 30"/>
                  <a:gd name="T17" fmla="*/ 0 h 19"/>
                  <a:gd name="T18" fmla="*/ 0 w 30"/>
                  <a:gd name="T19" fmla="*/ 0 h 19"/>
                  <a:gd name="T20" fmla="*/ 0 w 30"/>
                  <a:gd name="T21" fmla="*/ 0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
                  <a:gd name="T34" fmla="*/ 0 h 19"/>
                  <a:gd name="T35" fmla="*/ 30 w 30"/>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 h="19">
                    <a:moveTo>
                      <a:pt x="15" y="0"/>
                    </a:moveTo>
                    <a:lnTo>
                      <a:pt x="30" y="0"/>
                    </a:lnTo>
                    <a:lnTo>
                      <a:pt x="27" y="19"/>
                    </a:lnTo>
                    <a:lnTo>
                      <a:pt x="18" y="19"/>
                    </a:lnTo>
                    <a:lnTo>
                      <a:pt x="11" y="18"/>
                    </a:lnTo>
                    <a:lnTo>
                      <a:pt x="5" y="15"/>
                    </a:lnTo>
                    <a:lnTo>
                      <a:pt x="2" y="13"/>
                    </a:lnTo>
                    <a:lnTo>
                      <a:pt x="0" y="9"/>
                    </a:lnTo>
                    <a:lnTo>
                      <a:pt x="2" y="5"/>
                    </a:lnTo>
                    <a:lnTo>
                      <a:pt x="6" y="2"/>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01" name="Freeform 662"/>
              <p:cNvSpPr>
                <a:spLocks/>
              </p:cNvSpPr>
              <p:nvPr/>
            </p:nvSpPr>
            <p:spPr bwMode="auto">
              <a:xfrm>
                <a:off x="3241" y="12992"/>
                <a:ext cx="13" cy="26"/>
              </a:xfrm>
              <a:custGeom>
                <a:avLst/>
                <a:gdLst>
                  <a:gd name="T0" fmla="*/ 0 w 38"/>
                  <a:gd name="T1" fmla="*/ 0 h 53"/>
                  <a:gd name="T2" fmla="*/ 0 w 38"/>
                  <a:gd name="T3" fmla="*/ 0 h 53"/>
                  <a:gd name="T4" fmla="*/ 0 w 38"/>
                  <a:gd name="T5" fmla="*/ 0 h 53"/>
                  <a:gd name="T6" fmla="*/ 0 w 38"/>
                  <a:gd name="T7" fmla="*/ 0 h 53"/>
                  <a:gd name="T8" fmla="*/ 0 w 38"/>
                  <a:gd name="T9" fmla="*/ 0 h 53"/>
                  <a:gd name="T10" fmla="*/ 0 w 38"/>
                  <a:gd name="T11" fmla="*/ 0 h 53"/>
                  <a:gd name="T12" fmla="*/ 0 w 38"/>
                  <a:gd name="T13" fmla="*/ 0 h 53"/>
                  <a:gd name="T14" fmla="*/ 0 w 38"/>
                  <a:gd name="T15" fmla="*/ 0 h 53"/>
                  <a:gd name="T16" fmla="*/ 0 w 38"/>
                  <a:gd name="T17" fmla="*/ 0 h 53"/>
                  <a:gd name="T18" fmla="*/ 0 w 38"/>
                  <a:gd name="T19" fmla="*/ 0 h 53"/>
                  <a:gd name="T20" fmla="*/ 0 w 38"/>
                  <a:gd name="T21" fmla="*/ 0 h 53"/>
                  <a:gd name="T22" fmla="*/ 0 w 38"/>
                  <a:gd name="T23" fmla="*/ 0 h 53"/>
                  <a:gd name="T24" fmla="*/ 0 w 38"/>
                  <a:gd name="T25" fmla="*/ 0 h 53"/>
                  <a:gd name="T26" fmla="*/ 0 w 38"/>
                  <a:gd name="T27" fmla="*/ 0 h 53"/>
                  <a:gd name="T28" fmla="*/ 0 w 38"/>
                  <a:gd name="T29" fmla="*/ 0 h 53"/>
                  <a:gd name="T30" fmla="*/ 0 w 38"/>
                  <a:gd name="T31" fmla="*/ 0 h 53"/>
                  <a:gd name="T32" fmla="*/ 0 w 38"/>
                  <a:gd name="T33" fmla="*/ 0 h 53"/>
                  <a:gd name="T34" fmla="*/ 0 w 38"/>
                  <a:gd name="T35" fmla="*/ 0 h 53"/>
                  <a:gd name="T36" fmla="*/ 0 w 38"/>
                  <a:gd name="T37" fmla="*/ 0 h 53"/>
                  <a:gd name="T38" fmla="*/ 0 w 38"/>
                  <a:gd name="T39" fmla="*/ 0 h 53"/>
                  <a:gd name="T40" fmla="*/ 0 w 38"/>
                  <a:gd name="T41" fmla="*/ 0 h 5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53"/>
                  <a:gd name="T65" fmla="*/ 38 w 38"/>
                  <a:gd name="T66" fmla="*/ 53 h 5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53">
                    <a:moveTo>
                      <a:pt x="34" y="20"/>
                    </a:moveTo>
                    <a:lnTo>
                      <a:pt x="29" y="16"/>
                    </a:lnTo>
                    <a:lnTo>
                      <a:pt x="25" y="13"/>
                    </a:lnTo>
                    <a:lnTo>
                      <a:pt x="23" y="9"/>
                    </a:lnTo>
                    <a:lnTo>
                      <a:pt x="26" y="4"/>
                    </a:lnTo>
                    <a:lnTo>
                      <a:pt x="32" y="0"/>
                    </a:lnTo>
                    <a:lnTo>
                      <a:pt x="38" y="1"/>
                    </a:lnTo>
                    <a:lnTo>
                      <a:pt x="37" y="7"/>
                    </a:lnTo>
                    <a:lnTo>
                      <a:pt x="35" y="15"/>
                    </a:lnTo>
                    <a:lnTo>
                      <a:pt x="31" y="21"/>
                    </a:lnTo>
                    <a:lnTo>
                      <a:pt x="26" y="30"/>
                    </a:lnTo>
                    <a:lnTo>
                      <a:pt x="19" y="36"/>
                    </a:lnTo>
                    <a:lnTo>
                      <a:pt x="13" y="42"/>
                    </a:lnTo>
                    <a:lnTo>
                      <a:pt x="6" y="48"/>
                    </a:lnTo>
                    <a:lnTo>
                      <a:pt x="0" y="53"/>
                    </a:lnTo>
                    <a:lnTo>
                      <a:pt x="4" y="42"/>
                    </a:lnTo>
                    <a:lnTo>
                      <a:pt x="10" y="33"/>
                    </a:lnTo>
                    <a:lnTo>
                      <a:pt x="15" y="29"/>
                    </a:lnTo>
                    <a:lnTo>
                      <a:pt x="19" y="24"/>
                    </a:lnTo>
                    <a:lnTo>
                      <a:pt x="25" y="21"/>
                    </a:lnTo>
                    <a:lnTo>
                      <a:pt x="34"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02" name="Freeform 663"/>
              <p:cNvSpPr>
                <a:spLocks/>
              </p:cNvSpPr>
              <p:nvPr/>
            </p:nvSpPr>
            <p:spPr bwMode="auto">
              <a:xfrm>
                <a:off x="3265" y="12855"/>
                <a:ext cx="6" cy="10"/>
              </a:xfrm>
              <a:custGeom>
                <a:avLst/>
                <a:gdLst>
                  <a:gd name="T0" fmla="*/ 0 w 17"/>
                  <a:gd name="T1" fmla="*/ 0 h 21"/>
                  <a:gd name="T2" fmla="*/ 0 w 17"/>
                  <a:gd name="T3" fmla="*/ 0 h 21"/>
                  <a:gd name="T4" fmla="*/ 0 w 17"/>
                  <a:gd name="T5" fmla="*/ 0 h 21"/>
                  <a:gd name="T6" fmla="*/ 0 w 17"/>
                  <a:gd name="T7" fmla="*/ 0 h 21"/>
                  <a:gd name="T8" fmla="*/ 0 w 17"/>
                  <a:gd name="T9" fmla="*/ 0 h 21"/>
                  <a:gd name="T10" fmla="*/ 0 w 17"/>
                  <a:gd name="T11" fmla="*/ 0 h 21"/>
                  <a:gd name="T12" fmla="*/ 0 w 17"/>
                  <a:gd name="T13" fmla="*/ 0 h 21"/>
                  <a:gd name="T14" fmla="*/ 0 60000 65536"/>
                  <a:gd name="T15" fmla="*/ 0 60000 65536"/>
                  <a:gd name="T16" fmla="*/ 0 60000 65536"/>
                  <a:gd name="T17" fmla="*/ 0 60000 65536"/>
                  <a:gd name="T18" fmla="*/ 0 60000 65536"/>
                  <a:gd name="T19" fmla="*/ 0 60000 65536"/>
                  <a:gd name="T20" fmla="*/ 0 60000 65536"/>
                  <a:gd name="T21" fmla="*/ 0 w 17"/>
                  <a:gd name="T22" fmla="*/ 0 h 21"/>
                  <a:gd name="T23" fmla="*/ 17 w 17"/>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1">
                    <a:moveTo>
                      <a:pt x="17" y="0"/>
                    </a:moveTo>
                    <a:lnTo>
                      <a:pt x="14" y="21"/>
                    </a:lnTo>
                    <a:lnTo>
                      <a:pt x="0" y="21"/>
                    </a:lnTo>
                    <a:lnTo>
                      <a:pt x="6" y="13"/>
                    </a:lnTo>
                    <a:lnTo>
                      <a:pt x="7" y="7"/>
                    </a:lnTo>
                    <a:lnTo>
                      <a:pt x="8" y="0"/>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03" name="Freeform 664"/>
              <p:cNvSpPr>
                <a:spLocks/>
              </p:cNvSpPr>
              <p:nvPr/>
            </p:nvSpPr>
            <p:spPr bwMode="auto">
              <a:xfrm>
                <a:off x="3259" y="12959"/>
                <a:ext cx="7" cy="8"/>
              </a:xfrm>
              <a:custGeom>
                <a:avLst/>
                <a:gdLst>
                  <a:gd name="T0" fmla="*/ 0 w 22"/>
                  <a:gd name="T1" fmla="*/ 0 h 16"/>
                  <a:gd name="T2" fmla="*/ 0 w 22"/>
                  <a:gd name="T3" fmla="*/ 1 h 16"/>
                  <a:gd name="T4" fmla="*/ 0 w 22"/>
                  <a:gd name="T5" fmla="*/ 1 h 16"/>
                  <a:gd name="T6" fmla="*/ 0 w 22"/>
                  <a:gd name="T7" fmla="*/ 1 h 16"/>
                  <a:gd name="T8" fmla="*/ 0 w 22"/>
                  <a:gd name="T9" fmla="*/ 1 h 16"/>
                  <a:gd name="T10" fmla="*/ 0 w 22"/>
                  <a:gd name="T11" fmla="*/ 1 h 16"/>
                  <a:gd name="T12" fmla="*/ 0 w 22"/>
                  <a:gd name="T13" fmla="*/ 0 h 16"/>
                  <a:gd name="T14" fmla="*/ 0 60000 65536"/>
                  <a:gd name="T15" fmla="*/ 0 60000 65536"/>
                  <a:gd name="T16" fmla="*/ 0 60000 65536"/>
                  <a:gd name="T17" fmla="*/ 0 60000 65536"/>
                  <a:gd name="T18" fmla="*/ 0 60000 65536"/>
                  <a:gd name="T19" fmla="*/ 0 60000 65536"/>
                  <a:gd name="T20" fmla="*/ 0 60000 65536"/>
                  <a:gd name="T21" fmla="*/ 0 w 22"/>
                  <a:gd name="T22" fmla="*/ 0 h 16"/>
                  <a:gd name="T23" fmla="*/ 22 w 22"/>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6">
                    <a:moveTo>
                      <a:pt x="7" y="0"/>
                    </a:moveTo>
                    <a:lnTo>
                      <a:pt x="14" y="1"/>
                    </a:lnTo>
                    <a:lnTo>
                      <a:pt x="20" y="5"/>
                    </a:lnTo>
                    <a:lnTo>
                      <a:pt x="22" y="9"/>
                    </a:lnTo>
                    <a:lnTo>
                      <a:pt x="22" y="16"/>
                    </a:lnTo>
                    <a:lnTo>
                      <a:pt x="0" y="11"/>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04" name="Freeform 665"/>
              <p:cNvSpPr>
                <a:spLocks/>
              </p:cNvSpPr>
              <p:nvPr/>
            </p:nvSpPr>
            <p:spPr bwMode="auto">
              <a:xfrm>
                <a:off x="3250" y="13041"/>
                <a:ext cx="5" cy="8"/>
              </a:xfrm>
              <a:custGeom>
                <a:avLst/>
                <a:gdLst>
                  <a:gd name="T0" fmla="*/ 0 w 15"/>
                  <a:gd name="T1" fmla="*/ 0 h 15"/>
                  <a:gd name="T2" fmla="*/ 0 w 15"/>
                  <a:gd name="T3" fmla="*/ 1 h 15"/>
                  <a:gd name="T4" fmla="*/ 0 w 15"/>
                  <a:gd name="T5" fmla="*/ 0 h 15"/>
                  <a:gd name="T6" fmla="*/ 0 w 15"/>
                  <a:gd name="T7" fmla="*/ 0 h 15"/>
                  <a:gd name="T8" fmla="*/ 0 60000 65536"/>
                  <a:gd name="T9" fmla="*/ 0 60000 65536"/>
                  <a:gd name="T10" fmla="*/ 0 60000 65536"/>
                  <a:gd name="T11" fmla="*/ 0 60000 65536"/>
                  <a:gd name="T12" fmla="*/ 0 w 15"/>
                  <a:gd name="T13" fmla="*/ 0 h 15"/>
                  <a:gd name="T14" fmla="*/ 15 w 15"/>
                  <a:gd name="T15" fmla="*/ 15 h 15"/>
                </a:gdLst>
                <a:ahLst/>
                <a:cxnLst>
                  <a:cxn ang="T8">
                    <a:pos x="T0" y="T1"/>
                  </a:cxn>
                  <a:cxn ang="T9">
                    <a:pos x="T2" y="T3"/>
                  </a:cxn>
                  <a:cxn ang="T10">
                    <a:pos x="T4" y="T5"/>
                  </a:cxn>
                  <a:cxn ang="T11">
                    <a:pos x="T6" y="T7"/>
                  </a:cxn>
                </a:cxnLst>
                <a:rect l="T12" t="T13" r="T14" b="T15"/>
                <a:pathLst>
                  <a:path w="15" h="15">
                    <a:moveTo>
                      <a:pt x="15" y="0"/>
                    </a:moveTo>
                    <a:lnTo>
                      <a:pt x="0" y="15"/>
                    </a:lnTo>
                    <a:lnTo>
                      <a:pt x="8" y="0"/>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05" name="Freeform 666"/>
              <p:cNvSpPr>
                <a:spLocks/>
              </p:cNvSpPr>
              <p:nvPr/>
            </p:nvSpPr>
            <p:spPr bwMode="auto">
              <a:xfrm>
                <a:off x="3281" y="12856"/>
                <a:ext cx="9" cy="15"/>
              </a:xfrm>
              <a:custGeom>
                <a:avLst/>
                <a:gdLst>
                  <a:gd name="T0" fmla="*/ 0 w 26"/>
                  <a:gd name="T1" fmla="*/ 0 h 29"/>
                  <a:gd name="T2" fmla="*/ 0 w 26"/>
                  <a:gd name="T3" fmla="*/ 1 h 29"/>
                  <a:gd name="T4" fmla="*/ 0 w 26"/>
                  <a:gd name="T5" fmla="*/ 1 h 29"/>
                  <a:gd name="T6" fmla="*/ 0 w 26"/>
                  <a:gd name="T7" fmla="*/ 1 h 29"/>
                  <a:gd name="T8" fmla="*/ 0 w 26"/>
                  <a:gd name="T9" fmla="*/ 1 h 29"/>
                  <a:gd name="T10" fmla="*/ 0 w 26"/>
                  <a:gd name="T11" fmla="*/ 1 h 29"/>
                  <a:gd name="T12" fmla="*/ 0 w 26"/>
                  <a:gd name="T13" fmla="*/ 1 h 29"/>
                  <a:gd name="T14" fmla="*/ 0 w 26"/>
                  <a:gd name="T15" fmla="*/ 0 h 29"/>
                  <a:gd name="T16" fmla="*/ 0 w 26"/>
                  <a:gd name="T17" fmla="*/ 0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9"/>
                  <a:gd name="T29" fmla="*/ 26 w 26"/>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9">
                    <a:moveTo>
                      <a:pt x="26" y="0"/>
                    </a:moveTo>
                    <a:lnTo>
                      <a:pt x="17" y="29"/>
                    </a:lnTo>
                    <a:lnTo>
                      <a:pt x="7" y="26"/>
                    </a:lnTo>
                    <a:lnTo>
                      <a:pt x="1" y="20"/>
                    </a:lnTo>
                    <a:lnTo>
                      <a:pt x="0" y="15"/>
                    </a:lnTo>
                    <a:lnTo>
                      <a:pt x="0" y="10"/>
                    </a:lnTo>
                    <a:lnTo>
                      <a:pt x="1" y="5"/>
                    </a:lnTo>
                    <a:lnTo>
                      <a:pt x="3" y="0"/>
                    </a:lnTo>
                    <a:lnTo>
                      <a:pt x="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06" name="Freeform 667"/>
              <p:cNvSpPr>
                <a:spLocks/>
              </p:cNvSpPr>
              <p:nvPr/>
            </p:nvSpPr>
            <p:spPr bwMode="auto">
              <a:xfrm>
                <a:off x="3261" y="13002"/>
                <a:ext cx="18" cy="24"/>
              </a:xfrm>
              <a:custGeom>
                <a:avLst/>
                <a:gdLst>
                  <a:gd name="T0" fmla="*/ 0 w 53"/>
                  <a:gd name="T1" fmla="*/ 0 h 49"/>
                  <a:gd name="T2" fmla="*/ 0 w 53"/>
                  <a:gd name="T3" fmla="*/ 0 h 49"/>
                  <a:gd name="T4" fmla="*/ 0 w 53"/>
                  <a:gd name="T5" fmla="*/ 0 h 49"/>
                  <a:gd name="T6" fmla="*/ 0 w 53"/>
                  <a:gd name="T7" fmla="*/ 0 h 49"/>
                  <a:gd name="T8" fmla="*/ 0 w 53"/>
                  <a:gd name="T9" fmla="*/ 0 h 49"/>
                  <a:gd name="T10" fmla="*/ 0 w 53"/>
                  <a:gd name="T11" fmla="*/ 0 h 49"/>
                  <a:gd name="T12" fmla="*/ 0 w 53"/>
                  <a:gd name="T13" fmla="*/ 0 h 49"/>
                  <a:gd name="T14" fmla="*/ 0 w 53"/>
                  <a:gd name="T15" fmla="*/ 0 h 49"/>
                  <a:gd name="T16" fmla="*/ 0 w 53"/>
                  <a:gd name="T17" fmla="*/ 0 h 49"/>
                  <a:gd name="T18" fmla="*/ 0 w 53"/>
                  <a:gd name="T19" fmla="*/ 0 h 49"/>
                  <a:gd name="T20" fmla="*/ 0 w 53"/>
                  <a:gd name="T21" fmla="*/ 0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
                  <a:gd name="T34" fmla="*/ 0 h 49"/>
                  <a:gd name="T35" fmla="*/ 53 w 53"/>
                  <a:gd name="T36" fmla="*/ 49 h 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 h="49">
                    <a:moveTo>
                      <a:pt x="53" y="9"/>
                    </a:moveTo>
                    <a:lnTo>
                      <a:pt x="45" y="14"/>
                    </a:lnTo>
                    <a:lnTo>
                      <a:pt x="41" y="21"/>
                    </a:lnTo>
                    <a:lnTo>
                      <a:pt x="37" y="28"/>
                    </a:lnTo>
                    <a:lnTo>
                      <a:pt x="32" y="34"/>
                    </a:lnTo>
                    <a:lnTo>
                      <a:pt x="25" y="39"/>
                    </a:lnTo>
                    <a:lnTo>
                      <a:pt x="19" y="45"/>
                    </a:lnTo>
                    <a:lnTo>
                      <a:pt x="9" y="47"/>
                    </a:lnTo>
                    <a:lnTo>
                      <a:pt x="0" y="49"/>
                    </a:lnTo>
                    <a:lnTo>
                      <a:pt x="26" y="0"/>
                    </a:lnTo>
                    <a:lnTo>
                      <a:pt x="53"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07" name="Freeform 668"/>
              <p:cNvSpPr>
                <a:spLocks/>
              </p:cNvSpPr>
              <p:nvPr/>
            </p:nvSpPr>
            <p:spPr bwMode="auto">
              <a:xfrm>
                <a:off x="3289" y="12826"/>
                <a:ext cx="1" cy="6"/>
              </a:xfrm>
              <a:custGeom>
                <a:avLst/>
                <a:gdLst>
                  <a:gd name="T0" fmla="*/ 0 w 4"/>
                  <a:gd name="T1" fmla="*/ 1 h 12"/>
                  <a:gd name="T2" fmla="*/ 0 w 4"/>
                  <a:gd name="T3" fmla="*/ 0 h 12"/>
                  <a:gd name="T4" fmla="*/ 0 w 4"/>
                  <a:gd name="T5" fmla="*/ 1 h 12"/>
                  <a:gd name="T6" fmla="*/ 0 60000 65536"/>
                  <a:gd name="T7" fmla="*/ 0 60000 65536"/>
                  <a:gd name="T8" fmla="*/ 0 60000 65536"/>
                  <a:gd name="T9" fmla="*/ 0 w 4"/>
                  <a:gd name="T10" fmla="*/ 0 h 12"/>
                  <a:gd name="T11" fmla="*/ 4 w 4"/>
                  <a:gd name="T12" fmla="*/ 12 h 12"/>
                </a:gdLst>
                <a:ahLst/>
                <a:cxnLst>
                  <a:cxn ang="T6">
                    <a:pos x="T0" y="T1"/>
                  </a:cxn>
                  <a:cxn ang="T7">
                    <a:pos x="T2" y="T3"/>
                  </a:cxn>
                  <a:cxn ang="T8">
                    <a:pos x="T4" y="T5"/>
                  </a:cxn>
                </a:cxnLst>
                <a:rect l="T9" t="T10" r="T11" b="T12"/>
                <a:pathLst>
                  <a:path w="4" h="12">
                    <a:moveTo>
                      <a:pt x="0" y="12"/>
                    </a:moveTo>
                    <a:lnTo>
                      <a:pt x="4" y="0"/>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08" name="Freeform 669"/>
              <p:cNvSpPr>
                <a:spLocks/>
              </p:cNvSpPr>
              <p:nvPr/>
            </p:nvSpPr>
            <p:spPr bwMode="auto">
              <a:xfrm>
                <a:off x="3279" y="12962"/>
                <a:ext cx="17" cy="21"/>
              </a:xfrm>
              <a:custGeom>
                <a:avLst/>
                <a:gdLst>
                  <a:gd name="T0" fmla="*/ 0 w 51"/>
                  <a:gd name="T1" fmla="*/ 0 h 40"/>
                  <a:gd name="T2" fmla="*/ 0 w 51"/>
                  <a:gd name="T3" fmla="*/ 1 h 40"/>
                  <a:gd name="T4" fmla="*/ 0 w 51"/>
                  <a:gd name="T5" fmla="*/ 1 h 40"/>
                  <a:gd name="T6" fmla="*/ 0 w 51"/>
                  <a:gd name="T7" fmla="*/ 1 h 40"/>
                  <a:gd name="T8" fmla="*/ 0 w 51"/>
                  <a:gd name="T9" fmla="*/ 1 h 40"/>
                  <a:gd name="T10" fmla="*/ 0 w 51"/>
                  <a:gd name="T11" fmla="*/ 1 h 40"/>
                  <a:gd name="T12" fmla="*/ 0 w 51"/>
                  <a:gd name="T13" fmla="*/ 1 h 40"/>
                  <a:gd name="T14" fmla="*/ 0 w 51"/>
                  <a:gd name="T15" fmla="*/ 0 h 40"/>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40"/>
                  <a:gd name="T26" fmla="*/ 51 w 51"/>
                  <a:gd name="T27" fmla="*/ 40 h 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40">
                    <a:moveTo>
                      <a:pt x="14" y="0"/>
                    </a:moveTo>
                    <a:lnTo>
                      <a:pt x="51" y="3"/>
                    </a:lnTo>
                    <a:lnTo>
                      <a:pt x="29" y="40"/>
                    </a:lnTo>
                    <a:lnTo>
                      <a:pt x="0" y="29"/>
                    </a:lnTo>
                    <a:lnTo>
                      <a:pt x="4" y="23"/>
                    </a:lnTo>
                    <a:lnTo>
                      <a:pt x="7" y="16"/>
                    </a:lnTo>
                    <a:lnTo>
                      <a:pt x="8" y="7"/>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09" name="Freeform 670"/>
              <p:cNvSpPr>
                <a:spLocks/>
              </p:cNvSpPr>
              <p:nvPr/>
            </p:nvSpPr>
            <p:spPr bwMode="auto">
              <a:xfrm>
                <a:off x="3290" y="12930"/>
                <a:ext cx="19" cy="16"/>
              </a:xfrm>
              <a:custGeom>
                <a:avLst/>
                <a:gdLst>
                  <a:gd name="T0" fmla="*/ 0 w 56"/>
                  <a:gd name="T1" fmla="*/ 0 h 33"/>
                  <a:gd name="T2" fmla="*/ 0 w 56"/>
                  <a:gd name="T3" fmla="*/ 0 h 33"/>
                  <a:gd name="T4" fmla="*/ 0 w 56"/>
                  <a:gd name="T5" fmla="*/ 0 h 33"/>
                  <a:gd name="T6" fmla="*/ 0 w 56"/>
                  <a:gd name="T7" fmla="*/ 0 h 33"/>
                  <a:gd name="T8" fmla="*/ 0 w 56"/>
                  <a:gd name="T9" fmla="*/ 0 h 33"/>
                  <a:gd name="T10" fmla="*/ 0 w 56"/>
                  <a:gd name="T11" fmla="*/ 0 h 33"/>
                  <a:gd name="T12" fmla="*/ 0 w 56"/>
                  <a:gd name="T13" fmla="*/ 0 h 33"/>
                  <a:gd name="T14" fmla="*/ 0 w 56"/>
                  <a:gd name="T15" fmla="*/ 0 h 33"/>
                  <a:gd name="T16" fmla="*/ 0 60000 65536"/>
                  <a:gd name="T17" fmla="*/ 0 60000 65536"/>
                  <a:gd name="T18" fmla="*/ 0 60000 65536"/>
                  <a:gd name="T19" fmla="*/ 0 60000 65536"/>
                  <a:gd name="T20" fmla="*/ 0 60000 65536"/>
                  <a:gd name="T21" fmla="*/ 0 60000 65536"/>
                  <a:gd name="T22" fmla="*/ 0 60000 65536"/>
                  <a:gd name="T23" fmla="*/ 0 60000 65536"/>
                  <a:gd name="T24" fmla="*/ 0 w 56"/>
                  <a:gd name="T25" fmla="*/ 0 h 33"/>
                  <a:gd name="T26" fmla="*/ 56 w 56"/>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 h="33">
                    <a:moveTo>
                      <a:pt x="56" y="0"/>
                    </a:moveTo>
                    <a:lnTo>
                      <a:pt x="48" y="30"/>
                    </a:lnTo>
                    <a:lnTo>
                      <a:pt x="34" y="33"/>
                    </a:lnTo>
                    <a:lnTo>
                      <a:pt x="22" y="32"/>
                    </a:lnTo>
                    <a:lnTo>
                      <a:pt x="10" y="28"/>
                    </a:lnTo>
                    <a:lnTo>
                      <a:pt x="0" y="24"/>
                    </a:lnTo>
                    <a:lnTo>
                      <a:pt x="10" y="0"/>
                    </a:lnTo>
                    <a:lnTo>
                      <a:pt x="5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10" name="Freeform 671"/>
              <p:cNvSpPr>
                <a:spLocks/>
              </p:cNvSpPr>
              <p:nvPr/>
            </p:nvSpPr>
            <p:spPr bwMode="auto">
              <a:xfrm>
                <a:off x="3310" y="12794"/>
                <a:ext cx="6" cy="12"/>
              </a:xfrm>
              <a:custGeom>
                <a:avLst/>
                <a:gdLst>
                  <a:gd name="T0" fmla="*/ 0 w 18"/>
                  <a:gd name="T1" fmla="*/ 1 h 23"/>
                  <a:gd name="T2" fmla="*/ 0 w 18"/>
                  <a:gd name="T3" fmla="*/ 0 h 23"/>
                  <a:gd name="T4" fmla="*/ 0 w 18"/>
                  <a:gd name="T5" fmla="*/ 1 h 23"/>
                  <a:gd name="T6" fmla="*/ 0 w 18"/>
                  <a:gd name="T7" fmla="*/ 1 h 23"/>
                  <a:gd name="T8" fmla="*/ 0 w 18"/>
                  <a:gd name="T9" fmla="*/ 1 h 23"/>
                  <a:gd name="T10" fmla="*/ 0 w 18"/>
                  <a:gd name="T11" fmla="*/ 1 h 23"/>
                  <a:gd name="T12" fmla="*/ 0 w 18"/>
                  <a:gd name="T13" fmla="*/ 1 h 23"/>
                  <a:gd name="T14" fmla="*/ 0 w 18"/>
                  <a:gd name="T15" fmla="*/ 1 h 23"/>
                  <a:gd name="T16" fmla="*/ 0 w 18"/>
                  <a:gd name="T17" fmla="*/ 1 h 23"/>
                  <a:gd name="T18" fmla="*/ 0 w 18"/>
                  <a:gd name="T19" fmla="*/ 1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23"/>
                  <a:gd name="T32" fmla="*/ 18 w 18"/>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23">
                    <a:moveTo>
                      <a:pt x="3" y="2"/>
                    </a:moveTo>
                    <a:lnTo>
                      <a:pt x="12" y="0"/>
                    </a:lnTo>
                    <a:lnTo>
                      <a:pt x="16" y="3"/>
                    </a:lnTo>
                    <a:lnTo>
                      <a:pt x="16" y="7"/>
                    </a:lnTo>
                    <a:lnTo>
                      <a:pt x="18" y="13"/>
                    </a:lnTo>
                    <a:lnTo>
                      <a:pt x="18" y="23"/>
                    </a:lnTo>
                    <a:lnTo>
                      <a:pt x="7" y="22"/>
                    </a:lnTo>
                    <a:lnTo>
                      <a:pt x="3" y="17"/>
                    </a:lnTo>
                    <a:lnTo>
                      <a:pt x="0" y="9"/>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11" name="Freeform 672"/>
              <p:cNvSpPr>
                <a:spLocks/>
              </p:cNvSpPr>
              <p:nvPr/>
            </p:nvSpPr>
            <p:spPr bwMode="auto">
              <a:xfrm>
                <a:off x="3282" y="13012"/>
                <a:ext cx="11" cy="23"/>
              </a:xfrm>
              <a:custGeom>
                <a:avLst/>
                <a:gdLst>
                  <a:gd name="T0" fmla="*/ 0 w 33"/>
                  <a:gd name="T1" fmla="*/ 0 h 47"/>
                  <a:gd name="T2" fmla="*/ 0 w 33"/>
                  <a:gd name="T3" fmla="*/ 0 h 47"/>
                  <a:gd name="T4" fmla="*/ 0 w 33"/>
                  <a:gd name="T5" fmla="*/ 0 h 47"/>
                  <a:gd name="T6" fmla="*/ 0 w 33"/>
                  <a:gd name="T7" fmla="*/ 0 h 47"/>
                  <a:gd name="T8" fmla="*/ 0 w 33"/>
                  <a:gd name="T9" fmla="*/ 0 h 47"/>
                  <a:gd name="T10" fmla="*/ 0 w 33"/>
                  <a:gd name="T11" fmla="*/ 0 h 47"/>
                  <a:gd name="T12" fmla="*/ 0 w 33"/>
                  <a:gd name="T13" fmla="*/ 0 h 47"/>
                  <a:gd name="T14" fmla="*/ 0 w 33"/>
                  <a:gd name="T15" fmla="*/ 0 h 47"/>
                  <a:gd name="T16" fmla="*/ 0 w 33"/>
                  <a:gd name="T17" fmla="*/ 0 h 47"/>
                  <a:gd name="T18" fmla="*/ 0 w 33"/>
                  <a:gd name="T19" fmla="*/ 0 h 47"/>
                  <a:gd name="T20" fmla="*/ 0 w 33"/>
                  <a:gd name="T21" fmla="*/ 0 h 47"/>
                  <a:gd name="T22" fmla="*/ 0 w 33"/>
                  <a:gd name="T23" fmla="*/ 0 h 47"/>
                  <a:gd name="T24" fmla="*/ 0 w 33"/>
                  <a:gd name="T25" fmla="*/ 0 h 47"/>
                  <a:gd name="T26" fmla="*/ 0 w 33"/>
                  <a:gd name="T27" fmla="*/ 0 h 47"/>
                  <a:gd name="T28" fmla="*/ 0 w 33"/>
                  <a:gd name="T29" fmla="*/ 0 h 47"/>
                  <a:gd name="T30" fmla="*/ 0 w 33"/>
                  <a:gd name="T31" fmla="*/ 0 h 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
                  <a:gd name="T49" fmla="*/ 0 h 47"/>
                  <a:gd name="T50" fmla="*/ 33 w 33"/>
                  <a:gd name="T51" fmla="*/ 47 h 4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 h="47">
                    <a:moveTo>
                      <a:pt x="21" y="0"/>
                    </a:moveTo>
                    <a:lnTo>
                      <a:pt x="33" y="0"/>
                    </a:lnTo>
                    <a:lnTo>
                      <a:pt x="31" y="5"/>
                    </a:lnTo>
                    <a:lnTo>
                      <a:pt x="30" y="11"/>
                    </a:lnTo>
                    <a:lnTo>
                      <a:pt x="25" y="17"/>
                    </a:lnTo>
                    <a:lnTo>
                      <a:pt x="21" y="24"/>
                    </a:lnTo>
                    <a:lnTo>
                      <a:pt x="14" y="29"/>
                    </a:lnTo>
                    <a:lnTo>
                      <a:pt x="9" y="35"/>
                    </a:lnTo>
                    <a:lnTo>
                      <a:pt x="5" y="41"/>
                    </a:lnTo>
                    <a:lnTo>
                      <a:pt x="2" y="47"/>
                    </a:lnTo>
                    <a:lnTo>
                      <a:pt x="0" y="40"/>
                    </a:lnTo>
                    <a:lnTo>
                      <a:pt x="2" y="33"/>
                    </a:lnTo>
                    <a:lnTo>
                      <a:pt x="3" y="27"/>
                    </a:lnTo>
                    <a:lnTo>
                      <a:pt x="6" y="22"/>
                    </a:lnTo>
                    <a:lnTo>
                      <a:pt x="14" y="10"/>
                    </a:lnTo>
                    <a:lnTo>
                      <a:pt x="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12" name="Freeform 673"/>
              <p:cNvSpPr>
                <a:spLocks/>
              </p:cNvSpPr>
              <p:nvPr/>
            </p:nvSpPr>
            <p:spPr bwMode="auto">
              <a:xfrm>
                <a:off x="3304" y="12861"/>
                <a:ext cx="13" cy="14"/>
              </a:xfrm>
              <a:custGeom>
                <a:avLst/>
                <a:gdLst>
                  <a:gd name="T0" fmla="*/ 0 w 41"/>
                  <a:gd name="T1" fmla="*/ 0 h 29"/>
                  <a:gd name="T2" fmla="*/ 0 w 41"/>
                  <a:gd name="T3" fmla="*/ 0 h 29"/>
                  <a:gd name="T4" fmla="*/ 0 w 41"/>
                  <a:gd name="T5" fmla="*/ 0 h 29"/>
                  <a:gd name="T6" fmla="*/ 0 w 41"/>
                  <a:gd name="T7" fmla="*/ 0 h 29"/>
                  <a:gd name="T8" fmla="*/ 0 w 41"/>
                  <a:gd name="T9" fmla="*/ 0 h 29"/>
                  <a:gd name="T10" fmla="*/ 0 w 41"/>
                  <a:gd name="T11" fmla="*/ 0 h 29"/>
                  <a:gd name="T12" fmla="*/ 0 w 41"/>
                  <a:gd name="T13" fmla="*/ 0 h 29"/>
                  <a:gd name="T14" fmla="*/ 0 w 41"/>
                  <a:gd name="T15" fmla="*/ 0 h 29"/>
                  <a:gd name="T16" fmla="*/ 0 w 41"/>
                  <a:gd name="T17" fmla="*/ 0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29"/>
                  <a:gd name="T29" fmla="*/ 41 w 41"/>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29">
                    <a:moveTo>
                      <a:pt x="3" y="2"/>
                    </a:moveTo>
                    <a:lnTo>
                      <a:pt x="18" y="0"/>
                    </a:lnTo>
                    <a:lnTo>
                      <a:pt x="31" y="6"/>
                    </a:lnTo>
                    <a:lnTo>
                      <a:pt x="34" y="9"/>
                    </a:lnTo>
                    <a:lnTo>
                      <a:pt x="38" y="15"/>
                    </a:lnTo>
                    <a:lnTo>
                      <a:pt x="40" y="22"/>
                    </a:lnTo>
                    <a:lnTo>
                      <a:pt x="41" y="29"/>
                    </a:lnTo>
                    <a:lnTo>
                      <a:pt x="0" y="26"/>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13" name="Freeform 674"/>
              <p:cNvSpPr>
                <a:spLocks/>
              </p:cNvSpPr>
              <p:nvPr/>
            </p:nvSpPr>
            <p:spPr bwMode="auto">
              <a:xfrm>
                <a:off x="3308" y="12825"/>
                <a:ext cx="9" cy="13"/>
              </a:xfrm>
              <a:custGeom>
                <a:avLst/>
                <a:gdLst>
                  <a:gd name="T0" fmla="*/ 0 w 28"/>
                  <a:gd name="T1" fmla="*/ 0 h 27"/>
                  <a:gd name="T2" fmla="*/ 0 w 28"/>
                  <a:gd name="T3" fmla="*/ 0 h 27"/>
                  <a:gd name="T4" fmla="*/ 0 w 28"/>
                  <a:gd name="T5" fmla="*/ 0 h 27"/>
                  <a:gd name="T6" fmla="*/ 0 w 28"/>
                  <a:gd name="T7" fmla="*/ 0 h 27"/>
                  <a:gd name="T8" fmla="*/ 0 w 28"/>
                  <a:gd name="T9" fmla="*/ 0 h 27"/>
                  <a:gd name="T10" fmla="*/ 0 w 28"/>
                  <a:gd name="T11" fmla="*/ 0 h 27"/>
                  <a:gd name="T12" fmla="*/ 0 w 28"/>
                  <a:gd name="T13" fmla="*/ 0 h 27"/>
                  <a:gd name="T14" fmla="*/ 0 w 28"/>
                  <a:gd name="T15" fmla="*/ 0 h 27"/>
                  <a:gd name="T16" fmla="*/ 0 w 28"/>
                  <a:gd name="T17" fmla="*/ 0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
                  <a:gd name="T28" fmla="*/ 0 h 27"/>
                  <a:gd name="T29" fmla="*/ 28 w 28"/>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 h="27">
                    <a:moveTo>
                      <a:pt x="24" y="0"/>
                    </a:moveTo>
                    <a:lnTo>
                      <a:pt x="28" y="27"/>
                    </a:lnTo>
                    <a:lnTo>
                      <a:pt x="18" y="25"/>
                    </a:lnTo>
                    <a:lnTo>
                      <a:pt x="11" y="24"/>
                    </a:lnTo>
                    <a:lnTo>
                      <a:pt x="6" y="20"/>
                    </a:lnTo>
                    <a:lnTo>
                      <a:pt x="3" y="18"/>
                    </a:lnTo>
                    <a:lnTo>
                      <a:pt x="0" y="10"/>
                    </a:lnTo>
                    <a:lnTo>
                      <a:pt x="5" y="0"/>
                    </a:lnTo>
                    <a:lnTo>
                      <a:pt x="2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14" name="Freeform 675"/>
              <p:cNvSpPr>
                <a:spLocks/>
              </p:cNvSpPr>
              <p:nvPr/>
            </p:nvSpPr>
            <p:spPr bwMode="auto">
              <a:xfrm>
                <a:off x="3298" y="12969"/>
                <a:ext cx="14" cy="19"/>
              </a:xfrm>
              <a:custGeom>
                <a:avLst/>
                <a:gdLst>
                  <a:gd name="T0" fmla="*/ 0 w 41"/>
                  <a:gd name="T1" fmla="*/ 0 h 38"/>
                  <a:gd name="T2" fmla="*/ 0 w 41"/>
                  <a:gd name="T3" fmla="*/ 0 h 38"/>
                  <a:gd name="T4" fmla="*/ 0 w 41"/>
                  <a:gd name="T5" fmla="*/ 1 h 38"/>
                  <a:gd name="T6" fmla="*/ 0 w 41"/>
                  <a:gd name="T7" fmla="*/ 1 h 38"/>
                  <a:gd name="T8" fmla="*/ 0 w 41"/>
                  <a:gd name="T9" fmla="*/ 1 h 38"/>
                  <a:gd name="T10" fmla="*/ 0 w 41"/>
                  <a:gd name="T11" fmla="*/ 1 h 38"/>
                  <a:gd name="T12" fmla="*/ 0 w 41"/>
                  <a:gd name="T13" fmla="*/ 1 h 38"/>
                  <a:gd name="T14" fmla="*/ 0 w 41"/>
                  <a:gd name="T15" fmla="*/ 0 h 38"/>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38"/>
                  <a:gd name="T26" fmla="*/ 41 w 41"/>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38">
                    <a:moveTo>
                      <a:pt x="19" y="0"/>
                    </a:moveTo>
                    <a:lnTo>
                      <a:pt x="41" y="0"/>
                    </a:lnTo>
                    <a:lnTo>
                      <a:pt x="23" y="38"/>
                    </a:lnTo>
                    <a:lnTo>
                      <a:pt x="0" y="34"/>
                    </a:lnTo>
                    <a:lnTo>
                      <a:pt x="6" y="24"/>
                    </a:lnTo>
                    <a:lnTo>
                      <a:pt x="12" y="16"/>
                    </a:lnTo>
                    <a:lnTo>
                      <a:pt x="16" y="8"/>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15" name="Freeform 676"/>
              <p:cNvSpPr>
                <a:spLocks/>
              </p:cNvSpPr>
              <p:nvPr/>
            </p:nvSpPr>
            <p:spPr bwMode="auto">
              <a:xfrm>
                <a:off x="3296" y="13051"/>
                <a:ext cx="2" cy="10"/>
              </a:xfrm>
              <a:custGeom>
                <a:avLst/>
                <a:gdLst>
                  <a:gd name="T0" fmla="*/ 0 w 7"/>
                  <a:gd name="T1" fmla="*/ 0 h 19"/>
                  <a:gd name="T2" fmla="*/ 0 w 7"/>
                  <a:gd name="T3" fmla="*/ 1 h 19"/>
                  <a:gd name="T4" fmla="*/ 0 w 7"/>
                  <a:gd name="T5" fmla="*/ 1 h 19"/>
                  <a:gd name="T6" fmla="*/ 0 w 7"/>
                  <a:gd name="T7" fmla="*/ 0 h 19"/>
                  <a:gd name="T8" fmla="*/ 0 60000 65536"/>
                  <a:gd name="T9" fmla="*/ 0 60000 65536"/>
                  <a:gd name="T10" fmla="*/ 0 60000 65536"/>
                  <a:gd name="T11" fmla="*/ 0 60000 65536"/>
                  <a:gd name="T12" fmla="*/ 0 w 7"/>
                  <a:gd name="T13" fmla="*/ 0 h 19"/>
                  <a:gd name="T14" fmla="*/ 7 w 7"/>
                  <a:gd name="T15" fmla="*/ 19 h 19"/>
                </a:gdLst>
                <a:ahLst/>
                <a:cxnLst>
                  <a:cxn ang="T8">
                    <a:pos x="T0" y="T1"/>
                  </a:cxn>
                  <a:cxn ang="T9">
                    <a:pos x="T2" y="T3"/>
                  </a:cxn>
                  <a:cxn ang="T10">
                    <a:pos x="T4" y="T5"/>
                  </a:cxn>
                  <a:cxn ang="T11">
                    <a:pos x="T6" y="T7"/>
                  </a:cxn>
                </a:cxnLst>
                <a:rect l="T12" t="T13" r="T14" b="T15"/>
                <a:pathLst>
                  <a:path w="7" h="19">
                    <a:moveTo>
                      <a:pt x="7" y="0"/>
                    </a:moveTo>
                    <a:lnTo>
                      <a:pt x="0" y="19"/>
                    </a:lnTo>
                    <a:lnTo>
                      <a:pt x="4" y="3"/>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16" name="Freeform 677"/>
              <p:cNvSpPr>
                <a:spLocks/>
              </p:cNvSpPr>
              <p:nvPr/>
            </p:nvSpPr>
            <p:spPr bwMode="auto">
              <a:xfrm>
                <a:off x="3311" y="12930"/>
                <a:ext cx="15" cy="23"/>
              </a:xfrm>
              <a:custGeom>
                <a:avLst/>
                <a:gdLst>
                  <a:gd name="T0" fmla="*/ 0 w 45"/>
                  <a:gd name="T1" fmla="*/ 0 h 47"/>
                  <a:gd name="T2" fmla="*/ 0 w 45"/>
                  <a:gd name="T3" fmla="*/ 0 h 47"/>
                  <a:gd name="T4" fmla="*/ 0 w 45"/>
                  <a:gd name="T5" fmla="*/ 0 h 47"/>
                  <a:gd name="T6" fmla="*/ 0 w 45"/>
                  <a:gd name="T7" fmla="*/ 0 h 47"/>
                  <a:gd name="T8" fmla="*/ 0 w 45"/>
                  <a:gd name="T9" fmla="*/ 0 h 47"/>
                  <a:gd name="T10" fmla="*/ 0 w 45"/>
                  <a:gd name="T11" fmla="*/ 0 h 47"/>
                  <a:gd name="T12" fmla="*/ 0 w 45"/>
                  <a:gd name="T13" fmla="*/ 0 h 47"/>
                  <a:gd name="T14" fmla="*/ 0 w 45"/>
                  <a:gd name="T15" fmla="*/ 0 h 47"/>
                  <a:gd name="T16" fmla="*/ 0 w 45"/>
                  <a:gd name="T17" fmla="*/ 0 h 47"/>
                  <a:gd name="T18" fmla="*/ 0 w 45"/>
                  <a:gd name="T19" fmla="*/ 0 h 47"/>
                  <a:gd name="T20" fmla="*/ 0 w 45"/>
                  <a:gd name="T21" fmla="*/ 0 h 47"/>
                  <a:gd name="T22" fmla="*/ 0 w 45"/>
                  <a:gd name="T23" fmla="*/ 0 h 47"/>
                  <a:gd name="T24" fmla="*/ 0 w 45"/>
                  <a:gd name="T25" fmla="*/ 0 h 47"/>
                  <a:gd name="T26" fmla="*/ 0 w 45"/>
                  <a:gd name="T27" fmla="*/ 0 h 47"/>
                  <a:gd name="T28" fmla="*/ 0 w 45"/>
                  <a:gd name="T29" fmla="*/ 0 h 47"/>
                  <a:gd name="T30" fmla="*/ 0 w 45"/>
                  <a:gd name="T31" fmla="*/ 0 h 47"/>
                  <a:gd name="T32" fmla="*/ 0 w 45"/>
                  <a:gd name="T33" fmla="*/ 0 h 4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47"/>
                  <a:gd name="T53" fmla="*/ 45 w 45"/>
                  <a:gd name="T54" fmla="*/ 47 h 4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47">
                    <a:moveTo>
                      <a:pt x="26" y="0"/>
                    </a:moveTo>
                    <a:lnTo>
                      <a:pt x="44" y="0"/>
                    </a:lnTo>
                    <a:lnTo>
                      <a:pt x="45" y="5"/>
                    </a:lnTo>
                    <a:lnTo>
                      <a:pt x="45" y="12"/>
                    </a:lnTo>
                    <a:lnTo>
                      <a:pt x="44" y="18"/>
                    </a:lnTo>
                    <a:lnTo>
                      <a:pt x="44" y="24"/>
                    </a:lnTo>
                    <a:lnTo>
                      <a:pt x="35" y="35"/>
                    </a:lnTo>
                    <a:lnTo>
                      <a:pt x="26" y="47"/>
                    </a:lnTo>
                    <a:lnTo>
                      <a:pt x="0" y="38"/>
                    </a:lnTo>
                    <a:lnTo>
                      <a:pt x="3" y="33"/>
                    </a:lnTo>
                    <a:lnTo>
                      <a:pt x="6" y="28"/>
                    </a:lnTo>
                    <a:lnTo>
                      <a:pt x="7" y="21"/>
                    </a:lnTo>
                    <a:lnTo>
                      <a:pt x="9" y="15"/>
                    </a:lnTo>
                    <a:lnTo>
                      <a:pt x="10" y="9"/>
                    </a:lnTo>
                    <a:lnTo>
                      <a:pt x="13" y="4"/>
                    </a:lnTo>
                    <a:lnTo>
                      <a:pt x="18" y="0"/>
                    </a:lnTo>
                    <a:lnTo>
                      <a:pt x="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17" name="Freeform 678"/>
              <p:cNvSpPr>
                <a:spLocks/>
              </p:cNvSpPr>
              <p:nvPr/>
            </p:nvSpPr>
            <p:spPr bwMode="auto">
              <a:xfrm>
                <a:off x="3304" y="13019"/>
                <a:ext cx="16" cy="22"/>
              </a:xfrm>
              <a:custGeom>
                <a:avLst/>
                <a:gdLst>
                  <a:gd name="T0" fmla="*/ 0 w 46"/>
                  <a:gd name="T1" fmla="*/ 1 h 44"/>
                  <a:gd name="T2" fmla="*/ 0 w 46"/>
                  <a:gd name="T3" fmla="*/ 1 h 44"/>
                  <a:gd name="T4" fmla="*/ 0 w 46"/>
                  <a:gd name="T5" fmla="*/ 1 h 44"/>
                  <a:gd name="T6" fmla="*/ 0 w 46"/>
                  <a:gd name="T7" fmla="*/ 1 h 44"/>
                  <a:gd name="T8" fmla="*/ 0 w 46"/>
                  <a:gd name="T9" fmla="*/ 1 h 44"/>
                  <a:gd name="T10" fmla="*/ 0 w 46"/>
                  <a:gd name="T11" fmla="*/ 1 h 44"/>
                  <a:gd name="T12" fmla="*/ 0 w 46"/>
                  <a:gd name="T13" fmla="*/ 1 h 44"/>
                  <a:gd name="T14" fmla="*/ 0 w 46"/>
                  <a:gd name="T15" fmla="*/ 1 h 44"/>
                  <a:gd name="T16" fmla="*/ 0 w 46"/>
                  <a:gd name="T17" fmla="*/ 1 h 44"/>
                  <a:gd name="T18" fmla="*/ 0 w 46"/>
                  <a:gd name="T19" fmla="*/ 1 h 44"/>
                  <a:gd name="T20" fmla="*/ 0 w 46"/>
                  <a:gd name="T21" fmla="*/ 1 h 44"/>
                  <a:gd name="T22" fmla="*/ 0 w 46"/>
                  <a:gd name="T23" fmla="*/ 1 h 44"/>
                  <a:gd name="T24" fmla="*/ 0 w 46"/>
                  <a:gd name="T25" fmla="*/ 0 h 44"/>
                  <a:gd name="T26" fmla="*/ 0 w 46"/>
                  <a:gd name="T27" fmla="*/ 1 h 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6"/>
                  <a:gd name="T43" fmla="*/ 0 h 44"/>
                  <a:gd name="T44" fmla="*/ 46 w 46"/>
                  <a:gd name="T45" fmla="*/ 44 h 4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6" h="44">
                    <a:moveTo>
                      <a:pt x="46" y="5"/>
                    </a:moveTo>
                    <a:lnTo>
                      <a:pt x="36" y="15"/>
                    </a:lnTo>
                    <a:lnTo>
                      <a:pt x="27" y="26"/>
                    </a:lnTo>
                    <a:lnTo>
                      <a:pt x="19" y="35"/>
                    </a:lnTo>
                    <a:lnTo>
                      <a:pt x="5" y="44"/>
                    </a:lnTo>
                    <a:lnTo>
                      <a:pt x="0" y="39"/>
                    </a:lnTo>
                    <a:lnTo>
                      <a:pt x="0" y="35"/>
                    </a:lnTo>
                    <a:lnTo>
                      <a:pt x="1" y="30"/>
                    </a:lnTo>
                    <a:lnTo>
                      <a:pt x="5" y="25"/>
                    </a:lnTo>
                    <a:lnTo>
                      <a:pt x="8" y="17"/>
                    </a:lnTo>
                    <a:lnTo>
                      <a:pt x="13" y="11"/>
                    </a:lnTo>
                    <a:lnTo>
                      <a:pt x="16" y="4"/>
                    </a:lnTo>
                    <a:lnTo>
                      <a:pt x="20" y="0"/>
                    </a:lnTo>
                    <a:lnTo>
                      <a:pt x="4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18" name="Freeform 679"/>
              <p:cNvSpPr>
                <a:spLocks/>
              </p:cNvSpPr>
              <p:nvPr/>
            </p:nvSpPr>
            <p:spPr bwMode="auto">
              <a:xfrm>
                <a:off x="3323" y="12900"/>
                <a:ext cx="13" cy="9"/>
              </a:xfrm>
              <a:custGeom>
                <a:avLst/>
                <a:gdLst>
                  <a:gd name="T0" fmla="*/ 0 w 38"/>
                  <a:gd name="T1" fmla="*/ 0 h 17"/>
                  <a:gd name="T2" fmla="*/ 0 w 38"/>
                  <a:gd name="T3" fmla="*/ 0 h 17"/>
                  <a:gd name="T4" fmla="*/ 0 w 38"/>
                  <a:gd name="T5" fmla="*/ 1 h 17"/>
                  <a:gd name="T6" fmla="*/ 0 w 38"/>
                  <a:gd name="T7" fmla="*/ 1 h 17"/>
                  <a:gd name="T8" fmla="*/ 0 w 38"/>
                  <a:gd name="T9" fmla="*/ 1 h 17"/>
                  <a:gd name="T10" fmla="*/ 0 w 38"/>
                  <a:gd name="T11" fmla="*/ 1 h 17"/>
                  <a:gd name="T12" fmla="*/ 0 w 38"/>
                  <a:gd name="T13" fmla="*/ 0 h 17"/>
                  <a:gd name="T14" fmla="*/ 0 60000 65536"/>
                  <a:gd name="T15" fmla="*/ 0 60000 65536"/>
                  <a:gd name="T16" fmla="*/ 0 60000 65536"/>
                  <a:gd name="T17" fmla="*/ 0 60000 65536"/>
                  <a:gd name="T18" fmla="*/ 0 60000 65536"/>
                  <a:gd name="T19" fmla="*/ 0 60000 65536"/>
                  <a:gd name="T20" fmla="*/ 0 60000 65536"/>
                  <a:gd name="T21" fmla="*/ 0 w 38"/>
                  <a:gd name="T22" fmla="*/ 0 h 17"/>
                  <a:gd name="T23" fmla="*/ 38 w 38"/>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17">
                    <a:moveTo>
                      <a:pt x="4" y="0"/>
                    </a:moveTo>
                    <a:lnTo>
                      <a:pt x="13" y="0"/>
                    </a:lnTo>
                    <a:lnTo>
                      <a:pt x="22" y="3"/>
                    </a:lnTo>
                    <a:lnTo>
                      <a:pt x="29" y="7"/>
                    </a:lnTo>
                    <a:lnTo>
                      <a:pt x="38" y="11"/>
                    </a:lnTo>
                    <a:lnTo>
                      <a:pt x="0" y="17"/>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19" name="Freeform 680"/>
              <p:cNvSpPr>
                <a:spLocks/>
              </p:cNvSpPr>
              <p:nvPr/>
            </p:nvSpPr>
            <p:spPr bwMode="auto">
              <a:xfrm>
                <a:off x="3331" y="12823"/>
                <a:ext cx="6" cy="27"/>
              </a:xfrm>
              <a:custGeom>
                <a:avLst/>
                <a:gdLst>
                  <a:gd name="T0" fmla="*/ 0 w 17"/>
                  <a:gd name="T1" fmla="*/ 0 h 54"/>
                  <a:gd name="T2" fmla="*/ 0 w 17"/>
                  <a:gd name="T3" fmla="*/ 1 h 54"/>
                  <a:gd name="T4" fmla="*/ 0 w 17"/>
                  <a:gd name="T5" fmla="*/ 1 h 54"/>
                  <a:gd name="T6" fmla="*/ 0 w 17"/>
                  <a:gd name="T7" fmla="*/ 1 h 54"/>
                  <a:gd name="T8" fmla="*/ 0 w 17"/>
                  <a:gd name="T9" fmla="*/ 1 h 54"/>
                  <a:gd name="T10" fmla="*/ 0 w 17"/>
                  <a:gd name="T11" fmla="*/ 1 h 54"/>
                  <a:gd name="T12" fmla="*/ 0 w 17"/>
                  <a:gd name="T13" fmla="*/ 1 h 54"/>
                  <a:gd name="T14" fmla="*/ 0 w 17"/>
                  <a:gd name="T15" fmla="*/ 1 h 54"/>
                  <a:gd name="T16" fmla="*/ 0 w 17"/>
                  <a:gd name="T17" fmla="*/ 1 h 54"/>
                  <a:gd name="T18" fmla="*/ 0 w 17"/>
                  <a:gd name="T19" fmla="*/ 1 h 54"/>
                  <a:gd name="T20" fmla="*/ 0 w 17"/>
                  <a:gd name="T21" fmla="*/ 1 h 54"/>
                  <a:gd name="T22" fmla="*/ 0 w 17"/>
                  <a:gd name="T23" fmla="*/ 1 h 54"/>
                  <a:gd name="T24" fmla="*/ 0 w 17"/>
                  <a:gd name="T25" fmla="*/ 1 h 54"/>
                  <a:gd name="T26" fmla="*/ 0 w 17"/>
                  <a:gd name="T27" fmla="*/ 1 h 54"/>
                  <a:gd name="T28" fmla="*/ 0 w 17"/>
                  <a:gd name="T29" fmla="*/ 1 h 54"/>
                  <a:gd name="T30" fmla="*/ 0 w 17"/>
                  <a:gd name="T31" fmla="*/ 1 h 54"/>
                  <a:gd name="T32" fmla="*/ 0 w 17"/>
                  <a:gd name="T33" fmla="*/ 0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
                  <a:gd name="T52" fmla="*/ 0 h 54"/>
                  <a:gd name="T53" fmla="*/ 17 w 17"/>
                  <a:gd name="T54" fmla="*/ 54 h 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 h="54">
                    <a:moveTo>
                      <a:pt x="9" y="0"/>
                    </a:moveTo>
                    <a:lnTo>
                      <a:pt x="14" y="3"/>
                    </a:lnTo>
                    <a:lnTo>
                      <a:pt x="17" y="10"/>
                    </a:lnTo>
                    <a:lnTo>
                      <a:pt x="17" y="16"/>
                    </a:lnTo>
                    <a:lnTo>
                      <a:pt x="17" y="23"/>
                    </a:lnTo>
                    <a:lnTo>
                      <a:pt x="14" y="30"/>
                    </a:lnTo>
                    <a:lnTo>
                      <a:pt x="14" y="38"/>
                    </a:lnTo>
                    <a:lnTo>
                      <a:pt x="14" y="46"/>
                    </a:lnTo>
                    <a:lnTo>
                      <a:pt x="17" y="54"/>
                    </a:lnTo>
                    <a:lnTo>
                      <a:pt x="8" y="50"/>
                    </a:lnTo>
                    <a:lnTo>
                      <a:pt x="3" y="46"/>
                    </a:lnTo>
                    <a:lnTo>
                      <a:pt x="0" y="38"/>
                    </a:lnTo>
                    <a:lnTo>
                      <a:pt x="3" y="32"/>
                    </a:lnTo>
                    <a:lnTo>
                      <a:pt x="3" y="23"/>
                    </a:lnTo>
                    <a:lnTo>
                      <a:pt x="6" y="15"/>
                    </a:lnTo>
                    <a:lnTo>
                      <a:pt x="8" y="6"/>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20" name="Freeform 681"/>
              <p:cNvSpPr>
                <a:spLocks/>
              </p:cNvSpPr>
              <p:nvPr/>
            </p:nvSpPr>
            <p:spPr bwMode="auto">
              <a:xfrm>
                <a:off x="3329" y="12870"/>
                <a:ext cx="9" cy="12"/>
              </a:xfrm>
              <a:custGeom>
                <a:avLst/>
                <a:gdLst>
                  <a:gd name="T0" fmla="*/ 0 w 28"/>
                  <a:gd name="T1" fmla="*/ 0 h 25"/>
                  <a:gd name="T2" fmla="*/ 0 w 28"/>
                  <a:gd name="T3" fmla="*/ 0 h 25"/>
                  <a:gd name="T4" fmla="*/ 0 w 28"/>
                  <a:gd name="T5" fmla="*/ 0 h 25"/>
                  <a:gd name="T6" fmla="*/ 0 w 28"/>
                  <a:gd name="T7" fmla="*/ 0 h 25"/>
                  <a:gd name="T8" fmla="*/ 0 w 28"/>
                  <a:gd name="T9" fmla="*/ 0 h 25"/>
                  <a:gd name="T10" fmla="*/ 0 w 28"/>
                  <a:gd name="T11" fmla="*/ 0 h 25"/>
                  <a:gd name="T12" fmla="*/ 0 w 28"/>
                  <a:gd name="T13" fmla="*/ 0 h 25"/>
                  <a:gd name="T14" fmla="*/ 0 w 28"/>
                  <a:gd name="T15" fmla="*/ 0 h 25"/>
                  <a:gd name="T16" fmla="*/ 0 w 28"/>
                  <a:gd name="T17" fmla="*/ 0 h 25"/>
                  <a:gd name="T18" fmla="*/ 0 w 28"/>
                  <a:gd name="T19" fmla="*/ 0 h 25"/>
                  <a:gd name="T20" fmla="*/ 0 w 28"/>
                  <a:gd name="T21" fmla="*/ 0 h 25"/>
                  <a:gd name="T22" fmla="*/ 0 w 28"/>
                  <a:gd name="T23" fmla="*/ 0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
                  <a:gd name="T37" fmla="*/ 0 h 25"/>
                  <a:gd name="T38" fmla="*/ 28 w 28"/>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 h="25">
                    <a:moveTo>
                      <a:pt x="6" y="0"/>
                    </a:moveTo>
                    <a:lnTo>
                      <a:pt x="9" y="4"/>
                    </a:lnTo>
                    <a:lnTo>
                      <a:pt x="16" y="6"/>
                    </a:lnTo>
                    <a:lnTo>
                      <a:pt x="22" y="8"/>
                    </a:lnTo>
                    <a:lnTo>
                      <a:pt x="28" y="14"/>
                    </a:lnTo>
                    <a:lnTo>
                      <a:pt x="24" y="25"/>
                    </a:lnTo>
                    <a:lnTo>
                      <a:pt x="12" y="22"/>
                    </a:lnTo>
                    <a:lnTo>
                      <a:pt x="5" y="18"/>
                    </a:lnTo>
                    <a:lnTo>
                      <a:pt x="0" y="15"/>
                    </a:lnTo>
                    <a:lnTo>
                      <a:pt x="0" y="12"/>
                    </a:lnTo>
                    <a:lnTo>
                      <a:pt x="2" y="7"/>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21" name="Freeform 682"/>
              <p:cNvSpPr>
                <a:spLocks/>
              </p:cNvSpPr>
              <p:nvPr/>
            </p:nvSpPr>
            <p:spPr bwMode="auto">
              <a:xfrm>
                <a:off x="3323" y="12975"/>
                <a:ext cx="15" cy="21"/>
              </a:xfrm>
              <a:custGeom>
                <a:avLst/>
                <a:gdLst>
                  <a:gd name="T0" fmla="*/ 0 w 45"/>
                  <a:gd name="T1" fmla="*/ 0 h 44"/>
                  <a:gd name="T2" fmla="*/ 0 w 45"/>
                  <a:gd name="T3" fmla="*/ 0 h 44"/>
                  <a:gd name="T4" fmla="*/ 0 w 45"/>
                  <a:gd name="T5" fmla="*/ 0 h 44"/>
                  <a:gd name="T6" fmla="*/ 0 w 45"/>
                  <a:gd name="T7" fmla="*/ 0 h 44"/>
                  <a:gd name="T8" fmla="*/ 0 w 45"/>
                  <a:gd name="T9" fmla="*/ 0 h 44"/>
                  <a:gd name="T10" fmla="*/ 0 w 45"/>
                  <a:gd name="T11" fmla="*/ 0 h 44"/>
                  <a:gd name="T12" fmla="*/ 0 w 45"/>
                  <a:gd name="T13" fmla="*/ 0 h 44"/>
                  <a:gd name="T14" fmla="*/ 0 w 45"/>
                  <a:gd name="T15" fmla="*/ 0 h 44"/>
                  <a:gd name="T16" fmla="*/ 0 60000 65536"/>
                  <a:gd name="T17" fmla="*/ 0 60000 65536"/>
                  <a:gd name="T18" fmla="*/ 0 60000 65536"/>
                  <a:gd name="T19" fmla="*/ 0 60000 65536"/>
                  <a:gd name="T20" fmla="*/ 0 60000 65536"/>
                  <a:gd name="T21" fmla="*/ 0 60000 65536"/>
                  <a:gd name="T22" fmla="*/ 0 60000 65536"/>
                  <a:gd name="T23" fmla="*/ 0 60000 65536"/>
                  <a:gd name="T24" fmla="*/ 0 w 45"/>
                  <a:gd name="T25" fmla="*/ 0 h 44"/>
                  <a:gd name="T26" fmla="*/ 45 w 45"/>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 h="44">
                    <a:moveTo>
                      <a:pt x="19" y="0"/>
                    </a:moveTo>
                    <a:lnTo>
                      <a:pt x="45" y="5"/>
                    </a:lnTo>
                    <a:lnTo>
                      <a:pt x="19" y="44"/>
                    </a:lnTo>
                    <a:lnTo>
                      <a:pt x="0" y="38"/>
                    </a:lnTo>
                    <a:lnTo>
                      <a:pt x="3" y="28"/>
                    </a:lnTo>
                    <a:lnTo>
                      <a:pt x="10" y="19"/>
                    </a:lnTo>
                    <a:lnTo>
                      <a:pt x="16" y="10"/>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22" name="Freeform 683"/>
              <p:cNvSpPr>
                <a:spLocks/>
              </p:cNvSpPr>
              <p:nvPr/>
            </p:nvSpPr>
            <p:spPr bwMode="auto">
              <a:xfrm>
                <a:off x="3334" y="12934"/>
                <a:ext cx="18" cy="25"/>
              </a:xfrm>
              <a:custGeom>
                <a:avLst/>
                <a:gdLst>
                  <a:gd name="T0" fmla="*/ 0 w 53"/>
                  <a:gd name="T1" fmla="*/ 0 h 48"/>
                  <a:gd name="T2" fmla="*/ 0 w 53"/>
                  <a:gd name="T3" fmla="*/ 1 h 48"/>
                  <a:gd name="T4" fmla="*/ 0 w 53"/>
                  <a:gd name="T5" fmla="*/ 1 h 48"/>
                  <a:gd name="T6" fmla="*/ 0 w 53"/>
                  <a:gd name="T7" fmla="*/ 1 h 48"/>
                  <a:gd name="T8" fmla="*/ 0 w 53"/>
                  <a:gd name="T9" fmla="*/ 1 h 48"/>
                  <a:gd name="T10" fmla="*/ 0 w 53"/>
                  <a:gd name="T11" fmla="*/ 1 h 48"/>
                  <a:gd name="T12" fmla="*/ 0 w 53"/>
                  <a:gd name="T13" fmla="*/ 1 h 48"/>
                  <a:gd name="T14" fmla="*/ 0 w 53"/>
                  <a:gd name="T15" fmla="*/ 1 h 48"/>
                  <a:gd name="T16" fmla="*/ 0 w 53"/>
                  <a:gd name="T17" fmla="*/ 1 h 48"/>
                  <a:gd name="T18" fmla="*/ 0 w 53"/>
                  <a:gd name="T19" fmla="*/ 0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
                  <a:gd name="T31" fmla="*/ 0 h 48"/>
                  <a:gd name="T32" fmla="*/ 53 w 53"/>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 h="48">
                    <a:moveTo>
                      <a:pt x="19" y="0"/>
                    </a:moveTo>
                    <a:lnTo>
                      <a:pt x="53" y="5"/>
                    </a:lnTo>
                    <a:lnTo>
                      <a:pt x="34" y="48"/>
                    </a:lnTo>
                    <a:lnTo>
                      <a:pt x="0" y="40"/>
                    </a:lnTo>
                    <a:lnTo>
                      <a:pt x="6" y="29"/>
                    </a:lnTo>
                    <a:lnTo>
                      <a:pt x="13" y="21"/>
                    </a:lnTo>
                    <a:lnTo>
                      <a:pt x="15" y="15"/>
                    </a:lnTo>
                    <a:lnTo>
                      <a:pt x="18" y="11"/>
                    </a:lnTo>
                    <a:lnTo>
                      <a:pt x="18" y="5"/>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23" name="Freeform 684"/>
              <p:cNvSpPr>
                <a:spLocks/>
              </p:cNvSpPr>
              <p:nvPr/>
            </p:nvSpPr>
            <p:spPr bwMode="auto">
              <a:xfrm>
                <a:off x="3356" y="12848"/>
                <a:ext cx="8" cy="12"/>
              </a:xfrm>
              <a:custGeom>
                <a:avLst/>
                <a:gdLst>
                  <a:gd name="T0" fmla="*/ 0 w 24"/>
                  <a:gd name="T1" fmla="*/ 1 h 24"/>
                  <a:gd name="T2" fmla="*/ 0 w 24"/>
                  <a:gd name="T3" fmla="*/ 1 h 24"/>
                  <a:gd name="T4" fmla="*/ 0 w 24"/>
                  <a:gd name="T5" fmla="*/ 1 h 24"/>
                  <a:gd name="T6" fmla="*/ 0 w 24"/>
                  <a:gd name="T7" fmla="*/ 1 h 24"/>
                  <a:gd name="T8" fmla="*/ 0 w 24"/>
                  <a:gd name="T9" fmla="*/ 1 h 24"/>
                  <a:gd name="T10" fmla="*/ 0 w 24"/>
                  <a:gd name="T11" fmla="*/ 1 h 24"/>
                  <a:gd name="T12" fmla="*/ 0 w 24"/>
                  <a:gd name="T13" fmla="*/ 1 h 24"/>
                  <a:gd name="T14" fmla="*/ 0 w 24"/>
                  <a:gd name="T15" fmla="*/ 1 h 24"/>
                  <a:gd name="T16" fmla="*/ 0 w 24"/>
                  <a:gd name="T17" fmla="*/ 1 h 24"/>
                  <a:gd name="T18" fmla="*/ 0 w 24"/>
                  <a:gd name="T19" fmla="*/ 0 h 24"/>
                  <a:gd name="T20" fmla="*/ 0 w 24"/>
                  <a:gd name="T21" fmla="*/ 0 h 24"/>
                  <a:gd name="T22" fmla="*/ 0 w 24"/>
                  <a:gd name="T23" fmla="*/ 1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
                  <a:gd name="T37" fmla="*/ 0 h 24"/>
                  <a:gd name="T38" fmla="*/ 24 w 24"/>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 h="24">
                    <a:moveTo>
                      <a:pt x="14" y="3"/>
                    </a:moveTo>
                    <a:lnTo>
                      <a:pt x="22" y="6"/>
                    </a:lnTo>
                    <a:lnTo>
                      <a:pt x="24" y="12"/>
                    </a:lnTo>
                    <a:lnTo>
                      <a:pt x="23" y="18"/>
                    </a:lnTo>
                    <a:lnTo>
                      <a:pt x="22" y="24"/>
                    </a:lnTo>
                    <a:lnTo>
                      <a:pt x="0" y="16"/>
                    </a:lnTo>
                    <a:lnTo>
                      <a:pt x="4" y="9"/>
                    </a:lnTo>
                    <a:lnTo>
                      <a:pt x="3" y="4"/>
                    </a:lnTo>
                    <a:lnTo>
                      <a:pt x="1" y="1"/>
                    </a:lnTo>
                    <a:lnTo>
                      <a:pt x="3" y="0"/>
                    </a:lnTo>
                    <a:lnTo>
                      <a:pt x="5" y="0"/>
                    </a:lnTo>
                    <a:lnTo>
                      <a:pt x="1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24" name="Freeform 685"/>
              <p:cNvSpPr>
                <a:spLocks/>
              </p:cNvSpPr>
              <p:nvPr/>
            </p:nvSpPr>
            <p:spPr bwMode="auto">
              <a:xfrm>
                <a:off x="3359" y="12811"/>
                <a:ext cx="5" cy="21"/>
              </a:xfrm>
              <a:custGeom>
                <a:avLst/>
                <a:gdLst>
                  <a:gd name="T0" fmla="*/ 0 w 14"/>
                  <a:gd name="T1" fmla="*/ 0 h 41"/>
                  <a:gd name="T2" fmla="*/ 0 w 14"/>
                  <a:gd name="T3" fmla="*/ 1 h 41"/>
                  <a:gd name="T4" fmla="*/ 0 w 14"/>
                  <a:gd name="T5" fmla="*/ 1 h 41"/>
                  <a:gd name="T6" fmla="*/ 0 w 14"/>
                  <a:gd name="T7" fmla="*/ 1 h 41"/>
                  <a:gd name="T8" fmla="*/ 0 w 14"/>
                  <a:gd name="T9" fmla="*/ 1 h 41"/>
                  <a:gd name="T10" fmla="*/ 0 w 14"/>
                  <a:gd name="T11" fmla="*/ 1 h 41"/>
                  <a:gd name="T12" fmla="*/ 0 w 14"/>
                  <a:gd name="T13" fmla="*/ 0 h 41"/>
                  <a:gd name="T14" fmla="*/ 0 60000 65536"/>
                  <a:gd name="T15" fmla="*/ 0 60000 65536"/>
                  <a:gd name="T16" fmla="*/ 0 60000 65536"/>
                  <a:gd name="T17" fmla="*/ 0 60000 65536"/>
                  <a:gd name="T18" fmla="*/ 0 60000 65536"/>
                  <a:gd name="T19" fmla="*/ 0 60000 65536"/>
                  <a:gd name="T20" fmla="*/ 0 60000 65536"/>
                  <a:gd name="T21" fmla="*/ 0 w 14"/>
                  <a:gd name="T22" fmla="*/ 0 h 41"/>
                  <a:gd name="T23" fmla="*/ 14 w 14"/>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41">
                    <a:moveTo>
                      <a:pt x="14" y="0"/>
                    </a:moveTo>
                    <a:lnTo>
                      <a:pt x="12" y="41"/>
                    </a:lnTo>
                    <a:lnTo>
                      <a:pt x="0" y="41"/>
                    </a:lnTo>
                    <a:lnTo>
                      <a:pt x="3" y="31"/>
                    </a:lnTo>
                    <a:lnTo>
                      <a:pt x="6" y="20"/>
                    </a:lnTo>
                    <a:lnTo>
                      <a:pt x="7" y="8"/>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25" name="Freeform 686"/>
              <p:cNvSpPr>
                <a:spLocks/>
              </p:cNvSpPr>
              <p:nvPr/>
            </p:nvSpPr>
            <p:spPr bwMode="auto">
              <a:xfrm>
                <a:off x="3336" y="13027"/>
                <a:ext cx="3" cy="22"/>
              </a:xfrm>
              <a:custGeom>
                <a:avLst/>
                <a:gdLst>
                  <a:gd name="T0" fmla="*/ 0 w 10"/>
                  <a:gd name="T1" fmla="*/ 1 h 43"/>
                  <a:gd name="T2" fmla="*/ 0 w 10"/>
                  <a:gd name="T3" fmla="*/ 1 h 43"/>
                  <a:gd name="T4" fmla="*/ 0 w 10"/>
                  <a:gd name="T5" fmla="*/ 0 h 43"/>
                  <a:gd name="T6" fmla="*/ 0 w 10"/>
                  <a:gd name="T7" fmla="*/ 1 h 43"/>
                  <a:gd name="T8" fmla="*/ 0 60000 65536"/>
                  <a:gd name="T9" fmla="*/ 0 60000 65536"/>
                  <a:gd name="T10" fmla="*/ 0 60000 65536"/>
                  <a:gd name="T11" fmla="*/ 0 60000 65536"/>
                  <a:gd name="T12" fmla="*/ 0 w 10"/>
                  <a:gd name="T13" fmla="*/ 0 h 43"/>
                  <a:gd name="T14" fmla="*/ 10 w 10"/>
                  <a:gd name="T15" fmla="*/ 43 h 43"/>
                </a:gdLst>
                <a:ahLst/>
                <a:cxnLst>
                  <a:cxn ang="T8">
                    <a:pos x="T0" y="T1"/>
                  </a:cxn>
                  <a:cxn ang="T9">
                    <a:pos x="T2" y="T3"/>
                  </a:cxn>
                  <a:cxn ang="T10">
                    <a:pos x="T4" y="T5"/>
                  </a:cxn>
                  <a:cxn ang="T11">
                    <a:pos x="T6" y="T7"/>
                  </a:cxn>
                </a:cxnLst>
                <a:rect l="T12" t="T13" r="T14" b="T15"/>
                <a:pathLst>
                  <a:path w="10" h="43">
                    <a:moveTo>
                      <a:pt x="3" y="43"/>
                    </a:moveTo>
                    <a:lnTo>
                      <a:pt x="0" y="33"/>
                    </a:lnTo>
                    <a:lnTo>
                      <a:pt x="10" y="0"/>
                    </a:lnTo>
                    <a:lnTo>
                      <a:pt x="3"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26" name="Freeform 687"/>
              <p:cNvSpPr>
                <a:spLocks/>
              </p:cNvSpPr>
              <p:nvPr/>
            </p:nvSpPr>
            <p:spPr bwMode="auto">
              <a:xfrm>
                <a:off x="3343" y="12983"/>
                <a:ext cx="11" cy="19"/>
              </a:xfrm>
              <a:custGeom>
                <a:avLst/>
                <a:gdLst>
                  <a:gd name="T0" fmla="*/ 0 w 33"/>
                  <a:gd name="T1" fmla="*/ 0 h 39"/>
                  <a:gd name="T2" fmla="*/ 0 w 33"/>
                  <a:gd name="T3" fmla="*/ 0 h 39"/>
                  <a:gd name="T4" fmla="*/ 0 w 33"/>
                  <a:gd name="T5" fmla="*/ 0 h 39"/>
                  <a:gd name="T6" fmla="*/ 0 w 33"/>
                  <a:gd name="T7" fmla="*/ 0 h 39"/>
                  <a:gd name="T8" fmla="*/ 0 w 33"/>
                  <a:gd name="T9" fmla="*/ 0 h 39"/>
                  <a:gd name="T10" fmla="*/ 0 w 33"/>
                  <a:gd name="T11" fmla="*/ 0 h 39"/>
                  <a:gd name="T12" fmla="*/ 0 w 33"/>
                  <a:gd name="T13" fmla="*/ 0 h 39"/>
                  <a:gd name="T14" fmla="*/ 0 w 33"/>
                  <a:gd name="T15" fmla="*/ 0 h 39"/>
                  <a:gd name="T16" fmla="*/ 0 w 33"/>
                  <a:gd name="T17" fmla="*/ 0 h 39"/>
                  <a:gd name="T18" fmla="*/ 0 w 33"/>
                  <a:gd name="T19" fmla="*/ 0 h 39"/>
                  <a:gd name="T20" fmla="*/ 0 w 33"/>
                  <a:gd name="T21" fmla="*/ 0 h 39"/>
                  <a:gd name="T22" fmla="*/ 0 w 33"/>
                  <a:gd name="T23" fmla="*/ 0 h 39"/>
                  <a:gd name="T24" fmla="*/ 0 w 33"/>
                  <a:gd name="T25" fmla="*/ 0 h 39"/>
                  <a:gd name="T26" fmla="*/ 0 w 33"/>
                  <a:gd name="T27" fmla="*/ 0 h 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
                  <a:gd name="T43" fmla="*/ 0 h 39"/>
                  <a:gd name="T44" fmla="*/ 33 w 33"/>
                  <a:gd name="T45" fmla="*/ 39 h 3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 h="39">
                    <a:moveTo>
                      <a:pt x="22" y="0"/>
                    </a:moveTo>
                    <a:lnTo>
                      <a:pt x="33" y="0"/>
                    </a:lnTo>
                    <a:lnTo>
                      <a:pt x="29" y="5"/>
                    </a:lnTo>
                    <a:lnTo>
                      <a:pt x="26" y="12"/>
                    </a:lnTo>
                    <a:lnTo>
                      <a:pt x="22" y="19"/>
                    </a:lnTo>
                    <a:lnTo>
                      <a:pt x="20" y="27"/>
                    </a:lnTo>
                    <a:lnTo>
                      <a:pt x="16" y="32"/>
                    </a:lnTo>
                    <a:lnTo>
                      <a:pt x="11" y="37"/>
                    </a:lnTo>
                    <a:lnTo>
                      <a:pt x="5" y="39"/>
                    </a:lnTo>
                    <a:lnTo>
                      <a:pt x="0" y="38"/>
                    </a:lnTo>
                    <a:lnTo>
                      <a:pt x="4" y="29"/>
                    </a:lnTo>
                    <a:lnTo>
                      <a:pt x="10" y="20"/>
                    </a:lnTo>
                    <a:lnTo>
                      <a:pt x="16" y="10"/>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27" name="Freeform 688"/>
              <p:cNvSpPr>
                <a:spLocks/>
              </p:cNvSpPr>
              <p:nvPr/>
            </p:nvSpPr>
            <p:spPr bwMode="auto">
              <a:xfrm>
                <a:off x="3357" y="12941"/>
                <a:ext cx="15" cy="23"/>
              </a:xfrm>
              <a:custGeom>
                <a:avLst/>
                <a:gdLst>
                  <a:gd name="T0" fmla="*/ 0 w 45"/>
                  <a:gd name="T1" fmla="*/ 0 h 47"/>
                  <a:gd name="T2" fmla="*/ 0 w 45"/>
                  <a:gd name="T3" fmla="*/ 0 h 47"/>
                  <a:gd name="T4" fmla="*/ 0 w 45"/>
                  <a:gd name="T5" fmla="*/ 0 h 47"/>
                  <a:gd name="T6" fmla="*/ 0 w 45"/>
                  <a:gd name="T7" fmla="*/ 0 h 47"/>
                  <a:gd name="T8" fmla="*/ 0 w 45"/>
                  <a:gd name="T9" fmla="*/ 0 h 47"/>
                  <a:gd name="T10" fmla="*/ 0 w 45"/>
                  <a:gd name="T11" fmla="*/ 0 h 47"/>
                  <a:gd name="T12" fmla="*/ 0 w 45"/>
                  <a:gd name="T13" fmla="*/ 0 h 47"/>
                  <a:gd name="T14" fmla="*/ 0 w 45"/>
                  <a:gd name="T15" fmla="*/ 0 h 47"/>
                  <a:gd name="T16" fmla="*/ 0 w 45"/>
                  <a:gd name="T17" fmla="*/ 0 h 47"/>
                  <a:gd name="T18" fmla="*/ 0 w 45"/>
                  <a:gd name="T19" fmla="*/ 0 h 47"/>
                  <a:gd name="T20" fmla="*/ 0 w 45"/>
                  <a:gd name="T21" fmla="*/ 0 h 47"/>
                  <a:gd name="T22" fmla="*/ 0 w 45"/>
                  <a:gd name="T23" fmla="*/ 0 h 47"/>
                  <a:gd name="T24" fmla="*/ 0 w 45"/>
                  <a:gd name="T25" fmla="*/ 0 h 47"/>
                  <a:gd name="T26" fmla="*/ 0 w 45"/>
                  <a:gd name="T27" fmla="*/ 0 h 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5"/>
                  <a:gd name="T43" fmla="*/ 0 h 47"/>
                  <a:gd name="T44" fmla="*/ 45 w 45"/>
                  <a:gd name="T45" fmla="*/ 47 h 4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5" h="47">
                    <a:moveTo>
                      <a:pt x="14" y="1"/>
                    </a:moveTo>
                    <a:lnTo>
                      <a:pt x="23" y="0"/>
                    </a:lnTo>
                    <a:lnTo>
                      <a:pt x="32" y="0"/>
                    </a:lnTo>
                    <a:lnTo>
                      <a:pt x="39" y="2"/>
                    </a:lnTo>
                    <a:lnTo>
                      <a:pt x="45" y="9"/>
                    </a:lnTo>
                    <a:lnTo>
                      <a:pt x="40" y="15"/>
                    </a:lnTo>
                    <a:lnTo>
                      <a:pt x="38" y="23"/>
                    </a:lnTo>
                    <a:lnTo>
                      <a:pt x="33" y="29"/>
                    </a:lnTo>
                    <a:lnTo>
                      <a:pt x="29" y="36"/>
                    </a:lnTo>
                    <a:lnTo>
                      <a:pt x="21" y="42"/>
                    </a:lnTo>
                    <a:lnTo>
                      <a:pt x="16" y="46"/>
                    </a:lnTo>
                    <a:lnTo>
                      <a:pt x="7" y="47"/>
                    </a:lnTo>
                    <a:lnTo>
                      <a:pt x="0" y="47"/>
                    </a:lnTo>
                    <a:lnTo>
                      <a:pt x="1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28" name="Freeform 689"/>
              <p:cNvSpPr>
                <a:spLocks/>
              </p:cNvSpPr>
              <p:nvPr/>
            </p:nvSpPr>
            <p:spPr bwMode="auto">
              <a:xfrm>
                <a:off x="3373" y="12858"/>
                <a:ext cx="6" cy="14"/>
              </a:xfrm>
              <a:custGeom>
                <a:avLst/>
                <a:gdLst>
                  <a:gd name="T0" fmla="*/ 0 w 19"/>
                  <a:gd name="T1" fmla="*/ 0 h 29"/>
                  <a:gd name="T2" fmla="*/ 0 w 19"/>
                  <a:gd name="T3" fmla="*/ 0 h 29"/>
                  <a:gd name="T4" fmla="*/ 0 w 19"/>
                  <a:gd name="T5" fmla="*/ 0 h 29"/>
                  <a:gd name="T6" fmla="*/ 0 w 19"/>
                  <a:gd name="T7" fmla="*/ 0 h 29"/>
                  <a:gd name="T8" fmla="*/ 0 w 19"/>
                  <a:gd name="T9" fmla="*/ 0 h 29"/>
                  <a:gd name="T10" fmla="*/ 0 w 19"/>
                  <a:gd name="T11" fmla="*/ 0 h 29"/>
                  <a:gd name="T12" fmla="*/ 0 w 19"/>
                  <a:gd name="T13" fmla="*/ 0 h 29"/>
                  <a:gd name="T14" fmla="*/ 0 w 19"/>
                  <a:gd name="T15" fmla="*/ 0 h 29"/>
                  <a:gd name="T16" fmla="*/ 0 w 19"/>
                  <a:gd name="T17" fmla="*/ 0 h 29"/>
                  <a:gd name="T18" fmla="*/ 0 w 19"/>
                  <a:gd name="T19" fmla="*/ 0 h 29"/>
                  <a:gd name="T20" fmla="*/ 0 w 19"/>
                  <a:gd name="T21" fmla="*/ 0 h 29"/>
                  <a:gd name="T22" fmla="*/ 0 w 19"/>
                  <a:gd name="T23" fmla="*/ 0 h 29"/>
                  <a:gd name="T24" fmla="*/ 0 w 19"/>
                  <a:gd name="T25" fmla="*/ 0 h 29"/>
                  <a:gd name="T26" fmla="*/ 0 w 19"/>
                  <a:gd name="T27" fmla="*/ 0 h 29"/>
                  <a:gd name="T28" fmla="*/ 0 w 19"/>
                  <a:gd name="T29" fmla="*/ 0 h 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
                  <a:gd name="T46" fmla="*/ 0 h 29"/>
                  <a:gd name="T47" fmla="*/ 19 w 19"/>
                  <a:gd name="T48" fmla="*/ 29 h 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 h="29">
                    <a:moveTo>
                      <a:pt x="4" y="2"/>
                    </a:moveTo>
                    <a:lnTo>
                      <a:pt x="11" y="0"/>
                    </a:lnTo>
                    <a:lnTo>
                      <a:pt x="16" y="2"/>
                    </a:lnTo>
                    <a:lnTo>
                      <a:pt x="16" y="4"/>
                    </a:lnTo>
                    <a:lnTo>
                      <a:pt x="17" y="10"/>
                    </a:lnTo>
                    <a:lnTo>
                      <a:pt x="14" y="14"/>
                    </a:lnTo>
                    <a:lnTo>
                      <a:pt x="14" y="19"/>
                    </a:lnTo>
                    <a:lnTo>
                      <a:pt x="14" y="24"/>
                    </a:lnTo>
                    <a:lnTo>
                      <a:pt x="19" y="29"/>
                    </a:lnTo>
                    <a:lnTo>
                      <a:pt x="10" y="28"/>
                    </a:lnTo>
                    <a:lnTo>
                      <a:pt x="6" y="27"/>
                    </a:lnTo>
                    <a:lnTo>
                      <a:pt x="1" y="23"/>
                    </a:lnTo>
                    <a:lnTo>
                      <a:pt x="1" y="20"/>
                    </a:lnTo>
                    <a:lnTo>
                      <a:pt x="0" y="11"/>
                    </a:lnTo>
                    <a:lnTo>
                      <a:pt x="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29" name="Freeform 690"/>
              <p:cNvSpPr>
                <a:spLocks/>
              </p:cNvSpPr>
              <p:nvPr/>
            </p:nvSpPr>
            <p:spPr bwMode="auto">
              <a:xfrm>
                <a:off x="3363" y="12983"/>
                <a:ext cx="15" cy="25"/>
              </a:xfrm>
              <a:custGeom>
                <a:avLst/>
                <a:gdLst>
                  <a:gd name="T0" fmla="*/ 0 w 43"/>
                  <a:gd name="T1" fmla="*/ 0 h 52"/>
                  <a:gd name="T2" fmla="*/ 0 w 43"/>
                  <a:gd name="T3" fmla="*/ 0 h 52"/>
                  <a:gd name="T4" fmla="*/ 0 w 43"/>
                  <a:gd name="T5" fmla="*/ 0 h 52"/>
                  <a:gd name="T6" fmla="*/ 0 w 43"/>
                  <a:gd name="T7" fmla="*/ 0 h 52"/>
                  <a:gd name="T8" fmla="*/ 0 w 43"/>
                  <a:gd name="T9" fmla="*/ 0 h 52"/>
                  <a:gd name="T10" fmla="*/ 0 60000 65536"/>
                  <a:gd name="T11" fmla="*/ 0 60000 65536"/>
                  <a:gd name="T12" fmla="*/ 0 60000 65536"/>
                  <a:gd name="T13" fmla="*/ 0 60000 65536"/>
                  <a:gd name="T14" fmla="*/ 0 60000 65536"/>
                  <a:gd name="T15" fmla="*/ 0 w 43"/>
                  <a:gd name="T16" fmla="*/ 0 h 52"/>
                  <a:gd name="T17" fmla="*/ 43 w 43"/>
                  <a:gd name="T18" fmla="*/ 52 h 52"/>
                </a:gdLst>
                <a:ahLst/>
                <a:cxnLst>
                  <a:cxn ang="T10">
                    <a:pos x="T0" y="T1"/>
                  </a:cxn>
                  <a:cxn ang="T11">
                    <a:pos x="T2" y="T3"/>
                  </a:cxn>
                  <a:cxn ang="T12">
                    <a:pos x="T4" y="T5"/>
                  </a:cxn>
                  <a:cxn ang="T13">
                    <a:pos x="T6" y="T7"/>
                  </a:cxn>
                  <a:cxn ang="T14">
                    <a:pos x="T8" y="T9"/>
                  </a:cxn>
                </a:cxnLst>
                <a:rect l="T15" t="T16" r="T17" b="T18"/>
                <a:pathLst>
                  <a:path w="43" h="52">
                    <a:moveTo>
                      <a:pt x="43" y="0"/>
                    </a:moveTo>
                    <a:lnTo>
                      <a:pt x="26" y="52"/>
                    </a:lnTo>
                    <a:lnTo>
                      <a:pt x="0" y="47"/>
                    </a:lnTo>
                    <a:lnTo>
                      <a:pt x="19" y="0"/>
                    </a:lnTo>
                    <a:lnTo>
                      <a:pt x="4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30" name="Freeform 691"/>
              <p:cNvSpPr>
                <a:spLocks/>
              </p:cNvSpPr>
              <p:nvPr/>
            </p:nvSpPr>
            <p:spPr bwMode="auto">
              <a:xfrm>
                <a:off x="3375" y="12944"/>
                <a:ext cx="14" cy="18"/>
              </a:xfrm>
              <a:custGeom>
                <a:avLst/>
                <a:gdLst>
                  <a:gd name="T0" fmla="*/ 0 w 40"/>
                  <a:gd name="T1" fmla="*/ 1 h 36"/>
                  <a:gd name="T2" fmla="*/ 0 w 40"/>
                  <a:gd name="T3" fmla="*/ 0 h 36"/>
                  <a:gd name="T4" fmla="*/ 0 w 40"/>
                  <a:gd name="T5" fmla="*/ 1 h 36"/>
                  <a:gd name="T6" fmla="*/ 0 w 40"/>
                  <a:gd name="T7" fmla="*/ 1 h 36"/>
                  <a:gd name="T8" fmla="*/ 0 w 40"/>
                  <a:gd name="T9" fmla="*/ 1 h 36"/>
                  <a:gd name="T10" fmla="*/ 0 w 40"/>
                  <a:gd name="T11" fmla="*/ 1 h 36"/>
                  <a:gd name="T12" fmla="*/ 0 w 40"/>
                  <a:gd name="T13" fmla="*/ 1 h 36"/>
                  <a:gd name="T14" fmla="*/ 0 w 40"/>
                  <a:gd name="T15" fmla="*/ 1 h 36"/>
                  <a:gd name="T16" fmla="*/ 0 w 40"/>
                  <a:gd name="T17" fmla="*/ 1 h 36"/>
                  <a:gd name="T18" fmla="*/ 0 w 40"/>
                  <a:gd name="T19" fmla="*/ 1 h 36"/>
                  <a:gd name="T20" fmla="*/ 0 w 40"/>
                  <a:gd name="T21" fmla="*/ 1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
                  <a:gd name="T34" fmla="*/ 0 h 36"/>
                  <a:gd name="T35" fmla="*/ 40 w 40"/>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 h="36">
                    <a:moveTo>
                      <a:pt x="12" y="1"/>
                    </a:moveTo>
                    <a:lnTo>
                      <a:pt x="21" y="0"/>
                    </a:lnTo>
                    <a:lnTo>
                      <a:pt x="29" y="3"/>
                    </a:lnTo>
                    <a:lnTo>
                      <a:pt x="35" y="5"/>
                    </a:lnTo>
                    <a:lnTo>
                      <a:pt x="40" y="11"/>
                    </a:lnTo>
                    <a:lnTo>
                      <a:pt x="40" y="16"/>
                    </a:lnTo>
                    <a:lnTo>
                      <a:pt x="40" y="22"/>
                    </a:lnTo>
                    <a:lnTo>
                      <a:pt x="35" y="28"/>
                    </a:lnTo>
                    <a:lnTo>
                      <a:pt x="31" y="36"/>
                    </a:lnTo>
                    <a:lnTo>
                      <a:pt x="0" y="36"/>
                    </a:lnTo>
                    <a:lnTo>
                      <a:pt x="12"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31" name="Freeform 692"/>
              <p:cNvSpPr>
                <a:spLocks/>
              </p:cNvSpPr>
              <p:nvPr/>
            </p:nvSpPr>
            <p:spPr bwMode="auto">
              <a:xfrm>
                <a:off x="3387" y="12908"/>
                <a:ext cx="16" cy="19"/>
              </a:xfrm>
              <a:custGeom>
                <a:avLst/>
                <a:gdLst>
                  <a:gd name="T0" fmla="*/ 0 w 48"/>
                  <a:gd name="T1" fmla="*/ 0 h 39"/>
                  <a:gd name="T2" fmla="*/ 0 w 48"/>
                  <a:gd name="T3" fmla="*/ 0 h 39"/>
                  <a:gd name="T4" fmla="*/ 0 w 48"/>
                  <a:gd name="T5" fmla="*/ 0 h 39"/>
                  <a:gd name="T6" fmla="*/ 0 w 48"/>
                  <a:gd name="T7" fmla="*/ 0 h 39"/>
                  <a:gd name="T8" fmla="*/ 0 w 48"/>
                  <a:gd name="T9" fmla="*/ 0 h 39"/>
                  <a:gd name="T10" fmla="*/ 0 w 48"/>
                  <a:gd name="T11" fmla="*/ 0 h 39"/>
                  <a:gd name="T12" fmla="*/ 0 w 48"/>
                  <a:gd name="T13" fmla="*/ 0 h 39"/>
                  <a:gd name="T14" fmla="*/ 0 w 48"/>
                  <a:gd name="T15" fmla="*/ 0 h 39"/>
                  <a:gd name="T16" fmla="*/ 0 w 48"/>
                  <a:gd name="T17" fmla="*/ 0 h 39"/>
                  <a:gd name="T18" fmla="*/ 0 w 48"/>
                  <a:gd name="T19" fmla="*/ 0 h 39"/>
                  <a:gd name="T20" fmla="*/ 0 w 48"/>
                  <a:gd name="T21" fmla="*/ 0 h 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39"/>
                  <a:gd name="T35" fmla="*/ 48 w 48"/>
                  <a:gd name="T36" fmla="*/ 39 h 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39">
                    <a:moveTo>
                      <a:pt x="19" y="2"/>
                    </a:moveTo>
                    <a:lnTo>
                      <a:pt x="27" y="0"/>
                    </a:lnTo>
                    <a:lnTo>
                      <a:pt x="35" y="2"/>
                    </a:lnTo>
                    <a:lnTo>
                      <a:pt x="41" y="6"/>
                    </a:lnTo>
                    <a:lnTo>
                      <a:pt x="48" y="12"/>
                    </a:lnTo>
                    <a:lnTo>
                      <a:pt x="42" y="18"/>
                    </a:lnTo>
                    <a:lnTo>
                      <a:pt x="39" y="25"/>
                    </a:lnTo>
                    <a:lnTo>
                      <a:pt x="35" y="31"/>
                    </a:lnTo>
                    <a:lnTo>
                      <a:pt x="33" y="39"/>
                    </a:lnTo>
                    <a:lnTo>
                      <a:pt x="0" y="34"/>
                    </a:lnTo>
                    <a:lnTo>
                      <a:pt x="19"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32" name="Freeform 693"/>
              <p:cNvSpPr>
                <a:spLocks/>
              </p:cNvSpPr>
              <p:nvPr/>
            </p:nvSpPr>
            <p:spPr bwMode="auto">
              <a:xfrm>
                <a:off x="3399" y="12875"/>
                <a:ext cx="9" cy="11"/>
              </a:xfrm>
              <a:custGeom>
                <a:avLst/>
                <a:gdLst>
                  <a:gd name="T0" fmla="*/ 0 w 26"/>
                  <a:gd name="T1" fmla="*/ 0 h 21"/>
                  <a:gd name="T2" fmla="*/ 0 w 26"/>
                  <a:gd name="T3" fmla="*/ 0 h 21"/>
                  <a:gd name="T4" fmla="*/ 0 w 26"/>
                  <a:gd name="T5" fmla="*/ 1 h 21"/>
                  <a:gd name="T6" fmla="*/ 0 w 26"/>
                  <a:gd name="T7" fmla="*/ 1 h 21"/>
                  <a:gd name="T8" fmla="*/ 0 w 26"/>
                  <a:gd name="T9" fmla="*/ 1 h 21"/>
                  <a:gd name="T10" fmla="*/ 0 w 26"/>
                  <a:gd name="T11" fmla="*/ 1 h 21"/>
                  <a:gd name="T12" fmla="*/ 0 w 26"/>
                  <a:gd name="T13" fmla="*/ 1 h 21"/>
                  <a:gd name="T14" fmla="*/ 0 w 26"/>
                  <a:gd name="T15" fmla="*/ 1 h 21"/>
                  <a:gd name="T16" fmla="*/ 0 w 26"/>
                  <a:gd name="T17" fmla="*/ 0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1"/>
                  <a:gd name="T29" fmla="*/ 26 w 26"/>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1">
                    <a:moveTo>
                      <a:pt x="3" y="0"/>
                    </a:moveTo>
                    <a:lnTo>
                      <a:pt x="8" y="0"/>
                    </a:lnTo>
                    <a:lnTo>
                      <a:pt x="14" y="1"/>
                    </a:lnTo>
                    <a:lnTo>
                      <a:pt x="17" y="3"/>
                    </a:lnTo>
                    <a:lnTo>
                      <a:pt x="20" y="6"/>
                    </a:lnTo>
                    <a:lnTo>
                      <a:pt x="23" y="13"/>
                    </a:lnTo>
                    <a:lnTo>
                      <a:pt x="26" y="21"/>
                    </a:lnTo>
                    <a:lnTo>
                      <a:pt x="0" y="2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33" name="Freeform 694"/>
              <p:cNvSpPr>
                <a:spLocks/>
              </p:cNvSpPr>
              <p:nvPr/>
            </p:nvSpPr>
            <p:spPr bwMode="auto">
              <a:xfrm>
                <a:off x="3380" y="13034"/>
                <a:ext cx="9" cy="14"/>
              </a:xfrm>
              <a:custGeom>
                <a:avLst/>
                <a:gdLst>
                  <a:gd name="T0" fmla="*/ 0 w 26"/>
                  <a:gd name="T1" fmla="*/ 0 h 28"/>
                  <a:gd name="T2" fmla="*/ 0 w 26"/>
                  <a:gd name="T3" fmla="*/ 0 h 28"/>
                  <a:gd name="T4" fmla="*/ 0 w 26"/>
                  <a:gd name="T5" fmla="*/ 1 h 28"/>
                  <a:gd name="T6" fmla="*/ 0 w 26"/>
                  <a:gd name="T7" fmla="*/ 1 h 28"/>
                  <a:gd name="T8" fmla="*/ 0 w 26"/>
                  <a:gd name="T9" fmla="*/ 1 h 28"/>
                  <a:gd name="T10" fmla="*/ 0 w 26"/>
                  <a:gd name="T11" fmla="*/ 1 h 28"/>
                  <a:gd name="T12" fmla="*/ 0 w 26"/>
                  <a:gd name="T13" fmla="*/ 1 h 28"/>
                  <a:gd name="T14" fmla="*/ 0 w 26"/>
                  <a:gd name="T15" fmla="*/ 1 h 28"/>
                  <a:gd name="T16" fmla="*/ 0 w 26"/>
                  <a:gd name="T17" fmla="*/ 1 h 28"/>
                  <a:gd name="T18" fmla="*/ 0 w 26"/>
                  <a:gd name="T19" fmla="*/ 1 h 28"/>
                  <a:gd name="T20" fmla="*/ 0 w 26"/>
                  <a:gd name="T21" fmla="*/ 0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
                  <a:gd name="T34" fmla="*/ 0 h 28"/>
                  <a:gd name="T35" fmla="*/ 26 w 26"/>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 h="28">
                    <a:moveTo>
                      <a:pt x="11" y="0"/>
                    </a:moveTo>
                    <a:lnTo>
                      <a:pt x="26" y="0"/>
                    </a:lnTo>
                    <a:lnTo>
                      <a:pt x="19" y="27"/>
                    </a:lnTo>
                    <a:lnTo>
                      <a:pt x="10" y="28"/>
                    </a:lnTo>
                    <a:lnTo>
                      <a:pt x="6" y="28"/>
                    </a:lnTo>
                    <a:lnTo>
                      <a:pt x="1" y="24"/>
                    </a:lnTo>
                    <a:lnTo>
                      <a:pt x="1" y="20"/>
                    </a:lnTo>
                    <a:lnTo>
                      <a:pt x="0" y="14"/>
                    </a:lnTo>
                    <a:lnTo>
                      <a:pt x="3" y="8"/>
                    </a:lnTo>
                    <a:lnTo>
                      <a:pt x="6" y="3"/>
                    </a:lnTo>
                    <a:lnTo>
                      <a:pt x="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34" name="Freeform 695"/>
              <p:cNvSpPr>
                <a:spLocks/>
              </p:cNvSpPr>
              <p:nvPr/>
            </p:nvSpPr>
            <p:spPr bwMode="auto">
              <a:xfrm>
                <a:off x="3386" y="12984"/>
                <a:ext cx="19" cy="23"/>
              </a:xfrm>
              <a:custGeom>
                <a:avLst/>
                <a:gdLst>
                  <a:gd name="T0" fmla="*/ 0 w 57"/>
                  <a:gd name="T1" fmla="*/ 0 h 46"/>
                  <a:gd name="T2" fmla="*/ 0 w 57"/>
                  <a:gd name="T3" fmla="*/ 0 h 46"/>
                  <a:gd name="T4" fmla="*/ 0 w 57"/>
                  <a:gd name="T5" fmla="*/ 1 h 46"/>
                  <a:gd name="T6" fmla="*/ 0 w 57"/>
                  <a:gd name="T7" fmla="*/ 1 h 46"/>
                  <a:gd name="T8" fmla="*/ 0 w 57"/>
                  <a:gd name="T9" fmla="*/ 1 h 46"/>
                  <a:gd name="T10" fmla="*/ 0 w 57"/>
                  <a:gd name="T11" fmla="*/ 1 h 46"/>
                  <a:gd name="T12" fmla="*/ 0 w 57"/>
                  <a:gd name="T13" fmla="*/ 1 h 46"/>
                  <a:gd name="T14" fmla="*/ 0 w 57"/>
                  <a:gd name="T15" fmla="*/ 1 h 46"/>
                  <a:gd name="T16" fmla="*/ 0 w 57"/>
                  <a:gd name="T17" fmla="*/ 1 h 46"/>
                  <a:gd name="T18" fmla="*/ 0 w 57"/>
                  <a:gd name="T19" fmla="*/ 1 h 46"/>
                  <a:gd name="T20" fmla="*/ 0 w 57"/>
                  <a:gd name="T21" fmla="*/ 0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46"/>
                  <a:gd name="T35" fmla="*/ 57 w 57"/>
                  <a:gd name="T36" fmla="*/ 46 h 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46">
                    <a:moveTo>
                      <a:pt x="14" y="0"/>
                    </a:moveTo>
                    <a:lnTo>
                      <a:pt x="25" y="0"/>
                    </a:lnTo>
                    <a:lnTo>
                      <a:pt x="35" y="3"/>
                    </a:lnTo>
                    <a:lnTo>
                      <a:pt x="42" y="7"/>
                    </a:lnTo>
                    <a:lnTo>
                      <a:pt x="51" y="13"/>
                    </a:lnTo>
                    <a:lnTo>
                      <a:pt x="55" y="18"/>
                    </a:lnTo>
                    <a:lnTo>
                      <a:pt x="57" y="26"/>
                    </a:lnTo>
                    <a:lnTo>
                      <a:pt x="54" y="35"/>
                    </a:lnTo>
                    <a:lnTo>
                      <a:pt x="48" y="46"/>
                    </a:lnTo>
                    <a:lnTo>
                      <a:pt x="0" y="46"/>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35" name="Freeform 696"/>
              <p:cNvSpPr>
                <a:spLocks/>
              </p:cNvSpPr>
              <p:nvPr/>
            </p:nvSpPr>
            <p:spPr bwMode="auto">
              <a:xfrm>
                <a:off x="3406" y="12817"/>
                <a:ext cx="8" cy="38"/>
              </a:xfrm>
              <a:custGeom>
                <a:avLst/>
                <a:gdLst>
                  <a:gd name="T0" fmla="*/ 0 w 25"/>
                  <a:gd name="T1" fmla="*/ 0 h 76"/>
                  <a:gd name="T2" fmla="*/ 0 w 25"/>
                  <a:gd name="T3" fmla="*/ 1 h 76"/>
                  <a:gd name="T4" fmla="*/ 0 w 25"/>
                  <a:gd name="T5" fmla="*/ 1 h 76"/>
                  <a:gd name="T6" fmla="*/ 0 w 25"/>
                  <a:gd name="T7" fmla="*/ 1 h 76"/>
                  <a:gd name="T8" fmla="*/ 0 w 25"/>
                  <a:gd name="T9" fmla="*/ 1 h 76"/>
                  <a:gd name="T10" fmla="*/ 0 w 25"/>
                  <a:gd name="T11" fmla="*/ 1 h 76"/>
                  <a:gd name="T12" fmla="*/ 0 w 25"/>
                  <a:gd name="T13" fmla="*/ 1 h 76"/>
                  <a:gd name="T14" fmla="*/ 0 w 25"/>
                  <a:gd name="T15" fmla="*/ 1 h 76"/>
                  <a:gd name="T16" fmla="*/ 0 w 25"/>
                  <a:gd name="T17" fmla="*/ 1 h 76"/>
                  <a:gd name="T18" fmla="*/ 0 w 25"/>
                  <a:gd name="T19" fmla="*/ 1 h 76"/>
                  <a:gd name="T20" fmla="*/ 0 w 25"/>
                  <a:gd name="T21" fmla="*/ 1 h 76"/>
                  <a:gd name="T22" fmla="*/ 0 w 25"/>
                  <a:gd name="T23" fmla="*/ 1 h 76"/>
                  <a:gd name="T24" fmla="*/ 0 w 25"/>
                  <a:gd name="T25" fmla="*/ 1 h 76"/>
                  <a:gd name="T26" fmla="*/ 0 w 25"/>
                  <a:gd name="T27" fmla="*/ 1 h 76"/>
                  <a:gd name="T28" fmla="*/ 0 w 25"/>
                  <a:gd name="T29" fmla="*/ 1 h 76"/>
                  <a:gd name="T30" fmla="*/ 0 w 25"/>
                  <a:gd name="T31" fmla="*/ 1 h 76"/>
                  <a:gd name="T32" fmla="*/ 0 w 25"/>
                  <a:gd name="T33" fmla="*/ 0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
                  <a:gd name="T52" fmla="*/ 0 h 76"/>
                  <a:gd name="T53" fmla="*/ 25 w 25"/>
                  <a:gd name="T54" fmla="*/ 76 h 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 h="76">
                    <a:moveTo>
                      <a:pt x="14" y="0"/>
                    </a:moveTo>
                    <a:lnTo>
                      <a:pt x="19" y="7"/>
                    </a:lnTo>
                    <a:lnTo>
                      <a:pt x="22" y="16"/>
                    </a:lnTo>
                    <a:lnTo>
                      <a:pt x="23" y="26"/>
                    </a:lnTo>
                    <a:lnTo>
                      <a:pt x="25" y="36"/>
                    </a:lnTo>
                    <a:lnTo>
                      <a:pt x="23" y="46"/>
                    </a:lnTo>
                    <a:lnTo>
                      <a:pt x="22" y="57"/>
                    </a:lnTo>
                    <a:lnTo>
                      <a:pt x="22" y="66"/>
                    </a:lnTo>
                    <a:lnTo>
                      <a:pt x="22" y="76"/>
                    </a:lnTo>
                    <a:lnTo>
                      <a:pt x="8" y="70"/>
                    </a:lnTo>
                    <a:lnTo>
                      <a:pt x="3" y="63"/>
                    </a:lnTo>
                    <a:lnTo>
                      <a:pt x="0" y="53"/>
                    </a:lnTo>
                    <a:lnTo>
                      <a:pt x="3" y="44"/>
                    </a:lnTo>
                    <a:lnTo>
                      <a:pt x="6" y="32"/>
                    </a:lnTo>
                    <a:lnTo>
                      <a:pt x="8" y="21"/>
                    </a:lnTo>
                    <a:lnTo>
                      <a:pt x="11" y="9"/>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36" name="Freeform 697"/>
              <p:cNvSpPr>
                <a:spLocks/>
              </p:cNvSpPr>
              <p:nvPr/>
            </p:nvSpPr>
            <p:spPr bwMode="auto">
              <a:xfrm>
                <a:off x="3379" y="13061"/>
                <a:ext cx="4" cy="8"/>
              </a:xfrm>
              <a:custGeom>
                <a:avLst/>
                <a:gdLst>
                  <a:gd name="T0" fmla="*/ 0 w 11"/>
                  <a:gd name="T1" fmla="*/ 0 h 16"/>
                  <a:gd name="T2" fmla="*/ 0 w 11"/>
                  <a:gd name="T3" fmla="*/ 1 h 16"/>
                  <a:gd name="T4" fmla="*/ 0 w 11"/>
                  <a:gd name="T5" fmla="*/ 1 h 16"/>
                  <a:gd name="T6" fmla="*/ 0 w 11"/>
                  <a:gd name="T7" fmla="*/ 0 h 16"/>
                  <a:gd name="T8" fmla="*/ 0 w 11"/>
                  <a:gd name="T9" fmla="*/ 0 h 16"/>
                  <a:gd name="T10" fmla="*/ 0 60000 65536"/>
                  <a:gd name="T11" fmla="*/ 0 60000 65536"/>
                  <a:gd name="T12" fmla="*/ 0 60000 65536"/>
                  <a:gd name="T13" fmla="*/ 0 60000 65536"/>
                  <a:gd name="T14" fmla="*/ 0 60000 65536"/>
                  <a:gd name="T15" fmla="*/ 0 w 11"/>
                  <a:gd name="T16" fmla="*/ 0 h 16"/>
                  <a:gd name="T17" fmla="*/ 11 w 11"/>
                  <a:gd name="T18" fmla="*/ 16 h 16"/>
                </a:gdLst>
                <a:ahLst/>
                <a:cxnLst>
                  <a:cxn ang="T10">
                    <a:pos x="T0" y="T1"/>
                  </a:cxn>
                  <a:cxn ang="T11">
                    <a:pos x="T2" y="T3"/>
                  </a:cxn>
                  <a:cxn ang="T12">
                    <a:pos x="T4" y="T5"/>
                  </a:cxn>
                  <a:cxn ang="T13">
                    <a:pos x="T6" y="T7"/>
                  </a:cxn>
                  <a:cxn ang="T14">
                    <a:pos x="T8" y="T9"/>
                  </a:cxn>
                </a:cxnLst>
                <a:rect l="T15" t="T16" r="T17" b="T18"/>
                <a:pathLst>
                  <a:path w="11" h="16">
                    <a:moveTo>
                      <a:pt x="11" y="0"/>
                    </a:moveTo>
                    <a:lnTo>
                      <a:pt x="7" y="16"/>
                    </a:lnTo>
                    <a:lnTo>
                      <a:pt x="0" y="16"/>
                    </a:lnTo>
                    <a:lnTo>
                      <a:pt x="4" y="0"/>
                    </a:lnTo>
                    <a:lnTo>
                      <a:pt x="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37" name="Freeform 698"/>
              <p:cNvSpPr>
                <a:spLocks/>
              </p:cNvSpPr>
              <p:nvPr/>
            </p:nvSpPr>
            <p:spPr bwMode="auto">
              <a:xfrm>
                <a:off x="3398" y="12953"/>
                <a:ext cx="18" cy="12"/>
              </a:xfrm>
              <a:custGeom>
                <a:avLst/>
                <a:gdLst>
                  <a:gd name="T0" fmla="*/ 0 w 56"/>
                  <a:gd name="T1" fmla="*/ 1 h 24"/>
                  <a:gd name="T2" fmla="*/ 0 w 56"/>
                  <a:gd name="T3" fmla="*/ 1 h 24"/>
                  <a:gd name="T4" fmla="*/ 0 w 56"/>
                  <a:gd name="T5" fmla="*/ 1 h 24"/>
                  <a:gd name="T6" fmla="*/ 0 w 56"/>
                  <a:gd name="T7" fmla="*/ 1 h 24"/>
                  <a:gd name="T8" fmla="*/ 0 w 56"/>
                  <a:gd name="T9" fmla="*/ 1 h 24"/>
                  <a:gd name="T10" fmla="*/ 0 w 56"/>
                  <a:gd name="T11" fmla="*/ 1 h 24"/>
                  <a:gd name="T12" fmla="*/ 0 w 56"/>
                  <a:gd name="T13" fmla="*/ 1 h 24"/>
                  <a:gd name="T14" fmla="*/ 0 w 56"/>
                  <a:gd name="T15" fmla="*/ 1 h 24"/>
                  <a:gd name="T16" fmla="*/ 0 w 56"/>
                  <a:gd name="T17" fmla="*/ 1 h 24"/>
                  <a:gd name="T18" fmla="*/ 0 w 56"/>
                  <a:gd name="T19" fmla="*/ 1 h 24"/>
                  <a:gd name="T20" fmla="*/ 0 w 56"/>
                  <a:gd name="T21" fmla="*/ 0 h 24"/>
                  <a:gd name="T22" fmla="*/ 0 w 56"/>
                  <a:gd name="T23" fmla="*/ 0 h 24"/>
                  <a:gd name="T24" fmla="*/ 0 w 56"/>
                  <a:gd name="T25" fmla="*/ 1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
                  <a:gd name="T40" fmla="*/ 0 h 24"/>
                  <a:gd name="T41" fmla="*/ 56 w 56"/>
                  <a:gd name="T42" fmla="*/ 24 h 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 h="24">
                    <a:moveTo>
                      <a:pt x="34" y="3"/>
                    </a:moveTo>
                    <a:lnTo>
                      <a:pt x="56" y="11"/>
                    </a:lnTo>
                    <a:lnTo>
                      <a:pt x="49" y="19"/>
                    </a:lnTo>
                    <a:lnTo>
                      <a:pt x="49" y="24"/>
                    </a:lnTo>
                    <a:lnTo>
                      <a:pt x="0" y="24"/>
                    </a:lnTo>
                    <a:lnTo>
                      <a:pt x="2" y="19"/>
                    </a:lnTo>
                    <a:lnTo>
                      <a:pt x="5" y="13"/>
                    </a:lnTo>
                    <a:lnTo>
                      <a:pt x="6" y="7"/>
                    </a:lnTo>
                    <a:lnTo>
                      <a:pt x="11" y="4"/>
                    </a:lnTo>
                    <a:lnTo>
                      <a:pt x="15" y="1"/>
                    </a:lnTo>
                    <a:lnTo>
                      <a:pt x="19" y="0"/>
                    </a:lnTo>
                    <a:lnTo>
                      <a:pt x="25" y="0"/>
                    </a:lnTo>
                    <a:lnTo>
                      <a:pt x="3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38" name="Freeform 699"/>
              <p:cNvSpPr>
                <a:spLocks/>
              </p:cNvSpPr>
              <p:nvPr/>
            </p:nvSpPr>
            <p:spPr bwMode="auto">
              <a:xfrm>
                <a:off x="3409" y="12915"/>
                <a:ext cx="18" cy="22"/>
              </a:xfrm>
              <a:custGeom>
                <a:avLst/>
                <a:gdLst>
                  <a:gd name="T0" fmla="*/ 0 w 53"/>
                  <a:gd name="T1" fmla="*/ 1 h 44"/>
                  <a:gd name="T2" fmla="*/ 0 w 53"/>
                  <a:gd name="T3" fmla="*/ 1 h 44"/>
                  <a:gd name="T4" fmla="*/ 0 w 53"/>
                  <a:gd name="T5" fmla="*/ 1 h 44"/>
                  <a:gd name="T6" fmla="*/ 0 w 53"/>
                  <a:gd name="T7" fmla="*/ 0 h 44"/>
                  <a:gd name="T8" fmla="*/ 0 w 53"/>
                  <a:gd name="T9" fmla="*/ 1 h 44"/>
                  <a:gd name="T10" fmla="*/ 0 60000 65536"/>
                  <a:gd name="T11" fmla="*/ 0 60000 65536"/>
                  <a:gd name="T12" fmla="*/ 0 60000 65536"/>
                  <a:gd name="T13" fmla="*/ 0 60000 65536"/>
                  <a:gd name="T14" fmla="*/ 0 60000 65536"/>
                  <a:gd name="T15" fmla="*/ 0 w 53"/>
                  <a:gd name="T16" fmla="*/ 0 h 44"/>
                  <a:gd name="T17" fmla="*/ 53 w 53"/>
                  <a:gd name="T18" fmla="*/ 44 h 44"/>
                </a:gdLst>
                <a:ahLst/>
                <a:cxnLst>
                  <a:cxn ang="T10">
                    <a:pos x="T0" y="T1"/>
                  </a:cxn>
                  <a:cxn ang="T11">
                    <a:pos x="T2" y="T3"/>
                  </a:cxn>
                  <a:cxn ang="T12">
                    <a:pos x="T4" y="T5"/>
                  </a:cxn>
                  <a:cxn ang="T13">
                    <a:pos x="T6" y="T7"/>
                  </a:cxn>
                  <a:cxn ang="T14">
                    <a:pos x="T8" y="T9"/>
                  </a:cxn>
                </a:cxnLst>
                <a:rect l="T15" t="T16" r="T17" b="T18"/>
                <a:pathLst>
                  <a:path w="53" h="44">
                    <a:moveTo>
                      <a:pt x="53" y="6"/>
                    </a:moveTo>
                    <a:lnTo>
                      <a:pt x="41" y="44"/>
                    </a:lnTo>
                    <a:lnTo>
                      <a:pt x="0" y="33"/>
                    </a:lnTo>
                    <a:lnTo>
                      <a:pt x="19" y="0"/>
                    </a:lnTo>
                    <a:lnTo>
                      <a:pt x="5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39" name="Freeform 700"/>
              <p:cNvSpPr>
                <a:spLocks/>
              </p:cNvSpPr>
              <p:nvPr/>
            </p:nvSpPr>
            <p:spPr bwMode="auto">
              <a:xfrm>
                <a:off x="3425" y="12833"/>
                <a:ext cx="5" cy="30"/>
              </a:xfrm>
              <a:custGeom>
                <a:avLst/>
                <a:gdLst>
                  <a:gd name="T0" fmla="*/ 0 w 15"/>
                  <a:gd name="T1" fmla="*/ 1 h 60"/>
                  <a:gd name="T2" fmla="*/ 0 w 15"/>
                  <a:gd name="T3" fmla="*/ 1 h 60"/>
                  <a:gd name="T4" fmla="*/ 0 w 15"/>
                  <a:gd name="T5" fmla="*/ 0 h 60"/>
                  <a:gd name="T6" fmla="*/ 0 w 15"/>
                  <a:gd name="T7" fmla="*/ 1 h 60"/>
                  <a:gd name="T8" fmla="*/ 0 w 15"/>
                  <a:gd name="T9" fmla="*/ 1 h 60"/>
                  <a:gd name="T10" fmla="*/ 0 w 15"/>
                  <a:gd name="T11" fmla="*/ 1 h 60"/>
                  <a:gd name="T12" fmla="*/ 0 w 15"/>
                  <a:gd name="T13" fmla="*/ 1 h 60"/>
                  <a:gd name="T14" fmla="*/ 0 w 15"/>
                  <a:gd name="T15" fmla="*/ 1 h 60"/>
                  <a:gd name="T16" fmla="*/ 0 w 15"/>
                  <a:gd name="T17" fmla="*/ 1 h 60"/>
                  <a:gd name="T18" fmla="*/ 0 w 15"/>
                  <a:gd name="T19" fmla="*/ 1 h 60"/>
                  <a:gd name="T20" fmla="*/ 0 w 15"/>
                  <a:gd name="T21" fmla="*/ 1 h 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
                  <a:gd name="T34" fmla="*/ 0 h 60"/>
                  <a:gd name="T35" fmla="*/ 15 w 15"/>
                  <a:gd name="T36" fmla="*/ 60 h 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 h="60">
                    <a:moveTo>
                      <a:pt x="15" y="60"/>
                    </a:moveTo>
                    <a:lnTo>
                      <a:pt x="0" y="60"/>
                    </a:lnTo>
                    <a:lnTo>
                      <a:pt x="0" y="0"/>
                    </a:lnTo>
                    <a:lnTo>
                      <a:pt x="5" y="4"/>
                    </a:lnTo>
                    <a:lnTo>
                      <a:pt x="9" y="12"/>
                    </a:lnTo>
                    <a:lnTo>
                      <a:pt x="10" y="18"/>
                    </a:lnTo>
                    <a:lnTo>
                      <a:pt x="13" y="27"/>
                    </a:lnTo>
                    <a:lnTo>
                      <a:pt x="13" y="34"/>
                    </a:lnTo>
                    <a:lnTo>
                      <a:pt x="15" y="43"/>
                    </a:lnTo>
                    <a:lnTo>
                      <a:pt x="15" y="51"/>
                    </a:lnTo>
                    <a:lnTo>
                      <a:pt x="15" y="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40" name="Freeform 701"/>
              <p:cNvSpPr>
                <a:spLocks/>
              </p:cNvSpPr>
              <p:nvPr/>
            </p:nvSpPr>
            <p:spPr bwMode="auto">
              <a:xfrm>
                <a:off x="3420" y="12884"/>
                <a:ext cx="11" cy="13"/>
              </a:xfrm>
              <a:custGeom>
                <a:avLst/>
                <a:gdLst>
                  <a:gd name="T0" fmla="*/ 0 w 34"/>
                  <a:gd name="T1" fmla="*/ 0 h 24"/>
                  <a:gd name="T2" fmla="*/ 0 w 34"/>
                  <a:gd name="T3" fmla="*/ 1 h 24"/>
                  <a:gd name="T4" fmla="*/ 0 w 34"/>
                  <a:gd name="T5" fmla="*/ 1 h 24"/>
                  <a:gd name="T6" fmla="*/ 0 w 34"/>
                  <a:gd name="T7" fmla="*/ 1 h 24"/>
                  <a:gd name="T8" fmla="*/ 0 w 34"/>
                  <a:gd name="T9" fmla="*/ 1 h 24"/>
                  <a:gd name="T10" fmla="*/ 0 w 34"/>
                  <a:gd name="T11" fmla="*/ 1 h 24"/>
                  <a:gd name="T12" fmla="*/ 0 w 34"/>
                  <a:gd name="T13" fmla="*/ 1 h 24"/>
                  <a:gd name="T14" fmla="*/ 0 w 34"/>
                  <a:gd name="T15" fmla="*/ 1 h 24"/>
                  <a:gd name="T16" fmla="*/ 0 w 34"/>
                  <a:gd name="T17" fmla="*/ 1 h 24"/>
                  <a:gd name="T18" fmla="*/ 0 w 34"/>
                  <a:gd name="T19" fmla="*/ 1 h 24"/>
                  <a:gd name="T20" fmla="*/ 0 w 34"/>
                  <a:gd name="T21" fmla="*/ 1 h 24"/>
                  <a:gd name="T22" fmla="*/ 0 w 34"/>
                  <a:gd name="T23" fmla="*/ 1 h 24"/>
                  <a:gd name="T24" fmla="*/ 0 w 34"/>
                  <a:gd name="T25" fmla="*/ 0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24"/>
                  <a:gd name="T41" fmla="*/ 34 w 34"/>
                  <a:gd name="T42" fmla="*/ 24 h 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24">
                    <a:moveTo>
                      <a:pt x="6" y="0"/>
                    </a:moveTo>
                    <a:lnTo>
                      <a:pt x="18" y="1"/>
                    </a:lnTo>
                    <a:lnTo>
                      <a:pt x="29" y="4"/>
                    </a:lnTo>
                    <a:lnTo>
                      <a:pt x="31" y="6"/>
                    </a:lnTo>
                    <a:lnTo>
                      <a:pt x="34" y="11"/>
                    </a:lnTo>
                    <a:lnTo>
                      <a:pt x="32" y="16"/>
                    </a:lnTo>
                    <a:lnTo>
                      <a:pt x="31" y="24"/>
                    </a:lnTo>
                    <a:lnTo>
                      <a:pt x="22" y="24"/>
                    </a:lnTo>
                    <a:lnTo>
                      <a:pt x="15" y="24"/>
                    </a:lnTo>
                    <a:lnTo>
                      <a:pt x="9" y="22"/>
                    </a:lnTo>
                    <a:lnTo>
                      <a:pt x="4" y="20"/>
                    </a:lnTo>
                    <a:lnTo>
                      <a:pt x="0" y="11"/>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41" name="Freeform 702"/>
              <p:cNvSpPr>
                <a:spLocks/>
              </p:cNvSpPr>
              <p:nvPr/>
            </p:nvSpPr>
            <p:spPr bwMode="auto">
              <a:xfrm>
                <a:off x="3402" y="13034"/>
                <a:ext cx="6" cy="12"/>
              </a:xfrm>
              <a:custGeom>
                <a:avLst/>
                <a:gdLst>
                  <a:gd name="T0" fmla="*/ 0 w 19"/>
                  <a:gd name="T1" fmla="*/ 0 h 24"/>
                  <a:gd name="T2" fmla="*/ 0 w 19"/>
                  <a:gd name="T3" fmla="*/ 1 h 24"/>
                  <a:gd name="T4" fmla="*/ 0 w 19"/>
                  <a:gd name="T5" fmla="*/ 1 h 24"/>
                  <a:gd name="T6" fmla="*/ 0 w 19"/>
                  <a:gd name="T7" fmla="*/ 1 h 24"/>
                  <a:gd name="T8" fmla="*/ 0 w 19"/>
                  <a:gd name="T9" fmla="*/ 1 h 24"/>
                  <a:gd name="T10" fmla="*/ 0 w 19"/>
                  <a:gd name="T11" fmla="*/ 1 h 24"/>
                  <a:gd name="T12" fmla="*/ 0 w 19"/>
                  <a:gd name="T13" fmla="*/ 1 h 24"/>
                  <a:gd name="T14" fmla="*/ 0 w 19"/>
                  <a:gd name="T15" fmla="*/ 1 h 24"/>
                  <a:gd name="T16" fmla="*/ 0 w 19"/>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24"/>
                  <a:gd name="T29" fmla="*/ 19 w 19"/>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24">
                    <a:moveTo>
                      <a:pt x="19" y="0"/>
                    </a:moveTo>
                    <a:lnTo>
                      <a:pt x="16" y="8"/>
                    </a:lnTo>
                    <a:lnTo>
                      <a:pt x="13" y="17"/>
                    </a:lnTo>
                    <a:lnTo>
                      <a:pt x="6" y="22"/>
                    </a:lnTo>
                    <a:lnTo>
                      <a:pt x="0" y="24"/>
                    </a:lnTo>
                    <a:lnTo>
                      <a:pt x="0" y="16"/>
                    </a:lnTo>
                    <a:lnTo>
                      <a:pt x="1" y="7"/>
                    </a:lnTo>
                    <a:lnTo>
                      <a:pt x="7" y="2"/>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42" name="Freeform 703"/>
              <p:cNvSpPr>
                <a:spLocks/>
              </p:cNvSpPr>
              <p:nvPr/>
            </p:nvSpPr>
            <p:spPr bwMode="auto">
              <a:xfrm>
                <a:off x="3411" y="12997"/>
                <a:ext cx="14" cy="13"/>
              </a:xfrm>
              <a:custGeom>
                <a:avLst/>
                <a:gdLst>
                  <a:gd name="T0" fmla="*/ 0 w 41"/>
                  <a:gd name="T1" fmla="*/ 0 h 24"/>
                  <a:gd name="T2" fmla="*/ 0 w 41"/>
                  <a:gd name="T3" fmla="*/ 1 h 24"/>
                  <a:gd name="T4" fmla="*/ 0 w 41"/>
                  <a:gd name="T5" fmla="*/ 1 h 24"/>
                  <a:gd name="T6" fmla="*/ 0 w 41"/>
                  <a:gd name="T7" fmla="*/ 1 h 24"/>
                  <a:gd name="T8" fmla="*/ 0 w 41"/>
                  <a:gd name="T9" fmla="*/ 1 h 24"/>
                  <a:gd name="T10" fmla="*/ 0 w 41"/>
                  <a:gd name="T11" fmla="*/ 1 h 24"/>
                  <a:gd name="T12" fmla="*/ 0 w 41"/>
                  <a:gd name="T13" fmla="*/ 1 h 24"/>
                  <a:gd name="T14" fmla="*/ 0 w 41"/>
                  <a:gd name="T15" fmla="*/ 0 h 24"/>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24"/>
                  <a:gd name="T26" fmla="*/ 41 w 41"/>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24">
                    <a:moveTo>
                      <a:pt x="15" y="0"/>
                    </a:moveTo>
                    <a:lnTo>
                      <a:pt x="41" y="6"/>
                    </a:lnTo>
                    <a:lnTo>
                      <a:pt x="27" y="24"/>
                    </a:lnTo>
                    <a:lnTo>
                      <a:pt x="0" y="19"/>
                    </a:lnTo>
                    <a:lnTo>
                      <a:pt x="6" y="13"/>
                    </a:lnTo>
                    <a:lnTo>
                      <a:pt x="9" y="8"/>
                    </a:lnTo>
                    <a:lnTo>
                      <a:pt x="10" y="2"/>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43" name="Freeform 704"/>
              <p:cNvSpPr>
                <a:spLocks/>
              </p:cNvSpPr>
              <p:nvPr/>
            </p:nvSpPr>
            <p:spPr bwMode="auto">
              <a:xfrm>
                <a:off x="3425" y="12965"/>
                <a:ext cx="10" cy="10"/>
              </a:xfrm>
              <a:custGeom>
                <a:avLst/>
                <a:gdLst>
                  <a:gd name="T0" fmla="*/ 0 w 31"/>
                  <a:gd name="T1" fmla="*/ 0 h 19"/>
                  <a:gd name="T2" fmla="*/ 0 w 31"/>
                  <a:gd name="T3" fmla="*/ 1 h 19"/>
                  <a:gd name="T4" fmla="*/ 0 w 31"/>
                  <a:gd name="T5" fmla="*/ 1 h 19"/>
                  <a:gd name="T6" fmla="*/ 0 w 31"/>
                  <a:gd name="T7" fmla="*/ 1 h 19"/>
                  <a:gd name="T8" fmla="*/ 0 w 31"/>
                  <a:gd name="T9" fmla="*/ 1 h 19"/>
                  <a:gd name="T10" fmla="*/ 0 w 31"/>
                  <a:gd name="T11" fmla="*/ 1 h 19"/>
                  <a:gd name="T12" fmla="*/ 0 w 31"/>
                  <a:gd name="T13" fmla="*/ 1 h 19"/>
                  <a:gd name="T14" fmla="*/ 0 w 31"/>
                  <a:gd name="T15" fmla="*/ 0 h 19"/>
                  <a:gd name="T16" fmla="*/ 0 w 31"/>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19"/>
                  <a:gd name="T29" fmla="*/ 31 w 31"/>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19">
                    <a:moveTo>
                      <a:pt x="31" y="0"/>
                    </a:moveTo>
                    <a:lnTo>
                      <a:pt x="26" y="19"/>
                    </a:lnTo>
                    <a:lnTo>
                      <a:pt x="16" y="16"/>
                    </a:lnTo>
                    <a:lnTo>
                      <a:pt x="6" y="14"/>
                    </a:lnTo>
                    <a:lnTo>
                      <a:pt x="2" y="12"/>
                    </a:lnTo>
                    <a:lnTo>
                      <a:pt x="0" y="10"/>
                    </a:lnTo>
                    <a:lnTo>
                      <a:pt x="0" y="5"/>
                    </a:lnTo>
                    <a:lnTo>
                      <a:pt x="5" y="0"/>
                    </a:lnTo>
                    <a:lnTo>
                      <a:pt x="3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44" name="Freeform 705"/>
              <p:cNvSpPr>
                <a:spLocks/>
              </p:cNvSpPr>
              <p:nvPr/>
            </p:nvSpPr>
            <p:spPr bwMode="auto">
              <a:xfrm>
                <a:off x="3443" y="12845"/>
                <a:ext cx="7" cy="22"/>
              </a:xfrm>
              <a:custGeom>
                <a:avLst/>
                <a:gdLst>
                  <a:gd name="T0" fmla="*/ 0 w 22"/>
                  <a:gd name="T1" fmla="*/ 1 h 43"/>
                  <a:gd name="T2" fmla="*/ 0 w 22"/>
                  <a:gd name="T3" fmla="*/ 1 h 43"/>
                  <a:gd name="T4" fmla="*/ 0 w 22"/>
                  <a:gd name="T5" fmla="*/ 1 h 43"/>
                  <a:gd name="T6" fmla="*/ 0 w 22"/>
                  <a:gd name="T7" fmla="*/ 1 h 43"/>
                  <a:gd name="T8" fmla="*/ 0 w 22"/>
                  <a:gd name="T9" fmla="*/ 1 h 43"/>
                  <a:gd name="T10" fmla="*/ 0 w 22"/>
                  <a:gd name="T11" fmla="*/ 1 h 43"/>
                  <a:gd name="T12" fmla="*/ 0 w 22"/>
                  <a:gd name="T13" fmla="*/ 1 h 43"/>
                  <a:gd name="T14" fmla="*/ 0 w 22"/>
                  <a:gd name="T15" fmla="*/ 0 h 43"/>
                  <a:gd name="T16" fmla="*/ 0 w 22"/>
                  <a:gd name="T17" fmla="*/ 1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43"/>
                  <a:gd name="T29" fmla="*/ 22 w 22"/>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43">
                    <a:moveTo>
                      <a:pt x="22" y="43"/>
                    </a:moveTo>
                    <a:lnTo>
                      <a:pt x="0" y="43"/>
                    </a:lnTo>
                    <a:lnTo>
                      <a:pt x="1" y="37"/>
                    </a:lnTo>
                    <a:lnTo>
                      <a:pt x="3" y="30"/>
                    </a:lnTo>
                    <a:lnTo>
                      <a:pt x="3" y="25"/>
                    </a:lnTo>
                    <a:lnTo>
                      <a:pt x="3" y="20"/>
                    </a:lnTo>
                    <a:lnTo>
                      <a:pt x="3" y="9"/>
                    </a:lnTo>
                    <a:lnTo>
                      <a:pt x="3" y="0"/>
                    </a:lnTo>
                    <a:lnTo>
                      <a:pt x="22"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31768" name="Freeform 706"/>
            <p:cNvSpPr>
              <a:spLocks/>
            </p:cNvSpPr>
            <p:nvPr/>
          </p:nvSpPr>
          <p:spPr bwMode="auto">
            <a:xfrm>
              <a:off x="3435" y="12919"/>
              <a:ext cx="16" cy="25"/>
            </a:xfrm>
            <a:custGeom>
              <a:avLst/>
              <a:gdLst>
                <a:gd name="T0" fmla="*/ 0 w 48"/>
                <a:gd name="T1" fmla="*/ 0 h 49"/>
                <a:gd name="T2" fmla="*/ 0 w 48"/>
                <a:gd name="T3" fmla="*/ 1 h 49"/>
                <a:gd name="T4" fmla="*/ 0 w 48"/>
                <a:gd name="T5" fmla="*/ 1 h 49"/>
                <a:gd name="T6" fmla="*/ 0 w 48"/>
                <a:gd name="T7" fmla="*/ 1 h 49"/>
                <a:gd name="T8" fmla="*/ 0 w 48"/>
                <a:gd name="T9" fmla="*/ 1 h 49"/>
                <a:gd name="T10" fmla="*/ 0 w 48"/>
                <a:gd name="T11" fmla="*/ 1 h 49"/>
                <a:gd name="T12" fmla="*/ 0 w 48"/>
                <a:gd name="T13" fmla="*/ 1 h 49"/>
                <a:gd name="T14" fmla="*/ 0 w 48"/>
                <a:gd name="T15" fmla="*/ 1 h 49"/>
                <a:gd name="T16" fmla="*/ 0 w 48"/>
                <a:gd name="T17" fmla="*/ 1 h 49"/>
                <a:gd name="T18" fmla="*/ 0 w 48"/>
                <a:gd name="T19" fmla="*/ 1 h 49"/>
                <a:gd name="T20" fmla="*/ 0 w 48"/>
                <a:gd name="T21" fmla="*/ 1 h 49"/>
                <a:gd name="T22" fmla="*/ 0 w 48"/>
                <a:gd name="T23" fmla="*/ 1 h 49"/>
                <a:gd name="T24" fmla="*/ 0 w 48"/>
                <a:gd name="T25" fmla="*/ 0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8"/>
                <a:gd name="T40" fmla="*/ 0 h 49"/>
                <a:gd name="T41" fmla="*/ 48 w 48"/>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8" h="49">
                  <a:moveTo>
                    <a:pt x="15" y="0"/>
                  </a:moveTo>
                  <a:lnTo>
                    <a:pt x="20" y="1"/>
                  </a:lnTo>
                  <a:lnTo>
                    <a:pt x="29" y="3"/>
                  </a:lnTo>
                  <a:lnTo>
                    <a:pt x="36" y="5"/>
                  </a:lnTo>
                  <a:lnTo>
                    <a:pt x="48" y="5"/>
                  </a:lnTo>
                  <a:lnTo>
                    <a:pt x="41" y="14"/>
                  </a:lnTo>
                  <a:lnTo>
                    <a:pt x="38" y="25"/>
                  </a:lnTo>
                  <a:lnTo>
                    <a:pt x="36" y="31"/>
                  </a:lnTo>
                  <a:lnTo>
                    <a:pt x="35" y="37"/>
                  </a:lnTo>
                  <a:lnTo>
                    <a:pt x="32" y="42"/>
                  </a:lnTo>
                  <a:lnTo>
                    <a:pt x="29" y="49"/>
                  </a:lnTo>
                  <a:lnTo>
                    <a:pt x="0" y="43"/>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769" name="Freeform 707"/>
            <p:cNvSpPr>
              <a:spLocks/>
            </p:cNvSpPr>
            <p:nvPr/>
          </p:nvSpPr>
          <p:spPr bwMode="auto">
            <a:xfrm>
              <a:off x="3442" y="12889"/>
              <a:ext cx="10" cy="11"/>
            </a:xfrm>
            <a:custGeom>
              <a:avLst/>
              <a:gdLst>
                <a:gd name="T0" fmla="*/ 0 w 31"/>
                <a:gd name="T1" fmla="*/ 1 h 22"/>
                <a:gd name="T2" fmla="*/ 0 w 31"/>
                <a:gd name="T3" fmla="*/ 0 h 22"/>
                <a:gd name="T4" fmla="*/ 0 w 31"/>
                <a:gd name="T5" fmla="*/ 1 h 22"/>
                <a:gd name="T6" fmla="*/ 0 w 31"/>
                <a:gd name="T7" fmla="*/ 1 h 22"/>
                <a:gd name="T8" fmla="*/ 0 w 31"/>
                <a:gd name="T9" fmla="*/ 1 h 22"/>
                <a:gd name="T10" fmla="*/ 0 w 31"/>
                <a:gd name="T11" fmla="*/ 1 h 22"/>
                <a:gd name="T12" fmla="*/ 0 w 31"/>
                <a:gd name="T13" fmla="*/ 1 h 22"/>
                <a:gd name="T14" fmla="*/ 0 w 31"/>
                <a:gd name="T15" fmla="*/ 1 h 22"/>
                <a:gd name="T16" fmla="*/ 0 w 31"/>
                <a:gd name="T17" fmla="*/ 1 h 22"/>
                <a:gd name="T18" fmla="*/ 0 w 31"/>
                <a:gd name="T19" fmla="*/ 1 h 22"/>
                <a:gd name="T20" fmla="*/ 0 w 31"/>
                <a:gd name="T21" fmla="*/ 1 h 22"/>
                <a:gd name="T22" fmla="*/ 0 w 31"/>
                <a:gd name="T23" fmla="*/ 1 h 22"/>
                <a:gd name="T24" fmla="*/ 0 w 31"/>
                <a:gd name="T25" fmla="*/ 1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22"/>
                <a:gd name="T41" fmla="*/ 31 w 31"/>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22">
                  <a:moveTo>
                    <a:pt x="5" y="1"/>
                  </a:moveTo>
                  <a:lnTo>
                    <a:pt x="12" y="0"/>
                  </a:lnTo>
                  <a:lnTo>
                    <a:pt x="18" y="1"/>
                  </a:lnTo>
                  <a:lnTo>
                    <a:pt x="21" y="3"/>
                  </a:lnTo>
                  <a:lnTo>
                    <a:pt x="25" y="6"/>
                  </a:lnTo>
                  <a:lnTo>
                    <a:pt x="28" y="13"/>
                  </a:lnTo>
                  <a:lnTo>
                    <a:pt x="31" y="22"/>
                  </a:lnTo>
                  <a:lnTo>
                    <a:pt x="18" y="20"/>
                  </a:lnTo>
                  <a:lnTo>
                    <a:pt x="6" y="18"/>
                  </a:lnTo>
                  <a:lnTo>
                    <a:pt x="2" y="14"/>
                  </a:lnTo>
                  <a:lnTo>
                    <a:pt x="0" y="12"/>
                  </a:lnTo>
                  <a:lnTo>
                    <a:pt x="0" y="7"/>
                  </a:lnTo>
                  <a:lnTo>
                    <a:pt x="5"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770" name="Freeform 708"/>
            <p:cNvSpPr>
              <a:spLocks/>
            </p:cNvSpPr>
            <p:nvPr/>
          </p:nvSpPr>
          <p:spPr bwMode="auto">
            <a:xfrm>
              <a:off x="3430" y="13033"/>
              <a:ext cx="10" cy="6"/>
            </a:xfrm>
            <a:custGeom>
              <a:avLst/>
              <a:gdLst>
                <a:gd name="T0" fmla="*/ 0 w 31"/>
                <a:gd name="T1" fmla="*/ 0 h 12"/>
                <a:gd name="T2" fmla="*/ 0 w 31"/>
                <a:gd name="T3" fmla="*/ 1 h 12"/>
                <a:gd name="T4" fmla="*/ 0 w 31"/>
                <a:gd name="T5" fmla="*/ 0 h 12"/>
                <a:gd name="T6" fmla="*/ 0 w 31"/>
                <a:gd name="T7" fmla="*/ 0 h 12"/>
                <a:gd name="T8" fmla="*/ 0 60000 65536"/>
                <a:gd name="T9" fmla="*/ 0 60000 65536"/>
                <a:gd name="T10" fmla="*/ 0 60000 65536"/>
                <a:gd name="T11" fmla="*/ 0 60000 65536"/>
                <a:gd name="T12" fmla="*/ 0 w 31"/>
                <a:gd name="T13" fmla="*/ 0 h 12"/>
                <a:gd name="T14" fmla="*/ 31 w 31"/>
                <a:gd name="T15" fmla="*/ 12 h 12"/>
              </a:gdLst>
              <a:ahLst/>
              <a:cxnLst>
                <a:cxn ang="T8">
                  <a:pos x="T0" y="T1"/>
                </a:cxn>
                <a:cxn ang="T9">
                  <a:pos x="T2" y="T3"/>
                </a:cxn>
                <a:cxn ang="T10">
                  <a:pos x="T4" y="T5"/>
                </a:cxn>
                <a:cxn ang="T11">
                  <a:pos x="T6" y="T7"/>
                </a:cxn>
              </a:cxnLst>
              <a:rect l="T12" t="T13" r="T14" b="T15"/>
              <a:pathLst>
                <a:path w="31" h="12">
                  <a:moveTo>
                    <a:pt x="31" y="0"/>
                  </a:moveTo>
                  <a:lnTo>
                    <a:pt x="0" y="12"/>
                  </a:lnTo>
                  <a:lnTo>
                    <a:pt x="11" y="0"/>
                  </a:lnTo>
                  <a:lnTo>
                    <a:pt x="3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771" name="Freeform 709"/>
            <p:cNvSpPr>
              <a:spLocks/>
            </p:cNvSpPr>
            <p:nvPr/>
          </p:nvSpPr>
          <p:spPr bwMode="auto">
            <a:xfrm>
              <a:off x="3443" y="12974"/>
              <a:ext cx="20" cy="33"/>
            </a:xfrm>
            <a:custGeom>
              <a:avLst/>
              <a:gdLst>
                <a:gd name="T0" fmla="*/ 0 w 60"/>
                <a:gd name="T1" fmla="*/ 0 h 67"/>
                <a:gd name="T2" fmla="*/ 0 w 60"/>
                <a:gd name="T3" fmla="*/ 0 h 67"/>
                <a:gd name="T4" fmla="*/ 0 w 60"/>
                <a:gd name="T5" fmla="*/ 0 h 67"/>
                <a:gd name="T6" fmla="*/ 0 w 60"/>
                <a:gd name="T7" fmla="*/ 0 h 67"/>
                <a:gd name="T8" fmla="*/ 0 w 60"/>
                <a:gd name="T9" fmla="*/ 0 h 67"/>
                <a:gd name="T10" fmla="*/ 0 w 60"/>
                <a:gd name="T11" fmla="*/ 0 h 67"/>
                <a:gd name="T12" fmla="*/ 0 w 60"/>
                <a:gd name="T13" fmla="*/ 0 h 67"/>
                <a:gd name="T14" fmla="*/ 0 w 60"/>
                <a:gd name="T15" fmla="*/ 0 h 67"/>
                <a:gd name="T16" fmla="*/ 0 w 60"/>
                <a:gd name="T17" fmla="*/ 0 h 67"/>
                <a:gd name="T18" fmla="*/ 0 w 60"/>
                <a:gd name="T19" fmla="*/ 0 h 67"/>
                <a:gd name="T20" fmla="*/ 0 w 60"/>
                <a:gd name="T21" fmla="*/ 0 h 67"/>
                <a:gd name="T22" fmla="*/ 0 w 60"/>
                <a:gd name="T23" fmla="*/ 0 h 67"/>
                <a:gd name="T24" fmla="*/ 0 w 60"/>
                <a:gd name="T25" fmla="*/ 0 h 67"/>
                <a:gd name="T26" fmla="*/ 0 w 60"/>
                <a:gd name="T27" fmla="*/ 0 h 67"/>
                <a:gd name="T28" fmla="*/ 0 w 60"/>
                <a:gd name="T29" fmla="*/ 0 h 67"/>
                <a:gd name="T30" fmla="*/ 0 w 60"/>
                <a:gd name="T31" fmla="*/ 0 h 67"/>
                <a:gd name="T32" fmla="*/ 0 w 60"/>
                <a:gd name="T33" fmla="*/ 0 h 67"/>
                <a:gd name="T34" fmla="*/ 0 w 60"/>
                <a:gd name="T35" fmla="*/ 0 h 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0"/>
                <a:gd name="T55" fmla="*/ 0 h 67"/>
                <a:gd name="T56" fmla="*/ 60 w 60"/>
                <a:gd name="T57" fmla="*/ 67 h 6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0" h="67">
                  <a:moveTo>
                    <a:pt x="44" y="0"/>
                  </a:moveTo>
                  <a:lnTo>
                    <a:pt x="60" y="0"/>
                  </a:lnTo>
                  <a:lnTo>
                    <a:pt x="55" y="8"/>
                  </a:lnTo>
                  <a:lnTo>
                    <a:pt x="51" y="18"/>
                  </a:lnTo>
                  <a:lnTo>
                    <a:pt x="45" y="28"/>
                  </a:lnTo>
                  <a:lnTo>
                    <a:pt x="38" y="38"/>
                  </a:lnTo>
                  <a:lnTo>
                    <a:pt x="29" y="47"/>
                  </a:lnTo>
                  <a:lnTo>
                    <a:pt x="20" y="55"/>
                  </a:lnTo>
                  <a:lnTo>
                    <a:pt x="10" y="61"/>
                  </a:lnTo>
                  <a:lnTo>
                    <a:pt x="0" y="67"/>
                  </a:lnTo>
                  <a:lnTo>
                    <a:pt x="1" y="57"/>
                  </a:lnTo>
                  <a:lnTo>
                    <a:pt x="6" y="48"/>
                  </a:lnTo>
                  <a:lnTo>
                    <a:pt x="10" y="38"/>
                  </a:lnTo>
                  <a:lnTo>
                    <a:pt x="16" y="30"/>
                  </a:lnTo>
                  <a:lnTo>
                    <a:pt x="20" y="20"/>
                  </a:lnTo>
                  <a:lnTo>
                    <a:pt x="28" y="13"/>
                  </a:lnTo>
                  <a:lnTo>
                    <a:pt x="35" y="5"/>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772" name="Freeform 710"/>
            <p:cNvSpPr>
              <a:spLocks/>
            </p:cNvSpPr>
            <p:nvPr/>
          </p:nvSpPr>
          <p:spPr bwMode="auto">
            <a:xfrm>
              <a:off x="3466" y="12841"/>
              <a:ext cx="6" cy="18"/>
            </a:xfrm>
            <a:custGeom>
              <a:avLst/>
              <a:gdLst>
                <a:gd name="T0" fmla="*/ 0 w 18"/>
                <a:gd name="T1" fmla="*/ 0 h 36"/>
                <a:gd name="T2" fmla="*/ 0 w 18"/>
                <a:gd name="T3" fmla="*/ 1 h 36"/>
                <a:gd name="T4" fmla="*/ 0 w 18"/>
                <a:gd name="T5" fmla="*/ 1 h 36"/>
                <a:gd name="T6" fmla="*/ 0 w 18"/>
                <a:gd name="T7" fmla="*/ 1 h 36"/>
                <a:gd name="T8" fmla="*/ 0 w 18"/>
                <a:gd name="T9" fmla="*/ 1 h 36"/>
                <a:gd name="T10" fmla="*/ 0 w 18"/>
                <a:gd name="T11" fmla="*/ 1 h 36"/>
                <a:gd name="T12" fmla="*/ 0 w 18"/>
                <a:gd name="T13" fmla="*/ 1 h 36"/>
                <a:gd name="T14" fmla="*/ 0 w 18"/>
                <a:gd name="T15" fmla="*/ 1 h 36"/>
                <a:gd name="T16" fmla="*/ 0 w 18"/>
                <a:gd name="T17" fmla="*/ 1 h 36"/>
                <a:gd name="T18" fmla="*/ 0 w 18"/>
                <a:gd name="T19" fmla="*/ 1 h 36"/>
                <a:gd name="T20" fmla="*/ 0 w 18"/>
                <a:gd name="T21" fmla="*/ 1 h 36"/>
                <a:gd name="T22" fmla="*/ 0 w 18"/>
                <a:gd name="T23" fmla="*/ 1 h 36"/>
                <a:gd name="T24" fmla="*/ 0 w 18"/>
                <a:gd name="T25" fmla="*/ 0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36"/>
                <a:gd name="T41" fmla="*/ 18 w 18"/>
                <a:gd name="T42" fmla="*/ 36 h 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36">
                  <a:moveTo>
                    <a:pt x="3" y="0"/>
                  </a:moveTo>
                  <a:lnTo>
                    <a:pt x="11" y="5"/>
                  </a:lnTo>
                  <a:lnTo>
                    <a:pt x="14" y="15"/>
                  </a:lnTo>
                  <a:lnTo>
                    <a:pt x="15" y="24"/>
                  </a:lnTo>
                  <a:lnTo>
                    <a:pt x="18" y="36"/>
                  </a:lnTo>
                  <a:lnTo>
                    <a:pt x="8" y="35"/>
                  </a:lnTo>
                  <a:lnTo>
                    <a:pt x="3" y="32"/>
                  </a:lnTo>
                  <a:lnTo>
                    <a:pt x="0" y="28"/>
                  </a:lnTo>
                  <a:lnTo>
                    <a:pt x="2" y="22"/>
                  </a:lnTo>
                  <a:lnTo>
                    <a:pt x="2" y="16"/>
                  </a:lnTo>
                  <a:lnTo>
                    <a:pt x="3" y="10"/>
                  </a:lnTo>
                  <a:lnTo>
                    <a:pt x="3" y="4"/>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773" name="Freeform 711"/>
            <p:cNvSpPr>
              <a:spLocks/>
            </p:cNvSpPr>
            <p:nvPr/>
          </p:nvSpPr>
          <p:spPr bwMode="auto">
            <a:xfrm>
              <a:off x="3460" y="12941"/>
              <a:ext cx="16" cy="8"/>
            </a:xfrm>
            <a:custGeom>
              <a:avLst/>
              <a:gdLst>
                <a:gd name="T0" fmla="*/ 0 w 49"/>
                <a:gd name="T1" fmla="*/ 1 h 16"/>
                <a:gd name="T2" fmla="*/ 0 w 49"/>
                <a:gd name="T3" fmla="*/ 1 h 16"/>
                <a:gd name="T4" fmla="*/ 0 w 49"/>
                <a:gd name="T5" fmla="*/ 1 h 16"/>
                <a:gd name="T6" fmla="*/ 0 w 49"/>
                <a:gd name="T7" fmla="*/ 1 h 16"/>
                <a:gd name="T8" fmla="*/ 0 w 49"/>
                <a:gd name="T9" fmla="*/ 1 h 16"/>
                <a:gd name="T10" fmla="*/ 0 w 49"/>
                <a:gd name="T11" fmla="*/ 0 h 16"/>
                <a:gd name="T12" fmla="*/ 0 w 49"/>
                <a:gd name="T13" fmla="*/ 0 h 16"/>
                <a:gd name="T14" fmla="*/ 0 w 49"/>
                <a:gd name="T15" fmla="*/ 0 h 16"/>
                <a:gd name="T16" fmla="*/ 0 w 49"/>
                <a:gd name="T17" fmla="*/ 1 h 16"/>
                <a:gd name="T18" fmla="*/ 0 w 49"/>
                <a:gd name="T19" fmla="*/ 1 h 16"/>
                <a:gd name="T20" fmla="*/ 0 w 49"/>
                <a:gd name="T21" fmla="*/ 1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9"/>
                <a:gd name="T34" fmla="*/ 0 h 16"/>
                <a:gd name="T35" fmla="*/ 49 w 49"/>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9" h="16">
                  <a:moveTo>
                    <a:pt x="49" y="6"/>
                  </a:moveTo>
                  <a:lnTo>
                    <a:pt x="44" y="16"/>
                  </a:lnTo>
                  <a:lnTo>
                    <a:pt x="0" y="16"/>
                  </a:lnTo>
                  <a:lnTo>
                    <a:pt x="0" y="9"/>
                  </a:lnTo>
                  <a:lnTo>
                    <a:pt x="5" y="5"/>
                  </a:lnTo>
                  <a:lnTo>
                    <a:pt x="9" y="0"/>
                  </a:lnTo>
                  <a:lnTo>
                    <a:pt x="18" y="0"/>
                  </a:lnTo>
                  <a:lnTo>
                    <a:pt x="25" y="0"/>
                  </a:lnTo>
                  <a:lnTo>
                    <a:pt x="33" y="1"/>
                  </a:lnTo>
                  <a:lnTo>
                    <a:pt x="40" y="2"/>
                  </a:lnTo>
                  <a:lnTo>
                    <a:pt x="49"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774" name="Freeform 712"/>
            <p:cNvSpPr>
              <a:spLocks/>
            </p:cNvSpPr>
            <p:nvPr/>
          </p:nvSpPr>
          <p:spPr bwMode="auto">
            <a:xfrm>
              <a:off x="3465" y="12921"/>
              <a:ext cx="14" cy="8"/>
            </a:xfrm>
            <a:custGeom>
              <a:avLst/>
              <a:gdLst>
                <a:gd name="T0" fmla="*/ 0 w 42"/>
                <a:gd name="T1" fmla="*/ 0 h 17"/>
                <a:gd name="T2" fmla="*/ 0 w 42"/>
                <a:gd name="T3" fmla="*/ 0 h 17"/>
                <a:gd name="T4" fmla="*/ 0 w 42"/>
                <a:gd name="T5" fmla="*/ 0 h 17"/>
                <a:gd name="T6" fmla="*/ 0 w 42"/>
                <a:gd name="T7" fmla="*/ 0 h 17"/>
                <a:gd name="T8" fmla="*/ 0 w 42"/>
                <a:gd name="T9" fmla="*/ 0 h 17"/>
                <a:gd name="T10" fmla="*/ 0 w 42"/>
                <a:gd name="T11" fmla="*/ 0 h 17"/>
                <a:gd name="T12" fmla="*/ 0 w 42"/>
                <a:gd name="T13" fmla="*/ 0 h 17"/>
                <a:gd name="T14" fmla="*/ 0 w 42"/>
                <a:gd name="T15" fmla="*/ 0 h 17"/>
                <a:gd name="T16" fmla="*/ 0 60000 65536"/>
                <a:gd name="T17" fmla="*/ 0 60000 65536"/>
                <a:gd name="T18" fmla="*/ 0 60000 65536"/>
                <a:gd name="T19" fmla="*/ 0 60000 65536"/>
                <a:gd name="T20" fmla="*/ 0 60000 65536"/>
                <a:gd name="T21" fmla="*/ 0 60000 65536"/>
                <a:gd name="T22" fmla="*/ 0 60000 65536"/>
                <a:gd name="T23" fmla="*/ 0 60000 65536"/>
                <a:gd name="T24" fmla="*/ 0 w 42"/>
                <a:gd name="T25" fmla="*/ 0 h 17"/>
                <a:gd name="T26" fmla="*/ 42 w 42"/>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 h="17">
                  <a:moveTo>
                    <a:pt x="23" y="0"/>
                  </a:moveTo>
                  <a:lnTo>
                    <a:pt x="42" y="0"/>
                  </a:lnTo>
                  <a:lnTo>
                    <a:pt x="38" y="17"/>
                  </a:lnTo>
                  <a:lnTo>
                    <a:pt x="1" y="17"/>
                  </a:lnTo>
                  <a:lnTo>
                    <a:pt x="0" y="7"/>
                  </a:lnTo>
                  <a:lnTo>
                    <a:pt x="5" y="3"/>
                  </a:lnTo>
                  <a:lnTo>
                    <a:pt x="13" y="0"/>
                  </a:lnTo>
                  <a:lnTo>
                    <a:pt x="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775" name="Freeform 713"/>
            <p:cNvSpPr>
              <a:spLocks/>
            </p:cNvSpPr>
            <p:nvPr/>
          </p:nvSpPr>
          <p:spPr bwMode="auto">
            <a:xfrm>
              <a:off x="3450" y="13054"/>
              <a:ext cx="5" cy="14"/>
            </a:xfrm>
            <a:custGeom>
              <a:avLst/>
              <a:gdLst>
                <a:gd name="T0" fmla="*/ 0 w 14"/>
                <a:gd name="T1" fmla="*/ 0 h 28"/>
                <a:gd name="T2" fmla="*/ 0 w 14"/>
                <a:gd name="T3" fmla="*/ 0 h 28"/>
                <a:gd name="T4" fmla="*/ 0 w 14"/>
                <a:gd name="T5" fmla="*/ 1 h 28"/>
                <a:gd name="T6" fmla="*/ 0 w 14"/>
                <a:gd name="T7" fmla="*/ 1 h 28"/>
                <a:gd name="T8" fmla="*/ 0 w 14"/>
                <a:gd name="T9" fmla="*/ 1 h 28"/>
                <a:gd name="T10" fmla="*/ 0 w 14"/>
                <a:gd name="T11" fmla="*/ 1 h 28"/>
                <a:gd name="T12" fmla="*/ 0 w 14"/>
                <a:gd name="T13" fmla="*/ 1 h 28"/>
                <a:gd name="T14" fmla="*/ 0 w 14"/>
                <a:gd name="T15" fmla="*/ 0 h 28"/>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28"/>
                <a:gd name="T26" fmla="*/ 14 w 1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28">
                  <a:moveTo>
                    <a:pt x="11" y="0"/>
                  </a:moveTo>
                  <a:lnTo>
                    <a:pt x="14" y="0"/>
                  </a:lnTo>
                  <a:lnTo>
                    <a:pt x="7" y="28"/>
                  </a:lnTo>
                  <a:lnTo>
                    <a:pt x="0" y="28"/>
                  </a:lnTo>
                  <a:lnTo>
                    <a:pt x="1" y="18"/>
                  </a:lnTo>
                  <a:lnTo>
                    <a:pt x="3" y="11"/>
                  </a:lnTo>
                  <a:lnTo>
                    <a:pt x="4" y="4"/>
                  </a:lnTo>
                  <a:lnTo>
                    <a:pt x="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776" name="Freeform 714"/>
            <p:cNvSpPr>
              <a:spLocks/>
            </p:cNvSpPr>
            <p:nvPr/>
          </p:nvSpPr>
          <p:spPr bwMode="auto">
            <a:xfrm>
              <a:off x="3456" y="13026"/>
              <a:ext cx="9" cy="13"/>
            </a:xfrm>
            <a:custGeom>
              <a:avLst/>
              <a:gdLst>
                <a:gd name="T0" fmla="*/ 0 w 26"/>
                <a:gd name="T1" fmla="*/ 1 h 25"/>
                <a:gd name="T2" fmla="*/ 0 w 26"/>
                <a:gd name="T3" fmla="*/ 1 h 25"/>
                <a:gd name="T4" fmla="*/ 0 w 26"/>
                <a:gd name="T5" fmla="*/ 1 h 25"/>
                <a:gd name="T6" fmla="*/ 0 w 26"/>
                <a:gd name="T7" fmla="*/ 1 h 25"/>
                <a:gd name="T8" fmla="*/ 0 w 26"/>
                <a:gd name="T9" fmla="*/ 1 h 25"/>
                <a:gd name="T10" fmla="*/ 0 w 26"/>
                <a:gd name="T11" fmla="*/ 1 h 25"/>
                <a:gd name="T12" fmla="*/ 0 w 26"/>
                <a:gd name="T13" fmla="*/ 1 h 25"/>
                <a:gd name="T14" fmla="*/ 0 w 26"/>
                <a:gd name="T15" fmla="*/ 1 h 25"/>
                <a:gd name="T16" fmla="*/ 0 w 26"/>
                <a:gd name="T17" fmla="*/ 1 h 25"/>
                <a:gd name="T18" fmla="*/ 0 w 26"/>
                <a:gd name="T19" fmla="*/ 1 h 25"/>
                <a:gd name="T20" fmla="*/ 0 w 26"/>
                <a:gd name="T21" fmla="*/ 1 h 25"/>
                <a:gd name="T22" fmla="*/ 0 w 26"/>
                <a:gd name="T23" fmla="*/ 1 h 25"/>
                <a:gd name="T24" fmla="*/ 0 w 26"/>
                <a:gd name="T25" fmla="*/ 1 h 25"/>
                <a:gd name="T26" fmla="*/ 0 w 26"/>
                <a:gd name="T27" fmla="*/ 0 h 25"/>
                <a:gd name="T28" fmla="*/ 0 w 26"/>
                <a:gd name="T29" fmla="*/ 1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25"/>
                <a:gd name="T47" fmla="*/ 26 w 26"/>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25">
                  <a:moveTo>
                    <a:pt x="26" y="2"/>
                  </a:moveTo>
                  <a:lnTo>
                    <a:pt x="20" y="4"/>
                  </a:lnTo>
                  <a:lnTo>
                    <a:pt x="19" y="8"/>
                  </a:lnTo>
                  <a:lnTo>
                    <a:pt x="17" y="14"/>
                  </a:lnTo>
                  <a:lnTo>
                    <a:pt x="17" y="19"/>
                  </a:lnTo>
                  <a:lnTo>
                    <a:pt x="14" y="22"/>
                  </a:lnTo>
                  <a:lnTo>
                    <a:pt x="13" y="25"/>
                  </a:lnTo>
                  <a:lnTo>
                    <a:pt x="7" y="25"/>
                  </a:lnTo>
                  <a:lnTo>
                    <a:pt x="0" y="24"/>
                  </a:lnTo>
                  <a:lnTo>
                    <a:pt x="6" y="17"/>
                  </a:lnTo>
                  <a:lnTo>
                    <a:pt x="9" y="8"/>
                  </a:lnTo>
                  <a:lnTo>
                    <a:pt x="9" y="4"/>
                  </a:lnTo>
                  <a:lnTo>
                    <a:pt x="13" y="2"/>
                  </a:lnTo>
                  <a:lnTo>
                    <a:pt x="17" y="0"/>
                  </a:lnTo>
                  <a:lnTo>
                    <a:pt x="2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777" name="Freeform 715"/>
            <p:cNvSpPr>
              <a:spLocks/>
            </p:cNvSpPr>
            <p:nvPr/>
          </p:nvSpPr>
          <p:spPr bwMode="auto">
            <a:xfrm>
              <a:off x="3467" y="12995"/>
              <a:ext cx="10" cy="8"/>
            </a:xfrm>
            <a:custGeom>
              <a:avLst/>
              <a:gdLst>
                <a:gd name="T0" fmla="*/ 0 w 30"/>
                <a:gd name="T1" fmla="*/ 0 h 17"/>
                <a:gd name="T2" fmla="*/ 0 w 30"/>
                <a:gd name="T3" fmla="*/ 0 h 17"/>
                <a:gd name="T4" fmla="*/ 0 w 30"/>
                <a:gd name="T5" fmla="*/ 0 h 17"/>
                <a:gd name="T6" fmla="*/ 0 w 30"/>
                <a:gd name="T7" fmla="*/ 0 h 17"/>
                <a:gd name="T8" fmla="*/ 0 w 30"/>
                <a:gd name="T9" fmla="*/ 0 h 17"/>
                <a:gd name="T10" fmla="*/ 0 w 30"/>
                <a:gd name="T11" fmla="*/ 0 h 17"/>
                <a:gd name="T12" fmla="*/ 0 w 30"/>
                <a:gd name="T13" fmla="*/ 0 h 17"/>
                <a:gd name="T14" fmla="*/ 0 w 30"/>
                <a:gd name="T15" fmla="*/ 0 h 17"/>
                <a:gd name="T16" fmla="*/ 0 w 30"/>
                <a:gd name="T17" fmla="*/ 0 h 17"/>
                <a:gd name="T18" fmla="*/ 0 w 30"/>
                <a:gd name="T19" fmla="*/ 0 h 17"/>
                <a:gd name="T20" fmla="*/ 0 w 30"/>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
                <a:gd name="T34" fmla="*/ 0 h 17"/>
                <a:gd name="T35" fmla="*/ 30 w 30"/>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 h="17">
                  <a:moveTo>
                    <a:pt x="30" y="0"/>
                  </a:moveTo>
                  <a:lnTo>
                    <a:pt x="28" y="5"/>
                  </a:lnTo>
                  <a:lnTo>
                    <a:pt x="27" y="9"/>
                  </a:lnTo>
                  <a:lnTo>
                    <a:pt x="22" y="10"/>
                  </a:lnTo>
                  <a:lnTo>
                    <a:pt x="19" y="12"/>
                  </a:lnTo>
                  <a:lnTo>
                    <a:pt x="9" y="13"/>
                  </a:lnTo>
                  <a:lnTo>
                    <a:pt x="0" y="17"/>
                  </a:lnTo>
                  <a:lnTo>
                    <a:pt x="2" y="9"/>
                  </a:lnTo>
                  <a:lnTo>
                    <a:pt x="8" y="4"/>
                  </a:lnTo>
                  <a:lnTo>
                    <a:pt x="16" y="0"/>
                  </a:lnTo>
                  <a:lnTo>
                    <a:pt x="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778" name="Freeform 716"/>
            <p:cNvSpPr>
              <a:spLocks/>
            </p:cNvSpPr>
            <p:nvPr/>
          </p:nvSpPr>
          <p:spPr bwMode="auto">
            <a:xfrm>
              <a:off x="3476" y="12977"/>
              <a:ext cx="8" cy="3"/>
            </a:xfrm>
            <a:custGeom>
              <a:avLst/>
              <a:gdLst>
                <a:gd name="T0" fmla="*/ 0 w 22"/>
                <a:gd name="T1" fmla="*/ 0 h 6"/>
                <a:gd name="T2" fmla="*/ 0 w 22"/>
                <a:gd name="T3" fmla="*/ 1 h 6"/>
                <a:gd name="T4" fmla="*/ 0 w 22"/>
                <a:gd name="T5" fmla="*/ 1 h 6"/>
                <a:gd name="T6" fmla="*/ 0 w 22"/>
                <a:gd name="T7" fmla="*/ 0 h 6"/>
                <a:gd name="T8" fmla="*/ 0 w 22"/>
                <a:gd name="T9" fmla="*/ 0 h 6"/>
                <a:gd name="T10" fmla="*/ 0 60000 65536"/>
                <a:gd name="T11" fmla="*/ 0 60000 65536"/>
                <a:gd name="T12" fmla="*/ 0 60000 65536"/>
                <a:gd name="T13" fmla="*/ 0 60000 65536"/>
                <a:gd name="T14" fmla="*/ 0 60000 65536"/>
                <a:gd name="T15" fmla="*/ 0 w 22"/>
                <a:gd name="T16" fmla="*/ 0 h 6"/>
                <a:gd name="T17" fmla="*/ 22 w 22"/>
                <a:gd name="T18" fmla="*/ 6 h 6"/>
              </a:gdLst>
              <a:ahLst/>
              <a:cxnLst>
                <a:cxn ang="T10">
                  <a:pos x="T0" y="T1"/>
                </a:cxn>
                <a:cxn ang="T11">
                  <a:pos x="T2" y="T3"/>
                </a:cxn>
                <a:cxn ang="T12">
                  <a:pos x="T4" y="T5"/>
                </a:cxn>
                <a:cxn ang="T13">
                  <a:pos x="T6" y="T7"/>
                </a:cxn>
                <a:cxn ang="T14">
                  <a:pos x="T8" y="T9"/>
                </a:cxn>
              </a:cxnLst>
              <a:rect l="T15" t="T16" r="T17" b="T18"/>
              <a:pathLst>
                <a:path w="22" h="6">
                  <a:moveTo>
                    <a:pt x="22" y="0"/>
                  </a:moveTo>
                  <a:lnTo>
                    <a:pt x="17" y="6"/>
                  </a:lnTo>
                  <a:lnTo>
                    <a:pt x="0" y="6"/>
                  </a:lnTo>
                  <a:lnTo>
                    <a:pt x="0" y="0"/>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779" name="Freeform 717"/>
            <p:cNvSpPr>
              <a:spLocks/>
            </p:cNvSpPr>
            <p:nvPr/>
          </p:nvSpPr>
          <p:spPr bwMode="auto">
            <a:xfrm>
              <a:off x="3485" y="12945"/>
              <a:ext cx="13" cy="9"/>
            </a:xfrm>
            <a:custGeom>
              <a:avLst/>
              <a:gdLst>
                <a:gd name="T0" fmla="*/ 0 w 40"/>
                <a:gd name="T1" fmla="*/ 0 h 19"/>
                <a:gd name="T2" fmla="*/ 0 w 40"/>
                <a:gd name="T3" fmla="*/ 0 h 19"/>
                <a:gd name="T4" fmla="*/ 0 w 40"/>
                <a:gd name="T5" fmla="*/ 0 h 19"/>
                <a:gd name="T6" fmla="*/ 0 w 40"/>
                <a:gd name="T7" fmla="*/ 0 h 19"/>
                <a:gd name="T8" fmla="*/ 0 w 40"/>
                <a:gd name="T9" fmla="*/ 0 h 19"/>
                <a:gd name="T10" fmla="*/ 0 w 40"/>
                <a:gd name="T11" fmla="*/ 0 h 19"/>
                <a:gd name="T12" fmla="*/ 0 w 40"/>
                <a:gd name="T13" fmla="*/ 0 h 19"/>
                <a:gd name="T14" fmla="*/ 0 w 40"/>
                <a:gd name="T15" fmla="*/ 0 h 19"/>
                <a:gd name="T16" fmla="*/ 0 w 40"/>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19"/>
                <a:gd name="T29" fmla="*/ 40 w 40"/>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19">
                  <a:moveTo>
                    <a:pt x="40" y="3"/>
                  </a:moveTo>
                  <a:lnTo>
                    <a:pt x="30" y="19"/>
                  </a:lnTo>
                  <a:lnTo>
                    <a:pt x="19" y="18"/>
                  </a:lnTo>
                  <a:lnTo>
                    <a:pt x="7" y="16"/>
                  </a:lnTo>
                  <a:lnTo>
                    <a:pt x="1" y="13"/>
                  </a:lnTo>
                  <a:lnTo>
                    <a:pt x="0" y="10"/>
                  </a:lnTo>
                  <a:lnTo>
                    <a:pt x="0" y="5"/>
                  </a:lnTo>
                  <a:lnTo>
                    <a:pt x="4" y="0"/>
                  </a:lnTo>
                  <a:lnTo>
                    <a:pt x="4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780" name="Freeform 718"/>
            <p:cNvSpPr>
              <a:spLocks/>
            </p:cNvSpPr>
            <p:nvPr/>
          </p:nvSpPr>
          <p:spPr bwMode="auto">
            <a:xfrm>
              <a:off x="3492" y="12882"/>
              <a:ext cx="9" cy="15"/>
            </a:xfrm>
            <a:custGeom>
              <a:avLst/>
              <a:gdLst>
                <a:gd name="T0" fmla="*/ 0 w 26"/>
                <a:gd name="T1" fmla="*/ 1 h 29"/>
                <a:gd name="T2" fmla="*/ 0 w 26"/>
                <a:gd name="T3" fmla="*/ 0 h 29"/>
                <a:gd name="T4" fmla="*/ 0 w 26"/>
                <a:gd name="T5" fmla="*/ 1 h 29"/>
                <a:gd name="T6" fmla="*/ 0 w 26"/>
                <a:gd name="T7" fmla="*/ 1 h 29"/>
                <a:gd name="T8" fmla="*/ 0 w 26"/>
                <a:gd name="T9" fmla="*/ 1 h 29"/>
                <a:gd name="T10" fmla="*/ 0 w 26"/>
                <a:gd name="T11" fmla="*/ 1 h 29"/>
                <a:gd name="T12" fmla="*/ 0 w 26"/>
                <a:gd name="T13" fmla="*/ 1 h 29"/>
                <a:gd name="T14" fmla="*/ 0 w 26"/>
                <a:gd name="T15" fmla="*/ 1 h 29"/>
                <a:gd name="T16" fmla="*/ 0 w 26"/>
                <a:gd name="T17" fmla="*/ 1 h 29"/>
                <a:gd name="T18" fmla="*/ 0 w 26"/>
                <a:gd name="T19" fmla="*/ 1 h 29"/>
                <a:gd name="T20" fmla="*/ 0 w 26"/>
                <a:gd name="T21" fmla="*/ 1 h 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
                <a:gd name="T34" fmla="*/ 0 h 29"/>
                <a:gd name="T35" fmla="*/ 26 w 26"/>
                <a:gd name="T36" fmla="*/ 29 h 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 h="29">
                  <a:moveTo>
                    <a:pt x="10" y="2"/>
                  </a:moveTo>
                  <a:lnTo>
                    <a:pt x="17" y="0"/>
                  </a:lnTo>
                  <a:lnTo>
                    <a:pt x="23" y="2"/>
                  </a:lnTo>
                  <a:lnTo>
                    <a:pt x="23" y="5"/>
                  </a:lnTo>
                  <a:lnTo>
                    <a:pt x="25" y="10"/>
                  </a:lnTo>
                  <a:lnTo>
                    <a:pt x="22" y="15"/>
                  </a:lnTo>
                  <a:lnTo>
                    <a:pt x="22" y="20"/>
                  </a:lnTo>
                  <a:lnTo>
                    <a:pt x="22" y="25"/>
                  </a:lnTo>
                  <a:lnTo>
                    <a:pt x="26" y="29"/>
                  </a:lnTo>
                  <a:lnTo>
                    <a:pt x="0" y="29"/>
                  </a:lnTo>
                  <a:lnTo>
                    <a:pt x="1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781" name="Freeform 719"/>
            <p:cNvSpPr>
              <a:spLocks/>
            </p:cNvSpPr>
            <p:nvPr/>
          </p:nvSpPr>
          <p:spPr bwMode="auto">
            <a:xfrm>
              <a:off x="3489" y="12914"/>
              <a:ext cx="15" cy="12"/>
            </a:xfrm>
            <a:custGeom>
              <a:avLst/>
              <a:gdLst>
                <a:gd name="T0" fmla="*/ 0 w 43"/>
                <a:gd name="T1" fmla="*/ 0 h 25"/>
                <a:gd name="T2" fmla="*/ 0 w 43"/>
                <a:gd name="T3" fmla="*/ 0 h 25"/>
                <a:gd name="T4" fmla="*/ 0 w 43"/>
                <a:gd name="T5" fmla="*/ 0 h 25"/>
                <a:gd name="T6" fmla="*/ 0 w 43"/>
                <a:gd name="T7" fmla="*/ 0 h 25"/>
                <a:gd name="T8" fmla="*/ 0 w 43"/>
                <a:gd name="T9" fmla="*/ 0 h 25"/>
                <a:gd name="T10" fmla="*/ 0 w 43"/>
                <a:gd name="T11" fmla="*/ 0 h 25"/>
                <a:gd name="T12" fmla="*/ 0 w 43"/>
                <a:gd name="T13" fmla="*/ 0 h 25"/>
                <a:gd name="T14" fmla="*/ 0 w 43"/>
                <a:gd name="T15" fmla="*/ 0 h 25"/>
                <a:gd name="T16" fmla="*/ 0 w 43"/>
                <a:gd name="T17" fmla="*/ 0 h 25"/>
                <a:gd name="T18" fmla="*/ 0 w 43"/>
                <a:gd name="T19" fmla="*/ 0 h 25"/>
                <a:gd name="T20" fmla="*/ 0 w 43"/>
                <a:gd name="T21" fmla="*/ 0 h 25"/>
                <a:gd name="T22" fmla="*/ 0 w 43"/>
                <a:gd name="T23" fmla="*/ 0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25"/>
                <a:gd name="T38" fmla="*/ 43 w 4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25">
                  <a:moveTo>
                    <a:pt x="35" y="0"/>
                  </a:moveTo>
                  <a:lnTo>
                    <a:pt x="43" y="0"/>
                  </a:lnTo>
                  <a:lnTo>
                    <a:pt x="38" y="25"/>
                  </a:lnTo>
                  <a:lnTo>
                    <a:pt x="2" y="25"/>
                  </a:lnTo>
                  <a:lnTo>
                    <a:pt x="0" y="16"/>
                  </a:lnTo>
                  <a:lnTo>
                    <a:pt x="0" y="12"/>
                  </a:lnTo>
                  <a:lnTo>
                    <a:pt x="3" y="8"/>
                  </a:lnTo>
                  <a:lnTo>
                    <a:pt x="7" y="6"/>
                  </a:lnTo>
                  <a:lnTo>
                    <a:pt x="12" y="4"/>
                  </a:lnTo>
                  <a:lnTo>
                    <a:pt x="19" y="2"/>
                  </a:lnTo>
                  <a:lnTo>
                    <a:pt x="26" y="1"/>
                  </a:lnTo>
                  <a:lnTo>
                    <a:pt x="3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782" name="Freeform 720"/>
            <p:cNvSpPr>
              <a:spLocks/>
            </p:cNvSpPr>
            <p:nvPr/>
          </p:nvSpPr>
          <p:spPr bwMode="auto">
            <a:xfrm>
              <a:off x="3487" y="13018"/>
              <a:ext cx="8" cy="11"/>
            </a:xfrm>
            <a:custGeom>
              <a:avLst/>
              <a:gdLst>
                <a:gd name="T0" fmla="*/ 0 w 22"/>
                <a:gd name="T1" fmla="*/ 1 h 21"/>
                <a:gd name="T2" fmla="*/ 0 w 22"/>
                <a:gd name="T3" fmla="*/ 1 h 21"/>
                <a:gd name="T4" fmla="*/ 0 w 22"/>
                <a:gd name="T5" fmla="*/ 0 h 21"/>
                <a:gd name="T6" fmla="*/ 0 w 22"/>
                <a:gd name="T7" fmla="*/ 1 h 21"/>
                <a:gd name="T8" fmla="*/ 0 w 22"/>
                <a:gd name="T9" fmla="*/ 1 h 21"/>
                <a:gd name="T10" fmla="*/ 0 w 22"/>
                <a:gd name="T11" fmla="*/ 1 h 21"/>
                <a:gd name="T12" fmla="*/ 0 w 22"/>
                <a:gd name="T13" fmla="*/ 1 h 21"/>
                <a:gd name="T14" fmla="*/ 0 w 22"/>
                <a:gd name="T15" fmla="*/ 1 h 21"/>
                <a:gd name="T16" fmla="*/ 0 w 22"/>
                <a:gd name="T17" fmla="*/ 1 h 21"/>
                <a:gd name="T18" fmla="*/ 0 w 22"/>
                <a:gd name="T19" fmla="*/ 1 h 21"/>
                <a:gd name="T20" fmla="*/ 0 w 22"/>
                <a:gd name="T21" fmla="*/ 1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21"/>
                <a:gd name="T35" fmla="*/ 22 w 22"/>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21">
                  <a:moveTo>
                    <a:pt x="8" y="2"/>
                  </a:moveTo>
                  <a:lnTo>
                    <a:pt x="15" y="1"/>
                  </a:lnTo>
                  <a:lnTo>
                    <a:pt x="22" y="0"/>
                  </a:lnTo>
                  <a:lnTo>
                    <a:pt x="19" y="5"/>
                  </a:lnTo>
                  <a:lnTo>
                    <a:pt x="16" y="13"/>
                  </a:lnTo>
                  <a:lnTo>
                    <a:pt x="9" y="18"/>
                  </a:lnTo>
                  <a:lnTo>
                    <a:pt x="0" y="21"/>
                  </a:lnTo>
                  <a:lnTo>
                    <a:pt x="5" y="17"/>
                  </a:lnTo>
                  <a:lnTo>
                    <a:pt x="6" y="12"/>
                  </a:lnTo>
                  <a:lnTo>
                    <a:pt x="5" y="6"/>
                  </a:lnTo>
                  <a:lnTo>
                    <a:pt x="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783" name="Freeform 721"/>
            <p:cNvSpPr>
              <a:spLocks/>
            </p:cNvSpPr>
            <p:nvPr/>
          </p:nvSpPr>
          <p:spPr bwMode="auto">
            <a:xfrm>
              <a:off x="3498" y="12979"/>
              <a:ext cx="8" cy="12"/>
            </a:xfrm>
            <a:custGeom>
              <a:avLst/>
              <a:gdLst>
                <a:gd name="T0" fmla="*/ 0 w 24"/>
                <a:gd name="T1" fmla="*/ 0 h 24"/>
                <a:gd name="T2" fmla="*/ 0 w 24"/>
                <a:gd name="T3" fmla="*/ 0 h 24"/>
                <a:gd name="T4" fmla="*/ 0 w 24"/>
                <a:gd name="T5" fmla="*/ 1 h 24"/>
                <a:gd name="T6" fmla="*/ 0 w 24"/>
                <a:gd name="T7" fmla="*/ 1 h 24"/>
                <a:gd name="T8" fmla="*/ 0 w 24"/>
                <a:gd name="T9" fmla="*/ 1 h 24"/>
                <a:gd name="T10" fmla="*/ 0 w 24"/>
                <a:gd name="T11" fmla="*/ 1 h 24"/>
                <a:gd name="T12" fmla="*/ 0 w 24"/>
                <a:gd name="T13" fmla="*/ 1 h 24"/>
                <a:gd name="T14" fmla="*/ 0 w 24"/>
                <a:gd name="T15" fmla="*/ 1 h 24"/>
                <a:gd name="T16" fmla="*/ 0 w 24"/>
                <a:gd name="T17" fmla="*/ 1 h 24"/>
                <a:gd name="T18" fmla="*/ 0 w 24"/>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24"/>
                <a:gd name="T32" fmla="*/ 24 w 24"/>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24">
                  <a:moveTo>
                    <a:pt x="17" y="0"/>
                  </a:moveTo>
                  <a:lnTo>
                    <a:pt x="24" y="0"/>
                  </a:lnTo>
                  <a:lnTo>
                    <a:pt x="22" y="8"/>
                  </a:lnTo>
                  <a:lnTo>
                    <a:pt x="18" y="17"/>
                  </a:lnTo>
                  <a:lnTo>
                    <a:pt x="11" y="22"/>
                  </a:lnTo>
                  <a:lnTo>
                    <a:pt x="0" y="24"/>
                  </a:lnTo>
                  <a:lnTo>
                    <a:pt x="3" y="18"/>
                  </a:lnTo>
                  <a:lnTo>
                    <a:pt x="5" y="11"/>
                  </a:lnTo>
                  <a:lnTo>
                    <a:pt x="8" y="4"/>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784" name="Freeform 722"/>
            <p:cNvSpPr>
              <a:spLocks/>
            </p:cNvSpPr>
            <p:nvPr/>
          </p:nvSpPr>
          <p:spPr bwMode="auto">
            <a:xfrm>
              <a:off x="3507" y="12948"/>
              <a:ext cx="9" cy="10"/>
            </a:xfrm>
            <a:custGeom>
              <a:avLst/>
              <a:gdLst>
                <a:gd name="T0" fmla="*/ 0 w 26"/>
                <a:gd name="T1" fmla="*/ 0 h 20"/>
                <a:gd name="T2" fmla="*/ 0 w 26"/>
                <a:gd name="T3" fmla="*/ 1 h 20"/>
                <a:gd name="T4" fmla="*/ 0 w 26"/>
                <a:gd name="T5" fmla="*/ 1 h 20"/>
                <a:gd name="T6" fmla="*/ 0 w 26"/>
                <a:gd name="T7" fmla="*/ 1 h 20"/>
                <a:gd name="T8" fmla="*/ 0 w 26"/>
                <a:gd name="T9" fmla="*/ 1 h 20"/>
                <a:gd name="T10" fmla="*/ 0 w 26"/>
                <a:gd name="T11" fmla="*/ 1 h 20"/>
                <a:gd name="T12" fmla="*/ 0 w 26"/>
                <a:gd name="T13" fmla="*/ 1 h 20"/>
                <a:gd name="T14" fmla="*/ 0 w 26"/>
                <a:gd name="T15" fmla="*/ 0 h 20"/>
                <a:gd name="T16" fmla="*/ 0 w 26"/>
                <a:gd name="T17" fmla="*/ 0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0"/>
                <a:gd name="T29" fmla="*/ 26 w 26"/>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0">
                  <a:moveTo>
                    <a:pt x="26" y="0"/>
                  </a:moveTo>
                  <a:lnTo>
                    <a:pt x="22" y="8"/>
                  </a:lnTo>
                  <a:lnTo>
                    <a:pt x="19" y="16"/>
                  </a:lnTo>
                  <a:lnTo>
                    <a:pt x="14" y="18"/>
                  </a:lnTo>
                  <a:lnTo>
                    <a:pt x="11" y="20"/>
                  </a:lnTo>
                  <a:lnTo>
                    <a:pt x="6" y="20"/>
                  </a:lnTo>
                  <a:lnTo>
                    <a:pt x="0" y="19"/>
                  </a:lnTo>
                  <a:lnTo>
                    <a:pt x="4" y="0"/>
                  </a:lnTo>
                  <a:lnTo>
                    <a:pt x="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785" name="Freeform 723"/>
            <p:cNvSpPr>
              <a:spLocks/>
            </p:cNvSpPr>
            <p:nvPr/>
          </p:nvSpPr>
          <p:spPr bwMode="auto">
            <a:xfrm>
              <a:off x="3511" y="12905"/>
              <a:ext cx="13" cy="24"/>
            </a:xfrm>
            <a:custGeom>
              <a:avLst/>
              <a:gdLst>
                <a:gd name="T0" fmla="*/ 0 w 41"/>
                <a:gd name="T1" fmla="*/ 1 h 48"/>
                <a:gd name="T2" fmla="*/ 0 w 41"/>
                <a:gd name="T3" fmla="*/ 1 h 48"/>
                <a:gd name="T4" fmla="*/ 0 w 41"/>
                <a:gd name="T5" fmla="*/ 1 h 48"/>
                <a:gd name="T6" fmla="*/ 0 w 41"/>
                <a:gd name="T7" fmla="*/ 1 h 48"/>
                <a:gd name="T8" fmla="*/ 0 w 41"/>
                <a:gd name="T9" fmla="*/ 1 h 48"/>
                <a:gd name="T10" fmla="*/ 0 w 41"/>
                <a:gd name="T11" fmla="*/ 1 h 48"/>
                <a:gd name="T12" fmla="*/ 0 w 41"/>
                <a:gd name="T13" fmla="*/ 1 h 48"/>
                <a:gd name="T14" fmla="*/ 0 w 41"/>
                <a:gd name="T15" fmla="*/ 1 h 48"/>
                <a:gd name="T16" fmla="*/ 0 w 41"/>
                <a:gd name="T17" fmla="*/ 1 h 48"/>
                <a:gd name="T18" fmla="*/ 0 w 41"/>
                <a:gd name="T19" fmla="*/ 0 h 48"/>
                <a:gd name="T20" fmla="*/ 0 w 41"/>
                <a:gd name="T21" fmla="*/ 1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
                <a:gd name="T34" fmla="*/ 0 h 48"/>
                <a:gd name="T35" fmla="*/ 41 w 41"/>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 h="48">
                  <a:moveTo>
                    <a:pt x="41" y="2"/>
                  </a:moveTo>
                  <a:lnTo>
                    <a:pt x="34" y="43"/>
                  </a:lnTo>
                  <a:lnTo>
                    <a:pt x="0" y="48"/>
                  </a:lnTo>
                  <a:lnTo>
                    <a:pt x="5" y="41"/>
                  </a:lnTo>
                  <a:lnTo>
                    <a:pt x="8" y="33"/>
                  </a:lnTo>
                  <a:lnTo>
                    <a:pt x="9" y="24"/>
                  </a:lnTo>
                  <a:lnTo>
                    <a:pt x="12" y="16"/>
                  </a:lnTo>
                  <a:lnTo>
                    <a:pt x="12" y="8"/>
                  </a:lnTo>
                  <a:lnTo>
                    <a:pt x="18" y="4"/>
                  </a:lnTo>
                  <a:lnTo>
                    <a:pt x="27" y="0"/>
                  </a:lnTo>
                  <a:lnTo>
                    <a:pt x="4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786" name="Freeform 724"/>
            <p:cNvSpPr>
              <a:spLocks/>
            </p:cNvSpPr>
            <p:nvPr/>
          </p:nvSpPr>
          <p:spPr bwMode="auto">
            <a:xfrm>
              <a:off x="3518" y="12883"/>
              <a:ext cx="10" cy="8"/>
            </a:xfrm>
            <a:custGeom>
              <a:avLst/>
              <a:gdLst>
                <a:gd name="T0" fmla="*/ 0 w 31"/>
                <a:gd name="T1" fmla="*/ 0 h 17"/>
                <a:gd name="T2" fmla="*/ 0 w 31"/>
                <a:gd name="T3" fmla="*/ 0 h 17"/>
                <a:gd name="T4" fmla="*/ 0 w 31"/>
                <a:gd name="T5" fmla="*/ 0 h 17"/>
                <a:gd name="T6" fmla="*/ 0 w 31"/>
                <a:gd name="T7" fmla="*/ 0 h 17"/>
                <a:gd name="T8" fmla="*/ 0 w 31"/>
                <a:gd name="T9" fmla="*/ 0 h 17"/>
                <a:gd name="T10" fmla="*/ 0 w 31"/>
                <a:gd name="T11" fmla="*/ 0 h 17"/>
                <a:gd name="T12" fmla="*/ 0 w 31"/>
                <a:gd name="T13" fmla="*/ 0 h 17"/>
                <a:gd name="T14" fmla="*/ 0 60000 65536"/>
                <a:gd name="T15" fmla="*/ 0 60000 65536"/>
                <a:gd name="T16" fmla="*/ 0 60000 65536"/>
                <a:gd name="T17" fmla="*/ 0 60000 65536"/>
                <a:gd name="T18" fmla="*/ 0 60000 65536"/>
                <a:gd name="T19" fmla="*/ 0 60000 65536"/>
                <a:gd name="T20" fmla="*/ 0 60000 65536"/>
                <a:gd name="T21" fmla="*/ 0 w 31"/>
                <a:gd name="T22" fmla="*/ 0 h 17"/>
                <a:gd name="T23" fmla="*/ 31 w 31"/>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7">
                  <a:moveTo>
                    <a:pt x="31" y="0"/>
                  </a:moveTo>
                  <a:lnTo>
                    <a:pt x="28" y="7"/>
                  </a:lnTo>
                  <a:lnTo>
                    <a:pt x="21" y="13"/>
                  </a:lnTo>
                  <a:lnTo>
                    <a:pt x="9" y="16"/>
                  </a:lnTo>
                  <a:lnTo>
                    <a:pt x="0" y="17"/>
                  </a:lnTo>
                  <a:lnTo>
                    <a:pt x="5" y="0"/>
                  </a:lnTo>
                  <a:lnTo>
                    <a:pt x="3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787" name="Freeform 725"/>
            <p:cNvSpPr>
              <a:spLocks/>
            </p:cNvSpPr>
            <p:nvPr/>
          </p:nvSpPr>
          <p:spPr bwMode="auto">
            <a:xfrm>
              <a:off x="3522" y="12850"/>
              <a:ext cx="5" cy="13"/>
            </a:xfrm>
            <a:custGeom>
              <a:avLst/>
              <a:gdLst>
                <a:gd name="T0" fmla="*/ 0 w 16"/>
                <a:gd name="T1" fmla="*/ 0 h 27"/>
                <a:gd name="T2" fmla="*/ 0 w 16"/>
                <a:gd name="T3" fmla="*/ 0 h 27"/>
                <a:gd name="T4" fmla="*/ 0 w 16"/>
                <a:gd name="T5" fmla="*/ 0 h 27"/>
                <a:gd name="T6" fmla="*/ 0 w 16"/>
                <a:gd name="T7" fmla="*/ 0 h 27"/>
                <a:gd name="T8" fmla="*/ 0 w 16"/>
                <a:gd name="T9" fmla="*/ 0 h 27"/>
                <a:gd name="T10" fmla="*/ 0 w 16"/>
                <a:gd name="T11" fmla="*/ 0 h 27"/>
                <a:gd name="T12" fmla="*/ 0 w 16"/>
                <a:gd name="T13" fmla="*/ 0 h 27"/>
                <a:gd name="T14" fmla="*/ 0 w 16"/>
                <a:gd name="T15" fmla="*/ 0 h 27"/>
                <a:gd name="T16" fmla="*/ 0 w 16"/>
                <a:gd name="T17" fmla="*/ 0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27"/>
                <a:gd name="T29" fmla="*/ 16 w 16"/>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27">
                  <a:moveTo>
                    <a:pt x="3" y="5"/>
                  </a:moveTo>
                  <a:lnTo>
                    <a:pt x="9" y="3"/>
                  </a:lnTo>
                  <a:lnTo>
                    <a:pt x="15" y="0"/>
                  </a:lnTo>
                  <a:lnTo>
                    <a:pt x="16" y="4"/>
                  </a:lnTo>
                  <a:lnTo>
                    <a:pt x="16" y="11"/>
                  </a:lnTo>
                  <a:lnTo>
                    <a:pt x="15" y="17"/>
                  </a:lnTo>
                  <a:lnTo>
                    <a:pt x="15" y="24"/>
                  </a:lnTo>
                  <a:lnTo>
                    <a:pt x="0" y="27"/>
                  </a:lnTo>
                  <a:lnTo>
                    <a:pt x="3"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788" name="Freeform 726"/>
            <p:cNvSpPr>
              <a:spLocks/>
            </p:cNvSpPr>
            <p:nvPr/>
          </p:nvSpPr>
          <p:spPr bwMode="auto">
            <a:xfrm>
              <a:off x="3506" y="13012"/>
              <a:ext cx="14" cy="25"/>
            </a:xfrm>
            <a:custGeom>
              <a:avLst/>
              <a:gdLst>
                <a:gd name="T0" fmla="*/ 0 w 41"/>
                <a:gd name="T1" fmla="*/ 0 h 49"/>
                <a:gd name="T2" fmla="*/ 0 w 41"/>
                <a:gd name="T3" fmla="*/ 1 h 49"/>
                <a:gd name="T4" fmla="*/ 0 w 41"/>
                <a:gd name="T5" fmla="*/ 1 h 49"/>
                <a:gd name="T6" fmla="*/ 0 w 41"/>
                <a:gd name="T7" fmla="*/ 1 h 49"/>
                <a:gd name="T8" fmla="*/ 0 w 41"/>
                <a:gd name="T9" fmla="*/ 1 h 49"/>
                <a:gd name="T10" fmla="*/ 0 w 41"/>
                <a:gd name="T11" fmla="*/ 1 h 49"/>
                <a:gd name="T12" fmla="*/ 0 w 41"/>
                <a:gd name="T13" fmla="*/ 1 h 49"/>
                <a:gd name="T14" fmla="*/ 0 w 41"/>
                <a:gd name="T15" fmla="*/ 1 h 49"/>
                <a:gd name="T16" fmla="*/ 0 w 41"/>
                <a:gd name="T17" fmla="*/ 1 h 49"/>
                <a:gd name="T18" fmla="*/ 0 w 41"/>
                <a:gd name="T19" fmla="*/ 1 h 49"/>
                <a:gd name="T20" fmla="*/ 0 w 41"/>
                <a:gd name="T21" fmla="*/ 1 h 49"/>
                <a:gd name="T22" fmla="*/ 0 w 41"/>
                <a:gd name="T23" fmla="*/ 1 h 49"/>
                <a:gd name="T24" fmla="*/ 0 w 41"/>
                <a:gd name="T25" fmla="*/ 1 h 49"/>
                <a:gd name="T26" fmla="*/ 0 w 41"/>
                <a:gd name="T27" fmla="*/ 1 h 49"/>
                <a:gd name="T28" fmla="*/ 0 w 41"/>
                <a:gd name="T29" fmla="*/ 1 h 49"/>
                <a:gd name="T30" fmla="*/ 0 w 41"/>
                <a:gd name="T31" fmla="*/ 1 h 49"/>
                <a:gd name="T32" fmla="*/ 0 w 41"/>
                <a:gd name="T33" fmla="*/ 0 h 49"/>
                <a:gd name="T34" fmla="*/ 0 w 41"/>
                <a:gd name="T35" fmla="*/ 0 h 4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49"/>
                <a:gd name="T56" fmla="*/ 41 w 41"/>
                <a:gd name="T57" fmla="*/ 49 h 4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49">
                  <a:moveTo>
                    <a:pt x="41" y="0"/>
                  </a:moveTo>
                  <a:lnTo>
                    <a:pt x="41" y="6"/>
                  </a:lnTo>
                  <a:lnTo>
                    <a:pt x="39" y="12"/>
                  </a:lnTo>
                  <a:lnTo>
                    <a:pt x="35" y="17"/>
                  </a:lnTo>
                  <a:lnTo>
                    <a:pt x="32" y="24"/>
                  </a:lnTo>
                  <a:lnTo>
                    <a:pt x="26" y="29"/>
                  </a:lnTo>
                  <a:lnTo>
                    <a:pt x="22" y="35"/>
                  </a:lnTo>
                  <a:lnTo>
                    <a:pt x="17" y="42"/>
                  </a:lnTo>
                  <a:lnTo>
                    <a:pt x="14" y="49"/>
                  </a:lnTo>
                  <a:lnTo>
                    <a:pt x="0" y="44"/>
                  </a:lnTo>
                  <a:lnTo>
                    <a:pt x="4" y="36"/>
                  </a:lnTo>
                  <a:lnTo>
                    <a:pt x="7" y="30"/>
                  </a:lnTo>
                  <a:lnTo>
                    <a:pt x="9" y="23"/>
                  </a:lnTo>
                  <a:lnTo>
                    <a:pt x="12" y="16"/>
                  </a:lnTo>
                  <a:lnTo>
                    <a:pt x="14" y="10"/>
                  </a:lnTo>
                  <a:lnTo>
                    <a:pt x="20" y="5"/>
                  </a:lnTo>
                  <a:lnTo>
                    <a:pt x="28" y="0"/>
                  </a:lnTo>
                  <a:lnTo>
                    <a:pt x="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789" name="Freeform 727"/>
            <p:cNvSpPr>
              <a:spLocks/>
            </p:cNvSpPr>
            <p:nvPr/>
          </p:nvSpPr>
          <p:spPr bwMode="auto">
            <a:xfrm>
              <a:off x="3518" y="12986"/>
              <a:ext cx="13" cy="11"/>
            </a:xfrm>
            <a:custGeom>
              <a:avLst/>
              <a:gdLst>
                <a:gd name="T0" fmla="*/ 0 w 38"/>
                <a:gd name="T1" fmla="*/ 0 h 24"/>
                <a:gd name="T2" fmla="*/ 0 w 38"/>
                <a:gd name="T3" fmla="*/ 0 h 24"/>
                <a:gd name="T4" fmla="*/ 0 w 38"/>
                <a:gd name="T5" fmla="*/ 0 h 24"/>
                <a:gd name="T6" fmla="*/ 0 w 38"/>
                <a:gd name="T7" fmla="*/ 0 h 24"/>
                <a:gd name="T8" fmla="*/ 0 w 38"/>
                <a:gd name="T9" fmla="*/ 0 h 24"/>
                <a:gd name="T10" fmla="*/ 0 w 38"/>
                <a:gd name="T11" fmla="*/ 0 h 24"/>
                <a:gd name="T12" fmla="*/ 0 w 38"/>
                <a:gd name="T13" fmla="*/ 0 h 24"/>
                <a:gd name="T14" fmla="*/ 0 w 38"/>
                <a:gd name="T15" fmla="*/ 0 h 24"/>
                <a:gd name="T16" fmla="*/ 0 w 38"/>
                <a:gd name="T17" fmla="*/ 0 h 24"/>
                <a:gd name="T18" fmla="*/ 0 w 38"/>
                <a:gd name="T19" fmla="*/ 0 h 24"/>
                <a:gd name="T20" fmla="*/ 0 w 38"/>
                <a:gd name="T21" fmla="*/ 0 h 24"/>
                <a:gd name="T22" fmla="*/ 0 w 38"/>
                <a:gd name="T23" fmla="*/ 0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
                <a:gd name="T37" fmla="*/ 0 h 24"/>
                <a:gd name="T38" fmla="*/ 38 w 38"/>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 h="24">
                  <a:moveTo>
                    <a:pt x="19" y="0"/>
                  </a:moveTo>
                  <a:lnTo>
                    <a:pt x="38" y="0"/>
                  </a:lnTo>
                  <a:lnTo>
                    <a:pt x="37" y="2"/>
                  </a:lnTo>
                  <a:lnTo>
                    <a:pt x="35" y="8"/>
                  </a:lnTo>
                  <a:lnTo>
                    <a:pt x="31" y="12"/>
                  </a:lnTo>
                  <a:lnTo>
                    <a:pt x="28" y="17"/>
                  </a:lnTo>
                  <a:lnTo>
                    <a:pt x="15" y="24"/>
                  </a:lnTo>
                  <a:lnTo>
                    <a:pt x="0" y="24"/>
                  </a:lnTo>
                  <a:lnTo>
                    <a:pt x="5" y="17"/>
                  </a:lnTo>
                  <a:lnTo>
                    <a:pt x="11" y="11"/>
                  </a:lnTo>
                  <a:lnTo>
                    <a:pt x="15" y="5"/>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790" name="Freeform 728"/>
            <p:cNvSpPr>
              <a:spLocks/>
            </p:cNvSpPr>
            <p:nvPr/>
          </p:nvSpPr>
          <p:spPr bwMode="auto">
            <a:xfrm>
              <a:off x="3527" y="12946"/>
              <a:ext cx="14" cy="20"/>
            </a:xfrm>
            <a:custGeom>
              <a:avLst/>
              <a:gdLst>
                <a:gd name="T0" fmla="*/ 0 w 41"/>
                <a:gd name="T1" fmla="*/ 1 h 39"/>
                <a:gd name="T2" fmla="*/ 0 w 41"/>
                <a:gd name="T3" fmla="*/ 1 h 39"/>
                <a:gd name="T4" fmla="*/ 0 w 41"/>
                <a:gd name="T5" fmla="*/ 1 h 39"/>
                <a:gd name="T6" fmla="*/ 0 w 41"/>
                <a:gd name="T7" fmla="*/ 1 h 39"/>
                <a:gd name="T8" fmla="*/ 0 w 41"/>
                <a:gd name="T9" fmla="*/ 0 h 39"/>
                <a:gd name="T10" fmla="*/ 0 w 41"/>
                <a:gd name="T11" fmla="*/ 1 h 39"/>
                <a:gd name="T12" fmla="*/ 0 w 41"/>
                <a:gd name="T13" fmla="*/ 1 h 39"/>
                <a:gd name="T14" fmla="*/ 0 w 41"/>
                <a:gd name="T15" fmla="*/ 1 h 39"/>
                <a:gd name="T16" fmla="*/ 0 w 41"/>
                <a:gd name="T17" fmla="*/ 1 h 39"/>
                <a:gd name="T18" fmla="*/ 0 w 41"/>
                <a:gd name="T19" fmla="*/ 1 h 39"/>
                <a:gd name="T20" fmla="*/ 0 w 41"/>
                <a:gd name="T21" fmla="*/ 1 h 39"/>
                <a:gd name="T22" fmla="*/ 0 w 41"/>
                <a:gd name="T23" fmla="*/ 1 h 39"/>
                <a:gd name="T24" fmla="*/ 0 w 41"/>
                <a:gd name="T25" fmla="*/ 1 h 39"/>
                <a:gd name="T26" fmla="*/ 0 w 41"/>
                <a:gd name="T27" fmla="*/ 1 h 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
                <a:gd name="T43" fmla="*/ 0 h 39"/>
                <a:gd name="T44" fmla="*/ 41 w 41"/>
                <a:gd name="T45" fmla="*/ 39 h 3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 h="39">
                  <a:moveTo>
                    <a:pt x="7" y="2"/>
                  </a:moveTo>
                  <a:lnTo>
                    <a:pt x="16" y="2"/>
                  </a:lnTo>
                  <a:lnTo>
                    <a:pt x="25" y="3"/>
                  </a:lnTo>
                  <a:lnTo>
                    <a:pt x="32" y="3"/>
                  </a:lnTo>
                  <a:lnTo>
                    <a:pt x="41" y="0"/>
                  </a:lnTo>
                  <a:lnTo>
                    <a:pt x="33" y="37"/>
                  </a:lnTo>
                  <a:lnTo>
                    <a:pt x="19" y="39"/>
                  </a:lnTo>
                  <a:lnTo>
                    <a:pt x="10" y="38"/>
                  </a:lnTo>
                  <a:lnTo>
                    <a:pt x="4" y="35"/>
                  </a:lnTo>
                  <a:lnTo>
                    <a:pt x="1" y="30"/>
                  </a:lnTo>
                  <a:lnTo>
                    <a:pt x="0" y="22"/>
                  </a:lnTo>
                  <a:lnTo>
                    <a:pt x="0" y="15"/>
                  </a:lnTo>
                  <a:lnTo>
                    <a:pt x="3" y="7"/>
                  </a:lnTo>
                  <a:lnTo>
                    <a:pt x="7"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791" name="Freeform 729"/>
            <p:cNvSpPr>
              <a:spLocks/>
            </p:cNvSpPr>
            <p:nvPr/>
          </p:nvSpPr>
          <p:spPr bwMode="auto">
            <a:xfrm>
              <a:off x="3532" y="12919"/>
              <a:ext cx="15" cy="10"/>
            </a:xfrm>
            <a:custGeom>
              <a:avLst/>
              <a:gdLst>
                <a:gd name="T0" fmla="*/ 0 w 46"/>
                <a:gd name="T1" fmla="*/ 0 h 19"/>
                <a:gd name="T2" fmla="*/ 0 w 46"/>
                <a:gd name="T3" fmla="*/ 1 h 19"/>
                <a:gd name="T4" fmla="*/ 0 w 46"/>
                <a:gd name="T5" fmla="*/ 1 h 19"/>
                <a:gd name="T6" fmla="*/ 0 w 46"/>
                <a:gd name="T7" fmla="*/ 1 h 19"/>
                <a:gd name="T8" fmla="*/ 0 w 46"/>
                <a:gd name="T9" fmla="*/ 0 h 19"/>
                <a:gd name="T10" fmla="*/ 0 60000 65536"/>
                <a:gd name="T11" fmla="*/ 0 60000 65536"/>
                <a:gd name="T12" fmla="*/ 0 60000 65536"/>
                <a:gd name="T13" fmla="*/ 0 60000 65536"/>
                <a:gd name="T14" fmla="*/ 0 60000 65536"/>
                <a:gd name="T15" fmla="*/ 0 w 46"/>
                <a:gd name="T16" fmla="*/ 0 h 19"/>
                <a:gd name="T17" fmla="*/ 46 w 46"/>
                <a:gd name="T18" fmla="*/ 19 h 19"/>
              </a:gdLst>
              <a:ahLst/>
              <a:cxnLst>
                <a:cxn ang="T10">
                  <a:pos x="T0" y="T1"/>
                </a:cxn>
                <a:cxn ang="T11">
                  <a:pos x="T2" y="T3"/>
                </a:cxn>
                <a:cxn ang="T12">
                  <a:pos x="T4" y="T5"/>
                </a:cxn>
                <a:cxn ang="T13">
                  <a:pos x="T6" y="T7"/>
                </a:cxn>
                <a:cxn ang="T14">
                  <a:pos x="T8" y="T9"/>
                </a:cxn>
              </a:cxnLst>
              <a:rect l="T15" t="T16" r="T17" b="T18"/>
              <a:pathLst>
                <a:path w="46" h="19">
                  <a:moveTo>
                    <a:pt x="46" y="0"/>
                  </a:moveTo>
                  <a:lnTo>
                    <a:pt x="41" y="14"/>
                  </a:lnTo>
                  <a:lnTo>
                    <a:pt x="0" y="19"/>
                  </a:lnTo>
                  <a:lnTo>
                    <a:pt x="5" y="2"/>
                  </a:lnTo>
                  <a:lnTo>
                    <a:pt x="4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792" name="Freeform 730"/>
            <p:cNvSpPr>
              <a:spLocks/>
            </p:cNvSpPr>
            <p:nvPr/>
          </p:nvSpPr>
          <p:spPr bwMode="auto">
            <a:xfrm>
              <a:off x="3540" y="12872"/>
              <a:ext cx="13" cy="11"/>
            </a:xfrm>
            <a:custGeom>
              <a:avLst/>
              <a:gdLst>
                <a:gd name="T0" fmla="*/ 0 w 41"/>
                <a:gd name="T1" fmla="*/ 0 h 21"/>
                <a:gd name="T2" fmla="*/ 0 w 41"/>
                <a:gd name="T3" fmla="*/ 0 h 21"/>
                <a:gd name="T4" fmla="*/ 0 w 41"/>
                <a:gd name="T5" fmla="*/ 1 h 21"/>
                <a:gd name="T6" fmla="*/ 0 w 41"/>
                <a:gd name="T7" fmla="*/ 1 h 21"/>
                <a:gd name="T8" fmla="*/ 0 w 41"/>
                <a:gd name="T9" fmla="*/ 1 h 21"/>
                <a:gd name="T10" fmla="*/ 0 w 41"/>
                <a:gd name="T11" fmla="*/ 1 h 21"/>
                <a:gd name="T12" fmla="*/ 0 w 41"/>
                <a:gd name="T13" fmla="*/ 1 h 21"/>
                <a:gd name="T14" fmla="*/ 0 w 41"/>
                <a:gd name="T15" fmla="*/ 0 h 21"/>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21"/>
                <a:gd name="T26" fmla="*/ 41 w 41"/>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21">
                  <a:moveTo>
                    <a:pt x="25" y="0"/>
                  </a:moveTo>
                  <a:lnTo>
                    <a:pt x="41" y="0"/>
                  </a:lnTo>
                  <a:lnTo>
                    <a:pt x="32" y="21"/>
                  </a:lnTo>
                  <a:lnTo>
                    <a:pt x="0" y="21"/>
                  </a:lnTo>
                  <a:lnTo>
                    <a:pt x="4" y="14"/>
                  </a:lnTo>
                  <a:lnTo>
                    <a:pt x="10" y="8"/>
                  </a:lnTo>
                  <a:lnTo>
                    <a:pt x="14" y="2"/>
                  </a:ln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793" name="Freeform 731"/>
            <p:cNvSpPr>
              <a:spLocks/>
            </p:cNvSpPr>
            <p:nvPr/>
          </p:nvSpPr>
          <p:spPr bwMode="auto">
            <a:xfrm>
              <a:off x="3549" y="12852"/>
              <a:ext cx="10" cy="4"/>
            </a:xfrm>
            <a:custGeom>
              <a:avLst/>
              <a:gdLst>
                <a:gd name="T0" fmla="*/ 0 w 29"/>
                <a:gd name="T1" fmla="*/ 0 h 8"/>
                <a:gd name="T2" fmla="*/ 0 w 29"/>
                <a:gd name="T3" fmla="*/ 1 h 8"/>
                <a:gd name="T4" fmla="*/ 0 w 29"/>
                <a:gd name="T5" fmla="*/ 0 h 8"/>
                <a:gd name="T6" fmla="*/ 0 w 29"/>
                <a:gd name="T7" fmla="*/ 0 h 8"/>
                <a:gd name="T8" fmla="*/ 0 60000 65536"/>
                <a:gd name="T9" fmla="*/ 0 60000 65536"/>
                <a:gd name="T10" fmla="*/ 0 60000 65536"/>
                <a:gd name="T11" fmla="*/ 0 60000 65536"/>
                <a:gd name="T12" fmla="*/ 0 w 29"/>
                <a:gd name="T13" fmla="*/ 0 h 8"/>
                <a:gd name="T14" fmla="*/ 29 w 29"/>
                <a:gd name="T15" fmla="*/ 8 h 8"/>
              </a:gdLst>
              <a:ahLst/>
              <a:cxnLst>
                <a:cxn ang="T8">
                  <a:pos x="T0" y="T1"/>
                </a:cxn>
                <a:cxn ang="T9">
                  <a:pos x="T2" y="T3"/>
                </a:cxn>
                <a:cxn ang="T10">
                  <a:pos x="T4" y="T5"/>
                </a:cxn>
                <a:cxn ang="T11">
                  <a:pos x="T6" y="T7"/>
                </a:cxn>
              </a:cxnLst>
              <a:rect l="T12" t="T13" r="T14" b="T15"/>
              <a:pathLst>
                <a:path w="29" h="8">
                  <a:moveTo>
                    <a:pt x="29" y="0"/>
                  </a:moveTo>
                  <a:lnTo>
                    <a:pt x="0" y="8"/>
                  </a:lnTo>
                  <a:lnTo>
                    <a:pt x="3" y="0"/>
                  </a:lnTo>
                  <a:lnTo>
                    <a:pt x="2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794" name="Freeform 732"/>
            <p:cNvSpPr>
              <a:spLocks/>
            </p:cNvSpPr>
            <p:nvPr/>
          </p:nvSpPr>
          <p:spPr bwMode="auto">
            <a:xfrm>
              <a:off x="3531" y="13032"/>
              <a:ext cx="6" cy="6"/>
            </a:xfrm>
            <a:custGeom>
              <a:avLst/>
              <a:gdLst>
                <a:gd name="T0" fmla="*/ 0 w 18"/>
                <a:gd name="T1" fmla="*/ 1 h 11"/>
                <a:gd name="T2" fmla="*/ 0 w 18"/>
                <a:gd name="T3" fmla="*/ 0 h 11"/>
                <a:gd name="T4" fmla="*/ 0 w 18"/>
                <a:gd name="T5" fmla="*/ 1 h 11"/>
                <a:gd name="T6" fmla="*/ 0 w 18"/>
                <a:gd name="T7" fmla="*/ 1 h 11"/>
                <a:gd name="T8" fmla="*/ 0 w 18"/>
                <a:gd name="T9" fmla="*/ 1 h 11"/>
                <a:gd name="T10" fmla="*/ 0 w 18"/>
                <a:gd name="T11" fmla="*/ 1 h 11"/>
                <a:gd name="T12" fmla="*/ 0 w 18"/>
                <a:gd name="T13" fmla="*/ 1 h 11"/>
                <a:gd name="T14" fmla="*/ 0 w 18"/>
                <a:gd name="T15" fmla="*/ 1 h 11"/>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11"/>
                <a:gd name="T26" fmla="*/ 18 w 18"/>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11">
                  <a:moveTo>
                    <a:pt x="8" y="1"/>
                  </a:moveTo>
                  <a:lnTo>
                    <a:pt x="12" y="0"/>
                  </a:lnTo>
                  <a:lnTo>
                    <a:pt x="18" y="3"/>
                  </a:lnTo>
                  <a:lnTo>
                    <a:pt x="15" y="11"/>
                  </a:lnTo>
                  <a:lnTo>
                    <a:pt x="6" y="11"/>
                  </a:lnTo>
                  <a:lnTo>
                    <a:pt x="0" y="8"/>
                  </a:lnTo>
                  <a:lnTo>
                    <a:pt x="0" y="3"/>
                  </a:lnTo>
                  <a:lnTo>
                    <a:pt x="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795" name="Freeform 733"/>
            <p:cNvSpPr>
              <a:spLocks/>
            </p:cNvSpPr>
            <p:nvPr/>
          </p:nvSpPr>
          <p:spPr bwMode="auto">
            <a:xfrm>
              <a:off x="3537" y="13014"/>
              <a:ext cx="10" cy="5"/>
            </a:xfrm>
            <a:custGeom>
              <a:avLst/>
              <a:gdLst>
                <a:gd name="T0" fmla="*/ 0 w 31"/>
                <a:gd name="T1" fmla="*/ 0 h 10"/>
                <a:gd name="T2" fmla="*/ 0 w 31"/>
                <a:gd name="T3" fmla="*/ 1 h 10"/>
                <a:gd name="T4" fmla="*/ 0 w 31"/>
                <a:gd name="T5" fmla="*/ 1 h 10"/>
                <a:gd name="T6" fmla="*/ 0 w 31"/>
                <a:gd name="T7" fmla="*/ 1 h 10"/>
                <a:gd name="T8" fmla="*/ 0 w 31"/>
                <a:gd name="T9" fmla="*/ 1 h 10"/>
                <a:gd name="T10" fmla="*/ 0 w 31"/>
                <a:gd name="T11" fmla="*/ 0 h 10"/>
                <a:gd name="T12" fmla="*/ 0 w 31"/>
                <a:gd name="T13" fmla="*/ 0 h 10"/>
                <a:gd name="T14" fmla="*/ 0 60000 65536"/>
                <a:gd name="T15" fmla="*/ 0 60000 65536"/>
                <a:gd name="T16" fmla="*/ 0 60000 65536"/>
                <a:gd name="T17" fmla="*/ 0 60000 65536"/>
                <a:gd name="T18" fmla="*/ 0 60000 65536"/>
                <a:gd name="T19" fmla="*/ 0 60000 65536"/>
                <a:gd name="T20" fmla="*/ 0 60000 65536"/>
                <a:gd name="T21" fmla="*/ 0 w 31"/>
                <a:gd name="T22" fmla="*/ 0 h 10"/>
                <a:gd name="T23" fmla="*/ 31 w 31"/>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0">
                  <a:moveTo>
                    <a:pt x="31" y="0"/>
                  </a:moveTo>
                  <a:lnTo>
                    <a:pt x="26" y="5"/>
                  </a:lnTo>
                  <a:lnTo>
                    <a:pt x="19" y="9"/>
                  </a:lnTo>
                  <a:lnTo>
                    <a:pt x="9" y="10"/>
                  </a:lnTo>
                  <a:lnTo>
                    <a:pt x="0" y="10"/>
                  </a:lnTo>
                  <a:lnTo>
                    <a:pt x="0" y="0"/>
                  </a:lnTo>
                  <a:lnTo>
                    <a:pt x="3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796" name="Freeform 734"/>
            <p:cNvSpPr>
              <a:spLocks/>
            </p:cNvSpPr>
            <p:nvPr/>
          </p:nvSpPr>
          <p:spPr bwMode="auto">
            <a:xfrm>
              <a:off x="4523" y="13914"/>
              <a:ext cx="11" cy="5"/>
            </a:xfrm>
            <a:custGeom>
              <a:avLst/>
              <a:gdLst>
                <a:gd name="T0" fmla="*/ 0 w 31"/>
                <a:gd name="T1" fmla="*/ 0 h 10"/>
                <a:gd name="T2" fmla="*/ 0 w 31"/>
                <a:gd name="T3" fmla="*/ 1 h 10"/>
                <a:gd name="T4" fmla="*/ 0 w 31"/>
                <a:gd name="T5" fmla="*/ 1 h 10"/>
                <a:gd name="T6" fmla="*/ 0 w 31"/>
                <a:gd name="T7" fmla="*/ 1 h 10"/>
                <a:gd name="T8" fmla="*/ 0 w 31"/>
                <a:gd name="T9" fmla="*/ 1 h 10"/>
                <a:gd name="T10" fmla="*/ 0 w 31"/>
                <a:gd name="T11" fmla="*/ 0 h 10"/>
                <a:gd name="T12" fmla="*/ 0 w 31"/>
                <a:gd name="T13" fmla="*/ 0 h 10"/>
                <a:gd name="T14" fmla="*/ 0 60000 65536"/>
                <a:gd name="T15" fmla="*/ 0 60000 65536"/>
                <a:gd name="T16" fmla="*/ 0 60000 65536"/>
                <a:gd name="T17" fmla="*/ 0 60000 65536"/>
                <a:gd name="T18" fmla="*/ 0 60000 65536"/>
                <a:gd name="T19" fmla="*/ 0 60000 65536"/>
                <a:gd name="T20" fmla="*/ 0 60000 65536"/>
                <a:gd name="T21" fmla="*/ 0 w 31"/>
                <a:gd name="T22" fmla="*/ 0 h 10"/>
                <a:gd name="T23" fmla="*/ 31 w 31"/>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0">
                  <a:moveTo>
                    <a:pt x="31" y="0"/>
                  </a:moveTo>
                  <a:lnTo>
                    <a:pt x="27" y="4"/>
                  </a:lnTo>
                  <a:lnTo>
                    <a:pt x="19" y="7"/>
                  </a:lnTo>
                  <a:lnTo>
                    <a:pt x="9" y="9"/>
                  </a:lnTo>
                  <a:lnTo>
                    <a:pt x="0" y="10"/>
                  </a:lnTo>
                  <a:lnTo>
                    <a:pt x="5" y="0"/>
                  </a:lnTo>
                  <a:lnTo>
                    <a:pt x="3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797" name="Freeform 735"/>
            <p:cNvSpPr>
              <a:spLocks/>
            </p:cNvSpPr>
            <p:nvPr/>
          </p:nvSpPr>
          <p:spPr bwMode="auto">
            <a:xfrm>
              <a:off x="3543" y="12988"/>
              <a:ext cx="13" cy="7"/>
            </a:xfrm>
            <a:custGeom>
              <a:avLst/>
              <a:gdLst>
                <a:gd name="T0" fmla="*/ 0 w 38"/>
                <a:gd name="T1" fmla="*/ 0 h 12"/>
                <a:gd name="T2" fmla="*/ 0 w 38"/>
                <a:gd name="T3" fmla="*/ 0 h 12"/>
                <a:gd name="T4" fmla="*/ 0 w 38"/>
                <a:gd name="T5" fmla="*/ 1 h 12"/>
                <a:gd name="T6" fmla="*/ 0 w 38"/>
                <a:gd name="T7" fmla="*/ 1 h 12"/>
                <a:gd name="T8" fmla="*/ 0 w 38"/>
                <a:gd name="T9" fmla="*/ 1 h 12"/>
                <a:gd name="T10" fmla="*/ 0 w 38"/>
                <a:gd name="T11" fmla="*/ 0 h 12"/>
                <a:gd name="T12" fmla="*/ 0 60000 65536"/>
                <a:gd name="T13" fmla="*/ 0 60000 65536"/>
                <a:gd name="T14" fmla="*/ 0 60000 65536"/>
                <a:gd name="T15" fmla="*/ 0 60000 65536"/>
                <a:gd name="T16" fmla="*/ 0 60000 65536"/>
                <a:gd name="T17" fmla="*/ 0 60000 65536"/>
                <a:gd name="T18" fmla="*/ 0 w 38"/>
                <a:gd name="T19" fmla="*/ 0 h 12"/>
                <a:gd name="T20" fmla="*/ 38 w 3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8" h="12">
                  <a:moveTo>
                    <a:pt x="7" y="0"/>
                  </a:moveTo>
                  <a:lnTo>
                    <a:pt x="38" y="0"/>
                  </a:lnTo>
                  <a:lnTo>
                    <a:pt x="34" y="12"/>
                  </a:lnTo>
                  <a:lnTo>
                    <a:pt x="0" y="10"/>
                  </a:lnTo>
                  <a:lnTo>
                    <a:pt x="6" y="4"/>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798" name="Freeform 736"/>
            <p:cNvSpPr>
              <a:spLocks/>
            </p:cNvSpPr>
            <p:nvPr/>
          </p:nvSpPr>
          <p:spPr bwMode="auto">
            <a:xfrm>
              <a:off x="3558" y="12912"/>
              <a:ext cx="17" cy="12"/>
            </a:xfrm>
            <a:custGeom>
              <a:avLst/>
              <a:gdLst>
                <a:gd name="T0" fmla="*/ 0 w 52"/>
                <a:gd name="T1" fmla="*/ 0 h 25"/>
                <a:gd name="T2" fmla="*/ 0 w 52"/>
                <a:gd name="T3" fmla="*/ 0 h 25"/>
                <a:gd name="T4" fmla="*/ 0 w 52"/>
                <a:gd name="T5" fmla="*/ 0 h 25"/>
                <a:gd name="T6" fmla="*/ 0 w 52"/>
                <a:gd name="T7" fmla="*/ 0 h 25"/>
                <a:gd name="T8" fmla="*/ 0 w 52"/>
                <a:gd name="T9" fmla="*/ 0 h 25"/>
                <a:gd name="T10" fmla="*/ 0 w 52"/>
                <a:gd name="T11" fmla="*/ 0 h 25"/>
                <a:gd name="T12" fmla="*/ 0 w 52"/>
                <a:gd name="T13" fmla="*/ 0 h 25"/>
                <a:gd name="T14" fmla="*/ 0 w 52"/>
                <a:gd name="T15" fmla="*/ 0 h 25"/>
                <a:gd name="T16" fmla="*/ 0 w 52"/>
                <a:gd name="T17" fmla="*/ 0 h 25"/>
                <a:gd name="T18" fmla="*/ 0 w 52"/>
                <a:gd name="T19" fmla="*/ 0 h 25"/>
                <a:gd name="T20" fmla="*/ 0 w 52"/>
                <a:gd name="T21" fmla="*/ 0 h 25"/>
                <a:gd name="T22" fmla="*/ 0 w 52"/>
                <a:gd name="T23" fmla="*/ 0 h 25"/>
                <a:gd name="T24" fmla="*/ 0 w 52"/>
                <a:gd name="T25" fmla="*/ 0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
                <a:gd name="T40" fmla="*/ 0 h 25"/>
                <a:gd name="T41" fmla="*/ 52 w 52"/>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 h="25">
                  <a:moveTo>
                    <a:pt x="12" y="0"/>
                  </a:moveTo>
                  <a:lnTo>
                    <a:pt x="52" y="2"/>
                  </a:lnTo>
                  <a:lnTo>
                    <a:pt x="50" y="21"/>
                  </a:lnTo>
                  <a:lnTo>
                    <a:pt x="41" y="21"/>
                  </a:lnTo>
                  <a:lnTo>
                    <a:pt x="33" y="23"/>
                  </a:lnTo>
                  <a:lnTo>
                    <a:pt x="23" y="24"/>
                  </a:lnTo>
                  <a:lnTo>
                    <a:pt x="16" y="25"/>
                  </a:lnTo>
                  <a:lnTo>
                    <a:pt x="7" y="24"/>
                  </a:lnTo>
                  <a:lnTo>
                    <a:pt x="3" y="22"/>
                  </a:lnTo>
                  <a:lnTo>
                    <a:pt x="0" y="17"/>
                  </a:lnTo>
                  <a:lnTo>
                    <a:pt x="4" y="11"/>
                  </a:lnTo>
                  <a:lnTo>
                    <a:pt x="9" y="4"/>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799" name="Freeform 737"/>
            <p:cNvSpPr>
              <a:spLocks/>
            </p:cNvSpPr>
            <p:nvPr/>
          </p:nvSpPr>
          <p:spPr bwMode="auto">
            <a:xfrm>
              <a:off x="3563" y="12880"/>
              <a:ext cx="15" cy="17"/>
            </a:xfrm>
            <a:custGeom>
              <a:avLst/>
              <a:gdLst>
                <a:gd name="T0" fmla="*/ 0 w 44"/>
                <a:gd name="T1" fmla="*/ 0 h 32"/>
                <a:gd name="T2" fmla="*/ 0 w 44"/>
                <a:gd name="T3" fmla="*/ 1 h 32"/>
                <a:gd name="T4" fmla="*/ 0 w 44"/>
                <a:gd name="T5" fmla="*/ 1 h 32"/>
                <a:gd name="T6" fmla="*/ 0 w 44"/>
                <a:gd name="T7" fmla="*/ 1 h 32"/>
                <a:gd name="T8" fmla="*/ 0 w 44"/>
                <a:gd name="T9" fmla="*/ 1 h 32"/>
                <a:gd name="T10" fmla="*/ 0 w 44"/>
                <a:gd name="T11" fmla="*/ 1 h 32"/>
                <a:gd name="T12" fmla="*/ 0 w 44"/>
                <a:gd name="T13" fmla="*/ 1 h 32"/>
                <a:gd name="T14" fmla="*/ 0 w 44"/>
                <a:gd name="T15" fmla="*/ 1 h 32"/>
                <a:gd name="T16" fmla="*/ 0 w 44"/>
                <a:gd name="T17" fmla="*/ 1 h 32"/>
                <a:gd name="T18" fmla="*/ 0 w 44"/>
                <a:gd name="T19" fmla="*/ 0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32"/>
                <a:gd name="T32" fmla="*/ 44 w 44"/>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32">
                  <a:moveTo>
                    <a:pt x="7" y="0"/>
                  </a:moveTo>
                  <a:lnTo>
                    <a:pt x="19" y="1"/>
                  </a:lnTo>
                  <a:lnTo>
                    <a:pt x="32" y="4"/>
                  </a:lnTo>
                  <a:lnTo>
                    <a:pt x="36" y="5"/>
                  </a:lnTo>
                  <a:lnTo>
                    <a:pt x="41" y="8"/>
                  </a:lnTo>
                  <a:lnTo>
                    <a:pt x="42" y="12"/>
                  </a:lnTo>
                  <a:lnTo>
                    <a:pt x="44" y="19"/>
                  </a:lnTo>
                  <a:lnTo>
                    <a:pt x="44" y="29"/>
                  </a:lnTo>
                  <a:lnTo>
                    <a:pt x="0" y="32"/>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00" name="Freeform 738"/>
            <p:cNvSpPr>
              <a:spLocks/>
            </p:cNvSpPr>
            <p:nvPr/>
          </p:nvSpPr>
          <p:spPr bwMode="auto">
            <a:xfrm>
              <a:off x="3568" y="12855"/>
              <a:ext cx="9" cy="15"/>
            </a:xfrm>
            <a:custGeom>
              <a:avLst/>
              <a:gdLst>
                <a:gd name="T0" fmla="*/ 0 w 26"/>
                <a:gd name="T1" fmla="*/ 1 h 29"/>
                <a:gd name="T2" fmla="*/ 0 w 26"/>
                <a:gd name="T3" fmla="*/ 1 h 29"/>
                <a:gd name="T4" fmla="*/ 0 w 26"/>
                <a:gd name="T5" fmla="*/ 1 h 29"/>
                <a:gd name="T6" fmla="*/ 0 w 26"/>
                <a:gd name="T7" fmla="*/ 1 h 29"/>
                <a:gd name="T8" fmla="*/ 0 w 26"/>
                <a:gd name="T9" fmla="*/ 1 h 29"/>
                <a:gd name="T10" fmla="*/ 0 w 26"/>
                <a:gd name="T11" fmla="*/ 1 h 29"/>
                <a:gd name="T12" fmla="*/ 0 w 26"/>
                <a:gd name="T13" fmla="*/ 1 h 29"/>
                <a:gd name="T14" fmla="*/ 0 w 26"/>
                <a:gd name="T15" fmla="*/ 1 h 29"/>
                <a:gd name="T16" fmla="*/ 0 w 26"/>
                <a:gd name="T17" fmla="*/ 0 h 29"/>
                <a:gd name="T18" fmla="*/ 0 w 26"/>
                <a:gd name="T19" fmla="*/ 1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29"/>
                <a:gd name="T32" fmla="*/ 26 w 26"/>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29">
                  <a:moveTo>
                    <a:pt x="26" y="2"/>
                  </a:moveTo>
                  <a:lnTo>
                    <a:pt x="26" y="8"/>
                  </a:lnTo>
                  <a:lnTo>
                    <a:pt x="26" y="14"/>
                  </a:lnTo>
                  <a:lnTo>
                    <a:pt x="26" y="21"/>
                  </a:lnTo>
                  <a:lnTo>
                    <a:pt x="26" y="29"/>
                  </a:lnTo>
                  <a:lnTo>
                    <a:pt x="0" y="21"/>
                  </a:lnTo>
                  <a:lnTo>
                    <a:pt x="0" y="11"/>
                  </a:lnTo>
                  <a:lnTo>
                    <a:pt x="4" y="4"/>
                  </a:lnTo>
                  <a:lnTo>
                    <a:pt x="13" y="0"/>
                  </a:lnTo>
                  <a:lnTo>
                    <a:pt x="2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01" name="Freeform 739"/>
            <p:cNvSpPr>
              <a:spLocks/>
            </p:cNvSpPr>
            <p:nvPr/>
          </p:nvSpPr>
          <p:spPr bwMode="auto">
            <a:xfrm>
              <a:off x="3573" y="12818"/>
              <a:ext cx="6" cy="18"/>
            </a:xfrm>
            <a:custGeom>
              <a:avLst/>
              <a:gdLst>
                <a:gd name="T0" fmla="*/ 0 w 19"/>
                <a:gd name="T1" fmla="*/ 0 h 35"/>
                <a:gd name="T2" fmla="*/ 0 w 19"/>
                <a:gd name="T3" fmla="*/ 1 h 35"/>
                <a:gd name="T4" fmla="*/ 0 w 19"/>
                <a:gd name="T5" fmla="*/ 1 h 35"/>
                <a:gd name="T6" fmla="*/ 0 w 19"/>
                <a:gd name="T7" fmla="*/ 1 h 35"/>
                <a:gd name="T8" fmla="*/ 0 w 19"/>
                <a:gd name="T9" fmla="*/ 1 h 35"/>
                <a:gd name="T10" fmla="*/ 0 w 19"/>
                <a:gd name="T11" fmla="*/ 1 h 35"/>
                <a:gd name="T12" fmla="*/ 0 w 19"/>
                <a:gd name="T13" fmla="*/ 1 h 35"/>
                <a:gd name="T14" fmla="*/ 0 w 19"/>
                <a:gd name="T15" fmla="*/ 1 h 35"/>
                <a:gd name="T16" fmla="*/ 0 w 19"/>
                <a:gd name="T17" fmla="*/ 1 h 35"/>
                <a:gd name="T18" fmla="*/ 0 w 19"/>
                <a:gd name="T19" fmla="*/ 0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35"/>
                <a:gd name="T32" fmla="*/ 19 w 19"/>
                <a:gd name="T33" fmla="*/ 35 h 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35">
                  <a:moveTo>
                    <a:pt x="15" y="0"/>
                  </a:moveTo>
                  <a:lnTo>
                    <a:pt x="18" y="5"/>
                  </a:lnTo>
                  <a:lnTo>
                    <a:pt x="19" y="13"/>
                  </a:lnTo>
                  <a:lnTo>
                    <a:pt x="19" y="24"/>
                  </a:lnTo>
                  <a:lnTo>
                    <a:pt x="19" y="35"/>
                  </a:lnTo>
                  <a:lnTo>
                    <a:pt x="0" y="29"/>
                  </a:lnTo>
                  <a:lnTo>
                    <a:pt x="6" y="23"/>
                  </a:lnTo>
                  <a:lnTo>
                    <a:pt x="9" y="15"/>
                  </a:lnTo>
                  <a:lnTo>
                    <a:pt x="10" y="7"/>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02" name="Freeform 740"/>
            <p:cNvSpPr>
              <a:spLocks/>
            </p:cNvSpPr>
            <p:nvPr/>
          </p:nvSpPr>
          <p:spPr bwMode="auto">
            <a:xfrm>
              <a:off x="3548" y="13037"/>
              <a:ext cx="8" cy="12"/>
            </a:xfrm>
            <a:custGeom>
              <a:avLst/>
              <a:gdLst>
                <a:gd name="T0" fmla="*/ 0 w 23"/>
                <a:gd name="T1" fmla="*/ 0 h 24"/>
                <a:gd name="T2" fmla="*/ 0 w 23"/>
                <a:gd name="T3" fmla="*/ 0 h 24"/>
                <a:gd name="T4" fmla="*/ 0 w 23"/>
                <a:gd name="T5" fmla="*/ 1 h 24"/>
                <a:gd name="T6" fmla="*/ 0 w 23"/>
                <a:gd name="T7" fmla="*/ 1 h 24"/>
                <a:gd name="T8" fmla="*/ 0 w 23"/>
                <a:gd name="T9" fmla="*/ 1 h 24"/>
                <a:gd name="T10" fmla="*/ 0 w 23"/>
                <a:gd name="T11" fmla="*/ 1 h 24"/>
                <a:gd name="T12" fmla="*/ 0 w 23"/>
                <a:gd name="T13" fmla="*/ 0 h 24"/>
                <a:gd name="T14" fmla="*/ 0 60000 65536"/>
                <a:gd name="T15" fmla="*/ 0 60000 65536"/>
                <a:gd name="T16" fmla="*/ 0 60000 65536"/>
                <a:gd name="T17" fmla="*/ 0 60000 65536"/>
                <a:gd name="T18" fmla="*/ 0 60000 65536"/>
                <a:gd name="T19" fmla="*/ 0 60000 65536"/>
                <a:gd name="T20" fmla="*/ 0 60000 65536"/>
                <a:gd name="T21" fmla="*/ 0 w 23"/>
                <a:gd name="T22" fmla="*/ 0 h 24"/>
                <a:gd name="T23" fmla="*/ 23 w 23"/>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4">
                  <a:moveTo>
                    <a:pt x="11" y="0"/>
                  </a:moveTo>
                  <a:lnTo>
                    <a:pt x="23" y="0"/>
                  </a:lnTo>
                  <a:lnTo>
                    <a:pt x="0" y="24"/>
                  </a:lnTo>
                  <a:lnTo>
                    <a:pt x="1" y="17"/>
                  </a:lnTo>
                  <a:lnTo>
                    <a:pt x="3" y="11"/>
                  </a:lnTo>
                  <a:lnTo>
                    <a:pt x="4" y="4"/>
                  </a:lnTo>
                  <a:lnTo>
                    <a:pt x="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03" name="Freeform 741"/>
            <p:cNvSpPr>
              <a:spLocks/>
            </p:cNvSpPr>
            <p:nvPr/>
          </p:nvSpPr>
          <p:spPr bwMode="auto">
            <a:xfrm>
              <a:off x="3556" y="13015"/>
              <a:ext cx="8" cy="6"/>
            </a:xfrm>
            <a:custGeom>
              <a:avLst/>
              <a:gdLst>
                <a:gd name="T0" fmla="*/ 0 w 24"/>
                <a:gd name="T1" fmla="*/ 0 h 11"/>
                <a:gd name="T2" fmla="*/ 0 w 24"/>
                <a:gd name="T3" fmla="*/ 1 h 11"/>
                <a:gd name="T4" fmla="*/ 0 w 24"/>
                <a:gd name="T5" fmla="*/ 1 h 11"/>
                <a:gd name="T6" fmla="*/ 0 w 24"/>
                <a:gd name="T7" fmla="*/ 1 h 11"/>
                <a:gd name="T8" fmla="*/ 0 w 24"/>
                <a:gd name="T9" fmla="*/ 0 h 11"/>
                <a:gd name="T10" fmla="*/ 0 w 24"/>
                <a:gd name="T11" fmla="*/ 0 h 11"/>
                <a:gd name="T12" fmla="*/ 0 60000 65536"/>
                <a:gd name="T13" fmla="*/ 0 60000 65536"/>
                <a:gd name="T14" fmla="*/ 0 60000 65536"/>
                <a:gd name="T15" fmla="*/ 0 60000 65536"/>
                <a:gd name="T16" fmla="*/ 0 60000 65536"/>
                <a:gd name="T17" fmla="*/ 0 60000 65536"/>
                <a:gd name="T18" fmla="*/ 0 w 24"/>
                <a:gd name="T19" fmla="*/ 0 h 11"/>
                <a:gd name="T20" fmla="*/ 24 w 2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4" h="11">
                  <a:moveTo>
                    <a:pt x="24" y="0"/>
                  </a:moveTo>
                  <a:lnTo>
                    <a:pt x="18" y="6"/>
                  </a:lnTo>
                  <a:lnTo>
                    <a:pt x="9" y="11"/>
                  </a:lnTo>
                  <a:lnTo>
                    <a:pt x="0" y="8"/>
                  </a:lnTo>
                  <a:lnTo>
                    <a:pt x="2" y="0"/>
                  </a:lnTo>
                  <a:lnTo>
                    <a:pt x="2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04" name="Freeform 742"/>
            <p:cNvSpPr>
              <a:spLocks/>
            </p:cNvSpPr>
            <p:nvPr/>
          </p:nvSpPr>
          <p:spPr bwMode="auto">
            <a:xfrm>
              <a:off x="3563" y="12986"/>
              <a:ext cx="14" cy="8"/>
            </a:xfrm>
            <a:custGeom>
              <a:avLst/>
              <a:gdLst>
                <a:gd name="T0" fmla="*/ 0 w 40"/>
                <a:gd name="T1" fmla="*/ 0 h 16"/>
                <a:gd name="T2" fmla="*/ 0 w 40"/>
                <a:gd name="T3" fmla="*/ 1 h 16"/>
                <a:gd name="T4" fmla="*/ 0 w 40"/>
                <a:gd name="T5" fmla="*/ 1 h 16"/>
                <a:gd name="T6" fmla="*/ 0 w 40"/>
                <a:gd name="T7" fmla="*/ 1 h 16"/>
                <a:gd name="T8" fmla="*/ 0 w 40"/>
                <a:gd name="T9" fmla="*/ 1 h 16"/>
                <a:gd name="T10" fmla="*/ 0 w 40"/>
                <a:gd name="T11" fmla="*/ 1 h 16"/>
                <a:gd name="T12" fmla="*/ 0 w 40"/>
                <a:gd name="T13" fmla="*/ 1 h 16"/>
                <a:gd name="T14" fmla="*/ 0 w 40"/>
                <a:gd name="T15" fmla="*/ 1 h 16"/>
                <a:gd name="T16" fmla="*/ 0 w 40"/>
                <a:gd name="T17" fmla="*/ 1 h 16"/>
                <a:gd name="T18" fmla="*/ 0 w 40"/>
                <a:gd name="T19" fmla="*/ 1 h 16"/>
                <a:gd name="T20" fmla="*/ 0 w 40"/>
                <a:gd name="T21" fmla="*/ 1 h 16"/>
                <a:gd name="T22" fmla="*/ 0 w 40"/>
                <a:gd name="T23" fmla="*/ 1 h 16"/>
                <a:gd name="T24" fmla="*/ 0 w 40"/>
                <a:gd name="T25" fmla="*/ 0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16"/>
                <a:gd name="T41" fmla="*/ 40 w 40"/>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16">
                  <a:moveTo>
                    <a:pt x="40" y="0"/>
                  </a:moveTo>
                  <a:lnTo>
                    <a:pt x="34" y="8"/>
                  </a:lnTo>
                  <a:lnTo>
                    <a:pt x="27" y="13"/>
                  </a:lnTo>
                  <a:lnTo>
                    <a:pt x="21" y="14"/>
                  </a:lnTo>
                  <a:lnTo>
                    <a:pt x="16" y="16"/>
                  </a:lnTo>
                  <a:lnTo>
                    <a:pt x="9" y="16"/>
                  </a:lnTo>
                  <a:lnTo>
                    <a:pt x="2" y="16"/>
                  </a:lnTo>
                  <a:lnTo>
                    <a:pt x="0" y="10"/>
                  </a:lnTo>
                  <a:lnTo>
                    <a:pt x="3" y="7"/>
                  </a:lnTo>
                  <a:lnTo>
                    <a:pt x="8" y="5"/>
                  </a:lnTo>
                  <a:lnTo>
                    <a:pt x="15" y="5"/>
                  </a:lnTo>
                  <a:lnTo>
                    <a:pt x="28" y="4"/>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05" name="Freeform 743"/>
            <p:cNvSpPr>
              <a:spLocks/>
            </p:cNvSpPr>
            <p:nvPr/>
          </p:nvSpPr>
          <p:spPr bwMode="auto">
            <a:xfrm>
              <a:off x="3572" y="12958"/>
              <a:ext cx="13" cy="14"/>
            </a:xfrm>
            <a:custGeom>
              <a:avLst/>
              <a:gdLst>
                <a:gd name="T0" fmla="*/ 0 w 41"/>
                <a:gd name="T1" fmla="*/ 1 h 28"/>
                <a:gd name="T2" fmla="*/ 0 w 41"/>
                <a:gd name="T3" fmla="*/ 1 h 28"/>
                <a:gd name="T4" fmla="*/ 0 w 41"/>
                <a:gd name="T5" fmla="*/ 1 h 28"/>
                <a:gd name="T6" fmla="*/ 0 w 41"/>
                <a:gd name="T7" fmla="*/ 1 h 28"/>
                <a:gd name="T8" fmla="*/ 0 w 41"/>
                <a:gd name="T9" fmla="*/ 1 h 28"/>
                <a:gd name="T10" fmla="*/ 0 w 41"/>
                <a:gd name="T11" fmla="*/ 1 h 28"/>
                <a:gd name="T12" fmla="*/ 0 w 41"/>
                <a:gd name="T13" fmla="*/ 1 h 28"/>
                <a:gd name="T14" fmla="*/ 0 w 41"/>
                <a:gd name="T15" fmla="*/ 1 h 28"/>
                <a:gd name="T16" fmla="*/ 0 w 41"/>
                <a:gd name="T17" fmla="*/ 1 h 28"/>
                <a:gd name="T18" fmla="*/ 0 w 41"/>
                <a:gd name="T19" fmla="*/ 1 h 28"/>
                <a:gd name="T20" fmla="*/ 0 w 41"/>
                <a:gd name="T21" fmla="*/ 1 h 28"/>
                <a:gd name="T22" fmla="*/ 0 w 41"/>
                <a:gd name="T23" fmla="*/ 1 h 28"/>
                <a:gd name="T24" fmla="*/ 0 w 41"/>
                <a:gd name="T25" fmla="*/ 1 h 28"/>
                <a:gd name="T26" fmla="*/ 0 w 41"/>
                <a:gd name="T27" fmla="*/ 1 h 28"/>
                <a:gd name="T28" fmla="*/ 0 w 41"/>
                <a:gd name="T29" fmla="*/ 0 h 28"/>
                <a:gd name="T30" fmla="*/ 0 w 41"/>
                <a:gd name="T31" fmla="*/ 1 h 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1"/>
                <a:gd name="T49" fmla="*/ 0 h 28"/>
                <a:gd name="T50" fmla="*/ 41 w 41"/>
                <a:gd name="T51" fmla="*/ 28 h 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1" h="28">
                  <a:moveTo>
                    <a:pt x="27" y="3"/>
                  </a:moveTo>
                  <a:lnTo>
                    <a:pt x="41" y="3"/>
                  </a:lnTo>
                  <a:lnTo>
                    <a:pt x="40" y="10"/>
                  </a:lnTo>
                  <a:lnTo>
                    <a:pt x="37" y="15"/>
                  </a:lnTo>
                  <a:lnTo>
                    <a:pt x="31" y="18"/>
                  </a:lnTo>
                  <a:lnTo>
                    <a:pt x="27" y="21"/>
                  </a:lnTo>
                  <a:lnTo>
                    <a:pt x="13" y="25"/>
                  </a:lnTo>
                  <a:lnTo>
                    <a:pt x="0" y="28"/>
                  </a:lnTo>
                  <a:lnTo>
                    <a:pt x="0" y="23"/>
                  </a:lnTo>
                  <a:lnTo>
                    <a:pt x="0" y="18"/>
                  </a:lnTo>
                  <a:lnTo>
                    <a:pt x="0" y="12"/>
                  </a:lnTo>
                  <a:lnTo>
                    <a:pt x="5" y="9"/>
                  </a:lnTo>
                  <a:lnTo>
                    <a:pt x="6" y="3"/>
                  </a:lnTo>
                  <a:lnTo>
                    <a:pt x="12" y="1"/>
                  </a:lnTo>
                  <a:lnTo>
                    <a:pt x="18" y="0"/>
                  </a:lnTo>
                  <a:lnTo>
                    <a:pt x="2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06" name="Freeform 744"/>
            <p:cNvSpPr>
              <a:spLocks/>
            </p:cNvSpPr>
            <p:nvPr/>
          </p:nvSpPr>
          <p:spPr bwMode="auto">
            <a:xfrm>
              <a:off x="3586" y="12887"/>
              <a:ext cx="12" cy="8"/>
            </a:xfrm>
            <a:custGeom>
              <a:avLst/>
              <a:gdLst>
                <a:gd name="T0" fmla="*/ 0 w 34"/>
                <a:gd name="T1" fmla="*/ 0 h 16"/>
                <a:gd name="T2" fmla="*/ 0 w 34"/>
                <a:gd name="T3" fmla="*/ 1 h 16"/>
                <a:gd name="T4" fmla="*/ 0 w 34"/>
                <a:gd name="T5" fmla="*/ 1 h 16"/>
                <a:gd name="T6" fmla="*/ 0 w 34"/>
                <a:gd name="T7" fmla="*/ 1 h 16"/>
                <a:gd name="T8" fmla="*/ 0 w 34"/>
                <a:gd name="T9" fmla="*/ 1 h 16"/>
                <a:gd name="T10" fmla="*/ 0 w 34"/>
                <a:gd name="T11" fmla="*/ 1 h 16"/>
                <a:gd name="T12" fmla="*/ 0 w 34"/>
                <a:gd name="T13" fmla="*/ 0 h 16"/>
                <a:gd name="T14" fmla="*/ 0 60000 65536"/>
                <a:gd name="T15" fmla="*/ 0 60000 65536"/>
                <a:gd name="T16" fmla="*/ 0 60000 65536"/>
                <a:gd name="T17" fmla="*/ 0 60000 65536"/>
                <a:gd name="T18" fmla="*/ 0 60000 65536"/>
                <a:gd name="T19" fmla="*/ 0 60000 65536"/>
                <a:gd name="T20" fmla="*/ 0 60000 65536"/>
                <a:gd name="T21" fmla="*/ 0 w 34"/>
                <a:gd name="T22" fmla="*/ 0 h 16"/>
                <a:gd name="T23" fmla="*/ 34 w 34"/>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16">
                  <a:moveTo>
                    <a:pt x="4" y="0"/>
                  </a:moveTo>
                  <a:lnTo>
                    <a:pt x="12" y="1"/>
                  </a:lnTo>
                  <a:lnTo>
                    <a:pt x="22" y="2"/>
                  </a:lnTo>
                  <a:lnTo>
                    <a:pt x="29" y="5"/>
                  </a:lnTo>
                  <a:lnTo>
                    <a:pt x="34" y="11"/>
                  </a:lnTo>
                  <a:lnTo>
                    <a:pt x="0" y="16"/>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07" name="Freeform 745"/>
            <p:cNvSpPr>
              <a:spLocks/>
            </p:cNvSpPr>
            <p:nvPr/>
          </p:nvSpPr>
          <p:spPr bwMode="auto">
            <a:xfrm>
              <a:off x="3590" y="12862"/>
              <a:ext cx="8" cy="11"/>
            </a:xfrm>
            <a:custGeom>
              <a:avLst/>
              <a:gdLst>
                <a:gd name="T0" fmla="*/ 0 w 24"/>
                <a:gd name="T1" fmla="*/ 0 h 24"/>
                <a:gd name="T2" fmla="*/ 0 w 24"/>
                <a:gd name="T3" fmla="*/ 0 h 24"/>
                <a:gd name="T4" fmla="*/ 0 w 24"/>
                <a:gd name="T5" fmla="*/ 0 h 24"/>
                <a:gd name="T6" fmla="*/ 0 w 24"/>
                <a:gd name="T7" fmla="*/ 0 h 24"/>
                <a:gd name="T8" fmla="*/ 0 w 24"/>
                <a:gd name="T9" fmla="*/ 0 h 24"/>
                <a:gd name="T10" fmla="*/ 0 w 24"/>
                <a:gd name="T11" fmla="*/ 0 h 24"/>
                <a:gd name="T12" fmla="*/ 0 w 24"/>
                <a:gd name="T13" fmla="*/ 0 h 24"/>
                <a:gd name="T14" fmla="*/ 0 w 24"/>
                <a:gd name="T15" fmla="*/ 0 h 24"/>
                <a:gd name="T16" fmla="*/ 0 w 24"/>
                <a:gd name="T17" fmla="*/ 0 h 24"/>
                <a:gd name="T18" fmla="*/ 0 w 24"/>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24"/>
                <a:gd name="T32" fmla="*/ 24 w 24"/>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24">
                  <a:moveTo>
                    <a:pt x="16" y="0"/>
                  </a:moveTo>
                  <a:lnTo>
                    <a:pt x="22" y="5"/>
                  </a:lnTo>
                  <a:lnTo>
                    <a:pt x="24" y="11"/>
                  </a:lnTo>
                  <a:lnTo>
                    <a:pt x="22" y="17"/>
                  </a:lnTo>
                  <a:lnTo>
                    <a:pt x="21" y="24"/>
                  </a:lnTo>
                  <a:lnTo>
                    <a:pt x="2" y="18"/>
                  </a:lnTo>
                  <a:lnTo>
                    <a:pt x="0" y="12"/>
                  </a:lnTo>
                  <a:lnTo>
                    <a:pt x="5" y="7"/>
                  </a:lnTo>
                  <a:lnTo>
                    <a:pt x="9" y="3"/>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08" name="Freeform 746"/>
            <p:cNvSpPr>
              <a:spLocks/>
            </p:cNvSpPr>
            <p:nvPr/>
          </p:nvSpPr>
          <p:spPr bwMode="auto">
            <a:xfrm>
              <a:off x="3595" y="12836"/>
              <a:ext cx="3" cy="8"/>
            </a:xfrm>
            <a:custGeom>
              <a:avLst/>
              <a:gdLst>
                <a:gd name="T0" fmla="*/ 0 w 8"/>
                <a:gd name="T1" fmla="*/ 1 h 16"/>
                <a:gd name="T2" fmla="*/ 0 w 8"/>
                <a:gd name="T3" fmla="*/ 0 h 16"/>
                <a:gd name="T4" fmla="*/ 0 w 8"/>
                <a:gd name="T5" fmla="*/ 1 h 16"/>
                <a:gd name="T6" fmla="*/ 0 60000 65536"/>
                <a:gd name="T7" fmla="*/ 0 60000 65536"/>
                <a:gd name="T8" fmla="*/ 0 60000 65536"/>
                <a:gd name="T9" fmla="*/ 0 w 8"/>
                <a:gd name="T10" fmla="*/ 0 h 16"/>
                <a:gd name="T11" fmla="*/ 8 w 8"/>
                <a:gd name="T12" fmla="*/ 16 h 16"/>
              </a:gdLst>
              <a:ahLst/>
              <a:cxnLst>
                <a:cxn ang="T6">
                  <a:pos x="T0" y="T1"/>
                </a:cxn>
                <a:cxn ang="T7">
                  <a:pos x="T2" y="T3"/>
                </a:cxn>
                <a:cxn ang="T8">
                  <a:pos x="T4" y="T5"/>
                </a:cxn>
              </a:cxnLst>
              <a:rect l="T9" t="T10" r="T11" b="T12"/>
              <a:pathLst>
                <a:path w="8" h="16">
                  <a:moveTo>
                    <a:pt x="0" y="16"/>
                  </a:moveTo>
                  <a:lnTo>
                    <a:pt x="8" y="0"/>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09" name="Freeform 747"/>
            <p:cNvSpPr>
              <a:spLocks/>
            </p:cNvSpPr>
            <p:nvPr/>
          </p:nvSpPr>
          <p:spPr bwMode="auto">
            <a:xfrm>
              <a:off x="3577" y="13010"/>
              <a:ext cx="12" cy="13"/>
            </a:xfrm>
            <a:custGeom>
              <a:avLst/>
              <a:gdLst>
                <a:gd name="T0" fmla="*/ 0 w 36"/>
                <a:gd name="T1" fmla="*/ 0 h 28"/>
                <a:gd name="T2" fmla="*/ 0 w 36"/>
                <a:gd name="T3" fmla="*/ 0 h 28"/>
                <a:gd name="T4" fmla="*/ 0 w 36"/>
                <a:gd name="T5" fmla="*/ 0 h 28"/>
                <a:gd name="T6" fmla="*/ 0 w 36"/>
                <a:gd name="T7" fmla="*/ 0 h 28"/>
                <a:gd name="T8" fmla="*/ 0 w 36"/>
                <a:gd name="T9" fmla="*/ 0 h 28"/>
                <a:gd name="T10" fmla="*/ 0 w 36"/>
                <a:gd name="T11" fmla="*/ 0 h 28"/>
                <a:gd name="T12" fmla="*/ 0 w 36"/>
                <a:gd name="T13" fmla="*/ 0 h 28"/>
                <a:gd name="T14" fmla="*/ 0 w 36"/>
                <a:gd name="T15" fmla="*/ 0 h 28"/>
                <a:gd name="T16" fmla="*/ 0 w 36"/>
                <a:gd name="T17" fmla="*/ 0 h 28"/>
                <a:gd name="T18" fmla="*/ 0 w 36"/>
                <a:gd name="T19" fmla="*/ 0 h 28"/>
                <a:gd name="T20" fmla="*/ 0 w 36"/>
                <a:gd name="T21" fmla="*/ 0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28"/>
                <a:gd name="T35" fmla="*/ 36 w 36"/>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28">
                  <a:moveTo>
                    <a:pt x="36" y="0"/>
                  </a:moveTo>
                  <a:lnTo>
                    <a:pt x="31" y="2"/>
                  </a:lnTo>
                  <a:lnTo>
                    <a:pt x="26" y="6"/>
                  </a:lnTo>
                  <a:lnTo>
                    <a:pt x="22" y="12"/>
                  </a:lnTo>
                  <a:lnTo>
                    <a:pt x="20" y="17"/>
                  </a:lnTo>
                  <a:lnTo>
                    <a:pt x="16" y="21"/>
                  </a:lnTo>
                  <a:lnTo>
                    <a:pt x="13" y="25"/>
                  </a:lnTo>
                  <a:lnTo>
                    <a:pt x="7" y="28"/>
                  </a:lnTo>
                  <a:lnTo>
                    <a:pt x="0" y="28"/>
                  </a:lnTo>
                  <a:lnTo>
                    <a:pt x="12" y="0"/>
                  </a:lnTo>
                  <a:lnTo>
                    <a:pt x="3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10" name="Freeform 748"/>
            <p:cNvSpPr>
              <a:spLocks/>
            </p:cNvSpPr>
            <p:nvPr/>
          </p:nvSpPr>
          <p:spPr bwMode="auto">
            <a:xfrm>
              <a:off x="3587" y="12986"/>
              <a:ext cx="11" cy="8"/>
            </a:xfrm>
            <a:custGeom>
              <a:avLst/>
              <a:gdLst>
                <a:gd name="T0" fmla="*/ 0 w 32"/>
                <a:gd name="T1" fmla="*/ 0 h 16"/>
                <a:gd name="T2" fmla="*/ 0 w 32"/>
                <a:gd name="T3" fmla="*/ 1 h 16"/>
                <a:gd name="T4" fmla="*/ 0 w 32"/>
                <a:gd name="T5" fmla="*/ 1 h 16"/>
                <a:gd name="T6" fmla="*/ 0 w 32"/>
                <a:gd name="T7" fmla="*/ 1 h 16"/>
                <a:gd name="T8" fmla="*/ 0 w 32"/>
                <a:gd name="T9" fmla="*/ 1 h 16"/>
                <a:gd name="T10" fmla="*/ 0 w 32"/>
                <a:gd name="T11" fmla="*/ 1 h 16"/>
                <a:gd name="T12" fmla="*/ 0 w 32"/>
                <a:gd name="T13" fmla="*/ 1 h 16"/>
                <a:gd name="T14" fmla="*/ 0 w 32"/>
                <a:gd name="T15" fmla="*/ 1 h 16"/>
                <a:gd name="T16" fmla="*/ 0 w 32"/>
                <a:gd name="T17" fmla="*/ 1 h 16"/>
                <a:gd name="T18" fmla="*/ 0 w 32"/>
                <a:gd name="T19" fmla="*/ 1 h 16"/>
                <a:gd name="T20" fmla="*/ 0 w 32"/>
                <a:gd name="T21" fmla="*/ 0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
                <a:gd name="T34" fmla="*/ 0 h 16"/>
                <a:gd name="T35" fmla="*/ 32 w 32"/>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 h="16">
                  <a:moveTo>
                    <a:pt x="32" y="0"/>
                  </a:moveTo>
                  <a:lnTo>
                    <a:pt x="32" y="9"/>
                  </a:lnTo>
                  <a:lnTo>
                    <a:pt x="24" y="14"/>
                  </a:lnTo>
                  <a:lnTo>
                    <a:pt x="13" y="16"/>
                  </a:lnTo>
                  <a:lnTo>
                    <a:pt x="2" y="16"/>
                  </a:lnTo>
                  <a:lnTo>
                    <a:pt x="0" y="9"/>
                  </a:lnTo>
                  <a:lnTo>
                    <a:pt x="2" y="5"/>
                  </a:lnTo>
                  <a:lnTo>
                    <a:pt x="5" y="4"/>
                  </a:lnTo>
                  <a:lnTo>
                    <a:pt x="11" y="4"/>
                  </a:lnTo>
                  <a:lnTo>
                    <a:pt x="21" y="4"/>
                  </a:lnTo>
                  <a:lnTo>
                    <a:pt x="3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11" name="Freeform 749"/>
            <p:cNvSpPr>
              <a:spLocks/>
            </p:cNvSpPr>
            <p:nvPr/>
          </p:nvSpPr>
          <p:spPr bwMode="auto">
            <a:xfrm>
              <a:off x="3594" y="12960"/>
              <a:ext cx="11" cy="9"/>
            </a:xfrm>
            <a:custGeom>
              <a:avLst/>
              <a:gdLst>
                <a:gd name="T0" fmla="*/ 0 w 34"/>
                <a:gd name="T1" fmla="*/ 0 h 20"/>
                <a:gd name="T2" fmla="*/ 0 w 34"/>
                <a:gd name="T3" fmla="*/ 0 h 20"/>
                <a:gd name="T4" fmla="*/ 0 w 34"/>
                <a:gd name="T5" fmla="*/ 0 h 20"/>
                <a:gd name="T6" fmla="*/ 0 w 34"/>
                <a:gd name="T7" fmla="*/ 0 h 20"/>
                <a:gd name="T8" fmla="*/ 0 w 34"/>
                <a:gd name="T9" fmla="*/ 0 h 20"/>
                <a:gd name="T10" fmla="*/ 0 w 34"/>
                <a:gd name="T11" fmla="*/ 0 h 20"/>
                <a:gd name="T12" fmla="*/ 0 w 34"/>
                <a:gd name="T13" fmla="*/ 0 h 20"/>
                <a:gd name="T14" fmla="*/ 0 w 34"/>
                <a:gd name="T15" fmla="*/ 0 h 20"/>
                <a:gd name="T16" fmla="*/ 0 w 34"/>
                <a:gd name="T17" fmla="*/ 0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
                <a:gd name="T28" fmla="*/ 0 h 20"/>
                <a:gd name="T29" fmla="*/ 34 w 34"/>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 h="20">
                  <a:moveTo>
                    <a:pt x="34" y="0"/>
                  </a:moveTo>
                  <a:lnTo>
                    <a:pt x="26" y="20"/>
                  </a:lnTo>
                  <a:lnTo>
                    <a:pt x="16" y="16"/>
                  </a:lnTo>
                  <a:lnTo>
                    <a:pt x="7" y="14"/>
                  </a:lnTo>
                  <a:lnTo>
                    <a:pt x="3" y="12"/>
                  </a:lnTo>
                  <a:lnTo>
                    <a:pt x="1" y="10"/>
                  </a:lnTo>
                  <a:lnTo>
                    <a:pt x="0" y="6"/>
                  </a:lnTo>
                  <a:lnTo>
                    <a:pt x="4" y="0"/>
                  </a:lnTo>
                  <a:lnTo>
                    <a:pt x="3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12" name="Freeform 750"/>
            <p:cNvSpPr>
              <a:spLocks/>
            </p:cNvSpPr>
            <p:nvPr/>
          </p:nvSpPr>
          <p:spPr bwMode="auto">
            <a:xfrm>
              <a:off x="3606" y="12892"/>
              <a:ext cx="12" cy="8"/>
            </a:xfrm>
            <a:custGeom>
              <a:avLst/>
              <a:gdLst>
                <a:gd name="T0" fmla="*/ 0 w 35"/>
                <a:gd name="T1" fmla="*/ 0 h 16"/>
                <a:gd name="T2" fmla="*/ 0 w 35"/>
                <a:gd name="T3" fmla="*/ 1 h 16"/>
                <a:gd name="T4" fmla="*/ 0 w 35"/>
                <a:gd name="T5" fmla="*/ 1 h 16"/>
                <a:gd name="T6" fmla="*/ 0 w 35"/>
                <a:gd name="T7" fmla="*/ 1 h 16"/>
                <a:gd name="T8" fmla="*/ 0 w 35"/>
                <a:gd name="T9" fmla="*/ 1 h 16"/>
                <a:gd name="T10" fmla="*/ 0 w 35"/>
                <a:gd name="T11" fmla="*/ 1 h 16"/>
                <a:gd name="T12" fmla="*/ 0 w 35"/>
                <a:gd name="T13" fmla="*/ 1 h 16"/>
                <a:gd name="T14" fmla="*/ 0 w 35"/>
                <a:gd name="T15" fmla="*/ 0 h 16"/>
                <a:gd name="T16" fmla="*/ 0 w 35"/>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16"/>
                <a:gd name="T29" fmla="*/ 35 w 35"/>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16">
                  <a:moveTo>
                    <a:pt x="35" y="0"/>
                  </a:moveTo>
                  <a:lnTo>
                    <a:pt x="30" y="16"/>
                  </a:lnTo>
                  <a:lnTo>
                    <a:pt x="20" y="13"/>
                  </a:lnTo>
                  <a:lnTo>
                    <a:pt x="8" y="13"/>
                  </a:lnTo>
                  <a:lnTo>
                    <a:pt x="2" y="12"/>
                  </a:lnTo>
                  <a:lnTo>
                    <a:pt x="0" y="9"/>
                  </a:lnTo>
                  <a:lnTo>
                    <a:pt x="0" y="6"/>
                  </a:lnTo>
                  <a:lnTo>
                    <a:pt x="5" y="0"/>
                  </a:lnTo>
                  <a:lnTo>
                    <a:pt x="3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13" name="Freeform 751"/>
            <p:cNvSpPr>
              <a:spLocks/>
            </p:cNvSpPr>
            <p:nvPr/>
          </p:nvSpPr>
          <p:spPr bwMode="auto">
            <a:xfrm>
              <a:off x="3611" y="12867"/>
              <a:ext cx="8" cy="8"/>
            </a:xfrm>
            <a:custGeom>
              <a:avLst/>
              <a:gdLst>
                <a:gd name="T0" fmla="*/ 0 w 23"/>
                <a:gd name="T1" fmla="*/ 0 h 16"/>
                <a:gd name="T2" fmla="*/ 0 w 23"/>
                <a:gd name="T3" fmla="*/ 1 h 16"/>
                <a:gd name="T4" fmla="*/ 0 w 23"/>
                <a:gd name="T5" fmla="*/ 1 h 16"/>
                <a:gd name="T6" fmla="*/ 0 w 23"/>
                <a:gd name="T7" fmla="*/ 1 h 16"/>
                <a:gd name="T8" fmla="*/ 0 w 23"/>
                <a:gd name="T9" fmla="*/ 1 h 16"/>
                <a:gd name="T10" fmla="*/ 0 w 23"/>
                <a:gd name="T11" fmla="*/ 0 h 16"/>
                <a:gd name="T12" fmla="*/ 0 w 23"/>
                <a:gd name="T13" fmla="*/ 0 h 16"/>
                <a:gd name="T14" fmla="*/ 0 60000 65536"/>
                <a:gd name="T15" fmla="*/ 0 60000 65536"/>
                <a:gd name="T16" fmla="*/ 0 60000 65536"/>
                <a:gd name="T17" fmla="*/ 0 60000 65536"/>
                <a:gd name="T18" fmla="*/ 0 60000 65536"/>
                <a:gd name="T19" fmla="*/ 0 60000 65536"/>
                <a:gd name="T20" fmla="*/ 0 60000 65536"/>
                <a:gd name="T21" fmla="*/ 0 w 23"/>
                <a:gd name="T22" fmla="*/ 0 h 16"/>
                <a:gd name="T23" fmla="*/ 23 w 23"/>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16">
                  <a:moveTo>
                    <a:pt x="23" y="0"/>
                  </a:moveTo>
                  <a:lnTo>
                    <a:pt x="20" y="7"/>
                  </a:lnTo>
                  <a:lnTo>
                    <a:pt x="16" y="14"/>
                  </a:lnTo>
                  <a:lnTo>
                    <a:pt x="8" y="16"/>
                  </a:lnTo>
                  <a:lnTo>
                    <a:pt x="0" y="16"/>
                  </a:lnTo>
                  <a:lnTo>
                    <a:pt x="4" y="0"/>
                  </a:lnTo>
                  <a:lnTo>
                    <a:pt x="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14" name="Freeform 752"/>
            <p:cNvSpPr>
              <a:spLocks/>
            </p:cNvSpPr>
            <p:nvPr/>
          </p:nvSpPr>
          <p:spPr bwMode="auto">
            <a:xfrm>
              <a:off x="3619" y="12840"/>
              <a:ext cx="5" cy="12"/>
            </a:xfrm>
            <a:custGeom>
              <a:avLst/>
              <a:gdLst>
                <a:gd name="T0" fmla="*/ 0 w 15"/>
                <a:gd name="T1" fmla="*/ 0 h 24"/>
                <a:gd name="T2" fmla="*/ 0 w 15"/>
                <a:gd name="T3" fmla="*/ 1 h 24"/>
                <a:gd name="T4" fmla="*/ 0 w 15"/>
                <a:gd name="T5" fmla="*/ 1 h 24"/>
                <a:gd name="T6" fmla="*/ 0 w 15"/>
                <a:gd name="T7" fmla="*/ 1 h 24"/>
                <a:gd name="T8" fmla="*/ 0 w 15"/>
                <a:gd name="T9" fmla="*/ 1 h 24"/>
                <a:gd name="T10" fmla="*/ 0 w 15"/>
                <a:gd name="T11" fmla="*/ 1 h 24"/>
                <a:gd name="T12" fmla="*/ 0 w 15"/>
                <a:gd name="T13" fmla="*/ 0 h 24"/>
                <a:gd name="T14" fmla="*/ 0 60000 65536"/>
                <a:gd name="T15" fmla="*/ 0 60000 65536"/>
                <a:gd name="T16" fmla="*/ 0 60000 65536"/>
                <a:gd name="T17" fmla="*/ 0 60000 65536"/>
                <a:gd name="T18" fmla="*/ 0 60000 65536"/>
                <a:gd name="T19" fmla="*/ 0 60000 65536"/>
                <a:gd name="T20" fmla="*/ 0 60000 65536"/>
                <a:gd name="T21" fmla="*/ 0 w 15"/>
                <a:gd name="T22" fmla="*/ 0 h 24"/>
                <a:gd name="T23" fmla="*/ 15 w 15"/>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24">
                  <a:moveTo>
                    <a:pt x="15" y="0"/>
                  </a:moveTo>
                  <a:lnTo>
                    <a:pt x="10" y="24"/>
                  </a:lnTo>
                  <a:lnTo>
                    <a:pt x="0" y="24"/>
                  </a:lnTo>
                  <a:lnTo>
                    <a:pt x="0" y="17"/>
                  </a:lnTo>
                  <a:lnTo>
                    <a:pt x="4" y="11"/>
                  </a:lnTo>
                  <a:lnTo>
                    <a:pt x="9" y="5"/>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15" name="Freeform 753"/>
            <p:cNvSpPr>
              <a:spLocks/>
            </p:cNvSpPr>
            <p:nvPr/>
          </p:nvSpPr>
          <p:spPr bwMode="auto">
            <a:xfrm>
              <a:off x="3601" y="13008"/>
              <a:ext cx="10" cy="15"/>
            </a:xfrm>
            <a:custGeom>
              <a:avLst/>
              <a:gdLst>
                <a:gd name="T0" fmla="*/ 0 w 30"/>
                <a:gd name="T1" fmla="*/ 1 h 30"/>
                <a:gd name="T2" fmla="*/ 0 w 30"/>
                <a:gd name="T3" fmla="*/ 1 h 30"/>
                <a:gd name="T4" fmla="*/ 0 w 30"/>
                <a:gd name="T5" fmla="*/ 1 h 30"/>
                <a:gd name="T6" fmla="*/ 0 w 30"/>
                <a:gd name="T7" fmla="*/ 1 h 30"/>
                <a:gd name="T8" fmla="*/ 0 w 30"/>
                <a:gd name="T9" fmla="*/ 1 h 30"/>
                <a:gd name="T10" fmla="*/ 0 w 30"/>
                <a:gd name="T11" fmla="*/ 1 h 30"/>
                <a:gd name="T12" fmla="*/ 0 w 30"/>
                <a:gd name="T13" fmla="*/ 1 h 30"/>
                <a:gd name="T14" fmla="*/ 0 w 30"/>
                <a:gd name="T15" fmla="*/ 1 h 30"/>
                <a:gd name="T16" fmla="*/ 0 w 30"/>
                <a:gd name="T17" fmla="*/ 1 h 30"/>
                <a:gd name="T18" fmla="*/ 0 w 30"/>
                <a:gd name="T19" fmla="*/ 1 h 30"/>
                <a:gd name="T20" fmla="*/ 0 w 30"/>
                <a:gd name="T21" fmla="*/ 1 h 30"/>
                <a:gd name="T22" fmla="*/ 0 w 30"/>
                <a:gd name="T23" fmla="*/ 1 h 30"/>
                <a:gd name="T24" fmla="*/ 0 w 30"/>
                <a:gd name="T25" fmla="*/ 1 h 30"/>
                <a:gd name="T26" fmla="*/ 0 w 30"/>
                <a:gd name="T27" fmla="*/ 0 h 30"/>
                <a:gd name="T28" fmla="*/ 0 w 30"/>
                <a:gd name="T29" fmla="*/ 1 h 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
                <a:gd name="T46" fmla="*/ 0 h 30"/>
                <a:gd name="T47" fmla="*/ 30 w 30"/>
                <a:gd name="T48" fmla="*/ 30 h 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 h="30">
                  <a:moveTo>
                    <a:pt x="30" y="2"/>
                  </a:moveTo>
                  <a:lnTo>
                    <a:pt x="25" y="5"/>
                  </a:lnTo>
                  <a:lnTo>
                    <a:pt x="22" y="12"/>
                  </a:lnTo>
                  <a:lnTo>
                    <a:pt x="18" y="17"/>
                  </a:lnTo>
                  <a:lnTo>
                    <a:pt x="16" y="22"/>
                  </a:lnTo>
                  <a:lnTo>
                    <a:pt x="9" y="29"/>
                  </a:lnTo>
                  <a:lnTo>
                    <a:pt x="0" y="30"/>
                  </a:lnTo>
                  <a:lnTo>
                    <a:pt x="5" y="25"/>
                  </a:lnTo>
                  <a:lnTo>
                    <a:pt x="8" y="21"/>
                  </a:lnTo>
                  <a:lnTo>
                    <a:pt x="9" y="16"/>
                  </a:lnTo>
                  <a:lnTo>
                    <a:pt x="11" y="12"/>
                  </a:lnTo>
                  <a:lnTo>
                    <a:pt x="11" y="5"/>
                  </a:lnTo>
                  <a:lnTo>
                    <a:pt x="15" y="2"/>
                  </a:lnTo>
                  <a:lnTo>
                    <a:pt x="19" y="0"/>
                  </a:lnTo>
                  <a:lnTo>
                    <a:pt x="3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16" name="Freeform 754"/>
            <p:cNvSpPr>
              <a:spLocks/>
            </p:cNvSpPr>
            <p:nvPr/>
          </p:nvSpPr>
          <p:spPr bwMode="auto">
            <a:xfrm>
              <a:off x="3591" y="12926"/>
              <a:ext cx="14" cy="19"/>
            </a:xfrm>
            <a:custGeom>
              <a:avLst/>
              <a:gdLst>
                <a:gd name="T0" fmla="*/ 0 w 43"/>
                <a:gd name="T1" fmla="*/ 1 h 37"/>
                <a:gd name="T2" fmla="*/ 0 w 43"/>
                <a:gd name="T3" fmla="*/ 1 h 37"/>
                <a:gd name="T4" fmla="*/ 0 w 43"/>
                <a:gd name="T5" fmla="*/ 1 h 37"/>
                <a:gd name="T6" fmla="*/ 0 w 43"/>
                <a:gd name="T7" fmla="*/ 1 h 37"/>
                <a:gd name="T8" fmla="*/ 0 w 43"/>
                <a:gd name="T9" fmla="*/ 1 h 37"/>
                <a:gd name="T10" fmla="*/ 0 w 43"/>
                <a:gd name="T11" fmla="*/ 1 h 37"/>
                <a:gd name="T12" fmla="*/ 0 w 43"/>
                <a:gd name="T13" fmla="*/ 1 h 37"/>
                <a:gd name="T14" fmla="*/ 0 w 43"/>
                <a:gd name="T15" fmla="*/ 1 h 37"/>
                <a:gd name="T16" fmla="*/ 0 w 43"/>
                <a:gd name="T17" fmla="*/ 1 h 37"/>
                <a:gd name="T18" fmla="*/ 0 w 43"/>
                <a:gd name="T19" fmla="*/ 0 h 37"/>
                <a:gd name="T20" fmla="*/ 0 w 43"/>
                <a:gd name="T21" fmla="*/ 1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
                <a:gd name="T34" fmla="*/ 0 h 37"/>
                <a:gd name="T35" fmla="*/ 43 w 43"/>
                <a:gd name="T36" fmla="*/ 37 h 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3" h="37">
                  <a:moveTo>
                    <a:pt x="43" y="5"/>
                  </a:moveTo>
                  <a:lnTo>
                    <a:pt x="32" y="37"/>
                  </a:lnTo>
                  <a:lnTo>
                    <a:pt x="19" y="36"/>
                  </a:lnTo>
                  <a:lnTo>
                    <a:pt x="12" y="34"/>
                  </a:lnTo>
                  <a:lnTo>
                    <a:pt x="6" y="29"/>
                  </a:lnTo>
                  <a:lnTo>
                    <a:pt x="3" y="26"/>
                  </a:lnTo>
                  <a:lnTo>
                    <a:pt x="0" y="20"/>
                  </a:lnTo>
                  <a:lnTo>
                    <a:pt x="2" y="13"/>
                  </a:lnTo>
                  <a:lnTo>
                    <a:pt x="2" y="6"/>
                  </a:lnTo>
                  <a:lnTo>
                    <a:pt x="6" y="0"/>
                  </a:lnTo>
                  <a:lnTo>
                    <a:pt x="43"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17" name="Freeform 755"/>
            <p:cNvSpPr>
              <a:spLocks/>
            </p:cNvSpPr>
            <p:nvPr/>
          </p:nvSpPr>
          <p:spPr bwMode="auto">
            <a:xfrm>
              <a:off x="3227" y="12899"/>
              <a:ext cx="270" cy="147"/>
            </a:xfrm>
            <a:custGeom>
              <a:avLst/>
              <a:gdLst>
                <a:gd name="T0" fmla="*/ 0 w 810"/>
                <a:gd name="T1" fmla="*/ 1 h 292"/>
                <a:gd name="T2" fmla="*/ 0 w 810"/>
                <a:gd name="T3" fmla="*/ 1 h 292"/>
                <a:gd name="T4" fmla="*/ 0 w 810"/>
                <a:gd name="T5" fmla="*/ 1 h 292"/>
                <a:gd name="T6" fmla="*/ 0 w 810"/>
                <a:gd name="T7" fmla="*/ 1 h 292"/>
                <a:gd name="T8" fmla="*/ 0 w 810"/>
                <a:gd name="T9" fmla="*/ 1 h 292"/>
                <a:gd name="T10" fmla="*/ 0 w 810"/>
                <a:gd name="T11" fmla="*/ 1 h 292"/>
                <a:gd name="T12" fmla="*/ 0 w 810"/>
                <a:gd name="T13" fmla="*/ 1 h 292"/>
                <a:gd name="T14" fmla="*/ 0 w 810"/>
                <a:gd name="T15" fmla="*/ 1 h 292"/>
                <a:gd name="T16" fmla="*/ 0 w 810"/>
                <a:gd name="T17" fmla="*/ 1 h 292"/>
                <a:gd name="T18" fmla="*/ 0 w 810"/>
                <a:gd name="T19" fmla="*/ 1 h 292"/>
                <a:gd name="T20" fmla="*/ 0 w 810"/>
                <a:gd name="T21" fmla="*/ 0 h 292"/>
                <a:gd name="T22" fmla="*/ 0 w 810"/>
                <a:gd name="T23" fmla="*/ 1 h 292"/>
                <a:gd name="T24" fmla="*/ 0 w 810"/>
                <a:gd name="T25" fmla="*/ 1 h 292"/>
                <a:gd name="T26" fmla="*/ 0 w 810"/>
                <a:gd name="T27" fmla="*/ 1 h 292"/>
                <a:gd name="T28" fmla="*/ 0 w 810"/>
                <a:gd name="T29" fmla="*/ 1 h 292"/>
                <a:gd name="T30" fmla="*/ 0 w 810"/>
                <a:gd name="T31" fmla="*/ 1 h 292"/>
                <a:gd name="T32" fmla="*/ 0 w 810"/>
                <a:gd name="T33" fmla="*/ 1 h 292"/>
                <a:gd name="T34" fmla="*/ 0 w 810"/>
                <a:gd name="T35" fmla="*/ 1 h 292"/>
                <a:gd name="T36" fmla="*/ 0 w 810"/>
                <a:gd name="T37" fmla="*/ 1 h 292"/>
                <a:gd name="T38" fmla="*/ 0 w 810"/>
                <a:gd name="T39" fmla="*/ 1 h 292"/>
                <a:gd name="T40" fmla="*/ 0 w 810"/>
                <a:gd name="T41" fmla="*/ 1 h 292"/>
                <a:gd name="T42" fmla="*/ 0 w 810"/>
                <a:gd name="T43" fmla="*/ 1 h 292"/>
                <a:gd name="T44" fmla="*/ 0 w 810"/>
                <a:gd name="T45" fmla="*/ 1 h 292"/>
                <a:gd name="T46" fmla="*/ 0 w 810"/>
                <a:gd name="T47" fmla="*/ 1 h 292"/>
                <a:gd name="T48" fmla="*/ 0 w 810"/>
                <a:gd name="T49" fmla="*/ 1 h 292"/>
                <a:gd name="T50" fmla="*/ 0 w 810"/>
                <a:gd name="T51" fmla="*/ 1 h 292"/>
                <a:gd name="T52" fmla="*/ 0 w 810"/>
                <a:gd name="T53" fmla="*/ 1 h 292"/>
                <a:gd name="T54" fmla="*/ 0 w 810"/>
                <a:gd name="T55" fmla="*/ 1 h 292"/>
                <a:gd name="T56" fmla="*/ 0 w 810"/>
                <a:gd name="T57" fmla="*/ 1 h 292"/>
                <a:gd name="T58" fmla="*/ 0 w 810"/>
                <a:gd name="T59" fmla="*/ 1 h 292"/>
                <a:gd name="T60" fmla="*/ 0 w 810"/>
                <a:gd name="T61" fmla="*/ 1 h 292"/>
                <a:gd name="T62" fmla="*/ 0 w 810"/>
                <a:gd name="T63" fmla="*/ 1 h 292"/>
                <a:gd name="T64" fmla="*/ 0 w 810"/>
                <a:gd name="T65" fmla="*/ 1 h 292"/>
                <a:gd name="T66" fmla="*/ 0 w 810"/>
                <a:gd name="T67" fmla="*/ 1 h 292"/>
                <a:gd name="T68" fmla="*/ 0 w 810"/>
                <a:gd name="T69" fmla="*/ 1 h 292"/>
                <a:gd name="T70" fmla="*/ 0 w 810"/>
                <a:gd name="T71" fmla="*/ 1 h 292"/>
                <a:gd name="T72" fmla="*/ 0 w 810"/>
                <a:gd name="T73" fmla="*/ 1 h 292"/>
                <a:gd name="T74" fmla="*/ 0 w 810"/>
                <a:gd name="T75" fmla="*/ 1 h 292"/>
                <a:gd name="T76" fmla="*/ 0 w 810"/>
                <a:gd name="T77" fmla="*/ 1 h 292"/>
                <a:gd name="T78" fmla="*/ 0 w 810"/>
                <a:gd name="T79" fmla="*/ 1 h 292"/>
                <a:gd name="T80" fmla="*/ 0 w 810"/>
                <a:gd name="T81" fmla="*/ 1 h 292"/>
                <a:gd name="T82" fmla="*/ 0 w 810"/>
                <a:gd name="T83" fmla="*/ 1 h 292"/>
                <a:gd name="T84" fmla="*/ 0 w 810"/>
                <a:gd name="T85" fmla="*/ 1 h 292"/>
                <a:gd name="T86" fmla="*/ 0 w 810"/>
                <a:gd name="T87" fmla="*/ 1 h 292"/>
                <a:gd name="T88" fmla="*/ 0 w 810"/>
                <a:gd name="T89" fmla="*/ 1 h 292"/>
                <a:gd name="T90" fmla="*/ 0 w 810"/>
                <a:gd name="T91" fmla="*/ 1 h 292"/>
                <a:gd name="T92" fmla="*/ 0 w 810"/>
                <a:gd name="T93" fmla="*/ 1 h 29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10"/>
                <a:gd name="T142" fmla="*/ 0 h 292"/>
                <a:gd name="T143" fmla="*/ 810 w 810"/>
                <a:gd name="T144" fmla="*/ 292 h 29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10" h="292">
                  <a:moveTo>
                    <a:pt x="703" y="269"/>
                  </a:moveTo>
                  <a:lnTo>
                    <a:pt x="797" y="229"/>
                  </a:lnTo>
                  <a:lnTo>
                    <a:pt x="804" y="214"/>
                  </a:lnTo>
                  <a:lnTo>
                    <a:pt x="810" y="201"/>
                  </a:lnTo>
                  <a:lnTo>
                    <a:pt x="810" y="188"/>
                  </a:lnTo>
                  <a:lnTo>
                    <a:pt x="810" y="178"/>
                  </a:lnTo>
                  <a:lnTo>
                    <a:pt x="806" y="166"/>
                  </a:lnTo>
                  <a:lnTo>
                    <a:pt x="801" y="156"/>
                  </a:lnTo>
                  <a:lnTo>
                    <a:pt x="797" y="147"/>
                  </a:lnTo>
                  <a:lnTo>
                    <a:pt x="793" y="140"/>
                  </a:lnTo>
                  <a:lnTo>
                    <a:pt x="782" y="123"/>
                  </a:lnTo>
                  <a:lnTo>
                    <a:pt x="771" y="109"/>
                  </a:lnTo>
                  <a:lnTo>
                    <a:pt x="757" y="96"/>
                  </a:lnTo>
                  <a:lnTo>
                    <a:pt x="746" y="87"/>
                  </a:lnTo>
                  <a:lnTo>
                    <a:pt x="731" y="76"/>
                  </a:lnTo>
                  <a:lnTo>
                    <a:pt x="718" y="67"/>
                  </a:lnTo>
                  <a:lnTo>
                    <a:pt x="705" y="58"/>
                  </a:lnTo>
                  <a:lnTo>
                    <a:pt x="696" y="51"/>
                  </a:lnTo>
                  <a:lnTo>
                    <a:pt x="652" y="24"/>
                  </a:lnTo>
                  <a:lnTo>
                    <a:pt x="607" y="8"/>
                  </a:lnTo>
                  <a:lnTo>
                    <a:pt x="559" y="1"/>
                  </a:lnTo>
                  <a:lnTo>
                    <a:pt x="515" y="0"/>
                  </a:lnTo>
                  <a:lnTo>
                    <a:pt x="474" y="1"/>
                  </a:lnTo>
                  <a:lnTo>
                    <a:pt x="443" y="5"/>
                  </a:lnTo>
                  <a:lnTo>
                    <a:pt x="423" y="8"/>
                  </a:lnTo>
                  <a:lnTo>
                    <a:pt x="420" y="10"/>
                  </a:lnTo>
                  <a:lnTo>
                    <a:pt x="426" y="7"/>
                  </a:lnTo>
                  <a:lnTo>
                    <a:pt x="423" y="7"/>
                  </a:lnTo>
                  <a:lnTo>
                    <a:pt x="410" y="8"/>
                  </a:lnTo>
                  <a:lnTo>
                    <a:pt x="393" y="11"/>
                  </a:lnTo>
                  <a:lnTo>
                    <a:pt x="372" y="15"/>
                  </a:lnTo>
                  <a:lnTo>
                    <a:pt x="351" y="21"/>
                  </a:lnTo>
                  <a:lnTo>
                    <a:pt x="332" y="26"/>
                  </a:lnTo>
                  <a:lnTo>
                    <a:pt x="320" y="31"/>
                  </a:lnTo>
                  <a:lnTo>
                    <a:pt x="309" y="31"/>
                  </a:lnTo>
                  <a:lnTo>
                    <a:pt x="300" y="31"/>
                  </a:lnTo>
                  <a:lnTo>
                    <a:pt x="288" y="30"/>
                  </a:lnTo>
                  <a:lnTo>
                    <a:pt x="279" y="30"/>
                  </a:lnTo>
                  <a:lnTo>
                    <a:pt x="268" y="28"/>
                  </a:lnTo>
                  <a:lnTo>
                    <a:pt x="257" y="28"/>
                  </a:lnTo>
                  <a:lnTo>
                    <a:pt x="247" y="27"/>
                  </a:lnTo>
                  <a:lnTo>
                    <a:pt x="238" y="29"/>
                  </a:lnTo>
                  <a:lnTo>
                    <a:pt x="217" y="29"/>
                  </a:lnTo>
                  <a:lnTo>
                    <a:pt x="196" y="30"/>
                  </a:lnTo>
                  <a:lnTo>
                    <a:pt x="176" y="30"/>
                  </a:lnTo>
                  <a:lnTo>
                    <a:pt x="155" y="33"/>
                  </a:lnTo>
                  <a:lnTo>
                    <a:pt x="135" y="33"/>
                  </a:lnTo>
                  <a:lnTo>
                    <a:pt x="114" y="36"/>
                  </a:lnTo>
                  <a:lnTo>
                    <a:pt x="95" y="38"/>
                  </a:lnTo>
                  <a:lnTo>
                    <a:pt x="78" y="42"/>
                  </a:lnTo>
                  <a:lnTo>
                    <a:pt x="67" y="45"/>
                  </a:lnTo>
                  <a:lnTo>
                    <a:pt x="57" y="48"/>
                  </a:lnTo>
                  <a:lnTo>
                    <a:pt x="47" y="52"/>
                  </a:lnTo>
                  <a:lnTo>
                    <a:pt x="38" y="56"/>
                  </a:lnTo>
                  <a:lnTo>
                    <a:pt x="29" y="59"/>
                  </a:lnTo>
                  <a:lnTo>
                    <a:pt x="21" y="64"/>
                  </a:lnTo>
                  <a:lnTo>
                    <a:pt x="12" y="69"/>
                  </a:lnTo>
                  <a:lnTo>
                    <a:pt x="3" y="75"/>
                  </a:lnTo>
                  <a:lnTo>
                    <a:pt x="0" y="85"/>
                  </a:lnTo>
                  <a:lnTo>
                    <a:pt x="0" y="97"/>
                  </a:lnTo>
                  <a:lnTo>
                    <a:pt x="3" y="109"/>
                  </a:lnTo>
                  <a:lnTo>
                    <a:pt x="9" y="120"/>
                  </a:lnTo>
                  <a:lnTo>
                    <a:pt x="16" y="131"/>
                  </a:lnTo>
                  <a:lnTo>
                    <a:pt x="26" y="143"/>
                  </a:lnTo>
                  <a:lnTo>
                    <a:pt x="38" y="153"/>
                  </a:lnTo>
                  <a:lnTo>
                    <a:pt x="56" y="164"/>
                  </a:lnTo>
                  <a:lnTo>
                    <a:pt x="67" y="168"/>
                  </a:lnTo>
                  <a:lnTo>
                    <a:pt x="81" y="173"/>
                  </a:lnTo>
                  <a:lnTo>
                    <a:pt x="94" y="178"/>
                  </a:lnTo>
                  <a:lnTo>
                    <a:pt x="107" y="183"/>
                  </a:lnTo>
                  <a:lnTo>
                    <a:pt x="120" y="185"/>
                  </a:lnTo>
                  <a:lnTo>
                    <a:pt x="133" y="188"/>
                  </a:lnTo>
                  <a:lnTo>
                    <a:pt x="146" y="189"/>
                  </a:lnTo>
                  <a:lnTo>
                    <a:pt x="160" y="190"/>
                  </a:lnTo>
                  <a:lnTo>
                    <a:pt x="168" y="196"/>
                  </a:lnTo>
                  <a:lnTo>
                    <a:pt x="176" y="202"/>
                  </a:lnTo>
                  <a:lnTo>
                    <a:pt x="181" y="208"/>
                  </a:lnTo>
                  <a:lnTo>
                    <a:pt x="190" y="215"/>
                  </a:lnTo>
                  <a:lnTo>
                    <a:pt x="202" y="225"/>
                  </a:lnTo>
                  <a:lnTo>
                    <a:pt x="219" y="236"/>
                  </a:lnTo>
                  <a:lnTo>
                    <a:pt x="237" y="244"/>
                  </a:lnTo>
                  <a:lnTo>
                    <a:pt x="257" y="252"/>
                  </a:lnTo>
                  <a:lnTo>
                    <a:pt x="276" y="258"/>
                  </a:lnTo>
                  <a:lnTo>
                    <a:pt x="298" y="265"/>
                  </a:lnTo>
                  <a:lnTo>
                    <a:pt x="320" y="269"/>
                  </a:lnTo>
                  <a:lnTo>
                    <a:pt x="342" y="274"/>
                  </a:lnTo>
                  <a:lnTo>
                    <a:pt x="412" y="285"/>
                  </a:lnTo>
                  <a:lnTo>
                    <a:pt x="458" y="291"/>
                  </a:lnTo>
                  <a:lnTo>
                    <a:pt x="486" y="292"/>
                  </a:lnTo>
                  <a:lnTo>
                    <a:pt x="507" y="290"/>
                  </a:lnTo>
                  <a:lnTo>
                    <a:pt x="529" y="285"/>
                  </a:lnTo>
                  <a:lnTo>
                    <a:pt x="563" y="279"/>
                  </a:lnTo>
                  <a:lnTo>
                    <a:pt x="617" y="274"/>
                  </a:lnTo>
                  <a:lnTo>
                    <a:pt x="703" y="2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18" name="Freeform 756"/>
            <p:cNvSpPr>
              <a:spLocks/>
            </p:cNvSpPr>
            <p:nvPr/>
          </p:nvSpPr>
          <p:spPr bwMode="auto">
            <a:xfrm>
              <a:off x="3245" y="12909"/>
              <a:ext cx="237" cy="125"/>
            </a:xfrm>
            <a:custGeom>
              <a:avLst/>
              <a:gdLst>
                <a:gd name="T0" fmla="*/ 0 w 710"/>
                <a:gd name="T1" fmla="*/ 1 h 250"/>
                <a:gd name="T2" fmla="*/ 0 w 710"/>
                <a:gd name="T3" fmla="*/ 1 h 250"/>
                <a:gd name="T4" fmla="*/ 0 w 710"/>
                <a:gd name="T5" fmla="*/ 1 h 250"/>
                <a:gd name="T6" fmla="*/ 0 w 710"/>
                <a:gd name="T7" fmla="*/ 1 h 250"/>
                <a:gd name="T8" fmla="*/ 0 w 710"/>
                <a:gd name="T9" fmla="*/ 1 h 250"/>
                <a:gd name="T10" fmla="*/ 0 w 710"/>
                <a:gd name="T11" fmla="*/ 1 h 250"/>
                <a:gd name="T12" fmla="*/ 0 w 710"/>
                <a:gd name="T13" fmla="*/ 1 h 250"/>
                <a:gd name="T14" fmla="*/ 0 w 710"/>
                <a:gd name="T15" fmla="*/ 1 h 250"/>
                <a:gd name="T16" fmla="*/ 0 w 710"/>
                <a:gd name="T17" fmla="*/ 1 h 250"/>
                <a:gd name="T18" fmla="*/ 0 w 710"/>
                <a:gd name="T19" fmla="*/ 1 h 250"/>
                <a:gd name="T20" fmla="*/ 0 w 710"/>
                <a:gd name="T21" fmla="*/ 1 h 250"/>
                <a:gd name="T22" fmla="*/ 0 w 710"/>
                <a:gd name="T23" fmla="*/ 1 h 250"/>
                <a:gd name="T24" fmla="*/ 0 w 710"/>
                <a:gd name="T25" fmla="*/ 1 h 250"/>
                <a:gd name="T26" fmla="*/ 0 w 710"/>
                <a:gd name="T27" fmla="*/ 1 h 250"/>
                <a:gd name="T28" fmla="*/ 0 w 710"/>
                <a:gd name="T29" fmla="*/ 1 h 250"/>
                <a:gd name="T30" fmla="*/ 0 w 710"/>
                <a:gd name="T31" fmla="*/ 1 h 250"/>
                <a:gd name="T32" fmla="*/ 0 w 710"/>
                <a:gd name="T33" fmla="*/ 1 h 250"/>
                <a:gd name="T34" fmla="*/ 0 w 710"/>
                <a:gd name="T35" fmla="*/ 1 h 250"/>
                <a:gd name="T36" fmla="*/ 0 w 710"/>
                <a:gd name="T37" fmla="*/ 1 h 250"/>
                <a:gd name="T38" fmla="*/ 0 w 710"/>
                <a:gd name="T39" fmla="*/ 1 h 250"/>
                <a:gd name="T40" fmla="*/ 0 w 710"/>
                <a:gd name="T41" fmla="*/ 1 h 250"/>
                <a:gd name="T42" fmla="*/ 0 w 710"/>
                <a:gd name="T43" fmla="*/ 1 h 250"/>
                <a:gd name="T44" fmla="*/ 0 w 710"/>
                <a:gd name="T45" fmla="*/ 1 h 250"/>
                <a:gd name="T46" fmla="*/ 0 w 710"/>
                <a:gd name="T47" fmla="*/ 1 h 250"/>
                <a:gd name="T48" fmla="*/ 0 w 710"/>
                <a:gd name="T49" fmla="*/ 1 h 250"/>
                <a:gd name="T50" fmla="*/ 0 w 710"/>
                <a:gd name="T51" fmla="*/ 1 h 250"/>
                <a:gd name="T52" fmla="*/ 0 w 710"/>
                <a:gd name="T53" fmla="*/ 1 h 250"/>
                <a:gd name="T54" fmla="*/ 0 w 710"/>
                <a:gd name="T55" fmla="*/ 1 h 250"/>
                <a:gd name="T56" fmla="*/ 0 w 710"/>
                <a:gd name="T57" fmla="*/ 1 h 250"/>
                <a:gd name="T58" fmla="*/ 0 w 710"/>
                <a:gd name="T59" fmla="*/ 1 h 250"/>
                <a:gd name="T60" fmla="*/ 0 w 710"/>
                <a:gd name="T61" fmla="*/ 1 h 250"/>
                <a:gd name="T62" fmla="*/ 0 w 710"/>
                <a:gd name="T63" fmla="*/ 1 h 250"/>
                <a:gd name="T64" fmla="*/ 0 w 710"/>
                <a:gd name="T65" fmla="*/ 1 h 250"/>
                <a:gd name="T66" fmla="*/ 0 w 710"/>
                <a:gd name="T67" fmla="*/ 1 h 250"/>
                <a:gd name="T68" fmla="*/ 0 w 710"/>
                <a:gd name="T69" fmla="*/ 1 h 250"/>
                <a:gd name="T70" fmla="*/ 0 w 710"/>
                <a:gd name="T71" fmla="*/ 1 h 250"/>
                <a:gd name="T72" fmla="*/ 0 w 710"/>
                <a:gd name="T73" fmla="*/ 1 h 250"/>
                <a:gd name="T74" fmla="*/ 0 w 710"/>
                <a:gd name="T75" fmla="*/ 1 h 250"/>
                <a:gd name="T76" fmla="*/ 0 w 710"/>
                <a:gd name="T77" fmla="*/ 1 h 250"/>
                <a:gd name="T78" fmla="*/ 0 w 710"/>
                <a:gd name="T79" fmla="*/ 1 h 250"/>
                <a:gd name="T80" fmla="*/ 0 w 710"/>
                <a:gd name="T81" fmla="*/ 1 h 250"/>
                <a:gd name="T82" fmla="*/ 0 w 710"/>
                <a:gd name="T83" fmla="*/ 1 h 250"/>
                <a:gd name="T84" fmla="*/ 0 w 710"/>
                <a:gd name="T85" fmla="*/ 1 h 250"/>
                <a:gd name="T86" fmla="*/ 0 w 710"/>
                <a:gd name="T87" fmla="*/ 1 h 250"/>
                <a:gd name="T88" fmla="*/ 0 w 710"/>
                <a:gd name="T89" fmla="*/ 1 h 250"/>
                <a:gd name="T90" fmla="*/ 0 w 710"/>
                <a:gd name="T91" fmla="*/ 1 h 250"/>
                <a:gd name="T92" fmla="*/ 0 w 710"/>
                <a:gd name="T93" fmla="*/ 1 h 250"/>
                <a:gd name="T94" fmla="*/ 0 w 710"/>
                <a:gd name="T95" fmla="*/ 1 h 250"/>
                <a:gd name="T96" fmla="*/ 0 w 710"/>
                <a:gd name="T97" fmla="*/ 1 h 250"/>
                <a:gd name="T98" fmla="*/ 0 w 710"/>
                <a:gd name="T99" fmla="*/ 1 h 250"/>
                <a:gd name="T100" fmla="*/ 0 w 710"/>
                <a:gd name="T101" fmla="*/ 1 h 250"/>
                <a:gd name="T102" fmla="*/ 0 w 710"/>
                <a:gd name="T103" fmla="*/ 1 h 250"/>
                <a:gd name="T104" fmla="*/ 0 w 710"/>
                <a:gd name="T105" fmla="*/ 1 h 250"/>
                <a:gd name="T106" fmla="*/ 0 w 710"/>
                <a:gd name="T107" fmla="*/ 1 h 250"/>
                <a:gd name="T108" fmla="*/ 0 w 710"/>
                <a:gd name="T109" fmla="*/ 1 h 250"/>
                <a:gd name="T110" fmla="*/ 0 w 710"/>
                <a:gd name="T111" fmla="*/ 1 h 250"/>
                <a:gd name="T112" fmla="*/ 0 w 710"/>
                <a:gd name="T113" fmla="*/ 1 h 250"/>
                <a:gd name="T114" fmla="*/ 0 w 710"/>
                <a:gd name="T115" fmla="*/ 1 h 25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10"/>
                <a:gd name="T175" fmla="*/ 0 h 250"/>
                <a:gd name="T176" fmla="*/ 710 w 710"/>
                <a:gd name="T177" fmla="*/ 250 h 25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10" h="250">
                  <a:moveTo>
                    <a:pt x="438" y="42"/>
                  </a:moveTo>
                  <a:lnTo>
                    <a:pt x="430" y="39"/>
                  </a:lnTo>
                  <a:lnTo>
                    <a:pt x="422" y="37"/>
                  </a:lnTo>
                  <a:lnTo>
                    <a:pt x="413" y="34"/>
                  </a:lnTo>
                  <a:lnTo>
                    <a:pt x="406" y="32"/>
                  </a:lnTo>
                  <a:lnTo>
                    <a:pt x="402" y="37"/>
                  </a:lnTo>
                  <a:lnTo>
                    <a:pt x="409" y="43"/>
                  </a:lnTo>
                  <a:lnTo>
                    <a:pt x="418" y="51"/>
                  </a:lnTo>
                  <a:lnTo>
                    <a:pt x="424" y="57"/>
                  </a:lnTo>
                  <a:lnTo>
                    <a:pt x="431" y="64"/>
                  </a:lnTo>
                  <a:lnTo>
                    <a:pt x="418" y="57"/>
                  </a:lnTo>
                  <a:lnTo>
                    <a:pt x="405" y="51"/>
                  </a:lnTo>
                  <a:lnTo>
                    <a:pt x="393" y="43"/>
                  </a:lnTo>
                  <a:lnTo>
                    <a:pt x="384" y="37"/>
                  </a:lnTo>
                  <a:lnTo>
                    <a:pt x="374" y="28"/>
                  </a:lnTo>
                  <a:lnTo>
                    <a:pt x="367" y="21"/>
                  </a:lnTo>
                  <a:lnTo>
                    <a:pt x="358" y="12"/>
                  </a:lnTo>
                  <a:lnTo>
                    <a:pt x="354" y="5"/>
                  </a:lnTo>
                  <a:lnTo>
                    <a:pt x="346" y="5"/>
                  </a:lnTo>
                  <a:lnTo>
                    <a:pt x="345" y="7"/>
                  </a:lnTo>
                  <a:lnTo>
                    <a:pt x="345" y="9"/>
                  </a:lnTo>
                  <a:lnTo>
                    <a:pt x="346" y="12"/>
                  </a:lnTo>
                  <a:lnTo>
                    <a:pt x="346" y="18"/>
                  </a:lnTo>
                  <a:lnTo>
                    <a:pt x="349" y="23"/>
                  </a:lnTo>
                  <a:lnTo>
                    <a:pt x="354" y="28"/>
                  </a:lnTo>
                  <a:lnTo>
                    <a:pt x="359" y="34"/>
                  </a:lnTo>
                  <a:lnTo>
                    <a:pt x="368" y="43"/>
                  </a:lnTo>
                  <a:lnTo>
                    <a:pt x="373" y="53"/>
                  </a:lnTo>
                  <a:lnTo>
                    <a:pt x="361" y="47"/>
                  </a:lnTo>
                  <a:lnTo>
                    <a:pt x="355" y="42"/>
                  </a:lnTo>
                  <a:lnTo>
                    <a:pt x="348" y="36"/>
                  </a:lnTo>
                  <a:lnTo>
                    <a:pt x="342" y="32"/>
                  </a:lnTo>
                  <a:lnTo>
                    <a:pt x="336" y="27"/>
                  </a:lnTo>
                  <a:lnTo>
                    <a:pt x="332" y="23"/>
                  </a:lnTo>
                  <a:lnTo>
                    <a:pt x="326" y="20"/>
                  </a:lnTo>
                  <a:lnTo>
                    <a:pt x="320" y="18"/>
                  </a:lnTo>
                  <a:lnTo>
                    <a:pt x="313" y="21"/>
                  </a:lnTo>
                  <a:lnTo>
                    <a:pt x="318" y="24"/>
                  </a:lnTo>
                  <a:lnTo>
                    <a:pt x="327" y="30"/>
                  </a:lnTo>
                  <a:lnTo>
                    <a:pt x="333" y="35"/>
                  </a:lnTo>
                  <a:lnTo>
                    <a:pt x="342" y="40"/>
                  </a:lnTo>
                  <a:lnTo>
                    <a:pt x="333" y="43"/>
                  </a:lnTo>
                  <a:lnTo>
                    <a:pt x="326" y="41"/>
                  </a:lnTo>
                  <a:lnTo>
                    <a:pt x="317" y="36"/>
                  </a:lnTo>
                  <a:lnTo>
                    <a:pt x="308" y="35"/>
                  </a:lnTo>
                  <a:lnTo>
                    <a:pt x="295" y="33"/>
                  </a:lnTo>
                  <a:lnTo>
                    <a:pt x="283" y="30"/>
                  </a:lnTo>
                  <a:lnTo>
                    <a:pt x="272" y="28"/>
                  </a:lnTo>
                  <a:lnTo>
                    <a:pt x="264" y="29"/>
                  </a:lnTo>
                  <a:lnTo>
                    <a:pt x="273" y="36"/>
                  </a:lnTo>
                  <a:lnTo>
                    <a:pt x="282" y="42"/>
                  </a:lnTo>
                  <a:lnTo>
                    <a:pt x="291" y="48"/>
                  </a:lnTo>
                  <a:lnTo>
                    <a:pt x="301" y="56"/>
                  </a:lnTo>
                  <a:lnTo>
                    <a:pt x="310" y="62"/>
                  </a:lnTo>
                  <a:lnTo>
                    <a:pt x="318" y="70"/>
                  </a:lnTo>
                  <a:lnTo>
                    <a:pt x="326" y="77"/>
                  </a:lnTo>
                  <a:lnTo>
                    <a:pt x="335" y="86"/>
                  </a:lnTo>
                  <a:lnTo>
                    <a:pt x="340" y="89"/>
                  </a:lnTo>
                  <a:lnTo>
                    <a:pt x="345" y="93"/>
                  </a:lnTo>
                  <a:lnTo>
                    <a:pt x="345" y="97"/>
                  </a:lnTo>
                  <a:lnTo>
                    <a:pt x="346" y="101"/>
                  </a:lnTo>
                  <a:lnTo>
                    <a:pt x="342" y="101"/>
                  </a:lnTo>
                  <a:lnTo>
                    <a:pt x="329" y="89"/>
                  </a:lnTo>
                  <a:lnTo>
                    <a:pt x="313" y="79"/>
                  </a:lnTo>
                  <a:lnTo>
                    <a:pt x="294" y="70"/>
                  </a:lnTo>
                  <a:lnTo>
                    <a:pt x="276" y="62"/>
                  </a:lnTo>
                  <a:lnTo>
                    <a:pt x="254" y="53"/>
                  </a:lnTo>
                  <a:lnTo>
                    <a:pt x="234" y="45"/>
                  </a:lnTo>
                  <a:lnTo>
                    <a:pt x="212" y="37"/>
                  </a:lnTo>
                  <a:lnTo>
                    <a:pt x="193" y="29"/>
                  </a:lnTo>
                  <a:lnTo>
                    <a:pt x="190" y="29"/>
                  </a:lnTo>
                  <a:lnTo>
                    <a:pt x="194" y="34"/>
                  </a:lnTo>
                  <a:lnTo>
                    <a:pt x="203" y="39"/>
                  </a:lnTo>
                  <a:lnTo>
                    <a:pt x="212" y="43"/>
                  </a:lnTo>
                  <a:lnTo>
                    <a:pt x="220" y="47"/>
                  </a:lnTo>
                  <a:lnTo>
                    <a:pt x="229" y="51"/>
                  </a:lnTo>
                  <a:lnTo>
                    <a:pt x="238" y="55"/>
                  </a:lnTo>
                  <a:lnTo>
                    <a:pt x="245" y="60"/>
                  </a:lnTo>
                  <a:lnTo>
                    <a:pt x="253" y="66"/>
                  </a:lnTo>
                  <a:lnTo>
                    <a:pt x="237" y="62"/>
                  </a:lnTo>
                  <a:lnTo>
                    <a:pt x="222" y="59"/>
                  </a:lnTo>
                  <a:lnTo>
                    <a:pt x="209" y="57"/>
                  </a:lnTo>
                  <a:lnTo>
                    <a:pt x="197" y="59"/>
                  </a:lnTo>
                  <a:lnTo>
                    <a:pt x="200" y="68"/>
                  </a:lnTo>
                  <a:lnTo>
                    <a:pt x="210" y="75"/>
                  </a:lnTo>
                  <a:lnTo>
                    <a:pt x="220" y="82"/>
                  </a:lnTo>
                  <a:lnTo>
                    <a:pt x="231" y="91"/>
                  </a:lnTo>
                  <a:lnTo>
                    <a:pt x="220" y="87"/>
                  </a:lnTo>
                  <a:lnTo>
                    <a:pt x="212" y="83"/>
                  </a:lnTo>
                  <a:lnTo>
                    <a:pt x="201" y="79"/>
                  </a:lnTo>
                  <a:lnTo>
                    <a:pt x="193" y="76"/>
                  </a:lnTo>
                  <a:lnTo>
                    <a:pt x="182" y="72"/>
                  </a:lnTo>
                  <a:lnTo>
                    <a:pt x="172" y="68"/>
                  </a:lnTo>
                  <a:lnTo>
                    <a:pt x="163" y="64"/>
                  </a:lnTo>
                  <a:lnTo>
                    <a:pt x="156" y="61"/>
                  </a:lnTo>
                  <a:lnTo>
                    <a:pt x="159" y="65"/>
                  </a:lnTo>
                  <a:lnTo>
                    <a:pt x="169" y="71"/>
                  </a:lnTo>
                  <a:lnTo>
                    <a:pt x="178" y="74"/>
                  </a:lnTo>
                  <a:lnTo>
                    <a:pt x="182" y="80"/>
                  </a:lnTo>
                  <a:lnTo>
                    <a:pt x="169" y="77"/>
                  </a:lnTo>
                  <a:lnTo>
                    <a:pt x="156" y="74"/>
                  </a:lnTo>
                  <a:lnTo>
                    <a:pt x="144" y="70"/>
                  </a:lnTo>
                  <a:lnTo>
                    <a:pt x="133" y="66"/>
                  </a:lnTo>
                  <a:lnTo>
                    <a:pt x="120" y="61"/>
                  </a:lnTo>
                  <a:lnTo>
                    <a:pt x="109" y="57"/>
                  </a:lnTo>
                  <a:lnTo>
                    <a:pt x="98" y="52"/>
                  </a:lnTo>
                  <a:lnTo>
                    <a:pt x="89" y="47"/>
                  </a:lnTo>
                  <a:lnTo>
                    <a:pt x="83" y="46"/>
                  </a:lnTo>
                  <a:lnTo>
                    <a:pt x="77" y="47"/>
                  </a:lnTo>
                  <a:lnTo>
                    <a:pt x="80" y="55"/>
                  </a:lnTo>
                  <a:lnTo>
                    <a:pt x="87" y="62"/>
                  </a:lnTo>
                  <a:lnTo>
                    <a:pt x="95" y="70"/>
                  </a:lnTo>
                  <a:lnTo>
                    <a:pt x="106" y="77"/>
                  </a:lnTo>
                  <a:lnTo>
                    <a:pt x="117" y="83"/>
                  </a:lnTo>
                  <a:lnTo>
                    <a:pt x="128" y="90"/>
                  </a:lnTo>
                  <a:lnTo>
                    <a:pt x="139" y="97"/>
                  </a:lnTo>
                  <a:lnTo>
                    <a:pt x="149" y="105"/>
                  </a:lnTo>
                  <a:lnTo>
                    <a:pt x="137" y="98"/>
                  </a:lnTo>
                  <a:lnTo>
                    <a:pt x="127" y="94"/>
                  </a:lnTo>
                  <a:lnTo>
                    <a:pt x="117" y="89"/>
                  </a:lnTo>
                  <a:lnTo>
                    <a:pt x="106" y="86"/>
                  </a:lnTo>
                  <a:lnTo>
                    <a:pt x="95" y="81"/>
                  </a:lnTo>
                  <a:lnTo>
                    <a:pt x="83" y="77"/>
                  </a:lnTo>
                  <a:lnTo>
                    <a:pt x="71" y="73"/>
                  </a:lnTo>
                  <a:lnTo>
                    <a:pt x="60" y="70"/>
                  </a:lnTo>
                  <a:lnTo>
                    <a:pt x="63" y="72"/>
                  </a:lnTo>
                  <a:lnTo>
                    <a:pt x="73" y="77"/>
                  </a:lnTo>
                  <a:lnTo>
                    <a:pt x="86" y="82"/>
                  </a:lnTo>
                  <a:lnTo>
                    <a:pt x="95" y="89"/>
                  </a:lnTo>
                  <a:lnTo>
                    <a:pt x="101" y="96"/>
                  </a:lnTo>
                  <a:lnTo>
                    <a:pt x="87" y="92"/>
                  </a:lnTo>
                  <a:lnTo>
                    <a:pt x="76" y="88"/>
                  </a:lnTo>
                  <a:lnTo>
                    <a:pt x="64" y="83"/>
                  </a:lnTo>
                  <a:lnTo>
                    <a:pt x="52" y="80"/>
                  </a:lnTo>
                  <a:lnTo>
                    <a:pt x="39" y="76"/>
                  </a:lnTo>
                  <a:lnTo>
                    <a:pt x="29" y="73"/>
                  </a:lnTo>
                  <a:lnTo>
                    <a:pt x="17" y="71"/>
                  </a:lnTo>
                  <a:lnTo>
                    <a:pt x="7" y="72"/>
                  </a:lnTo>
                  <a:lnTo>
                    <a:pt x="4" y="78"/>
                  </a:lnTo>
                  <a:lnTo>
                    <a:pt x="10" y="86"/>
                  </a:lnTo>
                  <a:lnTo>
                    <a:pt x="19" y="92"/>
                  </a:lnTo>
                  <a:lnTo>
                    <a:pt x="29" y="99"/>
                  </a:lnTo>
                  <a:lnTo>
                    <a:pt x="20" y="99"/>
                  </a:lnTo>
                  <a:lnTo>
                    <a:pt x="11" y="99"/>
                  </a:lnTo>
                  <a:lnTo>
                    <a:pt x="3" y="100"/>
                  </a:lnTo>
                  <a:lnTo>
                    <a:pt x="0" y="107"/>
                  </a:lnTo>
                  <a:lnTo>
                    <a:pt x="1" y="110"/>
                  </a:lnTo>
                  <a:lnTo>
                    <a:pt x="6" y="114"/>
                  </a:lnTo>
                  <a:lnTo>
                    <a:pt x="13" y="117"/>
                  </a:lnTo>
                  <a:lnTo>
                    <a:pt x="22" y="121"/>
                  </a:lnTo>
                  <a:lnTo>
                    <a:pt x="27" y="117"/>
                  </a:lnTo>
                  <a:lnTo>
                    <a:pt x="33" y="117"/>
                  </a:lnTo>
                  <a:lnTo>
                    <a:pt x="29" y="124"/>
                  </a:lnTo>
                  <a:lnTo>
                    <a:pt x="26" y="131"/>
                  </a:lnTo>
                  <a:lnTo>
                    <a:pt x="30" y="139"/>
                  </a:lnTo>
                  <a:lnTo>
                    <a:pt x="39" y="146"/>
                  </a:lnTo>
                  <a:lnTo>
                    <a:pt x="52" y="151"/>
                  </a:lnTo>
                  <a:lnTo>
                    <a:pt x="67" y="155"/>
                  </a:lnTo>
                  <a:lnTo>
                    <a:pt x="79" y="153"/>
                  </a:lnTo>
                  <a:lnTo>
                    <a:pt x="85" y="147"/>
                  </a:lnTo>
                  <a:lnTo>
                    <a:pt x="85" y="146"/>
                  </a:lnTo>
                  <a:lnTo>
                    <a:pt x="89" y="145"/>
                  </a:lnTo>
                  <a:lnTo>
                    <a:pt x="92" y="144"/>
                  </a:lnTo>
                  <a:lnTo>
                    <a:pt x="95" y="146"/>
                  </a:lnTo>
                  <a:lnTo>
                    <a:pt x="96" y="149"/>
                  </a:lnTo>
                  <a:lnTo>
                    <a:pt x="101" y="153"/>
                  </a:lnTo>
                  <a:lnTo>
                    <a:pt x="108" y="158"/>
                  </a:lnTo>
                  <a:lnTo>
                    <a:pt x="117" y="161"/>
                  </a:lnTo>
                  <a:lnTo>
                    <a:pt x="125" y="163"/>
                  </a:lnTo>
                  <a:lnTo>
                    <a:pt x="136" y="165"/>
                  </a:lnTo>
                  <a:lnTo>
                    <a:pt x="144" y="166"/>
                  </a:lnTo>
                  <a:lnTo>
                    <a:pt x="155" y="167"/>
                  </a:lnTo>
                  <a:lnTo>
                    <a:pt x="165" y="168"/>
                  </a:lnTo>
                  <a:lnTo>
                    <a:pt x="175" y="171"/>
                  </a:lnTo>
                  <a:lnTo>
                    <a:pt x="188" y="171"/>
                  </a:lnTo>
                  <a:lnTo>
                    <a:pt x="201" y="174"/>
                  </a:lnTo>
                  <a:lnTo>
                    <a:pt x="209" y="174"/>
                  </a:lnTo>
                  <a:lnTo>
                    <a:pt x="216" y="176"/>
                  </a:lnTo>
                  <a:lnTo>
                    <a:pt x="225" y="177"/>
                  </a:lnTo>
                  <a:lnTo>
                    <a:pt x="234" y="180"/>
                  </a:lnTo>
                  <a:lnTo>
                    <a:pt x="235" y="184"/>
                  </a:lnTo>
                  <a:lnTo>
                    <a:pt x="234" y="188"/>
                  </a:lnTo>
                  <a:lnTo>
                    <a:pt x="220" y="184"/>
                  </a:lnTo>
                  <a:lnTo>
                    <a:pt x="209" y="182"/>
                  </a:lnTo>
                  <a:lnTo>
                    <a:pt x="197" y="182"/>
                  </a:lnTo>
                  <a:lnTo>
                    <a:pt x="190" y="185"/>
                  </a:lnTo>
                  <a:lnTo>
                    <a:pt x="190" y="188"/>
                  </a:lnTo>
                  <a:lnTo>
                    <a:pt x="196" y="188"/>
                  </a:lnTo>
                  <a:lnTo>
                    <a:pt x="203" y="189"/>
                  </a:lnTo>
                  <a:lnTo>
                    <a:pt x="207" y="189"/>
                  </a:lnTo>
                  <a:lnTo>
                    <a:pt x="209" y="194"/>
                  </a:lnTo>
                  <a:lnTo>
                    <a:pt x="197" y="193"/>
                  </a:lnTo>
                  <a:lnTo>
                    <a:pt x="191" y="195"/>
                  </a:lnTo>
                  <a:lnTo>
                    <a:pt x="184" y="198"/>
                  </a:lnTo>
                  <a:lnTo>
                    <a:pt x="178" y="201"/>
                  </a:lnTo>
                  <a:lnTo>
                    <a:pt x="184" y="206"/>
                  </a:lnTo>
                  <a:lnTo>
                    <a:pt x="193" y="210"/>
                  </a:lnTo>
                  <a:lnTo>
                    <a:pt x="206" y="206"/>
                  </a:lnTo>
                  <a:lnTo>
                    <a:pt x="220" y="204"/>
                  </a:lnTo>
                  <a:lnTo>
                    <a:pt x="232" y="201"/>
                  </a:lnTo>
                  <a:lnTo>
                    <a:pt x="245" y="199"/>
                  </a:lnTo>
                  <a:lnTo>
                    <a:pt x="253" y="201"/>
                  </a:lnTo>
                  <a:lnTo>
                    <a:pt x="242" y="207"/>
                  </a:lnTo>
                  <a:lnTo>
                    <a:pt x="238" y="218"/>
                  </a:lnTo>
                  <a:lnTo>
                    <a:pt x="239" y="221"/>
                  </a:lnTo>
                  <a:lnTo>
                    <a:pt x="244" y="225"/>
                  </a:lnTo>
                  <a:lnTo>
                    <a:pt x="251" y="228"/>
                  </a:lnTo>
                  <a:lnTo>
                    <a:pt x="260" y="231"/>
                  </a:lnTo>
                  <a:lnTo>
                    <a:pt x="269" y="229"/>
                  </a:lnTo>
                  <a:lnTo>
                    <a:pt x="275" y="225"/>
                  </a:lnTo>
                  <a:lnTo>
                    <a:pt x="270" y="221"/>
                  </a:lnTo>
                  <a:lnTo>
                    <a:pt x="266" y="220"/>
                  </a:lnTo>
                  <a:lnTo>
                    <a:pt x="261" y="217"/>
                  </a:lnTo>
                  <a:lnTo>
                    <a:pt x="260" y="215"/>
                  </a:lnTo>
                  <a:lnTo>
                    <a:pt x="269" y="207"/>
                  </a:lnTo>
                  <a:lnTo>
                    <a:pt x="273" y="201"/>
                  </a:lnTo>
                  <a:lnTo>
                    <a:pt x="275" y="193"/>
                  </a:lnTo>
                  <a:lnTo>
                    <a:pt x="273" y="185"/>
                  </a:lnTo>
                  <a:lnTo>
                    <a:pt x="269" y="177"/>
                  </a:lnTo>
                  <a:lnTo>
                    <a:pt x="266" y="169"/>
                  </a:lnTo>
                  <a:lnTo>
                    <a:pt x="261" y="161"/>
                  </a:lnTo>
                  <a:lnTo>
                    <a:pt x="260" y="153"/>
                  </a:lnTo>
                  <a:lnTo>
                    <a:pt x="267" y="155"/>
                  </a:lnTo>
                  <a:lnTo>
                    <a:pt x="323" y="220"/>
                  </a:lnTo>
                  <a:lnTo>
                    <a:pt x="329" y="219"/>
                  </a:lnTo>
                  <a:lnTo>
                    <a:pt x="335" y="218"/>
                  </a:lnTo>
                  <a:lnTo>
                    <a:pt x="337" y="215"/>
                  </a:lnTo>
                  <a:lnTo>
                    <a:pt x="340" y="213"/>
                  </a:lnTo>
                  <a:lnTo>
                    <a:pt x="342" y="205"/>
                  </a:lnTo>
                  <a:lnTo>
                    <a:pt x="346" y="199"/>
                  </a:lnTo>
                  <a:lnTo>
                    <a:pt x="355" y="207"/>
                  </a:lnTo>
                  <a:lnTo>
                    <a:pt x="361" y="218"/>
                  </a:lnTo>
                  <a:lnTo>
                    <a:pt x="358" y="223"/>
                  </a:lnTo>
                  <a:lnTo>
                    <a:pt x="359" y="231"/>
                  </a:lnTo>
                  <a:lnTo>
                    <a:pt x="361" y="237"/>
                  </a:lnTo>
                  <a:lnTo>
                    <a:pt x="364" y="245"/>
                  </a:lnTo>
                  <a:lnTo>
                    <a:pt x="368" y="248"/>
                  </a:lnTo>
                  <a:lnTo>
                    <a:pt x="368" y="238"/>
                  </a:lnTo>
                  <a:lnTo>
                    <a:pt x="368" y="230"/>
                  </a:lnTo>
                  <a:lnTo>
                    <a:pt x="367" y="221"/>
                  </a:lnTo>
                  <a:lnTo>
                    <a:pt x="367" y="213"/>
                  </a:lnTo>
                  <a:lnTo>
                    <a:pt x="364" y="203"/>
                  </a:lnTo>
                  <a:lnTo>
                    <a:pt x="364" y="196"/>
                  </a:lnTo>
                  <a:lnTo>
                    <a:pt x="361" y="187"/>
                  </a:lnTo>
                  <a:lnTo>
                    <a:pt x="361" y="180"/>
                  </a:lnTo>
                  <a:lnTo>
                    <a:pt x="370" y="186"/>
                  </a:lnTo>
                  <a:lnTo>
                    <a:pt x="375" y="196"/>
                  </a:lnTo>
                  <a:lnTo>
                    <a:pt x="380" y="205"/>
                  </a:lnTo>
                  <a:lnTo>
                    <a:pt x="387" y="215"/>
                  </a:lnTo>
                  <a:lnTo>
                    <a:pt x="387" y="218"/>
                  </a:lnTo>
                  <a:lnTo>
                    <a:pt x="392" y="223"/>
                  </a:lnTo>
                  <a:lnTo>
                    <a:pt x="396" y="228"/>
                  </a:lnTo>
                  <a:lnTo>
                    <a:pt x="402" y="231"/>
                  </a:lnTo>
                  <a:lnTo>
                    <a:pt x="411" y="226"/>
                  </a:lnTo>
                  <a:lnTo>
                    <a:pt x="416" y="220"/>
                  </a:lnTo>
                  <a:lnTo>
                    <a:pt x="418" y="213"/>
                  </a:lnTo>
                  <a:lnTo>
                    <a:pt x="421" y="206"/>
                  </a:lnTo>
                  <a:lnTo>
                    <a:pt x="427" y="214"/>
                  </a:lnTo>
                  <a:lnTo>
                    <a:pt x="432" y="222"/>
                  </a:lnTo>
                  <a:lnTo>
                    <a:pt x="437" y="231"/>
                  </a:lnTo>
                  <a:lnTo>
                    <a:pt x="443" y="239"/>
                  </a:lnTo>
                  <a:lnTo>
                    <a:pt x="449" y="235"/>
                  </a:lnTo>
                  <a:lnTo>
                    <a:pt x="449" y="232"/>
                  </a:lnTo>
                  <a:lnTo>
                    <a:pt x="446" y="226"/>
                  </a:lnTo>
                  <a:lnTo>
                    <a:pt x="447" y="223"/>
                  </a:lnTo>
                  <a:lnTo>
                    <a:pt x="447" y="217"/>
                  </a:lnTo>
                  <a:lnTo>
                    <a:pt x="447" y="211"/>
                  </a:lnTo>
                  <a:lnTo>
                    <a:pt x="447" y="204"/>
                  </a:lnTo>
                  <a:lnTo>
                    <a:pt x="447" y="199"/>
                  </a:lnTo>
                  <a:lnTo>
                    <a:pt x="453" y="203"/>
                  </a:lnTo>
                  <a:lnTo>
                    <a:pt x="459" y="210"/>
                  </a:lnTo>
                  <a:lnTo>
                    <a:pt x="462" y="216"/>
                  </a:lnTo>
                  <a:lnTo>
                    <a:pt x="466" y="223"/>
                  </a:lnTo>
                  <a:lnTo>
                    <a:pt x="470" y="230"/>
                  </a:lnTo>
                  <a:lnTo>
                    <a:pt x="476" y="236"/>
                  </a:lnTo>
                  <a:lnTo>
                    <a:pt x="484" y="241"/>
                  </a:lnTo>
                  <a:lnTo>
                    <a:pt x="495" y="248"/>
                  </a:lnTo>
                  <a:lnTo>
                    <a:pt x="492" y="238"/>
                  </a:lnTo>
                  <a:lnTo>
                    <a:pt x="491" y="231"/>
                  </a:lnTo>
                  <a:lnTo>
                    <a:pt x="497" y="234"/>
                  </a:lnTo>
                  <a:lnTo>
                    <a:pt x="504" y="240"/>
                  </a:lnTo>
                  <a:lnTo>
                    <a:pt x="510" y="245"/>
                  </a:lnTo>
                  <a:lnTo>
                    <a:pt x="520" y="250"/>
                  </a:lnTo>
                  <a:lnTo>
                    <a:pt x="511" y="240"/>
                  </a:lnTo>
                  <a:lnTo>
                    <a:pt x="504" y="232"/>
                  </a:lnTo>
                  <a:lnTo>
                    <a:pt x="494" y="222"/>
                  </a:lnTo>
                  <a:lnTo>
                    <a:pt x="484" y="215"/>
                  </a:lnTo>
                  <a:lnTo>
                    <a:pt x="473" y="205"/>
                  </a:lnTo>
                  <a:lnTo>
                    <a:pt x="466" y="197"/>
                  </a:lnTo>
                  <a:lnTo>
                    <a:pt x="459" y="186"/>
                  </a:lnTo>
                  <a:lnTo>
                    <a:pt x="457" y="177"/>
                  </a:lnTo>
                  <a:lnTo>
                    <a:pt x="465" y="185"/>
                  </a:lnTo>
                  <a:lnTo>
                    <a:pt x="472" y="194"/>
                  </a:lnTo>
                  <a:lnTo>
                    <a:pt x="484" y="202"/>
                  </a:lnTo>
                  <a:lnTo>
                    <a:pt x="497" y="212"/>
                  </a:lnTo>
                  <a:lnTo>
                    <a:pt x="510" y="220"/>
                  </a:lnTo>
                  <a:lnTo>
                    <a:pt x="525" y="229"/>
                  </a:lnTo>
                  <a:lnTo>
                    <a:pt x="532" y="229"/>
                  </a:lnTo>
                  <a:lnTo>
                    <a:pt x="539" y="229"/>
                  </a:lnTo>
                  <a:lnTo>
                    <a:pt x="533" y="222"/>
                  </a:lnTo>
                  <a:lnTo>
                    <a:pt x="527" y="217"/>
                  </a:lnTo>
                  <a:lnTo>
                    <a:pt x="519" y="213"/>
                  </a:lnTo>
                  <a:lnTo>
                    <a:pt x="513" y="210"/>
                  </a:lnTo>
                  <a:lnTo>
                    <a:pt x="522" y="208"/>
                  </a:lnTo>
                  <a:lnTo>
                    <a:pt x="533" y="211"/>
                  </a:lnTo>
                  <a:lnTo>
                    <a:pt x="545" y="213"/>
                  </a:lnTo>
                  <a:lnTo>
                    <a:pt x="558" y="215"/>
                  </a:lnTo>
                  <a:lnTo>
                    <a:pt x="557" y="208"/>
                  </a:lnTo>
                  <a:lnTo>
                    <a:pt x="554" y="204"/>
                  </a:lnTo>
                  <a:lnTo>
                    <a:pt x="558" y="203"/>
                  </a:lnTo>
                  <a:lnTo>
                    <a:pt x="565" y="205"/>
                  </a:lnTo>
                  <a:lnTo>
                    <a:pt x="571" y="207"/>
                  </a:lnTo>
                  <a:lnTo>
                    <a:pt x="580" y="210"/>
                  </a:lnTo>
                  <a:lnTo>
                    <a:pt x="587" y="211"/>
                  </a:lnTo>
                  <a:lnTo>
                    <a:pt x="595" y="212"/>
                  </a:lnTo>
                  <a:lnTo>
                    <a:pt x="595" y="210"/>
                  </a:lnTo>
                  <a:lnTo>
                    <a:pt x="583" y="203"/>
                  </a:lnTo>
                  <a:lnTo>
                    <a:pt x="573" y="199"/>
                  </a:lnTo>
                  <a:lnTo>
                    <a:pt x="563" y="195"/>
                  </a:lnTo>
                  <a:lnTo>
                    <a:pt x="552" y="192"/>
                  </a:lnTo>
                  <a:lnTo>
                    <a:pt x="539" y="187"/>
                  </a:lnTo>
                  <a:lnTo>
                    <a:pt x="527" y="184"/>
                  </a:lnTo>
                  <a:lnTo>
                    <a:pt x="516" y="180"/>
                  </a:lnTo>
                  <a:lnTo>
                    <a:pt x="506" y="177"/>
                  </a:lnTo>
                  <a:lnTo>
                    <a:pt x="510" y="175"/>
                  </a:lnTo>
                  <a:lnTo>
                    <a:pt x="614" y="199"/>
                  </a:lnTo>
                  <a:lnTo>
                    <a:pt x="624" y="201"/>
                  </a:lnTo>
                  <a:lnTo>
                    <a:pt x="636" y="203"/>
                  </a:lnTo>
                  <a:lnTo>
                    <a:pt x="649" y="203"/>
                  </a:lnTo>
                  <a:lnTo>
                    <a:pt x="662" y="204"/>
                  </a:lnTo>
                  <a:lnTo>
                    <a:pt x="647" y="197"/>
                  </a:lnTo>
                  <a:lnTo>
                    <a:pt x="634" y="194"/>
                  </a:lnTo>
                  <a:lnTo>
                    <a:pt x="621" y="188"/>
                  </a:lnTo>
                  <a:lnTo>
                    <a:pt x="611" y="183"/>
                  </a:lnTo>
                  <a:lnTo>
                    <a:pt x="618" y="183"/>
                  </a:lnTo>
                  <a:lnTo>
                    <a:pt x="627" y="183"/>
                  </a:lnTo>
                  <a:lnTo>
                    <a:pt x="634" y="184"/>
                  </a:lnTo>
                  <a:lnTo>
                    <a:pt x="643" y="186"/>
                  </a:lnTo>
                  <a:lnTo>
                    <a:pt x="650" y="187"/>
                  </a:lnTo>
                  <a:lnTo>
                    <a:pt x="659" y="188"/>
                  </a:lnTo>
                  <a:lnTo>
                    <a:pt x="668" y="189"/>
                  </a:lnTo>
                  <a:lnTo>
                    <a:pt x="677" y="190"/>
                  </a:lnTo>
                  <a:lnTo>
                    <a:pt x="675" y="186"/>
                  </a:lnTo>
                  <a:lnTo>
                    <a:pt x="672" y="183"/>
                  </a:lnTo>
                  <a:lnTo>
                    <a:pt x="668" y="179"/>
                  </a:lnTo>
                  <a:lnTo>
                    <a:pt x="666" y="175"/>
                  </a:lnTo>
                  <a:lnTo>
                    <a:pt x="672" y="177"/>
                  </a:lnTo>
                  <a:lnTo>
                    <a:pt x="681" y="180"/>
                  </a:lnTo>
                  <a:lnTo>
                    <a:pt x="690" y="183"/>
                  </a:lnTo>
                  <a:lnTo>
                    <a:pt x="700" y="185"/>
                  </a:lnTo>
                  <a:lnTo>
                    <a:pt x="696" y="179"/>
                  </a:lnTo>
                  <a:lnTo>
                    <a:pt x="690" y="176"/>
                  </a:lnTo>
                  <a:lnTo>
                    <a:pt x="681" y="171"/>
                  </a:lnTo>
                  <a:lnTo>
                    <a:pt x="674" y="168"/>
                  </a:lnTo>
                  <a:lnTo>
                    <a:pt x="663" y="164"/>
                  </a:lnTo>
                  <a:lnTo>
                    <a:pt x="656" y="161"/>
                  </a:lnTo>
                  <a:lnTo>
                    <a:pt x="647" y="157"/>
                  </a:lnTo>
                  <a:lnTo>
                    <a:pt x="644" y="153"/>
                  </a:lnTo>
                  <a:lnTo>
                    <a:pt x="652" y="154"/>
                  </a:lnTo>
                  <a:lnTo>
                    <a:pt x="661" y="157"/>
                  </a:lnTo>
                  <a:lnTo>
                    <a:pt x="668" y="160"/>
                  </a:lnTo>
                  <a:lnTo>
                    <a:pt x="677" y="164"/>
                  </a:lnTo>
                  <a:lnTo>
                    <a:pt x="684" y="166"/>
                  </a:lnTo>
                  <a:lnTo>
                    <a:pt x="691" y="169"/>
                  </a:lnTo>
                  <a:lnTo>
                    <a:pt x="700" y="170"/>
                  </a:lnTo>
                  <a:lnTo>
                    <a:pt x="710" y="171"/>
                  </a:lnTo>
                  <a:lnTo>
                    <a:pt x="701" y="165"/>
                  </a:lnTo>
                  <a:lnTo>
                    <a:pt x="694" y="159"/>
                  </a:lnTo>
                  <a:lnTo>
                    <a:pt x="685" y="152"/>
                  </a:lnTo>
                  <a:lnTo>
                    <a:pt x="677" y="147"/>
                  </a:lnTo>
                  <a:lnTo>
                    <a:pt x="682" y="147"/>
                  </a:lnTo>
                  <a:lnTo>
                    <a:pt x="690" y="150"/>
                  </a:lnTo>
                  <a:lnTo>
                    <a:pt x="699" y="151"/>
                  </a:lnTo>
                  <a:lnTo>
                    <a:pt x="707" y="153"/>
                  </a:lnTo>
                  <a:lnTo>
                    <a:pt x="704" y="148"/>
                  </a:lnTo>
                  <a:lnTo>
                    <a:pt x="700" y="144"/>
                  </a:lnTo>
                  <a:lnTo>
                    <a:pt x="693" y="140"/>
                  </a:lnTo>
                  <a:lnTo>
                    <a:pt x="685" y="136"/>
                  </a:lnTo>
                  <a:lnTo>
                    <a:pt x="672" y="132"/>
                  </a:lnTo>
                  <a:lnTo>
                    <a:pt x="662" y="131"/>
                  </a:lnTo>
                  <a:lnTo>
                    <a:pt x="650" y="130"/>
                  </a:lnTo>
                  <a:lnTo>
                    <a:pt x="640" y="129"/>
                  </a:lnTo>
                  <a:lnTo>
                    <a:pt x="646" y="125"/>
                  </a:lnTo>
                  <a:lnTo>
                    <a:pt x="656" y="124"/>
                  </a:lnTo>
                  <a:lnTo>
                    <a:pt x="663" y="122"/>
                  </a:lnTo>
                  <a:lnTo>
                    <a:pt x="666" y="117"/>
                  </a:lnTo>
                  <a:lnTo>
                    <a:pt x="663" y="113"/>
                  </a:lnTo>
                  <a:lnTo>
                    <a:pt x="659" y="111"/>
                  </a:lnTo>
                  <a:lnTo>
                    <a:pt x="652" y="108"/>
                  </a:lnTo>
                  <a:lnTo>
                    <a:pt x="647" y="107"/>
                  </a:lnTo>
                  <a:lnTo>
                    <a:pt x="636" y="110"/>
                  </a:lnTo>
                  <a:lnTo>
                    <a:pt x="623" y="110"/>
                  </a:lnTo>
                  <a:lnTo>
                    <a:pt x="608" y="108"/>
                  </a:lnTo>
                  <a:lnTo>
                    <a:pt x="595" y="110"/>
                  </a:lnTo>
                  <a:lnTo>
                    <a:pt x="589" y="104"/>
                  </a:lnTo>
                  <a:lnTo>
                    <a:pt x="587" y="96"/>
                  </a:lnTo>
                  <a:lnTo>
                    <a:pt x="599" y="93"/>
                  </a:lnTo>
                  <a:lnTo>
                    <a:pt x="615" y="94"/>
                  </a:lnTo>
                  <a:lnTo>
                    <a:pt x="630" y="94"/>
                  </a:lnTo>
                  <a:lnTo>
                    <a:pt x="644" y="91"/>
                  </a:lnTo>
                  <a:lnTo>
                    <a:pt x="644" y="87"/>
                  </a:lnTo>
                  <a:lnTo>
                    <a:pt x="646" y="82"/>
                  </a:lnTo>
                  <a:lnTo>
                    <a:pt x="646" y="77"/>
                  </a:lnTo>
                  <a:lnTo>
                    <a:pt x="644" y="72"/>
                  </a:lnTo>
                  <a:lnTo>
                    <a:pt x="631" y="68"/>
                  </a:lnTo>
                  <a:lnTo>
                    <a:pt x="621" y="64"/>
                  </a:lnTo>
                  <a:lnTo>
                    <a:pt x="606" y="70"/>
                  </a:lnTo>
                  <a:lnTo>
                    <a:pt x="604" y="65"/>
                  </a:lnTo>
                  <a:lnTo>
                    <a:pt x="606" y="61"/>
                  </a:lnTo>
                  <a:lnTo>
                    <a:pt x="609" y="56"/>
                  </a:lnTo>
                  <a:lnTo>
                    <a:pt x="611" y="51"/>
                  </a:lnTo>
                  <a:lnTo>
                    <a:pt x="598" y="56"/>
                  </a:lnTo>
                  <a:lnTo>
                    <a:pt x="592" y="66"/>
                  </a:lnTo>
                  <a:lnTo>
                    <a:pt x="585" y="59"/>
                  </a:lnTo>
                  <a:lnTo>
                    <a:pt x="580" y="52"/>
                  </a:lnTo>
                  <a:lnTo>
                    <a:pt x="579" y="44"/>
                  </a:lnTo>
                  <a:lnTo>
                    <a:pt x="585" y="40"/>
                  </a:lnTo>
                  <a:lnTo>
                    <a:pt x="580" y="34"/>
                  </a:lnTo>
                  <a:lnTo>
                    <a:pt x="573" y="32"/>
                  </a:lnTo>
                  <a:lnTo>
                    <a:pt x="564" y="34"/>
                  </a:lnTo>
                  <a:lnTo>
                    <a:pt x="560" y="40"/>
                  </a:lnTo>
                  <a:lnTo>
                    <a:pt x="557" y="45"/>
                  </a:lnTo>
                  <a:lnTo>
                    <a:pt x="554" y="51"/>
                  </a:lnTo>
                  <a:lnTo>
                    <a:pt x="548" y="43"/>
                  </a:lnTo>
                  <a:lnTo>
                    <a:pt x="546" y="37"/>
                  </a:lnTo>
                  <a:lnTo>
                    <a:pt x="544" y="29"/>
                  </a:lnTo>
                  <a:lnTo>
                    <a:pt x="539" y="24"/>
                  </a:lnTo>
                  <a:lnTo>
                    <a:pt x="530" y="19"/>
                  </a:lnTo>
                  <a:lnTo>
                    <a:pt x="520" y="16"/>
                  </a:lnTo>
                  <a:lnTo>
                    <a:pt x="519" y="18"/>
                  </a:lnTo>
                  <a:lnTo>
                    <a:pt x="522" y="22"/>
                  </a:lnTo>
                  <a:lnTo>
                    <a:pt x="525" y="26"/>
                  </a:lnTo>
                  <a:lnTo>
                    <a:pt x="529" y="32"/>
                  </a:lnTo>
                  <a:lnTo>
                    <a:pt x="533" y="40"/>
                  </a:lnTo>
                  <a:lnTo>
                    <a:pt x="539" y="51"/>
                  </a:lnTo>
                  <a:lnTo>
                    <a:pt x="544" y="60"/>
                  </a:lnTo>
                  <a:lnTo>
                    <a:pt x="546" y="70"/>
                  </a:lnTo>
                  <a:lnTo>
                    <a:pt x="541" y="65"/>
                  </a:lnTo>
                  <a:lnTo>
                    <a:pt x="536" y="59"/>
                  </a:lnTo>
                  <a:lnTo>
                    <a:pt x="527" y="50"/>
                  </a:lnTo>
                  <a:lnTo>
                    <a:pt x="519" y="42"/>
                  </a:lnTo>
                  <a:lnTo>
                    <a:pt x="508" y="34"/>
                  </a:lnTo>
                  <a:lnTo>
                    <a:pt x="498" y="26"/>
                  </a:lnTo>
                  <a:lnTo>
                    <a:pt x="492" y="27"/>
                  </a:lnTo>
                  <a:lnTo>
                    <a:pt x="495" y="30"/>
                  </a:lnTo>
                  <a:lnTo>
                    <a:pt x="500" y="35"/>
                  </a:lnTo>
                  <a:lnTo>
                    <a:pt x="503" y="40"/>
                  </a:lnTo>
                  <a:lnTo>
                    <a:pt x="506" y="43"/>
                  </a:lnTo>
                  <a:lnTo>
                    <a:pt x="506" y="51"/>
                  </a:lnTo>
                  <a:lnTo>
                    <a:pt x="488" y="40"/>
                  </a:lnTo>
                  <a:lnTo>
                    <a:pt x="485" y="47"/>
                  </a:lnTo>
                  <a:lnTo>
                    <a:pt x="488" y="57"/>
                  </a:lnTo>
                  <a:lnTo>
                    <a:pt x="492" y="65"/>
                  </a:lnTo>
                  <a:lnTo>
                    <a:pt x="498" y="75"/>
                  </a:lnTo>
                  <a:lnTo>
                    <a:pt x="495" y="75"/>
                  </a:lnTo>
                  <a:lnTo>
                    <a:pt x="487" y="65"/>
                  </a:lnTo>
                  <a:lnTo>
                    <a:pt x="479" y="56"/>
                  </a:lnTo>
                  <a:lnTo>
                    <a:pt x="470" y="47"/>
                  </a:lnTo>
                  <a:lnTo>
                    <a:pt x="462" y="39"/>
                  </a:lnTo>
                  <a:lnTo>
                    <a:pt x="451" y="29"/>
                  </a:lnTo>
                  <a:lnTo>
                    <a:pt x="441" y="22"/>
                  </a:lnTo>
                  <a:lnTo>
                    <a:pt x="431" y="14"/>
                  </a:lnTo>
                  <a:lnTo>
                    <a:pt x="421" y="7"/>
                  </a:lnTo>
                  <a:lnTo>
                    <a:pt x="409" y="2"/>
                  </a:lnTo>
                  <a:lnTo>
                    <a:pt x="397" y="0"/>
                  </a:lnTo>
                  <a:lnTo>
                    <a:pt x="406" y="10"/>
                  </a:lnTo>
                  <a:lnTo>
                    <a:pt x="418" y="22"/>
                  </a:lnTo>
                  <a:lnTo>
                    <a:pt x="428" y="32"/>
                  </a:lnTo>
                  <a:lnTo>
                    <a:pt x="438" y="42"/>
                  </a:lnTo>
                  <a:close/>
                </a:path>
              </a:pathLst>
            </a:custGeom>
            <a:solidFill>
              <a:srgbClr val="F0F0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19" name="Freeform 757"/>
            <p:cNvSpPr>
              <a:spLocks/>
            </p:cNvSpPr>
            <p:nvPr/>
          </p:nvSpPr>
          <p:spPr bwMode="auto">
            <a:xfrm>
              <a:off x="3332" y="12946"/>
              <a:ext cx="21" cy="29"/>
            </a:xfrm>
            <a:custGeom>
              <a:avLst/>
              <a:gdLst>
                <a:gd name="T0" fmla="*/ 0 w 63"/>
                <a:gd name="T1" fmla="*/ 1 h 56"/>
                <a:gd name="T2" fmla="*/ 0 w 63"/>
                <a:gd name="T3" fmla="*/ 1 h 56"/>
                <a:gd name="T4" fmla="*/ 0 w 63"/>
                <a:gd name="T5" fmla="*/ 1 h 56"/>
                <a:gd name="T6" fmla="*/ 0 w 63"/>
                <a:gd name="T7" fmla="*/ 1 h 56"/>
                <a:gd name="T8" fmla="*/ 0 w 63"/>
                <a:gd name="T9" fmla="*/ 1 h 56"/>
                <a:gd name="T10" fmla="*/ 0 w 63"/>
                <a:gd name="T11" fmla="*/ 1 h 56"/>
                <a:gd name="T12" fmla="*/ 0 w 63"/>
                <a:gd name="T13" fmla="*/ 1 h 56"/>
                <a:gd name="T14" fmla="*/ 0 w 63"/>
                <a:gd name="T15" fmla="*/ 1 h 56"/>
                <a:gd name="T16" fmla="*/ 0 w 63"/>
                <a:gd name="T17" fmla="*/ 0 h 56"/>
                <a:gd name="T18" fmla="*/ 0 w 63"/>
                <a:gd name="T19" fmla="*/ 1 h 56"/>
                <a:gd name="T20" fmla="*/ 0 w 63"/>
                <a:gd name="T21" fmla="*/ 1 h 56"/>
                <a:gd name="T22" fmla="*/ 0 w 63"/>
                <a:gd name="T23" fmla="*/ 1 h 56"/>
                <a:gd name="T24" fmla="*/ 0 w 63"/>
                <a:gd name="T25" fmla="*/ 1 h 56"/>
                <a:gd name="T26" fmla="*/ 0 w 63"/>
                <a:gd name="T27" fmla="*/ 1 h 56"/>
                <a:gd name="T28" fmla="*/ 0 w 63"/>
                <a:gd name="T29" fmla="*/ 1 h 56"/>
                <a:gd name="T30" fmla="*/ 0 w 63"/>
                <a:gd name="T31" fmla="*/ 1 h 56"/>
                <a:gd name="T32" fmla="*/ 0 w 63"/>
                <a:gd name="T33" fmla="*/ 1 h 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3"/>
                <a:gd name="T52" fmla="*/ 0 h 56"/>
                <a:gd name="T53" fmla="*/ 63 w 63"/>
                <a:gd name="T54" fmla="*/ 56 h 5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3" h="56">
                  <a:moveTo>
                    <a:pt x="63" y="56"/>
                  </a:moveTo>
                  <a:lnTo>
                    <a:pt x="57" y="47"/>
                  </a:lnTo>
                  <a:lnTo>
                    <a:pt x="53" y="38"/>
                  </a:lnTo>
                  <a:lnTo>
                    <a:pt x="45" y="30"/>
                  </a:lnTo>
                  <a:lnTo>
                    <a:pt x="38" y="23"/>
                  </a:lnTo>
                  <a:lnTo>
                    <a:pt x="28" y="17"/>
                  </a:lnTo>
                  <a:lnTo>
                    <a:pt x="19" y="11"/>
                  </a:lnTo>
                  <a:lnTo>
                    <a:pt x="9" y="4"/>
                  </a:lnTo>
                  <a:lnTo>
                    <a:pt x="0" y="0"/>
                  </a:lnTo>
                  <a:lnTo>
                    <a:pt x="4" y="6"/>
                  </a:lnTo>
                  <a:lnTo>
                    <a:pt x="10" y="14"/>
                  </a:lnTo>
                  <a:lnTo>
                    <a:pt x="17" y="20"/>
                  </a:lnTo>
                  <a:lnTo>
                    <a:pt x="26" y="28"/>
                  </a:lnTo>
                  <a:lnTo>
                    <a:pt x="35" y="34"/>
                  </a:lnTo>
                  <a:lnTo>
                    <a:pt x="44" y="41"/>
                  </a:lnTo>
                  <a:lnTo>
                    <a:pt x="53" y="49"/>
                  </a:lnTo>
                  <a:lnTo>
                    <a:pt x="63" y="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20" name="Freeform 758"/>
            <p:cNvSpPr>
              <a:spLocks/>
            </p:cNvSpPr>
            <p:nvPr/>
          </p:nvSpPr>
          <p:spPr bwMode="auto">
            <a:xfrm>
              <a:off x="3390" y="12946"/>
              <a:ext cx="30" cy="37"/>
            </a:xfrm>
            <a:custGeom>
              <a:avLst/>
              <a:gdLst>
                <a:gd name="T0" fmla="*/ 0 w 90"/>
                <a:gd name="T1" fmla="*/ 0 h 72"/>
                <a:gd name="T2" fmla="*/ 0 w 90"/>
                <a:gd name="T3" fmla="*/ 1 h 72"/>
                <a:gd name="T4" fmla="*/ 0 w 90"/>
                <a:gd name="T5" fmla="*/ 1 h 72"/>
                <a:gd name="T6" fmla="*/ 0 w 90"/>
                <a:gd name="T7" fmla="*/ 1 h 72"/>
                <a:gd name="T8" fmla="*/ 0 w 90"/>
                <a:gd name="T9" fmla="*/ 1 h 72"/>
                <a:gd name="T10" fmla="*/ 0 w 90"/>
                <a:gd name="T11" fmla="*/ 1 h 72"/>
                <a:gd name="T12" fmla="*/ 0 w 90"/>
                <a:gd name="T13" fmla="*/ 1 h 72"/>
                <a:gd name="T14" fmla="*/ 0 w 90"/>
                <a:gd name="T15" fmla="*/ 1 h 72"/>
                <a:gd name="T16" fmla="*/ 0 w 90"/>
                <a:gd name="T17" fmla="*/ 1 h 72"/>
                <a:gd name="T18" fmla="*/ 0 w 90"/>
                <a:gd name="T19" fmla="*/ 1 h 72"/>
                <a:gd name="T20" fmla="*/ 0 w 90"/>
                <a:gd name="T21" fmla="*/ 1 h 72"/>
                <a:gd name="T22" fmla="*/ 0 w 90"/>
                <a:gd name="T23" fmla="*/ 1 h 72"/>
                <a:gd name="T24" fmla="*/ 0 w 90"/>
                <a:gd name="T25" fmla="*/ 1 h 72"/>
                <a:gd name="T26" fmla="*/ 0 w 90"/>
                <a:gd name="T27" fmla="*/ 1 h 72"/>
                <a:gd name="T28" fmla="*/ 0 w 90"/>
                <a:gd name="T29" fmla="*/ 1 h 72"/>
                <a:gd name="T30" fmla="*/ 0 w 90"/>
                <a:gd name="T31" fmla="*/ 1 h 72"/>
                <a:gd name="T32" fmla="*/ 0 w 90"/>
                <a:gd name="T33" fmla="*/ 0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0"/>
                <a:gd name="T52" fmla="*/ 0 h 72"/>
                <a:gd name="T53" fmla="*/ 90 w 90"/>
                <a:gd name="T54" fmla="*/ 72 h 7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0" h="72">
                  <a:moveTo>
                    <a:pt x="0" y="0"/>
                  </a:moveTo>
                  <a:lnTo>
                    <a:pt x="5" y="10"/>
                  </a:lnTo>
                  <a:lnTo>
                    <a:pt x="14" y="20"/>
                  </a:lnTo>
                  <a:lnTo>
                    <a:pt x="22" y="30"/>
                  </a:lnTo>
                  <a:lnTo>
                    <a:pt x="35" y="39"/>
                  </a:lnTo>
                  <a:lnTo>
                    <a:pt x="47" y="47"/>
                  </a:lnTo>
                  <a:lnTo>
                    <a:pt x="60" y="55"/>
                  </a:lnTo>
                  <a:lnTo>
                    <a:pt x="75" y="64"/>
                  </a:lnTo>
                  <a:lnTo>
                    <a:pt x="90" y="72"/>
                  </a:lnTo>
                  <a:lnTo>
                    <a:pt x="78" y="61"/>
                  </a:lnTo>
                  <a:lnTo>
                    <a:pt x="68" y="52"/>
                  </a:lnTo>
                  <a:lnTo>
                    <a:pt x="57" y="42"/>
                  </a:lnTo>
                  <a:lnTo>
                    <a:pt x="47" y="34"/>
                  </a:lnTo>
                  <a:lnTo>
                    <a:pt x="35" y="24"/>
                  </a:lnTo>
                  <a:lnTo>
                    <a:pt x="24" y="16"/>
                  </a:lnTo>
                  <a:lnTo>
                    <a:pt x="12" y="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21" name="Freeform 759"/>
            <p:cNvSpPr>
              <a:spLocks/>
            </p:cNvSpPr>
            <p:nvPr/>
          </p:nvSpPr>
          <p:spPr bwMode="auto">
            <a:xfrm>
              <a:off x="3096" y="12910"/>
              <a:ext cx="10" cy="44"/>
            </a:xfrm>
            <a:custGeom>
              <a:avLst/>
              <a:gdLst>
                <a:gd name="T0" fmla="*/ 0 w 31"/>
                <a:gd name="T1" fmla="*/ 0 h 89"/>
                <a:gd name="T2" fmla="*/ 0 w 31"/>
                <a:gd name="T3" fmla="*/ 0 h 89"/>
                <a:gd name="T4" fmla="*/ 0 w 31"/>
                <a:gd name="T5" fmla="*/ 0 h 89"/>
                <a:gd name="T6" fmla="*/ 0 w 31"/>
                <a:gd name="T7" fmla="*/ 0 h 89"/>
                <a:gd name="T8" fmla="*/ 0 60000 65536"/>
                <a:gd name="T9" fmla="*/ 0 60000 65536"/>
                <a:gd name="T10" fmla="*/ 0 60000 65536"/>
                <a:gd name="T11" fmla="*/ 0 60000 65536"/>
                <a:gd name="T12" fmla="*/ 0 w 31"/>
                <a:gd name="T13" fmla="*/ 0 h 89"/>
                <a:gd name="T14" fmla="*/ 31 w 31"/>
                <a:gd name="T15" fmla="*/ 89 h 89"/>
              </a:gdLst>
              <a:ahLst/>
              <a:cxnLst>
                <a:cxn ang="T8">
                  <a:pos x="T0" y="T1"/>
                </a:cxn>
                <a:cxn ang="T9">
                  <a:pos x="T2" y="T3"/>
                </a:cxn>
                <a:cxn ang="T10">
                  <a:pos x="T4" y="T5"/>
                </a:cxn>
                <a:cxn ang="T11">
                  <a:pos x="T6" y="T7"/>
                </a:cxn>
              </a:cxnLst>
              <a:rect l="T12" t="T13" r="T14" b="T15"/>
              <a:pathLst>
                <a:path w="31" h="89">
                  <a:moveTo>
                    <a:pt x="15" y="89"/>
                  </a:moveTo>
                  <a:lnTo>
                    <a:pt x="0" y="8"/>
                  </a:lnTo>
                  <a:lnTo>
                    <a:pt x="31" y="0"/>
                  </a:lnTo>
                  <a:lnTo>
                    <a:pt x="15" y="8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22" name="Freeform 760"/>
            <p:cNvSpPr>
              <a:spLocks/>
            </p:cNvSpPr>
            <p:nvPr/>
          </p:nvSpPr>
          <p:spPr bwMode="auto">
            <a:xfrm>
              <a:off x="3753" y="12794"/>
              <a:ext cx="39" cy="11"/>
            </a:xfrm>
            <a:custGeom>
              <a:avLst/>
              <a:gdLst>
                <a:gd name="T0" fmla="*/ 0 w 118"/>
                <a:gd name="T1" fmla="*/ 1 h 22"/>
                <a:gd name="T2" fmla="*/ 0 w 118"/>
                <a:gd name="T3" fmla="*/ 0 h 22"/>
                <a:gd name="T4" fmla="*/ 0 w 118"/>
                <a:gd name="T5" fmla="*/ 1 h 22"/>
                <a:gd name="T6" fmla="*/ 0 w 118"/>
                <a:gd name="T7" fmla="*/ 1 h 22"/>
                <a:gd name="T8" fmla="*/ 0 60000 65536"/>
                <a:gd name="T9" fmla="*/ 0 60000 65536"/>
                <a:gd name="T10" fmla="*/ 0 60000 65536"/>
                <a:gd name="T11" fmla="*/ 0 60000 65536"/>
                <a:gd name="T12" fmla="*/ 0 w 118"/>
                <a:gd name="T13" fmla="*/ 0 h 22"/>
                <a:gd name="T14" fmla="*/ 118 w 118"/>
                <a:gd name="T15" fmla="*/ 22 h 22"/>
              </a:gdLst>
              <a:ahLst/>
              <a:cxnLst>
                <a:cxn ang="T8">
                  <a:pos x="T0" y="T1"/>
                </a:cxn>
                <a:cxn ang="T9">
                  <a:pos x="T2" y="T3"/>
                </a:cxn>
                <a:cxn ang="T10">
                  <a:pos x="T4" y="T5"/>
                </a:cxn>
                <a:cxn ang="T11">
                  <a:pos x="T6" y="T7"/>
                </a:cxn>
              </a:cxnLst>
              <a:rect l="T12" t="T13" r="T14" b="T15"/>
              <a:pathLst>
                <a:path w="118" h="22">
                  <a:moveTo>
                    <a:pt x="0" y="22"/>
                  </a:moveTo>
                  <a:lnTo>
                    <a:pt x="104" y="0"/>
                  </a:lnTo>
                  <a:lnTo>
                    <a:pt x="118" y="19"/>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23" name="Freeform 761"/>
            <p:cNvSpPr>
              <a:spLocks/>
            </p:cNvSpPr>
            <p:nvPr/>
          </p:nvSpPr>
          <p:spPr bwMode="auto">
            <a:xfrm>
              <a:off x="3352" y="13128"/>
              <a:ext cx="26" cy="7"/>
            </a:xfrm>
            <a:custGeom>
              <a:avLst/>
              <a:gdLst>
                <a:gd name="T0" fmla="*/ 0 w 77"/>
                <a:gd name="T1" fmla="*/ 1 h 14"/>
                <a:gd name="T2" fmla="*/ 0 w 77"/>
                <a:gd name="T3" fmla="*/ 0 h 14"/>
                <a:gd name="T4" fmla="*/ 0 w 77"/>
                <a:gd name="T5" fmla="*/ 1 h 14"/>
                <a:gd name="T6" fmla="*/ 0 w 77"/>
                <a:gd name="T7" fmla="*/ 1 h 14"/>
                <a:gd name="T8" fmla="*/ 0 60000 65536"/>
                <a:gd name="T9" fmla="*/ 0 60000 65536"/>
                <a:gd name="T10" fmla="*/ 0 60000 65536"/>
                <a:gd name="T11" fmla="*/ 0 60000 65536"/>
                <a:gd name="T12" fmla="*/ 0 w 77"/>
                <a:gd name="T13" fmla="*/ 0 h 14"/>
                <a:gd name="T14" fmla="*/ 77 w 77"/>
                <a:gd name="T15" fmla="*/ 14 h 14"/>
              </a:gdLst>
              <a:ahLst/>
              <a:cxnLst>
                <a:cxn ang="T8">
                  <a:pos x="T0" y="T1"/>
                </a:cxn>
                <a:cxn ang="T9">
                  <a:pos x="T2" y="T3"/>
                </a:cxn>
                <a:cxn ang="T10">
                  <a:pos x="T4" y="T5"/>
                </a:cxn>
                <a:cxn ang="T11">
                  <a:pos x="T6" y="T7"/>
                </a:cxn>
              </a:cxnLst>
              <a:rect l="T12" t="T13" r="T14" b="T15"/>
              <a:pathLst>
                <a:path w="77" h="14">
                  <a:moveTo>
                    <a:pt x="0" y="14"/>
                  </a:moveTo>
                  <a:lnTo>
                    <a:pt x="67" y="0"/>
                  </a:lnTo>
                  <a:lnTo>
                    <a:pt x="77" y="11"/>
                  </a:lnTo>
                  <a:lnTo>
                    <a:pt x="0"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24" name="Freeform 762"/>
            <p:cNvSpPr>
              <a:spLocks/>
            </p:cNvSpPr>
            <p:nvPr/>
          </p:nvSpPr>
          <p:spPr bwMode="auto">
            <a:xfrm>
              <a:off x="3754" y="13145"/>
              <a:ext cx="11" cy="26"/>
            </a:xfrm>
            <a:custGeom>
              <a:avLst/>
              <a:gdLst>
                <a:gd name="T0" fmla="*/ 0 w 34"/>
                <a:gd name="T1" fmla="*/ 0 h 53"/>
                <a:gd name="T2" fmla="*/ 0 w 34"/>
                <a:gd name="T3" fmla="*/ 0 h 53"/>
                <a:gd name="T4" fmla="*/ 0 w 34"/>
                <a:gd name="T5" fmla="*/ 0 h 53"/>
                <a:gd name="T6" fmla="*/ 0 w 34"/>
                <a:gd name="T7" fmla="*/ 0 h 53"/>
                <a:gd name="T8" fmla="*/ 0 60000 65536"/>
                <a:gd name="T9" fmla="*/ 0 60000 65536"/>
                <a:gd name="T10" fmla="*/ 0 60000 65536"/>
                <a:gd name="T11" fmla="*/ 0 60000 65536"/>
                <a:gd name="T12" fmla="*/ 0 w 34"/>
                <a:gd name="T13" fmla="*/ 0 h 53"/>
                <a:gd name="T14" fmla="*/ 34 w 34"/>
                <a:gd name="T15" fmla="*/ 53 h 53"/>
              </a:gdLst>
              <a:ahLst/>
              <a:cxnLst>
                <a:cxn ang="T8">
                  <a:pos x="T0" y="T1"/>
                </a:cxn>
                <a:cxn ang="T9">
                  <a:pos x="T2" y="T3"/>
                </a:cxn>
                <a:cxn ang="T10">
                  <a:pos x="T4" y="T5"/>
                </a:cxn>
                <a:cxn ang="T11">
                  <a:pos x="T6" y="T7"/>
                </a:cxn>
              </a:cxnLst>
              <a:rect l="T12" t="T13" r="T14" b="T15"/>
              <a:pathLst>
                <a:path w="34" h="53">
                  <a:moveTo>
                    <a:pt x="0" y="0"/>
                  </a:moveTo>
                  <a:lnTo>
                    <a:pt x="34" y="43"/>
                  </a:lnTo>
                  <a:lnTo>
                    <a:pt x="19" y="5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25" name="Freeform 763"/>
            <p:cNvSpPr>
              <a:spLocks/>
            </p:cNvSpPr>
            <p:nvPr/>
          </p:nvSpPr>
          <p:spPr bwMode="auto">
            <a:xfrm>
              <a:off x="4166" y="13235"/>
              <a:ext cx="41" cy="13"/>
            </a:xfrm>
            <a:custGeom>
              <a:avLst/>
              <a:gdLst>
                <a:gd name="T0" fmla="*/ 0 w 123"/>
                <a:gd name="T1" fmla="*/ 0 h 27"/>
                <a:gd name="T2" fmla="*/ 0 w 123"/>
                <a:gd name="T3" fmla="*/ 0 h 27"/>
                <a:gd name="T4" fmla="*/ 0 w 123"/>
                <a:gd name="T5" fmla="*/ 0 h 27"/>
                <a:gd name="T6" fmla="*/ 0 w 123"/>
                <a:gd name="T7" fmla="*/ 0 h 27"/>
                <a:gd name="T8" fmla="*/ 0 60000 65536"/>
                <a:gd name="T9" fmla="*/ 0 60000 65536"/>
                <a:gd name="T10" fmla="*/ 0 60000 65536"/>
                <a:gd name="T11" fmla="*/ 0 60000 65536"/>
                <a:gd name="T12" fmla="*/ 0 w 123"/>
                <a:gd name="T13" fmla="*/ 0 h 27"/>
                <a:gd name="T14" fmla="*/ 123 w 123"/>
                <a:gd name="T15" fmla="*/ 27 h 27"/>
              </a:gdLst>
              <a:ahLst/>
              <a:cxnLst>
                <a:cxn ang="T8">
                  <a:pos x="T0" y="T1"/>
                </a:cxn>
                <a:cxn ang="T9">
                  <a:pos x="T2" y="T3"/>
                </a:cxn>
                <a:cxn ang="T10">
                  <a:pos x="T4" y="T5"/>
                </a:cxn>
                <a:cxn ang="T11">
                  <a:pos x="T6" y="T7"/>
                </a:cxn>
              </a:cxnLst>
              <a:rect l="T12" t="T13" r="T14" b="T15"/>
              <a:pathLst>
                <a:path w="123" h="27">
                  <a:moveTo>
                    <a:pt x="0" y="27"/>
                  </a:moveTo>
                  <a:lnTo>
                    <a:pt x="108" y="0"/>
                  </a:lnTo>
                  <a:lnTo>
                    <a:pt x="123" y="22"/>
                  </a:lnTo>
                  <a:lnTo>
                    <a:pt x="0"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26" name="Freeform 764"/>
            <p:cNvSpPr>
              <a:spLocks/>
            </p:cNvSpPr>
            <p:nvPr/>
          </p:nvSpPr>
          <p:spPr bwMode="auto">
            <a:xfrm>
              <a:off x="4534" y="13865"/>
              <a:ext cx="18" cy="39"/>
            </a:xfrm>
            <a:custGeom>
              <a:avLst/>
              <a:gdLst>
                <a:gd name="T0" fmla="*/ 0 w 56"/>
                <a:gd name="T1" fmla="*/ 0 h 79"/>
                <a:gd name="T2" fmla="*/ 0 w 56"/>
                <a:gd name="T3" fmla="*/ 0 h 79"/>
                <a:gd name="T4" fmla="*/ 0 w 56"/>
                <a:gd name="T5" fmla="*/ 0 h 79"/>
                <a:gd name="T6" fmla="*/ 0 w 56"/>
                <a:gd name="T7" fmla="*/ 0 h 79"/>
                <a:gd name="T8" fmla="*/ 0 60000 65536"/>
                <a:gd name="T9" fmla="*/ 0 60000 65536"/>
                <a:gd name="T10" fmla="*/ 0 60000 65536"/>
                <a:gd name="T11" fmla="*/ 0 60000 65536"/>
                <a:gd name="T12" fmla="*/ 0 w 56"/>
                <a:gd name="T13" fmla="*/ 0 h 79"/>
                <a:gd name="T14" fmla="*/ 56 w 56"/>
                <a:gd name="T15" fmla="*/ 79 h 79"/>
              </a:gdLst>
              <a:ahLst/>
              <a:cxnLst>
                <a:cxn ang="T8">
                  <a:pos x="T0" y="T1"/>
                </a:cxn>
                <a:cxn ang="T9">
                  <a:pos x="T2" y="T3"/>
                </a:cxn>
                <a:cxn ang="T10">
                  <a:pos x="T4" y="T5"/>
                </a:cxn>
                <a:cxn ang="T11">
                  <a:pos x="T6" y="T7"/>
                </a:cxn>
              </a:cxnLst>
              <a:rect l="T12" t="T13" r="T14" b="T15"/>
              <a:pathLst>
                <a:path w="56" h="79">
                  <a:moveTo>
                    <a:pt x="0" y="79"/>
                  </a:moveTo>
                  <a:lnTo>
                    <a:pt x="22" y="0"/>
                  </a:lnTo>
                  <a:lnTo>
                    <a:pt x="56" y="0"/>
                  </a:lnTo>
                  <a:lnTo>
                    <a:pt x="0" y="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27" name="Freeform 765"/>
            <p:cNvSpPr>
              <a:spLocks/>
            </p:cNvSpPr>
            <p:nvPr/>
          </p:nvSpPr>
          <p:spPr bwMode="auto">
            <a:xfrm>
              <a:off x="3109" y="13794"/>
              <a:ext cx="9" cy="52"/>
            </a:xfrm>
            <a:custGeom>
              <a:avLst/>
              <a:gdLst>
                <a:gd name="T0" fmla="*/ 0 w 27"/>
                <a:gd name="T1" fmla="*/ 0 h 105"/>
                <a:gd name="T2" fmla="*/ 0 w 27"/>
                <a:gd name="T3" fmla="*/ 0 h 105"/>
                <a:gd name="T4" fmla="*/ 0 w 27"/>
                <a:gd name="T5" fmla="*/ 0 h 105"/>
                <a:gd name="T6" fmla="*/ 0 w 27"/>
                <a:gd name="T7" fmla="*/ 0 h 105"/>
                <a:gd name="T8" fmla="*/ 0 60000 65536"/>
                <a:gd name="T9" fmla="*/ 0 60000 65536"/>
                <a:gd name="T10" fmla="*/ 0 60000 65536"/>
                <a:gd name="T11" fmla="*/ 0 60000 65536"/>
                <a:gd name="T12" fmla="*/ 0 w 27"/>
                <a:gd name="T13" fmla="*/ 0 h 105"/>
                <a:gd name="T14" fmla="*/ 27 w 27"/>
                <a:gd name="T15" fmla="*/ 105 h 105"/>
              </a:gdLst>
              <a:ahLst/>
              <a:cxnLst>
                <a:cxn ang="T8">
                  <a:pos x="T0" y="T1"/>
                </a:cxn>
                <a:cxn ang="T9">
                  <a:pos x="T2" y="T3"/>
                </a:cxn>
                <a:cxn ang="T10">
                  <a:pos x="T4" y="T5"/>
                </a:cxn>
                <a:cxn ang="T11">
                  <a:pos x="T6" y="T7"/>
                </a:cxn>
              </a:cxnLst>
              <a:rect l="T12" t="T13" r="T14" b="T15"/>
              <a:pathLst>
                <a:path w="27" h="105">
                  <a:moveTo>
                    <a:pt x="27" y="105"/>
                  </a:moveTo>
                  <a:lnTo>
                    <a:pt x="0" y="11"/>
                  </a:lnTo>
                  <a:lnTo>
                    <a:pt x="27" y="0"/>
                  </a:lnTo>
                  <a:lnTo>
                    <a:pt x="27" y="1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28" name="Freeform 766"/>
            <p:cNvSpPr>
              <a:spLocks/>
            </p:cNvSpPr>
            <p:nvPr/>
          </p:nvSpPr>
          <p:spPr bwMode="auto">
            <a:xfrm>
              <a:off x="4537" y="12875"/>
              <a:ext cx="10" cy="43"/>
            </a:xfrm>
            <a:custGeom>
              <a:avLst/>
              <a:gdLst>
                <a:gd name="T0" fmla="*/ 0 w 31"/>
                <a:gd name="T1" fmla="*/ 1 h 86"/>
                <a:gd name="T2" fmla="*/ 0 w 31"/>
                <a:gd name="T3" fmla="*/ 1 h 86"/>
                <a:gd name="T4" fmla="*/ 0 w 31"/>
                <a:gd name="T5" fmla="*/ 0 h 86"/>
                <a:gd name="T6" fmla="*/ 0 w 31"/>
                <a:gd name="T7" fmla="*/ 1 h 86"/>
                <a:gd name="T8" fmla="*/ 0 60000 65536"/>
                <a:gd name="T9" fmla="*/ 0 60000 65536"/>
                <a:gd name="T10" fmla="*/ 0 60000 65536"/>
                <a:gd name="T11" fmla="*/ 0 60000 65536"/>
                <a:gd name="T12" fmla="*/ 0 w 31"/>
                <a:gd name="T13" fmla="*/ 0 h 86"/>
                <a:gd name="T14" fmla="*/ 31 w 31"/>
                <a:gd name="T15" fmla="*/ 86 h 86"/>
              </a:gdLst>
              <a:ahLst/>
              <a:cxnLst>
                <a:cxn ang="T8">
                  <a:pos x="T0" y="T1"/>
                </a:cxn>
                <a:cxn ang="T9">
                  <a:pos x="T2" y="T3"/>
                </a:cxn>
                <a:cxn ang="T10">
                  <a:pos x="T4" y="T5"/>
                </a:cxn>
                <a:cxn ang="T11">
                  <a:pos x="T6" y="T7"/>
                </a:cxn>
              </a:cxnLst>
              <a:rect l="T12" t="T13" r="T14" b="T15"/>
              <a:pathLst>
                <a:path w="31" h="86">
                  <a:moveTo>
                    <a:pt x="15" y="86"/>
                  </a:moveTo>
                  <a:lnTo>
                    <a:pt x="0" y="8"/>
                  </a:lnTo>
                  <a:lnTo>
                    <a:pt x="31" y="0"/>
                  </a:lnTo>
                  <a:lnTo>
                    <a:pt x="15" y="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29" name="Freeform 767"/>
            <p:cNvSpPr>
              <a:spLocks/>
            </p:cNvSpPr>
            <p:nvPr/>
          </p:nvSpPr>
          <p:spPr bwMode="auto">
            <a:xfrm>
              <a:off x="4106" y="12867"/>
              <a:ext cx="33" cy="32"/>
            </a:xfrm>
            <a:custGeom>
              <a:avLst/>
              <a:gdLst>
                <a:gd name="T0" fmla="*/ 0 w 98"/>
                <a:gd name="T1" fmla="*/ 0 h 65"/>
                <a:gd name="T2" fmla="*/ 0 w 98"/>
                <a:gd name="T3" fmla="*/ 0 h 65"/>
                <a:gd name="T4" fmla="*/ 0 w 98"/>
                <a:gd name="T5" fmla="*/ 0 h 65"/>
                <a:gd name="T6" fmla="*/ 0 w 98"/>
                <a:gd name="T7" fmla="*/ 0 h 65"/>
                <a:gd name="T8" fmla="*/ 0 60000 65536"/>
                <a:gd name="T9" fmla="*/ 0 60000 65536"/>
                <a:gd name="T10" fmla="*/ 0 60000 65536"/>
                <a:gd name="T11" fmla="*/ 0 60000 65536"/>
                <a:gd name="T12" fmla="*/ 0 w 98"/>
                <a:gd name="T13" fmla="*/ 0 h 65"/>
                <a:gd name="T14" fmla="*/ 98 w 98"/>
                <a:gd name="T15" fmla="*/ 65 h 65"/>
              </a:gdLst>
              <a:ahLst/>
              <a:cxnLst>
                <a:cxn ang="T8">
                  <a:pos x="T0" y="T1"/>
                </a:cxn>
                <a:cxn ang="T9">
                  <a:pos x="T2" y="T3"/>
                </a:cxn>
                <a:cxn ang="T10">
                  <a:pos x="T4" y="T5"/>
                </a:cxn>
                <a:cxn ang="T11">
                  <a:pos x="T6" y="T7"/>
                </a:cxn>
              </a:cxnLst>
              <a:rect l="T12" t="T13" r="T14" b="T15"/>
              <a:pathLst>
                <a:path w="98" h="65">
                  <a:moveTo>
                    <a:pt x="0" y="65"/>
                  </a:moveTo>
                  <a:lnTo>
                    <a:pt x="67" y="0"/>
                  </a:lnTo>
                  <a:lnTo>
                    <a:pt x="98" y="7"/>
                  </a:lnTo>
                  <a:lnTo>
                    <a:pt x="0" y="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30" name="Freeform 768"/>
            <p:cNvSpPr>
              <a:spLocks/>
            </p:cNvSpPr>
            <p:nvPr/>
          </p:nvSpPr>
          <p:spPr bwMode="auto">
            <a:xfrm>
              <a:off x="4534" y="13216"/>
              <a:ext cx="5" cy="20"/>
            </a:xfrm>
            <a:custGeom>
              <a:avLst/>
              <a:gdLst>
                <a:gd name="T0" fmla="*/ 0 w 15"/>
                <a:gd name="T1" fmla="*/ 0 h 42"/>
                <a:gd name="T2" fmla="*/ 0 w 15"/>
                <a:gd name="T3" fmla="*/ 0 h 42"/>
                <a:gd name="T4" fmla="*/ 0 w 15"/>
                <a:gd name="T5" fmla="*/ 0 h 42"/>
                <a:gd name="T6" fmla="*/ 0 w 15"/>
                <a:gd name="T7" fmla="*/ 0 h 42"/>
                <a:gd name="T8" fmla="*/ 0 w 15"/>
                <a:gd name="T9" fmla="*/ 0 h 42"/>
                <a:gd name="T10" fmla="*/ 0 w 15"/>
                <a:gd name="T11" fmla="*/ 0 h 42"/>
                <a:gd name="T12" fmla="*/ 0 w 15"/>
                <a:gd name="T13" fmla="*/ 0 h 42"/>
                <a:gd name="T14" fmla="*/ 0 60000 65536"/>
                <a:gd name="T15" fmla="*/ 0 60000 65536"/>
                <a:gd name="T16" fmla="*/ 0 60000 65536"/>
                <a:gd name="T17" fmla="*/ 0 60000 65536"/>
                <a:gd name="T18" fmla="*/ 0 60000 65536"/>
                <a:gd name="T19" fmla="*/ 0 60000 65536"/>
                <a:gd name="T20" fmla="*/ 0 60000 65536"/>
                <a:gd name="T21" fmla="*/ 0 w 15"/>
                <a:gd name="T22" fmla="*/ 0 h 42"/>
                <a:gd name="T23" fmla="*/ 15 w 15"/>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42">
                  <a:moveTo>
                    <a:pt x="15" y="6"/>
                  </a:moveTo>
                  <a:lnTo>
                    <a:pt x="12" y="14"/>
                  </a:lnTo>
                  <a:lnTo>
                    <a:pt x="7" y="24"/>
                  </a:lnTo>
                  <a:lnTo>
                    <a:pt x="3" y="32"/>
                  </a:lnTo>
                  <a:lnTo>
                    <a:pt x="0" y="42"/>
                  </a:lnTo>
                  <a:lnTo>
                    <a:pt x="0" y="0"/>
                  </a:lnTo>
                  <a:lnTo>
                    <a:pt x="1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31" name="Freeform 769"/>
            <p:cNvSpPr>
              <a:spLocks/>
            </p:cNvSpPr>
            <p:nvPr/>
          </p:nvSpPr>
          <p:spPr bwMode="auto">
            <a:xfrm>
              <a:off x="4531" y="13218"/>
              <a:ext cx="11" cy="42"/>
            </a:xfrm>
            <a:custGeom>
              <a:avLst/>
              <a:gdLst>
                <a:gd name="T0" fmla="*/ 0 w 34"/>
                <a:gd name="T1" fmla="*/ 1 h 83"/>
                <a:gd name="T2" fmla="*/ 0 w 34"/>
                <a:gd name="T3" fmla="*/ 1 h 83"/>
                <a:gd name="T4" fmla="*/ 0 w 34"/>
                <a:gd name="T5" fmla="*/ 1 h 83"/>
                <a:gd name="T6" fmla="*/ 0 w 34"/>
                <a:gd name="T7" fmla="*/ 1 h 83"/>
                <a:gd name="T8" fmla="*/ 0 w 34"/>
                <a:gd name="T9" fmla="*/ 1 h 83"/>
                <a:gd name="T10" fmla="*/ 0 w 34"/>
                <a:gd name="T11" fmla="*/ 1 h 83"/>
                <a:gd name="T12" fmla="*/ 0 w 34"/>
                <a:gd name="T13" fmla="*/ 1 h 83"/>
                <a:gd name="T14" fmla="*/ 0 w 34"/>
                <a:gd name="T15" fmla="*/ 1 h 83"/>
                <a:gd name="T16" fmla="*/ 0 w 34"/>
                <a:gd name="T17" fmla="*/ 1 h 83"/>
                <a:gd name="T18" fmla="*/ 0 w 34"/>
                <a:gd name="T19" fmla="*/ 1 h 83"/>
                <a:gd name="T20" fmla="*/ 0 w 34"/>
                <a:gd name="T21" fmla="*/ 0 h 83"/>
                <a:gd name="T22" fmla="*/ 0 w 34"/>
                <a:gd name="T23" fmla="*/ 1 h 83"/>
                <a:gd name="T24" fmla="*/ 0 w 34"/>
                <a:gd name="T25" fmla="*/ 1 h 83"/>
                <a:gd name="T26" fmla="*/ 0 w 34"/>
                <a:gd name="T27" fmla="*/ 1 h 83"/>
                <a:gd name="T28" fmla="*/ 0 w 34"/>
                <a:gd name="T29" fmla="*/ 1 h 83"/>
                <a:gd name="T30" fmla="*/ 0 w 34"/>
                <a:gd name="T31" fmla="*/ 1 h 83"/>
                <a:gd name="T32" fmla="*/ 0 w 34"/>
                <a:gd name="T33" fmla="*/ 1 h 83"/>
                <a:gd name="T34" fmla="*/ 0 w 34"/>
                <a:gd name="T35" fmla="*/ 1 h 83"/>
                <a:gd name="T36" fmla="*/ 0 w 34"/>
                <a:gd name="T37" fmla="*/ 1 h 8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
                <a:gd name="T58" fmla="*/ 0 h 83"/>
                <a:gd name="T59" fmla="*/ 34 w 34"/>
                <a:gd name="T60" fmla="*/ 83 h 8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 h="83">
                  <a:moveTo>
                    <a:pt x="19" y="83"/>
                  </a:moveTo>
                  <a:lnTo>
                    <a:pt x="9" y="80"/>
                  </a:lnTo>
                  <a:lnTo>
                    <a:pt x="0" y="78"/>
                  </a:lnTo>
                  <a:lnTo>
                    <a:pt x="5" y="68"/>
                  </a:lnTo>
                  <a:lnTo>
                    <a:pt x="9" y="59"/>
                  </a:lnTo>
                  <a:lnTo>
                    <a:pt x="13" y="49"/>
                  </a:lnTo>
                  <a:lnTo>
                    <a:pt x="19" y="40"/>
                  </a:lnTo>
                  <a:lnTo>
                    <a:pt x="24" y="29"/>
                  </a:lnTo>
                  <a:lnTo>
                    <a:pt x="28" y="20"/>
                  </a:lnTo>
                  <a:lnTo>
                    <a:pt x="31" y="9"/>
                  </a:lnTo>
                  <a:lnTo>
                    <a:pt x="34" y="0"/>
                  </a:lnTo>
                  <a:lnTo>
                    <a:pt x="32" y="8"/>
                  </a:lnTo>
                  <a:lnTo>
                    <a:pt x="31" y="19"/>
                  </a:lnTo>
                  <a:lnTo>
                    <a:pt x="30" y="28"/>
                  </a:lnTo>
                  <a:lnTo>
                    <a:pt x="28" y="40"/>
                  </a:lnTo>
                  <a:lnTo>
                    <a:pt x="25" y="50"/>
                  </a:lnTo>
                  <a:lnTo>
                    <a:pt x="22" y="61"/>
                  </a:lnTo>
                  <a:lnTo>
                    <a:pt x="19" y="72"/>
                  </a:lnTo>
                  <a:lnTo>
                    <a:pt x="19" y="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32" name="Freeform 770"/>
            <p:cNvSpPr>
              <a:spLocks/>
            </p:cNvSpPr>
            <p:nvPr/>
          </p:nvSpPr>
          <p:spPr bwMode="auto">
            <a:xfrm>
              <a:off x="3846" y="13124"/>
              <a:ext cx="16" cy="14"/>
            </a:xfrm>
            <a:custGeom>
              <a:avLst/>
              <a:gdLst>
                <a:gd name="T0" fmla="*/ 0 w 49"/>
                <a:gd name="T1" fmla="*/ 1 h 27"/>
                <a:gd name="T2" fmla="*/ 0 w 49"/>
                <a:gd name="T3" fmla="*/ 1 h 27"/>
                <a:gd name="T4" fmla="*/ 0 w 49"/>
                <a:gd name="T5" fmla="*/ 1 h 27"/>
                <a:gd name="T6" fmla="*/ 0 w 49"/>
                <a:gd name="T7" fmla="*/ 1 h 27"/>
                <a:gd name="T8" fmla="*/ 0 w 49"/>
                <a:gd name="T9" fmla="*/ 0 h 27"/>
                <a:gd name="T10" fmla="*/ 0 w 49"/>
                <a:gd name="T11" fmla="*/ 1 h 27"/>
                <a:gd name="T12" fmla="*/ 0 w 49"/>
                <a:gd name="T13" fmla="*/ 1 h 27"/>
                <a:gd name="T14" fmla="*/ 0 60000 65536"/>
                <a:gd name="T15" fmla="*/ 0 60000 65536"/>
                <a:gd name="T16" fmla="*/ 0 60000 65536"/>
                <a:gd name="T17" fmla="*/ 0 60000 65536"/>
                <a:gd name="T18" fmla="*/ 0 60000 65536"/>
                <a:gd name="T19" fmla="*/ 0 60000 65536"/>
                <a:gd name="T20" fmla="*/ 0 60000 65536"/>
                <a:gd name="T21" fmla="*/ 0 w 49"/>
                <a:gd name="T22" fmla="*/ 0 h 27"/>
                <a:gd name="T23" fmla="*/ 49 w 49"/>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27">
                  <a:moveTo>
                    <a:pt x="37" y="27"/>
                  </a:moveTo>
                  <a:lnTo>
                    <a:pt x="24" y="21"/>
                  </a:lnTo>
                  <a:lnTo>
                    <a:pt x="15" y="15"/>
                  </a:lnTo>
                  <a:lnTo>
                    <a:pt x="6" y="6"/>
                  </a:lnTo>
                  <a:lnTo>
                    <a:pt x="0" y="0"/>
                  </a:lnTo>
                  <a:lnTo>
                    <a:pt x="49" y="19"/>
                  </a:lnTo>
                  <a:lnTo>
                    <a:pt x="37"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33" name="Freeform 771"/>
            <p:cNvSpPr>
              <a:spLocks/>
            </p:cNvSpPr>
            <p:nvPr/>
          </p:nvSpPr>
          <p:spPr bwMode="auto">
            <a:xfrm>
              <a:off x="3824" y="13112"/>
              <a:ext cx="32" cy="28"/>
            </a:xfrm>
            <a:custGeom>
              <a:avLst/>
              <a:gdLst>
                <a:gd name="T0" fmla="*/ 0 w 97"/>
                <a:gd name="T1" fmla="*/ 1 h 56"/>
                <a:gd name="T2" fmla="*/ 0 w 97"/>
                <a:gd name="T3" fmla="*/ 1 h 56"/>
                <a:gd name="T4" fmla="*/ 0 w 97"/>
                <a:gd name="T5" fmla="*/ 0 h 56"/>
                <a:gd name="T6" fmla="*/ 0 w 97"/>
                <a:gd name="T7" fmla="*/ 1 h 56"/>
                <a:gd name="T8" fmla="*/ 0 w 97"/>
                <a:gd name="T9" fmla="*/ 1 h 56"/>
                <a:gd name="T10" fmla="*/ 0 w 97"/>
                <a:gd name="T11" fmla="*/ 1 h 56"/>
                <a:gd name="T12" fmla="*/ 0 w 97"/>
                <a:gd name="T13" fmla="*/ 1 h 56"/>
                <a:gd name="T14" fmla="*/ 0 w 97"/>
                <a:gd name="T15" fmla="*/ 1 h 56"/>
                <a:gd name="T16" fmla="*/ 0 w 97"/>
                <a:gd name="T17" fmla="*/ 1 h 56"/>
                <a:gd name="T18" fmla="*/ 0 w 97"/>
                <a:gd name="T19" fmla="*/ 1 h 56"/>
                <a:gd name="T20" fmla="*/ 0 w 97"/>
                <a:gd name="T21" fmla="*/ 1 h 56"/>
                <a:gd name="T22" fmla="*/ 0 w 97"/>
                <a:gd name="T23" fmla="*/ 1 h 56"/>
                <a:gd name="T24" fmla="*/ 0 w 97"/>
                <a:gd name="T25" fmla="*/ 1 h 56"/>
                <a:gd name="T26" fmla="*/ 0 w 97"/>
                <a:gd name="T27" fmla="*/ 1 h 56"/>
                <a:gd name="T28" fmla="*/ 0 w 97"/>
                <a:gd name="T29" fmla="*/ 1 h 56"/>
                <a:gd name="T30" fmla="*/ 0 w 97"/>
                <a:gd name="T31" fmla="*/ 1 h 56"/>
                <a:gd name="T32" fmla="*/ 0 w 97"/>
                <a:gd name="T33" fmla="*/ 1 h 56"/>
                <a:gd name="T34" fmla="*/ 0 w 97"/>
                <a:gd name="T35" fmla="*/ 1 h 56"/>
                <a:gd name="T36" fmla="*/ 0 w 97"/>
                <a:gd name="T37" fmla="*/ 1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7"/>
                <a:gd name="T58" fmla="*/ 0 h 56"/>
                <a:gd name="T59" fmla="*/ 97 w 97"/>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7" h="56">
                  <a:moveTo>
                    <a:pt x="0" y="10"/>
                  </a:moveTo>
                  <a:lnTo>
                    <a:pt x="10" y="5"/>
                  </a:lnTo>
                  <a:lnTo>
                    <a:pt x="18" y="0"/>
                  </a:lnTo>
                  <a:lnTo>
                    <a:pt x="26" y="6"/>
                  </a:lnTo>
                  <a:lnTo>
                    <a:pt x="35" y="13"/>
                  </a:lnTo>
                  <a:lnTo>
                    <a:pt x="44" y="21"/>
                  </a:lnTo>
                  <a:lnTo>
                    <a:pt x="54" y="29"/>
                  </a:lnTo>
                  <a:lnTo>
                    <a:pt x="63" y="36"/>
                  </a:lnTo>
                  <a:lnTo>
                    <a:pt x="73" y="43"/>
                  </a:lnTo>
                  <a:lnTo>
                    <a:pt x="83" y="49"/>
                  </a:lnTo>
                  <a:lnTo>
                    <a:pt x="97" y="56"/>
                  </a:lnTo>
                  <a:lnTo>
                    <a:pt x="85" y="50"/>
                  </a:lnTo>
                  <a:lnTo>
                    <a:pt x="73" y="45"/>
                  </a:lnTo>
                  <a:lnTo>
                    <a:pt x="61" y="39"/>
                  </a:lnTo>
                  <a:lnTo>
                    <a:pt x="50" y="34"/>
                  </a:lnTo>
                  <a:lnTo>
                    <a:pt x="37" y="27"/>
                  </a:lnTo>
                  <a:lnTo>
                    <a:pt x="25" y="21"/>
                  </a:lnTo>
                  <a:lnTo>
                    <a:pt x="12" y="14"/>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34" name="Freeform 772"/>
            <p:cNvSpPr>
              <a:spLocks/>
            </p:cNvSpPr>
            <p:nvPr/>
          </p:nvSpPr>
          <p:spPr bwMode="auto">
            <a:xfrm>
              <a:off x="3223" y="12775"/>
              <a:ext cx="27" cy="8"/>
            </a:xfrm>
            <a:custGeom>
              <a:avLst/>
              <a:gdLst>
                <a:gd name="T0" fmla="*/ 0 w 82"/>
                <a:gd name="T1" fmla="*/ 0 h 16"/>
                <a:gd name="T2" fmla="*/ 0 w 82"/>
                <a:gd name="T3" fmla="*/ 0 h 16"/>
                <a:gd name="T4" fmla="*/ 0 w 82"/>
                <a:gd name="T5" fmla="*/ 0 h 16"/>
                <a:gd name="T6" fmla="*/ 0 w 82"/>
                <a:gd name="T7" fmla="*/ 1 h 16"/>
                <a:gd name="T8" fmla="*/ 0 w 82"/>
                <a:gd name="T9" fmla="*/ 1 h 16"/>
                <a:gd name="T10" fmla="*/ 0 w 82"/>
                <a:gd name="T11" fmla="*/ 1 h 16"/>
                <a:gd name="T12" fmla="*/ 0 w 82"/>
                <a:gd name="T13" fmla="*/ 1 h 16"/>
                <a:gd name="T14" fmla="*/ 0 w 82"/>
                <a:gd name="T15" fmla="*/ 1 h 16"/>
                <a:gd name="T16" fmla="*/ 0 w 82"/>
                <a:gd name="T17" fmla="*/ 1 h 16"/>
                <a:gd name="T18" fmla="*/ 0 w 82"/>
                <a:gd name="T19" fmla="*/ 1 h 16"/>
                <a:gd name="T20" fmla="*/ 0 w 82"/>
                <a:gd name="T21" fmla="*/ 0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2"/>
                <a:gd name="T34" fmla="*/ 0 h 16"/>
                <a:gd name="T35" fmla="*/ 82 w 82"/>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2" h="16">
                  <a:moveTo>
                    <a:pt x="8" y="0"/>
                  </a:moveTo>
                  <a:lnTo>
                    <a:pt x="17" y="0"/>
                  </a:lnTo>
                  <a:lnTo>
                    <a:pt x="25" y="0"/>
                  </a:lnTo>
                  <a:lnTo>
                    <a:pt x="34" y="1"/>
                  </a:lnTo>
                  <a:lnTo>
                    <a:pt x="44" y="3"/>
                  </a:lnTo>
                  <a:lnTo>
                    <a:pt x="53" y="4"/>
                  </a:lnTo>
                  <a:lnTo>
                    <a:pt x="62" y="6"/>
                  </a:lnTo>
                  <a:lnTo>
                    <a:pt x="72" y="8"/>
                  </a:lnTo>
                  <a:lnTo>
                    <a:pt x="82" y="10"/>
                  </a:lnTo>
                  <a:lnTo>
                    <a:pt x="0" y="16"/>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35" name="Freeform 773"/>
            <p:cNvSpPr>
              <a:spLocks/>
            </p:cNvSpPr>
            <p:nvPr/>
          </p:nvSpPr>
          <p:spPr bwMode="auto">
            <a:xfrm>
              <a:off x="3224" y="12769"/>
              <a:ext cx="60" cy="13"/>
            </a:xfrm>
            <a:custGeom>
              <a:avLst/>
              <a:gdLst>
                <a:gd name="T0" fmla="*/ 0 w 178"/>
                <a:gd name="T1" fmla="*/ 1 h 26"/>
                <a:gd name="T2" fmla="*/ 0 w 178"/>
                <a:gd name="T3" fmla="*/ 1 h 26"/>
                <a:gd name="T4" fmla="*/ 0 w 178"/>
                <a:gd name="T5" fmla="*/ 1 h 26"/>
                <a:gd name="T6" fmla="*/ 0 w 178"/>
                <a:gd name="T7" fmla="*/ 1 h 26"/>
                <a:gd name="T8" fmla="*/ 0 w 178"/>
                <a:gd name="T9" fmla="*/ 1 h 26"/>
                <a:gd name="T10" fmla="*/ 0 w 178"/>
                <a:gd name="T11" fmla="*/ 1 h 26"/>
                <a:gd name="T12" fmla="*/ 0 w 178"/>
                <a:gd name="T13" fmla="*/ 1 h 26"/>
                <a:gd name="T14" fmla="*/ 0 w 178"/>
                <a:gd name="T15" fmla="*/ 1 h 26"/>
                <a:gd name="T16" fmla="*/ 0 w 178"/>
                <a:gd name="T17" fmla="*/ 1 h 26"/>
                <a:gd name="T18" fmla="*/ 0 w 178"/>
                <a:gd name="T19" fmla="*/ 1 h 26"/>
                <a:gd name="T20" fmla="*/ 0 w 178"/>
                <a:gd name="T21" fmla="*/ 1 h 26"/>
                <a:gd name="T22" fmla="*/ 0 w 178"/>
                <a:gd name="T23" fmla="*/ 1 h 26"/>
                <a:gd name="T24" fmla="*/ 0 w 178"/>
                <a:gd name="T25" fmla="*/ 1 h 26"/>
                <a:gd name="T26" fmla="*/ 0 w 178"/>
                <a:gd name="T27" fmla="*/ 0 h 26"/>
                <a:gd name="T28" fmla="*/ 0 w 178"/>
                <a:gd name="T29" fmla="*/ 0 h 26"/>
                <a:gd name="T30" fmla="*/ 0 w 178"/>
                <a:gd name="T31" fmla="*/ 0 h 26"/>
                <a:gd name="T32" fmla="*/ 0 w 178"/>
                <a:gd name="T33" fmla="*/ 1 h 26"/>
                <a:gd name="T34" fmla="*/ 0 w 178"/>
                <a:gd name="T35" fmla="*/ 1 h 26"/>
                <a:gd name="T36" fmla="*/ 0 w 178"/>
                <a:gd name="T37" fmla="*/ 1 h 26"/>
                <a:gd name="T38" fmla="*/ 0 w 178"/>
                <a:gd name="T39" fmla="*/ 1 h 26"/>
                <a:gd name="T40" fmla="*/ 0 w 178"/>
                <a:gd name="T41" fmla="*/ 1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8"/>
                <a:gd name="T64" fmla="*/ 0 h 26"/>
                <a:gd name="T65" fmla="*/ 178 w 178"/>
                <a:gd name="T66" fmla="*/ 26 h 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8" h="26">
                  <a:moveTo>
                    <a:pt x="178" y="4"/>
                  </a:moveTo>
                  <a:lnTo>
                    <a:pt x="174" y="10"/>
                  </a:lnTo>
                  <a:lnTo>
                    <a:pt x="169" y="15"/>
                  </a:lnTo>
                  <a:lnTo>
                    <a:pt x="167" y="20"/>
                  </a:lnTo>
                  <a:lnTo>
                    <a:pt x="167" y="26"/>
                  </a:lnTo>
                  <a:lnTo>
                    <a:pt x="145" y="21"/>
                  </a:lnTo>
                  <a:lnTo>
                    <a:pt x="126" y="17"/>
                  </a:lnTo>
                  <a:lnTo>
                    <a:pt x="104" y="12"/>
                  </a:lnTo>
                  <a:lnTo>
                    <a:pt x="85" y="8"/>
                  </a:lnTo>
                  <a:lnTo>
                    <a:pt x="64" y="4"/>
                  </a:lnTo>
                  <a:lnTo>
                    <a:pt x="44" y="2"/>
                  </a:lnTo>
                  <a:lnTo>
                    <a:pt x="22" y="1"/>
                  </a:lnTo>
                  <a:lnTo>
                    <a:pt x="0" y="2"/>
                  </a:lnTo>
                  <a:lnTo>
                    <a:pt x="17" y="0"/>
                  </a:lnTo>
                  <a:lnTo>
                    <a:pt x="39" y="0"/>
                  </a:lnTo>
                  <a:lnTo>
                    <a:pt x="61" y="0"/>
                  </a:lnTo>
                  <a:lnTo>
                    <a:pt x="85" y="1"/>
                  </a:lnTo>
                  <a:lnTo>
                    <a:pt x="107" y="1"/>
                  </a:lnTo>
                  <a:lnTo>
                    <a:pt x="131" y="2"/>
                  </a:lnTo>
                  <a:lnTo>
                    <a:pt x="153" y="2"/>
                  </a:lnTo>
                  <a:lnTo>
                    <a:pt x="17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36" name="Freeform 774"/>
            <p:cNvSpPr>
              <a:spLocks/>
            </p:cNvSpPr>
            <p:nvPr/>
          </p:nvSpPr>
          <p:spPr bwMode="auto">
            <a:xfrm>
              <a:off x="3166" y="13163"/>
              <a:ext cx="20" cy="7"/>
            </a:xfrm>
            <a:custGeom>
              <a:avLst/>
              <a:gdLst>
                <a:gd name="T0" fmla="*/ 0 w 60"/>
                <a:gd name="T1" fmla="*/ 0 h 14"/>
                <a:gd name="T2" fmla="*/ 0 w 60"/>
                <a:gd name="T3" fmla="*/ 0 h 14"/>
                <a:gd name="T4" fmla="*/ 0 w 60"/>
                <a:gd name="T5" fmla="*/ 1 h 14"/>
                <a:gd name="T6" fmla="*/ 0 w 60"/>
                <a:gd name="T7" fmla="*/ 1 h 14"/>
                <a:gd name="T8" fmla="*/ 0 w 60"/>
                <a:gd name="T9" fmla="*/ 1 h 14"/>
                <a:gd name="T10" fmla="*/ 0 w 60"/>
                <a:gd name="T11" fmla="*/ 1 h 14"/>
                <a:gd name="T12" fmla="*/ 0 w 60"/>
                <a:gd name="T13" fmla="*/ 0 h 14"/>
                <a:gd name="T14" fmla="*/ 0 60000 65536"/>
                <a:gd name="T15" fmla="*/ 0 60000 65536"/>
                <a:gd name="T16" fmla="*/ 0 60000 65536"/>
                <a:gd name="T17" fmla="*/ 0 60000 65536"/>
                <a:gd name="T18" fmla="*/ 0 60000 65536"/>
                <a:gd name="T19" fmla="*/ 0 60000 65536"/>
                <a:gd name="T20" fmla="*/ 0 60000 65536"/>
                <a:gd name="T21" fmla="*/ 0 w 60"/>
                <a:gd name="T22" fmla="*/ 0 h 14"/>
                <a:gd name="T23" fmla="*/ 60 w 60"/>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14">
                  <a:moveTo>
                    <a:pt x="8" y="0"/>
                  </a:moveTo>
                  <a:lnTo>
                    <a:pt x="21" y="0"/>
                  </a:lnTo>
                  <a:lnTo>
                    <a:pt x="34" y="2"/>
                  </a:lnTo>
                  <a:lnTo>
                    <a:pt x="46" y="6"/>
                  </a:lnTo>
                  <a:lnTo>
                    <a:pt x="60" y="9"/>
                  </a:lnTo>
                  <a:lnTo>
                    <a:pt x="0" y="14"/>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37" name="Freeform 775"/>
            <p:cNvSpPr>
              <a:spLocks/>
            </p:cNvSpPr>
            <p:nvPr/>
          </p:nvSpPr>
          <p:spPr bwMode="auto">
            <a:xfrm>
              <a:off x="3167" y="13158"/>
              <a:ext cx="44" cy="10"/>
            </a:xfrm>
            <a:custGeom>
              <a:avLst/>
              <a:gdLst>
                <a:gd name="T0" fmla="*/ 0 w 132"/>
                <a:gd name="T1" fmla="*/ 1 h 20"/>
                <a:gd name="T2" fmla="*/ 0 w 132"/>
                <a:gd name="T3" fmla="*/ 1 h 20"/>
                <a:gd name="T4" fmla="*/ 0 w 132"/>
                <a:gd name="T5" fmla="*/ 1 h 20"/>
                <a:gd name="T6" fmla="*/ 0 w 132"/>
                <a:gd name="T7" fmla="*/ 1 h 20"/>
                <a:gd name="T8" fmla="*/ 0 w 132"/>
                <a:gd name="T9" fmla="*/ 1 h 20"/>
                <a:gd name="T10" fmla="*/ 0 w 132"/>
                <a:gd name="T11" fmla="*/ 1 h 20"/>
                <a:gd name="T12" fmla="*/ 0 w 132"/>
                <a:gd name="T13" fmla="*/ 1 h 20"/>
                <a:gd name="T14" fmla="*/ 0 w 132"/>
                <a:gd name="T15" fmla="*/ 1 h 20"/>
                <a:gd name="T16" fmla="*/ 0 w 132"/>
                <a:gd name="T17" fmla="*/ 1 h 20"/>
                <a:gd name="T18" fmla="*/ 0 w 132"/>
                <a:gd name="T19" fmla="*/ 1 h 20"/>
                <a:gd name="T20" fmla="*/ 0 w 132"/>
                <a:gd name="T21" fmla="*/ 1 h 20"/>
                <a:gd name="T22" fmla="*/ 0 w 132"/>
                <a:gd name="T23" fmla="*/ 0 h 20"/>
                <a:gd name="T24" fmla="*/ 0 w 132"/>
                <a:gd name="T25" fmla="*/ 0 h 20"/>
                <a:gd name="T26" fmla="*/ 0 w 132"/>
                <a:gd name="T27" fmla="*/ 0 h 20"/>
                <a:gd name="T28" fmla="*/ 0 w 132"/>
                <a:gd name="T29" fmla="*/ 1 h 20"/>
                <a:gd name="T30" fmla="*/ 0 w 132"/>
                <a:gd name="T31" fmla="*/ 1 h 20"/>
                <a:gd name="T32" fmla="*/ 0 w 132"/>
                <a:gd name="T33" fmla="*/ 1 h 20"/>
                <a:gd name="T34" fmla="*/ 0 w 132"/>
                <a:gd name="T35" fmla="*/ 1 h 20"/>
                <a:gd name="T36" fmla="*/ 0 w 132"/>
                <a:gd name="T37" fmla="*/ 1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2"/>
                <a:gd name="T58" fmla="*/ 0 h 20"/>
                <a:gd name="T59" fmla="*/ 132 w 132"/>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2" h="20">
                  <a:moveTo>
                    <a:pt x="132" y="4"/>
                  </a:moveTo>
                  <a:lnTo>
                    <a:pt x="125" y="10"/>
                  </a:lnTo>
                  <a:lnTo>
                    <a:pt x="123" y="20"/>
                  </a:lnTo>
                  <a:lnTo>
                    <a:pt x="107" y="16"/>
                  </a:lnTo>
                  <a:lnTo>
                    <a:pt x="92" y="13"/>
                  </a:lnTo>
                  <a:lnTo>
                    <a:pt x="76" y="9"/>
                  </a:lnTo>
                  <a:lnTo>
                    <a:pt x="63" y="6"/>
                  </a:lnTo>
                  <a:lnTo>
                    <a:pt x="47" y="3"/>
                  </a:lnTo>
                  <a:lnTo>
                    <a:pt x="31" y="2"/>
                  </a:lnTo>
                  <a:lnTo>
                    <a:pt x="15" y="1"/>
                  </a:lnTo>
                  <a:lnTo>
                    <a:pt x="0" y="2"/>
                  </a:lnTo>
                  <a:lnTo>
                    <a:pt x="14" y="0"/>
                  </a:lnTo>
                  <a:lnTo>
                    <a:pt x="30" y="0"/>
                  </a:lnTo>
                  <a:lnTo>
                    <a:pt x="46" y="0"/>
                  </a:lnTo>
                  <a:lnTo>
                    <a:pt x="63" y="1"/>
                  </a:lnTo>
                  <a:lnTo>
                    <a:pt x="79" y="1"/>
                  </a:lnTo>
                  <a:lnTo>
                    <a:pt x="97" y="2"/>
                  </a:lnTo>
                  <a:lnTo>
                    <a:pt x="114" y="2"/>
                  </a:lnTo>
                  <a:lnTo>
                    <a:pt x="13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38" name="Freeform 776"/>
            <p:cNvSpPr>
              <a:spLocks/>
            </p:cNvSpPr>
            <p:nvPr/>
          </p:nvSpPr>
          <p:spPr bwMode="auto">
            <a:xfrm>
              <a:off x="4381" y="13262"/>
              <a:ext cx="20" cy="7"/>
            </a:xfrm>
            <a:custGeom>
              <a:avLst/>
              <a:gdLst>
                <a:gd name="T0" fmla="*/ 0 w 60"/>
                <a:gd name="T1" fmla="*/ 0 h 14"/>
                <a:gd name="T2" fmla="*/ 0 w 60"/>
                <a:gd name="T3" fmla="*/ 0 h 14"/>
                <a:gd name="T4" fmla="*/ 0 w 60"/>
                <a:gd name="T5" fmla="*/ 1 h 14"/>
                <a:gd name="T6" fmla="*/ 0 w 60"/>
                <a:gd name="T7" fmla="*/ 1 h 14"/>
                <a:gd name="T8" fmla="*/ 0 w 60"/>
                <a:gd name="T9" fmla="*/ 1 h 14"/>
                <a:gd name="T10" fmla="*/ 0 w 60"/>
                <a:gd name="T11" fmla="*/ 1 h 14"/>
                <a:gd name="T12" fmla="*/ 0 w 60"/>
                <a:gd name="T13" fmla="*/ 0 h 14"/>
                <a:gd name="T14" fmla="*/ 0 60000 65536"/>
                <a:gd name="T15" fmla="*/ 0 60000 65536"/>
                <a:gd name="T16" fmla="*/ 0 60000 65536"/>
                <a:gd name="T17" fmla="*/ 0 60000 65536"/>
                <a:gd name="T18" fmla="*/ 0 60000 65536"/>
                <a:gd name="T19" fmla="*/ 0 60000 65536"/>
                <a:gd name="T20" fmla="*/ 0 60000 65536"/>
                <a:gd name="T21" fmla="*/ 0 w 60"/>
                <a:gd name="T22" fmla="*/ 0 h 14"/>
                <a:gd name="T23" fmla="*/ 60 w 60"/>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14">
                  <a:moveTo>
                    <a:pt x="4" y="0"/>
                  </a:moveTo>
                  <a:lnTo>
                    <a:pt x="18" y="0"/>
                  </a:lnTo>
                  <a:lnTo>
                    <a:pt x="32" y="3"/>
                  </a:lnTo>
                  <a:lnTo>
                    <a:pt x="45" y="5"/>
                  </a:lnTo>
                  <a:lnTo>
                    <a:pt x="60" y="8"/>
                  </a:lnTo>
                  <a:lnTo>
                    <a:pt x="0" y="14"/>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39" name="Freeform 777"/>
            <p:cNvSpPr>
              <a:spLocks/>
            </p:cNvSpPr>
            <p:nvPr/>
          </p:nvSpPr>
          <p:spPr bwMode="auto">
            <a:xfrm>
              <a:off x="4382" y="13257"/>
              <a:ext cx="42" cy="10"/>
            </a:xfrm>
            <a:custGeom>
              <a:avLst/>
              <a:gdLst>
                <a:gd name="T0" fmla="*/ 0 w 126"/>
                <a:gd name="T1" fmla="*/ 1 h 20"/>
                <a:gd name="T2" fmla="*/ 0 w 126"/>
                <a:gd name="T3" fmla="*/ 1 h 20"/>
                <a:gd name="T4" fmla="*/ 0 w 126"/>
                <a:gd name="T5" fmla="*/ 1 h 20"/>
                <a:gd name="T6" fmla="*/ 0 w 126"/>
                <a:gd name="T7" fmla="*/ 1 h 20"/>
                <a:gd name="T8" fmla="*/ 0 w 126"/>
                <a:gd name="T9" fmla="*/ 1 h 20"/>
                <a:gd name="T10" fmla="*/ 0 w 126"/>
                <a:gd name="T11" fmla="*/ 1 h 20"/>
                <a:gd name="T12" fmla="*/ 0 w 126"/>
                <a:gd name="T13" fmla="*/ 1 h 20"/>
                <a:gd name="T14" fmla="*/ 0 w 126"/>
                <a:gd name="T15" fmla="*/ 1 h 20"/>
                <a:gd name="T16" fmla="*/ 0 w 126"/>
                <a:gd name="T17" fmla="*/ 1 h 20"/>
                <a:gd name="T18" fmla="*/ 0 w 126"/>
                <a:gd name="T19" fmla="*/ 1 h 20"/>
                <a:gd name="T20" fmla="*/ 0 w 126"/>
                <a:gd name="T21" fmla="*/ 1 h 20"/>
                <a:gd name="T22" fmla="*/ 0 w 126"/>
                <a:gd name="T23" fmla="*/ 0 h 20"/>
                <a:gd name="T24" fmla="*/ 0 w 126"/>
                <a:gd name="T25" fmla="*/ 1 h 20"/>
                <a:gd name="T26" fmla="*/ 0 w 126"/>
                <a:gd name="T27" fmla="*/ 0 h 20"/>
                <a:gd name="T28" fmla="*/ 0 w 126"/>
                <a:gd name="T29" fmla="*/ 0 h 20"/>
                <a:gd name="T30" fmla="*/ 0 w 126"/>
                <a:gd name="T31" fmla="*/ 0 h 20"/>
                <a:gd name="T32" fmla="*/ 0 w 126"/>
                <a:gd name="T33" fmla="*/ 0 h 20"/>
                <a:gd name="T34" fmla="*/ 0 w 126"/>
                <a:gd name="T35" fmla="*/ 0 h 20"/>
                <a:gd name="T36" fmla="*/ 0 w 126"/>
                <a:gd name="T37" fmla="*/ 1 h 20"/>
                <a:gd name="T38" fmla="*/ 0 w 126"/>
                <a:gd name="T39" fmla="*/ 1 h 20"/>
                <a:gd name="T40" fmla="*/ 0 w 126"/>
                <a:gd name="T41" fmla="*/ 1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6"/>
                <a:gd name="T64" fmla="*/ 0 h 20"/>
                <a:gd name="T65" fmla="*/ 126 w 126"/>
                <a:gd name="T66" fmla="*/ 20 h 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6" h="20">
                  <a:moveTo>
                    <a:pt x="126" y="4"/>
                  </a:moveTo>
                  <a:lnTo>
                    <a:pt x="123" y="7"/>
                  </a:lnTo>
                  <a:lnTo>
                    <a:pt x="122" y="10"/>
                  </a:lnTo>
                  <a:lnTo>
                    <a:pt x="120" y="14"/>
                  </a:lnTo>
                  <a:lnTo>
                    <a:pt x="123" y="20"/>
                  </a:lnTo>
                  <a:lnTo>
                    <a:pt x="107" y="16"/>
                  </a:lnTo>
                  <a:lnTo>
                    <a:pt x="93" y="13"/>
                  </a:lnTo>
                  <a:lnTo>
                    <a:pt x="76" y="9"/>
                  </a:lnTo>
                  <a:lnTo>
                    <a:pt x="62" y="6"/>
                  </a:lnTo>
                  <a:lnTo>
                    <a:pt x="46" y="3"/>
                  </a:lnTo>
                  <a:lnTo>
                    <a:pt x="31" y="1"/>
                  </a:lnTo>
                  <a:lnTo>
                    <a:pt x="15" y="0"/>
                  </a:lnTo>
                  <a:lnTo>
                    <a:pt x="0" y="1"/>
                  </a:lnTo>
                  <a:lnTo>
                    <a:pt x="14" y="0"/>
                  </a:lnTo>
                  <a:lnTo>
                    <a:pt x="28" y="0"/>
                  </a:lnTo>
                  <a:lnTo>
                    <a:pt x="44" y="0"/>
                  </a:lnTo>
                  <a:lnTo>
                    <a:pt x="60" y="0"/>
                  </a:lnTo>
                  <a:lnTo>
                    <a:pt x="76" y="0"/>
                  </a:lnTo>
                  <a:lnTo>
                    <a:pt x="93" y="1"/>
                  </a:lnTo>
                  <a:lnTo>
                    <a:pt x="109" y="2"/>
                  </a:lnTo>
                  <a:lnTo>
                    <a:pt x="126"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40" name="Freeform 778"/>
            <p:cNvSpPr>
              <a:spLocks/>
            </p:cNvSpPr>
            <p:nvPr/>
          </p:nvSpPr>
          <p:spPr bwMode="auto">
            <a:xfrm>
              <a:off x="3692" y="13949"/>
              <a:ext cx="23" cy="6"/>
            </a:xfrm>
            <a:custGeom>
              <a:avLst/>
              <a:gdLst>
                <a:gd name="T0" fmla="*/ 0 w 70"/>
                <a:gd name="T1" fmla="*/ 1 h 12"/>
                <a:gd name="T2" fmla="*/ 0 w 70"/>
                <a:gd name="T3" fmla="*/ 1 h 12"/>
                <a:gd name="T4" fmla="*/ 0 w 70"/>
                <a:gd name="T5" fmla="*/ 1 h 12"/>
                <a:gd name="T6" fmla="*/ 0 w 70"/>
                <a:gd name="T7" fmla="*/ 1 h 12"/>
                <a:gd name="T8" fmla="*/ 0 w 70"/>
                <a:gd name="T9" fmla="*/ 1 h 12"/>
                <a:gd name="T10" fmla="*/ 0 w 70"/>
                <a:gd name="T11" fmla="*/ 1 h 12"/>
                <a:gd name="T12" fmla="*/ 0 w 70"/>
                <a:gd name="T13" fmla="*/ 1 h 12"/>
                <a:gd name="T14" fmla="*/ 0 w 70"/>
                <a:gd name="T15" fmla="*/ 0 h 12"/>
                <a:gd name="T16" fmla="*/ 0 w 70"/>
                <a:gd name="T17" fmla="*/ 1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0"/>
                <a:gd name="T28" fmla="*/ 0 h 12"/>
                <a:gd name="T29" fmla="*/ 70 w 70"/>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0" h="12">
                  <a:moveTo>
                    <a:pt x="63" y="12"/>
                  </a:moveTo>
                  <a:lnTo>
                    <a:pt x="54" y="11"/>
                  </a:lnTo>
                  <a:lnTo>
                    <a:pt x="46" y="10"/>
                  </a:lnTo>
                  <a:lnTo>
                    <a:pt x="38" y="9"/>
                  </a:lnTo>
                  <a:lnTo>
                    <a:pt x="31" y="8"/>
                  </a:lnTo>
                  <a:lnTo>
                    <a:pt x="15" y="4"/>
                  </a:lnTo>
                  <a:lnTo>
                    <a:pt x="0" y="2"/>
                  </a:lnTo>
                  <a:lnTo>
                    <a:pt x="70" y="0"/>
                  </a:lnTo>
                  <a:lnTo>
                    <a:pt x="63"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41" name="Freeform 779"/>
            <p:cNvSpPr>
              <a:spLocks/>
            </p:cNvSpPr>
            <p:nvPr/>
          </p:nvSpPr>
          <p:spPr bwMode="auto">
            <a:xfrm>
              <a:off x="3663" y="13949"/>
              <a:ext cx="52" cy="12"/>
            </a:xfrm>
            <a:custGeom>
              <a:avLst/>
              <a:gdLst>
                <a:gd name="T0" fmla="*/ 0 w 154"/>
                <a:gd name="T1" fmla="*/ 1 h 24"/>
                <a:gd name="T2" fmla="*/ 0 w 154"/>
                <a:gd name="T3" fmla="*/ 1 h 24"/>
                <a:gd name="T4" fmla="*/ 0 w 154"/>
                <a:gd name="T5" fmla="*/ 1 h 24"/>
                <a:gd name="T6" fmla="*/ 0 w 154"/>
                <a:gd name="T7" fmla="*/ 1 h 24"/>
                <a:gd name="T8" fmla="*/ 0 w 154"/>
                <a:gd name="T9" fmla="*/ 0 h 24"/>
                <a:gd name="T10" fmla="*/ 0 w 154"/>
                <a:gd name="T11" fmla="*/ 1 h 24"/>
                <a:gd name="T12" fmla="*/ 0 w 154"/>
                <a:gd name="T13" fmla="*/ 1 h 24"/>
                <a:gd name="T14" fmla="*/ 0 w 154"/>
                <a:gd name="T15" fmla="*/ 1 h 24"/>
                <a:gd name="T16" fmla="*/ 0 w 154"/>
                <a:gd name="T17" fmla="*/ 1 h 24"/>
                <a:gd name="T18" fmla="*/ 0 w 154"/>
                <a:gd name="T19" fmla="*/ 1 h 24"/>
                <a:gd name="T20" fmla="*/ 0 w 154"/>
                <a:gd name="T21" fmla="*/ 1 h 24"/>
                <a:gd name="T22" fmla="*/ 0 w 154"/>
                <a:gd name="T23" fmla="*/ 1 h 24"/>
                <a:gd name="T24" fmla="*/ 0 w 154"/>
                <a:gd name="T25" fmla="*/ 1 h 24"/>
                <a:gd name="T26" fmla="*/ 0 w 154"/>
                <a:gd name="T27" fmla="*/ 1 h 24"/>
                <a:gd name="T28" fmla="*/ 0 w 154"/>
                <a:gd name="T29" fmla="*/ 1 h 24"/>
                <a:gd name="T30" fmla="*/ 0 w 154"/>
                <a:gd name="T31" fmla="*/ 1 h 24"/>
                <a:gd name="T32" fmla="*/ 0 w 154"/>
                <a:gd name="T33" fmla="*/ 1 h 24"/>
                <a:gd name="T34" fmla="*/ 0 w 154"/>
                <a:gd name="T35" fmla="*/ 1 h 24"/>
                <a:gd name="T36" fmla="*/ 0 w 154"/>
                <a:gd name="T37" fmla="*/ 1 h 24"/>
                <a:gd name="T38" fmla="*/ 0 w 154"/>
                <a:gd name="T39" fmla="*/ 1 h 24"/>
                <a:gd name="T40" fmla="*/ 0 w 154"/>
                <a:gd name="T41" fmla="*/ 1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4"/>
                <a:gd name="T64" fmla="*/ 0 h 24"/>
                <a:gd name="T65" fmla="*/ 154 w 154"/>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4" h="24">
                  <a:moveTo>
                    <a:pt x="0" y="21"/>
                  </a:moveTo>
                  <a:lnTo>
                    <a:pt x="2" y="15"/>
                  </a:lnTo>
                  <a:lnTo>
                    <a:pt x="4" y="9"/>
                  </a:lnTo>
                  <a:lnTo>
                    <a:pt x="6" y="4"/>
                  </a:lnTo>
                  <a:lnTo>
                    <a:pt x="7" y="0"/>
                  </a:lnTo>
                  <a:lnTo>
                    <a:pt x="25" y="3"/>
                  </a:lnTo>
                  <a:lnTo>
                    <a:pt x="42" y="7"/>
                  </a:lnTo>
                  <a:lnTo>
                    <a:pt x="60" y="11"/>
                  </a:lnTo>
                  <a:lnTo>
                    <a:pt x="78" y="16"/>
                  </a:lnTo>
                  <a:lnTo>
                    <a:pt x="95" y="18"/>
                  </a:lnTo>
                  <a:lnTo>
                    <a:pt x="114" y="21"/>
                  </a:lnTo>
                  <a:lnTo>
                    <a:pt x="133" y="23"/>
                  </a:lnTo>
                  <a:lnTo>
                    <a:pt x="154" y="24"/>
                  </a:lnTo>
                  <a:lnTo>
                    <a:pt x="135" y="24"/>
                  </a:lnTo>
                  <a:lnTo>
                    <a:pt x="116" y="24"/>
                  </a:lnTo>
                  <a:lnTo>
                    <a:pt x="97" y="23"/>
                  </a:lnTo>
                  <a:lnTo>
                    <a:pt x="78" y="23"/>
                  </a:lnTo>
                  <a:lnTo>
                    <a:pt x="57" y="22"/>
                  </a:lnTo>
                  <a:lnTo>
                    <a:pt x="37" y="21"/>
                  </a:lnTo>
                  <a:lnTo>
                    <a:pt x="18" y="21"/>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42" name="Freeform 780"/>
            <p:cNvSpPr>
              <a:spLocks/>
            </p:cNvSpPr>
            <p:nvPr/>
          </p:nvSpPr>
          <p:spPr bwMode="auto">
            <a:xfrm>
              <a:off x="3096" y="13195"/>
              <a:ext cx="9" cy="23"/>
            </a:xfrm>
            <a:custGeom>
              <a:avLst/>
              <a:gdLst>
                <a:gd name="T0" fmla="*/ 0 w 27"/>
                <a:gd name="T1" fmla="*/ 1 h 46"/>
                <a:gd name="T2" fmla="*/ 0 w 27"/>
                <a:gd name="T3" fmla="*/ 1 h 46"/>
                <a:gd name="T4" fmla="*/ 0 w 27"/>
                <a:gd name="T5" fmla="*/ 1 h 46"/>
                <a:gd name="T6" fmla="*/ 0 w 27"/>
                <a:gd name="T7" fmla="*/ 1 h 46"/>
                <a:gd name="T8" fmla="*/ 0 w 27"/>
                <a:gd name="T9" fmla="*/ 1 h 46"/>
                <a:gd name="T10" fmla="*/ 0 w 27"/>
                <a:gd name="T11" fmla="*/ 0 h 46"/>
                <a:gd name="T12" fmla="*/ 0 w 27"/>
                <a:gd name="T13" fmla="*/ 1 h 46"/>
                <a:gd name="T14" fmla="*/ 0 60000 65536"/>
                <a:gd name="T15" fmla="*/ 0 60000 65536"/>
                <a:gd name="T16" fmla="*/ 0 60000 65536"/>
                <a:gd name="T17" fmla="*/ 0 60000 65536"/>
                <a:gd name="T18" fmla="*/ 0 60000 65536"/>
                <a:gd name="T19" fmla="*/ 0 60000 65536"/>
                <a:gd name="T20" fmla="*/ 0 60000 65536"/>
                <a:gd name="T21" fmla="*/ 0 w 27"/>
                <a:gd name="T22" fmla="*/ 0 h 46"/>
                <a:gd name="T23" fmla="*/ 27 w 27"/>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46">
                  <a:moveTo>
                    <a:pt x="27" y="3"/>
                  </a:moveTo>
                  <a:lnTo>
                    <a:pt x="24" y="14"/>
                  </a:lnTo>
                  <a:lnTo>
                    <a:pt x="18" y="25"/>
                  </a:lnTo>
                  <a:lnTo>
                    <a:pt x="9" y="35"/>
                  </a:lnTo>
                  <a:lnTo>
                    <a:pt x="0" y="46"/>
                  </a:lnTo>
                  <a:lnTo>
                    <a:pt x="15" y="0"/>
                  </a:lnTo>
                  <a:lnTo>
                    <a:pt x="2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43" name="Freeform 781"/>
            <p:cNvSpPr>
              <a:spLocks/>
            </p:cNvSpPr>
            <p:nvPr/>
          </p:nvSpPr>
          <p:spPr bwMode="auto">
            <a:xfrm>
              <a:off x="3098" y="13197"/>
              <a:ext cx="12" cy="38"/>
            </a:xfrm>
            <a:custGeom>
              <a:avLst/>
              <a:gdLst>
                <a:gd name="T0" fmla="*/ 0 w 36"/>
                <a:gd name="T1" fmla="*/ 0 h 75"/>
                <a:gd name="T2" fmla="*/ 0 w 36"/>
                <a:gd name="T3" fmla="*/ 1 h 75"/>
                <a:gd name="T4" fmla="*/ 0 w 36"/>
                <a:gd name="T5" fmla="*/ 1 h 75"/>
                <a:gd name="T6" fmla="*/ 0 w 36"/>
                <a:gd name="T7" fmla="*/ 1 h 75"/>
                <a:gd name="T8" fmla="*/ 0 w 36"/>
                <a:gd name="T9" fmla="*/ 1 h 75"/>
                <a:gd name="T10" fmla="*/ 0 w 36"/>
                <a:gd name="T11" fmla="*/ 1 h 75"/>
                <a:gd name="T12" fmla="*/ 0 w 36"/>
                <a:gd name="T13" fmla="*/ 1 h 75"/>
                <a:gd name="T14" fmla="*/ 0 w 36"/>
                <a:gd name="T15" fmla="*/ 1 h 75"/>
                <a:gd name="T16" fmla="*/ 0 w 36"/>
                <a:gd name="T17" fmla="*/ 1 h 75"/>
                <a:gd name="T18" fmla="*/ 0 w 36"/>
                <a:gd name="T19" fmla="*/ 1 h 75"/>
                <a:gd name="T20" fmla="*/ 0 w 36"/>
                <a:gd name="T21" fmla="*/ 1 h 75"/>
                <a:gd name="T22" fmla="*/ 0 w 36"/>
                <a:gd name="T23" fmla="*/ 1 h 75"/>
                <a:gd name="T24" fmla="*/ 0 w 36"/>
                <a:gd name="T25" fmla="*/ 1 h 75"/>
                <a:gd name="T26" fmla="*/ 0 w 36"/>
                <a:gd name="T27" fmla="*/ 1 h 75"/>
                <a:gd name="T28" fmla="*/ 0 w 36"/>
                <a:gd name="T29" fmla="*/ 1 h 75"/>
                <a:gd name="T30" fmla="*/ 0 w 36"/>
                <a:gd name="T31" fmla="*/ 1 h 75"/>
                <a:gd name="T32" fmla="*/ 0 w 36"/>
                <a:gd name="T33" fmla="*/ 1 h 75"/>
                <a:gd name="T34" fmla="*/ 0 w 36"/>
                <a:gd name="T35" fmla="*/ 1 h 75"/>
                <a:gd name="T36" fmla="*/ 0 w 36"/>
                <a:gd name="T37" fmla="*/ 0 h 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
                <a:gd name="T58" fmla="*/ 0 h 75"/>
                <a:gd name="T59" fmla="*/ 36 w 36"/>
                <a:gd name="T60" fmla="*/ 75 h 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 h="75">
                  <a:moveTo>
                    <a:pt x="36" y="0"/>
                  </a:moveTo>
                  <a:lnTo>
                    <a:pt x="32" y="8"/>
                  </a:lnTo>
                  <a:lnTo>
                    <a:pt x="30" y="17"/>
                  </a:lnTo>
                  <a:lnTo>
                    <a:pt x="28" y="27"/>
                  </a:lnTo>
                  <a:lnTo>
                    <a:pt x="26" y="36"/>
                  </a:lnTo>
                  <a:lnTo>
                    <a:pt x="23" y="46"/>
                  </a:lnTo>
                  <a:lnTo>
                    <a:pt x="20" y="55"/>
                  </a:lnTo>
                  <a:lnTo>
                    <a:pt x="17" y="65"/>
                  </a:lnTo>
                  <a:lnTo>
                    <a:pt x="14" y="75"/>
                  </a:lnTo>
                  <a:lnTo>
                    <a:pt x="7" y="73"/>
                  </a:lnTo>
                  <a:lnTo>
                    <a:pt x="0" y="72"/>
                  </a:lnTo>
                  <a:lnTo>
                    <a:pt x="0" y="62"/>
                  </a:lnTo>
                  <a:lnTo>
                    <a:pt x="3" y="52"/>
                  </a:lnTo>
                  <a:lnTo>
                    <a:pt x="7" y="43"/>
                  </a:lnTo>
                  <a:lnTo>
                    <a:pt x="13" y="34"/>
                  </a:lnTo>
                  <a:lnTo>
                    <a:pt x="19" y="25"/>
                  </a:lnTo>
                  <a:lnTo>
                    <a:pt x="25" y="16"/>
                  </a:lnTo>
                  <a:lnTo>
                    <a:pt x="30" y="8"/>
                  </a:lnTo>
                  <a:lnTo>
                    <a:pt x="3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44" name="Freeform 782"/>
            <p:cNvSpPr>
              <a:spLocks/>
            </p:cNvSpPr>
            <p:nvPr/>
          </p:nvSpPr>
          <p:spPr bwMode="auto">
            <a:xfrm>
              <a:off x="4462" y="13227"/>
              <a:ext cx="41" cy="55"/>
            </a:xfrm>
            <a:custGeom>
              <a:avLst/>
              <a:gdLst>
                <a:gd name="T0" fmla="*/ 0 w 123"/>
                <a:gd name="T1" fmla="*/ 0 h 111"/>
                <a:gd name="T2" fmla="*/ 0 w 123"/>
                <a:gd name="T3" fmla="*/ 0 h 111"/>
                <a:gd name="T4" fmla="*/ 0 w 123"/>
                <a:gd name="T5" fmla="*/ 0 h 111"/>
                <a:gd name="T6" fmla="*/ 0 w 123"/>
                <a:gd name="T7" fmla="*/ 0 h 111"/>
                <a:gd name="T8" fmla="*/ 0 w 123"/>
                <a:gd name="T9" fmla="*/ 0 h 111"/>
                <a:gd name="T10" fmla="*/ 0 w 123"/>
                <a:gd name="T11" fmla="*/ 0 h 111"/>
                <a:gd name="T12" fmla="*/ 0 w 123"/>
                <a:gd name="T13" fmla="*/ 0 h 111"/>
                <a:gd name="T14" fmla="*/ 0 w 123"/>
                <a:gd name="T15" fmla="*/ 0 h 111"/>
                <a:gd name="T16" fmla="*/ 0 w 123"/>
                <a:gd name="T17" fmla="*/ 0 h 111"/>
                <a:gd name="T18" fmla="*/ 0 w 123"/>
                <a:gd name="T19" fmla="*/ 0 h 111"/>
                <a:gd name="T20" fmla="*/ 0 w 123"/>
                <a:gd name="T21" fmla="*/ 0 h 111"/>
                <a:gd name="T22" fmla="*/ 0 w 123"/>
                <a:gd name="T23" fmla="*/ 0 h 1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3"/>
                <a:gd name="T37" fmla="*/ 0 h 111"/>
                <a:gd name="T38" fmla="*/ 123 w 123"/>
                <a:gd name="T39" fmla="*/ 111 h 1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3" h="111">
                  <a:moveTo>
                    <a:pt x="14" y="105"/>
                  </a:moveTo>
                  <a:lnTo>
                    <a:pt x="0" y="65"/>
                  </a:lnTo>
                  <a:lnTo>
                    <a:pt x="10" y="46"/>
                  </a:lnTo>
                  <a:lnTo>
                    <a:pt x="33" y="57"/>
                  </a:lnTo>
                  <a:lnTo>
                    <a:pt x="55" y="41"/>
                  </a:lnTo>
                  <a:lnTo>
                    <a:pt x="74" y="3"/>
                  </a:lnTo>
                  <a:lnTo>
                    <a:pt x="96" y="0"/>
                  </a:lnTo>
                  <a:lnTo>
                    <a:pt x="123" y="20"/>
                  </a:lnTo>
                  <a:lnTo>
                    <a:pt x="111" y="62"/>
                  </a:lnTo>
                  <a:lnTo>
                    <a:pt x="118" y="100"/>
                  </a:lnTo>
                  <a:lnTo>
                    <a:pt x="82" y="111"/>
                  </a:lnTo>
                  <a:lnTo>
                    <a:pt x="14" y="105"/>
                  </a:lnTo>
                  <a:close/>
                </a:path>
              </a:pathLst>
            </a:custGeom>
            <a:solidFill>
              <a:srgbClr val="52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31750" name="Text Box 783"/>
          <p:cNvSpPr txBox="1">
            <a:spLocks noChangeArrowheads="1"/>
          </p:cNvSpPr>
          <p:nvPr/>
        </p:nvSpPr>
        <p:spPr bwMode="auto">
          <a:xfrm>
            <a:off x="3635375" y="1330325"/>
            <a:ext cx="1905000"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93" tIns="47896" rIns="95793" bIns="47896">
            <a:spAutoFit/>
          </a:bodyPr>
          <a:lstStyle>
            <a:lvl1pPr defTabSz="958850" eaLnBrk="0" hangingPunct="0">
              <a:defRPr kumimoji="1">
                <a:solidFill>
                  <a:schemeClr val="tx1"/>
                </a:solidFill>
                <a:latin typeface="Arial" pitchFamily="34" charset="0"/>
                <a:ea typeface="新細明體" pitchFamily="18" charset="-120"/>
              </a:defRPr>
            </a:lvl1pPr>
            <a:lvl2pPr marL="742950" indent="-285750" defTabSz="958850" eaLnBrk="0" hangingPunct="0">
              <a:defRPr kumimoji="1">
                <a:solidFill>
                  <a:schemeClr val="tx1"/>
                </a:solidFill>
                <a:latin typeface="Arial" pitchFamily="34" charset="0"/>
                <a:ea typeface="新細明體" pitchFamily="18" charset="-120"/>
              </a:defRPr>
            </a:lvl2pPr>
            <a:lvl3pPr marL="1143000" indent="-228600" defTabSz="958850" eaLnBrk="0" hangingPunct="0">
              <a:defRPr kumimoji="1">
                <a:solidFill>
                  <a:schemeClr val="tx1"/>
                </a:solidFill>
                <a:latin typeface="Arial" pitchFamily="34" charset="0"/>
                <a:ea typeface="新細明體" pitchFamily="18" charset="-120"/>
              </a:defRPr>
            </a:lvl3pPr>
            <a:lvl4pPr marL="1600200" indent="-228600" defTabSz="958850" eaLnBrk="0" hangingPunct="0">
              <a:defRPr kumimoji="1">
                <a:solidFill>
                  <a:schemeClr val="tx1"/>
                </a:solidFill>
                <a:latin typeface="Arial" pitchFamily="34" charset="0"/>
                <a:ea typeface="新細明體" pitchFamily="18" charset="-120"/>
              </a:defRPr>
            </a:lvl4pPr>
            <a:lvl5pPr marL="2057400" indent="-228600" defTabSz="958850" eaLnBrk="0" hangingPunct="0">
              <a:defRPr kumimoji="1">
                <a:solidFill>
                  <a:schemeClr val="tx1"/>
                </a:solidFill>
                <a:latin typeface="Arial" pitchFamily="34" charset="0"/>
                <a:ea typeface="新細明體" pitchFamily="18" charset="-120"/>
              </a:defRPr>
            </a:lvl5pPr>
            <a:lvl6pPr marL="25146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kumimoji="0" lang="zh-TW" altLang="en-US" sz="3800" b="1">
                <a:solidFill>
                  <a:srgbClr val="FF0000"/>
                </a:solidFill>
                <a:latin typeface="標楷體" pitchFamily="65" charset="-120"/>
                <a:ea typeface="標楷體" pitchFamily="65" charset="-120"/>
              </a:rPr>
              <a:t>風險</a:t>
            </a:r>
            <a:endParaRPr kumimoji="0" lang="zh-TW" altLang="en-US" sz="2900" b="1">
              <a:solidFill>
                <a:srgbClr val="FF0000"/>
              </a:solidFill>
              <a:latin typeface="標楷體" pitchFamily="65" charset="-120"/>
              <a:ea typeface="標楷體" pitchFamily="65" charset="-120"/>
            </a:endParaRPr>
          </a:p>
          <a:p>
            <a:r>
              <a:rPr kumimoji="0" lang="zh-TW" altLang="en-US" sz="2100" b="1">
                <a:solidFill>
                  <a:srgbClr val="FF0000"/>
                </a:solidFill>
                <a:latin typeface="標楷體" pitchFamily="65" charset="-120"/>
                <a:ea typeface="標楷體" pitchFamily="65" charset="-120"/>
              </a:rPr>
              <a:t>    </a:t>
            </a:r>
          </a:p>
        </p:txBody>
      </p:sp>
      <p:sp>
        <p:nvSpPr>
          <p:cNvPr id="31751" name="Text Box 784"/>
          <p:cNvSpPr txBox="1">
            <a:spLocks noChangeArrowheads="1"/>
          </p:cNvSpPr>
          <p:nvPr/>
        </p:nvSpPr>
        <p:spPr bwMode="auto">
          <a:xfrm>
            <a:off x="4495800" y="4808538"/>
            <a:ext cx="4876800" cy="16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93" tIns="47896" rIns="95793" bIns="47896">
            <a:spAutoFit/>
          </a:bodyPr>
          <a:lstStyle>
            <a:lvl1pPr defTabSz="958850" eaLnBrk="0" hangingPunct="0">
              <a:defRPr kumimoji="1">
                <a:solidFill>
                  <a:schemeClr val="tx1"/>
                </a:solidFill>
                <a:latin typeface="Arial" pitchFamily="34" charset="0"/>
                <a:ea typeface="新細明體" pitchFamily="18" charset="-120"/>
              </a:defRPr>
            </a:lvl1pPr>
            <a:lvl2pPr marL="742950" indent="-285750" defTabSz="958850" eaLnBrk="0" hangingPunct="0">
              <a:defRPr kumimoji="1">
                <a:solidFill>
                  <a:schemeClr val="tx1"/>
                </a:solidFill>
                <a:latin typeface="Arial" pitchFamily="34" charset="0"/>
                <a:ea typeface="新細明體" pitchFamily="18" charset="-120"/>
              </a:defRPr>
            </a:lvl2pPr>
            <a:lvl3pPr marL="1143000" indent="-228600" defTabSz="958850" eaLnBrk="0" hangingPunct="0">
              <a:defRPr kumimoji="1">
                <a:solidFill>
                  <a:schemeClr val="tx1"/>
                </a:solidFill>
                <a:latin typeface="Arial" pitchFamily="34" charset="0"/>
                <a:ea typeface="新細明體" pitchFamily="18" charset="-120"/>
              </a:defRPr>
            </a:lvl3pPr>
            <a:lvl4pPr marL="1600200" indent="-228600" defTabSz="958850" eaLnBrk="0" hangingPunct="0">
              <a:defRPr kumimoji="1">
                <a:solidFill>
                  <a:schemeClr val="tx1"/>
                </a:solidFill>
                <a:latin typeface="Arial" pitchFamily="34" charset="0"/>
                <a:ea typeface="新細明體" pitchFamily="18" charset="-120"/>
              </a:defRPr>
            </a:lvl4pPr>
            <a:lvl5pPr marL="2057400" indent="-228600" defTabSz="958850" eaLnBrk="0" hangingPunct="0">
              <a:defRPr kumimoji="1">
                <a:solidFill>
                  <a:schemeClr val="tx1"/>
                </a:solidFill>
                <a:latin typeface="Arial" pitchFamily="34" charset="0"/>
                <a:ea typeface="新細明體" pitchFamily="18" charset="-120"/>
              </a:defRPr>
            </a:lvl5pPr>
            <a:lvl6pPr marL="25146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kumimoji="0" lang="zh-TW" altLang="en-US" sz="3800" b="1">
                <a:solidFill>
                  <a:srgbClr val="FF0000"/>
                </a:solidFill>
                <a:latin typeface="標楷體" pitchFamily="65" charset="-120"/>
                <a:ea typeface="標楷體" pitchFamily="65" charset="-120"/>
              </a:rPr>
              <a:t>機會</a:t>
            </a:r>
          </a:p>
          <a:p>
            <a:pPr>
              <a:buFontTx/>
              <a:buChar char="•"/>
            </a:pPr>
            <a:r>
              <a:rPr kumimoji="0" lang="zh-TW" altLang="en-US" sz="2100" b="1">
                <a:latin typeface="標楷體" pitchFamily="65" charset="-120"/>
                <a:ea typeface="標楷體" pitchFamily="65" charset="-120"/>
              </a:rPr>
              <a:t> 綜合性的調適與減災</a:t>
            </a:r>
          </a:p>
          <a:p>
            <a:pPr>
              <a:buFontTx/>
              <a:buChar char="•"/>
            </a:pPr>
            <a:r>
              <a:rPr kumimoji="0" lang="zh-TW" altLang="en-US" sz="2100" b="1">
                <a:latin typeface="標楷體" pitchFamily="65" charset="-120"/>
                <a:ea typeface="標楷體" pitchFamily="65" charset="-120"/>
              </a:rPr>
              <a:t> 多功能土地利用</a:t>
            </a:r>
          </a:p>
          <a:p>
            <a:pPr>
              <a:buFontTx/>
              <a:buChar char="•"/>
            </a:pPr>
            <a:r>
              <a:rPr kumimoji="0" lang="zh-TW" altLang="en-US" sz="2100" b="1">
                <a:latin typeface="標楷體" pitchFamily="65" charset="-120"/>
                <a:ea typeface="標楷體" pitchFamily="65" charset="-120"/>
              </a:rPr>
              <a:t> 創新</a:t>
            </a:r>
          </a:p>
        </p:txBody>
      </p:sp>
      <p:sp>
        <p:nvSpPr>
          <p:cNvPr id="31752" name="Text Box 785"/>
          <p:cNvSpPr txBox="1">
            <a:spLocks noChangeArrowheads="1"/>
          </p:cNvSpPr>
          <p:nvPr/>
        </p:nvSpPr>
        <p:spPr bwMode="auto">
          <a:xfrm>
            <a:off x="2819400" y="1936750"/>
            <a:ext cx="36576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93" tIns="47896" rIns="95793" bIns="47896">
            <a:spAutoFit/>
          </a:bodyPr>
          <a:lstStyle>
            <a:lvl1pPr defTabSz="958850" eaLnBrk="0" hangingPunct="0">
              <a:defRPr kumimoji="1">
                <a:solidFill>
                  <a:schemeClr val="tx1"/>
                </a:solidFill>
                <a:latin typeface="Arial" pitchFamily="34" charset="0"/>
                <a:ea typeface="新細明體" pitchFamily="18" charset="-120"/>
              </a:defRPr>
            </a:lvl1pPr>
            <a:lvl2pPr marL="742950" indent="-285750" defTabSz="958850" eaLnBrk="0" hangingPunct="0">
              <a:defRPr kumimoji="1">
                <a:solidFill>
                  <a:schemeClr val="tx1"/>
                </a:solidFill>
                <a:latin typeface="Arial" pitchFamily="34" charset="0"/>
                <a:ea typeface="新細明體" pitchFamily="18" charset="-120"/>
              </a:defRPr>
            </a:lvl2pPr>
            <a:lvl3pPr marL="1143000" indent="-228600" defTabSz="958850" eaLnBrk="0" hangingPunct="0">
              <a:defRPr kumimoji="1">
                <a:solidFill>
                  <a:schemeClr val="tx1"/>
                </a:solidFill>
                <a:latin typeface="Arial" pitchFamily="34" charset="0"/>
                <a:ea typeface="新細明體" pitchFamily="18" charset="-120"/>
              </a:defRPr>
            </a:lvl3pPr>
            <a:lvl4pPr marL="1600200" indent="-228600" defTabSz="958850" eaLnBrk="0" hangingPunct="0">
              <a:defRPr kumimoji="1">
                <a:solidFill>
                  <a:schemeClr val="tx1"/>
                </a:solidFill>
                <a:latin typeface="Arial" pitchFamily="34" charset="0"/>
                <a:ea typeface="新細明體" pitchFamily="18" charset="-120"/>
              </a:defRPr>
            </a:lvl4pPr>
            <a:lvl5pPr marL="2057400" indent="-228600" defTabSz="958850" eaLnBrk="0" hangingPunct="0">
              <a:defRPr kumimoji="1">
                <a:solidFill>
                  <a:schemeClr val="tx1"/>
                </a:solidFill>
                <a:latin typeface="Arial" pitchFamily="34" charset="0"/>
                <a:ea typeface="新細明體" pitchFamily="18" charset="-120"/>
              </a:defRPr>
            </a:lvl5pPr>
            <a:lvl6pPr marL="25146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kumimoji="0" lang="zh-TW" altLang="en-US" sz="2100" b="1">
                <a:latin typeface="標楷體" pitchFamily="65" charset="-120"/>
                <a:ea typeface="標楷體" pitchFamily="65" charset="-120"/>
              </a:rPr>
              <a:t>水資源管理</a:t>
            </a:r>
            <a:endParaRPr kumimoji="0" lang="zh-TW" altLang="en-US" sz="2100">
              <a:latin typeface="標楷體" pitchFamily="65" charset="-120"/>
              <a:ea typeface="標楷體" pitchFamily="65" charset="-120"/>
            </a:endParaRPr>
          </a:p>
        </p:txBody>
      </p:sp>
      <p:sp>
        <p:nvSpPr>
          <p:cNvPr id="31753" name="Text Box 786"/>
          <p:cNvSpPr txBox="1">
            <a:spLocks noChangeArrowheads="1"/>
          </p:cNvSpPr>
          <p:nvPr/>
        </p:nvSpPr>
        <p:spPr bwMode="auto">
          <a:xfrm>
            <a:off x="3886200" y="2698750"/>
            <a:ext cx="152400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93" tIns="47896" rIns="95793" bIns="47896">
            <a:spAutoFit/>
          </a:bodyPr>
          <a:lstStyle>
            <a:lvl1pPr defTabSz="958850" eaLnBrk="0" hangingPunct="0">
              <a:defRPr kumimoji="1">
                <a:solidFill>
                  <a:schemeClr val="tx1"/>
                </a:solidFill>
                <a:latin typeface="Arial" pitchFamily="34" charset="0"/>
                <a:ea typeface="新細明體" pitchFamily="18" charset="-120"/>
              </a:defRPr>
            </a:lvl1pPr>
            <a:lvl2pPr marL="742950" indent="-285750" defTabSz="958850" eaLnBrk="0" hangingPunct="0">
              <a:defRPr kumimoji="1">
                <a:solidFill>
                  <a:schemeClr val="tx1"/>
                </a:solidFill>
                <a:latin typeface="Arial" pitchFamily="34" charset="0"/>
                <a:ea typeface="新細明體" pitchFamily="18" charset="-120"/>
              </a:defRPr>
            </a:lvl2pPr>
            <a:lvl3pPr marL="1143000" indent="-228600" defTabSz="958850" eaLnBrk="0" hangingPunct="0">
              <a:defRPr kumimoji="1">
                <a:solidFill>
                  <a:schemeClr val="tx1"/>
                </a:solidFill>
                <a:latin typeface="Arial" pitchFamily="34" charset="0"/>
                <a:ea typeface="新細明體" pitchFamily="18" charset="-120"/>
              </a:defRPr>
            </a:lvl3pPr>
            <a:lvl4pPr marL="1600200" indent="-228600" defTabSz="958850" eaLnBrk="0" hangingPunct="0">
              <a:defRPr kumimoji="1">
                <a:solidFill>
                  <a:schemeClr val="tx1"/>
                </a:solidFill>
                <a:latin typeface="Arial" pitchFamily="34" charset="0"/>
                <a:ea typeface="新細明體" pitchFamily="18" charset="-120"/>
              </a:defRPr>
            </a:lvl4pPr>
            <a:lvl5pPr marL="2057400" indent="-228600" defTabSz="958850" eaLnBrk="0" hangingPunct="0">
              <a:defRPr kumimoji="1">
                <a:solidFill>
                  <a:schemeClr val="tx1"/>
                </a:solidFill>
                <a:latin typeface="Arial" pitchFamily="34" charset="0"/>
                <a:ea typeface="新細明體" pitchFamily="18" charset="-120"/>
              </a:defRPr>
            </a:lvl5pPr>
            <a:lvl6pPr marL="25146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endParaRPr kumimoji="0" lang="zh-TW" altLang="en-US" sz="2100" b="1">
              <a:latin typeface="標楷體" pitchFamily="65" charset="-120"/>
              <a:ea typeface="標楷體" pitchFamily="65" charset="-120"/>
            </a:endParaRPr>
          </a:p>
          <a:p>
            <a:pPr algn="ctr"/>
            <a:endParaRPr kumimoji="0" lang="zh-TW" altLang="en-US" sz="2100" b="1">
              <a:latin typeface="標楷體" pitchFamily="65" charset="-120"/>
              <a:ea typeface="標楷體" pitchFamily="65" charset="-120"/>
            </a:endParaRPr>
          </a:p>
          <a:p>
            <a:pPr algn="ctr"/>
            <a:endParaRPr kumimoji="0" lang="zh-TW" altLang="en-US" sz="2100" b="1">
              <a:latin typeface="標楷體" pitchFamily="65" charset="-120"/>
              <a:ea typeface="標楷體" pitchFamily="65" charset="-120"/>
            </a:endParaRPr>
          </a:p>
        </p:txBody>
      </p:sp>
      <p:sp>
        <p:nvSpPr>
          <p:cNvPr id="31754" name="Text Box 787"/>
          <p:cNvSpPr txBox="1">
            <a:spLocks noChangeArrowheads="1"/>
          </p:cNvSpPr>
          <p:nvPr/>
        </p:nvSpPr>
        <p:spPr bwMode="auto">
          <a:xfrm>
            <a:off x="990600" y="3989388"/>
            <a:ext cx="7239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93" tIns="47896" rIns="95793" bIns="47896">
            <a:spAutoFit/>
          </a:bodyPr>
          <a:lstStyle>
            <a:lvl1pPr defTabSz="958850" eaLnBrk="0" hangingPunct="0">
              <a:defRPr kumimoji="1">
                <a:solidFill>
                  <a:schemeClr val="tx1"/>
                </a:solidFill>
                <a:latin typeface="Arial" pitchFamily="34" charset="0"/>
                <a:ea typeface="新細明體" pitchFamily="18" charset="-120"/>
              </a:defRPr>
            </a:lvl1pPr>
            <a:lvl2pPr marL="742950" indent="-285750" defTabSz="958850" eaLnBrk="0" hangingPunct="0">
              <a:defRPr kumimoji="1">
                <a:solidFill>
                  <a:schemeClr val="tx1"/>
                </a:solidFill>
                <a:latin typeface="Arial" pitchFamily="34" charset="0"/>
                <a:ea typeface="新細明體" pitchFamily="18" charset="-120"/>
              </a:defRPr>
            </a:lvl2pPr>
            <a:lvl3pPr marL="1143000" indent="-228600" defTabSz="958850" eaLnBrk="0" hangingPunct="0">
              <a:defRPr kumimoji="1">
                <a:solidFill>
                  <a:schemeClr val="tx1"/>
                </a:solidFill>
                <a:latin typeface="Arial" pitchFamily="34" charset="0"/>
                <a:ea typeface="新細明體" pitchFamily="18" charset="-120"/>
              </a:defRPr>
            </a:lvl3pPr>
            <a:lvl4pPr marL="1600200" indent="-228600" defTabSz="958850" eaLnBrk="0" hangingPunct="0">
              <a:defRPr kumimoji="1">
                <a:solidFill>
                  <a:schemeClr val="tx1"/>
                </a:solidFill>
                <a:latin typeface="Arial" pitchFamily="34" charset="0"/>
                <a:ea typeface="新細明體" pitchFamily="18" charset="-120"/>
              </a:defRPr>
            </a:lvl4pPr>
            <a:lvl5pPr marL="2057400" indent="-228600" defTabSz="958850" eaLnBrk="0" hangingPunct="0">
              <a:defRPr kumimoji="1">
                <a:solidFill>
                  <a:schemeClr val="tx1"/>
                </a:solidFill>
                <a:latin typeface="Arial" pitchFamily="34" charset="0"/>
                <a:ea typeface="新細明體" pitchFamily="18" charset="-120"/>
              </a:defRPr>
            </a:lvl5pPr>
            <a:lvl6pPr marL="25146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kumimoji="0" lang="zh-TW" altLang="en-US" sz="2100" b="1">
                <a:latin typeface="標楷體" pitchFamily="65" charset="-120"/>
                <a:ea typeface="標楷體" pitchFamily="65" charset="-120"/>
              </a:rPr>
              <a:t>漁業</a:t>
            </a:r>
            <a:endParaRPr kumimoji="0" lang="zh-TW" altLang="en-US" sz="2100">
              <a:latin typeface="標楷體" pitchFamily="65" charset="-120"/>
              <a:ea typeface="標楷體" pitchFamily="65" charset="-120"/>
            </a:endParaRPr>
          </a:p>
        </p:txBody>
      </p:sp>
      <p:sp>
        <p:nvSpPr>
          <p:cNvPr id="31755" name="Rectangle 788"/>
          <p:cNvSpPr>
            <a:spLocks noChangeArrowheads="1"/>
          </p:cNvSpPr>
          <p:nvPr/>
        </p:nvSpPr>
        <p:spPr bwMode="auto">
          <a:xfrm>
            <a:off x="4181475" y="3836988"/>
            <a:ext cx="9906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93" tIns="47896" rIns="95793" bIns="47896">
            <a:spAutoFit/>
          </a:bodyPr>
          <a:lstStyle/>
          <a:p>
            <a:pPr algn="ctr" defTabSz="958850" eaLnBrk="0" hangingPunct="0"/>
            <a:r>
              <a:rPr kumimoji="0" lang="zh-TW" altLang="en-US" sz="2100" b="1">
                <a:latin typeface="標楷體" pitchFamily="65" charset="-120"/>
                <a:ea typeface="標楷體" pitchFamily="65" charset="-120"/>
              </a:rPr>
              <a:t>生態系</a:t>
            </a:r>
          </a:p>
          <a:p>
            <a:pPr algn="ctr" defTabSz="958850" eaLnBrk="0" hangingPunct="0"/>
            <a:r>
              <a:rPr kumimoji="0" lang="zh-TW" altLang="en-US" sz="2100" b="1">
                <a:latin typeface="標楷體" pitchFamily="65" charset="-120"/>
                <a:ea typeface="標楷體" pitchFamily="65" charset="-120"/>
              </a:rPr>
              <a:t>土壤</a:t>
            </a:r>
          </a:p>
        </p:txBody>
      </p:sp>
      <p:sp>
        <p:nvSpPr>
          <p:cNvPr id="31756" name="Rectangle 789"/>
          <p:cNvSpPr>
            <a:spLocks noChangeArrowheads="1"/>
          </p:cNvSpPr>
          <p:nvPr/>
        </p:nvSpPr>
        <p:spPr bwMode="auto">
          <a:xfrm>
            <a:off x="5876925" y="3833813"/>
            <a:ext cx="12573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93" tIns="47896" rIns="95793" bIns="47896">
            <a:spAutoFit/>
          </a:bodyPr>
          <a:lstStyle/>
          <a:p>
            <a:pPr defTabSz="958850" eaLnBrk="0" hangingPunct="0"/>
            <a:r>
              <a:rPr kumimoji="0" lang="zh-TW" altLang="en-US" sz="2100" b="1">
                <a:latin typeface="標楷體" pitchFamily="65" charset="-120"/>
                <a:ea typeface="標楷體" pitchFamily="65" charset="-120"/>
              </a:rPr>
              <a:t>休閒遊憩</a:t>
            </a:r>
          </a:p>
        </p:txBody>
      </p:sp>
      <p:sp>
        <p:nvSpPr>
          <p:cNvPr id="31757" name="Rectangle 790"/>
          <p:cNvSpPr>
            <a:spLocks noChangeArrowheads="1"/>
          </p:cNvSpPr>
          <p:nvPr/>
        </p:nvSpPr>
        <p:spPr bwMode="auto">
          <a:xfrm>
            <a:off x="2590800" y="3798888"/>
            <a:ext cx="7239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93" tIns="47896" rIns="95793" bIns="47896">
            <a:spAutoFit/>
          </a:bodyPr>
          <a:lstStyle/>
          <a:p>
            <a:pPr defTabSz="958850" eaLnBrk="0" hangingPunct="0"/>
            <a:r>
              <a:rPr kumimoji="0" lang="zh-TW" altLang="en-US" sz="2100" b="1">
                <a:latin typeface="標楷體" pitchFamily="65" charset="-120"/>
                <a:ea typeface="標楷體" pitchFamily="65" charset="-120"/>
              </a:rPr>
              <a:t>農業</a:t>
            </a:r>
          </a:p>
          <a:p>
            <a:pPr defTabSz="958850" eaLnBrk="0" hangingPunct="0"/>
            <a:r>
              <a:rPr kumimoji="0" lang="zh-TW" altLang="en-US" sz="2100" b="1">
                <a:latin typeface="標楷體" pitchFamily="65" charset="-120"/>
                <a:ea typeface="標楷體" pitchFamily="65" charset="-120"/>
              </a:rPr>
              <a:t>林業</a:t>
            </a:r>
          </a:p>
        </p:txBody>
      </p:sp>
      <p:sp>
        <p:nvSpPr>
          <p:cNvPr id="31758" name="Rectangle 791"/>
          <p:cNvSpPr>
            <a:spLocks noChangeArrowheads="1"/>
          </p:cNvSpPr>
          <p:nvPr/>
        </p:nvSpPr>
        <p:spPr bwMode="auto">
          <a:xfrm>
            <a:off x="1524000" y="3379788"/>
            <a:ext cx="7239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93" tIns="47896" rIns="95793" bIns="47896">
            <a:spAutoFit/>
          </a:bodyPr>
          <a:lstStyle/>
          <a:p>
            <a:pPr defTabSz="958850" eaLnBrk="0" hangingPunct="0"/>
            <a:r>
              <a:rPr kumimoji="0" lang="zh-TW" altLang="en-US" sz="2100" b="1">
                <a:latin typeface="標楷體" pitchFamily="65" charset="-120"/>
                <a:ea typeface="標楷體" pitchFamily="65" charset="-120"/>
              </a:rPr>
              <a:t>能源</a:t>
            </a:r>
          </a:p>
        </p:txBody>
      </p:sp>
      <p:sp>
        <p:nvSpPr>
          <p:cNvPr id="31759" name="Text Box 792"/>
          <p:cNvSpPr txBox="1">
            <a:spLocks noChangeArrowheads="1"/>
          </p:cNvSpPr>
          <p:nvPr/>
        </p:nvSpPr>
        <p:spPr bwMode="auto">
          <a:xfrm>
            <a:off x="3897313" y="2349500"/>
            <a:ext cx="7239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93" tIns="47896" rIns="95793" bIns="47896">
            <a:spAutoFit/>
          </a:bodyPr>
          <a:lstStyle>
            <a:lvl1pPr defTabSz="958850" eaLnBrk="0" hangingPunct="0">
              <a:defRPr kumimoji="1">
                <a:solidFill>
                  <a:schemeClr val="tx1"/>
                </a:solidFill>
                <a:latin typeface="Arial" pitchFamily="34" charset="0"/>
                <a:ea typeface="新細明體" pitchFamily="18" charset="-120"/>
              </a:defRPr>
            </a:lvl1pPr>
            <a:lvl2pPr marL="742950" indent="-285750" defTabSz="958850" eaLnBrk="0" hangingPunct="0">
              <a:defRPr kumimoji="1">
                <a:solidFill>
                  <a:schemeClr val="tx1"/>
                </a:solidFill>
                <a:latin typeface="Arial" pitchFamily="34" charset="0"/>
                <a:ea typeface="新細明體" pitchFamily="18" charset="-120"/>
              </a:defRPr>
            </a:lvl2pPr>
            <a:lvl3pPr marL="1143000" indent="-228600" defTabSz="958850" eaLnBrk="0" hangingPunct="0">
              <a:defRPr kumimoji="1">
                <a:solidFill>
                  <a:schemeClr val="tx1"/>
                </a:solidFill>
                <a:latin typeface="Arial" pitchFamily="34" charset="0"/>
                <a:ea typeface="新細明體" pitchFamily="18" charset="-120"/>
              </a:defRPr>
            </a:lvl3pPr>
            <a:lvl4pPr marL="1600200" indent="-228600" defTabSz="958850" eaLnBrk="0" hangingPunct="0">
              <a:defRPr kumimoji="1">
                <a:solidFill>
                  <a:schemeClr val="tx1"/>
                </a:solidFill>
                <a:latin typeface="Arial" pitchFamily="34" charset="0"/>
                <a:ea typeface="新細明體" pitchFamily="18" charset="-120"/>
              </a:defRPr>
            </a:lvl4pPr>
            <a:lvl5pPr marL="2057400" indent="-228600" defTabSz="958850" eaLnBrk="0" hangingPunct="0">
              <a:defRPr kumimoji="1">
                <a:solidFill>
                  <a:schemeClr val="tx1"/>
                </a:solidFill>
                <a:latin typeface="Arial" pitchFamily="34" charset="0"/>
                <a:ea typeface="新細明體" pitchFamily="18" charset="-120"/>
              </a:defRPr>
            </a:lvl5pPr>
            <a:lvl6pPr marL="25146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kumimoji="0" lang="zh-TW" altLang="en-US" sz="2100" b="1">
                <a:latin typeface="標楷體" pitchFamily="65" charset="-120"/>
                <a:ea typeface="標楷體" pitchFamily="65" charset="-120"/>
              </a:rPr>
              <a:t>保險</a:t>
            </a:r>
          </a:p>
        </p:txBody>
      </p:sp>
      <p:sp>
        <p:nvSpPr>
          <p:cNvPr id="371481" name="Text Box 793"/>
          <p:cNvSpPr txBox="1">
            <a:spLocks noChangeArrowheads="1"/>
          </p:cNvSpPr>
          <p:nvPr/>
        </p:nvSpPr>
        <p:spPr bwMode="auto">
          <a:xfrm>
            <a:off x="3402013" y="3024188"/>
            <a:ext cx="2120900" cy="674687"/>
          </a:xfrm>
          <a:prstGeom prst="rect">
            <a:avLst/>
          </a:prstGeom>
          <a:noFill/>
          <a:ln w="9525">
            <a:noFill/>
            <a:miter lim="800000"/>
            <a:headEnd/>
            <a:tailEnd/>
          </a:ln>
          <a:effectLst/>
        </p:spPr>
        <p:txBody>
          <a:bodyPr wrap="none" lIns="95793" tIns="47896" rIns="95793" bIns="47896">
            <a:spAutoFit/>
          </a:bodyPr>
          <a:lstStyle/>
          <a:p>
            <a:pPr defTabSz="958850" eaLnBrk="0" hangingPunct="0">
              <a:defRPr/>
            </a:pPr>
            <a:r>
              <a:rPr kumimoji="0" lang="zh-TW" altLang="en-US" sz="3800" b="1">
                <a:solidFill>
                  <a:srgbClr val="FF0000"/>
                </a:solidFill>
                <a:effectLst>
                  <a:outerShdw blurRad="38100" dist="38100" dir="2700000" algn="tl">
                    <a:srgbClr val="C0C0C0"/>
                  </a:outerShdw>
                </a:effectLst>
                <a:latin typeface="標楷體" pitchFamily="65" charset="-120"/>
                <a:ea typeface="標楷體" pitchFamily="65" charset="-120"/>
              </a:rPr>
              <a:t>空間規劃</a:t>
            </a:r>
            <a:endParaRPr kumimoji="0" lang="zh-TW" altLang="en-US" sz="2900" b="1">
              <a:solidFill>
                <a:srgbClr val="FF0000"/>
              </a:solidFill>
              <a:effectLst>
                <a:outerShdw blurRad="38100" dist="38100" dir="2700000" algn="tl">
                  <a:srgbClr val="C0C0C0"/>
                </a:outerShdw>
              </a:effectLst>
              <a:latin typeface="標楷體" pitchFamily="65" charset="-120"/>
              <a:ea typeface="標楷體" pitchFamily="65" charset="-120"/>
            </a:endParaRPr>
          </a:p>
        </p:txBody>
      </p:sp>
      <p:sp>
        <p:nvSpPr>
          <p:cNvPr id="31761" name="Text Box 794"/>
          <p:cNvSpPr txBox="1">
            <a:spLocks noChangeArrowheads="1"/>
          </p:cNvSpPr>
          <p:nvPr/>
        </p:nvSpPr>
        <p:spPr bwMode="auto">
          <a:xfrm>
            <a:off x="6948488" y="3409950"/>
            <a:ext cx="7239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93" tIns="47896" rIns="95793" bIns="47896">
            <a:spAutoFit/>
          </a:bodyPr>
          <a:lstStyle>
            <a:lvl1pPr defTabSz="958850" eaLnBrk="0" hangingPunct="0">
              <a:defRPr kumimoji="1">
                <a:solidFill>
                  <a:schemeClr val="tx1"/>
                </a:solidFill>
                <a:latin typeface="Arial" pitchFamily="34" charset="0"/>
                <a:ea typeface="新細明體" pitchFamily="18" charset="-120"/>
              </a:defRPr>
            </a:lvl1pPr>
            <a:lvl2pPr marL="742950" indent="-285750" defTabSz="958850" eaLnBrk="0" hangingPunct="0">
              <a:defRPr kumimoji="1">
                <a:solidFill>
                  <a:schemeClr val="tx1"/>
                </a:solidFill>
                <a:latin typeface="Arial" pitchFamily="34" charset="0"/>
                <a:ea typeface="新細明體" pitchFamily="18" charset="-120"/>
              </a:defRPr>
            </a:lvl2pPr>
            <a:lvl3pPr marL="1143000" indent="-228600" defTabSz="958850" eaLnBrk="0" hangingPunct="0">
              <a:defRPr kumimoji="1">
                <a:solidFill>
                  <a:schemeClr val="tx1"/>
                </a:solidFill>
                <a:latin typeface="Arial" pitchFamily="34" charset="0"/>
                <a:ea typeface="新細明體" pitchFamily="18" charset="-120"/>
              </a:defRPr>
            </a:lvl3pPr>
            <a:lvl4pPr marL="1600200" indent="-228600" defTabSz="958850" eaLnBrk="0" hangingPunct="0">
              <a:defRPr kumimoji="1">
                <a:solidFill>
                  <a:schemeClr val="tx1"/>
                </a:solidFill>
                <a:latin typeface="Arial" pitchFamily="34" charset="0"/>
                <a:ea typeface="新細明體" pitchFamily="18" charset="-120"/>
              </a:defRPr>
            </a:lvl4pPr>
            <a:lvl5pPr marL="2057400" indent="-228600" defTabSz="958850" eaLnBrk="0" hangingPunct="0">
              <a:defRPr kumimoji="1">
                <a:solidFill>
                  <a:schemeClr val="tx1"/>
                </a:solidFill>
                <a:latin typeface="Arial" pitchFamily="34" charset="0"/>
                <a:ea typeface="新細明體" pitchFamily="18" charset="-120"/>
              </a:defRPr>
            </a:lvl5pPr>
            <a:lvl6pPr marL="25146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kumimoji="0" lang="zh-TW" altLang="en-US" sz="2100" b="1">
                <a:latin typeface="標楷體" pitchFamily="65" charset="-120"/>
                <a:ea typeface="標楷體" pitchFamily="65" charset="-120"/>
              </a:rPr>
              <a:t>監測</a:t>
            </a:r>
            <a:endParaRPr kumimoji="0" lang="zh-TW" altLang="en-US" sz="2100">
              <a:latin typeface="標楷體" pitchFamily="65" charset="-120"/>
              <a:ea typeface="標楷體" pitchFamily="65" charset="-120"/>
            </a:endParaRPr>
          </a:p>
        </p:txBody>
      </p:sp>
      <p:sp>
        <p:nvSpPr>
          <p:cNvPr id="31762" name="Text Box 795"/>
          <p:cNvSpPr txBox="1">
            <a:spLocks noChangeArrowheads="1"/>
          </p:cNvSpPr>
          <p:nvPr/>
        </p:nvSpPr>
        <p:spPr bwMode="auto">
          <a:xfrm>
            <a:off x="609600" y="1708150"/>
            <a:ext cx="14605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93" tIns="47896" rIns="95793" bIns="47896">
            <a:spAutoFit/>
          </a:bodyPr>
          <a:lstStyle>
            <a:lvl1pPr defTabSz="958850" eaLnBrk="0" hangingPunct="0">
              <a:defRPr kumimoji="1">
                <a:solidFill>
                  <a:schemeClr val="tx1"/>
                </a:solidFill>
                <a:latin typeface="Arial" pitchFamily="34" charset="0"/>
                <a:ea typeface="新細明體" pitchFamily="18" charset="-120"/>
              </a:defRPr>
            </a:lvl1pPr>
            <a:lvl2pPr marL="742950" indent="-285750" defTabSz="958850" eaLnBrk="0" hangingPunct="0">
              <a:defRPr kumimoji="1">
                <a:solidFill>
                  <a:schemeClr val="tx1"/>
                </a:solidFill>
                <a:latin typeface="Arial" pitchFamily="34" charset="0"/>
                <a:ea typeface="新細明體" pitchFamily="18" charset="-120"/>
              </a:defRPr>
            </a:lvl2pPr>
            <a:lvl3pPr marL="1143000" indent="-228600" defTabSz="958850" eaLnBrk="0" hangingPunct="0">
              <a:defRPr kumimoji="1">
                <a:solidFill>
                  <a:schemeClr val="tx1"/>
                </a:solidFill>
                <a:latin typeface="Arial" pitchFamily="34" charset="0"/>
                <a:ea typeface="新細明體" pitchFamily="18" charset="-120"/>
              </a:defRPr>
            </a:lvl3pPr>
            <a:lvl4pPr marL="1600200" indent="-228600" defTabSz="958850" eaLnBrk="0" hangingPunct="0">
              <a:defRPr kumimoji="1">
                <a:solidFill>
                  <a:schemeClr val="tx1"/>
                </a:solidFill>
                <a:latin typeface="Arial" pitchFamily="34" charset="0"/>
                <a:ea typeface="新細明體" pitchFamily="18" charset="-120"/>
              </a:defRPr>
            </a:lvl4pPr>
            <a:lvl5pPr marL="2057400" indent="-228600" defTabSz="958850" eaLnBrk="0" hangingPunct="0">
              <a:defRPr kumimoji="1">
                <a:solidFill>
                  <a:schemeClr val="tx1"/>
                </a:solidFill>
                <a:latin typeface="Arial" pitchFamily="34" charset="0"/>
                <a:ea typeface="新細明體" pitchFamily="18" charset="-120"/>
              </a:defRPr>
            </a:lvl5pPr>
            <a:lvl6pPr marL="25146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kumimoji="0" lang="zh-TW" altLang="en-US" sz="2500" b="1">
                <a:latin typeface="標楷體" pitchFamily="65" charset="-120"/>
                <a:ea typeface="標楷體" pitchFamily="65" charset="-120"/>
              </a:rPr>
              <a:t>社會變遷</a:t>
            </a:r>
          </a:p>
        </p:txBody>
      </p:sp>
      <p:sp>
        <p:nvSpPr>
          <p:cNvPr id="31763" name="Text Box 796"/>
          <p:cNvSpPr txBox="1">
            <a:spLocks noChangeArrowheads="1"/>
          </p:cNvSpPr>
          <p:nvPr/>
        </p:nvSpPr>
        <p:spPr bwMode="auto">
          <a:xfrm>
            <a:off x="7272338" y="2754313"/>
            <a:ext cx="166528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93" tIns="47896" rIns="95793" bIns="47896">
            <a:spAutoFit/>
          </a:bodyPr>
          <a:lstStyle>
            <a:lvl1pPr defTabSz="958850" eaLnBrk="0" hangingPunct="0">
              <a:defRPr kumimoji="1">
                <a:solidFill>
                  <a:schemeClr val="tx1"/>
                </a:solidFill>
                <a:latin typeface="Arial" pitchFamily="34" charset="0"/>
                <a:ea typeface="新細明體" pitchFamily="18" charset="-120"/>
              </a:defRPr>
            </a:lvl1pPr>
            <a:lvl2pPr marL="742950" indent="-285750" defTabSz="958850" eaLnBrk="0" hangingPunct="0">
              <a:defRPr kumimoji="1">
                <a:solidFill>
                  <a:schemeClr val="tx1"/>
                </a:solidFill>
                <a:latin typeface="Arial" pitchFamily="34" charset="0"/>
                <a:ea typeface="新細明體" pitchFamily="18" charset="-120"/>
              </a:defRPr>
            </a:lvl2pPr>
            <a:lvl3pPr marL="1143000" indent="-228600" defTabSz="958850" eaLnBrk="0" hangingPunct="0">
              <a:defRPr kumimoji="1">
                <a:solidFill>
                  <a:schemeClr val="tx1"/>
                </a:solidFill>
                <a:latin typeface="Arial" pitchFamily="34" charset="0"/>
                <a:ea typeface="新細明體" pitchFamily="18" charset="-120"/>
              </a:defRPr>
            </a:lvl3pPr>
            <a:lvl4pPr marL="1600200" indent="-228600" defTabSz="958850" eaLnBrk="0" hangingPunct="0">
              <a:defRPr kumimoji="1">
                <a:solidFill>
                  <a:schemeClr val="tx1"/>
                </a:solidFill>
                <a:latin typeface="Arial" pitchFamily="34" charset="0"/>
                <a:ea typeface="新細明體" pitchFamily="18" charset="-120"/>
              </a:defRPr>
            </a:lvl4pPr>
            <a:lvl5pPr marL="2057400" indent="-228600" defTabSz="958850" eaLnBrk="0" hangingPunct="0">
              <a:defRPr kumimoji="1">
                <a:solidFill>
                  <a:schemeClr val="tx1"/>
                </a:solidFill>
                <a:latin typeface="Arial" pitchFamily="34" charset="0"/>
                <a:ea typeface="新細明體" pitchFamily="18" charset="-120"/>
              </a:defRPr>
            </a:lvl5pPr>
            <a:lvl6pPr marL="25146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kumimoji="0" lang="zh-TW" altLang="en-US" sz="2500" b="1">
                <a:latin typeface="標楷體" pitchFamily="65" charset="-120"/>
                <a:ea typeface="標楷體" pitchFamily="65" charset="-120"/>
              </a:rPr>
              <a:t>氣候變遷</a:t>
            </a:r>
          </a:p>
        </p:txBody>
      </p:sp>
      <p:sp>
        <p:nvSpPr>
          <p:cNvPr id="31764" name="Text Box 797"/>
          <p:cNvSpPr txBox="1">
            <a:spLocks noChangeArrowheads="1"/>
          </p:cNvSpPr>
          <p:nvPr/>
        </p:nvSpPr>
        <p:spPr bwMode="auto">
          <a:xfrm>
            <a:off x="2482850" y="115888"/>
            <a:ext cx="38893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4000" b="1">
                <a:latin typeface="微軟正黑體" pitchFamily="34" charset="-120"/>
                <a:ea typeface="微軟正黑體" pitchFamily="34" charset="-120"/>
                <a:cs typeface="Arial Unicode MS" pitchFamily="34" charset="-120"/>
              </a:rPr>
              <a:t>氣候變遷的衝擊</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三都十五縣"/>
          <p:cNvPicPr>
            <a:picLocks noChangeAspect="1" noChangeArrowheads="1"/>
          </p:cNvPicPr>
          <p:nvPr/>
        </p:nvPicPr>
        <p:blipFill>
          <a:blip r:embed="rId2" cstate="print">
            <a:extLst>
              <a:ext uri="{28A0092B-C50C-407E-A947-70E740481C1C}">
                <a14:useLocalDpi xmlns:a14="http://schemas.microsoft.com/office/drawing/2010/main" val="0"/>
              </a:ext>
            </a:extLst>
          </a:blip>
          <a:srcRect l="25185" t="7907" r="5797"/>
          <a:stretch>
            <a:fillRect/>
          </a:stretch>
        </p:blipFill>
        <p:spPr bwMode="auto">
          <a:xfrm>
            <a:off x="5343525" y="1089025"/>
            <a:ext cx="3836988" cy="576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Rectangle 6"/>
          <p:cNvSpPr txBox="1">
            <a:spLocks noGrp="1" noChangeArrowheads="1"/>
          </p:cNvSpPr>
          <p:nvPr/>
        </p:nvSpPr>
        <p:spPr bwMode="auto">
          <a:xfrm>
            <a:off x="6732588"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endParaRPr lang="zh-TW" altLang="en-US" sz="1400" smtClean="0">
              <a:solidFill>
                <a:srgbClr val="000000"/>
              </a:solidFill>
              <a:latin typeface="Times New Roman" pitchFamily="18" charset="0"/>
              <a:ea typeface="標楷體" pitchFamily="65" charset="-120"/>
            </a:endParaRPr>
          </a:p>
          <a:p>
            <a:pPr algn="r" eaLnBrk="1" hangingPunct="1"/>
            <a:fld id="{B78C7BD2-C439-4773-A1F6-8CFD1B7D0962}" type="slidenum">
              <a:rPr lang="zh-TW" altLang="en-US" sz="1400" smtClean="0">
                <a:solidFill>
                  <a:srgbClr val="000000"/>
                </a:solidFill>
                <a:latin typeface="Times New Roman" pitchFamily="18" charset="0"/>
                <a:ea typeface="標楷體" pitchFamily="65" charset="-120"/>
              </a:rPr>
              <a:pPr algn="r" eaLnBrk="1" hangingPunct="1"/>
              <a:t>44</a:t>
            </a:fld>
            <a:endParaRPr lang="en-US" altLang="zh-TW" sz="1400" smtClean="0">
              <a:solidFill>
                <a:srgbClr val="000000"/>
              </a:solidFill>
              <a:latin typeface="Times New Roman" pitchFamily="18" charset="0"/>
              <a:ea typeface="標楷體" pitchFamily="65" charset="-120"/>
            </a:endParaRPr>
          </a:p>
        </p:txBody>
      </p:sp>
      <p:sp>
        <p:nvSpPr>
          <p:cNvPr id="82948" name="Rectangle 3"/>
          <p:cNvSpPr>
            <a:spLocks noChangeArrowheads="1"/>
          </p:cNvSpPr>
          <p:nvPr/>
        </p:nvSpPr>
        <p:spPr bwMode="auto">
          <a:xfrm>
            <a:off x="0" y="115888"/>
            <a:ext cx="9144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r>
              <a:rPr lang="zh-TW" altLang="en-US" sz="4000" smtClean="0">
                <a:solidFill>
                  <a:srgbClr val="000066"/>
                </a:solidFill>
                <a:latin typeface="Arial Unicode MS" pitchFamily="34" charset="-120"/>
                <a:ea typeface="Arial Unicode MS" pitchFamily="34" charset="-120"/>
                <a:cs typeface="Arial Unicode MS" pitchFamily="34" charset="-120"/>
              </a:rPr>
              <a:t>國土空間新機會</a:t>
            </a:r>
            <a:r>
              <a:rPr lang="zh-TW" altLang="en-US" sz="4000" smtClean="0">
                <a:solidFill>
                  <a:srgbClr val="000000"/>
                </a:solidFill>
                <a:latin typeface="Arial Black" pitchFamily="34" charset="0"/>
                <a:ea typeface="Arial Unicode MS" pitchFamily="34" charset="-120"/>
                <a:cs typeface="Arial Unicode MS" pitchFamily="34" charset="-120"/>
              </a:rPr>
              <a:t> </a:t>
            </a:r>
          </a:p>
        </p:txBody>
      </p:sp>
      <p:sp>
        <p:nvSpPr>
          <p:cNvPr id="82949" name="AutoShape 21"/>
          <p:cNvSpPr>
            <a:spLocks noChangeArrowheads="1"/>
          </p:cNvSpPr>
          <p:nvPr/>
        </p:nvSpPr>
        <p:spPr bwMode="auto">
          <a:xfrm>
            <a:off x="5648325" y="2070100"/>
            <a:ext cx="2092325" cy="284163"/>
          </a:xfrm>
          <a:prstGeom prst="roundRect">
            <a:avLst>
              <a:gd name="adj" fmla="val 16667"/>
            </a:avLst>
          </a:prstGeom>
          <a:solidFill>
            <a:srgbClr val="CC3300"/>
          </a:solidFill>
          <a:ln w="12700" algn="ctr">
            <a:solidFill>
              <a:schemeClr val="bg1"/>
            </a:solidFill>
            <a:round/>
            <a:headEnd/>
            <a:tailEnd/>
          </a:ln>
          <a:effectLst>
            <a:prstShdw prst="shdw17" dist="17961" dir="2700000">
              <a:srgbClr val="999999"/>
            </a:prstShdw>
          </a:effectLst>
        </p:spPr>
        <p:txBody>
          <a:bodyPr lIns="0" tIns="0" rIns="0" bIns="0" anchor="ctr">
            <a:spAutoFit/>
          </a:bodyPr>
          <a:lstStyle/>
          <a:p>
            <a:pPr algn="ctr"/>
            <a:r>
              <a:rPr lang="zh-TW" altLang="en-US" sz="1600" b="1" smtClean="0">
                <a:solidFill>
                  <a:srgbClr val="FFFFFF"/>
                </a:solidFill>
                <a:latin typeface="微軟正黑體" pitchFamily="34" charset="-120"/>
                <a:ea typeface="微軟正黑體" pitchFamily="34" charset="-120"/>
              </a:rPr>
              <a:t>新北市</a:t>
            </a:r>
            <a:r>
              <a:rPr lang="en-US" altLang="zh-TW" sz="1600" b="1" smtClean="0">
                <a:solidFill>
                  <a:srgbClr val="FFFFFF"/>
                </a:solidFill>
                <a:latin typeface="微軟正黑體" pitchFamily="34" charset="-120"/>
                <a:ea typeface="微軟正黑體" pitchFamily="34" charset="-120"/>
              </a:rPr>
              <a:t>405.4</a:t>
            </a:r>
            <a:r>
              <a:rPr lang="zh-TW" altLang="en-US" sz="1600" b="1" smtClean="0">
                <a:solidFill>
                  <a:srgbClr val="FFFFFF"/>
                </a:solidFill>
                <a:latin typeface="微軟正黑體" pitchFamily="34" charset="-120"/>
                <a:ea typeface="微軟正黑體" pitchFamily="34" charset="-120"/>
              </a:rPr>
              <a:t>萬</a:t>
            </a:r>
            <a:r>
              <a:rPr lang="en-US" altLang="zh-TW" sz="1400" b="1" smtClean="0">
                <a:solidFill>
                  <a:srgbClr val="FFFFFF"/>
                </a:solidFill>
                <a:latin typeface="微軟正黑體" pitchFamily="34" charset="-120"/>
                <a:ea typeface="微軟正黑體" pitchFamily="34" charset="-120"/>
              </a:rPr>
              <a:t>(17.5%)</a:t>
            </a:r>
          </a:p>
        </p:txBody>
      </p:sp>
      <p:sp>
        <p:nvSpPr>
          <p:cNvPr id="82950" name="AutoShape 21"/>
          <p:cNvSpPr>
            <a:spLocks noChangeArrowheads="1"/>
          </p:cNvSpPr>
          <p:nvPr/>
        </p:nvSpPr>
        <p:spPr bwMode="auto">
          <a:xfrm>
            <a:off x="5360988" y="3125788"/>
            <a:ext cx="1452562" cy="519112"/>
          </a:xfrm>
          <a:prstGeom prst="roundRect">
            <a:avLst>
              <a:gd name="adj" fmla="val 16667"/>
            </a:avLst>
          </a:prstGeom>
          <a:solidFill>
            <a:srgbClr val="CC3300"/>
          </a:solidFill>
          <a:ln w="12700" algn="ctr">
            <a:solidFill>
              <a:schemeClr val="bg1"/>
            </a:solidFill>
            <a:round/>
            <a:headEnd/>
            <a:tailEnd/>
          </a:ln>
          <a:effectLst>
            <a:prstShdw prst="shdw17" dist="17961" dir="2700000">
              <a:srgbClr val="999999"/>
            </a:prstShdw>
          </a:effectLst>
        </p:spPr>
        <p:txBody>
          <a:bodyPr lIns="0" tIns="0" rIns="0" bIns="0" anchor="ctr">
            <a:spAutoFit/>
          </a:bodyPr>
          <a:lstStyle/>
          <a:p>
            <a:pPr algn="ctr"/>
            <a:r>
              <a:rPr lang="zh-TW" altLang="en-US" sz="1600" b="1" smtClean="0">
                <a:solidFill>
                  <a:srgbClr val="FFFFFF"/>
                </a:solidFill>
                <a:latin typeface="微軟正黑體" pitchFamily="34" charset="-120"/>
                <a:ea typeface="微軟正黑體" pitchFamily="34" charset="-120"/>
              </a:rPr>
              <a:t>台中市</a:t>
            </a:r>
            <a:r>
              <a:rPr lang="en-US" altLang="zh-TW" sz="1600" b="1" smtClean="0">
                <a:solidFill>
                  <a:srgbClr val="FFFFFF"/>
                </a:solidFill>
                <a:latin typeface="微軟正黑體" pitchFamily="34" charset="-120"/>
                <a:ea typeface="微軟正黑體" pitchFamily="34" charset="-120"/>
              </a:rPr>
              <a:t>273.2</a:t>
            </a:r>
            <a:r>
              <a:rPr lang="zh-TW" altLang="en-US" sz="1600" b="1" smtClean="0">
                <a:solidFill>
                  <a:srgbClr val="FFFFFF"/>
                </a:solidFill>
                <a:latin typeface="微軟正黑體" pitchFamily="34" charset="-120"/>
                <a:ea typeface="微軟正黑體" pitchFamily="34" charset="-120"/>
              </a:rPr>
              <a:t>萬</a:t>
            </a:r>
          </a:p>
          <a:p>
            <a:pPr algn="ctr"/>
            <a:r>
              <a:rPr lang="en-US" altLang="zh-TW" sz="1400" b="1" smtClean="0">
                <a:solidFill>
                  <a:srgbClr val="FFFFFF"/>
                </a:solidFill>
                <a:latin typeface="微軟正黑體" pitchFamily="34" charset="-120"/>
                <a:ea typeface="微軟正黑體" pitchFamily="34" charset="-120"/>
              </a:rPr>
              <a:t>(11.8%)</a:t>
            </a:r>
          </a:p>
        </p:txBody>
      </p:sp>
      <p:sp>
        <p:nvSpPr>
          <p:cNvPr id="82951" name="AutoShape 21"/>
          <p:cNvSpPr>
            <a:spLocks noChangeArrowheads="1"/>
          </p:cNvSpPr>
          <p:nvPr/>
        </p:nvSpPr>
        <p:spPr bwMode="auto">
          <a:xfrm>
            <a:off x="5145088" y="4221163"/>
            <a:ext cx="1298575" cy="519112"/>
          </a:xfrm>
          <a:prstGeom prst="roundRect">
            <a:avLst>
              <a:gd name="adj" fmla="val 16667"/>
            </a:avLst>
          </a:prstGeom>
          <a:solidFill>
            <a:srgbClr val="CC3300"/>
          </a:solidFill>
          <a:ln w="12700" algn="ctr">
            <a:solidFill>
              <a:schemeClr val="bg1"/>
            </a:solidFill>
            <a:round/>
            <a:headEnd/>
            <a:tailEnd/>
          </a:ln>
          <a:effectLst>
            <a:prstShdw prst="shdw17" dist="17961" dir="2700000">
              <a:srgbClr val="999999"/>
            </a:prstShdw>
          </a:effectLst>
        </p:spPr>
        <p:txBody>
          <a:bodyPr lIns="0" tIns="0" rIns="0" bIns="0" anchor="ctr">
            <a:spAutoFit/>
          </a:bodyPr>
          <a:lstStyle/>
          <a:p>
            <a:pPr algn="ctr"/>
            <a:r>
              <a:rPr lang="zh-TW" altLang="en-US" sz="1600" b="1" smtClean="0">
                <a:solidFill>
                  <a:srgbClr val="FFFFFF"/>
                </a:solidFill>
                <a:latin typeface="微軟正黑體" pitchFamily="34" charset="-120"/>
                <a:ea typeface="微軟正黑體" pitchFamily="34" charset="-120"/>
              </a:rPr>
              <a:t>台南市</a:t>
            </a:r>
            <a:r>
              <a:rPr lang="en-US" altLang="zh-TW" sz="1600" b="1" smtClean="0">
                <a:solidFill>
                  <a:srgbClr val="FFFFFF"/>
                </a:solidFill>
                <a:latin typeface="微軟正黑體" pitchFamily="34" charset="-120"/>
                <a:ea typeface="微軟正黑體" pitchFamily="34" charset="-120"/>
              </a:rPr>
              <a:t>184</a:t>
            </a:r>
            <a:r>
              <a:rPr lang="zh-TW" altLang="en-US" sz="1600" b="1" smtClean="0">
                <a:solidFill>
                  <a:srgbClr val="FFFFFF"/>
                </a:solidFill>
                <a:latin typeface="微軟正黑體" pitchFamily="34" charset="-120"/>
                <a:ea typeface="微軟正黑體" pitchFamily="34" charset="-120"/>
              </a:rPr>
              <a:t>萬</a:t>
            </a:r>
          </a:p>
          <a:p>
            <a:pPr algn="ctr"/>
            <a:r>
              <a:rPr lang="en-US" altLang="zh-TW" sz="1400" b="1" smtClean="0">
                <a:solidFill>
                  <a:srgbClr val="FFFFFF"/>
                </a:solidFill>
                <a:latin typeface="微軟正黑體" pitchFamily="34" charset="-120"/>
                <a:ea typeface="微軟正黑體" pitchFamily="34" charset="-120"/>
              </a:rPr>
              <a:t>(7.9%)</a:t>
            </a:r>
          </a:p>
        </p:txBody>
      </p:sp>
      <p:sp>
        <p:nvSpPr>
          <p:cNvPr id="82952" name="AutoShape 21"/>
          <p:cNvSpPr>
            <a:spLocks noChangeArrowheads="1"/>
          </p:cNvSpPr>
          <p:nvPr/>
        </p:nvSpPr>
        <p:spPr bwMode="auto">
          <a:xfrm>
            <a:off x="5110163" y="5516563"/>
            <a:ext cx="1425575" cy="519112"/>
          </a:xfrm>
          <a:prstGeom prst="roundRect">
            <a:avLst>
              <a:gd name="adj" fmla="val 16667"/>
            </a:avLst>
          </a:prstGeom>
          <a:solidFill>
            <a:srgbClr val="CC3300"/>
          </a:solidFill>
          <a:ln w="12700" algn="ctr">
            <a:solidFill>
              <a:schemeClr val="bg1"/>
            </a:solidFill>
            <a:round/>
            <a:headEnd/>
            <a:tailEnd/>
          </a:ln>
          <a:effectLst>
            <a:prstShdw prst="shdw17" dist="17961" dir="2700000">
              <a:srgbClr val="999999"/>
            </a:prstShdw>
          </a:effectLst>
        </p:spPr>
        <p:txBody>
          <a:bodyPr lIns="0" tIns="0" rIns="0" bIns="0" anchor="ctr">
            <a:spAutoFit/>
          </a:bodyPr>
          <a:lstStyle/>
          <a:p>
            <a:pPr algn="ctr"/>
            <a:r>
              <a:rPr lang="zh-TW" altLang="en-US" sz="1600" b="1" smtClean="0">
                <a:solidFill>
                  <a:srgbClr val="FFFFFF"/>
                </a:solidFill>
                <a:latin typeface="微軟正黑體" pitchFamily="34" charset="-120"/>
                <a:ea typeface="微軟正黑體" pitchFamily="34" charset="-120"/>
              </a:rPr>
              <a:t>高雄市</a:t>
            </a:r>
            <a:r>
              <a:rPr lang="en-US" altLang="zh-TW" sz="1600" b="1" smtClean="0">
                <a:solidFill>
                  <a:srgbClr val="FFFFFF"/>
                </a:solidFill>
                <a:latin typeface="微軟正黑體" pitchFamily="34" charset="-120"/>
                <a:ea typeface="微軟正黑體" pitchFamily="34" charset="-120"/>
              </a:rPr>
              <a:t>277.8</a:t>
            </a:r>
            <a:r>
              <a:rPr lang="zh-TW" altLang="en-US" sz="1600" b="1" smtClean="0">
                <a:solidFill>
                  <a:srgbClr val="FFFFFF"/>
                </a:solidFill>
                <a:latin typeface="微軟正黑體" pitchFamily="34" charset="-120"/>
                <a:ea typeface="微軟正黑體" pitchFamily="34" charset="-120"/>
              </a:rPr>
              <a:t>萬</a:t>
            </a:r>
          </a:p>
          <a:p>
            <a:pPr algn="ctr"/>
            <a:r>
              <a:rPr lang="en-US" altLang="zh-TW" sz="1400" b="1" smtClean="0">
                <a:solidFill>
                  <a:srgbClr val="FFFFFF"/>
                </a:solidFill>
                <a:latin typeface="微軟正黑體" pitchFamily="34" charset="-120"/>
                <a:ea typeface="微軟正黑體" pitchFamily="34" charset="-120"/>
              </a:rPr>
              <a:t>(12%)</a:t>
            </a:r>
          </a:p>
        </p:txBody>
      </p:sp>
      <p:sp>
        <p:nvSpPr>
          <p:cNvPr id="82953" name="Freeform 9"/>
          <p:cNvSpPr>
            <a:spLocks/>
          </p:cNvSpPr>
          <p:nvPr/>
        </p:nvSpPr>
        <p:spPr bwMode="auto">
          <a:xfrm>
            <a:off x="6391275" y="4724400"/>
            <a:ext cx="792163" cy="673100"/>
          </a:xfrm>
          <a:custGeom>
            <a:avLst/>
            <a:gdLst>
              <a:gd name="T0" fmla="*/ 2147483647 w 499"/>
              <a:gd name="T1" fmla="*/ 2147483647 h 409"/>
              <a:gd name="T2" fmla="*/ 2147483647 w 499"/>
              <a:gd name="T3" fmla="*/ 2147483647 h 409"/>
              <a:gd name="T4" fmla="*/ 0 w 499"/>
              <a:gd name="T5" fmla="*/ 2147483647 h 409"/>
              <a:gd name="T6" fmla="*/ 2147483647 w 499"/>
              <a:gd name="T7" fmla="*/ 2147483647 h 409"/>
              <a:gd name="T8" fmla="*/ 2147483647 w 499"/>
              <a:gd name="T9" fmla="*/ 2147483647 h 409"/>
              <a:gd name="T10" fmla="*/ 2147483647 w 499"/>
              <a:gd name="T11" fmla="*/ 2147483647 h 409"/>
              <a:gd name="T12" fmla="*/ 2147483647 w 499"/>
              <a:gd name="T13" fmla="*/ 2147483647 h 409"/>
              <a:gd name="T14" fmla="*/ 2147483647 w 499"/>
              <a:gd name="T15" fmla="*/ 0 h 409"/>
              <a:gd name="T16" fmla="*/ 2147483647 w 499"/>
              <a:gd name="T17" fmla="*/ 0 h 409"/>
              <a:gd name="T18" fmla="*/ 2147483647 w 499"/>
              <a:gd name="T19" fmla="*/ 0 h 409"/>
              <a:gd name="T20" fmla="*/ 2147483647 w 499"/>
              <a:gd name="T21" fmla="*/ 2147483647 h 409"/>
              <a:gd name="T22" fmla="*/ 2147483647 w 499"/>
              <a:gd name="T23" fmla="*/ 2147483647 h 409"/>
              <a:gd name="T24" fmla="*/ 2147483647 w 499"/>
              <a:gd name="T25" fmla="*/ 2147483647 h 409"/>
              <a:gd name="T26" fmla="*/ 2147483647 w 499"/>
              <a:gd name="T27" fmla="*/ 2147483647 h 409"/>
              <a:gd name="T28" fmla="*/ 2147483647 w 499"/>
              <a:gd name="T29" fmla="*/ 2147483647 h 409"/>
              <a:gd name="T30" fmla="*/ 2147483647 w 499"/>
              <a:gd name="T31" fmla="*/ 2147483647 h 409"/>
              <a:gd name="T32" fmla="*/ 2147483647 w 499"/>
              <a:gd name="T33" fmla="*/ 2147483647 h 409"/>
              <a:gd name="T34" fmla="*/ 2147483647 w 499"/>
              <a:gd name="T35" fmla="*/ 2147483647 h 409"/>
              <a:gd name="T36" fmla="*/ 2147483647 w 499"/>
              <a:gd name="T37" fmla="*/ 2147483647 h 409"/>
              <a:gd name="T38" fmla="*/ 2147483647 w 499"/>
              <a:gd name="T39" fmla="*/ 2147483647 h 409"/>
              <a:gd name="T40" fmla="*/ 2147483647 w 499"/>
              <a:gd name="T41" fmla="*/ 2147483647 h 409"/>
              <a:gd name="T42" fmla="*/ 2147483647 w 499"/>
              <a:gd name="T43" fmla="*/ 2147483647 h 409"/>
              <a:gd name="T44" fmla="*/ 2147483647 w 499"/>
              <a:gd name="T45" fmla="*/ 2147483647 h 409"/>
              <a:gd name="T46" fmla="*/ 0 w 499"/>
              <a:gd name="T47" fmla="*/ 2147483647 h 409"/>
              <a:gd name="T48" fmla="*/ 2147483647 w 499"/>
              <a:gd name="T49" fmla="*/ 2147483647 h 409"/>
              <a:gd name="T50" fmla="*/ 2147483647 w 499"/>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99" h="409">
                <a:moveTo>
                  <a:pt x="91" y="409"/>
                </a:moveTo>
                <a:lnTo>
                  <a:pt x="91" y="363"/>
                </a:lnTo>
                <a:lnTo>
                  <a:pt x="0" y="273"/>
                </a:lnTo>
                <a:lnTo>
                  <a:pt x="46" y="227"/>
                </a:lnTo>
                <a:lnTo>
                  <a:pt x="46" y="137"/>
                </a:lnTo>
                <a:lnTo>
                  <a:pt x="91" y="46"/>
                </a:lnTo>
                <a:lnTo>
                  <a:pt x="182" y="46"/>
                </a:lnTo>
                <a:lnTo>
                  <a:pt x="227" y="0"/>
                </a:lnTo>
                <a:lnTo>
                  <a:pt x="318" y="0"/>
                </a:lnTo>
                <a:lnTo>
                  <a:pt x="363" y="0"/>
                </a:lnTo>
                <a:lnTo>
                  <a:pt x="363" y="46"/>
                </a:lnTo>
                <a:lnTo>
                  <a:pt x="409" y="137"/>
                </a:lnTo>
                <a:lnTo>
                  <a:pt x="499" y="137"/>
                </a:lnTo>
                <a:lnTo>
                  <a:pt x="499" y="182"/>
                </a:lnTo>
                <a:lnTo>
                  <a:pt x="454" y="227"/>
                </a:lnTo>
                <a:lnTo>
                  <a:pt x="363" y="318"/>
                </a:lnTo>
                <a:lnTo>
                  <a:pt x="318" y="363"/>
                </a:lnTo>
                <a:lnTo>
                  <a:pt x="272" y="409"/>
                </a:lnTo>
                <a:lnTo>
                  <a:pt x="227" y="409"/>
                </a:lnTo>
                <a:lnTo>
                  <a:pt x="182" y="409"/>
                </a:lnTo>
                <a:lnTo>
                  <a:pt x="136" y="409"/>
                </a:lnTo>
                <a:lnTo>
                  <a:pt x="91" y="363"/>
                </a:lnTo>
                <a:lnTo>
                  <a:pt x="46" y="318"/>
                </a:lnTo>
                <a:lnTo>
                  <a:pt x="0" y="273"/>
                </a:lnTo>
                <a:lnTo>
                  <a:pt x="46" y="227"/>
                </a:lnTo>
                <a:lnTo>
                  <a:pt x="46" y="182"/>
                </a:lnTo>
              </a:path>
            </a:pathLst>
          </a:custGeom>
          <a:noFill/>
          <a:ln w="317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smtClean="0">
              <a:solidFill>
                <a:srgbClr val="000000"/>
              </a:solidFill>
            </a:endParaRPr>
          </a:p>
        </p:txBody>
      </p:sp>
      <p:graphicFrame>
        <p:nvGraphicFramePr>
          <p:cNvPr id="215050" name="Group 10"/>
          <p:cNvGraphicFramePr>
            <a:graphicFrameLocks noGrp="1"/>
          </p:cNvGraphicFramePr>
          <p:nvPr/>
        </p:nvGraphicFramePr>
        <p:xfrm>
          <a:off x="204788" y="1693863"/>
          <a:ext cx="4872037" cy="3462339"/>
        </p:xfrm>
        <a:graphic>
          <a:graphicData uri="http://schemas.openxmlformats.org/drawingml/2006/table">
            <a:tbl>
              <a:tblPr/>
              <a:tblGrid>
                <a:gridCol w="611187">
                  <a:extLst>
                    <a:ext uri="{9D8B030D-6E8A-4147-A177-3AD203B41FA5}">
                      <a16:colId xmlns:a16="http://schemas.microsoft.com/office/drawing/2014/main" val="20000"/>
                    </a:ext>
                  </a:extLst>
                </a:gridCol>
                <a:gridCol w="949325">
                  <a:extLst>
                    <a:ext uri="{9D8B030D-6E8A-4147-A177-3AD203B41FA5}">
                      <a16:colId xmlns:a16="http://schemas.microsoft.com/office/drawing/2014/main" val="20001"/>
                    </a:ext>
                  </a:extLst>
                </a:gridCol>
                <a:gridCol w="1008063">
                  <a:extLst>
                    <a:ext uri="{9D8B030D-6E8A-4147-A177-3AD203B41FA5}">
                      <a16:colId xmlns:a16="http://schemas.microsoft.com/office/drawing/2014/main" val="20002"/>
                    </a:ext>
                  </a:extLst>
                </a:gridCol>
                <a:gridCol w="1150937">
                  <a:extLst>
                    <a:ext uri="{9D8B030D-6E8A-4147-A177-3AD203B41FA5}">
                      <a16:colId xmlns:a16="http://schemas.microsoft.com/office/drawing/2014/main" val="20003"/>
                    </a:ext>
                  </a:extLst>
                </a:gridCol>
                <a:gridCol w="1152525">
                  <a:extLst>
                    <a:ext uri="{9D8B030D-6E8A-4147-A177-3AD203B41FA5}">
                      <a16:colId xmlns:a16="http://schemas.microsoft.com/office/drawing/2014/main" val="20004"/>
                    </a:ext>
                  </a:extLst>
                </a:gridCol>
              </a:tblGrid>
              <a:tr h="69833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zh-TW" altLang="en-US" sz="1800" b="0" i="0" u="none" strike="noStrike" cap="none" normalizeH="0" baseline="0" smtClean="0">
                        <a:ln>
                          <a:noFill/>
                        </a:ln>
                        <a:solidFill>
                          <a:schemeClr val="tx1"/>
                        </a:solidFill>
                        <a:effectLst/>
                        <a:latin typeface="Arial" pitchFamily="34" charset="0"/>
                        <a:ea typeface="微軟正黑體" pitchFamily="34" charset="-120"/>
                      </a:endParaRPr>
                    </a:p>
                  </a:txBody>
                  <a:tcPr marT="45710" marB="4571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zh-TW" altLang="en-US" sz="1600" b="1" i="0" u="none" strike="noStrike" cap="none" normalizeH="0" baseline="0" smtClean="0">
                          <a:ln>
                            <a:noFill/>
                          </a:ln>
                          <a:solidFill>
                            <a:schemeClr val="tx1"/>
                          </a:solidFill>
                          <a:effectLst/>
                          <a:latin typeface="Arial" pitchFamily="34" charset="0"/>
                          <a:ea typeface="微軟正黑體" pitchFamily="34" charset="-120"/>
                        </a:rPr>
                        <a:t>展演場館數</a:t>
                      </a: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zh-TW" altLang="en-US" sz="1600" b="1" i="0" u="none" strike="noStrike" cap="none" normalizeH="0" baseline="0" smtClean="0">
                          <a:ln>
                            <a:noFill/>
                          </a:ln>
                          <a:solidFill>
                            <a:schemeClr val="tx1"/>
                          </a:solidFill>
                          <a:effectLst/>
                          <a:latin typeface="Arial" pitchFamily="34" charset="0"/>
                          <a:ea typeface="微軟正黑體" pitchFamily="34" charset="-120"/>
                        </a:rPr>
                        <a:t>展演活動</a:t>
                      </a:r>
                      <a:r>
                        <a:rPr kumimoji="1" lang="en-US" altLang="zh-TW" sz="1600" b="1" i="0" u="none" strike="noStrike" cap="none" normalizeH="0" baseline="0" smtClean="0">
                          <a:ln>
                            <a:noFill/>
                          </a:ln>
                          <a:solidFill>
                            <a:schemeClr val="tx1"/>
                          </a:solidFill>
                          <a:effectLst/>
                          <a:latin typeface="Arial" pitchFamily="34" charset="0"/>
                          <a:ea typeface="微軟正黑體" pitchFamily="34" charset="-120"/>
                        </a:rPr>
                        <a:t>(</a:t>
                      </a:r>
                      <a:r>
                        <a:rPr kumimoji="1" lang="zh-TW" altLang="en-US" sz="1600" b="1" i="0" u="none" strike="noStrike" cap="none" normalizeH="0" baseline="0" smtClean="0">
                          <a:ln>
                            <a:noFill/>
                          </a:ln>
                          <a:solidFill>
                            <a:schemeClr val="tx1"/>
                          </a:solidFill>
                          <a:effectLst/>
                          <a:latin typeface="Arial" pitchFamily="34" charset="0"/>
                          <a:ea typeface="微軟正黑體" pitchFamily="34" charset="-120"/>
                        </a:rPr>
                        <a:t>年</a:t>
                      </a:r>
                      <a:r>
                        <a:rPr kumimoji="1" lang="en-US" altLang="zh-TW" sz="1600" b="1" i="0" u="none" strike="noStrike" cap="none" normalizeH="0" baseline="0" smtClean="0">
                          <a:ln>
                            <a:noFill/>
                          </a:ln>
                          <a:solidFill>
                            <a:schemeClr val="tx1"/>
                          </a:solidFill>
                          <a:effectLst/>
                          <a:latin typeface="Arial" pitchFamily="34" charset="0"/>
                          <a:ea typeface="微軟正黑體" pitchFamily="34" charset="-120"/>
                        </a:rPr>
                        <a:t>)</a:t>
                      </a: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zh-TW" altLang="en-US" sz="1600" b="1" i="0" u="none" strike="noStrike" cap="none" normalizeH="0" baseline="0" smtClean="0">
                          <a:ln>
                            <a:noFill/>
                          </a:ln>
                          <a:solidFill>
                            <a:schemeClr val="tx1"/>
                          </a:solidFill>
                          <a:effectLst/>
                          <a:latin typeface="Arial" pitchFamily="34" charset="0"/>
                          <a:ea typeface="微軟正黑體" pitchFamily="34" charset="-120"/>
                        </a:rPr>
                        <a:t>出席人數</a:t>
                      </a:r>
                      <a:r>
                        <a:rPr kumimoji="1" lang="en-US" altLang="zh-TW" sz="1600" b="1" i="0" u="none" strike="noStrike" cap="none" normalizeH="0" baseline="0" smtClean="0">
                          <a:ln>
                            <a:noFill/>
                          </a:ln>
                          <a:solidFill>
                            <a:schemeClr val="tx1"/>
                          </a:solidFill>
                          <a:effectLst/>
                          <a:latin typeface="Arial" pitchFamily="34" charset="0"/>
                          <a:ea typeface="微軟正黑體" pitchFamily="34" charset="-120"/>
                        </a:rPr>
                        <a:t>(</a:t>
                      </a:r>
                      <a:r>
                        <a:rPr kumimoji="1" lang="zh-TW" altLang="en-US" sz="1600" b="1" i="0" u="none" strike="noStrike" cap="none" normalizeH="0" baseline="0" smtClean="0">
                          <a:ln>
                            <a:noFill/>
                          </a:ln>
                          <a:solidFill>
                            <a:schemeClr val="tx1"/>
                          </a:solidFill>
                          <a:effectLst/>
                          <a:latin typeface="Arial" pitchFamily="34" charset="0"/>
                          <a:ea typeface="微軟正黑體" pitchFamily="34" charset="-120"/>
                        </a:rPr>
                        <a:t>年</a:t>
                      </a:r>
                      <a:r>
                        <a:rPr kumimoji="1" lang="en-US" altLang="zh-TW" sz="1600" b="1" i="0" u="none" strike="noStrike" cap="none" normalizeH="0" baseline="0" smtClean="0">
                          <a:ln>
                            <a:noFill/>
                          </a:ln>
                          <a:solidFill>
                            <a:schemeClr val="tx1"/>
                          </a:solidFill>
                          <a:effectLst/>
                          <a:latin typeface="Arial" pitchFamily="34" charset="0"/>
                          <a:ea typeface="微軟正黑體" pitchFamily="34" charset="-120"/>
                        </a:rPr>
                        <a:t>)</a:t>
                      </a: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zh-TW" altLang="en-US" sz="1600" b="1" i="0" u="none" strike="noStrike" cap="none" normalizeH="0" baseline="0" smtClean="0">
                          <a:ln>
                            <a:noFill/>
                          </a:ln>
                          <a:solidFill>
                            <a:schemeClr val="tx1"/>
                          </a:solidFill>
                          <a:effectLst/>
                          <a:latin typeface="Arial" pitchFamily="34" charset="0"/>
                          <a:ea typeface="微軟正黑體" pitchFamily="34" charset="-120"/>
                        </a:rPr>
                        <a:t>國外來台展演數</a:t>
                      </a:r>
                      <a:r>
                        <a:rPr kumimoji="1" lang="en-US" altLang="zh-TW" sz="1600" b="1" i="0" u="none" strike="noStrike" cap="none" normalizeH="0" baseline="0" smtClean="0">
                          <a:ln>
                            <a:noFill/>
                          </a:ln>
                          <a:solidFill>
                            <a:schemeClr val="tx1"/>
                          </a:solidFill>
                          <a:effectLst/>
                          <a:latin typeface="Arial" pitchFamily="34" charset="0"/>
                          <a:ea typeface="微軟正黑體" pitchFamily="34" charset="-120"/>
                        </a:rPr>
                        <a:t>(</a:t>
                      </a:r>
                      <a:r>
                        <a:rPr kumimoji="1" lang="zh-TW" altLang="en-US" sz="1600" b="1" i="0" u="none" strike="noStrike" cap="none" normalizeH="0" baseline="0" smtClean="0">
                          <a:ln>
                            <a:noFill/>
                          </a:ln>
                          <a:solidFill>
                            <a:schemeClr val="tx1"/>
                          </a:solidFill>
                          <a:effectLst/>
                          <a:latin typeface="Arial" pitchFamily="34" charset="0"/>
                          <a:ea typeface="微軟正黑體" pitchFamily="34" charset="-120"/>
                        </a:rPr>
                        <a:t>年</a:t>
                      </a:r>
                      <a:r>
                        <a:rPr kumimoji="1" lang="en-US" altLang="zh-TW" sz="1600" b="1" i="0" u="none" strike="noStrike" cap="none" normalizeH="0" baseline="0" smtClean="0">
                          <a:ln>
                            <a:noFill/>
                          </a:ln>
                          <a:solidFill>
                            <a:schemeClr val="tx1"/>
                          </a:solidFill>
                          <a:effectLst/>
                          <a:latin typeface="Arial" pitchFamily="34" charset="0"/>
                          <a:ea typeface="微軟正黑體" pitchFamily="34" charset="-120"/>
                        </a:rPr>
                        <a:t>)</a:t>
                      </a:r>
                    </a:p>
                  </a:txBody>
                  <a:tcPr marT="45710" marB="4571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8726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zh-TW" altLang="en-US" sz="1600" b="1" i="0" u="none" strike="noStrike" cap="none" normalizeH="0" baseline="0" smtClean="0">
                          <a:ln>
                            <a:noFill/>
                          </a:ln>
                          <a:solidFill>
                            <a:schemeClr val="tx1"/>
                          </a:solidFill>
                          <a:effectLst/>
                          <a:latin typeface="Arial" pitchFamily="34" charset="0"/>
                          <a:ea typeface="微軟正黑體" pitchFamily="34" charset="-120"/>
                        </a:rPr>
                        <a:t>新北</a:t>
                      </a:r>
                    </a:p>
                  </a:txBody>
                  <a:tcPr marT="45710" marB="4571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altLang="zh-TW" sz="1500" b="0" i="0" u="none" strike="noStrike" cap="none" normalizeH="0" baseline="0" smtClean="0">
                          <a:ln>
                            <a:noFill/>
                          </a:ln>
                          <a:solidFill>
                            <a:schemeClr val="tx1"/>
                          </a:solidFill>
                          <a:effectLst/>
                          <a:latin typeface="微軟正黑體" pitchFamily="34" charset="-120"/>
                          <a:ea typeface="微軟正黑體" pitchFamily="34" charset="-120"/>
                        </a:rPr>
                        <a:t>554</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altLang="zh-TW" sz="1500" b="0" i="0" u="none" strike="noStrike" cap="none" normalizeH="0" baseline="0" smtClean="0">
                          <a:ln>
                            <a:noFill/>
                          </a:ln>
                          <a:solidFill>
                            <a:schemeClr val="tx1"/>
                          </a:solidFill>
                          <a:effectLst/>
                          <a:latin typeface="微軟正黑體" pitchFamily="34" charset="-120"/>
                          <a:ea typeface="微軟正黑體" pitchFamily="34" charset="-120"/>
                        </a:rPr>
                        <a:t>5,210</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altLang="zh-TW" sz="1500" b="0" i="0" u="none" strike="noStrike" cap="none" normalizeH="0" baseline="0" smtClean="0">
                          <a:ln>
                            <a:noFill/>
                          </a:ln>
                          <a:solidFill>
                            <a:schemeClr val="tx1"/>
                          </a:solidFill>
                          <a:effectLst/>
                          <a:latin typeface="微軟正黑體" pitchFamily="34" charset="-120"/>
                          <a:ea typeface="微軟正黑體" pitchFamily="34" charset="-120"/>
                        </a:rPr>
                        <a:t>23,183</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altLang="zh-TW" sz="1500" b="0" i="0" u="none" strike="noStrike" cap="none" normalizeH="0" baseline="0" smtClean="0">
                          <a:ln>
                            <a:noFill/>
                          </a:ln>
                          <a:solidFill>
                            <a:schemeClr val="tx1"/>
                          </a:solidFill>
                          <a:effectLst/>
                          <a:latin typeface="微軟正黑體" pitchFamily="34" charset="-120"/>
                          <a:ea typeface="微軟正黑體" pitchFamily="34" charset="-120"/>
                        </a:rPr>
                        <a:t>1,778</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726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zh-TW" altLang="en-US" sz="1600" b="1" i="0" u="none" strike="noStrike" cap="none" normalizeH="0" baseline="0" smtClean="0">
                          <a:ln>
                            <a:noFill/>
                          </a:ln>
                          <a:solidFill>
                            <a:schemeClr val="tx1"/>
                          </a:solidFill>
                          <a:effectLst/>
                          <a:latin typeface="Arial" pitchFamily="34" charset="0"/>
                          <a:ea typeface="微軟正黑體" pitchFamily="34" charset="-120"/>
                        </a:rPr>
                        <a:t>台北</a:t>
                      </a:r>
                    </a:p>
                  </a:txBody>
                  <a:tcPr marT="45710" marB="4571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altLang="zh-TW" sz="1500" b="0" i="0" u="none" strike="noStrike" cap="none" normalizeH="0" baseline="0" smtClean="0">
                          <a:ln>
                            <a:noFill/>
                          </a:ln>
                          <a:solidFill>
                            <a:schemeClr val="tx1"/>
                          </a:solidFill>
                          <a:effectLst/>
                          <a:latin typeface="微軟正黑體" pitchFamily="34" charset="-120"/>
                          <a:ea typeface="微軟正黑體" pitchFamily="34" charset="-120"/>
                        </a:rPr>
                        <a:t>344</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altLang="zh-TW" sz="1500" b="0" i="0" u="none" strike="noStrike" cap="none" normalizeH="0" baseline="0" smtClean="0">
                          <a:ln>
                            <a:noFill/>
                          </a:ln>
                          <a:solidFill>
                            <a:schemeClr val="tx1"/>
                          </a:solidFill>
                          <a:effectLst/>
                          <a:latin typeface="微軟正黑體" pitchFamily="34" charset="-120"/>
                          <a:ea typeface="微軟正黑體" pitchFamily="34" charset="-120"/>
                        </a:rPr>
                        <a:t>5,824</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altLang="zh-TW" sz="1500" b="0" i="0" u="none" strike="noStrike" cap="none" normalizeH="0" baseline="0" smtClean="0">
                          <a:ln>
                            <a:noFill/>
                          </a:ln>
                          <a:solidFill>
                            <a:schemeClr val="tx1"/>
                          </a:solidFill>
                          <a:effectLst/>
                          <a:latin typeface="微軟正黑體" pitchFamily="34" charset="-120"/>
                          <a:ea typeface="微軟正黑體" pitchFamily="34" charset="-120"/>
                        </a:rPr>
                        <a:t>57,283</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altLang="zh-TW" sz="1500" b="0" i="0" u="none" strike="noStrike" cap="none" normalizeH="0" baseline="0" smtClean="0">
                          <a:ln>
                            <a:noFill/>
                          </a:ln>
                          <a:solidFill>
                            <a:schemeClr val="tx1"/>
                          </a:solidFill>
                          <a:effectLst/>
                          <a:latin typeface="微軟正黑體" pitchFamily="34" charset="-120"/>
                          <a:ea typeface="微軟正黑體" pitchFamily="34" charset="-120"/>
                        </a:rPr>
                        <a:t>1,015</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726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zh-TW" altLang="en-US" sz="1600" b="1" i="0" u="none" strike="noStrike" cap="none" normalizeH="0" baseline="0" smtClean="0">
                          <a:ln>
                            <a:noFill/>
                          </a:ln>
                          <a:solidFill>
                            <a:schemeClr val="tx1"/>
                          </a:solidFill>
                          <a:effectLst/>
                          <a:latin typeface="Arial" pitchFamily="34" charset="0"/>
                          <a:ea typeface="微軟正黑體" pitchFamily="34" charset="-120"/>
                        </a:rPr>
                        <a:t>台中</a:t>
                      </a:r>
                    </a:p>
                  </a:txBody>
                  <a:tcPr marT="45710" marB="4571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altLang="zh-TW" sz="1500" b="0" i="0" u="none" strike="noStrike" cap="none" normalizeH="0" baseline="0" smtClean="0">
                          <a:ln>
                            <a:noFill/>
                          </a:ln>
                          <a:solidFill>
                            <a:schemeClr val="tx1"/>
                          </a:solidFill>
                          <a:effectLst/>
                          <a:latin typeface="微軟正黑體" pitchFamily="34" charset="-120"/>
                          <a:ea typeface="微軟正黑體" pitchFamily="34" charset="-120"/>
                        </a:rPr>
                        <a:t>372</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altLang="zh-TW" sz="1500" b="0" i="0" u="none" strike="noStrike" cap="none" normalizeH="0" baseline="0" smtClean="0">
                          <a:ln>
                            <a:noFill/>
                          </a:ln>
                          <a:solidFill>
                            <a:schemeClr val="tx1"/>
                          </a:solidFill>
                          <a:effectLst/>
                          <a:latin typeface="微軟正黑體" pitchFamily="34" charset="-120"/>
                          <a:ea typeface="微軟正黑體" pitchFamily="34" charset="-120"/>
                        </a:rPr>
                        <a:t>7,814</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altLang="zh-TW" sz="1500" b="0" i="0" u="none" strike="noStrike" cap="none" normalizeH="0" baseline="0" smtClean="0">
                          <a:ln>
                            <a:noFill/>
                          </a:ln>
                          <a:solidFill>
                            <a:schemeClr val="tx1"/>
                          </a:solidFill>
                          <a:effectLst/>
                          <a:latin typeface="微軟正黑體" pitchFamily="34" charset="-120"/>
                          <a:ea typeface="微軟正黑體" pitchFamily="34" charset="-120"/>
                        </a:rPr>
                        <a:t>23,303</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altLang="zh-TW" sz="1500" b="0" i="0" u="none" strike="noStrike" cap="none" normalizeH="0" baseline="0" smtClean="0">
                          <a:ln>
                            <a:noFill/>
                          </a:ln>
                          <a:solidFill>
                            <a:schemeClr val="tx1"/>
                          </a:solidFill>
                          <a:effectLst/>
                          <a:latin typeface="微軟正黑體" pitchFamily="34" charset="-120"/>
                          <a:ea typeface="微軟正黑體" pitchFamily="34" charset="-120"/>
                        </a:rPr>
                        <a:t>1,991</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8726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zh-TW" altLang="en-US" sz="1600" b="1" i="0" u="none" strike="noStrike" cap="none" normalizeH="0" baseline="0" smtClean="0">
                          <a:ln>
                            <a:noFill/>
                          </a:ln>
                          <a:solidFill>
                            <a:schemeClr val="tx1"/>
                          </a:solidFill>
                          <a:effectLst/>
                          <a:latin typeface="Arial" pitchFamily="34" charset="0"/>
                          <a:ea typeface="微軟正黑體" pitchFamily="34" charset="-120"/>
                        </a:rPr>
                        <a:t>台南</a:t>
                      </a:r>
                    </a:p>
                  </a:txBody>
                  <a:tcPr marT="45710" marB="4571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altLang="zh-TW" sz="1500" b="0" i="0" u="none" strike="noStrike" cap="none" normalizeH="0" baseline="0" smtClean="0">
                          <a:ln>
                            <a:noFill/>
                          </a:ln>
                          <a:solidFill>
                            <a:schemeClr val="tx1"/>
                          </a:solidFill>
                          <a:effectLst/>
                          <a:latin typeface="微軟正黑體" pitchFamily="34" charset="-120"/>
                          <a:ea typeface="微軟正黑體" pitchFamily="34" charset="-120"/>
                        </a:rPr>
                        <a:t>412</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altLang="zh-TW" sz="1500" b="0" i="0" u="none" strike="noStrike" cap="none" normalizeH="0" baseline="0" smtClean="0">
                          <a:ln>
                            <a:noFill/>
                          </a:ln>
                          <a:solidFill>
                            <a:schemeClr val="tx1"/>
                          </a:solidFill>
                          <a:effectLst/>
                          <a:latin typeface="微軟正黑體" pitchFamily="34" charset="-120"/>
                          <a:ea typeface="微軟正黑體" pitchFamily="34" charset="-120"/>
                        </a:rPr>
                        <a:t>7,012</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altLang="zh-TW" sz="1500" b="0" i="0" u="none" strike="noStrike" cap="none" normalizeH="0" baseline="0" smtClean="0">
                          <a:ln>
                            <a:noFill/>
                          </a:ln>
                          <a:solidFill>
                            <a:schemeClr val="tx1"/>
                          </a:solidFill>
                          <a:effectLst/>
                          <a:latin typeface="微軟正黑體" pitchFamily="34" charset="-120"/>
                          <a:ea typeface="微軟正黑體" pitchFamily="34" charset="-120"/>
                        </a:rPr>
                        <a:t>9,338</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altLang="zh-TW" sz="1500" b="0" i="0" u="none" strike="noStrike" cap="none" normalizeH="0" baseline="0" smtClean="0">
                          <a:ln>
                            <a:noFill/>
                          </a:ln>
                          <a:solidFill>
                            <a:schemeClr val="tx1"/>
                          </a:solidFill>
                          <a:effectLst/>
                          <a:latin typeface="微軟正黑體" pitchFamily="34" charset="-120"/>
                          <a:ea typeface="微軟正黑體" pitchFamily="34" charset="-120"/>
                        </a:rPr>
                        <a:t>262</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9202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zh-TW" altLang="en-US" sz="1600" b="1" i="0" u="none" strike="noStrike" cap="none" normalizeH="0" baseline="0" smtClean="0">
                          <a:ln>
                            <a:noFill/>
                          </a:ln>
                          <a:solidFill>
                            <a:schemeClr val="tx1"/>
                          </a:solidFill>
                          <a:effectLst/>
                          <a:latin typeface="Arial" pitchFamily="34" charset="0"/>
                          <a:ea typeface="微軟正黑體" pitchFamily="34" charset="-120"/>
                        </a:rPr>
                        <a:t>高雄</a:t>
                      </a:r>
                    </a:p>
                  </a:txBody>
                  <a:tcPr marT="45710" marB="4571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altLang="zh-TW" sz="1500" b="0" i="0" u="none" strike="noStrike" cap="none" normalizeH="0" baseline="0" smtClean="0">
                          <a:ln>
                            <a:noFill/>
                          </a:ln>
                          <a:solidFill>
                            <a:schemeClr val="tx1"/>
                          </a:solidFill>
                          <a:effectLst/>
                          <a:latin typeface="微軟正黑體" pitchFamily="34" charset="-120"/>
                          <a:ea typeface="微軟正黑體" pitchFamily="34" charset="-120"/>
                        </a:rPr>
                        <a:t>392</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altLang="zh-TW" sz="1500" b="0" i="0" u="none" strike="noStrike" cap="none" normalizeH="0" baseline="0" smtClean="0">
                          <a:ln>
                            <a:noFill/>
                          </a:ln>
                          <a:solidFill>
                            <a:schemeClr val="tx1"/>
                          </a:solidFill>
                          <a:effectLst/>
                          <a:latin typeface="微軟正黑體" pitchFamily="34" charset="-120"/>
                          <a:ea typeface="微軟正黑體" pitchFamily="34" charset="-120"/>
                        </a:rPr>
                        <a:t>7,559</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altLang="zh-TW" sz="1500" b="0" i="0" u="none" strike="noStrike" cap="none" normalizeH="0" baseline="0" smtClean="0">
                          <a:ln>
                            <a:noFill/>
                          </a:ln>
                          <a:solidFill>
                            <a:schemeClr val="tx1"/>
                          </a:solidFill>
                          <a:effectLst/>
                          <a:latin typeface="微軟正黑體" pitchFamily="34" charset="-120"/>
                          <a:ea typeface="微軟正黑體" pitchFamily="34" charset="-120"/>
                        </a:rPr>
                        <a:t>21,995</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Dot"/>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altLang="zh-TW" sz="1500" b="0" i="0" u="none" strike="noStrike" cap="none" normalizeH="0" baseline="0" smtClean="0">
                          <a:ln>
                            <a:noFill/>
                          </a:ln>
                          <a:solidFill>
                            <a:schemeClr val="tx1"/>
                          </a:solidFill>
                          <a:effectLst/>
                          <a:latin typeface="微軟正黑體" pitchFamily="34" charset="-120"/>
                          <a:ea typeface="微軟正黑體" pitchFamily="34" charset="-120"/>
                        </a:rPr>
                        <a:t>963</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Dot"/>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82294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zh-TW" altLang="en-US" sz="1600" b="1" i="0" u="none" strike="noStrike" cap="none" normalizeH="0" baseline="0" smtClean="0">
                          <a:ln>
                            <a:noFill/>
                          </a:ln>
                          <a:solidFill>
                            <a:schemeClr val="tx1"/>
                          </a:solidFill>
                          <a:effectLst/>
                          <a:latin typeface="Arial" pitchFamily="34" charset="0"/>
                          <a:ea typeface="微軟正黑體" pitchFamily="34" charset="-120"/>
                        </a:rPr>
                        <a:t>佔全台比例</a:t>
                      </a:r>
                    </a:p>
                  </a:txBody>
                  <a:tcPr marT="45710" marB="4571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altLang="zh-TW" sz="1500" b="1" i="0" u="none" strike="noStrike" cap="none" normalizeH="0" baseline="0" smtClean="0">
                          <a:ln>
                            <a:noFill/>
                          </a:ln>
                          <a:solidFill>
                            <a:srgbClr val="FF0000"/>
                          </a:solidFill>
                          <a:effectLst/>
                          <a:latin typeface="微軟正黑體" pitchFamily="34" charset="-120"/>
                          <a:ea typeface="微軟正黑體" pitchFamily="34" charset="-120"/>
                        </a:rPr>
                        <a:t>50.7%</a:t>
                      </a: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altLang="zh-TW" sz="1500" b="1" i="0" u="none" strike="noStrike" cap="none" normalizeH="0" baseline="0" smtClean="0">
                          <a:ln>
                            <a:noFill/>
                          </a:ln>
                          <a:solidFill>
                            <a:srgbClr val="FF0000"/>
                          </a:solidFill>
                          <a:effectLst/>
                          <a:latin typeface="微軟正黑體" pitchFamily="34" charset="-120"/>
                          <a:ea typeface="微軟正黑體" pitchFamily="34" charset="-120"/>
                        </a:rPr>
                        <a:t>56.4%</a:t>
                      </a: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altLang="zh-TW" sz="1500" b="1" i="0" u="none" strike="noStrike" cap="none" normalizeH="0" baseline="0" smtClean="0">
                          <a:ln>
                            <a:noFill/>
                          </a:ln>
                          <a:solidFill>
                            <a:srgbClr val="FF0000"/>
                          </a:solidFill>
                          <a:effectLst/>
                          <a:latin typeface="微軟正黑體" pitchFamily="34" charset="-120"/>
                          <a:ea typeface="微軟正黑體" pitchFamily="34" charset="-120"/>
                        </a:rPr>
                        <a:t>67.3%</a:t>
                      </a: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altLang="zh-TW" sz="1500" b="1" i="0" u="none" strike="noStrike" cap="none" normalizeH="0" baseline="0" smtClean="0">
                          <a:ln>
                            <a:noFill/>
                          </a:ln>
                          <a:solidFill>
                            <a:srgbClr val="FF0000"/>
                          </a:solidFill>
                          <a:effectLst/>
                          <a:latin typeface="微軟正黑體" pitchFamily="34" charset="-120"/>
                          <a:ea typeface="微軟正黑體" pitchFamily="34" charset="-120"/>
                        </a:rPr>
                        <a:t>63.4%</a:t>
                      </a:r>
                    </a:p>
                  </a:txBody>
                  <a:tcPr marT="45710" marB="4571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215104" name="Text Box 64"/>
          <p:cNvSpPr txBox="1">
            <a:spLocks noChangeArrowheads="1"/>
          </p:cNvSpPr>
          <p:nvPr/>
        </p:nvSpPr>
        <p:spPr bwMode="auto">
          <a:xfrm>
            <a:off x="179388" y="1052513"/>
            <a:ext cx="496887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zh-TW" altLang="en-US" sz="2000" b="1" u="sng">
                <a:solidFill>
                  <a:srgbClr val="0000CC"/>
                </a:solidFill>
                <a:effectLst>
                  <a:outerShdw blurRad="38100" dist="38100" dir="2700000" algn="tl">
                    <a:srgbClr val="C0C0C0"/>
                  </a:outerShdw>
                </a:effectLst>
                <a:ea typeface="微軟正黑體" pitchFamily="34" charset="-120"/>
              </a:rPr>
              <a:t>藝文展演場館及活動</a:t>
            </a:r>
            <a:r>
              <a:rPr lang="zh-TW" altLang="en-US" sz="2000" b="1" u="sng">
                <a:solidFill>
                  <a:srgbClr val="FF0000"/>
                </a:solidFill>
                <a:effectLst>
                  <a:outerShdw blurRad="38100" dist="38100" dir="2700000" algn="tl">
                    <a:srgbClr val="C0C0C0"/>
                  </a:outerShdw>
                </a:effectLst>
                <a:ea typeface="微軟正黑體" pitchFamily="34" charset="-120"/>
              </a:rPr>
              <a:t>超過五成分佈於</a:t>
            </a:r>
            <a:r>
              <a:rPr lang="zh-TW" altLang="en-US" sz="2600" b="1" u="sng">
                <a:solidFill>
                  <a:srgbClr val="FF0000"/>
                </a:solidFill>
                <a:effectLst>
                  <a:outerShdw blurRad="38100" dist="38100" dir="2700000" algn="tl">
                    <a:srgbClr val="C0C0C0"/>
                  </a:outerShdw>
                </a:effectLst>
                <a:ea typeface="微軟正黑體" pitchFamily="34" charset="-120"/>
              </a:rPr>
              <a:t>五都</a:t>
            </a:r>
          </a:p>
        </p:txBody>
      </p:sp>
      <p:sp>
        <p:nvSpPr>
          <p:cNvPr id="83005" name="AutoShape 21"/>
          <p:cNvSpPr>
            <a:spLocks noChangeArrowheads="1"/>
          </p:cNvSpPr>
          <p:nvPr/>
        </p:nvSpPr>
        <p:spPr bwMode="auto">
          <a:xfrm>
            <a:off x="7051675" y="1570038"/>
            <a:ext cx="2092325" cy="284162"/>
          </a:xfrm>
          <a:prstGeom prst="roundRect">
            <a:avLst>
              <a:gd name="adj" fmla="val 16667"/>
            </a:avLst>
          </a:prstGeom>
          <a:solidFill>
            <a:srgbClr val="CC3300"/>
          </a:solidFill>
          <a:ln w="12700" algn="ctr">
            <a:solidFill>
              <a:schemeClr val="bg1"/>
            </a:solidFill>
            <a:round/>
            <a:headEnd/>
            <a:tailEnd/>
          </a:ln>
          <a:effectLst>
            <a:prstShdw prst="shdw17" dist="17961" dir="2700000">
              <a:srgbClr val="999999"/>
            </a:prstShdw>
          </a:effectLst>
        </p:spPr>
        <p:txBody>
          <a:bodyPr lIns="0" tIns="0" rIns="0" bIns="0" anchor="ctr">
            <a:spAutoFit/>
          </a:bodyPr>
          <a:lstStyle/>
          <a:p>
            <a:pPr algn="ctr"/>
            <a:r>
              <a:rPr lang="zh-TW" altLang="en-US" sz="1600" b="1" smtClean="0">
                <a:solidFill>
                  <a:srgbClr val="FFFFFF"/>
                </a:solidFill>
                <a:latin typeface="微軟正黑體" pitchFamily="34" charset="-120"/>
                <a:ea typeface="微軟正黑體" pitchFamily="34" charset="-120"/>
              </a:rPr>
              <a:t>台北市</a:t>
            </a:r>
            <a:r>
              <a:rPr lang="en-US" altLang="zh-TW" sz="1600" b="1" smtClean="0">
                <a:solidFill>
                  <a:srgbClr val="FFFFFF"/>
                </a:solidFill>
                <a:latin typeface="微軟正黑體" pitchFamily="34" charset="-120"/>
                <a:ea typeface="微軟正黑體" pitchFamily="34" charset="-120"/>
              </a:rPr>
              <a:t>265.6</a:t>
            </a:r>
            <a:r>
              <a:rPr lang="zh-TW" altLang="en-US" sz="1600" b="1" smtClean="0">
                <a:solidFill>
                  <a:srgbClr val="FFFFFF"/>
                </a:solidFill>
                <a:latin typeface="微軟正黑體" pitchFamily="34" charset="-120"/>
                <a:ea typeface="微軟正黑體" pitchFamily="34" charset="-120"/>
              </a:rPr>
              <a:t>萬</a:t>
            </a:r>
            <a:r>
              <a:rPr lang="en-US" altLang="zh-TW" sz="1400" b="1" smtClean="0">
                <a:solidFill>
                  <a:srgbClr val="FFFFFF"/>
                </a:solidFill>
                <a:latin typeface="微軟正黑體" pitchFamily="34" charset="-120"/>
                <a:ea typeface="微軟正黑體" pitchFamily="34" charset="-120"/>
              </a:rPr>
              <a:t>(11.5%)</a:t>
            </a:r>
          </a:p>
        </p:txBody>
      </p:sp>
      <p:grpSp>
        <p:nvGrpSpPr>
          <p:cNvPr id="2" name="Group 66"/>
          <p:cNvGrpSpPr>
            <a:grpSpLocks/>
          </p:cNvGrpSpPr>
          <p:nvPr/>
        </p:nvGrpSpPr>
        <p:grpSpPr bwMode="auto">
          <a:xfrm>
            <a:off x="5240338" y="863600"/>
            <a:ext cx="4113212" cy="447675"/>
            <a:chOff x="2608" y="436"/>
            <a:chExt cx="2591" cy="282"/>
          </a:xfrm>
        </p:grpSpPr>
        <p:sp>
          <p:nvSpPr>
            <p:cNvPr id="83007" name="Rectangle 67"/>
            <p:cNvSpPr>
              <a:spLocks noChangeArrowheads="1"/>
            </p:cNvSpPr>
            <p:nvPr/>
          </p:nvSpPr>
          <p:spPr bwMode="auto">
            <a:xfrm>
              <a:off x="2653" y="436"/>
              <a:ext cx="2432" cy="282"/>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mtClean="0">
                <a:solidFill>
                  <a:srgbClr val="000000"/>
                </a:solidFill>
              </a:endParaRPr>
            </a:p>
          </p:txBody>
        </p:sp>
        <p:sp>
          <p:nvSpPr>
            <p:cNvPr id="83008" name="Text Box 68"/>
            <p:cNvSpPr txBox="1">
              <a:spLocks noChangeArrowheads="1"/>
            </p:cNvSpPr>
            <p:nvPr/>
          </p:nvSpPr>
          <p:spPr bwMode="auto">
            <a:xfrm>
              <a:off x="2608" y="436"/>
              <a:ext cx="2591" cy="269"/>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b="1" u="sng" smtClean="0">
                  <a:solidFill>
                    <a:srgbClr val="0000CC"/>
                  </a:solidFill>
                  <a:latin typeface="微軟正黑體" pitchFamily="34" charset="-120"/>
                  <a:ea typeface="微軟正黑體" pitchFamily="34" charset="-120"/>
                </a:rPr>
                <a:t>99</a:t>
              </a:r>
              <a:r>
                <a:rPr lang="zh-TW" altLang="en-US" b="1" u="sng" smtClean="0">
                  <a:solidFill>
                    <a:srgbClr val="0000CC"/>
                  </a:solidFill>
                  <a:latin typeface="微軟正黑體" pitchFamily="34" charset="-120"/>
                  <a:ea typeface="微軟正黑體" pitchFamily="34" charset="-120"/>
                </a:rPr>
                <a:t>年普查常住人口</a:t>
              </a:r>
              <a:r>
                <a:rPr lang="en-US" altLang="zh-TW" b="1" u="sng" smtClean="0">
                  <a:solidFill>
                    <a:srgbClr val="0000CC"/>
                  </a:solidFill>
                  <a:latin typeface="微軟正黑體" pitchFamily="34" charset="-120"/>
                  <a:ea typeface="微軟正黑體" pitchFamily="34" charset="-120"/>
                </a:rPr>
                <a:t>: </a:t>
              </a:r>
              <a:r>
                <a:rPr lang="zh-TW" altLang="en-US" b="1" u="sng" smtClean="0">
                  <a:solidFill>
                    <a:srgbClr val="0000CC"/>
                  </a:solidFill>
                  <a:latin typeface="微軟正黑體" pitchFamily="34" charset="-120"/>
                  <a:ea typeface="微軟正黑體" pitchFamily="34" charset="-120"/>
                </a:rPr>
                <a:t>五都佔全台</a:t>
              </a:r>
              <a:r>
                <a:rPr lang="en-US" altLang="zh-TW" sz="2200" b="1" u="sng" smtClean="0">
                  <a:solidFill>
                    <a:srgbClr val="FF0000"/>
                  </a:solidFill>
                  <a:latin typeface="Arial Narrow" pitchFamily="34" charset="0"/>
                </a:rPr>
                <a:t>60.8%</a:t>
              </a:r>
            </a:p>
          </p:txBody>
        </p:sp>
      </p:grpSp>
    </p:spTree>
    <p:extLst>
      <p:ext uri="{BB962C8B-B14F-4D97-AF65-F5344CB8AC3E}">
        <p14:creationId xmlns:p14="http://schemas.microsoft.com/office/powerpoint/2010/main" val="1457299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2275" y="-6350"/>
            <a:ext cx="6562725" cy="696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971" name="文字方塊 2"/>
          <p:cNvSpPr txBox="1">
            <a:spLocks noChangeArrowheads="1"/>
          </p:cNvSpPr>
          <p:nvPr/>
        </p:nvSpPr>
        <p:spPr bwMode="auto">
          <a:xfrm>
            <a:off x="315913" y="44450"/>
            <a:ext cx="800100"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r>
              <a:rPr lang="zh-TW" altLang="en-US" sz="4000" smtClean="0">
                <a:solidFill>
                  <a:srgbClr val="000066"/>
                </a:solidFill>
                <a:latin typeface="Arial Unicode MS" pitchFamily="34" charset="-120"/>
                <a:ea typeface="Arial Unicode MS" pitchFamily="34" charset="-120"/>
                <a:cs typeface="Arial Unicode MS" pitchFamily="34" charset="-120"/>
              </a:rPr>
              <a:t>台灣國土容受力分析與調適</a:t>
            </a:r>
          </a:p>
        </p:txBody>
      </p:sp>
    </p:spTree>
    <p:extLst>
      <p:ext uri="{BB962C8B-B14F-4D97-AF65-F5344CB8AC3E}">
        <p14:creationId xmlns:p14="http://schemas.microsoft.com/office/powerpoint/2010/main" val="42611090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3"/>
          <p:cNvSpPr>
            <a:spLocks noGrp="1" noChangeArrowheads="1"/>
          </p:cNvSpPr>
          <p:nvPr>
            <p:ph type="body" idx="4294967295"/>
          </p:nvPr>
        </p:nvSpPr>
        <p:spPr>
          <a:xfrm>
            <a:off x="368300" y="1341438"/>
            <a:ext cx="8667750" cy="5400675"/>
          </a:xfrm>
        </p:spPr>
        <p:txBody>
          <a:bodyPr/>
          <a:lstStyle/>
          <a:p>
            <a:pPr marL="609600" indent="-609600">
              <a:lnSpc>
                <a:spcPct val="90000"/>
              </a:lnSpc>
              <a:spcBef>
                <a:spcPct val="30000"/>
              </a:spcBef>
              <a:buClr>
                <a:schemeClr val="tx1"/>
              </a:buClr>
              <a:buFontTx/>
              <a:buNone/>
              <a:defRPr/>
            </a:pPr>
            <a:r>
              <a:rPr lang="zh-TW" altLang="en-US" sz="2800" b="1" smtClean="0">
                <a:solidFill>
                  <a:srgbClr val="FF0000"/>
                </a:solidFill>
                <a:effectLst>
                  <a:outerShdw blurRad="38100" dist="38100" dir="2700000" algn="tl">
                    <a:srgbClr val="C0C0C0"/>
                  </a:outerShdw>
                </a:effectLst>
                <a:latin typeface="標楷體" pitchFamily="65" charset="-120"/>
              </a:rPr>
              <a:t>  </a:t>
            </a:r>
            <a:r>
              <a:rPr lang="en-US" altLang="zh-TW" sz="2800" b="1" smtClean="0">
                <a:solidFill>
                  <a:srgbClr val="043DDE"/>
                </a:solidFill>
                <a:effectLst>
                  <a:outerShdw blurRad="38100" dist="38100" dir="2700000" algn="tl">
                    <a:srgbClr val="C0C0C0"/>
                  </a:outerShdw>
                </a:effectLst>
                <a:latin typeface="標楷體" pitchFamily="65" charset="-120"/>
                <a:ea typeface="標楷體" pitchFamily="65" charset="-120"/>
              </a:rPr>
              <a:t>Data Bank</a:t>
            </a:r>
            <a:r>
              <a:rPr lang="en-US" altLang="zh-TW" sz="2800" b="1" smtClean="0">
                <a:effectLst>
                  <a:outerShdw blurRad="38100" dist="38100" dir="2700000" algn="tl">
                    <a:srgbClr val="C0C0C0"/>
                  </a:outerShdw>
                </a:effectLst>
                <a:latin typeface="標楷體" pitchFamily="65" charset="-120"/>
                <a:ea typeface="標楷體" pitchFamily="65" charset="-120"/>
              </a:rPr>
              <a:t> </a:t>
            </a:r>
            <a:r>
              <a:rPr lang="zh-TW" altLang="en-US" sz="2800" b="1" smtClean="0">
                <a:effectLst>
                  <a:outerShdw blurRad="38100" dist="38100" dir="2700000" algn="tl">
                    <a:srgbClr val="C0C0C0"/>
                  </a:outerShdw>
                </a:effectLst>
                <a:latin typeface="標楷體" pitchFamily="65" charset="-120"/>
                <a:ea typeface="標楷體" pitchFamily="65" charset="-120"/>
              </a:rPr>
              <a:t>資料庫</a:t>
            </a:r>
          </a:p>
          <a:p>
            <a:pPr marL="609600" indent="-609600">
              <a:lnSpc>
                <a:spcPct val="90000"/>
              </a:lnSpc>
              <a:spcBef>
                <a:spcPct val="30000"/>
              </a:spcBef>
              <a:buClr>
                <a:schemeClr val="tx1"/>
              </a:buClr>
              <a:buFontTx/>
              <a:buNone/>
              <a:defRPr/>
            </a:pPr>
            <a:r>
              <a:rPr lang="zh-TW" altLang="en-US" sz="2800" smtClean="0">
                <a:latin typeface="標楷體" pitchFamily="65" charset="-120"/>
                <a:ea typeface="標楷體" pitchFamily="65" charset="-120"/>
              </a:rPr>
              <a:t>   </a:t>
            </a:r>
            <a:r>
              <a:rPr lang="en-US" altLang="zh-TW" sz="2800" smtClean="0">
                <a:latin typeface="標楷體" pitchFamily="65" charset="-120"/>
                <a:ea typeface="標楷體" pitchFamily="65" charset="-120"/>
              </a:rPr>
              <a:t>- Quantity </a:t>
            </a:r>
            <a:r>
              <a:rPr lang="zh-TW" altLang="en-US" sz="2800" b="1" smtClean="0">
                <a:effectLst>
                  <a:outerShdw blurRad="38100" dist="38100" dir="2700000" algn="tl">
                    <a:srgbClr val="C0C0C0"/>
                  </a:outerShdw>
                </a:effectLst>
                <a:latin typeface="標楷體" pitchFamily="65" charset="-120"/>
                <a:ea typeface="標楷體" pitchFamily="65" charset="-120"/>
              </a:rPr>
              <a:t>累積足夠的數量</a:t>
            </a:r>
          </a:p>
          <a:p>
            <a:pPr marL="609600" indent="-609600">
              <a:lnSpc>
                <a:spcPct val="90000"/>
              </a:lnSpc>
              <a:spcBef>
                <a:spcPct val="30000"/>
              </a:spcBef>
              <a:buClr>
                <a:schemeClr val="tx1"/>
              </a:buClr>
              <a:buFontTx/>
              <a:buNone/>
              <a:defRPr/>
            </a:pPr>
            <a:r>
              <a:rPr lang="zh-TW" altLang="en-US" sz="2800" smtClean="0">
                <a:latin typeface="標楷體" pitchFamily="65" charset="-120"/>
                <a:ea typeface="標楷體" pitchFamily="65" charset="-120"/>
              </a:rPr>
              <a:t>   </a:t>
            </a:r>
            <a:r>
              <a:rPr lang="en-US" altLang="zh-TW" sz="2800" smtClean="0">
                <a:latin typeface="標楷體" pitchFamily="65" charset="-120"/>
                <a:ea typeface="標楷體" pitchFamily="65" charset="-120"/>
              </a:rPr>
              <a:t>- Quality </a:t>
            </a:r>
            <a:r>
              <a:rPr lang="zh-TW" altLang="en-US" sz="2800" b="1" smtClean="0">
                <a:effectLst>
                  <a:outerShdw blurRad="38100" dist="38100" dir="2700000" algn="tl">
                    <a:srgbClr val="C0C0C0"/>
                  </a:outerShdw>
                </a:effectLst>
                <a:latin typeface="標楷體" pitchFamily="65" charset="-120"/>
                <a:ea typeface="標楷體" pitchFamily="65" charset="-120"/>
              </a:rPr>
              <a:t>確保資料的品質</a:t>
            </a:r>
          </a:p>
          <a:p>
            <a:pPr marL="609600" indent="-609600">
              <a:lnSpc>
                <a:spcPct val="90000"/>
              </a:lnSpc>
              <a:spcBef>
                <a:spcPct val="30000"/>
              </a:spcBef>
              <a:buClr>
                <a:schemeClr val="tx1"/>
              </a:buClr>
              <a:buFont typeface="Wingdings" pitchFamily="2" charset="2"/>
              <a:buChar char="à"/>
              <a:defRPr/>
            </a:pPr>
            <a:r>
              <a:rPr lang="en-US" altLang="zh-TW" sz="2800" b="1" smtClean="0">
                <a:solidFill>
                  <a:srgbClr val="043DDE"/>
                </a:solidFill>
                <a:effectLst>
                  <a:outerShdw blurRad="38100" dist="38100" dir="2700000" algn="tl">
                    <a:srgbClr val="C0C0C0"/>
                  </a:outerShdw>
                </a:effectLst>
                <a:latin typeface="標楷體" pitchFamily="65" charset="-120"/>
                <a:ea typeface="標楷體" pitchFamily="65" charset="-120"/>
                <a:sym typeface="Wingdings" pitchFamily="2" charset="2"/>
              </a:rPr>
              <a:t>Cloud</a:t>
            </a:r>
            <a:r>
              <a:rPr lang="en-US" altLang="zh-TW" sz="2800" smtClean="0">
                <a:latin typeface="標楷體" pitchFamily="65" charset="-120"/>
                <a:ea typeface="標楷體" pitchFamily="65" charset="-120"/>
                <a:sym typeface="Wingdings" pitchFamily="2" charset="2"/>
              </a:rPr>
              <a:t> </a:t>
            </a:r>
            <a:r>
              <a:rPr lang="zh-TW" altLang="en-US" sz="2800" b="1" smtClean="0">
                <a:effectLst>
                  <a:outerShdw blurRad="38100" dist="38100" dir="2700000" algn="tl">
                    <a:srgbClr val="C0C0C0"/>
                  </a:outerShdw>
                </a:effectLst>
                <a:latin typeface="標楷體" pitchFamily="65" charset="-120"/>
                <a:ea typeface="標楷體" pitchFamily="65" charset="-120"/>
                <a:sym typeface="Wingdings" pitchFamily="2" charset="2"/>
              </a:rPr>
              <a:t>雲端圖資整合、套疊</a:t>
            </a:r>
          </a:p>
          <a:p>
            <a:pPr marL="609600" indent="-609600">
              <a:lnSpc>
                <a:spcPct val="90000"/>
              </a:lnSpc>
              <a:spcBef>
                <a:spcPct val="30000"/>
              </a:spcBef>
              <a:buClr>
                <a:schemeClr val="tx1"/>
              </a:buClr>
              <a:buFont typeface="Wingdings" pitchFamily="2" charset="2"/>
              <a:buChar char="à"/>
              <a:defRPr/>
            </a:pPr>
            <a:r>
              <a:rPr lang="en-US" altLang="zh-TW" sz="2800" b="1" smtClean="0">
                <a:solidFill>
                  <a:srgbClr val="043DDE"/>
                </a:solidFill>
                <a:effectLst>
                  <a:outerShdw blurRad="38100" dist="38100" dir="2700000" algn="tl">
                    <a:srgbClr val="C0C0C0"/>
                  </a:outerShdw>
                </a:effectLst>
                <a:latin typeface="標楷體" pitchFamily="65" charset="-120"/>
                <a:ea typeface="標楷體" pitchFamily="65" charset="-120"/>
              </a:rPr>
              <a:t>Data Mining</a:t>
            </a:r>
            <a:r>
              <a:rPr lang="en-US" altLang="zh-TW" sz="2800" smtClean="0">
                <a:latin typeface="標楷體" pitchFamily="65" charset="-120"/>
                <a:ea typeface="標楷體" pitchFamily="65" charset="-120"/>
              </a:rPr>
              <a:t> </a:t>
            </a:r>
            <a:r>
              <a:rPr lang="zh-TW" altLang="en-US" sz="2800" b="1" smtClean="0">
                <a:effectLst>
                  <a:outerShdw blurRad="38100" dist="38100" dir="2700000" algn="tl">
                    <a:srgbClr val="C0C0C0"/>
                  </a:outerShdw>
                </a:effectLst>
                <a:latin typeface="標楷體" pitchFamily="65" charset="-120"/>
                <a:ea typeface="標楷體" pitchFamily="65" charset="-120"/>
              </a:rPr>
              <a:t>資料探勘</a:t>
            </a:r>
          </a:p>
          <a:p>
            <a:pPr marL="609600" indent="-609600">
              <a:lnSpc>
                <a:spcPct val="90000"/>
              </a:lnSpc>
              <a:spcBef>
                <a:spcPct val="30000"/>
              </a:spcBef>
              <a:buClr>
                <a:schemeClr val="tx1"/>
              </a:buClr>
              <a:buFont typeface="Wingdings" pitchFamily="2" charset="2"/>
              <a:buChar char="à"/>
              <a:defRPr/>
            </a:pPr>
            <a:r>
              <a:rPr lang="en-US" altLang="zh-TW" sz="2800" b="1" smtClean="0">
                <a:solidFill>
                  <a:srgbClr val="043DDE"/>
                </a:solidFill>
                <a:effectLst>
                  <a:outerShdw blurRad="38100" dist="38100" dir="2700000" algn="tl">
                    <a:srgbClr val="C0C0C0"/>
                  </a:outerShdw>
                </a:effectLst>
                <a:latin typeface="標楷體" pitchFamily="65" charset="-120"/>
                <a:ea typeface="標楷體" pitchFamily="65" charset="-120"/>
                <a:sym typeface="Wingdings" pitchFamily="2" charset="2"/>
              </a:rPr>
              <a:t>Decision Supporting System (DSS)</a:t>
            </a:r>
            <a:r>
              <a:rPr lang="zh-TW" altLang="en-US" sz="2800" b="1" smtClean="0">
                <a:effectLst>
                  <a:outerShdw blurRad="38100" dist="38100" dir="2700000" algn="tl">
                    <a:srgbClr val="C0C0C0"/>
                  </a:outerShdw>
                </a:effectLst>
                <a:latin typeface="標楷體" pitchFamily="65" charset="-120"/>
                <a:ea typeface="標楷體" pitchFamily="65" charset="-120"/>
                <a:sym typeface="Wingdings" pitchFamily="2" charset="2"/>
              </a:rPr>
              <a:t>決策支援系統</a:t>
            </a:r>
          </a:p>
          <a:p>
            <a:pPr marL="609600" indent="-609600">
              <a:lnSpc>
                <a:spcPct val="90000"/>
              </a:lnSpc>
              <a:spcBef>
                <a:spcPct val="30000"/>
              </a:spcBef>
              <a:buClr>
                <a:schemeClr val="tx1"/>
              </a:buClr>
              <a:buFont typeface="Wingdings" pitchFamily="2" charset="2"/>
              <a:buChar char="à"/>
              <a:defRPr/>
            </a:pPr>
            <a:r>
              <a:rPr lang="en-US" altLang="zh-TW" sz="2800" b="1" smtClean="0">
                <a:solidFill>
                  <a:srgbClr val="043DDE"/>
                </a:solidFill>
                <a:effectLst>
                  <a:outerShdw blurRad="38100" dist="38100" dir="2700000" algn="tl">
                    <a:srgbClr val="C0C0C0"/>
                  </a:outerShdw>
                </a:effectLst>
                <a:latin typeface="標楷體" pitchFamily="65" charset="-120"/>
                <a:ea typeface="標楷體" pitchFamily="65" charset="-120"/>
                <a:sym typeface="Wingdings" pitchFamily="2" charset="2"/>
              </a:rPr>
              <a:t>Scenario Analysis</a:t>
            </a:r>
            <a:r>
              <a:rPr lang="en-US" altLang="zh-TW" sz="2800" smtClean="0">
                <a:latin typeface="標楷體" pitchFamily="65" charset="-120"/>
                <a:ea typeface="標楷體" pitchFamily="65" charset="-120"/>
                <a:sym typeface="Wingdings" pitchFamily="2" charset="2"/>
              </a:rPr>
              <a:t> </a:t>
            </a:r>
            <a:r>
              <a:rPr lang="zh-TW" altLang="en-US" sz="2800" b="1" smtClean="0">
                <a:effectLst>
                  <a:outerShdw blurRad="38100" dist="38100" dir="2700000" algn="tl">
                    <a:srgbClr val="C0C0C0"/>
                  </a:outerShdw>
                </a:effectLst>
                <a:latin typeface="標楷體" pitchFamily="65" charset="-120"/>
                <a:ea typeface="標楷體" pitchFamily="65" charset="-120"/>
                <a:sym typeface="Wingdings" pitchFamily="2" charset="2"/>
              </a:rPr>
              <a:t>情境分析</a:t>
            </a:r>
          </a:p>
          <a:p>
            <a:pPr marL="609600" indent="-609600">
              <a:lnSpc>
                <a:spcPct val="90000"/>
              </a:lnSpc>
              <a:spcBef>
                <a:spcPct val="30000"/>
              </a:spcBef>
              <a:buClr>
                <a:schemeClr val="tx1"/>
              </a:buClr>
              <a:buFont typeface="Wingdings" pitchFamily="2" charset="2"/>
              <a:buChar char="à"/>
              <a:defRPr/>
            </a:pPr>
            <a:r>
              <a:rPr lang="en-US" altLang="zh-TW" sz="2800" b="1" smtClean="0">
                <a:solidFill>
                  <a:srgbClr val="043DDE"/>
                </a:solidFill>
                <a:effectLst>
                  <a:outerShdw blurRad="38100" dist="38100" dir="2700000" algn="tl">
                    <a:srgbClr val="C0C0C0"/>
                  </a:outerShdw>
                </a:effectLst>
                <a:latin typeface="標楷體" pitchFamily="65" charset="-120"/>
                <a:ea typeface="標楷體" pitchFamily="65" charset="-120"/>
                <a:sym typeface="Wingdings" pitchFamily="2" charset="2"/>
              </a:rPr>
              <a:t>Policy</a:t>
            </a:r>
            <a:r>
              <a:rPr lang="en-US" altLang="zh-TW" sz="2800" smtClean="0">
                <a:latin typeface="標楷體" pitchFamily="65" charset="-120"/>
                <a:ea typeface="標楷體" pitchFamily="65" charset="-120"/>
                <a:sym typeface="Wingdings" pitchFamily="2" charset="2"/>
              </a:rPr>
              <a:t> </a:t>
            </a:r>
            <a:r>
              <a:rPr lang="zh-TW" altLang="en-US" sz="2800" b="1" smtClean="0">
                <a:effectLst>
                  <a:outerShdw blurRad="38100" dist="38100" dir="2700000" algn="tl">
                    <a:srgbClr val="C0C0C0"/>
                  </a:outerShdw>
                </a:effectLst>
                <a:latin typeface="標楷體" pitchFamily="65" charset="-120"/>
                <a:ea typeface="標楷體" pitchFamily="65" charset="-120"/>
                <a:sym typeface="Wingdings" pitchFamily="2" charset="2"/>
              </a:rPr>
              <a:t>政策</a:t>
            </a:r>
          </a:p>
          <a:p>
            <a:pPr marL="609600" indent="-609600">
              <a:lnSpc>
                <a:spcPct val="90000"/>
              </a:lnSpc>
              <a:spcBef>
                <a:spcPct val="30000"/>
              </a:spcBef>
              <a:buClr>
                <a:schemeClr val="tx1"/>
              </a:buClr>
              <a:buFont typeface="Wingdings" pitchFamily="2" charset="2"/>
              <a:buChar char="à"/>
              <a:defRPr/>
            </a:pPr>
            <a:r>
              <a:rPr lang="en-US" altLang="zh-TW" sz="2800" b="1" smtClean="0">
                <a:solidFill>
                  <a:srgbClr val="043DDE"/>
                </a:solidFill>
                <a:effectLst>
                  <a:outerShdw blurRad="38100" dist="38100" dir="2700000" algn="tl">
                    <a:srgbClr val="C0C0C0"/>
                  </a:outerShdw>
                </a:effectLst>
                <a:latin typeface="標楷體" pitchFamily="65" charset="-120"/>
                <a:ea typeface="標楷體" pitchFamily="65" charset="-120"/>
              </a:rPr>
              <a:t>Action Plan &amp; Budget Allocation</a:t>
            </a:r>
            <a:r>
              <a:rPr lang="en-US" altLang="zh-TW" sz="2800" smtClean="0">
                <a:latin typeface="標楷體" pitchFamily="65" charset="-120"/>
                <a:ea typeface="標楷體" pitchFamily="65" charset="-120"/>
              </a:rPr>
              <a:t> </a:t>
            </a:r>
          </a:p>
          <a:p>
            <a:pPr marL="609600" indent="-609600">
              <a:lnSpc>
                <a:spcPct val="90000"/>
              </a:lnSpc>
              <a:spcBef>
                <a:spcPct val="30000"/>
              </a:spcBef>
              <a:buClr>
                <a:schemeClr val="tx1"/>
              </a:buClr>
              <a:buFont typeface="Wingdings" pitchFamily="2" charset="2"/>
              <a:buNone/>
              <a:defRPr/>
            </a:pPr>
            <a:r>
              <a:rPr lang="en-US" altLang="zh-TW" sz="2800" smtClean="0">
                <a:latin typeface="標楷體" pitchFamily="65" charset="-120"/>
                <a:ea typeface="標楷體" pitchFamily="65" charset="-120"/>
              </a:rPr>
              <a:t>   </a:t>
            </a:r>
            <a:r>
              <a:rPr lang="zh-TW" altLang="en-US" sz="2800" b="1" smtClean="0">
                <a:effectLst>
                  <a:outerShdw blurRad="38100" dist="38100" dir="2700000" algn="tl">
                    <a:srgbClr val="C0C0C0"/>
                  </a:outerShdw>
                </a:effectLst>
                <a:latin typeface="標楷體" pitchFamily="65" charset="-120"/>
                <a:ea typeface="標楷體" pitchFamily="65" charset="-120"/>
              </a:rPr>
              <a:t>行動方案與預算分配</a:t>
            </a:r>
          </a:p>
        </p:txBody>
      </p:sp>
      <p:sp>
        <p:nvSpPr>
          <p:cNvPr id="221187" name="Rectangle 2"/>
          <p:cNvSpPr>
            <a:spLocks noChangeArrowheads="1"/>
          </p:cNvSpPr>
          <p:nvPr/>
        </p:nvSpPr>
        <p:spPr bwMode="auto">
          <a:xfrm>
            <a:off x="1763713" y="46038"/>
            <a:ext cx="56880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defRPr/>
            </a:pPr>
            <a:r>
              <a:rPr lang="zh-TW" altLang="zh-TW" sz="4000" b="1">
                <a:effectLst>
                  <a:outerShdw blurRad="38100" dist="38100" dir="2700000" algn="tl">
                    <a:srgbClr val="C0C0C0"/>
                  </a:outerShdw>
                </a:effectLst>
                <a:latin typeface="微軟正黑體" pitchFamily="34" charset="-120"/>
                <a:ea typeface="微軟正黑體" pitchFamily="34" charset="-120"/>
                <a:cs typeface="Arial Unicode MS" pitchFamily="34" charset="-120"/>
              </a:rPr>
              <a:t>國土規劃的理論和實踐 </a:t>
            </a:r>
            <a:endParaRPr lang="zh-TW" altLang="en-US" sz="4000" b="1">
              <a:effectLst>
                <a:outerShdw blurRad="38100" dist="38100" dir="2700000" algn="tl">
                  <a:srgbClr val="C0C0C0"/>
                </a:outerShdw>
              </a:effectLst>
              <a:latin typeface="微軟正黑體" pitchFamily="34" charset="-120"/>
              <a:ea typeface="微軟正黑體" pitchFamily="34" charset="-120"/>
              <a:cs typeface="Arial Unicode MS" pitchFamily="34" charset="-12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descr="C:\Documents and Settings\fiona0908\桌面\風險地圖\災害風險分佈(易淹水)鄉鎮0529.jpg"/>
          <p:cNvPicPr>
            <a:picLocks noChangeAspect="1" noChangeArrowheads="1"/>
          </p:cNvPicPr>
          <p:nvPr/>
        </p:nvPicPr>
        <p:blipFill>
          <a:blip r:embed="rId2" cstate="print">
            <a:extLst>
              <a:ext uri="{28A0092B-C50C-407E-A947-70E740481C1C}">
                <a14:useLocalDpi xmlns:a14="http://schemas.microsoft.com/office/drawing/2010/main" val="0"/>
              </a:ext>
            </a:extLst>
          </a:blip>
          <a:srcRect b="2573"/>
          <a:stretch>
            <a:fillRect/>
          </a:stretch>
        </p:blipFill>
        <p:spPr bwMode="auto">
          <a:xfrm>
            <a:off x="0" y="0"/>
            <a:ext cx="9109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3" descr="C:\Documents and Settings\fiona0908\桌面\Disaster Map [轉換].eps"/>
          <p:cNvPicPr>
            <a:picLocks noChangeAspect="1" noChangeArrowheads="1"/>
          </p:cNvPicPr>
          <p:nvPr/>
        </p:nvPicPr>
        <p:blipFill>
          <a:blip r:embed="rId3" cstate="print">
            <a:extLst>
              <a:ext uri="{28A0092B-C50C-407E-A947-70E740481C1C}">
                <a14:useLocalDpi xmlns:a14="http://schemas.microsoft.com/office/drawing/2010/main" val="0"/>
              </a:ext>
            </a:extLst>
          </a:blip>
          <a:srcRect l="20689" t="26270" r="28735" b="18651"/>
          <a:stretch>
            <a:fillRect/>
          </a:stretch>
        </p:blipFill>
        <p:spPr bwMode="auto">
          <a:xfrm>
            <a:off x="60325" y="587375"/>
            <a:ext cx="11430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p:cNvSpPr/>
          <p:nvPr/>
        </p:nvSpPr>
        <p:spPr>
          <a:xfrm>
            <a:off x="631825" y="642938"/>
            <a:ext cx="571500" cy="50006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rgbClr val="FFFFFF"/>
              </a:solidFill>
            </a:endParaRPr>
          </a:p>
        </p:txBody>
      </p:sp>
      <p:sp>
        <p:nvSpPr>
          <p:cNvPr id="64517" name="投影片編號版面配置區 10"/>
          <p:cNvSpPr txBox="1">
            <a:spLocks noGrp="1"/>
          </p:cNvSpPr>
          <p:nvPr/>
        </p:nvSpPr>
        <p:spPr bwMode="auto">
          <a:xfrm>
            <a:off x="8647113" y="6408738"/>
            <a:ext cx="3667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38DA71B4-0732-4941-AE50-B99714ACBA6E}" type="slidenum">
              <a:rPr kumimoji="0" lang="zh-TW" altLang="en-US" sz="1000" smtClean="0">
                <a:solidFill>
                  <a:srgbClr val="000000"/>
                </a:solidFill>
                <a:latin typeface="Lucida Sans Unicode" pitchFamily="34" charset="0"/>
                <a:ea typeface="微軟正黑體" pitchFamily="34" charset="-120"/>
              </a:rPr>
              <a:pPr algn="r" eaLnBrk="1" hangingPunct="1"/>
              <a:t>47</a:t>
            </a:fld>
            <a:endParaRPr kumimoji="0" lang="en-US" altLang="zh-TW" sz="1000" smtClean="0">
              <a:solidFill>
                <a:srgbClr val="000000"/>
              </a:solidFill>
              <a:latin typeface="Lucida Sans Unicode" pitchFamily="34" charset="0"/>
              <a:ea typeface="微軟正黑體" pitchFamily="34" charset="-120"/>
            </a:endParaRPr>
          </a:p>
        </p:txBody>
      </p:sp>
      <p:sp>
        <p:nvSpPr>
          <p:cNvPr id="64518" name="文字方塊 2"/>
          <p:cNvSpPr txBox="1">
            <a:spLocks noChangeArrowheads="1"/>
          </p:cNvSpPr>
          <p:nvPr/>
        </p:nvSpPr>
        <p:spPr bwMode="auto">
          <a:xfrm>
            <a:off x="34925" y="87313"/>
            <a:ext cx="4248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buFont typeface="+mj-ea"/>
              <a:buNone/>
            </a:pPr>
            <a:r>
              <a:rPr lang="zh-TW" altLang="en-US" sz="3200" b="1" smtClean="0">
                <a:solidFill>
                  <a:srgbClr val="000000"/>
                </a:solidFill>
                <a:latin typeface="Times New Roman" pitchFamily="18" charset="0"/>
                <a:ea typeface="Arial Unicode MS" pitchFamily="34" charset="-120"/>
                <a:cs typeface="Arial Unicode MS" pitchFamily="34" charset="-120"/>
              </a:rPr>
              <a:t>大台北易淹水風險地圖</a:t>
            </a:r>
          </a:p>
        </p:txBody>
      </p:sp>
      <p:sp>
        <p:nvSpPr>
          <p:cNvPr id="64519" name="Text Box 7"/>
          <p:cNvSpPr txBox="1">
            <a:spLocks noChangeArrowheads="1"/>
          </p:cNvSpPr>
          <p:nvPr/>
        </p:nvSpPr>
        <p:spPr bwMode="auto">
          <a:xfrm>
            <a:off x="1476375" y="655638"/>
            <a:ext cx="25193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sz="2000" b="1" smtClean="0">
                <a:solidFill>
                  <a:srgbClr val="000000"/>
                </a:solidFill>
                <a:latin typeface="微軟正黑體" pitchFamily="34" charset="-120"/>
                <a:ea typeface="微軟正黑體" pitchFamily="34" charset="-120"/>
              </a:rPr>
              <a:t>(</a:t>
            </a:r>
            <a:r>
              <a:rPr lang="zh-TW" altLang="en-US" sz="2000" b="1" smtClean="0">
                <a:solidFill>
                  <a:srgbClr val="000000"/>
                </a:solidFill>
                <a:latin typeface="微軟正黑體" pitchFamily="34" charset="-120"/>
                <a:ea typeface="微軟正黑體" pitchFamily="34" charset="-120"/>
              </a:rPr>
              <a:t>考量人口分布因子</a:t>
            </a:r>
            <a:r>
              <a:rPr lang="en-US" altLang="zh-TW" sz="2000" b="1" smtClean="0">
                <a:solidFill>
                  <a:srgbClr val="000000"/>
                </a:solidFill>
                <a:latin typeface="微軟正黑體" pitchFamily="34" charset="-120"/>
                <a:ea typeface="微軟正黑體" pitchFamily="34" charset="-120"/>
              </a:rPr>
              <a:t>)</a:t>
            </a:r>
          </a:p>
        </p:txBody>
      </p:sp>
    </p:spTree>
    <p:extLst>
      <p:ext uri="{BB962C8B-B14F-4D97-AF65-F5344CB8AC3E}">
        <p14:creationId xmlns:p14="http://schemas.microsoft.com/office/powerpoint/2010/main" val="23702618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Documents and Settings\fiona0908\桌面\風險地圖\災害風險分佈(坡地災害)鄉鎮0529.jpg"/>
          <p:cNvPicPr>
            <a:picLocks noChangeAspect="1" noChangeArrowheads="1"/>
          </p:cNvPicPr>
          <p:nvPr/>
        </p:nvPicPr>
        <p:blipFill>
          <a:blip r:embed="rId2" cstate="print">
            <a:extLst>
              <a:ext uri="{28A0092B-C50C-407E-A947-70E740481C1C}">
                <a14:useLocalDpi xmlns:a14="http://schemas.microsoft.com/office/drawing/2010/main" val="0"/>
              </a:ext>
            </a:extLst>
          </a:blip>
          <a:srcRect b="2512"/>
          <a:stretch>
            <a:fillRect/>
          </a:stretch>
        </p:blipFill>
        <p:spPr bwMode="auto">
          <a:xfrm>
            <a:off x="0" y="0"/>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3" descr="C:\Documents and Settings\fiona0908\桌面\Disaster Map [轉換].eps"/>
          <p:cNvPicPr>
            <a:picLocks noChangeAspect="1" noChangeArrowheads="1"/>
          </p:cNvPicPr>
          <p:nvPr/>
        </p:nvPicPr>
        <p:blipFill>
          <a:blip r:embed="rId3" cstate="print">
            <a:extLst>
              <a:ext uri="{28A0092B-C50C-407E-A947-70E740481C1C}">
                <a14:useLocalDpi xmlns:a14="http://schemas.microsoft.com/office/drawing/2010/main" val="0"/>
              </a:ext>
            </a:extLst>
          </a:blip>
          <a:srcRect l="20689" t="26270" r="28735" b="18651"/>
          <a:stretch>
            <a:fillRect/>
          </a:stretch>
        </p:blipFill>
        <p:spPr bwMode="auto">
          <a:xfrm>
            <a:off x="60325" y="571500"/>
            <a:ext cx="11430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p:cNvSpPr/>
          <p:nvPr/>
        </p:nvSpPr>
        <p:spPr>
          <a:xfrm>
            <a:off x="631825" y="642938"/>
            <a:ext cx="571500" cy="50006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rgbClr val="FFFFFF"/>
              </a:solidFill>
            </a:endParaRPr>
          </a:p>
        </p:txBody>
      </p:sp>
      <p:sp>
        <p:nvSpPr>
          <p:cNvPr id="65541" name="投影片編號版面配置區 10"/>
          <p:cNvSpPr txBox="1">
            <a:spLocks noGrp="1"/>
          </p:cNvSpPr>
          <p:nvPr/>
        </p:nvSpPr>
        <p:spPr bwMode="auto">
          <a:xfrm>
            <a:off x="8647113" y="6408738"/>
            <a:ext cx="3667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62ECAAD5-381D-48FA-ABEC-32FA9534D7CF}" type="slidenum">
              <a:rPr kumimoji="0" lang="zh-TW" altLang="en-US" sz="1000" smtClean="0">
                <a:solidFill>
                  <a:srgbClr val="000000"/>
                </a:solidFill>
                <a:latin typeface="Lucida Sans Unicode" pitchFamily="34" charset="0"/>
                <a:ea typeface="微軟正黑體" pitchFamily="34" charset="-120"/>
              </a:rPr>
              <a:pPr algn="r" eaLnBrk="1" hangingPunct="1"/>
              <a:t>48</a:t>
            </a:fld>
            <a:endParaRPr kumimoji="0" lang="en-US" altLang="zh-TW" sz="1000" smtClean="0">
              <a:solidFill>
                <a:srgbClr val="000000"/>
              </a:solidFill>
              <a:latin typeface="Lucida Sans Unicode" pitchFamily="34" charset="0"/>
              <a:ea typeface="微軟正黑體" pitchFamily="34" charset="-120"/>
            </a:endParaRPr>
          </a:p>
        </p:txBody>
      </p:sp>
      <p:sp>
        <p:nvSpPr>
          <p:cNvPr id="65542" name="文字方塊 2"/>
          <p:cNvSpPr txBox="1">
            <a:spLocks noChangeArrowheads="1"/>
          </p:cNvSpPr>
          <p:nvPr/>
        </p:nvSpPr>
        <p:spPr bwMode="auto">
          <a:xfrm>
            <a:off x="323850" y="87313"/>
            <a:ext cx="3816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buFont typeface="+mj-ea"/>
              <a:buNone/>
            </a:pPr>
            <a:r>
              <a:rPr lang="zh-TW" altLang="en-US" sz="3200" b="1" smtClean="0">
                <a:solidFill>
                  <a:srgbClr val="000000"/>
                </a:solidFill>
                <a:latin typeface="Times New Roman" pitchFamily="18" charset="0"/>
                <a:ea typeface="Arial Unicode MS" pitchFamily="34" charset="-120"/>
                <a:cs typeface="Arial Unicode MS" pitchFamily="34" charset="-120"/>
              </a:rPr>
              <a:t>坡地災害風險地圖</a:t>
            </a:r>
          </a:p>
        </p:txBody>
      </p:sp>
      <p:sp>
        <p:nvSpPr>
          <p:cNvPr id="65543" name="Text Box 7"/>
          <p:cNvSpPr txBox="1">
            <a:spLocks noChangeArrowheads="1"/>
          </p:cNvSpPr>
          <p:nvPr/>
        </p:nvSpPr>
        <p:spPr bwMode="auto">
          <a:xfrm>
            <a:off x="1331913" y="655638"/>
            <a:ext cx="25193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sz="2000" b="1" smtClean="0">
                <a:solidFill>
                  <a:srgbClr val="000000"/>
                </a:solidFill>
                <a:latin typeface="微軟正黑體" pitchFamily="34" charset="-120"/>
                <a:ea typeface="微軟正黑體" pitchFamily="34" charset="-120"/>
              </a:rPr>
              <a:t>(</a:t>
            </a:r>
            <a:r>
              <a:rPr lang="zh-TW" altLang="en-US" sz="2000" b="1" smtClean="0">
                <a:solidFill>
                  <a:srgbClr val="000000"/>
                </a:solidFill>
                <a:latin typeface="微軟正黑體" pitchFamily="34" charset="-120"/>
                <a:ea typeface="微軟正黑體" pitchFamily="34" charset="-120"/>
              </a:rPr>
              <a:t>考量人口分布因子</a:t>
            </a:r>
            <a:r>
              <a:rPr lang="en-US" altLang="zh-TW" sz="2000" b="1" smtClean="0">
                <a:solidFill>
                  <a:srgbClr val="000000"/>
                </a:solidFill>
                <a:latin typeface="微軟正黑體" pitchFamily="34" charset="-120"/>
                <a:ea typeface="微軟正黑體" pitchFamily="34" charset="-120"/>
              </a:rPr>
              <a:t>)</a:t>
            </a:r>
          </a:p>
        </p:txBody>
      </p:sp>
    </p:spTree>
    <p:extLst>
      <p:ext uri="{BB962C8B-B14F-4D97-AF65-F5344CB8AC3E}">
        <p14:creationId xmlns:p14="http://schemas.microsoft.com/office/powerpoint/2010/main" val="54436101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C:\Documents and Settings\fiona0908\桌面\風險地圖\災害風險分佈(土石流)鄉鎮0529.jpg"/>
          <p:cNvPicPr>
            <a:picLocks noChangeAspect="1" noChangeArrowheads="1"/>
          </p:cNvPicPr>
          <p:nvPr/>
        </p:nvPicPr>
        <p:blipFill>
          <a:blip r:embed="rId2" cstate="print">
            <a:extLst>
              <a:ext uri="{28A0092B-C50C-407E-A947-70E740481C1C}">
                <a14:useLocalDpi xmlns:a14="http://schemas.microsoft.com/office/drawing/2010/main" val="0"/>
              </a:ext>
            </a:extLst>
          </a:blip>
          <a:srcRect b="2573"/>
          <a:stretch>
            <a:fillRect/>
          </a:stretch>
        </p:blipFill>
        <p:spPr bwMode="auto">
          <a:xfrm>
            <a:off x="0" y="0"/>
            <a:ext cx="9109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3" descr="C:\Documents and Settings\fiona0908\桌面\Disaster Map [轉換].eps"/>
          <p:cNvPicPr>
            <a:picLocks noChangeAspect="1" noChangeArrowheads="1"/>
          </p:cNvPicPr>
          <p:nvPr/>
        </p:nvPicPr>
        <p:blipFill>
          <a:blip r:embed="rId3" cstate="print">
            <a:extLst>
              <a:ext uri="{28A0092B-C50C-407E-A947-70E740481C1C}">
                <a14:useLocalDpi xmlns:a14="http://schemas.microsoft.com/office/drawing/2010/main" val="0"/>
              </a:ext>
            </a:extLst>
          </a:blip>
          <a:srcRect l="20689" t="26270" r="28735" b="18651"/>
          <a:stretch>
            <a:fillRect/>
          </a:stretch>
        </p:blipFill>
        <p:spPr bwMode="auto">
          <a:xfrm>
            <a:off x="60325" y="571500"/>
            <a:ext cx="11430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p:cNvSpPr/>
          <p:nvPr/>
        </p:nvSpPr>
        <p:spPr>
          <a:xfrm>
            <a:off x="631825" y="642938"/>
            <a:ext cx="571500" cy="50006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rgbClr val="FFFFFF"/>
              </a:solidFill>
            </a:endParaRPr>
          </a:p>
        </p:txBody>
      </p:sp>
      <p:sp>
        <p:nvSpPr>
          <p:cNvPr id="66565" name="投影片編號版面配置區 10"/>
          <p:cNvSpPr txBox="1">
            <a:spLocks noGrp="1"/>
          </p:cNvSpPr>
          <p:nvPr/>
        </p:nvSpPr>
        <p:spPr bwMode="auto">
          <a:xfrm>
            <a:off x="8647113" y="6408738"/>
            <a:ext cx="3667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E70E8972-8F79-4705-96B5-556212A09B95}" type="slidenum">
              <a:rPr kumimoji="0" lang="zh-TW" altLang="en-US" sz="1000" smtClean="0">
                <a:solidFill>
                  <a:srgbClr val="000000"/>
                </a:solidFill>
                <a:latin typeface="Lucida Sans Unicode" pitchFamily="34" charset="0"/>
                <a:ea typeface="微軟正黑體" pitchFamily="34" charset="-120"/>
              </a:rPr>
              <a:pPr algn="r" eaLnBrk="1" hangingPunct="1"/>
              <a:t>49</a:t>
            </a:fld>
            <a:endParaRPr kumimoji="0" lang="en-US" altLang="zh-TW" sz="1000" smtClean="0">
              <a:solidFill>
                <a:srgbClr val="000000"/>
              </a:solidFill>
              <a:latin typeface="Lucida Sans Unicode" pitchFamily="34" charset="0"/>
              <a:ea typeface="微軟正黑體" pitchFamily="34" charset="-120"/>
            </a:endParaRPr>
          </a:p>
        </p:txBody>
      </p:sp>
      <p:sp>
        <p:nvSpPr>
          <p:cNvPr id="66566" name="文字方塊 2"/>
          <p:cNvSpPr txBox="1">
            <a:spLocks noChangeArrowheads="1"/>
          </p:cNvSpPr>
          <p:nvPr/>
        </p:nvSpPr>
        <p:spPr bwMode="auto">
          <a:xfrm>
            <a:off x="323850" y="87313"/>
            <a:ext cx="3095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buFont typeface="+mj-ea"/>
              <a:buNone/>
            </a:pPr>
            <a:r>
              <a:rPr lang="zh-TW" altLang="en-US" sz="3200" b="1" smtClean="0">
                <a:solidFill>
                  <a:srgbClr val="000000"/>
                </a:solidFill>
                <a:latin typeface="Times New Roman" pitchFamily="18" charset="0"/>
                <a:ea typeface="Arial Unicode MS" pitchFamily="34" charset="-120"/>
                <a:cs typeface="Arial Unicode MS" pitchFamily="34" charset="-120"/>
              </a:rPr>
              <a:t>土石流風險地圖</a:t>
            </a:r>
          </a:p>
        </p:txBody>
      </p:sp>
      <p:sp>
        <p:nvSpPr>
          <p:cNvPr id="66567" name="Text Box 7"/>
          <p:cNvSpPr txBox="1">
            <a:spLocks noChangeArrowheads="1"/>
          </p:cNvSpPr>
          <p:nvPr/>
        </p:nvSpPr>
        <p:spPr bwMode="auto">
          <a:xfrm>
            <a:off x="1260475" y="655638"/>
            <a:ext cx="25193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sz="2000" b="1" smtClean="0">
                <a:solidFill>
                  <a:srgbClr val="000000"/>
                </a:solidFill>
                <a:latin typeface="微軟正黑體" pitchFamily="34" charset="-120"/>
                <a:ea typeface="微軟正黑體" pitchFamily="34" charset="-120"/>
              </a:rPr>
              <a:t>(</a:t>
            </a:r>
            <a:r>
              <a:rPr lang="zh-TW" altLang="en-US" sz="2000" b="1" smtClean="0">
                <a:solidFill>
                  <a:srgbClr val="000000"/>
                </a:solidFill>
                <a:latin typeface="微軟正黑體" pitchFamily="34" charset="-120"/>
                <a:ea typeface="微軟正黑體" pitchFamily="34" charset="-120"/>
              </a:rPr>
              <a:t>考量人口分布因子</a:t>
            </a:r>
            <a:r>
              <a:rPr lang="en-US" altLang="zh-TW" sz="2000" b="1" smtClean="0">
                <a:solidFill>
                  <a:srgbClr val="000000"/>
                </a:solidFill>
                <a:latin typeface="微軟正黑體" pitchFamily="34" charset="-120"/>
                <a:ea typeface="微軟正黑體" pitchFamily="34" charset="-120"/>
              </a:rPr>
              <a:t>)</a:t>
            </a:r>
          </a:p>
        </p:txBody>
      </p:sp>
    </p:spTree>
    <p:extLst>
      <p:ext uri="{BB962C8B-B14F-4D97-AF65-F5344CB8AC3E}">
        <p14:creationId xmlns:p14="http://schemas.microsoft.com/office/powerpoint/2010/main" val="22377531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Apple LiGothic Medium"/>
                <a:ea typeface="Apple LiGothic Medium"/>
                <a:cs typeface="Apple LiGothic Medium"/>
              </a:rPr>
              <a:t>解決問題的開始：聰明政府</a:t>
            </a:r>
          </a:p>
        </p:txBody>
      </p:sp>
      <p:pic>
        <p:nvPicPr>
          <p:cNvPr id="4" name="圖片 3" descr="technology-2082642_128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25144"/>
            <a:ext cx="9144000" cy="2132856"/>
          </a:xfrm>
          <a:prstGeom prst="rect">
            <a:avLst/>
          </a:prstGeom>
        </p:spPr>
      </p:pic>
      <p:sp>
        <p:nvSpPr>
          <p:cNvPr id="6" name="內容版面配置區 2"/>
          <p:cNvSpPr>
            <a:spLocks noGrp="1"/>
          </p:cNvSpPr>
          <p:nvPr>
            <p:ph idx="1"/>
          </p:nvPr>
        </p:nvSpPr>
        <p:spPr>
          <a:xfrm>
            <a:off x="457200" y="1600201"/>
            <a:ext cx="8507288" cy="3412976"/>
          </a:xfrm>
        </p:spPr>
        <p:txBody>
          <a:bodyPr/>
          <a:lstStyle/>
          <a:p>
            <a:r>
              <a:rPr lang="zh-TW" altLang="en-US" dirty="0" smtClean="0"/>
              <a:t>台灣曾有有能政府，現在沒有，但必須有。</a:t>
            </a:r>
            <a:endParaRPr lang="en-US" altLang="zh-TW" dirty="0" smtClean="0"/>
          </a:p>
          <a:p>
            <a:r>
              <a:rPr kumimoji="1" lang="zh-TW" altLang="en-US" dirty="0" smtClean="0"/>
              <a:t>政府不是解方提供者，常常自己就是問題</a:t>
            </a:r>
            <a:endParaRPr kumimoji="1" lang="en-US" altLang="zh-TW" dirty="0" smtClean="0"/>
          </a:p>
          <a:p>
            <a:r>
              <a:rPr lang="zh-TW" altLang="en-US" dirty="0" smtClean="0"/>
              <a:t>政治混亂，日本政府仍是社會前進的動力</a:t>
            </a:r>
            <a:endParaRPr lang="en-US" altLang="zh-TW" dirty="0" smtClean="0"/>
          </a:p>
          <a:p>
            <a:pPr marL="0" indent="0">
              <a:buNone/>
            </a:pPr>
            <a:endParaRPr lang="en-US" altLang="zh-TW" dirty="0" smtClean="0"/>
          </a:p>
          <a:p>
            <a:pPr marL="0" indent="0">
              <a:buNone/>
            </a:pPr>
            <a:r>
              <a:rPr kumimoji="1" lang="zh-TW" altLang="en-US" sz="4000" dirty="0" smtClean="0">
                <a:solidFill>
                  <a:srgbClr val="FF0000"/>
                </a:solidFill>
                <a:latin typeface="Apple LiGothic Medium"/>
                <a:ea typeface="Apple LiGothic Medium"/>
                <a:cs typeface="Apple LiGothic Medium"/>
              </a:rPr>
              <a:t>台灣不用偉大，</a:t>
            </a:r>
            <a:r>
              <a:rPr lang="zh-TW" altLang="en-US" sz="4000" dirty="0" smtClean="0">
                <a:solidFill>
                  <a:srgbClr val="FF0000"/>
                </a:solidFill>
                <a:latin typeface="Apple LiGothic Medium"/>
                <a:ea typeface="Apple LiGothic Medium"/>
                <a:cs typeface="Apple LiGothic Medium"/>
              </a:rPr>
              <a:t>政府</a:t>
            </a:r>
            <a:r>
              <a:rPr kumimoji="1" lang="zh-TW" altLang="en-US" sz="4000" dirty="0" smtClean="0">
                <a:solidFill>
                  <a:srgbClr val="FF0000"/>
                </a:solidFill>
                <a:latin typeface="Apple LiGothic Medium"/>
                <a:ea typeface="Apple LiGothic Medium"/>
                <a:cs typeface="Apple LiGothic Medium"/>
              </a:rPr>
              <a:t>再次聰明就好</a:t>
            </a:r>
            <a:endParaRPr kumimoji="1" lang="en-US" altLang="zh-TW" sz="4000" dirty="0" smtClean="0">
              <a:solidFill>
                <a:srgbClr val="FF0000"/>
              </a:solidFill>
              <a:latin typeface="Apple LiGothic Medium"/>
              <a:ea typeface="Apple LiGothic Medium"/>
              <a:cs typeface="Apple LiGothic Medium"/>
            </a:endParaRPr>
          </a:p>
          <a:p>
            <a:pPr marL="0" indent="0">
              <a:buNone/>
            </a:pPr>
            <a:r>
              <a:rPr kumimoji="1" lang="en-US" altLang="zh-TW" dirty="0" smtClean="0"/>
              <a:t> </a:t>
            </a:r>
            <a:endParaRPr kumimoji="1" lang="zh-TW" altLang="en-US" dirty="0"/>
          </a:p>
        </p:txBody>
      </p:sp>
    </p:spTree>
    <p:extLst>
      <p:ext uri="{BB962C8B-B14F-4D97-AF65-F5344CB8AC3E}">
        <p14:creationId xmlns:p14="http://schemas.microsoft.com/office/powerpoint/2010/main" val="10977738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67586" name="Group 3"/>
          <p:cNvGrpSpPr>
            <a:grpSpLocks/>
          </p:cNvGrpSpPr>
          <p:nvPr/>
        </p:nvGrpSpPr>
        <p:grpSpPr bwMode="auto">
          <a:xfrm>
            <a:off x="0" y="0"/>
            <a:ext cx="9144000" cy="6858000"/>
            <a:chOff x="0" y="0"/>
            <a:chExt cx="5760" cy="4320"/>
          </a:xfrm>
        </p:grpSpPr>
        <p:pic>
          <p:nvPicPr>
            <p:cNvPr id="67619" name="圖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7620" name="Text Box 5"/>
            <p:cNvSpPr txBox="1">
              <a:spLocks noChangeArrowheads="1"/>
            </p:cNvSpPr>
            <p:nvPr/>
          </p:nvSpPr>
          <p:spPr bwMode="auto">
            <a:xfrm>
              <a:off x="4971" y="3086"/>
              <a:ext cx="77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zh-TW" altLang="en-US" b="1" smtClean="0">
                  <a:solidFill>
                    <a:srgbClr val="292929"/>
                  </a:solidFill>
                  <a:ea typeface="標楷體" pitchFamily="65" charset="-120"/>
                </a:rPr>
                <a:t>影響範圍</a:t>
              </a:r>
            </a:p>
          </p:txBody>
        </p:sp>
      </p:grpSp>
      <p:sp>
        <p:nvSpPr>
          <p:cNvPr id="67587" name="投影片編號版面配置區 1"/>
          <p:cNvSpPr txBox="1">
            <a:spLocks noGrp="1"/>
          </p:cNvSpPr>
          <p:nvPr/>
        </p:nvSpPr>
        <p:spPr bwMode="auto">
          <a:xfrm>
            <a:off x="8647113" y="6437313"/>
            <a:ext cx="3667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6C23A1DE-0983-4139-A1CF-A62353267FEA}" type="slidenum">
              <a:rPr kumimoji="0" lang="zh-TW" altLang="en-US" sz="1000" smtClean="0">
                <a:solidFill>
                  <a:srgbClr val="000000"/>
                </a:solidFill>
                <a:ea typeface="標楷體" pitchFamily="65" charset="-120"/>
              </a:rPr>
              <a:pPr algn="r" eaLnBrk="1" hangingPunct="1"/>
              <a:t>50</a:t>
            </a:fld>
            <a:endParaRPr kumimoji="0" lang="en-US" altLang="zh-TW" sz="1000" smtClean="0">
              <a:solidFill>
                <a:srgbClr val="000000"/>
              </a:solidFill>
              <a:ea typeface="標楷體" pitchFamily="65" charset="-120"/>
            </a:endParaRPr>
          </a:p>
        </p:txBody>
      </p:sp>
      <p:graphicFrame>
        <p:nvGraphicFramePr>
          <p:cNvPr id="126987" name="Group 11"/>
          <p:cNvGraphicFramePr>
            <a:graphicFrameLocks noGrp="1"/>
          </p:cNvGraphicFramePr>
          <p:nvPr/>
        </p:nvGraphicFramePr>
        <p:xfrm>
          <a:off x="6084888" y="5259388"/>
          <a:ext cx="3059112" cy="1584326"/>
        </p:xfrm>
        <a:graphic>
          <a:graphicData uri="http://schemas.openxmlformats.org/drawingml/2006/table">
            <a:tbl>
              <a:tblPr/>
              <a:tblGrid>
                <a:gridCol w="1762125">
                  <a:extLst>
                    <a:ext uri="{9D8B030D-6E8A-4147-A177-3AD203B41FA5}">
                      <a16:colId xmlns:a16="http://schemas.microsoft.com/office/drawing/2014/main" val="20000"/>
                    </a:ext>
                  </a:extLst>
                </a:gridCol>
                <a:gridCol w="1296987">
                  <a:extLst>
                    <a:ext uri="{9D8B030D-6E8A-4147-A177-3AD203B41FA5}">
                      <a16:colId xmlns:a16="http://schemas.microsoft.com/office/drawing/2014/main" val="20001"/>
                    </a:ext>
                  </a:extLst>
                </a:gridCol>
              </a:tblGrid>
              <a:tr h="230110">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zh-TW" altLang="en-US" sz="1400" b="1" i="0" u="none" strike="noStrike" cap="none" normalizeH="0" baseline="0" dirty="0" smtClean="0">
                          <a:ln>
                            <a:noFill/>
                          </a:ln>
                          <a:solidFill>
                            <a:srgbClr val="FFFFFF"/>
                          </a:solidFill>
                          <a:effectLst/>
                          <a:latin typeface="Arial" charset="0"/>
                          <a:ea typeface="標楷體" pitchFamily="65" charset="-120"/>
                        </a:rPr>
                        <a:t>項目</a:t>
                      </a:r>
                      <a:r>
                        <a:rPr kumimoji="1" lang="en-US" altLang="zh-TW" sz="1400" b="1" i="0" u="none" strike="noStrike" cap="none" normalizeH="0" baseline="0" dirty="0" smtClean="0">
                          <a:ln>
                            <a:noFill/>
                          </a:ln>
                          <a:solidFill>
                            <a:srgbClr val="FFFFFF"/>
                          </a:solidFill>
                          <a:effectLst/>
                          <a:latin typeface="Arial" charset="0"/>
                          <a:ea typeface="標楷體" pitchFamily="65" charset="-120"/>
                        </a:rPr>
                        <a:t>(</a:t>
                      </a:r>
                      <a:r>
                        <a:rPr kumimoji="1" lang="zh-TW" altLang="en-US" sz="1400" b="1" i="0" u="none" strike="noStrike" cap="none" normalizeH="0" baseline="0" dirty="0" smtClean="0">
                          <a:ln>
                            <a:noFill/>
                          </a:ln>
                          <a:solidFill>
                            <a:srgbClr val="FFFFFF"/>
                          </a:solidFill>
                          <a:effectLst/>
                          <a:latin typeface="Arial" charset="0"/>
                          <a:ea typeface="標楷體" pitchFamily="65" charset="-120"/>
                        </a:rPr>
                        <a:t>單位</a:t>
                      </a:r>
                      <a:r>
                        <a:rPr kumimoji="1" lang="en-US" altLang="zh-TW" sz="1400" b="1" i="0" u="none" strike="noStrike" cap="none" normalizeH="0" baseline="0" dirty="0" smtClean="0">
                          <a:ln>
                            <a:noFill/>
                          </a:ln>
                          <a:solidFill>
                            <a:srgbClr val="FFFFFF"/>
                          </a:solidFill>
                          <a:effectLst/>
                          <a:latin typeface="Arial" charset="0"/>
                          <a:ea typeface="標楷體" pitchFamily="65" charset="-120"/>
                        </a:rPr>
                        <a:t>)</a:t>
                      </a:r>
                    </a:p>
                  </a:txBody>
                  <a:tcPr marL="9525" marR="9525" marT="952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zh-TW" altLang="en-US" sz="1400" b="1" i="0" u="none" strike="noStrike" cap="none" normalizeH="0" baseline="0" smtClean="0">
                          <a:ln>
                            <a:noFill/>
                          </a:ln>
                          <a:solidFill>
                            <a:srgbClr val="FFFFFF"/>
                          </a:solidFill>
                          <a:effectLst/>
                          <a:latin typeface="Arial" charset="0"/>
                          <a:ea typeface="標楷體" pitchFamily="65" charset="-120"/>
                        </a:rPr>
                        <a:t>數量</a:t>
                      </a:r>
                    </a:p>
                  </a:txBody>
                  <a:tcPr marL="9525" marR="9525" marT="952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22881">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zh-TW" altLang="en-US" sz="1400" b="0" i="0" u="none" strike="noStrike" cap="none" normalizeH="0" baseline="0" smtClean="0">
                          <a:ln>
                            <a:noFill/>
                          </a:ln>
                          <a:solidFill>
                            <a:srgbClr val="000000"/>
                          </a:solidFill>
                          <a:effectLst/>
                          <a:latin typeface="Arial" charset="0"/>
                          <a:ea typeface="標楷體" pitchFamily="65" charset="-120"/>
                        </a:rPr>
                        <a:t>面積</a:t>
                      </a:r>
                      <a:r>
                        <a:rPr kumimoji="1" lang="en-US" altLang="zh-TW" sz="1400" b="0" i="0" u="none" strike="noStrike" cap="none" normalizeH="0" baseline="0" smtClean="0">
                          <a:ln>
                            <a:noFill/>
                          </a:ln>
                          <a:solidFill>
                            <a:srgbClr val="000000"/>
                          </a:solidFill>
                          <a:effectLst/>
                          <a:latin typeface="Arial" charset="0"/>
                          <a:ea typeface="標楷體" pitchFamily="65" charset="-120"/>
                        </a:rPr>
                        <a:t>(km</a:t>
                      </a:r>
                      <a:r>
                        <a:rPr kumimoji="1" lang="en-US" altLang="zh-TW" sz="1400" b="0" i="0" u="none" strike="noStrike" cap="none" normalizeH="0" baseline="30000" smtClean="0">
                          <a:ln>
                            <a:noFill/>
                          </a:ln>
                          <a:solidFill>
                            <a:srgbClr val="000000"/>
                          </a:solidFill>
                          <a:effectLst/>
                          <a:latin typeface="Arial" charset="0"/>
                          <a:ea typeface="標楷體" pitchFamily="65" charset="-120"/>
                        </a:rPr>
                        <a:t>2</a:t>
                      </a:r>
                      <a:r>
                        <a:rPr kumimoji="1" lang="en-US" altLang="zh-TW" sz="1400" b="0" i="0" u="none" strike="noStrike" cap="none" normalizeH="0" baseline="0" smtClean="0">
                          <a:ln>
                            <a:noFill/>
                          </a:ln>
                          <a:solidFill>
                            <a:srgbClr val="000000"/>
                          </a:solidFill>
                          <a:effectLst/>
                          <a:latin typeface="Arial" charset="0"/>
                          <a:ea typeface="標楷體" pitchFamily="65" charset="-120"/>
                        </a:rPr>
                        <a:t>)</a:t>
                      </a:r>
                    </a:p>
                  </a:txBody>
                  <a:tcPr marL="9525" marR="9525" marT="952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0D0CF"/>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en-US" altLang="zh-TW" sz="1400" b="0" i="0" u="none" strike="noStrike" cap="none" normalizeH="0" baseline="0" smtClean="0">
                          <a:ln>
                            <a:noFill/>
                          </a:ln>
                          <a:solidFill>
                            <a:srgbClr val="000000"/>
                          </a:solidFill>
                          <a:effectLst/>
                          <a:latin typeface="Arial" charset="0"/>
                          <a:ea typeface="標楷體" pitchFamily="65" charset="-120"/>
                        </a:rPr>
                        <a:t>1,941.13</a:t>
                      </a:r>
                    </a:p>
                  </a:txBody>
                  <a:tcPr marL="9525" marR="9525" marT="952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0D0CF"/>
                    </a:solidFill>
                  </a:tcPr>
                </a:tc>
                <a:extLst>
                  <a:ext uri="{0D108BD9-81ED-4DB2-BD59-A6C34878D82A}">
                    <a16:rowId xmlns:a16="http://schemas.microsoft.com/office/drawing/2014/main" val="10001"/>
                  </a:ext>
                </a:extLst>
              </a:tr>
              <a:tr h="223763">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zh-TW" altLang="en-US" sz="1400" b="0" i="0" u="none" strike="noStrike" cap="none" normalizeH="0" baseline="0" smtClean="0">
                          <a:ln>
                            <a:noFill/>
                          </a:ln>
                          <a:solidFill>
                            <a:srgbClr val="000000"/>
                          </a:solidFill>
                          <a:effectLst/>
                          <a:latin typeface="Arial" charset="0"/>
                          <a:ea typeface="標楷體" pitchFamily="65" charset="-120"/>
                        </a:rPr>
                        <a:t>村里數</a:t>
                      </a:r>
                      <a:r>
                        <a:rPr kumimoji="1" lang="en-US" altLang="zh-TW" sz="1400" b="0" i="0" u="none" strike="noStrike" cap="none" normalizeH="0" baseline="0" smtClean="0">
                          <a:ln>
                            <a:noFill/>
                          </a:ln>
                          <a:solidFill>
                            <a:srgbClr val="000000"/>
                          </a:solidFill>
                          <a:effectLst/>
                          <a:latin typeface="Arial" charset="0"/>
                          <a:ea typeface="標楷體" pitchFamily="65" charset="-120"/>
                        </a:rPr>
                        <a:t>(</a:t>
                      </a:r>
                      <a:r>
                        <a:rPr kumimoji="1" lang="zh-TW" altLang="en-US" sz="1400" b="0" i="0" u="none" strike="noStrike" cap="none" normalizeH="0" baseline="0" smtClean="0">
                          <a:ln>
                            <a:noFill/>
                          </a:ln>
                          <a:solidFill>
                            <a:srgbClr val="000000"/>
                          </a:solidFill>
                          <a:effectLst/>
                          <a:latin typeface="Arial" charset="0"/>
                          <a:ea typeface="標楷體" pitchFamily="65" charset="-120"/>
                        </a:rPr>
                        <a:t>個</a:t>
                      </a:r>
                      <a:r>
                        <a:rPr kumimoji="1" lang="en-US" altLang="zh-TW" sz="1400" b="0" i="0" u="none" strike="noStrike" cap="none" normalizeH="0" baseline="0" smtClean="0">
                          <a:ln>
                            <a:noFill/>
                          </a:ln>
                          <a:solidFill>
                            <a:srgbClr val="000000"/>
                          </a:solidFill>
                          <a:effectLst/>
                          <a:latin typeface="Arial" charset="0"/>
                          <a:ea typeface="標楷體" pitchFamily="65" charset="-120"/>
                        </a:rPr>
                        <a:t>)</a:t>
                      </a:r>
                    </a:p>
                  </a:txBody>
                  <a:tcPr marL="9525" marR="9525" marT="952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E9E9"/>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en-US" altLang="zh-TW" sz="1400" b="0" i="0" u="none" strike="noStrike" cap="none" normalizeH="0" baseline="0" smtClean="0">
                          <a:ln>
                            <a:noFill/>
                          </a:ln>
                          <a:solidFill>
                            <a:srgbClr val="000000"/>
                          </a:solidFill>
                          <a:effectLst/>
                          <a:latin typeface="Arial" charset="0"/>
                          <a:ea typeface="標楷體" pitchFamily="65" charset="-120"/>
                        </a:rPr>
                        <a:t>414</a:t>
                      </a:r>
                    </a:p>
                  </a:txBody>
                  <a:tcPr marL="9525" marR="9525" marT="952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E9E9"/>
                    </a:solidFill>
                  </a:tcPr>
                </a:tc>
                <a:extLst>
                  <a:ext uri="{0D108BD9-81ED-4DB2-BD59-A6C34878D82A}">
                    <a16:rowId xmlns:a16="http://schemas.microsoft.com/office/drawing/2014/main" val="10002"/>
                  </a:ext>
                </a:extLst>
              </a:tr>
              <a:tr h="222881">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zh-TW" altLang="en-US" sz="1400" b="0" i="0" u="none" strike="noStrike" cap="none" normalizeH="0" baseline="0" smtClean="0">
                          <a:ln>
                            <a:noFill/>
                          </a:ln>
                          <a:solidFill>
                            <a:srgbClr val="000000"/>
                          </a:solidFill>
                          <a:effectLst/>
                          <a:latin typeface="Arial" charset="0"/>
                          <a:ea typeface="標楷體" pitchFamily="65" charset="-120"/>
                        </a:rPr>
                        <a:t>村里人口數</a:t>
                      </a:r>
                      <a:r>
                        <a:rPr kumimoji="1" lang="en-US" altLang="zh-TW" sz="1400" b="0" i="0" u="none" strike="noStrike" cap="none" normalizeH="0" baseline="0" smtClean="0">
                          <a:ln>
                            <a:noFill/>
                          </a:ln>
                          <a:solidFill>
                            <a:srgbClr val="000000"/>
                          </a:solidFill>
                          <a:effectLst/>
                          <a:latin typeface="Arial" charset="0"/>
                          <a:ea typeface="標楷體" pitchFamily="65" charset="-120"/>
                        </a:rPr>
                        <a:t>(</a:t>
                      </a:r>
                      <a:r>
                        <a:rPr kumimoji="1" lang="zh-TW" altLang="en-US" sz="1400" b="0" i="0" u="none" strike="noStrike" cap="none" normalizeH="0" baseline="0" smtClean="0">
                          <a:ln>
                            <a:noFill/>
                          </a:ln>
                          <a:solidFill>
                            <a:srgbClr val="000000"/>
                          </a:solidFill>
                          <a:effectLst/>
                          <a:latin typeface="Arial" charset="0"/>
                          <a:ea typeface="標楷體" pitchFamily="65" charset="-120"/>
                        </a:rPr>
                        <a:t>人</a:t>
                      </a:r>
                      <a:r>
                        <a:rPr kumimoji="1" lang="en-US" altLang="zh-TW" sz="1400" b="0" i="0" u="none" strike="noStrike" cap="none" normalizeH="0" baseline="0" smtClean="0">
                          <a:ln>
                            <a:noFill/>
                          </a:ln>
                          <a:solidFill>
                            <a:srgbClr val="000000"/>
                          </a:solidFill>
                          <a:effectLst/>
                          <a:latin typeface="Arial" charset="0"/>
                          <a:ea typeface="標楷體" pitchFamily="65" charset="-120"/>
                        </a:rPr>
                        <a:t>)</a:t>
                      </a:r>
                    </a:p>
                  </a:txBody>
                  <a:tcPr marL="9525" marR="9525" marT="952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0D0CF"/>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zh-TW" altLang="en-US" sz="1400" b="0" i="0" u="none" strike="noStrike" cap="none" normalizeH="0" baseline="0" smtClean="0">
                          <a:ln>
                            <a:noFill/>
                          </a:ln>
                          <a:solidFill>
                            <a:srgbClr val="000000"/>
                          </a:solidFill>
                          <a:effectLst/>
                          <a:latin typeface="Arial" charset="0"/>
                          <a:ea typeface="標楷體" pitchFamily="65" charset="-120"/>
                        </a:rPr>
                        <a:t>約</a:t>
                      </a:r>
                      <a:r>
                        <a:rPr kumimoji="1" lang="en-US" altLang="zh-TW" sz="1400" b="0" i="0" u="none" strike="noStrike" cap="none" normalizeH="0" baseline="0" smtClean="0">
                          <a:ln>
                            <a:noFill/>
                          </a:ln>
                          <a:solidFill>
                            <a:srgbClr val="000000"/>
                          </a:solidFill>
                          <a:effectLst/>
                          <a:latin typeface="Arial" charset="0"/>
                          <a:ea typeface="標楷體" pitchFamily="65" charset="-120"/>
                        </a:rPr>
                        <a:t>1,748</a:t>
                      </a:r>
                      <a:r>
                        <a:rPr kumimoji="1" lang="zh-TW" altLang="en-US" sz="1400" b="0" i="0" u="none" strike="noStrike" cap="none" normalizeH="0" baseline="0" smtClean="0">
                          <a:ln>
                            <a:noFill/>
                          </a:ln>
                          <a:solidFill>
                            <a:srgbClr val="000000"/>
                          </a:solidFill>
                          <a:effectLst/>
                          <a:latin typeface="Arial" charset="0"/>
                          <a:ea typeface="標楷體" pitchFamily="65" charset="-120"/>
                        </a:rPr>
                        <a:t>千</a:t>
                      </a:r>
                    </a:p>
                  </a:txBody>
                  <a:tcPr marL="9525" marR="9525" marT="952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0D0CF"/>
                    </a:solidFill>
                  </a:tcPr>
                </a:tc>
                <a:extLst>
                  <a:ext uri="{0D108BD9-81ED-4DB2-BD59-A6C34878D82A}">
                    <a16:rowId xmlns:a16="http://schemas.microsoft.com/office/drawing/2014/main" val="10003"/>
                  </a:ext>
                </a:extLst>
              </a:tr>
              <a:tr h="238044">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zh-TW" altLang="en-US" sz="1400" b="0" i="0" u="none" strike="noStrike" cap="none" normalizeH="0" baseline="0" smtClean="0">
                          <a:ln>
                            <a:noFill/>
                          </a:ln>
                          <a:solidFill>
                            <a:srgbClr val="000000"/>
                          </a:solidFill>
                          <a:effectLst/>
                          <a:latin typeface="Arial" charset="0"/>
                          <a:ea typeface="標楷體" pitchFamily="65" charset="-120"/>
                        </a:rPr>
                        <a:t>現況住宅</a:t>
                      </a:r>
                      <a:r>
                        <a:rPr kumimoji="1" lang="en-US" altLang="zh-TW" sz="1400" b="0" i="0" u="none" strike="noStrike" cap="none" normalizeH="0" baseline="0" smtClean="0">
                          <a:ln>
                            <a:noFill/>
                          </a:ln>
                          <a:solidFill>
                            <a:srgbClr val="000000"/>
                          </a:solidFill>
                          <a:effectLst/>
                          <a:latin typeface="Arial" charset="0"/>
                          <a:ea typeface="標楷體" pitchFamily="65" charset="-120"/>
                        </a:rPr>
                        <a:t>(km</a:t>
                      </a:r>
                      <a:r>
                        <a:rPr kumimoji="1" lang="en-US" altLang="zh-TW" sz="1400" b="0" i="0" u="none" strike="noStrike" cap="none" normalizeH="0" baseline="30000" smtClean="0">
                          <a:ln>
                            <a:noFill/>
                          </a:ln>
                          <a:solidFill>
                            <a:srgbClr val="000000"/>
                          </a:solidFill>
                          <a:effectLst/>
                          <a:latin typeface="Arial" charset="0"/>
                          <a:ea typeface="標楷體" pitchFamily="65" charset="-120"/>
                        </a:rPr>
                        <a:t>2</a:t>
                      </a:r>
                      <a:r>
                        <a:rPr kumimoji="1" lang="en-US" altLang="zh-TW" sz="1400" b="0" i="0" u="none" strike="noStrike" cap="none" normalizeH="0" baseline="0" smtClean="0">
                          <a:ln>
                            <a:noFill/>
                          </a:ln>
                          <a:solidFill>
                            <a:srgbClr val="000000"/>
                          </a:solidFill>
                          <a:effectLst/>
                          <a:latin typeface="Arial" charset="0"/>
                          <a:ea typeface="標楷體" pitchFamily="65" charset="-120"/>
                        </a:rPr>
                        <a:t>)</a:t>
                      </a:r>
                    </a:p>
                  </a:txBody>
                  <a:tcPr marL="9525" marR="9525" marT="952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E9E9"/>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en-US" altLang="zh-TW" sz="1400" b="0" i="0" u="none" strike="noStrike" cap="none" normalizeH="0" baseline="0" smtClean="0">
                          <a:ln>
                            <a:noFill/>
                          </a:ln>
                          <a:solidFill>
                            <a:srgbClr val="000000"/>
                          </a:solidFill>
                          <a:effectLst/>
                          <a:latin typeface="Arial" charset="0"/>
                          <a:ea typeface="標楷體" pitchFamily="65" charset="-120"/>
                        </a:rPr>
                        <a:t>71.42 </a:t>
                      </a:r>
                    </a:p>
                  </a:txBody>
                  <a:tcPr marL="9525" marR="9525" marT="952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E9E9"/>
                    </a:solidFill>
                  </a:tcPr>
                </a:tc>
                <a:extLst>
                  <a:ext uri="{0D108BD9-81ED-4DB2-BD59-A6C34878D82A}">
                    <a16:rowId xmlns:a16="http://schemas.microsoft.com/office/drawing/2014/main" val="10004"/>
                  </a:ext>
                </a:extLst>
              </a:tr>
              <a:tr h="223763">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zh-TW" altLang="en-US" sz="1400" b="0" i="0" u="none" strike="noStrike" cap="none" normalizeH="0" baseline="0" smtClean="0">
                          <a:ln>
                            <a:noFill/>
                          </a:ln>
                          <a:solidFill>
                            <a:srgbClr val="000000"/>
                          </a:solidFill>
                          <a:effectLst/>
                          <a:latin typeface="Arial" charset="0"/>
                          <a:ea typeface="標楷體" pitchFamily="65" charset="-120"/>
                        </a:rPr>
                        <a:t>現況商業</a:t>
                      </a:r>
                      <a:r>
                        <a:rPr kumimoji="1" lang="en-US" altLang="zh-TW" sz="1400" b="0" i="0" u="none" strike="noStrike" cap="none" normalizeH="0" baseline="0" smtClean="0">
                          <a:ln>
                            <a:noFill/>
                          </a:ln>
                          <a:solidFill>
                            <a:srgbClr val="000000"/>
                          </a:solidFill>
                          <a:effectLst/>
                          <a:latin typeface="Arial" charset="0"/>
                          <a:ea typeface="標楷體" pitchFamily="65" charset="-120"/>
                        </a:rPr>
                        <a:t>(km</a:t>
                      </a:r>
                      <a:r>
                        <a:rPr kumimoji="1" lang="en-US" altLang="zh-TW" sz="1400" b="0" i="0" u="none" strike="noStrike" cap="none" normalizeH="0" baseline="30000" smtClean="0">
                          <a:ln>
                            <a:noFill/>
                          </a:ln>
                          <a:solidFill>
                            <a:srgbClr val="000000"/>
                          </a:solidFill>
                          <a:effectLst/>
                          <a:latin typeface="Arial" charset="0"/>
                          <a:ea typeface="標楷體" pitchFamily="65" charset="-120"/>
                        </a:rPr>
                        <a:t>2</a:t>
                      </a:r>
                      <a:r>
                        <a:rPr kumimoji="1" lang="en-US" altLang="zh-TW" sz="1400" b="0" i="0" u="none" strike="noStrike" cap="none" normalizeH="0" baseline="0" smtClean="0">
                          <a:ln>
                            <a:noFill/>
                          </a:ln>
                          <a:solidFill>
                            <a:srgbClr val="000000"/>
                          </a:solidFill>
                          <a:effectLst/>
                          <a:latin typeface="Arial" charset="0"/>
                          <a:ea typeface="標楷體" pitchFamily="65" charset="-120"/>
                        </a:rPr>
                        <a:t>)</a:t>
                      </a:r>
                    </a:p>
                  </a:txBody>
                  <a:tcPr marL="9525" marR="9525" marT="952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0D0CF"/>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en-US" altLang="zh-TW" sz="1400" b="0" i="0" u="none" strike="noStrike" cap="none" normalizeH="0" baseline="0" smtClean="0">
                          <a:ln>
                            <a:noFill/>
                          </a:ln>
                          <a:solidFill>
                            <a:srgbClr val="000000"/>
                          </a:solidFill>
                          <a:effectLst/>
                          <a:latin typeface="Arial" charset="0"/>
                          <a:ea typeface="標楷體" pitchFamily="65" charset="-120"/>
                        </a:rPr>
                        <a:t>15.56 </a:t>
                      </a:r>
                    </a:p>
                  </a:txBody>
                  <a:tcPr marL="9525" marR="9525" marT="952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0D0CF"/>
                    </a:solidFill>
                  </a:tcPr>
                </a:tc>
                <a:extLst>
                  <a:ext uri="{0D108BD9-81ED-4DB2-BD59-A6C34878D82A}">
                    <a16:rowId xmlns:a16="http://schemas.microsoft.com/office/drawing/2014/main" val="10005"/>
                  </a:ext>
                </a:extLst>
              </a:tr>
              <a:tr h="222881">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zh-TW" altLang="en-US" sz="1400" b="0" i="0" u="none" strike="noStrike" cap="none" normalizeH="0" baseline="0" smtClean="0">
                          <a:ln>
                            <a:noFill/>
                          </a:ln>
                          <a:solidFill>
                            <a:srgbClr val="000000"/>
                          </a:solidFill>
                          <a:effectLst/>
                          <a:latin typeface="Arial" charset="0"/>
                          <a:ea typeface="標楷體" pitchFamily="65" charset="-120"/>
                        </a:rPr>
                        <a:t>現況工業</a:t>
                      </a:r>
                      <a:r>
                        <a:rPr kumimoji="1" lang="en-US" altLang="zh-TW" sz="1400" b="0" i="0" u="none" strike="noStrike" cap="none" normalizeH="0" baseline="0" smtClean="0">
                          <a:ln>
                            <a:noFill/>
                          </a:ln>
                          <a:solidFill>
                            <a:srgbClr val="000000"/>
                          </a:solidFill>
                          <a:effectLst/>
                          <a:latin typeface="Arial" charset="0"/>
                          <a:ea typeface="標楷體" pitchFamily="65" charset="-120"/>
                        </a:rPr>
                        <a:t>(km</a:t>
                      </a:r>
                      <a:r>
                        <a:rPr kumimoji="1" lang="en-US" altLang="zh-TW" sz="1400" b="0" i="0" u="none" strike="noStrike" cap="none" normalizeH="0" baseline="30000" smtClean="0">
                          <a:ln>
                            <a:noFill/>
                          </a:ln>
                          <a:solidFill>
                            <a:srgbClr val="000000"/>
                          </a:solidFill>
                          <a:effectLst/>
                          <a:latin typeface="Arial" charset="0"/>
                          <a:ea typeface="標楷體" pitchFamily="65" charset="-120"/>
                        </a:rPr>
                        <a:t>2</a:t>
                      </a:r>
                      <a:r>
                        <a:rPr kumimoji="1" lang="en-US" altLang="zh-TW" sz="1400" b="0" i="0" u="none" strike="noStrike" cap="none" normalizeH="0" baseline="0" smtClean="0">
                          <a:ln>
                            <a:noFill/>
                          </a:ln>
                          <a:solidFill>
                            <a:srgbClr val="000000"/>
                          </a:solidFill>
                          <a:effectLst/>
                          <a:latin typeface="Arial" charset="0"/>
                          <a:ea typeface="標楷體" pitchFamily="65" charset="-120"/>
                        </a:rPr>
                        <a:t>)</a:t>
                      </a:r>
                    </a:p>
                  </a:txBody>
                  <a:tcPr marL="9525" marR="9525" marT="952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E9E9"/>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en-US" altLang="zh-TW" sz="1400" b="0" i="0" u="none" strike="noStrike" cap="none" normalizeH="0" baseline="0" smtClean="0">
                          <a:ln>
                            <a:noFill/>
                          </a:ln>
                          <a:solidFill>
                            <a:srgbClr val="000000"/>
                          </a:solidFill>
                          <a:effectLst/>
                          <a:latin typeface="Arial" charset="0"/>
                          <a:ea typeface="標楷體" pitchFamily="65" charset="-120"/>
                        </a:rPr>
                        <a:t>80.62 </a:t>
                      </a:r>
                    </a:p>
                  </a:txBody>
                  <a:tcPr marL="9525" marR="9525" marT="9522"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E9E9"/>
                    </a:solidFill>
                  </a:tcPr>
                </a:tc>
                <a:extLst>
                  <a:ext uri="{0D108BD9-81ED-4DB2-BD59-A6C34878D82A}">
                    <a16:rowId xmlns:a16="http://schemas.microsoft.com/office/drawing/2014/main" val="10006"/>
                  </a:ext>
                </a:extLst>
              </a:tr>
            </a:tbl>
          </a:graphicData>
        </a:graphic>
      </p:graphicFrame>
      <p:grpSp>
        <p:nvGrpSpPr>
          <p:cNvPr id="67614" name="群組 14"/>
          <p:cNvGrpSpPr>
            <a:grpSpLocks/>
          </p:cNvGrpSpPr>
          <p:nvPr/>
        </p:nvGrpSpPr>
        <p:grpSpPr bwMode="auto">
          <a:xfrm>
            <a:off x="-4763" y="685800"/>
            <a:ext cx="927101" cy="1366838"/>
            <a:chOff x="44143" y="662732"/>
            <a:chExt cx="927457" cy="1368000"/>
          </a:xfrm>
        </p:grpSpPr>
        <p:pic>
          <p:nvPicPr>
            <p:cNvPr id="6761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43" y="662732"/>
              <a:ext cx="927457" cy="13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矩形 19"/>
            <p:cNvSpPr/>
            <p:nvPr/>
          </p:nvSpPr>
          <p:spPr bwMode="auto">
            <a:xfrm>
              <a:off x="539634" y="770774"/>
              <a:ext cx="409732" cy="43216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prstClr val="white"/>
                </a:solidFill>
              </a:endParaRPr>
            </a:p>
          </p:txBody>
        </p:sp>
      </p:grpSp>
      <p:sp>
        <p:nvSpPr>
          <p:cNvPr id="11" name="標題 2"/>
          <p:cNvSpPr txBox="1">
            <a:spLocks/>
          </p:cNvSpPr>
          <p:nvPr/>
        </p:nvSpPr>
        <p:spPr>
          <a:xfrm>
            <a:off x="107950" y="-1588"/>
            <a:ext cx="8229600" cy="549276"/>
          </a:xfrm>
          <a:prstGeom prst="rect">
            <a:avLst/>
          </a:prstGeom>
          <a:ln>
            <a:noFill/>
          </a:ln>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defRPr/>
            </a:pPr>
            <a:r>
              <a:rPr kumimoji="0" lang="zh-TW" altLang="en-US" sz="3200" b="1" dirty="0" smtClean="0">
                <a:solidFill>
                  <a:srgbClr val="292929"/>
                </a:solidFill>
                <a:effectLst>
                  <a:outerShdw blurRad="38100" dist="38100" dir="2700000" algn="tl">
                    <a:srgbClr val="C0C0C0"/>
                  </a:outerShdw>
                </a:effectLst>
                <a:latin typeface="Lucida Sans Unicode" pitchFamily="34" charset="0"/>
                <a:ea typeface="微軟正黑體" pitchFamily="34" charset="-120"/>
              </a:rPr>
              <a:t>整合易淹水、坡地災害及土石流風險地圖</a:t>
            </a:r>
          </a:p>
        </p:txBody>
      </p:sp>
      <p:sp>
        <p:nvSpPr>
          <p:cNvPr id="67616" name="Text Box 6"/>
          <p:cNvSpPr txBox="1">
            <a:spLocks noChangeArrowheads="1"/>
          </p:cNvSpPr>
          <p:nvPr/>
        </p:nvSpPr>
        <p:spPr bwMode="auto">
          <a:xfrm>
            <a:off x="150813" y="425450"/>
            <a:ext cx="25193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sz="2000" b="1" smtClean="0">
                <a:solidFill>
                  <a:srgbClr val="292929"/>
                </a:solidFill>
                <a:latin typeface="微軟正黑體" pitchFamily="34" charset="-120"/>
                <a:ea typeface="微軟正黑體" pitchFamily="34" charset="-120"/>
              </a:rPr>
              <a:t>(</a:t>
            </a:r>
            <a:r>
              <a:rPr lang="zh-TW" altLang="en-US" sz="2000" b="1" smtClean="0">
                <a:solidFill>
                  <a:srgbClr val="292929"/>
                </a:solidFill>
                <a:latin typeface="微軟正黑體" pitchFamily="34" charset="-120"/>
                <a:ea typeface="微軟正黑體" pitchFamily="34" charset="-120"/>
              </a:rPr>
              <a:t>考量人口分布因子</a:t>
            </a:r>
            <a:r>
              <a:rPr lang="en-US" altLang="zh-TW" sz="2000" b="1" smtClean="0">
                <a:solidFill>
                  <a:srgbClr val="292929"/>
                </a:solidFill>
                <a:latin typeface="微軟正黑體" pitchFamily="34" charset="-120"/>
                <a:ea typeface="微軟正黑體" pitchFamily="34" charset="-120"/>
              </a:rPr>
              <a:t>)</a:t>
            </a:r>
          </a:p>
        </p:txBody>
      </p:sp>
    </p:spTree>
    <p:extLst>
      <p:ext uri="{BB962C8B-B14F-4D97-AF65-F5344CB8AC3E}">
        <p14:creationId xmlns:p14="http://schemas.microsoft.com/office/powerpoint/2010/main" val="9284107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投影片編號版面配置區 17"/>
          <p:cNvSpPr>
            <a:spLocks noGrp="1"/>
          </p:cNvSpPr>
          <p:nvPr>
            <p:ph type="sldNum" sz="quarter" idx="12"/>
          </p:nvPr>
        </p:nvSpPr>
        <p:spPr>
          <a:noFill/>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314645C3-8DBA-4443-939C-A1580BCEBC00}" type="slidenum">
              <a:rPr lang="zh-TW" altLang="en-US" smtClean="0">
                <a:solidFill>
                  <a:srgbClr val="000000"/>
                </a:solidFill>
              </a:rPr>
              <a:pPr eaLnBrk="1" hangingPunct="1"/>
              <a:t>51</a:t>
            </a:fld>
            <a:endParaRPr lang="en-US" altLang="zh-TW" smtClean="0">
              <a:solidFill>
                <a:srgbClr val="000000"/>
              </a:solidFill>
            </a:endParaRPr>
          </a:p>
        </p:txBody>
      </p:sp>
      <p:sp>
        <p:nvSpPr>
          <p:cNvPr id="54276" name="Freeform 4"/>
          <p:cNvSpPr>
            <a:spLocks noChangeAspect="1"/>
          </p:cNvSpPr>
          <p:nvPr/>
        </p:nvSpPr>
        <p:spPr bwMode="gray">
          <a:xfrm>
            <a:off x="5756275" y="2103438"/>
            <a:ext cx="2416175" cy="3101975"/>
          </a:xfrm>
          <a:custGeom>
            <a:avLst/>
            <a:gdLst/>
            <a:ahLst/>
            <a:cxnLst>
              <a:cxn ang="0">
                <a:pos x="1226" y="0"/>
              </a:cxn>
              <a:cxn ang="0">
                <a:pos x="1238" y="1662"/>
              </a:cxn>
              <a:cxn ang="0">
                <a:pos x="0" y="1662"/>
              </a:cxn>
              <a:cxn ang="0">
                <a:pos x="4" y="416"/>
              </a:cxn>
            </a:cxnLst>
            <a:rect l="0" t="0" r="r" b="b"/>
            <a:pathLst>
              <a:path w="1238" h="1662">
                <a:moveTo>
                  <a:pt x="1226" y="0"/>
                </a:moveTo>
                <a:lnTo>
                  <a:pt x="1238" y="1662"/>
                </a:lnTo>
                <a:lnTo>
                  <a:pt x="0" y="1662"/>
                </a:lnTo>
                <a:lnTo>
                  <a:pt x="4" y="416"/>
                </a:lnTo>
              </a:path>
            </a:pathLst>
          </a:custGeom>
          <a:gradFill rotWithShape="1">
            <a:gsLst>
              <a:gs pos="0">
                <a:schemeClr val="hlink"/>
              </a:gs>
              <a:gs pos="100000">
                <a:schemeClr val="hlink">
                  <a:gamma/>
                  <a:tint val="0"/>
                  <a:invGamma/>
                </a:schemeClr>
              </a:gs>
            </a:gsLst>
            <a:lin ang="5400000" scaled="1"/>
          </a:gradFill>
          <a:ln w="9525">
            <a:noFill/>
            <a:round/>
            <a:headEnd/>
            <a:tailEnd/>
          </a:ln>
          <a:effectLst/>
        </p:spPr>
        <p:txBody>
          <a:bodyPr/>
          <a:lstStyle/>
          <a:p>
            <a:pPr>
              <a:defRPr/>
            </a:pPr>
            <a:endParaRPr lang="zh-TW" altLang="en-US" b="1">
              <a:solidFill>
                <a:prstClr val="black"/>
              </a:solidFill>
              <a:latin typeface="微軟正黑體" pitchFamily="34" charset="-120"/>
              <a:ea typeface="微軟正黑體" pitchFamily="34" charset="-120"/>
            </a:endParaRPr>
          </a:p>
        </p:txBody>
      </p:sp>
      <p:sp>
        <p:nvSpPr>
          <p:cNvPr id="54277" name="Freeform 5"/>
          <p:cNvSpPr>
            <a:spLocks noChangeAspect="1"/>
          </p:cNvSpPr>
          <p:nvPr/>
        </p:nvSpPr>
        <p:spPr bwMode="gray">
          <a:xfrm>
            <a:off x="3281363" y="2405063"/>
            <a:ext cx="2328862" cy="3105150"/>
          </a:xfrm>
          <a:custGeom>
            <a:avLst/>
            <a:gdLst/>
            <a:ahLst/>
            <a:cxnLst>
              <a:cxn ang="0">
                <a:pos x="1158" y="0"/>
              </a:cxn>
              <a:cxn ang="0">
                <a:pos x="1248" y="288"/>
              </a:cxn>
              <a:cxn ang="0">
                <a:pos x="1248" y="1645"/>
              </a:cxn>
              <a:cxn ang="0">
                <a:pos x="0" y="1664"/>
              </a:cxn>
              <a:cxn ang="0">
                <a:pos x="0" y="391"/>
              </a:cxn>
            </a:cxnLst>
            <a:rect l="0" t="0" r="r" b="b"/>
            <a:pathLst>
              <a:path w="1248" h="1664">
                <a:moveTo>
                  <a:pt x="1158" y="0"/>
                </a:moveTo>
                <a:lnTo>
                  <a:pt x="1248" y="288"/>
                </a:lnTo>
                <a:lnTo>
                  <a:pt x="1248" y="1645"/>
                </a:lnTo>
                <a:lnTo>
                  <a:pt x="0" y="1664"/>
                </a:lnTo>
                <a:lnTo>
                  <a:pt x="0" y="391"/>
                </a:lnTo>
              </a:path>
            </a:pathLst>
          </a:custGeom>
          <a:gradFill rotWithShape="1">
            <a:gsLst>
              <a:gs pos="0">
                <a:schemeClr val="accent2"/>
              </a:gs>
              <a:gs pos="100000">
                <a:schemeClr val="accent2">
                  <a:gamma/>
                  <a:tint val="0"/>
                  <a:invGamma/>
                </a:schemeClr>
              </a:gs>
            </a:gsLst>
            <a:lin ang="5400000" scaled="1"/>
          </a:gradFill>
          <a:ln w="9525">
            <a:noFill/>
            <a:round/>
            <a:headEnd/>
            <a:tailEnd/>
          </a:ln>
          <a:effectLst/>
        </p:spPr>
        <p:txBody>
          <a:bodyPr/>
          <a:lstStyle/>
          <a:p>
            <a:pPr>
              <a:defRPr/>
            </a:pPr>
            <a:endParaRPr lang="zh-TW" altLang="en-US" b="1">
              <a:solidFill>
                <a:prstClr val="black"/>
              </a:solidFill>
              <a:latin typeface="微軟正黑體" pitchFamily="34" charset="-120"/>
              <a:ea typeface="微軟正黑體" pitchFamily="34" charset="-120"/>
            </a:endParaRPr>
          </a:p>
        </p:txBody>
      </p:sp>
      <p:sp>
        <p:nvSpPr>
          <p:cNvPr id="54278" name="Freeform 6"/>
          <p:cNvSpPr>
            <a:spLocks noChangeAspect="1"/>
          </p:cNvSpPr>
          <p:nvPr/>
        </p:nvSpPr>
        <p:spPr bwMode="gray">
          <a:xfrm>
            <a:off x="784225" y="2676525"/>
            <a:ext cx="2328863" cy="2114550"/>
          </a:xfrm>
          <a:custGeom>
            <a:avLst/>
            <a:gdLst/>
            <a:ahLst/>
            <a:cxnLst>
              <a:cxn ang="0">
                <a:pos x="1158" y="0"/>
              </a:cxn>
              <a:cxn ang="0">
                <a:pos x="1248" y="256"/>
              </a:cxn>
              <a:cxn ang="0">
                <a:pos x="1248" y="1133"/>
              </a:cxn>
              <a:cxn ang="0">
                <a:pos x="0" y="1133"/>
              </a:cxn>
              <a:cxn ang="0">
                <a:pos x="0" y="403"/>
              </a:cxn>
            </a:cxnLst>
            <a:rect l="0" t="0" r="r" b="b"/>
            <a:pathLst>
              <a:path w="1248" h="1133">
                <a:moveTo>
                  <a:pt x="1158" y="0"/>
                </a:moveTo>
                <a:lnTo>
                  <a:pt x="1248" y="256"/>
                </a:lnTo>
                <a:lnTo>
                  <a:pt x="1248" y="1133"/>
                </a:lnTo>
                <a:lnTo>
                  <a:pt x="0" y="1133"/>
                </a:lnTo>
                <a:lnTo>
                  <a:pt x="0" y="403"/>
                </a:lnTo>
              </a:path>
            </a:pathLst>
          </a:custGeom>
          <a:gradFill rotWithShape="1">
            <a:gsLst>
              <a:gs pos="0">
                <a:schemeClr val="accent1"/>
              </a:gs>
              <a:gs pos="100000">
                <a:schemeClr val="accent1">
                  <a:gamma/>
                  <a:tint val="0"/>
                  <a:invGamma/>
                </a:schemeClr>
              </a:gs>
            </a:gsLst>
            <a:lin ang="5400000" scaled="1"/>
          </a:gradFill>
          <a:ln w="9525">
            <a:noFill/>
            <a:round/>
            <a:headEnd/>
            <a:tailEnd/>
          </a:ln>
          <a:effectLst/>
        </p:spPr>
        <p:txBody>
          <a:bodyPr/>
          <a:lstStyle/>
          <a:p>
            <a:pPr>
              <a:defRPr/>
            </a:pPr>
            <a:endParaRPr lang="zh-TW" altLang="en-US" b="1">
              <a:solidFill>
                <a:prstClr val="black"/>
              </a:solidFill>
              <a:latin typeface="微軟正黑體" pitchFamily="34" charset="-120"/>
              <a:ea typeface="微軟正黑體" pitchFamily="34" charset="-120"/>
            </a:endParaRPr>
          </a:p>
        </p:txBody>
      </p:sp>
      <p:sp>
        <p:nvSpPr>
          <p:cNvPr id="68614" name="Line 7"/>
          <p:cNvSpPr>
            <a:spLocks noChangeAspect="1" noChangeShapeType="1"/>
          </p:cNvSpPr>
          <p:nvPr/>
        </p:nvSpPr>
        <p:spPr bwMode="gray">
          <a:xfrm>
            <a:off x="3200400" y="2628900"/>
            <a:ext cx="0" cy="2935288"/>
          </a:xfrm>
          <a:prstGeom prst="line">
            <a:avLst/>
          </a:prstGeom>
          <a:noFill/>
          <a:ln w="9525">
            <a:solidFill>
              <a:srgbClr val="1C1C1C"/>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zh-TW" altLang="en-US" smtClean="0">
              <a:solidFill>
                <a:srgbClr val="000000"/>
              </a:solidFill>
            </a:endParaRPr>
          </a:p>
        </p:txBody>
      </p:sp>
      <p:sp>
        <p:nvSpPr>
          <p:cNvPr id="68615" name="Line 8"/>
          <p:cNvSpPr>
            <a:spLocks noChangeAspect="1" noChangeShapeType="1"/>
          </p:cNvSpPr>
          <p:nvPr/>
        </p:nvSpPr>
        <p:spPr bwMode="gray">
          <a:xfrm>
            <a:off x="5683250" y="2628900"/>
            <a:ext cx="0" cy="2935288"/>
          </a:xfrm>
          <a:prstGeom prst="line">
            <a:avLst/>
          </a:prstGeom>
          <a:noFill/>
          <a:ln w="9525">
            <a:solidFill>
              <a:srgbClr val="1C1C1C"/>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zh-TW" altLang="en-US" smtClean="0">
              <a:solidFill>
                <a:srgbClr val="000000"/>
              </a:solidFill>
            </a:endParaRPr>
          </a:p>
        </p:txBody>
      </p:sp>
      <p:sp>
        <p:nvSpPr>
          <p:cNvPr id="68616" name="Line 9"/>
          <p:cNvSpPr>
            <a:spLocks noChangeAspect="1" noChangeShapeType="1"/>
          </p:cNvSpPr>
          <p:nvPr/>
        </p:nvSpPr>
        <p:spPr bwMode="gray">
          <a:xfrm>
            <a:off x="8243888" y="2266950"/>
            <a:ext cx="0" cy="3295650"/>
          </a:xfrm>
          <a:prstGeom prst="line">
            <a:avLst/>
          </a:prstGeom>
          <a:noFill/>
          <a:ln w="9525">
            <a:solidFill>
              <a:srgbClr val="1C1C1C"/>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zh-TW" altLang="en-US" smtClean="0">
              <a:solidFill>
                <a:srgbClr val="000000"/>
              </a:solidFill>
            </a:endParaRPr>
          </a:p>
        </p:txBody>
      </p:sp>
      <p:sp>
        <p:nvSpPr>
          <p:cNvPr id="68617" name="Freeform 10"/>
          <p:cNvSpPr>
            <a:spLocks noChangeAspect="1"/>
          </p:cNvSpPr>
          <p:nvPr/>
        </p:nvSpPr>
        <p:spPr bwMode="gray">
          <a:xfrm>
            <a:off x="806450" y="1196975"/>
            <a:ext cx="8158163" cy="1989138"/>
          </a:xfrm>
          <a:custGeom>
            <a:avLst/>
            <a:gdLst>
              <a:gd name="T0" fmla="*/ 0 w 4371"/>
              <a:gd name="T1" fmla="*/ 2147483647 h 1066"/>
              <a:gd name="T2" fmla="*/ 2147483647 w 4371"/>
              <a:gd name="T3" fmla="*/ 2147483647 h 1066"/>
              <a:gd name="T4" fmla="*/ 2147483647 w 4371"/>
              <a:gd name="T5" fmla="*/ 2147483647 h 1066"/>
              <a:gd name="T6" fmla="*/ 2147483647 w 4371"/>
              <a:gd name="T7" fmla="*/ 2147483647 h 1066"/>
              <a:gd name="T8" fmla="*/ 2147483647 w 4371"/>
              <a:gd name="T9" fmla="*/ 2147483647 h 1066"/>
              <a:gd name="T10" fmla="*/ 2147483647 w 4371"/>
              <a:gd name="T11" fmla="*/ 2147483647 h 1066"/>
              <a:gd name="T12" fmla="*/ 2147483647 w 4371"/>
              <a:gd name="T13" fmla="*/ 0 h 1066"/>
              <a:gd name="T14" fmla="*/ 2147483647 w 4371"/>
              <a:gd name="T15" fmla="*/ 2147483647 h 1066"/>
              <a:gd name="T16" fmla="*/ 2147483647 w 4371"/>
              <a:gd name="T17" fmla="*/ 2147483647 h 1066"/>
              <a:gd name="T18" fmla="*/ 2147483647 w 4371"/>
              <a:gd name="T19" fmla="*/ 2147483647 h 1066"/>
              <a:gd name="T20" fmla="*/ 2147483647 w 4371"/>
              <a:gd name="T21" fmla="*/ 2147483647 h 1066"/>
              <a:gd name="T22" fmla="*/ 2147483647 w 4371"/>
              <a:gd name="T23" fmla="*/ 2147483647 h 1066"/>
              <a:gd name="T24" fmla="*/ 2147483647 w 4371"/>
              <a:gd name="T25" fmla="*/ 2147483647 h 1066"/>
              <a:gd name="T26" fmla="*/ 2147483647 w 4371"/>
              <a:gd name="T27" fmla="*/ 2147483647 h 1066"/>
              <a:gd name="T28" fmla="*/ 2147483647 w 4371"/>
              <a:gd name="T29" fmla="*/ 2147483647 h 1066"/>
              <a:gd name="T30" fmla="*/ 0 w 4371"/>
              <a:gd name="T31" fmla="*/ 2147483647 h 10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71"/>
              <a:gd name="T49" fmla="*/ 0 h 1066"/>
              <a:gd name="T50" fmla="*/ 4371 w 4371"/>
              <a:gd name="T51" fmla="*/ 1066 h 106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71" h="1066">
                <a:moveTo>
                  <a:pt x="0" y="845"/>
                </a:moveTo>
                <a:lnTo>
                  <a:pt x="1523" y="313"/>
                </a:lnTo>
                <a:lnTo>
                  <a:pt x="1610" y="617"/>
                </a:lnTo>
                <a:lnTo>
                  <a:pt x="2720" y="243"/>
                </a:lnTo>
                <a:lnTo>
                  <a:pt x="2784" y="538"/>
                </a:lnTo>
                <a:lnTo>
                  <a:pt x="3882" y="266"/>
                </a:lnTo>
                <a:lnTo>
                  <a:pt x="3795" y="0"/>
                </a:lnTo>
                <a:lnTo>
                  <a:pt x="4371" y="269"/>
                </a:lnTo>
                <a:lnTo>
                  <a:pt x="3961" y="832"/>
                </a:lnTo>
                <a:lnTo>
                  <a:pt x="3912" y="542"/>
                </a:lnTo>
                <a:lnTo>
                  <a:pt x="2594" y="921"/>
                </a:lnTo>
                <a:lnTo>
                  <a:pt x="2509" y="620"/>
                </a:lnTo>
                <a:lnTo>
                  <a:pt x="1344" y="968"/>
                </a:lnTo>
                <a:lnTo>
                  <a:pt x="1280" y="666"/>
                </a:lnTo>
                <a:lnTo>
                  <a:pt x="67" y="1066"/>
                </a:lnTo>
                <a:lnTo>
                  <a:pt x="0" y="845"/>
                </a:lnTo>
                <a:close/>
              </a:path>
            </a:pathLst>
          </a:custGeom>
          <a:gradFill rotWithShape="1">
            <a:gsLst>
              <a:gs pos="0">
                <a:srgbClr val="990000"/>
              </a:gs>
              <a:gs pos="100000">
                <a:srgbClr val="FF9933"/>
              </a:gs>
            </a:gsLst>
            <a:lin ang="0" scaled="1"/>
          </a:gradFill>
          <a:ln w="9525">
            <a:round/>
            <a:headEnd/>
            <a:tailEnd/>
          </a:ln>
          <a:scene3d>
            <a:camera prst="legacyPerspectiveTopRight">
              <a:rot lat="600000" lon="20999983" rev="0"/>
            </a:camera>
            <a:lightRig rig="legacyFlat4" dir="b"/>
          </a:scene3d>
          <a:sp3d extrusionH="163500" prstMaterial="legacyMatte">
            <a:bevelT w="13500" h="13500" prst="angle"/>
            <a:bevelB w="13500" h="13500" prst="angle"/>
            <a:extrusionClr>
              <a:srgbClr val="FF9933"/>
            </a:extrusionClr>
          </a:sp3d>
        </p:spPr>
        <p:txBody>
          <a:bodyPr wrap="none" anchor="ctr">
            <a:flatTx/>
          </a:bodyPr>
          <a:lstStyle/>
          <a:p>
            <a:endParaRPr lang="zh-TW" altLang="en-US" smtClean="0">
              <a:solidFill>
                <a:srgbClr val="000000"/>
              </a:solidFill>
            </a:endParaRPr>
          </a:p>
        </p:txBody>
      </p:sp>
      <p:sp>
        <p:nvSpPr>
          <p:cNvPr id="68618" name="AutoShape 11"/>
          <p:cNvSpPr>
            <a:spLocks noChangeAspect="1" noChangeArrowheads="1"/>
          </p:cNvSpPr>
          <p:nvPr/>
        </p:nvSpPr>
        <p:spPr bwMode="gray">
          <a:xfrm>
            <a:off x="5734050" y="5684838"/>
            <a:ext cx="2481263" cy="696912"/>
          </a:xfrm>
          <a:prstGeom prst="bevel">
            <a:avLst>
              <a:gd name="adj" fmla="val 5949"/>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kumimoji="0" lang="zh-TW" altLang="en-US" sz="2000" smtClean="0">
                <a:solidFill>
                  <a:srgbClr val="FFFFFF"/>
                </a:solidFill>
                <a:latin typeface="微軟正黑體" pitchFamily="34" charset="-120"/>
                <a:ea typeface="微軟正黑體" pitchFamily="34" charset="-120"/>
                <a:cs typeface="華康儷金黑(P)"/>
              </a:rPr>
              <a:t>災害</a:t>
            </a:r>
            <a:r>
              <a:rPr kumimoji="0" lang="en-US" altLang="zh-TW" sz="2000" smtClean="0">
                <a:solidFill>
                  <a:srgbClr val="FFFFFF"/>
                </a:solidFill>
                <a:latin typeface="微軟正黑體" pitchFamily="34" charset="-120"/>
                <a:ea typeface="微軟正黑體" pitchFamily="34" charset="-120"/>
                <a:cs typeface="華康儷金黑(P)"/>
              </a:rPr>
              <a:t>(</a:t>
            </a:r>
            <a:r>
              <a:rPr kumimoji="0" lang="zh-TW" altLang="en-US" sz="2000" smtClean="0">
                <a:solidFill>
                  <a:srgbClr val="FFFFFF"/>
                </a:solidFill>
                <a:latin typeface="微軟正黑體" pitchFamily="34" charset="-120"/>
                <a:ea typeface="微軟正黑體" pitchFamily="34" charset="-120"/>
                <a:cs typeface="華康儷金黑(P)"/>
              </a:rPr>
              <a:t>高、中高</a:t>
            </a:r>
            <a:r>
              <a:rPr kumimoji="0" lang="en-US" altLang="zh-TW" sz="2000" smtClean="0">
                <a:solidFill>
                  <a:srgbClr val="FFFFFF"/>
                </a:solidFill>
                <a:latin typeface="微軟正黑體" pitchFamily="34" charset="-120"/>
                <a:ea typeface="微軟正黑體" pitchFamily="34" charset="-120"/>
                <a:cs typeface="華康儷金黑(P)"/>
              </a:rPr>
              <a:t>)</a:t>
            </a:r>
            <a:r>
              <a:rPr kumimoji="0" lang="zh-TW" altLang="en-US" sz="2000" smtClean="0">
                <a:solidFill>
                  <a:srgbClr val="FFFFFF"/>
                </a:solidFill>
                <a:latin typeface="微軟正黑體" pitchFamily="34" charset="-120"/>
                <a:ea typeface="微軟正黑體" pitchFamily="34" charset="-120"/>
                <a:cs typeface="華康儷金黑(P)"/>
              </a:rPr>
              <a:t>風險</a:t>
            </a:r>
            <a:endParaRPr kumimoji="0" lang="en-US" altLang="zh-TW" sz="2000" smtClean="0">
              <a:solidFill>
                <a:srgbClr val="FFFFFF"/>
              </a:solidFill>
              <a:latin typeface="微軟正黑體" pitchFamily="34" charset="-120"/>
              <a:ea typeface="微軟正黑體" pitchFamily="34" charset="-120"/>
              <a:cs typeface="華康儷金黑(P)"/>
            </a:endParaRPr>
          </a:p>
          <a:p>
            <a:pPr algn="ctr"/>
            <a:r>
              <a:rPr kumimoji="0" lang="zh-TW" altLang="en-US" sz="2000" smtClean="0">
                <a:solidFill>
                  <a:srgbClr val="FFFFFF"/>
                </a:solidFill>
                <a:latin typeface="微軟正黑體" pitchFamily="34" charset="-120"/>
                <a:ea typeface="微軟正黑體" pitchFamily="34" charset="-120"/>
                <a:cs typeface="華康儷金黑(P)"/>
              </a:rPr>
              <a:t>地區及限制發展地區</a:t>
            </a:r>
            <a:endParaRPr kumimoji="0" lang="en-US" altLang="zh-TW" sz="2000" smtClean="0">
              <a:solidFill>
                <a:srgbClr val="FFFFFF"/>
              </a:solidFill>
              <a:latin typeface="微軟正黑體" pitchFamily="34" charset="-120"/>
              <a:ea typeface="微軟正黑體" pitchFamily="34" charset="-120"/>
              <a:cs typeface="華康儷金黑(P)"/>
            </a:endParaRPr>
          </a:p>
        </p:txBody>
      </p:sp>
      <p:sp>
        <p:nvSpPr>
          <p:cNvPr id="68619" name="Text Box 12"/>
          <p:cNvSpPr txBox="1">
            <a:spLocks noChangeAspect="1" noChangeArrowheads="1"/>
          </p:cNvSpPr>
          <p:nvPr/>
        </p:nvSpPr>
        <p:spPr bwMode="gray">
          <a:xfrm>
            <a:off x="827088" y="3417888"/>
            <a:ext cx="2214562"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0650" indent="-12065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sz="2400" b="1" smtClean="0">
                <a:solidFill>
                  <a:srgbClr val="AE3603"/>
                </a:solidFill>
                <a:latin typeface="微軟正黑體" pitchFamily="34" charset="-120"/>
                <a:ea typeface="微軟正黑體" pitchFamily="34" charset="-120"/>
                <a:cs typeface="華康儷金黑(P)"/>
              </a:rPr>
              <a:t>預防及監控</a:t>
            </a:r>
          </a:p>
          <a:p>
            <a:pPr eaLnBrk="1" hangingPunct="1">
              <a:spcBef>
                <a:spcPct val="30000"/>
              </a:spcBef>
            </a:pPr>
            <a:r>
              <a:rPr kumimoji="0" lang="en-US" altLang="zh-TW" smtClean="0">
                <a:solidFill>
                  <a:srgbClr val="000000"/>
                </a:solidFill>
                <a:latin typeface="微軟正黑體" pitchFamily="34" charset="-120"/>
                <a:ea typeface="微軟正黑體" pitchFamily="34" charset="-120"/>
                <a:cs typeface="華康儷金黑(P)"/>
              </a:rPr>
              <a:t>-</a:t>
            </a:r>
            <a:r>
              <a:rPr kumimoji="0" lang="zh-TW" altLang="en-US" smtClean="0">
                <a:solidFill>
                  <a:srgbClr val="000000"/>
                </a:solidFill>
                <a:latin typeface="微軟正黑體" pitchFamily="34" charset="-120"/>
                <a:ea typeface="微軟正黑體" pitchFamily="34" charset="-120"/>
                <a:cs typeface="華康儷金黑(P)"/>
              </a:rPr>
              <a:t>監督控管，避免新災害或遭受鄰近災害影響，誘發轉為受災型土地</a:t>
            </a:r>
          </a:p>
        </p:txBody>
      </p:sp>
      <p:sp>
        <p:nvSpPr>
          <p:cNvPr id="68620" name="AutoShape 13"/>
          <p:cNvSpPr>
            <a:spLocks noChangeAspect="1" noChangeArrowheads="1"/>
          </p:cNvSpPr>
          <p:nvPr/>
        </p:nvSpPr>
        <p:spPr bwMode="gray">
          <a:xfrm>
            <a:off x="3403600" y="5684838"/>
            <a:ext cx="2093913" cy="679450"/>
          </a:xfrm>
          <a:prstGeom prst="bevel">
            <a:avLst>
              <a:gd name="adj" fmla="val 5949"/>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kumimoji="0" lang="zh-TW" altLang="en-US" sz="2200" smtClean="0">
                <a:solidFill>
                  <a:srgbClr val="FFFFFF"/>
                </a:solidFill>
                <a:latin typeface="微軟正黑體" pitchFamily="34" charset="-120"/>
                <a:ea typeface="微軟正黑體" pitchFamily="34" charset="-120"/>
                <a:cs typeface="華康儷金黑(P)"/>
              </a:rPr>
              <a:t>災害</a:t>
            </a:r>
            <a:r>
              <a:rPr kumimoji="0" lang="en-US" altLang="zh-TW" sz="2200" smtClean="0">
                <a:solidFill>
                  <a:srgbClr val="FFFFFF"/>
                </a:solidFill>
                <a:latin typeface="微軟正黑體" pitchFamily="34" charset="-120"/>
                <a:ea typeface="微軟正黑體" pitchFamily="34" charset="-120"/>
                <a:cs typeface="華康儷金黑(P)"/>
              </a:rPr>
              <a:t>(</a:t>
            </a:r>
            <a:r>
              <a:rPr kumimoji="0" lang="zh-TW" altLang="en-US" sz="2200" smtClean="0">
                <a:solidFill>
                  <a:srgbClr val="FFFFFF"/>
                </a:solidFill>
                <a:latin typeface="微軟正黑體" pitchFamily="34" charset="-120"/>
                <a:ea typeface="微軟正黑體" pitchFamily="34" charset="-120"/>
                <a:cs typeface="華康儷金黑(P)"/>
              </a:rPr>
              <a:t>低及中</a:t>
            </a:r>
            <a:r>
              <a:rPr kumimoji="0" lang="en-US" altLang="zh-TW" sz="2200" smtClean="0">
                <a:solidFill>
                  <a:srgbClr val="FFFFFF"/>
                </a:solidFill>
                <a:latin typeface="微軟正黑體" pitchFamily="34" charset="-120"/>
                <a:ea typeface="微軟正黑體" pitchFamily="34" charset="-120"/>
                <a:cs typeface="華康儷金黑(P)"/>
              </a:rPr>
              <a:t>)</a:t>
            </a:r>
          </a:p>
          <a:p>
            <a:pPr algn="ctr"/>
            <a:r>
              <a:rPr kumimoji="0" lang="zh-TW" altLang="en-US" sz="2200" smtClean="0">
                <a:solidFill>
                  <a:srgbClr val="FFFFFF"/>
                </a:solidFill>
                <a:latin typeface="微軟正黑體" pitchFamily="34" charset="-120"/>
                <a:ea typeface="微軟正黑體" pitchFamily="34" charset="-120"/>
                <a:cs typeface="華康儷金黑(P)"/>
              </a:rPr>
              <a:t>風險地區</a:t>
            </a:r>
            <a:endParaRPr kumimoji="0" lang="en-US" altLang="zh-TW" sz="2200" smtClean="0">
              <a:solidFill>
                <a:srgbClr val="FFFFFF"/>
              </a:solidFill>
              <a:latin typeface="微軟正黑體" pitchFamily="34" charset="-120"/>
              <a:ea typeface="微軟正黑體" pitchFamily="34" charset="-120"/>
              <a:cs typeface="華康儷金黑(P)"/>
            </a:endParaRPr>
          </a:p>
        </p:txBody>
      </p:sp>
      <p:sp>
        <p:nvSpPr>
          <p:cNvPr id="68621" name="AutoShape 14"/>
          <p:cNvSpPr>
            <a:spLocks noChangeAspect="1" noChangeArrowheads="1"/>
          </p:cNvSpPr>
          <p:nvPr/>
        </p:nvSpPr>
        <p:spPr bwMode="gray">
          <a:xfrm>
            <a:off x="539750" y="5684838"/>
            <a:ext cx="2660650" cy="679450"/>
          </a:xfrm>
          <a:prstGeom prst="bevel">
            <a:avLst>
              <a:gd name="adj" fmla="val 5949"/>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kumimoji="0" lang="zh-TW" altLang="en-US" sz="2200" smtClean="0">
                <a:solidFill>
                  <a:srgbClr val="FFFFFF"/>
                </a:solidFill>
                <a:latin typeface="微軟正黑體" pitchFamily="34" charset="-120"/>
                <a:ea typeface="微軟正黑體" pitchFamily="34" charset="-120"/>
                <a:cs typeface="華康儷金黑(P)"/>
              </a:rPr>
              <a:t>非災害風險地區</a:t>
            </a:r>
            <a:endParaRPr kumimoji="0" lang="en-US" altLang="zh-TW" sz="2200" smtClean="0">
              <a:solidFill>
                <a:srgbClr val="FFFFFF"/>
              </a:solidFill>
              <a:latin typeface="微軟正黑體" pitchFamily="34" charset="-120"/>
              <a:ea typeface="微軟正黑體" pitchFamily="34" charset="-120"/>
              <a:cs typeface="華康儷金黑(P)"/>
            </a:endParaRPr>
          </a:p>
        </p:txBody>
      </p:sp>
      <p:sp>
        <p:nvSpPr>
          <p:cNvPr id="68622" name="Text Box 15"/>
          <p:cNvSpPr txBox="1">
            <a:spLocks noChangeAspect="1" noChangeArrowheads="1"/>
          </p:cNvSpPr>
          <p:nvPr/>
        </p:nvSpPr>
        <p:spPr bwMode="gray">
          <a:xfrm>
            <a:off x="3348038" y="3130550"/>
            <a:ext cx="2214562"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0650" indent="-12065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spcBef>
                <a:spcPct val="50000"/>
              </a:spcBef>
              <a:buClr>
                <a:srgbClr val="1F3F5F"/>
              </a:buClr>
            </a:pPr>
            <a:r>
              <a:rPr kumimoji="0" lang="zh-TW" altLang="en-US" sz="2400" b="1" smtClean="0">
                <a:solidFill>
                  <a:srgbClr val="AE3603"/>
                </a:solidFill>
                <a:latin typeface="微軟正黑體" pitchFamily="34" charset="-120"/>
                <a:ea typeface="微軟正黑體" pitchFamily="34" charset="-120"/>
                <a:cs typeface="華康儷金黑(P)"/>
              </a:rPr>
              <a:t>整備應變</a:t>
            </a:r>
            <a:endParaRPr kumimoji="0" lang="en-US" altLang="zh-TW" sz="2400" b="1" smtClean="0">
              <a:solidFill>
                <a:srgbClr val="1C1C1C"/>
              </a:solidFill>
              <a:latin typeface="微軟正黑體" pitchFamily="34" charset="-120"/>
              <a:ea typeface="微軟正黑體" pitchFamily="34" charset="-120"/>
              <a:cs typeface="華康儷金黑(P)"/>
            </a:endParaRPr>
          </a:p>
          <a:p>
            <a:pPr eaLnBrk="1" hangingPunct="1">
              <a:spcBef>
                <a:spcPct val="30000"/>
              </a:spcBef>
            </a:pPr>
            <a:r>
              <a:rPr kumimoji="0" lang="en-US" altLang="zh-TW" smtClean="0">
                <a:solidFill>
                  <a:srgbClr val="000000"/>
                </a:solidFill>
                <a:latin typeface="微軟正黑體" pitchFamily="34" charset="-120"/>
                <a:ea typeface="微軟正黑體" pitchFamily="34" charset="-120"/>
                <a:cs typeface="華康儷金黑(P)"/>
              </a:rPr>
              <a:t>-</a:t>
            </a:r>
            <a:r>
              <a:rPr kumimoji="0" lang="zh-TW" altLang="en-US" smtClean="0">
                <a:solidFill>
                  <a:srgbClr val="000000"/>
                </a:solidFill>
                <a:latin typeface="微軟正黑體" pitchFamily="34" charset="-120"/>
                <a:ea typeface="微軟正黑體" pitchFamily="34" charset="-120"/>
                <a:cs typeface="華康儷金黑(P)"/>
              </a:rPr>
              <a:t>強度差異管制</a:t>
            </a:r>
            <a:endParaRPr kumimoji="0" lang="en-US" altLang="zh-TW" smtClean="0">
              <a:solidFill>
                <a:srgbClr val="000000"/>
              </a:solidFill>
              <a:latin typeface="微軟正黑體" pitchFamily="34" charset="-120"/>
              <a:ea typeface="微軟正黑體" pitchFamily="34" charset="-120"/>
              <a:cs typeface="華康儷金黑(P)"/>
            </a:endParaRPr>
          </a:p>
          <a:p>
            <a:pPr eaLnBrk="1" hangingPunct="1">
              <a:spcBef>
                <a:spcPct val="30000"/>
              </a:spcBef>
            </a:pPr>
            <a:r>
              <a:rPr kumimoji="0" lang="en-US" altLang="zh-TW" smtClean="0">
                <a:solidFill>
                  <a:srgbClr val="000000"/>
                </a:solidFill>
                <a:latin typeface="微軟正黑體" pitchFamily="34" charset="-120"/>
                <a:ea typeface="微軟正黑體" pitchFamily="34" charset="-120"/>
                <a:cs typeface="華康儷金黑(P)"/>
              </a:rPr>
              <a:t>-</a:t>
            </a:r>
            <a:r>
              <a:rPr kumimoji="0" lang="zh-TW" altLang="en-US" smtClean="0">
                <a:solidFill>
                  <a:srgbClr val="000000"/>
                </a:solidFill>
                <a:latin typeface="微軟正黑體" pitchFamily="34" charset="-120"/>
                <a:ea typeface="微軟正黑體" pitchFamily="34" charset="-120"/>
                <a:cs typeface="華康儷金黑(P)"/>
              </a:rPr>
              <a:t>災害潛勢資訊揭露</a:t>
            </a:r>
            <a:endParaRPr kumimoji="0" lang="en-US" altLang="zh-TW" smtClean="0">
              <a:solidFill>
                <a:srgbClr val="000000"/>
              </a:solidFill>
              <a:latin typeface="微軟正黑體" pitchFamily="34" charset="-120"/>
              <a:ea typeface="微軟正黑體" pitchFamily="34" charset="-120"/>
              <a:cs typeface="華康儷金黑(P)"/>
            </a:endParaRPr>
          </a:p>
          <a:p>
            <a:pPr eaLnBrk="1" hangingPunct="1">
              <a:spcBef>
                <a:spcPct val="30000"/>
              </a:spcBef>
            </a:pPr>
            <a:r>
              <a:rPr kumimoji="0" lang="en-US" altLang="zh-TW" smtClean="0">
                <a:solidFill>
                  <a:srgbClr val="000000"/>
                </a:solidFill>
                <a:latin typeface="微軟正黑體" pitchFamily="34" charset="-120"/>
                <a:ea typeface="微軟正黑體" pitchFamily="34" charset="-120"/>
                <a:cs typeface="華康儷金黑(P)"/>
              </a:rPr>
              <a:t>-</a:t>
            </a:r>
            <a:r>
              <a:rPr kumimoji="0" lang="zh-TW" altLang="en-US" smtClean="0">
                <a:solidFill>
                  <a:srgbClr val="000000"/>
                </a:solidFill>
                <a:latin typeface="微軟正黑體" pitchFamily="34" charset="-120"/>
                <a:ea typeface="微軟正黑體" pitchFamily="34" charset="-120"/>
                <a:cs typeface="華康儷金黑(P)"/>
              </a:rPr>
              <a:t>在地防災避災規劃</a:t>
            </a:r>
            <a:endParaRPr kumimoji="0" lang="en-US" altLang="zh-TW" smtClean="0">
              <a:solidFill>
                <a:srgbClr val="000000"/>
              </a:solidFill>
              <a:latin typeface="微軟正黑體" pitchFamily="34" charset="-120"/>
              <a:ea typeface="微軟正黑體" pitchFamily="34" charset="-120"/>
              <a:cs typeface="華康儷金黑(P)"/>
            </a:endParaRPr>
          </a:p>
          <a:p>
            <a:pPr eaLnBrk="1" hangingPunct="1">
              <a:spcBef>
                <a:spcPct val="30000"/>
              </a:spcBef>
            </a:pPr>
            <a:r>
              <a:rPr kumimoji="0" lang="en-US" altLang="zh-TW" smtClean="0">
                <a:solidFill>
                  <a:srgbClr val="000000"/>
                </a:solidFill>
                <a:latin typeface="微軟正黑體" pitchFamily="34" charset="-120"/>
                <a:ea typeface="微軟正黑體" pitchFamily="34" charset="-120"/>
                <a:cs typeface="華康儷金黑(P)"/>
              </a:rPr>
              <a:t>-</a:t>
            </a:r>
            <a:r>
              <a:rPr kumimoji="0" lang="zh-TW" altLang="en-US" smtClean="0">
                <a:solidFill>
                  <a:srgbClr val="000000"/>
                </a:solidFill>
                <a:latin typeface="微軟正黑體" pitchFamily="34" charset="-120"/>
                <a:ea typeface="微軟正黑體" pitchFamily="34" charset="-120"/>
                <a:cs typeface="華康儷金黑(P)"/>
              </a:rPr>
              <a:t>災害保險制度研擬</a:t>
            </a:r>
            <a:endParaRPr kumimoji="0" lang="en-US" altLang="zh-TW" smtClean="0">
              <a:solidFill>
                <a:srgbClr val="000000"/>
              </a:solidFill>
              <a:latin typeface="微軟正黑體" pitchFamily="34" charset="-120"/>
              <a:ea typeface="微軟正黑體" pitchFamily="34" charset="-120"/>
              <a:cs typeface="華康儷金黑(P)"/>
            </a:endParaRPr>
          </a:p>
        </p:txBody>
      </p:sp>
      <p:sp>
        <p:nvSpPr>
          <p:cNvPr id="68623" name="Text Box 16"/>
          <p:cNvSpPr txBox="1">
            <a:spLocks noChangeAspect="1" noChangeArrowheads="1"/>
          </p:cNvSpPr>
          <p:nvPr/>
        </p:nvSpPr>
        <p:spPr bwMode="gray">
          <a:xfrm>
            <a:off x="5651500" y="2781300"/>
            <a:ext cx="2593975" cy="282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5725" indent="-85725"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sz="2400" b="1" smtClean="0">
                <a:solidFill>
                  <a:srgbClr val="FF0000"/>
                </a:solidFill>
                <a:latin typeface="微軟正黑體" pitchFamily="34" charset="-120"/>
                <a:ea typeface="微軟正黑體" pitchFamily="34" charset="-120"/>
                <a:cs typeface="華康儷金黑(P)"/>
              </a:rPr>
              <a:t>土地發展調適</a:t>
            </a:r>
          </a:p>
          <a:p>
            <a:pPr eaLnBrk="1" hangingPunct="1">
              <a:spcBef>
                <a:spcPct val="20000"/>
              </a:spcBef>
            </a:pPr>
            <a:r>
              <a:rPr kumimoji="0" lang="en-US" altLang="zh-TW" smtClean="0">
                <a:solidFill>
                  <a:srgbClr val="000000"/>
                </a:solidFill>
                <a:latin typeface="微軟正黑體" pitchFamily="34" charset="-120"/>
                <a:ea typeface="微軟正黑體" pitchFamily="34" charset="-120"/>
                <a:cs typeface="華康儷金黑(P)"/>
              </a:rPr>
              <a:t>-</a:t>
            </a:r>
            <a:r>
              <a:rPr kumimoji="0" lang="zh-TW" altLang="en-US" smtClean="0">
                <a:solidFill>
                  <a:srgbClr val="000000"/>
                </a:solidFill>
                <a:latin typeface="微軟正黑體" pitchFamily="34" charset="-120"/>
                <a:ea typeface="微軟正黑體" pitchFamily="34" charset="-120"/>
                <a:cs typeface="華康儷金黑(P)"/>
              </a:rPr>
              <a:t>利用國土規劃及土地使用管制方式進行管控</a:t>
            </a:r>
          </a:p>
          <a:p>
            <a:pPr eaLnBrk="1" hangingPunct="1">
              <a:spcBef>
                <a:spcPct val="20000"/>
              </a:spcBef>
            </a:pPr>
            <a:r>
              <a:rPr kumimoji="0" lang="en-US" altLang="zh-TW" smtClean="0">
                <a:solidFill>
                  <a:srgbClr val="000000"/>
                </a:solidFill>
                <a:latin typeface="微軟正黑體" pitchFamily="34" charset="-120"/>
                <a:ea typeface="微軟正黑體" pitchFamily="34" charset="-120"/>
                <a:cs typeface="華康儷金黑(P)"/>
              </a:rPr>
              <a:t>-</a:t>
            </a:r>
            <a:r>
              <a:rPr kumimoji="0" lang="zh-TW" altLang="en-US" smtClean="0">
                <a:solidFill>
                  <a:srgbClr val="000000"/>
                </a:solidFill>
                <a:latin typeface="微軟正黑體" pitchFamily="34" charset="-120"/>
                <a:ea typeface="微軟正黑體" pitchFamily="34" charset="-120"/>
                <a:cs typeface="華康儷金黑(P)"/>
              </a:rPr>
              <a:t>於未開發土地禁止開發，已開發或進行開發中土地應重新評估該區域之發展強度</a:t>
            </a:r>
            <a:endParaRPr kumimoji="0" lang="en-US" altLang="zh-TW" smtClean="0">
              <a:solidFill>
                <a:srgbClr val="000000"/>
              </a:solidFill>
              <a:latin typeface="微軟正黑體" pitchFamily="34" charset="-120"/>
              <a:ea typeface="微軟正黑體" pitchFamily="34" charset="-120"/>
              <a:cs typeface="華康儷金黑(P)"/>
            </a:endParaRPr>
          </a:p>
          <a:p>
            <a:pPr eaLnBrk="1" hangingPunct="1">
              <a:spcBef>
                <a:spcPct val="20000"/>
              </a:spcBef>
            </a:pPr>
            <a:r>
              <a:rPr kumimoji="0" lang="en-US" altLang="zh-TW" smtClean="0">
                <a:solidFill>
                  <a:srgbClr val="000000"/>
                </a:solidFill>
                <a:latin typeface="微軟正黑體" pitchFamily="34" charset="-120"/>
                <a:ea typeface="微軟正黑體" pitchFamily="34" charset="-120"/>
                <a:cs typeface="華康儷金黑(P)"/>
              </a:rPr>
              <a:t>-</a:t>
            </a:r>
            <a:r>
              <a:rPr kumimoji="0" lang="zh-TW" altLang="en-US" smtClean="0">
                <a:solidFill>
                  <a:srgbClr val="000000"/>
                </a:solidFill>
                <a:latin typeface="微軟正黑體" pitchFamily="34" charset="-120"/>
                <a:ea typeface="微軟正黑體" pitchFamily="34" charset="-120"/>
                <a:cs typeface="華康儷金黑(P)"/>
              </a:rPr>
              <a:t>建築高度規範及加強水土保持</a:t>
            </a:r>
            <a:endParaRPr kumimoji="0" lang="en-US" altLang="zh-TW" smtClean="0">
              <a:solidFill>
                <a:srgbClr val="000000"/>
              </a:solidFill>
              <a:latin typeface="微軟正黑體" pitchFamily="34" charset="-120"/>
              <a:ea typeface="微軟正黑體" pitchFamily="34" charset="-120"/>
              <a:cs typeface="華康儷金黑(P)"/>
            </a:endParaRPr>
          </a:p>
        </p:txBody>
      </p:sp>
      <p:sp>
        <p:nvSpPr>
          <p:cNvPr id="4" name="標題 2"/>
          <p:cNvSpPr txBox="1">
            <a:spLocks/>
          </p:cNvSpPr>
          <p:nvPr/>
        </p:nvSpPr>
        <p:spPr>
          <a:xfrm>
            <a:off x="428625" y="642938"/>
            <a:ext cx="8229600" cy="571500"/>
          </a:xfrm>
          <a:prstGeom prst="rect">
            <a:avLst/>
          </a:prstGeom>
          <a:ln>
            <a:noFill/>
          </a:ln>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fontAlgn="base">
              <a:spcBef>
                <a:spcPct val="0"/>
              </a:spcBef>
              <a:spcAft>
                <a:spcPct val="0"/>
              </a:spcAft>
              <a:defRPr kumimoji="1">
                <a:solidFill>
                  <a:schemeClr val="tx1"/>
                </a:solidFill>
                <a:latin typeface="Arial" pitchFamily="34" charset="0"/>
                <a:ea typeface="新細明體" pitchFamily="18" charset="-120"/>
              </a:defRPr>
            </a:lvl6pPr>
            <a:lvl7pPr marL="2971800" indent="-228600" fontAlgn="base">
              <a:spcBef>
                <a:spcPct val="0"/>
              </a:spcBef>
              <a:spcAft>
                <a:spcPct val="0"/>
              </a:spcAft>
              <a:defRPr kumimoji="1">
                <a:solidFill>
                  <a:schemeClr val="tx1"/>
                </a:solidFill>
                <a:latin typeface="Arial" pitchFamily="34" charset="0"/>
                <a:ea typeface="新細明體" pitchFamily="18" charset="-120"/>
              </a:defRPr>
            </a:lvl7pPr>
            <a:lvl8pPr marL="3429000" indent="-228600" fontAlgn="base">
              <a:spcBef>
                <a:spcPct val="0"/>
              </a:spcBef>
              <a:spcAft>
                <a:spcPct val="0"/>
              </a:spcAft>
              <a:defRPr kumimoji="1">
                <a:solidFill>
                  <a:schemeClr val="tx1"/>
                </a:solidFill>
                <a:latin typeface="Arial" pitchFamily="34" charset="0"/>
                <a:ea typeface="新細明體" pitchFamily="18" charset="-120"/>
              </a:defRPr>
            </a:lvl8pPr>
            <a:lvl9pPr marL="3886200" indent="-228600" fontAlgn="base">
              <a:spcBef>
                <a:spcPct val="0"/>
              </a:spcBef>
              <a:spcAft>
                <a:spcPct val="0"/>
              </a:spcAft>
              <a:defRPr kumimoji="1">
                <a:solidFill>
                  <a:schemeClr val="tx1"/>
                </a:solidFill>
                <a:latin typeface="Arial" pitchFamily="34" charset="0"/>
                <a:ea typeface="新細明體" pitchFamily="18" charset="-120"/>
              </a:defRPr>
            </a:lvl9pPr>
          </a:lstStyle>
          <a:p>
            <a:pPr>
              <a:defRPr/>
            </a:pPr>
            <a:r>
              <a:rPr kumimoji="0" lang="zh-TW" altLang="en-US" sz="3200" b="1" dirty="0" smtClean="0">
                <a:solidFill>
                  <a:srgbClr val="323232"/>
                </a:solidFill>
                <a:effectLst>
                  <a:outerShdw blurRad="38100" dist="38100" dir="2700000" algn="tl">
                    <a:srgbClr val="C0C0C0"/>
                  </a:outerShdw>
                </a:effectLst>
                <a:latin typeface="微軟正黑體" pitchFamily="34" charset="-120"/>
                <a:ea typeface="微軟正黑體" pitchFamily="34" charset="-120"/>
                <a:cs typeface="微軟正黑體" pitchFamily="34" charset="-120"/>
              </a:rPr>
              <a:t>面對不同等級災害風險地區時</a:t>
            </a:r>
            <a:r>
              <a:rPr kumimoji="0" lang="en-US" altLang="zh-TW" sz="3200" b="1" dirty="0" smtClean="0">
                <a:solidFill>
                  <a:srgbClr val="323232"/>
                </a:solidFill>
                <a:effectLst>
                  <a:outerShdw blurRad="38100" dist="38100" dir="2700000" algn="tl">
                    <a:srgbClr val="C0C0C0"/>
                  </a:outerShdw>
                </a:effectLst>
                <a:latin typeface="微軟正黑體" pitchFamily="34" charset="-120"/>
                <a:ea typeface="微軟正黑體" pitchFamily="34" charset="-120"/>
                <a:cs typeface="微軟正黑體" pitchFamily="34" charset="-120"/>
              </a:rPr>
              <a:t>…</a:t>
            </a:r>
          </a:p>
        </p:txBody>
      </p:sp>
    </p:spTree>
    <p:extLst>
      <p:ext uri="{BB962C8B-B14F-4D97-AF65-F5344CB8AC3E}">
        <p14:creationId xmlns:p14="http://schemas.microsoft.com/office/powerpoint/2010/main" val="305260412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descr="G:\SLCHENBackup\Routine\2013_0712_內政部營建署\62center_pga.jpg"/>
          <p:cNvPicPr>
            <a:picLocks noChangeAspect="1" noChangeArrowheads="1"/>
          </p:cNvPicPr>
          <p:nvPr/>
        </p:nvPicPr>
        <p:blipFill>
          <a:blip r:embed="rId3" cstate="print"/>
          <a:srcRect l="23872" r="17873"/>
          <a:stretch>
            <a:fillRect/>
          </a:stretch>
        </p:blipFill>
        <p:spPr bwMode="auto">
          <a:xfrm>
            <a:off x="4859338" y="981075"/>
            <a:ext cx="4284662" cy="5305425"/>
          </a:xfrm>
          <a:prstGeom prst="rect">
            <a:avLst/>
          </a:prstGeom>
          <a:noFill/>
          <a:ln w="9525">
            <a:noFill/>
            <a:miter lim="800000"/>
            <a:headEnd/>
            <a:tailEnd/>
          </a:ln>
        </p:spPr>
      </p:pic>
      <p:sp>
        <p:nvSpPr>
          <p:cNvPr id="12291" name="內容版面配置區 1"/>
          <p:cNvSpPr>
            <a:spLocks/>
          </p:cNvSpPr>
          <p:nvPr/>
        </p:nvSpPr>
        <p:spPr bwMode="auto">
          <a:xfrm>
            <a:off x="157163" y="1335088"/>
            <a:ext cx="5178425" cy="3816350"/>
          </a:xfrm>
          <a:prstGeom prst="rect">
            <a:avLst/>
          </a:prstGeom>
          <a:solidFill>
            <a:srgbClr val="ECEDB1"/>
          </a:solidFill>
          <a:ln w="9525">
            <a:noFill/>
            <a:miter lim="800000"/>
            <a:headEnd/>
            <a:tailEnd/>
          </a:ln>
        </p:spPr>
        <p:txBody>
          <a:bodyPr/>
          <a:lstStyle/>
          <a:p>
            <a:pPr marL="255588" indent="-255588" eaLnBrk="1" hangingPunct="1">
              <a:spcBef>
                <a:spcPct val="50000"/>
              </a:spcBef>
              <a:buClr>
                <a:schemeClr val="accent1"/>
              </a:buClr>
              <a:buSzPct val="70000"/>
              <a:buFont typeface="Wingdings" pitchFamily="2" charset="2"/>
              <a:buChar char="n"/>
            </a:pPr>
            <a:r>
              <a:rPr kumimoji="1" lang="zh-TW" altLang="zh-TW" sz="2400">
                <a:solidFill>
                  <a:srgbClr val="A50021"/>
                </a:solidFill>
                <a:latin typeface="Times New Roman" pitchFamily="18" charset="0"/>
                <a:ea typeface="標楷體" pitchFamily="65" charset="-120"/>
              </a:rPr>
              <a:t>依據國家地震工程研究中心模擬山腳斷層中段位置</a:t>
            </a:r>
            <a:r>
              <a:rPr kumimoji="1" lang="zh-TW" altLang="en-US" sz="2400">
                <a:latin typeface="Times New Roman" pitchFamily="18" charset="0"/>
                <a:ea typeface="標楷體" pitchFamily="65" charset="-120"/>
              </a:rPr>
              <a:t>發生規模</a:t>
            </a:r>
            <a:r>
              <a:rPr kumimoji="1" lang="zh-TW" altLang="zh-TW" sz="2400">
                <a:solidFill>
                  <a:srgbClr val="A50021"/>
                </a:solidFill>
                <a:latin typeface="Times New Roman" pitchFamily="18" charset="0"/>
                <a:ea typeface="標楷體" pitchFamily="65" charset="-120"/>
              </a:rPr>
              <a:t>6.2地震</a:t>
            </a:r>
            <a:endParaRPr kumimoji="1" lang="zh-TW" altLang="en-US" sz="2400">
              <a:latin typeface="Times New Roman" pitchFamily="18" charset="0"/>
              <a:ea typeface="標楷體" pitchFamily="65" charset="-120"/>
            </a:endParaRPr>
          </a:p>
          <a:p>
            <a:pPr marL="255588" indent="-255588" eaLnBrk="1" hangingPunct="1">
              <a:spcBef>
                <a:spcPct val="50000"/>
              </a:spcBef>
              <a:buClr>
                <a:schemeClr val="accent1"/>
              </a:buClr>
              <a:buSzPct val="70000"/>
              <a:buFont typeface="Wingdings" pitchFamily="2" charset="2"/>
              <a:buChar char="n"/>
            </a:pPr>
            <a:r>
              <a:rPr kumimoji="1" lang="zh-TW" altLang="en-US" sz="2400">
                <a:latin typeface="Times New Roman" pitchFamily="18" charset="0"/>
                <a:ea typeface="標楷體" pitchFamily="65" charset="-120"/>
              </a:rPr>
              <a:t>對臺北市及新北市地區災害影響嚴重範圍包含：</a:t>
            </a:r>
          </a:p>
          <a:p>
            <a:pPr marL="255588" indent="-255588" eaLnBrk="1" hangingPunct="1">
              <a:spcBef>
                <a:spcPct val="50000"/>
              </a:spcBef>
              <a:buClr>
                <a:schemeClr val="accent1"/>
              </a:buClr>
              <a:buSzPct val="70000"/>
              <a:buFont typeface="Wingdings" pitchFamily="2" charset="2"/>
              <a:buNone/>
            </a:pPr>
            <a:r>
              <a:rPr kumimoji="1" lang="zh-TW" altLang="en-US" sz="2400">
                <a:latin typeface="Times New Roman" pitchFamily="18" charset="0"/>
                <a:ea typeface="標楷體" pitchFamily="65" charset="-120"/>
              </a:rPr>
              <a:t>    臺北市：士林、北投、大同、</a:t>
            </a:r>
            <a:r>
              <a:rPr kumimoji="1" lang="zh-TW" altLang="en-US" sz="2400">
                <a:latin typeface="Arial" charset="0"/>
                <a:ea typeface="標楷體" pitchFamily="65" charset="-120"/>
              </a:rPr>
              <a:t>中山及</a:t>
            </a:r>
            <a:r>
              <a:rPr kumimoji="1" lang="zh-TW" altLang="en-US" sz="2400">
                <a:latin typeface="Times New Roman" pitchFamily="18" charset="0"/>
                <a:ea typeface="標楷體" pitchFamily="65" charset="-120"/>
              </a:rPr>
              <a:t>萬華</a:t>
            </a:r>
            <a:r>
              <a:rPr kumimoji="1" lang="zh-TW" altLang="en-US" sz="2400">
                <a:solidFill>
                  <a:schemeClr val="tx2"/>
                </a:solidFill>
                <a:latin typeface="Times New Roman" pitchFamily="18" charset="0"/>
                <a:ea typeface="標楷體" pitchFamily="65" charset="-120"/>
              </a:rPr>
              <a:t>等</a:t>
            </a:r>
            <a:r>
              <a:rPr kumimoji="1" lang="zh-TW" altLang="en-US" sz="2400">
                <a:latin typeface="Arial" charset="0"/>
                <a:ea typeface="標楷體" pitchFamily="65" charset="-120"/>
              </a:rPr>
              <a:t>地區。</a:t>
            </a:r>
            <a:endParaRPr kumimoji="1" lang="zh-TW" altLang="en-US" sz="2400">
              <a:latin typeface="Times New Roman" pitchFamily="18" charset="0"/>
              <a:ea typeface="標楷體" pitchFamily="65" charset="-120"/>
            </a:endParaRPr>
          </a:p>
          <a:p>
            <a:pPr marL="255588" indent="-255588" eaLnBrk="1" hangingPunct="1">
              <a:spcBef>
                <a:spcPct val="50000"/>
              </a:spcBef>
              <a:buClr>
                <a:schemeClr val="accent1"/>
              </a:buClr>
              <a:buSzPct val="70000"/>
              <a:buFont typeface="Wingdings" pitchFamily="2" charset="2"/>
              <a:buNone/>
            </a:pPr>
            <a:r>
              <a:rPr kumimoji="1" lang="zh-TW" altLang="en-US" sz="2400">
                <a:latin typeface="Times New Roman" pitchFamily="18" charset="0"/>
                <a:ea typeface="標楷體" pitchFamily="65" charset="-120"/>
              </a:rPr>
              <a:t>    新北市：</a:t>
            </a:r>
            <a:r>
              <a:rPr kumimoji="1" lang="zh-TW" altLang="en-US" sz="2400">
                <a:solidFill>
                  <a:srgbClr val="CC0000"/>
                </a:solidFill>
                <a:latin typeface="Times New Roman" pitchFamily="18" charset="0"/>
                <a:ea typeface="標楷體" pitchFamily="65" charset="-120"/>
              </a:rPr>
              <a:t>板橋、新莊、五股</a:t>
            </a:r>
            <a:r>
              <a:rPr kumimoji="1" lang="zh-TW" altLang="en-US" sz="2400">
                <a:solidFill>
                  <a:srgbClr val="CC0000"/>
                </a:solidFill>
                <a:latin typeface="Arial" charset="0"/>
                <a:ea typeface="標楷體" pitchFamily="65" charset="-120"/>
              </a:rPr>
              <a:t>、三重、</a:t>
            </a:r>
            <a:r>
              <a:rPr kumimoji="1" lang="zh-TW" altLang="en-US" sz="2400">
                <a:solidFill>
                  <a:srgbClr val="CC0000"/>
                </a:solidFill>
                <a:latin typeface="Times New Roman" pitchFamily="18" charset="0"/>
                <a:ea typeface="標楷體" pitchFamily="65" charset="-120"/>
              </a:rPr>
              <a:t>泰山及蘆洲</a:t>
            </a:r>
            <a:r>
              <a:rPr kumimoji="1" lang="zh-TW" altLang="en-US" sz="2400">
                <a:latin typeface="Times New Roman" pitchFamily="18" charset="0"/>
                <a:ea typeface="標楷體" pitchFamily="65" charset="-120"/>
              </a:rPr>
              <a:t>等地區</a:t>
            </a:r>
            <a:r>
              <a:rPr kumimoji="1" lang="zh-TW" altLang="en-US" sz="2400">
                <a:latin typeface="Arial" charset="0"/>
                <a:ea typeface="標楷體" pitchFamily="65" charset="-120"/>
              </a:rPr>
              <a:t>。</a:t>
            </a:r>
            <a:endParaRPr kumimoji="1" lang="zh-TW" altLang="en-US" sz="2400">
              <a:latin typeface="Times New Roman" pitchFamily="18" charset="0"/>
              <a:ea typeface="標楷體" pitchFamily="65" charset="-120"/>
            </a:endParaRPr>
          </a:p>
        </p:txBody>
      </p:sp>
      <p:sp>
        <p:nvSpPr>
          <p:cNvPr id="12292" name="Rectangle 2"/>
          <p:cNvSpPr>
            <a:spLocks noChangeArrowheads="1"/>
          </p:cNvSpPr>
          <p:nvPr/>
        </p:nvSpPr>
        <p:spPr bwMode="auto">
          <a:xfrm>
            <a:off x="395288" y="-36513"/>
            <a:ext cx="6911975" cy="895351"/>
          </a:xfrm>
          <a:prstGeom prst="rect">
            <a:avLst/>
          </a:prstGeom>
          <a:noFill/>
          <a:ln w="9525">
            <a:noFill/>
            <a:miter lim="800000"/>
            <a:headEnd/>
            <a:tailEnd/>
          </a:ln>
        </p:spPr>
        <p:txBody>
          <a:bodyPr anchor="b"/>
          <a:lstStyle/>
          <a:p>
            <a:pPr eaLnBrk="1" hangingPunct="1"/>
            <a:r>
              <a:rPr lang="zh-TW" altLang="en-US" sz="4000" b="1" dirty="0">
                <a:latin typeface="Arial" charset="0"/>
                <a:ea typeface="標楷體" pitchFamily="65" charset="-120"/>
              </a:rPr>
              <a:t>地震斷層帶分布：雙北市</a:t>
            </a:r>
            <a:endParaRPr kumimoji="1" lang="zh-TW" altLang="en-US" sz="4000" b="1" dirty="0">
              <a:latin typeface="Arial" charset="0"/>
              <a:ea typeface="標楷體" pitchFamily="65" charset="-120"/>
            </a:endParaRPr>
          </a:p>
        </p:txBody>
      </p:sp>
      <p:sp>
        <p:nvSpPr>
          <p:cNvPr id="12293" name="Text Box 9"/>
          <p:cNvSpPr txBox="1">
            <a:spLocks noChangeArrowheads="1"/>
          </p:cNvSpPr>
          <p:nvPr/>
        </p:nvSpPr>
        <p:spPr bwMode="auto">
          <a:xfrm>
            <a:off x="7473950" y="981075"/>
            <a:ext cx="1944688" cy="396875"/>
          </a:xfrm>
          <a:prstGeom prst="rect">
            <a:avLst/>
          </a:prstGeom>
          <a:noFill/>
          <a:ln w="9525">
            <a:noFill/>
            <a:miter lim="800000"/>
            <a:headEnd/>
            <a:tailEnd/>
          </a:ln>
        </p:spPr>
        <p:txBody>
          <a:bodyPr>
            <a:spAutoFit/>
          </a:bodyPr>
          <a:lstStyle/>
          <a:p>
            <a:pPr eaLnBrk="1" hangingPunct="1">
              <a:spcBef>
                <a:spcPct val="50000"/>
              </a:spcBef>
            </a:pPr>
            <a:r>
              <a:rPr kumimoji="1" lang="zh-TW" altLang="en-US" sz="2000">
                <a:latin typeface="Arial" charset="0"/>
                <a:ea typeface="標楷體" pitchFamily="65" charset="-120"/>
              </a:rPr>
              <a:t>山腳斷層中段</a:t>
            </a:r>
          </a:p>
        </p:txBody>
      </p:sp>
      <p:sp>
        <p:nvSpPr>
          <p:cNvPr id="12294" name="Line 10"/>
          <p:cNvSpPr>
            <a:spLocks noChangeShapeType="1"/>
          </p:cNvSpPr>
          <p:nvPr/>
        </p:nvSpPr>
        <p:spPr bwMode="auto">
          <a:xfrm flipH="1">
            <a:off x="7019925" y="2060575"/>
            <a:ext cx="1368425" cy="0"/>
          </a:xfrm>
          <a:prstGeom prst="line">
            <a:avLst/>
          </a:prstGeom>
          <a:noFill/>
          <a:ln w="25400">
            <a:solidFill>
              <a:srgbClr val="000000"/>
            </a:solidFill>
            <a:round/>
            <a:headEnd/>
            <a:tailEnd type="triangle" w="med" len="med"/>
          </a:ln>
        </p:spPr>
        <p:txBody>
          <a:bodyPr/>
          <a:lstStyle/>
          <a:p>
            <a:endParaRPr lang="zh-TW" altLang="en-US"/>
          </a:p>
        </p:txBody>
      </p:sp>
      <p:sp>
        <p:nvSpPr>
          <p:cNvPr id="12295" name="Line 66"/>
          <p:cNvSpPr>
            <a:spLocks noChangeShapeType="1"/>
          </p:cNvSpPr>
          <p:nvPr/>
        </p:nvSpPr>
        <p:spPr bwMode="auto">
          <a:xfrm flipV="1">
            <a:off x="8388350" y="1341438"/>
            <a:ext cx="0" cy="719137"/>
          </a:xfrm>
          <a:prstGeom prst="line">
            <a:avLst/>
          </a:prstGeom>
          <a:noFill/>
          <a:ln w="25400">
            <a:solidFill>
              <a:schemeClr val="tx1"/>
            </a:solidFill>
            <a:round/>
            <a:headEnd/>
            <a:tailEnd/>
          </a:ln>
          <a:effectLst/>
        </p:spPr>
        <p:txBody>
          <a:bodyPr/>
          <a:lstStyle/>
          <a:p>
            <a:endParaRPr lang="zh-TW" altLang="en-US"/>
          </a:p>
        </p:txBody>
      </p:sp>
      <p:graphicFrame>
        <p:nvGraphicFramePr>
          <p:cNvPr id="102468" name="Group 68"/>
          <p:cNvGraphicFramePr>
            <a:graphicFrameLocks noGrp="1"/>
          </p:cNvGraphicFramePr>
          <p:nvPr>
            <p:ph/>
          </p:nvPr>
        </p:nvGraphicFramePr>
        <p:xfrm>
          <a:off x="5819775" y="4035425"/>
          <a:ext cx="3228975" cy="2730500"/>
        </p:xfrm>
        <a:graphic>
          <a:graphicData uri="http://schemas.openxmlformats.org/drawingml/2006/table">
            <a:tbl>
              <a:tblPr/>
              <a:tblGrid>
                <a:gridCol w="450850">
                  <a:extLst>
                    <a:ext uri="{9D8B030D-6E8A-4147-A177-3AD203B41FA5}">
                      <a16:colId xmlns:a16="http://schemas.microsoft.com/office/drawing/2014/main" val="20000"/>
                    </a:ext>
                  </a:extLst>
                </a:gridCol>
                <a:gridCol w="900113">
                  <a:extLst>
                    <a:ext uri="{9D8B030D-6E8A-4147-A177-3AD203B41FA5}">
                      <a16:colId xmlns:a16="http://schemas.microsoft.com/office/drawing/2014/main" val="20001"/>
                    </a:ext>
                  </a:extLst>
                </a:gridCol>
                <a:gridCol w="1187450">
                  <a:extLst>
                    <a:ext uri="{9D8B030D-6E8A-4147-A177-3AD203B41FA5}">
                      <a16:colId xmlns:a16="http://schemas.microsoft.com/office/drawing/2014/main" val="20002"/>
                    </a:ext>
                  </a:extLst>
                </a:gridCol>
                <a:gridCol w="690562">
                  <a:extLst>
                    <a:ext uri="{9D8B030D-6E8A-4147-A177-3AD203B41FA5}">
                      <a16:colId xmlns:a16="http://schemas.microsoft.com/office/drawing/2014/main" val="20003"/>
                    </a:ext>
                  </a:extLst>
                </a:gridCol>
              </a:tblGrid>
              <a:tr h="273050">
                <a:tc>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r>
                        <a:rPr kumimoji="0" lang="zh-TW" altLang="en-US" sz="1000" b="1" i="0" u="none" strike="noStrike" cap="none" normalizeH="0" baseline="0" smtClean="0">
                          <a:ln>
                            <a:noFill/>
                          </a:ln>
                          <a:solidFill>
                            <a:schemeClr val="tx1"/>
                          </a:solidFill>
                          <a:effectLst/>
                          <a:latin typeface="Arial" panose="020B0604020202020204" pitchFamily="34" charset="0"/>
                          <a:ea typeface="標楷體" panose="03000509000000000000" pitchFamily="65" charset="-120"/>
                        </a:rPr>
                        <a:t>震度</a:t>
                      </a:r>
                    </a:p>
                  </a:txBody>
                  <a:tcPr marL="91443" marR="914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r>
                        <a:rPr kumimoji="0" lang="en-US" altLang="zh-TW" sz="1000" b="1" i="0" u="none" strike="noStrike" cap="none" normalizeH="0" baseline="0" smtClean="0">
                          <a:ln>
                            <a:noFill/>
                          </a:ln>
                          <a:solidFill>
                            <a:schemeClr val="tx1"/>
                          </a:solidFill>
                          <a:effectLst/>
                          <a:latin typeface="Arial" panose="020B0604020202020204" pitchFamily="34" charset="0"/>
                          <a:ea typeface="標楷體" panose="03000509000000000000" pitchFamily="65" charset="-120"/>
                        </a:rPr>
                        <a:t>PGA(g)</a:t>
                      </a:r>
                      <a:endParaRPr kumimoji="0" lang="zh-TW" altLang="en-US" sz="1000" b="1" i="0" u="none" strike="noStrike" cap="none" normalizeH="0" baseline="0" smtClean="0">
                        <a:ln>
                          <a:noFill/>
                        </a:ln>
                        <a:solidFill>
                          <a:schemeClr val="tx1"/>
                        </a:solidFill>
                        <a:effectLst/>
                        <a:latin typeface="Arial" panose="020B0604020202020204" pitchFamily="34" charset="0"/>
                        <a:ea typeface="標楷體" panose="03000509000000000000" pitchFamily="65" charset="-120"/>
                      </a:endParaRPr>
                    </a:p>
                  </a:txBody>
                  <a:tcPr marL="91443" marR="914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r>
                        <a:rPr kumimoji="0" lang="en-US" altLang="zh-TW" sz="1000" b="1" i="0" u="none" strike="noStrike" cap="none" normalizeH="0" baseline="0" smtClean="0">
                          <a:ln>
                            <a:noFill/>
                          </a:ln>
                          <a:solidFill>
                            <a:schemeClr val="tx1"/>
                          </a:solidFill>
                          <a:effectLst/>
                          <a:latin typeface="Arial" panose="020B0604020202020204" pitchFamily="34" charset="0"/>
                          <a:ea typeface="標楷體" panose="03000509000000000000" pitchFamily="65" charset="-120"/>
                        </a:rPr>
                        <a:t>PGA(g)</a:t>
                      </a:r>
                      <a:endParaRPr kumimoji="0" lang="zh-TW" altLang="en-US" sz="1000" b="1" i="0" u="none" strike="noStrike" cap="none" normalizeH="0" baseline="0" smtClean="0">
                        <a:ln>
                          <a:noFill/>
                        </a:ln>
                        <a:solidFill>
                          <a:schemeClr val="tx1"/>
                        </a:solidFill>
                        <a:effectLst/>
                        <a:latin typeface="Arial" panose="020B0604020202020204" pitchFamily="34" charset="0"/>
                        <a:ea typeface="標楷體" panose="03000509000000000000" pitchFamily="65" charset="-120"/>
                      </a:endParaRPr>
                    </a:p>
                  </a:txBody>
                  <a:tcPr marL="91443" marR="914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r>
                        <a:rPr kumimoji="0" lang="zh-TW" altLang="en-US" sz="1000" b="1" i="0" u="none" strike="noStrike" cap="none" normalizeH="0" baseline="0" smtClean="0">
                          <a:ln>
                            <a:noFill/>
                          </a:ln>
                          <a:solidFill>
                            <a:schemeClr val="tx1"/>
                          </a:solidFill>
                          <a:effectLst/>
                          <a:latin typeface="Arial" panose="020B0604020202020204" pitchFamily="34" charset="0"/>
                          <a:ea typeface="標楷體" panose="03000509000000000000" pitchFamily="65" charset="-120"/>
                        </a:rPr>
                        <a:t>圖例</a:t>
                      </a:r>
                    </a:p>
                  </a:txBody>
                  <a:tcPr marL="91443" marR="914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73050">
                <a:tc rowSpan="3">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7</a:t>
                      </a: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rowSpan="3">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l"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0.4</a:t>
                      </a:r>
                      <a:r>
                        <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以上</a:t>
                      </a:r>
                    </a:p>
                  </a:txBody>
                  <a:tcPr marL="91443" marR="914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l"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0.6</a:t>
                      </a:r>
                      <a:r>
                        <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以上</a:t>
                      </a: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(7</a:t>
                      </a:r>
                      <a:r>
                        <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級強</a:t>
                      </a: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a:t>
                      </a: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l"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1"/>
                  </a:ext>
                </a:extLst>
              </a:tr>
              <a:tr h="273050">
                <a:tc vMerge="1">
                  <a:txBody>
                    <a:bodyPr/>
                    <a:lstStyle/>
                    <a:p>
                      <a:endParaRPr lang="zh-TW" altLang="en-US"/>
                    </a:p>
                  </a:txBody>
                  <a:tcPr/>
                </a:tc>
                <a:tc vMerge="1">
                  <a:txBody>
                    <a:bodyPr/>
                    <a:lstStyle/>
                    <a:p>
                      <a:endParaRPr lang="zh-TW" altLang="en-US"/>
                    </a:p>
                  </a:txBody>
                  <a:tcPr/>
                </a:tc>
                <a:tc>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l"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0.5~0.6(7</a:t>
                      </a:r>
                      <a:r>
                        <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級中</a:t>
                      </a: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a:t>
                      </a: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l"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C5"/>
                    </a:solidFill>
                  </a:tcPr>
                </a:tc>
                <a:extLst>
                  <a:ext uri="{0D108BD9-81ED-4DB2-BD59-A6C34878D82A}">
                    <a16:rowId xmlns:a16="http://schemas.microsoft.com/office/drawing/2014/main" val="10002"/>
                  </a:ext>
                </a:extLst>
              </a:tr>
              <a:tr h="273050">
                <a:tc vMerge="1">
                  <a:txBody>
                    <a:bodyPr/>
                    <a:lstStyle/>
                    <a:p>
                      <a:endParaRPr lang="zh-TW" altLang="en-US"/>
                    </a:p>
                  </a:txBody>
                  <a:tcPr/>
                </a:tc>
                <a:tc vMerge="1">
                  <a:txBody>
                    <a:bodyPr/>
                    <a:lstStyle/>
                    <a:p>
                      <a:endParaRPr lang="zh-TW" altLang="en-US"/>
                    </a:p>
                  </a:txBody>
                  <a:tcPr/>
                </a:tc>
                <a:tc>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l"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0.4~0.5(7</a:t>
                      </a:r>
                      <a:r>
                        <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級弱</a:t>
                      </a: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a:t>
                      </a: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l"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73DF"/>
                    </a:solidFill>
                  </a:tcPr>
                </a:tc>
                <a:extLst>
                  <a:ext uri="{0D108BD9-81ED-4DB2-BD59-A6C34878D82A}">
                    <a16:rowId xmlns:a16="http://schemas.microsoft.com/office/drawing/2014/main" val="10003"/>
                  </a:ext>
                </a:extLst>
              </a:tr>
              <a:tr h="273050">
                <a:tc rowSpan="2">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6</a:t>
                      </a: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rowSpan="2">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l"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0.25~0.4</a:t>
                      </a: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l"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0.33~0.4(6</a:t>
                      </a:r>
                      <a:r>
                        <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級強</a:t>
                      </a: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a:t>
                      </a: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l"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7F7F"/>
                    </a:solidFill>
                  </a:tcPr>
                </a:tc>
                <a:extLst>
                  <a:ext uri="{0D108BD9-81ED-4DB2-BD59-A6C34878D82A}">
                    <a16:rowId xmlns:a16="http://schemas.microsoft.com/office/drawing/2014/main" val="10004"/>
                  </a:ext>
                </a:extLst>
              </a:tr>
              <a:tr h="273050">
                <a:tc vMerge="1">
                  <a:txBody>
                    <a:bodyPr/>
                    <a:lstStyle/>
                    <a:p>
                      <a:endParaRPr lang="zh-TW" altLang="en-US"/>
                    </a:p>
                  </a:txBody>
                  <a:tcPr/>
                </a:tc>
                <a:tc vMerge="1">
                  <a:txBody>
                    <a:bodyPr/>
                    <a:lstStyle/>
                    <a:p>
                      <a:endParaRPr lang="zh-TW" altLang="en-US"/>
                    </a:p>
                  </a:txBody>
                  <a:tcPr/>
                </a:tc>
                <a:tc>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l"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0.25~0.33(6</a:t>
                      </a:r>
                      <a:r>
                        <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級弱</a:t>
                      </a: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a:t>
                      </a: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l"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37F"/>
                    </a:solidFill>
                  </a:tcPr>
                </a:tc>
                <a:extLst>
                  <a:ext uri="{0D108BD9-81ED-4DB2-BD59-A6C34878D82A}">
                    <a16:rowId xmlns:a16="http://schemas.microsoft.com/office/drawing/2014/main" val="10005"/>
                  </a:ext>
                </a:extLst>
              </a:tr>
              <a:tr h="273050">
                <a:tc rowSpan="2">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5</a:t>
                      </a: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rowSpan="2">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l"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0.08~0.25</a:t>
                      </a: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l"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0.16~0.25(5</a:t>
                      </a:r>
                      <a:r>
                        <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級強</a:t>
                      </a: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a:t>
                      </a: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l"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6"/>
                  </a:ext>
                </a:extLst>
              </a:tr>
              <a:tr h="273050">
                <a:tc vMerge="1">
                  <a:txBody>
                    <a:bodyPr/>
                    <a:lstStyle/>
                    <a:p>
                      <a:endParaRPr lang="zh-TW" altLang="en-US"/>
                    </a:p>
                  </a:txBody>
                  <a:tcPr/>
                </a:tc>
                <a:tc vMerge="1">
                  <a:txBody>
                    <a:bodyPr/>
                    <a:lstStyle/>
                    <a:p>
                      <a:endParaRPr lang="zh-TW" altLang="en-US"/>
                    </a:p>
                  </a:txBody>
                  <a:tcPr/>
                </a:tc>
                <a:tc>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l"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0.08~0.16(5</a:t>
                      </a:r>
                      <a:r>
                        <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級弱</a:t>
                      </a: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a:t>
                      </a: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l"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1FF73"/>
                    </a:solidFill>
                  </a:tcPr>
                </a:tc>
                <a:extLst>
                  <a:ext uri="{0D108BD9-81ED-4DB2-BD59-A6C34878D82A}">
                    <a16:rowId xmlns:a16="http://schemas.microsoft.com/office/drawing/2014/main" val="10007"/>
                  </a:ext>
                </a:extLst>
              </a:tr>
              <a:tr h="273050">
                <a:tc>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4</a:t>
                      </a: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l"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0.025~0.08</a:t>
                      </a: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l"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0.025~0.08</a:t>
                      </a: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l"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EAAD7"/>
                    </a:solidFill>
                  </a:tcPr>
                </a:tc>
                <a:extLst>
                  <a:ext uri="{0D108BD9-81ED-4DB2-BD59-A6C34878D82A}">
                    <a16:rowId xmlns:a16="http://schemas.microsoft.com/office/drawing/2014/main" val="10008"/>
                  </a:ext>
                </a:extLst>
              </a:tr>
              <a:tr h="273050">
                <a:tc>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3</a:t>
                      </a: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l"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0.008~0.025</a:t>
                      </a: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l"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0.008~0.025</a:t>
                      </a: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l"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2B2B2"/>
                    </a:solidFill>
                  </a:tcPr>
                </a:tc>
                <a:extLst>
                  <a:ext uri="{0D108BD9-81ED-4DB2-BD59-A6C34878D82A}">
                    <a16:rowId xmlns:a16="http://schemas.microsoft.com/office/drawing/2014/main" val="10009"/>
                  </a:ext>
                </a:extLst>
              </a:tr>
            </a:tbl>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slchen\Desktop\PGA.png"/>
          <p:cNvPicPr>
            <a:picLocks noChangeAspect="1" noChangeArrowheads="1"/>
          </p:cNvPicPr>
          <p:nvPr/>
        </p:nvPicPr>
        <p:blipFill>
          <a:blip r:embed="rId3" cstate="print"/>
          <a:srcRect r="13451"/>
          <a:stretch>
            <a:fillRect/>
          </a:stretch>
        </p:blipFill>
        <p:spPr bwMode="auto">
          <a:xfrm>
            <a:off x="3382963" y="1052513"/>
            <a:ext cx="5761037" cy="4972050"/>
          </a:xfrm>
          <a:prstGeom prst="rect">
            <a:avLst/>
          </a:prstGeom>
          <a:noFill/>
          <a:ln w="9525">
            <a:noFill/>
            <a:miter lim="800000"/>
            <a:headEnd/>
            <a:tailEnd/>
          </a:ln>
        </p:spPr>
      </p:pic>
      <p:sp>
        <p:nvSpPr>
          <p:cNvPr id="13315" name="內容版面配置區 1"/>
          <p:cNvSpPr>
            <a:spLocks/>
          </p:cNvSpPr>
          <p:nvPr/>
        </p:nvSpPr>
        <p:spPr bwMode="auto">
          <a:xfrm>
            <a:off x="142875" y="1341438"/>
            <a:ext cx="4500563" cy="2232025"/>
          </a:xfrm>
          <a:prstGeom prst="rect">
            <a:avLst/>
          </a:prstGeom>
          <a:solidFill>
            <a:srgbClr val="ECEDB1"/>
          </a:solidFill>
          <a:ln w="9525">
            <a:noFill/>
            <a:miter lim="800000"/>
            <a:headEnd/>
            <a:tailEnd/>
          </a:ln>
        </p:spPr>
        <p:txBody>
          <a:bodyPr/>
          <a:lstStyle/>
          <a:p>
            <a:pPr marL="255588" indent="-255588" eaLnBrk="1" hangingPunct="1">
              <a:spcBef>
                <a:spcPct val="50000"/>
              </a:spcBef>
              <a:buClr>
                <a:schemeClr val="accent1"/>
              </a:buClr>
              <a:buSzPct val="70000"/>
              <a:buFont typeface="Wingdings" pitchFamily="2" charset="2"/>
              <a:buChar char="n"/>
            </a:pPr>
            <a:r>
              <a:rPr kumimoji="1" lang="zh-TW" altLang="en-US" sz="2400">
                <a:latin typeface="Times New Roman" pitchFamily="18" charset="0"/>
                <a:ea typeface="標楷體" pitchFamily="65" charset="-120"/>
              </a:rPr>
              <a:t>對臺南市地區災害影響嚴重範圍包含：</a:t>
            </a:r>
          </a:p>
          <a:p>
            <a:pPr marL="255588" indent="-255588" eaLnBrk="1" hangingPunct="1">
              <a:spcBef>
                <a:spcPct val="50000"/>
              </a:spcBef>
              <a:buClr>
                <a:schemeClr val="accent1"/>
              </a:buClr>
              <a:buSzPct val="70000"/>
              <a:buFont typeface="Wingdings" pitchFamily="2" charset="2"/>
              <a:buNone/>
            </a:pPr>
            <a:r>
              <a:rPr kumimoji="1" lang="zh-TW" altLang="en-US" sz="2400">
                <a:solidFill>
                  <a:schemeClr val="tx2"/>
                </a:solidFill>
                <a:latin typeface="Times New Roman" pitchFamily="18" charset="0"/>
                <a:ea typeface="標楷體" pitchFamily="65" charset="-120"/>
              </a:rPr>
              <a:t>   </a:t>
            </a:r>
            <a:r>
              <a:rPr kumimoji="1" lang="zh-TW" altLang="en-US" sz="2400">
                <a:solidFill>
                  <a:srgbClr val="CC0000"/>
                </a:solidFill>
                <a:latin typeface="Times New Roman" pitchFamily="18" charset="0"/>
                <a:ea typeface="標楷體" pitchFamily="65" charset="-120"/>
              </a:rPr>
              <a:t>後甲里斷層</a:t>
            </a:r>
            <a:r>
              <a:rPr kumimoji="1" lang="zh-TW" altLang="en-US" sz="2400">
                <a:solidFill>
                  <a:schemeClr val="tx2"/>
                </a:solidFill>
                <a:latin typeface="Times New Roman" pitchFamily="18" charset="0"/>
                <a:ea typeface="標楷體" pitchFamily="65" charset="-120"/>
              </a:rPr>
              <a:t>分布於都會地區，經過永康區、東區、仁德區等</a:t>
            </a:r>
            <a:r>
              <a:rPr kumimoji="1" lang="zh-TW" altLang="en-US" sz="2400">
                <a:latin typeface="Arial" charset="0"/>
                <a:ea typeface="標楷體" pitchFamily="65" charset="-120"/>
              </a:rPr>
              <a:t>地區。</a:t>
            </a:r>
            <a:endParaRPr kumimoji="1" lang="zh-TW" altLang="en-US" sz="2400">
              <a:latin typeface="Times New Roman" pitchFamily="18" charset="0"/>
              <a:ea typeface="標楷體" pitchFamily="65" charset="-120"/>
            </a:endParaRPr>
          </a:p>
        </p:txBody>
      </p:sp>
      <p:sp>
        <p:nvSpPr>
          <p:cNvPr id="13316" name="Text Box 9"/>
          <p:cNvSpPr txBox="1">
            <a:spLocks noChangeArrowheads="1"/>
          </p:cNvSpPr>
          <p:nvPr/>
        </p:nvSpPr>
        <p:spPr bwMode="auto">
          <a:xfrm>
            <a:off x="6948488" y="6308725"/>
            <a:ext cx="1497012" cy="396875"/>
          </a:xfrm>
          <a:prstGeom prst="rect">
            <a:avLst/>
          </a:prstGeom>
          <a:noFill/>
          <a:ln w="9525">
            <a:noFill/>
            <a:miter lim="800000"/>
            <a:headEnd/>
            <a:tailEnd/>
          </a:ln>
        </p:spPr>
        <p:txBody>
          <a:bodyPr>
            <a:spAutoFit/>
          </a:bodyPr>
          <a:lstStyle/>
          <a:p>
            <a:pPr eaLnBrk="1" hangingPunct="1">
              <a:spcBef>
                <a:spcPct val="50000"/>
              </a:spcBef>
            </a:pPr>
            <a:r>
              <a:rPr kumimoji="1" lang="zh-TW" altLang="en-US" sz="2000">
                <a:latin typeface="Arial" charset="0"/>
                <a:ea typeface="標楷體" pitchFamily="65" charset="-120"/>
              </a:rPr>
              <a:t>後甲里斷層</a:t>
            </a:r>
          </a:p>
        </p:txBody>
      </p:sp>
      <p:sp>
        <p:nvSpPr>
          <p:cNvPr id="13317" name="Line 10"/>
          <p:cNvSpPr>
            <a:spLocks noChangeShapeType="1"/>
          </p:cNvSpPr>
          <p:nvPr/>
        </p:nvSpPr>
        <p:spPr bwMode="auto">
          <a:xfrm flipH="1" flipV="1">
            <a:off x="6877050" y="4076700"/>
            <a:ext cx="820738" cy="2246313"/>
          </a:xfrm>
          <a:prstGeom prst="line">
            <a:avLst/>
          </a:prstGeom>
          <a:noFill/>
          <a:ln w="25400">
            <a:solidFill>
              <a:schemeClr val="tx1"/>
            </a:solidFill>
            <a:round/>
            <a:headEnd/>
            <a:tailEnd type="triangle" w="med" len="med"/>
          </a:ln>
          <a:effectLst/>
        </p:spPr>
        <p:txBody>
          <a:bodyPr/>
          <a:lstStyle/>
          <a:p>
            <a:endParaRPr lang="zh-TW" altLang="en-US"/>
          </a:p>
        </p:txBody>
      </p:sp>
      <p:sp>
        <p:nvSpPr>
          <p:cNvPr id="13318" name="投影片編號版面配置區 3"/>
          <p:cNvSpPr txBox="1">
            <a:spLocks noGrp="1"/>
          </p:cNvSpPr>
          <p:nvPr/>
        </p:nvSpPr>
        <p:spPr bwMode="auto">
          <a:xfrm>
            <a:off x="8370888" y="6338888"/>
            <a:ext cx="658812" cy="196850"/>
          </a:xfrm>
          <a:prstGeom prst="rect">
            <a:avLst/>
          </a:prstGeom>
          <a:noFill/>
          <a:ln w="9525">
            <a:noFill/>
            <a:miter lim="800000"/>
            <a:headEnd/>
            <a:tailEnd/>
          </a:ln>
        </p:spPr>
        <p:txBody>
          <a:bodyPr/>
          <a:lstStyle/>
          <a:p>
            <a:pPr algn="r" eaLnBrk="1" hangingPunct="1"/>
            <a:fld id="{EC765135-57EF-4F71-B93C-DF9D71E254C3}" type="slidenum">
              <a:rPr kumimoji="1" lang="zh-TW" altLang="en-US" sz="1000" b="0">
                <a:latin typeface="Times New Roman" pitchFamily="18" charset="0"/>
                <a:ea typeface="標楷體" pitchFamily="65" charset="-120"/>
              </a:rPr>
              <a:pPr algn="r" eaLnBrk="1" hangingPunct="1"/>
              <a:t>53</a:t>
            </a:fld>
            <a:endParaRPr kumimoji="1" lang="en-US" altLang="zh-TW" sz="1000" b="0">
              <a:latin typeface="Times New Roman" pitchFamily="18" charset="0"/>
              <a:ea typeface="標楷體" pitchFamily="65" charset="-120"/>
            </a:endParaRPr>
          </a:p>
        </p:txBody>
      </p:sp>
      <p:sp>
        <p:nvSpPr>
          <p:cNvPr id="13319" name="Rectangle 2"/>
          <p:cNvSpPr>
            <a:spLocks noChangeArrowheads="1"/>
          </p:cNvSpPr>
          <p:nvPr/>
        </p:nvSpPr>
        <p:spPr bwMode="auto">
          <a:xfrm>
            <a:off x="323850" y="-125413"/>
            <a:ext cx="6769100" cy="893763"/>
          </a:xfrm>
          <a:prstGeom prst="rect">
            <a:avLst/>
          </a:prstGeom>
          <a:noFill/>
          <a:ln w="9525">
            <a:noFill/>
            <a:miter lim="800000"/>
            <a:headEnd/>
            <a:tailEnd/>
          </a:ln>
        </p:spPr>
        <p:txBody>
          <a:bodyPr anchor="b"/>
          <a:lstStyle/>
          <a:p>
            <a:pPr eaLnBrk="1" hangingPunct="1"/>
            <a:r>
              <a:rPr lang="zh-TW" altLang="en-US" sz="4000" b="1" dirty="0">
                <a:latin typeface="Arial" charset="0"/>
                <a:ea typeface="標楷體" pitchFamily="65" charset="-120"/>
              </a:rPr>
              <a:t>地震斷層帶分布：臺南市</a:t>
            </a:r>
            <a:endParaRPr kumimoji="1" lang="zh-TW" altLang="en-US" sz="4000" b="1" dirty="0">
              <a:latin typeface="Arial" charset="0"/>
              <a:ea typeface="標楷體" pitchFamily="65" charset="-120"/>
            </a:endParaRPr>
          </a:p>
        </p:txBody>
      </p:sp>
      <p:graphicFrame>
        <p:nvGraphicFramePr>
          <p:cNvPr id="210141" name="Group 221"/>
          <p:cNvGraphicFramePr>
            <a:graphicFrameLocks noGrp="1"/>
          </p:cNvGraphicFramePr>
          <p:nvPr>
            <p:ph/>
          </p:nvPr>
        </p:nvGraphicFramePr>
        <p:xfrm>
          <a:off x="2327275" y="4056063"/>
          <a:ext cx="3228975" cy="2730500"/>
        </p:xfrm>
        <a:graphic>
          <a:graphicData uri="http://schemas.openxmlformats.org/drawingml/2006/table">
            <a:tbl>
              <a:tblPr/>
              <a:tblGrid>
                <a:gridCol w="450850">
                  <a:extLst>
                    <a:ext uri="{9D8B030D-6E8A-4147-A177-3AD203B41FA5}">
                      <a16:colId xmlns:a16="http://schemas.microsoft.com/office/drawing/2014/main" val="20000"/>
                    </a:ext>
                  </a:extLst>
                </a:gridCol>
                <a:gridCol w="900113">
                  <a:extLst>
                    <a:ext uri="{9D8B030D-6E8A-4147-A177-3AD203B41FA5}">
                      <a16:colId xmlns:a16="http://schemas.microsoft.com/office/drawing/2014/main" val="20001"/>
                    </a:ext>
                  </a:extLst>
                </a:gridCol>
                <a:gridCol w="1187450">
                  <a:extLst>
                    <a:ext uri="{9D8B030D-6E8A-4147-A177-3AD203B41FA5}">
                      <a16:colId xmlns:a16="http://schemas.microsoft.com/office/drawing/2014/main" val="20002"/>
                    </a:ext>
                  </a:extLst>
                </a:gridCol>
                <a:gridCol w="690562">
                  <a:extLst>
                    <a:ext uri="{9D8B030D-6E8A-4147-A177-3AD203B41FA5}">
                      <a16:colId xmlns:a16="http://schemas.microsoft.com/office/drawing/2014/main" val="20003"/>
                    </a:ext>
                  </a:extLst>
                </a:gridCol>
              </a:tblGrid>
              <a:tr h="273050">
                <a:tc>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r>
                        <a:rPr kumimoji="0" lang="zh-TW" altLang="en-US" sz="1000" b="1" i="0" u="none" strike="noStrike" cap="none" normalizeH="0" baseline="0" smtClean="0">
                          <a:ln>
                            <a:noFill/>
                          </a:ln>
                          <a:solidFill>
                            <a:schemeClr val="tx1"/>
                          </a:solidFill>
                          <a:effectLst/>
                          <a:latin typeface="Arial" panose="020B0604020202020204" pitchFamily="34" charset="0"/>
                          <a:ea typeface="標楷體" panose="03000509000000000000" pitchFamily="65" charset="-120"/>
                        </a:rPr>
                        <a:t>震度</a:t>
                      </a:r>
                    </a:p>
                  </a:txBody>
                  <a:tcPr marL="91443" marR="914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r>
                        <a:rPr kumimoji="0" lang="en-US" altLang="zh-TW" sz="1000" b="1" i="0" u="none" strike="noStrike" cap="none" normalizeH="0" baseline="0" smtClean="0">
                          <a:ln>
                            <a:noFill/>
                          </a:ln>
                          <a:solidFill>
                            <a:schemeClr val="tx1"/>
                          </a:solidFill>
                          <a:effectLst/>
                          <a:latin typeface="Arial" panose="020B0604020202020204" pitchFamily="34" charset="0"/>
                          <a:ea typeface="標楷體" panose="03000509000000000000" pitchFamily="65" charset="-120"/>
                        </a:rPr>
                        <a:t>PGA(g)</a:t>
                      </a:r>
                      <a:endParaRPr kumimoji="0" lang="zh-TW" altLang="en-US" sz="1000" b="1" i="0" u="none" strike="noStrike" cap="none" normalizeH="0" baseline="0" smtClean="0">
                        <a:ln>
                          <a:noFill/>
                        </a:ln>
                        <a:solidFill>
                          <a:schemeClr val="tx1"/>
                        </a:solidFill>
                        <a:effectLst/>
                        <a:latin typeface="Arial" panose="020B0604020202020204" pitchFamily="34" charset="0"/>
                        <a:ea typeface="標楷體" panose="03000509000000000000" pitchFamily="65" charset="-120"/>
                      </a:endParaRPr>
                    </a:p>
                  </a:txBody>
                  <a:tcPr marL="91443" marR="914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r>
                        <a:rPr kumimoji="0" lang="en-US" altLang="zh-TW" sz="1000" b="1" i="0" u="none" strike="noStrike" cap="none" normalizeH="0" baseline="0" smtClean="0">
                          <a:ln>
                            <a:noFill/>
                          </a:ln>
                          <a:solidFill>
                            <a:schemeClr val="tx1"/>
                          </a:solidFill>
                          <a:effectLst/>
                          <a:latin typeface="Arial" panose="020B0604020202020204" pitchFamily="34" charset="0"/>
                          <a:ea typeface="標楷體" panose="03000509000000000000" pitchFamily="65" charset="-120"/>
                        </a:rPr>
                        <a:t>PGA(g)</a:t>
                      </a:r>
                      <a:endParaRPr kumimoji="0" lang="zh-TW" altLang="en-US" sz="1000" b="1" i="0" u="none" strike="noStrike" cap="none" normalizeH="0" baseline="0" smtClean="0">
                        <a:ln>
                          <a:noFill/>
                        </a:ln>
                        <a:solidFill>
                          <a:schemeClr val="tx1"/>
                        </a:solidFill>
                        <a:effectLst/>
                        <a:latin typeface="Arial" panose="020B0604020202020204" pitchFamily="34" charset="0"/>
                        <a:ea typeface="標楷體" panose="03000509000000000000" pitchFamily="65" charset="-120"/>
                      </a:endParaRPr>
                    </a:p>
                  </a:txBody>
                  <a:tcPr marL="91443" marR="914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r>
                        <a:rPr kumimoji="0" lang="zh-TW" altLang="en-US" sz="1000" b="1" i="0" u="none" strike="noStrike" cap="none" normalizeH="0" baseline="0" smtClean="0">
                          <a:ln>
                            <a:noFill/>
                          </a:ln>
                          <a:solidFill>
                            <a:schemeClr val="tx1"/>
                          </a:solidFill>
                          <a:effectLst/>
                          <a:latin typeface="Arial" panose="020B0604020202020204" pitchFamily="34" charset="0"/>
                          <a:ea typeface="標楷體" panose="03000509000000000000" pitchFamily="65" charset="-120"/>
                        </a:rPr>
                        <a:t>圖例</a:t>
                      </a:r>
                    </a:p>
                  </a:txBody>
                  <a:tcPr marL="91443" marR="914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73050">
                <a:tc rowSpan="3">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7</a:t>
                      </a: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rowSpan="3">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l"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0.4</a:t>
                      </a:r>
                      <a:r>
                        <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以上</a:t>
                      </a:r>
                    </a:p>
                  </a:txBody>
                  <a:tcPr marL="91443" marR="914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l"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0.6</a:t>
                      </a:r>
                      <a:r>
                        <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以上</a:t>
                      </a: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(7</a:t>
                      </a:r>
                      <a:r>
                        <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級強</a:t>
                      </a: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a:t>
                      </a: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l"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1"/>
                  </a:ext>
                </a:extLst>
              </a:tr>
              <a:tr h="273050">
                <a:tc vMerge="1">
                  <a:txBody>
                    <a:bodyPr/>
                    <a:lstStyle/>
                    <a:p>
                      <a:endParaRPr lang="zh-TW" altLang="en-US"/>
                    </a:p>
                  </a:txBody>
                  <a:tcPr/>
                </a:tc>
                <a:tc vMerge="1">
                  <a:txBody>
                    <a:bodyPr/>
                    <a:lstStyle/>
                    <a:p>
                      <a:endParaRPr lang="zh-TW" altLang="en-US"/>
                    </a:p>
                  </a:txBody>
                  <a:tcPr/>
                </a:tc>
                <a:tc>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l"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0.5~0.6(7</a:t>
                      </a:r>
                      <a:r>
                        <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級中</a:t>
                      </a: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a:t>
                      </a: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l"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C5"/>
                    </a:solidFill>
                  </a:tcPr>
                </a:tc>
                <a:extLst>
                  <a:ext uri="{0D108BD9-81ED-4DB2-BD59-A6C34878D82A}">
                    <a16:rowId xmlns:a16="http://schemas.microsoft.com/office/drawing/2014/main" val="10002"/>
                  </a:ext>
                </a:extLst>
              </a:tr>
              <a:tr h="273050">
                <a:tc vMerge="1">
                  <a:txBody>
                    <a:bodyPr/>
                    <a:lstStyle/>
                    <a:p>
                      <a:endParaRPr lang="zh-TW" altLang="en-US"/>
                    </a:p>
                  </a:txBody>
                  <a:tcPr/>
                </a:tc>
                <a:tc vMerge="1">
                  <a:txBody>
                    <a:bodyPr/>
                    <a:lstStyle/>
                    <a:p>
                      <a:endParaRPr lang="zh-TW" altLang="en-US"/>
                    </a:p>
                  </a:txBody>
                  <a:tcPr/>
                </a:tc>
                <a:tc>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l"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0.4~0.5(7</a:t>
                      </a:r>
                      <a:r>
                        <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級弱</a:t>
                      </a: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a:t>
                      </a: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l"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73DF"/>
                    </a:solidFill>
                  </a:tcPr>
                </a:tc>
                <a:extLst>
                  <a:ext uri="{0D108BD9-81ED-4DB2-BD59-A6C34878D82A}">
                    <a16:rowId xmlns:a16="http://schemas.microsoft.com/office/drawing/2014/main" val="10003"/>
                  </a:ext>
                </a:extLst>
              </a:tr>
              <a:tr h="273050">
                <a:tc rowSpan="2">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6</a:t>
                      </a: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rowSpan="2">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l"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0.25~0.4</a:t>
                      </a: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l"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0.33~0.4(6</a:t>
                      </a:r>
                      <a:r>
                        <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級強</a:t>
                      </a: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a:t>
                      </a: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l"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7F7F"/>
                    </a:solidFill>
                  </a:tcPr>
                </a:tc>
                <a:extLst>
                  <a:ext uri="{0D108BD9-81ED-4DB2-BD59-A6C34878D82A}">
                    <a16:rowId xmlns:a16="http://schemas.microsoft.com/office/drawing/2014/main" val="10004"/>
                  </a:ext>
                </a:extLst>
              </a:tr>
              <a:tr h="273050">
                <a:tc vMerge="1">
                  <a:txBody>
                    <a:bodyPr/>
                    <a:lstStyle/>
                    <a:p>
                      <a:endParaRPr lang="zh-TW" altLang="en-US"/>
                    </a:p>
                  </a:txBody>
                  <a:tcPr/>
                </a:tc>
                <a:tc vMerge="1">
                  <a:txBody>
                    <a:bodyPr/>
                    <a:lstStyle/>
                    <a:p>
                      <a:endParaRPr lang="zh-TW" altLang="en-US"/>
                    </a:p>
                  </a:txBody>
                  <a:tcPr/>
                </a:tc>
                <a:tc>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l"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0.25~0.33(6</a:t>
                      </a:r>
                      <a:r>
                        <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級弱</a:t>
                      </a: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a:t>
                      </a: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l"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37F"/>
                    </a:solidFill>
                  </a:tcPr>
                </a:tc>
                <a:extLst>
                  <a:ext uri="{0D108BD9-81ED-4DB2-BD59-A6C34878D82A}">
                    <a16:rowId xmlns:a16="http://schemas.microsoft.com/office/drawing/2014/main" val="10005"/>
                  </a:ext>
                </a:extLst>
              </a:tr>
              <a:tr h="273050">
                <a:tc rowSpan="2">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5</a:t>
                      </a: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rowSpan="2">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l"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0.08~0.25</a:t>
                      </a: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l"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0.16~0.25(5</a:t>
                      </a:r>
                      <a:r>
                        <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級強</a:t>
                      </a: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a:t>
                      </a: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l"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6"/>
                  </a:ext>
                </a:extLst>
              </a:tr>
              <a:tr h="273050">
                <a:tc vMerge="1">
                  <a:txBody>
                    <a:bodyPr/>
                    <a:lstStyle/>
                    <a:p>
                      <a:endParaRPr lang="zh-TW" altLang="en-US"/>
                    </a:p>
                  </a:txBody>
                  <a:tcPr/>
                </a:tc>
                <a:tc vMerge="1">
                  <a:txBody>
                    <a:bodyPr/>
                    <a:lstStyle/>
                    <a:p>
                      <a:endParaRPr lang="zh-TW" altLang="en-US"/>
                    </a:p>
                  </a:txBody>
                  <a:tcPr/>
                </a:tc>
                <a:tc>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l"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0.08~0.16(5</a:t>
                      </a:r>
                      <a:r>
                        <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級弱</a:t>
                      </a: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a:t>
                      </a: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l"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1FF73"/>
                    </a:solidFill>
                  </a:tcPr>
                </a:tc>
                <a:extLst>
                  <a:ext uri="{0D108BD9-81ED-4DB2-BD59-A6C34878D82A}">
                    <a16:rowId xmlns:a16="http://schemas.microsoft.com/office/drawing/2014/main" val="10007"/>
                  </a:ext>
                </a:extLst>
              </a:tr>
              <a:tr h="273050">
                <a:tc>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4</a:t>
                      </a: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l"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0.025~0.08</a:t>
                      </a: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l"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0.025~0.08</a:t>
                      </a: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l"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EAAD7"/>
                    </a:solidFill>
                  </a:tcPr>
                </a:tc>
                <a:extLst>
                  <a:ext uri="{0D108BD9-81ED-4DB2-BD59-A6C34878D82A}">
                    <a16:rowId xmlns:a16="http://schemas.microsoft.com/office/drawing/2014/main" val="10008"/>
                  </a:ext>
                </a:extLst>
              </a:tr>
              <a:tr h="273050">
                <a:tc>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3</a:t>
                      </a: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l"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0.008~0.025</a:t>
                      </a: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l"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r>
                        <a:rPr kumimoji="0" lang="en-US" altLang="zh-TW"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rPr>
                        <a:t>0.008~0.025</a:t>
                      </a: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algn="l" eaLnBrk="0" hangingPunct="0">
                        <a:spcBef>
                          <a:spcPct val="20000"/>
                        </a:spcBef>
                        <a:buClr>
                          <a:schemeClr val="accent1"/>
                        </a:buClr>
                        <a:buSzPct val="70000"/>
                        <a:buFont typeface="Wingdings" panose="05000000000000000000" pitchFamily="2" charset="2"/>
                        <a:defRPr kumimoji="1" sz="2800">
                          <a:solidFill>
                            <a:schemeClr val="tx1"/>
                          </a:solidFill>
                          <a:latin typeface="Arial" panose="020B0604020202020204" pitchFamily="34" charset="0"/>
                          <a:ea typeface="標楷體" panose="03000509000000000000" pitchFamily="65" charset="-120"/>
                        </a:defRPr>
                      </a:lvl1pPr>
                      <a:lvl2pPr marL="742950" indent="-285750" algn="l" eaLnBrk="0" hangingPunct="0">
                        <a:spcBef>
                          <a:spcPct val="20000"/>
                        </a:spcBef>
                        <a:buClr>
                          <a:schemeClr val="hlink"/>
                        </a:buClr>
                        <a:buSzPct val="65000"/>
                        <a:buFont typeface="Wingdings" panose="05000000000000000000" pitchFamily="2" charset="2"/>
                        <a:defRPr kumimoji="1" sz="2400">
                          <a:solidFill>
                            <a:schemeClr val="tx1"/>
                          </a:solidFill>
                          <a:latin typeface="Arial" panose="020B0604020202020204" pitchFamily="34" charset="0"/>
                          <a:ea typeface="標楷體" panose="03000509000000000000" pitchFamily="65" charset="-120"/>
                        </a:defRPr>
                      </a:lvl2pPr>
                      <a:lvl3pPr marL="1143000" indent="-228600" algn="l" eaLnBrk="0" hangingPunct="0">
                        <a:spcBef>
                          <a:spcPct val="20000"/>
                        </a:spcBef>
                        <a:buClr>
                          <a:schemeClr val="accent1"/>
                        </a:buClr>
                        <a:buSzPct val="70000"/>
                        <a:buFont typeface="Wingdings" panose="05000000000000000000" pitchFamily="2" charset="2"/>
                        <a:defRPr kumimoji="1" sz="2000">
                          <a:solidFill>
                            <a:schemeClr val="tx1"/>
                          </a:solidFill>
                          <a:latin typeface="Arial" panose="020B0604020202020204" pitchFamily="34" charset="0"/>
                          <a:ea typeface="標楷體" panose="03000509000000000000" pitchFamily="65" charset="-120"/>
                        </a:defRPr>
                      </a:lvl3pPr>
                      <a:lvl4pPr marL="1600200" indent="-228600" algn="l" eaLnBrk="0" hangingPunct="0">
                        <a:spcBef>
                          <a:spcPct val="20000"/>
                        </a:spcBef>
                        <a:buClr>
                          <a:schemeClr val="hlink"/>
                        </a:buClr>
                        <a:buSzPct val="75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4pPr>
                      <a:lvl5pPr marL="2057400" indent="-228600" algn="l" eaLnBrk="0" hangingPunct="0">
                        <a:spcBef>
                          <a:spcPct val="20000"/>
                        </a:spcBef>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defRPr kumimoji="1">
                          <a:solidFill>
                            <a:schemeClr val="tx1"/>
                          </a:solidFill>
                          <a:latin typeface="Arial" panose="020B0604020202020204" pitchFamily="34" charset="0"/>
                          <a:ea typeface="標楷體" panose="03000509000000000000" pitchFamily="65" charset="-120"/>
                        </a:defRPr>
                      </a:lvl9pPr>
                    </a:lstStyle>
                    <a:p>
                      <a:pPr marL="0" marR="0" lvl="0" indent="0" algn="l" defTabSz="914400" rtl="0" eaLnBrk="1" fontAlgn="base" latinLnBrk="0" hangingPunct="1">
                        <a:lnSpc>
                          <a:spcPct val="100000"/>
                        </a:lnSpc>
                        <a:spcBef>
                          <a:spcPct val="0"/>
                        </a:spcBef>
                        <a:spcAft>
                          <a:spcPct val="0"/>
                        </a:spcAft>
                        <a:buClr>
                          <a:schemeClr val="accent1"/>
                        </a:buClr>
                        <a:buSzPct val="70000"/>
                        <a:buFont typeface="Wingdings" panose="05000000000000000000" pitchFamily="2" charset="2"/>
                        <a:buNone/>
                        <a:tabLst/>
                      </a:pPr>
                      <a:endParaRPr kumimoji="0" lang="zh-TW" altLang="en-US" sz="1000" b="1" i="0" u="none" strike="noStrike" cap="none" normalizeH="0" baseline="0" smtClean="0">
                        <a:ln>
                          <a:noFill/>
                        </a:ln>
                        <a:solidFill>
                          <a:srgbClr val="000000"/>
                        </a:solidFill>
                        <a:effectLst/>
                        <a:latin typeface="Arial" panose="020B0604020202020204" pitchFamily="34" charset="0"/>
                        <a:ea typeface="標楷體" panose="03000509000000000000" pitchFamily="65" charset="-120"/>
                      </a:endParaRPr>
                    </a:p>
                  </a:txBody>
                  <a:tcPr marL="91443" marR="914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2B2B2"/>
                    </a:solidFill>
                  </a:tcPr>
                </a:tc>
                <a:extLst>
                  <a:ext uri="{0D108BD9-81ED-4DB2-BD59-A6C34878D82A}">
                    <a16:rowId xmlns:a16="http://schemas.microsoft.com/office/drawing/2014/main" val="10009"/>
                  </a:ext>
                </a:extLst>
              </a:tr>
            </a:tbl>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內容版面配置區 1"/>
          <p:cNvSpPr>
            <a:spLocks noGrp="1"/>
          </p:cNvSpPr>
          <p:nvPr>
            <p:ph idx="4294967295"/>
          </p:nvPr>
        </p:nvSpPr>
        <p:spPr>
          <a:xfrm>
            <a:off x="683568" y="1340768"/>
            <a:ext cx="7777162" cy="2592388"/>
          </a:xfrm>
        </p:spPr>
        <p:txBody>
          <a:bodyPr/>
          <a:lstStyle/>
          <a:p>
            <a:pPr marL="255588" indent="-255588">
              <a:spcBef>
                <a:spcPct val="30000"/>
              </a:spcBef>
              <a:buNone/>
            </a:pPr>
            <a:r>
              <a:rPr lang="zh-TW" altLang="en-US" sz="2800" b="1" dirty="0" smtClean="0">
                <a:solidFill>
                  <a:srgbClr val="CC00CC"/>
                </a:solidFill>
                <a:latin typeface="標楷體" pitchFamily="65" charset="-120"/>
                <a:ea typeface="標楷體" pitchFamily="65" charset="-120"/>
              </a:rPr>
              <a:t>地震及火災等災害：</a:t>
            </a:r>
          </a:p>
          <a:p>
            <a:pPr marL="255588" indent="-255588">
              <a:spcBef>
                <a:spcPct val="30000"/>
              </a:spcBef>
              <a:buFont typeface="Wingdings" pitchFamily="2" charset="2"/>
              <a:buNone/>
            </a:pPr>
            <a:r>
              <a:rPr lang="zh-TW" altLang="en-US" sz="2800" b="1" dirty="0" smtClean="0">
                <a:latin typeface="標楷體" pitchFamily="65" charset="-120"/>
                <a:ea typeface="標楷體" pitchFamily="65" charset="-120"/>
              </a:rPr>
              <a:t>  因建物老舊窳陋、耐震強度不足，當高強度地震災害發生時，建築物容易受損及非防火構造或鄰棟間隔不足等因素，易釀成火災等危害公共安全。</a:t>
            </a:r>
          </a:p>
        </p:txBody>
      </p:sp>
      <p:sp>
        <p:nvSpPr>
          <p:cNvPr id="10243" name="Rectangle 3"/>
          <p:cNvSpPr>
            <a:spLocks/>
          </p:cNvSpPr>
          <p:nvPr/>
        </p:nvSpPr>
        <p:spPr bwMode="auto">
          <a:xfrm>
            <a:off x="1331640" y="188640"/>
            <a:ext cx="661035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zh-TW" altLang="en-US" sz="4000" b="1" dirty="0" smtClean="0">
                <a:solidFill>
                  <a:srgbClr val="000000"/>
                </a:solidFill>
                <a:latin typeface="Arial" charset="0"/>
                <a:ea typeface="標楷體" pitchFamily="65" charset="-120"/>
              </a:rPr>
              <a:t>防災型都市更新之災害範疇</a:t>
            </a:r>
          </a:p>
        </p:txBody>
      </p:sp>
      <p:sp>
        <p:nvSpPr>
          <p:cNvPr id="10244" name="投影片編號版面配置區 5"/>
          <p:cNvSpPr txBox="1">
            <a:spLocks noGrp="1"/>
          </p:cNvSpPr>
          <p:nvPr/>
        </p:nvSpPr>
        <p:spPr bwMode="auto">
          <a:xfrm>
            <a:off x="8402638" y="6334125"/>
            <a:ext cx="608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微軟正黑體" pitchFamily="34" charset="-120"/>
                <a:ea typeface="微軟正黑體" pitchFamily="34" charset="-120"/>
              </a:defRPr>
            </a:lvl1pPr>
            <a:lvl2pPr marL="742950" indent="-285750" eaLnBrk="0" hangingPunct="0">
              <a:defRPr b="1">
                <a:solidFill>
                  <a:schemeClr val="tx1"/>
                </a:solidFill>
                <a:latin typeface="微軟正黑體" pitchFamily="34" charset="-120"/>
                <a:ea typeface="微軟正黑體" pitchFamily="34" charset="-120"/>
              </a:defRPr>
            </a:lvl2pPr>
            <a:lvl3pPr marL="1143000" indent="-228600" eaLnBrk="0" hangingPunct="0">
              <a:defRPr b="1">
                <a:solidFill>
                  <a:schemeClr val="tx1"/>
                </a:solidFill>
                <a:latin typeface="微軟正黑體" pitchFamily="34" charset="-120"/>
                <a:ea typeface="微軟正黑體" pitchFamily="34" charset="-120"/>
              </a:defRPr>
            </a:lvl3pPr>
            <a:lvl4pPr marL="1600200" indent="-228600" eaLnBrk="0" hangingPunct="0">
              <a:defRPr b="1">
                <a:solidFill>
                  <a:schemeClr val="tx1"/>
                </a:solidFill>
                <a:latin typeface="微軟正黑體" pitchFamily="34" charset="-120"/>
                <a:ea typeface="微軟正黑體" pitchFamily="34" charset="-120"/>
              </a:defRPr>
            </a:lvl4pPr>
            <a:lvl5pPr marL="2057400" indent="-228600" eaLnBrk="0" hangingPunct="0">
              <a:defRPr b="1">
                <a:solidFill>
                  <a:schemeClr val="tx1"/>
                </a:solidFill>
                <a:latin typeface="微軟正黑體" pitchFamily="34" charset="-120"/>
                <a:ea typeface="微軟正黑體" pitchFamily="34" charset="-120"/>
              </a:defRPr>
            </a:lvl5pPr>
            <a:lvl6pPr marL="2514600" indent="-228600" algn="ctr" eaLnBrk="0" fontAlgn="base" hangingPunct="0">
              <a:spcBef>
                <a:spcPct val="0"/>
              </a:spcBef>
              <a:spcAft>
                <a:spcPct val="0"/>
              </a:spcAft>
              <a:defRPr b="1">
                <a:solidFill>
                  <a:schemeClr val="tx1"/>
                </a:solidFill>
                <a:latin typeface="微軟正黑體" pitchFamily="34" charset="-120"/>
                <a:ea typeface="微軟正黑體" pitchFamily="34" charset="-120"/>
              </a:defRPr>
            </a:lvl6pPr>
            <a:lvl7pPr marL="2971800" indent="-228600" algn="ctr" eaLnBrk="0" fontAlgn="base" hangingPunct="0">
              <a:spcBef>
                <a:spcPct val="0"/>
              </a:spcBef>
              <a:spcAft>
                <a:spcPct val="0"/>
              </a:spcAft>
              <a:defRPr b="1">
                <a:solidFill>
                  <a:schemeClr val="tx1"/>
                </a:solidFill>
                <a:latin typeface="微軟正黑體" pitchFamily="34" charset="-120"/>
                <a:ea typeface="微軟正黑體" pitchFamily="34" charset="-120"/>
              </a:defRPr>
            </a:lvl7pPr>
            <a:lvl8pPr marL="3429000" indent="-228600" algn="ctr" eaLnBrk="0" fontAlgn="base" hangingPunct="0">
              <a:spcBef>
                <a:spcPct val="0"/>
              </a:spcBef>
              <a:spcAft>
                <a:spcPct val="0"/>
              </a:spcAft>
              <a:defRPr b="1">
                <a:solidFill>
                  <a:schemeClr val="tx1"/>
                </a:solidFill>
                <a:latin typeface="微軟正黑體" pitchFamily="34" charset="-120"/>
                <a:ea typeface="微軟正黑體" pitchFamily="34" charset="-120"/>
              </a:defRPr>
            </a:lvl8pPr>
            <a:lvl9pPr marL="3886200" indent="-228600" algn="ctr" eaLnBrk="0" fontAlgn="base" hangingPunct="0">
              <a:spcBef>
                <a:spcPct val="0"/>
              </a:spcBef>
              <a:spcAft>
                <a:spcPct val="0"/>
              </a:spcAft>
              <a:defRPr b="1">
                <a:solidFill>
                  <a:schemeClr val="tx1"/>
                </a:solidFill>
                <a:latin typeface="微軟正黑體" pitchFamily="34" charset="-120"/>
                <a:ea typeface="微軟正黑體" pitchFamily="34" charset="-120"/>
              </a:defRPr>
            </a:lvl9pPr>
          </a:lstStyle>
          <a:p>
            <a:pPr algn="r" eaLnBrk="1" hangingPunct="1"/>
            <a:fld id="{87D98B9B-8E5A-4DBE-AA5D-2844CF60C070}" type="slidenum">
              <a:rPr kumimoji="0" lang="en-US" altLang="zh-TW" sz="1000" b="0" smtClean="0">
                <a:solidFill>
                  <a:srgbClr val="292929"/>
                </a:solidFill>
                <a:latin typeface="Arial" charset="0"/>
                <a:ea typeface="新細明體" charset="-120"/>
              </a:rPr>
              <a:pPr algn="r" eaLnBrk="1" hangingPunct="1"/>
              <a:t>54</a:t>
            </a:fld>
            <a:endParaRPr kumimoji="0" lang="en-US" altLang="zh-TW" sz="1000" b="0" smtClean="0">
              <a:solidFill>
                <a:srgbClr val="292929"/>
              </a:solidFill>
              <a:latin typeface="Arial" charset="0"/>
              <a:ea typeface="新細明體" charset="-120"/>
            </a:endParaRPr>
          </a:p>
        </p:txBody>
      </p:sp>
      <p:grpSp>
        <p:nvGrpSpPr>
          <p:cNvPr id="2" name="Group 28"/>
          <p:cNvGrpSpPr>
            <a:grpSpLocks/>
          </p:cNvGrpSpPr>
          <p:nvPr/>
        </p:nvGrpSpPr>
        <p:grpSpPr bwMode="auto">
          <a:xfrm>
            <a:off x="171450" y="4049713"/>
            <a:ext cx="8769350" cy="2697162"/>
            <a:chOff x="63" y="2632"/>
            <a:chExt cx="5524" cy="1699"/>
          </a:xfrm>
        </p:grpSpPr>
        <p:pic>
          <p:nvPicPr>
            <p:cNvPr id="10246" name="Picture 24" descr="th?id=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7" y="2750"/>
              <a:ext cx="1800" cy="1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6" descr="IMG_700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 y="2750"/>
              <a:ext cx="1795" cy="1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ext Box 20"/>
            <p:cNvSpPr txBox="1">
              <a:spLocks noChangeArrowheads="1"/>
            </p:cNvSpPr>
            <p:nvPr/>
          </p:nvSpPr>
          <p:spPr bwMode="auto">
            <a:xfrm>
              <a:off x="275" y="4100"/>
              <a:ext cx="136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微軟正黑體" pitchFamily="34" charset="-120"/>
                  <a:ea typeface="微軟正黑體" pitchFamily="34" charset="-120"/>
                </a:defRPr>
              </a:lvl1pPr>
              <a:lvl2pPr marL="742950" indent="-285750" eaLnBrk="0" hangingPunct="0">
                <a:defRPr b="1">
                  <a:solidFill>
                    <a:schemeClr val="tx1"/>
                  </a:solidFill>
                  <a:latin typeface="微軟正黑體" pitchFamily="34" charset="-120"/>
                  <a:ea typeface="微軟正黑體" pitchFamily="34" charset="-120"/>
                </a:defRPr>
              </a:lvl2pPr>
              <a:lvl3pPr marL="1143000" indent="-228600" eaLnBrk="0" hangingPunct="0">
                <a:defRPr b="1">
                  <a:solidFill>
                    <a:schemeClr val="tx1"/>
                  </a:solidFill>
                  <a:latin typeface="微軟正黑體" pitchFamily="34" charset="-120"/>
                  <a:ea typeface="微軟正黑體" pitchFamily="34" charset="-120"/>
                </a:defRPr>
              </a:lvl3pPr>
              <a:lvl4pPr marL="1600200" indent="-228600" eaLnBrk="0" hangingPunct="0">
                <a:defRPr b="1">
                  <a:solidFill>
                    <a:schemeClr val="tx1"/>
                  </a:solidFill>
                  <a:latin typeface="微軟正黑體" pitchFamily="34" charset="-120"/>
                  <a:ea typeface="微軟正黑體" pitchFamily="34" charset="-120"/>
                </a:defRPr>
              </a:lvl4pPr>
              <a:lvl5pPr marL="2057400" indent="-228600" eaLnBrk="0" hangingPunct="0">
                <a:defRPr b="1">
                  <a:solidFill>
                    <a:schemeClr val="tx1"/>
                  </a:solidFill>
                  <a:latin typeface="微軟正黑體" pitchFamily="34" charset="-120"/>
                  <a:ea typeface="微軟正黑體" pitchFamily="34" charset="-120"/>
                </a:defRPr>
              </a:lvl5pPr>
              <a:lvl6pPr marL="2514600" indent="-228600" algn="ctr" eaLnBrk="0" fontAlgn="base" hangingPunct="0">
                <a:spcBef>
                  <a:spcPct val="0"/>
                </a:spcBef>
                <a:spcAft>
                  <a:spcPct val="0"/>
                </a:spcAft>
                <a:defRPr b="1">
                  <a:solidFill>
                    <a:schemeClr val="tx1"/>
                  </a:solidFill>
                  <a:latin typeface="微軟正黑體" pitchFamily="34" charset="-120"/>
                  <a:ea typeface="微軟正黑體" pitchFamily="34" charset="-120"/>
                </a:defRPr>
              </a:lvl6pPr>
              <a:lvl7pPr marL="2971800" indent="-228600" algn="ctr" eaLnBrk="0" fontAlgn="base" hangingPunct="0">
                <a:spcBef>
                  <a:spcPct val="0"/>
                </a:spcBef>
                <a:spcAft>
                  <a:spcPct val="0"/>
                </a:spcAft>
                <a:defRPr b="1">
                  <a:solidFill>
                    <a:schemeClr val="tx1"/>
                  </a:solidFill>
                  <a:latin typeface="微軟正黑體" pitchFamily="34" charset="-120"/>
                  <a:ea typeface="微軟正黑體" pitchFamily="34" charset="-120"/>
                </a:defRPr>
              </a:lvl7pPr>
              <a:lvl8pPr marL="3429000" indent="-228600" algn="ctr" eaLnBrk="0" fontAlgn="base" hangingPunct="0">
                <a:spcBef>
                  <a:spcPct val="0"/>
                </a:spcBef>
                <a:spcAft>
                  <a:spcPct val="0"/>
                </a:spcAft>
                <a:defRPr b="1">
                  <a:solidFill>
                    <a:schemeClr val="tx1"/>
                  </a:solidFill>
                  <a:latin typeface="微軟正黑體" pitchFamily="34" charset="-120"/>
                  <a:ea typeface="微軟正黑體" pitchFamily="34" charset="-120"/>
                </a:defRPr>
              </a:lvl8pPr>
              <a:lvl9pPr marL="3886200" indent="-228600" algn="ctr" eaLnBrk="0" fontAlgn="base" hangingPunct="0">
                <a:spcBef>
                  <a:spcPct val="0"/>
                </a:spcBef>
                <a:spcAft>
                  <a:spcPct val="0"/>
                </a:spcAft>
                <a:defRPr b="1">
                  <a:solidFill>
                    <a:schemeClr val="tx1"/>
                  </a:solidFill>
                  <a:latin typeface="微軟正黑體" pitchFamily="34" charset="-120"/>
                  <a:ea typeface="微軟正黑體" pitchFamily="34" charset="-120"/>
                </a:defRPr>
              </a:lvl9pPr>
            </a:lstStyle>
            <a:p>
              <a:pPr eaLnBrk="1" hangingPunct="1">
                <a:spcBef>
                  <a:spcPct val="50000"/>
                </a:spcBef>
              </a:pPr>
              <a:r>
                <a:rPr lang="zh-TW" altLang="en-US" smtClean="0">
                  <a:solidFill>
                    <a:srgbClr val="000000"/>
                  </a:solidFill>
                  <a:latin typeface="Arial" charset="0"/>
                  <a:ea typeface="標楷體" pitchFamily="65" charset="-120"/>
                </a:rPr>
                <a:t>中山女高南側地區</a:t>
              </a:r>
            </a:p>
          </p:txBody>
        </p:sp>
        <p:sp>
          <p:nvSpPr>
            <p:cNvPr id="10249" name="Text Box 21"/>
            <p:cNvSpPr txBox="1">
              <a:spLocks noChangeArrowheads="1"/>
            </p:cNvSpPr>
            <p:nvPr/>
          </p:nvSpPr>
          <p:spPr bwMode="auto">
            <a:xfrm>
              <a:off x="2235" y="4091"/>
              <a:ext cx="136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微軟正黑體" pitchFamily="34" charset="-120"/>
                  <a:ea typeface="微軟正黑體" pitchFamily="34" charset="-120"/>
                </a:defRPr>
              </a:lvl1pPr>
              <a:lvl2pPr marL="742950" indent="-285750" eaLnBrk="0" hangingPunct="0">
                <a:defRPr b="1">
                  <a:solidFill>
                    <a:schemeClr val="tx1"/>
                  </a:solidFill>
                  <a:latin typeface="微軟正黑體" pitchFamily="34" charset="-120"/>
                  <a:ea typeface="微軟正黑體" pitchFamily="34" charset="-120"/>
                </a:defRPr>
              </a:lvl2pPr>
              <a:lvl3pPr marL="1143000" indent="-228600" eaLnBrk="0" hangingPunct="0">
                <a:defRPr b="1">
                  <a:solidFill>
                    <a:schemeClr val="tx1"/>
                  </a:solidFill>
                  <a:latin typeface="微軟正黑體" pitchFamily="34" charset="-120"/>
                  <a:ea typeface="微軟正黑體" pitchFamily="34" charset="-120"/>
                </a:defRPr>
              </a:lvl3pPr>
              <a:lvl4pPr marL="1600200" indent="-228600" eaLnBrk="0" hangingPunct="0">
                <a:defRPr b="1">
                  <a:solidFill>
                    <a:schemeClr val="tx1"/>
                  </a:solidFill>
                  <a:latin typeface="微軟正黑體" pitchFamily="34" charset="-120"/>
                  <a:ea typeface="微軟正黑體" pitchFamily="34" charset="-120"/>
                </a:defRPr>
              </a:lvl4pPr>
              <a:lvl5pPr marL="2057400" indent="-228600" eaLnBrk="0" hangingPunct="0">
                <a:defRPr b="1">
                  <a:solidFill>
                    <a:schemeClr val="tx1"/>
                  </a:solidFill>
                  <a:latin typeface="微軟正黑體" pitchFamily="34" charset="-120"/>
                  <a:ea typeface="微軟正黑體" pitchFamily="34" charset="-120"/>
                </a:defRPr>
              </a:lvl5pPr>
              <a:lvl6pPr marL="2514600" indent="-228600" algn="ctr" eaLnBrk="0" fontAlgn="base" hangingPunct="0">
                <a:spcBef>
                  <a:spcPct val="0"/>
                </a:spcBef>
                <a:spcAft>
                  <a:spcPct val="0"/>
                </a:spcAft>
                <a:defRPr b="1">
                  <a:solidFill>
                    <a:schemeClr val="tx1"/>
                  </a:solidFill>
                  <a:latin typeface="微軟正黑體" pitchFamily="34" charset="-120"/>
                  <a:ea typeface="微軟正黑體" pitchFamily="34" charset="-120"/>
                </a:defRPr>
              </a:lvl6pPr>
              <a:lvl7pPr marL="2971800" indent="-228600" algn="ctr" eaLnBrk="0" fontAlgn="base" hangingPunct="0">
                <a:spcBef>
                  <a:spcPct val="0"/>
                </a:spcBef>
                <a:spcAft>
                  <a:spcPct val="0"/>
                </a:spcAft>
                <a:defRPr b="1">
                  <a:solidFill>
                    <a:schemeClr val="tx1"/>
                  </a:solidFill>
                  <a:latin typeface="微軟正黑體" pitchFamily="34" charset="-120"/>
                  <a:ea typeface="微軟正黑體" pitchFamily="34" charset="-120"/>
                </a:defRPr>
              </a:lvl7pPr>
              <a:lvl8pPr marL="3429000" indent="-228600" algn="ctr" eaLnBrk="0" fontAlgn="base" hangingPunct="0">
                <a:spcBef>
                  <a:spcPct val="0"/>
                </a:spcBef>
                <a:spcAft>
                  <a:spcPct val="0"/>
                </a:spcAft>
                <a:defRPr b="1">
                  <a:solidFill>
                    <a:schemeClr val="tx1"/>
                  </a:solidFill>
                  <a:latin typeface="微軟正黑體" pitchFamily="34" charset="-120"/>
                  <a:ea typeface="微軟正黑體" pitchFamily="34" charset="-120"/>
                </a:defRPr>
              </a:lvl8pPr>
              <a:lvl9pPr marL="3886200" indent="-228600" algn="ctr" eaLnBrk="0" fontAlgn="base" hangingPunct="0">
                <a:spcBef>
                  <a:spcPct val="0"/>
                </a:spcBef>
                <a:spcAft>
                  <a:spcPct val="0"/>
                </a:spcAft>
                <a:defRPr b="1">
                  <a:solidFill>
                    <a:schemeClr val="tx1"/>
                  </a:solidFill>
                  <a:latin typeface="微軟正黑體" pitchFamily="34" charset="-120"/>
                  <a:ea typeface="微軟正黑體" pitchFamily="34" charset="-120"/>
                </a:defRPr>
              </a:lvl9pPr>
            </a:lstStyle>
            <a:p>
              <a:pPr eaLnBrk="1" hangingPunct="1">
                <a:spcBef>
                  <a:spcPct val="50000"/>
                </a:spcBef>
              </a:pPr>
              <a:r>
                <a:rPr lang="zh-TW" altLang="en-US" smtClean="0">
                  <a:solidFill>
                    <a:srgbClr val="000000"/>
                  </a:solidFill>
                  <a:latin typeface="Arial" charset="0"/>
                  <a:ea typeface="標楷體" pitchFamily="65" charset="-120"/>
                </a:rPr>
                <a:t>南機場整宅地區</a:t>
              </a:r>
            </a:p>
          </p:txBody>
        </p:sp>
        <p:pic>
          <p:nvPicPr>
            <p:cNvPr id="10250" name="Picture 26" descr="th?id=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7" y="2632"/>
              <a:ext cx="1800" cy="1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 Box 27"/>
            <p:cNvSpPr txBox="1">
              <a:spLocks noChangeArrowheads="1"/>
            </p:cNvSpPr>
            <p:nvPr/>
          </p:nvSpPr>
          <p:spPr bwMode="auto">
            <a:xfrm>
              <a:off x="4058" y="4082"/>
              <a:ext cx="136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微軟正黑體" pitchFamily="34" charset="-120"/>
                  <a:ea typeface="微軟正黑體" pitchFamily="34" charset="-120"/>
                </a:defRPr>
              </a:lvl1pPr>
              <a:lvl2pPr marL="742950" indent="-285750" eaLnBrk="0" hangingPunct="0">
                <a:defRPr b="1">
                  <a:solidFill>
                    <a:schemeClr val="tx1"/>
                  </a:solidFill>
                  <a:latin typeface="微軟正黑體" pitchFamily="34" charset="-120"/>
                  <a:ea typeface="微軟正黑體" pitchFamily="34" charset="-120"/>
                </a:defRPr>
              </a:lvl2pPr>
              <a:lvl3pPr marL="1143000" indent="-228600" eaLnBrk="0" hangingPunct="0">
                <a:defRPr b="1">
                  <a:solidFill>
                    <a:schemeClr val="tx1"/>
                  </a:solidFill>
                  <a:latin typeface="微軟正黑體" pitchFamily="34" charset="-120"/>
                  <a:ea typeface="微軟正黑體" pitchFamily="34" charset="-120"/>
                </a:defRPr>
              </a:lvl3pPr>
              <a:lvl4pPr marL="1600200" indent="-228600" eaLnBrk="0" hangingPunct="0">
                <a:defRPr b="1">
                  <a:solidFill>
                    <a:schemeClr val="tx1"/>
                  </a:solidFill>
                  <a:latin typeface="微軟正黑體" pitchFamily="34" charset="-120"/>
                  <a:ea typeface="微軟正黑體" pitchFamily="34" charset="-120"/>
                </a:defRPr>
              </a:lvl4pPr>
              <a:lvl5pPr marL="2057400" indent="-228600" eaLnBrk="0" hangingPunct="0">
                <a:defRPr b="1">
                  <a:solidFill>
                    <a:schemeClr val="tx1"/>
                  </a:solidFill>
                  <a:latin typeface="微軟正黑體" pitchFamily="34" charset="-120"/>
                  <a:ea typeface="微軟正黑體" pitchFamily="34" charset="-120"/>
                </a:defRPr>
              </a:lvl5pPr>
              <a:lvl6pPr marL="2514600" indent="-228600" algn="ctr" eaLnBrk="0" fontAlgn="base" hangingPunct="0">
                <a:spcBef>
                  <a:spcPct val="0"/>
                </a:spcBef>
                <a:spcAft>
                  <a:spcPct val="0"/>
                </a:spcAft>
                <a:defRPr b="1">
                  <a:solidFill>
                    <a:schemeClr val="tx1"/>
                  </a:solidFill>
                  <a:latin typeface="微軟正黑體" pitchFamily="34" charset="-120"/>
                  <a:ea typeface="微軟正黑體" pitchFamily="34" charset="-120"/>
                </a:defRPr>
              </a:lvl6pPr>
              <a:lvl7pPr marL="2971800" indent="-228600" algn="ctr" eaLnBrk="0" fontAlgn="base" hangingPunct="0">
                <a:spcBef>
                  <a:spcPct val="0"/>
                </a:spcBef>
                <a:spcAft>
                  <a:spcPct val="0"/>
                </a:spcAft>
                <a:defRPr b="1">
                  <a:solidFill>
                    <a:schemeClr val="tx1"/>
                  </a:solidFill>
                  <a:latin typeface="微軟正黑體" pitchFamily="34" charset="-120"/>
                  <a:ea typeface="微軟正黑體" pitchFamily="34" charset="-120"/>
                </a:defRPr>
              </a:lvl7pPr>
              <a:lvl8pPr marL="3429000" indent="-228600" algn="ctr" eaLnBrk="0" fontAlgn="base" hangingPunct="0">
                <a:spcBef>
                  <a:spcPct val="0"/>
                </a:spcBef>
                <a:spcAft>
                  <a:spcPct val="0"/>
                </a:spcAft>
                <a:defRPr b="1">
                  <a:solidFill>
                    <a:schemeClr val="tx1"/>
                  </a:solidFill>
                  <a:latin typeface="微軟正黑體" pitchFamily="34" charset="-120"/>
                  <a:ea typeface="微軟正黑體" pitchFamily="34" charset="-120"/>
                </a:defRPr>
              </a:lvl8pPr>
              <a:lvl9pPr marL="3886200" indent="-228600" algn="ctr" eaLnBrk="0" fontAlgn="base" hangingPunct="0">
                <a:spcBef>
                  <a:spcPct val="0"/>
                </a:spcBef>
                <a:spcAft>
                  <a:spcPct val="0"/>
                </a:spcAft>
                <a:defRPr b="1">
                  <a:solidFill>
                    <a:schemeClr val="tx1"/>
                  </a:solidFill>
                  <a:latin typeface="微軟正黑體" pitchFamily="34" charset="-120"/>
                  <a:ea typeface="微軟正黑體" pitchFamily="34" charset="-120"/>
                </a:defRPr>
              </a:lvl9pPr>
            </a:lstStyle>
            <a:p>
              <a:pPr eaLnBrk="1" hangingPunct="1">
                <a:spcBef>
                  <a:spcPct val="50000"/>
                </a:spcBef>
              </a:pPr>
              <a:r>
                <a:rPr lang="zh-TW" altLang="en-US" smtClean="0">
                  <a:solidFill>
                    <a:srgbClr val="000000"/>
                  </a:solidFill>
                  <a:latin typeface="Arial" charset="0"/>
                  <a:ea typeface="標楷體" pitchFamily="65" charset="-120"/>
                </a:rPr>
                <a:t>大陳義胞更新地區</a:t>
              </a:r>
            </a:p>
          </p:txBody>
        </p:sp>
      </p:grpSp>
    </p:spTree>
    <p:extLst>
      <p:ext uri="{BB962C8B-B14F-4D97-AF65-F5344CB8AC3E}">
        <p14:creationId xmlns:p14="http://schemas.microsoft.com/office/powerpoint/2010/main" val="261275925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O:\浮洲合宜住宅-得標後\國家建築金獎-8月\0726\昹控纏謍B02萵掛.jpg"/>
          <p:cNvPicPr>
            <a:picLocks noChangeAspect="1" noChangeArrowheads="1"/>
          </p:cNvPicPr>
          <p:nvPr/>
        </p:nvPicPr>
        <p:blipFill>
          <a:blip r:embed="rId3" cstate="screen"/>
          <a:srcRect/>
          <a:stretch>
            <a:fillRect/>
          </a:stretch>
        </p:blipFill>
        <p:spPr bwMode="auto">
          <a:xfrm>
            <a:off x="4551584" y="4330101"/>
            <a:ext cx="4243675" cy="2600924"/>
          </a:xfrm>
          <a:prstGeom prst="rect">
            <a:avLst/>
          </a:prstGeom>
          <a:ln>
            <a:noFill/>
          </a:ln>
          <a:effectLst>
            <a:softEdge rad="112500"/>
          </a:effectLst>
        </p:spPr>
      </p:pic>
      <p:pic>
        <p:nvPicPr>
          <p:cNvPr id="23555" name="Picture 9" descr="基地鳥瞰照片"/>
          <p:cNvPicPr>
            <a:picLocks noChangeAspect="1" noChangeArrowheads="1"/>
          </p:cNvPicPr>
          <p:nvPr/>
        </p:nvPicPr>
        <p:blipFill>
          <a:blip r:embed="rId4" cstate="print"/>
          <a:srcRect l="36935" t="19405" r="19289" b="13173"/>
          <a:stretch>
            <a:fillRect/>
          </a:stretch>
        </p:blipFill>
        <p:spPr bwMode="auto">
          <a:xfrm>
            <a:off x="511175" y="3505200"/>
            <a:ext cx="2516188" cy="1298575"/>
          </a:xfrm>
          <a:prstGeom prst="rect">
            <a:avLst/>
          </a:prstGeom>
          <a:noFill/>
          <a:ln w="9525">
            <a:noFill/>
            <a:miter lim="800000"/>
            <a:headEnd/>
            <a:tailEnd/>
          </a:ln>
        </p:spPr>
      </p:pic>
      <p:sp>
        <p:nvSpPr>
          <p:cNvPr id="23556" name="Rectangle 2"/>
          <p:cNvSpPr>
            <a:spLocks noGrp="1" noChangeArrowheads="1"/>
          </p:cNvSpPr>
          <p:nvPr>
            <p:ph type="title" idx="4294967295"/>
          </p:nvPr>
        </p:nvSpPr>
        <p:spPr>
          <a:xfrm>
            <a:off x="1187624" y="116632"/>
            <a:ext cx="7158037" cy="908050"/>
          </a:xfrm>
        </p:spPr>
        <p:txBody>
          <a:bodyPr/>
          <a:lstStyle/>
          <a:p>
            <a:pPr algn="l"/>
            <a:r>
              <a:rPr lang="zh-TW" altLang="en-US" sz="4000" b="1" kern="1200" dirty="0" smtClean="0">
                <a:solidFill>
                  <a:srgbClr val="000000"/>
                </a:solidFill>
                <a:latin typeface="Arial" charset="0"/>
                <a:ea typeface="標楷體" pitchFamily="65" charset="-120"/>
                <a:cs typeface="+mn-cs"/>
              </a:rPr>
              <a:t>推動策略</a:t>
            </a:r>
            <a:r>
              <a:rPr lang="en-US" altLang="zh-TW" sz="4000" b="1" kern="1200" dirty="0" smtClean="0">
                <a:solidFill>
                  <a:srgbClr val="000000"/>
                </a:solidFill>
                <a:latin typeface="Arial" charset="0"/>
                <a:ea typeface="標楷體" pitchFamily="65" charset="-120"/>
                <a:cs typeface="+mn-cs"/>
              </a:rPr>
              <a:t>-</a:t>
            </a:r>
            <a:r>
              <a:rPr lang="zh-TW" altLang="en-US" sz="4000" b="1" kern="1200" dirty="0" smtClean="0">
                <a:solidFill>
                  <a:srgbClr val="000000"/>
                </a:solidFill>
                <a:latin typeface="Arial" charset="0"/>
                <a:ea typeface="標楷體" pitchFamily="65" charset="-120"/>
                <a:cs typeface="+mn-cs"/>
              </a:rPr>
              <a:t>更新基地試點案例</a:t>
            </a:r>
          </a:p>
        </p:txBody>
      </p:sp>
      <p:sp>
        <p:nvSpPr>
          <p:cNvPr id="23557" name="投影片編號版面配置區 5"/>
          <p:cNvSpPr txBox="1">
            <a:spLocks noGrp="1"/>
          </p:cNvSpPr>
          <p:nvPr/>
        </p:nvSpPr>
        <p:spPr bwMode="auto">
          <a:xfrm>
            <a:off x="8416925" y="6334125"/>
            <a:ext cx="608013" cy="457200"/>
          </a:xfrm>
          <a:prstGeom prst="rect">
            <a:avLst/>
          </a:prstGeom>
          <a:noFill/>
          <a:ln w="9525">
            <a:noFill/>
            <a:miter lim="800000"/>
            <a:headEnd/>
            <a:tailEnd/>
          </a:ln>
        </p:spPr>
        <p:txBody>
          <a:bodyPr/>
          <a:lstStyle/>
          <a:p>
            <a:pPr algn="r" eaLnBrk="1" hangingPunct="1"/>
            <a:fld id="{B72B8DB4-0F51-4EC0-B9D3-B446FA3F8F8E}" type="slidenum">
              <a:rPr lang="en-US" altLang="zh-TW" sz="1000" b="0">
                <a:latin typeface="Arial" charset="0"/>
                <a:ea typeface="新細明體" charset="-120"/>
              </a:rPr>
              <a:pPr algn="r" eaLnBrk="1" hangingPunct="1"/>
              <a:t>55</a:t>
            </a:fld>
            <a:endParaRPr lang="en-US" altLang="zh-TW" sz="1000" b="0">
              <a:latin typeface="Arial" charset="0"/>
              <a:ea typeface="新細明體" charset="-120"/>
            </a:endParaRPr>
          </a:p>
        </p:txBody>
      </p:sp>
      <p:grpSp>
        <p:nvGrpSpPr>
          <p:cNvPr id="6" name="群組 4"/>
          <p:cNvGrpSpPr>
            <a:grpSpLocks/>
          </p:cNvGrpSpPr>
          <p:nvPr/>
        </p:nvGrpSpPr>
        <p:grpSpPr bwMode="auto">
          <a:xfrm>
            <a:off x="5368925" y="3357563"/>
            <a:ext cx="3119438" cy="1458912"/>
            <a:chOff x="4819650" y="3113088"/>
            <a:chExt cx="2489200" cy="1108075"/>
          </a:xfrm>
        </p:grpSpPr>
        <p:sp>
          <p:nvSpPr>
            <p:cNvPr id="29" name="矩形 28"/>
            <p:cNvSpPr/>
            <p:nvPr/>
          </p:nvSpPr>
          <p:spPr>
            <a:xfrm>
              <a:off x="4819650" y="3113088"/>
              <a:ext cx="1623997" cy="1108075"/>
            </a:xfrm>
            <a:prstGeom prst="rect">
              <a:avLst/>
            </a:prstGeom>
            <a:solidFill>
              <a:srgbClr val="FFFF00"/>
            </a:solidFill>
            <a:ln>
              <a:solidFill>
                <a:srgbClr val="0033CC"/>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lvl1pPr>
                <a:defRPr b="1">
                  <a:solidFill>
                    <a:schemeClr val="tx1"/>
                  </a:solidFill>
                  <a:latin typeface="微軟正黑體" panose="020B0604030504040204" pitchFamily="34" charset="-120"/>
                  <a:ea typeface="微軟正黑體" panose="020B0604030504040204" pitchFamily="34" charset="-120"/>
                </a:defRPr>
              </a:lvl1pPr>
              <a:lvl2pPr marL="742950" indent="-285750">
                <a:defRPr b="1">
                  <a:solidFill>
                    <a:schemeClr val="tx1"/>
                  </a:solidFill>
                  <a:latin typeface="微軟正黑體" panose="020B0604030504040204" pitchFamily="34" charset="-120"/>
                  <a:ea typeface="微軟正黑體" panose="020B0604030504040204" pitchFamily="34" charset="-120"/>
                </a:defRPr>
              </a:lvl2pPr>
              <a:lvl3pPr marL="1143000" indent="-228600">
                <a:defRPr b="1">
                  <a:solidFill>
                    <a:schemeClr val="tx1"/>
                  </a:solidFill>
                  <a:latin typeface="微軟正黑體" panose="020B0604030504040204" pitchFamily="34" charset="-120"/>
                  <a:ea typeface="微軟正黑體" panose="020B0604030504040204" pitchFamily="34" charset="-120"/>
                </a:defRPr>
              </a:lvl3pPr>
              <a:lvl4pPr marL="1600200" indent="-228600">
                <a:defRPr b="1">
                  <a:solidFill>
                    <a:schemeClr val="tx1"/>
                  </a:solidFill>
                  <a:latin typeface="微軟正黑體" panose="020B0604030504040204" pitchFamily="34" charset="-120"/>
                  <a:ea typeface="微軟正黑體" panose="020B0604030504040204" pitchFamily="34" charset="-120"/>
                </a:defRPr>
              </a:lvl4pPr>
              <a:lvl5pPr marL="2057400" indent="-228600">
                <a:defRPr b="1">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0"/>
                </a:spcBef>
                <a:spcAft>
                  <a:spcPct val="0"/>
                </a:spcAft>
                <a:defRPr b="1">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0"/>
                </a:spcBef>
                <a:spcAft>
                  <a:spcPct val="0"/>
                </a:spcAft>
                <a:defRPr b="1">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0"/>
                </a:spcBef>
                <a:spcAft>
                  <a:spcPct val="0"/>
                </a:spcAft>
                <a:defRPr b="1">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0"/>
                </a:spcBef>
                <a:spcAft>
                  <a:spcPct val="0"/>
                </a:spcAft>
                <a:defRPr b="1">
                  <a:solidFill>
                    <a:schemeClr val="tx1"/>
                  </a:solidFill>
                  <a:latin typeface="微軟正黑體" panose="020B0604030504040204" pitchFamily="34" charset="-120"/>
                  <a:ea typeface="微軟正黑體" panose="020B0604030504040204" pitchFamily="34" charset="-120"/>
                </a:defRPr>
              </a:lvl9pPr>
            </a:lstStyle>
            <a:p>
              <a:pPr algn="ctr">
                <a:defRPr/>
              </a:pPr>
              <a:r>
                <a:rPr lang="zh-TW" altLang="en-US" sz="2400" b="0" dirty="0" smtClean="0">
                  <a:latin typeface="Arial" panose="020B0604020202020204" pitchFamily="34" charset="0"/>
                  <a:ea typeface="標楷體" panose="03000509000000000000" pitchFamily="65" charset="-120"/>
                </a:rPr>
                <a:t>遷建基地</a:t>
              </a:r>
            </a:p>
          </p:txBody>
        </p:sp>
        <p:sp>
          <p:nvSpPr>
            <p:cNvPr id="30" name="矩形 29"/>
            <p:cNvSpPr/>
            <p:nvPr/>
          </p:nvSpPr>
          <p:spPr>
            <a:xfrm>
              <a:off x="6443647" y="3113088"/>
              <a:ext cx="865203" cy="1108075"/>
            </a:xfrm>
            <a:prstGeom prst="rect">
              <a:avLst/>
            </a:prstGeom>
            <a:solidFill>
              <a:srgbClr val="00B050"/>
            </a:solidFill>
            <a:ln>
              <a:solidFill>
                <a:srgbClr val="0033CC"/>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lvl1pPr>
                <a:defRPr b="1">
                  <a:solidFill>
                    <a:schemeClr val="tx1"/>
                  </a:solidFill>
                  <a:latin typeface="微軟正黑體" panose="020B0604030504040204" pitchFamily="34" charset="-120"/>
                  <a:ea typeface="微軟正黑體" panose="020B0604030504040204" pitchFamily="34" charset="-120"/>
                </a:defRPr>
              </a:lvl1pPr>
              <a:lvl2pPr marL="742950" indent="-285750">
                <a:defRPr b="1">
                  <a:solidFill>
                    <a:schemeClr val="tx1"/>
                  </a:solidFill>
                  <a:latin typeface="微軟正黑體" panose="020B0604030504040204" pitchFamily="34" charset="-120"/>
                  <a:ea typeface="微軟正黑體" panose="020B0604030504040204" pitchFamily="34" charset="-120"/>
                </a:defRPr>
              </a:lvl2pPr>
              <a:lvl3pPr marL="1143000" indent="-228600">
                <a:defRPr b="1">
                  <a:solidFill>
                    <a:schemeClr val="tx1"/>
                  </a:solidFill>
                  <a:latin typeface="微軟正黑體" panose="020B0604030504040204" pitchFamily="34" charset="-120"/>
                  <a:ea typeface="微軟正黑體" panose="020B0604030504040204" pitchFamily="34" charset="-120"/>
                </a:defRPr>
              </a:lvl3pPr>
              <a:lvl4pPr marL="1600200" indent="-228600">
                <a:defRPr b="1">
                  <a:solidFill>
                    <a:schemeClr val="tx1"/>
                  </a:solidFill>
                  <a:latin typeface="微軟正黑體" panose="020B0604030504040204" pitchFamily="34" charset="-120"/>
                  <a:ea typeface="微軟正黑體" panose="020B0604030504040204" pitchFamily="34" charset="-120"/>
                </a:defRPr>
              </a:lvl4pPr>
              <a:lvl5pPr marL="2057400" indent="-228600">
                <a:defRPr b="1">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0"/>
                </a:spcBef>
                <a:spcAft>
                  <a:spcPct val="0"/>
                </a:spcAft>
                <a:defRPr b="1">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0"/>
                </a:spcBef>
                <a:spcAft>
                  <a:spcPct val="0"/>
                </a:spcAft>
                <a:defRPr b="1">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0"/>
                </a:spcBef>
                <a:spcAft>
                  <a:spcPct val="0"/>
                </a:spcAft>
                <a:defRPr b="1">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0"/>
                </a:spcBef>
                <a:spcAft>
                  <a:spcPct val="0"/>
                </a:spcAft>
                <a:defRPr b="1">
                  <a:solidFill>
                    <a:schemeClr val="tx1"/>
                  </a:solidFill>
                  <a:latin typeface="微軟正黑體" panose="020B0604030504040204" pitchFamily="34" charset="-120"/>
                  <a:ea typeface="微軟正黑體" panose="020B0604030504040204" pitchFamily="34" charset="-120"/>
                </a:defRPr>
              </a:lvl9pPr>
            </a:lstStyle>
            <a:p>
              <a:pPr algn="ctr">
                <a:defRPr/>
              </a:pPr>
              <a:r>
                <a:rPr lang="zh-TW" altLang="en-US" sz="2400" smtClean="0">
                  <a:solidFill>
                    <a:srgbClr val="FFFFFF"/>
                  </a:solidFill>
                  <a:latin typeface="Arial" panose="020B0604020202020204" pitchFamily="34" charset="0"/>
                  <a:ea typeface="標楷體" panose="03000509000000000000" pitchFamily="65" charset="-120"/>
                </a:rPr>
                <a:t>回饋</a:t>
              </a:r>
            </a:p>
            <a:p>
              <a:pPr algn="ctr">
                <a:defRPr/>
              </a:pPr>
              <a:r>
                <a:rPr lang="zh-TW" altLang="en-US" sz="2400" smtClean="0">
                  <a:solidFill>
                    <a:srgbClr val="FFFFFF"/>
                  </a:solidFill>
                  <a:latin typeface="Arial" panose="020B0604020202020204" pitchFamily="34" charset="0"/>
                  <a:ea typeface="標楷體" panose="03000509000000000000" pitchFamily="65" charset="-120"/>
                </a:rPr>
                <a:t>公共設施</a:t>
              </a:r>
            </a:p>
          </p:txBody>
        </p:sp>
      </p:grpSp>
      <p:sp>
        <p:nvSpPr>
          <p:cNvPr id="48133" name="文字方塊 5"/>
          <p:cNvSpPr txBox="1">
            <a:spLocks noChangeArrowheads="1"/>
          </p:cNvSpPr>
          <p:nvPr/>
        </p:nvSpPr>
        <p:spPr bwMode="auto">
          <a:xfrm>
            <a:off x="3194050" y="3487738"/>
            <a:ext cx="2012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微軟正黑體" panose="020B0604030504040204" pitchFamily="34" charset="-120"/>
                <a:ea typeface="微軟正黑體" panose="020B0604030504040204" pitchFamily="34" charset="-120"/>
              </a:defRPr>
            </a:lvl1pPr>
            <a:lvl2pPr marL="742950" indent="-285750">
              <a:defRPr b="1">
                <a:solidFill>
                  <a:schemeClr val="tx1"/>
                </a:solidFill>
                <a:latin typeface="微軟正黑體" panose="020B0604030504040204" pitchFamily="34" charset="-120"/>
                <a:ea typeface="微軟正黑體" panose="020B0604030504040204" pitchFamily="34" charset="-120"/>
              </a:defRPr>
            </a:lvl2pPr>
            <a:lvl3pPr marL="1143000" indent="-228600">
              <a:defRPr b="1">
                <a:solidFill>
                  <a:schemeClr val="tx1"/>
                </a:solidFill>
                <a:latin typeface="微軟正黑體" panose="020B0604030504040204" pitchFamily="34" charset="-120"/>
                <a:ea typeface="微軟正黑體" panose="020B0604030504040204" pitchFamily="34" charset="-120"/>
              </a:defRPr>
            </a:lvl3pPr>
            <a:lvl4pPr marL="1600200" indent="-228600">
              <a:defRPr b="1">
                <a:solidFill>
                  <a:schemeClr val="tx1"/>
                </a:solidFill>
                <a:latin typeface="微軟正黑體" panose="020B0604030504040204" pitchFamily="34" charset="-120"/>
                <a:ea typeface="微軟正黑體" panose="020B0604030504040204" pitchFamily="34" charset="-120"/>
              </a:defRPr>
            </a:lvl4pPr>
            <a:lvl5pPr marL="2057400" indent="-228600">
              <a:defRPr b="1">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0"/>
              </a:spcBef>
              <a:spcAft>
                <a:spcPct val="0"/>
              </a:spcAft>
              <a:defRPr b="1">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0"/>
              </a:spcBef>
              <a:spcAft>
                <a:spcPct val="0"/>
              </a:spcAft>
              <a:defRPr b="1">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0"/>
              </a:spcBef>
              <a:spcAft>
                <a:spcPct val="0"/>
              </a:spcAft>
              <a:defRPr b="1">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0"/>
              </a:spcBef>
              <a:spcAft>
                <a:spcPct val="0"/>
              </a:spcAft>
              <a:defRPr b="1">
                <a:solidFill>
                  <a:schemeClr val="tx1"/>
                </a:solidFill>
                <a:latin typeface="微軟正黑體" panose="020B0604030504040204" pitchFamily="34" charset="-120"/>
                <a:ea typeface="微軟正黑體" panose="020B0604030504040204" pitchFamily="34" charset="-120"/>
              </a:defRPr>
            </a:lvl9pPr>
          </a:lstStyle>
          <a:p>
            <a:pPr>
              <a:defRPr/>
            </a:pPr>
            <a:r>
              <a:rPr lang="zh-TW" altLang="en-US" sz="2400" dirty="0" smtClean="0">
                <a:solidFill>
                  <a:srgbClr val="0033CC"/>
                </a:solidFill>
                <a:latin typeface="標楷體" pitchFamily="65" charset="-120"/>
                <a:ea typeface="標楷體" pitchFamily="65" charset="-120"/>
              </a:rPr>
              <a:t>變更都市計畫</a:t>
            </a:r>
          </a:p>
        </p:txBody>
      </p:sp>
      <p:sp>
        <p:nvSpPr>
          <p:cNvPr id="46089" name="文字方塊 37"/>
          <p:cNvSpPr txBox="1">
            <a:spLocks noChangeArrowheads="1"/>
          </p:cNvSpPr>
          <p:nvPr/>
        </p:nvSpPr>
        <p:spPr bwMode="auto">
          <a:xfrm>
            <a:off x="5846763" y="2655888"/>
            <a:ext cx="2654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微軟正黑體" panose="020B0604030504040204" pitchFamily="34" charset="-120"/>
                <a:ea typeface="微軟正黑體" panose="020B0604030504040204" pitchFamily="34" charset="-120"/>
              </a:defRPr>
            </a:lvl1pPr>
            <a:lvl2pPr marL="742950" indent="-285750">
              <a:defRPr b="1">
                <a:solidFill>
                  <a:schemeClr val="tx1"/>
                </a:solidFill>
                <a:latin typeface="微軟正黑體" panose="020B0604030504040204" pitchFamily="34" charset="-120"/>
                <a:ea typeface="微軟正黑體" panose="020B0604030504040204" pitchFamily="34" charset="-120"/>
              </a:defRPr>
            </a:lvl2pPr>
            <a:lvl3pPr marL="1143000" indent="-228600">
              <a:defRPr b="1">
                <a:solidFill>
                  <a:schemeClr val="tx1"/>
                </a:solidFill>
                <a:latin typeface="微軟正黑體" panose="020B0604030504040204" pitchFamily="34" charset="-120"/>
                <a:ea typeface="微軟正黑體" panose="020B0604030504040204" pitchFamily="34" charset="-120"/>
              </a:defRPr>
            </a:lvl3pPr>
            <a:lvl4pPr marL="1600200" indent="-228600">
              <a:defRPr b="1">
                <a:solidFill>
                  <a:schemeClr val="tx1"/>
                </a:solidFill>
                <a:latin typeface="微軟正黑體" panose="020B0604030504040204" pitchFamily="34" charset="-120"/>
                <a:ea typeface="微軟正黑體" panose="020B0604030504040204" pitchFamily="34" charset="-120"/>
              </a:defRPr>
            </a:lvl4pPr>
            <a:lvl5pPr marL="2057400" indent="-228600">
              <a:defRPr b="1">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0"/>
              </a:spcBef>
              <a:spcAft>
                <a:spcPct val="0"/>
              </a:spcAft>
              <a:defRPr b="1">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0"/>
              </a:spcBef>
              <a:spcAft>
                <a:spcPct val="0"/>
              </a:spcAft>
              <a:defRPr b="1">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0"/>
              </a:spcBef>
              <a:spcAft>
                <a:spcPct val="0"/>
              </a:spcAft>
              <a:defRPr b="1">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0"/>
              </a:spcBef>
              <a:spcAft>
                <a:spcPct val="0"/>
              </a:spcAft>
              <a:defRPr b="1">
                <a:solidFill>
                  <a:schemeClr val="tx1"/>
                </a:solidFill>
                <a:latin typeface="微軟正黑體" panose="020B0604030504040204" pitchFamily="34" charset="-120"/>
                <a:ea typeface="微軟正黑體" panose="020B0604030504040204" pitchFamily="34" charset="-120"/>
              </a:defRPr>
            </a:lvl9pPr>
          </a:lstStyle>
          <a:p>
            <a:pPr>
              <a:defRPr/>
            </a:pPr>
            <a:r>
              <a:rPr lang="zh-TW" altLang="en-US" sz="2000" dirty="0" smtClean="0">
                <a:solidFill>
                  <a:srgbClr val="9933FF"/>
                </a:solidFill>
                <a:latin typeface="標楷體" pitchFamily="65" charset="-120"/>
                <a:ea typeface="標楷體" pitchFamily="65" charset="-120"/>
              </a:rPr>
              <a:t>國公有低度利用土地重新規劃檢討利用</a:t>
            </a:r>
          </a:p>
        </p:txBody>
      </p:sp>
      <p:sp>
        <p:nvSpPr>
          <p:cNvPr id="3" name="弧形箭號 (下彎) 2"/>
          <p:cNvSpPr/>
          <p:nvPr/>
        </p:nvSpPr>
        <p:spPr>
          <a:xfrm>
            <a:off x="2586117" y="2420661"/>
            <a:ext cx="3260725" cy="931862"/>
          </a:xfrm>
          <a:prstGeom prst="curvedDownArrow">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46092" name="文字方塊 41"/>
          <p:cNvSpPr txBox="1">
            <a:spLocks noChangeArrowheads="1"/>
          </p:cNvSpPr>
          <p:nvPr/>
        </p:nvSpPr>
        <p:spPr bwMode="auto">
          <a:xfrm>
            <a:off x="2998788" y="1054100"/>
            <a:ext cx="60579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微軟正黑體" panose="020B0604030504040204" pitchFamily="34" charset="-120"/>
                <a:ea typeface="微軟正黑體" panose="020B0604030504040204" pitchFamily="34" charset="-120"/>
              </a:defRPr>
            </a:lvl1pPr>
            <a:lvl2pPr marL="742950" indent="-285750">
              <a:defRPr b="1">
                <a:solidFill>
                  <a:schemeClr val="tx1"/>
                </a:solidFill>
                <a:latin typeface="微軟正黑體" panose="020B0604030504040204" pitchFamily="34" charset="-120"/>
                <a:ea typeface="微軟正黑體" panose="020B0604030504040204" pitchFamily="34" charset="-120"/>
              </a:defRPr>
            </a:lvl2pPr>
            <a:lvl3pPr marL="1143000" indent="-228600">
              <a:defRPr b="1">
                <a:solidFill>
                  <a:schemeClr val="tx1"/>
                </a:solidFill>
                <a:latin typeface="微軟正黑體" panose="020B0604030504040204" pitchFamily="34" charset="-120"/>
                <a:ea typeface="微軟正黑體" panose="020B0604030504040204" pitchFamily="34" charset="-120"/>
              </a:defRPr>
            </a:lvl3pPr>
            <a:lvl4pPr marL="1600200" indent="-228600">
              <a:defRPr b="1">
                <a:solidFill>
                  <a:schemeClr val="tx1"/>
                </a:solidFill>
                <a:latin typeface="微軟正黑體" panose="020B0604030504040204" pitchFamily="34" charset="-120"/>
                <a:ea typeface="微軟正黑體" panose="020B0604030504040204" pitchFamily="34" charset="-120"/>
              </a:defRPr>
            </a:lvl4pPr>
            <a:lvl5pPr marL="2057400" indent="-228600">
              <a:defRPr b="1">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0"/>
              </a:spcBef>
              <a:spcAft>
                <a:spcPct val="0"/>
              </a:spcAft>
              <a:defRPr b="1">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0"/>
              </a:spcBef>
              <a:spcAft>
                <a:spcPct val="0"/>
              </a:spcAft>
              <a:defRPr b="1">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0"/>
              </a:spcBef>
              <a:spcAft>
                <a:spcPct val="0"/>
              </a:spcAft>
              <a:defRPr b="1">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0"/>
              </a:spcBef>
              <a:spcAft>
                <a:spcPct val="0"/>
              </a:spcAft>
              <a:defRPr b="1">
                <a:solidFill>
                  <a:schemeClr val="tx1"/>
                </a:solidFill>
                <a:latin typeface="微軟正黑體" panose="020B0604030504040204" pitchFamily="34" charset="-120"/>
                <a:ea typeface="微軟正黑體" panose="020B0604030504040204" pitchFamily="34" charset="-120"/>
              </a:defRPr>
            </a:lvl9pPr>
          </a:lstStyle>
          <a:p>
            <a:pPr>
              <a:defRPr/>
            </a:pPr>
            <a:r>
              <a:rPr lang="en-US" altLang="zh-TW" sz="2200" dirty="0" smtClean="0">
                <a:latin typeface="標楷體" pitchFamily="65" charset="-120"/>
                <a:ea typeface="標楷體" pitchFamily="65" charset="-120"/>
              </a:rPr>
              <a:t>1.</a:t>
            </a:r>
            <a:r>
              <a:rPr lang="zh-TW" altLang="en-US" sz="2200" dirty="0" smtClean="0">
                <a:latin typeface="標楷體" pitchFamily="65" charset="-120"/>
                <a:ea typeface="標楷體" pitchFamily="65" charset="-120"/>
              </a:rPr>
              <a:t>容積總量不變及引入低衝擊開發理念</a:t>
            </a:r>
          </a:p>
          <a:p>
            <a:pPr>
              <a:defRPr/>
            </a:pPr>
            <a:r>
              <a:rPr lang="en-US" altLang="zh-TW" sz="2200" dirty="0" smtClean="0">
                <a:latin typeface="標楷體" pitchFamily="65" charset="-120"/>
                <a:ea typeface="標楷體" pitchFamily="65" charset="-120"/>
              </a:rPr>
              <a:t>2.</a:t>
            </a:r>
            <a:r>
              <a:rPr lang="zh-TW" altLang="en-US" sz="2200" dirty="0" smtClean="0">
                <a:latin typeface="標楷體" pitchFamily="65" charset="-120"/>
                <a:ea typeface="標楷體" pitchFamily="65" charset="-120"/>
              </a:rPr>
              <a:t>容積調派至遷建基地</a:t>
            </a:r>
            <a:endParaRPr lang="en-US" altLang="zh-TW" sz="2200" dirty="0" smtClean="0">
              <a:latin typeface="標楷體" pitchFamily="65" charset="-120"/>
              <a:ea typeface="標楷體" pitchFamily="65" charset="-120"/>
            </a:endParaRPr>
          </a:p>
          <a:p>
            <a:pPr>
              <a:defRPr/>
            </a:pPr>
            <a:r>
              <a:rPr lang="en-US" altLang="zh-TW" sz="2200" dirty="0" smtClean="0">
                <a:latin typeface="標楷體" pitchFamily="65" charset="-120"/>
                <a:ea typeface="標楷體" pitchFamily="65" charset="-120"/>
              </a:rPr>
              <a:t>3.</a:t>
            </a:r>
            <a:r>
              <a:rPr lang="zh-TW" altLang="en-US" sz="2200" dirty="0" smtClean="0">
                <a:latin typeface="標楷體" pitchFamily="65" charset="-120"/>
                <a:ea typeface="標楷體" pitchFamily="65" charset="-120"/>
              </a:rPr>
              <a:t>提高容積獎勵誘因或法定容積</a:t>
            </a:r>
            <a:endParaRPr lang="en-US" altLang="zh-TW" sz="2200" dirty="0" smtClean="0">
              <a:latin typeface="標楷體" pitchFamily="65" charset="-120"/>
              <a:ea typeface="標楷體" pitchFamily="65" charset="-120"/>
            </a:endParaRPr>
          </a:p>
          <a:p>
            <a:pPr>
              <a:defRPr/>
            </a:pPr>
            <a:r>
              <a:rPr lang="en-US" altLang="zh-TW" sz="2200" dirty="0" smtClean="0">
                <a:latin typeface="標楷體" pitchFamily="65" charset="-120"/>
                <a:ea typeface="標楷體" pitchFamily="65" charset="-120"/>
              </a:rPr>
              <a:t>4.</a:t>
            </a:r>
            <a:r>
              <a:rPr lang="zh-TW" altLang="en-US" sz="2200" dirty="0" smtClean="0">
                <a:latin typeface="標楷體" pitchFamily="65" charset="-120"/>
                <a:ea typeface="標楷體" pitchFamily="65" charset="-120"/>
              </a:rPr>
              <a:t>套疊災害潛勢圖資，研擬環境敏感因應對策</a:t>
            </a:r>
          </a:p>
        </p:txBody>
      </p:sp>
      <p:sp>
        <p:nvSpPr>
          <p:cNvPr id="7" name="向右箭號 6"/>
          <p:cNvSpPr/>
          <p:nvPr/>
        </p:nvSpPr>
        <p:spPr>
          <a:xfrm>
            <a:off x="3167582" y="4060969"/>
            <a:ext cx="2138362" cy="269132"/>
          </a:xfrm>
          <a:prstGeom prst="rightArrow">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zh-TW" altLang="en-US">
              <a:ln w="22225">
                <a:solidFill>
                  <a:schemeClr val="accent2"/>
                </a:solidFill>
                <a:prstDash val="solid"/>
              </a:ln>
              <a:solidFill>
                <a:schemeClr val="accent2">
                  <a:lumMod val="40000"/>
                  <a:lumOff val="60000"/>
                </a:schemeClr>
              </a:solidFill>
            </a:endParaRPr>
          </a:p>
        </p:txBody>
      </p:sp>
      <p:sp>
        <p:nvSpPr>
          <p:cNvPr id="2" name="矩形 1"/>
          <p:cNvSpPr/>
          <p:nvPr/>
        </p:nvSpPr>
        <p:spPr>
          <a:xfrm>
            <a:off x="490538" y="3479800"/>
            <a:ext cx="2563812" cy="1336675"/>
          </a:xfrm>
          <a:prstGeom prst="rect">
            <a:avLst/>
          </a:prstGeom>
          <a:noFill/>
          <a:ln>
            <a:solidFill>
              <a:srgbClr val="FF0000"/>
            </a:solidFill>
            <a:prstDash val="dash"/>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zh-TW" altLang="en-US" sz="2400" b="0" dirty="0">
              <a:ln w="0"/>
              <a:solidFill>
                <a:srgbClr val="FF0000"/>
              </a:solidFill>
              <a:effectLst>
                <a:outerShdw blurRad="38100" dist="19050" dir="2700000" algn="tl" rotWithShape="0">
                  <a:schemeClr val="dk1">
                    <a:alpha val="40000"/>
                  </a:schemeClr>
                </a:outerShdw>
              </a:effectLst>
            </a:endParaRPr>
          </a:p>
        </p:txBody>
      </p:sp>
      <p:sp>
        <p:nvSpPr>
          <p:cNvPr id="15" name="矩形 14"/>
          <p:cNvSpPr/>
          <p:nvPr/>
        </p:nvSpPr>
        <p:spPr>
          <a:xfrm>
            <a:off x="601663" y="5546725"/>
            <a:ext cx="2374900" cy="1039813"/>
          </a:xfrm>
          <a:prstGeom prst="rect">
            <a:avLst/>
          </a:prstGeom>
          <a:solidFill>
            <a:srgbClr val="CCFF99">
              <a:alpha val="50588"/>
            </a:srgbClr>
          </a:solidFill>
          <a:ln w="38100">
            <a:solidFill>
              <a:srgbClr val="00B050"/>
            </a:solidFill>
            <a:prstDash val="solid"/>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r>
              <a:rPr lang="zh-TW" altLang="en-US" sz="2000" b="0" dirty="0">
                <a:ln w="0"/>
                <a:solidFill>
                  <a:schemeClr val="tx1"/>
                </a:solidFill>
                <a:effectLst>
                  <a:outerShdw blurRad="38100" dist="19050" dir="2700000" algn="tl" rotWithShape="0">
                    <a:schemeClr val="dk1">
                      <a:alpha val="40000"/>
                    </a:schemeClr>
                  </a:outerShdw>
                </a:effectLst>
                <a:latin typeface="標楷體" pitchFamily="65" charset="-120"/>
                <a:ea typeface="標楷體" pitchFamily="65" charset="-120"/>
              </a:rPr>
              <a:t>檢討變更為</a:t>
            </a:r>
            <a:r>
              <a:rPr lang="zh-TW" altLang="en-US" sz="2000" dirty="0">
                <a:ln w="0"/>
                <a:solidFill>
                  <a:srgbClr val="008080"/>
                </a:solidFill>
                <a:effectLst>
                  <a:outerShdw blurRad="38100" dist="19050" dir="2700000" algn="tl" rotWithShape="0">
                    <a:schemeClr val="dk1">
                      <a:alpha val="40000"/>
                    </a:schemeClr>
                  </a:outerShdw>
                </a:effectLst>
                <a:latin typeface="標楷體" pitchFamily="65" charset="-120"/>
                <a:ea typeface="標楷體" pitchFamily="65" charset="-120"/>
              </a:rPr>
              <a:t>綠帶或滯洪公園</a:t>
            </a:r>
            <a:r>
              <a:rPr lang="zh-TW" altLang="en-US" sz="2000" b="0" dirty="0">
                <a:ln w="0"/>
                <a:solidFill>
                  <a:schemeClr val="tx1"/>
                </a:solidFill>
                <a:effectLst>
                  <a:outerShdw blurRad="38100" dist="19050" dir="2700000" algn="tl" rotWithShape="0">
                    <a:schemeClr val="dk1">
                      <a:alpha val="40000"/>
                    </a:schemeClr>
                  </a:outerShdw>
                </a:effectLst>
                <a:latin typeface="標楷體" pitchFamily="65" charset="-120"/>
                <a:ea typeface="標楷體" pitchFamily="65" charset="-120"/>
              </a:rPr>
              <a:t>等使用</a:t>
            </a:r>
          </a:p>
        </p:txBody>
      </p:sp>
      <p:sp>
        <p:nvSpPr>
          <p:cNvPr id="4" name="向下箭號 3"/>
          <p:cNvSpPr/>
          <p:nvPr/>
        </p:nvSpPr>
        <p:spPr>
          <a:xfrm>
            <a:off x="1701800" y="4867343"/>
            <a:ext cx="198437" cy="584200"/>
          </a:xfrm>
          <a:prstGeom prst="downArrow">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zh-TW" altLang="en-US"/>
          </a:p>
        </p:txBody>
      </p:sp>
      <p:sp>
        <p:nvSpPr>
          <p:cNvPr id="9" name="矩形 8"/>
          <p:cNvSpPr/>
          <p:nvPr/>
        </p:nvSpPr>
        <p:spPr>
          <a:xfrm>
            <a:off x="-3175" y="4932363"/>
            <a:ext cx="1708150" cy="396875"/>
          </a:xfrm>
          <a:prstGeom prst="rect">
            <a:avLst/>
          </a:prstGeom>
        </p:spPr>
        <p:txBody>
          <a:bodyPr wrap="none">
            <a:spAutoFit/>
          </a:bodyPr>
          <a:lstStyle/>
          <a:p>
            <a:pPr>
              <a:defRPr/>
            </a:pPr>
            <a:r>
              <a:rPr lang="zh-TW" altLang="en-US" sz="2000" dirty="0">
                <a:ln w="0"/>
                <a:solidFill>
                  <a:srgbClr val="0033CC"/>
                </a:solidFill>
                <a:effectLst>
                  <a:outerShdw blurRad="38100" dist="19050" dir="2700000" algn="tl" rotWithShape="0">
                    <a:schemeClr val="dk1">
                      <a:alpha val="40000"/>
                    </a:schemeClr>
                  </a:outerShdw>
                </a:effectLst>
                <a:latin typeface="標楷體" pitchFamily="65" charset="-120"/>
                <a:ea typeface="標楷體" pitchFamily="65" charset="-120"/>
              </a:rPr>
              <a:t>變更都市計畫</a:t>
            </a:r>
            <a:endParaRPr lang="zh-TW" altLang="en-US" sz="2000" dirty="0">
              <a:solidFill>
                <a:srgbClr val="0033CC"/>
              </a:solidFill>
              <a:latin typeface="標楷體" pitchFamily="65" charset="-120"/>
              <a:ea typeface="標楷體" pitchFamily="65" charset="-120"/>
            </a:endParaRPr>
          </a:p>
        </p:txBody>
      </p:sp>
      <p:sp>
        <p:nvSpPr>
          <p:cNvPr id="46091" name="文字方塊 40"/>
          <p:cNvSpPr txBox="1">
            <a:spLocks noChangeArrowheads="1"/>
          </p:cNvSpPr>
          <p:nvPr/>
        </p:nvSpPr>
        <p:spPr bwMode="auto">
          <a:xfrm>
            <a:off x="1595438" y="1493838"/>
            <a:ext cx="1403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微軟正黑體" panose="020B0604030504040204" pitchFamily="34" charset="-120"/>
                <a:ea typeface="微軟正黑體" panose="020B0604030504040204" pitchFamily="34" charset="-120"/>
              </a:defRPr>
            </a:lvl1pPr>
            <a:lvl2pPr marL="742950" indent="-285750">
              <a:defRPr b="1">
                <a:solidFill>
                  <a:schemeClr val="tx1"/>
                </a:solidFill>
                <a:latin typeface="微軟正黑體" panose="020B0604030504040204" pitchFamily="34" charset="-120"/>
                <a:ea typeface="微軟正黑體" panose="020B0604030504040204" pitchFamily="34" charset="-120"/>
              </a:defRPr>
            </a:lvl2pPr>
            <a:lvl3pPr marL="1143000" indent="-228600">
              <a:defRPr b="1">
                <a:solidFill>
                  <a:schemeClr val="tx1"/>
                </a:solidFill>
                <a:latin typeface="微軟正黑體" panose="020B0604030504040204" pitchFamily="34" charset="-120"/>
                <a:ea typeface="微軟正黑體" panose="020B0604030504040204" pitchFamily="34" charset="-120"/>
              </a:defRPr>
            </a:lvl3pPr>
            <a:lvl4pPr marL="1600200" indent="-228600">
              <a:defRPr b="1">
                <a:solidFill>
                  <a:schemeClr val="tx1"/>
                </a:solidFill>
                <a:latin typeface="微軟正黑體" panose="020B0604030504040204" pitchFamily="34" charset="-120"/>
                <a:ea typeface="微軟正黑體" panose="020B0604030504040204" pitchFamily="34" charset="-120"/>
              </a:defRPr>
            </a:lvl4pPr>
            <a:lvl5pPr marL="2057400" indent="-228600">
              <a:defRPr b="1">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0"/>
              </a:spcBef>
              <a:spcAft>
                <a:spcPct val="0"/>
              </a:spcAft>
              <a:defRPr b="1">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0"/>
              </a:spcBef>
              <a:spcAft>
                <a:spcPct val="0"/>
              </a:spcAft>
              <a:defRPr b="1">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0"/>
              </a:spcBef>
              <a:spcAft>
                <a:spcPct val="0"/>
              </a:spcAft>
              <a:defRPr b="1">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0"/>
              </a:spcBef>
              <a:spcAft>
                <a:spcPct val="0"/>
              </a:spcAft>
              <a:defRPr b="1">
                <a:solidFill>
                  <a:schemeClr val="tx1"/>
                </a:solidFill>
                <a:latin typeface="微軟正黑體" panose="020B0604030504040204" pitchFamily="34" charset="-120"/>
                <a:ea typeface="微軟正黑體" panose="020B0604030504040204" pitchFamily="34" charset="-120"/>
              </a:defRPr>
            </a:lvl9pPr>
          </a:lstStyle>
          <a:p>
            <a:pPr>
              <a:defRPr/>
            </a:pPr>
            <a:r>
              <a:rPr lang="zh-TW" altLang="en-US" sz="2400" dirty="0" smtClean="0">
                <a:solidFill>
                  <a:srgbClr val="FF0000"/>
                </a:solidFill>
                <a:latin typeface="標楷體" pitchFamily="65" charset="-120"/>
                <a:ea typeface="標楷體" pitchFamily="65" charset="-120"/>
              </a:rPr>
              <a:t>跨區遷建</a:t>
            </a:r>
          </a:p>
        </p:txBody>
      </p:sp>
      <p:sp>
        <p:nvSpPr>
          <p:cNvPr id="5" name="矩形 4"/>
          <p:cNvSpPr/>
          <p:nvPr/>
        </p:nvSpPr>
        <p:spPr>
          <a:xfrm>
            <a:off x="187325" y="3108325"/>
            <a:ext cx="3054350" cy="396875"/>
          </a:xfrm>
          <a:prstGeom prst="rect">
            <a:avLst/>
          </a:prstGeom>
        </p:spPr>
        <p:txBody>
          <a:bodyPr>
            <a:spAutoFit/>
          </a:bodyPr>
          <a:lstStyle/>
          <a:p>
            <a:pPr algn="ctr">
              <a:defRPr/>
            </a:pPr>
            <a:r>
              <a:rPr lang="zh-TW" altLang="en-US" sz="2000" dirty="0">
                <a:ln w="0"/>
                <a:solidFill>
                  <a:srgbClr val="FF0000"/>
                </a:solidFill>
                <a:effectLst>
                  <a:outerShdw blurRad="38100" dist="19050" dir="2700000" algn="tl" rotWithShape="0">
                    <a:schemeClr val="dk1">
                      <a:alpha val="40000"/>
                    </a:schemeClr>
                  </a:outerShdw>
                </a:effectLst>
                <a:latin typeface="標楷體" pitchFamily="65" charset="-120"/>
                <a:ea typeface="標楷體" pitchFamily="65" charset="-120"/>
              </a:rPr>
              <a:t>高風險災害地區</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032" y="228600"/>
            <a:ext cx="9289032" cy="685800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45032" y="-4314"/>
            <a:ext cx="9948540" cy="7461404"/>
          </a:xfrm>
          <a:prstGeom prst="rect">
            <a:avLst/>
          </a:prstGeom>
        </p:spPr>
      </p:pic>
      <p:sp>
        <p:nvSpPr>
          <p:cNvPr id="3" name="Rounded Rectangle 2"/>
          <p:cNvSpPr/>
          <p:nvPr/>
        </p:nvSpPr>
        <p:spPr>
          <a:xfrm>
            <a:off x="2449902" y="1915064"/>
            <a:ext cx="6336912" cy="3019245"/>
          </a:xfrm>
          <a:prstGeom prst="roundRect">
            <a:avLst/>
          </a:prstGeom>
          <a:solidFill>
            <a:schemeClr val="tx1">
              <a:lumMod val="95000"/>
              <a:lumOff val="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文字方塊 7">
            <a:extLst>
              <a:ext uri="{FF2B5EF4-FFF2-40B4-BE49-F238E27FC236}">
                <a16:creationId xmlns:a16="http://schemas.microsoft.com/office/drawing/2014/main" id="{64C63645-4D5F-4A3D-988C-B8AB9015C375}"/>
              </a:ext>
            </a:extLst>
          </p:cNvPr>
          <p:cNvSpPr txBox="1"/>
          <p:nvPr/>
        </p:nvSpPr>
        <p:spPr>
          <a:xfrm>
            <a:off x="850115" y="2488065"/>
            <a:ext cx="7146572" cy="1754326"/>
          </a:xfrm>
          <a:prstGeom prst="rect">
            <a:avLst/>
          </a:prstGeom>
          <a:noFill/>
        </p:spPr>
        <p:txBody>
          <a:bodyPr wrap="square" rtlCol="0">
            <a:spAutoFit/>
          </a:bodyPr>
          <a:lstStyle/>
          <a:p>
            <a:pPr algn="r"/>
            <a:r>
              <a:rPr lang="zh-TW" altLang="en-US" sz="54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如何打造友善水環境的</a:t>
            </a:r>
            <a:r>
              <a:rPr lang="en-US" altLang="zh-TW" sz="54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r>
            <a:br>
              <a:rPr lang="en-US" altLang="zh-TW" sz="54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br>
            <a:r>
              <a:rPr lang="zh-TW" altLang="en-US" sz="540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韌性智慧城</a:t>
            </a:r>
            <a:r>
              <a:rPr lang="zh-TW" altLang="en-US" sz="54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市</a:t>
            </a:r>
          </a:p>
        </p:txBody>
      </p:sp>
    </p:spTree>
    <p:extLst>
      <p:ext uri="{BB962C8B-B14F-4D97-AF65-F5344CB8AC3E}">
        <p14:creationId xmlns:p14="http://schemas.microsoft.com/office/powerpoint/2010/main" val="9378450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551938" name="Picture 2" descr="http://talkaboutmyself.files.wordpress.com/2011/03/impossible-is-noth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30522"/>
            <a:ext cx="9184695" cy="688852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17353" y="384473"/>
            <a:ext cx="2954655" cy="1754326"/>
          </a:xfrm>
          <a:prstGeom prst="rect">
            <a:avLst/>
          </a:prstGeom>
        </p:spPr>
        <p:txBody>
          <a:bodyPr wrap="none">
            <a:spAutoFit/>
          </a:bodyPr>
          <a:lstStyle/>
          <a:p>
            <a:r>
              <a:rPr lang="zh-TW" altLang="en-US" sz="5400" dirty="0">
                <a:solidFill>
                  <a:schemeClr val="bg1"/>
                </a:solidFill>
                <a:latin typeface="華康中黑體" panose="020B0509000000000000" pitchFamily="49" charset="-120"/>
                <a:ea typeface="華康中黑體" panose="020B0509000000000000" pitchFamily="49" charset="-120"/>
              </a:rPr>
              <a:t>人定者亦</a:t>
            </a:r>
            <a:endParaRPr lang="en-US" altLang="zh-TW" sz="5400" dirty="0">
              <a:solidFill>
                <a:schemeClr val="bg1"/>
              </a:solidFill>
              <a:latin typeface="華康中黑體" panose="020B0509000000000000" pitchFamily="49" charset="-120"/>
              <a:ea typeface="華康中黑體" panose="020B0509000000000000" pitchFamily="49" charset="-120"/>
            </a:endParaRPr>
          </a:p>
          <a:p>
            <a:r>
              <a:rPr lang="zh-TW" altLang="en-US" sz="5400" dirty="0">
                <a:solidFill>
                  <a:schemeClr val="bg1"/>
                </a:solidFill>
                <a:latin typeface="華康中黑體" panose="020B0509000000000000" pitchFamily="49" charset="-120"/>
                <a:ea typeface="華康中黑體" panose="020B0509000000000000" pitchFamily="49" charset="-120"/>
              </a:rPr>
              <a:t>可勝天？</a:t>
            </a:r>
            <a:endParaRPr lang="en-US" sz="5400" dirty="0">
              <a:solidFill>
                <a:schemeClr val="bg1"/>
              </a:solidFill>
              <a:latin typeface="華康中黑體" panose="020B0509000000000000" pitchFamily="49" charset="-120"/>
              <a:ea typeface="華康中黑體" panose="020B0509000000000000" pitchFamily="49" charset="-120"/>
            </a:endParaRPr>
          </a:p>
        </p:txBody>
      </p:sp>
    </p:spTree>
    <p:extLst>
      <p:ext uri="{BB962C8B-B14F-4D97-AF65-F5344CB8AC3E}">
        <p14:creationId xmlns:p14="http://schemas.microsoft.com/office/powerpoint/2010/main" val="17739704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6BC980E-F577-4AA9-B1E7-935EEDC71A5C}"/>
              </a:ext>
            </a:extLst>
          </p:cNvPr>
          <p:cNvSpPr>
            <a:spLocks noGrp="1"/>
          </p:cNvSpPr>
          <p:nvPr>
            <p:ph type="title"/>
          </p:nvPr>
        </p:nvSpPr>
        <p:spPr/>
        <p:txBody>
          <a:bodyPr/>
          <a:lstStyle/>
          <a:p>
            <a:endParaRPr lang="zh-TW" altLang="en-US"/>
          </a:p>
        </p:txBody>
      </p:sp>
      <p:pic>
        <p:nvPicPr>
          <p:cNvPr id="9" name="內容版面配置區 8">
            <a:extLst>
              <a:ext uri="{FF2B5EF4-FFF2-40B4-BE49-F238E27FC236}">
                <a16:creationId xmlns:a16="http://schemas.microsoft.com/office/drawing/2014/main" id="{37BF647E-B52C-4940-A784-06FEECA1578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102" r="19898"/>
          <a:stretch/>
        </p:blipFill>
        <p:spPr>
          <a:xfrm>
            <a:off x="0" y="0"/>
            <a:ext cx="9144000" cy="6858000"/>
          </a:xfrm>
        </p:spPr>
      </p:pic>
      <p:sp>
        <p:nvSpPr>
          <p:cNvPr id="10" name="文字方塊 9">
            <a:extLst>
              <a:ext uri="{FF2B5EF4-FFF2-40B4-BE49-F238E27FC236}">
                <a16:creationId xmlns:a16="http://schemas.microsoft.com/office/drawing/2014/main" id="{0D33BB79-9F50-4E74-B395-7CB7C34F697B}"/>
              </a:ext>
            </a:extLst>
          </p:cNvPr>
          <p:cNvSpPr txBox="1"/>
          <p:nvPr/>
        </p:nvSpPr>
        <p:spPr>
          <a:xfrm>
            <a:off x="0" y="17254"/>
            <a:ext cx="9144000" cy="2800767"/>
          </a:xfrm>
          <a:prstGeom prst="rect">
            <a:avLst/>
          </a:prstGeom>
          <a:gradFill>
            <a:gsLst>
              <a:gs pos="0">
                <a:schemeClr val="dk1">
                  <a:tint val="50000"/>
                  <a:satMod val="300000"/>
                  <a:alpha val="0"/>
                </a:schemeClr>
              </a:gs>
              <a:gs pos="35000">
                <a:schemeClr val="dk1">
                  <a:tint val="37000"/>
                  <a:satMod val="300000"/>
                </a:schemeClr>
              </a:gs>
              <a:gs pos="100000">
                <a:schemeClr val="dk1">
                  <a:tint val="15000"/>
                  <a:satMod val="350000"/>
                </a:schemeClr>
              </a:gs>
            </a:gsLst>
          </a:gradFill>
          <a:ln>
            <a:noFill/>
          </a:ln>
        </p:spPr>
        <p:style>
          <a:lnRef idx="1">
            <a:schemeClr val="dk1"/>
          </a:lnRef>
          <a:fillRef idx="2">
            <a:schemeClr val="dk1"/>
          </a:fillRef>
          <a:effectRef idx="1">
            <a:schemeClr val="dk1"/>
          </a:effectRef>
          <a:fontRef idx="minor">
            <a:schemeClr val="dk1"/>
          </a:fontRef>
        </p:style>
        <p:txBody>
          <a:bodyPr wrap="square" rtlCol="0">
            <a:spAutoFit/>
          </a:bodyPr>
          <a:lstStyle/>
          <a:p>
            <a:r>
              <a:rPr lang="en-US" altLang="zh-TW" sz="4400" b="1" dirty="0">
                <a:solidFill>
                  <a:schemeClr val="bg1"/>
                </a:solidFill>
                <a:latin typeface="Arial Black" panose="020B0A04020102020204" pitchFamily="34" charset="0"/>
              </a:rPr>
              <a:t>Engineering the </a:t>
            </a:r>
            <a:r>
              <a:rPr lang="en-US" altLang="zh-TW" sz="4400" b="1" u="sng" dirty="0">
                <a:solidFill>
                  <a:schemeClr val="bg1"/>
                </a:solidFill>
                <a:latin typeface="Arial Black" panose="020B0A04020102020204" pitchFamily="34" charset="0"/>
              </a:rPr>
              <a:t>Future City</a:t>
            </a:r>
            <a:br>
              <a:rPr lang="en-US" altLang="zh-TW" sz="4400" b="1" u="sng" dirty="0">
                <a:solidFill>
                  <a:schemeClr val="bg1"/>
                </a:solidFill>
                <a:latin typeface="Arial Black" panose="020B0A04020102020204" pitchFamily="34" charset="0"/>
              </a:rPr>
            </a:br>
            <a:r>
              <a:rPr lang="en-US" altLang="zh-TW" sz="4400" b="1" dirty="0">
                <a:solidFill>
                  <a:schemeClr val="bg1"/>
                </a:solidFill>
                <a:latin typeface="Arial Black" panose="020B0A04020102020204" pitchFamily="34" charset="0"/>
              </a:rPr>
              <a:t>with Non-engineering Way</a:t>
            </a:r>
          </a:p>
          <a:p>
            <a:r>
              <a:rPr lang="zh-TW" altLang="en-US" sz="4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工程建設手段之外</a:t>
            </a:r>
            <a:endParaRPr lang="en-US" altLang="zh-TW" sz="4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4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非工程手段來解決</a:t>
            </a:r>
            <a:r>
              <a:rPr lang="zh-TW" altLang="en-US" sz="4400" b="1" u="sng"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未來城市</a:t>
            </a:r>
            <a:r>
              <a:rPr lang="zh-TW" altLang="en-US" sz="4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的問題</a:t>
            </a:r>
          </a:p>
        </p:txBody>
      </p:sp>
    </p:spTree>
    <p:extLst>
      <p:ext uri="{BB962C8B-B14F-4D97-AF65-F5344CB8AC3E}">
        <p14:creationId xmlns:p14="http://schemas.microsoft.com/office/powerpoint/2010/main" val="36448324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50" y="-182562"/>
            <a:ext cx="8229600" cy="1143000"/>
          </a:xfrm>
        </p:spPr>
        <p:txBody>
          <a:bodyPr/>
          <a:lstStyle/>
          <a:p>
            <a:r>
              <a:rPr lang="zh-TW" altLang="en-US" b="1" dirty="0">
                <a:latin typeface="微軟正黑體" panose="020B0604030504040204" pitchFamily="34" charset="-120"/>
                <a:ea typeface="微軟正黑體" panose="020B0604030504040204" pitchFamily="34" charset="-120"/>
              </a:rPr>
              <a:t>都市熱島效應</a:t>
            </a:r>
            <a:endParaRPr lang="en-US" b="1" dirty="0">
              <a:latin typeface="微軟正黑體" panose="020B0604030504040204" pitchFamily="34" charset="-120"/>
              <a:ea typeface="微軟正黑體" panose="020B0604030504040204" pitchFamily="34" charset="-120"/>
            </a:endParaRPr>
          </a:p>
        </p:txBody>
      </p:sp>
      <p:sp>
        <p:nvSpPr>
          <p:cNvPr id="3" name="Content Placeholder 2"/>
          <p:cNvSpPr>
            <a:spLocks noGrp="1"/>
          </p:cNvSpPr>
          <p:nvPr>
            <p:ph idx="1"/>
          </p:nvPr>
        </p:nvSpPr>
        <p:spPr/>
        <p:txBody>
          <a:bodyPr/>
          <a:lstStyle/>
          <a:p>
            <a:endParaRPr lang="en-US"/>
          </a:p>
        </p:txBody>
      </p:sp>
      <p:pic>
        <p:nvPicPr>
          <p:cNvPr id="26626" name="Picture 2" descr="「Urban ipcc」的圖片搜尋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54" y="1014412"/>
            <a:ext cx="9122546" cy="5678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229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1560" y="836712"/>
            <a:ext cx="8229600" cy="1143000"/>
          </a:xfrm>
        </p:spPr>
        <p:txBody>
          <a:bodyPr/>
          <a:lstStyle/>
          <a:p>
            <a:r>
              <a:rPr lang="zh-TW" altLang="en-US" dirty="0" smtClean="0">
                <a:latin typeface="Apple LiGothic Medium"/>
                <a:ea typeface="Apple LiGothic Medium"/>
                <a:cs typeface="Apple LiGothic Medium"/>
              </a:rPr>
              <a:t>小國絕對需要的藥方</a:t>
            </a:r>
            <a:r>
              <a:rPr lang="en-US" altLang="zh-TW" dirty="0">
                <a:latin typeface="Apple LiGothic Medium"/>
                <a:ea typeface="Apple LiGothic Medium"/>
                <a:cs typeface="Apple LiGothic Medium"/>
              </a:rPr>
              <a:t/>
            </a:r>
            <a:br>
              <a:rPr lang="en-US" altLang="zh-TW" dirty="0">
                <a:latin typeface="Apple LiGothic Medium"/>
                <a:ea typeface="Apple LiGothic Medium"/>
                <a:cs typeface="Apple LiGothic Medium"/>
              </a:rPr>
            </a:br>
            <a:r>
              <a:rPr lang="en-US" altLang="zh-TW" dirty="0">
                <a:latin typeface="Apple LiGothic Medium"/>
                <a:ea typeface="Apple LiGothic Medium"/>
                <a:cs typeface="Apple LiGothic Medium"/>
              </a:rPr>
              <a:t>Make </a:t>
            </a:r>
            <a:r>
              <a:rPr lang="en-US" altLang="zh-TW" dirty="0" smtClean="0">
                <a:latin typeface="Apple LiGothic Medium"/>
                <a:ea typeface="Apple LiGothic Medium"/>
                <a:cs typeface="Apple LiGothic Medium"/>
              </a:rPr>
              <a:t>Government </a:t>
            </a:r>
            <a:r>
              <a:rPr lang="en-US" altLang="zh-TW" dirty="0">
                <a:latin typeface="Apple LiGothic Medium"/>
                <a:ea typeface="Apple LiGothic Medium"/>
                <a:cs typeface="Apple LiGothic Medium"/>
              </a:rPr>
              <a:t>Smart Again</a:t>
            </a:r>
            <a:r>
              <a:rPr lang="zh-TW" altLang="en-US" dirty="0">
                <a:latin typeface="Apple LiGothic Medium"/>
                <a:ea typeface="Apple LiGothic Medium"/>
                <a:cs typeface="Apple LiGothic Medium"/>
              </a:rPr>
              <a:t/>
            </a:r>
            <a:br>
              <a:rPr lang="zh-TW" altLang="en-US" dirty="0">
                <a:latin typeface="Apple LiGothic Medium"/>
                <a:ea typeface="Apple LiGothic Medium"/>
                <a:cs typeface="Apple LiGothic Medium"/>
              </a:rPr>
            </a:br>
            <a:endParaRPr lang="zh-TW" altLang="en-US" dirty="0">
              <a:latin typeface="Apple LiGothic Medium"/>
              <a:ea typeface="Apple LiGothic Medium"/>
              <a:cs typeface="Apple LiGothic Medium"/>
            </a:endParaRPr>
          </a:p>
        </p:txBody>
      </p:sp>
      <p:sp>
        <p:nvSpPr>
          <p:cNvPr id="3" name="內容版面配置區 2"/>
          <p:cNvSpPr>
            <a:spLocks noGrp="1"/>
          </p:cNvSpPr>
          <p:nvPr>
            <p:ph idx="1"/>
          </p:nvPr>
        </p:nvSpPr>
        <p:spPr>
          <a:xfrm>
            <a:off x="467544" y="1916832"/>
            <a:ext cx="8229600" cy="4525963"/>
          </a:xfrm>
        </p:spPr>
        <p:txBody>
          <a:bodyPr/>
          <a:lstStyle/>
          <a:p>
            <a:pPr>
              <a:buFont typeface="Wingdings" charset="2"/>
              <a:buChar char="l"/>
            </a:pPr>
            <a:r>
              <a:rPr lang="zh-TW" altLang="en-US" dirty="0" smtClean="0"/>
              <a:t>內外挑戰日嚴，集中資源做對事情是唯一機會</a:t>
            </a:r>
            <a:endParaRPr lang="en-US" altLang="zh-TW" dirty="0" smtClean="0"/>
          </a:p>
          <a:p>
            <a:pPr>
              <a:buFont typeface="Wingdings" charset="2"/>
              <a:buChar char="l"/>
            </a:pPr>
            <a:r>
              <a:rPr lang="zh-TW" altLang="en-US" dirty="0" smtClean="0"/>
              <a:t>政府的設計過去有用，現在失能，必須因應新局調整</a:t>
            </a:r>
            <a:endParaRPr lang="en-US" altLang="zh-TW" dirty="0" smtClean="0"/>
          </a:p>
          <a:p>
            <a:pPr>
              <a:buFont typeface="Wingdings" charset="2"/>
              <a:buChar char="l"/>
            </a:pPr>
            <a:r>
              <a:rPr lang="zh-TW" altLang="en-US" dirty="0" smtClean="0"/>
              <a:t>新頭腦，新工具，新方法：舊車還是能帶著大家到達目的地</a:t>
            </a:r>
            <a:endParaRPr lang="en-US" altLang="zh-TW" dirty="0" smtClean="0"/>
          </a:p>
          <a:p>
            <a:pPr marL="0" indent="0">
              <a:buNone/>
            </a:pPr>
            <a:endParaRPr lang="en-US" altLang="zh-TW" dirty="0" smtClean="0"/>
          </a:p>
          <a:p>
            <a:pPr marL="0" indent="0">
              <a:buNone/>
            </a:pPr>
            <a:endParaRPr kumimoji="1" lang="en-US" altLang="zh-TW" dirty="0" smtClean="0"/>
          </a:p>
        </p:txBody>
      </p:sp>
    </p:spTree>
    <p:extLst>
      <p:ext uri="{BB962C8B-B14F-4D97-AF65-F5344CB8AC3E}">
        <p14:creationId xmlns:p14="http://schemas.microsoft.com/office/powerpoint/2010/main" val="38320387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5"/>
          <p:cNvSpPr>
            <a:spLocks noGrp="1" noChangeArrowheads="1"/>
          </p:cNvSpPr>
          <p:nvPr>
            <p:ph type="title"/>
          </p:nvPr>
        </p:nvSpPr>
        <p:spPr/>
        <p:txBody>
          <a:bodyPr/>
          <a:lstStyle/>
          <a:p>
            <a:endParaRPr lang="en-US">
              <a:latin typeface="Arial" charset="0"/>
              <a:ea typeface="MS PGothic" charset="0"/>
              <a:cs typeface="MS PGothic" charset="0"/>
            </a:endParaRPr>
          </a:p>
        </p:txBody>
      </p:sp>
      <p:pic>
        <p:nvPicPr>
          <p:cNvPr id="47106" name="Picture 4" descr="Hamburg_elbe_floo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205" y="476673"/>
            <a:ext cx="9024292" cy="6048672"/>
          </a:xfrm>
        </p:spPr>
      </p:pic>
    </p:spTree>
    <p:extLst>
      <p:ext uri="{BB962C8B-B14F-4D97-AF65-F5344CB8AC3E}">
        <p14:creationId xmlns:p14="http://schemas.microsoft.com/office/powerpoint/2010/main" val="13986446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fotodordt_2250201a"/>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0" y="0"/>
            <a:ext cx="11125200" cy="686593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2" name="Tekstvak 1"/>
          <p:cNvSpPr txBox="1"/>
          <p:nvPr/>
        </p:nvSpPr>
        <p:spPr>
          <a:xfrm>
            <a:off x="431800" y="469900"/>
            <a:ext cx="22352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Calibri"/>
                <a:ea typeface="+mn-ea"/>
                <a:cs typeface="+mn-cs"/>
              </a:rPr>
              <a:t>Dordrecht, 2013</a:t>
            </a:r>
          </a:p>
        </p:txBody>
      </p:sp>
    </p:spTree>
    <p:extLst>
      <p:ext uri="{BB962C8B-B14F-4D97-AF65-F5344CB8AC3E}">
        <p14:creationId xmlns:p14="http://schemas.microsoft.com/office/powerpoint/2010/main" val="16764149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Billede 10" descr="20110703-081133-L_41Mb.jpg"/>
          <p:cNvPicPr>
            <a:picLocks noChangeAspect="1"/>
          </p:cNvPicPr>
          <p:nvPr/>
        </p:nvPicPr>
        <p:blipFill>
          <a:blip r:embed="rId2" cstate="print">
            <a:alphaModFix/>
          </a:blip>
          <a:srcRect/>
          <a:stretch>
            <a:fillRect/>
          </a:stretch>
        </p:blipFill>
        <p:spPr bwMode="auto">
          <a:xfrm>
            <a:off x="-110938" y="0"/>
            <a:ext cx="9254939" cy="6858000"/>
          </a:xfrm>
          <a:prstGeom prst="rect">
            <a:avLst/>
          </a:prstGeom>
          <a:noFill/>
          <a:ln w="9525">
            <a:noFill/>
            <a:miter lim="800000"/>
            <a:headEnd/>
            <a:tailEnd/>
          </a:ln>
        </p:spPr>
      </p:pic>
      <p:sp>
        <p:nvSpPr>
          <p:cNvPr id="46" name="Rounded Rectangle 45"/>
          <p:cNvSpPr/>
          <p:nvPr/>
        </p:nvSpPr>
        <p:spPr>
          <a:xfrm>
            <a:off x="528160" y="1649602"/>
            <a:ext cx="7786281" cy="4922628"/>
          </a:xfrm>
          <a:prstGeom prst="roundRect">
            <a:avLst/>
          </a:prstGeom>
          <a:solidFill>
            <a:schemeClr val="bg2">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cxnSp>
        <p:nvCxnSpPr>
          <p:cNvPr id="5" name="Straight Arrow Connector 4"/>
          <p:cNvCxnSpPr/>
          <p:nvPr/>
        </p:nvCxnSpPr>
        <p:spPr>
          <a:xfrm flipV="1">
            <a:off x="2006974" y="4407275"/>
            <a:ext cx="4185397" cy="403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2121274" y="2187272"/>
            <a:ext cx="36980" cy="23746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138082" y="4407275"/>
            <a:ext cx="1381686" cy="0"/>
          </a:xfrm>
          <a:prstGeom prst="line">
            <a:avLst/>
          </a:prstGeom>
          <a:ln w="539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519769" y="3459257"/>
            <a:ext cx="16808" cy="948018"/>
          </a:xfrm>
          <a:prstGeom prst="line">
            <a:avLst/>
          </a:prstGeom>
          <a:ln w="666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9" name="Freeform 18"/>
          <p:cNvSpPr/>
          <p:nvPr/>
        </p:nvSpPr>
        <p:spPr>
          <a:xfrm>
            <a:off x="3539938" y="1916207"/>
            <a:ext cx="2682689" cy="1543050"/>
          </a:xfrm>
          <a:custGeom>
            <a:avLst/>
            <a:gdLst>
              <a:gd name="connsiteX0" fmla="*/ 0 w 2218765"/>
              <a:gd name="connsiteY0" fmla="*/ 2245659 h 2245659"/>
              <a:gd name="connsiteX1" fmla="*/ 430306 w 2218765"/>
              <a:gd name="connsiteY1" fmla="*/ 1237130 h 2245659"/>
              <a:gd name="connsiteX2" fmla="*/ 2218765 w 2218765"/>
              <a:gd name="connsiteY2" fmla="*/ 0 h 2245659"/>
              <a:gd name="connsiteX3" fmla="*/ 2218765 w 2218765"/>
              <a:gd name="connsiteY3" fmla="*/ 0 h 2245659"/>
            </a:gdLst>
            <a:ahLst/>
            <a:cxnLst>
              <a:cxn ang="0">
                <a:pos x="connsiteX0" y="connsiteY0"/>
              </a:cxn>
              <a:cxn ang="0">
                <a:pos x="connsiteX1" y="connsiteY1"/>
              </a:cxn>
              <a:cxn ang="0">
                <a:pos x="connsiteX2" y="connsiteY2"/>
              </a:cxn>
              <a:cxn ang="0">
                <a:pos x="connsiteX3" y="connsiteY3"/>
              </a:cxn>
            </a:cxnLst>
            <a:rect l="l" t="t" r="r" b="b"/>
            <a:pathLst>
              <a:path w="2218765" h="2245659">
                <a:moveTo>
                  <a:pt x="0" y="2245659"/>
                </a:moveTo>
                <a:cubicBezTo>
                  <a:pt x="30256" y="1928532"/>
                  <a:pt x="60512" y="1611406"/>
                  <a:pt x="430306" y="1237130"/>
                </a:cubicBezTo>
                <a:cubicBezTo>
                  <a:pt x="800100" y="862853"/>
                  <a:pt x="2218765" y="0"/>
                  <a:pt x="2218765" y="0"/>
                </a:cubicBezTo>
                <a:lnTo>
                  <a:pt x="2218765" y="0"/>
                </a:lnTo>
              </a:path>
            </a:pathLst>
          </a:cu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cxnSp>
        <p:nvCxnSpPr>
          <p:cNvPr id="20" name="Straight Connector 19"/>
          <p:cNvCxnSpPr/>
          <p:nvPr/>
        </p:nvCxnSpPr>
        <p:spPr>
          <a:xfrm flipV="1">
            <a:off x="2138082" y="4684621"/>
            <a:ext cx="1381686" cy="15547"/>
          </a:xfrm>
          <a:prstGeom prst="line">
            <a:avLst/>
          </a:prstGeom>
          <a:ln w="38100">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2121274" y="2460812"/>
            <a:ext cx="2649071" cy="33618"/>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4770345" y="2460814"/>
            <a:ext cx="16808" cy="2060761"/>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4713194" y="2401981"/>
            <a:ext cx="131109" cy="151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p:cNvSpPr/>
          <p:nvPr/>
        </p:nvSpPr>
        <p:spPr>
          <a:xfrm flipV="1">
            <a:off x="3450851" y="4322390"/>
            <a:ext cx="171451" cy="18657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9" name="TextBox 28"/>
          <p:cNvSpPr txBox="1"/>
          <p:nvPr/>
        </p:nvSpPr>
        <p:spPr>
          <a:xfrm>
            <a:off x="581584" y="2383846"/>
            <a:ext cx="1906121"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alibri"/>
                <a:ea typeface="+mn-ea"/>
                <a:cs typeface="+mn-cs"/>
              </a:rPr>
              <a:t>systems response</a:t>
            </a:r>
          </a:p>
        </p:txBody>
      </p:sp>
      <p:sp>
        <p:nvSpPr>
          <p:cNvPr id="30" name="TextBox 29"/>
          <p:cNvSpPr txBox="1"/>
          <p:nvPr/>
        </p:nvSpPr>
        <p:spPr>
          <a:xfrm>
            <a:off x="5140137" y="3833917"/>
            <a:ext cx="2164978"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alibri"/>
                <a:ea typeface="+mn-ea"/>
                <a:cs typeface="+mn-cs"/>
              </a:rPr>
              <a:t>disturbance magnitude (e.g. rainfall intensity)</a:t>
            </a:r>
          </a:p>
        </p:txBody>
      </p:sp>
      <p:cxnSp>
        <p:nvCxnSpPr>
          <p:cNvPr id="32" name="Straight Connector 31"/>
          <p:cNvCxnSpPr/>
          <p:nvPr/>
        </p:nvCxnSpPr>
        <p:spPr>
          <a:xfrm flipV="1">
            <a:off x="3536576" y="4686301"/>
            <a:ext cx="1272427" cy="3362"/>
          </a:xfrm>
          <a:prstGeom prst="line">
            <a:avLst/>
          </a:prstGeom>
          <a:ln w="38100">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844304" y="4693026"/>
            <a:ext cx="1348067" cy="7142"/>
          </a:xfrm>
          <a:prstGeom prst="line">
            <a:avLst/>
          </a:prstGeom>
          <a:ln w="38100">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432364" y="4700167"/>
            <a:ext cx="1411940" cy="5078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a:ln>
                  <a:noFill/>
                </a:ln>
                <a:solidFill>
                  <a:prstClr val="black"/>
                </a:solidFill>
                <a:effectLst/>
                <a:uLnTx/>
                <a:uFillTx/>
                <a:latin typeface="Calibri"/>
                <a:ea typeface="+mn-ea"/>
                <a:cs typeface="+mn-cs"/>
              </a:rPr>
              <a:t>response and recovery</a:t>
            </a:r>
            <a:endParaRPr kumimoji="0" lang="en-US" sz="1350" b="0" i="1" u="none" strike="noStrike" kern="1200" cap="none" spc="0" normalizeH="0" baseline="0" noProof="0" dirty="0">
              <a:ln>
                <a:noFill/>
              </a:ln>
              <a:solidFill>
                <a:prstClr val="black"/>
              </a:solidFill>
              <a:effectLst/>
              <a:uLnTx/>
              <a:uFillTx/>
              <a:latin typeface="Calibri"/>
              <a:ea typeface="+mn-ea"/>
              <a:cs typeface="+mn-cs"/>
            </a:endParaRPr>
          </a:p>
        </p:txBody>
      </p:sp>
      <p:sp>
        <p:nvSpPr>
          <p:cNvPr id="42" name="TextBox 41"/>
          <p:cNvSpPr txBox="1"/>
          <p:nvPr/>
        </p:nvSpPr>
        <p:spPr>
          <a:xfrm>
            <a:off x="4572000" y="1838886"/>
            <a:ext cx="1411940" cy="5078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a:ln>
                  <a:noFill/>
                </a:ln>
                <a:solidFill>
                  <a:prstClr val="black"/>
                </a:solidFill>
                <a:effectLst/>
                <a:uLnTx/>
                <a:uFillTx/>
                <a:latin typeface="Calibri"/>
                <a:ea typeface="+mn-ea"/>
                <a:cs typeface="+mn-cs"/>
              </a:rPr>
              <a:t>(point of no recovery)</a:t>
            </a:r>
          </a:p>
        </p:txBody>
      </p:sp>
      <p:sp>
        <p:nvSpPr>
          <p:cNvPr id="43" name="TextBox 42"/>
          <p:cNvSpPr txBox="1"/>
          <p:nvPr/>
        </p:nvSpPr>
        <p:spPr>
          <a:xfrm>
            <a:off x="2210362" y="4745973"/>
            <a:ext cx="1411940" cy="5078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dirty="0">
                <a:ln>
                  <a:noFill/>
                </a:ln>
                <a:solidFill>
                  <a:prstClr val="black"/>
                </a:solidFill>
                <a:effectLst/>
                <a:uLnTx/>
                <a:uFillTx/>
                <a:latin typeface="Calibri"/>
                <a:ea typeface="+mn-ea"/>
                <a:cs typeface="+mn-cs"/>
              </a:rPr>
              <a:t>no response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dirty="0">
                <a:ln>
                  <a:noFill/>
                </a:ln>
                <a:solidFill>
                  <a:prstClr val="black"/>
                </a:solidFill>
                <a:effectLst/>
                <a:uLnTx/>
                <a:uFillTx/>
                <a:latin typeface="Calibri"/>
                <a:ea typeface="+mn-ea"/>
                <a:cs typeface="+mn-cs"/>
              </a:rPr>
              <a:t>       (resistance)</a:t>
            </a:r>
          </a:p>
        </p:txBody>
      </p:sp>
      <p:sp>
        <p:nvSpPr>
          <p:cNvPr id="44" name="TextBox 43"/>
          <p:cNvSpPr txBox="1"/>
          <p:nvPr/>
        </p:nvSpPr>
        <p:spPr>
          <a:xfrm>
            <a:off x="3015505" y="5395634"/>
            <a:ext cx="1411940" cy="3000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dirty="0">
                <a:ln>
                  <a:noFill/>
                </a:ln>
                <a:solidFill>
                  <a:prstClr val="black"/>
                </a:solidFill>
                <a:effectLst/>
                <a:uLnTx/>
                <a:uFillTx/>
                <a:latin typeface="Calibri"/>
                <a:ea typeface="+mn-ea"/>
                <a:cs typeface="+mn-cs"/>
              </a:rPr>
              <a:t>(resilience)</a:t>
            </a:r>
          </a:p>
        </p:txBody>
      </p:sp>
      <p:sp>
        <p:nvSpPr>
          <p:cNvPr id="47" name="TextBox 46"/>
          <p:cNvSpPr txBox="1"/>
          <p:nvPr/>
        </p:nvSpPr>
        <p:spPr>
          <a:xfrm>
            <a:off x="4809003" y="4745972"/>
            <a:ext cx="1411940" cy="30008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dirty="0">
                <a:ln>
                  <a:noFill/>
                </a:ln>
                <a:solidFill>
                  <a:prstClr val="black"/>
                </a:solidFill>
                <a:effectLst/>
                <a:uLnTx/>
                <a:uFillTx/>
                <a:latin typeface="Calibri"/>
                <a:ea typeface="+mn-ea"/>
                <a:cs typeface="+mn-cs"/>
              </a:rPr>
              <a:t>no recovery</a:t>
            </a:r>
          </a:p>
        </p:txBody>
      </p:sp>
      <p:sp>
        <p:nvSpPr>
          <p:cNvPr id="50" name="TextBox 49"/>
          <p:cNvSpPr txBox="1"/>
          <p:nvPr/>
        </p:nvSpPr>
        <p:spPr>
          <a:xfrm>
            <a:off x="2291043" y="998689"/>
            <a:ext cx="4272803"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a:ea typeface="+mn-ea"/>
                <a:cs typeface="+mn-cs"/>
              </a:rPr>
              <a:t>Systems </a:t>
            </a:r>
            <a:r>
              <a:rPr kumimoji="0" lang="en-US" sz="3000" b="1" i="0" u="none" strike="noStrike" kern="1200" cap="none" spc="0" normalizeH="0" baseline="0" noProof="0" dirty="0" err="1">
                <a:ln>
                  <a:noFill/>
                </a:ln>
                <a:solidFill>
                  <a:prstClr val="black"/>
                </a:solidFill>
                <a:effectLst/>
                <a:uLnTx/>
                <a:uFillTx/>
                <a:latin typeface="Calibri"/>
                <a:ea typeface="+mn-ea"/>
                <a:cs typeface="+mn-cs"/>
              </a:rPr>
              <a:t>behaviour</a:t>
            </a:r>
            <a:endParaRPr kumimoji="0" lang="en-US" sz="30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Freeform 2"/>
          <p:cNvSpPr/>
          <p:nvPr/>
        </p:nvSpPr>
        <p:spPr>
          <a:xfrm>
            <a:off x="2141951" y="2469419"/>
            <a:ext cx="3841989" cy="1975531"/>
          </a:xfrm>
          <a:custGeom>
            <a:avLst/>
            <a:gdLst>
              <a:gd name="connsiteX0" fmla="*/ 0 w 3419605"/>
              <a:gd name="connsiteY0" fmla="*/ 1903957 h 1952271"/>
              <a:gd name="connsiteX1" fmla="*/ 977030 w 3419605"/>
              <a:gd name="connsiteY1" fmla="*/ 1766170 h 1952271"/>
              <a:gd name="connsiteX2" fmla="*/ 2304789 w 3419605"/>
              <a:gd name="connsiteY2" fmla="*/ 400833 h 1952271"/>
              <a:gd name="connsiteX3" fmla="*/ 3419605 w 3419605"/>
              <a:gd name="connsiteY3" fmla="*/ 0 h 1952271"/>
              <a:gd name="connsiteX4" fmla="*/ 3419605 w 3419605"/>
              <a:gd name="connsiteY4" fmla="*/ 0 h 195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9605" h="1952271">
                <a:moveTo>
                  <a:pt x="0" y="1903957"/>
                </a:moveTo>
                <a:cubicBezTo>
                  <a:pt x="296449" y="1960324"/>
                  <a:pt x="592899" y="2016691"/>
                  <a:pt x="977030" y="1766170"/>
                </a:cubicBezTo>
                <a:cubicBezTo>
                  <a:pt x="1361162" y="1515649"/>
                  <a:pt x="1897693" y="695195"/>
                  <a:pt x="2304789" y="400833"/>
                </a:cubicBezTo>
                <a:cubicBezTo>
                  <a:pt x="2711885" y="106471"/>
                  <a:pt x="3419605" y="0"/>
                  <a:pt x="3419605" y="0"/>
                </a:cubicBezTo>
                <a:lnTo>
                  <a:pt x="3419605" y="0"/>
                </a:lnTo>
              </a:path>
            </a:pathLst>
          </a:custGeom>
          <a:noFill/>
          <a:ln w="73025">
            <a:solidFill>
              <a:srgbClr val="00B05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Oval 3"/>
          <p:cNvSpPr/>
          <p:nvPr/>
        </p:nvSpPr>
        <p:spPr>
          <a:xfrm>
            <a:off x="5912203" y="2375503"/>
            <a:ext cx="162507" cy="172895"/>
          </a:xfrm>
          <a:prstGeom prst="ellipse">
            <a:avLst/>
          </a:prstGeom>
          <a:gradFill>
            <a:gsLst>
              <a:gs pos="87500">
                <a:schemeClr val="tx1"/>
              </a:gs>
              <a:gs pos="75000">
                <a:schemeClr val="tx1"/>
              </a:gs>
              <a:gs pos="99000">
                <a:schemeClr val="tx1"/>
              </a:gs>
              <a:gs pos="0">
                <a:schemeClr val="tx1"/>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7" name="Straight Connector 6"/>
          <p:cNvCxnSpPr/>
          <p:nvPr/>
        </p:nvCxnSpPr>
        <p:spPr>
          <a:xfrm>
            <a:off x="6004617" y="2608900"/>
            <a:ext cx="12943" cy="1300226"/>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a:endCxn id="3" idx="3"/>
          </p:cNvCxnSpPr>
          <p:nvPr/>
        </p:nvCxnSpPr>
        <p:spPr>
          <a:xfrm flipV="1">
            <a:off x="4901454" y="2469419"/>
            <a:ext cx="1082486" cy="11769"/>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flipV="1">
            <a:off x="3536577" y="2538972"/>
            <a:ext cx="16809" cy="1726473"/>
          </a:xfrm>
          <a:prstGeom prst="line">
            <a:avLst/>
          </a:prstGeom>
          <a:ln w="5715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3536576" y="2498445"/>
            <a:ext cx="1086357" cy="4591"/>
          </a:xfrm>
          <a:prstGeom prst="line">
            <a:avLst/>
          </a:prstGeom>
          <a:ln w="5715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49" name="Oval 48"/>
          <p:cNvSpPr/>
          <p:nvPr/>
        </p:nvSpPr>
        <p:spPr>
          <a:xfrm>
            <a:off x="3462618" y="2414257"/>
            <a:ext cx="162507" cy="172895"/>
          </a:xfrm>
          <a:prstGeom prst="ellipse">
            <a:avLst/>
          </a:prstGeom>
          <a:gradFill>
            <a:gsLst>
              <a:gs pos="87500">
                <a:schemeClr val="tx1"/>
              </a:gs>
              <a:gs pos="75000">
                <a:schemeClr val="tx1"/>
              </a:gs>
              <a:gs pos="99000">
                <a:schemeClr val="tx1"/>
              </a:gs>
              <a:gs pos="0">
                <a:schemeClr val="tx1"/>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7" name="Straight Arrow Connector 36"/>
          <p:cNvCxnSpPr/>
          <p:nvPr/>
        </p:nvCxnSpPr>
        <p:spPr>
          <a:xfrm flipH="1">
            <a:off x="3695307" y="2039597"/>
            <a:ext cx="876693" cy="34424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a:off x="5467546" y="2086152"/>
            <a:ext cx="444657" cy="28935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endCxn id="27" idx="0"/>
          </p:cNvCxnSpPr>
          <p:nvPr/>
        </p:nvCxnSpPr>
        <p:spPr>
          <a:xfrm flipH="1">
            <a:off x="4778749" y="2262433"/>
            <a:ext cx="8404" cy="13954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V="1">
            <a:off x="4499010" y="5399197"/>
            <a:ext cx="1063158" cy="15987"/>
          </a:xfrm>
          <a:prstGeom prst="line">
            <a:avLst/>
          </a:prstGeom>
          <a:ln w="5715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V="1">
            <a:off x="4516531" y="5811707"/>
            <a:ext cx="1063158" cy="15987"/>
          </a:xfrm>
          <a:prstGeom prst="line">
            <a:avLst/>
          </a:prstGeom>
          <a:ln w="57150">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V="1">
            <a:off x="4516531" y="6259650"/>
            <a:ext cx="1063158" cy="15987"/>
          </a:xfrm>
          <a:prstGeom prst="line">
            <a:avLst/>
          </a:prstGeom>
          <a:ln w="57150">
            <a:solidFill>
              <a:srgbClr val="00B050"/>
            </a:solidFill>
            <a:prstDash val="dash"/>
          </a:ln>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5689874" y="5231673"/>
            <a:ext cx="2865748" cy="11695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grey infrastructure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combined infrastructure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green infrastructure</a:t>
            </a:r>
          </a:p>
        </p:txBody>
      </p:sp>
      <p:cxnSp>
        <p:nvCxnSpPr>
          <p:cNvPr id="40" name="Straight Arrow Connector 39"/>
          <p:cNvCxnSpPr/>
          <p:nvPr/>
        </p:nvCxnSpPr>
        <p:spPr>
          <a:xfrm flipV="1">
            <a:off x="2166407" y="3804490"/>
            <a:ext cx="3793075" cy="6524"/>
          </a:xfrm>
          <a:prstGeom prst="straightConnector1">
            <a:avLst/>
          </a:prstGeom>
          <a:ln w="66675">
            <a:solidFill>
              <a:srgbClr val="00B05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V="1">
            <a:off x="2193090" y="2812278"/>
            <a:ext cx="1287554" cy="6563"/>
          </a:xfrm>
          <a:prstGeom prst="straightConnector1">
            <a:avLst/>
          </a:prstGeom>
          <a:ln w="666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3613168" y="3915700"/>
            <a:ext cx="160442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a:ea typeface="+mn-ea"/>
                <a:cs typeface="+mn-cs"/>
              </a:rPr>
              <a:t>resilience</a:t>
            </a:r>
          </a:p>
        </p:txBody>
      </p:sp>
    </p:spTree>
    <p:extLst>
      <p:ext uri="{BB962C8B-B14F-4D97-AF65-F5344CB8AC3E}">
        <p14:creationId xmlns:p14="http://schemas.microsoft.com/office/powerpoint/2010/main" val="36671103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29A44B44-2E7B-452B-99F5-F54F45824405}"/>
              </a:ext>
            </a:extLst>
          </p:cNvPr>
          <p:cNvSpPr/>
          <p:nvPr/>
        </p:nvSpPr>
        <p:spPr>
          <a:xfrm>
            <a:off x="0" y="2179318"/>
            <a:ext cx="9143999" cy="3741420"/>
          </a:xfrm>
          <a:prstGeom prst="rect">
            <a:avLst/>
          </a:prstGeom>
          <a:blipFill>
            <a:blip r:embed="rId2" cstate="print"/>
            <a:stretch>
              <a:fillRect/>
            </a:stretch>
          </a:blipFill>
        </p:spPr>
        <p:txBody>
          <a:bodyPr wrap="square" lIns="0" tIns="0" rIns="0" bIns="0" rtlCol="0"/>
          <a:lstStyle/>
          <a:p>
            <a:endParaRPr/>
          </a:p>
        </p:txBody>
      </p:sp>
      <p:sp>
        <p:nvSpPr>
          <p:cNvPr id="5" name="object 5">
            <a:extLst>
              <a:ext uri="{FF2B5EF4-FFF2-40B4-BE49-F238E27FC236}">
                <a16:creationId xmlns:a16="http://schemas.microsoft.com/office/drawing/2014/main" id="{04F4DF27-2F44-4BA7-A46A-433A2C398CE1}"/>
              </a:ext>
            </a:extLst>
          </p:cNvPr>
          <p:cNvSpPr/>
          <p:nvPr/>
        </p:nvSpPr>
        <p:spPr>
          <a:xfrm>
            <a:off x="3894646" y="3700732"/>
            <a:ext cx="677353" cy="349296"/>
          </a:xfrm>
          <a:custGeom>
            <a:avLst/>
            <a:gdLst/>
            <a:ahLst/>
            <a:cxnLst/>
            <a:rect l="l" t="t" r="r" b="b"/>
            <a:pathLst>
              <a:path w="962025" h="693420">
                <a:moveTo>
                  <a:pt x="614934" y="0"/>
                </a:moveTo>
                <a:lnTo>
                  <a:pt x="614934" y="173355"/>
                </a:lnTo>
                <a:lnTo>
                  <a:pt x="0" y="173355"/>
                </a:lnTo>
                <a:lnTo>
                  <a:pt x="0" y="520064"/>
                </a:lnTo>
                <a:lnTo>
                  <a:pt x="614934" y="520064"/>
                </a:lnTo>
                <a:lnTo>
                  <a:pt x="614934" y="693420"/>
                </a:lnTo>
                <a:lnTo>
                  <a:pt x="961644" y="346710"/>
                </a:lnTo>
                <a:lnTo>
                  <a:pt x="614934" y="0"/>
                </a:lnTo>
                <a:close/>
              </a:path>
            </a:pathLst>
          </a:custGeom>
          <a:solidFill>
            <a:srgbClr val="FF0000"/>
          </a:solidFill>
        </p:spPr>
        <p:txBody>
          <a:bodyPr wrap="square" lIns="0" tIns="0" rIns="0" bIns="0" rtlCol="0"/>
          <a:lstStyle/>
          <a:p>
            <a:endParaRPr/>
          </a:p>
        </p:txBody>
      </p:sp>
      <p:sp>
        <p:nvSpPr>
          <p:cNvPr id="6" name="文字方塊 5">
            <a:extLst>
              <a:ext uri="{FF2B5EF4-FFF2-40B4-BE49-F238E27FC236}">
                <a16:creationId xmlns:a16="http://schemas.microsoft.com/office/drawing/2014/main" id="{3FED1F07-8758-4A80-96E9-5C5DCC850D63}"/>
              </a:ext>
            </a:extLst>
          </p:cNvPr>
          <p:cNvSpPr txBox="1"/>
          <p:nvPr/>
        </p:nvSpPr>
        <p:spPr>
          <a:xfrm>
            <a:off x="789590" y="855879"/>
            <a:ext cx="7564818" cy="1323439"/>
          </a:xfrm>
          <a:prstGeom prst="rect">
            <a:avLst/>
          </a:prstGeom>
          <a:noFill/>
        </p:spPr>
        <p:txBody>
          <a:bodyPr wrap="square" rtlCol="0">
            <a:spAutoFit/>
          </a:bodyPr>
          <a:lstStyle/>
          <a:p>
            <a:pPr algn="ctr"/>
            <a:r>
              <a:rPr lang="zh-TW" altLang="en-US" sz="4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我們要開始改變對水的舊思維</a:t>
            </a:r>
            <a:r>
              <a:rPr lang="en-US" altLang="zh-TW" sz="40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Wingdings" panose="05000000000000000000" pitchFamily="2" charset="2"/>
              </a:rPr>
              <a:t></a:t>
            </a:r>
            <a:r>
              <a:rPr lang="zh-TW" altLang="en-US" sz="4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Wingdings" panose="05000000000000000000" pitchFamily="2" charset="2"/>
              </a:rPr>
              <a:t>將</a:t>
            </a:r>
            <a:r>
              <a:rPr lang="zh-TW" altLang="en-US" sz="4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城市想成一個集水區來開發</a:t>
            </a:r>
          </a:p>
        </p:txBody>
      </p:sp>
    </p:spTree>
    <p:extLst>
      <p:ext uri="{BB962C8B-B14F-4D97-AF65-F5344CB8AC3E}">
        <p14:creationId xmlns:p14="http://schemas.microsoft.com/office/powerpoint/2010/main" val="25209670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a:spLocks noChangeAspect="1" noChangeArrowheads="1" noTextEdit="1"/>
          </p:cNvSpPr>
          <p:nvPr/>
        </p:nvSpPr>
        <p:spPr bwMode="auto">
          <a:xfrm>
            <a:off x="61913" y="4763"/>
            <a:ext cx="8631237" cy="689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4018002" y="3244334"/>
            <a:ext cx="1107996" cy="369332"/>
          </a:xfrm>
          <a:prstGeom prst="rect">
            <a:avLst/>
          </a:prstGeom>
        </p:spPr>
        <p:txBody>
          <a:bodyPr wrap="none">
            <a:spAutoFit/>
          </a:bodyPr>
          <a:lstStyle/>
          <a:p>
            <a:r>
              <a:rPr lang="zh-TW" altLang="en-US" b="1" dirty="0">
                <a:solidFill>
                  <a:srgbClr val="000000"/>
                </a:solidFill>
                <a:latin typeface="微軟正黑體" panose="020B0604030504040204" pitchFamily="34" charset="-120"/>
                <a:ea typeface="微軟正黑體" panose="020B0604030504040204" pitchFamily="34" charset="-120"/>
              </a:rPr>
              <a:t>自然狀態</a:t>
            </a:r>
            <a:endParaRPr lang="en-US" dirty="0"/>
          </a:p>
        </p:txBody>
      </p:sp>
      <p:pic>
        <p:nvPicPr>
          <p:cNvPr id="6" name="Picture 5"/>
          <p:cNvPicPr>
            <a:picLocks noChangeAspect="1"/>
          </p:cNvPicPr>
          <p:nvPr/>
        </p:nvPicPr>
        <p:blipFill>
          <a:blip r:embed="rId2"/>
          <a:stretch>
            <a:fillRect/>
          </a:stretch>
        </p:blipFill>
        <p:spPr>
          <a:xfrm>
            <a:off x="619125" y="774605"/>
            <a:ext cx="7623175" cy="6083395"/>
          </a:xfrm>
          <a:prstGeom prst="rect">
            <a:avLst/>
          </a:prstGeom>
        </p:spPr>
      </p:pic>
      <p:sp>
        <p:nvSpPr>
          <p:cNvPr id="7" name="Title 1"/>
          <p:cNvSpPr>
            <a:spLocks noGrp="1"/>
          </p:cNvSpPr>
          <p:nvPr>
            <p:ph type="title"/>
          </p:nvPr>
        </p:nvSpPr>
        <p:spPr>
          <a:xfrm>
            <a:off x="-2317750" y="-182562"/>
            <a:ext cx="8229600" cy="1143000"/>
          </a:xfrm>
        </p:spPr>
        <p:txBody>
          <a:bodyPr/>
          <a:lstStyle/>
          <a:p>
            <a:r>
              <a:rPr lang="zh-TW" altLang="en-US" b="1" dirty="0">
                <a:latin typeface="微軟正黑體" panose="020B0604030504040204" pitchFamily="34" charset="-120"/>
                <a:ea typeface="微軟正黑體" panose="020B0604030504040204" pitchFamily="34" charset="-120"/>
              </a:rPr>
              <a:t>水文循環改變</a:t>
            </a:r>
            <a:endParaRPr lang="en-US"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507449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097" y="1395391"/>
            <a:ext cx="8928303" cy="5195908"/>
          </a:xfrm>
          <a:prstGeom prst="rect">
            <a:avLst/>
          </a:prstGeom>
        </p:spPr>
      </p:pic>
      <p:sp>
        <p:nvSpPr>
          <p:cNvPr id="4" name="Title 1"/>
          <p:cNvSpPr txBox="1">
            <a:spLocks/>
          </p:cNvSpPr>
          <p:nvPr/>
        </p:nvSpPr>
        <p:spPr>
          <a:xfrm>
            <a:off x="-2332265" y="0"/>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TW" altLang="en-US" b="1" dirty="0">
                <a:latin typeface="微軟正黑體" panose="020B0604030504040204" pitchFamily="34" charset="-120"/>
                <a:ea typeface="微軟正黑體" panose="020B0604030504040204" pitchFamily="34" charset="-120"/>
              </a:rPr>
              <a:t>恢復水文狀態</a:t>
            </a:r>
            <a:endParaRPr lang="en-US"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849152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00046" y="4895629"/>
            <a:ext cx="8790794" cy="1207932"/>
          </a:xfrm>
          <a:gradFill>
            <a:gsLst>
              <a:gs pos="0">
                <a:schemeClr val="bg1">
                  <a:lumMod val="95000"/>
                </a:schemeClr>
              </a:gs>
              <a:gs pos="74000">
                <a:schemeClr val="bg1">
                  <a:lumMod val="85000"/>
                </a:schemeClr>
              </a:gs>
              <a:gs pos="83000">
                <a:schemeClr val="bg1">
                  <a:lumMod val="85000"/>
                </a:schemeClr>
              </a:gs>
              <a:gs pos="100000">
                <a:schemeClr val="bg1">
                  <a:lumMod val="95000"/>
                </a:schemeClr>
              </a:gs>
            </a:gsLst>
            <a:lin ang="5400000" scaled="1"/>
          </a:gradFill>
          <a:effectLst>
            <a:outerShdw blurRad="50800" dist="38100" dir="2700000" algn="tl" rotWithShape="0">
              <a:prstClr val="black">
                <a:alpha val="40000"/>
              </a:prstClr>
            </a:outerShdw>
          </a:effectLst>
        </p:spPr>
        <p:txBody>
          <a:bodyPr>
            <a:noAutofit/>
          </a:bodyPr>
          <a:lstStyle/>
          <a:p>
            <a:pPr lvl="1" defTabSz="685635" fontAlgn="base">
              <a:spcBef>
                <a:spcPct val="0"/>
              </a:spcBef>
              <a:spcAft>
                <a:spcPct val="0"/>
              </a:spcAft>
            </a:pPr>
            <a:r>
              <a:rPr kumimoji="1" lang="zh-TW" altLang="en-US" sz="2400" b="1" dirty="0">
                <a:solidFill>
                  <a:srgbClr val="002060"/>
                </a:solidFill>
                <a:latin typeface="微軟正黑體" pitchFamily="34" charset="-120"/>
                <a:ea typeface="微軟正黑體" pitchFamily="34" charset="-120"/>
                <a:cs typeface="Calibri" pitchFamily="34" charset="0"/>
              </a:rPr>
              <a:t>以</a:t>
            </a:r>
            <a:r>
              <a:rPr kumimoji="1" lang="zh-TW" altLang="zh-TW" sz="2400" b="1" dirty="0">
                <a:solidFill>
                  <a:srgbClr val="002060"/>
                </a:solidFill>
                <a:latin typeface="微軟正黑體" pitchFamily="34" charset="-120"/>
                <a:ea typeface="微軟正黑體" pitchFamily="34" charset="-120"/>
                <a:cs typeface="Calibri" pitchFamily="34" charset="0"/>
              </a:rPr>
              <a:t>台灣降雨特性、都市型態和目標</a:t>
            </a:r>
            <a:r>
              <a:rPr kumimoji="1" lang="zh-TW" altLang="en-US" sz="2400" b="1" dirty="0">
                <a:solidFill>
                  <a:srgbClr val="002060"/>
                </a:solidFill>
                <a:latin typeface="微軟正黑體" pitchFamily="34" charset="-120"/>
                <a:ea typeface="微軟正黑體" pitchFamily="34" charset="-120"/>
                <a:cs typeface="Calibri" pitchFamily="34" charset="0"/>
              </a:rPr>
              <a:t>分析</a:t>
            </a:r>
            <a:r>
              <a:rPr kumimoji="1" lang="zh-TW" altLang="zh-TW" sz="2400" b="1" dirty="0">
                <a:solidFill>
                  <a:srgbClr val="002060"/>
                </a:solidFill>
                <a:latin typeface="微軟正黑體" pitchFamily="34" charset="-120"/>
                <a:ea typeface="微軟正黑體" pitchFamily="34" charset="-120"/>
                <a:cs typeface="Calibri" pitchFamily="34" charset="0"/>
              </a:rPr>
              <a:t>，</a:t>
            </a:r>
            <a:r>
              <a:rPr kumimoji="1" lang="en-US" altLang="zh-TW" sz="2400" b="1" dirty="0">
                <a:solidFill>
                  <a:srgbClr val="002060"/>
                </a:solidFill>
                <a:latin typeface="微軟正黑體" pitchFamily="34" charset="-120"/>
                <a:ea typeface="微軟正黑體" pitchFamily="34" charset="-120"/>
                <a:cs typeface="Calibri" pitchFamily="34" charset="0"/>
              </a:rPr>
              <a:t>LID</a:t>
            </a:r>
            <a:r>
              <a:rPr kumimoji="1" lang="zh-TW" altLang="zh-TW" sz="2400" b="1" dirty="0">
                <a:solidFill>
                  <a:srgbClr val="002060"/>
                </a:solidFill>
                <a:latin typeface="微軟正黑體" pitchFamily="34" charset="-120"/>
                <a:ea typeface="微軟正黑體" pitchFamily="34" charset="-120"/>
                <a:cs typeface="Calibri" pitchFamily="34" charset="0"/>
              </a:rPr>
              <a:t>設施</a:t>
            </a:r>
            <a:r>
              <a:rPr kumimoji="1" lang="zh-TW" altLang="en-US" sz="2400" b="1" dirty="0">
                <a:solidFill>
                  <a:srgbClr val="002060"/>
                </a:solidFill>
                <a:latin typeface="微軟正黑體" pitchFamily="34" charset="-120"/>
                <a:ea typeface="微軟正黑體" pitchFamily="34" charset="-120"/>
                <a:cs typeface="Calibri" pitchFamily="34" charset="0"/>
              </a:rPr>
              <a:t>可以負擔部分減洪效果</a:t>
            </a:r>
            <a:r>
              <a:rPr kumimoji="1" lang="zh-TW" altLang="zh-TW" sz="2400" b="1" dirty="0">
                <a:solidFill>
                  <a:srgbClr val="002060"/>
                </a:solidFill>
                <a:latin typeface="微軟正黑體" pitchFamily="34" charset="-120"/>
                <a:ea typeface="微軟正黑體" pitchFamily="34" charset="-120"/>
                <a:cs typeface="Calibri" pitchFamily="34" charset="0"/>
              </a:rPr>
              <a:t>，</a:t>
            </a:r>
            <a:r>
              <a:rPr kumimoji="1" lang="zh-TW" altLang="en-US" sz="2400" b="1" dirty="0">
                <a:solidFill>
                  <a:srgbClr val="002060"/>
                </a:solidFill>
                <a:latin typeface="微軟正黑體" pitchFamily="34" charset="-120"/>
                <a:ea typeface="微軟正黑體" pitchFamily="34" charset="-120"/>
                <a:cs typeface="Calibri" pitchFamily="34" charset="0"/>
              </a:rPr>
              <a:t>對於</a:t>
            </a:r>
            <a:r>
              <a:rPr kumimoji="1" lang="zh-TW" altLang="en-US" sz="2400" b="1" dirty="0">
                <a:solidFill>
                  <a:srgbClr val="FF0000"/>
                </a:solidFill>
                <a:latin typeface="微軟正黑體" pitchFamily="34" charset="-120"/>
                <a:ea typeface="微軟正黑體" pitchFamily="34" charset="-120"/>
                <a:cs typeface="Calibri" pitchFamily="34" charset="0"/>
              </a:rPr>
              <a:t>高頻率、較短延時降雨量  提供保水之功能性</a:t>
            </a:r>
            <a:r>
              <a:rPr kumimoji="1" lang="zh-TW" altLang="en-US" sz="2400" b="1" dirty="0">
                <a:solidFill>
                  <a:srgbClr val="002060"/>
                </a:solidFill>
                <a:latin typeface="微軟正黑體" pitchFamily="34" charset="-120"/>
                <a:ea typeface="微軟正黑體" pitchFamily="34" charset="-120"/>
                <a:cs typeface="Calibri" pitchFamily="34" charset="0"/>
              </a:rPr>
              <a:t>   但</a:t>
            </a:r>
            <a:r>
              <a:rPr kumimoji="1" lang="zh-TW" altLang="zh-TW" sz="2400" b="1" dirty="0">
                <a:solidFill>
                  <a:srgbClr val="FF0000"/>
                </a:solidFill>
                <a:latin typeface="微軟正黑體" pitchFamily="34" charset="-120"/>
                <a:ea typeface="微軟正黑體" pitchFamily="34" charset="-120"/>
                <a:cs typeface="Calibri" pitchFamily="34" charset="0"/>
              </a:rPr>
              <a:t>無</a:t>
            </a:r>
            <a:r>
              <a:rPr kumimoji="1" lang="zh-TW" altLang="en-US" sz="2400" b="1" dirty="0">
                <a:solidFill>
                  <a:srgbClr val="FF0000"/>
                </a:solidFill>
                <a:latin typeface="微軟正黑體" pitchFamily="34" charset="-120"/>
                <a:ea typeface="微軟正黑體" pitchFamily="34" charset="-120"/>
                <a:cs typeface="Calibri" pitchFamily="34" charset="0"/>
              </a:rPr>
              <a:t>法</a:t>
            </a:r>
            <a:r>
              <a:rPr kumimoji="1" lang="zh-TW" altLang="zh-TW" sz="2400" b="1" dirty="0">
                <a:solidFill>
                  <a:srgbClr val="FF0000"/>
                </a:solidFill>
                <a:latin typeface="微軟正黑體" pitchFamily="34" charset="-120"/>
                <a:ea typeface="微軟正黑體" pitchFamily="34" charset="-120"/>
                <a:cs typeface="Calibri" pitchFamily="34" charset="0"/>
              </a:rPr>
              <a:t>削減</a:t>
            </a:r>
            <a:r>
              <a:rPr kumimoji="1" lang="zh-TW" altLang="en-US" sz="2400" b="1" dirty="0">
                <a:solidFill>
                  <a:srgbClr val="FF0000"/>
                </a:solidFill>
                <a:latin typeface="微軟正黑體" pitchFamily="34" charset="-120"/>
                <a:ea typeface="微軟正黑體" pitchFamily="34" charset="-120"/>
                <a:cs typeface="Calibri" pitchFamily="34" charset="0"/>
              </a:rPr>
              <a:t>  </a:t>
            </a:r>
            <a:r>
              <a:rPr kumimoji="1" lang="zh-TW" altLang="zh-TW" sz="2400" b="1" dirty="0">
                <a:solidFill>
                  <a:srgbClr val="FF0000"/>
                </a:solidFill>
                <a:latin typeface="微軟正黑體" pitchFamily="34" charset="-120"/>
                <a:ea typeface="微軟正黑體" pitchFamily="34" charset="-120"/>
                <a:cs typeface="Calibri" pitchFamily="34" charset="0"/>
              </a:rPr>
              <a:t>高重現期距暴雨事件洪峰量</a:t>
            </a:r>
            <a:r>
              <a:rPr kumimoji="1" lang="zh-TW" altLang="en-US" sz="2400" b="1" dirty="0">
                <a:solidFill>
                  <a:srgbClr val="002060"/>
                </a:solidFill>
                <a:latin typeface="微軟正黑體" pitchFamily="34" charset="-120"/>
                <a:ea typeface="微軟正黑體" pitchFamily="34" charset="-120"/>
                <a:cs typeface="Calibri" pitchFamily="34" charset="0"/>
              </a:rPr>
              <a:t>。</a:t>
            </a:r>
            <a:endParaRPr kumimoji="1" lang="en-US" altLang="zh-TW" sz="2400" b="1" dirty="0">
              <a:solidFill>
                <a:srgbClr val="002060"/>
              </a:solidFill>
              <a:latin typeface="微軟正黑體" pitchFamily="34" charset="-120"/>
              <a:ea typeface="微軟正黑體" pitchFamily="34" charset="-120"/>
              <a:cs typeface="Calibri" pitchFamily="34" charset="0"/>
            </a:endParaRPr>
          </a:p>
        </p:txBody>
      </p:sp>
      <p:sp>
        <p:nvSpPr>
          <p:cNvPr id="15" name="矩形 14"/>
          <p:cNvSpPr/>
          <p:nvPr/>
        </p:nvSpPr>
        <p:spPr>
          <a:xfrm>
            <a:off x="293643" y="1111562"/>
            <a:ext cx="8350532" cy="1221751"/>
          </a:xfrm>
          <a:prstGeom prst="rect">
            <a:avLst/>
          </a:prstGeom>
          <a:solidFill>
            <a:srgbClr val="F0EDCE"/>
          </a:solidFill>
          <a:ln w="3175">
            <a:noFill/>
            <a:miter lim="800000"/>
            <a:headEnd/>
            <a:tailEnd/>
          </a:ln>
          <a:effectLst>
            <a:outerShdw blurRad="50800" dist="38100" dir="18900000" algn="bl" rotWithShape="0">
              <a:prstClr val="black">
                <a:alpha val="40000"/>
              </a:prstClr>
            </a:outerShdw>
          </a:effectLst>
        </p:spPr>
        <p:txBody>
          <a:bodyPr vert="horz" anchor="ctr"/>
          <a:lstStyle/>
          <a:p>
            <a:pPr marL="81005" defTabSz="685635"/>
            <a:r>
              <a:rPr lang="en-US" altLang="zh-TW" sz="2400" b="1" dirty="0">
                <a:solidFill>
                  <a:srgbClr val="002060"/>
                </a:solidFill>
                <a:latin typeface="微軟正黑體" pitchFamily="34" charset="-120"/>
                <a:ea typeface="微軟正黑體" pitchFamily="34" charset="-120"/>
                <a:cs typeface="Calibri" pitchFamily="34" charset="0"/>
              </a:rPr>
              <a:t>LID</a:t>
            </a:r>
            <a:r>
              <a:rPr lang="zh-TW" altLang="en-US" sz="2400" b="1" dirty="0">
                <a:solidFill>
                  <a:srgbClr val="002060"/>
                </a:solidFill>
                <a:latin typeface="微軟正黑體" pitchFamily="34" charset="-120"/>
                <a:ea typeface="微軟正黑體" pitchFamily="34" charset="-120"/>
                <a:cs typeface="Calibri" pitchFamily="34" charset="0"/>
              </a:rPr>
              <a:t>設施定位</a:t>
            </a:r>
            <a:r>
              <a:rPr lang="en-US" altLang="zh-TW" sz="2400" b="1" dirty="0">
                <a:solidFill>
                  <a:srgbClr val="002060"/>
                </a:solidFill>
                <a:latin typeface="微軟正黑體" pitchFamily="34" charset="-120"/>
                <a:ea typeface="微軟正黑體" pitchFamily="34" charset="-120"/>
                <a:cs typeface="Calibri" pitchFamily="34" charset="0"/>
                <a:sym typeface="Wingdings" panose="05000000000000000000" pitchFamily="2" charset="2"/>
              </a:rPr>
              <a:t></a:t>
            </a:r>
            <a:r>
              <a:rPr lang="zh-TW" altLang="en-US" sz="2400" b="1" dirty="0">
                <a:solidFill>
                  <a:srgbClr val="002060"/>
                </a:solidFill>
                <a:latin typeface="微軟正黑體" pitchFamily="34" charset="-120"/>
                <a:ea typeface="微軟正黑體" pitchFamily="34" charset="-120"/>
                <a:cs typeface="Calibri" pitchFamily="34" charset="0"/>
              </a:rPr>
              <a:t>在控制降雨逕流基礎上，應用</a:t>
            </a:r>
            <a:r>
              <a:rPr lang="zh-TW" altLang="en-US" sz="2400" b="1" dirty="0">
                <a:solidFill>
                  <a:srgbClr val="FF0000"/>
                </a:solidFill>
                <a:latin typeface="微軟正黑體" pitchFamily="34" charset="-120"/>
                <a:ea typeface="微軟正黑體" pitchFamily="34" charset="-120"/>
                <a:cs typeface="Calibri" pitchFamily="34" charset="0"/>
              </a:rPr>
              <a:t>分佈式小尺度的在源處理</a:t>
            </a:r>
            <a:r>
              <a:rPr lang="zh-TW" altLang="en-US" sz="2400" b="1" dirty="0">
                <a:solidFill>
                  <a:srgbClr val="002060"/>
                </a:solidFill>
                <a:latin typeface="微軟正黑體" pitchFamily="34" charset="-120"/>
                <a:ea typeface="微軟正黑體" pitchFamily="34" charset="-120"/>
                <a:cs typeface="Calibri" pitchFamily="34" charset="0"/>
              </a:rPr>
              <a:t>措施，效果</a:t>
            </a:r>
            <a:r>
              <a:rPr lang="zh-TW" altLang="zh-TW" sz="2400" b="1" dirty="0">
                <a:solidFill>
                  <a:srgbClr val="002060"/>
                </a:solidFill>
                <a:latin typeface="微軟正黑體" pitchFamily="34" charset="-120"/>
                <a:ea typeface="微軟正黑體" pitchFamily="34" charset="-120"/>
                <a:cs typeface="Calibri" pitchFamily="34" charset="0"/>
              </a:rPr>
              <a:t>包括減洪、水質改善、降低都市熱島效應、增加生物棲地、調節微氣候及提升都市景觀美質等</a:t>
            </a:r>
            <a:r>
              <a:rPr lang="zh-TW" altLang="en-US" sz="2400" b="1" dirty="0">
                <a:solidFill>
                  <a:srgbClr val="002060"/>
                </a:solidFill>
                <a:latin typeface="微軟正黑體" pitchFamily="34" charset="-120"/>
                <a:ea typeface="微軟正黑體" pitchFamily="34" charset="-120"/>
                <a:cs typeface="Calibri" pitchFamily="34" charset="0"/>
              </a:rPr>
              <a:t>。</a:t>
            </a:r>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r="5890"/>
          <a:stretch>
            <a:fillRect/>
          </a:stretch>
        </p:blipFill>
        <p:spPr bwMode="auto">
          <a:xfrm>
            <a:off x="755191" y="2557165"/>
            <a:ext cx="3058933" cy="2019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5626"/>
          <a:stretch>
            <a:fillRect/>
          </a:stretch>
        </p:blipFill>
        <p:spPr bwMode="auto">
          <a:xfrm>
            <a:off x="5860192" y="2748863"/>
            <a:ext cx="3129669" cy="200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6706701" y="4634971"/>
            <a:ext cx="1723549" cy="323165"/>
          </a:xfrm>
          <a:prstGeom prst="rect">
            <a:avLst/>
          </a:prstGeom>
          <a:noFill/>
          <a:ln w="19050">
            <a:noFill/>
          </a:ln>
          <a:extLst/>
        </p:spPr>
        <p:txBody>
          <a:bodyPr wrap="none" rtlCol="0">
            <a:spAutoFit/>
          </a:bodyPr>
          <a:lstStyle>
            <a:defPPr>
              <a:defRPr lang="zh-TW"/>
            </a:defPPr>
            <a:lvl1pPr marL="342900" indent="-342900">
              <a:spcBef>
                <a:spcPct val="20000"/>
              </a:spcBef>
              <a:spcAft>
                <a:spcPts val="500"/>
              </a:spcAft>
              <a:defRPr sz="1600">
                <a:solidFill>
                  <a:srgbClr val="C00000"/>
                </a:solidFill>
                <a:latin typeface="華康中黑體" pitchFamily="49" charset="-120"/>
                <a:ea typeface="華康中黑體" pitchFamily="49" charset="-120"/>
              </a:defRPr>
            </a:lvl1pPr>
          </a:lstStyle>
          <a:p>
            <a:pPr fontAlgn="auto"/>
            <a:r>
              <a:rPr kumimoji="0" lang="zh-TW" altLang="en-US" sz="1500" dirty="0">
                <a:latin typeface="微軟正黑體" pitchFamily="34" charset="-120"/>
                <a:ea typeface="微軟正黑體" pitchFamily="34" charset="-120"/>
              </a:rPr>
              <a:t>已被開發的地表面</a:t>
            </a:r>
          </a:p>
        </p:txBody>
      </p:sp>
      <p:sp>
        <p:nvSpPr>
          <p:cNvPr id="9" name="Text Box 8"/>
          <p:cNvSpPr txBox="1">
            <a:spLocks noChangeArrowheads="1"/>
          </p:cNvSpPr>
          <p:nvPr/>
        </p:nvSpPr>
        <p:spPr bwMode="auto">
          <a:xfrm>
            <a:off x="3545859" y="4515599"/>
            <a:ext cx="227511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spcBef>
                <a:spcPct val="50000"/>
              </a:spcBef>
              <a:defRPr sz="1400">
                <a:solidFill>
                  <a:schemeClr val="hlink"/>
                </a:solidFill>
                <a:latin typeface="華康細黑體" panose="020B0309000000000000" pitchFamily="49" charset="-120"/>
                <a:ea typeface="華康細黑體" panose="020B0309000000000000" pitchFamily="49" charset="-120"/>
              </a:defRPr>
            </a:lvl1pPr>
            <a:lvl2pPr marL="742950" indent="-285750">
              <a:defRPr>
                <a:latin typeface="Arial" panose="020B0604020202020204" pitchFamily="34" charset="0"/>
                <a:ea typeface="新細明體" panose="02020500000000000000" pitchFamily="18" charset="-120"/>
              </a:defRPr>
            </a:lvl2pPr>
            <a:lvl3pPr marL="1143000" indent="-228600">
              <a:defRPr>
                <a:latin typeface="Arial" panose="020B0604020202020204" pitchFamily="34" charset="0"/>
                <a:ea typeface="新細明體" panose="02020500000000000000" pitchFamily="18" charset="-120"/>
              </a:defRPr>
            </a:lvl3pPr>
            <a:lvl4pPr marL="1600200" indent="-228600">
              <a:defRPr>
                <a:latin typeface="Arial" panose="020B0604020202020204" pitchFamily="34" charset="0"/>
                <a:ea typeface="新細明體" panose="02020500000000000000" pitchFamily="18" charset="-120"/>
              </a:defRPr>
            </a:lvl4pPr>
            <a:lvl5pPr marL="2057400" indent="-228600">
              <a:defRPr>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latin typeface="Arial" panose="020B0604020202020204" pitchFamily="34" charset="0"/>
                <a:ea typeface="新細明體" panose="02020500000000000000" pitchFamily="18" charset="-120"/>
              </a:defRPr>
            </a:lvl9pPr>
          </a:lstStyle>
          <a:p>
            <a:pPr fontAlgn="auto">
              <a:spcAft>
                <a:spcPts val="0"/>
              </a:spcAft>
            </a:pPr>
            <a:r>
              <a:rPr kumimoji="0" lang="en-US" altLang="zh-TW" sz="1500" dirty="0">
                <a:solidFill>
                  <a:srgbClr val="FF0000"/>
                </a:solidFill>
                <a:latin typeface="微軟正黑體" pitchFamily="34" charset="-120"/>
                <a:ea typeface="微軟正黑體" pitchFamily="34" charset="-120"/>
              </a:rPr>
              <a:t>LID</a:t>
            </a:r>
            <a:r>
              <a:rPr kumimoji="0" lang="zh-TW" altLang="en-US" sz="1500" dirty="0">
                <a:solidFill>
                  <a:srgbClr val="FF0000"/>
                </a:solidFill>
                <a:latin typeface="微軟正黑體" pitchFamily="34" charset="-120"/>
                <a:ea typeface="微軟正黑體" pitchFamily="34" charset="-120"/>
              </a:rPr>
              <a:t>回復原始狀態有限</a:t>
            </a:r>
          </a:p>
        </p:txBody>
      </p:sp>
      <p:sp>
        <p:nvSpPr>
          <p:cNvPr id="10" name="Text Box 9"/>
          <p:cNvSpPr txBox="1">
            <a:spLocks noChangeArrowheads="1"/>
          </p:cNvSpPr>
          <p:nvPr/>
        </p:nvSpPr>
        <p:spPr bwMode="auto">
          <a:xfrm>
            <a:off x="495563" y="2767960"/>
            <a:ext cx="207565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fontAlgn="auto">
              <a:spcBef>
                <a:spcPct val="50000"/>
              </a:spcBef>
              <a:spcAft>
                <a:spcPts val="0"/>
              </a:spcAft>
            </a:pPr>
            <a:r>
              <a:rPr kumimoji="0" lang="zh-TW" altLang="en-US" sz="1350" dirty="0">
                <a:solidFill>
                  <a:srgbClr val="0000FF"/>
                </a:solidFill>
                <a:latin typeface="微軟正黑體" pitchFamily="34" charset="-120"/>
                <a:ea typeface="微軟正黑體" pitchFamily="34" charset="-120"/>
              </a:rPr>
              <a:t>少量且穩定的表面逕流</a:t>
            </a:r>
            <a:endParaRPr lang="zh-TW" altLang="en-US" sz="1350" dirty="0">
              <a:solidFill>
                <a:prstClr val="black"/>
              </a:solidFill>
              <a:latin typeface="微軟正黑體" pitchFamily="34" charset="-120"/>
              <a:ea typeface="微軟正黑體" pitchFamily="34" charset="-120"/>
            </a:endParaRPr>
          </a:p>
        </p:txBody>
      </p:sp>
      <p:sp>
        <p:nvSpPr>
          <p:cNvPr id="14" name="向右箭號 13"/>
          <p:cNvSpPr/>
          <p:nvPr/>
        </p:nvSpPr>
        <p:spPr>
          <a:xfrm>
            <a:off x="4198793" y="4002463"/>
            <a:ext cx="770885" cy="41564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kumimoji="0" lang="zh-TW" altLang="en-US" sz="1350">
              <a:solidFill>
                <a:prstClr val="white"/>
              </a:solidFill>
              <a:latin typeface="微軟正黑體" pitchFamily="34" charset="-120"/>
              <a:ea typeface="微軟正黑體" pitchFamily="34" charset="-120"/>
            </a:endParaRPr>
          </a:p>
        </p:txBody>
      </p:sp>
      <p:grpSp>
        <p:nvGrpSpPr>
          <p:cNvPr id="2" name="群組 47"/>
          <p:cNvGrpSpPr/>
          <p:nvPr/>
        </p:nvGrpSpPr>
        <p:grpSpPr>
          <a:xfrm>
            <a:off x="53174" y="2516824"/>
            <a:ext cx="2231484" cy="1098681"/>
            <a:chOff x="506978" y="2825036"/>
            <a:chExt cx="1743179" cy="1532119"/>
          </a:xfrm>
        </p:grpSpPr>
        <p:cxnSp>
          <p:nvCxnSpPr>
            <p:cNvPr id="18" name="直線單箭頭接點 17"/>
            <p:cNvCxnSpPr/>
            <p:nvPr/>
          </p:nvCxnSpPr>
          <p:spPr>
            <a:xfrm flipV="1">
              <a:off x="841180" y="2825036"/>
              <a:ext cx="1158" cy="102869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p:nvPr/>
          </p:nvCxnSpPr>
          <p:spPr>
            <a:xfrm>
              <a:off x="702157" y="3938688"/>
              <a:ext cx="1548000" cy="243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文字方塊 22"/>
            <p:cNvSpPr txBox="1"/>
            <p:nvPr/>
          </p:nvSpPr>
          <p:spPr>
            <a:xfrm>
              <a:off x="506978" y="2879111"/>
              <a:ext cx="235669" cy="418467"/>
            </a:xfrm>
            <a:prstGeom prst="rect">
              <a:avLst/>
            </a:prstGeom>
            <a:noFill/>
          </p:spPr>
          <p:txBody>
            <a:bodyPr wrap="none" rtlCol="0">
              <a:spAutoFit/>
            </a:bodyPr>
            <a:lstStyle/>
            <a:p>
              <a:pPr fontAlgn="auto">
                <a:spcBef>
                  <a:spcPts val="0"/>
                </a:spcBef>
                <a:spcAft>
                  <a:spcPts val="0"/>
                </a:spcAft>
              </a:pPr>
              <a:r>
                <a:rPr kumimoji="0" lang="en-US" altLang="zh-TW" sz="1350" dirty="0">
                  <a:solidFill>
                    <a:prstClr val="black"/>
                  </a:solidFill>
                  <a:latin typeface="Calibri"/>
                </a:rPr>
                <a:t>Q</a:t>
              </a:r>
              <a:endParaRPr kumimoji="0" lang="zh-TW" altLang="en-US" sz="1350" dirty="0">
                <a:solidFill>
                  <a:prstClr val="black"/>
                </a:solidFill>
                <a:latin typeface="Calibri"/>
              </a:endParaRPr>
            </a:p>
          </p:txBody>
        </p:sp>
        <p:sp>
          <p:nvSpPr>
            <p:cNvPr id="24" name="文字方塊 23"/>
            <p:cNvSpPr txBox="1"/>
            <p:nvPr/>
          </p:nvSpPr>
          <p:spPr>
            <a:xfrm>
              <a:off x="1978584" y="3938688"/>
              <a:ext cx="210625" cy="418467"/>
            </a:xfrm>
            <a:prstGeom prst="rect">
              <a:avLst/>
            </a:prstGeom>
            <a:noFill/>
          </p:spPr>
          <p:txBody>
            <a:bodyPr wrap="none" rtlCol="0">
              <a:spAutoFit/>
            </a:bodyPr>
            <a:lstStyle/>
            <a:p>
              <a:pPr fontAlgn="auto">
                <a:spcBef>
                  <a:spcPts val="0"/>
                </a:spcBef>
                <a:spcAft>
                  <a:spcPts val="0"/>
                </a:spcAft>
              </a:pPr>
              <a:r>
                <a:rPr kumimoji="0" lang="en-US" altLang="zh-TW" sz="1350" dirty="0">
                  <a:solidFill>
                    <a:prstClr val="black"/>
                  </a:solidFill>
                  <a:latin typeface="Calibri"/>
                </a:rPr>
                <a:t>T</a:t>
              </a:r>
              <a:endParaRPr kumimoji="0" lang="zh-TW" altLang="en-US" sz="1350" dirty="0">
                <a:solidFill>
                  <a:prstClr val="black"/>
                </a:solidFill>
                <a:latin typeface="Calibri"/>
              </a:endParaRPr>
            </a:p>
          </p:txBody>
        </p:sp>
        <p:sp>
          <p:nvSpPr>
            <p:cNvPr id="47" name="手繪多邊形 46"/>
            <p:cNvSpPr/>
            <p:nvPr/>
          </p:nvSpPr>
          <p:spPr>
            <a:xfrm>
              <a:off x="1020907" y="3562745"/>
              <a:ext cx="964642" cy="291414"/>
            </a:xfrm>
            <a:custGeom>
              <a:avLst/>
              <a:gdLst>
                <a:gd name="connsiteX0" fmla="*/ 0 w 964642"/>
                <a:gd name="connsiteY0" fmla="*/ 291414 h 291414"/>
                <a:gd name="connsiteX1" fmla="*/ 180870 w 964642"/>
                <a:gd name="connsiteY1" fmla="*/ 231123 h 291414"/>
                <a:gd name="connsiteX2" fmla="*/ 497393 w 964642"/>
                <a:gd name="connsiteY2" fmla="*/ 11 h 291414"/>
                <a:gd name="connsiteX3" fmla="*/ 763675 w 964642"/>
                <a:gd name="connsiteY3" fmla="*/ 221075 h 291414"/>
                <a:gd name="connsiteX4" fmla="*/ 964642 w 964642"/>
                <a:gd name="connsiteY4" fmla="*/ 266293 h 291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42" h="291414">
                  <a:moveTo>
                    <a:pt x="0" y="291414"/>
                  </a:moveTo>
                  <a:cubicBezTo>
                    <a:pt x="48985" y="285552"/>
                    <a:pt x="97971" y="279690"/>
                    <a:pt x="180870" y="231123"/>
                  </a:cubicBezTo>
                  <a:cubicBezTo>
                    <a:pt x="263769" y="182556"/>
                    <a:pt x="400259" y="1686"/>
                    <a:pt x="497393" y="11"/>
                  </a:cubicBezTo>
                  <a:cubicBezTo>
                    <a:pt x="594527" y="-1664"/>
                    <a:pt x="685800" y="176695"/>
                    <a:pt x="763675" y="221075"/>
                  </a:cubicBezTo>
                  <a:cubicBezTo>
                    <a:pt x="841550" y="265455"/>
                    <a:pt x="903096" y="265874"/>
                    <a:pt x="964642" y="266293"/>
                  </a:cubicBezTo>
                </a:path>
              </a:pathLst>
            </a:custGeom>
            <a:no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350">
                <a:solidFill>
                  <a:prstClr val="white"/>
                </a:solidFill>
              </a:endParaRPr>
            </a:p>
          </p:txBody>
        </p:sp>
      </p:grpSp>
      <p:sp>
        <p:nvSpPr>
          <p:cNvPr id="30" name="文字方塊 29"/>
          <p:cNvSpPr txBox="1"/>
          <p:nvPr/>
        </p:nvSpPr>
        <p:spPr>
          <a:xfrm>
            <a:off x="906325" y="2478667"/>
            <a:ext cx="2898532" cy="300082"/>
          </a:xfrm>
          <a:prstGeom prst="rect">
            <a:avLst/>
          </a:prstGeom>
          <a:noFill/>
        </p:spPr>
        <p:txBody>
          <a:bodyPr wrap="square" rtlCol="0">
            <a:spAutoFit/>
          </a:bodyPr>
          <a:lstStyle/>
          <a:p>
            <a:pPr fontAlgn="auto">
              <a:spcBef>
                <a:spcPts val="0"/>
              </a:spcBef>
              <a:spcAft>
                <a:spcPts val="0"/>
              </a:spcAft>
            </a:pPr>
            <a:r>
              <a:rPr kumimoji="0" lang="zh-TW" altLang="en-US" sz="1350" b="1" dirty="0">
                <a:solidFill>
                  <a:prstClr val="black"/>
                </a:solidFill>
                <a:latin typeface="微軟正黑體" pitchFamily="34" charset="-120"/>
                <a:ea typeface="微軟正黑體" pitchFamily="34" charset="-120"/>
              </a:rPr>
              <a:t>自然土壤也有其入滲上限</a:t>
            </a:r>
          </a:p>
        </p:txBody>
      </p:sp>
      <p:sp>
        <p:nvSpPr>
          <p:cNvPr id="31" name="矩形 30"/>
          <p:cNvSpPr/>
          <p:nvPr/>
        </p:nvSpPr>
        <p:spPr>
          <a:xfrm>
            <a:off x="6871075" y="2428872"/>
            <a:ext cx="1623330" cy="300082"/>
          </a:xfrm>
          <a:prstGeom prst="rect">
            <a:avLst/>
          </a:prstGeom>
        </p:spPr>
        <p:txBody>
          <a:bodyPr wrap="none">
            <a:spAutoFit/>
          </a:bodyPr>
          <a:lstStyle/>
          <a:p>
            <a:pPr fontAlgn="auto">
              <a:spcBef>
                <a:spcPts val="0"/>
              </a:spcBef>
              <a:spcAft>
                <a:spcPts val="0"/>
              </a:spcAft>
            </a:pPr>
            <a:r>
              <a:rPr kumimoji="0" lang="zh-TW" altLang="en-US" sz="1350" b="1" spc="-112" dirty="0">
                <a:solidFill>
                  <a:srgbClr val="0070C0"/>
                </a:solidFill>
                <a:latin typeface="微軟正黑體" pitchFamily="34" charset="-120"/>
                <a:ea typeface="微軟正黑體" pitchFamily="34" charset="-120"/>
              </a:rPr>
              <a:t>低衝擊開發設施</a:t>
            </a:r>
            <a:r>
              <a:rPr kumimoji="0" lang="en-US" altLang="zh-TW" sz="1350" b="1" spc="-112" dirty="0">
                <a:solidFill>
                  <a:srgbClr val="0070C0"/>
                </a:solidFill>
                <a:latin typeface="微軟正黑體" pitchFamily="34" charset="-120"/>
                <a:ea typeface="微軟正黑體" pitchFamily="34" charset="-120"/>
              </a:rPr>
              <a:t>(LID)</a:t>
            </a:r>
            <a:endParaRPr kumimoji="0" lang="zh-TW" altLang="en-US" sz="1350" b="1" dirty="0">
              <a:solidFill>
                <a:prstClr val="black"/>
              </a:solidFill>
              <a:latin typeface="微軟正黑體" pitchFamily="34" charset="-120"/>
              <a:ea typeface="微軟正黑體" pitchFamily="34" charset="-120"/>
            </a:endParaRPr>
          </a:p>
        </p:txBody>
      </p:sp>
      <p:sp>
        <p:nvSpPr>
          <p:cNvPr id="7" name="Text Box 4"/>
          <p:cNvSpPr txBox="1">
            <a:spLocks noChangeArrowheads="1"/>
          </p:cNvSpPr>
          <p:nvPr/>
        </p:nvSpPr>
        <p:spPr bwMode="auto">
          <a:xfrm>
            <a:off x="906326" y="4576320"/>
            <a:ext cx="2256917" cy="323165"/>
          </a:xfrm>
          <a:prstGeom prst="rect">
            <a:avLst/>
          </a:prstGeom>
          <a:noFill/>
          <a:ln w="19050">
            <a:noFill/>
          </a:ln>
          <a:extLst/>
        </p:spPr>
        <p:txBody>
          <a:bodyPr wrap="square" rtlCol="0">
            <a:spAutoFit/>
          </a:bodyPr>
          <a:lstStyle>
            <a:defPPr>
              <a:defRPr lang="zh-TW"/>
            </a:defPPr>
            <a:lvl1pPr marL="342900" indent="-342900">
              <a:spcBef>
                <a:spcPct val="20000"/>
              </a:spcBef>
              <a:spcAft>
                <a:spcPts val="500"/>
              </a:spcAft>
              <a:defRPr sz="1600">
                <a:solidFill>
                  <a:srgbClr val="C00000"/>
                </a:solidFill>
                <a:latin typeface="華康中黑體" pitchFamily="49" charset="-120"/>
                <a:ea typeface="華康中黑體" pitchFamily="49" charset="-120"/>
              </a:defRPr>
            </a:lvl1pPr>
          </a:lstStyle>
          <a:p>
            <a:pPr fontAlgn="auto"/>
            <a:r>
              <a:rPr kumimoji="0" lang="zh-TW" altLang="en-US" sz="1500" dirty="0">
                <a:latin typeface="微軟正黑體" pitchFamily="34" charset="-120"/>
                <a:ea typeface="微軟正黑體" pitchFamily="34" charset="-120"/>
              </a:rPr>
              <a:t>未開發的地表面</a:t>
            </a:r>
          </a:p>
        </p:txBody>
      </p:sp>
      <p:grpSp>
        <p:nvGrpSpPr>
          <p:cNvPr id="4" name="群組 12"/>
          <p:cNvGrpSpPr/>
          <p:nvPr/>
        </p:nvGrpSpPr>
        <p:grpSpPr>
          <a:xfrm>
            <a:off x="4150456" y="2421058"/>
            <a:ext cx="2420852" cy="1531701"/>
            <a:chOff x="8890731" y="3620391"/>
            <a:chExt cx="2788253" cy="1843306"/>
          </a:xfrm>
        </p:grpSpPr>
        <p:cxnSp>
          <p:nvCxnSpPr>
            <p:cNvPr id="32" name="Straight Connector 23"/>
            <p:cNvCxnSpPr/>
            <p:nvPr/>
          </p:nvCxnSpPr>
          <p:spPr>
            <a:xfrm flipV="1">
              <a:off x="10988985" y="3933361"/>
              <a:ext cx="0" cy="631659"/>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28"/>
            <p:cNvCxnSpPr/>
            <p:nvPr/>
          </p:nvCxnSpPr>
          <p:spPr>
            <a:xfrm flipH="1">
              <a:off x="10213510" y="3933375"/>
              <a:ext cx="9493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1"/>
            <p:cNvCxnSpPr/>
            <p:nvPr/>
          </p:nvCxnSpPr>
          <p:spPr>
            <a:xfrm flipH="1" flipV="1">
              <a:off x="10323883" y="4541603"/>
              <a:ext cx="1045725" cy="21495"/>
            </a:xfrm>
            <a:prstGeom prst="line">
              <a:avLst/>
            </a:prstGeom>
          </p:spPr>
          <p:style>
            <a:lnRef idx="1">
              <a:schemeClr val="accent1"/>
            </a:lnRef>
            <a:fillRef idx="0">
              <a:schemeClr val="accent1"/>
            </a:fillRef>
            <a:effectRef idx="0">
              <a:schemeClr val="accent1"/>
            </a:effectRef>
            <a:fontRef idx="minor">
              <a:schemeClr val="tx1"/>
            </a:fontRef>
          </p:style>
        </p:cxnSp>
        <p:grpSp>
          <p:nvGrpSpPr>
            <p:cNvPr id="11" name="群組 10"/>
            <p:cNvGrpSpPr/>
            <p:nvPr/>
          </p:nvGrpSpPr>
          <p:grpSpPr>
            <a:xfrm>
              <a:off x="8890731" y="3620391"/>
              <a:ext cx="2788253" cy="1843306"/>
              <a:chOff x="8890731" y="3620391"/>
              <a:chExt cx="2788253" cy="1843306"/>
            </a:xfrm>
          </p:grpSpPr>
          <p:sp>
            <p:nvSpPr>
              <p:cNvPr id="27" name="手繪多邊形 46"/>
              <p:cNvSpPr/>
              <p:nvPr/>
            </p:nvSpPr>
            <p:spPr>
              <a:xfrm>
                <a:off x="9550478" y="3954892"/>
                <a:ext cx="707432" cy="975964"/>
              </a:xfrm>
              <a:custGeom>
                <a:avLst/>
                <a:gdLst>
                  <a:gd name="connsiteX0" fmla="*/ 0 w 964642"/>
                  <a:gd name="connsiteY0" fmla="*/ 291414 h 291414"/>
                  <a:gd name="connsiteX1" fmla="*/ 180870 w 964642"/>
                  <a:gd name="connsiteY1" fmla="*/ 231123 h 291414"/>
                  <a:gd name="connsiteX2" fmla="*/ 497393 w 964642"/>
                  <a:gd name="connsiteY2" fmla="*/ 11 h 291414"/>
                  <a:gd name="connsiteX3" fmla="*/ 763675 w 964642"/>
                  <a:gd name="connsiteY3" fmla="*/ 221075 h 291414"/>
                  <a:gd name="connsiteX4" fmla="*/ 964642 w 964642"/>
                  <a:gd name="connsiteY4" fmla="*/ 266293 h 291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42" h="291414">
                    <a:moveTo>
                      <a:pt x="0" y="291414"/>
                    </a:moveTo>
                    <a:cubicBezTo>
                      <a:pt x="48985" y="285552"/>
                      <a:pt x="97971" y="279690"/>
                      <a:pt x="180870" y="231123"/>
                    </a:cubicBezTo>
                    <a:cubicBezTo>
                      <a:pt x="263769" y="182556"/>
                      <a:pt x="400259" y="1686"/>
                      <a:pt x="497393" y="11"/>
                    </a:cubicBezTo>
                    <a:cubicBezTo>
                      <a:pt x="594527" y="-1664"/>
                      <a:pt x="685800" y="176695"/>
                      <a:pt x="763675" y="221075"/>
                    </a:cubicBezTo>
                    <a:cubicBezTo>
                      <a:pt x="841550" y="265455"/>
                      <a:pt x="903096" y="265874"/>
                      <a:pt x="964642" y="266293"/>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350">
                  <a:solidFill>
                    <a:prstClr val="white"/>
                  </a:solidFill>
                </a:endParaRPr>
              </a:p>
            </p:txBody>
          </p:sp>
          <p:grpSp>
            <p:nvGrpSpPr>
              <p:cNvPr id="12" name="群組 3"/>
              <p:cNvGrpSpPr/>
              <p:nvPr/>
            </p:nvGrpSpPr>
            <p:grpSpPr>
              <a:xfrm>
                <a:off x="8890731" y="3620391"/>
                <a:ext cx="2788253" cy="1843306"/>
                <a:chOff x="8890731" y="3620391"/>
                <a:chExt cx="2788253" cy="1843306"/>
              </a:xfrm>
            </p:grpSpPr>
            <p:grpSp>
              <p:nvGrpSpPr>
                <p:cNvPr id="13" name="群組 47"/>
                <p:cNvGrpSpPr/>
                <p:nvPr/>
              </p:nvGrpSpPr>
              <p:grpSpPr>
                <a:xfrm>
                  <a:off x="8890731" y="3812821"/>
                  <a:ext cx="2788253" cy="1650876"/>
                  <a:chOff x="705926" y="2913596"/>
                  <a:chExt cx="1548000" cy="1312118"/>
                </a:xfrm>
              </p:grpSpPr>
              <p:cxnSp>
                <p:nvCxnSpPr>
                  <p:cNvPr id="39" name="直線單箭頭接點 17"/>
                  <p:cNvCxnSpPr/>
                  <p:nvPr/>
                </p:nvCxnSpPr>
                <p:spPr>
                  <a:xfrm flipV="1">
                    <a:off x="866031" y="2996952"/>
                    <a:ext cx="1158" cy="102869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18"/>
                  <p:cNvCxnSpPr/>
                  <p:nvPr/>
                </p:nvCxnSpPr>
                <p:spPr>
                  <a:xfrm>
                    <a:off x="705926" y="3953280"/>
                    <a:ext cx="1548000" cy="243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文字方塊 22"/>
                  <p:cNvSpPr txBox="1"/>
                  <p:nvPr/>
                </p:nvSpPr>
                <p:spPr>
                  <a:xfrm>
                    <a:off x="736835" y="2913596"/>
                    <a:ext cx="192911" cy="287026"/>
                  </a:xfrm>
                  <a:prstGeom prst="rect">
                    <a:avLst/>
                  </a:prstGeom>
                  <a:noFill/>
                </p:spPr>
                <p:txBody>
                  <a:bodyPr wrap="none" rtlCol="0">
                    <a:spAutoFit/>
                  </a:bodyPr>
                  <a:lstStyle/>
                  <a:p>
                    <a:pPr fontAlgn="auto">
                      <a:spcBef>
                        <a:spcPts val="0"/>
                      </a:spcBef>
                      <a:spcAft>
                        <a:spcPts val="0"/>
                      </a:spcAft>
                    </a:pPr>
                    <a:r>
                      <a:rPr kumimoji="0" lang="en-US" altLang="zh-TW" sz="1350" dirty="0">
                        <a:solidFill>
                          <a:prstClr val="black"/>
                        </a:solidFill>
                        <a:latin typeface="Calibri"/>
                      </a:rPr>
                      <a:t>Q</a:t>
                    </a:r>
                    <a:endParaRPr kumimoji="0" lang="zh-TW" altLang="en-US" sz="1350" dirty="0">
                      <a:solidFill>
                        <a:prstClr val="black"/>
                      </a:solidFill>
                      <a:latin typeface="Calibri"/>
                    </a:endParaRPr>
                  </a:p>
                </p:txBody>
              </p:sp>
              <p:sp>
                <p:nvSpPr>
                  <p:cNvPr id="42" name="文字方塊 23"/>
                  <p:cNvSpPr txBox="1"/>
                  <p:nvPr/>
                </p:nvSpPr>
                <p:spPr>
                  <a:xfrm>
                    <a:off x="1978584" y="3938688"/>
                    <a:ext cx="172411" cy="287026"/>
                  </a:xfrm>
                  <a:prstGeom prst="rect">
                    <a:avLst/>
                  </a:prstGeom>
                  <a:noFill/>
                </p:spPr>
                <p:txBody>
                  <a:bodyPr wrap="none" rtlCol="0">
                    <a:spAutoFit/>
                  </a:bodyPr>
                  <a:lstStyle/>
                  <a:p>
                    <a:pPr fontAlgn="auto">
                      <a:spcBef>
                        <a:spcPts val="0"/>
                      </a:spcBef>
                      <a:spcAft>
                        <a:spcPts val="0"/>
                      </a:spcAft>
                    </a:pPr>
                    <a:r>
                      <a:rPr kumimoji="0" lang="en-US" altLang="zh-TW" sz="1350" dirty="0">
                        <a:solidFill>
                          <a:prstClr val="black"/>
                        </a:solidFill>
                        <a:latin typeface="Calibri"/>
                      </a:rPr>
                      <a:t>T</a:t>
                    </a:r>
                    <a:endParaRPr kumimoji="0" lang="zh-TW" altLang="en-US" sz="1350" dirty="0">
                      <a:solidFill>
                        <a:prstClr val="black"/>
                      </a:solidFill>
                      <a:latin typeface="Calibri"/>
                    </a:endParaRPr>
                  </a:p>
                </p:txBody>
              </p:sp>
              <p:sp>
                <p:nvSpPr>
                  <p:cNvPr id="43" name="手繪多邊形 46"/>
                  <p:cNvSpPr/>
                  <p:nvPr/>
                </p:nvSpPr>
                <p:spPr>
                  <a:xfrm>
                    <a:off x="1013943" y="3501372"/>
                    <a:ext cx="964642" cy="335038"/>
                  </a:xfrm>
                  <a:custGeom>
                    <a:avLst/>
                    <a:gdLst>
                      <a:gd name="connsiteX0" fmla="*/ 0 w 964642"/>
                      <a:gd name="connsiteY0" fmla="*/ 291414 h 291414"/>
                      <a:gd name="connsiteX1" fmla="*/ 180870 w 964642"/>
                      <a:gd name="connsiteY1" fmla="*/ 231123 h 291414"/>
                      <a:gd name="connsiteX2" fmla="*/ 497393 w 964642"/>
                      <a:gd name="connsiteY2" fmla="*/ 11 h 291414"/>
                      <a:gd name="connsiteX3" fmla="*/ 763675 w 964642"/>
                      <a:gd name="connsiteY3" fmla="*/ 221075 h 291414"/>
                      <a:gd name="connsiteX4" fmla="*/ 964642 w 964642"/>
                      <a:gd name="connsiteY4" fmla="*/ 266293 h 291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42" h="291414">
                        <a:moveTo>
                          <a:pt x="0" y="291414"/>
                        </a:moveTo>
                        <a:cubicBezTo>
                          <a:pt x="48985" y="285552"/>
                          <a:pt x="97971" y="279690"/>
                          <a:pt x="180870" y="231123"/>
                        </a:cubicBezTo>
                        <a:cubicBezTo>
                          <a:pt x="263769" y="182556"/>
                          <a:pt x="400259" y="1686"/>
                          <a:pt x="497393" y="11"/>
                        </a:cubicBezTo>
                        <a:cubicBezTo>
                          <a:pt x="594527" y="-1664"/>
                          <a:pt x="685800" y="176695"/>
                          <a:pt x="763675" y="221075"/>
                        </a:cubicBezTo>
                        <a:cubicBezTo>
                          <a:pt x="841550" y="265455"/>
                          <a:pt x="903096" y="265874"/>
                          <a:pt x="964642" y="266293"/>
                        </a:cubicBezTo>
                      </a:path>
                    </a:pathLst>
                  </a:custGeom>
                  <a:no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350">
                      <a:solidFill>
                        <a:prstClr val="white"/>
                      </a:solidFill>
                    </a:endParaRPr>
                  </a:p>
                </p:txBody>
              </p:sp>
            </p:grpSp>
            <p:sp>
              <p:nvSpPr>
                <p:cNvPr id="28" name="Freeform 4"/>
                <p:cNvSpPr/>
                <p:nvPr/>
              </p:nvSpPr>
              <p:spPr>
                <a:xfrm>
                  <a:off x="9703047" y="4072779"/>
                  <a:ext cx="327146" cy="740114"/>
                </a:xfrm>
                <a:custGeom>
                  <a:avLst/>
                  <a:gdLst>
                    <a:gd name="connsiteX0" fmla="*/ 0 w 817581"/>
                    <a:gd name="connsiteY0" fmla="*/ 946673 h 946673"/>
                    <a:gd name="connsiteX1" fmla="*/ 139849 w 817581"/>
                    <a:gd name="connsiteY1" fmla="*/ 796066 h 946673"/>
                    <a:gd name="connsiteX2" fmla="*/ 451821 w 817581"/>
                    <a:gd name="connsiteY2" fmla="*/ 43031 h 946673"/>
                    <a:gd name="connsiteX3" fmla="*/ 527124 w 817581"/>
                    <a:gd name="connsiteY3" fmla="*/ 0 h 946673"/>
                    <a:gd name="connsiteX4" fmla="*/ 602428 w 817581"/>
                    <a:gd name="connsiteY4" fmla="*/ 0 h 946673"/>
                    <a:gd name="connsiteX5" fmla="*/ 817581 w 817581"/>
                    <a:gd name="connsiteY5" fmla="*/ 623944 h 946673"/>
                    <a:gd name="connsiteX6" fmla="*/ 462578 w 817581"/>
                    <a:gd name="connsiteY6" fmla="*/ 849854 h 946673"/>
                    <a:gd name="connsiteX7" fmla="*/ 0 w 817581"/>
                    <a:gd name="connsiteY7" fmla="*/ 946673 h 946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7581" h="946673">
                      <a:moveTo>
                        <a:pt x="0" y="946673"/>
                      </a:moveTo>
                      <a:lnTo>
                        <a:pt x="139849" y="796066"/>
                      </a:lnTo>
                      <a:lnTo>
                        <a:pt x="451821" y="43031"/>
                      </a:lnTo>
                      <a:lnTo>
                        <a:pt x="527124" y="0"/>
                      </a:lnTo>
                      <a:lnTo>
                        <a:pt x="602428" y="0"/>
                      </a:lnTo>
                      <a:lnTo>
                        <a:pt x="817581" y="623944"/>
                      </a:lnTo>
                      <a:lnTo>
                        <a:pt x="462578" y="849854"/>
                      </a:lnTo>
                      <a:lnTo>
                        <a:pt x="0" y="946673"/>
                      </a:lnTo>
                      <a:close/>
                    </a:path>
                  </a:pathLst>
                </a:custGeom>
                <a:pattFill prst="ltDnDiag">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en-US">
                    <a:solidFill>
                      <a:prstClr val="white"/>
                    </a:solidFill>
                  </a:endParaRPr>
                </a:p>
              </p:txBody>
            </p:sp>
            <p:sp>
              <p:nvSpPr>
                <p:cNvPr id="29" name="矩形 3"/>
                <p:cNvSpPr/>
                <p:nvPr/>
              </p:nvSpPr>
              <p:spPr>
                <a:xfrm>
                  <a:off x="9719594" y="4368965"/>
                  <a:ext cx="611981" cy="359664"/>
                </a:xfrm>
                <a:prstGeom prst="rect">
                  <a:avLst/>
                </a:prstGeom>
              </p:spPr>
              <p:txBody>
                <a:bodyPr wrap="square">
                  <a:spAutoFit/>
                </a:bodyPr>
                <a:lstStyle/>
                <a:p>
                  <a:pPr fontAlgn="auto">
                    <a:spcBef>
                      <a:spcPts val="0"/>
                    </a:spcBef>
                    <a:spcAft>
                      <a:spcPts val="0"/>
                    </a:spcAft>
                  </a:pPr>
                  <a:r>
                    <a:rPr kumimoji="0" lang="en-US" altLang="zh-TW" sz="1342" dirty="0">
                      <a:solidFill>
                        <a:prstClr val="black"/>
                      </a:solidFill>
                      <a:latin typeface="微軟正黑體" pitchFamily="34" charset="-120"/>
                      <a:ea typeface="微軟正黑體" pitchFamily="34" charset="-120"/>
                    </a:rPr>
                    <a:t>A1 </a:t>
                  </a:r>
                  <a:endParaRPr kumimoji="0" lang="zh-TW" altLang="en-US" sz="1342" dirty="0">
                    <a:solidFill>
                      <a:prstClr val="black"/>
                    </a:solidFill>
                    <a:latin typeface="微軟正黑體" pitchFamily="34" charset="-120"/>
                    <a:ea typeface="微軟正黑體" pitchFamily="34" charset="-120"/>
                  </a:endParaRPr>
                </a:p>
              </p:txBody>
            </p:sp>
            <p:sp>
              <p:nvSpPr>
                <p:cNvPr id="36" name="矩形 3"/>
                <p:cNvSpPr/>
                <p:nvPr/>
              </p:nvSpPr>
              <p:spPr>
                <a:xfrm>
                  <a:off x="10545645" y="4008230"/>
                  <a:ext cx="1133339" cy="297392"/>
                </a:xfrm>
                <a:prstGeom prst="rect">
                  <a:avLst/>
                </a:prstGeom>
                <a:solidFill>
                  <a:schemeClr val="bg1"/>
                </a:solidFill>
              </p:spPr>
              <p:txBody>
                <a:bodyPr wrap="square">
                  <a:spAutoFit/>
                </a:bodyPr>
                <a:lstStyle/>
                <a:p>
                  <a:pPr algn="ctr" fontAlgn="auto">
                    <a:spcBef>
                      <a:spcPts val="0"/>
                    </a:spcBef>
                    <a:spcAft>
                      <a:spcPts val="0"/>
                    </a:spcAft>
                  </a:pPr>
                  <a:r>
                    <a:rPr kumimoji="0" lang="zh-TW" altLang="en-US" sz="1006" dirty="0">
                      <a:solidFill>
                        <a:prstClr val="black"/>
                      </a:solidFill>
                      <a:latin typeface="微軟正黑體" pitchFamily="34" charset="-120"/>
                      <a:ea typeface="微軟正黑體" pitchFamily="34" charset="-120"/>
                    </a:rPr>
                    <a:t>洪峰增加量</a:t>
                  </a:r>
                  <a:endParaRPr kumimoji="0" lang="en-US" altLang="zh-TW" sz="1006" dirty="0">
                    <a:solidFill>
                      <a:prstClr val="black"/>
                    </a:solidFill>
                    <a:latin typeface="微軟正黑體" pitchFamily="34" charset="-120"/>
                    <a:ea typeface="微軟正黑體" pitchFamily="34" charset="-120"/>
                  </a:endParaRPr>
                </a:p>
              </p:txBody>
            </p:sp>
            <p:sp>
              <p:nvSpPr>
                <p:cNvPr id="37" name="矩形 3"/>
                <p:cNvSpPr/>
                <p:nvPr/>
              </p:nvSpPr>
              <p:spPr>
                <a:xfrm>
                  <a:off x="9289127" y="3620391"/>
                  <a:ext cx="1087507" cy="297392"/>
                </a:xfrm>
                <a:prstGeom prst="rect">
                  <a:avLst/>
                </a:prstGeom>
                <a:solidFill>
                  <a:schemeClr val="bg1"/>
                </a:solidFill>
              </p:spPr>
              <p:txBody>
                <a:bodyPr wrap="square">
                  <a:spAutoFit/>
                </a:bodyPr>
                <a:lstStyle/>
                <a:p>
                  <a:pPr algn="ctr" fontAlgn="auto">
                    <a:spcBef>
                      <a:spcPts val="0"/>
                    </a:spcBef>
                    <a:spcAft>
                      <a:spcPts val="0"/>
                    </a:spcAft>
                  </a:pPr>
                  <a:r>
                    <a:rPr kumimoji="0" lang="zh-TW" altLang="en-US" sz="1006" dirty="0">
                      <a:solidFill>
                        <a:srgbClr val="C00000"/>
                      </a:solidFill>
                      <a:latin typeface="微軟正黑體" pitchFamily="34" charset="-120"/>
                      <a:ea typeface="微軟正黑體" pitchFamily="34" charset="-120"/>
                    </a:rPr>
                    <a:t>開發後歷線</a:t>
                  </a:r>
                </a:p>
              </p:txBody>
            </p:sp>
            <p:sp>
              <p:nvSpPr>
                <p:cNvPr id="38" name="矩形 3"/>
                <p:cNvSpPr/>
                <p:nvPr/>
              </p:nvSpPr>
              <p:spPr>
                <a:xfrm>
                  <a:off x="10725477" y="4634017"/>
                  <a:ext cx="953507" cy="297392"/>
                </a:xfrm>
                <a:prstGeom prst="rect">
                  <a:avLst/>
                </a:prstGeom>
                <a:noFill/>
              </p:spPr>
              <p:txBody>
                <a:bodyPr wrap="square">
                  <a:spAutoFit/>
                </a:bodyPr>
                <a:lstStyle/>
                <a:p>
                  <a:pPr algn="ctr" fontAlgn="auto">
                    <a:spcBef>
                      <a:spcPts val="0"/>
                    </a:spcBef>
                    <a:spcAft>
                      <a:spcPts val="0"/>
                    </a:spcAft>
                  </a:pPr>
                  <a:r>
                    <a:rPr kumimoji="0" lang="zh-TW" altLang="en-US" sz="1006" dirty="0">
                      <a:solidFill>
                        <a:srgbClr val="9BBB59">
                          <a:lumMod val="50000"/>
                        </a:srgbClr>
                      </a:solidFill>
                      <a:latin typeface="微軟正黑體" pitchFamily="34" charset="-120"/>
                      <a:ea typeface="微軟正黑體" pitchFamily="34" charset="-120"/>
                    </a:rPr>
                    <a:t>原狀態歷線</a:t>
                  </a:r>
                </a:p>
              </p:txBody>
            </p:sp>
          </p:grpSp>
        </p:grpSp>
      </p:grpSp>
      <p:sp>
        <p:nvSpPr>
          <p:cNvPr id="45" name="Rectangle 3"/>
          <p:cNvSpPr>
            <a:spLocks noChangeArrowheads="1"/>
          </p:cNvSpPr>
          <p:nvPr/>
        </p:nvSpPr>
        <p:spPr bwMode="auto">
          <a:xfrm>
            <a:off x="0" y="260648"/>
            <a:ext cx="9144000"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r>
              <a:rPr lang="zh-TW" altLang="en-US" sz="4000" b="1" dirty="0" smtClean="0">
                <a:solidFill>
                  <a:srgbClr val="002060"/>
                </a:solidFill>
                <a:latin typeface="微軟正黑體" pitchFamily="34" charset="-120"/>
                <a:ea typeface="微軟正黑體" pitchFamily="34" charset="-120"/>
                <a:cs typeface="Calibri" pitchFamily="34" charset="0"/>
              </a:rPr>
              <a:t>低衝擊開發 </a:t>
            </a:r>
            <a:r>
              <a:rPr lang="en-US" altLang="zh-TW" sz="3200" b="1" dirty="0" smtClean="0">
                <a:solidFill>
                  <a:srgbClr val="002060"/>
                </a:solidFill>
                <a:latin typeface="微軟正黑體" pitchFamily="34" charset="-120"/>
                <a:ea typeface="微軟正黑體" pitchFamily="34" charset="-120"/>
                <a:cs typeface="Calibri" pitchFamily="34" charset="0"/>
              </a:rPr>
              <a:t>Low Impact Development</a:t>
            </a:r>
          </a:p>
        </p:txBody>
      </p:sp>
    </p:spTree>
    <p:extLst>
      <p:ext uri="{BB962C8B-B14F-4D97-AF65-F5344CB8AC3E}">
        <p14:creationId xmlns:p14="http://schemas.microsoft.com/office/powerpoint/2010/main" val="127169716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5925278"/>
            <a:ext cx="9144000" cy="9327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147" name="Picture 3" descr="D:\論文\文字表格\論文作圖\LID_design - 複製.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798"/>
          <a:stretch/>
        </p:blipFill>
        <p:spPr bwMode="auto">
          <a:xfrm>
            <a:off x="-29764" y="740702"/>
            <a:ext cx="9144000" cy="5605865"/>
          </a:xfrm>
          <a:prstGeom prst="rect">
            <a:avLst/>
          </a:prstGeom>
          <a:noFill/>
          <a:extLst>
            <a:ext uri="{909E8E84-426E-40DD-AFC4-6F175D3DCCD1}">
              <a14:hiddenFill xmlns:a14="http://schemas.microsoft.com/office/drawing/2010/main">
                <a:solidFill>
                  <a:srgbClr val="FFFFFF"/>
                </a:solidFill>
              </a14:hiddenFill>
            </a:ext>
          </a:extLst>
        </p:spPr>
      </p:pic>
      <p:sp>
        <p:nvSpPr>
          <p:cNvPr id="6" name="向左箭號 5"/>
          <p:cNvSpPr/>
          <p:nvPr/>
        </p:nvSpPr>
        <p:spPr>
          <a:xfrm rot="20596999">
            <a:off x="4829088" y="5128623"/>
            <a:ext cx="759297" cy="386652"/>
          </a:xfrm>
          <a:prstGeom prst="leftArrow">
            <a:avLst>
              <a:gd name="adj1" fmla="val 50000"/>
              <a:gd name="adj2" fmla="val 76455"/>
            </a:avLst>
          </a:prstGeom>
          <a:solidFill>
            <a:srgbClr val="FF00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向左箭號 6"/>
          <p:cNvSpPr/>
          <p:nvPr/>
        </p:nvSpPr>
        <p:spPr>
          <a:xfrm>
            <a:off x="6771481" y="4773151"/>
            <a:ext cx="595993" cy="345876"/>
          </a:xfrm>
          <a:prstGeom prst="leftArrow">
            <a:avLst>
              <a:gd name="adj1" fmla="val 50000"/>
              <a:gd name="adj2" fmla="val 76455"/>
            </a:avLst>
          </a:prstGeom>
          <a:solidFill>
            <a:srgbClr val="FF00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向左箭號 7"/>
          <p:cNvSpPr/>
          <p:nvPr/>
        </p:nvSpPr>
        <p:spPr>
          <a:xfrm rot="11677385">
            <a:off x="2178739" y="5128032"/>
            <a:ext cx="711509" cy="395875"/>
          </a:xfrm>
          <a:prstGeom prst="leftArrow">
            <a:avLst>
              <a:gd name="adj1" fmla="val 50000"/>
              <a:gd name="adj2" fmla="val 76455"/>
            </a:avLst>
          </a:prstGeom>
          <a:solidFill>
            <a:srgbClr val="FF00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p:cNvSpPr txBox="1"/>
          <p:nvPr/>
        </p:nvSpPr>
        <p:spPr>
          <a:xfrm>
            <a:off x="8119442" y="4005066"/>
            <a:ext cx="864096" cy="276999"/>
          </a:xfrm>
          <a:prstGeom prst="rect">
            <a:avLst/>
          </a:prstGeom>
          <a:solidFill>
            <a:srgbClr val="FFFF00"/>
          </a:solidFill>
        </p:spPr>
        <p:txBody>
          <a:bodyPr wrap="square" rtlCol="0">
            <a:spAutoFit/>
          </a:bodyPr>
          <a:lstStyle/>
          <a:p>
            <a:pPr algn="ctr"/>
            <a:r>
              <a:rPr lang="zh-TW" altLang="en-US" sz="1200" b="1" dirty="0" smtClean="0">
                <a:latin typeface="標楷體" panose="03000509000000000000" pitchFamily="65" charset="-120"/>
                <a:ea typeface="標楷體" panose="03000509000000000000" pitchFamily="65" charset="-120"/>
              </a:rPr>
              <a:t>透水鋪面</a:t>
            </a:r>
            <a:endParaRPr lang="zh-TW" altLang="en-US" sz="1200" b="1" dirty="0">
              <a:latin typeface="標楷體" panose="03000509000000000000" pitchFamily="65" charset="-120"/>
              <a:ea typeface="標楷體" panose="03000509000000000000" pitchFamily="65" charset="-120"/>
            </a:endParaRPr>
          </a:p>
        </p:txBody>
      </p:sp>
      <p:sp>
        <p:nvSpPr>
          <p:cNvPr id="16" name="文字方塊 15"/>
          <p:cNvSpPr txBox="1"/>
          <p:nvPr/>
        </p:nvSpPr>
        <p:spPr>
          <a:xfrm>
            <a:off x="3527920" y="2839194"/>
            <a:ext cx="691298" cy="461665"/>
          </a:xfrm>
          <a:prstGeom prst="rect">
            <a:avLst/>
          </a:prstGeom>
          <a:solidFill>
            <a:srgbClr val="FFFF00"/>
          </a:solidFill>
        </p:spPr>
        <p:txBody>
          <a:bodyPr wrap="square" rtlCol="0">
            <a:spAutoFit/>
          </a:bodyPr>
          <a:lstStyle/>
          <a:p>
            <a:pPr algn="ctr"/>
            <a:r>
              <a:rPr lang="zh-TW" altLang="en-US" sz="1200" b="1" dirty="0" smtClean="0">
                <a:latin typeface="標楷體" panose="03000509000000000000" pitchFamily="65" charset="-120"/>
                <a:ea typeface="標楷體" panose="03000509000000000000" pitchFamily="65" charset="-120"/>
              </a:rPr>
              <a:t>生態蓄</a:t>
            </a:r>
            <a:endParaRPr lang="en-US" altLang="zh-TW" sz="1200" b="1" dirty="0" smtClean="0">
              <a:latin typeface="標楷體" panose="03000509000000000000" pitchFamily="65" charset="-120"/>
              <a:ea typeface="標楷體" panose="03000509000000000000" pitchFamily="65" charset="-120"/>
            </a:endParaRPr>
          </a:p>
          <a:p>
            <a:pPr algn="ctr"/>
            <a:r>
              <a:rPr lang="zh-TW" altLang="en-US" sz="1200" b="1" dirty="0" smtClean="0">
                <a:latin typeface="標楷體" panose="03000509000000000000" pitchFamily="65" charset="-120"/>
                <a:ea typeface="標楷體" panose="03000509000000000000" pitchFamily="65" charset="-120"/>
              </a:rPr>
              <a:t>流網格</a:t>
            </a:r>
            <a:endParaRPr lang="zh-TW" altLang="en-US" sz="1200" b="1" dirty="0">
              <a:latin typeface="標楷體" panose="03000509000000000000" pitchFamily="65" charset="-120"/>
              <a:ea typeface="標楷體" panose="03000509000000000000" pitchFamily="65" charset="-120"/>
            </a:endParaRPr>
          </a:p>
        </p:txBody>
      </p:sp>
      <p:grpSp>
        <p:nvGrpSpPr>
          <p:cNvPr id="3" name="群組 2"/>
          <p:cNvGrpSpPr/>
          <p:nvPr/>
        </p:nvGrpSpPr>
        <p:grpSpPr>
          <a:xfrm>
            <a:off x="1331641" y="4101076"/>
            <a:ext cx="6696745" cy="1659349"/>
            <a:chOff x="1331640" y="3435846"/>
            <a:chExt cx="6696745" cy="1244512"/>
          </a:xfrm>
        </p:grpSpPr>
        <p:sp>
          <p:nvSpPr>
            <p:cNvPr id="11" name="向左箭號 10"/>
            <p:cNvSpPr/>
            <p:nvPr/>
          </p:nvSpPr>
          <p:spPr>
            <a:xfrm rot="16200000">
              <a:off x="5986801" y="4222945"/>
              <a:ext cx="626792" cy="288033"/>
            </a:xfrm>
            <a:prstGeom prst="leftArrow">
              <a:avLst>
                <a:gd name="adj1" fmla="val 50000"/>
                <a:gd name="adj2" fmla="val 76455"/>
              </a:avLst>
            </a:prstGeom>
            <a:solidFill>
              <a:srgbClr val="FF00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向左箭號 12"/>
            <p:cNvSpPr/>
            <p:nvPr/>
          </p:nvSpPr>
          <p:spPr>
            <a:xfrm rot="16200000">
              <a:off x="1179839" y="3587647"/>
              <a:ext cx="617720" cy="314117"/>
            </a:xfrm>
            <a:prstGeom prst="leftArrow">
              <a:avLst>
                <a:gd name="adj1" fmla="val 50000"/>
                <a:gd name="adj2" fmla="val 53307"/>
              </a:avLst>
            </a:prstGeom>
            <a:solidFill>
              <a:srgbClr val="FF00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向左箭號 16"/>
            <p:cNvSpPr/>
            <p:nvPr/>
          </p:nvSpPr>
          <p:spPr>
            <a:xfrm rot="16200000">
              <a:off x="7580792" y="3702836"/>
              <a:ext cx="616684" cy="278503"/>
            </a:xfrm>
            <a:prstGeom prst="leftArrow">
              <a:avLst>
                <a:gd name="adj1" fmla="val 50000"/>
                <a:gd name="adj2" fmla="val 76455"/>
              </a:avLst>
            </a:prstGeom>
            <a:solidFill>
              <a:srgbClr val="FF00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2" name="文字方塊 11"/>
          <p:cNvSpPr txBox="1"/>
          <p:nvPr/>
        </p:nvSpPr>
        <p:spPr>
          <a:xfrm>
            <a:off x="1742939" y="4403819"/>
            <a:ext cx="864096" cy="276999"/>
          </a:xfrm>
          <a:prstGeom prst="rect">
            <a:avLst/>
          </a:prstGeom>
          <a:solidFill>
            <a:srgbClr val="FFFF00"/>
          </a:solidFill>
        </p:spPr>
        <p:txBody>
          <a:bodyPr wrap="square" rtlCol="0">
            <a:spAutoFit/>
          </a:bodyPr>
          <a:lstStyle/>
          <a:p>
            <a:pPr algn="ctr"/>
            <a:r>
              <a:rPr lang="zh-TW" altLang="en-US" sz="1200" b="1" dirty="0" smtClean="0">
                <a:latin typeface="標楷體" panose="03000509000000000000" pitchFamily="65" charset="-120"/>
                <a:ea typeface="標楷體" panose="03000509000000000000" pitchFamily="65" charset="-120"/>
              </a:rPr>
              <a:t>雨水貯留</a:t>
            </a:r>
            <a:endParaRPr lang="zh-TW" altLang="en-US" sz="1200" b="1" dirty="0">
              <a:latin typeface="標楷體" panose="03000509000000000000" pitchFamily="65" charset="-120"/>
              <a:ea typeface="標楷體" panose="03000509000000000000" pitchFamily="65" charset="-120"/>
            </a:endParaRPr>
          </a:p>
        </p:txBody>
      </p:sp>
      <p:sp>
        <p:nvSpPr>
          <p:cNvPr id="14" name="文字方塊 13"/>
          <p:cNvSpPr txBox="1"/>
          <p:nvPr/>
        </p:nvSpPr>
        <p:spPr>
          <a:xfrm>
            <a:off x="5410459" y="4243838"/>
            <a:ext cx="882098" cy="276999"/>
          </a:xfrm>
          <a:prstGeom prst="rect">
            <a:avLst/>
          </a:prstGeom>
          <a:solidFill>
            <a:srgbClr val="FFFF00"/>
          </a:solidFill>
        </p:spPr>
        <p:txBody>
          <a:bodyPr wrap="square" rtlCol="0">
            <a:spAutoFit/>
          </a:bodyPr>
          <a:lstStyle/>
          <a:p>
            <a:pPr algn="ctr"/>
            <a:r>
              <a:rPr lang="zh-TW" altLang="en-US" sz="1200" b="1" dirty="0">
                <a:latin typeface="標楷體" panose="03000509000000000000" pitchFamily="65" charset="-120"/>
                <a:ea typeface="標楷體" panose="03000509000000000000" pitchFamily="65" charset="-120"/>
              </a:rPr>
              <a:t>植</a:t>
            </a:r>
            <a:r>
              <a:rPr lang="zh-TW" altLang="en-US" sz="1200" b="1" dirty="0" smtClean="0">
                <a:latin typeface="標楷體" panose="03000509000000000000" pitchFamily="65" charset="-120"/>
                <a:ea typeface="標楷體" panose="03000509000000000000" pitchFamily="65" charset="-120"/>
              </a:rPr>
              <a:t>生草溝</a:t>
            </a:r>
            <a:endParaRPr lang="zh-TW" altLang="en-US" sz="1200" b="1" dirty="0">
              <a:latin typeface="標楷體" panose="03000509000000000000" pitchFamily="65" charset="-120"/>
              <a:ea typeface="標楷體" panose="03000509000000000000" pitchFamily="65" charset="-120"/>
            </a:endParaRPr>
          </a:p>
        </p:txBody>
      </p:sp>
      <p:sp>
        <p:nvSpPr>
          <p:cNvPr id="19" name="向左箭號 18"/>
          <p:cNvSpPr/>
          <p:nvPr/>
        </p:nvSpPr>
        <p:spPr>
          <a:xfrm rot="16200000">
            <a:off x="3491252" y="4099520"/>
            <a:ext cx="823627" cy="314117"/>
          </a:xfrm>
          <a:prstGeom prst="leftArrow">
            <a:avLst>
              <a:gd name="adj1" fmla="val 50000"/>
              <a:gd name="adj2" fmla="val 53307"/>
            </a:avLst>
          </a:prstGeom>
          <a:solidFill>
            <a:srgbClr val="FF00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00020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par>
                          <p:cTn id="13" fill="hold">
                            <p:stCondLst>
                              <p:cond delay="0"/>
                            </p:stCondLst>
                            <p:childTnLst>
                              <p:par>
                                <p:cTn id="14" presetID="47" presetClass="entr" presetSubtype="0" fill="hold" nodeType="afterEffect">
                                  <p:stCondLst>
                                    <p:cond delay="60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60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par>
                          <p:cTn id="24" fill="hold">
                            <p:stCondLst>
                              <p:cond delay="1600"/>
                            </p:stCondLst>
                            <p:childTnLst>
                              <p:par>
                                <p:cTn id="25" presetID="5" presetClass="entr" presetSubtype="1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heckerboard(across)">
                                      <p:cBhvr>
                                        <p:cTn id="27" dur="500"/>
                                        <p:tgtEl>
                                          <p:spTgt spid="8"/>
                                        </p:tgtEl>
                                      </p:cBhvr>
                                    </p:animEffect>
                                  </p:childTnLst>
                                </p:cTn>
                              </p:par>
                              <p:par>
                                <p:cTn id="28" presetID="18" presetClass="entr" presetSubtype="12"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strips(downLeft)">
                                      <p:cBhvr>
                                        <p:cTn id="30" dur="500"/>
                                        <p:tgtEl>
                                          <p:spTgt spid="6"/>
                                        </p:tgtEl>
                                      </p:cBhvr>
                                    </p:animEffect>
                                  </p:childTnLst>
                                </p:cTn>
                              </p:par>
                              <p:par>
                                <p:cTn id="31" presetID="18" presetClass="entr" presetSubtype="12"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strips(downLeft)">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2" grpId="0" animBg="1"/>
      <p:bldP spid="16" grpId="0" animBg="1"/>
      <p:bldP spid="12" grpId="0" animBg="1"/>
      <p:bldP spid="14" grpId="0" animBg="1"/>
      <p:bldP spid="1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3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2076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9" name="Text Box 3"/>
          <p:cNvSpPr>
            <a:spLocks noChangeArrowheads="1"/>
          </p:cNvSpPr>
          <p:nvPr/>
        </p:nvSpPr>
        <p:spPr bwMode="white">
          <a:xfrm>
            <a:off x="827584" y="2996952"/>
            <a:ext cx="6858000" cy="75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en-US" altLang="zh-TW" sz="3200" dirty="0">
                <a:solidFill>
                  <a:srgbClr val="FFFFFF"/>
                </a:solidFill>
              </a:rPr>
              <a:t>  </a:t>
            </a:r>
            <a:r>
              <a:rPr lang="zh-TW" altLang="en-US" sz="3200" dirty="0">
                <a:solidFill>
                  <a:srgbClr val="FFFFFF"/>
                </a:solidFill>
              </a:rPr>
              <a:t>全球化挑戰</a:t>
            </a:r>
            <a:r>
              <a:rPr lang="en-US" altLang="zh-TW" sz="3200" dirty="0">
                <a:solidFill>
                  <a:srgbClr val="FFFFFF"/>
                </a:solidFill>
              </a:rPr>
              <a:t>?</a:t>
            </a:r>
            <a:r>
              <a:rPr lang="zh-TW" altLang="en-US" sz="3200" dirty="0">
                <a:solidFill>
                  <a:srgbClr val="FFFFFF"/>
                </a:solidFill>
              </a:rPr>
              <a:t>亞洲佈局</a:t>
            </a:r>
            <a:r>
              <a:rPr lang="en-US" altLang="zh-TW" sz="3200" dirty="0">
                <a:solidFill>
                  <a:srgbClr val="FFFFFF"/>
                </a:solidFill>
              </a:rPr>
              <a:t>?</a:t>
            </a:r>
            <a:r>
              <a:rPr lang="zh-TW" altLang="en-US" sz="3200" dirty="0">
                <a:solidFill>
                  <a:srgbClr val="FFFFFF"/>
                </a:solidFill>
              </a:rPr>
              <a:t>兩岸競合</a:t>
            </a:r>
            <a:r>
              <a:rPr lang="en-US" altLang="zh-TW" sz="3200" dirty="0">
                <a:solidFill>
                  <a:srgbClr val="FFFFFF"/>
                </a:solidFill>
              </a:rPr>
              <a:t>?</a:t>
            </a:r>
            <a:endParaRPr lang="en-US" altLang="zh-TW" dirty="0">
              <a:solidFill>
                <a:srgbClr val="FFFFFF"/>
              </a:solidFill>
            </a:endParaRPr>
          </a:p>
        </p:txBody>
      </p:sp>
      <p:sp>
        <p:nvSpPr>
          <p:cNvPr id="4100" name="Text Box 4"/>
          <p:cNvSpPr txBox="1">
            <a:spLocks noChangeArrowheads="1"/>
          </p:cNvSpPr>
          <p:nvPr/>
        </p:nvSpPr>
        <p:spPr bwMode="auto">
          <a:xfrm>
            <a:off x="4860032" y="4005064"/>
            <a:ext cx="5022850" cy="75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spcBef>
                <a:spcPct val="20000"/>
              </a:spcBef>
              <a:buClr>
                <a:srgbClr val="5F5F5F"/>
              </a:buClr>
              <a:buSzPct val="75000"/>
              <a:buFont typeface="Wingdings" pitchFamily="2" charset="2"/>
              <a:buNone/>
            </a:pPr>
            <a:r>
              <a:rPr lang="en-US" altLang="zh-TW" sz="3600" dirty="0">
                <a:solidFill>
                  <a:srgbClr val="FFFFFF"/>
                </a:solidFill>
                <a:latin typeface="Tahoma" pitchFamily="34" charset="0"/>
              </a:rPr>
              <a:t>  </a:t>
            </a:r>
            <a:r>
              <a:rPr lang="zh-TW" altLang="en-US" sz="3600" dirty="0">
                <a:solidFill>
                  <a:srgbClr val="FFFFFF"/>
                </a:solidFill>
                <a:latin typeface="Tahoma" pitchFamily="34" charset="0"/>
              </a:rPr>
              <a:t>城際競爭</a:t>
            </a:r>
            <a:r>
              <a:rPr lang="en-US" altLang="zh-TW" sz="3600" dirty="0" smtClean="0">
                <a:solidFill>
                  <a:srgbClr val="FFFFFF"/>
                </a:solidFill>
                <a:latin typeface="Tahoma" pitchFamily="34" charset="0"/>
              </a:rPr>
              <a:t>?</a:t>
            </a:r>
            <a:r>
              <a:rPr lang="zh-TW" altLang="en-US" sz="3600" dirty="0" smtClean="0">
                <a:solidFill>
                  <a:srgbClr val="FFFFFF"/>
                </a:solidFill>
                <a:latin typeface="Tahoma" pitchFamily="34" charset="0"/>
              </a:rPr>
              <a:t>區域競爭？</a:t>
            </a:r>
            <a:endParaRPr lang="en-US" altLang="zh-TW" sz="2000" dirty="0">
              <a:solidFill>
                <a:srgbClr val="FFFFFF"/>
              </a:solidFill>
              <a:latin typeface="Tahoma" pitchFamily="34" charset="0"/>
            </a:endParaRPr>
          </a:p>
        </p:txBody>
      </p:sp>
      <p:sp>
        <p:nvSpPr>
          <p:cNvPr id="4101" name="Text Box 5"/>
          <p:cNvSpPr txBox="1">
            <a:spLocks noChangeArrowheads="1"/>
          </p:cNvSpPr>
          <p:nvPr/>
        </p:nvSpPr>
        <p:spPr bwMode="auto">
          <a:xfrm>
            <a:off x="0" y="2060848"/>
            <a:ext cx="6858000" cy="75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spcBef>
                <a:spcPct val="20000"/>
              </a:spcBef>
              <a:buClr>
                <a:srgbClr val="5F5F5F"/>
              </a:buClr>
              <a:buSzPct val="75000"/>
              <a:buFont typeface="Wingdings" pitchFamily="2" charset="2"/>
              <a:buNone/>
            </a:pPr>
            <a:r>
              <a:rPr lang="en-US" altLang="zh-TW" sz="3600" dirty="0">
                <a:solidFill>
                  <a:srgbClr val="FFFFFF"/>
                </a:solidFill>
                <a:latin typeface="Tahoma" pitchFamily="34" charset="0"/>
              </a:rPr>
              <a:t> </a:t>
            </a:r>
            <a:r>
              <a:rPr lang="zh-TW" altLang="en-US" sz="3600" dirty="0">
                <a:solidFill>
                  <a:srgbClr val="FFFFFF"/>
                </a:solidFill>
                <a:latin typeface="Tahoma" pitchFamily="34" charset="0"/>
              </a:rPr>
              <a:t>氣候變遷</a:t>
            </a:r>
            <a:r>
              <a:rPr lang="en-US" altLang="zh-TW" sz="3600" dirty="0">
                <a:solidFill>
                  <a:srgbClr val="FFFFFF"/>
                </a:solidFill>
                <a:latin typeface="Tahoma" pitchFamily="34" charset="0"/>
              </a:rPr>
              <a:t>? </a:t>
            </a:r>
            <a:r>
              <a:rPr lang="zh-TW" altLang="en-US" sz="3600" dirty="0">
                <a:solidFill>
                  <a:srgbClr val="FFFFFF"/>
                </a:solidFill>
                <a:latin typeface="Tahoma" pitchFamily="34" charset="0"/>
              </a:rPr>
              <a:t>全球暖化</a:t>
            </a:r>
            <a:r>
              <a:rPr lang="en-US" altLang="zh-TW" sz="3600" dirty="0">
                <a:solidFill>
                  <a:srgbClr val="FFFFFF"/>
                </a:solidFill>
                <a:latin typeface="Tahoma" pitchFamily="34" charset="0"/>
              </a:rPr>
              <a:t>?</a:t>
            </a:r>
          </a:p>
        </p:txBody>
      </p:sp>
      <p:sp>
        <p:nvSpPr>
          <p:cNvPr id="4102" name="Text Box 6"/>
          <p:cNvSpPr txBox="1">
            <a:spLocks noChangeArrowheads="1"/>
          </p:cNvSpPr>
          <p:nvPr/>
        </p:nvSpPr>
        <p:spPr bwMode="auto">
          <a:xfrm>
            <a:off x="-828600" y="3933056"/>
            <a:ext cx="6858000" cy="754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spcBef>
                <a:spcPct val="20000"/>
              </a:spcBef>
              <a:buClr>
                <a:srgbClr val="5F5F5F"/>
              </a:buClr>
              <a:buSzPct val="75000"/>
              <a:buFont typeface="Wingdings" pitchFamily="2" charset="2"/>
              <a:buNone/>
            </a:pPr>
            <a:r>
              <a:rPr lang="en-US" altLang="zh-TW" sz="3600" dirty="0">
                <a:solidFill>
                  <a:srgbClr val="FFFFFF"/>
                </a:solidFill>
                <a:latin typeface="Tahoma" pitchFamily="34" charset="0"/>
              </a:rPr>
              <a:t> </a:t>
            </a:r>
            <a:r>
              <a:rPr lang="zh-TW" altLang="en-US" sz="3600" dirty="0" smtClean="0">
                <a:solidFill>
                  <a:srgbClr val="FFFFFF"/>
                </a:solidFill>
                <a:latin typeface="Tahoma" pitchFamily="34" charset="0"/>
              </a:rPr>
              <a:t>大國競爭</a:t>
            </a:r>
            <a:r>
              <a:rPr lang="en-US" altLang="zh-TW" sz="3600" dirty="0" smtClean="0">
                <a:solidFill>
                  <a:srgbClr val="FFFFFF"/>
                </a:solidFill>
                <a:latin typeface="Tahoma" pitchFamily="34" charset="0"/>
              </a:rPr>
              <a:t>?</a:t>
            </a:r>
            <a:endParaRPr lang="en-US" altLang="zh-TW" sz="2000" dirty="0">
              <a:solidFill>
                <a:srgbClr val="FFFFFF"/>
              </a:solidFill>
              <a:latin typeface="Tahoma" pitchFamily="34" charset="0"/>
            </a:endParaRPr>
          </a:p>
        </p:txBody>
      </p:sp>
      <p:sp>
        <p:nvSpPr>
          <p:cNvPr id="4103" name="Text Box 7"/>
          <p:cNvSpPr txBox="1">
            <a:spLocks noChangeArrowheads="1"/>
          </p:cNvSpPr>
          <p:nvPr/>
        </p:nvSpPr>
        <p:spPr bwMode="auto">
          <a:xfrm>
            <a:off x="-180975" y="188913"/>
            <a:ext cx="10548938" cy="158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spcBef>
                <a:spcPct val="20000"/>
              </a:spcBef>
              <a:buClr>
                <a:srgbClr val="5F5F5F"/>
              </a:buClr>
              <a:buSzPct val="75000"/>
              <a:buFont typeface="Wingdings" pitchFamily="2" charset="2"/>
              <a:buNone/>
            </a:pPr>
            <a:r>
              <a:rPr lang="zh-TW" altLang="en-US" sz="3600" dirty="0" smtClean="0">
                <a:solidFill>
                  <a:srgbClr val="FFFF00"/>
                </a:solidFill>
                <a:latin typeface="Tahoma" pitchFamily="34" charset="0"/>
                <a:ea typeface="標楷體" pitchFamily="65" charset="-120"/>
              </a:rPr>
              <a:t>因為局勢越來越難，課題越來越險</a:t>
            </a:r>
            <a:endParaRPr lang="en-US" altLang="zh-TW" sz="3600" dirty="0">
              <a:solidFill>
                <a:srgbClr val="FFFF00"/>
              </a:solidFill>
              <a:latin typeface="Tahoma" pitchFamily="34" charset="0"/>
              <a:ea typeface="標楷體" pitchFamily="65" charset="-120"/>
            </a:endParaRPr>
          </a:p>
        </p:txBody>
      </p:sp>
      <p:sp>
        <p:nvSpPr>
          <p:cNvPr id="8" name="Text Box 4"/>
          <p:cNvSpPr txBox="1">
            <a:spLocks noChangeArrowheads="1"/>
          </p:cNvSpPr>
          <p:nvPr/>
        </p:nvSpPr>
        <p:spPr bwMode="auto">
          <a:xfrm>
            <a:off x="539552" y="5734050"/>
            <a:ext cx="9289032" cy="75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spcBef>
                <a:spcPct val="20000"/>
              </a:spcBef>
              <a:buClr>
                <a:srgbClr val="5F5F5F"/>
              </a:buClr>
              <a:buSzPct val="75000"/>
              <a:buFont typeface="Wingdings" pitchFamily="2" charset="2"/>
              <a:buNone/>
            </a:pPr>
            <a:r>
              <a:rPr lang="en-US" altLang="zh-TW" sz="3600" dirty="0">
                <a:solidFill>
                  <a:srgbClr val="FFFFFF"/>
                </a:solidFill>
                <a:latin typeface="Tahoma" pitchFamily="34" charset="0"/>
              </a:rPr>
              <a:t> </a:t>
            </a:r>
            <a:r>
              <a:rPr lang="zh-TW" altLang="en-US" sz="3600" b="1" dirty="0" smtClean="0">
                <a:solidFill>
                  <a:srgbClr val="FFFF00"/>
                </a:solidFill>
                <a:latin typeface="Apple LiGothic Medium"/>
                <a:ea typeface="Apple LiGothic Medium"/>
                <a:cs typeface="Apple LiGothic Medium"/>
              </a:rPr>
              <a:t>從國家到區域到地方各級自我定位？</a:t>
            </a:r>
            <a:endParaRPr lang="en-US" altLang="zh-TW" sz="2000" b="1" dirty="0">
              <a:solidFill>
                <a:srgbClr val="FFFF00"/>
              </a:solidFill>
              <a:latin typeface="Apple LiGothic Medium"/>
              <a:ea typeface="Apple LiGothic Medium"/>
              <a:cs typeface="Apple LiGothic Medium"/>
            </a:endParaRPr>
          </a:p>
        </p:txBody>
      </p:sp>
    </p:spTree>
    <p:extLst>
      <p:ext uri="{BB962C8B-B14F-4D97-AF65-F5344CB8AC3E}">
        <p14:creationId xmlns:p14="http://schemas.microsoft.com/office/powerpoint/2010/main" val="3108913977"/>
      </p:ext>
    </p:extLst>
  </p:cSld>
  <p:clrMapOvr>
    <a:masterClrMapping/>
  </p:clrMapOvr>
  <p:transition>
    <p:cover dir="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2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6"/>
          <p:cNvSpPr txBox="1">
            <a:spLocks noGrp="1" noChangeArrowheads="1"/>
          </p:cNvSpPr>
          <p:nvPr/>
        </p:nvSpPr>
        <p:spPr bwMode="auto">
          <a:xfrm>
            <a:off x="6625208"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endParaRPr lang="zh-TW" altLang="en-US" sz="1400">
              <a:solidFill>
                <a:srgbClr val="000000"/>
              </a:solidFill>
              <a:latin typeface="Times New Roman" pitchFamily="18" charset="0"/>
              <a:ea typeface="標楷體" pitchFamily="65" charset="-120"/>
            </a:endParaRPr>
          </a:p>
          <a:p>
            <a:pPr algn="r" eaLnBrk="1" hangingPunct="1"/>
            <a:fld id="{0B7B8D8D-A796-4BDB-A3F5-FE5DEA043D7C}" type="slidenum">
              <a:rPr lang="zh-TW" altLang="en-US" sz="1400">
                <a:solidFill>
                  <a:srgbClr val="000000"/>
                </a:solidFill>
                <a:latin typeface="Times New Roman" pitchFamily="18" charset="0"/>
                <a:ea typeface="標楷體" pitchFamily="65" charset="-120"/>
              </a:rPr>
              <a:pPr algn="r" eaLnBrk="1" hangingPunct="1"/>
              <a:t>75</a:t>
            </a:fld>
            <a:endParaRPr lang="en-US" altLang="zh-TW" sz="1400">
              <a:solidFill>
                <a:srgbClr val="000000"/>
              </a:solidFill>
              <a:latin typeface="Times New Roman" pitchFamily="18" charset="0"/>
              <a:ea typeface="標楷體" pitchFamily="65" charset="-120"/>
            </a:endParaRPr>
          </a:p>
        </p:txBody>
      </p:sp>
      <p:sp>
        <p:nvSpPr>
          <p:cNvPr id="59395" name="Rectangle 3"/>
          <p:cNvSpPr>
            <a:spLocks noGrp="1" noChangeArrowheads="1"/>
          </p:cNvSpPr>
          <p:nvPr>
            <p:ph type="body" sz="half" idx="4294967295"/>
          </p:nvPr>
        </p:nvSpPr>
        <p:spPr>
          <a:xfrm>
            <a:off x="2" y="503238"/>
            <a:ext cx="9143998" cy="2881312"/>
          </a:xfrm>
        </p:spPr>
        <p:txBody>
          <a:bodyPr/>
          <a:lstStyle/>
          <a:p>
            <a:pPr>
              <a:lnSpc>
                <a:spcPct val="90000"/>
              </a:lnSpc>
              <a:buFontTx/>
              <a:buNone/>
            </a:pPr>
            <a:endParaRPr lang="zh-TW" altLang="en-US" sz="2400" dirty="0" smtClean="0">
              <a:solidFill>
                <a:schemeClr val="tx2"/>
              </a:solidFill>
              <a:latin typeface="微軟正黑體" pitchFamily="34" charset="-120"/>
              <a:ea typeface="微軟正黑體" pitchFamily="34" charset="-120"/>
            </a:endParaRPr>
          </a:p>
          <a:p>
            <a:pPr>
              <a:lnSpc>
                <a:spcPct val="90000"/>
              </a:lnSpc>
              <a:buClr>
                <a:schemeClr val="tx1"/>
              </a:buClr>
            </a:pPr>
            <a:r>
              <a:rPr lang="zh-TW" altLang="en-US" sz="2400" dirty="0" smtClean="0">
                <a:solidFill>
                  <a:srgbClr val="FF0000"/>
                </a:solidFill>
                <a:latin typeface="微軟正黑體" pitchFamily="34" charset="-120"/>
                <a:ea typeface="微軟正黑體" pitchFamily="34" charset="-120"/>
              </a:rPr>
              <a:t>降低都市表面逕流</a:t>
            </a:r>
            <a:r>
              <a:rPr lang="zh-TW" altLang="en-US" sz="2400" dirty="0" smtClean="0">
                <a:latin typeface="微軟正黑體" pitchFamily="34" charset="-120"/>
                <a:ea typeface="微軟正黑體" pitchFamily="34" charset="-120"/>
              </a:rPr>
              <a:t>，延長逕流匯集的時間，減少水患的的形成</a:t>
            </a:r>
          </a:p>
          <a:p>
            <a:pPr>
              <a:lnSpc>
                <a:spcPct val="90000"/>
              </a:lnSpc>
            </a:pPr>
            <a:r>
              <a:rPr lang="zh-TW" altLang="en-US" sz="2400" dirty="0" smtClean="0">
                <a:latin typeface="微軟正黑體" pitchFamily="34" charset="-120"/>
                <a:ea typeface="微軟正黑體" pitchFamily="34" charset="-120"/>
              </a:rPr>
              <a:t>土壤中水份的蒸發可</a:t>
            </a:r>
            <a:r>
              <a:rPr lang="zh-TW" altLang="en-US" sz="2400" dirty="0" smtClean="0">
                <a:solidFill>
                  <a:srgbClr val="FF0000"/>
                </a:solidFill>
                <a:latin typeface="微軟正黑體" pitchFamily="34" charset="-120"/>
                <a:ea typeface="微軟正黑體" pitchFamily="34" charset="-120"/>
              </a:rPr>
              <a:t>降低都市氣溫</a:t>
            </a:r>
            <a:r>
              <a:rPr lang="zh-TW" altLang="en-US" sz="2400" dirty="0" smtClean="0">
                <a:latin typeface="微軟正黑體" pitchFamily="34" charset="-120"/>
                <a:ea typeface="微軟正黑體" pitchFamily="34" charset="-120"/>
              </a:rPr>
              <a:t> </a:t>
            </a:r>
          </a:p>
          <a:p>
            <a:pPr>
              <a:lnSpc>
                <a:spcPct val="90000"/>
              </a:lnSpc>
              <a:buClr>
                <a:schemeClr val="tx1"/>
              </a:buClr>
            </a:pPr>
            <a:r>
              <a:rPr lang="zh-TW" altLang="en-US" sz="2400" dirty="0" smtClean="0">
                <a:solidFill>
                  <a:srgbClr val="FF0000"/>
                </a:solidFill>
                <a:latin typeface="微軟正黑體" pitchFamily="34" charset="-120"/>
                <a:ea typeface="微軟正黑體" pitchFamily="34" charset="-120"/>
              </a:rPr>
              <a:t>地下水的涵養</a:t>
            </a:r>
            <a:r>
              <a:rPr lang="zh-TW" altLang="en-US" sz="2400" dirty="0" smtClean="0">
                <a:latin typeface="微軟正黑體" pitchFamily="34" charset="-120"/>
                <a:ea typeface="微軟正黑體" pitchFamily="34" charset="-120"/>
              </a:rPr>
              <a:t>可保護植生、維護湧水，提升河川基本流量 </a:t>
            </a:r>
          </a:p>
        </p:txBody>
      </p:sp>
      <p:pic>
        <p:nvPicPr>
          <p:cNvPr id="59400"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l="8822" r="2959"/>
          <a:stretch>
            <a:fillRect/>
          </a:stretch>
        </p:blipFill>
        <p:spPr bwMode="auto">
          <a:xfrm>
            <a:off x="6156176" y="2204864"/>
            <a:ext cx="2880320" cy="244827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59405" name="Rectangle 2"/>
          <p:cNvSpPr>
            <a:spLocks noChangeArrowheads="1"/>
          </p:cNvSpPr>
          <p:nvPr/>
        </p:nvSpPr>
        <p:spPr bwMode="auto">
          <a:xfrm>
            <a:off x="468313" y="6354"/>
            <a:ext cx="8229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algn="ctr"/>
            <a:r>
              <a:rPr lang="zh-TW" altLang="en-US" sz="4000" b="1" dirty="0">
                <a:solidFill>
                  <a:srgbClr val="000000"/>
                </a:solidFill>
                <a:latin typeface="Times New Roman" pitchFamily="18" charset="0"/>
                <a:ea typeface="微軟正黑體" pitchFamily="34" charset="-120"/>
                <a:cs typeface="Arial Unicode MS" pitchFamily="34" charset="-120"/>
              </a:rPr>
              <a:t>都市中降雨入滲地下的效益</a:t>
            </a:r>
          </a:p>
        </p:txBody>
      </p:sp>
      <p:pic>
        <p:nvPicPr>
          <p:cNvPr id="19" name="圖片 18" descr="http://www.pca.state.mn.us/artwork/newscenter/raingarden-1.jpg"/>
          <p:cNvPicPr preferRelativeResize="0">
            <a:picLocks noChangeAspect="1"/>
          </p:cNvPicPr>
          <p:nvPr/>
        </p:nvPicPr>
        <p:blipFill>
          <a:blip r:embed="rId4" cstate="print">
            <a:extLst>
              <a:ext uri="{28A0092B-C50C-407E-A947-70E740481C1C}">
                <a14:useLocalDpi xmlns:a14="http://schemas.microsoft.com/office/drawing/2010/main" val="0"/>
              </a:ext>
            </a:extLst>
          </a:blip>
          <a:srcRect t="6400" b="8697"/>
          <a:stretch>
            <a:fillRect/>
          </a:stretch>
        </p:blipFill>
        <p:spPr bwMode="auto">
          <a:xfrm>
            <a:off x="5564023" y="4293096"/>
            <a:ext cx="2968417" cy="252028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Text Box 9"/>
          <p:cNvSpPr txBox="1">
            <a:spLocks noChangeArrowheads="1"/>
          </p:cNvSpPr>
          <p:nvPr/>
        </p:nvSpPr>
        <p:spPr bwMode="auto">
          <a:xfrm>
            <a:off x="5580112" y="4077072"/>
            <a:ext cx="3200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ckThin">
                <a:solidFill>
                  <a:srgbClr val="000000"/>
                </a:solidFill>
                <a:miter lim="800000"/>
                <a:headEnd/>
                <a:tailEnd/>
              </a14:hiddenLine>
            </a:ext>
          </a:extLst>
        </p:spPr>
        <p:txBody>
          <a:bodyPr tIns="228600" bIns="228600" anchorCtr="1">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20000"/>
              </a:spcBef>
            </a:pPr>
            <a:r>
              <a:rPr kumimoji="0" lang="zh-TW" altLang="en-US" sz="2400" b="1" spc="50" dirty="0" smtClean="0">
                <a:ln w="13500">
                  <a:solidFill>
                    <a:schemeClr val="accent1">
                      <a:shade val="2500"/>
                      <a:alpha val="6500"/>
                    </a:schemeClr>
                  </a:solidFill>
                  <a:prstDash val="solid"/>
                </a:ln>
                <a:latin typeface="微軟正黑體" pitchFamily="34" charset="-120"/>
                <a:ea typeface="微軟正黑體" pitchFamily="34" charset="-120"/>
              </a:rPr>
              <a:t>雨水花園</a:t>
            </a:r>
          </a:p>
        </p:txBody>
      </p:sp>
      <p:pic>
        <p:nvPicPr>
          <p:cNvPr id="21" name="圖片 20"/>
          <p:cNvPicPr preferRelativeResize="0">
            <a:picLocks noChangeAspect="1"/>
          </p:cNvPicPr>
          <p:nvPr/>
        </p:nvPicPr>
        <p:blipFill>
          <a:blip r:embed="rId5" cstate="print">
            <a:extLst>
              <a:ext uri="{28A0092B-C50C-407E-A947-70E740481C1C}">
                <a14:useLocalDpi xmlns:a14="http://schemas.microsoft.com/office/drawing/2010/main" val="0"/>
              </a:ext>
            </a:extLst>
          </a:blip>
          <a:srcRect r="5173"/>
          <a:stretch>
            <a:fillRect/>
          </a:stretch>
        </p:blipFill>
        <p:spPr bwMode="auto">
          <a:xfrm>
            <a:off x="3376327" y="2204864"/>
            <a:ext cx="2592288" cy="259228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Text Box 9"/>
          <p:cNvSpPr txBox="1">
            <a:spLocks noChangeArrowheads="1"/>
          </p:cNvSpPr>
          <p:nvPr/>
        </p:nvSpPr>
        <p:spPr bwMode="auto">
          <a:xfrm>
            <a:off x="2987824" y="4326195"/>
            <a:ext cx="3200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ckThin">
                <a:solidFill>
                  <a:srgbClr val="000000"/>
                </a:solidFill>
                <a:miter lim="800000"/>
                <a:headEnd/>
                <a:tailEnd/>
              </a14:hiddenLine>
            </a:ext>
          </a:extLst>
        </p:spPr>
        <p:txBody>
          <a:bodyPr tIns="228600" bIns="228600" anchorCtr="1">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20000"/>
              </a:spcBef>
            </a:pPr>
            <a:r>
              <a:rPr kumimoji="0" lang="zh-TW" altLang="en-US" sz="2400" b="1" spc="50" dirty="0" smtClean="0">
                <a:ln w="13500">
                  <a:solidFill>
                    <a:schemeClr val="accent1">
                      <a:shade val="2500"/>
                      <a:alpha val="6500"/>
                    </a:schemeClr>
                  </a:solidFill>
                  <a:prstDash val="solid"/>
                </a:ln>
                <a:latin typeface="微軟正黑體" pitchFamily="34" charset="-120"/>
                <a:ea typeface="微軟正黑體" pitchFamily="34" charset="-120"/>
              </a:rPr>
              <a:t>樹箱</a:t>
            </a:r>
            <a:r>
              <a:rPr kumimoji="0" lang="en-US" altLang="zh-TW" sz="2400" b="1" spc="50" dirty="0" smtClean="0">
                <a:ln w="13500">
                  <a:solidFill>
                    <a:schemeClr val="accent1">
                      <a:shade val="2500"/>
                      <a:alpha val="6500"/>
                    </a:schemeClr>
                  </a:solidFill>
                  <a:prstDash val="solid"/>
                </a:ln>
                <a:latin typeface="微軟正黑體" pitchFamily="34" charset="-120"/>
                <a:ea typeface="微軟正黑體" pitchFamily="34" charset="-120"/>
              </a:rPr>
              <a:t>/</a:t>
            </a:r>
            <a:r>
              <a:rPr kumimoji="0" lang="zh-TW" altLang="en-US" sz="2400" b="1" spc="50" dirty="0" smtClean="0">
                <a:ln w="13500">
                  <a:solidFill>
                    <a:schemeClr val="accent1">
                      <a:shade val="2500"/>
                      <a:alpha val="6500"/>
                    </a:schemeClr>
                  </a:solidFill>
                  <a:prstDash val="solid"/>
                </a:ln>
                <a:latin typeface="微軟正黑體" pitchFamily="34" charset="-120"/>
                <a:ea typeface="微軟正黑體" pitchFamily="34" charset="-120"/>
              </a:rPr>
              <a:t>過濾設施</a:t>
            </a:r>
          </a:p>
        </p:txBody>
      </p:sp>
      <p:pic>
        <p:nvPicPr>
          <p:cNvPr id="23"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557" y="2204864"/>
            <a:ext cx="3121291" cy="259228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圖片 23" descr="http://upload.wikimedia.org/wikipedia/commons/0/00/Grass_lined_channel_NRCS.jpg"/>
          <p:cNvPicPr preferRelativeResize="0">
            <a:picLocks noChangeAspect="1"/>
          </p:cNvPicPr>
          <p:nvPr/>
        </p:nvPicPr>
        <p:blipFill>
          <a:blip r:embed="rId7" cstate="print">
            <a:extLst>
              <a:ext uri="{28A0092B-C50C-407E-A947-70E740481C1C}">
                <a14:useLocalDpi xmlns:a14="http://schemas.microsoft.com/office/drawing/2010/main" val="0"/>
              </a:ext>
            </a:extLst>
          </a:blip>
          <a:srcRect b="13889"/>
          <a:stretch>
            <a:fillRect/>
          </a:stretch>
        </p:blipFill>
        <p:spPr bwMode="auto">
          <a:xfrm>
            <a:off x="683568" y="4293096"/>
            <a:ext cx="2926777" cy="252028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5" name="Text Box 9"/>
          <p:cNvSpPr txBox="1">
            <a:spLocks noChangeArrowheads="1"/>
          </p:cNvSpPr>
          <p:nvPr/>
        </p:nvSpPr>
        <p:spPr bwMode="auto">
          <a:xfrm>
            <a:off x="1224136" y="4110171"/>
            <a:ext cx="17636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ckThin">
                <a:solidFill>
                  <a:srgbClr val="000000"/>
                </a:solidFill>
                <a:miter lim="800000"/>
                <a:headEnd/>
                <a:tailEnd/>
              </a14:hiddenLine>
            </a:ext>
          </a:extLst>
        </p:spPr>
        <p:txBody>
          <a:bodyPr wrap="square" tIns="228600" bIns="228600" anchorCtr="1">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20000"/>
              </a:spcBef>
            </a:pPr>
            <a:r>
              <a:rPr kumimoji="0" lang="zh-TW" altLang="en-US" sz="2400" b="1" spc="50" dirty="0" smtClean="0">
                <a:ln w="13500">
                  <a:solidFill>
                    <a:schemeClr val="accent1">
                      <a:shade val="2500"/>
                      <a:alpha val="6500"/>
                    </a:schemeClr>
                  </a:solidFill>
                  <a:prstDash val="solid"/>
                </a:ln>
                <a:solidFill>
                  <a:schemeClr val="bg1"/>
                </a:solidFill>
                <a:latin typeface="微軟正黑體" pitchFamily="34" charset="-120"/>
                <a:ea typeface="微軟正黑體" pitchFamily="34" charset="-120"/>
              </a:rPr>
              <a:t>植生溝</a:t>
            </a:r>
          </a:p>
        </p:txBody>
      </p:sp>
    </p:spTree>
    <p:extLst>
      <p:ext uri="{BB962C8B-B14F-4D97-AF65-F5344CB8AC3E}">
        <p14:creationId xmlns:p14="http://schemas.microsoft.com/office/powerpoint/2010/main" val="3562048454"/>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1"/>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148064" y="836712"/>
            <a:ext cx="2808000" cy="28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圖片 6" descr="http://www.gravesdesigngroup.com/images/gallery/large/gre1.jpg"/>
          <p:cNvPicPr preferRelativeResize="0">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505947" y="3789040"/>
            <a:ext cx="4314525" cy="2880000"/>
          </a:xfrm>
          <a:prstGeom prst="rect">
            <a:avLst/>
          </a:prstGeom>
          <a:noFill/>
          <a:ln>
            <a:noFill/>
          </a:ln>
        </p:spPr>
      </p:pic>
      <p:sp>
        <p:nvSpPr>
          <p:cNvPr id="11" name="Rectangle 2"/>
          <p:cNvSpPr>
            <a:spLocks noChangeArrowheads="1"/>
          </p:cNvSpPr>
          <p:nvPr/>
        </p:nvSpPr>
        <p:spPr bwMode="auto">
          <a:xfrm>
            <a:off x="468313" y="6354"/>
            <a:ext cx="8229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algn="ctr"/>
            <a:r>
              <a:rPr lang="zh-TW" altLang="en-US" sz="4000" b="1" dirty="0">
                <a:solidFill>
                  <a:srgbClr val="000000"/>
                </a:solidFill>
                <a:latin typeface="Times New Roman" pitchFamily="18" charset="0"/>
                <a:ea typeface="微軟正黑體" pitchFamily="34" charset="-120"/>
                <a:cs typeface="Arial Unicode MS" pitchFamily="34" charset="-120"/>
              </a:rPr>
              <a:t>都市中降雨入滲地下的效益</a:t>
            </a:r>
          </a:p>
        </p:txBody>
      </p:sp>
      <p:sp>
        <p:nvSpPr>
          <p:cNvPr id="15" name="Text Box 9"/>
          <p:cNvSpPr txBox="1">
            <a:spLocks noChangeArrowheads="1"/>
          </p:cNvSpPr>
          <p:nvPr/>
        </p:nvSpPr>
        <p:spPr bwMode="auto">
          <a:xfrm>
            <a:off x="5004048" y="3140968"/>
            <a:ext cx="3200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ckThin">
                <a:solidFill>
                  <a:srgbClr val="000000"/>
                </a:solidFill>
                <a:miter lim="800000"/>
                <a:headEnd/>
                <a:tailEnd/>
              </a14:hiddenLine>
            </a:ext>
          </a:extLst>
        </p:spPr>
        <p:txBody>
          <a:bodyPr tIns="228600" bIns="228600" anchorCtr="1">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20000"/>
              </a:spcBef>
            </a:pPr>
            <a:r>
              <a:rPr kumimoji="0" lang="zh-TW" altLang="en-US" sz="2400" b="1" spc="50" dirty="0" smtClean="0">
                <a:ln w="13500">
                  <a:solidFill>
                    <a:schemeClr val="accent1">
                      <a:shade val="2500"/>
                      <a:alpha val="6500"/>
                    </a:schemeClr>
                  </a:solidFill>
                  <a:prstDash val="solid"/>
                </a:ln>
                <a:latin typeface="微軟正黑體" pitchFamily="34" charset="-120"/>
                <a:ea typeface="微軟正黑體" pitchFamily="34" charset="-120"/>
              </a:rPr>
              <a:t>綠屋頂</a:t>
            </a:r>
          </a:p>
        </p:txBody>
      </p:sp>
      <p:pic>
        <p:nvPicPr>
          <p:cNvPr id="24" name="圖片 23" descr="1292992522"/>
          <p:cNvPicPr preferRelativeResize="0">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395536" y="836712"/>
            <a:ext cx="3840000" cy="2880000"/>
          </a:xfrm>
          <a:prstGeom prst="rect">
            <a:avLst/>
          </a:prstGeom>
          <a:noFill/>
          <a:ln>
            <a:noFill/>
          </a:ln>
        </p:spPr>
      </p:pic>
      <p:pic>
        <p:nvPicPr>
          <p:cNvPr id="25" name="Picture 5" descr="GrassProtectionMeshCar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95536" y="3789040"/>
            <a:ext cx="3840000" cy="28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9"/>
          <p:cNvSpPr txBox="1">
            <a:spLocks noChangeArrowheads="1"/>
          </p:cNvSpPr>
          <p:nvPr/>
        </p:nvSpPr>
        <p:spPr bwMode="auto">
          <a:xfrm>
            <a:off x="755576" y="3140968"/>
            <a:ext cx="3200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ckThin">
                <a:solidFill>
                  <a:srgbClr val="000000"/>
                </a:solidFill>
                <a:miter lim="800000"/>
                <a:headEnd/>
                <a:tailEnd/>
              </a14:hiddenLine>
            </a:ext>
          </a:extLst>
        </p:spPr>
        <p:txBody>
          <a:bodyPr tIns="228600" bIns="228600" anchorCtr="1">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20000"/>
              </a:spcBef>
            </a:pPr>
            <a:r>
              <a:rPr kumimoji="0" lang="zh-TW" altLang="en-US" sz="2400" b="1" spc="50" dirty="0" smtClean="0">
                <a:ln w="13500">
                  <a:solidFill>
                    <a:schemeClr val="accent1">
                      <a:shade val="2500"/>
                      <a:alpha val="6500"/>
                    </a:schemeClr>
                  </a:solidFill>
                  <a:prstDash val="solid"/>
                </a:ln>
                <a:latin typeface="微軟正黑體" pitchFamily="34" charset="-120"/>
                <a:ea typeface="微軟正黑體" pitchFamily="34" charset="-120"/>
              </a:rPr>
              <a:t>透水鋪面</a:t>
            </a:r>
          </a:p>
        </p:txBody>
      </p:sp>
    </p:spTree>
    <p:extLst>
      <p:ext uri="{BB962C8B-B14F-4D97-AF65-F5344CB8AC3E}">
        <p14:creationId xmlns:p14="http://schemas.microsoft.com/office/powerpoint/2010/main" val="425459547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ktangel med afrundet, diagonalt hjørne 52"/>
          <p:cNvSpPr/>
          <p:nvPr/>
        </p:nvSpPr>
        <p:spPr>
          <a:xfrm>
            <a:off x="393701" y="1206500"/>
            <a:ext cx="8507288" cy="5232400"/>
          </a:xfrm>
          <a:prstGeom prst="round2DiagRect">
            <a:avLst>
              <a:gd name="adj1" fmla="val 2327"/>
              <a:gd name="adj2" fmla="val 0"/>
            </a:avLst>
          </a:prstGeom>
          <a:gradFill>
            <a:gsLst>
              <a:gs pos="0">
                <a:schemeClr val="bg1"/>
              </a:gs>
              <a:gs pos="50000">
                <a:schemeClr val="bg1"/>
              </a:gs>
              <a:gs pos="100000">
                <a:schemeClr val="bg1"/>
              </a:gs>
            </a:gsLst>
            <a:lin ang="5400000" scaled="0"/>
          </a:gradFill>
          <a:ln w="19050" cap="flat" cmpd="sng" algn="ctr">
            <a:noFill/>
            <a:prstDash val="sysDash"/>
          </a:ln>
          <a:effectLst>
            <a:outerShdw blurRad="50800" dist="38100" dir="2700000" algn="tl" rotWithShape="0">
              <a:prstClr val="black">
                <a:alpha val="40000"/>
              </a:prstClr>
            </a:outerShdw>
          </a:effectLst>
        </p:spPr>
        <p:txBody>
          <a:bodyPr anchor="ctr"/>
          <a:lstStyle/>
          <a:p>
            <a:pPr algn="just" fontAlgn="auto">
              <a:spcBef>
                <a:spcPts val="600"/>
              </a:spcBef>
              <a:spcAft>
                <a:spcPts val="0"/>
              </a:spcAft>
              <a:buClr>
                <a:schemeClr val="accent6">
                  <a:lumMod val="75000"/>
                </a:schemeClr>
              </a:buClr>
              <a:buSzPct val="80000"/>
              <a:defRPr/>
            </a:pPr>
            <a:endParaRPr kumimoji="0" lang="zh-TW" altLang="zh-TW" sz="2000" b="1" dirty="0">
              <a:solidFill>
                <a:srgbClr val="0033CC"/>
              </a:solidFill>
              <a:latin typeface="微軟正黑體" pitchFamily="34" charset="-120"/>
              <a:ea typeface="微軟正黑體" pitchFamily="34" charset="-120"/>
            </a:endParaRPr>
          </a:p>
        </p:txBody>
      </p:sp>
      <p:sp>
        <p:nvSpPr>
          <p:cNvPr id="20499" name="標題 1"/>
          <p:cNvSpPr>
            <a:spLocks noGrp="1"/>
          </p:cNvSpPr>
          <p:nvPr>
            <p:ph type="title"/>
          </p:nvPr>
        </p:nvSpPr>
        <p:spPr>
          <a:xfrm>
            <a:off x="224531" y="205532"/>
            <a:ext cx="7354913" cy="742950"/>
          </a:xfrm>
          <a:ln>
            <a:miter lim="800000"/>
            <a:headEnd/>
            <a:tailEnd/>
          </a:ln>
          <a:extLst/>
        </p:spPr>
        <p:txBody>
          <a:bodyPr>
            <a:noAutofit/>
          </a:bodyPr>
          <a:lstStyle/>
          <a:p>
            <a:pPr eaLnBrk="1" fontAlgn="auto" hangingPunct="1">
              <a:spcAft>
                <a:spcPts val="0"/>
              </a:spcAft>
              <a:defRPr/>
            </a:pPr>
            <a:r>
              <a:rPr lang="zh-TW" altLang="zh-TW" sz="3600" dirty="0" smtClean="0">
                <a:effectLst>
                  <a:glow rad="63500">
                    <a:schemeClr val="bg1">
                      <a:alpha val="98000"/>
                    </a:schemeClr>
                  </a:glow>
                </a:effectLst>
                <a:latin typeface="+mn-ea"/>
                <a:ea typeface="+mn-ea"/>
              </a:rPr>
              <a:t>國外</a:t>
            </a:r>
            <a:r>
              <a:rPr lang="zh-TW" altLang="en-US" sz="3600" dirty="0" smtClean="0">
                <a:effectLst>
                  <a:glow rad="63500">
                    <a:schemeClr val="bg1">
                      <a:alpha val="98000"/>
                    </a:schemeClr>
                  </a:glow>
                </a:effectLst>
                <a:latin typeface="+mn-ea"/>
                <a:ea typeface="+mn-ea"/>
              </a:rPr>
              <a:t>都市防洪空間</a:t>
            </a:r>
            <a:r>
              <a:rPr lang="zh-TW" altLang="zh-TW" sz="3600" dirty="0" smtClean="0">
                <a:effectLst>
                  <a:glow rad="63500">
                    <a:schemeClr val="bg1">
                      <a:alpha val="98000"/>
                    </a:schemeClr>
                  </a:glow>
                </a:effectLst>
                <a:latin typeface="+mn-ea"/>
                <a:ea typeface="+mn-ea"/>
              </a:rPr>
              <a:t>規劃</a:t>
            </a:r>
            <a:r>
              <a:rPr lang="zh-TW" altLang="en-US" sz="3600" dirty="0" smtClean="0">
                <a:effectLst>
                  <a:glow rad="63500">
                    <a:schemeClr val="bg1">
                      <a:alpha val="98000"/>
                    </a:schemeClr>
                  </a:glow>
                </a:effectLst>
                <a:latin typeface="+mn-ea"/>
                <a:ea typeface="+mn-ea"/>
              </a:rPr>
              <a:t>與管理概況</a:t>
            </a:r>
            <a:endParaRPr lang="zh-TW" altLang="en-US" sz="3600" dirty="0">
              <a:effectLst>
                <a:glow rad="63500">
                  <a:schemeClr val="bg1">
                    <a:alpha val="98000"/>
                  </a:schemeClr>
                </a:glow>
              </a:effectLst>
              <a:latin typeface="+mn-ea"/>
              <a:ea typeface="+mn-ea"/>
            </a:endParaRPr>
          </a:p>
        </p:txBody>
      </p:sp>
      <p:sp>
        <p:nvSpPr>
          <p:cNvPr id="23559" name="Rectangle 2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TW" altLang="en-US"/>
          </a:p>
        </p:txBody>
      </p:sp>
      <p:sp>
        <p:nvSpPr>
          <p:cNvPr id="20" name="矩形 19"/>
          <p:cNvSpPr/>
          <p:nvPr/>
        </p:nvSpPr>
        <p:spPr>
          <a:xfrm>
            <a:off x="493336" y="1412801"/>
            <a:ext cx="8183120" cy="1512143"/>
          </a:xfrm>
          <a:prstGeom prst="rect">
            <a:avLst/>
          </a:prstGeom>
          <a:ln w="25400">
            <a:noFill/>
            <a:prstDash val="sysDot"/>
          </a:ln>
        </p:spPr>
        <p:txBody>
          <a:bodyPr/>
          <a:lstStyle/>
          <a:p>
            <a:pPr algn="just" fontAlgn="auto">
              <a:spcBef>
                <a:spcPts val="600"/>
              </a:spcBef>
              <a:spcAft>
                <a:spcPts val="0"/>
              </a:spcAft>
              <a:buClr>
                <a:schemeClr val="accent6">
                  <a:lumMod val="75000"/>
                </a:schemeClr>
              </a:buClr>
              <a:buSzPct val="80000"/>
              <a:defRPr/>
            </a:pPr>
            <a:r>
              <a:rPr kumimoji="0" lang="zh-TW" altLang="en-US" b="1" dirty="0" smtClean="0">
                <a:solidFill>
                  <a:srgbClr val="0033CC"/>
                </a:solidFill>
                <a:latin typeface="微軟正黑體" pitchFamily="34" charset="-120"/>
                <a:ea typeface="微軟正黑體" pitchFamily="34" charset="-120"/>
              </a:rPr>
              <a:t>新加坡</a:t>
            </a:r>
            <a:r>
              <a:rPr kumimoji="0" lang="en-US" altLang="zh-TW" b="1" dirty="0" smtClean="0">
                <a:solidFill>
                  <a:srgbClr val="0033CC"/>
                </a:solidFill>
                <a:latin typeface="Arial" panose="020B0604020202020204" pitchFamily="34" charset="0"/>
                <a:ea typeface="微軟正黑體" pitchFamily="34" charset="-120"/>
                <a:cs typeface="Arial" panose="020B0604020202020204" pitchFamily="34" charset="0"/>
              </a:rPr>
              <a:t>ABC </a:t>
            </a:r>
            <a:r>
              <a:rPr kumimoji="0" lang="en-US" altLang="zh-TW" b="1" dirty="0">
                <a:solidFill>
                  <a:srgbClr val="0033CC"/>
                </a:solidFill>
                <a:latin typeface="Arial" panose="020B0604020202020204" pitchFamily="34" charset="0"/>
                <a:ea typeface="微軟正黑體" pitchFamily="34" charset="-120"/>
                <a:cs typeface="Arial" panose="020B0604020202020204" pitchFamily="34" charset="0"/>
              </a:rPr>
              <a:t>Water Program</a:t>
            </a:r>
          </a:p>
          <a:p>
            <a:pPr marL="355600" indent="-266700" algn="just" fontAlgn="auto">
              <a:spcBef>
                <a:spcPts val="600"/>
              </a:spcBef>
              <a:spcAft>
                <a:spcPts val="0"/>
              </a:spcAft>
              <a:buClr>
                <a:schemeClr val="accent6">
                  <a:lumMod val="75000"/>
                </a:schemeClr>
              </a:buClr>
              <a:buSzPct val="80000"/>
              <a:buFont typeface="Wingdings" pitchFamily="2" charset="2"/>
              <a:buChar char="l"/>
              <a:defRPr/>
            </a:pPr>
            <a:r>
              <a:rPr kumimoji="0" lang="zh-TW" altLang="zh-TW" sz="1600" b="1" dirty="0" smtClean="0">
                <a:latin typeface="微軟正黑體" pitchFamily="34" charset="-120"/>
                <a:ea typeface="微軟正黑體" pitchFamily="34" charset="-120"/>
              </a:rPr>
              <a:t>親</a:t>
            </a:r>
            <a:r>
              <a:rPr kumimoji="0" lang="zh-TW" altLang="zh-TW" sz="1600" b="1" dirty="0">
                <a:latin typeface="微軟正黑體" pitchFamily="34" charset="-120"/>
                <a:ea typeface="微軟正黑體" pitchFamily="34" charset="-120"/>
              </a:rPr>
              <a:t>水</a:t>
            </a:r>
            <a:r>
              <a:rPr kumimoji="0" lang="en-US" altLang="zh-TW" sz="1600" b="1" dirty="0">
                <a:latin typeface="Arial" pitchFamily="34" charset="0"/>
                <a:ea typeface="微軟正黑體" pitchFamily="34" charset="-120"/>
                <a:cs typeface="Arial" pitchFamily="34" charset="0"/>
              </a:rPr>
              <a:t>(</a:t>
            </a:r>
            <a:r>
              <a:rPr kumimoji="0" lang="en-US" altLang="zh-TW" sz="1600" b="1" dirty="0">
                <a:solidFill>
                  <a:srgbClr val="C00000"/>
                </a:solidFill>
                <a:latin typeface="Arial" pitchFamily="34" charset="0"/>
                <a:ea typeface="微軟正黑體" pitchFamily="34" charset="-120"/>
                <a:cs typeface="Arial" pitchFamily="34" charset="0"/>
              </a:rPr>
              <a:t>A</a:t>
            </a:r>
            <a:r>
              <a:rPr kumimoji="0" lang="en-US" altLang="zh-TW" sz="1600" b="1" dirty="0">
                <a:latin typeface="Arial" pitchFamily="34" charset="0"/>
                <a:ea typeface="微軟正黑體" pitchFamily="34" charset="-120"/>
                <a:cs typeface="Arial" pitchFamily="34" charset="0"/>
              </a:rPr>
              <a:t>ctive)</a:t>
            </a:r>
            <a:r>
              <a:rPr kumimoji="0" lang="zh-TW" altLang="zh-TW" sz="1600" b="1" dirty="0">
                <a:latin typeface="微軟正黑體" pitchFamily="34" charset="-120"/>
                <a:ea typeface="微軟正黑體" pitchFamily="34" charset="-120"/>
              </a:rPr>
              <a:t>、美化</a:t>
            </a:r>
            <a:r>
              <a:rPr kumimoji="0" lang="en-US" altLang="zh-TW" sz="1600" b="1" dirty="0">
                <a:latin typeface="Arial" pitchFamily="34" charset="0"/>
                <a:ea typeface="微軟正黑體" pitchFamily="34" charset="-120"/>
                <a:cs typeface="Arial" pitchFamily="34" charset="0"/>
              </a:rPr>
              <a:t>(</a:t>
            </a:r>
            <a:r>
              <a:rPr kumimoji="0" lang="en-US" altLang="zh-TW" sz="1600" b="1" dirty="0">
                <a:solidFill>
                  <a:srgbClr val="C00000"/>
                </a:solidFill>
                <a:latin typeface="Arial" pitchFamily="34" charset="0"/>
                <a:ea typeface="微軟正黑體" pitchFamily="34" charset="-120"/>
                <a:cs typeface="Arial" pitchFamily="34" charset="0"/>
              </a:rPr>
              <a:t>B</a:t>
            </a:r>
            <a:r>
              <a:rPr kumimoji="0" lang="en-US" altLang="zh-TW" sz="1600" b="1" dirty="0">
                <a:latin typeface="Arial" pitchFamily="34" charset="0"/>
                <a:ea typeface="微軟正黑體" pitchFamily="34" charset="-120"/>
                <a:cs typeface="Arial" pitchFamily="34" charset="0"/>
              </a:rPr>
              <a:t>eautiful)</a:t>
            </a:r>
            <a:r>
              <a:rPr kumimoji="0" lang="zh-TW" altLang="zh-TW" sz="1600" b="1" dirty="0">
                <a:latin typeface="微軟正黑體" pitchFamily="34" charset="-120"/>
                <a:ea typeface="微軟正黑體" pitchFamily="34" charset="-120"/>
              </a:rPr>
              <a:t>及淨化水質</a:t>
            </a:r>
            <a:r>
              <a:rPr kumimoji="0" lang="en-US" altLang="zh-TW" sz="1600" b="1" dirty="0">
                <a:latin typeface="Arial" pitchFamily="34" charset="0"/>
                <a:ea typeface="微軟正黑體" pitchFamily="34" charset="-120"/>
                <a:cs typeface="Arial" pitchFamily="34" charset="0"/>
              </a:rPr>
              <a:t>(</a:t>
            </a:r>
            <a:r>
              <a:rPr kumimoji="0" lang="en-US" altLang="zh-TW" sz="1600" b="1" dirty="0">
                <a:solidFill>
                  <a:srgbClr val="C00000"/>
                </a:solidFill>
                <a:latin typeface="Arial" pitchFamily="34" charset="0"/>
                <a:ea typeface="微軟正黑體" pitchFamily="34" charset="-120"/>
                <a:cs typeface="Arial" pitchFamily="34" charset="0"/>
              </a:rPr>
              <a:t>C</a:t>
            </a:r>
            <a:r>
              <a:rPr kumimoji="0" lang="en-US" altLang="zh-TW" sz="1600" b="1" dirty="0">
                <a:latin typeface="Arial" pitchFamily="34" charset="0"/>
                <a:ea typeface="微軟正黑體" pitchFamily="34" charset="-120"/>
                <a:cs typeface="Arial" pitchFamily="34" charset="0"/>
              </a:rPr>
              <a:t>lean water</a:t>
            </a:r>
            <a:r>
              <a:rPr kumimoji="0" lang="en-US" altLang="zh-TW" sz="1600" b="1" dirty="0" smtClean="0">
                <a:latin typeface="Arial" pitchFamily="34" charset="0"/>
                <a:ea typeface="微軟正黑體" pitchFamily="34" charset="-120"/>
                <a:cs typeface="Arial" pitchFamily="34" charset="0"/>
              </a:rPr>
              <a:t>)</a:t>
            </a:r>
          </a:p>
          <a:p>
            <a:pPr marL="355600" indent="-266700" algn="just" fontAlgn="auto">
              <a:spcBef>
                <a:spcPts val="300"/>
              </a:spcBef>
              <a:spcAft>
                <a:spcPts val="0"/>
              </a:spcAft>
              <a:buClr>
                <a:schemeClr val="accent6">
                  <a:lumMod val="75000"/>
                </a:schemeClr>
              </a:buClr>
              <a:buSzPct val="80000"/>
              <a:buFont typeface="Wingdings" pitchFamily="2" charset="2"/>
              <a:buChar char="l"/>
              <a:defRPr/>
            </a:pPr>
            <a:r>
              <a:rPr kumimoji="0" lang="zh-TW" altLang="en-US" sz="1600" b="1" dirty="0" smtClean="0">
                <a:latin typeface="微軟正黑體" pitchFamily="34" charset="-120"/>
                <a:ea typeface="微軟正黑體" pitchFamily="34" charset="-120"/>
              </a:rPr>
              <a:t>發布</a:t>
            </a:r>
            <a:r>
              <a:rPr kumimoji="0" lang="en-US" altLang="zh-TW" sz="1600" b="1" dirty="0" smtClean="0">
                <a:solidFill>
                  <a:srgbClr val="C00000"/>
                </a:solidFill>
                <a:latin typeface="Arial" panose="020B0604020202020204" pitchFamily="34" charset="0"/>
                <a:ea typeface="微軟正黑體" pitchFamily="34" charset="-120"/>
                <a:cs typeface="Arial" panose="020B0604020202020204" pitchFamily="34" charset="0"/>
              </a:rPr>
              <a:t>ABC</a:t>
            </a:r>
            <a:r>
              <a:rPr kumimoji="0" lang="zh-TW" altLang="en-US" sz="1600" b="1" dirty="0" smtClean="0">
                <a:solidFill>
                  <a:srgbClr val="C00000"/>
                </a:solidFill>
                <a:latin typeface="微軟正黑體" pitchFamily="34" charset="-120"/>
                <a:ea typeface="微軟正黑體" pitchFamily="34" charset="-120"/>
              </a:rPr>
              <a:t>認證計畫</a:t>
            </a:r>
            <a:r>
              <a:rPr kumimoji="0" lang="zh-TW" altLang="en-US" sz="1600" b="1" dirty="0" smtClean="0">
                <a:latin typeface="微軟正黑體" pitchFamily="34" charset="-120"/>
                <a:ea typeface="微軟正黑體" pitchFamily="34" charset="-120"/>
              </a:rPr>
              <a:t>及</a:t>
            </a:r>
            <a:r>
              <a:rPr kumimoji="0" lang="zh-TW" altLang="en-US" sz="1600" b="1" dirty="0" smtClean="0">
                <a:solidFill>
                  <a:srgbClr val="C00000"/>
                </a:solidFill>
                <a:latin typeface="微軟正黑體" pitchFamily="34" charset="-120"/>
                <a:ea typeface="微軟正黑體" pitchFamily="34" charset="-120"/>
              </a:rPr>
              <a:t>修訂法規</a:t>
            </a:r>
            <a:r>
              <a:rPr kumimoji="0" lang="zh-TW" altLang="en-US" sz="1600" b="1" dirty="0" smtClean="0">
                <a:latin typeface="微軟正黑體" pitchFamily="34" charset="-120"/>
                <a:ea typeface="微軟正黑體" pitchFamily="34" charset="-120"/>
              </a:rPr>
              <a:t>要求開發基地逕流抑制量</a:t>
            </a:r>
            <a:r>
              <a:rPr kumimoji="0" lang="en-US" altLang="zh-TW" sz="1600" b="1" dirty="0" smtClean="0">
                <a:latin typeface="微軟正黑體" pitchFamily="34" charset="-120"/>
                <a:ea typeface="微軟正黑體" pitchFamily="34" charset="-120"/>
              </a:rPr>
              <a:t>(</a:t>
            </a:r>
            <a:r>
              <a:rPr kumimoji="0" lang="en-US" altLang="zh-TW" sz="1600" b="1" dirty="0" smtClean="0">
                <a:latin typeface="Arial" panose="020B0604020202020204" pitchFamily="34" charset="0"/>
                <a:ea typeface="微軟正黑體" pitchFamily="34" charset="-120"/>
                <a:cs typeface="Arial" panose="020B0604020202020204" pitchFamily="34" charset="0"/>
              </a:rPr>
              <a:t>25~35%</a:t>
            </a:r>
            <a:r>
              <a:rPr kumimoji="0" lang="en-US" altLang="zh-TW" sz="1600" b="1" dirty="0" smtClean="0">
                <a:latin typeface="微軟正黑體" pitchFamily="34" charset="-120"/>
                <a:ea typeface="微軟正黑體" pitchFamily="34" charset="-120"/>
              </a:rPr>
              <a:t>)</a:t>
            </a:r>
            <a:r>
              <a:rPr kumimoji="0" lang="zh-TW" altLang="en-US" sz="1600" b="1" dirty="0" smtClean="0">
                <a:latin typeface="微軟正黑體" pitchFamily="34" charset="-120"/>
                <a:ea typeface="微軟正黑體" pitchFamily="34" charset="-120"/>
              </a:rPr>
              <a:t>與建物開發高程</a:t>
            </a:r>
            <a:endParaRPr kumimoji="0" lang="en-US" altLang="zh-TW" sz="1600" b="1" dirty="0" smtClean="0">
              <a:latin typeface="微軟正黑體" pitchFamily="34" charset="-120"/>
              <a:ea typeface="微軟正黑體" pitchFamily="34" charset="-120"/>
            </a:endParaRPr>
          </a:p>
          <a:p>
            <a:pPr marL="269875" indent="-269875" algn="just" fontAlgn="auto">
              <a:spcBef>
                <a:spcPts val="600"/>
              </a:spcBef>
              <a:spcAft>
                <a:spcPts val="0"/>
              </a:spcAft>
              <a:buClr>
                <a:schemeClr val="accent6">
                  <a:lumMod val="75000"/>
                </a:schemeClr>
              </a:buClr>
              <a:buSzPct val="80000"/>
              <a:buFont typeface="Wingdings" pitchFamily="2" charset="2"/>
              <a:buChar char="l"/>
              <a:defRPr/>
            </a:pPr>
            <a:endParaRPr kumimoji="0" lang="en-US" altLang="zh-TW" sz="1600" b="1" dirty="0">
              <a:latin typeface="微軟正黑體" pitchFamily="34" charset="-120"/>
              <a:ea typeface="微軟正黑體" pitchFamily="34" charset="-120"/>
            </a:endParaRPr>
          </a:p>
        </p:txBody>
      </p:sp>
      <p:pic>
        <p:nvPicPr>
          <p:cNvPr id="1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4350" y="2636913"/>
            <a:ext cx="8409530" cy="352839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11" name="直線接點 10"/>
          <p:cNvCxnSpPr/>
          <p:nvPr/>
        </p:nvCxnSpPr>
        <p:spPr>
          <a:xfrm>
            <a:off x="467543" y="1196752"/>
            <a:ext cx="8424000"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179512" y="920333"/>
            <a:ext cx="2223687" cy="492443"/>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zh-TW" altLang="en-US" sz="2600" b="1" kern="0" spc="50" dirty="0" smtClean="0">
                <a:ln w="11430"/>
                <a:solidFill>
                  <a:srgbClr val="C00000"/>
                </a:solidFill>
                <a:effectLst>
                  <a:outerShdw blurRad="76200" dist="50800" dir="5400000" algn="tl" rotWithShape="0">
                    <a:srgbClr val="000000">
                      <a:alpha val="65000"/>
                    </a:srgbClr>
                  </a:outerShdw>
                </a:effectLst>
                <a:latin typeface="微軟正黑體" pitchFamily="34" charset="-120"/>
                <a:ea typeface="微軟正黑體" pitchFamily="34" charset="-120"/>
              </a:rPr>
              <a:t>整體政策規劃</a:t>
            </a:r>
            <a:endParaRPr kumimoji="0" lang="zh-TW" altLang="en-US" sz="2600" b="1" kern="0" spc="50" dirty="0">
              <a:ln w="11430"/>
              <a:solidFill>
                <a:srgbClr val="C00000"/>
              </a:solidFill>
              <a:effectLst>
                <a:outerShdw blurRad="76200" dist="50800" dir="5400000" algn="tl" rotWithShape="0">
                  <a:srgbClr val="000000">
                    <a:alpha val="65000"/>
                  </a:srgbClr>
                </a:outerShdw>
              </a:effectLst>
              <a:latin typeface="+mn-lt"/>
              <a:ea typeface="+mn-ea"/>
            </a:endParaRPr>
          </a:p>
        </p:txBody>
      </p:sp>
      <p:sp>
        <p:nvSpPr>
          <p:cNvPr id="25" name="投影片編號版面配置區 3"/>
          <p:cNvSpPr txBox="1">
            <a:spLocks/>
          </p:cNvSpPr>
          <p:nvPr/>
        </p:nvSpPr>
        <p:spPr bwMode="auto">
          <a:xfrm>
            <a:off x="8610600" y="6613525"/>
            <a:ext cx="533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anose="05000000000000000000"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anose="05000000000000000000"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9pPr>
          </a:lstStyle>
          <a:p>
            <a:pPr algn="r" eaLnBrk="1" hangingPunct="1">
              <a:spcBef>
                <a:spcPct val="0"/>
              </a:spcBef>
              <a:buClrTx/>
              <a:buSzTx/>
              <a:buFontTx/>
              <a:buNone/>
            </a:pPr>
            <a:fld id="{F786AC04-9D9A-4F50-BC39-433E432BEE66}" type="slidenum">
              <a:rPr lang="zh-TW" altLang="en-US" sz="1200" b="1">
                <a:solidFill>
                  <a:srgbClr val="000000"/>
                </a:solidFill>
                <a:latin typeface="+mn-ea"/>
                <a:ea typeface="+mn-ea"/>
                <a:cs typeface="Times New Roman" panose="02020603050405020304" pitchFamily="18" charset="0"/>
              </a:rPr>
              <a:pPr algn="r" eaLnBrk="1" hangingPunct="1">
                <a:spcBef>
                  <a:spcPct val="0"/>
                </a:spcBef>
                <a:buClrTx/>
                <a:buSzTx/>
                <a:buFontTx/>
                <a:buNone/>
              </a:pPr>
              <a:t>77</a:t>
            </a:fld>
            <a:endParaRPr lang="zh-TW" altLang="en-US" sz="1200" b="1" dirty="0">
              <a:solidFill>
                <a:srgbClr val="000000"/>
              </a:solidFill>
              <a:latin typeface="+mn-ea"/>
              <a:ea typeface="+mn-ea"/>
              <a:cs typeface="Times New Roman" panose="02020603050405020304" pitchFamily="18" charset="0"/>
            </a:endParaRPr>
          </a:p>
        </p:txBody>
      </p:sp>
    </p:spTree>
    <p:extLst>
      <p:ext uri="{BB962C8B-B14F-4D97-AF65-F5344CB8AC3E}">
        <p14:creationId xmlns:p14="http://schemas.microsoft.com/office/powerpoint/2010/main" val="400064448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med afrundet, diagonalt hjørne 52"/>
          <p:cNvSpPr/>
          <p:nvPr/>
        </p:nvSpPr>
        <p:spPr>
          <a:xfrm>
            <a:off x="395536" y="1120552"/>
            <a:ext cx="8496944" cy="5328592"/>
          </a:xfrm>
          <a:prstGeom prst="round2DiagRect">
            <a:avLst>
              <a:gd name="adj1" fmla="val 2327"/>
              <a:gd name="adj2" fmla="val 0"/>
            </a:avLst>
          </a:prstGeom>
          <a:gradFill>
            <a:gsLst>
              <a:gs pos="0">
                <a:schemeClr val="bg1"/>
              </a:gs>
              <a:gs pos="50000">
                <a:schemeClr val="bg1"/>
              </a:gs>
              <a:gs pos="100000">
                <a:schemeClr val="bg1"/>
              </a:gs>
            </a:gsLst>
            <a:lin ang="5400000" scaled="0"/>
          </a:gradFill>
          <a:ln w="19050" cap="flat" cmpd="sng" algn="ctr">
            <a:noFill/>
            <a:prstDash val="sysDash"/>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endParaRPr kumimoji="0" lang="zh-TW" altLang="zh-TW" kern="0">
              <a:solidFill>
                <a:srgbClr val="FFFFFF"/>
              </a:solidFill>
              <a:latin typeface="Calibri" pitchFamily="34" charset="0"/>
              <a:ea typeface="+mn-ea"/>
            </a:endParaRPr>
          </a:p>
        </p:txBody>
      </p:sp>
      <p:sp>
        <p:nvSpPr>
          <p:cNvPr id="24584" name="Rectangle 2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TW" altLang="en-US"/>
          </a:p>
        </p:txBody>
      </p:sp>
      <p:cxnSp>
        <p:nvCxnSpPr>
          <p:cNvPr id="13" name="直線接點 12"/>
          <p:cNvCxnSpPr/>
          <p:nvPr/>
        </p:nvCxnSpPr>
        <p:spPr>
          <a:xfrm>
            <a:off x="395535" y="1112044"/>
            <a:ext cx="8496000"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251520" y="941541"/>
            <a:ext cx="4602543" cy="492443"/>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zh-TW" altLang="en-US" sz="2600" b="1" kern="0" spc="50" dirty="0" smtClean="0">
                <a:ln w="11430"/>
                <a:solidFill>
                  <a:srgbClr val="C00000"/>
                </a:solidFill>
                <a:effectLst>
                  <a:outerShdw blurRad="76200" dist="50800" dir="5400000" algn="tl" rotWithShape="0">
                    <a:srgbClr val="000000">
                      <a:alpha val="65000"/>
                    </a:srgbClr>
                  </a:outerShdw>
                </a:effectLst>
                <a:latin typeface="微軟正黑體" pitchFamily="34" charset="-120"/>
                <a:ea typeface="微軟正黑體" pitchFamily="34" charset="-120"/>
              </a:rPr>
              <a:t>社區結合低衝擊開發雨水管理</a:t>
            </a:r>
            <a:endParaRPr kumimoji="0" lang="zh-TW" altLang="en-US" sz="2600" b="1" kern="0" spc="50" dirty="0">
              <a:ln w="11430"/>
              <a:solidFill>
                <a:srgbClr val="C00000"/>
              </a:solidFill>
              <a:effectLst>
                <a:outerShdw blurRad="76200" dist="50800" dir="5400000" algn="tl" rotWithShape="0">
                  <a:srgbClr val="000000">
                    <a:alpha val="65000"/>
                  </a:srgbClr>
                </a:outerShdw>
              </a:effectLst>
              <a:latin typeface="+mn-lt"/>
              <a:ea typeface="+mn-ea"/>
            </a:endParaRPr>
          </a:p>
        </p:txBody>
      </p:sp>
      <p:sp>
        <p:nvSpPr>
          <p:cNvPr id="20" name="矩形 19"/>
          <p:cNvSpPr/>
          <p:nvPr/>
        </p:nvSpPr>
        <p:spPr>
          <a:xfrm>
            <a:off x="467544" y="1412776"/>
            <a:ext cx="8280920" cy="1184940"/>
          </a:xfrm>
          <a:prstGeom prst="rect">
            <a:avLst/>
          </a:prstGeom>
        </p:spPr>
        <p:txBody>
          <a:bodyPr wrap="square">
            <a:spAutoFit/>
          </a:bodyPr>
          <a:lstStyle/>
          <a:p>
            <a:pPr algn="just" fontAlgn="auto">
              <a:spcBef>
                <a:spcPts val="600"/>
              </a:spcBef>
              <a:spcAft>
                <a:spcPts val="0"/>
              </a:spcAft>
              <a:buClr>
                <a:schemeClr val="accent6">
                  <a:lumMod val="75000"/>
                </a:schemeClr>
              </a:buClr>
              <a:buSzPct val="80000"/>
              <a:defRPr/>
            </a:pPr>
            <a:r>
              <a:rPr kumimoji="0" lang="zh-TW" altLang="en-US" b="1" dirty="0" smtClean="0">
                <a:solidFill>
                  <a:srgbClr val="0033CC"/>
                </a:solidFill>
                <a:latin typeface="微軟正黑體" pitchFamily="34" charset="-120"/>
                <a:ea typeface="微軟正黑體" pitchFamily="34" charset="-120"/>
              </a:rPr>
              <a:t>德國</a:t>
            </a:r>
            <a:r>
              <a:rPr kumimoji="0" lang="en-US" altLang="zh-TW" b="1" dirty="0" err="1" smtClean="0">
                <a:solidFill>
                  <a:srgbClr val="0033CC"/>
                </a:solidFill>
                <a:latin typeface="微軟正黑體" pitchFamily="34" charset="-120"/>
                <a:ea typeface="微軟正黑體" pitchFamily="34" charset="-120"/>
              </a:rPr>
              <a:t>Kronsberg</a:t>
            </a:r>
            <a:r>
              <a:rPr kumimoji="0" lang="zh-TW" altLang="en-US" b="1" dirty="0" smtClean="0">
                <a:solidFill>
                  <a:srgbClr val="0033CC"/>
                </a:solidFill>
                <a:latin typeface="微軟正黑體" pitchFamily="34" charset="-120"/>
                <a:ea typeface="微軟正黑體" pitchFamily="34" charset="-120"/>
              </a:rPr>
              <a:t>生態社區</a:t>
            </a:r>
            <a:endParaRPr kumimoji="0" lang="en-US" altLang="zh-TW" b="1" dirty="0" smtClean="0">
              <a:solidFill>
                <a:srgbClr val="0033CC"/>
              </a:solidFill>
              <a:latin typeface="微軟正黑體" pitchFamily="34" charset="-120"/>
              <a:ea typeface="微軟正黑體" pitchFamily="34" charset="-120"/>
            </a:endParaRPr>
          </a:p>
          <a:p>
            <a:pPr marL="355600" indent="-266700" algn="just" fontAlgn="auto">
              <a:spcBef>
                <a:spcPts val="300"/>
              </a:spcBef>
              <a:spcAft>
                <a:spcPts val="0"/>
              </a:spcAft>
              <a:buClr>
                <a:schemeClr val="accent6">
                  <a:lumMod val="75000"/>
                </a:schemeClr>
              </a:buClr>
              <a:buSzPct val="80000"/>
              <a:buFont typeface="Wingdings" pitchFamily="2" charset="2"/>
              <a:buChar char="l"/>
              <a:defRPr/>
            </a:pPr>
            <a:r>
              <a:rPr kumimoji="0" lang="zh-TW" altLang="zh-TW" sz="1600" b="1" dirty="0" smtClean="0">
                <a:latin typeface="微軟正黑體" pitchFamily="34" charset="-120"/>
                <a:ea typeface="微軟正黑體" pitchFamily="34" charset="-120"/>
              </a:rPr>
              <a:t>以</a:t>
            </a:r>
            <a:r>
              <a:rPr kumimoji="0" lang="zh-TW" altLang="zh-TW" sz="1600" b="1" dirty="0">
                <a:latin typeface="微軟正黑體" pitchFamily="34" charset="-120"/>
                <a:ea typeface="微軟正黑體" pitchFamily="34" charset="-120"/>
              </a:rPr>
              <a:t>水資源策略方式進行</a:t>
            </a:r>
            <a:r>
              <a:rPr kumimoji="0" lang="zh-TW" altLang="zh-TW" sz="1600" b="1" dirty="0" smtClean="0">
                <a:latin typeface="微軟正黑體" pitchFamily="34" charset="-120"/>
                <a:ea typeface="微軟正黑體" pitchFamily="34" charset="-120"/>
              </a:rPr>
              <a:t>開發</a:t>
            </a:r>
            <a:r>
              <a:rPr kumimoji="0" lang="zh-TW" altLang="en-US" sz="1600" b="1" dirty="0" smtClean="0">
                <a:latin typeface="微軟正黑體" pitchFamily="34" charset="-120"/>
                <a:ea typeface="微軟正黑體" pitchFamily="34" charset="-120"/>
              </a:rPr>
              <a:t>，</a:t>
            </a:r>
            <a:r>
              <a:rPr kumimoji="0" lang="zh-TW" altLang="en-US" sz="1600" b="1" dirty="0">
                <a:solidFill>
                  <a:srgbClr val="C00000"/>
                </a:solidFill>
                <a:latin typeface="微軟正黑體" pitchFamily="34" charset="-120"/>
                <a:ea typeface="微軟正黑體" pitchFamily="34" charset="-120"/>
              </a:rPr>
              <a:t>減少</a:t>
            </a:r>
            <a:r>
              <a:rPr kumimoji="0" lang="en-US" altLang="zh-TW" sz="1600" b="1" dirty="0" err="1">
                <a:solidFill>
                  <a:srgbClr val="C00000"/>
                </a:solidFill>
                <a:latin typeface="Arial" panose="020B0604020202020204" pitchFamily="34" charset="0"/>
                <a:ea typeface="微軟正黑體" pitchFamily="34" charset="-120"/>
                <a:cs typeface="Arial" panose="020B0604020202020204" pitchFamily="34" charset="0"/>
              </a:rPr>
              <a:t>Kronsberg</a:t>
            </a:r>
            <a:r>
              <a:rPr kumimoji="0" lang="zh-TW" altLang="en-US" sz="1600" b="1" dirty="0">
                <a:solidFill>
                  <a:srgbClr val="C00000"/>
                </a:solidFill>
                <a:latin typeface="微軟正黑體" pitchFamily="34" charset="-120"/>
                <a:ea typeface="微軟正黑體" pitchFamily="34" charset="-120"/>
              </a:rPr>
              <a:t>社區開發對原本</a:t>
            </a:r>
            <a:r>
              <a:rPr kumimoji="0" lang="zh-TW" altLang="zh-TW" sz="1600" b="1" dirty="0">
                <a:solidFill>
                  <a:srgbClr val="C00000"/>
                </a:solidFill>
                <a:latin typeface="微軟正黑體" pitchFamily="34" charset="-120"/>
                <a:ea typeface="微軟正黑體" pitchFamily="34" charset="-120"/>
              </a:rPr>
              <a:t>自然</a:t>
            </a:r>
            <a:r>
              <a:rPr kumimoji="0" lang="zh-TW" altLang="en-US" sz="1600" b="1" dirty="0">
                <a:solidFill>
                  <a:srgbClr val="C00000"/>
                </a:solidFill>
                <a:latin typeface="微軟正黑體" pitchFamily="34" charset="-120"/>
                <a:ea typeface="微軟正黑體" pitchFamily="34" charset="-120"/>
              </a:rPr>
              <a:t>環境的衝擊</a:t>
            </a:r>
            <a:endParaRPr kumimoji="0" lang="en-US" altLang="zh-TW" sz="1600" b="1" dirty="0">
              <a:solidFill>
                <a:srgbClr val="C00000"/>
              </a:solidFill>
              <a:latin typeface="微軟正黑體" pitchFamily="34" charset="-120"/>
              <a:ea typeface="微軟正黑體" pitchFamily="34" charset="-120"/>
            </a:endParaRPr>
          </a:p>
          <a:p>
            <a:pPr marL="355600" indent="-266700" algn="just" fontAlgn="auto">
              <a:spcBef>
                <a:spcPts val="300"/>
              </a:spcBef>
              <a:spcAft>
                <a:spcPts val="0"/>
              </a:spcAft>
              <a:buClr>
                <a:schemeClr val="accent6">
                  <a:lumMod val="75000"/>
                </a:schemeClr>
              </a:buClr>
              <a:buSzPct val="80000"/>
              <a:buFont typeface="Wingdings" pitchFamily="2" charset="2"/>
              <a:buChar char="l"/>
              <a:defRPr/>
            </a:pPr>
            <a:r>
              <a:rPr kumimoji="0" lang="zh-TW" altLang="en-US" sz="1600" b="1" dirty="0" smtClean="0">
                <a:latin typeface="微軟正黑體" pitchFamily="34" charset="-120"/>
                <a:ea typeface="微軟正黑體" pitchFamily="34" charset="-120"/>
              </a:rPr>
              <a:t>建立</a:t>
            </a:r>
            <a:r>
              <a:rPr kumimoji="0" lang="zh-TW" altLang="zh-TW" sz="1600" b="1" dirty="0" smtClean="0">
                <a:latin typeface="微軟正黑體" pitchFamily="34" charset="-120"/>
                <a:ea typeface="微軟正黑體" pitchFamily="34" charset="-120"/>
              </a:rPr>
              <a:t>城市</a:t>
            </a:r>
            <a:r>
              <a:rPr kumimoji="0" lang="zh-TW" altLang="zh-TW" sz="1600" b="1" dirty="0">
                <a:latin typeface="微軟正黑體" pitchFamily="34" charset="-120"/>
                <a:ea typeface="微軟正黑體" pitchFamily="34" charset="-120"/>
              </a:rPr>
              <a:t>綠色廊</a:t>
            </a:r>
            <a:r>
              <a:rPr kumimoji="0" lang="zh-TW" altLang="zh-TW" sz="1600" b="1" dirty="0" smtClean="0">
                <a:latin typeface="微軟正黑體" pitchFamily="34" charset="-120"/>
                <a:ea typeface="微軟正黑體" pitchFamily="34" charset="-120"/>
              </a:rPr>
              <a:t>道，社區</a:t>
            </a:r>
            <a:r>
              <a:rPr kumimoji="0" lang="zh-TW" altLang="zh-TW" sz="1600" b="1" dirty="0">
                <a:latin typeface="微軟正黑體" pitchFamily="34" charset="-120"/>
                <a:ea typeface="微軟正黑體" pitchFamily="34" charset="-120"/>
              </a:rPr>
              <a:t>排水</a:t>
            </a:r>
            <a:r>
              <a:rPr kumimoji="0" lang="zh-TW" altLang="zh-TW" sz="1600" b="1" dirty="0" smtClean="0">
                <a:latin typeface="微軟正黑體" pitchFamily="34" charset="-120"/>
                <a:ea typeface="微軟正黑體" pitchFamily="34" charset="-120"/>
              </a:rPr>
              <a:t>系統設計</a:t>
            </a:r>
            <a:r>
              <a:rPr kumimoji="0" lang="zh-TW" altLang="en-US" sz="1600" b="1" dirty="0" smtClean="0">
                <a:latin typeface="微軟正黑體" pitchFamily="34" charset="-120"/>
                <a:ea typeface="微軟正黑體" pitchFamily="34" charset="-120"/>
              </a:rPr>
              <a:t>導入</a:t>
            </a:r>
            <a:r>
              <a:rPr kumimoji="0" lang="zh-TW" altLang="zh-TW" sz="1600" b="1" dirty="0" smtClean="0">
                <a:latin typeface="微軟正黑體" pitchFamily="34" charset="-120"/>
                <a:ea typeface="微軟正黑體" pitchFamily="34" charset="-120"/>
              </a:rPr>
              <a:t>雨水</a:t>
            </a:r>
            <a:r>
              <a:rPr kumimoji="0" lang="zh-TW" altLang="zh-TW" sz="1600" b="1" dirty="0">
                <a:latin typeface="微軟正黑體" pitchFamily="34" charset="-120"/>
                <a:ea typeface="微軟正黑體" pitchFamily="34" charset="-120"/>
              </a:rPr>
              <a:t>最大遲滯、最小逕流及最大下滲等</a:t>
            </a:r>
            <a:r>
              <a:rPr kumimoji="0" lang="zh-TW" altLang="zh-TW" sz="1600" b="1" dirty="0" smtClean="0">
                <a:latin typeface="微軟正黑體" pitchFamily="34" charset="-120"/>
                <a:ea typeface="微軟正黑體" pitchFamily="34" charset="-120"/>
              </a:rPr>
              <a:t>策略</a:t>
            </a:r>
            <a:r>
              <a:rPr kumimoji="0" lang="zh-TW" altLang="en-US" sz="1600" b="1" dirty="0" smtClean="0">
                <a:latin typeface="微軟正黑體" pitchFamily="34" charset="-120"/>
                <a:ea typeface="微軟正黑體" pitchFamily="34" charset="-120"/>
              </a:rPr>
              <a:t>，落實於綠屋頂、雨水貯留、透水舖面及蓄水池等</a:t>
            </a:r>
            <a:endParaRPr kumimoji="0" lang="en-US" altLang="zh-TW" sz="1600" b="1" dirty="0">
              <a:latin typeface="微軟正黑體" pitchFamily="34" charset="-120"/>
              <a:ea typeface="微軟正黑體" pitchFamily="34" charset="-120"/>
            </a:endParaRPr>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585" y="2633407"/>
            <a:ext cx="7869855" cy="3747921"/>
          </a:xfrm>
          <a:prstGeom prst="rect">
            <a:avLst/>
          </a:prstGeom>
          <a:noFill/>
          <a:ln w="9525" algn="ctr">
            <a:solidFill>
              <a:srgbClr val="000000"/>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標題 1"/>
          <p:cNvSpPr txBox="1">
            <a:spLocks/>
          </p:cNvSpPr>
          <p:nvPr/>
        </p:nvSpPr>
        <p:spPr bwMode="auto">
          <a:xfrm>
            <a:off x="224531" y="205532"/>
            <a:ext cx="7354913" cy="742950"/>
          </a:xfrm>
          <a:prstGeom prst="rect">
            <a:avLst/>
          </a:prstGeom>
          <a:noFill/>
          <a:ln>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3200" b="1"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ea typeface="微軟正黑體" pitchFamily="34" charset="-120"/>
              </a:defRPr>
            </a:lvl2pPr>
            <a:lvl3pPr algn="l" rtl="0" eaLnBrk="0" fontAlgn="base" hangingPunct="0">
              <a:spcBef>
                <a:spcPct val="0"/>
              </a:spcBef>
              <a:spcAft>
                <a:spcPct val="0"/>
              </a:spcAft>
              <a:defRPr sz="4400">
                <a:solidFill>
                  <a:schemeClr val="tx2"/>
                </a:solidFill>
                <a:latin typeface="Tw Cen MT" pitchFamily="34" charset="0"/>
                <a:ea typeface="微軟正黑體" pitchFamily="34" charset="-120"/>
              </a:defRPr>
            </a:lvl3pPr>
            <a:lvl4pPr algn="l" rtl="0" eaLnBrk="0" fontAlgn="base" hangingPunct="0">
              <a:spcBef>
                <a:spcPct val="0"/>
              </a:spcBef>
              <a:spcAft>
                <a:spcPct val="0"/>
              </a:spcAft>
              <a:defRPr sz="4400">
                <a:solidFill>
                  <a:schemeClr val="tx2"/>
                </a:solidFill>
                <a:latin typeface="Tw Cen MT" pitchFamily="34" charset="0"/>
                <a:ea typeface="微軟正黑體" pitchFamily="34" charset="-120"/>
              </a:defRPr>
            </a:lvl4pPr>
            <a:lvl5pPr algn="l" rtl="0" eaLnBrk="0" fontAlgn="base" hangingPunct="0">
              <a:spcBef>
                <a:spcPct val="0"/>
              </a:spcBef>
              <a:spcAft>
                <a:spcPct val="0"/>
              </a:spcAft>
              <a:defRPr sz="4400">
                <a:solidFill>
                  <a:schemeClr val="tx2"/>
                </a:solidFill>
                <a:latin typeface="Tw Cen MT" pitchFamily="34" charset="0"/>
                <a:ea typeface="微軟正黑體" pitchFamily="34" charset="-120"/>
              </a:defRPr>
            </a:lvl5pPr>
            <a:lvl6pPr marL="457200" algn="l" rtl="0" fontAlgn="base">
              <a:spcBef>
                <a:spcPct val="0"/>
              </a:spcBef>
              <a:spcAft>
                <a:spcPct val="0"/>
              </a:spcAft>
              <a:defRPr sz="4400">
                <a:solidFill>
                  <a:schemeClr val="tx2"/>
                </a:solidFill>
                <a:latin typeface="Tw Cen MT" pitchFamily="34" charset="0"/>
                <a:ea typeface="微軟正黑體" pitchFamily="34" charset="-120"/>
              </a:defRPr>
            </a:lvl6pPr>
            <a:lvl7pPr marL="914400" algn="l" rtl="0" fontAlgn="base">
              <a:spcBef>
                <a:spcPct val="0"/>
              </a:spcBef>
              <a:spcAft>
                <a:spcPct val="0"/>
              </a:spcAft>
              <a:defRPr sz="4400">
                <a:solidFill>
                  <a:schemeClr val="tx2"/>
                </a:solidFill>
                <a:latin typeface="Tw Cen MT" pitchFamily="34" charset="0"/>
                <a:ea typeface="微軟正黑體" pitchFamily="34" charset="-120"/>
              </a:defRPr>
            </a:lvl7pPr>
            <a:lvl8pPr marL="1371600" algn="l" rtl="0" fontAlgn="base">
              <a:spcBef>
                <a:spcPct val="0"/>
              </a:spcBef>
              <a:spcAft>
                <a:spcPct val="0"/>
              </a:spcAft>
              <a:defRPr sz="4400">
                <a:solidFill>
                  <a:schemeClr val="tx2"/>
                </a:solidFill>
                <a:latin typeface="Tw Cen MT" pitchFamily="34" charset="0"/>
                <a:ea typeface="微軟正黑體" pitchFamily="34" charset="-120"/>
              </a:defRPr>
            </a:lvl8pPr>
            <a:lvl9pPr marL="1828800" algn="l" rtl="0" fontAlgn="base">
              <a:spcBef>
                <a:spcPct val="0"/>
              </a:spcBef>
              <a:spcAft>
                <a:spcPct val="0"/>
              </a:spcAft>
              <a:defRPr sz="4400">
                <a:solidFill>
                  <a:schemeClr val="tx2"/>
                </a:solidFill>
                <a:latin typeface="Tw Cen MT" pitchFamily="34" charset="0"/>
                <a:ea typeface="微軟正黑體" pitchFamily="34" charset="-120"/>
              </a:defRPr>
            </a:lvl9pPr>
          </a:lstStyle>
          <a:p>
            <a:pPr eaLnBrk="1" fontAlgn="auto" hangingPunct="1">
              <a:spcAft>
                <a:spcPts val="0"/>
              </a:spcAft>
              <a:defRPr/>
            </a:pPr>
            <a:r>
              <a:rPr kumimoji="0" lang="zh-TW" altLang="zh-TW" sz="3600" dirty="0" smtClean="0">
                <a:effectLst>
                  <a:glow rad="63500">
                    <a:schemeClr val="bg1">
                      <a:alpha val="98000"/>
                    </a:schemeClr>
                  </a:glow>
                </a:effectLst>
                <a:latin typeface="+mn-ea"/>
                <a:ea typeface="+mn-ea"/>
              </a:rPr>
              <a:t>國外</a:t>
            </a:r>
            <a:r>
              <a:rPr kumimoji="0" lang="zh-TW" altLang="en-US" sz="3600" dirty="0" smtClean="0">
                <a:effectLst>
                  <a:glow rad="63500">
                    <a:schemeClr val="bg1">
                      <a:alpha val="98000"/>
                    </a:schemeClr>
                  </a:glow>
                </a:effectLst>
                <a:latin typeface="+mn-ea"/>
                <a:ea typeface="+mn-ea"/>
              </a:rPr>
              <a:t>都市防洪空間</a:t>
            </a:r>
            <a:r>
              <a:rPr kumimoji="0" lang="zh-TW" altLang="zh-TW" sz="3600" dirty="0" smtClean="0">
                <a:effectLst>
                  <a:glow rad="63500">
                    <a:schemeClr val="bg1">
                      <a:alpha val="98000"/>
                    </a:schemeClr>
                  </a:glow>
                </a:effectLst>
                <a:latin typeface="+mn-ea"/>
                <a:ea typeface="+mn-ea"/>
              </a:rPr>
              <a:t>規劃</a:t>
            </a:r>
            <a:r>
              <a:rPr kumimoji="0" lang="zh-TW" altLang="en-US" sz="3600" dirty="0" smtClean="0">
                <a:effectLst>
                  <a:glow rad="63500">
                    <a:schemeClr val="bg1">
                      <a:alpha val="98000"/>
                    </a:schemeClr>
                  </a:glow>
                </a:effectLst>
                <a:latin typeface="+mn-ea"/>
                <a:ea typeface="+mn-ea"/>
              </a:rPr>
              <a:t>與管理概況</a:t>
            </a:r>
            <a:endParaRPr kumimoji="0" lang="zh-TW" altLang="en-US" sz="3600" dirty="0">
              <a:effectLst>
                <a:glow rad="63500">
                  <a:schemeClr val="bg1">
                    <a:alpha val="98000"/>
                  </a:schemeClr>
                </a:glow>
              </a:effectLst>
              <a:latin typeface="+mn-ea"/>
              <a:ea typeface="+mn-ea"/>
            </a:endParaRPr>
          </a:p>
        </p:txBody>
      </p:sp>
      <p:sp>
        <p:nvSpPr>
          <p:cNvPr id="21" name="投影片編號版面配置區 3"/>
          <p:cNvSpPr txBox="1">
            <a:spLocks/>
          </p:cNvSpPr>
          <p:nvPr/>
        </p:nvSpPr>
        <p:spPr bwMode="auto">
          <a:xfrm>
            <a:off x="8610600" y="6613525"/>
            <a:ext cx="533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anose="05000000000000000000"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anose="05000000000000000000"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9pPr>
          </a:lstStyle>
          <a:p>
            <a:pPr algn="r" eaLnBrk="1" hangingPunct="1">
              <a:spcBef>
                <a:spcPct val="0"/>
              </a:spcBef>
              <a:buClrTx/>
              <a:buSzTx/>
              <a:buFontTx/>
              <a:buNone/>
            </a:pPr>
            <a:fld id="{F786AC04-9D9A-4F50-BC39-433E432BEE66}" type="slidenum">
              <a:rPr lang="zh-TW" altLang="en-US" sz="1200" b="1">
                <a:solidFill>
                  <a:srgbClr val="000000"/>
                </a:solidFill>
                <a:latin typeface="+mn-ea"/>
                <a:ea typeface="+mn-ea"/>
                <a:cs typeface="Times New Roman" panose="02020603050405020304" pitchFamily="18" charset="0"/>
              </a:rPr>
              <a:pPr algn="r" eaLnBrk="1" hangingPunct="1">
                <a:spcBef>
                  <a:spcPct val="0"/>
                </a:spcBef>
                <a:buClrTx/>
                <a:buSzTx/>
                <a:buFontTx/>
                <a:buNone/>
              </a:pPr>
              <a:t>78</a:t>
            </a:fld>
            <a:endParaRPr lang="zh-TW" altLang="en-US" sz="1200" b="1" dirty="0">
              <a:solidFill>
                <a:srgbClr val="000000"/>
              </a:solidFill>
              <a:latin typeface="+mn-ea"/>
              <a:ea typeface="+mn-ea"/>
              <a:cs typeface="Times New Roman" panose="02020603050405020304" pitchFamily="18" charset="0"/>
            </a:endParaRPr>
          </a:p>
        </p:txBody>
      </p:sp>
    </p:spTree>
    <p:extLst>
      <p:ext uri="{BB962C8B-B14F-4D97-AF65-F5344CB8AC3E}">
        <p14:creationId xmlns:p14="http://schemas.microsoft.com/office/powerpoint/2010/main" val="253757649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1"/>
            <a:ext cx="9144000" cy="841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99331" name="Picture 3" descr="E:\data\ivy\hammarby sjostad\photo\100.05\P1020145.JPG"/>
          <p:cNvPicPr>
            <a:picLocks noChangeAspect="1" noChangeArrowheads="1"/>
          </p:cNvPicPr>
          <p:nvPr/>
        </p:nvPicPr>
        <p:blipFill>
          <a:blip r:embed="rId3" cstate="print">
            <a:extLst>
              <a:ext uri="{28A0092B-C50C-407E-A947-70E740481C1C}">
                <a14:useLocalDpi xmlns:a14="http://schemas.microsoft.com/office/drawing/2010/main" val="0"/>
              </a:ext>
            </a:extLst>
          </a:blip>
          <a:srcRect r="17487" b="7065"/>
          <a:stretch>
            <a:fillRect/>
          </a:stretch>
        </p:blipFill>
        <p:spPr bwMode="auto">
          <a:xfrm>
            <a:off x="0" y="520700"/>
            <a:ext cx="9144000"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標題 1"/>
          <p:cNvSpPr>
            <a:spLocks noGrp="1"/>
          </p:cNvSpPr>
          <p:nvPr>
            <p:ph type="title"/>
          </p:nvPr>
        </p:nvSpPr>
        <p:spPr>
          <a:xfrm>
            <a:off x="195269" y="2819400"/>
            <a:ext cx="5925370" cy="477838"/>
          </a:xfrm>
        </p:spPr>
        <p:txBody>
          <a:bodyPr>
            <a:noAutofit/>
          </a:bodyPr>
          <a:lstStyle/>
          <a:p>
            <a:r>
              <a:rPr lang="en-US" altLang="zh-TW" dirty="0" smtClean="0">
                <a:solidFill>
                  <a:schemeClr val="bg1"/>
                </a:solidFill>
                <a:latin typeface="Arial" panose="020B0604020202020204" pitchFamily="34" charset="0"/>
                <a:cs typeface="Arial" panose="020B0604020202020204" pitchFamily="34" charset="0"/>
              </a:rPr>
              <a:t>2010</a:t>
            </a:r>
            <a:r>
              <a:rPr lang="zh-TW" altLang="en-US" b="1" dirty="0" smtClean="0">
                <a:solidFill>
                  <a:schemeClr val="bg1"/>
                </a:solidFill>
                <a:latin typeface="微軟正黑體" panose="020B0604030504040204" pitchFamily="34" charset="-120"/>
                <a:ea typeface="微軟正黑體" panose="020B0604030504040204" pitchFamily="34" charset="-120"/>
              </a:rPr>
              <a:t>年歐洲綠色首都</a:t>
            </a:r>
            <a:r>
              <a:rPr lang="en-US" altLang="zh-TW" b="1" dirty="0" smtClean="0">
                <a:solidFill>
                  <a:schemeClr val="bg1"/>
                </a:solidFill>
                <a:latin typeface="微軟正黑體" pitchFamily="34" charset="-120"/>
                <a:ea typeface="微軟正黑體" panose="020B0604030504040204" pitchFamily="34" charset="-120"/>
              </a:rPr>
              <a:t>-</a:t>
            </a:r>
            <a:r>
              <a:rPr lang="zh-TW" altLang="en-US" b="1" dirty="0" smtClean="0">
                <a:solidFill>
                  <a:schemeClr val="bg1"/>
                </a:solidFill>
                <a:latin typeface="微軟正黑體" panose="020B0604030504040204" pitchFamily="34" charset="-120"/>
                <a:ea typeface="微軟正黑體" panose="020B0604030504040204" pitchFamily="34" charset="-120"/>
              </a:rPr>
              <a:t>瑞典斯德哥爾摩</a:t>
            </a:r>
          </a:p>
        </p:txBody>
      </p:sp>
      <p:sp>
        <p:nvSpPr>
          <p:cNvPr id="17" name="圓角矩形 16"/>
          <p:cNvSpPr/>
          <p:nvPr/>
        </p:nvSpPr>
        <p:spPr>
          <a:xfrm>
            <a:off x="346078" y="5238774"/>
            <a:ext cx="1619250" cy="360363"/>
          </a:xfrm>
          <a:prstGeom prst="roundRect">
            <a:avLst/>
          </a:prstGeom>
          <a:solidFill>
            <a:srgbClr val="00B050">
              <a:alpha val="84000"/>
            </a:srgbClr>
          </a:solid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zh-TW" altLang="en-US"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暴雨管理</a:t>
            </a:r>
          </a:p>
        </p:txBody>
      </p:sp>
      <p:sp>
        <p:nvSpPr>
          <p:cNvPr id="18" name="圓角矩形 17"/>
          <p:cNvSpPr/>
          <p:nvPr/>
        </p:nvSpPr>
        <p:spPr>
          <a:xfrm>
            <a:off x="2265364" y="5230813"/>
            <a:ext cx="1619250" cy="360362"/>
          </a:xfrm>
          <a:prstGeom prst="roundRect">
            <a:avLst/>
          </a:prstGeom>
          <a:solidFill>
            <a:srgbClr val="0070C0">
              <a:alpha val="85000"/>
            </a:srgbClr>
          </a:solid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zh-TW" altLang="en-US"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水資源經理</a:t>
            </a:r>
          </a:p>
        </p:txBody>
      </p:sp>
      <p:sp>
        <p:nvSpPr>
          <p:cNvPr id="19" name="圓角矩形 18"/>
          <p:cNvSpPr/>
          <p:nvPr/>
        </p:nvSpPr>
        <p:spPr>
          <a:xfrm>
            <a:off x="4184650" y="5221288"/>
            <a:ext cx="1619250" cy="360362"/>
          </a:xfrm>
          <a:prstGeom prst="roundRect">
            <a:avLst/>
          </a:prstGeom>
          <a:solidFill>
            <a:srgbClr val="480024">
              <a:alpha val="80000"/>
            </a:srgbClr>
          </a:solid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zh-TW" altLang="en-US"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環境營造</a:t>
            </a:r>
          </a:p>
        </p:txBody>
      </p:sp>
      <p:sp>
        <p:nvSpPr>
          <p:cNvPr id="21" name="加號 20"/>
          <p:cNvSpPr/>
          <p:nvPr/>
        </p:nvSpPr>
        <p:spPr>
          <a:xfrm>
            <a:off x="3886212" y="5267349"/>
            <a:ext cx="288925" cy="288925"/>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sz="1800" b="1">
              <a:solidFill>
                <a:prstClr val="white"/>
              </a:solidFill>
              <a:latin typeface="微軟正黑體" panose="020B0604030504040204" pitchFamily="34" charset="-120"/>
              <a:ea typeface="微軟正黑體" panose="020B0604030504040204" pitchFamily="34" charset="-120"/>
            </a:endParaRPr>
          </a:p>
        </p:txBody>
      </p:sp>
      <p:sp>
        <p:nvSpPr>
          <p:cNvPr id="23" name="加號 22"/>
          <p:cNvSpPr/>
          <p:nvPr/>
        </p:nvSpPr>
        <p:spPr>
          <a:xfrm>
            <a:off x="1974862" y="5273699"/>
            <a:ext cx="288925" cy="288925"/>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sz="1800" b="1">
              <a:solidFill>
                <a:prstClr val="white"/>
              </a:solidFill>
              <a:latin typeface="微軟正黑體" panose="020B0604030504040204" pitchFamily="34" charset="-120"/>
              <a:ea typeface="微軟正黑體" panose="020B0604030504040204" pitchFamily="34" charset="-120"/>
            </a:endParaRPr>
          </a:p>
        </p:txBody>
      </p:sp>
      <p:sp>
        <p:nvSpPr>
          <p:cNvPr id="29" name="五邊形 28"/>
          <p:cNvSpPr/>
          <p:nvPr/>
        </p:nvSpPr>
        <p:spPr>
          <a:xfrm>
            <a:off x="346075" y="5672162"/>
            <a:ext cx="1798638" cy="612775"/>
          </a:xfrm>
          <a:prstGeom prst="homePlate">
            <a:avLst/>
          </a:prstGeom>
          <a:solidFill>
            <a:srgbClr val="002060">
              <a:alpha val="40000"/>
            </a:srgbClr>
          </a:solidFill>
          <a:ln w="25400" cap="flat" cmpd="sng" algn="ctr">
            <a:noFill/>
            <a:prstDash val="solid"/>
          </a:ln>
          <a:effectLst>
            <a:outerShdw blurRad="50800" dist="38100" dir="2700000" algn="tl" rotWithShape="0">
              <a:prstClr val="black">
                <a:alpha val="40000"/>
              </a:prstClr>
            </a:outerShdw>
          </a:effectLst>
        </p:spPr>
        <p:txBody>
          <a:bodyPr lIns="0" tIns="18000" rIns="0" bIns="18000" anchor="ctr"/>
          <a:lstStyle/>
          <a:p>
            <a:pPr algn="ctr" fontAlgn="auto">
              <a:lnSpc>
                <a:spcPts val="2200"/>
              </a:lnSpc>
              <a:spcBef>
                <a:spcPts val="0"/>
              </a:spcBef>
              <a:spcAft>
                <a:spcPts val="0"/>
              </a:spcAft>
              <a:defRPr/>
            </a:pPr>
            <a:r>
              <a:rPr lang="zh-TW" altLang="en-US" sz="1600" b="1" kern="0" dirty="0">
                <a:solidFill>
                  <a:prstClr val="white"/>
                </a:solidFill>
                <a:latin typeface="微軟正黑體" panose="020B0604030504040204" pitchFamily="34" charset="-120"/>
                <a:ea typeface="微軟正黑體" panose="020B0604030504040204" pitchFamily="34" charset="-120"/>
                <a:cs typeface="Arial" charset="0"/>
              </a:rPr>
              <a:t>排洪系統整治</a:t>
            </a:r>
            <a:r>
              <a:rPr lang="en-US" altLang="zh-TW" sz="1600" b="1" kern="0" dirty="0">
                <a:solidFill>
                  <a:prstClr val="white"/>
                </a:solidFill>
                <a:latin typeface="微軟正黑體" panose="020B0604030504040204" pitchFamily="34" charset="-120"/>
                <a:ea typeface="微軟正黑體" panose="020B0604030504040204" pitchFamily="34" charset="-120"/>
                <a:cs typeface="Arial" charset="0"/>
              </a:rPr>
              <a:t/>
            </a:r>
            <a:br>
              <a:rPr lang="en-US" altLang="zh-TW" sz="1600" b="1" kern="0" dirty="0">
                <a:solidFill>
                  <a:prstClr val="white"/>
                </a:solidFill>
                <a:latin typeface="微軟正黑體" panose="020B0604030504040204" pitchFamily="34" charset="-120"/>
                <a:ea typeface="微軟正黑體" panose="020B0604030504040204" pitchFamily="34" charset="-120"/>
                <a:cs typeface="Arial" charset="0"/>
              </a:rPr>
            </a:br>
            <a:r>
              <a:rPr lang="zh-TW" altLang="en-US" sz="1600" b="1" kern="0" dirty="0">
                <a:solidFill>
                  <a:prstClr val="white"/>
                </a:solidFill>
                <a:latin typeface="微軟正黑體" panose="020B0604030504040204" pitchFamily="34" charset="-120"/>
                <a:ea typeface="微軟正黑體" panose="020B0604030504040204" pitchFamily="34" charset="-120"/>
                <a:cs typeface="Arial" charset="0"/>
              </a:rPr>
              <a:t>與土地管理</a:t>
            </a:r>
          </a:p>
        </p:txBody>
      </p:sp>
      <p:sp>
        <p:nvSpPr>
          <p:cNvPr id="30" name="五邊形 29"/>
          <p:cNvSpPr/>
          <p:nvPr/>
        </p:nvSpPr>
        <p:spPr>
          <a:xfrm>
            <a:off x="2265363" y="5670550"/>
            <a:ext cx="1800225" cy="306388"/>
          </a:xfrm>
          <a:prstGeom prst="homePlate">
            <a:avLst/>
          </a:prstGeom>
          <a:solidFill>
            <a:srgbClr val="002060">
              <a:alpha val="40000"/>
            </a:srgbClr>
          </a:solidFill>
          <a:ln w="25400" cap="flat" cmpd="sng" algn="ctr">
            <a:noFill/>
            <a:prstDash val="solid"/>
          </a:ln>
          <a:effectLst>
            <a:outerShdw blurRad="50800" dist="38100" dir="2700000" algn="tl" rotWithShape="0">
              <a:prstClr val="black">
                <a:alpha val="40000"/>
              </a:prstClr>
            </a:outerShdw>
          </a:effectLst>
        </p:spPr>
        <p:txBody>
          <a:bodyPr lIns="0" tIns="18000" rIns="0" bIns="18000" anchor="ctr"/>
          <a:lstStyle/>
          <a:p>
            <a:pPr algn="ctr" fontAlgn="auto">
              <a:spcBef>
                <a:spcPts val="0"/>
              </a:spcBef>
              <a:spcAft>
                <a:spcPts val="0"/>
              </a:spcAft>
              <a:defRPr/>
            </a:pPr>
            <a:r>
              <a:rPr lang="zh-TW" altLang="en-US" sz="1600" b="1" kern="0" dirty="0">
                <a:solidFill>
                  <a:prstClr val="white"/>
                </a:solidFill>
                <a:latin typeface="微軟正黑體" panose="020B0604030504040204" pitchFamily="34" charset="-120"/>
                <a:ea typeface="微軟正黑體" panose="020B0604030504040204" pitchFamily="34" charset="-120"/>
                <a:cs typeface="Arial" charset="0"/>
              </a:rPr>
              <a:t>多元的用水策略</a:t>
            </a:r>
          </a:p>
        </p:txBody>
      </p:sp>
      <p:sp>
        <p:nvSpPr>
          <p:cNvPr id="33" name="五邊形 32"/>
          <p:cNvSpPr/>
          <p:nvPr/>
        </p:nvSpPr>
        <p:spPr>
          <a:xfrm>
            <a:off x="2265363" y="5992837"/>
            <a:ext cx="1800225" cy="306387"/>
          </a:xfrm>
          <a:prstGeom prst="homePlate">
            <a:avLst/>
          </a:prstGeom>
          <a:solidFill>
            <a:srgbClr val="002060">
              <a:alpha val="40000"/>
            </a:srgbClr>
          </a:solidFill>
          <a:ln w="25400" cap="flat" cmpd="sng" algn="ctr">
            <a:noFill/>
            <a:prstDash val="solid"/>
          </a:ln>
          <a:effectLst>
            <a:outerShdw blurRad="50800" dist="38100" dir="2700000" algn="tl" rotWithShape="0">
              <a:prstClr val="black">
                <a:alpha val="40000"/>
              </a:prstClr>
            </a:outerShdw>
          </a:effectLst>
        </p:spPr>
        <p:txBody>
          <a:bodyPr lIns="0" tIns="18000" rIns="0" bIns="18000" anchor="ctr"/>
          <a:lstStyle/>
          <a:p>
            <a:pPr algn="ctr" fontAlgn="auto">
              <a:lnSpc>
                <a:spcPts val="2200"/>
              </a:lnSpc>
              <a:spcBef>
                <a:spcPts val="0"/>
              </a:spcBef>
              <a:spcAft>
                <a:spcPts val="0"/>
              </a:spcAft>
              <a:defRPr/>
            </a:pPr>
            <a:r>
              <a:rPr lang="zh-TW" altLang="en-US" sz="1600" b="1" kern="0" dirty="0">
                <a:solidFill>
                  <a:prstClr val="white"/>
                </a:solidFill>
                <a:latin typeface="微軟正黑體" panose="020B0604030504040204" pitchFamily="34" charset="-120"/>
                <a:ea typeface="微軟正黑體" panose="020B0604030504040204" pitchFamily="34" charset="-120"/>
                <a:cs typeface="Arial" charset="0"/>
              </a:rPr>
              <a:t>水質淨化與再利用</a:t>
            </a:r>
          </a:p>
        </p:txBody>
      </p:sp>
      <p:sp>
        <p:nvSpPr>
          <p:cNvPr id="38" name="五邊形 37"/>
          <p:cNvSpPr/>
          <p:nvPr/>
        </p:nvSpPr>
        <p:spPr>
          <a:xfrm>
            <a:off x="4184650" y="5653112"/>
            <a:ext cx="1798638" cy="611187"/>
          </a:xfrm>
          <a:prstGeom prst="homePlate">
            <a:avLst/>
          </a:prstGeom>
          <a:solidFill>
            <a:srgbClr val="002060">
              <a:alpha val="40000"/>
            </a:srgbClr>
          </a:solidFill>
          <a:ln w="25400" cap="flat" cmpd="sng" algn="ctr">
            <a:noFill/>
            <a:prstDash val="solid"/>
          </a:ln>
          <a:effectLst>
            <a:outerShdw blurRad="50800" dist="38100" dir="2700000" algn="tl" rotWithShape="0">
              <a:prstClr val="black">
                <a:alpha val="40000"/>
              </a:prstClr>
            </a:outerShdw>
          </a:effectLst>
        </p:spPr>
        <p:txBody>
          <a:bodyPr lIns="0" tIns="18000" rIns="0" bIns="18000" anchor="ctr"/>
          <a:lstStyle/>
          <a:p>
            <a:pPr algn="ctr" fontAlgn="auto">
              <a:lnSpc>
                <a:spcPts val="2200"/>
              </a:lnSpc>
              <a:spcBef>
                <a:spcPts val="0"/>
              </a:spcBef>
              <a:spcAft>
                <a:spcPts val="0"/>
              </a:spcAft>
              <a:defRPr/>
            </a:pPr>
            <a:r>
              <a:rPr lang="zh-TW" altLang="en-US" sz="1600" b="1" kern="0" dirty="0">
                <a:solidFill>
                  <a:prstClr val="white"/>
                </a:solidFill>
                <a:latin typeface="微軟正黑體" panose="020B0604030504040204" pitchFamily="34" charset="-120"/>
                <a:ea typeface="微軟正黑體" panose="020B0604030504040204" pitchFamily="34" charset="-120"/>
                <a:cs typeface="Arial" charset="0"/>
              </a:rPr>
              <a:t>水域活化</a:t>
            </a:r>
            <a:r>
              <a:rPr lang="en-US" altLang="zh-TW" sz="1600" b="1" kern="0" dirty="0">
                <a:solidFill>
                  <a:prstClr val="white"/>
                </a:solidFill>
                <a:latin typeface="微軟正黑體" panose="020B0604030504040204" pitchFamily="34" charset="-120"/>
                <a:ea typeface="微軟正黑體" panose="020B0604030504040204" pitchFamily="34" charset="-120"/>
                <a:cs typeface="Arial" charset="0"/>
              </a:rPr>
              <a:t/>
            </a:r>
            <a:br>
              <a:rPr lang="en-US" altLang="zh-TW" sz="1600" b="1" kern="0" dirty="0">
                <a:solidFill>
                  <a:prstClr val="white"/>
                </a:solidFill>
                <a:latin typeface="微軟正黑體" panose="020B0604030504040204" pitchFamily="34" charset="-120"/>
                <a:ea typeface="微軟正黑體" panose="020B0604030504040204" pitchFamily="34" charset="-120"/>
                <a:cs typeface="Arial" charset="0"/>
              </a:rPr>
            </a:br>
            <a:r>
              <a:rPr lang="zh-TW" altLang="en-US" sz="1600" b="1" kern="0" dirty="0">
                <a:solidFill>
                  <a:prstClr val="white"/>
                </a:solidFill>
                <a:latin typeface="微軟正黑體" panose="020B0604030504040204" pitchFamily="34" charset="-120"/>
                <a:ea typeface="微軟正黑體" panose="020B0604030504040204" pitchFamily="34" charset="-120"/>
                <a:cs typeface="Arial" charset="0"/>
              </a:rPr>
              <a:t>與環境營造</a:t>
            </a:r>
          </a:p>
        </p:txBody>
      </p:sp>
      <p:sp>
        <p:nvSpPr>
          <p:cNvPr id="36" name="標題 1"/>
          <p:cNvSpPr txBox="1">
            <a:spLocks/>
          </p:cNvSpPr>
          <p:nvPr/>
        </p:nvSpPr>
        <p:spPr bwMode="auto">
          <a:xfrm>
            <a:off x="235024" y="144314"/>
            <a:ext cx="8153400" cy="75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gn="l" rtl="0" eaLnBrk="0" fontAlgn="base" hangingPunct="0">
              <a:spcBef>
                <a:spcPct val="0"/>
              </a:spcBef>
              <a:spcAft>
                <a:spcPct val="0"/>
              </a:spcAft>
              <a:defRPr sz="3200" b="1"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ea typeface="微軟正黑體" pitchFamily="34" charset="-120"/>
              </a:defRPr>
            </a:lvl2pPr>
            <a:lvl3pPr algn="l" rtl="0" eaLnBrk="0" fontAlgn="base" hangingPunct="0">
              <a:spcBef>
                <a:spcPct val="0"/>
              </a:spcBef>
              <a:spcAft>
                <a:spcPct val="0"/>
              </a:spcAft>
              <a:defRPr sz="4400">
                <a:solidFill>
                  <a:schemeClr val="tx2"/>
                </a:solidFill>
                <a:latin typeface="Tw Cen MT" pitchFamily="34" charset="0"/>
                <a:ea typeface="微軟正黑體" pitchFamily="34" charset="-120"/>
              </a:defRPr>
            </a:lvl3pPr>
            <a:lvl4pPr algn="l" rtl="0" eaLnBrk="0" fontAlgn="base" hangingPunct="0">
              <a:spcBef>
                <a:spcPct val="0"/>
              </a:spcBef>
              <a:spcAft>
                <a:spcPct val="0"/>
              </a:spcAft>
              <a:defRPr sz="4400">
                <a:solidFill>
                  <a:schemeClr val="tx2"/>
                </a:solidFill>
                <a:latin typeface="Tw Cen MT" pitchFamily="34" charset="0"/>
                <a:ea typeface="微軟正黑體" pitchFamily="34" charset="-120"/>
              </a:defRPr>
            </a:lvl4pPr>
            <a:lvl5pPr algn="l" rtl="0" eaLnBrk="0" fontAlgn="base" hangingPunct="0">
              <a:spcBef>
                <a:spcPct val="0"/>
              </a:spcBef>
              <a:spcAft>
                <a:spcPct val="0"/>
              </a:spcAft>
              <a:defRPr sz="4400">
                <a:solidFill>
                  <a:schemeClr val="tx2"/>
                </a:solidFill>
                <a:latin typeface="Tw Cen MT" pitchFamily="34" charset="0"/>
                <a:ea typeface="微軟正黑體" pitchFamily="34" charset="-120"/>
              </a:defRPr>
            </a:lvl5pPr>
            <a:lvl6pPr marL="457200" algn="l" rtl="0" fontAlgn="base">
              <a:spcBef>
                <a:spcPct val="0"/>
              </a:spcBef>
              <a:spcAft>
                <a:spcPct val="0"/>
              </a:spcAft>
              <a:defRPr sz="4400">
                <a:solidFill>
                  <a:schemeClr val="tx2"/>
                </a:solidFill>
                <a:latin typeface="Tw Cen MT" pitchFamily="34" charset="0"/>
                <a:ea typeface="微軟正黑體" pitchFamily="34" charset="-120"/>
              </a:defRPr>
            </a:lvl6pPr>
            <a:lvl7pPr marL="914400" algn="l" rtl="0" fontAlgn="base">
              <a:spcBef>
                <a:spcPct val="0"/>
              </a:spcBef>
              <a:spcAft>
                <a:spcPct val="0"/>
              </a:spcAft>
              <a:defRPr sz="4400">
                <a:solidFill>
                  <a:schemeClr val="tx2"/>
                </a:solidFill>
                <a:latin typeface="Tw Cen MT" pitchFamily="34" charset="0"/>
                <a:ea typeface="微軟正黑體" pitchFamily="34" charset="-120"/>
              </a:defRPr>
            </a:lvl7pPr>
            <a:lvl8pPr marL="1371600" algn="l" rtl="0" fontAlgn="base">
              <a:spcBef>
                <a:spcPct val="0"/>
              </a:spcBef>
              <a:spcAft>
                <a:spcPct val="0"/>
              </a:spcAft>
              <a:defRPr sz="4400">
                <a:solidFill>
                  <a:schemeClr val="tx2"/>
                </a:solidFill>
                <a:latin typeface="Tw Cen MT" pitchFamily="34" charset="0"/>
                <a:ea typeface="微軟正黑體" pitchFamily="34" charset="-120"/>
              </a:defRPr>
            </a:lvl8pPr>
            <a:lvl9pPr marL="1828800" algn="l" rtl="0" fontAlgn="base">
              <a:spcBef>
                <a:spcPct val="0"/>
              </a:spcBef>
              <a:spcAft>
                <a:spcPct val="0"/>
              </a:spcAft>
              <a:defRPr sz="4400">
                <a:solidFill>
                  <a:schemeClr val="tx2"/>
                </a:solidFill>
                <a:latin typeface="Tw Cen MT" pitchFamily="34" charset="0"/>
                <a:ea typeface="微軟正黑體" pitchFamily="34" charset="-120"/>
              </a:defRPr>
            </a:lvl9pPr>
          </a:lstStyle>
          <a:p>
            <a:pPr>
              <a:defRPr/>
            </a:pPr>
            <a:r>
              <a:rPr lang="zh-TW" altLang="en-US" sz="3600" spc="-150" dirty="0">
                <a:solidFill>
                  <a:schemeClr val="tx2">
                    <a:lumMod val="75000"/>
                  </a:schemeClr>
                </a:solidFill>
                <a:latin typeface="微軟正黑體" panose="020B0604030504040204" pitchFamily="34" charset="-120"/>
                <a:ea typeface="微軟正黑體" panose="020B0604030504040204" pitchFamily="34" charset="-120"/>
                <a:cs typeface="+mn-cs"/>
              </a:rPr>
              <a:t>國外都市開發的具體作法</a:t>
            </a:r>
          </a:p>
        </p:txBody>
      </p:sp>
      <p:sp>
        <p:nvSpPr>
          <p:cNvPr id="99346" name="投影片編號版面配置區 3"/>
          <p:cNvSpPr txBox="1">
            <a:spLocks/>
          </p:cNvSpPr>
          <p:nvPr/>
        </p:nvSpPr>
        <p:spPr bwMode="auto">
          <a:xfrm>
            <a:off x="8597911" y="6604024"/>
            <a:ext cx="533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algn="r" eaLnBrk="1" hangingPunct="1">
              <a:spcBef>
                <a:spcPct val="0"/>
              </a:spcBef>
              <a:buClrTx/>
              <a:buSzTx/>
              <a:buFontTx/>
              <a:buNone/>
            </a:pPr>
            <a:fld id="{0EBC4456-8A7C-4021-9393-11CD392B8302}" type="slidenum">
              <a:rPr lang="zh-TW" altLang="en-US" sz="1200" b="1">
                <a:solidFill>
                  <a:srgbClr val="000000"/>
                </a:solidFill>
                <a:latin typeface="Times New Roman" pitchFamily="18" charset="0"/>
                <a:cs typeface="Times New Roman" pitchFamily="18" charset="0"/>
              </a:rPr>
              <a:pPr algn="r" eaLnBrk="1" hangingPunct="1">
                <a:spcBef>
                  <a:spcPct val="0"/>
                </a:spcBef>
                <a:buClrTx/>
                <a:buSzTx/>
                <a:buFontTx/>
                <a:buNone/>
              </a:pPr>
              <a:t>79</a:t>
            </a:fld>
            <a:endParaRPr lang="zh-TW" altLang="en-US" sz="1200" b="1">
              <a:solidFill>
                <a:srgbClr val="000000"/>
              </a:solidFill>
              <a:latin typeface="Times New Roman" pitchFamily="18" charset="0"/>
              <a:cs typeface="Times New Roman" pitchFamily="18" charset="0"/>
            </a:endParaRPr>
          </a:p>
        </p:txBody>
      </p:sp>
      <p:sp>
        <p:nvSpPr>
          <p:cNvPr id="20" name="矩形 19"/>
          <p:cNvSpPr/>
          <p:nvPr/>
        </p:nvSpPr>
        <p:spPr>
          <a:xfrm>
            <a:off x="6297613" y="4338638"/>
            <a:ext cx="2332037" cy="2430462"/>
          </a:xfrm>
          <a:prstGeom prst="rect">
            <a:avLst/>
          </a:prstGeom>
          <a:solidFill>
            <a:schemeClr val="bg1">
              <a:alpha val="65098"/>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600"/>
          </a:p>
        </p:txBody>
      </p:sp>
      <p:sp>
        <p:nvSpPr>
          <p:cNvPr id="22" name="圓角矩形 21"/>
          <p:cNvSpPr/>
          <p:nvPr/>
        </p:nvSpPr>
        <p:spPr>
          <a:xfrm>
            <a:off x="6388106" y="5961063"/>
            <a:ext cx="2155825" cy="360362"/>
          </a:xfrm>
          <a:prstGeom prst="roundRect">
            <a:avLst/>
          </a:prstGeom>
          <a:solidFill>
            <a:srgbClr val="8EB4E3">
              <a:alpha val="80000"/>
            </a:srgbClr>
          </a:solid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TW" altLang="en-US" sz="1600" dirty="0">
                <a:solidFill>
                  <a:schemeClr val="tx1"/>
                </a:solidFill>
                <a:effectLst>
                  <a:outerShdw blurRad="38100" dist="38100" dir="2700000" algn="tl">
                    <a:srgbClr val="000000">
                      <a:alpha val="43137"/>
                    </a:srgbClr>
                  </a:outerShdw>
                </a:effectLst>
                <a:latin typeface="華康中黑體" pitchFamily="49" charset="-120"/>
                <a:ea typeface="華康中黑體" pitchFamily="49" charset="-120"/>
              </a:rPr>
              <a:t>居住環境         </a:t>
            </a:r>
            <a:r>
              <a:rPr kumimoji="1" lang="zh-TW" altLang="en-US" sz="1600" dirty="0">
                <a:solidFill>
                  <a:schemeClr val="tx1"/>
                </a:solidFill>
                <a:effectLst>
                  <a:outerShdw blurRad="38100" dist="38100" dir="2700000" algn="tl">
                    <a:srgbClr val="000000">
                      <a:alpha val="43137"/>
                    </a:srgbClr>
                  </a:outerShdw>
                </a:effectLst>
                <a:latin typeface="華康中黑體" pitchFamily="49" charset="-120"/>
                <a:ea typeface="華康中黑體" pitchFamily="49" charset="-120"/>
                <a:sym typeface="Wingdings"/>
              </a:rPr>
              <a:t></a:t>
            </a:r>
            <a:endParaRPr kumimoji="1" lang="zh-TW" altLang="en-US" sz="1600" dirty="0">
              <a:solidFill>
                <a:schemeClr val="tx1"/>
              </a:solidFill>
              <a:effectLst>
                <a:outerShdw blurRad="38100" dist="38100" dir="2700000" algn="tl">
                  <a:srgbClr val="000000">
                    <a:alpha val="43137"/>
                  </a:srgbClr>
                </a:outerShdw>
              </a:effectLst>
              <a:latin typeface="華康中黑體" pitchFamily="49" charset="-120"/>
              <a:ea typeface="華康中黑體" pitchFamily="49" charset="-120"/>
            </a:endParaRPr>
          </a:p>
        </p:txBody>
      </p:sp>
      <p:sp>
        <p:nvSpPr>
          <p:cNvPr id="24" name="圓角矩形 23"/>
          <p:cNvSpPr/>
          <p:nvPr/>
        </p:nvSpPr>
        <p:spPr>
          <a:xfrm>
            <a:off x="6388100" y="5570538"/>
            <a:ext cx="2160588" cy="360362"/>
          </a:xfrm>
          <a:prstGeom prst="roundRect">
            <a:avLst/>
          </a:prstGeom>
          <a:solidFill>
            <a:srgbClr val="8EB4E3">
              <a:alpha val="80000"/>
            </a:srgbClr>
          </a:solid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TW" altLang="en-US" sz="1600" dirty="0" smtClean="0">
                <a:solidFill>
                  <a:schemeClr val="tx1"/>
                </a:solidFill>
                <a:effectLst>
                  <a:outerShdw blurRad="38100" dist="38100" dir="2700000" algn="tl">
                    <a:srgbClr val="000000">
                      <a:alpha val="43137"/>
                    </a:srgbClr>
                  </a:outerShdw>
                </a:effectLst>
                <a:latin typeface="華康中黑體" pitchFamily="49" charset="-120"/>
                <a:ea typeface="華康中黑體" pitchFamily="49" charset="-120"/>
              </a:rPr>
              <a:t>都市地景品質     </a:t>
            </a:r>
            <a:r>
              <a:rPr kumimoji="1" lang="zh-TW" altLang="en-US" sz="1600" dirty="0">
                <a:solidFill>
                  <a:schemeClr val="tx1"/>
                </a:solidFill>
                <a:effectLst>
                  <a:outerShdw blurRad="38100" dist="38100" dir="2700000" algn="tl">
                    <a:srgbClr val="000000">
                      <a:alpha val="43137"/>
                    </a:srgbClr>
                  </a:outerShdw>
                </a:effectLst>
                <a:latin typeface="華康中黑體" pitchFamily="49" charset="-120"/>
                <a:ea typeface="華康中黑體" pitchFamily="49" charset="-120"/>
                <a:sym typeface="Wingdings"/>
              </a:rPr>
              <a:t> </a:t>
            </a:r>
            <a:endParaRPr kumimoji="1" lang="zh-TW" altLang="en-US" sz="1600" dirty="0">
              <a:solidFill>
                <a:schemeClr val="tx1"/>
              </a:solidFill>
              <a:effectLst>
                <a:outerShdw blurRad="38100" dist="38100" dir="2700000" algn="tl">
                  <a:srgbClr val="000000">
                    <a:alpha val="43137"/>
                  </a:srgbClr>
                </a:outerShdw>
              </a:effectLst>
              <a:latin typeface="華康中黑體" pitchFamily="49" charset="-120"/>
              <a:ea typeface="華康中黑體" pitchFamily="49" charset="-120"/>
            </a:endParaRPr>
          </a:p>
        </p:txBody>
      </p:sp>
      <p:sp>
        <p:nvSpPr>
          <p:cNvPr id="25" name="圓角矩形 24"/>
          <p:cNvSpPr/>
          <p:nvPr/>
        </p:nvSpPr>
        <p:spPr>
          <a:xfrm>
            <a:off x="6388100" y="4797449"/>
            <a:ext cx="2160588" cy="360363"/>
          </a:xfrm>
          <a:prstGeom prst="roundRect">
            <a:avLst/>
          </a:prstGeom>
          <a:solidFill>
            <a:srgbClr val="8EB4E3">
              <a:alpha val="80000"/>
            </a:srgbClr>
          </a:solid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TW" altLang="en-US" sz="1600" dirty="0">
                <a:solidFill>
                  <a:schemeClr val="tx1"/>
                </a:solidFill>
                <a:effectLst>
                  <a:outerShdw blurRad="38100" dist="38100" dir="2700000" algn="tl">
                    <a:srgbClr val="000000">
                      <a:alpha val="43137"/>
                    </a:srgbClr>
                  </a:outerShdw>
                </a:effectLst>
                <a:latin typeface="華康中黑體" pitchFamily="49" charset="-120"/>
                <a:ea typeface="華康中黑體" pitchFamily="49" charset="-120"/>
              </a:rPr>
              <a:t>微氣候調節       </a:t>
            </a:r>
            <a:r>
              <a:rPr kumimoji="1" lang="zh-TW" altLang="en-US" sz="1600" dirty="0">
                <a:solidFill>
                  <a:schemeClr val="tx1"/>
                </a:solidFill>
                <a:effectLst>
                  <a:outerShdw blurRad="38100" dist="38100" dir="2700000" algn="tl">
                    <a:srgbClr val="000000">
                      <a:alpha val="43137"/>
                    </a:srgbClr>
                  </a:outerShdw>
                </a:effectLst>
                <a:latin typeface="華康中黑體" pitchFamily="49" charset="-120"/>
                <a:ea typeface="華康中黑體" pitchFamily="49" charset="-120"/>
                <a:sym typeface="Wingdings"/>
              </a:rPr>
              <a:t></a:t>
            </a:r>
            <a:endParaRPr kumimoji="1" lang="zh-TW" altLang="en-US" sz="1600" dirty="0">
              <a:solidFill>
                <a:schemeClr val="tx1"/>
              </a:solidFill>
              <a:effectLst>
                <a:outerShdw blurRad="38100" dist="38100" dir="2700000" algn="tl">
                  <a:srgbClr val="000000">
                    <a:alpha val="43137"/>
                  </a:srgbClr>
                </a:outerShdw>
              </a:effectLst>
              <a:latin typeface="華康中黑體" pitchFamily="49" charset="-120"/>
              <a:ea typeface="華康中黑體" pitchFamily="49" charset="-120"/>
            </a:endParaRPr>
          </a:p>
        </p:txBody>
      </p:sp>
      <p:sp>
        <p:nvSpPr>
          <p:cNvPr id="26" name="圓角矩形 25"/>
          <p:cNvSpPr/>
          <p:nvPr/>
        </p:nvSpPr>
        <p:spPr>
          <a:xfrm>
            <a:off x="6388100" y="5184799"/>
            <a:ext cx="2160588" cy="358775"/>
          </a:xfrm>
          <a:prstGeom prst="roundRect">
            <a:avLst/>
          </a:prstGeom>
          <a:solidFill>
            <a:srgbClr val="8EB4E3">
              <a:alpha val="80000"/>
            </a:srgbClr>
          </a:solid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TW" altLang="en-US" sz="1600" dirty="0">
                <a:solidFill>
                  <a:schemeClr val="tx1"/>
                </a:solidFill>
                <a:effectLst>
                  <a:outerShdw blurRad="38100" dist="38100" dir="2700000" algn="tl">
                    <a:srgbClr val="000000">
                      <a:alpha val="43137"/>
                    </a:srgbClr>
                  </a:outerShdw>
                </a:effectLst>
                <a:latin typeface="華康中黑體" pitchFamily="49" charset="-120"/>
                <a:ea typeface="華康中黑體" pitchFamily="49" charset="-120"/>
              </a:rPr>
              <a:t>氣候變遷調適能力 </a:t>
            </a:r>
            <a:r>
              <a:rPr kumimoji="1" lang="zh-TW" altLang="en-US" sz="1600" dirty="0">
                <a:solidFill>
                  <a:schemeClr val="tx1"/>
                </a:solidFill>
                <a:effectLst>
                  <a:outerShdw blurRad="38100" dist="38100" dir="2700000" algn="tl">
                    <a:srgbClr val="000000">
                      <a:alpha val="43137"/>
                    </a:srgbClr>
                  </a:outerShdw>
                </a:effectLst>
                <a:latin typeface="華康中黑體" pitchFamily="49" charset="-120"/>
                <a:ea typeface="華康中黑體" pitchFamily="49" charset="-120"/>
                <a:sym typeface="Wingdings"/>
              </a:rPr>
              <a:t></a:t>
            </a:r>
            <a:endParaRPr kumimoji="1" lang="zh-TW" altLang="en-US" sz="1600" dirty="0">
              <a:solidFill>
                <a:schemeClr val="tx1"/>
              </a:solidFill>
              <a:effectLst>
                <a:outerShdw blurRad="38100" dist="38100" dir="2700000" algn="tl">
                  <a:srgbClr val="000000">
                    <a:alpha val="43137"/>
                  </a:srgbClr>
                </a:outerShdw>
              </a:effectLst>
              <a:latin typeface="華康中黑體" pitchFamily="49" charset="-120"/>
              <a:ea typeface="華康中黑體" pitchFamily="49" charset="-120"/>
            </a:endParaRPr>
          </a:p>
        </p:txBody>
      </p:sp>
      <p:sp>
        <p:nvSpPr>
          <p:cNvPr id="27" name="圓角矩形 26"/>
          <p:cNvSpPr/>
          <p:nvPr/>
        </p:nvSpPr>
        <p:spPr>
          <a:xfrm>
            <a:off x="6388100" y="6346849"/>
            <a:ext cx="2160588" cy="360363"/>
          </a:xfrm>
          <a:prstGeom prst="roundRect">
            <a:avLst/>
          </a:prstGeom>
          <a:solidFill>
            <a:srgbClr val="8EB4E3">
              <a:alpha val="80000"/>
            </a:srgbClr>
          </a:solid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TW" altLang="en-US" sz="1600" dirty="0">
                <a:solidFill>
                  <a:schemeClr val="tx1"/>
                </a:solidFill>
                <a:effectLst>
                  <a:outerShdw blurRad="38100" dist="38100" dir="2700000" algn="tl">
                    <a:srgbClr val="000000">
                      <a:alpha val="43137"/>
                    </a:srgbClr>
                  </a:outerShdw>
                </a:effectLst>
                <a:latin typeface="華康中黑體" pitchFamily="49" charset="-120"/>
                <a:ea typeface="華康中黑體" pitchFamily="49" charset="-120"/>
              </a:rPr>
              <a:t>土地開發價值     </a:t>
            </a:r>
            <a:r>
              <a:rPr kumimoji="1" lang="zh-TW" altLang="en-US" sz="1600" dirty="0">
                <a:solidFill>
                  <a:schemeClr val="tx1"/>
                </a:solidFill>
                <a:effectLst>
                  <a:outerShdw blurRad="38100" dist="38100" dir="2700000" algn="tl">
                    <a:srgbClr val="000000">
                      <a:alpha val="43137"/>
                    </a:srgbClr>
                  </a:outerShdw>
                </a:effectLst>
                <a:latin typeface="華康中黑體" pitchFamily="49" charset="-120"/>
                <a:ea typeface="華康中黑體" pitchFamily="49" charset="-120"/>
                <a:sym typeface="Wingdings"/>
              </a:rPr>
              <a:t></a:t>
            </a:r>
            <a:endParaRPr kumimoji="1" lang="zh-TW" altLang="en-US" sz="1600" dirty="0">
              <a:solidFill>
                <a:schemeClr val="tx1"/>
              </a:solidFill>
              <a:effectLst>
                <a:outerShdw blurRad="38100" dist="38100" dir="2700000" algn="tl">
                  <a:srgbClr val="000000">
                    <a:alpha val="43137"/>
                  </a:srgbClr>
                </a:outerShdw>
              </a:effectLst>
              <a:latin typeface="華康中黑體" pitchFamily="49" charset="-120"/>
              <a:ea typeface="華康中黑體" pitchFamily="49" charset="-120"/>
            </a:endParaRPr>
          </a:p>
        </p:txBody>
      </p:sp>
      <p:sp>
        <p:nvSpPr>
          <p:cNvPr id="28" name="圓角矩形 27"/>
          <p:cNvSpPr/>
          <p:nvPr/>
        </p:nvSpPr>
        <p:spPr>
          <a:xfrm>
            <a:off x="6388100" y="4406924"/>
            <a:ext cx="2160588" cy="360363"/>
          </a:xfrm>
          <a:prstGeom prst="roundRect">
            <a:avLst/>
          </a:prstGeom>
          <a:solidFill>
            <a:srgbClr val="8EB4E3">
              <a:alpha val="80000"/>
            </a:srgbClr>
          </a:solid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TW" altLang="en-US" sz="1600" dirty="0">
                <a:solidFill>
                  <a:schemeClr val="tx1"/>
                </a:solidFill>
                <a:effectLst>
                  <a:outerShdw blurRad="38100" dist="38100" dir="2700000" algn="tl">
                    <a:srgbClr val="000000">
                      <a:alpha val="43137"/>
                    </a:srgbClr>
                  </a:outerShdw>
                </a:effectLst>
                <a:latin typeface="華康中黑體" pitchFamily="49" charset="-120"/>
                <a:ea typeface="華康中黑體" pitchFamily="49" charset="-120"/>
              </a:rPr>
              <a:t>生態品質         </a:t>
            </a:r>
            <a:r>
              <a:rPr kumimoji="1" lang="zh-TW" altLang="en-US" sz="1600" dirty="0">
                <a:solidFill>
                  <a:schemeClr val="tx1"/>
                </a:solidFill>
                <a:effectLst>
                  <a:outerShdw blurRad="38100" dist="38100" dir="2700000" algn="tl">
                    <a:srgbClr val="000000">
                      <a:alpha val="43137"/>
                    </a:srgbClr>
                  </a:outerShdw>
                </a:effectLst>
                <a:latin typeface="華康中黑體" pitchFamily="49" charset="-120"/>
                <a:ea typeface="華康中黑體" pitchFamily="49" charset="-120"/>
                <a:sym typeface="Wingdings"/>
              </a:rPr>
              <a:t></a:t>
            </a:r>
            <a:r>
              <a:rPr kumimoji="1" lang="zh-TW" altLang="en-US" sz="1600" dirty="0">
                <a:solidFill>
                  <a:schemeClr val="tx1"/>
                </a:solidFill>
                <a:effectLst>
                  <a:outerShdw blurRad="38100" dist="38100" dir="2700000" algn="tl">
                    <a:srgbClr val="000000">
                      <a:alpha val="43137"/>
                    </a:srgbClr>
                  </a:outerShdw>
                </a:effectLst>
                <a:latin typeface="華康中黑體" pitchFamily="49" charset="-120"/>
                <a:ea typeface="華康中黑體" pitchFamily="49" charset="-120"/>
              </a:rPr>
              <a:t> </a:t>
            </a:r>
          </a:p>
        </p:txBody>
      </p:sp>
    </p:spTree>
    <p:extLst>
      <p:ext uri="{BB962C8B-B14F-4D97-AF65-F5344CB8AC3E}">
        <p14:creationId xmlns:p14="http://schemas.microsoft.com/office/powerpoint/2010/main" val="31841417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Apple LiGothic Medium"/>
                <a:ea typeface="Apple LiGothic Medium"/>
                <a:cs typeface="Apple LiGothic Medium"/>
              </a:rPr>
              <a:t>台灣的迷思</a:t>
            </a:r>
            <a:r>
              <a:rPr lang="en-US" altLang="zh-TW" dirty="0">
                <a:latin typeface="Apple LiGothic Medium"/>
                <a:ea typeface="Apple LiGothic Medium"/>
                <a:cs typeface="Apple LiGothic Medium"/>
              </a:rPr>
              <a:t/>
            </a:r>
            <a:br>
              <a:rPr lang="en-US" altLang="zh-TW" dirty="0">
                <a:latin typeface="Apple LiGothic Medium"/>
                <a:ea typeface="Apple LiGothic Medium"/>
                <a:cs typeface="Apple LiGothic Medium"/>
              </a:rPr>
            </a:br>
            <a:endParaRPr lang="zh-TW" altLang="en-US" dirty="0">
              <a:latin typeface="Apple LiGothic Medium"/>
              <a:ea typeface="Apple LiGothic Medium"/>
              <a:cs typeface="Apple LiGothic Medium"/>
            </a:endParaRPr>
          </a:p>
        </p:txBody>
      </p:sp>
      <p:sp>
        <p:nvSpPr>
          <p:cNvPr id="3" name="內容版面配置區 2"/>
          <p:cNvSpPr>
            <a:spLocks noGrp="1"/>
          </p:cNvSpPr>
          <p:nvPr>
            <p:ph idx="1"/>
          </p:nvPr>
        </p:nvSpPr>
        <p:spPr/>
        <p:txBody>
          <a:bodyPr/>
          <a:lstStyle/>
          <a:p>
            <a:pPr>
              <a:buFont typeface="Wingdings" charset="2"/>
              <a:buChar char="l"/>
            </a:pPr>
            <a:r>
              <a:rPr lang="zh-TW" altLang="en-US" dirty="0" smtClean="0"/>
              <a:t>台灣影響力的迷思：冷戰對抗、</a:t>
            </a:r>
            <a:r>
              <a:rPr lang="en-US" altLang="zh-TW" dirty="0" smtClean="0"/>
              <a:t>1980 </a:t>
            </a:r>
            <a:r>
              <a:rPr lang="zh-TW" altLang="en-US" dirty="0" smtClean="0"/>
              <a:t>巨大的成功、台灣中心</a:t>
            </a:r>
            <a:endParaRPr lang="en-US" altLang="zh-TW" dirty="0"/>
          </a:p>
          <a:p>
            <a:pPr>
              <a:buFont typeface="Wingdings" charset="2"/>
              <a:buChar char="l"/>
            </a:pPr>
            <a:r>
              <a:rPr lang="zh-TW" altLang="en-US" dirty="0" smtClean="0"/>
              <a:t>過於臃腫的編制、不切實際的設計、無法反映現實與事實的制度</a:t>
            </a:r>
            <a:endParaRPr lang="en-US" altLang="zh-TW" dirty="0"/>
          </a:p>
          <a:p>
            <a:pPr>
              <a:buFont typeface="Wingdings" charset="2"/>
              <a:buChar char="l"/>
            </a:pPr>
            <a:r>
              <a:rPr lang="zh-TW" altLang="en-US" dirty="0" smtClean="0"/>
              <a:t>無效治理的空轉</a:t>
            </a:r>
            <a:endParaRPr lang="en-US" altLang="zh-TW" dirty="0" smtClean="0"/>
          </a:p>
          <a:p>
            <a:pPr marL="0" indent="0">
              <a:buNone/>
            </a:pPr>
            <a:endParaRPr lang="en-US" altLang="zh-TW" dirty="0"/>
          </a:p>
          <a:p>
            <a:pPr marL="0" indent="0">
              <a:buNone/>
            </a:pPr>
            <a:r>
              <a:rPr lang="zh-TW" altLang="en-US" sz="4000" dirty="0" smtClean="0">
                <a:solidFill>
                  <a:srgbClr val="FF0000"/>
                </a:solidFill>
                <a:latin typeface="Apple LiGothic Medium"/>
                <a:ea typeface="Apple LiGothic Medium"/>
                <a:cs typeface="Apple LiGothic Medium"/>
              </a:rPr>
              <a:t>迷思讓社會鬆懈，讓政府失能</a:t>
            </a:r>
            <a:endParaRPr lang="en-US" altLang="zh-TW" sz="4000" dirty="0" smtClean="0">
              <a:solidFill>
                <a:srgbClr val="FF0000"/>
              </a:solidFill>
              <a:latin typeface="Apple LiGothic Medium"/>
              <a:ea typeface="Apple LiGothic Medium"/>
              <a:cs typeface="Apple LiGothic Medium"/>
            </a:endParaRPr>
          </a:p>
        </p:txBody>
      </p:sp>
    </p:spTree>
    <p:extLst>
      <p:ext uri="{BB962C8B-B14F-4D97-AF65-F5344CB8AC3E}">
        <p14:creationId xmlns:p14="http://schemas.microsoft.com/office/powerpoint/2010/main" val="33298755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909" y="40251"/>
            <a:ext cx="8845184" cy="3384000"/>
          </a:xfrm>
          <a:prstGeom prst="rect">
            <a:avLst/>
          </a:prstGeom>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926" y="3453869"/>
            <a:ext cx="8845184" cy="3384000"/>
          </a:xfrm>
          <a:prstGeom prst="rect">
            <a:avLst/>
          </a:prstGeom>
        </p:spPr>
      </p:pic>
      <p:sp>
        <p:nvSpPr>
          <p:cNvPr id="30" name="向下箭號 29"/>
          <p:cNvSpPr/>
          <p:nvPr/>
        </p:nvSpPr>
        <p:spPr>
          <a:xfrm>
            <a:off x="3674835" y="3284991"/>
            <a:ext cx="1472777" cy="385749"/>
          </a:xfrm>
          <a:prstGeom prst="downArrow">
            <a:avLst/>
          </a:prstGeom>
          <a:solidFill>
            <a:schemeClr val="tx2">
              <a:lumMod val="75000"/>
              <a:alpha val="7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77864740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石門缺水"/>
          <p:cNvPicPr>
            <a:picLocks noChangeAspect="1" noChangeArrowheads="1"/>
          </p:cNvPicPr>
          <p:nvPr/>
        </p:nvPicPr>
        <p:blipFill>
          <a:blip r:embed="rId2" cstate="print">
            <a:lum bright="18000"/>
            <a:extLst>
              <a:ext uri="{28A0092B-C50C-407E-A947-70E740481C1C}">
                <a14:useLocalDpi xmlns:a14="http://schemas.microsoft.com/office/drawing/2010/main" val="0"/>
              </a:ext>
            </a:extLst>
          </a:blip>
          <a:srcRect/>
          <a:stretch>
            <a:fillRect/>
          </a:stretch>
        </p:blipFill>
        <p:spPr bwMode="auto">
          <a:xfrm>
            <a:off x="0" y="458788"/>
            <a:ext cx="9144000"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Rectangle 3"/>
          <p:cNvSpPr>
            <a:spLocks noChangeArrowheads="1"/>
          </p:cNvSpPr>
          <p:nvPr/>
        </p:nvSpPr>
        <p:spPr bwMode="auto">
          <a:xfrm>
            <a:off x="0" y="6400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p>
            <a:pPr algn="ctr"/>
            <a:r>
              <a:rPr lang="zh-TW" altLang="en-US" sz="2400" b="1">
                <a:solidFill>
                  <a:srgbClr val="FFFF00"/>
                </a:solidFill>
                <a:latin typeface="Times New Roman" pitchFamily="18" charset="0"/>
                <a:ea typeface="Arial Unicode MS" pitchFamily="34" charset="-120"/>
                <a:cs typeface="Arial Unicode MS" pitchFamily="34" charset="-120"/>
              </a:rPr>
              <a:t>降雨分佈不均</a:t>
            </a:r>
            <a:r>
              <a:rPr lang="en-US" altLang="zh-TW" sz="2400" b="1">
                <a:solidFill>
                  <a:srgbClr val="FFFF00"/>
                </a:solidFill>
                <a:latin typeface="Times New Roman" pitchFamily="18" charset="0"/>
                <a:ea typeface="Arial Unicode MS" pitchFamily="34" charset="-120"/>
                <a:cs typeface="Arial Unicode MS" pitchFamily="34" charset="-120"/>
              </a:rPr>
              <a:t>-</a:t>
            </a:r>
            <a:r>
              <a:rPr lang="zh-TW" altLang="en-US" sz="2400" b="1">
                <a:solidFill>
                  <a:srgbClr val="FFFF00"/>
                </a:solidFill>
                <a:latin typeface="Times New Roman" pitchFamily="18" charset="0"/>
                <a:ea typeface="Arial Unicode MS" pitchFamily="34" charset="-120"/>
                <a:cs typeface="Arial Unicode MS" pitchFamily="34" charset="-120"/>
              </a:rPr>
              <a:t>水庫乾涸</a:t>
            </a:r>
            <a:r>
              <a:rPr lang="en-US" altLang="zh-TW" sz="2400" b="1">
                <a:solidFill>
                  <a:srgbClr val="FFFF00"/>
                </a:solidFill>
                <a:latin typeface="Times New Roman" pitchFamily="18" charset="0"/>
                <a:ea typeface="Arial Unicode MS" pitchFamily="34" charset="-120"/>
                <a:cs typeface="Arial Unicode MS" pitchFamily="34" charset="-120"/>
              </a:rPr>
              <a:t>(2003)</a:t>
            </a:r>
          </a:p>
        </p:txBody>
      </p:sp>
      <p:sp>
        <p:nvSpPr>
          <p:cNvPr id="73732" name="Rectangle 3"/>
          <p:cNvSpPr>
            <a:spLocks noChangeArrowheads="1"/>
          </p:cNvSpPr>
          <p:nvPr/>
        </p:nvSpPr>
        <p:spPr bwMode="auto">
          <a:xfrm>
            <a:off x="250825" y="142875"/>
            <a:ext cx="8596313" cy="811213"/>
          </a:xfrm>
          <a:prstGeom prst="rect">
            <a:avLst/>
          </a:prstGeom>
          <a:solidFill>
            <a:srgbClr val="99C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spcBef>
                <a:spcPct val="20000"/>
              </a:spcBef>
            </a:pPr>
            <a:r>
              <a:rPr lang="zh-TW" altLang="en-US" sz="4400" dirty="0" smtClean="0">
                <a:latin typeface="Arial Unicode MS" pitchFamily="34" charset="-120"/>
                <a:ea typeface="Arial Unicode MS" pitchFamily="34" charset="-120"/>
                <a:cs typeface="Arial Unicode MS" pitchFamily="34" charset="-120"/>
              </a:rPr>
              <a:t>開</a:t>
            </a:r>
            <a:r>
              <a:rPr lang="zh-TW" altLang="en-US" sz="4400" dirty="0">
                <a:latin typeface="Arial Unicode MS" pitchFamily="34" charset="-120"/>
                <a:ea typeface="Arial Unicode MS" pitchFamily="34" charset="-120"/>
                <a:cs typeface="Arial Unicode MS" pitchFamily="34" charset="-120"/>
              </a:rPr>
              <a:t>源 </a:t>
            </a:r>
            <a:r>
              <a:rPr lang="en-US" altLang="zh-TW" sz="4400" dirty="0">
                <a:latin typeface="Arial Unicode MS" pitchFamily="34" charset="-120"/>
                <a:ea typeface="Arial Unicode MS" pitchFamily="34" charset="-120"/>
                <a:cs typeface="Arial Unicode MS" pitchFamily="34" charset="-120"/>
              </a:rPr>
              <a:t>vs. </a:t>
            </a:r>
            <a:r>
              <a:rPr lang="zh-TW" altLang="en-US" sz="4400" dirty="0">
                <a:latin typeface="Arial Unicode MS" pitchFamily="34" charset="-120"/>
                <a:ea typeface="Arial Unicode MS" pitchFamily="34" charset="-120"/>
                <a:cs typeface="Arial Unicode MS" pitchFamily="34" charset="-120"/>
              </a:rPr>
              <a:t>節流</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4754" name="Picture 4"/>
          <p:cNvPicPr>
            <a:picLocks noChangeAspect="1" noChangeArrowheads="1"/>
          </p:cNvPicPr>
          <p:nvPr/>
        </p:nvPicPr>
        <p:blipFill>
          <a:blip r:embed="rId2" cstate="print">
            <a:lum bright="-10000" contrast="10000"/>
            <a:extLst>
              <a:ext uri="{28A0092B-C50C-407E-A947-70E740481C1C}">
                <a14:useLocalDpi xmlns:a14="http://schemas.microsoft.com/office/drawing/2010/main" val="0"/>
              </a:ext>
            </a:extLst>
          </a:blip>
          <a:srcRect/>
          <a:stretch>
            <a:fillRect/>
          </a:stretch>
        </p:blipFill>
        <p:spPr bwMode="auto">
          <a:xfrm>
            <a:off x="0" y="601663"/>
            <a:ext cx="9144000" cy="521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 Box 6"/>
          <p:cNvSpPr txBox="1">
            <a:spLocks noChangeArrowheads="1"/>
          </p:cNvSpPr>
          <p:nvPr/>
        </p:nvSpPr>
        <p:spPr bwMode="auto">
          <a:xfrm>
            <a:off x="655638" y="5478463"/>
            <a:ext cx="796607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marL="447675" indent="-447675"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20000"/>
              </a:spcBef>
            </a:pPr>
            <a:r>
              <a:rPr lang="en-US" altLang="zh-TW" sz="2400" b="1">
                <a:solidFill>
                  <a:srgbClr val="0000CC"/>
                </a:solidFill>
                <a:latin typeface="Times New Roman" pitchFamily="18" charset="0"/>
                <a:ea typeface="標楷體" pitchFamily="65" charset="-120"/>
              </a:rPr>
              <a:t>1.	</a:t>
            </a:r>
            <a:r>
              <a:rPr lang="zh-TW" altLang="en-US" sz="2400" b="1">
                <a:solidFill>
                  <a:srgbClr val="0000CC"/>
                </a:solidFill>
                <a:latin typeface="Times New Roman" pitchFamily="18" charset="0"/>
                <a:ea typeface="標楷體" pitchFamily="65" charset="-120"/>
              </a:rPr>
              <a:t>台灣地區年降雨量為世界平均值的</a:t>
            </a:r>
            <a:r>
              <a:rPr lang="en-US" altLang="zh-TW" sz="2400" b="1">
                <a:solidFill>
                  <a:srgbClr val="FF3300"/>
                </a:solidFill>
                <a:latin typeface="Times New Roman" pitchFamily="18" charset="0"/>
                <a:ea typeface="標楷體" pitchFamily="65" charset="-120"/>
              </a:rPr>
              <a:t>2.6</a:t>
            </a:r>
            <a:r>
              <a:rPr lang="zh-TW" altLang="en-US" sz="2400" b="1">
                <a:solidFill>
                  <a:srgbClr val="0000CC"/>
                </a:solidFill>
                <a:latin typeface="Times New Roman" pitchFamily="18" charset="0"/>
                <a:ea typeface="標楷體" pitchFamily="65" charset="-120"/>
              </a:rPr>
              <a:t>倍。</a:t>
            </a:r>
          </a:p>
          <a:p>
            <a:pPr eaLnBrk="1" hangingPunct="1">
              <a:spcBef>
                <a:spcPct val="20000"/>
              </a:spcBef>
            </a:pPr>
            <a:r>
              <a:rPr lang="en-US" altLang="zh-TW" sz="2400" b="1">
                <a:solidFill>
                  <a:srgbClr val="0000CC"/>
                </a:solidFill>
                <a:latin typeface="Times New Roman" pitchFamily="18" charset="0"/>
                <a:ea typeface="標楷體" pitchFamily="65" charset="-120"/>
              </a:rPr>
              <a:t>2.	</a:t>
            </a:r>
            <a:r>
              <a:rPr lang="zh-TW" altLang="en-US" sz="2400" b="1">
                <a:solidFill>
                  <a:srgbClr val="0000CC"/>
                </a:solidFill>
                <a:latin typeface="Times New Roman" pitchFamily="18" charset="0"/>
                <a:ea typeface="標楷體" pitchFamily="65" charset="-120"/>
              </a:rPr>
              <a:t>惟由於人口密度高，每人每年可分配降雨量僅約為世界平均值的</a:t>
            </a:r>
            <a:r>
              <a:rPr lang="en-US" altLang="zh-TW" sz="2400" b="1">
                <a:solidFill>
                  <a:srgbClr val="FF3300"/>
                </a:solidFill>
                <a:latin typeface="Times New Roman" pitchFamily="18" charset="0"/>
                <a:ea typeface="標楷體" pitchFamily="65" charset="-120"/>
              </a:rPr>
              <a:t>1/5</a:t>
            </a:r>
            <a:r>
              <a:rPr lang="zh-TW" altLang="en-US" sz="2400" b="1">
                <a:solidFill>
                  <a:srgbClr val="0000CC"/>
                </a:solidFill>
                <a:latin typeface="Times New Roman" pitchFamily="18" charset="0"/>
                <a:ea typeface="標楷體" pitchFamily="65" charset="-120"/>
              </a:rPr>
              <a:t>。</a:t>
            </a:r>
          </a:p>
        </p:txBody>
      </p:sp>
      <p:sp>
        <p:nvSpPr>
          <p:cNvPr id="74756" name="Rectangle 23"/>
          <p:cNvSpPr>
            <a:spLocks/>
          </p:cNvSpPr>
          <p:nvPr/>
        </p:nvSpPr>
        <p:spPr bwMode="auto">
          <a:xfrm>
            <a:off x="1376363" y="0"/>
            <a:ext cx="64357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p>
            <a:pPr algn="ctr"/>
            <a:r>
              <a:rPr lang="zh-TW" altLang="en-US" sz="3200" b="1">
                <a:latin typeface="微軟正黑體" pitchFamily="34" charset="-120"/>
                <a:ea typeface="微軟正黑體" pitchFamily="34" charset="-120"/>
                <a:cs typeface="Arial Unicode MS" pitchFamily="34" charset="-120"/>
              </a:rPr>
              <a:t>台灣地區與世界各地降雨量比較圖</a:t>
            </a:r>
          </a:p>
        </p:txBody>
      </p:sp>
    </p:spTree>
  </p:cSld>
  <p:clrMapOvr>
    <a:masterClrMapping/>
  </p:clrMapOvr>
  <p:transition spd="slow">
    <p:blinds dir="vert"/>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 y="528638"/>
            <a:ext cx="9144000" cy="632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5779" name="Text Box 5"/>
          <p:cNvSpPr txBox="1">
            <a:spLocks noChangeArrowheads="1"/>
          </p:cNvSpPr>
          <p:nvPr/>
        </p:nvSpPr>
        <p:spPr bwMode="auto">
          <a:xfrm>
            <a:off x="0" y="6488668"/>
            <a:ext cx="5300425" cy="369332"/>
          </a:xfrm>
          <a:prstGeom prst="rect">
            <a:avLst/>
          </a:prstGeom>
          <a:noFill/>
          <a:ln>
            <a:noFill/>
          </a:ln>
          <a:effectLst>
            <a:prstShdw prst="shdw17" dist="17961" dir="2700000">
              <a:srgbClr val="999999"/>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b">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b="1" dirty="0">
                <a:solidFill>
                  <a:srgbClr val="000000"/>
                </a:solidFill>
                <a:latin typeface="微軟正黑體" pitchFamily="34" charset="-120"/>
                <a:ea typeface="微軟正黑體" pitchFamily="34" charset="-120"/>
              </a:rPr>
              <a:t>國際水協會</a:t>
            </a:r>
            <a:r>
              <a:rPr lang="en-US" altLang="zh-TW" b="1" dirty="0">
                <a:solidFill>
                  <a:srgbClr val="000000"/>
                </a:solidFill>
                <a:latin typeface="微軟正黑體" pitchFamily="34" charset="-120"/>
                <a:ea typeface="微軟正黑體" pitchFamily="34" charset="-120"/>
              </a:rPr>
              <a:t>(IWA)2008</a:t>
            </a:r>
            <a:r>
              <a:rPr lang="zh-TW" altLang="en-US" b="1" dirty="0">
                <a:solidFill>
                  <a:srgbClr val="000000"/>
                </a:solidFill>
                <a:latin typeface="微軟正黑體" pitchFamily="34" charset="-120"/>
                <a:ea typeface="微軟正黑體" pitchFamily="34" charset="-120"/>
              </a:rPr>
              <a:t>年統計</a:t>
            </a:r>
            <a:r>
              <a:rPr lang="en-US" altLang="zh-TW" b="1" dirty="0">
                <a:solidFill>
                  <a:srgbClr val="000000"/>
                </a:solidFill>
                <a:latin typeface="微軟正黑體" pitchFamily="34" charset="-120"/>
                <a:ea typeface="微軟正黑體" pitchFamily="34" charset="-120"/>
              </a:rPr>
              <a:t>100</a:t>
            </a:r>
            <a:r>
              <a:rPr lang="zh-TW" altLang="en-US" b="1" dirty="0">
                <a:solidFill>
                  <a:srgbClr val="000000"/>
                </a:solidFill>
                <a:latin typeface="微軟正黑體" pitchFamily="34" charset="-120"/>
                <a:ea typeface="微軟正黑體" pitchFamily="34" charset="-120"/>
              </a:rPr>
              <a:t>個城市的耗水量 </a:t>
            </a:r>
          </a:p>
        </p:txBody>
      </p:sp>
      <p:sp>
        <p:nvSpPr>
          <p:cNvPr id="75780" name="Rectangle 23"/>
          <p:cNvSpPr>
            <a:spLocks/>
          </p:cNvSpPr>
          <p:nvPr/>
        </p:nvSpPr>
        <p:spPr bwMode="auto">
          <a:xfrm>
            <a:off x="0" y="-27384"/>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p>
            <a:pPr algn="ctr"/>
            <a:r>
              <a:rPr lang="zh-TW" altLang="en-US" sz="2800" b="1" dirty="0">
                <a:solidFill>
                  <a:srgbClr val="000000"/>
                </a:solidFill>
                <a:latin typeface="微軟正黑體" pitchFamily="34" charset="-120"/>
                <a:ea typeface="微軟正黑體" pitchFamily="34" charset="-120"/>
                <a:cs typeface="Arial Unicode MS" pitchFamily="34" charset="-120"/>
              </a:rPr>
              <a:t>國際水協會</a:t>
            </a:r>
            <a:r>
              <a:rPr lang="en-US" altLang="zh-TW" sz="2800" b="1" dirty="0">
                <a:solidFill>
                  <a:srgbClr val="000000"/>
                </a:solidFill>
                <a:latin typeface="微軟正黑體" pitchFamily="34" charset="-120"/>
                <a:ea typeface="微軟正黑體" pitchFamily="34" charset="-120"/>
                <a:cs typeface="Arial Unicode MS" pitchFamily="34" charset="-120"/>
              </a:rPr>
              <a:t>(IWA)2008</a:t>
            </a:r>
            <a:r>
              <a:rPr lang="zh-TW" altLang="en-US" sz="2800" b="1" dirty="0">
                <a:solidFill>
                  <a:srgbClr val="000000"/>
                </a:solidFill>
                <a:latin typeface="微軟正黑體" pitchFamily="34" charset="-120"/>
                <a:ea typeface="微軟正黑體" pitchFamily="34" charset="-120"/>
                <a:cs typeface="Arial Unicode MS" pitchFamily="34" charset="-120"/>
              </a:rPr>
              <a:t>年統計</a:t>
            </a:r>
            <a:r>
              <a:rPr lang="en-US" altLang="zh-TW" sz="2800" b="1" dirty="0">
                <a:solidFill>
                  <a:srgbClr val="000000"/>
                </a:solidFill>
                <a:latin typeface="微軟正黑體" pitchFamily="34" charset="-120"/>
                <a:ea typeface="微軟正黑體" pitchFamily="34" charset="-120"/>
                <a:cs typeface="Arial Unicode MS" pitchFamily="34" charset="-120"/>
              </a:rPr>
              <a:t>100</a:t>
            </a:r>
            <a:r>
              <a:rPr lang="zh-TW" altLang="en-US" sz="2800" b="1" dirty="0">
                <a:solidFill>
                  <a:srgbClr val="000000"/>
                </a:solidFill>
                <a:latin typeface="微軟正黑體" pitchFamily="34" charset="-120"/>
                <a:ea typeface="微軟正黑體" pitchFamily="34" charset="-120"/>
                <a:cs typeface="Arial Unicode MS" pitchFamily="34" charset="-120"/>
              </a:rPr>
              <a:t>個</a:t>
            </a:r>
            <a:r>
              <a:rPr lang="zh-TW" altLang="en-US" sz="2800" b="1" dirty="0" smtClean="0">
                <a:solidFill>
                  <a:srgbClr val="000000"/>
                </a:solidFill>
                <a:latin typeface="微軟正黑體" pitchFamily="34" charset="-120"/>
                <a:ea typeface="微軟正黑體" pitchFamily="34" charset="-120"/>
                <a:cs typeface="Arial Unicode MS" pitchFamily="34" charset="-120"/>
              </a:rPr>
              <a:t>城市</a:t>
            </a:r>
            <a:br>
              <a:rPr lang="zh-TW" altLang="en-US" sz="2800" b="1" dirty="0" smtClean="0">
                <a:solidFill>
                  <a:srgbClr val="000000"/>
                </a:solidFill>
                <a:latin typeface="微軟正黑體" pitchFamily="34" charset="-120"/>
                <a:ea typeface="微軟正黑體" pitchFamily="34" charset="-120"/>
                <a:cs typeface="Arial Unicode MS" pitchFamily="34" charset="-120"/>
              </a:rPr>
            </a:br>
            <a:r>
              <a:rPr lang="zh-TW" altLang="en-US" sz="2800" b="1" dirty="0" smtClean="0">
                <a:solidFill>
                  <a:srgbClr val="000000"/>
                </a:solidFill>
                <a:latin typeface="微軟正黑體" pitchFamily="34" charset="-120"/>
                <a:ea typeface="微軟正黑體" pitchFamily="34" charset="-120"/>
                <a:cs typeface="Arial Unicode MS" pitchFamily="34" charset="-120"/>
              </a:rPr>
              <a:t>每人</a:t>
            </a:r>
            <a:r>
              <a:rPr lang="zh-TW" altLang="en-US" sz="2800" b="1" dirty="0">
                <a:solidFill>
                  <a:srgbClr val="000000"/>
                </a:solidFill>
                <a:latin typeface="微軟正黑體" pitchFamily="34" charset="-120"/>
                <a:ea typeface="微軟正黑體" pitchFamily="34" charset="-120"/>
                <a:cs typeface="Arial Unicode MS" pitchFamily="34" charset="-120"/>
              </a:rPr>
              <a:t>每日耗水量</a:t>
            </a:r>
          </a:p>
        </p:txBody>
      </p:sp>
      <p:sp>
        <p:nvSpPr>
          <p:cNvPr id="75781" name="Rectangle 7"/>
          <p:cNvSpPr>
            <a:spLocks noChangeArrowheads="1"/>
          </p:cNvSpPr>
          <p:nvPr/>
        </p:nvSpPr>
        <p:spPr bwMode="auto">
          <a:xfrm>
            <a:off x="4662490" y="1655763"/>
            <a:ext cx="1844675" cy="584200"/>
          </a:xfrm>
          <a:prstGeom prst="rect">
            <a:avLst/>
          </a:prstGeom>
          <a:noFill/>
          <a:ln>
            <a:noFill/>
          </a:ln>
          <a:effectLst>
            <a:prstShdw prst="shdw17" dist="17961" dir="2700000">
              <a:srgbClr val="999999"/>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algn="ctr" eaLnBrk="0" hangingPunct="0"/>
            <a:r>
              <a:rPr lang="zh-TW" altLang="en-US" sz="1600">
                <a:solidFill>
                  <a:srgbClr val="FF0000"/>
                </a:solidFill>
                <a:latin typeface="微軟正黑體" pitchFamily="34" charset="-120"/>
                <a:ea typeface="微軟正黑體" pitchFamily="34" charset="-120"/>
              </a:rPr>
              <a:t>第</a:t>
            </a:r>
            <a:r>
              <a:rPr lang="en-US" altLang="zh-TW" sz="1600">
                <a:solidFill>
                  <a:srgbClr val="FF0000"/>
                </a:solidFill>
                <a:latin typeface="微軟正黑體" pitchFamily="34" charset="-120"/>
                <a:ea typeface="微軟正黑體" pitchFamily="34" charset="-120"/>
                <a:cs typeface="Times New Roman" pitchFamily="18" charset="0"/>
              </a:rPr>
              <a:t>1</a:t>
            </a:r>
            <a:r>
              <a:rPr lang="zh-TW" altLang="en-US" sz="1600">
                <a:solidFill>
                  <a:srgbClr val="FF0000"/>
                </a:solidFill>
                <a:latin typeface="微軟正黑體" pitchFamily="34" charset="-120"/>
                <a:ea typeface="微軟正黑體" pitchFamily="34" charset="-120"/>
              </a:rPr>
              <a:t>名</a:t>
            </a:r>
            <a:br>
              <a:rPr lang="zh-TW" altLang="en-US" sz="1600">
                <a:solidFill>
                  <a:srgbClr val="FF0000"/>
                </a:solidFill>
                <a:latin typeface="微軟正黑體" pitchFamily="34" charset="-120"/>
                <a:ea typeface="微軟正黑體" pitchFamily="34" charset="-120"/>
              </a:rPr>
            </a:br>
            <a:r>
              <a:rPr lang="zh-TW" altLang="en-US" sz="1600">
                <a:solidFill>
                  <a:srgbClr val="FF0000"/>
                </a:solidFill>
                <a:latin typeface="微軟正黑體" pitchFamily="34" charset="-120"/>
                <a:ea typeface="微軟正黑體" pitchFamily="34" charset="-120"/>
              </a:rPr>
              <a:t>耶路撒冷</a:t>
            </a:r>
            <a:r>
              <a:rPr lang="en-US" altLang="zh-TW" sz="1600">
                <a:solidFill>
                  <a:srgbClr val="FF0000"/>
                </a:solidFill>
                <a:latin typeface="微軟正黑體" pitchFamily="34" charset="-120"/>
                <a:ea typeface="微軟正黑體" pitchFamily="34" charset="-120"/>
              </a:rPr>
              <a:t>(650)</a:t>
            </a:r>
          </a:p>
        </p:txBody>
      </p:sp>
      <p:sp>
        <p:nvSpPr>
          <p:cNvPr id="75782" name="Rectangle 8"/>
          <p:cNvSpPr>
            <a:spLocks noChangeArrowheads="1"/>
          </p:cNvSpPr>
          <p:nvPr/>
        </p:nvSpPr>
        <p:spPr bwMode="auto">
          <a:xfrm>
            <a:off x="6588224" y="1949931"/>
            <a:ext cx="1569660" cy="830997"/>
          </a:xfrm>
          <a:prstGeom prst="rect">
            <a:avLst/>
          </a:prstGeom>
          <a:noFill/>
          <a:ln>
            <a:noFill/>
          </a:ln>
          <a:effectLst>
            <a:prstShdw prst="shdw17" dist="17961" dir="2700000">
              <a:srgbClr val="999999"/>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pPr algn="ctr" eaLnBrk="0" hangingPunct="0"/>
            <a:r>
              <a:rPr lang="zh-TW" altLang="en-US" sz="2400" b="1" dirty="0">
                <a:solidFill>
                  <a:srgbClr val="0000FF"/>
                </a:solidFill>
                <a:latin typeface="微軟正黑體" pitchFamily="34" charset="-120"/>
                <a:ea typeface="微軟正黑體" pitchFamily="34" charset="-120"/>
              </a:rPr>
              <a:t>第</a:t>
            </a:r>
            <a:r>
              <a:rPr lang="en-US" altLang="zh-TW" sz="2400" b="1" dirty="0">
                <a:solidFill>
                  <a:srgbClr val="0000FF"/>
                </a:solidFill>
                <a:latin typeface="微軟正黑體" pitchFamily="34" charset="-120"/>
                <a:ea typeface="微軟正黑體" pitchFamily="34" charset="-120"/>
                <a:cs typeface="Times New Roman" pitchFamily="18" charset="0"/>
              </a:rPr>
              <a:t>2</a:t>
            </a:r>
            <a:r>
              <a:rPr lang="zh-TW" altLang="en-US" sz="2400" b="1" dirty="0">
                <a:solidFill>
                  <a:srgbClr val="0000FF"/>
                </a:solidFill>
                <a:latin typeface="微軟正黑體" pitchFamily="34" charset="-120"/>
                <a:ea typeface="微軟正黑體" pitchFamily="34" charset="-120"/>
              </a:rPr>
              <a:t>名</a:t>
            </a:r>
            <a:br>
              <a:rPr lang="zh-TW" altLang="en-US" sz="2400" b="1" dirty="0">
                <a:solidFill>
                  <a:srgbClr val="0000FF"/>
                </a:solidFill>
                <a:latin typeface="微軟正黑體" pitchFamily="34" charset="-120"/>
                <a:ea typeface="微軟正黑體" pitchFamily="34" charset="-120"/>
              </a:rPr>
            </a:br>
            <a:r>
              <a:rPr lang="zh-TW" altLang="en-US" sz="2400" b="1" dirty="0">
                <a:solidFill>
                  <a:srgbClr val="0000FF"/>
                </a:solidFill>
                <a:latin typeface="微軟正黑體" pitchFamily="34" charset="-120"/>
                <a:ea typeface="微軟正黑體" pitchFamily="34" charset="-120"/>
              </a:rPr>
              <a:t>台北</a:t>
            </a:r>
            <a:r>
              <a:rPr lang="en-US" altLang="zh-TW" sz="2400" b="1" dirty="0">
                <a:solidFill>
                  <a:srgbClr val="0000FF"/>
                </a:solidFill>
                <a:latin typeface="微軟正黑體" pitchFamily="34" charset="-120"/>
                <a:ea typeface="微軟正黑體" pitchFamily="34" charset="-120"/>
              </a:rPr>
              <a:t>(352)</a:t>
            </a:r>
          </a:p>
        </p:txBody>
      </p:sp>
      <p:sp>
        <p:nvSpPr>
          <p:cNvPr id="75783" name="Line 9"/>
          <p:cNvSpPr>
            <a:spLocks noChangeShapeType="1"/>
          </p:cNvSpPr>
          <p:nvPr/>
        </p:nvSpPr>
        <p:spPr bwMode="auto">
          <a:xfrm flipH="1">
            <a:off x="4572000" y="2124075"/>
            <a:ext cx="179388" cy="134938"/>
          </a:xfrm>
          <a:prstGeom prst="line">
            <a:avLst/>
          </a:prstGeom>
          <a:noFill/>
          <a:ln w="9525">
            <a:solidFill>
              <a:srgbClr val="FF0000"/>
            </a:solidFill>
            <a:round/>
            <a:headEnd/>
            <a:tailEnd type="triangle" w="lg" len="med"/>
          </a:ln>
          <a:effectLst>
            <a:prstShdw prst="shdw17" dist="17961" dir="2700000">
              <a:srgbClr val="990000"/>
            </a:prstShdw>
          </a:effectLst>
          <a:extLst>
            <a:ext uri="{909E8E84-426E-40DD-AFC4-6F175D3DCCD1}">
              <a14:hiddenFill xmlns:a14="http://schemas.microsoft.com/office/drawing/2010/main">
                <a:noFill/>
              </a14:hiddenFill>
            </a:ext>
          </a:extLst>
        </p:spPr>
        <p:txBody>
          <a:bodyPr wrap="none" anchor="b">
            <a:spAutoFit/>
          </a:bodyPr>
          <a:lstStyle/>
          <a:p>
            <a:endParaRPr lang="zh-TW" altLang="en-US">
              <a:solidFill>
                <a:srgbClr val="000000"/>
              </a:solidFill>
              <a:latin typeface="微軟正黑體" pitchFamily="34" charset="-120"/>
              <a:ea typeface="微軟正黑體" pitchFamily="34" charset="-120"/>
            </a:endParaRPr>
          </a:p>
        </p:txBody>
      </p:sp>
      <p:sp>
        <p:nvSpPr>
          <p:cNvPr id="75784" name="Line 10"/>
          <p:cNvSpPr>
            <a:spLocks noChangeShapeType="1"/>
          </p:cNvSpPr>
          <p:nvPr/>
        </p:nvSpPr>
        <p:spPr bwMode="auto">
          <a:xfrm>
            <a:off x="7727950" y="2806704"/>
            <a:ext cx="488950" cy="938213"/>
          </a:xfrm>
          <a:prstGeom prst="line">
            <a:avLst/>
          </a:prstGeom>
          <a:noFill/>
          <a:ln w="9525">
            <a:solidFill>
              <a:srgbClr val="FF0000"/>
            </a:solidFill>
            <a:round/>
            <a:headEnd/>
            <a:tailEnd type="triangle" w="lg" len="med"/>
          </a:ln>
          <a:effectLst>
            <a:prstShdw prst="shdw17" dist="17961" dir="2700000">
              <a:srgbClr val="990000"/>
            </a:prstShdw>
          </a:effectLst>
          <a:extLst>
            <a:ext uri="{909E8E84-426E-40DD-AFC4-6F175D3DCCD1}">
              <a14:hiddenFill xmlns:a14="http://schemas.microsoft.com/office/drawing/2010/main">
                <a:noFill/>
              </a14:hiddenFill>
            </a:ext>
          </a:extLst>
        </p:spPr>
        <p:txBody>
          <a:bodyPr anchor="b">
            <a:spAutoFit/>
          </a:bodyPr>
          <a:lstStyle/>
          <a:p>
            <a:endParaRPr lang="zh-TW" altLang="en-US">
              <a:solidFill>
                <a:srgbClr val="000000"/>
              </a:solidFill>
              <a:latin typeface="微軟正黑體" pitchFamily="34" charset="-120"/>
              <a:ea typeface="微軟正黑體" pitchFamily="34" charset="-120"/>
            </a:endParaRPr>
          </a:p>
        </p:txBody>
      </p:sp>
      <p:sp>
        <p:nvSpPr>
          <p:cNvPr id="75785" name="Rectangle 12"/>
          <p:cNvSpPr>
            <a:spLocks noChangeArrowheads="1"/>
          </p:cNvSpPr>
          <p:nvPr/>
        </p:nvSpPr>
        <p:spPr bwMode="auto">
          <a:xfrm>
            <a:off x="6474980" y="3042874"/>
            <a:ext cx="713658" cy="830997"/>
          </a:xfrm>
          <a:prstGeom prst="rect">
            <a:avLst/>
          </a:prstGeom>
          <a:noFill/>
          <a:ln>
            <a:noFill/>
          </a:ln>
          <a:effectLst>
            <a:prstShdw prst="shdw17" dist="17961" dir="2700000">
              <a:srgbClr val="999999"/>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pPr algn="ctr" eaLnBrk="0" hangingPunct="0"/>
            <a:r>
              <a:rPr lang="zh-TW" altLang="en-US" sz="1600">
                <a:solidFill>
                  <a:srgbClr val="FF0000"/>
                </a:solidFill>
                <a:latin typeface="微軟正黑體" pitchFamily="34" charset="-120"/>
                <a:ea typeface="微軟正黑體" pitchFamily="34" charset="-120"/>
              </a:rPr>
              <a:t>第</a:t>
            </a:r>
            <a:r>
              <a:rPr lang="en-US" altLang="zh-TW" sz="1600">
                <a:solidFill>
                  <a:srgbClr val="FF0000"/>
                </a:solidFill>
                <a:latin typeface="微軟正黑體" pitchFamily="34" charset="-120"/>
                <a:ea typeface="微軟正黑體" pitchFamily="34" charset="-120"/>
                <a:cs typeface="Times New Roman" pitchFamily="18" charset="0"/>
              </a:rPr>
              <a:t>6</a:t>
            </a:r>
            <a:r>
              <a:rPr lang="zh-TW" altLang="en-US" sz="1600">
                <a:solidFill>
                  <a:srgbClr val="FF0000"/>
                </a:solidFill>
                <a:latin typeface="微軟正黑體" pitchFamily="34" charset="-120"/>
                <a:ea typeface="微軟正黑體" pitchFamily="34" charset="-120"/>
              </a:rPr>
              <a:t>名</a:t>
            </a:r>
            <a:br>
              <a:rPr lang="zh-TW" altLang="en-US" sz="1600">
                <a:solidFill>
                  <a:srgbClr val="FF0000"/>
                </a:solidFill>
                <a:latin typeface="微軟正黑體" pitchFamily="34" charset="-120"/>
                <a:ea typeface="微軟正黑體" pitchFamily="34" charset="-120"/>
              </a:rPr>
            </a:br>
            <a:r>
              <a:rPr lang="zh-TW" altLang="en-US" sz="1600">
                <a:solidFill>
                  <a:srgbClr val="FF0000"/>
                </a:solidFill>
                <a:latin typeface="微軟正黑體" pitchFamily="34" charset="-120"/>
                <a:ea typeface="微軟正黑體" pitchFamily="34" charset="-120"/>
              </a:rPr>
              <a:t>大阪</a:t>
            </a:r>
            <a:br>
              <a:rPr lang="zh-TW" altLang="en-US" sz="1600">
                <a:solidFill>
                  <a:srgbClr val="FF0000"/>
                </a:solidFill>
                <a:latin typeface="微軟正黑體" pitchFamily="34" charset="-120"/>
                <a:ea typeface="微軟正黑體" pitchFamily="34" charset="-120"/>
              </a:rPr>
            </a:br>
            <a:r>
              <a:rPr lang="en-US" altLang="zh-TW" sz="1600">
                <a:solidFill>
                  <a:srgbClr val="FF0000"/>
                </a:solidFill>
                <a:latin typeface="微軟正黑體" pitchFamily="34" charset="-120"/>
                <a:ea typeface="微軟正黑體" pitchFamily="34" charset="-120"/>
              </a:rPr>
              <a:t>(254)</a:t>
            </a:r>
          </a:p>
        </p:txBody>
      </p:sp>
      <p:sp>
        <p:nvSpPr>
          <p:cNvPr id="75786" name="Line 13"/>
          <p:cNvSpPr>
            <a:spLocks noChangeShapeType="1"/>
          </p:cNvSpPr>
          <p:nvPr/>
        </p:nvSpPr>
        <p:spPr bwMode="auto">
          <a:xfrm>
            <a:off x="6927852" y="3873500"/>
            <a:ext cx="88900" cy="274638"/>
          </a:xfrm>
          <a:prstGeom prst="line">
            <a:avLst/>
          </a:prstGeom>
          <a:noFill/>
          <a:ln w="9525">
            <a:solidFill>
              <a:srgbClr val="FF0000"/>
            </a:solidFill>
            <a:round/>
            <a:headEnd/>
            <a:tailEnd type="triangle" w="lg" len="med"/>
          </a:ln>
          <a:effectLst>
            <a:prstShdw prst="shdw17" dist="17961" dir="2700000">
              <a:srgbClr val="990000"/>
            </a:prstShdw>
          </a:effectLst>
          <a:extLst>
            <a:ext uri="{909E8E84-426E-40DD-AFC4-6F175D3DCCD1}">
              <a14:hiddenFill xmlns:a14="http://schemas.microsoft.com/office/drawing/2010/main">
                <a:noFill/>
              </a14:hiddenFill>
            </a:ext>
          </a:extLst>
        </p:spPr>
        <p:txBody>
          <a:bodyPr anchor="b">
            <a:spAutoFit/>
          </a:bodyPr>
          <a:lstStyle/>
          <a:p>
            <a:endParaRPr lang="zh-TW" altLang="en-US">
              <a:solidFill>
                <a:srgbClr val="000000"/>
              </a:solidFill>
              <a:latin typeface="微軟正黑體" pitchFamily="34" charset="-120"/>
              <a:ea typeface="微軟正黑體" pitchFamily="34" charset="-120"/>
            </a:endParaRPr>
          </a:p>
        </p:txBody>
      </p:sp>
      <p:sp>
        <p:nvSpPr>
          <p:cNvPr id="75787" name="Rectangle 14"/>
          <p:cNvSpPr>
            <a:spLocks noChangeArrowheads="1"/>
          </p:cNvSpPr>
          <p:nvPr/>
        </p:nvSpPr>
        <p:spPr bwMode="auto">
          <a:xfrm>
            <a:off x="7940156" y="2708920"/>
            <a:ext cx="1223413" cy="646331"/>
          </a:xfrm>
          <a:prstGeom prst="rect">
            <a:avLst/>
          </a:prstGeom>
          <a:noFill/>
          <a:ln>
            <a:noFill/>
          </a:ln>
          <a:effectLst>
            <a:prstShdw prst="shdw17" dist="17961" dir="2700000">
              <a:srgbClr val="999999"/>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pPr algn="ctr" eaLnBrk="0" hangingPunct="0"/>
            <a:r>
              <a:rPr lang="zh-TW" altLang="en-US" b="1" dirty="0">
                <a:solidFill>
                  <a:srgbClr val="0000FF"/>
                </a:solidFill>
                <a:latin typeface="微軟正黑體" pitchFamily="34" charset="-120"/>
                <a:ea typeface="微軟正黑體" pitchFamily="34" charset="-120"/>
              </a:rPr>
              <a:t>第</a:t>
            </a:r>
            <a:r>
              <a:rPr lang="en-US" altLang="zh-TW" b="1" dirty="0">
                <a:solidFill>
                  <a:srgbClr val="0000FF"/>
                </a:solidFill>
                <a:latin typeface="微軟正黑體" pitchFamily="34" charset="-120"/>
                <a:ea typeface="微軟正黑體" pitchFamily="34" charset="-120"/>
                <a:cs typeface="Times New Roman" pitchFamily="18" charset="0"/>
              </a:rPr>
              <a:t>7</a:t>
            </a:r>
            <a:r>
              <a:rPr lang="zh-TW" altLang="en-US" b="1" dirty="0">
                <a:solidFill>
                  <a:srgbClr val="0000FF"/>
                </a:solidFill>
                <a:latin typeface="微軟正黑體" pitchFamily="34" charset="-120"/>
                <a:ea typeface="微軟正黑體" pitchFamily="34" charset="-120"/>
              </a:rPr>
              <a:t>名</a:t>
            </a:r>
            <a:br>
              <a:rPr lang="zh-TW" altLang="en-US" b="1" dirty="0">
                <a:solidFill>
                  <a:srgbClr val="0000FF"/>
                </a:solidFill>
                <a:latin typeface="微軟正黑體" pitchFamily="34" charset="-120"/>
                <a:ea typeface="微軟正黑體" pitchFamily="34" charset="-120"/>
              </a:rPr>
            </a:br>
            <a:r>
              <a:rPr lang="zh-TW" altLang="en-US" b="1" dirty="0">
                <a:solidFill>
                  <a:srgbClr val="0000FF"/>
                </a:solidFill>
                <a:latin typeface="微軟正黑體" pitchFamily="34" charset="-120"/>
                <a:ea typeface="微軟正黑體" pitchFamily="34" charset="-120"/>
              </a:rPr>
              <a:t>高雄</a:t>
            </a:r>
            <a:r>
              <a:rPr lang="en-US" altLang="zh-TW" b="1" dirty="0">
                <a:solidFill>
                  <a:srgbClr val="0000FF"/>
                </a:solidFill>
                <a:latin typeface="微軟正黑體" pitchFamily="34" charset="-120"/>
                <a:ea typeface="微軟正黑體" pitchFamily="34" charset="-120"/>
              </a:rPr>
              <a:t>(244)</a:t>
            </a:r>
          </a:p>
        </p:txBody>
      </p:sp>
      <p:sp>
        <p:nvSpPr>
          <p:cNvPr id="75788" name="Line 15"/>
          <p:cNvSpPr>
            <a:spLocks noChangeShapeType="1"/>
          </p:cNvSpPr>
          <p:nvPr/>
        </p:nvSpPr>
        <p:spPr bwMode="auto">
          <a:xfrm flipH="1">
            <a:off x="8396290" y="3384552"/>
            <a:ext cx="180975" cy="854075"/>
          </a:xfrm>
          <a:prstGeom prst="line">
            <a:avLst/>
          </a:prstGeom>
          <a:noFill/>
          <a:ln w="9525">
            <a:solidFill>
              <a:srgbClr val="FF0000"/>
            </a:solidFill>
            <a:round/>
            <a:headEnd/>
            <a:tailEnd type="triangle" w="lg" len="med"/>
          </a:ln>
          <a:effectLst>
            <a:prstShdw prst="shdw17" dist="17961" dir="2700000">
              <a:srgbClr val="990000"/>
            </a:prstShdw>
          </a:effectLst>
          <a:extLst>
            <a:ext uri="{909E8E84-426E-40DD-AFC4-6F175D3DCCD1}">
              <a14:hiddenFill xmlns:a14="http://schemas.microsoft.com/office/drawing/2010/main">
                <a:noFill/>
              </a14:hiddenFill>
            </a:ext>
          </a:extLst>
        </p:spPr>
        <p:txBody>
          <a:bodyPr anchor="b">
            <a:spAutoFit/>
          </a:bodyPr>
          <a:lstStyle/>
          <a:p>
            <a:endParaRPr lang="zh-TW" altLang="en-US">
              <a:solidFill>
                <a:srgbClr val="000000"/>
              </a:solidFill>
              <a:latin typeface="微軟正黑體" pitchFamily="34" charset="-120"/>
              <a:ea typeface="微軟正黑體" pitchFamily="34" charset="-120"/>
            </a:endParaRPr>
          </a:p>
        </p:txBody>
      </p:sp>
      <p:sp>
        <p:nvSpPr>
          <p:cNvPr id="75791" name="Rectangle 12"/>
          <p:cNvSpPr>
            <a:spLocks noChangeArrowheads="1"/>
          </p:cNvSpPr>
          <p:nvPr/>
        </p:nvSpPr>
        <p:spPr bwMode="auto">
          <a:xfrm>
            <a:off x="1019214" y="3028666"/>
            <a:ext cx="1107997" cy="584775"/>
          </a:xfrm>
          <a:prstGeom prst="rect">
            <a:avLst/>
          </a:prstGeom>
          <a:noFill/>
          <a:ln>
            <a:noFill/>
          </a:ln>
          <a:effectLst>
            <a:prstShdw prst="shdw17" dist="17961" dir="2700000">
              <a:srgbClr val="999999"/>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pPr algn="ctr" eaLnBrk="0" hangingPunct="0"/>
            <a:r>
              <a:rPr lang="zh-TW" altLang="en-US" sz="1600">
                <a:solidFill>
                  <a:srgbClr val="FF0000"/>
                </a:solidFill>
                <a:latin typeface="微軟正黑體" pitchFamily="34" charset="-120"/>
                <a:ea typeface="微軟正黑體" pitchFamily="34" charset="-120"/>
              </a:rPr>
              <a:t>第</a:t>
            </a:r>
            <a:r>
              <a:rPr lang="en-US" altLang="zh-TW" sz="1600">
                <a:solidFill>
                  <a:srgbClr val="FF0000"/>
                </a:solidFill>
                <a:latin typeface="微軟正黑體" pitchFamily="34" charset="-120"/>
                <a:ea typeface="微軟正黑體" pitchFamily="34" charset="-120"/>
                <a:cs typeface="Times New Roman" pitchFamily="18" charset="0"/>
              </a:rPr>
              <a:t>41</a:t>
            </a:r>
            <a:r>
              <a:rPr lang="zh-TW" altLang="en-US" sz="1600">
                <a:solidFill>
                  <a:srgbClr val="FF0000"/>
                </a:solidFill>
                <a:latin typeface="微軟正黑體" pitchFamily="34" charset="-120"/>
                <a:ea typeface="微軟正黑體" pitchFamily="34" charset="-120"/>
              </a:rPr>
              <a:t>名</a:t>
            </a:r>
            <a:br>
              <a:rPr lang="zh-TW" altLang="en-US" sz="1600">
                <a:solidFill>
                  <a:srgbClr val="FF0000"/>
                </a:solidFill>
                <a:latin typeface="微軟正黑體" pitchFamily="34" charset="-120"/>
                <a:ea typeface="微軟正黑體" pitchFamily="34" charset="-120"/>
              </a:rPr>
            </a:br>
            <a:r>
              <a:rPr lang="zh-TW" altLang="en-US" sz="1600">
                <a:solidFill>
                  <a:srgbClr val="FF0000"/>
                </a:solidFill>
                <a:latin typeface="微軟正黑體" pitchFamily="34" charset="-120"/>
                <a:ea typeface="微軟正黑體" pitchFamily="34" charset="-120"/>
              </a:rPr>
              <a:t>荷蘭</a:t>
            </a:r>
            <a:r>
              <a:rPr lang="en-US" altLang="zh-TW" sz="1600">
                <a:solidFill>
                  <a:srgbClr val="FF0000"/>
                </a:solidFill>
                <a:latin typeface="微軟正黑體" pitchFamily="34" charset="-120"/>
                <a:ea typeface="微軟正黑體" pitchFamily="34" charset="-120"/>
              </a:rPr>
              <a:t>(128)</a:t>
            </a:r>
          </a:p>
        </p:txBody>
      </p:sp>
      <p:sp>
        <p:nvSpPr>
          <p:cNvPr id="75792" name="Line 13"/>
          <p:cNvSpPr>
            <a:spLocks noChangeShapeType="1"/>
          </p:cNvSpPr>
          <p:nvPr/>
        </p:nvSpPr>
        <p:spPr bwMode="auto">
          <a:xfrm flipH="1">
            <a:off x="1416050" y="3606800"/>
            <a:ext cx="0" cy="1341438"/>
          </a:xfrm>
          <a:prstGeom prst="line">
            <a:avLst/>
          </a:prstGeom>
          <a:noFill/>
          <a:ln w="9525">
            <a:solidFill>
              <a:srgbClr val="FF0000"/>
            </a:solidFill>
            <a:round/>
            <a:headEnd/>
            <a:tailEnd type="triangle" w="lg" len="med"/>
          </a:ln>
          <a:effectLst>
            <a:prstShdw prst="shdw17" dist="17961" dir="2700000">
              <a:srgbClr val="990000"/>
            </a:prstShdw>
          </a:effectLst>
          <a:extLst>
            <a:ext uri="{909E8E84-426E-40DD-AFC4-6F175D3DCCD1}">
              <a14:hiddenFill xmlns:a14="http://schemas.microsoft.com/office/drawing/2010/main">
                <a:noFill/>
              </a14:hiddenFill>
            </a:ext>
          </a:extLst>
        </p:spPr>
        <p:txBody>
          <a:bodyPr anchor="b">
            <a:spAutoFit/>
          </a:bodyPr>
          <a:lstStyle/>
          <a:p>
            <a:endParaRPr lang="zh-TW" altLang="en-US">
              <a:solidFill>
                <a:srgbClr val="000000"/>
              </a:solidFill>
              <a:latin typeface="微軟正黑體" pitchFamily="34" charset="-120"/>
              <a:ea typeface="微軟正黑體" pitchFamily="34" charset="-120"/>
            </a:endParaRPr>
          </a:p>
        </p:txBody>
      </p:sp>
      <p:sp>
        <p:nvSpPr>
          <p:cNvPr id="75795" name="Rectangle 12"/>
          <p:cNvSpPr>
            <a:spLocks noChangeArrowheads="1"/>
          </p:cNvSpPr>
          <p:nvPr/>
        </p:nvSpPr>
        <p:spPr bwMode="auto">
          <a:xfrm>
            <a:off x="2126894" y="3398472"/>
            <a:ext cx="1518365" cy="830997"/>
          </a:xfrm>
          <a:prstGeom prst="rect">
            <a:avLst/>
          </a:prstGeom>
          <a:noFill/>
          <a:ln>
            <a:noFill/>
          </a:ln>
          <a:effectLst>
            <a:prstShdw prst="shdw17" dist="17961" dir="2700000">
              <a:srgbClr val="999999"/>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pPr algn="ctr" eaLnBrk="0" hangingPunct="0"/>
            <a:r>
              <a:rPr lang="zh-TW" altLang="en-US" sz="1600">
                <a:solidFill>
                  <a:srgbClr val="FF0000"/>
                </a:solidFill>
                <a:latin typeface="微軟正黑體" pitchFamily="34" charset="-120"/>
                <a:ea typeface="微軟正黑體" pitchFamily="34" charset="-120"/>
              </a:rPr>
              <a:t>第</a:t>
            </a:r>
            <a:r>
              <a:rPr lang="en-US" altLang="zh-TW" sz="1600">
                <a:solidFill>
                  <a:srgbClr val="FF0000"/>
                </a:solidFill>
                <a:latin typeface="微軟正黑體" pitchFamily="34" charset="-120"/>
                <a:ea typeface="微軟正黑體" pitchFamily="34" charset="-120"/>
                <a:cs typeface="Times New Roman" pitchFamily="18" charset="0"/>
              </a:rPr>
              <a:t>74</a:t>
            </a:r>
            <a:r>
              <a:rPr lang="zh-TW" altLang="en-US" sz="1600">
                <a:solidFill>
                  <a:srgbClr val="FF0000"/>
                </a:solidFill>
                <a:latin typeface="微軟正黑體" pitchFamily="34" charset="-120"/>
                <a:ea typeface="微軟正黑體" pitchFamily="34" charset="-120"/>
              </a:rPr>
              <a:t>名</a:t>
            </a:r>
            <a:br>
              <a:rPr lang="zh-TW" altLang="en-US" sz="1600">
                <a:solidFill>
                  <a:srgbClr val="FF0000"/>
                </a:solidFill>
                <a:latin typeface="微軟正黑體" pitchFamily="34" charset="-120"/>
                <a:ea typeface="微軟正黑體" pitchFamily="34" charset="-120"/>
              </a:rPr>
            </a:br>
            <a:r>
              <a:rPr lang="zh-TW" altLang="en-US" sz="1600">
                <a:solidFill>
                  <a:srgbClr val="FF0000"/>
                </a:solidFill>
                <a:latin typeface="微軟正黑體" pitchFamily="34" charset="-120"/>
                <a:ea typeface="微軟正黑體" pitchFamily="34" charset="-120"/>
              </a:rPr>
              <a:t>丹麥</a:t>
            </a:r>
            <a:r>
              <a:rPr lang="en-US" altLang="zh-TW" sz="1600">
                <a:solidFill>
                  <a:srgbClr val="FF0000"/>
                </a:solidFill>
                <a:latin typeface="微軟正黑體" pitchFamily="34" charset="-120"/>
                <a:ea typeface="微軟正黑體" pitchFamily="34" charset="-120"/>
              </a:rPr>
              <a:t>-</a:t>
            </a:r>
            <a:r>
              <a:rPr lang="zh-TW" altLang="en-US" sz="1600">
                <a:solidFill>
                  <a:srgbClr val="FF0000"/>
                </a:solidFill>
                <a:latin typeface="微軟正黑體" pitchFamily="34" charset="-120"/>
                <a:ea typeface="微軟正黑體" pitchFamily="34" charset="-120"/>
              </a:rPr>
              <a:t>哥本哈根</a:t>
            </a:r>
            <a:br>
              <a:rPr lang="zh-TW" altLang="en-US" sz="1600">
                <a:solidFill>
                  <a:srgbClr val="FF0000"/>
                </a:solidFill>
                <a:latin typeface="微軟正黑體" pitchFamily="34" charset="-120"/>
                <a:ea typeface="微軟正黑體" pitchFamily="34" charset="-120"/>
              </a:rPr>
            </a:br>
            <a:r>
              <a:rPr lang="en-US" altLang="zh-TW" sz="1600">
                <a:solidFill>
                  <a:srgbClr val="FF0000"/>
                </a:solidFill>
                <a:latin typeface="微軟正黑體" pitchFamily="34" charset="-120"/>
                <a:ea typeface="微軟正黑體" pitchFamily="34" charset="-120"/>
              </a:rPr>
              <a:t>(120)</a:t>
            </a:r>
          </a:p>
        </p:txBody>
      </p:sp>
      <p:sp>
        <p:nvSpPr>
          <p:cNvPr id="75796" name="Line 13"/>
          <p:cNvSpPr>
            <a:spLocks noChangeShapeType="1"/>
          </p:cNvSpPr>
          <p:nvPr/>
        </p:nvSpPr>
        <p:spPr bwMode="auto">
          <a:xfrm flipH="1">
            <a:off x="2393950" y="4006850"/>
            <a:ext cx="0" cy="985838"/>
          </a:xfrm>
          <a:prstGeom prst="line">
            <a:avLst/>
          </a:prstGeom>
          <a:noFill/>
          <a:ln w="9525">
            <a:solidFill>
              <a:srgbClr val="FF0000"/>
            </a:solidFill>
            <a:round/>
            <a:headEnd/>
            <a:tailEnd type="triangle" w="lg" len="med"/>
          </a:ln>
          <a:effectLst>
            <a:prstShdw prst="shdw17" dist="17961" dir="2700000">
              <a:srgbClr val="990000"/>
            </a:prstShdw>
          </a:effectLst>
          <a:extLst>
            <a:ext uri="{909E8E84-426E-40DD-AFC4-6F175D3DCCD1}">
              <a14:hiddenFill xmlns:a14="http://schemas.microsoft.com/office/drawing/2010/main">
                <a:noFill/>
              </a14:hiddenFill>
            </a:ext>
          </a:extLst>
        </p:spPr>
        <p:txBody>
          <a:bodyPr anchor="b">
            <a:spAutoFit/>
          </a:bodyPr>
          <a:lstStyle/>
          <a:p>
            <a:endParaRPr lang="zh-TW" altLang="en-US">
              <a:solidFill>
                <a:srgbClr val="000000"/>
              </a:solidFill>
              <a:latin typeface="微軟正黑體" pitchFamily="34" charset="-120"/>
              <a:ea typeface="微軟正黑體" pitchFamily="34" charset="-120"/>
            </a:endParaRPr>
          </a:p>
        </p:txBody>
      </p:sp>
      <p:sp>
        <p:nvSpPr>
          <p:cNvPr id="75797" name="Rectangle 12"/>
          <p:cNvSpPr>
            <a:spLocks noChangeArrowheads="1"/>
          </p:cNvSpPr>
          <p:nvPr/>
        </p:nvSpPr>
        <p:spPr bwMode="auto">
          <a:xfrm>
            <a:off x="260389" y="3784237"/>
            <a:ext cx="1107997" cy="830997"/>
          </a:xfrm>
          <a:prstGeom prst="rect">
            <a:avLst/>
          </a:prstGeom>
          <a:noFill/>
          <a:ln>
            <a:noFill/>
          </a:ln>
          <a:effectLst>
            <a:prstShdw prst="shdw17" dist="17961" dir="2700000">
              <a:srgbClr val="999999"/>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pPr algn="ctr" eaLnBrk="0" hangingPunct="0"/>
            <a:r>
              <a:rPr lang="zh-TW" altLang="en-US" sz="1600">
                <a:solidFill>
                  <a:srgbClr val="FF0000"/>
                </a:solidFill>
                <a:latin typeface="微軟正黑體" pitchFamily="34" charset="-120"/>
                <a:ea typeface="微軟正黑體" pitchFamily="34" charset="-120"/>
              </a:rPr>
              <a:t>第</a:t>
            </a:r>
            <a:r>
              <a:rPr lang="en-US" altLang="zh-TW" sz="1600">
                <a:solidFill>
                  <a:srgbClr val="FF0000"/>
                </a:solidFill>
                <a:latin typeface="微軟正黑體" pitchFamily="34" charset="-120"/>
                <a:ea typeface="微軟正黑體" pitchFamily="34" charset="-120"/>
                <a:cs typeface="Times New Roman" pitchFamily="18" charset="0"/>
              </a:rPr>
              <a:t>43</a:t>
            </a:r>
            <a:r>
              <a:rPr lang="zh-TW" altLang="en-US" sz="1600">
                <a:solidFill>
                  <a:srgbClr val="FF0000"/>
                </a:solidFill>
                <a:latin typeface="微軟正黑體" pitchFamily="34" charset="-120"/>
                <a:ea typeface="微軟正黑體" pitchFamily="34" charset="-120"/>
              </a:rPr>
              <a:t>名</a:t>
            </a:r>
            <a:br>
              <a:rPr lang="zh-TW" altLang="en-US" sz="1600">
                <a:solidFill>
                  <a:srgbClr val="FF0000"/>
                </a:solidFill>
                <a:latin typeface="微軟正黑體" pitchFamily="34" charset="-120"/>
                <a:ea typeface="微軟正黑體" pitchFamily="34" charset="-120"/>
              </a:rPr>
            </a:br>
            <a:r>
              <a:rPr lang="zh-TW" altLang="en-US" sz="1600">
                <a:solidFill>
                  <a:srgbClr val="FF0000"/>
                </a:solidFill>
                <a:latin typeface="微軟正黑體" pitchFamily="34" charset="-120"/>
                <a:ea typeface="微軟正黑體" pitchFamily="34" charset="-120"/>
              </a:rPr>
              <a:t>英國</a:t>
            </a:r>
            <a:r>
              <a:rPr lang="en-US" altLang="zh-TW" sz="1600">
                <a:solidFill>
                  <a:srgbClr val="FF0000"/>
                </a:solidFill>
                <a:latin typeface="微軟正黑體" pitchFamily="34" charset="-120"/>
                <a:ea typeface="微軟正黑體" pitchFamily="34" charset="-120"/>
              </a:rPr>
              <a:t>-</a:t>
            </a:r>
            <a:r>
              <a:rPr lang="zh-TW" altLang="en-US" sz="1600">
                <a:solidFill>
                  <a:srgbClr val="FF0000"/>
                </a:solidFill>
                <a:latin typeface="微軟正黑體" pitchFamily="34" charset="-120"/>
                <a:ea typeface="微軟正黑體" pitchFamily="34" charset="-120"/>
              </a:rPr>
              <a:t>倫敦</a:t>
            </a:r>
            <a:br>
              <a:rPr lang="zh-TW" altLang="en-US" sz="1600">
                <a:solidFill>
                  <a:srgbClr val="FF0000"/>
                </a:solidFill>
                <a:latin typeface="微軟正黑體" pitchFamily="34" charset="-120"/>
                <a:ea typeface="微軟正黑體" pitchFamily="34" charset="-120"/>
              </a:rPr>
            </a:br>
            <a:r>
              <a:rPr lang="en-US" altLang="zh-TW" sz="1600">
                <a:solidFill>
                  <a:srgbClr val="FF0000"/>
                </a:solidFill>
                <a:latin typeface="微軟正黑體" pitchFamily="34" charset="-120"/>
                <a:ea typeface="微軟正黑體" pitchFamily="34" charset="-120"/>
              </a:rPr>
              <a:t>(154)</a:t>
            </a:r>
          </a:p>
        </p:txBody>
      </p:sp>
      <p:sp>
        <p:nvSpPr>
          <p:cNvPr id="75798" name="Line 13"/>
          <p:cNvSpPr>
            <a:spLocks noChangeShapeType="1"/>
          </p:cNvSpPr>
          <p:nvPr/>
        </p:nvSpPr>
        <p:spPr bwMode="auto">
          <a:xfrm flipH="1">
            <a:off x="1060450" y="4540250"/>
            <a:ext cx="0" cy="274638"/>
          </a:xfrm>
          <a:prstGeom prst="line">
            <a:avLst/>
          </a:prstGeom>
          <a:noFill/>
          <a:ln w="9525">
            <a:solidFill>
              <a:srgbClr val="FF0000"/>
            </a:solidFill>
            <a:round/>
            <a:headEnd/>
            <a:tailEnd type="triangle" w="lg" len="med"/>
          </a:ln>
          <a:effectLst>
            <a:prstShdw prst="shdw17" dist="17961" dir="2700000">
              <a:srgbClr val="990000"/>
            </a:prstShdw>
          </a:effectLst>
          <a:extLst>
            <a:ext uri="{909E8E84-426E-40DD-AFC4-6F175D3DCCD1}">
              <a14:hiddenFill xmlns:a14="http://schemas.microsoft.com/office/drawing/2010/main">
                <a:noFill/>
              </a14:hiddenFill>
            </a:ext>
          </a:extLst>
        </p:spPr>
        <p:txBody>
          <a:bodyPr anchor="b">
            <a:spAutoFit/>
          </a:bodyPr>
          <a:lstStyle/>
          <a:p>
            <a:endParaRPr lang="zh-TW" altLang="en-US">
              <a:solidFill>
                <a:srgbClr val="000000"/>
              </a:solidFill>
              <a:latin typeface="微軟正黑體" pitchFamily="34" charset="-120"/>
              <a:ea typeface="微軟正黑體" pitchFamily="34" charset="-120"/>
            </a:endParaRPr>
          </a:p>
        </p:txBody>
      </p:sp>
    </p:spTree>
    <p:extLst>
      <p:ext uri="{BB962C8B-B14F-4D97-AF65-F5344CB8AC3E}">
        <p14:creationId xmlns:p14="http://schemas.microsoft.com/office/powerpoint/2010/main" val="357142883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27" y="1556792"/>
            <a:ext cx="4460875" cy="46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6803"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638" y="0"/>
            <a:ext cx="4930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6807" name="Text Box 12"/>
          <p:cNvSpPr txBox="1">
            <a:spLocks noChangeArrowheads="1"/>
          </p:cNvSpPr>
          <p:nvPr/>
        </p:nvSpPr>
        <p:spPr bwMode="auto">
          <a:xfrm>
            <a:off x="6372200" y="439508"/>
            <a:ext cx="2661306" cy="1477328"/>
          </a:xfrm>
          <a:prstGeom prst="rect">
            <a:avLst/>
          </a:prstGeom>
          <a:noFill/>
          <a:ln>
            <a:noFill/>
          </a:ln>
          <a:effectLst>
            <a:prstShdw prst="shdw17" dist="17961" dir="2700000">
              <a:srgbClr val="999999"/>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b">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dirty="0" smtClean="0">
                <a:latin typeface="微軟正黑體" pitchFamily="34" charset="-120"/>
                <a:ea typeface="微軟正黑體" pitchFamily="34" charset="-120"/>
              </a:rPr>
              <a:t>第</a:t>
            </a:r>
            <a:r>
              <a:rPr lang="en-US" altLang="zh-TW" dirty="0" smtClean="0">
                <a:latin typeface="微軟正黑體" pitchFamily="34" charset="-120"/>
                <a:ea typeface="微軟正黑體" pitchFamily="34" charset="-120"/>
              </a:rPr>
              <a:t>1</a:t>
            </a:r>
            <a:r>
              <a:rPr lang="zh-TW" altLang="en-US" dirty="0" smtClean="0">
                <a:latin typeface="微軟正黑體" pitchFamily="34" charset="-120"/>
                <a:ea typeface="微軟正黑體" pitchFamily="34" charset="-120"/>
              </a:rPr>
              <a:t>名：馬拉威</a:t>
            </a:r>
            <a:r>
              <a:rPr lang="en-US" altLang="zh-TW" dirty="0" smtClean="0">
                <a:latin typeface="微軟正黑體" pitchFamily="34" charset="-120"/>
                <a:ea typeface="微軟正黑體" pitchFamily="34" charset="-120"/>
              </a:rPr>
              <a:t>(2.76)</a:t>
            </a:r>
          </a:p>
          <a:p>
            <a:pPr eaLnBrk="1" hangingPunct="1"/>
            <a:r>
              <a:rPr lang="zh-TW" altLang="en-US" dirty="0" smtClean="0">
                <a:latin typeface="微軟正黑體" pitchFamily="34" charset="-120"/>
                <a:ea typeface="微軟正黑體" pitchFamily="34" charset="-120"/>
              </a:rPr>
              <a:t>第</a:t>
            </a:r>
            <a:r>
              <a:rPr lang="en-US" altLang="zh-TW" dirty="0" smtClean="0">
                <a:latin typeface="微軟正黑體" pitchFamily="34" charset="-120"/>
                <a:ea typeface="微軟正黑體" pitchFamily="34" charset="-120"/>
              </a:rPr>
              <a:t>2</a:t>
            </a:r>
            <a:r>
              <a:rPr lang="zh-TW" altLang="en-US" dirty="0" smtClean="0">
                <a:latin typeface="微軟正黑體" pitchFamily="34" charset="-120"/>
                <a:ea typeface="微軟正黑體" pitchFamily="34" charset="-120"/>
              </a:rPr>
              <a:t>名：南非</a:t>
            </a:r>
            <a:r>
              <a:rPr lang="en-US" altLang="zh-TW" dirty="0" smtClean="0">
                <a:latin typeface="微軟正黑體" pitchFamily="34" charset="-120"/>
                <a:ea typeface="微軟正黑體" pitchFamily="34" charset="-120"/>
              </a:rPr>
              <a:t>(49.59)</a:t>
            </a:r>
          </a:p>
          <a:p>
            <a:pPr eaLnBrk="1" hangingPunct="1"/>
            <a:r>
              <a:rPr lang="zh-TW" altLang="en-US" dirty="0" smtClean="0">
                <a:latin typeface="微軟正黑體" pitchFamily="34" charset="-120"/>
                <a:ea typeface="微軟正黑體" pitchFamily="34" charset="-120"/>
              </a:rPr>
              <a:t>第</a:t>
            </a:r>
            <a:r>
              <a:rPr lang="en-US" altLang="zh-TW" dirty="0" smtClean="0">
                <a:latin typeface="微軟正黑體" pitchFamily="34" charset="-120"/>
                <a:ea typeface="微軟正黑體" pitchFamily="34" charset="-120"/>
              </a:rPr>
              <a:t>3</a:t>
            </a:r>
            <a:r>
              <a:rPr lang="zh-TW" altLang="en-US" dirty="0" smtClean="0">
                <a:latin typeface="微軟正黑體" pitchFamily="34" charset="-120"/>
                <a:ea typeface="微軟正黑體" pitchFamily="34" charset="-120"/>
              </a:rPr>
              <a:t>名：塞爾維亞</a:t>
            </a:r>
            <a:r>
              <a:rPr lang="en-US" altLang="zh-TW" dirty="0" smtClean="0">
                <a:latin typeface="微軟正黑體" pitchFamily="34" charset="-120"/>
                <a:ea typeface="微軟正黑體" pitchFamily="34" charset="-120"/>
              </a:rPr>
              <a:t>(99.23)</a:t>
            </a:r>
          </a:p>
          <a:p>
            <a:pPr eaLnBrk="1" hangingPunct="1"/>
            <a:r>
              <a:rPr lang="zh-TW" altLang="en-US" dirty="0" smtClean="0">
                <a:solidFill>
                  <a:srgbClr val="FF0000"/>
                </a:solidFill>
                <a:latin typeface="微軟正黑體" pitchFamily="34" charset="-120"/>
                <a:ea typeface="微軟正黑體" pitchFamily="34" charset="-120"/>
              </a:rPr>
              <a:t>第</a:t>
            </a:r>
            <a:r>
              <a:rPr lang="en-US" altLang="zh-TW" dirty="0">
                <a:solidFill>
                  <a:srgbClr val="FF0000"/>
                </a:solidFill>
                <a:latin typeface="微軟正黑體" pitchFamily="34" charset="-120"/>
                <a:ea typeface="微軟正黑體" pitchFamily="34" charset="-120"/>
              </a:rPr>
              <a:t>4</a:t>
            </a:r>
            <a:r>
              <a:rPr lang="zh-TW" altLang="en-US" dirty="0">
                <a:solidFill>
                  <a:srgbClr val="FF0000"/>
                </a:solidFill>
                <a:latin typeface="微軟正黑體" pitchFamily="34" charset="-120"/>
                <a:ea typeface="微軟正黑體" pitchFamily="34" charset="-120"/>
              </a:rPr>
              <a:t>名：台灣</a:t>
            </a:r>
            <a:r>
              <a:rPr lang="en-US" altLang="zh-TW" dirty="0">
                <a:solidFill>
                  <a:srgbClr val="FF0000"/>
                </a:solidFill>
                <a:latin typeface="微軟正黑體" pitchFamily="34" charset="-120"/>
                <a:ea typeface="微軟正黑體" pitchFamily="34" charset="-120"/>
              </a:rPr>
              <a:t>(105.21</a:t>
            </a:r>
            <a:r>
              <a:rPr lang="en-US" altLang="zh-TW" dirty="0" smtClean="0">
                <a:solidFill>
                  <a:srgbClr val="FF0000"/>
                </a:solidFill>
                <a:latin typeface="微軟正黑體" pitchFamily="34" charset="-120"/>
                <a:ea typeface="微軟正黑體" pitchFamily="34" charset="-120"/>
              </a:rPr>
              <a:t>)</a:t>
            </a:r>
          </a:p>
          <a:p>
            <a:pPr eaLnBrk="1" hangingPunct="1"/>
            <a:r>
              <a:rPr lang="zh-TW" altLang="en-US" dirty="0" smtClean="0">
                <a:latin typeface="微軟正黑體" pitchFamily="34" charset="-120"/>
                <a:ea typeface="微軟正黑體" pitchFamily="34" charset="-120"/>
              </a:rPr>
              <a:t>第</a:t>
            </a:r>
            <a:r>
              <a:rPr lang="en-US" altLang="zh-TW" dirty="0" smtClean="0">
                <a:latin typeface="微軟正黑體" pitchFamily="34" charset="-120"/>
                <a:ea typeface="微軟正黑體" pitchFamily="34" charset="-120"/>
              </a:rPr>
              <a:t>5</a:t>
            </a:r>
            <a:r>
              <a:rPr lang="zh-TW" altLang="en-US" dirty="0" smtClean="0">
                <a:latin typeface="微軟正黑體" pitchFamily="34" charset="-120"/>
                <a:ea typeface="微軟正黑體" pitchFamily="34" charset="-120"/>
              </a:rPr>
              <a:t>名：香港</a:t>
            </a:r>
            <a:r>
              <a:rPr lang="en-US" altLang="zh-TW" dirty="0" smtClean="0">
                <a:latin typeface="微軟正黑體" pitchFamily="34" charset="-120"/>
                <a:ea typeface="微軟正黑體" pitchFamily="34" charset="-120"/>
              </a:rPr>
              <a:t>(138.19)</a:t>
            </a:r>
          </a:p>
        </p:txBody>
      </p:sp>
      <p:sp>
        <p:nvSpPr>
          <p:cNvPr id="76808" name="Line 13"/>
          <p:cNvSpPr>
            <a:spLocks noChangeShapeType="1"/>
          </p:cNvSpPr>
          <p:nvPr/>
        </p:nvSpPr>
        <p:spPr bwMode="auto">
          <a:xfrm flipV="1">
            <a:off x="6415090" y="2204863"/>
            <a:ext cx="965222" cy="0"/>
          </a:xfrm>
          <a:prstGeom prst="line">
            <a:avLst/>
          </a:prstGeom>
          <a:noFill/>
          <a:ln w="19050">
            <a:solidFill>
              <a:srgbClr val="0000FF"/>
            </a:solidFill>
            <a:round/>
            <a:headEnd type="triangle" w="lg" len="med"/>
            <a:tailEnd/>
          </a:ln>
          <a:effectLst>
            <a:prstShdw prst="shdw17" dist="17961" dir="2700000">
              <a:srgbClr val="000099"/>
            </a:prstShdw>
          </a:effectLst>
          <a:extLst>
            <a:ext uri="{909E8E84-426E-40DD-AFC4-6F175D3DCCD1}">
              <a14:hiddenFill xmlns:a14="http://schemas.microsoft.com/office/drawing/2010/main">
                <a:noFill/>
              </a14:hiddenFill>
            </a:ext>
          </a:extLst>
        </p:spPr>
        <p:txBody>
          <a:bodyPr wrap="square" anchor="b">
            <a:spAutoFit/>
          </a:bodyPr>
          <a:lstStyle/>
          <a:p>
            <a:endParaRPr lang="zh-TW" altLang="en-US">
              <a:solidFill>
                <a:srgbClr val="000000"/>
              </a:solidFill>
            </a:endParaRPr>
          </a:p>
        </p:txBody>
      </p:sp>
      <p:sp>
        <p:nvSpPr>
          <p:cNvPr id="76809" name="Text Box 14"/>
          <p:cNvSpPr txBox="1">
            <a:spLocks noChangeArrowheads="1"/>
          </p:cNvSpPr>
          <p:nvPr/>
        </p:nvSpPr>
        <p:spPr bwMode="auto">
          <a:xfrm>
            <a:off x="7432675" y="2060848"/>
            <a:ext cx="1742785" cy="369332"/>
          </a:xfrm>
          <a:prstGeom prst="rect">
            <a:avLst/>
          </a:prstGeom>
          <a:noFill/>
          <a:ln>
            <a:noFill/>
          </a:ln>
          <a:effectLst>
            <a:prstShdw prst="shdw17" dist="17961" dir="2700000">
              <a:srgbClr val="999999"/>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b">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dirty="0">
                <a:latin typeface="微軟正黑體" pitchFamily="34" charset="-120"/>
                <a:ea typeface="微軟正黑體" pitchFamily="34" charset="-120"/>
              </a:rPr>
              <a:t>新加坡</a:t>
            </a:r>
            <a:r>
              <a:rPr lang="en-US" altLang="zh-TW" dirty="0">
                <a:latin typeface="微軟正黑體" pitchFamily="34" charset="-120"/>
                <a:ea typeface="微軟正黑體" pitchFamily="34" charset="-120"/>
              </a:rPr>
              <a:t>(304.62)</a:t>
            </a:r>
          </a:p>
        </p:txBody>
      </p:sp>
      <p:sp>
        <p:nvSpPr>
          <p:cNvPr id="76810" name="Line 15"/>
          <p:cNvSpPr>
            <a:spLocks noChangeShapeType="1"/>
          </p:cNvSpPr>
          <p:nvPr/>
        </p:nvSpPr>
        <p:spPr bwMode="auto">
          <a:xfrm>
            <a:off x="6596065" y="2754317"/>
            <a:ext cx="954087" cy="7937"/>
          </a:xfrm>
          <a:prstGeom prst="line">
            <a:avLst/>
          </a:prstGeom>
          <a:noFill/>
          <a:ln w="19050">
            <a:solidFill>
              <a:srgbClr val="0000FF"/>
            </a:solidFill>
            <a:round/>
            <a:headEnd type="triangle" w="lg" len="med"/>
            <a:tailEnd/>
          </a:ln>
          <a:effectLst>
            <a:prstShdw prst="shdw17" dist="17961" dir="2700000">
              <a:srgbClr val="000099"/>
            </a:prstShdw>
          </a:effectLst>
          <a:extLst>
            <a:ext uri="{909E8E84-426E-40DD-AFC4-6F175D3DCCD1}">
              <a14:hiddenFill xmlns:a14="http://schemas.microsoft.com/office/drawing/2010/main">
                <a:noFill/>
              </a14:hiddenFill>
            </a:ext>
          </a:extLst>
        </p:spPr>
        <p:txBody>
          <a:bodyPr anchor="b">
            <a:spAutoFit/>
          </a:bodyPr>
          <a:lstStyle/>
          <a:p>
            <a:endParaRPr lang="zh-TW" altLang="en-US">
              <a:solidFill>
                <a:srgbClr val="000000"/>
              </a:solidFill>
            </a:endParaRPr>
          </a:p>
        </p:txBody>
      </p:sp>
      <p:sp>
        <p:nvSpPr>
          <p:cNvPr id="76811" name="Text Box 16"/>
          <p:cNvSpPr txBox="1">
            <a:spLocks noChangeArrowheads="1"/>
          </p:cNvSpPr>
          <p:nvPr/>
        </p:nvSpPr>
        <p:spPr bwMode="auto">
          <a:xfrm>
            <a:off x="7667625" y="2627620"/>
            <a:ext cx="1511952" cy="369332"/>
          </a:xfrm>
          <a:prstGeom prst="rect">
            <a:avLst/>
          </a:prstGeom>
          <a:noFill/>
          <a:ln>
            <a:noFill/>
          </a:ln>
          <a:effectLst>
            <a:prstShdw prst="shdw17" dist="17961" dir="2700000">
              <a:srgbClr val="999999"/>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b">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dirty="0">
                <a:latin typeface="微軟正黑體" pitchFamily="34" charset="-120"/>
                <a:ea typeface="微軟正黑體" pitchFamily="34" charset="-120"/>
              </a:rPr>
              <a:t>日本</a:t>
            </a:r>
            <a:r>
              <a:rPr lang="en-US" altLang="zh-TW" dirty="0">
                <a:latin typeface="微軟正黑體" pitchFamily="34" charset="-120"/>
                <a:ea typeface="微軟正黑體" pitchFamily="34" charset="-120"/>
              </a:rPr>
              <a:t>(372.81)</a:t>
            </a:r>
          </a:p>
        </p:txBody>
      </p:sp>
      <p:sp>
        <p:nvSpPr>
          <p:cNvPr id="76812" name="Rectangle 23"/>
          <p:cNvSpPr>
            <a:spLocks/>
          </p:cNvSpPr>
          <p:nvPr/>
        </p:nvSpPr>
        <p:spPr bwMode="auto">
          <a:xfrm>
            <a:off x="107379" y="5715"/>
            <a:ext cx="43926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p>
            <a:pPr algn="r"/>
            <a:r>
              <a:rPr lang="zh-TW" altLang="en-US" sz="2400" b="1" dirty="0">
                <a:solidFill>
                  <a:srgbClr val="000000"/>
                </a:solidFill>
                <a:latin typeface="微軟正黑體" pitchFamily="34" charset="-120"/>
                <a:ea typeface="微軟正黑體" pitchFamily="34" charset="-120"/>
                <a:cs typeface="Arial Unicode MS" pitchFamily="34" charset="-120"/>
              </a:rPr>
              <a:t>國際水協會</a:t>
            </a:r>
            <a:r>
              <a:rPr lang="en-US" altLang="zh-TW" sz="2400" b="1" dirty="0">
                <a:solidFill>
                  <a:srgbClr val="000000"/>
                </a:solidFill>
                <a:latin typeface="微軟正黑體" pitchFamily="34" charset="-120"/>
                <a:ea typeface="微軟正黑體" pitchFamily="34" charset="-120"/>
                <a:cs typeface="Arial Unicode MS" pitchFamily="34" charset="-120"/>
              </a:rPr>
              <a:t>(IWA)2008</a:t>
            </a:r>
            <a:r>
              <a:rPr lang="zh-TW" altLang="en-US" sz="2400" b="1" dirty="0">
                <a:solidFill>
                  <a:srgbClr val="000000"/>
                </a:solidFill>
                <a:latin typeface="微軟正黑體" pitchFamily="34" charset="-120"/>
                <a:ea typeface="微軟正黑體" pitchFamily="34" charset="-120"/>
                <a:cs typeface="Arial Unicode MS" pitchFamily="34" charset="-120"/>
              </a:rPr>
              <a:t>年統計</a:t>
            </a:r>
            <a:br>
              <a:rPr lang="zh-TW" altLang="en-US" sz="2400" b="1" dirty="0">
                <a:solidFill>
                  <a:srgbClr val="000000"/>
                </a:solidFill>
                <a:latin typeface="微軟正黑體" pitchFamily="34" charset="-120"/>
                <a:ea typeface="微軟正黑體" pitchFamily="34" charset="-120"/>
                <a:cs typeface="Arial Unicode MS" pitchFamily="34" charset="-120"/>
              </a:rPr>
            </a:br>
            <a:r>
              <a:rPr lang="en-US" altLang="zh-TW" sz="2400" b="1" dirty="0">
                <a:solidFill>
                  <a:srgbClr val="000000"/>
                </a:solidFill>
                <a:latin typeface="微軟正黑體" pitchFamily="34" charset="-120"/>
                <a:ea typeface="微軟正黑體" pitchFamily="34" charset="-120"/>
                <a:cs typeface="Arial Unicode MS" pitchFamily="34" charset="-120"/>
              </a:rPr>
              <a:t>30</a:t>
            </a:r>
            <a:r>
              <a:rPr lang="zh-TW" altLang="en-US" sz="2400" b="1" dirty="0">
                <a:solidFill>
                  <a:srgbClr val="000000"/>
                </a:solidFill>
                <a:latin typeface="微軟正黑體" pitchFamily="34" charset="-120"/>
                <a:ea typeface="微軟正黑體" pitchFamily="34" charset="-120"/>
                <a:cs typeface="Arial Unicode MS" pitchFamily="34" charset="-120"/>
              </a:rPr>
              <a:t>個國家的平均水價</a:t>
            </a:r>
          </a:p>
        </p:txBody>
      </p:sp>
      <p:sp>
        <p:nvSpPr>
          <p:cNvPr id="76813" name="Line 15"/>
          <p:cNvSpPr>
            <a:spLocks noChangeShapeType="1"/>
          </p:cNvSpPr>
          <p:nvPr/>
        </p:nvSpPr>
        <p:spPr bwMode="auto">
          <a:xfrm>
            <a:off x="7727950" y="4851400"/>
            <a:ext cx="330200" cy="0"/>
          </a:xfrm>
          <a:prstGeom prst="line">
            <a:avLst/>
          </a:prstGeom>
          <a:noFill/>
          <a:ln w="19050">
            <a:solidFill>
              <a:srgbClr val="0000FF"/>
            </a:solidFill>
            <a:round/>
            <a:headEnd type="triangle" w="lg" len="med"/>
            <a:tailEnd/>
          </a:ln>
          <a:effectLst>
            <a:prstShdw prst="shdw17" dist="17961" dir="2700000">
              <a:srgbClr val="000099"/>
            </a:prstShdw>
          </a:effectLst>
          <a:extLst>
            <a:ext uri="{909E8E84-426E-40DD-AFC4-6F175D3DCCD1}">
              <a14:hiddenFill xmlns:a14="http://schemas.microsoft.com/office/drawing/2010/main">
                <a:noFill/>
              </a14:hiddenFill>
            </a:ext>
          </a:extLst>
        </p:spPr>
        <p:txBody>
          <a:bodyPr anchor="b">
            <a:spAutoFit/>
          </a:bodyPr>
          <a:lstStyle/>
          <a:p>
            <a:endParaRPr lang="zh-TW" altLang="en-US">
              <a:latin typeface="微軟正黑體" pitchFamily="34" charset="-120"/>
              <a:ea typeface="微軟正黑體" pitchFamily="34" charset="-120"/>
            </a:endParaRPr>
          </a:p>
        </p:txBody>
      </p:sp>
      <p:sp>
        <p:nvSpPr>
          <p:cNvPr id="76814" name="Text Box 16"/>
          <p:cNvSpPr txBox="1">
            <a:spLocks noChangeArrowheads="1"/>
          </p:cNvSpPr>
          <p:nvPr/>
        </p:nvSpPr>
        <p:spPr bwMode="auto">
          <a:xfrm>
            <a:off x="7689556" y="4482069"/>
            <a:ext cx="1505541" cy="369332"/>
          </a:xfrm>
          <a:prstGeom prst="rect">
            <a:avLst/>
          </a:prstGeom>
          <a:noFill/>
          <a:ln>
            <a:noFill/>
          </a:ln>
          <a:effectLst>
            <a:prstShdw prst="shdw17" dist="17961" dir="2700000">
              <a:srgbClr val="999999"/>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b">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a:latin typeface="微軟正黑體" pitchFamily="34" charset="-120"/>
                <a:ea typeface="微軟正黑體" pitchFamily="34" charset="-120"/>
              </a:rPr>
              <a:t>荷蘭</a:t>
            </a:r>
            <a:r>
              <a:rPr lang="en-US" altLang="zh-TW">
                <a:latin typeface="微軟正黑體" pitchFamily="34" charset="-120"/>
                <a:ea typeface="微軟正黑體" pitchFamily="34" charset="-120"/>
              </a:rPr>
              <a:t>(835.78)</a:t>
            </a:r>
          </a:p>
        </p:txBody>
      </p:sp>
      <p:sp>
        <p:nvSpPr>
          <p:cNvPr id="76819" name="Line 15"/>
          <p:cNvSpPr>
            <a:spLocks noChangeShapeType="1"/>
          </p:cNvSpPr>
          <p:nvPr/>
        </p:nvSpPr>
        <p:spPr bwMode="auto">
          <a:xfrm>
            <a:off x="7283450" y="3962400"/>
            <a:ext cx="400050" cy="0"/>
          </a:xfrm>
          <a:prstGeom prst="line">
            <a:avLst/>
          </a:prstGeom>
          <a:noFill/>
          <a:ln w="19050">
            <a:solidFill>
              <a:srgbClr val="0000FF"/>
            </a:solidFill>
            <a:round/>
            <a:headEnd type="triangle" w="lg" len="med"/>
            <a:tailEnd/>
          </a:ln>
          <a:effectLst>
            <a:prstShdw prst="shdw17" dist="17961" dir="2700000">
              <a:srgbClr val="000099"/>
            </a:prstShdw>
          </a:effectLst>
          <a:extLst>
            <a:ext uri="{909E8E84-426E-40DD-AFC4-6F175D3DCCD1}">
              <a14:hiddenFill xmlns:a14="http://schemas.microsoft.com/office/drawing/2010/main">
                <a:noFill/>
              </a14:hiddenFill>
            </a:ext>
          </a:extLst>
        </p:spPr>
        <p:txBody>
          <a:bodyPr anchor="b">
            <a:spAutoFit/>
          </a:bodyPr>
          <a:lstStyle/>
          <a:p>
            <a:endParaRPr lang="zh-TW" altLang="en-US">
              <a:solidFill>
                <a:srgbClr val="000000"/>
              </a:solidFill>
              <a:latin typeface="微軟正黑體" pitchFamily="34" charset="-120"/>
              <a:ea typeface="微軟正黑體" pitchFamily="34" charset="-120"/>
            </a:endParaRPr>
          </a:p>
        </p:txBody>
      </p:sp>
      <p:sp>
        <p:nvSpPr>
          <p:cNvPr id="76820" name="Text Box 16"/>
          <p:cNvSpPr txBox="1">
            <a:spLocks noChangeArrowheads="1"/>
          </p:cNvSpPr>
          <p:nvPr/>
        </p:nvSpPr>
        <p:spPr bwMode="auto">
          <a:xfrm>
            <a:off x="7639050" y="3740706"/>
            <a:ext cx="1505540" cy="369332"/>
          </a:xfrm>
          <a:prstGeom prst="rect">
            <a:avLst/>
          </a:prstGeom>
          <a:noFill/>
          <a:ln>
            <a:noFill/>
          </a:ln>
          <a:effectLst>
            <a:prstShdw prst="shdw17" dist="17961" dir="2700000">
              <a:srgbClr val="999999"/>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b">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a:latin typeface="微軟正黑體" pitchFamily="34" charset="-120"/>
                <a:ea typeface="微軟正黑體" pitchFamily="34" charset="-120"/>
              </a:rPr>
              <a:t>德國</a:t>
            </a:r>
            <a:r>
              <a:rPr lang="en-US" altLang="zh-TW">
                <a:latin typeface="微軟正黑體" pitchFamily="34" charset="-120"/>
                <a:ea typeface="微軟正黑體" pitchFamily="34" charset="-120"/>
              </a:rPr>
              <a:t>(652.53)</a:t>
            </a:r>
          </a:p>
        </p:txBody>
      </p:sp>
      <p:sp>
        <p:nvSpPr>
          <p:cNvPr id="76823" name="Text Box 16"/>
          <p:cNvSpPr txBox="1">
            <a:spLocks noChangeArrowheads="1"/>
          </p:cNvSpPr>
          <p:nvPr/>
        </p:nvSpPr>
        <p:spPr bwMode="auto">
          <a:xfrm>
            <a:off x="7516815" y="5593319"/>
            <a:ext cx="1633781" cy="369332"/>
          </a:xfrm>
          <a:prstGeom prst="rect">
            <a:avLst/>
          </a:prstGeom>
          <a:noFill/>
          <a:ln>
            <a:noFill/>
          </a:ln>
          <a:effectLst>
            <a:prstShdw prst="shdw17" dist="17961" dir="2700000">
              <a:srgbClr val="999999"/>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b">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a:latin typeface="微軟正黑體" pitchFamily="34" charset="-120"/>
                <a:ea typeface="微軟正黑體" pitchFamily="34" charset="-120"/>
              </a:rPr>
              <a:t>丹麥</a:t>
            </a:r>
            <a:r>
              <a:rPr lang="en-US" altLang="zh-TW">
                <a:latin typeface="微軟正黑體" pitchFamily="34" charset="-120"/>
                <a:ea typeface="微軟正黑體" pitchFamily="34" charset="-120"/>
              </a:rPr>
              <a:t>(1322.68)</a:t>
            </a:r>
          </a:p>
        </p:txBody>
      </p:sp>
      <p:sp>
        <p:nvSpPr>
          <p:cNvPr id="76824" name="Text Box 16"/>
          <p:cNvSpPr txBox="1">
            <a:spLocks noChangeArrowheads="1"/>
          </p:cNvSpPr>
          <p:nvPr/>
        </p:nvSpPr>
        <p:spPr bwMode="auto">
          <a:xfrm>
            <a:off x="7645399" y="5385356"/>
            <a:ext cx="1505540" cy="369332"/>
          </a:xfrm>
          <a:prstGeom prst="rect">
            <a:avLst/>
          </a:prstGeom>
          <a:noFill/>
          <a:ln>
            <a:noFill/>
          </a:ln>
          <a:effectLst>
            <a:prstShdw prst="shdw17" dist="17961" dir="2700000">
              <a:srgbClr val="999999"/>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b">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a:latin typeface="微軟正黑體" pitchFamily="34" charset="-120"/>
                <a:ea typeface="微軟正黑體" pitchFamily="34" charset="-120"/>
              </a:rPr>
              <a:t>英國</a:t>
            </a:r>
            <a:r>
              <a:rPr lang="en-US" altLang="zh-TW">
                <a:latin typeface="微軟正黑體" pitchFamily="34" charset="-120"/>
                <a:ea typeface="微軟正黑體" pitchFamily="34" charset="-120"/>
              </a:rPr>
              <a:t>(989.21)</a:t>
            </a:r>
          </a:p>
        </p:txBody>
      </p:sp>
      <p:sp>
        <p:nvSpPr>
          <p:cNvPr id="76825" name="Text Box 16"/>
          <p:cNvSpPr txBox="1">
            <a:spLocks noChangeArrowheads="1"/>
          </p:cNvSpPr>
          <p:nvPr/>
        </p:nvSpPr>
        <p:spPr bwMode="auto">
          <a:xfrm>
            <a:off x="7639050" y="5193269"/>
            <a:ext cx="1505540" cy="369332"/>
          </a:xfrm>
          <a:prstGeom prst="rect">
            <a:avLst/>
          </a:prstGeom>
          <a:noFill/>
          <a:ln>
            <a:noFill/>
          </a:ln>
          <a:effectLst>
            <a:prstShdw prst="shdw17" dist="17961" dir="2700000">
              <a:srgbClr val="999999"/>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b">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dirty="0">
                <a:latin typeface="微軟正黑體" pitchFamily="34" charset="-120"/>
                <a:ea typeface="微軟正黑體" pitchFamily="34" charset="-120"/>
              </a:rPr>
              <a:t>法國</a:t>
            </a:r>
            <a:r>
              <a:rPr lang="en-US" altLang="zh-TW" dirty="0">
                <a:latin typeface="微軟正黑體" pitchFamily="34" charset="-120"/>
                <a:ea typeface="微軟正黑體" pitchFamily="34" charset="-120"/>
              </a:rPr>
              <a:t>(862.52)</a:t>
            </a:r>
          </a:p>
        </p:txBody>
      </p:sp>
      <p:sp>
        <p:nvSpPr>
          <p:cNvPr id="26" name="矩形 25"/>
          <p:cNvSpPr/>
          <p:nvPr/>
        </p:nvSpPr>
        <p:spPr>
          <a:xfrm>
            <a:off x="4572000" y="548680"/>
            <a:ext cx="1800200" cy="864096"/>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242115250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21111" t="17111" r="8659" b="17375"/>
          <a:stretch>
            <a:fillRect/>
          </a:stretch>
        </p:blipFill>
        <p:spPr bwMode="auto">
          <a:xfrm>
            <a:off x="0" y="0"/>
            <a:ext cx="9144000" cy="685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p:cNvSpPr/>
          <p:nvPr/>
        </p:nvSpPr>
        <p:spPr>
          <a:xfrm>
            <a:off x="2987675" y="2565400"/>
            <a:ext cx="6107113" cy="1698625"/>
          </a:xfrm>
          <a:prstGeom prst="rect">
            <a:avLst/>
          </a:prstGeom>
        </p:spPr>
        <p:txBody>
          <a:bodyPr>
            <a:spAutoFit/>
          </a:bodyPr>
          <a:lstStyle/>
          <a:p>
            <a:pPr algn="ctr">
              <a:lnSpc>
                <a:spcPct val="120000"/>
              </a:lnSpc>
              <a:defRPr/>
            </a:pPr>
            <a:r>
              <a:rPr kumimoji="0" lang="zh-TW" altLang="en-US" sz="4400" b="1">
                <a:effectLst>
                  <a:outerShdw blurRad="38100" dist="38100" dir="2700000" algn="tl">
                    <a:srgbClr val="C0C0C0"/>
                  </a:outerShdw>
                </a:effectLst>
                <a:latin typeface="Times New Roman" pitchFamily="18" charset="0"/>
                <a:ea typeface="標楷體" pitchFamily="65" charset="-120"/>
              </a:rPr>
              <a:t>公共污水處理廠放流水</a:t>
            </a:r>
          </a:p>
          <a:p>
            <a:pPr algn="ctr">
              <a:lnSpc>
                <a:spcPct val="120000"/>
              </a:lnSpc>
              <a:defRPr/>
            </a:pPr>
            <a:r>
              <a:rPr kumimoji="0" lang="zh-TW" altLang="en-US" sz="4400" b="1">
                <a:effectLst>
                  <a:outerShdw blurRad="38100" dist="38100" dir="2700000" algn="tl">
                    <a:srgbClr val="C0C0C0"/>
                  </a:outerShdw>
                </a:effectLst>
                <a:latin typeface="Times New Roman" pitchFamily="18" charset="0"/>
                <a:ea typeface="標楷體" pitchFamily="65" charset="-120"/>
              </a:rPr>
              <a:t>回收再利用推動計畫</a:t>
            </a:r>
            <a:endParaRPr kumimoji="0" lang="zh-TW" altLang="en-US" sz="3600" b="1">
              <a:latin typeface="Times New Roman" pitchFamily="18" charset="0"/>
              <a:ea typeface="標楷體" pitchFamily="65" charset="-12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rrowheads="1"/>
          </p:cNvPicPr>
          <p:nvPr/>
        </p:nvPicPr>
        <p:blipFill>
          <a:blip r:embed="rId3" cstate="print">
            <a:duotone>
              <a:schemeClr val="bg2">
                <a:shade val="45000"/>
                <a:satMod val="135000"/>
              </a:schemeClr>
              <a:prstClr val="white"/>
            </a:duotone>
          </a:blip>
          <a:stretch>
            <a:fillRect/>
          </a:stretch>
        </p:blipFill>
        <p:spPr bwMode="auto">
          <a:xfrm>
            <a:off x="4724677" y="761086"/>
            <a:ext cx="4418907" cy="6099903"/>
          </a:xfrm>
          <a:prstGeom prst="rect">
            <a:avLst/>
          </a:prstGeom>
          <a:noFill/>
          <a:ln>
            <a:noFill/>
          </a:ln>
        </p:spPr>
      </p:pic>
      <p:sp>
        <p:nvSpPr>
          <p:cNvPr id="78851" name="向下箭號 8"/>
          <p:cNvSpPr>
            <a:spLocks noChangeArrowheads="1"/>
          </p:cNvSpPr>
          <p:nvPr/>
        </p:nvSpPr>
        <p:spPr bwMode="auto">
          <a:xfrm>
            <a:off x="5876925" y="1587500"/>
            <a:ext cx="1905000" cy="609600"/>
          </a:xfrm>
          <a:prstGeom prst="downArrow">
            <a:avLst>
              <a:gd name="adj1" fmla="val 50000"/>
              <a:gd name="adj2" fmla="val 47458"/>
            </a:avLst>
          </a:prstGeom>
          <a:solidFill>
            <a:srgbClr val="333399"/>
          </a:solidFill>
          <a:ln>
            <a:noFill/>
          </a:ln>
          <a:extLst>
            <a:ext uri="{91240B29-F687-4F45-9708-019B960494DF}">
              <a14:hiddenLine xmlns:a14="http://schemas.microsoft.com/office/drawing/2010/main" w="9525" algn="ctr">
                <a:solidFill>
                  <a:schemeClr val="bg2"/>
                </a:solidFill>
                <a:round/>
                <a:headEnd/>
                <a:tailEnd/>
              </a14:hiddenLine>
            </a:ext>
          </a:extLst>
        </p:spPr>
        <p:txBody>
          <a:bodyPr/>
          <a:lstStyle/>
          <a:p>
            <a:pPr algn="ctr"/>
            <a:endParaRPr lang="zh-TW" altLang="zh-TW"/>
          </a:p>
        </p:txBody>
      </p:sp>
      <p:cxnSp>
        <p:nvCxnSpPr>
          <p:cNvPr id="78852" name="直線單箭頭接點 13"/>
          <p:cNvCxnSpPr>
            <a:cxnSpLocks noChangeShapeType="1"/>
          </p:cNvCxnSpPr>
          <p:nvPr/>
        </p:nvCxnSpPr>
        <p:spPr bwMode="auto">
          <a:xfrm flipV="1">
            <a:off x="5305425" y="4025900"/>
            <a:ext cx="1790700" cy="1206500"/>
          </a:xfrm>
          <a:prstGeom prst="straightConnector1">
            <a:avLst/>
          </a:prstGeom>
          <a:noFill/>
          <a:ln w="63500" algn="ctr">
            <a:solidFill>
              <a:srgbClr val="0000CC"/>
            </a:solidFill>
            <a:round/>
            <a:headEnd/>
            <a:tailEnd type="stealth" w="lg" len="lg"/>
          </a:ln>
          <a:extLst>
            <a:ext uri="{909E8E84-426E-40DD-AFC4-6F175D3DCCD1}">
              <a14:hiddenFill xmlns:a14="http://schemas.microsoft.com/office/drawing/2010/main">
                <a:noFill/>
              </a14:hiddenFill>
            </a:ext>
          </a:extLst>
        </p:spPr>
      </p:cxnSp>
      <p:graphicFrame>
        <p:nvGraphicFramePr>
          <p:cNvPr id="78853" name="Object 2"/>
          <p:cNvGraphicFramePr>
            <a:graphicFrameLocks/>
          </p:cNvGraphicFramePr>
          <p:nvPr/>
        </p:nvGraphicFramePr>
        <p:xfrm>
          <a:off x="7248525" y="5213350"/>
          <a:ext cx="381000" cy="1447800"/>
        </p:xfrm>
        <a:graphic>
          <a:graphicData uri="http://schemas.openxmlformats.org/presentationml/2006/ole">
            <mc:AlternateContent xmlns:mc="http://schemas.openxmlformats.org/markup-compatibility/2006">
              <mc:Choice xmlns:v="urn:schemas-microsoft-com:vml" Requires="v">
                <p:oleObj spid="_x0000_s79109" name="圖表" r:id="rId4" imgW="13168254" imgH="8511628" progId="MSGraph.Chart.8">
                  <p:embed/>
                </p:oleObj>
              </mc:Choice>
              <mc:Fallback>
                <p:oleObj name="圖表" r:id="rId4" imgW="13168254" imgH="8511628" progId="MSGraph.Chart.8">
                  <p:embed/>
                  <p:pic>
                    <p:nvPicPr>
                      <p:cNvPr id="0" name="Picture 241"/>
                      <p:cNvPicPr>
                        <a:picLocks noChangeArrowheads="1"/>
                      </p:cNvPicPr>
                      <p:nvPr/>
                    </p:nvPicPr>
                    <p:blipFill>
                      <a:blip r:embed="rId5">
                        <a:extLst>
                          <a:ext uri="{28A0092B-C50C-407E-A947-70E740481C1C}">
                            <a14:useLocalDpi xmlns:a14="http://schemas.microsoft.com/office/drawing/2010/main" val="0"/>
                          </a:ext>
                        </a:extLst>
                      </a:blip>
                      <a:srcRect l="60378" t="67072" r="31133"/>
                      <a:stretch>
                        <a:fillRect/>
                      </a:stretch>
                    </p:blipFill>
                    <p:spPr bwMode="auto">
                      <a:xfrm>
                        <a:off x="7248525" y="5213350"/>
                        <a:ext cx="381000" cy="1447800"/>
                      </a:xfrm>
                      <a:prstGeom prst="rect">
                        <a:avLst/>
                      </a:prstGeom>
                      <a:noFill/>
                      <a:extLst>
                        <a:ext uri="{909E8E84-426E-40DD-AFC4-6F175D3DCCD1}">
                          <a14:hiddenFill xmlns:a14="http://schemas.microsoft.com/office/drawing/2010/main">
                            <a:blipFill dpi="0" rotWithShape="0">
                              <a:blip/>
                              <a:srcRect l="60378" t="67072" r="31133"/>
                              <a:stretch>
                                <a:fillRect/>
                              </a:stretch>
                            </a:blipFill>
                          </a14:hiddenFill>
                        </a:ext>
                      </a:extLst>
                    </p:spPr>
                  </p:pic>
                </p:oleObj>
              </mc:Fallback>
            </mc:AlternateContent>
          </a:graphicData>
        </a:graphic>
      </p:graphicFrame>
      <p:sp>
        <p:nvSpPr>
          <p:cNvPr id="1036" name="Text Box 12"/>
          <p:cNvSpPr txBox="1">
            <a:spLocks noChangeArrowheads="1"/>
          </p:cNvSpPr>
          <p:nvPr/>
        </p:nvSpPr>
        <p:spPr bwMode="auto">
          <a:xfrm>
            <a:off x="6486525" y="3492500"/>
            <a:ext cx="2667000" cy="519113"/>
          </a:xfrm>
          <a:prstGeom prst="rect">
            <a:avLst/>
          </a:prstGeom>
          <a:noFill/>
          <a:ln w="9525" algn="ctr">
            <a:noFill/>
            <a:miter lim="800000"/>
            <a:headEnd/>
            <a:tailEnd/>
          </a:ln>
          <a:effectLst>
            <a:prstShdw prst="shdw12">
              <a:schemeClr val="accent1">
                <a:gamma/>
                <a:shade val="60000"/>
                <a:invGamma/>
                <a:alpha val="50000"/>
              </a:schemeClr>
            </a:prstShdw>
          </a:effectLst>
        </p:spPr>
        <p:txBody>
          <a:bodyPr>
            <a:spAutoFit/>
          </a:bodyPr>
          <a:lstStyle>
            <a:lvl1pPr eaLnBrk="0" hangingPunct="0">
              <a:defRPr kumimoji="1" b="1">
                <a:solidFill>
                  <a:schemeClr val="tx1"/>
                </a:solidFill>
                <a:latin typeface="Arial" pitchFamily="34" charset="0"/>
                <a:ea typeface="新細明體" pitchFamily="18" charset="-120"/>
              </a:defRPr>
            </a:lvl1pPr>
            <a:lvl2pPr marL="742950" indent="-285750" eaLnBrk="0" hangingPunct="0">
              <a:defRPr kumimoji="1" b="1">
                <a:solidFill>
                  <a:schemeClr val="tx1"/>
                </a:solidFill>
                <a:latin typeface="Arial" pitchFamily="34" charset="0"/>
                <a:ea typeface="新細明體" pitchFamily="18" charset="-120"/>
              </a:defRPr>
            </a:lvl2pPr>
            <a:lvl3pPr marL="1143000" indent="-228600" eaLnBrk="0" hangingPunct="0">
              <a:defRPr kumimoji="1" b="1">
                <a:solidFill>
                  <a:schemeClr val="tx1"/>
                </a:solidFill>
                <a:latin typeface="Arial" pitchFamily="34" charset="0"/>
                <a:ea typeface="新細明體" pitchFamily="18" charset="-120"/>
              </a:defRPr>
            </a:lvl3pPr>
            <a:lvl4pPr marL="1600200" indent="-228600" eaLnBrk="0" hangingPunct="0">
              <a:defRPr kumimoji="1" b="1">
                <a:solidFill>
                  <a:schemeClr val="tx1"/>
                </a:solidFill>
                <a:latin typeface="Arial" pitchFamily="34" charset="0"/>
                <a:ea typeface="新細明體" pitchFamily="18" charset="-120"/>
              </a:defRPr>
            </a:lvl4pPr>
            <a:lvl5pPr marL="2057400" indent="-228600" eaLnBrk="0" hangingPunct="0">
              <a:defRPr kumimoji="1"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pitchFamily="34" charset="0"/>
                <a:ea typeface="新細明體" pitchFamily="18" charset="-120"/>
              </a:defRPr>
            </a:lvl9pPr>
          </a:lstStyle>
          <a:p>
            <a:pPr eaLnBrk="1" hangingPunct="1">
              <a:spcBef>
                <a:spcPct val="50000"/>
              </a:spcBef>
              <a:defRPr/>
            </a:pPr>
            <a:r>
              <a:rPr lang="zh-TW" altLang="en-US" sz="2800" smtClean="0">
                <a:solidFill>
                  <a:srgbClr val="0000CC"/>
                </a:solidFill>
                <a:latin typeface="Times New Roman" pitchFamily="18" charset="0"/>
                <a:ea typeface="標楷體" pitchFamily="65" charset="-120"/>
              </a:rPr>
              <a:t>缺水</a:t>
            </a:r>
            <a:r>
              <a:rPr lang="en-US" altLang="zh-TW" sz="2800" smtClean="0">
                <a:solidFill>
                  <a:srgbClr val="0000CC"/>
                </a:solidFill>
                <a:latin typeface="Times New Roman" pitchFamily="18" charset="0"/>
                <a:ea typeface="標楷體" pitchFamily="65" charset="-120"/>
              </a:rPr>
              <a:t>143</a:t>
            </a:r>
            <a:r>
              <a:rPr lang="zh-TW" altLang="en-US" sz="2800" smtClean="0">
                <a:solidFill>
                  <a:srgbClr val="0000CC"/>
                </a:solidFill>
                <a:latin typeface="Times New Roman" pitchFamily="18" charset="0"/>
                <a:ea typeface="標楷體" pitchFamily="65" charset="-120"/>
              </a:rPr>
              <a:t>萬噸</a:t>
            </a:r>
            <a:r>
              <a:rPr lang="en-US" altLang="zh-TW" sz="2800" smtClean="0">
                <a:solidFill>
                  <a:srgbClr val="0000CC"/>
                </a:solidFill>
                <a:latin typeface="Times New Roman" pitchFamily="18" charset="0"/>
                <a:ea typeface="標楷體" pitchFamily="65" charset="-120"/>
              </a:rPr>
              <a:t>/</a:t>
            </a:r>
            <a:r>
              <a:rPr lang="zh-TW" altLang="en-US" sz="2800" smtClean="0">
                <a:solidFill>
                  <a:srgbClr val="0000CC"/>
                </a:solidFill>
                <a:latin typeface="Times New Roman" pitchFamily="18" charset="0"/>
                <a:ea typeface="標楷體" pitchFamily="65" charset="-120"/>
              </a:rPr>
              <a:t>日</a:t>
            </a:r>
          </a:p>
        </p:txBody>
      </p:sp>
      <p:graphicFrame>
        <p:nvGraphicFramePr>
          <p:cNvPr id="78855" name="Object 2"/>
          <p:cNvGraphicFramePr>
            <a:graphicFrameLocks/>
          </p:cNvGraphicFramePr>
          <p:nvPr/>
        </p:nvGraphicFramePr>
        <p:xfrm>
          <a:off x="5114925" y="4025900"/>
          <a:ext cx="2082800" cy="2613025"/>
        </p:xfrm>
        <a:graphic>
          <a:graphicData uri="http://schemas.openxmlformats.org/presentationml/2006/ole">
            <mc:AlternateContent xmlns:mc="http://schemas.openxmlformats.org/markup-compatibility/2006">
              <mc:Choice xmlns:v="urn:schemas-microsoft-com:vml" Requires="v">
                <p:oleObj spid="_x0000_s79110" name="圖表" r:id="rId6" imgW="13168254" imgH="8511628" progId="MSGraph.Chart.8">
                  <p:embed/>
                </p:oleObj>
              </mc:Choice>
              <mc:Fallback>
                <p:oleObj name="圖表" r:id="rId6" imgW="13168254" imgH="8511628" progId="MSGraph.Chart.8">
                  <p:embed/>
                  <p:pic>
                    <p:nvPicPr>
                      <p:cNvPr id="0" name="Picture 242"/>
                      <p:cNvPicPr>
                        <a:picLocks noChangeArrowheads="1"/>
                      </p:cNvPicPr>
                      <p:nvPr/>
                    </p:nvPicPr>
                    <p:blipFill>
                      <a:blip r:embed="rId5">
                        <a:extLst>
                          <a:ext uri="{28A0092B-C50C-407E-A947-70E740481C1C}">
                            <a14:useLocalDpi xmlns:a14="http://schemas.microsoft.com/office/drawing/2010/main" val="0"/>
                          </a:ext>
                        </a:extLst>
                      </a:blip>
                      <a:srcRect r="48428"/>
                      <a:stretch>
                        <a:fillRect/>
                      </a:stretch>
                    </p:blipFill>
                    <p:spPr bwMode="auto">
                      <a:xfrm>
                        <a:off x="5114925" y="4025900"/>
                        <a:ext cx="2082800" cy="2613025"/>
                      </a:xfrm>
                      <a:prstGeom prst="rect">
                        <a:avLst/>
                      </a:prstGeom>
                      <a:noFill/>
                      <a:extLst>
                        <a:ext uri="{909E8E84-426E-40DD-AFC4-6F175D3DCCD1}">
                          <a14:hiddenFill xmlns:a14="http://schemas.microsoft.com/office/drawing/2010/main">
                            <a:blipFill dpi="0" rotWithShape="0">
                              <a:blip/>
                              <a:srcRect r="48428"/>
                              <a:stretch>
                                <a:fillRect/>
                              </a:stretch>
                            </a:blipFill>
                          </a14:hiddenFill>
                        </a:ext>
                      </a:extLst>
                    </p:spPr>
                  </p:pic>
                </p:oleObj>
              </mc:Fallback>
            </mc:AlternateContent>
          </a:graphicData>
        </a:graphic>
      </p:graphicFrame>
      <p:sp>
        <p:nvSpPr>
          <p:cNvPr id="78856" name="Text Box 45"/>
          <p:cNvSpPr txBox="1">
            <a:spLocks noChangeArrowheads="1"/>
          </p:cNvSpPr>
          <p:nvPr/>
        </p:nvSpPr>
        <p:spPr bwMode="auto">
          <a:xfrm>
            <a:off x="7515225" y="5410200"/>
            <a:ext cx="1628775" cy="102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40000"/>
              </a:spcBef>
            </a:pPr>
            <a:r>
              <a:rPr kumimoji="0" lang="zh-TW" altLang="en-US" sz="1600" b="1">
                <a:solidFill>
                  <a:srgbClr val="1C1C1C"/>
                </a:solidFill>
                <a:latin typeface="Times New Roman" pitchFamily="18" charset="0"/>
                <a:ea typeface="標楷體" pitchFamily="65" charset="-120"/>
              </a:rPr>
              <a:t>南區 </a:t>
            </a:r>
            <a:r>
              <a:rPr kumimoji="0" lang="en-US" altLang="zh-TW" sz="1600" b="1">
                <a:solidFill>
                  <a:srgbClr val="1C1C1C"/>
                </a:solidFill>
                <a:latin typeface="Times New Roman" pitchFamily="18" charset="0"/>
                <a:ea typeface="標楷體" pitchFamily="65" charset="-120"/>
              </a:rPr>
              <a:t>57</a:t>
            </a:r>
            <a:r>
              <a:rPr kumimoji="0" lang="zh-TW" altLang="en-US" sz="1600" b="1">
                <a:solidFill>
                  <a:srgbClr val="1C1C1C"/>
                </a:solidFill>
                <a:latin typeface="Times New Roman" pitchFamily="18" charset="0"/>
                <a:ea typeface="標楷體" pitchFamily="65" charset="-120"/>
              </a:rPr>
              <a:t>萬噸</a:t>
            </a:r>
            <a:r>
              <a:rPr kumimoji="0" lang="en-US" altLang="zh-TW" sz="1600" b="1">
                <a:solidFill>
                  <a:srgbClr val="1C1C1C"/>
                </a:solidFill>
                <a:latin typeface="Times New Roman" pitchFamily="18" charset="0"/>
                <a:ea typeface="標楷體" pitchFamily="65" charset="-120"/>
              </a:rPr>
              <a:t>/</a:t>
            </a:r>
            <a:r>
              <a:rPr kumimoji="0" lang="zh-TW" altLang="en-US" sz="1600" b="1">
                <a:solidFill>
                  <a:srgbClr val="1C1C1C"/>
                </a:solidFill>
                <a:latin typeface="Times New Roman" pitchFamily="18" charset="0"/>
                <a:ea typeface="標楷體" pitchFamily="65" charset="-120"/>
              </a:rPr>
              <a:t>日</a:t>
            </a:r>
          </a:p>
          <a:p>
            <a:pPr eaLnBrk="1" hangingPunct="1">
              <a:spcBef>
                <a:spcPct val="40000"/>
              </a:spcBef>
            </a:pPr>
            <a:r>
              <a:rPr kumimoji="0" lang="zh-TW" altLang="en-US" sz="1600" b="1">
                <a:solidFill>
                  <a:srgbClr val="1C1C1C"/>
                </a:solidFill>
                <a:latin typeface="Times New Roman" pitchFamily="18" charset="0"/>
                <a:ea typeface="標楷體" pitchFamily="65" charset="-120"/>
              </a:rPr>
              <a:t>中區 </a:t>
            </a:r>
            <a:r>
              <a:rPr kumimoji="0" lang="en-US" altLang="zh-TW" sz="1600" b="1">
                <a:solidFill>
                  <a:srgbClr val="1C1C1C"/>
                </a:solidFill>
                <a:latin typeface="Times New Roman" pitchFamily="18" charset="0"/>
                <a:ea typeface="標楷體" pitchFamily="65" charset="-120"/>
              </a:rPr>
              <a:t>53</a:t>
            </a:r>
            <a:r>
              <a:rPr kumimoji="0" lang="zh-TW" altLang="en-US" sz="1600" b="1">
                <a:solidFill>
                  <a:srgbClr val="1C1C1C"/>
                </a:solidFill>
                <a:latin typeface="Times New Roman" pitchFamily="18" charset="0"/>
                <a:ea typeface="標楷體" pitchFamily="65" charset="-120"/>
              </a:rPr>
              <a:t>萬噸</a:t>
            </a:r>
            <a:r>
              <a:rPr kumimoji="0" lang="en-US" altLang="zh-TW" sz="1600" b="1">
                <a:solidFill>
                  <a:srgbClr val="1C1C1C"/>
                </a:solidFill>
                <a:latin typeface="Times New Roman" pitchFamily="18" charset="0"/>
                <a:ea typeface="標楷體" pitchFamily="65" charset="-120"/>
              </a:rPr>
              <a:t>/</a:t>
            </a:r>
            <a:r>
              <a:rPr kumimoji="0" lang="zh-TW" altLang="en-US" sz="1600" b="1">
                <a:solidFill>
                  <a:srgbClr val="1C1C1C"/>
                </a:solidFill>
                <a:latin typeface="Times New Roman" pitchFamily="18" charset="0"/>
                <a:ea typeface="標楷體" pitchFamily="65" charset="-120"/>
              </a:rPr>
              <a:t>日</a:t>
            </a:r>
          </a:p>
          <a:p>
            <a:pPr eaLnBrk="1" hangingPunct="1">
              <a:spcBef>
                <a:spcPct val="40000"/>
              </a:spcBef>
            </a:pPr>
            <a:r>
              <a:rPr lang="zh-TW" altLang="en-US" sz="1600" b="1">
                <a:solidFill>
                  <a:srgbClr val="1C1C1C"/>
                </a:solidFill>
                <a:latin typeface="Times New Roman" pitchFamily="18" charset="0"/>
                <a:ea typeface="標楷體" pitchFamily="65" charset="-120"/>
              </a:rPr>
              <a:t>北區 </a:t>
            </a:r>
            <a:r>
              <a:rPr lang="en-US" altLang="zh-TW" sz="1600" b="1">
                <a:solidFill>
                  <a:srgbClr val="1C1C1C"/>
                </a:solidFill>
                <a:latin typeface="Times New Roman" pitchFamily="18" charset="0"/>
                <a:ea typeface="標楷體" pitchFamily="65" charset="-120"/>
              </a:rPr>
              <a:t>33</a:t>
            </a:r>
            <a:r>
              <a:rPr lang="zh-TW" altLang="en-US" sz="1600" b="1">
                <a:solidFill>
                  <a:srgbClr val="1C1C1C"/>
                </a:solidFill>
                <a:latin typeface="Times New Roman" pitchFamily="18" charset="0"/>
                <a:ea typeface="標楷體" pitchFamily="65" charset="-120"/>
              </a:rPr>
              <a:t>萬噸</a:t>
            </a:r>
            <a:r>
              <a:rPr lang="en-US" altLang="zh-TW" sz="1600" b="1">
                <a:solidFill>
                  <a:srgbClr val="1C1C1C"/>
                </a:solidFill>
                <a:latin typeface="Times New Roman" pitchFamily="18" charset="0"/>
                <a:ea typeface="標楷體" pitchFamily="65" charset="-120"/>
              </a:rPr>
              <a:t>/</a:t>
            </a:r>
            <a:r>
              <a:rPr lang="zh-TW" altLang="en-US" sz="1600" b="1">
                <a:solidFill>
                  <a:srgbClr val="1C1C1C"/>
                </a:solidFill>
                <a:latin typeface="Times New Roman" pitchFamily="18" charset="0"/>
                <a:ea typeface="標楷體" pitchFamily="65" charset="-120"/>
              </a:rPr>
              <a:t>日</a:t>
            </a:r>
          </a:p>
        </p:txBody>
      </p:sp>
      <p:sp>
        <p:nvSpPr>
          <p:cNvPr id="78857" name="文字方塊 1"/>
          <p:cNvSpPr txBox="1">
            <a:spLocks noChangeArrowheads="1"/>
          </p:cNvSpPr>
          <p:nvPr/>
        </p:nvSpPr>
        <p:spPr bwMode="auto">
          <a:xfrm>
            <a:off x="4686300" y="609600"/>
            <a:ext cx="4305300" cy="211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spcBef>
                <a:spcPts val="600"/>
              </a:spcBef>
            </a:pPr>
            <a:endParaRPr lang="en-US" altLang="zh-TW" sz="2400" b="1">
              <a:solidFill>
                <a:srgbClr val="000066"/>
              </a:solidFill>
              <a:latin typeface="Times New Roman" pitchFamily="18" charset="0"/>
              <a:ea typeface="標楷體" pitchFamily="65" charset="-120"/>
              <a:cs typeface="Times New Roman" pitchFamily="18" charset="0"/>
            </a:endParaRPr>
          </a:p>
          <a:p>
            <a:pPr algn="ctr" eaLnBrk="1" hangingPunct="1">
              <a:spcBef>
                <a:spcPts val="600"/>
              </a:spcBef>
            </a:pPr>
            <a:r>
              <a:rPr lang="en-US" altLang="zh-TW" sz="2400" b="1">
                <a:solidFill>
                  <a:srgbClr val="000066"/>
                </a:solidFill>
                <a:latin typeface="Times New Roman" pitchFamily="18" charset="0"/>
                <a:ea typeface="標楷體" pitchFamily="65" charset="-120"/>
                <a:cs typeface="Times New Roman" pitchFamily="18" charset="0"/>
              </a:rPr>
              <a:t>2030</a:t>
            </a:r>
            <a:r>
              <a:rPr lang="zh-TW" altLang="en-US" sz="2400" b="1">
                <a:solidFill>
                  <a:srgbClr val="000066"/>
                </a:solidFill>
                <a:latin typeface="Times New Roman" pitchFamily="18" charset="0"/>
                <a:ea typeface="標楷體" pitchFamily="65" charset="-120"/>
                <a:cs typeface="Times New Roman" pitchFamily="18" charset="0"/>
              </a:rPr>
              <a:t>年水庫有效容量降至</a:t>
            </a:r>
            <a:r>
              <a:rPr lang="en-US" altLang="zh-TW" sz="2400" b="1">
                <a:solidFill>
                  <a:srgbClr val="000066"/>
                </a:solidFill>
                <a:latin typeface="Times New Roman" pitchFamily="18" charset="0"/>
                <a:ea typeface="標楷體" pitchFamily="65" charset="-120"/>
                <a:cs typeface="Times New Roman" pitchFamily="18" charset="0"/>
              </a:rPr>
              <a:t>50%</a:t>
            </a:r>
          </a:p>
          <a:p>
            <a:pPr algn="ctr" eaLnBrk="1" hangingPunct="1"/>
            <a:endParaRPr lang="en-US" altLang="zh-TW" sz="2400" b="1">
              <a:latin typeface="Times New Roman" pitchFamily="18" charset="0"/>
              <a:ea typeface="標楷體" pitchFamily="65" charset="-120"/>
              <a:cs typeface="Times New Roman" pitchFamily="18" charset="0"/>
            </a:endParaRPr>
          </a:p>
          <a:p>
            <a:pPr algn="ctr" eaLnBrk="1" hangingPunct="1"/>
            <a:endParaRPr lang="en-US" altLang="zh-TW" sz="2400" b="1">
              <a:latin typeface="Times New Roman" pitchFamily="18" charset="0"/>
              <a:ea typeface="標楷體" pitchFamily="65" charset="-120"/>
              <a:cs typeface="Times New Roman" pitchFamily="18" charset="0"/>
            </a:endParaRPr>
          </a:p>
          <a:p>
            <a:pPr algn="ctr" eaLnBrk="1" hangingPunct="1"/>
            <a:r>
              <a:rPr lang="en-US" altLang="zh-TW" sz="3200" b="1">
                <a:solidFill>
                  <a:srgbClr val="FF0000"/>
                </a:solidFill>
                <a:latin typeface="Times New Roman" pitchFamily="18" charset="0"/>
                <a:ea typeface="標楷體" pitchFamily="65" charset="-120"/>
                <a:cs typeface="Times New Roman" pitchFamily="18" charset="0"/>
              </a:rPr>
              <a:t>2030</a:t>
            </a:r>
            <a:r>
              <a:rPr lang="zh-TW" altLang="en-US" sz="3200" b="1">
                <a:solidFill>
                  <a:srgbClr val="FF0000"/>
                </a:solidFill>
                <a:latin typeface="Times New Roman" pitchFamily="18" charset="0"/>
                <a:ea typeface="標楷體" pitchFamily="65" charset="-120"/>
                <a:cs typeface="Times New Roman" pitchFamily="18" charset="0"/>
              </a:rPr>
              <a:t>缺水危機</a:t>
            </a:r>
          </a:p>
        </p:txBody>
      </p:sp>
      <p:sp>
        <p:nvSpPr>
          <p:cNvPr id="78858" name="Text Box 43"/>
          <p:cNvSpPr txBox="1">
            <a:spLocks noChangeArrowheads="1"/>
          </p:cNvSpPr>
          <p:nvPr/>
        </p:nvSpPr>
        <p:spPr bwMode="auto">
          <a:xfrm>
            <a:off x="4914900" y="6599238"/>
            <a:ext cx="4229100" cy="24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spcBef>
                <a:spcPct val="50000"/>
              </a:spcBef>
            </a:pPr>
            <a:r>
              <a:rPr lang="zh-TW" altLang="en-US" sz="1000" b="1">
                <a:latin typeface="Times New Roman" pitchFamily="18" charset="0"/>
                <a:ea typeface="標楷體" pitchFamily="65" charset="-120"/>
                <a:cs typeface="Times New Roman" pitchFamily="18" charset="0"/>
              </a:rPr>
              <a:t>資料來源：經濟部水利署</a:t>
            </a:r>
            <a:r>
              <a:rPr lang="en-US" altLang="zh-TW" sz="1000" b="1">
                <a:latin typeface="Times New Roman" pitchFamily="18" charset="0"/>
                <a:ea typeface="標楷體" pitchFamily="65" charset="-120"/>
                <a:cs typeface="Times New Roman" pitchFamily="18" charset="0"/>
              </a:rPr>
              <a:t>-</a:t>
            </a:r>
            <a:r>
              <a:rPr lang="zh-TW" altLang="en-US" sz="1000" b="1">
                <a:latin typeface="Times New Roman" pitchFamily="18" charset="0"/>
                <a:ea typeface="標楷體" pitchFamily="65" charset="-120"/>
                <a:cs typeface="Times New Roman" pitchFamily="18" charset="0"/>
              </a:rPr>
              <a:t>水資源開發利用總量管制策略推動計畫</a:t>
            </a:r>
            <a:r>
              <a:rPr lang="en-US" altLang="zh-TW" sz="1000" b="1">
                <a:latin typeface="Times New Roman" pitchFamily="18" charset="0"/>
                <a:ea typeface="標楷體" pitchFamily="65" charset="-120"/>
                <a:cs typeface="Times New Roman" pitchFamily="18" charset="0"/>
              </a:rPr>
              <a:t>(2012)</a:t>
            </a:r>
            <a:endParaRPr lang="zh-TW" altLang="en-US" sz="1000" b="1">
              <a:latin typeface="Times New Roman" pitchFamily="18" charset="0"/>
              <a:ea typeface="標楷體" pitchFamily="65" charset="-120"/>
              <a:cs typeface="Times New Roman" pitchFamily="18" charset="0"/>
            </a:endParaRPr>
          </a:p>
        </p:txBody>
      </p:sp>
      <p:sp>
        <p:nvSpPr>
          <p:cNvPr id="78859" name="AutoShape 4"/>
          <p:cNvSpPr>
            <a:spLocks noChangeArrowheads="1"/>
          </p:cNvSpPr>
          <p:nvPr/>
        </p:nvSpPr>
        <p:spPr bwMode="auto">
          <a:xfrm>
            <a:off x="190500" y="76200"/>
            <a:ext cx="8496300" cy="609600"/>
          </a:xfrm>
          <a:prstGeom prst="roundRect">
            <a:avLst>
              <a:gd name="adj" fmla="val 25657"/>
            </a:avLst>
          </a:prstGeom>
          <a:gradFill rotWithShape="1">
            <a:gsLst>
              <a:gs pos="0">
                <a:srgbClr val="000080"/>
              </a:gs>
              <a:gs pos="100000">
                <a:srgbClr val="0000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r>
              <a:rPr kumimoji="0" lang="zh-TW" altLang="en-US" sz="2800" b="1">
                <a:solidFill>
                  <a:srgbClr val="FFFF66"/>
                </a:solidFill>
                <a:latin typeface="標楷體" pitchFamily="65" charset="-120"/>
                <a:ea typeface="標楷體" pitchFamily="65" charset="-120"/>
              </a:rPr>
              <a:t>台灣地區水資源現況</a:t>
            </a:r>
          </a:p>
        </p:txBody>
      </p:sp>
      <p:pic>
        <p:nvPicPr>
          <p:cNvPr id="78860" name="Picture 12" descr="taiwan3"/>
          <p:cNvPicPr>
            <a:picLocks noChangeAspect="1" noChangeArrowheads="1"/>
          </p:cNvPicPr>
          <p:nvPr/>
        </p:nvPicPr>
        <p:blipFill>
          <a:blip r:embed="rId7" cstate="print">
            <a:extLst>
              <a:ext uri="{28A0092B-C50C-407E-A947-70E740481C1C}">
                <a14:useLocalDpi xmlns:a14="http://schemas.microsoft.com/office/drawing/2010/main" val="0"/>
              </a:ext>
            </a:extLst>
          </a:blip>
          <a:srcRect l="12642"/>
          <a:stretch>
            <a:fillRect/>
          </a:stretch>
        </p:blipFill>
        <p:spPr bwMode="auto">
          <a:xfrm>
            <a:off x="228600" y="1295400"/>
            <a:ext cx="365442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61" name="AutoShape 13"/>
          <p:cNvSpPr>
            <a:spLocks noChangeArrowheads="1"/>
          </p:cNvSpPr>
          <p:nvPr/>
        </p:nvSpPr>
        <p:spPr bwMode="auto">
          <a:xfrm>
            <a:off x="228600" y="1676400"/>
            <a:ext cx="1600200" cy="914400"/>
          </a:xfrm>
          <a:prstGeom prst="homePlate">
            <a:avLst>
              <a:gd name="adj" fmla="val 29167"/>
            </a:avLst>
          </a:prstGeom>
          <a:solidFill>
            <a:schemeClr val="accent1"/>
          </a:soli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zh-TW" altLang="en-US" sz="2000" b="1">
                <a:latin typeface="Times New Roman" pitchFamily="18" charset="0"/>
                <a:ea typeface="標楷體" pitchFamily="65" charset="-120"/>
              </a:rPr>
              <a:t>地下水源</a:t>
            </a:r>
          </a:p>
          <a:p>
            <a:pPr algn="ctr"/>
            <a:r>
              <a:rPr kumimoji="0" lang="en-US" altLang="zh-TW" sz="2000" b="1">
                <a:latin typeface="Times New Roman" pitchFamily="18" charset="0"/>
                <a:ea typeface="標楷體" pitchFamily="65" charset="-120"/>
              </a:rPr>
              <a:t>40</a:t>
            </a:r>
            <a:r>
              <a:rPr kumimoji="0" lang="zh-TW" altLang="en-US" sz="2000" b="1">
                <a:latin typeface="Times New Roman" pitchFamily="18" charset="0"/>
                <a:ea typeface="標楷體" pitchFamily="65" charset="-120"/>
              </a:rPr>
              <a:t>億噸</a:t>
            </a:r>
            <a:r>
              <a:rPr kumimoji="0" lang="en-US" altLang="zh-TW" sz="2000" b="1">
                <a:latin typeface="Times New Roman" pitchFamily="18" charset="0"/>
                <a:ea typeface="標楷體" pitchFamily="65" charset="-120"/>
              </a:rPr>
              <a:t>(20%)</a:t>
            </a:r>
          </a:p>
        </p:txBody>
      </p:sp>
      <p:sp>
        <p:nvSpPr>
          <p:cNvPr id="78862" name="AutoShape 14"/>
          <p:cNvSpPr>
            <a:spLocks noChangeArrowheads="1"/>
          </p:cNvSpPr>
          <p:nvPr/>
        </p:nvSpPr>
        <p:spPr bwMode="auto">
          <a:xfrm>
            <a:off x="228600" y="3124200"/>
            <a:ext cx="1600200" cy="914400"/>
          </a:xfrm>
          <a:prstGeom prst="homePlate">
            <a:avLst>
              <a:gd name="adj" fmla="val 29167"/>
            </a:avLst>
          </a:prstGeom>
          <a:solidFill>
            <a:schemeClr val="accent1"/>
          </a:soli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zh-TW" altLang="en-US" sz="2000" b="1">
                <a:latin typeface="Times New Roman" pitchFamily="18" charset="0"/>
                <a:ea typeface="標楷體" pitchFamily="65" charset="-120"/>
              </a:rPr>
              <a:t>水庫調節</a:t>
            </a:r>
          </a:p>
          <a:p>
            <a:pPr algn="ctr"/>
            <a:r>
              <a:rPr kumimoji="0" lang="en-US" altLang="zh-TW" sz="2000" b="1">
                <a:latin typeface="Times New Roman" pitchFamily="18" charset="0"/>
                <a:ea typeface="標楷體" pitchFamily="65" charset="-120"/>
              </a:rPr>
              <a:t>50</a:t>
            </a:r>
            <a:r>
              <a:rPr kumimoji="0" lang="zh-TW" altLang="en-US" sz="2000" b="1">
                <a:latin typeface="Times New Roman" pitchFamily="18" charset="0"/>
                <a:ea typeface="標楷體" pitchFamily="65" charset="-120"/>
              </a:rPr>
              <a:t>億噸</a:t>
            </a:r>
            <a:r>
              <a:rPr kumimoji="0" lang="en-US" altLang="zh-TW" sz="2000" b="1">
                <a:latin typeface="Times New Roman" pitchFamily="18" charset="0"/>
                <a:ea typeface="標楷體" pitchFamily="65" charset="-120"/>
              </a:rPr>
              <a:t>(25%)</a:t>
            </a:r>
          </a:p>
        </p:txBody>
      </p:sp>
      <p:sp>
        <p:nvSpPr>
          <p:cNvPr id="78863" name="AutoShape 15"/>
          <p:cNvSpPr>
            <a:spLocks noChangeArrowheads="1"/>
          </p:cNvSpPr>
          <p:nvPr/>
        </p:nvSpPr>
        <p:spPr bwMode="auto">
          <a:xfrm>
            <a:off x="228600" y="4495800"/>
            <a:ext cx="1600200" cy="914400"/>
          </a:xfrm>
          <a:prstGeom prst="homePlate">
            <a:avLst>
              <a:gd name="adj" fmla="val 29167"/>
            </a:avLst>
          </a:prstGeom>
          <a:solidFill>
            <a:schemeClr val="accent1"/>
          </a:soli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zh-TW" altLang="en-US" sz="2000" b="1">
                <a:latin typeface="Times New Roman" pitchFamily="18" charset="0"/>
                <a:ea typeface="標楷體" pitchFamily="65" charset="-120"/>
              </a:rPr>
              <a:t>河川取水</a:t>
            </a:r>
          </a:p>
          <a:p>
            <a:pPr algn="ctr"/>
            <a:r>
              <a:rPr kumimoji="0" lang="en-US" altLang="zh-TW" sz="2000" b="1">
                <a:latin typeface="Times New Roman" pitchFamily="18" charset="0"/>
                <a:ea typeface="標楷體" pitchFamily="65" charset="-120"/>
              </a:rPr>
              <a:t>110</a:t>
            </a:r>
            <a:r>
              <a:rPr kumimoji="0" lang="zh-TW" altLang="en-US" sz="2000" b="1">
                <a:latin typeface="Times New Roman" pitchFamily="18" charset="0"/>
                <a:ea typeface="標楷體" pitchFamily="65" charset="-120"/>
              </a:rPr>
              <a:t>億噸</a:t>
            </a:r>
            <a:r>
              <a:rPr kumimoji="0" lang="en-US" altLang="zh-TW" sz="2000" b="1">
                <a:latin typeface="Times New Roman" pitchFamily="18" charset="0"/>
                <a:ea typeface="標楷體" pitchFamily="65" charset="-120"/>
              </a:rPr>
              <a:t>(55%)</a:t>
            </a:r>
          </a:p>
        </p:txBody>
      </p:sp>
      <p:sp>
        <p:nvSpPr>
          <p:cNvPr id="78864" name="AutoShape 16"/>
          <p:cNvSpPr>
            <a:spLocks noChangeArrowheads="1"/>
          </p:cNvSpPr>
          <p:nvPr/>
        </p:nvSpPr>
        <p:spPr bwMode="auto">
          <a:xfrm>
            <a:off x="2819400" y="1295400"/>
            <a:ext cx="1828800" cy="900113"/>
          </a:xfrm>
          <a:prstGeom prst="homePlate">
            <a:avLst>
              <a:gd name="adj" fmla="val 25039"/>
            </a:avLst>
          </a:prstGeom>
          <a:solidFill>
            <a:srgbClr val="FFFF99"/>
          </a:soli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zh-TW" altLang="en-US" sz="2000" b="1">
                <a:latin typeface="Times New Roman" pitchFamily="18" charset="0"/>
                <a:ea typeface="標楷體" pitchFamily="65" charset="-120"/>
              </a:rPr>
              <a:t>農業用水</a:t>
            </a:r>
          </a:p>
          <a:p>
            <a:pPr algn="ctr"/>
            <a:r>
              <a:rPr kumimoji="0" lang="en-US" altLang="zh-TW" sz="2000" b="1">
                <a:latin typeface="Times New Roman" pitchFamily="18" charset="0"/>
                <a:ea typeface="標楷體" pitchFamily="65" charset="-120"/>
              </a:rPr>
              <a:t>120</a:t>
            </a:r>
            <a:r>
              <a:rPr kumimoji="0" lang="zh-TW" altLang="en-US" sz="2000" b="1">
                <a:latin typeface="Times New Roman" pitchFamily="18" charset="0"/>
                <a:ea typeface="標楷體" pitchFamily="65" charset="-120"/>
              </a:rPr>
              <a:t>億噸</a:t>
            </a:r>
            <a:r>
              <a:rPr kumimoji="0" lang="en-US" altLang="zh-TW" sz="2000" b="1">
                <a:latin typeface="Times New Roman" pitchFamily="18" charset="0"/>
                <a:ea typeface="標楷體" pitchFamily="65" charset="-120"/>
              </a:rPr>
              <a:t>(60%)</a:t>
            </a:r>
          </a:p>
        </p:txBody>
      </p:sp>
      <p:sp>
        <p:nvSpPr>
          <p:cNvPr id="78865" name="Text Box 17"/>
          <p:cNvSpPr txBox="1">
            <a:spLocks noChangeArrowheads="1"/>
          </p:cNvSpPr>
          <p:nvPr/>
        </p:nvSpPr>
        <p:spPr bwMode="auto">
          <a:xfrm>
            <a:off x="381000" y="838200"/>
            <a:ext cx="1066800" cy="396875"/>
          </a:xfrm>
          <a:prstGeom prst="rect">
            <a:avLst/>
          </a:prstGeom>
          <a:noFill/>
          <a:ln>
            <a:noFill/>
          </a:ln>
          <a:effectLst>
            <a:prstShdw prst="shdw12">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spcBef>
                <a:spcPct val="50000"/>
              </a:spcBef>
            </a:pPr>
            <a:r>
              <a:rPr lang="zh-TW" altLang="en-US" sz="2000" b="1">
                <a:ea typeface="標楷體" pitchFamily="65" charset="-120"/>
              </a:rPr>
              <a:t>供水量</a:t>
            </a:r>
          </a:p>
        </p:txBody>
      </p:sp>
      <p:sp>
        <p:nvSpPr>
          <p:cNvPr id="78866" name="Text Box 18"/>
          <p:cNvSpPr txBox="1">
            <a:spLocks noChangeArrowheads="1"/>
          </p:cNvSpPr>
          <p:nvPr/>
        </p:nvSpPr>
        <p:spPr bwMode="auto">
          <a:xfrm>
            <a:off x="3124200" y="838200"/>
            <a:ext cx="1066800" cy="396875"/>
          </a:xfrm>
          <a:prstGeom prst="rect">
            <a:avLst/>
          </a:prstGeom>
          <a:noFill/>
          <a:ln>
            <a:noFill/>
          </a:ln>
          <a:effectLst>
            <a:prstShdw prst="shdw12">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spcBef>
                <a:spcPct val="50000"/>
              </a:spcBef>
            </a:pPr>
            <a:r>
              <a:rPr lang="zh-TW" altLang="en-US" sz="2000" b="1">
                <a:ea typeface="標楷體" pitchFamily="65" charset="-120"/>
              </a:rPr>
              <a:t>需水量</a:t>
            </a:r>
          </a:p>
        </p:txBody>
      </p:sp>
      <p:sp>
        <p:nvSpPr>
          <p:cNvPr id="78867" name="AutoShape 19"/>
          <p:cNvSpPr>
            <a:spLocks noChangeArrowheads="1"/>
          </p:cNvSpPr>
          <p:nvPr/>
        </p:nvSpPr>
        <p:spPr bwMode="auto">
          <a:xfrm>
            <a:off x="2819400" y="2514600"/>
            <a:ext cx="1828800" cy="900113"/>
          </a:xfrm>
          <a:prstGeom prst="homePlate">
            <a:avLst>
              <a:gd name="adj" fmla="val 25039"/>
            </a:avLst>
          </a:prstGeom>
          <a:solidFill>
            <a:srgbClr val="FFFF99"/>
          </a:solidFill>
          <a:ln>
            <a:noFill/>
          </a:ln>
          <a:effectLst>
            <a:outerShdw dist="35921" dir="2700000" algn="ctr" rotWithShape="0">
              <a:schemeClr val="bg2">
                <a:alpha val="50000"/>
              </a:schemeClr>
            </a:outerShdw>
          </a:effectLst>
          <a:extLst>
            <a:ext uri="{91240B29-F687-4F45-9708-019B960494DF}">
              <a14:hiddenLine xmlns:a14="http://schemas.microsoft.com/office/drawing/2010/main" w="9525" algn="ctr">
                <a:solidFill>
                  <a:schemeClr val="tx1"/>
                </a:solidFill>
                <a:miter lim="800000"/>
                <a:headEnd/>
                <a:tailEnd/>
              </a14:hiddenLine>
            </a:ext>
          </a:extLst>
        </p:spPr>
        <p:txBody>
          <a:bodyPr wrap="none" anchor="ctr"/>
          <a:lstStyle/>
          <a:p>
            <a:pPr algn="ctr"/>
            <a:r>
              <a:rPr kumimoji="0" lang="zh-TW" altLang="en-US" sz="2000" b="1">
                <a:latin typeface="Times New Roman" pitchFamily="18" charset="0"/>
                <a:ea typeface="標楷體" pitchFamily="65" charset="-120"/>
              </a:rPr>
              <a:t>民生用水</a:t>
            </a:r>
          </a:p>
          <a:p>
            <a:pPr algn="ctr"/>
            <a:r>
              <a:rPr kumimoji="0" lang="en-US" altLang="zh-TW" sz="2000" b="1">
                <a:latin typeface="Times New Roman" pitchFamily="18" charset="0"/>
                <a:ea typeface="標楷體" pitchFamily="65" charset="-120"/>
              </a:rPr>
              <a:t>35</a:t>
            </a:r>
            <a:r>
              <a:rPr kumimoji="0" lang="zh-TW" altLang="en-US" sz="2000" b="1">
                <a:latin typeface="Times New Roman" pitchFamily="18" charset="0"/>
                <a:ea typeface="標楷體" pitchFamily="65" charset="-120"/>
              </a:rPr>
              <a:t>億噸</a:t>
            </a:r>
            <a:r>
              <a:rPr kumimoji="0" lang="en-US" altLang="zh-TW" sz="2000" b="1">
                <a:latin typeface="Times New Roman" pitchFamily="18" charset="0"/>
                <a:ea typeface="標楷體" pitchFamily="65" charset="-120"/>
              </a:rPr>
              <a:t>(17.5%)</a:t>
            </a:r>
          </a:p>
        </p:txBody>
      </p:sp>
      <p:sp>
        <p:nvSpPr>
          <p:cNvPr id="78868" name="AutoShape 20"/>
          <p:cNvSpPr>
            <a:spLocks noChangeArrowheads="1"/>
          </p:cNvSpPr>
          <p:nvPr/>
        </p:nvSpPr>
        <p:spPr bwMode="auto">
          <a:xfrm>
            <a:off x="2819400" y="3748088"/>
            <a:ext cx="1828800" cy="900112"/>
          </a:xfrm>
          <a:prstGeom prst="homePlate">
            <a:avLst>
              <a:gd name="adj" fmla="val 23807"/>
            </a:avLst>
          </a:prstGeom>
          <a:solidFill>
            <a:srgbClr val="FFFF99"/>
          </a:soli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zh-TW" altLang="en-US" sz="2000" b="1">
                <a:latin typeface="Times New Roman" pitchFamily="18" charset="0"/>
                <a:ea typeface="標楷體" pitchFamily="65" charset="-120"/>
              </a:rPr>
              <a:t>工業用水</a:t>
            </a:r>
          </a:p>
          <a:p>
            <a:pPr algn="ctr"/>
            <a:r>
              <a:rPr kumimoji="0" lang="en-US" altLang="zh-TW" sz="2000" b="1">
                <a:latin typeface="Times New Roman" pitchFamily="18" charset="0"/>
                <a:ea typeface="標楷體" pitchFamily="65" charset="-120"/>
              </a:rPr>
              <a:t>30</a:t>
            </a:r>
            <a:r>
              <a:rPr kumimoji="0" lang="zh-TW" altLang="en-US" sz="2000" b="1">
                <a:latin typeface="Times New Roman" pitchFamily="18" charset="0"/>
                <a:ea typeface="標楷體" pitchFamily="65" charset="-120"/>
              </a:rPr>
              <a:t>億噸</a:t>
            </a:r>
            <a:r>
              <a:rPr kumimoji="0" lang="en-US" altLang="zh-TW" sz="2000" b="1">
                <a:latin typeface="Times New Roman" pitchFamily="18" charset="0"/>
                <a:ea typeface="標楷體" pitchFamily="65" charset="-120"/>
              </a:rPr>
              <a:t>(15%)</a:t>
            </a:r>
          </a:p>
        </p:txBody>
      </p:sp>
      <p:sp>
        <p:nvSpPr>
          <p:cNvPr id="78869" name="AutoShape 21"/>
          <p:cNvSpPr>
            <a:spLocks noChangeArrowheads="1"/>
          </p:cNvSpPr>
          <p:nvPr/>
        </p:nvSpPr>
        <p:spPr bwMode="auto">
          <a:xfrm>
            <a:off x="2819400" y="4967288"/>
            <a:ext cx="1828800" cy="900112"/>
          </a:xfrm>
          <a:prstGeom prst="homePlate">
            <a:avLst>
              <a:gd name="adj" fmla="val 25039"/>
            </a:avLst>
          </a:prstGeom>
          <a:solidFill>
            <a:srgbClr val="FFFF99"/>
          </a:soli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zh-TW" altLang="en-US" sz="2000" b="1">
                <a:latin typeface="Times New Roman" pitchFamily="18" charset="0"/>
                <a:ea typeface="標楷體" pitchFamily="65" charset="-120"/>
              </a:rPr>
              <a:t>保育用水</a:t>
            </a:r>
          </a:p>
          <a:p>
            <a:pPr algn="ctr"/>
            <a:r>
              <a:rPr kumimoji="0" lang="en-US" altLang="zh-TW" sz="2000" b="1">
                <a:latin typeface="Times New Roman" pitchFamily="18" charset="0"/>
                <a:ea typeface="標楷體" pitchFamily="65" charset="-120"/>
              </a:rPr>
              <a:t>15</a:t>
            </a:r>
            <a:r>
              <a:rPr kumimoji="0" lang="zh-TW" altLang="en-US" sz="2000" b="1">
                <a:latin typeface="Times New Roman" pitchFamily="18" charset="0"/>
                <a:ea typeface="標楷體" pitchFamily="65" charset="-120"/>
              </a:rPr>
              <a:t>億噸</a:t>
            </a:r>
            <a:r>
              <a:rPr kumimoji="0" lang="en-US" altLang="zh-TW" sz="2000" b="1">
                <a:latin typeface="Times New Roman" pitchFamily="18" charset="0"/>
                <a:ea typeface="標楷體" pitchFamily="65" charset="-120"/>
              </a:rPr>
              <a:t>(7.5%)</a:t>
            </a:r>
          </a:p>
        </p:txBody>
      </p:sp>
      <p:sp>
        <p:nvSpPr>
          <p:cNvPr id="78870" name="AutoShape 22"/>
          <p:cNvSpPr>
            <a:spLocks noChangeArrowheads="1"/>
          </p:cNvSpPr>
          <p:nvPr/>
        </p:nvSpPr>
        <p:spPr bwMode="auto">
          <a:xfrm>
            <a:off x="2133600" y="3200400"/>
            <a:ext cx="685800" cy="838200"/>
          </a:xfrm>
          <a:prstGeom prst="rightArrow">
            <a:avLst>
              <a:gd name="adj1" fmla="val 50000"/>
              <a:gd name="adj2" fmla="val 33102"/>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kx="-3284103" algn="br" rotWithShape="0">
                    <a:schemeClr val="bg2">
                      <a:alpha val="50000"/>
                    </a:schemeClr>
                  </a:outerShdw>
                </a:effectLst>
              </a14:hiddenEffects>
            </a:ext>
          </a:extLst>
        </p:spPr>
        <p:txBody>
          <a:bodyPr wrap="none" anchor="ctr"/>
          <a:lstStyle/>
          <a:p>
            <a:endParaRPr lang="zh-TW" altLang="en-US"/>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4" name="群組 668"/>
          <p:cNvGrpSpPr>
            <a:grpSpLocks/>
          </p:cNvGrpSpPr>
          <p:nvPr/>
        </p:nvGrpSpPr>
        <p:grpSpPr bwMode="auto">
          <a:xfrm>
            <a:off x="-11113" y="1481138"/>
            <a:ext cx="3821113" cy="5300662"/>
            <a:chOff x="2143108" y="785794"/>
            <a:chExt cx="4071966" cy="5715040"/>
          </a:xfrm>
        </p:grpSpPr>
        <p:pic>
          <p:nvPicPr>
            <p:cNvPr id="79907" name="Picture 3" descr="C:\Documents and Settings\991334\桌面\07-台~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3240" y="819345"/>
              <a:ext cx="3071834" cy="5681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908" name="群組 183"/>
            <p:cNvGrpSpPr>
              <a:grpSpLocks/>
            </p:cNvGrpSpPr>
            <p:nvPr/>
          </p:nvGrpSpPr>
          <p:grpSpPr bwMode="auto">
            <a:xfrm>
              <a:off x="2143106" y="5214947"/>
              <a:ext cx="500065" cy="285751"/>
              <a:chOff x="2552040" y="2937035"/>
              <a:chExt cx="1856130" cy="1066981"/>
            </a:xfrm>
          </p:grpSpPr>
          <p:sp>
            <p:nvSpPr>
              <p:cNvPr id="206" name="手繪多邊形 205"/>
              <p:cNvSpPr/>
              <p:nvPr/>
            </p:nvSpPr>
            <p:spPr bwMode="auto">
              <a:xfrm>
                <a:off x="2552048" y="3488437"/>
                <a:ext cx="395596" cy="402634"/>
              </a:xfrm>
              <a:custGeom>
                <a:avLst/>
                <a:gdLst>
                  <a:gd name="connsiteX0" fmla="*/ 267360 w 396900"/>
                  <a:gd name="connsiteY0" fmla="*/ 7045 h 403405"/>
                  <a:gd name="connsiteX1" fmla="*/ 248310 w 396900"/>
                  <a:gd name="connsiteY1" fmla="*/ 10855 h 403405"/>
                  <a:gd name="connsiteX2" fmla="*/ 225450 w 396900"/>
                  <a:gd name="connsiteY2" fmla="*/ 14665 h 403405"/>
                  <a:gd name="connsiteX3" fmla="*/ 214020 w 396900"/>
                  <a:gd name="connsiteY3" fmla="*/ 22285 h 403405"/>
                  <a:gd name="connsiteX4" fmla="*/ 206400 w 396900"/>
                  <a:gd name="connsiteY4" fmla="*/ 33715 h 403405"/>
                  <a:gd name="connsiteX5" fmla="*/ 194970 w 396900"/>
                  <a:gd name="connsiteY5" fmla="*/ 37525 h 403405"/>
                  <a:gd name="connsiteX6" fmla="*/ 183540 w 396900"/>
                  <a:gd name="connsiteY6" fmla="*/ 45145 h 403405"/>
                  <a:gd name="connsiteX7" fmla="*/ 149250 w 396900"/>
                  <a:gd name="connsiteY7" fmla="*/ 52765 h 403405"/>
                  <a:gd name="connsiteX8" fmla="*/ 137820 w 396900"/>
                  <a:gd name="connsiteY8" fmla="*/ 56575 h 403405"/>
                  <a:gd name="connsiteX9" fmla="*/ 107340 w 396900"/>
                  <a:gd name="connsiteY9" fmla="*/ 60385 h 403405"/>
                  <a:gd name="connsiteX10" fmla="*/ 99720 w 396900"/>
                  <a:gd name="connsiteY10" fmla="*/ 71815 h 403405"/>
                  <a:gd name="connsiteX11" fmla="*/ 95910 w 396900"/>
                  <a:gd name="connsiteY11" fmla="*/ 87055 h 403405"/>
                  <a:gd name="connsiteX12" fmla="*/ 88290 w 396900"/>
                  <a:gd name="connsiteY12" fmla="*/ 109915 h 403405"/>
                  <a:gd name="connsiteX13" fmla="*/ 84480 w 396900"/>
                  <a:gd name="connsiteY13" fmla="*/ 186115 h 403405"/>
                  <a:gd name="connsiteX14" fmla="*/ 65430 w 396900"/>
                  <a:gd name="connsiteY14" fmla="*/ 201355 h 403405"/>
                  <a:gd name="connsiteX15" fmla="*/ 38760 w 396900"/>
                  <a:gd name="connsiteY15" fmla="*/ 212785 h 403405"/>
                  <a:gd name="connsiteX16" fmla="*/ 31140 w 396900"/>
                  <a:gd name="connsiteY16" fmla="*/ 288985 h 403405"/>
                  <a:gd name="connsiteX17" fmla="*/ 27330 w 396900"/>
                  <a:gd name="connsiteY17" fmla="*/ 300415 h 403405"/>
                  <a:gd name="connsiteX18" fmla="*/ 15900 w 396900"/>
                  <a:gd name="connsiteY18" fmla="*/ 308035 h 403405"/>
                  <a:gd name="connsiteX19" fmla="*/ 4470 w 396900"/>
                  <a:gd name="connsiteY19" fmla="*/ 319465 h 403405"/>
                  <a:gd name="connsiteX20" fmla="*/ 660 w 396900"/>
                  <a:gd name="connsiteY20" fmla="*/ 330895 h 403405"/>
                  <a:gd name="connsiteX21" fmla="*/ 19710 w 396900"/>
                  <a:gd name="connsiteY21" fmla="*/ 346135 h 403405"/>
                  <a:gd name="connsiteX22" fmla="*/ 34950 w 396900"/>
                  <a:gd name="connsiteY22" fmla="*/ 349945 h 403405"/>
                  <a:gd name="connsiteX23" fmla="*/ 57810 w 396900"/>
                  <a:gd name="connsiteY23" fmla="*/ 357565 h 403405"/>
                  <a:gd name="connsiteX24" fmla="*/ 69240 w 396900"/>
                  <a:gd name="connsiteY24" fmla="*/ 391855 h 403405"/>
                  <a:gd name="connsiteX25" fmla="*/ 80670 w 396900"/>
                  <a:gd name="connsiteY25" fmla="*/ 403285 h 403405"/>
                  <a:gd name="connsiteX26" fmla="*/ 114960 w 396900"/>
                  <a:gd name="connsiteY26" fmla="*/ 399475 h 403405"/>
                  <a:gd name="connsiteX27" fmla="*/ 122580 w 396900"/>
                  <a:gd name="connsiteY27" fmla="*/ 388045 h 403405"/>
                  <a:gd name="connsiteX28" fmla="*/ 130200 w 396900"/>
                  <a:gd name="connsiteY28" fmla="*/ 365185 h 403405"/>
                  <a:gd name="connsiteX29" fmla="*/ 134010 w 396900"/>
                  <a:gd name="connsiteY29" fmla="*/ 353755 h 403405"/>
                  <a:gd name="connsiteX30" fmla="*/ 145440 w 396900"/>
                  <a:gd name="connsiteY30" fmla="*/ 342325 h 403405"/>
                  <a:gd name="connsiteX31" fmla="*/ 172110 w 396900"/>
                  <a:gd name="connsiteY31" fmla="*/ 327085 h 403405"/>
                  <a:gd name="connsiteX32" fmla="*/ 194970 w 396900"/>
                  <a:gd name="connsiteY32" fmla="*/ 338515 h 403405"/>
                  <a:gd name="connsiteX33" fmla="*/ 206400 w 396900"/>
                  <a:gd name="connsiteY33" fmla="*/ 342325 h 403405"/>
                  <a:gd name="connsiteX34" fmla="*/ 225450 w 396900"/>
                  <a:gd name="connsiteY34" fmla="*/ 315655 h 403405"/>
                  <a:gd name="connsiteX35" fmla="*/ 229260 w 396900"/>
                  <a:gd name="connsiteY35" fmla="*/ 304225 h 403405"/>
                  <a:gd name="connsiteX36" fmla="*/ 233070 w 396900"/>
                  <a:gd name="connsiteY36" fmla="*/ 277555 h 403405"/>
                  <a:gd name="connsiteX37" fmla="*/ 244500 w 396900"/>
                  <a:gd name="connsiteY37" fmla="*/ 273745 h 403405"/>
                  <a:gd name="connsiteX38" fmla="*/ 255930 w 396900"/>
                  <a:gd name="connsiteY38" fmla="*/ 266125 h 403405"/>
                  <a:gd name="connsiteX39" fmla="*/ 263550 w 396900"/>
                  <a:gd name="connsiteY39" fmla="*/ 254695 h 403405"/>
                  <a:gd name="connsiteX40" fmla="*/ 305460 w 396900"/>
                  <a:gd name="connsiteY40" fmla="*/ 254695 h 403405"/>
                  <a:gd name="connsiteX41" fmla="*/ 343560 w 396900"/>
                  <a:gd name="connsiteY41" fmla="*/ 250885 h 403405"/>
                  <a:gd name="connsiteX42" fmla="*/ 351180 w 396900"/>
                  <a:gd name="connsiteY42" fmla="*/ 239455 h 403405"/>
                  <a:gd name="connsiteX43" fmla="*/ 354990 w 396900"/>
                  <a:gd name="connsiteY43" fmla="*/ 224215 h 403405"/>
                  <a:gd name="connsiteX44" fmla="*/ 370230 w 396900"/>
                  <a:gd name="connsiteY44" fmla="*/ 197545 h 403405"/>
                  <a:gd name="connsiteX45" fmla="*/ 381660 w 396900"/>
                  <a:gd name="connsiteY45" fmla="*/ 155635 h 403405"/>
                  <a:gd name="connsiteX46" fmla="*/ 381660 w 396900"/>
                  <a:gd name="connsiteY46" fmla="*/ 155635 h 403405"/>
                  <a:gd name="connsiteX47" fmla="*/ 389280 w 396900"/>
                  <a:gd name="connsiteY47" fmla="*/ 128965 h 403405"/>
                  <a:gd name="connsiteX48" fmla="*/ 396900 w 396900"/>
                  <a:gd name="connsiteY48" fmla="*/ 117535 h 403405"/>
                  <a:gd name="connsiteX49" fmla="*/ 393090 w 396900"/>
                  <a:gd name="connsiteY49" fmla="*/ 83245 h 403405"/>
                  <a:gd name="connsiteX50" fmla="*/ 374040 w 396900"/>
                  <a:gd name="connsiteY50" fmla="*/ 64195 h 403405"/>
                  <a:gd name="connsiteX51" fmla="*/ 351180 w 396900"/>
                  <a:gd name="connsiteY51" fmla="*/ 45145 h 403405"/>
                  <a:gd name="connsiteX52" fmla="*/ 343560 w 396900"/>
                  <a:gd name="connsiteY52" fmla="*/ 33715 h 403405"/>
                  <a:gd name="connsiteX53" fmla="*/ 309270 w 396900"/>
                  <a:gd name="connsiteY53" fmla="*/ 14665 h 403405"/>
                  <a:gd name="connsiteX54" fmla="*/ 267360 w 396900"/>
                  <a:gd name="connsiteY54" fmla="*/ 7045 h 40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96900" h="403405">
                    <a:moveTo>
                      <a:pt x="267360" y="7045"/>
                    </a:moveTo>
                    <a:cubicBezTo>
                      <a:pt x="257200" y="6410"/>
                      <a:pt x="254681" y="9697"/>
                      <a:pt x="248310" y="10855"/>
                    </a:cubicBezTo>
                    <a:cubicBezTo>
                      <a:pt x="240709" y="12237"/>
                      <a:pt x="232779" y="12222"/>
                      <a:pt x="225450" y="14665"/>
                    </a:cubicBezTo>
                    <a:cubicBezTo>
                      <a:pt x="221106" y="16113"/>
                      <a:pt x="217830" y="19745"/>
                      <a:pt x="214020" y="22285"/>
                    </a:cubicBezTo>
                    <a:cubicBezTo>
                      <a:pt x="211480" y="26095"/>
                      <a:pt x="209976" y="30854"/>
                      <a:pt x="206400" y="33715"/>
                    </a:cubicBezTo>
                    <a:cubicBezTo>
                      <a:pt x="203264" y="36224"/>
                      <a:pt x="198562" y="35729"/>
                      <a:pt x="194970" y="37525"/>
                    </a:cubicBezTo>
                    <a:cubicBezTo>
                      <a:pt x="190874" y="39573"/>
                      <a:pt x="187636" y="43097"/>
                      <a:pt x="183540" y="45145"/>
                    </a:cubicBezTo>
                    <a:cubicBezTo>
                      <a:pt x="174161" y="49835"/>
                      <a:pt x="158030" y="51302"/>
                      <a:pt x="149250" y="52765"/>
                    </a:cubicBezTo>
                    <a:cubicBezTo>
                      <a:pt x="145440" y="54035"/>
                      <a:pt x="141771" y="55857"/>
                      <a:pt x="137820" y="56575"/>
                    </a:cubicBezTo>
                    <a:cubicBezTo>
                      <a:pt x="127746" y="58407"/>
                      <a:pt x="116847" y="56582"/>
                      <a:pt x="107340" y="60385"/>
                    </a:cubicBezTo>
                    <a:cubicBezTo>
                      <a:pt x="103088" y="62086"/>
                      <a:pt x="102260" y="68005"/>
                      <a:pt x="99720" y="71815"/>
                    </a:cubicBezTo>
                    <a:cubicBezTo>
                      <a:pt x="98450" y="76895"/>
                      <a:pt x="97415" y="82039"/>
                      <a:pt x="95910" y="87055"/>
                    </a:cubicBezTo>
                    <a:cubicBezTo>
                      <a:pt x="93602" y="94748"/>
                      <a:pt x="88290" y="109915"/>
                      <a:pt x="88290" y="109915"/>
                    </a:cubicBezTo>
                    <a:cubicBezTo>
                      <a:pt x="87020" y="135315"/>
                      <a:pt x="87769" y="160897"/>
                      <a:pt x="84480" y="186115"/>
                    </a:cubicBezTo>
                    <a:cubicBezTo>
                      <a:pt x="82786" y="199105"/>
                      <a:pt x="74053" y="197659"/>
                      <a:pt x="65430" y="201355"/>
                    </a:cubicBezTo>
                    <a:cubicBezTo>
                      <a:pt x="32474" y="215479"/>
                      <a:pt x="65565" y="203850"/>
                      <a:pt x="38760" y="212785"/>
                    </a:cubicBezTo>
                    <a:cubicBezTo>
                      <a:pt x="27360" y="246986"/>
                      <a:pt x="39232" y="208068"/>
                      <a:pt x="31140" y="288985"/>
                    </a:cubicBezTo>
                    <a:cubicBezTo>
                      <a:pt x="30740" y="292981"/>
                      <a:pt x="29839" y="297279"/>
                      <a:pt x="27330" y="300415"/>
                    </a:cubicBezTo>
                    <a:cubicBezTo>
                      <a:pt x="24469" y="303991"/>
                      <a:pt x="19418" y="305104"/>
                      <a:pt x="15900" y="308035"/>
                    </a:cubicBezTo>
                    <a:cubicBezTo>
                      <a:pt x="11761" y="311484"/>
                      <a:pt x="8280" y="315655"/>
                      <a:pt x="4470" y="319465"/>
                    </a:cubicBezTo>
                    <a:cubicBezTo>
                      <a:pt x="3200" y="323275"/>
                      <a:pt x="0" y="326934"/>
                      <a:pt x="660" y="330895"/>
                    </a:cubicBezTo>
                    <a:cubicBezTo>
                      <a:pt x="2603" y="342552"/>
                      <a:pt x="10869" y="343609"/>
                      <a:pt x="19710" y="346135"/>
                    </a:cubicBezTo>
                    <a:cubicBezTo>
                      <a:pt x="24745" y="347574"/>
                      <a:pt x="29934" y="348440"/>
                      <a:pt x="34950" y="349945"/>
                    </a:cubicBezTo>
                    <a:cubicBezTo>
                      <a:pt x="42643" y="352253"/>
                      <a:pt x="57810" y="357565"/>
                      <a:pt x="57810" y="357565"/>
                    </a:cubicBezTo>
                    <a:lnTo>
                      <a:pt x="69240" y="391855"/>
                    </a:lnTo>
                    <a:cubicBezTo>
                      <a:pt x="70944" y="396967"/>
                      <a:pt x="76860" y="399475"/>
                      <a:pt x="80670" y="403285"/>
                    </a:cubicBezTo>
                    <a:cubicBezTo>
                      <a:pt x="92100" y="402015"/>
                      <a:pt x="104152" y="403405"/>
                      <a:pt x="114960" y="399475"/>
                    </a:cubicBezTo>
                    <a:cubicBezTo>
                      <a:pt x="119263" y="397910"/>
                      <a:pt x="120720" y="392229"/>
                      <a:pt x="122580" y="388045"/>
                    </a:cubicBezTo>
                    <a:cubicBezTo>
                      <a:pt x="125842" y="380705"/>
                      <a:pt x="127660" y="372805"/>
                      <a:pt x="130200" y="365185"/>
                    </a:cubicBezTo>
                    <a:cubicBezTo>
                      <a:pt x="131470" y="361375"/>
                      <a:pt x="131170" y="356595"/>
                      <a:pt x="134010" y="353755"/>
                    </a:cubicBezTo>
                    <a:cubicBezTo>
                      <a:pt x="137820" y="349945"/>
                      <a:pt x="141301" y="345774"/>
                      <a:pt x="145440" y="342325"/>
                    </a:cubicBezTo>
                    <a:cubicBezTo>
                      <a:pt x="153518" y="335593"/>
                      <a:pt x="162794" y="331743"/>
                      <a:pt x="172110" y="327085"/>
                    </a:cubicBezTo>
                    <a:cubicBezTo>
                      <a:pt x="200840" y="336662"/>
                      <a:pt x="165427" y="323743"/>
                      <a:pt x="194970" y="338515"/>
                    </a:cubicBezTo>
                    <a:cubicBezTo>
                      <a:pt x="198562" y="340311"/>
                      <a:pt x="202590" y="341055"/>
                      <a:pt x="206400" y="342325"/>
                    </a:cubicBezTo>
                    <a:cubicBezTo>
                      <a:pt x="225450" y="335975"/>
                      <a:pt x="216560" y="342325"/>
                      <a:pt x="225450" y="315655"/>
                    </a:cubicBezTo>
                    <a:lnTo>
                      <a:pt x="229260" y="304225"/>
                    </a:lnTo>
                    <a:cubicBezTo>
                      <a:pt x="230530" y="295335"/>
                      <a:pt x="229054" y="285587"/>
                      <a:pt x="233070" y="277555"/>
                    </a:cubicBezTo>
                    <a:cubicBezTo>
                      <a:pt x="234866" y="273963"/>
                      <a:pt x="240908" y="275541"/>
                      <a:pt x="244500" y="273745"/>
                    </a:cubicBezTo>
                    <a:cubicBezTo>
                      <a:pt x="248596" y="271697"/>
                      <a:pt x="252120" y="268665"/>
                      <a:pt x="255930" y="266125"/>
                    </a:cubicBezTo>
                    <a:cubicBezTo>
                      <a:pt x="258470" y="262315"/>
                      <a:pt x="259974" y="257556"/>
                      <a:pt x="263550" y="254695"/>
                    </a:cubicBezTo>
                    <a:cubicBezTo>
                      <a:pt x="274027" y="246314"/>
                      <a:pt x="298191" y="253786"/>
                      <a:pt x="305460" y="254695"/>
                    </a:cubicBezTo>
                    <a:cubicBezTo>
                      <a:pt x="318160" y="253425"/>
                      <a:pt x="331452" y="254921"/>
                      <a:pt x="343560" y="250885"/>
                    </a:cubicBezTo>
                    <a:cubicBezTo>
                      <a:pt x="347904" y="249437"/>
                      <a:pt x="349376" y="243664"/>
                      <a:pt x="351180" y="239455"/>
                    </a:cubicBezTo>
                    <a:cubicBezTo>
                      <a:pt x="353243" y="234642"/>
                      <a:pt x="353151" y="229118"/>
                      <a:pt x="354990" y="224215"/>
                    </a:cubicBezTo>
                    <a:cubicBezTo>
                      <a:pt x="359133" y="213166"/>
                      <a:pt x="363913" y="207020"/>
                      <a:pt x="370230" y="197545"/>
                    </a:cubicBezTo>
                    <a:cubicBezTo>
                      <a:pt x="375615" y="170619"/>
                      <a:pt x="371992" y="184638"/>
                      <a:pt x="381660" y="155635"/>
                    </a:cubicBezTo>
                    <a:lnTo>
                      <a:pt x="381660" y="155635"/>
                    </a:lnTo>
                    <a:cubicBezTo>
                      <a:pt x="382881" y="150752"/>
                      <a:pt x="386547" y="134431"/>
                      <a:pt x="389280" y="128965"/>
                    </a:cubicBezTo>
                    <a:cubicBezTo>
                      <a:pt x="391328" y="124869"/>
                      <a:pt x="394360" y="121345"/>
                      <a:pt x="396900" y="117535"/>
                    </a:cubicBezTo>
                    <a:cubicBezTo>
                      <a:pt x="395630" y="106105"/>
                      <a:pt x="395879" y="94402"/>
                      <a:pt x="393090" y="83245"/>
                    </a:cubicBezTo>
                    <a:cubicBezTo>
                      <a:pt x="390149" y="71481"/>
                      <a:pt x="382061" y="70879"/>
                      <a:pt x="374040" y="64195"/>
                    </a:cubicBezTo>
                    <a:cubicBezTo>
                      <a:pt x="344704" y="39749"/>
                      <a:pt x="379559" y="64064"/>
                      <a:pt x="351180" y="45145"/>
                    </a:cubicBezTo>
                    <a:cubicBezTo>
                      <a:pt x="348640" y="41335"/>
                      <a:pt x="347006" y="36730"/>
                      <a:pt x="343560" y="33715"/>
                    </a:cubicBezTo>
                    <a:cubicBezTo>
                      <a:pt x="327436" y="19606"/>
                      <a:pt x="324969" y="19898"/>
                      <a:pt x="309270" y="14665"/>
                    </a:cubicBezTo>
                    <a:cubicBezTo>
                      <a:pt x="287273" y="0"/>
                      <a:pt x="277520" y="7680"/>
                      <a:pt x="267360" y="7045"/>
                    </a:cubicBezTo>
                    <a:close/>
                  </a:path>
                </a:pathLst>
              </a:custGeom>
              <a:solidFill>
                <a:schemeClr val="accent1"/>
              </a:solidFill>
              <a:ln w="9525" cap="flat" cmpd="sng" algn="ctr">
                <a:solidFill>
                  <a:schemeClr val="accent5"/>
                </a:solidFill>
                <a:prstDash val="solid"/>
                <a:round/>
                <a:headEnd type="none" w="med" len="med"/>
                <a:tailEnd type="none" w="med" len="med"/>
              </a:ln>
              <a:effectLst/>
            </p:spPr>
            <p:txBody>
              <a:bodyPr/>
              <a:lstStyle/>
              <a:p>
                <a:pPr algn="r">
                  <a:defRPr/>
                </a:pPr>
                <a:endParaRPr kumimoji="0" lang="zh-TW" altLang="en-US">
                  <a:latin typeface="Arial" charset="0"/>
                  <a:ea typeface="新細明體" charset="-120"/>
                </a:endParaRPr>
              </a:p>
            </p:txBody>
          </p:sp>
          <p:sp>
            <p:nvSpPr>
              <p:cNvPr id="207" name="手繪多邊形 206"/>
              <p:cNvSpPr/>
              <p:nvPr/>
            </p:nvSpPr>
            <p:spPr bwMode="auto">
              <a:xfrm>
                <a:off x="3029277" y="2938806"/>
                <a:ext cx="1381441" cy="1067303"/>
              </a:xfrm>
              <a:custGeom>
                <a:avLst/>
                <a:gdLst>
                  <a:gd name="connsiteX0" fmla="*/ 84561 w 1379961"/>
                  <a:gd name="connsiteY0" fmla="*/ 431005 h 1066981"/>
                  <a:gd name="connsiteX1" fmla="*/ 88371 w 1379961"/>
                  <a:gd name="connsiteY1" fmla="*/ 453865 h 1066981"/>
                  <a:gd name="connsiteX2" fmla="*/ 111231 w 1379961"/>
                  <a:gd name="connsiteY2" fmla="*/ 465295 h 1066981"/>
                  <a:gd name="connsiteX3" fmla="*/ 118851 w 1379961"/>
                  <a:gd name="connsiteY3" fmla="*/ 488155 h 1066981"/>
                  <a:gd name="connsiteX4" fmla="*/ 126471 w 1379961"/>
                  <a:gd name="connsiteY4" fmla="*/ 503395 h 1066981"/>
                  <a:gd name="connsiteX5" fmla="*/ 130281 w 1379961"/>
                  <a:gd name="connsiteY5" fmla="*/ 518635 h 1066981"/>
                  <a:gd name="connsiteX6" fmla="*/ 134091 w 1379961"/>
                  <a:gd name="connsiteY6" fmla="*/ 530065 h 1066981"/>
                  <a:gd name="connsiteX7" fmla="*/ 141711 w 1379961"/>
                  <a:gd name="connsiteY7" fmla="*/ 568165 h 1066981"/>
                  <a:gd name="connsiteX8" fmla="*/ 145521 w 1379961"/>
                  <a:gd name="connsiteY8" fmla="*/ 583405 h 1066981"/>
                  <a:gd name="connsiteX9" fmla="*/ 153141 w 1379961"/>
                  <a:gd name="connsiteY9" fmla="*/ 594835 h 1066981"/>
                  <a:gd name="connsiteX10" fmla="*/ 156951 w 1379961"/>
                  <a:gd name="connsiteY10" fmla="*/ 606265 h 1066981"/>
                  <a:gd name="connsiteX11" fmla="*/ 172191 w 1379961"/>
                  <a:gd name="connsiteY11" fmla="*/ 632935 h 1066981"/>
                  <a:gd name="connsiteX12" fmla="*/ 179811 w 1379961"/>
                  <a:gd name="connsiteY12" fmla="*/ 659605 h 1066981"/>
                  <a:gd name="connsiteX13" fmla="*/ 187431 w 1379961"/>
                  <a:gd name="connsiteY13" fmla="*/ 682465 h 1066981"/>
                  <a:gd name="connsiteX14" fmla="*/ 191241 w 1379961"/>
                  <a:gd name="connsiteY14" fmla="*/ 693895 h 1066981"/>
                  <a:gd name="connsiteX15" fmla="*/ 195051 w 1379961"/>
                  <a:gd name="connsiteY15" fmla="*/ 705325 h 1066981"/>
                  <a:gd name="connsiteX16" fmla="*/ 221721 w 1379961"/>
                  <a:gd name="connsiteY16" fmla="*/ 712945 h 1066981"/>
                  <a:gd name="connsiteX17" fmla="*/ 259821 w 1379961"/>
                  <a:gd name="connsiteY17" fmla="*/ 712945 h 1066981"/>
                  <a:gd name="connsiteX18" fmla="*/ 267441 w 1379961"/>
                  <a:gd name="connsiteY18" fmla="*/ 724375 h 1066981"/>
                  <a:gd name="connsiteX19" fmla="*/ 271251 w 1379961"/>
                  <a:gd name="connsiteY19" fmla="*/ 739615 h 1066981"/>
                  <a:gd name="connsiteX20" fmla="*/ 275061 w 1379961"/>
                  <a:gd name="connsiteY20" fmla="*/ 751045 h 1066981"/>
                  <a:gd name="connsiteX21" fmla="*/ 271251 w 1379961"/>
                  <a:gd name="connsiteY21" fmla="*/ 762475 h 1066981"/>
                  <a:gd name="connsiteX22" fmla="*/ 267441 w 1379961"/>
                  <a:gd name="connsiteY22" fmla="*/ 777715 h 1066981"/>
                  <a:gd name="connsiteX23" fmla="*/ 263631 w 1379961"/>
                  <a:gd name="connsiteY23" fmla="*/ 789145 h 1066981"/>
                  <a:gd name="connsiteX24" fmla="*/ 248391 w 1379961"/>
                  <a:gd name="connsiteY24" fmla="*/ 796765 h 1066981"/>
                  <a:gd name="connsiteX25" fmla="*/ 240771 w 1379961"/>
                  <a:gd name="connsiteY25" fmla="*/ 781525 h 1066981"/>
                  <a:gd name="connsiteX26" fmla="*/ 217911 w 1379961"/>
                  <a:gd name="connsiteY26" fmla="*/ 773905 h 1066981"/>
                  <a:gd name="connsiteX27" fmla="*/ 187431 w 1379961"/>
                  <a:gd name="connsiteY27" fmla="*/ 777715 h 1066981"/>
                  <a:gd name="connsiteX28" fmla="*/ 176001 w 1379961"/>
                  <a:gd name="connsiteY28" fmla="*/ 781525 h 1066981"/>
                  <a:gd name="connsiteX29" fmla="*/ 168381 w 1379961"/>
                  <a:gd name="connsiteY29" fmla="*/ 804385 h 1066981"/>
                  <a:gd name="connsiteX30" fmla="*/ 149331 w 1379961"/>
                  <a:gd name="connsiteY30" fmla="*/ 827245 h 1066981"/>
                  <a:gd name="connsiteX31" fmla="*/ 141711 w 1379961"/>
                  <a:gd name="connsiteY31" fmla="*/ 838675 h 1066981"/>
                  <a:gd name="connsiteX32" fmla="*/ 61701 w 1379961"/>
                  <a:gd name="connsiteY32" fmla="*/ 850105 h 1066981"/>
                  <a:gd name="connsiteX33" fmla="*/ 50271 w 1379961"/>
                  <a:gd name="connsiteY33" fmla="*/ 853915 h 1066981"/>
                  <a:gd name="connsiteX34" fmla="*/ 8361 w 1379961"/>
                  <a:gd name="connsiteY34" fmla="*/ 865345 h 1066981"/>
                  <a:gd name="connsiteX35" fmla="*/ 741 w 1379961"/>
                  <a:gd name="connsiteY35" fmla="*/ 876775 h 1066981"/>
                  <a:gd name="connsiteX36" fmla="*/ 4551 w 1379961"/>
                  <a:gd name="connsiteY36" fmla="*/ 892015 h 1066981"/>
                  <a:gd name="connsiteX37" fmla="*/ 8361 w 1379961"/>
                  <a:gd name="connsiteY37" fmla="*/ 911065 h 1066981"/>
                  <a:gd name="connsiteX38" fmla="*/ 31221 w 1379961"/>
                  <a:gd name="connsiteY38" fmla="*/ 918685 h 1066981"/>
                  <a:gd name="connsiteX39" fmla="*/ 42651 w 1379961"/>
                  <a:gd name="connsiteY39" fmla="*/ 926305 h 1066981"/>
                  <a:gd name="connsiteX40" fmla="*/ 65511 w 1379961"/>
                  <a:gd name="connsiteY40" fmla="*/ 933925 h 1066981"/>
                  <a:gd name="connsiteX41" fmla="*/ 76941 w 1379961"/>
                  <a:gd name="connsiteY41" fmla="*/ 941545 h 1066981"/>
                  <a:gd name="connsiteX42" fmla="*/ 88371 w 1379961"/>
                  <a:gd name="connsiteY42" fmla="*/ 952975 h 1066981"/>
                  <a:gd name="connsiteX43" fmla="*/ 99801 w 1379961"/>
                  <a:gd name="connsiteY43" fmla="*/ 956785 h 1066981"/>
                  <a:gd name="connsiteX44" fmla="*/ 134091 w 1379961"/>
                  <a:gd name="connsiteY44" fmla="*/ 972025 h 1066981"/>
                  <a:gd name="connsiteX45" fmla="*/ 145521 w 1379961"/>
                  <a:gd name="connsiteY45" fmla="*/ 975835 h 1066981"/>
                  <a:gd name="connsiteX46" fmla="*/ 156951 w 1379961"/>
                  <a:gd name="connsiteY46" fmla="*/ 979645 h 1066981"/>
                  <a:gd name="connsiteX47" fmla="*/ 160761 w 1379961"/>
                  <a:gd name="connsiteY47" fmla="*/ 991075 h 1066981"/>
                  <a:gd name="connsiteX48" fmla="*/ 164571 w 1379961"/>
                  <a:gd name="connsiteY48" fmla="*/ 1006315 h 1066981"/>
                  <a:gd name="connsiteX49" fmla="*/ 176001 w 1379961"/>
                  <a:gd name="connsiteY49" fmla="*/ 1017745 h 1066981"/>
                  <a:gd name="connsiteX50" fmla="*/ 198861 w 1379961"/>
                  <a:gd name="connsiteY50" fmla="*/ 1029175 h 1066981"/>
                  <a:gd name="connsiteX51" fmla="*/ 217911 w 1379961"/>
                  <a:gd name="connsiteY51" fmla="*/ 1025365 h 1066981"/>
                  <a:gd name="connsiteX52" fmla="*/ 229341 w 1379961"/>
                  <a:gd name="connsiteY52" fmla="*/ 1017745 h 1066981"/>
                  <a:gd name="connsiteX53" fmla="*/ 275061 w 1379961"/>
                  <a:gd name="connsiteY53" fmla="*/ 1021555 h 1066981"/>
                  <a:gd name="connsiteX54" fmla="*/ 309351 w 1379961"/>
                  <a:gd name="connsiteY54" fmla="*/ 1044415 h 1066981"/>
                  <a:gd name="connsiteX55" fmla="*/ 332211 w 1379961"/>
                  <a:gd name="connsiteY55" fmla="*/ 1052035 h 1066981"/>
                  <a:gd name="connsiteX56" fmla="*/ 355071 w 1379961"/>
                  <a:gd name="connsiteY56" fmla="*/ 1029175 h 1066981"/>
                  <a:gd name="connsiteX57" fmla="*/ 377931 w 1379961"/>
                  <a:gd name="connsiteY57" fmla="*/ 1013935 h 1066981"/>
                  <a:gd name="connsiteX58" fmla="*/ 393171 w 1379961"/>
                  <a:gd name="connsiteY58" fmla="*/ 979645 h 1066981"/>
                  <a:gd name="connsiteX59" fmla="*/ 396981 w 1379961"/>
                  <a:gd name="connsiteY59" fmla="*/ 968215 h 1066981"/>
                  <a:gd name="connsiteX60" fmla="*/ 400791 w 1379961"/>
                  <a:gd name="connsiteY60" fmla="*/ 956785 h 1066981"/>
                  <a:gd name="connsiteX61" fmla="*/ 416031 w 1379961"/>
                  <a:gd name="connsiteY61" fmla="*/ 907255 h 1066981"/>
                  <a:gd name="connsiteX62" fmla="*/ 427461 w 1379961"/>
                  <a:gd name="connsiteY62" fmla="*/ 899635 h 1066981"/>
                  <a:gd name="connsiteX63" fmla="*/ 435081 w 1379961"/>
                  <a:gd name="connsiteY63" fmla="*/ 888205 h 1066981"/>
                  <a:gd name="connsiteX64" fmla="*/ 457941 w 1379961"/>
                  <a:gd name="connsiteY64" fmla="*/ 872965 h 1066981"/>
                  <a:gd name="connsiteX65" fmla="*/ 473181 w 1379961"/>
                  <a:gd name="connsiteY65" fmla="*/ 850105 h 1066981"/>
                  <a:gd name="connsiteX66" fmla="*/ 476991 w 1379961"/>
                  <a:gd name="connsiteY66" fmla="*/ 838675 h 1066981"/>
                  <a:gd name="connsiteX67" fmla="*/ 488421 w 1379961"/>
                  <a:gd name="connsiteY67" fmla="*/ 827245 h 1066981"/>
                  <a:gd name="connsiteX68" fmla="*/ 503661 w 1379961"/>
                  <a:gd name="connsiteY68" fmla="*/ 804385 h 1066981"/>
                  <a:gd name="connsiteX69" fmla="*/ 515091 w 1379961"/>
                  <a:gd name="connsiteY69" fmla="*/ 800575 h 1066981"/>
                  <a:gd name="connsiteX70" fmla="*/ 526521 w 1379961"/>
                  <a:gd name="connsiteY70" fmla="*/ 792955 h 1066981"/>
                  <a:gd name="connsiteX71" fmla="*/ 541761 w 1379961"/>
                  <a:gd name="connsiteY71" fmla="*/ 773905 h 1066981"/>
                  <a:gd name="connsiteX72" fmla="*/ 549381 w 1379961"/>
                  <a:gd name="connsiteY72" fmla="*/ 762475 h 1066981"/>
                  <a:gd name="connsiteX73" fmla="*/ 560811 w 1379961"/>
                  <a:gd name="connsiteY73" fmla="*/ 758665 h 1066981"/>
                  <a:gd name="connsiteX74" fmla="*/ 576051 w 1379961"/>
                  <a:gd name="connsiteY74" fmla="*/ 751045 h 1066981"/>
                  <a:gd name="connsiteX75" fmla="*/ 587481 w 1379961"/>
                  <a:gd name="connsiteY75" fmla="*/ 743425 h 1066981"/>
                  <a:gd name="connsiteX76" fmla="*/ 629391 w 1379961"/>
                  <a:gd name="connsiteY76" fmla="*/ 735805 h 1066981"/>
                  <a:gd name="connsiteX77" fmla="*/ 652251 w 1379961"/>
                  <a:gd name="connsiteY77" fmla="*/ 728185 h 1066981"/>
                  <a:gd name="connsiteX78" fmla="*/ 663681 w 1379961"/>
                  <a:gd name="connsiteY78" fmla="*/ 720565 h 1066981"/>
                  <a:gd name="connsiteX79" fmla="*/ 690351 w 1379961"/>
                  <a:gd name="connsiteY79" fmla="*/ 712945 h 1066981"/>
                  <a:gd name="connsiteX80" fmla="*/ 812271 w 1379961"/>
                  <a:gd name="connsiteY80" fmla="*/ 709135 h 1066981"/>
                  <a:gd name="connsiteX81" fmla="*/ 892281 w 1379961"/>
                  <a:gd name="connsiteY81" fmla="*/ 712945 h 1066981"/>
                  <a:gd name="connsiteX82" fmla="*/ 903711 w 1379961"/>
                  <a:gd name="connsiteY82" fmla="*/ 716755 h 1066981"/>
                  <a:gd name="connsiteX83" fmla="*/ 922761 w 1379961"/>
                  <a:gd name="connsiteY83" fmla="*/ 720565 h 1066981"/>
                  <a:gd name="connsiteX84" fmla="*/ 934191 w 1379961"/>
                  <a:gd name="connsiteY84" fmla="*/ 728185 h 1066981"/>
                  <a:gd name="connsiteX85" fmla="*/ 945621 w 1379961"/>
                  <a:gd name="connsiteY85" fmla="*/ 731995 h 1066981"/>
                  <a:gd name="connsiteX86" fmla="*/ 968481 w 1379961"/>
                  <a:gd name="connsiteY86" fmla="*/ 747235 h 1066981"/>
                  <a:gd name="connsiteX87" fmla="*/ 972291 w 1379961"/>
                  <a:gd name="connsiteY87" fmla="*/ 758665 h 1066981"/>
                  <a:gd name="connsiteX88" fmla="*/ 1021821 w 1379961"/>
                  <a:gd name="connsiteY88" fmla="*/ 773905 h 1066981"/>
                  <a:gd name="connsiteX89" fmla="*/ 1037061 w 1379961"/>
                  <a:gd name="connsiteY89" fmla="*/ 789145 h 1066981"/>
                  <a:gd name="connsiteX90" fmla="*/ 1048491 w 1379961"/>
                  <a:gd name="connsiteY90" fmla="*/ 796765 h 1066981"/>
                  <a:gd name="connsiteX91" fmla="*/ 1052301 w 1379961"/>
                  <a:gd name="connsiteY91" fmla="*/ 812005 h 1066981"/>
                  <a:gd name="connsiteX92" fmla="*/ 1059921 w 1379961"/>
                  <a:gd name="connsiteY92" fmla="*/ 823435 h 1066981"/>
                  <a:gd name="connsiteX93" fmla="*/ 1063731 w 1379961"/>
                  <a:gd name="connsiteY93" fmla="*/ 888205 h 1066981"/>
                  <a:gd name="connsiteX94" fmla="*/ 1071351 w 1379961"/>
                  <a:gd name="connsiteY94" fmla="*/ 911065 h 1066981"/>
                  <a:gd name="connsiteX95" fmla="*/ 1105641 w 1379961"/>
                  <a:gd name="connsiteY95" fmla="*/ 888205 h 1066981"/>
                  <a:gd name="connsiteX96" fmla="*/ 1117071 w 1379961"/>
                  <a:gd name="connsiteY96" fmla="*/ 880585 h 1066981"/>
                  <a:gd name="connsiteX97" fmla="*/ 1128501 w 1379961"/>
                  <a:gd name="connsiteY97" fmla="*/ 872965 h 1066981"/>
                  <a:gd name="connsiteX98" fmla="*/ 1136121 w 1379961"/>
                  <a:gd name="connsiteY98" fmla="*/ 861535 h 1066981"/>
                  <a:gd name="connsiteX99" fmla="*/ 1158981 w 1379961"/>
                  <a:gd name="connsiteY99" fmla="*/ 853915 h 1066981"/>
                  <a:gd name="connsiteX100" fmla="*/ 1170411 w 1379961"/>
                  <a:gd name="connsiteY100" fmla="*/ 850105 h 1066981"/>
                  <a:gd name="connsiteX101" fmla="*/ 1223751 w 1379961"/>
                  <a:gd name="connsiteY101" fmla="*/ 842485 h 1066981"/>
                  <a:gd name="connsiteX102" fmla="*/ 1242801 w 1379961"/>
                  <a:gd name="connsiteY102" fmla="*/ 819625 h 1066981"/>
                  <a:gd name="connsiteX103" fmla="*/ 1261851 w 1379961"/>
                  <a:gd name="connsiteY103" fmla="*/ 796765 h 1066981"/>
                  <a:gd name="connsiteX104" fmla="*/ 1269471 w 1379961"/>
                  <a:gd name="connsiteY104" fmla="*/ 773905 h 1066981"/>
                  <a:gd name="connsiteX105" fmla="*/ 1273281 w 1379961"/>
                  <a:gd name="connsiteY105" fmla="*/ 754855 h 1066981"/>
                  <a:gd name="connsiteX106" fmla="*/ 1284711 w 1379961"/>
                  <a:gd name="connsiteY106" fmla="*/ 751045 h 1066981"/>
                  <a:gd name="connsiteX107" fmla="*/ 1319001 w 1379961"/>
                  <a:gd name="connsiteY107" fmla="*/ 747235 h 1066981"/>
                  <a:gd name="connsiteX108" fmla="*/ 1322811 w 1379961"/>
                  <a:gd name="connsiteY108" fmla="*/ 731995 h 1066981"/>
                  <a:gd name="connsiteX109" fmla="*/ 1315191 w 1379961"/>
                  <a:gd name="connsiteY109" fmla="*/ 674845 h 1066981"/>
                  <a:gd name="connsiteX110" fmla="*/ 1311381 w 1379961"/>
                  <a:gd name="connsiteY110" fmla="*/ 663415 h 1066981"/>
                  <a:gd name="connsiteX111" fmla="*/ 1368531 w 1379961"/>
                  <a:gd name="connsiteY111" fmla="*/ 651985 h 1066981"/>
                  <a:gd name="connsiteX112" fmla="*/ 1379961 w 1379961"/>
                  <a:gd name="connsiteY112" fmla="*/ 629125 h 1066981"/>
                  <a:gd name="connsiteX113" fmla="*/ 1368531 w 1379961"/>
                  <a:gd name="connsiteY113" fmla="*/ 594835 h 1066981"/>
                  <a:gd name="connsiteX114" fmla="*/ 1364721 w 1379961"/>
                  <a:gd name="connsiteY114" fmla="*/ 583405 h 1066981"/>
                  <a:gd name="connsiteX115" fmla="*/ 1334241 w 1379961"/>
                  <a:gd name="connsiteY115" fmla="*/ 537685 h 1066981"/>
                  <a:gd name="connsiteX116" fmla="*/ 1330431 w 1379961"/>
                  <a:gd name="connsiteY116" fmla="*/ 526255 h 1066981"/>
                  <a:gd name="connsiteX117" fmla="*/ 1322811 w 1379961"/>
                  <a:gd name="connsiteY117" fmla="*/ 514825 h 1066981"/>
                  <a:gd name="connsiteX118" fmla="*/ 1319001 w 1379961"/>
                  <a:gd name="connsiteY118" fmla="*/ 499585 h 1066981"/>
                  <a:gd name="connsiteX119" fmla="*/ 1315191 w 1379961"/>
                  <a:gd name="connsiteY119" fmla="*/ 488155 h 1066981"/>
                  <a:gd name="connsiteX120" fmla="*/ 1319001 w 1379961"/>
                  <a:gd name="connsiteY120" fmla="*/ 392905 h 1066981"/>
                  <a:gd name="connsiteX121" fmla="*/ 1326621 w 1379961"/>
                  <a:gd name="connsiteY121" fmla="*/ 370045 h 1066981"/>
                  <a:gd name="connsiteX122" fmla="*/ 1338051 w 1379961"/>
                  <a:gd name="connsiteY122" fmla="*/ 335755 h 1066981"/>
                  <a:gd name="connsiteX123" fmla="*/ 1341861 w 1379961"/>
                  <a:gd name="connsiteY123" fmla="*/ 316705 h 1066981"/>
                  <a:gd name="connsiteX124" fmla="*/ 1345671 w 1379961"/>
                  <a:gd name="connsiteY124" fmla="*/ 305275 h 1066981"/>
                  <a:gd name="connsiteX125" fmla="*/ 1349481 w 1379961"/>
                  <a:gd name="connsiteY125" fmla="*/ 290035 h 1066981"/>
                  <a:gd name="connsiteX126" fmla="*/ 1357101 w 1379961"/>
                  <a:gd name="connsiteY126" fmla="*/ 259555 h 1066981"/>
                  <a:gd name="connsiteX127" fmla="*/ 1353291 w 1379961"/>
                  <a:gd name="connsiteY127" fmla="*/ 217645 h 1066981"/>
                  <a:gd name="connsiteX128" fmla="*/ 1349481 w 1379961"/>
                  <a:gd name="connsiteY128" fmla="*/ 206215 h 1066981"/>
                  <a:gd name="connsiteX129" fmla="*/ 1338051 w 1379961"/>
                  <a:gd name="connsiteY129" fmla="*/ 202405 h 1066981"/>
                  <a:gd name="connsiteX130" fmla="*/ 1326621 w 1379961"/>
                  <a:gd name="connsiteY130" fmla="*/ 179545 h 1066981"/>
                  <a:gd name="connsiteX131" fmla="*/ 1338051 w 1379961"/>
                  <a:gd name="connsiteY131" fmla="*/ 133825 h 1066981"/>
                  <a:gd name="connsiteX132" fmla="*/ 1345671 w 1379961"/>
                  <a:gd name="connsiteY132" fmla="*/ 122395 h 1066981"/>
                  <a:gd name="connsiteX133" fmla="*/ 1353291 w 1379961"/>
                  <a:gd name="connsiteY133" fmla="*/ 95725 h 1066981"/>
                  <a:gd name="connsiteX134" fmla="*/ 1360911 w 1379961"/>
                  <a:gd name="connsiteY134" fmla="*/ 84295 h 1066981"/>
                  <a:gd name="connsiteX135" fmla="*/ 1368531 w 1379961"/>
                  <a:gd name="connsiteY135" fmla="*/ 61435 h 1066981"/>
                  <a:gd name="connsiteX136" fmla="*/ 1353291 w 1379961"/>
                  <a:gd name="connsiteY136" fmla="*/ 46195 h 1066981"/>
                  <a:gd name="connsiteX137" fmla="*/ 1341861 w 1379961"/>
                  <a:gd name="connsiteY137" fmla="*/ 38575 h 1066981"/>
                  <a:gd name="connsiteX138" fmla="*/ 1162791 w 1379961"/>
                  <a:gd name="connsiteY138" fmla="*/ 34765 h 1066981"/>
                  <a:gd name="connsiteX139" fmla="*/ 1109451 w 1379961"/>
                  <a:gd name="connsiteY139" fmla="*/ 34765 h 1066981"/>
                  <a:gd name="connsiteX140" fmla="*/ 1098021 w 1379961"/>
                  <a:gd name="connsiteY140" fmla="*/ 42385 h 1066981"/>
                  <a:gd name="connsiteX141" fmla="*/ 1086591 w 1379961"/>
                  <a:gd name="connsiteY141" fmla="*/ 46195 h 1066981"/>
                  <a:gd name="connsiteX142" fmla="*/ 972291 w 1379961"/>
                  <a:gd name="connsiteY142" fmla="*/ 38575 h 1066981"/>
                  <a:gd name="connsiteX143" fmla="*/ 960861 w 1379961"/>
                  <a:gd name="connsiteY143" fmla="*/ 30955 h 1066981"/>
                  <a:gd name="connsiteX144" fmla="*/ 930381 w 1379961"/>
                  <a:gd name="connsiteY144" fmla="*/ 19525 h 1066981"/>
                  <a:gd name="connsiteX145" fmla="*/ 884661 w 1379961"/>
                  <a:gd name="connsiteY145" fmla="*/ 8095 h 1066981"/>
                  <a:gd name="connsiteX146" fmla="*/ 884661 w 1379961"/>
                  <a:gd name="connsiteY146" fmla="*/ 46195 h 1066981"/>
                  <a:gd name="connsiteX147" fmla="*/ 888471 w 1379961"/>
                  <a:gd name="connsiteY147" fmla="*/ 57625 h 1066981"/>
                  <a:gd name="connsiteX148" fmla="*/ 899901 w 1379961"/>
                  <a:gd name="connsiteY148" fmla="*/ 69055 h 1066981"/>
                  <a:gd name="connsiteX149" fmla="*/ 911331 w 1379961"/>
                  <a:gd name="connsiteY149" fmla="*/ 91915 h 1066981"/>
                  <a:gd name="connsiteX150" fmla="*/ 899901 w 1379961"/>
                  <a:gd name="connsiteY150" fmla="*/ 95725 h 1066981"/>
                  <a:gd name="connsiteX151" fmla="*/ 888471 w 1379961"/>
                  <a:gd name="connsiteY151" fmla="*/ 103345 h 1066981"/>
                  <a:gd name="connsiteX152" fmla="*/ 838941 w 1379961"/>
                  <a:gd name="connsiteY152" fmla="*/ 107155 h 1066981"/>
                  <a:gd name="connsiteX153" fmla="*/ 823701 w 1379961"/>
                  <a:gd name="connsiteY153" fmla="*/ 110965 h 1066981"/>
                  <a:gd name="connsiteX154" fmla="*/ 785601 w 1379961"/>
                  <a:gd name="connsiteY154" fmla="*/ 114775 h 1066981"/>
                  <a:gd name="connsiteX155" fmla="*/ 777981 w 1379961"/>
                  <a:gd name="connsiteY155" fmla="*/ 126205 h 1066981"/>
                  <a:gd name="connsiteX156" fmla="*/ 789411 w 1379961"/>
                  <a:gd name="connsiteY156" fmla="*/ 175735 h 1066981"/>
                  <a:gd name="connsiteX157" fmla="*/ 793221 w 1379961"/>
                  <a:gd name="connsiteY157" fmla="*/ 187165 h 1066981"/>
                  <a:gd name="connsiteX158" fmla="*/ 808461 w 1379961"/>
                  <a:gd name="connsiteY158" fmla="*/ 183355 h 1066981"/>
                  <a:gd name="connsiteX159" fmla="*/ 819891 w 1379961"/>
                  <a:gd name="connsiteY159" fmla="*/ 175735 h 1066981"/>
                  <a:gd name="connsiteX160" fmla="*/ 846561 w 1379961"/>
                  <a:gd name="connsiteY160" fmla="*/ 171925 h 1066981"/>
                  <a:gd name="connsiteX161" fmla="*/ 884661 w 1379961"/>
                  <a:gd name="connsiteY161" fmla="*/ 175735 h 1066981"/>
                  <a:gd name="connsiteX162" fmla="*/ 880851 w 1379961"/>
                  <a:gd name="connsiteY162" fmla="*/ 198595 h 1066981"/>
                  <a:gd name="connsiteX163" fmla="*/ 850371 w 1379961"/>
                  <a:gd name="connsiteY163" fmla="*/ 210025 h 1066981"/>
                  <a:gd name="connsiteX164" fmla="*/ 854181 w 1379961"/>
                  <a:gd name="connsiteY164" fmla="*/ 240505 h 1066981"/>
                  <a:gd name="connsiteX165" fmla="*/ 861801 w 1379961"/>
                  <a:gd name="connsiteY165" fmla="*/ 255745 h 1066981"/>
                  <a:gd name="connsiteX166" fmla="*/ 880851 w 1379961"/>
                  <a:gd name="connsiteY166" fmla="*/ 293845 h 1066981"/>
                  <a:gd name="connsiteX167" fmla="*/ 888471 w 1379961"/>
                  <a:gd name="connsiteY167" fmla="*/ 305275 h 1066981"/>
                  <a:gd name="connsiteX168" fmla="*/ 892281 w 1379961"/>
                  <a:gd name="connsiteY168" fmla="*/ 316705 h 1066981"/>
                  <a:gd name="connsiteX169" fmla="*/ 903711 w 1379961"/>
                  <a:gd name="connsiteY169" fmla="*/ 320515 h 1066981"/>
                  <a:gd name="connsiteX170" fmla="*/ 945621 w 1379961"/>
                  <a:gd name="connsiteY170" fmla="*/ 324325 h 1066981"/>
                  <a:gd name="connsiteX171" fmla="*/ 949431 w 1379961"/>
                  <a:gd name="connsiteY171" fmla="*/ 335755 h 1066981"/>
                  <a:gd name="connsiteX172" fmla="*/ 945621 w 1379961"/>
                  <a:gd name="connsiteY172" fmla="*/ 366235 h 1066981"/>
                  <a:gd name="connsiteX173" fmla="*/ 915141 w 1379961"/>
                  <a:gd name="connsiteY173" fmla="*/ 358615 h 1066981"/>
                  <a:gd name="connsiteX174" fmla="*/ 899901 w 1379961"/>
                  <a:gd name="connsiteY174" fmla="*/ 347185 h 1066981"/>
                  <a:gd name="connsiteX175" fmla="*/ 888471 w 1379961"/>
                  <a:gd name="connsiteY175" fmla="*/ 339565 h 1066981"/>
                  <a:gd name="connsiteX176" fmla="*/ 880851 w 1379961"/>
                  <a:gd name="connsiteY176" fmla="*/ 328135 h 1066981"/>
                  <a:gd name="connsiteX177" fmla="*/ 869421 w 1379961"/>
                  <a:gd name="connsiteY177" fmla="*/ 316705 h 1066981"/>
                  <a:gd name="connsiteX178" fmla="*/ 846561 w 1379961"/>
                  <a:gd name="connsiteY178" fmla="*/ 282415 h 1066981"/>
                  <a:gd name="connsiteX179" fmla="*/ 835131 w 1379961"/>
                  <a:gd name="connsiteY179" fmla="*/ 274795 h 1066981"/>
                  <a:gd name="connsiteX180" fmla="*/ 823701 w 1379961"/>
                  <a:gd name="connsiteY180" fmla="*/ 270985 h 1066981"/>
                  <a:gd name="connsiteX181" fmla="*/ 808461 w 1379961"/>
                  <a:gd name="connsiteY181" fmla="*/ 274795 h 1066981"/>
                  <a:gd name="connsiteX182" fmla="*/ 797031 w 1379961"/>
                  <a:gd name="connsiteY182" fmla="*/ 328135 h 1066981"/>
                  <a:gd name="connsiteX183" fmla="*/ 785601 w 1379961"/>
                  <a:gd name="connsiteY183" fmla="*/ 331945 h 1066981"/>
                  <a:gd name="connsiteX184" fmla="*/ 755121 w 1379961"/>
                  <a:gd name="connsiteY184" fmla="*/ 335755 h 1066981"/>
                  <a:gd name="connsiteX185" fmla="*/ 751311 w 1379961"/>
                  <a:gd name="connsiteY185" fmla="*/ 347185 h 1066981"/>
                  <a:gd name="connsiteX186" fmla="*/ 747501 w 1379961"/>
                  <a:gd name="connsiteY186" fmla="*/ 465295 h 1066981"/>
                  <a:gd name="connsiteX187" fmla="*/ 724641 w 1379961"/>
                  <a:gd name="connsiteY187" fmla="*/ 472915 h 1066981"/>
                  <a:gd name="connsiteX188" fmla="*/ 682731 w 1379961"/>
                  <a:gd name="connsiteY188" fmla="*/ 484345 h 1066981"/>
                  <a:gd name="connsiteX189" fmla="*/ 667491 w 1379961"/>
                  <a:gd name="connsiteY189" fmla="*/ 491965 h 1066981"/>
                  <a:gd name="connsiteX190" fmla="*/ 625581 w 1379961"/>
                  <a:gd name="connsiteY190" fmla="*/ 503395 h 1066981"/>
                  <a:gd name="connsiteX191" fmla="*/ 579861 w 1379961"/>
                  <a:gd name="connsiteY191" fmla="*/ 499585 h 1066981"/>
                  <a:gd name="connsiteX192" fmla="*/ 564621 w 1379961"/>
                  <a:gd name="connsiteY192" fmla="*/ 495775 h 1066981"/>
                  <a:gd name="connsiteX193" fmla="*/ 530331 w 1379961"/>
                  <a:gd name="connsiteY193" fmla="*/ 472915 h 1066981"/>
                  <a:gd name="connsiteX194" fmla="*/ 518901 w 1379961"/>
                  <a:gd name="connsiteY194" fmla="*/ 469105 h 1066981"/>
                  <a:gd name="connsiteX195" fmla="*/ 507471 w 1379961"/>
                  <a:gd name="connsiteY195" fmla="*/ 457675 h 1066981"/>
                  <a:gd name="connsiteX196" fmla="*/ 496041 w 1379961"/>
                  <a:gd name="connsiteY196" fmla="*/ 450055 h 1066981"/>
                  <a:gd name="connsiteX197" fmla="*/ 488421 w 1379961"/>
                  <a:gd name="connsiteY197" fmla="*/ 434815 h 1066981"/>
                  <a:gd name="connsiteX198" fmla="*/ 465561 w 1379961"/>
                  <a:gd name="connsiteY198" fmla="*/ 423385 h 1066981"/>
                  <a:gd name="connsiteX199" fmla="*/ 454131 w 1379961"/>
                  <a:gd name="connsiteY199" fmla="*/ 415765 h 1066981"/>
                  <a:gd name="connsiteX200" fmla="*/ 442701 w 1379961"/>
                  <a:gd name="connsiteY200" fmla="*/ 411955 h 1066981"/>
                  <a:gd name="connsiteX201" fmla="*/ 435081 w 1379961"/>
                  <a:gd name="connsiteY201" fmla="*/ 400525 h 1066981"/>
                  <a:gd name="connsiteX202" fmla="*/ 423651 w 1379961"/>
                  <a:gd name="connsiteY202" fmla="*/ 392905 h 1066981"/>
                  <a:gd name="connsiteX203" fmla="*/ 412221 w 1379961"/>
                  <a:gd name="connsiteY203" fmla="*/ 381475 h 1066981"/>
                  <a:gd name="connsiteX204" fmla="*/ 400791 w 1379961"/>
                  <a:gd name="connsiteY204" fmla="*/ 366235 h 1066981"/>
                  <a:gd name="connsiteX205" fmla="*/ 389361 w 1379961"/>
                  <a:gd name="connsiteY205" fmla="*/ 362425 h 1066981"/>
                  <a:gd name="connsiteX206" fmla="*/ 370311 w 1379961"/>
                  <a:gd name="connsiteY206" fmla="*/ 347185 h 1066981"/>
                  <a:gd name="connsiteX207" fmla="*/ 336021 w 1379961"/>
                  <a:gd name="connsiteY207" fmla="*/ 320515 h 1066981"/>
                  <a:gd name="connsiteX208" fmla="*/ 305541 w 1379961"/>
                  <a:gd name="connsiteY208" fmla="*/ 312895 h 1066981"/>
                  <a:gd name="connsiteX209" fmla="*/ 294111 w 1379961"/>
                  <a:gd name="connsiteY209" fmla="*/ 309085 h 1066981"/>
                  <a:gd name="connsiteX210" fmla="*/ 275061 w 1379961"/>
                  <a:gd name="connsiteY210" fmla="*/ 305275 h 1066981"/>
                  <a:gd name="connsiteX211" fmla="*/ 229341 w 1379961"/>
                  <a:gd name="connsiteY211" fmla="*/ 309085 h 1066981"/>
                  <a:gd name="connsiteX212" fmla="*/ 202671 w 1379961"/>
                  <a:gd name="connsiteY212" fmla="*/ 320515 h 1066981"/>
                  <a:gd name="connsiteX213" fmla="*/ 145521 w 1379961"/>
                  <a:gd name="connsiteY213" fmla="*/ 324325 h 1066981"/>
                  <a:gd name="connsiteX214" fmla="*/ 137901 w 1379961"/>
                  <a:gd name="connsiteY214" fmla="*/ 335755 h 1066981"/>
                  <a:gd name="connsiteX215" fmla="*/ 134091 w 1379961"/>
                  <a:gd name="connsiteY215" fmla="*/ 377665 h 1066981"/>
                  <a:gd name="connsiteX216" fmla="*/ 130281 w 1379961"/>
                  <a:gd name="connsiteY216" fmla="*/ 389095 h 1066981"/>
                  <a:gd name="connsiteX217" fmla="*/ 95991 w 1379961"/>
                  <a:gd name="connsiteY217" fmla="*/ 408145 h 1066981"/>
                  <a:gd name="connsiteX218" fmla="*/ 76941 w 1379961"/>
                  <a:gd name="connsiteY218" fmla="*/ 411955 h 1066981"/>
                  <a:gd name="connsiteX219" fmla="*/ 88371 w 1379961"/>
                  <a:gd name="connsiteY219" fmla="*/ 438625 h 1066981"/>
                  <a:gd name="connsiteX220" fmla="*/ 84561 w 1379961"/>
                  <a:gd name="connsiteY220" fmla="*/ 431005 h 1066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1379961" h="1066981">
                    <a:moveTo>
                      <a:pt x="84561" y="431005"/>
                    </a:moveTo>
                    <a:cubicBezTo>
                      <a:pt x="84561" y="433545"/>
                      <a:pt x="84916" y="446955"/>
                      <a:pt x="88371" y="453865"/>
                    </a:cubicBezTo>
                    <a:cubicBezTo>
                      <a:pt x="91325" y="459774"/>
                      <a:pt x="105821" y="463492"/>
                      <a:pt x="111231" y="465295"/>
                    </a:cubicBezTo>
                    <a:cubicBezTo>
                      <a:pt x="113771" y="472915"/>
                      <a:pt x="115259" y="480971"/>
                      <a:pt x="118851" y="488155"/>
                    </a:cubicBezTo>
                    <a:cubicBezTo>
                      <a:pt x="121391" y="493235"/>
                      <a:pt x="124477" y="498077"/>
                      <a:pt x="126471" y="503395"/>
                    </a:cubicBezTo>
                    <a:cubicBezTo>
                      <a:pt x="128310" y="508298"/>
                      <a:pt x="128842" y="513600"/>
                      <a:pt x="130281" y="518635"/>
                    </a:cubicBezTo>
                    <a:cubicBezTo>
                      <a:pt x="131384" y="522497"/>
                      <a:pt x="132821" y="526255"/>
                      <a:pt x="134091" y="530065"/>
                    </a:cubicBezTo>
                    <a:cubicBezTo>
                      <a:pt x="140593" y="575580"/>
                      <a:pt x="134111" y="541566"/>
                      <a:pt x="141711" y="568165"/>
                    </a:cubicBezTo>
                    <a:cubicBezTo>
                      <a:pt x="143150" y="573200"/>
                      <a:pt x="143458" y="578592"/>
                      <a:pt x="145521" y="583405"/>
                    </a:cubicBezTo>
                    <a:cubicBezTo>
                      <a:pt x="147325" y="587614"/>
                      <a:pt x="151093" y="590739"/>
                      <a:pt x="153141" y="594835"/>
                    </a:cubicBezTo>
                    <a:cubicBezTo>
                      <a:pt x="154937" y="598427"/>
                      <a:pt x="155369" y="602574"/>
                      <a:pt x="156951" y="606265"/>
                    </a:cubicBezTo>
                    <a:cubicBezTo>
                      <a:pt x="176990" y="653022"/>
                      <a:pt x="153059" y="594671"/>
                      <a:pt x="172191" y="632935"/>
                    </a:cubicBezTo>
                    <a:cubicBezTo>
                      <a:pt x="175392" y="639337"/>
                      <a:pt x="177980" y="653501"/>
                      <a:pt x="179811" y="659605"/>
                    </a:cubicBezTo>
                    <a:cubicBezTo>
                      <a:pt x="182119" y="667298"/>
                      <a:pt x="184891" y="674845"/>
                      <a:pt x="187431" y="682465"/>
                    </a:cubicBezTo>
                    <a:lnTo>
                      <a:pt x="191241" y="693895"/>
                    </a:lnTo>
                    <a:cubicBezTo>
                      <a:pt x="192511" y="697705"/>
                      <a:pt x="191241" y="704055"/>
                      <a:pt x="195051" y="705325"/>
                    </a:cubicBezTo>
                    <a:cubicBezTo>
                      <a:pt x="211449" y="710791"/>
                      <a:pt x="202585" y="708161"/>
                      <a:pt x="221721" y="712945"/>
                    </a:cubicBezTo>
                    <a:cubicBezTo>
                      <a:pt x="236013" y="709372"/>
                      <a:pt x="244252" y="705160"/>
                      <a:pt x="259821" y="712945"/>
                    </a:cubicBezTo>
                    <a:cubicBezTo>
                      <a:pt x="263917" y="714993"/>
                      <a:pt x="264901" y="720565"/>
                      <a:pt x="267441" y="724375"/>
                    </a:cubicBezTo>
                    <a:cubicBezTo>
                      <a:pt x="268711" y="729455"/>
                      <a:pt x="269812" y="734580"/>
                      <a:pt x="271251" y="739615"/>
                    </a:cubicBezTo>
                    <a:cubicBezTo>
                      <a:pt x="272354" y="743477"/>
                      <a:pt x="275061" y="747029"/>
                      <a:pt x="275061" y="751045"/>
                    </a:cubicBezTo>
                    <a:cubicBezTo>
                      <a:pt x="275061" y="755061"/>
                      <a:pt x="272354" y="758613"/>
                      <a:pt x="271251" y="762475"/>
                    </a:cubicBezTo>
                    <a:cubicBezTo>
                      <a:pt x="269812" y="767510"/>
                      <a:pt x="268880" y="772680"/>
                      <a:pt x="267441" y="777715"/>
                    </a:cubicBezTo>
                    <a:cubicBezTo>
                      <a:pt x="266338" y="781577"/>
                      <a:pt x="266471" y="786305"/>
                      <a:pt x="263631" y="789145"/>
                    </a:cubicBezTo>
                    <a:cubicBezTo>
                      <a:pt x="259615" y="793161"/>
                      <a:pt x="253471" y="794225"/>
                      <a:pt x="248391" y="796765"/>
                    </a:cubicBezTo>
                    <a:cubicBezTo>
                      <a:pt x="245851" y="791685"/>
                      <a:pt x="245315" y="784933"/>
                      <a:pt x="240771" y="781525"/>
                    </a:cubicBezTo>
                    <a:cubicBezTo>
                      <a:pt x="234345" y="776706"/>
                      <a:pt x="217911" y="773905"/>
                      <a:pt x="217911" y="773905"/>
                    </a:cubicBezTo>
                    <a:cubicBezTo>
                      <a:pt x="207751" y="775175"/>
                      <a:pt x="197505" y="775883"/>
                      <a:pt x="187431" y="777715"/>
                    </a:cubicBezTo>
                    <a:cubicBezTo>
                      <a:pt x="183480" y="778433"/>
                      <a:pt x="178335" y="778257"/>
                      <a:pt x="176001" y="781525"/>
                    </a:cubicBezTo>
                    <a:cubicBezTo>
                      <a:pt x="171332" y="788061"/>
                      <a:pt x="172836" y="797702"/>
                      <a:pt x="168381" y="804385"/>
                    </a:cubicBezTo>
                    <a:cubicBezTo>
                      <a:pt x="149462" y="832764"/>
                      <a:pt x="173777" y="797909"/>
                      <a:pt x="149331" y="827245"/>
                    </a:cubicBezTo>
                    <a:cubicBezTo>
                      <a:pt x="146400" y="830763"/>
                      <a:pt x="145594" y="836248"/>
                      <a:pt x="141711" y="838675"/>
                    </a:cubicBezTo>
                    <a:cubicBezTo>
                      <a:pt x="122142" y="850906"/>
                      <a:pt x="75990" y="849152"/>
                      <a:pt x="61701" y="850105"/>
                    </a:cubicBezTo>
                    <a:cubicBezTo>
                      <a:pt x="57891" y="851375"/>
                      <a:pt x="54146" y="852858"/>
                      <a:pt x="50271" y="853915"/>
                    </a:cubicBezTo>
                    <a:cubicBezTo>
                      <a:pt x="3004" y="866806"/>
                      <a:pt x="34670" y="856575"/>
                      <a:pt x="8361" y="865345"/>
                    </a:cubicBezTo>
                    <a:cubicBezTo>
                      <a:pt x="5821" y="869155"/>
                      <a:pt x="1389" y="872242"/>
                      <a:pt x="741" y="876775"/>
                    </a:cubicBezTo>
                    <a:cubicBezTo>
                      <a:pt x="0" y="881959"/>
                      <a:pt x="3415" y="886903"/>
                      <a:pt x="4551" y="892015"/>
                    </a:cubicBezTo>
                    <a:cubicBezTo>
                      <a:pt x="5956" y="898337"/>
                      <a:pt x="3782" y="906486"/>
                      <a:pt x="8361" y="911065"/>
                    </a:cubicBezTo>
                    <a:cubicBezTo>
                      <a:pt x="14041" y="916745"/>
                      <a:pt x="31221" y="918685"/>
                      <a:pt x="31221" y="918685"/>
                    </a:cubicBezTo>
                    <a:cubicBezTo>
                      <a:pt x="35031" y="921225"/>
                      <a:pt x="38467" y="924445"/>
                      <a:pt x="42651" y="926305"/>
                    </a:cubicBezTo>
                    <a:cubicBezTo>
                      <a:pt x="49991" y="929567"/>
                      <a:pt x="65511" y="933925"/>
                      <a:pt x="65511" y="933925"/>
                    </a:cubicBezTo>
                    <a:cubicBezTo>
                      <a:pt x="69321" y="936465"/>
                      <a:pt x="73423" y="938614"/>
                      <a:pt x="76941" y="941545"/>
                    </a:cubicBezTo>
                    <a:cubicBezTo>
                      <a:pt x="81080" y="944994"/>
                      <a:pt x="83888" y="949986"/>
                      <a:pt x="88371" y="952975"/>
                    </a:cubicBezTo>
                    <a:cubicBezTo>
                      <a:pt x="91713" y="955203"/>
                      <a:pt x="95991" y="955515"/>
                      <a:pt x="99801" y="956785"/>
                    </a:cubicBezTo>
                    <a:cubicBezTo>
                      <a:pt x="117914" y="968860"/>
                      <a:pt x="106887" y="962957"/>
                      <a:pt x="134091" y="972025"/>
                    </a:cubicBezTo>
                    <a:lnTo>
                      <a:pt x="145521" y="975835"/>
                    </a:lnTo>
                    <a:lnTo>
                      <a:pt x="156951" y="979645"/>
                    </a:lnTo>
                    <a:cubicBezTo>
                      <a:pt x="158221" y="983455"/>
                      <a:pt x="159658" y="987213"/>
                      <a:pt x="160761" y="991075"/>
                    </a:cubicBezTo>
                    <a:cubicBezTo>
                      <a:pt x="162200" y="996110"/>
                      <a:pt x="161973" y="1001769"/>
                      <a:pt x="164571" y="1006315"/>
                    </a:cubicBezTo>
                    <a:cubicBezTo>
                      <a:pt x="167244" y="1010993"/>
                      <a:pt x="171862" y="1014296"/>
                      <a:pt x="176001" y="1017745"/>
                    </a:cubicBezTo>
                    <a:cubicBezTo>
                      <a:pt x="185849" y="1025951"/>
                      <a:pt x="187405" y="1025356"/>
                      <a:pt x="198861" y="1029175"/>
                    </a:cubicBezTo>
                    <a:cubicBezTo>
                      <a:pt x="205211" y="1027905"/>
                      <a:pt x="211848" y="1027639"/>
                      <a:pt x="217911" y="1025365"/>
                    </a:cubicBezTo>
                    <a:cubicBezTo>
                      <a:pt x="222198" y="1023757"/>
                      <a:pt x="224772" y="1018050"/>
                      <a:pt x="229341" y="1017745"/>
                    </a:cubicBezTo>
                    <a:cubicBezTo>
                      <a:pt x="244600" y="1016728"/>
                      <a:pt x="259821" y="1020285"/>
                      <a:pt x="275061" y="1021555"/>
                    </a:cubicBezTo>
                    <a:lnTo>
                      <a:pt x="309351" y="1044415"/>
                    </a:lnTo>
                    <a:cubicBezTo>
                      <a:pt x="316034" y="1048870"/>
                      <a:pt x="332211" y="1052035"/>
                      <a:pt x="332211" y="1052035"/>
                    </a:cubicBezTo>
                    <a:cubicBezTo>
                      <a:pt x="369371" y="1027261"/>
                      <a:pt x="312539" y="1066981"/>
                      <a:pt x="355071" y="1029175"/>
                    </a:cubicBezTo>
                    <a:cubicBezTo>
                      <a:pt x="361916" y="1023091"/>
                      <a:pt x="377931" y="1013935"/>
                      <a:pt x="377931" y="1013935"/>
                    </a:cubicBezTo>
                    <a:cubicBezTo>
                      <a:pt x="390006" y="995822"/>
                      <a:pt x="384103" y="1006849"/>
                      <a:pt x="393171" y="979645"/>
                    </a:cubicBezTo>
                    <a:lnTo>
                      <a:pt x="396981" y="968215"/>
                    </a:lnTo>
                    <a:lnTo>
                      <a:pt x="400791" y="956785"/>
                    </a:lnTo>
                    <a:cubicBezTo>
                      <a:pt x="403114" y="940526"/>
                      <a:pt x="403240" y="920046"/>
                      <a:pt x="416031" y="907255"/>
                    </a:cubicBezTo>
                    <a:cubicBezTo>
                      <a:pt x="419269" y="904017"/>
                      <a:pt x="423651" y="902175"/>
                      <a:pt x="427461" y="899635"/>
                    </a:cubicBezTo>
                    <a:cubicBezTo>
                      <a:pt x="430001" y="895825"/>
                      <a:pt x="431635" y="891220"/>
                      <a:pt x="435081" y="888205"/>
                    </a:cubicBezTo>
                    <a:cubicBezTo>
                      <a:pt x="441973" y="882174"/>
                      <a:pt x="457941" y="872965"/>
                      <a:pt x="457941" y="872965"/>
                    </a:cubicBezTo>
                    <a:lnTo>
                      <a:pt x="473181" y="850105"/>
                    </a:lnTo>
                    <a:cubicBezTo>
                      <a:pt x="475409" y="846763"/>
                      <a:pt x="474763" y="842017"/>
                      <a:pt x="476991" y="838675"/>
                    </a:cubicBezTo>
                    <a:cubicBezTo>
                      <a:pt x="479980" y="834192"/>
                      <a:pt x="484611" y="831055"/>
                      <a:pt x="488421" y="827245"/>
                    </a:cubicBezTo>
                    <a:cubicBezTo>
                      <a:pt x="492415" y="815262"/>
                      <a:pt x="491430" y="812539"/>
                      <a:pt x="503661" y="804385"/>
                    </a:cubicBezTo>
                    <a:cubicBezTo>
                      <a:pt x="507003" y="802157"/>
                      <a:pt x="511281" y="801845"/>
                      <a:pt x="515091" y="800575"/>
                    </a:cubicBezTo>
                    <a:cubicBezTo>
                      <a:pt x="518901" y="798035"/>
                      <a:pt x="523660" y="796531"/>
                      <a:pt x="526521" y="792955"/>
                    </a:cubicBezTo>
                    <a:cubicBezTo>
                      <a:pt x="547553" y="766665"/>
                      <a:pt x="509004" y="795743"/>
                      <a:pt x="541761" y="773905"/>
                    </a:cubicBezTo>
                    <a:cubicBezTo>
                      <a:pt x="544301" y="770095"/>
                      <a:pt x="545805" y="765336"/>
                      <a:pt x="549381" y="762475"/>
                    </a:cubicBezTo>
                    <a:cubicBezTo>
                      <a:pt x="552517" y="759966"/>
                      <a:pt x="557120" y="760247"/>
                      <a:pt x="560811" y="758665"/>
                    </a:cubicBezTo>
                    <a:cubicBezTo>
                      <a:pt x="566031" y="756428"/>
                      <a:pt x="571120" y="753863"/>
                      <a:pt x="576051" y="751045"/>
                    </a:cubicBezTo>
                    <a:cubicBezTo>
                      <a:pt x="580027" y="748773"/>
                      <a:pt x="583385" y="745473"/>
                      <a:pt x="587481" y="743425"/>
                    </a:cubicBezTo>
                    <a:cubicBezTo>
                      <a:pt x="599227" y="737552"/>
                      <a:pt x="618884" y="737118"/>
                      <a:pt x="629391" y="735805"/>
                    </a:cubicBezTo>
                    <a:lnTo>
                      <a:pt x="652251" y="728185"/>
                    </a:lnTo>
                    <a:cubicBezTo>
                      <a:pt x="656595" y="726737"/>
                      <a:pt x="659585" y="722613"/>
                      <a:pt x="663681" y="720565"/>
                    </a:cubicBezTo>
                    <a:cubicBezTo>
                      <a:pt x="667508" y="718651"/>
                      <a:pt x="687604" y="713098"/>
                      <a:pt x="690351" y="712945"/>
                    </a:cubicBezTo>
                    <a:cubicBezTo>
                      <a:pt x="730948" y="710690"/>
                      <a:pt x="771631" y="710405"/>
                      <a:pt x="812271" y="709135"/>
                    </a:cubicBezTo>
                    <a:cubicBezTo>
                      <a:pt x="838941" y="710405"/>
                      <a:pt x="865673" y="710728"/>
                      <a:pt x="892281" y="712945"/>
                    </a:cubicBezTo>
                    <a:cubicBezTo>
                      <a:pt x="896283" y="713279"/>
                      <a:pt x="899815" y="715781"/>
                      <a:pt x="903711" y="716755"/>
                    </a:cubicBezTo>
                    <a:cubicBezTo>
                      <a:pt x="909993" y="718326"/>
                      <a:pt x="916411" y="719295"/>
                      <a:pt x="922761" y="720565"/>
                    </a:cubicBezTo>
                    <a:cubicBezTo>
                      <a:pt x="926571" y="723105"/>
                      <a:pt x="930095" y="726137"/>
                      <a:pt x="934191" y="728185"/>
                    </a:cubicBezTo>
                    <a:cubicBezTo>
                      <a:pt x="937783" y="729981"/>
                      <a:pt x="942110" y="730045"/>
                      <a:pt x="945621" y="731995"/>
                    </a:cubicBezTo>
                    <a:cubicBezTo>
                      <a:pt x="953627" y="736443"/>
                      <a:pt x="968481" y="747235"/>
                      <a:pt x="968481" y="747235"/>
                    </a:cubicBezTo>
                    <a:cubicBezTo>
                      <a:pt x="969751" y="751045"/>
                      <a:pt x="970495" y="755073"/>
                      <a:pt x="972291" y="758665"/>
                    </a:cubicBezTo>
                    <a:cubicBezTo>
                      <a:pt x="983658" y="781400"/>
                      <a:pt x="987707" y="770804"/>
                      <a:pt x="1021821" y="773905"/>
                    </a:cubicBezTo>
                    <a:cubicBezTo>
                      <a:pt x="1046759" y="782218"/>
                      <a:pt x="1022283" y="770672"/>
                      <a:pt x="1037061" y="789145"/>
                    </a:cubicBezTo>
                    <a:cubicBezTo>
                      <a:pt x="1039922" y="792721"/>
                      <a:pt x="1044681" y="794225"/>
                      <a:pt x="1048491" y="796765"/>
                    </a:cubicBezTo>
                    <a:cubicBezTo>
                      <a:pt x="1049761" y="801845"/>
                      <a:pt x="1050238" y="807192"/>
                      <a:pt x="1052301" y="812005"/>
                    </a:cubicBezTo>
                    <a:cubicBezTo>
                      <a:pt x="1054105" y="816214"/>
                      <a:pt x="1059242" y="818907"/>
                      <a:pt x="1059921" y="823435"/>
                    </a:cubicBezTo>
                    <a:cubicBezTo>
                      <a:pt x="1063129" y="844823"/>
                      <a:pt x="1060934" y="866759"/>
                      <a:pt x="1063731" y="888205"/>
                    </a:cubicBezTo>
                    <a:cubicBezTo>
                      <a:pt x="1064770" y="896170"/>
                      <a:pt x="1071351" y="911065"/>
                      <a:pt x="1071351" y="911065"/>
                    </a:cubicBezTo>
                    <a:lnTo>
                      <a:pt x="1105641" y="888205"/>
                    </a:lnTo>
                    <a:lnTo>
                      <a:pt x="1117071" y="880585"/>
                    </a:lnTo>
                    <a:lnTo>
                      <a:pt x="1128501" y="872965"/>
                    </a:lnTo>
                    <a:cubicBezTo>
                      <a:pt x="1131041" y="869155"/>
                      <a:pt x="1132238" y="863962"/>
                      <a:pt x="1136121" y="861535"/>
                    </a:cubicBezTo>
                    <a:cubicBezTo>
                      <a:pt x="1142932" y="857278"/>
                      <a:pt x="1151361" y="856455"/>
                      <a:pt x="1158981" y="853915"/>
                    </a:cubicBezTo>
                    <a:lnTo>
                      <a:pt x="1170411" y="850105"/>
                    </a:lnTo>
                    <a:cubicBezTo>
                      <a:pt x="1187450" y="844425"/>
                      <a:pt x="1223751" y="842485"/>
                      <a:pt x="1223751" y="842485"/>
                    </a:cubicBezTo>
                    <a:cubicBezTo>
                      <a:pt x="1257144" y="809092"/>
                      <a:pt x="1216279" y="851451"/>
                      <a:pt x="1242801" y="819625"/>
                    </a:cubicBezTo>
                    <a:cubicBezTo>
                      <a:pt x="1251346" y="809371"/>
                      <a:pt x="1256446" y="808927"/>
                      <a:pt x="1261851" y="796765"/>
                    </a:cubicBezTo>
                    <a:cubicBezTo>
                      <a:pt x="1265113" y="789425"/>
                      <a:pt x="1266931" y="781525"/>
                      <a:pt x="1269471" y="773905"/>
                    </a:cubicBezTo>
                    <a:cubicBezTo>
                      <a:pt x="1271519" y="767762"/>
                      <a:pt x="1269689" y="760243"/>
                      <a:pt x="1273281" y="754855"/>
                    </a:cubicBezTo>
                    <a:cubicBezTo>
                      <a:pt x="1275509" y="751513"/>
                      <a:pt x="1280750" y="751705"/>
                      <a:pt x="1284711" y="751045"/>
                    </a:cubicBezTo>
                    <a:cubicBezTo>
                      <a:pt x="1296055" y="749154"/>
                      <a:pt x="1307571" y="748505"/>
                      <a:pt x="1319001" y="747235"/>
                    </a:cubicBezTo>
                    <a:cubicBezTo>
                      <a:pt x="1320271" y="742155"/>
                      <a:pt x="1322811" y="737231"/>
                      <a:pt x="1322811" y="731995"/>
                    </a:cubicBezTo>
                    <a:cubicBezTo>
                      <a:pt x="1322811" y="709525"/>
                      <a:pt x="1320804" y="694490"/>
                      <a:pt x="1315191" y="674845"/>
                    </a:cubicBezTo>
                    <a:cubicBezTo>
                      <a:pt x="1314088" y="670983"/>
                      <a:pt x="1312651" y="667225"/>
                      <a:pt x="1311381" y="663415"/>
                    </a:cubicBezTo>
                    <a:cubicBezTo>
                      <a:pt x="1343534" y="641980"/>
                      <a:pt x="1291535" y="673984"/>
                      <a:pt x="1368531" y="651985"/>
                    </a:cubicBezTo>
                    <a:cubicBezTo>
                      <a:pt x="1373973" y="650430"/>
                      <a:pt x="1378567" y="633307"/>
                      <a:pt x="1379961" y="629125"/>
                    </a:cubicBezTo>
                    <a:lnTo>
                      <a:pt x="1368531" y="594835"/>
                    </a:lnTo>
                    <a:cubicBezTo>
                      <a:pt x="1367261" y="591025"/>
                      <a:pt x="1366949" y="586747"/>
                      <a:pt x="1364721" y="583405"/>
                    </a:cubicBezTo>
                    <a:lnTo>
                      <a:pt x="1334241" y="537685"/>
                    </a:lnTo>
                    <a:cubicBezTo>
                      <a:pt x="1332013" y="534343"/>
                      <a:pt x="1332227" y="529847"/>
                      <a:pt x="1330431" y="526255"/>
                    </a:cubicBezTo>
                    <a:cubicBezTo>
                      <a:pt x="1328383" y="522159"/>
                      <a:pt x="1325351" y="518635"/>
                      <a:pt x="1322811" y="514825"/>
                    </a:cubicBezTo>
                    <a:cubicBezTo>
                      <a:pt x="1321541" y="509745"/>
                      <a:pt x="1320440" y="504620"/>
                      <a:pt x="1319001" y="499585"/>
                    </a:cubicBezTo>
                    <a:cubicBezTo>
                      <a:pt x="1317898" y="495723"/>
                      <a:pt x="1315191" y="492171"/>
                      <a:pt x="1315191" y="488155"/>
                    </a:cubicBezTo>
                    <a:cubicBezTo>
                      <a:pt x="1315191" y="456380"/>
                      <a:pt x="1315940" y="424533"/>
                      <a:pt x="1319001" y="392905"/>
                    </a:cubicBezTo>
                    <a:cubicBezTo>
                      <a:pt x="1319775" y="384910"/>
                      <a:pt x="1324081" y="377665"/>
                      <a:pt x="1326621" y="370045"/>
                    </a:cubicBezTo>
                    <a:lnTo>
                      <a:pt x="1338051" y="335755"/>
                    </a:lnTo>
                    <a:cubicBezTo>
                      <a:pt x="1340099" y="329612"/>
                      <a:pt x="1340290" y="322987"/>
                      <a:pt x="1341861" y="316705"/>
                    </a:cubicBezTo>
                    <a:cubicBezTo>
                      <a:pt x="1342835" y="312809"/>
                      <a:pt x="1344568" y="309137"/>
                      <a:pt x="1345671" y="305275"/>
                    </a:cubicBezTo>
                    <a:cubicBezTo>
                      <a:pt x="1347110" y="300240"/>
                      <a:pt x="1348345" y="295147"/>
                      <a:pt x="1349481" y="290035"/>
                    </a:cubicBezTo>
                    <a:cubicBezTo>
                      <a:pt x="1355611" y="262449"/>
                      <a:pt x="1350293" y="279980"/>
                      <a:pt x="1357101" y="259555"/>
                    </a:cubicBezTo>
                    <a:cubicBezTo>
                      <a:pt x="1355831" y="245585"/>
                      <a:pt x="1355275" y="231532"/>
                      <a:pt x="1353291" y="217645"/>
                    </a:cubicBezTo>
                    <a:cubicBezTo>
                      <a:pt x="1352723" y="213669"/>
                      <a:pt x="1352321" y="209055"/>
                      <a:pt x="1349481" y="206215"/>
                    </a:cubicBezTo>
                    <a:cubicBezTo>
                      <a:pt x="1346641" y="203375"/>
                      <a:pt x="1341861" y="203675"/>
                      <a:pt x="1338051" y="202405"/>
                    </a:cubicBezTo>
                    <a:cubicBezTo>
                      <a:pt x="1334198" y="196626"/>
                      <a:pt x="1326621" y="187432"/>
                      <a:pt x="1326621" y="179545"/>
                    </a:cubicBezTo>
                    <a:cubicBezTo>
                      <a:pt x="1326621" y="164154"/>
                      <a:pt x="1333323" y="148010"/>
                      <a:pt x="1338051" y="133825"/>
                    </a:cubicBezTo>
                    <a:cubicBezTo>
                      <a:pt x="1339499" y="129481"/>
                      <a:pt x="1343131" y="126205"/>
                      <a:pt x="1345671" y="122395"/>
                    </a:cubicBezTo>
                    <a:cubicBezTo>
                      <a:pt x="1346892" y="117512"/>
                      <a:pt x="1350558" y="101191"/>
                      <a:pt x="1353291" y="95725"/>
                    </a:cubicBezTo>
                    <a:cubicBezTo>
                      <a:pt x="1355339" y="91629"/>
                      <a:pt x="1359051" y="88479"/>
                      <a:pt x="1360911" y="84295"/>
                    </a:cubicBezTo>
                    <a:cubicBezTo>
                      <a:pt x="1364173" y="76955"/>
                      <a:pt x="1368531" y="61435"/>
                      <a:pt x="1368531" y="61435"/>
                    </a:cubicBezTo>
                    <a:cubicBezTo>
                      <a:pt x="1362435" y="43147"/>
                      <a:pt x="1369547" y="54323"/>
                      <a:pt x="1353291" y="46195"/>
                    </a:cubicBezTo>
                    <a:cubicBezTo>
                      <a:pt x="1349195" y="44147"/>
                      <a:pt x="1346432" y="38849"/>
                      <a:pt x="1341861" y="38575"/>
                    </a:cubicBezTo>
                    <a:cubicBezTo>
                      <a:pt x="1282265" y="34999"/>
                      <a:pt x="1222481" y="36035"/>
                      <a:pt x="1162791" y="34765"/>
                    </a:cubicBezTo>
                    <a:cubicBezTo>
                      <a:pt x="1140002" y="29068"/>
                      <a:pt x="1140981" y="27489"/>
                      <a:pt x="1109451" y="34765"/>
                    </a:cubicBezTo>
                    <a:cubicBezTo>
                      <a:pt x="1104989" y="35795"/>
                      <a:pt x="1102117" y="40337"/>
                      <a:pt x="1098021" y="42385"/>
                    </a:cubicBezTo>
                    <a:cubicBezTo>
                      <a:pt x="1094429" y="44181"/>
                      <a:pt x="1090401" y="44925"/>
                      <a:pt x="1086591" y="46195"/>
                    </a:cubicBezTo>
                    <a:lnTo>
                      <a:pt x="972291" y="38575"/>
                    </a:lnTo>
                    <a:cubicBezTo>
                      <a:pt x="967722" y="38270"/>
                      <a:pt x="964837" y="33227"/>
                      <a:pt x="960861" y="30955"/>
                    </a:cubicBezTo>
                    <a:cubicBezTo>
                      <a:pt x="945365" y="22100"/>
                      <a:pt x="947049" y="23692"/>
                      <a:pt x="930381" y="19525"/>
                    </a:cubicBezTo>
                    <a:cubicBezTo>
                      <a:pt x="901093" y="0"/>
                      <a:pt x="916554" y="2779"/>
                      <a:pt x="884661" y="8095"/>
                    </a:cubicBezTo>
                    <a:cubicBezTo>
                      <a:pt x="878501" y="26576"/>
                      <a:pt x="879189" y="18833"/>
                      <a:pt x="884661" y="46195"/>
                    </a:cubicBezTo>
                    <a:cubicBezTo>
                      <a:pt x="885449" y="50133"/>
                      <a:pt x="886243" y="54283"/>
                      <a:pt x="888471" y="57625"/>
                    </a:cubicBezTo>
                    <a:cubicBezTo>
                      <a:pt x="891460" y="62108"/>
                      <a:pt x="896452" y="64916"/>
                      <a:pt x="899901" y="69055"/>
                    </a:cubicBezTo>
                    <a:cubicBezTo>
                      <a:pt x="908107" y="78903"/>
                      <a:pt x="907512" y="80459"/>
                      <a:pt x="911331" y="91915"/>
                    </a:cubicBezTo>
                    <a:cubicBezTo>
                      <a:pt x="907521" y="93185"/>
                      <a:pt x="903493" y="93929"/>
                      <a:pt x="899901" y="95725"/>
                    </a:cubicBezTo>
                    <a:cubicBezTo>
                      <a:pt x="895805" y="97773"/>
                      <a:pt x="892972" y="102501"/>
                      <a:pt x="888471" y="103345"/>
                    </a:cubicBezTo>
                    <a:cubicBezTo>
                      <a:pt x="872196" y="106397"/>
                      <a:pt x="855451" y="105885"/>
                      <a:pt x="838941" y="107155"/>
                    </a:cubicBezTo>
                    <a:cubicBezTo>
                      <a:pt x="833861" y="108425"/>
                      <a:pt x="828885" y="110224"/>
                      <a:pt x="823701" y="110965"/>
                    </a:cubicBezTo>
                    <a:cubicBezTo>
                      <a:pt x="811066" y="112770"/>
                      <a:pt x="797709" y="110739"/>
                      <a:pt x="785601" y="114775"/>
                    </a:cubicBezTo>
                    <a:cubicBezTo>
                      <a:pt x="781257" y="116223"/>
                      <a:pt x="780521" y="122395"/>
                      <a:pt x="777981" y="126205"/>
                    </a:cubicBezTo>
                    <a:cubicBezTo>
                      <a:pt x="782927" y="160826"/>
                      <a:pt x="778951" y="144356"/>
                      <a:pt x="789411" y="175735"/>
                    </a:cubicBezTo>
                    <a:lnTo>
                      <a:pt x="793221" y="187165"/>
                    </a:lnTo>
                    <a:cubicBezTo>
                      <a:pt x="798301" y="185895"/>
                      <a:pt x="803648" y="185418"/>
                      <a:pt x="808461" y="183355"/>
                    </a:cubicBezTo>
                    <a:cubicBezTo>
                      <a:pt x="812670" y="181551"/>
                      <a:pt x="815505" y="177051"/>
                      <a:pt x="819891" y="175735"/>
                    </a:cubicBezTo>
                    <a:cubicBezTo>
                      <a:pt x="828493" y="173155"/>
                      <a:pt x="837671" y="173195"/>
                      <a:pt x="846561" y="171925"/>
                    </a:cubicBezTo>
                    <a:cubicBezTo>
                      <a:pt x="859261" y="173195"/>
                      <a:pt x="874586" y="167899"/>
                      <a:pt x="884661" y="175735"/>
                    </a:cubicBezTo>
                    <a:cubicBezTo>
                      <a:pt x="890759" y="180478"/>
                      <a:pt x="884945" y="192044"/>
                      <a:pt x="880851" y="198595"/>
                    </a:cubicBezTo>
                    <a:cubicBezTo>
                      <a:pt x="877161" y="204498"/>
                      <a:pt x="856154" y="208579"/>
                      <a:pt x="850371" y="210025"/>
                    </a:cubicBezTo>
                    <a:cubicBezTo>
                      <a:pt x="851641" y="220185"/>
                      <a:pt x="851698" y="230572"/>
                      <a:pt x="854181" y="240505"/>
                    </a:cubicBezTo>
                    <a:cubicBezTo>
                      <a:pt x="855559" y="246015"/>
                      <a:pt x="859807" y="250427"/>
                      <a:pt x="861801" y="255745"/>
                    </a:cubicBezTo>
                    <a:cubicBezTo>
                      <a:pt x="874725" y="290209"/>
                      <a:pt x="850651" y="248545"/>
                      <a:pt x="880851" y="293845"/>
                    </a:cubicBezTo>
                    <a:lnTo>
                      <a:pt x="888471" y="305275"/>
                    </a:lnTo>
                    <a:cubicBezTo>
                      <a:pt x="890699" y="308617"/>
                      <a:pt x="889441" y="313865"/>
                      <a:pt x="892281" y="316705"/>
                    </a:cubicBezTo>
                    <a:cubicBezTo>
                      <a:pt x="895121" y="319545"/>
                      <a:pt x="899901" y="319245"/>
                      <a:pt x="903711" y="320515"/>
                    </a:cubicBezTo>
                    <a:cubicBezTo>
                      <a:pt x="919810" y="318503"/>
                      <a:pt x="934135" y="309967"/>
                      <a:pt x="945621" y="324325"/>
                    </a:cubicBezTo>
                    <a:cubicBezTo>
                      <a:pt x="948130" y="327461"/>
                      <a:pt x="948161" y="331945"/>
                      <a:pt x="949431" y="335755"/>
                    </a:cubicBezTo>
                    <a:cubicBezTo>
                      <a:pt x="948161" y="345915"/>
                      <a:pt x="952284" y="358461"/>
                      <a:pt x="945621" y="366235"/>
                    </a:cubicBezTo>
                    <a:cubicBezTo>
                      <a:pt x="943578" y="368619"/>
                      <a:pt x="919725" y="360143"/>
                      <a:pt x="915141" y="358615"/>
                    </a:cubicBezTo>
                    <a:cubicBezTo>
                      <a:pt x="910061" y="354805"/>
                      <a:pt x="905068" y="350876"/>
                      <a:pt x="899901" y="347185"/>
                    </a:cubicBezTo>
                    <a:cubicBezTo>
                      <a:pt x="896175" y="344523"/>
                      <a:pt x="891709" y="342803"/>
                      <a:pt x="888471" y="339565"/>
                    </a:cubicBezTo>
                    <a:cubicBezTo>
                      <a:pt x="885233" y="336327"/>
                      <a:pt x="883782" y="331653"/>
                      <a:pt x="880851" y="328135"/>
                    </a:cubicBezTo>
                    <a:cubicBezTo>
                      <a:pt x="877402" y="323996"/>
                      <a:pt x="872729" y="320958"/>
                      <a:pt x="869421" y="316705"/>
                    </a:cubicBezTo>
                    <a:lnTo>
                      <a:pt x="846561" y="282415"/>
                    </a:lnTo>
                    <a:cubicBezTo>
                      <a:pt x="844021" y="278605"/>
                      <a:pt x="839227" y="276843"/>
                      <a:pt x="835131" y="274795"/>
                    </a:cubicBezTo>
                    <a:cubicBezTo>
                      <a:pt x="831539" y="272999"/>
                      <a:pt x="827511" y="272255"/>
                      <a:pt x="823701" y="270985"/>
                    </a:cubicBezTo>
                    <a:cubicBezTo>
                      <a:pt x="818621" y="272255"/>
                      <a:pt x="812818" y="271890"/>
                      <a:pt x="808461" y="274795"/>
                    </a:cubicBezTo>
                    <a:cubicBezTo>
                      <a:pt x="793832" y="284548"/>
                      <a:pt x="798890" y="322559"/>
                      <a:pt x="797031" y="328135"/>
                    </a:cubicBezTo>
                    <a:cubicBezTo>
                      <a:pt x="795761" y="331945"/>
                      <a:pt x="789552" y="331227"/>
                      <a:pt x="785601" y="331945"/>
                    </a:cubicBezTo>
                    <a:cubicBezTo>
                      <a:pt x="775527" y="333777"/>
                      <a:pt x="765281" y="334485"/>
                      <a:pt x="755121" y="335755"/>
                    </a:cubicBezTo>
                    <a:cubicBezTo>
                      <a:pt x="753851" y="339565"/>
                      <a:pt x="751547" y="343176"/>
                      <a:pt x="751311" y="347185"/>
                    </a:cubicBezTo>
                    <a:cubicBezTo>
                      <a:pt x="748998" y="386508"/>
                      <a:pt x="755675" y="426762"/>
                      <a:pt x="747501" y="465295"/>
                    </a:cubicBezTo>
                    <a:cubicBezTo>
                      <a:pt x="745834" y="473152"/>
                      <a:pt x="732517" y="471340"/>
                      <a:pt x="724641" y="472915"/>
                    </a:cubicBezTo>
                    <a:cubicBezTo>
                      <a:pt x="710706" y="475702"/>
                      <a:pt x="695621" y="477900"/>
                      <a:pt x="682731" y="484345"/>
                    </a:cubicBezTo>
                    <a:cubicBezTo>
                      <a:pt x="677651" y="486885"/>
                      <a:pt x="672764" y="489856"/>
                      <a:pt x="667491" y="491965"/>
                    </a:cubicBezTo>
                    <a:cubicBezTo>
                      <a:pt x="648155" y="499699"/>
                      <a:pt x="644713" y="499569"/>
                      <a:pt x="625581" y="503395"/>
                    </a:cubicBezTo>
                    <a:cubicBezTo>
                      <a:pt x="610341" y="502125"/>
                      <a:pt x="595036" y="501482"/>
                      <a:pt x="579861" y="499585"/>
                    </a:cubicBezTo>
                    <a:cubicBezTo>
                      <a:pt x="574665" y="498936"/>
                      <a:pt x="569305" y="498117"/>
                      <a:pt x="564621" y="495775"/>
                    </a:cubicBezTo>
                    <a:lnTo>
                      <a:pt x="530331" y="472915"/>
                    </a:lnTo>
                    <a:cubicBezTo>
                      <a:pt x="526989" y="470687"/>
                      <a:pt x="522711" y="470375"/>
                      <a:pt x="518901" y="469105"/>
                    </a:cubicBezTo>
                    <a:cubicBezTo>
                      <a:pt x="515091" y="465295"/>
                      <a:pt x="511610" y="461124"/>
                      <a:pt x="507471" y="457675"/>
                    </a:cubicBezTo>
                    <a:cubicBezTo>
                      <a:pt x="503953" y="454744"/>
                      <a:pt x="498972" y="453573"/>
                      <a:pt x="496041" y="450055"/>
                    </a:cubicBezTo>
                    <a:cubicBezTo>
                      <a:pt x="492405" y="445692"/>
                      <a:pt x="492057" y="439178"/>
                      <a:pt x="488421" y="434815"/>
                    </a:cubicBezTo>
                    <a:cubicBezTo>
                      <a:pt x="482740" y="427997"/>
                      <a:pt x="473362" y="425985"/>
                      <a:pt x="465561" y="423385"/>
                    </a:cubicBezTo>
                    <a:cubicBezTo>
                      <a:pt x="461751" y="420845"/>
                      <a:pt x="458227" y="417813"/>
                      <a:pt x="454131" y="415765"/>
                    </a:cubicBezTo>
                    <a:cubicBezTo>
                      <a:pt x="450539" y="413969"/>
                      <a:pt x="445837" y="414464"/>
                      <a:pt x="442701" y="411955"/>
                    </a:cubicBezTo>
                    <a:cubicBezTo>
                      <a:pt x="439125" y="409094"/>
                      <a:pt x="438319" y="403763"/>
                      <a:pt x="435081" y="400525"/>
                    </a:cubicBezTo>
                    <a:cubicBezTo>
                      <a:pt x="431843" y="397287"/>
                      <a:pt x="427169" y="395836"/>
                      <a:pt x="423651" y="392905"/>
                    </a:cubicBezTo>
                    <a:cubicBezTo>
                      <a:pt x="419512" y="389456"/>
                      <a:pt x="415728" y="385566"/>
                      <a:pt x="412221" y="381475"/>
                    </a:cubicBezTo>
                    <a:cubicBezTo>
                      <a:pt x="408088" y="376654"/>
                      <a:pt x="405669" y="370300"/>
                      <a:pt x="400791" y="366235"/>
                    </a:cubicBezTo>
                    <a:cubicBezTo>
                      <a:pt x="397706" y="363664"/>
                      <a:pt x="393171" y="363695"/>
                      <a:pt x="389361" y="362425"/>
                    </a:cubicBezTo>
                    <a:cubicBezTo>
                      <a:pt x="372319" y="336862"/>
                      <a:pt x="392395" y="361907"/>
                      <a:pt x="370311" y="347185"/>
                    </a:cubicBezTo>
                    <a:cubicBezTo>
                      <a:pt x="350587" y="334036"/>
                      <a:pt x="366455" y="330660"/>
                      <a:pt x="336021" y="320515"/>
                    </a:cubicBezTo>
                    <a:cubicBezTo>
                      <a:pt x="309894" y="311806"/>
                      <a:pt x="342322" y="322090"/>
                      <a:pt x="305541" y="312895"/>
                    </a:cubicBezTo>
                    <a:cubicBezTo>
                      <a:pt x="301645" y="311921"/>
                      <a:pt x="298007" y="310059"/>
                      <a:pt x="294111" y="309085"/>
                    </a:cubicBezTo>
                    <a:cubicBezTo>
                      <a:pt x="287829" y="307514"/>
                      <a:pt x="281411" y="306545"/>
                      <a:pt x="275061" y="305275"/>
                    </a:cubicBezTo>
                    <a:cubicBezTo>
                      <a:pt x="259821" y="306545"/>
                      <a:pt x="244337" y="306086"/>
                      <a:pt x="229341" y="309085"/>
                    </a:cubicBezTo>
                    <a:cubicBezTo>
                      <a:pt x="162085" y="322536"/>
                      <a:pt x="281211" y="312248"/>
                      <a:pt x="202671" y="320515"/>
                    </a:cubicBezTo>
                    <a:cubicBezTo>
                      <a:pt x="183684" y="322514"/>
                      <a:pt x="164571" y="323055"/>
                      <a:pt x="145521" y="324325"/>
                    </a:cubicBezTo>
                    <a:cubicBezTo>
                      <a:pt x="142981" y="328135"/>
                      <a:pt x="138860" y="331278"/>
                      <a:pt x="137901" y="335755"/>
                    </a:cubicBezTo>
                    <a:cubicBezTo>
                      <a:pt x="134962" y="349471"/>
                      <a:pt x="136075" y="363778"/>
                      <a:pt x="134091" y="377665"/>
                    </a:cubicBezTo>
                    <a:cubicBezTo>
                      <a:pt x="133523" y="381641"/>
                      <a:pt x="133121" y="386255"/>
                      <a:pt x="130281" y="389095"/>
                    </a:cubicBezTo>
                    <a:cubicBezTo>
                      <a:pt x="120822" y="398554"/>
                      <a:pt x="108767" y="404951"/>
                      <a:pt x="95991" y="408145"/>
                    </a:cubicBezTo>
                    <a:cubicBezTo>
                      <a:pt x="89709" y="409716"/>
                      <a:pt x="83291" y="410685"/>
                      <a:pt x="76941" y="411955"/>
                    </a:cubicBezTo>
                    <a:cubicBezTo>
                      <a:pt x="79229" y="421106"/>
                      <a:pt x="80149" y="432047"/>
                      <a:pt x="88371" y="438625"/>
                    </a:cubicBezTo>
                    <a:cubicBezTo>
                      <a:pt x="102211" y="449697"/>
                      <a:pt x="84561" y="428465"/>
                      <a:pt x="84561" y="431005"/>
                    </a:cubicBezTo>
                    <a:close/>
                  </a:path>
                </a:pathLst>
              </a:custGeom>
              <a:solidFill>
                <a:schemeClr val="accent1"/>
              </a:solidFill>
              <a:ln w="9525" cap="flat" cmpd="sng" algn="ctr">
                <a:solidFill>
                  <a:schemeClr val="accent5"/>
                </a:solidFill>
                <a:prstDash val="solid"/>
                <a:round/>
                <a:headEnd type="none" w="med" len="med"/>
                <a:tailEnd type="none" w="med" len="med"/>
              </a:ln>
              <a:effectLst/>
            </p:spPr>
            <p:txBody>
              <a:bodyPr/>
              <a:lstStyle/>
              <a:p>
                <a:pPr algn="r">
                  <a:defRPr/>
                </a:pPr>
                <a:endParaRPr kumimoji="0" lang="zh-TW" altLang="en-US">
                  <a:latin typeface="Arial" charset="0"/>
                  <a:ea typeface="新細明體" charset="-120"/>
                </a:endParaRPr>
              </a:p>
            </p:txBody>
          </p:sp>
        </p:grpSp>
        <p:sp>
          <p:nvSpPr>
            <p:cNvPr id="10" name="手繪多邊形 9"/>
            <p:cNvSpPr/>
            <p:nvPr/>
          </p:nvSpPr>
          <p:spPr bwMode="auto">
            <a:xfrm>
              <a:off x="3312086" y="1857257"/>
              <a:ext cx="55827" cy="30809"/>
            </a:xfrm>
            <a:custGeom>
              <a:avLst/>
              <a:gdLst>
                <a:gd name="connsiteX0" fmla="*/ 8966 w 148729"/>
                <a:gd name="connsiteY0" fmla="*/ 69339 h 91007"/>
                <a:gd name="connsiteX1" fmla="*/ 299 w 148729"/>
                <a:gd name="connsiteY1" fmla="*/ 56338 h 91007"/>
                <a:gd name="connsiteX2" fmla="*/ 8966 w 148729"/>
                <a:gd name="connsiteY2" fmla="*/ 8668 h 91007"/>
                <a:gd name="connsiteX3" fmla="*/ 17633 w 148729"/>
                <a:gd name="connsiteY3" fmla="*/ 0 h 91007"/>
                <a:gd name="connsiteX4" fmla="*/ 78304 w 148729"/>
                <a:gd name="connsiteY4" fmla="*/ 13001 h 91007"/>
                <a:gd name="connsiteX5" fmla="*/ 138976 w 148729"/>
                <a:gd name="connsiteY5" fmla="*/ 17335 h 91007"/>
                <a:gd name="connsiteX6" fmla="*/ 147643 w 148729"/>
                <a:gd name="connsiteY6" fmla="*/ 30336 h 91007"/>
                <a:gd name="connsiteX7" fmla="*/ 143309 w 148729"/>
                <a:gd name="connsiteY7" fmla="*/ 69339 h 91007"/>
                <a:gd name="connsiteX8" fmla="*/ 130308 w 148729"/>
                <a:gd name="connsiteY8" fmla="*/ 73673 h 91007"/>
                <a:gd name="connsiteX9" fmla="*/ 117307 w 148729"/>
                <a:gd name="connsiteY9" fmla="*/ 82340 h 91007"/>
                <a:gd name="connsiteX10" fmla="*/ 86972 w 148729"/>
                <a:gd name="connsiteY10" fmla="*/ 91007 h 91007"/>
                <a:gd name="connsiteX11" fmla="*/ 52303 w 148729"/>
                <a:gd name="connsiteY11" fmla="*/ 86673 h 91007"/>
                <a:gd name="connsiteX12" fmla="*/ 39302 w 148729"/>
                <a:gd name="connsiteY12" fmla="*/ 82340 h 91007"/>
                <a:gd name="connsiteX13" fmla="*/ 21967 w 148729"/>
                <a:gd name="connsiteY13" fmla="*/ 78006 h 91007"/>
                <a:gd name="connsiteX14" fmla="*/ 8966 w 148729"/>
                <a:gd name="connsiteY14" fmla="*/ 73673 h 91007"/>
                <a:gd name="connsiteX15" fmla="*/ 8966 w 148729"/>
                <a:gd name="connsiteY15" fmla="*/ 69339 h 9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729" h="91007">
                  <a:moveTo>
                    <a:pt x="8966" y="69339"/>
                  </a:moveTo>
                  <a:cubicBezTo>
                    <a:pt x="6077" y="65005"/>
                    <a:pt x="771" y="61525"/>
                    <a:pt x="299" y="56338"/>
                  </a:cubicBezTo>
                  <a:cubicBezTo>
                    <a:pt x="0" y="53048"/>
                    <a:pt x="2988" y="18632"/>
                    <a:pt x="8966" y="8668"/>
                  </a:cubicBezTo>
                  <a:cubicBezTo>
                    <a:pt x="11068" y="5164"/>
                    <a:pt x="14744" y="2889"/>
                    <a:pt x="17633" y="0"/>
                  </a:cubicBezTo>
                  <a:cubicBezTo>
                    <a:pt x="61368" y="5467"/>
                    <a:pt x="41254" y="651"/>
                    <a:pt x="78304" y="13001"/>
                  </a:cubicBezTo>
                  <a:cubicBezTo>
                    <a:pt x="97539" y="19413"/>
                    <a:pt x="118752" y="15890"/>
                    <a:pt x="138976" y="17335"/>
                  </a:cubicBezTo>
                  <a:cubicBezTo>
                    <a:pt x="141865" y="21669"/>
                    <a:pt x="147211" y="25146"/>
                    <a:pt x="147643" y="30336"/>
                  </a:cubicBezTo>
                  <a:cubicBezTo>
                    <a:pt x="148729" y="43372"/>
                    <a:pt x="148167" y="57194"/>
                    <a:pt x="143309" y="69339"/>
                  </a:cubicBezTo>
                  <a:cubicBezTo>
                    <a:pt x="141612" y="73580"/>
                    <a:pt x="134394" y="71630"/>
                    <a:pt x="130308" y="73673"/>
                  </a:cubicBezTo>
                  <a:cubicBezTo>
                    <a:pt x="125650" y="76002"/>
                    <a:pt x="121966" y="80011"/>
                    <a:pt x="117307" y="82340"/>
                  </a:cubicBezTo>
                  <a:cubicBezTo>
                    <a:pt x="111094" y="85446"/>
                    <a:pt x="92520" y="89620"/>
                    <a:pt x="86972" y="91007"/>
                  </a:cubicBezTo>
                  <a:cubicBezTo>
                    <a:pt x="75416" y="89562"/>
                    <a:pt x="63761" y="88756"/>
                    <a:pt x="52303" y="86673"/>
                  </a:cubicBezTo>
                  <a:cubicBezTo>
                    <a:pt x="47809" y="85856"/>
                    <a:pt x="43694" y="83595"/>
                    <a:pt x="39302" y="82340"/>
                  </a:cubicBezTo>
                  <a:cubicBezTo>
                    <a:pt x="33575" y="80704"/>
                    <a:pt x="27694" y="79642"/>
                    <a:pt x="21967" y="78006"/>
                  </a:cubicBezTo>
                  <a:cubicBezTo>
                    <a:pt x="17575" y="76751"/>
                    <a:pt x="12196" y="76903"/>
                    <a:pt x="8966" y="73673"/>
                  </a:cubicBezTo>
                  <a:lnTo>
                    <a:pt x="8966" y="69339"/>
                  </a:lnTo>
                  <a:close/>
                </a:path>
              </a:pathLst>
            </a:custGeom>
            <a:solidFill>
              <a:schemeClr val="tx2">
                <a:lumMod val="60000"/>
                <a:lumOff val="40000"/>
              </a:schemeClr>
            </a:solidFill>
            <a:ln w="9525" cap="flat" cmpd="sng" algn="ctr">
              <a:solidFill>
                <a:schemeClr val="accent6">
                  <a:lumMod val="50000"/>
                </a:schemeClr>
              </a:solidFill>
              <a:prstDash val="solid"/>
              <a:round/>
              <a:headEnd type="none" w="med" len="med"/>
              <a:tailEnd type="none" w="med" len="med"/>
            </a:ln>
            <a:effectLst/>
          </p:spPr>
          <p:txBody>
            <a:bodyPr/>
            <a:lstStyle/>
            <a:p>
              <a:pPr algn="r">
                <a:defRPr/>
              </a:pPr>
              <a:endParaRPr kumimoji="0" lang="zh-TW" altLang="en-US">
                <a:latin typeface="Arial" charset="0"/>
                <a:ea typeface="新細明體" charset="-120"/>
              </a:endParaRPr>
            </a:p>
          </p:txBody>
        </p:sp>
        <p:sp>
          <p:nvSpPr>
            <p:cNvPr id="11" name="手繪多邊形 10"/>
            <p:cNvSpPr/>
            <p:nvPr/>
          </p:nvSpPr>
          <p:spPr bwMode="auto">
            <a:xfrm>
              <a:off x="3362837" y="1870950"/>
              <a:ext cx="65978" cy="41078"/>
            </a:xfrm>
            <a:custGeom>
              <a:avLst/>
              <a:gdLst>
                <a:gd name="connsiteX0" fmla="*/ 4843 w 176251"/>
                <a:gd name="connsiteY0" fmla="*/ 79342 h 118644"/>
                <a:gd name="connsiteX1" fmla="*/ 17843 w 176251"/>
                <a:gd name="connsiteY1" fmla="*/ 57673 h 118644"/>
                <a:gd name="connsiteX2" fmla="*/ 22177 w 176251"/>
                <a:gd name="connsiteY2" fmla="*/ 44672 h 118644"/>
                <a:gd name="connsiteX3" fmla="*/ 48179 w 176251"/>
                <a:gd name="connsiteY3" fmla="*/ 36005 h 118644"/>
                <a:gd name="connsiteX4" fmla="*/ 61180 w 176251"/>
                <a:gd name="connsiteY4" fmla="*/ 31672 h 118644"/>
                <a:gd name="connsiteX5" fmla="*/ 139186 w 176251"/>
                <a:gd name="connsiteY5" fmla="*/ 10003 h 118644"/>
                <a:gd name="connsiteX6" fmla="*/ 169521 w 176251"/>
                <a:gd name="connsiteY6" fmla="*/ 14337 h 118644"/>
                <a:gd name="connsiteX7" fmla="*/ 165188 w 176251"/>
                <a:gd name="connsiteY7" fmla="*/ 53340 h 118644"/>
                <a:gd name="connsiteX8" fmla="*/ 156520 w 176251"/>
                <a:gd name="connsiteY8" fmla="*/ 88009 h 118644"/>
                <a:gd name="connsiteX9" fmla="*/ 147853 w 176251"/>
                <a:gd name="connsiteY9" fmla="*/ 101010 h 118644"/>
                <a:gd name="connsiteX10" fmla="*/ 117517 w 176251"/>
                <a:gd name="connsiteY10" fmla="*/ 114011 h 118644"/>
                <a:gd name="connsiteX11" fmla="*/ 17843 w 176251"/>
                <a:gd name="connsiteY11" fmla="*/ 109677 h 118644"/>
                <a:gd name="connsiteX12" fmla="*/ 4843 w 176251"/>
                <a:gd name="connsiteY12" fmla="*/ 79342 h 11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6251" h="118644">
                  <a:moveTo>
                    <a:pt x="4843" y="79342"/>
                  </a:moveTo>
                  <a:cubicBezTo>
                    <a:pt x="4843" y="70675"/>
                    <a:pt x="0" y="87412"/>
                    <a:pt x="17843" y="57673"/>
                  </a:cubicBezTo>
                  <a:cubicBezTo>
                    <a:pt x="20193" y="53756"/>
                    <a:pt x="18460" y="47327"/>
                    <a:pt x="22177" y="44672"/>
                  </a:cubicBezTo>
                  <a:cubicBezTo>
                    <a:pt x="29611" y="39362"/>
                    <a:pt x="39512" y="38894"/>
                    <a:pt x="48179" y="36005"/>
                  </a:cubicBezTo>
                  <a:lnTo>
                    <a:pt x="61180" y="31672"/>
                  </a:lnTo>
                  <a:cubicBezTo>
                    <a:pt x="92852" y="0"/>
                    <a:pt x="70364" y="14919"/>
                    <a:pt x="139186" y="10003"/>
                  </a:cubicBezTo>
                  <a:cubicBezTo>
                    <a:pt x="149298" y="11448"/>
                    <a:pt x="164266" y="5578"/>
                    <a:pt x="169521" y="14337"/>
                  </a:cubicBezTo>
                  <a:cubicBezTo>
                    <a:pt x="176251" y="25554"/>
                    <a:pt x="167038" y="40390"/>
                    <a:pt x="165188" y="53340"/>
                  </a:cubicBezTo>
                  <a:cubicBezTo>
                    <a:pt x="164199" y="60264"/>
                    <a:pt x="160553" y="79942"/>
                    <a:pt x="156520" y="88009"/>
                  </a:cubicBezTo>
                  <a:cubicBezTo>
                    <a:pt x="154191" y="92667"/>
                    <a:pt x="151854" y="97676"/>
                    <a:pt x="147853" y="101010"/>
                  </a:cubicBezTo>
                  <a:cubicBezTo>
                    <a:pt x="140714" y="106959"/>
                    <a:pt x="126548" y="111001"/>
                    <a:pt x="117517" y="114011"/>
                  </a:cubicBezTo>
                  <a:cubicBezTo>
                    <a:pt x="84292" y="112566"/>
                    <a:pt x="49867" y="118644"/>
                    <a:pt x="17843" y="109677"/>
                  </a:cubicBezTo>
                  <a:cubicBezTo>
                    <a:pt x="9045" y="107214"/>
                    <a:pt x="4843" y="88009"/>
                    <a:pt x="4843" y="79342"/>
                  </a:cubicBezTo>
                  <a:close/>
                </a:path>
              </a:pathLst>
            </a:custGeom>
            <a:solidFill>
              <a:schemeClr val="tx2">
                <a:lumMod val="60000"/>
                <a:lumOff val="40000"/>
              </a:schemeClr>
            </a:solidFill>
            <a:ln w="9525" cap="flat" cmpd="sng" algn="ctr">
              <a:solidFill>
                <a:schemeClr val="accent6">
                  <a:lumMod val="50000"/>
                </a:schemeClr>
              </a:solidFill>
              <a:prstDash val="solid"/>
              <a:round/>
              <a:headEnd type="none" w="med" len="med"/>
              <a:tailEnd type="none" w="med" len="med"/>
            </a:ln>
            <a:effectLst/>
          </p:spPr>
          <p:txBody>
            <a:bodyPr/>
            <a:lstStyle/>
            <a:p>
              <a:pPr algn="r">
                <a:defRPr/>
              </a:pPr>
              <a:endParaRPr kumimoji="0" lang="zh-TW" altLang="en-US">
                <a:latin typeface="Arial" charset="0"/>
                <a:ea typeface="新細明體" charset="-120"/>
              </a:endParaRPr>
            </a:p>
          </p:txBody>
        </p:sp>
        <p:sp>
          <p:nvSpPr>
            <p:cNvPr id="12" name="手繪多邊形 11"/>
            <p:cNvSpPr/>
            <p:nvPr/>
          </p:nvSpPr>
          <p:spPr bwMode="auto">
            <a:xfrm>
              <a:off x="2907766" y="2023282"/>
              <a:ext cx="49059" cy="65041"/>
            </a:xfrm>
            <a:custGeom>
              <a:avLst/>
              <a:gdLst>
                <a:gd name="connsiteX0" fmla="*/ 12839 w 130366"/>
                <a:gd name="connsiteY0" fmla="*/ 163830 h 201930"/>
                <a:gd name="connsiteX1" fmla="*/ 9029 w 130366"/>
                <a:gd name="connsiteY1" fmla="*/ 68580 h 201930"/>
                <a:gd name="connsiteX2" fmla="*/ 16649 w 130366"/>
                <a:gd name="connsiteY2" fmla="*/ 38100 h 201930"/>
                <a:gd name="connsiteX3" fmla="*/ 20459 w 130366"/>
                <a:gd name="connsiteY3" fmla="*/ 26670 h 201930"/>
                <a:gd name="connsiteX4" fmla="*/ 39509 w 130366"/>
                <a:gd name="connsiteY4" fmla="*/ 7620 h 201930"/>
                <a:gd name="connsiteX5" fmla="*/ 62369 w 130366"/>
                <a:gd name="connsiteY5" fmla="*/ 0 h 201930"/>
                <a:gd name="connsiteX6" fmla="*/ 111899 w 130366"/>
                <a:gd name="connsiteY6" fmla="*/ 3810 h 201930"/>
                <a:gd name="connsiteX7" fmla="*/ 123329 w 130366"/>
                <a:gd name="connsiteY7" fmla="*/ 11430 h 201930"/>
                <a:gd name="connsiteX8" fmla="*/ 127139 w 130366"/>
                <a:gd name="connsiteY8" fmla="*/ 57150 h 201930"/>
                <a:gd name="connsiteX9" fmla="*/ 119519 w 130366"/>
                <a:gd name="connsiteY9" fmla="*/ 163830 h 201930"/>
                <a:gd name="connsiteX10" fmla="*/ 100469 w 130366"/>
                <a:gd name="connsiteY10" fmla="*/ 198120 h 201930"/>
                <a:gd name="connsiteX11" fmla="*/ 85229 w 130366"/>
                <a:gd name="connsiteY11" fmla="*/ 201930 h 201930"/>
                <a:gd name="connsiteX12" fmla="*/ 43319 w 130366"/>
                <a:gd name="connsiteY12" fmla="*/ 198120 h 201930"/>
                <a:gd name="connsiteX13" fmla="*/ 31889 w 130366"/>
                <a:gd name="connsiteY13" fmla="*/ 194310 h 201930"/>
                <a:gd name="connsiteX14" fmla="*/ 12839 w 130366"/>
                <a:gd name="connsiteY14" fmla="*/ 179070 h 201930"/>
                <a:gd name="connsiteX15" fmla="*/ 9029 w 130366"/>
                <a:gd name="connsiteY15" fmla="*/ 167640 h 201930"/>
                <a:gd name="connsiteX16" fmla="*/ 12839 w 130366"/>
                <a:gd name="connsiteY16" fmla="*/ 163830 h 20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366" h="201930">
                  <a:moveTo>
                    <a:pt x="12839" y="163830"/>
                  </a:moveTo>
                  <a:cubicBezTo>
                    <a:pt x="12839" y="147320"/>
                    <a:pt x="818" y="150685"/>
                    <a:pt x="9029" y="68580"/>
                  </a:cubicBezTo>
                  <a:cubicBezTo>
                    <a:pt x="10071" y="58159"/>
                    <a:pt x="13337" y="48035"/>
                    <a:pt x="16649" y="38100"/>
                  </a:cubicBezTo>
                  <a:cubicBezTo>
                    <a:pt x="17919" y="34290"/>
                    <a:pt x="18663" y="30262"/>
                    <a:pt x="20459" y="26670"/>
                  </a:cubicBezTo>
                  <a:cubicBezTo>
                    <a:pt x="25176" y="17236"/>
                    <a:pt x="29712" y="11974"/>
                    <a:pt x="39509" y="7620"/>
                  </a:cubicBezTo>
                  <a:cubicBezTo>
                    <a:pt x="46849" y="4358"/>
                    <a:pt x="62369" y="0"/>
                    <a:pt x="62369" y="0"/>
                  </a:cubicBezTo>
                  <a:cubicBezTo>
                    <a:pt x="78879" y="1270"/>
                    <a:pt x="95624" y="758"/>
                    <a:pt x="111899" y="3810"/>
                  </a:cubicBezTo>
                  <a:cubicBezTo>
                    <a:pt x="116400" y="4654"/>
                    <a:pt x="122071" y="7027"/>
                    <a:pt x="123329" y="11430"/>
                  </a:cubicBezTo>
                  <a:cubicBezTo>
                    <a:pt x="127530" y="26134"/>
                    <a:pt x="125869" y="41910"/>
                    <a:pt x="127139" y="57150"/>
                  </a:cubicBezTo>
                  <a:cubicBezTo>
                    <a:pt x="125218" y="103265"/>
                    <a:pt x="130366" y="127672"/>
                    <a:pt x="119519" y="163830"/>
                  </a:cubicBezTo>
                  <a:cubicBezTo>
                    <a:pt x="115278" y="177966"/>
                    <a:pt x="114169" y="190292"/>
                    <a:pt x="100469" y="198120"/>
                  </a:cubicBezTo>
                  <a:cubicBezTo>
                    <a:pt x="95923" y="200718"/>
                    <a:pt x="90309" y="200660"/>
                    <a:pt x="85229" y="201930"/>
                  </a:cubicBezTo>
                  <a:cubicBezTo>
                    <a:pt x="71259" y="200660"/>
                    <a:pt x="57206" y="200104"/>
                    <a:pt x="43319" y="198120"/>
                  </a:cubicBezTo>
                  <a:cubicBezTo>
                    <a:pt x="39343" y="197552"/>
                    <a:pt x="35025" y="196819"/>
                    <a:pt x="31889" y="194310"/>
                  </a:cubicBezTo>
                  <a:cubicBezTo>
                    <a:pt x="7270" y="174615"/>
                    <a:pt x="41569" y="188647"/>
                    <a:pt x="12839" y="179070"/>
                  </a:cubicBezTo>
                  <a:cubicBezTo>
                    <a:pt x="11569" y="175260"/>
                    <a:pt x="10825" y="171232"/>
                    <a:pt x="9029" y="167640"/>
                  </a:cubicBezTo>
                  <a:cubicBezTo>
                    <a:pt x="0" y="149582"/>
                    <a:pt x="12839" y="180340"/>
                    <a:pt x="12839" y="163830"/>
                  </a:cubicBezTo>
                  <a:close/>
                </a:path>
              </a:pathLst>
            </a:custGeom>
            <a:solidFill>
              <a:schemeClr val="tx2">
                <a:lumMod val="60000"/>
                <a:lumOff val="40000"/>
              </a:schemeClr>
            </a:solidFill>
            <a:ln w="9525" cap="flat" cmpd="sng" algn="ctr">
              <a:solidFill>
                <a:schemeClr val="accent6">
                  <a:lumMod val="50000"/>
                </a:schemeClr>
              </a:solidFill>
              <a:prstDash val="solid"/>
              <a:round/>
              <a:headEnd type="none" w="med" len="med"/>
              <a:tailEnd type="none" w="med" len="med"/>
            </a:ln>
            <a:effectLst/>
          </p:spPr>
          <p:txBody>
            <a:bodyPr/>
            <a:lstStyle/>
            <a:p>
              <a:pPr algn="r">
                <a:defRPr/>
              </a:pPr>
              <a:endParaRPr kumimoji="0" lang="zh-TW" altLang="en-US">
                <a:latin typeface="Arial" charset="0"/>
                <a:ea typeface="新細明體" charset="-120"/>
              </a:endParaRPr>
            </a:p>
          </p:txBody>
        </p:sp>
        <p:sp>
          <p:nvSpPr>
            <p:cNvPr id="13" name="手繪多邊形 12"/>
            <p:cNvSpPr/>
            <p:nvPr/>
          </p:nvSpPr>
          <p:spPr bwMode="auto">
            <a:xfrm>
              <a:off x="2851938" y="2151653"/>
              <a:ext cx="211465" cy="133505"/>
            </a:xfrm>
            <a:custGeom>
              <a:avLst/>
              <a:gdLst>
                <a:gd name="connsiteX0" fmla="*/ 442725 w 559488"/>
                <a:gd name="connsiteY0" fmla="*/ 91987 h 397339"/>
                <a:gd name="connsiteX1" fmla="*/ 431295 w 559488"/>
                <a:gd name="connsiteY1" fmla="*/ 84367 h 397339"/>
                <a:gd name="connsiteX2" fmla="*/ 423675 w 559488"/>
                <a:gd name="connsiteY2" fmla="*/ 57697 h 397339"/>
                <a:gd name="connsiteX3" fmla="*/ 416055 w 559488"/>
                <a:gd name="connsiteY3" fmla="*/ 46267 h 397339"/>
                <a:gd name="connsiteX4" fmla="*/ 404625 w 559488"/>
                <a:gd name="connsiteY4" fmla="*/ 34837 h 397339"/>
                <a:gd name="connsiteX5" fmla="*/ 343665 w 559488"/>
                <a:gd name="connsiteY5" fmla="*/ 23407 h 397339"/>
                <a:gd name="connsiteX6" fmla="*/ 332235 w 559488"/>
                <a:gd name="connsiteY6" fmla="*/ 19597 h 397339"/>
                <a:gd name="connsiteX7" fmla="*/ 316995 w 559488"/>
                <a:gd name="connsiteY7" fmla="*/ 15787 h 397339"/>
                <a:gd name="connsiteX8" fmla="*/ 290325 w 559488"/>
                <a:gd name="connsiteY8" fmla="*/ 4357 h 397339"/>
                <a:gd name="connsiteX9" fmla="*/ 233175 w 559488"/>
                <a:gd name="connsiteY9" fmla="*/ 11977 h 397339"/>
                <a:gd name="connsiteX10" fmla="*/ 210315 w 559488"/>
                <a:gd name="connsiteY10" fmla="*/ 19597 h 397339"/>
                <a:gd name="connsiteX11" fmla="*/ 187455 w 559488"/>
                <a:gd name="connsiteY11" fmla="*/ 34837 h 397339"/>
                <a:gd name="connsiteX12" fmla="*/ 164595 w 559488"/>
                <a:gd name="connsiteY12" fmla="*/ 42457 h 397339"/>
                <a:gd name="connsiteX13" fmla="*/ 145545 w 559488"/>
                <a:gd name="connsiteY13" fmla="*/ 61507 h 397339"/>
                <a:gd name="connsiteX14" fmla="*/ 134115 w 559488"/>
                <a:gd name="connsiteY14" fmla="*/ 69127 h 397339"/>
                <a:gd name="connsiteX15" fmla="*/ 111255 w 559488"/>
                <a:gd name="connsiteY15" fmla="*/ 84367 h 397339"/>
                <a:gd name="connsiteX16" fmla="*/ 99825 w 559488"/>
                <a:gd name="connsiteY16" fmla="*/ 91987 h 397339"/>
                <a:gd name="connsiteX17" fmla="*/ 76965 w 559488"/>
                <a:gd name="connsiteY17" fmla="*/ 103417 h 397339"/>
                <a:gd name="connsiteX18" fmla="*/ 69345 w 559488"/>
                <a:gd name="connsiteY18" fmla="*/ 114847 h 397339"/>
                <a:gd name="connsiteX19" fmla="*/ 57915 w 559488"/>
                <a:gd name="connsiteY19" fmla="*/ 122467 h 397339"/>
                <a:gd name="connsiteX20" fmla="*/ 46485 w 559488"/>
                <a:gd name="connsiteY20" fmla="*/ 133897 h 397339"/>
                <a:gd name="connsiteX21" fmla="*/ 38865 w 559488"/>
                <a:gd name="connsiteY21" fmla="*/ 156757 h 397339"/>
                <a:gd name="connsiteX22" fmla="*/ 31245 w 559488"/>
                <a:gd name="connsiteY22" fmla="*/ 168187 h 397339"/>
                <a:gd name="connsiteX23" fmla="*/ 19815 w 559488"/>
                <a:gd name="connsiteY23" fmla="*/ 206287 h 397339"/>
                <a:gd name="connsiteX24" fmla="*/ 16005 w 559488"/>
                <a:gd name="connsiteY24" fmla="*/ 217717 h 397339"/>
                <a:gd name="connsiteX25" fmla="*/ 8385 w 559488"/>
                <a:gd name="connsiteY25" fmla="*/ 244387 h 397339"/>
                <a:gd name="connsiteX26" fmla="*/ 4575 w 559488"/>
                <a:gd name="connsiteY26" fmla="*/ 282487 h 397339"/>
                <a:gd name="connsiteX27" fmla="*/ 765 w 559488"/>
                <a:gd name="connsiteY27" fmla="*/ 309157 h 397339"/>
                <a:gd name="connsiteX28" fmla="*/ 4575 w 559488"/>
                <a:gd name="connsiteY28" fmla="*/ 389167 h 397339"/>
                <a:gd name="connsiteX29" fmla="*/ 16005 w 559488"/>
                <a:gd name="connsiteY29" fmla="*/ 396787 h 397339"/>
                <a:gd name="connsiteX30" fmla="*/ 54105 w 559488"/>
                <a:gd name="connsiteY30" fmla="*/ 392977 h 397339"/>
                <a:gd name="connsiteX31" fmla="*/ 57915 w 559488"/>
                <a:gd name="connsiteY31" fmla="*/ 381547 h 397339"/>
                <a:gd name="connsiteX32" fmla="*/ 73155 w 559488"/>
                <a:gd name="connsiteY32" fmla="*/ 358687 h 397339"/>
                <a:gd name="connsiteX33" fmla="*/ 80775 w 559488"/>
                <a:gd name="connsiteY33" fmla="*/ 335827 h 397339"/>
                <a:gd name="connsiteX34" fmla="*/ 92205 w 559488"/>
                <a:gd name="connsiteY34" fmla="*/ 324397 h 397339"/>
                <a:gd name="connsiteX35" fmla="*/ 99825 w 559488"/>
                <a:gd name="connsiteY35" fmla="*/ 312967 h 397339"/>
                <a:gd name="connsiteX36" fmla="*/ 111255 w 559488"/>
                <a:gd name="connsiteY36" fmla="*/ 305347 h 397339"/>
                <a:gd name="connsiteX37" fmla="*/ 118875 w 559488"/>
                <a:gd name="connsiteY37" fmla="*/ 293917 h 397339"/>
                <a:gd name="connsiteX38" fmla="*/ 141735 w 559488"/>
                <a:gd name="connsiteY38" fmla="*/ 278677 h 397339"/>
                <a:gd name="connsiteX39" fmla="*/ 145545 w 559488"/>
                <a:gd name="connsiteY39" fmla="*/ 267247 h 397339"/>
                <a:gd name="connsiteX40" fmla="*/ 160785 w 559488"/>
                <a:gd name="connsiteY40" fmla="*/ 244387 h 397339"/>
                <a:gd name="connsiteX41" fmla="*/ 263655 w 559488"/>
                <a:gd name="connsiteY41" fmla="*/ 229147 h 397339"/>
                <a:gd name="connsiteX42" fmla="*/ 275085 w 559488"/>
                <a:gd name="connsiteY42" fmla="*/ 225337 h 397339"/>
                <a:gd name="connsiteX43" fmla="*/ 294135 w 559488"/>
                <a:gd name="connsiteY43" fmla="*/ 210097 h 397339"/>
                <a:gd name="connsiteX44" fmla="*/ 309375 w 559488"/>
                <a:gd name="connsiteY44" fmla="*/ 194857 h 397339"/>
                <a:gd name="connsiteX45" fmla="*/ 320805 w 559488"/>
                <a:gd name="connsiteY45" fmla="*/ 183427 h 397339"/>
                <a:gd name="connsiteX46" fmla="*/ 343665 w 559488"/>
                <a:gd name="connsiteY46" fmla="*/ 171997 h 397339"/>
                <a:gd name="connsiteX47" fmla="*/ 366525 w 559488"/>
                <a:gd name="connsiteY47" fmla="*/ 183427 h 397339"/>
                <a:gd name="connsiteX48" fmla="*/ 374145 w 559488"/>
                <a:gd name="connsiteY48" fmla="*/ 206287 h 397339"/>
                <a:gd name="connsiteX49" fmla="*/ 377955 w 559488"/>
                <a:gd name="connsiteY49" fmla="*/ 217717 h 397339"/>
                <a:gd name="connsiteX50" fmla="*/ 389385 w 559488"/>
                <a:gd name="connsiteY50" fmla="*/ 225337 h 397339"/>
                <a:gd name="connsiteX51" fmla="*/ 397005 w 559488"/>
                <a:gd name="connsiteY51" fmla="*/ 236767 h 397339"/>
                <a:gd name="connsiteX52" fmla="*/ 431295 w 559488"/>
                <a:gd name="connsiteY52" fmla="*/ 263437 h 397339"/>
                <a:gd name="connsiteX53" fmla="*/ 442725 w 559488"/>
                <a:gd name="connsiteY53" fmla="*/ 267247 h 397339"/>
                <a:gd name="connsiteX54" fmla="*/ 499875 w 559488"/>
                <a:gd name="connsiteY54" fmla="*/ 278677 h 397339"/>
                <a:gd name="connsiteX55" fmla="*/ 526545 w 559488"/>
                <a:gd name="connsiteY55" fmla="*/ 274867 h 397339"/>
                <a:gd name="connsiteX56" fmla="*/ 530355 w 559488"/>
                <a:gd name="connsiteY56" fmla="*/ 263437 h 397339"/>
                <a:gd name="connsiteX57" fmla="*/ 515115 w 559488"/>
                <a:gd name="connsiteY57" fmla="*/ 229147 h 397339"/>
                <a:gd name="connsiteX58" fmla="*/ 526545 w 559488"/>
                <a:gd name="connsiteY58" fmla="*/ 168187 h 397339"/>
                <a:gd name="connsiteX59" fmla="*/ 534165 w 559488"/>
                <a:gd name="connsiteY59" fmla="*/ 145327 h 397339"/>
                <a:gd name="connsiteX60" fmla="*/ 549405 w 559488"/>
                <a:gd name="connsiteY60" fmla="*/ 122467 h 397339"/>
                <a:gd name="connsiteX61" fmla="*/ 557025 w 559488"/>
                <a:gd name="connsiteY61" fmla="*/ 111037 h 397339"/>
                <a:gd name="connsiteX62" fmla="*/ 553215 w 559488"/>
                <a:gd name="connsiteY62" fmla="*/ 69127 h 397339"/>
                <a:gd name="connsiteX63" fmla="*/ 537975 w 559488"/>
                <a:gd name="connsiteY63" fmla="*/ 72937 h 397339"/>
                <a:gd name="connsiteX64" fmla="*/ 530355 w 559488"/>
                <a:gd name="connsiteY64" fmla="*/ 84367 h 397339"/>
                <a:gd name="connsiteX65" fmla="*/ 511305 w 559488"/>
                <a:gd name="connsiteY65" fmla="*/ 88177 h 397339"/>
                <a:gd name="connsiteX66" fmla="*/ 488445 w 559488"/>
                <a:gd name="connsiteY66" fmla="*/ 95797 h 397339"/>
                <a:gd name="connsiteX67" fmla="*/ 442725 w 559488"/>
                <a:gd name="connsiteY67" fmla="*/ 91987 h 39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59488" h="397339">
                  <a:moveTo>
                    <a:pt x="442725" y="91987"/>
                  </a:moveTo>
                  <a:cubicBezTo>
                    <a:pt x="433200" y="90082"/>
                    <a:pt x="434156" y="87943"/>
                    <a:pt x="431295" y="84367"/>
                  </a:cubicBezTo>
                  <a:cubicBezTo>
                    <a:pt x="429014" y="81515"/>
                    <a:pt x="424307" y="59171"/>
                    <a:pt x="423675" y="57697"/>
                  </a:cubicBezTo>
                  <a:cubicBezTo>
                    <a:pt x="421871" y="53488"/>
                    <a:pt x="418986" y="49785"/>
                    <a:pt x="416055" y="46267"/>
                  </a:cubicBezTo>
                  <a:cubicBezTo>
                    <a:pt x="412606" y="42128"/>
                    <a:pt x="409335" y="37454"/>
                    <a:pt x="404625" y="34837"/>
                  </a:cubicBezTo>
                  <a:cubicBezTo>
                    <a:pt x="386714" y="24887"/>
                    <a:pt x="362652" y="25306"/>
                    <a:pt x="343665" y="23407"/>
                  </a:cubicBezTo>
                  <a:cubicBezTo>
                    <a:pt x="339855" y="22137"/>
                    <a:pt x="336097" y="20700"/>
                    <a:pt x="332235" y="19597"/>
                  </a:cubicBezTo>
                  <a:cubicBezTo>
                    <a:pt x="327200" y="18158"/>
                    <a:pt x="321808" y="17850"/>
                    <a:pt x="316995" y="15787"/>
                  </a:cubicBezTo>
                  <a:cubicBezTo>
                    <a:pt x="280159" y="0"/>
                    <a:pt x="334078" y="15295"/>
                    <a:pt x="290325" y="4357"/>
                  </a:cubicBezTo>
                  <a:cubicBezTo>
                    <a:pt x="271977" y="6192"/>
                    <a:pt x="251450" y="6993"/>
                    <a:pt x="233175" y="11977"/>
                  </a:cubicBezTo>
                  <a:cubicBezTo>
                    <a:pt x="225426" y="14090"/>
                    <a:pt x="210315" y="19597"/>
                    <a:pt x="210315" y="19597"/>
                  </a:cubicBezTo>
                  <a:cubicBezTo>
                    <a:pt x="202695" y="24677"/>
                    <a:pt x="196143" y="31941"/>
                    <a:pt x="187455" y="34837"/>
                  </a:cubicBezTo>
                  <a:lnTo>
                    <a:pt x="164595" y="42457"/>
                  </a:lnTo>
                  <a:cubicBezTo>
                    <a:pt x="134115" y="62777"/>
                    <a:pt x="170945" y="36107"/>
                    <a:pt x="145545" y="61507"/>
                  </a:cubicBezTo>
                  <a:cubicBezTo>
                    <a:pt x="142307" y="64745"/>
                    <a:pt x="137633" y="66196"/>
                    <a:pt x="134115" y="69127"/>
                  </a:cubicBezTo>
                  <a:cubicBezTo>
                    <a:pt x="115089" y="84982"/>
                    <a:pt x="131342" y="77671"/>
                    <a:pt x="111255" y="84367"/>
                  </a:cubicBezTo>
                  <a:cubicBezTo>
                    <a:pt x="107445" y="86907"/>
                    <a:pt x="103921" y="89939"/>
                    <a:pt x="99825" y="91987"/>
                  </a:cubicBezTo>
                  <a:cubicBezTo>
                    <a:pt x="68277" y="107761"/>
                    <a:pt x="109722" y="81579"/>
                    <a:pt x="76965" y="103417"/>
                  </a:cubicBezTo>
                  <a:cubicBezTo>
                    <a:pt x="74425" y="107227"/>
                    <a:pt x="72583" y="111609"/>
                    <a:pt x="69345" y="114847"/>
                  </a:cubicBezTo>
                  <a:cubicBezTo>
                    <a:pt x="66107" y="118085"/>
                    <a:pt x="61433" y="119536"/>
                    <a:pt x="57915" y="122467"/>
                  </a:cubicBezTo>
                  <a:cubicBezTo>
                    <a:pt x="53776" y="125916"/>
                    <a:pt x="50295" y="130087"/>
                    <a:pt x="46485" y="133897"/>
                  </a:cubicBezTo>
                  <a:cubicBezTo>
                    <a:pt x="43945" y="141517"/>
                    <a:pt x="43320" y="150074"/>
                    <a:pt x="38865" y="156757"/>
                  </a:cubicBezTo>
                  <a:cubicBezTo>
                    <a:pt x="36325" y="160567"/>
                    <a:pt x="33105" y="164003"/>
                    <a:pt x="31245" y="168187"/>
                  </a:cubicBezTo>
                  <a:cubicBezTo>
                    <a:pt x="24002" y="184485"/>
                    <a:pt x="24248" y="190771"/>
                    <a:pt x="19815" y="206287"/>
                  </a:cubicBezTo>
                  <a:cubicBezTo>
                    <a:pt x="18712" y="210149"/>
                    <a:pt x="17108" y="213855"/>
                    <a:pt x="16005" y="217717"/>
                  </a:cubicBezTo>
                  <a:cubicBezTo>
                    <a:pt x="6437" y="251205"/>
                    <a:pt x="17520" y="216982"/>
                    <a:pt x="8385" y="244387"/>
                  </a:cubicBezTo>
                  <a:cubicBezTo>
                    <a:pt x="7115" y="257087"/>
                    <a:pt x="6066" y="269811"/>
                    <a:pt x="4575" y="282487"/>
                  </a:cubicBezTo>
                  <a:cubicBezTo>
                    <a:pt x="3526" y="291406"/>
                    <a:pt x="765" y="300177"/>
                    <a:pt x="765" y="309157"/>
                  </a:cubicBezTo>
                  <a:cubicBezTo>
                    <a:pt x="765" y="335857"/>
                    <a:pt x="0" y="362862"/>
                    <a:pt x="4575" y="389167"/>
                  </a:cubicBezTo>
                  <a:cubicBezTo>
                    <a:pt x="5360" y="393678"/>
                    <a:pt x="12195" y="394247"/>
                    <a:pt x="16005" y="396787"/>
                  </a:cubicBezTo>
                  <a:cubicBezTo>
                    <a:pt x="28705" y="395517"/>
                    <a:pt x="42110" y="397339"/>
                    <a:pt x="54105" y="392977"/>
                  </a:cubicBezTo>
                  <a:cubicBezTo>
                    <a:pt x="57879" y="391605"/>
                    <a:pt x="55965" y="385058"/>
                    <a:pt x="57915" y="381547"/>
                  </a:cubicBezTo>
                  <a:cubicBezTo>
                    <a:pt x="62363" y="373541"/>
                    <a:pt x="70259" y="367375"/>
                    <a:pt x="73155" y="358687"/>
                  </a:cubicBezTo>
                  <a:cubicBezTo>
                    <a:pt x="75695" y="351067"/>
                    <a:pt x="75095" y="341507"/>
                    <a:pt x="80775" y="335827"/>
                  </a:cubicBezTo>
                  <a:cubicBezTo>
                    <a:pt x="84585" y="332017"/>
                    <a:pt x="88756" y="328536"/>
                    <a:pt x="92205" y="324397"/>
                  </a:cubicBezTo>
                  <a:cubicBezTo>
                    <a:pt x="95136" y="320879"/>
                    <a:pt x="96587" y="316205"/>
                    <a:pt x="99825" y="312967"/>
                  </a:cubicBezTo>
                  <a:cubicBezTo>
                    <a:pt x="103063" y="309729"/>
                    <a:pt x="107445" y="307887"/>
                    <a:pt x="111255" y="305347"/>
                  </a:cubicBezTo>
                  <a:cubicBezTo>
                    <a:pt x="113795" y="301537"/>
                    <a:pt x="115429" y="296932"/>
                    <a:pt x="118875" y="293917"/>
                  </a:cubicBezTo>
                  <a:cubicBezTo>
                    <a:pt x="125767" y="287886"/>
                    <a:pt x="141735" y="278677"/>
                    <a:pt x="141735" y="278677"/>
                  </a:cubicBezTo>
                  <a:cubicBezTo>
                    <a:pt x="143005" y="274867"/>
                    <a:pt x="143595" y="270758"/>
                    <a:pt x="145545" y="267247"/>
                  </a:cubicBezTo>
                  <a:cubicBezTo>
                    <a:pt x="149993" y="259241"/>
                    <a:pt x="155705" y="252007"/>
                    <a:pt x="160785" y="244387"/>
                  </a:cubicBezTo>
                  <a:cubicBezTo>
                    <a:pt x="186031" y="206518"/>
                    <a:pt x="163830" y="233140"/>
                    <a:pt x="263655" y="229147"/>
                  </a:cubicBezTo>
                  <a:cubicBezTo>
                    <a:pt x="267465" y="227877"/>
                    <a:pt x="271949" y="227846"/>
                    <a:pt x="275085" y="225337"/>
                  </a:cubicBezTo>
                  <a:cubicBezTo>
                    <a:pt x="299704" y="205642"/>
                    <a:pt x="265405" y="219674"/>
                    <a:pt x="294135" y="210097"/>
                  </a:cubicBezTo>
                  <a:cubicBezTo>
                    <a:pt x="301392" y="188326"/>
                    <a:pt x="291958" y="206468"/>
                    <a:pt x="309375" y="194857"/>
                  </a:cubicBezTo>
                  <a:cubicBezTo>
                    <a:pt x="313858" y="191868"/>
                    <a:pt x="316666" y="186876"/>
                    <a:pt x="320805" y="183427"/>
                  </a:cubicBezTo>
                  <a:cubicBezTo>
                    <a:pt x="330653" y="175221"/>
                    <a:pt x="332209" y="175816"/>
                    <a:pt x="343665" y="171997"/>
                  </a:cubicBezTo>
                  <a:cubicBezTo>
                    <a:pt x="349893" y="174073"/>
                    <a:pt x="362638" y="177207"/>
                    <a:pt x="366525" y="183427"/>
                  </a:cubicBezTo>
                  <a:cubicBezTo>
                    <a:pt x="370782" y="190238"/>
                    <a:pt x="371605" y="198667"/>
                    <a:pt x="374145" y="206287"/>
                  </a:cubicBezTo>
                  <a:cubicBezTo>
                    <a:pt x="375415" y="210097"/>
                    <a:pt x="374613" y="215489"/>
                    <a:pt x="377955" y="217717"/>
                  </a:cubicBezTo>
                  <a:lnTo>
                    <a:pt x="389385" y="225337"/>
                  </a:lnTo>
                  <a:cubicBezTo>
                    <a:pt x="391925" y="229147"/>
                    <a:pt x="393617" y="233687"/>
                    <a:pt x="397005" y="236767"/>
                  </a:cubicBezTo>
                  <a:cubicBezTo>
                    <a:pt x="407720" y="246507"/>
                    <a:pt x="419865" y="254547"/>
                    <a:pt x="431295" y="263437"/>
                  </a:cubicBezTo>
                  <a:cubicBezTo>
                    <a:pt x="434465" y="265903"/>
                    <a:pt x="438863" y="266144"/>
                    <a:pt x="442725" y="267247"/>
                  </a:cubicBezTo>
                  <a:cubicBezTo>
                    <a:pt x="461435" y="272593"/>
                    <a:pt x="480723" y="275485"/>
                    <a:pt x="499875" y="278677"/>
                  </a:cubicBezTo>
                  <a:cubicBezTo>
                    <a:pt x="508765" y="277407"/>
                    <a:pt x="518513" y="278883"/>
                    <a:pt x="526545" y="274867"/>
                  </a:cubicBezTo>
                  <a:cubicBezTo>
                    <a:pt x="530137" y="273071"/>
                    <a:pt x="530355" y="267453"/>
                    <a:pt x="530355" y="263437"/>
                  </a:cubicBezTo>
                  <a:cubicBezTo>
                    <a:pt x="530355" y="239958"/>
                    <a:pt x="528732" y="242764"/>
                    <a:pt x="515115" y="229147"/>
                  </a:cubicBezTo>
                  <a:cubicBezTo>
                    <a:pt x="517422" y="215307"/>
                    <a:pt x="523500" y="177322"/>
                    <a:pt x="526545" y="168187"/>
                  </a:cubicBezTo>
                  <a:lnTo>
                    <a:pt x="534165" y="145327"/>
                  </a:lnTo>
                  <a:cubicBezTo>
                    <a:pt x="537061" y="136639"/>
                    <a:pt x="544325" y="130087"/>
                    <a:pt x="549405" y="122467"/>
                  </a:cubicBezTo>
                  <a:lnTo>
                    <a:pt x="557025" y="111037"/>
                  </a:lnTo>
                  <a:cubicBezTo>
                    <a:pt x="555755" y="97067"/>
                    <a:pt x="559488" y="81674"/>
                    <a:pt x="553215" y="69127"/>
                  </a:cubicBezTo>
                  <a:cubicBezTo>
                    <a:pt x="550873" y="64443"/>
                    <a:pt x="542332" y="70032"/>
                    <a:pt x="537975" y="72937"/>
                  </a:cubicBezTo>
                  <a:cubicBezTo>
                    <a:pt x="534165" y="75477"/>
                    <a:pt x="534331" y="82095"/>
                    <a:pt x="530355" y="84367"/>
                  </a:cubicBezTo>
                  <a:cubicBezTo>
                    <a:pt x="524732" y="87580"/>
                    <a:pt x="517553" y="86473"/>
                    <a:pt x="511305" y="88177"/>
                  </a:cubicBezTo>
                  <a:cubicBezTo>
                    <a:pt x="503556" y="90290"/>
                    <a:pt x="488445" y="95797"/>
                    <a:pt x="488445" y="95797"/>
                  </a:cubicBezTo>
                  <a:cubicBezTo>
                    <a:pt x="440935" y="91838"/>
                    <a:pt x="452250" y="93892"/>
                    <a:pt x="442725" y="91987"/>
                  </a:cubicBezTo>
                  <a:close/>
                </a:path>
              </a:pathLst>
            </a:custGeom>
            <a:solidFill>
              <a:schemeClr val="tx2">
                <a:lumMod val="60000"/>
                <a:lumOff val="40000"/>
              </a:schemeClr>
            </a:solidFill>
            <a:ln w="9525" cap="flat" cmpd="sng" algn="ctr">
              <a:solidFill>
                <a:schemeClr val="accent6">
                  <a:lumMod val="50000"/>
                </a:schemeClr>
              </a:solidFill>
              <a:prstDash val="solid"/>
              <a:round/>
              <a:headEnd type="none" w="med" len="med"/>
              <a:tailEnd type="none" w="med" len="med"/>
            </a:ln>
            <a:effectLst/>
          </p:spPr>
          <p:txBody>
            <a:bodyPr/>
            <a:lstStyle/>
            <a:p>
              <a:pPr algn="r">
                <a:defRPr/>
              </a:pPr>
              <a:endParaRPr kumimoji="0" lang="zh-TW" altLang="en-US">
                <a:latin typeface="Arial" charset="0"/>
                <a:ea typeface="新細明體" charset="-120"/>
              </a:endParaRPr>
            </a:p>
          </p:txBody>
        </p:sp>
        <p:sp>
          <p:nvSpPr>
            <p:cNvPr id="14" name="手繪多邊形 13"/>
            <p:cNvSpPr/>
            <p:nvPr/>
          </p:nvSpPr>
          <p:spPr bwMode="auto">
            <a:xfrm>
              <a:off x="2714910" y="2333083"/>
              <a:ext cx="159022" cy="95850"/>
            </a:xfrm>
            <a:custGeom>
              <a:avLst/>
              <a:gdLst>
                <a:gd name="connsiteX0" fmla="*/ 3810 w 419100"/>
                <a:gd name="connsiteY0" fmla="*/ 118110 h 283638"/>
                <a:gd name="connsiteX1" fmla="*/ 11430 w 419100"/>
                <a:gd name="connsiteY1" fmla="*/ 95250 h 283638"/>
                <a:gd name="connsiteX2" fmla="*/ 19050 w 419100"/>
                <a:gd name="connsiteY2" fmla="*/ 83820 h 283638"/>
                <a:gd name="connsiteX3" fmla="*/ 30480 w 419100"/>
                <a:gd name="connsiteY3" fmla="*/ 60960 h 283638"/>
                <a:gd name="connsiteX4" fmla="*/ 41910 w 419100"/>
                <a:gd name="connsiteY4" fmla="*/ 34290 h 283638"/>
                <a:gd name="connsiteX5" fmla="*/ 60960 w 419100"/>
                <a:gd name="connsiteY5" fmla="*/ 3810 h 283638"/>
                <a:gd name="connsiteX6" fmla="*/ 72390 w 419100"/>
                <a:gd name="connsiteY6" fmla="*/ 0 h 283638"/>
                <a:gd name="connsiteX7" fmla="*/ 114300 w 419100"/>
                <a:gd name="connsiteY7" fmla="*/ 3810 h 283638"/>
                <a:gd name="connsiteX8" fmla="*/ 125730 w 419100"/>
                <a:gd name="connsiteY8" fmla="*/ 7620 h 283638"/>
                <a:gd name="connsiteX9" fmla="*/ 129540 w 419100"/>
                <a:gd name="connsiteY9" fmla="*/ 19050 h 283638"/>
                <a:gd name="connsiteX10" fmla="*/ 156210 w 419100"/>
                <a:gd name="connsiteY10" fmla="*/ 49530 h 283638"/>
                <a:gd name="connsiteX11" fmla="*/ 167640 w 419100"/>
                <a:gd name="connsiteY11" fmla="*/ 53340 h 283638"/>
                <a:gd name="connsiteX12" fmla="*/ 251460 w 419100"/>
                <a:gd name="connsiteY12" fmla="*/ 49530 h 283638"/>
                <a:gd name="connsiteX13" fmla="*/ 300990 w 419100"/>
                <a:gd name="connsiteY13" fmla="*/ 41910 h 283638"/>
                <a:gd name="connsiteX14" fmla="*/ 312420 w 419100"/>
                <a:gd name="connsiteY14" fmla="*/ 34290 h 283638"/>
                <a:gd name="connsiteX15" fmla="*/ 392430 w 419100"/>
                <a:gd name="connsiteY15" fmla="*/ 41910 h 283638"/>
                <a:gd name="connsiteX16" fmla="*/ 403860 w 419100"/>
                <a:gd name="connsiteY16" fmla="*/ 49530 h 283638"/>
                <a:gd name="connsiteX17" fmla="*/ 415290 w 419100"/>
                <a:gd name="connsiteY17" fmla="*/ 53340 h 283638"/>
                <a:gd name="connsiteX18" fmla="*/ 419100 w 419100"/>
                <a:gd name="connsiteY18" fmla="*/ 64770 h 283638"/>
                <a:gd name="connsiteX19" fmla="*/ 415290 w 419100"/>
                <a:gd name="connsiteY19" fmla="*/ 114300 h 283638"/>
                <a:gd name="connsiteX20" fmla="*/ 411480 w 419100"/>
                <a:gd name="connsiteY20" fmla="*/ 125730 h 283638"/>
                <a:gd name="connsiteX21" fmla="*/ 388620 w 419100"/>
                <a:gd name="connsiteY21" fmla="*/ 144780 h 283638"/>
                <a:gd name="connsiteX22" fmla="*/ 365760 w 419100"/>
                <a:gd name="connsiteY22" fmla="*/ 152400 h 283638"/>
                <a:gd name="connsiteX23" fmla="*/ 354330 w 419100"/>
                <a:gd name="connsiteY23" fmla="*/ 160020 h 283638"/>
                <a:gd name="connsiteX24" fmla="*/ 331470 w 419100"/>
                <a:gd name="connsiteY24" fmla="*/ 167640 h 283638"/>
                <a:gd name="connsiteX25" fmla="*/ 304800 w 419100"/>
                <a:gd name="connsiteY25" fmla="*/ 175260 h 283638"/>
                <a:gd name="connsiteX26" fmla="*/ 278130 w 419100"/>
                <a:gd name="connsiteY26" fmla="*/ 186690 h 283638"/>
                <a:gd name="connsiteX27" fmla="*/ 255270 w 419100"/>
                <a:gd name="connsiteY27" fmla="*/ 201930 h 283638"/>
                <a:gd name="connsiteX28" fmla="*/ 247650 w 419100"/>
                <a:gd name="connsiteY28" fmla="*/ 213360 h 283638"/>
                <a:gd name="connsiteX29" fmla="*/ 224790 w 419100"/>
                <a:gd name="connsiteY29" fmla="*/ 224790 h 283638"/>
                <a:gd name="connsiteX30" fmla="*/ 213360 w 419100"/>
                <a:gd name="connsiteY30" fmla="*/ 232410 h 283638"/>
                <a:gd name="connsiteX31" fmla="*/ 190500 w 419100"/>
                <a:gd name="connsiteY31" fmla="*/ 240030 h 283638"/>
                <a:gd name="connsiteX32" fmla="*/ 179070 w 419100"/>
                <a:gd name="connsiteY32" fmla="*/ 243840 h 283638"/>
                <a:gd name="connsiteX33" fmla="*/ 163830 w 419100"/>
                <a:gd name="connsiteY33" fmla="*/ 251460 h 283638"/>
                <a:gd name="connsiteX34" fmla="*/ 152400 w 419100"/>
                <a:gd name="connsiteY34" fmla="*/ 259080 h 283638"/>
                <a:gd name="connsiteX35" fmla="*/ 140970 w 419100"/>
                <a:gd name="connsiteY35" fmla="*/ 262890 h 283638"/>
                <a:gd name="connsiteX36" fmla="*/ 118110 w 419100"/>
                <a:gd name="connsiteY36" fmla="*/ 266700 h 283638"/>
                <a:gd name="connsiteX37" fmla="*/ 102870 w 419100"/>
                <a:gd name="connsiteY37" fmla="*/ 274320 h 283638"/>
                <a:gd name="connsiteX38" fmla="*/ 41910 w 419100"/>
                <a:gd name="connsiteY38" fmla="*/ 270510 h 283638"/>
                <a:gd name="connsiteX39" fmla="*/ 34290 w 419100"/>
                <a:gd name="connsiteY39" fmla="*/ 259080 h 283638"/>
                <a:gd name="connsiteX40" fmla="*/ 22860 w 419100"/>
                <a:gd name="connsiteY40" fmla="*/ 251460 h 283638"/>
                <a:gd name="connsiteX41" fmla="*/ 7620 w 419100"/>
                <a:gd name="connsiteY41" fmla="*/ 228600 h 283638"/>
                <a:gd name="connsiteX42" fmla="*/ 0 w 419100"/>
                <a:gd name="connsiteY42" fmla="*/ 217170 h 283638"/>
                <a:gd name="connsiteX43" fmla="*/ 3810 w 419100"/>
                <a:gd name="connsiteY43" fmla="*/ 137160 h 283638"/>
                <a:gd name="connsiteX44" fmla="*/ 7620 w 419100"/>
                <a:gd name="connsiteY44" fmla="*/ 125730 h 283638"/>
                <a:gd name="connsiteX45" fmla="*/ 3810 w 419100"/>
                <a:gd name="connsiteY45" fmla="*/ 118110 h 28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19100" h="283638">
                  <a:moveTo>
                    <a:pt x="3810" y="118110"/>
                  </a:moveTo>
                  <a:cubicBezTo>
                    <a:pt x="4445" y="113030"/>
                    <a:pt x="6975" y="101933"/>
                    <a:pt x="11430" y="95250"/>
                  </a:cubicBezTo>
                  <a:cubicBezTo>
                    <a:pt x="13970" y="91440"/>
                    <a:pt x="17002" y="87916"/>
                    <a:pt x="19050" y="83820"/>
                  </a:cubicBezTo>
                  <a:cubicBezTo>
                    <a:pt x="34824" y="52272"/>
                    <a:pt x="8642" y="93717"/>
                    <a:pt x="30480" y="60960"/>
                  </a:cubicBezTo>
                  <a:cubicBezTo>
                    <a:pt x="40559" y="20646"/>
                    <a:pt x="26875" y="68119"/>
                    <a:pt x="41910" y="34290"/>
                  </a:cubicBezTo>
                  <a:cubicBezTo>
                    <a:pt x="51838" y="11951"/>
                    <a:pt x="42356" y="13112"/>
                    <a:pt x="60960" y="3810"/>
                  </a:cubicBezTo>
                  <a:cubicBezTo>
                    <a:pt x="64552" y="2014"/>
                    <a:pt x="68580" y="1270"/>
                    <a:pt x="72390" y="0"/>
                  </a:cubicBezTo>
                  <a:cubicBezTo>
                    <a:pt x="86360" y="1270"/>
                    <a:pt x="100413" y="1826"/>
                    <a:pt x="114300" y="3810"/>
                  </a:cubicBezTo>
                  <a:cubicBezTo>
                    <a:pt x="118276" y="4378"/>
                    <a:pt x="122890" y="4780"/>
                    <a:pt x="125730" y="7620"/>
                  </a:cubicBezTo>
                  <a:cubicBezTo>
                    <a:pt x="128570" y="10460"/>
                    <a:pt x="127590" y="15539"/>
                    <a:pt x="129540" y="19050"/>
                  </a:cubicBezTo>
                  <a:cubicBezTo>
                    <a:pt x="138332" y="34876"/>
                    <a:pt x="141654" y="42252"/>
                    <a:pt x="156210" y="49530"/>
                  </a:cubicBezTo>
                  <a:cubicBezTo>
                    <a:pt x="159802" y="51326"/>
                    <a:pt x="163830" y="52070"/>
                    <a:pt x="167640" y="53340"/>
                  </a:cubicBezTo>
                  <a:lnTo>
                    <a:pt x="251460" y="49530"/>
                  </a:lnTo>
                  <a:cubicBezTo>
                    <a:pt x="287727" y="47263"/>
                    <a:pt x="279286" y="49145"/>
                    <a:pt x="300990" y="41910"/>
                  </a:cubicBezTo>
                  <a:cubicBezTo>
                    <a:pt x="304800" y="39370"/>
                    <a:pt x="307847" y="34519"/>
                    <a:pt x="312420" y="34290"/>
                  </a:cubicBezTo>
                  <a:cubicBezTo>
                    <a:pt x="357026" y="32060"/>
                    <a:pt x="362356" y="34392"/>
                    <a:pt x="392430" y="41910"/>
                  </a:cubicBezTo>
                  <a:cubicBezTo>
                    <a:pt x="396240" y="44450"/>
                    <a:pt x="399764" y="47482"/>
                    <a:pt x="403860" y="49530"/>
                  </a:cubicBezTo>
                  <a:cubicBezTo>
                    <a:pt x="407452" y="51326"/>
                    <a:pt x="412450" y="50500"/>
                    <a:pt x="415290" y="53340"/>
                  </a:cubicBezTo>
                  <a:cubicBezTo>
                    <a:pt x="418130" y="56180"/>
                    <a:pt x="417830" y="60960"/>
                    <a:pt x="419100" y="64770"/>
                  </a:cubicBezTo>
                  <a:cubicBezTo>
                    <a:pt x="417830" y="81280"/>
                    <a:pt x="417344" y="97869"/>
                    <a:pt x="415290" y="114300"/>
                  </a:cubicBezTo>
                  <a:cubicBezTo>
                    <a:pt x="414792" y="118285"/>
                    <a:pt x="413708" y="122388"/>
                    <a:pt x="411480" y="125730"/>
                  </a:cubicBezTo>
                  <a:cubicBezTo>
                    <a:pt x="407702" y="131397"/>
                    <a:pt x="395278" y="141821"/>
                    <a:pt x="388620" y="144780"/>
                  </a:cubicBezTo>
                  <a:cubicBezTo>
                    <a:pt x="381280" y="148042"/>
                    <a:pt x="365760" y="152400"/>
                    <a:pt x="365760" y="152400"/>
                  </a:cubicBezTo>
                  <a:cubicBezTo>
                    <a:pt x="361950" y="154940"/>
                    <a:pt x="358514" y="158160"/>
                    <a:pt x="354330" y="160020"/>
                  </a:cubicBezTo>
                  <a:cubicBezTo>
                    <a:pt x="346990" y="163282"/>
                    <a:pt x="339090" y="165100"/>
                    <a:pt x="331470" y="167640"/>
                  </a:cubicBezTo>
                  <a:cubicBezTo>
                    <a:pt x="315072" y="173106"/>
                    <a:pt x="323936" y="170476"/>
                    <a:pt x="304800" y="175260"/>
                  </a:cubicBezTo>
                  <a:cubicBezTo>
                    <a:pt x="263196" y="202996"/>
                    <a:pt x="327336" y="162087"/>
                    <a:pt x="278130" y="186690"/>
                  </a:cubicBezTo>
                  <a:cubicBezTo>
                    <a:pt x="269939" y="190786"/>
                    <a:pt x="255270" y="201930"/>
                    <a:pt x="255270" y="201930"/>
                  </a:cubicBezTo>
                  <a:cubicBezTo>
                    <a:pt x="252730" y="205740"/>
                    <a:pt x="250888" y="210122"/>
                    <a:pt x="247650" y="213360"/>
                  </a:cubicBezTo>
                  <a:cubicBezTo>
                    <a:pt x="240264" y="220746"/>
                    <a:pt x="234086" y="221691"/>
                    <a:pt x="224790" y="224790"/>
                  </a:cubicBezTo>
                  <a:cubicBezTo>
                    <a:pt x="220980" y="227330"/>
                    <a:pt x="217544" y="230550"/>
                    <a:pt x="213360" y="232410"/>
                  </a:cubicBezTo>
                  <a:cubicBezTo>
                    <a:pt x="206020" y="235672"/>
                    <a:pt x="198120" y="237490"/>
                    <a:pt x="190500" y="240030"/>
                  </a:cubicBezTo>
                  <a:cubicBezTo>
                    <a:pt x="186690" y="241300"/>
                    <a:pt x="182662" y="242044"/>
                    <a:pt x="179070" y="243840"/>
                  </a:cubicBezTo>
                  <a:cubicBezTo>
                    <a:pt x="173990" y="246380"/>
                    <a:pt x="168761" y="248642"/>
                    <a:pt x="163830" y="251460"/>
                  </a:cubicBezTo>
                  <a:cubicBezTo>
                    <a:pt x="159854" y="253732"/>
                    <a:pt x="156496" y="257032"/>
                    <a:pt x="152400" y="259080"/>
                  </a:cubicBezTo>
                  <a:cubicBezTo>
                    <a:pt x="148808" y="260876"/>
                    <a:pt x="144780" y="261620"/>
                    <a:pt x="140970" y="262890"/>
                  </a:cubicBezTo>
                  <a:cubicBezTo>
                    <a:pt x="109848" y="283638"/>
                    <a:pt x="148224" y="262398"/>
                    <a:pt x="118110" y="266700"/>
                  </a:cubicBezTo>
                  <a:cubicBezTo>
                    <a:pt x="112487" y="267503"/>
                    <a:pt x="107950" y="271780"/>
                    <a:pt x="102870" y="274320"/>
                  </a:cubicBezTo>
                  <a:cubicBezTo>
                    <a:pt x="82550" y="273050"/>
                    <a:pt x="61785" y="274927"/>
                    <a:pt x="41910" y="270510"/>
                  </a:cubicBezTo>
                  <a:cubicBezTo>
                    <a:pt x="37440" y="269517"/>
                    <a:pt x="37528" y="262318"/>
                    <a:pt x="34290" y="259080"/>
                  </a:cubicBezTo>
                  <a:cubicBezTo>
                    <a:pt x="31052" y="255842"/>
                    <a:pt x="26670" y="254000"/>
                    <a:pt x="22860" y="251460"/>
                  </a:cubicBezTo>
                  <a:lnTo>
                    <a:pt x="7620" y="228600"/>
                  </a:lnTo>
                  <a:lnTo>
                    <a:pt x="0" y="217170"/>
                  </a:lnTo>
                  <a:cubicBezTo>
                    <a:pt x="1270" y="190500"/>
                    <a:pt x="1593" y="163768"/>
                    <a:pt x="3810" y="137160"/>
                  </a:cubicBezTo>
                  <a:cubicBezTo>
                    <a:pt x="4144" y="133158"/>
                    <a:pt x="7286" y="129732"/>
                    <a:pt x="7620" y="125730"/>
                  </a:cubicBezTo>
                  <a:cubicBezTo>
                    <a:pt x="8569" y="114339"/>
                    <a:pt x="3175" y="123190"/>
                    <a:pt x="3810" y="118110"/>
                  </a:cubicBezTo>
                  <a:close/>
                </a:path>
              </a:pathLst>
            </a:custGeom>
            <a:solidFill>
              <a:schemeClr val="tx2">
                <a:lumMod val="60000"/>
                <a:lumOff val="40000"/>
              </a:schemeClr>
            </a:solidFill>
            <a:ln w="9525" cap="flat" cmpd="sng" algn="ctr">
              <a:solidFill>
                <a:schemeClr val="accent6">
                  <a:lumMod val="50000"/>
                </a:schemeClr>
              </a:solidFill>
              <a:prstDash val="solid"/>
              <a:round/>
              <a:headEnd type="none" w="med" len="med"/>
              <a:tailEnd type="none" w="med" len="med"/>
            </a:ln>
            <a:effectLst/>
          </p:spPr>
          <p:txBody>
            <a:bodyPr/>
            <a:lstStyle/>
            <a:p>
              <a:pPr algn="r">
                <a:defRPr/>
              </a:pPr>
              <a:endParaRPr kumimoji="0" lang="zh-TW" altLang="en-US">
                <a:latin typeface="Arial" charset="0"/>
                <a:ea typeface="新細明體" charset="-120"/>
              </a:endParaRPr>
            </a:p>
          </p:txBody>
        </p:sp>
        <p:sp>
          <p:nvSpPr>
            <p:cNvPr id="79914" name="Freeform 46"/>
            <p:cNvSpPr>
              <a:spLocks/>
            </p:cNvSpPr>
            <p:nvPr/>
          </p:nvSpPr>
          <p:spPr bwMode="auto">
            <a:xfrm>
              <a:off x="3582920" y="5351759"/>
              <a:ext cx="100125" cy="114977"/>
            </a:xfrm>
            <a:custGeom>
              <a:avLst/>
              <a:gdLst>
                <a:gd name="T0" fmla="*/ 2147483647 w 37"/>
                <a:gd name="T1" fmla="*/ 0 h 60"/>
                <a:gd name="T2" fmla="*/ 2147483647 w 37"/>
                <a:gd name="T3" fmla="*/ 2147483647 h 60"/>
                <a:gd name="T4" fmla="*/ 2147483647 w 37"/>
                <a:gd name="T5" fmla="*/ 2147483647 h 60"/>
                <a:gd name="T6" fmla="*/ 2147483647 w 37"/>
                <a:gd name="T7" fmla="*/ 2147483647 h 60"/>
                <a:gd name="T8" fmla="*/ 2147483647 w 37"/>
                <a:gd name="T9" fmla="*/ 2147483647 h 60"/>
                <a:gd name="T10" fmla="*/ 2147483647 w 37"/>
                <a:gd name="T11" fmla="*/ 2147483647 h 60"/>
                <a:gd name="T12" fmla="*/ 2147483647 w 37"/>
                <a:gd name="T13" fmla="*/ 2147483647 h 60"/>
                <a:gd name="T14" fmla="*/ 0 w 37"/>
                <a:gd name="T15" fmla="*/ 0 h 60"/>
                <a:gd name="T16" fmla="*/ 2147483647 w 37"/>
                <a:gd name="T17" fmla="*/ 0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
                <a:gd name="T28" fmla="*/ 0 h 60"/>
                <a:gd name="T29" fmla="*/ 37 w 37"/>
                <a:gd name="T30" fmla="*/ 60 h 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 h="60">
                  <a:moveTo>
                    <a:pt x="5" y="0"/>
                  </a:moveTo>
                  <a:lnTo>
                    <a:pt x="11" y="11"/>
                  </a:lnTo>
                  <a:lnTo>
                    <a:pt x="28" y="42"/>
                  </a:lnTo>
                  <a:lnTo>
                    <a:pt x="37" y="60"/>
                  </a:lnTo>
                  <a:lnTo>
                    <a:pt x="31" y="60"/>
                  </a:lnTo>
                  <a:lnTo>
                    <a:pt x="22" y="42"/>
                  </a:lnTo>
                  <a:lnTo>
                    <a:pt x="5" y="11"/>
                  </a:lnTo>
                  <a:lnTo>
                    <a:pt x="0" y="0"/>
                  </a:lnTo>
                  <a:lnTo>
                    <a:pt x="5" y="0"/>
                  </a:lnTo>
                  <a:close/>
                </a:path>
              </a:pathLst>
            </a:custGeom>
            <a:noFill/>
            <a:ln w="3175">
              <a:solidFill>
                <a:srgbClr val="33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9915" name="Freeform 47"/>
            <p:cNvSpPr>
              <a:spLocks/>
            </p:cNvSpPr>
            <p:nvPr/>
          </p:nvSpPr>
          <p:spPr bwMode="auto">
            <a:xfrm>
              <a:off x="3582920" y="5351759"/>
              <a:ext cx="100125" cy="114977"/>
            </a:xfrm>
            <a:custGeom>
              <a:avLst/>
              <a:gdLst>
                <a:gd name="T0" fmla="*/ 2147483647 w 37"/>
                <a:gd name="T1" fmla="*/ 0 h 60"/>
                <a:gd name="T2" fmla="*/ 2147483647 w 37"/>
                <a:gd name="T3" fmla="*/ 2147483647 h 60"/>
                <a:gd name="T4" fmla="*/ 2147483647 w 37"/>
                <a:gd name="T5" fmla="*/ 2147483647 h 60"/>
                <a:gd name="T6" fmla="*/ 2147483647 w 37"/>
                <a:gd name="T7" fmla="*/ 2147483647 h 60"/>
                <a:gd name="T8" fmla="*/ 2147483647 w 37"/>
                <a:gd name="T9" fmla="*/ 2147483647 h 60"/>
                <a:gd name="T10" fmla="*/ 2147483647 w 37"/>
                <a:gd name="T11" fmla="*/ 2147483647 h 60"/>
                <a:gd name="T12" fmla="*/ 2147483647 w 37"/>
                <a:gd name="T13" fmla="*/ 2147483647 h 60"/>
                <a:gd name="T14" fmla="*/ 0 w 37"/>
                <a:gd name="T15" fmla="*/ 0 h 60"/>
                <a:gd name="T16" fmla="*/ 2147483647 w 37"/>
                <a:gd name="T17" fmla="*/ 0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
                <a:gd name="T28" fmla="*/ 0 h 60"/>
                <a:gd name="T29" fmla="*/ 37 w 37"/>
                <a:gd name="T30" fmla="*/ 60 h 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 h="60">
                  <a:moveTo>
                    <a:pt x="5" y="0"/>
                  </a:moveTo>
                  <a:lnTo>
                    <a:pt x="11" y="11"/>
                  </a:lnTo>
                  <a:lnTo>
                    <a:pt x="28" y="42"/>
                  </a:lnTo>
                  <a:lnTo>
                    <a:pt x="37" y="60"/>
                  </a:lnTo>
                  <a:lnTo>
                    <a:pt x="31" y="60"/>
                  </a:lnTo>
                  <a:lnTo>
                    <a:pt x="22" y="42"/>
                  </a:lnTo>
                  <a:lnTo>
                    <a:pt x="5" y="11"/>
                  </a:lnTo>
                  <a:lnTo>
                    <a:pt x="0" y="0"/>
                  </a:lnTo>
                  <a:lnTo>
                    <a:pt x="5" y="0"/>
                  </a:lnTo>
                </a:path>
              </a:pathLst>
            </a:custGeom>
            <a:noFill/>
            <a:ln w="3175">
              <a:solidFill>
                <a:srgbClr val="33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grpSp>
          <p:nvGrpSpPr>
            <p:cNvPr id="79916" name="Group 224"/>
            <p:cNvGrpSpPr>
              <a:grpSpLocks/>
            </p:cNvGrpSpPr>
            <p:nvPr/>
          </p:nvGrpSpPr>
          <p:grpSpPr bwMode="auto">
            <a:xfrm>
              <a:off x="5218656" y="865929"/>
              <a:ext cx="197053" cy="172306"/>
              <a:chOff x="2832" y="1149"/>
              <a:chExt cx="1197" cy="1152"/>
            </a:xfrm>
          </p:grpSpPr>
          <p:sp>
            <p:nvSpPr>
              <p:cNvPr id="80093" name="Oval 225"/>
              <p:cNvSpPr>
                <a:spLocks noChangeArrowheads="1"/>
              </p:cNvSpPr>
              <p:nvPr/>
            </p:nvSpPr>
            <p:spPr bwMode="gray">
              <a:xfrm>
                <a:off x="2832" y="1149"/>
                <a:ext cx="1197" cy="1152"/>
              </a:xfrm>
              <a:prstGeom prst="ellipse">
                <a:avLst/>
              </a:prstGeom>
              <a:gradFill rotWithShape="1">
                <a:gsLst>
                  <a:gs pos="0">
                    <a:srgbClr val="FF0000"/>
                  </a:gs>
                  <a:gs pos="100000">
                    <a:srgbClr val="79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endParaRPr kumimoji="0" lang="zh-TW" altLang="en-US"/>
              </a:p>
            </p:txBody>
          </p:sp>
          <p:sp>
            <p:nvSpPr>
              <p:cNvPr id="80094" name="Freeform 226"/>
              <p:cNvSpPr>
                <a:spLocks/>
              </p:cNvSpPr>
              <p:nvPr/>
            </p:nvSpPr>
            <p:spPr bwMode="gray">
              <a:xfrm>
                <a:off x="2965" y="1162"/>
                <a:ext cx="923" cy="435"/>
              </a:xfrm>
              <a:custGeom>
                <a:avLst/>
                <a:gdLst>
                  <a:gd name="T0" fmla="*/ 3 w 1321"/>
                  <a:gd name="T1" fmla="*/ 1 h 712"/>
                  <a:gd name="T2" fmla="*/ 3 w 1321"/>
                  <a:gd name="T3" fmla="*/ 1 h 712"/>
                  <a:gd name="T4" fmla="*/ 3 w 1321"/>
                  <a:gd name="T5" fmla="*/ 1 h 712"/>
                  <a:gd name="T6" fmla="*/ 3 w 1321"/>
                  <a:gd name="T7" fmla="*/ 1 h 712"/>
                  <a:gd name="T8" fmla="*/ 3 w 1321"/>
                  <a:gd name="T9" fmla="*/ 1 h 712"/>
                  <a:gd name="T10" fmla="*/ 3 w 1321"/>
                  <a:gd name="T11" fmla="*/ 1 h 712"/>
                  <a:gd name="T12" fmla="*/ 3 w 1321"/>
                  <a:gd name="T13" fmla="*/ 1 h 712"/>
                  <a:gd name="T14" fmla="*/ 3 w 1321"/>
                  <a:gd name="T15" fmla="*/ 1 h 712"/>
                  <a:gd name="T16" fmla="*/ 2 w 1321"/>
                  <a:gd name="T17" fmla="*/ 1 h 712"/>
                  <a:gd name="T18" fmla="*/ 2 w 1321"/>
                  <a:gd name="T19" fmla="*/ 1 h 712"/>
                  <a:gd name="T20" fmla="*/ 2 w 1321"/>
                  <a:gd name="T21" fmla="*/ 1 h 712"/>
                  <a:gd name="T22" fmla="*/ 2 w 1321"/>
                  <a:gd name="T23" fmla="*/ 1 h 712"/>
                  <a:gd name="T24" fmla="*/ 2 w 1321"/>
                  <a:gd name="T25" fmla="*/ 1 h 712"/>
                  <a:gd name="T26" fmla="*/ 2 w 1321"/>
                  <a:gd name="T27" fmla="*/ 1 h 712"/>
                  <a:gd name="T28" fmla="*/ 1 w 1321"/>
                  <a:gd name="T29" fmla="*/ 1 h 712"/>
                  <a:gd name="T30" fmla="*/ 1 w 1321"/>
                  <a:gd name="T31" fmla="*/ 1 h 712"/>
                  <a:gd name="T32" fmla="*/ 1 w 1321"/>
                  <a:gd name="T33" fmla="*/ 1 h 712"/>
                  <a:gd name="T34" fmla="*/ 1 w 1321"/>
                  <a:gd name="T35" fmla="*/ 1 h 712"/>
                  <a:gd name="T36" fmla="*/ 1 w 1321"/>
                  <a:gd name="T37" fmla="*/ 1 h 712"/>
                  <a:gd name="T38" fmla="*/ 1 w 1321"/>
                  <a:gd name="T39" fmla="*/ 1 h 712"/>
                  <a:gd name="T40" fmla="*/ 1 w 1321"/>
                  <a:gd name="T41" fmla="*/ 1 h 712"/>
                  <a:gd name="T42" fmla="*/ 1 w 1321"/>
                  <a:gd name="T43" fmla="*/ 1 h 712"/>
                  <a:gd name="T44" fmla="*/ 1 w 1321"/>
                  <a:gd name="T45" fmla="*/ 1 h 712"/>
                  <a:gd name="T46" fmla="*/ 1 w 1321"/>
                  <a:gd name="T47" fmla="*/ 1 h 712"/>
                  <a:gd name="T48" fmla="*/ 1 w 1321"/>
                  <a:gd name="T49" fmla="*/ 1 h 712"/>
                  <a:gd name="T50" fmla="*/ 1 w 1321"/>
                  <a:gd name="T51" fmla="*/ 1 h 712"/>
                  <a:gd name="T52" fmla="*/ 1 w 1321"/>
                  <a:gd name="T53" fmla="*/ 1 h 712"/>
                  <a:gd name="T54" fmla="*/ 1 w 1321"/>
                  <a:gd name="T55" fmla="*/ 1 h 712"/>
                  <a:gd name="T56" fmla="*/ 0 w 1321"/>
                  <a:gd name="T57" fmla="*/ 1 h 712"/>
                  <a:gd name="T58" fmla="*/ 0 w 1321"/>
                  <a:gd name="T59" fmla="*/ 1 h 712"/>
                  <a:gd name="T60" fmla="*/ 1 w 1321"/>
                  <a:gd name="T61" fmla="*/ 1 h 712"/>
                  <a:gd name="T62" fmla="*/ 1 w 1321"/>
                  <a:gd name="T63" fmla="*/ 1 h 712"/>
                  <a:gd name="T64" fmla="*/ 1 w 1321"/>
                  <a:gd name="T65" fmla="*/ 1 h 712"/>
                  <a:gd name="T66" fmla="*/ 1 w 1321"/>
                  <a:gd name="T67" fmla="*/ 1 h 712"/>
                  <a:gd name="T68" fmla="*/ 1 w 1321"/>
                  <a:gd name="T69" fmla="*/ 1 h 712"/>
                  <a:gd name="T70" fmla="*/ 1 w 1321"/>
                  <a:gd name="T71" fmla="*/ 1 h 712"/>
                  <a:gd name="T72" fmla="*/ 1 w 1321"/>
                  <a:gd name="T73" fmla="*/ 1 h 712"/>
                  <a:gd name="T74" fmla="*/ 1 w 1321"/>
                  <a:gd name="T75" fmla="*/ 1 h 712"/>
                  <a:gd name="T76" fmla="*/ 1 w 1321"/>
                  <a:gd name="T77" fmla="*/ 1 h 712"/>
                  <a:gd name="T78" fmla="*/ 1 w 1321"/>
                  <a:gd name="T79" fmla="*/ 1 h 712"/>
                  <a:gd name="T80" fmla="*/ 1 w 1321"/>
                  <a:gd name="T81" fmla="*/ 1 h 712"/>
                  <a:gd name="T82" fmla="*/ 1 w 1321"/>
                  <a:gd name="T83" fmla="*/ 0 h 712"/>
                  <a:gd name="T84" fmla="*/ 1 w 1321"/>
                  <a:gd name="T85" fmla="*/ 0 h 712"/>
                  <a:gd name="T86" fmla="*/ 1 w 1321"/>
                  <a:gd name="T87" fmla="*/ 1 h 712"/>
                  <a:gd name="T88" fmla="*/ 2 w 1321"/>
                  <a:gd name="T89" fmla="*/ 1 h 712"/>
                  <a:gd name="T90" fmla="*/ 2 w 1321"/>
                  <a:gd name="T91" fmla="*/ 1 h 712"/>
                  <a:gd name="T92" fmla="*/ 2 w 1321"/>
                  <a:gd name="T93" fmla="*/ 1 h 712"/>
                  <a:gd name="T94" fmla="*/ 2 w 1321"/>
                  <a:gd name="T95" fmla="*/ 1 h 712"/>
                  <a:gd name="T96" fmla="*/ 2 w 1321"/>
                  <a:gd name="T97" fmla="*/ 1 h 712"/>
                  <a:gd name="T98" fmla="*/ 3 w 1321"/>
                  <a:gd name="T99" fmla="*/ 1 h 712"/>
                  <a:gd name="T100" fmla="*/ 3 w 1321"/>
                  <a:gd name="T101" fmla="*/ 1 h 712"/>
                  <a:gd name="T102" fmla="*/ 3 w 1321"/>
                  <a:gd name="T103" fmla="*/ 1 h 712"/>
                  <a:gd name="T104" fmla="*/ 3 w 1321"/>
                  <a:gd name="T105" fmla="*/ 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EFEF"/>
                  </a:gs>
                  <a:gs pos="100000">
                    <a:srgbClr val="FF00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TW" altLang="en-US"/>
              </a:p>
            </p:txBody>
          </p:sp>
        </p:grpSp>
        <p:pic>
          <p:nvPicPr>
            <p:cNvPr id="79917" name="Picture 227"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2730" y="1038235"/>
              <a:ext cx="211375" cy="6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918" name="Group 229"/>
            <p:cNvGrpSpPr>
              <a:grpSpLocks/>
            </p:cNvGrpSpPr>
            <p:nvPr/>
          </p:nvGrpSpPr>
          <p:grpSpPr bwMode="auto">
            <a:xfrm>
              <a:off x="5637698" y="1022715"/>
              <a:ext cx="197053" cy="172306"/>
              <a:chOff x="2832" y="1149"/>
              <a:chExt cx="1197" cy="1152"/>
            </a:xfrm>
          </p:grpSpPr>
          <p:sp>
            <p:nvSpPr>
              <p:cNvPr id="80091" name="Oval 230"/>
              <p:cNvSpPr>
                <a:spLocks noChangeArrowheads="1"/>
              </p:cNvSpPr>
              <p:nvPr/>
            </p:nvSpPr>
            <p:spPr bwMode="gray">
              <a:xfrm>
                <a:off x="2832" y="1149"/>
                <a:ext cx="1197" cy="1152"/>
              </a:xfrm>
              <a:prstGeom prst="ellipse">
                <a:avLst/>
              </a:prstGeom>
              <a:gradFill rotWithShape="1">
                <a:gsLst>
                  <a:gs pos="0">
                    <a:srgbClr val="FF0000"/>
                  </a:gs>
                  <a:gs pos="100000">
                    <a:srgbClr val="79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endParaRPr kumimoji="0" lang="zh-TW" altLang="en-US"/>
              </a:p>
            </p:txBody>
          </p:sp>
          <p:sp>
            <p:nvSpPr>
              <p:cNvPr id="80092" name="Freeform 231"/>
              <p:cNvSpPr>
                <a:spLocks/>
              </p:cNvSpPr>
              <p:nvPr/>
            </p:nvSpPr>
            <p:spPr bwMode="gray">
              <a:xfrm>
                <a:off x="2965" y="1162"/>
                <a:ext cx="923" cy="435"/>
              </a:xfrm>
              <a:custGeom>
                <a:avLst/>
                <a:gdLst>
                  <a:gd name="T0" fmla="*/ 3 w 1321"/>
                  <a:gd name="T1" fmla="*/ 1 h 712"/>
                  <a:gd name="T2" fmla="*/ 3 w 1321"/>
                  <a:gd name="T3" fmla="*/ 1 h 712"/>
                  <a:gd name="T4" fmla="*/ 3 w 1321"/>
                  <a:gd name="T5" fmla="*/ 1 h 712"/>
                  <a:gd name="T6" fmla="*/ 3 w 1321"/>
                  <a:gd name="T7" fmla="*/ 1 h 712"/>
                  <a:gd name="T8" fmla="*/ 3 w 1321"/>
                  <a:gd name="T9" fmla="*/ 1 h 712"/>
                  <a:gd name="T10" fmla="*/ 3 w 1321"/>
                  <a:gd name="T11" fmla="*/ 1 h 712"/>
                  <a:gd name="T12" fmla="*/ 3 w 1321"/>
                  <a:gd name="T13" fmla="*/ 1 h 712"/>
                  <a:gd name="T14" fmla="*/ 3 w 1321"/>
                  <a:gd name="T15" fmla="*/ 1 h 712"/>
                  <a:gd name="T16" fmla="*/ 2 w 1321"/>
                  <a:gd name="T17" fmla="*/ 1 h 712"/>
                  <a:gd name="T18" fmla="*/ 2 w 1321"/>
                  <a:gd name="T19" fmla="*/ 1 h 712"/>
                  <a:gd name="T20" fmla="*/ 2 w 1321"/>
                  <a:gd name="T21" fmla="*/ 1 h 712"/>
                  <a:gd name="T22" fmla="*/ 2 w 1321"/>
                  <a:gd name="T23" fmla="*/ 1 h 712"/>
                  <a:gd name="T24" fmla="*/ 2 w 1321"/>
                  <a:gd name="T25" fmla="*/ 1 h 712"/>
                  <a:gd name="T26" fmla="*/ 2 w 1321"/>
                  <a:gd name="T27" fmla="*/ 1 h 712"/>
                  <a:gd name="T28" fmla="*/ 1 w 1321"/>
                  <a:gd name="T29" fmla="*/ 1 h 712"/>
                  <a:gd name="T30" fmla="*/ 1 w 1321"/>
                  <a:gd name="T31" fmla="*/ 1 h 712"/>
                  <a:gd name="T32" fmla="*/ 1 w 1321"/>
                  <a:gd name="T33" fmla="*/ 1 h 712"/>
                  <a:gd name="T34" fmla="*/ 1 w 1321"/>
                  <a:gd name="T35" fmla="*/ 1 h 712"/>
                  <a:gd name="T36" fmla="*/ 1 w 1321"/>
                  <a:gd name="T37" fmla="*/ 1 h 712"/>
                  <a:gd name="T38" fmla="*/ 1 w 1321"/>
                  <a:gd name="T39" fmla="*/ 1 h 712"/>
                  <a:gd name="T40" fmla="*/ 1 w 1321"/>
                  <a:gd name="T41" fmla="*/ 1 h 712"/>
                  <a:gd name="T42" fmla="*/ 1 w 1321"/>
                  <a:gd name="T43" fmla="*/ 1 h 712"/>
                  <a:gd name="T44" fmla="*/ 1 w 1321"/>
                  <a:gd name="T45" fmla="*/ 1 h 712"/>
                  <a:gd name="T46" fmla="*/ 1 w 1321"/>
                  <a:gd name="T47" fmla="*/ 1 h 712"/>
                  <a:gd name="T48" fmla="*/ 1 w 1321"/>
                  <a:gd name="T49" fmla="*/ 1 h 712"/>
                  <a:gd name="T50" fmla="*/ 1 w 1321"/>
                  <a:gd name="T51" fmla="*/ 1 h 712"/>
                  <a:gd name="T52" fmla="*/ 1 w 1321"/>
                  <a:gd name="T53" fmla="*/ 1 h 712"/>
                  <a:gd name="T54" fmla="*/ 1 w 1321"/>
                  <a:gd name="T55" fmla="*/ 1 h 712"/>
                  <a:gd name="T56" fmla="*/ 0 w 1321"/>
                  <a:gd name="T57" fmla="*/ 1 h 712"/>
                  <a:gd name="T58" fmla="*/ 0 w 1321"/>
                  <a:gd name="T59" fmla="*/ 1 h 712"/>
                  <a:gd name="T60" fmla="*/ 1 w 1321"/>
                  <a:gd name="T61" fmla="*/ 1 h 712"/>
                  <a:gd name="T62" fmla="*/ 1 w 1321"/>
                  <a:gd name="T63" fmla="*/ 1 h 712"/>
                  <a:gd name="T64" fmla="*/ 1 w 1321"/>
                  <a:gd name="T65" fmla="*/ 1 h 712"/>
                  <a:gd name="T66" fmla="*/ 1 w 1321"/>
                  <a:gd name="T67" fmla="*/ 1 h 712"/>
                  <a:gd name="T68" fmla="*/ 1 w 1321"/>
                  <a:gd name="T69" fmla="*/ 1 h 712"/>
                  <a:gd name="T70" fmla="*/ 1 w 1321"/>
                  <a:gd name="T71" fmla="*/ 1 h 712"/>
                  <a:gd name="T72" fmla="*/ 1 w 1321"/>
                  <a:gd name="T73" fmla="*/ 1 h 712"/>
                  <a:gd name="T74" fmla="*/ 1 w 1321"/>
                  <a:gd name="T75" fmla="*/ 1 h 712"/>
                  <a:gd name="T76" fmla="*/ 1 w 1321"/>
                  <a:gd name="T77" fmla="*/ 1 h 712"/>
                  <a:gd name="T78" fmla="*/ 1 w 1321"/>
                  <a:gd name="T79" fmla="*/ 1 h 712"/>
                  <a:gd name="T80" fmla="*/ 1 w 1321"/>
                  <a:gd name="T81" fmla="*/ 1 h 712"/>
                  <a:gd name="T82" fmla="*/ 1 w 1321"/>
                  <a:gd name="T83" fmla="*/ 0 h 712"/>
                  <a:gd name="T84" fmla="*/ 1 w 1321"/>
                  <a:gd name="T85" fmla="*/ 0 h 712"/>
                  <a:gd name="T86" fmla="*/ 1 w 1321"/>
                  <a:gd name="T87" fmla="*/ 1 h 712"/>
                  <a:gd name="T88" fmla="*/ 2 w 1321"/>
                  <a:gd name="T89" fmla="*/ 1 h 712"/>
                  <a:gd name="T90" fmla="*/ 2 w 1321"/>
                  <a:gd name="T91" fmla="*/ 1 h 712"/>
                  <a:gd name="T92" fmla="*/ 2 w 1321"/>
                  <a:gd name="T93" fmla="*/ 1 h 712"/>
                  <a:gd name="T94" fmla="*/ 2 w 1321"/>
                  <a:gd name="T95" fmla="*/ 1 h 712"/>
                  <a:gd name="T96" fmla="*/ 2 w 1321"/>
                  <a:gd name="T97" fmla="*/ 1 h 712"/>
                  <a:gd name="T98" fmla="*/ 3 w 1321"/>
                  <a:gd name="T99" fmla="*/ 1 h 712"/>
                  <a:gd name="T100" fmla="*/ 3 w 1321"/>
                  <a:gd name="T101" fmla="*/ 1 h 712"/>
                  <a:gd name="T102" fmla="*/ 3 w 1321"/>
                  <a:gd name="T103" fmla="*/ 1 h 712"/>
                  <a:gd name="T104" fmla="*/ 3 w 1321"/>
                  <a:gd name="T105" fmla="*/ 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EFEF"/>
                  </a:gs>
                  <a:gs pos="100000">
                    <a:srgbClr val="FF00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TW" altLang="en-US"/>
              </a:p>
            </p:txBody>
          </p:sp>
        </p:grpSp>
        <p:pic>
          <p:nvPicPr>
            <p:cNvPr id="79919" name="Picture 232"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1772" y="1195021"/>
              <a:ext cx="211375" cy="6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920" name="Group 234"/>
            <p:cNvGrpSpPr>
              <a:grpSpLocks/>
            </p:cNvGrpSpPr>
            <p:nvPr/>
          </p:nvGrpSpPr>
          <p:grpSpPr bwMode="auto">
            <a:xfrm>
              <a:off x="5426323" y="1102851"/>
              <a:ext cx="197053" cy="172306"/>
              <a:chOff x="2832" y="1149"/>
              <a:chExt cx="1197" cy="1152"/>
            </a:xfrm>
          </p:grpSpPr>
          <p:sp>
            <p:nvSpPr>
              <p:cNvPr id="80089" name="Oval 235"/>
              <p:cNvSpPr>
                <a:spLocks noChangeArrowheads="1"/>
              </p:cNvSpPr>
              <p:nvPr/>
            </p:nvSpPr>
            <p:spPr bwMode="gray">
              <a:xfrm>
                <a:off x="2832" y="1149"/>
                <a:ext cx="1197" cy="1152"/>
              </a:xfrm>
              <a:prstGeom prst="ellipse">
                <a:avLst/>
              </a:prstGeom>
              <a:gradFill rotWithShape="1">
                <a:gsLst>
                  <a:gs pos="0">
                    <a:srgbClr val="FF0000"/>
                  </a:gs>
                  <a:gs pos="100000">
                    <a:srgbClr val="79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endParaRPr kumimoji="0" lang="zh-TW" altLang="en-US"/>
              </a:p>
            </p:txBody>
          </p:sp>
          <p:sp>
            <p:nvSpPr>
              <p:cNvPr id="80090" name="Freeform 236"/>
              <p:cNvSpPr>
                <a:spLocks/>
              </p:cNvSpPr>
              <p:nvPr/>
            </p:nvSpPr>
            <p:spPr bwMode="gray">
              <a:xfrm>
                <a:off x="2965" y="1162"/>
                <a:ext cx="923" cy="435"/>
              </a:xfrm>
              <a:custGeom>
                <a:avLst/>
                <a:gdLst>
                  <a:gd name="T0" fmla="*/ 3 w 1321"/>
                  <a:gd name="T1" fmla="*/ 1 h 712"/>
                  <a:gd name="T2" fmla="*/ 3 w 1321"/>
                  <a:gd name="T3" fmla="*/ 1 h 712"/>
                  <a:gd name="T4" fmla="*/ 3 w 1321"/>
                  <a:gd name="T5" fmla="*/ 1 h 712"/>
                  <a:gd name="T6" fmla="*/ 3 w 1321"/>
                  <a:gd name="T7" fmla="*/ 1 h 712"/>
                  <a:gd name="T8" fmla="*/ 3 w 1321"/>
                  <a:gd name="T9" fmla="*/ 1 h 712"/>
                  <a:gd name="T10" fmla="*/ 3 w 1321"/>
                  <a:gd name="T11" fmla="*/ 1 h 712"/>
                  <a:gd name="T12" fmla="*/ 3 w 1321"/>
                  <a:gd name="T13" fmla="*/ 1 h 712"/>
                  <a:gd name="T14" fmla="*/ 3 w 1321"/>
                  <a:gd name="T15" fmla="*/ 1 h 712"/>
                  <a:gd name="T16" fmla="*/ 2 w 1321"/>
                  <a:gd name="T17" fmla="*/ 1 h 712"/>
                  <a:gd name="T18" fmla="*/ 2 w 1321"/>
                  <a:gd name="T19" fmla="*/ 1 h 712"/>
                  <a:gd name="T20" fmla="*/ 2 w 1321"/>
                  <a:gd name="T21" fmla="*/ 1 h 712"/>
                  <a:gd name="T22" fmla="*/ 2 w 1321"/>
                  <a:gd name="T23" fmla="*/ 1 h 712"/>
                  <a:gd name="T24" fmla="*/ 2 w 1321"/>
                  <a:gd name="T25" fmla="*/ 1 h 712"/>
                  <a:gd name="T26" fmla="*/ 2 w 1321"/>
                  <a:gd name="T27" fmla="*/ 1 h 712"/>
                  <a:gd name="T28" fmla="*/ 1 w 1321"/>
                  <a:gd name="T29" fmla="*/ 1 h 712"/>
                  <a:gd name="T30" fmla="*/ 1 w 1321"/>
                  <a:gd name="T31" fmla="*/ 1 h 712"/>
                  <a:gd name="T32" fmla="*/ 1 w 1321"/>
                  <a:gd name="T33" fmla="*/ 1 h 712"/>
                  <a:gd name="T34" fmla="*/ 1 w 1321"/>
                  <a:gd name="T35" fmla="*/ 1 h 712"/>
                  <a:gd name="T36" fmla="*/ 1 w 1321"/>
                  <a:gd name="T37" fmla="*/ 1 h 712"/>
                  <a:gd name="T38" fmla="*/ 1 w 1321"/>
                  <a:gd name="T39" fmla="*/ 1 h 712"/>
                  <a:gd name="T40" fmla="*/ 1 w 1321"/>
                  <a:gd name="T41" fmla="*/ 1 h 712"/>
                  <a:gd name="T42" fmla="*/ 1 w 1321"/>
                  <a:gd name="T43" fmla="*/ 1 h 712"/>
                  <a:gd name="T44" fmla="*/ 1 w 1321"/>
                  <a:gd name="T45" fmla="*/ 1 h 712"/>
                  <a:gd name="T46" fmla="*/ 1 w 1321"/>
                  <a:gd name="T47" fmla="*/ 1 h 712"/>
                  <a:gd name="T48" fmla="*/ 1 w 1321"/>
                  <a:gd name="T49" fmla="*/ 1 h 712"/>
                  <a:gd name="T50" fmla="*/ 1 w 1321"/>
                  <a:gd name="T51" fmla="*/ 1 h 712"/>
                  <a:gd name="T52" fmla="*/ 1 w 1321"/>
                  <a:gd name="T53" fmla="*/ 1 h 712"/>
                  <a:gd name="T54" fmla="*/ 1 w 1321"/>
                  <a:gd name="T55" fmla="*/ 1 h 712"/>
                  <a:gd name="T56" fmla="*/ 0 w 1321"/>
                  <a:gd name="T57" fmla="*/ 1 h 712"/>
                  <a:gd name="T58" fmla="*/ 0 w 1321"/>
                  <a:gd name="T59" fmla="*/ 1 h 712"/>
                  <a:gd name="T60" fmla="*/ 1 w 1321"/>
                  <a:gd name="T61" fmla="*/ 1 h 712"/>
                  <a:gd name="T62" fmla="*/ 1 w 1321"/>
                  <a:gd name="T63" fmla="*/ 1 h 712"/>
                  <a:gd name="T64" fmla="*/ 1 w 1321"/>
                  <a:gd name="T65" fmla="*/ 1 h 712"/>
                  <a:gd name="T66" fmla="*/ 1 w 1321"/>
                  <a:gd name="T67" fmla="*/ 1 h 712"/>
                  <a:gd name="T68" fmla="*/ 1 w 1321"/>
                  <a:gd name="T69" fmla="*/ 1 h 712"/>
                  <a:gd name="T70" fmla="*/ 1 w 1321"/>
                  <a:gd name="T71" fmla="*/ 1 h 712"/>
                  <a:gd name="T72" fmla="*/ 1 w 1321"/>
                  <a:gd name="T73" fmla="*/ 1 h 712"/>
                  <a:gd name="T74" fmla="*/ 1 w 1321"/>
                  <a:gd name="T75" fmla="*/ 1 h 712"/>
                  <a:gd name="T76" fmla="*/ 1 w 1321"/>
                  <a:gd name="T77" fmla="*/ 1 h 712"/>
                  <a:gd name="T78" fmla="*/ 1 w 1321"/>
                  <a:gd name="T79" fmla="*/ 1 h 712"/>
                  <a:gd name="T80" fmla="*/ 1 w 1321"/>
                  <a:gd name="T81" fmla="*/ 1 h 712"/>
                  <a:gd name="T82" fmla="*/ 1 w 1321"/>
                  <a:gd name="T83" fmla="*/ 0 h 712"/>
                  <a:gd name="T84" fmla="*/ 1 w 1321"/>
                  <a:gd name="T85" fmla="*/ 0 h 712"/>
                  <a:gd name="T86" fmla="*/ 1 w 1321"/>
                  <a:gd name="T87" fmla="*/ 1 h 712"/>
                  <a:gd name="T88" fmla="*/ 2 w 1321"/>
                  <a:gd name="T89" fmla="*/ 1 h 712"/>
                  <a:gd name="T90" fmla="*/ 2 w 1321"/>
                  <a:gd name="T91" fmla="*/ 1 h 712"/>
                  <a:gd name="T92" fmla="*/ 2 w 1321"/>
                  <a:gd name="T93" fmla="*/ 1 h 712"/>
                  <a:gd name="T94" fmla="*/ 2 w 1321"/>
                  <a:gd name="T95" fmla="*/ 1 h 712"/>
                  <a:gd name="T96" fmla="*/ 2 w 1321"/>
                  <a:gd name="T97" fmla="*/ 1 h 712"/>
                  <a:gd name="T98" fmla="*/ 3 w 1321"/>
                  <a:gd name="T99" fmla="*/ 1 h 712"/>
                  <a:gd name="T100" fmla="*/ 3 w 1321"/>
                  <a:gd name="T101" fmla="*/ 1 h 712"/>
                  <a:gd name="T102" fmla="*/ 3 w 1321"/>
                  <a:gd name="T103" fmla="*/ 1 h 712"/>
                  <a:gd name="T104" fmla="*/ 3 w 1321"/>
                  <a:gd name="T105" fmla="*/ 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EFEF"/>
                  </a:gs>
                  <a:gs pos="100000">
                    <a:srgbClr val="FF00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TW" altLang="en-US"/>
              </a:p>
            </p:txBody>
          </p:sp>
        </p:grpSp>
        <p:grpSp>
          <p:nvGrpSpPr>
            <p:cNvPr id="79921" name="Group 239"/>
            <p:cNvGrpSpPr>
              <a:grpSpLocks/>
            </p:cNvGrpSpPr>
            <p:nvPr/>
          </p:nvGrpSpPr>
          <p:grpSpPr bwMode="auto">
            <a:xfrm>
              <a:off x="5302094" y="1181244"/>
              <a:ext cx="197053" cy="172306"/>
              <a:chOff x="2832" y="1149"/>
              <a:chExt cx="1197" cy="1152"/>
            </a:xfrm>
          </p:grpSpPr>
          <p:sp>
            <p:nvSpPr>
              <p:cNvPr id="80087" name="Oval 240"/>
              <p:cNvSpPr>
                <a:spLocks noChangeArrowheads="1"/>
              </p:cNvSpPr>
              <p:nvPr/>
            </p:nvSpPr>
            <p:spPr bwMode="gray">
              <a:xfrm>
                <a:off x="2832" y="1149"/>
                <a:ext cx="1197" cy="1152"/>
              </a:xfrm>
              <a:prstGeom prst="ellipse">
                <a:avLst/>
              </a:prstGeom>
              <a:gradFill rotWithShape="1">
                <a:gsLst>
                  <a:gs pos="0">
                    <a:srgbClr val="FF0000"/>
                  </a:gs>
                  <a:gs pos="100000">
                    <a:srgbClr val="79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endParaRPr kumimoji="0" lang="zh-TW" altLang="en-US"/>
              </a:p>
            </p:txBody>
          </p:sp>
          <p:sp>
            <p:nvSpPr>
              <p:cNvPr id="80088" name="Freeform 241"/>
              <p:cNvSpPr>
                <a:spLocks/>
              </p:cNvSpPr>
              <p:nvPr/>
            </p:nvSpPr>
            <p:spPr bwMode="gray">
              <a:xfrm>
                <a:off x="2965" y="1162"/>
                <a:ext cx="923" cy="435"/>
              </a:xfrm>
              <a:custGeom>
                <a:avLst/>
                <a:gdLst>
                  <a:gd name="T0" fmla="*/ 3 w 1321"/>
                  <a:gd name="T1" fmla="*/ 1 h 712"/>
                  <a:gd name="T2" fmla="*/ 3 w 1321"/>
                  <a:gd name="T3" fmla="*/ 1 h 712"/>
                  <a:gd name="T4" fmla="*/ 3 w 1321"/>
                  <a:gd name="T5" fmla="*/ 1 h 712"/>
                  <a:gd name="T6" fmla="*/ 3 w 1321"/>
                  <a:gd name="T7" fmla="*/ 1 h 712"/>
                  <a:gd name="T8" fmla="*/ 3 w 1321"/>
                  <a:gd name="T9" fmla="*/ 1 h 712"/>
                  <a:gd name="T10" fmla="*/ 3 w 1321"/>
                  <a:gd name="T11" fmla="*/ 1 h 712"/>
                  <a:gd name="T12" fmla="*/ 3 w 1321"/>
                  <a:gd name="T13" fmla="*/ 1 h 712"/>
                  <a:gd name="T14" fmla="*/ 3 w 1321"/>
                  <a:gd name="T15" fmla="*/ 1 h 712"/>
                  <a:gd name="T16" fmla="*/ 2 w 1321"/>
                  <a:gd name="T17" fmla="*/ 1 h 712"/>
                  <a:gd name="T18" fmla="*/ 2 w 1321"/>
                  <a:gd name="T19" fmla="*/ 1 h 712"/>
                  <a:gd name="T20" fmla="*/ 2 w 1321"/>
                  <a:gd name="T21" fmla="*/ 1 h 712"/>
                  <a:gd name="T22" fmla="*/ 2 w 1321"/>
                  <a:gd name="T23" fmla="*/ 1 h 712"/>
                  <a:gd name="T24" fmla="*/ 2 w 1321"/>
                  <a:gd name="T25" fmla="*/ 1 h 712"/>
                  <a:gd name="T26" fmla="*/ 2 w 1321"/>
                  <a:gd name="T27" fmla="*/ 1 h 712"/>
                  <a:gd name="T28" fmla="*/ 1 w 1321"/>
                  <a:gd name="T29" fmla="*/ 1 h 712"/>
                  <a:gd name="T30" fmla="*/ 1 w 1321"/>
                  <a:gd name="T31" fmla="*/ 1 h 712"/>
                  <a:gd name="T32" fmla="*/ 1 w 1321"/>
                  <a:gd name="T33" fmla="*/ 1 h 712"/>
                  <a:gd name="T34" fmla="*/ 1 w 1321"/>
                  <a:gd name="T35" fmla="*/ 1 h 712"/>
                  <a:gd name="T36" fmla="*/ 1 w 1321"/>
                  <a:gd name="T37" fmla="*/ 1 h 712"/>
                  <a:gd name="T38" fmla="*/ 1 w 1321"/>
                  <a:gd name="T39" fmla="*/ 1 h 712"/>
                  <a:gd name="T40" fmla="*/ 1 w 1321"/>
                  <a:gd name="T41" fmla="*/ 1 h 712"/>
                  <a:gd name="T42" fmla="*/ 1 w 1321"/>
                  <a:gd name="T43" fmla="*/ 1 h 712"/>
                  <a:gd name="T44" fmla="*/ 1 w 1321"/>
                  <a:gd name="T45" fmla="*/ 1 h 712"/>
                  <a:gd name="T46" fmla="*/ 1 w 1321"/>
                  <a:gd name="T47" fmla="*/ 1 h 712"/>
                  <a:gd name="T48" fmla="*/ 1 w 1321"/>
                  <a:gd name="T49" fmla="*/ 1 h 712"/>
                  <a:gd name="T50" fmla="*/ 1 w 1321"/>
                  <a:gd name="T51" fmla="*/ 1 h 712"/>
                  <a:gd name="T52" fmla="*/ 1 w 1321"/>
                  <a:gd name="T53" fmla="*/ 1 h 712"/>
                  <a:gd name="T54" fmla="*/ 1 w 1321"/>
                  <a:gd name="T55" fmla="*/ 1 h 712"/>
                  <a:gd name="T56" fmla="*/ 0 w 1321"/>
                  <a:gd name="T57" fmla="*/ 1 h 712"/>
                  <a:gd name="T58" fmla="*/ 0 w 1321"/>
                  <a:gd name="T59" fmla="*/ 1 h 712"/>
                  <a:gd name="T60" fmla="*/ 1 w 1321"/>
                  <a:gd name="T61" fmla="*/ 1 h 712"/>
                  <a:gd name="T62" fmla="*/ 1 w 1321"/>
                  <a:gd name="T63" fmla="*/ 1 h 712"/>
                  <a:gd name="T64" fmla="*/ 1 w 1321"/>
                  <a:gd name="T65" fmla="*/ 1 h 712"/>
                  <a:gd name="T66" fmla="*/ 1 w 1321"/>
                  <a:gd name="T67" fmla="*/ 1 h 712"/>
                  <a:gd name="T68" fmla="*/ 1 w 1321"/>
                  <a:gd name="T69" fmla="*/ 1 h 712"/>
                  <a:gd name="T70" fmla="*/ 1 w 1321"/>
                  <a:gd name="T71" fmla="*/ 1 h 712"/>
                  <a:gd name="T72" fmla="*/ 1 w 1321"/>
                  <a:gd name="T73" fmla="*/ 1 h 712"/>
                  <a:gd name="T74" fmla="*/ 1 w 1321"/>
                  <a:gd name="T75" fmla="*/ 1 h 712"/>
                  <a:gd name="T76" fmla="*/ 1 w 1321"/>
                  <a:gd name="T77" fmla="*/ 1 h 712"/>
                  <a:gd name="T78" fmla="*/ 1 w 1321"/>
                  <a:gd name="T79" fmla="*/ 1 h 712"/>
                  <a:gd name="T80" fmla="*/ 1 w 1321"/>
                  <a:gd name="T81" fmla="*/ 1 h 712"/>
                  <a:gd name="T82" fmla="*/ 1 w 1321"/>
                  <a:gd name="T83" fmla="*/ 0 h 712"/>
                  <a:gd name="T84" fmla="*/ 1 w 1321"/>
                  <a:gd name="T85" fmla="*/ 0 h 712"/>
                  <a:gd name="T86" fmla="*/ 1 w 1321"/>
                  <a:gd name="T87" fmla="*/ 1 h 712"/>
                  <a:gd name="T88" fmla="*/ 2 w 1321"/>
                  <a:gd name="T89" fmla="*/ 1 h 712"/>
                  <a:gd name="T90" fmla="*/ 2 w 1321"/>
                  <a:gd name="T91" fmla="*/ 1 h 712"/>
                  <a:gd name="T92" fmla="*/ 2 w 1321"/>
                  <a:gd name="T93" fmla="*/ 1 h 712"/>
                  <a:gd name="T94" fmla="*/ 2 w 1321"/>
                  <a:gd name="T95" fmla="*/ 1 h 712"/>
                  <a:gd name="T96" fmla="*/ 2 w 1321"/>
                  <a:gd name="T97" fmla="*/ 1 h 712"/>
                  <a:gd name="T98" fmla="*/ 3 w 1321"/>
                  <a:gd name="T99" fmla="*/ 1 h 712"/>
                  <a:gd name="T100" fmla="*/ 3 w 1321"/>
                  <a:gd name="T101" fmla="*/ 1 h 712"/>
                  <a:gd name="T102" fmla="*/ 3 w 1321"/>
                  <a:gd name="T103" fmla="*/ 1 h 712"/>
                  <a:gd name="T104" fmla="*/ 3 w 1321"/>
                  <a:gd name="T105" fmla="*/ 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EFEF"/>
                  </a:gs>
                  <a:gs pos="100000">
                    <a:srgbClr val="FF00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TW" altLang="en-US"/>
              </a:p>
            </p:txBody>
          </p:sp>
        </p:grpSp>
        <p:pic>
          <p:nvPicPr>
            <p:cNvPr id="79922" name="Picture 242"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6168" y="1353550"/>
              <a:ext cx="211375" cy="6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923" name="Group 244"/>
            <p:cNvGrpSpPr>
              <a:grpSpLocks/>
            </p:cNvGrpSpPr>
            <p:nvPr/>
          </p:nvGrpSpPr>
          <p:grpSpPr bwMode="auto">
            <a:xfrm>
              <a:off x="4964636" y="1261379"/>
              <a:ext cx="197053" cy="172306"/>
              <a:chOff x="2832" y="1149"/>
              <a:chExt cx="1197" cy="1152"/>
            </a:xfrm>
          </p:grpSpPr>
          <p:sp>
            <p:nvSpPr>
              <p:cNvPr id="80085" name="Oval 245"/>
              <p:cNvSpPr>
                <a:spLocks noChangeArrowheads="1"/>
              </p:cNvSpPr>
              <p:nvPr/>
            </p:nvSpPr>
            <p:spPr bwMode="gray">
              <a:xfrm>
                <a:off x="2832" y="1149"/>
                <a:ext cx="1197" cy="1152"/>
              </a:xfrm>
              <a:prstGeom prst="ellipse">
                <a:avLst/>
              </a:prstGeom>
              <a:gradFill rotWithShape="1">
                <a:gsLst>
                  <a:gs pos="0">
                    <a:srgbClr val="FF0000"/>
                  </a:gs>
                  <a:gs pos="100000">
                    <a:srgbClr val="79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endParaRPr kumimoji="0" lang="zh-TW" altLang="en-US"/>
              </a:p>
            </p:txBody>
          </p:sp>
          <p:sp>
            <p:nvSpPr>
              <p:cNvPr id="80086" name="Freeform 246"/>
              <p:cNvSpPr>
                <a:spLocks/>
              </p:cNvSpPr>
              <p:nvPr/>
            </p:nvSpPr>
            <p:spPr bwMode="gray">
              <a:xfrm>
                <a:off x="2965" y="1162"/>
                <a:ext cx="923" cy="435"/>
              </a:xfrm>
              <a:custGeom>
                <a:avLst/>
                <a:gdLst>
                  <a:gd name="T0" fmla="*/ 3 w 1321"/>
                  <a:gd name="T1" fmla="*/ 1 h 712"/>
                  <a:gd name="T2" fmla="*/ 3 w 1321"/>
                  <a:gd name="T3" fmla="*/ 1 h 712"/>
                  <a:gd name="T4" fmla="*/ 3 w 1321"/>
                  <a:gd name="T5" fmla="*/ 1 h 712"/>
                  <a:gd name="T6" fmla="*/ 3 w 1321"/>
                  <a:gd name="T7" fmla="*/ 1 h 712"/>
                  <a:gd name="T8" fmla="*/ 3 w 1321"/>
                  <a:gd name="T9" fmla="*/ 1 h 712"/>
                  <a:gd name="T10" fmla="*/ 3 w 1321"/>
                  <a:gd name="T11" fmla="*/ 1 h 712"/>
                  <a:gd name="T12" fmla="*/ 3 w 1321"/>
                  <a:gd name="T13" fmla="*/ 1 h 712"/>
                  <a:gd name="T14" fmla="*/ 3 w 1321"/>
                  <a:gd name="T15" fmla="*/ 1 h 712"/>
                  <a:gd name="T16" fmla="*/ 2 w 1321"/>
                  <a:gd name="T17" fmla="*/ 1 h 712"/>
                  <a:gd name="T18" fmla="*/ 2 w 1321"/>
                  <a:gd name="T19" fmla="*/ 1 h 712"/>
                  <a:gd name="T20" fmla="*/ 2 w 1321"/>
                  <a:gd name="T21" fmla="*/ 1 h 712"/>
                  <a:gd name="T22" fmla="*/ 2 w 1321"/>
                  <a:gd name="T23" fmla="*/ 1 h 712"/>
                  <a:gd name="T24" fmla="*/ 2 w 1321"/>
                  <a:gd name="T25" fmla="*/ 1 h 712"/>
                  <a:gd name="T26" fmla="*/ 2 w 1321"/>
                  <a:gd name="T27" fmla="*/ 1 h 712"/>
                  <a:gd name="T28" fmla="*/ 1 w 1321"/>
                  <a:gd name="T29" fmla="*/ 1 h 712"/>
                  <a:gd name="T30" fmla="*/ 1 w 1321"/>
                  <a:gd name="T31" fmla="*/ 1 h 712"/>
                  <a:gd name="T32" fmla="*/ 1 w 1321"/>
                  <a:gd name="T33" fmla="*/ 1 h 712"/>
                  <a:gd name="T34" fmla="*/ 1 w 1321"/>
                  <a:gd name="T35" fmla="*/ 1 h 712"/>
                  <a:gd name="T36" fmla="*/ 1 w 1321"/>
                  <a:gd name="T37" fmla="*/ 1 h 712"/>
                  <a:gd name="T38" fmla="*/ 1 w 1321"/>
                  <a:gd name="T39" fmla="*/ 1 h 712"/>
                  <a:gd name="T40" fmla="*/ 1 w 1321"/>
                  <a:gd name="T41" fmla="*/ 1 h 712"/>
                  <a:gd name="T42" fmla="*/ 1 w 1321"/>
                  <a:gd name="T43" fmla="*/ 1 h 712"/>
                  <a:gd name="T44" fmla="*/ 1 w 1321"/>
                  <a:gd name="T45" fmla="*/ 1 h 712"/>
                  <a:gd name="T46" fmla="*/ 1 w 1321"/>
                  <a:gd name="T47" fmla="*/ 1 h 712"/>
                  <a:gd name="T48" fmla="*/ 1 w 1321"/>
                  <a:gd name="T49" fmla="*/ 1 h 712"/>
                  <a:gd name="T50" fmla="*/ 1 w 1321"/>
                  <a:gd name="T51" fmla="*/ 1 h 712"/>
                  <a:gd name="T52" fmla="*/ 1 w 1321"/>
                  <a:gd name="T53" fmla="*/ 1 h 712"/>
                  <a:gd name="T54" fmla="*/ 1 w 1321"/>
                  <a:gd name="T55" fmla="*/ 1 h 712"/>
                  <a:gd name="T56" fmla="*/ 0 w 1321"/>
                  <a:gd name="T57" fmla="*/ 1 h 712"/>
                  <a:gd name="T58" fmla="*/ 0 w 1321"/>
                  <a:gd name="T59" fmla="*/ 1 h 712"/>
                  <a:gd name="T60" fmla="*/ 1 w 1321"/>
                  <a:gd name="T61" fmla="*/ 1 h 712"/>
                  <a:gd name="T62" fmla="*/ 1 w 1321"/>
                  <a:gd name="T63" fmla="*/ 1 h 712"/>
                  <a:gd name="T64" fmla="*/ 1 w 1321"/>
                  <a:gd name="T65" fmla="*/ 1 h 712"/>
                  <a:gd name="T66" fmla="*/ 1 w 1321"/>
                  <a:gd name="T67" fmla="*/ 1 h 712"/>
                  <a:gd name="T68" fmla="*/ 1 w 1321"/>
                  <a:gd name="T69" fmla="*/ 1 h 712"/>
                  <a:gd name="T70" fmla="*/ 1 w 1321"/>
                  <a:gd name="T71" fmla="*/ 1 h 712"/>
                  <a:gd name="T72" fmla="*/ 1 w 1321"/>
                  <a:gd name="T73" fmla="*/ 1 h 712"/>
                  <a:gd name="T74" fmla="*/ 1 w 1321"/>
                  <a:gd name="T75" fmla="*/ 1 h 712"/>
                  <a:gd name="T76" fmla="*/ 1 w 1321"/>
                  <a:gd name="T77" fmla="*/ 1 h 712"/>
                  <a:gd name="T78" fmla="*/ 1 w 1321"/>
                  <a:gd name="T79" fmla="*/ 1 h 712"/>
                  <a:gd name="T80" fmla="*/ 1 w 1321"/>
                  <a:gd name="T81" fmla="*/ 1 h 712"/>
                  <a:gd name="T82" fmla="*/ 1 w 1321"/>
                  <a:gd name="T83" fmla="*/ 0 h 712"/>
                  <a:gd name="T84" fmla="*/ 1 w 1321"/>
                  <a:gd name="T85" fmla="*/ 0 h 712"/>
                  <a:gd name="T86" fmla="*/ 1 w 1321"/>
                  <a:gd name="T87" fmla="*/ 1 h 712"/>
                  <a:gd name="T88" fmla="*/ 2 w 1321"/>
                  <a:gd name="T89" fmla="*/ 1 h 712"/>
                  <a:gd name="T90" fmla="*/ 2 w 1321"/>
                  <a:gd name="T91" fmla="*/ 1 h 712"/>
                  <a:gd name="T92" fmla="*/ 2 w 1321"/>
                  <a:gd name="T93" fmla="*/ 1 h 712"/>
                  <a:gd name="T94" fmla="*/ 2 w 1321"/>
                  <a:gd name="T95" fmla="*/ 1 h 712"/>
                  <a:gd name="T96" fmla="*/ 2 w 1321"/>
                  <a:gd name="T97" fmla="*/ 1 h 712"/>
                  <a:gd name="T98" fmla="*/ 3 w 1321"/>
                  <a:gd name="T99" fmla="*/ 1 h 712"/>
                  <a:gd name="T100" fmla="*/ 3 w 1321"/>
                  <a:gd name="T101" fmla="*/ 1 h 712"/>
                  <a:gd name="T102" fmla="*/ 3 w 1321"/>
                  <a:gd name="T103" fmla="*/ 1 h 712"/>
                  <a:gd name="T104" fmla="*/ 3 w 1321"/>
                  <a:gd name="T105" fmla="*/ 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EFEF"/>
                  </a:gs>
                  <a:gs pos="100000">
                    <a:srgbClr val="FF00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TW" altLang="en-US"/>
              </a:p>
            </p:txBody>
          </p:sp>
        </p:grpSp>
        <p:pic>
          <p:nvPicPr>
            <p:cNvPr id="79924" name="Picture 247"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8710" y="1433685"/>
              <a:ext cx="211375" cy="6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925" name="Group 249"/>
            <p:cNvGrpSpPr>
              <a:grpSpLocks/>
            </p:cNvGrpSpPr>
            <p:nvPr/>
          </p:nvGrpSpPr>
          <p:grpSpPr bwMode="auto">
            <a:xfrm>
              <a:off x="5133365" y="1181244"/>
              <a:ext cx="197053" cy="172306"/>
              <a:chOff x="2832" y="1149"/>
              <a:chExt cx="1197" cy="1152"/>
            </a:xfrm>
          </p:grpSpPr>
          <p:sp>
            <p:nvSpPr>
              <p:cNvPr id="80083" name="Oval 250"/>
              <p:cNvSpPr>
                <a:spLocks noChangeArrowheads="1"/>
              </p:cNvSpPr>
              <p:nvPr/>
            </p:nvSpPr>
            <p:spPr bwMode="gray">
              <a:xfrm>
                <a:off x="2832" y="1149"/>
                <a:ext cx="1197" cy="1152"/>
              </a:xfrm>
              <a:prstGeom prst="ellipse">
                <a:avLst/>
              </a:prstGeom>
              <a:gradFill rotWithShape="1">
                <a:gsLst>
                  <a:gs pos="0">
                    <a:srgbClr val="FF0000"/>
                  </a:gs>
                  <a:gs pos="100000">
                    <a:srgbClr val="79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endParaRPr kumimoji="0" lang="zh-TW" altLang="en-US"/>
              </a:p>
            </p:txBody>
          </p:sp>
          <p:sp>
            <p:nvSpPr>
              <p:cNvPr id="80084" name="Freeform 251"/>
              <p:cNvSpPr>
                <a:spLocks/>
              </p:cNvSpPr>
              <p:nvPr/>
            </p:nvSpPr>
            <p:spPr bwMode="gray">
              <a:xfrm>
                <a:off x="2965" y="1162"/>
                <a:ext cx="923" cy="435"/>
              </a:xfrm>
              <a:custGeom>
                <a:avLst/>
                <a:gdLst>
                  <a:gd name="T0" fmla="*/ 3 w 1321"/>
                  <a:gd name="T1" fmla="*/ 1 h 712"/>
                  <a:gd name="T2" fmla="*/ 3 w 1321"/>
                  <a:gd name="T3" fmla="*/ 1 h 712"/>
                  <a:gd name="T4" fmla="*/ 3 w 1321"/>
                  <a:gd name="T5" fmla="*/ 1 h 712"/>
                  <a:gd name="T6" fmla="*/ 3 w 1321"/>
                  <a:gd name="T7" fmla="*/ 1 h 712"/>
                  <a:gd name="T8" fmla="*/ 3 w 1321"/>
                  <a:gd name="T9" fmla="*/ 1 h 712"/>
                  <a:gd name="T10" fmla="*/ 3 w 1321"/>
                  <a:gd name="T11" fmla="*/ 1 h 712"/>
                  <a:gd name="T12" fmla="*/ 3 w 1321"/>
                  <a:gd name="T13" fmla="*/ 1 h 712"/>
                  <a:gd name="T14" fmla="*/ 3 w 1321"/>
                  <a:gd name="T15" fmla="*/ 1 h 712"/>
                  <a:gd name="T16" fmla="*/ 2 w 1321"/>
                  <a:gd name="T17" fmla="*/ 1 h 712"/>
                  <a:gd name="T18" fmla="*/ 2 w 1321"/>
                  <a:gd name="T19" fmla="*/ 1 h 712"/>
                  <a:gd name="T20" fmla="*/ 2 w 1321"/>
                  <a:gd name="T21" fmla="*/ 1 h 712"/>
                  <a:gd name="T22" fmla="*/ 2 w 1321"/>
                  <a:gd name="T23" fmla="*/ 1 h 712"/>
                  <a:gd name="T24" fmla="*/ 2 w 1321"/>
                  <a:gd name="T25" fmla="*/ 1 h 712"/>
                  <a:gd name="T26" fmla="*/ 2 w 1321"/>
                  <a:gd name="T27" fmla="*/ 1 h 712"/>
                  <a:gd name="T28" fmla="*/ 1 w 1321"/>
                  <a:gd name="T29" fmla="*/ 1 h 712"/>
                  <a:gd name="T30" fmla="*/ 1 w 1321"/>
                  <a:gd name="T31" fmla="*/ 1 h 712"/>
                  <a:gd name="T32" fmla="*/ 1 w 1321"/>
                  <a:gd name="T33" fmla="*/ 1 h 712"/>
                  <a:gd name="T34" fmla="*/ 1 w 1321"/>
                  <a:gd name="T35" fmla="*/ 1 h 712"/>
                  <a:gd name="T36" fmla="*/ 1 w 1321"/>
                  <a:gd name="T37" fmla="*/ 1 h 712"/>
                  <a:gd name="T38" fmla="*/ 1 w 1321"/>
                  <a:gd name="T39" fmla="*/ 1 h 712"/>
                  <a:gd name="T40" fmla="*/ 1 w 1321"/>
                  <a:gd name="T41" fmla="*/ 1 h 712"/>
                  <a:gd name="T42" fmla="*/ 1 w 1321"/>
                  <a:gd name="T43" fmla="*/ 1 h 712"/>
                  <a:gd name="T44" fmla="*/ 1 w 1321"/>
                  <a:gd name="T45" fmla="*/ 1 h 712"/>
                  <a:gd name="T46" fmla="*/ 1 w 1321"/>
                  <a:gd name="T47" fmla="*/ 1 h 712"/>
                  <a:gd name="T48" fmla="*/ 1 w 1321"/>
                  <a:gd name="T49" fmla="*/ 1 h 712"/>
                  <a:gd name="T50" fmla="*/ 1 w 1321"/>
                  <a:gd name="T51" fmla="*/ 1 h 712"/>
                  <a:gd name="T52" fmla="*/ 1 w 1321"/>
                  <a:gd name="T53" fmla="*/ 1 h 712"/>
                  <a:gd name="T54" fmla="*/ 1 w 1321"/>
                  <a:gd name="T55" fmla="*/ 1 h 712"/>
                  <a:gd name="T56" fmla="*/ 0 w 1321"/>
                  <a:gd name="T57" fmla="*/ 1 h 712"/>
                  <a:gd name="T58" fmla="*/ 0 w 1321"/>
                  <a:gd name="T59" fmla="*/ 1 h 712"/>
                  <a:gd name="T60" fmla="*/ 1 w 1321"/>
                  <a:gd name="T61" fmla="*/ 1 h 712"/>
                  <a:gd name="T62" fmla="*/ 1 w 1321"/>
                  <a:gd name="T63" fmla="*/ 1 h 712"/>
                  <a:gd name="T64" fmla="*/ 1 w 1321"/>
                  <a:gd name="T65" fmla="*/ 1 h 712"/>
                  <a:gd name="T66" fmla="*/ 1 w 1321"/>
                  <a:gd name="T67" fmla="*/ 1 h 712"/>
                  <a:gd name="T68" fmla="*/ 1 w 1321"/>
                  <a:gd name="T69" fmla="*/ 1 h 712"/>
                  <a:gd name="T70" fmla="*/ 1 w 1321"/>
                  <a:gd name="T71" fmla="*/ 1 h 712"/>
                  <a:gd name="T72" fmla="*/ 1 w 1321"/>
                  <a:gd name="T73" fmla="*/ 1 h 712"/>
                  <a:gd name="T74" fmla="*/ 1 w 1321"/>
                  <a:gd name="T75" fmla="*/ 1 h 712"/>
                  <a:gd name="T76" fmla="*/ 1 w 1321"/>
                  <a:gd name="T77" fmla="*/ 1 h 712"/>
                  <a:gd name="T78" fmla="*/ 1 w 1321"/>
                  <a:gd name="T79" fmla="*/ 1 h 712"/>
                  <a:gd name="T80" fmla="*/ 1 w 1321"/>
                  <a:gd name="T81" fmla="*/ 1 h 712"/>
                  <a:gd name="T82" fmla="*/ 1 w 1321"/>
                  <a:gd name="T83" fmla="*/ 0 h 712"/>
                  <a:gd name="T84" fmla="*/ 1 w 1321"/>
                  <a:gd name="T85" fmla="*/ 0 h 712"/>
                  <a:gd name="T86" fmla="*/ 1 w 1321"/>
                  <a:gd name="T87" fmla="*/ 1 h 712"/>
                  <a:gd name="T88" fmla="*/ 2 w 1321"/>
                  <a:gd name="T89" fmla="*/ 1 h 712"/>
                  <a:gd name="T90" fmla="*/ 2 w 1321"/>
                  <a:gd name="T91" fmla="*/ 1 h 712"/>
                  <a:gd name="T92" fmla="*/ 2 w 1321"/>
                  <a:gd name="T93" fmla="*/ 1 h 712"/>
                  <a:gd name="T94" fmla="*/ 2 w 1321"/>
                  <a:gd name="T95" fmla="*/ 1 h 712"/>
                  <a:gd name="T96" fmla="*/ 2 w 1321"/>
                  <a:gd name="T97" fmla="*/ 1 h 712"/>
                  <a:gd name="T98" fmla="*/ 3 w 1321"/>
                  <a:gd name="T99" fmla="*/ 1 h 712"/>
                  <a:gd name="T100" fmla="*/ 3 w 1321"/>
                  <a:gd name="T101" fmla="*/ 1 h 712"/>
                  <a:gd name="T102" fmla="*/ 3 w 1321"/>
                  <a:gd name="T103" fmla="*/ 1 h 712"/>
                  <a:gd name="T104" fmla="*/ 3 w 1321"/>
                  <a:gd name="T105" fmla="*/ 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EFEF"/>
                  </a:gs>
                  <a:gs pos="100000">
                    <a:srgbClr val="FF00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TW" altLang="en-US"/>
              </a:p>
            </p:txBody>
          </p:sp>
        </p:grpSp>
        <p:pic>
          <p:nvPicPr>
            <p:cNvPr id="79926" name="Picture 252"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7439" y="1353550"/>
              <a:ext cx="211375" cy="6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927" name="Group 254"/>
            <p:cNvGrpSpPr>
              <a:grpSpLocks/>
            </p:cNvGrpSpPr>
            <p:nvPr/>
          </p:nvGrpSpPr>
          <p:grpSpPr bwMode="auto">
            <a:xfrm>
              <a:off x="5342885" y="785794"/>
              <a:ext cx="197053" cy="172306"/>
              <a:chOff x="2832" y="1149"/>
              <a:chExt cx="1197" cy="1152"/>
            </a:xfrm>
          </p:grpSpPr>
          <p:sp>
            <p:nvSpPr>
              <p:cNvPr id="80081" name="Oval 255"/>
              <p:cNvSpPr>
                <a:spLocks noChangeArrowheads="1"/>
              </p:cNvSpPr>
              <p:nvPr/>
            </p:nvSpPr>
            <p:spPr bwMode="gray">
              <a:xfrm>
                <a:off x="2832" y="1149"/>
                <a:ext cx="1197" cy="1152"/>
              </a:xfrm>
              <a:prstGeom prst="ellipse">
                <a:avLst/>
              </a:prstGeom>
              <a:gradFill rotWithShape="1">
                <a:gsLst>
                  <a:gs pos="0">
                    <a:srgbClr val="FF0000"/>
                  </a:gs>
                  <a:gs pos="100000">
                    <a:srgbClr val="79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endParaRPr kumimoji="0" lang="zh-TW" altLang="en-US"/>
              </a:p>
            </p:txBody>
          </p:sp>
          <p:sp>
            <p:nvSpPr>
              <p:cNvPr id="80082" name="Freeform 256"/>
              <p:cNvSpPr>
                <a:spLocks/>
              </p:cNvSpPr>
              <p:nvPr/>
            </p:nvSpPr>
            <p:spPr bwMode="gray">
              <a:xfrm>
                <a:off x="2965" y="1162"/>
                <a:ext cx="923" cy="435"/>
              </a:xfrm>
              <a:custGeom>
                <a:avLst/>
                <a:gdLst>
                  <a:gd name="T0" fmla="*/ 3 w 1321"/>
                  <a:gd name="T1" fmla="*/ 1 h 712"/>
                  <a:gd name="T2" fmla="*/ 3 w 1321"/>
                  <a:gd name="T3" fmla="*/ 1 h 712"/>
                  <a:gd name="T4" fmla="*/ 3 w 1321"/>
                  <a:gd name="T5" fmla="*/ 1 h 712"/>
                  <a:gd name="T6" fmla="*/ 3 w 1321"/>
                  <a:gd name="T7" fmla="*/ 1 h 712"/>
                  <a:gd name="T8" fmla="*/ 3 w 1321"/>
                  <a:gd name="T9" fmla="*/ 1 h 712"/>
                  <a:gd name="T10" fmla="*/ 3 w 1321"/>
                  <a:gd name="T11" fmla="*/ 1 h 712"/>
                  <a:gd name="T12" fmla="*/ 3 w 1321"/>
                  <a:gd name="T13" fmla="*/ 1 h 712"/>
                  <a:gd name="T14" fmla="*/ 3 w 1321"/>
                  <a:gd name="T15" fmla="*/ 1 h 712"/>
                  <a:gd name="T16" fmla="*/ 2 w 1321"/>
                  <a:gd name="T17" fmla="*/ 1 h 712"/>
                  <a:gd name="T18" fmla="*/ 2 w 1321"/>
                  <a:gd name="T19" fmla="*/ 1 h 712"/>
                  <a:gd name="T20" fmla="*/ 2 w 1321"/>
                  <a:gd name="T21" fmla="*/ 1 h 712"/>
                  <a:gd name="T22" fmla="*/ 2 w 1321"/>
                  <a:gd name="T23" fmla="*/ 1 h 712"/>
                  <a:gd name="T24" fmla="*/ 2 w 1321"/>
                  <a:gd name="T25" fmla="*/ 1 h 712"/>
                  <a:gd name="T26" fmla="*/ 2 w 1321"/>
                  <a:gd name="T27" fmla="*/ 1 h 712"/>
                  <a:gd name="T28" fmla="*/ 1 w 1321"/>
                  <a:gd name="T29" fmla="*/ 1 h 712"/>
                  <a:gd name="T30" fmla="*/ 1 w 1321"/>
                  <a:gd name="T31" fmla="*/ 1 h 712"/>
                  <a:gd name="T32" fmla="*/ 1 w 1321"/>
                  <a:gd name="T33" fmla="*/ 1 h 712"/>
                  <a:gd name="T34" fmla="*/ 1 w 1321"/>
                  <a:gd name="T35" fmla="*/ 1 h 712"/>
                  <a:gd name="T36" fmla="*/ 1 w 1321"/>
                  <a:gd name="T37" fmla="*/ 1 h 712"/>
                  <a:gd name="T38" fmla="*/ 1 w 1321"/>
                  <a:gd name="T39" fmla="*/ 1 h 712"/>
                  <a:gd name="T40" fmla="*/ 1 w 1321"/>
                  <a:gd name="T41" fmla="*/ 1 h 712"/>
                  <a:gd name="T42" fmla="*/ 1 w 1321"/>
                  <a:gd name="T43" fmla="*/ 1 h 712"/>
                  <a:gd name="T44" fmla="*/ 1 w 1321"/>
                  <a:gd name="T45" fmla="*/ 1 h 712"/>
                  <a:gd name="T46" fmla="*/ 1 w 1321"/>
                  <a:gd name="T47" fmla="*/ 1 h 712"/>
                  <a:gd name="T48" fmla="*/ 1 w 1321"/>
                  <a:gd name="T49" fmla="*/ 1 h 712"/>
                  <a:gd name="T50" fmla="*/ 1 w 1321"/>
                  <a:gd name="T51" fmla="*/ 1 h 712"/>
                  <a:gd name="T52" fmla="*/ 1 w 1321"/>
                  <a:gd name="T53" fmla="*/ 1 h 712"/>
                  <a:gd name="T54" fmla="*/ 1 w 1321"/>
                  <a:gd name="T55" fmla="*/ 1 h 712"/>
                  <a:gd name="T56" fmla="*/ 0 w 1321"/>
                  <a:gd name="T57" fmla="*/ 1 h 712"/>
                  <a:gd name="T58" fmla="*/ 0 w 1321"/>
                  <a:gd name="T59" fmla="*/ 1 h 712"/>
                  <a:gd name="T60" fmla="*/ 1 w 1321"/>
                  <a:gd name="T61" fmla="*/ 1 h 712"/>
                  <a:gd name="T62" fmla="*/ 1 w 1321"/>
                  <a:gd name="T63" fmla="*/ 1 h 712"/>
                  <a:gd name="T64" fmla="*/ 1 w 1321"/>
                  <a:gd name="T65" fmla="*/ 1 h 712"/>
                  <a:gd name="T66" fmla="*/ 1 w 1321"/>
                  <a:gd name="T67" fmla="*/ 1 h 712"/>
                  <a:gd name="T68" fmla="*/ 1 w 1321"/>
                  <a:gd name="T69" fmla="*/ 1 h 712"/>
                  <a:gd name="T70" fmla="*/ 1 w 1321"/>
                  <a:gd name="T71" fmla="*/ 1 h 712"/>
                  <a:gd name="T72" fmla="*/ 1 w 1321"/>
                  <a:gd name="T73" fmla="*/ 1 h 712"/>
                  <a:gd name="T74" fmla="*/ 1 w 1321"/>
                  <a:gd name="T75" fmla="*/ 1 h 712"/>
                  <a:gd name="T76" fmla="*/ 1 w 1321"/>
                  <a:gd name="T77" fmla="*/ 1 h 712"/>
                  <a:gd name="T78" fmla="*/ 1 w 1321"/>
                  <a:gd name="T79" fmla="*/ 1 h 712"/>
                  <a:gd name="T80" fmla="*/ 1 w 1321"/>
                  <a:gd name="T81" fmla="*/ 1 h 712"/>
                  <a:gd name="T82" fmla="*/ 1 w 1321"/>
                  <a:gd name="T83" fmla="*/ 0 h 712"/>
                  <a:gd name="T84" fmla="*/ 1 w 1321"/>
                  <a:gd name="T85" fmla="*/ 0 h 712"/>
                  <a:gd name="T86" fmla="*/ 1 w 1321"/>
                  <a:gd name="T87" fmla="*/ 1 h 712"/>
                  <a:gd name="T88" fmla="*/ 2 w 1321"/>
                  <a:gd name="T89" fmla="*/ 1 h 712"/>
                  <a:gd name="T90" fmla="*/ 2 w 1321"/>
                  <a:gd name="T91" fmla="*/ 1 h 712"/>
                  <a:gd name="T92" fmla="*/ 2 w 1321"/>
                  <a:gd name="T93" fmla="*/ 1 h 712"/>
                  <a:gd name="T94" fmla="*/ 2 w 1321"/>
                  <a:gd name="T95" fmla="*/ 1 h 712"/>
                  <a:gd name="T96" fmla="*/ 2 w 1321"/>
                  <a:gd name="T97" fmla="*/ 1 h 712"/>
                  <a:gd name="T98" fmla="*/ 3 w 1321"/>
                  <a:gd name="T99" fmla="*/ 1 h 712"/>
                  <a:gd name="T100" fmla="*/ 3 w 1321"/>
                  <a:gd name="T101" fmla="*/ 1 h 712"/>
                  <a:gd name="T102" fmla="*/ 3 w 1321"/>
                  <a:gd name="T103" fmla="*/ 1 h 712"/>
                  <a:gd name="T104" fmla="*/ 3 w 1321"/>
                  <a:gd name="T105" fmla="*/ 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EFEF"/>
                  </a:gs>
                  <a:gs pos="100000">
                    <a:srgbClr val="FF00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TW" altLang="en-US"/>
              </a:p>
            </p:txBody>
          </p:sp>
        </p:grpSp>
        <p:pic>
          <p:nvPicPr>
            <p:cNvPr id="79928" name="Picture 257"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6959" y="958100"/>
              <a:ext cx="211375" cy="6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929" name="Group 259"/>
            <p:cNvGrpSpPr>
              <a:grpSpLocks/>
            </p:cNvGrpSpPr>
            <p:nvPr/>
          </p:nvGrpSpPr>
          <p:grpSpPr bwMode="auto">
            <a:xfrm>
              <a:off x="5342885" y="1339772"/>
              <a:ext cx="197053" cy="172306"/>
              <a:chOff x="2832" y="1149"/>
              <a:chExt cx="1197" cy="1152"/>
            </a:xfrm>
          </p:grpSpPr>
          <p:sp>
            <p:nvSpPr>
              <p:cNvPr id="80079" name="Oval 260"/>
              <p:cNvSpPr>
                <a:spLocks noChangeArrowheads="1"/>
              </p:cNvSpPr>
              <p:nvPr/>
            </p:nvSpPr>
            <p:spPr bwMode="gray">
              <a:xfrm>
                <a:off x="2832" y="1149"/>
                <a:ext cx="1197" cy="1152"/>
              </a:xfrm>
              <a:prstGeom prst="ellipse">
                <a:avLst/>
              </a:prstGeom>
              <a:gradFill rotWithShape="1">
                <a:gsLst>
                  <a:gs pos="0">
                    <a:srgbClr val="FF0000"/>
                  </a:gs>
                  <a:gs pos="100000">
                    <a:srgbClr val="79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endParaRPr kumimoji="0" lang="zh-TW" altLang="en-US"/>
              </a:p>
            </p:txBody>
          </p:sp>
          <p:sp>
            <p:nvSpPr>
              <p:cNvPr id="80080" name="Freeform 261"/>
              <p:cNvSpPr>
                <a:spLocks/>
              </p:cNvSpPr>
              <p:nvPr/>
            </p:nvSpPr>
            <p:spPr bwMode="gray">
              <a:xfrm>
                <a:off x="2965" y="1162"/>
                <a:ext cx="923" cy="435"/>
              </a:xfrm>
              <a:custGeom>
                <a:avLst/>
                <a:gdLst>
                  <a:gd name="T0" fmla="*/ 3 w 1321"/>
                  <a:gd name="T1" fmla="*/ 1 h 712"/>
                  <a:gd name="T2" fmla="*/ 3 w 1321"/>
                  <a:gd name="T3" fmla="*/ 1 h 712"/>
                  <a:gd name="T4" fmla="*/ 3 w 1321"/>
                  <a:gd name="T5" fmla="*/ 1 h 712"/>
                  <a:gd name="T6" fmla="*/ 3 w 1321"/>
                  <a:gd name="T7" fmla="*/ 1 h 712"/>
                  <a:gd name="T8" fmla="*/ 3 w 1321"/>
                  <a:gd name="T9" fmla="*/ 1 h 712"/>
                  <a:gd name="T10" fmla="*/ 3 w 1321"/>
                  <a:gd name="T11" fmla="*/ 1 h 712"/>
                  <a:gd name="T12" fmla="*/ 3 w 1321"/>
                  <a:gd name="T13" fmla="*/ 1 h 712"/>
                  <a:gd name="T14" fmla="*/ 3 w 1321"/>
                  <a:gd name="T15" fmla="*/ 1 h 712"/>
                  <a:gd name="T16" fmla="*/ 2 w 1321"/>
                  <a:gd name="T17" fmla="*/ 1 h 712"/>
                  <a:gd name="T18" fmla="*/ 2 w 1321"/>
                  <a:gd name="T19" fmla="*/ 1 h 712"/>
                  <a:gd name="T20" fmla="*/ 2 w 1321"/>
                  <a:gd name="T21" fmla="*/ 1 h 712"/>
                  <a:gd name="T22" fmla="*/ 2 w 1321"/>
                  <a:gd name="T23" fmla="*/ 1 h 712"/>
                  <a:gd name="T24" fmla="*/ 2 w 1321"/>
                  <a:gd name="T25" fmla="*/ 1 h 712"/>
                  <a:gd name="T26" fmla="*/ 2 w 1321"/>
                  <a:gd name="T27" fmla="*/ 1 h 712"/>
                  <a:gd name="T28" fmla="*/ 1 w 1321"/>
                  <a:gd name="T29" fmla="*/ 1 h 712"/>
                  <a:gd name="T30" fmla="*/ 1 w 1321"/>
                  <a:gd name="T31" fmla="*/ 1 h 712"/>
                  <a:gd name="T32" fmla="*/ 1 w 1321"/>
                  <a:gd name="T33" fmla="*/ 1 h 712"/>
                  <a:gd name="T34" fmla="*/ 1 w 1321"/>
                  <a:gd name="T35" fmla="*/ 1 h 712"/>
                  <a:gd name="T36" fmla="*/ 1 w 1321"/>
                  <a:gd name="T37" fmla="*/ 1 h 712"/>
                  <a:gd name="T38" fmla="*/ 1 w 1321"/>
                  <a:gd name="T39" fmla="*/ 1 h 712"/>
                  <a:gd name="T40" fmla="*/ 1 w 1321"/>
                  <a:gd name="T41" fmla="*/ 1 h 712"/>
                  <a:gd name="T42" fmla="*/ 1 w 1321"/>
                  <a:gd name="T43" fmla="*/ 1 h 712"/>
                  <a:gd name="T44" fmla="*/ 1 w 1321"/>
                  <a:gd name="T45" fmla="*/ 1 h 712"/>
                  <a:gd name="T46" fmla="*/ 1 w 1321"/>
                  <a:gd name="T47" fmla="*/ 1 h 712"/>
                  <a:gd name="T48" fmla="*/ 1 w 1321"/>
                  <a:gd name="T49" fmla="*/ 1 h 712"/>
                  <a:gd name="T50" fmla="*/ 1 w 1321"/>
                  <a:gd name="T51" fmla="*/ 1 h 712"/>
                  <a:gd name="T52" fmla="*/ 1 w 1321"/>
                  <a:gd name="T53" fmla="*/ 1 h 712"/>
                  <a:gd name="T54" fmla="*/ 1 w 1321"/>
                  <a:gd name="T55" fmla="*/ 1 h 712"/>
                  <a:gd name="T56" fmla="*/ 0 w 1321"/>
                  <a:gd name="T57" fmla="*/ 1 h 712"/>
                  <a:gd name="T58" fmla="*/ 0 w 1321"/>
                  <a:gd name="T59" fmla="*/ 1 h 712"/>
                  <a:gd name="T60" fmla="*/ 1 w 1321"/>
                  <a:gd name="T61" fmla="*/ 1 h 712"/>
                  <a:gd name="T62" fmla="*/ 1 w 1321"/>
                  <a:gd name="T63" fmla="*/ 1 h 712"/>
                  <a:gd name="T64" fmla="*/ 1 w 1321"/>
                  <a:gd name="T65" fmla="*/ 1 h 712"/>
                  <a:gd name="T66" fmla="*/ 1 w 1321"/>
                  <a:gd name="T67" fmla="*/ 1 h 712"/>
                  <a:gd name="T68" fmla="*/ 1 w 1321"/>
                  <a:gd name="T69" fmla="*/ 1 h 712"/>
                  <a:gd name="T70" fmla="*/ 1 w 1321"/>
                  <a:gd name="T71" fmla="*/ 1 h 712"/>
                  <a:gd name="T72" fmla="*/ 1 w 1321"/>
                  <a:gd name="T73" fmla="*/ 1 h 712"/>
                  <a:gd name="T74" fmla="*/ 1 w 1321"/>
                  <a:gd name="T75" fmla="*/ 1 h 712"/>
                  <a:gd name="T76" fmla="*/ 1 w 1321"/>
                  <a:gd name="T77" fmla="*/ 1 h 712"/>
                  <a:gd name="T78" fmla="*/ 1 w 1321"/>
                  <a:gd name="T79" fmla="*/ 1 h 712"/>
                  <a:gd name="T80" fmla="*/ 1 w 1321"/>
                  <a:gd name="T81" fmla="*/ 1 h 712"/>
                  <a:gd name="T82" fmla="*/ 1 w 1321"/>
                  <a:gd name="T83" fmla="*/ 0 h 712"/>
                  <a:gd name="T84" fmla="*/ 1 w 1321"/>
                  <a:gd name="T85" fmla="*/ 0 h 712"/>
                  <a:gd name="T86" fmla="*/ 1 w 1321"/>
                  <a:gd name="T87" fmla="*/ 1 h 712"/>
                  <a:gd name="T88" fmla="*/ 2 w 1321"/>
                  <a:gd name="T89" fmla="*/ 1 h 712"/>
                  <a:gd name="T90" fmla="*/ 2 w 1321"/>
                  <a:gd name="T91" fmla="*/ 1 h 712"/>
                  <a:gd name="T92" fmla="*/ 2 w 1321"/>
                  <a:gd name="T93" fmla="*/ 1 h 712"/>
                  <a:gd name="T94" fmla="*/ 2 w 1321"/>
                  <a:gd name="T95" fmla="*/ 1 h 712"/>
                  <a:gd name="T96" fmla="*/ 2 w 1321"/>
                  <a:gd name="T97" fmla="*/ 1 h 712"/>
                  <a:gd name="T98" fmla="*/ 3 w 1321"/>
                  <a:gd name="T99" fmla="*/ 1 h 712"/>
                  <a:gd name="T100" fmla="*/ 3 w 1321"/>
                  <a:gd name="T101" fmla="*/ 1 h 712"/>
                  <a:gd name="T102" fmla="*/ 3 w 1321"/>
                  <a:gd name="T103" fmla="*/ 1 h 712"/>
                  <a:gd name="T104" fmla="*/ 3 w 1321"/>
                  <a:gd name="T105" fmla="*/ 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EFEF"/>
                  </a:gs>
                  <a:gs pos="100000">
                    <a:srgbClr val="FF00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TW" altLang="en-US"/>
              </a:p>
            </p:txBody>
          </p:sp>
        </p:grpSp>
        <p:pic>
          <p:nvPicPr>
            <p:cNvPr id="79930" name="Picture 262"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6959" y="1512078"/>
              <a:ext cx="211375" cy="6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931" name="Group 264"/>
            <p:cNvGrpSpPr>
              <a:grpSpLocks/>
            </p:cNvGrpSpPr>
            <p:nvPr/>
          </p:nvGrpSpPr>
          <p:grpSpPr bwMode="auto">
            <a:xfrm>
              <a:off x="5426323" y="1498301"/>
              <a:ext cx="197053" cy="172306"/>
              <a:chOff x="2832" y="1149"/>
              <a:chExt cx="1197" cy="1152"/>
            </a:xfrm>
          </p:grpSpPr>
          <p:sp>
            <p:nvSpPr>
              <p:cNvPr id="80077" name="Oval 265"/>
              <p:cNvSpPr>
                <a:spLocks noChangeArrowheads="1"/>
              </p:cNvSpPr>
              <p:nvPr/>
            </p:nvSpPr>
            <p:spPr bwMode="gray">
              <a:xfrm>
                <a:off x="2832" y="1149"/>
                <a:ext cx="1197" cy="1152"/>
              </a:xfrm>
              <a:prstGeom prst="ellipse">
                <a:avLst/>
              </a:prstGeom>
              <a:gradFill rotWithShape="1">
                <a:gsLst>
                  <a:gs pos="0">
                    <a:srgbClr val="FF0000"/>
                  </a:gs>
                  <a:gs pos="100000">
                    <a:srgbClr val="79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endParaRPr kumimoji="0" lang="zh-TW" altLang="en-US"/>
              </a:p>
            </p:txBody>
          </p:sp>
          <p:sp>
            <p:nvSpPr>
              <p:cNvPr id="80078" name="Freeform 266"/>
              <p:cNvSpPr>
                <a:spLocks/>
              </p:cNvSpPr>
              <p:nvPr/>
            </p:nvSpPr>
            <p:spPr bwMode="gray">
              <a:xfrm>
                <a:off x="2965" y="1162"/>
                <a:ext cx="923" cy="435"/>
              </a:xfrm>
              <a:custGeom>
                <a:avLst/>
                <a:gdLst>
                  <a:gd name="T0" fmla="*/ 3 w 1321"/>
                  <a:gd name="T1" fmla="*/ 1 h 712"/>
                  <a:gd name="T2" fmla="*/ 3 w 1321"/>
                  <a:gd name="T3" fmla="*/ 1 h 712"/>
                  <a:gd name="T4" fmla="*/ 3 w 1321"/>
                  <a:gd name="T5" fmla="*/ 1 h 712"/>
                  <a:gd name="T6" fmla="*/ 3 w 1321"/>
                  <a:gd name="T7" fmla="*/ 1 h 712"/>
                  <a:gd name="T8" fmla="*/ 3 w 1321"/>
                  <a:gd name="T9" fmla="*/ 1 h 712"/>
                  <a:gd name="T10" fmla="*/ 3 w 1321"/>
                  <a:gd name="T11" fmla="*/ 1 h 712"/>
                  <a:gd name="T12" fmla="*/ 3 w 1321"/>
                  <a:gd name="T13" fmla="*/ 1 h 712"/>
                  <a:gd name="T14" fmla="*/ 3 w 1321"/>
                  <a:gd name="T15" fmla="*/ 1 h 712"/>
                  <a:gd name="T16" fmla="*/ 2 w 1321"/>
                  <a:gd name="T17" fmla="*/ 1 h 712"/>
                  <a:gd name="T18" fmla="*/ 2 w 1321"/>
                  <a:gd name="T19" fmla="*/ 1 h 712"/>
                  <a:gd name="T20" fmla="*/ 2 w 1321"/>
                  <a:gd name="T21" fmla="*/ 1 h 712"/>
                  <a:gd name="T22" fmla="*/ 2 w 1321"/>
                  <a:gd name="T23" fmla="*/ 1 h 712"/>
                  <a:gd name="T24" fmla="*/ 2 w 1321"/>
                  <a:gd name="T25" fmla="*/ 1 h 712"/>
                  <a:gd name="T26" fmla="*/ 2 w 1321"/>
                  <a:gd name="T27" fmla="*/ 1 h 712"/>
                  <a:gd name="T28" fmla="*/ 1 w 1321"/>
                  <a:gd name="T29" fmla="*/ 1 h 712"/>
                  <a:gd name="T30" fmla="*/ 1 w 1321"/>
                  <a:gd name="T31" fmla="*/ 1 h 712"/>
                  <a:gd name="T32" fmla="*/ 1 w 1321"/>
                  <a:gd name="T33" fmla="*/ 1 h 712"/>
                  <a:gd name="T34" fmla="*/ 1 w 1321"/>
                  <a:gd name="T35" fmla="*/ 1 h 712"/>
                  <a:gd name="T36" fmla="*/ 1 w 1321"/>
                  <a:gd name="T37" fmla="*/ 1 h 712"/>
                  <a:gd name="T38" fmla="*/ 1 w 1321"/>
                  <a:gd name="T39" fmla="*/ 1 h 712"/>
                  <a:gd name="T40" fmla="*/ 1 w 1321"/>
                  <a:gd name="T41" fmla="*/ 1 h 712"/>
                  <a:gd name="T42" fmla="*/ 1 w 1321"/>
                  <a:gd name="T43" fmla="*/ 1 h 712"/>
                  <a:gd name="T44" fmla="*/ 1 w 1321"/>
                  <a:gd name="T45" fmla="*/ 1 h 712"/>
                  <a:gd name="T46" fmla="*/ 1 w 1321"/>
                  <a:gd name="T47" fmla="*/ 1 h 712"/>
                  <a:gd name="T48" fmla="*/ 1 w 1321"/>
                  <a:gd name="T49" fmla="*/ 1 h 712"/>
                  <a:gd name="T50" fmla="*/ 1 w 1321"/>
                  <a:gd name="T51" fmla="*/ 1 h 712"/>
                  <a:gd name="T52" fmla="*/ 1 w 1321"/>
                  <a:gd name="T53" fmla="*/ 1 h 712"/>
                  <a:gd name="T54" fmla="*/ 1 w 1321"/>
                  <a:gd name="T55" fmla="*/ 1 h 712"/>
                  <a:gd name="T56" fmla="*/ 0 w 1321"/>
                  <a:gd name="T57" fmla="*/ 1 h 712"/>
                  <a:gd name="T58" fmla="*/ 0 w 1321"/>
                  <a:gd name="T59" fmla="*/ 1 h 712"/>
                  <a:gd name="T60" fmla="*/ 1 w 1321"/>
                  <a:gd name="T61" fmla="*/ 1 h 712"/>
                  <a:gd name="T62" fmla="*/ 1 w 1321"/>
                  <a:gd name="T63" fmla="*/ 1 h 712"/>
                  <a:gd name="T64" fmla="*/ 1 w 1321"/>
                  <a:gd name="T65" fmla="*/ 1 h 712"/>
                  <a:gd name="T66" fmla="*/ 1 w 1321"/>
                  <a:gd name="T67" fmla="*/ 1 h 712"/>
                  <a:gd name="T68" fmla="*/ 1 w 1321"/>
                  <a:gd name="T69" fmla="*/ 1 h 712"/>
                  <a:gd name="T70" fmla="*/ 1 w 1321"/>
                  <a:gd name="T71" fmla="*/ 1 h 712"/>
                  <a:gd name="T72" fmla="*/ 1 w 1321"/>
                  <a:gd name="T73" fmla="*/ 1 h 712"/>
                  <a:gd name="T74" fmla="*/ 1 w 1321"/>
                  <a:gd name="T75" fmla="*/ 1 h 712"/>
                  <a:gd name="T76" fmla="*/ 1 w 1321"/>
                  <a:gd name="T77" fmla="*/ 1 h 712"/>
                  <a:gd name="T78" fmla="*/ 1 w 1321"/>
                  <a:gd name="T79" fmla="*/ 1 h 712"/>
                  <a:gd name="T80" fmla="*/ 1 w 1321"/>
                  <a:gd name="T81" fmla="*/ 1 h 712"/>
                  <a:gd name="T82" fmla="*/ 1 w 1321"/>
                  <a:gd name="T83" fmla="*/ 0 h 712"/>
                  <a:gd name="T84" fmla="*/ 1 w 1321"/>
                  <a:gd name="T85" fmla="*/ 0 h 712"/>
                  <a:gd name="T86" fmla="*/ 1 w 1321"/>
                  <a:gd name="T87" fmla="*/ 1 h 712"/>
                  <a:gd name="T88" fmla="*/ 2 w 1321"/>
                  <a:gd name="T89" fmla="*/ 1 h 712"/>
                  <a:gd name="T90" fmla="*/ 2 w 1321"/>
                  <a:gd name="T91" fmla="*/ 1 h 712"/>
                  <a:gd name="T92" fmla="*/ 2 w 1321"/>
                  <a:gd name="T93" fmla="*/ 1 h 712"/>
                  <a:gd name="T94" fmla="*/ 2 w 1321"/>
                  <a:gd name="T95" fmla="*/ 1 h 712"/>
                  <a:gd name="T96" fmla="*/ 2 w 1321"/>
                  <a:gd name="T97" fmla="*/ 1 h 712"/>
                  <a:gd name="T98" fmla="*/ 3 w 1321"/>
                  <a:gd name="T99" fmla="*/ 1 h 712"/>
                  <a:gd name="T100" fmla="*/ 3 w 1321"/>
                  <a:gd name="T101" fmla="*/ 1 h 712"/>
                  <a:gd name="T102" fmla="*/ 3 w 1321"/>
                  <a:gd name="T103" fmla="*/ 1 h 712"/>
                  <a:gd name="T104" fmla="*/ 3 w 1321"/>
                  <a:gd name="T105" fmla="*/ 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EFEF"/>
                  </a:gs>
                  <a:gs pos="100000">
                    <a:srgbClr val="FF00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TW" altLang="en-US"/>
              </a:p>
            </p:txBody>
          </p:sp>
        </p:grpSp>
        <p:pic>
          <p:nvPicPr>
            <p:cNvPr id="79932" name="Picture 267"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20397" y="1670607"/>
              <a:ext cx="211375" cy="6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933" name="Group 269"/>
            <p:cNvGrpSpPr>
              <a:grpSpLocks/>
            </p:cNvGrpSpPr>
            <p:nvPr/>
          </p:nvGrpSpPr>
          <p:grpSpPr bwMode="auto">
            <a:xfrm>
              <a:off x="5763781" y="1261379"/>
              <a:ext cx="197053" cy="172306"/>
              <a:chOff x="2832" y="1149"/>
              <a:chExt cx="1197" cy="1152"/>
            </a:xfrm>
          </p:grpSpPr>
          <p:sp>
            <p:nvSpPr>
              <p:cNvPr id="80075" name="Oval 270"/>
              <p:cNvSpPr>
                <a:spLocks noChangeArrowheads="1"/>
              </p:cNvSpPr>
              <p:nvPr/>
            </p:nvSpPr>
            <p:spPr bwMode="gray">
              <a:xfrm>
                <a:off x="2832" y="1149"/>
                <a:ext cx="1197" cy="1152"/>
              </a:xfrm>
              <a:prstGeom prst="ellipse">
                <a:avLst/>
              </a:prstGeom>
              <a:gradFill rotWithShape="1">
                <a:gsLst>
                  <a:gs pos="0">
                    <a:srgbClr val="FF0000"/>
                  </a:gs>
                  <a:gs pos="100000">
                    <a:srgbClr val="79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endParaRPr kumimoji="0" lang="zh-TW" altLang="en-US"/>
              </a:p>
            </p:txBody>
          </p:sp>
          <p:sp>
            <p:nvSpPr>
              <p:cNvPr id="80076" name="Freeform 271"/>
              <p:cNvSpPr>
                <a:spLocks/>
              </p:cNvSpPr>
              <p:nvPr/>
            </p:nvSpPr>
            <p:spPr bwMode="gray">
              <a:xfrm>
                <a:off x="2965" y="1162"/>
                <a:ext cx="923" cy="435"/>
              </a:xfrm>
              <a:custGeom>
                <a:avLst/>
                <a:gdLst>
                  <a:gd name="T0" fmla="*/ 3 w 1321"/>
                  <a:gd name="T1" fmla="*/ 1 h 712"/>
                  <a:gd name="T2" fmla="*/ 3 w 1321"/>
                  <a:gd name="T3" fmla="*/ 1 h 712"/>
                  <a:gd name="T4" fmla="*/ 3 w 1321"/>
                  <a:gd name="T5" fmla="*/ 1 h 712"/>
                  <a:gd name="T6" fmla="*/ 3 w 1321"/>
                  <a:gd name="T7" fmla="*/ 1 h 712"/>
                  <a:gd name="T8" fmla="*/ 3 w 1321"/>
                  <a:gd name="T9" fmla="*/ 1 h 712"/>
                  <a:gd name="T10" fmla="*/ 3 w 1321"/>
                  <a:gd name="T11" fmla="*/ 1 h 712"/>
                  <a:gd name="T12" fmla="*/ 3 w 1321"/>
                  <a:gd name="T13" fmla="*/ 1 h 712"/>
                  <a:gd name="T14" fmla="*/ 3 w 1321"/>
                  <a:gd name="T15" fmla="*/ 1 h 712"/>
                  <a:gd name="T16" fmla="*/ 2 w 1321"/>
                  <a:gd name="T17" fmla="*/ 1 h 712"/>
                  <a:gd name="T18" fmla="*/ 2 w 1321"/>
                  <a:gd name="T19" fmla="*/ 1 h 712"/>
                  <a:gd name="T20" fmla="*/ 2 w 1321"/>
                  <a:gd name="T21" fmla="*/ 1 h 712"/>
                  <a:gd name="T22" fmla="*/ 2 w 1321"/>
                  <a:gd name="T23" fmla="*/ 1 h 712"/>
                  <a:gd name="T24" fmla="*/ 2 w 1321"/>
                  <a:gd name="T25" fmla="*/ 1 h 712"/>
                  <a:gd name="T26" fmla="*/ 2 w 1321"/>
                  <a:gd name="T27" fmla="*/ 1 h 712"/>
                  <a:gd name="T28" fmla="*/ 1 w 1321"/>
                  <a:gd name="T29" fmla="*/ 1 h 712"/>
                  <a:gd name="T30" fmla="*/ 1 w 1321"/>
                  <a:gd name="T31" fmla="*/ 1 h 712"/>
                  <a:gd name="T32" fmla="*/ 1 w 1321"/>
                  <a:gd name="T33" fmla="*/ 1 h 712"/>
                  <a:gd name="T34" fmla="*/ 1 w 1321"/>
                  <a:gd name="T35" fmla="*/ 1 h 712"/>
                  <a:gd name="T36" fmla="*/ 1 w 1321"/>
                  <a:gd name="T37" fmla="*/ 1 h 712"/>
                  <a:gd name="T38" fmla="*/ 1 w 1321"/>
                  <a:gd name="T39" fmla="*/ 1 h 712"/>
                  <a:gd name="T40" fmla="*/ 1 w 1321"/>
                  <a:gd name="T41" fmla="*/ 1 h 712"/>
                  <a:gd name="T42" fmla="*/ 1 w 1321"/>
                  <a:gd name="T43" fmla="*/ 1 h 712"/>
                  <a:gd name="T44" fmla="*/ 1 w 1321"/>
                  <a:gd name="T45" fmla="*/ 1 h 712"/>
                  <a:gd name="T46" fmla="*/ 1 w 1321"/>
                  <a:gd name="T47" fmla="*/ 1 h 712"/>
                  <a:gd name="T48" fmla="*/ 1 w 1321"/>
                  <a:gd name="T49" fmla="*/ 1 h 712"/>
                  <a:gd name="T50" fmla="*/ 1 w 1321"/>
                  <a:gd name="T51" fmla="*/ 1 h 712"/>
                  <a:gd name="T52" fmla="*/ 1 w 1321"/>
                  <a:gd name="T53" fmla="*/ 1 h 712"/>
                  <a:gd name="T54" fmla="*/ 1 w 1321"/>
                  <a:gd name="T55" fmla="*/ 1 h 712"/>
                  <a:gd name="T56" fmla="*/ 0 w 1321"/>
                  <a:gd name="T57" fmla="*/ 1 h 712"/>
                  <a:gd name="T58" fmla="*/ 0 w 1321"/>
                  <a:gd name="T59" fmla="*/ 1 h 712"/>
                  <a:gd name="T60" fmla="*/ 1 w 1321"/>
                  <a:gd name="T61" fmla="*/ 1 h 712"/>
                  <a:gd name="T62" fmla="*/ 1 w 1321"/>
                  <a:gd name="T63" fmla="*/ 1 h 712"/>
                  <a:gd name="T64" fmla="*/ 1 w 1321"/>
                  <a:gd name="T65" fmla="*/ 1 h 712"/>
                  <a:gd name="T66" fmla="*/ 1 w 1321"/>
                  <a:gd name="T67" fmla="*/ 1 h 712"/>
                  <a:gd name="T68" fmla="*/ 1 w 1321"/>
                  <a:gd name="T69" fmla="*/ 1 h 712"/>
                  <a:gd name="T70" fmla="*/ 1 w 1321"/>
                  <a:gd name="T71" fmla="*/ 1 h 712"/>
                  <a:gd name="T72" fmla="*/ 1 w 1321"/>
                  <a:gd name="T73" fmla="*/ 1 h 712"/>
                  <a:gd name="T74" fmla="*/ 1 w 1321"/>
                  <a:gd name="T75" fmla="*/ 1 h 712"/>
                  <a:gd name="T76" fmla="*/ 1 w 1321"/>
                  <a:gd name="T77" fmla="*/ 1 h 712"/>
                  <a:gd name="T78" fmla="*/ 1 w 1321"/>
                  <a:gd name="T79" fmla="*/ 1 h 712"/>
                  <a:gd name="T80" fmla="*/ 1 w 1321"/>
                  <a:gd name="T81" fmla="*/ 1 h 712"/>
                  <a:gd name="T82" fmla="*/ 1 w 1321"/>
                  <a:gd name="T83" fmla="*/ 0 h 712"/>
                  <a:gd name="T84" fmla="*/ 1 w 1321"/>
                  <a:gd name="T85" fmla="*/ 0 h 712"/>
                  <a:gd name="T86" fmla="*/ 1 w 1321"/>
                  <a:gd name="T87" fmla="*/ 1 h 712"/>
                  <a:gd name="T88" fmla="*/ 2 w 1321"/>
                  <a:gd name="T89" fmla="*/ 1 h 712"/>
                  <a:gd name="T90" fmla="*/ 2 w 1321"/>
                  <a:gd name="T91" fmla="*/ 1 h 712"/>
                  <a:gd name="T92" fmla="*/ 2 w 1321"/>
                  <a:gd name="T93" fmla="*/ 1 h 712"/>
                  <a:gd name="T94" fmla="*/ 2 w 1321"/>
                  <a:gd name="T95" fmla="*/ 1 h 712"/>
                  <a:gd name="T96" fmla="*/ 2 w 1321"/>
                  <a:gd name="T97" fmla="*/ 1 h 712"/>
                  <a:gd name="T98" fmla="*/ 3 w 1321"/>
                  <a:gd name="T99" fmla="*/ 1 h 712"/>
                  <a:gd name="T100" fmla="*/ 3 w 1321"/>
                  <a:gd name="T101" fmla="*/ 1 h 712"/>
                  <a:gd name="T102" fmla="*/ 3 w 1321"/>
                  <a:gd name="T103" fmla="*/ 1 h 712"/>
                  <a:gd name="T104" fmla="*/ 3 w 1321"/>
                  <a:gd name="T105" fmla="*/ 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EFEF"/>
                  </a:gs>
                  <a:gs pos="100000">
                    <a:srgbClr val="FF00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TW" altLang="en-US"/>
              </a:p>
            </p:txBody>
          </p:sp>
        </p:grpSp>
        <p:pic>
          <p:nvPicPr>
            <p:cNvPr id="79934" name="Picture 272"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7855" y="1433685"/>
              <a:ext cx="211375" cy="6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935" name="Group 274"/>
            <p:cNvGrpSpPr>
              <a:grpSpLocks/>
            </p:cNvGrpSpPr>
            <p:nvPr/>
          </p:nvGrpSpPr>
          <p:grpSpPr bwMode="auto">
            <a:xfrm>
              <a:off x="3575866" y="5290787"/>
              <a:ext cx="197053" cy="172306"/>
              <a:chOff x="2832" y="1149"/>
              <a:chExt cx="1197" cy="1152"/>
            </a:xfrm>
          </p:grpSpPr>
          <p:sp>
            <p:nvSpPr>
              <p:cNvPr id="80073" name="Oval 275"/>
              <p:cNvSpPr>
                <a:spLocks noChangeArrowheads="1"/>
              </p:cNvSpPr>
              <p:nvPr/>
            </p:nvSpPr>
            <p:spPr bwMode="gray">
              <a:xfrm>
                <a:off x="2832" y="1149"/>
                <a:ext cx="1197" cy="1152"/>
              </a:xfrm>
              <a:prstGeom prst="ellipse">
                <a:avLst/>
              </a:prstGeom>
              <a:gradFill rotWithShape="1">
                <a:gsLst>
                  <a:gs pos="0">
                    <a:srgbClr val="FF0000"/>
                  </a:gs>
                  <a:gs pos="100000">
                    <a:srgbClr val="79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endParaRPr kumimoji="0" lang="zh-TW" altLang="en-US"/>
              </a:p>
            </p:txBody>
          </p:sp>
          <p:sp>
            <p:nvSpPr>
              <p:cNvPr id="80074" name="Freeform 276"/>
              <p:cNvSpPr>
                <a:spLocks/>
              </p:cNvSpPr>
              <p:nvPr/>
            </p:nvSpPr>
            <p:spPr bwMode="gray">
              <a:xfrm>
                <a:off x="2965" y="1162"/>
                <a:ext cx="923" cy="435"/>
              </a:xfrm>
              <a:custGeom>
                <a:avLst/>
                <a:gdLst>
                  <a:gd name="T0" fmla="*/ 3 w 1321"/>
                  <a:gd name="T1" fmla="*/ 1 h 712"/>
                  <a:gd name="T2" fmla="*/ 3 w 1321"/>
                  <a:gd name="T3" fmla="*/ 1 h 712"/>
                  <a:gd name="T4" fmla="*/ 3 w 1321"/>
                  <a:gd name="T5" fmla="*/ 1 h 712"/>
                  <a:gd name="T6" fmla="*/ 3 w 1321"/>
                  <a:gd name="T7" fmla="*/ 1 h 712"/>
                  <a:gd name="T8" fmla="*/ 3 w 1321"/>
                  <a:gd name="T9" fmla="*/ 1 h 712"/>
                  <a:gd name="T10" fmla="*/ 3 w 1321"/>
                  <a:gd name="T11" fmla="*/ 1 h 712"/>
                  <a:gd name="T12" fmla="*/ 3 w 1321"/>
                  <a:gd name="T13" fmla="*/ 1 h 712"/>
                  <a:gd name="T14" fmla="*/ 3 w 1321"/>
                  <a:gd name="T15" fmla="*/ 1 h 712"/>
                  <a:gd name="T16" fmla="*/ 2 w 1321"/>
                  <a:gd name="T17" fmla="*/ 1 h 712"/>
                  <a:gd name="T18" fmla="*/ 2 w 1321"/>
                  <a:gd name="T19" fmla="*/ 1 h 712"/>
                  <a:gd name="T20" fmla="*/ 2 w 1321"/>
                  <a:gd name="T21" fmla="*/ 1 h 712"/>
                  <a:gd name="T22" fmla="*/ 2 w 1321"/>
                  <a:gd name="T23" fmla="*/ 1 h 712"/>
                  <a:gd name="T24" fmla="*/ 2 w 1321"/>
                  <a:gd name="T25" fmla="*/ 1 h 712"/>
                  <a:gd name="T26" fmla="*/ 2 w 1321"/>
                  <a:gd name="T27" fmla="*/ 1 h 712"/>
                  <a:gd name="T28" fmla="*/ 1 w 1321"/>
                  <a:gd name="T29" fmla="*/ 1 h 712"/>
                  <a:gd name="T30" fmla="*/ 1 w 1321"/>
                  <a:gd name="T31" fmla="*/ 1 h 712"/>
                  <a:gd name="T32" fmla="*/ 1 w 1321"/>
                  <a:gd name="T33" fmla="*/ 1 h 712"/>
                  <a:gd name="T34" fmla="*/ 1 w 1321"/>
                  <a:gd name="T35" fmla="*/ 1 h 712"/>
                  <a:gd name="T36" fmla="*/ 1 w 1321"/>
                  <a:gd name="T37" fmla="*/ 1 h 712"/>
                  <a:gd name="T38" fmla="*/ 1 w 1321"/>
                  <a:gd name="T39" fmla="*/ 1 h 712"/>
                  <a:gd name="T40" fmla="*/ 1 w 1321"/>
                  <a:gd name="T41" fmla="*/ 1 h 712"/>
                  <a:gd name="T42" fmla="*/ 1 w 1321"/>
                  <a:gd name="T43" fmla="*/ 1 h 712"/>
                  <a:gd name="T44" fmla="*/ 1 w 1321"/>
                  <a:gd name="T45" fmla="*/ 1 h 712"/>
                  <a:gd name="T46" fmla="*/ 1 w 1321"/>
                  <a:gd name="T47" fmla="*/ 1 h 712"/>
                  <a:gd name="T48" fmla="*/ 1 w 1321"/>
                  <a:gd name="T49" fmla="*/ 1 h 712"/>
                  <a:gd name="T50" fmla="*/ 1 w 1321"/>
                  <a:gd name="T51" fmla="*/ 1 h 712"/>
                  <a:gd name="T52" fmla="*/ 1 w 1321"/>
                  <a:gd name="T53" fmla="*/ 1 h 712"/>
                  <a:gd name="T54" fmla="*/ 1 w 1321"/>
                  <a:gd name="T55" fmla="*/ 1 h 712"/>
                  <a:gd name="T56" fmla="*/ 0 w 1321"/>
                  <a:gd name="T57" fmla="*/ 1 h 712"/>
                  <a:gd name="T58" fmla="*/ 0 w 1321"/>
                  <a:gd name="T59" fmla="*/ 1 h 712"/>
                  <a:gd name="T60" fmla="*/ 1 w 1321"/>
                  <a:gd name="T61" fmla="*/ 1 h 712"/>
                  <a:gd name="T62" fmla="*/ 1 w 1321"/>
                  <a:gd name="T63" fmla="*/ 1 h 712"/>
                  <a:gd name="T64" fmla="*/ 1 w 1321"/>
                  <a:gd name="T65" fmla="*/ 1 h 712"/>
                  <a:gd name="T66" fmla="*/ 1 w 1321"/>
                  <a:gd name="T67" fmla="*/ 1 h 712"/>
                  <a:gd name="T68" fmla="*/ 1 w 1321"/>
                  <a:gd name="T69" fmla="*/ 1 h 712"/>
                  <a:gd name="T70" fmla="*/ 1 w 1321"/>
                  <a:gd name="T71" fmla="*/ 1 h 712"/>
                  <a:gd name="T72" fmla="*/ 1 w 1321"/>
                  <a:gd name="T73" fmla="*/ 1 h 712"/>
                  <a:gd name="T74" fmla="*/ 1 w 1321"/>
                  <a:gd name="T75" fmla="*/ 1 h 712"/>
                  <a:gd name="T76" fmla="*/ 1 w 1321"/>
                  <a:gd name="T77" fmla="*/ 1 h 712"/>
                  <a:gd name="T78" fmla="*/ 1 w 1321"/>
                  <a:gd name="T79" fmla="*/ 1 h 712"/>
                  <a:gd name="T80" fmla="*/ 1 w 1321"/>
                  <a:gd name="T81" fmla="*/ 1 h 712"/>
                  <a:gd name="T82" fmla="*/ 1 w 1321"/>
                  <a:gd name="T83" fmla="*/ 0 h 712"/>
                  <a:gd name="T84" fmla="*/ 1 w 1321"/>
                  <a:gd name="T85" fmla="*/ 0 h 712"/>
                  <a:gd name="T86" fmla="*/ 1 w 1321"/>
                  <a:gd name="T87" fmla="*/ 1 h 712"/>
                  <a:gd name="T88" fmla="*/ 2 w 1321"/>
                  <a:gd name="T89" fmla="*/ 1 h 712"/>
                  <a:gd name="T90" fmla="*/ 2 w 1321"/>
                  <a:gd name="T91" fmla="*/ 1 h 712"/>
                  <a:gd name="T92" fmla="*/ 2 w 1321"/>
                  <a:gd name="T93" fmla="*/ 1 h 712"/>
                  <a:gd name="T94" fmla="*/ 2 w 1321"/>
                  <a:gd name="T95" fmla="*/ 1 h 712"/>
                  <a:gd name="T96" fmla="*/ 2 w 1321"/>
                  <a:gd name="T97" fmla="*/ 1 h 712"/>
                  <a:gd name="T98" fmla="*/ 3 w 1321"/>
                  <a:gd name="T99" fmla="*/ 1 h 712"/>
                  <a:gd name="T100" fmla="*/ 3 w 1321"/>
                  <a:gd name="T101" fmla="*/ 1 h 712"/>
                  <a:gd name="T102" fmla="*/ 3 w 1321"/>
                  <a:gd name="T103" fmla="*/ 1 h 712"/>
                  <a:gd name="T104" fmla="*/ 3 w 1321"/>
                  <a:gd name="T105" fmla="*/ 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EFEF"/>
                  </a:gs>
                  <a:gs pos="100000">
                    <a:srgbClr val="FF00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TW" altLang="en-US"/>
              </a:p>
            </p:txBody>
          </p:sp>
        </p:grpSp>
        <p:pic>
          <p:nvPicPr>
            <p:cNvPr id="79936" name="Picture 277"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9940" y="5463093"/>
              <a:ext cx="211375" cy="6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937" name="Group 279"/>
            <p:cNvGrpSpPr>
              <a:grpSpLocks/>
            </p:cNvGrpSpPr>
            <p:nvPr/>
          </p:nvGrpSpPr>
          <p:grpSpPr bwMode="auto">
            <a:xfrm>
              <a:off x="3492429" y="5132258"/>
              <a:ext cx="197053" cy="172306"/>
              <a:chOff x="2832" y="1149"/>
              <a:chExt cx="1197" cy="1152"/>
            </a:xfrm>
          </p:grpSpPr>
          <p:sp>
            <p:nvSpPr>
              <p:cNvPr id="80071" name="Oval 280"/>
              <p:cNvSpPr>
                <a:spLocks noChangeArrowheads="1"/>
              </p:cNvSpPr>
              <p:nvPr/>
            </p:nvSpPr>
            <p:spPr bwMode="gray">
              <a:xfrm>
                <a:off x="2832" y="1149"/>
                <a:ext cx="1197" cy="1152"/>
              </a:xfrm>
              <a:prstGeom prst="ellipse">
                <a:avLst/>
              </a:prstGeom>
              <a:gradFill rotWithShape="1">
                <a:gsLst>
                  <a:gs pos="0">
                    <a:srgbClr val="FF0000"/>
                  </a:gs>
                  <a:gs pos="100000">
                    <a:srgbClr val="79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endParaRPr kumimoji="0" lang="zh-TW" altLang="en-US"/>
              </a:p>
            </p:txBody>
          </p:sp>
          <p:sp>
            <p:nvSpPr>
              <p:cNvPr id="80072" name="Freeform 281"/>
              <p:cNvSpPr>
                <a:spLocks/>
              </p:cNvSpPr>
              <p:nvPr/>
            </p:nvSpPr>
            <p:spPr bwMode="gray">
              <a:xfrm>
                <a:off x="2965" y="1162"/>
                <a:ext cx="923" cy="435"/>
              </a:xfrm>
              <a:custGeom>
                <a:avLst/>
                <a:gdLst>
                  <a:gd name="T0" fmla="*/ 3 w 1321"/>
                  <a:gd name="T1" fmla="*/ 1 h 712"/>
                  <a:gd name="T2" fmla="*/ 3 w 1321"/>
                  <a:gd name="T3" fmla="*/ 1 h 712"/>
                  <a:gd name="T4" fmla="*/ 3 w 1321"/>
                  <a:gd name="T5" fmla="*/ 1 h 712"/>
                  <a:gd name="T6" fmla="*/ 3 w 1321"/>
                  <a:gd name="T7" fmla="*/ 1 h 712"/>
                  <a:gd name="T8" fmla="*/ 3 w 1321"/>
                  <a:gd name="T9" fmla="*/ 1 h 712"/>
                  <a:gd name="T10" fmla="*/ 3 w 1321"/>
                  <a:gd name="T11" fmla="*/ 1 h 712"/>
                  <a:gd name="T12" fmla="*/ 3 w 1321"/>
                  <a:gd name="T13" fmla="*/ 1 h 712"/>
                  <a:gd name="T14" fmla="*/ 3 w 1321"/>
                  <a:gd name="T15" fmla="*/ 1 h 712"/>
                  <a:gd name="T16" fmla="*/ 2 w 1321"/>
                  <a:gd name="T17" fmla="*/ 1 h 712"/>
                  <a:gd name="T18" fmla="*/ 2 w 1321"/>
                  <a:gd name="T19" fmla="*/ 1 h 712"/>
                  <a:gd name="T20" fmla="*/ 2 w 1321"/>
                  <a:gd name="T21" fmla="*/ 1 h 712"/>
                  <a:gd name="T22" fmla="*/ 2 w 1321"/>
                  <a:gd name="T23" fmla="*/ 1 h 712"/>
                  <a:gd name="T24" fmla="*/ 2 w 1321"/>
                  <a:gd name="T25" fmla="*/ 1 h 712"/>
                  <a:gd name="T26" fmla="*/ 2 w 1321"/>
                  <a:gd name="T27" fmla="*/ 1 h 712"/>
                  <a:gd name="T28" fmla="*/ 1 w 1321"/>
                  <a:gd name="T29" fmla="*/ 1 h 712"/>
                  <a:gd name="T30" fmla="*/ 1 w 1321"/>
                  <a:gd name="T31" fmla="*/ 1 h 712"/>
                  <a:gd name="T32" fmla="*/ 1 w 1321"/>
                  <a:gd name="T33" fmla="*/ 1 h 712"/>
                  <a:gd name="T34" fmla="*/ 1 w 1321"/>
                  <a:gd name="T35" fmla="*/ 1 h 712"/>
                  <a:gd name="T36" fmla="*/ 1 w 1321"/>
                  <a:gd name="T37" fmla="*/ 1 h 712"/>
                  <a:gd name="T38" fmla="*/ 1 w 1321"/>
                  <a:gd name="T39" fmla="*/ 1 h 712"/>
                  <a:gd name="T40" fmla="*/ 1 w 1321"/>
                  <a:gd name="T41" fmla="*/ 1 h 712"/>
                  <a:gd name="T42" fmla="*/ 1 w 1321"/>
                  <a:gd name="T43" fmla="*/ 1 h 712"/>
                  <a:gd name="T44" fmla="*/ 1 w 1321"/>
                  <a:gd name="T45" fmla="*/ 1 h 712"/>
                  <a:gd name="T46" fmla="*/ 1 w 1321"/>
                  <a:gd name="T47" fmla="*/ 1 h 712"/>
                  <a:gd name="T48" fmla="*/ 1 w 1321"/>
                  <a:gd name="T49" fmla="*/ 1 h 712"/>
                  <a:gd name="T50" fmla="*/ 1 w 1321"/>
                  <a:gd name="T51" fmla="*/ 1 h 712"/>
                  <a:gd name="T52" fmla="*/ 1 w 1321"/>
                  <a:gd name="T53" fmla="*/ 1 h 712"/>
                  <a:gd name="T54" fmla="*/ 1 w 1321"/>
                  <a:gd name="T55" fmla="*/ 1 h 712"/>
                  <a:gd name="T56" fmla="*/ 0 w 1321"/>
                  <a:gd name="T57" fmla="*/ 1 h 712"/>
                  <a:gd name="T58" fmla="*/ 0 w 1321"/>
                  <a:gd name="T59" fmla="*/ 1 h 712"/>
                  <a:gd name="T60" fmla="*/ 1 w 1321"/>
                  <a:gd name="T61" fmla="*/ 1 h 712"/>
                  <a:gd name="T62" fmla="*/ 1 w 1321"/>
                  <a:gd name="T63" fmla="*/ 1 h 712"/>
                  <a:gd name="T64" fmla="*/ 1 w 1321"/>
                  <a:gd name="T65" fmla="*/ 1 h 712"/>
                  <a:gd name="T66" fmla="*/ 1 w 1321"/>
                  <a:gd name="T67" fmla="*/ 1 h 712"/>
                  <a:gd name="T68" fmla="*/ 1 w 1321"/>
                  <a:gd name="T69" fmla="*/ 1 h 712"/>
                  <a:gd name="T70" fmla="*/ 1 w 1321"/>
                  <a:gd name="T71" fmla="*/ 1 h 712"/>
                  <a:gd name="T72" fmla="*/ 1 w 1321"/>
                  <a:gd name="T73" fmla="*/ 1 h 712"/>
                  <a:gd name="T74" fmla="*/ 1 w 1321"/>
                  <a:gd name="T75" fmla="*/ 1 h 712"/>
                  <a:gd name="T76" fmla="*/ 1 w 1321"/>
                  <a:gd name="T77" fmla="*/ 1 h 712"/>
                  <a:gd name="T78" fmla="*/ 1 w 1321"/>
                  <a:gd name="T79" fmla="*/ 1 h 712"/>
                  <a:gd name="T80" fmla="*/ 1 w 1321"/>
                  <a:gd name="T81" fmla="*/ 1 h 712"/>
                  <a:gd name="T82" fmla="*/ 1 w 1321"/>
                  <a:gd name="T83" fmla="*/ 0 h 712"/>
                  <a:gd name="T84" fmla="*/ 1 w 1321"/>
                  <a:gd name="T85" fmla="*/ 0 h 712"/>
                  <a:gd name="T86" fmla="*/ 1 w 1321"/>
                  <a:gd name="T87" fmla="*/ 1 h 712"/>
                  <a:gd name="T88" fmla="*/ 2 w 1321"/>
                  <a:gd name="T89" fmla="*/ 1 h 712"/>
                  <a:gd name="T90" fmla="*/ 2 w 1321"/>
                  <a:gd name="T91" fmla="*/ 1 h 712"/>
                  <a:gd name="T92" fmla="*/ 2 w 1321"/>
                  <a:gd name="T93" fmla="*/ 1 h 712"/>
                  <a:gd name="T94" fmla="*/ 2 w 1321"/>
                  <a:gd name="T95" fmla="*/ 1 h 712"/>
                  <a:gd name="T96" fmla="*/ 2 w 1321"/>
                  <a:gd name="T97" fmla="*/ 1 h 712"/>
                  <a:gd name="T98" fmla="*/ 3 w 1321"/>
                  <a:gd name="T99" fmla="*/ 1 h 712"/>
                  <a:gd name="T100" fmla="*/ 3 w 1321"/>
                  <a:gd name="T101" fmla="*/ 1 h 712"/>
                  <a:gd name="T102" fmla="*/ 3 w 1321"/>
                  <a:gd name="T103" fmla="*/ 1 h 712"/>
                  <a:gd name="T104" fmla="*/ 3 w 1321"/>
                  <a:gd name="T105" fmla="*/ 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EFEF"/>
                  </a:gs>
                  <a:gs pos="100000">
                    <a:srgbClr val="FF00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TW" altLang="en-US"/>
              </a:p>
            </p:txBody>
          </p:sp>
        </p:grpSp>
        <p:pic>
          <p:nvPicPr>
            <p:cNvPr id="79938" name="Picture 282"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86503" y="5304564"/>
              <a:ext cx="211375" cy="6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939" name="Group 284"/>
            <p:cNvGrpSpPr>
              <a:grpSpLocks/>
            </p:cNvGrpSpPr>
            <p:nvPr/>
          </p:nvGrpSpPr>
          <p:grpSpPr bwMode="auto">
            <a:xfrm>
              <a:off x="5049927" y="1576694"/>
              <a:ext cx="197053" cy="172306"/>
              <a:chOff x="2832" y="1149"/>
              <a:chExt cx="1197" cy="1152"/>
            </a:xfrm>
          </p:grpSpPr>
          <p:sp>
            <p:nvSpPr>
              <p:cNvPr id="80069" name="Oval 285"/>
              <p:cNvSpPr>
                <a:spLocks noChangeArrowheads="1"/>
              </p:cNvSpPr>
              <p:nvPr/>
            </p:nvSpPr>
            <p:spPr bwMode="gray">
              <a:xfrm>
                <a:off x="2832" y="1149"/>
                <a:ext cx="1197" cy="1152"/>
              </a:xfrm>
              <a:prstGeom prst="ellipse">
                <a:avLst/>
              </a:prstGeom>
              <a:gradFill rotWithShape="1">
                <a:gsLst>
                  <a:gs pos="0">
                    <a:srgbClr val="FF0000"/>
                  </a:gs>
                  <a:gs pos="100000">
                    <a:srgbClr val="79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endParaRPr kumimoji="0" lang="zh-TW" altLang="en-US"/>
              </a:p>
            </p:txBody>
          </p:sp>
          <p:sp>
            <p:nvSpPr>
              <p:cNvPr id="80070" name="Freeform 286"/>
              <p:cNvSpPr>
                <a:spLocks/>
              </p:cNvSpPr>
              <p:nvPr/>
            </p:nvSpPr>
            <p:spPr bwMode="gray">
              <a:xfrm>
                <a:off x="2965" y="1162"/>
                <a:ext cx="923" cy="435"/>
              </a:xfrm>
              <a:custGeom>
                <a:avLst/>
                <a:gdLst>
                  <a:gd name="T0" fmla="*/ 3 w 1321"/>
                  <a:gd name="T1" fmla="*/ 1 h 712"/>
                  <a:gd name="T2" fmla="*/ 3 w 1321"/>
                  <a:gd name="T3" fmla="*/ 1 h 712"/>
                  <a:gd name="T4" fmla="*/ 3 w 1321"/>
                  <a:gd name="T5" fmla="*/ 1 h 712"/>
                  <a:gd name="T6" fmla="*/ 3 w 1321"/>
                  <a:gd name="T7" fmla="*/ 1 h 712"/>
                  <a:gd name="T8" fmla="*/ 3 w 1321"/>
                  <a:gd name="T9" fmla="*/ 1 h 712"/>
                  <a:gd name="T10" fmla="*/ 3 w 1321"/>
                  <a:gd name="T11" fmla="*/ 1 h 712"/>
                  <a:gd name="T12" fmla="*/ 3 w 1321"/>
                  <a:gd name="T13" fmla="*/ 1 h 712"/>
                  <a:gd name="T14" fmla="*/ 3 w 1321"/>
                  <a:gd name="T15" fmla="*/ 1 h 712"/>
                  <a:gd name="T16" fmla="*/ 2 w 1321"/>
                  <a:gd name="T17" fmla="*/ 1 h 712"/>
                  <a:gd name="T18" fmla="*/ 2 w 1321"/>
                  <a:gd name="T19" fmla="*/ 1 h 712"/>
                  <a:gd name="T20" fmla="*/ 2 w 1321"/>
                  <a:gd name="T21" fmla="*/ 1 h 712"/>
                  <a:gd name="T22" fmla="*/ 2 w 1321"/>
                  <a:gd name="T23" fmla="*/ 1 h 712"/>
                  <a:gd name="T24" fmla="*/ 2 w 1321"/>
                  <a:gd name="T25" fmla="*/ 1 h 712"/>
                  <a:gd name="T26" fmla="*/ 2 w 1321"/>
                  <a:gd name="T27" fmla="*/ 1 h 712"/>
                  <a:gd name="T28" fmla="*/ 1 w 1321"/>
                  <a:gd name="T29" fmla="*/ 1 h 712"/>
                  <a:gd name="T30" fmla="*/ 1 w 1321"/>
                  <a:gd name="T31" fmla="*/ 1 h 712"/>
                  <a:gd name="T32" fmla="*/ 1 w 1321"/>
                  <a:gd name="T33" fmla="*/ 1 h 712"/>
                  <a:gd name="T34" fmla="*/ 1 w 1321"/>
                  <a:gd name="T35" fmla="*/ 1 h 712"/>
                  <a:gd name="T36" fmla="*/ 1 w 1321"/>
                  <a:gd name="T37" fmla="*/ 1 h 712"/>
                  <a:gd name="T38" fmla="*/ 1 w 1321"/>
                  <a:gd name="T39" fmla="*/ 1 h 712"/>
                  <a:gd name="T40" fmla="*/ 1 w 1321"/>
                  <a:gd name="T41" fmla="*/ 1 h 712"/>
                  <a:gd name="T42" fmla="*/ 1 w 1321"/>
                  <a:gd name="T43" fmla="*/ 1 h 712"/>
                  <a:gd name="T44" fmla="*/ 1 w 1321"/>
                  <a:gd name="T45" fmla="*/ 1 h 712"/>
                  <a:gd name="T46" fmla="*/ 1 w 1321"/>
                  <a:gd name="T47" fmla="*/ 1 h 712"/>
                  <a:gd name="T48" fmla="*/ 1 w 1321"/>
                  <a:gd name="T49" fmla="*/ 1 h 712"/>
                  <a:gd name="T50" fmla="*/ 1 w 1321"/>
                  <a:gd name="T51" fmla="*/ 1 h 712"/>
                  <a:gd name="T52" fmla="*/ 1 w 1321"/>
                  <a:gd name="T53" fmla="*/ 1 h 712"/>
                  <a:gd name="T54" fmla="*/ 1 w 1321"/>
                  <a:gd name="T55" fmla="*/ 1 h 712"/>
                  <a:gd name="T56" fmla="*/ 0 w 1321"/>
                  <a:gd name="T57" fmla="*/ 1 h 712"/>
                  <a:gd name="T58" fmla="*/ 0 w 1321"/>
                  <a:gd name="T59" fmla="*/ 1 h 712"/>
                  <a:gd name="T60" fmla="*/ 1 w 1321"/>
                  <a:gd name="T61" fmla="*/ 1 h 712"/>
                  <a:gd name="T62" fmla="*/ 1 w 1321"/>
                  <a:gd name="T63" fmla="*/ 1 h 712"/>
                  <a:gd name="T64" fmla="*/ 1 w 1321"/>
                  <a:gd name="T65" fmla="*/ 1 h 712"/>
                  <a:gd name="T66" fmla="*/ 1 w 1321"/>
                  <a:gd name="T67" fmla="*/ 1 h 712"/>
                  <a:gd name="T68" fmla="*/ 1 w 1321"/>
                  <a:gd name="T69" fmla="*/ 1 h 712"/>
                  <a:gd name="T70" fmla="*/ 1 w 1321"/>
                  <a:gd name="T71" fmla="*/ 1 h 712"/>
                  <a:gd name="T72" fmla="*/ 1 w 1321"/>
                  <a:gd name="T73" fmla="*/ 1 h 712"/>
                  <a:gd name="T74" fmla="*/ 1 w 1321"/>
                  <a:gd name="T75" fmla="*/ 1 h 712"/>
                  <a:gd name="T76" fmla="*/ 1 w 1321"/>
                  <a:gd name="T77" fmla="*/ 1 h 712"/>
                  <a:gd name="T78" fmla="*/ 1 w 1321"/>
                  <a:gd name="T79" fmla="*/ 1 h 712"/>
                  <a:gd name="T80" fmla="*/ 1 w 1321"/>
                  <a:gd name="T81" fmla="*/ 1 h 712"/>
                  <a:gd name="T82" fmla="*/ 1 w 1321"/>
                  <a:gd name="T83" fmla="*/ 0 h 712"/>
                  <a:gd name="T84" fmla="*/ 1 w 1321"/>
                  <a:gd name="T85" fmla="*/ 0 h 712"/>
                  <a:gd name="T86" fmla="*/ 1 w 1321"/>
                  <a:gd name="T87" fmla="*/ 1 h 712"/>
                  <a:gd name="T88" fmla="*/ 2 w 1321"/>
                  <a:gd name="T89" fmla="*/ 1 h 712"/>
                  <a:gd name="T90" fmla="*/ 2 w 1321"/>
                  <a:gd name="T91" fmla="*/ 1 h 712"/>
                  <a:gd name="T92" fmla="*/ 2 w 1321"/>
                  <a:gd name="T93" fmla="*/ 1 h 712"/>
                  <a:gd name="T94" fmla="*/ 2 w 1321"/>
                  <a:gd name="T95" fmla="*/ 1 h 712"/>
                  <a:gd name="T96" fmla="*/ 2 w 1321"/>
                  <a:gd name="T97" fmla="*/ 1 h 712"/>
                  <a:gd name="T98" fmla="*/ 3 w 1321"/>
                  <a:gd name="T99" fmla="*/ 1 h 712"/>
                  <a:gd name="T100" fmla="*/ 3 w 1321"/>
                  <a:gd name="T101" fmla="*/ 1 h 712"/>
                  <a:gd name="T102" fmla="*/ 3 w 1321"/>
                  <a:gd name="T103" fmla="*/ 1 h 712"/>
                  <a:gd name="T104" fmla="*/ 3 w 1321"/>
                  <a:gd name="T105" fmla="*/ 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EFEF"/>
                  </a:gs>
                  <a:gs pos="100000">
                    <a:srgbClr val="FF00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TW" altLang="en-US"/>
              </a:p>
            </p:txBody>
          </p:sp>
        </p:grpSp>
        <p:pic>
          <p:nvPicPr>
            <p:cNvPr id="79940" name="Picture 287"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4001" y="1749000"/>
              <a:ext cx="211375" cy="6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941" name="Group 289"/>
            <p:cNvGrpSpPr>
              <a:grpSpLocks/>
            </p:cNvGrpSpPr>
            <p:nvPr/>
          </p:nvGrpSpPr>
          <p:grpSpPr bwMode="auto">
            <a:xfrm>
              <a:off x="4293428" y="1655087"/>
              <a:ext cx="197053" cy="172306"/>
              <a:chOff x="2832" y="1149"/>
              <a:chExt cx="1197" cy="1152"/>
            </a:xfrm>
          </p:grpSpPr>
          <p:sp>
            <p:nvSpPr>
              <p:cNvPr id="80067" name="Oval 290"/>
              <p:cNvSpPr>
                <a:spLocks noChangeArrowheads="1"/>
              </p:cNvSpPr>
              <p:nvPr/>
            </p:nvSpPr>
            <p:spPr bwMode="gray">
              <a:xfrm>
                <a:off x="2832" y="1149"/>
                <a:ext cx="1197" cy="1152"/>
              </a:xfrm>
              <a:prstGeom prst="ellipse">
                <a:avLst/>
              </a:prstGeom>
              <a:gradFill rotWithShape="1">
                <a:gsLst>
                  <a:gs pos="0">
                    <a:srgbClr val="FF0000"/>
                  </a:gs>
                  <a:gs pos="100000">
                    <a:srgbClr val="79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endParaRPr kumimoji="0" lang="zh-TW" altLang="en-US"/>
              </a:p>
            </p:txBody>
          </p:sp>
          <p:sp>
            <p:nvSpPr>
              <p:cNvPr id="80068" name="Freeform 291"/>
              <p:cNvSpPr>
                <a:spLocks/>
              </p:cNvSpPr>
              <p:nvPr/>
            </p:nvSpPr>
            <p:spPr bwMode="gray">
              <a:xfrm>
                <a:off x="2965" y="1162"/>
                <a:ext cx="923" cy="435"/>
              </a:xfrm>
              <a:custGeom>
                <a:avLst/>
                <a:gdLst>
                  <a:gd name="T0" fmla="*/ 3 w 1321"/>
                  <a:gd name="T1" fmla="*/ 1 h 712"/>
                  <a:gd name="T2" fmla="*/ 3 w 1321"/>
                  <a:gd name="T3" fmla="*/ 1 h 712"/>
                  <a:gd name="T4" fmla="*/ 3 w 1321"/>
                  <a:gd name="T5" fmla="*/ 1 h 712"/>
                  <a:gd name="T6" fmla="*/ 3 w 1321"/>
                  <a:gd name="T7" fmla="*/ 1 h 712"/>
                  <a:gd name="T8" fmla="*/ 3 w 1321"/>
                  <a:gd name="T9" fmla="*/ 1 h 712"/>
                  <a:gd name="T10" fmla="*/ 3 w 1321"/>
                  <a:gd name="T11" fmla="*/ 1 h 712"/>
                  <a:gd name="T12" fmla="*/ 3 w 1321"/>
                  <a:gd name="T13" fmla="*/ 1 h 712"/>
                  <a:gd name="T14" fmla="*/ 3 w 1321"/>
                  <a:gd name="T15" fmla="*/ 1 h 712"/>
                  <a:gd name="T16" fmla="*/ 2 w 1321"/>
                  <a:gd name="T17" fmla="*/ 1 h 712"/>
                  <a:gd name="T18" fmla="*/ 2 w 1321"/>
                  <a:gd name="T19" fmla="*/ 1 h 712"/>
                  <a:gd name="T20" fmla="*/ 2 w 1321"/>
                  <a:gd name="T21" fmla="*/ 1 h 712"/>
                  <a:gd name="T22" fmla="*/ 2 w 1321"/>
                  <a:gd name="T23" fmla="*/ 1 h 712"/>
                  <a:gd name="T24" fmla="*/ 2 w 1321"/>
                  <a:gd name="T25" fmla="*/ 1 h 712"/>
                  <a:gd name="T26" fmla="*/ 2 w 1321"/>
                  <a:gd name="T27" fmla="*/ 1 h 712"/>
                  <a:gd name="T28" fmla="*/ 1 w 1321"/>
                  <a:gd name="T29" fmla="*/ 1 h 712"/>
                  <a:gd name="T30" fmla="*/ 1 w 1321"/>
                  <a:gd name="T31" fmla="*/ 1 h 712"/>
                  <a:gd name="T32" fmla="*/ 1 w 1321"/>
                  <a:gd name="T33" fmla="*/ 1 h 712"/>
                  <a:gd name="T34" fmla="*/ 1 w 1321"/>
                  <a:gd name="T35" fmla="*/ 1 h 712"/>
                  <a:gd name="T36" fmla="*/ 1 w 1321"/>
                  <a:gd name="T37" fmla="*/ 1 h 712"/>
                  <a:gd name="T38" fmla="*/ 1 w 1321"/>
                  <a:gd name="T39" fmla="*/ 1 h 712"/>
                  <a:gd name="T40" fmla="*/ 1 w 1321"/>
                  <a:gd name="T41" fmla="*/ 1 h 712"/>
                  <a:gd name="T42" fmla="*/ 1 w 1321"/>
                  <a:gd name="T43" fmla="*/ 1 h 712"/>
                  <a:gd name="T44" fmla="*/ 1 w 1321"/>
                  <a:gd name="T45" fmla="*/ 1 h 712"/>
                  <a:gd name="T46" fmla="*/ 1 w 1321"/>
                  <a:gd name="T47" fmla="*/ 1 h 712"/>
                  <a:gd name="T48" fmla="*/ 1 w 1321"/>
                  <a:gd name="T49" fmla="*/ 1 h 712"/>
                  <a:gd name="T50" fmla="*/ 1 w 1321"/>
                  <a:gd name="T51" fmla="*/ 1 h 712"/>
                  <a:gd name="T52" fmla="*/ 1 w 1321"/>
                  <a:gd name="T53" fmla="*/ 1 h 712"/>
                  <a:gd name="T54" fmla="*/ 1 w 1321"/>
                  <a:gd name="T55" fmla="*/ 1 h 712"/>
                  <a:gd name="T56" fmla="*/ 0 w 1321"/>
                  <a:gd name="T57" fmla="*/ 1 h 712"/>
                  <a:gd name="T58" fmla="*/ 0 w 1321"/>
                  <a:gd name="T59" fmla="*/ 1 h 712"/>
                  <a:gd name="T60" fmla="*/ 1 w 1321"/>
                  <a:gd name="T61" fmla="*/ 1 h 712"/>
                  <a:gd name="T62" fmla="*/ 1 w 1321"/>
                  <a:gd name="T63" fmla="*/ 1 h 712"/>
                  <a:gd name="T64" fmla="*/ 1 w 1321"/>
                  <a:gd name="T65" fmla="*/ 1 h 712"/>
                  <a:gd name="T66" fmla="*/ 1 w 1321"/>
                  <a:gd name="T67" fmla="*/ 1 h 712"/>
                  <a:gd name="T68" fmla="*/ 1 w 1321"/>
                  <a:gd name="T69" fmla="*/ 1 h 712"/>
                  <a:gd name="T70" fmla="*/ 1 w 1321"/>
                  <a:gd name="T71" fmla="*/ 1 h 712"/>
                  <a:gd name="T72" fmla="*/ 1 w 1321"/>
                  <a:gd name="T73" fmla="*/ 1 h 712"/>
                  <a:gd name="T74" fmla="*/ 1 w 1321"/>
                  <a:gd name="T75" fmla="*/ 1 h 712"/>
                  <a:gd name="T76" fmla="*/ 1 w 1321"/>
                  <a:gd name="T77" fmla="*/ 1 h 712"/>
                  <a:gd name="T78" fmla="*/ 1 w 1321"/>
                  <a:gd name="T79" fmla="*/ 1 h 712"/>
                  <a:gd name="T80" fmla="*/ 1 w 1321"/>
                  <a:gd name="T81" fmla="*/ 1 h 712"/>
                  <a:gd name="T82" fmla="*/ 1 w 1321"/>
                  <a:gd name="T83" fmla="*/ 0 h 712"/>
                  <a:gd name="T84" fmla="*/ 1 w 1321"/>
                  <a:gd name="T85" fmla="*/ 0 h 712"/>
                  <a:gd name="T86" fmla="*/ 1 w 1321"/>
                  <a:gd name="T87" fmla="*/ 1 h 712"/>
                  <a:gd name="T88" fmla="*/ 2 w 1321"/>
                  <a:gd name="T89" fmla="*/ 1 h 712"/>
                  <a:gd name="T90" fmla="*/ 2 w 1321"/>
                  <a:gd name="T91" fmla="*/ 1 h 712"/>
                  <a:gd name="T92" fmla="*/ 2 w 1321"/>
                  <a:gd name="T93" fmla="*/ 1 h 712"/>
                  <a:gd name="T94" fmla="*/ 2 w 1321"/>
                  <a:gd name="T95" fmla="*/ 1 h 712"/>
                  <a:gd name="T96" fmla="*/ 2 w 1321"/>
                  <a:gd name="T97" fmla="*/ 1 h 712"/>
                  <a:gd name="T98" fmla="*/ 3 w 1321"/>
                  <a:gd name="T99" fmla="*/ 1 h 712"/>
                  <a:gd name="T100" fmla="*/ 3 w 1321"/>
                  <a:gd name="T101" fmla="*/ 1 h 712"/>
                  <a:gd name="T102" fmla="*/ 3 w 1321"/>
                  <a:gd name="T103" fmla="*/ 1 h 712"/>
                  <a:gd name="T104" fmla="*/ 3 w 1321"/>
                  <a:gd name="T105" fmla="*/ 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EFEF"/>
                  </a:gs>
                  <a:gs pos="100000">
                    <a:srgbClr val="FF00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TW" altLang="en-US"/>
              </a:p>
            </p:txBody>
          </p:sp>
        </p:grpSp>
        <p:pic>
          <p:nvPicPr>
            <p:cNvPr id="79942" name="Picture 292"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7502" y="1827393"/>
              <a:ext cx="211375" cy="6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943" name="Group 294"/>
            <p:cNvGrpSpPr>
              <a:grpSpLocks/>
            </p:cNvGrpSpPr>
            <p:nvPr/>
          </p:nvGrpSpPr>
          <p:grpSpPr bwMode="auto">
            <a:xfrm>
              <a:off x="4545595" y="1498301"/>
              <a:ext cx="197053" cy="172306"/>
              <a:chOff x="2832" y="1149"/>
              <a:chExt cx="1197" cy="1152"/>
            </a:xfrm>
          </p:grpSpPr>
          <p:sp>
            <p:nvSpPr>
              <p:cNvPr id="80065" name="Oval 295"/>
              <p:cNvSpPr>
                <a:spLocks noChangeArrowheads="1"/>
              </p:cNvSpPr>
              <p:nvPr/>
            </p:nvSpPr>
            <p:spPr bwMode="gray">
              <a:xfrm>
                <a:off x="2832" y="1149"/>
                <a:ext cx="1197" cy="1152"/>
              </a:xfrm>
              <a:prstGeom prst="ellipse">
                <a:avLst/>
              </a:prstGeom>
              <a:gradFill rotWithShape="1">
                <a:gsLst>
                  <a:gs pos="0">
                    <a:srgbClr val="FF0000"/>
                  </a:gs>
                  <a:gs pos="100000">
                    <a:srgbClr val="79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endParaRPr kumimoji="0" lang="zh-TW" altLang="en-US"/>
              </a:p>
            </p:txBody>
          </p:sp>
          <p:sp>
            <p:nvSpPr>
              <p:cNvPr id="80066" name="Freeform 296"/>
              <p:cNvSpPr>
                <a:spLocks/>
              </p:cNvSpPr>
              <p:nvPr/>
            </p:nvSpPr>
            <p:spPr bwMode="gray">
              <a:xfrm>
                <a:off x="2965" y="1162"/>
                <a:ext cx="923" cy="435"/>
              </a:xfrm>
              <a:custGeom>
                <a:avLst/>
                <a:gdLst>
                  <a:gd name="T0" fmla="*/ 3 w 1321"/>
                  <a:gd name="T1" fmla="*/ 1 h 712"/>
                  <a:gd name="T2" fmla="*/ 3 w 1321"/>
                  <a:gd name="T3" fmla="*/ 1 h 712"/>
                  <a:gd name="T4" fmla="*/ 3 w 1321"/>
                  <a:gd name="T5" fmla="*/ 1 h 712"/>
                  <a:gd name="T6" fmla="*/ 3 w 1321"/>
                  <a:gd name="T7" fmla="*/ 1 h 712"/>
                  <a:gd name="T8" fmla="*/ 3 w 1321"/>
                  <a:gd name="T9" fmla="*/ 1 h 712"/>
                  <a:gd name="T10" fmla="*/ 3 w 1321"/>
                  <a:gd name="T11" fmla="*/ 1 h 712"/>
                  <a:gd name="T12" fmla="*/ 3 w 1321"/>
                  <a:gd name="T13" fmla="*/ 1 h 712"/>
                  <a:gd name="T14" fmla="*/ 3 w 1321"/>
                  <a:gd name="T15" fmla="*/ 1 h 712"/>
                  <a:gd name="T16" fmla="*/ 2 w 1321"/>
                  <a:gd name="T17" fmla="*/ 1 h 712"/>
                  <a:gd name="T18" fmla="*/ 2 w 1321"/>
                  <a:gd name="T19" fmla="*/ 1 h 712"/>
                  <a:gd name="T20" fmla="*/ 2 w 1321"/>
                  <a:gd name="T21" fmla="*/ 1 h 712"/>
                  <a:gd name="T22" fmla="*/ 2 w 1321"/>
                  <a:gd name="T23" fmla="*/ 1 h 712"/>
                  <a:gd name="T24" fmla="*/ 2 w 1321"/>
                  <a:gd name="T25" fmla="*/ 1 h 712"/>
                  <a:gd name="T26" fmla="*/ 2 w 1321"/>
                  <a:gd name="T27" fmla="*/ 1 h 712"/>
                  <a:gd name="T28" fmla="*/ 1 w 1321"/>
                  <a:gd name="T29" fmla="*/ 1 h 712"/>
                  <a:gd name="T30" fmla="*/ 1 w 1321"/>
                  <a:gd name="T31" fmla="*/ 1 h 712"/>
                  <a:gd name="T32" fmla="*/ 1 w 1321"/>
                  <a:gd name="T33" fmla="*/ 1 h 712"/>
                  <a:gd name="T34" fmla="*/ 1 w 1321"/>
                  <a:gd name="T35" fmla="*/ 1 h 712"/>
                  <a:gd name="T36" fmla="*/ 1 w 1321"/>
                  <a:gd name="T37" fmla="*/ 1 h 712"/>
                  <a:gd name="T38" fmla="*/ 1 w 1321"/>
                  <a:gd name="T39" fmla="*/ 1 h 712"/>
                  <a:gd name="T40" fmla="*/ 1 w 1321"/>
                  <a:gd name="T41" fmla="*/ 1 h 712"/>
                  <a:gd name="T42" fmla="*/ 1 w 1321"/>
                  <a:gd name="T43" fmla="*/ 1 h 712"/>
                  <a:gd name="T44" fmla="*/ 1 w 1321"/>
                  <a:gd name="T45" fmla="*/ 1 h 712"/>
                  <a:gd name="T46" fmla="*/ 1 w 1321"/>
                  <a:gd name="T47" fmla="*/ 1 h 712"/>
                  <a:gd name="T48" fmla="*/ 1 w 1321"/>
                  <a:gd name="T49" fmla="*/ 1 h 712"/>
                  <a:gd name="T50" fmla="*/ 1 w 1321"/>
                  <a:gd name="T51" fmla="*/ 1 h 712"/>
                  <a:gd name="T52" fmla="*/ 1 w 1321"/>
                  <a:gd name="T53" fmla="*/ 1 h 712"/>
                  <a:gd name="T54" fmla="*/ 1 w 1321"/>
                  <a:gd name="T55" fmla="*/ 1 h 712"/>
                  <a:gd name="T56" fmla="*/ 0 w 1321"/>
                  <a:gd name="T57" fmla="*/ 1 h 712"/>
                  <a:gd name="T58" fmla="*/ 0 w 1321"/>
                  <a:gd name="T59" fmla="*/ 1 h 712"/>
                  <a:gd name="T60" fmla="*/ 1 w 1321"/>
                  <a:gd name="T61" fmla="*/ 1 h 712"/>
                  <a:gd name="T62" fmla="*/ 1 w 1321"/>
                  <a:gd name="T63" fmla="*/ 1 h 712"/>
                  <a:gd name="T64" fmla="*/ 1 w 1321"/>
                  <a:gd name="T65" fmla="*/ 1 h 712"/>
                  <a:gd name="T66" fmla="*/ 1 w 1321"/>
                  <a:gd name="T67" fmla="*/ 1 h 712"/>
                  <a:gd name="T68" fmla="*/ 1 w 1321"/>
                  <a:gd name="T69" fmla="*/ 1 h 712"/>
                  <a:gd name="T70" fmla="*/ 1 w 1321"/>
                  <a:gd name="T71" fmla="*/ 1 h 712"/>
                  <a:gd name="T72" fmla="*/ 1 w 1321"/>
                  <a:gd name="T73" fmla="*/ 1 h 712"/>
                  <a:gd name="T74" fmla="*/ 1 w 1321"/>
                  <a:gd name="T75" fmla="*/ 1 h 712"/>
                  <a:gd name="T76" fmla="*/ 1 w 1321"/>
                  <a:gd name="T77" fmla="*/ 1 h 712"/>
                  <a:gd name="T78" fmla="*/ 1 w 1321"/>
                  <a:gd name="T79" fmla="*/ 1 h 712"/>
                  <a:gd name="T80" fmla="*/ 1 w 1321"/>
                  <a:gd name="T81" fmla="*/ 1 h 712"/>
                  <a:gd name="T82" fmla="*/ 1 w 1321"/>
                  <a:gd name="T83" fmla="*/ 0 h 712"/>
                  <a:gd name="T84" fmla="*/ 1 w 1321"/>
                  <a:gd name="T85" fmla="*/ 0 h 712"/>
                  <a:gd name="T86" fmla="*/ 1 w 1321"/>
                  <a:gd name="T87" fmla="*/ 1 h 712"/>
                  <a:gd name="T88" fmla="*/ 2 w 1321"/>
                  <a:gd name="T89" fmla="*/ 1 h 712"/>
                  <a:gd name="T90" fmla="*/ 2 w 1321"/>
                  <a:gd name="T91" fmla="*/ 1 h 712"/>
                  <a:gd name="T92" fmla="*/ 2 w 1321"/>
                  <a:gd name="T93" fmla="*/ 1 h 712"/>
                  <a:gd name="T94" fmla="*/ 2 w 1321"/>
                  <a:gd name="T95" fmla="*/ 1 h 712"/>
                  <a:gd name="T96" fmla="*/ 2 w 1321"/>
                  <a:gd name="T97" fmla="*/ 1 h 712"/>
                  <a:gd name="T98" fmla="*/ 3 w 1321"/>
                  <a:gd name="T99" fmla="*/ 1 h 712"/>
                  <a:gd name="T100" fmla="*/ 3 w 1321"/>
                  <a:gd name="T101" fmla="*/ 1 h 712"/>
                  <a:gd name="T102" fmla="*/ 3 w 1321"/>
                  <a:gd name="T103" fmla="*/ 1 h 712"/>
                  <a:gd name="T104" fmla="*/ 3 w 1321"/>
                  <a:gd name="T105" fmla="*/ 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EFEF"/>
                  </a:gs>
                  <a:gs pos="100000">
                    <a:srgbClr val="FF00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TW" altLang="en-US"/>
              </a:p>
            </p:txBody>
          </p:sp>
        </p:grpSp>
        <p:grpSp>
          <p:nvGrpSpPr>
            <p:cNvPr id="79944" name="Group 299"/>
            <p:cNvGrpSpPr>
              <a:grpSpLocks/>
            </p:cNvGrpSpPr>
            <p:nvPr/>
          </p:nvGrpSpPr>
          <p:grpSpPr bwMode="auto">
            <a:xfrm>
              <a:off x="4712469" y="1735222"/>
              <a:ext cx="197053" cy="172306"/>
              <a:chOff x="2832" y="1149"/>
              <a:chExt cx="1197" cy="1152"/>
            </a:xfrm>
          </p:grpSpPr>
          <p:sp>
            <p:nvSpPr>
              <p:cNvPr id="80063" name="Oval 300"/>
              <p:cNvSpPr>
                <a:spLocks noChangeArrowheads="1"/>
              </p:cNvSpPr>
              <p:nvPr/>
            </p:nvSpPr>
            <p:spPr bwMode="gray">
              <a:xfrm>
                <a:off x="2832" y="1149"/>
                <a:ext cx="1197" cy="1152"/>
              </a:xfrm>
              <a:prstGeom prst="ellipse">
                <a:avLst/>
              </a:prstGeom>
              <a:gradFill rotWithShape="1">
                <a:gsLst>
                  <a:gs pos="0">
                    <a:srgbClr val="FF0000"/>
                  </a:gs>
                  <a:gs pos="100000">
                    <a:srgbClr val="79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endParaRPr kumimoji="0" lang="zh-TW" altLang="en-US"/>
              </a:p>
            </p:txBody>
          </p:sp>
          <p:sp>
            <p:nvSpPr>
              <p:cNvPr id="80064" name="Freeform 301"/>
              <p:cNvSpPr>
                <a:spLocks/>
              </p:cNvSpPr>
              <p:nvPr/>
            </p:nvSpPr>
            <p:spPr bwMode="gray">
              <a:xfrm>
                <a:off x="2965" y="1162"/>
                <a:ext cx="923" cy="435"/>
              </a:xfrm>
              <a:custGeom>
                <a:avLst/>
                <a:gdLst>
                  <a:gd name="T0" fmla="*/ 3 w 1321"/>
                  <a:gd name="T1" fmla="*/ 1 h 712"/>
                  <a:gd name="T2" fmla="*/ 3 w 1321"/>
                  <a:gd name="T3" fmla="*/ 1 h 712"/>
                  <a:gd name="T4" fmla="*/ 3 w 1321"/>
                  <a:gd name="T5" fmla="*/ 1 h 712"/>
                  <a:gd name="T6" fmla="*/ 3 w 1321"/>
                  <a:gd name="T7" fmla="*/ 1 h 712"/>
                  <a:gd name="T8" fmla="*/ 3 w 1321"/>
                  <a:gd name="T9" fmla="*/ 1 h 712"/>
                  <a:gd name="T10" fmla="*/ 3 w 1321"/>
                  <a:gd name="T11" fmla="*/ 1 h 712"/>
                  <a:gd name="T12" fmla="*/ 3 w 1321"/>
                  <a:gd name="T13" fmla="*/ 1 h 712"/>
                  <a:gd name="T14" fmla="*/ 3 w 1321"/>
                  <a:gd name="T15" fmla="*/ 1 h 712"/>
                  <a:gd name="T16" fmla="*/ 2 w 1321"/>
                  <a:gd name="T17" fmla="*/ 1 h 712"/>
                  <a:gd name="T18" fmla="*/ 2 w 1321"/>
                  <a:gd name="T19" fmla="*/ 1 h 712"/>
                  <a:gd name="T20" fmla="*/ 2 w 1321"/>
                  <a:gd name="T21" fmla="*/ 1 h 712"/>
                  <a:gd name="T22" fmla="*/ 2 w 1321"/>
                  <a:gd name="T23" fmla="*/ 1 h 712"/>
                  <a:gd name="T24" fmla="*/ 2 w 1321"/>
                  <a:gd name="T25" fmla="*/ 1 h 712"/>
                  <a:gd name="T26" fmla="*/ 2 w 1321"/>
                  <a:gd name="T27" fmla="*/ 1 h 712"/>
                  <a:gd name="T28" fmla="*/ 1 w 1321"/>
                  <a:gd name="T29" fmla="*/ 1 h 712"/>
                  <a:gd name="T30" fmla="*/ 1 w 1321"/>
                  <a:gd name="T31" fmla="*/ 1 h 712"/>
                  <a:gd name="T32" fmla="*/ 1 w 1321"/>
                  <a:gd name="T33" fmla="*/ 1 h 712"/>
                  <a:gd name="T34" fmla="*/ 1 w 1321"/>
                  <a:gd name="T35" fmla="*/ 1 h 712"/>
                  <a:gd name="T36" fmla="*/ 1 w 1321"/>
                  <a:gd name="T37" fmla="*/ 1 h 712"/>
                  <a:gd name="T38" fmla="*/ 1 w 1321"/>
                  <a:gd name="T39" fmla="*/ 1 h 712"/>
                  <a:gd name="T40" fmla="*/ 1 w 1321"/>
                  <a:gd name="T41" fmla="*/ 1 h 712"/>
                  <a:gd name="T42" fmla="*/ 1 w 1321"/>
                  <a:gd name="T43" fmla="*/ 1 h 712"/>
                  <a:gd name="T44" fmla="*/ 1 w 1321"/>
                  <a:gd name="T45" fmla="*/ 1 h 712"/>
                  <a:gd name="T46" fmla="*/ 1 w 1321"/>
                  <a:gd name="T47" fmla="*/ 1 h 712"/>
                  <a:gd name="T48" fmla="*/ 1 w 1321"/>
                  <a:gd name="T49" fmla="*/ 1 h 712"/>
                  <a:gd name="T50" fmla="*/ 1 w 1321"/>
                  <a:gd name="T51" fmla="*/ 1 h 712"/>
                  <a:gd name="T52" fmla="*/ 1 w 1321"/>
                  <a:gd name="T53" fmla="*/ 1 h 712"/>
                  <a:gd name="T54" fmla="*/ 1 w 1321"/>
                  <a:gd name="T55" fmla="*/ 1 h 712"/>
                  <a:gd name="T56" fmla="*/ 0 w 1321"/>
                  <a:gd name="T57" fmla="*/ 1 h 712"/>
                  <a:gd name="T58" fmla="*/ 0 w 1321"/>
                  <a:gd name="T59" fmla="*/ 1 h 712"/>
                  <a:gd name="T60" fmla="*/ 1 w 1321"/>
                  <a:gd name="T61" fmla="*/ 1 h 712"/>
                  <a:gd name="T62" fmla="*/ 1 w 1321"/>
                  <a:gd name="T63" fmla="*/ 1 h 712"/>
                  <a:gd name="T64" fmla="*/ 1 w 1321"/>
                  <a:gd name="T65" fmla="*/ 1 h 712"/>
                  <a:gd name="T66" fmla="*/ 1 w 1321"/>
                  <a:gd name="T67" fmla="*/ 1 h 712"/>
                  <a:gd name="T68" fmla="*/ 1 w 1321"/>
                  <a:gd name="T69" fmla="*/ 1 h 712"/>
                  <a:gd name="T70" fmla="*/ 1 w 1321"/>
                  <a:gd name="T71" fmla="*/ 1 h 712"/>
                  <a:gd name="T72" fmla="*/ 1 w 1321"/>
                  <a:gd name="T73" fmla="*/ 1 h 712"/>
                  <a:gd name="T74" fmla="*/ 1 w 1321"/>
                  <a:gd name="T75" fmla="*/ 1 h 712"/>
                  <a:gd name="T76" fmla="*/ 1 w 1321"/>
                  <a:gd name="T77" fmla="*/ 1 h 712"/>
                  <a:gd name="T78" fmla="*/ 1 w 1321"/>
                  <a:gd name="T79" fmla="*/ 1 h 712"/>
                  <a:gd name="T80" fmla="*/ 1 w 1321"/>
                  <a:gd name="T81" fmla="*/ 1 h 712"/>
                  <a:gd name="T82" fmla="*/ 1 w 1321"/>
                  <a:gd name="T83" fmla="*/ 0 h 712"/>
                  <a:gd name="T84" fmla="*/ 1 w 1321"/>
                  <a:gd name="T85" fmla="*/ 0 h 712"/>
                  <a:gd name="T86" fmla="*/ 1 w 1321"/>
                  <a:gd name="T87" fmla="*/ 1 h 712"/>
                  <a:gd name="T88" fmla="*/ 2 w 1321"/>
                  <a:gd name="T89" fmla="*/ 1 h 712"/>
                  <a:gd name="T90" fmla="*/ 2 w 1321"/>
                  <a:gd name="T91" fmla="*/ 1 h 712"/>
                  <a:gd name="T92" fmla="*/ 2 w 1321"/>
                  <a:gd name="T93" fmla="*/ 1 h 712"/>
                  <a:gd name="T94" fmla="*/ 2 w 1321"/>
                  <a:gd name="T95" fmla="*/ 1 h 712"/>
                  <a:gd name="T96" fmla="*/ 2 w 1321"/>
                  <a:gd name="T97" fmla="*/ 1 h 712"/>
                  <a:gd name="T98" fmla="*/ 3 w 1321"/>
                  <a:gd name="T99" fmla="*/ 1 h 712"/>
                  <a:gd name="T100" fmla="*/ 3 w 1321"/>
                  <a:gd name="T101" fmla="*/ 1 h 712"/>
                  <a:gd name="T102" fmla="*/ 3 w 1321"/>
                  <a:gd name="T103" fmla="*/ 1 h 712"/>
                  <a:gd name="T104" fmla="*/ 3 w 1321"/>
                  <a:gd name="T105" fmla="*/ 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EFEF"/>
                  </a:gs>
                  <a:gs pos="100000">
                    <a:srgbClr val="FF00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TW" altLang="en-US"/>
              </a:p>
            </p:txBody>
          </p:sp>
        </p:grpSp>
        <p:pic>
          <p:nvPicPr>
            <p:cNvPr id="79945" name="Picture 302"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06543" y="1907528"/>
              <a:ext cx="211375" cy="6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946" name="Group 304"/>
            <p:cNvGrpSpPr>
              <a:grpSpLocks/>
            </p:cNvGrpSpPr>
            <p:nvPr/>
          </p:nvGrpSpPr>
          <p:grpSpPr bwMode="auto">
            <a:xfrm>
              <a:off x="3955970" y="2682908"/>
              <a:ext cx="197053" cy="172306"/>
              <a:chOff x="2832" y="1149"/>
              <a:chExt cx="1197" cy="1152"/>
            </a:xfrm>
          </p:grpSpPr>
          <p:sp>
            <p:nvSpPr>
              <p:cNvPr id="80061" name="Oval 305"/>
              <p:cNvSpPr>
                <a:spLocks noChangeArrowheads="1"/>
              </p:cNvSpPr>
              <p:nvPr/>
            </p:nvSpPr>
            <p:spPr bwMode="gray">
              <a:xfrm>
                <a:off x="2832" y="1149"/>
                <a:ext cx="1197" cy="1152"/>
              </a:xfrm>
              <a:prstGeom prst="ellipse">
                <a:avLst/>
              </a:prstGeom>
              <a:gradFill rotWithShape="1">
                <a:gsLst>
                  <a:gs pos="0">
                    <a:srgbClr val="FF0000"/>
                  </a:gs>
                  <a:gs pos="100000">
                    <a:srgbClr val="79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endParaRPr kumimoji="0" lang="zh-TW" altLang="en-US"/>
              </a:p>
            </p:txBody>
          </p:sp>
          <p:sp>
            <p:nvSpPr>
              <p:cNvPr id="80062" name="Freeform 306"/>
              <p:cNvSpPr>
                <a:spLocks/>
              </p:cNvSpPr>
              <p:nvPr/>
            </p:nvSpPr>
            <p:spPr bwMode="gray">
              <a:xfrm>
                <a:off x="2965" y="1162"/>
                <a:ext cx="923" cy="435"/>
              </a:xfrm>
              <a:custGeom>
                <a:avLst/>
                <a:gdLst>
                  <a:gd name="T0" fmla="*/ 3 w 1321"/>
                  <a:gd name="T1" fmla="*/ 1 h 712"/>
                  <a:gd name="T2" fmla="*/ 3 w 1321"/>
                  <a:gd name="T3" fmla="*/ 1 h 712"/>
                  <a:gd name="T4" fmla="*/ 3 w 1321"/>
                  <a:gd name="T5" fmla="*/ 1 h 712"/>
                  <a:gd name="T6" fmla="*/ 3 w 1321"/>
                  <a:gd name="T7" fmla="*/ 1 h 712"/>
                  <a:gd name="T8" fmla="*/ 3 w 1321"/>
                  <a:gd name="T9" fmla="*/ 1 h 712"/>
                  <a:gd name="T10" fmla="*/ 3 w 1321"/>
                  <a:gd name="T11" fmla="*/ 1 h 712"/>
                  <a:gd name="T12" fmla="*/ 3 w 1321"/>
                  <a:gd name="T13" fmla="*/ 1 h 712"/>
                  <a:gd name="T14" fmla="*/ 3 w 1321"/>
                  <a:gd name="T15" fmla="*/ 1 h 712"/>
                  <a:gd name="T16" fmla="*/ 2 w 1321"/>
                  <a:gd name="T17" fmla="*/ 1 h 712"/>
                  <a:gd name="T18" fmla="*/ 2 w 1321"/>
                  <a:gd name="T19" fmla="*/ 1 h 712"/>
                  <a:gd name="T20" fmla="*/ 2 w 1321"/>
                  <a:gd name="T21" fmla="*/ 1 h 712"/>
                  <a:gd name="T22" fmla="*/ 2 w 1321"/>
                  <a:gd name="T23" fmla="*/ 1 h 712"/>
                  <a:gd name="T24" fmla="*/ 2 w 1321"/>
                  <a:gd name="T25" fmla="*/ 1 h 712"/>
                  <a:gd name="T26" fmla="*/ 2 w 1321"/>
                  <a:gd name="T27" fmla="*/ 1 h 712"/>
                  <a:gd name="T28" fmla="*/ 1 w 1321"/>
                  <a:gd name="T29" fmla="*/ 1 h 712"/>
                  <a:gd name="T30" fmla="*/ 1 w 1321"/>
                  <a:gd name="T31" fmla="*/ 1 h 712"/>
                  <a:gd name="T32" fmla="*/ 1 w 1321"/>
                  <a:gd name="T33" fmla="*/ 1 h 712"/>
                  <a:gd name="T34" fmla="*/ 1 w 1321"/>
                  <a:gd name="T35" fmla="*/ 1 h 712"/>
                  <a:gd name="T36" fmla="*/ 1 w 1321"/>
                  <a:gd name="T37" fmla="*/ 1 h 712"/>
                  <a:gd name="T38" fmla="*/ 1 w 1321"/>
                  <a:gd name="T39" fmla="*/ 1 h 712"/>
                  <a:gd name="T40" fmla="*/ 1 w 1321"/>
                  <a:gd name="T41" fmla="*/ 1 h 712"/>
                  <a:gd name="T42" fmla="*/ 1 w 1321"/>
                  <a:gd name="T43" fmla="*/ 1 h 712"/>
                  <a:gd name="T44" fmla="*/ 1 w 1321"/>
                  <a:gd name="T45" fmla="*/ 1 h 712"/>
                  <a:gd name="T46" fmla="*/ 1 w 1321"/>
                  <a:gd name="T47" fmla="*/ 1 h 712"/>
                  <a:gd name="T48" fmla="*/ 1 w 1321"/>
                  <a:gd name="T49" fmla="*/ 1 h 712"/>
                  <a:gd name="T50" fmla="*/ 1 w 1321"/>
                  <a:gd name="T51" fmla="*/ 1 h 712"/>
                  <a:gd name="T52" fmla="*/ 1 w 1321"/>
                  <a:gd name="T53" fmla="*/ 1 h 712"/>
                  <a:gd name="T54" fmla="*/ 1 w 1321"/>
                  <a:gd name="T55" fmla="*/ 1 h 712"/>
                  <a:gd name="T56" fmla="*/ 0 w 1321"/>
                  <a:gd name="T57" fmla="*/ 1 h 712"/>
                  <a:gd name="T58" fmla="*/ 0 w 1321"/>
                  <a:gd name="T59" fmla="*/ 1 h 712"/>
                  <a:gd name="T60" fmla="*/ 1 w 1321"/>
                  <a:gd name="T61" fmla="*/ 1 h 712"/>
                  <a:gd name="T62" fmla="*/ 1 w 1321"/>
                  <a:gd name="T63" fmla="*/ 1 h 712"/>
                  <a:gd name="T64" fmla="*/ 1 w 1321"/>
                  <a:gd name="T65" fmla="*/ 1 h 712"/>
                  <a:gd name="T66" fmla="*/ 1 w 1321"/>
                  <a:gd name="T67" fmla="*/ 1 h 712"/>
                  <a:gd name="T68" fmla="*/ 1 w 1321"/>
                  <a:gd name="T69" fmla="*/ 1 h 712"/>
                  <a:gd name="T70" fmla="*/ 1 w 1321"/>
                  <a:gd name="T71" fmla="*/ 1 h 712"/>
                  <a:gd name="T72" fmla="*/ 1 w 1321"/>
                  <a:gd name="T73" fmla="*/ 1 h 712"/>
                  <a:gd name="T74" fmla="*/ 1 w 1321"/>
                  <a:gd name="T75" fmla="*/ 1 h 712"/>
                  <a:gd name="T76" fmla="*/ 1 w 1321"/>
                  <a:gd name="T77" fmla="*/ 1 h 712"/>
                  <a:gd name="T78" fmla="*/ 1 w 1321"/>
                  <a:gd name="T79" fmla="*/ 1 h 712"/>
                  <a:gd name="T80" fmla="*/ 1 w 1321"/>
                  <a:gd name="T81" fmla="*/ 1 h 712"/>
                  <a:gd name="T82" fmla="*/ 1 w 1321"/>
                  <a:gd name="T83" fmla="*/ 0 h 712"/>
                  <a:gd name="T84" fmla="*/ 1 w 1321"/>
                  <a:gd name="T85" fmla="*/ 0 h 712"/>
                  <a:gd name="T86" fmla="*/ 1 w 1321"/>
                  <a:gd name="T87" fmla="*/ 1 h 712"/>
                  <a:gd name="T88" fmla="*/ 2 w 1321"/>
                  <a:gd name="T89" fmla="*/ 1 h 712"/>
                  <a:gd name="T90" fmla="*/ 2 w 1321"/>
                  <a:gd name="T91" fmla="*/ 1 h 712"/>
                  <a:gd name="T92" fmla="*/ 2 w 1321"/>
                  <a:gd name="T93" fmla="*/ 1 h 712"/>
                  <a:gd name="T94" fmla="*/ 2 w 1321"/>
                  <a:gd name="T95" fmla="*/ 1 h 712"/>
                  <a:gd name="T96" fmla="*/ 2 w 1321"/>
                  <a:gd name="T97" fmla="*/ 1 h 712"/>
                  <a:gd name="T98" fmla="*/ 3 w 1321"/>
                  <a:gd name="T99" fmla="*/ 1 h 712"/>
                  <a:gd name="T100" fmla="*/ 3 w 1321"/>
                  <a:gd name="T101" fmla="*/ 1 h 712"/>
                  <a:gd name="T102" fmla="*/ 3 w 1321"/>
                  <a:gd name="T103" fmla="*/ 1 h 712"/>
                  <a:gd name="T104" fmla="*/ 3 w 1321"/>
                  <a:gd name="T105" fmla="*/ 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EFEF"/>
                  </a:gs>
                  <a:gs pos="100000">
                    <a:srgbClr val="FF00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TW" altLang="en-US"/>
              </a:p>
            </p:txBody>
          </p:sp>
        </p:grpSp>
        <p:pic>
          <p:nvPicPr>
            <p:cNvPr id="79947" name="Picture 307"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0044" y="2855214"/>
              <a:ext cx="211375" cy="6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948" name="Group 309"/>
            <p:cNvGrpSpPr>
              <a:grpSpLocks/>
            </p:cNvGrpSpPr>
            <p:nvPr/>
          </p:nvGrpSpPr>
          <p:grpSpPr bwMode="auto">
            <a:xfrm>
              <a:off x="4293428" y="2445987"/>
              <a:ext cx="197053" cy="172306"/>
              <a:chOff x="2832" y="1149"/>
              <a:chExt cx="1197" cy="1152"/>
            </a:xfrm>
          </p:grpSpPr>
          <p:sp>
            <p:nvSpPr>
              <p:cNvPr id="80059" name="Oval 310"/>
              <p:cNvSpPr>
                <a:spLocks noChangeArrowheads="1"/>
              </p:cNvSpPr>
              <p:nvPr/>
            </p:nvSpPr>
            <p:spPr bwMode="gray">
              <a:xfrm>
                <a:off x="2832" y="1149"/>
                <a:ext cx="1197" cy="1152"/>
              </a:xfrm>
              <a:prstGeom prst="ellipse">
                <a:avLst/>
              </a:prstGeom>
              <a:gradFill rotWithShape="1">
                <a:gsLst>
                  <a:gs pos="0">
                    <a:srgbClr val="FF0000"/>
                  </a:gs>
                  <a:gs pos="100000">
                    <a:srgbClr val="79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endParaRPr kumimoji="0" lang="zh-TW" altLang="en-US"/>
              </a:p>
            </p:txBody>
          </p:sp>
          <p:sp>
            <p:nvSpPr>
              <p:cNvPr id="80060" name="Freeform 311"/>
              <p:cNvSpPr>
                <a:spLocks/>
              </p:cNvSpPr>
              <p:nvPr/>
            </p:nvSpPr>
            <p:spPr bwMode="gray">
              <a:xfrm>
                <a:off x="2965" y="1162"/>
                <a:ext cx="923" cy="435"/>
              </a:xfrm>
              <a:custGeom>
                <a:avLst/>
                <a:gdLst>
                  <a:gd name="T0" fmla="*/ 3 w 1321"/>
                  <a:gd name="T1" fmla="*/ 1 h 712"/>
                  <a:gd name="T2" fmla="*/ 3 w 1321"/>
                  <a:gd name="T3" fmla="*/ 1 h 712"/>
                  <a:gd name="T4" fmla="*/ 3 w 1321"/>
                  <a:gd name="T5" fmla="*/ 1 h 712"/>
                  <a:gd name="T6" fmla="*/ 3 w 1321"/>
                  <a:gd name="T7" fmla="*/ 1 h 712"/>
                  <a:gd name="T8" fmla="*/ 3 w 1321"/>
                  <a:gd name="T9" fmla="*/ 1 h 712"/>
                  <a:gd name="T10" fmla="*/ 3 w 1321"/>
                  <a:gd name="T11" fmla="*/ 1 h 712"/>
                  <a:gd name="T12" fmla="*/ 3 w 1321"/>
                  <a:gd name="T13" fmla="*/ 1 h 712"/>
                  <a:gd name="T14" fmla="*/ 3 w 1321"/>
                  <a:gd name="T15" fmla="*/ 1 h 712"/>
                  <a:gd name="T16" fmla="*/ 2 w 1321"/>
                  <a:gd name="T17" fmla="*/ 1 h 712"/>
                  <a:gd name="T18" fmla="*/ 2 w 1321"/>
                  <a:gd name="T19" fmla="*/ 1 h 712"/>
                  <a:gd name="T20" fmla="*/ 2 w 1321"/>
                  <a:gd name="T21" fmla="*/ 1 h 712"/>
                  <a:gd name="T22" fmla="*/ 2 w 1321"/>
                  <a:gd name="T23" fmla="*/ 1 h 712"/>
                  <a:gd name="T24" fmla="*/ 2 w 1321"/>
                  <a:gd name="T25" fmla="*/ 1 h 712"/>
                  <a:gd name="T26" fmla="*/ 2 w 1321"/>
                  <a:gd name="T27" fmla="*/ 1 h 712"/>
                  <a:gd name="T28" fmla="*/ 1 w 1321"/>
                  <a:gd name="T29" fmla="*/ 1 h 712"/>
                  <a:gd name="T30" fmla="*/ 1 w 1321"/>
                  <a:gd name="T31" fmla="*/ 1 h 712"/>
                  <a:gd name="T32" fmla="*/ 1 w 1321"/>
                  <a:gd name="T33" fmla="*/ 1 h 712"/>
                  <a:gd name="T34" fmla="*/ 1 w 1321"/>
                  <a:gd name="T35" fmla="*/ 1 h 712"/>
                  <a:gd name="T36" fmla="*/ 1 w 1321"/>
                  <a:gd name="T37" fmla="*/ 1 h 712"/>
                  <a:gd name="T38" fmla="*/ 1 w 1321"/>
                  <a:gd name="T39" fmla="*/ 1 h 712"/>
                  <a:gd name="T40" fmla="*/ 1 w 1321"/>
                  <a:gd name="T41" fmla="*/ 1 h 712"/>
                  <a:gd name="T42" fmla="*/ 1 w 1321"/>
                  <a:gd name="T43" fmla="*/ 1 h 712"/>
                  <a:gd name="T44" fmla="*/ 1 w 1321"/>
                  <a:gd name="T45" fmla="*/ 1 h 712"/>
                  <a:gd name="T46" fmla="*/ 1 w 1321"/>
                  <a:gd name="T47" fmla="*/ 1 h 712"/>
                  <a:gd name="T48" fmla="*/ 1 w 1321"/>
                  <a:gd name="T49" fmla="*/ 1 h 712"/>
                  <a:gd name="T50" fmla="*/ 1 w 1321"/>
                  <a:gd name="T51" fmla="*/ 1 h 712"/>
                  <a:gd name="T52" fmla="*/ 1 w 1321"/>
                  <a:gd name="T53" fmla="*/ 1 h 712"/>
                  <a:gd name="T54" fmla="*/ 1 w 1321"/>
                  <a:gd name="T55" fmla="*/ 1 h 712"/>
                  <a:gd name="T56" fmla="*/ 0 w 1321"/>
                  <a:gd name="T57" fmla="*/ 1 h 712"/>
                  <a:gd name="T58" fmla="*/ 0 w 1321"/>
                  <a:gd name="T59" fmla="*/ 1 h 712"/>
                  <a:gd name="T60" fmla="*/ 1 w 1321"/>
                  <a:gd name="T61" fmla="*/ 1 h 712"/>
                  <a:gd name="T62" fmla="*/ 1 w 1321"/>
                  <a:gd name="T63" fmla="*/ 1 h 712"/>
                  <a:gd name="T64" fmla="*/ 1 w 1321"/>
                  <a:gd name="T65" fmla="*/ 1 h 712"/>
                  <a:gd name="T66" fmla="*/ 1 w 1321"/>
                  <a:gd name="T67" fmla="*/ 1 h 712"/>
                  <a:gd name="T68" fmla="*/ 1 w 1321"/>
                  <a:gd name="T69" fmla="*/ 1 h 712"/>
                  <a:gd name="T70" fmla="*/ 1 w 1321"/>
                  <a:gd name="T71" fmla="*/ 1 h 712"/>
                  <a:gd name="T72" fmla="*/ 1 w 1321"/>
                  <a:gd name="T73" fmla="*/ 1 h 712"/>
                  <a:gd name="T74" fmla="*/ 1 w 1321"/>
                  <a:gd name="T75" fmla="*/ 1 h 712"/>
                  <a:gd name="T76" fmla="*/ 1 w 1321"/>
                  <a:gd name="T77" fmla="*/ 1 h 712"/>
                  <a:gd name="T78" fmla="*/ 1 w 1321"/>
                  <a:gd name="T79" fmla="*/ 1 h 712"/>
                  <a:gd name="T80" fmla="*/ 1 w 1321"/>
                  <a:gd name="T81" fmla="*/ 1 h 712"/>
                  <a:gd name="T82" fmla="*/ 1 w 1321"/>
                  <a:gd name="T83" fmla="*/ 0 h 712"/>
                  <a:gd name="T84" fmla="*/ 1 w 1321"/>
                  <a:gd name="T85" fmla="*/ 0 h 712"/>
                  <a:gd name="T86" fmla="*/ 1 w 1321"/>
                  <a:gd name="T87" fmla="*/ 1 h 712"/>
                  <a:gd name="T88" fmla="*/ 2 w 1321"/>
                  <a:gd name="T89" fmla="*/ 1 h 712"/>
                  <a:gd name="T90" fmla="*/ 2 w 1321"/>
                  <a:gd name="T91" fmla="*/ 1 h 712"/>
                  <a:gd name="T92" fmla="*/ 2 w 1321"/>
                  <a:gd name="T93" fmla="*/ 1 h 712"/>
                  <a:gd name="T94" fmla="*/ 2 w 1321"/>
                  <a:gd name="T95" fmla="*/ 1 h 712"/>
                  <a:gd name="T96" fmla="*/ 2 w 1321"/>
                  <a:gd name="T97" fmla="*/ 1 h 712"/>
                  <a:gd name="T98" fmla="*/ 3 w 1321"/>
                  <a:gd name="T99" fmla="*/ 1 h 712"/>
                  <a:gd name="T100" fmla="*/ 3 w 1321"/>
                  <a:gd name="T101" fmla="*/ 1 h 712"/>
                  <a:gd name="T102" fmla="*/ 3 w 1321"/>
                  <a:gd name="T103" fmla="*/ 1 h 712"/>
                  <a:gd name="T104" fmla="*/ 3 w 1321"/>
                  <a:gd name="T105" fmla="*/ 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EFEF"/>
                  </a:gs>
                  <a:gs pos="100000">
                    <a:srgbClr val="FF00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TW" altLang="en-US"/>
              </a:p>
            </p:txBody>
          </p:sp>
        </p:grpSp>
        <p:pic>
          <p:nvPicPr>
            <p:cNvPr id="79949" name="Picture 312"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7502" y="2618293"/>
              <a:ext cx="211375" cy="6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950" name="Group 314"/>
            <p:cNvGrpSpPr>
              <a:grpSpLocks/>
            </p:cNvGrpSpPr>
            <p:nvPr/>
          </p:nvGrpSpPr>
          <p:grpSpPr bwMode="auto">
            <a:xfrm>
              <a:off x="3872533" y="2445987"/>
              <a:ext cx="197053" cy="172306"/>
              <a:chOff x="2832" y="1149"/>
              <a:chExt cx="1197" cy="1152"/>
            </a:xfrm>
          </p:grpSpPr>
          <p:sp>
            <p:nvSpPr>
              <p:cNvPr id="80057" name="Oval 315"/>
              <p:cNvSpPr>
                <a:spLocks noChangeArrowheads="1"/>
              </p:cNvSpPr>
              <p:nvPr/>
            </p:nvSpPr>
            <p:spPr bwMode="gray">
              <a:xfrm>
                <a:off x="2832" y="1149"/>
                <a:ext cx="1197" cy="1152"/>
              </a:xfrm>
              <a:prstGeom prst="ellipse">
                <a:avLst/>
              </a:prstGeom>
              <a:gradFill rotWithShape="1">
                <a:gsLst>
                  <a:gs pos="0">
                    <a:srgbClr val="FF0000"/>
                  </a:gs>
                  <a:gs pos="100000">
                    <a:srgbClr val="79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endParaRPr kumimoji="0" lang="zh-TW" altLang="en-US"/>
              </a:p>
            </p:txBody>
          </p:sp>
          <p:sp>
            <p:nvSpPr>
              <p:cNvPr id="80058" name="Freeform 316"/>
              <p:cNvSpPr>
                <a:spLocks/>
              </p:cNvSpPr>
              <p:nvPr/>
            </p:nvSpPr>
            <p:spPr bwMode="gray">
              <a:xfrm>
                <a:off x="2965" y="1162"/>
                <a:ext cx="923" cy="435"/>
              </a:xfrm>
              <a:custGeom>
                <a:avLst/>
                <a:gdLst>
                  <a:gd name="T0" fmla="*/ 3 w 1321"/>
                  <a:gd name="T1" fmla="*/ 1 h 712"/>
                  <a:gd name="T2" fmla="*/ 3 w 1321"/>
                  <a:gd name="T3" fmla="*/ 1 h 712"/>
                  <a:gd name="T4" fmla="*/ 3 w 1321"/>
                  <a:gd name="T5" fmla="*/ 1 h 712"/>
                  <a:gd name="T6" fmla="*/ 3 w 1321"/>
                  <a:gd name="T7" fmla="*/ 1 h 712"/>
                  <a:gd name="T8" fmla="*/ 3 w 1321"/>
                  <a:gd name="T9" fmla="*/ 1 h 712"/>
                  <a:gd name="T10" fmla="*/ 3 w 1321"/>
                  <a:gd name="T11" fmla="*/ 1 h 712"/>
                  <a:gd name="T12" fmla="*/ 3 w 1321"/>
                  <a:gd name="T13" fmla="*/ 1 h 712"/>
                  <a:gd name="T14" fmla="*/ 3 w 1321"/>
                  <a:gd name="T15" fmla="*/ 1 h 712"/>
                  <a:gd name="T16" fmla="*/ 2 w 1321"/>
                  <a:gd name="T17" fmla="*/ 1 h 712"/>
                  <a:gd name="T18" fmla="*/ 2 w 1321"/>
                  <a:gd name="T19" fmla="*/ 1 h 712"/>
                  <a:gd name="T20" fmla="*/ 2 w 1321"/>
                  <a:gd name="T21" fmla="*/ 1 h 712"/>
                  <a:gd name="T22" fmla="*/ 2 w 1321"/>
                  <a:gd name="T23" fmla="*/ 1 h 712"/>
                  <a:gd name="T24" fmla="*/ 2 w 1321"/>
                  <a:gd name="T25" fmla="*/ 1 h 712"/>
                  <a:gd name="T26" fmla="*/ 2 w 1321"/>
                  <a:gd name="T27" fmla="*/ 1 h 712"/>
                  <a:gd name="T28" fmla="*/ 1 w 1321"/>
                  <a:gd name="T29" fmla="*/ 1 h 712"/>
                  <a:gd name="T30" fmla="*/ 1 w 1321"/>
                  <a:gd name="T31" fmla="*/ 1 h 712"/>
                  <a:gd name="T32" fmla="*/ 1 w 1321"/>
                  <a:gd name="T33" fmla="*/ 1 h 712"/>
                  <a:gd name="T34" fmla="*/ 1 w 1321"/>
                  <a:gd name="T35" fmla="*/ 1 h 712"/>
                  <a:gd name="T36" fmla="*/ 1 w 1321"/>
                  <a:gd name="T37" fmla="*/ 1 h 712"/>
                  <a:gd name="T38" fmla="*/ 1 w 1321"/>
                  <a:gd name="T39" fmla="*/ 1 h 712"/>
                  <a:gd name="T40" fmla="*/ 1 w 1321"/>
                  <a:gd name="T41" fmla="*/ 1 h 712"/>
                  <a:gd name="T42" fmla="*/ 1 w 1321"/>
                  <a:gd name="T43" fmla="*/ 1 h 712"/>
                  <a:gd name="T44" fmla="*/ 1 w 1321"/>
                  <a:gd name="T45" fmla="*/ 1 h 712"/>
                  <a:gd name="T46" fmla="*/ 1 w 1321"/>
                  <a:gd name="T47" fmla="*/ 1 h 712"/>
                  <a:gd name="T48" fmla="*/ 1 w 1321"/>
                  <a:gd name="T49" fmla="*/ 1 h 712"/>
                  <a:gd name="T50" fmla="*/ 1 w 1321"/>
                  <a:gd name="T51" fmla="*/ 1 h 712"/>
                  <a:gd name="T52" fmla="*/ 1 w 1321"/>
                  <a:gd name="T53" fmla="*/ 1 h 712"/>
                  <a:gd name="T54" fmla="*/ 1 w 1321"/>
                  <a:gd name="T55" fmla="*/ 1 h 712"/>
                  <a:gd name="T56" fmla="*/ 0 w 1321"/>
                  <a:gd name="T57" fmla="*/ 1 h 712"/>
                  <a:gd name="T58" fmla="*/ 0 w 1321"/>
                  <a:gd name="T59" fmla="*/ 1 h 712"/>
                  <a:gd name="T60" fmla="*/ 1 w 1321"/>
                  <a:gd name="T61" fmla="*/ 1 h 712"/>
                  <a:gd name="T62" fmla="*/ 1 w 1321"/>
                  <a:gd name="T63" fmla="*/ 1 h 712"/>
                  <a:gd name="T64" fmla="*/ 1 w 1321"/>
                  <a:gd name="T65" fmla="*/ 1 h 712"/>
                  <a:gd name="T66" fmla="*/ 1 w 1321"/>
                  <a:gd name="T67" fmla="*/ 1 h 712"/>
                  <a:gd name="T68" fmla="*/ 1 w 1321"/>
                  <a:gd name="T69" fmla="*/ 1 h 712"/>
                  <a:gd name="T70" fmla="*/ 1 w 1321"/>
                  <a:gd name="T71" fmla="*/ 1 h 712"/>
                  <a:gd name="T72" fmla="*/ 1 w 1321"/>
                  <a:gd name="T73" fmla="*/ 1 h 712"/>
                  <a:gd name="T74" fmla="*/ 1 w 1321"/>
                  <a:gd name="T75" fmla="*/ 1 h 712"/>
                  <a:gd name="T76" fmla="*/ 1 w 1321"/>
                  <a:gd name="T77" fmla="*/ 1 h 712"/>
                  <a:gd name="T78" fmla="*/ 1 w 1321"/>
                  <a:gd name="T79" fmla="*/ 1 h 712"/>
                  <a:gd name="T80" fmla="*/ 1 w 1321"/>
                  <a:gd name="T81" fmla="*/ 1 h 712"/>
                  <a:gd name="T82" fmla="*/ 1 w 1321"/>
                  <a:gd name="T83" fmla="*/ 0 h 712"/>
                  <a:gd name="T84" fmla="*/ 1 w 1321"/>
                  <a:gd name="T85" fmla="*/ 0 h 712"/>
                  <a:gd name="T86" fmla="*/ 1 w 1321"/>
                  <a:gd name="T87" fmla="*/ 1 h 712"/>
                  <a:gd name="T88" fmla="*/ 2 w 1321"/>
                  <a:gd name="T89" fmla="*/ 1 h 712"/>
                  <a:gd name="T90" fmla="*/ 2 w 1321"/>
                  <a:gd name="T91" fmla="*/ 1 h 712"/>
                  <a:gd name="T92" fmla="*/ 2 w 1321"/>
                  <a:gd name="T93" fmla="*/ 1 h 712"/>
                  <a:gd name="T94" fmla="*/ 2 w 1321"/>
                  <a:gd name="T95" fmla="*/ 1 h 712"/>
                  <a:gd name="T96" fmla="*/ 2 w 1321"/>
                  <a:gd name="T97" fmla="*/ 1 h 712"/>
                  <a:gd name="T98" fmla="*/ 3 w 1321"/>
                  <a:gd name="T99" fmla="*/ 1 h 712"/>
                  <a:gd name="T100" fmla="*/ 3 w 1321"/>
                  <a:gd name="T101" fmla="*/ 1 h 712"/>
                  <a:gd name="T102" fmla="*/ 3 w 1321"/>
                  <a:gd name="T103" fmla="*/ 1 h 712"/>
                  <a:gd name="T104" fmla="*/ 3 w 1321"/>
                  <a:gd name="T105" fmla="*/ 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EFEF"/>
                  </a:gs>
                  <a:gs pos="100000">
                    <a:srgbClr val="FF00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TW" altLang="en-US"/>
              </a:p>
            </p:txBody>
          </p:sp>
        </p:grpSp>
        <p:pic>
          <p:nvPicPr>
            <p:cNvPr id="79951" name="Picture 317"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6607" y="2618293"/>
              <a:ext cx="211375" cy="6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952" name="Group 319"/>
            <p:cNvGrpSpPr>
              <a:grpSpLocks/>
            </p:cNvGrpSpPr>
            <p:nvPr/>
          </p:nvGrpSpPr>
          <p:grpSpPr bwMode="auto">
            <a:xfrm>
              <a:off x="4586386" y="2524380"/>
              <a:ext cx="197053" cy="172306"/>
              <a:chOff x="2832" y="1149"/>
              <a:chExt cx="1197" cy="1152"/>
            </a:xfrm>
          </p:grpSpPr>
          <p:sp>
            <p:nvSpPr>
              <p:cNvPr id="80055" name="Oval 320"/>
              <p:cNvSpPr>
                <a:spLocks noChangeArrowheads="1"/>
              </p:cNvSpPr>
              <p:nvPr/>
            </p:nvSpPr>
            <p:spPr bwMode="gray">
              <a:xfrm>
                <a:off x="2832" y="1149"/>
                <a:ext cx="1197" cy="1152"/>
              </a:xfrm>
              <a:prstGeom prst="ellipse">
                <a:avLst/>
              </a:prstGeom>
              <a:gradFill rotWithShape="1">
                <a:gsLst>
                  <a:gs pos="0">
                    <a:srgbClr val="FF0000"/>
                  </a:gs>
                  <a:gs pos="100000">
                    <a:srgbClr val="79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endParaRPr kumimoji="0" lang="zh-TW" altLang="en-US"/>
              </a:p>
            </p:txBody>
          </p:sp>
          <p:sp>
            <p:nvSpPr>
              <p:cNvPr id="80056" name="Freeform 321"/>
              <p:cNvSpPr>
                <a:spLocks/>
              </p:cNvSpPr>
              <p:nvPr/>
            </p:nvSpPr>
            <p:spPr bwMode="gray">
              <a:xfrm>
                <a:off x="2965" y="1162"/>
                <a:ext cx="923" cy="435"/>
              </a:xfrm>
              <a:custGeom>
                <a:avLst/>
                <a:gdLst>
                  <a:gd name="T0" fmla="*/ 3 w 1321"/>
                  <a:gd name="T1" fmla="*/ 1 h 712"/>
                  <a:gd name="T2" fmla="*/ 3 w 1321"/>
                  <a:gd name="T3" fmla="*/ 1 h 712"/>
                  <a:gd name="T4" fmla="*/ 3 w 1321"/>
                  <a:gd name="T5" fmla="*/ 1 h 712"/>
                  <a:gd name="T6" fmla="*/ 3 w 1321"/>
                  <a:gd name="T7" fmla="*/ 1 h 712"/>
                  <a:gd name="T8" fmla="*/ 3 w 1321"/>
                  <a:gd name="T9" fmla="*/ 1 h 712"/>
                  <a:gd name="T10" fmla="*/ 3 w 1321"/>
                  <a:gd name="T11" fmla="*/ 1 h 712"/>
                  <a:gd name="T12" fmla="*/ 3 w 1321"/>
                  <a:gd name="T13" fmla="*/ 1 h 712"/>
                  <a:gd name="T14" fmla="*/ 3 w 1321"/>
                  <a:gd name="T15" fmla="*/ 1 h 712"/>
                  <a:gd name="T16" fmla="*/ 2 w 1321"/>
                  <a:gd name="T17" fmla="*/ 1 h 712"/>
                  <a:gd name="T18" fmla="*/ 2 w 1321"/>
                  <a:gd name="T19" fmla="*/ 1 h 712"/>
                  <a:gd name="T20" fmla="*/ 2 w 1321"/>
                  <a:gd name="T21" fmla="*/ 1 h 712"/>
                  <a:gd name="T22" fmla="*/ 2 w 1321"/>
                  <a:gd name="T23" fmla="*/ 1 h 712"/>
                  <a:gd name="T24" fmla="*/ 2 w 1321"/>
                  <a:gd name="T25" fmla="*/ 1 h 712"/>
                  <a:gd name="T26" fmla="*/ 2 w 1321"/>
                  <a:gd name="T27" fmla="*/ 1 h 712"/>
                  <a:gd name="T28" fmla="*/ 1 w 1321"/>
                  <a:gd name="T29" fmla="*/ 1 h 712"/>
                  <a:gd name="T30" fmla="*/ 1 w 1321"/>
                  <a:gd name="T31" fmla="*/ 1 h 712"/>
                  <a:gd name="T32" fmla="*/ 1 w 1321"/>
                  <a:gd name="T33" fmla="*/ 1 h 712"/>
                  <a:gd name="T34" fmla="*/ 1 w 1321"/>
                  <a:gd name="T35" fmla="*/ 1 h 712"/>
                  <a:gd name="T36" fmla="*/ 1 w 1321"/>
                  <a:gd name="T37" fmla="*/ 1 h 712"/>
                  <a:gd name="T38" fmla="*/ 1 w 1321"/>
                  <a:gd name="T39" fmla="*/ 1 h 712"/>
                  <a:gd name="T40" fmla="*/ 1 w 1321"/>
                  <a:gd name="T41" fmla="*/ 1 h 712"/>
                  <a:gd name="T42" fmla="*/ 1 w 1321"/>
                  <a:gd name="T43" fmla="*/ 1 h 712"/>
                  <a:gd name="T44" fmla="*/ 1 w 1321"/>
                  <a:gd name="T45" fmla="*/ 1 h 712"/>
                  <a:gd name="T46" fmla="*/ 1 w 1321"/>
                  <a:gd name="T47" fmla="*/ 1 h 712"/>
                  <a:gd name="T48" fmla="*/ 1 w 1321"/>
                  <a:gd name="T49" fmla="*/ 1 h 712"/>
                  <a:gd name="T50" fmla="*/ 1 w 1321"/>
                  <a:gd name="T51" fmla="*/ 1 h 712"/>
                  <a:gd name="T52" fmla="*/ 1 w 1321"/>
                  <a:gd name="T53" fmla="*/ 1 h 712"/>
                  <a:gd name="T54" fmla="*/ 1 w 1321"/>
                  <a:gd name="T55" fmla="*/ 1 h 712"/>
                  <a:gd name="T56" fmla="*/ 0 w 1321"/>
                  <a:gd name="T57" fmla="*/ 1 h 712"/>
                  <a:gd name="T58" fmla="*/ 0 w 1321"/>
                  <a:gd name="T59" fmla="*/ 1 h 712"/>
                  <a:gd name="T60" fmla="*/ 1 w 1321"/>
                  <a:gd name="T61" fmla="*/ 1 h 712"/>
                  <a:gd name="T62" fmla="*/ 1 w 1321"/>
                  <a:gd name="T63" fmla="*/ 1 h 712"/>
                  <a:gd name="T64" fmla="*/ 1 w 1321"/>
                  <a:gd name="T65" fmla="*/ 1 h 712"/>
                  <a:gd name="T66" fmla="*/ 1 w 1321"/>
                  <a:gd name="T67" fmla="*/ 1 h 712"/>
                  <a:gd name="T68" fmla="*/ 1 w 1321"/>
                  <a:gd name="T69" fmla="*/ 1 h 712"/>
                  <a:gd name="T70" fmla="*/ 1 w 1321"/>
                  <a:gd name="T71" fmla="*/ 1 h 712"/>
                  <a:gd name="T72" fmla="*/ 1 w 1321"/>
                  <a:gd name="T73" fmla="*/ 1 h 712"/>
                  <a:gd name="T74" fmla="*/ 1 w 1321"/>
                  <a:gd name="T75" fmla="*/ 1 h 712"/>
                  <a:gd name="T76" fmla="*/ 1 w 1321"/>
                  <a:gd name="T77" fmla="*/ 1 h 712"/>
                  <a:gd name="T78" fmla="*/ 1 w 1321"/>
                  <a:gd name="T79" fmla="*/ 1 h 712"/>
                  <a:gd name="T80" fmla="*/ 1 w 1321"/>
                  <a:gd name="T81" fmla="*/ 1 h 712"/>
                  <a:gd name="T82" fmla="*/ 1 w 1321"/>
                  <a:gd name="T83" fmla="*/ 0 h 712"/>
                  <a:gd name="T84" fmla="*/ 1 w 1321"/>
                  <a:gd name="T85" fmla="*/ 0 h 712"/>
                  <a:gd name="T86" fmla="*/ 1 w 1321"/>
                  <a:gd name="T87" fmla="*/ 1 h 712"/>
                  <a:gd name="T88" fmla="*/ 2 w 1321"/>
                  <a:gd name="T89" fmla="*/ 1 h 712"/>
                  <a:gd name="T90" fmla="*/ 2 w 1321"/>
                  <a:gd name="T91" fmla="*/ 1 h 712"/>
                  <a:gd name="T92" fmla="*/ 2 w 1321"/>
                  <a:gd name="T93" fmla="*/ 1 h 712"/>
                  <a:gd name="T94" fmla="*/ 2 w 1321"/>
                  <a:gd name="T95" fmla="*/ 1 h 712"/>
                  <a:gd name="T96" fmla="*/ 2 w 1321"/>
                  <a:gd name="T97" fmla="*/ 1 h 712"/>
                  <a:gd name="T98" fmla="*/ 3 w 1321"/>
                  <a:gd name="T99" fmla="*/ 1 h 712"/>
                  <a:gd name="T100" fmla="*/ 3 w 1321"/>
                  <a:gd name="T101" fmla="*/ 1 h 712"/>
                  <a:gd name="T102" fmla="*/ 3 w 1321"/>
                  <a:gd name="T103" fmla="*/ 1 h 712"/>
                  <a:gd name="T104" fmla="*/ 3 w 1321"/>
                  <a:gd name="T105" fmla="*/ 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EFEF"/>
                  </a:gs>
                  <a:gs pos="100000">
                    <a:srgbClr val="FF00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TW" altLang="en-US"/>
              </a:p>
            </p:txBody>
          </p:sp>
        </p:grpSp>
        <p:pic>
          <p:nvPicPr>
            <p:cNvPr id="79953" name="Picture 322"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0460" y="2696686"/>
              <a:ext cx="211375" cy="6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954" name="Group 324"/>
            <p:cNvGrpSpPr>
              <a:grpSpLocks/>
            </p:cNvGrpSpPr>
            <p:nvPr/>
          </p:nvGrpSpPr>
          <p:grpSpPr bwMode="auto">
            <a:xfrm>
              <a:off x="4881198" y="2365851"/>
              <a:ext cx="197053" cy="172306"/>
              <a:chOff x="2832" y="1149"/>
              <a:chExt cx="1197" cy="1152"/>
            </a:xfrm>
          </p:grpSpPr>
          <p:sp>
            <p:nvSpPr>
              <p:cNvPr id="80053" name="Oval 325"/>
              <p:cNvSpPr>
                <a:spLocks noChangeArrowheads="1"/>
              </p:cNvSpPr>
              <p:nvPr/>
            </p:nvSpPr>
            <p:spPr bwMode="gray">
              <a:xfrm>
                <a:off x="2832" y="1149"/>
                <a:ext cx="1197" cy="1152"/>
              </a:xfrm>
              <a:prstGeom prst="ellipse">
                <a:avLst/>
              </a:prstGeom>
              <a:gradFill rotWithShape="1">
                <a:gsLst>
                  <a:gs pos="0">
                    <a:srgbClr val="FF0000"/>
                  </a:gs>
                  <a:gs pos="100000">
                    <a:srgbClr val="79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endParaRPr kumimoji="0" lang="zh-TW" altLang="en-US"/>
              </a:p>
            </p:txBody>
          </p:sp>
          <p:sp>
            <p:nvSpPr>
              <p:cNvPr id="80054" name="Freeform 326"/>
              <p:cNvSpPr>
                <a:spLocks/>
              </p:cNvSpPr>
              <p:nvPr/>
            </p:nvSpPr>
            <p:spPr bwMode="gray">
              <a:xfrm>
                <a:off x="2965" y="1162"/>
                <a:ext cx="923" cy="435"/>
              </a:xfrm>
              <a:custGeom>
                <a:avLst/>
                <a:gdLst>
                  <a:gd name="T0" fmla="*/ 3 w 1321"/>
                  <a:gd name="T1" fmla="*/ 1 h 712"/>
                  <a:gd name="T2" fmla="*/ 3 w 1321"/>
                  <a:gd name="T3" fmla="*/ 1 h 712"/>
                  <a:gd name="T4" fmla="*/ 3 w 1321"/>
                  <a:gd name="T5" fmla="*/ 1 h 712"/>
                  <a:gd name="T6" fmla="*/ 3 w 1321"/>
                  <a:gd name="T7" fmla="*/ 1 h 712"/>
                  <a:gd name="T8" fmla="*/ 3 w 1321"/>
                  <a:gd name="T9" fmla="*/ 1 h 712"/>
                  <a:gd name="T10" fmla="*/ 3 w 1321"/>
                  <a:gd name="T11" fmla="*/ 1 h 712"/>
                  <a:gd name="T12" fmla="*/ 3 w 1321"/>
                  <a:gd name="T13" fmla="*/ 1 h 712"/>
                  <a:gd name="T14" fmla="*/ 3 w 1321"/>
                  <a:gd name="T15" fmla="*/ 1 h 712"/>
                  <a:gd name="T16" fmla="*/ 2 w 1321"/>
                  <a:gd name="T17" fmla="*/ 1 h 712"/>
                  <a:gd name="T18" fmla="*/ 2 w 1321"/>
                  <a:gd name="T19" fmla="*/ 1 h 712"/>
                  <a:gd name="T20" fmla="*/ 2 w 1321"/>
                  <a:gd name="T21" fmla="*/ 1 h 712"/>
                  <a:gd name="T22" fmla="*/ 2 w 1321"/>
                  <a:gd name="T23" fmla="*/ 1 h 712"/>
                  <a:gd name="T24" fmla="*/ 2 w 1321"/>
                  <a:gd name="T25" fmla="*/ 1 h 712"/>
                  <a:gd name="T26" fmla="*/ 2 w 1321"/>
                  <a:gd name="T27" fmla="*/ 1 h 712"/>
                  <a:gd name="T28" fmla="*/ 1 w 1321"/>
                  <a:gd name="T29" fmla="*/ 1 h 712"/>
                  <a:gd name="T30" fmla="*/ 1 w 1321"/>
                  <a:gd name="T31" fmla="*/ 1 h 712"/>
                  <a:gd name="T32" fmla="*/ 1 w 1321"/>
                  <a:gd name="T33" fmla="*/ 1 h 712"/>
                  <a:gd name="T34" fmla="*/ 1 w 1321"/>
                  <a:gd name="T35" fmla="*/ 1 h 712"/>
                  <a:gd name="T36" fmla="*/ 1 w 1321"/>
                  <a:gd name="T37" fmla="*/ 1 h 712"/>
                  <a:gd name="T38" fmla="*/ 1 w 1321"/>
                  <a:gd name="T39" fmla="*/ 1 h 712"/>
                  <a:gd name="T40" fmla="*/ 1 w 1321"/>
                  <a:gd name="T41" fmla="*/ 1 h 712"/>
                  <a:gd name="T42" fmla="*/ 1 w 1321"/>
                  <a:gd name="T43" fmla="*/ 1 h 712"/>
                  <a:gd name="T44" fmla="*/ 1 w 1321"/>
                  <a:gd name="T45" fmla="*/ 1 h 712"/>
                  <a:gd name="T46" fmla="*/ 1 w 1321"/>
                  <a:gd name="T47" fmla="*/ 1 h 712"/>
                  <a:gd name="T48" fmla="*/ 1 w 1321"/>
                  <a:gd name="T49" fmla="*/ 1 h 712"/>
                  <a:gd name="T50" fmla="*/ 1 w 1321"/>
                  <a:gd name="T51" fmla="*/ 1 h 712"/>
                  <a:gd name="T52" fmla="*/ 1 w 1321"/>
                  <a:gd name="T53" fmla="*/ 1 h 712"/>
                  <a:gd name="T54" fmla="*/ 1 w 1321"/>
                  <a:gd name="T55" fmla="*/ 1 h 712"/>
                  <a:gd name="T56" fmla="*/ 0 w 1321"/>
                  <a:gd name="T57" fmla="*/ 1 h 712"/>
                  <a:gd name="T58" fmla="*/ 0 w 1321"/>
                  <a:gd name="T59" fmla="*/ 1 h 712"/>
                  <a:gd name="T60" fmla="*/ 1 w 1321"/>
                  <a:gd name="T61" fmla="*/ 1 h 712"/>
                  <a:gd name="T62" fmla="*/ 1 w 1321"/>
                  <a:gd name="T63" fmla="*/ 1 h 712"/>
                  <a:gd name="T64" fmla="*/ 1 w 1321"/>
                  <a:gd name="T65" fmla="*/ 1 h 712"/>
                  <a:gd name="T66" fmla="*/ 1 w 1321"/>
                  <a:gd name="T67" fmla="*/ 1 h 712"/>
                  <a:gd name="T68" fmla="*/ 1 w 1321"/>
                  <a:gd name="T69" fmla="*/ 1 h 712"/>
                  <a:gd name="T70" fmla="*/ 1 w 1321"/>
                  <a:gd name="T71" fmla="*/ 1 h 712"/>
                  <a:gd name="T72" fmla="*/ 1 w 1321"/>
                  <a:gd name="T73" fmla="*/ 1 h 712"/>
                  <a:gd name="T74" fmla="*/ 1 w 1321"/>
                  <a:gd name="T75" fmla="*/ 1 h 712"/>
                  <a:gd name="T76" fmla="*/ 1 w 1321"/>
                  <a:gd name="T77" fmla="*/ 1 h 712"/>
                  <a:gd name="T78" fmla="*/ 1 w 1321"/>
                  <a:gd name="T79" fmla="*/ 1 h 712"/>
                  <a:gd name="T80" fmla="*/ 1 w 1321"/>
                  <a:gd name="T81" fmla="*/ 1 h 712"/>
                  <a:gd name="T82" fmla="*/ 1 w 1321"/>
                  <a:gd name="T83" fmla="*/ 0 h 712"/>
                  <a:gd name="T84" fmla="*/ 1 w 1321"/>
                  <a:gd name="T85" fmla="*/ 0 h 712"/>
                  <a:gd name="T86" fmla="*/ 1 w 1321"/>
                  <a:gd name="T87" fmla="*/ 1 h 712"/>
                  <a:gd name="T88" fmla="*/ 2 w 1321"/>
                  <a:gd name="T89" fmla="*/ 1 h 712"/>
                  <a:gd name="T90" fmla="*/ 2 w 1321"/>
                  <a:gd name="T91" fmla="*/ 1 h 712"/>
                  <a:gd name="T92" fmla="*/ 2 w 1321"/>
                  <a:gd name="T93" fmla="*/ 1 h 712"/>
                  <a:gd name="T94" fmla="*/ 2 w 1321"/>
                  <a:gd name="T95" fmla="*/ 1 h 712"/>
                  <a:gd name="T96" fmla="*/ 2 w 1321"/>
                  <a:gd name="T97" fmla="*/ 1 h 712"/>
                  <a:gd name="T98" fmla="*/ 3 w 1321"/>
                  <a:gd name="T99" fmla="*/ 1 h 712"/>
                  <a:gd name="T100" fmla="*/ 3 w 1321"/>
                  <a:gd name="T101" fmla="*/ 1 h 712"/>
                  <a:gd name="T102" fmla="*/ 3 w 1321"/>
                  <a:gd name="T103" fmla="*/ 1 h 712"/>
                  <a:gd name="T104" fmla="*/ 3 w 1321"/>
                  <a:gd name="T105" fmla="*/ 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EFEF"/>
                  </a:gs>
                  <a:gs pos="100000">
                    <a:srgbClr val="FF00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TW" altLang="en-US"/>
              </a:p>
            </p:txBody>
          </p:sp>
        </p:grpSp>
        <p:pic>
          <p:nvPicPr>
            <p:cNvPr id="79955" name="Picture 327"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5272" y="2538157"/>
              <a:ext cx="211375" cy="6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956" name="Group 329"/>
            <p:cNvGrpSpPr>
              <a:grpSpLocks/>
            </p:cNvGrpSpPr>
            <p:nvPr/>
          </p:nvGrpSpPr>
          <p:grpSpPr bwMode="auto">
            <a:xfrm>
              <a:off x="4124699" y="3078358"/>
              <a:ext cx="197053" cy="172306"/>
              <a:chOff x="2832" y="1149"/>
              <a:chExt cx="1197" cy="1152"/>
            </a:xfrm>
          </p:grpSpPr>
          <p:sp>
            <p:nvSpPr>
              <p:cNvPr id="80051" name="Oval 330"/>
              <p:cNvSpPr>
                <a:spLocks noChangeArrowheads="1"/>
              </p:cNvSpPr>
              <p:nvPr/>
            </p:nvSpPr>
            <p:spPr bwMode="gray">
              <a:xfrm>
                <a:off x="2832" y="1149"/>
                <a:ext cx="1197" cy="1152"/>
              </a:xfrm>
              <a:prstGeom prst="ellipse">
                <a:avLst/>
              </a:prstGeom>
              <a:gradFill rotWithShape="1">
                <a:gsLst>
                  <a:gs pos="0">
                    <a:srgbClr val="FF0000"/>
                  </a:gs>
                  <a:gs pos="100000">
                    <a:srgbClr val="79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endParaRPr kumimoji="0" lang="zh-TW" altLang="en-US"/>
              </a:p>
            </p:txBody>
          </p:sp>
          <p:sp>
            <p:nvSpPr>
              <p:cNvPr id="80052" name="Freeform 331"/>
              <p:cNvSpPr>
                <a:spLocks/>
              </p:cNvSpPr>
              <p:nvPr/>
            </p:nvSpPr>
            <p:spPr bwMode="gray">
              <a:xfrm>
                <a:off x="2965" y="1162"/>
                <a:ext cx="923" cy="435"/>
              </a:xfrm>
              <a:custGeom>
                <a:avLst/>
                <a:gdLst>
                  <a:gd name="T0" fmla="*/ 3 w 1321"/>
                  <a:gd name="T1" fmla="*/ 1 h 712"/>
                  <a:gd name="T2" fmla="*/ 3 w 1321"/>
                  <a:gd name="T3" fmla="*/ 1 h 712"/>
                  <a:gd name="T4" fmla="*/ 3 w 1321"/>
                  <a:gd name="T5" fmla="*/ 1 h 712"/>
                  <a:gd name="T6" fmla="*/ 3 w 1321"/>
                  <a:gd name="T7" fmla="*/ 1 h 712"/>
                  <a:gd name="T8" fmla="*/ 3 w 1321"/>
                  <a:gd name="T9" fmla="*/ 1 h 712"/>
                  <a:gd name="T10" fmla="*/ 3 w 1321"/>
                  <a:gd name="T11" fmla="*/ 1 h 712"/>
                  <a:gd name="T12" fmla="*/ 3 w 1321"/>
                  <a:gd name="T13" fmla="*/ 1 h 712"/>
                  <a:gd name="T14" fmla="*/ 3 w 1321"/>
                  <a:gd name="T15" fmla="*/ 1 h 712"/>
                  <a:gd name="T16" fmla="*/ 2 w 1321"/>
                  <a:gd name="T17" fmla="*/ 1 h 712"/>
                  <a:gd name="T18" fmla="*/ 2 w 1321"/>
                  <a:gd name="T19" fmla="*/ 1 h 712"/>
                  <a:gd name="T20" fmla="*/ 2 w 1321"/>
                  <a:gd name="T21" fmla="*/ 1 h 712"/>
                  <a:gd name="T22" fmla="*/ 2 w 1321"/>
                  <a:gd name="T23" fmla="*/ 1 h 712"/>
                  <a:gd name="T24" fmla="*/ 2 w 1321"/>
                  <a:gd name="T25" fmla="*/ 1 h 712"/>
                  <a:gd name="T26" fmla="*/ 2 w 1321"/>
                  <a:gd name="T27" fmla="*/ 1 h 712"/>
                  <a:gd name="T28" fmla="*/ 1 w 1321"/>
                  <a:gd name="T29" fmla="*/ 1 h 712"/>
                  <a:gd name="T30" fmla="*/ 1 w 1321"/>
                  <a:gd name="T31" fmla="*/ 1 h 712"/>
                  <a:gd name="T32" fmla="*/ 1 w 1321"/>
                  <a:gd name="T33" fmla="*/ 1 h 712"/>
                  <a:gd name="T34" fmla="*/ 1 w 1321"/>
                  <a:gd name="T35" fmla="*/ 1 h 712"/>
                  <a:gd name="T36" fmla="*/ 1 w 1321"/>
                  <a:gd name="T37" fmla="*/ 1 h 712"/>
                  <a:gd name="T38" fmla="*/ 1 w 1321"/>
                  <a:gd name="T39" fmla="*/ 1 h 712"/>
                  <a:gd name="T40" fmla="*/ 1 w 1321"/>
                  <a:gd name="T41" fmla="*/ 1 h 712"/>
                  <a:gd name="T42" fmla="*/ 1 w 1321"/>
                  <a:gd name="T43" fmla="*/ 1 h 712"/>
                  <a:gd name="T44" fmla="*/ 1 w 1321"/>
                  <a:gd name="T45" fmla="*/ 1 h 712"/>
                  <a:gd name="T46" fmla="*/ 1 w 1321"/>
                  <a:gd name="T47" fmla="*/ 1 h 712"/>
                  <a:gd name="T48" fmla="*/ 1 w 1321"/>
                  <a:gd name="T49" fmla="*/ 1 h 712"/>
                  <a:gd name="T50" fmla="*/ 1 w 1321"/>
                  <a:gd name="T51" fmla="*/ 1 h 712"/>
                  <a:gd name="T52" fmla="*/ 1 w 1321"/>
                  <a:gd name="T53" fmla="*/ 1 h 712"/>
                  <a:gd name="T54" fmla="*/ 1 w 1321"/>
                  <a:gd name="T55" fmla="*/ 1 h 712"/>
                  <a:gd name="T56" fmla="*/ 0 w 1321"/>
                  <a:gd name="T57" fmla="*/ 1 h 712"/>
                  <a:gd name="T58" fmla="*/ 0 w 1321"/>
                  <a:gd name="T59" fmla="*/ 1 h 712"/>
                  <a:gd name="T60" fmla="*/ 1 w 1321"/>
                  <a:gd name="T61" fmla="*/ 1 h 712"/>
                  <a:gd name="T62" fmla="*/ 1 w 1321"/>
                  <a:gd name="T63" fmla="*/ 1 h 712"/>
                  <a:gd name="T64" fmla="*/ 1 w 1321"/>
                  <a:gd name="T65" fmla="*/ 1 h 712"/>
                  <a:gd name="T66" fmla="*/ 1 w 1321"/>
                  <a:gd name="T67" fmla="*/ 1 h 712"/>
                  <a:gd name="T68" fmla="*/ 1 w 1321"/>
                  <a:gd name="T69" fmla="*/ 1 h 712"/>
                  <a:gd name="T70" fmla="*/ 1 w 1321"/>
                  <a:gd name="T71" fmla="*/ 1 h 712"/>
                  <a:gd name="T72" fmla="*/ 1 w 1321"/>
                  <a:gd name="T73" fmla="*/ 1 h 712"/>
                  <a:gd name="T74" fmla="*/ 1 w 1321"/>
                  <a:gd name="T75" fmla="*/ 1 h 712"/>
                  <a:gd name="T76" fmla="*/ 1 w 1321"/>
                  <a:gd name="T77" fmla="*/ 1 h 712"/>
                  <a:gd name="T78" fmla="*/ 1 w 1321"/>
                  <a:gd name="T79" fmla="*/ 1 h 712"/>
                  <a:gd name="T80" fmla="*/ 1 w 1321"/>
                  <a:gd name="T81" fmla="*/ 1 h 712"/>
                  <a:gd name="T82" fmla="*/ 1 w 1321"/>
                  <a:gd name="T83" fmla="*/ 0 h 712"/>
                  <a:gd name="T84" fmla="*/ 1 w 1321"/>
                  <a:gd name="T85" fmla="*/ 0 h 712"/>
                  <a:gd name="T86" fmla="*/ 1 w 1321"/>
                  <a:gd name="T87" fmla="*/ 1 h 712"/>
                  <a:gd name="T88" fmla="*/ 2 w 1321"/>
                  <a:gd name="T89" fmla="*/ 1 h 712"/>
                  <a:gd name="T90" fmla="*/ 2 w 1321"/>
                  <a:gd name="T91" fmla="*/ 1 h 712"/>
                  <a:gd name="T92" fmla="*/ 2 w 1321"/>
                  <a:gd name="T93" fmla="*/ 1 h 712"/>
                  <a:gd name="T94" fmla="*/ 2 w 1321"/>
                  <a:gd name="T95" fmla="*/ 1 h 712"/>
                  <a:gd name="T96" fmla="*/ 2 w 1321"/>
                  <a:gd name="T97" fmla="*/ 1 h 712"/>
                  <a:gd name="T98" fmla="*/ 3 w 1321"/>
                  <a:gd name="T99" fmla="*/ 1 h 712"/>
                  <a:gd name="T100" fmla="*/ 3 w 1321"/>
                  <a:gd name="T101" fmla="*/ 1 h 712"/>
                  <a:gd name="T102" fmla="*/ 3 w 1321"/>
                  <a:gd name="T103" fmla="*/ 1 h 712"/>
                  <a:gd name="T104" fmla="*/ 3 w 1321"/>
                  <a:gd name="T105" fmla="*/ 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EFEF"/>
                  </a:gs>
                  <a:gs pos="100000">
                    <a:srgbClr val="FF00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TW" altLang="en-US"/>
              </a:p>
            </p:txBody>
          </p:sp>
        </p:grpSp>
        <p:pic>
          <p:nvPicPr>
            <p:cNvPr id="79957" name="Picture 332"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8773" y="3250664"/>
              <a:ext cx="211375" cy="6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958" name="Group 334"/>
            <p:cNvGrpSpPr>
              <a:grpSpLocks/>
            </p:cNvGrpSpPr>
            <p:nvPr/>
          </p:nvGrpSpPr>
          <p:grpSpPr bwMode="auto">
            <a:xfrm>
              <a:off x="4208137" y="3393673"/>
              <a:ext cx="197053" cy="172306"/>
              <a:chOff x="2832" y="1149"/>
              <a:chExt cx="1197" cy="1152"/>
            </a:xfrm>
          </p:grpSpPr>
          <p:sp>
            <p:nvSpPr>
              <p:cNvPr id="80049" name="Oval 335"/>
              <p:cNvSpPr>
                <a:spLocks noChangeArrowheads="1"/>
              </p:cNvSpPr>
              <p:nvPr/>
            </p:nvSpPr>
            <p:spPr bwMode="gray">
              <a:xfrm>
                <a:off x="2832" y="1149"/>
                <a:ext cx="1197" cy="1152"/>
              </a:xfrm>
              <a:prstGeom prst="ellipse">
                <a:avLst/>
              </a:prstGeom>
              <a:gradFill rotWithShape="1">
                <a:gsLst>
                  <a:gs pos="0">
                    <a:srgbClr val="FF0000"/>
                  </a:gs>
                  <a:gs pos="100000">
                    <a:srgbClr val="79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endParaRPr kumimoji="0" lang="zh-TW" altLang="en-US"/>
              </a:p>
            </p:txBody>
          </p:sp>
          <p:sp>
            <p:nvSpPr>
              <p:cNvPr id="80050" name="Freeform 336"/>
              <p:cNvSpPr>
                <a:spLocks/>
              </p:cNvSpPr>
              <p:nvPr/>
            </p:nvSpPr>
            <p:spPr bwMode="gray">
              <a:xfrm>
                <a:off x="2965" y="1162"/>
                <a:ext cx="923" cy="435"/>
              </a:xfrm>
              <a:custGeom>
                <a:avLst/>
                <a:gdLst>
                  <a:gd name="T0" fmla="*/ 3 w 1321"/>
                  <a:gd name="T1" fmla="*/ 1 h 712"/>
                  <a:gd name="T2" fmla="*/ 3 w 1321"/>
                  <a:gd name="T3" fmla="*/ 1 h 712"/>
                  <a:gd name="T4" fmla="*/ 3 w 1321"/>
                  <a:gd name="T5" fmla="*/ 1 h 712"/>
                  <a:gd name="T6" fmla="*/ 3 w 1321"/>
                  <a:gd name="T7" fmla="*/ 1 h 712"/>
                  <a:gd name="T8" fmla="*/ 3 w 1321"/>
                  <a:gd name="T9" fmla="*/ 1 h 712"/>
                  <a:gd name="T10" fmla="*/ 3 w 1321"/>
                  <a:gd name="T11" fmla="*/ 1 h 712"/>
                  <a:gd name="T12" fmla="*/ 3 w 1321"/>
                  <a:gd name="T13" fmla="*/ 1 h 712"/>
                  <a:gd name="T14" fmla="*/ 3 w 1321"/>
                  <a:gd name="T15" fmla="*/ 1 h 712"/>
                  <a:gd name="T16" fmla="*/ 2 w 1321"/>
                  <a:gd name="T17" fmla="*/ 1 h 712"/>
                  <a:gd name="T18" fmla="*/ 2 w 1321"/>
                  <a:gd name="T19" fmla="*/ 1 h 712"/>
                  <a:gd name="T20" fmla="*/ 2 w 1321"/>
                  <a:gd name="T21" fmla="*/ 1 h 712"/>
                  <a:gd name="T22" fmla="*/ 2 w 1321"/>
                  <a:gd name="T23" fmla="*/ 1 h 712"/>
                  <a:gd name="T24" fmla="*/ 2 w 1321"/>
                  <a:gd name="T25" fmla="*/ 1 h 712"/>
                  <a:gd name="T26" fmla="*/ 2 w 1321"/>
                  <a:gd name="T27" fmla="*/ 1 h 712"/>
                  <a:gd name="T28" fmla="*/ 1 w 1321"/>
                  <a:gd name="T29" fmla="*/ 1 h 712"/>
                  <a:gd name="T30" fmla="*/ 1 w 1321"/>
                  <a:gd name="T31" fmla="*/ 1 h 712"/>
                  <a:gd name="T32" fmla="*/ 1 w 1321"/>
                  <a:gd name="T33" fmla="*/ 1 h 712"/>
                  <a:gd name="T34" fmla="*/ 1 w 1321"/>
                  <a:gd name="T35" fmla="*/ 1 h 712"/>
                  <a:gd name="T36" fmla="*/ 1 w 1321"/>
                  <a:gd name="T37" fmla="*/ 1 h 712"/>
                  <a:gd name="T38" fmla="*/ 1 w 1321"/>
                  <a:gd name="T39" fmla="*/ 1 h 712"/>
                  <a:gd name="T40" fmla="*/ 1 w 1321"/>
                  <a:gd name="T41" fmla="*/ 1 h 712"/>
                  <a:gd name="T42" fmla="*/ 1 w 1321"/>
                  <a:gd name="T43" fmla="*/ 1 h 712"/>
                  <a:gd name="T44" fmla="*/ 1 w 1321"/>
                  <a:gd name="T45" fmla="*/ 1 h 712"/>
                  <a:gd name="T46" fmla="*/ 1 w 1321"/>
                  <a:gd name="T47" fmla="*/ 1 h 712"/>
                  <a:gd name="T48" fmla="*/ 1 w 1321"/>
                  <a:gd name="T49" fmla="*/ 1 h 712"/>
                  <a:gd name="T50" fmla="*/ 1 w 1321"/>
                  <a:gd name="T51" fmla="*/ 1 h 712"/>
                  <a:gd name="T52" fmla="*/ 1 w 1321"/>
                  <a:gd name="T53" fmla="*/ 1 h 712"/>
                  <a:gd name="T54" fmla="*/ 1 w 1321"/>
                  <a:gd name="T55" fmla="*/ 1 h 712"/>
                  <a:gd name="T56" fmla="*/ 0 w 1321"/>
                  <a:gd name="T57" fmla="*/ 1 h 712"/>
                  <a:gd name="T58" fmla="*/ 0 w 1321"/>
                  <a:gd name="T59" fmla="*/ 1 h 712"/>
                  <a:gd name="T60" fmla="*/ 1 w 1321"/>
                  <a:gd name="T61" fmla="*/ 1 h 712"/>
                  <a:gd name="T62" fmla="*/ 1 w 1321"/>
                  <a:gd name="T63" fmla="*/ 1 h 712"/>
                  <a:gd name="T64" fmla="*/ 1 w 1321"/>
                  <a:gd name="T65" fmla="*/ 1 h 712"/>
                  <a:gd name="T66" fmla="*/ 1 w 1321"/>
                  <a:gd name="T67" fmla="*/ 1 h 712"/>
                  <a:gd name="T68" fmla="*/ 1 w 1321"/>
                  <a:gd name="T69" fmla="*/ 1 h 712"/>
                  <a:gd name="T70" fmla="*/ 1 w 1321"/>
                  <a:gd name="T71" fmla="*/ 1 h 712"/>
                  <a:gd name="T72" fmla="*/ 1 w 1321"/>
                  <a:gd name="T73" fmla="*/ 1 h 712"/>
                  <a:gd name="T74" fmla="*/ 1 w 1321"/>
                  <a:gd name="T75" fmla="*/ 1 h 712"/>
                  <a:gd name="T76" fmla="*/ 1 w 1321"/>
                  <a:gd name="T77" fmla="*/ 1 h 712"/>
                  <a:gd name="T78" fmla="*/ 1 w 1321"/>
                  <a:gd name="T79" fmla="*/ 1 h 712"/>
                  <a:gd name="T80" fmla="*/ 1 w 1321"/>
                  <a:gd name="T81" fmla="*/ 1 h 712"/>
                  <a:gd name="T82" fmla="*/ 1 w 1321"/>
                  <a:gd name="T83" fmla="*/ 0 h 712"/>
                  <a:gd name="T84" fmla="*/ 1 w 1321"/>
                  <a:gd name="T85" fmla="*/ 0 h 712"/>
                  <a:gd name="T86" fmla="*/ 1 w 1321"/>
                  <a:gd name="T87" fmla="*/ 1 h 712"/>
                  <a:gd name="T88" fmla="*/ 2 w 1321"/>
                  <a:gd name="T89" fmla="*/ 1 h 712"/>
                  <a:gd name="T90" fmla="*/ 2 w 1321"/>
                  <a:gd name="T91" fmla="*/ 1 h 712"/>
                  <a:gd name="T92" fmla="*/ 2 w 1321"/>
                  <a:gd name="T93" fmla="*/ 1 h 712"/>
                  <a:gd name="T94" fmla="*/ 2 w 1321"/>
                  <a:gd name="T95" fmla="*/ 1 h 712"/>
                  <a:gd name="T96" fmla="*/ 2 w 1321"/>
                  <a:gd name="T97" fmla="*/ 1 h 712"/>
                  <a:gd name="T98" fmla="*/ 3 w 1321"/>
                  <a:gd name="T99" fmla="*/ 1 h 712"/>
                  <a:gd name="T100" fmla="*/ 3 w 1321"/>
                  <a:gd name="T101" fmla="*/ 1 h 712"/>
                  <a:gd name="T102" fmla="*/ 3 w 1321"/>
                  <a:gd name="T103" fmla="*/ 1 h 712"/>
                  <a:gd name="T104" fmla="*/ 3 w 1321"/>
                  <a:gd name="T105" fmla="*/ 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EFEF"/>
                  </a:gs>
                  <a:gs pos="100000">
                    <a:srgbClr val="FF00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TW" altLang="en-US"/>
              </a:p>
            </p:txBody>
          </p:sp>
        </p:grpSp>
        <p:pic>
          <p:nvPicPr>
            <p:cNvPr id="79959" name="Picture 337"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2211" y="3565979"/>
              <a:ext cx="211375" cy="6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960" name="Group 339"/>
            <p:cNvGrpSpPr>
              <a:grpSpLocks/>
            </p:cNvGrpSpPr>
            <p:nvPr/>
          </p:nvGrpSpPr>
          <p:grpSpPr bwMode="auto">
            <a:xfrm>
              <a:off x="4208137" y="2998223"/>
              <a:ext cx="197053" cy="172306"/>
              <a:chOff x="2832" y="1149"/>
              <a:chExt cx="1197" cy="1152"/>
            </a:xfrm>
          </p:grpSpPr>
          <p:sp>
            <p:nvSpPr>
              <p:cNvPr id="80047" name="Oval 340"/>
              <p:cNvSpPr>
                <a:spLocks noChangeArrowheads="1"/>
              </p:cNvSpPr>
              <p:nvPr/>
            </p:nvSpPr>
            <p:spPr bwMode="gray">
              <a:xfrm>
                <a:off x="2832" y="1149"/>
                <a:ext cx="1197" cy="1152"/>
              </a:xfrm>
              <a:prstGeom prst="ellipse">
                <a:avLst/>
              </a:prstGeom>
              <a:gradFill rotWithShape="1">
                <a:gsLst>
                  <a:gs pos="0">
                    <a:srgbClr val="FF0000"/>
                  </a:gs>
                  <a:gs pos="100000">
                    <a:srgbClr val="79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endParaRPr kumimoji="0" lang="zh-TW" altLang="en-US"/>
              </a:p>
            </p:txBody>
          </p:sp>
          <p:sp>
            <p:nvSpPr>
              <p:cNvPr id="80048" name="Freeform 341"/>
              <p:cNvSpPr>
                <a:spLocks/>
              </p:cNvSpPr>
              <p:nvPr/>
            </p:nvSpPr>
            <p:spPr bwMode="gray">
              <a:xfrm>
                <a:off x="2965" y="1162"/>
                <a:ext cx="923" cy="435"/>
              </a:xfrm>
              <a:custGeom>
                <a:avLst/>
                <a:gdLst>
                  <a:gd name="T0" fmla="*/ 3 w 1321"/>
                  <a:gd name="T1" fmla="*/ 1 h 712"/>
                  <a:gd name="T2" fmla="*/ 3 w 1321"/>
                  <a:gd name="T3" fmla="*/ 1 h 712"/>
                  <a:gd name="T4" fmla="*/ 3 w 1321"/>
                  <a:gd name="T5" fmla="*/ 1 h 712"/>
                  <a:gd name="T6" fmla="*/ 3 w 1321"/>
                  <a:gd name="T7" fmla="*/ 1 h 712"/>
                  <a:gd name="T8" fmla="*/ 3 w 1321"/>
                  <a:gd name="T9" fmla="*/ 1 h 712"/>
                  <a:gd name="T10" fmla="*/ 3 w 1321"/>
                  <a:gd name="T11" fmla="*/ 1 h 712"/>
                  <a:gd name="T12" fmla="*/ 3 w 1321"/>
                  <a:gd name="T13" fmla="*/ 1 h 712"/>
                  <a:gd name="T14" fmla="*/ 3 w 1321"/>
                  <a:gd name="T15" fmla="*/ 1 h 712"/>
                  <a:gd name="T16" fmla="*/ 2 w 1321"/>
                  <a:gd name="T17" fmla="*/ 1 h 712"/>
                  <a:gd name="T18" fmla="*/ 2 w 1321"/>
                  <a:gd name="T19" fmla="*/ 1 h 712"/>
                  <a:gd name="T20" fmla="*/ 2 w 1321"/>
                  <a:gd name="T21" fmla="*/ 1 h 712"/>
                  <a:gd name="T22" fmla="*/ 2 w 1321"/>
                  <a:gd name="T23" fmla="*/ 1 h 712"/>
                  <a:gd name="T24" fmla="*/ 2 w 1321"/>
                  <a:gd name="T25" fmla="*/ 1 h 712"/>
                  <a:gd name="T26" fmla="*/ 2 w 1321"/>
                  <a:gd name="T27" fmla="*/ 1 h 712"/>
                  <a:gd name="T28" fmla="*/ 1 w 1321"/>
                  <a:gd name="T29" fmla="*/ 1 h 712"/>
                  <a:gd name="T30" fmla="*/ 1 w 1321"/>
                  <a:gd name="T31" fmla="*/ 1 h 712"/>
                  <a:gd name="T32" fmla="*/ 1 w 1321"/>
                  <a:gd name="T33" fmla="*/ 1 h 712"/>
                  <a:gd name="T34" fmla="*/ 1 w 1321"/>
                  <a:gd name="T35" fmla="*/ 1 h 712"/>
                  <a:gd name="T36" fmla="*/ 1 w 1321"/>
                  <a:gd name="T37" fmla="*/ 1 h 712"/>
                  <a:gd name="T38" fmla="*/ 1 w 1321"/>
                  <a:gd name="T39" fmla="*/ 1 h 712"/>
                  <a:gd name="T40" fmla="*/ 1 w 1321"/>
                  <a:gd name="T41" fmla="*/ 1 h 712"/>
                  <a:gd name="T42" fmla="*/ 1 w 1321"/>
                  <a:gd name="T43" fmla="*/ 1 h 712"/>
                  <a:gd name="T44" fmla="*/ 1 w 1321"/>
                  <a:gd name="T45" fmla="*/ 1 h 712"/>
                  <a:gd name="T46" fmla="*/ 1 w 1321"/>
                  <a:gd name="T47" fmla="*/ 1 h 712"/>
                  <a:gd name="T48" fmla="*/ 1 w 1321"/>
                  <a:gd name="T49" fmla="*/ 1 h 712"/>
                  <a:gd name="T50" fmla="*/ 1 w 1321"/>
                  <a:gd name="T51" fmla="*/ 1 h 712"/>
                  <a:gd name="T52" fmla="*/ 1 w 1321"/>
                  <a:gd name="T53" fmla="*/ 1 h 712"/>
                  <a:gd name="T54" fmla="*/ 1 w 1321"/>
                  <a:gd name="T55" fmla="*/ 1 h 712"/>
                  <a:gd name="T56" fmla="*/ 0 w 1321"/>
                  <a:gd name="T57" fmla="*/ 1 h 712"/>
                  <a:gd name="T58" fmla="*/ 0 w 1321"/>
                  <a:gd name="T59" fmla="*/ 1 h 712"/>
                  <a:gd name="T60" fmla="*/ 1 w 1321"/>
                  <a:gd name="T61" fmla="*/ 1 h 712"/>
                  <a:gd name="T62" fmla="*/ 1 w 1321"/>
                  <a:gd name="T63" fmla="*/ 1 h 712"/>
                  <a:gd name="T64" fmla="*/ 1 w 1321"/>
                  <a:gd name="T65" fmla="*/ 1 h 712"/>
                  <a:gd name="T66" fmla="*/ 1 w 1321"/>
                  <a:gd name="T67" fmla="*/ 1 h 712"/>
                  <a:gd name="T68" fmla="*/ 1 w 1321"/>
                  <a:gd name="T69" fmla="*/ 1 h 712"/>
                  <a:gd name="T70" fmla="*/ 1 w 1321"/>
                  <a:gd name="T71" fmla="*/ 1 h 712"/>
                  <a:gd name="T72" fmla="*/ 1 w 1321"/>
                  <a:gd name="T73" fmla="*/ 1 h 712"/>
                  <a:gd name="T74" fmla="*/ 1 w 1321"/>
                  <a:gd name="T75" fmla="*/ 1 h 712"/>
                  <a:gd name="T76" fmla="*/ 1 w 1321"/>
                  <a:gd name="T77" fmla="*/ 1 h 712"/>
                  <a:gd name="T78" fmla="*/ 1 w 1321"/>
                  <a:gd name="T79" fmla="*/ 1 h 712"/>
                  <a:gd name="T80" fmla="*/ 1 w 1321"/>
                  <a:gd name="T81" fmla="*/ 1 h 712"/>
                  <a:gd name="T82" fmla="*/ 1 w 1321"/>
                  <a:gd name="T83" fmla="*/ 0 h 712"/>
                  <a:gd name="T84" fmla="*/ 1 w 1321"/>
                  <a:gd name="T85" fmla="*/ 0 h 712"/>
                  <a:gd name="T86" fmla="*/ 1 w 1321"/>
                  <a:gd name="T87" fmla="*/ 1 h 712"/>
                  <a:gd name="T88" fmla="*/ 2 w 1321"/>
                  <a:gd name="T89" fmla="*/ 1 h 712"/>
                  <a:gd name="T90" fmla="*/ 2 w 1321"/>
                  <a:gd name="T91" fmla="*/ 1 h 712"/>
                  <a:gd name="T92" fmla="*/ 2 w 1321"/>
                  <a:gd name="T93" fmla="*/ 1 h 712"/>
                  <a:gd name="T94" fmla="*/ 2 w 1321"/>
                  <a:gd name="T95" fmla="*/ 1 h 712"/>
                  <a:gd name="T96" fmla="*/ 2 w 1321"/>
                  <a:gd name="T97" fmla="*/ 1 h 712"/>
                  <a:gd name="T98" fmla="*/ 3 w 1321"/>
                  <a:gd name="T99" fmla="*/ 1 h 712"/>
                  <a:gd name="T100" fmla="*/ 3 w 1321"/>
                  <a:gd name="T101" fmla="*/ 1 h 712"/>
                  <a:gd name="T102" fmla="*/ 3 w 1321"/>
                  <a:gd name="T103" fmla="*/ 1 h 712"/>
                  <a:gd name="T104" fmla="*/ 3 w 1321"/>
                  <a:gd name="T105" fmla="*/ 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EFEF"/>
                  </a:gs>
                  <a:gs pos="100000">
                    <a:srgbClr val="FF00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TW" altLang="en-US"/>
              </a:p>
            </p:txBody>
          </p:sp>
        </p:grpSp>
        <p:pic>
          <p:nvPicPr>
            <p:cNvPr id="79961" name="Picture 342"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2211" y="3170529"/>
              <a:ext cx="211375" cy="6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962" name="Group 344"/>
            <p:cNvGrpSpPr>
              <a:grpSpLocks/>
            </p:cNvGrpSpPr>
            <p:nvPr/>
          </p:nvGrpSpPr>
          <p:grpSpPr bwMode="auto">
            <a:xfrm>
              <a:off x="5637698" y="1102851"/>
              <a:ext cx="197053" cy="172306"/>
              <a:chOff x="2832" y="1149"/>
              <a:chExt cx="1197" cy="1152"/>
            </a:xfrm>
          </p:grpSpPr>
          <p:sp>
            <p:nvSpPr>
              <p:cNvPr id="80045" name="Oval 345"/>
              <p:cNvSpPr>
                <a:spLocks noChangeArrowheads="1"/>
              </p:cNvSpPr>
              <p:nvPr/>
            </p:nvSpPr>
            <p:spPr bwMode="gray">
              <a:xfrm>
                <a:off x="2832" y="1149"/>
                <a:ext cx="1197" cy="1152"/>
              </a:xfrm>
              <a:prstGeom prst="ellipse">
                <a:avLst/>
              </a:prstGeom>
              <a:gradFill rotWithShape="1">
                <a:gsLst>
                  <a:gs pos="0">
                    <a:srgbClr val="FF0000"/>
                  </a:gs>
                  <a:gs pos="100000">
                    <a:srgbClr val="79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endParaRPr kumimoji="0" lang="zh-TW" altLang="en-US"/>
              </a:p>
            </p:txBody>
          </p:sp>
          <p:sp>
            <p:nvSpPr>
              <p:cNvPr id="80046" name="Freeform 346"/>
              <p:cNvSpPr>
                <a:spLocks/>
              </p:cNvSpPr>
              <p:nvPr/>
            </p:nvSpPr>
            <p:spPr bwMode="gray">
              <a:xfrm>
                <a:off x="2965" y="1162"/>
                <a:ext cx="923" cy="435"/>
              </a:xfrm>
              <a:custGeom>
                <a:avLst/>
                <a:gdLst>
                  <a:gd name="T0" fmla="*/ 3 w 1321"/>
                  <a:gd name="T1" fmla="*/ 1 h 712"/>
                  <a:gd name="T2" fmla="*/ 3 w 1321"/>
                  <a:gd name="T3" fmla="*/ 1 h 712"/>
                  <a:gd name="T4" fmla="*/ 3 w 1321"/>
                  <a:gd name="T5" fmla="*/ 1 h 712"/>
                  <a:gd name="T6" fmla="*/ 3 w 1321"/>
                  <a:gd name="T7" fmla="*/ 1 h 712"/>
                  <a:gd name="T8" fmla="*/ 3 w 1321"/>
                  <a:gd name="T9" fmla="*/ 1 h 712"/>
                  <a:gd name="T10" fmla="*/ 3 w 1321"/>
                  <a:gd name="T11" fmla="*/ 1 h 712"/>
                  <a:gd name="T12" fmla="*/ 3 w 1321"/>
                  <a:gd name="T13" fmla="*/ 1 h 712"/>
                  <a:gd name="T14" fmla="*/ 3 w 1321"/>
                  <a:gd name="T15" fmla="*/ 1 h 712"/>
                  <a:gd name="T16" fmla="*/ 2 w 1321"/>
                  <a:gd name="T17" fmla="*/ 1 h 712"/>
                  <a:gd name="T18" fmla="*/ 2 w 1321"/>
                  <a:gd name="T19" fmla="*/ 1 h 712"/>
                  <a:gd name="T20" fmla="*/ 2 w 1321"/>
                  <a:gd name="T21" fmla="*/ 1 h 712"/>
                  <a:gd name="T22" fmla="*/ 2 w 1321"/>
                  <a:gd name="T23" fmla="*/ 1 h 712"/>
                  <a:gd name="T24" fmla="*/ 2 w 1321"/>
                  <a:gd name="T25" fmla="*/ 1 h 712"/>
                  <a:gd name="T26" fmla="*/ 2 w 1321"/>
                  <a:gd name="T27" fmla="*/ 1 h 712"/>
                  <a:gd name="T28" fmla="*/ 1 w 1321"/>
                  <a:gd name="T29" fmla="*/ 1 h 712"/>
                  <a:gd name="T30" fmla="*/ 1 w 1321"/>
                  <a:gd name="T31" fmla="*/ 1 h 712"/>
                  <a:gd name="T32" fmla="*/ 1 w 1321"/>
                  <a:gd name="T33" fmla="*/ 1 h 712"/>
                  <a:gd name="T34" fmla="*/ 1 w 1321"/>
                  <a:gd name="T35" fmla="*/ 1 h 712"/>
                  <a:gd name="T36" fmla="*/ 1 w 1321"/>
                  <a:gd name="T37" fmla="*/ 1 h 712"/>
                  <a:gd name="T38" fmla="*/ 1 w 1321"/>
                  <a:gd name="T39" fmla="*/ 1 h 712"/>
                  <a:gd name="T40" fmla="*/ 1 w 1321"/>
                  <a:gd name="T41" fmla="*/ 1 h 712"/>
                  <a:gd name="T42" fmla="*/ 1 w 1321"/>
                  <a:gd name="T43" fmla="*/ 1 h 712"/>
                  <a:gd name="T44" fmla="*/ 1 w 1321"/>
                  <a:gd name="T45" fmla="*/ 1 h 712"/>
                  <a:gd name="T46" fmla="*/ 1 w 1321"/>
                  <a:gd name="T47" fmla="*/ 1 h 712"/>
                  <a:gd name="T48" fmla="*/ 1 w 1321"/>
                  <a:gd name="T49" fmla="*/ 1 h 712"/>
                  <a:gd name="T50" fmla="*/ 1 w 1321"/>
                  <a:gd name="T51" fmla="*/ 1 h 712"/>
                  <a:gd name="T52" fmla="*/ 1 w 1321"/>
                  <a:gd name="T53" fmla="*/ 1 h 712"/>
                  <a:gd name="T54" fmla="*/ 1 w 1321"/>
                  <a:gd name="T55" fmla="*/ 1 h 712"/>
                  <a:gd name="T56" fmla="*/ 0 w 1321"/>
                  <a:gd name="T57" fmla="*/ 1 h 712"/>
                  <a:gd name="T58" fmla="*/ 0 w 1321"/>
                  <a:gd name="T59" fmla="*/ 1 h 712"/>
                  <a:gd name="T60" fmla="*/ 1 w 1321"/>
                  <a:gd name="T61" fmla="*/ 1 h 712"/>
                  <a:gd name="T62" fmla="*/ 1 w 1321"/>
                  <a:gd name="T63" fmla="*/ 1 h 712"/>
                  <a:gd name="T64" fmla="*/ 1 w 1321"/>
                  <a:gd name="T65" fmla="*/ 1 h 712"/>
                  <a:gd name="T66" fmla="*/ 1 w 1321"/>
                  <a:gd name="T67" fmla="*/ 1 h 712"/>
                  <a:gd name="T68" fmla="*/ 1 w 1321"/>
                  <a:gd name="T69" fmla="*/ 1 h 712"/>
                  <a:gd name="T70" fmla="*/ 1 w 1321"/>
                  <a:gd name="T71" fmla="*/ 1 h 712"/>
                  <a:gd name="T72" fmla="*/ 1 w 1321"/>
                  <a:gd name="T73" fmla="*/ 1 h 712"/>
                  <a:gd name="T74" fmla="*/ 1 w 1321"/>
                  <a:gd name="T75" fmla="*/ 1 h 712"/>
                  <a:gd name="T76" fmla="*/ 1 w 1321"/>
                  <a:gd name="T77" fmla="*/ 1 h 712"/>
                  <a:gd name="T78" fmla="*/ 1 w 1321"/>
                  <a:gd name="T79" fmla="*/ 1 h 712"/>
                  <a:gd name="T80" fmla="*/ 1 w 1321"/>
                  <a:gd name="T81" fmla="*/ 1 h 712"/>
                  <a:gd name="T82" fmla="*/ 1 w 1321"/>
                  <a:gd name="T83" fmla="*/ 0 h 712"/>
                  <a:gd name="T84" fmla="*/ 1 w 1321"/>
                  <a:gd name="T85" fmla="*/ 0 h 712"/>
                  <a:gd name="T86" fmla="*/ 1 w 1321"/>
                  <a:gd name="T87" fmla="*/ 1 h 712"/>
                  <a:gd name="T88" fmla="*/ 2 w 1321"/>
                  <a:gd name="T89" fmla="*/ 1 h 712"/>
                  <a:gd name="T90" fmla="*/ 2 w 1321"/>
                  <a:gd name="T91" fmla="*/ 1 h 712"/>
                  <a:gd name="T92" fmla="*/ 2 w 1321"/>
                  <a:gd name="T93" fmla="*/ 1 h 712"/>
                  <a:gd name="T94" fmla="*/ 2 w 1321"/>
                  <a:gd name="T95" fmla="*/ 1 h 712"/>
                  <a:gd name="T96" fmla="*/ 2 w 1321"/>
                  <a:gd name="T97" fmla="*/ 1 h 712"/>
                  <a:gd name="T98" fmla="*/ 3 w 1321"/>
                  <a:gd name="T99" fmla="*/ 1 h 712"/>
                  <a:gd name="T100" fmla="*/ 3 w 1321"/>
                  <a:gd name="T101" fmla="*/ 1 h 712"/>
                  <a:gd name="T102" fmla="*/ 3 w 1321"/>
                  <a:gd name="T103" fmla="*/ 1 h 712"/>
                  <a:gd name="T104" fmla="*/ 3 w 1321"/>
                  <a:gd name="T105" fmla="*/ 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EFEF"/>
                  </a:gs>
                  <a:gs pos="100000">
                    <a:srgbClr val="FF00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TW" altLang="en-US"/>
              </a:p>
            </p:txBody>
          </p:sp>
        </p:grpSp>
        <p:pic>
          <p:nvPicPr>
            <p:cNvPr id="79963" name="Picture 347"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1772" y="1275157"/>
              <a:ext cx="211375" cy="6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964" name="Group 349"/>
            <p:cNvGrpSpPr>
              <a:grpSpLocks/>
            </p:cNvGrpSpPr>
            <p:nvPr/>
          </p:nvGrpSpPr>
          <p:grpSpPr bwMode="auto">
            <a:xfrm>
              <a:off x="5763781" y="1576694"/>
              <a:ext cx="197053" cy="172306"/>
              <a:chOff x="2832" y="1149"/>
              <a:chExt cx="1197" cy="1152"/>
            </a:xfrm>
          </p:grpSpPr>
          <p:sp>
            <p:nvSpPr>
              <p:cNvPr id="80043" name="Oval 350"/>
              <p:cNvSpPr>
                <a:spLocks noChangeArrowheads="1"/>
              </p:cNvSpPr>
              <p:nvPr/>
            </p:nvSpPr>
            <p:spPr bwMode="gray">
              <a:xfrm>
                <a:off x="2832" y="1149"/>
                <a:ext cx="1197" cy="1152"/>
              </a:xfrm>
              <a:prstGeom prst="ellipse">
                <a:avLst/>
              </a:prstGeom>
              <a:gradFill rotWithShape="1">
                <a:gsLst>
                  <a:gs pos="0">
                    <a:srgbClr val="FF0000"/>
                  </a:gs>
                  <a:gs pos="100000">
                    <a:srgbClr val="79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endParaRPr kumimoji="0" lang="zh-TW" altLang="en-US"/>
              </a:p>
            </p:txBody>
          </p:sp>
          <p:sp>
            <p:nvSpPr>
              <p:cNvPr id="80044" name="Freeform 351"/>
              <p:cNvSpPr>
                <a:spLocks/>
              </p:cNvSpPr>
              <p:nvPr/>
            </p:nvSpPr>
            <p:spPr bwMode="gray">
              <a:xfrm>
                <a:off x="2965" y="1162"/>
                <a:ext cx="923" cy="435"/>
              </a:xfrm>
              <a:custGeom>
                <a:avLst/>
                <a:gdLst>
                  <a:gd name="T0" fmla="*/ 3 w 1321"/>
                  <a:gd name="T1" fmla="*/ 1 h 712"/>
                  <a:gd name="T2" fmla="*/ 3 w 1321"/>
                  <a:gd name="T3" fmla="*/ 1 h 712"/>
                  <a:gd name="T4" fmla="*/ 3 w 1321"/>
                  <a:gd name="T5" fmla="*/ 1 h 712"/>
                  <a:gd name="T6" fmla="*/ 3 w 1321"/>
                  <a:gd name="T7" fmla="*/ 1 h 712"/>
                  <a:gd name="T8" fmla="*/ 3 w 1321"/>
                  <a:gd name="T9" fmla="*/ 1 h 712"/>
                  <a:gd name="T10" fmla="*/ 3 w 1321"/>
                  <a:gd name="T11" fmla="*/ 1 h 712"/>
                  <a:gd name="T12" fmla="*/ 3 w 1321"/>
                  <a:gd name="T13" fmla="*/ 1 h 712"/>
                  <a:gd name="T14" fmla="*/ 3 w 1321"/>
                  <a:gd name="T15" fmla="*/ 1 h 712"/>
                  <a:gd name="T16" fmla="*/ 2 w 1321"/>
                  <a:gd name="T17" fmla="*/ 1 h 712"/>
                  <a:gd name="T18" fmla="*/ 2 w 1321"/>
                  <a:gd name="T19" fmla="*/ 1 h 712"/>
                  <a:gd name="T20" fmla="*/ 2 w 1321"/>
                  <a:gd name="T21" fmla="*/ 1 h 712"/>
                  <a:gd name="T22" fmla="*/ 2 w 1321"/>
                  <a:gd name="T23" fmla="*/ 1 h 712"/>
                  <a:gd name="T24" fmla="*/ 2 w 1321"/>
                  <a:gd name="T25" fmla="*/ 1 h 712"/>
                  <a:gd name="T26" fmla="*/ 2 w 1321"/>
                  <a:gd name="T27" fmla="*/ 1 h 712"/>
                  <a:gd name="T28" fmla="*/ 1 w 1321"/>
                  <a:gd name="T29" fmla="*/ 1 h 712"/>
                  <a:gd name="T30" fmla="*/ 1 w 1321"/>
                  <a:gd name="T31" fmla="*/ 1 h 712"/>
                  <a:gd name="T32" fmla="*/ 1 w 1321"/>
                  <a:gd name="T33" fmla="*/ 1 h 712"/>
                  <a:gd name="T34" fmla="*/ 1 w 1321"/>
                  <a:gd name="T35" fmla="*/ 1 h 712"/>
                  <a:gd name="T36" fmla="*/ 1 w 1321"/>
                  <a:gd name="T37" fmla="*/ 1 h 712"/>
                  <a:gd name="T38" fmla="*/ 1 w 1321"/>
                  <a:gd name="T39" fmla="*/ 1 h 712"/>
                  <a:gd name="T40" fmla="*/ 1 w 1321"/>
                  <a:gd name="T41" fmla="*/ 1 h 712"/>
                  <a:gd name="T42" fmla="*/ 1 w 1321"/>
                  <a:gd name="T43" fmla="*/ 1 h 712"/>
                  <a:gd name="T44" fmla="*/ 1 w 1321"/>
                  <a:gd name="T45" fmla="*/ 1 h 712"/>
                  <a:gd name="T46" fmla="*/ 1 w 1321"/>
                  <a:gd name="T47" fmla="*/ 1 h 712"/>
                  <a:gd name="T48" fmla="*/ 1 w 1321"/>
                  <a:gd name="T49" fmla="*/ 1 h 712"/>
                  <a:gd name="T50" fmla="*/ 1 w 1321"/>
                  <a:gd name="T51" fmla="*/ 1 h 712"/>
                  <a:gd name="T52" fmla="*/ 1 w 1321"/>
                  <a:gd name="T53" fmla="*/ 1 h 712"/>
                  <a:gd name="T54" fmla="*/ 1 w 1321"/>
                  <a:gd name="T55" fmla="*/ 1 h 712"/>
                  <a:gd name="T56" fmla="*/ 0 w 1321"/>
                  <a:gd name="T57" fmla="*/ 1 h 712"/>
                  <a:gd name="T58" fmla="*/ 0 w 1321"/>
                  <a:gd name="T59" fmla="*/ 1 h 712"/>
                  <a:gd name="T60" fmla="*/ 1 w 1321"/>
                  <a:gd name="T61" fmla="*/ 1 h 712"/>
                  <a:gd name="T62" fmla="*/ 1 w 1321"/>
                  <a:gd name="T63" fmla="*/ 1 h 712"/>
                  <a:gd name="T64" fmla="*/ 1 w 1321"/>
                  <a:gd name="T65" fmla="*/ 1 h 712"/>
                  <a:gd name="T66" fmla="*/ 1 w 1321"/>
                  <a:gd name="T67" fmla="*/ 1 h 712"/>
                  <a:gd name="T68" fmla="*/ 1 w 1321"/>
                  <a:gd name="T69" fmla="*/ 1 h 712"/>
                  <a:gd name="T70" fmla="*/ 1 w 1321"/>
                  <a:gd name="T71" fmla="*/ 1 h 712"/>
                  <a:gd name="T72" fmla="*/ 1 w 1321"/>
                  <a:gd name="T73" fmla="*/ 1 h 712"/>
                  <a:gd name="T74" fmla="*/ 1 w 1321"/>
                  <a:gd name="T75" fmla="*/ 1 h 712"/>
                  <a:gd name="T76" fmla="*/ 1 w 1321"/>
                  <a:gd name="T77" fmla="*/ 1 h 712"/>
                  <a:gd name="T78" fmla="*/ 1 w 1321"/>
                  <a:gd name="T79" fmla="*/ 1 h 712"/>
                  <a:gd name="T80" fmla="*/ 1 w 1321"/>
                  <a:gd name="T81" fmla="*/ 1 h 712"/>
                  <a:gd name="T82" fmla="*/ 1 w 1321"/>
                  <a:gd name="T83" fmla="*/ 0 h 712"/>
                  <a:gd name="T84" fmla="*/ 1 w 1321"/>
                  <a:gd name="T85" fmla="*/ 0 h 712"/>
                  <a:gd name="T86" fmla="*/ 1 w 1321"/>
                  <a:gd name="T87" fmla="*/ 1 h 712"/>
                  <a:gd name="T88" fmla="*/ 2 w 1321"/>
                  <a:gd name="T89" fmla="*/ 1 h 712"/>
                  <a:gd name="T90" fmla="*/ 2 w 1321"/>
                  <a:gd name="T91" fmla="*/ 1 h 712"/>
                  <a:gd name="T92" fmla="*/ 2 w 1321"/>
                  <a:gd name="T93" fmla="*/ 1 h 712"/>
                  <a:gd name="T94" fmla="*/ 2 w 1321"/>
                  <a:gd name="T95" fmla="*/ 1 h 712"/>
                  <a:gd name="T96" fmla="*/ 2 w 1321"/>
                  <a:gd name="T97" fmla="*/ 1 h 712"/>
                  <a:gd name="T98" fmla="*/ 3 w 1321"/>
                  <a:gd name="T99" fmla="*/ 1 h 712"/>
                  <a:gd name="T100" fmla="*/ 3 w 1321"/>
                  <a:gd name="T101" fmla="*/ 1 h 712"/>
                  <a:gd name="T102" fmla="*/ 3 w 1321"/>
                  <a:gd name="T103" fmla="*/ 1 h 712"/>
                  <a:gd name="T104" fmla="*/ 3 w 1321"/>
                  <a:gd name="T105" fmla="*/ 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EFEF"/>
                  </a:gs>
                  <a:gs pos="100000">
                    <a:srgbClr val="FF00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TW" altLang="en-US"/>
              </a:p>
            </p:txBody>
          </p:sp>
        </p:grpSp>
        <p:pic>
          <p:nvPicPr>
            <p:cNvPr id="79965" name="Picture 352"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7855" y="1749000"/>
              <a:ext cx="211375" cy="6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966" name="Group 354"/>
            <p:cNvGrpSpPr>
              <a:grpSpLocks/>
            </p:cNvGrpSpPr>
            <p:nvPr/>
          </p:nvGrpSpPr>
          <p:grpSpPr bwMode="auto">
            <a:xfrm>
              <a:off x="5763781" y="1735222"/>
              <a:ext cx="197053" cy="172306"/>
              <a:chOff x="2832" y="1149"/>
              <a:chExt cx="1197" cy="1152"/>
            </a:xfrm>
          </p:grpSpPr>
          <p:sp>
            <p:nvSpPr>
              <p:cNvPr id="80041" name="Oval 355"/>
              <p:cNvSpPr>
                <a:spLocks noChangeArrowheads="1"/>
              </p:cNvSpPr>
              <p:nvPr/>
            </p:nvSpPr>
            <p:spPr bwMode="gray">
              <a:xfrm>
                <a:off x="2832" y="1149"/>
                <a:ext cx="1197" cy="1152"/>
              </a:xfrm>
              <a:prstGeom prst="ellipse">
                <a:avLst/>
              </a:prstGeom>
              <a:gradFill rotWithShape="1">
                <a:gsLst>
                  <a:gs pos="0">
                    <a:srgbClr val="FF0000"/>
                  </a:gs>
                  <a:gs pos="100000">
                    <a:srgbClr val="79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endParaRPr kumimoji="0" lang="zh-TW" altLang="en-US"/>
              </a:p>
            </p:txBody>
          </p:sp>
          <p:sp>
            <p:nvSpPr>
              <p:cNvPr id="80042" name="Freeform 356"/>
              <p:cNvSpPr>
                <a:spLocks/>
              </p:cNvSpPr>
              <p:nvPr/>
            </p:nvSpPr>
            <p:spPr bwMode="gray">
              <a:xfrm>
                <a:off x="2965" y="1162"/>
                <a:ext cx="923" cy="435"/>
              </a:xfrm>
              <a:custGeom>
                <a:avLst/>
                <a:gdLst>
                  <a:gd name="T0" fmla="*/ 3 w 1321"/>
                  <a:gd name="T1" fmla="*/ 1 h 712"/>
                  <a:gd name="T2" fmla="*/ 3 w 1321"/>
                  <a:gd name="T3" fmla="*/ 1 h 712"/>
                  <a:gd name="T4" fmla="*/ 3 w 1321"/>
                  <a:gd name="T5" fmla="*/ 1 h 712"/>
                  <a:gd name="T6" fmla="*/ 3 w 1321"/>
                  <a:gd name="T7" fmla="*/ 1 h 712"/>
                  <a:gd name="T8" fmla="*/ 3 w 1321"/>
                  <a:gd name="T9" fmla="*/ 1 h 712"/>
                  <a:gd name="T10" fmla="*/ 3 w 1321"/>
                  <a:gd name="T11" fmla="*/ 1 h 712"/>
                  <a:gd name="T12" fmla="*/ 3 w 1321"/>
                  <a:gd name="T13" fmla="*/ 1 h 712"/>
                  <a:gd name="T14" fmla="*/ 3 w 1321"/>
                  <a:gd name="T15" fmla="*/ 1 h 712"/>
                  <a:gd name="T16" fmla="*/ 2 w 1321"/>
                  <a:gd name="T17" fmla="*/ 1 h 712"/>
                  <a:gd name="T18" fmla="*/ 2 w 1321"/>
                  <a:gd name="T19" fmla="*/ 1 h 712"/>
                  <a:gd name="T20" fmla="*/ 2 w 1321"/>
                  <a:gd name="T21" fmla="*/ 1 h 712"/>
                  <a:gd name="T22" fmla="*/ 2 w 1321"/>
                  <a:gd name="T23" fmla="*/ 1 h 712"/>
                  <a:gd name="T24" fmla="*/ 2 w 1321"/>
                  <a:gd name="T25" fmla="*/ 1 h 712"/>
                  <a:gd name="T26" fmla="*/ 2 w 1321"/>
                  <a:gd name="T27" fmla="*/ 1 h 712"/>
                  <a:gd name="T28" fmla="*/ 1 w 1321"/>
                  <a:gd name="T29" fmla="*/ 1 h 712"/>
                  <a:gd name="T30" fmla="*/ 1 w 1321"/>
                  <a:gd name="T31" fmla="*/ 1 h 712"/>
                  <a:gd name="T32" fmla="*/ 1 w 1321"/>
                  <a:gd name="T33" fmla="*/ 1 h 712"/>
                  <a:gd name="T34" fmla="*/ 1 w 1321"/>
                  <a:gd name="T35" fmla="*/ 1 h 712"/>
                  <a:gd name="T36" fmla="*/ 1 w 1321"/>
                  <a:gd name="T37" fmla="*/ 1 h 712"/>
                  <a:gd name="T38" fmla="*/ 1 w 1321"/>
                  <a:gd name="T39" fmla="*/ 1 h 712"/>
                  <a:gd name="T40" fmla="*/ 1 w 1321"/>
                  <a:gd name="T41" fmla="*/ 1 h 712"/>
                  <a:gd name="T42" fmla="*/ 1 w 1321"/>
                  <a:gd name="T43" fmla="*/ 1 h 712"/>
                  <a:gd name="T44" fmla="*/ 1 w 1321"/>
                  <a:gd name="T45" fmla="*/ 1 h 712"/>
                  <a:gd name="T46" fmla="*/ 1 w 1321"/>
                  <a:gd name="T47" fmla="*/ 1 h 712"/>
                  <a:gd name="T48" fmla="*/ 1 w 1321"/>
                  <a:gd name="T49" fmla="*/ 1 h 712"/>
                  <a:gd name="T50" fmla="*/ 1 w 1321"/>
                  <a:gd name="T51" fmla="*/ 1 h 712"/>
                  <a:gd name="T52" fmla="*/ 1 w 1321"/>
                  <a:gd name="T53" fmla="*/ 1 h 712"/>
                  <a:gd name="T54" fmla="*/ 1 w 1321"/>
                  <a:gd name="T55" fmla="*/ 1 h 712"/>
                  <a:gd name="T56" fmla="*/ 0 w 1321"/>
                  <a:gd name="T57" fmla="*/ 1 h 712"/>
                  <a:gd name="T58" fmla="*/ 0 w 1321"/>
                  <a:gd name="T59" fmla="*/ 1 h 712"/>
                  <a:gd name="T60" fmla="*/ 1 w 1321"/>
                  <a:gd name="T61" fmla="*/ 1 h 712"/>
                  <a:gd name="T62" fmla="*/ 1 w 1321"/>
                  <a:gd name="T63" fmla="*/ 1 h 712"/>
                  <a:gd name="T64" fmla="*/ 1 w 1321"/>
                  <a:gd name="T65" fmla="*/ 1 h 712"/>
                  <a:gd name="T66" fmla="*/ 1 w 1321"/>
                  <a:gd name="T67" fmla="*/ 1 h 712"/>
                  <a:gd name="T68" fmla="*/ 1 w 1321"/>
                  <a:gd name="T69" fmla="*/ 1 h 712"/>
                  <a:gd name="T70" fmla="*/ 1 w 1321"/>
                  <a:gd name="T71" fmla="*/ 1 h 712"/>
                  <a:gd name="T72" fmla="*/ 1 w 1321"/>
                  <a:gd name="T73" fmla="*/ 1 h 712"/>
                  <a:gd name="T74" fmla="*/ 1 w 1321"/>
                  <a:gd name="T75" fmla="*/ 1 h 712"/>
                  <a:gd name="T76" fmla="*/ 1 w 1321"/>
                  <a:gd name="T77" fmla="*/ 1 h 712"/>
                  <a:gd name="T78" fmla="*/ 1 w 1321"/>
                  <a:gd name="T79" fmla="*/ 1 h 712"/>
                  <a:gd name="T80" fmla="*/ 1 w 1321"/>
                  <a:gd name="T81" fmla="*/ 1 h 712"/>
                  <a:gd name="T82" fmla="*/ 1 w 1321"/>
                  <a:gd name="T83" fmla="*/ 0 h 712"/>
                  <a:gd name="T84" fmla="*/ 1 w 1321"/>
                  <a:gd name="T85" fmla="*/ 0 h 712"/>
                  <a:gd name="T86" fmla="*/ 1 w 1321"/>
                  <a:gd name="T87" fmla="*/ 1 h 712"/>
                  <a:gd name="T88" fmla="*/ 2 w 1321"/>
                  <a:gd name="T89" fmla="*/ 1 h 712"/>
                  <a:gd name="T90" fmla="*/ 2 w 1321"/>
                  <a:gd name="T91" fmla="*/ 1 h 712"/>
                  <a:gd name="T92" fmla="*/ 2 w 1321"/>
                  <a:gd name="T93" fmla="*/ 1 h 712"/>
                  <a:gd name="T94" fmla="*/ 2 w 1321"/>
                  <a:gd name="T95" fmla="*/ 1 h 712"/>
                  <a:gd name="T96" fmla="*/ 2 w 1321"/>
                  <a:gd name="T97" fmla="*/ 1 h 712"/>
                  <a:gd name="T98" fmla="*/ 3 w 1321"/>
                  <a:gd name="T99" fmla="*/ 1 h 712"/>
                  <a:gd name="T100" fmla="*/ 3 w 1321"/>
                  <a:gd name="T101" fmla="*/ 1 h 712"/>
                  <a:gd name="T102" fmla="*/ 3 w 1321"/>
                  <a:gd name="T103" fmla="*/ 1 h 712"/>
                  <a:gd name="T104" fmla="*/ 3 w 1321"/>
                  <a:gd name="T105" fmla="*/ 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EFEF"/>
                  </a:gs>
                  <a:gs pos="100000">
                    <a:srgbClr val="FF00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TW" altLang="en-US"/>
              </a:p>
            </p:txBody>
          </p:sp>
        </p:grpSp>
        <p:pic>
          <p:nvPicPr>
            <p:cNvPr id="79967" name="Picture 357"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7855" y="1907528"/>
              <a:ext cx="211375" cy="6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968" name="Group 359"/>
            <p:cNvGrpSpPr>
              <a:grpSpLocks/>
            </p:cNvGrpSpPr>
            <p:nvPr/>
          </p:nvGrpSpPr>
          <p:grpSpPr bwMode="auto">
            <a:xfrm>
              <a:off x="3535075" y="3078358"/>
              <a:ext cx="197053" cy="172306"/>
              <a:chOff x="2832" y="1149"/>
              <a:chExt cx="1197" cy="1152"/>
            </a:xfrm>
          </p:grpSpPr>
          <p:sp>
            <p:nvSpPr>
              <p:cNvPr id="80039" name="Oval 360"/>
              <p:cNvSpPr>
                <a:spLocks noChangeArrowheads="1"/>
              </p:cNvSpPr>
              <p:nvPr/>
            </p:nvSpPr>
            <p:spPr bwMode="gray">
              <a:xfrm>
                <a:off x="2832" y="1149"/>
                <a:ext cx="1197" cy="1152"/>
              </a:xfrm>
              <a:prstGeom prst="ellipse">
                <a:avLst/>
              </a:prstGeom>
              <a:gradFill rotWithShape="1">
                <a:gsLst>
                  <a:gs pos="0">
                    <a:srgbClr val="FF0000"/>
                  </a:gs>
                  <a:gs pos="100000">
                    <a:srgbClr val="79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endParaRPr kumimoji="0" lang="zh-TW" altLang="en-US"/>
              </a:p>
            </p:txBody>
          </p:sp>
          <p:sp>
            <p:nvSpPr>
              <p:cNvPr id="80040" name="Freeform 361"/>
              <p:cNvSpPr>
                <a:spLocks/>
              </p:cNvSpPr>
              <p:nvPr/>
            </p:nvSpPr>
            <p:spPr bwMode="gray">
              <a:xfrm>
                <a:off x="2965" y="1162"/>
                <a:ext cx="923" cy="435"/>
              </a:xfrm>
              <a:custGeom>
                <a:avLst/>
                <a:gdLst>
                  <a:gd name="T0" fmla="*/ 3 w 1321"/>
                  <a:gd name="T1" fmla="*/ 1 h 712"/>
                  <a:gd name="T2" fmla="*/ 3 w 1321"/>
                  <a:gd name="T3" fmla="*/ 1 h 712"/>
                  <a:gd name="T4" fmla="*/ 3 w 1321"/>
                  <a:gd name="T5" fmla="*/ 1 h 712"/>
                  <a:gd name="T6" fmla="*/ 3 w 1321"/>
                  <a:gd name="T7" fmla="*/ 1 h 712"/>
                  <a:gd name="T8" fmla="*/ 3 w 1321"/>
                  <a:gd name="T9" fmla="*/ 1 h 712"/>
                  <a:gd name="T10" fmla="*/ 3 w 1321"/>
                  <a:gd name="T11" fmla="*/ 1 h 712"/>
                  <a:gd name="T12" fmla="*/ 3 w 1321"/>
                  <a:gd name="T13" fmla="*/ 1 h 712"/>
                  <a:gd name="T14" fmla="*/ 3 w 1321"/>
                  <a:gd name="T15" fmla="*/ 1 h 712"/>
                  <a:gd name="T16" fmla="*/ 2 w 1321"/>
                  <a:gd name="T17" fmla="*/ 1 h 712"/>
                  <a:gd name="T18" fmla="*/ 2 w 1321"/>
                  <a:gd name="T19" fmla="*/ 1 h 712"/>
                  <a:gd name="T20" fmla="*/ 2 w 1321"/>
                  <a:gd name="T21" fmla="*/ 1 h 712"/>
                  <a:gd name="T22" fmla="*/ 2 w 1321"/>
                  <a:gd name="T23" fmla="*/ 1 h 712"/>
                  <a:gd name="T24" fmla="*/ 2 w 1321"/>
                  <a:gd name="T25" fmla="*/ 1 h 712"/>
                  <a:gd name="T26" fmla="*/ 2 w 1321"/>
                  <a:gd name="T27" fmla="*/ 1 h 712"/>
                  <a:gd name="T28" fmla="*/ 1 w 1321"/>
                  <a:gd name="T29" fmla="*/ 1 h 712"/>
                  <a:gd name="T30" fmla="*/ 1 w 1321"/>
                  <a:gd name="T31" fmla="*/ 1 h 712"/>
                  <a:gd name="T32" fmla="*/ 1 w 1321"/>
                  <a:gd name="T33" fmla="*/ 1 h 712"/>
                  <a:gd name="T34" fmla="*/ 1 w 1321"/>
                  <a:gd name="T35" fmla="*/ 1 h 712"/>
                  <a:gd name="T36" fmla="*/ 1 w 1321"/>
                  <a:gd name="T37" fmla="*/ 1 h 712"/>
                  <a:gd name="T38" fmla="*/ 1 w 1321"/>
                  <a:gd name="T39" fmla="*/ 1 h 712"/>
                  <a:gd name="T40" fmla="*/ 1 w 1321"/>
                  <a:gd name="T41" fmla="*/ 1 h 712"/>
                  <a:gd name="T42" fmla="*/ 1 w 1321"/>
                  <a:gd name="T43" fmla="*/ 1 h 712"/>
                  <a:gd name="T44" fmla="*/ 1 w 1321"/>
                  <a:gd name="T45" fmla="*/ 1 h 712"/>
                  <a:gd name="T46" fmla="*/ 1 w 1321"/>
                  <a:gd name="T47" fmla="*/ 1 h 712"/>
                  <a:gd name="T48" fmla="*/ 1 w 1321"/>
                  <a:gd name="T49" fmla="*/ 1 h 712"/>
                  <a:gd name="T50" fmla="*/ 1 w 1321"/>
                  <a:gd name="T51" fmla="*/ 1 h 712"/>
                  <a:gd name="T52" fmla="*/ 1 w 1321"/>
                  <a:gd name="T53" fmla="*/ 1 h 712"/>
                  <a:gd name="T54" fmla="*/ 1 w 1321"/>
                  <a:gd name="T55" fmla="*/ 1 h 712"/>
                  <a:gd name="T56" fmla="*/ 0 w 1321"/>
                  <a:gd name="T57" fmla="*/ 1 h 712"/>
                  <a:gd name="T58" fmla="*/ 0 w 1321"/>
                  <a:gd name="T59" fmla="*/ 1 h 712"/>
                  <a:gd name="T60" fmla="*/ 1 w 1321"/>
                  <a:gd name="T61" fmla="*/ 1 h 712"/>
                  <a:gd name="T62" fmla="*/ 1 w 1321"/>
                  <a:gd name="T63" fmla="*/ 1 h 712"/>
                  <a:gd name="T64" fmla="*/ 1 w 1321"/>
                  <a:gd name="T65" fmla="*/ 1 h 712"/>
                  <a:gd name="T66" fmla="*/ 1 w 1321"/>
                  <a:gd name="T67" fmla="*/ 1 h 712"/>
                  <a:gd name="T68" fmla="*/ 1 w 1321"/>
                  <a:gd name="T69" fmla="*/ 1 h 712"/>
                  <a:gd name="T70" fmla="*/ 1 w 1321"/>
                  <a:gd name="T71" fmla="*/ 1 h 712"/>
                  <a:gd name="T72" fmla="*/ 1 w 1321"/>
                  <a:gd name="T73" fmla="*/ 1 h 712"/>
                  <a:gd name="T74" fmla="*/ 1 w 1321"/>
                  <a:gd name="T75" fmla="*/ 1 h 712"/>
                  <a:gd name="T76" fmla="*/ 1 w 1321"/>
                  <a:gd name="T77" fmla="*/ 1 h 712"/>
                  <a:gd name="T78" fmla="*/ 1 w 1321"/>
                  <a:gd name="T79" fmla="*/ 1 h 712"/>
                  <a:gd name="T80" fmla="*/ 1 w 1321"/>
                  <a:gd name="T81" fmla="*/ 1 h 712"/>
                  <a:gd name="T82" fmla="*/ 1 w 1321"/>
                  <a:gd name="T83" fmla="*/ 0 h 712"/>
                  <a:gd name="T84" fmla="*/ 1 w 1321"/>
                  <a:gd name="T85" fmla="*/ 0 h 712"/>
                  <a:gd name="T86" fmla="*/ 1 w 1321"/>
                  <a:gd name="T87" fmla="*/ 1 h 712"/>
                  <a:gd name="T88" fmla="*/ 2 w 1321"/>
                  <a:gd name="T89" fmla="*/ 1 h 712"/>
                  <a:gd name="T90" fmla="*/ 2 w 1321"/>
                  <a:gd name="T91" fmla="*/ 1 h 712"/>
                  <a:gd name="T92" fmla="*/ 2 w 1321"/>
                  <a:gd name="T93" fmla="*/ 1 h 712"/>
                  <a:gd name="T94" fmla="*/ 2 w 1321"/>
                  <a:gd name="T95" fmla="*/ 1 h 712"/>
                  <a:gd name="T96" fmla="*/ 2 w 1321"/>
                  <a:gd name="T97" fmla="*/ 1 h 712"/>
                  <a:gd name="T98" fmla="*/ 3 w 1321"/>
                  <a:gd name="T99" fmla="*/ 1 h 712"/>
                  <a:gd name="T100" fmla="*/ 3 w 1321"/>
                  <a:gd name="T101" fmla="*/ 1 h 712"/>
                  <a:gd name="T102" fmla="*/ 3 w 1321"/>
                  <a:gd name="T103" fmla="*/ 1 h 712"/>
                  <a:gd name="T104" fmla="*/ 3 w 1321"/>
                  <a:gd name="T105" fmla="*/ 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EFEF"/>
                  </a:gs>
                  <a:gs pos="100000">
                    <a:srgbClr val="FF00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TW" altLang="en-US"/>
              </a:p>
            </p:txBody>
          </p:sp>
        </p:grpSp>
        <p:pic>
          <p:nvPicPr>
            <p:cNvPr id="79969" name="Picture 362"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9149" y="3250664"/>
              <a:ext cx="211375" cy="6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970" name="Group 364"/>
            <p:cNvGrpSpPr>
              <a:grpSpLocks/>
            </p:cNvGrpSpPr>
            <p:nvPr/>
          </p:nvGrpSpPr>
          <p:grpSpPr bwMode="auto">
            <a:xfrm>
              <a:off x="5554260" y="2919830"/>
              <a:ext cx="197053" cy="172306"/>
              <a:chOff x="2832" y="1149"/>
              <a:chExt cx="1197" cy="1152"/>
            </a:xfrm>
          </p:grpSpPr>
          <p:sp>
            <p:nvSpPr>
              <p:cNvPr id="80037" name="Oval 365"/>
              <p:cNvSpPr>
                <a:spLocks noChangeArrowheads="1"/>
              </p:cNvSpPr>
              <p:nvPr/>
            </p:nvSpPr>
            <p:spPr bwMode="gray">
              <a:xfrm>
                <a:off x="2832" y="1149"/>
                <a:ext cx="1197" cy="1152"/>
              </a:xfrm>
              <a:prstGeom prst="ellipse">
                <a:avLst/>
              </a:prstGeom>
              <a:gradFill rotWithShape="1">
                <a:gsLst>
                  <a:gs pos="0">
                    <a:srgbClr val="FF0000"/>
                  </a:gs>
                  <a:gs pos="100000">
                    <a:srgbClr val="79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endParaRPr kumimoji="0" lang="zh-TW" altLang="en-US"/>
              </a:p>
            </p:txBody>
          </p:sp>
          <p:sp>
            <p:nvSpPr>
              <p:cNvPr id="80038" name="Freeform 366"/>
              <p:cNvSpPr>
                <a:spLocks/>
              </p:cNvSpPr>
              <p:nvPr/>
            </p:nvSpPr>
            <p:spPr bwMode="gray">
              <a:xfrm>
                <a:off x="2965" y="1162"/>
                <a:ext cx="923" cy="435"/>
              </a:xfrm>
              <a:custGeom>
                <a:avLst/>
                <a:gdLst>
                  <a:gd name="T0" fmla="*/ 3 w 1321"/>
                  <a:gd name="T1" fmla="*/ 1 h 712"/>
                  <a:gd name="T2" fmla="*/ 3 w 1321"/>
                  <a:gd name="T3" fmla="*/ 1 h 712"/>
                  <a:gd name="T4" fmla="*/ 3 w 1321"/>
                  <a:gd name="T5" fmla="*/ 1 h 712"/>
                  <a:gd name="T6" fmla="*/ 3 w 1321"/>
                  <a:gd name="T7" fmla="*/ 1 h 712"/>
                  <a:gd name="T8" fmla="*/ 3 w 1321"/>
                  <a:gd name="T9" fmla="*/ 1 h 712"/>
                  <a:gd name="T10" fmla="*/ 3 w 1321"/>
                  <a:gd name="T11" fmla="*/ 1 h 712"/>
                  <a:gd name="T12" fmla="*/ 3 w 1321"/>
                  <a:gd name="T13" fmla="*/ 1 h 712"/>
                  <a:gd name="T14" fmla="*/ 3 w 1321"/>
                  <a:gd name="T15" fmla="*/ 1 h 712"/>
                  <a:gd name="T16" fmla="*/ 2 w 1321"/>
                  <a:gd name="T17" fmla="*/ 1 h 712"/>
                  <a:gd name="T18" fmla="*/ 2 w 1321"/>
                  <a:gd name="T19" fmla="*/ 1 h 712"/>
                  <a:gd name="T20" fmla="*/ 2 w 1321"/>
                  <a:gd name="T21" fmla="*/ 1 h 712"/>
                  <a:gd name="T22" fmla="*/ 2 w 1321"/>
                  <a:gd name="T23" fmla="*/ 1 h 712"/>
                  <a:gd name="T24" fmla="*/ 2 w 1321"/>
                  <a:gd name="T25" fmla="*/ 1 h 712"/>
                  <a:gd name="T26" fmla="*/ 2 w 1321"/>
                  <a:gd name="T27" fmla="*/ 1 h 712"/>
                  <a:gd name="T28" fmla="*/ 1 w 1321"/>
                  <a:gd name="T29" fmla="*/ 1 h 712"/>
                  <a:gd name="T30" fmla="*/ 1 w 1321"/>
                  <a:gd name="T31" fmla="*/ 1 h 712"/>
                  <a:gd name="T32" fmla="*/ 1 w 1321"/>
                  <a:gd name="T33" fmla="*/ 1 h 712"/>
                  <a:gd name="T34" fmla="*/ 1 w 1321"/>
                  <a:gd name="T35" fmla="*/ 1 h 712"/>
                  <a:gd name="T36" fmla="*/ 1 w 1321"/>
                  <a:gd name="T37" fmla="*/ 1 h 712"/>
                  <a:gd name="T38" fmla="*/ 1 w 1321"/>
                  <a:gd name="T39" fmla="*/ 1 h 712"/>
                  <a:gd name="T40" fmla="*/ 1 w 1321"/>
                  <a:gd name="T41" fmla="*/ 1 h 712"/>
                  <a:gd name="T42" fmla="*/ 1 w 1321"/>
                  <a:gd name="T43" fmla="*/ 1 h 712"/>
                  <a:gd name="T44" fmla="*/ 1 w 1321"/>
                  <a:gd name="T45" fmla="*/ 1 h 712"/>
                  <a:gd name="T46" fmla="*/ 1 w 1321"/>
                  <a:gd name="T47" fmla="*/ 1 h 712"/>
                  <a:gd name="T48" fmla="*/ 1 w 1321"/>
                  <a:gd name="T49" fmla="*/ 1 h 712"/>
                  <a:gd name="T50" fmla="*/ 1 w 1321"/>
                  <a:gd name="T51" fmla="*/ 1 h 712"/>
                  <a:gd name="T52" fmla="*/ 1 w 1321"/>
                  <a:gd name="T53" fmla="*/ 1 h 712"/>
                  <a:gd name="T54" fmla="*/ 1 w 1321"/>
                  <a:gd name="T55" fmla="*/ 1 h 712"/>
                  <a:gd name="T56" fmla="*/ 0 w 1321"/>
                  <a:gd name="T57" fmla="*/ 1 h 712"/>
                  <a:gd name="T58" fmla="*/ 0 w 1321"/>
                  <a:gd name="T59" fmla="*/ 1 h 712"/>
                  <a:gd name="T60" fmla="*/ 1 w 1321"/>
                  <a:gd name="T61" fmla="*/ 1 h 712"/>
                  <a:gd name="T62" fmla="*/ 1 w 1321"/>
                  <a:gd name="T63" fmla="*/ 1 h 712"/>
                  <a:gd name="T64" fmla="*/ 1 w 1321"/>
                  <a:gd name="T65" fmla="*/ 1 h 712"/>
                  <a:gd name="T66" fmla="*/ 1 w 1321"/>
                  <a:gd name="T67" fmla="*/ 1 h 712"/>
                  <a:gd name="T68" fmla="*/ 1 w 1321"/>
                  <a:gd name="T69" fmla="*/ 1 h 712"/>
                  <a:gd name="T70" fmla="*/ 1 w 1321"/>
                  <a:gd name="T71" fmla="*/ 1 h 712"/>
                  <a:gd name="T72" fmla="*/ 1 w 1321"/>
                  <a:gd name="T73" fmla="*/ 1 h 712"/>
                  <a:gd name="T74" fmla="*/ 1 w 1321"/>
                  <a:gd name="T75" fmla="*/ 1 h 712"/>
                  <a:gd name="T76" fmla="*/ 1 w 1321"/>
                  <a:gd name="T77" fmla="*/ 1 h 712"/>
                  <a:gd name="T78" fmla="*/ 1 w 1321"/>
                  <a:gd name="T79" fmla="*/ 1 h 712"/>
                  <a:gd name="T80" fmla="*/ 1 w 1321"/>
                  <a:gd name="T81" fmla="*/ 1 h 712"/>
                  <a:gd name="T82" fmla="*/ 1 w 1321"/>
                  <a:gd name="T83" fmla="*/ 0 h 712"/>
                  <a:gd name="T84" fmla="*/ 1 w 1321"/>
                  <a:gd name="T85" fmla="*/ 0 h 712"/>
                  <a:gd name="T86" fmla="*/ 1 w 1321"/>
                  <a:gd name="T87" fmla="*/ 1 h 712"/>
                  <a:gd name="T88" fmla="*/ 2 w 1321"/>
                  <a:gd name="T89" fmla="*/ 1 h 712"/>
                  <a:gd name="T90" fmla="*/ 2 w 1321"/>
                  <a:gd name="T91" fmla="*/ 1 h 712"/>
                  <a:gd name="T92" fmla="*/ 2 w 1321"/>
                  <a:gd name="T93" fmla="*/ 1 h 712"/>
                  <a:gd name="T94" fmla="*/ 2 w 1321"/>
                  <a:gd name="T95" fmla="*/ 1 h 712"/>
                  <a:gd name="T96" fmla="*/ 2 w 1321"/>
                  <a:gd name="T97" fmla="*/ 1 h 712"/>
                  <a:gd name="T98" fmla="*/ 3 w 1321"/>
                  <a:gd name="T99" fmla="*/ 1 h 712"/>
                  <a:gd name="T100" fmla="*/ 3 w 1321"/>
                  <a:gd name="T101" fmla="*/ 1 h 712"/>
                  <a:gd name="T102" fmla="*/ 3 w 1321"/>
                  <a:gd name="T103" fmla="*/ 1 h 712"/>
                  <a:gd name="T104" fmla="*/ 3 w 1321"/>
                  <a:gd name="T105" fmla="*/ 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EFEF"/>
                  </a:gs>
                  <a:gs pos="100000">
                    <a:srgbClr val="FF00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TW" altLang="en-US"/>
              </a:p>
            </p:txBody>
          </p:sp>
        </p:grpSp>
        <p:pic>
          <p:nvPicPr>
            <p:cNvPr id="79971" name="Picture 367"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8334" y="3092136"/>
              <a:ext cx="211375" cy="6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972" name="Group 369"/>
            <p:cNvGrpSpPr>
              <a:grpSpLocks/>
            </p:cNvGrpSpPr>
            <p:nvPr/>
          </p:nvGrpSpPr>
          <p:grpSpPr bwMode="auto">
            <a:xfrm>
              <a:off x="3744595" y="3473808"/>
              <a:ext cx="197053" cy="172306"/>
              <a:chOff x="2832" y="1149"/>
              <a:chExt cx="1197" cy="1152"/>
            </a:xfrm>
          </p:grpSpPr>
          <p:sp>
            <p:nvSpPr>
              <p:cNvPr id="80035" name="Oval 370"/>
              <p:cNvSpPr>
                <a:spLocks noChangeArrowheads="1"/>
              </p:cNvSpPr>
              <p:nvPr/>
            </p:nvSpPr>
            <p:spPr bwMode="gray">
              <a:xfrm>
                <a:off x="2832" y="1149"/>
                <a:ext cx="1197" cy="1152"/>
              </a:xfrm>
              <a:prstGeom prst="ellipse">
                <a:avLst/>
              </a:prstGeom>
              <a:gradFill rotWithShape="1">
                <a:gsLst>
                  <a:gs pos="0">
                    <a:srgbClr val="FF0000"/>
                  </a:gs>
                  <a:gs pos="100000">
                    <a:srgbClr val="79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endParaRPr kumimoji="0" lang="zh-TW" altLang="en-US"/>
              </a:p>
            </p:txBody>
          </p:sp>
          <p:sp>
            <p:nvSpPr>
              <p:cNvPr id="80036" name="Freeform 371"/>
              <p:cNvSpPr>
                <a:spLocks/>
              </p:cNvSpPr>
              <p:nvPr/>
            </p:nvSpPr>
            <p:spPr bwMode="gray">
              <a:xfrm>
                <a:off x="2965" y="1162"/>
                <a:ext cx="923" cy="435"/>
              </a:xfrm>
              <a:custGeom>
                <a:avLst/>
                <a:gdLst>
                  <a:gd name="T0" fmla="*/ 3 w 1321"/>
                  <a:gd name="T1" fmla="*/ 1 h 712"/>
                  <a:gd name="T2" fmla="*/ 3 w 1321"/>
                  <a:gd name="T3" fmla="*/ 1 h 712"/>
                  <a:gd name="T4" fmla="*/ 3 w 1321"/>
                  <a:gd name="T5" fmla="*/ 1 h 712"/>
                  <a:gd name="T6" fmla="*/ 3 w 1321"/>
                  <a:gd name="T7" fmla="*/ 1 h 712"/>
                  <a:gd name="T8" fmla="*/ 3 w 1321"/>
                  <a:gd name="T9" fmla="*/ 1 h 712"/>
                  <a:gd name="T10" fmla="*/ 3 w 1321"/>
                  <a:gd name="T11" fmla="*/ 1 h 712"/>
                  <a:gd name="T12" fmla="*/ 3 w 1321"/>
                  <a:gd name="T13" fmla="*/ 1 h 712"/>
                  <a:gd name="T14" fmla="*/ 3 w 1321"/>
                  <a:gd name="T15" fmla="*/ 1 h 712"/>
                  <a:gd name="T16" fmla="*/ 2 w 1321"/>
                  <a:gd name="T17" fmla="*/ 1 h 712"/>
                  <a:gd name="T18" fmla="*/ 2 w 1321"/>
                  <a:gd name="T19" fmla="*/ 1 h 712"/>
                  <a:gd name="T20" fmla="*/ 2 w 1321"/>
                  <a:gd name="T21" fmla="*/ 1 h 712"/>
                  <a:gd name="T22" fmla="*/ 2 w 1321"/>
                  <a:gd name="T23" fmla="*/ 1 h 712"/>
                  <a:gd name="T24" fmla="*/ 2 w 1321"/>
                  <a:gd name="T25" fmla="*/ 1 h 712"/>
                  <a:gd name="T26" fmla="*/ 2 w 1321"/>
                  <a:gd name="T27" fmla="*/ 1 h 712"/>
                  <a:gd name="T28" fmla="*/ 1 w 1321"/>
                  <a:gd name="T29" fmla="*/ 1 h 712"/>
                  <a:gd name="T30" fmla="*/ 1 w 1321"/>
                  <a:gd name="T31" fmla="*/ 1 h 712"/>
                  <a:gd name="T32" fmla="*/ 1 w 1321"/>
                  <a:gd name="T33" fmla="*/ 1 h 712"/>
                  <a:gd name="T34" fmla="*/ 1 w 1321"/>
                  <a:gd name="T35" fmla="*/ 1 h 712"/>
                  <a:gd name="T36" fmla="*/ 1 w 1321"/>
                  <a:gd name="T37" fmla="*/ 1 h 712"/>
                  <a:gd name="T38" fmla="*/ 1 w 1321"/>
                  <a:gd name="T39" fmla="*/ 1 h 712"/>
                  <a:gd name="T40" fmla="*/ 1 w 1321"/>
                  <a:gd name="T41" fmla="*/ 1 h 712"/>
                  <a:gd name="T42" fmla="*/ 1 w 1321"/>
                  <a:gd name="T43" fmla="*/ 1 h 712"/>
                  <a:gd name="T44" fmla="*/ 1 w 1321"/>
                  <a:gd name="T45" fmla="*/ 1 h 712"/>
                  <a:gd name="T46" fmla="*/ 1 w 1321"/>
                  <a:gd name="T47" fmla="*/ 1 h 712"/>
                  <a:gd name="T48" fmla="*/ 1 w 1321"/>
                  <a:gd name="T49" fmla="*/ 1 h 712"/>
                  <a:gd name="T50" fmla="*/ 1 w 1321"/>
                  <a:gd name="T51" fmla="*/ 1 h 712"/>
                  <a:gd name="T52" fmla="*/ 1 w 1321"/>
                  <a:gd name="T53" fmla="*/ 1 h 712"/>
                  <a:gd name="T54" fmla="*/ 1 w 1321"/>
                  <a:gd name="T55" fmla="*/ 1 h 712"/>
                  <a:gd name="T56" fmla="*/ 0 w 1321"/>
                  <a:gd name="T57" fmla="*/ 1 h 712"/>
                  <a:gd name="T58" fmla="*/ 0 w 1321"/>
                  <a:gd name="T59" fmla="*/ 1 h 712"/>
                  <a:gd name="T60" fmla="*/ 1 w 1321"/>
                  <a:gd name="T61" fmla="*/ 1 h 712"/>
                  <a:gd name="T62" fmla="*/ 1 w 1321"/>
                  <a:gd name="T63" fmla="*/ 1 h 712"/>
                  <a:gd name="T64" fmla="*/ 1 w 1321"/>
                  <a:gd name="T65" fmla="*/ 1 h 712"/>
                  <a:gd name="T66" fmla="*/ 1 w 1321"/>
                  <a:gd name="T67" fmla="*/ 1 h 712"/>
                  <a:gd name="T68" fmla="*/ 1 w 1321"/>
                  <a:gd name="T69" fmla="*/ 1 h 712"/>
                  <a:gd name="T70" fmla="*/ 1 w 1321"/>
                  <a:gd name="T71" fmla="*/ 1 h 712"/>
                  <a:gd name="T72" fmla="*/ 1 w 1321"/>
                  <a:gd name="T73" fmla="*/ 1 h 712"/>
                  <a:gd name="T74" fmla="*/ 1 w 1321"/>
                  <a:gd name="T75" fmla="*/ 1 h 712"/>
                  <a:gd name="T76" fmla="*/ 1 w 1321"/>
                  <a:gd name="T77" fmla="*/ 1 h 712"/>
                  <a:gd name="T78" fmla="*/ 1 w 1321"/>
                  <a:gd name="T79" fmla="*/ 1 h 712"/>
                  <a:gd name="T80" fmla="*/ 1 w 1321"/>
                  <a:gd name="T81" fmla="*/ 1 h 712"/>
                  <a:gd name="T82" fmla="*/ 1 w 1321"/>
                  <a:gd name="T83" fmla="*/ 0 h 712"/>
                  <a:gd name="T84" fmla="*/ 1 w 1321"/>
                  <a:gd name="T85" fmla="*/ 0 h 712"/>
                  <a:gd name="T86" fmla="*/ 1 w 1321"/>
                  <a:gd name="T87" fmla="*/ 1 h 712"/>
                  <a:gd name="T88" fmla="*/ 2 w 1321"/>
                  <a:gd name="T89" fmla="*/ 1 h 712"/>
                  <a:gd name="T90" fmla="*/ 2 w 1321"/>
                  <a:gd name="T91" fmla="*/ 1 h 712"/>
                  <a:gd name="T92" fmla="*/ 2 w 1321"/>
                  <a:gd name="T93" fmla="*/ 1 h 712"/>
                  <a:gd name="T94" fmla="*/ 2 w 1321"/>
                  <a:gd name="T95" fmla="*/ 1 h 712"/>
                  <a:gd name="T96" fmla="*/ 2 w 1321"/>
                  <a:gd name="T97" fmla="*/ 1 h 712"/>
                  <a:gd name="T98" fmla="*/ 3 w 1321"/>
                  <a:gd name="T99" fmla="*/ 1 h 712"/>
                  <a:gd name="T100" fmla="*/ 3 w 1321"/>
                  <a:gd name="T101" fmla="*/ 1 h 712"/>
                  <a:gd name="T102" fmla="*/ 3 w 1321"/>
                  <a:gd name="T103" fmla="*/ 1 h 712"/>
                  <a:gd name="T104" fmla="*/ 3 w 1321"/>
                  <a:gd name="T105" fmla="*/ 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EFEF"/>
                  </a:gs>
                  <a:gs pos="100000">
                    <a:srgbClr val="FF00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TW" altLang="en-US"/>
              </a:p>
            </p:txBody>
          </p:sp>
        </p:grpSp>
        <p:pic>
          <p:nvPicPr>
            <p:cNvPr id="79973" name="Picture 372"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8669" y="3646114"/>
              <a:ext cx="211375" cy="6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974" name="Group 374"/>
            <p:cNvGrpSpPr>
              <a:grpSpLocks/>
            </p:cNvGrpSpPr>
            <p:nvPr/>
          </p:nvGrpSpPr>
          <p:grpSpPr bwMode="auto">
            <a:xfrm>
              <a:off x="3240263" y="4658415"/>
              <a:ext cx="197053" cy="172306"/>
              <a:chOff x="2832" y="1149"/>
              <a:chExt cx="1197" cy="1152"/>
            </a:xfrm>
          </p:grpSpPr>
          <p:sp>
            <p:nvSpPr>
              <p:cNvPr id="80033" name="Oval 375"/>
              <p:cNvSpPr>
                <a:spLocks noChangeArrowheads="1"/>
              </p:cNvSpPr>
              <p:nvPr/>
            </p:nvSpPr>
            <p:spPr bwMode="gray">
              <a:xfrm>
                <a:off x="2832" y="1149"/>
                <a:ext cx="1197" cy="1152"/>
              </a:xfrm>
              <a:prstGeom prst="ellipse">
                <a:avLst/>
              </a:prstGeom>
              <a:gradFill rotWithShape="1">
                <a:gsLst>
                  <a:gs pos="0">
                    <a:srgbClr val="FF0000"/>
                  </a:gs>
                  <a:gs pos="100000">
                    <a:srgbClr val="79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endParaRPr kumimoji="0" lang="zh-TW" altLang="en-US"/>
              </a:p>
            </p:txBody>
          </p:sp>
          <p:sp>
            <p:nvSpPr>
              <p:cNvPr id="80034" name="Freeform 376"/>
              <p:cNvSpPr>
                <a:spLocks/>
              </p:cNvSpPr>
              <p:nvPr/>
            </p:nvSpPr>
            <p:spPr bwMode="gray">
              <a:xfrm>
                <a:off x="2965" y="1162"/>
                <a:ext cx="923" cy="435"/>
              </a:xfrm>
              <a:custGeom>
                <a:avLst/>
                <a:gdLst>
                  <a:gd name="T0" fmla="*/ 3 w 1321"/>
                  <a:gd name="T1" fmla="*/ 1 h 712"/>
                  <a:gd name="T2" fmla="*/ 3 w 1321"/>
                  <a:gd name="T3" fmla="*/ 1 h 712"/>
                  <a:gd name="T4" fmla="*/ 3 w 1321"/>
                  <a:gd name="T5" fmla="*/ 1 h 712"/>
                  <a:gd name="T6" fmla="*/ 3 w 1321"/>
                  <a:gd name="T7" fmla="*/ 1 h 712"/>
                  <a:gd name="T8" fmla="*/ 3 w 1321"/>
                  <a:gd name="T9" fmla="*/ 1 h 712"/>
                  <a:gd name="T10" fmla="*/ 3 w 1321"/>
                  <a:gd name="T11" fmla="*/ 1 h 712"/>
                  <a:gd name="T12" fmla="*/ 3 w 1321"/>
                  <a:gd name="T13" fmla="*/ 1 h 712"/>
                  <a:gd name="T14" fmla="*/ 3 w 1321"/>
                  <a:gd name="T15" fmla="*/ 1 h 712"/>
                  <a:gd name="T16" fmla="*/ 2 w 1321"/>
                  <a:gd name="T17" fmla="*/ 1 h 712"/>
                  <a:gd name="T18" fmla="*/ 2 w 1321"/>
                  <a:gd name="T19" fmla="*/ 1 h 712"/>
                  <a:gd name="T20" fmla="*/ 2 w 1321"/>
                  <a:gd name="T21" fmla="*/ 1 h 712"/>
                  <a:gd name="T22" fmla="*/ 2 w 1321"/>
                  <a:gd name="T23" fmla="*/ 1 h 712"/>
                  <a:gd name="T24" fmla="*/ 2 w 1321"/>
                  <a:gd name="T25" fmla="*/ 1 h 712"/>
                  <a:gd name="T26" fmla="*/ 2 w 1321"/>
                  <a:gd name="T27" fmla="*/ 1 h 712"/>
                  <a:gd name="T28" fmla="*/ 1 w 1321"/>
                  <a:gd name="T29" fmla="*/ 1 h 712"/>
                  <a:gd name="T30" fmla="*/ 1 w 1321"/>
                  <a:gd name="T31" fmla="*/ 1 h 712"/>
                  <a:gd name="T32" fmla="*/ 1 w 1321"/>
                  <a:gd name="T33" fmla="*/ 1 h 712"/>
                  <a:gd name="T34" fmla="*/ 1 w 1321"/>
                  <a:gd name="T35" fmla="*/ 1 h 712"/>
                  <a:gd name="T36" fmla="*/ 1 w 1321"/>
                  <a:gd name="T37" fmla="*/ 1 h 712"/>
                  <a:gd name="T38" fmla="*/ 1 w 1321"/>
                  <a:gd name="T39" fmla="*/ 1 h 712"/>
                  <a:gd name="T40" fmla="*/ 1 w 1321"/>
                  <a:gd name="T41" fmla="*/ 1 h 712"/>
                  <a:gd name="T42" fmla="*/ 1 w 1321"/>
                  <a:gd name="T43" fmla="*/ 1 h 712"/>
                  <a:gd name="T44" fmla="*/ 1 w 1321"/>
                  <a:gd name="T45" fmla="*/ 1 h 712"/>
                  <a:gd name="T46" fmla="*/ 1 w 1321"/>
                  <a:gd name="T47" fmla="*/ 1 h 712"/>
                  <a:gd name="T48" fmla="*/ 1 w 1321"/>
                  <a:gd name="T49" fmla="*/ 1 h 712"/>
                  <a:gd name="T50" fmla="*/ 1 w 1321"/>
                  <a:gd name="T51" fmla="*/ 1 h 712"/>
                  <a:gd name="T52" fmla="*/ 1 w 1321"/>
                  <a:gd name="T53" fmla="*/ 1 h 712"/>
                  <a:gd name="T54" fmla="*/ 1 w 1321"/>
                  <a:gd name="T55" fmla="*/ 1 h 712"/>
                  <a:gd name="T56" fmla="*/ 0 w 1321"/>
                  <a:gd name="T57" fmla="*/ 1 h 712"/>
                  <a:gd name="T58" fmla="*/ 0 w 1321"/>
                  <a:gd name="T59" fmla="*/ 1 h 712"/>
                  <a:gd name="T60" fmla="*/ 1 w 1321"/>
                  <a:gd name="T61" fmla="*/ 1 h 712"/>
                  <a:gd name="T62" fmla="*/ 1 w 1321"/>
                  <a:gd name="T63" fmla="*/ 1 h 712"/>
                  <a:gd name="T64" fmla="*/ 1 w 1321"/>
                  <a:gd name="T65" fmla="*/ 1 h 712"/>
                  <a:gd name="T66" fmla="*/ 1 w 1321"/>
                  <a:gd name="T67" fmla="*/ 1 h 712"/>
                  <a:gd name="T68" fmla="*/ 1 w 1321"/>
                  <a:gd name="T69" fmla="*/ 1 h 712"/>
                  <a:gd name="T70" fmla="*/ 1 w 1321"/>
                  <a:gd name="T71" fmla="*/ 1 h 712"/>
                  <a:gd name="T72" fmla="*/ 1 w 1321"/>
                  <a:gd name="T73" fmla="*/ 1 h 712"/>
                  <a:gd name="T74" fmla="*/ 1 w 1321"/>
                  <a:gd name="T75" fmla="*/ 1 h 712"/>
                  <a:gd name="T76" fmla="*/ 1 w 1321"/>
                  <a:gd name="T77" fmla="*/ 1 h 712"/>
                  <a:gd name="T78" fmla="*/ 1 w 1321"/>
                  <a:gd name="T79" fmla="*/ 1 h 712"/>
                  <a:gd name="T80" fmla="*/ 1 w 1321"/>
                  <a:gd name="T81" fmla="*/ 1 h 712"/>
                  <a:gd name="T82" fmla="*/ 1 w 1321"/>
                  <a:gd name="T83" fmla="*/ 0 h 712"/>
                  <a:gd name="T84" fmla="*/ 1 w 1321"/>
                  <a:gd name="T85" fmla="*/ 0 h 712"/>
                  <a:gd name="T86" fmla="*/ 1 w 1321"/>
                  <a:gd name="T87" fmla="*/ 1 h 712"/>
                  <a:gd name="T88" fmla="*/ 2 w 1321"/>
                  <a:gd name="T89" fmla="*/ 1 h 712"/>
                  <a:gd name="T90" fmla="*/ 2 w 1321"/>
                  <a:gd name="T91" fmla="*/ 1 h 712"/>
                  <a:gd name="T92" fmla="*/ 2 w 1321"/>
                  <a:gd name="T93" fmla="*/ 1 h 712"/>
                  <a:gd name="T94" fmla="*/ 2 w 1321"/>
                  <a:gd name="T95" fmla="*/ 1 h 712"/>
                  <a:gd name="T96" fmla="*/ 2 w 1321"/>
                  <a:gd name="T97" fmla="*/ 1 h 712"/>
                  <a:gd name="T98" fmla="*/ 3 w 1321"/>
                  <a:gd name="T99" fmla="*/ 1 h 712"/>
                  <a:gd name="T100" fmla="*/ 3 w 1321"/>
                  <a:gd name="T101" fmla="*/ 1 h 712"/>
                  <a:gd name="T102" fmla="*/ 3 w 1321"/>
                  <a:gd name="T103" fmla="*/ 1 h 712"/>
                  <a:gd name="T104" fmla="*/ 3 w 1321"/>
                  <a:gd name="T105" fmla="*/ 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EFEF"/>
                  </a:gs>
                  <a:gs pos="100000">
                    <a:srgbClr val="FF00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TW" altLang="en-US"/>
              </a:p>
            </p:txBody>
          </p:sp>
        </p:grpSp>
        <p:grpSp>
          <p:nvGrpSpPr>
            <p:cNvPr id="79975" name="Group 379"/>
            <p:cNvGrpSpPr>
              <a:grpSpLocks/>
            </p:cNvGrpSpPr>
            <p:nvPr/>
          </p:nvGrpSpPr>
          <p:grpSpPr bwMode="auto">
            <a:xfrm>
              <a:off x="3282908" y="4499887"/>
              <a:ext cx="197053" cy="172306"/>
              <a:chOff x="2832" y="1149"/>
              <a:chExt cx="1197" cy="1152"/>
            </a:xfrm>
          </p:grpSpPr>
          <p:sp>
            <p:nvSpPr>
              <p:cNvPr id="80031" name="Oval 380"/>
              <p:cNvSpPr>
                <a:spLocks noChangeArrowheads="1"/>
              </p:cNvSpPr>
              <p:nvPr/>
            </p:nvSpPr>
            <p:spPr bwMode="gray">
              <a:xfrm>
                <a:off x="2832" y="1149"/>
                <a:ext cx="1197" cy="1152"/>
              </a:xfrm>
              <a:prstGeom prst="ellipse">
                <a:avLst/>
              </a:prstGeom>
              <a:gradFill rotWithShape="1">
                <a:gsLst>
                  <a:gs pos="0">
                    <a:srgbClr val="FF0000"/>
                  </a:gs>
                  <a:gs pos="100000">
                    <a:srgbClr val="79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endParaRPr kumimoji="0" lang="zh-TW" altLang="en-US"/>
              </a:p>
            </p:txBody>
          </p:sp>
          <p:sp>
            <p:nvSpPr>
              <p:cNvPr id="80032" name="Freeform 381"/>
              <p:cNvSpPr>
                <a:spLocks/>
              </p:cNvSpPr>
              <p:nvPr/>
            </p:nvSpPr>
            <p:spPr bwMode="gray">
              <a:xfrm>
                <a:off x="2965" y="1162"/>
                <a:ext cx="923" cy="435"/>
              </a:xfrm>
              <a:custGeom>
                <a:avLst/>
                <a:gdLst>
                  <a:gd name="T0" fmla="*/ 3 w 1321"/>
                  <a:gd name="T1" fmla="*/ 1 h 712"/>
                  <a:gd name="T2" fmla="*/ 3 w 1321"/>
                  <a:gd name="T3" fmla="*/ 1 h 712"/>
                  <a:gd name="T4" fmla="*/ 3 w 1321"/>
                  <a:gd name="T5" fmla="*/ 1 h 712"/>
                  <a:gd name="T6" fmla="*/ 3 w 1321"/>
                  <a:gd name="T7" fmla="*/ 1 h 712"/>
                  <a:gd name="T8" fmla="*/ 3 w 1321"/>
                  <a:gd name="T9" fmla="*/ 1 h 712"/>
                  <a:gd name="T10" fmla="*/ 3 w 1321"/>
                  <a:gd name="T11" fmla="*/ 1 h 712"/>
                  <a:gd name="T12" fmla="*/ 3 w 1321"/>
                  <a:gd name="T13" fmla="*/ 1 h 712"/>
                  <a:gd name="T14" fmla="*/ 3 w 1321"/>
                  <a:gd name="T15" fmla="*/ 1 h 712"/>
                  <a:gd name="T16" fmla="*/ 2 w 1321"/>
                  <a:gd name="T17" fmla="*/ 1 h 712"/>
                  <a:gd name="T18" fmla="*/ 2 w 1321"/>
                  <a:gd name="T19" fmla="*/ 1 h 712"/>
                  <a:gd name="T20" fmla="*/ 2 w 1321"/>
                  <a:gd name="T21" fmla="*/ 1 h 712"/>
                  <a:gd name="T22" fmla="*/ 2 w 1321"/>
                  <a:gd name="T23" fmla="*/ 1 h 712"/>
                  <a:gd name="T24" fmla="*/ 2 w 1321"/>
                  <a:gd name="T25" fmla="*/ 1 h 712"/>
                  <a:gd name="T26" fmla="*/ 2 w 1321"/>
                  <a:gd name="T27" fmla="*/ 1 h 712"/>
                  <a:gd name="T28" fmla="*/ 1 w 1321"/>
                  <a:gd name="T29" fmla="*/ 1 h 712"/>
                  <a:gd name="T30" fmla="*/ 1 w 1321"/>
                  <a:gd name="T31" fmla="*/ 1 h 712"/>
                  <a:gd name="T32" fmla="*/ 1 w 1321"/>
                  <a:gd name="T33" fmla="*/ 1 h 712"/>
                  <a:gd name="T34" fmla="*/ 1 w 1321"/>
                  <a:gd name="T35" fmla="*/ 1 h 712"/>
                  <a:gd name="T36" fmla="*/ 1 w 1321"/>
                  <a:gd name="T37" fmla="*/ 1 h 712"/>
                  <a:gd name="T38" fmla="*/ 1 w 1321"/>
                  <a:gd name="T39" fmla="*/ 1 h 712"/>
                  <a:gd name="T40" fmla="*/ 1 w 1321"/>
                  <a:gd name="T41" fmla="*/ 1 h 712"/>
                  <a:gd name="T42" fmla="*/ 1 w 1321"/>
                  <a:gd name="T43" fmla="*/ 1 h 712"/>
                  <a:gd name="T44" fmla="*/ 1 w 1321"/>
                  <a:gd name="T45" fmla="*/ 1 h 712"/>
                  <a:gd name="T46" fmla="*/ 1 w 1321"/>
                  <a:gd name="T47" fmla="*/ 1 h 712"/>
                  <a:gd name="T48" fmla="*/ 1 w 1321"/>
                  <a:gd name="T49" fmla="*/ 1 h 712"/>
                  <a:gd name="T50" fmla="*/ 1 w 1321"/>
                  <a:gd name="T51" fmla="*/ 1 h 712"/>
                  <a:gd name="T52" fmla="*/ 1 w 1321"/>
                  <a:gd name="T53" fmla="*/ 1 h 712"/>
                  <a:gd name="T54" fmla="*/ 1 w 1321"/>
                  <a:gd name="T55" fmla="*/ 1 h 712"/>
                  <a:gd name="T56" fmla="*/ 0 w 1321"/>
                  <a:gd name="T57" fmla="*/ 1 h 712"/>
                  <a:gd name="T58" fmla="*/ 0 w 1321"/>
                  <a:gd name="T59" fmla="*/ 1 h 712"/>
                  <a:gd name="T60" fmla="*/ 1 w 1321"/>
                  <a:gd name="T61" fmla="*/ 1 h 712"/>
                  <a:gd name="T62" fmla="*/ 1 w 1321"/>
                  <a:gd name="T63" fmla="*/ 1 h 712"/>
                  <a:gd name="T64" fmla="*/ 1 w 1321"/>
                  <a:gd name="T65" fmla="*/ 1 h 712"/>
                  <a:gd name="T66" fmla="*/ 1 w 1321"/>
                  <a:gd name="T67" fmla="*/ 1 h 712"/>
                  <a:gd name="T68" fmla="*/ 1 w 1321"/>
                  <a:gd name="T69" fmla="*/ 1 h 712"/>
                  <a:gd name="T70" fmla="*/ 1 w 1321"/>
                  <a:gd name="T71" fmla="*/ 1 h 712"/>
                  <a:gd name="T72" fmla="*/ 1 w 1321"/>
                  <a:gd name="T73" fmla="*/ 1 h 712"/>
                  <a:gd name="T74" fmla="*/ 1 w 1321"/>
                  <a:gd name="T75" fmla="*/ 1 h 712"/>
                  <a:gd name="T76" fmla="*/ 1 w 1321"/>
                  <a:gd name="T77" fmla="*/ 1 h 712"/>
                  <a:gd name="T78" fmla="*/ 1 w 1321"/>
                  <a:gd name="T79" fmla="*/ 1 h 712"/>
                  <a:gd name="T80" fmla="*/ 1 w 1321"/>
                  <a:gd name="T81" fmla="*/ 1 h 712"/>
                  <a:gd name="T82" fmla="*/ 1 w 1321"/>
                  <a:gd name="T83" fmla="*/ 0 h 712"/>
                  <a:gd name="T84" fmla="*/ 1 w 1321"/>
                  <a:gd name="T85" fmla="*/ 0 h 712"/>
                  <a:gd name="T86" fmla="*/ 1 w 1321"/>
                  <a:gd name="T87" fmla="*/ 1 h 712"/>
                  <a:gd name="T88" fmla="*/ 2 w 1321"/>
                  <a:gd name="T89" fmla="*/ 1 h 712"/>
                  <a:gd name="T90" fmla="*/ 2 w 1321"/>
                  <a:gd name="T91" fmla="*/ 1 h 712"/>
                  <a:gd name="T92" fmla="*/ 2 w 1321"/>
                  <a:gd name="T93" fmla="*/ 1 h 712"/>
                  <a:gd name="T94" fmla="*/ 2 w 1321"/>
                  <a:gd name="T95" fmla="*/ 1 h 712"/>
                  <a:gd name="T96" fmla="*/ 2 w 1321"/>
                  <a:gd name="T97" fmla="*/ 1 h 712"/>
                  <a:gd name="T98" fmla="*/ 3 w 1321"/>
                  <a:gd name="T99" fmla="*/ 1 h 712"/>
                  <a:gd name="T100" fmla="*/ 3 w 1321"/>
                  <a:gd name="T101" fmla="*/ 1 h 712"/>
                  <a:gd name="T102" fmla="*/ 3 w 1321"/>
                  <a:gd name="T103" fmla="*/ 1 h 712"/>
                  <a:gd name="T104" fmla="*/ 3 w 1321"/>
                  <a:gd name="T105" fmla="*/ 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EFEF"/>
                  </a:gs>
                  <a:gs pos="100000">
                    <a:srgbClr val="FF00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TW" altLang="en-US"/>
              </a:p>
            </p:txBody>
          </p:sp>
        </p:grpSp>
        <p:pic>
          <p:nvPicPr>
            <p:cNvPr id="79976" name="Picture 382"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982" y="4672193"/>
              <a:ext cx="211375" cy="6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977" name="Group 384"/>
            <p:cNvGrpSpPr>
              <a:grpSpLocks/>
            </p:cNvGrpSpPr>
            <p:nvPr/>
          </p:nvGrpSpPr>
          <p:grpSpPr bwMode="auto">
            <a:xfrm>
              <a:off x="3451637" y="4184572"/>
              <a:ext cx="197053" cy="172306"/>
              <a:chOff x="2832" y="1149"/>
              <a:chExt cx="1197" cy="1152"/>
            </a:xfrm>
          </p:grpSpPr>
          <p:sp>
            <p:nvSpPr>
              <p:cNvPr id="80029" name="Oval 385"/>
              <p:cNvSpPr>
                <a:spLocks noChangeArrowheads="1"/>
              </p:cNvSpPr>
              <p:nvPr/>
            </p:nvSpPr>
            <p:spPr bwMode="gray">
              <a:xfrm>
                <a:off x="2832" y="1149"/>
                <a:ext cx="1197" cy="1152"/>
              </a:xfrm>
              <a:prstGeom prst="ellipse">
                <a:avLst/>
              </a:prstGeom>
              <a:gradFill rotWithShape="1">
                <a:gsLst>
                  <a:gs pos="0">
                    <a:srgbClr val="FF0000"/>
                  </a:gs>
                  <a:gs pos="100000">
                    <a:srgbClr val="79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endParaRPr kumimoji="0" lang="zh-TW" altLang="en-US"/>
              </a:p>
            </p:txBody>
          </p:sp>
          <p:sp>
            <p:nvSpPr>
              <p:cNvPr id="80030" name="Freeform 386"/>
              <p:cNvSpPr>
                <a:spLocks/>
              </p:cNvSpPr>
              <p:nvPr/>
            </p:nvSpPr>
            <p:spPr bwMode="gray">
              <a:xfrm>
                <a:off x="2965" y="1162"/>
                <a:ext cx="923" cy="435"/>
              </a:xfrm>
              <a:custGeom>
                <a:avLst/>
                <a:gdLst>
                  <a:gd name="T0" fmla="*/ 3 w 1321"/>
                  <a:gd name="T1" fmla="*/ 1 h 712"/>
                  <a:gd name="T2" fmla="*/ 3 w 1321"/>
                  <a:gd name="T3" fmla="*/ 1 h 712"/>
                  <a:gd name="T4" fmla="*/ 3 w 1321"/>
                  <a:gd name="T5" fmla="*/ 1 h 712"/>
                  <a:gd name="T6" fmla="*/ 3 w 1321"/>
                  <a:gd name="T7" fmla="*/ 1 h 712"/>
                  <a:gd name="T8" fmla="*/ 3 w 1321"/>
                  <a:gd name="T9" fmla="*/ 1 h 712"/>
                  <a:gd name="T10" fmla="*/ 3 w 1321"/>
                  <a:gd name="T11" fmla="*/ 1 h 712"/>
                  <a:gd name="T12" fmla="*/ 3 w 1321"/>
                  <a:gd name="T13" fmla="*/ 1 h 712"/>
                  <a:gd name="T14" fmla="*/ 3 w 1321"/>
                  <a:gd name="T15" fmla="*/ 1 h 712"/>
                  <a:gd name="T16" fmla="*/ 2 w 1321"/>
                  <a:gd name="T17" fmla="*/ 1 h 712"/>
                  <a:gd name="T18" fmla="*/ 2 w 1321"/>
                  <a:gd name="T19" fmla="*/ 1 h 712"/>
                  <a:gd name="T20" fmla="*/ 2 w 1321"/>
                  <a:gd name="T21" fmla="*/ 1 h 712"/>
                  <a:gd name="T22" fmla="*/ 2 w 1321"/>
                  <a:gd name="T23" fmla="*/ 1 h 712"/>
                  <a:gd name="T24" fmla="*/ 2 w 1321"/>
                  <a:gd name="T25" fmla="*/ 1 h 712"/>
                  <a:gd name="T26" fmla="*/ 2 w 1321"/>
                  <a:gd name="T27" fmla="*/ 1 h 712"/>
                  <a:gd name="T28" fmla="*/ 1 w 1321"/>
                  <a:gd name="T29" fmla="*/ 1 h 712"/>
                  <a:gd name="T30" fmla="*/ 1 w 1321"/>
                  <a:gd name="T31" fmla="*/ 1 h 712"/>
                  <a:gd name="T32" fmla="*/ 1 w 1321"/>
                  <a:gd name="T33" fmla="*/ 1 h 712"/>
                  <a:gd name="T34" fmla="*/ 1 w 1321"/>
                  <a:gd name="T35" fmla="*/ 1 h 712"/>
                  <a:gd name="T36" fmla="*/ 1 w 1321"/>
                  <a:gd name="T37" fmla="*/ 1 h 712"/>
                  <a:gd name="T38" fmla="*/ 1 w 1321"/>
                  <a:gd name="T39" fmla="*/ 1 h 712"/>
                  <a:gd name="T40" fmla="*/ 1 w 1321"/>
                  <a:gd name="T41" fmla="*/ 1 h 712"/>
                  <a:gd name="T42" fmla="*/ 1 w 1321"/>
                  <a:gd name="T43" fmla="*/ 1 h 712"/>
                  <a:gd name="T44" fmla="*/ 1 w 1321"/>
                  <a:gd name="T45" fmla="*/ 1 h 712"/>
                  <a:gd name="T46" fmla="*/ 1 w 1321"/>
                  <a:gd name="T47" fmla="*/ 1 h 712"/>
                  <a:gd name="T48" fmla="*/ 1 w 1321"/>
                  <a:gd name="T49" fmla="*/ 1 h 712"/>
                  <a:gd name="T50" fmla="*/ 1 w 1321"/>
                  <a:gd name="T51" fmla="*/ 1 h 712"/>
                  <a:gd name="T52" fmla="*/ 1 w 1321"/>
                  <a:gd name="T53" fmla="*/ 1 h 712"/>
                  <a:gd name="T54" fmla="*/ 1 w 1321"/>
                  <a:gd name="T55" fmla="*/ 1 h 712"/>
                  <a:gd name="T56" fmla="*/ 0 w 1321"/>
                  <a:gd name="T57" fmla="*/ 1 h 712"/>
                  <a:gd name="T58" fmla="*/ 0 w 1321"/>
                  <a:gd name="T59" fmla="*/ 1 h 712"/>
                  <a:gd name="T60" fmla="*/ 1 w 1321"/>
                  <a:gd name="T61" fmla="*/ 1 h 712"/>
                  <a:gd name="T62" fmla="*/ 1 w 1321"/>
                  <a:gd name="T63" fmla="*/ 1 h 712"/>
                  <a:gd name="T64" fmla="*/ 1 w 1321"/>
                  <a:gd name="T65" fmla="*/ 1 h 712"/>
                  <a:gd name="T66" fmla="*/ 1 w 1321"/>
                  <a:gd name="T67" fmla="*/ 1 h 712"/>
                  <a:gd name="T68" fmla="*/ 1 w 1321"/>
                  <a:gd name="T69" fmla="*/ 1 h 712"/>
                  <a:gd name="T70" fmla="*/ 1 w 1321"/>
                  <a:gd name="T71" fmla="*/ 1 h 712"/>
                  <a:gd name="T72" fmla="*/ 1 w 1321"/>
                  <a:gd name="T73" fmla="*/ 1 h 712"/>
                  <a:gd name="T74" fmla="*/ 1 w 1321"/>
                  <a:gd name="T75" fmla="*/ 1 h 712"/>
                  <a:gd name="T76" fmla="*/ 1 w 1321"/>
                  <a:gd name="T77" fmla="*/ 1 h 712"/>
                  <a:gd name="T78" fmla="*/ 1 w 1321"/>
                  <a:gd name="T79" fmla="*/ 1 h 712"/>
                  <a:gd name="T80" fmla="*/ 1 w 1321"/>
                  <a:gd name="T81" fmla="*/ 1 h 712"/>
                  <a:gd name="T82" fmla="*/ 1 w 1321"/>
                  <a:gd name="T83" fmla="*/ 0 h 712"/>
                  <a:gd name="T84" fmla="*/ 1 w 1321"/>
                  <a:gd name="T85" fmla="*/ 0 h 712"/>
                  <a:gd name="T86" fmla="*/ 1 w 1321"/>
                  <a:gd name="T87" fmla="*/ 1 h 712"/>
                  <a:gd name="T88" fmla="*/ 2 w 1321"/>
                  <a:gd name="T89" fmla="*/ 1 h 712"/>
                  <a:gd name="T90" fmla="*/ 2 w 1321"/>
                  <a:gd name="T91" fmla="*/ 1 h 712"/>
                  <a:gd name="T92" fmla="*/ 2 w 1321"/>
                  <a:gd name="T93" fmla="*/ 1 h 712"/>
                  <a:gd name="T94" fmla="*/ 2 w 1321"/>
                  <a:gd name="T95" fmla="*/ 1 h 712"/>
                  <a:gd name="T96" fmla="*/ 2 w 1321"/>
                  <a:gd name="T97" fmla="*/ 1 h 712"/>
                  <a:gd name="T98" fmla="*/ 3 w 1321"/>
                  <a:gd name="T99" fmla="*/ 1 h 712"/>
                  <a:gd name="T100" fmla="*/ 3 w 1321"/>
                  <a:gd name="T101" fmla="*/ 1 h 712"/>
                  <a:gd name="T102" fmla="*/ 3 w 1321"/>
                  <a:gd name="T103" fmla="*/ 1 h 712"/>
                  <a:gd name="T104" fmla="*/ 3 w 1321"/>
                  <a:gd name="T105" fmla="*/ 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EFEF"/>
                  </a:gs>
                  <a:gs pos="100000">
                    <a:srgbClr val="FF00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TW" altLang="en-US"/>
              </a:p>
            </p:txBody>
          </p:sp>
        </p:grpSp>
        <p:pic>
          <p:nvPicPr>
            <p:cNvPr id="79978" name="Picture 387"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5711" y="4356878"/>
              <a:ext cx="211375" cy="6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979" name="Group 389"/>
            <p:cNvGrpSpPr>
              <a:grpSpLocks/>
            </p:cNvGrpSpPr>
            <p:nvPr/>
          </p:nvGrpSpPr>
          <p:grpSpPr bwMode="auto">
            <a:xfrm>
              <a:off x="3744595" y="5290787"/>
              <a:ext cx="197053" cy="172306"/>
              <a:chOff x="2832" y="1149"/>
              <a:chExt cx="1197" cy="1152"/>
            </a:xfrm>
          </p:grpSpPr>
          <p:sp>
            <p:nvSpPr>
              <p:cNvPr id="80027" name="Oval 390"/>
              <p:cNvSpPr>
                <a:spLocks noChangeArrowheads="1"/>
              </p:cNvSpPr>
              <p:nvPr/>
            </p:nvSpPr>
            <p:spPr bwMode="gray">
              <a:xfrm>
                <a:off x="2832" y="1149"/>
                <a:ext cx="1197" cy="1152"/>
              </a:xfrm>
              <a:prstGeom prst="ellipse">
                <a:avLst/>
              </a:prstGeom>
              <a:gradFill rotWithShape="1">
                <a:gsLst>
                  <a:gs pos="0">
                    <a:srgbClr val="FF0000"/>
                  </a:gs>
                  <a:gs pos="100000">
                    <a:srgbClr val="79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endParaRPr kumimoji="0" lang="zh-TW" altLang="en-US"/>
              </a:p>
            </p:txBody>
          </p:sp>
          <p:sp>
            <p:nvSpPr>
              <p:cNvPr id="80028" name="Freeform 391"/>
              <p:cNvSpPr>
                <a:spLocks/>
              </p:cNvSpPr>
              <p:nvPr/>
            </p:nvSpPr>
            <p:spPr bwMode="gray">
              <a:xfrm>
                <a:off x="2965" y="1162"/>
                <a:ext cx="923" cy="435"/>
              </a:xfrm>
              <a:custGeom>
                <a:avLst/>
                <a:gdLst>
                  <a:gd name="T0" fmla="*/ 3 w 1321"/>
                  <a:gd name="T1" fmla="*/ 1 h 712"/>
                  <a:gd name="T2" fmla="*/ 3 w 1321"/>
                  <a:gd name="T3" fmla="*/ 1 h 712"/>
                  <a:gd name="T4" fmla="*/ 3 w 1321"/>
                  <a:gd name="T5" fmla="*/ 1 h 712"/>
                  <a:gd name="T6" fmla="*/ 3 w 1321"/>
                  <a:gd name="T7" fmla="*/ 1 h 712"/>
                  <a:gd name="T8" fmla="*/ 3 w 1321"/>
                  <a:gd name="T9" fmla="*/ 1 h 712"/>
                  <a:gd name="T10" fmla="*/ 3 w 1321"/>
                  <a:gd name="T11" fmla="*/ 1 h 712"/>
                  <a:gd name="T12" fmla="*/ 3 w 1321"/>
                  <a:gd name="T13" fmla="*/ 1 h 712"/>
                  <a:gd name="T14" fmla="*/ 3 w 1321"/>
                  <a:gd name="T15" fmla="*/ 1 h 712"/>
                  <a:gd name="T16" fmla="*/ 2 w 1321"/>
                  <a:gd name="T17" fmla="*/ 1 h 712"/>
                  <a:gd name="T18" fmla="*/ 2 w 1321"/>
                  <a:gd name="T19" fmla="*/ 1 h 712"/>
                  <a:gd name="T20" fmla="*/ 2 w 1321"/>
                  <a:gd name="T21" fmla="*/ 1 h 712"/>
                  <a:gd name="T22" fmla="*/ 2 w 1321"/>
                  <a:gd name="T23" fmla="*/ 1 h 712"/>
                  <a:gd name="T24" fmla="*/ 2 w 1321"/>
                  <a:gd name="T25" fmla="*/ 1 h 712"/>
                  <a:gd name="T26" fmla="*/ 2 w 1321"/>
                  <a:gd name="T27" fmla="*/ 1 h 712"/>
                  <a:gd name="T28" fmla="*/ 1 w 1321"/>
                  <a:gd name="T29" fmla="*/ 1 h 712"/>
                  <a:gd name="T30" fmla="*/ 1 w 1321"/>
                  <a:gd name="T31" fmla="*/ 1 h 712"/>
                  <a:gd name="T32" fmla="*/ 1 w 1321"/>
                  <a:gd name="T33" fmla="*/ 1 h 712"/>
                  <a:gd name="T34" fmla="*/ 1 w 1321"/>
                  <a:gd name="T35" fmla="*/ 1 h 712"/>
                  <a:gd name="T36" fmla="*/ 1 w 1321"/>
                  <a:gd name="T37" fmla="*/ 1 h 712"/>
                  <a:gd name="T38" fmla="*/ 1 w 1321"/>
                  <a:gd name="T39" fmla="*/ 1 h 712"/>
                  <a:gd name="T40" fmla="*/ 1 w 1321"/>
                  <a:gd name="T41" fmla="*/ 1 h 712"/>
                  <a:gd name="T42" fmla="*/ 1 w 1321"/>
                  <a:gd name="T43" fmla="*/ 1 h 712"/>
                  <a:gd name="T44" fmla="*/ 1 w 1321"/>
                  <a:gd name="T45" fmla="*/ 1 h 712"/>
                  <a:gd name="T46" fmla="*/ 1 w 1321"/>
                  <a:gd name="T47" fmla="*/ 1 h 712"/>
                  <a:gd name="T48" fmla="*/ 1 w 1321"/>
                  <a:gd name="T49" fmla="*/ 1 h 712"/>
                  <a:gd name="T50" fmla="*/ 1 w 1321"/>
                  <a:gd name="T51" fmla="*/ 1 h 712"/>
                  <a:gd name="T52" fmla="*/ 1 w 1321"/>
                  <a:gd name="T53" fmla="*/ 1 h 712"/>
                  <a:gd name="T54" fmla="*/ 1 w 1321"/>
                  <a:gd name="T55" fmla="*/ 1 h 712"/>
                  <a:gd name="T56" fmla="*/ 0 w 1321"/>
                  <a:gd name="T57" fmla="*/ 1 h 712"/>
                  <a:gd name="T58" fmla="*/ 0 w 1321"/>
                  <a:gd name="T59" fmla="*/ 1 h 712"/>
                  <a:gd name="T60" fmla="*/ 1 w 1321"/>
                  <a:gd name="T61" fmla="*/ 1 h 712"/>
                  <a:gd name="T62" fmla="*/ 1 w 1321"/>
                  <a:gd name="T63" fmla="*/ 1 h 712"/>
                  <a:gd name="T64" fmla="*/ 1 w 1321"/>
                  <a:gd name="T65" fmla="*/ 1 h 712"/>
                  <a:gd name="T66" fmla="*/ 1 w 1321"/>
                  <a:gd name="T67" fmla="*/ 1 h 712"/>
                  <a:gd name="T68" fmla="*/ 1 w 1321"/>
                  <a:gd name="T69" fmla="*/ 1 h 712"/>
                  <a:gd name="T70" fmla="*/ 1 w 1321"/>
                  <a:gd name="T71" fmla="*/ 1 h 712"/>
                  <a:gd name="T72" fmla="*/ 1 w 1321"/>
                  <a:gd name="T73" fmla="*/ 1 h 712"/>
                  <a:gd name="T74" fmla="*/ 1 w 1321"/>
                  <a:gd name="T75" fmla="*/ 1 h 712"/>
                  <a:gd name="T76" fmla="*/ 1 w 1321"/>
                  <a:gd name="T77" fmla="*/ 1 h 712"/>
                  <a:gd name="T78" fmla="*/ 1 w 1321"/>
                  <a:gd name="T79" fmla="*/ 1 h 712"/>
                  <a:gd name="T80" fmla="*/ 1 w 1321"/>
                  <a:gd name="T81" fmla="*/ 1 h 712"/>
                  <a:gd name="T82" fmla="*/ 1 w 1321"/>
                  <a:gd name="T83" fmla="*/ 0 h 712"/>
                  <a:gd name="T84" fmla="*/ 1 w 1321"/>
                  <a:gd name="T85" fmla="*/ 0 h 712"/>
                  <a:gd name="T86" fmla="*/ 1 w 1321"/>
                  <a:gd name="T87" fmla="*/ 1 h 712"/>
                  <a:gd name="T88" fmla="*/ 2 w 1321"/>
                  <a:gd name="T89" fmla="*/ 1 h 712"/>
                  <a:gd name="T90" fmla="*/ 2 w 1321"/>
                  <a:gd name="T91" fmla="*/ 1 h 712"/>
                  <a:gd name="T92" fmla="*/ 2 w 1321"/>
                  <a:gd name="T93" fmla="*/ 1 h 712"/>
                  <a:gd name="T94" fmla="*/ 2 w 1321"/>
                  <a:gd name="T95" fmla="*/ 1 h 712"/>
                  <a:gd name="T96" fmla="*/ 2 w 1321"/>
                  <a:gd name="T97" fmla="*/ 1 h 712"/>
                  <a:gd name="T98" fmla="*/ 3 w 1321"/>
                  <a:gd name="T99" fmla="*/ 1 h 712"/>
                  <a:gd name="T100" fmla="*/ 3 w 1321"/>
                  <a:gd name="T101" fmla="*/ 1 h 712"/>
                  <a:gd name="T102" fmla="*/ 3 w 1321"/>
                  <a:gd name="T103" fmla="*/ 1 h 712"/>
                  <a:gd name="T104" fmla="*/ 3 w 1321"/>
                  <a:gd name="T105" fmla="*/ 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EFEF"/>
                  </a:gs>
                  <a:gs pos="100000">
                    <a:srgbClr val="FF00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TW" altLang="en-US"/>
              </a:p>
            </p:txBody>
          </p:sp>
        </p:grpSp>
        <p:pic>
          <p:nvPicPr>
            <p:cNvPr id="79980" name="Picture 392"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8669" y="5463093"/>
              <a:ext cx="211375" cy="6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981" name="Group 394"/>
            <p:cNvGrpSpPr>
              <a:grpSpLocks/>
            </p:cNvGrpSpPr>
            <p:nvPr/>
          </p:nvGrpSpPr>
          <p:grpSpPr bwMode="auto">
            <a:xfrm>
              <a:off x="3744595" y="5053865"/>
              <a:ext cx="197053" cy="172306"/>
              <a:chOff x="2832" y="1149"/>
              <a:chExt cx="1197" cy="1152"/>
            </a:xfrm>
          </p:grpSpPr>
          <p:sp>
            <p:nvSpPr>
              <p:cNvPr id="80025" name="Oval 395"/>
              <p:cNvSpPr>
                <a:spLocks noChangeArrowheads="1"/>
              </p:cNvSpPr>
              <p:nvPr/>
            </p:nvSpPr>
            <p:spPr bwMode="gray">
              <a:xfrm>
                <a:off x="2832" y="1149"/>
                <a:ext cx="1197" cy="1152"/>
              </a:xfrm>
              <a:prstGeom prst="ellipse">
                <a:avLst/>
              </a:prstGeom>
              <a:gradFill rotWithShape="1">
                <a:gsLst>
                  <a:gs pos="0">
                    <a:srgbClr val="FF0000"/>
                  </a:gs>
                  <a:gs pos="100000">
                    <a:srgbClr val="79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endParaRPr kumimoji="0" lang="zh-TW" altLang="en-US"/>
              </a:p>
            </p:txBody>
          </p:sp>
          <p:sp>
            <p:nvSpPr>
              <p:cNvPr id="80026" name="Freeform 396"/>
              <p:cNvSpPr>
                <a:spLocks/>
              </p:cNvSpPr>
              <p:nvPr/>
            </p:nvSpPr>
            <p:spPr bwMode="gray">
              <a:xfrm>
                <a:off x="2965" y="1162"/>
                <a:ext cx="923" cy="435"/>
              </a:xfrm>
              <a:custGeom>
                <a:avLst/>
                <a:gdLst>
                  <a:gd name="T0" fmla="*/ 3 w 1321"/>
                  <a:gd name="T1" fmla="*/ 1 h 712"/>
                  <a:gd name="T2" fmla="*/ 3 w 1321"/>
                  <a:gd name="T3" fmla="*/ 1 h 712"/>
                  <a:gd name="T4" fmla="*/ 3 w 1321"/>
                  <a:gd name="T5" fmla="*/ 1 h 712"/>
                  <a:gd name="T6" fmla="*/ 3 w 1321"/>
                  <a:gd name="T7" fmla="*/ 1 h 712"/>
                  <a:gd name="T8" fmla="*/ 3 w 1321"/>
                  <a:gd name="T9" fmla="*/ 1 h 712"/>
                  <a:gd name="T10" fmla="*/ 3 w 1321"/>
                  <a:gd name="T11" fmla="*/ 1 h 712"/>
                  <a:gd name="T12" fmla="*/ 3 w 1321"/>
                  <a:gd name="T13" fmla="*/ 1 h 712"/>
                  <a:gd name="T14" fmla="*/ 3 w 1321"/>
                  <a:gd name="T15" fmla="*/ 1 h 712"/>
                  <a:gd name="T16" fmla="*/ 2 w 1321"/>
                  <a:gd name="T17" fmla="*/ 1 h 712"/>
                  <a:gd name="T18" fmla="*/ 2 w 1321"/>
                  <a:gd name="T19" fmla="*/ 1 h 712"/>
                  <a:gd name="T20" fmla="*/ 2 w 1321"/>
                  <a:gd name="T21" fmla="*/ 1 h 712"/>
                  <a:gd name="T22" fmla="*/ 2 w 1321"/>
                  <a:gd name="T23" fmla="*/ 1 h 712"/>
                  <a:gd name="T24" fmla="*/ 2 w 1321"/>
                  <a:gd name="T25" fmla="*/ 1 h 712"/>
                  <a:gd name="T26" fmla="*/ 2 w 1321"/>
                  <a:gd name="T27" fmla="*/ 1 h 712"/>
                  <a:gd name="T28" fmla="*/ 1 w 1321"/>
                  <a:gd name="T29" fmla="*/ 1 h 712"/>
                  <a:gd name="T30" fmla="*/ 1 w 1321"/>
                  <a:gd name="T31" fmla="*/ 1 h 712"/>
                  <a:gd name="T32" fmla="*/ 1 w 1321"/>
                  <a:gd name="T33" fmla="*/ 1 h 712"/>
                  <a:gd name="T34" fmla="*/ 1 w 1321"/>
                  <a:gd name="T35" fmla="*/ 1 h 712"/>
                  <a:gd name="T36" fmla="*/ 1 w 1321"/>
                  <a:gd name="T37" fmla="*/ 1 h 712"/>
                  <a:gd name="T38" fmla="*/ 1 w 1321"/>
                  <a:gd name="T39" fmla="*/ 1 h 712"/>
                  <a:gd name="T40" fmla="*/ 1 w 1321"/>
                  <a:gd name="T41" fmla="*/ 1 h 712"/>
                  <a:gd name="T42" fmla="*/ 1 w 1321"/>
                  <a:gd name="T43" fmla="*/ 1 h 712"/>
                  <a:gd name="T44" fmla="*/ 1 w 1321"/>
                  <a:gd name="T45" fmla="*/ 1 h 712"/>
                  <a:gd name="T46" fmla="*/ 1 w 1321"/>
                  <a:gd name="T47" fmla="*/ 1 h 712"/>
                  <a:gd name="T48" fmla="*/ 1 w 1321"/>
                  <a:gd name="T49" fmla="*/ 1 h 712"/>
                  <a:gd name="T50" fmla="*/ 1 w 1321"/>
                  <a:gd name="T51" fmla="*/ 1 h 712"/>
                  <a:gd name="T52" fmla="*/ 1 w 1321"/>
                  <a:gd name="T53" fmla="*/ 1 h 712"/>
                  <a:gd name="T54" fmla="*/ 1 w 1321"/>
                  <a:gd name="T55" fmla="*/ 1 h 712"/>
                  <a:gd name="T56" fmla="*/ 0 w 1321"/>
                  <a:gd name="T57" fmla="*/ 1 h 712"/>
                  <a:gd name="T58" fmla="*/ 0 w 1321"/>
                  <a:gd name="T59" fmla="*/ 1 h 712"/>
                  <a:gd name="T60" fmla="*/ 1 w 1321"/>
                  <a:gd name="T61" fmla="*/ 1 h 712"/>
                  <a:gd name="T62" fmla="*/ 1 w 1321"/>
                  <a:gd name="T63" fmla="*/ 1 h 712"/>
                  <a:gd name="T64" fmla="*/ 1 w 1321"/>
                  <a:gd name="T65" fmla="*/ 1 h 712"/>
                  <a:gd name="T66" fmla="*/ 1 w 1321"/>
                  <a:gd name="T67" fmla="*/ 1 h 712"/>
                  <a:gd name="T68" fmla="*/ 1 w 1321"/>
                  <a:gd name="T69" fmla="*/ 1 h 712"/>
                  <a:gd name="T70" fmla="*/ 1 w 1321"/>
                  <a:gd name="T71" fmla="*/ 1 h 712"/>
                  <a:gd name="T72" fmla="*/ 1 w 1321"/>
                  <a:gd name="T73" fmla="*/ 1 h 712"/>
                  <a:gd name="T74" fmla="*/ 1 w 1321"/>
                  <a:gd name="T75" fmla="*/ 1 h 712"/>
                  <a:gd name="T76" fmla="*/ 1 w 1321"/>
                  <a:gd name="T77" fmla="*/ 1 h 712"/>
                  <a:gd name="T78" fmla="*/ 1 w 1321"/>
                  <a:gd name="T79" fmla="*/ 1 h 712"/>
                  <a:gd name="T80" fmla="*/ 1 w 1321"/>
                  <a:gd name="T81" fmla="*/ 1 h 712"/>
                  <a:gd name="T82" fmla="*/ 1 w 1321"/>
                  <a:gd name="T83" fmla="*/ 0 h 712"/>
                  <a:gd name="T84" fmla="*/ 1 w 1321"/>
                  <a:gd name="T85" fmla="*/ 0 h 712"/>
                  <a:gd name="T86" fmla="*/ 1 w 1321"/>
                  <a:gd name="T87" fmla="*/ 1 h 712"/>
                  <a:gd name="T88" fmla="*/ 2 w 1321"/>
                  <a:gd name="T89" fmla="*/ 1 h 712"/>
                  <a:gd name="T90" fmla="*/ 2 w 1321"/>
                  <a:gd name="T91" fmla="*/ 1 h 712"/>
                  <a:gd name="T92" fmla="*/ 2 w 1321"/>
                  <a:gd name="T93" fmla="*/ 1 h 712"/>
                  <a:gd name="T94" fmla="*/ 2 w 1321"/>
                  <a:gd name="T95" fmla="*/ 1 h 712"/>
                  <a:gd name="T96" fmla="*/ 2 w 1321"/>
                  <a:gd name="T97" fmla="*/ 1 h 712"/>
                  <a:gd name="T98" fmla="*/ 3 w 1321"/>
                  <a:gd name="T99" fmla="*/ 1 h 712"/>
                  <a:gd name="T100" fmla="*/ 3 w 1321"/>
                  <a:gd name="T101" fmla="*/ 1 h 712"/>
                  <a:gd name="T102" fmla="*/ 3 w 1321"/>
                  <a:gd name="T103" fmla="*/ 1 h 712"/>
                  <a:gd name="T104" fmla="*/ 3 w 1321"/>
                  <a:gd name="T105" fmla="*/ 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EFEF"/>
                  </a:gs>
                  <a:gs pos="100000">
                    <a:srgbClr val="FF00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TW" altLang="en-US"/>
              </a:p>
            </p:txBody>
          </p:sp>
        </p:grpSp>
        <p:pic>
          <p:nvPicPr>
            <p:cNvPr id="79982" name="Picture 397"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8669" y="5226171"/>
              <a:ext cx="211375" cy="6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983" name="Group 399"/>
            <p:cNvGrpSpPr>
              <a:grpSpLocks/>
            </p:cNvGrpSpPr>
            <p:nvPr/>
          </p:nvGrpSpPr>
          <p:grpSpPr bwMode="auto">
            <a:xfrm>
              <a:off x="3872533" y="4816944"/>
              <a:ext cx="197053" cy="172306"/>
              <a:chOff x="2832" y="1149"/>
              <a:chExt cx="1197" cy="1152"/>
            </a:xfrm>
          </p:grpSpPr>
          <p:sp>
            <p:nvSpPr>
              <p:cNvPr id="80023" name="Oval 400"/>
              <p:cNvSpPr>
                <a:spLocks noChangeArrowheads="1"/>
              </p:cNvSpPr>
              <p:nvPr/>
            </p:nvSpPr>
            <p:spPr bwMode="gray">
              <a:xfrm>
                <a:off x="2832" y="1149"/>
                <a:ext cx="1197" cy="1152"/>
              </a:xfrm>
              <a:prstGeom prst="ellipse">
                <a:avLst/>
              </a:prstGeom>
              <a:gradFill rotWithShape="1">
                <a:gsLst>
                  <a:gs pos="0">
                    <a:srgbClr val="FF0000"/>
                  </a:gs>
                  <a:gs pos="100000">
                    <a:srgbClr val="79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endParaRPr kumimoji="0" lang="zh-TW" altLang="en-US"/>
              </a:p>
            </p:txBody>
          </p:sp>
          <p:sp>
            <p:nvSpPr>
              <p:cNvPr id="80024" name="Freeform 401"/>
              <p:cNvSpPr>
                <a:spLocks/>
              </p:cNvSpPr>
              <p:nvPr/>
            </p:nvSpPr>
            <p:spPr bwMode="gray">
              <a:xfrm>
                <a:off x="2965" y="1162"/>
                <a:ext cx="923" cy="435"/>
              </a:xfrm>
              <a:custGeom>
                <a:avLst/>
                <a:gdLst>
                  <a:gd name="T0" fmla="*/ 3 w 1321"/>
                  <a:gd name="T1" fmla="*/ 1 h 712"/>
                  <a:gd name="T2" fmla="*/ 3 w 1321"/>
                  <a:gd name="T3" fmla="*/ 1 h 712"/>
                  <a:gd name="T4" fmla="*/ 3 w 1321"/>
                  <a:gd name="T5" fmla="*/ 1 h 712"/>
                  <a:gd name="T6" fmla="*/ 3 w 1321"/>
                  <a:gd name="T7" fmla="*/ 1 h 712"/>
                  <a:gd name="T8" fmla="*/ 3 w 1321"/>
                  <a:gd name="T9" fmla="*/ 1 h 712"/>
                  <a:gd name="T10" fmla="*/ 3 w 1321"/>
                  <a:gd name="T11" fmla="*/ 1 h 712"/>
                  <a:gd name="T12" fmla="*/ 3 w 1321"/>
                  <a:gd name="T13" fmla="*/ 1 h 712"/>
                  <a:gd name="T14" fmla="*/ 3 w 1321"/>
                  <a:gd name="T15" fmla="*/ 1 h 712"/>
                  <a:gd name="T16" fmla="*/ 2 w 1321"/>
                  <a:gd name="T17" fmla="*/ 1 h 712"/>
                  <a:gd name="T18" fmla="*/ 2 w 1321"/>
                  <a:gd name="T19" fmla="*/ 1 h 712"/>
                  <a:gd name="T20" fmla="*/ 2 w 1321"/>
                  <a:gd name="T21" fmla="*/ 1 h 712"/>
                  <a:gd name="T22" fmla="*/ 2 w 1321"/>
                  <a:gd name="T23" fmla="*/ 1 h 712"/>
                  <a:gd name="T24" fmla="*/ 2 w 1321"/>
                  <a:gd name="T25" fmla="*/ 1 h 712"/>
                  <a:gd name="T26" fmla="*/ 2 w 1321"/>
                  <a:gd name="T27" fmla="*/ 1 h 712"/>
                  <a:gd name="T28" fmla="*/ 1 w 1321"/>
                  <a:gd name="T29" fmla="*/ 1 h 712"/>
                  <a:gd name="T30" fmla="*/ 1 w 1321"/>
                  <a:gd name="T31" fmla="*/ 1 h 712"/>
                  <a:gd name="T32" fmla="*/ 1 w 1321"/>
                  <a:gd name="T33" fmla="*/ 1 h 712"/>
                  <a:gd name="T34" fmla="*/ 1 w 1321"/>
                  <a:gd name="T35" fmla="*/ 1 h 712"/>
                  <a:gd name="T36" fmla="*/ 1 w 1321"/>
                  <a:gd name="T37" fmla="*/ 1 h 712"/>
                  <a:gd name="T38" fmla="*/ 1 w 1321"/>
                  <a:gd name="T39" fmla="*/ 1 h 712"/>
                  <a:gd name="T40" fmla="*/ 1 w 1321"/>
                  <a:gd name="T41" fmla="*/ 1 h 712"/>
                  <a:gd name="T42" fmla="*/ 1 w 1321"/>
                  <a:gd name="T43" fmla="*/ 1 h 712"/>
                  <a:gd name="T44" fmla="*/ 1 w 1321"/>
                  <a:gd name="T45" fmla="*/ 1 h 712"/>
                  <a:gd name="T46" fmla="*/ 1 w 1321"/>
                  <a:gd name="T47" fmla="*/ 1 h 712"/>
                  <a:gd name="T48" fmla="*/ 1 w 1321"/>
                  <a:gd name="T49" fmla="*/ 1 h 712"/>
                  <a:gd name="T50" fmla="*/ 1 w 1321"/>
                  <a:gd name="T51" fmla="*/ 1 h 712"/>
                  <a:gd name="T52" fmla="*/ 1 w 1321"/>
                  <a:gd name="T53" fmla="*/ 1 h 712"/>
                  <a:gd name="T54" fmla="*/ 1 w 1321"/>
                  <a:gd name="T55" fmla="*/ 1 h 712"/>
                  <a:gd name="T56" fmla="*/ 0 w 1321"/>
                  <a:gd name="T57" fmla="*/ 1 h 712"/>
                  <a:gd name="T58" fmla="*/ 0 w 1321"/>
                  <a:gd name="T59" fmla="*/ 1 h 712"/>
                  <a:gd name="T60" fmla="*/ 1 w 1321"/>
                  <a:gd name="T61" fmla="*/ 1 h 712"/>
                  <a:gd name="T62" fmla="*/ 1 w 1321"/>
                  <a:gd name="T63" fmla="*/ 1 h 712"/>
                  <a:gd name="T64" fmla="*/ 1 w 1321"/>
                  <a:gd name="T65" fmla="*/ 1 h 712"/>
                  <a:gd name="T66" fmla="*/ 1 w 1321"/>
                  <a:gd name="T67" fmla="*/ 1 h 712"/>
                  <a:gd name="T68" fmla="*/ 1 w 1321"/>
                  <a:gd name="T69" fmla="*/ 1 h 712"/>
                  <a:gd name="T70" fmla="*/ 1 w 1321"/>
                  <a:gd name="T71" fmla="*/ 1 h 712"/>
                  <a:gd name="T72" fmla="*/ 1 w 1321"/>
                  <a:gd name="T73" fmla="*/ 1 h 712"/>
                  <a:gd name="T74" fmla="*/ 1 w 1321"/>
                  <a:gd name="T75" fmla="*/ 1 h 712"/>
                  <a:gd name="T76" fmla="*/ 1 w 1321"/>
                  <a:gd name="T77" fmla="*/ 1 h 712"/>
                  <a:gd name="T78" fmla="*/ 1 w 1321"/>
                  <a:gd name="T79" fmla="*/ 1 h 712"/>
                  <a:gd name="T80" fmla="*/ 1 w 1321"/>
                  <a:gd name="T81" fmla="*/ 1 h 712"/>
                  <a:gd name="T82" fmla="*/ 1 w 1321"/>
                  <a:gd name="T83" fmla="*/ 0 h 712"/>
                  <a:gd name="T84" fmla="*/ 1 w 1321"/>
                  <a:gd name="T85" fmla="*/ 0 h 712"/>
                  <a:gd name="T86" fmla="*/ 1 w 1321"/>
                  <a:gd name="T87" fmla="*/ 1 h 712"/>
                  <a:gd name="T88" fmla="*/ 2 w 1321"/>
                  <a:gd name="T89" fmla="*/ 1 h 712"/>
                  <a:gd name="T90" fmla="*/ 2 w 1321"/>
                  <a:gd name="T91" fmla="*/ 1 h 712"/>
                  <a:gd name="T92" fmla="*/ 2 w 1321"/>
                  <a:gd name="T93" fmla="*/ 1 h 712"/>
                  <a:gd name="T94" fmla="*/ 2 w 1321"/>
                  <a:gd name="T95" fmla="*/ 1 h 712"/>
                  <a:gd name="T96" fmla="*/ 2 w 1321"/>
                  <a:gd name="T97" fmla="*/ 1 h 712"/>
                  <a:gd name="T98" fmla="*/ 3 w 1321"/>
                  <a:gd name="T99" fmla="*/ 1 h 712"/>
                  <a:gd name="T100" fmla="*/ 3 w 1321"/>
                  <a:gd name="T101" fmla="*/ 1 h 712"/>
                  <a:gd name="T102" fmla="*/ 3 w 1321"/>
                  <a:gd name="T103" fmla="*/ 1 h 712"/>
                  <a:gd name="T104" fmla="*/ 3 w 1321"/>
                  <a:gd name="T105" fmla="*/ 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EFEF"/>
                  </a:gs>
                  <a:gs pos="100000">
                    <a:srgbClr val="FF00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TW" altLang="en-US"/>
              </a:p>
            </p:txBody>
          </p:sp>
        </p:grpSp>
        <p:pic>
          <p:nvPicPr>
            <p:cNvPr id="79984" name="Picture 402"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6607" y="4989250"/>
              <a:ext cx="211375" cy="6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985" name="Group 404"/>
            <p:cNvGrpSpPr>
              <a:grpSpLocks/>
            </p:cNvGrpSpPr>
            <p:nvPr/>
          </p:nvGrpSpPr>
          <p:grpSpPr bwMode="auto">
            <a:xfrm>
              <a:off x="3955970" y="5212393"/>
              <a:ext cx="197053" cy="172306"/>
              <a:chOff x="2832" y="1149"/>
              <a:chExt cx="1197" cy="1152"/>
            </a:xfrm>
          </p:grpSpPr>
          <p:sp>
            <p:nvSpPr>
              <p:cNvPr id="80021" name="Oval 405"/>
              <p:cNvSpPr>
                <a:spLocks noChangeArrowheads="1"/>
              </p:cNvSpPr>
              <p:nvPr/>
            </p:nvSpPr>
            <p:spPr bwMode="gray">
              <a:xfrm>
                <a:off x="2832" y="1149"/>
                <a:ext cx="1197" cy="1152"/>
              </a:xfrm>
              <a:prstGeom prst="ellipse">
                <a:avLst/>
              </a:prstGeom>
              <a:gradFill rotWithShape="1">
                <a:gsLst>
                  <a:gs pos="0">
                    <a:srgbClr val="FF0000"/>
                  </a:gs>
                  <a:gs pos="100000">
                    <a:srgbClr val="79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endParaRPr kumimoji="0" lang="zh-TW" altLang="en-US"/>
              </a:p>
            </p:txBody>
          </p:sp>
          <p:sp>
            <p:nvSpPr>
              <p:cNvPr id="80022" name="Freeform 406"/>
              <p:cNvSpPr>
                <a:spLocks/>
              </p:cNvSpPr>
              <p:nvPr/>
            </p:nvSpPr>
            <p:spPr bwMode="gray">
              <a:xfrm>
                <a:off x="2965" y="1162"/>
                <a:ext cx="923" cy="435"/>
              </a:xfrm>
              <a:custGeom>
                <a:avLst/>
                <a:gdLst>
                  <a:gd name="T0" fmla="*/ 3 w 1321"/>
                  <a:gd name="T1" fmla="*/ 1 h 712"/>
                  <a:gd name="T2" fmla="*/ 3 w 1321"/>
                  <a:gd name="T3" fmla="*/ 1 h 712"/>
                  <a:gd name="T4" fmla="*/ 3 w 1321"/>
                  <a:gd name="T5" fmla="*/ 1 h 712"/>
                  <a:gd name="T6" fmla="*/ 3 w 1321"/>
                  <a:gd name="T7" fmla="*/ 1 h 712"/>
                  <a:gd name="T8" fmla="*/ 3 w 1321"/>
                  <a:gd name="T9" fmla="*/ 1 h 712"/>
                  <a:gd name="T10" fmla="*/ 3 w 1321"/>
                  <a:gd name="T11" fmla="*/ 1 h 712"/>
                  <a:gd name="T12" fmla="*/ 3 w 1321"/>
                  <a:gd name="T13" fmla="*/ 1 h 712"/>
                  <a:gd name="T14" fmla="*/ 3 w 1321"/>
                  <a:gd name="T15" fmla="*/ 1 h 712"/>
                  <a:gd name="T16" fmla="*/ 2 w 1321"/>
                  <a:gd name="T17" fmla="*/ 1 h 712"/>
                  <a:gd name="T18" fmla="*/ 2 w 1321"/>
                  <a:gd name="T19" fmla="*/ 1 h 712"/>
                  <a:gd name="T20" fmla="*/ 2 w 1321"/>
                  <a:gd name="T21" fmla="*/ 1 h 712"/>
                  <a:gd name="T22" fmla="*/ 2 w 1321"/>
                  <a:gd name="T23" fmla="*/ 1 h 712"/>
                  <a:gd name="T24" fmla="*/ 2 w 1321"/>
                  <a:gd name="T25" fmla="*/ 1 h 712"/>
                  <a:gd name="T26" fmla="*/ 2 w 1321"/>
                  <a:gd name="T27" fmla="*/ 1 h 712"/>
                  <a:gd name="T28" fmla="*/ 1 w 1321"/>
                  <a:gd name="T29" fmla="*/ 1 h 712"/>
                  <a:gd name="T30" fmla="*/ 1 w 1321"/>
                  <a:gd name="T31" fmla="*/ 1 h 712"/>
                  <a:gd name="T32" fmla="*/ 1 w 1321"/>
                  <a:gd name="T33" fmla="*/ 1 h 712"/>
                  <a:gd name="T34" fmla="*/ 1 w 1321"/>
                  <a:gd name="T35" fmla="*/ 1 h 712"/>
                  <a:gd name="T36" fmla="*/ 1 w 1321"/>
                  <a:gd name="T37" fmla="*/ 1 h 712"/>
                  <a:gd name="T38" fmla="*/ 1 w 1321"/>
                  <a:gd name="T39" fmla="*/ 1 h 712"/>
                  <a:gd name="T40" fmla="*/ 1 w 1321"/>
                  <a:gd name="T41" fmla="*/ 1 h 712"/>
                  <a:gd name="T42" fmla="*/ 1 w 1321"/>
                  <a:gd name="T43" fmla="*/ 1 h 712"/>
                  <a:gd name="T44" fmla="*/ 1 w 1321"/>
                  <a:gd name="T45" fmla="*/ 1 h 712"/>
                  <a:gd name="T46" fmla="*/ 1 w 1321"/>
                  <a:gd name="T47" fmla="*/ 1 h 712"/>
                  <a:gd name="T48" fmla="*/ 1 w 1321"/>
                  <a:gd name="T49" fmla="*/ 1 h 712"/>
                  <a:gd name="T50" fmla="*/ 1 w 1321"/>
                  <a:gd name="T51" fmla="*/ 1 h 712"/>
                  <a:gd name="T52" fmla="*/ 1 w 1321"/>
                  <a:gd name="T53" fmla="*/ 1 h 712"/>
                  <a:gd name="T54" fmla="*/ 1 w 1321"/>
                  <a:gd name="T55" fmla="*/ 1 h 712"/>
                  <a:gd name="T56" fmla="*/ 0 w 1321"/>
                  <a:gd name="T57" fmla="*/ 1 h 712"/>
                  <a:gd name="T58" fmla="*/ 0 w 1321"/>
                  <a:gd name="T59" fmla="*/ 1 h 712"/>
                  <a:gd name="T60" fmla="*/ 1 w 1321"/>
                  <a:gd name="T61" fmla="*/ 1 h 712"/>
                  <a:gd name="T62" fmla="*/ 1 w 1321"/>
                  <a:gd name="T63" fmla="*/ 1 h 712"/>
                  <a:gd name="T64" fmla="*/ 1 w 1321"/>
                  <a:gd name="T65" fmla="*/ 1 h 712"/>
                  <a:gd name="T66" fmla="*/ 1 w 1321"/>
                  <a:gd name="T67" fmla="*/ 1 h 712"/>
                  <a:gd name="T68" fmla="*/ 1 w 1321"/>
                  <a:gd name="T69" fmla="*/ 1 h 712"/>
                  <a:gd name="T70" fmla="*/ 1 w 1321"/>
                  <a:gd name="T71" fmla="*/ 1 h 712"/>
                  <a:gd name="T72" fmla="*/ 1 w 1321"/>
                  <a:gd name="T73" fmla="*/ 1 h 712"/>
                  <a:gd name="T74" fmla="*/ 1 w 1321"/>
                  <a:gd name="T75" fmla="*/ 1 h 712"/>
                  <a:gd name="T76" fmla="*/ 1 w 1321"/>
                  <a:gd name="T77" fmla="*/ 1 h 712"/>
                  <a:gd name="T78" fmla="*/ 1 w 1321"/>
                  <a:gd name="T79" fmla="*/ 1 h 712"/>
                  <a:gd name="T80" fmla="*/ 1 w 1321"/>
                  <a:gd name="T81" fmla="*/ 1 h 712"/>
                  <a:gd name="T82" fmla="*/ 1 w 1321"/>
                  <a:gd name="T83" fmla="*/ 0 h 712"/>
                  <a:gd name="T84" fmla="*/ 1 w 1321"/>
                  <a:gd name="T85" fmla="*/ 0 h 712"/>
                  <a:gd name="T86" fmla="*/ 1 w 1321"/>
                  <a:gd name="T87" fmla="*/ 1 h 712"/>
                  <a:gd name="T88" fmla="*/ 2 w 1321"/>
                  <a:gd name="T89" fmla="*/ 1 h 712"/>
                  <a:gd name="T90" fmla="*/ 2 w 1321"/>
                  <a:gd name="T91" fmla="*/ 1 h 712"/>
                  <a:gd name="T92" fmla="*/ 2 w 1321"/>
                  <a:gd name="T93" fmla="*/ 1 h 712"/>
                  <a:gd name="T94" fmla="*/ 2 w 1321"/>
                  <a:gd name="T95" fmla="*/ 1 h 712"/>
                  <a:gd name="T96" fmla="*/ 2 w 1321"/>
                  <a:gd name="T97" fmla="*/ 1 h 712"/>
                  <a:gd name="T98" fmla="*/ 3 w 1321"/>
                  <a:gd name="T99" fmla="*/ 1 h 712"/>
                  <a:gd name="T100" fmla="*/ 3 w 1321"/>
                  <a:gd name="T101" fmla="*/ 1 h 712"/>
                  <a:gd name="T102" fmla="*/ 3 w 1321"/>
                  <a:gd name="T103" fmla="*/ 1 h 712"/>
                  <a:gd name="T104" fmla="*/ 3 w 1321"/>
                  <a:gd name="T105" fmla="*/ 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EFEF"/>
                  </a:gs>
                  <a:gs pos="100000">
                    <a:srgbClr val="FF00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TW" altLang="en-US"/>
              </a:p>
            </p:txBody>
          </p:sp>
        </p:grpSp>
        <p:pic>
          <p:nvPicPr>
            <p:cNvPr id="79986" name="Picture 407"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0044" y="5384699"/>
              <a:ext cx="211375" cy="6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987" name="Group 409"/>
            <p:cNvGrpSpPr>
              <a:grpSpLocks/>
            </p:cNvGrpSpPr>
            <p:nvPr/>
          </p:nvGrpSpPr>
          <p:grpSpPr bwMode="auto">
            <a:xfrm>
              <a:off x="3408992" y="3867515"/>
              <a:ext cx="197053" cy="172306"/>
              <a:chOff x="2832" y="1149"/>
              <a:chExt cx="1197" cy="1152"/>
            </a:xfrm>
          </p:grpSpPr>
          <p:sp>
            <p:nvSpPr>
              <p:cNvPr id="80019" name="Oval 410"/>
              <p:cNvSpPr>
                <a:spLocks noChangeArrowheads="1"/>
              </p:cNvSpPr>
              <p:nvPr/>
            </p:nvSpPr>
            <p:spPr bwMode="gray">
              <a:xfrm>
                <a:off x="2832" y="1149"/>
                <a:ext cx="1197" cy="1152"/>
              </a:xfrm>
              <a:prstGeom prst="ellipse">
                <a:avLst/>
              </a:prstGeom>
              <a:gradFill rotWithShape="1">
                <a:gsLst>
                  <a:gs pos="0">
                    <a:srgbClr val="FF0000"/>
                  </a:gs>
                  <a:gs pos="100000">
                    <a:srgbClr val="79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endParaRPr kumimoji="0" lang="zh-TW" altLang="en-US"/>
              </a:p>
            </p:txBody>
          </p:sp>
          <p:sp>
            <p:nvSpPr>
              <p:cNvPr id="80020" name="Freeform 411"/>
              <p:cNvSpPr>
                <a:spLocks/>
              </p:cNvSpPr>
              <p:nvPr/>
            </p:nvSpPr>
            <p:spPr bwMode="gray">
              <a:xfrm>
                <a:off x="2965" y="1162"/>
                <a:ext cx="923" cy="435"/>
              </a:xfrm>
              <a:custGeom>
                <a:avLst/>
                <a:gdLst>
                  <a:gd name="T0" fmla="*/ 3 w 1321"/>
                  <a:gd name="T1" fmla="*/ 1 h 712"/>
                  <a:gd name="T2" fmla="*/ 3 w 1321"/>
                  <a:gd name="T3" fmla="*/ 1 h 712"/>
                  <a:gd name="T4" fmla="*/ 3 w 1321"/>
                  <a:gd name="T5" fmla="*/ 1 h 712"/>
                  <a:gd name="T6" fmla="*/ 3 w 1321"/>
                  <a:gd name="T7" fmla="*/ 1 h 712"/>
                  <a:gd name="T8" fmla="*/ 3 w 1321"/>
                  <a:gd name="T9" fmla="*/ 1 h 712"/>
                  <a:gd name="T10" fmla="*/ 3 w 1321"/>
                  <a:gd name="T11" fmla="*/ 1 h 712"/>
                  <a:gd name="T12" fmla="*/ 3 w 1321"/>
                  <a:gd name="T13" fmla="*/ 1 h 712"/>
                  <a:gd name="T14" fmla="*/ 3 w 1321"/>
                  <a:gd name="T15" fmla="*/ 1 h 712"/>
                  <a:gd name="T16" fmla="*/ 2 w 1321"/>
                  <a:gd name="T17" fmla="*/ 1 h 712"/>
                  <a:gd name="T18" fmla="*/ 2 w 1321"/>
                  <a:gd name="T19" fmla="*/ 1 h 712"/>
                  <a:gd name="T20" fmla="*/ 2 w 1321"/>
                  <a:gd name="T21" fmla="*/ 1 h 712"/>
                  <a:gd name="T22" fmla="*/ 2 w 1321"/>
                  <a:gd name="T23" fmla="*/ 1 h 712"/>
                  <a:gd name="T24" fmla="*/ 2 w 1321"/>
                  <a:gd name="T25" fmla="*/ 1 h 712"/>
                  <a:gd name="T26" fmla="*/ 2 w 1321"/>
                  <a:gd name="T27" fmla="*/ 1 h 712"/>
                  <a:gd name="T28" fmla="*/ 1 w 1321"/>
                  <a:gd name="T29" fmla="*/ 1 h 712"/>
                  <a:gd name="T30" fmla="*/ 1 w 1321"/>
                  <a:gd name="T31" fmla="*/ 1 h 712"/>
                  <a:gd name="T32" fmla="*/ 1 w 1321"/>
                  <a:gd name="T33" fmla="*/ 1 h 712"/>
                  <a:gd name="T34" fmla="*/ 1 w 1321"/>
                  <a:gd name="T35" fmla="*/ 1 h 712"/>
                  <a:gd name="T36" fmla="*/ 1 w 1321"/>
                  <a:gd name="T37" fmla="*/ 1 h 712"/>
                  <a:gd name="T38" fmla="*/ 1 w 1321"/>
                  <a:gd name="T39" fmla="*/ 1 h 712"/>
                  <a:gd name="T40" fmla="*/ 1 w 1321"/>
                  <a:gd name="T41" fmla="*/ 1 h 712"/>
                  <a:gd name="T42" fmla="*/ 1 w 1321"/>
                  <a:gd name="T43" fmla="*/ 1 h 712"/>
                  <a:gd name="T44" fmla="*/ 1 w 1321"/>
                  <a:gd name="T45" fmla="*/ 1 h 712"/>
                  <a:gd name="T46" fmla="*/ 1 w 1321"/>
                  <a:gd name="T47" fmla="*/ 1 h 712"/>
                  <a:gd name="T48" fmla="*/ 1 w 1321"/>
                  <a:gd name="T49" fmla="*/ 1 h 712"/>
                  <a:gd name="T50" fmla="*/ 1 w 1321"/>
                  <a:gd name="T51" fmla="*/ 1 h 712"/>
                  <a:gd name="T52" fmla="*/ 1 w 1321"/>
                  <a:gd name="T53" fmla="*/ 1 h 712"/>
                  <a:gd name="T54" fmla="*/ 1 w 1321"/>
                  <a:gd name="T55" fmla="*/ 1 h 712"/>
                  <a:gd name="T56" fmla="*/ 0 w 1321"/>
                  <a:gd name="T57" fmla="*/ 1 h 712"/>
                  <a:gd name="T58" fmla="*/ 0 w 1321"/>
                  <a:gd name="T59" fmla="*/ 1 h 712"/>
                  <a:gd name="T60" fmla="*/ 1 w 1321"/>
                  <a:gd name="T61" fmla="*/ 1 h 712"/>
                  <a:gd name="T62" fmla="*/ 1 w 1321"/>
                  <a:gd name="T63" fmla="*/ 1 h 712"/>
                  <a:gd name="T64" fmla="*/ 1 w 1321"/>
                  <a:gd name="T65" fmla="*/ 1 h 712"/>
                  <a:gd name="T66" fmla="*/ 1 w 1321"/>
                  <a:gd name="T67" fmla="*/ 1 h 712"/>
                  <a:gd name="T68" fmla="*/ 1 w 1321"/>
                  <a:gd name="T69" fmla="*/ 1 h 712"/>
                  <a:gd name="T70" fmla="*/ 1 w 1321"/>
                  <a:gd name="T71" fmla="*/ 1 h 712"/>
                  <a:gd name="T72" fmla="*/ 1 w 1321"/>
                  <a:gd name="T73" fmla="*/ 1 h 712"/>
                  <a:gd name="T74" fmla="*/ 1 w 1321"/>
                  <a:gd name="T75" fmla="*/ 1 h 712"/>
                  <a:gd name="T76" fmla="*/ 1 w 1321"/>
                  <a:gd name="T77" fmla="*/ 1 h 712"/>
                  <a:gd name="T78" fmla="*/ 1 w 1321"/>
                  <a:gd name="T79" fmla="*/ 1 h 712"/>
                  <a:gd name="T80" fmla="*/ 1 w 1321"/>
                  <a:gd name="T81" fmla="*/ 1 h 712"/>
                  <a:gd name="T82" fmla="*/ 1 w 1321"/>
                  <a:gd name="T83" fmla="*/ 0 h 712"/>
                  <a:gd name="T84" fmla="*/ 1 w 1321"/>
                  <a:gd name="T85" fmla="*/ 0 h 712"/>
                  <a:gd name="T86" fmla="*/ 1 w 1321"/>
                  <a:gd name="T87" fmla="*/ 1 h 712"/>
                  <a:gd name="T88" fmla="*/ 2 w 1321"/>
                  <a:gd name="T89" fmla="*/ 1 h 712"/>
                  <a:gd name="T90" fmla="*/ 2 w 1321"/>
                  <a:gd name="T91" fmla="*/ 1 h 712"/>
                  <a:gd name="T92" fmla="*/ 2 w 1321"/>
                  <a:gd name="T93" fmla="*/ 1 h 712"/>
                  <a:gd name="T94" fmla="*/ 2 w 1321"/>
                  <a:gd name="T95" fmla="*/ 1 h 712"/>
                  <a:gd name="T96" fmla="*/ 2 w 1321"/>
                  <a:gd name="T97" fmla="*/ 1 h 712"/>
                  <a:gd name="T98" fmla="*/ 3 w 1321"/>
                  <a:gd name="T99" fmla="*/ 1 h 712"/>
                  <a:gd name="T100" fmla="*/ 3 w 1321"/>
                  <a:gd name="T101" fmla="*/ 1 h 712"/>
                  <a:gd name="T102" fmla="*/ 3 w 1321"/>
                  <a:gd name="T103" fmla="*/ 1 h 712"/>
                  <a:gd name="T104" fmla="*/ 3 w 1321"/>
                  <a:gd name="T105" fmla="*/ 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EFEF"/>
                  </a:gs>
                  <a:gs pos="100000">
                    <a:srgbClr val="FF00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TW" altLang="en-US"/>
              </a:p>
            </p:txBody>
          </p:sp>
        </p:grpSp>
        <p:pic>
          <p:nvPicPr>
            <p:cNvPr id="79988" name="Picture 412"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3066" y="4039821"/>
              <a:ext cx="211375" cy="6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989" name="Group 414"/>
            <p:cNvGrpSpPr>
              <a:grpSpLocks/>
            </p:cNvGrpSpPr>
            <p:nvPr/>
          </p:nvGrpSpPr>
          <p:grpSpPr bwMode="auto">
            <a:xfrm>
              <a:off x="2862013" y="2128930"/>
              <a:ext cx="197053" cy="172306"/>
              <a:chOff x="2832" y="1149"/>
              <a:chExt cx="1197" cy="1152"/>
            </a:xfrm>
          </p:grpSpPr>
          <p:sp>
            <p:nvSpPr>
              <p:cNvPr id="80017" name="Oval 415"/>
              <p:cNvSpPr>
                <a:spLocks noChangeArrowheads="1"/>
              </p:cNvSpPr>
              <p:nvPr/>
            </p:nvSpPr>
            <p:spPr bwMode="gray">
              <a:xfrm>
                <a:off x="2832" y="1149"/>
                <a:ext cx="1197" cy="1152"/>
              </a:xfrm>
              <a:prstGeom prst="ellipse">
                <a:avLst/>
              </a:prstGeom>
              <a:gradFill rotWithShape="1">
                <a:gsLst>
                  <a:gs pos="0">
                    <a:srgbClr val="FF0000"/>
                  </a:gs>
                  <a:gs pos="100000">
                    <a:srgbClr val="79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endParaRPr kumimoji="0" lang="zh-TW" altLang="en-US"/>
              </a:p>
            </p:txBody>
          </p:sp>
          <p:sp>
            <p:nvSpPr>
              <p:cNvPr id="80018" name="Freeform 416"/>
              <p:cNvSpPr>
                <a:spLocks/>
              </p:cNvSpPr>
              <p:nvPr/>
            </p:nvSpPr>
            <p:spPr bwMode="gray">
              <a:xfrm>
                <a:off x="2965" y="1162"/>
                <a:ext cx="923" cy="435"/>
              </a:xfrm>
              <a:custGeom>
                <a:avLst/>
                <a:gdLst>
                  <a:gd name="T0" fmla="*/ 3 w 1321"/>
                  <a:gd name="T1" fmla="*/ 1 h 712"/>
                  <a:gd name="T2" fmla="*/ 3 w 1321"/>
                  <a:gd name="T3" fmla="*/ 1 h 712"/>
                  <a:gd name="T4" fmla="*/ 3 w 1321"/>
                  <a:gd name="T5" fmla="*/ 1 h 712"/>
                  <a:gd name="T6" fmla="*/ 3 w 1321"/>
                  <a:gd name="T7" fmla="*/ 1 h 712"/>
                  <a:gd name="T8" fmla="*/ 3 w 1321"/>
                  <a:gd name="T9" fmla="*/ 1 h 712"/>
                  <a:gd name="T10" fmla="*/ 3 w 1321"/>
                  <a:gd name="T11" fmla="*/ 1 h 712"/>
                  <a:gd name="T12" fmla="*/ 3 w 1321"/>
                  <a:gd name="T13" fmla="*/ 1 h 712"/>
                  <a:gd name="T14" fmla="*/ 3 w 1321"/>
                  <a:gd name="T15" fmla="*/ 1 h 712"/>
                  <a:gd name="T16" fmla="*/ 2 w 1321"/>
                  <a:gd name="T17" fmla="*/ 1 h 712"/>
                  <a:gd name="T18" fmla="*/ 2 w 1321"/>
                  <a:gd name="T19" fmla="*/ 1 h 712"/>
                  <a:gd name="T20" fmla="*/ 2 w 1321"/>
                  <a:gd name="T21" fmla="*/ 1 h 712"/>
                  <a:gd name="T22" fmla="*/ 2 w 1321"/>
                  <a:gd name="T23" fmla="*/ 1 h 712"/>
                  <a:gd name="T24" fmla="*/ 2 w 1321"/>
                  <a:gd name="T25" fmla="*/ 1 h 712"/>
                  <a:gd name="T26" fmla="*/ 2 w 1321"/>
                  <a:gd name="T27" fmla="*/ 1 h 712"/>
                  <a:gd name="T28" fmla="*/ 1 w 1321"/>
                  <a:gd name="T29" fmla="*/ 1 h 712"/>
                  <a:gd name="T30" fmla="*/ 1 w 1321"/>
                  <a:gd name="T31" fmla="*/ 1 h 712"/>
                  <a:gd name="T32" fmla="*/ 1 w 1321"/>
                  <a:gd name="T33" fmla="*/ 1 h 712"/>
                  <a:gd name="T34" fmla="*/ 1 w 1321"/>
                  <a:gd name="T35" fmla="*/ 1 h 712"/>
                  <a:gd name="T36" fmla="*/ 1 w 1321"/>
                  <a:gd name="T37" fmla="*/ 1 h 712"/>
                  <a:gd name="T38" fmla="*/ 1 w 1321"/>
                  <a:gd name="T39" fmla="*/ 1 h 712"/>
                  <a:gd name="T40" fmla="*/ 1 w 1321"/>
                  <a:gd name="T41" fmla="*/ 1 h 712"/>
                  <a:gd name="T42" fmla="*/ 1 w 1321"/>
                  <a:gd name="T43" fmla="*/ 1 h 712"/>
                  <a:gd name="T44" fmla="*/ 1 w 1321"/>
                  <a:gd name="T45" fmla="*/ 1 h 712"/>
                  <a:gd name="T46" fmla="*/ 1 w 1321"/>
                  <a:gd name="T47" fmla="*/ 1 h 712"/>
                  <a:gd name="T48" fmla="*/ 1 w 1321"/>
                  <a:gd name="T49" fmla="*/ 1 h 712"/>
                  <a:gd name="T50" fmla="*/ 1 w 1321"/>
                  <a:gd name="T51" fmla="*/ 1 h 712"/>
                  <a:gd name="T52" fmla="*/ 1 w 1321"/>
                  <a:gd name="T53" fmla="*/ 1 h 712"/>
                  <a:gd name="T54" fmla="*/ 1 w 1321"/>
                  <a:gd name="T55" fmla="*/ 1 h 712"/>
                  <a:gd name="T56" fmla="*/ 0 w 1321"/>
                  <a:gd name="T57" fmla="*/ 1 h 712"/>
                  <a:gd name="T58" fmla="*/ 0 w 1321"/>
                  <a:gd name="T59" fmla="*/ 1 h 712"/>
                  <a:gd name="T60" fmla="*/ 1 w 1321"/>
                  <a:gd name="T61" fmla="*/ 1 h 712"/>
                  <a:gd name="T62" fmla="*/ 1 w 1321"/>
                  <a:gd name="T63" fmla="*/ 1 h 712"/>
                  <a:gd name="T64" fmla="*/ 1 w 1321"/>
                  <a:gd name="T65" fmla="*/ 1 h 712"/>
                  <a:gd name="T66" fmla="*/ 1 w 1321"/>
                  <a:gd name="T67" fmla="*/ 1 h 712"/>
                  <a:gd name="T68" fmla="*/ 1 w 1321"/>
                  <a:gd name="T69" fmla="*/ 1 h 712"/>
                  <a:gd name="T70" fmla="*/ 1 w 1321"/>
                  <a:gd name="T71" fmla="*/ 1 h 712"/>
                  <a:gd name="T72" fmla="*/ 1 w 1321"/>
                  <a:gd name="T73" fmla="*/ 1 h 712"/>
                  <a:gd name="T74" fmla="*/ 1 w 1321"/>
                  <a:gd name="T75" fmla="*/ 1 h 712"/>
                  <a:gd name="T76" fmla="*/ 1 w 1321"/>
                  <a:gd name="T77" fmla="*/ 1 h 712"/>
                  <a:gd name="T78" fmla="*/ 1 w 1321"/>
                  <a:gd name="T79" fmla="*/ 1 h 712"/>
                  <a:gd name="T80" fmla="*/ 1 w 1321"/>
                  <a:gd name="T81" fmla="*/ 1 h 712"/>
                  <a:gd name="T82" fmla="*/ 1 w 1321"/>
                  <a:gd name="T83" fmla="*/ 0 h 712"/>
                  <a:gd name="T84" fmla="*/ 1 w 1321"/>
                  <a:gd name="T85" fmla="*/ 0 h 712"/>
                  <a:gd name="T86" fmla="*/ 1 w 1321"/>
                  <a:gd name="T87" fmla="*/ 1 h 712"/>
                  <a:gd name="T88" fmla="*/ 2 w 1321"/>
                  <a:gd name="T89" fmla="*/ 1 h 712"/>
                  <a:gd name="T90" fmla="*/ 2 w 1321"/>
                  <a:gd name="T91" fmla="*/ 1 h 712"/>
                  <a:gd name="T92" fmla="*/ 2 w 1321"/>
                  <a:gd name="T93" fmla="*/ 1 h 712"/>
                  <a:gd name="T94" fmla="*/ 2 w 1321"/>
                  <a:gd name="T95" fmla="*/ 1 h 712"/>
                  <a:gd name="T96" fmla="*/ 2 w 1321"/>
                  <a:gd name="T97" fmla="*/ 1 h 712"/>
                  <a:gd name="T98" fmla="*/ 3 w 1321"/>
                  <a:gd name="T99" fmla="*/ 1 h 712"/>
                  <a:gd name="T100" fmla="*/ 3 w 1321"/>
                  <a:gd name="T101" fmla="*/ 1 h 712"/>
                  <a:gd name="T102" fmla="*/ 3 w 1321"/>
                  <a:gd name="T103" fmla="*/ 1 h 712"/>
                  <a:gd name="T104" fmla="*/ 3 w 1321"/>
                  <a:gd name="T105" fmla="*/ 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EFEF"/>
                  </a:gs>
                  <a:gs pos="100000">
                    <a:srgbClr val="FF00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TW" altLang="en-US"/>
              </a:p>
            </p:txBody>
          </p:sp>
        </p:grpSp>
        <p:pic>
          <p:nvPicPr>
            <p:cNvPr id="79990" name="Picture 417"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6087" y="2301236"/>
              <a:ext cx="211375" cy="6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991" name="Group 418"/>
            <p:cNvGrpSpPr>
              <a:grpSpLocks/>
            </p:cNvGrpSpPr>
            <p:nvPr/>
          </p:nvGrpSpPr>
          <p:grpSpPr bwMode="auto">
            <a:xfrm>
              <a:off x="2500298" y="5214950"/>
              <a:ext cx="211375" cy="236921"/>
              <a:chOff x="2796" y="1149"/>
              <a:chExt cx="1284" cy="1584"/>
            </a:xfrm>
          </p:grpSpPr>
          <p:grpSp>
            <p:nvGrpSpPr>
              <p:cNvPr id="80013" name="Group 419"/>
              <p:cNvGrpSpPr>
                <a:grpSpLocks/>
              </p:cNvGrpSpPr>
              <p:nvPr/>
            </p:nvGrpSpPr>
            <p:grpSpPr bwMode="auto">
              <a:xfrm>
                <a:off x="2832" y="1149"/>
                <a:ext cx="1197" cy="1152"/>
                <a:chOff x="2832" y="1149"/>
                <a:chExt cx="1197" cy="1152"/>
              </a:xfrm>
            </p:grpSpPr>
            <p:sp>
              <p:nvSpPr>
                <p:cNvPr id="80015" name="Oval 420"/>
                <p:cNvSpPr>
                  <a:spLocks noChangeArrowheads="1"/>
                </p:cNvSpPr>
                <p:nvPr/>
              </p:nvSpPr>
              <p:spPr bwMode="gray">
                <a:xfrm>
                  <a:off x="2832" y="1149"/>
                  <a:ext cx="1197" cy="1152"/>
                </a:xfrm>
                <a:prstGeom prst="ellipse">
                  <a:avLst/>
                </a:prstGeom>
                <a:gradFill rotWithShape="1">
                  <a:gsLst>
                    <a:gs pos="0">
                      <a:srgbClr val="FF0000"/>
                    </a:gs>
                    <a:gs pos="100000">
                      <a:srgbClr val="79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endParaRPr kumimoji="0" lang="zh-TW" altLang="en-US"/>
                </a:p>
              </p:txBody>
            </p:sp>
            <p:sp>
              <p:nvSpPr>
                <p:cNvPr id="80016" name="Freeform 421"/>
                <p:cNvSpPr>
                  <a:spLocks/>
                </p:cNvSpPr>
                <p:nvPr/>
              </p:nvSpPr>
              <p:spPr bwMode="gray">
                <a:xfrm>
                  <a:off x="2965" y="1162"/>
                  <a:ext cx="923" cy="435"/>
                </a:xfrm>
                <a:custGeom>
                  <a:avLst/>
                  <a:gdLst>
                    <a:gd name="T0" fmla="*/ 3 w 1321"/>
                    <a:gd name="T1" fmla="*/ 1 h 712"/>
                    <a:gd name="T2" fmla="*/ 3 w 1321"/>
                    <a:gd name="T3" fmla="*/ 1 h 712"/>
                    <a:gd name="T4" fmla="*/ 3 w 1321"/>
                    <a:gd name="T5" fmla="*/ 1 h 712"/>
                    <a:gd name="T6" fmla="*/ 3 w 1321"/>
                    <a:gd name="T7" fmla="*/ 1 h 712"/>
                    <a:gd name="T8" fmla="*/ 3 w 1321"/>
                    <a:gd name="T9" fmla="*/ 1 h 712"/>
                    <a:gd name="T10" fmla="*/ 3 w 1321"/>
                    <a:gd name="T11" fmla="*/ 1 h 712"/>
                    <a:gd name="T12" fmla="*/ 3 w 1321"/>
                    <a:gd name="T13" fmla="*/ 1 h 712"/>
                    <a:gd name="T14" fmla="*/ 3 w 1321"/>
                    <a:gd name="T15" fmla="*/ 1 h 712"/>
                    <a:gd name="T16" fmla="*/ 2 w 1321"/>
                    <a:gd name="T17" fmla="*/ 1 h 712"/>
                    <a:gd name="T18" fmla="*/ 2 w 1321"/>
                    <a:gd name="T19" fmla="*/ 1 h 712"/>
                    <a:gd name="T20" fmla="*/ 2 w 1321"/>
                    <a:gd name="T21" fmla="*/ 1 h 712"/>
                    <a:gd name="T22" fmla="*/ 2 w 1321"/>
                    <a:gd name="T23" fmla="*/ 1 h 712"/>
                    <a:gd name="T24" fmla="*/ 2 w 1321"/>
                    <a:gd name="T25" fmla="*/ 1 h 712"/>
                    <a:gd name="T26" fmla="*/ 2 w 1321"/>
                    <a:gd name="T27" fmla="*/ 1 h 712"/>
                    <a:gd name="T28" fmla="*/ 1 w 1321"/>
                    <a:gd name="T29" fmla="*/ 1 h 712"/>
                    <a:gd name="T30" fmla="*/ 1 w 1321"/>
                    <a:gd name="T31" fmla="*/ 1 h 712"/>
                    <a:gd name="T32" fmla="*/ 1 w 1321"/>
                    <a:gd name="T33" fmla="*/ 1 h 712"/>
                    <a:gd name="T34" fmla="*/ 1 w 1321"/>
                    <a:gd name="T35" fmla="*/ 1 h 712"/>
                    <a:gd name="T36" fmla="*/ 1 w 1321"/>
                    <a:gd name="T37" fmla="*/ 1 h 712"/>
                    <a:gd name="T38" fmla="*/ 1 w 1321"/>
                    <a:gd name="T39" fmla="*/ 1 h 712"/>
                    <a:gd name="T40" fmla="*/ 1 w 1321"/>
                    <a:gd name="T41" fmla="*/ 1 h 712"/>
                    <a:gd name="T42" fmla="*/ 1 w 1321"/>
                    <a:gd name="T43" fmla="*/ 1 h 712"/>
                    <a:gd name="T44" fmla="*/ 1 w 1321"/>
                    <a:gd name="T45" fmla="*/ 1 h 712"/>
                    <a:gd name="T46" fmla="*/ 1 w 1321"/>
                    <a:gd name="T47" fmla="*/ 1 h 712"/>
                    <a:gd name="T48" fmla="*/ 1 w 1321"/>
                    <a:gd name="T49" fmla="*/ 1 h 712"/>
                    <a:gd name="T50" fmla="*/ 1 w 1321"/>
                    <a:gd name="T51" fmla="*/ 1 h 712"/>
                    <a:gd name="T52" fmla="*/ 1 w 1321"/>
                    <a:gd name="T53" fmla="*/ 1 h 712"/>
                    <a:gd name="T54" fmla="*/ 1 w 1321"/>
                    <a:gd name="T55" fmla="*/ 1 h 712"/>
                    <a:gd name="T56" fmla="*/ 0 w 1321"/>
                    <a:gd name="T57" fmla="*/ 1 h 712"/>
                    <a:gd name="T58" fmla="*/ 0 w 1321"/>
                    <a:gd name="T59" fmla="*/ 1 h 712"/>
                    <a:gd name="T60" fmla="*/ 1 w 1321"/>
                    <a:gd name="T61" fmla="*/ 1 h 712"/>
                    <a:gd name="T62" fmla="*/ 1 w 1321"/>
                    <a:gd name="T63" fmla="*/ 1 h 712"/>
                    <a:gd name="T64" fmla="*/ 1 w 1321"/>
                    <a:gd name="T65" fmla="*/ 1 h 712"/>
                    <a:gd name="T66" fmla="*/ 1 w 1321"/>
                    <a:gd name="T67" fmla="*/ 1 h 712"/>
                    <a:gd name="T68" fmla="*/ 1 w 1321"/>
                    <a:gd name="T69" fmla="*/ 1 h 712"/>
                    <a:gd name="T70" fmla="*/ 1 w 1321"/>
                    <a:gd name="T71" fmla="*/ 1 h 712"/>
                    <a:gd name="T72" fmla="*/ 1 w 1321"/>
                    <a:gd name="T73" fmla="*/ 1 h 712"/>
                    <a:gd name="T74" fmla="*/ 1 w 1321"/>
                    <a:gd name="T75" fmla="*/ 1 h 712"/>
                    <a:gd name="T76" fmla="*/ 1 w 1321"/>
                    <a:gd name="T77" fmla="*/ 1 h 712"/>
                    <a:gd name="T78" fmla="*/ 1 w 1321"/>
                    <a:gd name="T79" fmla="*/ 1 h 712"/>
                    <a:gd name="T80" fmla="*/ 1 w 1321"/>
                    <a:gd name="T81" fmla="*/ 1 h 712"/>
                    <a:gd name="T82" fmla="*/ 1 w 1321"/>
                    <a:gd name="T83" fmla="*/ 0 h 712"/>
                    <a:gd name="T84" fmla="*/ 1 w 1321"/>
                    <a:gd name="T85" fmla="*/ 0 h 712"/>
                    <a:gd name="T86" fmla="*/ 1 w 1321"/>
                    <a:gd name="T87" fmla="*/ 1 h 712"/>
                    <a:gd name="T88" fmla="*/ 2 w 1321"/>
                    <a:gd name="T89" fmla="*/ 1 h 712"/>
                    <a:gd name="T90" fmla="*/ 2 w 1321"/>
                    <a:gd name="T91" fmla="*/ 1 h 712"/>
                    <a:gd name="T92" fmla="*/ 2 w 1321"/>
                    <a:gd name="T93" fmla="*/ 1 h 712"/>
                    <a:gd name="T94" fmla="*/ 2 w 1321"/>
                    <a:gd name="T95" fmla="*/ 1 h 712"/>
                    <a:gd name="T96" fmla="*/ 2 w 1321"/>
                    <a:gd name="T97" fmla="*/ 1 h 712"/>
                    <a:gd name="T98" fmla="*/ 3 w 1321"/>
                    <a:gd name="T99" fmla="*/ 1 h 712"/>
                    <a:gd name="T100" fmla="*/ 3 w 1321"/>
                    <a:gd name="T101" fmla="*/ 1 h 712"/>
                    <a:gd name="T102" fmla="*/ 3 w 1321"/>
                    <a:gd name="T103" fmla="*/ 1 h 712"/>
                    <a:gd name="T104" fmla="*/ 3 w 1321"/>
                    <a:gd name="T105" fmla="*/ 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EFEF"/>
                    </a:gs>
                    <a:gs pos="100000">
                      <a:srgbClr val="FF00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TW" altLang="en-US"/>
                </a:p>
              </p:txBody>
            </p:sp>
          </p:grpSp>
          <p:pic>
            <p:nvPicPr>
              <p:cNvPr id="80014" name="Picture 422"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6" y="2301"/>
                <a:ext cx="128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9992" name="Group 423"/>
            <p:cNvGrpSpPr>
              <a:grpSpLocks/>
            </p:cNvGrpSpPr>
            <p:nvPr/>
          </p:nvGrpSpPr>
          <p:grpSpPr bwMode="auto">
            <a:xfrm>
              <a:off x="2357422" y="5214950"/>
              <a:ext cx="211375" cy="236921"/>
              <a:chOff x="2796" y="1149"/>
              <a:chExt cx="1284" cy="1584"/>
            </a:xfrm>
          </p:grpSpPr>
          <p:grpSp>
            <p:nvGrpSpPr>
              <p:cNvPr id="80009" name="Group 424"/>
              <p:cNvGrpSpPr>
                <a:grpSpLocks/>
              </p:cNvGrpSpPr>
              <p:nvPr/>
            </p:nvGrpSpPr>
            <p:grpSpPr bwMode="auto">
              <a:xfrm>
                <a:off x="2832" y="1149"/>
                <a:ext cx="1197" cy="1152"/>
                <a:chOff x="2832" y="1149"/>
                <a:chExt cx="1197" cy="1152"/>
              </a:xfrm>
            </p:grpSpPr>
            <p:sp>
              <p:nvSpPr>
                <p:cNvPr id="80011" name="Oval 425"/>
                <p:cNvSpPr>
                  <a:spLocks noChangeArrowheads="1"/>
                </p:cNvSpPr>
                <p:nvPr/>
              </p:nvSpPr>
              <p:spPr bwMode="gray">
                <a:xfrm>
                  <a:off x="2832" y="1149"/>
                  <a:ext cx="1197" cy="1152"/>
                </a:xfrm>
                <a:prstGeom prst="ellipse">
                  <a:avLst/>
                </a:prstGeom>
                <a:gradFill rotWithShape="1">
                  <a:gsLst>
                    <a:gs pos="0">
                      <a:srgbClr val="FF0000"/>
                    </a:gs>
                    <a:gs pos="100000">
                      <a:srgbClr val="79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endParaRPr kumimoji="0" lang="zh-TW" altLang="en-US"/>
                </a:p>
              </p:txBody>
            </p:sp>
            <p:sp>
              <p:nvSpPr>
                <p:cNvPr id="80012" name="Freeform 426"/>
                <p:cNvSpPr>
                  <a:spLocks/>
                </p:cNvSpPr>
                <p:nvPr/>
              </p:nvSpPr>
              <p:spPr bwMode="gray">
                <a:xfrm>
                  <a:off x="2965" y="1162"/>
                  <a:ext cx="923" cy="435"/>
                </a:xfrm>
                <a:custGeom>
                  <a:avLst/>
                  <a:gdLst>
                    <a:gd name="T0" fmla="*/ 3 w 1321"/>
                    <a:gd name="T1" fmla="*/ 1 h 712"/>
                    <a:gd name="T2" fmla="*/ 3 w 1321"/>
                    <a:gd name="T3" fmla="*/ 1 h 712"/>
                    <a:gd name="T4" fmla="*/ 3 w 1321"/>
                    <a:gd name="T5" fmla="*/ 1 h 712"/>
                    <a:gd name="T6" fmla="*/ 3 w 1321"/>
                    <a:gd name="T7" fmla="*/ 1 h 712"/>
                    <a:gd name="T8" fmla="*/ 3 w 1321"/>
                    <a:gd name="T9" fmla="*/ 1 h 712"/>
                    <a:gd name="T10" fmla="*/ 3 w 1321"/>
                    <a:gd name="T11" fmla="*/ 1 h 712"/>
                    <a:gd name="T12" fmla="*/ 3 w 1321"/>
                    <a:gd name="T13" fmla="*/ 1 h 712"/>
                    <a:gd name="T14" fmla="*/ 3 w 1321"/>
                    <a:gd name="T15" fmla="*/ 1 h 712"/>
                    <a:gd name="T16" fmla="*/ 2 w 1321"/>
                    <a:gd name="T17" fmla="*/ 1 h 712"/>
                    <a:gd name="T18" fmla="*/ 2 w 1321"/>
                    <a:gd name="T19" fmla="*/ 1 h 712"/>
                    <a:gd name="T20" fmla="*/ 2 w 1321"/>
                    <a:gd name="T21" fmla="*/ 1 h 712"/>
                    <a:gd name="T22" fmla="*/ 2 w 1321"/>
                    <a:gd name="T23" fmla="*/ 1 h 712"/>
                    <a:gd name="T24" fmla="*/ 2 w 1321"/>
                    <a:gd name="T25" fmla="*/ 1 h 712"/>
                    <a:gd name="T26" fmla="*/ 2 w 1321"/>
                    <a:gd name="T27" fmla="*/ 1 h 712"/>
                    <a:gd name="T28" fmla="*/ 1 w 1321"/>
                    <a:gd name="T29" fmla="*/ 1 h 712"/>
                    <a:gd name="T30" fmla="*/ 1 w 1321"/>
                    <a:gd name="T31" fmla="*/ 1 h 712"/>
                    <a:gd name="T32" fmla="*/ 1 w 1321"/>
                    <a:gd name="T33" fmla="*/ 1 h 712"/>
                    <a:gd name="T34" fmla="*/ 1 w 1321"/>
                    <a:gd name="T35" fmla="*/ 1 h 712"/>
                    <a:gd name="T36" fmla="*/ 1 w 1321"/>
                    <a:gd name="T37" fmla="*/ 1 h 712"/>
                    <a:gd name="T38" fmla="*/ 1 w 1321"/>
                    <a:gd name="T39" fmla="*/ 1 h 712"/>
                    <a:gd name="T40" fmla="*/ 1 w 1321"/>
                    <a:gd name="T41" fmla="*/ 1 h 712"/>
                    <a:gd name="T42" fmla="*/ 1 w 1321"/>
                    <a:gd name="T43" fmla="*/ 1 h 712"/>
                    <a:gd name="T44" fmla="*/ 1 w 1321"/>
                    <a:gd name="T45" fmla="*/ 1 h 712"/>
                    <a:gd name="T46" fmla="*/ 1 w 1321"/>
                    <a:gd name="T47" fmla="*/ 1 h 712"/>
                    <a:gd name="T48" fmla="*/ 1 w 1321"/>
                    <a:gd name="T49" fmla="*/ 1 h 712"/>
                    <a:gd name="T50" fmla="*/ 1 w 1321"/>
                    <a:gd name="T51" fmla="*/ 1 h 712"/>
                    <a:gd name="T52" fmla="*/ 1 w 1321"/>
                    <a:gd name="T53" fmla="*/ 1 h 712"/>
                    <a:gd name="T54" fmla="*/ 1 w 1321"/>
                    <a:gd name="T55" fmla="*/ 1 h 712"/>
                    <a:gd name="T56" fmla="*/ 0 w 1321"/>
                    <a:gd name="T57" fmla="*/ 1 h 712"/>
                    <a:gd name="T58" fmla="*/ 0 w 1321"/>
                    <a:gd name="T59" fmla="*/ 1 h 712"/>
                    <a:gd name="T60" fmla="*/ 1 w 1321"/>
                    <a:gd name="T61" fmla="*/ 1 h 712"/>
                    <a:gd name="T62" fmla="*/ 1 w 1321"/>
                    <a:gd name="T63" fmla="*/ 1 h 712"/>
                    <a:gd name="T64" fmla="*/ 1 w 1321"/>
                    <a:gd name="T65" fmla="*/ 1 h 712"/>
                    <a:gd name="T66" fmla="*/ 1 w 1321"/>
                    <a:gd name="T67" fmla="*/ 1 h 712"/>
                    <a:gd name="T68" fmla="*/ 1 w 1321"/>
                    <a:gd name="T69" fmla="*/ 1 h 712"/>
                    <a:gd name="T70" fmla="*/ 1 w 1321"/>
                    <a:gd name="T71" fmla="*/ 1 h 712"/>
                    <a:gd name="T72" fmla="*/ 1 w 1321"/>
                    <a:gd name="T73" fmla="*/ 1 h 712"/>
                    <a:gd name="T74" fmla="*/ 1 w 1321"/>
                    <a:gd name="T75" fmla="*/ 1 h 712"/>
                    <a:gd name="T76" fmla="*/ 1 w 1321"/>
                    <a:gd name="T77" fmla="*/ 1 h 712"/>
                    <a:gd name="T78" fmla="*/ 1 w 1321"/>
                    <a:gd name="T79" fmla="*/ 1 h 712"/>
                    <a:gd name="T80" fmla="*/ 1 w 1321"/>
                    <a:gd name="T81" fmla="*/ 1 h 712"/>
                    <a:gd name="T82" fmla="*/ 1 w 1321"/>
                    <a:gd name="T83" fmla="*/ 0 h 712"/>
                    <a:gd name="T84" fmla="*/ 1 w 1321"/>
                    <a:gd name="T85" fmla="*/ 0 h 712"/>
                    <a:gd name="T86" fmla="*/ 1 w 1321"/>
                    <a:gd name="T87" fmla="*/ 1 h 712"/>
                    <a:gd name="T88" fmla="*/ 2 w 1321"/>
                    <a:gd name="T89" fmla="*/ 1 h 712"/>
                    <a:gd name="T90" fmla="*/ 2 w 1321"/>
                    <a:gd name="T91" fmla="*/ 1 h 712"/>
                    <a:gd name="T92" fmla="*/ 2 w 1321"/>
                    <a:gd name="T93" fmla="*/ 1 h 712"/>
                    <a:gd name="T94" fmla="*/ 2 w 1321"/>
                    <a:gd name="T95" fmla="*/ 1 h 712"/>
                    <a:gd name="T96" fmla="*/ 2 w 1321"/>
                    <a:gd name="T97" fmla="*/ 1 h 712"/>
                    <a:gd name="T98" fmla="*/ 3 w 1321"/>
                    <a:gd name="T99" fmla="*/ 1 h 712"/>
                    <a:gd name="T100" fmla="*/ 3 w 1321"/>
                    <a:gd name="T101" fmla="*/ 1 h 712"/>
                    <a:gd name="T102" fmla="*/ 3 w 1321"/>
                    <a:gd name="T103" fmla="*/ 1 h 712"/>
                    <a:gd name="T104" fmla="*/ 3 w 1321"/>
                    <a:gd name="T105" fmla="*/ 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EFEF"/>
                    </a:gs>
                    <a:gs pos="100000">
                      <a:srgbClr val="FF00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TW" altLang="en-US"/>
                </a:p>
              </p:txBody>
            </p:sp>
          </p:grpSp>
          <p:pic>
            <p:nvPicPr>
              <p:cNvPr id="80010" name="Picture 427"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6" y="2301"/>
                <a:ext cx="128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9993" name="Group 428"/>
            <p:cNvGrpSpPr>
              <a:grpSpLocks/>
            </p:cNvGrpSpPr>
            <p:nvPr/>
          </p:nvGrpSpPr>
          <p:grpSpPr bwMode="auto">
            <a:xfrm>
              <a:off x="2486010" y="5300676"/>
              <a:ext cx="211375" cy="236921"/>
              <a:chOff x="2796" y="1149"/>
              <a:chExt cx="1284" cy="1584"/>
            </a:xfrm>
          </p:grpSpPr>
          <p:grpSp>
            <p:nvGrpSpPr>
              <p:cNvPr id="80005" name="Group 429"/>
              <p:cNvGrpSpPr>
                <a:grpSpLocks/>
              </p:cNvGrpSpPr>
              <p:nvPr/>
            </p:nvGrpSpPr>
            <p:grpSpPr bwMode="auto">
              <a:xfrm>
                <a:off x="2832" y="1149"/>
                <a:ext cx="1197" cy="1152"/>
                <a:chOff x="2832" y="1149"/>
                <a:chExt cx="1197" cy="1152"/>
              </a:xfrm>
            </p:grpSpPr>
            <p:sp>
              <p:nvSpPr>
                <p:cNvPr id="80007" name="Oval 430"/>
                <p:cNvSpPr>
                  <a:spLocks noChangeArrowheads="1"/>
                </p:cNvSpPr>
                <p:nvPr/>
              </p:nvSpPr>
              <p:spPr bwMode="gray">
                <a:xfrm>
                  <a:off x="2832" y="1149"/>
                  <a:ext cx="1197" cy="1152"/>
                </a:xfrm>
                <a:prstGeom prst="ellipse">
                  <a:avLst/>
                </a:prstGeom>
                <a:gradFill rotWithShape="1">
                  <a:gsLst>
                    <a:gs pos="0">
                      <a:srgbClr val="FF0000"/>
                    </a:gs>
                    <a:gs pos="100000">
                      <a:srgbClr val="79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endParaRPr kumimoji="0" lang="zh-TW" altLang="en-US"/>
                </a:p>
              </p:txBody>
            </p:sp>
            <p:sp>
              <p:nvSpPr>
                <p:cNvPr id="80008" name="Freeform 431"/>
                <p:cNvSpPr>
                  <a:spLocks/>
                </p:cNvSpPr>
                <p:nvPr/>
              </p:nvSpPr>
              <p:spPr bwMode="gray">
                <a:xfrm>
                  <a:off x="2965" y="1162"/>
                  <a:ext cx="923" cy="435"/>
                </a:xfrm>
                <a:custGeom>
                  <a:avLst/>
                  <a:gdLst>
                    <a:gd name="T0" fmla="*/ 3 w 1321"/>
                    <a:gd name="T1" fmla="*/ 1 h 712"/>
                    <a:gd name="T2" fmla="*/ 3 w 1321"/>
                    <a:gd name="T3" fmla="*/ 1 h 712"/>
                    <a:gd name="T4" fmla="*/ 3 w 1321"/>
                    <a:gd name="T5" fmla="*/ 1 h 712"/>
                    <a:gd name="T6" fmla="*/ 3 w 1321"/>
                    <a:gd name="T7" fmla="*/ 1 h 712"/>
                    <a:gd name="T8" fmla="*/ 3 w 1321"/>
                    <a:gd name="T9" fmla="*/ 1 h 712"/>
                    <a:gd name="T10" fmla="*/ 3 w 1321"/>
                    <a:gd name="T11" fmla="*/ 1 h 712"/>
                    <a:gd name="T12" fmla="*/ 3 w 1321"/>
                    <a:gd name="T13" fmla="*/ 1 h 712"/>
                    <a:gd name="T14" fmla="*/ 3 w 1321"/>
                    <a:gd name="T15" fmla="*/ 1 h 712"/>
                    <a:gd name="T16" fmla="*/ 2 w 1321"/>
                    <a:gd name="T17" fmla="*/ 1 h 712"/>
                    <a:gd name="T18" fmla="*/ 2 w 1321"/>
                    <a:gd name="T19" fmla="*/ 1 h 712"/>
                    <a:gd name="T20" fmla="*/ 2 w 1321"/>
                    <a:gd name="T21" fmla="*/ 1 h 712"/>
                    <a:gd name="T22" fmla="*/ 2 w 1321"/>
                    <a:gd name="T23" fmla="*/ 1 h 712"/>
                    <a:gd name="T24" fmla="*/ 2 w 1321"/>
                    <a:gd name="T25" fmla="*/ 1 h 712"/>
                    <a:gd name="T26" fmla="*/ 2 w 1321"/>
                    <a:gd name="T27" fmla="*/ 1 h 712"/>
                    <a:gd name="T28" fmla="*/ 1 w 1321"/>
                    <a:gd name="T29" fmla="*/ 1 h 712"/>
                    <a:gd name="T30" fmla="*/ 1 w 1321"/>
                    <a:gd name="T31" fmla="*/ 1 h 712"/>
                    <a:gd name="T32" fmla="*/ 1 w 1321"/>
                    <a:gd name="T33" fmla="*/ 1 h 712"/>
                    <a:gd name="T34" fmla="*/ 1 w 1321"/>
                    <a:gd name="T35" fmla="*/ 1 h 712"/>
                    <a:gd name="T36" fmla="*/ 1 w 1321"/>
                    <a:gd name="T37" fmla="*/ 1 h 712"/>
                    <a:gd name="T38" fmla="*/ 1 w 1321"/>
                    <a:gd name="T39" fmla="*/ 1 h 712"/>
                    <a:gd name="T40" fmla="*/ 1 w 1321"/>
                    <a:gd name="T41" fmla="*/ 1 h 712"/>
                    <a:gd name="T42" fmla="*/ 1 w 1321"/>
                    <a:gd name="T43" fmla="*/ 1 h 712"/>
                    <a:gd name="T44" fmla="*/ 1 w 1321"/>
                    <a:gd name="T45" fmla="*/ 1 h 712"/>
                    <a:gd name="T46" fmla="*/ 1 w 1321"/>
                    <a:gd name="T47" fmla="*/ 1 h 712"/>
                    <a:gd name="T48" fmla="*/ 1 w 1321"/>
                    <a:gd name="T49" fmla="*/ 1 h 712"/>
                    <a:gd name="T50" fmla="*/ 1 w 1321"/>
                    <a:gd name="T51" fmla="*/ 1 h 712"/>
                    <a:gd name="T52" fmla="*/ 1 w 1321"/>
                    <a:gd name="T53" fmla="*/ 1 h 712"/>
                    <a:gd name="T54" fmla="*/ 1 w 1321"/>
                    <a:gd name="T55" fmla="*/ 1 h 712"/>
                    <a:gd name="T56" fmla="*/ 0 w 1321"/>
                    <a:gd name="T57" fmla="*/ 1 h 712"/>
                    <a:gd name="T58" fmla="*/ 0 w 1321"/>
                    <a:gd name="T59" fmla="*/ 1 h 712"/>
                    <a:gd name="T60" fmla="*/ 1 w 1321"/>
                    <a:gd name="T61" fmla="*/ 1 h 712"/>
                    <a:gd name="T62" fmla="*/ 1 w 1321"/>
                    <a:gd name="T63" fmla="*/ 1 h 712"/>
                    <a:gd name="T64" fmla="*/ 1 w 1321"/>
                    <a:gd name="T65" fmla="*/ 1 h 712"/>
                    <a:gd name="T66" fmla="*/ 1 w 1321"/>
                    <a:gd name="T67" fmla="*/ 1 h 712"/>
                    <a:gd name="T68" fmla="*/ 1 w 1321"/>
                    <a:gd name="T69" fmla="*/ 1 h 712"/>
                    <a:gd name="T70" fmla="*/ 1 w 1321"/>
                    <a:gd name="T71" fmla="*/ 1 h 712"/>
                    <a:gd name="T72" fmla="*/ 1 w 1321"/>
                    <a:gd name="T73" fmla="*/ 1 h 712"/>
                    <a:gd name="T74" fmla="*/ 1 w 1321"/>
                    <a:gd name="T75" fmla="*/ 1 h 712"/>
                    <a:gd name="T76" fmla="*/ 1 w 1321"/>
                    <a:gd name="T77" fmla="*/ 1 h 712"/>
                    <a:gd name="T78" fmla="*/ 1 w 1321"/>
                    <a:gd name="T79" fmla="*/ 1 h 712"/>
                    <a:gd name="T80" fmla="*/ 1 w 1321"/>
                    <a:gd name="T81" fmla="*/ 1 h 712"/>
                    <a:gd name="T82" fmla="*/ 1 w 1321"/>
                    <a:gd name="T83" fmla="*/ 0 h 712"/>
                    <a:gd name="T84" fmla="*/ 1 w 1321"/>
                    <a:gd name="T85" fmla="*/ 0 h 712"/>
                    <a:gd name="T86" fmla="*/ 1 w 1321"/>
                    <a:gd name="T87" fmla="*/ 1 h 712"/>
                    <a:gd name="T88" fmla="*/ 2 w 1321"/>
                    <a:gd name="T89" fmla="*/ 1 h 712"/>
                    <a:gd name="T90" fmla="*/ 2 w 1321"/>
                    <a:gd name="T91" fmla="*/ 1 h 712"/>
                    <a:gd name="T92" fmla="*/ 2 w 1321"/>
                    <a:gd name="T93" fmla="*/ 1 h 712"/>
                    <a:gd name="T94" fmla="*/ 2 w 1321"/>
                    <a:gd name="T95" fmla="*/ 1 h 712"/>
                    <a:gd name="T96" fmla="*/ 2 w 1321"/>
                    <a:gd name="T97" fmla="*/ 1 h 712"/>
                    <a:gd name="T98" fmla="*/ 3 w 1321"/>
                    <a:gd name="T99" fmla="*/ 1 h 712"/>
                    <a:gd name="T100" fmla="*/ 3 w 1321"/>
                    <a:gd name="T101" fmla="*/ 1 h 712"/>
                    <a:gd name="T102" fmla="*/ 3 w 1321"/>
                    <a:gd name="T103" fmla="*/ 1 h 712"/>
                    <a:gd name="T104" fmla="*/ 3 w 1321"/>
                    <a:gd name="T105" fmla="*/ 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EFEF"/>
                    </a:gs>
                    <a:gs pos="100000">
                      <a:srgbClr val="FF00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TW" altLang="en-US"/>
                </a:p>
              </p:txBody>
            </p:sp>
          </p:grpSp>
          <p:pic>
            <p:nvPicPr>
              <p:cNvPr id="80006" name="Picture 432"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6" y="2301"/>
                <a:ext cx="128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9994" name="Group 433"/>
            <p:cNvGrpSpPr>
              <a:grpSpLocks/>
            </p:cNvGrpSpPr>
            <p:nvPr/>
          </p:nvGrpSpPr>
          <p:grpSpPr bwMode="auto">
            <a:xfrm>
              <a:off x="2328842" y="5300669"/>
              <a:ext cx="211375" cy="236921"/>
              <a:chOff x="2796" y="1149"/>
              <a:chExt cx="1284" cy="1584"/>
            </a:xfrm>
          </p:grpSpPr>
          <p:grpSp>
            <p:nvGrpSpPr>
              <p:cNvPr id="80001" name="Group 434"/>
              <p:cNvGrpSpPr>
                <a:grpSpLocks/>
              </p:cNvGrpSpPr>
              <p:nvPr/>
            </p:nvGrpSpPr>
            <p:grpSpPr bwMode="auto">
              <a:xfrm>
                <a:off x="2832" y="1149"/>
                <a:ext cx="1197" cy="1152"/>
                <a:chOff x="2832" y="1149"/>
                <a:chExt cx="1197" cy="1152"/>
              </a:xfrm>
            </p:grpSpPr>
            <p:sp>
              <p:nvSpPr>
                <p:cNvPr id="80003" name="Oval 435"/>
                <p:cNvSpPr>
                  <a:spLocks noChangeArrowheads="1"/>
                </p:cNvSpPr>
                <p:nvPr/>
              </p:nvSpPr>
              <p:spPr bwMode="gray">
                <a:xfrm>
                  <a:off x="2832" y="1149"/>
                  <a:ext cx="1197" cy="1152"/>
                </a:xfrm>
                <a:prstGeom prst="ellipse">
                  <a:avLst/>
                </a:prstGeom>
                <a:gradFill rotWithShape="1">
                  <a:gsLst>
                    <a:gs pos="0">
                      <a:srgbClr val="FF0000"/>
                    </a:gs>
                    <a:gs pos="100000">
                      <a:srgbClr val="79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endParaRPr kumimoji="0" lang="zh-TW" altLang="en-US"/>
                </a:p>
              </p:txBody>
            </p:sp>
            <p:sp>
              <p:nvSpPr>
                <p:cNvPr id="80004" name="Freeform 436"/>
                <p:cNvSpPr>
                  <a:spLocks/>
                </p:cNvSpPr>
                <p:nvPr/>
              </p:nvSpPr>
              <p:spPr bwMode="gray">
                <a:xfrm>
                  <a:off x="2965" y="1162"/>
                  <a:ext cx="923" cy="435"/>
                </a:xfrm>
                <a:custGeom>
                  <a:avLst/>
                  <a:gdLst>
                    <a:gd name="T0" fmla="*/ 3 w 1321"/>
                    <a:gd name="T1" fmla="*/ 1 h 712"/>
                    <a:gd name="T2" fmla="*/ 3 w 1321"/>
                    <a:gd name="T3" fmla="*/ 1 h 712"/>
                    <a:gd name="T4" fmla="*/ 3 w 1321"/>
                    <a:gd name="T5" fmla="*/ 1 h 712"/>
                    <a:gd name="T6" fmla="*/ 3 w 1321"/>
                    <a:gd name="T7" fmla="*/ 1 h 712"/>
                    <a:gd name="T8" fmla="*/ 3 w 1321"/>
                    <a:gd name="T9" fmla="*/ 1 h 712"/>
                    <a:gd name="T10" fmla="*/ 3 w 1321"/>
                    <a:gd name="T11" fmla="*/ 1 h 712"/>
                    <a:gd name="T12" fmla="*/ 3 w 1321"/>
                    <a:gd name="T13" fmla="*/ 1 h 712"/>
                    <a:gd name="T14" fmla="*/ 3 w 1321"/>
                    <a:gd name="T15" fmla="*/ 1 h 712"/>
                    <a:gd name="T16" fmla="*/ 2 w 1321"/>
                    <a:gd name="T17" fmla="*/ 1 h 712"/>
                    <a:gd name="T18" fmla="*/ 2 w 1321"/>
                    <a:gd name="T19" fmla="*/ 1 h 712"/>
                    <a:gd name="T20" fmla="*/ 2 w 1321"/>
                    <a:gd name="T21" fmla="*/ 1 h 712"/>
                    <a:gd name="T22" fmla="*/ 2 w 1321"/>
                    <a:gd name="T23" fmla="*/ 1 h 712"/>
                    <a:gd name="T24" fmla="*/ 2 w 1321"/>
                    <a:gd name="T25" fmla="*/ 1 h 712"/>
                    <a:gd name="T26" fmla="*/ 2 w 1321"/>
                    <a:gd name="T27" fmla="*/ 1 h 712"/>
                    <a:gd name="T28" fmla="*/ 1 w 1321"/>
                    <a:gd name="T29" fmla="*/ 1 h 712"/>
                    <a:gd name="T30" fmla="*/ 1 w 1321"/>
                    <a:gd name="T31" fmla="*/ 1 h 712"/>
                    <a:gd name="T32" fmla="*/ 1 w 1321"/>
                    <a:gd name="T33" fmla="*/ 1 h 712"/>
                    <a:gd name="T34" fmla="*/ 1 w 1321"/>
                    <a:gd name="T35" fmla="*/ 1 h 712"/>
                    <a:gd name="T36" fmla="*/ 1 w 1321"/>
                    <a:gd name="T37" fmla="*/ 1 h 712"/>
                    <a:gd name="T38" fmla="*/ 1 w 1321"/>
                    <a:gd name="T39" fmla="*/ 1 h 712"/>
                    <a:gd name="T40" fmla="*/ 1 w 1321"/>
                    <a:gd name="T41" fmla="*/ 1 h 712"/>
                    <a:gd name="T42" fmla="*/ 1 w 1321"/>
                    <a:gd name="T43" fmla="*/ 1 h 712"/>
                    <a:gd name="T44" fmla="*/ 1 w 1321"/>
                    <a:gd name="T45" fmla="*/ 1 h 712"/>
                    <a:gd name="T46" fmla="*/ 1 w 1321"/>
                    <a:gd name="T47" fmla="*/ 1 h 712"/>
                    <a:gd name="T48" fmla="*/ 1 w 1321"/>
                    <a:gd name="T49" fmla="*/ 1 h 712"/>
                    <a:gd name="T50" fmla="*/ 1 w 1321"/>
                    <a:gd name="T51" fmla="*/ 1 h 712"/>
                    <a:gd name="T52" fmla="*/ 1 w 1321"/>
                    <a:gd name="T53" fmla="*/ 1 h 712"/>
                    <a:gd name="T54" fmla="*/ 1 w 1321"/>
                    <a:gd name="T55" fmla="*/ 1 h 712"/>
                    <a:gd name="T56" fmla="*/ 0 w 1321"/>
                    <a:gd name="T57" fmla="*/ 1 h 712"/>
                    <a:gd name="T58" fmla="*/ 0 w 1321"/>
                    <a:gd name="T59" fmla="*/ 1 h 712"/>
                    <a:gd name="T60" fmla="*/ 1 w 1321"/>
                    <a:gd name="T61" fmla="*/ 1 h 712"/>
                    <a:gd name="T62" fmla="*/ 1 w 1321"/>
                    <a:gd name="T63" fmla="*/ 1 h 712"/>
                    <a:gd name="T64" fmla="*/ 1 w 1321"/>
                    <a:gd name="T65" fmla="*/ 1 h 712"/>
                    <a:gd name="T66" fmla="*/ 1 w 1321"/>
                    <a:gd name="T67" fmla="*/ 1 h 712"/>
                    <a:gd name="T68" fmla="*/ 1 w 1321"/>
                    <a:gd name="T69" fmla="*/ 1 h 712"/>
                    <a:gd name="T70" fmla="*/ 1 w 1321"/>
                    <a:gd name="T71" fmla="*/ 1 h 712"/>
                    <a:gd name="T72" fmla="*/ 1 w 1321"/>
                    <a:gd name="T73" fmla="*/ 1 h 712"/>
                    <a:gd name="T74" fmla="*/ 1 w 1321"/>
                    <a:gd name="T75" fmla="*/ 1 h 712"/>
                    <a:gd name="T76" fmla="*/ 1 w 1321"/>
                    <a:gd name="T77" fmla="*/ 1 h 712"/>
                    <a:gd name="T78" fmla="*/ 1 w 1321"/>
                    <a:gd name="T79" fmla="*/ 1 h 712"/>
                    <a:gd name="T80" fmla="*/ 1 w 1321"/>
                    <a:gd name="T81" fmla="*/ 1 h 712"/>
                    <a:gd name="T82" fmla="*/ 1 w 1321"/>
                    <a:gd name="T83" fmla="*/ 0 h 712"/>
                    <a:gd name="T84" fmla="*/ 1 w 1321"/>
                    <a:gd name="T85" fmla="*/ 0 h 712"/>
                    <a:gd name="T86" fmla="*/ 1 w 1321"/>
                    <a:gd name="T87" fmla="*/ 1 h 712"/>
                    <a:gd name="T88" fmla="*/ 2 w 1321"/>
                    <a:gd name="T89" fmla="*/ 1 h 712"/>
                    <a:gd name="T90" fmla="*/ 2 w 1321"/>
                    <a:gd name="T91" fmla="*/ 1 h 712"/>
                    <a:gd name="T92" fmla="*/ 2 w 1321"/>
                    <a:gd name="T93" fmla="*/ 1 h 712"/>
                    <a:gd name="T94" fmla="*/ 2 w 1321"/>
                    <a:gd name="T95" fmla="*/ 1 h 712"/>
                    <a:gd name="T96" fmla="*/ 2 w 1321"/>
                    <a:gd name="T97" fmla="*/ 1 h 712"/>
                    <a:gd name="T98" fmla="*/ 3 w 1321"/>
                    <a:gd name="T99" fmla="*/ 1 h 712"/>
                    <a:gd name="T100" fmla="*/ 3 w 1321"/>
                    <a:gd name="T101" fmla="*/ 1 h 712"/>
                    <a:gd name="T102" fmla="*/ 3 w 1321"/>
                    <a:gd name="T103" fmla="*/ 1 h 712"/>
                    <a:gd name="T104" fmla="*/ 3 w 1321"/>
                    <a:gd name="T105" fmla="*/ 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EFEF"/>
                    </a:gs>
                    <a:gs pos="100000">
                      <a:srgbClr val="FF00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TW" altLang="en-US"/>
                </a:p>
              </p:txBody>
            </p:sp>
          </p:grpSp>
          <p:pic>
            <p:nvPicPr>
              <p:cNvPr id="80002" name="Picture 437"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6" y="2301"/>
                <a:ext cx="128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9995" name="Group 438"/>
            <p:cNvGrpSpPr>
              <a:grpSpLocks/>
            </p:cNvGrpSpPr>
            <p:nvPr/>
          </p:nvGrpSpPr>
          <p:grpSpPr bwMode="auto">
            <a:xfrm>
              <a:off x="2200253" y="5319721"/>
              <a:ext cx="211375" cy="236921"/>
              <a:chOff x="2796" y="1149"/>
              <a:chExt cx="1284" cy="1584"/>
            </a:xfrm>
          </p:grpSpPr>
          <p:grpSp>
            <p:nvGrpSpPr>
              <p:cNvPr id="79997" name="Group 439"/>
              <p:cNvGrpSpPr>
                <a:grpSpLocks/>
              </p:cNvGrpSpPr>
              <p:nvPr/>
            </p:nvGrpSpPr>
            <p:grpSpPr bwMode="auto">
              <a:xfrm>
                <a:off x="2832" y="1149"/>
                <a:ext cx="1197" cy="1152"/>
                <a:chOff x="2832" y="1149"/>
                <a:chExt cx="1197" cy="1152"/>
              </a:xfrm>
            </p:grpSpPr>
            <p:sp>
              <p:nvSpPr>
                <p:cNvPr id="79999" name="Oval 440"/>
                <p:cNvSpPr>
                  <a:spLocks noChangeArrowheads="1"/>
                </p:cNvSpPr>
                <p:nvPr/>
              </p:nvSpPr>
              <p:spPr bwMode="gray">
                <a:xfrm>
                  <a:off x="2832" y="1149"/>
                  <a:ext cx="1197" cy="1152"/>
                </a:xfrm>
                <a:prstGeom prst="ellipse">
                  <a:avLst/>
                </a:prstGeom>
                <a:gradFill rotWithShape="1">
                  <a:gsLst>
                    <a:gs pos="0">
                      <a:srgbClr val="FF0000"/>
                    </a:gs>
                    <a:gs pos="100000">
                      <a:srgbClr val="79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endParaRPr kumimoji="0" lang="zh-TW" altLang="en-US"/>
                </a:p>
              </p:txBody>
            </p:sp>
            <p:sp>
              <p:nvSpPr>
                <p:cNvPr id="80000" name="Freeform 441"/>
                <p:cNvSpPr>
                  <a:spLocks/>
                </p:cNvSpPr>
                <p:nvPr/>
              </p:nvSpPr>
              <p:spPr bwMode="gray">
                <a:xfrm>
                  <a:off x="2965" y="1162"/>
                  <a:ext cx="923" cy="435"/>
                </a:xfrm>
                <a:custGeom>
                  <a:avLst/>
                  <a:gdLst>
                    <a:gd name="T0" fmla="*/ 3 w 1321"/>
                    <a:gd name="T1" fmla="*/ 1 h 712"/>
                    <a:gd name="T2" fmla="*/ 3 w 1321"/>
                    <a:gd name="T3" fmla="*/ 1 h 712"/>
                    <a:gd name="T4" fmla="*/ 3 w 1321"/>
                    <a:gd name="T5" fmla="*/ 1 h 712"/>
                    <a:gd name="T6" fmla="*/ 3 w 1321"/>
                    <a:gd name="T7" fmla="*/ 1 h 712"/>
                    <a:gd name="T8" fmla="*/ 3 w 1321"/>
                    <a:gd name="T9" fmla="*/ 1 h 712"/>
                    <a:gd name="T10" fmla="*/ 3 w 1321"/>
                    <a:gd name="T11" fmla="*/ 1 h 712"/>
                    <a:gd name="T12" fmla="*/ 3 w 1321"/>
                    <a:gd name="T13" fmla="*/ 1 h 712"/>
                    <a:gd name="T14" fmla="*/ 3 w 1321"/>
                    <a:gd name="T15" fmla="*/ 1 h 712"/>
                    <a:gd name="T16" fmla="*/ 2 w 1321"/>
                    <a:gd name="T17" fmla="*/ 1 h 712"/>
                    <a:gd name="T18" fmla="*/ 2 w 1321"/>
                    <a:gd name="T19" fmla="*/ 1 h 712"/>
                    <a:gd name="T20" fmla="*/ 2 w 1321"/>
                    <a:gd name="T21" fmla="*/ 1 h 712"/>
                    <a:gd name="T22" fmla="*/ 2 w 1321"/>
                    <a:gd name="T23" fmla="*/ 1 h 712"/>
                    <a:gd name="T24" fmla="*/ 2 w 1321"/>
                    <a:gd name="T25" fmla="*/ 1 h 712"/>
                    <a:gd name="T26" fmla="*/ 2 w 1321"/>
                    <a:gd name="T27" fmla="*/ 1 h 712"/>
                    <a:gd name="T28" fmla="*/ 1 w 1321"/>
                    <a:gd name="T29" fmla="*/ 1 h 712"/>
                    <a:gd name="T30" fmla="*/ 1 w 1321"/>
                    <a:gd name="T31" fmla="*/ 1 h 712"/>
                    <a:gd name="T32" fmla="*/ 1 w 1321"/>
                    <a:gd name="T33" fmla="*/ 1 h 712"/>
                    <a:gd name="T34" fmla="*/ 1 w 1321"/>
                    <a:gd name="T35" fmla="*/ 1 h 712"/>
                    <a:gd name="T36" fmla="*/ 1 w 1321"/>
                    <a:gd name="T37" fmla="*/ 1 h 712"/>
                    <a:gd name="T38" fmla="*/ 1 w 1321"/>
                    <a:gd name="T39" fmla="*/ 1 h 712"/>
                    <a:gd name="T40" fmla="*/ 1 w 1321"/>
                    <a:gd name="T41" fmla="*/ 1 h 712"/>
                    <a:gd name="T42" fmla="*/ 1 w 1321"/>
                    <a:gd name="T43" fmla="*/ 1 h 712"/>
                    <a:gd name="T44" fmla="*/ 1 w 1321"/>
                    <a:gd name="T45" fmla="*/ 1 h 712"/>
                    <a:gd name="T46" fmla="*/ 1 w 1321"/>
                    <a:gd name="T47" fmla="*/ 1 h 712"/>
                    <a:gd name="T48" fmla="*/ 1 w 1321"/>
                    <a:gd name="T49" fmla="*/ 1 h 712"/>
                    <a:gd name="T50" fmla="*/ 1 w 1321"/>
                    <a:gd name="T51" fmla="*/ 1 h 712"/>
                    <a:gd name="T52" fmla="*/ 1 w 1321"/>
                    <a:gd name="T53" fmla="*/ 1 h 712"/>
                    <a:gd name="T54" fmla="*/ 1 w 1321"/>
                    <a:gd name="T55" fmla="*/ 1 h 712"/>
                    <a:gd name="T56" fmla="*/ 0 w 1321"/>
                    <a:gd name="T57" fmla="*/ 1 h 712"/>
                    <a:gd name="T58" fmla="*/ 0 w 1321"/>
                    <a:gd name="T59" fmla="*/ 1 h 712"/>
                    <a:gd name="T60" fmla="*/ 1 w 1321"/>
                    <a:gd name="T61" fmla="*/ 1 h 712"/>
                    <a:gd name="T62" fmla="*/ 1 w 1321"/>
                    <a:gd name="T63" fmla="*/ 1 h 712"/>
                    <a:gd name="T64" fmla="*/ 1 w 1321"/>
                    <a:gd name="T65" fmla="*/ 1 h 712"/>
                    <a:gd name="T66" fmla="*/ 1 w 1321"/>
                    <a:gd name="T67" fmla="*/ 1 h 712"/>
                    <a:gd name="T68" fmla="*/ 1 w 1321"/>
                    <a:gd name="T69" fmla="*/ 1 h 712"/>
                    <a:gd name="T70" fmla="*/ 1 w 1321"/>
                    <a:gd name="T71" fmla="*/ 1 h 712"/>
                    <a:gd name="T72" fmla="*/ 1 w 1321"/>
                    <a:gd name="T73" fmla="*/ 1 h 712"/>
                    <a:gd name="T74" fmla="*/ 1 w 1321"/>
                    <a:gd name="T75" fmla="*/ 1 h 712"/>
                    <a:gd name="T76" fmla="*/ 1 w 1321"/>
                    <a:gd name="T77" fmla="*/ 1 h 712"/>
                    <a:gd name="T78" fmla="*/ 1 w 1321"/>
                    <a:gd name="T79" fmla="*/ 1 h 712"/>
                    <a:gd name="T80" fmla="*/ 1 w 1321"/>
                    <a:gd name="T81" fmla="*/ 1 h 712"/>
                    <a:gd name="T82" fmla="*/ 1 w 1321"/>
                    <a:gd name="T83" fmla="*/ 0 h 712"/>
                    <a:gd name="T84" fmla="*/ 1 w 1321"/>
                    <a:gd name="T85" fmla="*/ 0 h 712"/>
                    <a:gd name="T86" fmla="*/ 1 w 1321"/>
                    <a:gd name="T87" fmla="*/ 1 h 712"/>
                    <a:gd name="T88" fmla="*/ 2 w 1321"/>
                    <a:gd name="T89" fmla="*/ 1 h 712"/>
                    <a:gd name="T90" fmla="*/ 2 w 1321"/>
                    <a:gd name="T91" fmla="*/ 1 h 712"/>
                    <a:gd name="T92" fmla="*/ 2 w 1321"/>
                    <a:gd name="T93" fmla="*/ 1 h 712"/>
                    <a:gd name="T94" fmla="*/ 2 w 1321"/>
                    <a:gd name="T95" fmla="*/ 1 h 712"/>
                    <a:gd name="T96" fmla="*/ 2 w 1321"/>
                    <a:gd name="T97" fmla="*/ 1 h 712"/>
                    <a:gd name="T98" fmla="*/ 3 w 1321"/>
                    <a:gd name="T99" fmla="*/ 1 h 712"/>
                    <a:gd name="T100" fmla="*/ 3 w 1321"/>
                    <a:gd name="T101" fmla="*/ 1 h 712"/>
                    <a:gd name="T102" fmla="*/ 3 w 1321"/>
                    <a:gd name="T103" fmla="*/ 1 h 712"/>
                    <a:gd name="T104" fmla="*/ 3 w 1321"/>
                    <a:gd name="T105" fmla="*/ 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EFEF"/>
                    </a:gs>
                    <a:gs pos="100000">
                      <a:srgbClr val="FF00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TW" altLang="en-US"/>
                </a:p>
              </p:txBody>
            </p:sp>
          </p:grpSp>
          <p:pic>
            <p:nvPicPr>
              <p:cNvPr id="79998" name="Picture 442"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6" y="2301"/>
                <a:ext cx="128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2" name="群組 186"/>
            <p:cNvGrpSpPr/>
            <p:nvPr/>
          </p:nvGrpSpPr>
          <p:grpSpPr>
            <a:xfrm>
              <a:off x="2285984" y="3429000"/>
              <a:ext cx="500066" cy="664519"/>
              <a:chOff x="2161216" y="5466873"/>
              <a:chExt cx="823386" cy="1021709"/>
            </a:xfrm>
            <a:solidFill>
              <a:schemeClr val="accent6">
                <a:lumMod val="75000"/>
              </a:schemeClr>
            </a:solidFill>
          </p:grpSpPr>
          <p:sp>
            <p:nvSpPr>
              <p:cNvPr id="98" name="手繪多邊形 97"/>
              <p:cNvSpPr/>
              <p:nvPr/>
            </p:nvSpPr>
            <p:spPr bwMode="auto">
              <a:xfrm>
                <a:off x="2322509" y="5986780"/>
                <a:ext cx="662093" cy="501802"/>
              </a:xfrm>
              <a:custGeom>
                <a:avLst/>
                <a:gdLst>
                  <a:gd name="connsiteX0" fmla="*/ 332909 w 662093"/>
                  <a:gd name="connsiteY0" fmla="*/ 282346 h 501802"/>
                  <a:gd name="connsiteX1" fmla="*/ 329251 w 662093"/>
                  <a:gd name="connsiteY1" fmla="*/ 264058 h 501802"/>
                  <a:gd name="connsiteX2" fmla="*/ 321936 w 662093"/>
                  <a:gd name="connsiteY2" fmla="*/ 253086 h 501802"/>
                  <a:gd name="connsiteX3" fmla="*/ 296333 w 662093"/>
                  <a:gd name="connsiteY3" fmla="*/ 234798 h 501802"/>
                  <a:gd name="connsiteX4" fmla="*/ 289017 w 662093"/>
                  <a:gd name="connsiteY4" fmla="*/ 227482 h 501802"/>
                  <a:gd name="connsiteX5" fmla="*/ 274387 w 662093"/>
                  <a:gd name="connsiteY5" fmla="*/ 223825 h 501802"/>
                  <a:gd name="connsiteX6" fmla="*/ 245126 w 662093"/>
                  <a:gd name="connsiteY6" fmla="*/ 231140 h 501802"/>
                  <a:gd name="connsiteX7" fmla="*/ 234153 w 662093"/>
                  <a:gd name="connsiteY7" fmla="*/ 242113 h 501802"/>
                  <a:gd name="connsiteX8" fmla="*/ 223181 w 662093"/>
                  <a:gd name="connsiteY8" fmla="*/ 245770 h 501802"/>
                  <a:gd name="connsiteX9" fmla="*/ 135398 w 662093"/>
                  <a:gd name="connsiteY9" fmla="*/ 242113 h 501802"/>
                  <a:gd name="connsiteX10" fmla="*/ 120768 w 662093"/>
                  <a:gd name="connsiteY10" fmla="*/ 234798 h 501802"/>
                  <a:gd name="connsiteX11" fmla="*/ 128083 w 662093"/>
                  <a:gd name="connsiteY11" fmla="*/ 227482 h 501802"/>
                  <a:gd name="connsiteX12" fmla="*/ 215865 w 662093"/>
                  <a:gd name="connsiteY12" fmla="*/ 223825 h 501802"/>
                  <a:gd name="connsiteX13" fmla="*/ 197577 w 662093"/>
                  <a:gd name="connsiteY13" fmla="*/ 209194 h 501802"/>
                  <a:gd name="connsiteX14" fmla="*/ 190262 w 662093"/>
                  <a:gd name="connsiteY14" fmla="*/ 198222 h 501802"/>
                  <a:gd name="connsiteX15" fmla="*/ 197577 w 662093"/>
                  <a:gd name="connsiteY15" fmla="*/ 190906 h 501802"/>
                  <a:gd name="connsiteX16" fmla="*/ 208550 w 662093"/>
                  <a:gd name="connsiteY16" fmla="*/ 183591 h 501802"/>
                  <a:gd name="connsiteX17" fmla="*/ 212208 w 662093"/>
                  <a:gd name="connsiteY17" fmla="*/ 172618 h 501802"/>
                  <a:gd name="connsiteX18" fmla="*/ 197577 w 662093"/>
                  <a:gd name="connsiteY18" fmla="*/ 147015 h 501802"/>
                  <a:gd name="connsiteX19" fmla="*/ 193920 w 662093"/>
                  <a:gd name="connsiteY19" fmla="*/ 136042 h 501802"/>
                  <a:gd name="connsiteX20" fmla="*/ 186605 w 662093"/>
                  <a:gd name="connsiteY20" fmla="*/ 125070 h 501802"/>
                  <a:gd name="connsiteX21" fmla="*/ 190262 w 662093"/>
                  <a:gd name="connsiteY21" fmla="*/ 114097 h 501802"/>
                  <a:gd name="connsiteX22" fmla="*/ 201235 w 662093"/>
                  <a:gd name="connsiteY22" fmla="*/ 106782 h 501802"/>
                  <a:gd name="connsiteX23" fmla="*/ 208550 w 662093"/>
                  <a:gd name="connsiteY23" fmla="*/ 99466 h 501802"/>
                  <a:gd name="connsiteX24" fmla="*/ 234153 w 662093"/>
                  <a:gd name="connsiteY24" fmla="*/ 103124 h 501802"/>
                  <a:gd name="connsiteX25" fmla="*/ 256099 w 662093"/>
                  <a:gd name="connsiteY25" fmla="*/ 110439 h 501802"/>
                  <a:gd name="connsiteX26" fmla="*/ 270729 w 662093"/>
                  <a:gd name="connsiteY26" fmla="*/ 106782 h 501802"/>
                  <a:gd name="connsiteX27" fmla="*/ 278045 w 662093"/>
                  <a:gd name="connsiteY27" fmla="*/ 99466 h 501802"/>
                  <a:gd name="connsiteX28" fmla="*/ 285360 w 662093"/>
                  <a:gd name="connsiteY28" fmla="*/ 106782 h 501802"/>
                  <a:gd name="connsiteX29" fmla="*/ 296333 w 662093"/>
                  <a:gd name="connsiteY29" fmla="*/ 110439 h 501802"/>
                  <a:gd name="connsiteX30" fmla="*/ 299990 w 662093"/>
                  <a:gd name="connsiteY30" fmla="*/ 121412 h 501802"/>
                  <a:gd name="connsiteX31" fmla="*/ 310963 w 662093"/>
                  <a:gd name="connsiteY31" fmla="*/ 143358 h 501802"/>
                  <a:gd name="connsiteX32" fmla="*/ 321936 w 662093"/>
                  <a:gd name="connsiteY32" fmla="*/ 147015 h 501802"/>
                  <a:gd name="connsiteX33" fmla="*/ 332909 w 662093"/>
                  <a:gd name="connsiteY33" fmla="*/ 139700 h 501802"/>
                  <a:gd name="connsiteX34" fmla="*/ 343881 w 662093"/>
                  <a:gd name="connsiteY34" fmla="*/ 44602 h 501802"/>
                  <a:gd name="connsiteX35" fmla="*/ 351197 w 662093"/>
                  <a:gd name="connsiteY35" fmla="*/ 18999 h 501802"/>
                  <a:gd name="connsiteX36" fmla="*/ 369485 w 662093"/>
                  <a:gd name="connsiteY36" fmla="*/ 711 h 501802"/>
                  <a:gd name="connsiteX37" fmla="*/ 384115 w 662093"/>
                  <a:gd name="connsiteY37" fmla="*/ 22657 h 501802"/>
                  <a:gd name="connsiteX38" fmla="*/ 391430 w 662093"/>
                  <a:gd name="connsiteY38" fmla="*/ 44602 h 501802"/>
                  <a:gd name="connsiteX39" fmla="*/ 406061 w 662093"/>
                  <a:gd name="connsiteY39" fmla="*/ 40945 h 501802"/>
                  <a:gd name="connsiteX40" fmla="*/ 417033 w 662093"/>
                  <a:gd name="connsiteY40" fmla="*/ 37287 h 501802"/>
                  <a:gd name="connsiteX41" fmla="*/ 431664 w 662093"/>
                  <a:gd name="connsiteY41" fmla="*/ 40945 h 501802"/>
                  <a:gd name="connsiteX42" fmla="*/ 438979 w 662093"/>
                  <a:gd name="connsiteY42" fmla="*/ 51918 h 501802"/>
                  <a:gd name="connsiteX43" fmla="*/ 460925 w 662093"/>
                  <a:gd name="connsiteY43" fmla="*/ 66548 h 501802"/>
                  <a:gd name="connsiteX44" fmla="*/ 486528 w 662093"/>
                  <a:gd name="connsiteY44" fmla="*/ 55575 h 501802"/>
                  <a:gd name="connsiteX45" fmla="*/ 493843 w 662093"/>
                  <a:gd name="connsiteY45" fmla="*/ 44602 h 501802"/>
                  <a:gd name="connsiteX46" fmla="*/ 504816 w 662093"/>
                  <a:gd name="connsiteY46" fmla="*/ 22657 h 501802"/>
                  <a:gd name="connsiteX47" fmla="*/ 515789 w 662093"/>
                  <a:gd name="connsiteY47" fmla="*/ 18999 h 501802"/>
                  <a:gd name="connsiteX48" fmla="*/ 545049 w 662093"/>
                  <a:gd name="connsiteY48" fmla="*/ 37287 h 501802"/>
                  <a:gd name="connsiteX49" fmla="*/ 574310 w 662093"/>
                  <a:gd name="connsiteY49" fmla="*/ 33630 h 501802"/>
                  <a:gd name="connsiteX50" fmla="*/ 585283 w 662093"/>
                  <a:gd name="connsiteY50" fmla="*/ 29972 h 501802"/>
                  <a:gd name="connsiteX51" fmla="*/ 599913 w 662093"/>
                  <a:gd name="connsiteY51" fmla="*/ 33630 h 501802"/>
                  <a:gd name="connsiteX52" fmla="*/ 607229 w 662093"/>
                  <a:gd name="connsiteY52" fmla="*/ 62890 h 501802"/>
                  <a:gd name="connsiteX53" fmla="*/ 610886 w 662093"/>
                  <a:gd name="connsiteY53" fmla="*/ 73863 h 501802"/>
                  <a:gd name="connsiteX54" fmla="*/ 618201 w 662093"/>
                  <a:gd name="connsiteY54" fmla="*/ 84836 h 501802"/>
                  <a:gd name="connsiteX55" fmla="*/ 625517 w 662093"/>
                  <a:gd name="connsiteY55" fmla="*/ 110439 h 501802"/>
                  <a:gd name="connsiteX56" fmla="*/ 629174 w 662093"/>
                  <a:gd name="connsiteY56" fmla="*/ 121412 h 501802"/>
                  <a:gd name="connsiteX57" fmla="*/ 632832 w 662093"/>
                  <a:gd name="connsiteY57" fmla="*/ 161646 h 501802"/>
                  <a:gd name="connsiteX58" fmla="*/ 636489 w 662093"/>
                  <a:gd name="connsiteY58" fmla="*/ 176276 h 501802"/>
                  <a:gd name="connsiteX59" fmla="*/ 640147 w 662093"/>
                  <a:gd name="connsiteY59" fmla="*/ 187249 h 501802"/>
                  <a:gd name="connsiteX60" fmla="*/ 658435 w 662093"/>
                  <a:gd name="connsiteY60" fmla="*/ 190906 h 501802"/>
                  <a:gd name="connsiteX61" fmla="*/ 662093 w 662093"/>
                  <a:gd name="connsiteY61" fmla="*/ 209194 h 501802"/>
                  <a:gd name="connsiteX62" fmla="*/ 603571 w 662093"/>
                  <a:gd name="connsiteY62" fmla="*/ 227482 h 501802"/>
                  <a:gd name="connsiteX63" fmla="*/ 592598 w 662093"/>
                  <a:gd name="connsiteY63" fmla="*/ 231140 h 501802"/>
                  <a:gd name="connsiteX64" fmla="*/ 453609 w 662093"/>
                  <a:gd name="connsiteY64" fmla="*/ 238455 h 501802"/>
                  <a:gd name="connsiteX65" fmla="*/ 446294 w 662093"/>
                  <a:gd name="connsiteY65" fmla="*/ 249428 h 501802"/>
                  <a:gd name="connsiteX66" fmla="*/ 442637 w 662093"/>
                  <a:gd name="connsiteY66" fmla="*/ 260401 h 501802"/>
                  <a:gd name="connsiteX67" fmla="*/ 435321 w 662093"/>
                  <a:gd name="connsiteY67" fmla="*/ 267716 h 501802"/>
                  <a:gd name="connsiteX68" fmla="*/ 420691 w 662093"/>
                  <a:gd name="connsiteY68" fmla="*/ 289662 h 501802"/>
                  <a:gd name="connsiteX69" fmla="*/ 398745 w 662093"/>
                  <a:gd name="connsiteY69" fmla="*/ 304292 h 501802"/>
                  <a:gd name="connsiteX70" fmla="*/ 380457 w 662093"/>
                  <a:gd name="connsiteY70" fmla="*/ 318922 h 501802"/>
                  <a:gd name="connsiteX71" fmla="*/ 373142 w 662093"/>
                  <a:gd name="connsiteY71" fmla="*/ 326238 h 501802"/>
                  <a:gd name="connsiteX72" fmla="*/ 362169 w 662093"/>
                  <a:gd name="connsiteY72" fmla="*/ 333553 h 501802"/>
                  <a:gd name="connsiteX73" fmla="*/ 347539 w 662093"/>
                  <a:gd name="connsiteY73" fmla="*/ 351841 h 501802"/>
                  <a:gd name="connsiteX74" fmla="*/ 340224 w 662093"/>
                  <a:gd name="connsiteY74" fmla="*/ 362814 h 501802"/>
                  <a:gd name="connsiteX75" fmla="*/ 318278 w 662093"/>
                  <a:gd name="connsiteY75" fmla="*/ 370129 h 501802"/>
                  <a:gd name="connsiteX76" fmla="*/ 208550 w 662093"/>
                  <a:gd name="connsiteY76" fmla="*/ 366471 h 501802"/>
                  <a:gd name="connsiteX77" fmla="*/ 193920 w 662093"/>
                  <a:gd name="connsiteY77" fmla="*/ 362814 h 501802"/>
                  <a:gd name="connsiteX78" fmla="*/ 179289 w 662093"/>
                  <a:gd name="connsiteY78" fmla="*/ 340868 h 501802"/>
                  <a:gd name="connsiteX79" fmla="*/ 146371 w 662093"/>
                  <a:gd name="connsiteY79" fmla="*/ 344526 h 501802"/>
                  <a:gd name="connsiteX80" fmla="*/ 142713 w 662093"/>
                  <a:gd name="connsiteY80" fmla="*/ 381102 h 501802"/>
                  <a:gd name="connsiteX81" fmla="*/ 106137 w 662093"/>
                  <a:gd name="connsiteY81" fmla="*/ 392074 h 501802"/>
                  <a:gd name="connsiteX82" fmla="*/ 109795 w 662093"/>
                  <a:gd name="connsiteY82" fmla="*/ 428650 h 501802"/>
                  <a:gd name="connsiteX83" fmla="*/ 117110 w 662093"/>
                  <a:gd name="connsiteY83" fmla="*/ 435966 h 501802"/>
                  <a:gd name="connsiteX84" fmla="*/ 139056 w 662093"/>
                  <a:gd name="connsiteY84" fmla="*/ 454254 h 501802"/>
                  <a:gd name="connsiteX85" fmla="*/ 135398 w 662093"/>
                  <a:gd name="connsiteY85" fmla="*/ 490830 h 501802"/>
                  <a:gd name="connsiteX86" fmla="*/ 124425 w 662093"/>
                  <a:gd name="connsiteY86" fmla="*/ 494487 h 501802"/>
                  <a:gd name="connsiteX87" fmla="*/ 109795 w 662093"/>
                  <a:gd name="connsiteY87" fmla="*/ 501802 h 501802"/>
                  <a:gd name="connsiteX88" fmla="*/ 62246 w 662093"/>
                  <a:gd name="connsiteY88" fmla="*/ 498145 h 501802"/>
                  <a:gd name="connsiteX89" fmla="*/ 3725 w 662093"/>
                  <a:gd name="connsiteY89" fmla="*/ 494487 h 501802"/>
                  <a:gd name="connsiteX90" fmla="*/ 7382 w 662093"/>
                  <a:gd name="connsiteY90" fmla="*/ 483514 h 501802"/>
                  <a:gd name="connsiteX91" fmla="*/ 32985 w 662093"/>
                  <a:gd name="connsiteY91" fmla="*/ 476199 h 501802"/>
                  <a:gd name="connsiteX92" fmla="*/ 40301 w 662093"/>
                  <a:gd name="connsiteY92" fmla="*/ 468884 h 501802"/>
                  <a:gd name="connsiteX93" fmla="*/ 22013 w 662093"/>
                  <a:gd name="connsiteY93" fmla="*/ 435966 h 501802"/>
                  <a:gd name="connsiteX94" fmla="*/ 36643 w 662093"/>
                  <a:gd name="connsiteY94" fmla="*/ 414020 h 501802"/>
                  <a:gd name="connsiteX95" fmla="*/ 47616 w 662093"/>
                  <a:gd name="connsiteY95" fmla="*/ 417678 h 501802"/>
                  <a:gd name="connsiteX96" fmla="*/ 54931 w 662093"/>
                  <a:gd name="connsiteY96" fmla="*/ 410362 h 501802"/>
                  <a:gd name="connsiteX97" fmla="*/ 65904 w 662093"/>
                  <a:gd name="connsiteY97" fmla="*/ 403047 h 501802"/>
                  <a:gd name="connsiteX98" fmla="*/ 76877 w 662093"/>
                  <a:gd name="connsiteY98" fmla="*/ 381102 h 501802"/>
                  <a:gd name="connsiteX99" fmla="*/ 80534 w 662093"/>
                  <a:gd name="connsiteY99" fmla="*/ 348183 h 501802"/>
                  <a:gd name="connsiteX100" fmla="*/ 106137 w 662093"/>
                  <a:gd name="connsiteY100" fmla="*/ 351841 h 501802"/>
                  <a:gd name="connsiteX101" fmla="*/ 113453 w 662093"/>
                  <a:gd name="connsiteY101" fmla="*/ 329895 h 501802"/>
                  <a:gd name="connsiteX102" fmla="*/ 117110 w 662093"/>
                  <a:gd name="connsiteY102" fmla="*/ 318922 h 501802"/>
                  <a:gd name="connsiteX103" fmla="*/ 128083 w 662093"/>
                  <a:gd name="connsiteY103" fmla="*/ 315265 h 501802"/>
                  <a:gd name="connsiteX104" fmla="*/ 193920 w 662093"/>
                  <a:gd name="connsiteY104" fmla="*/ 318922 h 501802"/>
                  <a:gd name="connsiteX105" fmla="*/ 215865 w 662093"/>
                  <a:gd name="connsiteY105" fmla="*/ 326238 h 501802"/>
                  <a:gd name="connsiteX106" fmla="*/ 267072 w 662093"/>
                  <a:gd name="connsiteY106" fmla="*/ 322580 h 501802"/>
                  <a:gd name="connsiteX107" fmla="*/ 278045 w 662093"/>
                  <a:gd name="connsiteY107" fmla="*/ 315265 h 501802"/>
                  <a:gd name="connsiteX108" fmla="*/ 289017 w 662093"/>
                  <a:gd name="connsiteY108" fmla="*/ 311607 h 501802"/>
                  <a:gd name="connsiteX109" fmla="*/ 296333 w 662093"/>
                  <a:gd name="connsiteY109" fmla="*/ 304292 h 501802"/>
                  <a:gd name="connsiteX110" fmla="*/ 318278 w 662093"/>
                  <a:gd name="connsiteY110" fmla="*/ 296977 h 501802"/>
                  <a:gd name="connsiteX111" fmla="*/ 332909 w 662093"/>
                  <a:gd name="connsiteY111" fmla="*/ 282346 h 50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662093" h="501802">
                    <a:moveTo>
                      <a:pt x="332909" y="282346"/>
                    </a:moveTo>
                    <a:cubicBezTo>
                      <a:pt x="334738" y="276860"/>
                      <a:pt x="331434" y="269879"/>
                      <a:pt x="329251" y="264058"/>
                    </a:cubicBezTo>
                    <a:cubicBezTo>
                      <a:pt x="327708" y="259942"/>
                      <a:pt x="324797" y="256423"/>
                      <a:pt x="321936" y="253086"/>
                    </a:cubicBezTo>
                    <a:cubicBezTo>
                      <a:pt x="308050" y="236886"/>
                      <a:pt x="311908" y="239989"/>
                      <a:pt x="296333" y="234798"/>
                    </a:cubicBezTo>
                    <a:cubicBezTo>
                      <a:pt x="293894" y="232359"/>
                      <a:pt x="292102" y="229024"/>
                      <a:pt x="289017" y="227482"/>
                    </a:cubicBezTo>
                    <a:cubicBezTo>
                      <a:pt x="284521" y="225234"/>
                      <a:pt x="279414" y="223825"/>
                      <a:pt x="274387" y="223825"/>
                    </a:cubicBezTo>
                    <a:cubicBezTo>
                      <a:pt x="265556" y="223825"/>
                      <a:pt x="253787" y="228253"/>
                      <a:pt x="245126" y="231140"/>
                    </a:cubicBezTo>
                    <a:cubicBezTo>
                      <a:pt x="241468" y="234798"/>
                      <a:pt x="238457" y="239244"/>
                      <a:pt x="234153" y="242113"/>
                    </a:cubicBezTo>
                    <a:cubicBezTo>
                      <a:pt x="230945" y="244251"/>
                      <a:pt x="227036" y="245770"/>
                      <a:pt x="223181" y="245770"/>
                    </a:cubicBezTo>
                    <a:cubicBezTo>
                      <a:pt x="193895" y="245770"/>
                      <a:pt x="164659" y="243332"/>
                      <a:pt x="135398" y="242113"/>
                    </a:cubicBezTo>
                    <a:cubicBezTo>
                      <a:pt x="130521" y="239675"/>
                      <a:pt x="123206" y="239675"/>
                      <a:pt x="120768" y="234798"/>
                    </a:cubicBezTo>
                    <a:cubicBezTo>
                      <a:pt x="119226" y="231713"/>
                      <a:pt x="124657" y="227877"/>
                      <a:pt x="128083" y="227482"/>
                    </a:cubicBezTo>
                    <a:cubicBezTo>
                      <a:pt x="157176" y="224125"/>
                      <a:pt x="186604" y="225044"/>
                      <a:pt x="215865" y="223825"/>
                    </a:cubicBezTo>
                    <a:cubicBezTo>
                      <a:pt x="208103" y="200536"/>
                      <a:pt x="219228" y="223627"/>
                      <a:pt x="197577" y="209194"/>
                    </a:cubicBezTo>
                    <a:cubicBezTo>
                      <a:pt x="193920" y="206756"/>
                      <a:pt x="192700" y="201879"/>
                      <a:pt x="190262" y="198222"/>
                    </a:cubicBezTo>
                    <a:cubicBezTo>
                      <a:pt x="192700" y="195783"/>
                      <a:pt x="194884" y="193060"/>
                      <a:pt x="197577" y="190906"/>
                    </a:cubicBezTo>
                    <a:cubicBezTo>
                      <a:pt x="201010" y="188160"/>
                      <a:pt x="205804" y="187024"/>
                      <a:pt x="208550" y="183591"/>
                    </a:cubicBezTo>
                    <a:cubicBezTo>
                      <a:pt x="210959" y="180580"/>
                      <a:pt x="210989" y="176276"/>
                      <a:pt x="212208" y="172618"/>
                    </a:cubicBezTo>
                    <a:cubicBezTo>
                      <a:pt x="204135" y="132257"/>
                      <a:pt x="216235" y="170338"/>
                      <a:pt x="197577" y="147015"/>
                    </a:cubicBezTo>
                    <a:cubicBezTo>
                      <a:pt x="195169" y="144004"/>
                      <a:pt x="195644" y="139490"/>
                      <a:pt x="193920" y="136042"/>
                    </a:cubicBezTo>
                    <a:cubicBezTo>
                      <a:pt x="191954" y="132110"/>
                      <a:pt x="189043" y="128727"/>
                      <a:pt x="186605" y="125070"/>
                    </a:cubicBezTo>
                    <a:cubicBezTo>
                      <a:pt x="187824" y="121412"/>
                      <a:pt x="187854" y="117108"/>
                      <a:pt x="190262" y="114097"/>
                    </a:cubicBezTo>
                    <a:cubicBezTo>
                      <a:pt x="193008" y="110664"/>
                      <a:pt x="197802" y="109528"/>
                      <a:pt x="201235" y="106782"/>
                    </a:cubicBezTo>
                    <a:cubicBezTo>
                      <a:pt x="203928" y="104628"/>
                      <a:pt x="206112" y="101905"/>
                      <a:pt x="208550" y="99466"/>
                    </a:cubicBezTo>
                    <a:cubicBezTo>
                      <a:pt x="217084" y="100685"/>
                      <a:pt x="225753" y="101185"/>
                      <a:pt x="234153" y="103124"/>
                    </a:cubicBezTo>
                    <a:cubicBezTo>
                      <a:pt x="241667" y="104858"/>
                      <a:pt x="256099" y="110439"/>
                      <a:pt x="256099" y="110439"/>
                    </a:cubicBezTo>
                    <a:cubicBezTo>
                      <a:pt x="260976" y="109220"/>
                      <a:pt x="266233" y="109030"/>
                      <a:pt x="270729" y="106782"/>
                    </a:cubicBezTo>
                    <a:cubicBezTo>
                      <a:pt x="273814" y="105240"/>
                      <a:pt x="274596" y="99466"/>
                      <a:pt x="278045" y="99466"/>
                    </a:cubicBezTo>
                    <a:cubicBezTo>
                      <a:pt x="281494" y="99466"/>
                      <a:pt x="282403" y="105008"/>
                      <a:pt x="285360" y="106782"/>
                    </a:cubicBezTo>
                    <a:cubicBezTo>
                      <a:pt x="288666" y="108766"/>
                      <a:pt x="292675" y="109220"/>
                      <a:pt x="296333" y="110439"/>
                    </a:cubicBezTo>
                    <a:cubicBezTo>
                      <a:pt x="297552" y="114097"/>
                      <a:pt x="298931" y="117705"/>
                      <a:pt x="299990" y="121412"/>
                    </a:cubicBezTo>
                    <a:cubicBezTo>
                      <a:pt x="303072" y="132201"/>
                      <a:pt x="301062" y="137418"/>
                      <a:pt x="310963" y="143358"/>
                    </a:cubicBezTo>
                    <a:cubicBezTo>
                      <a:pt x="314269" y="145342"/>
                      <a:pt x="318278" y="145796"/>
                      <a:pt x="321936" y="147015"/>
                    </a:cubicBezTo>
                    <a:cubicBezTo>
                      <a:pt x="325594" y="144577"/>
                      <a:pt x="329801" y="142808"/>
                      <a:pt x="332909" y="139700"/>
                    </a:cubicBezTo>
                    <a:cubicBezTo>
                      <a:pt x="355336" y="117273"/>
                      <a:pt x="342953" y="57131"/>
                      <a:pt x="343881" y="44602"/>
                    </a:cubicBezTo>
                    <a:cubicBezTo>
                      <a:pt x="343950" y="43665"/>
                      <a:pt x="349419" y="21370"/>
                      <a:pt x="351197" y="18999"/>
                    </a:cubicBezTo>
                    <a:cubicBezTo>
                      <a:pt x="356370" y="12102"/>
                      <a:pt x="369485" y="711"/>
                      <a:pt x="369485" y="711"/>
                    </a:cubicBezTo>
                    <a:cubicBezTo>
                      <a:pt x="387449" y="6700"/>
                      <a:pt x="377936" y="0"/>
                      <a:pt x="384115" y="22657"/>
                    </a:cubicBezTo>
                    <a:cubicBezTo>
                      <a:pt x="386144" y="30096"/>
                      <a:pt x="391430" y="44602"/>
                      <a:pt x="391430" y="44602"/>
                    </a:cubicBezTo>
                    <a:cubicBezTo>
                      <a:pt x="396307" y="43383"/>
                      <a:pt x="401227" y="42326"/>
                      <a:pt x="406061" y="40945"/>
                    </a:cubicBezTo>
                    <a:cubicBezTo>
                      <a:pt x="409768" y="39886"/>
                      <a:pt x="413178" y="37287"/>
                      <a:pt x="417033" y="37287"/>
                    </a:cubicBezTo>
                    <a:cubicBezTo>
                      <a:pt x="422060" y="37287"/>
                      <a:pt x="426787" y="39726"/>
                      <a:pt x="431664" y="40945"/>
                    </a:cubicBezTo>
                    <a:cubicBezTo>
                      <a:pt x="434102" y="44603"/>
                      <a:pt x="435671" y="49023"/>
                      <a:pt x="438979" y="51918"/>
                    </a:cubicBezTo>
                    <a:cubicBezTo>
                      <a:pt x="445596" y="57707"/>
                      <a:pt x="460925" y="66548"/>
                      <a:pt x="460925" y="66548"/>
                    </a:cubicBezTo>
                    <a:cubicBezTo>
                      <a:pt x="472116" y="63750"/>
                      <a:pt x="478109" y="63994"/>
                      <a:pt x="486528" y="55575"/>
                    </a:cubicBezTo>
                    <a:cubicBezTo>
                      <a:pt x="489636" y="52467"/>
                      <a:pt x="491877" y="48534"/>
                      <a:pt x="493843" y="44602"/>
                    </a:cubicBezTo>
                    <a:cubicBezTo>
                      <a:pt x="498260" y="35769"/>
                      <a:pt x="496083" y="29644"/>
                      <a:pt x="504816" y="22657"/>
                    </a:cubicBezTo>
                    <a:cubicBezTo>
                      <a:pt x="507827" y="20248"/>
                      <a:pt x="512131" y="20218"/>
                      <a:pt x="515789" y="18999"/>
                    </a:cubicBezTo>
                    <a:cubicBezTo>
                      <a:pt x="541904" y="27704"/>
                      <a:pt x="533457" y="19898"/>
                      <a:pt x="545049" y="37287"/>
                    </a:cubicBezTo>
                    <a:cubicBezTo>
                      <a:pt x="554803" y="36068"/>
                      <a:pt x="564639" y="35388"/>
                      <a:pt x="574310" y="33630"/>
                    </a:cubicBezTo>
                    <a:cubicBezTo>
                      <a:pt x="578103" y="32940"/>
                      <a:pt x="581427" y="29972"/>
                      <a:pt x="585283" y="29972"/>
                    </a:cubicBezTo>
                    <a:cubicBezTo>
                      <a:pt x="590310" y="29972"/>
                      <a:pt x="595036" y="32411"/>
                      <a:pt x="599913" y="33630"/>
                    </a:cubicBezTo>
                    <a:cubicBezTo>
                      <a:pt x="602352" y="43383"/>
                      <a:pt x="604050" y="53352"/>
                      <a:pt x="607229" y="62890"/>
                    </a:cubicBezTo>
                    <a:cubicBezTo>
                      <a:pt x="608448" y="66548"/>
                      <a:pt x="609162" y="70415"/>
                      <a:pt x="610886" y="73863"/>
                    </a:cubicBezTo>
                    <a:cubicBezTo>
                      <a:pt x="612852" y="77795"/>
                      <a:pt x="616235" y="80904"/>
                      <a:pt x="618201" y="84836"/>
                    </a:cubicBezTo>
                    <a:cubicBezTo>
                      <a:pt x="621124" y="90682"/>
                      <a:pt x="623954" y="104970"/>
                      <a:pt x="625517" y="110439"/>
                    </a:cubicBezTo>
                    <a:cubicBezTo>
                      <a:pt x="626576" y="114146"/>
                      <a:pt x="627955" y="117754"/>
                      <a:pt x="629174" y="121412"/>
                    </a:cubicBezTo>
                    <a:cubicBezTo>
                      <a:pt x="630393" y="134823"/>
                      <a:pt x="631052" y="148297"/>
                      <a:pt x="632832" y="161646"/>
                    </a:cubicBezTo>
                    <a:cubicBezTo>
                      <a:pt x="633496" y="166629"/>
                      <a:pt x="635108" y="171443"/>
                      <a:pt x="636489" y="176276"/>
                    </a:cubicBezTo>
                    <a:cubicBezTo>
                      <a:pt x="637548" y="179983"/>
                      <a:pt x="636939" y="185110"/>
                      <a:pt x="640147" y="187249"/>
                    </a:cubicBezTo>
                    <a:cubicBezTo>
                      <a:pt x="645320" y="190697"/>
                      <a:pt x="652339" y="189687"/>
                      <a:pt x="658435" y="190906"/>
                    </a:cubicBezTo>
                    <a:cubicBezTo>
                      <a:pt x="659654" y="197002"/>
                      <a:pt x="662093" y="202977"/>
                      <a:pt x="662093" y="209194"/>
                    </a:cubicBezTo>
                    <a:cubicBezTo>
                      <a:pt x="662093" y="241066"/>
                      <a:pt x="633906" y="225460"/>
                      <a:pt x="603571" y="227482"/>
                    </a:cubicBezTo>
                    <a:cubicBezTo>
                      <a:pt x="599913" y="228701"/>
                      <a:pt x="596448" y="230937"/>
                      <a:pt x="592598" y="231140"/>
                    </a:cubicBezTo>
                    <a:cubicBezTo>
                      <a:pt x="449421" y="238676"/>
                      <a:pt x="506103" y="220960"/>
                      <a:pt x="453609" y="238455"/>
                    </a:cubicBezTo>
                    <a:cubicBezTo>
                      <a:pt x="451171" y="242113"/>
                      <a:pt x="448260" y="245496"/>
                      <a:pt x="446294" y="249428"/>
                    </a:cubicBezTo>
                    <a:cubicBezTo>
                      <a:pt x="444570" y="252876"/>
                      <a:pt x="444621" y="257095"/>
                      <a:pt x="442637" y="260401"/>
                    </a:cubicBezTo>
                    <a:cubicBezTo>
                      <a:pt x="440863" y="263358"/>
                      <a:pt x="437390" y="264957"/>
                      <a:pt x="435321" y="267716"/>
                    </a:cubicBezTo>
                    <a:cubicBezTo>
                      <a:pt x="430046" y="274749"/>
                      <a:pt x="428006" y="284785"/>
                      <a:pt x="420691" y="289662"/>
                    </a:cubicBezTo>
                    <a:lnTo>
                      <a:pt x="398745" y="304292"/>
                    </a:lnTo>
                    <a:cubicBezTo>
                      <a:pt x="384174" y="326149"/>
                      <a:pt x="400088" y="307143"/>
                      <a:pt x="380457" y="318922"/>
                    </a:cubicBezTo>
                    <a:cubicBezTo>
                      <a:pt x="377500" y="320696"/>
                      <a:pt x="375835" y="324084"/>
                      <a:pt x="373142" y="326238"/>
                    </a:cubicBezTo>
                    <a:cubicBezTo>
                      <a:pt x="369709" y="328984"/>
                      <a:pt x="365827" y="331115"/>
                      <a:pt x="362169" y="333553"/>
                    </a:cubicBezTo>
                    <a:cubicBezTo>
                      <a:pt x="355050" y="354915"/>
                      <a:pt x="364083" y="335297"/>
                      <a:pt x="347539" y="351841"/>
                    </a:cubicBezTo>
                    <a:cubicBezTo>
                      <a:pt x="344431" y="354949"/>
                      <a:pt x="343952" y="360484"/>
                      <a:pt x="340224" y="362814"/>
                    </a:cubicBezTo>
                    <a:cubicBezTo>
                      <a:pt x="333685" y="366901"/>
                      <a:pt x="318278" y="370129"/>
                      <a:pt x="318278" y="370129"/>
                    </a:cubicBezTo>
                    <a:cubicBezTo>
                      <a:pt x="281702" y="368910"/>
                      <a:pt x="245083" y="368620"/>
                      <a:pt x="208550" y="366471"/>
                    </a:cubicBezTo>
                    <a:cubicBezTo>
                      <a:pt x="203532" y="366176"/>
                      <a:pt x="198416" y="365062"/>
                      <a:pt x="193920" y="362814"/>
                    </a:cubicBezTo>
                    <a:cubicBezTo>
                      <a:pt x="186475" y="359091"/>
                      <a:pt x="182258" y="346805"/>
                      <a:pt x="179289" y="340868"/>
                    </a:cubicBezTo>
                    <a:cubicBezTo>
                      <a:pt x="168316" y="342087"/>
                      <a:pt x="153797" y="336357"/>
                      <a:pt x="146371" y="344526"/>
                    </a:cubicBezTo>
                    <a:cubicBezTo>
                      <a:pt x="138129" y="353592"/>
                      <a:pt x="146588" y="369478"/>
                      <a:pt x="142713" y="381102"/>
                    </a:cubicBezTo>
                    <a:cubicBezTo>
                      <a:pt x="139386" y="391083"/>
                      <a:pt x="107029" y="391947"/>
                      <a:pt x="106137" y="392074"/>
                    </a:cubicBezTo>
                    <a:cubicBezTo>
                      <a:pt x="107356" y="404266"/>
                      <a:pt x="106823" y="416763"/>
                      <a:pt x="109795" y="428650"/>
                    </a:cubicBezTo>
                    <a:cubicBezTo>
                      <a:pt x="110631" y="431996"/>
                      <a:pt x="114417" y="433812"/>
                      <a:pt x="117110" y="435966"/>
                    </a:cubicBezTo>
                    <a:cubicBezTo>
                      <a:pt x="142578" y="456341"/>
                      <a:pt x="112983" y="428181"/>
                      <a:pt x="139056" y="454254"/>
                    </a:cubicBezTo>
                    <a:cubicBezTo>
                      <a:pt x="137837" y="466446"/>
                      <a:pt x="139586" y="479315"/>
                      <a:pt x="135398" y="490830"/>
                    </a:cubicBezTo>
                    <a:cubicBezTo>
                      <a:pt x="134080" y="494453"/>
                      <a:pt x="127969" y="492968"/>
                      <a:pt x="124425" y="494487"/>
                    </a:cubicBezTo>
                    <a:cubicBezTo>
                      <a:pt x="119414" y="496635"/>
                      <a:pt x="114672" y="499364"/>
                      <a:pt x="109795" y="501802"/>
                    </a:cubicBezTo>
                    <a:lnTo>
                      <a:pt x="62246" y="498145"/>
                    </a:lnTo>
                    <a:cubicBezTo>
                      <a:pt x="42747" y="496800"/>
                      <a:pt x="22610" y="499523"/>
                      <a:pt x="3725" y="494487"/>
                    </a:cubicBezTo>
                    <a:cubicBezTo>
                      <a:pt x="0" y="493494"/>
                      <a:pt x="4656" y="486240"/>
                      <a:pt x="7382" y="483514"/>
                    </a:cubicBezTo>
                    <a:cubicBezTo>
                      <a:pt x="9129" y="481767"/>
                      <a:pt x="32861" y="476230"/>
                      <a:pt x="32985" y="476199"/>
                    </a:cubicBezTo>
                    <a:cubicBezTo>
                      <a:pt x="35424" y="473761"/>
                      <a:pt x="40301" y="472333"/>
                      <a:pt x="40301" y="468884"/>
                    </a:cubicBezTo>
                    <a:cubicBezTo>
                      <a:pt x="40301" y="450983"/>
                      <a:pt x="32433" y="446386"/>
                      <a:pt x="22013" y="435966"/>
                    </a:cubicBezTo>
                    <a:cubicBezTo>
                      <a:pt x="24476" y="426113"/>
                      <a:pt x="23464" y="416216"/>
                      <a:pt x="36643" y="414020"/>
                    </a:cubicBezTo>
                    <a:cubicBezTo>
                      <a:pt x="40446" y="413386"/>
                      <a:pt x="43958" y="416459"/>
                      <a:pt x="47616" y="417678"/>
                    </a:cubicBezTo>
                    <a:cubicBezTo>
                      <a:pt x="50054" y="415239"/>
                      <a:pt x="52238" y="412516"/>
                      <a:pt x="54931" y="410362"/>
                    </a:cubicBezTo>
                    <a:cubicBezTo>
                      <a:pt x="58364" y="407616"/>
                      <a:pt x="62796" y="406155"/>
                      <a:pt x="65904" y="403047"/>
                    </a:cubicBezTo>
                    <a:cubicBezTo>
                      <a:pt x="72993" y="395958"/>
                      <a:pt x="73902" y="390025"/>
                      <a:pt x="76877" y="381102"/>
                    </a:cubicBezTo>
                    <a:cubicBezTo>
                      <a:pt x="78096" y="370129"/>
                      <a:pt x="72727" y="355990"/>
                      <a:pt x="80534" y="348183"/>
                    </a:cubicBezTo>
                    <a:cubicBezTo>
                      <a:pt x="86630" y="342087"/>
                      <a:pt x="98601" y="356028"/>
                      <a:pt x="106137" y="351841"/>
                    </a:cubicBezTo>
                    <a:cubicBezTo>
                      <a:pt x="112878" y="348096"/>
                      <a:pt x="111015" y="337210"/>
                      <a:pt x="113453" y="329895"/>
                    </a:cubicBezTo>
                    <a:cubicBezTo>
                      <a:pt x="114672" y="326237"/>
                      <a:pt x="113452" y="320141"/>
                      <a:pt x="117110" y="318922"/>
                    </a:cubicBezTo>
                    <a:lnTo>
                      <a:pt x="128083" y="315265"/>
                    </a:lnTo>
                    <a:cubicBezTo>
                      <a:pt x="150029" y="316484"/>
                      <a:pt x="172110" y="316196"/>
                      <a:pt x="193920" y="318922"/>
                    </a:cubicBezTo>
                    <a:cubicBezTo>
                      <a:pt x="201571" y="319878"/>
                      <a:pt x="215865" y="326238"/>
                      <a:pt x="215865" y="326238"/>
                    </a:cubicBezTo>
                    <a:cubicBezTo>
                      <a:pt x="232934" y="325019"/>
                      <a:pt x="250220" y="325554"/>
                      <a:pt x="267072" y="322580"/>
                    </a:cubicBezTo>
                    <a:cubicBezTo>
                      <a:pt x="271401" y="321816"/>
                      <a:pt x="274113" y="317231"/>
                      <a:pt x="278045" y="315265"/>
                    </a:cubicBezTo>
                    <a:cubicBezTo>
                      <a:pt x="281493" y="313541"/>
                      <a:pt x="285360" y="312826"/>
                      <a:pt x="289017" y="311607"/>
                    </a:cubicBezTo>
                    <a:cubicBezTo>
                      <a:pt x="291456" y="309169"/>
                      <a:pt x="293248" y="305834"/>
                      <a:pt x="296333" y="304292"/>
                    </a:cubicBezTo>
                    <a:cubicBezTo>
                      <a:pt x="303230" y="300844"/>
                      <a:pt x="318278" y="296977"/>
                      <a:pt x="318278" y="296977"/>
                    </a:cubicBezTo>
                    <a:cubicBezTo>
                      <a:pt x="334323" y="286281"/>
                      <a:pt x="331080" y="287832"/>
                      <a:pt x="332909" y="282346"/>
                    </a:cubicBezTo>
                    <a:close/>
                  </a:path>
                </a:pathLst>
              </a:custGeom>
              <a:grpFill/>
              <a:ln w="9525" cap="flat" cmpd="sng" algn="ctr">
                <a:solidFill>
                  <a:schemeClr val="accent3"/>
                </a:solidFill>
                <a:prstDash val="solid"/>
                <a:round/>
                <a:headEnd type="none" w="med" len="med"/>
                <a:tailEnd type="none" w="med" len="med"/>
              </a:ln>
              <a:effectLst/>
            </p:spPr>
            <p:txBody>
              <a:bodyPr/>
              <a:lstStyle/>
              <a:p>
                <a:pPr algn="r">
                  <a:defRPr/>
                </a:pPr>
                <a:endParaRPr kumimoji="0" lang="zh-TW" altLang="en-US">
                  <a:latin typeface="Arial" charset="0"/>
                  <a:ea typeface="新細明體" charset="-120"/>
                </a:endParaRPr>
              </a:p>
            </p:txBody>
          </p:sp>
          <p:sp>
            <p:nvSpPr>
              <p:cNvPr id="99" name="手繪多邊形 98"/>
              <p:cNvSpPr/>
              <p:nvPr/>
            </p:nvSpPr>
            <p:spPr bwMode="auto">
              <a:xfrm>
                <a:off x="2457519" y="5638191"/>
                <a:ext cx="60738" cy="53035"/>
              </a:xfrm>
              <a:custGeom>
                <a:avLst/>
                <a:gdLst>
                  <a:gd name="connsiteX0" fmla="*/ 55252 w 60738"/>
                  <a:gd name="connsiteY0" fmla="*/ 5486 h 53035"/>
                  <a:gd name="connsiteX1" fmla="*/ 7703 w 60738"/>
                  <a:gd name="connsiteY1" fmla="*/ 9143 h 53035"/>
                  <a:gd name="connsiteX2" fmla="*/ 4046 w 60738"/>
                  <a:gd name="connsiteY2" fmla="*/ 20116 h 53035"/>
                  <a:gd name="connsiteX3" fmla="*/ 18676 w 60738"/>
                  <a:gd name="connsiteY3" fmla="*/ 53035 h 53035"/>
                  <a:gd name="connsiteX4" fmla="*/ 40622 w 60738"/>
                  <a:gd name="connsiteY4" fmla="*/ 42062 h 53035"/>
                  <a:gd name="connsiteX5" fmla="*/ 55252 w 60738"/>
                  <a:gd name="connsiteY5" fmla="*/ 5486 h 5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38" h="53035">
                    <a:moveTo>
                      <a:pt x="55252" y="5486"/>
                    </a:moveTo>
                    <a:cubicBezTo>
                      <a:pt x="49766" y="0"/>
                      <a:pt x="22988" y="4776"/>
                      <a:pt x="7703" y="9143"/>
                    </a:cubicBezTo>
                    <a:cubicBezTo>
                      <a:pt x="3996" y="10202"/>
                      <a:pt x="4046" y="16261"/>
                      <a:pt x="4046" y="20116"/>
                    </a:cubicBezTo>
                    <a:cubicBezTo>
                      <a:pt x="4046" y="51824"/>
                      <a:pt x="0" y="46809"/>
                      <a:pt x="18676" y="53035"/>
                    </a:cubicBezTo>
                    <a:cubicBezTo>
                      <a:pt x="24654" y="51042"/>
                      <a:pt x="36891" y="48032"/>
                      <a:pt x="40622" y="42062"/>
                    </a:cubicBezTo>
                    <a:cubicBezTo>
                      <a:pt x="48708" y="29124"/>
                      <a:pt x="60738" y="10972"/>
                      <a:pt x="55252" y="5486"/>
                    </a:cubicBezTo>
                    <a:close/>
                  </a:path>
                </a:pathLst>
              </a:custGeom>
              <a:grpFill/>
              <a:ln w="9525" cap="flat" cmpd="sng" algn="ctr">
                <a:solidFill>
                  <a:schemeClr val="accent3"/>
                </a:solidFill>
                <a:prstDash val="solid"/>
                <a:round/>
                <a:headEnd type="none" w="med" len="med"/>
                <a:tailEnd type="none" w="med" len="med"/>
              </a:ln>
              <a:effectLst/>
            </p:spPr>
            <p:txBody>
              <a:bodyPr/>
              <a:lstStyle/>
              <a:p>
                <a:pPr algn="r">
                  <a:defRPr/>
                </a:pPr>
                <a:endParaRPr kumimoji="0" lang="zh-TW" altLang="en-US">
                  <a:latin typeface="Arial" charset="0"/>
                  <a:ea typeface="新細明體" charset="-120"/>
                </a:endParaRPr>
              </a:p>
            </p:txBody>
          </p:sp>
          <p:sp>
            <p:nvSpPr>
              <p:cNvPr id="100" name="手繪多邊形 99"/>
              <p:cNvSpPr/>
              <p:nvPr/>
            </p:nvSpPr>
            <p:spPr bwMode="auto">
              <a:xfrm>
                <a:off x="2584955" y="5466873"/>
                <a:ext cx="136100" cy="115851"/>
              </a:xfrm>
              <a:custGeom>
                <a:avLst/>
                <a:gdLst>
                  <a:gd name="connsiteX0" fmla="*/ 4626 w 136100"/>
                  <a:gd name="connsiteY0" fmla="*/ 48788 h 115851"/>
                  <a:gd name="connsiteX1" fmla="*/ 22914 w 136100"/>
                  <a:gd name="connsiteY1" fmla="*/ 45130 h 115851"/>
                  <a:gd name="connsiteX2" fmla="*/ 26571 w 136100"/>
                  <a:gd name="connsiteY2" fmla="*/ 34157 h 115851"/>
                  <a:gd name="connsiteX3" fmla="*/ 37544 w 136100"/>
                  <a:gd name="connsiteY3" fmla="*/ 30500 h 115851"/>
                  <a:gd name="connsiteX4" fmla="*/ 41202 w 136100"/>
                  <a:gd name="connsiteY4" fmla="*/ 19527 h 115851"/>
                  <a:gd name="connsiteX5" fmla="*/ 77778 w 136100"/>
                  <a:gd name="connsiteY5" fmla="*/ 12212 h 115851"/>
                  <a:gd name="connsiteX6" fmla="*/ 88751 w 136100"/>
                  <a:gd name="connsiteY6" fmla="*/ 15869 h 115851"/>
                  <a:gd name="connsiteX7" fmla="*/ 107039 w 136100"/>
                  <a:gd name="connsiteY7" fmla="*/ 19527 h 115851"/>
                  <a:gd name="connsiteX8" fmla="*/ 125327 w 136100"/>
                  <a:gd name="connsiteY8" fmla="*/ 41473 h 115851"/>
                  <a:gd name="connsiteX9" fmla="*/ 132642 w 136100"/>
                  <a:gd name="connsiteY9" fmla="*/ 70733 h 115851"/>
                  <a:gd name="connsiteX10" fmla="*/ 114354 w 136100"/>
                  <a:gd name="connsiteY10" fmla="*/ 85364 h 115851"/>
                  <a:gd name="connsiteX11" fmla="*/ 66805 w 136100"/>
                  <a:gd name="connsiteY11" fmla="*/ 96337 h 115851"/>
                  <a:gd name="connsiteX12" fmla="*/ 33887 w 136100"/>
                  <a:gd name="connsiteY12" fmla="*/ 114625 h 115851"/>
                  <a:gd name="connsiteX13" fmla="*/ 11941 w 136100"/>
                  <a:gd name="connsiteY13" fmla="*/ 110967 h 115851"/>
                  <a:gd name="connsiteX14" fmla="*/ 4626 w 136100"/>
                  <a:gd name="connsiteY14" fmla="*/ 48788 h 11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6100" h="115851">
                    <a:moveTo>
                      <a:pt x="4626" y="48788"/>
                    </a:moveTo>
                    <a:cubicBezTo>
                      <a:pt x="6455" y="37815"/>
                      <a:pt x="17741" y="48579"/>
                      <a:pt x="22914" y="45130"/>
                    </a:cubicBezTo>
                    <a:cubicBezTo>
                      <a:pt x="26122" y="42991"/>
                      <a:pt x="23845" y="36883"/>
                      <a:pt x="26571" y="34157"/>
                    </a:cubicBezTo>
                    <a:cubicBezTo>
                      <a:pt x="29297" y="31431"/>
                      <a:pt x="33886" y="31719"/>
                      <a:pt x="37544" y="30500"/>
                    </a:cubicBezTo>
                    <a:cubicBezTo>
                      <a:pt x="38763" y="26842"/>
                      <a:pt x="39478" y="22976"/>
                      <a:pt x="41202" y="19527"/>
                    </a:cubicBezTo>
                    <a:cubicBezTo>
                      <a:pt x="50966" y="0"/>
                      <a:pt x="50871" y="8848"/>
                      <a:pt x="77778" y="12212"/>
                    </a:cubicBezTo>
                    <a:cubicBezTo>
                      <a:pt x="81436" y="13431"/>
                      <a:pt x="85011" y="14934"/>
                      <a:pt x="88751" y="15869"/>
                    </a:cubicBezTo>
                    <a:cubicBezTo>
                      <a:pt x="94782" y="17377"/>
                      <a:pt x="101479" y="16747"/>
                      <a:pt x="107039" y="19527"/>
                    </a:cubicBezTo>
                    <a:cubicBezTo>
                      <a:pt x="114077" y="23046"/>
                      <a:pt x="121127" y="35173"/>
                      <a:pt x="125327" y="41473"/>
                    </a:cubicBezTo>
                    <a:lnTo>
                      <a:pt x="132642" y="70733"/>
                    </a:lnTo>
                    <a:cubicBezTo>
                      <a:pt x="136100" y="84567"/>
                      <a:pt x="121373" y="83258"/>
                      <a:pt x="114354" y="85364"/>
                    </a:cubicBezTo>
                    <a:cubicBezTo>
                      <a:pt x="77843" y="96318"/>
                      <a:pt x="107182" y="90568"/>
                      <a:pt x="66805" y="96337"/>
                    </a:cubicBezTo>
                    <a:cubicBezTo>
                      <a:pt x="41651" y="113105"/>
                      <a:pt x="53199" y="108186"/>
                      <a:pt x="33887" y="114625"/>
                    </a:cubicBezTo>
                    <a:cubicBezTo>
                      <a:pt x="26572" y="113406"/>
                      <a:pt x="17522" y="115851"/>
                      <a:pt x="11941" y="110967"/>
                    </a:cubicBezTo>
                    <a:cubicBezTo>
                      <a:pt x="0" y="100518"/>
                      <a:pt x="2797" y="59761"/>
                      <a:pt x="4626" y="48788"/>
                    </a:cubicBezTo>
                    <a:close/>
                  </a:path>
                </a:pathLst>
              </a:custGeom>
              <a:grpFill/>
              <a:ln w="9525" cap="flat" cmpd="sng" algn="ctr">
                <a:solidFill>
                  <a:schemeClr val="accent3"/>
                </a:solidFill>
                <a:prstDash val="solid"/>
                <a:round/>
                <a:headEnd type="none" w="med" len="med"/>
                <a:tailEnd type="none" w="med" len="med"/>
              </a:ln>
              <a:effectLst/>
            </p:spPr>
            <p:txBody>
              <a:bodyPr/>
              <a:lstStyle/>
              <a:p>
                <a:pPr algn="r">
                  <a:defRPr/>
                </a:pPr>
                <a:endParaRPr kumimoji="0" lang="zh-TW" altLang="en-US">
                  <a:latin typeface="Arial" charset="0"/>
                  <a:ea typeface="新細明體" charset="-120"/>
                </a:endParaRPr>
              </a:p>
            </p:txBody>
          </p:sp>
          <p:sp>
            <p:nvSpPr>
              <p:cNvPr id="101" name="手繪多邊形 100"/>
              <p:cNvSpPr/>
              <p:nvPr/>
            </p:nvSpPr>
            <p:spPr bwMode="auto">
              <a:xfrm>
                <a:off x="2830982" y="5745930"/>
                <a:ext cx="76996" cy="125020"/>
              </a:xfrm>
              <a:custGeom>
                <a:avLst/>
                <a:gdLst>
                  <a:gd name="connsiteX0" fmla="*/ 36576 w 76996"/>
                  <a:gd name="connsiteY0" fmla="*/ 117203 h 125020"/>
                  <a:gd name="connsiteX1" fmla="*/ 25604 w 76996"/>
                  <a:gd name="connsiteY1" fmla="*/ 95257 h 125020"/>
                  <a:gd name="connsiteX2" fmla="*/ 21946 w 76996"/>
                  <a:gd name="connsiteY2" fmla="*/ 84284 h 125020"/>
                  <a:gd name="connsiteX3" fmla="*/ 10973 w 76996"/>
                  <a:gd name="connsiteY3" fmla="*/ 76969 h 125020"/>
                  <a:gd name="connsiteX4" fmla="*/ 0 w 76996"/>
                  <a:gd name="connsiteY4" fmla="*/ 55024 h 125020"/>
                  <a:gd name="connsiteX5" fmla="*/ 10973 w 76996"/>
                  <a:gd name="connsiteY5" fmla="*/ 33078 h 125020"/>
                  <a:gd name="connsiteX6" fmla="*/ 21946 w 76996"/>
                  <a:gd name="connsiteY6" fmla="*/ 25763 h 125020"/>
                  <a:gd name="connsiteX7" fmla="*/ 47549 w 76996"/>
                  <a:gd name="connsiteY7" fmla="*/ 160 h 125020"/>
                  <a:gd name="connsiteX8" fmla="*/ 62180 w 76996"/>
                  <a:gd name="connsiteY8" fmla="*/ 3817 h 125020"/>
                  <a:gd name="connsiteX9" fmla="*/ 69495 w 76996"/>
                  <a:gd name="connsiteY9" fmla="*/ 25763 h 125020"/>
                  <a:gd name="connsiteX10" fmla="*/ 58522 w 76996"/>
                  <a:gd name="connsiteY10" fmla="*/ 98915 h 125020"/>
                  <a:gd name="connsiteX11" fmla="*/ 47549 w 76996"/>
                  <a:gd name="connsiteY11" fmla="*/ 109888 h 125020"/>
                  <a:gd name="connsiteX12" fmla="*/ 36576 w 76996"/>
                  <a:gd name="connsiteY12" fmla="*/ 117203 h 12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996" h="125020">
                    <a:moveTo>
                      <a:pt x="36576" y="117203"/>
                    </a:moveTo>
                    <a:cubicBezTo>
                      <a:pt x="32919" y="114765"/>
                      <a:pt x="39781" y="123611"/>
                      <a:pt x="25604" y="95257"/>
                    </a:cubicBezTo>
                    <a:cubicBezTo>
                      <a:pt x="23880" y="91808"/>
                      <a:pt x="24355" y="87295"/>
                      <a:pt x="21946" y="84284"/>
                    </a:cubicBezTo>
                    <a:cubicBezTo>
                      <a:pt x="19200" y="80851"/>
                      <a:pt x="14631" y="79407"/>
                      <a:pt x="10973" y="76969"/>
                    </a:cubicBezTo>
                    <a:cubicBezTo>
                      <a:pt x="7276" y="71423"/>
                      <a:pt x="0" y="62593"/>
                      <a:pt x="0" y="55024"/>
                    </a:cubicBezTo>
                    <a:cubicBezTo>
                      <a:pt x="0" y="49075"/>
                      <a:pt x="7275" y="36776"/>
                      <a:pt x="10973" y="33078"/>
                    </a:cubicBezTo>
                    <a:cubicBezTo>
                      <a:pt x="14081" y="29970"/>
                      <a:pt x="18288" y="28201"/>
                      <a:pt x="21946" y="25763"/>
                    </a:cubicBezTo>
                    <a:cubicBezTo>
                      <a:pt x="38715" y="609"/>
                      <a:pt x="28235" y="6597"/>
                      <a:pt x="47549" y="160"/>
                    </a:cubicBezTo>
                    <a:cubicBezTo>
                      <a:pt x="52426" y="1379"/>
                      <a:pt x="58908" y="0"/>
                      <a:pt x="62180" y="3817"/>
                    </a:cubicBezTo>
                    <a:cubicBezTo>
                      <a:pt x="67198" y="9672"/>
                      <a:pt x="69495" y="25763"/>
                      <a:pt x="69495" y="25763"/>
                    </a:cubicBezTo>
                    <a:cubicBezTo>
                      <a:pt x="67268" y="63616"/>
                      <a:pt x="76996" y="76746"/>
                      <a:pt x="58522" y="98915"/>
                    </a:cubicBezTo>
                    <a:cubicBezTo>
                      <a:pt x="55211" y="102889"/>
                      <a:pt x="50861" y="105914"/>
                      <a:pt x="47549" y="109888"/>
                    </a:cubicBezTo>
                    <a:cubicBezTo>
                      <a:pt x="34939" y="125020"/>
                      <a:pt x="40233" y="119641"/>
                      <a:pt x="36576" y="117203"/>
                    </a:cubicBezTo>
                    <a:close/>
                  </a:path>
                </a:pathLst>
              </a:custGeom>
              <a:grpFill/>
              <a:ln w="9525" cap="flat" cmpd="sng" algn="ctr">
                <a:solidFill>
                  <a:schemeClr val="accent3"/>
                </a:solidFill>
                <a:prstDash val="solid"/>
                <a:round/>
                <a:headEnd type="none" w="med" len="med"/>
                <a:tailEnd type="none" w="med" len="med"/>
              </a:ln>
              <a:effectLst/>
            </p:spPr>
            <p:txBody>
              <a:bodyPr/>
              <a:lstStyle/>
              <a:p>
                <a:pPr algn="r">
                  <a:defRPr/>
                </a:pPr>
                <a:endParaRPr kumimoji="0" lang="zh-TW" altLang="en-US">
                  <a:latin typeface="Arial" charset="0"/>
                  <a:ea typeface="新細明體" charset="-120"/>
                </a:endParaRPr>
              </a:p>
            </p:txBody>
          </p:sp>
          <p:sp>
            <p:nvSpPr>
              <p:cNvPr id="102" name="手繪多邊形 101"/>
              <p:cNvSpPr/>
              <p:nvPr/>
            </p:nvSpPr>
            <p:spPr bwMode="auto">
              <a:xfrm>
                <a:off x="2748686" y="5822899"/>
                <a:ext cx="53956" cy="95098"/>
              </a:xfrm>
              <a:custGeom>
                <a:avLst/>
                <a:gdLst>
                  <a:gd name="connsiteX0" fmla="*/ 1829 w 53956"/>
                  <a:gd name="connsiteY0" fmla="*/ 18288 h 95098"/>
                  <a:gd name="connsiteX1" fmla="*/ 12802 w 53956"/>
                  <a:gd name="connsiteY1" fmla="*/ 7315 h 95098"/>
                  <a:gd name="connsiteX2" fmla="*/ 34748 w 53956"/>
                  <a:gd name="connsiteY2" fmla="*/ 0 h 95098"/>
                  <a:gd name="connsiteX3" fmla="*/ 42063 w 53956"/>
                  <a:gd name="connsiteY3" fmla="*/ 10973 h 95098"/>
                  <a:gd name="connsiteX4" fmla="*/ 42063 w 53956"/>
                  <a:gd name="connsiteY4" fmla="*/ 95098 h 95098"/>
                  <a:gd name="connsiteX5" fmla="*/ 38405 w 53956"/>
                  <a:gd name="connsiteY5" fmla="*/ 84125 h 95098"/>
                  <a:gd name="connsiteX6" fmla="*/ 34748 w 53956"/>
                  <a:gd name="connsiteY6" fmla="*/ 65837 h 95098"/>
                  <a:gd name="connsiteX7" fmla="*/ 23775 w 53956"/>
                  <a:gd name="connsiteY7" fmla="*/ 62179 h 95098"/>
                  <a:gd name="connsiteX8" fmla="*/ 1829 w 53956"/>
                  <a:gd name="connsiteY8" fmla="*/ 18288 h 9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56" h="95098">
                    <a:moveTo>
                      <a:pt x="1829" y="18288"/>
                    </a:moveTo>
                    <a:cubicBezTo>
                      <a:pt x="0" y="9144"/>
                      <a:pt x="8280" y="9827"/>
                      <a:pt x="12802" y="7315"/>
                    </a:cubicBezTo>
                    <a:cubicBezTo>
                      <a:pt x="19543" y="3570"/>
                      <a:pt x="34748" y="0"/>
                      <a:pt x="34748" y="0"/>
                    </a:cubicBezTo>
                    <a:cubicBezTo>
                      <a:pt x="37186" y="3658"/>
                      <a:pt x="40097" y="7041"/>
                      <a:pt x="42063" y="10973"/>
                    </a:cubicBezTo>
                    <a:cubicBezTo>
                      <a:pt x="53956" y="34762"/>
                      <a:pt x="42637" y="83610"/>
                      <a:pt x="42063" y="95098"/>
                    </a:cubicBezTo>
                    <a:cubicBezTo>
                      <a:pt x="40844" y="91440"/>
                      <a:pt x="39340" y="87865"/>
                      <a:pt x="38405" y="84125"/>
                    </a:cubicBezTo>
                    <a:cubicBezTo>
                      <a:pt x="36897" y="78094"/>
                      <a:pt x="38196" y="71010"/>
                      <a:pt x="34748" y="65837"/>
                    </a:cubicBezTo>
                    <a:cubicBezTo>
                      <a:pt x="32609" y="62629"/>
                      <a:pt x="27433" y="63398"/>
                      <a:pt x="23775" y="62179"/>
                    </a:cubicBezTo>
                    <a:cubicBezTo>
                      <a:pt x="15784" y="50192"/>
                      <a:pt x="3658" y="27432"/>
                      <a:pt x="1829" y="18288"/>
                    </a:cubicBezTo>
                    <a:close/>
                  </a:path>
                </a:pathLst>
              </a:custGeom>
              <a:grpFill/>
              <a:ln w="9525" cap="flat" cmpd="sng" algn="ctr">
                <a:solidFill>
                  <a:schemeClr val="accent3"/>
                </a:solidFill>
                <a:prstDash val="solid"/>
                <a:round/>
                <a:headEnd type="none" w="med" len="med"/>
                <a:tailEnd type="none" w="med" len="med"/>
              </a:ln>
              <a:effectLst/>
            </p:spPr>
            <p:txBody>
              <a:bodyPr/>
              <a:lstStyle/>
              <a:p>
                <a:pPr algn="r">
                  <a:defRPr/>
                </a:pPr>
                <a:endParaRPr kumimoji="0" lang="zh-TW" altLang="en-US">
                  <a:latin typeface="Arial" charset="0"/>
                  <a:ea typeface="新細明體" charset="-120"/>
                </a:endParaRPr>
              </a:p>
            </p:txBody>
          </p:sp>
          <p:sp>
            <p:nvSpPr>
              <p:cNvPr id="103" name="手繪多邊形 102"/>
              <p:cNvSpPr/>
              <p:nvPr/>
            </p:nvSpPr>
            <p:spPr bwMode="auto">
              <a:xfrm>
                <a:off x="2487168" y="5950561"/>
                <a:ext cx="73152" cy="63154"/>
              </a:xfrm>
              <a:custGeom>
                <a:avLst/>
                <a:gdLst>
                  <a:gd name="connsiteX0" fmla="*/ 36576 w 73152"/>
                  <a:gd name="connsiteY0" fmla="*/ 58876 h 63154"/>
                  <a:gd name="connsiteX1" fmla="*/ 18288 w 73152"/>
                  <a:gd name="connsiteY1" fmla="*/ 44245 h 63154"/>
                  <a:gd name="connsiteX2" fmla="*/ 7315 w 73152"/>
                  <a:gd name="connsiteY2" fmla="*/ 40588 h 63154"/>
                  <a:gd name="connsiteX3" fmla="*/ 0 w 73152"/>
                  <a:gd name="connsiteY3" fmla="*/ 29615 h 63154"/>
                  <a:gd name="connsiteX4" fmla="*/ 18288 w 73152"/>
                  <a:gd name="connsiteY4" fmla="*/ 14985 h 63154"/>
                  <a:gd name="connsiteX5" fmla="*/ 65837 w 73152"/>
                  <a:gd name="connsiteY5" fmla="*/ 11327 h 63154"/>
                  <a:gd name="connsiteX6" fmla="*/ 73152 w 73152"/>
                  <a:gd name="connsiteY6" fmla="*/ 22300 h 63154"/>
                  <a:gd name="connsiteX7" fmla="*/ 69494 w 73152"/>
                  <a:gd name="connsiteY7" fmla="*/ 40588 h 63154"/>
                  <a:gd name="connsiteX8" fmla="*/ 36576 w 73152"/>
                  <a:gd name="connsiteY8" fmla="*/ 58876 h 6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52" h="63154">
                    <a:moveTo>
                      <a:pt x="36576" y="58876"/>
                    </a:moveTo>
                    <a:cubicBezTo>
                      <a:pt x="28042" y="59486"/>
                      <a:pt x="41925" y="63154"/>
                      <a:pt x="18288" y="44245"/>
                    </a:cubicBezTo>
                    <a:cubicBezTo>
                      <a:pt x="15277" y="41837"/>
                      <a:pt x="10973" y="41807"/>
                      <a:pt x="7315" y="40588"/>
                    </a:cubicBezTo>
                    <a:cubicBezTo>
                      <a:pt x="4877" y="36930"/>
                      <a:pt x="0" y="34011"/>
                      <a:pt x="0" y="29615"/>
                    </a:cubicBezTo>
                    <a:cubicBezTo>
                      <a:pt x="0" y="18585"/>
                      <a:pt x="11436" y="17269"/>
                      <a:pt x="18288" y="14985"/>
                    </a:cubicBezTo>
                    <a:cubicBezTo>
                      <a:pt x="33271" y="0"/>
                      <a:pt x="29407" y="117"/>
                      <a:pt x="65837" y="11327"/>
                    </a:cubicBezTo>
                    <a:cubicBezTo>
                      <a:pt x="70039" y="12620"/>
                      <a:pt x="70714" y="18642"/>
                      <a:pt x="73152" y="22300"/>
                    </a:cubicBezTo>
                    <a:cubicBezTo>
                      <a:pt x="71933" y="28396"/>
                      <a:pt x="73107" y="35529"/>
                      <a:pt x="69494" y="40588"/>
                    </a:cubicBezTo>
                    <a:cubicBezTo>
                      <a:pt x="61543" y="51720"/>
                      <a:pt x="45110" y="58267"/>
                      <a:pt x="36576" y="58876"/>
                    </a:cubicBezTo>
                    <a:close/>
                  </a:path>
                </a:pathLst>
              </a:custGeom>
              <a:grpFill/>
              <a:ln w="9525" cap="flat" cmpd="sng" algn="ctr">
                <a:solidFill>
                  <a:schemeClr val="accent3"/>
                </a:solidFill>
                <a:prstDash val="solid"/>
                <a:round/>
                <a:headEnd type="none" w="med" len="med"/>
                <a:tailEnd type="none" w="med" len="med"/>
              </a:ln>
              <a:effectLst/>
            </p:spPr>
            <p:txBody>
              <a:bodyPr/>
              <a:lstStyle/>
              <a:p>
                <a:pPr algn="r">
                  <a:defRPr/>
                </a:pPr>
                <a:endParaRPr kumimoji="0" lang="zh-TW" altLang="en-US">
                  <a:latin typeface="Arial" charset="0"/>
                  <a:ea typeface="新細明體" charset="-120"/>
                </a:endParaRPr>
              </a:p>
            </p:txBody>
          </p:sp>
          <p:sp>
            <p:nvSpPr>
              <p:cNvPr id="104" name="手繪多邊形 103"/>
              <p:cNvSpPr/>
              <p:nvPr/>
            </p:nvSpPr>
            <p:spPr bwMode="auto">
              <a:xfrm>
                <a:off x="2161216" y="5859475"/>
                <a:ext cx="265636" cy="391142"/>
              </a:xfrm>
              <a:custGeom>
                <a:avLst/>
                <a:gdLst>
                  <a:gd name="connsiteX0" fmla="*/ 168675 w 265636"/>
                  <a:gd name="connsiteY0" fmla="*/ 0 h 391142"/>
                  <a:gd name="connsiteX1" fmla="*/ 175990 w 265636"/>
                  <a:gd name="connsiteY1" fmla="*/ 10973 h 391142"/>
                  <a:gd name="connsiteX2" fmla="*/ 190621 w 265636"/>
                  <a:gd name="connsiteY2" fmla="*/ 43891 h 391142"/>
                  <a:gd name="connsiteX3" fmla="*/ 197936 w 265636"/>
                  <a:gd name="connsiteY3" fmla="*/ 51207 h 391142"/>
                  <a:gd name="connsiteX4" fmla="*/ 252800 w 265636"/>
                  <a:gd name="connsiteY4" fmla="*/ 54864 h 391142"/>
                  <a:gd name="connsiteX5" fmla="*/ 263773 w 265636"/>
                  <a:gd name="connsiteY5" fmla="*/ 65837 h 391142"/>
                  <a:gd name="connsiteX6" fmla="*/ 260115 w 265636"/>
                  <a:gd name="connsiteY6" fmla="*/ 102413 h 391142"/>
                  <a:gd name="connsiteX7" fmla="*/ 249142 w 265636"/>
                  <a:gd name="connsiteY7" fmla="*/ 106071 h 391142"/>
                  <a:gd name="connsiteX8" fmla="*/ 230854 w 265636"/>
                  <a:gd name="connsiteY8" fmla="*/ 120701 h 391142"/>
                  <a:gd name="connsiteX9" fmla="*/ 219882 w 265636"/>
                  <a:gd name="connsiteY9" fmla="*/ 219456 h 391142"/>
                  <a:gd name="connsiteX10" fmla="*/ 216224 w 265636"/>
                  <a:gd name="connsiteY10" fmla="*/ 237744 h 391142"/>
                  <a:gd name="connsiteX11" fmla="*/ 208909 w 265636"/>
                  <a:gd name="connsiteY11" fmla="*/ 263347 h 391142"/>
                  <a:gd name="connsiteX12" fmla="*/ 212566 w 265636"/>
                  <a:gd name="connsiteY12" fmla="*/ 318211 h 391142"/>
                  <a:gd name="connsiteX13" fmla="*/ 219882 w 265636"/>
                  <a:gd name="connsiteY13" fmla="*/ 340157 h 391142"/>
                  <a:gd name="connsiteX14" fmla="*/ 216224 w 265636"/>
                  <a:gd name="connsiteY14" fmla="*/ 351130 h 391142"/>
                  <a:gd name="connsiteX15" fmla="*/ 135757 w 265636"/>
                  <a:gd name="connsiteY15" fmla="*/ 362103 h 391142"/>
                  <a:gd name="connsiteX16" fmla="*/ 88208 w 265636"/>
                  <a:gd name="connsiteY16" fmla="*/ 365760 h 391142"/>
                  <a:gd name="connsiteX17" fmla="*/ 51632 w 265636"/>
                  <a:gd name="connsiteY17" fmla="*/ 376733 h 391142"/>
                  <a:gd name="connsiteX18" fmla="*/ 40659 w 265636"/>
                  <a:gd name="connsiteY18" fmla="*/ 384048 h 391142"/>
                  <a:gd name="connsiteX19" fmla="*/ 4083 w 265636"/>
                  <a:gd name="connsiteY19" fmla="*/ 384048 h 391142"/>
                  <a:gd name="connsiteX20" fmla="*/ 426 w 265636"/>
                  <a:gd name="connsiteY20" fmla="*/ 373075 h 391142"/>
                  <a:gd name="connsiteX21" fmla="*/ 18714 w 265636"/>
                  <a:gd name="connsiteY21" fmla="*/ 343815 h 391142"/>
                  <a:gd name="connsiteX22" fmla="*/ 29686 w 265636"/>
                  <a:gd name="connsiteY22" fmla="*/ 340157 h 391142"/>
                  <a:gd name="connsiteX23" fmla="*/ 37002 w 265636"/>
                  <a:gd name="connsiteY23" fmla="*/ 329184 h 391142"/>
                  <a:gd name="connsiteX24" fmla="*/ 58947 w 265636"/>
                  <a:gd name="connsiteY24" fmla="*/ 321869 h 391142"/>
                  <a:gd name="connsiteX25" fmla="*/ 69920 w 265636"/>
                  <a:gd name="connsiteY25" fmla="*/ 314554 h 391142"/>
                  <a:gd name="connsiteX26" fmla="*/ 91866 w 265636"/>
                  <a:gd name="connsiteY26" fmla="*/ 303581 h 391142"/>
                  <a:gd name="connsiteX27" fmla="*/ 106496 w 265636"/>
                  <a:gd name="connsiteY27" fmla="*/ 277978 h 391142"/>
                  <a:gd name="connsiteX28" fmla="*/ 121126 w 265636"/>
                  <a:gd name="connsiteY28" fmla="*/ 230429 h 391142"/>
                  <a:gd name="connsiteX29" fmla="*/ 132099 w 265636"/>
                  <a:gd name="connsiteY29" fmla="*/ 226771 h 391142"/>
                  <a:gd name="connsiteX30" fmla="*/ 121126 w 265636"/>
                  <a:gd name="connsiteY30" fmla="*/ 138989 h 391142"/>
                  <a:gd name="connsiteX31" fmla="*/ 113811 w 265636"/>
                  <a:gd name="connsiteY31" fmla="*/ 128016 h 391142"/>
                  <a:gd name="connsiteX32" fmla="*/ 110154 w 265636"/>
                  <a:gd name="connsiteY32" fmla="*/ 117043 h 391142"/>
                  <a:gd name="connsiteX33" fmla="*/ 106496 w 265636"/>
                  <a:gd name="connsiteY33" fmla="*/ 91440 h 391142"/>
                  <a:gd name="connsiteX34" fmla="*/ 117469 w 265636"/>
                  <a:gd name="connsiteY34" fmla="*/ 84125 h 391142"/>
                  <a:gd name="connsiteX35" fmla="*/ 132099 w 265636"/>
                  <a:gd name="connsiteY35" fmla="*/ 62179 h 391142"/>
                  <a:gd name="connsiteX36" fmla="*/ 139414 w 265636"/>
                  <a:gd name="connsiteY36" fmla="*/ 51207 h 391142"/>
                  <a:gd name="connsiteX37" fmla="*/ 143072 w 265636"/>
                  <a:gd name="connsiteY37" fmla="*/ 40234 h 391142"/>
                  <a:gd name="connsiteX38" fmla="*/ 150387 w 265636"/>
                  <a:gd name="connsiteY38" fmla="*/ 29261 h 391142"/>
                  <a:gd name="connsiteX39" fmla="*/ 157702 w 265636"/>
                  <a:gd name="connsiteY39" fmla="*/ 7315 h 391142"/>
                  <a:gd name="connsiteX40" fmla="*/ 168675 w 265636"/>
                  <a:gd name="connsiteY40" fmla="*/ 0 h 391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5636" h="391142">
                    <a:moveTo>
                      <a:pt x="168675" y="0"/>
                    </a:moveTo>
                    <a:cubicBezTo>
                      <a:pt x="171113" y="3658"/>
                      <a:pt x="174205" y="6956"/>
                      <a:pt x="175990" y="10973"/>
                    </a:cubicBezTo>
                    <a:cubicBezTo>
                      <a:pt x="186142" y="33814"/>
                      <a:pt x="178204" y="28370"/>
                      <a:pt x="190621" y="43891"/>
                    </a:cubicBezTo>
                    <a:cubicBezTo>
                      <a:pt x="192775" y="46584"/>
                      <a:pt x="194540" y="50608"/>
                      <a:pt x="197936" y="51207"/>
                    </a:cubicBezTo>
                    <a:cubicBezTo>
                      <a:pt x="215986" y="54392"/>
                      <a:pt x="234512" y="53645"/>
                      <a:pt x="252800" y="54864"/>
                    </a:cubicBezTo>
                    <a:cubicBezTo>
                      <a:pt x="256458" y="58522"/>
                      <a:pt x="262986" y="60724"/>
                      <a:pt x="263773" y="65837"/>
                    </a:cubicBezTo>
                    <a:cubicBezTo>
                      <a:pt x="265636" y="77947"/>
                      <a:pt x="264302" y="90898"/>
                      <a:pt x="260115" y="102413"/>
                    </a:cubicBezTo>
                    <a:cubicBezTo>
                      <a:pt x="258797" y="106036"/>
                      <a:pt x="252590" y="104347"/>
                      <a:pt x="249142" y="106071"/>
                    </a:cubicBezTo>
                    <a:cubicBezTo>
                      <a:pt x="239916" y="110684"/>
                      <a:pt x="237657" y="113899"/>
                      <a:pt x="230854" y="120701"/>
                    </a:cubicBezTo>
                    <a:cubicBezTo>
                      <a:pt x="214465" y="169870"/>
                      <a:pt x="227126" y="125284"/>
                      <a:pt x="219882" y="219456"/>
                    </a:cubicBezTo>
                    <a:cubicBezTo>
                      <a:pt x="219405" y="225654"/>
                      <a:pt x="217573" y="231675"/>
                      <a:pt x="216224" y="237744"/>
                    </a:cubicBezTo>
                    <a:cubicBezTo>
                      <a:pt x="213162" y="251521"/>
                      <a:pt x="212981" y="251129"/>
                      <a:pt x="208909" y="263347"/>
                    </a:cubicBezTo>
                    <a:cubicBezTo>
                      <a:pt x="210128" y="281635"/>
                      <a:pt x="209974" y="300067"/>
                      <a:pt x="212566" y="318211"/>
                    </a:cubicBezTo>
                    <a:cubicBezTo>
                      <a:pt x="213657" y="325845"/>
                      <a:pt x="219882" y="340157"/>
                      <a:pt x="219882" y="340157"/>
                    </a:cubicBezTo>
                    <a:cubicBezTo>
                      <a:pt x="218663" y="343815"/>
                      <a:pt x="219361" y="348889"/>
                      <a:pt x="216224" y="351130"/>
                    </a:cubicBezTo>
                    <a:cubicBezTo>
                      <a:pt x="199376" y="363164"/>
                      <a:pt x="142053" y="361669"/>
                      <a:pt x="135757" y="362103"/>
                    </a:cubicBezTo>
                    <a:lnTo>
                      <a:pt x="88208" y="365760"/>
                    </a:lnTo>
                    <a:cubicBezTo>
                      <a:pt x="61493" y="374665"/>
                      <a:pt x="73743" y="371205"/>
                      <a:pt x="51632" y="376733"/>
                    </a:cubicBezTo>
                    <a:cubicBezTo>
                      <a:pt x="47974" y="379171"/>
                      <a:pt x="44591" y="382082"/>
                      <a:pt x="40659" y="384048"/>
                    </a:cubicBezTo>
                    <a:cubicBezTo>
                      <a:pt x="26472" y="391142"/>
                      <a:pt x="22403" y="386665"/>
                      <a:pt x="4083" y="384048"/>
                    </a:cubicBezTo>
                    <a:cubicBezTo>
                      <a:pt x="2864" y="380390"/>
                      <a:pt x="0" y="376907"/>
                      <a:pt x="426" y="373075"/>
                    </a:cubicBezTo>
                    <a:cubicBezTo>
                      <a:pt x="2389" y="355413"/>
                      <a:pt x="5169" y="350588"/>
                      <a:pt x="18714" y="343815"/>
                    </a:cubicBezTo>
                    <a:cubicBezTo>
                      <a:pt x="22162" y="342091"/>
                      <a:pt x="26029" y="341376"/>
                      <a:pt x="29686" y="340157"/>
                    </a:cubicBezTo>
                    <a:cubicBezTo>
                      <a:pt x="32125" y="336499"/>
                      <a:pt x="33274" y="331514"/>
                      <a:pt x="37002" y="329184"/>
                    </a:cubicBezTo>
                    <a:cubicBezTo>
                      <a:pt x="43541" y="325097"/>
                      <a:pt x="51632" y="324307"/>
                      <a:pt x="58947" y="321869"/>
                    </a:cubicBezTo>
                    <a:cubicBezTo>
                      <a:pt x="63117" y="320479"/>
                      <a:pt x="65988" y="316520"/>
                      <a:pt x="69920" y="314554"/>
                    </a:cubicBezTo>
                    <a:cubicBezTo>
                      <a:pt x="100207" y="299411"/>
                      <a:pt x="60419" y="324544"/>
                      <a:pt x="91866" y="303581"/>
                    </a:cubicBezTo>
                    <a:cubicBezTo>
                      <a:pt x="95791" y="297693"/>
                      <a:pt x="105170" y="284606"/>
                      <a:pt x="106496" y="277978"/>
                    </a:cubicBezTo>
                    <a:cubicBezTo>
                      <a:pt x="113443" y="243245"/>
                      <a:pt x="98006" y="241990"/>
                      <a:pt x="121126" y="230429"/>
                    </a:cubicBezTo>
                    <a:cubicBezTo>
                      <a:pt x="124574" y="228705"/>
                      <a:pt x="128441" y="227990"/>
                      <a:pt x="132099" y="226771"/>
                    </a:cubicBezTo>
                    <a:cubicBezTo>
                      <a:pt x="131710" y="219764"/>
                      <a:pt x="134096" y="158446"/>
                      <a:pt x="121126" y="138989"/>
                    </a:cubicBezTo>
                    <a:lnTo>
                      <a:pt x="113811" y="128016"/>
                    </a:lnTo>
                    <a:cubicBezTo>
                      <a:pt x="112592" y="124358"/>
                      <a:pt x="112138" y="120349"/>
                      <a:pt x="110154" y="117043"/>
                    </a:cubicBezTo>
                    <a:cubicBezTo>
                      <a:pt x="103014" y="105144"/>
                      <a:pt x="93919" y="113449"/>
                      <a:pt x="106496" y="91440"/>
                    </a:cubicBezTo>
                    <a:cubicBezTo>
                      <a:pt x="108677" y="87623"/>
                      <a:pt x="113811" y="86563"/>
                      <a:pt x="117469" y="84125"/>
                    </a:cubicBezTo>
                    <a:lnTo>
                      <a:pt x="132099" y="62179"/>
                    </a:lnTo>
                    <a:cubicBezTo>
                      <a:pt x="134537" y="58522"/>
                      <a:pt x="138024" y="55377"/>
                      <a:pt x="139414" y="51207"/>
                    </a:cubicBezTo>
                    <a:cubicBezTo>
                      <a:pt x="140633" y="47549"/>
                      <a:pt x="141348" y="43683"/>
                      <a:pt x="143072" y="40234"/>
                    </a:cubicBezTo>
                    <a:cubicBezTo>
                      <a:pt x="145038" y="36302"/>
                      <a:pt x="148602" y="33278"/>
                      <a:pt x="150387" y="29261"/>
                    </a:cubicBezTo>
                    <a:cubicBezTo>
                      <a:pt x="153519" y="22215"/>
                      <a:pt x="150387" y="9753"/>
                      <a:pt x="157702" y="7315"/>
                    </a:cubicBezTo>
                    <a:lnTo>
                      <a:pt x="168675" y="0"/>
                    </a:lnTo>
                    <a:close/>
                  </a:path>
                </a:pathLst>
              </a:custGeom>
              <a:grpFill/>
              <a:ln w="9525" cap="flat" cmpd="sng" algn="ctr">
                <a:solidFill>
                  <a:schemeClr val="accent3"/>
                </a:solidFill>
                <a:prstDash val="solid"/>
                <a:round/>
                <a:headEnd type="none" w="med" len="med"/>
                <a:tailEnd type="none" w="med" len="med"/>
              </a:ln>
              <a:effectLst/>
            </p:spPr>
            <p:txBody>
              <a:bodyPr/>
              <a:lstStyle/>
              <a:p>
                <a:pPr algn="r">
                  <a:defRPr/>
                </a:pPr>
                <a:endParaRPr kumimoji="0" lang="zh-TW" altLang="en-US">
                  <a:latin typeface="Arial" charset="0"/>
                  <a:ea typeface="新細明體" charset="-120"/>
                </a:endParaRPr>
              </a:p>
            </p:txBody>
          </p:sp>
          <p:sp>
            <p:nvSpPr>
              <p:cNvPr id="105" name="手繪多邊形 104"/>
              <p:cNvSpPr/>
              <p:nvPr/>
            </p:nvSpPr>
            <p:spPr bwMode="auto">
              <a:xfrm>
                <a:off x="2657855" y="5625389"/>
                <a:ext cx="81755" cy="38587"/>
              </a:xfrm>
              <a:custGeom>
                <a:avLst/>
                <a:gdLst>
                  <a:gd name="connsiteX0" fmla="*/ 12193 w 81755"/>
                  <a:gd name="connsiteY0" fmla="*/ 29261 h 38587"/>
                  <a:gd name="connsiteX1" fmla="*/ 78030 w 81755"/>
                  <a:gd name="connsiteY1" fmla="*/ 29261 h 38587"/>
                  <a:gd name="connsiteX2" fmla="*/ 81687 w 81755"/>
                  <a:gd name="connsiteY2" fmla="*/ 18288 h 38587"/>
                  <a:gd name="connsiteX3" fmla="*/ 70715 w 81755"/>
                  <a:gd name="connsiteY3" fmla="*/ 10973 h 38587"/>
                  <a:gd name="connsiteX4" fmla="*/ 52427 w 81755"/>
                  <a:gd name="connsiteY4" fmla="*/ 7315 h 38587"/>
                  <a:gd name="connsiteX5" fmla="*/ 15851 w 81755"/>
                  <a:gd name="connsiteY5" fmla="*/ 0 h 38587"/>
                  <a:gd name="connsiteX6" fmla="*/ 4878 w 81755"/>
                  <a:gd name="connsiteY6" fmla="*/ 3657 h 38587"/>
                  <a:gd name="connsiteX7" fmla="*/ 4878 w 81755"/>
                  <a:gd name="connsiteY7" fmla="*/ 25603 h 38587"/>
                  <a:gd name="connsiteX8" fmla="*/ 12193 w 81755"/>
                  <a:gd name="connsiteY8" fmla="*/ 29261 h 3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755" h="38587">
                    <a:moveTo>
                      <a:pt x="12193" y="29261"/>
                    </a:moveTo>
                    <a:cubicBezTo>
                      <a:pt x="24385" y="29871"/>
                      <a:pt x="43056" y="38587"/>
                      <a:pt x="78030" y="29261"/>
                    </a:cubicBezTo>
                    <a:cubicBezTo>
                      <a:pt x="81755" y="28268"/>
                      <a:pt x="80468" y="21946"/>
                      <a:pt x="81687" y="18288"/>
                    </a:cubicBezTo>
                    <a:cubicBezTo>
                      <a:pt x="78030" y="15850"/>
                      <a:pt x="74831" y="12516"/>
                      <a:pt x="70715" y="10973"/>
                    </a:cubicBezTo>
                    <a:cubicBezTo>
                      <a:pt x="64894" y="8790"/>
                      <a:pt x="58496" y="8664"/>
                      <a:pt x="52427" y="7315"/>
                    </a:cubicBezTo>
                    <a:cubicBezTo>
                      <a:pt x="19699" y="41"/>
                      <a:pt x="58839" y="7164"/>
                      <a:pt x="15851" y="0"/>
                    </a:cubicBezTo>
                    <a:cubicBezTo>
                      <a:pt x="12193" y="1219"/>
                      <a:pt x="7604" y="931"/>
                      <a:pt x="4878" y="3657"/>
                    </a:cubicBezTo>
                    <a:cubicBezTo>
                      <a:pt x="0" y="8534"/>
                      <a:pt x="1" y="20726"/>
                      <a:pt x="4878" y="25603"/>
                    </a:cubicBezTo>
                    <a:cubicBezTo>
                      <a:pt x="10464" y="31189"/>
                      <a:pt x="1" y="28651"/>
                      <a:pt x="12193" y="29261"/>
                    </a:cubicBezTo>
                    <a:close/>
                  </a:path>
                </a:pathLst>
              </a:custGeom>
              <a:grpFill/>
              <a:ln w="9525" cap="flat" cmpd="sng" algn="ctr">
                <a:solidFill>
                  <a:schemeClr val="accent3"/>
                </a:solidFill>
                <a:prstDash val="solid"/>
                <a:round/>
                <a:headEnd type="none" w="med" len="med"/>
                <a:tailEnd type="none" w="med" len="med"/>
              </a:ln>
              <a:effectLst/>
            </p:spPr>
            <p:txBody>
              <a:bodyPr/>
              <a:lstStyle/>
              <a:p>
                <a:pPr algn="r">
                  <a:defRPr/>
                </a:pPr>
                <a:endParaRPr kumimoji="0" lang="zh-TW" altLang="en-US">
                  <a:latin typeface="Arial" charset="0"/>
                  <a:ea typeface="新細明體" charset="-120"/>
                </a:endParaRPr>
              </a:p>
            </p:txBody>
          </p:sp>
          <p:sp>
            <p:nvSpPr>
              <p:cNvPr id="106" name="手繪多邊形 105"/>
              <p:cNvSpPr/>
              <p:nvPr/>
            </p:nvSpPr>
            <p:spPr bwMode="auto">
              <a:xfrm>
                <a:off x="2577999" y="5672938"/>
                <a:ext cx="103656" cy="69494"/>
              </a:xfrm>
              <a:custGeom>
                <a:avLst/>
                <a:gdLst>
                  <a:gd name="connsiteX0" fmla="*/ 609 w 103656"/>
                  <a:gd name="connsiteY0" fmla="*/ 32918 h 69494"/>
                  <a:gd name="connsiteX1" fmla="*/ 4267 w 103656"/>
                  <a:gd name="connsiteY1" fmla="*/ 3657 h 69494"/>
                  <a:gd name="connsiteX2" fmla="*/ 15239 w 103656"/>
                  <a:gd name="connsiteY2" fmla="*/ 0 h 69494"/>
                  <a:gd name="connsiteX3" fmla="*/ 44500 w 103656"/>
                  <a:gd name="connsiteY3" fmla="*/ 3657 h 69494"/>
                  <a:gd name="connsiteX4" fmla="*/ 66446 w 103656"/>
                  <a:gd name="connsiteY4" fmla="*/ 10972 h 69494"/>
                  <a:gd name="connsiteX5" fmla="*/ 84734 w 103656"/>
                  <a:gd name="connsiteY5" fmla="*/ 14630 h 69494"/>
                  <a:gd name="connsiteX6" fmla="*/ 95707 w 103656"/>
                  <a:gd name="connsiteY6" fmla="*/ 18288 h 69494"/>
                  <a:gd name="connsiteX7" fmla="*/ 103022 w 103656"/>
                  <a:gd name="connsiteY7" fmla="*/ 29260 h 69494"/>
                  <a:gd name="connsiteX8" fmla="*/ 99364 w 103656"/>
                  <a:gd name="connsiteY8" fmla="*/ 40233 h 69494"/>
                  <a:gd name="connsiteX9" fmla="*/ 88391 w 103656"/>
                  <a:gd name="connsiteY9" fmla="*/ 51206 h 69494"/>
                  <a:gd name="connsiteX10" fmla="*/ 62788 w 103656"/>
                  <a:gd name="connsiteY10" fmla="*/ 69494 h 69494"/>
                  <a:gd name="connsiteX11" fmla="*/ 48158 w 103656"/>
                  <a:gd name="connsiteY11" fmla="*/ 65836 h 69494"/>
                  <a:gd name="connsiteX12" fmla="*/ 29870 w 103656"/>
                  <a:gd name="connsiteY12" fmla="*/ 51206 h 69494"/>
                  <a:gd name="connsiteX13" fmla="*/ 7924 w 103656"/>
                  <a:gd name="connsiteY13" fmla="*/ 32918 h 69494"/>
                  <a:gd name="connsiteX14" fmla="*/ 609 w 103656"/>
                  <a:gd name="connsiteY14" fmla="*/ 32918 h 6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656" h="69494">
                    <a:moveTo>
                      <a:pt x="609" y="32918"/>
                    </a:moveTo>
                    <a:cubicBezTo>
                      <a:pt x="0" y="28041"/>
                      <a:pt x="275" y="12639"/>
                      <a:pt x="4267" y="3657"/>
                    </a:cubicBezTo>
                    <a:cubicBezTo>
                      <a:pt x="5833" y="134"/>
                      <a:pt x="11384" y="0"/>
                      <a:pt x="15239" y="0"/>
                    </a:cubicBezTo>
                    <a:cubicBezTo>
                      <a:pt x="25069" y="0"/>
                      <a:pt x="34746" y="2438"/>
                      <a:pt x="44500" y="3657"/>
                    </a:cubicBezTo>
                    <a:lnTo>
                      <a:pt x="66446" y="10972"/>
                    </a:lnTo>
                    <a:cubicBezTo>
                      <a:pt x="72344" y="12938"/>
                      <a:pt x="78703" y="13122"/>
                      <a:pt x="84734" y="14630"/>
                    </a:cubicBezTo>
                    <a:cubicBezTo>
                      <a:pt x="88474" y="15565"/>
                      <a:pt x="92049" y="17069"/>
                      <a:pt x="95707" y="18288"/>
                    </a:cubicBezTo>
                    <a:cubicBezTo>
                      <a:pt x="98145" y="21945"/>
                      <a:pt x="102299" y="24924"/>
                      <a:pt x="103022" y="29260"/>
                    </a:cubicBezTo>
                    <a:cubicBezTo>
                      <a:pt x="103656" y="33063"/>
                      <a:pt x="101503" y="37025"/>
                      <a:pt x="99364" y="40233"/>
                    </a:cubicBezTo>
                    <a:cubicBezTo>
                      <a:pt x="96495" y="44537"/>
                      <a:pt x="92318" y="47840"/>
                      <a:pt x="88391" y="51206"/>
                    </a:cubicBezTo>
                    <a:cubicBezTo>
                      <a:pt x="80448" y="58015"/>
                      <a:pt x="71475" y="63703"/>
                      <a:pt x="62788" y="69494"/>
                    </a:cubicBezTo>
                    <a:cubicBezTo>
                      <a:pt x="57911" y="68275"/>
                      <a:pt x="52341" y="68624"/>
                      <a:pt x="48158" y="65836"/>
                    </a:cubicBezTo>
                    <a:cubicBezTo>
                      <a:pt x="15070" y="43777"/>
                      <a:pt x="65744" y="63165"/>
                      <a:pt x="29870" y="51206"/>
                    </a:cubicBezTo>
                    <a:cubicBezTo>
                      <a:pt x="20528" y="37192"/>
                      <a:pt x="25250" y="40343"/>
                      <a:pt x="7924" y="32918"/>
                    </a:cubicBezTo>
                    <a:cubicBezTo>
                      <a:pt x="4380" y="31399"/>
                      <a:pt x="1219" y="37795"/>
                      <a:pt x="609" y="32918"/>
                    </a:cubicBezTo>
                    <a:close/>
                  </a:path>
                </a:pathLst>
              </a:custGeom>
              <a:grpFill/>
              <a:ln w="9525" cap="flat" cmpd="sng" algn="ctr">
                <a:solidFill>
                  <a:schemeClr val="accent3"/>
                </a:solidFill>
                <a:prstDash val="solid"/>
                <a:round/>
                <a:headEnd type="none" w="med" len="med"/>
                <a:tailEnd type="none" w="med" len="med"/>
              </a:ln>
              <a:effectLst/>
            </p:spPr>
            <p:txBody>
              <a:bodyPr/>
              <a:lstStyle/>
              <a:p>
                <a:pPr algn="r">
                  <a:defRPr/>
                </a:pPr>
                <a:endParaRPr kumimoji="0" lang="zh-TW" altLang="en-US">
                  <a:latin typeface="Arial" charset="0"/>
                  <a:ea typeface="新細明體" charset="-120"/>
                </a:endParaRPr>
              </a:p>
            </p:txBody>
          </p:sp>
          <p:sp>
            <p:nvSpPr>
              <p:cNvPr id="107" name="手繪多邊形 106"/>
              <p:cNvSpPr/>
              <p:nvPr/>
            </p:nvSpPr>
            <p:spPr bwMode="auto">
              <a:xfrm>
                <a:off x="2424989" y="5769552"/>
                <a:ext cx="263347" cy="188678"/>
              </a:xfrm>
              <a:custGeom>
                <a:avLst/>
                <a:gdLst>
                  <a:gd name="connsiteX0" fmla="*/ 14630 w 263347"/>
                  <a:gd name="connsiteY0" fmla="*/ 46032 h 188678"/>
                  <a:gd name="connsiteX1" fmla="*/ 25603 w 263347"/>
                  <a:gd name="connsiteY1" fmla="*/ 38717 h 188678"/>
                  <a:gd name="connsiteX2" fmla="*/ 32918 w 263347"/>
                  <a:gd name="connsiteY2" fmla="*/ 27744 h 188678"/>
                  <a:gd name="connsiteX3" fmla="*/ 54864 w 263347"/>
                  <a:gd name="connsiteY3" fmla="*/ 20429 h 188678"/>
                  <a:gd name="connsiteX4" fmla="*/ 65837 w 263347"/>
                  <a:gd name="connsiteY4" fmla="*/ 16771 h 188678"/>
                  <a:gd name="connsiteX5" fmla="*/ 76809 w 263347"/>
                  <a:gd name="connsiteY5" fmla="*/ 9456 h 188678"/>
                  <a:gd name="connsiteX6" fmla="*/ 223113 w 263347"/>
                  <a:gd name="connsiteY6" fmla="*/ 20429 h 188678"/>
                  <a:gd name="connsiteX7" fmla="*/ 234086 w 263347"/>
                  <a:gd name="connsiteY7" fmla="*/ 27744 h 188678"/>
                  <a:gd name="connsiteX8" fmla="*/ 241401 w 263347"/>
                  <a:gd name="connsiteY8" fmla="*/ 38717 h 188678"/>
                  <a:gd name="connsiteX9" fmla="*/ 248717 w 263347"/>
                  <a:gd name="connsiteY9" fmla="*/ 46032 h 188678"/>
                  <a:gd name="connsiteX10" fmla="*/ 252374 w 263347"/>
                  <a:gd name="connsiteY10" fmla="*/ 57005 h 188678"/>
                  <a:gd name="connsiteX11" fmla="*/ 256032 w 263347"/>
                  <a:gd name="connsiteY11" fmla="*/ 152102 h 188678"/>
                  <a:gd name="connsiteX12" fmla="*/ 263347 w 263347"/>
                  <a:gd name="connsiteY12" fmla="*/ 163075 h 188678"/>
                  <a:gd name="connsiteX13" fmla="*/ 245059 w 263347"/>
                  <a:gd name="connsiteY13" fmla="*/ 188678 h 188678"/>
                  <a:gd name="connsiteX14" fmla="*/ 201168 w 263347"/>
                  <a:gd name="connsiteY14" fmla="*/ 181363 h 188678"/>
                  <a:gd name="connsiteX15" fmla="*/ 190195 w 263347"/>
                  <a:gd name="connsiteY15" fmla="*/ 174048 h 188678"/>
                  <a:gd name="connsiteX16" fmla="*/ 186537 w 263347"/>
                  <a:gd name="connsiteY16" fmla="*/ 163075 h 188678"/>
                  <a:gd name="connsiteX17" fmla="*/ 171907 w 263347"/>
                  <a:gd name="connsiteY17" fmla="*/ 141130 h 188678"/>
                  <a:gd name="connsiteX18" fmla="*/ 153619 w 263347"/>
                  <a:gd name="connsiteY18" fmla="*/ 111869 h 188678"/>
                  <a:gd name="connsiteX19" fmla="*/ 149961 w 263347"/>
                  <a:gd name="connsiteY19" fmla="*/ 100896 h 188678"/>
                  <a:gd name="connsiteX20" fmla="*/ 128016 w 263347"/>
                  <a:gd name="connsiteY20" fmla="*/ 89923 h 188678"/>
                  <a:gd name="connsiteX21" fmla="*/ 95097 w 263347"/>
                  <a:gd name="connsiteY21" fmla="*/ 100896 h 188678"/>
                  <a:gd name="connsiteX22" fmla="*/ 84125 w 263347"/>
                  <a:gd name="connsiteY22" fmla="*/ 104554 h 188678"/>
                  <a:gd name="connsiteX23" fmla="*/ 65837 w 263347"/>
                  <a:gd name="connsiteY23" fmla="*/ 108211 h 188678"/>
                  <a:gd name="connsiteX24" fmla="*/ 43891 w 263347"/>
                  <a:gd name="connsiteY24" fmla="*/ 104554 h 188678"/>
                  <a:gd name="connsiteX25" fmla="*/ 36576 w 263347"/>
                  <a:gd name="connsiteY25" fmla="*/ 97238 h 188678"/>
                  <a:gd name="connsiteX26" fmla="*/ 25603 w 263347"/>
                  <a:gd name="connsiteY26" fmla="*/ 93581 h 188678"/>
                  <a:gd name="connsiteX27" fmla="*/ 14630 w 263347"/>
                  <a:gd name="connsiteY27" fmla="*/ 86266 h 188678"/>
                  <a:gd name="connsiteX28" fmla="*/ 0 w 263347"/>
                  <a:gd name="connsiteY28" fmla="*/ 67978 h 188678"/>
                  <a:gd name="connsiteX29" fmla="*/ 7315 w 263347"/>
                  <a:gd name="connsiteY29" fmla="*/ 60662 h 188678"/>
                  <a:gd name="connsiteX30" fmla="*/ 18288 w 263347"/>
                  <a:gd name="connsiteY30" fmla="*/ 57005 h 188678"/>
                  <a:gd name="connsiteX31" fmla="*/ 14630 w 263347"/>
                  <a:gd name="connsiteY31" fmla="*/ 46032 h 18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63347" h="188678">
                    <a:moveTo>
                      <a:pt x="14630" y="46032"/>
                    </a:moveTo>
                    <a:cubicBezTo>
                      <a:pt x="15849" y="42984"/>
                      <a:pt x="22495" y="41825"/>
                      <a:pt x="25603" y="38717"/>
                    </a:cubicBezTo>
                    <a:cubicBezTo>
                      <a:pt x="28711" y="35609"/>
                      <a:pt x="29190" y="30074"/>
                      <a:pt x="32918" y="27744"/>
                    </a:cubicBezTo>
                    <a:cubicBezTo>
                      <a:pt x="39457" y="23657"/>
                      <a:pt x="47549" y="22867"/>
                      <a:pt x="54864" y="20429"/>
                    </a:cubicBezTo>
                    <a:lnTo>
                      <a:pt x="65837" y="16771"/>
                    </a:lnTo>
                    <a:cubicBezTo>
                      <a:pt x="70007" y="15381"/>
                      <a:pt x="73152" y="11894"/>
                      <a:pt x="76809" y="9456"/>
                    </a:cubicBezTo>
                    <a:cubicBezTo>
                      <a:pt x="208875" y="13341"/>
                      <a:pt x="161825" y="0"/>
                      <a:pt x="223113" y="20429"/>
                    </a:cubicBezTo>
                    <a:cubicBezTo>
                      <a:pt x="227283" y="21819"/>
                      <a:pt x="230428" y="25306"/>
                      <a:pt x="234086" y="27744"/>
                    </a:cubicBezTo>
                    <a:cubicBezTo>
                      <a:pt x="236524" y="31402"/>
                      <a:pt x="238655" y="35284"/>
                      <a:pt x="241401" y="38717"/>
                    </a:cubicBezTo>
                    <a:cubicBezTo>
                      <a:pt x="243555" y="41410"/>
                      <a:pt x="246943" y="43075"/>
                      <a:pt x="248717" y="46032"/>
                    </a:cubicBezTo>
                    <a:cubicBezTo>
                      <a:pt x="250701" y="49338"/>
                      <a:pt x="251155" y="53347"/>
                      <a:pt x="252374" y="57005"/>
                    </a:cubicBezTo>
                    <a:cubicBezTo>
                      <a:pt x="253593" y="88704"/>
                      <a:pt x="252768" y="120548"/>
                      <a:pt x="256032" y="152102"/>
                    </a:cubicBezTo>
                    <a:cubicBezTo>
                      <a:pt x="256484" y="156475"/>
                      <a:pt x="263347" y="158679"/>
                      <a:pt x="263347" y="163075"/>
                    </a:cubicBezTo>
                    <a:cubicBezTo>
                      <a:pt x="263347" y="179480"/>
                      <a:pt x="255504" y="181715"/>
                      <a:pt x="245059" y="188678"/>
                    </a:cubicBezTo>
                    <a:cubicBezTo>
                      <a:pt x="238600" y="187871"/>
                      <a:pt x="211122" y="185629"/>
                      <a:pt x="201168" y="181363"/>
                    </a:cubicBezTo>
                    <a:cubicBezTo>
                      <a:pt x="197128" y="179631"/>
                      <a:pt x="193853" y="176486"/>
                      <a:pt x="190195" y="174048"/>
                    </a:cubicBezTo>
                    <a:cubicBezTo>
                      <a:pt x="188976" y="170390"/>
                      <a:pt x="188409" y="166445"/>
                      <a:pt x="186537" y="163075"/>
                    </a:cubicBezTo>
                    <a:cubicBezTo>
                      <a:pt x="182267" y="155390"/>
                      <a:pt x="174687" y="149470"/>
                      <a:pt x="171907" y="141130"/>
                    </a:cubicBezTo>
                    <a:cubicBezTo>
                      <a:pt x="163202" y="115014"/>
                      <a:pt x="171008" y="123461"/>
                      <a:pt x="153619" y="111869"/>
                    </a:cubicBezTo>
                    <a:cubicBezTo>
                      <a:pt x="152400" y="108211"/>
                      <a:pt x="152370" y="103907"/>
                      <a:pt x="149961" y="100896"/>
                    </a:cubicBezTo>
                    <a:cubicBezTo>
                      <a:pt x="144805" y="94450"/>
                      <a:pt x="135244" y="92333"/>
                      <a:pt x="128016" y="89923"/>
                    </a:cubicBezTo>
                    <a:lnTo>
                      <a:pt x="95097" y="100896"/>
                    </a:lnTo>
                    <a:cubicBezTo>
                      <a:pt x="91440" y="102115"/>
                      <a:pt x="87905" y="103798"/>
                      <a:pt x="84125" y="104554"/>
                    </a:cubicBezTo>
                    <a:lnTo>
                      <a:pt x="65837" y="108211"/>
                    </a:lnTo>
                    <a:cubicBezTo>
                      <a:pt x="58522" y="106992"/>
                      <a:pt x="50835" y="107158"/>
                      <a:pt x="43891" y="104554"/>
                    </a:cubicBezTo>
                    <a:cubicBezTo>
                      <a:pt x="40662" y="103343"/>
                      <a:pt x="39533" y="99012"/>
                      <a:pt x="36576" y="97238"/>
                    </a:cubicBezTo>
                    <a:cubicBezTo>
                      <a:pt x="33270" y="95254"/>
                      <a:pt x="29261" y="94800"/>
                      <a:pt x="25603" y="93581"/>
                    </a:cubicBezTo>
                    <a:cubicBezTo>
                      <a:pt x="21945" y="91143"/>
                      <a:pt x="18063" y="89012"/>
                      <a:pt x="14630" y="86266"/>
                    </a:cubicBezTo>
                    <a:cubicBezTo>
                      <a:pt x="7187" y="80311"/>
                      <a:pt x="5430" y="76122"/>
                      <a:pt x="0" y="67978"/>
                    </a:cubicBezTo>
                    <a:cubicBezTo>
                      <a:pt x="2438" y="65539"/>
                      <a:pt x="4358" y="62436"/>
                      <a:pt x="7315" y="60662"/>
                    </a:cubicBezTo>
                    <a:cubicBezTo>
                      <a:pt x="10621" y="58678"/>
                      <a:pt x="15562" y="59731"/>
                      <a:pt x="18288" y="57005"/>
                    </a:cubicBezTo>
                    <a:cubicBezTo>
                      <a:pt x="22331" y="52962"/>
                      <a:pt x="13411" y="49080"/>
                      <a:pt x="14630" y="46032"/>
                    </a:cubicBezTo>
                    <a:close/>
                  </a:path>
                </a:pathLst>
              </a:custGeom>
              <a:grpFill/>
              <a:ln w="9525" cap="flat" cmpd="sng" algn="ctr">
                <a:solidFill>
                  <a:schemeClr val="accent3"/>
                </a:solidFill>
                <a:prstDash val="solid"/>
                <a:round/>
                <a:headEnd type="none" w="med" len="med"/>
                <a:tailEnd type="none" w="med" len="med"/>
              </a:ln>
              <a:effectLst/>
            </p:spPr>
            <p:txBody>
              <a:bodyPr/>
              <a:lstStyle/>
              <a:p>
                <a:pPr algn="r">
                  <a:defRPr/>
                </a:pPr>
                <a:endParaRPr kumimoji="0" lang="zh-TW" altLang="en-US">
                  <a:latin typeface="Arial" charset="0"/>
                  <a:ea typeface="新細明體" charset="-120"/>
                </a:endParaRPr>
              </a:p>
            </p:txBody>
          </p:sp>
        </p:grpSp>
      </p:grpSp>
      <p:pic>
        <p:nvPicPr>
          <p:cNvPr id="79875" name="Picture 62" descr="imagesCA5AV1L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6200" y="762000"/>
            <a:ext cx="5257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AutoShape 4"/>
          <p:cNvSpPr>
            <a:spLocks noChangeArrowheads="1"/>
          </p:cNvSpPr>
          <p:nvPr/>
        </p:nvSpPr>
        <p:spPr bwMode="auto">
          <a:xfrm>
            <a:off x="342900" y="76200"/>
            <a:ext cx="8496300" cy="609600"/>
          </a:xfrm>
          <a:prstGeom prst="roundRect">
            <a:avLst>
              <a:gd name="adj" fmla="val 25657"/>
            </a:avLst>
          </a:prstGeom>
          <a:gradFill rotWithShape="1">
            <a:gsLst>
              <a:gs pos="0">
                <a:srgbClr val="000080"/>
              </a:gs>
              <a:gs pos="100000">
                <a:srgbClr val="0000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r>
              <a:rPr kumimoji="0" lang="zh-TW" altLang="en-US" sz="2800" b="1">
                <a:solidFill>
                  <a:srgbClr val="FFFF66"/>
                </a:solidFill>
                <a:latin typeface="標楷體" pitchFamily="65" charset="-120"/>
                <a:ea typeface="標楷體" pitchFamily="65" charset="-120"/>
              </a:rPr>
              <a:t>公共污水處理廠放流水現況</a:t>
            </a:r>
          </a:p>
        </p:txBody>
      </p:sp>
      <p:grpSp>
        <p:nvGrpSpPr>
          <p:cNvPr id="79877" name="Group 195"/>
          <p:cNvGrpSpPr>
            <a:grpSpLocks/>
          </p:cNvGrpSpPr>
          <p:nvPr/>
        </p:nvGrpSpPr>
        <p:grpSpPr bwMode="auto">
          <a:xfrm>
            <a:off x="4267200" y="2895600"/>
            <a:ext cx="4494213" cy="4264025"/>
            <a:chOff x="2785" y="2064"/>
            <a:chExt cx="2831" cy="2686"/>
          </a:xfrm>
        </p:grpSpPr>
        <p:sp>
          <p:nvSpPr>
            <p:cNvPr id="79885" name="Rectangle 444"/>
            <p:cNvSpPr>
              <a:spLocks noChangeArrowheads="1"/>
            </p:cNvSpPr>
            <p:nvPr/>
          </p:nvSpPr>
          <p:spPr bwMode="gray">
            <a:xfrm rot="-7614532">
              <a:off x="3463" y="3303"/>
              <a:ext cx="580" cy="98"/>
            </a:xfrm>
            <a:prstGeom prst="rect">
              <a:avLst/>
            </a:prstGeom>
            <a:gradFill rotWithShape="1">
              <a:gsLst>
                <a:gs pos="0">
                  <a:srgbClr val="969696"/>
                </a:gs>
                <a:gs pos="50000">
                  <a:srgbClr val="CCCCCC"/>
                </a:gs>
                <a:gs pos="100000">
                  <a:srgbClr val="969696"/>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p>
              <a:pPr algn="r"/>
              <a:endParaRPr kumimoji="0" lang="zh-TW" altLang="en-US"/>
            </a:p>
          </p:txBody>
        </p:sp>
        <p:sp>
          <p:nvSpPr>
            <p:cNvPr id="79886" name="Rectangle 446"/>
            <p:cNvSpPr>
              <a:spLocks noChangeArrowheads="1"/>
            </p:cNvSpPr>
            <p:nvPr/>
          </p:nvSpPr>
          <p:spPr bwMode="gray">
            <a:xfrm>
              <a:off x="3971" y="2589"/>
              <a:ext cx="549" cy="110"/>
            </a:xfrm>
            <a:prstGeom prst="rect">
              <a:avLst/>
            </a:prstGeom>
            <a:gradFill rotWithShape="1">
              <a:gsLst>
                <a:gs pos="0">
                  <a:srgbClr val="969696"/>
                </a:gs>
                <a:gs pos="50000">
                  <a:srgbClr val="C9C9C9"/>
                </a:gs>
                <a:gs pos="100000">
                  <a:srgbClr val="969696"/>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r"/>
              <a:endParaRPr kumimoji="0" lang="zh-TW" altLang="en-US"/>
            </a:p>
          </p:txBody>
        </p:sp>
        <p:sp>
          <p:nvSpPr>
            <p:cNvPr id="79887" name="Rectangle 447"/>
            <p:cNvSpPr>
              <a:spLocks noChangeArrowheads="1"/>
            </p:cNvSpPr>
            <p:nvPr/>
          </p:nvSpPr>
          <p:spPr bwMode="gray">
            <a:xfrm rot="-3870370">
              <a:off x="4370" y="3258"/>
              <a:ext cx="580" cy="98"/>
            </a:xfrm>
            <a:prstGeom prst="rect">
              <a:avLst/>
            </a:prstGeom>
            <a:gradFill rotWithShape="1">
              <a:gsLst>
                <a:gs pos="0">
                  <a:srgbClr val="969696"/>
                </a:gs>
                <a:gs pos="50000">
                  <a:srgbClr val="CCCCCC"/>
                </a:gs>
                <a:gs pos="100000">
                  <a:srgbClr val="969696"/>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p>
              <a:pPr algn="r"/>
              <a:endParaRPr kumimoji="0" lang="zh-TW" altLang="en-US"/>
            </a:p>
          </p:txBody>
        </p:sp>
        <p:grpSp>
          <p:nvGrpSpPr>
            <p:cNvPr id="79888" name="Group 449"/>
            <p:cNvGrpSpPr>
              <a:grpSpLocks/>
            </p:cNvGrpSpPr>
            <p:nvPr/>
          </p:nvGrpSpPr>
          <p:grpSpPr bwMode="auto">
            <a:xfrm>
              <a:off x="2844" y="2080"/>
              <a:ext cx="1268" cy="1527"/>
              <a:chOff x="4416" y="1104"/>
              <a:chExt cx="1284" cy="1581"/>
            </a:xfrm>
          </p:grpSpPr>
          <p:grpSp>
            <p:nvGrpSpPr>
              <p:cNvPr id="79901" name="Group 450"/>
              <p:cNvGrpSpPr>
                <a:grpSpLocks/>
              </p:cNvGrpSpPr>
              <p:nvPr/>
            </p:nvGrpSpPr>
            <p:grpSpPr bwMode="auto">
              <a:xfrm>
                <a:off x="4464" y="1104"/>
                <a:ext cx="1197" cy="1149"/>
                <a:chOff x="2400" y="1488"/>
                <a:chExt cx="1152" cy="1152"/>
              </a:xfrm>
            </p:grpSpPr>
            <p:grpSp>
              <p:nvGrpSpPr>
                <p:cNvPr id="79903" name="Group 451"/>
                <p:cNvGrpSpPr>
                  <a:grpSpLocks/>
                </p:cNvGrpSpPr>
                <p:nvPr/>
              </p:nvGrpSpPr>
              <p:grpSpPr bwMode="auto">
                <a:xfrm>
                  <a:off x="2400" y="1488"/>
                  <a:ext cx="1152" cy="1152"/>
                  <a:chOff x="2016" y="1920"/>
                  <a:chExt cx="1680" cy="1680"/>
                </a:xfrm>
              </p:grpSpPr>
              <p:sp>
                <p:nvSpPr>
                  <p:cNvPr id="79905" name="Oval 452"/>
                  <p:cNvSpPr>
                    <a:spLocks noChangeArrowheads="1"/>
                  </p:cNvSpPr>
                  <p:nvPr/>
                </p:nvSpPr>
                <p:spPr bwMode="gray">
                  <a:xfrm>
                    <a:off x="2016" y="1920"/>
                    <a:ext cx="1680" cy="1680"/>
                  </a:xfrm>
                  <a:prstGeom prst="ellipse">
                    <a:avLst/>
                  </a:prstGeom>
                  <a:gradFill rotWithShape="1">
                    <a:gsLst>
                      <a:gs pos="0">
                        <a:srgbClr val="33CC33"/>
                      </a:gs>
                      <a:gs pos="100000">
                        <a:srgbClr val="0C320C"/>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endParaRPr kumimoji="0" lang="zh-TW" altLang="en-US"/>
                  </a:p>
                </p:txBody>
              </p:sp>
              <p:sp>
                <p:nvSpPr>
                  <p:cNvPr id="79906" name="Freeform 453"/>
                  <p:cNvSpPr>
                    <a:spLocks/>
                  </p:cNvSpPr>
                  <p:nvPr/>
                </p:nvSpPr>
                <p:spPr bwMode="gray">
                  <a:xfrm>
                    <a:off x="2208" y="1948"/>
                    <a:ext cx="1296" cy="634"/>
                  </a:xfrm>
                  <a:custGeom>
                    <a:avLst/>
                    <a:gdLst>
                      <a:gd name="T0" fmla="*/ 940 w 1321"/>
                      <a:gd name="T1" fmla="*/ 55 h 712"/>
                      <a:gd name="T2" fmla="*/ 952 w 1321"/>
                      <a:gd name="T3" fmla="*/ 61 h 712"/>
                      <a:gd name="T4" fmla="*/ 955 w 1321"/>
                      <a:gd name="T5" fmla="*/ 67 h 712"/>
                      <a:gd name="T6" fmla="*/ 950 w 1321"/>
                      <a:gd name="T7" fmla="*/ 72 h 712"/>
                      <a:gd name="T8" fmla="*/ 938 w 1321"/>
                      <a:gd name="T9" fmla="*/ 76 h 712"/>
                      <a:gd name="T10" fmla="*/ 919 w 1321"/>
                      <a:gd name="T11" fmla="*/ 81 h 712"/>
                      <a:gd name="T12" fmla="*/ 895 w 1321"/>
                      <a:gd name="T13" fmla="*/ 84 h 712"/>
                      <a:gd name="T14" fmla="*/ 864 w 1321"/>
                      <a:gd name="T15" fmla="*/ 87 h 712"/>
                      <a:gd name="T16" fmla="*/ 829 w 1321"/>
                      <a:gd name="T17" fmla="*/ 91 h 712"/>
                      <a:gd name="T18" fmla="*/ 789 w 1321"/>
                      <a:gd name="T19" fmla="*/ 93 h 712"/>
                      <a:gd name="T20" fmla="*/ 745 w 1321"/>
                      <a:gd name="T21" fmla="*/ 94 h 712"/>
                      <a:gd name="T22" fmla="*/ 699 w 1321"/>
                      <a:gd name="T23" fmla="*/ 95 h 712"/>
                      <a:gd name="T24" fmla="*/ 648 w 1321"/>
                      <a:gd name="T25" fmla="*/ 98 h 712"/>
                      <a:gd name="T26" fmla="*/ 596 w 1321"/>
                      <a:gd name="T27" fmla="*/ 99 h 712"/>
                      <a:gd name="T28" fmla="*/ 575 w 1321"/>
                      <a:gd name="T29" fmla="*/ 100 h 712"/>
                      <a:gd name="T30" fmla="*/ 344 w 1321"/>
                      <a:gd name="T31" fmla="*/ 100 h 712"/>
                      <a:gd name="T32" fmla="*/ 340 w 1321"/>
                      <a:gd name="T33" fmla="*/ 100 h 712"/>
                      <a:gd name="T34" fmla="*/ 295 w 1321"/>
                      <a:gd name="T35" fmla="*/ 99 h 712"/>
                      <a:gd name="T36" fmla="*/ 252 w 1321"/>
                      <a:gd name="T37" fmla="*/ 98 h 712"/>
                      <a:gd name="T38" fmla="*/ 211 w 1321"/>
                      <a:gd name="T39" fmla="*/ 97 h 712"/>
                      <a:gd name="T40" fmla="*/ 171 w 1321"/>
                      <a:gd name="T41" fmla="*/ 94 h 712"/>
                      <a:gd name="T42" fmla="*/ 134 w 1321"/>
                      <a:gd name="T43" fmla="*/ 94 h 712"/>
                      <a:gd name="T44" fmla="*/ 104 w 1321"/>
                      <a:gd name="T45" fmla="*/ 92 h 712"/>
                      <a:gd name="T46" fmla="*/ 73 w 1321"/>
                      <a:gd name="T47" fmla="*/ 90 h 712"/>
                      <a:gd name="T48" fmla="*/ 50 w 1321"/>
                      <a:gd name="T49" fmla="*/ 88 h 712"/>
                      <a:gd name="T50" fmla="*/ 26 w 1321"/>
                      <a:gd name="T51" fmla="*/ 84 h 712"/>
                      <a:gd name="T52" fmla="*/ 18 w 1321"/>
                      <a:gd name="T53" fmla="*/ 81 h 712"/>
                      <a:gd name="T54" fmla="*/ 6 w 1321"/>
                      <a:gd name="T55" fmla="*/ 77 h 712"/>
                      <a:gd name="T56" fmla="*/ 0 w 1321"/>
                      <a:gd name="T57" fmla="*/ 73 h 712"/>
                      <a:gd name="T58" fmla="*/ 0 w 1321"/>
                      <a:gd name="T59" fmla="*/ 72 h 712"/>
                      <a:gd name="T60" fmla="*/ 4 w 1321"/>
                      <a:gd name="T61" fmla="*/ 67 h 712"/>
                      <a:gd name="T62" fmla="*/ 16 w 1321"/>
                      <a:gd name="T63" fmla="*/ 61 h 712"/>
                      <a:gd name="T64" fmla="*/ 34 w 1321"/>
                      <a:gd name="T65" fmla="*/ 52 h 712"/>
                      <a:gd name="T66" fmla="*/ 69 w 1321"/>
                      <a:gd name="T67" fmla="*/ 42 h 712"/>
                      <a:gd name="T68" fmla="*/ 108 w 1321"/>
                      <a:gd name="T69" fmla="*/ 33 h 712"/>
                      <a:gd name="T70" fmla="*/ 148 w 1321"/>
                      <a:gd name="T71" fmla="*/ 24 h 712"/>
                      <a:gd name="T72" fmla="*/ 195 w 1321"/>
                      <a:gd name="T73" fmla="*/ 17 h 712"/>
                      <a:gd name="T74" fmla="*/ 247 w 1321"/>
                      <a:gd name="T75" fmla="*/ 11 h 712"/>
                      <a:gd name="T76" fmla="*/ 300 w 1321"/>
                      <a:gd name="T77" fmla="*/ 6 h 712"/>
                      <a:gd name="T78" fmla="*/ 360 w 1321"/>
                      <a:gd name="T79" fmla="*/ 4 h 712"/>
                      <a:gd name="T80" fmla="*/ 420 w 1321"/>
                      <a:gd name="T81" fmla="*/ 4 h 712"/>
                      <a:gd name="T82" fmla="*/ 483 w 1321"/>
                      <a:gd name="T83" fmla="*/ 0 h 712"/>
                      <a:gd name="T84" fmla="*/ 483 w 1321"/>
                      <a:gd name="T85" fmla="*/ 0 h 712"/>
                      <a:gd name="T86" fmla="*/ 548 w 1321"/>
                      <a:gd name="T87" fmla="*/ 4 h 712"/>
                      <a:gd name="T88" fmla="*/ 612 w 1321"/>
                      <a:gd name="T89" fmla="*/ 4 h 712"/>
                      <a:gd name="T90" fmla="*/ 674 w 1321"/>
                      <a:gd name="T91" fmla="*/ 7 h 712"/>
                      <a:gd name="T92" fmla="*/ 731 w 1321"/>
                      <a:gd name="T93" fmla="*/ 12 h 712"/>
                      <a:gd name="T94" fmla="*/ 782 w 1321"/>
                      <a:gd name="T95" fmla="*/ 19 h 712"/>
                      <a:gd name="T96" fmla="*/ 830 w 1321"/>
                      <a:gd name="T97" fmla="*/ 27 h 712"/>
                      <a:gd name="T98" fmla="*/ 873 w 1321"/>
                      <a:gd name="T99" fmla="*/ 36 h 712"/>
                      <a:gd name="T100" fmla="*/ 909 w 1321"/>
                      <a:gd name="T101" fmla="*/ 45 h 712"/>
                      <a:gd name="T102" fmla="*/ 940 w 1321"/>
                      <a:gd name="T103" fmla="*/ 55 h 712"/>
                      <a:gd name="T104" fmla="*/ 940 w 1321"/>
                      <a:gd name="T105" fmla="*/ 55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33CC33"/>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TW" altLang="en-US"/>
                  </a:p>
                </p:txBody>
              </p:sp>
            </p:grpSp>
            <p:sp>
              <p:nvSpPr>
                <p:cNvPr id="220" name="Text Box 454"/>
                <p:cNvSpPr txBox="1">
                  <a:spLocks noChangeArrowheads="1"/>
                </p:cNvSpPr>
                <p:nvPr/>
              </p:nvSpPr>
              <p:spPr bwMode="gray">
                <a:xfrm>
                  <a:off x="2902" y="1996"/>
                  <a:ext cx="113" cy="302"/>
                </a:xfrm>
                <a:prstGeom prst="rect">
                  <a:avLst/>
                </a:prstGeom>
                <a:noFill/>
                <a:ln w="9525">
                  <a:noFill/>
                  <a:miter lim="800000"/>
                  <a:headEnd/>
                  <a:tailEnd/>
                </a:ln>
                <a:effectLst/>
              </p:spPr>
              <p:txBody>
                <a:bodyPr wrap="non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defRPr/>
                  </a:pPr>
                  <a:endParaRPr kumimoji="0" lang="zh-TW" altLang="en-US" sz="2400" b="1" smtClean="0">
                    <a:effectLst>
                      <a:outerShdw blurRad="38100" dist="38100" dir="2700000" algn="tl">
                        <a:srgbClr val="C0C0C0"/>
                      </a:outerShdw>
                    </a:effectLst>
                  </a:endParaRPr>
                </a:p>
              </p:txBody>
            </p:sp>
          </p:grpSp>
          <p:pic>
            <p:nvPicPr>
              <p:cNvPr id="79902" name="Picture 455"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6" y="2253"/>
                <a:ext cx="128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9889" name="Group 456"/>
            <p:cNvGrpSpPr>
              <a:grpSpLocks/>
            </p:cNvGrpSpPr>
            <p:nvPr/>
          </p:nvGrpSpPr>
          <p:grpSpPr bwMode="auto">
            <a:xfrm>
              <a:off x="4341" y="2064"/>
              <a:ext cx="1268" cy="1527"/>
              <a:chOff x="2796" y="1149"/>
              <a:chExt cx="1284" cy="1584"/>
            </a:xfrm>
          </p:grpSpPr>
          <p:grpSp>
            <p:nvGrpSpPr>
              <p:cNvPr id="79897" name="Group 457"/>
              <p:cNvGrpSpPr>
                <a:grpSpLocks/>
              </p:cNvGrpSpPr>
              <p:nvPr/>
            </p:nvGrpSpPr>
            <p:grpSpPr bwMode="auto">
              <a:xfrm>
                <a:off x="2832" y="1149"/>
                <a:ext cx="1197" cy="1152"/>
                <a:chOff x="2832" y="1149"/>
                <a:chExt cx="1197" cy="1152"/>
              </a:xfrm>
            </p:grpSpPr>
            <p:sp>
              <p:nvSpPr>
                <p:cNvPr id="79899" name="Oval 458"/>
                <p:cNvSpPr>
                  <a:spLocks noChangeArrowheads="1"/>
                </p:cNvSpPr>
                <p:nvPr/>
              </p:nvSpPr>
              <p:spPr bwMode="gray">
                <a:xfrm>
                  <a:off x="2832" y="1149"/>
                  <a:ext cx="1197" cy="1152"/>
                </a:xfrm>
                <a:prstGeom prst="ellipse">
                  <a:avLst/>
                </a:prstGeom>
                <a:gradFill rotWithShape="1">
                  <a:gsLst>
                    <a:gs pos="0">
                      <a:srgbClr val="FF0000"/>
                    </a:gs>
                    <a:gs pos="100000">
                      <a:srgbClr val="79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endParaRPr kumimoji="0" lang="zh-TW" altLang="en-US"/>
                </a:p>
              </p:txBody>
            </p:sp>
            <p:sp>
              <p:nvSpPr>
                <p:cNvPr id="79900" name="Freeform 459"/>
                <p:cNvSpPr>
                  <a:spLocks/>
                </p:cNvSpPr>
                <p:nvPr/>
              </p:nvSpPr>
              <p:spPr bwMode="gray">
                <a:xfrm>
                  <a:off x="2965" y="1162"/>
                  <a:ext cx="923" cy="435"/>
                </a:xfrm>
                <a:custGeom>
                  <a:avLst/>
                  <a:gdLst>
                    <a:gd name="T0" fmla="*/ 3 w 1321"/>
                    <a:gd name="T1" fmla="*/ 1 h 712"/>
                    <a:gd name="T2" fmla="*/ 3 w 1321"/>
                    <a:gd name="T3" fmla="*/ 1 h 712"/>
                    <a:gd name="T4" fmla="*/ 3 w 1321"/>
                    <a:gd name="T5" fmla="*/ 1 h 712"/>
                    <a:gd name="T6" fmla="*/ 3 w 1321"/>
                    <a:gd name="T7" fmla="*/ 1 h 712"/>
                    <a:gd name="T8" fmla="*/ 3 w 1321"/>
                    <a:gd name="T9" fmla="*/ 1 h 712"/>
                    <a:gd name="T10" fmla="*/ 3 w 1321"/>
                    <a:gd name="T11" fmla="*/ 1 h 712"/>
                    <a:gd name="T12" fmla="*/ 3 w 1321"/>
                    <a:gd name="T13" fmla="*/ 1 h 712"/>
                    <a:gd name="T14" fmla="*/ 3 w 1321"/>
                    <a:gd name="T15" fmla="*/ 1 h 712"/>
                    <a:gd name="T16" fmla="*/ 2 w 1321"/>
                    <a:gd name="T17" fmla="*/ 1 h 712"/>
                    <a:gd name="T18" fmla="*/ 2 w 1321"/>
                    <a:gd name="T19" fmla="*/ 1 h 712"/>
                    <a:gd name="T20" fmla="*/ 2 w 1321"/>
                    <a:gd name="T21" fmla="*/ 1 h 712"/>
                    <a:gd name="T22" fmla="*/ 2 w 1321"/>
                    <a:gd name="T23" fmla="*/ 1 h 712"/>
                    <a:gd name="T24" fmla="*/ 2 w 1321"/>
                    <a:gd name="T25" fmla="*/ 1 h 712"/>
                    <a:gd name="T26" fmla="*/ 2 w 1321"/>
                    <a:gd name="T27" fmla="*/ 1 h 712"/>
                    <a:gd name="T28" fmla="*/ 1 w 1321"/>
                    <a:gd name="T29" fmla="*/ 1 h 712"/>
                    <a:gd name="T30" fmla="*/ 1 w 1321"/>
                    <a:gd name="T31" fmla="*/ 1 h 712"/>
                    <a:gd name="T32" fmla="*/ 1 w 1321"/>
                    <a:gd name="T33" fmla="*/ 1 h 712"/>
                    <a:gd name="T34" fmla="*/ 1 w 1321"/>
                    <a:gd name="T35" fmla="*/ 1 h 712"/>
                    <a:gd name="T36" fmla="*/ 1 w 1321"/>
                    <a:gd name="T37" fmla="*/ 1 h 712"/>
                    <a:gd name="T38" fmla="*/ 1 w 1321"/>
                    <a:gd name="T39" fmla="*/ 1 h 712"/>
                    <a:gd name="T40" fmla="*/ 1 w 1321"/>
                    <a:gd name="T41" fmla="*/ 1 h 712"/>
                    <a:gd name="T42" fmla="*/ 1 w 1321"/>
                    <a:gd name="T43" fmla="*/ 1 h 712"/>
                    <a:gd name="T44" fmla="*/ 1 w 1321"/>
                    <a:gd name="T45" fmla="*/ 1 h 712"/>
                    <a:gd name="T46" fmla="*/ 1 w 1321"/>
                    <a:gd name="T47" fmla="*/ 1 h 712"/>
                    <a:gd name="T48" fmla="*/ 1 w 1321"/>
                    <a:gd name="T49" fmla="*/ 1 h 712"/>
                    <a:gd name="T50" fmla="*/ 1 w 1321"/>
                    <a:gd name="T51" fmla="*/ 1 h 712"/>
                    <a:gd name="T52" fmla="*/ 1 w 1321"/>
                    <a:gd name="T53" fmla="*/ 1 h 712"/>
                    <a:gd name="T54" fmla="*/ 1 w 1321"/>
                    <a:gd name="T55" fmla="*/ 1 h 712"/>
                    <a:gd name="T56" fmla="*/ 0 w 1321"/>
                    <a:gd name="T57" fmla="*/ 1 h 712"/>
                    <a:gd name="T58" fmla="*/ 0 w 1321"/>
                    <a:gd name="T59" fmla="*/ 1 h 712"/>
                    <a:gd name="T60" fmla="*/ 1 w 1321"/>
                    <a:gd name="T61" fmla="*/ 1 h 712"/>
                    <a:gd name="T62" fmla="*/ 1 w 1321"/>
                    <a:gd name="T63" fmla="*/ 1 h 712"/>
                    <a:gd name="T64" fmla="*/ 1 w 1321"/>
                    <a:gd name="T65" fmla="*/ 1 h 712"/>
                    <a:gd name="T66" fmla="*/ 1 w 1321"/>
                    <a:gd name="T67" fmla="*/ 1 h 712"/>
                    <a:gd name="T68" fmla="*/ 1 w 1321"/>
                    <a:gd name="T69" fmla="*/ 1 h 712"/>
                    <a:gd name="T70" fmla="*/ 1 w 1321"/>
                    <a:gd name="T71" fmla="*/ 1 h 712"/>
                    <a:gd name="T72" fmla="*/ 1 w 1321"/>
                    <a:gd name="T73" fmla="*/ 1 h 712"/>
                    <a:gd name="T74" fmla="*/ 1 w 1321"/>
                    <a:gd name="T75" fmla="*/ 1 h 712"/>
                    <a:gd name="T76" fmla="*/ 1 w 1321"/>
                    <a:gd name="T77" fmla="*/ 1 h 712"/>
                    <a:gd name="T78" fmla="*/ 1 w 1321"/>
                    <a:gd name="T79" fmla="*/ 1 h 712"/>
                    <a:gd name="T80" fmla="*/ 1 w 1321"/>
                    <a:gd name="T81" fmla="*/ 1 h 712"/>
                    <a:gd name="T82" fmla="*/ 1 w 1321"/>
                    <a:gd name="T83" fmla="*/ 0 h 712"/>
                    <a:gd name="T84" fmla="*/ 1 w 1321"/>
                    <a:gd name="T85" fmla="*/ 0 h 712"/>
                    <a:gd name="T86" fmla="*/ 1 w 1321"/>
                    <a:gd name="T87" fmla="*/ 1 h 712"/>
                    <a:gd name="T88" fmla="*/ 2 w 1321"/>
                    <a:gd name="T89" fmla="*/ 1 h 712"/>
                    <a:gd name="T90" fmla="*/ 2 w 1321"/>
                    <a:gd name="T91" fmla="*/ 1 h 712"/>
                    <a:gd name="T92" fmla="*/ 2 w 1321"/>
                    <a:gd name="T93" fmla="*/ 1 h 712"/>
                    <a:gd name="T94" fmla="*/ 2 w 1321"/>
                    <a:gd name="T95" fmla="*/ 1 h 712"/>
                    <a:gd name="T96" fmla="*/ 2 w 1321"/>
                    <a:gd name="T97" fmla="*/ 1 h 712"/>
                    <a:gd name="T98" fmla="*/ 3 w 1321"/>
                    <a:gd name="T99" fmla="*/ 1 h 712"/>
                    <a:gd name="T100" fmla="*/ 3 w 1321"/>
                    <a:gd name="T101" fmla="*/ 1 h 712"/>
                    <a:gd name="T102" fmla="*/ 3 w 1321"/>
                    <a:gd name="T103" fmla="*/ 1 h 712"/>
                    <a:gd name="T104" fmla="*/ 3 w 1321"/>
                    <a:gd name="T105" fmla="*/ 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EFEF"/>
                    </a:gs>
                    <a:gs pos="100000">
                      <a:srgbClr val="FF00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TW" altLang="en-US"/>
                </a:p>
              </p:txBody>
            </p:sp>
          </p:grpSp>
          <p:pic>
            <p:nvPicPr>
              <p:cNvPr id="79898" name="Picture 460"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6" y="2301"/>
                <a:ext cx="128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890" name="Text Box 461"/>
            <p:cNvSpPr txBox="1">
              <a:spLocks noChangeArrowheads="1"/>
            </p:cNvSpPr>
            <p:nvPr/>
          </p:nvSpPr>
          <p:spPr bwMode="auto">
            <a:xfrm>
              <a:off x="4384" y="2349"/>
              <a:ext cx="1232" cy="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b="1">
                  <a:latin typeface="Times New Roman" pitchFamily="18" charset="0"/>
                  <a:ea typeface="標楷體" pitchFamily="65" charset="-120"/>
                </a:rPr>
                <a:t>已接管水量比</a:t>
              </a:r>
            </a:p>
            <a:p>
              <a:pPr algn="ctr" eaLnBrk="1" hangingPunct="1"/>
              <a:r>
                <a:rPr kumimoji="0" lang="en-US" altLang="zh-TW" b="1">
                  <a:latin typeface="Times New Roman" pitchFamily="18" charset="0"/>
                  <a:ea typeface="標楷體" pitchFamily="65" charset="-120"/>
                </a:rPr>
                <a:t>50.64%</a:t>
              </a:r>
            </a:p>
            <a:p>
              <a:pPr algn="ctr" eaLnBrk="1" hangingPunct="1"/>
              <a:r>
                <a:rPr kumimoji="0" lang="zh-TW" altLang="en-US" sz="1600" b="1">
                  <a:latin typeface="Times New Roman" pitchFamily="18" charset="0"/>
                  <a:ea typeface="標楷體" pitchFamily="65" charset="-120"/>
                </a:rPr>
                <a:t>（</a:t>
              </a:r>
              <a:r>
                <a:rPr kumimoji="0" lang="en-US" altLang="zh-TW" sz="1600" b="1">
                  <a:latin typeface="Times New Roman" pitchFamily="18" charset="0"/>
                  <a:ea typeface="標楷體" pitchFamily="65" charset="-120"/>
                </a:rPr>
                <a:t>1,834,160 CMD</a:t>
              </a:r>
              <a:r>
                <a:rPr kumimoji="0" lang="zh-TW" altLang="en-US" sz="1600" b="1">
                  <a:latin typeface="Times New Roman" pitchFamily="18" charset="0"/>
                  <a:ea typeface="標楷體" pitchFamily="65" charset="-120"/>
                </a:rPr>
                <a:t>）</a:t>
              </a:r>
            </a:p>
          </p:txBody>
        </p:sp>
        <p:grpSp>
          <p:nvGrpSpPr>
            <p:cNvPr id="79891" name="Group 462"/>
            <p:cNvGrpSpPr>
              <a:grpSpLocks/>
            </p:cNvGrpSpPr>
            <p:nvPr/>
          </p:nvGrpSpPr>
          <p:grpSpPr bwMode="auto">
            <a:xfrm>
              <a:off x="3486" y="3220"/>
              <a:ext cx="1469" cy="1530"/>
              <a:chOff x="3465" y="2400"/>
              <a:chExt cx="1488" cy="1584"/>
            </a:xfrm>
          </p:grpSpPr>
          <p:sp>
            <p:nvSpPr>
              <p:cNvPr id="79893" name="Oval 463"/>
              <p:cNvSpPr>
                <a:spLocks noChangeArrowheads="1"/>
              </p:cNvSpPr>
              <p:nvPr/>
            </p:nvSpPr>
            <p:spPr bwMode="gray">
              <a:xfrm>
                <a:off x="3600" y="2400"/>
                <a:ext cx="1197" cy="115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endParaRPr kumimoji="0" lang="zh-TW" altLang="en-US"/>
              </a:p>
            </p:txBody>
          </p:sp>
          <p:sp>
            <p:nvSpPr>
              <p:cNvPr id="231" name="Freeform 464"/>
              <p:cNvSpPr>
                <a:spLocks/>
              </p:cNvSpPr>
              <p:nvPr/>
            </p:nvSpPr>
            <p:spPr bwMode="gray">
              <a:xfrm>
                <a:off x="3733" y="2419"/>
                <a:ext cx="934" cy="436"/>
              </a:xfrm>
              <a:custGeom>
                <a:avLst/>
                <a:gdLst/>
                <a:ahLst/>
                <a:cxnLst>
                  <a:cxn ang="0">
                    <a:pos x="1301" y="401"/>
                  </a:cxn>
                  <a:cxn ang="0">
                    <a:pos x="1317" y="442"/>
                  </a:cxn>
                  <a:cxn ang="0">
                    <a:pos x="1321" y="481"/>
                  </a:cxn>
                  <a:cxn ang="0">
                    <a:pos x="1315" y="516"/>
                  </a:cxn>
                  <a:cxn ang="0">
                    <a:pos x="1298" y="550"/>
                  </a:cxn>
                  <a:cxn ang="0">
                    <a:pos x="1272" y="579"/>
                  </a:cxn>
                  <a:cxn ang="0">
                    <a:pos x="1239" y="604"/>
                  </a:cxn>
                  <a:cxn ang="0">
                    <a:pos x="1196" y="628"/>
                  </a:cxn>
                  <a:cxn ang="0">
                    <a:pos x="1147" y="649"/>
                  </a:cxn>
                  <a:cxn ang="0">
                    <a:pos x="1092" y="667"/>
                  </a:cxn>
                  <a:cxn ang="0">
                    <a:pos x="1031" y="683"/>
                  </a:cxn>
                  <a:cxn ang="0">
                    <a:pos x="967" y="694"/>
                  </a:cxn>
                  <a:cxn ang="0">
                    <a:pos x="896" y="704"/>
                  </a:cxn>
                  <a:cxn ang="0">
                    <a:pos x="824" y="710"/>
                  </a:cxn>
                  <a:cxn ang="0">
                    <a:pos x="795" y="712"/>
                  </a:cxn>
                  <a:cxn ang="0">
                    <a:pos x="476" y="712"/>
                  </a:cxn>
                  <a:cxn ang="0">
                    <a:pos x="472" y="712"/>
                  </a:cxn>
                  <a:cxn ang="0">
                    <a:pos x="409" y="708"/>
                  </a:cxn>
                  <a:cxn ang="0">
                    <a:pos x="348" y="704"/>
                  </a:cxn>
                  <a:cxn ang="0">
                    <a:pos x="290" y="696"/>
                  </a:cxn>
                  <a:cxn ang="0">
                    <a:pos x="235" y="689"/>
                  </a:cxn>
                  <a:cxn ang="0">
                    <a:pos x="186" y="677"/>
                  </a:cxn>
                  <a:cxn ang="0">
                    <a:pos x="141" y="663"/>
                  </a:cxn>
                  <a:cxn ang="0">
                    <a:pos x="102" y="648"/>
                  </a:cxn>
                  <a:cxn ang="0">
                    <a:pos x="67" y="630"/>
                  </a:cxn>
                  <a:cxn ang="0">
                    <a:pos x="39" y="608"/>
                  </a:cxn>
                  <a:cxn ang="0">
                    <a:pos x="18" y="583"/>
                  </a:cxn>
                  <a:cxn ang="0">
                    <a:pos x="6" y="554"/>
                  </a:cxn>
                  <a:cxn ang="0">
                    <a:pos x="0" y="524"/>
                  </a:cxn>
                  <a:cxn ang="0">
                    <a:pos x="0" y="520"/>
                  </a:cxn>
                  <a:cxn ang="0">
                    <a:pos x="4" y="487"/>
                  </a:cxn>
                  <a:cxn ang="0">
                    <a:pos x="16" y="446"/>
                  </a:cxn>
                  <a:cxn ang="0">
                    <a:pos x="51" y="370"/>
                  </a:cxn>
                  <a:cxn ang="0">
                    <a:pos x="94" y="299"/>
                  </a:cxn>
                  <a:cxn ang="0">
                    <a:pos x="147" y="235"/>
                  </a:cxn>
                  <a:cxn ang="0">
                    <a:pos x="204" y="176"/>
                  </a:cxn>
                  <a:cxn ang="0">
                    <a:pos x="270" y="125"/>
                  </a:cxn>
                  <a:cxn ang="0">
                    <a:pos x="341" y="82"/>
                  </a:cxn>
                  <a:cxn ang="0">
                    <a:pos x="415" y="47"/>
                  </a:cxn>
                  <a:cxn ang="0">
                    <a:pos x="497" y="21"/>
                  </a:cxn>
                  <a:cxn ang="0">
                    <a:pos x="581" y="6"/>
                  </a:cxn>
                  <a:cxn ang="0">
                    <a:pos x="667" y="0"/>
                  </a:cxn>
                  <a:cxn ang="0">
                    <a:pos x="667" y="0"/>
                  </a:cxn>
                  <a:cxn ang="0">
                    <a:pos x="759" y="6"/>
                  </a:cxn>
                  <a:cxn ang="0">
                    <a:pos x="847" y="23"/>
                  </a:cxn>
                  <a:cxn ang="0">
                    <a:pos x="932" y="53"/>
                  </a:cxn>
                  <a:cxn ang="0">
                    <a:pos x="1010" y="90"/>
                  </a:cxn>
                  <a:cxn ang="0">
                    <a:pos x="1082" y="137"/>
                  </a:cxn>
                  <a:cxn ang="0">
                    <a:pos x="1149" y="194"/>
                  </a:cxn>
                  <a:cxn ang="0">
                    <a:pos x="1208" y="256"/>
                  </a:cxn>
                  <a:cxn ang="0">
                    <a:pos x="1258" y="325"/>
                  </a:cxn>
                  <a:cxn ang="0">
                    <a:pos x="1301" y="401"/>
                  </a:cxn>
                  <a:cxn ang="0">
                    <a:pos x="1301" y="401"/>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chemeClr val="accent1">
                      <a:gamma/>
                      <a:tint val="0"/>
                      <a:invGamma/>
                    </a:schemeClr>
                  </a:gs>
                  <a:gs pos="100000">
                    <a:schemeClr val="accent1"/>
                  </a:gs>
                </a:gsLst>
                <a:lin ang="5400000" scaled="1"/>
              </a:gradFill>
              <a:ln w="0">
                <a:noFill/>
                <a:prstDash val="solid"/>
                <a:round/>
                <a:headEnd/>
                <a:tailEnd/>
              </a:ln>
              <a:effectLst/>
            </p:spPr>
            <p:txBody>
              <a:bodyPr/>
              <a:lstStyle/>
              <a:p>
                <a:pPr algn="r">
                  <a:defRPr/>
                </a:pPr>
                <a:endParaRPr kumimoji="0" lang="zh-TW" altLang="en-US">
                  <a:latin typeface="Arial" charset="0"/>
                  <a:ea typeface="新細明體" charset="-120"/>
                </a:endParaRPr>
              </a:p>
            </p:txBody>
          </p:sp>
          <p:pic>
            <p:nvPicPr>
              <p:cNvPr id="79895" name="Picture 465"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0" y="3552"/>
                <a:ext cx="128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96" name="Text Box 466"/>
              <p:cNvSpPr txBox="1">
                <a:spLocks noChangeArrowheads="1"/>
              </p:cNvSpPr>
              <p:nvPr/>
            </p:nvSpPr>
            <p:spPr bwMode="auto">
              <a:xfrm>
                <a:off x="3465" y="2702"/>
                <a:ext cx="1488" cy="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b="1">
                    <a:latin typeface="Times New Roman" pitchFamily="18" charset="0"/>
                    <a:ea typeface="標楷體" pitchFamily="65" charset="-120"/>
                  </a:rPr>
                  <a:t>截流水量比</a:t>
                </a:r>
              </a:p>
              <a:p>
                <a:pPr algn="ctr" eaLnBrk="1" hangingPunct="1"/>
                <a:r>
                  <a:rPr kumimoji="0" lang="en-US" altLang="zh-TW" b="1">
                    <a:latin typeface="Times New Roman" pitchFamily="18" charset="0"/>
                    <a:ea typeface="標楷體" pitchFamily="65" charset="-120"/>
                  </a:rPr>
                  <a:t>28.05%</a:t>
                </a:r>
              </a:p>
              <a:p>
                <a:pPr algn="ctr" eaLnBrk="1" hangingPunct="1"/>
                <a:r>
                  <a:rPr kumimoji="0" lang="zh-TW" altLang="en-US" sz="1600" b="1">
                    <a:latin typeface="Times New Roman" pitchFamily="18" charset="0"/>
                    <a:ea typeface="標楷體" pitchFamily="65" charset="-120"/>
                  </a:rPr>
                  <a:t>（ </a:t>
                </a:r>
                <a:r>
                  <a:rPr kumimoji="0" lang="en-US" altLang="zh-TW" sz="1600" b="1">
                    <a:latin typeface="Times New Roman" pitchFamily="18" charset="0"/>
                    <a:ea typeface="標楷體" pitchFamily="65" charset="-120"/>
                  </a:rPr>
                  <a:t>1, 016,040 CMD</a:t>
                </a:r>
                <a:r>
                  <a:rPr kumimoji="0" lang="zh-TW" altLang="en-US" sz="1600" b="1">
                    <a:latin typeface="Times New Roman" pitchFamily="18" charset="0"/>
                    <a:ea typeface="標楷體" pitchFamily="65" charset="-120"/>
                  </a:rPr>
                  <a:t>）</a:t>
                </a:r>
              </a:p>
            </p:txBody>
          </p:sp>
        </p:grpSp>
        <p:sp>
          <p:nvSpPr>
            <p:cNvPr id="79892" name="Text Box 467"/>
            <p:cNvSpPr txBox="1">
              <a:spLocks noChangeArrowheads="1"/>
            </p:cNvSpPr>
            <p:nvPr/>
          </p:nvSpPr>
          <p:spPr bwMode="auto">
            <a:xfrm>
              <a:off x="2785" y="2349"/>
              <a:ext cx="1418" cy="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b="1">
                  <a:latin typeface="Times New Roman" pitchFamily="18" charset="0"/>
                  <a:ea typeface="標楷體" pitchFamily="65" charset="-120"/>
                </a:rPr>
                <a:t>餘裕水量比</a:t>
              </a:r>
            </a:p>
            <a:p>
              <a:pPr algn="ctr" eaLnBrk="1" hangingPunct="1"/>
              <a:r>
                <a:rPr kumimoji="0" lang="en-US" altLang="zh-TW" b="1">
                  <a:latin typeface="Times New Roman" pitchFamily="18" charset="0"/>
                  <a:ea typeface="標楷體" pitchFamily="65" charset="-120"/>
                </a:rPr>
                <a:t>21.30%</a:t>
              </a:r>
            </a:p>
            <a:p>
              <a:pPr algn="ctr" eaLnBrk="1" hangingPunct="1"/>
              <a:r>
                <a:rPr kumimoji="0" lang="zh-TW" altLang="en-US" sz="1600" b="1">
                  <a:latin typeface="Times New Roman" pitchFamily="18" charset="0"/>
                  <a:ea typeface="標楷體" pitchFamily="65" charset="-120"/>
                </a:rPr>
                <a:t>（</a:t>
              </a:r>
              <a:r>
                <a:rPr kumimoji="0" lang="en-US" altLang="zh-TW" sz="1600" b="1">
                  <a:latin typeface="Times New Roman" pitchFamily="18" charset="0"/>
                  <a:ea typeface="標楷體" pitchFamily="65" charset="-120"/>
                </a:rPr>
                <a:t>771,479 CMD </a:t>
              </a:r>
              <a:r>
                <a:rPr kumimoji="0" lang="zh-TW" altLang="en-US" sz="1600" b="1">
                  <a:latin typeface="Times New Roman" pitchFamily="18" charset="0"/>
                  <a:ea typeface="標楷體" pitchFamily="65" charset="-120"/>
                </a:rPr>
                <a:t>）</a:t>
              </a:r>
            </a:p>
          </p:txBody>
        </p:sp>
      </p:grpSp>
      <p:sp>
        <p:nvSpPr>
          <p:cNvPr id="79878" name="AutoShape 59"/>
          <p:cNvSpPr>
            <a:spLocks noChangeArrowheads="1"/>
          </p:cNvSpPr>
          <p:nvPr/>
        </p:nvSpPr>
        <p:spPr bwMode="auto">
          <a:xfrm>
            <a:off x="-76200" y="685800"/>
            <a:ext cx="3733800" cy="1295400"/>
          </a:xfrm>
          <a:prstGeom prst="roundRect">
            <a:avLst>
              <a:gd name="adj" fmla="val 14463"/>
            </a:avLst>
          </a:prstGeom>
          <a:noFill/>
          <a:ln>
            <a:noFill/>
          </a:ln>
          <a:effectLst/>
          <a:extLst>
            <a:ext uri="{909E8E84-426E-40DD-AFC4-6F175D3DCCD1}">
              <a14:hiddenFill xmlns:a14="http://schemas.microsoft.com/office/drawing/2010/main">
                <a:solidFill>
                  <a:srgbClr val="FAFF9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just">
              <a:spcBef>
                <a:spcPct val="20000"/>
              </a:spcBef>
              <a:buFontTx/>
              <a:buChar char="•"/>
            </a:pPr>
            <a:r>
              <a:rPr kumimoji="0" lang="zh-TW" altLang="en-US" sz="2200" b="1">
                <a:solidFill>
                  <a:srgbClr val="0000CC"/>
                </a:solidFill>
                <a:latin typeface="Times New Roman" pitchFamily="18" charset="0"/>
                <a:ea typeface="標楷體" pitchFamily="65" charset="-120"/>
              </a:rPr>
              <a:t>全國共計</a:t>
            </a:r>
            <a:r>
              <a:rPr kumimoji="0" lang="en-US" altLang="zh-TW" sz="2200" b="1">
                <a:solidFill>
                  <a:srgbClr val="0000CC"/>
                </a:solidFill>
                <a:latin typeface="Times New Roman" pitchFamily="18" charset="0"/>
                <a:ea typeface="標楷體" pitchFamily="65" charset="-120"/>
              </a:rPr>
              <a:t>46</a:t>
            </a:r>
            <a:r>
              <a:rPr kumimoji="0" lang="zh-TW" altLang="en-US" sz="2200" b="1">
                <a:solidFill>
                  <a:srgbClr val="0000CC"/>
                </a:solidFill>
                <a:latin typeface="Times New Roman" pitchFamily="18" charset="0"/>
                <a:ea typeface="標楷體" pitchFamily="65" charset="-120"/>
              </a:rPr>
              <a:t>座污水處理廠</a:t>
            </a:r>
          </a:p>
          <a:p>
            <a:pPr algn="just">
              <a:spcBef>
                <a:spcPct val="20000"/>
              </a:spcBef>
              <a:buFontTx/>
              <a:buChar char="•"/>
            </a:pPr>
            <a:r>
              <a:rPr kumimoji="0" lang="zh-TW" altLang="en-US" sz="2200" b="1">
                <a:solidFill>
                  <a:srgbClr val="0000CC"/>
                </a:solidFill>
                <a:latin typeface="Times New Roman" pitchFamily="18" charset="0"/>
                <a:ea typeface="標楷體" pitchFamily="65" charset="-120"/>
              </a:rPr>
              <a:t>總設計水量</a:t>
            </a:r>
            <a:r>
              <a:rPr kumimoji="0" lang="en-US" altLang="en-US" sz="2200" b="1">
                <a:solidFill>
                  <a:srgbClr val="0000CC"/>
                </a:solidFill>
                <a:latin typeface="Times New Roman" pitchFamily="18" charset="0"/>
                <a:ea typeface="標楷體" pitchFamily="65" charset="-120"/>
              </a:rPr>
              <a:t>：</a:t>
            </a:r>
            <a:r>
              <a:rPr kumimoji="0" lang="en-US" altLang="zh-TW" sz="2200" b="1">
                <a:solidFill>
                  <a:srgbClr val="0000CC"/>
                </a:solidFill>
                <a:latin typeface="Times New Roman" pitchFamily="18" charset="0"/>
                <a:ea typeface="標楷體" pitchFamily="65" charset="-120"/>
              </a:rPr>
              <a:t>360</a:t>
            </a:r>
            <a:r>
              <a:rPr kumimoji="0" lang="zh-TW" altLang="en-US" sz="2200" b="1">
                <a:solidFill>
                  <a:srgbClr val="0000CC"/>
                </a:solidFill>
                <a:latin typeface="Times New Roman" pitchFamily="18" charset="0"/>
                <a:ea typeface="標楷體" pitchFamily="65" charset="-120"/>
              </a:rPr>
              <a:t>萬噸</a:t>
            </a:r>
            <a:r>
              <a:rPr kumimoji="0" lang="en-US" altLang="zh-TW" sz="2200" b="1">
                <a:solidFill>
                  <a:srgbClr val="0000CC"/>
                </a:solidFill>
                <a:latin typeface="Times New Roman" pitchFamily="18" charset="0"/>
                <a:ea typeface="標楷體" pitchFamily="65" charset="-120"/>
              </a:rPr>
              <a:t>/</a:t>
            </a:r>
            <a:r>
              <a:rPr kumimoji="0" lang="zh-TW" altLang="en-US" sz="2200" b="1">
                <a:solidFill>
                  <a:srgbClr val="0000CC"/>
                </a:solidFill>
                <a:latin typeface="Times New Roman" pitchFamily="18" charset="0"/>
                <a:ea typeface="標楷體" pitchFamily="65" charset="-120"/>
              </a:rPr>
              <a:t>日</a:t>
            </a:r>
          </a:p>
          <a:p>
            <a:pPr algn="just">
              <a:spcBef>
                <a:spcPct val="20000"/>
              </a:spcBef>
              <a:buFontTx/>
              <a:buChar char="•"/>
            </a:pPr>
            <a:r>
              <a:rPr kumimoji="0" lang="zh-TW" altLang="en-US" sz="2200" b="1">
                <a:solidFill>
                  <a:srgbClr val="0000CC"/>
                </a:solidFill>
                <a:latin typeface="Times New Roman" pitchFamily="18" charset="0"/>
                <a:ea typeface="標楷體" pitchFamily="65" charset="-120"/>
              </a:rPr>
              <a:t>實際處理水量：</a:t>
            </a:r>
            <a:r>
              <a:rPr kumimoji="0" lang="en-US" altLang="zh-TW" sz="2200" b="1">
                <a:solidFill>
                  <a:srgbClr val="0000CC"/>
                </a:solidFill>
                <a:latin typeface="Times New Roman" pitchFamily="18" charset="0"/>
                <a:ea typeface="標楷體" pitchFamily="65" charset="-120"/>
              </a:rPr>
              <a:t>285</a:t>
            </a:r>
            <a:r>
              <a:rPr kumimoji="0" lang="zh-TW" altLang="en-US" sz="2200" b="1">
                <a:solidFill>
                  <a:srgbClr val="0000CC"/>
                </a:solidFill>
                <a:latin typeface="Times New Roman" pitchFamily="18" charset="0"/>
                <a:ea typeface="標楷體" pitchFamily="65" charset="-120"/>
              </a:rPr>
              <a:t>萬噸</a:t>
            </a:r>
            <a:r>
              <a:rPr kumimoji="0" lang="en-US" altLang="zh-TW" sz="2200" b="1">
                <a:solidFill>
                  <a:srgbClr val="0000CC"/>
                </a:solidFill>
                <a:latin typeface="Times New Roman" pitchFamily="18" charset="0"/>
                <a:ea typeface="標楷體" pitchFamily="65" charset="-120"/>
              </a:rPr>
              <a:t>/</a:t>
            </a:r>
            <a:r>
              <a:rPr kumimoji="0" lang="zh-TW" altLang="en-US" sz="2200" b="1">
                <a:solidFill>
                  <a:srgbClr val="0000CC"/>
                </a:solidFill>
                <a:latin typeface="Times New Roman" pitchFamily="18" charset="0"/>
                <a:ea typeface="標楷體" pitchFamily="65" charset="-120"/>
              </a:rPr>
              <a:t>日</a:t>
            </a:r>
          </a:p>
        </p:txBody>
      </p:sp>
      <p:grpSp>
        <p:nvGrpSpPr>
          <p:cNvPr id="79879" name="Group 27"/>
          <p:cNvGrpSpPr>
            <a:grpSpLocks/>
          </p:cNvGrpSpPr>
          <p:nvPr/>
        </p:nvGrpSpPr>
        <p:grpSpPr bwMode="auto">
          <a:xfrm>
            <a:off x="4495800" y="838200"/>
            <a:ext cx="3810000" cy="1981200"/>
            <a:chOff x="3072" y="1392"/>
            <a:chExt cx="2544" cy="1724"/>
          </a:xfrm>
        </p:grpSpPr>
        <p:graphicFrame>
          <p:nvGraphicFramePr>
            <p:cNvPr id="79880" name="Object 54"/>
            <p:cNvGraphicFramePr>
              <a:graphicFrameLocks noChangeAspect="1"/>
            </p:cNvGraphicFramePr>
            <p:nvPr/>
          </p:nvGraphicFramePr>
          <p:xfrm>
            <a:off x="3072" y="1392"/>
            <a:ext cx="2540" cy="1724"/>
          </p:xfrm>
          <a:graphic>
            <a:graphicData uri="http://schemas.openxmlformats.org/presentationml/2006/ole">
              <mc:AlternateContent xmlns:mc="http://schemas.openxmlformats.org/markup-compatibility/2006">
                <mc:Choice xmlns:v="urn:schemas-microsoft-com:vml" Requires="v">
                  <p:oleObj spid="_x0000_s80216" name="圖表" r:id="rId6" imgW="7719060" imgH="4907280" progId="MSGraph.Chart.8">
                    <p:embed followColorScheme="full"/>
                  </p:oleObj>
                </mc:Choice>
                <mc:Fallback>
                  <p:oleObj name="圖表" r:id="rId6" imgW="7719060" imgH="4907280" progId="MSGraph.Chart.8">
                    <p:embed followColorScheme="full"/>
                    <p:pic>
                      <p:nvPicPr>
                        <p:cNvPr id="0" name="Picture 334"/>
                        <p:cNvPicPr>
                          <a:picLocks noChangeAspect="1" noChangeArrowheads="1"/>
                        </p:cNvPicPr>
                        <p:nvPr/>
                      </p:nvPicPr>
                      <p:blipFill>
                        <a:blip r:embed="rId7">
                          <a:extLst>
                            <a:ext uri="{28A0092B-C50C-407E-A947-70E740481C1C}">
                              <a14:useLocalDpi xmlns:a14="http://schemas.microsoft.com/office/drawing/2010/main" val="0"/>
                            </a:ext>
                          </a:extLst>
                        </a:blip>
                        <a:srcRect l="4544" t="3793" r="737" b="6570"/>
                        <a:stretch>
                          <a:fillRect/>
                        </a:stretch>
                      </p:blipFill>
                      <p:spPr bwMode="auto">
                        <a:xfrm>
                          <a:off x="3072" y="1392"/>
                          <a:ext cx="2540" cy="17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79881" name="Group 26"/>
            <p:cNvGrpSpPr>
              <a:grpSpLocks/>
            </p:cNvGrpSpPr>
            <p:nvPr/>
          </p:nvGrpSpPr>
          <p:grpSpPr bwMode="auto">
            <a:xfrm>
              <a:off x="4752" y="1680"/>
              <a:ext cx="864" cy="434"/>
              <a:chOff x="3648" y="3216"/>
              <a:chExt cx="864" cy="434"/>
            </a:xfrm>
          </p:grpSpPr>
          <p:sp>
            <p:nvSpPr>
              <p:cNvPr id="79882" name="Rectangle 20"/>
              <p:cNvSpPr>
                <a:spLocks noChangeArrowheads="1"/>
              </p:cNvSpPr>
              <p:nvPr/>
            </p:nvSpPr>
            <p:spPr bwMode="auto">
              <a:xfrm>
                <a:off x="3648" y="3264"/>
                <a:ext cx="96" cy="96"/>
              </a:xfrm>
              <a:prstGeom prst="rect">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kx="-3284103" algn="br" rotWithShape="0">
                        <a:schemeClr val="bg2">
                          <a:alpha val="50000"/>
                        </a:schemeClr>
                      </a:outerShdw>
                    </a:effectLst>
                  </a14:hiddenEffects>
                </a:ext>
              </a:extLst>
            </p:spPr>
            <p:txBody>
              <a:bodyPr wrap="none" anchor="ctr"/>
              <a:lstStyle/>
              <a:p>
                <a:endParaRPr lang="zh-TW" altLang="en-US" b="1"/>
              </a:p>
            </p:txBody>
          </p:sp>
          <p:sp>
            <p:nvSpPr>
              <p:cNvPr id="79883" name="Rectangle 21"/>
              <p:cNvSpPr>
                <a:spLocks noChangeArrowheads="1"/>
              </p:cNvSpPr>
              <p:nvPr/>
            </p:nvSpPr>
            <p:spPr bwMode="auto">
              <a:xfrm>
                <a:off x="3648" y="3408"/>
                <a:ext cx="96" cy="96"/>
              </a:xfrm>
              <a:prstGeom prst="rect">
                <a:avLst/>
              </a:prstGeom>
              <a:solidFill>
                <a:srgbClr val="8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kx="-3284103" algn="br" rotWithShape="0">
                        <a:schemeClr val="bg2">
                          <a:alpha val="50000"/>
                        </a:schemeClr>
                      </a:outerShdw>
                    </a:effectLst>
                  </a14:hiddenEffects>
                </a:ext>
              </a:extLst>
            </p:spPr>
            <p:txBody>
              <a:bodyPr wrap="none" anchor="ctr"/>
              <a:lstStyle/>
              <a:p>
                <a:endParaRPr lang="zh-TW" altLang="en-US" b="1"/>
              </a:p>
            </p:txBody>
          </p:sp>
          <p:sp>
            <p:nvSpPr>
              <p:cNvPr id="79884" name="Text Box 23"/>
              <p:cNvSpPr txBox="1">
                <a:spLocks noChangeArrowheads="1"/>
              </p:cNvSpPr>
              <p:nvPr/>
            </p:nvSpPr>
            <p:spPr bwMode="auto">
              <a:xfrm>
                <a:off x="3744" y="3216"/>
                <a:ext cx="768" cy="434"/>
              </a:xfrm>
              <a:prstGeom prst="rect">
                <a:avLst/>
              </a:prstGeom>
              <a:noFill/>
              <a:ln>
                <a:noFill/>
              </a:ln>
              <a:effectLst>
                <a:prstShdw prst="shdw12">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110000"/>
                  </a:lnSpc>
                </a:pPr>
                <a:r>
                  <a:rPr lang="zh-TW" altLang="en-US" sz="1200" b="1">
                    <a:ea typeface="標楷體" pitchFamily="65" charset="-120"/>
                  </a:rPr>
                  <a:t>一級處理</a:t>
                </a:r>
              </a:p>
              <a:p>
                <a:pPr eaLnBrk="1" hangingPunct="1">
                  <a:lnSpc>
                    <a:spcPct val="110000"/>
                  </a:lnSpc>
                </a:pPr>
                <a:r>
                  <a:rPr lang="zh-TW" altLang="en-US" sz="1200" b="1">
                    <a:ea typeface="標楷體" pitchFamily="65" charset="-120"/>
                  </a:rPr>
                  <a:t>二、三級處理</a:t>
                </a:r>
              </a:p>
            </p:txBody>
          </p:sp>
        </p:grpSp>
      </p:gr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AutoShape 86"/>
          <p:cNvSpPr>
            <a:spLocks noChangeArrowheads="1"/>
          </p:cNvSpPr>
          <p:nvPr/>
        </p:nvSpPr>
        <p:spPr bwMode="auto">
          <a:xfrm>
            <a:off x="3124200" y="5562600"/>
            <a:ext cx="228600" cy="152400"/>
          </a:xfrm>
          <a:prstGeom prst="roundRect">
            <a:avLst>
              <a:gd name="adj" fmla="val 9495"/>
            </a:avLst>
          </a:prstGeom>
          <a:solidFill>
            <a:srgbClr val="000080"/>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zh-TW" sz="1400" b="1">
              <a:solidFill>
                <a:schemeClr val="bg1"/>
              </a:solidFill>
              <a:ea typeface="標楷體" pitchFamily="65" charset="-120"/>
            </a:endParaRPr>
          </a:p>
        </p:txBody>
      </p:sp>
      <p:sp>
        <p:nvSpPr>
          <p:cNvPr id="80899" name="AutoShape 86"/>
          <p:cNvSpPr>
            <a:spLocks noChangeArrowheads="1"/>
          </p:cNvSpPr>
          <p:nvPr/>
        </p:nvSpPr>
        <p:spPr bwMode="auto">
          <a:xfrm>
            <a:off x="3124200" y="5943600"/>
            <a:ext cx="228600" cy="152400"/>
          </a:xfrm>
          <a:prstGeom prst="roundRect">
            <a:avLst>
              <a:gd name="adj" fmla="val 9495"/>
            </a:avLst>
          </a:prstGeom>
          <a:solidFill>
            <a:srgbClr val="000080"/>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zh-TW" sz="1400" b="1">
              <a:solidFill>
                <a:schemeClr val="bg1"/>
              </a:solidFill>
              <a:ea typeface="標楷體" pitchFamily="65" charset="-120"/>
            </a:endParaRPr>
          </a:p>
        </p:txBody>
      </p:sp>
      <p:sp>
        <p:nvSpPr>
          <p:cNvPr id="80900" name="AutoShape 86"/>
          <p:cNvSpPr>
            <a:spLocks noChangeArrowheads="1"/>
          </p:cNvSpPr>
          <p:nvPr/>
        </p:nvSpPr>
        <p:spPr bwMode="auto">
          <a:xfrm>
            <a:off x="3124200" y="6324600"/>
            <a:ext cx="228600" cy="152400"/>
          </a:xfrm>
          <a:prstGeom prst="roundRect">
            <a:avLst>
              <a:gd name="adj" fmla="val 9495"/>
            </a:avLst>
          </a:prstGeom>
          <a:solidFill>
            <a:srgbClr val="000080"/>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zh-TW" sz="1400" b="1">
              <a:solidFill>
                <a:schemeClr val="bg1"/>
              </a:solidFill>
              <a:ea typeface="標楷體" pitchFamily="65" charset="-120"/>
            </a:endParaRPr>
          </a:p>
        </p:txBody>
      </p:sp>
      <p:sp>
        <p:nvSpPr>
          <p:cNvPr id="80901" name="AutoShape 86"/>
          <p:cNvSpPr>
            <a:spLocks noChangeArrowheads="1"/>
          </p:cNvSpPr>
          <p:nvPr/>
        </p:nvSpPr>
        <p:spPr bwMode="auto">
          <a:xfrm>
            <a:off x="3124200" y="5181600"/>
            <a:ext cx="228600" cy="152400"/>
          </a:xfrm>
          <a:prstGeom prst="roundRect">
            <a:avLst>
              <a:gd name="adj" fmla="val 9495"/>
            </a:avLst>
          </a:prstGeom>
          <a:solidFill>
            <a:srgbClr val="000080"/>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zh-TW" sz="1400" b="1">
              <a:solidFill>
                <a:schemeClr val="bg1"/>
              </a:solidFill>
              <a:ea typeface="標楷體" pitchFamily="65" charset="-120"/>
            </a:endParaRPr>
          </a:p>
        </p:txBody>
      </p:sp>
      <p:sp>
        <p:nvSpPr>
          <p:cNvPr id="80902" name="AutoShape 4"/>
          <p:cNvSpPr>
            <a:spLocks noChangeArrowheads="1"/>
          </p:cNvSpPr>
          <p:nvPr/>
        </p:nvSpPr>
        <p:spPr bwMode="auto">
          <a:xfrm>
            <a:off x="190500" y="50800"/>
            <a:ext cx="8763000" cy="609600"/>
          </a:xfrm>
          <a:prstGeom prst="roundRect">
            <a:avLst>
              <a:gd name="adj" fmla="val 25657"/>
            </a:avLst>
          </a:prstGeom>
          <a:gradFill rotWithShape="1">
            <a:gsLst>
              <a:gs pos="0">
                <a:srgbClr val="000080"/>
              </a:gs>
              <a:gs pos="100000">
                <a:srgbClr val="00007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r>
              <a:rPr kumimoji="0" lang="zh-TW" altLang="en-US" sz="2800" b="1">
                <a:solidFill>
                  <a:srgbClr val="FFFF66"/>
                </a:solidFill>
                <a:latin typeface="標楷體" pitchFamily="65" charset="-120"/>
                <a:ea typeface="標楷體" pitchFamily="65" charset="-120"/>
              </a:rPr>
              <a:t>公共污水處理廠放流水回收再利用推動計畫</a:t>
            </a:r>
          </a:p>
        </p:txBody>
      </p:sp>
      <p:graphicFrame>
        <p:nvGraphicFramePr>
          <p:cNvPr id="80903" name="Object 10"/>
          <p:cNvGraphicFramePr>
            <a:graphicFrameLocks noChangeAspect="1"/>
          </p:cNvGraphicFramePr>
          <p:nvPr/>
        </p:nvGraphicFramePr>
        <p:xfrm>
          <a:off x="228600" y="3886200"/>
          <a:ext cx="1649413" cy="2819400"/>
        </p:xfrm>
        <a:graphic>
          <a:graphicData uri="http://schemas.openxmlformats.org/presentationml/2006/ole">
            <mc:AlternateContent xmlns:mc="http://schemas.openxmlformats.org/markup-compatibility/2006">
              <mc:Choice xmlns:v="urn:schemas-microsoft-com:vml" Requires="v">
                <p:oleObj spid="_x0000_s81194" name="點陣圖影像" r:id="rId4" imgW="13847619" imgH="6780952" progId="PBrush">
                  <p:embed/>
                </p:oleObj>
              </mc:Choice>
              <mc:Fallback>
                <p:oleObj name="點陣圖影像" r:id="rId4" imgW="13847619" imgH="6780952" progId="PBrush">
                  <p:embed/>
                  <p:pic>
                    <p:nvPicPr>
                      <p:cNvPr id="0" name="Picture 278"/>
                      <p:cNvPicPr>
                        <a:picLocks noChangeAspect="1" noChangeArrowheads="1"/>
                      </p:cNvPicPr>
                      <p:nvPr/>
                    </p:nvPicPr>
                    <p:blipFill>
                      <a:blip r:embed="rId5">
                        <a:extLst>
                          <a:ext uri="{28A0092B-C50C-407E-A947-70E740481C1C}">
                            <a14:useLocalDpi xmlns:a14="http://schemas.microsoft.com/office/drawing/2010/main" val="0"/>
                          </a:ext>
                        </a:extLst>
                      </a:blip>
                      <a:srcRect l="32516" t="3467" r="41795" b="5624"/>
                      <a:stretch>
                        <a:fillRect/>
                      </a:stretch>
                    </p:blipFill>
                    <p:spPr bwMode="auto">
                      <a:xfrm>
                        <a:off x="228600" y="3886200"/>
                        <a:ext cx="1649413" cy="2819400"/>
                      </a:xfrm>
                      <a:prstGeom prst="rect">
                        <a:avLst/>
                      </a:prstGeom>
                      <a:noFill/>
                      <a:ln>
                        <a:noFill/>
                      </a:ln>
                      <a:effectLst>
                        <a:outerShdw dist="107763" dir="2700000" algn="ctr" rotWithShape="0">
                          <a:srgbClr val="708688">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Lst>
                    </p:spPr>
                  </p:pic>
                </p:oleObj>
              </mc:Fallback>
            </mc:AlternateContent>
          </a:graphicData>
        </a:graphic>
      </p:graphicFrame>
      <p:graphicFrame>
        <p:nvGraphicFramePr>
          <p:cNvPr id="80904" name="Object 15"/>
          <p:cNvGraphicFramePr>
            <a:graphicFrameLocks noChangeAspect="1"/>
          </p:cNvGraphicFramePr>
          <p:nvPr/>
        </p:nvGraphicFramePr>
        <p:xfrm>
          <a:off x="228600" y="990600"/>
          <a:ext cx="1627188" cy="2667000"/>
        </p:xfrm>
        <a:graphic>
          <a:graphicData uri="http://schemas.openxmlformats.org/presentationml/2006/ole">
            <mc:AlternateContent xmlns:mc="http://schemas.openxmlformats.org/markup-compatibility/2006">
              <mc:Choice xmlns:v="urn:schemas-microsoft-com:vml" Requires="v">
                <p:oleObj spid="_x0000_s81195" name="點陣圖影像" r:id="rId6" imgW="11080440" imgH="5425910" progId="PBrush">
                  <p:embed/>
                </p:oleObj>
              </mc:Choice>
              <mc:Fallback>
                <p:oleObj name="點陣圖影像" r:id="rId6" imgW="11080440" imgH="5425910" progId="PBrush">
                  <p:embed/>
                  <p:pic>
                    <p:nvPicPr>
                      <p:cNvPr id="0" name="Picture 279"/>
                      <p:cNvPicPr>
                        <a:picLocks noChangeAspect="1" noChangeArrowheads="1"/>
                      </p:cNvPicPr>
                      <p:nvPr/>
                    </p:nvPicPr>
                    <p:blipFill>
                      <a:blip r:embed="rId7">
                        <a:extLst>
                          <a:ext uri="{28A0092B-C50C-407E-A947-70E740481C1C}">
                            <a14:useLocalDpi xmlns:a14="http://schemas.microsoft.com/office/drawing/2010/main" val="0"/>
                          </a:ext>
                        </a:extLst>
                      </a:blip>
                      <a:srcRect l="30818" t="2774" r="41795" b="2850"/>
                      <a:stretch>
                        <a:fillRect/>
                      </a:stretch>
                    </p:blipFill>
                    <p:spPr bwMode="auto">
                      <a:xfrm>
                        <a:off x="228600" y="990600"/>
                        <a:ext cx="1627188" cy="2667000"/>
                      </a:xfrm>
                      <a:prstGeom prst="rect">
                        <a:avLst/>
                      </a:prstGeom>
                      <a:noFill/>
                      <a:ln>
                        <a:noFill/>
                      </a:ln>
                      <a:effectLst>
                        <a:outerShdw dist="107763" dir="2700000" algn="ctr" rotWithShape="0">
                          <a:srgbClr val="708688">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Lst>
                    </p:spPr>
                  </p:pic>
                </p:oleObj>
              </mc:Fallback>
            </mc:AlternateContent>
          </a:graphicData>
        </a:graphic>
      </p:graphicFrame>
      <p:sp>
        <p:nvSpPr>
          <p:cNvPr id="80905" name="AutoShape 21"/>
          <p:cNvSpPr>
            <a:spLocks noChangeArrowheads="1"/>
          </p:cNvSpPr>
          <p:nvPr/>
        </p:nvSpPr>
        <p:spPr bwMode="auto">
          <a:xfrm>
            <a:off x="381000" y="762000"/>
            <a:ext cx="1295400" cy="304800"/>
          </a:xfrm>
          <a:prstGeom prst="roundRect">
            <a:avLst>
              <a:gd name="adj" fmla="val 14690"/>
            </a:avLst>
          </a:pr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r>
              <a:rPr lang="zh-TW" altLang="en-US" sz="1600" b="1">
                <a:solidFill>
                  <a:schemeClr val="bg1"/>
                </a:solidFill>
                <a:latin typeface="Times New Roman" pitchFamily="18" charset="0"/>
                <a:ea typeface="標楷體" pitchFamily="65" charset="-120"/>
              </a:rPr>
              <a:t>供應端</a:t>
            </a:r>
          </a:p>
        </p:txBody>
      </p:sp>
      <p:pic>
        <p:nvPicPr>
          <p:cNvPr id="80906" name="Picture 80" descr="3"/>
          <p:cNvPicPr>
            <a:picLocks noChangeAspect="1" noChangeArrowheads="1"/>
          </p:cNvPicPr>
          <p:nvPr/>
        </p:nvPicPr>
        <p:blipFill>
          <a:blip r:embed="rId8" cstate="print">
            <a:extLst>
              <a:ext uri="{28A0092B-C50C-407E-A947-70E740481C1C}">
                <a14:useLocalDpi xmlns:a14="http://schemas.microsoft.com/office/drawing/2010/main" val="0"/>
              </a:ext>
            </a:extLst>
          </a:blip>
          <a:srcRect l="30898" t="3824" r="40320" b="2470"/>
          <a:stretch>
            <a:fillRect/>
          </a:stretch>
        </p:blipFill>
        <p:spPr bwMode="auto">
          <a:xfrm>
            <a:off x="2133600" y="1295400"/>
            <a:ext cx="2082800" cy="3068638"/>
          </a:xfrm>
          <a:prstGeom prst="rect">
            <a:avLst/>
          </a:prstGeom>
          <a:solidFill>
            <a:srgbClr val="A8C7F0"/>
          </a:solidFill>
          <a:ln>
            <a:noFill/>
          </a:ln>
          <a:effectLst>
            <a:outerShdw dist="107763" dir="2700000" algn="ctr" rotWithShape="0">
              <a:srgbClr val="808080">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80907" name="AutoShape 82"/>
          <p:cNvSpPr>
            <a:spLocks noChangeArrowheads="1"/>
          </p:cNvSpPr>
          <p:nvPr/>
        </p:nvSpPr>
        <p:spPr bwMode="auto">
          <a:xfrm>
            <a:off x="2133600" y="4724400"/>
            <a:ext cx="2133600" cy="311150"/>
          </a:xfrm>
          <a:prstGeom prst="roundRect">
            <a:avLst>
              <a:gd name="adj" fmla="val 9495"/>
            </a:avLst>
          </a:prstGeom>
          <a:solidFill>
            <a:srgbClr val="000080"/>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1524000" indent="-1524000" algn="ctr"/>
            <a:r>
              <a:rPr lang="zh-TW" altLang="en-US" sz="1600" b="1">
                <a:solidFill>
                  <a:schemeClr val="bg1"/>
                </a:solidFill>
                <a:ea typeface="標楷體" pitchFamily="65" charset="-120"/>
              </a:rPr>
              <a:t>用水端意願 </a:t>
            </a:r>
          </a:p>
        </p:txBody>
      </p:sp>
      <p:sp>
        <p:nvSpPr>
          <p:cNvPr id="80908" name="AutoShape 83"/>
          <p:cNvSpPr>
            <a:spLocks noChangeArrowheads="1"/>
          </p:cNvSpPr>
          <p:nvPr/>
        </p:nvSpPr>
        <p:spPr bwMode="auto">
          <a:xfrm>
            <a:off x="2133600" y="5867400"/>
            <a:ext cx="1066800" cy="312738"/>
          </a:xfrm>
          <a:prstGeom prst="roundRect">
            <a:avLst>
              <a:gd name="adj" fmla="val 9495"/>
            </a:avLst>
          </a:prstGeom>
          <a:solidFill>
            <a:srgbClr val="000080"/>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1524000" indent="-1524000" algn="ctr"/>
            <a:r>
              <a:rPr lang="zh-TW" altLang="en-US" sz="1600" b="1">
                <a:solidFill>
                  <a:schemeClr val="bg1"/>
                </a:solidFill>
                <a:ea typeface="標楷體" pitchFamily="65" charset="-120"/>
              </a:rPr>
              <a:t>輸水距離</a:t>
            </a:r>
          </a:p>
        </p:txBody>
      </p:sp>
      <p:sp>
        <p:nvSpPr>
          <p:cNvPr id="80909" name="AutoShape 84"/>
          <p:cNvSpPr>
            <a:spLocks noChangeArrowheads="1"/>
          </p:cNvSpPr>
          <p:nvPr/>
        </p:nvSpPr>
        <p:spPr bwMode="auto">
          <a:xfrm>
            <a:off x="2133600" y="6248400"/>
            <a:ext cx="1066800" cy="312738"/>
          </a:xfrm>
          <a:prstGeom prst="roundRect">
            <a:avLst>
              <a:gd name="adj" fmla="val 9495"/>
            </a:avLst>
          </a:prstGeom>
          <a:solidFill>
            <a:srgbClr val="000080"/>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1524000" indent="-1524000" algn="ctr"/>
            <a:r>
              <a:rPr lang="zh-TW" altLang="en-US" sz="1600" b="1">
                <a:solidFill>
                  <a:schemeClr val="bg1"/>
                </a:solidFill>
                <a:ea typeface="標楷體" pitchFamily="65" charset="-120"/>
              </a:rPr>
              <a:t>園區產值</a:t>
            </a:r>
          </a:p>
        </p:txBody>
      </p:sp>
      <p:sp>
        <p:nvSpPr>
          <p:cNvPr id="80910" name="AutoShape 85"/>
          <p:cNvSpPr>
            <a:spLocks noChangeArrowheads="1"/>
          </p:cNvSpPr>
          <p:nvPr/>
        </p:nvSpPr>
        <p:spPr bwMode="auto">
          <a:xfrm>
            <a:off x="2133600" y="4343400"/>
            <a:ext cx="2133600" cy="312738"/>
          </a:xfrm>
          <a:prstGeom prst="roundRect">
            <a:avLst>
              <a:gd name="adj" fmla="val 16667"/>
            </a:avLst>
          </a:prstGeom>
          <a:solidFill>
            <a:srgbClr val="000080"/>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1524000" indent="-1524000" algn="ctr"/>
            <a:r>
              <a:rPr lang="zh-TW" altLang="en-US" sz="1600" b="1">
                <a:solidFill>
                  <a:schemeClr val="bg1"/>
                </a:solidFill>
                <a:ea typeface="標楷體" pitchFamily="65" charset="-120"/>
              </a:rPr>
              <a:t>區域缺水潛勢</a:t>
            </a:r>
          </a:p>
        </p:txBody>
      </p:sp>
      <p:sp>
        <p:nvSpPr>
          <p:cNvPr id="80911" name="AutoShape 86"/>
          <p:cNvSpPr>
            <a:spLocks noChangeArrowheads="1"/>
          </p:cNvSpPr>
          <p:nvPr/>
        </p:nvSpPr>
        <p:spPr bwMode="auto">
          <a:xfrm>
            <a:off x="2133600" y="5486400"/>
            <a:ext cx="1066800" cy="312738"/>
          </a:xfrm>
          <a:prstGeom prst="roundRect">
            <a:avLst>
              <a:gd name="adj" fmla="val 9495"/>
            </a:avLst>
          </a:prstGeom>
          <a:solidFill>
            <a:srgbClr val="000080"/>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1524000" indent="-1524000" algn="ctr"/>
            <a:r>
              <a:rPr lang="zh-TW" altLang="en-US" sz="1600" b="1">
                <a:solidFill>
                  <a:schemeClr val="bg1"/>
                </a:solidFill>
                <a:ea typeface="標楷體" pitchFamily="65" charset="-120"/>
              </a:rPr>
              <a:t>高程</a:t>
            </a:r>
          </a:p>
        </p:txBody>
      </p:sp>
      <p:sp>
        <p:nvSpPr>
          <p:cNvPr id="80912" name="AutoShape 87"/>
          <p:cNvSpPr>
            <a:spLocks noChangeArrowheads="1"/>
          </p:cNvSpPr>
          <p:nvPr/>
        </p:nvSpPr>
        <p:spPr bwMode="auto">
          <a:xfrm>
            <a:off x="2133600" y="5105400"/>
            <a:ext cx="1066800" cy="311150"/>
          </a:xfrm>
          <a:prstGeom prst="roundRect">
            <a:avLst>
              <a:gd name="adj" fmla="val 9495"/>
            </a:avLst>
          </a:prstGeom>
          <a:solidFill>
            <a:srgbClr val="000080"/>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1524000" indent="-1524000" algn="ctr"/>
            <a:r>
              <a:rPr lang="zh-TW" altLang="en-US" sz="1600" b="1">
                <a:solidFill>
                  <a:schemeClr val="bg1"/>
                </a:solidFill>
                <a:ea typeface="標楷體" pitchFamily="65" charset="-120"/>
              </a:rPr>
              <a:t>供需水量 </a:t>
            </a:r>
          </a:p>
        </p:txBody>
      </p:sp>
      <p:sp>
        <p:nvSpPr>
          <p:cNvPr id="80913" name="AutoShape 20"/>
          <p:cNvSpPr>
            <a:spLocks noChangeArrowheads="1"/>
          </p:cNvSpPr>
          <p:nvPr/>
        </p:nvSpPr>
        <p:spPr bwMode="auto">
          <a:xfrm>
            <a:off x="381000" y="3657600"/>
            <a:ext cx="1219200" cy="304800"/>
          </a:xfrm>
          <a:prstGeom prst="roundRect">
            <a:avLst>
              <a:gd name="adj" fmla="val 14690"/>
            </a:avLst>
          </a:pr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r>
              <a:rPr lang="zh-TW" altLang="en-US" sz="1600" b="1">
                <a:solidFill>
                  <a:schemeClr val="bg1"/>
                </a:solidFill>
                <a:latin typeface="Times New Roman" pitchFamily="18" charset="0"/>
                <a:ea typeface="標楷體" pitchFamily="65" charset="-120"/>
              </a:rPr>
              <a:t>需求端</a:t>
            </a:r>
          </a:p>
        </p:txBody>
      </p:sp>
      <p:sp>
        <p:nvSpPr>
          <p:cNvPr id="80914" name="Freeform 48"/>
          <p:cNvSpPr>
            <a:spLocks/>
          </p:cNvSpPr>
          <p:nvPr/>
        </p:nvSpPr>
        <p:spPr bwMode="auto">
          <a:xfrm>
            <a:off x="1828800" y="1981200"/>
            <a:ext cx="609600" cy="457200"/>
          </a:xfrm>
          <a:custGeom>
            <a:avLst/>
            <a:gdLst>
              <a:gd name="T0" fmla="*/ 0 w 384"/>
              <a:gd name="T1" fmla="*/ 0 h 288"/>
              <a:gd name="T2" fmla="*/ 2147483647 w 384"/>
              <a:gd name="T3" fmla="*/ 2147483647 h 288"/>
              <a:gd name="T4" fmla="*/ 2147483647 w 384"/>
              <a:gd name="T5" fmla="*/ 2147483647 h 288"/>
              <a:gd name="T6" fmla="*/ 0 60000 65536"/>
              <a:gd name="T7" fmla="*/ 0 60000 65536"/>
              <a:gd name="T8" fmla="*/ 0 60000 65536"/>
            </a:gdLst>
            <a:ahLst/>
            <a:cxnLst>
              <a:cxn ang="T6">
                <a:pos x="T0" y="T1"/>
              </a:cxn>
              <a:cxn ang="T7">
                <a:pos x="T2" y="T3"/>
              </a:cxn>
              <a:cxn ang="T8">
                <a:pos x="T4" y="T5"/>
              </a:cxn>
            </a:cxnLst>
            <a:rect l="0" t="0" r="r" b="b"/>
            <a:pathLst>
              <a:path w="384" h="288">
                <a:moveTo>
                  <a:pt x="0" y="0"/>
                </a:moveTo>
                <a:cubicBezTo>
                  <a:pt x="26" y="30"/>
                  <a:pt x="95" y="131"/>
                  <a:pt x="159" y="179"/>
                </a:cubicBezTo>
                <a:cubicBezTo>
                  <a:pt x="223" y="227"/>
                  <a:pt x="337" y="265"/>
                  <a:pt x="384" y="288"/>
                </a:cubicBezTo>
              </a:path>
            </a:pathLst>
          </a:custGeom>
          <a:noFill/>
          <a:ln w="114300">
            <a:solidFill>
              <a:srgbClr val="800000"/>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80915" name="Freeform 49"/>
          <p:cNvSpPr>
            <a:spLocks/>
          </p:cNvSpPr>
          <p:nvPr/>
        </p:nvSpPr>
        <p:spPr bwMode="auto">
          <a:xfrm flipV="1">
            <a:off x="1828800" y="3810000"/>
            <a:ext cx="609600" cy="457200"/>
          </a:xfrm>
          <a:custGeom>
            <a:avLst/>
            <a:gdLst>
              <a:gd name="T0" fmla="*/ 0 w 384"/>
              <a:gd name="T1" fmla="*/ 0 h 288"/>
              <a:gd name="T2" fmla="*/ 2147483647 w 384"/>
              <a:gd name="T3" fmla="*/ 2147483647 h 288"/>
              <a:gd name="T4" fmla="*/ 2147483647 w 384"/>
              <a:gd name="T5" fmla="*/ 2147483647 h 288"/>
              <a:gd name="T6" fmla="*/ 0 60000 65536"/>
              <a:gd name="T7" fmla="*/ 0 60000 65536"/>
              <a:gd name="T8" fmla="*/ 0 60000 65536"/>
            </a:gdLst>
            <a:ahLst/>
            <a:cxnLst>
              <a:cxn ang="T6">
                <a:pos x="T0" y="T1"/>
              </a:cxn>
              <a:cxn ang="T7">
                <a:pos x="T2" y="T3"/>
              </a:cxn>
              <a:cxn ang="T8">
                <a:pos x="T4" y="T5"/>
              </a:cxn>
            </a:cxnLst>
            <a:rect l="0" t="0" r="r" b="b"/>
            <a:pathLst>
              <a:path w="384" h="288">
                <a:moveTo>
                  <a:pt x="0" y="0"/>
                </a:moveTo>
                <a:cubicBezTo>
                  <a:pt x="26" y="30"/>
                  <a:pt x="95" y="131"/>
                  <a:pt x="159" y="179"/>
                </a:cubicBezTo>
                <a:cubicBezTo>
                  <a:pt x="223" y="227"/>
                  <a:pt x="337" y="265"/>
                  <a:pt x="384" y="288"/>
                </a:cubicBezTo>
              </a:path>
            </a:pathLst>
          </a:custGeom>
          <a:noFill/>
          <a:ln w="114300">
            <a:solidFill>
              <a:srgbClr val="800000"/>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80916" name="AutoShape 48"/>
          <p:cNvSpPr>
            <a:spLocks noChangeArrowheads="1"/>
          </p:cNvSpPr>
          <p:nvPr/>
        </p:nvSpPr>
        <p:spPr bwMode="auto">
          <a:xfrm>
            <a:off x="4114800" y="2057400"/>
            <a:ext cx="914400" cy="1828800"/>
          </a:xfrm>
          <a:prstGeom prst="rightArrow">
            <a:avLst>
              <a:gd name="adj1" fmla="val 55093"/>
              <a:gd name="adj2" fmla="val 60241"/>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p>
            <a:pPr algn="ctr"/>
            <a:endParaRPr lang="zh-TW" altLang="zh-TW" sz="3600" b="1">
              <a:solidFill>
                <a:schemeClr val="bg1"/>
              </a:solidFill>
              <a:ea typeface="標楷體" pitchFamily="65" charset="-120"/>
            </a:endParaRPr>
          </a:p>
        </p:txBody>
      </p:sp>
      <p:sp>
        <p:nvSpPr>
          <p:cNvPr id="80917" name="AutoShape 86"/>
          <p:cNvSpPr>
            <a:spLocks noChangeArrowheads="1"/>
          </p:cNvSpPr>
          <p:nvPr/>
        </p:nvSpPr>
        <p:spPr bwMode="auto">
          <a:xfrm>
            <a:off x="3276600" y="5486400"/>
            <a:ext cx="990600" cy="312738"/>
          </a:xfrm>
          <a:prstGeom prst="roundRect">
            <a:avLst>
              <a:gd name="adj" fmla="val 9495"/>
            </a:avLst>
          </a:prstGeom>
          <a:solidFill>
            <a:srgbClr val="3366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1524000" indent="-1524000" algn="ctr"/>
            <a:r>
              <a:rPr lang="zh-TW" altLang="en-US" sz="1400" b="1">
                <a:solidFill>
                  <a:schemeClr val="bg1"/>
                </a:solidFill>
                <a:ea typeface="標楷體" pitchFamily="65" charset="-120"/>
              </a:rPr>
              <a:t>供＞需</a:t>
            </a:r>
          </a:p>
        </p:txBody>
      </p:sp>
      <p:sp>
        <p:nvSpPr>
          <p:cNvPr id="80918" name="AutoShape 86"/>
          <p:cNvSpPr>
            <a:spLocks noChangeArrowheads="1"/>
          </p:cNvSpPr>
          <p:nvPr/>
        </p:nvSpPr>
        <p:spPr bwMode="auto">
          <a:xfrm>
            <a:off x="3276600" y="5105400"/>
            <a:ext cx="990600" cy="304800"/>
          </a:xfrm>
          <a:prstGeom prst="roundRect">
            <a:avLst>
              <a:gd name="adj" fmla="val 9495"/>
            </a:avLst>
          </a:prstGeom>
          <a:solidFill>
            <a:srgbClr val="3366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1400" b="1">
                <a:solidFill>
                  <a:schemeClr val="bg1"/>
                </a:solidFill>
                <a:ea typeface="標楷體" pitchFamily="65" charset="-120"/>
              </a:rPr>
              <a:t>＞</a:t>
            </a:r>
            <a:r>
              <a:rPr lang="en-US" altLang="zh-TW" sz="1400" b="1">
                <a:solidFill>
                  <a:schemeClr val="bg1"/>
                </a:solidFill>
                <a:ea typeface="標楷體" pitchFamily="65" charset="-120"/>
              </a:rPr>
              <a:t>1</a:t>
            </a:r>
            <a:r>
              <a:rPr lang="zh-TW" altLang="en-US" sz="1400" b="1">
                <a:solidFill>
                  <a:schemeClr val="bg1"/>
                </a:solidFill>
                <a:ea typeface="標楷體" pitchFamily="65" charset="-120"/>
              </a:rPr>
              <a:t>萬噸</a:t>
            </a:r>
            <a:r>
              <a:rPr lang="en-US" altLang="zh-TW" sz="1400" b="1">
                <a:solidFill>
                  <a:schemeClr val="bg1"/>
                </a:solidFill>
                <a:ea typeface="標楷體" pitchFamily="65" charset="-120"/>
              </a:rPr>
              <a:t>/</a:t>
            </a:r>
            <a:r>
              <a:rPr lang="zh-TW" altLang="en-US" sz="1400" b="1">
                <a:solidFill>
                  <a:schemeClr val="bg1"/>
                </a:solidFill>
                <a:ea typeface="標楷體" pitchFamily="65" charset="-120"/>
              </a:rPr>
              <a:t>日</a:t>
            </a:r>
          </a:p>
        </p:txBody>
      </p:sp>
      <p:sp>
        <p:nvSpPr>
          <p:cNvPr id="80919" name="AutoShape 86"/>
          <p:cNvSpPr>
            <a:spLocks noChangeArrowheads="1"/>
          </p:cNvSpPr>
          <p:nvPr/>
        </p:nvSpPr>
        <p:spPr bwMode="auto">
          <a:xfrm>
            <a:off x="3276600" y="5867400"/>
            <a:ext cx="990600" cy="312738"/>
          </a:xfrm>
          <a:prstGeom prst="roundRect">
            <a:avLst>
              <a:gd name="adj" fmla="val 9495"/>
            </a:avLst>
          </a:prstGeom>
          <a:solidFill>
            <a:srgbClr val="3366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1524000" indent="-1524000" algn="ctr"/>
            <a:r>
              <a:rPr lang="zh-TW" altLang="en-US" sz="1400" b="1">
                <a:solidFill>
                  <a:schemeClr val="bg1"/>
                </a:solidFill>
                <a:ea typeface="標楷體" pitchFamily="65" charset="-120"/>
              </a:rPr>
              <a:t>＜</a:t>
            </a:r>
            <a:r>
              <a:rPr lang="en-US" altLang="zh-TW" sz="1400" b="1">
                <a:solidFill>
                  <a:schemeClr val="bg1"/>
                </a:solidFill>
                <a:latin typeface="Times New Roman" pitchFamily="18" charset="0"/>
                <a:ea typeface="標楷體" pitchFamily="65" charset="-120"/>
              </a:rPr>
              <a:t>10km</a:t>
            </a:r>
          </a:p>
        </p:txBody>
      </p:sp>
      <p:sp>
        <p:nvSpPr>
          <p:cNvPr id="80920" name="AutoShape 86"/>
          <p:cNvSpPr>
            <a:spLocks noChangeArrowheads="1"/>
          </p:cNvSpPr>
          <p:nvPr/>
        </p:nvSpPr>
        <p:spPr bwMode="auto">
          <a:xfrm>
            <a:off x="3276600" y="6248400"/>
            <a:ext cx="990600" cy="312738"/>
          </a:xfrm>
          <a:prstGeom prst="roundRect">
            <a:avLst>
              <a:gd name="adj" fmla="val 9495"/>
            </a:avLst>
          </a:prstGeom>
          <a:solidFill>
            <a:srgbClr val="3366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1524000" indent="-1524000" algn="ctr"/>
            <a:r>
              <a:rPr lang="zh-TW" altLang="en-US" sz="1400" b="1">
                <a:solidFill>
                  <a:schemeClr val="bg1"/>
                </a:solidFill>
                <a:ea typeface="標楷體" pitchFamily="65" charset="-120"/>
              </a:rPr>
              <a:t>高產值優先</a:t>
            </a:r>
            <a:endParaRPr lang="zh-TW" altLang="en-US" sz="1400" b="1">
              <a:solidFill>
                <a:schemeClr val="bg1"/>
              </a:solidFill>
              <a:latin typeface="Times New Roman" pitchFamily="18" charset="0"/>
              <a:ea typeface="標楷體" pitchFamily="65" charset="-120"/>
            </a:endParaRPr>
          </a:p>
        </p:txBody>
      </p:sp>
      <p:pic>
        <p:nvPicPr>
          <p:cNvPr id="80921" name="Picture 341" descr="3"/>
          <p:cNvPicPr>
            <a:picLocks noChangeAspect="1" noChangeArrowheads="1"/>
          </p:cNvPicPr>
          <p:nvPr/>
        </p:nvPicPr>
        <p:blipFill>
          <a:blip r:embed="rId8" cstate="print">
            <a:extLst>
              <a:ext uri="{28A0092B-C50C-407E-A947-70E740481C1C}">
                <a14:useLocalDpi xmlns:a14="http://schemas.microsoft.com/office/drawing/2010/main" val="0"/>
              </a:ext>
            </a:extLst>
          </a:blip>
          <a:srcRect l="30898" t="3824" r="40456" b="2470"/>
          <a:stretch>
            <a:fillRect/>
          </a:stretch>
        </p:blipFill>
        <p:spPr bwMode="auto">
          <a:xfrm>
            <a:off x="4800600" y="873125"/>
            <a:ext cx="3806825" cy="5984875"/>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22" name="Oval 353"/>
          <p:cNvSpPr>
            <a:spLocks noChangeArrowheads="1"/>
          </p:cNvSpPr>
          <p:nvPr/>
        </p:nvSpPr>
        <p:spPr bwMode="auto">
          <a:xfrm>
            <a:off x="6161088" y="2668588"/>
            <a:ext cx="146050" cy="144462"/>
          </a:xfrm>
          <a:prstGeom prst="ellipse">
            <a:avLst/>
          </a:prstGeom>
          <a:solidFill>
            <a:srgbClr val="FFFF00"/>
          </a:solidFill>
          <a:ln w="9525" algn="ctr">
            <a:solidFill>
              <a:schemeClr val="bg2"/>
            </a:solidFill>
            <a:round/>
            <a:headEnd/>
            <a:tailEnd/>
          </a:ln>
        </p:spPr>
        <p:txBody>
          <a:bodyPr wrap="none" anchor="ctr"/>
          <a:lstStyle/>
          <a:p>
            <a:pPr algn="ctr"/>
            <a:endParaRPr lang="zh-TW" altLang="zh-TW" b="1">
              <a:latin typeface="Times New Roman" pitchFamily="18" charset="0"/>
            </a:endParaRPr>
          </a:p>
        </p:txBody>
      </p:sp>
      <p:sp>
        <p:nvSpPr>
          <p:cNvPr id="80923" name="AutoShape 355"/>
          <p:cNvSpPr>
            <a:spLocks noChangeArrowheads="1"/>
          </p:cNvSpPr>
          <p:nvPr/>
        </p:nvSpPr>
        <p:spPr bwMode="auto">
          <a:xfrm>
            <a:off x="6051550" y="2701925"/>
            <a:ext cx="146050" cy="144463"/>
          </a:xfrm>
          <a:prstGeom prst="hexagon">
            <a:avLst>
              <a:gd name="adj" fmla="val 25275"/>
              <a:gd name="vf" fmla="val 115470"/>
            </a:avLst>
          </a:prstGeom>
          <a:solidFill>
            <a:srgbClr val="800000"/>
          </a:solidFill>
          <a:ln w="9525" algn="ctr">
            <a:solidFill>
              <a:schemeClr val="bg2"/>
            </a:solidFill>
            <a:miter lim="800000"/>
            <a:headEnd/>
            <a:tailEnd/>
          </a:ln>
        </p:spPr>
        <p:txBody>
          <a:bodyPr wrap="none" anchor="ctr"/>
          <a:lstStyle/>
          <a:p>
            <a:pPr algn="ctr"/>
            <a:endParaRPr lang="zh-TW" altLang="zh-TW" b="1">
              <a:latin typeface="Times New Roman" pitchFamily="18" charset="0"/>
            </a:endParaRPr>
          </a:p>
        </p:txBody>
      </p:sp>
      <p:sp>
        <p:nvSpPr>
          <p:cNvPr id="80924" name="Oval 377"/>
          <p:cNvSpPr>
            <a:spLocks noChangeArrowheads="1"/>
          </p:cNvSpPr>
          <p:nvPr/>
        </p:nvSpPr>
        <p:spPr bwMode="auto">
          <a:xfrm>
            <a:off x="5594350" y="5419725"/>
            <a:ext cx="144463" cy="144463"/>
          </a:xfrm>
          <a:prstGeom prst="ellipse">
            <a:avLst/>
          </a:prstGeom>
          <a:solidFill>
            <a:srgbClr val="FFFF00"/>
          </a:solidFill>
          <a:ln w="9525" algn="ctr">
            <a:solidFill>
              <a:schemeClr val="bg2"/>
            </a:solidFill>
            <a:round/>
            <a:headEnd/>
            <a:tailEnd/>
          </a:ln>
        </p:spPr>
        <p:txBody>
          <a:bodyPr wrap="none" anchor="ctr"/>
          <a:lstStyle/>
          <a:p>
            <a:pPr algn="ctr"/>
            <a:endParaRPr lang="zh-TW" altLang="zh-TW" b="1">
              <a:latin typeface="Times New Roman" pitchFamily="18" charset="0"/>
            </a:endParaRPr>
          </a:p>
        </p:txBody>
      </p:sp>
      <p:sp>
        <p:nvSpPr>
          <p:cNvPr id="80925" name="AutoShape 381"/>
          <p:cNvSpPr>
            <a:spLocks noChangeArrowheads="1"/>
          </p:cNvSpPr>
          <p:nvPr/>
        </p:nvSpPr>
        <p:spPr bwMode="auto">
          <a:xfrm>
            <a:off x="5518150" y="5368925"/>
            <a:ext cx="147638" cy="142875"/>
          </a:xfrm>
          <a:prstGeom prst="hexagon">
            <a:avLst>
              <a:gd name="adj" fmla="val 25833"/>
              <a:gd name="vf" fmla="val 115470"/>
            </a:avLst>
          </a:prstGeom>
          <a:solidFill>
            <a:srgbClr val="800000"/>
          </a:solidFill>
          <a:ln w="9525" algn="ctr">
            <a:solidFill>
              <a:schemeClr val="bg2"/>
            </a:solidFill>
            <a:miter lim="800000"/>
            <a:headEnd/>
            <a:tailEnd/>
          </a:ln>
        </p:spPr>
        <p:txBody>
          <a:bodyPr wrap="none" anchor="ctr"/>
          <a:lstStyle/>
          <a:p>
            <a:pPr algn="ctr"/>
            <a:endParaRPr lang="zh-TW" altLang="zh-TW" b="1">
              <a:latin typeface="Times New Roman" pitchFamily="18" charset="0"/>
            </a:endParaRPr>
          </a:p>
        </p:txBody>
      </p:sp>
      <p:sp>
        <p:nvSpPr>
          <p:cNvPr id="80926" name="Oval 382"/>
          <p:cNvSpPr>
            <a:spLocks noChangeArrowheads="1"/>
          </p:cNvSpPr>
          <p:nvPr/>
        </p:nvSpPr>
        <p:spPr bwMode="auto">
          <a:xfrm>
            <a:off x="5556250" y="5267325"/>
            <a:ext cx="146050" cy="144463"/>
          </a:xfrm>
          <a:prstGeom prst="ellipse">
            <a:avLst/>
          </a:prstGeom>
          <a:solidFill>
            <a:srgbClr val="008000"/>
          </a:solidFill>
          <a:ln w="9525" algn="ctr">
            <a:solidFill>
              <a:schemeClr val="bg2"/>
            </a:solidFill>
            <a:round/>
            <a:headEnd/>
            <a:tailEnd/>
          </a:ln>
        </p:spPr>
        <p:txBody>
          <a:bodyPr wrap="none" anchor="ctr"/>
          <a:lstStyle/>
          <a:p>
            <a:pPr algn="ctr"/>
            <a:endParaRPr lang="zh-TW" altLang="zh-TW" b="1">
              <a:latin typeface="Times New Roman" pitchFamily="18" charset="0"/>
            </a:endParaRPr>
          </a:p>
        </p:txBody>
      </p:sp>
      <p:sp>
        <p:nvSpPr>
          <p:cNvPr id="80927" name="AutoShape 85"/>
          <p:cNvSpPr>
            <a:spLocks noChangeArrowheads="1"/>
          </p:cNvSpPr>
          <p:nvPr/>
        </p:nvSpPr>
        <p:spPr bwMode="auto">
          <a:xfrm>
            <a:off x="4572000" y="5638800"/>
            <a:ext cx="2003425" cy="304800"/>
          </a:xfrm>
          <a:prstGeom prst="roundRect">
            <a:avLst>
              <a:gd name="adj" fmla="val 16667"/>
            </a:avLst>
          </a:prstGeom>
          <a:solidFill>
            <a:srgbClr val="0000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tIns="10800" bIns="10800" anchor="ctr"/>
          <a:lstStyle/>
          <a:p>
            <a:pPr indent="4763" algn="ctr"/>
            <a:r>
              <a:rPr lang="zh-TW" altLang="en-US" sz="1400" b="1">
                <a:solidFill>
                  <a:schemeClr val="bg1"/>
                </a:solidFill>
                <a:ea typeface="標楷體" pitchFamily="65" charset="-120"/>
              </a:rPr>
              <a:t>鳳山溪廠供臨海工業區</a:t>
            </a:r>
          </a:p>
        </p:txBody>
      </p:sp>
      <p:sp>
        <p:nvSpPr>
          <p:cNvPr id="80928" name="AutoShape 85"/>
          <p:cNvSpPr>
            <a:spLocks noChangeArrowheads="1"/>
          </p:cNvSpPr>
          <p:nvPr/>
        </p:nvSpPr>
        <p:spPr bwMode="auto">
          <a:xfrm>
            <a:off x="5486400" y="4724400"/>
            <a:ext cx="1419225" cy="304800"/>
          </a:xfrm>
          <a:prstGeom prst="roundRect">
            <a:avLst>
              <a:gd name="adj" fmla="val 16667"/>
            </a:avLst>
          </a:prstGeom>
          <a:solidFill>
            <a:srgbClr val="0000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tIns="10800" bIns="10800" anchor="ctr"/>
          <a:lstStyle/>
          <a:p>
            <a:pPr indent="4763" algn="ctr"/>
            <a:r>
              <a:rPr lang="zh-TW" altLang="en-US" sz="1400" b="1">
                <a:solidFill>
                  <a:schemeClr val="bg1"/>
                </a:solidFill>
                <a:ea typeface="標楷體" pitchFamily="65" charset="-120"/>
              </a:rPr>
              <a:t>安平廠供南科</a:t>
            </a:r>
          </a:p>
        </p:txBody>
      </p:sp>
      <p:sp>
        <p:nvSpPr>
          <p:cNvPr id="80929" name="AutoShape 85"/>
          <p:cNvSpPr>
            <a:spLocks noChangeArrowheads="1"/>
          </p:cNvSpPr>
          <p:nvPr/>
        </p:nvSpPr>
        <p:spPr bwMode="auto">
          <a:xfrm>
            <a:off x="6400800" y="2819400"/>
            <a:ext cx="1905000" cy="304800"/>
          </a:xfrm>
          <a:prstGeom prst="roundRect">
            <a:avLst>
              <a:gd name="adj" fmla="val 16667"/>
            </a:avLst>
          </a:prstGeom>
          <a:solidFill>
            <a:srgbClr val="0000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tIns="10800" bIns="10800" anchor="ctr"/>
          <a:lstStyle/>
          <a:p>
            <a:pPr indent="4763" algn="ctr"/>
            <a:r>
              <a:rPr lang="zh-TW" altLang="en-US" sz="1400" b="1">
                <a:solidFill>
                  <a:schemeClr val="bg1"/>
                </a:solidFill>
                <a:ea typeface="標楷體" pitchFamily="65" charset="-120"/>
              </a:rPr>
              <a:t>福田廠供中港特定區</a:t>
            </a:r>
          </a:p>
        </p:txBody>
      </p:sp>
      <p:sp>
        <p:nvSpPr>
          <p:cNvPr id="80930" name="AutoShape 85"/>
          <p:cNvSpPr>
            <a:spLocks noChangeArrowheads="1"/>
          </p:cNvSpPr>
          <p:nvPr/>
        </p:nvSpPr>
        <p:spPr bwMode="auto">
          <a:xfrm>
            <a:off x="6400800" y="2438400"/>
            <a:ext cx="1524000" cy="304800"/>
          </a:xfrm>
          <a:prstGeom prst="roundRect">
            <a:avLst>
              <a:gd name="adj" fmla="val 16667"/>
            </a:avLst>
          </a:prstGeom>
          <a:solidFill>
            <a:srgbClr val="0000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tIns="10800" bIns="10800" anchor="ctr"/>
          <a:lstStyle/>
          <a:p>
            <a:pPr indent="4763" algn="ctr"/>
            <a:r>
              <a:rPr lang="zh-TW" altLang="en-US" sz="1400" b="1">
                <a:solidFill>
                  <a:schemeClr val="bg1"/>
                </a:solidFill>
                <a:ea typeface="標楷體" pitchFamily="65" charset="-120"/>
              </a:rPr>
              <a:t>豐原廠供中科</a:t>
            </a:r>
          </a:p>
        </p:txBody>
      </p:sp>
      <p:sp>
        <p:nvSpPr>
          <p:cNvPr id="80931" name="AutoShape 85"/>
          <p:cNvSpPr>
            <a:spLocks noChangeArrowheads="1"/>
          </p:cNvSpPr>
          <p:nvPr/>
        </p:nvSpPr>
        <p:spPr bwMode="auto">
          <a:xfrm>
            <a:off x="5638800" y="4267200"/>
            <a:ext cx="1752600" cy="304800"/>
          </a:xfrm>
          <a:prstGeom prst="roundRect">
            <a:avLst>
              <a:gd name="adj" fmla="val 16667"/>
            </a:avLst>
          </a:prstGeom>
          <a:solidFill>
            <a:srgbClr val="0000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tIns="10800" bIns="10800" anchor="ctr"/>
          <a:lstStyle/>
          <a:p>
            <a:pPr indent="4763" algn="ctr"/>
            <a:r>
              <a:rPr lang="zh-TW" altLang="en-US" sz="1400" b="1">
                <a:solidFill>
                  <a:schemeClr val="bg1"/>
                </a:solidFill>
                <a:ea typeface="標楷體" pitchFamily="65" charset="-120"/>
              </a:rPr>
              <a:t>永康廠供南科樹谷</a:t>
            </a:r>
          </a:p>
        </p:txBody>
      </p:sp>
      <p:sp>
        <p:nvSpPr>
          <p:cNvPr id="80932" name="AutoShape 85"/>
          <p:cNvSpPr>
            <a:spLocks noChangeArrowheads="1"/>
          </p:cNvSpPr>
          <p:nvPr/>
        </p:nvSpPr>
        <p:spPr bwMode="auto">
          <a:xfrm>
            <a:off x="4572000" y="6019800"/>
            <a:ext cx="2003425" cy="304800"/>
          </a:xfrm>
          <a:prstGeom prst="roundRect">
            <a:avLst>
              <a:gd name="adj" fmla="val 16667"/>
            </a:avLst>
          </a:prstGeom>
          <a:solidFill>
            <a:srgbClr val="0000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tIns="10800" bIns="10800" anchor="ctr"/>
          <a:lstStyle/>
          <a:p>
            <a:pPr indent="4763" algn="ctr"/>
            <a:r>
              <a:rPr lang="zh-TW" altLang="en-US" sz="1400" b="1">
                <a:solidFill>
                  <a:schemeClr val="bg1"/>
                </a:solidFill>
                <a:ea typeface="標楷體" pitchFamily="65" charset="-120"/>
              </a:rPr>
              <a:t>臨海廠供臨海工業區</a:t>
            </a:r>
          </a:p>
        </p:txBody>
      </p:sp>
      <p:sp>
        <p:nvSpPr>
          <p:cNvPr id="80933" name="Line 349"/>
          <p:cNvSpPr>
            <a:spLocks noChangeShapeType="1"/>
          </p:cNvSpPr>
          <p:nvPr/>
        </p:nvSpPr>
        <p:spPr bwMode="auto">
          <a:xfrm flipV="1">
            <a:off x="5338763" y="4524375"/>
            <a:ext cx="173037" cy="2095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0934" name="Line 349"/>
          <p:cNvSpPr>
            <a:spLocks noChangeShapeType="1"/>
          </p:cNvSpPr>
          <p:nvPr/>
        </p:nvSpPr>
        <p:spPr bwMode="auto">
          <a:xfrm>
            <a:off x="5924550" y="2757488"/>
            <a:ext cx="206375" cy="1857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0935" name="Oval 343"/>
          <p:cNvSpPr>
            <a:spLocks noChangeArrowheads="1"/>
          </p:cNvSpPr>
          <p:nvPr/>
        </p:nvSpPr>
        <p:spPr bwMode="auto">
          <a:xfrm>
            <a:off x="6057900" y="2867025"/>
            <a:ext cx="144463" cy="144463"/>
          </a:xfrm>
          <a:prstGeom prst="ellipse">
            <a:avLst/>
          </a:prstGeom>
          <a:solidFill>
            <a:srgbClr val="008000"/>
          </a:solidFill>
          <a:ln w="9525" algn="ctr">
            <a:solidFill>
              <a:schemeClr val="bg2"/>
            </a:solidFill>
            <a:round/>
            <a:headEnd/>
            <a:tailEnd/>
          </a:ln>
        </p:spPr>
        <p:txBody>
          <a:bodyPr wrap="none" anchor="ctr"/>
          <a:lstStyle/>
          <a:p>
            <a:pPr algn="ctr"/>
            <a:endParaRPr lang="zh-TW" altLang="zh-TW" b="1">
              <a:latin typeface="Times New Roman" pitchFamily="18" charset="0"/>
            </a:endParaRPr>
          </a:p>
        </p:txBody>
      </p:sp>
      <p:sp>
        <p:nvSpPr>
          <p:cNvPr id="80936" name="AutoShape 358"/>
          <p:cNvSpPr>
            <a:spLocks noChangeArrowheads="1"/>
          </p:cNvSpPr>
          <p:nvPr/>
        </p:nvSpPr>
        <p:spPr bwMode="auto">
          <a:xfrm>
            <a:off x="5854700" y="2695575"/>
            <a:ext cx="147638" cy="144463"/>
          </a:xfrm>
          <a:prstGeom prst="hexagon">
            <a:avLst>
              <a:gd name="adj" fmla="val 25549"/>
              <a:gd name="vf" fmla="val 115470"/>
            </a:avLst>
          </a:prstGeom>
          <a:solidFill>
            <a:srgbClr val="800000"/>
          </a:solidFill>
          <a:ln w="9525" algn="ctr">
            <a:solidFill>
              <a:schemeClr val="bg2"/>
            </a:solidFill>
            <a:miter lim="800000"/>
            <a:headEnd/>
            <a:tailEnd/>
          </a:ln>
        </p:spPr>
        <p:txBody>
          <a:bodyPr wrap="none" anchor="ctr"/>
          <a:lstStyle/>
          <a:p>
            <a:pPr algn="ctr"/>
            <a:endParaRPr lang="zh-TW" altLang="zh-TW" b="1">
              <a:latin typeface="Times New Roman" pitchFamily="18" charset="0"/>
            </a:endParaRPr>
          </a:p>
        </p:txBody>
      </p:sp>
      <p:sp>
        <p:nvSpPr>
          <p:cNvPr id="80937" name="Oval 376"/>
          <p:cNvSpPr>
            <a:spLocks noChangeArrowheads="1"/>
          </p:cNvSpPr>
          <p:nvPr/>
        </p:nvSpPr>
        <p:spPr bwMode="auto">
          <a:xfrm>
            <a:off x="5259388" y="4670425"/>
            <a:ext cx="146050" cy="144463"/>
          </a:xfrm>
          <a:prstGeom prst="ellipse">
            <a:avLst/>
          </a:prstGeom>
          <a:solidFill>
            <a:srgbClr val="008000"/>
          </a:solidFill>
          <a:ln w="9525" algn="ctr">
            <a:solidFill>
              <a:schemeClr val="bg2"/>
            </a:solidFill>
            <a:round/>
            <a:headEnd/>
            <a:tailEnd/>
          </a:ln>
        </p:spPr>
        <p:txBody>
          <a:bodyPr wrap="none" anchor="ctr"/>
          <a:lstStyle/>
          <a:p>
            <a:pPr algn="ctr"/>
            <a:endParaRPr lang="zh-TW" altLang="zh-TW" b="1">
              <a:latin typeface="Times New Roman" pitchFamily="18" charset="0"/>
            </a:endParaRPr>
          </a:p>
        </p:txBody>
      </p:sp>
      <p:sp>
        <p:nvSpPr>
          <p:cNvPr id="80938" name="Oval 378"/>
          <p:cNvSpPr>
            <a:spLocks noChangeArrowheads="1"/>
          </p:cNvSpPr>
          <p:nvPr/>
        </p:nvSpPr>
        <p:spPr bwMode="auto">
          <a:xfrm>
            <a:off x="5372100" y="4525963"/>
            <a:ext cx="144463" cy="144462"/>
          </a:xfrm>
          <a:prstGeom prst="ellipse">
            <a:avLst/>
          </a:prstGeom>
          <a:solidFill>
            <a:srgbClr val="FFFF00"/>
          </a:solidFill>
          <a:ln w="9525" algn="ctr">
            <a:solidFill>
              <a:schemeClr val="bg2"/>
            </a:solidFill>
            <a:round/>
            <a:headEnd/>
            <a:tailEnd/>
          </a:ln>
        </p:spPr>
        <p:txBody>
          <a:bodyPr wrap="none" anchor="ctr"/>
          <a:lstStyle/>
          <a:p>
            <a:pPr algn="ctr"/>
            <a:endParaRPr lang="zh-TW" altLang="zh-TW" b="1">
              <a:latin typeface="Times New Roman" pitchFamily="18" charset="0"/>
            </a:endParaRPr>
          </a:p>
        </p:txBody>
      </p:sp>
      <p:sp>
        <p:nvSpPr>
          <p:cNvPr id="80939" name="AutoShape 379"/>
          <p:cNvSpPr>
            <a:spLocks noChangeArrowheads="1"/>
          </p:cNvSpPr>
          <p:nvPr/>
        </p:nvSpPr>
        <p:spPr bwMode="auto">
          <a:xfrm>
            <a:off x="5441950" y="4454525"/>
            <a:ext cx="147638" cy="142875"/>
          </a:xfrm>
          <a:prstGeom prst="hexagon">
            <a:avLst>
              <a:gd name="adj" fmla="val 25833"/>
              <a:gd name="vf" fmla="val 115470"/>
            </a:avLst>
          </a:prstGeom>
          <a:solidFill>
            <a:srgbClr val="800000"/>
          </a:solidFill>
          <a:ln w="9525" algn="ctr">
            <a:solidFill>
              <a:schemeClr val="bg2"/>
            </a:solidFill>
            <a:miter lim="800000"/>
            <a:headEnd/>
            <a:tailEnd/>
          </a:ln>
        </p:spPr>
        <p:txBody>
          <a:bodyPr wrap="none" anchor="ctr"/>
          <a:lstStyle/>
          <a:p>
            <a:pPr algn="ctr"/>
            <a:endParaRPr lang="zh-TW" altLang="zh-TW" b="1">
              <a:latin typeface="Times New Roman" pitchFamily="18" charset="0"/>
            </a:endParaRPr>
          </a:p>
        </p:txBody>
      </p:sp>
      <p:grpSp>
        <p:nvGrpSpPr>
          <p:cNvPr id="80940" name="Group 157"/>
          <p:cNvGrpSpPr>
            <a:grpSpLocks/>
          </p:cNvGrpSpPr>
          <p:nvPr/>
        </p:nvGrpSpPr>
        <p:grpSpPr bwMode="auto">
          <a:xfrm>
            <a:off x="7086600" y="4876800"/>
            <a:ext cx="2057400" cy="1676400"/>
            <a:chOff x="4560" y="3264"/>
            <a:chExt cx="1296" cy="1056"/>
          </a:xfrm>
        </p:grpSpPr>
        <p:sp>
          <p:nvSpPr>
            <p:cNvPr id="80123" name="Text Box 251"/>
            <p:cNvSpPr txBox="1">
              <a:spLocks noChangeArrowheads="1"/>
            </p:cNvSpPr>
            <p:nvPr/>
          </p:nvSpPr>
          <p:spPr bwMode="auto">
            <a:xfrm>
              <a:off x="4660" y="3848"/>
              <a:ext cx="1196" cy="47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fontAlgn="base">
                <a:spcBef>
                  <a:spcPct val="0"/>
                </a:spcBef>
                <a:spcAft>
                  <a:spcPct val="0"/>
                </a:spcAft>
                <a:defRPr kumimoji="1">
                  <a:solidFill>
                    <a:schemeClr val="tx1"/>
                  </a:solidFill>
                  <a:latin typeface="Arial" pitchFamily="34" charset="0"/>
                  <a:ea typeface="新細明體" pitchFamily="18" charset="-120"/>
                </a:defRPr>
              </a:lvl6pPr>
              <a:lvl7pPr marL="2971800" indent="-228600" fontAlgn="base">
                <a:spcBef>
                  <a:spcPct val="0"/>
                </a:spcBef>
                <a:spcAft>
                  <a:spcPct val="0"/>
                </a:spcAft>
                <a:defRPr kumimoji="1">
                  <a:solidFill>
                    <a:schemeClr val="tx1"/>
                  </a:solidFill>
                  <a:latin typeface="Arial" pitchFamily="34" charset="0"/>
                  <a:ea typeface="新細明體" pitchFamily="18" charset="-120"/>
                </a:defRPr>
              </a:lvl7pPr>
              <a:lvl8pPr marL="3429000" indent="-228600" fontAlgn="base">
                <a:spcBef>
                  <a:spcPct val="0"/>
                </a:spcBef>
                <a:spcAft>
                  <a:spcPct val="0"/>
                </a:spcAft>
                <a:defRPr kumimoji="1">
                  <a:solidFill>
                    <a:schemeClr val="tx1"/>
                  </a:solidFill>
                  <a:latin typeface="Arial" pitchFamily="34" charset="0"/>
                  <a:ea typeface="新細明體" pitchFamily="18" charset="-120"/>
                </a:defRPr>
              </a:lvl8pPr>
              <a:lvl9pPr marL="3886200" indent="-228600" fontAlgn="base">
                <a:spcBef>
                  <a:spcPct val="0"/>
                </a:spcBef>
                <a:spcAft>
                  <a:spcPct val="0"/>
                </a:spcAft>
                <a:defRPr kumimoji="1">
                  <a:solidFill>
                    <a:schemeClr val="tx1"/>
                  </a:solidFill>
                  <a:latin typeface="Arial" pitchFamily="34" charset="0"/>
                  <a:ea typeface="新細明體" pitchFamily="18" charset="-120"/>
                </a:defRPr>
              </a:lvl9pPr>
            </a:lstStyle>
            <a:p>
              <a:pPr>
                <a:lnSpc>
                  <a:spcPct val="120000"/>
                </a:lnSpc>
                <a:defRPr/>
              </a:pPr>
              <a:r>
                <a:rPr lang="zh-TW" altLang="en-US" sz="1200" b="1" dirty="0" smtClean="0">
                  <a:effectLst>
                    <a:outerShdw blurRad="38100" dist="38100" dir="2700000" algn="tl">
                      <a:srgbClr val="C0C0C0"/>
                    </a:outerShdw>
                  </a:effectLst>
                  <a:latin typeface="Times New Roman" pitchFamily="18" charset="0"/>
                  <a:ea typeface="標楷體" pitchFamily="65" charset="-120"/>
                </a:rPr>
                <a:t>缺水量大於</a:t>
              </a:r>
              <a:r>
                <a:rPr lang="en-US" altLang="zh-TW" sz="1200" b="1" dirty="0" smtClean="0">
                  <a:effectLst>
                    <a:outerShdw blurRad="38100" dist="38100" dir="2700000" algn="tl">
                      <a:srgbClr val="C0C0C0"/>
                    </a:outerShdw>
                  </a:effectLst>
                  <a:latin typeface="Times New Roman" pitchFamily="18" charset="0"/>
                  <a:ea typeface="標楷體" pitchFamily="65" charset="-120"/>
                </a:rPr>
                <a:t>10</a:t>
              </a:r>
              <a:r>
                <a:rPr lang="zh-TW" altLang="en-US" sz="1200" b="1" dirty="0" smtClean="0">
                  <a:effectLst>
                    <a:outerShdw blurRad="38100" dist="38100" dir="2700000" algn="tl">
                      <a:srgbClr val="C0C0C0"/>
                    </a:outerShdw>
                  </a:effectLst>
                  <a:latin typeface="Times New Roman" pitchFamily="18" charset="0"/>
                  <a:ea typeface="標楷體" pitchFamily="65" charset="-120"/>
                </a:rPr>
                <a:t>萬噸</a:t>
              </a:r>
              <a:r>
                <a:rPr lang="en-US" altLang="zh-TW" sz="1200" b="1" dirty="0" smtClean="0">
                  <a:effectLst>
                    <a:outerShdw blurRad="38100" dist="38100" dir="2700000" algn="tl">
                      <a:srgbClr val="C0C0C0"/>
                    </a:outerShdw>
                  </a:effectLst>
                  <a:latin typeface="Times New Roman" pitchFamily="18" charset="0"/>
                  <a:ea typeface="標楷體" pitchFamily="65" charset="-120"/>
                </a:rPr>
                <a:t>/</a:t>
              </a:r>
              <a:r>
                <a:rPr lang="zh-TW" altLang="en-US" sz="1200" b="1" dirty="0" smtClean="0">
                  <a:effectLst>
                    <a:outerShdw blurRad="38100" dist="38100" dir="2700000" algn="tl">
                      <a:srgbClr val="C0C0C0"/>
                    </a:outerShdw>
                  </a:effectLst>
                  <a:latin typeface="Times New Roman" pitchFamily="18" charset="0"/>
                  <a:ea typeface="標楷體" pitchFamily="65" charset="-120"/>
                </a:rPr>
                <a:t>日</a:t>
              </a:r>
            </a:p>
            <a:p>
              <a:pPr>
                <a:lnSpc>
                  <a:spcPct val="120000"/>
                </a:lnSpc>
                <a:defRPr/>
              </a:pPr>
              <a:r>
                <a:rPr lang="zh-TW" altLang="en-US" sz="1200" b="1" dirty="0" smtClean="0">
                  <a:effectLst>
                    <a:outerShdw blurRad="38100" dist="38100" dir="2700000" algn="tl">
                      <a:srgbClr val="C0C0C0"/>
                    </a:outerShdw>
                  </a:effectLst>
                  <a:latin typeface="Times New Roman" pitchFamily="18" charset="0"/>
                  <a:ea typeface="標楷體" pitchFamily="65" charset="-120"/>
                </a:rPr>
                <a:t>缺水量介於</a:t>
              </a:r>
              <a:r>
                <a:rPr lang="en-US" altLang="zh-TW" sz="1200" b="1" dirty="0" smtClean="0">
                  <a:effectLst>
                    <a:outerShdw blurRad="38100" dist="38100" dir="2700000" algn="tl">
                      <a:srgbClr val="C0C0C0"/>
                    </a:outerShdw>
                  </a:effectLst>
                  <a:latin typeface="Times New Roman" pitchFamily="18" charset="0"/>
                  <a:ea typeface="標楷體" pitchFamily="65" charset="-120"/>
                </a:rPr>
                <a:t>5~10</a:t>
              </a:r>
              <a:r>
                <a:rPr lang="zh-TW" altLang="en-US" sz="1200" b="1" dirty="0" smtClean="0">
                  <a:effectLst>
                    <a:outerShdw blurRad="38100" dist="38100" dir="2700000" algn="tl">
                      <a:srgbClr val="C0C0C0"/>
                    </a:outerShdw>
                  </a:effectLst>
                  <a:latin typeface="Times New Roman" pitchFamily="18" charset="0"/>
                  <a:ea typeface="標楷體" pitchFamily="65" charset="-120"/>
                </a:rPr>
                <a:t>萬噸</a:t>
              </a:r>
              <a:r>
                <a:rPr lang="en-US" altLang="zh-TW" sz="1200" b="1" dirty="0" smtClean="0">
                  <a:effectLst>
                    <a:outerShdw blurRad="38100" dist="38100" dir="2700000" algn="tl">
                      <a:srgbClr val="C0C0C0"/>
                    </a:outerShdw>
                  </a:effectLst>
                  <a:latin typeface="Times New Roman" pitchFamily="18" charset="0"/>
                  <a:ea typeface="標楷體" pitchFamily="65" charset="-120"/>
                </a:rPr>
                <a:t>/</a:t>
              </a:r>
              <a:r>
                <a:rPr lang="zh-TW" altLang="en-US" sz="1200" b="1" dirty="0" smtClean="0">
                  <a:effectLst>
                    <a:outerShdw blurRad="38100" dist="38100" dir="2700000" algn="tl">
                      <a:srgbClr val="C0C0C0"/>
                    </a:outerShdw>
                  </a:effectLst>
                  <a:latin typeface="Times New Roman" pitchFamily="18" charset="0"/>
                  <a:ea typeface="標楷體" pitchFamily="65" charset="-120"/>
                </a:rPr>
                <a:t>日</a:t>
              </a:r>
            </a:p>
            <a:p>
              <a:pPr>
                <a:lnSpc>
                  <a:spcPct val="120000"/>
                </a:lnSpc>
                <a:defRPr/>
              </a:pPr>
              <a:r>
                <a:rPr lang="zh-TW" altLang="en-US" sz="1200" b="1" dirty="0" smtClean="0">
                  <a:effectLst>
                    <a:outerShdw blurRad="38100" dist="38100" dir="2700000" algn="tl">
                      <a:srgbClr val="C0C0C0"/>
                    </a:outerShdw>
                  </a:effectLst>
                  <a:latin typeface="Times New Roman" pitchFamily="18" charset="0"/>
                  <a:ea typeface="標楷體" pitchFamily="65" charset="-120"/>
                </a:rPr>
                <a:t>缺水量小於</a:t>
              </a:r>
              <a:r>
                <a:rPr lang="en-US" altLang="zh-TW" sz="1200" b="1" dirty="0" smtClean="0">
                  <a:effectLst>
                    <a:outerShdw blurRad="38100" dist="38100" dir="2700000" algn="tl">
                      <a:srgbClr val="C0C0C0"/>
                    </a:outerShdw>
                  </a:effectLst>
                  <a:latin typeface="Times New Roman" pitchFamily="18" charset="0"/>
                  <a:ea typeface="標楷體" pitchFamily="65" charset="-120"/>
                </a:rPr>
                <a:t>5</a:t>
              </a:r>
              <a:r>
                <a:rPr lang="zh-TW" altLang="en-US" sz="1200" b="1" dirty="0" smtClean="0">
                  <a:effectLst>
                    <a:outerShdw blurRad="38100" dist="38100" dir="2700000" algn="tl">
                      <a:srgbClr val="C0C0C0"/>
                    </a:outerShdw>
                  </a:effectLst>
                  <a:latin typeface="Times New Roman" pitchFamily="18" charset="0"/>
                  <a:ea typeface="標楷體" pitchFamily="65" charset="-120"/>
                </a:rPr>
                <a:t>萬噸</a:t>
              </a:r>
              <a:r>
                <a:rPr lang="en-US" altLang="zh-TW" sz="1200" b="1" dirty="0" smtClean="0">
                  <a:effectLst>
                    <a:outerShdw blurRad="38100" dist="38100" dir="2700000" algn="tl">
                      <a:srgbClr val="C0C0C0"/>
                    </a:outerShdw>
                  </a:effectLst>
                  <a:latin typeface="Times New Roman" pitchFamily="18" charset="0"/>
                  <a:ea typeface="標楷體" pitchFamily="65" charset="-120"/>
                </a:rPr>
                <a:t>/</a:t>
              </a:r>
              <a:r>
                <a:rPr lang="zh-TW" altLang="en-US" sz="1200" b="1" dirty="0" smtClean="0">
                  <a:effectLst>
                    <a:outerShdw blurRad="38100" dist="38100" dir="2700000" algn="tl">
                      <a:srgbClr val="C0C0C0"/>
                    </a:outerShdw>
                  </a:effectLst>
                  <a:latin typeface="Times New Roman" pitchFamily="18" charset="0"/>
                  <a:ea typeface="標楷體" pitchFamily="65" charset="-120"/>
                </a:rPr>
                <a:t>日</a:t>
              </a:r>
            </a:p>
          </p:txBody>
        </p:sp>
        <p:sp>
          <p:nvSpPr>
            <p:cNvPr id="80948" name="Rectangle 248"/>
            <p:cNvSpPr>
              <a:spLocks noChangeArrowheads="1"/>
            </p:cNvSpPr>
            <p:nvPr/>
          </p:nvSpPr>
          <p:spPr bwMode="auto">
            <a:xfrm>
              <a:off x="4560" y="3877"/>
              <a:ext cx="144" cy="168"/>
            </a:xfrm>
            <a:prstGeom prst="rect">
              <a:avLst/>
            </a:prstGeom>
            <a:solidFill>
              <a:srgbClr val="FE3000"/>
            </a:solidFill>
            <a:ln w="9525" algn="ctr">
              <a:solidFill>
                <a:srgbClr val="000000"/>
              </a:solidFill>
              <a:miter lim="800000"/>
              <a:headEnd/>
              <a:tailEnd/>
            </a:ln>
          </p:spPr>
          <p:txBody>
            <a:bodyPr anchor="ctr"/>
            <a:lstStyle/>
            <a:p>
              <a:pPr algn="ctr"/>
              <a:endParaRPr lang="zh-TW" altLang="zh-TW" sz="800" b="1">
                <a:latin typeface="Times New Roman" pitchFamily="18" charset="0"/>
              </a:endParaRPr>
            </a:p>
          </p:txBody>
        </p:sp>
        <p:sp>
          <p:nvSpPr>
            <p:cNvPr id="80949" name="Rectangle 249"/>
            <p:cNvSpPr>
              <a:spLocks noChangeArrowheads="1"/>
            </p:cNvSpPr>
            <p:nvPr/>
          </p:nvSpPr>
          <p:spPr bwMode="auto">
            <a:xfrm>
              <a:off x="4560" y="4021"/>
              <a:ext cx="144" cy="144"/>
            </a:xfrm>
            <a:prstGeom prst="rect">
              <a:avLst/>
            </a:prstGeom>
            <a:solidFill>
              <a:srgbClr val="FFB03B"/>
            </a:solidFill>
            <a:ln w="9525" algn="ctr">
              <a:solidFill>
                <a:srgbClr val="000000"/>
              </a:solidFill>
              <a:miter lim="800000"/>
              <a:headEnd/>
              <a:tailEnd/>
            </a:ln>
          </p:spPr>
          <p:txBody>
            <a:bodyPr anchor="ctr"/>
            <a:lstStyle/>
            <a:p>
              <a:pPr algn="ctr"/>
              <a:endParaRPr lang="zh-TW" altLang="zh-TW" sz="800" b="1">
                <a:latin typeface="Times New Roman" pitchFamily="18" charset="0"/>
              </a:endParaRPr>
            </a:p>
          </p:txBody>
        </p:sp>
        <p:sp>
          <p:nvSpPr>
            <p:cNvPr id="80950" name="Rectangle 250"/>
            <p:cNvSpPr>
              <a:spLocks noChangeArrowheads="1"/>
            </p:cNvSpPr>
            <p:nvPr/>
          </p:nvSpPr>
          <p:spPr bwMode="auto">
            <a:xfrm>
              <a:off x="4560" y="4165"/>
              <a:ext cx="144" cy="144"/>
            </a:xfrm>
            <a:prstGeom prst="rect">
              <a:avLst/>
            </a:prstGeom>
            <a:solidFill>
              <a:srgbClr val="FEEDA4"/>
            </a:solidFill>
            <a:ln w="9525" algn="ctr">
              <a:solidFill>
                <a:srgbClr val="000000"/>
              </a:solidFill>
              <a:miter lim="800000"/>
              <a:headEnd/>
              <a:tailEnd/>
            </a:ln>
          </p:spPr>
          <p:txBody>
            <a:bodyPr anchor="ctr"/>
            <a:lstStyle/>
            <a:p>
              <a:pPr algn="ctr"/>
              <a:endParaRPr lang="zh-TW" altLang="zh-TW" sz="800" b="1">
                <a:latin typeface="Times New Roman" pitchFamily="18" charset="0"/>
              </a:endParaRPr>
            </a:p>
          </p:txBody>
        </p:sp>
        <p:sp>
          <p:nvSpPr>
            <p:cNvPr id="80951" name="Oval 252"/>
            <p:cNvSpPr>
              <a:spLocks noChangeArrowheads="1"/>
            </p:cNvSpPr>
            <p:nvPr/>
          </p:nvSpPr>
          <p:spPr bwMode="auto">
            <a:xfrm>
              <a:off x="4585" y="3466"/>
              <a:ext cx="90" cy="91"/>
            </a:xfrm>
            <a:prstGeom prst="ellipse">
              <a:avLst/>
            </a:prstGeom>
            <a:solidFill>
              <a:srgbClr val="008000"/>
            </a:solidFill>
            <a:ln w="9525" algn="ctr">
              <a:solidFill>
                <a:schemeClr val="bg2"/>
              </a:solidFill>
              <a:round/>
              <a:headEnd/>
              <a:tailEnd/>
            </a:ln>
          </p:spPr>
          <p:txBody>
            <a:bodyPr wrap="none" anchor="ctr"/>
            <a:lstStyle/>
            <a:p>
              <a:pPr algn="ctr"/>
              <a:endParaRPr lang="zh-TW" altLang="zh-TW" b="1">
                <a:latin typeface="Times New Roman" pitchFamily="18" charset="0"/>
              </a:endParaRPr>
            </a:p>
          </p:txBody>
        </p:sp>
        <p:sp>
          <p:nvSpPr>
            <p:cNvPr id="80125" name="Text Box 253"/>
            <p:cNvSpPr txBox="1">
              <a:spLocks noChangeArrowheads="1"/>
            </p:cNvSpPr>
            <p:nvPr/>
          </p:nvSpPr>
          <p:spPr bwMode="auto">
            <a:xfrm>
              <a:off x="4652" y="3412"/>
              <a:ext cx="1088" cy="47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kx="-3284103" algn="br" rotWithShape="0">
                      <a:srgbClr val="708688">
                        <a:alpha val="50000"/>
                      </a:srgbClr>
                    </a:outerShdw>
                  </a:effectLst>
                </a14:hiddenEffects>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fontAlgn="base">
                <a:spcBef>
                  <a:spcPct val="0"/>
                </a:spcBef>
                <a:spcAft>
                  <a:spcPct val="0"/>
                </a:spcAft>
                <a:defRPr kumimoji="1">
                  <a:solidFill>
                    <a:schemeClr val="tx1"/>
                  </a:solidFill>
                  <a:latin typeface="Arial" pitchFamily="34" charset="0"/>
                  <a:ea typeface="新細明體" pitchFamily="18" charset="-120"/>
                </a:defRPr>
              </a:lvl6pPr>
              <a:lvl7pPr marL="2971800" indent="-228600" fontAlgn="base">
                <a:spcBef>
                  <a:spcPct val="0"/>
                </a:spcBef>
                <a:spcAft>
                  <a:spcPct val="0"/>
                </a:spcAft>
                <a:defRPr kumimoji="1">
                  <a:solidFill>
                    <a:schemeClr val="tx1"/>
                  </a:solidFill>
                  <a:latin typeface="Arial" pitchFamily="34" charset="0"/>
                  <a:ea typeface="新細明體" pitchFamily="18" charset="-120"/>
                </a:defRPr>
              </a:lvl7pPr>
              <a:lvl8pPr marL="3429000" indent="-228600" fontAlgn="base">
                <a:spcBef>
                  <a:spcPct val="0"/>
                </a:spcBef>
                <a:spcAft>
                  <a:spcPct val="0"/>
                </a:spcAft>
                <a:defRPr kumimoji="1">
                  <a:solidFill>
                    <a:schemeClr val="tx1"/>
                  </a:solidFill>
                  <a:latin typeface="Arial" pitchFamily="34" charset="0"/>
                  <a:ea typeface="新細明體" pitchFamily="18" charset="-120"/>
                </a:defRPr>
              </a:lvl8pPr>
              <a:lvl9pPr marL="3886200" indent="-228600" fontAlgn="base">
                <a:spcBef>
                  <a:spcPct val="0"/>
                </a:spcBef>
                <a:spcAft>
                  <a:spcPct val="0"/>
                </a:spcAft>
                <a:defRPr kumimoji="1">
                  <a:solidFill>
                    <a:schemeClr val="tx1"/>
                  </a:solidFill>
                  <a:latin typeface="Arial" pitchFamily="34" charset="0"/>
                  <a:ea typeface="新細明體" pitchFamily="18" charset="-120"/>
                </a:defRPr>
              </a:lvl9pPr>
            </a:lstStyle>
            <a:p>
              <a:pPr>
                <a:lnSpc>
                  <a:spcPct val="120000"/>
                </a:lnSpc>
                <a:defRPr/>
              </a:pPr>
              <a:r>
                <a:rPr lang="zh-TW" altLang="en-US" sz="1200" b="1" dirty="0" smtClean="0">
                  <a:effectLst>
                    <a:outerShdw blurRad="38100" dist="38100" dir="2700000" algn="tl">
                      <a:srgbClr val="C0C0C0"/>
                    </a:outerShdw>
                  </a:effectLst>
                  <a:latin typeface="標楷體" pitchFamily="65" charset="-120"/>
                  <a:ea typeface="標楷體" pitchFamily="65" charset="-120"/>
                </a:rPr>
                <a:t>供給端</a:t>
              </a:r>
              <a:r>
                <a:rPr lang="en-US" altLang="zh-TW" sz="1200" b="1" dirty="0" smtClean="0">
                  <a:effectLst>
                    <a:outerShdw blurRad="38100" dist="38100" dir="2700000" algn="tl">
                      <a:srgbClr val="C0C0C0"/>
                    </a:outerShdw>
                  </a:effectLst>
                  <a:latin typeface="標楷體" pitchFamily="65" charset="-120"/>
                  <a:ea typeface="標楷體" pitchFamily="65" charset="-120"/>
                </a:rPr>
                <a:t>(</a:t>
              </a:r>
              <a:r>
                <a:rPr lang="zh-TW" altLang="en-US" sz="1200" b="1" dirty="0" smtClean="0">
                  <a:effectLst>
                    <a:outerShdw blurRad="38100" dist="38100" dir="2700000" algn="tl">
                      <a:srgbClr val="C0C0C0"/>
                    </a:outerShdw>
                  </a:effectLst>
                  <a:latin typeface="標楷體" pitchFamily="65" charset="-120"/>
                  <a:ea typeface="標楷體" pitchFamily="65" charset="-120"/>
                </a:rPr>
                <a:t>營運中處理廠</a:t>
              </a:r>
              <a:r>
                <a:rPr lang="en-US" altLang="zh-TW" sz="1200" b="1" dirty="0" smtClean="0">
                  <a:effectLst>
                    <a:outerShdw blurRad="38100" dist="38100" dir="2700000" algn="tl">
                      <a:srgbClr val="C0C0C0"/>
                    </a:outerShdw>
                  </a:effectLst>
                  <a:latin typeface="標楷體" pitchFamily="65" charset="-120"/>
                  <a:ea typeface="標楷體" pitchFamily="65" charset="-120"/>
                </a:rPr>
                <a:t>)</a:t>
              </a:r>
            </a:p>
            <a:p>
              <a:pPr>
                <a:lnSpc>
                  <a:spcPct val="120000"/>
                </a:lnSpc>
                <a:defRPr/>
              </a:pPr>
              <a:r>
                <a:rPr lang="zh-TW" altLang="en-US" sz="1200" b="1" dirty="0" smtClean="0">
                  <a:effectLst>
                    <a:outerShdw blurRad="38100" dist="38100" dir="2700000" algn="tl">
                      <a:srgbClr val="C0C0C0"/>
                    </a:outerShdw>
                  </a:effectLst>
                  <a:latin typeface="標楷體" pitchFamily="65" charset="-120"/>
                  <a:ea typeface="標楷體" pitchFamily="65" charset="-120"/>
                </a:rPr>
                <a:t>供給端</a:t>
              </a:r>
              <a:r>
                <a:rPr lang="en-US" altLang="zh-TW" sz="1200" b="1" dirty="0" smtClean="0">
                  <a:effectLst>
                    <a:outerShdw blurRad="38100" dist="38100" dir="2700000" algn="tl">
                      <a:srgbClr val="C0C0C0"/>
                    </a:outerShdw>
                  </a:effectLst>
                  <a:latin typeface="標楷體" pitchFamily="65" charset="-120"/>
                  <a:ea typeface="標楷體" pitchFamily="65" charset="-120"/>
                </a:rPr>
                <a:t>(</a:t>
              </a:r>
              <a:r>
                <a:rPr lang="zh-TW" altLang="en-US" sz="1200" b="1" dirty="0" smtClean="0">
                  <a:effectLst>
                    <a:outerShdw blurRad="38100" dist="38100" dir="2700000" algn="tl">
                      <a:srgbClr val="C0C0C0"/>
                    </a:outerShdw>
                  </a:effectLst>
                  <a:latin typeface="標楷體" pitchFamily="65" charset="-120"/>
                  <a:ea typeface="標楷體" pitchFamily="65" charset="-120"/>
                </a:rPr>
                <a:t>建設中處理廠</a:t>
              </a:r>
              <a:r>
                <a:rPr lang="en-US" altLang="zh-TW" sz="1200" b="1" dirty="0" smtClean="0">
                  <a:effectLst>
                    <a:outerShdw blurRad="38100" dist="38100" dir="2700000" algn="tl">
                      <a:srgbClr val="C0C0C0"/>
                    </a:outerShdw>
                  </a:effectLst>
                  <a:latin typeface="標楷體" pitchFamily="65" charset="-120"/>
                  <a:ea typeface="標楷體" pitchFamily="65" charset="-120"/>
                </a:rPr>
                <a:t>)</a:t>
              </a:r>
            </a:p>
            <a:p>
              <a:pPr>
                <a:lnSpc>
                  <a:spcPct val="120000"/>
                </a:lnSpc>
                <a:defRPr/>
              </a:pPr>
              <a:r>
                <a:rPr lang="zh-TW" altLang="en-US" sz="1200" b="1" dirty="0" smtClean="0">
                  <a:effectLst>
                    <a:outerShdw blurRad="38100" dist="38100" dir="2700000" algn="tl">
                      <a:srgbClr val="C0C0C0"/>
                    </a:outerShdw>
                  </a:effectLst>
                  <a:latin typeface="標楷體" pitchFamily="65" charset="-120"/>
                  <a:ea typeface="標楷體" pitchFamily="65" charset="-120"/>
                </a:rPr>
                <a:t>需求端</a:t>
              </a:r>
              <a:r>
                <a:rPr lang="en-US" altLang="zh-TW" sz="1200" b="1" dirty="0" smtClean="0">
                  <a:effectLst>
                    <a:outerShdw blurRad="38100" dist="38100" dir="2700000" algn="tl">
                      <a:srgbClr val="C0C0C0"/>
                    </a:outerShdw>
                  </a:effectLst>
                  <a:latin typeface="標楷體" pitchFamily="65" charset="-120"/>
                  <a:ea typeface="標楷體" pitchFamily="65" charset="-120"/>
                </a:rPr>
                <a:t>(</a:t>
              </a:r>
              <a:r>
                <a:rPr lang="zh-TW" altLang="en-US" sz="1200" b="1" dirty="0" smtClean="0">
                  <a:effectLst>
                    <a:outerShdw blurRad="38100" dist="38100" dir="2700000" algn="tl">
                      <a:srgbClr val="C0C0C0"/>
                    </a:outerShdw>
                  </a:effectLst>
                  <a:latin typeface="標楷體" pitchFamily="65" charset="-120"/>
                  <a:ea typeface="標楷體" pitchFamily="65" charset="-120"/>
                </a:rPr>
                <a:t>工業園區</a:t>
              </a:r>
              <a:r>
                <a:rPr lang="en-US" altLang="zh-TW" sz="1200" b="1" dirty="0" smtClean="0">
                  <a:effectLst>
                    <a:outerShdw blurRad="38100" dist="38100" dir="2700000" algn="tl">
                      <a:srgbClr val="C0C0C0"/>
                    </a:outerShdw>
                  </a:effectLst>
                  <a:latin typeface="標楷體" pitchFamily="65" charset="-120"/>
                  <a:ea typeface="標楷體" pitchFamily="65" charset="-120"/>
                </a:rPr>
                <a:t>)</a:t>
              </a:r>
            </a:p>
          </p:txBody>
        </p:sp>
        <p:sp>
          <p:nvSpPr>
            <p:cNvPr id="80953" name="AutoShape 254"/>
            <p:cNvSpPr>
              <a:spLocks noChangeArrowheads="1"/>
            </p:cNvSpPr>
            <p:nvPr/>
          </p:nvSpPr>
          <p:spPr bwMode="auto">
            <a:xfrm>
              <a:off x="4587" y="3747"/>
              <a:ext cx="91" cy="90"/>
            </a:xfrm>
            <a:prstGeom prst="hexagon">
              <a:avLst>
                <a:gd name="adj" fmla="val 25278"/>
                <a:gd name="vf" fmla="val 115470"/>
              </a:avLst>
            </a:prstGeom>
            <a:solidFill>
              <a:srgbClr val="800000"/>
            </a:solidFill>
            <a:ln w="9525" algn="ctr">
              <a:solidFill>
                <a:schemeClr val="bg2"/>
              </a:solidFill>
              <a:miter lim="800000"/>
              <a:headEnd/>
              <a:tailEnd/>
            </a:ln>
          </p:spPr>
          <p:txBody>
            <a:bodyPr wrap="none" anchor="ctr"/>
            <a:lstStyle/>
            <a:p>
              <a:pPr algn="ctr"/>
              <a:endParaRPr lang="zh-TW" altLang="zh-TW" b="1">
                <a:latin typeface="Times New Roman" pitchFamily="18" charset="0"/>
              </a:endParaRPr>
            </a:p>
          </p:txBody>
        </p:sp>
        <p:sp>
          <p:nvSpPr>
            <p:cNvPr id="80954" name="AutoShape 85"/>
            <p:cNvSpPr>
              <a:spLocks noChangeArrowheads="1"/>
            </p:cNvSpPr>
            <p:nvPr/>
          </p:nvSpPr>
          <p:spPr bwMode="auto">
            <a:xfrm>
              <a:off x="4560" y="3264"/>
              <a:ext cx="1152" cy="144"/>
            </a:xfrm>
            <a:prstGeom prst="roundRect">
              <a:avLst>
                <a:gd name="adj" fmla="val 16667"/>
              </a:avLst>
            </a:prstGeom>
            <a:solidFill>
              <a:srgbClr val="0000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indent="4763" algn="ctr"/>
              <a:r>
                <a:rPr lang="zh-TW" altLang="en-US" sz="1200" b="1">
                  <a:solidFill>
                    <a:schemeClr val="bg1"/>
                  </a:solidFill>
                  <a:ea typeface="標楷體" pitchFamily="65" charset="-120"/>
                </a:rPr>
                <a:t>示範推動計畫</a:t>
              </a:r>
            </a:p>
          </p:txBody>
        </p:sp>
        <p:sp>
          <p:nvSpPr>
            <p:cNvPr id="80955" name="Oval 378"/>
            <p:cNvSpPr>
              <a:spLocks noChangeArrowheads="1"/>
            </p:cNvSpPr>
            <p:nvPr/>
          </p:nvSpPr>
          <p:spPr bwMode="auto">
            <a:xfrm>
              <a:off x="4581" y="3608"/>
              <a:ext cx="91" cy="91"/>
            </a:xfrm>
            <a:prstGeom prst="ellipse">
              <a:avLst/>
            </a:prstGeom>
            <a:solidFill>
              <a:srgbClr val="FFFF00"/>
            </a:solidFill>
            <a:ln w="9525" algn="ctr">
              <a:solidFill>
                <a:schemeClr val="bg2"/>
              </a:solidFill>
              <a:round/>
              <a:headEnd/>
              <a:tailEnd/>
            </a:ln>
          </p:spPr>
          <p:txBody>
            <a:bodyPr wrap="none" anchor="ctr"/>
            <a:lstStyle/>
            <a:p>
              <a:pPr algn="ctr"/>
              <a:endParaRPr lang="zh-TW" altLang="zh-TW" b="1">
                <a:latin typeface="Times New Roman" pitchFamily="18" charset="0"/>
              </a:endParaRPr>
            </a:p>
          </p:txBody>
        </p:sp>
      </p:grpSp>
      <p:sp>
        <p:nvSpPr>
          <p:cNvPr id="80941" name="Text Box 43"/>
          <p:cNvSpPr txBox="1">
            <a:spLocks noChangeArrowheads="1"/>
          </p:cNvSpPr>
          <p:nvPr/>
        </p:nvSpPr>
        <p:spPr bwMode="auto">
          <a:xfrm>
            <a:off x="4314825" y="6553200"/>
            <a:ext cx="45243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spcBef>
                <a:spcPct val="50000"/>
              </a:spcBef>
            </a:pPr>
            <a:r>
              <a:rPr lang="zh-TW" altLang="en-US" sz="1000" b="1">
                <a:latin typeface="Times New Roman" pitchFamily="18" charset="0"/>
                <a:ea typeface="標楷體" pitchFamily="65" charset="-120"/>
                <a:cs typeface="Times New Roman" pitchFamily="18" charset="0"/>
              </a:rPr>
              <a:t>缺水量資料來源：經濟部水利署</a:t>
            </a:r>
            <a:r>
              <a:rPr lang="en-US" altLang="zh-TW" sz="1000" b="1">
                <a:latin typeface="Times New Roman" pitchFamily="18" charset="0"/>
                <a:ea typeface="標楷體" pitchFamily="65" charset="-120"/>
                <a:cs typeface="Times New Roman" pitchFamily="18" charset="0"/>
              </a:rPr>
              <a:t>-</a:t>
            </a:r>
            <a:r>
              <a:rPr lang="zh-TW" altLang="en-US" sz="1000" b="1">
                <a:latin typeface="Times New Roman" pitchFamily="18" charset="0"/>
                <a:ea typeface="標楷體" pitchFamily="65" charset="-120"/>
                <a:cs typeface="Times New Roman" pitchFamily="18" charset="0"/>
              </a:rPr>
              <a:t>水資源開發利用總量管制策略推動計畫</a:t>
            </a:r>
            <a:r>
              <a:rPr lang="en-US" altLang="zh-TW" sz="1000" b="1">
                <a:latin typeface="Times New Roman" pitchFamily="18" charset="0"/>
                <a:ea typeface="標楷體" pitchFamily="65" charset="-120"/>
                <a:cs typeface="Times New Roman" pitchFamily="18" charset="0"/>
              </a:rPr>
              <a:t>(2012)</a:t>
            </a:r>
            <a:endParaRPr lang="zh-TW" altLang="en-US" sz="1000" b="1">
              <a:latin typeface="Times New Roman" pitchFamily="18" charset="0"/>
              <a:ea typeface="標楷體" pitchFamily="65" charset="-120"/>
              <a:cs typeface="Times New Roman" pitchFamily="18" charset="0"/>
            </a:endParaRPr>
          </a:p>
        </p:txBody>
      </p:sp>
      <p:sp>
        <p:nvSpPr>
          <p:cNvPr id="80942" name="Oval 353"/>
          <p:cNvSpPr>
            <a:spLocks noChangeArrowheads="1"/>
          </p:cNvSpPr>
          <p:nvPr/>
        </p:nvSpPr>
        <p:spPr bwMode="auto">
          <a:xfrm>
            <a:off x="6934200" y="1447800"/>
            <a:ext cx="146050" cy="144463"/>
          </a:xfrm>
          <a:prstGeom prst="ellipse">
            <a:avLst/>
          </a:prstGeom>
          <a:solidFill>
            <a:srgbClr val="FFFF00"/>
          </a:solidFill>
          <a:ln w="9525" algn="ctr">
            <a:solidFill>
              <a:schemeClr val="bg2"/>
            </a:solidFill>
            <a:round/>
            <a:headEnd/>
            <a:tailEnd/>
          </a:ln>
        </p:spPr>
        <p:txBody>
          <a:bodyPr wrap="none" anchor="ctr"/>
          <a:lstStyle/>
          <a:p>
            <a:pPr algn="ctr"/>
            <a:endParaRPr lang="zh-TW" altLang="zh-TW" b="1">
              <a:latin typeface="Times New Roman" pitchFamily="18" charset="0"/>
            </a:endParaRPr>
          </a:p>
        </p:txBody>
      </p:sp>
      <p:sp>
        <p:nvSpPr>
          <p:cNvPr id="80943" name="Oval 353"/>
          <p:cNvSpPr>
            <a:spLocks noChangeArrowheads="1"/>
          </p:cNvSpPr>
          <p:nvPr/>
        </p:nvSpPr>
        <p:spPr bwMode="auto">
          <a:xfrm>
            <a:off x="6858000" y="1524000"/>
            <a:ext cx="146050" cy="144463"/>
          </a:xfrm>
          <a:prstGeom prst="ellipse">
            <a:avLst/>
          </a:prstGeom>
          <a:solidFill>
            <a:srgbClr val="FFFF00"/>
          </a:solidFill>
          <a:ln w="9525" algn="ctr">
            <a:solidFill>
              <a:schemeClr val="bg2"/>
            </a:solidFill>
            <a:round/>
            <a:headEnd/>
            <a:tailEnd/>
          </a:ln>
        </p:spPr>
        <p:txBody>
          <a:bodyPr wrap="none" anchor="ctr"/>
          <a:lstStyle/>
          <a:p>
            <a:pPr algn="ctr"/>
            <a:endParaRPr lang="zh-TW" altLang="zh-TW" b="1">
              <a:latin typeface="Times New Roman" pitchFamily="18" charset="0"/>
            </a:endParaRPr>
          </a:p>
        </p:txBody>
      </p:sp>
      <p:sp>
        <p:nvSpPr>
          <p:cNvPr id="80944" name="AutoShape 85"/>
          <p:cNvSpPr>
            <a:spLocks noChangeArrowheads="1"/>
          </p:cNvSpPr>
          <p:nvPr/>
        </p:nvSpPr>
        <p:spPr bwMode="auto">
          <a:xfrm>
            <a:off x="4876800" y="1524000"/>
            <a:ext cx="1905000" cy="304800"/>
          </a:xfrm>
          <a:prstGeom prst="roundRect">
            <a:avLst>
              <a:gd name="adj" fmla="val 16667"/>
            </a:avLst>
          </a:prstGeom>
          <a:solidFill>
            <a:srgbClr val="666699"/>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1400" b="1">
                <a:solidFill>
                  <a:schemeClr val="bg1"/>
                </a:solidFill>
                <a:ea typeface="標楷體" pitchFamily="65" charset="-120"/>
              </a:rPr>
              <a:t>中壢廠供觀音工業區</a:t>
            </a:r>
          </a:p>
        </p:txBody>
      </p:sp>
      <p:sp>
        <p:nvSpPr>
          <p:cNvPr id="80945" name="AutoShape 85"/>
          <p:cNvSpPr>
            <a:spLocks noChangeArrowheads="1"/>
          </p:cNvSpPr>
          <p:nvPr/>
        </p:nvSpPr>
        <p:spPr bwMode="auto">
          <a:xfrm>
            <a:off x="5105400" y="1143000"/>
            <a:ext cx="1828800" cy="304800"/>
          </a:xfrm>
          <a:prstGeom prst="roundRect">
            <a:avLst>
              <a:gd name="adj" fmla="val 16667"/>
            </a:avLst>
          </a:prstGeom>
          <a:solidFill>
            <a:srgbClr val="666699"/>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1400" b="1">
                <a:solidFill>
                  <a:schemeClr val="bg1"/>
                </a:solidFill>
                <a:ea typeface="標楷體" pitchFamily="65" charset="-120"/>
              </a:rPr>
              <a:t>桃園廠供桃園航空城</a:t>
            </a:r>
          </a:p>
        </p:txBody>
      </p:sp>
      <p:sp>
        <p:nvSpPr>
          <p:cNvPr id="80946" name="AutoShape 59"/>
          <p:cNvSpPr>
            <a:spLocks noChangeArrowheads="1"/>
          </p:cNvSpPr>
          <p:nvPr/>
        </p:nvSpPr>
        <p:spPr bwMode="auto">
          <a:xfrm>
            <a:off x="76200" y="6248400"/>
            <a:ext cx="1981200" cy="609600"/>
          </a:xfrm>
          <a:prstGeom prst="roundRect">
            <a:avLst>
              <a:gd name="adj" fmla="val 14463"/>
            </a:avLst>
          </a:prstGeom>
          <a:noFill/>
          <a:ln>
            <a:noFill/>
          </a:ln>
          <a:effectLst/>
          <a:extLst>
            <a:ext uri="{909E8E84-426E-40DD-AFC4-6F175D3DCCD1}">
              <a14:hiddenFill xmlns:a14="http://schemas.microsoft.com/office/drawing/2010/main">
                <a:solidFill>
                  <a:srgbClr val="FAFF9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180975" indent="-90488" algn="just">
              <a:spcBef>
                <a:spcPct val="20000"/>
              </a:spcBef>
              <a:buFontTx/>
              <a:buChar char="•"/>
            </a:pPr>
            <a:endParaRPr kumimoji="0" lang="zh-TW" altLang="en-US" sz="1000" b="1">
              <a:solidFill>
                <a:schemeClr val="tx2"/>
              </a:solidFill>
              <a:latin typeface="Times New Roman" pitchFamily="18" charset="0"/>
              <a:ea typeface="標楷體" pitchFamily="65" charset="-12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1042988" y="52388"/>
            <a:ext cx="70929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spcBef>
                <a:spcPct val="50000"/>
              </a:spcBef>
            </a:pPr>
            <a:r>
              <a:rPr lang="zh-TW" altLang="en-US" sz="4000" b="1">
                <a:latin typeface="Times New Roman" pitchFamily="18" charset="0"/>
                <a:ea typeface="微軟正黑體" pitchFamily="34" charset="-120"/>
                <a:cs typeface="Arial Unicode MS" pitchFamily="34" charset="-120"/>
              </a:rPr>
              <a:t>非工程手段與北縣污水處理</a:t>
            </a:r>
          </a:p>
        </p:txBody>
      </p:sp>
      <p:pic>
        <p:nvPicPr>
          <p:cNvPr id="83971" name="Picture 17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950913"/>
            <a:ext cx="8496300" cy="557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descr="taiwan"/>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1547813" y="941388"/>
            <a:ext cx="6156325" cy="5815012"/>
          </a:xfrm>
          <a:noFill/>
        </p:spPr>
      </p:pic>
      <p:sp>
        <p:nvSpPr>
          <p:cNvPr id="6147" name="Rectangle 6"/>
          <p:cNvSpPr>
            <a:spLocks noChangeArrowheads="1"/>
          </p:cNvSpPr>
          <p:nvPr/>
        </p:nvSpPr>
        <p:spPr bwMode="auto">
          <a:xfrm>
            <a:off x="533400" y="-26988"/>
            <a:ext cx="8229600" cy="1139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p>
            <a:pPr algn="ctr"/>
            <a:r>
              <a:rPr lang="en-US" altLang="zh-TW" sz="4400">
                <a:solidFill>
                  <a:srgbClr val="000000"/>
                </a:solidFill>
              </a:rPr>
              <a:t>Earthquake</a:t>
            </a:r>
          </a:p>
        </p:txBody>
      </p:sp>
    </p:spTree>
    <p:extLst>
      <p:ext uri="{BB962C8B-B14F-4D97-AF65-F5344CB8AC3E}">
        <p14:creationId xmlns:p14="http://schemas.microsoft.com/office/powerpoint/2010/main" val="145733657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idx="4294967295"/>
          </p:nvPr>
        </p:nvSpPr>
        <p:spPr>
          <a:xfrm>
            <a:off x="468313" y="0"/>
            <a:ext cx="8229600" cy="1143000"/>
          </a:xfrm>
          <a:noFill/>
        </p:spPr>
        <p:txBody>
          <a:bodyPr lIns="82095" tIns="41047" rIns="82095" bIns="41047" anchor="t"/>
          <a:lstStyle/>
          <a:p>
            <a:pPr marL="679450" indent="-679450" defTabSz="1017588" eaLnBrk="1" hangingPunct="1"/>
            <a:r>
              <a:rPr lang="zh-TW" altLang="en-US" sz="4000" b="1" smtClean="0">
                <a:solidFill>
                  <a:schemeClr val="tx1"/>
                </a:solidFill>
                <a:latin typeface="Times New Roman" pitchFamily="18" charset="0"/>
                <a:ea typeface="微軟正黑體" pitchFamily="34" charset="-120"/>
                <a:cs typeface="Arial Unicode MS" pitchFamily="34" charset="-120"/>
              </a:rPr>
              <a:t>表面流人工溼地</a:t>
            </a:r>
            <a:r>
              <a:rPr lang="en-US" altLang="zh-TW" sz="4000" b="1" smtClean="0">
                <a:solidFill>
                  <a:schemeClr val="tx1"/>
                </a:solidFill>
                <a:latin typeface="Times New Roman" pitchFamily="18" charset="0"/>
                <a:ea typeface="微軟正黑體" pitchFamily="34" charset="-120"/>
                <a:cs typeface="Arial Unicode MS" pitchFamily="34" charset="-120"/>
              </a:rPr>
              <a:t>(FWS)</a:t>
            </a:r>
          </a:p>
        </p:txBody>
      </p:sp>
      <p:sp>
        <p:nvSpPr>
          <p:cNvPr id="84995" name="Rectangle 3"/>
          <p:cNvSpPr>
            <a:spLocks noGrp="1" noChangeArrowheads="1"/>
          </p:cNvSpPr>
          <p:nvPr>
            <p:ph type="body" idx="4294967295"/>
          </p:nvPr>
        </p:nvSpPr>
        <p:spPr>
          <a:noFill/>
        </p:spPr>
        <p:txBody>
          <a:bodyPr lIns="82095" tIns="41047" rIns="82095" bIns="41047"/>
          <a:lstStyle/>
          <a:p>
            <a:pPr marL="201613" indent="-201613" defTabSz="1017588" eaLnBrk="1" hangingPunct="1">
              <a:buFontTx/>
              <a:buNone/>
            </a:pPr>
            <a:r>
              <a:rPr lang="en-US" altLang="zh-TW" smtClean="0"/>
              <a:t> </a:t>
            </a:r>
          </a:p>
        </p:txBody>
      </p:sp>
      <p:sp>
        <p:nvSpPr>
          <p:cNvPr id="84996" name="Rectangle 4"/>
          <p:cNvSpPr>
            <a:spLocks noChangeArrowheads="1"/>
          </p:cNvSpPr>
          <p:nvPr/>
        </p:nvSpPr>
        <p:spPr bwMode="auto">
          <a:xfrm>
            <a:off x="0" y="2386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none" lIns="182880" tIns="182880" rIns="182880" bIns="182880" anchor="ctr">
            <a:spAutoFit/>
          </a:bodyPr>
          <a:lstStyle/>
          <a:p>
            <a:endParaRPr lang="zh-TW" altLang="zh-TW"/>
          </a:p>
        </p:txBody>
      </p:sp>
      <p:pic>
        <p:nvPicPr>
          <p:cNvPr id="8499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968375"/>
            <a:ext cx="8578850" cy="555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idx="4294967295"/>
          </p:nvPr>
        </p:nvSpPr>
        <p:spPr>
          <a:xfrm>
            <a:off x="250825" y="188913"/>
            <a:ext cx="6421438" cy="701675"/>
          </a:xfrm>
        </p:spPr>
        <p:txBody>
          <a:bodyPr wrap="none" anchor="b">
            <a:spAutoFit/>
          </a:bodyPr>
          <a:lstStyle/>
          <a:p>
            <a:pPr eaLnBrk="1" hangingPunct="1"/>
            <a:r>
              <a:rPr lang="zh-TW" altLang="en-US" sz="4000" b="1" smtClean="0">
                <a:solidFill>
                  <a:schemeClr val="tx1"/>
                </a:solidFill>
                <a:latin typeface="Times New Roman" pitchFamily="18" charset="0"/>
                <a:ea typeface="微軟正黑體" pitchFamily="34" charset="-120"/>
                <a:cs typeface="Arial Unicode MS" pitchFamily="34" charset="-120"/>
              </a:rPr>
              <a:t>樹林鹿角溪人工溼地</a:t>
            </a:r>
            <a:r>
              <a:rPr lang="en-US" altLang="zh-TW" sz="4000" b="1" smtClean="0">
                <a:solidFill>
                  <a:schemeClr val="tx1"/>
                </a:solidFill>
                <a:latin typeface="Times New Roman" pitchFamily="18" charset="0"/>
                <a:ea typeface="微軟正黑體" pitchFamily="34" charset="-120"/>
                <a:cs typeface="Arial Unicode MS" pitchFamily="34" charset="-120"/>
              </a:rPr>
              <a:t>/</a:t>
            </a:r>
            <a:r>
              <a:rPr lang="zh-TW" altLang="en-US" sz="4000" b="1" smtClean="0">
                <a:solidFill>
                  <a:schemeClr val="tx1"/>
                </a:solidFill>
                <a:latin typeface="Times New Roman" pitchFamily="18" charset="0"/>
                <a:ea typeface="微軟正黑體" pitchFamily="34" charset="-120"/>
                <a:cs typeface="Arial Unicode MS" pitchFamily="34" charset="-120"/>
              </a:rPr>
              <a:t>生態池</a:t>
            </a:r>
          </a:p>
        </p:txBody>
      </p:sp>
      <p:pic>
        <p:nvPicPr>
          <p:cNvPr id="86019" name="Picture 3" descr="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3438" y="1268413"/>
            <a:ext cx="4357687"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4" descr="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938" y="1268413"/>
            <a:ext cx="4462462"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2627313" y="6165850"/>
            <a:ext cx="5029200" cy="488950"/>
          </a:xfrm>
          <a:prstGeom prst="rect">
            <a:avLst/>
          </a:prstGeom>
          <a:noFill/>
          <a:ln w="9525">
            <a:noFill/>
            <a:miter lim="800000"/>
            <a:headEnd/>
            <a:tailEnd/>
          </a:ln>
          <a:effectLst/>
        </p:spPr>
        <p:txBody>
          <a:bodyPr>
            <a:spAutoFit/>
          </a:bodyPr>
          <a:lstStyle/>
          <a:p>
            <a:pPr>
              <a:spcBef>
                <a:spcPct val="50000"/>
              </a:spcBef>
              <a:defRPr/>
            </a:pPr>
            <a:r>
              <a:rPr lang="zh-TW" altLang="en-US" sz="2600" dirty="0">
                <a:solidFill>
                  <a:srgbClr val="0000FF"/>
                </a:solidFill>
                <a:effectLst>
                  <a:outerShdw blurRad="38100" dist="38100" dir="2700000" algn="tl">
                    <a:srgbClr val="000000"/>
                  </a:outerShdw>
                </a:effectLst>
                <a:latin typeface="Arial" charset="0"/>
                <a:ea typeface="文鼎中特毛楷" pitchFamily="49" charset="-120"/>
                <a:cs typeface="Arial Unicode MS" pitchFamily="34" charset="-120"/>
              </a:rPr>
              <a:t>您看得出來這是污水處理場嗎？</a:t>
            </a: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971550" y="188913"/>
            <a:ext cx="69469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eaLnBrk="0" hangingPunct="0"/>
            <a:r>
              <a:rPr lang="zh-TW" altLang="en-US" sz="4000">
                <a:latin typeface="Arial Unicode MS" pitchFamily="34" charset="-120"/>
                <a:ea typeface="Arial Unicode MS" pitchFamily="34" charset="-120"/>
                <a:cs typeface="Arial Unicode MS" pitchFamily="34" charset="-120"/>
              </a:rPr>
              <a:t>樹林鹿角溪人工濕地</a:t>
            </a:r>
            <a:r>
              <a:rPr lang="en-US" altLang="zh-TW" sz="4000">
                <a:latin typeface="Arial Unicode MS" pitchFamily="34" charset="-120"/>
                <a:ea typeface="Arial Unicode MS" pitchFamily="34" charset="-120"/>
                <a:cs typeface="Arial Unicode MS" pitchFamily="34" charset="-120"/>
              </a:rPr>
              <a:t>/</a:t>
            </a:r>
            <a:r>
              <a:rPr lang="zh-TW" altLang="en-US" sz="4000">
                <a:latin typeface="Arial Unicode MS" pitchFamily="34" charset="-120"/>
                <a:ea typeface="Arial Unicode MS" pitchFamily="34" charset="-120"/>
                <a:cs typeface="Arial Unicode MS" pitchFamily="34" charset="-120"/>
              </a:rPr>
              <a:t>生態池</a:t>
            </a:r>
          </a:p>
        </p:txBody>
      </p:sp>
      <p:pic>
        <p:nvPicPr>
          <p:cNvPr id="87043" name="Picture 3" descr="鹿角溪-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313" y="1268413"/>
            <a:ext cx="8353425" cy="556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新海-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313" y="1268413"/>
            <a:ext cx="8351837" cy="556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Rectangle 3"/>
          <p:cNvSpPr>
            <a:spLocks noChangeArrowheads="1"/>
          </p:cNvSpPr>
          <p:nvPr/>
        </p:nvSpPr>
        <p:spPr bwMode="auto">
          <a:xfrm>
            <a:off x="1116013" y="260350"/>
            <a:ext cx="3922712"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eaLnBrk="0" hangingPunct="0"/>
            <a:r>
              <a:rPr lang="zh-TW" altLang="en-US" sz="4000">
                <a:latin typeface="Arial Unicode MS" pitchFamily="34" charset="-120"/>
                <a:ea typeface="Arial Unicode MS" pitchFamily="34" charset="-120"/>
                <a:cs typeface="Arial Unicode MS" pitchFamily="34" charset="-120"/>
              </a:rPr>
              <a:t>新海人工濕地</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1187450" y="260350"/>
            <a:ext cx="392271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eaLnBrk="0" hangingPunct="0"/>
            <a:r>
              <a:rPr lang="zh-TW" altLang="en-US" sz="4000">
                <a:latin typeface="Arial Unicode MS" pitchFamily="34" charset="-120"/>
                <a:ea typeface="Arial Unicode MS" pitchFamily="34" charset="-120"/>
                <a:cs typeface="Arial Unicode MS" pitchFamily="34" charset="-120"/>
              </a:rPr>
              <a:t>浮洲人工濕地</a:t>
            </a:r>
          </a:p>
        </p:txBody>
      </p:sp>
      <p:pic>
        <p:nvPicPr>
          <p:cNvPr id="89091" name="Picture 3" descr="浮洲-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7838" y="1290638"/>
            <a:ext cx="8280400" cy="551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idx="4294967295"/>
          </p:nvPr>
        </p:nvSpPr>
        <p:spPr>
          <a:xfrm>
            <a:off x="250825" y="115888"/>
            <a:ext cx="2622550" cy="579437"/>
          </a:xfrm>
        </p:spPr>
        <p:txBody>
          <a:bodyPr wrap="none" anchor="b">
            <a:spAutoFit/>
          </a:bodyPr>
          <a:lstStyle/>
          <a:p>
            <a:pPr algn="l" defTabSz="958850" eaLnBrk="1" hangingPunct="1">
              <a:defRPr/>
            </a:pPr>
            <a:r>
              <a:rPr lang="zh-TW" altLang="en-US" sz="3200">
                <a:solidFill>
                  <a:schemeClr val="tx1"/>
                </a:solidFill>
                <a:effectLst>
                  <a:outerShdw blurRad="38100" dist="38100" dir="2700000" algn="tl">
                    <a:srgbClr val="C0C0C0"/>
                  </a:outerShdw>
                </a:effectLst>
                <a:latin typeface="Arial Unicode MS" pitchFamily="34" charset="-120"/>
                <a:ea typeface="Arial Unicode MS" pitchFamily="34" charset="-120"/>
                <a:cs typeface="Arial Unicode MS" pitchFamily="34" charset="-120"/>
              </a:rPr>
              <a:t>生態資源照片</a:t>
            </a:r>
          </a:p>
        </p:txBody>
      </p:sp>
      <p:pic>
        <p:nvPicPr>
          <p:cNvPr id="90115" name="Picture 3" descr="920911bird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25" y="908050"/>
            <a:ext cx="236855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4" descr="P801112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1438" y="908050"/>
            <a:ext cx="3384550"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5" descr="animal93_d3-442-559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8675" y="3968750"/>
            <a:ext cx="3455988"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8" name="Picture 6" descr="B68-9-pic93-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97600" y="908050"/>
            <a:ext cx="2857500"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9" name="Picture 7" descr="G_il012_20040624222341_general_000003s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59338" y="3968750"/>
            <a:ext cx="3095625"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0" name="Text Box 8"/>
          <p:cNvSpPr txBox="1">
            <a:spLocks noChangeArrowheads="1"/>
          </p:cNvSpPr>
          <p:nvPr/>
        </p:nvSpPr>
        <p:spPr bwMode="auto">
          <a:xfrm>
            <a:off x="719138" y="3354388"/>
            <a:ext cx="9906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5793" tIns="47896" rIns="95793" bIns="47896">
            <a:spAutoFit/>
          </a:bodyPr>
          <a:lstStyle>
            <a:lvl1pPr defTabSz="958850" eaLnBrk="0" hangingPunct="0">
              <a:defRPr kumimoji="1">
                <a:solidFill>
                  <a:schemeClr val="tx1"/>
                </a:solidFill>
                <a:latin typeface="Arial" pitchFamily="34" charset="0"/>
                <a:ea typeface="新細明體" pitchFamily="18" charset="-120"/>
              </a:defRPr>
            </a:lvl1pPr>
            <a:lvl2pPr marL="742950" indent="-285750" defTabSz="958850" eaLnBrk="0" hangingPunct="0">
              <a:defRPr kumimoji="1">
                <a:solidFill>
                  <a:schemeClr val="tx1"/>
                </a:solidFill>
                <a:latin typeface="Arial" pitchFamily="34" charset="0"/>
                <a:ea typeface="新細明體" pitchFamily="18" charset="-120"/>
              </a:defRPr>
            </a:lvl2pPr>
            <a:lvl3pPr marL="1143000" indent="-228600" defTabSz="958850" eaLnBrk="0" hangingPunct="0">
              <a:defRPr kumimoji="1">
                <a:solidFill>
                  <a:schemeClr val="tx1"/>
                </a:solidFill>
                <a:latin typeface="Arial" pitchFamily="34" charset="0"/>
                <a:ea typeface="新細明體" pitchFamily="18" charset="-120"/>
              </a:defRPr>
            </a:lvl3pPr>
            <a:lvl4pPr marL="1600200" indent="-228600" defTabSz="958850" eaLnBrk="0" hangingPunct="0">
              <a:defRPr kumimoji="1">
                <a:solidFill>
                  <a:schemeClr val="tx1"/>
                </a:solidFill>
                <a:latin typeface="Arial" pitchFamily="34" charset="0"/>
                <a:ea typeface="新細明體" pitchFamily="18" charset="-120"/>
              </a:defRPr>
            </a:lvl4pPr>
            <a:lvl5pPr marL="2057400" indent="-228600" defTabSz="958850" eaLnBrk="0" hangingPunct="0">
              <a:defRPr kumimoji="1">
                <a:solidFill>
                  <a:schemeClr val="tx1"/>
                </a:solidFill>
                <a:latin typeface="Arial" pitchFamily="34" charset="0"/>
                <a:ea typeface="新細明體" pitchFamily="18" charset="-120"/>
              </a:defRPr>
            </a:lvl5pPr>
            <a:lvl6pPr marL="25146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2100" b="1">
                <a:latin typeface="標楷體" pitchFamily="65" charset="-120"/>
                <a:ea typeface="標楷體" pitchFamily="65" charset="-120"/>
                <a:cs typeface="Arial Unicode MS" pitchFamily="34" charset="-120"/>
              </a:rPr>
              <a:t>高蹺鴴</a:t>
            </a:r>
          </a:p>
        </p:txBody>
      </p:sp>
      <p:sp>
        <p:nvSpPr>
          <p:cNvPr id="90121" name="Text Box 9"/>
          <p:cNvSpPr txBox="1">
            <a:spLocks noChangeArrowheads="1"/>
          </p:cNvSpPr>
          <p:nvPr/>
        </p:nvSpPr>
        <p:spPr bwMode="auto">
          <a:xfrm>
            <a:off x="3906838" y="3427413"/>
            <a:ext cx="7239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5793" tIns="47896" rIns="95793" bIns="47896">
            <a:spAutoFit/>
          </a:bodyPr>
          <a:lstStyle>
            <a:lvl1pPr defTabSz="958850" eaLnBrk="0" hangingPunct="0">
              <a:defRPr kumimoji="1">
                <a:solidFill>
                  <a:schemeClr val="tx1"/>
                </a:solidFill>
                <a:latin typeface="Arial" pitchFamily="34" charset="0"/>
                <a:ea typeface="新細明體" pitchFamily="18" charset="-120"/>
              </a:defRPr>
            </a:lvl1pPr>
            <a:lvl2pPr marL="742950" indent="-285750" defTabSz="958850" eaLnBrk="0" hangingPunct="0">
              <a:defRPr kumimoji="1">
                <a:solidFill>
                  <a:schemeClr val="tx1"/>
                </a:solidFill>
                <a:latin typeface="Arial" pitchFamily="34" charset="0"/>
                <a:ea typeface="新細明體" pitchFamily="18" charset="-120"/>
              </a:defRPr>
            </a:lvl2pPr>
            <a:lvl3pPr marL="1143000" indent="-228600" defTabSz="958850" eaLnBrk="0" hangingPunct="0">
              <a:defRPr kumimoji="1">
                <a:solidFill>
                  <a:schemeClr val="tx1"/>
                </a:solidFill>
                <a:latin typeface="Arial" pitchFamily="34" charset="0"/>
                <a:ea typeface="新細明體" pitchFamily="18" charset="-120"/>
              </a:defRPr>
            </a:lvl3pPr>
            <a:lvl4pPr marL="1600200" indent="-228600" defTabSz="958850" eaLnBrk="0" hangingPunct="0">
              <a:defRPr kumimoji="1">
                <a:solidFill>
                  <a:schemeClr val="tx1"/>
                </a:solidFill>
                <a:latin typeface="Arial" pitchFamily="34" charset="0"/>
                <a:ea typeface="新細明體" pitchFamily="18" charset="-120"/>
              </a:defRPr>
            </a:lvl4pPr>
            <a:lvl5pPr marL="2057400" indent="-228600" defTabSz="958850" eaLnBrk="0" hangingPunct="0">
              <a:defRPr kumimoji="1">
                <a:solidFill>
                  <a:schemeClr val="tx1"/>
                </a:solidFill>
                <a:latin typeface="Arial" pitchFamily="34" charset="0"/>
                <a:ea typeface="新細明體" pitchFamily="18" charset="-120"/>
              </a:defRPr>
            </a:lvl5pPr>
            <a:lvl6pPr marL="25146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2100" b="1">
                <a:latin typeface="標楷體" pitchFamily="65" charset="-120"/>
                <a:ea typeface="標楷體" pitchFamily="65" charset="-120"/>
                <a:cs typeface="Arial Unicode MS" pitchFamily="34" charset="-120"/>
              </a:rPr>
              <a:t>彩鷸</a:t>
            </a:r>
          </a:p>
        </p:txBody>
      </p:sp>
      <p:sp>
        <p:nvSpPr>
          <p:cNvPr id="90122" name="Text Box 10"/>
          <p:cNvSpPr txBox="1">
            <a:spLocks noChangeArrowheads="1"/>
          </p:cNvSpPr>
          <p:nvPr/>
        </p:nvSpPr>
        <p:spPr bwMode="auto">
          <a:xfrm>
            <a:off x="1527175" y="6270625"/>
            <a:ext cx="15240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5793" tIns="47896" rIns="95793" bIns="47896">
            <a:spAutoFit/>
          </a:bodyPr>
          <a:lstStyle>
            <a:lvl1pPr defTabSz="958850" eaLnBrk="0" hangingPunct="0">
              <a:defRPr kumimoji="1">
                <a:solidFill>
                  <a:schemeClr val="tx1"/>
                </a:solidFill>
                <a:latin typeface="Arial" pitchFamily="34" charset="0"/>
                <a:ea typeface="新細明體" pitchFamily="18" charset="-120"/>
              </a:defRPr>
            </a:lvl1pPr>
            <a:lvl2pPr marL="742950" indent="-285750" defTabSz="958850" eaLnBrk="0" hangingPunct="0">
              <a:defRPr kumimoji="1">
                <a:solidFill>
                  <a:schemeClr val="tx1"/>
                </a:solidFill>
                <a:latin typeface="Arial" pitchFamily="34" charset="0"/>
                <a:ea typeface="新細明體" pitchFamily="18" charset="-120"/>
              </a:defRPr>
            </a:lvl2pPr>
            <a:lvl3pPr marL="1143000" indent="-228600" defTabSz="958850" eaLnBrk="0" hangingPunct="0">
              <a:defRPr kumimoji="1">
                <a:solidFill>
                  <a:schemeClr val="tx1"/>
                </a:solidFill>
                <a:latin typeface="Arial" pitchFamily="34" charset="0"/>
                <a:ea typeface="新細明體" pitchFamily="18" charset="-120"/>
              </a:defRPr>
            </a:lvl3pPr>
            <a:lvl4pPr marL="1600200" indent="-228600" defTabSz="958850" eaLnBrk="0" hangingPunct="0">
              <a:defRPr kumimoji="1">
                <a:solidFill>
                  <a:schemeClr val="tx1"/>
                </a:solidFill>
                <a:latin typeface="Arial" pitchFamily="34" charset="0"/>
                <a:ea typeface="新細明體" pitchFamily="18" charset="-120"/>
              </a:defRPr>
            </a:lvl4pPr>
            <a:lvl5pPr marL="2057400" indent="-228600" defTabSz="958850" eaLnBrk="0" hangingPunct="0">
              <a:defRPr kumimoji="1">
                <a:solidFill>
                  <a:schemeClr val="tx1"/>
                </a:solidFill>
                <a:latin typeface="Arial" pitchFamily="34" charset="0"/>
                <a:ea typeface="新細明體" pitchFamily="18" charset="-120"/>
              </a:defRPr>
            </a:lvl5pPr>
            <a:lvl6pPr marL="25146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2100" b="1">
                <a:latin typeface="標楷體" pitchFamily="65" charset="-120"/>
                <a:ea typeface="標楷體" pitchFamily="65" charset="-120"/>
                <a:cs typeface="Arial Unicode MS" pitchFamily="34" charset="-120"/>
              </a:rPr>
              <a:t>貢德氏赤蛙</a:t>
            </a:r>
          </a:p>
        </p:txBody>
      </p:sp>
      <p:sp>
        <p:nvSpPr>
          <p:cNvPr id="90123" name="Text Box 11"/>
          <p:cNvSpPr txBox="1">
            <a:spLocks noChangeArrowheads="1"/>
          </p:cNvSpPr>
          <p:nvPr/>
        </p:nvSpPr>
        <p:spPr bwMode="auto">
          <a:xfrm>
            <a:off x="7004050" y="3355975"/>
            <a:ext cx="9906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5793" tIns="47896" rIns="95793" bIns="47896">
            <a:spAutoFit/>
          </a:bodyPr>
          <a:lstStyle>
            <a:lvl1pPr defTabSz="958850" eaLnBrk="0" hangingPunct="0">
              <a:defRPr kumimoji="1">
                <a:solidFill>
                  <a:schemeClr val="tx1"/>
                </a:solidFill>
                <a:latin typeface="Arial" pitchFamily="34" charset="0"/>
                <a:ea typeface="新細明體" pitchFamily="18" charset="-120"/>
              </a:defRPr>
            </a:lvl1pPr>
            <a:lvl2pPr marL="742950" indent="-285750" defTabSz="958850" eaLnBrk="0" hangingPunct="0">
              <a:defRPr kumimoji="1">
                <a:solidFill>
                  <a:schemeClr val="tx1"/>
                </a:solidFill>
                <a:latin typeface="Arial" pitchFamily="34" charset="0"/>
                <a:ea typeface="新細明體" pitchFamily="18" charset="-120"/>
              </a:defRPr>
            </a:lvl2pPr>
            <a:lvl3pPr marL="1143000" indent="-228600" defTabSz="958850" eaLnBrk="0" hangingPunct="0">
              <a:defRPr kumimoji="1">
                <a:solidFill>
                  <a:schemeClr val="tx1"/>
                </a:solidFill>
                <a:latin typeface="Arial" pitchFamily="34" charset="0"/>
                <a:ea typeface="新細明體" pitchFamily="18" charset="-120"/>
              </a:defRPr>
            </a:lvl3pPr>
            <a:lvl4pPr marL="1600200" indent="-228600" defTabSz="958850" eaLnBrk="0" hangingPunct="0">
              <a:defRPr kumimoji="1">
                <a:solidFill>
                  <a:schemeClr val="tx1"/>
                </a:solidFill>
                <a:latin typeface="Arial" pitchFamily="34" charset="0"/>
                <a:ea typeface="新細明體" pitchFamily="18" charset="-120"/>
              </a:defRPr>
            </a:lvl4pPr>
            <a:lvl5pPr marL="2057400" indent="-228600" defTabSz="958850" eaLnBrk="0" hangingPunct="0">
              <a:defRPr kumimoji="1">
                <a:solidFill>
                  <a:schemeClr val="tx1"/>
                </a:solidFill>
                <a:latin typeface="Arial" pitchFamily="34" charset="0"/>
                <a:ea typeface="新細明體" pitchFamily="18" charset="-120"/>
              </a:defRPr>
            </a:lvl5pPr>
            <a:lvl6pPr marL="25146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2100" b="1">
                <a:latin typeface="標楷體" pitchFamily="65" charset="-120"/>
                <a:ea typeface="標楷體" pitchFamily="65" charset="-120"/>
                <a:cs typeface="Arial Unicode MS" pitchFamily="34" charset="-120"/>
              </a:rPr>
              <a:t>水螳螂</a:t>
            </a:r>
          </a:p>
        </p:txBody>
      </p:sp>
      <p:sp>
        <p:nvSpPr>
          <p:cNvPr id="90124" name="Text Box 12"/>
          <p:cNvSpPr txBox="1">
            <a:spLocks noChangeArrowheads="1"/>
          </p:cNvSpPr>
          <p:nvPr/>
        </p:nvSpPr>
        <p:spPr bwMode="auto">
          <a:xfrm>
            <a:off x="5580063" y="6353175"/>
            <a:ext cx="15240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5793" tIns="47896" rIns="95793" bIns="47896">
            <a:spAutoFit/>
          </a:bodyPr>
          <a:lstStyle>
            <a:lvl1pPr defTabSz="958850" eaLnBrk="0" hangingPunct="0">
              <a:defRPr kumimoji="1">
                <a:solidFill>
                  <a:schemeClr val="tx1"/>
                </a:solidFill>
                <a:latin typeface="Arial" pitchFamily="34" charset="0"/>
                <a:ea typeface="新細明體" pitchFamily="18" charset="-120"/>
              </a:defRPr>
            </a:lvl1pPr>
            <a:lvl2pPr marL="742950" indent="-285750" defTabSz="958850" eaLnBrk="0" hangingPunct="0">
              <a:defRPr kumimoji="1">
                <a:solidFill>
                  <a:schemeClr val="tx1"/>
                </a:solidFill>
                <a:latin typeface="Arial" pitchFamily="34" charset="0"/>
                <a:ea typeface="新細明體" pitchFamily="18" charset="-120"/>
              </a:defRPr>
            </a:lvl2pPr>
            <a:lvl3pPr marL="1143000" indent="-228600" defTabSz="958850" eaLnBrk="0" hangingPunct="0">
              <a:defRPr kumimoji="1">
                <a:solidFill>
                  <a:schemeClr val="tx1"/>
                </a:solidFill>
                <a:latin typeface="Arial" pitchFamily="34" charset="0"/>
                <a:ea typeface="新細明體" pitchFamily="18" charset="-120"/>
              </a:defRPr>
            </a:lvl3pPr>
            <a:lvl4pPr marL="1600200" indent="-228600" defTabSz="958850" eaLnBrk="0" hangingPunct="0">
              <a:defRPr kumimoji="1">
                <a:solidFill>
                  <a:schemeClr val="tx1"/>
                </a:solidFill>
                <a:latin typeface="Arial" pitchFamily="34" charset="0"/>
                <a:ea typeface="新細明體" pitchFamily="18" charset="-120"/>
              </a:defRPr>
            </a:lvl4pPr>
            <a:lvl5pPr marL="2057400" indent="-228600" defTabSz="958850" eaLnBrk="0" hangingPunct="0">
              <a:defRPr kumimoji="1">
                <a:solidFill>
                  <a:schemeClr val="tx1"/>
                </a:solidFill>
                <a:latin typeface="Arial" pitchFamily="34" charset="0"/>
                <a:ea typeface="新細明體" pitchFamily="18" charset="-120"/>
              </a:defRPr>
            </a:lvl5pPr>
            <a:lvl6pPr marL="25146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95885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2100" b="1">
                <a:latin typeface="標楷體" pitchFamily="65" charset="-120"/>
                <a:ea typeface="標楷體" pitchFamily="65" charset="-120"/>
                <a:cs typeface="Arial Unicode MS" pitchFamily="34" charset="-120"/>
              </a:rPr>
              <a:t>台灣萍蓬草</a:t>
            </a: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3" y="0"/>
            <a:ext cx="9286876"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文字方塊 17"/>
          <p:cNvSpPr txBox="1">
            <a:spLocks noChangeArrowheads="1"/>
          </p:cNvSpPr>
          <p:nvPr/>
        </p:nvSpPr>
        <p:spPr bwMode="auto">
          <a:xfrm>
            <a:off x="0" y="0"/>
            <a:ext cx="9144000" cy="519113"/>
          </a:xfrm>
          <a:prstGeom prst="rect">
            <a:avLst/>
          </a:prstGeom>
          <a:solidFill>
            <a:srgbClr val="5F5F5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spcBef>
                <a:spcPct val="50000"/>
              </a:spcBef>
            </a:pPr>
            <a:r>
              <a:rPr lang="zh-TW" altLang="en-US" sz="2800" b="1">
                <a:solidFill>
                  <a:schemeClr val="bg1"/>
                </a:solidFill>
                <a:latin typeface="Arial Unicode MS" pitchFamily="34" charset="-120"/>
                <a:ea typeface="Arial Unicode MS" pitchFamily="34" charset="-120"/>
                <a:cs typeface="Arial Unicode MS" pitchFamily="34" charset="-120"/>
              </a:rPr>
              <a:t>江翠礫間場設施概要</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礫間單元社教觀察廊道"/>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3"/>
          <p:cNvSpPr>
            <a:spLocks noChangeArrowheads="1"/>
          </p:cNvSpPr>
          <p:nvPr/>
        </p:nvSpPr>
        <p:spPr bwMode="auto">
          <a:xfrm>
            <a:off x="539750" y="5661025"/>
            <a:ext cx="8335963" cy="936625"/>
          </a:xfrm>
          <a:prstGeom prst="rect">
            <a:avLst/>
          </a:prstGeom>
          <a:solidFill>
            <a:schemeClr val="tx1">
              <a:alpha val="30000"/>
            </a:schemeClr>
          </a:solidFill>
          <a:ln w="9525">
            <a:noFill/>
            <a:miter lim="800000"/>
            <a:headEnd/>
            <a:tailEnd/>
          </a:ln>
          <a:effectLst/>
        </p:spPr>
        <p:txBody>
          <a:bodyPr anchor="ctr"/>
          <a:lstStyle/>
          <a:p>
            <a:pPr algn="ctr">
              <a:defRPr/>
            </a:pPr>
            <a:r>
              <a:rPr lang="zh-TW" altLang="en-US" sz="6000" b="1">
                <a:solidFill>
                  <a:schemeClr val="bg1"/>
                </a:solidFill>
                <a:effectLst>
                  <a:outerShdw blurRad="38100" dist="38100" dir="2700000" algn="tl">
                    <a:srgbClr val="C0C0C0"/>
                  </a:outerShdw>
                </a:effectLst>
                <a:latin typeface="標楷體" pitchFamily="65" charset="-120"/>
                <a:ea typeface="標楷體" pitchFamily="65" charset="-120"/>
              </a:rPr>
              <a:t>江翠礫間水岸公園</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P9230163"/>
          <p:cNvPicPr>
            <a:picLocks noChangeAspect="1" noChangeArrowheads="1"/>
          </p:cNvPicPr>
          <p:nvPr/>
        </p:nvPicPr>
        <p:blipFill>
          <a:blip r:embed="rId3" cstate="print">
            <a:lum bright="-6000" contrast="18000"/>
          </a:blip>
          <a:srcRect/>
          <a:stretch>
            <a:fillRect/>
          </a:stretch>
        </p:blipFill>
        <p:spPr bwMode="auto">
          <a:xfrm>
            <a:off x="1404938" y="1566863"/>
            <a:ext cx="6629400" cy="4810125"/>
          </a:xfrm>
          <a:prstGeom prst="rect">
            <a:avLst/>
          </a:prstGeom>
          <a:noFill/>
          <a:ln w="9525">
            <a:noFill/>
            <a:miter lim="800000"/>
            <a:headEnd/>
            <a:tailEnd/>
          </a:ln>
        </p:spPr>
      </p:pic>
      <p:sp>
        <p:nvSpPr>
          <p:cNvPr id="424963" name="Rectangle 3"/>
          <p:cNvSpPr>
            <a:spLocks noGrp="1" noChangeArrowheads="1"/>
          </p:cNvSpPr>
          <p:nvPr>
            <p:ph type="title" idx="4294967295"/>
          </p:nvPr>
        </p:nvSpPr>
        <p:spPr>
          <a:xfrm>
            <a:off x="192088" y="0"/>
            <a:ext cx="8951912" cy="1241425"/>
          </a:xfrm>
        </p:spPr>
        <p:txBody>
          <a:bodyPr lIns="95793" tIns="47896" rIns="95793" bIns="47896" anchor="t"/>
          <a:lstStyle/>
          <a:p>
            <a:pPr eaLnBrk="1" hangingPunct="1">
              <a:defRPr/>
            </a:pPr>
            <a:r>
              <a:rPr lang="zh-TW" altLang="en-US" b="1" dirty="0" smtClean="0">
                <a:effectLst>
                  <a:outerShdw blurRad="38100" dist="38100" dir="2700000" algn="tl">
                    <a:srgbClr val="C0C0C0"/>
                  </a:outerShdw>
                </a:effectLst>
                <a:latin typeface="Arial Unicode MS" pitchFamily="34" charset="-120"/>
                <a:ea typeface="Arial Unicode MS" pitchFamily="34" charset="-120"/>
                <a:cs typeface="Arial Unicode MS" pitchFamily="34" charset="-120"/>
              </a:rPr>
              <a:t>水治理</a:t>
            </a:r>
            <a:r>
              <a:rPr lang="zh-TW" altLang="en-US" b="1" dirty="0" smtClean="0">
                <a:solidFill>
                  <a:schemeClr val="tx1"/>
                </a:solidFill>
                <a:effectLst>
                  <a:outerShdw blurRad="38100" dist="38100" dir="2700000" algn="tl">
                    <a:srgbClr val="C0C0C0"/>
                  </a:outerShdw>
                </a:effectLst>
                <a:latin typeface="Arial Unicode MS" pitchFamily="34" charset="-120"/>
                <a:ea typeface="Arial Unicode MS" pitchFamily="34" charset="-120"/>
                <a:cs typeface="Arial Unicode MS" pitchFamily="34" charset="-120"/>
              </a:rPr>
              <a:t>：</a:t>
            </a:r>
            <a:r>
              <a:rPr lang="zh-TW" altLang="en-US" b="1" dirty="0" smtClean="0">
                <a:solidFill>
                  <a:srgbClr val="FF3300"/>
                </a:solidFill>
                <a:effectLst>
                  <a:outerShdw blurRad="38100" dist="38100" dir="2700000" algn="tl">
                    <a:srgbClr val="C0C0C0"/>
                  </a:outerShdw>
                </a:effectLst>
                <a:latin typeface="Arial Unicode MS" pitchFamily="34" charset="-120"/>
                <a:ea typeface="Arial Unicode MS" pitchFamily="34" charset="-120"/>
                <a:cs typeface="Arial Unicode MS" pitchFamily="34" charset="-120"/>
              </a:rPr>
              <a:t>政府與民間連結的新通路</a:t>
            </a:r>
            <a:br>
              <a:rPr lang="zh-TW" altLang="en-US" b="1" dirty="0" smtClean="0">
                <a:solidFill>
                  <a:srgbClr val="FF3300"/>
                </a:solidFill>
                <a:effectLst>
                  <a:outerShdw blurRad="38100" dist="38100" dir="2700000" algn="tl">
                    <a:srgbClr val="C0C0C0"/>
                  </a:outerShdw>
                </a:effectLst>
                <a:latin typeface="Arial Unicode MS" pitchFamily="34" charset="-120"/>
                <a:ea typeface="Arial Unicode MS" pitchFamily="34" charset="-120"/>
                <a:cs typeface="Arial Unicode MS" pitchFamily="34" charset="-120"/>
              </a:rPr>
            </a:br>
            <a:r>
              <a:rPr lang="zh-TW" altLang="en-US" b="1" dirty="0" smtClean="0">
                <a:solidFill>
                  <a:srgbClr val="0066FF"/>
                </a:solidFill>
                <a:effectLst>
                  <a:outerShdw blurRad="38100" dist="38100" dir="2700000" algn="tl">
                    <a:srgbClr val="C0C0C0"/>
                  </a:outerShdw>
                </a:effectLst>
                <a:latin typeface="Arial Unicode MS" pitchFamily="34" charset="-120"/>
                <a:ea typeface="Arial Unicode MS" pitchFamily="34" charset="-120"/>
                <a:cs typeface="Arial Unicode MS" pitchFamily="34" charset="-120"/>
              </a:rPr>
              <a:t>北縣經驗</a:t>
            </a:r>
            <a:r>
              <a:rPr lang="en-US" altLang="zh-TW" b="1" dirty="0" smtClean="0">
                <a:solidFill>
                  <a:srgbClr val="0066FF"/>
                </a:solidFill>
                <a:effectLst>
                  <a:outerShdw blurRad="38100" dist="38100" dir="2700000" algn="tl">
                    <a:srgbClr val="C0C0C0"/>
                  </a:outerShdw>
                </a:effectLst>
                <a:latin typeface="Arial Unicode MS" pitchFamily="34" charset="-120"/>
                <a:ea typeface="Arial Unicode MS" pitchFamily="34" charset="-120"/>
                <a:cs typeface="Arial Unicode MS" pitchFamily="34" charset="-120"/>
              </a:rPr>
              <a:t>—</a:t>
            </a:r>
            <a:r>
              <a:rPr lang="zh-TW" altLang="en-US" b="1" dirty="0" smtClean="0">
                <a:solidFill>
                  <a:schemeClr val="accent2"/>
                </a:solidFill>
                <a:effectLst>
                  <a:outerShdw blurRad="38100" dist="38100" dir="2700000" algn="tl">
                    <a:srgbClr val="C0C0C0"/>
                  </a:outerShdw>
                </a:effectLst>
                <a:latin typeface="Arial Unicode MS" pitchFamily="34" charset="-120"/>
                <a:ea typeface="Arial Unicode MS" pitchFamily="34" charset="-120"/>
                <a:cs typeface="Arial Unicode MS" pitchFamily="34" charset="-120"/>
              </a:rPr>
              <a:t>從學校落實到市民生活</a:t>
            </a:r>
          </a:p>
        </p:txBody>
      </p:sp>
      <p:sp>
        <p:nvSpPr>
          <p:cNvPr id="146436" name="Rectangle 4"/>
          <p:cNvSpPr>
            <a:spLocks noChangeArrowheads="1"/>
          </p:cNvSpPr>
          <p:nvPr/>
        </p:nvSpPr>
        <p:spPr bwMode="auto">
          <a:xfrm>
            <a:off x="0" y="5426075"/>
            <a:ext cx="8229600" cy="1139825"/>
          </a:xfrm>
          <a:prstGeom prst="rect">
            <a:avLst/>
          </a:prstGeom>
          <a:noFill/>
          <a:ln w="9525" algn="ctr">
            <a:noFill/>
            <a:miter lim="800000"/>
            <a:headEnd/>
            <a:tailEnd/>
          </a:ln>
        </p:spPr>
        <p:txBody>
          <a:bodyPr lIns="95793" tIns="47896" rIns="95793" bIns="47896" anchor="ctr" anchorCtr="1"/>
          <a:lstStyle/>
          <a:p>
            <a:pPr algn="r" eaLnBrk="0" hangingPunct="0"/>
            <a:r>
              <a:rPr lang="zh-TW" altLang="en-US" sz="3500">
                <a:solidFill>
                  <a:srgbClr val="FFFF00"/>
                </a:solidFill>
                <a:latin typeface="標楷體" pitchFamily="65" charset="-120"/>
                <a:ea typeface="標楷體" pitchFamily="65" charset="-120"/>
              </a:rPr>
              <a:t>臺北縣環境教育中心</a:t>
            </a: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314" name="Picture 2"/>
          <p:cNvPicPr>
            <a:picLocks noChangeAspect="1" noChangeArrowheads="1"/>
          </p:cNvPicPr>
          <p:nvPr/>
        </p:nvPicPr>
        <p:blipFill>
          <a:blip r:embed="rId2" cstate="print"/>
          <a:srcRect l="25847" t="34044" r="18050" b="4709"/>
          <a:stretch>
            <a:fillRect/>
          </a:stretch>
        </p:blipFill>
        <p:spPr bwMode="auto">
          <a:xfrm>
            <a:off x="828675" y="549275"/>
            <a:ext cx="7704138" cy="6308725"/>
          </a:xfrm>
          <a:prstGeom prst="rect">
            <a:avLst/>
          </a:prstGeom>
          <a:noFill/>
          <a:ln w="9525">
            <a:noFill/>
            <a:miter lim="800000"/>
            <a:headEnd/>
            <a:tailEnd/>
          </a:ln>
          <a:effectLst/>
        </p:spPr>
      </p:pic>
      <p:sp>
        <p:nvSpPr>
          <p:cNvPr id="1037315" name="Rectangle 3"/>
          <p:cNvSpPr>
            <a:spLocks noChangeArrowheads="1"/>
          </p:cNvSpPr>
          <p:nvPr/>
        </p:nvSpPr>
        <p:spPr bwMode="auto">
          <a:xfrm>
            <a:off x="0" y="44450"/>
            <a:ext cx="8229600" cy="579438"/>
          </a:xfrm>
          <a:prstGeom prst="rect">
            <a:avLst/>
          </a:prstGeom>
          <a:noFill/>
          <a:ln w="9525" algn="ctr">
            <a:noFill/>
            <a:miter lim="800000"/>
            <a:headEnd/>
            <a:tailEnd/>
          </a:ln>
          <a:effectLst/>
        </p:spPr>
        <p:txBody>
          <a:bodyPr anchor="b">
            <a:spAutoFit/>
          </a:bodyPr>
          <a:lstStyle/>
          <a:p>
            <a:pPr defTabSz="958850"/>
            <a:r>
              <a:rPr lang="zh-TW" altLang="en-US" sz="3200">
                <a:solidFill>
                  <a:schemeClr val="tx1"/>
                </a:solidFill>
                <a:effectLst/>
                <a:latin typeface="標楷體" pitchFamily="65" charset="-120"/>
              </a:rPr>
              <a:t>學校</a:t>
            </a:r>
            <a:r>
              <a:rPr lang="en-US" altLang="zh-TW" sz="3200">
                <a:solidFill>
                  <a:schemeClr val="tx1"/>
                </a:solidFill>
                <a:effectLst/>
                <a:latin typeface="標楷體" pitchFamily="65" charset="-120"/>
              </a:rPr>
              <a:t>:</a:t>
            </a:r>
            <a:r>
              <a:rPr lang="zh-TW" altLang="en-US" sz="3200">
                <a:solidFill>
                  <a:schemeClr val="tx1"/>
                </a:solidFill>
                <a:effectLst/>
                <a:latin typeface="標楷體" pitchFamily="65" charset="-120"/>
              </a:rPr>
              <a:t>高覆蓋率的社會改造基地</a:t>
            </a:r>
          </a:p>
        </p:txBody>
      </p:sp>
      <p:sp>
        <p:nvSpPr>
          <p:cNvPr id="1037316" name="Text Box 4"/>
          <p:cNvSpPr txBox="1">
            <a:spLocks noChangeArrowheads="1"/>
          </p:cNvSpPr>
          <p:nvPr/>
        </p:nvSpPr>
        <p:spPr bwMode="auto">
          <a:xfrm>
            <a:off x="1258888" y="6296025"/>
            <a:ext cx="7416800" cy="446088"/>
          </a:xfrm>
          <a:prstGeom prst="rect">
            <a:avLst/>
          </a:prstGeom>
          <a:solidFill>
            <a:schemeClr val="bg1"/>
          </a:solidFill>
          <a:ln w="9525">
            <a:noFill/>
            <a:miter lim="800000"/>
            <a:headEnd/>
            <a:tailEnd/>
          </a:ln>
          <a:effectLst/>
        </p:spPr>
        <p:txBody>
          <a:bodyPr lIns="95793" tIns="47896" rIns="95793" bIns="47896">
            <a:spAutoFit/>
          </a:bodyPr>
          <a:lstStyle/>
          <a:p>
            <a:pPr defTabSz="958850"/>
            <a:r>
              <a:rPr lang="en-US" altLang="zh-TW" sz="2300">
                <a:solidFill>
                  <a:schemeClr val="tx1"/>
                </a:solidFill>
                <a:effectLst/>
                <a:latin typeface="Verdana" pitchFamily="34" charset="0"/>
                <a:ea typeface="新細明體" pitchFamily="18" charset="-120"/>
              </a:rPr>
              <a:t>Schools are the basic foundations of evolution.</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標楷體"/>
        <a:cs typeface=""/>
      </a:majorFont>
      <a:minorFont>
        <a:latin typeface="Arial"/>
        <a:ea typeface="標楷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charset="0"/>
            <a:ea typeface="新細明體" pitchFamily="18" charset="-12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charset="0"/>
            <a:ea typeface="新細明體" pitchFamily="18" charset="-12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預設簡報設計">
  <a:themeElements>
    <a:clrScheme name="1_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Axis">
  <a:themeElements>
    <a:clrScheme name="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fontScheme name="Axis">
      <a:majorFont>
        <a:latin typeface="Arial"/>
        <a:ea typeface="標楷體"/>
        <a:cs typeface=""/>
      </a:majorFont>
      <a:minorFont>
        <a:latin typeface="Arial"/>
        <a:ea typeface="標楷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xis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clrMap bg1="dk2" tx1="lt1" bg2="dk1" tx2="lt2" accent1="accent1" accent2="accent2" accent3="accent3" accent4="accent4" accent5="accent5" accent6="accent6" hlink="hlink" folHlink="folHlink"/>
    </a:extraClrScheme>
    <a:extraClrScheme>
      <a:clrScheme name="Axis 2">
        <a:dk1>
          <a:srgbClr val="333333"/>
        </a:dk1>
        <a:lt1>
          <a:srgbClr val="F8F8F8"/>
        </a:lt1>
        <a:dk2>
          <a:srgbClr val="800000"/>
        </a:dk2>
        <a:lt2>
          <a:srgbClr val="FFFFFF"/>
        </a:lt2>
        <a:accent1>
          <a:srgbClr val="CC9900"/>
        </a:accent1>
        <a:accent2>
          <a:srgbClr val="666666"/>
        </a:accent2>
        <a:accent3>
          <a:srgbClr val="C0AAAA"/>
        </a:accent3>
        <a:accent4>
          <a:srgbClr val="D4D4D4"/>
        </a:accent4>
        <a:accent5>
          <a:srgbClr val="E2CAAA"/>
        </a:accent5>
        <a:accent6>
          <a:srgbClr val="5C5C5C"/>
        </a:accent6>
        <a:hlink>
          <a:srgbClr val="CC6600"/>
        </a:hlink>
        <a:folHlink>
          <a:srgbClr val="95A587"/>
        </a:folHlink>
      </a:clrScheme>
      <a:clrMap bg1="dk2" tx1="lt1" bg2="dk1" tx2="lt2" accent1="accent1" accent2="accent2" accent3="accent3" accent4="accent4" accent5="accent5" accent6="accent6" hlink="hlink" folHlink="folHlink"/>
    </a:extraClrScheme>
    <a:extraClrScheme>
      <a:clrScheme name="Axis 3">
        <a:dk1>
          <a:srgbClr val="5F5F5F"/>
        </a:dk1>
        <a:lt1>
          <a:srgbClr val="A4BEE0"/>
        </a:lt1>
        <a:dk2>
          <a:srgbClr val="013253"/>
        </a:dk2>
        <a:lt2>
          <a:srgbClr val="FFFFFF"/>
        </a:lt2>
        <a:accent1>
          <a:srgbClr val="588480"/>
        </a:accent1>
        <a:accent2>
          <a:srgbClr val="6600FF"/>
        </a:accent2>
        <a:accent3>
          <a:srgbClr val="AAADB3"/>
        </a:accent3>
        <a:accent4>
          <a:srgbClr val="8BA2BF"/>
        </a:accent4>
        <a:accent5>
          <a:srgbClr val="B4C2C0"/>
        </a:accent5>
        <a:accent6>
          <a:srgbClr val="5C00E7"/>
        </a:accent6>
        <a:hlink>
          <a:srgbClr val="CCCC00"/>
        </a:hlink>
        <a:folHlink>
          <a:srgbClr val="5F5F5F"/>
        </a:folHlink>
      </a:clrScheme>
      <a:clrMap bg1="dk2" tx1="lt1" bg2="dk1" tx2="lt2" accent1="accent1" accent2="accent2" accent3="accent3" accent4="accent4" accent5="accent5" accent6="accent6" hlink="hlink" folHlink="folHlink"/>
    </a:extraClrScheme>
    <a:extraClrScheme>
      <a:clrScheme name="Axis 4">
        <a:dk1>
          <a:srgbClr val="003300"/>
        </a:dk1>
        <a:lt1>
          <a:srgbClr val="F8F8F8"/>
        </a:lt1>
        <a:dk2>
          <a:srgbClr val="3D4A1C"/>
        </a:dk2>
        <a:lt2>
          <a:srgbClr val="FFFFFF"/>
        </a:lt2>
        <a:accent1>
          <a:srgbClr val="99CC00"/>
        </a:accent1>
        <a:accent2>
          <a:srgbClr val="669900"/>
        </a:accent2>
        <a:accent3>
          <a:srgbClr val="AFB1AB"/>
        </a:accent3>
        <a:accent4>
          <a:srgbClr val="D4D4D4"/>
        </a:accent4>
        <a:accent5>
          <a:srgbClr val="CAE2AA"/>
        </a:accent5>
        <a:accent6>
          <a:srgbClr val="5C8A00"/>
        </a:accent6>
        <a:hlink>
          <a:srgbClr val="CC9900"/>
        </a:hlink>
        <a:folHlink>
          <a:srgbClr val="B2B282"/>
        </a:folHlink>
      </a:clrScheme>
      <a:clrMap bg1="dk2" tx1="lt1" bg2="dk1" tx2="lt2" accent1="accent1" accent2="accent2" accent3="accent3" accent4="accent4" accent5="accent5" accent6="accent6" hlink="hlink" folHlink="folHlink"/>
    </a:extraClrScheme>
    <a:extraClrScheme>
      <a:clrScheme name="Axis 5">
        <a:dk1>
          <a:srgbClr val="333333"/>
        </a:dk1>
        <a:lt1>
          <a:srgbClr val="F8F8F8"/>
        </a:lt1>
        <a:dk2>
          <a:srgbClr val="005D8C"/>
        </a:dk2>
        <a:lt2>
          <a:srgbClr val="FFFFFF"/>
        </a:lt2>
        <a:accent1>
          <a:srgbClr val="00CC99"/>
        </a:accent1>
        <a:accent2>
          <a:srgbClr val="0099CC"/>
        </a:accent2>
        <a:accent3>
          <a:srgbClr val="AAB6C5"/>
        </a:accent3>
        <a:accent4>
          <a:srgbClr val="D4D4D4"/>
        </a:accent4>
        <a:accent5>
          <a:srgbClr val="AAE2CA"/>
        </a:accent5>
        <a:accent6>
          <a:srgbClr val="008AB9"/>
        </a:accent6>
        <a:hlink>
          <a:srgbClr val="FFCC00"/>
        </a:hlink>
        <a:folHlink>
          <a:srgbClr val="D8D48C"/>
        </a:folHlink>
      </a:clrScheme>
      <a:clrMap bg1="dk2" tx1="lt1" bg2="dk1" tx2="lt2" accent1="accent1" accent2="accent2" accent3="accent3" accent4="accent4" accent5="accent5" accent6="accent6" hlink="hlink" folHlink="folHlink"/>
    </a:extraClrScheme>
    <a:extraClrScheme>
      <a:clrScheme name="Axis 6">
        <a:dk1>
          <a:srgbClr val="000000"/>
        </a:dk1>
        <a:lt1>
          <a:srgbClr val="ECAE00"/>
        </a:lt1>
        <a:dk2>
          <a:srgbClr val="FFFFFF"/>
        </a:dk2>
        <a:lt2>
          <a:srgbClr val="333333"/>
        </a:lt2>
        <a:accent1>
          <a:srgbClr val="CC6600"/>
        </a:accent1>
        <a:accent2>
          <a:srgbClr val="BA6D10"/>
        </a:accent2>
        <a:accent3>
          <a:srgbClr val="F4D3AA"/>
        </a:accent3>
        <a:accent4>
          <a:srgbClr val="000000"/>
        </a:accent4>
        <a:accent5>
          <a:srgbClr val="E2B8AA"/>
        </a:accent5>
        <a:accent6>
          <a:srgbClr val="A8620D"/>
        </a:accent6>
        <a:hlink>
          <a:srgbClr val="666633"/>
        </a:hlink>
        <a:folHlink>
          <a:srgbClr val="8D996D"/>
        </a:folHlink>
      </a:clrScheme>
      <a:clrMap bg1="lt1" tx1="dk1" bg2="lt2" tx2="dk2" accent1="accent1" accent2="accent2" accent3="accent3" accent4="accent4" accent5="accent5" accent6="accent6" hlink="hlink" folHlink="folHlink"/>
    </a:extraClrScheme>
    <a:extraClrScheme>
      <a:clrScheme name="Axis 7">
        <a:dk1>
          <a:srgbClr val="000000"/>
        </a:dk1>
        <a:lt1>
          <a:srgbClr val="FFFFFF"/>
        </a:lt1>
        <a:dk2>
          <a:srgbClr val="372221"/>
        </a:dk2>
        <a:lt2>
          <a:srgbClr val="808080"/>
        </a:lt2>
        <a:accent1>
          <a:srgbClr val="009999"/>
        </a:accent1>
        <a:accent2>
          <a:srgbClr val="9AAC98"/>
        </a:accent2>
        <a:accent3>
          <a:srgbClr val="FFFFFF"/>
        </a:accent3>
        <a:accent4>
          <a:srgbClr val="000000"/>
        </a:accent4>
        <a:accent5>
          <a:srgbClr val="AACACA"/>
        </a:accent5>
        <a:accent6>
          <a:srgbClr val="8B9B89"/>
        </a:accent6>
        <a:hlink>
          <a:srgbClr val="666699"/>
        </a:hlink>
        <a:folHlink>
          <a:srgbClr val="B2B2B2"/>
        </a:folHlink>
      </a:clrScheme>
      <a:clrMap bg1="lt1" tx1="dk1" bg2="lt2" tx2="dk2" accent1="accent1" accent2="accent2" accent3="accent3" accent4="accent4" accent5="accent5" accent6="accent6" hlink="hlink" folHlink="folHlink"/>
    </a:extraClrScheme>
    <a:extraClrScheme>
      <a:clrScheme name="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預設簡報設計">
  <a:themeElements>
    <a:clrScheme name="1_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1640B6"/>
    </a:dk2>
    <a:lt2>
      <a:srgbClr val="B2B2B2"/>
    </a:lt2>
    <a:accent1>
      <a:srgbClr val="92C331"/>
    </a:accent1>
    <a:accent2>
      <a:srgbClr val="E68402"/>
    </a:accent2>
    <a:accent3>
      <a:srgbClr val="FFFFFF"/>
    </a:accent3>
    <a:accent4>
      <a:srgbClr val="000000"/>
    </a:accent4>
    <a:accent5>
      <a:srgbClr val="C7DEAD"/>
    </a:accent5>
    <a:accent6>
      <a:srgbClr val="D07702"/>
    </a:accent6>
    <a:hlink>
      <a:srgbClr val="339966"/>
    </a:hlink>
    <a:folHlink>
      <a:srgbClr val="7E88E4"/>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Default Design 1">
    <a:dk1>
      <a:srgbClr val="000000"/>
    </a:dk1>
    <a:lt1>
      <a:srgbClr val="FFFFFF"/>
    </a:lt1>
    <a:dk2>
      <a:srgbClr val="1640B6"/>
    </a:dk2>
    <a:lt2>
      <a:srgbClr val="B2B2B2"/>
    </a:lt2>
    <a:accent1>
      <a:srgbClr val="92C331"/>
    </a:accent1>
    <a:accent2>
      <a:srgbClr val="E68402"/>
    </a:accent2>
    <a:accent3>
      <a:srgbClr val="FFFFFF"/>
    </a:accent3>
    <a:accent4>
      <a:srgbClr val="000000"/>
    </a:accent4>
    <a:accent5>
      <a:srgbClr val="C7DEAD"/>
    </a:accent5>
    <a:accent6>
      <a:srgbClr val="D07702"/>
    </a:accent6>
    <a:hlink>
      <a:srgbClr val="339966"/>
    </a:hlink>
    <a:folHlink>
      <a:srgbClr val="7E88E4"/>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Default Design 1">
    <a:dk1>
      <a:srgbClr val="000000"/>
    </a:dk1>
    <a:lt1>
      <a:srgbClr val="FFFFFF"/>
    </a:lt1>
    <a:dk2>
      <a:srgbClr val="1640B6"/>
    </a:dk2>
    <a:lt2>
      <a:srgbClr val="B2B2B2"/>
    </a:lt2>
    <a:accent1>
      <a:srgbClr val="92C331"/>
    </a:accent1>
    <a:accent2>
      <a:srgbClr val="E68402"/>
    </a:accent2>
    <a:accent3>
      <a:srgbClr val="FFFFFF"/>
    </a:accent3>
    <a:accent4>
      <a:srgbClr val="000000"/>
    </a:accent4>
    <a:accent5>
      <a:srgbClr val="C7DEAD"/>
    </a:accent5>
    <a:accent6>
      <a:srgbClr val="D07702"/>
    </a:accent6>
    <a:hlink>
      <a:srgbClr val="339966"/>
    </a:hlink>
    <a:folHlink>
      <a:srgbClr val="7E88E4"/>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9819</TotalTime>
  <Words>7311</Words>
  <Application>Microsoft Office PowerPoint</Application>
  <PresentationFormat>如螢幕大小 (4:3)</PresentationFormat>
  <Paragraphs>1446</Paragraphs>
  <Slides>174</Slides>
  <Notes>53</Notes>
  <HiddenSlides>0</HiddenSlides>
  <MMClips>0</MMClips>
  <ScaleCrop>false</ScaleCrop>
  <HeadingPairs>
    <vt:vector size="8" baseType="variant">
      <vt:variant>
        <vt:lpstr>使用字型</vt:lpstr>
      </vt:variant>
      <vt:variant>
        <vt:i4>29</vt:i4>
      </vt:variant>
      <vt:variant>
        <vt:lpstr>佈景主題</vt:lpstr>
      </vt:variant>
      <vt:variant>
        <vt:i4>7</vt:i4>
      </vt:variant>
      <vt:variant>
        <vt:lpstr>內嵌 OLE 伺服程式</vt:lpstr>
      </vt:variant>
      <vt:variant>
        <vt:i4>3</vt:i4>
      </vt:variant>
      <vt:variant>
        <vt:lpstr>投影片標題</vt:lpstr>
      </vt:variant>
      <vt:variant>
        <vt:i4>174</vt:i4>
      </vt:variant>
    </vt:vector>
  </HeadingPairs>
  <TitlesOfParts>
    <vt:vector size="213" baseType="lpstr">
      <vt:lpstr>Angsana New</vt:lpstr>
      <vt:lpstr>Apple LiGothic Medium</vt:lpstr>
      <vt:lpstr>Arial Unicode MS</vt:lpstr>
      <vt:lpstr>微软雅黑</vt:lpstr>
      <vt:lpstr>MS PGothic</vt:lpstr>
      <vt:lpstr>News Gothic</vt:lpstr>
      <vt:lpstr>文鼎中特毛楷</vt:lpstr>
      <vt:lpstr>華康中明體</vt:lpstr>
      <vt:lpstr>華康中黑體</vt:lpstr>
      <vt:lpstr>華康中圓體</vt:lpstr>
      <vt:lpstr>華康細黑體</vt:lpstr>
      <vt:lpstr>華康細圓體</vt:lpstr>
      <vt:lpstr>華康儷金黑(P)</vt:lpstr>
      <vt:lpstr>微軟正黑體</vt:lpstr>
      <vt:lpstr>新細明體</vt:lpstr>
      <vt:lpstr>標楷體</vt:lpstr>
      <vt:lpstr>Arial</vt:lpstr>
      <vt:lpstr>Arial Black</vt:lpstr>
      <vt:lpstr>Arial Narrow</vt:lpstr>
      <vt:lpstr>Calibri</vt:lpstr>
      <vt:lpstr>Cambria Math</vt:lpstr>
      <vt:lpstr>Garamond</vt:lpstr>
      <vt:lpstr>Lucida Sans Unicode</vt:lpstr>
      <vt:lpstr>Tahoma</vt:lpstr>
      <vt:lpstr>Times</vt:lpstr>
      <vt:lpstr>Times New Roman</vt:lpstr>
      <vt:lpstr>Verdana</vt:lpstr>
      <vt:lpstr>Wingdings</vt:lpstr>
      <vt:lpstr>Wingdings 2</vt:lpstr>
      <vt:lpstr>預設簡報設計</vt:lpstr>
      <vt:lpstr>1_預設簡報設計</vt:lpstr>
      <vt:lpstr>4_預設簡報設計</vt:lpstr>
      <vt:lpstr>Axis</vt:lpstr>
      <vt:lpstr>6_預設簡報設計</vt:lpstr>
      <vt:lpstr>2_預設簡報設計</vt:lpstr>
      <vt:lpstr>3_預設簡報設計</vt:lpstr>
      <vt:lpstr>圖表</vt:lpstr>
      <vt:lpstr>點陣圖影像</vt:lpstr>
      <vt:lpstr>多媒體項目</vt:lpstr>
      <vt:lpstr>PowerPoint 簡報</vt:lpstr>
      <vt:lpstr>台灣怎麼了? </vt:lpstr>
      <vt:lpstr>PowerPoint 簡報</vt:lpstr>
      <vt:lpstr>PowerPoint 簡報</vt:lpstr>
      <vt:lpstr>解決問題的開始：聰明政府</vt:lpstr>
      <vt:lpstr>小國絕對需要的藥方 Make Government Smart Again </vt:lpstr>
      <vt:lpstr>PowerPoint 簡報</vt:lpstr>
      <vt:lpstr>台灣的迷思 </vt:lpstr>
      <vt:lpstr>PowerPoint 簡報</vt:lpstr>
      <vt:lpstr>PowerPoint 簡報</vt:lpstr>
      <vt:lpstr>台中石岡壩</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1945年臺北（人口約100萬）</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國土規劃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推動策略-更新基地試點案例</vt:lpstr>
      <vt:lpstr>PowerPoint 簡報</vt:lpstr>
      <vt:lpstr>PowerPoint 簡報</vt:lpstr>
      <vt:lpstr>PowerPoint 簡報</vt:lpstr>
      <vt:lpstr>都市熱島效應</vt:lpstr>
      <vt:lpstr>PowerPoint 簡報</vt:lpstr>
      <vt:lpstr>PowerPoint 簡報</vt:lpstr>
      <vt:lpstr>PowerPoint 簡報</vt:lpstr>
      <vt:lpstr>PowerPoint 簡報</vt:lpstr>
      <vt:lpstr>水文循環改變</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國外都市防洪空間規劃與管理概況</vt:lpstr>
      <vt:lpstr>PowerPoint 簡報</vt:lpstr>
      <vt:lpstr>2010年歐洲綠色首都-瑞典斯德哥爾摩</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表面流人工溼地(FWS)</vt:lpstr>
      <vt:lpstr>樹林鹿角溪人工溼地/生態池</vt:lpstr>
      <vt:lpstr>PowerPoint 簡報</vt:lpstr>
      <vt:lpstr>PowerPoint 簡報</vt:lpstr>
      <vt:lpstr>PowerPoint 簡報</vt:lpstr>
      <vt:lpstr>生態資源照片</vt:lpstr>
      <vt:lpstr>PowerPoint 簡報</vt:lpstr>
      <vt:lpstr>PowerPoint 簡報</vt:lpstr>
      <vt:lpstr>水治理：政府與民間連結的新通路 北縣經驗—從學校落實到市民生活</vt:lpstr>
      <vt:lpstr>PowerPoint 簡報</vt:lpstr>
      <vt:lpstr>學校教育與周邊溼地環境的結合</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不只是實質環境改造， 更是啟動社區與市民投入的城市總體改造</vt:lpstr>
      <vt:lpstr>對話：活化社區，強化自信的開始</vt:lpstr>
      <vt:lpstr>PowerPoint 簡報</vt:lpstr>
      <vt:lpstr>陽光運動園區</vt:lpstr>
      <vt:lpstr>陽光運動園區</vt:lpstr>
      <vt:lpstr>PowerPoint 簡報</vt:lpstr>
      <vt:lpstr>PowerPoint 簡報</vt:lpstr>
      <vt:lpstr>PowerPoint 簡報</vt:lpstr>
      <vt:lpstr>PowerPoint 簡報</vt:lpstr>
      <vt:lpstr>PowerPoint 簡報</vt:lpstr>
      <vt:lpstr>計畫範圍</vt:lpstr>
      <vt:lpstr>PowerPoint 簡報</vt:lpstr>
      <vt:lpstr>PowerPoint 簡報</vt:lpstr>
      <vt:lpstr>PowerPoint 簡報</vt:lpstr>
      <vt:lpstr>PowerPoint 簡報</vt:lpstr>
      <vt:lpstr>台灣天然災害潛勢</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新能源：新國力的象徵</vt:lpstr>
      <vt:lpstr>台灣能源價格政策思維： 補貼、低稅、低價</vt:lpstr>
      <vt:lpstr>台灣能源法案的處境：  再研議、打折、立法緩滯</vt:lpstr>
      <vt:lpstr>國際現實處境：  台灣難以會員國地位簽署國際公約，卻必須遵守國際規範</vt:lpstr>
      <vt:lpstr>對台灣綠能發展的看法： 看天吃飯不足恃， 善用優勢才是台灣機會</vt:lpstr>
      <vt:lpstr>最重要的意義-從IT轉向ET : 讓能源議題，可以變成台灣機會:</vt:lpstr>
      <vt:lpstr>面對全球變遷，政府必須創新</vt:lpstr>
      <vt:lpstr>政府角色對了，才能提出有效治理</vt:lpstr>
      <vt:lpstr>有效治理，才能累積社會合理性</vt:lpstr>
      <vt:lpstr>如果我們可以扮演聰明政府…</vt:lpstr>
      <vt:lpstr>形成多贏機制…</vt:lpstr>
      <vt:lpstr>我們從社會合理性之中，找到台灣的機會</vt:lpstr>
      <vt:lpstr>北縣策略: 政府領先創新，加上社會全動員</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站在十字路口，台灣準備好了嗎?</vt:lpstr>
      <vt:lpstr>讓政府變聰明（一）： 綜合且長期的治理能力</vt:lpstr>
      <vt:lpstr>讓政府變聰明（二）： 找回上位頭腦與計畫治理</vt:lpstr>
      <vt:lpstr>讓政府變聰明（三）： 以公共計畫創造良性循環</vt:lpstr>
      <vt:lpstr>讓政府變聰明（四）： 以困難主題建立範例與人民信心</vt:lpstr>
      <vt:lpstr>PowerPoint 簡報</vt:lpstr>
      <vt:lpstr>結     論</vt:lpstr>
      <vt:lpstr>結   論</vt:lpstr>
      <vt:lpstr>PowerPoint 簡報</vt:lpstr>
      <vt:lpstr>PowerPoint 簡報</vt:lpstr>
      <vt:lpstr>PowerPoint 簡報</vt:lpstr>
    </vt:vector>
  </TitlesOfParts>
  <Company>ntu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LEEHY</dc:creator>
  <cp:lastModifiedBy>Windows 使用者</cp:lastModifiedBy>
  <cp:revision>517</cp:revision>
  <cp:lastPrinted>2013-05-27T03:40:25Z</cp:lastPrinted>
  <dcterms:created xsi:type="dcterms:W3CDTF">2005-02-02T10:56:21Z</dcterms:created>
  <dcterms:modified xsi:type="dcterms:W3CDTF">2019-09-17T04:05:52Z</dcterms:modified>
</cp:coreProperties>
</file>