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64" r:id="rId1"/>
  </p:sldMasterIdLst>
  <p:sldIdLst>
    <p:sldId id="259" r:id="rId2"/>
    <p:sldId id="277" r:id="rId3"/>
    <p:sldId id="278" r:id="rId4"/>
    <p:sldId id="279" r:id="rId5"/>
    <p:sldId id="280" r:id="rId6"/>
    <p:sldId id="284" r:id="rId7"/>
    <p:sldId id="281" r:id="rId8"/>
    <p:sldId id="282" r:id="rId9"/>
    <p:sldId id="283" r:id="rId10"/>
    <p:sldId id="275" r:id="rId11"/>
    <p:sldId id="27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62" autoAdjust="0"/>
    <p:restoredTop sz="94660"/>
  </p:normalViewPr>
  <p:slideViewPr>
    <p:cSldViewPr snapToGrid="0">
      <p:cViewPr varScale="1">
        <p:scale>
          <a:sx n="46" d="100"/>
          <a:sy n="46" d="100"/>
        </p:scale>
        <p:origin x="-106" y="-4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681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FigureOut">
              <a:rPr lang="en-US" smtClean="0"/>
              <a:t>6/21/2019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087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FigureOut">
              <a:rPr lang="en-US" smtClean="0"/>
              <a:t>6/21/2019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31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FigureOut">
              <a:rPr lang="en-US" smtClean="0"/>
              <a:t>6/21/2019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162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516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FigureOut">
              <a:rPr lang="en-US" smtClean="0"/>
              <a:t>6/21/2019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889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FigureOut">
              <a:rPr lang="en-US" smtClean="0"/>
              <a:t>6/21/2019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475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FigureOut">
              <a:rPr lang="en-US" smtClean="0"/>
              <a:t>6/21/2019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833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FigureOut">
              <a:rPr lang="en-US" smtClean="0"/>
              <a:t>6/21/2019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369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FigureOut">
              <a:rPr lang="en-US" smtClean="0"/>
              <a:t>6/21/2019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077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788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6/21/2019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902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47788" y="2537835"/>
            <a:ext cx="793830" cy="40569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3600" b="1" dirty="0" smtClean="0"/>
              <a:t>主講人</a:t>
            </a:r>
            <a:endParaRPr lang="en-US" altLang="zh-TW" sz="3600" b="1" dirty="0" smtClean="0"/>
          </a:p>
          <a:p>
            <a:pPr marL="0" indent="0">
              <a:buNone/>
            </a:pPr>
            <a:r>
              <a:rPr lang="zh-TW" altLang="en-US" sz="3600" b="1" dirty="0" smtClean="0"/>
              <a:t>　性廣法師</a:t>
            </a:r>
            <a:endParaRPr lang="en-US" altLang="zh-TW" sz="3600" b="1" dirty="0" smtClean="0"/>
          </a:p>
          <a:p>
            <a:endParaRPr lang="zh-TW" altLang="en-US" sz="3600" b="1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8312" y="-479468"/>
            <a:ext cx="7459818" cy="7776246"/>
          </a:xfrm>
          <a:prstGeom prst="rect">
            <a:avLst/>
          </a:prstGeom>
        </p:spPr>
      </p:pic>
      <p:sp>
        <p:nvSpPr>
          <p:cNvPr id="8" name="內容版面配置區 2"/>
          <p:cNvSpPr txBox="1">
            <a:spLocks/>
          </p:cNvSpPr>
          <p:nvPr/>
        </p:nvSpPr>
        <p:spPr>
          <a:xfrm>
            <a:off x="785375" y="2816680"/>
            <a:ext cx="788951" cy="40837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TW" altLang="en-US" sz="3200" b="1" dirty="0" smtClean="0"/>
              <a:t>日</a:t>
            </a:r>
            <a:endParaRPr lang="en-US" altLang="zh-TW" sz="3200" b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zh-TW" altLang="en-US" sz="3200" b="1" dirty="0" smtClean="0"/>
              <a:t>期</a:t>
            </a:r>
            <a:endParaRPr lang="en-US" altLang="zh-TW" sz="3200" b="1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altLang="zh-TW" sz="3200" b="1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zh-TW" altLang="en-US" sz="3200" b="1" dirty="0" smtClean="0"/>
              <a:t>六月廿三日</a:t>
            </a:r>
            <a:endParaRPr lang="en-US" altLang="zh-TW" sz="3200" b="1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zh-TW" altLang="en-US" sz="3200" b="1" dirty="0"/>
          </a:p>
        </p:txBody>
      </p:sp>
      <p:sp>
        <p:nvSpPr>
          <p:cNvPr id="9" name="標題 1"/>
          <p:cNvSpPr txBox="1">
            <a:spLocks/>
          </p:cNvSpPr>
          <p:nvPr/>
        </p:nvSpPr>
        <p:spPr>
          <a:xfrm>
            <a:off x="10656338" y="-41566"/>
            <a:ext cx="1199251" cy="691008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印順導師人</a:t>
            </a:r>
            <a:endParaRPr lang="en-US" altLang="zh-TW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間</a:t>
            </a:r>
            <a:endParaRPr lang="en-US" altLang="zh-TW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佛</a:t>
            </a:r>
            <a:endParaRPr lang="en-US" altLang="zh-TW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教</a:t>
            </a:r>
            <a:endParaRPr lang="en-US" altLang="zh-TW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endParaRPr lang="en-US" altLang="zh-TW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實踐</a:t>
            </a:r>
            <a:endParaRPr lang="en-US" altLang="zh-TW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內容版面配置區 2"/>
          <p:cNvSpPr txBox="1">
            <a:spLocks/>
          </p:cNvSpPr>
          <p:nvPr/>
        </p:nvSpPr>
        <p:spPr>
          <a:xfrm>
            <a:off x="227080" y="2826327"/>
            <a:ext cx="788951" cy="40837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TW" altLang="en-US" sz="3200" b="1" dirty="0" smtClean="0"/>
              <a:t>地</a:t>
            </a:r>
            <a:endParaRPr lang="en-US" altLang="zh-TW" sz="3200" b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zh-TW" altLang="en-US" sz="3200" b="1" dirty="0" smtClean="0"/>
              <a:t>點</a:t>
            </a:r>
            <a:endParaRPr lang="en-US" altLang="zh-TW" sz="3200" b="1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altLang="zh-TW" sz="3200" b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zh-TW" altLang="en-US" sz="3200" b="1" dirty="0" smtClean="0"/>
              <a:t>慧日講堂</a:t>
            </a:r>
            <a:endParaRPr lang="zh-TW" altLang="en-US" sz="3200" b="1" dirty="0"/>
          </a:p>
        </p:txBody>
      </p:sp>
      <p:sp>
        <p:nvSpPr>
          <p:cNvPr id="11" name="矩形 10"/>
          <p:cNvSpPr/>
          <p:nvPr/>
        </p:nvSpPr>
        <p:spPr>
          <a:xfrm>
            <a:off x="4003964" y="302359"/>
            <a:ext cx="987891" cy="65556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TW" altLang="en-US" sz="60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endParaRPr lang="en-US" altLang="zh-TW" sz="6000" b="1" cap="none" spc="0" dirty="0" smtClean="0">
              <a:ln w="6600">
                <a:solidFill>
                  <a:schemeClr val="accent2"/>
                </a:solidFill>
                <a:prstDash val="solid"/>
              </a:ln>
              <a:effectLst>
                <a:outerShdw dist="38100" dir="2700000" algn="tl" rotWithShape="0">
                  <a:schemeClr val="accent2"/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60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間</a:t>
            </a:r>
            <a:endParaRPr lang="en-US" altLang="zh-TW" sz="6000" b="1" cap="none" spc="0" dirty="0" smtClean="0">
              <a:ln w="6600">
                <a:solidFill>
                  <a:schemeClr val="accent2"/>
                </a:solidFill>
                <a:prstDash val="solid"/>
              </a:ln>
              <a:effectLst>
                <a:outerShdw dist="38100" dir="2700000" algn="tl" rotWithShape="0">
                  <a:schemeClr val="accent2"/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60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佛</a:t>
            </a:r>
            <a:endParaRPr lang="en-US" altLang="zh-TW" sz="6000" b="1" cap="none" spc="0" dirty="0" smtClean="0">
              <a:ln w="6600">
                <a:solidFill>
                  <a:schemeClr val="accent2"/>
                </a:solidFill>
                <a:prstDash val="solid"/>
              </a:ln>
              <a:effectLst>
                <a:outerShdw dist="38100" dir="2700000" algn="tl" rotWithShape="0">
                  <a:schemeClr val="accent2"/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60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教</a:t>
            </a:r>
            <a:endParaRPr lang="en-US" altLang="zh-TW" sz="6000" b="1" cap="none" spc="0" dirty="0" smtClean="0">
              <a:ln w="6600">
                <a:solidFill>
                  <a:schemeClr val="accent2"/>
                </a:solidFill>
                <a:prstDash val="solid"/>
              </a:ln>
              <a:effectLst>
                <a:outerShdw dist="38100" dir="2700000" algn="tl" rotWithShape="0">
                  <a:schemeClr val="accent2"/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60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endParaRPr lang="en-US" altLang="zh-TW" sz="6000" b="1" cap="none" spc="0" dirty="0">
              <a:ln w="6600">
                <a:solidFill>
                  <a:schemeClr val="accent2"/>
                </a:solidFill>
                <a:prstDash val="solid"/>
              </a:ln>
              <a:effectLst>
                <a:outerShdw dist="38100" dir="2700000" algn="tl" rotWithShape="0">
                  <a:schemeClr val="accent2"/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6000" b="1" cap="none" spc="0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禪</a:t>
            </a:r>
            <a:endParaRPr lang="en-US" altLang="zh-TW" sz="6000" b="1" cap="none" spc="0" dirty="0">
              <a:ln w="6600">
                <a:solidFill>
                  <a:schemeClr val="accent2"/>
                </a:solidFill>
                <a:prstDash val="solid"/>
              </a:ln>
              <a:effectLst>
                <a:outerShdw dist="38100" dir="2700000" algn="tl" rotWithShape="0">
                  <a:schemeClr val="accent2"/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6000" b="1" cap="none" spc="0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法</a:t>
            </a:r>
            <a:endParaRPr lang="zh-TW" altLang="en-US" sz="6000" b="1" cap="none" spc="0" dirty="0">
              <a:ln w="6600">
                <a:solidFill>
                  <a:schemeClr val="accent2"/>
                </a:solidFill>
                <a:prstDash val="solid"/>
              </a:ln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2" name="內容版面配置區 2"/>
          <p:cNvSpPr txBox="1">
            <a:spLocks/>
          </p:cNvSpPr>
          <p:nvPr/>
        </p:nvSpPr>
        <p:spPr>
          <a:xfrm>
            <a:off x="10012485" y="-41565"/>
            <a:ext cx="788951" cy="690044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None/>
            </a:pPr>
            <a:endParaRPr lang="en-US" altLang="zh-TW" sz="4400" b="1" dirty="0" smtClean="0"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  <a:p>
            <a:pPr marL="0" indent="0" algn="ctr">
              <a:spcBef>
                <a:spcPct val="0"/>
              </a:spcBef>
              <a:buNone/>
            </a:pPr>
            <a:endParaRPr lang="en-US" altLang="zh-TW" sz="4400" b="1" dirty="0"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  <a:p>
            <a:pPr marL="0" indent="0" algn="ctr">
              <a:spcBef>
                <a:spcPct val="0"/>
              </a:spcBef>
              <a:buNone/>
            </a:pPr>
            <a:endParaRPr lang="en-US" altLang="zh-TW" sz="4400" b="1" dirty="0" smtClean="0"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  <a:p>
            <a:pPr marL="0" indent="0" algn="ctr">
              <a:spcBef>
                <a:spcPct val="0"/>
              </a:spcBef>
              <a:buNone/>
            </a:pPr>
            <a:endParaRPr lang="en-US" altLang="zh-TW" sz="4400" b="1" dirty="0"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  <a:p>
            <a:pPr marL="0" indent="0" algn="ctr">
              <a:spcBef>
                <a:spcPct val="0"/>
              </a:spcBef>
              <a:buNone/>
            </a:pPr>
            <a:endParaRPr lang="en-US" altLang="zh-TW" sz="4400" b="1" dirty="0" smtClean="0"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  <a:p>
            <a:pPr marL="0" indent="0" algn="ctr">
              <a:spcBef>
                <a:spcPct val="0"/>
              </a:spcBef>
              <a:buNone/>
            </a:pPr>
            <a:endParaRPr lang="en-US" altLang="zh-TW" sz="4400" b="1" dirty="0"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  <a:p>
            <a:pPr marL="0" indent="0" algn="ctr">
              <a:spcBef>
                <a:spcPct val="0"/>
              </a:spcBef>
              <a:buNone/>
            </a:pPr>
            <a:endParaRPr lang="en-US" altLang="zh-TW" sz="4400" b="1" dirty="0" smtClean="0"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  <a:p>
            <a:pPr marL="0" indent="0" algn="ctr">
              <a:spcBef>
                <a:spcPct val="0"/>
              </a:spcBef>
              <a:buNone/>
            </a:pPr>
            <a:endParaRPr lang="en-US" altLang="zh-TW" sz="4400" b="1" dirty="0">
              <a:solidFill>
                <a:schemeClr val="bg1">
                  <a:lumMod val="7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研討會</a:t>
            </a:r>
            <a:endParaRPr lang="zh-TW" altLang="en-US" sz="4400" b="1" dirty="0"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34553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2137893"/>
            <a:ext cx="10515600" cy="3284114"/>
          </a:xfrm>
        </p:spPr>
        <p:txBody>
          <a:bodyPr>
            <a:normAutofit/>
          </a:bodyPr>
          <a:lstStyle/>
          <a:p>
            <a:pPr marL="0" indent="0">
              <a:lnSpc>
                <a:spcPct val="130000"/>
              </a:lnSpc>
              <a:buNone/>
            </a:pPr>
            <a:r>
              <a:rPr lang="zh-TW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一　總結</a:t>
            </a:r>
            <a:r>
              <a:rPr lang="ja-JP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人間佛教禪法</a:t>
            </a:r>
            <a:r>
              <a:rPr lang="ja-JP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TW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的本色</a:t>
            </a:r>
            <a:endParaRPr lang="en-US" altLang="zh-TW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30000"/>
              </a:lnSpc>
              <a:buNone/>
            </a:pPr>
            <a:endParaRPr lang="en-US" altLang="zh-TW" sz="4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30000"/>
              </a:lnSpc>
              <a:buNone/>
            </a:pPr>
            <a:r>
              <a:rPr lang="zh-TW" alt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zh-TW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　召喚佛教青年</a:t>
            </a:r>
            <a:r>
              <a:rPr lang="zh-TW" alt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學行種種</a:t>
            </a:r>
            <a:r>
              <a:rPr lang="zh-TW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普賢行</a:t>
            </a:r>
            <a:endParaRPr lang="en-US" altLang="zh-TW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30000"/>
              </a:lnSpc>
              <a:buNone/>
            </a:pPr>
            <a:endParaRPr lang="zh-TW" alt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標題 1"/>
          <p:cNvSpPr txBox="1">
            <a:spLocks/>
          </p:cNvSpPr>
          <p:nvPr/>
        </p:nvSpPr>
        <p:spPr>
          <a:xfrm>
            <a:off x="3272306" y="292365"/>
            <a:ext cx="4815626" cy="1325563"/>
          </a:xfrm>
          <a:prstGeom prst="rect">
            <a:avLst/>
          </a:prstGeom>
          <a:solidFill>
            <a:schemeClr val="bg1"/>
          </a:solidFill>
          <a:effectLst>
            <a:softEdge rad="0"/>
          </a:effectLst>
          <a:scene3d>
            <a:camera prst="orthographicFront"/>
            <a:lightRig rig="threePt" dir="t"/>
          </a:scene3d>
          <a:sp3d contourW="12700">
            <a:bevelT prst="slope"/>
            <a:contourClr>
              <a:schemeClr val="tx1"/>
            </a:contourClr>
          </a:sp3d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  結   論</a:t>
            </a:r>
            <a:endParaRPr lang="zh-TW" alt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99641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0000"/>
            <a:lum/>
          </a:blip>
          <a:srcRect/>
          <a:stretch>
            <a:fillRect l="-11000" t="-10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85195" y="5203766"/>
            <a:ext cx="9272789" cy="1654233"/>
          </a:xfrm>
        </p:spPr>
        <p:txBody>
          <a:bodyPr/>
          <a:lstStyle/>
          <a:p>
            <a:pPr marL="0" indent="0">
              <a:buNone/>
            </a:pP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參考書目</a:t>
            </a:r>
            <a:endParaRPr lang="en-US" altLang="zh-TW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zh-TW" altLang="en-US" sz="3200" dirty="0"/>
              <a:t>釋性廣</a:t>
            </a:r>
            <a:r>
              <a:rPr lang="en-US" altLang="zh-TW" sz="3200" dirty="0"/>
              <a:t>,</a:t>
            </a:r>
            <a:r>
              <a:rPr lang="en-US" altLang="ja-JP" sz="3200" dirty="0" smtClean="0"/>
              <a:t>《</a:t>
            </a:r>
            <a:r>
              <a:rPr lang="zh-TW" altLang="en-US" sz="3200" dirty="0" smtClean="0"/>
              <a:t>人間</a:t>
            </a:r>
            <a:r>
              <a:rPr lang="zh-TW" altLang="en-US" sz="3200" dirty="0"/>
              <a:t>佛教禪</a:t>
            </a:r>
            <a:r>
              <a:rPr lang="zh-TW" altLang="en-US" sz="3200" dirty="0" smtClean="0"/>
              <a:t>法</a:t>
            </a:r>
            <a:r>
              <a:rPr lang="en-US" altLang="zh-TW" sz="3200" dirty="0" smtClean="0"/>
              <a:t>—</a:t>
            </a:r>
            <a:r>
              <a:rPr lang="zh-TW" altLang="en-US" sz="3200" dirty="0" smtClean="0"/>
              <a:t>印順導師禪學思想研究</a:t>
            </a:r>
            <a:r>
              <a:rPr lang="en-US" altLang="ja-JP" sz="3200" dirty="0" smtClean="0"/>
              <a:t>》</a:t>
            </a:r>
            <a:r>
              <a:rPr lang="en-US" altLang="zh-TW" sz="3200" dirty="0" smtClean="0"/>
              <a:t>,</a:t>
            </a:r>
            <a:r>
              <a:rPr lang="zh-TW" altLang="en-US" sz="3200" dirty="0" smtClean="0"/>
              <a:t>桃園市</a:t>
            </a:r>
            <a:r>
              <a:rPr lang="en-US" altLang="zh-TW" sz="3200" dirty="0" smtClean="0"/>
              <a:t>:</a:t>
            </a:r>
            <a:r>
              <a:rPr lang="zh-TW" altLang="en-US" sz="3200" dirty="0" smtClean="0"/>
              <a:t>法</a:t>
            </a:r>
            <a:r>
              <a:rPr lang="zh-TW" altLang="en-US" sz="3200" dirty="0" smtClean="0"/>
              <a:t>界出版</a:t>
            </a:r>
            <a:r>
              <a:rPr lang="en-US" altLang="zh-TW" sz="3200" dirty="0" smtClean="0"/>
              <a:t>,</a:t>
            </a:r>
            <a:r>
              <a:rPr lang="en-US" altLang="zh-TW" sz="3200" dirty="0" smtClean="0"/>
              <a:t>2019</a:t>
            </a:r>
            <a:r>
              <a:rPr lang="zh-TW" altLang="en-US" sz="3200" dirty="0" smtClean="0"/>
              <a:t>再版</a:t>
            </a:r>
            <a:r>
              <a:rPr lang="zh-TW" altLang="en-US" sz="3200" dirty="0" smtClean="0"/>
              <a:t>。</a:t>
            </a:r>
            <a:endParaRPr lang="en-US" altLang="zh-TW" sz="3200" dirty="0" smtClean="0"/>
          </a:p>
        </p:txBody>
      </p:sp>
      <p:sp>
        <p:nvSpPr>
          <p:cNvPr id="4" name="矩形 3"/>
          <p:cNvSpPr/>
          <p:nvPr/>
        </p:nvSpPr>
        <p:spPr>
          <a:xfrm>
            <a:off x="1" y="223114"/>
            <a:ext cx="68587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TW" altLang="en-US" sz="7200" b="1" dirty="0">
                <a:ln w="22225">
                  <a:solidFill>
                    <a:schemeClr val="accent2"/>
                  </a:solidFill>
                  <a:prstDash val="solid"/>
                </a:ln>
                <a:latin typeface="標楷體" panose="03000509000000000000" pitchFamily="65" charset="-120"/>
                <a:ea typeface="標楷體" panose="03000509000000000000" pitchFamily="65" charset="-120"/>
              </a:rPr>
              <a:t>感　謝　聆　聽</a:t>
            </a:r>
          </a:p>
        </p:txBody>
      </p:sp>
    </p:spTree>
    <p:extLst>
      <p:ext uri="{BB962C8B-B14F-4D97-AF65-F5344CB8AC3E}">
        <p14:creationId xmlns:p14="http://schemas.microsoft.com/office/powerpoint/2010/main" val="3385519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144683" y="443819"/>
            <a:ext cx="7281949" cy="1325563"/>
          </a:xfrm>
        </p:spPr>
        <p:txBody>
          <a:bodyPr>
            <a:normAutofit fontScale="90000"/>
          </a:bodyPr>
          <a:lstStyle/>
          <a:p>
            <a:r>
              <a:rPr lang="ja-JP" alt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人間</a:t>
            </a:r>
            <a:r>
              <a:rPr lang="zh-TW" alt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佛教</a:t>
            </a:r>
            <a:r>
              <a:rPr lang="ja-JP" alt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TW" alt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播種</a:t>
            </a:r>
            <a:r>
              <a:rPr lang="zh-TW" alt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者</a:t>
            </a:r>
            <a:r>
              <a:rPr lang="en-US" altLang="zh-TW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48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25321" y="3011646"/>
            <a:ext cx="10515600" cy="3671788"/>
          </a:xfrm>
        </p:spPr>
        <p:txBody>
          <a:bodyPr/>
          <a:lstStyle/>
          <a:p>
            <a:pPr marL="0" indent="0">
              <a:buNone/>
            </a:pP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智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增上行人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有限因緣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相對完成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ja-JP" alt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人間佛教</a:t>
            </a:r>
            <a:r>
              <a:rPr lang="ja-JP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思想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蘊釀到成形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深入以契理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淺出以契機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3839695" y="1409531"/>
            <a:ext cx="3576620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6600" b="1" cap="none" spc="0" dirty="0">
                <a:ln w="22225">
                  <a:solidFill>
                    <a:schemeClr val="accent2"/>
                  </a:solidFill>
                  <a:prstDash val="solid"/>
                </a:ln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印順導師</a:t>
            </a:r>
            <a:endParaRPr lang="zh-TW" altLang="en-US" sz="6600" b="1" cap="none" spc="0" dirty="0">
              <a:ln w="22225">
                <a:solidFill>
                  <a:schemeClr val="accent2"/>
                </a:solidFill>
                <a:prstDash val="solid"/>
              </a:ln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66168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11688" y="249216"/>
            <a:ext cx="9117168" cy="1325563"/>
          </a:xfrm>
        </p:spPr>
        <p:txBody>
          <a:bodyPr>
            <a:normAutofit/>
          </a:bodyPr>
          <a:lstStyle/>
          <a:p>
            <a:r>
              <a:rPr lang="ja-JP" alt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人間佛教</a:t>
            </a:r>
            <a:r>
              <a:rPr lang="ja-JP" alt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TW" alt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之禪學關懷</a:t>
            </a:r>
            <a:endParaRPr lang="zh-TW" altLang="en-US" sz="6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51079" y="1748352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一　禪</a:t>
            </a:r>
            <a:r>
              <a:rPr lang="zh-TW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修問題反</a:t>
            </a:r>
            <a:r>
              <a:rPr lang="zh-TW" alt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思</a:t>
            </a:r>
            <a:endParaRPr lang="en-US" altLang="zh-TW" sz="4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二　禪學</a:t>
            </a:r>
            <a:r>
              <a:rPr lang="zh-TW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研究方法</a:t>
            </a:r>
            <a:endParaRPr lang="en-US" altLang="zh-TW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揭開</a:t>
            </a:r>
            <a:r>
              <a:rPr lang="zh-TW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神袐</a:t>
            </a:r>
            <a:r>
              <a:rPr lang="en-US" altLang="zh-TW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分析宗教經驗</a:t>
            </a:r>
            <a:endParaRPr lang="en-US" altLang="zh-TW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脫離</a:t>
            </a:r>
            <a:r>
              <a:rPr lang="zh-TW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幻想</a:t>
            </a:r>
            <a:r>
              <a:rPr lang="en-US" altLang="zh-TW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解構唯心秘密</a:t>
            </a:r>
            <a:endParaRPr lang="en-US" altLang="zh-TW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剝</a:t>
            </a:r>
            <a:r>
              <a:rPr lang="zh-TW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除附會</a:t>
            </a:r>
            <a:r>
              <a:rPr lang="en-US" altLang="zh-TW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探究禪宗歷史</a:t>
            </a:r>
            <a:endParaRPr lang="zh-TW" alt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13185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03042" y="236646"/>
            <a:ext cx="8693239" cy="1325563"/>
          </a:xfrm>
        </p:spPr>
        <p:txBody>
          <a:bodyPr>
            <a:normAutofit fontScale="90000"/>
          </a:bodyPr>
          <a:lstStyle/>
          <a:p>
            <a:r>
              <a:rPr lang="ja-JP" alt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人間佛教</a:t>
            </a:r>
            <a:r>
              <a:rPr lang="ja-JP" alt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TW" alt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禪學思想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之一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en-US" altLang="zh-TW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         </a:t>
            </a:r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傳統之繼承</a:t>
            </a:r>
            <a:endParaRPr lang="en-US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28517" y="2009103"/>
            <a:ext cx="5820015" cy="4351338"/>
          </a:xfrm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一　釐</a:t>
            </a:r>
            <a:r>
              <a:rPr lang="zh-TW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清禪修知見</a:t>
            </a:r>
            <a:endParaRPr lang="en-US" altLang="zh-TW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r>
              <a:rPr lang="en-US" altLang="zh-TW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1.</a:t>
            </a:r>
            <a:r>
              <a:rPr lang="zh-TW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止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觀</a:t>
            </a:r>
            <a:r>
              <a:rPr lang="zh-TW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辨正</a:t>
            </a:r>
            <a:endParaRPr lang="en-US" altLang="zh-TW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r>
              <a:rPr lang="en-US" altLang="zh-TW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止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觀雙</a:t>
            </a:r>
            <a:r>
              <a:rPr lang="zh-TW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運</a:t>
            </a:r>
            <a:endParaRPr lang="en-US" altLang="zh-TW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二　抉擇</a:t>
            </a:r>
            <a:r>
              <a:rPr lang="zh-TW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禪觀所緣</a:t>
            </a:r>
            <a:endParaRPr lang="en-US" altLang="zh-TW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r>
              <a:rPr lang="en-US" altLang="zh-TW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en-US" altLang="zh-TW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如實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正觀</a:t>
            </a:r>
            <a:r>
              <a:rPr lang="zh-TW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緣起</a:t>
            </a:r>
            <a:endParaRPr lang="en-US" altLang="zh-TW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r>
              <a:rPr lang="en-US" altLang="zh-TW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en-US" altLang="zh-TW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勝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義觀能證</a:t>
            </a:r>
            <a:r>
              <a:rPr lang="zh-TW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真實</a:t>
            </a:r>
            <a:endParaRPr lang="en-US" altLang="zh-TW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內容版面配置區 2"/>
          <p:cNvSpPr txBox="1">
            <a:spLocks/>
          </p:cNvSpPr>
          <p:nvPr/>
        </p:nvSpPr>
        <p:spPr>
          <a:xfrm>
            <a:off x="6258220" y="2009103"/>
            <a:ext cx="5820015" cy="26015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None/>
            </a:pPr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三　簡</a:t>
            </a:r>
            <a:r>
              <a:rPr lang="zh-TW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別修觀次第</a:t>
            </a:r>
            <a:endParaRPr lang="en-US" altLang="zh-TW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en-US" altLang="zh-TW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初學觀身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次泯能所</a:t>
            </a:r>
            <a:endParaRPr lang="en-US" altLang="zh-TW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zh-TW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r>
              <a:rPr lang="en-US" altLang="zh-TW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規劃完整菩提道次</a:t>
            </a:r>
            <a:endParaRPr lang="en-US" altLang="zh-TW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4150204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79113" y="175940"/>
            <a:ext cx="9477778" cy="1614223"/>
          </a:xfrm>
        </p:spPr>
        <p:txBody>
          <a:bodyPr>
            <a:normAutofit fontScale="90000"/>
          </a:bodyPr>
          <a:lstStyle/>
          <a:p>
            <a:r>
              <a:rPr lang="ja-JP" alt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人間佛教</a:t>
            </a:r>
            <a:r>
              <a:rPr lang="ja-JP" alt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TW" alt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之禪觀</a:t>
            </a:r>
            <a:r>
              <a:rPr lang="zh-TW" alt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思想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之二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b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r>
              <a:rPr lang="zh-TW" alt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　　　　　</a:t>
            </a:r>
            <a:r>
              <a:rPr lang="en-US" altLang="zh-TW" sz="4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en-US" sz="4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傳統</a:t>
            </a:r>
            <a:r>
              <a:rPr lang="zh-TW" altLang="en-US" sz="4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zh-TW" altLang="en-US" sz="4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批判</a:t>
            </a:r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en-US" altLang="zh-TW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1/3</a:t>
            </a:r>
            <a:r>
              <a:rPr lang="en-US" altLang="zh-TW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28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56067" y="2382591"/>
            <a:ext cx="9491729" cy="3477295"/>
          </a:xfrm>
        </p:spPr>
        <p:txBody>
          <a:bodyPr>
            <a:noAutofit/>
          </a:bodyPr>
          <a:lstStyle/>
          <a:p>
            <a:pPr marL="0" indent="0">
              <a:lnSpc>
                <a:spcPct val="130000"/>
              </a:lnSpc>
              <a:buNone/>
            </a:pPr>
            <a:r>
              <a:rPr lang="zh-TW" altLang="en-US" sz="4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en-US" altLang="zh-TW" sz="4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44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從慈悲行到解脫</a:t>
            </a:r>
            <a:r>
              <a:rPr lang="zh-TW" altLang="en-US" sz="4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行</a:t>
            </a:r>
            <a:r>
              <a:rPr lang="en-US" altLang="zh-TW" sz="4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en-US" sz="4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批判聲聞禪法</a:t>
            </a:r>
            <a:endParaRPr lang="en-US" altLang="zh-TW" sz="4400" b="1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30000"/>
              </a:lnSpc>
              <a:buNone/>
            </a:pP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 　 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en-US" altLang="zh-TW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不能深觀般若</a:t>
            </a:r>
            <a:endParaRPr lang="en-US" altLang="zh-TW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30000"/>
              </a:lnSpc>
              <a:buNone/>
            </a:pP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 　 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en-US" altLang="zh-TW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忽視無量三昧</a:t>
            </a:r>
            <a:endParaRPr lang="en-US" altLang="zh-TW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30000"/>
              </a:lnSpc>
              <a:buNone/>
            </a:pPr>
            <a:endParaRPr lang="en-US" altLang="zh-TW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18261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內容版面配置區 2"/>
          <p:cNvSpPr txBox="1">
            <a:spLocks/>
          </p:cNvSpPr>
          <p:nvPr/>
        </p:nvSpPr>
        <p:spPr>
          <a:xfrm>
            <a:off x="991675" y="1938342"/>
            <a:ext cx="9994004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Font typeface="Arial" panose="020B0604020202020204" pitchFamily="34" charset="0"/>
              <a:buNone/>
            </a:pPr>
            <a:r>
              <a:rPr lang="zh-TW" altLang="en-US" sz="4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TW" sz="4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4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從緣起空到如來藏</a:t>
            </a:r>
            <a:r>
              <a:rPr lang="en-US" altLang="zh-TW" sz="4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en-US" sz="4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批判中國禪宗</a:t>
            </a:r>
            <a:endParaRPr lang="en-US" altLang="zh-TW" sz="4400" b="1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30000"/>
              </a:lnSpc>
              <a:buNone/>
            </a:pPr>
            <a:r>
              <a:rPr lang="zh-TW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　　</a:t>
            </a:r>
            <a:r>
              <a:rPr lang="en-US" altLang="zh-TW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en-US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小乘急證精神之復活</a:t>
            </a:r>
            <a:endParaRPr lang="en-US" altLang="zh-TW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30000"/>
              </a:lnSpc>
              <a:buNone/>
            </a:pPr>
            <a:r>
              <a:rPr lang="zh-TW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　　</a:t>
            </a:r>
            <a:r>
              <a:rPr lang="en-US" altLang="zh-TW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en-US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屬真常唯心思想</a:t>
            </a:r>
            <a:endParaRPr lang="en-US" altLang="zh-TW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30000"/>
              </a:lnSpc>
              <a:buNone/>
            </a:pPr>
            <a:r>
              <a:rPr lang="zh-TW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　　</a:t>
            </a:r>
            <a:r>
              <a:rPr lang="en-US" altLang="zh-TW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en-US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定慧知見多師心自解  </a:t>
            </a:r>
            <a:endParaRPr lang="en-US" altLang="zh-TW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30000"/>
              </a:lnSpc>
              <a:buNone/>
            </a:pPr>
            <a:r>
              <a:rPr lang="zh-TW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　　</a:t>
            </a:r>
            <a:r>
              <a:rPr lang="en-US" altLang="zh-TW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en-US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不先觀身而直下觀心 </a:t>
            </a:r>
            <a:endParaRPr lang="en-US" altLang="zh-TW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30000"/>
              </a:lnSpc>
              <a:buNone/>
            </a:pPr>
            <a:r>
              <a:rPr lang="zh-TW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　　</a:t>
            </a:r>
            <a:r>
              <a:rPr lang="en-US" altLang="zh-TW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en-US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倡圓證頓悟而無次第 </a:t>
            </a:r>
          </a:p>
          <a:p>
            <a:pPr marL="0" indent="0">
              <a:lnSpc>
                <a:spcPct val="130000"/>
              </a:lnSpc>
              <a:buFont typeface="Arial" panose="020B0604020202020204" pitchFamily="34" charset="0"/>
              <a:buNone/>
            </a:pP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endParaRPr lang="en-US" altLang="zh-TW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1146756" y="36418"/>
            <a:ext cx="9477778" cy="19104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人間佛教</a:t>
            </a:r>
            <a:r>
              <a:rPr lang="ja-JP" alt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TW" alt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之禪觀思想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之二</a:t>
            </a:r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en-US" altLang="zh-TW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　　　      </a:t>
            </a:r>
            <a:r>
              <a:rPr lang="en-US" altLang="zh-TW" sz="4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en-US" sz="4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傳統之批判</a:t>
            </a:r>
            <a:r>
              <a:rPr lang="zh-TW" altLang="en-US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(2/3)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347994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04552" y="2021983"/>
            <a:ext cx="9697792" cy="4064820"/>
          </a:xfrm>
        </p:spPr>
        <p:txBody>
          <a:bodyPr/>
          <a:lstStyle/>
          <a:p>
            <a:pPr marL="0" indent="0">
              <a:lnSpc>
                <a:spcPct val="130000"/>
              </a:lnSpc>
              <a:buNone/>
            </a:pPr>
            <a:r>
              <a:rPr lang="zh-TW" altLang="en-US" sz="4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zh-TW" altLang="en-US" sz="44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　從如實觀到假想</a:t>
            </a:r>
            <a:r>
              <a:rPr lang="zh-TW" altLang="en-US" sz="44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觀</a:t>
            </a:r>
            <a:r>
              <a:rPr lang="en-US" altLang="zh-TW" sz="4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en-US" sz="4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批判唯心禪</a:t>
            </a:r>
            <a:r>
              <a:rPr lang="zh-TW" altLang="en-US" sz="44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法</a:t>
            </a:r>
            <a:endParaRPr lang="en-US" altLang="zh-TW" sz="44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30000"/>
              </a:lnSpc>
              <a:buNone/>
            </a:pPr>
            <a:r>
              <a:rPr lang="en-US" altLang="zh-TW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en-US" altLang="zh-TW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偏向修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定</a:t>
            </a:r>
            <a:endParaRPr lang="en-US" altLang="zh-TW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30000"/>
              </a:lnSpc>
              <a:buNone/>
            </a:pP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偏向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念佛</a:t>
            </a:r>
            <a:endParaRPr lang="en-US" altLang="zh-TW" dirty="0" smtClean="0"/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8" name="標題 1"/>
          <p:cNvSpPr txBox="1">
            <a:spLocks/>
          </p:cNvSpPr>
          <p:nvPr/>
        </p:nvSpPr>
        <p:spPr>
          <a:xfrm>
            <a:off x="1327597" y="137304"/>
            <a:ext cx="9477778" cy="18074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人間佛教</a:t>
            </a:r>
            <a:r>
              <a:rPr lang="ja-JP" alt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TW" alt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之禪觀思想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之二</a:t>
            </a:r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en-US" altLang="zh-TW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　　　　　　</a:t>
            </a:r>
            <a:r>
              <a:rPr lang="en-US" altLang="zh-TW" sz="4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en-US" sz="4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傳統之批判</a:t>
            </a:r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(3/3)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823414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52841" y="38732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ja-JP" altLang="en-US" sz="6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6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人間</a:t>
            </a:r>
            <a:r>
              <a:rPr lang="zh-TW" altLang="en-US" sz="6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佛教禪法</a:t>
            </a:r>
            <a:r>
              <a:rPr lang="ja-JP" altLang="en-US" sz="6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TW" altLang="en-US" sz="6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zh-TW" altLang="en-US" sz="6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特色</a:t>
            </a:r>
            <a:r>
              <a:rPr lang="en-US" altLang="zh-TW" sz="6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r>
              <a:rPr lang="zh-TW" altLang="en-US" sz="6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　         </a:t>
            </a:r>
            <a:r>
              <a:rPr lang="en-US" altLang="zh-TW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en-US" sz="5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傳統</a:t>
            </a:r>
            <a:r>
              <a:rPr lang="zh-TW" altLang="en-US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之創發</a:t>
            </a:r>
            <a:endParaRPr lang="zh-TW" altLang="en-US" sz="5300" dirty="0"/>
          </a:p>
        </p:txBody>
      </p:sp>
      <p:sp>
        <p:nvSpPr>
          <p:cNvPr id="16" name="內容版面配置區 2"/>
          <p:cNvSpPr>
            <a:spLocks noGrp="1"/>
          </p:cNvSpPr>
          <p:nvPr>
            <p:ph idx="1"/>
          </p:nvPr>
        </p:nvSpPr>
        <p:spPr>
          <a:xfrm>
            <a:off x="966456" y="1696653"/>
            <a:ext cx="9092485" cy="4064820"/>
          </a:xfrm>
        </p:spPr>
        <p:txBody>
          <a:bodyPr>
            <a:normAutofit/>
          </a:bodyPr>
          <a:lstStyle/>
          <a:p>
            <a:pPr marL="0" indent="0">
              <a:lnSpc>
                <a:spcPct val="130000"/>
              </a:lnSpc>
              <a:buNone/>
            </a:pPr>
            <a:r>
              <a:rPr lang="zh-TW" alt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一 指點當代迷津</a:t>
            </a:r>
            <a:endParaRPr lang="en-US" altLang="zh-TW" sz="4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30000"/>
              </a:lnSpc>
              <a:buNone/>
            </a:pPr>
            <a:r>
              <a:rPr lang="zh-TW" alt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二 人間禪法要旨</a:t>
            </a:r>
            <a:endParaRPr lang="zh-TW" altLang="en-US" sz="4800" dirty="0"/>
          </a:p>
        </p:txBody>
      </p:sp>
      <p:grpSp>
        <p:nvGrpSpPr>
          <p:cNvPr id="18" name="群組 17"/>
          <p:cNvGrpSpPr/>
          <p:nvPr/>
        </p:nvGrpSpPr>
        <p:grpSpPr>
          <a:xfrm>
            <a:off x="1868521" y="4772832"/>
            <a:ext cx="7958059" cy="923954"/>
            <a:chOff x="-474095" y="72692"/>
            <a:chExt cx="12292314" cy="2353748"/>
          </a:xfrm>
        </p:grpSpPr>
        <p:sp>
          <p:nvSpPr>
            <p:cNvPr id="19" name="圓角矩形 18"/>
            <p:cNvSpPr/>
            <p:nvPr/>
          </p:nvSpPr>
          <p:spPr>
            <a:xfrm>
              <a:off x="-474095" y="72692"/>
              <a:ext cx="12292314" cy="2353748"/>
            </a:xfrm>
            <a:prstGeom prst="roundRect">
              <a:avLst>
                <a:gd name="adj" fmla="val 10000"/>
              </a:avLst>
            </a:prstGeom>
            <a:solidFill>
              <a:schemeClr val="accent2">
                <a:lumMod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圓角矩形 4"/>
            <p:cNvSpPr/>
            <p:nvPr/>
          </p:nvSpPr>
          <p:spPr>
            <a:xfrm>
              <a:off x="-56863" y="93957"/>
              <a:ext cx="11762751" cy="23139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5740" tIns="205740" rIns="205740" bIns="205740" numCol="1" spcCol="1270" anchor="ctr" anchorCtr="0">
              <a:noAutofit/>
            </a:bodyPr>
            <a:lstStyle/>
            <a:p>
              <a:pPr lvl="0" algn="ctr"/>
              <a:endParaRPr lang="en-US" altLang="zh-TW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1" name="圓角矩形 4"/>
          <p:cNvSpPr/>
          <p:nvPr/>
        </p:nvSpPr>
        <p:spPr>
          <a:xfrm>
            <a:off x="1948151" y="4915237"/>
            <a:ext cx="7805706" cy="64023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05740" tIns="205740" rIns="205740" bIns="205740" numCol="1" spcCol="1270" anchor="ctr" anchorCtr="0">
            <a:noAutofit/>
          </a:bodyPr>
          <a:lstStyle/>
          <a:p>
            <a:pPr lvl="0" algn="l" defTabSz="2400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盡其在我：如實觀照，不修假想</a:t>
            </a:r>
            <a:endParaRPr lang="zh-TW" altLang="en-US" sz="4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2" name="群組 21"/>
          <p:cNvGrpSpPr/>
          <p:nvPr/>
        </p:nvGrpSpPr>
        <p:grpSpPr>
          <a:xfrm>
            <a:off x="1642045" y="5632391"/>
            <a:ext cx="9300425" cy="1051744"/>
            <a:chOff x="244111" y="3913247"/>
            <a:chExt cx="11757250" cy="2834053"/>
          </a:xfrm>
        </p:grpSpPr>
        <p:sp>
          <p:nvSpPr>
            <p:cNvPr id="23" name="圓角矩形 22"/>
            <p:cNvSpPr/>
            <p:nvPr/>
          </p:nvSpPr>
          <p:spPr>
            <a:xfrm>
              <a:off x="244111" y="3913247"/>
              <a:ext cx="11757250" cy="2834053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圓角矩形 4"/>
            <p:cNvSpPr/>
            <p:nvPr/>
          </p:nvSpPr>
          <p:spPr>
            <a:xfrm>
              <a:off x="382660" y="4261074"/>
              <a:ext cx="11335950" cy="153025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5740" tIns="205740" rIns="205740" bIns="205740" numCol="1" spcCol="1270" anchor="ctr" anchorCtr="0">
              <a:noAutofit/>
            </a:bodyPr>
            <a:lstStyle/>
            <a:p>
              <a:pPr lvl="0" algn="l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zh-TW" altLang="en-US" sz="48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5" name="圓角矩形 24"/>
          <p:cNvSpPr/>
          <p:nvPr/>
        </p:nvSpPr>
        <p:spPr>
          <a:xfrm>
            <a:off x="1872725" y="3875231"/>
            <a:ext cx="7953854" cy="893070"/>
          </a:xfrm>
          <a:prstGeom prst="roundRect">
            <a:avLst>
              <a:gd name="adj" fmla="val 10000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6" name="圓角矩形 4"/>
          <p:cNvSpPr/>
          <p:nvPr/>
        </p:nvSpPr>
        <p:spPr>
          <a:xfrm>
            <a:off x="1916102" y="4014529"/>
            <a:ext cx="7910478" cy="64023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05740" tIns="205740" rIns="205740" bIns="205740" numCol="1" spcCol="1270" anchor="ctr" anchorCtr="0">
            <a:noAutofit/>
          </a:bodyPr>
          <a:lstStyle/>
          <a:p>
            <a:pPr lvl="0" algn="l" defTabSz="2400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4000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忘己為人</a:t>
            </a:r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：修無緣慈，不入深定</a:t>
            </a:r>
            <a:endParaRPr lang="zh-TW" altLang="en-US" sz="4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圓角矩形 4"/>
          <p:cNvSpPr/>
          <p:nvPr/>
        </p:nvSpPr>
        <p:spPr>
          <a:xfrm>
            <a:off x="1658860" y="5820196"/>
            <a:ext cx="9076136" cy="63148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05740" tIns="205740" rIns="205740" bIns="205740" numCol="1" spcCol="1270" anchor="ctr" anchorCtr="0">
            <a:noAutofit/>
          </a:bodyPr>
          <a:lstStyle/>
          <a:p>
            <a:pPr lvl="0" algn="l" defTabSz="2400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任重致遠：發長遠心，不求急證</a:t>
            </a:r>
            <a:endParaRPr lang="zh-TW" altLang="en-US" sz="4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pSp>
        <p:nvGrpSpPr>
          <p:cNvPr id="28" name="群組 27"/>
          <p:cNvGrpSpPr/>
          <p:nvPr/>
        </p:nvGrpSpPr>
        <p:grpSpPr>
          <a:xfrm>
            <a:off x="1620222" y="4708437"/>
            <a:ext cx="9348006" cy="923954"/>
            <a:chOff x="-474095" y="72692"/>
            <a:chExt cx="12292314" cy="2353748"/>
          </a:xfrm>
        </p:grpSpPr>
        <p:sp>
          <p:nvSpPr>
            <p:cNvPr id="29" name="圓角矩形 28"/>
            <p:cNvSpPr/>
            <p:nvPr/>
          </p:nvSpPr>
          <p:spPr>
            <a:xfrm>
              <a:off x="-474095" y="72692"/>
              <a:ext cx="12292314" cy="2353748"/>
            </a:xfrm>
            <a:prstGeom prst="roundRect">
              <a:avLst>
                <a:gd name="adj" fmla="val 10000"/>
              </a:avLst>
            </a:prstGeom>
            <a:solidFill>
              <a:schemeClr val="accent2">
                <a:lumMod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圓角矩形 4"/>
            <p:cNvSpPr/>
            <p:nvPr/>
          </p:nvSpPr>
          <p:spPr>
            <a:xfrm>
              <a:off x="-56863" y="93957"/>
              <a:ext cx="11762751" cy="23139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5740" tIns="205740" rIns="205740" bIns="205740" numCol="1" spcCol="1270" anchor="ctr" anchorCtr="0">
              <a:noAutofit/>
            </a:bodyPr>
            <a:lstStyle/>
            <a:p>
              <a:pPr lvl="0" algn="ctr"/>
              <a:endParaRPr lang="en-US" altLang="zh-TW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31" name="圓角矩形 4"/>
          <p:cNvSpPr/>
          <p:nvPr/>
        </p:nvSpPr>
        <p:spPr>
          <a:xfrm>
            <a:off x="1699852" y="4850842"/>
            <a:ext cx="9169043" cy="64023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05740" tIns="205740" rIns="205740" bIns="205740" numCol="1" spcCol="1270" anchor="ctr" anchorCtr="0">
            <a:noAutofit/>
          </a:bodyPr>
          <a:lstStyle/>
          <a:p>
            <a:pPr lvl="0" algn="l" defTabSz="2400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盡其在我：如實觀照，不修假想</a:t>
            </a:r>
            <a:endParaRPr lang="zh-TW" altLang="en-US" sz="4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2" name="圓角矩形 31"/>
          <p:cNvSpPr/>
          <p:nvPr/>
        </p:nvSpPr>
        <p:spPr>
          <a:xfrm>
            <a:off x="1624426" y="3810836"/>
            <a:ext cx="9343067" cy="893070"/>
          </a:xfrm>
          <a:prstGeom prst="roundRect">
            <a:avLst>
              <a:gd name="adj" fmla="val 10000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3" name="圓角矩形 4"/>
          <p:cNvSpPr/>
          <p:nvPr/>
        </p:nvSpPr>
        <p:spPr>
          <a:xfrm>
            <a:off x="1667803" y="3950134"/>
            <a:ext cx="9292115" cy="64023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05740" tIns="205740" rIns="205740" bIns="205740" numCol="1" spcCol="1270" anchor="ctr" anchorCtr="0">
            <a:noAutofit/>
          </a:bodyPr>
          <a:lstStyle/>
          <a:p>
            <a:pPr lvl="0" algn="l" defTabSz="2400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4800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忘己為人</a:t>
            </a:r>
            <a:r>
              <a:rPr lang="zh-TW" alt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：修無緣慈，不入深定</a:t>
            </a:r>
            <a:endParaRPr lang="zh-TW" altLang="en-US" sz="4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05823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>
            <a:off x="1594182" y="3400026"/>
            <a:ext cx="8357658" cy="1326523"/>
            <a:chOff x="-474095" y="72692"/>
            <a:chExt cx="12292314" cy="2353748"/>
          </a:xfrm>
        </p:grpSpPr>
        <p:sp>
          <p:nvSpPr>
            <p:cNvPr id="5" name="圓角矩形 4"/>
            <p:cNvSpPr/>
            <p:nvPr/>
          </p:nvSpPr>
          <p:spPr>
            <a:xfrm>
              <a:off x="-474095" y="72692"/>
              <a:ext cx="12292314" cy="2353748"/>
            </a:xfrm>
            <a:prstGeom prst="roundRect">
              <a:avLst>
                <a:gd name="adj" fmla="val 10000"/>
              </a:avLst>
            </a:prstGeom>
            <a:solidFill>
              <a:schemeClr val="accent2">
                <a:lumMod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圓角矩形 4"/>
            <p:cNvSpPr/>
            <p:nvPr/>
          </p:nvSpPr>
          <p:spPr>
            <a:xfrm>
              <a:off x="-56863" y="93957"/>
              <a:ext cx="11762751" cy="23139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5740" tIns="205740" rIns="205740" bIns="205740" numCol="1" spcCol="1270" anchor="ctr" anchorCtr="0">
              <a:noAutofit/>
            </a:bodyPr>
            <a:lstStyle/>
            <a:p>
              <a:pPr lvl="0" algn="ctr"/>
              <a:endParaRPr lang="en-US" altLang="zh-TW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7" name="群組 6"/>
          <p:cNvGrpSpPr/>
          <p:nvPr/>
        </p:nvGrpSpPr>
        <p:grpSpPr>
          <a:xfrm>
            <a:off x="1590601" y="4833912"/>
            <a:ext cx="8357659" cy="1412343"/>
            <a:chOff x="244111" y="3913247"/>
            <a:chExt cx="11757250" cy="2834053"/>
          </a:xfrm>
        </p:grpSpPr>
        <p:sp>
          <p:nvSpPr>
            <p:cNvPr id="8" name="圓角矩形 7"/>
            <p:cNvSpPr/>
            <p:nvPr/>
          </p:nvSpPr>
          <p:spPr>
            <a:xfrm>
              <a:off x="244111" y="3913247"/>
              <a:ext cx="11757250" cy="2834053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圓角矩形 4"/>
            <p:cNvSpPr/>
            <p:nvPr/>
          </p:nvSpPr>
          <p:spPr>
            <a:xfrm>
              <a:off x="382660" y="4261074"/>
              <a:ext cx="11335950" cy="153025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5740" tIns="205740" rIns="205740" bIns="205740" numCol="1" spcCol="1270" anchor="ctr" anchorCtr="0">
              <a:noAutofit/>
            </a:bodyPr>
            <a:lstStyle/>
            <a:p>
              <a:pPr lvl="0" algn="l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zh-TW" altLang="en-US" sz="36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0" name="圓角矩形 9"/>
          <p:cNvSpPr/>
          <p:nvPr/>
        </p:nvSpPr>
        <p:spPr>
          <a:xfrm>
            <a:off x="1636748" y="1983349"/>
            <a:ext cx="8298285" cy="1326524"/>
          </a:xfrm>
          <a:prstGeom prst="roundRect">
            <a:avLst>
              <a:gd name="adj" fmla="val 10000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47651" y="249214"/>
            <a:ext cx="10256965" cy="1325563"/>
          </a:xfrm>
          <a:solidFill>
            <a:schemeClr val="bg1"/>
          </a:solidFill>
          <a:effectLst>
            <a:softEdge rad="0"/>
          </a:effectLst>
          <a:scene3d>
            <a:camera prst="orthographicFront"/>
            <a:lightRig rig="threePt" dir="t"/>
          </a:scene3d>
          <a:sp3d contourW="12700">
            <a:bevelT prst="slope"/>
            <a:contourClr>
              <a:schemeClr val="tx1"/>
            </a:contourClr>
          </a:sp3d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ja-JP" alt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人間佛教禪法</a:t>
            </a:r>
            <a:r>
              <a:rPr lang="ja-JP" alt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TW" alt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之當代實踐</a:t>
            </a:r>
            <a:endParaRPr lang="zh-TW" alt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636748" y="2283483"/>
            <a:ext cx="7994607" cy="8847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一  </a:t>
            </a:r>
            <a:r>
              <a:rPr lang="zh-TW" altLang="en-US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勇於創新的佛教</a:t>
            </a:r>
            <a:r>
              <a:rPr lang="zh-TW" alt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青年</a:t>
            </a:r>
            <a:endParaRPr lang="en-US" altLang="zh-TW" sz="5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11" name="內容版面配置區 2"/>
          <p:cNvSpPr txBox="1">
            <a:spLocks/>
          </p:cNvSpPr>
          <p:nvPr/>
        </p:nvSpPr>
        <p:spPr>
          <a:xfrm>
            <a:off x="1689089" y="3628727"/>
            <a:ext cx="7968025" cy="8817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TW" alt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二  </a:t>
            </a:r>
            <a:r>
              <a:rPr lang="zh-TW" altLang="en-US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薪火相傳的人間學思</a:t>
            </a:r>
            <a:endParaRPr lang="en-US" altLang="zh-TW" sz="5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12" name="內容版面配置區 2"/>
          <p:cNvSpPr txBox="1">
            <a:spLocks/>
          </p:cNvSpPr>
          <p:nvPr/>
        </p:nvSpPr>
        <p:spPr>
          <a:xfrm>
            <a:off x="1689089" y="5157964"/>
            <a:ext cx="7916771" cy="7550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TW" altLang="en-US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三 </a:t>
            </a:r>
            <a:r>
              <a:rPr lang="zh-TW" alt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 輝映</a:t>
            </a:r>
            <a:r>
              <a:rPr lang="zh-TW" altLang="en-US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法界的利生事行</a:t>
            </a:r>
            <a:endParaRPr lang="en-US" altLang="zh-TW" sz="5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27639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3004</TotalTime>
  <Words>283</Words>
  <Application>Microsoft Office PowerPoint</Application>
  <PresentationFormat>自訂</PresentationFormat>
  <Paragraphs>90</Paragraphs>
  <Slides>11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2" baseType="lpstr">
      <vt:lpstr>Office Theme</vt:lpstr>
      <vt:lpstr>PowerPoint 簡報</vt:lpstr>
      <vt:lpstr>「人間佛教」播種者 </vt:lpstr>
      <vt:lpstr>「人間佛教」之禪學關懷</vt:lpstr>
      <vt:lpstr>「人間佛教」禪學思想(之一)            —傳統之繼承</vt:lpstr>
      <vt:lpstr>「人間佛教」之禪觀思想(之二) 　　　　　　—傳統之批判 (1/3)</vt:lpstr>
      <vt:lpstr>PowerPoint 簡報</vt:lpstr>
      <vt:lpstr>PowerPoint 簡報</vt:lpstr>
      <vt:lpstr>「人間佛教禪法」之特色 　　         —傳統之創發</vt:lpstr>
      <vt:lpstr>「人間佛教禪法」之當代實踐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人間佛教禪法</dc:title>
  <dc:creator>WENLING CHEN</dc:creator>
  <cp:lastModifiedBy>USER</cp:lastModifiedBy>
  <cp:revision>106</cp:revision>
  <dcterms:created xsi:type="dcterms:W3CDTF">2019-06-15T03:09:14Z</dcterms:created>
  <dcterms:modified xsi:type="dcterms:W3CDTF">2019-06-21T08:52:58Z</dcterms:modified>
</cp:coreProperties>
</file>