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7" r:id="rId2"/>
    <p:sldId id="259" r:id="rId3"/>
    <p:sldId id="300" r:id="rId4"/>
    <p:sldId id="366" r:id="rId5"/>
    <p:sldId id="367" r:id="rId6"/>
    <p:sldId id="368" r:id="rId7"/>
    <p:sldId id="369" r:id="rId8"/>
    <p:sldId id="305" r:id="rId9"/>
    <p:sldId id="307" r:id="rId10"/>
    <p:sldId id="370" r:id="rId11"/>
    <p:sldId id="308" r:id="rId12"/>
    <p:sldId id="309" r:id="rId13"/>
    <p:sldId id="310" r:id="rId14"/>
    <p:sldId id="311" r:id="rId15"/>
    <p:sldId id="312" r:id="rId16"/>
    <p:sldId id="313" r:id="rId17"/>
    <p:sldId id="306" r:id="rId18"/>
    <p:sldId id="315" r:id="rId19"/>
    <p:sldId id="316" r:id="rId20"/>
    <p:sldId id="317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56" r:id="rId31"/>
    <p:sldId id="329" r:id="rId32"/>
    <p:sldId id="330" r:id="rId33"/>
    <p:sldId id="332" r:id="rId34"/>
    <p:sldId id="372" r:id="rId35"/>
    <p:sldId id="335" r:id="rId36"/>
    <p:sldId id="336" r:id="rId37"/>
    <p:sldId id="337" r:id="rId38"/>
    <p:sldId id="358" r:id="rId39"/>
    <p:sldId id="333" r:id="rId40"/>
    <p:sldId id="338" r:id="rId41"/>
    <p:sldId id="339" r:id="rId42"/>
    <p:sldId id="359" r:id="rId43"/>
    <p:sldId id="340" r:id="rId44"/>
    <p:sldId id="341" r:id="rId45"/>
    <p:sldId id="342" r:id="rId46"/>
    <p:sldId id="334" r:id="rId47"/>
    <p:sldId id="360" r:id="rId48"/>
    <p:sldId id="343" r:id="rId49"/>
    <p:sldId id="361" r:id="rId50"/>
    <p:sldId id="347" r:id="rId51"/>
    <p:sldId id="362" r:id="rId52"/>
    <p:sldId id="348" r:id="rId53"/>
    <p:sldId id="363" r:id="rId54"/>
    <p:sldId id="349" r:id="rId55"/>
    <p:sldId id="364" r:id="rId56"/>
    <p:sldId id="344" r:id="rId57"/>
    <p:sldId id="365" r:id="rId58"/>
    <p:sldId id="350" r:id="rId59"/>
    <p:sldId id="351" r:id="rId60"/>
    <p:sldId id="352" r:id="rId61"/>
    <p:sldId id="353" r:id="rId62"/>
    <p:sldId id="354" r:id="rId63"/>
    <p:sldId id="355" r:id="rId64"/>
    <p:sldId id="371" r:id="rId65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61" autoAdjust="0"/>
    <p:restoredTop sz="86404" autoAdjust="0"/>
  </p:normalViewPr>
  <p:slideViewPr>
    <p:cSldViewPr snapToGrid="0">
      <p:cViewPr varScale="1">
        <p:scale>
          <a:sx n="67" d="100"/>
          <a:sy n="67" d="100"/>
        </p:scale>
        <p:origin x="-102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B82A587-3DCB-4577-A631-2E7541BBFB36}" type="datetimeFigureOut">
              <a:rPr lang="zh-TW" altLang="en-US"/>
              <a:pPr>
                <a:defRPr/>
              </a:pPr>
              <a:t>2017/11/12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BF143B-A1E6-4231-B005-85DC7971A2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AF9FE-A432-45F7-9090-505A5147AAD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65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D67B6C-9D3A-4F98-B8F1-A5DF23C261A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86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6B64C0-0E85-45A0-8B0C-B11CB0C8CB3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37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849789-BEA8-407F-8351-02A4D9B70E1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57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8DA29D-310F-4618-8A4C-CA9D4934978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《</a:t>
            </a:r>
            <a:r>
              <a:rPr lang="zh-TW" altLang="en-US" smtClean="0"/>
              <a:t>初期大乘佛教之起源與開展</a:t>
            </a:r>
            <a:r>
              <a:rPr lang="en-US" altLang="zh-TW" smtClean="0"/>
              <a:t>》</a:t>
            </a:r>
            <a:r>
              <a:rPr lang="zh-TW" altLang="en-US" smtClean="0"/>
              <a:t>：「</a:t>
            </a:r>
            <a:r>
              <a:rPr lang="en-US" altLang="zh-TW" smtClean="0"/>
              <a:t>『</a:t>
            </a:r>
            <a:r>
              <a:rPr lang="zh-TW" altLang="en-US" smtClean="0"/>
              <a:t>大方廣佛華嚴經</a:t>
            </a:r>
            <a:r>
              <a:rPr lang="en-US" altLang="zh-TW" smtClean="0"/>
              <a:t>』</a:t>
            </a:r>
            <a:r>
              <a:rPr lang="zh-TW" altLang="en-US" smtClean="0"/>
              <a:t>大部的集成，比「上品般若」遲一些，含有後期大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乘的成分。如經名所表示的，這是菩薩萬行，莊嚴佛功德的聖典；「華藏」是「蓮華藏莊嚴」，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流露出「如來藏」的色彩。初期集出的菩薩行，如菩薩的「本業」──</a:t>
            </a:r>
            <a:r>
              <a:rPr lang="en-US" altLang="zh-TW" smtClean="0"/>
              <a:t>『</a:t>
            </a:r>
            <a:r>
              <a:rPr lang="zh-TW" altLang="en-US" smtClean="0"/>
              <a:t>淨行品</a:t>
            </a:r>
            <a:r>
              <a:rPr lang="en-US" altLang="zh-TW" smtClean="0"/>
              <a:t>』</a:t>
            </a:r>
            <a:r>
              <a:rPr lang="zh-TW" altLang="en-US" smtClean="0"/>
              <a:t>，菩薩的行位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──</a:t>
            </a:r>
            <a:r>
              <a:rPr lang="en-US" altLang="zh-TW" smtClean="0"/>
              <a:t>『</a:t>
            </a:r>
            <a:r>
              <a:rPr lang="zh-TW" altLang="en-US" smtClean="0"/>
              <a:t>十住品</a:t>
            </a:r>
            <a:r>
              <a:rPr lang="en-US" altLang="zh-TW" smtClean="0"/>
              <a:t>』</a:t>
            </a:r>
            <a:r>
              <a:rPr lang="zh-TW" altLang="en-US" smtClean="0"/>
              <a:t>，約與「下品般若」的集出相近。「華嚴法門」的佛，是繼承大眾部的，超越的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、理想的佛，名為毘盧遮那</a:t>
            </a:r>
            <a:r>
              <a:rPr lang="en-US" altLang="zh-TW" smtClean="0"/>
              <a:t>Vairocana</a:t>
            </a:r>
            <a:r>
              <a:rPr lang="zh-TW" altLang="en-US" smtClean="0"/>
              <a:t>。依此而說菩薩行，所以多說法身菩薩行；多在天上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，為天菩薩（及他方菩薩）說；「世主」多數是夜叉</a:t>
            </a:r>
            <a:r>
              <a:rPr lang="en-US" altLang="zh-TW" smtClean="0"/>
              <a:t>yakṣa</a:t>
            </a:r>
            <a:r>
              <a:rPr lang="zh-TW" altLang="en-US" smtClean="0"/>
              <a:t>；</a:t>
            </a:r>
            <a:r>
              <a:rPr lang="en-US" altLang="zh-TW" smtClean="0"/>
              <a:t>『</a:t>
            </a:r>
            <a:r>
              <a:rPr lang="zh-TW" altLang="en-US" smtClean="0"/>
              <a:t>入法界品</a:t>
            </a:r>
            <a:r>
              <a:rPr lang="en-US" altLang="zh-TW" smtClean="0"/>
              <a:t>』</a:t>
            </a:r>
            <a:r>
              <a:rPr lang="zh-TW" altLang="en-US" smtClean="0"/>
              <a:t>的增譯部分，也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都是天（神）菩薩；金剛手</a:t>
            </a:r>
            <a:r>
              <a:rPr lang="en-US" altLang="zh-TW" smtClean="0"/>
              <a:t>Vajrapāṇi</a:t>
            </a:r>
            <a:r>
              <a:rPr lang="zh-TW" altLang="en-US" smtClean="0"/>
              <a:t>的地位極高；有帝釋</a:t>
            </a:r>
            <a:r>
              <a:rPr lang="en-US" altLang="zh-TW" smtClean="0"/>
              <a:t>Indra</a:t>
            </a:r>
            <a:r>
              <a:rPr lang="zh-TW" altLang="en-US" smtClean="0"/>
              <a:t>特性的普賢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Samantabhadra</a:t>
            </a:r>
            <a:r>
              <a:rPr lang="zh-TW" altLang="en-US" smtClean="0"/>
              <a:t>，比文殊還重要些。圓融無礙的法門，富於理想、神秘及藝術的氣息。著名的</a:t>
            </a:r>
            <a:r>
              <a:rPr lang="en-US" altLang="zh-TW" smtClean="0"/>
              <a:t>『</a:t>
            </a:r>
            <a:r>
              <a:rPr lang="zh-TW" altLang="en-US" smtClean="0"/>
              <a:t>十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地品</a:t>
            </a:r>
            <a:r>
              <a:rPr lang="en-US" altLang="zh-TW" smtClean="0"/>
              <a:t>』</a:t>
            </a:r>
            <a:r>
              <a:rPr lang="zh-TW" altLang="en-US" smtClean="0"/>
              <a:t>，受有北方論義的影響，所以條理嚴密，樹立了「論經」的典型。」</a:t>
            </a:r>
            <a:r>
              <a:rPr lang="en-US" altLang="zh-TW" smtClean="0"/>
              <a:t>( Y 37p20 )</a:t>
            </a:r>
            <a:endParaRPr lang="zh-TW" altLang="en-US" smtClean="0"/>
          </a:p>
        </p:txBody>
      </p:sp>
      <p:sp>
        <p:nvSpPr>
          <p:cNvPr id="778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DEB36-C5D2-4CDF-B9C8-99F074552AE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( Y 37p10 )</a:t>
            </a:r>
            <a:endParaRPr lang="zh-TW" altLang="en-US" smtClean="0"/>
          </a:p>
        </p:txBody>
      </p:sp>
      <p:sp>
        <p:nvSpPr>
          <p:cNvPr id="798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D636A6-9C48-4478-80A3-6969C3B0A3B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19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3F2A2-ABED-46CD-94BA-5115F5B7971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《</a:t>
            </a:r>
            <a:r>
              <a:rPr lang="zh-TW" altLang="en-US" smtClean="0"/>
              <a:t>初期大乘佛教之起源與開展</a:t>
            </a:r>
            <a:r>
              <a:rPr lang="en-US" altLang="zh-TW" smtClean="0"/>
              <a:t>》</a:t>
            </a:r>
            <a:r>
              <a:rPr lang="zh-TW" altLang="en-US" smtClean="0"/>
              <a:t>：「毘盧遮那佛與華藏莊嚴世界海」</a:t>
            </a:r>
            <a:r>
              <a:rPr lang="en-US" altLang="zh-TW" smtClean="0"/>
              <a:t>( Y 37p1026 )</a:t>
            </a:r>
            <a:endParaRPr lang="zh-TW" altLang="en-US" smtClean="0"/>
          </a:p>
        </p:txBody>
      </p:sp>
      <p:sp>
        <p:nvSpPr>
          <p:cNvPr id="8397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D9F768-7D8F-4D30-96D2-5D438E6AC52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60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C26D3-5001-4A49-97A1-2402982D936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《</a:t>
            </a:r>
            <a:r>
              <a:rPr lang="zh-TW" altLang="en-US" smtClean="0"/>
              <a:t>初期大乘佛教之起源與開展</a:t>
            </a:r>
            <a:r>
              <a:rPr lang="en-US" altLang="zh-TW" smtClean="0"/>
              <a:t>》</a:t>
            </a:r>
            <a:r>
              <a:rPr lang="zh-TW" altLang="en-US" smtClean="0"/>
              <a:t>：「華藏莊嚴世界海，是住於華臺上的，與印度的神話有關。如</a:t>
            </a:r>
            <a:r>
              <a:rPr lang="en-US" altLang="zh-TW" smtClean="0"/>
              <a:t>『</a:t>
            </a:r>
            <a:r>
              <a:rPr lang="zh-TW" altLang="en-US" smtClean="0"/>
              <a:t>大智度論</a:t>
            </a:r>
            <a:r>
              <a:rPr lang="en-US" altLang="zh-TW" smtClean="0"/>
              <a:t>』</a:t>
            </a:r>
            <a:r>
              <a:rPr lang="zh-TW" altLang="en-US" smtClean="0"/>
              <a:t>卷八（大正二五</a:t>
            </a:r>
            <a:r>
              <a:rPr lang="en-US" altLang="zh-TW" smtClean="0"/>
              <a:t>‧</a:t>
            </a:r>
            <a:r>
              <a:rPr lang="zh-TW" altLang="en-US" smtClean="0"/>
              <a:t>一一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六上）說：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「劫盡燒時，一切皆空。眾生福德因緣力故，十方風至，相對相觸，能持大水。水上有一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千頭人，二千手足，名為韋紐。是人臍中出千葉金色妙寶蓮華，其光大明，如萬日俱照。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華中有人，結跏趺坐，此人復有無量光明，名曰梵天王。</a:t>
            </a:r>
            <a:r>
              <a:rPr lang="en-US" altLang="zh-TW" smtClean="0"/>
              <a:t>……</a:t>
            </a:r>
            <a:r>
              <a:rPr lang="zh-TW" altLang="en-US" smtClean="0"/>
              <a:t>是梵天王坐蓮華上，是故諸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佛隨世俗故，於寶華上結跏趺坐」。」</a:t>
            </a:r>
            <a:r>
              <a:rPr lang="en-US" altLang="zh-TW" smtClean="0"/>
              <a:t>( Y 37p1032 )</a:t>
            </a:r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《</a:t>
            </a:r>
            <a:r>
              <a:rPr lang="zh-TW" altLang="en-US" smtClean="0"/>
              <a:t>初期大乘佛教之起源與開展</a:t>
            </a:r>
            <a:r>
              <a:rPr lang="en-US" altLang="zh-TW" smtClean="0"/>
              <a:t>》</a:t>
            </a:r>
            <a:r>
              <a:rPr lang="zh-TW" altLang="en-US" smtClean="0"/>
              <a:t>：「毘盧遮那佛與華藏莊嚴世界海」</a:t>
            </a:r>
            <a:r>
              <a:rPr lang="en-US" altLang="zh-TW" smtClean="0"/>
              <a:t>( Y 37p1026 )</a:t>
            </a:r>
            <a:endParaRPr lang="zh-TW" altLang="en-US" smtClean="0"/>
          </a:p>
        </p:txBody>
      </p:sp>
      <p:sp>
        <p:nvSpPr>
          <p:cNvPr id="880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B9A5F-B768-4FA0-BBF7-06F7DAB3DFA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45CC7-FB31-4F3F-8F74-477744E82F8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11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959CF-3DBD-43E3-BD60-7B47A7EFD87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42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0E6EA-BC85-49A4-98B4-82DB0B6EEB2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《</a:t>
            </a:r>
            <a:r>
              <a:rPr lang="zh-TW" altLang="en-US" smtClean="0"/>
              <a:t>以佛法研究佛法</a:t>
            </a:r>
            <a:r>
              <a:rPr lang="en-US" altLang="zh-TW" smtClean="0"/>
              <a:t>》</a:t>
            </a:r>
            <a:r>
              <a:rPr lang="zh-TW" altLang="en-US" smtClean="0"/>
              <a:t>：「來信所說的：「若當日佛陀未曾說過大乘，則其餘大乘，亦應如真常系，一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切皆為後人之懸想產物。若佛陀當日曾說大乘，不知某些大乘是佛所說」？這確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是極重要的問題，是值得提出論究的。」</a:t>
            </a:r>
            <a:r>
              <a:rPr lang="en-US" altLang="zh-TW" smtClean="0"/>
              <a:t>( Y 16p153 )</a:t>
            </a:r>
            <a:endParaRPr lang="zh-TW" altLang="en-US" smtClean="0"/>
          </a:p>
        </p:txBody>
      </p:sp>
      <p:sp>
        <p:nvSpPr>
          <p:cNvPr id="962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F3B27-4507-4969-B834-11B1A662AE2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34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83892-1005-4AF6-B3EE-D94D9B36C4F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《</a:t>
            </a:r>
            <a:r>
              <a:rPr lang="zh-TW" altLang="en-US" smtClean="0"/>
              <a:t>原始佛教聖典之集成</a:t>
            </a:r>
            <a:r>
              <a:rPr lang="en-US" altLang="zh-TW" smtClean="0"/>
              <a:t>》</a:t>
            </a:r>
            <a:r>
              <a:rPr lang="zh-TW" altLang="en-US" smtClean="0"/>
              <a:t>：「「四大處」。這是對於新傳來的教說，勘辨真偽，作為應取應捨的結集準繩。「大說」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、「廣說」，就是大眾共同論究，也就是結集的意思。」</a:t>
            </a:r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0DDB2-6296-4C48-A342-BF72BA0DF59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《</a:t>
            </a:r>
            <a:r>
              <a:rPr lang="zh-TW" altLang="en-US" smtClean="0"/>
              <a:t>原始佛教聖典之集成</a:t>
            </a:r>
            <a:r>
              <a:rPr lang="en-US" altLang="zh-TW" smtClean="0"/>
              <a:t>》</a:t>
            </a:r>
            <a:r>
              <a:rPr lang="zh-TW" altLang="en-US" smtClean="0"/>
              <a:t>：「不斷的傳誦與結集」</a:t>
            </a:r>
            <a:r>
              <a:rPr lang="en-US" altLang="zh-TW" smtClean="0"/>
              <a:t>( Y 35p19 )</a:t>
            </a:r>
            <a:endParaRPr lang="zh-TW" altLang="en-US" smtClean="0"/>
          </a:p>
        </p:txBody>
      </p:sp>
      <p:sp>
        <p:nvSpPr>
          <p:cNvPr id="450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6E0B7-66D6-48D7-845B-8232E7AF435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71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2D0F1-A8C1-4520-AF7D-CD175341D87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32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E8B852-0C3A-44E3-ABD9-919444DF284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2E5FD-C748-4085-8456-9F36A584EBA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24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4BD1C5-DB6B-4AA7-90B6-2A24C24BBD6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451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191CF-8D53-43DC-9677-26A5F0AFF7B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714489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64530" y="3214686"/>
            <a:ext cx="7862941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674F-F1D1-44E4-8EF7-526375BADA68}" type="datetimeFigureOut">
              <a:rPr lang="zh-TW" altLang="en-US"/>
              <a:pPr>
                <a:defRPr/>
              </a:pPr>
              <a:t>2017/11/12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A76B2C-7DD7-4E59-B232-50D3F62DB6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587B-D21B-43D3-AED8-E4F516959F9F}" type="datetimeFigureOut">
              <a:rPr lang="zh-TW" altLang="en-US"/>
              <a:pPr>
                <a:defRPr/>
              </a:pPr>
              <a:t>2017/11/12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A975-4C7E-491A-93CA-3CF90D4001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525024" y="642918"/>
            <a:ext cx="2057376" cy="548324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642918"/>
            <a:ext cx="8820173" cy="548324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DF30-4C37-40FE-A6A8-04E1A7D1336F}" type="datetimeFigureOut">
              <a:rPr lang="zh-TW" altLang="en-US"/>
              <a:pPr>
                <a:defRPr/>
              </a:pPr>
              <a:t>2017/11/12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B8ED-5E15-40A2-9C90-FB26D6B953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600201"/>
            <a:ext cx="11417643" cy="4525963"/>
          </a:xfrm>
        </p:spPr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9836-FB96-4C45-9315-613BCB262C3C}" type="datetimeFigureOut">
              <a:rPr lang="zh-TW" altLang="en-US"/>
              <a:pPr>
                <a:defRPr/>
              </a:pPr>
              <a:t>2017/11/12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F9559-9335-45FA-BC0D-23E9DCAF3E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643184"/>
            <a:ext cx="8610624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4009384"/>
            <a:ext cx="6038856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C22B8-D6C0-480E-9910-E99974104168}" type="datetimeFigureOut">
              <a:rPr lang="zh-TW" altLang="en-US"/>
              <a:pPr>
                <a:defRPr/>
              </a:pPr>
              <a:t>2017/11/12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6FA8CC-0AD9-467B-888F-CF31A92251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D3C0-9A16-4127-AA60-A78FDA9BB972}" type="datetimeFigureOut">
              <a:rPr lang="zh-TW" altLang="en-US"/>
              <a:pPr>
                <a:defRPr/>
              </a:pPr>
              <a:t>2017/11/12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C674-9AD6-4227-80DB-8101F17D8C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D086-59B0-46FB-B493-8046AEACC7BD}" type="datetimeFigureOut">
              <a:rPr lang="zh-TW" altLang="en-US"/>
              <a:pPr>
                <a:defRPr/>
              </a:pPr>
              <a:t>2017/11/12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7383-F4C9-4D83-A07A-7E02C0FE54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5513-5BD3-4449-A0CB-1C0795A0DA75}" type="datetimeFigureOut">
              <a:rPr lang="zh-TW" altLang="en-US"/>
              <a:pPr>
                <a:defRPr/>
              </a:pPr>
              <a:t>2017/11/12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18DB-129A-4199-9D73-8E840913BB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B75C3-0301-470F-A271-861B749EBE87}" type="datetimeFigureOut">
              <a:rPr lang="zh-TW" altLang="en-US"/>
              <a:pPr>
                <a:defRPr/>
              </a:pPr>
              <a:t>2017/11/12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BF43-C3D2-44B3-9D28-D1F80C5687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571480"/>
            <a:ext cx="4011084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571481"/>
            <a:ext cx="6815667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643051"/>
            <a:ext cx="4011084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E457-4000-4D6F-B83B-7EA499F88606}" type="datetimeFigureOut">
              <a:rPr lang="zh-TW" altLang="en-US"/>
              <a:pPr>
                <a:defRPr/>
              </a:pPr>
              <a:t>2017/11/12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89ED-29EF-4FFC-AB7F-477B55B462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13" y="687306"/>
            <a:ext cx="1134515" cy="4670520"/>
          </a:xfrm>
        </p:spPr>
        <p:txBody>
          <a:bodyPr vert="eaVert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00221" y="684214"/>
            <a:ext cx="9239315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00222" y="5481658"/>
            <a:ext cx="9232049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C4C7-A850-454E-8B9F-031ABE28B598}" type="datetimeFigureOut">
              <a:rPr lang="zh-TW" altLang="en-US"/>
              <a:pPr>
                <a:defRPr/>
              </a:pPr>
              <a:t>2017/11/12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359C-5FF8-4EF1-9BF7-57CFDFB2EC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EAA65F-5097-4243-8FB1-EB9FCF2F899F}" type="datetimeFigureOut">
              <a:rPr lang="zh-TW" altLang="en-US"/>
              <a:pPr>
                <a:defRPr/>
              </a:pPr>
              <a:t>2017/11/12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334750" y="0"/>
            <a:ext cx="857250" cy="571500"/>
          </a:xfrm>
          <a:prstGeom prst="roundRect">
            <a:avLst>
              <a:gd name="adj" fmla="val 16667"/>
            </a:avLst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0FA78E-3F4D-41EE-A9EE-111784827E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3" r:id="rId2"/>
    <p:sldLayoutId id="214748367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7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新細明體" charset="-12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新細明體" charset="-12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新細明體" charset="-12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新細明體" charset="-120"/>
          <a:cs typeface="Tahoma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Y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mind-breath.blogspot.tw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212028" y="1643385"/>
            <a:ext cx="103632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60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大乘經的結集過程</a:t>
            </a:r>
            <a:r>
              <a:rPr lang="en-US" altLang="zh-TW" sz="60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－－以</a:t>
            </a:r>
            <a:r>
              <a:rPr lang="en-US" altLang="zh-TW" sz="60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60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華嚴經</a:t>
            </a:r>
            <a:r>
              <a:rPr lang="en-US" altLang="zh-TW" sz="60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60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為例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subTitle" idx="1"/>
          </p:nvPr>
        </p:nvSpPr>
        <p:spPr>
          <a:xfrm>
            <a:off x="1266825" y="3536950"/>
            <a:ext cx="10307638" cy="2962275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zh-TW" altLang="en-US" dirty="0">
                <a:latin typeface="+mj-lt"/>
                <a:ea typeface="標楷體" panose="03000509000000000000" pitchFamily="65" charset="-120"/>
              </a:rPr>
              <a:t>佛教慈濟大學　</a:t>
            </a:r>
            <a:endParaRPr lang="en-US" altLang="zh-TW" dirty="0">
              <a:latin typeface="+mj-lt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dirty="0">
                <a:latin typeface="+mj-lt"/>
                <a:ea typeface="標楷體" panose="03000509000000000000" pitchFamily="65" charset="-120"/>
              </a:rPr>
              <a:t>宗教與人文研究所   </a:t>
            </a:r>
            <a:endParaRPr lang="en-US" altLang="zh-TW" dirty="0">
              <a:latin typeface="+mj-lt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defRPr/>
            </a:pPr>
            <a:endParaRPr lang="zh-TW" altLang="en-US" dirty="0">
              <a:latin typeface="+mj-lt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dirty="0">
                <a:latin typeface="+mj-lt"/>
                <a:ea typeface="標楷體" panose="03000509000000000000" pitchFamily="65" charset="-120"/>
              </a:rPr>
              <a:t>林建德 </a:t>
            </a:r>
            <a:endParaRPr lang="en-US" altLang="zh-TW" dirty="0">
              <a:latin typeface="+mj-lt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defRPr/>
            </a:pPr>
            <a:endParaRPr lang="en-US" altLang="zh-TW" dirty="0">
              <a:latin typeface="+mj-lt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TW" dirty="0">
                <a:latin typeface="+mj-lt"/>
                <a:ea typeface="標楷體" panose="03000509000000000000" pitchFamily="65" charset="-120"/>
              </a:rPr>
              <a:t>2017/11/12 </a:t>
            </a:r>
          </a:p>
          <a:p>
            <a:pPr>
              <a:lnSpc>
                <a:spcPct val="80000"/>
              </a:lnSpc>
              <a:defRPr/>
            </a:pPr>
            <a:r>
              <a:rPr lang="en-US" altLang="zh-TW" dirty="0">
                <a:latin typeface="+mj-lt"/>
                <a:ea typeface="標楷體" panose="03000509000000000000" pitchFamily="65" charset="-120"/>
              </a:rPr>
              <a:t>15:10~16:30</a:t>
            </a:r>
          </a:p>
        </p:txBody>
      </p:sp>
      <p:sp>
        <p:nvSpPr>
          <p:cNvPr id="14339" name="矩形 1"/>
          <p:cNvSpPr>
            <a:spLocks noChangeArrowheads="1"/>
          </p:cNvSpPr>
          <p:nvPr/>
        </p:nvSpPr>
        <p:spPr bwMode="auto">
          <a:xfrm>
            <a:off x="484188" y="450850"/>
            <a:ext cx="112204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400" b="1">
                <a:latin typeface="Times New Roman" pitchFamily="18" charset="0"/>
                <a:ea typeface="標楷體" pitchFamily="65" charset="-120"/>
              </a:rPr>
              <a:t>慧日講堂</a:t>
            </a:r>
            <a:r>
              <a:rPr kumimoji="0" lang="en-US" altLang="zh-TW" sz="4400" b="1">
                <a:latin typeface="Times New Roman" pitchFamily="18" charset="0"/>
                <a:ea typeface="標楷體" pitchFamily="65" charset="-120"/>
              </a:rPr>
              <a:t>106</a:t>
            </a:r>
            <a:r>
              <a:rPr kumimoji="0" lang="zh-TW" altLang="en-US" sz="4400" b="1">
                <a:latin typeface="Times New Roman" pitchFamily="18" charset="0"/>
                <a:ea typeface="標楷體" pitchFamily="65" charset="-120"/>
              </a:rPr>
              <a:t>年「佛經結集與大乘佛教研討會</a:t>
            </a:r>
            <a:r>
              <a:rPr kumimoji="0" lang="zh-TW" altLang="en-US" sz="4400">
                <a:latin typeface="Times New Roman" pitchFamily="18" charset="0"/>
                <a:ea typeface="標楷體" pitchFamily="65" charset="-120"/>
              </a:rPr>
              <a:t>」</a:t>
            </a:r>
            <a:endParaRPr kumimoji="0" lang="zh-TW" altLang="en-US" sz="3200" b="1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 advTm="7000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印順導師主張「</a:t>
            </a:r>
            <a:r>
              <a:rPr lang="zh-TW" altLang="en-US" dirty="0" smtClean="0">
                <a:ea typeface="標楷體" panose="03000509000000000000" pitchFamily="65" charset="-120"/>
              </a:rPr>
              <a:t>大乘是佛</a:t>
            </a:r>
            <a:r>
              <a:rPr lang="zh-TW" altLang="en-US" dirty="0">
                <a:ea typeface="標楷體" panose="03000509000000000000" pitchFamily="65" charset="-120"/>
              </a:rPr>
              <a:t>說</a:t>
            </a:r>
            <a:r>
              <a:rPr lang="zh-TW" altLang="en-US" dirty="0" smtClean="0">
                <a:ea typeface="標楷體" panose="03000509000000000000" pitchFamily="65" charset="-120"/>
              </a:rPr>
              <a:t>」</a:t>
            </a:r>
            <a:r>
              <a:rPr lang="zh-TW" altLang="en-US" dirty="0">
                <a:ea typeface="標楷體" panose="03000509000000000000" pitchFamily="65" charset="-120"/>
              </a:rPr>
              <a:t>！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8763" y="1600200"/>
            <a:ext cx="11628437" cy="4870450"/>
          </a:xfrm>
        </p:spPr>
        <p:txBody>
          <a:bodyPr vert="horz" rtlCol="0">
            <a:normAutofit fontScale="92500"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zh-TW" kern="100" dirty="0" smtClean="0">
                <a:ea typeface="標楷體"/>
                <a:cs typeface="Times New Roman"/>
              </a:rPr>
              <a:t>「</a:t>
            </a:r>
            <a:r>
              <a:rPr lang="zh-TW" altLang="zh-TW" kern="100" dirty="0">
                <a:ea typeface="標楷體"/>
                <a:cs typeface="Times New Roman"/>
              </a:rPr>
              <a:t>佛法」發展到「大乘佛法」</a:t>
            </a:r>
            <a:r>
              <a:rPr lang="zh-TW" altLang="zh-TW" kern="100" dirty="0" smtClean="0">
                <a:ea typeface="標楷體"/>
                <a:cs typeface="Times New Roman"/>
              </a:rPr>
              <a:t>，亦即</a:t>
            </a:r>
            <a:r>
              <a:rPr lang="zh-TW" altLang="zh-TW" kern="100" dirty="0">
                <a:ea typeface="標楷體"/>
                <a:cs typeface="Times New Roman"/>
              </a:rPr>
              <a:t>「大乘佛法」之產生、形成，縱然學界已有諸多見解</a:t>
            </a:r>
            <a:r>
              <a:rPr lang="zh-TW" altLang="zh-TW" kern="100" dirty="0" smtClean="0">
                <a:ea typeface="標楷體"/>
                <a:cs typeface="Times New Roman"/>
              </a:rPr>
              <a:t>，但</a:t>
            </a:r>
            <a:r>
              <a:rPr lang="zh-TW" altLang="zh-TW" kern="100" dirty="0">
                <a:ea typeface="標楷體"/>
                <a:cs typeface="Times New Roman"/>
              </a:rPr>
              <a:t>此一問題實不容易回答，如印順法師表示有三大困難</a:t>
            </a:r>
            <a:r>
              <a:rPr lang="zh-TW" altLang="zh-TW" kern="100" dirty="0" smtClean="0">
                <a:ea typeface="標楷體"/>
                <a:cs typeface="Times New Roman"/>
              </a:rPr>
              <a:t>：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zh-TW" b="1" kern="100" dirty="0">
                <a:ea typeface="標楷體"/>
                <a:cs typeface="Times New Roman"/>
              </a:rPr>
              <a:t>一、文獻不足</a:t>
            </a:r>
            <a:r>
              <a:rPr lang="zh-TW" altLang="zh-TW" kern="100" dirty="0">
                <a:ea typeface="標楷體"/>
                <a:cs typeface="Times New Roman"/>
              </a:rPr>
              <a:t>：古印度人不重歷史，相關史料不完整、不明確。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zh-TW" b="1" kern="100" dirty="0">
                <a:ea typeface="標楷體"/>
                <a:cs typeface="Times New Roman"/>
              </a:rPr>
              <a:t>二、問題太廣</a:t>
            </a:r>
            <a:r>
              <a:rPr lang="zh-TW" altLang="zh-TW" kern="100" dirty="0" smtClean="0">
                <a:ea typeface="標楷體"/>
                <a:cs typeface="Times New Roman"/>
              </a:rPr>
              <a:t>：涉及</a:t>
            </a:r>
            <a:r>
              <a:rPr lang="zh-TW" altLang="zh-TW" kern="100" dirty="0">
                <a:ea typeface="標楷體"/>
                <a:cs typeface="Times New Roman"/>
              </a:rPr>
              <a:t>的範圍非常豐富博雜，研究者難以面面俱到。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zh-TW" b="1" kern="100" dirty="0">
                <a:ea typeface="標楷體"/>
                <a:cs typeface="Times New Roman"/>
              </a:rPr>
              <a:t>三、研究者的意見不一：</a:t>
            </a:r>
            <a:r>
              <a:rPr lang="zh-TW" altLang="zh-TW" kern="100" dirty="0">
                <a:ea typeface="標楷體"/>
                <a:cs typeface="Times New Roman"/>
              </a:rPr>
              <a:t>不同研究進路不同答案，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zh-TW" kern="100" dirty="0">
                <a:ea typeface="標楷體"/>
                <a:cs typeface="Times New Roman"/>
              </a:rPr>
              <a:t>如一般學者（非佛弟子）以神學、哲學觀念來研究</a:t>
            </a:r>
            <a:r>
              <a:rPr lang="zh-TW" altLang="zh-TW" kern="100" dirty="0" smtClean="0">
                <a:ea typeface="標楷體"/>
                <a:cs typeface="Times New Roman"/>
              </a:rPr>
              <a:t>，佛</a:t>
            </a:r>
            <a:r>
              <a:rPr lang="zh-TW" altLang="zh-TW" kern="100" dirty="0">
                <a:ea typeface="標楷體"/>
                <a:cs typeface="Times New Roman"/>
              </a:rPr>
              <a:t>弟子有重視律制、法義、信仰、在家的等不同。</a:t>
            </a:r>
            <a:r>
              <a:rPr lang="zh-TW" altLang="zh-TW" kern="100" dirty="0">
                <a:latin typeface="Calibri"/>
                <a:ea typeface="Times New Roman"/>
                <a:cs typeface="Times New Roman"/>
              </a:rPr>
              <a:t> </a:t>
            </a:r>
            <a:r>
              <a:rPr lang="zh-TW" altLang="zh-TW" kern="100" dirty="0" smtClean="0">
                <a:ea typeface="標楷體"/>
                <a:cs typeface="Times New Roman"/>
              </a:rPr>
              <a:t>《</a:t>
            </a:r>
            <a:r>
              <a:rPr lang="zh-TW" altLang="zh-TW" kern="100" dirty="0">
                <a:ea typeface="標楷體"/>
                <a:cs typeface="Times New Roman"/>
              </a:rPr>
              <a:t>初期大乘佛教之起源與開展》</a:t>
            </a:r>
            <a:r>
              <a:rPr lang="en-US" altLang="zh-TW" kern="100" dirty="0">
                <a:ea typeface="標楷體"/>
                <a:cs typeface="Times New Roman"/>
              </a:rPr>
              <a:t>p10~11</a:t>
            </a:r>
            <a:endParaRPr lang="en-US" altLang="zh-TW" kern="100" dirty="0">
              <a:latin typeface="Calibri"/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zh-TW" altLang="en-US" sz="2800" kern="100" dirty="0">
                <a:ea typeface="標楷體"/>
                <a:cs typeface="Times New Roman"/>
              </a:rPr>
              <a:t>林建德 </a:t>
            </a:r>
            <a:r>
              <a:rPr lang="en-US" altLang="zh-TW" sz="2800" kern="100" dirty="0">
                <a:ea typeface="標楷體"/>
                <a:cs typeface="Times New Roman"/>
              </a:rPr>
              <a:t>(2017.9.18)</a:t>
            </a:r>
            <a:r>
              <a:rPr lang="zh-TW" altLang="en-US" sz="2800" kern="100" dirty="0">
                <a:ea typeface="標楷體"/>
                <a:cs typeface="Times New Roman"/>
              </a:rPr>
              <a:t>，</a:t>
            </a:r>
            <a:r>
              <a:rPr lang="en-US" altLang="zh-TW" sz="2800" kern="100" dirty="0">
                <a:ea typeface="標楷體"/>
                <a:cs typeface="Times New Roman"/>
              </a:rPr>
              <a:t>〈</a:t>
            </a:r>
            <a:r>
              <a:rPr lang="zh-TW" altLang="en-US" sz="2800" kern="100" dirty="0">
                <a:ea typeface="標楷體"/>
                <a:cs typeface="Times New Roman"/>
              </a:rPr>
              <a:t>「大乘佛法」乃事理之必然</a:t>
            </a:r>
            <a:r>
              <a:rPr lang="en-US" altLang="zh-TW" sz="2800" kern="100" dirty="0">
                <a:ea typeface="標楷體"/>
                <a:cs typeface="Times New Roman"/>
              </a:rPr>
              <a:t>〉</a:t>
            </a:r>
          </a:p>
          <a:p>
            <a:pPr>
              <a:spcAft>
                <a:spcPts val="0"/>
              </a:spcAft>
              <a:defRPr/>
            </a:pPr>
            <a:endParaRPr lang="en-US" altLang="zh-TW" kern="100" dirty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endParaRPr lang="zh-TW" altLang="en-US" kern="100" dirty="0">
              <a:ea typeface="標楷體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印順導師主張「大乘是佛說」！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277600" cy="4870450"/>
          </a:xfrm>
        </p:spPr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en-US" kern="100" dirty="0">
                <a:ea typeface="標楷體"/>
                <a:cs typeface="Times New Roman"/>
              </a:rPr>
              <a:t>這就好像一個刑事案件發生了，因為證據不足而歧見紛紜，成為不解真相實情的「懸案」，得不到水落石出的一天。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我們只能藉各種蛛絲馬跡去推測、猜想可能的過程，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卻不足以對事實作正確描述（或者還原事實），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而只能試著拼湊、重建彼時景況。</a:t>
            </a:r>
          </a:p>
          <a:p>
            <a:pPr>
              <a:spcAft>
                <a:spcPts val="0"/>
              </a:spcAft>
              <a:defRPr/>
            </a:pPr>
            <a:r>
              <a:rPr lang="zh-TW" altLang="en-US" kern="100" dirty="0">
                <a:ea typeface="標楷體"/>
                <a:cs typeface="Times New Roman"/>
              </a:rPr>
              <a:t>事證、物證不足，人證又不可靠，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此時「理證」成為重要依據；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印順法師之論述「大乘佛法」興起可以說特重</a:t>
            </a:r>
            <a:r>
              <a:rPr lang="zh-TW" altLang="en-US" b="1" kern="100" dirty="0">
                <a:ea typeface="標楷體"/>
                <a:cs typeface="Times New Roman"/>
              </a:rPr>
              <a:t>「理證」</a:t>
            </a:r>
            <a:r>
              <a:rPr lang="zh-TW" altLang="en-US" kern="100" dirty="0">
                <a:ea typeface="標楷體"/>
                <a:cs typeface="Times New Roman"/>
              </a:rPr>
              <a:t>。</a:t>
            </a:r>
            <a:endParaRPr lang="en-US" altLang="zh-TW" kern="100" dirty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zh-TW" altLang="en-US" kern="100" dirty="0" smtClean="0">
                <a:ea typeface="標楷體"/>
                <a:cs typeface="Times New Roman"/>
              </a:rPr>
              <a:t>林建德</a:t>
            </a:r>
            <a:r>
              <a:rPr lang="en-US" altLang="zh-TW" kern="100" dirty="0" smtClean="0">
                <a:ea typeface="標楷體"/>
                <a:cs typeface="Times New Roman"/>
              </a:rPr>
              <a:t>(</a:t>
            </a:r>
            <a:r>
              <a:rPr lang="en-US" altLang="zh-TW" kern="100" dirty="0">
                <a:ea typeface="標楷體"/>
                <a:cs typeface="Times New Roman"/>
              </a:rPr>
              <a:t>2017.9.18)</a:t>
            </a:r>
            <a:r>
              <a:rPr lang="zh-TW" altLang="en-US" kern="100" dirty="0">
                <a:ea typeface="標楷體"/>
                <a:cs typeface="Times New Roman"/>
              </a:rPr>
              <a:t>，</a:t>
            </a:r>
            <a:r>
              <a:rPr lang="en-US" altLang="zh-TW" kern="100" dirty="0">
                <a:ea typeface="標楷體"/>
                <a:cs typeface="Times New Roman"/>
              </a:rPr>
              <a:t>〈</a:t>
            </a:r>
            <a:r>
              <a:rPr lang="zh-TW" altLang="en-US" kern="100" dirty="0">
                <a:ea typeface="標楷體"/>
                <a:cs typeface="Times New Roman"/>
              </a:rPr>
              <a:t>「大乘佛法」乃事理之必然</a:t>
            </a:r>
            <a:r>
              <a:rPr lang="en-US" altLang="zh-TW" kern="100" dirty="0">
                <a:ea typeface="標楷體"/>
                <a:cs typeface="Times New Roman"/>
              </a:rPr>
              <a:t>〉</a:t>
            </a:r>
          </a:p>
          <a:p>
            <a:pPr>
              <a:spcAft>
                <a:spcPts val="0"/>
              </a:spcAft>
              <a:defRPr/>
            </a:pPr>
            <a:endParaRPr lang="zh-TW" altLang="en-US" kern="100" dirty="0">
              <a:ea typeface="標楷體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理解路徑：信仰 </a:t>
            </a:r>
            <a:r>
              <a:rPr lang="en-US" altLang="zh-TW" dirty="0">
                <a:ea typeface="標楷體" panose="03000509000000000000" pitchFamily="65" charset="-120"/>
                <a:sym typeface="Wingdings" panose="05000000000000000000" pitchFamily="2" charset="2"/>
              </a:rPr>
              <a:t></a:t>
            </a:r>
            <a:r>
              <a:rPr lang="zh-TW" altLang="en-US" dirty="0" smtClean="0">
                <a:ea typeface="標楷體" panose="03000509000000000000" pitchFamily="65" charset="-120"/>
              </a:rPr>
              <a:t>學術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47650" y="1384300"/>
            <a:ext cx="11944350" cy="4930775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zh-TW" altLang="en-US" sz="3800" smtClean="0">
                <a:ea typeface="標楷體" pitchFamily="65" charset="-120"/>
                <a:cs typeface="Times New Roman" pitchFamily="18" charset="0"/>
              </a:rPr>
              <a:t>印老探討「大乘佛法」興起，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800" smtClean="0">
                <a:ea typeface="標楷體" pitchFamily="65" charset="-120"/>
                <a:cs typeface="Times New Roman" pitchFamily="18" charset="0"/>
              </a:rPr>
              <a:t>主要是指「大乘佛法</a:t>
            </a:r>
            <a:r>
              <a:rPr lang="zh-TW" altLang="en-US" sz="3800" b="1" smtClean="0">
                <a:ea typeface="標楷體" pitchFamily="65" charset="-120"/>
                <a:cs typeface="Times New Roman" pitchFamily="18" charset="0"/>
              </a:rPr>
              <a:t>信仰</a:t>
            </a:r>
            <a:r>
              <a:rPr lang="zh-TW" altLang="en-US" sz="3800" smtClean="0">
                <a:ea typeface="標楷體" pitchFamily="65" charset="-120"/>
                <a:cs typeface="Times New Roman" pitchFamily="18" charset="0"/>
              </a:rPr>
              <a:t>」的興起，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800" smtClean="0">
                <a:ea typeface="標楷體" pitchFamily="65" charset="-120"/>
                <a:cs typeface="Times New Roman" pitchFamily="18" charset="0"/>
              </a:rPr>
              <a:t>談的是「信仰」之發展源流，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800" smtClean="0">
                <a:ea typeface="標楷體" pitchFamily="65" charset="-120"/>
                <a:cs typeface="Times New Roman" pitchFamily="18" charset="0"/>
              </a:rPr>
              <a:t>此固然可以從</a:t>
            </a:r>
            <a:r>
              <a:rPr lang="zh-TW" altLang="en-US" sz="3800" b="1" smtClean="0">
                <a:ea typeface="標楷體" pitchFamily="65" charset="-120"/>
                <a:cs typeface="Times New Roman" pitchFamily="18" charset="0"/>
              </a:rPr>
              <a:t>信仰觀點</a:t>
            </a:r>
            <a:r>
              <a:rPr lang="zh-TW" altLang="en-US" sz="3800" smtClean="0">
                <a:ea typeface="標楷體" pitchFamily="65" charset="-120"/>
                <a:cs typeface="Times New Roman" pitchFamily="18" charset="0"/>
              </a:rPr>
              <a:t>來解釋，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800" smtClean="0">
                <a:ea typeface="標楷體" pitchFamily="65" charset="-120"/>
                <a:cs typeface="Times New Roman" pitchFamily="18" charset="0"/>
              </a:rPr>
              <a:t>但亦可從</a:t>
            </a:r>
            <a:r>
              <a:rPr lang="zh-TW" altLang="en-US" sz="3800" b="1" smtClean="0">
                <a:ea typeface="標楷體" pitchFamily="65" charset="-120"/>
                <a:cs typeface="Times New Roman" pitchFamily="18" charset="0"/>
              </a:rPr>
              <a:t>學術立場</a:t>
            </a:r>
            <a:r>
              <a:rPr lang="zh-TW" altLang="en-US" sz="3800" smtClean="0">
                <a:ea typeface="標楷體" pitchFamily="65" charset="-120"/>
                <a:cs typeface="Times New Roman" pitchFamily="18" charset="0"/>
              </a:rPr>
              <a:t>來考究，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800" smtClean="0">
                <a:ea typeface="標楷體" pitchFamily="65" charset="-120"/>
                <a:cs typeface="Times New Roman" pitchFamily="18" charset="0"/>
              </a:rPr>
              <a:t>然兩者的理解路徑自是大不相同。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zh-TW" altLang="en-US" sz="3800" smtClean="0"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zh-TW" altLang="en-US" sz="3800" b="1" smtClean="0">
                <a:ea typeface="標楷體" pitchFamily="65" charset="-120"/>
                <a:cs typeface="Times New Roman" pitchFamily="18" charset="0"/>
              </a:rPr>
              <a:t>「溫和版的大乘非佛說」</a:t>
            </a:r>
            <a:r>
              <a:rPr lang="en-US" altLang="zh-TW" sz="3800" b="1" smtClean="0">
                <a:ea typeface="標楷體" pitchFamily="65" charset="-120"/>
                <a:cs typeface="Times New Roman" pitchFamily="18" charset="0"/>
              </a:rPr>
              <a:t>vs. </a:t>
            </a:r>
            <a:r>
              <a:rPr lang="zh-TW" altLang="en-US" sz="3800" b="1" smtClean="0">
                <a:ea typeface="標楷體" pitchFamily="65" charset="-120"/>
                <a:cs typeface="Times New Roman" pitchFamily="18" charset="0"/>
              </a:rPr>
              <a:t>「理性版的大乘是佛說」</a:t>
            </a:r>
            <a:r>
              <a:rPr lang="en-US" altLang="zh-TW" sz="3800" b="1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800" b="1" smtClean="0">
                <a:ea typeface="標楷體" pitchFamily="65" charset="-120"/>
                <a:cs typeface="Times New Roman" pitchFamily="18" charset="0"/>
              </a:rPr>
            </a:br>
            <a:r>
              <a:rPr lang="en-US" altLang="zh-TW" sz="2200" smtClean="0">
                <a:ea typeface="標楷體" pitchFamily="65" charset="-120"/>
                <a:cs typeface="Times New Roman" pitchFamily="18" charset="0"/>
              </a:rPr>
              <a:t>〈</a:t>
            </a:r>
            <a:r>
              <a:rPr lang="zh-TW" altLang="en-US" sz="2200" smtClean="0">
                <a:ea typeface="標楷體" pitchFamily="65" charset="-120"/>
                <a:cs typeface="Times New Roman" pitchFamily="18" charset="0"/>
              </a:rPr>
              <a:t>印順佛學與大乘是佛說</a:t>
            </a:r>
            <a:r>
              <a:rPr lang="en-US" altLang="zh-TW" sz="2200" smtClean="0">
                <a:ea typeface="標楷體" pitchFamily="65" charset="-120"/>
                <a:cs typeface="Times New Roman" pitchFamily="18" charset="0"/>
              </a:rPr>
              <a:t>——2016</a:t>
            </a:r>
            <a:r>
              <a:rPr lang="zh-TW" altLang="en-US" sz="2200" smtClean="0">
                <a:ea typeface="標楷體" pitchFamily="65" charset="-120"/>
                <a:cs typeface="Times New Roman" pitchFamily="18" charset="0"/>
              </a:rPr>
              <a:t>無錫「批印」研討會之回應</a:t>
            </a:r>
            <a:r>
              <a:rPr lang="en-US" altLang="zh-TW" sz="2200" smtClean="0">
                <a:ea typeface="標楷體" pitchFamily="65" charset="-120"/>
                <a:cs typeface="Times New Roman" pitchFamily="18" charset="0"/>
              </a:rPr>
              <a:t>〉</a:t>
            </a:r>
            <a:r>
              <a:rPr lang="zh-TW" altLang="en-US" sz="2200" smtClean="0">
                <a:ea typeface="標楷體" pitchFamily="65" charset="-120"/>
                <a:cs typeface="Times New Roman" pitchFamily="18" charset="0"/>
              </a:rPr>
              <a:t>，林建德，</a:t>
            </a:r>
            <a:r>
              <a:rPr lang="en-US" altLang="zh-TW" sz="2200" smtClean="0">
                <a:ea typeface="標楷體" pitchFamily="65" charset="-120"/>
                <a:cs typeface="Times New Roman" pitchFamily="18" charset="0"/>
              </a:rPr>
              <a:t>2017.1.30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endParaRPr lang="zh-TW" altLang="en-US" sz="3800" smtClean="0"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zh-TW" altLang="en-US" smtClean="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大乘興起：佛弟子的信仰心理密切相關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3663" y="1276350"/>
            <a:ext cx="12098337" cy="5305425"/>
          </a:xfrm>
        </p:spPr>
        <p:txBody>
          <a:bodyPr vert="horz">
            <a:normAutofit/>
          </a:bodyPr>
          <a:lstStyle/>
          <a:p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「大乘佛法信仰」一定程度帶有想像成份，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未必等同於虛構，卻依舊是「</a:t>
            </a:r>
            <a:r>
              <a:rPr lang="zh-TW" altLang="zh-TW" sz="2800" b="1" smtClean="0">
                <a:ea typeface="標楷體" pitchFamily="65" charset="-120"/>
                <a:cs typeface="Times New Roman" pitchFamily="18" charset="0"/>
              </a:rPr>
              <a:t>世諦流布</a:t>
            </a: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」下因緣所生而成。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而印順法師認定大乘佛法興起是</a:t>
            </a:r>
            <a:r>
              <a:rPr lang="zh-TW" altLang="zh-TW" sz="2800" b="1" smtClean="0">
                <a:ea typeface="標楷體" pitchFamily="65" charset="-120"/>
                <a:cs typeface="Times New Roman" pitchFamily="18" charset="0"/>
              </a:rPr>
              <a:t>佛弟子對佛的永恆懷念</a:t>
            </a: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可知他並不完全從</a:t>
            </a:r>
            <a:r>
              <a:rPr lang="zh-TW" altLang="zh-TW" sz="2800" b="1" smtClean="0">
                <a:ea typeface="標楷體" pitchFamily="65" charset="-120"/>
                <a:cs typeface="Times New Roman" pitchFamily="18" charset="0"/>
              </a:rPr>
              <a:t>史料遺跡</a:t>
            </a: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來論述或推斷大乘起源，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而是就一</a:t>
            </a:r>
            <a:r>
              <a:rPr lang="zh-TW" altLang="zh-TW" sz="2800" b="1" smtClean="0">
                <a:ea typeface="標楷體" pitchFamily="65" charset="-120"/>
                <a:cs typeface="Times New Roman" pitchFamily="18" charset="0"/>
              </a:rPr>
              <a:t>原理、原則</a:t>
            </a: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總括而論；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即大乘興起與佛弟子的</a:t>
            </a:r>
            <a:r>
              <a:rPr lang="zh-TW" altLang="zh-TW" sz="2800" b="1" smtClean="0">
                <a:ea typeface="標楷體" pitchFamily="65" charset="-120"/>
                <a:cs typeface="Times New Roman" pitchFamily="18" charset="0"/>
              </a:rPr>
              <a:t>信仰心理</a:t>
            </a: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密切相關，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致使佛法從</a:t>
            </a:r>
            <a:r>
              <a:rPr lang="zh-TW" altLang="zh-TW" sz="2800" b="1" smtClean="0">
                <a:ea typeface="標楷體" pitchFamily="65" charset="-120"/>
                <a:cs typeface="Times New Roman" pitchFamily="18" charset="0"/>
              </a:rPr>
              <a:t>理性、實證的義理</a:t>
            </a: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與</a:t>
            </a:r>
            <a:r>
              <a:rPr lang="zh-TW" altLang="zh-TW" sz="2800" b="1" smtClean="0">
                <a:ea typeface="標楷體" pitchFamily="65" charset="-120"/>
                <a:cs typeface="Times New Roman" pitchFamily="18" charset="0"/>
              </a:rPr>
              <a:t>修行</a:t>
            </a: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風格，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進展到</a:t>
            </a:r>
            <a:r>
              <a:rPr lang="zh-TW" altLang="zh-TW" sz="2800" b="1" smtClean="0">
                <a:ea typeface="標楷體" pitchFamily="65" charset="-120"/>
                <a:cs typeface="Times New Roman" pitchFamily="18" charset="0"/>
              </a:rPr>
              <a:t>重感性、重玄想</a:t>
            </a: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的傾向，不斷擴大崇仰面向，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包括景仰佛陀智慧圓滿（智增上）及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崇敬佛陀悲濟眾生的偉大（悲增上），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2800" smtClean="0">
                <a:ea typeface="標楷體" pitchFamily="65" charset="-120"/>
                <a:cs typeface="Times New Roman" pitchFamily="18" charset="0"/>
              </a:rPr>
              <a:t>進而推動大乘佛教的開展。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smtClean="0">
                <a:ea typeface="標楷體" pitchFamily="65" charset="-120"/>
                <a:cs typeface="Times New Roman" pitchFamily="18" charset="0"/>
              </a:rPr>
            </a:br>
            <a:r>
              <a:rPr lang="en-US" altLang="zh-TW" sz="2200" smtClean="0">
                <a:ea typeface="標楷體" pitchFamily="65" charset="-120"/>
                <a:cs typeface="Times New Roman" pitchFamily="18" charset="0"/>
              </a:rPr>
              <a:t>〈</a:t>
            </a:r>
            <a:r>
              <a:rPr lang="zh-TW" altLang="en-US" sz="2200" smtClean="0">
                <a:ea typeface="標楷體" pitchFamily="65" charset="-120"/>
                <a:cs typeface="Times New Roman" pitchFamily="18" charset="0"/>
              </a:rPr>
              <a:t>印順佛學與大乘是佛說</a:t>
            </a:r>
            <a:r>
              <a:rPr lang="en-US" altLang="zh-TW" sz="2200" smtClean="0">
                <a:ea typeface="標楷體" pitchFamily="65" charset="-120"/>
                <a:cs typeface="Times New Roman" pitchFamily="18" charset="0"/>
              </a:rPr>
              <a:t>——2016</a:t>
            </a:r>
            <a:r>
              <a:rPr lang="zh-TW" altLang="en-US" sz="2200" smtClean="0">
                <a:ea typeface="標楷體" pitchFamily="65" charset="-120"/>
                <a:cs typeface="Times New Roman" pitchFamily="18" charset="0"/>
              </a:rPr>
              <a:t>無錫「批印」研討會之回應</a:t>
            </a:r>
            <a:r>
              <a:rPr lang="en-US" altLang="zh-TW" sz="2200" smtClean="0">
                <a:ea typeface="標楷體" pitchFamily="65" charset="-120"/>
                <a:cs typeface="Times New Roman" pitchFamily="18" charset="0"/>
              </a:rPr>
              <a:t>〉</a:t>
            </a:r>
            <a:r>
              <a:rPr lang="zh-TW" altLang="en-US" sz="2200" smtClean="0">
                <a:ea typeface="標楷體" pitchFamily="65" charset="-120"/>
                <a:cs typeface="Times New Roman" pitchFamily="18" charset="0"/>
              </a:rPr>
              <a:t>，林建德，</a:t>
            </a:r>
            <a:r>
              <a:rPr lang="en-US" altLang="zh-TW" sz="2200" smtClean="0">
                <a:ea typeface="標楷體" pitchFamily="65" charset="-120"/>
                <a:cs typeface="Times New Roman" pitchFamily="18" charset="0"/>
              </a:rPr>
              <a:t>2017.1.30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何謂「</a:t>
            </a:r>
            <a:r>
              <a:rPr lang="en-US" altLang="zh-TW" dirty="0">
                <a:ea typeface="標楷體" panose="03000509000000000000" pitchFamily="65" charset="-120"/>
              </a:rPr>
              <a:t>『</a:t>
            </a:r>
            <a:r>
              <a:rPr lang="zh-TW" altLang="en-US" dirty="0">
                <a:ea typeface="標楷體" panose="03000509000000000000" pitchFamily="65" charset="-120"/>
              </a:rPr>
              <a:t>理性版</a:t>
            </a:r>
            <a:r>
              <a:rPr lang="en-US" altLang="zh-TW" dirty="0">
                <a:ea typeface="標楷體" panose="03000509000000000000" pitchFamily="65" charset="-120"/>
              </a:rPr>
              <a:t>』</a:t>
            </a:r>
            <a:r>
              <a:rPr lang="zh-TW" altLang="en-US" dirty="0">
                <a:ea typeface="標楷體" panose="03000509000000000000" pitchFamily="65" charset="-120"/>
              </a:rPr>
              <a:t>的大乘是佛說」？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en-US" sz="3800" kern="100" dirty="0" smtClean="0">
                <a:ea typeface="標楷體"/>
                <a:cs typeface="Times New Roman"/>
              </a:rPr>
              <a:t>如此</a:t>
            </a:r>
            <a:r>
              <a:rPr lang="zh-TW" altLang="en-US" sz="3800" kern="100" dirty="0">
                <a:ea typeface="標楷體"/>
                <a:cs typeface="Times New Roman"/>
              </a:rPr>
              <a:t>，印老以「佛弟子對佛的永恆懷念」，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來說明大乘興起的主要動力，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此觀點可說是更高一層次的推斷，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乃是哲學或宗教哲學之</a:t>
            </a:r>
            <a:r>
              <a:rPr lang="zh-TW" altLang="en-US" sz="3800" b="1" kern="100" dirty="0">
                <a:ea typeface="標楷體"/>
                <a:cs typeface="Times New Roman"/>
              </a:rPr>
              <a:t>後設（</a:t>
            </a:r>
            <a:r>
              <a:rPr lang="en-US" altLang="zh-TW" sz="3800" b="1" kern="100" dirty="0">
                <a:ea typeface="標楷體"/>
                <a:cs typeface="Times New Roman"/>
              </a:rPr>
              <a:t>meta</a:t>
            </a:r>
            <a:r>
              <a:rPr lang="zh-TW" altLang="en-US" sz="3800" b="1" kern="100" dirty="0">
                <a:ea typeface="標楷體"/>
                <a:cs typeface="Times New Roman"/>
              </a:rPr>
              <a:t>）</a:t>
            </a:r>
            <a:r>
              <a:rPr lang="zh-TW" altLang="en-US" sz="3800" kern="100" dirty="0">
                <a:ea typeface="標楷體"/>
                <a:cs typeface="Times New Roman"/>
              </a:rPr>
              <a:t>觀照，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而教界、學界似忽略此一向度，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印順導師卻強調這面向的重要。</a:t>
            </a:r>
            <a:endParaRPr lang="en-US" altLang="zh-TW" sz="3800" kern="100" dirty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TW" sz="2200" kern="100" dirty="0">
                <a:ea typeface="標楷體"/>
                <a:cs typeface="Times New Roman"/>
              </a:rPr>
              <a:t>〈</a:t>
            </a:r>
            <a:r>
              <a:rPr lang="zh-TW" altLang="en-US" sz="2200" kern="100" dirty="0">
                <a:ea typeface="標楷體"/>
                <a:cs typeface="Times New Roman"/>
              </a:rPr>
              <a:t>印順佛學與大乘是佛說</a:t>
            </a:r>
            <a:r>
              <a:rPr lang="en-US" altLang="zh-TW" sz="2200" kern="100" dirty="0">
                <a:ea typeface="標楷體"/>
                <a:cs typeface="Times New Roman"/>
              </a:rPr>
              <a:t>——2016</a:t>
            </a:r>
            <a:r>
              <a:rPr lang="zh-TW" altLang="en-US" sz="2200" kern="100" dirty="0">
                <a:ea typeface="標楷體"/>
                <a:cs typeface="Times New Roman"/>
              </a:rPr>
              <a:t>無錫「批印」研討會之回應</a:t>
            </a:r>
            <a:r>
              <a:rPr lang="en-US" altLang="zh-TW" sz="2200" kern="100" dirty="0">
                <a:ea typeface="標楷體"/>
                <a:cs typeface="Times New Roman"/>
              </a:rPr>
              <a:t>〉</a:t>
            </a:r>
            <a:r>
              <a:rPr lang="zh-TW" altLang="en-US" sz="2200" kern="100" dirty="0">
                <a:ea typeface="標楷體"/>
                <a:cs typeface="Times New Roman"/>
              </a:rPr>
              <a:t>，林建德，</a:t>
            </a:r>
            <a:r>
              <a:rPr lang="en-US" altLang="zh-TW" sz="2200" kern="100" dirty="0">
                <a:ea typeface="標楷體"/>
                <a:cs typeface="Times New Roman"/>
              </a:rPr>
              <a:t>2017.1.30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endParaRPr lang="zh-TW" altLang="en-US" dirty="0">
              <a:latin typeface="+mj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信仰興起之動力</a:t>
            </a:r>
            <a:r>
              <a:rPr lang="zh-TW" altLang="en-US" dirty="0" smtClean="0">
                <a:ea typeface="標楷體" panose="03000509000000000000" pitchFamily="65" charset="-120"/>
              </a:rPr>
              <a:t>：人性複雜心理的</a:t>
            </a:r>
            <a:r>
              <a:rPr lang="zh-TW" altLang="en-US" dirty="0">
                <a:ea typeface="標楷體" panose="03000509000000000000" pitchFamily="65" charset="-120"/>
              </a:rPr>
              <a:t>運作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en-US" sz="3800" kern="100" dirty="0" smtClean="0">
                <a:ea typeface="標楷體"/>
                <a:cs typeface="Times New Roman"/>
              </a:rPr>
              <a:t>事實上</a:t>
            </a:r>
            <a:r>
              <a:rPr lang="zh-TW" altLang="en-US" sz="3800" kern="100" dirty="0">
                <a:ea typeface="標楷體"/>
                <a:cs typeface="Times New Roman"/>
              </a:rPr>
              <a:t>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非但大乘佛法是佛弟子（在</a:t>
            </a:r>
            <a:r>
              <a:rPr lang="zh-TW" altLang="en-US" sz="3800" b="1" kern="100" dirty="0">
                <a:ea typeface="標楷體"/>
                <a:cs typeface="Times New Roman"/>
              </a:rPr>
              <a:t>情感</a:t>
            </a:r>
            <a:r>
              <a:rPr lang="zh-TW" altLang="en-US" sz="3800" kern="100" dirty="0">
                <a:ea typeface="標楷體"/>
                <a:cs typeface="Times New Roman"/>
              </a:rPr>
              <a:t>上）對佛陀的永恆懷念而發展出來，諸多宗教的形成亦然；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例如閩南地區媽祖</a:t>
            </a:r>
            <a:r>
              <a:rPr lang="zh-TW" altLang="en-US" sz="3800" b="1" kern="100" dirty="0">
                <a:ea typeface="標楷體"/>
                <a:cs typeface="Times New Roman"/>
              </a:rPr>
              <a:t>信仰</a:t>
            </a:r>
            <a:r>
              <a:rPr lang="zh-TW" altLang="en-US" sz="3800" kern="100" dirty="0">
                <a:ea typeface="標楷體"/>
                <a:cs typeface="Times New Roman"/>
              </a:rPr>
              <a:t>興起之動力，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也可說是群眾對林默娘永恆的追思、懷念，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一樣涉及到</a:t>
            </a:r>
            <a:r>
              <a:rPr lang="zh-TW" altLang="en-US" sz="3800" b="1" kern="100" dirty="0">
                <a:ea typeface="標楷體"/>
                <a:cs typeface="Times New Roman"/>
              </a:rPr>
              <a:t>人性複雜心理面向的運作</a:t>
            </a:r>
            <a:r>
              <a:rPr lang="zh-TW" altLang="en-US" sz="3800" kern="100" dirty="0">
                <a:ea typeface="標楷體"/>
                <a:cs typeface="Times New Roman"/>
              </a:rPr>
              <a:t>。</a:t>
            </a:r>
            <a:endParaRPr lang="en-US" altLang="zh-TW" sz="3800" kern="100" dirty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TW" sz="2000" dirty="0">
                <a:latin typeface="+mj-lt"/>
                <a:ea typeface="標楷體" panose="03000509000000000000" pitchFamily="65" charset="-120"/>
              </a:rPr>
              <a:t>〈</a:t>
            </a:r>
            <a:r>
              <a:rPr lang="zh-TW" altLang="en-US" sz="2000" dirty="0">
                <a:latin typeface="+mj-lt"/>
                <a:ea typeface="標楷體" panose="03000509000000000000" pitchFamily="65" charset="-120"/>
              </a:rPr>
              <a:t>印順佛學與大乘是佛說</a:t>
            </a:r>
            <a:r>
              <a:rPr lang="en-US" altLang="zh-TW" sz="2000" dirty="0">
                <a:latin typeface="+mj-lt"/>
                <a:ea typeface="標楷體" panose="03000509000000000000" pitchFamily="65" charset="-120"/>
              </a:rPr>
              <a:t>——2016</a:t>
            </a:r>
            <a:r>
              <a:rPr lang="zh-TW" altLang="en-US" sz="2000" dirty="0">
                <a:latin typeface="+mj-lt"/>
                <a:ea typeface="標楷體" panose="03000509000000000000" pitchFamily="65" charset="-120"/>
              </a:rPr>
              <a:t>無錫「批印」研討會之回應</a:t>
            </a:r>
            <a:r>
              <a:rPr lang="en-US" altLang="zh-TW" sz="2000" dirty="0">
                <a:latin typeface="+mj-lt"/>
                <a:ea typeface="標楷體" panose="03000509000000000000" pitchFamily="65" charset="-120"/>
              </a:rPr>
              <a:t>〉</a:t>
            </a:r>
            <a:r>
              <a:rPr lang="zh-TW" altLang="en-US" sz="2000" dirty="0">
                <a:latin typeface="+mj-lt"/>
                <a:ea typeface="標楷體" panose="03000509000000000000" pitchFamily="65" charset="-120"/>
              </a:rPr>
              <a:t>，林建德，</a:t>
            </a:r>
            <a:r>
              <a:rPr lang="en-US" altLang="zh-TW" sz="2000" dirty="0">
                <a:latin typeface="+mj-lt"/>
                <a:ea typeface="標楷體" panose="03000509000000000000" pitchFamily="65" charset="-120"/>
              </a:rPr>
              <a:t>2017.1.30</a:t>
            </a:r>
            <a:endParaRPr lang="zh-TW" altLang="en-US" sz="2000" dirty="0">
              <a:latin typeface="+mj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宗教</a:t>
            </a:r>
            <a:r>
              <a:rPr lang="zh-TW" altLang="en-US" dirty="0" smtClean="0">
                <a:ea typeface="標楷體" panose="03000509000000000000" pitchFamily="65" charset="-120"/>
              </a:rPr>
              <a:t>信仰之集體</a:t>
            </a:r>
            <a:r>
              <a:rPr lang="zh-TW" altLang="en-US" dirty="0">
                <a:ea typeface="標楷體" panose="03000509000000000000" pitchFamily="65" charset="-120"/>
              </a:rPr>
              <a:t>建</a:t>
            </a:r>
            <a:r>
              <a:rPr lang="zh-TW" altLang="en-US" dirty="0" smtClean="0">
                <a:ea typeface="標楷體" panose="03000509000000000000" pitchFamily="65" charset="-120"/>
              </a:rPr>
              <a:t>構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52425" y="1057275"/>
            <a:ext cx="11487150" cy="5800725"/>
          </a:xfrm>
        </p:spPr>
        <p:txBody>
          <a:bodyPr vert="horz" rtlCol="0"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900" kern="100" dirty="0" smtClean="0">
                <a:ea typeface="標楷體"/>
                <a:cs typeface="Times New Roman"/>
              </a:rPr>
              <a:t>此外</a:t>
            </a:r>
            <a:r>
              <a:rPr lang="zh-TW" altLang="en-US" sz="3900" kern="100" dirty="0">
                <a:ea typeface="標楷體"/>
                <a:cs typeface="Times New Roman"/>
              </a:rPr>
              <a:t>，儒家孔孟、道家老莊，</a:t>
            </a:r>
            <a:r>
              <a:rPr lang="en-US" altLang="zh-TW" sz="3900" kern="100" dirty="0">
                <a:ea typeface="標楷體"/>
                <a:cs typeface="Times New Roman"/>
              </a:rPr>
              <a:t/>
            </a:r>
            <a:br>
              <a:rPr lang="en-US" altLang="zh-TW" sz="3900" kern="100" dirty="0">
                <a:ea typeface="標楷體"/>
                <a:cs typeface="Times New Roman"/>
              </a:rPr>
            </a:br>
            <a:r>
              <a:rPr lang="zh-TW" altLang="en-US" sz="3900" kern="100" dirty="0">
                <a:ea typeface="標楷體"/>
                <a:cs typeface="Times New Roman"/>
              </a:rPr>
              <a:t>也</a:t>
            </a:r>
            <a:r>
              <a:rPr lang="zh-TW" altLang="en-US" sz="3900" kern="100" dirty="0" smtClean="0">
                <a:ea typeface="標楷體"/>
                <a:cs typeface="Times New Roman"/>
              </a:rPr>
              <a:t>從</a:t>
            </a:r>
            <a:r>
              <a:rPr lang="zh-TW" altLang="en-US" sz="3900" b="1" kern="100" dirty="0" smtClean="0">
                <a:ea typeface="標楷體"/>
                <a:cs typeface="Times New Roman"/>
              </a:rPr>
              <a:t>哲學思想、人格陶冶、修身養性</a:t>
            </a:r>
            <a:r>
              <a:rPr lang="zh-TW" altLang="en-US" sz="3900" kern="100" dirty="0" smtClean="0">
                <a:ea typeface="標楷體"/>
                <a:cs typeface="Times New Roman"/>
              </a:rPr>
              <a:t>走向</a:t>
            </a:r>
            <a:r>
              <a:rPr lang="zh-TW" altLang="en-US" sz="3900" b="1" kern="100" dirty="0">
                <a:ea typeface="標楷體"/>
                <a:cs typeface="Times New Roman"/>
              </a:rPr>
              <a:t>宗教信仰</a:t>
            </a:r>
            <a:r>
              <a:rPr lang="zh-TW" altLang="en-US" sz="3900" kern="100" dirty="0">
                <a:ea typeface="標楷體"/>
                <a:cs typeface="Times New Roman"/>
              </a:rPr>
              <a:t>，而有儒教、道教的產生</a:t>
            </a:r>
            <a:r>
              <a:rPr lang="zh-TW" altLang="en-US" sz="3900" kern="100" dirty="0" smtClean="0">
                <a:ea typeface="標楷體"/>
                <a:cs typeface="Times New Roman"/>
              </a:rPr>
              <a:t>。</a:t>
            </a:r>
            <a:endParaRPr lang="en-US" altLang="zh-TW" sz="3900" kern="100" dirty="0" smtClean="0">
              <a:ea typeface="標楷體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900" kern="100" dirty="0" smtClean="0">
                <a:ea typeface="標楷體"/>
                <a:cs typeface="Times New Roman"/>
              </a:rPr>
              <a:t>包括</a:t>
            </a:r>
            <a:r>
              <a:rPr lang="zh-TW" altLang="en-US" sz="3900" kern="100" dirty="0">
                <a:ea typeface="標楷體"/>
                <a:cs typeface="Times New Roman"/>
              </a:rPr>
              <a:t>耶穌原是一歷史人物</a:t>
            </a:r>
            <a:r>
              <a:rPr lang="zh-TW" altLang="en-US" sz="3900" kern="100" dirty="0" smtClean="0">
                <a:ea typeface="標楷體"/>
                <a:cs typeface="Times New Roman"/>
              </a:rPr>
              <a:t>，但</a:t>
            </a:r>
            <a:r>
              <a:rPr lang="zh-TW" altLang="en-US" sz="3900" kern="100" dirty="0">
                <a:ea typeface="標楷體"/>
                <a:cs typeface="Times New Roman"/>
              </a:rPr>
              <a:t>他在世時的偉大事蹟，逝世後引起世人無限思慕</a:t>
            </a:r>
            <a:r>
              <a:rPr lang="zh-TW" altLang="en-US" sz="3900" kern="100" dirty="0" smtClean="0">
                <a:ea typeface="標楷體"/>
                <a:cs typeface="Times New Roman"/>
              </a:rPr>
              <a:t>，亦</a:t>
            </a:r>
            <a:r>
              <a:rPr lang="zh-TW" altLang="en-US" sz="3900" kern="100" dirty="0">
                <a:ea typeface="標楷體"/>
                <a:cs typeface="Times New Roman"/>
              </a:rPr>
              <a:t>透過懷念生起種種想像（乃至於渲染）</a:t>
            </a:r>
            <a:r>
              <a:rPr lang="zh-TW" altLang="en-US" sz="3900" kern="100" dirty="0" smtClean="0">
                <a:ea typeface="標楷體"/>
                <a:cs typeface="Times New Roman"/>
              </a:rPr>
              <a:t>，</a:t>
            </a:r>
            <a:r>
              <a:rPr lang="zh-TW" altLang="en-US" sz="3900" b="1" kern="100" dirty="0" smtClean="0">
                <a:ea typeface="標楷體"/>
                <a:cs typeface="Times New Roman"/>
              </a:rPr>
              <a:t>集體</a:t>
            </a:r>
            <a:r>
              <a:rPr lang="zh-TW" altLang="en-US" sz="3900" b="1" kern="100" dirty="0">
                <a:ea typeface="標楷體"/>
                <a:cs typeface="Times New Roman"/>
              </a:rPr>
              <a:t>建構</a:t>
            </a:r>
            <a:r>
              <a:rPr lang="zh-TW" altLang="en-US" sz="3900" kern="100" dirty="0">
                <a:ea typeface="標楷體"/>
                <a:cs typeface="Times New Roman"/>
              </a:rPr>
              <a:t>成一特定宗教信仰。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900" kern="100" dirty="0" smtClean="0">
                <a:ea typeface="標楷體"/>
                <a:cs typeface="Times New Roman"/>
              </a:rPr>
              <a:t>媽祖</a:t>
            </a:r>
            <a:r>
              <a:rPr lang="zh-TW" altLang="en-US" sz="3900" kern="100" dirty="0">
                <a:ea typeface="標楷體"/>
                <a:cs typeface="Times New Roman"/>
              </a:rPr>
              <a:t>信仰之形成</a:t>
            </a:r>
            <a:r>
              <a:rPr lang="zh-TW" altLang="en-US" sz="3900" kern="100" dirty="0" smtClean="0">
                <a:ea typeface="標楷體"/>
                <a:cs typeface="Times New Roman"/>
              </a:rPr>
              <a:t>，乃</a:t>
            </a:r>
            <a:r>
              <a:rPr lang="zh-TW" altLang="en-US" sz="3900" kern="100" dirty="0">
                <a:ea typeface="標楷體"/>
                <a:cs typeface="Times New Roman"/>
              </a:rPr>
              <a:t>林默</a:t>
            </a:r>
            <a:r>
              <a:rPr lang="zh-TW" altLang="en-US" sz="3900" kern="100" dirty="0" smtClean="0">
                <a:ea typeface="標楷體"/>
                <a:cs typeface="Times New Roman"/>
              </a:rPr>
              <a:t>娘死後</a:t>
            </a:r>
            <a:r>
              <a:rPr lang="zh-TW" altLang="en-US" sz="3900" kern="100" dirty="0">
                <a:ea typeface="標楷體"/>
                <a:cs typeface="Times New Roman"/>
              </a:rPr>
              <a:t>歷代子孫對她的「永恆懷念」。</a:t>
            </a:r>
            <a:endParaRPr lang="en-US" altLang="zh-TW" sz="3900" kern="100" dirty="0">
              <a:ea typeface="標楷體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900" kern="100" dirty="0">
                <a:ea typeface="標楷體"/>
                <a:cs typeface="Times New Roman"/>
              </a:rPr>
              <a:t>同樣的，中國</a:t>
            </a:r>
            <a:r>
              <a:rPr lang="zh-TW" altLang="en-US" sz="3900" kern="100" dirty="0" smtClean="0">
                <a:ea typeface="標楷體"/>
                <a:cs typeface="Times New Roman"/>
              </a:rPr>
              <a:t>儒道教</a:t>
            </a:r>
            <a:r>
              <a:rPr lang="zh-TW" altLang="en-US" sz="3900" kern="100" dirty="0">
                <a:ea typeface="標楷體"/>
                <a:cs typeface="Times New Roman"/>
              </a:rPr>
              <a:t>、基督宗教、伊斯蘭教等之興起，</a:t>
            </a:r>
            <a:r>
              <a:rPr lang="en-US" altLang="zh-TW" sz="3900" kern="100" dirty="0">
                <a:ea typeface="標楷體"/>
                <a:cs typeface="Times New Roman"/>
              </a:rPr>
              <a:t/>
            </a:r>
            <a:br>
              <a:rPr lang="en-US" altLang="zh-TW" sz="3900" kern="100" dirty="0">
                <a:ea typeface="標楷體"/>
                <a:cs typeface="Times New Roman"/>
              </a:rPr>
            </a:br>
            <a:r>
              <a:rPr lang="zh-TW" altLang="en-US" sz="3900" kern="100" dirty="0">
                <a:ea typeface="標楷體"/>
                <a:cs typeface="Times New Roman"/>
              </a:rPr>
              <a:t>某種角度亦可言是對孔子</a:t>
            </a:r>
            <a:r>
              <a:rPr lang="zh-TW" altLang="en-US" sz="3900" kern="100" dirty="0" smtClean="0">
                <a:ea typeface="標楷體"/>
                <a:cs typeface="Times New Roman"/>
              </a:rPr>
              <a:t>、老子、耶穌</a:t>
            </a:r>
            <a:r>
              <a:rPr lang="zh-TW" altLang="en-US" sz="3900" kern="100" dirty="0">
                <a:ea typeface="標楷體"/>
                <a:cs typeface="Times New Roman"/>
              </a:rPr>
              <a:t>、穆罕默德等之</a:t>
            </a:r>
            <a:r>
              <a:rPr lang="en-US" altLang="zh-TW" sz="3900" kern="100" dirty="0">
                <a:ea typeface="標楷體"/>
                <a:cs typeface="Times New Roman"/>
              </a:rPr>
              <a:t/>
            </a:r>
            <a:br>
              <a:rPr lang="en-US" altLang="zh-TW" sz="3900" kern="100" dirty="0">
                <a:ea typeface="標楷體"/>
                <a:cs typeface="Times New Roman"/>
              </a:rPr>
            </a:br>
            <a:r>
              <a:rPr lang="zh-TW" altLang="en-US" sz="3900" kern="100" dirty="0">
                <a:ea typeface="標楷體"/>
                <a:cs typeface="Times New Roman"/>
              </a:rPr>
              <a:t>「永恆懷念」。</a:t>
            </a:r>
            <a:endParaRPr lang="en-US" altLang="zh-TW" sz="3900" kern="100" dirty="0">
              <a:ea typeface="標楷體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〈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印順佛學與大乘是佛說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——2016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無錫「批印」研討會之回應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〉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，林建德，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2017.1.30</a:t>
            </a:r>
            <a:endParaRPr lang="zh-TW" altLang="en-US" sz="2400" dirty="0">
              <a:latin typeface="+mj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ea typeface="標楷體" panose="03000509000000000000" pitchFamily="65" charset="-120"/>
              </a:rPr>
              <a:t>理性到感性：宗教</a:t>
            </a:r>
            <a:r>
              <a:rPr lang="zh-TW" altLang="en-US" dirty="0">
                <a:ea typeface="標楷體" panose="03000509000000000000" pitchFamily="65" charset="-120"/>
              </a:rPr>
              <a:t>發展歷程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1663" y="1279525"/>
            <a:ext cx="11590337" cy="5578475"/>
          </a:xfrm>
        </p:spPr>
        <p:txBody>
          <a:bodyPr vert="horz" rtlCol="0"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800" kern="100" dirty="0" smtClean="0">
                <a:ea typeface="標楷體"/>
                <a:cs typeface="Times New Roman"/>
              </a:rPr>
              <a:t>原始</a:t>
            </a:r>
            <a:r>
              <a:rPr lang="zh-TW" altLang="en-US" sz="3800" kern="100" dirty="0">
                <a:ea typeface="標楷體"/>
                <a:cs typeface="Times New Roman"/>
              </a:rPr>
              <a:t>佛法以「滅苦」為核心關懷，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b="1" kern="100" dirty="0">
                <a:ea typeface="標楷體"/>
                <a:cs typeface="Times New Roman"/>
              </a:rPr>
              <a:t>「苦」</a:t>
            </a:r>
            <a:r>
              <a:rPr lang="zh-TW" altLang="en-US" sz="3800" kern="100" dirty="0">
                <a:ea typeface="標楷體"/>
                <a:cs typeface="Times New Roman"/>
              </a:rPr>
              <a:t>是一種確切的</a:t>
            </a:r>
            <a:r>
              <a:rPr lang="zh-TW" altLang="en-US" sz="3800" b="1" kern="100" dirty="0">
                <a:ea typeface="標楷體"/>
                <a:cs typeface="Times New Roman"/>
              </a:rPr>
              <a:t>身心體驗</a:t>
            </a:r>
            <a:r>
              <a:rPr lang="zh-TW" altLang="en-US" sz="3800" kern="100" dirty="0">
                <a:ea typeface="標楷體"/>
                <a:cs typeface="Times New Roman"/>
              </a:rPr>
              <a:t>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不是形而上的抽象概念或想像；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既要超越痛苦，即要回歸身心（五蘊）觀照，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這和（他力）宗教未必有直接關係。</a:t>
            </a:r>
            <a:endParaRPr lang="en-US" altLang="zh-TW" sz="3800" kern="100" dirty="0">
              <a:ea typeface="標楷體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800" kern="100" dirty="0">
                <a:ea typeface="標楷體"/>
                <a:cs typeface="Times New Roman"/>
              </a:rPr>
              <a:t>但進入到大乘佛法，可說是走向「</a:t>
            </a:r>
            <a:r>
              <a:rPr lang="zh-TW" altLang="en-US" sz="3800" b="1" kern="100" dirty="0">
                <a:ea typeface="標楷體"/>
                <a:cs typeface="Times New Roman"/>
              </a:rPr>
              <a:t>宗教化</a:t>
            </a:r>
            <a:r>
              <a:rPr lang="zh-TW" altLang="en-US" sz="3800" kern="100" dirty="0">
                <a:ea typeface="標楷體"/>
                <a:cs typeface="Times New Roman"/>
              </a:rPr>
              <a:t>」的運動，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此時不再只是「自力」，到了後期大乘更強調「他力」，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可知（大乘）佛教和多數宗教發展歷程是很接近的。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800" kern="100" dirty="0">
                <a:ea typeface="標楷體"/>
                <a:cs typeface="Times New Roman"/>
              </a:rPr>
              <a:t>如此，</a:t>
            </a:r>
            <a:r>
              <a:rPr lang="zh-TW" altLang="en-US" sz="3800" b="1" kern="100" dirty="0">
                <a:ea typeface="標楷體"/>
                <a:cs typeface="Times New Roman"/>
              </a:rPr>
              <a:t>大乘佛法興起</a:t>
            </a:r>
            <a:r>
              <a:rPr lang="zh-TW" altLang="en-US" sz="3800" kern="100" dirty="0">
                <a:ea typeface="標楷體"/>
                <a:cs typeface="Times New Roman"/>
              </a:rPr>
              <a:t>是佛弟子對佛的</a:t>
            </a:r>
            <a:r>
              <a:rPr lang="zh-TW" altLang="en-US" sz="3800" b="1" kern="100" dirty="0">
                <a:ea typeface="標楷體"/>
                <a:cs typeface="Times New Roman"/>
              </a:rPr>
              <a:t>永恆懷念</a:t>
            </a:r>
            <a:r>
              <a:rPr lang="zh-TW" altLang="en-US" sz="3800" kern="100" dirty="0">
                <a:ea typeface="標楷體"/>
                <a:cs typeface="Times New Roman"/>
              </a:rPr>
              <a:t>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雖然有違虔信者的信仰直覺，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但卻是</a:t>
            </a:r>
            <a:r>
              <a:rPr lang="zh-TW" altLang="en-US" sz="3800" b="1" kern="100" dirty="0">
                <a:ea typeface="標楷體"/>
                <a:cs typeface="Times New Roman"/>
              </a:rPr>
              <a:t>理智</a:t>
            </a:r>
            <a:r>
              <a:rPr lang="zh-TW" altLang="en-US" sz="3800" kern="100" dirty="0">
                <a:ea typeface="標楷體"/>
                <a:cs typeface="Times New Roman"/>
              </a:rPr>
              <a:t>上站得住腳的一個宣稱。</a:t>
            </a:r>
            <a:endParaRPr lang="en-US" altLang="zh-TW" sz="3800" kern="100" dirty="0">
              <a:ea typeface="標楷體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600" dirty="0">
                <a:latin typeface="+mj-lt"/>
                <a:ea typeface="標楷體" panose="03000509000000000000" pitchFamily="65" charset="-120"/>
              </a:rPr>
              <a:t>〈</a:t>
            </a:r>
            <a:r>
              <a:rPr lang="zh-TW" altLang="en-US" sz="2600" dirty="0">
                <a:latin typeface="+mj-lt"/>
                <a:ea typeface="標楷體" panose="03000509000000000000" pitchFamily="65" charset="-120"/>
              </a:rPr>
              <a:t>印順佛學與大乘是佛說</a:t>
            </a:r>
            <a:r>
              <a:rPr lang="en-US" altLang="zh-TW" sz="2600" dirty="0">
                <a:latin typeface="+mj-lt"/>
                <a:ea typeface="標楷體" panose="03000509000000000000" pitchFamily="65" charset="-120"/>
              </a:rPr>
              <a:t>——2016</a:t>
            </a:r>
            <a:r>
              <a:rPr lang="zh-TW" altLang="en-US" sz="2600" dirty="0">
                <a:latin typeface="+mj-lt"/>
                <a:ea typeface="標楷體" panose="03000509000000000000" pitchFamily="65" charset="-120"/>
              </a:rPr>
              <a:t>無錫「批印」研討會之回應</a:t>
            </a:r>
            <a:r>
              <a:rPr lang="en-US" altLang="zh-TW" sz="2600" dirty="0">
                <a:latin typeface="+mj-lt"/>
                <a:ea typeface="標楷體" panose="03000509000000000000" pitchFamily="65" charset="-120"/>
              </a:rPr>
              <a:t>〉</a:t>
            </a:r>
            <a:r>
              <a:rPr lang="zh-TW" altLang="en-US" sz="2600" dirty="0">
                <a:latin typeface="+mj-lt"/>
                <a:ea typeface="標楷體" panose="03000509000000000000" pitchFamily="65" charset="-120"/>
              </a:rPr>
              <a:t>，林建德，</a:t>
            </a:r>
            <a:r>
              <a:rPr lang="en-US" altLang="zh-TW" sz="2600" dirty="0">
                <a:latin typeface="+mj-lt"/>
                <a:ea typeface="標楷體" panose="03000509000000000000" pitchFamily="65" charset="-120"/>
              </a:rPr>
              <a:t>2017.1.30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理性到感性：宗教發展歷程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212850"/>
            <a:ext cx="11156950" cy="5268913"/>
          </a:xfrm>
        </p:spPr>
        <p:txBody>
          <a:bodyPr vert="horz" rtlCol="0"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800" kern="100" dirty="0" smtClean="0">
                <a:ea typeface="標楷體"/>
                <a:cs typeface="Times New Roman"/>
              </a:rPr>
              <a:t>在</a:t>
            </a:r>
            <a:r>
              <a:rPr lang="zh-TW" altLang="en-US" sz="3800" kern="100" dirty="0">
                <a:ea typeface="標楷體"/>
                <a:cs typeface="Times New Roman"/>
              </a:rPr>
              <a:t>印順導師看來，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「佛法」（或所謂「原始／初期佛教」）雖也是宗教，但情感層面較為淡薄</a:t>
            </a:r>
            <a:r>
              <a:rPr lang="zh-TW" altLang="en-US" sz="3800" kern="100" dirty="0" smtClean="0">
                <a:ea typeface="標楷體"/>
                <a:cs typeface="Times New Roman"/>
              </a:rPr>
              <a:t>，反而</a:t>
            </a:r>
            <a:r>
              <a:rPr lang="zh-TW" altLang="en-US" sz="3800" b="1" kern="100" dirty="0">
                <a:ea typeface="標楷體"/>
                <a:cs typeface="Times New Roman"/>
              </a:rPr>
              <a:t>理智的實踐</a:t>
            </a:r>
            <a:r>
              <a:rPr lang="zh-TW" altLang="en-US" sz="3800" kern="100" dirty="0">
                <a:ea typeface="標楷體"/>
                <a:cs typeface="Times New Roman"/>
              </a:rPr>
              <a:t>多過於信仰、想像；</a:t>
            </a:r>
            <a:endParaRPr lang="en-US" altLang="zh-TW" sz="3800" kern="100" dirty="0">
              <a:ea typeface="標楷體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800" kern="100" dirty="0">
                <a:ea typeface="標楷體"/>
                <a:cs typeface="Times New Roman"/>
              </a:rPr>
              <a:t>相對的，發展至「大乘佛法」，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愈是到後期愈是以</a:t>
            </a:r>
            <a:r>
              <a:rPr lang="zh-TW" altLang="en-US" sz="3800" b="1" kern="100" dirty="0">
                <a:ea typeface="標楷體"/>
                <a:cs typeface="Times New Roman"/>
              </a:rPr>
              <a:t>情感、感性</a:t>
            </a:r>
            <a:r>
              <a:rPr lang="zh-TW" altLang="en-US" sz="3800" kern="100" dirty="0">
                <a:ea typeface="標楷體"/>
                <a:cs typeface="Times New Roman"/>
              </a:rPr>
              <a:t>之</a:t>
            </a:r>
            <a:r>
              <a:rPr lang="zh-TW" altLang="en-US" sz="3800" b="1" kern="100" dirty="0">
                <a:ea typeface="標楷體"/>
                <a:cs typeface="Times New Roman"/>
              </a:rPr>
              <a:t>信行</a:t>
            </a:r>
            <a:r>
              <a:rPr lang="zh-TW" altLang="en-US" sz="3800" kern="100" dirty="0">
                <a:ea typeface="標楷體"/>
                <a:cs typeface="Times New Roman"/>
              </a:rPr>
              <a:t>為主調，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除強調</a:t>
            </a:r>
            <a:r>
              <a:rPr lang="zh-TW" altLang="en-US" sz="3800" b="1" kern="100" dirty="0">
                <a:ea typeface="標楷體"/>
                <a:cs typeface="Times New Roman"/>
              </a:rPr>
              <a:t>菩薩的慈悲行願</a:t>
            </a:r>
            <a:r>
              <a:rPr lang="zh-TW" altLang="en-US" sz="3800" kern="100" dirty="0">
                <a:ea typeface="標楷體"/>
                <a:cs typeface="Times New Roman"/>
              </a:rPr>
              <a:t>，也深化了</a:t>
            </a:r>
            <a:r>
              <a:rPr lang="zh-TW" altLang="en-US" sz="3800" b="1" kern="100" dirty="0">
                <a:ea typeface="標楷體"/>
                <a:cs typeface="Times New Roman"/>
              </a:rPr>
              <a:t>宗教意識</a:t>
            </a:r>
            <a:r>
              <a:rPr lang="zh-TW" altLang="en-US" sz="3800" kern="100" dirty="0">
                <a:ea typeface="標楷體"/>
                <a:cs typeface="Times New Roman"/>
              </a:rPr>
              <a:t>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展現在</a:t>
            </a:r>
            <a:r>
              <a:rPr lang="zh-TW" altLang="en-US" sz="3800" b="1" kern="100" dirty="0">
                <a:ea typeface="標楷體"/>
                <a:cs typeface="Times New Roman"/>
              </a:rPr>
              <a:t>淨土思想、佛身觀（佛的形象）、不可思議的功德、神秘護佑和加持力</a:t>
            </a:r>
            <a:r>
              <a:rPr lang="zh-TW" altLang="en-US" sz="3800" kern="100" dirty="0">
                <a:ea typeface="標楷體"/>
                <a:cs typeface="Times New Roman"/>
              </a:rPr>
              <a:t>等面向上。</a:t>
            </a:r>
            <a:endParaRPr lang="en-US" altLang="zh-TW" sz="3800" kern="100" dirty="0">
              <a:ea typeface="標楷體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〈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印順佛學與大乘是佛說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——2016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無錫「批印」研討會之回應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〉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，林建德，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2017.1.30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神格化：宗教信仰之共性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8788" y="1087438"/>
            <a:ext cx="11660187" cy="5313362"/>
          </a:xfrm>
        </p:spPr>
        <p:txBody>
          <a:bodyPr vert="horz" rtlCol="0"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defRPr/>
            </a:pPr>
            <a:endParaRPr lang="en-US" altLang="zh-TW" kern="100" dirty="0">
              <a:ea typeface="標楷體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3800" kern="100" dirty="0">
                <a:ea typeface="標楷體"/>
                <a:cs typeface="Times New Roman"/>
              </a:rPr>
              <a:t>可知一「宗教」的誕生</a:t>
            </a:r>
            <a:r>
              <a:rPr lang="zh-TW" altLang="en-US" sz="3800" kern="100" dirty="0" smtClean="0">
                <a:ea typeface="標楷體"/>
                <a:cs typeface="Times New Roman"/>
              </a:rPr>
              <a:t>，背後</a:t>
            </a:r>
            <a:r>
              <a:rPr lang="zh-TW" altLang="en-US" sz="3800" kern="100" dirty="0">
                <a:ea typeface="標楷體"/>
                <a:cs typeface="Times New Roman"/>
              </a:rPr>
              <a:t>都有一定的情感作用，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把歷史上真實人物給「</a:t>
            </a:r>
            <a:r>
              <a:rPr lang="zh-TW" altLang="en-US" sz="3800" b="1" kern="100" dirty="0">
                <a:ea typeface="標楷體"/>
                <a:cs typeface="Times New Roman"/>
              </a:rPr>
              <a:t>神格化</a:t>
            </a:r>
            <a:r>
              <a:rPr lang="zh-TW" altLang="en-US" sz="3800" kern="100" dirty="0">
                <a:ea typeface="標楷體"/>
                <a:cs typeface="Times New Roman"/>
              </a:rPr>
              <a:t>」；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這不獨是某一特定宗教如此</a:t>
            </a:r>
            <a:r>
              <a:rPr lang="zh-TW" altLang="en-US" sz="3800" kern="100" dirty="0" smtClean="0">
                <a:ea typeface="標楷體"/>
                <a:cs typeface="Times New Roman"/>
              </a:rPr>
              <a:t>，而是</a:t>
            </a:r>
            <a:r>
              <a:rPr lang="zh-TW" altLang="en-US" sz="3800" b="1" kern="100" dirty="0">
                <a:ea typeface="標楷體"/>
                <a:cs typeface="Times New Roman"/>
              </a:rPr>
              <a:t>所有宗教信仰的共性、通性</a:t>
            </a:r>
            <a:r>
              <a:rPr lang="zh-TW" altLang="en-US" sz="3800" kern="100" dirty="0" smtClean="0">
                <a:ea typeface="標楷體"/>
                <a:cs typeface="Times New Roman"/>
              </a:rPr>
              <a:t>，所以</a:t>
            </a:r>
            <a:r>
              <a:rPr lang="zh-TW" altLang="en-US" sz="3800" kern="100" dirty="0">
                <a:ea typeface="標楷體"/>
                <a:cs typeface="Times New Roman"/>
              </a:rPr>
              <a:t>印老以「永恆懷念」來說明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「大乘佛法」信仰之</a:t>
            </a:r>
            <a:r>
              <a:rPr lang="zh-TW" altLang="en-US" sz="3800" kern="100" dirty="0" smtClean="0">
                <a:ea typeface="標楷體"/>
                <a:cs typeface="Times New Roman"/>
              </a:rPr>
              <a:t>展開是</a:t>
            </a:r>
            <a:r>
              <a:rPr lang="zh-TW" altLang="en-US" sz="3800" kern="100" dirty="0">
                <a:ea typeface="標楷體"/>
                <a:cs typeface="Times New Roman"/>
              </a:rPr>
              <a:t>不難理解的</a:t>
            </a:r>
            <a:r>
              <a:rPr lang="zh-TW" altLang="en-US" sz="3800" kern="100" dirty="0" smtClean="0">
                <a:ea typeface="標楷體"/>
                <a:cs typeface="Times New Roman"/>
              </a:rPr>
              <a:t>。</a:t>
            </a:r>
            <a:endParaRPr lang="en-US" altLang="zh-TW" sz="3800" kern="100" dirty="0" smtClean="0">
              <a:ea typeface="標楷體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3800" b="1" kern="100" dirty="0" smtClean="0">
                <a:ea typeface="標楷體"/>
                <a:cs typeface="Times New Roman"/>
              </a:rPr>
              <a:t>從</a:t>
            </a:r>
            <a:r>
              <a:rPr lang="zh-TW" altLang="en-US" sz="3800" kern="100" dirty="0">
                <a:ea typeface="標楷體"/>
                <a:cs typeface="Times New Roman"/>
              </a:rPr>
              <a:t>「</a:t>
            </a:r>
            <a:r>
              <a:rPr lang="zh-TW" altLang="en-US" sz="3800" b="1" kern="100" dirty="0" smtClean="0">
                <a:ea typeface="標楷體"/>
                <a:cs typeface="Times New Roman"/>
              </a:rPr>
              <a:t>就只是</a:t>
            </a:r>
            <a:r>
              <a:rPr lang="en-US" altLang="zh-TW" sz="3800" b="1" kern="100" dirty="0" smtClean="0">
                <a:latin typeface="新細明體"/>
                <a:cs typeface="Times New Roman"/>
              </a:rPr>
              <a:t>『</a:t>
            </a:r>
            <a:r>
              <a:rPr lang="zh-TW" altLang="en-US" sz="3800" b="1" kern="100" dirty="0" smtClean="0">
                <a:ea typeface="標楷體"/>
                <a:cs typeface="Times New Roman"/>
              </a:rPr>
              <a:t>人</a:t>
            </a:r>
            <a:r>
              <a:rPr lang="en-US" altLang="zh-TW" sz="3800" b="1" kern="100" dirty="0" smtClean="0">
                <a:latin typeface="新細明體"/>
                <a:ea typeface="標楷體"/>
                <a:cs typeface="Times New Roman"/>
              </a:rPr>
              <a:t>』</a:t>
            </a:r>
            <a:r>
              <a:rPr lang="zh-TW" altLang="en-US" sz="3800" kern="100" dirty="0" smtClean="0">
                <a:ea typeface="標楷體"/>
                <a:cs typeface="Times New Roman"/>
              </a:rPr>
              <a:t>」</a:t>
            </a:r>
            <a:r>
              <a:rPr lang="zh-TW" altLang="en-US" sz="3800" b="1" kern="100" dirty="0" smtClean="0">
                <a:ea typeface="標楷體"/>
                <a:cs typeface="Times New Roman"/>
              </a:rPr>
              <a:t>到</a:t>
            </a:r>
            <a:r>
              <a:rPr lang="zh-TW" altLang="en-US" sz="3800" kern="100" dirty="0">
                <a:ea typeface="標楷體"/>
                <a:cs typeface="Times New Roman"/>
              </a:rPr>
              <a:t>「</a:t>
            </a:r>
            <a:r>
              <a:rPr lang="zh-TW" altLang="en-US" sz="3800" b="1" kern="100" dirty="0" smtClean="0">
                <a:ea typeface="標楷體"/>
                <a:cs typeface="Times New Roman"/>
              </a:rPr>
              <a:t>不只是</a:t>
            </a:r>
            <a:r>
              <a:rPr lang="en-US" altLang="zh-TW" sz="3800" b="1" kern="100" dirty="0">
                <a:latin typeface="新細明體"/>
                <a:cs typeface="Times New Roman"/>
              </a:rPr>
              <a:t>『</a:t>
            </a:r>
            <a:r>
              <a:rPr lang="zh-TW" altLang="en-US" sz="3800" b="1" kern="100" dirty="0" smtClean="0">
                <a:ea typeface="標楷體"/>
                <a:cs typeface="Times New Roman"/>
              </a:rPr>
              <a:t>人</a:t>
            </a:r>
            <a:r>
              <a:rPr lang="en-US" altLang="zh-TW" sz="3800" b="1" kern="100" dirty="0">
                <a:latin typeface="新細明體"/>
                <a:cs typeface="Times New Roman"/>
              </a:rPr>
              <a:t>』</a:t>
            </a:r>
            <a:r>
              <a:rPr lang="en-US" altLang="zh-TW" sz="3800" b="1" kern="100" dirty="0" smtClean="0">
                <a:ea typeface="標楷體"/>
                <a:cs typeface="Times New Roman"/>
              </a:rPr>
              <a:t> </a:t>
            </a:r>
            <a:r>
              <a:rPr lang="zh-TW" altLang="en-US" sz="3800" kern="100" dirty="0">
                <a:ea typeface="標楷體"/>
                <a:cs typeface="Times New Roman"/>
              </a:rPr>
              <a:t>」</a:t>
            </a:r>
            <a:endParaRPr lang="en-US" altLang="zh-TW" sz="3800" b="1" kern="100" dirty="0">
              <a:ea typeface="標楷體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2200" dirty="0">
                <a:latin typeface="+mj-lt"/>
                <a:ea typeface="標楷體" panose="03000509000000000000" pitchFamily="65" charset="-120"/>
              </a:rPr>
              <a:t>〈</a:t>
            </a:r>
            <a:r>
              <a:rPr lang="zh-TW" altLang="en-US" sz="2200" dirty="0">
                <a:latin typeface="+mj-lt"/>
                <a:ea typeface="標楷體" panose="03000509000000000000" pitchFamily="65" charset="-120"/>
              </a:rPr>
              <a:t>印順佛學與大乘是佛說</a:t>
            </a:r>
            <a:r>
              <a:rPr lang="en-US" altLang="zh-TW" sz="2200" dirty="0">
                <a:latin typeface="+mj-lt"/>
                <a:ea typeface="標楷體" panose="03000509000000000000" pitchFamily="65" charset="-120"/>
              </a:rPr>
              <a:t>——2016</a:t>
            </a:r>
            <a:r>
              <a:rPr lang="zh-TW" altLang="en-US" sz="2200" dirty="0">
                <a:latin typeface="+mj-lt"/>
                <a:ea typeface="標楷體" panose="03000509000000000000" pitchFamily="65" charset="-120"/>
              </a:rPr>
              <a:t>無錫「批印」研討會之回應</a:t>
            </a:r>
            <a:r>
              <a:rPr lang="en-US" altLang="zh-TW" sz="2200" dirty="0">
                <a:latin typeface="+mj-lt"/>
                <a:ea typeface="標楷體" panose="03000509000000000000" pitchFamily="65" charset="-120"/>
              </a:rPr>
              <a:t>〉</a:t>
            </a:r>
            <a:r>
              <a:rPr lang="zh-TW" altLang="en-US" sz="2200" dirty="0">
                <a:latin typeface="+mj-lt"/>
                <a:ea typeface="標楷體" panose="03000509000000000000" pitchFamily="65" charset="-120"/>
              </a:rPr>
              <a:t>，林建德，</a:t>
            </a:r>
            <a:r>
              <a:rPr lang="en-US" altLang="zh-TW" sz="2200" dirty="0">
                <a:latin typeface="+mj-lt"/>
                <a:ea typeface="標楷體" panose="03000509000000000000" pitchFamily="65" charset="-120"/>
              </a:rPr>
              <a:t>2017.1.30</a:t>
            </a: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endParaRPr lang="zh-TW" altLang="en-US" dirty="0">
              <a:latin typeface="+mj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前言</a:t>
            </a:r>
          </a:p>
        </p:txBody>
      </p:sp>
      <p:sp>
        <p:nvSpPr>
          <p:cNvPr id="16386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7000" y="1771650"/>
            <a:ext cx="10972800" cy="4525963"/>
          </a:xfrm>
        </p:spPr>
        <p:txBody>
          <a:bodyPr vert="horz"/>
          <a:lstStyle/>
          <a:p>
            <a:endParaRPr lang="en-US" altLang="zh-TW" smtClean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>2016</a:t>
            </a:r>
            <a:r>
              <a:rPr lang="zh-TW" altLang="zh-TW" sz="3800" smtClean="0"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zh-TW" sz="3800" smtClean="0"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>29—30</a:t>
            </a:r>
            <a:r>
              <a:rPr lang="zh-TW" altLang="zh-TW" sz="3800" smtClean="0">
                <a:ea typeface="標楷體" pitchFamily="65" charset="-120"/>
                <a:cs typeface="Times New Roman" pitchFamily="18" charset="0"/>
              </a:rPr>
              <a:t>日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800" smtClean="0">
                <a:ea typeface="標楷體" pitchFamily="65" charset="-120"/>
                <a:cs typeface="Times New Roman" pitchFamily="18" charset="0"/>
              </a:rPr>
              <a:t>江蘇無錫惠山寺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800" smtClean="0">
                <a:ea typeface="標楷體" pitchFamily="65" charset="-120"/>
                <a:cs typeface="Times New Roman" pitchFamily="18" charset="0"/>
              </a:rPr>
              <a:t>為期兩天的佛教義學研討會，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800" smtClean="0">
                <a:ea typeface="標楷體" pitchFamily="65" charset="-120"/>
                <a:cs typeface="Times New Roman" pitchFamily="18" charset="0"/>
              </a:rPr>
              <a:t>會議主題是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800" smtClean="0">
                <a:ea typeface="標楷體" pitchFamily="65" charset="-120"/>
                <a:cs typeface="Times New Roman" pitchFamily="18" charset="0"/>
              </a:rPr>
              <a:t>「印順法師佛學思想研討」。</a:t>
            </a:r>
            <a:endParaRPr lang="zh-TW" altLang="zh-TW" sz="38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zh-TW" sz="3800" smtClean="0"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zh-TW" altLang="en-US" smtClean="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6387" name="Picture 2" descr="https://2.bp.blogspot.com/-007S0iNfFf4/WBwM_FhbvZI/AAAAAAAACwk/75iSw4W15P8KcUuiEvXtLKDFup4fGU3WwCK4B/s640/SAM_9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6238" y="1879600"/>
            <a:ext cx="5287962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024" y="483695"/>
            <a:ext cx="11428324" cy="9110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>
                <a:ea typeface="標楷體" panose="03000509000000000000" pitchFamily="65" charset="-120"/>
              </a:rPr>
              <a:t/>
            </a:r>
            <a:br>
              <a:rPr lang="en-US" altLang="zh-TW" dirty="0">
                <a:ea typeface="標楷體" panose="03000509000000000000" pitchFamily="65" charset="-120"/>
              </a:rPr>
            </a:br>
            <a:r>
              <a:rPr lang="zh-TW" altLang="en-US" dirty="0">
                <a:ea typeface="標楷體" panose="03000509000000000000" pitchFamily="65" charset="-120"/>
              </a:rPr>
              <a:t>「大乘是佛說論</a:t>
            </a:r>
            <a:r>
              <a:rPr lang="zh-TW" altLang="en-US" dirty="0" smtClean="0">
                <a:ea typeface="標楷體" panose="03000509000000000000" pitchFamily="65" charset="-120"/>
              </a:rPr>
              <a:t>」</a:t>
            </a:r>
            <a:r>
              <a:rPr lang="en-US" altLang="zh-TW" kern="100" dirty="0">
                <a:latin typeface="Calibri"/>
                <a:cs typeface="Times New Roman"/>
              </a:rPr>
              <a:t/>
            </a:r>
            <a:br>
              <a:rPr lang="en-US" altLang="zh-TW" kern="100" dirty="0">
                <a:latin typeface="Calibri"/>
                <a:cs typeface="Times New Roman"/>
              </a:rPr>
            </a:b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34818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8163" y="1279525"/>
            <a:ext cx="11499850" cy="5453063"/>
          </a:xfrm>
        </p:spPr>
        <p:txBody>
          <a:bodyPr vert="horz"/>
          <a:lstStyle/>
          <a:p>
            <a:pPr>
              <a:lnSpc>
                <a:spcPct val="90000"/>
              </a:lnSpc>
            </a:pP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一</a:t>
            </a:r>
            <a:r>
              <a:rPr lang="zh-TW" altLang="zh-TW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序起</a:t>
            </a:r>
            <a:endParaRPr lang="zh-TW" altLang="zh-TW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二</a:t>
            </a:r>
            <a:r>
              <a:rPr lang="zh-TW" altLang="zh-TW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從佛法的表現上說</a:t>
            </a:r>
            <a:endParaRPr lang="zh-TW" altLang="zh-TW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三</a:t>
            </a:r>
            <a:r>
              <a:rPr lang="zh-TW" altLang="zh-TW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從佛法的流行上說</a:t>
            </a:r>
            <a:endParaRPr lang="zh-TW" altLang="zh-TW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四</a:t>
            </a:r>
            <a:r>
              <a:rPr lang="zh-TW" altLang="zh-TW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從學派的分裂看大乘</a:t>
            </a:r>
            <a:endParaRPr lang="zh-TW" altLang="zh-TW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五</a:t>
            </a:r>
            <a:r>
              <a:rPr lang="zh-TW" altLang="zh-TW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從經論的集出看大乘</a:t>
            </a:r>
            <a:endParaRPr lang="zh-TW" altLang="zh-TW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六</a:t>
            </a:r>
            <a:r>
              <a:rPr lang="zh-TW" altLang="zh-TW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從思潮的遞代看大乘</a:t>
            </a:r>
            <a:endParaRPr lang="zh-TW" altLang="zh-TW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七</a:t>
            </a:r>
            <a:r>
              <a:rPr lang="zh-TW" altLang="zh-TW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從大乘的內容看大乘</a:t>
            </a:r>
            <a:endParaRPr lang="zh-TW" altLang="zh-TW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八</a:t>
            </a:r>
            <a:r>
              <a:rPr lang="zh-TW" altLang="zh-TW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什麼是初期的大乘經</a:t>
            </a:r>
            <a:endParaRPr lang="en-US" altLang="zh-TW" smtClean="0"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「「大乘起源說」與「大乘佛說否」未必純然只是歷史事實問題，還涉及諸多層面的設想考量。」</a:t>
            </a:r>
            <a:endParaRPr lang="zh-TW" altLang="zh-TW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右大括弧 3">
            <a:extLst>
              <a:ext uri="{FF2B5EF4-FFF2-40B4-BE49-F238E27FC236}"/>
            </a:extLst>
          </p:cNvPr>
          <p:cNvSpPr/>
          <p:nvPr/>
        </p:nvSpPr>
        <p:spPr>
          <a:xfrm>
            <a:off x="5641975" y="3016250"/>
            <a:ext cx="352425" cy="6842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>
            <a:extLst>
              <a:ext uri="{FF2B5EF4-FFF2-40B4-BE49-F238E27FC236}"/>
            </a:extLst>
          </p:cNvPr>
          <p:cNvSpPr/>
          <p:nvPr/>
        </p:nvSpPr>
        <p:spPr>
          <a:xfrm>
            <a:off x="6491288" y="3151188"/>
            <a:ext cx="4391025" cy="49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zh-TW" sz="3200">
                <a:solidFill>
                  <a:srgbClr val="FFFFFF"/>
                </a:solidFill>
                <a:ea typeface="標楷體" pitchFamily="65" charset="-120"/>
                <a:cs typeface="Times New Roman" pitchFamily="18" charset="0"/>
              </a:rPr>
              <a:t>歷史的論據</a:t>
            </a:r>
            <a:endParaRPr kumimoji="0" lang="zh-TW" altLang="en-US" sz="3200">
              <a:solidFill>
                <a:srgbClr val="FFFFFF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右大括弧 5">
            <a:extLst>
              <a:ext uri="{FF2B5EF4-FFF2-40B4-BE49-F238E27FC236}"/>
            </a:extLst>
          </p:cNvPr>
          <p:cNvSpPr/>
          <p:nvPr/>
        </p:nvSpPr>
        <p:spPr>
          <a:xfrm>
            <a:off x="5476875" y="1909763"/>
            <a:ext cx="501650" cy="6826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>
            <a:extLst>
              <a:ext uri="{FF2B5EF4-FFF2-40B4-BE49-F238E27FC236}"/>
            </a:extLst>
          </p:cNvPr>
          <p:cNvSpPr/>
          <p:nvPr/>
        </p:nvSpPr>
        <p:spPr>
          <a:xfrm>
            <a:off x="6491288" y="2039938"/>
            <a:ext cx="439102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zh-TW" sz="2800">
                <a:solidFill>
                  <a:srgbClr val="FFFFFF"/>
                </a:solidFill>
                <a:ea typeface="標楷體" pitchFamily="65" charset="-120"/>
                <a:cs typeface="Times New Roman" pitchFamily="18" charset="0"/>
              </a:rPr>
              <a:t>宗教信仰上同情的理解</a:t>
            </a:r>
            <a:endParaRPr kumimoji="0" lang="zh-TW" altLang="en-US" sz="2800">
              <a:solidFill>
                <a:srgbClr val="FFFFFF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右大括弧 8">
            <a:extLst>
              <a:ext uri="{FF2B5EF4-FFF2-40B4-BE49-F238E27FC236}"/>
            </a:extLst>
          </p:cNvPr>
          <p:cNvSpPr/>
          <p:nvPr/>
        </p:nvSpPr>
        <p:spPr>
          <a:xfrm>
            <a:off x="5641975" y="4124325"/>
            <a:ext cx="366713" cy="793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>
            <a:extLst>
              <a:ext uri="{FF2B5EF4-FFF2-40B4-BE49-F238E27FC236}"/>
            </a:extLst>
          </p:cNvPr>
          <p:cNvSpPr/>
          <p:nvPr/>
        </p:nvSpPr>
        <p:spPr>
          <a:xfrm>
            <a:off x="6491288" y="4165600"/>
            <a:ext cx="4391025" cy="6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zh-TW" sz="3200">
                <a:solidFill>
                  <a:srgbClr val="FFFFFF"/>
                </a:solidFill>
                <a:ea typeface="標楷體" pitchFamily="65" charset="-120"/>
                <a:cs typeface="Times New Roman" pitchFamily="18" charset="0"/>
              </a:rPr>
              <a:t>義理思想層之上的論述</a:t>
            </a:r>
            <a:endParaRPr kumimoji="0" lang="zh-TW" altLang="en-US" sz="3200">
              <a:solidFill>
                <a:srgbClr val="FFFFFF"/>
              </a:solidFill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「大乘是佛說論」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6113" y="1301750"/>
            <a:ext cx="10936287" cy="4824413"/>
          </a:xfrm>
        </p:spPr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en-US" sz="3400" kern="0" dirty="0">
                <a:ea typeface="標楷體"/>
                <a:cs typeface="Times New Roman"/>
              </a:rPr>
              <a:t>上述</a:t>
            </a:r>
            <a:r>
              <a:rPr lang="zh-TW" altLang="zh-TW" sz="3400" kern="0" dirty="0">
                <a:ea typeface="標楷體"/>
                <a:cs typeface="Times New Roman"/>
              </a:rPr>
              <a:t>項目中，</a:t>
            </a:r>
            <a:r>
              <a:rPr lang="en-US" altLang="zh-TW" sz="3400" kern="0" dirty="0">
                <a:ea typeface="標楷體"/>
                <a:cs typeface="Times New Roman"/>
              </a:rPr>
              <a:t/>
            </a:r>
            <a:br>
              <a:rPr lang="en-US" altLang="zh-TW" sz="3400" kern="0" dirty="0">
                <a:ea typeface="標楷體"/>
                <a:cs typeface="Times New Roman"/>
              </a:rPr>
            </a:br>
            <a:r>
              <a:rPr lang="zh-TW" altLang="zh-TW" sz="3400" kern="0" dirty="0">
                <a:ea typeface="標楷體"/>
                <a:cs typeface="Times New Roman"/>
              </a:rPr>
              <a:t>可以說「從學派的分裂看大乘」、</a:t>
            </a:r>
            <a:r>
              <a:rPr lang="en-US" altLang="zh-TW" sz="3400" kern="0" dirty="0">
                <a:ea typeface="標楷體"/>
                <a:cs typeface="Times New Roman"/>
              </a:rPr>
              <a:t/>
            </a:r>
            <a:br>
              <a:rPr lang="en-US" altLang="zh-TW" sz="3400" kern="0" dirty="0">
                <a:ea typeface="標楷體"/>
                <a:cs typeface="Times New Roman"/>
              </a:rPr>
            </a:br>
            <a:r>
              <a:rPr lang="zh-TW" altLang="zh-TW" sz="3400" kern="0" dirty="0">
                <a:ea typeface="標楷體"/>
                <a:cs typeface="Times New Roman"/>
              </a:rPr>
              <a:t>「從經論的集出看大乘」兩者是歷史的論據，</a:t>
            </a:r>
            <a:r>
              <a:rPr lang="en-US" altLang="zh-TW" sz="3400" kern="0" dirty="0">
                <a:ea typeface="標楷體"/>
                <a:cs typeface="Times New Roman"/>
              </a:rPr>
              <a:t/>
            </a:r>
            <a:br>
              <a:rPr lang="en-US" altLang="zh-TW" sz="3400" kern="0" dirty="0">
                <a:ea typeface="標楷體"/>
                <a:cs typeface="Times New Roman"/>
              </a:rPr>
            </a:br>
            <a:r>
              <a:rPr lang="zh-TW" altLang="zh-TW" sz="3400" kern="0" dirty="0">
                <a:ea typeface="標楷體"/>
                <a:cs typeface="Times New Roman"/>
              </a:rPr>
              <a:t>而「從佛法的表現上說」、</a:t>
            </a:r>
            <a:r>
              <a:rPr lang="en-US" altLang="zh-TW" sz="3400" kern="0" dirty="0">
                <a:ea typeface="標楷體"/>
                <a:cs typeface="Times New Roman"/>
              </a:rPr>
              <a:t/>
            </a:r>
            <a:br>
              <a:rPr lang="en-US" altLang="zh-TW" sz="3400" kern="0" dirty="0">
                <a:ea typeface="標楷體"/>
                <a:cs typeface="Times New Roman"/>
              </a:rPr>
            </a:br>
            <a:r>
              <a:rPr lang="zh-TW" altLang="zh-TW" sz="3400" kern="0" dirty="0">
                <a:ea typeface="標楷體"/>
                <a:cs typeface="Times New Roman"/>
              </a:rPr>
              <a:t>「從佛法的流行上說」是宗教信仰上同情的理解，</a:t>
            </a:r>
            <a:r>
              <a:rPr lang="en-US" altLang="zh-TW" sz="3400" kern="0" dirty="0">
                <a:ea typeface="標楷體"/>
                <a:cs typeface="Times New Roman"/>
              </a:rPr>
              <a:t/>
            </a:r>
            <a:br>
              <a:rPr lang="en-US" altLang="zh-TW" sz="3400" kern="0" dirty="0">
                <a:ea typeface="標楷體"/>
                <a:cs typeface="Times New Roman"/>
              </a:rPr>
            </a:br>
            <a:r>
              <a:rPr lang="zh-TW" altLang="zh-TW" sz="3400" kern="0" dirty="0">
                <a:ea typeface="標楷體"/>
                <a:cs typeface="Times New Roman"/>
              </a:rPr>
              <a:t>至於「從思潮的遞代看大乘」、</a:t>
            </a:r>
            <a:r>
              <a:rPr lang="en-US" altLang="zh-TW" sz="3400" kern="0" dirty="0">
                <a:ea typeface="標楷體"/>
                <a:cs typeface="Times New Roman"/>
              </a:rPr>
              <a:t/>
            </a:r>
            <a:br>
              <a:rPr lang="en-US" altLang="zh-TW" sz="3400" kern="0" dirty="0">
                <a:ea typeface="標楷體"/>
                <a:cs typeface="Times New Roman"/>
              </a:rPr>
            </a:br>
            <a:r>
              <a:rPr lang="zh-TW" altLang="zh-TW" sz="3400" kern="0" dirty="0">
                <a:ea typeface="標楷體"/>
                <a:cs typeface="Times New Roman"/>
              </a:rPr>
              <a:t>「從大乘的內容看大乘」則近於</a:t>
            </a:r>
            <a:r>
              <a:rPr lang="zh-TW" altLang="zh-TW" sz="3400" u="sng" kern="0" dirty="0">
                <a:ea typeface="標楷體"/>
                <a:cs typeface="Times New Roman"/>
              </a:rPr>
              <a:t>義理思想層</a:t>
            </a:r>
            <a:r>
              <a:rPr lang="zh-TW" altLang="zh-TW" sz="3400" kern="0" dirty="0">
                <a:ea typeface="標楷體"/>
                <a:cs typeface="Times New Roman"/>
              </a:rPr>
              <a:t>之上的論述。</a:t>
            </a:r>
            <a:r>
              <a:rPr lang="zh-TW" altLang="zh-TW" sz="3400" u="sng" kern="0" dirty="0">
                <a:ea typeface="標楷體"/>
                <a:cs typeface="Times New Roman"/>
              </a:rPr>
              <a:t>可知「大乘起源說」與「大乘佛說否」未必純然只是歷史事實問題，還涉及諸多層面的設想考量。</a:t>
            </a:r>
            <a:endParaRPr lang="zh-TW" altLang="en-US" sz="3400" u="sng" dirty="0">
              <a:latin typeface="+mj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回應門徑：宗教信仰之後設分析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36588" y="1117600"/>
            <a:ext cx="11401425" cy="5624513"/>
          </a:xfrm>
        </p:spPr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endParaRPr lang="en-US" altLang="zh-TW" kern="100" dirty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zh-TW" altLang="zh-TW" sz="4000" kern="0" dirty="0">
                <a:ea typeface="標楷體"/>
                <a:cs typeface="Times New Roman"/>
              </a:rPr>
              <a:t>「大乘起源說」作為一種「</a:t>
            </a:r>
            <a:r>
              <a:rPr lang="zh-TW" altLang="zh-TW" sz="4000" b="1" kern="0" dirty="0">
                <a:ea typeface="標楷體"/>
                <a:cs typeface="Times New Roman"/>
              </a:rPr>
              <a:t>哲學</a:t>
            </a:r>
            <a:r>
              <a:rPr lang="zh-TW" altLang="zh-TW" sz="4000" kern="0" dirty="0">
                <a:ea typeface="標楷體"/>
                <a:cs typeface="Times New Roman"/>
              </a:rPr>
              <a:t>」問題，</a:t>
            </a:r>
            <a:r>
              <a:rPr lang="en-US" altLang="zh-TW" sz="4000" kern="0" dirty="0">
                <a:ea typeface="標楷體"/>
                <a:cs typeface="Times New Roman"/>
              </a:rPr>
              <a:t/>
            </a:r>
            <a:br>
              <a:rPr lang="en-US" altLang="zh-TW" sz="4000" kern="0" dirty="0">
                <a:ea typeface="標楷體"/>
                <a:cs typeface="Times New Roman"/>
              </a:rPr>
            </a:br>
            <a:r>
              <a:rPr lang="zh-TW" altLang="zh-TW" sz="4000" kern="0" dirty="0">
                <a:ea typeface="標楷體"/>
                <a:cs typeface="Times New Roman"/>
              </a:rPr>
              <a:t>可以探討的包括起源概念本身，</a:t>
            </a:r>
            <a:r>
              <a:rPr lang="en-US" altLang="zh-TW" sz="4000" kern="0" dirty="0">
                <a:ea typeface="標楷體"/>
                <a:cs typeface="Times New Roman"/>
              </a:rPr>
              <a:t/>
            </a:r>
            <a:br>
              <a:rPr lang="en-US" altLang="zh-TW" sz="4000" kern="0" dirty="0">
                <a:ea typeface="標楷體"/>
                <a:cs typeface="Times New Roman"/>
              </a:rPr>
            </a:br>
            <a:r>
              <a:rPr lang="zh-TW" altLang="zh-TW" sz="4000" kern="0" dirty="0">
                <a:ea typeface="標楷體"/>
                <a:cs typeface="Times New Roman"/>
              </a:rPr>
              <a:t>宗教信仰的功能與作用，</a:t>
            </a:r>
            <a:r>
              <a:rPr lang="en-US" altLang="zh-TW" sz="4000" kern="0" dirty="0">
                <a:ea typeface="標楷體"/>
                <a:cs typeface="Times New Roman"/>
              </a:rPr>
              <a:t/>
            </a:r>
            <a:br>
              <a:rPr lang="en-US" altLang="zh-TW" sz="4000" kern="0" dirty="0">
                <a:ea typeface="標楷體"/>
                <a:cs typeface="Times New Roman"/>
              </a:rPr>
            </a:br>
            <a:r>
              <a:rPr lang="zh-TW" altLang="zh-TW" sz="4000" kern="0" dirty="0">
                <a:ea typeface="標楷體"/>
                <a:cs typeface="Times New Roman"/>
              </a:rPr>
              <a:t>宗教信仰的傳播、適應與變遷等</a:t>
            </a:r>
            <a:r>
              <a:rPr lang="zh-TW" altLang="zh-TW" sz="4000" b="1" kern="0" dirty="0">
                <a:ea typeface="標楷體"/>
                <a:cs typeface="Times New Roman"/>
              </a:rPr>
              <a:t>後設分析</a:t>
            </a:r>
            <a:r>
              <a:rPr lang="zh-TW" altLang="zh-TW" sz="4000" kern="0" dirty="0">
                <a:ea typeface="標楷體"/>
                <a:cs typeface="Times New Roman"/>
              </a:rPr>
              <a:t>。</a:t>
            </a:r>
            <a:r>
              <a:rPr lang="en-US" altLang="zh-TW" sz="4000" kern="0" dirty="0">
                <a:ea typeface="標楷體"/>
                <a:cs typeface="Times New Roman"/>
              </a:rPr>
              <a:t/>
            </a:r>
            <a:br>
              <a:rPr lang="en-US" altLang="zh-TW" sz="4000" kern="0" dirty="0">
                <a:ea typeface="標楷體"/>
                <a:cs typeface="Times New Roman"/>
              </a:rPr>
            </a:br>
            <a:r>
              <a:rPr lang="zh-TW" altLang="zh-TW" sz="4000" kern="0" dirty="0">
                <a:ea typeface="標楷體"/>
                <a:cs typeface="Times New Roman"/>
              </a:rPr>
              <a:t>此等研究未必需要訴諸文獻史料，</a:t>
            </a:r>
            <a:r>
              <a:rPr lang="en-US" altLang="zh-TW" sz="4000" kern="0" dirty="0">
                <a:ea typeface="標楷體"/>
                <a:cs typeface="Times New Roman"/>
              </a:rPr>
              <a:t/>
            </a:r>
            <a:br>
              <a:rPr lang="en-US" altLang="zh-TW" sz="4000" kern="0" dirty="0">
                <a:ea typeface="標楷體"/>
                <a:cs typeface="Times New Roman"/>
              </a:rPr>
            </a:br>
            <a:r>
              <a:rPr lang="zh-TW" altLang="zh-TW" sz="4000" kern="0" dirty="0">
                <a:ea typeface="標楷體"/>
                <a:cs typeface="Times New Roman"/>
              </a:rPr>
              <a:t>而可就一個總體的原理原則來探索，</a:t>
            </a:r>
            <a:r>
              <a:rPr lang="en-US" altLang="zh-TW" sz="4000" kern="0" dirty="0">
                <a:ea typeface="標楷體"/>
                <a:cs typeface="Times New Roman"/>
              </a:rPr>
              <a:t/>
            </a:r>
            <a:br>
              <a:rPr lang="en-US" altLang="zh-TW" sz="4000" kern="0" dirty="0">
                <a:ea typeface="標楷體"/>
                <a:cs typeface="Times New Roman"/>
              </a:rPr>
            </a:br>
            <a:r>
              <a:rPr lang="zh-TW" altLang="zh-TW" sz="4000" kern="0" dirty="0">
                <a:ea typeface="標楷體"/>
                <a:cs typeface="Times New Roman"/>
              </a:rPr>
              <a:t>而這正是印順法師回應此問題的門徑之一。</a:t>
            </a:r>
            <a:endParaRPr lang="en-US" altLang="zh-TW" sz="4000" kern="0" dirty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林建德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(2017.10.09)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，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〈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「大乘起源說」作為一種哲學問題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〉</a:t>
            </a:r>
            <a:endParaRPr lang="zh-TW" altLang="en-US" sz="2400" dirty="0">
              <a:latin typeface="+mj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以哲學方式回應「大乘起源說」的課題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92138" y="1398588"/>
            <a:ext cx="10990262" cy="4727575"/>
          </a:xfrm>
        </p:spPr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endParaRPr lang="en-US" altLang="zh-TW" kern="100" dirty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zh-TW" altLang="en-US" sz="3800" kern="100" dirty="0">
                <a:ea typeface="標楷體"/>
                <a:cs typeface="Times New Roman"/>
              </a:rPr>
              <a:t>如他認為佛陀的「三業大用」都是說法形式，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並以「永恆懷念」、「世諦流布」、「應機說法」、「方便開展」、「法印開顯」等作解說，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而這可說是以哲學方式來回應「大乘起源說」的課題，顯示出思考問題的高度與廣度。</a:t>
            </a:r>
            <a:endParaRPr lang="en-US" altLang="zh-TW" sz="3800" kern="100" dirty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zh-TW" altLang="en-US" sz="2800" kern="100" dirty="0">
                <a:ea typeface="標楷體"/>
                <a:cs typeface="Times New Roman"/>
              </a:rPr>
              <a:t>林建德</a:t>
            </a:r>
            <a:r>
              <a:rPr lang="en-US" altLang="zh-TW" sz="2800" kern="100" dirty="0">
                <a:ea typeface="標楷體"/>
                <a:cs typeface="Times New Roman"/>
              </a:rPr>
              <a:t>(2017.10.09)</a:t>
            </a:r>
            <a:r>
              <a:rPr lang="zh-TW" altLang="en-US" sz="2800" kern="100" dirty="0">
                <a:ea typeface="標楷體"/>
                <a:cs typeface="Times New Roman"/>
              </a:rPr>
              <a:t>，</a:t>
            </a:r>
            <a:r>
              <a:rPr lang="en-US" altLang="zh-TW" sz="2800" kern="100" dirty="0">
                <a:ea typeface="標楷體"/>
                <a:cs typeface="Times New Roman"/>
              </a:rPr>
              <a:t>〈</a:t>
            </a:r>
            <a:r>
              <a:rPr lang="zh-TW" altLang="en-US" sz="2800" kern="100" dirty="0">
                <a:ea typeface="標楷體"/>
                <a:cs typeface="Times New Roman"/>
              </a:rPr>
              <a:t>「大乘起源說」作為一種哲學問題</a:t>
            </a:r>
            <a:r>
              <a:rPr lang="en-US" altLang="zh-TW" sz="2800" kern="100" dirty="0">
                <a:ea typeface="標楷體"/>
                <a:cs typeface="Times New Roman"/>
              </a:rPr>
              <a:t>〉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kern="0" dirty="0" smtClean="0">
                <a:ea typeface="標楷體"/>
                <a:cs typeface="Times New Roman"/>
              </a:rPr>
              <a:t/>
            </a:r>
            <a:br>
              <a:rPr lang="en-US" altLang="zh-TW" kern="0" dirty="0" smtClean="0">
                <a:ea typeface="標楷體"/>
                <a:cs typeface="Times New Roman"/>
              </a:rPr>
            </a:br>
            <a:r>
              <a:rPr lang="zh-TW" altLang="zh-TW" kern="0" dirty="0" smtClean="0">
                <a:ea typeface="標楷體"/>
                <a:cs typeface="Times New Roman"/>
              </a:rPr>
              <a:t>佛法</a:t>
            </a:r>
            <a:r>
              <a:rPr lang="zh-TW" altLang="zh-TW" kern="0" dirty="0">
                <a:ea typeface="標楷體"/>
                <a:cs typeface="Times New Roman"/>
              </a:rPr>
              <a:t>不等於佛說（佛所親說）</a:t>
            </a:r>
            <a:r>
              <a:rPr lang="zh-TW" altLang="zh-TW" kern="100" dirty="0">
                <a:latin typeface="Calibri"/>
                <a:cs typeface="Times New Roman"/>
              </a:rPr>
              <a:t/>
            </a:r>
            <a:br>
              <a:rPr lang="zh-TW" altLang="zh-TW" kern="100" dirty="0">
                <a:latin typeface="Calibri"/>
                <a:cs typeface="Times New Roman"/>
              </a:rPr>
            </a:b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337925" cy="4951413"/>
          </a:xfrm>
        </p:spPr>
        <p:txBody>
          <a:bodyPr vert="horz">
            <a:normAutofit/>
          </a:bodyPr>
          <a:lstStyle/>
          <a:p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《大智度論》：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「佛法非但佛口說者，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是一切世間真實善語，微妙好語皆出佛法中。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如佛毘尼中說：何者是佛法？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佛法有五種人說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一者佛自口說。二者佛弟子說。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三者仙人說。四者諸天說。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五者化人說。」</a:t>
            </a:r>
            <a:endParaRPr lang="zh-TW" altLang="en-US" sz="3600" smtClean="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ea typeface="標楷體" panose="03000509000000000000" pitchFamily="65" charset="-120"/>
              </a:rPr>
              <a:t>初期</a:t>
            </a:r>
            <a:r>
              <a:rPr lang="zh-TW" altLang="en-US" dirty="0">
                <a:ea typeface="標楷體" panose="03000509000000000000" pitchFamily="65" charset="-120"/>
              </a:rPr>
              <a:t>大乘法門的</a:t>
            </a:r>
            <a:r>
              <a:rPr lang="zh-TW" altLang="en-US" dirty="0" smtClean="0">
                <a:ea typeface="標楷體" panose="03000509000000000000" pitchFamily="65" charset="-120"/>
              </a:rPr>
              <a:t>傳出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39938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1663" y="1182688"/>
            <a:ext cx="10980737" cy="4943475"/>
          </a:xfrm>
        </p:spPr>
        <p:txBody>
          <a:bodyPr vert="horz"/>
          <a:lstStyle/>
          <a:p>
            <a:endParaRPr lang="en-US" altLang="zh-TW" sz="2500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3100" smtClean="0">
                <a:ea typeface="標楷體" pitchFamily="65" charset="-120"/>
                <a:cs typeface="Times New Roman" pitchFamily="18" charset="0"/>
              </a:rPr>
              <a:t>《初期大乘佛教之起源與開展》</a:t>
            </a:r>
            <a:r>
              <a:rPr lang="zh-TW" altLang="en-US" sz="3100" smtClean="0"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1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1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100" smtClean="0">
                <a:ea typeface="標楷體" pitchFamily="65" charset="-120"/>
                <a:cs typeface="Times New Roman" pitchFamily="18" charset="0"/>
              </a:rPr>
              <a:t>「初期大乘的出現人間，是一向沒有聽說過的，這些初期大乘經，到底是從那裏得來，怎樣傳出的？對於經法的傳出，經中有不同情況的敘述。</a:t>
            </a:r>
            <a:r>
              <a:rPr lang="en-US" altLang="zh-TW" sz="31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1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100" smtClean="0">
                <a:ea typeface="標楷體" pitchFamily="65" charset="-120"/>
                <a:cs typeface="Times New Roman" pitchFamily="18" charset="0"/>
              </a:rPr>
              <a:t>一、諸天所傳授的</a:t>
            </a:r>
            <a:r>
              <a:rPr lang="zh-TW" altLang="en-US" sz="3100" smtClean="0"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sz="310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10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</a:br>
            <a:r>
              <a:rPr lang="zh-TW" altLang="zh-TW" sz="3100" smtClean="0">
                <a:ea typeface="標楷體" pitchFamily="65" charset="-120"/>
                <a:cs typeface="Times New Roman" pitchFamily="18" charset="0"/>
              </a:rPr>
              <a:t>二、從夢中得來的</a:t>
            </a:r>
            <a:r>
              <a:rPr lang="zh-TW" altLang="en-US" sz="3100" smtClean="0"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zh-TW" sz="310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10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10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</a:br>
            <a:r>
              <a:rPr lang="zh-TW" altLang="zh-TW" sz="3100" smtClean="0">
                <a:ea typeface="標楷體" pitchFamily="65" charset="-120"/>
                <a:cs typeface="Times New Roman" pitchFamily="18" charset="0"/>
              </a:rPr>
              <a:t>三、從他方佛聞</a:t>
            </a:r>
            <a:r>
              <a:rPr lang="zh-TW" altLang="en-US" sz="3100" smtClean="0"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sz="310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10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</a:br>
            <a:r>
              <a:rPr lang="zh-TW" altLang="zh-TW" sz="3100" smtClean="0">
                <a:ea typeface="標楷體" pitchFamily="65" charset="-120"/>
                <a:cs typeface="Times New Roman" pitchFamily="18" charset="0"/>
              </a:rPr>
              <a:t>四、從三昧中見佛聞法</a:t>
            </a:r>
            <a:r>
              <a:rPr lang="zh-TW" altLang="en-US" sz="3100" smtClean="0"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zh-TW" sz="310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10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10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</a:br>
            <a:r>
              <a:rPr lang="zh-TW" altLang="zh-TW" sz="3100" smtClean="0">
                <a:ea typeface="標楷體" pitchFamily="65" charset="-120"/>
                <a:cs typeface="Times New Roman" pitchFamily="18" charset="0"/>
              </a:rPr>
              <a:t>五、自然呈現在心中</a:t>
            </a:r>
            <a:r>
              <a:rPr lang="zh-TW" altLang="en-US" sz="3100" smtClean="0"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zh-TW" sz="3100" smtClean="0">
                <a:ea typeface="標楷體" pitchFamily="65" charset="-120"/>
                <a:cs typeface="Times New Roman" pitchFamily="18" charset="0"/>
              </a:rPr>
              <a:t>」</a:t>
            </a:r>
            <a:endParaRPr lang="zh-TW" altLang="zh-TW" sz="31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kern="100" dirty="0" smtClean="0">
                <a:ea typeface="標楷體"/>
                <a:cs typeface="Times New Roman"/>
              </a:rPr>
              <a:t>四大</a:t>
            </a:r>
            <a:r>
              <a:rPr lang="zh-TW" altLang="zh-TW" kern="100" dirty="0">
                <a:ea typeface="標楷體"/>
                <a:cs typeface="Times New Roman"/>
              </a:rPr>
              <a:t>廣說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41986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22288" y="1195388"/>
            <a:ext cx="11669712" cy="5437187"/>
          </a:xfrm>
        </p:spPr>
        <p:txBody>
          <a:bodyPr vert="horz"/>
          <a:lstStyle/>
          <a:p>
            <a:endParaRPr lang="en-US" altLang="zh-TW" sz="3000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3700" smtClean="0">
                <a:ea typeface="標楷體" pitchFamily="65" charset="-120"/>
                <a:cs typeface="Times New Roman" pitchFamily="18" charset="0"/>
              </a:rPr>
              <a:t>《原始佛教聖典之集成》：</a:t>
            </a:r>
            <a:r>
              <a:rPr lang="en-US" altLang="zh-TW" sz="37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7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700" smtClean="0">
                <a:ea typeface="標楷體" pitchFamily="65" charset="-120"/>
                <a:cs typeface="Times New Roman" pitchFamily="18" charset="0"/>
              </a:rPr>
              <a:t>「不斷傳誦出來，不斷結集的另一重要文證，是「四大廣說」，或譯為「四大廣演」、「四大教法」、「四大處」。</a:t>
            </a:r>
            <a:r>
              <a:rPr lang="en-US" altLang="zh-TW" sz="37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7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700" smtClean="0">
                <a:ea typeface="標楷體" pitchFamily="65" charset="-120"/>
                <a:cs typeface="Times New Roman" pitchFamily="18" charset="0"/>
              </a:rPr>
              <a:t>這是對於新傳來的教說，勘辨真偽，作為應取應捨的結集準繩。「大說」、「廣說」，就是大眾共同論究，也就是結集的意思。」</a:t>
            </a:r>
            <a:endParaRPr lang="zh-TW" altLang="zh-TW" sz="37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kern="100" dirty="0">
                <a:ea typeface="標楷體"/>
                <a:cs typeface="Times New Roman"/>
              </a:rPr>
              <a:t>四大廣說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1313" y="1363663"/>
            <a:ext cx="11334750" cy="5368925"/>
          </a:xfrm>
        </p:spPr>
        <p:txBody>
          <a:bodyPr vert="horz">
            <a:normAutofit lnSpcReduction="10000"/>
          </a:bodyPr>
          <a:lstStyle/>
          <a:p>
            <a:pPr>
              <a:defRPr/>
            </a:pPr>
            <a:r>
              <a:rPr lang="zh-TW" altLang="zh-TW" sz="3700" dirty="0" smtClean="0">
                <a:ea typeface="標楷體" pitchFamily="65" charset="-120"/>
                <a:cs typeface="Times New Roman" pitchFamily="18" charset="0"/>
              </a:rPr>
              <a:t>《原始佛教聖典之集成》：「「四大廣說」，在</a:t>
            </a:r>
            <a:r>
              <a:rPr lang="zh-TW" altLang="zh-TW" sz="3700" b="1" dirty="0" smtClean="0">
                <a:ea typeface="標楷體" pitchFamily="65" charset="-120"/>
                <a:cs typeface="Times New Roman" pitchFamily="18" charset="0"/>
              </a:rPr>
              <a:t>上座部</a:t>
            </a:r>
            <a:r>
              <a:rPr lang="zh-TW" altLang="zh-TW" sz="3700" dirty="0" smtClean="0">
                <a:ea typeface="標楷體" pitchFamily="65" charset="-120"/>
                <a:cs typeface="Times New Roman" pitchFamily="18" charset="0"/>
              </a:rPr>
              <a:t>系經律中，是四處來的傳說，依經、依律；或依經、依律、依法來審定。</a:t>
            </a:r>
            <a:r>
              <a:rPr lang="zh-TW" altLang="zh-TW" sz="3700" b="1" dirty="0" smtClean="0">
                <a:ea typeface="標楷體" pitchFamily="65" charset="-120"/>
                <a:cs typeface="Times New Roman" pitchFamily="18" charset="0"/>
              </a:rPr>
              <a:t>大眾部</a:t>
            </a:r>
            <a:r>
              <a:rPr lang="zh-TW" altLang="zh-TW" sz="3700" dirty="0" smtClean="0">
                <a:ea typeface="標楷體" pitchFamily="65" charset="-120"/>
                <a:cs typeface="Times New Roman" pitchFamily="18" charset="0"/>
              </a:rPr>
              <a:t>所傳，如『增壹阿含經』所說的，雖也說到東南西北傳來，而重在「契經、律、阿毘曇、戒」</a:t>
            </a:r>
            <a:r>
              <a:rPr lang="en-US" altLang="zh-TW" sz="3700" dirty="0" smtClean="0">
                <a:ea typeface="標楷體" pitchFamily="65" charset="-120"/>
                <a:cs typeface="Times New Roman" pitchFamily="18" charset="0"/>
              </a:rPr>
              <a:t>──</a:t>
            </a:r>
            <a:r>
              <a:rPr lang="zh-TW" altLang="zh-TW" sz="3700" dirty="0" smtClean="0">
                <a:ea typeface="標楷體" pitchFamily="65" charset="-120"/>
                <a:cs typeface="Times New Roman" pitchFamily="18" charset="0"/>
              </a:rPr>
              <a:t>四者。」</a:t>
            </a:r>
            <a:endParaRPr lang="zh-TW" altLang="zh-TW" sz="3700" dirty="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zh-TW" sz="3700" dirty="0" smtClean="0">
                <a:ea typeface="標楷體" pitchFamily="65" charset="-120"/>
                <a:cs typeface="Times New Roman" pitchFamily="18" charset="0"/>
              </a:rPr>
              <a:t>《初期大乘佛教之起源與開展》：「審核的方法，</a:t>
            </a:r>
            <a:r>
              <a:rPr lang="en-US" altLang="zh-TW" sz="3700" dirty="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700" dirty="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700" dirty="0" smtClean="0">
                <a:ea typeface="標楷體" pitchFamily="65" charset="-120"/>
                <a:cs typeface="Times New Roman" pitchFamily="18" charset="0"/>
              </a:rPr>
              <a:t>是「依經、依律、依法」，就是「修多羅相應，不越毘尼，不違法相」的三大原則。」</a:t>
            </a:r>
            <a:endParaRPr lang="en-US" altLang="zh-TW" sz="3700" dirty="0" smtClean="0"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zh-TW" sz="3700" dirty="0"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en-US" sz="3700" b="1" dirty="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三法印</a:t>
            </a:r>
            <a:r>
              <a:rPr lang="zh-TW" altLang="zh-TW" sz="3700" dirty="0">
                <a:ea typeface="標楷體" pitchFamily="65" charset="-120"/>
                <a:cs typeface="Times New Roman" pitchFamily="18" charset="0"/>
              </a:rPr>
              <a:t>」 </a:t>
            </a:r>
            <a:r>
              <a:rPr lang="zh-TW" altLang="en-US" sz="3700" dirty="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zh-TW" sz="3700" dirty="0" smtClean="0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z="3700" dirty="0"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en-US" sz="3700" b="1" dirty="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四依法</a:t>
            </a:r>
            <a:r>
              <a:rPr lang="zh-TW" altLang="zh-TW" sz="3700" dirty="0">
                <a:ea typeface="標楷體" pitchFamily="65" charset="-120"/>
                <a:cs typeface="Times New Roman" pitchFamily="18" charset="0"/>
              </a:rPr>
              <a:t>」 </a:t>
            </a:r>
            <a:r>
              <a:rPr lang="zh-TW" altLang="en-US" sz="3700" dirty="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zh-TW" sz="3700" dirty="0" smtClean="0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z="3700" dirty="0"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en-US" sz="3700" b="1" dirty="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四悉檀</a:t>
            </a:r>
            <a:r>
              <a:rPr lang="zh-TW" altLang="zh-TW" sz="3700" dirty="0"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en-US" sz="3700" dirty="0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等原理原則</a:t>
            </a:r>
            <a:endParaRPr lang="zh-TW" altLang="zh-TW" sz="3700" dirty="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ea typeface="標楷體" panose="03000509000000000000" pitchFamily="65" charset="-120"/>
              </a:rPr>
              <a:t>綜貫一切佛法而向於佛道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46082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925513"/>
            <a:ext cx="11368088" cy="5200650"/>
          </a:xfrm>
        </p:spPr>
        <p:txBody>
          <a:bodyPr vert="horz"/>
          <a:lstStyle/>
          <a:p>
            <a:endParaRPr lang="en-US" altLang="zh-TW" sz="3600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《原始佛教聖典之集成》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自序</a:t>
            </a: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「所以佛教聖典，不應該有真偽問題，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而只是</a:t>
            </a:r>
            <a:r>
              <a:rPr lang="zh-TW" altLang="zh-TW" sz="3600" b="1" smtClean="0">
                <a:ea typeface="標楷體" pitchFamily="65" charset="-120"/>
                <a:cs typeface="Times New Roman" pitchFamily="18" charset="0"/>
              </a:rPr>
              <a:t>了義不了義</a:t>
            </a: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3600" b="1" smtClean="0">
                <a:ea typeface="標楷體" pitchFamily="65" charset="-120"/>
                <a:cs typeface="Times New Roman" pitchFamily="18" charset="0"/>
              </a:rPr>
              <a:t>方便與真實</a:t>
            </a: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的問題。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說得更分明些，那就是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隨（世間）好樂，隨時宜，隨對治，隨勝義的問題。所以最後說：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「佛法在流傳中，一直不斷的集成聖典，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一切都是</a:t>
            </a:r>
            <a:r>
              <a:rPr lang="zh-TW" altLang="zh-TW" sz="3600" b="1" smtClean="0">
                <a:ea typeface="標楷體" pitchFamily="65" charset="-120"/>
                <a:cs typeface="Times New Roman" pitchFamily="18" charset="0"/>
              </a:rPr>
              <a:t>適應</a:t>
            </a:r>
            <a:r>
              <a:rPr lang="zh-TW" altLang="zh-TW" sz="3600" smtClean="0">
                <a:ea typeface="標楷體" pitchFamily="65" charset="-120"/>
                <a:cs typeface="Times New Roman" pitchFamily="18" charset="0"/>
              </a:rPr>
              <a:t>眾生的佛法」。」</a:t>
            </a:r>
            <a:endParaRPr lang="zh-TW" altLang="zh-TW" sz="36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36378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ea typeface="標楷體"/>
                <a:cs typeface="Times New Roman"/>
              </a:rPr>
              <a:t>從經典結集回應</a:t>
            </a:r>
            <a:r>
              <a:rPr lang="zh-TW" altLang="zh-TW" dirty="0" smtClean="0">
                <a:ea typeface="標楷體"/>
                <a:cs typeface="Times New Roman"/>
              </a:rPr>
              <a:t>「</a:t>
            </a:r>
            <a:r>
              <a:rPr lang="zh-TW" altLang="zh-TW" dirty="0">
                <a:ea typeface="標楷體"/>
                <a:cs typeface="Times New Roman"/>
              </a:rPr>
              <a:t>大乘非佛說」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48130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143125"/>
            <a:ext cx="10972800" cy="4525963"/>
          </a:xfrm>
        </p:spPr>
        <p:txBody>
          <a:bodyPr vert="horz"/>
          <a:lstStyle/>
          <a:p>
            <a:pPr algn="ctr"/>
            <a:r>
              <a:rPr lang="zh-TW" altLang="zh-TW" sz="4000" smtClean="0">
                <a:ea typeface="標楷體" pitchFamily="65" charset="-120"/>
                <a:cs typeface="Times New Roman" pitchFamily="18" charset="0"/>
              </a:rPr>
              <a:t>《初期大乘佛教之起源與開展》：</a:t>
            </a:r>
            <a:r>
              <a:rPr lang="en-US" altLang="zh-TW" sz="40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4000" smtClean="0">
                <a:ea typeface="標楷體" pitchFamily="65" charset="-120"/>
                <a:cs typeface="Times New Roman" pitchFamily="18" charset="0"/>
              </a:rPr>
              <a:t>「「大乘非佛說」的論諍，</a:t>
            </a:r>
            <a:r>
              <a:rPr lang="en-US" altLang="zh-TW" sz="40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4000" smtClean="0">
                <a:ea typeface="標楷體" pitchFamily="65" charset="-120"/>
                <a:cs typeface="Times New Roman" pitchFamily="18" charset="0"/>
              </a:rPr>
              <a:t>主要為大乘經典的</a:t>
            </a:r>
            <a:r>
              <a:rPr lang="zh-TW" altLang="zh-TW" sz="4000" b="1" smtClean="0">
                <a:ea typeface="標楷體" pitchFamily="65" charset="-120"/>
                <a:cs typeface="Times New Roman" pitchFamily="18" charset="0"/>
              </a:rPr>
              <a:t>從何而來</a:t>
            </a:r>
            <a:r>
              <a:rPr lang="zh-TW" altLang="zh-TW" sz="4000" smtClean="0"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sz="40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4000" smtClean="0">
                <a:ea typeface="標楷體" pitchFamily="65" charset="-120"/>
                <a:cs typeface="Times New Roman" pitchFamily="18" charset="0"/>
              </a:rPr>
              <a:t>如大乘經的來歷不明，</a:t>
            </a:r>
            <a:r>
              <a:rPr lang="en-US" altLang="zh-TW" sz="40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4000" smtClean="0">
                <a:ea typeface="標楷體" pitchFamily="65" charset="-120"/>
                <a:cs typeface="Times New Roman" pitchFamily="18" charset="0"/>
              </a:rPr>
              <a:t>不能證明為是佛所說，</a:t>
            </a:r>
            <a:r>
              <a:rPr lang="en-US" altLang="zh-TW" sz="40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4000" smtClean="0">
                <a:ea typeface="標楷體" pitchFamily="65" charset="-120"/>
                <a:cs typeface="Times New Roman" pitchFamily="18" charset="0"/>
              </a:rPr>
              <a:t>那就要被看作非佛法了。 」</a:t>
            </a:r>
            <a:endParaRPr lang="en-US" altLang="zh-TW" sz="4000" smtClean="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i="1" kern="0" dirty="0">
                <a:ea typeface="標楷體"/>
                <a:cs typeface="Times New Roman"/>
              </a:rPr>
              <a:t>推動</a:t>
            </a:r>
            <a:r>
              <a:rPr lang="zh-TW" altLang="zh-TW" kern="0" dirty="0">
                <a:ea typeface="標楷體"/>
                <a:cs typeface="Times New Roman"/>
              </a:rPr>
              <a:t>對印順法師思想的深入探討？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17410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22288" y="1135063"/>
            <a:ext cx="11476037" cy="5818187"/>
          </a:xfrm>
        </p:spPr>
        <p:txBody>
          <a:bodyPr vert="horz"/>
          <a:lstStyle/>
          <a:p>
            <a:pPr>
              <a:lnSpc>
                <a:spcPct val="90000"/>
              </a:lnSpc>
            </a:pPr>
            <a:endParaRPr lang="en-US" altLang="zh-TW" sz="3000" smtClean="0"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zh-TW" altLang="en-US" sz="3500" smtClean="0">
                <a:ea typeface="標楷體" pitchFamily="65" charset="-120"/>
                <a:cs typeface="Times New Roman" pitchFamily="18" charset="0"/>
              </a:rPr>
              <a:t>來者不善，而是為質疑、批判乃至於否定印老思想。</a:t>
            </a:r>
            <a:r>
              <a:rPr lang="en-US" altLang="zh-TW" sz="35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5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500" smtClean="0">
                <a:ea typeface="標楷體" pitchFamily="65" charset="-120"/>
                <a:cs typeface="Times New Roman" pitchFamily="18" charset="0"/>
              </a:rPr>
              <a:t>如論文中幾乎一面倒不友善的批評，</a:t>
            </a:r>
            <a:r>
              <a:rPr lang="en-US" altLang="zh-TW" sz="35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5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500" smtClean="0">
                <a:ea typeface="標楷體" pitchFamily="65" charset="-120"/>
                <a:cs typeface="Times New Roman" pitchFamily="18" charset="0"/>
              </a:rPr>
              <a:t>「反思」已成「反對」；</a:t>
            </a:r>
            <a:r>
              <a:rPr lang="en-US" altLang="zh-TW" sz="35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5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500" smtClean="0">
                <a:ea typeface="標楷體" pitchFamily="65" charset="-120"/>
                <a:cs typeface="Times New Roman" pitchFamily="18" charset="0"/>
              </a:rPr>
              <a:t>表面上雖推崇印老是「導師」，</a:t>
            </a:r>
            <a:r>
              <a:rPr lang="en-US" altLang="zh-TW" sz="35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5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500" smtClean="0">
                <a:ea typeface="標楷體" pitchFamily="65" charset="-120"/>
                <a:cs typeface="Times New Roman" pitchFamily="18" charset="0"/>
              </a:rPr>
              <a:t>但亦暗指他是「邪師」，</a:t>
            </a:r>
            <a:r>
              <a:rPr lang="en-US" altLang="zh-TW" sz="35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5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500" smtClean="0">
                <a:ea typeface="標楷體" pitchFamily="65" charset="-120"/>
                <a:cs typeface="Times New Roman" pitchFamily="18" charset="0"/>
              </a:rPr>
              <a:t>乃大乘佛法的「失道者」、「棄道者」，</a:t>
            </a:r>
            <a:r>
              <a:rPr lang="en-US" altLang="zh-TW" sz="35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5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500" smtClean="0">
                <a:ea typeface="標楷體" pitchFamily="65" charset="-120"/>
                <a:cs typeface="Times New Roman" pitchFamily="18" charset="0"/>
              </a:rPr>
              <a:t>甚至以「獅子蟲」形容之；</a:t>
            </a:r>
            <a:r>
              <a:rPr lang="en-US" altLang="zh-TW" sz="35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5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500" smtClean="0">
                <a:ea typeface="標楷體" pitchFamily="65" charset="-120"/>
                <a:cs typeface="Times New Roman" pitchFamily="18" charset="0"/>
              </a:rPr>
              <a:t>「俗化」、「矮化」、「異化」等評語也時而可見。</a:t>
            </a:r>
            <a:endParaRPr lang="en-US" altLang="zh-TW" sz="3500" smtClean="0"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>〈</a:t>
            </a:r>
            <a:r>
              <a:rPr lang="zh-TW" altLang="en-US" sz="2800" smtClean="0">
                <a:ea typeface="標楷體" pitchFamily="65" charset="-120"/>
                <a:cs typeface="Times New Roman" pitchFamily="18" charset="0"/>
              </a:rPr>
              <a:t>印順佛學與大乘是佛說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>——2016</a:t>
            </a:r>
            <a:r>
              <a:rPr lang="zh-TW" altLang="en-US" sz="2800" smtClean="0">
                <a:ea typeface="標楷體" pitchFamily="65" charset="-120"/>
                <a:cs typeface="Times New Roman" pitchFamily="18" charset="0"/>
              </a:rPr>
              <a:t>無錫「批印」研討會之回應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>〉</a:t>
            </a:r>
            <a:r>
              <a:rPr lang="zh-TW" altLang="en-US" sz="2800" smtClean="0"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smtClean="0">
                <a:ea typeface="標楷體" pitchFamily="65" charset="-120"/>
                <a:cs typeface="Times New Roman" pitchFamily="18" charset="0"/>
              </a:rPr>
              <a:t>林建德，</a:t>
            </a:r>
            <a:r>
              <a:rPr lang="en-US" altLang="zh-TW" sz="2800" smtClean="0">
                <a:ea typeface="標楷體" pitchFamily="65" charset="-120"/>
                <a:cs typeface="Times New Roman" pitchFamily="18" charset="0"/>
              </a:rPr>
              <a:t>2017.1.30</a:t>
            </a:r>
            <a:endParaRPr lang="zh-TW" altLang="zh-TW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zh-TW" altLang="en-US" sz="3000" smtClean="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大乘經的結集過程：以</a:t>
            </a: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華嚴經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為例</a:t>
            </a:r>
          </a:p>
        </p:txBody>
      </p:sp>
      <p:sp>
        <p:nvSpPr>
          <p:cNvPr id="49154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sz="44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4400" smtClean="0">
                <a:ea typeface="標楷體" pitchFamily="65" charset="-120"/>
                <a:cs typeface="Times New Roman" pitchFamily="18" charset="0"/>
              </a:rPr>
              <a:t>華嚴經</a:t>
            </a:r>
            <a:r>
              <a:rPr lang="en-US" altLang="zh-TW" sz="44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4400" smtClean="0">
                <a:ea typeface="標楷體" pitchFamily="65" charset="-120"/>
                <a:cs typeface="Times New Roman" pitchFamily="18" charset="0"/>
              </a:rPr>
              <a:t>之集成地點</a:t>
            </a:r>
            <a:endParaRPr lang="en-US" altLang="zh-TW" sz="4400" smtClean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44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4400" smtClean="0">
                <a:ea typeface="標楷體" pitchFamily="65" charset="-120"/>
                <a:cs typeface="Times New Roman" pitchFamily="18" charset="0"/>
              </a:rPr>
              <a:t>華嚴經</a:t>
            </a:r>
            <a:r>
              <a:rPr lang="en-US" altLang="zh-TW" sz="44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4400" smtClean="0">
                <a:ea typeface="標楷體" pitchFamily="65" charset="-120"/>
                <a:cs typeface="Times New Roman" pitchFamily="18" charset="0"/>
              </a:rPr>
              <a:t>之集成時間</a:t>
            </a:r>
            <a:endParaRPr lang="en-US" altLang="zh-TW" sz="4400" smtClean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44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4400" smtClean="0">
                <a:ea typeface="標楷體" pitchFamily="65" charset="-120"/>
                <a:cs typeface="Times New Roman" pitchFamily="18" charset="0"/>
              </a:rPr>
              <a:t>華嚴經</a:t>
            </a:r>
            <a:r>
              <a:rPr lang="en-US" altLang="zh-TW" sz="44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4400" smtClean="0">
                <a:ea typeface="標楷體" pitchFamily="65" charset="-120"/>
                <a:cs typeface="Times New Roman" pitchFamily="18" charset="0"/>
              </a:rPr>
              <a:t>之集成方式</a:t>
            </a:r>
            <a:endParaRPr lang="en-US" altLang="zh-TW" sz="4400" smtClean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44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4400" smtClean="0">
                <a:ea typeface="標楷體" pitchFamily="65" charset="-120"/>
                <a:cs typeface="Times New Roman" pitchFamily="18" charset="0"/>
              </a:rPr>
              <a:t>華嚴經</a:t>
            </a:r>
            <a:r>
              <a:rPr lang="en-US" altLang="zh-TW" sz="44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4400" smtClean="0">
                <a:ea typeface="標楷體" pitchFamily="65" charset="-120"/>
                <a:cs typeface="Times New Roman" pitchFamily="18" charset="0"/>
              </a:rPr>
              <a:t>之組織結構</a:t>
            </a:r>
            <a:endParaRPr lang="en-US" altLang="zh-TW" sz="4400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4400" smtClean="0">
                <a:ea typeface="標楷體" pitchFamily="65" charset="-120"/>
                <a:cs typeface="Times New Roman" pitchFamily="18" charset="0"/>
              </a:rPr>
              <a:t> 華嚴法門之特色</a:t>
            </a:r>
            <a:endParaRPr lang="zh-TW" altLang="zh-TW" sz="44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ea typeface="標楷體" panose="03000509000000000000" pitchFamily="65" charset="-120"/>
              </a:rPr>
              <a:t>集成之可能地點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50178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406188" cy="5005388"/>
          </a:xfrm>
        </p:spPr>
        <p:txBody>
          <a:bodyPr vert="horz"/>
          <a:lstStyle/>
          <a:p>
            <a:endParaRPr lang="en-US" altLang="zh-TW" sz="3800" smtClean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3800" smtClean="0">
                <a:ea typeface="標楷體" pitchFamily="65" charset="-120"/>
                <a:cs typeface="Times New Roman" pitchFamily="18" charset="0"/>
              </a:rPr>
              <a:t>初期大乘佛教之起源與開展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800" smtClean="0"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800" smtClean="0">
                <a:ea typeface="標楷體" pitchFamily="65" charset="-120"/>
                <a:cs typeface="Times New Roman" pitchFamily="18" charset="0"/>
              </a:rPr>
              <a:t>「「華嚴法門」，盡虛空、遍法界的事事無礙，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8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800" smtClean="0">
                <a:ea typeface="標楷體" pitchFamily="65" charset="-120"/>
                <a:cs typeface="Times New Roman" pitchFamily="18" charset="0"/>
              </a:rPr>
              <a:t>缺少些現實的人間感，無法從經典自身去推定編集的地點。」 「華嚴經的編集」</a:t>
            </a:r>
            <a:r>
              <a:rPr lang="en-US" altLang="zh-TW" sz="3800" smtClean="0">
                <a:ea typeface="標楷體" pitchFamily="65" charset="-120"/>
                <a:cs typeface="Times New Roman" pitchFamily="18" charset="0"/>
              </a:rPr>
              <a:t>( Y 37p1011 )</a:t>
            </a:r>
            <a:endParaRPr lang="zh-TW" altLang="zh-TW" sz="38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集成之可能地點</a:t>
            </a:r>
          </a:p>
        </p:txBody>
      </p:sp>
      <p:sp>
        <p:nvSpPr>
          <p:cNvPr id="51202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085850"/>
            <a:ext cx="11406188" cy="5519738"/>
          </a:xfrm>
        </p:spPr>
        <p:txBody>
          <a:bodyPr vert="horz"/>
          <a:lstStyle/>
          <a:p>
            <a:pPr>
              <a:lnSpc>
                <a:spcPct val="90000"/>
              </a:lnSpc>
            </a:pPr>
            <a:endParaRPr lang="en-US" altLang="zh-TW" sz="3000" smtClean="0"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zh-TW" altLang="zh-TW" sz="3000" smtClean="0">
                <a:ea typeface="標楷體" pitchFamily="65" charset="-120"/>
                <a:cs typeface="Times New Roman" pitchFamily="18" charset="0"/>
              </a:rPr>
              <a:t>《佛教史地考論》：</a:t>
            </a:r>
            <a:r>
              <a:rPr lang="en-US" altLang="zh-TW" sz="30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000" smtClean="0">
                <a:ea typeface="標楷體" pitchFamily="65" charset="-120"/>
                <a:cs typeface="Times New Roman" pitchFamily="18" charset="0"/>
              </a:rPr>
              <a:t>「龍樹入龍宮取經的傳說，</a:t>
            </a:r>
            <a:endParaRPr lang="en-US" altLang="zh-TW" sz="3000" smtClean="0"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zh-TW" altLang="zh-TW" sz="3000" smtClean="0">
                <a:ea typeface="標楷體" pitchFamily="65" charset="-120"/>
                <a:cs typeface="Times New Roman" pitchFamily="18" charset="0"/>
              </a:rPr>
              <a:t>有的解說為：這是表示深入</a:t>
            </a:r>
            <a:r>
              <a:rPr lang="zh-TW" altLang="zh-TW" sz="3000" b="1" smtClean="0">
                <a:ea typeface="標楷體" pitchFamily="65" charset="-120"/>
                <a:cs typeface="Times New Roman" pitchFamily="18" charset="0"/>
              </a:rPr>
              <a:t>自心</a:t>
            </a:r>
            <a:r>
              <a:rPr lang="zh-TW" altLang="zh-TW" sz="3000" smtClean="0">
                <a:ea typeface="標楷體" pitchFamily="65" charset="-120"/>
                <a:cs typeface="Times New Roman" pitchFamily="18" charset="0"/>
              </a:rPr>
              <a:t>，本著</a:t>
            </a:r>
            <a:r>
              <a:rPr lang="zh-TW" altLang="zh-TW" sz="3000" b="1" smtClean="0">
                <a:ea typeface="標楷體" pitchFamily="65" charset="-120"/>
                <a:cs typeface="Times New Roman" pitchFamily="18" charset="0"/>
              </a:rPr>
              <a:t>自證</a:t>
            </a:r>
            <a:r>
              <a:rPr lang="zh-TW" altLang="zh-TW" sz="3000" smtClean="0">
                <a:ea typeface="標楷體" pitchFamily="65" charset="-120"/>
                <a:cs typeface="Times New Roman" pitchFamily="18" charset="0"/>
              </a:rPr>
              <a:t>而集出大乘經的。</a:t>
            </a:r>
            <a:r>
              <a:rPr lang="en-US" altLang="zh-TW" sz="30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000" smtClean="0">
                <a:ea typeface="標楷體" pitchFamily="65" charset="-120"/>
                <a:cs typeface="Times New Roman" pitchFamily="18" charset="0"/>
              </a:rPr>
              <a:t>有的解說為：龍王，是</a:t>
            </a:r>
            <a:r>
              <a:rPr lang="zh-TW" altLang="zh-TW" sz="3000" b="1" smtClean="0">
                <a:ea typeface="標楷體" pitchFamily="65" charset="-120"/>
                <a:cs typeface="Times New Roman" pitchFamily="18" charset="0"/>
              </a:rPr>
              <a:t>印度民族</a:t>
            </a:r>
            <a:r>
              <a:rPr lang="zh-TW" altLang="zh-TW" sz="3000" smtClean="0">
                <a:ea typeface="標楷體" pitchFamily="65" charset="-120"/>
                <a:cs typeface="Times New Roman" pitchFamily="18" charset="0"/>
              </a:rPr>
              <a:t>中龍族的國王。《華嚴》等大乘經，從此族的王庭得來。</a:t>
            </a:r>
            <a:r>
              <a:rPr lang="en-US" altLang="zh-TW" sz="30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000" b="1" smtClean="0">
                <a:ea typeface="標楷體" pitchFamily="65" charset="-120"/>
                <a:cs typeface="Times New Roman" pitchFamily="18" charset="0"/>
              </a:rPr>
              <a:t>有的解說為：南天竺鐵塔或龍宮取經，正如燉煌石室的發見古代經典一樣，不過傳說得神奇而已</a:t>
            </a:r>
            <a:r>
              <a:rPr lang="zh-TW" altLang="zh-TW" sz="3000" smtClean="0">
                <a:ea typeface="標楷體" pitchFamily="65" charset="-120"/>
                <a:cs typeface="Times New Roman" pitchFamily="18" charset="0"/>
              </a:rPr>
              <a:t>。 </a:t>
            </a:r>
            <a:r>
              <a:rPr lang="en-US" altLang="zh-TW" sz="3000" b="1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000" b="1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000" smtClean="0">
                <a:ea typeface="標楷體" pitchFamily="65" charset="-120"/>
                <a:cs typeface="Times New Roman" pitchFamily="18" charset="0"/>
              </a:rPr>
              <a:t>有的解說為：龍宮、夜叉宮與天宮，一向傳說為有大乘經。龍樹的龍宮得經，也只是這種傳說的一則。</a:t>
            </a:r>
            <a:r>
              <a:rPr lang="en-US" altLang="zh-TW" sz="30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z="3000" smtClean="0">
                <a:ea typeface="標楷體" pitchFamily="65" charset="-120"/>
                <a:cs typeface="Times New Roman" pitchFamily="18" charset="0"/>
              </a:rPr>
              <a:t>這些解說，都可以有一分意義，但</a:t>
            </a:r>
            <a:r>
              <a:rPr lang="zh-TW" altLang="zh-TW" sz="3000" b="1" smtClean="0">
                <a:ea typeface="標楷體" pitchFamily="65" charset="-120"/>
                <a:cs typeface="Times New Roman" pitchFamily="18" charset="0"/>
              </a:rPr>
              <a:t>第三說</a:t>
            </a:r>
            <a:r>
              <a:rPr lang="zh-TW" altLang="zh-TW" sz="3000" smtClean="0">
                <a:ea typeface="標楷體" pitchFamily="65" charset="-120"/>
                <a:cs typeface="Times New Roman" pitchFamily="18" charset="0"/>
              </a:rPr>
              <a:t>是更為可能的。」</a:t>
            </a:r>
            <a:r>
              <a:rPr lang="zh-TW" altLang="en-US" sz="3000" smtClean="0">
                <a:ea typeface="標楷體" pitchFamily="65" charset="-120"/>
                <a:cs typeface="Times New Roman" pitchFamily="18" charset="0"/>
              </a:rPr>
              <a:t>「龍樹龍宮取經考」</a:t>
            </a:r>
            <a:r>
              <a:rPr lang="en-US" altLang="zh-TW" sz="3000" smtClean="0">
                <a:ea typeface="標楷體" pitchFamily="65" charset="-120"/>
                <a:cs typeface="Times New Roman" pitchFamily="18" charset="0"/>
              </a:rPr>
              <a:t>( Y 22p211 )</a:t>
            </a:r>
          </a:p>
          <a:p>
            <a:pPr>
              <a:lnSpc>
                <a:spcPct val="90000"/>
              </a:lnSpc>
            </a:pPr>
            <a:endParaRPr lang="zh-TW" altLang="zh-TW" sz="37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04783"/>
            <a:ext cx="10915859" cy="7528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集成之可能地點</a:t>
            </a:r>
          </a:p>
        </p:txBody>
      </p:sp>
      <p:sp>
        <p:nvSpPr>
          <p:cNvPr id="52226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9425" y="1057275"/>
            <a:ext cx="11588750" cy="5675313"/>
          </a:xfrm>
        </p:spPr>
        <p:txBody>
          <a:bodyPr vert="horz"/>
          <a:lstStyle/>
          <a:p>
            <a:pPr marL="0" indent="0">
              <a:buFont typeface="Wingdings" pitchFamily="2" charset="2"/>
              <a:buNone/>
            </a:pP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佛教史地考論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「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華嚴經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‧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入法界品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集出的地方，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推定為</a:t>
            </a:r>
            <a:r>
              <a:rPr lang="zh-TW" altLang="en-US" sz="2400" u="sng" smtClean="0">
                <a:ea typeface="標楷體" pitchFamily="65" charset="-120"/>
                <a:cs typeface="Times New Roman" pitchFamily="18" charset="0"/>
              </a:rPr>
              <a:t>烏荼的福城以東，補澀波耆釐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smtClean="0">
                <a:ea typeface="標楷體" pitchFamily="65" charset="-120"/>
                <a:cs typeface="Times New Roman" pitchFamily="18" charset="0"/>
              </a:rPr>
            </a:b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華嚴經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‧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入法界品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在此地開始流行，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龍樹得大乘經、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華嚴經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的傳說，是有事實在內的。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此地依山向海，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西域記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（卷一０）說：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烏荼海口的折利呾羅城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Charitrapura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，夜中遠望海南的楞伽，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常見佛牙的光明。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這一環境，實為</a:t>
            </a:r>
            <a:r>
              <a:rPr lang="zh-TW" altLang="en-US" sz="2400" u="sng" smtClean="0">
                <a:ea typeface="標楷體" pitchFamily="65" charset="-120"/>
                <a:cs typeface="Times New Roman" pitchFamily="18" charset="0"/>
              </a:rPr>
              <a:t>宗教意識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易於滋長的地方（如</a:t>
            </a:r>
            <a:r>
              <a:rPr lang="zh-TW" altLang="en-US" sz="2400" u="sng" smtClean="0">
                <a:ea typeface="標楷體" pitchFamily="65" charset="-120"/>
                <a:cs typeface="Times New Roman" pitchFamily="18" charset="0"/>
              </a:rPr>
              <a:t>中國的山東半島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）。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所以，婆那樓（龍王）的信仰，從來就極為普遍；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大乘經也在這裡大大流行起來。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……</a:t>
            </a:r>
            <a:br>
              <a:rPr lang="en-US" altLang="zh-TW" sz="2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在這與婆樓那龍王的塔廟中，得到大乘經（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華嚴經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）與塔，傳說為龍樹所發見。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但在傳說中（此處有大乘經出現，最好的傳說，就是從龍宮得來），龍樹被龍王接入大海中，從龍宮取經得塔了。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總之，</a:t>
            </a:r>
            <a:r>
              <a:rPr lang="zh-TW" altLang="en-US" sz="2400" u="sng" smtClean="0">
                <a:ea typeface="標楷體" pitchFamily="65" charset="-120"/>
                <a:cs typeface="Times New Roman" pitchFamily="18" charset="0"/>
              </a:rPr>
              <a:t>這一傳說，是有事實依據的，不過經過傳說的神化而已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。」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( Y 22p220~221 )</a:t>
            </a:r>
            <a:endParaRPr lang="zh-TW" altLang="zh-TW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085" y="0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集成之可能地點</a:t>
            </a:r>
          </a:p>
        </p:txBody>
      </p:sp>
      <p:sp>
        <p:nvSpPr>
          <p:cNvPr id="54274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1625" y="1187450"/>
            <a:ext cx="12261850" cy="5092700"/>
          </a:xfrm>
        </p:spPr>
        <p:txBody>
          <a:bodyPr vert="horz"/>
          <a:lstStyle/>
          <a:p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唐譯「入法界品」，說到「華藏莊嚴世界海」，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在說一切有部中，善財是釋尊的「本生」事跡；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「入法界品」就以善財窮追不捨的精神，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作為求法無厭，無限精進的菩薩典型。</a:t>
            </a:r>
            <a:endParaRPr lang="en-US" altLang="zh-TW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善財所住的福城，考定為古代烏荼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Uḍra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現在奧里薩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Orissa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的</a:t>
            </a:r>
            <a:r>
              <a:rPr lang="en-US" altLang="zh-TW" b="1" smtClean="0">
                <a:ea typeface="標楷體" pitchFamily="65" charset="-120"/>
                <a:cs typeface="Times New Roman" pitchFamily="18" charset="0"/>
              </a:rPr>
              <a:t>Bhadraka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地方。</a:t>
            </a:r>
            <a:endParaRPr lang="en-US" altLang="zh-TW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這裏瀕臨大海，與龍樹入龍宮得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華嚴經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的傳說有關。</a:t>
            </a:r>
            <a:endParaRPr lang="en-US" altLang="zh-TW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唐德宗貞元十一年（西元七九五），烏荼國王向我國進獻的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入不思議解脫境界普賢行願品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，正是「入法界品」。</a:t>
            </a:r>
            <a:endParaRPr lang="zh-TW" altLang="zh-TW" sz="40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G:\2017科技部計劃\大乘經的結集過程--以《華嚴經》為例\Orissa的Bhadra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" y="0"/>
            <a:ext cx="1214755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G:\2017科技部計劃\大乘經的結集過程--以《華嚴經》為例\bhadra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G:\2017科技部計劃\大乘經的結集過程--以《華嚴經》為例\closer bhadra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0"/>
            <a:ext cx="12245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-197635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集成之可能地點</a:t>
            </a:r>
          </a:p>
        </p:txBody>
      </p:sp>
      <p:sp>
        <p:nvSpPr>
          <p:cNvPr id="58370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63538" y="1165225"/>
            <a:ext cx="11464925" cy="5202238"/>
          </a:xfrm>
        </p:spPr>
        <p:txBody>
          <a:bodyPr vert="horz"/>
          <a:lstStyle/>
          <a:p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「入法界品」的傳出，與此地有關。善財由此而向南參訪，表示了當時</a:t>
            </a:r>
            <a:r>
              <a:rPr lang="zh-TW" altLang="en-US" sz="3400" b="1" smtClean="0">
                <a:ea typeface="標楷體" pitchFamily="65" charset="-120"/>
                <a:cs typeface="Times New Roman" pitchFamily="18" charset="0"/>
              </a:rPr>
              <a:t>南方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佛弟子心目中的菩薩形象。</a:t>
            </a:r>
            <a:endParaRPr lang="en-US" altLang="zh-TW" sz="3400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南方傳出的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華嚴經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部分，也流傳到北方。大部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華嚴經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中，有「諸菩薩住處品」，提到了震旦──中國與疏勒。</a:t>
            </a:r>
            <a:endParaRPr lang="en-US" altLang="zh-TW" sz="3400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400" b="1" smtClean="0">
                <a:ea typeface="標楷體" pitchFamily="65" charset="-120"/>
                <a:cs typeface="Times New Roman" pitchFamily="18" charset="0"/>
              </a:rPr>
              <a:t>大部</a:t>
            </a:r>
            <a:r>
              <a:rPr lang="en-US" altLang="zh-TW" sz="3400" b="1" smtClean="0"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3400" b="1" smtClean="0">
                <a:ea typeface="標楷體" pitchFamily="65" charset="-120"/>
                <a:cs typeface="Times New Roman" pitchFamily="18" charset="0"/>
              </a:rPr>
              <a:t>華嚴經</a:t>
            </a:r>
            <a:r>
              <a:rPr lang="en-US" altLang="zh-TW" sz="3400" b="1" smtClean="0"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z="3400" b="1" smtClean="0">
                <a:ea typeface="標楷體" pitchFamily="65" charset="-120"/>
                <a:cs typeface="Times New Roman" pitchFamily="18" charset="0"/>
              </a:rPr>
              <a:t>的集成，說在印度北方，應該是沒有問題的。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」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 ( Y 34p87~88 )</a:t>
            </a:r>
          </a:p>
          <a:p>
            <a:endParaRPr lang="zh-TW" altLang="zh-TW" sz="40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集成之可能時間</a:t>
            </a:r>
          </a:p>
        </p:txBody>
      </p:sp>
      <p:sp>
        <p:nvSpPr>
          <p:cNvPr id="60418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9588" y="1147763"/>
            <a:ext cx="11406187" cy="5005387"/>
          </a:xfrm>
        </p:spPr>
        <p:txBody>
          <a:bodyPr vert="horz"/>
          <a:lstStyle/>
          <a:p>
            <a:pPr>
              <a:lnSpc>
                <a:spcPct val="110000"/>
              </a:lnSpc>
            </a:pPr>
            <a:endParaRPr lang="en-US" altLang="zh-TW" sz="3600" smtClean="0"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初期大乘佛教之起源與開展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「現存大部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華嚴經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，是在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入法界品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等集成以後。編集者將初編部分，作一番整編，與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入法界品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合成一部；再加些新的部類，如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如來出現品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等，成為現存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華嚴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的形態，那是龍樹以後的事。」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( Y 37p1018 )</a:t>
            </a:r>
            <a:endParaRPr lang="zh-TW" altLang="zh-TW" sz="44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18434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406188" cy="5005388"/>
          </a:xfrm>
        </p:spPr>
        <p:txBody>
          <a:bodyPr vert="horz"/>
          <a:lstStyle/>
          <a:p>
            <a:r>
              <a:rPr lang="zh-TW" altLang="en-US" sz="4000" smtClean="0">
                <a:ea typeface="標楷體" pitchFamily="65" charset="-120"/>
                <a:cs typeface="Times New Roman" pitchFamily="18" charset="0"/>
              </a:rPr>
              <a:t> 「臺灣所謂佛教「導師」的印順以研究佛法為名，打著「原始佛教」、「人間佛教」的旗號大肆敗壞佛法，宣揚「</a:t>
            </a:r>
            <a:r>
              <a:rPr lang="zh-TW" altLang="en-US" sz="4000" b="1" smtClean="0">
                <a:ea typeface="標楷體" pitchFamily="65" charset="-120"/>
                <a:cs typeface="Times New Roman" pitchFamily="18" charset="0"/>
              </a:rPr>
              <a:t>大乘非佛說</a:t>
            </a:r>
            <a:r>
              <a:rPr lang="zh-TW" altLang="en-US" sz="4000" smtClean="0">
                <a:ea typeface="標楷體" pitchFamily="65" charset="-120"/>
                <a:cs typeface="Times New Roman" pitchFamily="18" charset="0"/>
              </a:rPr>
              <a:t>」，否定淨土宗，污蔑禪宗，實乃獅子身中蟲，是佛教內最大的害蟲。」</a:t>
            </a:r>
            <a:endParaRPr lang="en-US" altLang="zh-TW" sz="4000" smtClean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〈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「獅子蟲」印順「導師」是如何滅法的？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〉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雪山智者，新浪博客，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2016-11-29</a:t>
            </a:r>
            <a:endParaRPr lang="zh-TW" altLang="zh-TW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集成之可能時間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9063" y="944563"/>
            <a:ext cx="12072937" cy="5657850"/>
          </a:xfrm>
        </p:spPr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endParaRPr lang="en-US" altLang="zh-TW" kern="100" dirty="0" smtClean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TW" kern="100" dirty="0" smtClean="0">
                <a:ea typeface="標楷體"/>
                <a:cs typeface="Times New Roman"/>
              </a:rPr>
              <a:t>《</a:t>
            </a:r>
            <a:r>
              <a:rPr lang="zh-TW" altLang="en-US" kern="100" dirty="0">
                <a:ea typeface="標楷體"/>
                <a:cs typeface="Times New Roman"/>
              </a:rPr>
              <a:t>初期大乘佛教之起源與開展</a:t>
            </a:r>
            <a:r>
              <a:rPr lang="en-US" altLang="zh-TW" kern="100" dirty="0">
                <a:ea typeface="標楷體"/>
                <a:cs typeface="Times New Roman"/>
              </a:rPr>
              <a:t>》</a:t>
            </a:r>
            <a:r>
              <a:rPr lang="zh-TW" altLang="en-US" kern="100" dirty="0">
                <a:ea typeface="標楷體"/>
                <a:cs typeface="Times New Roman"/>
              </a:rPr>
              <a:t>：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「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華嚴經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是不同部類的綜集</a:t>
            </a:r>
            <a:r>
              <a:rPr lang="zh-TW" altLang="en-US" kern="100" dirty="0" smtClean="0">
                <a:ea typeface="標楷體"/>
                <a:cs typeface="Times New Roman"/>
              </a:rPr>
              <a:t>。集</a:t>
            </a:r>
            <a:r>
              <a:rPr lang="zh-TW" altLang="en-US" kern="100" dirty="0">
                <a:ea typeface="標楷體"/>
                <a:cs typeface="Times New Roman"/>
              </a:rPr>
              <a:t>出的時間，應大分為三期：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一、初編，如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兜沙經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，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菩薩本業經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等所表示的，在西元一五０年時，一定已經集成。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二、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入法界品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與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世界成就品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等</a:t>
            </a:r>
            <a:r>
              <a:rPr lang="zh-TW" altLang="en-US" kern="100" dirty="0" smtClean="0">
                <a:ea typeface="標楷體"/>
                <a:cs typeface="Times New Roman"/>
              </a:rPr>
              <a:t>，</a:t>
            </a:r>
            <a:r>
              <a:rPr lang="en-US" altLang="zh-TW" kern="100" dirty="0" smtClean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大智度論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已加以引用，推定為龍樹以前，西元一五０──二００年間所集成。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三、集成現存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華嚴經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那樣的大部</a:t>
            </a:r>
            <a:r>
              <a:rPr lang="zh-TW" altLang="en-US" kern="100" dirty="0" smtClean="0">
                <a:ea typeface="標楷體"/>
                <a:cs typeface="Times New Roman"/>
              </a:rPr>
              <a:t>，近代</a:t>
            </a:r>
            <a:r>
              <a:rPr lang="zh-TW" altLang="en-US" kern="100" dirty="0">
                <a:ea typeface="標楷體"/>
                <a:cs typeface="Times New Roman"/>
              </a:rPr>
              <a:t>學者作出不同的推論依個人的意見，贊同西元三世紀中說。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當然，在大部集成以後，補充幾段，或補入一品，都是有可能的。」</a:t>
            </a:r>
            <a:r>
              <a:rPr lang="en-US" altLang="zh-TW" kern="100" dirty="0">
                <a:ea typeface="標楷體"/>
                <a:cs typeface="Times New Roman"/>
              </a:rPr>
              <a:t>( Y 37p1020~1021 )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華嚴經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ea typeface="標楷體" panose="03000509000000000000" pitchFamily="65" charset="-120"/>
              </a:rPr>
              <a:t>之可能</a:t>
            </a:r>
            <a:r>
              <a:rPr lang="zh-TW" altLang="en-US" dirty="0">
                <a:ea typeface="標楷體" panose="03000509000000000000" pitchFamily="65" charset="-120"/>
              </a:rPr>
              <a:t>集成方式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406188" cy="5005388"/>
          </a:xfrm>
        </p:spPr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TW" kern="100" dirty="0">
                <a:ea typeface="標楷體"/>
                <a:cs typeface="Times New Roman"/>
              </a:rPr>
              <a:t>《</a:t>
            </a:r>
            <a:r>
              <a:rPr lang="zh-TW" altLang="en-US" kern="100" dirty="0">
                <a:ea typeface="標楷體"/>
                <a:cs typeface="Times New Roman"/>
              </a:rPr>
              <a:t>佛教史地考論</a:t>
            </a:r>
            <a:r>
              <a:rPr lang="en-US" altLang="zh-TW" kern="100" dirty="0">
                <a:ea typeface="標楷體"/>
                <a:cs typeface="Times New Roman"/>
              </a:rPr>
              <a:t>》</a:t>
            </a:r>
            <a:r>
              <a:rPr lang="zh-TW" altLang="en-US" kern="100" dirty="0">
                <a:ea typeface="標楷體"/>
                <a:cs typeface="Times New Roman"/>
              </a:rPr>
              <a:t>：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「龍樹從龍宮所得的經典，主要為</a:t>
            </a:r>
            <a:r>
              <a:rPr lang="en-US" altLang="zh-TW" kern="100" dirty="0">
                <a:ea typeface="標楷體"/>
                <a:cs typeface="Times New Roman"/>
              </a:rPr>
              <a:t>《</a:t>
            </a:r>
            <a:r>
              <a:rPr lang="zh-TW" altLang="en-US" kern="100" dirty="0">
                <a:ea typeface="標楷體"/>
                <a:cs typeface="Times New Roman"/>
              </a:rPr>
              <a:t>華嚴經</a:t>
            </a:r>
            <a:r>
              <a:rPr lang="en-US" altLang="zh-TW" kern="100" dirty="0">
                <a:ea typeface="標楷體"/>
                <a:cs typeface="Times New Roman"/>
              </a:rPr>
              <a:t>》</a:t>
            </a:r>
            <a:r>
              <a:rPr lang="zh-TW" altLang="en-US" kern="100" dirty="0">
                <a:ea typeface="標楷體"/>
                <a:cs typeface="Times New Roman"/>
              </a:rPr>
              <a:t>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現存的大部</a:t>
            </a:r>
            <a:r>
              <a:rPr lang="en-US" altLang="zh-TW" kern="100" dirty="0">
                <a:ea typeface="標楷體"/>
                <a:cs typeface="Times New Roman"/>
              </a:rPr>
              <a:t>《</a:t>
            </a:r>
            <a:r>
              <a:rPr lang="zh-TW" altLang="en-US" kern="100" dirty="0">
                <a:ea typeface="標楷體"/>
                <a:cs typeface="Times New Roman"/>
              </a:rPr>
              <a:t>華嚴經</a:t>
            </a:r>
            <a:r>
              <a:rPr lang="en-US" altLang="zh-TW" kern="100" dirty="0">
                <a:ea typeface="標楷體"/>
                <a:cs typeface="Times New Roman"/>
              </a:rPr>
              <a:t>》</a:t>
            </a:r>
            <a:r>
              <a:rPr lang="zh-TW" altLang="en-US" kern="100" dirty="0">
                <a:ea typeface="標楷體"/>
                <a:cs typeface="Times New Roman"/>
              </a:rPr>
              <a:t>，七處九會，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是「</a:t>
            </a:r>
            <a:r>
              <a:rPr lang="zh-TW" altLang="en-US" b="1" kern="100" dirty="0">
                <a:ea typeface="標楷體"/>
                <a:cs typeface="Times New Roman"/>
              </a:rPr>
              <a:t>隨類收經</a:t>
            </a:r>
            <a:r>
              <a:rPr lang="zh-TW" altLang="en-US" kern="100" dirty="0">
                <a:ea typeface="標楷體"/>
                <a:cs typeface="Times New Roman"/>
              </a:rPr>
              <a:t>」而編集所成的。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主要而傳出最早的，在龍樹的引述與解說中，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有</a:t>
            </a:r>
            <a:r>
              <a:rPr lang="en-US" altLang="zh-TW" kern="100" dirty="0">
                <a:ea typeface="標楷體"/>
                <a:cs typeface="Times New Roman"/>
              </a:rPr>
              <a:t>《</a:t>
            </a:r>
            <a:r>
              <a:rPr lang="zh-TW" altLang="en-US" kern="100" dirty="0">
                <a:ea typeface="標楷體"/>
                <a:cs typeface="Times New Roman"/>
              </a:rPr>
              <a:t>十地經</a:t>
            </a:r>
            <a:r>
              <a:rPr lang="en-US" altLang="zh-TW" kern="100" dirty="0">
                <a:ea typeface="標楷體"/>
                <a:cs typeface="Times New Roman"/>
              </a:rPr>
              <a:t>》</a:t>
            </a:r>
            <a:r>
              <a:rPr lang="zh-TW" altLang="en-US" kern="100" dirty="0">
                <a:ea typeface="標楷體"/>
                <a:cs typeface="Times New Roman"/>
              </a:rPr>
              <a:t>與</a:t>
            </a:r>
            <a:r>
              <a:rPr lang="en-US" altLang="zh-TW" kern="100" dirty="0">
                <a:ea typeface="標楷體"/>
                <a:cs typeface="Times New Roman"/>
              </a:rPr>
              <a:t>《</a:t>
            </a:r>
            <a:r>
              <a:rPr lang="zh-TW" altLang="en-US" kern="100" dirty="0">
                <a:ea typeface="標楷體"/>
                <a:cs typeface="Times New Roman"/>
              </a:rPr>
              <a:t>不可思議解脫經</a:t>
            </a:r>
            <a:r>
              <a:rPr lang="en-US" altLang="zh-TW" kern="100" dirty="0">
                <a:ea typeface="標楷體"/>
                <a:cs typeface="Times New Roman"/>
              </a:rPr>
              <a:t>》──〈</a:t>
            </a:r>
            <a:r>
              <a:rPr lang="zh-TW" altLang="en-US" kern="100" dirty="0">
                <a:ea typeface="標楷體"/>
                <a:cs typeface="Times New Roman"/>
              </a:rPr>
              <a:t>入法界品</a:t>
            </a:r>
            <a:r>
              <a:rPr lang="en-US" altLang="zh-TW" kern="100" dirty="0">
                <a:ea typeface="標楷體"/>
                <a:cs typeface="Times New Roman"/>
              </a:rPr>
              <a:t>〉</a:t>
            </a:r>
            <a:r>
              <a:rPr lang="zh-TW" altLang="en-US" kern="100" dirty="0">
                <a:ea typeface="標楷體"/>
                <a:cs typeface="Times New Roman"/>
              </a:rPr>
              <a:t>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也名</a:t>
            </a:r>
            <a:r>
              <a:rPr lang="en-US" altLang="zh-TW" kern="100" dirty="0">
                <a:ea typeface="標楷體"/>
                <a:cs typeface="Times New Roman"/>
              </a:rPr>
              <a:t>〈</a:t>
            </a:r>
            <a:r>
              <a:rPr lang="zh-TW" altLang="en-US" kern="100" dirty="0">
                <a:ea typeface="標楷體"/>
                <a:cs typeface="Times New Roman"/>
              </a:rPr>
              <a:t>普賢行願品</a:t>
            </a:r>
            <a:r>
              <a:rPr lang="en-US" altLang="zh-TW" kern="100" dirty="0">
                <a:ea typeface="標楷體"/>
                <a:cs typeface="Times New Roman"/>
              </a:rPr>
              <a:t>〉</a:t>
            </a:r>
            <a:r>
              <a:rPr lang="zh-TW" altLang="en-US" kern="100" dirty="0">
                <a:ea typeface="標楷體"/>
                <a:cs typeface="Times New Roman"/>
              </a:rPr>
              <a:t>。」「龍樹龍宮取經考」，</a:t>
            </a:r>
            <a:r>
              <a:rPr lang="en-US" altLang="zh-TW" kern="100" dirty="0">
                <a:ea typeface="標楷體"/>
                <a:cs typeface="Times New Roman"/>
              </a:rPr>
              <a:t>( Y 22p216 )</a:t>
            </a:r>
            <a:endParaRPr lang="zh-TW" altLang="en-US" kern="100" dirty="0">
              <a:ea typeface="標楷體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華嚴經</a:t>
            </a:r>
            <a:r>
              <a:rPr lang="en-US" altLang="zh-TW" dirty="0" smtClean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之可能集成方式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406188" cy="5005388"/>
          </a:xfrm>
        </p:spPr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TW" sz="4000" kern="100" dirty="0">
                <a:ea typeface="標楷體"/>
                <a:cs typeface="Times New Roman"/>
              </a:rPr>
              <a:t>《</a:t>
            </a:r>
            <a:r>
              <a:rPr lang="zh-TW" altLang="en-US" sz="4000" kern="100" dirty="0">
                <a:ea typeface="標楷體"/>
                <a:cs typeface="Times New Roman"/>
              </a:rPr>
              <a:t>初期大乘佛教之起源與開展</a:t>
            </a:r>
            <a:r>
              <a:rPr lang="en-US" altLang="zh-TW" sz="4000" kern="100" dirty="0">
                <a:ea typeface="標楷體"/>
                <a:cs typeface="Times New Roman"/>
              </a:rPr>
              <a:t>》</a:t>
            </a:r>
            <a:r>
              <a:rPr lang="zh-TW" altLang="en-US" sz="4000" kern="100" dirty="0">
                <a:ea typeface="標楷體"/>
                <a:cs typeface="Times New Roman"/>
              </a:rPr>
              <a:t>：</a:t>
            </a:r>
            <a:r>
              <a:rPr lang="en-US" altLang="zh-TW" sz="4000" kern="100" dirty="0">
                <a:ea typeface="標楷體"/>
                <a:cs typeface="Times New Roman"/>
              </a:rPr>
              <a:t/>
            </a:r>
            <a:br>
              <a:rPr lang="en-US" altLang="zh-TW" sz="4000" kern="100" dirty="0">
                <a:ea typeface="標楷體"/>
                <a:cs typeface="Times New Roman"/>
              </a:rPr>
            </a:br>
            <a:r>
              <a:rPr lang="zh-TW" altLang="en-US" sz="4000" kern="100" dirty="0">
                <a:ea typeface="標楷體"/>
                <a:cs typeface="Times New Roman"/>
              </a:rPr>
              <a:t>「</a:t>
            </a:r>
            <a:r>
              <a:rPr lang="en-US" altLang="zh-TW" sz="4000" kern="100" dirty="0">
                <a:ea typeface="標楷體"/>
                <a:cs typeface="Times New Roman"/>
              </a:rPr>
              <a:t>『</a:t>
            </a:r>
            <a:r>
              <a:rPr lang="zh-TW" altLang="en-US" sz="4000" kern="100" dirty="0">
                <a:ea typeface="標楷體"/>
                <a:cs typeface="Times New Roman"/>
              </a:rPr>
              <a:t>華嚴經</a:t>
            </a:r>
            <a:r>
              <a:rPr lang="en-US" altLang="zh-TW" sz="4000" kern="100" dirty="0">
                <a:ea typeface="標楷體"/>
                <a:cs typeface="Times New Roman"/>
              </a:rPr>
              <a:t>』</a:t>
            </a:r>
            <a:r>
              <a:rPr lang="zh-TW" altLang="en-US" sz="4000" kern="100" dirty="0">
                <a:ea typeface="標楷體"/>
                <a:cs typeface="Times New Roman"/>
              </a:rPr>
              <a:t>的大部集成，</a:t>
            </a:r>
            <a:r>
              <a:rPr lang="en-US" altLang="zh-TW" sz="4000" kern="100" dirty="0">
                <a:ea typeface="標楷體"/>
                <a:cs typeface="Times New Roman"/>
              </a:rPr>
              <a:t/>
            </a:r>
            <a:br>
              <a:rPr lang="en-US" altLang="zh-TW" sz="4000" kern="100" dirty="0">
                <a:ea typeface="標楷體"/>
                <a:cs typeface="Times New Roman"/>
              </a:rPr>
            </a:br>
            <a:r>
              <a:rPr lang="zh-TW" altLang="en-US" sz="4000" b="1" kern="100" dirty="0">
                <a:ea typeface="標楷體"/>
                <a:cs typeface="Times New Roman"/>
              </a:rPr>
              <a:t>不是一次集出的</a:t>
            </a:r>
            <a:r>
              <a:rPr lang="zh-TW" altLang="en-US" sz="4000" kern="100" dirty="0">
                <a:ea typeface="標楷體"/>
                <a:cs typeface="Times New Roman"/>
              </a:rPr>
              <a:t>。</a:t>
            </a:r>
            <a:r>
              <a:rPr lang="en-US" altLang="zh-TW" sz="4000" kern="100" dirty="0">
                <a:ea typeface="標楷體"/>
                <a:cs typeface="Times New Roman"/>
              </a:rPr>
              <a:t/>
            </a:r>
            <a:br>
              <a:rPr lang="en-US" altLang="zh-TW" sz="4000" kern="100" dirty="0">
                <a:ea typeface="標楷體"/>
                <a:cs typeface="Times New Roman"/>
              </a:rPr>
            </a:br>
            <a:r>
              <a:rPr lang="zh-TW" altLang="en-US" sz="4000" kern="100" dirty="0">
                <a:ea typeface="標楷體"/>
                <a:cs typeface="Times New Roman"/>
              </a:rPr>
              <a:t>有些部類，早已存在流行，</a:t>
            </a:r>
            <a:r>
              <a:rPr lang="en-US" altLang="zh-TW" sz="4000" kern="100" dirty="0">
                <a:ea typeface="標楷體"/>
                <a:cs typeface="Times New Roman"/>
              </a:rPr>
              <a:t/>
            </a:r>
            <a:br>
              <a:rPr lang="en-US" altLang="zh-TW" sz="4000" kern="100" dirty="0">
                <a:ea typeface="標楷體"/>
                <a:cs typeface="Times New Roman"/>
              </a:rPr>
            </a:br>
            <a:r>
              <a:rPr lang="zh-TW" altLang="en-US" sz="4000" kern="100" dirty="0">
                <a:ea typeface="標楷體"/>
                <a:cs typeface="Times New Roman"/>
              </a:rPr>
              <a:t>在闡明佛菩薩行果的大方針下，</a:t>
            </a:r>
            <a:r>
              <a:rPr lang="en-US" altLang="zh-TW" sz="4000" kern="100" dirty="0">
                <a:ea typeface="標楷體"/>
                <a:cs typeface="Times New Roman"/>
              </a:rPr>
              <a:t/>
            </a:r>
            <a:br>
              <a:rPr lang="en-US" altLang="zh-TW" sz="4000" kern="100" dirty="0">
                <a:ea typeface="標楷體"/>
                <a:cs typeface="Times New Roman"/>
              </a:rPr>
            </a:br>
            <a:r>
              <a:rPr lang="zh-TW" altLang="en-US" sz="4000" kern="100" dirty="0">
                <a:ea typeface="標楷體"/>
                <a:cs typeface="Times New Roman"/>
              </a:rPr>
              <a:t>將相關的編集起來。</a:t>
            </a:r>
            <a:r>
              <a:rPr lang="en-US" altLang="zh-TW" sz="4000" kern="100" dirty="0">
                <a:ea typeface="標楷體"/>
                <a:cs typeface="Times New Roman"/>
              </a:rPr>
              <a:t/>
            </a:r>
            <a:br>
              <a:rPr lang="en-US" altLang="zh-TW" sz="4000" kern="100" dirty="0">
                <a:ea typeface="標楷體"/>
                <a:cs typeface="Times New Roman"/>
              </a:rPr>
            </a:br>
            <a:r>
              <a:rPr lang="zh-TW" altLang="en-US" sz="4000" kern="100" dirty="0">
                <a:ea typeface="標楷體"/>
                <a:cs typeface="Times New Roman"/>
              </a:rPr>
              <a:t>古人稱為「</a:t>
            </a:r>
            <a:r>
              <a:rPr lang="zh-TW" altLang="en-US" sz="4000" b="1" kern="100" dirty="0">
                <a:ea typeface="標楷體"/>
                <a:cs typeface="Times New Roman"/>
              </a:rPr>
              <a:t>隨類收經</a:t>
            </a:r>
            <a:r>
              <a:rPr lang="zh-TW" altLang="en-US" sz="4000" kern="100" dirty="0">
                <a:ea typeface="標楷體"/>
                <a:cs typeface="Times New Roman"/>
              </a:rPr>
              <a:t>」，的確是很有意義的！」</a:t>
            </a:r>
            <a:r>
              <a:rPr lang="zh-TW" altLang="en-US" kern="100" dirty="0">
                <a:ea typeface="標楷體"/>
                <a:cs typeface="Times New Roman"/>
              </a:rPr>
              <a:t>「華嚴經的編集」</a:t>
            </a:r>
            <a:r>
              <a:rPr lang="en-US" altLang="zh-TW" kern="100" dirty="0">
                <a:ea typeface="標楷體"/>
                <a:cs typeface="Times New Roman"/>
              </a:rPr>
              <a:t>( Y 37p1011 )</a:t>
            </a:r>
            <a:endParaRPr lang="zh-TW" altLang="en-US" sz="4000" kern="100" dirty="0">
              <a:ea typeface="標楷體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00484" y="133961"/>
            <a:ext cx="11666136" cy="5091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華嚴經</a:t>
            </a:r>
            <a:r>
              <a:rPr lang="en-US" altLang="zh-TW" dirty="0" smtClean="0"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ea typeface="標楷體" panose="03000509000000000000" pitchFamily="65" charset="-120"/>
              </a:rPr>
              <a:t>之</a:t>
            </a:r>
            <a:r>
              <a:rPr lang="zh-TW" altLang="en-US" dirty="0">
                <a:ea typeface="標楷體" panose="03000509000000000000" pitchFamily="65" charset="-120"/>
              </a:rPr>
              <a:t>可能</a:t>
            </a:r>
            <a:r>
              <a:rPr lang="zh-TW" altLang="en-US" dirty="0" smtClean="0">
                <a:ea typeface="標楷體" panose="03000509000000000000" pitchFamily="65" charset="-120"/>
              </a:rPr>
              <a:t>集成方式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17545" y="874206"/>
            <a:ext cx="12074455" cy="58309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經典之集成方式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7363" y="1217613"/>
            <a:ext cx="11704637" cy="5005387"/>
          </a:xfrm>
        </p:spPr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TW" kern="100" dirty="0">
                <a:ea typeface="標楷體"/>
                <a:cs typeface="Times New Roman"/>
              </a:rPr>
              <a:t>《</a:t>
            </a:r>
            <a:r>
              <a:rPr lang="zh-TW" altLang="en-US" kern="100" dirty="0">
                <a:ea typeface="標楷體"/>
                <a:cs typeface="Times New Roman"/>
              </a:rPr>
              <a:t>製造耶穌：史上</a:t>
            </a:r>
            <a:r>
              <a:rPr lang="en-US" altLang="zh-TW" kern="100" dirty="0">
                <a:ea typeface="標楷體"/>
                <a:cs typeface="Times New Roman"/>
              </a:rPr>
              <a:t>NO.1</a:t>
            </a:r>
            <a:r>
              <a:rPr lang="zh-TW" altLang="en-US" kern="100" dirty="0">
                <a:ea typeface="標楷體"/>
                <a:cs typeface="Times New Roman"/>
              </a:rPr>
              <a:t>暢銷書的傳抄、更動與錯用</a:t>
            </a:r>
            <a:r>
              <a:rPr lang="en-US" altLang="zh-TW" kern="100" dirty="0">
                <a:ea typeface="標楷體"/>
                <a:cs typeface="Times New Roman"/>
              </a:rPr>
              <a:t>》</a:t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（</a:t>
            </a:r>
            <a:r>
              <a:rPr lang="en-US" altLang="zh-TW" i="1" kern="100" dirty="0">
                <a:ea typeface="標楷體"/>
                <a:cs typeface="Times New Roman"/>
              </a:rPr>
              <a:t>Misquoting Jesus: The Story Behind Who Changed the Bible and Why</a:t>
            </a:r>
            <a:r>
              <a:rPr lang="zh-TW" altLang="en-US" kern="100" dirty="0">
                <a:ea typeface="標楷體"/>
                <a:cs typeface="Times New Roman"/>
              </a:rPr>
              <a:t>）作者： 巴特．葉爾曼 </a:t>
            </a:r>
            <a:r>
              <a:rPr lang="en-US" altLang="zh-TW" kern="100" dirty="0">
                <a:ea typeface="標楷體"/>
                <a:cs typeface="Times New Roman"/>
              </a:rPr>
              <a:t>Bart D. </a:t>
            </a:r>
            <a:r>
              <a:rPr lang="en-US" altLang="zh-TW" kern="100" dirty="0" err="1">
                <a:ea typeface="標楷體"/>
                <a:cs typeface="Times New Roman"/>
              </a:rPr>
              <a:t>Ehrman</a:t>
            </a:r>
            <a:r>
              <a:rPr lang="en-US" altLang="zh-TW" kern="100" dirty="0">
                <a:ea typeface="標楷體"/>
                <a:cs typeface="Times New Roman"/>
              </a:rPr>
              <a:t> (</a:t>
            </a:r>
            <a:r>
              <a:rPr lang="zh-TW" altLang="en-US" kern="100" dirty="0">
                <a:ea typeface="標楷體"/>
                <a:cs typeface="Times New Roman"/>
              </a:rPr>
              <a:t>出版 </a:t>
            </a:r>
            <a:r>
              <a:rPr lang="en-US" altLang="zh-TW" kern="100" dirty="0">
                <a:ea typeface="標楷體"/>
                <a:cs typeface="Times New Roman"/>
              </a:rPr>
              <a:t>2010/10/01)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4525" y="3025775"/>
            <a:ext cx="602932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矩形 3"/>
          <p:cNvSpPr>
            <a:spLocks noChangeArrowheads="1"/>
          </p:cNvSpPr>
          <p:nvPr/>
        </p:nvSpPr>
        <p:spPr bwMode="auto">
          <a:xfrm>
            <a:off x="0" y="5791200"/>
            <a:ext cx="1196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 b="1">
                <a:solidFill>
                  <a:srgbClr val="232323"/>
                </a:solidFill>
                <a:latin typeface="標楷體" pitchFamily="65" charset="-120"/>
                <a:ea typeface="標楷體" pitchFamily="65" charset="-120"/>
              </a:rPr>
              <a:t>「一個宗教的歷史與形象，如何在經典傳抄過程中蛻變成形？」</a:t>
            </a:r>
            <a:endParaRPr kumimoji="0" lang="zh-TW" altLang="en-US" sz="32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5054" y="113273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經典之</a:t>
            </a:r>
            <a:r>
              <a:rPr lang="zh-TW" altLang="en-US" dirty="0" smtClean="0">
                <a:ea typeface="標楷體" panose="03000509000000000000" pitchFamily="65" charset="-120"/>
              </a:rPr>
              <a:t>集成：</a:t>
            </a:r>
            <a:r>
              <a:rPr lang="zh-TW" altLang="en-US" dirty="0">
                <a:ea typeface="標楷體" panose="03000509000000000000" pitchFamily="65" charset="-120"/>
              </a:rPr>
              <a:t>「並沒有最原始的文本」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73063" y="1023938"/>
            <a:ext cx="11644312" cy="5678487"/>
          </a:xfrm>
        </p:spPr>
        <p:txBody>
          <a:bodyPr vert="horz" rtlCol="0"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kern="100" dirty="0" smtClean="0">
                <a:ea typeface="標楷體"/>
                <a:cs typeface="Times New Roman"/>
              </a:rPr>
              <a:t>內容</a:t>
            </a:r>
            <a:r>
              <a:rPr lang="zh-TW" altLang="en-US" kern="100" dirty="0">
                <a:ea typeface="標楷體"/>
                <a:cs typeface="Times New Roman"/>
              </a:rPr>
              <a:t>簡介：</a:t>
            </a:r>
            <a:endParaRPr lang="en-US" altLang="zh-TW" kern="100" dirty="0">
              <a:ea typeface="標楷體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kern="100" dirty="0">
                <a:ea typeface="標楷體"/>
                <a:cs typeface="Times New Roman"/>
              </a:rPr>
              <a:t>《</a:t>
            </a:r>
            <a:r>
              <a:rPr lang="zh-TW" altLang="en-US" kern="100" dirty="0">
                <a:ea typeface="標楷體"/>
                <a:cs typeface="Times New Roman"/>
              </a:rPr>
              <a:t>聖經</a:t>
            </a:r>
            <a:r>
              <a:rPr lang="en-US" altLang="zh-TW" kern="100" dirty="0">
                <a:ea typeface="標楷體"/>
                <a:cs typeface="Times New Roman"/>
              </a:rPr>
              <a:t>》</a:t>
            </a:r>
            <a:r>
              <a:rPr lang="zh-TW" altLang="en-US" kern="100" dirty="0">
                <a:ea typeface="標楷體"/>
                <a:cs typeface="Times New Roman"/>
              </a:rPr>
              <a:t>並非原貌！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en-US" altLang="zh-TW" kern="100" dirty="0">
                <a:ea typeface="標楷體"/>
                <a:cs typeface="Times New Roman"/>
              </a:rPr>
              <a:t>《</a:t>
            </a:r>
            <a:r>
              <a:rPr lang="zh-TW" altLang="en-US" kern="100" dirty="0">
                <a:ea typeface="標楷體"/>
                <a:cs typeface="Times New Roman"/>
              </a:rPr>
              <a:t>聖經</a:t>
            </a:r>
            <a:r>
              <a:rPr lang="en-US" altLang="zh-TW" kern="100" dirty="0">
                <a:ea typeface="標楷體"/>
                <a:cs typeface="Times New Roman"/>
              </a:rPr>
              <a:t>》</a:t>
            </a:r>
            <a:r>
              <a:rPr lang="zh-TW" altLang="en-US" kern="100" dirty="0">
                <a:ea typeface="標楷體"/>
                <a:cs typeface="Times New Roman"/>
              </a:rPr>
              <a:t>今日的樣貌，其實是經過</a:t>
            </a:r>
            <a:r>
              <a:rPr lang="zh-TW" altLang="en-US" b="1" u="sng" kern="100" dirty="0">
                <a:ea typeface="標楷體"/>
                <a:cs typeface="Times New Roman"/>
              </a:rPr>
              <a:t>無數更動</a:t>
            </a:r>
            <a:r>
              <a:rPr lang="zh-TW" altLang="en-US" kern="100" dirty="0">
                <a:ea typeface="標楷體"/>
                <a:cs typeface="Times New Roman"/>
              </a:rPr>
              <a:t>的結果。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這些更動有的是「無心之過」，有的則是「別有意圖」：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有人會「好意」幫助讀者繞過可能會發生的誤解，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但也有人是「惡意」排除對手的誤用，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甚至是為了攻擊對手。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kern="100" dirty="0">
                <a:ea typeface="標楷體"/>
                <a:cs typeface="Times New Roman"/>
              </a:rPr>
              <a:t>《</a:t>
            </a:r>
            <a:r>
              <a:rPr lang="zh-TW" altLang="en-US" kern="100" dirty="0">
                <a:ea typeface="標楷體"/>
                <a:cs typeface="Times New Roman"/>
              </a:rPr>
              <a:t>聖經</a:t>
            </a:r>
            <a:r>
              <a:rPr lang="en-US" altLang="zh-TW" kern="100" dirty="0">
                <a:ea typeface="標楷體"/>
                <a:cs typeface="Times New Roman"/>
              </a:rPr>
              <a:t>》</a:t>
            </a:r>
            <a:r>
              <a:rPr lang="zh-TW" altLang="en-US" kern="100" dirty="0">
                <a:ea typeface="標楷體"/>
                <a:cs typeface="Times New Roman"/>
              </a:rPr>
              <a:t>於是在這數百年的傳遞、修改中成書，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並</a:t>
            </a:r>
            <a:r>
              <a:rPr lang="zh-TW" altLang="en-US" b="1" kern="100" dirty="0">
                <a:ea typeface="標楷體"/>
                <a:cs typeface="Times New Roman"/>
              </a:rPr>
              <a:t>逐漸</a:t>
            </a:r>
            <a:r>
              <a:rPr lang="zh-TW" altLang="en-US" kern="100" dirty="0">
                <a:ea typeface="標楷體"/>
                <a:cs typeface="Times New Roman"/>
              </a:rPr>
              <a:t>刻畫出基督宗教的輪廓和內涵。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我們其實</a:t>
            </a:r>
            <a:r>
              <a:rPr lang="zh-TW" altLang="en-US" b="1" u="sng" kern="100" dirty="0">
                <a:ea typeface="標楷體"/>
                <a:cs typeface="Times New Roman"/>
              </a:rPr>
              <a:t>並沒有聖經最原始的文本</a:t>
            </a:r>
            <a:r>
              <a:rPr lang="zh-TW" altLang="en-US" kern="100" dirty="0">
                <a:ea typeface="標楷體"/>
                <a:cs typeface="Times New Roman"/>
              </a:rPr>
              <a:t>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而手上的抄本大多充滿錯誤，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使得我們常常難以判斷作者到底寫了什麼。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有些地方甚至很可能無解。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華嚴經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之組織結構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1600200"/>
            <a:ext cx="12192000" cy="5005388"/>
          </a:xfrm>
        </p:spPr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TW" sz="4000" kern="100" dirty="0">
                <a:ea typeface="標楷體"/>
                <a:cs typeface="Times New Roman"/>
              </a:rPr>
              <a:t>《</a:t>
            </a:r>
            <a:r>
              <a:rPr lang="zh-TW" altLang="en-US" sz="4000" kern="100" dirty="0">
                <a:ea typeface="標楷體"/>
                <a:cs typeface="Times New Roman"/>
              </a:rPr>
              <a:t>初期大乘佛教之起源與開展</a:t>
            </a:r>
            <a:r>
              <a:rPr lang="en-US" altLang="zh-TW" sz="4000" kern="100" dirty="0" smtClean="0">
                <a:ea typeface="標楷體"/>
                <a:cs typeface="Times New Roman"/>
              </a:rPr>
              <a:t>》</a:t>
            </a:r>
            <a:r>
              <a:rPr lang="zh-TW" altLang="en-US" sz="4000" kern="100" dirty="0" smtClean="0">
                <a:ea typeface="標楷體"/>
                <a:cs typeface="Times New Roman"/>
              </a:rPr>
              <a:t>：</a:t>
            </a:r>
            <a:r>
              <a:rPr lang="en-US" altLang="zh-TW" sz="4000" kern="100" dirty="0">
                <a:ea typeface="標楷體"/>
                <a:cs typeface="Times New Roman"/>
              </a:rPr>
              <a:t/>
            </a:r>
            <a:br>
              <a:rPr lang="en-US" altLang="zh-TW" sz="4000" kern="100" dirty="0">
                <a:ea typeface="標楷體"/>
                <a:cs typeface="Times New Roman"/>
              </a:rPr>
            </a:br>
            <a:r>
              <a:rPr lang="zh-TW" altLang="en-US" sz="4000" kern="100" dirty="0">
                <a:ea typeface="標楷體"/>
                <a:cs typeface="Times New Roman"/>
              </a:rPr>
              <a:t>「</a:t>
            </a:r>
            <a:r>
              <a:rPr lang="zh-TW" altLang="en-US" sz="4000" b="1" kern="100" dirty="0">
                <a:ea typeface="標楷體"/>
                <a:cs typeface="Times New Roman"/>
              </a:rPr>
              <a:t>佛與佛剎、菩薩行、佛功德</a:t>
            </a:r>
            <a:r>
              <a:rPr lang="zh-TW" altLang="en-US" sz="4000" kern="100" dirty="0">
                <a:ea typeface="標楷體"/>
                <a:cs typeface="Times New Roman"/>
              </a:rPr>
              <a:t>──三類，</a:t>
            </a:r>
            <a:r>
              <a:rPr lang="en-US" altLang="zh-TW" sz="4000" kern="100" dirty="0">
                <a:ea typeface="標楷體"/>
                <a:cs typeface="Times New Roman"/>
              </a:rPr>
              <a:t/>
            </a:r>
            <a:br>
              <a:rPr lang="en-US" altLang="zh-TW" sz="4000" kern="100" dirty="0">
                <a:ea typeface="標楷體"/>
                <a:cs typeface="Times New Roman"/>
              </a:rPr>
            </a:br>
            <a:r>
              <a:rPr lang="zh-TW" altLang="en-US" sz="4000" kern="100" dirty="0">
                <a:ea typeface="標楷體"/>
                <a:cs typeface="Times New Roman"/>
              </a:rPr>
              <a:t>特別是</a:t>
            </a:r>
            <a:r>
              <a:rPr lang="zh-TW" altLang="en-US" sz="4000" b="1" kern="100" dirty="0">
                <a:ea typeface="標楷體"/>
                <a:cs typeface="Times New Roman"/>
              </a:rPr>
              <a:t>菩薩行</a:t>
            </a:r>
            <a:r>
              <a:rPr lang="zh-TW" altLang="en-US" sz="4000" kern="100" dirty="0">
                <a:ea typeface="標楷體"/>
                <a:cs typeface="Times New Roman"/>
              </a:rPr>
              <a:t>，與</a:t>
            </a:r>
            <a:r>
              <a:rPr lang="en-US" altLang="zh-TW" sz="4000" kern="100" dirty="0">
                <a:ea typeface="標楷體"/>
                <a:cs typeface="Times New Roman"/>
              </a:rPr>
              <a:t>『</a:t>
            </a:r>
            <a:r>
              <a:rPr lang="zh-TW" altLang="en-US" sz="4000" kern="100" dirty="0">
                <a:ea typeface="標楷體"/>
                <a:cs typeface="Times New Roman"/>
              </a:rPr>
              <a:t>華嚴經</a:t>
            </a:r>
            <a:r>
              <a:rPr lang="en-US" altLang="zh-TW" sz="4000" kern="100" dirty="0">
                <a:ea typeface="標楷體"/>
                <a:cs typeface="Times New Roman"/>
              </a:rPr>
              <a:t>』</a:t>
            </a:r>
            <a:r>
              <a:rPr lang="zh-TW" altLang="en-US" sz="4000" kern="100" dirty="0">
                <a:ea typeface="標楷體"/>
                <a:cs typeface="Times New Roman"/>
              </a:rPr>
              <a:t>的</a:t>
            </a:r>
            <a:r>
              <a:rPr lang="zh-TW" altLang="en-US" sz="4000" b="1" kern="100" dirty="0">
                <a:ea typeface="標楷體"/>
                <a:cs typeface="Times New Roman"/>
              </a:rPr>
              <a:t>組織次第</a:t>
            </a:r>
            <a:r>
              <a:rPr lang="zh-TW" altLang="en-US" sz="4000" kern="100" dirty="0">
                <a:ea typeface="標楷體"/>
                <a:cs typeface="Times New Roman"/>
              </a:rPr>
              <a:t>，</a:t>
            </a:r>
            <a:r>
              <a:rPr lang="en-US" altLang="zh-TW" sz="4000" kern="100" dirty="0">
                <a:ea typeface="標楷體"/>
                <a:cs typeface="Times New Roman"/>
              </a:rPr>
              <a:t/>
            </a:r>
            <a:br>
              <a:rPr lang="en-US" altLang="zh-TW" sz="4000" kern="100" dirty="0">
                <a:ea typeface="標楷體"/>
                <a:cs typeface="Times New Roman"/>
              </a:rPr>
            </a:br>
            <a:r>
              <a:rPr lang="zh-TW" altLang="en-US" sz="4000" kern="100" dirty="0">
                <a:ea typeface="標楷體"/>
                <a:cs typeface="Times New Roman"/>
              </a:rPr>
              <a:t>有相當的近似性。」「華嚴經的編集」 </a:t>
            </a:r>
            <a:r>
              <a:rPr lang="en-US" altLang="zh-TW" sz="4000" kern="100" dirty="0" smtClean="0">
                <a:ea typeface="標楷體"/>
                <a:cs typeface="Times New Roman"/>
              </a:rPr>
              <a:t>( Y 37p1015 )</a:t>
            </a:r>
            <a:endParaRPr lang="en-US" altLang="zh-TW" sz="4000" kern="100" dirty="0">
              <a:ea typeface="標楷體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組織結構：初編者與再編者之組織</a:t>
            </a:r>
            <a:r>
              <a:rPr lang="zh-TW" altLang="en-US" dirty="0" smtClean="0">
                <a:ea typeface="標楷體" panose="03000509000000000000" pitchFamily="65" charset="-120"/>
              </a:rPr>
              <a:t>意義略異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27050" y="1216025"/>
            <a:ext cx="11456988" cy="5389563"/>
          </a:xfrm>
        </p:spPr>
        <p:txBody>
          <a:bodyPr vert="horz" rtlCol="0"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kern="100" dirty="0">
                <a:ea typeface="標楷體"/>
                <a:cs typeface="Times New Roman"/>
              </a:rPr>
              <a:t>《</a:t>
            </a:r>
            <a:r>
              <a:rPr lang="zh-TW" altLang="en-US" kern="100" dirty="0">
                <a:ea typeface="標楷體"/>
                <a:cs typeface="Times New Roman"/>
              </a:rPr>
              <a:t>初期大乘佛教之起源與開展</a:t>
            </a:r>
            <a:r>
              <a:rPr lang="en-US" altLang="zh-TW" kern="100" dirty="0">
                <a:ea typeface="標楷體"/>
                <a:cs typeface="Times New Roman"/>
              </a:rPr>
              <a:t>》</a:t>
            </a:r>
            <a:r>
              <a:rPr lang="zh-TW" altLang="en-US" kern="100" dirty="0">
                <a:ea typeface="標楷體"/>
                <a:cs typeface="Times New Roman"/>
              </a:rPr>
              <a:t>：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「現在的大部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華嚴經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，可概分為四部分：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一、前六品</a:t>
            </a:r>
            <a:r>
              <a:rPr lang="zh-TW" altLang="en-US" b="1" kern="100" dirty="0">
                <a:ea typeface="標楷體"/>
                <a:cs typeface="Times New Roman"/>
              </a:rPr>
              <a:t>明佛剎與佛</a:t>
            </a:r>
            <a:r>
              <a:rPr lang="zh-TW" altLang="en-US" kern="100" dirty="0">
                <a:ea typeface="標楷體"/>
                <a:cs typeface="Times New Roman"/>
              </a:rPr>
              <a:t>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二、從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如來名號品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到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十忍品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，</a:t>
            </a:r>
            <a:r>
              <a:rPr lang="zh-TW" altLang="en-US" b="1" kern="100" dirty="0">
                <a:ea typeface="標楷體"/>
                <a:cs typeface="Times New Roman"/>
              </a:rPr>
              <a:t>明菩薩行</a:t>
            </a:r>
            <a:r>
              <a:rPr lang="zh-TW" altLang="en-US" kern="100" dirty="0">
                <a:ea typeface="標楷體"/>
                <a:cs typeface="Times New Roman"/>
              </a:rPr>
              <a:t>：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略舉佛與所說法，然後勸信令行，次第深入。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三、從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壽量品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到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離世間品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，</a:t>
            </a:r>
            <a:r>
              <a:rPr lang="zh-TW" altLang="en-US" b="1" kern="100" dirty="0">
                <a:ea typeface="標楷體"/>
                <a:cs typeface="Times New Roman"/>
              </a:rPr>
              <a:t>明如來果德</a:t>
            </a:r>
            <a:r>
              <a:rPr lang="zh-TW" altLang="en-US" kern="100" dirty="0">
                <a:ea typeface="標楷體"/>
                <a:cs typeface="Times New Roman"/>
              </a:rPr>
              <a:t>，但參雜有與菩薩行有關的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諸菩薩住處品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、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普賢行品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、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離世間品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。這三部分，大抵依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如來名號品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所列舉的</a:t>
            </a:r>
            <a:r>
              <a:rPr lang="zh-TW" altLang="en-US" kern="100" dirty="0" smtClean="0">
                <a:ea typeface="標楷體"/>
                <a:cs typeface="Times New Roman"/>
              </a:rPr>
              <a:t>，眾</a:t>
            </a:r>
            <a:r>
              <a:rPr lang="zh-TW" altLang="en-US" kern="100" dirty="0">
                <a:ea typeface="標楷體"/>
                <a:cs typeface="Times New Roman"/>
              </a:rPr>
              <a:t>菩薩所要知道的三大類。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四、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入法界品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，是</a:t>
            </a:r>
            <a:r>
              <a:rPr lang="zh-TW" altLang="en-US" b="1" kern="100" dirty="0">
                <a:ea typeface="標楷體"/>
                <a:cs typeface="Times New Roman"/>
              </a:rPr>
              <a:t>善財童子的參學歷程</a:t>
            </a:r>
            <a:r>
              <a:rPr lang="zh-TW" altLang="en-US" kern="100" dirty="0">
                <a:ea typeface="標楷體"/>
                <a:cs typeface="Times New Roman"/>
              </a:rPr>
              <a:t>，用作大心菩薩一生取辦的模範。約用意說，與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般若經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常啼</a:t>
            </a:r>
            <a:r>
              <a:rPr lang="en-US" altLang="zh-TW" kern="100" dirty="0" err="1">
                <a:ea typeface="標楷體"/>
                <a:cs typeface="Times New Roman"/>
              </a:rPr>
              <a:t>Sadāprarudita</a:t>
            </a:r>
            <a:r>
              <a:rPr lang="zh-TW" altLang="en-US" kern="100" dirty="0">
                <a:ea typeface="標楷體"/>
                <a:cs typeface="Times New Roman"/>
              </a:rPr>
              <a:t>菩薩的求法故事一樣，舉修學佛法的典型，以勸學流通的。」</a:t>
            </a:r>
            <a:r>
              <a:rPr lang="en-US" altLang="zh-TW" sz="2600" kern="100" dirty="0">
                <a:ea typeface="標楷體"/>
                <a:cs typeface="Times New Roman"/>
              </a:rPr>
              <a:t>( Y 37p1020 )</a:t>
            </a:r>
            <a:endParaRPr lang="zh-TW" altLang="en-US" kern="100" dirty="0">
              <a:ea typeface="標楷體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華嚴法門之特色</a:t>
            </a:r>
          </a:p>
        </p:txBody>
      </p:sp>
      <p:sp>
        <p:nvSpPr>
          <p:cNvPr id="75778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31800" y="1225550"/>
            <a:ext cx="11583988" cy="5380038"/>
          </a:xfrm>
        </p:spPr>
        <p:txBody>
          <a:bodyPr vert="horz"/>
          <a:lstStyle/>
          <a:p>
            <a:endParaRPr lang="en-US" altLang="zh-TW" sz="3400" smtClean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初期大乘佛教之起源與開展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「「華嚴法門」：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大方廣佛華嚴經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大部的集成，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比「上品般若」遲一些，含有</a:t>
            </a:r>
            <a:r>
              <a:rPr lang="zh-TW" altLang="en-US" sz="3400" b="1" smtClean="0">
                <a:ea typeface="標楷體" pitchFamily="65" charset="-120"/>
                <a:cs typeface="Times New Roman" pitchFamily="18" charset="0"/>
              </a:rPr>
              <a:t>後期大乘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的成分。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如經名所表示的，這是</a:t>
            </a:r>
            <a:r>
              <a:rPr lang="zh-TW" altLang="en-US" sz="3400" b="1" smtClean="0">
                <a:ea typeface="標楷體" pitchFamily="65" charset="-120"/>
                <a:cs typeface="Times New Roman" pitchFamily="18" charset="0"/>
              </a:rPr>
              <a:t>菩薩萬行，莊嚴佛功德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的聖典；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「華藏」是「蓮華藏莊嚴」，流露出「</a:t>
            </a:r>
            <a:r>
              <a:rPr lang="zh-TW" altLang="en-US" sz="3400" b="1" smtClean="0">
                <a:ea typeface="標楷體" pitchFamily="65" charset="-120"/>
                <a:cs typeface="Times New Roman" pitchFamily="18" charset="0"/>
              </a:rPr>
              <a:t>如來藏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」的色彩。</a:t>
            </a:r>
            <a:endParaRPr lang="en-US" altLang="zh-TW" sz="3400" smtClean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......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「華嚴法門」的佛，是繼承</a:t>
            </a:r>
            <a:r>
              <a:rPr lang="zh-TW" altLang="en-US" sz="3400" b="1" smtClean="0">
                <a:ea typeface="標楷體" pitchFamily="65" charset="-120"/>
                <a:cs typeface="Times New Roman" pitchFamily="18" charset="0"/>
              </a:rPr>
              <a:t>大眾部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的，</a:t>
            </a:r>
            <a:r>
              <a:rPr lang="zh-TW" altLang="en-US" sz="3400" b="1" smtClean="0">
                <a:ea typeface="標楷體" pitchFamily="65" charset="-120"/>
                <a:cs typeface="Times New Roman" pitchFamily="18" charset="0"/>
              </a:rPr>
              <a:t>超越的、理想的佛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，名為</a:t>
            </a:r>
            <a:r>
              <a:rPr lang="zh-TW" altLang="en-US" sz="3400" b="1" smtClean="0">
                <a:ea typeface="標楷體" pitchFamily="65" charset="-120"/>
                <a:cs typeface="Times New Roman" pitchFamily="18" charset="0"/>
              </a:rPr>
              <a:t>毘盧遮那</a:t>
            </a:r>
            <a:r>
              <a:rPr lang="en-US" altLang="zh-TW" sz="3400" b="1" smtClean="0">
                <a:ea typeface="標楷體" pitchFamily="65" charset="-120"/>
                <a:cs typeface="Times New Roman" pitchFamily="18" charset="0"/>
              </a:rPr>
              <a:t>Vairocana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。</a:t>
            </a:r>
            <a:endParaRPr lang="zh-TW" altLang="zh-TW" sz="34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華嚴法門之特色</a:t>
            </a:r>
          </a:p>
        </p:txBody>
      </p:sp>
      <p:sp>
        <p:nvSpPr>
          <p:cNvPr id="77826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31800" y="1225550"/>
            <a:ext cx="11583988" cy="5380038"/>
          </a:xfrm>
        </p:spPr>
        <p:txBody>
          <a:bodyPr vert="horz"/>
          <a:lstStyle/>
          <a:p>
            <a:endParaRPr lang="en-US" altLang="zh-TW" sz="3400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依此而說菩薩行，所以多說</a:t>
            </a:r>
            <a:r>
              <a:rPr lang="zh-TW" altLang="en-US" sz="3400" b="1" smtClean="0">
                <a:ea typeface="標楷體" pitchFamily="65" charset="-120"/>
                <a:cs typeface="Times New Roman" pitchFamily="18" charset="0"/>
              </a:rPr>
              <a:t>法身菩薩行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；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多在天上，為</a:t>
            </a:r>
            <a:r>
              <a:rPr lang="zh-TW" altLang="en-US" sz="3400" b="1" smtClean="0">
                <a:ea typeface="標楷體" pitchFamily="65" charset="-120"/>
                <a:cs typeface="Times New Roman" pitchFamily="18" charset="0"/>
              </a:rPr>
              <a:t>天菩薩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（及他方菩薩）說；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「世主」多數是</a:t>
            </a:r>
            <a:r>
              <a:rPr lang="zh-TW" altLang="en-US" sz="3400" b="1" smtClean="0">
                <a:ea typeface="標楷體" pitchFamily="65" charset="-120"/>
                <a:cs typeface="Times New Roman" pitchFamily="18" charset="0"/>
              </a:rPr>
              <a:t>夜叉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yakṣa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；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400" smtClean="0">
                <a:ea typeface="標楷體" pitchFamily="65" charset="-120"/>
                <a:cs typeface="Times New Roman" pitchFamily="18" charset="0"/>
              </a:rPr>
            </a:b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入法界品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的增譯部分，也都是天（神）菩薩；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金剛手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Vajrapāṇi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的地位極高；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有帝釋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Indra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特性的普賢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Samantabhadra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，比文殊還重要些。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4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400" b="1" u="sng" smtClean="0">
                <a:ea typeface="標楷體" pitchFamily="65" charset="-120"/>
                <a:cs typeface="Times New Roman" pitchFamily="18" charset="0"/>
              </a:rPr>
              <a:t>圓融無礙的法門，富於理想、神秘及藝術的氣息。</a:t>
            </a:r>
            <a:r>
              <a:rPr lang="zh-TW" altLang="en-US" sz="3400" smtClean="0">
                <a:ea typeface="標楷體" pitchFamily="65" charset="-120"/>
                <a:cs typeface="Times New Roman" pitchFamily="18" charset="0"/>
              </a:rPr>
              <a:t>」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初期大乘佛教之起源與開展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400" smtClean="0">
                <a:ea typeface="標楷體" pitchFamily="65" charset="-120"/>
                <a:cs typeface="Times New Roman" pitchFamily="18" charset="0"/>
              </a:rPr>
              <a:t>：「解答問題的途徑」 </a:t>
            </a:r>
            <a:r>
              <a:rPr lang="en-US" altLang="zh-TW" sz="2400" smtClean="0">
                <a:ea typeface="標楷體" pitchFamily="65" charset="-120"/>
                <a:cs typeface="Times New Roman" pitchFamily="18" charset="0"/>
              </a:rPr>
              <a:t>( Y 37p20 )</a:t>
            </a:r>
            <a:endParaRPr lang="zh-TW" altLang="zh-TW" sz="40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kern="1800" dirty="0">
                <a:latin typeface="+mn-ea"/>
                <a:cs typeface="Times New Roman"/>
              </a:rPr>
              <a:t>不實</a:t>
            </a:r>
            <a:r>
              <a:rPr lang="zh-TW" altLang="en-US" b="1" kern="1800" dirty="0" smtClean="0">
                <a:latin typeface="+mn-ea"/>
                <a:cs typeface="Times New Roman"/>
              </a:rPr>
              <a:t>文稿： </a:t>
            </a:r>
            <a:r>
              <a:rPr lang="zh-TW" altLang="zh-TW" b="1" kern="1800" dirty="0">
                <a:latin typeface="+mn-ea"/>
                <a:cs typeface="Times New Roman"/>
              </a:rPr>
              <a:t>印順長老與「大乘非佛說事件」 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19458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406188" cy="5005388"/>
          </a:xfrm>
        </p:spPr>
        <p:txBody>
          <a:bodyPr vert="horz"/>
          <a:lstStyle/>
          <a:p>
            <a:pPr>
              <a:lnSpc>
                <a:spcPct val="90000"/>
              </a:lnSpc>
            </a:pPr>
            <a:r>
              <a:rPr lang="zh-TW" altLang="en-US" sz="2700" smtClean="0">
                <a:ea typeface="標楷體" pitchFamily="65" charset="-120"/>
                <a:cs typeface="Times New Roman" pitchFamily="18" charset="0"/>
              </a:rPr>
              <a:t>一、印順長老「大乘非佛說」思想背景：西方思潮大舉東進時代</a:t>
            </a:r>
            <a:br>
              <a:rPr lang="zh-TW" altLang="en-US" sz="27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700" smtClean="0">
                <a:ea typeface="標楷體" pitchFamily="65" charset="-120"/>
                <a:cs typeface="Times New Roman" pitchFamily="18" charset="0"/>
              </a:rPr>
              <a:t>二、印順長老思想為何流行？「親西方化」「去中國化」恰好迎合臺灣土著心態</a:t>
            </a:r>
            <a:br>
              <a:rPr lang="zh-TW" altLang="en-US" sz="27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700" smtClean="0">
                <a:ea typeface="標楷體" pitchFamily="65" charset="-120"/>
                <a:cs typeface="Times New Roman" pitchFamily="18" charset="0"/>
              </a:rPr>
              <a:t>三、背離中國化大乘傳統：大陸佛教界的潛在反思從未間斷</a:t>
            </a:r>
            <a:br>
              <a:rPr lang="zh-TW" altLang="en-US" sz="27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700" smtClean="0">
                <a:ea typeface="標楷體" pitchFamily="65" charset="-120"/>
                <a:cs typeface="Times New Roman" pitchFamily="18" charset="0"/>
              </a:rPr>
              <a:t>四、無錫論壇：「反思大乘非佛說」被公開而鄭重地擺上桌面</a:t>
            </a:r>
            <a:br>
              <a:rPr lang="zh-TW" altLang="en-US" sz="27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700" smtClean="0">
                <a:ea typeface="標楷體" pitchFamily="65" charset="-120"/>
                <a:cs typeface="Times New Roman" pitchFamily="18" charset="0"/>
              </a:rPr>
              <a:t>五、事件升級：學術探討複雜化為利益夾雜的重大事件</a:t>
            </a:r>
            <a:br>
              <a:rPr lang="zh-TW" altLang="en-US" sz="27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700" smtClean="0">
                <a:ea typeface="標楷體" pitchFamily="65" charset="-120"/>
                <a:cs typeface="Times New Roman" pitchFamily="18" charset="0"/>
              </a:rPr>
              <a:t>六、「去中國化」成為「大乘非佛說事件」的反思焦點之一</a:t>
            </a:r>
            <a:br>
              <a:rPr lang="zh-TW" altLang="en-US" sz="27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700" smtClean="0">
                <a:ea typeface="標楷體" pitchFamily="65" charset="-120"/>
                <a:cs typeface="Times New Roman" pitchFamily="18" charset="0"/>
              </a:rPr>
              <a:t>七、以「中國化大乘法統」為根本原則的佛教交流，是海峽兩岸團結和諧的樣板</a:t>
            </a:r>
            <a:br>
              <a:rPr lang="zh-TW" altLang="en-US" sz="27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700" smtClean="0">
                <a:ea typeface="標楷體" pitchFamily="65" charset="-120"/>
                <a:cs typeface="Times New Roman" pitchFamily="18" charset="0"/>
              </a:rPr>
              <a:t>八、事件變質：「臺灣新型佛教」在大陸的代言學者介入事件</a:t>
            </a:r>
            <a:br>
              <a:rPr lang="zh-TW" altLang="en-US" sz="27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700" smtClean="0">
                <a:ea typeface="標楷體" pitchFamily="65" charset="-120"/>
                <a:cs typeface="Times New Roman" pitchFamily="18" charset="0"/>
              </a:rPr>
              <a:t>九、事件持續擴大化：各類措辭極端的「高帽子」紛至沓來</a:t>
            </a:r>
            <a:br>
              <a:rPr lang="zh-TW" altLang="en-US" sz="27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700" smtClean="0">
                <a:ea typeface="標楷體" pitchFamily="65" charset="-120"/>
                <a:cs typeface="Times New Roman" pitchFamily="18" charset="0"/>
              </a:rPr>
              <a:t>十、印順長老的</a:t>
            </a:r>
            <a:r>
              <a:rPr lang="en-US" altLang="zh-TW" sz="27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700" smtClean="0">
                <a:ea typeface="標楷體" pitchFamily="65" charset="-120"/>
                <a:cs typeface="Times New Roman" pitchFamily="18" charset="0"/>
              </a:rPr>
              <a:t>大乘是佛說論</a:t>
            </a:r>
            <a:r>
              <a:rPr lang="en-US" altLang="zh-TW" sz="2700" smtClean="0">
                <a:ea typeface="標楷體" pitchFamily="65" charset="-120"/>
                <a:cs typeface="Times New Roman" pitchFamily="18" charset="0"/>
              </a:rPr>
              <a:t>》——</a:t>
            </a:r>
            <a:r>
              <a:rPr lang="zh-TW" altLang="en-US" sz="2700" smtClean="0">
                <a:ea typeface="標楷體" pitchFamily="65" charset="-120"/>
                <a:cs typeface="Times New Roman" pitchFamily="18" charset="0"/>
              </a:rPr>
              <a:t>正是「大乘非佛說」的代名詞</a:t>
            </a:r>
            <a:br>
              <a:rPr lang="zh-TW" altLang="en-US" sz="27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2700" smtClean="0">
                <a:ea typeface="標楷體" pitchFamily="65" charset="-120"/>
                <a:cs typeface="Times New Roman" pitchFamily="18" charset="0"/>
              </a:rPr>
              <a:t>十一、印順長老思想：與太虛大師和趙樸初佛教思想有本質區別</a:t>
            </a:r>
          </a:p>
          <a:p>
            <a:pPr>
              <a:lnSpc>
                <a:spcPct val="90000"/>
              </a:lnSpc>
            </a:pPr>
            <a:endParaRPr lang="zh-TW" altLang="zh-TW" sz="27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華嚴法門之特色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1775" y="1600200"/>
            <a:ext cx="11784013" cy="5005388"/>
          </a:xfrm>
        </p:spPr>
        <p:txBody>
          <a:bodyPr vert="horz">
            <a:normAutofit/>
          </a:bodyPr>
          <a:lstStyle/>
          <a:p>
            <a:pPr>
              <a:defRPr/>
            </a:pPr>
            <a:r>
              <a:rPr lang="en-US" altLang="zh-TW" sz="3400" dirty="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3400" dirty="0" smtClean="0">
                <a:ea typeface="標楷體" pitchFamily="65" charset="-120"/>
                <a:cs typeface="Times New Roman" pitchFamily="18" charset="0"/>
              </a:rPr>
              <a:t>初期大乘佛教之起源與開展</a:t>
            </a:r>
            <a:r>
              <a:rPr lang="en-US" altLang="zh-TW" sz="3400" dirty="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3400" dirty="0" smtClean="0"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400" dirty="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400" dirty="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400" dirty="0" smtClean="0"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en-US" sz="3400" b="1" dirty="0" smtClean="0">
                <a:ea typeface="標楷體" pitchFamily="65" charset="-120"/>
                <a:cs typeface="Times New Roman" pitchFamily="18" charset="0"/>
              </a:rPr>
              <a:t>大眾部</a:t>
            </a:r>
            <a:r>
              <a:rPr lang="zh-TW" altLang="en-US" sz="3400" dirty="0" smtClean="0">
                <a:ea typeface="標楷體" pitchFamily="65" charset="-120"/>
                <a:cs typeface="Times New Roman" pitchFamily="18" charset="0"/>
              </a:rPr>
              <a:t>系理想的佛陀觀，是超越而不可知的，也是無所不在，無所不能，無所不知的。</a:t>
            </a:r>
            <a:r>
              <a:rPr lang="en-US" altLang="zh-TW" sz="3400" dirty="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400" dirty="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400" dirty="0" smtClean="0">
                <a:ea typeface="標楷體" pitchFamily="65" charset="-120"/>
                <a:cs typeface="Times New Roman" pitchFamily="18" charset="0"/>
              </a:rPr>
              <a:t>這一理想，在「</a:t>
            </a:r>
            <a:r>
              <a:rPr lang="zh-TW" altLang="en-US" sz="3400" b="1" dirty="0" smtClean="0">
                <a:ea typeface="標楷體" pitchFamily="65" charset="-120"/>
                <a:cs typeface="Times New Roman" pitchFamily="18" charset="0"/>
              </a:rPr>
              <a:t>華嚴法門</a:t>
            </a:r>
            <a:r>
              <a:rPr lang="zh-TW" altLang="en-US" sz="3400" dirty="0" smtClean="0">
                <a:ea typeface="標楷體" pitchFamily="65" charset="-120"/>
                <a:cs typeface="Times New Roman" pitchFamily="18" charset="0"/>
              </a:rPr>
              <a:t>」中，才完滿的表達出來。</a:t>
            </a:r>
            <a:endParaRPr lang="en-US" altLang="zh-TW" sz="3400" dirty="0" smtClean="0"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3400" dirty="0" smtClean="0">
                <a:ea typeface="標楷體" pitchFamily="65" charset="-120"/>
                <a:cs typeface="Times New Roman" pitchFamily="18" charset="0"/>
              </a:rPr>
              <a:t>大眾部系的思想，現存的是一鱗半爪，不可能有完整的理解</a:t>
            </a:r>
            <a:endParaRPr lang="en-US" altLang="zh-TW" sz="3400" dirty="0" smtClean="0">
              <a:ea typeface="標楷體" pitchFamily="65" charset="-12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3400" dirty="0"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en-US" sz="3400" dirty="0" smtClean="0">
                <a:ea typeface="標楷體" pitchFamily="65" charset="-120"/>
                <a:cs typeface="Times New Roman" pitchFamily="18" charset="0"/>
              </a:rPr>
              <a:t>不過我以為，這是從「佛涅槃後對佛陀的永恆懷念」，經傳說，推論而存在於信仰中的。</a:t>
            </a:r>
            <a:endParaRPr lang="zh-TW" altLang="zh-TW" sz="3400" dirty="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華嚴法門之特色</a:t>
            </a:r>
          </a:p>
        </p:txBody>
      </p:sp>
      <p:sp>
        <p:nvSpPr>
          <p:cNvPr id="81922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406188" cy="5005388"/>
          </a:xfrm>
        </p:spPr>
        <p:txBody>
          <a:bodyPr vert="horz"/>
          <a:lstStyle/>
          <a:p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……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「華嚴法門」是綜合了而成為</a:t>
            </a:r>
            <a:r>
              <a:rPr lang="zh-TW" altLang="en-US" b="1" smtClean="0">
                <a:ea typeface="標楷體" pitchFamily="65" charset="-120"/>
                <a:cs typeface="Times New Roman" pitchFamily="18" charset="0"/>
              </a:rPr>
              <a:t>最圓滿的佛與佛陀觀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在華嚴法會中，佛沒有說，而是顯現於大眾之前。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來參加法會的菩薩，天、龍、鬼神──「世主」們，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各從自己所體見的佛與佛土等，而發表為讚歎的偈頌（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入法界品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也是這樣）。</a:t>
            </a:r>
            <a:endParaRPr lang="en-US" altLang="zh-TW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這表示了，</a:t>
            </a:r>
            <a:r>
              <a:rPr lang="zh-TW" altLang="en-US" b="1" smtClean="0">
                <a:ea typeface="標楷體" pitchFamily="65" charset="-120"/>
                <a:cs typeface="Times New Roman" pitchFamily="18" charset="0"/>
              </a:rPr>
              <a:t>大乘的佛陀觀，不僅是信仰的，推論的，而也是從體驗來的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。這不同於大眾系，卻可說完成了大眾部以來的佛與佛國說。」 「毘盧遮那佛與華藏莊嚴世界海」  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( Y 37p1036 )</a:t>
            </a:r>
          </a:p>
          <a:p>
            <a:endParaRPr lang="zh-TW" altLang="zh-TW" sz="40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華嚴法門之特色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406188" cy="5005388"/>
          </a:xfrm>
        </p:spPr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TW" kern="100" dirty="0">
                <a:ea typeface="標楷體"/>
                <a:cs typeface="Times New Roman"/>
              </a:rPr>
              <a:t>《</a:t>
            </a:r>
            <a:r>
              <a:rPr lang="zh-TW" altLang="en-US" kern="100" dirty="0">
                <a:ea typeface="標楷體"/>
                <a:cs typeface="Times New Roman"/>
              </a:rPr>
              <a:t>初期大乘佛教之起源與開展</a:t>
            </a:r>
            <a:r>
              <a:rPr lang="en-US" altLang="zh-TW" kern="100" dirty="0" smtClean="0">
                <a:ea typeface="標楷體"/>
                <a:cs typeface="Times New Roman"/>
              </a:rPr>
              <a:t>》</a:t>
            </a:r>
            <a:r>
              <a:rPr lang="zh-TW" altLang="en-US" kern="100" dirty="0" smtClean="0">
                <a:ea typeface="標楷體"/>
                <a:cs typeface="Times New Roman"/>
              </a:rPr>
              <a:t>：</a:t>
            </a:r>
            <a:r>
              <a:rPr lang="en-US" altLang="zh-TW" kern="100" dirty="0" smtClean="0">
                <a:ea typeface="標楷體"/>
                <a:cs typeface="Times New Roman"/>
              </a:rPr>
              <a:t/>
            </a:r>
            <a:br>
              <a:rPr lang="en-US" altLang="zh-TW" kern="100" dirty="0" smtClean="0">
                <a:ea typeface="標楷體"/>
                <a:cs typeface="Times New Roman"/>
              </a:rPr>
            </a:br>
            <a:r>
              <a:rPr lang="zh-TW" altLang="en-US" kern="100" dirty="0" smtClean="0">
                <a:ea typeface="標楷體"/>
                <a:cs typeface="Times New Roman"/>
              </a:rPr>
              <a:t>「</a:t>
            </a:r>
            <a:r>
              <a:rPr lang="zh-TW" altLang="en-US" kern="100" dirty="0">
                <a:ea typeface="標楷體"/>
                <a:cs typeface="Times New Roman"/>
              </a:rPr>
              <a:t>梵天王坐在蓮華中，是創造神話，世界依梵天而成立</a:t>
            </a:r>
            <a:r>
              <a:rPr lang="zh-TW" altLang="en-US" kern="100" dirty="0" smtClean="0">
                <a:ea typeface="標楷體"/>
                <a:cs typeface="Times New Roman"/>
              </a:rPr>
              <a:t>。</a:t>
            </a:r>
            <a:r>
              <a:rPr lang="en-US" altLang="zh-TW" kern="100" dirty="0" smtClean="0">
                <a:ea typeface="標楷體"/>
                <a:cs typeface="Times New Roman"/>
              </a:rPr>
              <a:t/>
            </a:r>
            <a:br>
              <a:rPr lang="en-US" altLang="zh-TW" kern="100" dirty="0" smtClean="0">
                <a:ea typeface="標楷體"/>
                <a:cs typeface="Times New Roman"/>
              </a:rPr>
            </a:br>
            <a:r>
              <a:rPr lang="zh-TW" altLang="en-US" kern="100" dirty="0" smtClean="0">
                <a:ea typeface="標楷體"/>
                <a:cs typeface="Times New Roman"/>
              </a:rPr>
              <a:t>華</a:t>
            </a:r>
            <a:r>
              <a:rPr lang="zh-TW" altLang="en-US" kern="100" dirty="0">
                <a:ea typeface="標楷體"/>
                <a:cs typeface="Times New Roman"/>
              </a:rPr>
              <a:t>藏世界，就是適應這世俗信仰而形成的。</a:t>
            </a:r>
            <a:r>
              <a:rPr lang="zh-TW" altLang="en-US" kern="100" dirty="0" smtClean="0">
                <a:ea typeface="標楷體"/>
                <a:cs typeface="Times New Roman"/>
              </a:rPr>
              <a:t>」</a:t>
            </a:r>
            <a:r>
              <a:rPr lang="en-US" altLang="zh-TW" kern="100" dirty="0" smtClean="0">
                <a:ea typeface="標楷體"/>
                <a:cs typeface="Times New Roman"/>
              </a:rPr>
              <a:t>( Y 37p1032 )</a:t>
            </a:r>
          </a:p>
          <a:p>
            <a:pPr>
              <a:spcAft>
                <a:spcPts val="0"/>
              </a:spcAft>
              <a:defRPr/>
            </a:pPr>
            <a:endParaRPr lang="zh-TW" altLang="en-US" kern="100" dirty="0" smtClean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zh-TW" altLang="en-US" kern="100" dirty="0" smtClean="0">
                <a:ea typeface="標楷體"/>
                <a:cs typeface="Times New Roman"/>
              </a:rPr>
              <a:t>「華藏莊嚴世界海，是住於華臺上的，與印度的神話有關。」 </a:t>
            </a:r>
            <a:r>
              <a:rPr lang="zh-TW" altLang="en-US" sz="2400" kern="100" dirty="0" smtClean="0">
                <a:ea typeface="標楷體"/>
                <a:cs typeface="Times New Roman"/>
              </a:rPr>
              <a:t>「毘盧遮那佛與華藏莊嚴世界海」</a:t>
            </a:r>
            <a:r>
              <a:rPr lang="en-US" altLang="zh-TW" sz="2400" kern="100" dirty="0" smtClean="0">
                <a:ea typeface="標楷體"/>
                <a:cs typeface="Times New Roman"/>
              </a:rPr>
              <a:t>( Y 37p1032 )</a:t>
            </a:r>
            <a:r>
              <a:rPr lang="en-US" altLang="zh-TW" kern="100" dirty="0" smtClean="0">
                <a:ea typeface="標楷體"/>
                <a:cs typeface="Times New Roman"/>
              </a:rPr>
              <a:t/>
            </a:r>
            <a:br>
              <a:rPr lang="en-US" altLang="zh-TW" kern="100" dirty="0" smtClean="0">
                <a:ea typeface="標楷體"/>
                <a:cs typeface="Times New Roman"/>
              </a:rPr>
            </a:br>
            <a:endParaRPr lang="zh-TW" altLang="en-US" kern="100" dirty="0">
              <a:ea typeface="標楷體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華嚴法門之特色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406188" cy="5005388"/>
          </a:xfrm>
        </p:spPr>
        <p:txBody>
          <a:bodyPr vert="horz">
            <a:normAutofit/>
          </a:bodyPr>
          <a:lstStyle/>
          <a:p>
            <a:endParaRPr lang="en-US" altLang="zh-TW" sz="3600" smtClean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大智度論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說：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「是人臍中出千葉金色妙寶蓮華，其光大明，如萬日俱照。華中有人，結跏趺坐，此人復有無量光明，名曰梵天王。</a:t>
            </a:r>
            <a:r>
              <a:rPr lang="en-US" altLang="zh-TW" sz="3600" smtClean="0">
                <a:ea typeface="標楷體" pitchFamily="65" charset="-120"/>
                <a:cs typeface="Times New Roman" pitchFamily="18" charset="0"/>
              </a:rPr>
              <a:t>……</a:t>
            </a:r>
            <a:r>
              <a:rPr lang="zh-TW" altLang="en-US" sz="3600" b="1" smtClean="0">
                <a:ea typeface="標楷體" pitchFamily="65" charset="-120"/>
                <a:cs typeface="Times New Roman" pitchFamily="18" charset="0"/>
              </a:rPr>
              <a:t>是梵天王坐蓮華上，是故諸佛隨世俗故，於寶華上結跏趺坐</a:t>
            </a:r>
            <a:r>
              <a:rPr lang="zh-TW" altLang="en-US" sz="3600" smtClean="0">
                <a:ea typeface="標楷體" pitchFamily="65" charset="-120"/>
                <a:cs typeface="Times New Roman" pitchFamily="18" charset="0"/>
              </a:rPr>
              <a:t>」。「毘盧遮那佛與華藏莊嚴世界海」 </a:t>
            </a:r>
            <a:r>
              <a:rPr lang="en-US" altLang="zh-TW" sz="3600" smtClean="0">
                <a:cs typeface="Times New Roman" pitchFamily="18" charset="0"/>
              </a:rPr>
              <a:t>( Y 37p1032 )</a:t>
            </a:r>
            <a:endParaRPr lang="zh-TW" altLang="en-US" sz="3600" smtClean="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華嚴法門之特色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406188" cy="5005388"/>
          </a:xfrm>
        </p:spPr>
        <p:txBody>
          <a:bodyPr vert="horz" rtlCol="0"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TW" sz="4000" kern="100" dirty="0" smtClean="0">
                <a:ea typeface="標楷體"/>
                <a:cs typeface="Times New Roman"/>
              </a:rPr>
              <a:t>《</a:t>
            </a:r>
            <a:r>
              <a:rPr lang="zh-TW" altLang="en-US" sz="4000" kern="100" dirty="0">
                <a:ea typeface="標楷體"/>
                <a:cs typeface="Times New Roman"/>
              </a:rPr>
              <a:t>大方廣佛華嚴經</a:t>
            </a:r>
            <a:r>
              <a:rPr lang="en-US" altLang="zh-TW" sz="4000" kern="100" dirty="0">
                <a:ea typeface="標楷體"/>
                <a:cs typeface="Times New Roman"/>
              </a:rPr>
              <a:t>》</a:t>
            </a:r>
            <a:r>
              <a:rPr lang="zh-TW" altLang="en-US" sz="4000" kern="100" dirty="0">
                <a:ea typeface="標楷體"/>
                <a:cs typeface="Times New Roman"/>
              </a:rPr>
              <a:t>卷</a:t>
            </a:r>
            <a:r>
              <a:rPr lang="en-US" altLang="zh-TW" sz="4000" kern="100" dirty="0">
                <a:ea typeface="標楷體"/>
                <a:cs typeface="Times New Roman"/>
              </a:rPr>
              <a:t>7〈</a:t>
            </a:r>
            <a:r>
              <a:rPr lang="zh-TW" altLang="en-US" sz="4000" kern="100" dirty="0">
                <a:ea typeface="標楷體"/>
                <a:cs typeface="Times New Roman"/>
              </a:rPr>
              <a:t>世界成就品</a:t>
            </a:r>
            <a:r>
              <a:rPr lang="en-US" altLang="zh-TW" sz="4000" kern="100" dirty="0">
                <a:ea typeface="標楷體"/>
                <a:cs typeface="Times New Roman"/>
              </a:rPr>
              <a:t>〉</a:t>
            </a:r>
            <a:r>
              <a:rPr lang="zh-TW" altLang="en-US" sz="4000" kern="100" dirty="0">
                <a:ea typeface="標楷體"/>
                <a:cs typeface="Times New Roman"/>
              </a:rPr>
              <a:t>：</a:t>
            </a:r>
            <a:r>
              <a:rPr lang="en-US" altLang="zh-TW" sz="4000" kern="100" dirty="0">
                <a:ea typeface="標楷體"/>
                <a:cs typeface="Times New Roman"/>
              </a:rPr>
              <a:t/>
            </a:r>
            <a:br>
              <a:rPr lang="en-US" altLang="zh-TW" sz="4000" kern="100" dirty="0">
                <a:ea typeface="標楷體"/>
                <a:cs typeface="Times New Roman"/>
              </a:rPr>
            </a:br>
            <a:r>
              <a:rPr lang="zh-TW" altLang="en-US" sz="4000" kern="100" dirty="0">
                <a:ea typeface="標楷體"/>
                <a:cs typeface="Times New Roman"/>
              </a:rPr>
              <a:t>「蓮華座上示眾相，一一身包一切剎，</a:t>
            </a:r>
            <a:r>
              <a:rPr lang="en-US" altLang="zh-TW" sz="4000" kern="100" dirty="0">
                <a:ea typeface="標楷體"/>
                <a:cs typeface="Times New Roman"/>
              </a:rPr>
              <a:t/>
            </a:r>
            <a:br>
              <a:rPr lang="en-US" altLang="zh-TW" sz="4000" kern="100" dirty="0">
                <a:ea typeface="標楷體"/>
                <a:cs typeface="Times New Roman"/>
              </a:rPr>
            </a:br>
            <a:r>
              <a:rPr lang="zh-TW" altLang="en-US" sz="4000" kern="100" dirty="0">
                <a:ea typeface="標楷體"/>
                <a:cs typeface="Times New Roman"/>
              </a:rPr>
              <a:t>一念普現於三世，一切剎海皆成立。</a:t>
            </a:r>
            <a:r>
              <a:rPr lang="en-US" altLang="zh-TW" sz="4000" kern="100" dirty="0">
                <a:ea typeface="標楷體"/>
                <a:cs typeface="Times New Roman"/>
              </a:rPr>
              <a:t/>
            </a:r>
            <a:br>
              <a:rPr lang="en-US" altLang="zh-TW" sz="4000" kern="100" dirty="0">
                <a:ea typeface="標楷體"/>
                <a:cs typeface="Times New Roman"/>
              </a:rPr>
            </a:br>
            <a:r>
              <a:rPr lang="zh-TW" altLang="en-US" sz="4000" kern="100" dirty="0">
                <a:ea typeface="標楷體"/>
                <a:cs typeface="Times New Roman"/>
              </a:rPr>
              <a:t>佛以方便悉入中，此是毘盧所嚴淨。</a:t>
            </a:r>
            <a:r>
              <a:rPr lang="zh-TW" altLang="en-US" sz="4000" kern="100" dirty="0" smtClean="0">
                <a:ea typeface="標楷體"/>
                <a:cs typeface="Times New Roman"/>
              </a:rPr>
              <a:t>」</a:t>
            </a:r>
            <a:endParaRPr lang="en-US" altLang="zh-TW" sz="4000" kern="100" dirty="0" smtClean="0">
              <a:ea typeface="標楷體"/>
              <a:cs typeface="Times New Roman"/>
            </a:endParaRPr>
          </a:p>
          <a:p>
            <a:pPr marL="0" indent="0" algn="ctr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4000" kern="100" dirty="0" smtClean="0">
              <a:ea typeface="標楷體"/>
              <a:cs typeface="Times New Roman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華嚴經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「於一微塵中，悉見諸世界」</a:t>
            </a:r>
            <a:endParaRPr lang="zh-TW" altLang="en-US" sz="40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華嚴法門之特色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8763" y="1457325"/>
            <a:ext cx="11606212" cy="5041900"/>
          </a:xfrm>
        </p:spPr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TW" kern="100" dirty="0" smtClean="0">
                <a:ea typeface="標楷體"/>
                <a:cs typeface="Times New Roman"/>
              </a:rPr>
              <a:t>《</a:t>
            </a:r>
            <a:r>
              <a:rPr lang="zh-TW" altLang="en-US" kern="100" dirty="0">
                <a:ea typeface="標楷體"/>
                <a:cs typeface="Times New Roman"/>
              </a:rPr>
              <a:t>大方廣佛華嚴經</a:t>
            </a:r>
            <a:r>
              <a:rPr lang="en-US" altLang="zh-TW" kern="100" dirty="0">
                <a:ea typeface="標楷體"/>
                <a:cs typeface="Times New Roman"/>
              </a:rPr>
              <a:t>》</a:t>
            </a:r>
            <a:r>
              <a:rPr lang="zh-TW" altLang="en-US" kern="100" dirty="0">
                <a:ea typeface="標楷體"/>
                <a:cs typeface="Times New Roman"/>
              </a:rPr>
              <a:t>卷</a:t>
            </a:r>
            <a:r>
              <a:rPr lang="en-US" altLang="zh-TW" kern="100" dirty="0">
                <a:ea typeface="標楷體"/>
                <a:cs typeface="Times New Roman"/>
              </a:rPr>
              <a:t>77〈</a:t>
            </a:r>
            <a:r>
              <a:rPr lang="zh-TW" altLang="en-US" kern="100" dirty="0">
                <a:ea typeface="標楷體"/>
                <a:cs typeface="Times New Roman"/>
              </a:rPr>
              <a:t>入法界品</a:t>
            </a:r>
            <a:r>
              <a:rPr lang="en-US" altLang="zh-TW" kern="100" dirty="0">
                <a:ea typeface="標楷體"/>
                <a:cs typeface="Times New Roman"/>
              </a:rPr>
              <a:t>〉</a:t>
            </a:r>
            <a:r>
              <a:rPr lang="zh-TW" altLang="en-US" kern="100" dirty="0">
                <a:ea typeface="標楷體"/>
                <a:cs typeface="Times New Roman"/>
              </a:rPr>
              <a:t>：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「是以一劫入一切劫，以一切劫入一劫，而不壞其相者之所住處</a:t>
            </a:r>
            <a:r>
              <a:rPr lang="zh-TW" altLang="en-US" kern="100" dirty="0" smtClean="0">
                <a:ea typeface="標楷體"/>
                <a:cs typeface="Times New Roman"/>
              </a:rPr>
              <a:t>；是</a:t>
            </a:r>
            <a:r>
              <a:rPr lang="zh-TW" altLang="en-US" kern="100" dirty="0">
                <a:ea typeface="標楷體"/>
                <a:cs typeface="Times New Roman"/>
              </a:rPr>
              <a:t>以一剎入一切剎，以一切剎入一剎，而不壞其相者之所住處</a:t>
            </a:r>
            <a:r>
              <a:rPr lang="zh-TW" altLang="en-US" kern="100" dirty="0" smtClean="0">
                <a:ea typeface="標楷體"/>
                <a:cs typeface="Times New Roman"/>
              </a:rPr>
              <a:t>；是</a:t>
            </a:r>
            <a:r>
              <a:rPr lang="zh-TW" altLang="en-US" kern="100" dirty="0">
                <a:ea typeface="標楷體"/>
                <a:cs typeface="Times New Roman"/>
              </a:rPr>
              <a:t>以一法入一切法，以一切法入一法，而不壞其相者之所住處</a:t>
            </a:r>
            <a:r>
              <a:rPr lang="zh-TW" altLang="en-US" kern="100" dirty="0" smtClean="0">
                <a:ea typeface="標楷體"/>
                <a:cs typeface="Times New Roman"/>
              </a:rPr>
              <a:t>；是</a:t>
            </a:r>
            <a:r>
              <a:rPr lang="zh-TW" altLang="en-US" kern="100" dirty="0">
                <a:ea typeface="標楷體"/>
                <a:cs typeface="Times New Roman"/>
              </a:rPr>
              <a:t>以一眾生入一切眾生，以一切眾生入一眾生，而不壞其相者之所住處</a:t>
            </a:r>
            <a:r>
              <a:rPr lang="zh-TW" altLang="en-US" kern="100" dirty="0" smtClean="0">
                <a:ea typeface="標楷體"/>
                <a:cs typeface="Times New Roman"/>
              </a:rPr>
              <a:t>；是</a:t>
            </a:r>
            <a:r>
              <a:rPr lang="zh-TW" altLang="en-US" kern="100" dirty="0">
                <a:ea typeface="標楷體"/>
                <a:cs typeface="Times New Roman"/>
              </a:rPr>
              <a:t>以一佛入一切佛，以一切佛入一佛，而不壞其相者之所住處</a:t>
            </a:r>
            <a:r>
              <a:rPr lang="zh-TW" altLang="en-US" kern="100" dirty="0" smtClean="0">
                <a:ea typeface="標楷體"/>
                <a:cs typeface="Times New Roman"/>
              </a:rPr>
              <a:t>」</a:t>
            </a:r>
            <a:endParaRPr lang="en-US" altLang="zh-TW" kern="100" dirty="0" smtClean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endParaRPr lang="en-US" altLang="zh-TW" kern="100" dirty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000" b="1" kern="100" dirty="0" smtClean="0">
                <a:ea typeface="標楷體"/>
                <a:cs typeface="Times New Roman"/>
              </a:rPr>
              <a:t>此故彼、彼故此   </a:t>
            </a:r>
            <a:r>
              <a:rPr lang="en-US" altLang="zh-TW" sz="3000" kern="100" dirty="0" smtClean="0">
                <a:ea typeface="標楷體"/>
                <a:cs typeface="Times New Roman"/>
              </a:rPr>
              <a:t>vs. </a:t>
            </a:r>
            <a:r>
              <a:rPr lang="zh-TW" altLang="en-US" sz="3000" b="1" kern="100" dirty="0" smtClean="0">
                <a:solidFill>
                  <a:srgbClr val="FF0000"/>
                </a:solidFill>
                <a:ea typeface="標楷體"/>
                <a:cs typeface="Times New Roman"/>
              </a:rPr>
              <a:t>一即一切、一切即一   </a:t>
            </a:r>
            <a:r>
              <a:rPr lang="en-US" altLang="zh-TW" sz="3000" kern="100" dirty="0" smtClean="0">
                <a:ea typeface="標楷體"/>
                <a:cs typeface="Times New Roman"/>
              </a:rPr>
              <a:t>vs.</a:t>
            </a:r>
            <a:r>
              <a:rPr lang="en-US" altLang="zh-TW" sz="3000" b="1" kern="100" dirty="0" smtClean="0">
                <a:ea typeface="標楷體"/>
                <a:cs typeface="Times New Roman"/>
              </a:rPr>
              <a:t> </a:t>
            </a:r>
            <a:r>
              <a:rPr lang="zh-TW" altLang="en-US" sz="3000" b="1" kern="100" dirty="0" smtClean="0">
                <a:ea typeface="標楷體"/>
                <a:cs typeface="Times New Roman"/>
              </a:rPr>
              <a:t>我即是梵、梵即是我</a:t>
            </a:r>
            <a:endParaRPr lang="zh-TW" altLang="en-US" sz="3000" b="1" kern="100" dirty="0">
              <a:ea typeface="標楷體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綜合省</a:t>
            </a:r>
            <a:r>
              <a:rPr lang="zh-TW" altLang="en-US" dirty="0" smtClean="0">
                <a:ea typeface="標楷體" panose="03000509000000000000" pitchFamily="65" charset="-120"/>
              </a:rPr>
              <a:t>思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406188" cy="5005388"/>
          </a:xfrm>
        </p:spPr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en-US" kern="100" dirty="0" smtClean="0">
                <a:ea typeface="標楷體"/>
                <a:cs typeface="Times New Roman"/>
              </a:rPr>
              <a:t>印</a:t>
            </a:r>
            <a:r>
              <a:rPr lang="zh-TW" altLang="en-US" kern="100" dirty="0">
                <a:ea typeface="標楷體"/>
                <a:cs typeface="Times New Roman"/>
              </a:rPr>
              <a:t>順法師「</a:t>
            </a:r>
            <a:r>
              <a:rPr lang="zh-TW" altLang="en-US" b="1" kern="100" dirty="0">
                <a:ea typeface="標楷體"/>
                <a:cs typeface="Times New Roman"/>
              </a:rPr>
              <a:t>理性</a:t>
            </a:r>
            <a:r>
              <a:rPr lang="zh-TW" altLang="en-US" kern="100" dirty="0">
                <a:ea typeface="標楷體"/>
                <a:cs typeface="Times New Roman"/>
              </a:rPr>
              <a:t>版的大乘是佛說」引起傳統佛教徒的疑慮，相對於「理性版」，他們只願接受「</a:t>
            </a:r>
            <a:r>
              <a:rPr lang="zh-TW" altLang="en-US" b="1" kern="100" dirty="0">
                <a:ea typeface="標楷體"/>
                <a:cs typeface="Times New Roman"/>
              </a:rPr>
              <a:t>信仰</a:t>
            </a:r>
            <a:r>
              <a:rPr lang="zh-TW" altLang="en-US" kern="100" dirty="0">
                <a:ea typeface="標楷體"/>
                <a:cs typeface="Times New Roman"/>
              </a:rPr>
              <a:t>版的大乘是佛說」，把所有大乘佛經都視為是佛陀親說，也因此對於印順佛學起了一定反感。</a:t>
            </a:r>
          </a:p>
          <a:p>
            <a:pPr>
              <a:spcAft>
                <a:spcPts val="0"/>
              </a:spcAft>
              <a:defRPr/>
            </a:pPr>
            <a:r>
              <a:rPr lang="zh-TW" altLang="en-US" kern="100" dirty="0">
                <a:ea typeface="標楷體"/>
                <a:cs typeface="Times New Roman"/>
              </a:rPr>
              <a:t>大乘佛法是在歷史演化中發展開來，未必是佛親口所說，這對傳統信仰帶來一定挑戰，甚至威脅和破壞；</a:t>
            </a:r>
            <a:r>
              <a:rPr lang="zh-TW" altLang="en-US" u="sng" kern="100" dirty="0">
                <a:ea typeface="標楷體"/>
                <a:cs typeface="Times New Roman"/>
              </a:rPr>
              <a:t>倘若將心比心，去感受傳統佛教信仰者的心境</a:t>
            </a:r>
            <a:r>
              <a:rPr lang="zh-TW" altLang="en-US" u="sng" kern="100" dirty="0" smtClean="0">
                <a:ea typeface="標楷體"/>
                <a:cs typeface="Times New Roman"/>
              </a:rPr>
              <a:t>，</a:t>
            </a:r>
            <a:r>
              <a:rPr lang="zh-TW" altLang="en-US" u="sng" kern="100" dirty="0">
                <a:ea typeface="標楷體"/>
                <a:cs typeface="Times New Roman"/>
              </a:rPr>
              <a:t>當</a:t>
            </a:r>
            <a:r>
              <a:rPr lang="zh-TW" altLang="en-US" u="sng" kern="100" dirty="0" smtClean="0">
                <a:ea typeface="標楷體"/>
                <a:cs typeface="Times New Roman"/>
              </a:rPr>
              <a:t>如何</a:t>
            </a:r>
            <a:r>
              <a:rPr lang="zh-TW" altLang="en-US" u="sng" kern="100" dirty="0">
                <a:ea typeface="標楷體"/>
                <a:cs typeface="Times New Roman"/>
              </a:rPr>
              <a:t>自處？如何因應？ 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一、堅定自身信仰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11138" y="1195388"/>
            <a:ext cx="11804650" cy="5410200"/>
          </a:xfrm>
        </p:spPr>
        <p:txBody>
          <a:bodyPr vert="horz" rtlCol="0"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kern="100" dirty="0">
                <a:ea typeface="標楷體"/>
                <a:cs typeface="Times New Roman"/>
              </a:rPr>
              <a:t>相對於學者採取</a:t>
            </a:r>
            <a:r>
              <a:rPr lang="zh-TW" altLang="en-US" b="1" kern="100" dirty="0">
                <a:ea typeface="標楷體"/>
                <a:cs typeface="Times New Roman"/>
              </a:rPr>
              <a:t>歷史考證</a:t>
            </a:r>
            <a:r>
              <a:rPr lang="zh-TW" altLang="en-US" kern="100" dirty="0">
                <a:ea typeface="標楷體"/>
                <a:cs typeface="Times New Roman"/>
              </a:rPr>
              <a:t>的解讀進路，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行者依然可從</a:t>
            </a:r>
            <a:r>
              <a:rPr lang="zh-TW" altLang="en-US" b="1" kern="100" dirty="0">
                <a:ea typeface="標楷體"/>
                <a:cs typeface="Times New Roman"/>
              </a:rPr>
              <a:t>信仰實踐</a:t>
            </a:r>
            <a:r>
              <a:rPr lang="zh-TW" altLang="en-US" kern="100" dirty="0">
                <a:ea typeface="標楷體"/>
                <a:cs typeface="Times New Roman"/>
              </a:rPr>
              <a:t>來理解。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如禪宗</a:t>
            </a:r>
            <a:r>
              <a:rPr lang="en-US" altLang="zh-TW" kern="100" dirty="0">
                <a:ea typeface="標楷體"/>
                <a:cs typeface="Times New Roman"/>
              </a:rPr>
              <a:t>《</a:t>
            </a:r>
            <a:r>
              <a:rPr lang="zh-TW" altLang="en-US" kern="100" dirty="0">
                <a:ea typeface="標楷體"/>
                <a:cs typeface="Times New Roman"/>
              </a:rPr>
              <a:t>傳燈錄</a:t>
            </a:r>
            <a:r>
              <a:rPr lang="en-US" altLang="zh-TW" kern="100" dirty="0">
                <a:ea typeface="標楷體"/>
                <a:cs typeface="Times New Roman"/>
              </a:rPr>
              <a:t>》</a:t>
            </a:r>
            <a:r>
              <a:rPr lang="zh-TW" altLang="en-US" kern="100" dirty="0">
                <a:ea typeface="標楷體"/>
                <a:cs typeface="Times New Roman"/>
              </a:rPr>
              <a:t>記載大梅和尚向馬祖道一請法的故事：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起先馬祖對大梅說「即心是佛」，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過不久馬祖又向他說「非心非佛」，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對這兩種不一致的說法，大梅和尚信念不加動搖，而說：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「任他非心非佛，我只管即心是佛」，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對此馬祖以「梅子熟矣」讚譽之！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同樣的，只要自反而縮</a:t>
            </a:r>
            <a:r>
              <a:rPr lang="zh-TW" altLang="en-US" kern="100" dirty="0" smtClean="0">
                <a:ea typeface="標楷體"/>
                <a:cs typeface="Times New Roman"/>
              </a:rPr>
              <a:t>，不管</a:t>
            </a:r>
            <a:r>
              <a:rPr lang="zh-TW" altLang="en-US" kern="100" dirty="0">
                <a:ea typeface="標楷體"/>
                <a:cs typeface="Times New Roman"/>
              </a:rPr>
              <a:t>大乘是否為佛親說，大乘信仰者</a:t>
            </a:r>
            <a:r>
              <a:rPr lang="zh-TW" altLang="en-US" b="1" u="sng" kern="100" dirty="0">
                <a:ea typeface="標楷體"/>
                <a:cs typeface="Times New Roman"/>
              </a:rPr>
              <a:t>只管堅定信仰</a:t>
            </a:r>
            <a:r>
              <a:rPr lang="zh-TW" altLang="en-US" kern="100" dirty="0" smtClean="0">
                <a:ea typeface="標楷體"/>
                <a:cs typeface="Times New Roman"/>
              </a:rPr>
              <a:t>，如此</a:t>
            </a:r>
            <a:r>
              <a:rPr lang="zh-TW" altLang="en-US" kern="100" dirty="0">
                <a:ea typeface="標楷體"/>
                <a:cs typeface="Times New Roman"/>
              </a:rPr>
              <a:t>才是</a:t>
            </a:r>
            <a:r>
              <a:rPr lang="zh-TW" altLang="en-US" b="1" u="sng" kern="100" dirty="0">
                <a:ea typeface="標楷體"/>
                <a:cs typeface="Times New Roman"/>
              </a:rPr>
              <a:t>真大乘行者</a:t>
            </a:r>
            <a:r>
              <a:rPr lang="zh-TW" altLang="en-US" kern="100" dirty="0" smtClean="0">
                <a:ea typeface="標楷體"/>
                <a:cs typeface="Times New Roman"/>
              </a:rPr>
              <a:t>，這</a:t>
            </a:r>
            <a:r>
              <a:rPr lang="zh-TW" altLang="en-US" kern="100" dirty="0">
                <a:ea typeface="標楷體"/>
                <a:cs typeface="Times New Roman"/>
              </a:rPr>
              <a:t>或也是「見山還是山，見水還是水」的高層境界。</a:t>
            </a:r>
            <a:r>
              <a:rPr lang="en-US" altLang="zh-TW" kern="100" dirty="0">
                <a:ea typeface="標楷體"/>
                <a:cs typeface="Times New Roman"/>
              </a:rPr>
              <a:t>(2017.2.6)</a:t>
            </a:r>
            <a:endParaRPr lang="zh-TW" altLang="en-US" kern="100" dirty="0">
              <a:ea typeface="標楷體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一、堅定自身信仰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11138" y="1195388"/>
            <a:ext cx="11804650" cy="5410200"/>
          </a:xfrm>
        </p:spPr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endParaRPr lang="en-US" altLang="zh-TW" sz="3400" kern="100" dirty="0" smtClean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TW" sz="3800" kern="100" dirty="0" smtClean="0">
                <a:ea typeface="標楷體"/>
                <a:cs typeface="Times New Roman"/>
              </a:rPr>
              <a:t>《</a:t>
            </a:r>
            <a:r>
              <a:rPr lang="zh-TW" altLang="en-US" sz="3800" kern="100" dirty="0">
                <a:ea typeface="標楷體"/>
                <a:cs typeface="Times New Roman"/>
              </a:rPr>
              <a:t>以佛法研究佛法</a:t>
            </a:r>
            <a:r>
              <a:rPr lang="en-US" altLang="zh-TW" sz="3800" kern="100" dirty="0" smtClean="0">
                <a:ea typeface="標楷體"/>
                <a:cs typeface="Times New Roman"/>
              </a:rPr>
              <a:t>》</a:t>
            </a:r>
            <a:r>
              <a:rPr lang="zh-TW" altLang="en-US" sz="3800" kern="100" dirty="0" smtClean="0">
                <a:ea typeface="標楷體"/>
                <a:cs typeface="Times New Roman"/>
              </a:rPr>
              <a:t>＜大乘是佛說論＞：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「你們的提出這一問題，好像是懷疑大乘</a:t>
            </a:r>
            <a:r>
              <a:rPr lang="zh-TW" altLang="en-US" sz="3800" kern="100" dirty="0" smtClean="0">
                <a:ea typeface="標楷體"/>
                <a:cs typeface="Times New Roman"/>
              </a:rPr>
              <a:t>，而</a:t>
            </a:r>
            <a:r>
              <a:rPr lang="zh-TW" altLang="en-US" sz="3800" kern="100" dirty="0">
                <a:ea typeface="標楷體"/>
                <a:cs typeface="Times New Roman"/>
              </a:rPr>
              <a:t>實是不能忘情於真常唯心論</a:t>
            </a:r>
            <a:r>
              <a:rPr lang="zh-TW" altLang="en-US" sz="3800" kern="100" dirty="0" smtClean="0">
                <a:ea typeface="標楷體"/>
                <a:cs typeface="Times New Roman"/>
              </a:rPr>
              <a:t>。信仰</a:t>
            </a:r>
            <a:r>
              <a:rPr lang="zh-TW" altLang="en-US" sz="3800" kern="100" dirty="0">
                <a:ea typeface="標楷體"/>
                <a:cs typeface="Times New Roman"/>
              </a:rPr>
              <a:t>是應該堅強的</a:t>
            </a:r>
            <a:r>
              <a:rPr lang="zh-TW" altLang="en-US" sz="3800" kern="100" dirty="0" smtClean="0">
                <a:ea typeface="標楷體"/>
                <a:cs typeface="Times New Roman"/>
              </a:rPr>
              <a:t>，是</a:t>
            </a:r>
            <a:r>
              <a:rPr lang="zh-TW" altLang="en-US" sz="3800" kern="100" dirty="0">
                <a:ea typeface="標楷體"/>
                <a:cs typeface="Times New Roman"/>
              </a:rPr>
              <a:t>不可隨便的因他人而輕易放棄自己的</a:t>
            </a:r>
            <a:r>
              <a:rPr lang="zh-TW" altLang="en-US" sz="3800" kern="100" dirty="0" smtClean="0">
                <a:ea typeface="標楷體"/>
                <a:cs typeface="Times New Roman"/>
              </a:rPr>
              <a:t>；這</a:t>
            </a:r>
            <a:r>
              <a:rPr lang="zh-TW" altLang="en-US" sz="3800" kern="100" dirty="0">
                <a:ea typeface="標楷體"/>
                <a:cs typeface="Times New Roman"/>
              </a:rPr>
              <a:t>是應有的態度！」</a:t>
            </a:r>
            <a:r>
              <a:rPr lang="en-US" altLang="zh-TW" sz="3800" kern="100" dirty="0">
                <a:ea typeface="標楷體"/>
                <a:cs typeface="Times New Roman"/>
              </a:rPr>
              <a:t>( Y 16p153 )</a:t>
            </a:r>
            <a:endParaRPr lang="zh-TW" altLang="en-US" sz="3800" kern="100" dirty="0">
              <a:ea typeface="標楷體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二、信仰無關乎真假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406188" cy="5005388"/>
          </a:xfrm>
        </p:spPr>
        <p:txBody>
          <a:bodyPr vert="horz"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en-US" kern="100" dirty="0">
                <a:ea typeface="標楷體"/>
                <a:cs typeface="Times New Roman"/>
              </a:rPr>
              <a:t>信仰之可貴在於不關心真假，而在於信心的建立，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我相信什麼就是什麼</a:t>
            </a:r>
            <a:r>
              <a:rPr lang="zh-TW" altLang="en-US" kern="100" dirty="0" smtClean="0">
                <a:ea typeface="標楷體"/>
                <a:cs typeface="Times New Roman"/>
              </a:rPr>
              <a:t>，任何</a:t>
            </a:r>
            <a:r>
              <a:rPr lang="zh-TW" altLang="en-US" kern="100" dirty="0">
                <a:ea typeface="標楷體"/>
                <a:cs typeface="Times New Roman"/>
              </a:rPr>
              <a:t>質疑、否定的言論，都化為信仰的「逆增上緣」。</a:t>
            </a:r>
            <a:endParaRPr lang="en-US" altLang="zh-TW" kern="100" dirty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zh-TW" altLang="en-US" kern="100" dirty="0">
                <a:ea typeface="標楷體"/>
                <a:cs typeface="Times New Roman"/>
              </a:rPr>
              <a:t>而且，「</a:t>
            </a:r>
            <a:r>
              <a:rPr lang="en-US" altLang="zh-TW" kern="100" dirty="0">
                <a:ea typeface="標楷體"/>
                <a:cs typeface="Times New Roman"/>
              </a:rPr>
              <a:t>『</a:t>
            </a:r>
            <a:r>
              <a:rPr lang="zh-TW" altLang="en-US" kern="100" dirty="0">
                <a:ea typeface="標楷體"/>
                <a:cs typeface="Times New Roman"/>
              </a:rPr>
              <a:t>信</a:t>
            </a:r>
            <a:r>
              <a:rPr lang="en-US" altLang="zh-TW" kern="100" dirty="0">
                <a:ea typeface="標楷體"/>
                <a:cs typeface="Times New Roman"/>
              </a:rPr>
              <a:t>』</a:t>
            </a:r>
            <a:r>
              <a:rPr lang="zh-TW" altLang="en-US" kern="100" dirty="0">
                <a:ea typeface="標楷體"/>
                <a:cs typeface="Times New Roman"/>
              </a:rPr>
              <a:t>必近乎癡而始真」，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任世間無常變化，我只在乎我所信</a:t>
            </a:r>
            <a:r>
              <a:rPr lang="zh-TW" altLang="en-US" kern="100" dirty="0" smtClean="0">
                <a:ea typeface="標楷體"/>
                <a:cs typeface="Times New Roman"/>
              </a:rPr>
              <a:t>，心甘情願</a:t>
            </a:r>
            <a:r>
              <a:rPr lang="zh-TW" altLang="en-US" kern="100" dirty="0">
                <a:ea typeface="標楷體"/>
                <a:cs typeface="Times New Roman"/>
              </a:rPr>
              <a:t>依止信仰引導，失去生命的一切也在所不惜；</a:t>
            </a:r>
            <a:endParaRPr lang="en-US" altLang="zh-TW" kern="100" dirty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zh-TW" altLang="en-US" kern="100" dirty="0">
                <a:ea typeface="標楷體"/>
                <a:cs typeface="Times New Roman"/>
              </a:rPr>
              <a:t>而且，唯有信得虔敬、信得專注</a:t>
            </a:r>
            <a:r>
              <a:rPr lang="zh-TW" altLang="en-US" kern="100" dirty="0" smtClean="0">
                <a:ea typeface="標楷體"/>
                <a:cs typeface="Times New Roman"/>
              </a:rPr>
              <a:t>，才能</a:t>
            </a:r>
            <a:r>
              <a:rPr lang="zh-TW" altLang="en-US" kern="100" dirty="0">
                <a:ea typeface="標楷體"/>
                <a:cs typeface="Times New Roman"/>
              </a:rPr>
              <a:t>感受到信仰的美好。</a:t>
            </a:r>
            <a:r>
              <a:rPr lang="en-US" altLang="zh-TW" kern="100" dirty="0">
                <a:ea typeface="標楷體"/>
                <a:cs typeface="Times New Roman"/>
              </a:rPr>
              <a:t>(2017.2.6)</a:t>
            </a:r>
            <a:endParaRPr lang="zh-TW" altLang="en-US" kern="100" dirty="0">
              <a:ea typeface="標楷體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20482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30213" y="365125"/>
            <a:ext cx="11585575" cy="6240463"/>
          </a:xfrm>
        </p:spPr>
        <p:txBody>
          <a:bodyPr vert="horz"/>
          <a:lstStyle/>
          <a:p>
            <a:pPr>
              <a:lnSpc>
                <a:spcPct val="90000"/>
              </a:lnSpc>
            </a:pPr>
            <a:r>
              <a:rPr lang="zh-TW" altLang="en-US" sz="3000" smtClean="0">
                <a:ea typeface="標楷體" pitchFamily="65" charset="-120"/>
                <a:cs typeface="Times New Roman" pitchFamily="18" charset="0"/>
              </a:rPr>
              <a:t>大陸所掀起印順思想熱潮，反對者無所不用其極，</a:t>
            </a:r>
            <a:br>
              <a:rPr lang="zh-TW" altLang="en-US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000" smtClean="0">
                <a:ea typeface="標楷體" pitchFamily="65" charset="-120"/>
                <a:cs typeface="Times New Roman" pitchFamily="18" charset="0"/>
              </a:rPr>
              <a:t>不從法義本身論究起，倒是以不相干的理由來中傷之。</a:t>
            </a:r>
            <a:br>
              <a:rPr lang="zh-TW" altLang="en-US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000" smtClean="0">
                <a:ea typeface="標楷體" pitchFamily="65" charset="-120"/>
                <a:cs typeface="Times New Roman" pitchFamily="18" charset="0"/>
              </a:rPr>
              <a:t>例如在「批印」文稿中，</a:t>
            </a:r>
            <a:br>
              <a:rPr lang="zh-TW" altLang="en-US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000" smtClean="0">
                <a:ea typeface="標楷體" pitchFamily="65" charset="-120"/>
                <a:cs typeface="Times New Roman" pitchFamily="18" charset="0"/>
              </a:rPr>
              <a:t>認定印順思想是西方思潮大舉東進下的產物，</a:t>
            </a:r>
            <a:br>
              <a:rPr lang="zh-TW" altLang="en-US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000" smtClean="0">
                <a:ea typeface="標楷體" pitchFamily="65" charset="-120"/>
                <a:cs typeface="Times New Roman" pitchFamily="18" charset="0"/>
              </a:rPr>
              <a:t>屬於「臺灣新型佛教」，</a:t>
            </a:r>
            <a:br>
              <a:rPr lang="zh-TW" altLang="en-US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000" smtClean="0">
                <a:ea typeface="標楷體" pitchFamily="65" charset="-120"/>
                <a:cs typeface="Times New Roman" pitchFamily="18" charset="0"/>
              </a:rPr>
              <a:t>旨在「親西方化」、「去中國化」，</a:t>
            </a:r>
            <a:br>
              <a:rPr lang="zh-TW" altLang="en-US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000" smtClean="0">
                <a:ea typeface="標楷體" pitchFamily="65" charset="-120"/>
                <a:cs typeface="Times New Roman" pitchFamily="18" charset="0"/>
              </a:rPr>
              <a:t>背離了中國化大乘佛教傳統特色，</a:t>
            </a:r>
            <a:br>
              <a:rPr lang="zh-TW" altLang="en-US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000" smtClean="0">
                <a:ea typeface="標楷體" pitchFamily="65" charset="-120"/>
                <a:cs typeface="Times New Roman" pitchFamily="18" charset="0"/>
              </a:rPr>
              <a:t>而迎合臺灣本土獨立意識而拒斥大陸祖國；</a:t>
            </a:r>
            <a:br>
              <a:rPr lang="zh-TW" altLang="en-US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000" smtClean="0">
                <a:ea typeface="標楷體" pitchFamily="65" charset="-120"/>
                <a:cs typeface="Times New Roman" pitchFamily="18" charset="0"/>
              </a:rPr>
              <a:t>因此為捍衛國家民族統一，</a:t>
            </a:r>
            <a:br>
              <a:rPr lang="zh-TW" altLang="en-US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000" smtClean="0">
                <a:ea typeface="標楷體" pitchFamily="65" charset="-120"/>
                <a:cs typeface="Times New Roman" pitchFamily="18" charset="0"/>
              </a:rPr>
              <a:t>維護中華民族珍貴文化寶藏，</a:t>
            </a:r>
            <a:br>
              <a:rPr lang="zh-TW" altLang="en-US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000" smtClean="0">
                <a:ea typeface="標楷體" pitchFamily="65" charset="-120"/>
                <a:cs typeface="Times New Roman" pitchFamily="18" charset="0"/>
              </a:rPr>
              <a:t>不得不對印順思想進行反思（事實上是批判、乃至拒斥）。</a:t>
            </a:r>
            <a:br>
              <a:rPr lang="zh-TW" altLang="en-US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000" smtClean="0">
                <a:ea typeface="標楷體" pitchFamily="65" charset="-120"/>
                <a:cs typeface="Times New Roman" pitchFamily="18" charset="0"/>
              </a:rPr>
              <a:t>相對的，堅持「中國化大乘法統」為根本原則的佛教交流，</a:t>
            </a:r>
            <a:br>
              <a:rPr lang="zh-TW" altLang="en-US" sz="3000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z="3000" smtClean="0">
                <a:ea typeface="標楷體" pitchFamily="65" charset="-120"/>
                <a:cs typeface="Times New Roman" pitchFamily="18" charset="0"/>
              </a:rPr>
              <a:t>才能作為海峽兩岸團結和諧的樣板。</a:t>
            </a:r>
          </a:p>
          <a:p>
            <a:pPr>
              <a:lnSpc>
                <a:spcPct val="90000"/>
              </a:lnSpc>
            </a:pPr>
            <a:r>
              <a:rPr lang="en-US" altLang="zh-TW" sz="2600" smtClean="0">
                <a:ea typeface="標楷體" pitchFamily="65" charset="-120"/>
                <a:cs typeface="Times New Roman" pitchFamily="18" charset="0"/>
              </a:rPr>
              <a:t>〈</a:t>
            </a:r>
            <a:r>
              <a:rPr lang="zh-TW" altLang="en-US" sz="2600" smtClean="0">
                <a:ea typeface="標楷體" pitchFamily="65" charset="-120"/>
                <a:cs typeface="Times New Roman" pitchFamily="18" charset="0"/>
              </a:rPr>
              <a:t>印順思想「台獨化」</a:t>
            </a:r>
            <a:r>
              <a:rPr lang="en-US" altLang="zh-TW" sz="2600" smtClean="0">
                <a:ea typeface="標楷體" pitchFamily="65" charset="-120"/>
                <a:cs typeface="Times New Roman" pitchFamily="18" charset="0"/>
              </a:rPr>
              <a:t>〉</a:t>
            </a:r>
            <a:r>
              <a:rPr lang="zh-TW" altLang="en-US" sz="2600" smtClean="0">
                <a:ea typeface="標楷體" pitchFamily="65" charset="-120"/>
                <a:cs typeface="Times New Roman" pitchFamily="18" charset="0"/>
              </a:rPr>
              <a:t>，林建德</a:t>
            </a:r>
            <a:r>
              <a:rPr lang="en-US" altLang="zh-TW" sz="2600" smtClean="0">
                <a:ea typeface="標楷體" pitchFamily="65" charset="-120"/>
                <a:cs typeface="Times New Roman" pitchFamily="18" charset="0"/>
              </a:rPr>
              <a:t>(2016. 12. 1)</a:t>
            </a:r>
          </a:p>
          <a:p>
            <a:pPr>
              <a:lnSpc>
                <a:spcPct val="90000"/>
              </a:lnSpc>
            </a:pPr>
            <a:endParaRPr lang="zh-TW" altLang="zh-TW" sz="3000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三、即便假的信仰也能帶來真的快樂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406188" cy="5005388"/>
          </a:xfrm>
        </p:spPr>
        <p:txBody>
          <a:bodyPr vert="horz" rtlCol="0">
            <a:noAutofit/>
          </a:bodyPr>
          <a:lstStyle/>
          <a:p>
            <a:pPr>
              <a:spcAft>
                <a:spcPts val="0"/>
              </a:spcAft>
              <a:defRPr/>
            </a:pPr>
            <a:endParaRPr lang="en-US" altLang="zh-TW" sz="3400" kern="100" dirty="0" smtClean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zh-TW" altLang="en-US" sz="3400" kern="100" dirty="0" smtClean="0">
                <a:ea typeface="標楷體"/>
                <a:cs typeface="Times New Roman"/>
              </a:rPr>
              <a:t>信仰</a:t>
            </a:r>
            <a:r>
              <a:rPr lang="zh-TW" altLang="en-US" sz="3400" kern="100" dirty="0">
                <a:ea typeface="標楷體"/>
                <a:cs typeface="Times New Roman"/>
              </a:rPr>
              <a:t>的真假當是「放入括弧」，存或不存皆不論；</a:t>
            </a:r>
            <a:r>
              <a:rPr lang="en-US" altLang="zh-TW" sz="3400" kern="100" dirty="0">
                <a:ea typeface="標楷體"/>
                <a:cs typeface="Times New Roman"/>
              </a:rPr>
              <a:t/>
            </a:r>
            <a:br>
              <a:rPr lang="en-US" altLang="zh-TW" sz="3400" kern="100" dirty="0">
                <a:ea typeface="標楷體"/>
                <a:cs typeface="Times New Roman"/>
              </a:rPr>
            </a:br>
            <a:r>
              <a:rPr lang="zh-TW" altLang="en-US" sz="3400" kern="100" dirty="0">
                <a:ea typeface="標楷體"/>
                <a:cs typeface="Times New Roman"/>
              </a:rPr>
              <a:t>即便信仰是假的，快樂卻是真實的，</a:t>
            </a:r>
            <a:r>
              <a:rPr lang="en-US" altLang="zh-TW" sz="3400" kern="100" dirty="0">
                <a:ea typeface="標楷體"/>
                <a:cs typeface="Times New Roman"/>
              </a:rPr>
              <a:t/>
            </a:r>
            <a:br>
              <a:rPr lang="en-US" altLang="zh-TW" sz="3400" kern="100" dirty="0">
                <a:ea typeface="標楷體"/>
                <a:cs typeface="Times New Roman"/>
              </a:rPr>
            </a:br>
            <a:r>
              <a:rPr lang="zh-TW" altLang="en-US" sz="3400" kern="100" dirty="0">
                <a:ea typeface="標楷體"/>
                <a:cs typeface="Times New Roman"/>
              </a:rPr>
              <a:t>畢竟已得到內心的平靜、安祥、踏實、喜樂、光明等，</a:t>
            </a:r>
            <a:r>
              <a:rPr lang="en-US" altLang="zh-TW" sz="3400" kern="100" dirty="0">
                <a:ea typeface="標楷體"/>
                <a:cs typeface="Times New Roman"/>
              </a:rPr>
              <a:t/>
            </a:r>
            <a:br>
              <a:rPr lang="en-US" altLang="zh-TW" sz="3400" kern="100" dirty="0">
                <a:ea typeface="標楷體"/>
                <a:cs typeface="Times New Roman"/>
              </a:rPr>
            </a:br>
            <a:r>
              <a:rPr lang="zh-TW" altLang="en-US" sz="3400" kern="100" dirty="0">
                <a:ea typeface="標楷體"/>
                <a:cs typeface="Times New Roman"/>
              </a:rPr>
              <a:t>另一種形式的「藉假修真」，更何況也未必一定是假。</a:t>
            </a:r>
            <a:r>
              <a:rPr lang="en-US" altLang="zh-TW" sz="3400" kern="100" dirty="0">
                <a:ea typeface="標楷體"/>
                <a:cs typeface="Times New Roman"/>
              </a:rPr>
              <a:t/>
            </a:r>
            <a:br>
              <a:rPr lang="en-US" altLang="zh-TW" sz="3400" kern="100" dirty="0">
                <a:ea typeface="標楷體"/>
                <a:cs typeface="Times New Roman"/>
              </a:rPr>
            </a:br>
            <a:r>
              <a:rPr lang="zh-TW" altLang="en-US" sz="3400" kern="100" dirty="0">
                <a:ea typeface="標楷體"/>
                <a:cs typeface="Times New Roman"/>
              </a:rPr>
              <a:t>這是「實用主義的宗教觀」</a:t>
            </a:r>
            <a:r>
              <a:rPr lang="zh-TW" altLang="en-US" sz="3400" kern="100" dirty="0" smtClean="0">
                <a:ea typeface="標楷體"/>
                <a:cs typeface="Times New Roman"/>
              </a:rPr>
              <a:t>，但</a:t>
            </a:r>
            <a:r>
              <a:rPr lang="zh-TW" altLang="en-US" sz="3400" kern="100" dirty="0">
                <a:ea typeface="標楷體"/>
                <a:cs typeface="Times New Roman"/>
              </a:rPr>
              <a:t>問受益、受用與否，而不問真假</a:t>
            </a:r>
            <a:r>
              <a:rPr lang="zh-TW" altLang="en-US" sz="3400" kern="100" dirty="0" smtClean="0">
                <a:ea typeface="標楷體"/>
                <a:cs typeface="Times New Roman"/>
              </a:rPr>
              <a:t>，或者</a:t>
            </a:r>
            <a:r>
              <a:rPr lang="zh-TW" altLang="en-US" sz="3400" kern="100" dirty="0">
                <a:ea typeface="標楷體"/>
                <a:cs typeface="Times New Roman"/>
              </a:rPr>
              <a:t>真假的判定取決於受用的多少。</a:t>
            </a:r>
            <a:r>
              <a:rPr lang="en-US" altLang="zh-TW" sz="3400" kern="100" dirty="0">
                <a:ea typeface="標楷體"/>
                <a:cs typeface="Times New Roman"/>
              </a:rPr>
              <a:t>(2017.2.6)</a:t>
            </a:r>
            <a:endParaRPr lang="zh-TW" altLang="en-US" sz="3400" kern="100" dirty="0">
              <a:ea typeface="標楷體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四、信仰保持開放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2113" y="1306513"/>
            <a:ext cx="11623675" cy="5299075"/>
          </a:xfrm>
        </p:spPr>
        <p:txBody>
          <a:bodyPr vert="horz" rtlCol="0"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kern="100" dirty="0">
                <a:ea typeface="標楷體"/>
                <a:cs typeface="Times New Roman"/>
              </a:rPr>
              <a:t>信仰不曾因論辯而有消退之勢，論辯從未是宗教的核心，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畢竟情感認同也是一種認同，而存在「非理性」的部份。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事實上，真正篤實的傳統佛教徒不會批判印順法師，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如果他是對的，自是不應批評，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如果是錯的，則「止謗」莫若無諍、無辯，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「默然」成了最好的回應方式。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況且，印順法師學風自由，不強人從己，曾表示：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「眾人的根性、興趣、思想，是各各不同，勉強不來的。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大家所學祇要是佛法，何必每個人盡與我同？」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──大乘佛法的特點之一即在於</a:t>
            </a:r>
            <a:r>
              <a:rPr lang="zh-TW" altLang="en-US" b="1" kern="100" dirty="0">
                <a:ea typeface="標楷體"/>
                <a:cs typeface="Times New Roman"/>
              </a:rPr>
              <a:t>自由、多元與開放</a:t>
            </a:r>
            <a:r>
              <a:rPr lang="zh-TW" altLang="en-US" kern="100" dirty="0">
                <a:ea typeface="標楷體"/>
                <a:cs typeface="Times New Roman"/>
              </a:rPr>
              <a:t>，</a:t>
            </a:r>
            <a:r>
              <a:rPr lang="en-US" altLang="zh-TW" kern="100" dirty="0">
                <a:ea typeface="標楷體"/>
                <a:cs typeface="Times New Roman"/>
              </a:rPr>
              <a:t/>
            </a:r>
            <a:br>
              <a:rPr lang="en-US" altLang="zh-TW" kern="100" dirty="0">
                <a:ea typeface="標楷體"/>
                <a:cs typeface="Times New Roman"/>
              </a:rPr>
            </a:br>
            <a:r>
              <a:rPr lang="zh-TW" altLang="en-US" kern="100" dirty="0">
                <a:ea typeface="標楷體"/>
                <a:cs typeface="Times New Roman"/>
              </a:rPr>
              <a:t>只要是正信、引人向善，皆值得我們的尊重和護持。</a:t>
            </a:r>
            <a:r>
              <a:rPr lang="en-US" altLang="zh-TW" kern="100" dirty="0">
                <a:ea typeface="標楷體"/>
                <a:cs typeface="Times New Roman"/>
              </a:rPr>
              <a:t>(2017.2.6)</a:t>
            </a:r>
            <a:endParaRPr lang="zh-TW" altLang="en-US" kern="100" dirty="0">
              <a:ea typeface="標楷體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五、悲願為判準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406188" cy="5005388"/>
          </a:xfrm>
        </p:spPr>
        <p:txBody>
          <a:bodyPr vert="horz" rtlCol="0"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kern="100" dirty="0">
                <a:ea typeface="標楷體"/>
                <a:cs typeface="Times New Roman"/>
              </a:rPr>
              <a:t>我們當著眼於悲濟眾生的觀點來衡量法義，不管禪宗、淨土、密宗、南傳佛教、人間佛教等，甚至不管是不是佛教或其它宗教，只要能利樂有情，裨益於安身立命或拔除世間苦難，指引人走向光明、寧靜和喜樂，都值得我們的</a:t>
            </a:r>
            <a:r>
              <a:rPr lang="zh-TW" altLang="en-US" b="1" kern="100" dirty="0">
                <a:ea typeface="標楷體"/>
                <a:cs typeface="Times New Roman"/>
              </a:rPr>
              <a:t>尊重</a:t>
            </a:r>
            <a:r>
              <a:rPr lang="zh-TW" altLang="en-US" kern="100" dirty="0">
                <a:ea typeface="標楷體"/>
                <a:cs typeface="Times New Roman"/>
              </a:rPr>
              <a:t>乃至</a:t>
            </a:r>
            <a:r>
              <a:rPr lang="zh-TW" altLang="en-US" kern="100" dirty="0" smtClean="0">
                <a:ea typeface="標楷體"/>
                <a:cs typeface="Times New Roman"/>
              </a:rPr>
              <a:t>於</a:t>
            </a:r>
            <a:r>
              <a:rPr lang="zh-TW" altLang="en-US" b="1" kern="100" dirty="0" smtClean="0">
                <a:ea typeface="標楷體"/>
                <a:cs typeface="Times New Roman"/>
              </a:rPr>
              <a:t>欣賞、支持</a:t>
            </a:r>
            <a:r>
              <a:rPr lang="zh-TW" altLang="en-US" kern="100" dirty="0">
                <a:ea typeface="標楷體"/>
                <a:cs typeface="Times New Roman"/>
              </a:rPr>
              <a:t>。</a:t>
            </a:r>
            <a:endParaRPr lang="en-US" altLang="zh-TW" kern="100" dirty="0">
              <a:ea typeface="標楷體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kern="100" dirty="0">
                <a:ea typeface="標楷體"/>
                <a:cs typeface="Times New Roman"/>
              </a:rPr>
              <a:t>意即，</a:t>
            </a:r>
            <a:r>
              <a:rPr lang="zh-TW" altLang="en-US" b="1" u="sng" kern="100" dirty="0">
                <a:ea typeface="標楷體"/>
                <a:cs typeface="Times New Roman"/>
              </a:rPr>
              <a:t>法義抉擇其次，道心、人格和願力才是優先</a:t>
            </a:r>
            <a:r>
              <a:rPr lang="zh-TW" altLang="en-US" kern="100" dirty="0">
                <a:ea typeface="標楷體"/>
                <a:cs typeface="Times New Roman"/>
              </a:rPr>
              <a:t>，這是印順導師面對中印藏歷代祖師慣有的立場與態度；畢竟</a:t>
            </a:r>
            <a:r>
              <a:rPr lang="zh-TW" altLang="en-US" b="1" kern="100" dirty="0">
                <a:ea typeface="標楷體"/>
                <a:cs typeface="Times New Roman"/>
              </a:rPr>
              <a:t>大乘菩薩道</a:t>
            </a:r>
            <a:r>
              <a:rPr lang="zh-TW" altLang="en-US" kern="100" dirty="0">
                <a:ea typeface="標楷體"/>
                <a:cs typeface="Times New Roman"/>
              </a:rPr>
              <a:t>重於</a:t>
            </a:r>
            <a:r>
              <a:rPr lang="zh-TW" altLang="en-US" b="1" kern="100" dirty="0">
                <a:ea typeface="標楷體"/>
                <a:cs typeface="Times New Roman"/>
              </a:rPr>
              <a:t>精神上的傳承</a:t>
            </a:r>
            <a:r>
              <a:rPr lang="zh-TW" altLang="en-US" kern="100" dirty="0">
                <a:ea typeface="標楷體"/>
                <a:cs typeface="Times New Roman"/>
              </a:rPr>
              <a:t>，而未必是思想上的認同，反而在思想上主張</a:t>
            </a:r>
            <a:r>
              <a:rPr lang="zh-TW" altLang="en-US" b="1" kern="100" dirty="0">
                <a:ea typeface="標楷體"/>
                <a:cs typeface="Times New Roman"/>
              </a:rPr>
              <a:t>包容異己、尊重多元</a:t>
            </a:r>
            <a:r>
              <a:rPr lang="zh-TW" altLang="en-US" kern="100" dirty="0">
                <a:ea typeface="標楷體"/>
                <a:cs typeface="Times New Roman"/>
              </a:rPr>
              <a:t>。因此，佛學見解固然重要，但道心和悲願更可以被看重，凡對佛教、對眾生有開創性貢獻，即便法門不同、思想互異，都值得我們的高度禮敬。</a:t>
            </a:r>
            <a:r>
              <a:rPr lang="en-US" altLang="zh-TW" sz="2200" kern="100" dirty="0">
                <a:ea typeface="標楷體"/>
                <a:cs typeface="Times New Roman"/>
              </a:rPr>
              <a:t>〈</a:t>
            </a:r>
            <a:r>
              <a:rPr lang="zh-TW" altLang="en-US" sz="2200" kern="100" dirty="0">
                <a:ea typeface="標楷體"/>
                <a:cs typeface="Times New Roman"/>
              </a:rPr>
              <a:t>印順佛學與大乘是佛說</a:t>
            </a:r>
            <a:r>
              <a:rPr lang="en-US" altLang="zh-TW" sz="2200" kern="100" dirty="0">
                <a:ea typeface="標楷體"/>
                <a:cs typeface="Times New Roman"/>
              </a:rPr>
              <a:t>——2016</a:t>
            </a:r>
            <a:r>
              <a:rPr lang="zh-TW" altLang="en-US" sz="2200" kern="100" dirty="0">
                <a:ea typeface="標楷體"/>
                <a:cs typeface="Times New Roman"/>
              </a:rPr>
              <a:t>無錫「批印」研討會之回應</a:t>
            </a:r>
            <a:r>
              <a:rPr lang="en-US" altLang="zh-TW" sz="2200" kern="100" dirty="0">
                <a:ea typeface="標楷體"/>
                <a:cs typeface="Times New Roman"/>
              </a:rPr>
              <a:t>〉</a:t>
            </a:r>
            <a:r>
              <a:rPr lang="zh-TW" altLang="en-US" sz="2200" kern="100" dirty="0">
                <a:ea typeface="標楷體"/>
                <a:cs typeface="Times New Roman"/>
              </a:rPr>
              <a:t>，林建德，</a:t>
            </a:r>
            <a:r>
              <a:rPr lang="en-US" altLang="zh-TW" sz="2200" kern="100" dirty="0">
                <a:ea typeface="標楷體"/>
                <a:cs typeface="Times New Roman"/>
              </a:rPr>
              <a:t>2017.1.30</a:t>
            </a:r>
            <a:endParaRPr lang="en-US" altLang="zh-TW" kern="100" dirty="0">
              <a:ea typeface="標楷體"/>
              <a:cs typeface="Times New Roman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我選擇、我皈依、我</a:t>
            </a:r>
            <a:r>
              <a:rPr lang="zh-TW" altLang="en-US" dirty="0" smtClean="0">
                <a:ea typeface="標楷體" panose="03000509000000000000" pitchFamily="65" charset="-120"/>
              </a:rPr>
              <a:t>信仰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100354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1406188" cy="5005388"/>
          </a:xfrm>
        </p:spPr>
        <p:txBody>
          <a:bodyPr vert="horz"/>
          <a:lstStyle/>
          <a:p>
            <a:pPr marL="0" indent="0">
              <a:buFont typeface="Wingdings" pitchFamily="2" charset="2"/>
              <a:buNone/>
            </a:pPr>
            <a:endParaRPr lang="en-US" altLang="zh-TW" smtClean="0">
              <a:ea typeface="標楷體" pitchFamily="65" charset="-12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總之，面對他人信仰上的遲疑，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盡其在我、獨行其道當是應有態度；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即便被判為不了義，甚至被視作「異端」，也了無遺憾，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畢竟這是我個人因緣，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重點在於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我選擇了、我皈依了、我信仰了，這樣也就夠了。</a:t>
            </a:r>
            <a:endParaRPr lang="en-US" altLang="zh-TW" smtClean="0">
              <a:ea typeface="標楷體" pitchFamily="65" charset="-12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＜堅定信仰＞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(2017.2.6)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；＜勇於在信仰上做自己＞ 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2017. 11.05</a:t>
            </a:r>
            <a:endParaRPr lang="zh-TW" altLang="en-US" smtClean="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ChangeArrowheads="1"/>
          </p:cNvSpPr>
          <p:nvPr/>
        </p:nvSpPr>
        <p:spPr bwMode="auto">
          <a:xfrm>
            <a:off x="0" y="4448175"/>
            <a:ext cx="12192000" cy="2409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>
              <a:solidFill>
                <a:schemeClr val="bg2"/>
              </a:solidFill>
              <a:latin typeface="Calibri" pitchFamily="34" charset="0"/>
              <a:ea typeface="Gulim" pitchFamily="34" charset="-127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01713" y="1685925"/>
            <a:ext cx="5762625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6000" b="1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微软雅黑" charset="-122"/>
              </a:rPr>
              <a:t>Thank You</a:t>
            </a:r>
            <a:endParaRPr kumimoji="0" lang="zh-CN" altLang="en-US" dirty="0">
              <a:solidFill>
                <a:schemeClr val="accent6">
                  <a:lumMod val="50000"/>
                </a:schemeClr>
              </a:solidFill>
              <a:latin typeface="+mn-lt"/>
              <a:ea typeface="Gulim" charset="-127"/>
            </a:endParaRPr>
          </a:p>
        </p:txBody>
      </p:sp>
      <p:sp>
        <p:nvSpPr>
          <p:cNvPr id="101379" name="TextBox 5"/>
          <p:cNvSpPr>
            <a:spLocks noChangeArrowheads="1"/>
          </p:cNvSpPr>
          <p:nvPr/>
        </p:nvSpPr>
        <p:spPr bwMode="auto">
          <a:xfrm>
            <a:off x="617538" y="4883150"/>
            <a:ext cx="80978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40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Haettenschweiler" pitchFamily="34" charset="0"/>
              </a:rPr>
              <a:t>心御風行</a:t>
            </a:r>
            <a:r>
              <a:rPr kumimoji="0" lang="en-US" altLang="zh-TW" sz="440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Haettenschweiler" pitchFamily="34" charset="0"/>
              </a:rPr>
              <a:t>—</a:t>
            </a:r>
            <a:r>
              <a:rPr kumimoji="0" lang="zh-TW" altLang="en-US" sz="440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Haettenschweiler" pitchFamily="34" charset="0"/>
              </a:rPr>
              <a:t>獨白下的哲思隨筆</a:t>
            </a:r>
            <a:endParaRPr kumimoji="0" lang="zh-CN" altLang="en-US" sz="440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01380" name="TextBox 6"/>
          <p:cNvSpPr>
            <a:spLocks noChangeArrowheads="1"/>
          </p:cNvSpPr>
          <p:nvPr/>
        </p:nvSpPr>
        <p:spPr bwMode="auto">
          <a:xfrm>
            <a:off x="788988" y="5778500"/>
            <a:ext cx="6188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solidFill>
                  <a:schemeClr val="bg1"/>
                </a:solidFill>
                <a:latin typeface="Mistral" pitchFamily="66" charset="0"/>
                <a:ea typeface="Gulim" pitchFamily="34" charset="-127"/>
                <a:sym typeface="Mistral" pitchFamily="66" charset="0"/>
              </a:rPr>
              <a:t>「汝精進力大，慈愍於一切，智慧無罣礙，成佛在不久！」</a:t>
            </a:r>
            <a:endParaRPr kumimoji="0" lang="en-US" altLang="zh-TW">
              <a:solidFill>
                <a:schemeClr val="bg1"/>
              </a:solidFill>
              <a:latin typeface="Mistral" pitchFamily="66" charset="0"/>
              <a:ea typeface="Gulim" pitchFamily="34" charset="-127"/>
              <a:sym typeface="Mistral" pitchFamily="66" charset="0"/>
            </a:endParaRPr>
          </a:p>
          <a:p>
            <a:r>
              <a:rPr kumimoji="0" lang="zh-TW" altLang="en-US">
                <a:solidFill>
                  <a:schemeClr val="bg1"/>
                </a:solidFill>
                <a:latin typeface="Mistral" pitchFamily="66" charset="0"/>
                <a:ea typeface="Gulim" pitchFamily="34" charset="-127"/>
                <a:sym typeface="Mistral" pitchFamily="66" charset="0"/>
              </a:rPr>
              <a:t>                                                                             </a:t>
            </a:r>
            <a:r>
              <a:rPr kumimoji="0" lang="en-US" altLang="zh-TW">
                <a:solidFill>
                  <a:schemeClr val="bg1"/>
                </a:solidFill>
                <a:latin typeface="Mistral" pitchFamily="66" charset="0"/>
                <a:ea typeface="Gulim" pitchFamily="34" charset="-127"/>
                <a:sym typeface="Mistral" pitchFamily="66" charset="0"/>
              </a:rPr>
              <a:t>~《</a:t>
            </a:r>
            <a:r>
              <a:rPr kumimoji="0" lang="zh-TW" altLang="en-US">
                <a:solidFill>
                  <a:schemeClr val="bg1"/>
                </a:solidFill>
                <a:latin typeface="Mistral" pitchFamily="66" charset="0"/>
                <a:ea typeface="Gulim" pitchFamily="34" charset="-127"/>
                <a:sym typeface="Mistral" pitchFamily="66" charset="0"/>
              </a:rPr>
              <a:t>大智度論</a:t>
            </a:r>
            <a:r>
              <a:rPr kumimoji="0" lang="en-US" altLang="zh-TW">
                <a:solidFill>
                  <a:schemeClr val="bg1"/>
                </a:solidFill>
                <a:latin typeface="Mistral" pitchFamily="66" charset="0"/>
                <a:ea typeface="Gulim" pitchFamily="34" charset="-127"/>
                <a:sym typeface="Mistral" pitchFamily="66" charset="0"/>
              </a:rPr>
              <a:t>》</a:t>
            </a:r>
          </a:p>
        </p:txBody>
      </p:sp>
      <p:sp>
        <p:nvSpPr>
          <p:cNvPr id="101381" name="Text Box 8"/>
          <p:cNvSpPr txBox="1">
            <a:spLocks noChangeArrowheads="1"/>
          </p:cNvSpPr>
          <p:nvPr/>
        </p:nvSpPr>
        <p:spPr bwMode="auto">
          <a:xfrm>
            <a:off x="7858125" y="5889625"/>
            <a:ext cx="5265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CN" sz="2400" b="1">
                <a:solidFill>
                  <a:schemeClr val="bg1"/>
                </a:solidFill>
                <a:latin typeface="Calibri" pitchFamily="34" charset="0"/>
                <a:ea typeface="Gulim" pitchFamily="34" charset="-127"/>
              </a:rPr>
              <a:t>http://mind-breath.blogspot.tw/</a:t>
            </a:r>
            <a:endParaRPr kumimoji="0" lang="zh-CN" altLang="en-US" sz="2400" b="1">
              <a:solidFill>
                <a:schemeClr val="bg1"/>
              </a:solidFill>
              <a:latin typeface="Calibri" pitchFamily="34" charset="0"/>
              <a:ea typeface="Gulim" pitchFamily="34" charset="-127"/>
            </a:endParaRPr>
          </a:p>
        </p:txBody>
      </p:sp>
      <p:sp>
        <p:nvSpPr>
          <p:cNvPr id="101382" name="Text Box 9"/>
          <p:cNvSpPr txBox="1">
            <a:spLocks noChangeArrowheads="1"/>
          </p:cNvSpPr>
          <p:nvPr/>
        </p:nvSpPr>
        <p:spPr bwMode="auto">
          <a:xfrm>
            <a:off x="8885238" y="610235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zh-TW">
              <a:latin typeface="Calibri" pitchFamily="34" charset="0"/>
              <a:ea typeface="Gulim" pitchFamily="34" charset="-127"/>
            </a:endParaRPr>
          </a:p>
        </p:txBody>
      </p:sp>
      <p:sp>
        <p:nvSpPr>
          <p:cNvPr id="101383" name="Text Box 10"/>
          <p:cNvSpPr txBox="1">
            <a:spLocks noChangeArrowheads="1"/>
          </p:cNvSpPr>
          <p:nvPr/>
        </p:nvSpPr>
        <p:spPr bwMode="auto">
          <a:xfrm>
            <a:off x="7715250" y="6172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zh-TW">
              <a:latin typeface="Calibri" pitchFamily="34" charset="0"/>
              <a:ea typeface="Gulim" pitchFamily="34" charset="-127"/>
            </a:endParaRPr>
          </a:p>
        </p:txBody>
      </p:sp>
      <p:pic>
        <p:nvPicPr>
          <p:cNvPr id="101384" name="圖片 2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9163" y="5867400"/>
            <a:ext cx="3952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owner\Desktop\images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567363" y="692750"/>
            <a:ext cx="4581525" cy="34321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21506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95325" y="1266825"/>
            <a:ext cx="11407775" cy="5005388"/>
          </a:xfrm>
        </p:spPr>
        <p:txBody>
          <a:bodyPr vert="horz"/>
          <a:lstStyle/>
          <a:p>
            <a:pPr>
              <a:lnSpc>
                <a:spcPct val="90000"/>
              </a:lnSpc>
            </a:pP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「批印」文稿還表示：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部份大陸學者一昧迎合「人間佛教」風潮，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乃是基於個人學術利益，而無視傳統文化根基，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罔顧儒釋道三家融會共進的歷史事實，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ea typeface="標楷體" pitchFamily="65" charset="-120"/>
                <a:cs typeface="Times New Roman" pitchFamily="18" charset="0"/>
              </a:rPr>
            </a:b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忘失漢傳佛教的主體文化本色，都是助長台獨的歪風。而且文中還認為「人間佛教」違背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2016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zh-TW" smtClean="0">
                <a:ea typeface="標楷體" pitchFamily="65" charset="-120"/>
                <a:cs typeface="Times New Roman" pitchFamily="18" charset="0"/>
              </a:rPr>
              <a:t>月在北京召開的全國宗教工作會議，違背中共中央總書記習近平所指示的政策方向，如積極引導宗教與中國特色之社會主義相適應，堅持宗教中國化方向，作為宗教發展的基本規律。</a:t>
            </a:r>
            <a:endParaRPr lang="en-US" altLang="zh-TW" smtClean="0"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〈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印順思想「台獨化」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〉</a:t>
            </a:r>
            <a:r>
              <a:rPr lang="zh-TW" altLang="en-US" smtClean="0">
                <a:ea typeface="標楷體" pitchFamily="65" charset="-120"/>
                <a:cs typeface="Times New Roman" pitchFamily="18" charset="0"/>
              </a:rPr>
              <a:t>，林建德</a:t>
            </a:r>
            <a:r>
              <a:rPr lang="en-US" altLang="zh-TW" smtClean="0">
                <a:ea typeface="標楷體" pitchFamily="65" charset="-120"/>
                <a:cs typeface="Times New Roman" pitchFamily="18" charset="0"/>
              </a:rPr>
              <a:t>(2016. 12. 1)</a:t>
            </a:r>
            <a:endParaRPr lang="zh-TW" altLang="en-US" sz="2000" smtClean="0"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zh-TW" altLang="zh-TW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ea typeface="標楷體" panose="03000509000000000000" pitchFamily="65" charset="-120"/>
              </a:rPr>
              <a:t>印順導師主張「大乘非佛</a:t>
            </a:r>
            <a:r>
              <a:rPr lang="zh-TW" altLang="en-US" dirty="0">
                <a:ea typeface="標楷體" panose="03000509000000000000" pitchFamily="65" charset="-120"/>
              </a:rPr>
              <a:t>說」？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 rtlCol="0">
            <a:normAutofit fontScale="92500"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en-US" sz="3800" kern="100" dirty="0" smtClean="0">
                <a:ea typeface="標楷體"/>
                <a:cs typeface="Times New Roman"/>
              </a:rPr>
              <a:t>印</a:t>
            </a:r>
            <a:r>
              <a:rPr lang="zh-TW" altLang="en-US" sz="3800" kern="100" dirty="0">
                <a:ea typeface="標楷體"/>
                <a:cs typeface="Times New Roman"/>
              </a:rPr>
              <a:t>順法師認為大乘佛法興起的推動力，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是「佛涅槃後，佛弟子對佛的永恆懷念」，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這樣的懷念是通過</a:t>
            </a:r>
            <a:r>
              <a:rPr lang="zh-TW" altLang="en-US" sz="3800" b="1" kern="100" dirty="0">
                <a:ea typeface="標楷體"/>
                <a:cs typeface="Times New Roman"/>
              </a:rPr>
              <a:t>情感</a:t>
            </a:r>
            <a:r>
              <a:rPr lang="zh-TW" altLang="en-US" sz="3800" kern="100" dirty="0">
                <a:ea typeface="標楷體"/>
                <a:cs typeface="Times New Roman"/>
              </a:rPr>
              <a:t>的，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如此就有想像的成分，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而且離佛陀的時代越遠，想像也越多；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換言之，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大乘佛法一定比例是經由</a:t>
            </a:r>
            <a:r>
              <a:rPr lang="zh-TW" altLang="en-US" sz="3800" b="1" kern="100" dirty="0">
                <a:ea typeface="標楷體"/>
                <a:cs typeface="Times New Roman"/>
              </a:rPr>
              <a:t>理想</a:t>
            </a:r>
            <a:r>
              <a:rPr lang="zh-TW" altLang="en-US" sz="3800" kern="100" dirty="0">
                <a:ea typeface="標楷體"/>
                <a:cs typeface="Times New Roman"/>
              </a:rPr>
              <a:t>投射而成的</a:t>
            </a:r>
            <a:r>
              <a:rPr lang="zh-TW" altLang="en-US" sz="3800" b="1" kern="100" dirty="0">
                <a:ea typeface="標楷體"/>
                <a:cs typeface="Times New Roman"/>
              </a:rPr>
              <a:t>信仰</a:t>
            </a:r>
            <a:r>
              <a:rPr lang="zh-TW" altLang="en-US" sz="3800" kern="100" dirty="0">
                <a:ea typeface="標楷體"/>
                <a:cs typeface="Times New Roman"/>
              </a:rPr>
              <a:t>產物。</a:t>
            </a:r>
            <a:endParaRPr lang="en-US" altLang="zh-TW" sz="3800" kern="100" dirty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TW" sz="2200" dirty="0">
                <a:latin typeface="+mj-lt"/>
                <a:ea typeface="標楷體" panose="03000509000000000000" pitchFamily="65" charset="-120"/>
              </a:rPr>
              <a:t>〈</a:t>
            </a:r>
            <a:r>
              <a:rPr lang="zh-TW" altLang="en-US" sz="2200" dirty="0">
                <a:latin typeface="+mj-lt"/>
                <a:ea typeface="標楷體" panose="03000509000000000000" pitchFamily="65" charset="-120"/>
              </a:rPr>
              <a:t>印順佛學與大乘是佛說</a:t>
            </a:r>
            <a:r>
              <a:rPr lang="en-US" altLang="zh-TW" sz="2200" dirty="0">
                <a:latin typeface="+mj-lt"/>
                <a:ea typeface="標楷體" panose="03000509000000000000" pitchFamily="65" charset="-120"/>
              </a:rPr>
              <a:t>——2016</a:t>
            </a:r>
            <a:r>
              <a:rPr lang="zh-TW" altLang="en-US" sz="2200" dirty="0">
                <a:latin typeface="+mj-lt"/>
                <a:ea typeface="標楷體" panose="03000509000000000000" pitchFamily="65" charset="-120"/>
              </a:rPr>
              <a:t>無錫「批印」研討會之回應</a:t>
            </a:r>
            <a:r>
              <a:rPr lang="en-US" altLang="zh-TW" sz="2200" dirty="0">
                <a:latin typeface="+mj-lt"/>
                <a:ea typeface="標楷體" panose="03000509000000000000" pitchFamily="65" charset="-120"/>
              </a:rPr>
              <a:t>〉</a:t>
            </a:r>
            <a:r>
              <a:rPr lang="zh-TW" altLang="en-US" sz="2200" dirty="0">
                <a:latin typeface="+mj-lt"/>
                <a:ea typeface="標楷體" panose="03000509000000000000" pitchFamily="65" charset="-120"/>
              </a:rPr>
              <a:t>，林建德，</a:t>
            </a:r>
            <a:r>
              <a:rPr lang="en-US" altLang="zh-TW" sz="2200" dirty="0">
                <a:latin typeface="+mj-lt"/>
                <a:ea typeface="標楷體" panose="03000509000000000000" pitchFamily="65" charset="-120"/>
              </a:rPr>
              <a:t>2017.1.30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ea typeface="標楷體" panose="03000509000000000000" pitchFamily="65" charset="-120"/>
              </a:rPr>
              <a:t>「</a:t>
            </a:r>
            <a:r>
              <a:rPr lang="en-US" altLang="zh-TW" dirty="0" smtClean="0">
                <a:ea typeface="標楷體" panose="03000509000000000000" pitchFamily="65" charset="-120"/>
              </a:rPr>
              <a:t>『</a:t>
            </a:r>
            <a:r>
              <a:rPr lang="zh-TW" altLang="en-US" dirty="0" smtClean="0">
                <a:ea typeface="標楷體" panose="03000509000000000000" pitchFamily="65" charset="-120"/>
              </a:rPr>
              <a:t>溫和版</a:t>
            </a:r>
            <a:r>
              <a:rPr lang="en-US" altLang="zh-TW" dirty="0">
                <a:ea typeface="標楷體" panose="03000509000000000000" pitchFamily="65" charset="-120"/>
              </a:rPr>
              <a:t>』</a:t>
            </a:r>
            <a:r>
              <a:rPr lang="zh-TW" altLang="en-US" dirty="0"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ea typeface="標楷體" panose="03000509000000000000" pitchFamily="65" charset="-120"/>
              </a:rPr>
              <a:t>大乘非佛</a:t>
            </a:r>
            <a:r>
              <a:rPr lang="zh-TW" altLang="en-US" dirty="0">
                <a:ea typeface="標楷體" panose="03000509000000000000" pitchFamily="65" charset="-120"/>
              </a:rPr>
              <a:t>說」？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 rtlCol="0">
            <a:normAutofit lnSpcReduction="10000"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en-US" sz="3800" kern="100" dirty="0" smtClean="0">
                <a:ea typeface="標楷體"/>
                <a:cs typeface="Times New Roman"/>
              </a:rPr>
              <a:t>然而</a:t>
            </a:r>
            <a:r>
              <a:rPr lang="zh-TW" altLang="en-US" sz="3800" kern="100" dirty="0">
                <a:ea typeface="標楷體"/>
                <a:cs typeface="Times New Roman"/>
              </a:rPr>
              <a:t>這樣的觀點是周貴華等人所礙難接受的，</a:t>
            </a:r>
            <a:r>
              <a:rPr lang="en-US" altLang="zh-TW" sz="3800" kern="100" dirty="0">
                <a:ea typeface="標楷體"/>
                <a:cs typeface="Times New Roman"/>
              </a:rPr>
              <a:t/>
            </a:r>
            <a:br>
              <a:rPr lang="en-US" altLang="zh-TW" sz="3800" kern="100" dirty="0">
                <a:ea typeface="標楷體"/>
                <a:cs typeface="Times New Roman"/>
              </a:rPr>
            </a:br>
            <a:r>
              <a:rPr lang="zh-TW" altLang="en-US" sz="3800" kern="100" dirty="0">
                <a:ea typeface="標楷體"/>
                <a:cs typeface="Times New Roman"/>
              </a:rPr>
              <a:t>認為印順法師僅著重於「人」的「世俗淺智」來推想大乘佛法的成因，包括他的「人間佛教」之強調「人」，都是「俗智」的顯示，減損了大乘佛法中的神聖性、超越性；相對的，他們堅持大乘佛法、大乘佛典乃是佛所親說，不接受學術進路上的理解可能。</a:t>
            </a:r>
            <a:endParaRPr lang="en-US" altLang="zh-TW" sz="3800" kern="100" dirty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TW" sz="2200" dirty="0">
                <a:latin typeface="+mj-lt"/>
                <a:ea typeface="標楷體" panose="03000509000000000000" pitchFamily="65" charset="-120"/>
              </a:rPr>
              <a:t>〈</a:t>
            </a:r>
            <a:r>
              <a:rPr lang="zh-TW" altLang="en-US" sz="2200" dirty="0">
                <a:latin typeface="+mj-lt"/>
                <a:ea typeface="標楷體" panose="03000509000000000000" pitchFamily="65" charset="-120"/>
              </a:rPr>
              <a:t>印順佛學與大乘是佛說</a:t>
            </a:r>
            <a:r>
              <a:rPr lang="en-US" altLang="zh-TW" sz="2200" dirty="0">
                <a:latin typeface="+mj-lt"/>
                <a:ea typeface="標楷體" panose="03000509000000000000" pitchFamily="65" charset="-120"/>
              </a:rPr>
              <a:t>——2016</a:t>
            </a:r>
            <a:r>
              <a:rPr lang="zh-TW" altLang="en-US" sz="2200" dirty="0">
                <a:latin typeface="+mj-lt"/>
                <a:ea typeface="標楷體" panose="03000509000000000000" pitchFamily="65" charset="-120"/>
              </a:rPr>
              <a:t>無錫「批印」研討會之回應</a:t>
            </a:r>
            <a:r>
              <a:rPr lang="en-US" altLang="zh-TW" sz="2200" dirty="0">
                <a:latin typeface="+mj-lt"/>
                <a:ea typeface="標楷體" panose="03000509000000000000" pitchFamily="65" charset="-120"/>
              </a:rPr>
              <a:t>〉</a:t>
            </a:r>
            <a:r>
              <a:rPr lang="zh-TW" altLang="en-US" sz="2200" dirty="0">
                <a:latin typeface="+mj-lt"/>
                <a:ea typeface="標楷體" panose="03000509000000000000" pitchFamily="65" charset="-120"/>
              </a:rPr>
              <a:t>，林建德，</a:t>
            </a:r>
            <a:r>
              <a:rPr lang="en-US" altLang="zh-TW" sz="2200" dirty="0">
                <a:latin typeface="+mj-lt"/>
                <a:ea typeface="標楷體" panose="03000509000000000000" pitchFamily="65" charset="-120"/>
              </a:rPr>
              <a:t>2017.1.30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自訂 16">
      <a:majorFont>
        <a:latin typeface="Times New Roman"/>
        <a:ea typeface="新細明體"/>
        <a:cs typeface="Tahoma"/>
      </a:majorFont>
      <a:minorFont>
        <a:latin typeface="Times New Roman"/>
        <a:ea typeface="新細明體"/>
        <a:cs typeface="Tahoma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2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8308</Words>
  <Application>Microsoft Office PowerPoint</Application>
  <PresentationFormat>自訂</PresentationFormat>
  <Paragraphs>205</Paragraphs>
  <Slides>64</Slides>
  <Notes>23</Notes>
  <HiddenSlides>1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簡報設計範本</vt:lpstr>
      </vt:variant>
      <vt:variant>
        <vt:i4>3</vt:i4>
      </vt:variant>
      <vt:variant>
        <vt:lpstr>投影片標題</vt:lpstr>
      </vt:variant>
      <vt:variant>
        <vt:i4>64</vt:i4>
      </vt:variant>
    </vt:vector>
  </HeadingPairs>
  <TitlesOfParts>
    <vt:vector size="80" baseType="lpstr">
      <vt:lpstr>Arial</vt:lpstr>
      <vt:lpstr>新細明體</vt:lpstr>
      <vt:lpstr>Tahoma</vt:lpstr>
      <vt:lpstr>Times New Roman</vt:lpstr>
      <vt:lpstr>Wingdings</vt:lpstr>
      <vt:lpstr>Wingdings 2</vt:lpstr>
      <vt:lpstr>Calibri</vt:lpstr>
      <vt:lpstr>標楷體</vt:lpstr>
      <vt:lpstr>Gulim</vt:lpstr>
      <vt:lpstr>微软雅黑</vt:lpstr>
      <vt:lpstr>Arial Unicode MS</vt:lpstr>
      <vt:lpstr>Haettenschweiler</vt:lpstr>
      <vt:lpstr>Mistral</vt:lpstr>
      <vt:lpstr>LuckyTie</vt:lpstr>
      <vt:lpstr>LuckyTie</vt:lpstr>
      <vt:lpstr>LuckyTie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yang yihsien</dc:creator>
  <cp:lastModifiedBy>慈濟大學</cp:lastModifiedBy>
  <cp:revision>86</cp:revision>
  <dcterms:created xsi:type="dcterms:W3CDTF">2016-12-16T06:37:30Z</dcterms:created>
  <dcterms:modified xsi:type="dcterms:W3CDTF">2017-11-11T23:53:59Z</dcterms:modified>
</cp:coreProperties>
</file>