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0"/>
  </p:notesMasterIdLst>
  <p:handoutMasterIdLst>
    <p:handoutMasterId r:id="rId171"/>
  </p:handoutMasterIdLst>
  <p:sldIdLst>
    <p:sldId id="256" r:id="rId2"/>
    <p:sldId id="272" r:id="rId3"/>
    <p:sldId id="401" r:id="rId4"/>
    <p:sldId id="402" r:id="rId5"/>
    <p:sldId id="273" r:id="rId6"/>
    <p:sldId id="403" r:id="rId7"/>
    <p:sldId id="274" r:id="rId8"/>
    <p:sldId id="404" r:id="rId9"/>
    <p:sldId id="464" r:id="rId10"/>
    <p:sldId id="275" r:id="rId11"/>
    <p:sldId id="276" r:id="rId12"/>
    <p:sldId id="405" r:id="rId13"/>
    <p:sldId id="277" r:id="rId14"/>
    <p:sldId id="278" r:id="rId15"/>
    <p:sldId id="406" r:id="rId16"/>
    <p:sldId id="279" r:id="rId17"/>
    <p:sldId id="281" r:id="rId18"/>
    <p:sldId id="407" r:id="rId19"/>
    <p:sldId id="282" r:id="rId20"/>
    <p:sldId id="408" r:id="rId21"/>
    <p:sldId id="283" r:id="rId22"/>
    <p:sldId id="409" r:id="rId23"/>
    <p:sldId id="410" r:id="rId24"/>
    <p:sldId id="285" r:id="rId25"/>
    <p:sldId id="300" r:id="rId26"/>
    <p:sldId id="289" r:id="rId27"/>
    <p:sldId id="411" r:id="rId28"/>
    <p:sldId id="301" r:id="rId29"/>
    <p:sldId id="412" r:id="rId30"/>
    <p:sldId id="303" r:id="rId31"/>
    <p:sldId id="413" r:id="rId32"/>
    <p:sldId id="414" r:id="rId33"/>
    <p:sldId id="304" r:id="rId34"/>
    <p:sldId id="415" r:id="rId35"/>
    <p:sldId id="416" r:id="rId36"/>
    <p:sldId id="305" r:id="rId37"/>
    <p:sldId id="417" r:id="rId38"/>
    <p:sldId id="306" r:id="rId39"/>
    <p:sldId id="307" r:id="rId40"/>
    <p:sldId id="418" r:id="rId41"/>
    <p:sldId id="308" r:id="rId42"/>
    <p:sldId id="310" r:id="rId43"/>
    <p:sldId id="419" r:id="rId44"/>
    <p:sldId id="312" r:id="rId45"/>
    <p:sldId id="420" r:id="rId46"/>
    <p:sldId id="313" r:id="rId47"/>
    <p:sldId id="314" r:id="rId48"/>
    <p:sldId id="315" r:id="rId49"/>
    <p:sldId id="316" r:id="rId50"/>
    <p:sldId id="317" r:id="rId51"/>
    <p:sldId id="323" r:id="rId52"/>
    <p:sldId id="324" r:id="rId53"/>
    <p:sldId id="421" r:id="rId54"/>
    <p:sldId id="325" r:id="rId55"/>
    <p:sldId id="326" r:id="rId56"/>
    <p:sldId id="322" r:id="rId57"/>
    <p:sldId id="327" r:id="rId58"/>
    <p:sldId id="328" r:id="rId59"/>
    <p:sldId id="329" r:id="rId60"/>
    <p:sldId id="330" r:id="rId61"/>
    <p:sldId id="331" r:id="rId62"/>
    <p:sldId id="332" r:id="rId63"/>
    <p:sldId id="422" r:id="rId64"/>
    <p:sldId id="333" r:id="rId65"/>
    <p:sldId id="334" r:id="rId66"/>
    <p:sldId id="335" r:id="rId67"/>
    <p:sldId id="423" r:id="rId68"/>
    <p:sldId id="336" r:id="rId69"/>
    <p:sldId id="424" r:id="rId70"/>
    <p:sldId id="425" r:id="rId71"/>
    <p:sldId id="337" r:id="rId72"/>
    <p:sldId id="426" r:id="rId73"/>
    <p:sldId id="338" r:id="rId74"/>
    <p:sldId id="339" r:id="rId75"/>
    <p:sldId id="340" r:id="rId76"/>
    <p:sldId id="341" r:id="rId77"/>
    <p:sldId id="427" r:id="rId78"/>
    <p:sldId id="342" r:id="rId79"/>
    <p:sldId id="428" r:id="rId80"/>
    <p:sldId id="343" r:id="rId81"/>
    <p:sldId id="344" r:id="rId82"/>
    <p:sldId id="429" r:id="rId83"/>
    <p:sldId id="345" r:id="rId84"/>
    <p:sldId id="346" r:id="rId85"/>
    <p:sldId id="347" r:id="rId86"/>
    <p:sldId id="430" r:id="rId87"/>
    <p:sldId id="348" r:id="rId88"/>
    <p:sldId id="349" r:id="rId89"/>
    <p:sldId id="350" r:id="rId90"/>
    <p:sldId id="351" r:id="rId91"/>
    <p:sldId id="352" r:id="rId92"/>
    <p:sldId id="431" r:id="rId93"/>
    <p:sldId id="364" r:id="rId94"/>
    <p:sldId id="353" r:id="rId95"/>
    <p:sldId id="432" r:id="rId96"/>
    <p:sldId id="433" r:id="rId97"/>
    <p:sldId id="356" r:id="rId98"/>
    <p:sldId id="435" r:id="rId99"/>
    <p:sldId id="434" r:id="rId100"/>
    <p:sldId id="357" r:id="rId101"/>
    <p:sldId id="358" r:id="rId102"/>
    <p:sldId id="359" r:id="rId103"/>
    <p:sldId id="436" r:id="rId104"/>
    <p:sldId id="360" r:id="rId105"/>
    <p:sldId id="437" r:id="rId106"/>
    <p:sldId id="361" r:id="rId107"/>
    <p:sldId id="438" r:id="rId108"/>
    <p:sldId id="362" r:id="rId109"/>
    <p:sldId id="365" r:id="rId110"/>
    <p:sldId id="366" r:id="rId111"/>
    <p:sldId id="439" r:id="rId112"/>
    <p:sldId id="367" r:id="rId113"/>
    <p:sldId id="440" r:id="rId114"/>
    <p:sldId id="368" r:id="rId115"/>
    <p:sldId id="369" r:id="rId116"/>
    <p:sldId id="441" r:id="rId117"/>
    <p:sldId id="370" r:id="rId118"/>
    <p:sldId id="371" r:id="rId119"/>
    <p:sldId id="442" r:id="rId120"/>
    <p:sldId id="372" r:id="rId121"/>
    <p:sldId id="373" r:id="rId122"/>
    <p:sldId id="444" r:id="rId123"/>
    <p:sldId id="445" r:id="rId124"/>
    <p:sldId id="374" r:id="rId125"/>
    <p:sldId id="375" r:id="rId126"/>
    <p:sldId id="400" r:id="rId127"/>
    <p:sldId id="376" r:id="rId128"/>
    <p:sldId id="377" r:id="rId129"/>
    <p:sldId id="378" r:id="rId130"/>
    <p:sldId id="446" r:id="rId131"/>
    <p:sldId id="447" r:id="rId132"/>
    <p:sldId id="379" r:id="rId133"/>
    <p:sldId id="448" r:id="rId134"/>
    <p:sldId id="380" r:id="rId135"/>
    <p:sldId id="381" r:id="rId136"/>
    <p:sldId id="449" r:id="rId137"/>
    <p:sldId id="382" r:id="rId138"/>
    <p:sldId id="450" r:id="rId139"/>
    <p:sldId id="383" r:id="rId140"/>
    <p:sldId id="384" r:id="rId141"/>
    <p:sldId id="385" r:id="rId142"/>
    <p:sldId id="386" r:id="rId143"/>
    <p:sldId id="387" r:id="rId144"/>
    <p:sldId id="459" r:id="rId145"/>
    <p:sldId id="388" r:id="rId146"/>
    <p:sldId id="389" r:id="rId147"/>
    <p:sldId id="390" r:id="rId148"/>
    <p:sldId id="451" r:id="rId149"/>
    <p:sldId id="391" r:id="rId150"/>
    <p:sldId id="452" r:id="rId151"/>
    <p:sldId id="453" r:id="rId152"/>
    <p:sldId id="393" r:id="rId153"/>
    <p:sldId id="454" r:id="rId154"/>
    <p:sldId id="394" r:id="rId155"/>
    <p:sldId id="455" r:id="rId156"/>
    <p:sldId id="395" r:id="rId157"/>
    <p:sldId id="456" r:id="rId158"/>
    <p:sldId id="396" r:id="rId159"/>
    <p:sldId id="397" r:id="rId160"/>
    <p:sldId id="457" r:id="rId161"/>
    <p:sldId id="398" r:id="rId162"/>
    <p:sldId id="458" r:id="rId163"/>
    <p:sldId id="399" r:id="rId164"/>
    <p:sldId id="462" r:id="rId165"/>
    <p:sldId id="460" r:id="rId166"/>
    <p:sldId id="461" r:id="rId167"/>
    <p:sldId id="463" r:id="rId168"/>
    <p:sldId id="271" r:id="rId16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735"/>
    <a:srgbClr val="FCE08D"/>
    <a:srgbClr val="FFFACF"/>
    <a:srgbClr val="F5EDCA"/>
    <a:srgbClr val="9FAC6D"/>
    <a:srgbClr val="BCBC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125" autoAdjust="0"/>
  </p:normalViewPr>
  <p:slideViewPr>
    <p:cSldViewPr snapToGrid="0" snapToObjects="1">
      <p:cViewPr varScale="1">
        <p:scale>
          <a:sx n="60" d="100"/>
          <a:sy n="60" d="100"/>
        </p:scale>
        <p:origin x="2026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202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notesMaster" Target="notesMasters/notesMaster1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handoutMaster" Target="handoutMasters/handoutMaster1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2" Type="http://schemas.openxmlformats.org/officeDocument/2006/relationships/presProps" Target="pres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theme" Target="theme/theme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tableStyles" Target="tableStyles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microsoft.com/office/2016/11/relationships/changesInfo" Target="changesInfos/changesInfo1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ngtzu shi" userId="13962b151dc8b374" providerId="LiveId" clId="{06264C7D-2D4D-494A-BC46-627316848FB4}"/>
    <pc:docChg chg="modSld">
      <pc:chgData name="changtzu shi" userId="13962b151dc8b374" providerId="LiveId" clId="{06264C7D-2D4D-494A-BC46-627316848FB4}" dt="2017-11-11T21:29:43.735" v="20" actId="2711"/>
      <pc:docMkLst>
        <pc:docMk/>
      </pc:docMkLst>
      <pc:sldChg chg="modSp">
        <pc:chgData name="changtzu shi" userId="13962b151dc8b374" providerId="LiveId" clId="{06264C7D-2D4D-494A-BC46-627316848FB4}" dt="2017-11-11T21:29:43.735" v="20" actId="2711"/>
        <pc:sldMkLst>
          <pc:docMk/>
          <pc:sldMk cId="2971470003" sldId="401"/>
        </pc:sldMkLst>
        <pc:spChg chg="mod">
          <ac:chgData name="changtzu shi" userId="13962b151dc8b374" providerId="LiveId" clId="{06264C7D-2D4D-494A-BC46-627316848FB4}" dt="2017-11-11T21:29:43.735" v="20" actId="2711"/>
          <ac:spMkLst>
            <pc:docMk/>
            <pc:sldMk cId="2971470003" sldId="401"/>
            <ac:spMk id="17410" creationId="{2CB6C3EC-9529-46F0-800E-8617D99275AF}"/>
          </ac:spMkLst>
        </pc:spChg>
      </pc:sldChg>
      <pc:sldChg chg="modSp">
        <pc:chgData name="changtzu shi" userId="13962b151dc8b374" providerId="LiveId" clId="{06264C7D-2D4D-494A-BC46-627316848FB4}" dt="2017-11-11T08:11:13.940" v="19"/>
        <pc:sldMkLst>
          <pc:docMk/>
          <pc:sldMk cId="2861086536" sldId="402"/>
        </pc:sldMkLst>
        <pc:spChg chg="mod">
          <ac:chgData name="changtzu shi" userId="13962b151dc8b374" providerId="LiveId" clId="{06264C7D-2D4D-494A-BC46-627316848FB4}" dt="2017-11-11T08:11:13.940" v="19"/>
          <ac:spMkLst>
            <pc:docMk/>
            <pc:sldMk cId="2861086536" sldId="402"/>
            <ac:spMk id="17410" creationId="{2CB6C3EC-9529-46F0-800E-8617D99275A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349DFE6-65BF-4E27-B4CE-61E652BE341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67A6DB-2AB7-40B2-A261-1D2EA21E56B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44A1A2A-F3BE-4661-A8BF-E8A3D58971CA}" type="datetime1">
              <a:rPr lang="en-US" altLang="zh-TW"/>
              <a:pPr/>
              <a:t>11/11/2017</a:t>
            </a:fld>
            <a:endParaRPr lang="en-US" altLang="zh-TW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4B2205-6952-4F11-AF38-2225EA53BBF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ED31D3-BC5B-455F-A2A3-442D666830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A023108-5D65-44D4-8A19-7F213D50CEF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601316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AD6EFE1-9B87-4E66-8B3B-7D1E3EE2C7D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B3AD56-F7F3-441A-B6B1-281FF4EABB6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17BD9691-9860-4C5A-A8F7-2930C47F8347}" type="datetime1">
              <a:rPr lang="en-US" altLang="zh-TW"/>
              <a:pPr/>
              <a:t>11/11/2017</a:t>
            </a:fld>
            <a:endParaRPr lang="en-US" altLang="zh-TW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3998A8E-1D11-4A8E-8439-A82A097A398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528DF6D-7805-47CA-BF8A-47B30788AB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9E8A35-21A5-477B-A38F-5917C4C82B7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7E1F16-DBE5-4B3C-BC2A-73D3A99322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934E41FB-2944-40E9-B2FA-35675A2C855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745185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0887DA11-8B10-4F8E-9668-430366CEF2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79BA0D76-62A3-4BE5-A113-4BB730C6906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800"/>
              </a:spcAft>
            </a:pPr>
            <a:endParaRPr lang="zh-TW" altLang="zh-TW" dirty="0"/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D499CECB-E72B-4792-94F6-BAA3015B0C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E4F4B0BC-525B-4FD3-B3F7-19B018E99CB7}" type="slidenum">
              <a:rPr lang="en-US" altLang="zh-TW" sz="1200">
                <a:latin typeface="Calibri" panose="020F0502020204030204" pitchFamily="34" charset="0"/>
              </a:rPr>
              <a:pPr eaLnBrk="1" hangingPunct="1"/>
              <a:t>1</a:t>
            </a:fld>
            <a:endParaRPr lang="en-US" altLang="zh-TW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>
            <a:extLst>
              <a:ext uri="{FF2B5EF4-FFF2-40B4-BE49-F238E27FC236}">
                <a16:creationId xmlns:a16="http://schemas.microsoft.com/office/drawing/2014/main" id="{419D878C-5029-452D-8068-0C4391C5D0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4" name="Notes Placeholder 2">
            <a:extLst>
              <a:ext uri="{FF2B5EF4-FFF2-40B4-BE49-F238E27FC236}">
                <a16:creationId xmlns:a16="http://schemas.microsoft.com/office/drawing/2014/main" id="{AFACC02B-E4F0-4FFD-99A6-AF00DDBDA0A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/>
              <a:t>Shifu this page summarizes all five headings</a:t>
            </a:r>
          </a:p>
        </p:txBody>
      </p:sp>
      <p:sp>
        <p:nvSpPr>
          <p:cNvPr id="49155" name="Slide Number Placeholder 3">
            <a:extLst>
              <a:ext uri="{FF2B5EF4-FFF2-40B4-BE49-F238E27FC236}">
                <a16:creationId xmlns:a16="http://schemas.microsoft.com/office/drawing/2014/main" id="{11090131-68B5-4150-8F53-6A19A217F2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0FDB43B-1CDA-4913-8CDC-8701F46EB9B0}" type="slidenum">
              <a:rPr lang="en-US" altLang="zh-TW" sz="1200">
                <a:latin typeface="Calibri" panose="020F0502020204030204" pitchFamily="34" charset="0"/>
              </a:rPr>
              <a:pPr eaLnBrk="1" hangingPunct="1"/>
              <a:t>49</a:t>
            </a:fld>
            <a:endParaRPr lang="en-US" altLang="zh-TW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Slide Image Placeholder 1">
            <a:extLst>
              <a:ext uri="{FF2B5EF4-FFF2-40B4-BE49-F238E27FC236}">
                <a16:creationId xmlns:a16="http://schemas.microsoft.com/office/drawing/2014/main" id="{57EECC71-9B8B-4F41-9942-3B3222388F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8418" name="Notes Placeholder 2">
            <a:extLst>
              <a:ext uri="{FF2B5EF4-FFF2-40B4-BE49-F238E27FC236}">
                <a16:creationId xmlns:a16="http://schemas.microsoft.com/office/drawing/2014/main" id="{C25B22B6-56A0-412E-95F7-A351D6A9460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/>
              <a:t>《</a:t>
            </a:r>
            <a:r>
              <a:rPr lang="zh-TW" altLang="en-US"/>
              <a:t>大智度論</a:t>
            </a:r>
            <a:r>
              <a:rPr lang="en-US" altLang="zh-TW"/>
              <a:t>》</a:t>
            </a:r>
            <a:r>
              <a:rPr lang="zh-TW" altLang="en-US"/>
              <a:t>卷</a:t>
            </a:r>
            <a:r>
              <a:rPr lang="en-US" altLang="ja-JP"/>
              <a:t>22</a:t>
            </a:r>
            <a:r>
              <a:rPr lang="zh-TW" altLang="en-US"/>
              <a:t>（大正</a:t>
            </a:r>
            <a:r>
              <a:rPr lang="en-US" altLang="ja-JP"/>
              <a:t>25</a:t>
            </a:r>
            <a:r>
              <a:rPr lang="en-US" altLang="zh-TW"/>
              <a:t>‧</a:t>
            </a:r>
            <a:r>
              <a:rPr lang="en-US" altLang="ja-JP"/>
              <a:t>222b–c</a:t>
            </a:r>
            <a:r>
              <a:rPr lang="zh-TW" altLang="en-US"/>
              <a:t>、</a:t>
            </a:r>
            <a:r>
              <a:rPr lang="en-US" altLang="ja-JP"/>
              <a:t>223b</a:t>
            </a:r>
            <a:r>
              <a:rPr lang="zh-TW" altLang="en-US"/>
              <a:t>）</a:t>
            </a:r>
            <a:endParaRPr lang="en-AU" altLang="zh-TW"/>
          </a:p>
        </p:txBody>
      </p:sp>
      <p:sp>
        <p:nvSpPr>
          <p:cNvPr id="188419" name="Slide Number Placeholder 3">
            <a:extLst>
              <a:ext uri="{FF2B5EF4-FFF2-40B4-BE49-F238E27FC236}">
                <a16:creationId xmlns:a16="http://schemas.microsoft.com/office/drawing/2014/main" id="{A0FF825B-E6E5-454A-AAD0-BB75B804ED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BE0CBEFE-6DEE-4A1E-AFE3-75C14865884A}" type="slidenum">
              <a:rPr lang="en-US" altLang="zh-TW" sz="1200">
                <a:latin typeface="Calibri" panose="020F0502020204030204" pitchFamily="34" charset="0"/>
              </a:rPr>
              <a:pPr eaLnBrk="1" hangingPunct="1"/>
              <a:t>154</a:t>
            </a:fld>
            <a:endParaRPr lang="en-US" altLang="zh-TW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Slide Image Placeholder 1">
            <a:extLst>
              <a:ext uri="{FF2B5EF4-FFF2-40B4-BE49-F238E27FC236}">
                <a16:creationId xmlns:a16="http://schemas.microsoft.com/office/drawing/2014/main" id="{57EECC71-9B8B-4F41-9942-3B3222388F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8418" name="Notes Placeholder 2">
            <a:extLst>
              <a:ext uri="{FF2B5EF4-FFF2-40B4-BE49-F238E27FC236}">
                <a16:creationId xmlns:a16="http://schemas.microsoft.com/office/drawing/2014/main" id="{C25B22B6-56A0-412E-95F7-A351D6A9460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/>
              <a:t>《</a:t>
            </a:r>
            <a:r>
              <a:rPr lang="zh-TW" altLang="en-US"/>
              <a:t>大智度論</a:t>
            </a:r>
            <a:r>
              <a:rPr lang="en-US" altLang="zh-TW"/>
              <a:t>》</a:t>
            </a:r>
            <a:r>
              <a:rPr lang="zh-TW" altLang="en-US"/>
              <a:t>卷</a:t>
            </a:r>
            <a:r>
              <a:rPr lang="en-US" altLang="ja-JP"/>
              <a:t>22</a:t>
            </a:r>
            <a:r>
              <a:rPr lang="zh-TW" altLang="en-US"/>
              <a:t>（大正</a:t>
            </a:r>
            <a:r>
              <a:rPr lang="en-US" altLang="ja-JP"/>
              <a:t>25</a:t>
            </a:r>
            <a:r>
              <a:rPr lang="en-US" altLang="zh-TW"/>
              <a:t>‧</a:t>
            </a:r>
            <a:r>
              <a:rPr lang="en-US" altLang="ja-JP"/>
              <a:t>222b–c</a:t>
            </a:r>
            <a:r>
              <a:rPr lang="zh-TW" altLang="en-US"/>
              <a:t>、</a:t>
            </a:r>
            <a:r>
              <a:rPr lang="en-US" altLang="ja-JP"/>
              <a:t>223b</a:t>
            </a:r>
            <a:r>
              <a:rPr lang="zh-TW" altLang="en-US"/>
              <a:t>）</a:t>
            </a:r>
            <a:endParaRPr lang="en-AU" altLang="zh-TW"/>
          </a:p>
        </p:txBody>
      </p:sp>
      <p:sp>
        <p:nvSpPr>
          <p:cNvPr id="188419" name="Slide Number Placeholder 3">
            <a:extLst>
              <a:ext uri="{FF2B5EF4-FFF2-40B4-BE49-F238E27FC236}">
                <a16:creationId xmlns:a16="http://schemas.microsoft.com/office/drawing/2014/main" id="{A0FF825B-E6E5-454A-AAD0-BB75B804ED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BE0CBEFE-6DEE-4A1E-AFE3-75C14865884A}" type="slidenum">
              <a:rPr lang="en-US" altLang="zh-TW" sz="1200">
                <a:latin typeface="Calibri" panose="020F0502020204030204" pitchFamily="34" charset="0"/>
              </a:rPr>
              <a:pPr eaLnBrk="1" hangingPunct="1"/>
              <a:t>155</a:t>
            </a:fld>
            <a:endParaRPr lang="en-US" altLang="zh-TW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Slide Image Placeholder 1">
            <a:extLst>
              <a:ext uri="{FF2B5EF4-FFF2-40B4-BE49-F238E27FC236}">
                <a16:creationId xmlns:a16="http://schemas.microsoft.com/office/drawing/2014/main" id="{A83EFD28-6C6C-41C5-900C-F7CE947820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0466" name="Notes Placeholder 2">
            <a:extLst>
              <a:ext uri="{FF2B5EF4-FFF2-40B4-BE49-F238E27FC236}">
                <a16:creationId xmlns:a16="http://schemas.microsoft.com/office/drawing/2014/main" id="{BD5A6037-1546-417F-B57A-42F288E8D3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  <p:sp>
        <p:nvSpPr>
          <p:cNvPr id="190467" name="Slide Number Placeholder 3">
            <a:extLst>
              <a:ext uri="{FF2B5EF4-FFF2-40B4-BE49-F238E27FC236}">
                <a16:creationId xmlns:a16="http://schemas.microsoft.com/office/drawing/2014/main" id="{46510B1C-995C-4A91-BCB9-3379599697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BA9705E2-FC35-4612-8B9B-4C503D4D7732}" type="slidenum">
              <a:rPr lang="en-US" altLang="zh-TW" sz="1200">
                <a:latin typeface="Calibri" panose="020F0502020204030204" pitchFamily="34" charset="0"/>
              </a:rPr>
              <a:pPr eaLnBrk="1" hangingPunct="1"/>
              <a:t>156</a:t>
            </a:fld>
            <a:endParaRPr lang="en-US" altLang="zh-TW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Slide Image Placeholder 1">
            <a:extLst>
              <a:ext uri="{FF2B5EF4-FFF2-40B4-BE49-F238E27FC236}">
                <a16:creationId xmlns:a16="http://schemas.microsoft.com/office/drawing/2014/main" id="{A83EFD28-6C6C-41C5-900C-F7CE947820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0466" name="Notes Placeholder 2">
            <a:extLst>
              <a:ext uri="{FF2B5EF4-FFF2-40B4-BE49-F238E27FC236}">
                <a16:creationId xmlns:a16="http://schemas.microsoft.com/office/drawing/2014/main" id="{BD5A6037-1546-417F-B57A-42F288E8D3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  <p:sp>
        <p:nvSpPr>
          <p:cNvPr id="190467" name="Slide Number Placeholder 3">
            <a:extLst>
              <a:ext uri="{FF2B5EF4-FFF2-40B4-BE49-F238E27FC236}">
                <a16:creationId xmlns:a16="http://schemas.microsoft.com/office/drawing/2014/main" id="{46510B1C-995C-4A91-BCB9-3379599697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BA9705E2-FC35-4612-8B9B-4C503D4D7732}" type="slidenum">
              <a:rPr lang="en-US" altLang="zh-TW" sz="1200">
                <a:latin typeface="Calibri" panose="020F0502020204030204" pitchFamily="34" charset="0"/>
              </a:rPr>
              <a:pPr eaLnBrk="1" hangingPunct="1"/>
              <a:t>157</a:t>
            </a:fld>
            <a:endParaRPr lang="en-US" altLang="zh-TW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Slide Image Placeholder 1">
            <a:extLst>
              <a:ext uri="{FF2B5EF4-FFF2-40B4-BE49-F238E27FC236}">
                <a16:creationId xmlns:a16="http://schemas.microsoft.com/office/drawing/2014/main" id="{135E85DA-F71B-48D6-8C63-486D0E9AF2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2514" name="Notes Placeholder 2">
            <a:extLst>
              <a:ext uri="{FF2B5EF4-FFF2-40B4-BE49-F238E27FC236}">
                <a16:creationId xmlns:a16="http://schemas.microsoft.com/office/drawing/2014/main" id="{3FFD445E-28A3-4079-B439-A12DA66AB86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b="1"/>
              <a:t>陸、結語（</a:t>
            </a:r>
            <a:r>
              <a:rPr lang="en-US" altLang="ja-JP" b="1"/>
              <a:t>pp. 1320–1321</a:t>
            </a:r>
            <a:r>
              <a:rPr lang="zh-TW" altLang="en-US" b="1"/>
              <a:t>）</a:t>
            </a:r>
            <a:endParaRPr lang="ja-JP" altLang="en-US"/>
          </a:p>
          <a:p>
            <a:endParaRPr lang="ja-JP" altLang="en-US"/>
          </a:p>
          <a:p>
            <a:r>
              <a:rPr lang="ja-JP" altLang="en-US"/>
              <a:t>（</a:t>
            </a:r>
            <a:r>
              <a:rPr lang="en-US" altLang="ja-JP"/>
              <a:t>1</a:t>
            </a:r>
            <a:r>
              <a:rPr lang="ja-JP" altLang="en-US"/>
              <a:t>）印順導師著，</a:t>
            </a:r>
            <a:r>
              <a:rPr lang="en-US" altLang="ja-JP"/>
              <a:t>《</a:t>
            </a:r>
            <a:r>
              <a:rPr lang="ja-JP" altLang="en-US"/>
              <a:t>初期大乘佛教之起源與開展</a:t>
            </a:r>
            <a:r>
              <a:rPr lang="en-US" altLang="ja-JP"/>
              <a:t>》</a:t>
            </a:r>
            <a:r>
              <a:rPr lang="ja-JP" altLang="en-US"/>
              <a:t>，</a:t>
            </a:r>
            <a:r>
              <a:rPr lang="en-US" altLang="ja-JP"/>
              <a:t>p. 629</a:t>
            </a:r>
            <a:r>
              <a:rPr lang="ja-JP" altLang="en-US"/>
              <a:t>：「菩薩行般若時，不應色中住。若住色，為作色行；若行作法，則不能受般若、習般若、具足般若波羅蜜，不能成就薩婆若。色無受想，無受則非色；般若亦無受。如是行，名諸法無受三昧，一切聲聞辟支佛所不能壞。」</a:t>
            </a:r>
            <a:endParaRPr lang="en-AU" altLang="ja-JP"/>
          </a:p>
          <a:p>
            <a:r>
              <a:rPr lang="ja-JP" altLang="en-US"/>
              <a:t>印順導師著，</a:t>
            </a:r>
            <a:r>
              <a:rPr lang="en-US" altLang="ja-JP"/>
              <a:t>《</a:t>
            </a:r>
            <a:r>
              <a:rPr lang="ja-JP" altLang="en-US"/>
              <a:t>初期大乘佛教之起源與開展</a:t>
            </a:r>
            <a:r>
              <a:rPr lang="en-US" altLang="ja-JP"/>
              <a:t>》</a:t>
            </a:r>
            <a:r>
              <a:rPr lang="ja-JP" altLang="en-US"/>
              <a:t>，</a:t>
            </a:r>
            <a:r>
              <a:rPr lang="en-US" altLang="ja-JP"/>
              <a:t>p. 630</a:t>
            </a:r>
            <a:r>
              <a:rPr lang="ja-JP" altLang="en-US"/>
              <a:t>：「須菩提告舍利弗：菩薩若行色行、生色行、滅色行、壞色行、空色行，我行是行：是行相，是菩薩未善知方便。若不行色，乃至不行色空，是名行般若波羅蜜。不念行，不念不行、行不行、非行非不行，是名行般若波羅蜜。一切法無受故，是名菩薩諸法無受三昧，一切聲聞辟支佛所不能壞。」</a:t>
            </a:r>
            <a:endParaRPr lang="en-AU" altLang="ja-JP"/>
          </a:p>
          <a:p>
            <a:r>
              <a:rPr lang="ja-JP" altLang="en-US"/>
              <a:t>（</a:t>
            </a:r>
            <a:r>
              <a:rPr lang="en-US" altLang="ja-JP"/>
              <a:t>2</a:t>
            </a:r>
            <a:r>
              <a:rPr lang="ja-JP" altLang="en-US"/>
              <a:t>）另參見印順導師著，</a:t>
            </a:r>
            <a:r>
              <a:rPr lang="en-US" altLang="ja-JP"/>
              <a:t>《</a:t>
            </a:r>
            <a:r>
              <a:rPr lang="ja-JP" altLang="en-US"/>
              <a:t>初期大乘佛教之起源與開展</a:t>
            </a:r>
            <a:r>
              <a:rPr lang="en-US" altLang="ja-JP"/>
              <a:t>》</a:t>
            </a:r>
            <a:r>
              <a:rPr lang="ja-JP" altLang="en-US"/>
              <a:t>，</a:t>
            </a:r>
            <a:r>
              <a:rPr lang="en-US" altLang="ja-JP"/>
              <a:t>pp. 634–635</a:t>
            </a:r>
            <a:r>
              <a:rPr lang="ja-JP" altLang="en-US"/>
              <a:t>。</a:t>
            </a:r>
            <a:endParaRPr lang="en-AU" altLang="zh-TW"/>
          </a:p>
        </p:txBody>
      </p:sp>
      <p:sp>
        <p:nvSpPr>
          <p:cNvPr id="192515" name="Slide Number Placeholder 3">
            <a:extLst>
              <a:ext uri="{FF2B5EF4-FFF2-40B4-BE49-F238E27FC236}">
                <a16:creationId xmlns:a16="http://schemas.microsoft.com/office/drawing/2014/main" id="{B83B5D8A-5CE7-4420-A16B-92312801C5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B940FA34-545E-46D8-AB56-CF80F601371A}" type="slidenum">
              <a:rPr lang="en-US" altLang="zh-TW" sz="1200">
                <a:latin typeface="Calibri" panose="020F0502020204030204" pitchFamily="34" charset="0"/>
              </a:rPr>
              <a:pPr eaLnBrk="1" hangingPunct="1"/>
              <a:t>158</a:t>
            </a:fld>
            <a:endParaRPr lang="en-US" altLang="zh-TW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Slide Image Placeholder 1">
            <a:extLst>
              <a:ext uri="{FF2B5EF4-FFF2-40B4-BE49-F238E27FC236}">
                <a16:creationId xmlns:a16="http://schemas.microsoft.com/office/drawing/2014/main" id="{F86AE81E-A776-4598-B31C-A29836A233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62" name="Notes Placeholder 2">
            <a:extLst>
              <a:ext uri="{FF2B5EF4-FFF2-40B4-BE49-F238E27FC236}">
                <a16:creationId xmlns:a16="http://schemas.microsoft.com/office/drawing/2014/main" id="{9DD0F6F6-C248-4E5E-95D3-606BADAE6CF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/>
          <a:p>
            <a:r>
              <a:rPr lang="ja-JP" altLang="en-US"/>
              <a:t>（</a:t>
            </a:r>
            <a:r>
              <a:rPr lang="en-US" altLang="ja-JP"/>
              <a:t>1</a:t>
            </a:r>
            <a:r>
              <a:rPr lang="ja-JP" altLang="en-US"/>
              <a:t>）印順導師著，</a:t>
            </a:r>
            <a:r>
              <a:rPr lang="en-US" altLang="ja-JP"/>
              <a:t>《</a:t>
            </a:r>
            <a:r>
              <a:rPr lang="ja-JP" altLang="en-US"/>
              <a:t>初期大乘佛教之起源與開展</a:t>
            </a:r>
            <a:r>
              <a:rPr lang="en-US" altLang="ja-JP"/>
              <a:t>》</a:t>
            </a:r>
            <a:r>
              <a:rPr lang="ja-JP" altLang="en-US"/>
              <a:t>，</a:t>
            </a:r>
            <a:r>
              <a:rPr lang="en-US" altLang="ja-JP"/>
              <a:t>p. 629</a:t>
            </a:r>
            <a:r>
              <a:rPr lang="ja-JP" altLang="en-US"/>
              <a:t>：「菩薩行般若時，不應色中住。若住色，為作色行；若行作法，則不能受般若、習般若、具足般若波羅蜜，不能成就薩婆若。色無受想，無受則非色；般若亦無受。如是行，名諸法無受三昧，一切聲聞辟支佛所不能壞。」</a:t>
            </a:r>
            <a:endParaRPr lang="en-AU" altLang="ja-JP"/>
          </a:p>
          <a:p>
            <a:r>
              <a:rPr lang="ja-JP" altLang="en-US"/>
              <a:t>印順導師著，</a:t>
            </a:r>
            <a:r>
              <a:rPr lang="en-US" altLang="ja-JP"/>
              <a:t>《</a:t>
            </a:r>
            <a:r>
              <a:rPr lang="ja-JP" altLang="en-US"/>
              <a:t>初期大乘佛教之起源與開展</a:t>
            </a:r>
            <a:r>
              <a:rPr lang="en-US" altLang="ja-JP"/>
              <a:t>》</a:t>
            </a:r>
            <a:r>
              <a:rPr lang="ja-JP" altLang="en-US"/>
              <a:t>，</a:t>
            </a:r>
            <a:r>
              <a:rPr lang="en-US" altLang="ja-JP"/>
              <a:t>p. 630</a:t>
            </a:r>
            <a:r>
              <a:rPr lang="ja-JP" altLang="en-US"/>
              <a:t>：「須菩提告舍利弗：菩薩若行色行、生色行、滅色行、壞色行、空色行，我行是行：是行相，是菩薩未善知方便。若不行色，乃至不行色空，是名行般若波羅蜜。不念行，不念不行、行不行、非行非不行，是名行般若波羅蜜。一切法無受故，是名菩薩諸法無受三昧，一切聲聞辟支佛所不能壞。」</a:t>
            </a:r>
            <a:endParaRPr lang="en-AU" altLang="ja-JP"/>
          </a:p>
          <a:p>
            <a:r>
              <a:rPr lang="ja-JP" altLang="en-US"/>
              <a:t>（</a:t>
            </a:r>
            <a:r>
              <a:rPr lang="en-US" altLang="ja-JP"/>
              <a:t>2</a:t>
            </a:r>
            <a:r>
              <a:rPr lang="ja-JP" altLang="en-US"/>
              <a:t>）另參見印順導師著，</a:t>
            </a:r>
            <a:r>
              <a:rPr lang="en-US" altLang="ja-JP"/>
              <a:t>《</a:t>
            </a:r>
            <a:r>
              <a:rPr lang="ja-JP" altLang="en-US"/>
              <a:t>初期大乘佛教之起源與開展</a:t>
            </a:r>
            <a:r>
              <a:rPr lang="en-US" altLang="ja-JP"/>
              <a:t>》</a:t>
            </a:r>
            <a:r>
              <a:rPr lang="ja-JP" altLang="en-US"/>
              <a:t>，</a:t>
            </a:r>
            <a:r>
              <a:rPr lang="en-US" altLang="ja-JP"/>
              <a:t>pp. 634–635</a:t>
            </a:r>
            <a:r>
              <a:rPr lang="ja-JP" altLang="en-US"/>
              <a:t>。</a:t>
            </a:r>
            <a:endParaRPr lang="en-AU" altLang="ja-JP"/>
          </a:p>
          <a:p>
            <a:endParaRPr lang="zh-TW" altLang="en-US"/>
          </a:p>
          <a:p>
            <a:endParaRPr lang="zh-TW" altLang="en-US"/>
          </a:p>
          <a:p>
            <a:r>
              <a:rPr lang="ja-JP" altLang="en-US"/>
              <a:t>（</a:t>
            </a:r>
            <a:r>
              <a:rPr lang="en-US" altLang="ja-JP"/>
              <a:t>1</a:t>
            </a:r>
            <a:r>
              <a:rPr lang="ja-JP" altLang="en-US"/>
              <a:t>）</a:t>
            </a:r>
            <a:r>
              <a:rPr lang="en-US" altLang="ja-JP"/>
              <a:t>《</a:t>
            </a:r>
            <a:r>
              <a:rPr lang="ja-JP" altLang="en-US"/>
              <a:t>小品般若波羅蜜經</a:t>
            </a:r>
            <a:r>
              <a:rPr lang="en-US" altLang="ja-JP"/>
              <a:t>》</a:t>
            </a:r>
            <a:r>
              <a:rPr lang="ja-JP" altLang="en-US"/>
              <a:t>卷</a:t>
            </a:r>
            <a:r>
              <a:rPr lang="en-US" altLang="ja-JP"/>
              <a:t>1〈</a:t>
            </a:r>
            <a:r>
              <a:rPr lang="ja-JP" altLang="en-US"/>
              <a:t>初品</a:t>
            </a:r>
            <a:r>
              <a:rPr lang="en-US" altLang="ja-JP"/>
              <a:t>〉(</a:t>
            </a:r>
            <a:r>
              <a:rPr lang="ja-JP" altLang="en-US"/>
              <a:t>大正</a:t>
            </a:r>
            <a:r>
              <a:rPr lang="en-US" altLang="ja-JP"/>
              <a:t>8</a:t>
            </a:r>
            <a:r>
              <a:rPr lang="ja-JP" altLang="en-US"/>
              <a:t>，</a:t>
            </a:r>
            <a:r>
              <a:rPr lang="en-US" altLang="ja-JP"/>
              <a:t>539c6–8)</a:t>
            </a:r>
            <a:r>
              <a:rPr lang="ja-JP" altLang="en-US"/>
              <a:t>：「</a:t>
            </a:r>
            <a:r>
              <a:rPr lang="en-US" altLang="ja-JP"/>
              <a:t>……</a:t>
            </a:r>
            <a:r>
              <a:rPr lang="ja-JP" altLang="en-US"/>
              <a:t>如我法，</a:t>
            </a:r>
            <a:r>
              <a:rPr lang="ja-JP" altLang="en-US" u="sng"/>
              <a:t>一切處、一切時、一切種不可得</a:t>
            </a:r>
            <a:r>
              <a:rPr lang="ja-JP" altLang="en-US"/>
              <a:t>；菩薩於內外法中，應生如是想。」</a:t>
            </a:r>
            <a:endParaRPr lang="en-AU" altLang="ja-JP"/>
          </a:p>
          <a:p>
            <a:r>
              <a:rPr lang="ja-JP" altLang="en-US"/>
              <a:t>（</a:t>
            </a:r>
            <a:r>
              <a:rPr lang="en-US" altLang="ja-JP"/>
              <a:t>2</a:t>
            </a:r>
            <a:r>
              <a:rPr lang="ja-JP" altLang="en-US"/>
              <a:t>）印順導師著，</a:t>
            </a:r>
            <a:r>
              <a:rPr lang="en-US" altLang="ja-JP"/>
              <a:t>《</a:t>
            </a:r>
            <a:r>
              <a:rPr lang="ja-JP" altLang="en-US"/>
              <a:t>初期大乘佛教之起源與開展</a:t>
            </a:r>
            <a:r>
              <a:rPr lang="en-US" altLang="ja-JP"/>
              <a:t>》</a:t>
            </a:r>
            <a:r>
              <a:rPr lang="ja-JP" altLang="en-US"/>
              <a:t>，</a:t>
            </a:r>
            <a:r>
              <a:rPr lang="en-US" altLang="ja-JP"/>
              <a:t>p. 631</a:t>
            </a:r>
            <a:r>
              <a:rPr lang="ja-JP" altLang="en-US"/>
              <a:t>：「菩薩者但有名字。如我畢竟不生，一切法性亦如是。此中何等是色不著不生！色是菩薩不可得，不可得亦不可得，一切處、時、種，菩薩不可得，當教何法入般若波羅蜜？」</a:t>
            </a:r>
            <a:endParaRPr lang="en-US" altLang="ja-JP"/>
          </a:p>
          <a:p>
            <a:endParaRPr lang="zh-TW" altLang="en-US"/>
          </a:p>
          <a:p>
            <a:r>
              <a:rPr lang="ja-JP" altLang="en-US"/>
              <a:t>印順導師著，</a:t>
            </a:r>
            <a:r>
              <a:rPr lang="en-US" altLang="ja-JP"/>
              <a:t>《</a:t>
            </a:r>
            <a:r>
              <a:rPr lang="ja-JP" altLang="en-US"/>
              <a:t>初期大乘佛教之起源與開展</a:t>
            </a:r>
            <a:r>
              <a:rPr lang="en-US" altLang="ja-JP"/>
              <a:t>》</a:t>
            </a:r>
            <a:r>
              <a:rPr lang="ja-JP" altLang="en-US"/>
              <a:t>，</a:t>
            </a:r>
            <a:r>
              <a:rPr lang="en-US" altLang="ja-JP"/>
              <a:t>p. 628</a:t>
            </a:r>
            <a:r>
              <a:rPr lang="ja-JP" altLang="en-US"/>
              <a:t>：「須菩提白佛：我不見不得菩薩，不見不得般若波羅蜜，當教何等菩薩般若波羅蜜？」</a:t>
            </a:r>
            <a:endParaRPr lang="en-US" altLang="ja-JP"/>
          </a:p>
          <a:p>
            <a:endParaRPr lang="en-AU" altLang="zh-TW"/>
          </a:p>
          <a:p>
            <a:endParaRPr lang="en-AU" altLang="zh-TW"/>
          </a:p>
        </p:txBody>
      </p:sp>
      <p:sp>
        <p:nvSpPr>
          <p:cNvPr id="194563" name="Slide Number Placeholder 3">
            <a:extLst>
              <a:ext uri="{FF2B5EF4-FFF2-40B4-BE49-F238E27FC236}">
                <a16:creationId xmlns:a16="http://schemas.microsoft.com/office/drawing/2014/main" id="{CA4E05A7-7695-40B3-8D06-64851A6658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84D8243-4F11-43DF-A6EF-11554720C268}" type="slidenum">
              <a:rPr lang="en-US" altLang="zh-TW" sz="1200">
                <a:latin typeface="Calibri" panose="020F0502020204030204" pitchFamily="34" charset="0"/>
              </a:rPr>
              <a:pPr eaLnBrk="1" hangingPunct="1"/>
              <a:t>159</a:t>
            </a:fld>
            <a:endParaRPr lang="en-US" altLang="zh-TW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Slide Image Placeholder 1">
            <a:extLst>
              <a:ext uri="{FF2B5EF4-FFF2-40B4-BE49-F238E27FC236}">
                <a16:creationId xmlns:a16="http://schemas.microsoft.com/office/drawing/2014/main" id="{F86AE81E-A776-4598-B31C-A29836A233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62" name="Notes Placeholder 2">
            <a:extLst>
              <a:ext uri="{FF2B5EF4-FFF2-40B4-BE49-F238E27FC236}">
                <a16:creationId xmlns:a16="http://schemas.microsoft.com/office/drawing/2014/main" id="{9DD0F6F6-C248-4E5E-95D3-606BADAE6CF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/>
          <a:p>
            <a:r>
              <a:rPr lang="ja-JP" altLang="en-US"/>
              <a:t>（</a:t>
            </a:r>
            <a:r>
              <a:rPr lang="en-US" altLang="ja-JP"/>
              <a:t>1</a:t>
            </a:r>
            <a:r>
              <a:rPr lang="ja-JP" altLang="en-US"/>
              <a:t>）印順導師著，</a:t>
            </a:r>
            <a:r>
              <a:rPr lang="en-US" altLang="ja-JP"/>
              <a:t>《</a:t>
            </a:r>
            <a:r>
              <a:rPr lang="ja-JP" altLang="en-US"/>
              <a:t>初期大乘佛教之起源與開展</a:t>
            </a:r>
            <a:r>
              <a:rPr lang="en-US" altLang="ja-JP"/>
              <a:t>》</a:t>
            </a:r>
            <a:r>
              <a:rPr lang="ja-JP" altLang="en-US"/>
              <a:t>，</a:t>
            </a:r>
            <a:r>
              <a:rPr lang="en-US" altLang="ja-JP"/>
              <a:t>p. 629</a:t>
            </a:r>
            <a:r>
              <a:rPr lang="ja-JP" altLang="en-US"/>
              <a:t>：「菩薩行般若時，不應色中住。若住色，為作色行；若行作法，則不能受般若、習般若、具足般若波羅蜜，不能成就薩婆若。色無受想，無受則非色；般若亦無受。如是行，名諸法無受三昧，一切聲聞辟支佛所不能壞。」</a:t>
            </a:r>
            <a:endParaRPr lang="en-AU" altLang="ja-JP"/>
          </a:p>
          <a:p>
            <a:r>
              <a:rPr lang="ja-JP" altLang="en-US"/>
              <a:t>印順導師著，</a:t>
            </a:r>
            <a:r>
              <a:rPr lang="en-US" altLang="ja-JP"/>
              <a:t>《</a:t>
            </a:r>
            <a:r>
              <a:rPr lang="ja-JP" altLang="en-US"/>
              <a:t>初期大乘佛教之起源與開展</a:t>
            </a:r>
            <a:r>
              <a:rPr lang="en-US" altLang="ja-JP"/>
              <a:t>》</a:t>
            </a:r>
            <a:r>
              <a:rPr lang="ja-JP" altLang="en-US"/>
              <a:t>，</a:t>
            </a:r>
            <a:r>
              <a:rPr lang="en-US" altLang="ja-JP"/>
              <a:t>p. 630</a:t>
            </a:r>
            <a:r>
              <a:rPr lang="ja-JP" altLang="en-US"/>
              <a:t>：「須菩提告舍利弗：菩薩若行色行、生色行、滅色行、壞色行、空色行，我行是行：是行相，是菩薩未善知方便。若不行色，乃至不行色空，是名行般若波羅蜜。不念行，不念不行、行不行、非行非不行，是名行般若波羅蜜。一切法無受故，是名菩薩諸法無受三昧，一切聲聞辟支佛所不能壞。」</a:t>
            </a:r>
            <a:endParaRPr lang="en-AU" altLang="ja-JP"/>
          </a:p>
          <a:p>
            <a:r>
              <a:rPr lang="ja-JP" altLang="en-US"/>
              <a:t>（</a:t>
            </a:r>
            <a:r>
              <a:rPr lang="en-US" altLang="ja-JP"/>
              <a:t>2</a:t>
            </a:r>
            <a:r>
              <a:rPr lang="ja-JP" altLang="en-US"/>
              <a:t>）另參見印順導師著，</a:t>
            </a:r>
            <a:r>
              <a:rPr lang="en-US" altLang="ja-JP"/>
              <a:t>《</a:t>
            </a:r>
            <a:r>
              <a:rPr lang="ja-JP" altLang="en-US"/>
              <a:t>初期大乘佛教之起源與開展</a:t>
            </a:r>
            <a:r>
              <a:rPr lang="en-US" altLang="ja-JP"/>
              <a:t>》</a:t>
            </a:r>
            <a:r>
              <a:rPr lang="ja-JP" altLang="en-US"/>
              <a:t>，</a:t>
            </a:r>
            <a:r>
              <a:rPr lang="en-US" altLang="ja-JP"/>
              <a:t>pp. 634–635</a:t>
            </a:r>
            <a:r>
              <a:rPr lang="ja-JP" altLang="en-US"/>
              <a:t>。</a:t>
            </a:r>
            <a:endParaRPr lang="en-AU" altLang="ja-JP"/>
          </a:p>
          <a:p>
            <a:endParaRPr lang="zh-TW" altLang="en-US"/>
          </a:p>
          <a:p>
            <a:endParaRPr lang="zh-TW" altLang="en-US"/>
          </a:p>
          <a:p>
            <a:r>
              <a:rPr lang="ja-JP" altLang="en-US"/>
              <a:t>（</a:t>
            </a:r>
            <a:r>
              <a:rPr lang="en-US" altLang="ja-JP"/>
              <a:t>1</a:t>
            </a:r>
            <a:r>
              <a:rPr lang="ja-JP" altLang="en-US"/>
              <a:t>）</a:t>
            </a:r>
            <a:r>
              <a:rPr lang="en-US" altLang="ja-JP"/>
              <a:t>《</a:t>
            </a:r>
            <a:r>
              <a:rPr lang="ja-JP" altLang="en-US"/>
              <a:t>小品般若波羅蜜經</a:t>
            </a:r>
            <a:r>
              <a:rPr lang="en-US" altLang="ja-JP"/>
              <a:t>》</a:t>
            </a:r>
            <a:r>
              <a:rPr lang="ja-JP" altLang="en-US"/>
              <a:t>卷</a:t>
            </a:r>
            <a:r>
              <a:rPr lang="en-US" altLang="ja-JP"/>
              <a:t>1〈</a:t>
            </a:r>
            <a:r>
              <a:rPr lang="ja-JP" altLang="en-US"/>
              <a:t>初品</a:t>
            </a:r>
            <a:r>
              <a:rPr lang="en-US" altLang="ja-JP"/>
              <a:t>〉(</a:t>
            </a:r>
            <a:r>
              <a:rPr lang="ja-JP" altLang="en-US"/>
              <a:t>大正</a:t>
            </a:r>
            <a:r>
              <a:rPr lang="en-US" altLang="ja-JP"/>
              <a:t>8</a:t>
            </a:r>
            <a:r>
              <a:rPr lang="ja-JP" altLang="en-US"/>
              <a:t>，</a:t>
            </a:r>
            <a:r>
              <a:rPr lang="en-US" altLang="ja-JP"/>
              <a:t>539c6–8)</a:t>
            </a:r>
            <a:r>
              <a:rPr lang="ja-JP" altLang="en-US"/>
              <a:t>：「</a:t>
            </a:r>
            <a:r>
              <a:rPr lang="en-US" altLang="ja-JP"/>
              <a:t>……</a:t>
            </a:r>
            <a:r>
              <a:rPr lang="ja-JP" altLang="en-US"/>
              <a:t>如我法，</a:t>
            </a:r>
            <a:r>
              <a:rPr lang="ja-JP" altLang="en-US" u="sng"/>
              <a:t>一切處、一切時、一切種不可得</a:t>
            </a:r>
            <a:r>
              <a:rPr lang="ja-JP" altLang="en-US"/>
              <a:t>；菩薩於內外法中，應生如是想。」</a:t>
            </a:r>
            <a:endParaRPr lang="en-AU" altLang="ja-JP"/>
          </a:p>
          <a:p>
            <a:r>
              <a:rPr lang="ja-JP" altLang="en-US"/>
              <a:t>（</a:t>
            </a:r>
            <a:r>
              <a:rPr lang="en-US" altLang="ja-JP"/>
              <a:t>2</a:t>
            </a:r>
            <a:r>
              <a:rPr lang="ja-JP" altLang="en-US"/>
              <a:t>）印順導師著，</a:t>
            </a:r>
            <a:r>
              <a:rPr lang="en-US" altLang="ja-JP"/>
              <a:t>《</a:t>
            </a:r>
            <a:r>
              <a:rPr lang="ja-JP" altLang="en-US"/>
              <a:t>初期大乘佛教之起源與開展</a:t>
            </a:r>
            <a:r>
              <a:rPr lang="en-US" altLang="ja-JP"/>
              <a:t>》</a:t>
            </a:r>
            <a:r>
              <a:rPr lang="ja-JP" altLang="en-US"/>
              <a:t>，</a:t>
            </a:r>
            <a:r>
              <a:rPr lang="en-US" altLang="ja-JP"/>
              <a:t>p. 631</a:t>
            </a:r>
            <a:r>
              <a:rPr lang="ja-JP" altLang="en-US"/>
              <a:t>：「菩薩者但有名字。如我畢竟不生，一切法性亦如是。此中何等是色不著不生！色是菩薩不可得，不可得亦不可得，一切處、時、種，菩薩不可得，當教何法入般若波羅蜜？」</a:t>
            </a:r>
            <a:endParaRPr lang="en-US" altLang="ja-JP"/>
          </a:p>
          <a:p>
            <a:endParaRPr lang="zh-TW" altLang="en-US"/>
          </a:p>
          <a:p>
            <a:r>
              <a:rPr lang="ja-JP" altLang="en-US"/>
              <a:t>印順導師著，</a:t>
            </a:r>
            <a:r>
              <a:rPr lang="en-US" altLang="ja-JP"/>
              <a:t>《</a:t>
            </a:r>
            <a:r>
              <a:rPr lang="ja-JP" altLang="en-US"/>
              <a:t>初期大乘佛教之起源與開展</a:t>
            </a:r>
            <a:r>
              <a:rPr lang="en-US" altLang="ja-JP"/>
              <a:t>》</a:t>
            </a:r>
            <a:r>
              <a:rPr lang="ja-JP" altLang="en-US"/>
              <a:t>，</a:t>
            </a:r>
            <a:r>
              <a:rPr lang="en-US" altLang="ja-JP"/>
              <a:t>p. 628</a:t>
            </a:r>
            <a:r>
              <a:rPr lang="ja-JP" altLang="en-US"/>
              <a:t>：「須菩提白佛：我不見不得菩薩，不見不得般若波羅蜜，當教何等菩薩般若波羅蜜？」</a:t>
            </a:r>
            <a:endParaRPr lang="en-US" altLang="ja-JP"/>
          </a:p>
          <a:p>
            <a:endParaRPr lang="en-AU" altLang="zh-TW"/>
          </a:p>
          <a:p>
            <a:endParaRPr lang="en-AU" altLang="zh-TW"/>
          </a:p>
        </p:txBody>
      </p:sp>
      <p:sp>
        <p:nvSpPr>
          <p:cNvPr id="194563" name="Slide Number Placeholder 3">
            <a:extLst>
              <a:ext uri="{FF2B5EF4-FFF2-40B4-BE49-F238E27FC236}">
                <a16:creationId xmlns:a16="http://schemas.microsoft.com/office/drawing/2014/main" id="{CA4E05A7-7695-40B3-8D06-64851A6658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84D8243-4F11-43DF-A6EF-11554720C268}" type="slidenum">
              <a:rPr lang="en-US" altLang="zh-TW" sz="1200">
                <a:latin typeface="Calibri" panose="020F0502020204030204" pitchFamily="34" charset="0"/>
              </a:rPr>
              <a:pPr eaLnBrk="1" hangingPunct="1"/>
              <a:t>160</a:t>
            </a:fld>
            <a:endParaRPr lang="en-US" altLang="zh-TW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Slide Image Placeholder 1">
            <a:extLst>
              <a:ext uri="{FF2B5EF4-FFF2-40B4-BE49-F238E27FC236}">
                <a16:creationId xmlns:a16="http://schemas.microsoft.com/office/drawing/2014/main" id="{34D287A8-C52E-452B-A03F-AE91D2EA2C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6610" name="Notes Placeholder 2">
            <a:extLst>
              <a:ext uri="{FF2B5EF4-FFF2-40B4-BE49-F238E27FC236}">
                <a16:creationId xmlns:a16="http://schemas.microsoft.com/office/drawing/2014/main" id="{0F96B6E4-278B-40C8-85E5-9749E69D3B6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ja-JP" altLang="en-US"/>
              <a:t>印順導師著，</a:t>
            </a:r>
            <a:r>
              <a:rPr lang="en-US" altLang="ja-JP"/>
              <a:t>《</a:t>
            </a:r>
            <a:r>
              <a:rPr lang="ja-JP" altLang="en-US"/>
              <a:t>初期大乘佛教之起源與開展</a:t>
            </a:r>
            <a:r>
              <a:rPr lang="en-US" altLang="ja-JP"/>
              <a:t>》</a:t>
            </a:r>
            <a:r>
              <a:rPr lang="ja-JP" altLang="en-US"/>
              <a:t>，</a:t>
            </a:r>
            <a:r>
              <a:rPr lang="en-US" altLang="ja-JP"/>
              <a:t>p. 628</a:t>
            </a:r>
            <a:r>
              <a:rPr lang="ja-JP" altLang="en-US"/>
              <a:t>：「法門的傳授，是不限於一人的；經過多方面的傳授持行，到編集出來，那時可能已有大同小異的不同傳述，集出者有將之綜合為一部的必要。集出以後，有疑難的，附入些解說；有關的法義，也會增補進去：文段也就漸漸的增廣起來。這樣的綜合，釋疑，增補，在文字的啣接上，都可能留下些痕跡，再經過文字的潤飾，才成為完整的經篇。」</a:t>
            </a:r>
            <a:endParaRPr lang="en-US" altLang="ja-JP"/>
          </a:p>
          <a:p>
            <a:endParaRPr lang="en-AU" altLang="zh-TW"/>
          </a:p>
        </p:txBody>
      </p:sp>
      <p:sp>
        <p:nvSpPr>
          <p:cNvPr id="196611" name="Slide Number Placeholder 3">
            <a:extLst>
              <a:ext uri="{FF2B5EF4-FFF2-40B4-BE49-F238E27FC236}">
                <a16:creationId xmlns:a16="http://schemas.microsoft.com/office/drawing/2014/main" id="{FCFF47D2-502A-4E09-8D4D-08390AC8CA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20AD164D-3D7A-4711-BFFB-0ABE34D96B44}" type="slidenum">
              <a:rPr lang="en-US" altLang="zh-TW" sz="1200">
                <a:latin typeface="Calibri" panose="020F0502020204030204" pitchFamily="34" charset="0"/>
              </a:rPr>
              <a:pPr eaLnBrk="1" hangingPunct="1"/>
              <a:t>161</a:t>
            </a:fld>
            <a:endParaRPr lang="en-US" altLang="zh-TW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Slide Image Placeholder 1">
            <a:extLst>
              <a:ext uri="{FF2B5EF4-FFF2-40B4-BE49-F238E27FC236}">
                <a16:creationId xmlns:a16="http://schemas.microsoft.com/office/drawing/2014/main" id="{34D287A8-C52E-452B-A03F-AE91D2EA2C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6610" name="Notes Placeholder 2">
            <a:extLst>
              <a:ext uri="{FF2B5EF4-FFF2-40B4-BE49-F238E27FC236}">
                <a16:creationId xmlns:a16="http://schemas.microsoft.com/office/drawing/2014/main" id="{0F96B6E4-278B-40C8-85E5-9749E69D3B6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ja-JP" altLang="en-US"/>
              <a:t>印順導師著，</a:t>
            </a:r>
            <a:r>
              <a:rPr lang="en-US" altLang="ja-JP"/>
              <a:t>《</a:t>
            </a:r>
            <a:r>
              <a:rPr lang="ja-JP" altLang="en-US"/>
              <a:t>初期大乘佛教之起源與開展</a:t>
            </a:r>
            <a:r>
              <a:rPr lang="en-US" altLang="ja-JP"/>
              <a:t>》</a:t>
            </a:r>
            <a:r>
              <a:rPr lang="ja-JP" altLang="en-US"/>
              <a:t>，</a:t>
            </a:r>
            <a:r>
              <a:rPr lang="en-US" altLang="ja-JP"/>
              <a:t>p. 628</a:t>
            </a:r>
            <a:r>
              <a:rPr lang="ja-JP" altLang="en-US"/>
              <a:t>：「法門的傳授，是不限於一人的；經過多方面的傳授持行，到編集出來，那時可能已有大同小異的不同傳述，集出者有將之綜合為一部的必要。集出以後，有疑難的，附入些解說；有關的法義，也會增補進去：文段也就漸漸的增廣起來。這樣的綜合，釋疑，增補，在文字的啣接上，都可能留下些痕跡，再經過文字的潤飾，才成為完整的經篇。」</a:t>
            </a:r>
            <a:endParaRPr lang="en-US" altLang="ja-JP"/>
          </a:p>
          <a:p>
            <a:endParaRPr lang="en-AU" altLang="zh-TW"/>
          </a:p>
        </p:txBody>
      </p:sp>
      <p:sp>
        <p:nvSpPr>
          <p:cNvPr id="196611" name="Slide Number Placeholder 3">
            <a:extLst>
              <a:ext uri="{FF2B5EF4-FFF2-40B4-BE49-F238E27FC236}">
                <a16:creationId xmlns:a16="http://schemas.microsoft.com/office/drawing/2014/main" id="{FCFF47D2-502A-4E09-8D4D-08390AC8CA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20AD164D-3D7A-4711-BFFB-0ABE34D96B44}" type="slidenum">
              <a:rPr lang="en-US" altLang="zh-TW" sz="1200">
                <a:latin typeface="Calibri" panose="020F0502020204030204" pitchFamily="34" charset="0"/>
              </a:rPr>
              <a:pPr eaLnBrk="1" hangingPunct="1"/>
              <a:t>162</a:t>
            </a:fld>
            <a:endParaRPr lang="en-US" altLang="zh-TW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Slide Image Placeholder 1">
            <a:extLst>
              <a:ext uri="{FF2B5EF4-FFF2-40B4-BE49-F238E27FC236}">
                <a16:creationId xmlns:a16="http://schemas.microsoft.com/office/drawing/2014/main" id="{3DDD5E56-4AC6-4654-B7F7-7314751119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8658" name="Notes Placeholder 2">
            <a:extLst>
              <a:ext uri="{FF2B5EF4-FFF2-40B4-BE49-F238E27FC236}">
                <a16:creationId xmlns:a16="http://schemas.microsoft.com/office/drawing/2014/main" id="{57146A53-951B-431A-9C2F-FC13D23F58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/>
              <a:t>[</a:t>
            </a:r>
            <a:r>
              <a:rPr lang="ja-JP" altLang="en-US"/>
              <a:t>原書</a:t>
            </a:r>
            <a:r>
              <a:rPr lang="en-US" altLang="ja-JP"/>
              <a:t>p. 1322</a:t>
            </a:r>
            <a:r>
              <a:rPr lang="ja-JP" altLang="en-US"/>
              <a:t>註</a:t>
            </a:r>
            <a:r>
              <a:rPr lang="en-US" altLang="ja-JP"/>
              <a:t>20]《</a:t>
            </a:r>
            <a:r>
              <a:rPr lang="ja-JP" altLang="en-US"/>
              <a:t>阿難四事經</a:t>
            </a:r>
            <a:r>
              <a:rPr lang="en-US" altLang="ja-JP"/>
              <a:t>》(</a:t>
            </a:r>
            <a:r>
              <a:rPr lang="ja-JP" altLang="en-US"/>
              <a:t>大正</a:t>
            </a:r>
            <a:r>
              <a:rPr lang="en-US" altLang="ja-JP"/>
              <a:t>14</a:t>
            </a:r>
            <a:r>
              <a:rPr lang="ja-JP" altLang="en-US"/>
              <a:t>，</a:t>
            </a:r>
            <a:r>
              <a:rPr lang="en-US" altLang="ja-JP"/>
              <a:t>757c)</a:t>
            </a:r>
            <a:r>
              <a:rPr lang="ja-JP" altLang="en-US"/>
              <a:t>。</a:t>
            </a:r>
            <a:endParaRPr lang="en-AU" altLang="ja-JP"/>
          </a:p>
          <a:p>
            <a:endParaRPr lang="en-AU" altLang="zh-TW"/>
          </a:p>
          <a:p>
            <a:r>
              <a:rPr lang="ja-JP" altLang="en-US"/>
              <a:t>印順導師著，</a:t>
            </a:r>
            <a:r>
              <a:rPr lang="en-US" altLang="ja-JP"/>
              <a:t>《</a:t>
            </a:r>
            <a:r>
              <a:rPr lang="ja-JP" altLang="en-US"/>
              <a:t>初期大乘佛教之起源與開展</a:t>
            </a:r>
            <a:r>
              <a:rPr lang="en-US" altLang="ja-JP"/>
              <a:t>》</a:t>
            </a:r>
            <a:r>
              <a:rPr lang="ja-JP" altLang="en-US"/>
              <a:t>第九章，</a:t>
            </a:r>
            <a:r>
              <a:rPr lang="en-US" altLang="ja-JP"/>
              <a:t>pp. 554–555</a:t>
            </a:r>
            <a:r>
              <a:rPr lang="ja-JP" altLang="en-US"/>
              <a:t>：「關於大乘經出現的先後，有幾點是應該注意的。</a:t>
            </a:r>
            <a:endParaRPr lang="en-US" altLang="ja-JP"/>
          </a:p>
          <a:p>
            <a:r>
              <a:rPr lang="ja-JP" altLang="en-US"/>
              <a:t>一、「法」是在先的；無論是信仰，行儀，修行方法，深義的證悟；傳說的、傳布的、傳授的，都是先有「法」的存在，孕育成熟而集出來的。一種信仰，儀制，修行的教授，不是憑個人編寫而有，總是比經典的集出為早的。</a:t>
            </a:r>
            <a:endParaRPr lang="en-AU" altLang="ja-JP"/>
          </a:p>
          <a:p>
            <a:r>
              <a:rPr lang="ja-JP" altLang="en-US"/>
              <a:t>二、</a:t>
            </a:r>
            <a:r>
              <a:rPr lang="en-US" altLang="ja-JP"/>
              <a:t>《</a:t>
            </a:r>
            <a:r>
              <a:rPr lang="ja-JP" altLang="en-US"/>
              <a:t>華嚴</a:t>
            </a:r>
            <a:r>
              <a:rPr lang="en-US" altLang="ja-JP"/>
              <a:t>》</a:t>
            </a:r>
            <a:r>
              <a:rPr lang="ja-JP" altLang="en-US"/>
              <a:t>、</a:t>
            </a:r>
            <a:r>
              <a:rPr lang="en-US" altLang="ja-JP"/>
              <a:t>《</a:t>
            </a:r>
            <a:r>
              <a:rPr lang="ja-JP" altLang="en-US"/>
              <a:t>般若</a:t>
            </a:r>
            <a:r>
              <a:rPr lang="en-US" altLang="ja-JP"/>
              <a:t>》</a:t>
            </a:r>
            <a:r>
              <a:rPr lang="ja-JP" altLang="en-US"/>
              <a:t>、</a:t>
            </a:r>
            <a:r>
              <a:rPr lang="en-US" altLang="ja-JP"/>
              <a:t>《</a:t>
            </a:r>
            <a:r>
              <a:rPr lang="ja-JP" altLang="en-US"/>
              <a:t>涅槃</a:t>
            </a:r>
            <a:r>
              <a:rPr lang="en-US" altLang="ja-JP"/>
              <a:t>》</a:t>
            </a:r>
            <a:r>
              <a:rPr lang="ja-JP" altLang="en-US"/>
              <a:t>、</a:t>
            </a:r>
            <a:r>
              <a:rPr lang="en-US" altLang="ja-JP"/>
              <a:t>《</a:t>
            </a:r>
            <a:r>
              <a:rPr lang="ja-JP" altLang="en-US"/>
              <a:t>大集</a:t>
            </a:r>
            <a:r>
              <a:rPr lang="en-US" altLang="ja-JP"/>
              <a:t>》</a:t>
            </a:r>
            <a:r>
              <a:rPr lang="ja-JP" altLang="en-US"/>
              <a:t>、</a:t>
            </a:r>
            <a:r>
              <a:rPr lang="en-US" altLang="ja-JP"/>
              <a:t>《</a:t>
            </a:r>
            <a:r>
              <a:rPr lang="ja-JP" altLang="en-US"/>
              <a:t>法華</a:t>
            </a:r>
            <a:r>
              <a:rPr lang="en-US" altLang="ja-JP"/>
              <a:t>》</a:t>
            </a:r>
            <a:r>
              <a:rPr lang="ja-JP" altLang="en-US"/>
              <a:t>等大經，固然有先集出的，續集的，補充的，或重新組合等過程，不能以一概全而說古說今。就是不太長的經典，也可能有過變化、補充的；這大體可依經文的體裁，或前後關聯而論證出來。</a:t>
            </a:r>
            <a:endParaRPr lang="en-AU" altLang="ja-JP"/>
          </a:p>
          <a:p>
            <a:r>
              <a:rPr lang="ja-JP" altLang="en-US"/>
              <a:t>三、大乘佛經的出現，是多方面的。以人來說，重信的，重智的，重悲的；重理想的，不忘現實的；住阿蘭若的，住寺院的；闡揚深義的，通俗教化的；出家的，在家的；重法的，重律的：因各人所重不同，領受佛法也就差別。在大乘佛教孕育成熟而湧現時，這也是「百川競注」，從不同的立場而傾向於大乘，化合於大乘，成為大乘佛教的一個側面。而這又相互影響，相互對立，相互融攝，而形成大乘佛教的全體。如忽略這些，任何考據、推論，都不可能表達「初期大乘佛教」成立的全貌。」</a:t>
            </a:r>
            <a:endParaRPr lang="en-AU" altLang="ja-JP"/>
          </a:p>
          <a:p>
            <a:endParaRPr lang="en-AU" altLang="zh-TW"/>
          </a:p>
        </p:txBody>
      </p:sp>
      <p:sp>
        <p:nvSpPr>
          <p:cNvPr id="198659" name="Slide Number Placeholder 3">
            <a:extLst>
              <a:ext uri="{FF2B5EF4-FFF2-40B4-BE49-F238E27FC236}">
                <a16:creationId xmlns:a16="http://schemas.microsoft.com/office/drawing/2014/main" id="{B6AC6B05-F269-48E4-ABD6-46011E0690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CE9BFC6-1B26-44A5-8B44-7F0B5444008B}" type="slidenum">
              <a:rPr lang="en-US" altLang="zh-TW" sz="1200">
                <a:latin typeface="Calibri" panose="020F0502020204030204" pitchFamily="34" charset="0"/>
              </a:rPr>
              <a:pPr eaLnBrk="1" hangingPunct="1"/>
              <a:t>163</a:t>
            </a:fld>
            <a:endParaRPr lang="en-US" altLang="zh-TW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>
            <a:extLst>
              <a:ext uri="{FF2B5EF4-FFF2-40B4-BE49-F238E27FC236}">
                <a16:creationId xmlns:a16="http://schemas.microsoft.com/office/drawing/2014/main" id="{D69EF362-919B-4E1E-ACD1-FEC5279F07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2" name="Notes Placeholder 2">
            <a:extLst>
              <a:ext uri="{FF2B5EF4-FFF2-40B4-BE49-F238E27FC236}">
                <a16:creationId xmlns:a16="http://schemas.microsoft.com/office/drawing/2014/main" id="{278D58E1-59DD-4102-AB47-64A60E73038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/>
              <a:t>《</a:t>
            </a:r>
            <a:r>
              <a:rPr lang="zh-TW" altLang="en-US"/>
              <a:t>大寶積經</a:t>
            </a:r>
            <a:r>
              <a:rPr lang="en-US" altLang="zh-TW"/>
              <a:t>》</a:t>
            </a:r>
            <a:r>
              <a:rPr lang="zh-TW" altLang="en-US"/>
              <a:t>卷</a:t>
            </a:r>
            <a:r>
              <a:rPr lang="en-US" altLang="ja-JP"/>
              <a:t>78</a:t>
            </a:r>
            <a:r>
              <a:rPr lang="en-US" altLang="zh-TW"/>
              <a:t>〈</a:t>
            </a:r>
            <a:r>
              <a:rPr lang="zh-TW" altLang="en-US"/>
              <a:t>富樓那會</a:t>
            </a:r>
            <a:r>
              <a:rPr lang="en-US" altLang="zh-TW"/>
              <a:t>〉 </a:t>
            </a:r>
            <a:r>
              <a:rPr lang="zh-TW" altLang="en-US"/>
              <a:t>（大正</a:t>
            </a:r>
            <a:r>
              <a:rPr lang="en-US" altLang="ja-JP"/>
              <a:t>11</a:t>
            </a:r>
            <a:r>
              <a:rPr lang="zh-TW" altLang="en-US"/>
              <a:t>，</a:t>
            </a:r>
            <a:r>
              <a:rPr lang="en-US" altLang="ja-JP"/>
              <a:t>446c</a:t>
            </a:r>
            <a:r>
              <a:rPr lang="zh-TW" altLang="en-US"/>
              <a:t>）</a:t>
            </a:r>
          </a:p>
        </p:txBody>
      </p:sp>
      <p:sp>
        <p:nvSpPr>
          <p:cNvPr id="51203" name="Slide Number Placeholder 3">
            <a:extLst>
              <a:ext uri="{FF2B5EF4-FFF2-40B4-BE49-F238E27FC236}">
                <a16:creationId xmlns:a16="http://schemas.microsoft.com/office/drawing/2014/main" id="{77C70461-4FA1-42AA-8AF7-7DE2D50A07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B4F8F765-5AA4-45FA-8AA0-3C2D90756484}" type="slidenum">
              <a:rPr lang="en-US" altLang="zh-TW" sz="1200">
                <a:latin typeface="Calibri" panose="020F0502020204030204" pitchFamily="34" charset="0"/>
              </a:rPr>
              <a:pPr eaLnBrk="1" hangingPunct="1"/>
              <a:t>50</a:t>
            </a:fld>
            <a:endParaRPr lang="en-US" altLang="zh-TW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5" name="Slide Image Placeholder 1">
            <a:extLst>
              <a:ext uri="{FF2B5EF4-FFF2-40B4-BE49-F238E27FC236}">
                <a16:creationId xmlns:a16="http://schemas.microsoft.com/office/drawing/2014/main" id="{8EA79AF6-EDCC-4C81-A1D6-442692CEC5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0706" name="Notes Placeholder 2">
            <a:extLst>
              <a:ext uri="{FF2B5EF4-FFF2-40B4-BE49-F238E27FC236}">
                <a16:creationId xmlns:a16="http://schemas.microsoft.com/office/drawing/2014/main" id="{3070FCFF-6F01-4093-B8B2-E2DC5BA7EA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  <p:sp>
        <p:nvSpPr>
          <p:cNvPr id="200707" name="Slide Number Placeholder 3">
            <a:extLst>
              <a:ext uri="{FF2B5EF4-FFF2-40B4-BE49-F238E27FC236}">
                <a16:creationId xmlns:a16="http://schemas.microsoft.com/office/drawing/2014/main" id="{FE730B65-D275-4ABD-9DEB-D4AE13F192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C75B81F6-87B1-4D9F-B5F5-02BCE8551969}" type="slidenum">
              <a:rPr lang="en-US" altLang="zh-TW" sz="1200">
                <a:latin typeface="Calibri" panose="020F0502020204030204" pitchFamily="34" charset="0"/>
              </a:rPr>
              <a:pPr eaLnBrk="1" hangingPunct="1"/>
              <a:t>168</a:t>
            </a:fld>
            <a:endParaRPr lang="en-US" altLang="zh-TW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>
            <a:extLst>
              <a:ext uri="{FF2B5EF4-FFF2-40B4-BE49-F238E27FC236}">
                <a16:creationId xmlns:a16="http://schemas.microsoft.com/office/drawing/2014/main" id="{C5ABDC20-9F84-457D-A6D0-8F9D5ADBB4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0" name="Notes Placeholder 2">
            <a:extLst>
              <a:ext uri="{FF2B5EF4-FFF2-40B4-BE49-F238E27FC236}">
                <a16:creationId xmlns:a16="http://schemas.microsoft.com/office/drawing/2014/main" id="{3FD791E7-A205-4AD8-B50C-1403C47FB32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  <p:sp>
        <p:nvSpPr>
          <p:cNvPr id="53251" name="Slide Number Placeholder 3">
            <a:extLst>
              <a:ext uri="{FF2B5EF4-FFF2-40B4-BE49-F238E27FC236}">
                <a16:creationId xmlns:a16="http://schemas.microsoft.com/office/drawing/2014/main" id="{1C7B2497-03D9-4D35-9EFD-038066687D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C28911E8-3DB1-4D38-9AD2-A39B49CF0C34}" type="slidenum">
              <a:rPr lang="en-US" altLang="zh-TW" sz="1200">
                <a:latin typeface="Calibri" panose="020F0502020204030204" pitchFamily="34" charset="0"/>
              </a:rPr>
              <a:pPr eaLnBrk="1" hangingPunct="1"/>
              <a:t>51</a:t>
            </a:fld>
            <a:endParaRPr lang="en-US" altLang="zh-TW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>
            <a:extLst>
              <a:ext uri="{FF2B5EF4-FFF2-40B4-BE49-F238E27FC236}">
                <a16:creationId xmlns:a16="http://schemas.microsoft.com/office/drawing/2014/main" id="{E31F696B-9B9E-4425-9B81-961EC084BE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8" name="Notes Placeholder 2">
            <a:extLst>
              <a:ext uri="{FF2B5EF4-FFF2-40B4-BE49-F238E27FC236}">
                <a16:creationId xmlns:a16="http://schemas.microsoft.com/office/drawing/2014/main" id="{477508A9-99FF-4403-8B21-25095E6B57D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  <p:sp>
        <p:nvSpPr>
          <p:cNvPr id="55299" name="Slide Number Placeholder 3">
            <a:extLst>
              <a:ext uri="{FF2B5EF4-FFF2-40B4-BE49-F238E27FC236}">
                <a16:creationId xmlns:a16="http://schemas.microsoft.com/office/drawing/2014/main" id="{F539C1D0-5CA8-4AB8-8154-2079E3C7B3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1AA29F2-7CB0-4F5B-8BDC-E272302F4493}" type="slidenum">
              <a:rPr lang="en-US" altLang="zh-TW" sz="1200">
                <a:latin typeface="Calibri" panose="020F0502020204030204" pitchFamily="34" charset="0"/>
              </a:rPr>
              <a:pPr eaLnBrk="1" hangingPunct="1"/>
              <a:t>52</a:t>
            </a:fld>
            <a:endParaRPr lang="en-US" altLang="zh-TW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>
            <a:extLst>
              <a:ext uri="{FF2B5EF4-FFF2-40B4-BE49-F238E27FC236}">
                <a16:creationId xmlns:a16="http://schemas.microsoft.com/office/drawing/2014/main" id="{E31F696B-9B9E-4425-9B81-961EC084BE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8" name="Notes Placeholder 2">
            <a:extLst>
              <a:ext uri="{FF2B5EF4-FFF2-40B4-BE49-F238E27FC236}">
                <a16:creationId xmlns:a16="http://schemas.microsoft.com/office/drawing/2014/main" id="{477508A9-99FF-4403-8B21-25095E6B57D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  <p:sp>
        <p:nvSpPr>
          <p:cNvPr id="55299" name="Slide Number Placeholder 3">
            <a:extLst>
              <a:ext uri="{FF2B5EF4-FFF2-40B4-BE49-F238E27FC236}">
                <a16:creationId xmlns:a16="http://schemas.microsoft.com/office/drawing/2014/main" id="{F539C1D0-5CA8-4AB8-8154-2079E3C7B3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1AA29F2-7CB0-4F5B-8BDC-E272302F4493}" type="slidenum">
              <a:rPr lang="en-US" altLang="zh-TW" sz="1200">
                <a:latin typeface="Calibri" panose="020F0502020204030204" pitchFamily="34" charset="0"/>
              </a:rPr>
              <a:pPr eaLnBrk="1" hangingPunct="1"/>
              <a:t>53</a:t>
            </a:fld>
            <a:endParaRPr lang="en-US" altLang="zh-TW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>
            <a:extLst>
              <a:ext uri="{FF2B5EF4-FFF2-40B4-BE49-F238E27FC236}">
                <a16:creationId xmlns:a16="http://schemas.microsoft.com/office/drawing/2014/main" id="{FA4C463B-14B8-442E-86DB-0D56F35B52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6" name="Notes Placeholder 2">
            <a:extLst>
              <a:ext uri="{FF2B5EF4-FFF2-40B4-BE49-F238E27FC236}">
                <a16:creationId xmlns:a16="http://schemas.microsoft.com/office/drawing/2014/main" id="{8E2DEA83-E941-4B87-AA23-A91C991F913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sz="1400"/>
              <a:t> [</a:t>
            </a:r>
            <a:r>
              <a:rPr lang="en-US" altLang="en-US" sz="1400"/>
              <a:t>原書</a:t>
            </a:r>
            <a:r>
              <a:rPr lang="en-US" altLang="zh-TW" sz="1400"/>
              <a:t>p. 1321</a:t>
            </a:r>
            <a:r>
              <a:rPr lang="en-US" altLang="en-US" sz="1400"/>
              <a:t>註</a:t>
            </a:r>
            <a:r>
              <a:rPr lang="en-US" altLang="zh-TW" sz="1400"/>
              <a:t>2]《</a:t>
            </a:r>
            <a:r>
              <a:rPr lang="en-US" altLang="en-US" sz="1400"/>
              <a:t>阿毘達磨順正理論</a:t>
            </a:r>
            <a:r>
              <a:rPr lang="en-US" altLang="zh-TW" sz="1400"/>
              <a:t>》</a:t>
            </a:r>
            <a:r>
              <a:rPr lang="en-US" altLang="en-US" sz="1400"/>
              <a:t>卷</a:t>
            </a:r>
            <a:r>
              <a:rPr lang="en-US" altLang="zh-TW" sz="1400"/>
              <a:t>15(</a:t>
            </a:r>
            <a:r>
              <a:rPr lang="en-US" altLang="en-US" sz="1400"/>
              <a:t>大正</a:t>
            </a:r>
            <a:r>
              <a:rPr lang="en-US" altLang="zh-TW" sz="1400"/>
              <a:t>29</a:t>
            </a:r>
            <a:r>
              <a:rPr lang="en-US" altLang="en-US" sz="1400"/>
              <a:t>，</a:t>
            </a:r>
            <a:r>
              <a:rPr lang="en-US" altLang="zh-TW" sz="1400"/>
              <a:t>416b)</a:t>
            </a:r>
            <a:r>
              <a:rPr lang="en-US" altLang="en-US" sz="1400"/>
              <a:t>。</a:t>
            </a:r>
            <a:endParaRPr lang="zh-TW" altLang="en-US" sz="1400"/>
          </a:p>
          <a:p>
            <a:endParaRPr lang="en-US" altLang="zh-TW" sz="1400"/>
          </a:p>
        </p:txBody>
      </p:sp>
      <p:sp>
        <p:nvSpPr>
          <p:cNvPr id="57347" name="Slide Number Placeholder 3">
            <a:extLst>
              <a:ext uri="{FF2B5EF4-FFF2-40B4-BE49-F238E27FC236}">
                <a16:creationId xmlns:a16="http://schemas.microsoft.com/office/drawing/2014/main" id="{BD81C8F8-E8C1-4785-BEF1-8B5D52C9C4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68C738B8-B1C8-48EA-BD7D-B40FD0BF58E1}" type="slidenum">
              <a:rPr lang="en-US" altLang="zh-TW" sz="1200">
                <a:latin typeface="Calibri" panose="020F0502020204030204" pitchFamily="34" charset="0"/>
              </a:rPr>
              <a:pPr eaLnBrk="1" hangingPunct="1"/>
              <a:t>54</a:t>
            </a:fld>
            <a:endParaRPr lang="en-US" altLang="zh-TW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>
            <a:extLst>
              <a:ext uri="{FF2B5EF4-FFF2-40B4-BE49-F238E27FC236}">
                <a16:creationId xmlns:a16="http://schemas.microsoft.com/office/drawing/2014/main" id="{9897DA21-8290-4F8B-9624-E33DAC6492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4" name="Notes Placeholder 2">
            <a:extLst>
              <a:ext uri="{FF2B5EF4-FFF2-40B4-BE49-F238E27FC236}">
                <a16:creationId xmlns:a16="http://schemas.microsoft.com/office/drawing/2014/main" id="{2667D7B0-3D84-49D2-BA7F-D84D963D985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  <p:sp>
        <p:nvSpPr>
          <p:cNvPr id="59395" name="Slide Number Placeholder 3">
            <a:extLst>
              <a:ext uri="{FF2B5EF4-FFF2-40B4-BE49-F238E27FC236}">
                <a16:creationId xmlns:a16="http://schemas.microsoft.com/office/drawing/2014/main" id="{3C783E28-3ECE-49BE-B6DF-D99278E0D4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2682D0A-7068-48EC-A66D-DA958A29D991}" type="slidenum">
              <a:rPr lang="en-US" altLang="zh-TW" sz="1200">
                <a:latin typeface="Calibri" panose="020F0502020204030204" pitchFamily="34" charset="0"/>
              </a:rPr>
              <a:pPr eaLnBrk="1" hangingPunct="1"/>
              <a:t>55</a:t>
            </a:fld>
            <a:endParaRPr lang="en-US" altLang="zh-TW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>
            <a:extLst>
              <a:ext uri="{FF2B5EF4-FFF2-40B4-BE49-F238E27FC236}">
                <a16:creationId xmlns:a16="http://schemas.microsoft.com/office/drawing/2014/main" id="{A2E76DC0-89B5-4402-ADB3-468B0B94C3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6" name="Notes Placeholder 2">
            <a:extLst>
              <a:ext uri="{FF2B5EF4-FFF2-40B4-BE49-F238E27FC236}">
                <a16:creationId xmlns:a16="http://schemas.microsoft.com/office/drawing/2014/main" id="{FA410D1D-5A56-45E1-94E0-5B5B3E0655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sz="1400"/>
              <a:t> [</a:t>
            </a:r>
            <a:r>
              <a:rPr lang="en-US" altLang="en-US" sz="1400"/>
              <a:t>原書</a:t>
            </a:r>
            <a:r>
              <a:rPr lang="en-US" altLang="zh-TW" sz="1400"/>
              <a:t>p. 1321</a:t>
            </a:r>
            <a:r>
              <a:rPr lang="en-US" altLang="en-US" sz="1400"/>
              <a:t>註</a:t>
            </a:r>
            <a:r>
              <a:rPr lang="en-US" altLang="zh-TW" sz="1400"/>
              <a:t>3]《</a:t>
            </a:r>
            <a:r>
              <a:rPr lang="en-US" altLang="en-US" sz="1400"/>
              <a:t>阿毘達磨大毘婆沙論</a:t>
            </a:r>
            <a:r>
              <a:rPr lang="en-US" altLang="zh-TW" sz="1400"/>
              <a:t>》</a:t>
            </a:r>
            <a:r>
              <a:rPr lang="en-US" altLang="en-US" sz="1400"/>
              <a:t>卷</a:t>
            </a:r>
            <a:r>
              <a:rPr lang="en-US" altLang="zh-TW" sz="1400"/>
              <a:t>37(</a:t>
            </a:r>
            <a:r>
              <a:rPr lang="en-US" altLang="en-US" sz="1400"/>
              <a:t>大正</a:t>
            </a:r>
            <a:r>
              <a:rPr lang="en-US" altLang="zh-TW" sz="1400"/>
              <a:t>27</a:t>
            </a:r>
            <a:r>
              <a:rPr lang="en-US" altLang="en-US" sz="1400"/>
              <a:t>，</a:t>
            </a:r>
            <a:r>
              <a:rPr lang="en-US" altLang="zh-TW" sz="1400"/>
              <a:t>193c)</a:t>
            </a:r>
            <a:r>
              <a:rPr lang="en-US" altLang="en-US" sz="1400"/>
              <a:t>。</a:t>
            </a:r>
            <a:endParaRPr lang="zh-TW" altLang="en-US" sz="1400"/>
          </a:p>
        </p:txBody>
      </p:sp>
      <p:sp>
        <p:nvSpPr>
          <p:cNvPr id="62467" name="Slide Number Placeholder 3">
            <a:extLst>
              <a:ext uri="{FF2B5EF4-FFF2-40B4-BE49-F238E27FC236}">
                <a16:creationId xmlns:a16="http://schemas.microsoft.com/office/drawing/2014/main" id="{3F43E76A-7741-4F26-BA1E-157A3D8A7C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254E733A-D5C4-4D97-B16A-52D02309984C}" type="slidenum">
              <a:rPr lang="en-US" altLang="zh-TW" sz="1200">
                <a:latin typeface="Calibri" panose="020F0502020204030204" pitchFamily="34" charset="0"/>
              </a:rPr>
              <a:pPr eaLnBrk="1" hangingPunct="1"/>
              <a:t>57</a:t>
            </a:fld>
            <a:endParaRPr lang="en-US" altLang="zh-TW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>
            <a:extLst>
              <a:ext uri="{FF2B5EF4-FFF2-40B4-BE49-F238E27FC236}">
                <a16:creationId xmlns:a16="http://schemas.microsoft.com/office/drawing/2014/main" id="{460044EF-56A0-43AB-BC8A-CCA04E4125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4" name="Notes Placeholder 2">
            <a:extLst>
              <a:ext uri="{FF2B5EF4-FFF2-40B4-BE49-F238E27FC236}">
                <a16:creationId xmlns:a16="http://schemas.microsoft.com/office/drawing/2014/main" id="{C48B426F-627E-4A42-A44E-105C4F2EFEC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AU" altLang="zh-TW"/>
              <a:t> </a:t>
            </a:r>
            <a:r>
              <a:rPr lang="en-US" altLang="zh-TW"/>
              <a:t>[</a:t>
            </a:r>
            <a:r>
              <a:rPr lang="ja-JP" altLang="en-US"/>
              <a:t>原書</a:t>
            </a:r>
            <a:r>
              <a:rPr lang="en-US" altLang="ja-JP"/>
              <a:t>p. 1321</a:t>
            </a:r>
            <a:r>
              <a:rPr lang="ja-JP" altLang="en-US"/>
              <a:t>註</a:t>
            </a:r>
            <a:r>
              <a:rPr lang="en-US" altLang="ja-JP"/>
              <a:t>3]《</a:t>
            </a:r>
            <a:r>
              <a:rPr lang="ja-JP" altLang="en-US"/>
              <a:t>阿毘達磨大毘婆沙論</a:t>
            </a:r>
            <a:r>
              <a:rPr lang="en-US" altLang="ja-JP"/>
              <a:t>》</a:t>
            </a:r>
            <a:r>
              <a:rPr lang="ja-JP" altLang="en-US"/>
              <a:t>卷</a:t>
            </a:r>
            <a:r>
              <a:rPr lang="en-US" altLang="ja-JP"/>
              <a:t>37(</a:t>
            </a:r>
            <a:r>
              <a:rPr lang="ja-JP" altLang="en-US"/>
              <a:t>大正</a:t>
            </a:r>
            <a:r>
              <a:rPr lang="en-US" altLang="ja-JP"/>
              <a:t>27</a:t>
            </a:r>
            <a:r>
              <a:rPr lang="ja-JP" altLang="en-US"/>
              <a:t>，</a:t>
            </a:r>
            <a:r>
              <a:rPr lang="en-US" altLang="ja-JP"/>
              <a:t>193c)</a:t>
            </a:r>
            <a:r>
              <a:rPr lang="ja-JP" altLang="en-US"/>
              <a:t>。</a:t>
            </a:r>
            <a:endParaRPr lang="en-AU" altLang="ja-JP"/>
          </a:p>
          <a:p>
            <a:endParaRPr lang="en-US" altLang="zh-TW"/>
          </a:p>
        </p:txBody>
      </p:sp>
      <p:sp>
        <p:nvSpPr>
          <p:cNvPr id="64515" name="Slide Number Placeholder 3">
            <a:extLst>
              <a:ext uri="{FF2B5EF4-FFF2-40B4-BE49-F238E27FC236}">
                <a16:creationId xmlns:a16="http://schemas.microsoft.com/office/drawing/2014/main" id="{9C60ABCF-6E0A-4694-BEFD-33465237D4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7AAE40F-83CF-4906-A565-63C4E9B9E45D}" type="slidenum">
              <a:rPr lang="en-US" altLang="zh-TW" sz="1200">
                <a:latin typeface="Calibri" panose="020F0502020204030204" pitchFamily="34" charset="0"/>
              </a:rPr>
              <a:pPr eaLnBrk="1" hangingPunct="1"/>
              <a:t>58</a:t>
            </a:fld>
            <a:endParaRPr lang="en-US" altLang="zh-TW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>
            <a:extLst>
              <a:ext uri="{FF2B5EF4-FFF2-40B4-BE49-F238E27FC236}">
                <a16:creationId xmlns:a16="http://schemas.microsoft.com/office/drawing/2014/main" id="{68615F8A-8256-488B-BBC9-DF008664B6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8" name="Notes Placeholder 2">
            <a:extLst>
              <a:ext uri="{FF2B5EF4-FFF2-40B4-BE49-F238E27FC236}">
                <a16:creationId xmlns:a16="http://schemas.microsoft.com/office/drawing/2014/main" id="{D4D1E53B-5422-4AA3-A76F-CEC33092AE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/>
              <a:t>《</a:t>
            </a:r>
            <a:r>
              <a:rPr lang="zh-TW" altLang="en-US"/>
              <a:t>華手經</a:t>
            </a:r>
            <a:r>
              <a:rPr lang="en-US" altLang="zh-TW"/>
              <a:t>》</a:t>
            </a:r>
            <a:r>
              <a:rPr lang="zh-TW" altLang="en-US"/>
              <a:t>卷</a:t>
            </a:r>
            <a:r>
              <a:rPr lang="en-US" altLang="ja-JP"/>
              <a:t>10</a:t>
            </a:r>
            <a:r>
              <a:rPr lang="zh-TW" altLang="en-US"/>
              <a:t>（大正</a:t>
            </a:r>
            <a:r>
              <a:rPr lang="en-US" altLang="ja-JP"/>
              <a:t>16</a:t>
            </a:r>
            <a:r>
              <a:rPr lang="zh-TW" altLang="en-US"/>
              <a:t>，</a:t>
            </a:r>
            <a:r>
              <a:rPr lang="en-US" altLang="ja-JP"/>
              <a:t>203c</a:t>
            </a:r>
            <a:r>
              <a:rPr lang="zh-TW" altLang="en-US"/>
              <a:t>）</a:t>
            </a:r>
          </a:p>
        </p:txBody>
      </p:sp>
      <p:sp>
        <p:nvSpPr>
          <p:cNvPr id="75779" name="Slide Number Placeholder 3">
            <a:extLst>
              <a:ext uri="{FF2B5EF4-FFF2-40B4-BE49-F238E27FC236}">
                <a16:creationId xmlns:a16="http://schemas.microsoft.com/office/drawing/2014/main" id="{ED3BF3E3-C8C5-42BA-B2CC-61FD699C85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A120F97-2B98-486D-B091-FDC5484DDA67}" type="slidenum">
              <a:rPr lang="en-US" altLang="zh-TW" sz="1200">
                <a:latin typeface="Calibri" panose="020F0502020204030204" pitchFamily="34" charset="0"/>
              </a:rPr>
              <a:pPr eaLnBrk="1" hangingPunct="1"/>
              <a:t>73</a:t>
            </a:fld>
            <a:endParaRPr lang="en-US" altLang="zh-TW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首先，我們先來了解導師</a:t>
            </a:r>
            <a:r>
              <a:rPr lang="zh-TW" altLang="en-US" b="1" dirty="0">
                <a:latin typeface="STKaiti" panose="02010600040101010101" pitchFamily="2" charset="-122"/>
                <a:ea typeface="STKaiti" panose="02010600040101010101" pitchFamily="2" charset="-122"/>
              </a:rPr>
              <a:t>探究「大乘法門之起源與開展」的根本立場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E41FB-2944-40E9-B2FA-35675A2C8555}" type="slidenum">
              <a:rPr lang="en-US" altLang="zh-TW" smtClean="0"/>
              <a:pPr/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754780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>
            <a:extLst>
              <a:ext uri="{FF2B5EF4-FFF2-40B4-BE49-F238E27FC236}">
                <a16:creationId xmlns:a16="http://schemas.microsoft.com/office/drawing/2014/main" id="{A0C6B5D4-732C-48C7-B338-23F06F97D3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6" name="Notes Placeholder 2">
            <a:extLst>
              <a:ext uri="{FF2B5EF4-FFF2-40B4-BE49-F238E27FC236}">
                <a16:creationId xmlns:a16="http://schemas.microsoft.com/office/drawing/2014/main" id="{2E743F65-63A9-437E-B6B3-C1D2FE557E4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dirty="0"/>
              <a:t>「</a:t>
            </a:r>
            <a:r>
              <a:rPr lang="en-US" altLang="zh-TW" dirty="0"/>
              <a:t>《</a:t>
            </a:r>
            <a:r>
              <a:rPr lang="zh-TW" altLang="en-US" dirty="0"/>
              <a:t>華手經</a:t>
            </a:r>
            <a:r>
              <a:rPr lang="en-US" altLang="zh-TW" dirty="0"/>
              <a:t>》</a:t>
            </a:r>
            <a:r>
              <a:rPr lang="zh-TW" altLang="en-US" dirty="0"/>
              <a:t>中，立「一相三昧」、「眾相三昧」。</a:t>
            </a:r>
            <a:endParaRPr lang="en-US" altLang="zh-TW" dirty="0"/>
          </a:p>
          <a:p>
            <a:r>
              <a:rPr lang="zh-TW" altLang="en-US" dirty="0"/>
              <a:t>緣一佛修觀而成就的，是一相三昧；緣多佛、一切佛而成就的，是眾相三昧。</a:t>
            </a:r>
            <a:endParaRPr lang="en-US" altLang="zh-TW" dirty="0"/>
          </a:p>
          <a:p>
            <a:r>
              <a:rPr lang="zh-TW" altLang="en-US" dirty="0"/>
              <a:t>等到觀心成就，能見佛在前立，能與佛問答，並了解所見的是自心所現，內容都與</a:t>
            </a:r>
            <a:r>
              <a:rPr lang="en-US" altLang="zh-TW" dirty="0"/>
              <a:t>《</a:t>
            </a:r>
            <a:r>
              <a:rPr lang="zh-TW" altLang="en-US" dirty="0"/>
              <a:t>般舟三昧經</a:t>
            </a:r>
            <a:r>
              <a:rPr lang="en-US" altLang="zh-TW" dirty="0"/>
              <a:t>》</a:t>
            </a:r>
            <a:r>
              <a:rPr lang="zh-TW" altLang="en-US" dirty="0"/>
              <a:t>相同。</a:t>
            </a:r>
            <a:endParaRPr lang="en-US" altLang="zh-TW" dirty="0"/>
          </a:p>
          <a:p>
            <a:r>
              <a:rPr lang="zh-TW" altLang="en-US" dirty="0"/>
              <a:t>經上又說：「以是一緣，了達諸法，見一切法皆悉等相，是名一相三昧」；「入是三昧，了達諸法一相無相，是名眾相三昧」。</a:t>
            </a:r>
            <a:endParaRPr lang="en-US" altLang="zh-TW" dirty="0"/>
          </a:p>
          <a:p>
            <a:r>
              <a:rPr lang="zh-TW" altLang="en-US" dirty="0"/>
              <a:t>將觀相的念佛法門，無相的般若法門，綜合起來。這樣的念佛三昧，充實了念佛的內容，念佛已不只是重信的法門。</a:t>
            </a:r>
            <a:endParaRPr lang="en-US" altLang="zh-TW" dirty="0"/>
          </a:p>
          <a:p>
            <a:r>
              <a:rPr lang="zh-TW" altLang="en-US" dirty="0"/>
              <a:t>念佛與空慧，是這樣的相助相成了！」（</a:t>
            </a:r>
            <a:r>
              <a:rPr lang="en-US" altLang="zh-TW" dirty="0"/>
              <a:t>《</a:t>
            </a:r>
            <a:r>
              <a:rPr lang="zh-TW" altLang="en-US" dirty="0"/>
              <a:t>初期大乘佛教之起源與開展</a:t>
            </a:r>
            <a:r>
              <a:rPr lang="en-US" altLang="zh-TW" dirty="0"/>
              <a:t>》</a:t>
            </a:r>
            <a:r>
              <a:rPr lang="zh-TW" altLang="en-US" dirty="0"/>
              <a:t>，</a:t>
            </a:r>
            <a:r>
              <a:rPr lang="en-US" altLang="zh-TW" dirty="0"/>
              <a:t>pp.866-867</a:t>
            </a:r>
            <a:r>
              <a:rPr lang="zh-TW" altLang="en-US" dirty="0"/>
              <a:t>）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《</a:t>
            </a:r>
            <a:r>
              <a:rPr lang="ja-JP" altLang="en-US" dirty="0"/>
              <a:t>佛說華手經</a:t>
            </a:r>
            <a:r>
              <a:rPr lang="en-US" altLang="ja-JP" dirty="0"/>
              <a:t>》</a:t>
            </a:r>
            <a:r>
              <a:rPr lang="ja-JP" altLang="en-US" dirty="0"/>
              <a:t>卷</a:t>
            </a:r>
            <a:r>
              <a:rPr lang="en-US" altLang="ja-JP" dirty="0"/>
              <a:t>10(</a:t>
            </a:r>
            <a:r>
              <a:rPr lang="ja-JP" altLang="en-US" dirty="0"/>
              <a:t>大正</a:t>
            </a:r>
            <a:r>
              <a:rPr lang="en-US" altLang="ja-JP" dirty="0"/>
              <a:t>16</a:t>
            </a:r>
            <a:r>
              <a:rPr lang="ja-JP" altLang="en-US" dirty="0"/>
              <a:t>，</a:t>
            </a:r>
            <a:r>
              <a:rPr lang="en-US" altLang="ja-JP" dirty="0"/>
              <a:t>203c23–26)</a:t>
            </a:r>
            <a:r>
              <a:rPr lang="ja-JP" altLang="en-US" dirty="0"/>
              <a:t>：「菩薩住是三昧，聞說諸法皆壞敗相，聞已受持從三昧起，能為四眾演說是法，堅意！是名入一相三昧門。」</a:t>
            </a:r>
            <a:endParaRPr lang="en-AU" altLang="ja-JP" dirty="0"/>
          </a:p>
          <a:p>
            <a:endParaRPr lang="en-US" altLang="zh-TW" dirty="0"/>
          </a:p>
        </p:txBody>
      </p:sp>
      <p:sp>
        <p:nvSpPr>
          <p:cNvPr id="77827" name="Slide Number Placeholder 3">
            <a:extLst>
              <a:ext uri="{FF2B5EF4-FFF2-40B4-BE49-F238E27FC236}">
                <a16:creationId xmlns:a16="http://schemas.microsoft.com/office/drawing/2014/main" id="{189AC896-F090-4E02-9625-40E3FE86B8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327B320A-3BE3-4E18-8E8C-71EE673E2016}" type="slidenum">
              <a:rPr lang="en-US" altLang="zh-TW" sz="1200">
                <a:latin typeface="Calibri" panose="020F0502020204030204" pitchFamily="34" charset="0"/>
              </a:rPr>
              <a:pPr eaLnBrk="1" hangingPunct="1"/>
              <a:t>74</a:t>
            </a:fld>
            <a:endParaRPr lang="en-US" altLang="zh-TW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>
            <a:extLst>
              <a:ext uri="{FF2B5EF4-FFF2-40B4-BE49-F238E27FC236}">
                <a16:creationId xmlns:a16="http://schemas.microsoft.com/office/drawing/2014/main" id="{3C17DDDA-1020-4625-8728-B069F9B8FC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4" name="Notes Placeholder 2">
            <a:extLst>
              <a:ext uri="{FF2B5EF4-FFF2-40B4-BE49-F238E27FC236}">
                <a16:creationId xmlns:a16="http://schemas.microsoft.com/office/drawing/2014/main" id="{8D16AEC6-1987-4254-9983-C680FE6C6A4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/>
              <a:t>[</a:t>
            </a:r>
            <a:r>
              <a:rPr lang="ja-JP" altLang="en-US"/>
              <a:t>原書</a:t>
            </a:r>
            <a:r>
              <a:rPr lang="en-US" altLang="ja-JP"/>
              <a:t>p. 1322</a:t>
            </a:r>
            <a:r>
              <a:rPr lang="ja-JP" altLang="en-US"/>
              <a:t>註</a:t>
            </a:r>
            <a:r>
              <a:rPr lang="en-US" altLang="ja-JP"/>
              <a:t>11]《</a:t>
            </a:r>
            <a:r>
              <a:rPr lang="ja-JP" altLang="en-US"/>
              <a:t>小品般若波羅蜜經</a:t>
            </a:r>
            <a:r>
              <a:rPr lang="en-US" altLang="ja-JP"/>
              <a:t>》</a:t>
            </a:r>
            <a:r>
              <a:rPr lang="ja-JP" altLang="en-US"/>
              <a:t>卷</a:t>
            </a:r>
            <a:r>
              <a:rPr lang="en-US" altLang="ja-JP"/>
              <a:t>10(</a:t>
            </a:r>
            <a:r>
              <a:rPr lang="ja-JP" altLang="en-US"/>
              <a:t>大正</a:t>
            </a:r>
            <a:r>
              <a:rPr lang="en-US" altLang="ja-JP"/>
              <a:t>8</a:t>
            </a:r>
            <a:r>
              <a:rPr lang="ja-JP" altLang="en-US"/>
              <a:t>，</a:t>
            </a:r>
            <a:r>
              <a:rPr lang="en-US" altLang="ja-JP"/>
              <a:t>581c)</a:t>
            </a:r>
            <a:r>
              <a:rPr lang="ja-JP" altLang="en-US"/>
              <a:t>。</a:t>
            </a:r>
            <a:endParaRPr lang="en-AU" altLang="ja-JP"/>
          </a:p>
          <a:p>
            <a:r>
              <a:rPr lang="ja-JP" altLang="en-US"/>
              <a:t>按：印順導師著，</a:t>
            </a:r>
            <a:r>
              <a:rPr lang="en-US" altLang="ja-JP"/>
              <a:t>《</a:t>
            </a:r>
            <a:r>
              <a:rPr lang="ja-JP" altLang="en-US"/>
              <a:t>初期大乘佛教之起源與開展</a:t>
            </a:r>
            <a:r>
              <a:rPr lang="en-US" altLang="ja-JP"/>
              <a:t>》</a:t>
            </a:r>
            <a:r>
              <a:rPr lang="ja-JP" altLang="en-US"/>
              <a:t>（</a:t>
            </a:r>
            <a:r>
              <a:rPr lang="en-US" altLang="ja-JP"/>
              <a:t>pp. 669–673</a:t>
            </a:r>
            <a:r>
              <a:rPr lang="ja-JP" altLang="en-US"/>
              <a:t>）</a:t>
            </a:r>
            <a:r>
              <a:rPr lang="zh-TW" altLang="en-US"/>
              <a:t>考訂</a:t>
            </a:r>
            <a:r>
              <a:rPr lang="ja-JP" altLang="en-US"/>
              <a:t>現存「下品般若」中，</a:t>
            </a:r>
            <a:r>
              <a:rPr lang="en-US" altLang="ja-JP"/>
              <a:t>〈</a:t>
            </a:r>
            <a:r>
              <a:rPr lang="ja-JP" altLang="en-US"/>
              <a:t>隨知品</a:t>
            </a:r>
            <a:r>
              <a:rPr lang="en-US" altLang="ja-JP"/>
              <a:t>〉</a:t>
            </a:r>
            <a:r>
              <a:rPr lang="ja-JP" altLang="en-US"/>
              <a:t>（第</a:t>
            </a:r>
            <a:r>
              <a:rPr lang="en-US" altLang="ja-JP"/>
              <a:t>26</a:t>
            </a:r>
            <a:r>
              <a:rPr lang="ja-JP" altLang="en-US"/>
              <a:t>）、</a:t>
            </a:r>
            <a:r>
              <a:rPr lang="en-US" altLang="ja-JP"/>
              <a:t>〈</a:t>
            </a:r>
            <a:r>
              <a:rPr lang="ja-JP" altLang="en-US"/>
              <a:t>薩陀波崙品</a:t>
            </a:r>
            <a:r>
              <a:rPr lang="en-US" altLang="ja-JP"/>
              <a:t>〉</a:t>
            </a:r>
            <a:r>
              <a:rPr lang="ja-JP" altLang="en-US"/>
              <a:t>（第</a:t>
            </a:r>
            <a:r>
              <a:rPr lang="en-US" altLang="ja-JP"/>
              <a:t>27</a:t>
            </a:r>
            <a:r>
              <a:rPr lang="ja-JP" altLang="en-US"/>
              <a:t>）、</a:t>
            </a:r>
            <a:r>
              <a:rPr lang="en-US" altLang="ja-JP"/>
              <a:t>〈</a:t>
            </a:r>
            <a:r>
              <a:rPr lang="ja-JP" altLang="en-US"/>
              <a:t>曇無竭品</a:t>
            </a:r>
            <a:r>
              <a:rPr lang="en-US" altLang="ja-JP"/>
              <a:t>〉</a:t>
            </a:r>
            <a:r>
              <a:rPr lang="ja-JP" altLang="en-US"/>
              <a:t>（第</a:t>
            </a:r>
            <a:r>
              <a:rPr lang="en-US" altLang="ja-JP"/>
              <a:t>28</a:t>
            </a:r>
            <a:r>
              <a:rPr lang="ja-JP" altLang="en-US"/>
              <a:t>）、</a:t>
            </a:r>
            <a:r>
              <a:rPr lang="en-US" altLang="ja-JP"/>
              <a:t>〈</a:t>
            </a:r>
            <a:r>
              <a:rPr lang="ja-JP" altLang="en-US"/>
              <a:t>囑累品</a:t>
            </a:r>
            <a:r>
              <a:rPr lang="en-US" altLang="ja-JP"/>
              <a:t>〉</a:t>
            </a:r>
            <a:r>
              <a:rPr lang="ja-JP" altLang="en-US"/>
              <a:t>（第</a:t>
            </a:r>
            <a:r>
              <a:rPr lang="en-US" altLang="ja-JP"/>
              <a:t>29</a:t>
            </a:r>
            <a:r>
              <a:rPr lang="ja-JP" altLang="en-US"/>
              <a:t>）乃增補；敘述薩陀波崙求法的部份乃依「中品般若」而移入。</a:t>
            </a:r>
            <a:endParaRPr lang="zh-TW" altLang="en-US"/>
          </a:p>
        </p:txBody>
      </p:sp>
      <p:sp>
        <p:nvSpPr>
          <p:cNvPr id="79875" name="Slide Number Placeholder 3">
            <a:extLst>
              <a:ext uri="{FF2B5EF4-FFF2-40B4-BE49-F238E27FC236}">
                <a16:creationId xmlns:a16="http://schemas.microsoft.com/office/drawing/2014/main" id="{CD0E60C7-51C2-4CA2-BFEC-0793B5C4B3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6DAEAFD-A331-4EEE-AB4B-7B57E4601CC8}" type="slidenum">
              <a:rPr lang="en-US" altLang="zh-TW" sz="1200">
                <a:latin typeface="Calibri" panose="020F0502020204030204" pitchFamily="34" charset="0"/>
              </a:rPr>
              <a:pPr eaLnBrk="1" hangingPunct="1"/>
              <a:t>75</a:t>
            </a:fld>
            <a:endParaRPr lang="en-US" altLang="zh-TW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>
            <a:extLst>
              <a:ext uri="{FF2B5EF4-FFF2-40B4-BE49-F238E27FC236}">
                <a16:creationId xmlns:a16="http://schemas.microsoft.com/office/drawing/2014/main" id="{A8741160-4A45-45B3-B63A-0165AE358B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2" name="Notes Placeholder 2">
            <a:extLst>
              <a:ext uri="{FF2B5EF4-FFF2-40B4-BE49-F238E27FC236}">
                <a16:creationId xmlns:a16="http://schemas.microsoft.com/office/drawing/2014/main" id="{D59A4095-4A85-4DDA-A6FE-BB3F9E8E25D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 dirty="0"/>
          </a:p>
        </p:txBody>
      </p:sp>
      <p:sp>
        <p:nvSpPr>
          <p:cNvPr id="81923" name="Slide Number Placeholder 3">
            <a:extLst>
              <a:ext uri="{FF2B5EF4-FFF2-40B4-BE49-F238E27FC236}">
                <a16:creationId xmlns:a16="http://schemas.microsoft.com/office/drawing/2014/main" id="{9A8DF9E8-5DA3-4138-913B-D9340F003F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EC3A8B2-D1CF-4E42-9486-0E2F89103A4D}" type="slidenum">
              <a:rPr lang="en-US" altLang="zh-TW" sz="1200">
                <a:latin typeface="Calibri" panose="020F0502020204030204" pitchFamily="34" charset="0"/>
              </a:rPr>
              <a:pPr eaLnBrk="1" hangingPunct="1"/>
              <a:t>76</a:t>
            </a:fld>
            <a:endParaRPr lang="en-US" altLang="zh-TW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>
            <a:extLst>
              <a:ext uri="{FF2B5EF4-FFF2-40B4-BE49-F238E27FC236}">
                <a16:creationId xmlns:a16="http://schemas.microsoft.com/office/drawing/2014/main" id="{A8741160-4A45-45B3-B63A-0165AE358B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2" name="Notes Placeholder 2">
            <a:extLst>
              <a:ext uri="{FF2B5EF4-FFF2-40B4-BE49-F238E27FC236}">
                <a16:creationId xmlns:a16="http://schemas.microsoft.com/office/drawing/2014/main" id="{D59A4095-4A85-4DDA-A6FE-BB3F9E8E25D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  <p:sp>
        <p:nvSpPr>
          <p:cNvPr id="81923" name="Slide Number Placeholder 3">
            <a:extLst>
              <a:ext uri="{FF2B5EF4-FFF2-40B4-BE49-F238E27FC236}">
                <a16:creationId xmlns:a16="http://schemas.microsoft.com/office/drawing/2014/main" id="{9A8DF9E8-5DA3-4138-913B-D9340F003F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EC3A8B2-D1CF-4E42-9486-0E2F89103A4D}" type="slidenum">
              <a:rPr lang="en-US" altLang="zh-TW" sz="1200">
                <a:latin typeface="Calibri" panose="020F0502020204030204" pitchFamily="34" charset="0"/>
              </a:rPr>
              <a:pPr eaLnBrk="1" hangingPunct="1"/>
              <a:t>77</a:t>
            </a:fld>
            <a:endParaRPr lang="en-US" altLang="zh-TW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>
            <a:extLst>
              <a:ext uri="{FF2B5EF4-FFF2-40B4-BE49-F238E27FC236}">
                <a16:creationId xmlns:a16="http://schemas.microsoft.com/office/drawing/2014/main" id="{65EE1E87-6F3C-4BF7-B3D6-F5171513FE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0" name="Notes Placeholder 2">
            <a:extLst>
              <a:ext uri="{FF2B5EF4-FFF2-40B4-BE49-F238E27FC236}">
                <a16:creationId xmlns:a16="http://schemas.microsoft.com/office/drawing/2014/main" id="{FFE4F72E-7905-435E-9607-B1C6317996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  <p:sp>
        <p:nvSpPr>
          <p:cNvPr id="83971" name="Slide Number Placeholder 3">
            <a:extLst>
              <a:ext uri="{FF2B5EF4-FFF2-40B4-BE49-F238E27FC236}">
                <a16:creationId xmlns:a16="http://schemas.microsoft.com/office/drawing/2014/main" id="{E75E13E0-4CFD-4E79-91B7-E26215456E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0900CAF-00FD-4A8D-95D8-28E53E9C249D}" type="slidenum">
              <a:rPr lang="en-US" altLang="zh-TW" sz="1200">
                <a:latin typeface="Calibri" panose="020F0502020204030204" pitchFamily="34" charset="0"/>
              </a:rPr>
              <a:pPr eaLnBrk="1" hangingPunct="1"/>
              <a:t>78</a:t>
            </a:fld>
            <a:endParaRPr lang="en-US" altLang="zh-TW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>
            <a:extLst>
              <a:ext uri="{FF2B5EF4-FFF2-40B4-BE49-F238E27FC236}">
                <a16:creationId xmlns:a16="http://schemas.microsoft.com/office/drawing/2014/main" id="{65EE1E87-6F3C-4BF7-B3D6-F5171513FE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0" name="Notes Placeholder 2">
            <a:extLst>
              <a:ext uri="{FF2B5EF4-FFF2-40B4-BE49-F238E27FC236}">
                <a16:creationId xmlns:a16="http://schemas.microsoft.com/office/drawing/2014/main" id="{FFE4F72E-7905-435E-9607-B1C6317996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  <p:sp>
        <p:nvSpPr>
          <p:cNvPr id="83971" name="Slide Number Placeholder 3">
            <a:extLst>
              <a:ext uri="{FF2B5EF4-FFF2-40B4-BE49-F238E27FC236}">
                <a16:creationId xmlns:a16="http://schemas.microsoft.com/office/drawing/2014/main" id="{E75E13E0-4CFD-4E79-91B7-E26215456E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0900CAF-00FD-4A8D-95D8-28E53E9C249D}" type="slidenum">
              <a:rPr lang="en-US" altLang="zh-TW" sz="1200">
                <a:latin typeface="Calibri" panose="020F0502020204030204" pitchFamily="34" charset="0"/>
              </a:rPr>
              <a:pPr eaLnBrk="1" hangingPunct="1"/>
              <a:t>79</a:t>
            </a:fld>
            <a:endParaRPr lang="en-US" altLang="zh-TW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>
            <a:extLst>
              <a:ext uri="{FF2B5EF4-FFF2-40B4-BE49-F238E27FC236}">
                <a16:creationId xmlns:a16="http://schemas.microsoft.com/office/drawing/2014/main" id="{E2A009FA-C775-4385-89C0-F901DB9BE0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8" name="Notes Placeholder 2">
            <a:extLst>
              <a:ext uri="{FF2B5EF4-FFF2-40B4-BE49-F238E27FC236}">
                <a16:creationId xmlns:a16="http://schemas.microsoft.com/office/drawing/2014/main" id="{67E358F7-D64C-4DD0-BC2E-ADE6A0A658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  <p:sp>
        <p:nvSpPr>
          <p:cNvPr id="86019" name="Slide Number Placeholder 3">
            <a:extLst>
              <a:ext uri="{FF2B5EF4-FFF2-40B4-BE49-F238E27FC236}">
                <a16:creationId xmlns:a16="http://schemas.microsoft.com/office/drawing/2014/main" id="{7B968771-BC2D-4BD6-B9E6-3EBDB8AEF3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A4C3104-457F-4F06-A86E-0B2402E500FF}" type="slidenum">
              <a:rPr lang="en-US" altLang="zh-TW" sz="1200">
                <a:latin typeface="Calibri" panose="020F0502020204030204" pitchFamily="34" charset="0"/>
              </a:rPr>
              <a:pPr eaLnBrk="1" hangingPunct="1"/>
              <a:t>80</a:t>
            </a:fld>
            <a:endParaRPr lang="en-US" altLang="zh-TW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>
            <a:extLst>
              <a:ext uri="{FF2B5EF4-FFF2-40B4-BE49-F238E27FC236}">
                <a16:creationId xmlns:a16="http://schemas.microsoft.com/office/drawing/2014/main" id="{907B2B5E-A53A-43C7-A192-7E137ED691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6" name="Notes Placeholder 2">
            <a:extLst>
              <a:ext uri="{FF2B5EF4-FFF2-40B4-BE49-F238E27FC236}">
                <a16:creationId xmlns:a16="http://schemas.microsoft.com/office/drawing/2014/main" id="{79950397-8E2B-4735-82E5-5B70934E031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  <p:sp>
        <p:nvSpPr>
          <p:cNvPr id="88067" name="Slide Number Placeholder 3">
            <a:extLst>
              <a:ext uri="{FF2B5EF4-FFF2-40B4-BE49-F238E27FC236}">
                <a16:creationId xmlns:a16="http://schemas.microsoft.com/office/drawing/2014/main" id="{BA55641D-980E-4672-A9AB-A694E7285C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EF05761A-949A-46F4-ACAC-79E444100FB9}" type="slidenum">
              <a:rPr lang="en-US" altLang="zh-TW" sz="1200">
                <a:latin typeface="Calibri" panose="020F0502020204030204" pitchFamily="34" charset="0"/>
              </a:rPr>
              <a:pPr eaLnBrk="1" hangingPunct="1"/>
              <a:t>81</a:t>
            </a:fld>
            <a:endParaRPr lang="en-US" altLang="zh-TW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>
            <a:extLst>
              <a:ext uri="{FF2B5EF4-FFF2-40B4-BE49-F238E27FC236}">
                <a16:creationId xmlns:a16="http://schemas.microsoft.com/office/drawing/2014/main" id="{907B2B5E-A53A-43C7-A192-7E137ED691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6" name="Notes Placeholder 2">
            <a:extLst>
              <a:ext uri="{FF2B5EF4-FFF2-40B4-BE49-F238E27FC236}">
                <a16:creationId xmlns:a16="http://schemas.microsoft.com/office/drawing/2014/main" id="{79950397-8E2B-4735-82E5-5B70934E031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  <p:sp>
        <p:nvSpPr>
          <p:cNvPr id="88067" name="Slide Number Placeholder 3">
            <a:extLst>
              <a:ext uri="{FF2B5EF4-FFF2-40B4-BE49-F238E27FC236}">
                <a16:creationId xmlns:a16="http://schemas.microsoft.com/office/drawing/2014/main" id="{BA55641D-980E-4672-A9AB-A694E7285C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EF05761A-949A-46F4-ACAC-79E444100FB9}" type="slidenum">
              <a:rPr lang="en-US" altLang="zh-TW" sz="1200">
                <a:latin typeface="Calibri" panose="020F0502020204030204" pitchFamily="34" charset="0"/>
              </a:rPr>
              <a:pPr eaLnBrk="1" hangingPunct="1"/>
              <a:t>82</a:t>
            </a:fld>
            <a:endParaRPr lang="en-US" altLang="zh-TW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Image Placeholder 1">
            <a:extLst>
              <a:ext uri="{FF2B5EF4-FFF2-40B4-BE49-F238E27FC236}">
                <a16:creationId xmlns:a16="http://schemas.microsoft.com/office/drawing/2014/main" id="{A1396CC5-872F-49BF-A3BD-49317A36B0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4" name="Notes Placeholder 2">
            <a:extLst>
              <a:ext uri="{FF2B5EF4-FFF2-40B4-BE49-F238E27FC236}">
                <a16:creationId xmlns:a16="http://schemas.microsoft.com/office/drawing/2014/main" id="{6DCF737C-FB09-4A89-99C1-F547D17AE15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  <p:sp>
        <p:nvSpPr>
          <p:cNvPr id="90115" name="Slide Number Placeholder 3">
            <a:extLst>
              <a:ext uri="{FF2B5EF4-FFF2-40B4-BE49-F238E27FC236}">
                <a16:creationId xmlns:a16="http://schemas.microsoft.com/office/drawing/2014/main" id="{B65EB91D-3BDC-4633-99D1-9FC499033C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17E19B0-1B19-4F7E-B4E9-4AA6C2E7AE51}" type="slidenum">
              <a:rPr lang="en-US" altLang="zh-TW" sz="1200">
                <a:latin typeface="Calibri" panose="020F0502020204030204" pitchFamily="34" charset="0"/>
              </a:rPr>
              <a:pPr eaLnBrk="1" hangingPunct="1"/>
              <a:t>83</a:t>
            </a:fld>
            <a:endParaRPr lang="en-US" altLang="zh-TW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出於信仰與傳說、禪觀心境之內容，不僅是大乘經是如此，阿含經中亦有這一傾向或情況如：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E41FB-2944-40E9-B2FA-35675A2C8555}" type="slidenum">
              <a:rPr lang="en-US" altLang="zh-TW" smtClean="0"/>
              <a:pPr/>
              <a:t>33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13382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Image Placeholder 1">
            <a:extLst>
              <a:ext uri="{FF2B5EF4-FFF2-40B4-BE49-F238E27FC236}">
                <a16:creationId xmlns:a16="http://schemas.microsoft.com/office/drawing/2014/main" id="{AF549206-1ECB-496A-B105-5B6F9F905E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2" name="Notes Placeholder 2">
            <a:extLst>
              <a:ext uri="{FF2B5EF4-FFF2-40B4-BE49-F238E27FC236}">
                <a16:creationId xmlns:a16="http://schemas.microsoft.com/office/drawing/2014/main" id="{C3A224B8-188F-483D-8DA9-48A5041CBDA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zh-TW"/>
              <a:t>《</a:t>
            </a:r>
            <a:r>
              <a:rPr lang="zh-TW" altLang="en-US"/>
              <a:t>大寶積經</a:t>
            </a:r>
            <a:r>
              <a:rPr lang="en-US" altLang="zh-TW"/>
              <a:t>》</a:t>
            </a:r>
            <a:r>
              <a:rPr lang="zh-TW" altLang="en-US"/>
              <a:t>卷</a:t>
            </a:r>
            <a:r>
              <a:rPr lang="en-US" altLang="ja-JP"/>
              <a:t>48</a:t>
            </a:r>
            <a:r>
              <a:rPr lang="en-US" altLang="zh-TW"/>
              <a:t>〈</a:t>
            </a:r>
            <a:r>
              <a:rPr lang="zh-TW" altLang="en-US"/>
              <a:t>菩薩藏會</a:t>
            </a:r>
            <a:r>
              <a:rPr lang="en-US" altLang="zh-TW"/>
              <a:t>〉</a:t>
            </a:r>
            <a:r>
              <a:rPr lang="zh-TW" altLang="en-US"/>
              <a:t>（大正</a:t>
            </a:r>
            <a:r>
              <a:rPr lang="en-US" altLang="ja-JP"/>
              <a:t>11</a:t>
            </a:r>
            <a:r>
              <a:rPr lang="zh-TW" altLang="en-US"/>
              <a:t>，</a:t>
            </a:r>
            <a:r>
              <a:rPr lang="en-US" altLang="ja-JP"/>
              <a:t>285b–c</a:t>
            </a:r>
            <a:r>
              <a:rPr lang="zh-TW" altLang="en-US"/>
              <a:t>）</a:t>
            </a:r>
            <a:endParaRPr lang="en-AU" altLang="zh-TW"/>
          </a:p>
        </p:txBody>
      </p:sp>
      <p:sp>
        <p:nvSpPr>
          <p:cNvPr id="92163" name="Slide Number Placeholder 3">
            <a:extLst>
              <a:ext uri="{FF2B5EF4-FFF2-40B4-BE49-F238E27FC236}">
                <a16:creationId xmlns:a16="http://schemas.microsoft.com/office/drawing/2014/main" id="{54745F26-47EA-4EE3-BA80-AFCDA84B98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027BCF7-A2C9-4397-8339-1D0AFBDC0857}" type="slidenum">
              <a:rPr lang="en-US" altLang="zh-TW" sz="1200">
                <a:latin typeface="Calibri" panose="020F0502020204030204" pitchFamily="34" charset="0"/>
              </a:rPr>
              <a:pPr eaLnBrk="1" hangingPunct="1"/>
              <a:t>84</a:t>
            </a:fld>
            <a:endParaRPr lang="en-US" altLang="zh-TW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lide Image Placeholder 1">
            <a:extLst>
              <a:ext uri="{FF2B5EF4-FFF2-40B4-BE49-F238E27FC236}">
                <a16:creationId xmlns:a16="http://schemas.microsoft.com/office/drawing/2014/main" id="{660E03F2-1304-4865-A1DC-CC17A609EC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0" name="Notes Placeholder 2">
            <a:extLst>
              <a:ext uri="{FF2B5EF4-FFF2-40B4-BE49-F238E27FC236}">
                <a16:creationId xmlns:a16="http://schemas.microsoft.com/office/drawing/2014/main" id="{F273D986-C352-4CF6-9154-6998B1C267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/>
              <a:t>大寶積經</a:t>
            </a:r>
            <a:r>
              <a:rPr lang="en-US" altLang="zh-TW"/>
              <a:t>》</a:t>
            </a:r>
            <a:r>
              <a:rPr lang="zh-TW" altLang="en-US"/>
              <a:t>卷</a:t>
            </a:r>
            <a:r>
              <a:rPr lang="en-US" altLang="ja-JP"/>
              <a:t>48</a:t>
            </a:r>
            <a:r>
              <a:rPr lang="en-US" altLang="zh-TW"/>
              <a:t>〈</a:t>
            </a:r>
            <a:r>
              <a:rPr lang="zh-TW" altLang="en-US"/>
              <a:t>菩薩藏會</a:t>
            </a:r>
            <a:r>
              <a:rPr lang="en-US" altLang="zh-TW"/>
              <a:t>〉</a:t>
            </a:r>
            <a:r>
              <a:rPr lang="zh-TW" altLang="en-US"/>
              <a:t>（大正</a:t>
            </a:r>
            <a:r>
              <a:rPr lang="en-US" altLang="ja-JP"/>
              <a:t>11</a:t>
            </a:r>
            <a:r>
              <a:rPr lang="zh-TW" altLang="en-US"/>
              <a:t>，</a:t>
            </a:r>
            <a:r>
              <a:rPr lang="en-US" altLang="ja-JP"/>
              <a:t>285b–c</a:t>
            </a:r>
            <a:r>
              <a:rPr lang="zh-TW" altLang="en-US"/>
              <a:t>）</a:t>
            </a:r>
            <a:endParaRPr lang="en-AU" altLang="zh-TW"/>
          </a:p>
        </p:txBody>
      </p:sp>
      <p:sp>
        <p:nvSpPr>
          <p:cNvPr id="94211" name="Slide Number Placeholder 3">
            <a:extLst>
              <a:ext uri="{FF2B5EF4-FFF2-40B4-BE49-F238E27FC236}">
                <a16:creationId xmlns:a16="http://schemas.microsoft.com/office/drawing/2014/main" id="{18F92A14-CA49-46A2-8E7C-8ED965C4E3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C560271A-BA25-4FCC-AC51-C5612DF5C2AC}" type="slidenum">
              <a:rPr lang="en-US" altLang="zh-TW" sz="1200">
                <a:latin typeface="Calibri" panose="020F0502020204030204" pitchFamily="34" charset="0"/>
              </a:rPr>
              <a:pPr eaLnBrk="1" hangingPunct="1"/>
              <a:t>85</a:t>
            </a:fld>
            <a:endParaRPr lang="en-US" altLang="zh-TW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lide Image Placeholder 1">
            <a:extLst>
              <a:ext uri="{FF2B5EF4-FFF2-40B4-BE49-F238E27FC236}">
                <a16:creationId xmlns:a16="http://schemas.microsoft.com/office/drawing/2014/main" id="{660E03F2-1304-4865-A1DC-CC17A609EC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0" name="Notes Placeholder 2">
            <a:extLst>
              <a:ext uri="{FF2B5EF4-FFF2-40B4-BE49-F238E27FC236}">
                <a16:creationId xmlns:a16="http://schemas.microsoft.com/office/drawing/2014/main" id="{F273D986-C352-4CF6-9154-6998B1C267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/>
              <a:t>大寶積經</a:t>
            </a:r>
            <a:r>
              <a:rPr lang="en-US" altLang="zh-TW"/>
              <a:t>》</a:t>
            </a:r>
            <a:r>
              <a:rPr lang="zh-TW" altLang="en-US"/>
              <a:t>卷</a:t>
            </a:r>
            <a:r>
              <a:rPr lang="en-US" altLang="ja-JP"/>
              <a:t>48</a:t>
            </a:r>
            <a:r>
              <a:rPr lang="en-US" altLang="zh-TW"/>
              <a:t>〈</a:t>
            </a:r>
            <a:r>
              <a:rPr lang="zh-TW" altLang="en-US"/>
              <a:t>菩薩藏會</a:t>
            </a:r>
            <a:r>
              <a:rPr lang="en-US" altLang="zh-TW"/>
              <a:t>〉</a:t>
            </a:r>
            <a:r>
              <a:rPr lang="zh-TW" altLang="en-US"/>
              <a:t>（大正</a:t>
            </a:r>
            <a:r>
              <a:rPr lang="en-US" altLang="ja-JP"/>
              <a:t>11</a:t>
            </a:r>
            <a:r>
              <a:rPr lang="zh-TW" altLang="en-US"/>
              <a:t>，</a:t>
            </a:r>
            <a:r>
              <a:rPr lang="en-US" altLang="ja-JP"/>
              <a:t>285b–c</a:t>
            </a:r>
            <a:r>
              <a:rPr lang="zh-TW" altLang="en-US"/>
              <a:t>）</a:t>
            </a:r>
            <a:endParaRPr lang="en-AU" altLang="zh-TW"/>
          </a:p>
        </p:txBody>
      </p:sp>
      <p:sp>
        <p:nvSpPr>
          <p:cNvPr id="94211" name="Slide Number Placeholder 3">
            <a:extLst>
              <a:ext uri="{FF2B5EF4-FFF2-40B4-BE49-F238E27FC236}">
                <a16:creationId xmlns:a16="http://schemas.microsoft.com/office/drawing/2014/main" id="{18F92A14-CA49-46A2-8E7C-8ED965C4E3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C560271A-BA25-4FCC-AC51-C5612DF5C2AC}" type="slidenum">
              <a:rPr lang="en-US" altLang="zh-TW" sz="1200">
                <a:latin typeface="Calibri" panose="020F0502020204030204" pitchFamily="34" charset="0"/>
              </a:rPr>
              <a:pPr eaLnBrk="1" hangingPunct="1"/>
              <a:t>86</a:t>
            </a:fld>
            <a:endParaRPr lang="en-US" altLang="zh-TW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Image Placeholder 1">
            <a:extLst>
              <a:ext uri="{FF2B5EF4-FFF2-40B4-BE49-F238E27FC236}">
                <a16:creationId xmlns:a16="http://schemas.microsoft.com/office/drawing/2014/main" id="{95152D5C-86F5-46A6-A8EC-E1392D0A43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8" name="Notes Placeholder 2">
            <a:extLst>
              <a:ext uri="{FF2B5EF4-FFF2-40B4-BE49-F238E27FC236}">
                <a16:creationId xmlns:a16="http://schemas.microsoft.com/office/drawing/2014/main" id="{2A12451C-4D84-4529-8375-7DEC24FE029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/>
              <a:t>《</a:t>
            </a:r>
            <a:r>
              <a:rPr lang="zh-TW" altLang="en-US"/>
              <a:t>大寶積經</a:t>
            </a:r>
            <a:r>
              <a:rPr lang="en-US" altLang="zh-TW"/>
              <a:t>》</a:t>
            </a:r>
            <a:r>
              <a:rPr lang="zh-TW" altLang="en-US"/>
              <a:t>卷</a:t>
            </a:r>
            <a:r>
              <a:rPr lang="en-US" altLang="ja-JP"/>
              <a:t>78</a:t>
            </a:r>
            <a:r>
              <a:rPr lang="en-US" altLang="zh-TW"/>
              <a:t>〈</a:t>
            </a:r>
            <a:r>
              <a:rPr lang="zh-TW" altLang="en-US"/>
              <a:t>富樓那會</a:t>
            </a:r>
            <a:r>
              <a:rPr lang="en-US" altLang="zh-TW"/>
              <a:t>〉</a:t>
            </a:r>
            <a:r>
              <a:rPr lang="zh-TW" altLang="en-US"/>
              <a:t>（大正</a:t>
            </a:r>
            <a:r>
              <a:rPr lang="en-US" altLang="ja-JP"/>
              <a:t>11</a:t>
            </a:r>
            <a:r>
              <a:rPr lang="zh-TW" altLang="en-US"/>
              <a:t>，</a:t>
            </a:r>
            <a:r>
              <a:rPr lang="en-US" altLang="ja-JP"/>
              <a:t>447a–b</a:t>
            </a:r>
            <a:r>
              <a:rPr lang="zh-TW" altLang="en-US"/>
              <a:t>）</a:t>
            </a:r>
            <a:endParaRPr lang="en-AU" altLang="zh-TW"/>
          </a:p>
        </p:txBody>
      </p:sp>
      <p:sp>
        <p:nvSpPr>
          <p:cNvPr id="96259" name="Slide Number Placeholder 3">
            <a:extLst>
              <a:ext uri="{FF2B5EF4-FFF2-40B4-BE49-F238E27FC236}">
                <a16:creationId xmlns:a16="http://schemas.microsoft.com/office/drawing/2014/main" id="{59AF93DF-7CF3-4FD3-A1A1-3BF8DE9362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DC56E0B-1B95-4CE7-9612-B038CFBF65AC}" type="slidenum">
              <a:rPr lang="en-US" altLang="zh-TW" sz="1200">
                <a:latin typeface="Calibri" panose="020F0502020204030204" pitchFamily="34" charset="0"/>
              </a:rPr>
              <a:pPr eaLnBrk="1" hangingPunct="1"/>
              <a:t>87</a:t>
            </a:fld>
            <a:endParaRPr lang="en-US" altLang="zh-TW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Slide Image Placeholder 1">
            <a:extLst>
              <a:ext uri="{FF2B5EF4-FFF2-40B4-BE49-F238E27FC236}">
                <a16:creationId xmlns:a16="http://schemas.microsoft.com/office/drawing/2014/main" id="{F015FF90-7046-497B-8016-CC80B63B27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6" name="Notes Placeholder 2">
            <a:extLst>
              <a:ext uri="{FF2B5EF4-FFF2-40B4-BE49-F238E27FC236}">
                <a16:creationId xmlns:a16="http://schemas.microsoft.com/office/drawing/2014/main" id="{F3282CC3-A44B-43C7-939D-12647942DC1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/>
              <a:t>《</a:t>
            </a:r>
            <a:r>
              <a:rPr lang="zh-TW" altLang="en-US"/>
              <a:t>大寶積經</a:t>
            </a:r>
            <a:r>
              <a:rPr lang="en-US" altLang="zh-TW"/>
              <a:t>》</a:t>
            </a:r>
            <a:r>
              <a:rPr lang="zh-TW" altLang="en-US"/>
              <a:t>卷</a:t>
            </a:r>
            <a:r>
              <a:rPr lang="en-US" altLang="ja-JP"/>
              <a:t>78</a:t>
            </a:r>
            <a:r>
              <a:rPr lang="en-US" altLang="zh-TW"/>
              <a:t>〈</a:t>
            </a:r>
            <a:r>
              <a:rPr lang="zh-TW" altLang="en-US"/>
              <a:t>富樓那會</a:t>
            </a:r>
            <a:r>
              <a:rPr lang="en-US" altLang="zh-TW"/>
              <a:t>〉</a:t>
            </a:r>
            <a:r>
              <a:rPr lang="zh-TW" altLang="en-US"/>
              <a:t>（大正</a:t>
            </a:r>
            <a:r>
              <a:rPr lang="en-US" altLang="ja-JP"/>
              <a:t>11</a:t>
            </a:r>
            <a:r>
              <a:rPr lang="zh-TW" altLang="en-US"/>
              <a:t>，</a:t>
            </a:r>
            <a:r>
              <a:rPr lang="en-US" altLang="ja-JP"/>
              <a:t>447a–b</a:t>
            </a:r>
            <a:r>
              <a:rPr lang="zh-TW" altLang="en-US"/>
              <a:t>）</a:t>
            </a:r>
            <a:endParaRPr lang="en-AU" altLang="zh-TW"/>
          </a:p>
        </p:txBody>
      </p:sp>
      <p:sp>
        <p:nvSpPr>
          <p:cNvPr id="98307" name="Slide Number Placeholder 3">
            <a:extLst>
              <a:ext uri="{FF2B5EF4-FFF2-40B4-BE49-F238E27FC236}">
                <a16:creationId xmlns:a16="http://schemas.microsoft.com/office/drawing/2014/main" id="{29CB34E0-5B30-461B-AF49-18C7876DCD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939E1F3-22C0-48F3-A014-1BA713F45BA7}" type="slidenum">
              <a:rPr lang="en-US" altLang="zh-TW" sz="1200">
                <a:latin typeface="Calibri" panose="020F0502020204030204" pitchFamily="34" charset="0"/>
              </a:rPr>
              <a:pPr eaLnBrk="1" hangingPunct="1"/>
              <a:t>88</a:t>
            </a:fld>
            <a:endParaRPr lang="en-US" altLang="zh-TW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Slide Image Placeholder 1">
            <a:extLst>
              <a:ext uri="{FF2B5EF4-FFF2-40B4-BE49-F238E27FC236}">
                <a16:creationId xmlns:a16="http://schemas.microsoft.com/office/drawing/2014/main" id="{AB8303A9-90EF-49D1-8D03-BDAC0B910B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4" name="Notes Placeholder 2">
            <a:extLst>
              <a:ext uri="{FF2B5EF4-FFF2-40B4-BE49-F238E27FC236}">
                <a16:creationId xmlns:a16="http://schemas.microsoft.com/office/drawing/2014/main" id="{EA6C504B-3C19-4C0D-BE34-F95372332DC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  <p:sp>
        <p:nvSpPr>
          <p:cNvPr id="100355" name="Slide Number Placeholder 3">
            <a:extLst>
              <a:ext uri="{FF2B5EF4-FFF2-40B4-BE49-F238E27FC236}">
                <a16:creationId xmlns:a16="http://schemas.microsoft.com/office/drawing/2014/main" id="{E3572FE6-A4ED-4492-8266-3B25E1FB00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EE1364A7-A3B7-42C5-B91B-6B5EA9CA5ACF}" type="slidenum">
              <a:rPr lang="en-US" altLang="zh-TW" sz="1200">
                <a:latin typeface="Calibri" panose="020F0502020204030204" pitchFamily="34" charset="0"/>
              </a:rPr>
              <a:pPr eaLnBrk="1" hangingPunct="1"/>
              <a:t>89</a:t>
            </a:fld>
            <a:endParaRPr lang="en-US" altLang="zh-TW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Slide Image Placeholder 1">
            <a:extLst>
              <a:ext uri="{FF2B5EF4-FFF2-40B4-BE49-F238E27FC236}">
                <a16:creationId xmlns:a16="http://schemas.microsoft.com/office/drawing/2014/main" id="{3D37E0F5-43A9-4D7F-9E1B-BD92EABAD3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2" name="Notes Placeholder 2">
            <a:extLst>
              <a:ext uri="{FF2B5EF4-FFF2-40B4-BE49-F238E27FC236}">
                <a16:creationId xmlns:a16="http://schemas.microsoft.com/office/drawing/2014/main" id="{7A13F3D1-15DD-4BF0-9075-D59D5AB691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  <p:sp>
        <p:nvSpPr>
          <p:cNvPr id="102403" name="Slide Number Placeholder 3">
            <a:extLst>
              <a:ext uri="{FF2B5EF4-FFF2-40B4-BE49-F238E27FC236}">
                <a16:creationId xmlns:a16="http://schemas.microsoft.com/office/drawing/2014/main" id="{9F2A173C-1648-45E2-9B86-1C1E2AFA89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43E5FC4-8F28-49A2-A064-78420FD91EF5}" type="slidenum">
              <a:rPr lang="en-US" altLang="zh-TW" sz="1200">
                <a:latin typeface="Calibri" panose="020F0502020204030204" pitchFamily="34" charset="0"/>
              </a:rPr>
              <a:pPr eaLnBrk="1" hangingPunct="1"/>
              <a:t>90</a:t>
            </a:fld>
            <a:endParaRPr lang="en-US" altLang="zh-TW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Slide Image Placeholder 1">
            <a:extLst>
              <a:ext uri="{FF2B5EF4-FFF2-40B4-BE49-F238E27FC236}">
                <a16:creationId xmlns:a16="http://schemas.microsoft.com/office/drawing/2014/main" id="{3051883A-B239-4AC1-BE4A-1093763D35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0" name="Notes Placeholder 2">
            <a:extLst>
              <a:ext uri="{FF2B5EF4-FFF2-40B4-BE49-F238E27FC236}">
                <a16:creationId xmlns:a16="http://schemas.microsoft.com/office/drawing/2014/main" id="{DB1121E2-8572-48E7-BE39-C9D92995F1F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  <p:sp>
        <p:nvSpPr>
          <p:cNvPr id="104451" name="Slide Number Placeholder 3">
            <a:extLst>
              <a:ext uri="{FF2B5EF4-FFF2-40B4-BE49-F238E27FC236}">
                <a16:creationId xmlns:a16="http://schemas.microsoft.com/office/drawing/2014/main" id="{EB1AF659-81E8-4073-8D0C-82F0F5B761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E6367D13-E9D0-4D5E-B46A-D5DEA1034F0D}" type="slidenum">
              <a:rPr lang="en-US" altLang="zh-TW" sz="1200">
                <a:latin typeface="Calibri" panose="020F0502020204030204" pitchFamily="34" charset="0"/>
              </a:rPr>
              <a:pPr eaLnBrk="1" hangingPunct="1"/>
              <a:t>91</a:t>
            </a:fld>
            <a:endParaRPr lang="en-US" altLang="zh-TW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Slide Image Placeholder 1">
            <a:extLst>
              <a:ext uri="{FF2B5EF4-FFF2-40B4-BE49-F238E27FC236}">
                <a16:creationId xmlns:a16="http://schemas.microsoft.com/office/drawing/2014/main" id="{3051883A-B239-4AC1-BE4A-1093763D35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0" name="Notes Placeholder 2">
            <a:extLst>
              <a:ext uri="{FF2B5EF4-FFF2-40B4-BE49-F238E27FC236}">
                <a16:creationId xmlns:a16="http://schemas.microsoft.com/office/drawing/2014/main" id="{DB1121E2-8572-48E7-BE39-C9D92995F1F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  <p:sp>
        <p:nvSpPr>
          <p:cNvPr id="104451" name="Slide Number Placeholder 3">
            <a:extLst>
              <a:ext uri="{FF2B5EF4-FFF2-40B4-BE49-F238E27FC236}">
                <a16:creationId xmlns:a16="http://schemas.microsoft.com/office/drawing/2014/main" id="{EB1AF659-81E8-4073-8D0C-82F0F5B761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E6367D13-E9D0-4D5E-B46A-D5DEA1034F0D}" type="slidenum">
              <a:rPr lang="en-US" altLang="zh-TW" sz="1200">
                <a:latin typeface="Calibri" panose="020F0502020204030204" pitchFamily="34" charset="0"/>
              </a:rPr>
              <a:pPr eaLnBrk="1" hangingPunct="1"/>
              <a:t>92</a:t>
            </a:fld>
            <a:endParaRPr lang="en-US" altLang="zh-TW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Slide Image Placeholder 1">
            <a:extLst>
              <a:ext uri="{FF2B5EF4-FFF2-40B4-BE49-F238E27FC236}">
                <a16:creationId xmlns:a16="http://schemas.microsoft.com/office/drawing/2014/main" id="{C134DF77-6ADB-44E3-91E9-F69AFE9126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8" name="Notes Placeholder 2">
            <a:extLst>
              <a:ext uri="{FF2B5EF4-FFF2-40B4-BE49-F238E27FC236}">
                <a16:creationId xmlns:a16="http://schemas.microsoft.com/office/drawing/2014/main" id="{823CBCE6-3330-45D2-82AD-0BE29898A8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dirty="0"/>
              <a:t>因念力、陀羅尼力而自然現前</a:t>
            </a:r>
            <a:endParaRPr lang="en-AU" altLang="zh-TW" dirty="0"/>
          </a:p>
        </p:txBody>
      </p:sp>
      <p:sp>
        <p:nvSpPr>
          <p:cNvPr id="106499" name="Slide Number Placeholder 3">
            <a:extLst>
              <a:ext uri="{FF2B5EF4-FFF2-40B4-BE49-F238E27FC236}">
                <a16:creationId xmlns:a16="http://schemas.microsoft.com/office/drawing/2014/main" id="{A3B525A0-C343-4F0B-BE90-FC1C059F13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08E4BA2-D014-481A-802B-517C58EC73FA}" type="slidenum">
              <a:rPr lang="en-US" altLang="zh-TW" sz="1200">
                <a:latin typeface="Calibri" panose="020F0502020204030204" pitchFamily="34" charset="0"/>
              </a:rPr>
              <a:pPr eaLnBrk="1" hangingPunct="1"/>
              <a:t>93</a:t>
            </a:fld>
            <a:endParaRPr lang="en-US" altLang="zh-TW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>
            <a:extLst>
              <a:ext uri="{FF2B5EF4-FFF2-40B4-BE49-F238E27FC236}">
                <a16:creationId xmlns:a16="http://schemas.microsoft.com/office/drawing/2014/main" id="{E3566897-9E8E-4FF4-A336-345094B81D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0" name="Notes Placeholder 2">
            <a:extLst>
              <a:ext uri="{FF2B5EF4-FFF2-40B4-BE49-F238E27FC236}">
                <a16:creationId xmlns:a16="http://schemas.microsoft.com/office/drawing/2014/main" id="{8D5A9836-F05D-43C0-B496-4393717CBE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b="1"/>
              <a:t>（</a:t>
            </a:r>
            <a:r>
              <a:rPr lang="en-US" altLang="ja-JP" b="1"/>
              <a:t>3</a:t>
            </a:r>
            <a:r>
              <a:rPr lang="zh-TW" altLang="en-US" b="1"/>
              <a:t>）可反映初期大乘的實況者（</a:t>
            </a:r>
            <a:r>
              <a:rPr lang="en-US" altLang="ja-JP" b="1"/>
              <a:t>p. 1259</a:t>
            </a:r>
            <a:r>
              <a:rPr lang="zh-TW" altLang="en-US" b="1"/>
              <a:t>）</a:t>
            </a:r>
            <a:endParaRPr lang="en-AU" altLang="ja-JP"/>
          </a:p>
          <a:p>
            <a:endParaRPr lang="en-US" altLang="zh-TW"/>
          </a:p>
        </p:txBody>
      </p:sp>
      <p:sp>
        <p:nvSpPr>
          <p:cNvPr id="37891" name="Slide Number Placeholder 3">
            <a:extLst>
              <a:ext uri="{FF2B5EF4-FFF2-40B4-BE49-F238E27FC236}">
                <a16:creationId xmlns:a16="http://schemas.microsoft.com/office/drawing/2014/main" id="{3CC44620-E13A-4ECD-8A5C-E0EB08DF57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EB5A873-ABC2-4E14-89A7-50C8ABD78D5E}" type="slidenum">
              <a:rPr lang="en-US" altLang="zh-TW" sz="1200">
                <a:latin typeface="Calibri" panose="020F0502020204030204" pitchFamily="34" charset="0"/>
              </a:rPr>
              <a:pPr eaLnBrk="1" hangingPunct="1"/>
              <a:t>38</a:t>
            </a:fld>
            <a:endParaRPr lang="en-US" altLang="zh-TW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Slide Image Placeholder 1">
            <a:extLst>
              <a:ext uri="{FF2B5EF4-FFF2-40B4-BE49-F238E27FC236}">
                <a16:creationId xmlns:a16="http://schemas.microsoft.com/office/drawing/2014/main" id="{DDBF19B3-FEE5-4DE0-9355-0BE9CB342C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6" name="Notes Placeholder 2">
            <a:extLst>
              <a:ext uri="{FF2B5EF4-FFF2-40B4-BE49-F238E27FC236}">
                <a16:creationId xmlns:a16="http://schemas.microsoft.com/office/drawing/2014/main" id="{B45C9FF0-A9AF-43E6-9CC4-4B7C445AE27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/>
              <a:t>《</a:t>
            </a:r>
            <a:r>
              <a:rPr lang="zh-TW" altLang="en-US"/>
              <a:t>阿難四事經</a:t>
            </a:r>
            <a:r>
              <a:rPr lang="en-US" altLang="zh-TW"/>
              <a:t>》</a:t>
            </a:r>
            <a:r>
              <a:rPr lang="zh-TW" altLang="en-US"/>
              <a:t>（大正</a:t>
            </a:r>
            <a:r>
              <a:rPr lang="en-US" altLang="ja-JP"/>
              <a:t>14</a:t>
            </a:r>
            <a:r>
              <a:rPr lang="zh-TW" altLang="en-US"/>
              <a:t>，</a:t>
            </a:r>
            <a:r>
              <a:rPr lang="en-US" altLang="ja-JP"/>
              <a:t>757c</a:t>
            </a:r>
            <a:r>
              <a:rPr lang="zh-TW" altLang="en-US"/>
              <a:t>）</a:t>
            </a:r>
            <a:endParaRPr lang="en-AU" altLang="ja-JP"/>
          </a:p>
          <a:p>
            <a:endParaRPr lang="en-AU" altLang="zh-TW"/>
          </a:p>
        </p:txBody>
      </p:sp>
      <p:sp>
        <p:nvSpPr>
          <p:cNvPr id="108547" name="Slide Number Placeholder 3">
            <a:extLst>
              <a:ext uri="{FF2B5EF4-FFF2-40B4-BE49-F238E27FC236}">
                <a16:creationId xmlns:a16="http://schemas.microsoft.com/office/drawing/2014/main" id="{6B412736-7DB8-4CF3-9DD7-F3F1639360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EA3D212D-FD14-4EDD-9CEC-4101BB8A7A0B}" type="slidenum">
              <a:rPr lang="en-US" altLang="zh-TW" sz="1200">
                <a:latin typeface="Calibri" panose="020F0502020204030204" pitchFamily="34" charset="0"/>
              </a:rPr>
              <a:pPr eaLnBrk="1" hangingPunct="1"/>
              <a:t>94</a:t>
            </a:fld>
            <a:endParaRPr lang="en-US" altLang="zh-TW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Slide Image Placeholder 1">
            <a:extLst>
              <a:ext uri="{FF2B5EF4-FFF2-40B4-BE49-F238E27FC236}">
                <a16:creationId xmlns:a16="http://schemas.microsoft.com/office/drawing/2014/main" id="{FBCF1011-2FBC-49A0-A576-1BA84DED9A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4" name="Notes Placeholder 2">
            <a:extLst>
              <a:ext uri="{FF2B5EF4-FFF2-40B4-BE49-F238E27FC236}">
                <a16:creationId xmlns:a16="http://schemas.microsoft.com/office/drawing/2014/main" id="{252A8074-A3F7-44F5-9793-435CFD02D80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  <p:sp>
        <p:nvSpPr>
          <p:cNvPr id="110595" name="Slide Number Placeholder 3">
            <a:extLst>
              <a:ext uri="{FF2B5EF4-FFF2-40B4-BE49-F238E27FC236}">
                <a16:creationId xmlns:a16="http://schemas.microsoft.com/office/drawing/2014/main" id="{262B90C9-5067-47F7-8123-B12C006560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CFF4131-1D80-4CE0-9907-8111C87419E1}" type="slidenum">
              <a:rPr lang="en-US" altLang="zh-TW" sz="1200">
                <a:latin typeface="Calibri" panose="020F0502020204030204" pitchFamily="34" charset="0"/>
              </a:rPr>
              <a:pPr eaLnBrk="1" hangingPunct="1"/>
              <a:t>95</a:t>
            </a:fld>
            <a:endParaRPr lang="en-US" altLang="zh-TW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Slide Image Placeholder 1">
            <a:extLst>
              <a:ext uri="{FF2B5EF4-FFF2-40B4-BE49-F238E27FC236}">
                <a16:creationId xmlns:a16="http://schemas.microsoft.com/office/drawing/2014/main" id="{FBCF1011-2FBC-49A0-A576-1BA84DED9A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4" name="Notes Placeholder 2">
            <a:extLst>
              <a:ext uri="{FF2B5EF4-FFF2-40B4-BE49-F238E27FC236}">
                <a16:creationId xmlns:a16="http://schemas.microsoft.com/office/drawing/2014/main" id="{252A8074-A3F7-44F5-9793-435CFD02D80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  <p:sp>
        <p:nvSpPr>
          <p:cNvPr id="110595" name="Slide Number Placeholder 3">
            <a:extLst>
              <a:ext uri="{FF2B5EF4-FFF2-40B4-BE49-F238E27FC236}">
                <a16:creationId xmlns:a16="http://schemas.microsoft.com/office/drawing/2014/main" id="{262B90C9-5067-47F7-8123-B12C006560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CFF4131-1D80-4CE0-9907-8111C87419E1}" type="slidenum">
              <a:rPr lang="en-US" altLang="zh-TW" sz="1200">
                <a:latin typeface="Calibri" panose="020F0502020204030204" pitchFamily="34" charset="0"/>
              </a:rPr>
              <a:pPr eaLnBrk="1" hangingPunct="1"/>
              <a:t>96</a:t>
            </a:fld>
            <a:endParaRPr lang="en-US" altLang="zh-TW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Slide Image Placeholder 1">
            <a:extLst>
              <a:ext uri="{FF2B5EF4-FFF2-40B4-BE49-F238E27FC236}">
                <a16:creationId xmlns:a16="http://schemas.microsoft.com/office/drawing/2014/main" id="{E20E8AD1-46FB-4FAD-BF14-6473160C75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2" name="Notes Placeholder 2">
            <a:extLst>
              <a:ext uri="{FF2B5EF4-FFF2-40B4-BE49-F238E27FC236}">
                <a16:creationId xmlns:a16="http://schemas.microsoft.com/office/drawing/2014/main" id="{BB862AA2-E06F-440A-9A08-C70F0EEA34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  <p:sp>
        <p:nvSpPr>
          <p:cNvPr id="112643" name="Slide Number Placeholder 3">
            <a:extLst>
              <a:ext uri="{FF2B5EF4-FFF2-40B4-BE49-F238E27FC236}">
                <a16:creationId xmlns:a16="http://schemas.microsoft.com/office/drawing/2014/main" id="{0B813DB7-7B3B-4538-BD3A-93E55DE1CD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07A49AF-981B-4E02-85C4-4EE1AC261B4E}" type="slidenum">
              <a:rPr lang="en-US" altLang="zh-TW" sz="1200">
                <a:latin typeface="Calibri" panose="020F0502020204030204" pitchFamily="34" charset="0"/>
              </a:rPr>
              <a:pPr eaLnBrk="1" hangingPunct="1"/>
              <a:t>97</a:t>
            </a:fld>
            <a:endParaRPr lang="en-US" altLang="zh-TW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Slide Image Placeholder 1">
            <a:extLst>
              <a:ext uri="{FF2B5EF4-FFF2-40B4-BE49-F238E27FC236}">
                <a16:creationId xmlns:a16="http://schemas.microsoft.com/office/drawing/2014/main" id="{E20E8AD1-46FB-4FAD-BF14-6473160C75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2" name="Notes Placeholder 2">
            <a:extLst>
              <a:ext uri="{FF2B5EF4-FFF2-40B4-BE49-F238E27FC236}">
                <a16:creationId xmlns:a16="http://schemas.microsoft.com/office/drawing/2014/main" id="{BB862AA2-E06F-440A-9A08-C70F0EEA34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  <p:sp>
        <p:nvSpPr>
          <p:cNvPr id="112643" name="Slide Number Placeholder 3">
            <a:extLst>
              <a:ext uri="{FF2B5EF4-FFF2-40B4-BE49-F238E27FC236}">
                <a16:creationId xmlns:a16="http://schemas.microsoft.com/office/drawing/2014/main" id="{0B813DB7-7B3B-4538-BD3A-93E55DE1CD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07A49AF-981B-4E02-85C4-4EE1AC261B4E}" type="slidenum">
              <a:rPr lang="en-US" altLang="zh-TW" sz="1200">
                <a:latin typeface="Calibri" panose="020F0502020204030204" pitchFamily="34" charset="0"/>
              </a:rPr>
              <a:pPr eaLnBrk="1" hangingPunct="1"/>
              <a:t>98</a:t>
            </a:fld>
            <a:endParaRPr lang="en-US" altLang="zh-TW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Slide Image Placeholder 1">
            <a:extLst>
              <a:ext uri="{FF2B5EF4-FFF2-40B4-BE49-F238E27FC236}">
                <a16:creationId xmlns:a16="http://schemas.microsoft.com/office/drawing/2014/main" id="{E20E8AD1-46FB-4FAD-BF14-6473160C75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2" name="Notes Placeholder 2">
            <a:extLst>
              <a:ext uri="{FF2B5EF4-FFF2-40B4-BE49-F238E27FC236}">
                <a16:creationId xmlns:a16="http://schemas.microsoft.com/office/drawing/2014/main" id="{BB862AA2-E06F-440A-9A08-C70F0EEA34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  <p:sp>
        <p:nvSpPr>
          <p:cNvPr id="112643" name="Slide Number Placeholder 3">
            <a:extLst>
              <a:ext uri="{FF2B5EF4-FFF2-40B4-BE49-F238E27FC236}">
                <a16:creationId xmlns:a16="http://schemas.microsoft.com/office/drawing/2014/main" id="{0B813DB7-7B3B-4538-BD3A-93E55DE1CD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07A49AF-981B-4E02-85C4-4EE1AC261B4E}" type="slidenum">
              <a:rPr lang="en-US" altLang="zh-TW" sz="1200">
                <a:latin typeface="Calibri" panose="020F0502020204030204" pitchFamily="34" charset="0"/>
              </a:rPr>
              <a:pPr eaLnBrk="1" hangingPunct="1"/>
              <a:t>99</a:t>
            </a:fld>
            <a:endParaRPr lang="en-US" altLang="zh-TW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Slide Image Placeholder 1">
            <a:extLst>
              <a:ext uri="{FF2B5EF4-FFF2-40B4-BE49-F238E27FC236}">
                <a16:creationId xmlns:a16="http://schemas.microsoft.com/office/drawing/2014/main" id="{61477DE8-DE0D-4E5E-A157-65DD56D9D1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0" name="Notes Placeholder 2">
            <a:extLst>
              <a:ext uri="{FF2B5EF4-FFF2-40B4-BE49-F238E27FC236}">
                <a16:creationId xmlns:a16="http://schemas.microsoft.com/office/drawing/2014/main" id="{64D95A95-D0C7-4941-A4A7-6FA7ED66EDD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  <p:sp>
        <p:nvSpPr>
          <p:cNvPr id="114691" name="Slide Number Placeholder 3">
            <a:extLst>
              <a:ext uri="{FF2B5EF4-FFF2-40B4-BE49-F238E27FC236}">
                <a16:creationId xmlns:a16="http://schemas.microsoft.com/office/drawing/2014/main" id="{62E612BE-3654-44D0-A285-F4B039F826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682EB5B4-B30B-4A0E-BAAA-8F745D0FF2FA}" type="slidenum">
              <a:rPr lang="en-US" altLang="zh-TW" sz="1200">
                <a:latin typeface="Calibri" panose="020F0502020204030204" pitchFamily="34" charset="0"/>
              </a:rPr>
              <a:pPr eaLnBrk="1" hangingPunct="1"/>
              <a:t>100</a:t>
            </a:fld>
            <a:endParaRPr lang="en-US" altLang="zh-TW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Slide Image Placeholder 1">
            <a:extLst>
              <a:ext uri="{FF2B5EF4-FFF2-40B4-BE49-F238E27FC236}">
                <a16:creationId xmlns:a16="http://schemas.microsoft.com/office/drawing/2014/main" id="{6F80D10B-3CC9-4DB7-9662-DD7503F960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8" name="Notes Placeholder 2">
            <a:extLst>
              <a:ext uri="{FF2B5EF4-FFF2-40B4-BE49-F238E27FC236}">
                <a16:creationId xmlns:a16="http://schemas.microsoft.com/office/drawing/2014/main" id="{4BBBB846-BEB0-4D87-9A4D-BD9FCF3F101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/>
              <a:t>《</a:t>
            </a:r>
            <a:r>
              <a:rPr lang="zh-TW" altLang="en-US"/>
              <a:t>道行般若波羅蜜經</a:t>
            </a:r>
            <a:r>
              <a:rPr lang="en-US" altLang="zh-TW"/>
              <a:t>》</a:t>
            </a:r>
            <a:r>
              <a:rPr lang="zh-TW" altLang="en-US"/>
              <a:t>卷</a:t>
            </a:r>
            <a:r>
              <a:rPr lang="en-US" altLang="ja-JP"/>
              <a:t>4</a:t>
            </a:r>
            <a:r>
              <a:rPr lang="zh-TW" altLang="en-US"/>
              <a:t>（大正</a:t>
            </a:r>
            <a:r>
              <a:rPr lang="en-US" altLang="ja-JP"/>
              <a:t>8</a:t>
            </a:r>
            <a:r>
              <a:rPr lang="zh-TW" altLang="en-US"/>
              <a:t>，</a:t>
            </a:r>
            <a:r>
              <a:rPr lang="en-US" altLang="ja-JP"/>
              <a:t>446c</a:t>
            </a:r>
            <a:r>
              <a:rPr lang="zh-TW" altLang="en-US"/>
              <a:t>）</a:t>
            </a:r>
            <a:endParaRPr lang="en-AU" altLang="zh-TW"/>
          </a:p>
        </p:txBody>
      </p:sp>
      <p:sp>
        <p:nvSpPr>
          <p:cNvPr id="116739" name="Slide Number Placeholder 3">
            <a:extLst>
              <a:ext uri="{FF2B5EF4-FFF2-40B4-BE49-F238E27FC236}">
                <a16:creationId xmlns:a16="http://schemas.microsoft.com/office/drawing/2014/main" id="{76BF9FFD-9F99-42AE-8A19-E2E7040B43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CE94C532-C3F6-4E56-8EDF-B724140C3EA4}" type="slidenum">
              <a:rPr lang="en-US" altLang="zh-TW" sz="1200">
                <a:latin typeface="Calibri" panose="020F0502020204030204" pitchFamily="34" charset="0"/>
              </a:rPr>
              <a:pPr eaLnBrk="1" hangingPunct="1"/>
              <a:t>101</a:t>
            </a:fld>
            <a:endParaRPr lang="en-US" altLang="zh-TW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Slide Image Placeholder 1">
            <a:extLst>
              <a:ext uri="{FF2B5EF4-FFF2-40B4-BE49-F238E27FC236}">
                <a16:creationId xmlns:a16="http://schemas.microsoft.com/office/drawing/2014/main" id="{47EB0B32-46BF-494A-941E-D46C4A1F45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6" name="Notes Placeholder 2">
            <a:extLst>
              <a:ext uri="{FF2B5EF4-FFF2-40B4-BE49-F238E27FC236}">
                <a16:creationId xmlns:a16="http://schemas.microsoft.com/office/drawing/2014/main" id="{17AE05A8-AE72-45B2-A8C9-66141500DF4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/>
              <a:t>《</a:t>
            </a:r>
            <a:r>
              <a:rPr lang="zh-TW" altLang="en-US"/>
              <a:t>道行般若波羅蜜經</a:t>
            </a:r>
            <a:r>
              <a:rPr lang="en-US" altLang="zh-TW"/>
              <a:t>》</a:t>
            </a:r>
            <a:r>
              <a:rPr lang="zh-TW" altLang="en-US"/>
              <a:t>卷</a:t>
            </a:r>
            <a:r>
              <a:rPr lang="en-US" altLang="ja-JP"/>
              <a:t>4</a:t>
            </a:r>
            <a:r>
              <a:rPr lang="zh-TW" altLang="en-US"/>
              <a:t>（大正</a:t>
            </a:r>
            <a:r>
              <a:rPr lang="en-US" altLang="ja-JP"/>
              <a:t>8</a:t>
            </a:r>
            <a:r>
              <a:rPr lang="zh-TW" altLang="en-US"/>
              <a:t>，</a:t>
            </a:r>
            <a:r>
              <a:rPr lang="en-US" altLang="ja-JP"/>
              <a:t>446c</a:t>
            </a:r>
            <a:r>
              <a:rPr lang="zh-TW" altLang="en-US"/>
              <a:t>）</a:t>
            </a:r>
            <a:endParaRPr lang="en-AU" altLang="zh-TW"/>
          </a:p>
        </p:txBody>
      </p:sp>
      <p:sp>
        <p:nvSpPr>
          <p:cNvPr id="118787" name="Slide Number Placeholder 3">
            <a:extLst>
              <a:ext uri="{FF2B5EF4-FFF2-40B4-BE49-F238E27FC236}">
                <a16:creationId xmlns:a16="http://schemas.microsoft.com/office/drawing/2014/main" id="{6D14F89F-D252-4259-9377-99BA2712A7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CD224EE3-222D-4C51-B025-3584BAF9530C}" type="slidenum">
              <a:rPr lang="en-US" altLang="zh-TW" sz="1200">
                <a:latin typeface="Calibri" panose="020F0502020204030204" pitchFamily="34" charset="0"/>
              </a:rPr>
              <a:pPr eaLnBrk="1" hangingPunct="1"/>
              <a:t>102</a:t>
            </a:fld>
            <a:endParaRPr lang="en-US" altLang="zh-TW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Slide Image Placeholder 1">
            <a:extLst>
              <a:ext uri="{FF2B5EF4-FFF2-40B4-BE49-F238E27FC236}">
                <a16:creationId xmlns:a16="http://schemas.microsoft.com/office/drawing/2014/main" id="{47EB0B32-46BF-494A-941E-D46C4A1F45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6" name="Notes Placeholder 2">
            <a:extLst>
              <a:ext uri="{FF2B5EF4-FFF2-40B4-BE49-F238E27FC236}">
                <a16:creationId xmlns:a16="http://schemas.microsoft.com/office/drawing/2014/main" id="{17AE05A8-AE72-45B2-A8C9-66141500DF4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/>
              <a:t>《</a:t>
            </a:r>
            <a:r>
              <a:rPr lang="zh-TW" altLang="en-US"/>
              <a:t>道行般若波羅蜜經</a:t>
            </a:r>
            <a:r>
              <a:rPr lang="en-US" altLang="zh-TW"/>
              <a:t>》</a:t>
            </a:r>
            <a:r>
              <a:rPr lang="zh-TW" altLang="en-US"/>
              <a:t>卷</a:t>
            </a:r>
            <a:r>
              <a:rPr lang="en-US" altLang="ja-JP"/>
              <a:t>4</a:t>
            </a:r>
            <a:r>
              <a:rPr lang="zh-TW" altLang="en-US"/>
              <a:t>（大正</a:t>
            </a:r>
            <a:r>
              <a:rPr lang="en-US" altLang="ja-JP"/>
              <a:t>8</a:t>
            </a:r>
            <a:r>
              <a:rPr lang="zh-TW" altLang="en-US"/>
              <a:t>，</a:t>
            </a:r>
            <a:r>
              <a:rPr lang="en-US" altLang="ja-JP"/>
              <a:t>446c</a:t>
            </a:r>
            <a:r>
              <a:rPr lang="zh-TW" altLang="en-US"/>
              <a:t>）</a:t>
            </a:r>
            <a:endParaRPr lang="en-AU" altLang="zh-TW"/>
          </a:p>
        </p:txBody>
      </p:sp>
      <p:sp>
        <p:nvSpPr>
          <p:cNvPr id="118787" name="Slide Number Placeholder 3">
            <a:extLst>
              <a:ext uri="{FF2B5EF4-FFF2-40B4-BE49-F238E27FC236}">
                <a16:creationId xmlns:a16="http://schemas.microsoft.com/office/drawing/2014/main" id="{6D14F89F-D252-4259-9377-99BA2712A7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CD224EE3-222D-4C51-B025-3584BAF9530C}" type="slidenum">
              <a:rPr lang="en-US" altLang="zh-TW" sz="1200">
                <a:latin typeface="Calibri" panose="020F0502020204030204" pitchFamily="34" charset="0"/>
              </a:rPr>
              <a:pPr eaLnBrk="1" hangingPunct="1"/>
              <a:t>103</a:t>
            </a:fld>
            <a:endParaRPr lang="en-US" altLang="zh-TW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>
            <a:extLst>
              <a:ext uri="{FF2B5EF4-FFF2-40B4-BE49-F238E27FC236}">
                <a16:creationId xmlns:a16="http://schemas.microsoft.com/office/drawing/2014/main" id="{3AB33763-EAD6-4BDD-A0C2-467ABC3758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6" name="Notes Placeholder 2">
            <a:extLst>
              <a:ext uri="{FF2B5EF4-FFF2-40B4-BE49-F238E27FC236}">
                <a16:creationId xmlns:a16="http://schemas.microsoft.com/office/drawing/2014/main" id="{5248291D-70A2-42DE-8805-0A5A8930069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b="1"/>
              <a:t>3</a:t>
            </a:r>
            <a:r>
              <a:rPr lang="zh-TW" altLang="en-US" b="1"/>
              <a:t>、結（</a:t>
            </a:r>
            <a:r>
              <a:rPr lang="en-US" altLang="ja-JP" b="1"/>
              <a:t>pp. 1259–1260</a:t>
            </a:r>
            <a:r>
              <a:rPr lang="zh-TW" altLang="en-US" b="1"/>
              <a:t>）</a:t>
            </a:r>
            <a:endParaRPr lang="en-AU" altLang="ja-JP"/>
          </a:p>
          <a:p>
            <a:endParaRPr lang="en-US" altLang="zh-TW"/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537F4411-BB7B-40F7-BFD6-06E9D2227C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F429F89-DB2C-4729-9A5A-C329A1D29213}" type="slidenum">
              <a:rPr lang="en-US" altLang="zh-TW" sz="1200">
                <a:latin typeface="Calibri" panose="020F0502020204030204" pitchFamily="34" charset="0"/>
              </a:rPr>
              <a:pPr eaLnBrk="1" hangingPunct="1"/>
              <a:t>42</a:t>
            </a:fld>
            <a:endParaRPr lang="en-US" altLang="zh-TW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Slide Image Placeholder 1">
            <a:extLst>
              <a:ext uri="{FF2B5EF4-FFF2-40B4-BE49-F238E27FC236}">
                <a16:creationId xmlns:a16="http://schemas.microsoft.com/office/drawing/2014/main" id="{071E1A63-1E3B-4402-9FB6-1B6025D82A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4" name="Notes Placeholder 2">
            <a:extLst>
              <a:ext uri="{FF2B5EF4-FFF2-40B4-BE49-F238E27FC236}">
                <a16:creationId xmlns:a16="http://schemas.microsoft.com/office/drawing/2014/main" id="{7337DE4E-4332-4743-9236-D34D4F84811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/>
              <a:t>《</a:t>
            </a:r>
            <a:r>
              <a:rPr lang="zh-TW" altLang="en-US"/>
              <a:t>道行般若波羅蜜經</a:t>
            </a:r>
            <a:r>
              <a:rPr lang="en-US" altLang="zh-TW"/>
              <a:t>》</a:t>
            </a:r>
            <a:r>
              <a:rPr lang="zh-TW" altLang="en-US"/>
              <a:t>卷</a:t>
            </a:r>
            <a:r>
              <a:rPr lang="en-US" altLang="ja-JP"/>
              <a:t>4</a:t>
            </a:r>
            <a:r>
              <a:rPr lang="zh-TW" altLang="en-US"/>
              <a:t>（大正</a:t>
            </a:r>
            <a:r>
              <a:rPr lang="en-US" altLang="ja-JP"/>
              <a:t>8</a:t>
            </a:r>
            <a:r>
              <a:rPr lang="zh-TW" altLang="en-US"/>
              <a:t>，</a:t>
            </a:r>
            <a:r>
              <a:rPr lang="en-US" altLang="ja-JP"/>
              <a:t>446c</a:t>
            </a:r>
            <a:r>
              <a:rPr lang="zh-TW" altLang="en-US"/>
              <a:t>）</a:t>
            </a:r>
            <a:endParaRPr lang="en-AU" altLang="zh-TW"/>
          </a:p>
        </p:txBody>
      </p:sp>
      <p:sp>
        <p:nvSpPr>
          <p:cNvPr id="120835" name="Slide Number Placeholder 3">
            <a:extLst>
              <a:ext uri="{FF2B5EF4-FFF2-40B4-BE49-F238E27FC236}">
                <a16:creationId xmlns:a16="http://schemas.microsoft.com/office/drawing/2014/main" id="{B9642C16-3D97-4BBC-A803-849E38CC00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4AA265FB-158D-4713-8821-8D7016D56FCC}" type="slidenum">
              <a:rPr lang="en-US" altLang="zh-TW" sz="1200">
                <a:latin typeface="Calibri" panose="020F0502020204030204" pitchFamily="34" charset="0"/>
              </a:rPr>
              <a:pPr eaLnBrk="1" hangingPunct="1"/>
              <a:t>104</a:t>
            </a:fld>
            <a:endParaRPr lang="en-US" altLang="zh-TW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Slide Image Placeholder 1">
            <a:extLst>
              <a:ext uri="{FF2B5EF4-FFF2-40B4-BE49-F238E27FC236}">
                <a16:creationId xmlns:a16="http://schemas.microsoft.com/office/drawing/2014/main" id="{071E1A63-1E3B-4402-9FB6-1B6025D82A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4" name="Notes Placeholder 2">
            <a:extLst>
              <a:ext uri="{FF2B5EF4-FFF2-40B4-BE49-F238E27FC236}">
                <a16:creationId xmlns:a16="http://schemas.microsoft.com/office/drawing/2014/main" id="{7337DE4E-4332-4743-9236-D34D4F84811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/>
              <a:t>《</a:t>
            </a:r>
            <a:r>
              <a:rPr lang="zh-TW" altLang="en-US"/>
              <a:t>道行般若波羅蜜經</a:t>
            </a:r>
            <a:r>
              <a:rPr lang="en-US" altLang="zh-TW"/>
              <a:t>》</a:t>
            </a:r>
            <a:r>
              <a:rPr lang="zh-TW" altLang="en-US"/>
              <a:t>卷</a:t>
            </a:r>
            <a:r>
              <a:rPr lang="en-US" altLang="ja-JP"/>
              <a:t>4</a:t>
            </a:r>
            <a:r>
              <a:rPr lang="zh-TW" altLang="en-US"/>
              <a:t>（大正</a:t>
            </a:r>
            <a:r>
              <a:rPr lang="en-US" altLang="ja-JP"/>
              <a:t>8</a:t>
            </a:r>
            <a:r>
              <a:rPr lang="zh-TW" altLang="en-US"/>
              <a:t>，</a:t>
            </a:r>
            <a:r>
              <a:rPr lang="en-US" altLang="ja-JP"/>
              <a:t>446c</a:t>
            </a:r>
            <a:r>
              <a:rPr lang="zh-TW" altLang="en-US"/>
              <a:t>）</a:t>
            </a:r>
            <a:endParaRPr lang="en-AU" altLang="zh-TW"/>
          </a:p>
        </p:txBody>
      </p:sp>
      <p:sp>
        <p:nvSpPr>
          <p:cNvPr id="120835" name="Slide Number Placeholder 3">
            <a:extLst>
              <a:ext uri="{FF2B5EF4-FFF2-40B4-BE49-F238E27FC236}">
                <a16:creationId xmlns:a16="http://schemas.microsoft.com/office/drawing/2014/main" id="{B9642C16-3D97-4BBC-A803-849E38CC00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4AA265FB-158D-4713-8821-8D7016D56FCC}" type="slidenum">
              <a:rPr lang="en-US" altLang="zh-TW" sz="1200">
                <a:latin typeface="Calibri" panose="020F0502020204030204" pitchFamily="34" charset="0"/>
              </a:rPr>
              <a:pPr eaLnBrk="1" hangingPunct="1"/>
              <a:t>105</a:t>
            </a:fld>
            <a:endParaRPr lang="en-US" altLang="zh-TW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Slide Image Placeholder 1">
            <a:extLst>
              <a:ext uri="{FF2B5EF4-FFF2-40B4-BE49-F238E27FC236}">
                <a16:creationId xmlns:a16="http://schemas.microsoft.com/office/drawing/2014/main" id="{A9281C60-4C45-46A7-8D53-B999891F12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2" name="Notes Placeholder 2">
            <a:extLst>
              <a:ext uri="{FF2B5EF4-FFF2-40B4-BE49-F238E27FC236}">
                <a16:creationId xmlns:a16="http://schemas.microsoft.com/office/drawing/2014/main" id="{7455144E-30E3-42F5-81DB-2F5F88C272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sz="1200" b="1" u="sng" dirty="0">
                <a:solidFill>
                  <a:srgbClr val="0070C0"/>
                </a:solidFill>
                <a:latin typeface="华文楷体"/>
                <a:ea typeface="华文楷体"/>
                <a:cs typeface="华文楷体"/>
              </a:rPr>
              <a:t>深入般若波羅蜜者，於是中自解出一一深法以為經卷</a:t>
            </a:r>
            <a:r>
              <a:rPr lang="zh-TW" altLang="en-US" sz="1200" dirty="0">
                <a:latin typeface="华文楷体"/>
                <a:ea typeface="华文楷体"/>
                <a:cs typeface="华文楷体"/>
              </a:rPr>
              <a:t>。</a:t>
            </a:r>
            <a:endParaRPr lang="en-US" altLang="zh-TW" sz="1200" dirty="0">
              <a:latin typeface="华文楷体"/>
              <a:ea typeface="华文楷体"/>
              <a:cs typeface="华文楷体"/>
            </a:endParaRPr>
          </a:p>
          <a:p>
            <a:endParaRPr lang="en-US" altLang="zh-TW" sz="1200" dirty="0">
              <a:latin typeface="华文楷体"/>
              <a:ea typeface="华文楷体"/>
            </a:endParaRPr>
          </a:p>
          <a:p>
            <a:endParaRPr lang="en-AU" altLang="zh-TW" dirty="0"/>
          </a:p>
          <a:p>
            <a:r>
              <a:rPr lang="zh-TW" altLang="en-US" sz="1200" b="1" u="sng" dirty="0">
                <a:solidFill>
                  <a:srgbClr val="0070C0"/>
                </a:solidFill>
                <a:latin typeface="华文楷体"/>
                <a:ea typeface="华文楷体"/>
                <a:cs typeface="华文楷体"/>
              </a:rPr>
              <a:t>能教一切人，勸助之為說法，皆令歡喜學佛道</a:t>
            </a:r>
            <a:endParaRPr lang="en-AU" altLang="zh-TW" dirty="0"/>
          </a:p>
        </p:txBody>
      </p:sp>
      <p:sp>
        <p:nvSpPr>
          <p:cNvPr id="122883" name="Slide Number Placeholder 3">
            <a:extLst>
              <a:ext uri="{FF2B5EF4-FFF2-40B4-BE49-F238E27FC236}">
                <a16:creationId xmlns:a16="http://schemas.microsoft.com/office/drawing/2014/main" id="{E7FF5AD0-275D-4C8C-B053-6913C31C8A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DA85C20-70A9-48D9-8A8F-1A3CC8C4A863}" type="slidenum">
              <a:rPr lang="en-US" altLang="zh-TW" sz="1200">
                <a:latin typeface="Calibri" panose="020F0502020204030204" pitchFamily="34" charset="0"/>
              </a:rPr>
              <a:pPr eaLnBrk="1" hangingPunct="1"/>
              <a:t>106</a:t>
            </a:fld>
            <a:endParaRPr lang="en-US" altLang="zh-TW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lide Image Placeholder 1">
            <a:extLst>
              <a:ext uri="{FF2B5EF4-FFF2-40B4-BE49-F238E27FC236}">
                <a16:creationId xmlns:a16="http://schemas.microsoft.com/office/drawing/2014/main" id="{4C1F5D6E-B6B5-44CE-9CC5-059128A142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0" name="Notes Placeholder 2">
            <a:extLst>
              <a:ext uri="{FF2B5EF4-FFF2-40B4-BE49-F238E27FC236}">
                <a16:creationId xmlns:a16="http://schemas.microsoft.com/office/drawing/2014/main" id="{37CEAF17-A490-421F-B57B-E442AEFE452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b="1"/>
              <a:t>三、面對傳統佛教的反對而提出大乘經傳出的新的解說（</a:t>
            </a:r>
            <a:r>
              <a:rPr lang="en-US" altLang="ja-JP" b="1"/>
              <a:t>pp. 1318–1319</a:t>
            </a:r>
            <a:r>
              <a:rPr lang="zh-TW" altLang="en-US" b="1"/>
              <a:t>）</a:t>
            </a:r>
            <a:endParaRPr lang="en-AU" altLang="ja-JP"/>
          </a:p>
          <a:p>
            <a:endParaRPr lang="en-AU" altLang="zh-TW"/>
          </a:p>
        </p:txBody>
      </p:sp>
      <p:sp>
        <p:nvSpPr>
          <p:cNvPr id="124931" name="Slide Number Placeholder 3">
            <a:extLst>
              <a:ext uri="{FF2B5EF4-FFF2-40B4-BE49-F238E27FC236}">
                <a16:creationId xmlns:a16="http://schemas.microsoft.com/office/drawing/2014/main" id="{8242FCF4-EBFF-4AFD-8F99-9CDE8FA359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401FFB4F-8D97-45CA-9CB4-243C69AA8596}" type="slidenum">
              <a:rPr lang="en-US" altLang="zh-TW" sz="1200">
                <a:latin typeface="Calibri" panose="020F0502020204030204" pitchFamily="34" charset="0"/>
              </a:rPr>
              <a:pPr eaLnBrk="1" hangingPunct="1"/>
              <a:t>107</a:t>
            </a:fld>
            <a:endParaRPr lang="en-US" altLang="zh-TW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lide Image Placeholder 1">
            <a:extLst>
              <a:ext uri="{FF2B5EF4-FFF2-40B4-BE49-F238E27FC236}">
                <a16:creationId xmlns:a16="http://schemas.microsoft.com/office/drawing/2014/main" id="{4C1F5D6E-B6B5-44CE-9CC5-059128A142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0" name="Notes Placeholder 2">
            <a:extLst>
              <a:ext uri="{FF2B5EF4-FFF2-40B4-BE49-F238E27FC236}">
                <a16:creationId xmlns:a16="http://schemas.microsoft.com/office/drawing/2014/main" id="{37CEAF17-A490-421F-B57B-E442AEFE452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b="1"/>
              <a:t>三、面對傳統佛教的反對而提出大乘經傳出的新的解說（</a:t>
            </a:r>
            <a:r>
              <a:rPr lang="en-US" altLang="ja-JP" b="1"/>
              <a:t>pp. 1318–1319</a:t>
            </a:r>
            <a:r>
              <a:rPr lang="zh-TW" altLang="en-US" b="1"/>
              <a:t>）</a:t>
            </a:r>
            <a:endParaRPr lang="en-AU" altLang="ja-JP"/>
          </a:p>
          <a:p>
            <a:endParaRPr lang="en-AU" altLang="zh-TW"/>
          </a:p>
        </p:txBody>
      </p:sp>
      <p:sp>
        <p:nvSpPr>
          <p:cNvPr id="124931" name="Slide Number Placeholder 3">
            <a:extLst>
              <a:ext uri="{FF2B5EF4-FFF2-40B4-BE49-F238E27FC236}">
                <a16:creationId xmlns:a16="http://schemas.microsoft.com/office/drawing/2014/main" id="{8242FCF4-EBFF-4AFD-8F99-9CDE8FA359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401FFB4F-8D97-45CA-9CB4-243C69AA8596}" type="slidenum">
              <a:rPr lang="en-US" altLang="zh-TW" sz="1200">
                <a:latin typeface="Calibri" panose="020F0502020204030204" pitchFamily="34" charset="0"/>
              </a:rPr>
              <a:pPr eaLnBrk="1" hangingPunct="1"/>
              <a:t>108</a:t>
            </a:fld>
            <a:endParaRPr lang="en-US" altLang="zh-TW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Slide Image Placeholder 1">
            <a:extLst>
              <a:ext uri="{FF2B5EF4-FFF2-40B4-BE49-F238E27FC236}">
                <a16:creationId xmlns:a16="http://schemas.microsoft.com/office/drawing/2014/main" id="{EEB60275-2A56-4407-B83C-DF81ACA011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8" name="Notes Placeholder 2">
            <a:extLst>
              <a:ext uri="{FF2B5EF4-FFF2-40B4-BE49-F238E27FC236}">
                <a16:creationId xmlns:a16="http://schemas.microsoft.com/office/drawing/2014/main" id="{BEE64D18-5DEE-429C-B2C5-3A2D032181F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  <p:sp>
        <p:nvSpPr>
          <p:cNvPr id="126979" name="Slide Number Placeholder 3">
            <a:extLst>
              <a:ext uri="{FF2B5EF4-FFF2-40B4-BE49-F238E27FC236}">
                <a16:creationId xmlns:a16="http://schemas.microsoft.com/office/drawing/2014/main" id="{2F6A6457-435F-45CE-B823-6173AAB39F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CC5542EF-D6C1-4A3D-BE9A-38EB65A4E703}" type="slidenum">
              <a:rPr lang="en-US" altLang="zh-TW" sz="1200">
                <a:latin typeface="Calibri" panose="020F0502020204030204" pitchFamily="34" charset="0"/>
              </a:rPr>
              <a:pPr eaLnBrk="1" hangingPunct="1"/>
              <a:t>109</a:t>
            </a:fld>
            <a:endParaRPr lang="en-US" altLang="zh-TW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Slide Image Placeholder 1">
            <a:extLst>
              <a:ext uri="{FF2B5EF4-FFF2-40B4-BE49-F238E27FC236}">
                <a16:creationId xmlns:a16="http://schemas.microsoft.com/office/drawing/2014/main" id="{C0960792-2799-447D-9E21-A54C83A9BF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6" name="Notes Placeholder 2">
            <a:extLst>
              <a:ext uri="{FF2B5EF4-FFF2-40B4-BE49-F238E27FC236}">
                <a16:creationId xmlns:a16="http://schemas.microsoft.com/office/drawing/2014/main" id="{B9F7FC8C-C077-4E4E-B3C0-E5DE9BBBC5B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  <p:sp>
        <p:nvSpPr>
          <p:cNvPr id="129027" name="Slide Number Placeholder 3">
            <a:extLst>
              <a:ext uri="{FF2B5EF4-FFF2-40B4-BE49-F238E27FC236}">
                <a16:creationId xmlns:a16="http://schemas.microsoft.com/office/drawing/2014/main" id="{E7134073-435A-41C1-8CF9-4733C5917F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DA99A01-DFC1-450F-BADA-04701A71C4E6}" type="slidenum">
              <a:rPr lang="en-US" altLang="zh-TW" sz="1200">
                <a:latin typeface="Calibri" panose="020F0502020204030204" pitchFamily="34" charset="0"/>
              </a:rPr>
              <a:pPr eaLnBrk="1" hangingPunct="1"/>
              <a:t>110</a:t>
            </a:fld>
            <a:endParaRPr lang="en-US" altLang="zh-TW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Slide Image Placeholder 1">
            <a:extLst>
              <a:ext uri="{FF2B5EF4-FFF2-40B4-BE49-F238E27FC236}">
                <a16:creationId xmlns:a16="http://schemas.microsoft.com/office/drawing/2014/main" id="{C0960792-2799-447D-9E21-A54C83A9BF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6" name="Notes Placeholder 2">
            <a:extLst>
              <a:ext uri="{FF2B5EF4-FFF2-40B4-BE49-F238E27FC236}">
                <a16:creationId xmlns:a16="http://schemas.microsoft.com/office/drawing/2014/main" id="{B9F7FC8C-C077-4E4E-B3C0-E5DE9BBBC5B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dirty="0"/>
              <a:t>這一段，導師嘗試說明為何大乘教徒要提出新解說的原因。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大乘經本身已透露出教法傳傳的情形，這些內容，在大乘佛教修行者的團體中，是被信受的，並且被保留下來：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大乘教法在經過書寫等方式廣為流通之後，傳統佛教徒看到了，認為這些教法他們沒有聽過，指責為非佛說，</a:t>
            </a:r>
            <a:endParaRPr lang="en-US" altLang="zh-TW" dirty="0"/>
          </a:p>
          <a:p>
            <a:r>
              <a:rPr lang="zh-TW" altLang="en-US" dirty="0"/>
              <a:t>大乘教徒面對這樣的責難，因此仿照聲聞三藏結集的模式，提出大乘教法傳出的方式，以取得權威性，用以與聲佛教抗衡。</a:t>
            </a:r>
            <a:endParaRPr lang="en-AU" altLang="zh-TW" dirty="0"/>
          </a:p>
        </p:txBody>
      </p:sp>
      <p:sp>
        <p:nvSpPr>
          <p:cNvPr id="129027" name="Slide Number Placeholder 3">
            <a:extLst>
              <a:ext uri="{FF2B5EF4-FFF2-40B4-BE49-F238E27FC236}">
                <a16:creationId xmlns:a16="http://schemas.microsoft.com/office/drawing/2014/main" id="{E7134073-435A-41C1-8CF9-4733C5917F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DA99A01-DFC1-450F-BADA-04701A71C4E6}" type="slidenum">
              <a:rPr lang="en-US" altLang="zh-TW" sz="1200">
                <a:latin typeface="Calibri" panose="020F0502020204030204" pitchFamily="34" charset="0"/>
              </a:rPr>
              <a:pPr eaLnBrk="1" hangingPunct="1"/>
              <a:t>111</a:t>
            </a:fld>
            <a:endParaRPr lang="en-US" altLang="zh-TW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Slide Image Placeholder 1">
            <a:extLst>
              <a:ext uri="{FF2B5EF4-FFF2-40B4-BE49-F238E27FC236}">
                <a16:creationId xmlns:a16="http://schemas.microsoft.com/office/drawing/2014/main" id="{908F5A32-C85D-411A-A4AE-3151AE18EE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4" name="Notes Placeholder 2">
            <a:extLst>
              <a:ext uri="{FF2B5EF4-FFF2-40B4-BE49-F238E27FC236}">
                <a16:creationId xmlns:a16="http://schemas.microsoft.com/office/drawing/2014/main" id="{DB61E4E4-D853-43D5-A290-48FB93E2B6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sz="1400"/>
              <a:t>[</a:t>
            </a:r>
            <a:r>
              <a:rPr lang="ja-JP" altLang="en-US" sz="1400"/>
              <a:t>原書</a:t>
            </a:r>
            <a:r>
              <a:rPr lang="en-US" altLang="ja-JP" sz="1400"/>
              <a:t>p. 1322</a:t>
            </a:r>
            <a:r>
              <a:rPr lang="ja-JP" altLang="en-US" sz="1400"/>
              <a:t>註</a:t>
            </a:r>
            <a:r>
              <a:rPr lang="en-US" altLang="ja-JP" sz="1400"/>
              <a:t>15]《</a:t>
            </a:r>
            <a:r>
              <a:rPr lang="ja-JP" altLang="en-US" sz="1400"/>
              <a:t>龍樹菩薩傳</a:t>
            </a:r>
            <a:r>
              <a:rPr lang="en-US" altLang="ja-JP" sz="1400"/>
              <a:t>》(</a:t>
            </a:r>
            <a:r>
              <a:rPr lang="ja-JP" altLang="en-US" sz="1400"/>
              <a:t>大正</a:t>
            </a:r>
            <a:r>
              <a:rPr lang="en-US" altLang="ja-JP" sz="1400"/>
              <a:t>50</a:t>
            </a:r>
            <a:r>
              <a:rPr lang="ja-JP" altLang="en-US" sz="1400"/>
              <a:t>，</a:t>
            </a:r>
            <a:r>
              <a:rPr lang="en-US" altLang="ja-JP" sz="1400"/>
              <a:t>185c–186a)</a:t>
            </a:r>
            <a:endParaRPr lang="en-AU" altLang="zh-TW" sz="1400"/>
          </a:p>
        </p:txBody>
      </p:sp>
      <p:sp>
        <p:nvSpPr>
          <p:cNvPr id="131075" name="Slide Number Placeholder 3">
            <a:extLst>
              <a:ext uri="{FF2B5EF4-FFF2-40B4-BE49-F238E27FC236}">
                <a16:creationId xmlns:a16="http://schemas.microsoft.com/office/drawing/2014/main" id="{66917250-0460-4E48-8059-8D98C9E9CF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42601755-650D-492B-BEF5-5C5D281FEC7A}" type="slidenum">
              <a:rPr lang="en-US" altLang="zh-TW" sz="1200">
                <a:latin typeface="Calibri" panose="020F0502020204030204" pitchFamily="34" charset="0"/>
              </a:rPr>
              <a:pPr eaLnBrk="1" hangingPunct="1"/>
              <a:t>112</a:t>
            </a:fld>
            <a:endParaRPr lang="en-US" altLang="zh-TW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Slide Image Placeholder 1">
            <a:extLst>
              <a:ext uri="{FF2B5EF4-FFF2-40B4-BE49-F238E27FC236}">
                <a16:creationId xmlns:a16="http://schemas.microsoft.com/office/drawing/2014/main" id="{908F5A32-C85D-411A-A4AE-3151AE18EE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4" name="Notes Placeholder 2">
            <a:extLst>
              <a:ext uri="{FF2B5EF4-FFF2-40B4-BE49-F238E27FC236}">
                <a16:creationId xmlns:a16="http://schemas.microsoft.com/office/drawing/2014/main" id="{DB61E4E4-D853-43D5-A290-48FB93E2B6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sz="1400"/>
              <a:t>[</a:t>
            </a:r>
            <a:r>
              <a:rPr lang="ja-JP" altLang="en-US" sz="1400"/>
              <a:t>原書</a:t>
            </a:r>
            <a:r>
              <a:rPr lang="en-US" altLang="ja-JP" sz="1400"/>
              <a:t>p. 1322</a:t>
            </a:r>
            <a:r>
              <a:rPr lang="ja-JP" altLang="en-US" sz="1400"/>
              <a:t>註</a:t>
            </a:r>
            <a:r>
              <a:rPr lang="en-US" altLang="ja-JP" sz="1400"/>
              <a:t>15]《</a:t>
            </a:r>
            <a:r>
              <a:rPr lang="ja-JP" altLang="en-US" sz="1400"/>
              <a:t>龍樹菩薩傳</a:t>
            </a:r>
            <a:r>
              <a:rPr lang="en-US" altLang="ja-JP" sz="1400"/>
              <a:t>》(</a:t>
            </a:r>
            <a:r>
              <a:rPr lang="ja-JP" altLang="en-US" sz="1400"/>
              <a:t>大正</a:t>
            </a:r>
            <a:r>
              <a:rPr lang="en-US" altLang="ja-JP" sz="1400"/>
              <a:t>50</a:t>
            </a:r>
            <a:r>
              <a:rPr lang="ja-JP" altLang="en-US" sz="1400"/>
              <a:t>，</a:t>
            </a:r>
            <a:r>
              <a:rPr lang="en-US" altLang="ja-JP" sz="1400"/>
              <a:t>185c–186a)</a:t>
            </a:r>
            <a:endParaRPr lang="en-AU" altLang="zh-TW" sz="1400"/>
          </a:p>
        </p:txBody>
      </p:sp>
      <p:sp>
        <p:nvSpPr>
          <p:cNvPr id="131075" name="Slide Number Placeholder 3">
            <a:extLst>
              <a:ext uri="{FF2B5EF4-FFF2-40B4-BE49-F238E27FC236}">
                <a16:creationId xmlns:a16="http://schemas.microsoft.com/office/drawing/2014/main" id="{66917250-0460-4E48-8059-8D98C9E9CF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42601755-650D-492B-BEF5-5C5D281FEC7A}" type="slidenum">
              <a:rPr lang="en-US" altLang="zh-TW" sz="1200">
                <a:latin typeface="Calibri" panose="020F0502020204030204" pitchFamily="34" charset="0"/>
              </a:rPr>
              <a:pPr eaLnBrk="1" hangingPunct="1"/>
              <a:t>113</a:t>
            </a:fld>
            <a:endParaRPr lang="en-US" altLang="zh-TW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>
            <a:extLst>
              <a:ext uri="{FF2B5EF4-FFF2-40B4-BE49-F238E27FC236}">
                <a16:creationId xmlns:a16="http://schemas.microsoft.com/office/drawing/2014/main" id="{3AB33763-EAD6-4BDD-A0C2-467ABC3758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6" name="Notes Placeholder 2">
            <a:extLst>
              <a:ext uri="{FF2B5EF4-FFF2-40B4-BE49-F238E27FC236}">
                <a16:creationId xmlns:a16="http://schemas.microsoft.com/office/drawing/2014/main" id="{5248291D-70A2-42DE-8805-0A5A8930069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b="1"/>
              <a:t>3</a:t>
            </a:r>
            <a:r>
              <a:rPr lang="zh-TW" altLang="en-US" b="1"/>
              <a:t>、結（</a:t>
            </a:r>
            <a:r>
              <a:rPr lang="en-US" altLang="ja-JP" b="1"/>
              <a:t>pp. 1259–1260</a:t>
            </a:r>
            <a:r>
              <a:rPr lang="zh-TW" altLang="en-US" b="1"/>
              <a:t>）</a:t>
            </a:r>
            <a:endParaRPr lang="en-AU" altLang="ja-JP"/>
          </a:p>
          <a:p>
            <a:endParaRPr lang="en-US" altLang="zh-TW"/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537F4411-BB7B-40F7-BFD6-06E9D2227C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F429F89-DB2C-4729-9A5A-C329A1D29213}" type="slidenum">
              <a:rPr lang="en-US" altLang="zh-TW" sz="1200">
                <a:latin typeface="Calibri" panose="020F0502020204030204" pitchFamily="34" charset="0"/>
              </a:rPr>
              <a:pPr eaLnBrk="1" hangingPunct="1"/>
              <a:t>43</a:t>
            </a:fld>
            <a:endParaRPr lang="en-US" altLang="zh-TW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Slide Image Placeholder 1">
            <a:extLst>
              <a:ext uri="{FF2B5EF4-FFF2-40B4-BE49-F238E27FC236}">
                <a16:creationId xmlns:a16="http://schemas.microsoft.com/office/drawing/2014/main" id="{F52DA099-4357-4D03-8CB0-EF113A622E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2" name="Notes Placeholder 2">
            <a:extLst>
              <a:ext uri="{FF2B5EF4-FFF2-40B4-BE49-F238E27FC236}">
                <a16:creationId xmlns:a16="http://schemas.microsoft.com/office/drawing/2014/main" id="{A43B090C-05A9-499B-8427-A67C068A080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sz="1400"/>
              <a:t>[</a:t>
            </a:r>
            <a:r>
              <a:rPr lang="ja-JP" altLang="en-US" sz="1400"/>
              <a:t>原書</a:t>
            </a:r>
            <a:r>
              <a:rPr lang="en-US" altLang="ja-JP" sz="1400"/>
              <a:t>p. 1322</a:t>
            </a:r>
            <a:r>
              <a:rPr lang="ja-JP" altLang="en-US" sz="1400"/>
              <a:t>註</a:t>
            </a:r>
            <a:r>
              <a:rPr lang="en-US" altLang="ja-JP" sz="1400"/>
              <a:t>16]《</a:t>
            </a:r>
            <a:r>
              <a:rPr lang="ja-JP" altLang="en-US" sz="1400"/>
              <a:t>大智度論</a:t>
            </a:r>
            <a:r>
              <a:rPr lang="en-US" altLang="ja-JP" sz="1400"/>
              <a:t>》</a:t>
            </a:r>
            <a:r>
              <a:rPr lang="ja-JP" altLang="en-US" sz="1400"/>
              <a:t>卷</a:t>
            </a:r>
            <a:r>
              <a:rPr lang="en-US" altLang="ja-JP" sz="1400"/>
              <a:t>100(</a:t>
            </a:r>
            <a:r>
              <a:rPr lang="ja-JP" altLang="en-US" sz="1400"/>
              <a:t>大正</a:t>
            </a:r>
            <a:r>
              <a:rPr lang="en-US" altLang="ja-JP" sz="1400"/>
              <a:t>25</a:t>
            </a:r>
            <a:r>
              <a:rPr lang="ja-JP" altLang="en-US" sz="1400"/>
              <a:t>，</a:t>
            </a:r>
            <a:r>
              <a:rPr lang="en-US" altLang="ja-JP" sz="1400"/>
              <a:t>756b)</a:t>
            </a:r>
            <a:r>
              <a:rPr lang="ja-JP" altLang="en-US" sz="1400"/>
              <a:t>。</a:t>
            </a:r>
            <a:endParaRPr lang="en-AU" altLang="zh-TW" sz="1400"/>
          </a:p>
        </p:txBody>
      </p:sp>
      <p:sp>
        <p:nvSpPr>
          <p:cNvPr id="133123" name="Slide Number Placeholder 3">
            <a:extLst>
              <a:ext uri="{FF2B5EF4-FFF2-40B4-BE49-F238E27FC236}">
                <a16:creationId xmlns:a16="http://schemas.microsoft.com/office/drawing/2014/main" id="{FBE6E342-BB9A-46C7-8F25-F0E519CB8B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4A6E1BA6-8B5C-42F5-933C-8949F70DBCEF}" type="slidenum">
              <a:rPr lang="en-US" altLang="zh-TW" sz="1200">
                <a:latin typeface="Calibri" panose="020F0502020204030204" pitchFamily="34" charset="0"/>
              </a:rPr>
              <a:pPr eaLnBrk="1" hangingPunct="1"/>
              <a:t>114</a:t>
            </a:fld>
            <a:endParaRPr lang="en-US" altLang="zh-TW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Slide Image Placeholder 1">
            <a:extLst>
              <a:ext uri="{FF2B5EF4-FFF2-40B4-BE49-F238E27FC236}">
                <a16:creationId xmlns:a16="http://schemas.microsoft.com/office/drawing/2014/main" id="{ABE139ED-1B90-40BE-92AB-6A9BBCA682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0" name="Notes Placeholder 2">
            <a:extLst>
              <a:ext uri="{FF2B5EF4-FFF2-40B4-BE49-F238E27FC236}">
                <a16:creationId xmlns:a16="http://schemas.microsoft.com/office/drawing/2014/main" id="{F720BCAC-8A5D-4BAB-99C9-CED5CDCFCBD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sz="1400"/>
              <a:t>[</a:t>
            </a:r>
            <a:r>
              <a:rPr lang="ja-JP" altLang="en-US" sz="1400"/>
              <a:t>原書</a:t>
            </a:r>
            <a:r>
              <a:rPr lang="en-US" altLang="ja-JP" sz="1400"/>
              <a:t>p. 1322</a:t>
            </a:r>
            <a:r>
              <a:rPr lang="ja-JP" altLang="en-US" sz="1400"/>
              <a:t>註</a:t>
            </a:r>
            <a:r>
              <a:rPr lang="en-US" altLang="ja-JP" sz="1400"/>
              <a:t>16]《</a:t>
            </a:r>
            <a:r>
              <a:rPr lang="ja-JP" altLang="en-US" sz="1400"/>
              <a:t>大智度論</a:t>
            </a:r>
            <a:r>
              <a:rPr lang="en-US" altLang="ja-JP" sz="1400"/>
              <a:t>》</a:t>
            </a:r>
            <a:r>
              <a:rPr lang="ja-JP" altLang="en-US" sz="1400"/>
              <a:t>卷</a:t>
            </a:r>
            <a:r>
              <a:rPr lang="en-US" altLang="ja-JP" sz="1400"/>
              <a:t>100(</a:t>
            </a:r>
            <a:r>
              <a:rPr lang="ja-JP" altLang="en-US" sz="1400"/>
              <a:t>大正</a:t>
            </a:r>
            <a:r>
              <a:rPr lang="en-US" altLang="ja-JP" sz="1400"/>
              <a:t>25</a:t>
            </a:r>
            <a:r>
              <a:rPr lang="ja-JP" altLang="en-US" sz="1400"/>
              <a:t>，</a:t>
            </a:r>
            <a:r>
              <a:rPr lang="en-US" altLang="ja-JP" sz="1400"/>
              <a:t>756b)</a:t>
            </a:r>
            <a:r>
              <a:rPr lang="ja-JP" altLang="en-US" sz="1400"/>
              <a:t>。</a:t>
            </a:r>
            <a:endParaRPr lang="en-AU" altLang="zh-TW" sz="1400"/>
          </a:p>
        </p:txBody>
      </p:sp>
      <p:sp>
        <p:nvSpPr>
          <p:cNvPr id="135171" name="Slide Number Placeholder 3">
            <a:extLst>
              <a:ext uri="{FF2B5EF4-FFF2-40B4-BE49-F238E27FC236}">
                <a16:creationId xmlns:a16="http://schemas.microsoft.com/office/drawing/2014/main" id="{A639EB61-46B9-4B79-807B-03E6AF40D7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E311470A-D45A-4453-812B-24DEA658A3D2}" type="slidenum">
              <a:rPr lang="en-US" altLang="zh-TW" sz="1200">
                <a:latin typeface="Calibri" panose="020F0502020204030204" pitchFamily="34" charset="0"/>
              </a:rPr>
              <a:pPr eaLnBrk="1" hangingPunct="1"/>
              <a:t>115</a:t>
            </a:fld>
            <a:endParaRPr lang="en-US" altLang="zh-TW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Slide Image Placeholder 1">
            <a:extLst>
              <a:ext uri="{FF2B5EF4-FFF2-40B4-BE49-F238E27FC236}">
                <a16:creationId xmlns:a16="http://schemas.microsoft.com/office/drawing/2014/main" id="{ABE139ED-1B90-40BE-92AB-6A9BBCA682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0" name="Notes Placeholder 2">
            <a:extLst>
              <a:ext uri="{FF2B5EF4-FFF2-40B4-BE49-F238E27FC236}">
                <a16:creationId xmlns:a16="http://schemas.microsoft.com/office/drawing/2014/main" id="{F720BCAC-8A5D-4BAB-99C9-CED5CDCFCBD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sz="1400" dirty="0"/>
              <a:t>導師這裡 ：「這些傳說，表示了書寫經典的流傳以後 </a:t>
            </a:r>
            <a:r>
              <a:rPr lang="en-US" altLang="zh-TW" sz="1400" dirty="0"/>
              <a:t>…</a:t>
            </a:r>
            <a:r>
              <a:rPr lang="zh-TW" altLang="en-US" sz="1400" dirty="0"/>
              <a:t>」理由是，這些傳說，提到與書本形式的大乘佛典相關聯。</a:t>
            </a:r>
            <a:endParaRPr lang="en-US" altLang="zh-TW" sz="1400" dirty="0"/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400" dirty="0"/>
              <a:t>如</a:t>
            </a:r>
            <a:r>
              <a:rPr lang="en-US" altLang="zh-TW" sz="1400" dirty="0"/>
              <a:t>《</a:t>
            </a:r>
            <a:r>
              <a:rPr lang="zh-TW" altLang="en-US" sz="1400" dirty="0"/>
              <a:t>龍樹傳</a:t>
            </a:r>
            <a:r>
              <a:rPr lang="en-US" altLang="zh-TW" sz="1400" dirty="0"/>
              <a:t>》</a:t>
            </a:r>
            <a:r>
              <a:rPr lang="zh-TW" altLang="en-US" sz="1400" dirty="0"/>
              <a:t>說：「</a:t>
            </a:r>
            <a:r>
              <a:rPr lang="zh-TW" altLang="en-US" sz="1400" dirty="0">
                <a:latin typeface="华文楷体"/>
                <a:ea typeface="华文楷体"/>
                <a:cs typeface="华文楷体"/>
              </a:rPr>
              <a:t>雪山中深遠處有佛塔，塔中有一老比丘，以摩訶衍經與之</a:t>
            </a:r>
            <a:r>
              <a:rPr lang="zh-TW" altLang="en-US" sz="1400" dirty="0"/>
              <a:t>」。</a:t>
            </a:r>
            <a:endParaRPr lang="en-AU" altLang="zh-TW" sz="1400" dirty="0"/>
          </a:p>
          <a:p>
            <a:pPr indent="0">
              <a:defRPr/>
            </a:pPr>
            <a:endParaRPr lang="en-US" altLang="zh-TW" sz="1400" dirty="0"/>
          </a:p>
          <a:p>
            <a:pPr indent="0">
              <a:defRPr/>
            </a:pPr>
            <a:r>
              <a:rPr lang="zh-TW" altLang="en-US" sz="1400" dirty="0"/>
              <a:t>如龍樹</a:t>
            </a:r>
            <a:r>
              <a:rPr lang="en-US" altLang="zh-TW" sz="1400" dirty="0"/>
              <a:t> (</a:t>
            </a:r>
            <a:r>
              <a:rPr lang="en-US" altLang="zh-TW" sz="1400" dirty="0" err="1">
                <a:latin typeface="Gandhari Unicode"/>
              </a:rPr>
              <a:t>Nāgārjuna</a:t>
            </a:r>
            <a:r>
              <a:rPr lang="en-US" altLang="zh-TW" sz="1400" dirty="0">
                <a:latin typeface="Gandhari Unicode"/>
              </a:rPr>
              <a:t>) </a:t>
            </a:r>
            <a:r>
              <a:rPr lang="zh-TW" altLang="en-US" sz="1400" dirty="0"/>
              <a:t>入龍宮，「</a:t>
            </a:r>
            <a:r>
              <a:rPr lang="zh-TW" altLang="en-US" sz="1400" dirty="0">
                <a:latin typeface="华文楷体"/>
                <a:ea typeface="华文楷体"/>
                <a:cs typeface="华文楷体"/>
              </a:rPr>
              <a:t>得諸經一箱</a:t>
            </a:r>
            <a:r>
              <a:rPr lang="zh-TW" altLang="en-US" sz="1400" dirty="0"/>
              <a:t>」。</a:t>
            </a:r>
          </a:p>
          <a:p>
            <a:endParaRPr lang="en-US" altLang="zh-TW" sz="1400" dirty="0"/>
          </a:p>
          <a:p>
            <a:endParaRPr lang="en-US" altLang="zh-TW" sz="1400" dirty="0"/>
          </a:p>
          <a:p>
            <a:endParaRPr lang="en-US" altLang="zh-TW" sz="1400" dirty="0"/>
          </a:p>
          <a:p>
            <a:endParaRPr lang="en-US" altLang="zh-TW" sz="1400" dirty="0"/>
          </a:p>
          <a:p>
            <a:r>
              <a:rPr lang="en-US" altLang="zh-TW" sz="1400" dirty="0"/>
              <a:t>[</a:t>
            </a:r>
            <a:r>
              <a:rPr lang="ja-JP" altLang="en-US" sz="1400" dirty="0"/>
              <a:t>原書</a:t>
            </a:r>
            <a:r>
              <a:rPr lang="en-US" altLang="ja-JP" sz="1400" dirty="0"/>
              <a:t>p. 1322</a:t>
            </a:r>
            <a:r>
              <a:rPr lang="ja-JP" altLang="en-US" sz="1400" dirty="0"/>
              <a:t>註</a:t>
            </a:r>
            <a:r>
              <a:rPr lang="en-US" altLang="ja-JP" sz="1400" dirty="0"/>
              <a:t>16]《</a:t>
            </a:r>
            <a:r>
              <a:rPr lang="ja-JP" altLang="en-US" sz="1400" dirty="0"/>
              <a:t>大智度論</a:t>
            </a:r>
            <a:r>
              <a:rPr lang="en-US" altLang="ja-JP" sz="1400" dirty="0"/>
              <a:t>》</a:t>
            </a:r>
            <a:r>
              <a:rPr lang="ja-JP" altLang="en-US" sz="1400" dirty="0"/>
              <a:t>卷</a:t>
            </a:r>
            <a:r>
              <a:rPr lang="en-US" altLang="ja-JP" sz="1400" dirty="0"/>
              <a:t>100(</a:t>
            </a:r>
            <a:r>
              <a:rPr lang="ja-JP" altLang="en-US" sz="1400" dirty="0"/>
              <a:t>大正</a:t>
            </a:r>
            <a:r>
              <a:rPr lang="en-US" altLang="ja-JP" sz="1400" dirty="0"/>
              <a:t>25</a:t>
            </a:r>
            <a:r>
              <a:rPr lang="ja-JP" altLang="en-US" sz="1400" dirty="0"/>
              <a:t>，</a:t>
            </a:r>
            <a:r>
              <a:rPr lang="en-US" altLang="ja-JP" sz="1400" dirty="0"/>
              <a:t>756b)</a:t>
            </a:r>
            <a:r>
              <a:rPr lang="ja-JP" altLang="en-US" sz="1400" dirty="0"/>
              <a:t>。</a:t>
            </a:r>
            <a:endParaRPr lang="en-AU" altLang="zh-TW" sz="1400" dirty="0"/>
          </a:p>
        </p:txBody>
      </p:sp>
      <p:sp>
        <p:nvSpPr>
          <p:cNvPr id="135171" name="Slide Number Placeholder 3">
            <a:extLst>
              <a:ext uri="{FF2B5EF4-FFF2-40B4-BE49-F238E27FC236}">
                <a16:creationId xmlns:a16="http://schemas.microsoft.com/office/drawing/2014/main" id="{A639EB61-46B9-4B79-807B-03E6AF40D7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E311470A-D45A-4453-812B-24DEA658A3D2}" type="slidenum">
              <a:rPr lang="en-US" altLang="zh-TW" sz="1200">
                <a:latin typeface="Calibri" panose="020F0502020204030204" pitchFamily="34" charset="0"/>
              </a:rPr>
              <a:pPr eaLnBrk="1" hangingPunct="1"/>
              <a:t>116</a:t>
            </a:fld>
            <a:endParaRPr lang="en-US" altLang="zh-TW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Slide Image Placeholder 1">
            <a:extLst>
              <a:ext uri="{FF2B5EF4-FFF2-40B4-BE49-F238E27FC236}">
                <a16:creationId xmlns:a16="http://schemas.microsoft.com/office/drawing/2014/main" id="{ACDF8BE6-919F-415B-8CAF-E6B8CEEDE2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8" name="Notes Placeholder 2">
            <a:extLst>
              <a:ext uri="{FF2B5EF4-FFF2-40B4-BE49-F238E27FC236}">
                <a16:creationId xmlns:a16="http://schemas.microsoft.com/office/drawing/2014/main" id="{34D6F695-78A2-4294-9678-718147322FA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sz="1400"/>
              <a:t>《</a:t>
            </a:r>
            <a:r>
              <a:rPr lang="zh-TW" altLang="en-US" sz="1400"/>
              <a:t>般舟三昧經</a:t>
            </a:r>
            <a:r>
              <a:rPr lang="en-US" altLang="zh-TW" sz="1400"/>
              <a:t>》</a:t>
            </a:r>
            <a:r>
              <a:rPr lang="zh-TW" altLang="en-US" sz="1400"/>
              <a:t>卷中（大正</a:t>
            </a:r>
            <a:r>
              <a:rPr lang="en-US" altLang="ja-JP" sz="1400"/>
              <a:t>13</a:t>
            </a:r>
            <a:r>
              <a:rPr lang="zh-TW" altLang="en-US" sz="1400"/>
              <a:t>，</a:t>
            </a:r>
            <a:r>
              <a:rPr lang="en-US" altLang="ja-JP" sz="1400"/>
              <a:t>911b</a:t>
            </a:r>
            <a:r>
              <a:rPr lang="zh-TW" altLang="en-US" sz="1400"/>
              <a:t>）</a:t>
            </a:r>
            <a:endParaRPr lang="en-AU" altLang="zh-TW" sz="1400"/>
          </a:p>
        </p:txBody>
      </p:sp>
      <p:sp>
        <p:nvSpPr>
          <p:cNvPr id="137219" name="Slide Number Placeholder 3">
            <a:extLst>
              <a:ext uri="{FF2B5EF4-FFF2-40B4-BE49-F238E27FC236}">
                <a16:creationId xmlns:a16="http://schemas.microsoft.com/office/drawing/2014/main" id="{E9FED782-9610-4B6F-AFB6-41CB03A021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3CFA2DE4-D761-429F-9FF6-6B269F508CB2}" type="slidenum">
              <a:rPr lang="en-US" altLang="zh-TW" sz="1200">
                <a:latin typeface="Calibri" panose="020F0502020204030204" pitchFamily="34" charset="0"/>
              </a:rPr>
              <a:pPr eaLnBrk="1" hangingPunct="1"/>
              <a:t>117</a:t>
            </a:fld>
            <a:endParaRPr lang="en-US" altLang="zh-TW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Slide Image Placeholder 1">
            <a:extLst>
              <a:ext uri="{FF2B5EF4-FFF2-40B4-BE49-F238E27FC236}">
                <a16:creationId xmlns:a16="http://schemas.microsoft.com/office/drawing/2014/main" id="{9320B86B-C84A-4A4C-A8D6-27A8EC14A7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6" name="Notes Placeholder 2">
            <a:extLst>
              <a:ext uri="{FF2B5EF4-FFF2-40B4-BE49-F238E27FC236}">
                <a16:creationId xmlns:a16="http://schemas.microsoft.com/office/drawing/2014/main" id="{EFBD5DE0-933E-4497-936A-B578270BF4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ja-JP" altLang="en-US" sz="1400"/>
              <a:t>箱篋：指大小箱子。（</a:t>
            </a:r>
            <a:r>
              <a:rPr lang="en-US" altLang="ja-JP" sz="1400"/>
              <a:t>《</a:t>
            </a:r>
            <a:r>
              <a:rPr lang="ja-JP" altLang="en-US" sz="1400"/>
              <a:t>漢語大詞典（八）</a:t>
            </a:r>
            <a:r>
              <a:rPr lang="en-US" altLang="ja-JP" sz="1400"/>
              <a:t>》</a:t>
            </a:r>
            <a:r>
              <a:rPr lang="ja-JP" altLang="en-US" sz="1400"/>
              <a:t>，</a:t>
            </a:r>
            <a:r>
              <a:rPr lang="en-US" altLang="ja-JP" sz="1400"/>
              <a:t>p. 1208</a:t>
            </a:r>
            <a:r>
              <a:rPr lang="ja-JP" altLang="en-US" sz="1400"/>
              <a:t>）</a:t>
            </a:r>
            <a:endParaRPr lang="en-AU" altLang="zh-TW" sz="1400"/>
          </a:p>
        </p:txBody>
      </p:sp>
      <p:sp>
        <p:nvSpPr>
          <p:cNvPr id="139267" name="Slide Number Placeholder 3">
            <a:extLst>
              <a:ext uri="{FF2B5EF4-FFF2-40B4-BE49-F238E27FC236}">
                <a16:creationId xmlns:a16="http://schemas.microsoft.com/office/drawing/2014/main" id="{40BC073F-C986-4B70-AD5E-E4623DF7CE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4251430E-659D-4DD6-9C97-9F25F978D147}" type="slidenum">
              <a:rPr lang="en-US" altLang="zh-TW" sz="1200">
                <a:latin typeface="Calibri" panose="020F0502020204030204" pitchFamily="34" charset="0"/>
              </a:rPr>
              <a:pPr eaLnBrk="1" hangingPunct="1"/>
              <a:t>118</a:t>
            </a:fld>
            <a:endParaRPr lang="en-US" altLang="zh-TW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Slide Image Placeholder 1">
            <a:extLst>
              <a:ext uri="{FF2B5EF4-FFF2-40B4-BE49-F238E27FC236}">
                <a16:creationId xmlns:a16="http://schemas.microsoft.com/office/drawing/2014/main" id="{9320B86B-C84A-4A4C-A8D6-27A8EC14A7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6" name="Notes Placeholder 2">
            <a:extLst>
              <a:ext uri="{FF2B5EF4-FFF2-40B4-BE49-F238E27FC236}">
                <a16:creationId xmlns:a16="http://schemas.microsoft.com/office/drawing/2014/main" id="{EFBD5DE0-933E-4497-936A-B578270BF4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sz="1400" dirty="0">
                <a:latin typeface="华文楷体"/>
                <a:ea typeface="华文楷体"/>
                <a:cs typeface="华文楷体"/>
              </a:rPr>
              <a:t>……</a:t>
            </a:r>
            <a:r>
              <a:rPr lang="zh-TW" altLang="en-US" sz="1400" dirty="0">
                <a:latin typeface="华文楷体"/>
                <a:ea typeface="华文楷体"/>
                <a:cs typeface="华文楷体"/>
              </a:rPr>
              <a:t>阿叔迦王</a:t>
            </a:r>
            <a:r>
              <a:rPr lang="en-US" altLang="zh-TW" sz="1400" dirty="0">
                <a:latin typeface="华文楷体"/>
                <a:ea typeface="华文楷体"/>
                <a:cs typeface="华文楷体"/>
              </a:rPr>
              <a:t>……</a:t>
            </a:r>
            <a:r>
              <a:rPr lang="zh-TW" altLang="en-US" sz="1400" dirty="0">
                <a:latin typeface="华文楷体"/>
                <a:ea typeface="华文楷体"/>
                <a:cs typeface="华文楷体"/>
              </a:rPr>
              <a:t>取舍利箱。</a:t>
            </a:r>
            <a:r>
              <a:rPr lang="en-US" altLang="zh-TW" sz="1400" dirty="0">
                <a:latin typeface="华文楷体"/>
                <a:ea typeface="华文楷体"/>
                <a:cs typeface="华文楷体"/>
              </a:rPr>
              <a:t>……</a:t>
            </a:r>
            <a:endParaRPr lang="en-US" altLang="ja-JP" sz="1400" dirty="0"/>
          </a:p>
          <a:p>
            <a:r>
              <a:rPr lang="ja-JP" altLang="en-US" sz="1400" dirty="0"/>
              <a:t>箱篋：指大小箱子。（</a:t>
            </a:r>
            <a:r>
              <a:rPr lang="en-US" altLang="ja-JP" sz="1400" dirty="0"/>
              <a:t>《</a:t>
            </a:r>
            <a:r>
              <a:rPr lang="ja-JP" altLang="en-US" sz="1400" dirty="0"/>
              <a:t>漢語大詞典（八）</a:t>
            </a:r>
            <a:r>
              <a:rPr lang="en-US" altLang="ja-JP" sz="1400" dirty="0"/>
              <a:t>》</a:t>
            </a:r>
            <a:r>
              <a:rPr lang="ja-JP" altLang="en-US" sz="1400" dirty="0"/>
              <a:t>，</a:t>
            </a:r>
            <a:r>
              <a:rPr lang="en-US" altLang="ja-JP" sz="1400" dirty="0"/>
              <a:t>p. 1208</a:t>
            </a:r>
            <a:r>
              <a:rPr lang="ja-JP" altLang="en-US" sz="1400" dirty="0"/>
              <a:t>）</a:t>
            </a:r>
            <a:endParaRPr lang="en-AU" altLang="zh-TW" sz="1400" dirty="0"/>
          </a:p>
        </p:txBody>
      </p:sp>
      <p:sp>
        <p:nvSpPr>
          <p:cNvPr id="139267" name="Slide Number Placeholder 3">
            <a:extLst>
              <a:ext uri="{FF2B5EF4-FFF2-40B4-BE49-F238E27FC236}">
                <a16:creationId xmlns:a16="http://schemas.microsoft.com/office/drawing/2014/main" id="{40BC073F-C986-4B70-AD5E-E4623DF7CE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4251430E-659D-4DD6-9C97-9F25F978D147}" type="slidenum">
              <a:rPr lang="en-US" altLang="zh-TW" sz="1200">
                <a:latin typeface="Calibri" panose="020F0502020204030204" pitchFamily="34" charset="0"/>
              </a:rPr>
              <a:pPr eaLnBrk="1" hangingPunct="1"/>
              <a:t>119</a:t>
            </a:fld>
            <a:endParaRPr lang="en-US" altLang="zh-TW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Slide Image Placeholder 1">
            <a:extLst>
              <a:ext uri="{FF2B5EF4-FFF2-40B4-BE49-F238E27FC236}">
                <a16:creationId xmlns:a16="http://schemas.microsoft.com/office/drawing/2014/main" id="{13278F19-8EA1-483F-84D7-894724361E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4" name="Notes Placeholder 2">
            <a:extLst>
              <a:ext uri="{FF2B5EF4-FFF2-40B4-BE49-F238E27FC236}">
                <a16:creationId xmlns:a16="http://schemas.microsoft.com/office/drawing/2014/main" id="{709DA30F-9E30-4096-95F9-D39D6F756A9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 sz="1400"/>
          </a:p>
        </p:txBody>
      </p:sp>
      <p:sp>
        <p:nvSpPr>
          <p:cNvPr id="141315" name="Slide Number Placeholder 3">
            <a:extLst>
              <a:ext uri="{FF2B5EF4-FFF2-40B4-BE49-F238E27FC236}">
                <a16:creationId xmlns:a16="http://schemas.microsoft.com/office/drawing/2014/main" id="{9EBE078A-B3E1-43CB-95CB-9F5C3E4B14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E69F9BA-F6B1-4FE1-83A5-124685AA1790}" type="slidenum">
              <a:rPr lang="en-US" altLang="zh-TW" sz="1200">
                <a:latin typeface="Calibri" panose="020F0502020204030204" pitchFamily="34" charset="0"/>
              </a:rPr>
              <a:pPr eaLnBrk="1" hangingPunct="1"/>
              <a:t>120</a:t>
            </a:fld>
            <a:endParaRPr lang="en-US" altLang="zh-TW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Slide Image Placeholder 1">
            <a:extLst>
              <a:ext uri="{FF2B5EF4-FFF2-40B4-BE49-F238E27FC236}">
                <a16:creationId xmlns:a16="http://schemas.microsoft.com/office/drawing/2014/main" id="{9B75E05E-53D7-4EBE-A540-F349017348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2" name="Notes Placeholder 2">
            <a:extLst>
              <a:ext uri="{FF2B5EF4-FFF2-40B4-BE49-F238E27FC236}">
                <a16:creationId xmlns:a16="http://schemas.microsoft.com/office/drawing/2014/main" id="{CD2CFA00-C89B-4E85-A222-392C9399D5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 sz="1400" dirty="0"/>
          </a:p>
        </p:txBody>
      </p:sp>
      <p:sp>
        <p:nvSpPr>
          <p:cNvPr id="143363" name="Slide Number Placeholder 3">
            <a:extLst>
              <a:ext uri="{FF2B5EF4-FFF2-40B4-BE49-F238E27FC236}">
                <a16:creationId xmlns:a16="http://schemas.microsoft.com/office/drawing/2014/main" id="{0EE53804-4A2E-4A2A-B0E8-A1B45138C2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412A5EF8-8687-447C-8C3D-D91F81BBB254}" type="slidenum">
              <a:rPr lang="en-US" altLang="zh-TW" sz="1200">
                <a:latin typeface="Calibri" panose="020F0502020204030204" pitchFamily="34" charset="0"/>
              </a:rPr>
              <a:pPr eaLnBrk="1" hangingPunct="1"/>
              <a:t>121</a:t>
            </a:fld>
            <a:endParaRPr lang="en-US" altLang="zh-TW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Slide Image Placeholder 1">
            <a:extLst>
              <a:ext uri="{FF2B5EF4-FFF2-40B4-BE49-F238E27FC236}">
                <a16:creationId xmlns:a16="http://schemas.microsoft.com/office/drawing/2014/main" id="{9B75E05E-53D7-4EBE-A540-F349017348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2" name="Notes Placeholder 2">
            <a:extLst>
              <a:ext uri="{FF2B5EF4-FFF2-40B4-BE49-F238E27FC236}">
                <a16:creationId xmlns:a16="http://schemas.microsoft.com/office/drawing/2014/main" id="{CD2CFA00-C89B-4E85-A222-392C9399D5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 sz="1400"/>
          </a:p>
        </p:txBody>
      </p:sp>
      <p:sp>
        <p:nvSpPr>
          <p:cNvPr id="143363" name="Slide Number Placeholder 3">
            <a:extLst>
              <a:ext uri="{FF2B5EF4-FFF2-40B4-BE49-F238E27FC236}">
                <a16:creationId xmlns:a16="http://schemas.microsoft.com/office/drawing/2014/main" id="{0EE53804-4A2E-4A2A-B0E8-A1B45138C2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412A5EF8-8687-447C-8C3D-D91F81BBB254}" type="slidenum">
              <a:rPr lang="en-US" altLang="zh-TW" sz="1200">
                <a:latin typeface="Calibri" panose="020F0502020204030204" pitchFamily="34" charset="0"/>
              </a:rPr>
              <a:pPr eaLnBrk="1" hangingPunct="1"/>
              <a:t>122</a:t>
            </a:fld>
            <a:endParaRPr lang="en-US" altLang="zh-TW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Slide Image Placeholder 1">
            <a:extLst>
              <a:ext uri="{FF2B5EF4-FFF2-40B4-BE49-F238E27FC236}">
                <a16:creationId xmlns:a16="http://schemas.microsoft.com/office/drawing/2014/main" id="{9B75E05E-53D7-4EBE-A540-F349017348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2" name="Notes Placeholder 2">
            <a:extLst>
              <a:ext uri="{FF2B5EF4-FFF2-40B4-BE49-F238E27FC236}">
                <a16:creationId xmlns:a16="http://schemas.microsoft.com/office/drawing/2014/main" id="{CD2CFA00-C89B-4E85-A222-392C9399D5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 sz="1400"/>
          </a:p>
        </p:txBody>
      </p:sp>
      <p:sp>
        <p:nvSpPr>
          <p:cNvPr id="143363" name="Slide Number Placeholder 3">
            <a:extLst>
              <a:ext uri="{FF2B5EF4-FFF2-40B4-BE49-F238E27FC236}">
                <a16:creationId xmlns:a16="http://schemas.microsoft.com/office/drawing/2014/main" id="{0EE53804-4A2E-4A2A-B0E8-A1B45138C2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412A5EF8-8687-447C-8C3D-D91F81BBB254}" type="slidenum">
              <a:rPr lang="en-US" altLang="zh-TW" sz="1200">
                <a:latin typeface="Calibri" panose="020F0502020204030204" pitchFamily="34" charset="0"/>
              </a:rPr>
              <a:pPr eaLnBrk="1" hangingPunct="1"/>
              <a:t>123</a:t>
            </a:fld>
            <a:endParaRPr lang="en-US" altLang="zh-TW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>
            <a:extLst>
              <a:ext uri="{FF2B5EF4-FFF2-40B4-BE49-F238E27FC236}">
                <a16:creationId xmlns:a16="http://schemas.microsoft.com/office/drawing/2014/main" id="{BED57CD7-880D-4B7E-87E3-C4FF7C7941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Notes Placeholder 2">
            <a:extLst>
              <a:ext uri="{FF2B5EF4-FFF2-40B4-BE49-F238E27FC236}">
                <a16:creationId xmlns:a16="http://schemas.microsoft.com/office/drawing/2014/main" id="{0ED2436A-650D-4E21-AE24-13D6F8132AE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b="1" dirty="0">
                <a:latin typeface="STKaiti" panose="02010600040101010101" pitchFamily="2" charset="-122"/>
                <a:ea typeface="STKaiti" panose="02010600040101010101" pitchFamily="2" charset="-122"/>
              </a:rPr>
              <a:t>在了解導師探究「大乘法門之起源與開展」的根本立場之後，</a:t>
            </a:r>
            <a:endParaRPr lang="en-US" altLang="zh-TW" b="1" dirty="0"/>
          </a:p>
          <a:p>
            <a:r>
              <a:rPr lang="zh-TW" altLang="en-US" b="1" dirty="0"/>
              <a:t>接著下來，我們要進一步來了解導師如何理解般若經的傳出</a:t>
            </a:r>
            <a:endParaRPr lang="en-US" altLang="zh-TW" b="1" dirty="0"/>
          </a:p>
          <a:p>
            <a:r>
              <a:rPr lang="zh-TW" altLang="en-US" b="1" dirty="0"/>
              <a:t>一、大乘佛典傳出的概況（</a:t>
            </a:r>
            <a:r>
              <a:rPr lang="en-US" altLang="ja-JP" b="1" dirty="0"/>
              <a:t>p. 1301</a:t>
            </a:r>
            <a:r>
              <a:rPr lang="zh-TW" altLang="en-US" b="1" dirty="0"/>
              <a:t>）</a:t>
            </a:r>
            <a:endParaRPr lang="en-AU" altLang="ja-JP" dirty="0"/>
          </a:p>
          <a:p>
            <a:endParaRPr lang="zh-TW" altLang="en-US" dirty="0"/>
          </a:p>
          <a:p>
            <a:endParaRPr lang="zh-TW" altLang="en-US" dirty="0"/>
          </a:p>
          <a:p>
            <a:r>
              <a:rPr lang="en-US" altLang="en-US" dirty="0" err="1"/>
              <a:t>印順導師著</a:t>
            </a:r>
            <a:r>
              <a:rPr lang="en-US" altLang="en-US" dirty="0"/>
              <a:t>，</a:t>
            </a:r>
            <a:r>
              <a:rPr lang="en-US" altLang="ja-JP" dirty="0"/>
              <a:t>《</a:t>
            </a:r>
            <a:r>
              <a:rPr lang="en-US" altLang="en-US" dirty="0" err="1"/>
              <a:t>原始佛教聖典之集成</a:t>
            </a:r>
            <a:r>
              <a:rPr lang="en-US" altLang="ja-JP" dirty="0"/>
              <a:t>》</a:t>
            </a:r>
            <a:r>
              <a:rPr lang="en-US" altLang="en-US" dirty="0"/>
              <a:t>，</a:t>
            </a:r>
            <a:r>
              <a:rPr lang="en-US" altLang="ja-JP" dirty="0"/>
              <a:t>pp. 15–16</a:t>
            </a:r>
            <a:r>
              <a:rPr lang="en-US" altLang="en-US" dirty="0"/>
              <a:t>：</a:t>
            </a:r>
            <a:endParaRPr lang="en-US" altLang="ja-JP" dirty="0"/>
          </a:p>
          <a:p>
            <a:r>
              <a:rPr lang="en-US" altLang="en-US" dirty="0" err="1"/>
              <a:t>結集的過程，大致要經三個階段</a:t>
            </a:r>
            <a:r>
              <a:rPr lang="en-US" altLang="en-US" dirty="0"/>
              <a:t>：</a:t>
            </a:r>
            <a:endParaRPr lang="zh-TW" altLang="en-US" dirty="0"/>
          </a:p>
          <a:p>
            <a:r>
              <a:rPr lang="en-US" altLang="en-US" dirty="0" err="1"/>
              <a:t>一、誦出：古代的結集，不可設想為現代的編集。在當時，並沒有書寫記錄作依據。一切佛法的結集，全由聖弟子，就其記憶所及而誦</a:t>
            </a:r>
            <a:r>
              <a:rPr lang="en-US" altLang="zh-TW" dirty="0"/>
              <a:t>(</a:t>
            </a:r>
            <a:r>
              <a:rPr lang="en-US" altLang="en-US" dirty="0" err="1"/>
              <a:t>誦是闇誦、背誦，與讀不同</a:t>
            </a:r>
            <a:r>
              <a:rPr lang="en-US" altLang="zh-TW" dirty="0"/>
              <a:t>)</a:t>
            </a:r>
            <a:r>
              <a:rPr lang="en-US" altLang="en-US" dirty="0" err="1"/>
              <a:t>出來的。據傳說，最初的結集，是由阿難與優波離分別誦出的。阿難與優波離，被傳說為當時的憶持權威；如阿難稱「多聞第一</a:t>
            </a:r>
            <a:r>
              <a:rPr lang="en-US" altLang="en-US" dirty="0"/>
              <a:t>」，</a:t>
            </a:r>
            <a:r>
              <a:rPr lang="en-US" altLang="en-US" dirty="0" err="1"/>
              <a:t>優波離稱「持律第一</a:t>
            </a:r>
            <a:r>
              <a:rPr lang="en-US" altLang="en-US" dirty="0"/>
              <a:t>」。</a:t>
            </a:r>
            <a:r>
              <a:rPr lang="en-US" altLang="en-US" dirty="0" err="1"/>
              <a:t>實際上，應有在會的聖弟子們，提貢資料，不過要由會議的主持者，向大眾宣誦而已</a:t>
            </a:r>
            <a:r>
              <a:rPr lang="en-US" altLang="en-US" dirty="0"/>
              <a:t>。</a:t>
            </a:r>
            <a:endParaRPr lang="zh-TW" altLang="en-US" dirty="0"/>
          </a:p>
          <a:p>
            <a:r>
              <a:rPr lang="en-US" altLang="en-US" dirty="0" err="1"/>
              <a:t>二、共同審定：向眾誦出，還不能說是結集</a:t>
            </a:r>
            <a:r>
              <a:rPr lang="en-US" altLang="zh-TW" dirty="0"/>
              <a:t>(</a:t>
            </a:r>
            <a:r>
              <a:rPr lang="en-US" altLang="en-US" dirty="0" err="1"/>
              <a:t>合誦</a:t>
            </a:r>
            <a:r>
              <a:rPr lang="en-US" altLang="zh-TW" dirty="0"/>
              <a:t>)</a:t>
            </a:r>
            <a:r>
              <a:rPr lang="en-US" altLang="en-US" dirty="0"/>
              <a:t>。</a:t>
            </a:r>
            <a:r>
              <a:rPr lang="en-US" altLang="en-US" dirty="0" err="1"/>
              <a:t>將誦出的文句，經在會大眾的共同審定，認為是佛說，是佛法。這樣的經過共同審定，等於全體的共同誦出，這才名為結集</a:t>
            </a:r>
            <a:r>
              <a:rPr lang="en-US" altLang="en-US" dirty="0"/>
              <a:t>。</a:t>
            </a:r>
            <a:endParaRPr lang="zh-TW" altLang="en-US" dirty="0"/>
          </a:p>
          <a:p>
            <a:r>
              <a:rPr lang="en-US" altLang="en-US" dirty="0" err="1"/>
              <a:t>三、編成次第：在傳說中，誦出的經與律，再為編集：集經為「四阿含</a:t>
            </a:r>
            <a:r>
              <a:rPr lang="en-US" altLang="en-US" dirty="0"/>
              <a:t>」；</a:t>
            </a:r>
            <a:r>
              <a:rPr lang="en-US" altLang="en-US" dirty="0" err="1"/>
              <a:t>集律為「二部毘尼</a:t>
            </a:r>
            <a:r>
              <a:rPr lang="en-US" altLang="en-US" dirty="0"/>
              <a:t>」、「</a:t>
            </a:r>
            <a:r>
              <a:rPr lang="en-US" altLang="en-US" dirty="0" err="1"/>
              <a:t>犍度」等</a:t>
            </a:r>
            <a:r>
              <a:rPr lang="en-US" altLang="en-US" dirty="0"/>
              <a:t>。</a:t>
            </a:r>
            <a:endParaRPr lang="zh-TW" altLang="en-US" dirty="0"/>
          </a:p>
          <a:p>
            <a:endParaRPr lang="en-US" altLang="zh-TW" dirty="0"/>
          </a:p>
        </p:txBody>
      </p:sp>
      <p:sp>
        <p:nvSpPr>
          <p:cNvPr id="44035" name="Slide Number Placeholder 3">
            <a:extLst>
              <a:ext uri="{FF2B5EF4-FFF2-40B4-BE49-F238E27FC236}">
                <a16:creationId xmlns:a16="http://schemas.microsoft.com/office/drawing/2014/main" id="{68871B6B-659E-41B7-8131-C9E6E488CC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1F2C445-B3F1-4DDA-8679-489404EDA970}" type="slidenum">
              <a:rPr lang="en-US" altLang="zh-TW" sz="1200">
                <a:latin typeface="Calibri" panose="020F0502020204030204" pitchFamily="34" charset="0"/>
              </a:rPr>
              <a:pPr eaLnBrk="1" hangingPunct="1"/>
              <a:t>44</a:t>
            </a:fld>
            <a:endParaRPr lang="en-US" altLang="zh-TW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>
            <a:extLst>
              <a:ext uri="{FF2B5EF4-FFF2-40B4-BE49-F238E27FC236}">
                <a16:creationId xmlns:a16="http://schemas.microsoft.com/office/drawing/2014/main" id="{8169FF3A-8F44-4773-BDBA-1242490552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0" name="Notes Placeholder 2">
            <a:extLst>
              <a:ext uri="{FF2B5EF4-FFF2-40B4-BE49-F238E27FC236}">
                <a16:creationId xmlns:a16="http://schemas.microsoft.com/office/drawing/2014/main" id="{27C6DBE2-E640-42B3-842E-4410820140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ja-JP" altLang="en-US"/>
              <a:t>印順導師著，</a:t>
            </a:r>
            <a:r>
              <a:rPr lang="en-US" altLang="ja-JP"/>
              <a:t>《</a:t>
            </a:r>
            <a:r>
              <a:rPr lang="ja-JP" altLang="en-US"/>
              <a:t>原始佛教聖典之集成</a:t>
            </a:r>
            <a:r>
              <a:rPr lang="en-US" altLang="ja-JP"/>
              <a:t>》</a:t>
            </a:r>
            <a:r>
              <a:rPr lang="ja-JP" altLang="en-US"/>
              <a:t>，</a:t>
            </a:r>
            <a:r>
              <a:rPr lang="en-US" altLang="ja-JP"/>
              <a:t>p. 23</a:t>
            </a:r>
            <a:r>
              <a:rPr lang="ja-JP" altLang="en-US"/>
              <a:t>：</a:t>
            </a:r>
            <a:endParaRPr lang="en-AU" altLang="ja-JP"/>
          </a:p>
          <a:p>
            <a:r>
              <a:rPr lang="ja-JP" altLang="en-US"/>
              <a:t>從這四處而傳來的經律，大家不應該輕信，也不要隨意誹毀。要「依經、依律、依法」</a:t>
            </a:r>
            <a:r>
              <a:rPr lang="en-US" altLang="ja-JP"/>
              <a:t>──</a:t>
            </a:r>
            <a:r>
              <a:rPr lang="ja-JP" altLang="en-US"/>
              <a:t>本著固有的經與律，而予以查考。本著佛說的法（義理），來推求他是否與法相應。這樣的詳加論究，結論是：與經律（文句）相合，與法（義理）相合的，讚為真佛法，應該受持；否則就應棄捨他。這一取捨</a:t>
            </a:r>
            <a:r>
              <a:rPr lang="en-US" altLang="ja-JP"/>
              <a:t>──</a:t>
            </a:r>
            <a:r>
              <a:rPr lang="ja-JP" altLang="en-US"/>
              <a:t>承受或不承受的標準，實就是一般所說的「佛語具三相」：一、修多羅相應；二、不越（或作顯現）毘尼；三、不違法性。說一切有部所傳，開合不同：判決為非佛說的，名「四大黑說」（迦盧漚波提舍）；是佛說的，名「四大白說」（摩訶漚波提舍）。這四大（黑說、白）說，經中傳為佛將涅槃時說，編入「增壹阿含」。律部中，載於「七百結集」下。這充分表明了，這是原始結集以後，七百結集前後，佛教界對於新傳來的經律，審定而取去的準繩。</a:t>
            </a:r>
          </a:p>
          <a:p>
            <a:endParaRPr lang="en-AU" altLang="ja-JP"/>
          </a:p>
          <a:p>
            <a:r>
              <a:rPr lang="en-US" altLang="zh-TW"/>
              <a:t>《</a:t>
            </a:r>
            <a:r>
              <a:rPr lang="ja-JP" altLang="en-US"/>
              <a:t>長阿含經</a:t>
            </a:r>
            <a:r>
              <a:rPr lang="en-US" altLang="ja-JP"/>
              <a:t>》</a:t>
            </a:r>
            <a:r>
              <a:rPr lang="ja-JP" altLang="en-US"/>
              <a:t>卷</a:t>
            </a:r>
            <a:r>
              <a:rPr lang="en-US" altLang="ja-JP"/>
              <a:t>3</a:t>
            </a:r>
            <a:r>
              <a:rPr lang="ja-JP" altLang="en-US"/>
              <a:t>（大正</a:t>
            </a:r>
            <a:r>
              <a:rPr lang="en-US" altLang="ja-JP"/>
              <a:t>1</a:t>
            </a:r>
            <a:r>
              <a:rPr lang="ja-JP" altLang="en-US"/>
              <a:t>，</a:t>
            </a:r>
            <a:r>
              <a:rPr lang="en-US" altLang="ja-JP"/>
              <a:t>17c10–13</a:t>
            </a:r>
            <a:r>
              <a:rPr lang="ja-JP" altLang="en-US"/>
              <a:t>）：「若其所言依經、依律、依法者，當語彼言：</a:t>
            </a:r>
            <a:r>
              <a:rPr lang="en-US" altLang="ja-JP"/>
              <a:t>『</a:t>
            </a:r>
            <a:r>
              <a:rPr lang="ja-JP" altLang="en-US"/>
              <a:t>汝所言是真佛所說，所以然者？我依諸經、依律、依法，汝先所言，與法相應。賢士！汝當受持，廣為人說，慎勿捐捨。</a:t>
            </a:r>
            <a:r>
              <a:rPr lang="en-US" altLang="ja-JP"/>
              <a:t>』</a:t>
            </a:r>
            <a:r>
              <a:rPr lang="ja-JP" altLang="en-US"/>
              <a:t>」</a:t>
            </a:r>
            <a:endParaRPr lang="en-AU" altLang="ja-JP"/>
          </a:p>
          <a:p>
            <a:endParaRPr lang="ja-JP" altLang="en-US"/>
          </a:p>
        </p:txBody>
      </p:sp>
      <p:sp>
        <p:nvSpPr>
          <p:cNvPr id="145411" name="Slide Number Placeholder 3">
            <a:extLst>
              <a:ext uri="{FF2B5EF4-FFF2-40B4-BE49-F238E27FC236}">
                <a16:creationId xmlns:a16="http://schemas.microsoft.com/office/drawing/2014/main" id="{BE1D2971-82DE-43B9-A205-51D017A70C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337FD9A-4B8E-43F8-873A-29DCF623DD2E}" type="slidenum">
              <a:rPr lang="en-US" altLang="zh-TW" sz="1200">
                <a:latin typeface="Calibri" panose="020F0502020204030204" pitchFamily="34" charset="0"/>
              </a:rPr>
              <a:pPr eaLnBrk="1" hangingPunct="1"/>
              <a:t>124</a:t>
            </a:fld>
            <a:endParaRPr lang="en-US" altLang="zh-TW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Slide Image Placeholder 1">
            <a:extLst>
              <a:ext uri="{FF2B5EF4-FFF2-40B4-BE49-F238E27FC236}">
                <a16:creationId xmlns:a16="http://schemas.microsoft.com/office/drawing/2014/main" id="{837A1960-4F89-435C-8F53-925DB5FDCE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7458" name="Notes Placeholder 2">
            <a:extLst>
              <a:ext uri="{FF2B5EF4-FFF2-40B4-BE49-F238E27FC236}">
                <a16:creationId xmlns:a16="http://schemas.microsoft.com/office/drawing/2014/main" id="{E25BEAC5-F17F-409E-9B11-F7CD52CD41C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/>
              <a:t>《</a:t>
            </a:r>
            <a:r>
              <a:rPr lang="zh-TW" altLang="en-US"/>
              <a:t>入大乘論</a:t>
            </a:r>
            <a:r>
              <a:rPr lang="en-US" altLang="zh-TW"/>
              <a:t>》</a:t>
            </a:r>
            <a:r>
              <a:rPr lang="zh-TW" altLang="en-US"/>
              <a:t>卷</a:t>
            </a:r>
            <a:r>
              <a:rPr lang="en-US" altLang="ja-JP"/>
              <a:t>1</a:t>
            </a:r>
            <a:r>
              <a:rPr lang="zh-TW" altLang="en-US"/>
              <a:t>（大正</a:t>
            </a:r>
            <a:r>
              <a:rPr lang="en-US" altLang="ja-JP"/>
              <a:t>32</a:t>
            </a:r>
            <a:r>
              <a:rPr lang="zh-TW" altLang="en-US"/>
              <a:t>，</a:t>
            </a:r>
            <a:r>
              <a:rPr lang="en-US" altLang="ja-JP"/>
              <a:t>38a17–20</a:t>
            </a:r>
            <a:r>
              <a:rPr lang="zh-TW" altLang="en-US"/>
              <a:t>）：「當來世中，多有眾生起諸諍論：</a:t>
            </a:r>
            <a:r>
              <a:rPr lang="en-US" altLang="zh-TW"/>
              <a:t>『</a:t>
            </a:r>
            <a:r>
              <a:rPr lang="zh-TW" altLang="en-US"/>
              <a:t>此是佛說，此非佛說</a:t>
            </a:r>
            <a:r>
              <a:rPr lang="en-US" altLang="zh-TW"/>
              <a:t>』</a:t>
            </a:r>
            <a:r>
              <a:rPr lang="zh-TW" altLang="en-US"/>
              <a:t>。是故如來以法印印之。若義入修多羅，隨順毘尼，不違法相，是名佛說。」</a:t>
            </a:r>
            <a:r>
              <a:rPr lang="en-AU" altLang="ja-JP"/>
              <a:t> </a:t>
            </a:r>
            <a:endParaRPr lang="en-AU" altLang="zh-TW"/>
          </a:p>
        </p:txBody>
      </p:sp>
      <p:sp>
        <p:nvSpPr>
          <p:cNvPr id="147459" name="Slide Number Placeholder 3">
            <a:extLst>
              <a:ext uri="{FF2B5EF4-FFF2-40B4-BE49-F238E27FC236}">
                <a16:creationId xmlns:a16="http://schemas.microsoft.com/office/drawing/2014/main" id="{8C133152-C59C-4FC7-8DD8-FDC36731F6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A425BF7-307D-4C2D-8C29-76DA896A4E65}" type="slidenum">
              <a:rPr lang="en-US" altLang="zh-TW" sz="1200">
                <a:latin typeface="Calibri" panose="020F0502020204030204" pitchFamily="34" charset="0"/>
              </a:rPr>
              <a:pPr eaLnBrk="1" hangingPunct="1"/>
              <a:t>125</a:t>
            </a:fld>
            <a:endParaRPr lang="en-US" altLang="zh-TW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Slide Image Placeholder 1">
            <a:extLst>
              <a:ext uri="{FF2B5EF4-FFF2-40B4-BE49-F238E27FC236}">
                <a16:creationId xmlns:a16="http://schemas.microsoft.com/office/drawing/2014/main" id="{C7435D32-DE29-4AA8-8D20-55DE8261B0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6" name="Notes Placeholder 2">
            <a:extLst>
              <a:ext uri="{FF2B5EF4-FFF2-40B4-BE49-F238E27FC236}">
                <a16:creationId xmlns:a16="http://schemas.microsoft.com/office/drawing/2014/main" id="{42C9F6AB-E2B7-454E-916B-C3C07831816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  <p:sp>
        <p:nvSpPr>
          <p:cNvPr id="149507" name="Slide Number Placeholder 3">
            <a:extLst>
              <a:ext uri="{FF2B5EF4-FFF2-40B4-BE49-F238E27FC236}">
                <a16:creationId xmlns:a16="http://schemas.microsoft.com/office/drawing/2014/main" id="{95E70F27-7106-42CD-9606-3955F4A33A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2A9565E-968C-421E-8BF1-8E47EC5B4503}" type="slidenum">
              <a:rPr lang="en-US" altLang="zh-TW" sz="1200">
                <a:latin typeface="Calibri" panose="020F0502020204030204" pitchFamily="34" charset="0"/>
              </a:rPr>
              <a:pPr eaLnBrk="1" hangingPunct="1"/>
              <a:t>126</a:t>
            </a:fld>
            <a:endParaRPr lang="en-US" altLang="zh-TW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Slide Image Placeholder 1">
            <a:extLst>
              <a:ext uri="{FF2B5EF4-FFF2-40B4-BE49-F238E27FC236}">
                <a16:creationId xmlns:a16="http://schemas.microsoft.com/office/drawing/2014/main" id="{444957C8-3A21-490F-8413-15AB568B95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554" name="Notes Placeholder 2">
            <a:extLst>
              <a:ext uri="{FF2B5EF4-FFF2-40B4-BE49-F238E27FC236}">
                <a16:creationId xmlns:a16="http://schemas.microsoft.com/office/drawing/2014/main" id="{05BCEB67-973E-4DA4-98B2-7F130A1614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  <p:sp>
        <p:nvSpPr>
          <p:cNvPr id="151555" name="Slide Number Placeholder 3">
            <a:extLst>
              <a:ext uri="{FF2B5EF4-FFF2-40B4-BE49-F238E27FC236}">
                <a16:creationId xmlns:a16="http://schemas.microsoft.com/office/drawing/2014/main" id="{82EC230E-8B3D-43AC-97E9-6A51FA47FA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12B0381-D92E-4578-872F-C211DF29E0F3}" type="slidenum">
              <a:rPr lang="en-US" altLang="zh-TW" sz="1200">
                <a:latin typeface="Calibri" panose="020F0502020204030204" pitchFamily="34" charset="0"/>
              </a:rPr>
              <a:pPr eaLnBrk="1" hangingPunct="1"/>
              <a:t>127</a:t>
            </a:fld>
            <a:endParaRPr lang="en-US" altLang="zh-TW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Slide Image Placeholder 1">
            <a:extLst>
              <a:ext uri="{FF2B5EF4-FFF2-40B4-BE49-F238E27FC236}">
                <a16:creationId xmlns:a16="http://schemas.microsoft.com/office/drawing/2014/main" id="{E29F9231-5677-4EF4-8429-E3D0B8EB53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2" name="Notes Placeholder 2">
            <a:extLst>
              <a:ext uri="{FF2B5EF4-FFF2-40B4-BE49-F238E27FC236}">
                <a16:creationId xmlns:a16="http://schemas.microsoft.com/office/drawing/2014/main" id="{BAA039EF-4D41-4507-8803-791AF28D62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b="1"/>
              <a:t>（一）</a:t>
            </a:r>
            <a:r>
              <a:rPr lang="en-US" altLang="zh-TW" b="1"/>
              <a:t>《</a:t>
            </a:r>
            <a:r>
              <a:rPr lang="zh-TW" altLang="en-US" b="1"/>
              <a:t>初期大乘佛教之起源與開展</a:t>
            </a:r>
            <a:r>
              <a:rPr lang="en-US" altLang="zh-TW" b="1"/>
              <a:t>》</a:t>
            </a:r>
            <a:r>
              <a:rPr lang="en-US" altLang="ja-JP" b="1"/>
              <a:t>p. 743</a:t>
            </a:r>
            <a:r>
              <a:rPr lang="zh-TW" altLang="en-US" b="1"/>
              <a:t>：</a:t>
            </a:r>
            <a:endParaRPr lang="en-AU" altLang="ja-JP"/>
          </a:p>
          <a:p>
            <a:endParaRPr lang="en-AU" altLang="zh-TW"/>
          </a:p>
        </p:txBody>
      </p:sp>
      <p:sp>
        <p:nvSpPr>
          <p:cNvPr id="153603" name="Slide Number Placeholder 3">
            <a:extLst>
              <a:ext uri="{FF2B5EF4-FFF2-40B4-BE49-F238E27FC236}">
                <a16:creationId xmlns:a16="http://schemas.microsoft.com/office/drawing/2014/main" id="{7676D036-6784-4B51-A59A-F3645C7E25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43A20617-0799-46BB-952D-B197970AE031}" type="slidenum">
              <a:rPr lang="en-US" altLang="zh-TW" sz="1200">
                <a:latin typeface="Calibri" panose="020F0502020204030204" pitchFamily="34" charset="0"/>
              </a:rPr>
              <a:pPr eaLnBrk="1" hangingPunct="1"/>
              <a:t>128</a:t>
            </a:fld>
            <a:endParaRPr lang="en-US" altLang="zh-TW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Slide Image Placeholder 1">
            <a:extLst>
              <a:ext uri="{FF2B5EF4-FFF2-40B4-BE49-F238E27FC236}">
                <a16:creationId xmlns:a16="http://schemas.microsoft.com/office/drawing/2014/main" id="{6CFA30DA-A3C5-4AFF-AE42-D6FB6DEAE0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5650" name="Notes Placeholder 2">
            <a:extLst>
              <a:ext uri="{FF2B5EF4-FFF2-40B4-BE49-F238E27FC236}">
                <a16:creationId xmlns:a16="http://schemas.microsoft.com/office/drawing/2014/main" id="{C4B40213-1FD6-41F4-97D4-26C9E8ECAB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  <p:sp>
        <p:nvSpPr>
          <p:cNvPr id="155651" name="Slide Number Placeholder 3">
            <a:extLst>
              <a:ext uri="{FF2B5EF4-FFF2-40B4-BE49-F238E27FC236}">
                <a16:creationId xmlns:a16="http://schemas.microsoft.com/office/drawing/2014/main" id="{76D195B0-6F39-4567-BD42-55B93247F1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CEAC6DC2-B435-44E7-8686-35BF5E738AC9}" type="slidenum">
              <a:rPr lang="en-US" altLang="zh-TW" sz="1200">
                <a:latin typeface="Calibri" panose="020F0502020204030204" pitchFamily="34" charset="0"/>
              </a:rPr>
              <a:pPr eaLnBrk="1" hangingPunct="1"/>
              <a:t>129</a:t>
            </a:fld>
            <a:endParaRPr lang="en-US" altLang="zh-TW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Slide Image Placeholder 1">
            <a:extLst>
              <a:ext uri="{FF2B5EF4-FFF2-40B4-BE49-F238E27FC236}">
                <a16:creationId xmlns:a16="http://schemas.microsoft.com/office/drawing/2014/main" id="{6CFA30DA-A3C5-4AFF-AE42-D6FB6DEAE0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5650" name="Notes Placeholder 2">
            <a:extLst>
              <a:ext uri="{FF2B5EF4-FFF2-40B4-BE49-F238E27FC236}">
                <a16:creationId xmlns:a16="http://schemas.microsoft.com/office/drawing/2014/main" id="{C4B40213-1FD6-41F4-97D4-26C9E8ECAB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  <p:sp>
        <p:nvSpPr>
          <p:cNvPr id="155651" name="Slide Number Placeholder 3">
            <a:extLst>
              <a:ext uri="{FF2B5EF4-FFF2-40B4-BE49-F238E27FC236}">
                <a16:creationId xmlns:a16="http://schemas.microsoft.com/office/drawing/2014/main" id="{76D195B0-6F39-4567-BD42-55B93247F1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CEAC6DC2-B435-44E7-8686-35BF5E738AC9}" type="slidenum">
              <a:rPr lang="en-US" altLang="zh-TW" sz="1200">
                <a:latin typeface="Calibri" panose="020F0502020204030204" pitchFamily="34" charset="0"/>
              </a:rPr>
              <a:pPr eaLnBrk="1" hangingPunct="1"/>
              <a:t>130</a:t>
            </a:fld>
            <a:endParaRPr lang="en-US" altLang="zh-TW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Slide Image Placeholder 1">
            <a:extLst>
              <a:ext uri="{FF2B5EF4-FFF2-40B4-BE49-F238E27FC236}">
                <a16:creationId xmlns:a16="http://schemas.microsoft.com/office/drawing/2014/main" id="{1F5FDC9B-5A51-413F-B814-27ECDBF7B1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7698" name="Notes Placeholder 2">
            <a:extLst>
              <a:ext uri="{FF2B5EF4-FFF2-40B4-BE49-F238E27FC236}">
                <a16:creationId xmlns:a16="http://schemas.microsoft.com/office/drawing/2014/main" id="{A598FF51-88EB-4D10-9CAF-15ADA14D4A4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  <p:sp>
        <p:nvSpPr>
          <p:cNvPr id="157699" name="Slide Number Placeholder 3">
            <a:extLst>
              <a:ext uri="{FF2B5EF4-FFF2-40B4-BE49-F238E27FC236}">
                <a16:creationId xmlns:a16="http://schemas.microsoft.com/office/drawing/2014/main" id="{05BD8086-F0C1-454D-B5F1-41932CDAC4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27BFC276-B5F1-4DF5-9673-018ED23DF708}" type="slidenum">
              <a:rPr lang="en-US" altLang="zh-TW" sz="1200">
                <a:latin typeface="Calibri" panose="020F0502020204030204" pitchFamily="34" charset="0"/>
              </a:rPr>
              <a:pPr eaLnBrk="1" hangingPunct="1"/>
              <a:t>131</a:t>
            </a:fld>
            <a:endParaRPr lang="en-US" altLang="zh-TW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Slide Image Placeholder 1">
            <a:extLst>
              <a:ext uri="{FF2B5EF4-FFF2-40B4-BE49-F238E27FC236}">
                <a16:creationId xmlns:a16="http://schemas.microsoft.com/office/drawing/2014/main" id="{1F5FDC9B-5A51-413F-B814-27ECDBF7B1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7698" name="Notes Placeholder 2">
            <a:extLst>
              <a:ext uri="{FF2B5EF4-FFF2-40B4-BE49-F238E27FC236}">
                <a16:creationId xmlns:a16="http://schemas.microsoft.com/office/drawing/2014/main" id="{A598FF51-88EB-4D10-9CAF-15ADA14D4A4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  <p:sp>
        <p:nvSpPr>
          <p:cNvPr id="157699" name="Slide Number Placeholder 3">
            <a:extLst>
              <a:ext uri="{FF2B5EF4-FFF2-40B4-BE49-F238E27FC236}">
                <a16:creationId xmlns:a16="http://schemas.microsoft.com/office/drawing/2014/main" id="{05BD8086-F0C1-454D-B5F1-41932CDAC4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27BFC276-B5F1-4DF5-9673-018ED23DF708}" type="slidenum">
              <a:rPr lang="en-US" altLang="zh-TW" sz="1200">
                <a:latin typeface="Calibri" panose="020F0502020204030204" pitchFamily="34" charset="0"/>
              </a:rPr>
              <a:pPr eaLnBrk="1" hangingPunct="1"/>
              <a:t>132</a:t>
            </a:fld>
            <a:endParaRPr lang="en-US" altLang="zh-TW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Slide Image Placeholder 1">
            <a:extLst>
              <a:ext uri="{FF2B5EF4-FFF2-40B4-BE49-F238E27FC236}">
                <a16:creationId xmlns:a16="http://schemas.microsoft.com/office/drawing/2014/main" id="{1F5FDC9B-5A51-413F-B814-27ECDBF7B1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7698" name="Notes Placeholder 2">
            <a:extLst>
              <a:ext uri="{FF2B5EF4-FFF2-40B4-BE49-F238E27FC236}">
                <a16:creationId xmlns:a16="http://schemas.microsoft.com/office/drawing/2014/main" id="{A598FF51-88EB-4D10-9CAF-15ADA14D4A4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 dirty="0"/>
          </a:p>
        </p:txBody>
      </p:sp>
      <p:sp>
        <p:nvSpPr>
          <p:cNvPr id="157699" name="Slide Number Placeholder 3">
            <a:extLst>
              <a:ext uri="{FF2B5EF4-FFF2-40B4-BE49-F238E27FC236}">
                <a16:creationId xmlns:a16="http://schemas.microsoft.com/office/drawing/2014/main" id="{05BD8086-F0C1-454D-B5F1-41932CDAC4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27BFC276-B5F1-4DF5-9673-018ED23DF708}" type="slidenum">
              <a:rPr lang="en-US" altLang="zh-TW" sz="1200">
                <a:latin typeface="Calibri" panose="020F0502020204030204" pitchFamily="34" charset="0"/>
              </a:rPr>
              <a:pPr eaLnBrk="1" hangingPunct="1"/>
              <a:t>133</a:t>
            </a:fld>
            <a:endParaRPr lang="en-US" altLang="zh-TW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>
            <a:extLst>
              <a:ext uri="{FF2B5EF4-FFF2-40B4-BE49-F238E27FC236}">
                <a16:creationId xmlns:a16="http://schemas.microsoft.com/office/drawing/2014/main" id="{BED57CD7-880D-4B7E-87E3-C4FF7C7941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Notes Placeholder 2">
            <a:extLst>
              <a:ext uri="{FF2B5EF4-FFF2-40B4-BE49-F238E27FC236}">
                <a16:creationId xmlns:a16="http://schemas.microsoft.com/office/drawing/2014/main" id="{0ED2436A-650D-4E21-AE24-13D6F8132AE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b="1"/>
              <a:t>一、大乘佛典傳出的概況（</a:t>
            </a:r>
            <a:r>
              <a:rPr lang="en-US" altLang="ja-JP" b="1"/>
              <a:t>p. 1301</a:t>
            </a:r>
            <a:r>
              <a:rPr lang="zh-TW" altLang="en-US" b="1"/>
              <a:t>）</a:t>
            </a:r>
            <a:endParaRPr lang="en-AU" altLang="ja-JP"/>
          </a:p>
          <a:p>
            <a:endParaRPr lang="zh-TW" altLang="en-US"/>
          </a:p>
          <a:p>
            <a:endParaRPr lang="zh-TW" altLang="en-US"/>
          </a:p>
          <a:p>
            <a:r>
              <a:rPr lang="en-US" altLang="en-US"/>
              <a:t>印順導師著，</a:t>
            </a:r>
            <a:r>
              <a:rPr lang="en-US" altLang="ja-JP"/>
              <a:t>《</a:t>
            </a:r>
            <a:r>
              <a:rPr lang="en-US" altLang="en-US"/>
              <a:t>原始佛教聖典之集成</a:t>
            </a:r>
            <a:r>
              <a:rPr lang="en-US" altLang="ja-JP"/>
              <a:t>》</a:t>
            </a:r>
            <a:r>
              <a:rPr lang="en-US" altLang="en-US"/>
              <a:t>，</a:t>
            </a:r>
            <a:r>
              <a:rPr lang="en-US" altLang="ja-JP"/>
              <a:t>pp. 15–16</a:t>
            </a:r>
            <a:r>
              <a:rPr lang="en-US" altLang="en-US"/>
              <a:t>：</a:t>
            </a:r>
            <a:endParaRPr lang="en-US" altLang="ja-JP"/>
          </a:p>
          <a:p>
            <a:r>
              <a:rPr lang="en-US" altLang="en-US"/>
              <a:t>結集的過程，大致要經三個階段：</a:t>
            </a:r>
            <a:endParaRPr lang="zh-TW" altLang="en-US"/>
          </a:p>
          <a:p>
            <a:r>
              <a:rPr lang="en-US" altLang="en-US"/>
              <a:t>一、誦出：古代的結集，不可設想為現代的編集。在當時，並沒有書寫記錄作依據。一切佛法的結集，全由聖弟子，就其記憶所及而誦</a:t>
            </a:r>
            <a:r>
              <a:rPr lang="en-US" altLang="zh-TW"/>
              <a:t>(</a:t>
            </a:r>
            <a:r>
              <a:rPr lang="en-US" altLang="en-US"/>
              <a:t>誦是闇誦、背誦，與讀不同</a:t>
            </a:r>
            <a:r>
              <a:rPr lang="en-US" altLang="zh-TW"/>
              <a:t>)</a:t>
            </a:r>
            <a:r>
              <a:rPr lang="en-US" altLang="en-US"/>
              <a:t>出來的。據傳說，最初的結集，是由阿難與優波離分別誦出的。阿難與優波離，被傳說為當時的憶持權威；如阿難稱「多聞第一」，優波離稱「持律第一」。實際上，應有在會的聖弟子們，提貢資料，不過要由會議的主持者，向大眾宣誦而已。</a:t>
            </a:r>
            <a:endParaRPr lang="zh-TW" altLang="en-US"/>
          </a:p>
          <a:p>
            <a:r>
              <a:rPr lang="en-US" altLang="en-US"/>
              <a:t>二、共同審定：向眾誦出，還不能說是結集</a:t>
            </a:r>
            <a:r>
              <a:rPr lang="en-US" altLang="zh-TW"/>
              <a:t>(</a:t>
            </a:r>
            <a:r>
              <a:rPr lang="en-US" altLang="en-US"/>
              <a:t>合誦</a:t>
            </a:r>
            <a:r>
              <a:rPr lang="en-US" altLang="zh-TW"/>
              <a:t>)</a:t>
            </a:r>
            <a:r>
              <a:rPr lang="en-US" altLang="en-US"/>
              <a:t>。將誦出的文句，經在會大眾的共同審定，認為是佛說，是佛法。這樣的經過共同審定，等於全體的共同誦出，這才名為結集。</a:t>
            </a:r>
            <a:endParaRPr lang="zh-TW" altLang="en-US"/>
          </a:p>
          <a:p>
            <a:r>
              <a:rPr lang="en-US" altLang="en-US"/>
              <a:t>三、編成次第：在傳說中，誦出的經與律，再為編集：集經為「四阿含」；集律為「二部毘尼」、「犍度」等。</a:t>
            </a:r>
            <a:endParaRPr lang="zh-TW" altLang="en-US"/>
          </a:p>
          <a:p>
            <a:endParaRPr lang="en-US" altLang="zh-TW"/>
          </a:p>
        </p:txBody>
      </p:sp>
      <p:sp>
        <p:nvSpPr>
          <p:cNvPr id="44035" name="Slide Number Placeholder 3">
            <a:extLst>
              <a:ext uri="{FF2B5EF4-FFF2-40B4-BE49-F238E27FC236}">
                <a16:creationId xmlns:a16="http://schemas.microsoft.com/office/drawing/2014/main" id="{68871B6B-659E-41B7-8131-C9E6E488CC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1F2C445-B3F1-4DDA-8679-489404EDA970}" type="slidenum">
              <a:rPr lang="en-US" altLang="zh-TW" sz="1200">
                <a:latin typeface="Calibri" panose="020F0502020204030204" pitchFamily="34" charset="0"/>
              </a:rPr>
              <a:pPr eaLnBrk="1" hangingPunct="1"/>
              <a:t>45</a:t>
            </a:fld>
            <a:endParaRPr lang="en-US" altLang="zh-TW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Slide Image Placeholder 1">
            <a:extLst>
              <a:ext uri="{FF2B5EF4-FFF2-40B4-BE49-F238E27FC236}">
                <a16:creationId xmlns:a16="http://schemas.microsoft.com/office/drawing/2014/main" id="{22964959-4D7C-42AF-9E1A-ACDFEACD58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9746" name="Notes Placeholder 2">
            <a:extLst>
              <a:ext uri="{FF2B5EF4-FFF2-40B4-BE49-F238E27FC236}">
                <a16:creationId xmlns:a16="http://schemas.microsoft.com/office/drawing/2014/main" id="{C9DD8E80-065F-4F09-A82A-EA9B440C86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/>
              <a:t>（</a:t>
            </a:r>
            <a:r>
              <a:rPr lang="en-US" altLang="zh-TW"/>
              <a:t>《</a:t>
            </a:r>
            <a:r>
              <a:rPr lang="zh-TW" altLang="en-US"/>
              <a:t>大般若波羅蜜多經</a:t>
            </a:r>
            <a:r>
              <a:rPr lang="en-US" altLang="zh-TW"/>
              <a:t>》</a:t>
            </a:r>
            <a:r>
              <a:rPr lang="zh-TW" altLang="en-US"/>
              <a:t>（</a:t>
            </a:r>
            <a:r>
              <a:rPr lang="en-US" altLang="zh-TW"/>
              <a:t>〈</a:t>
            </a:r>
            <a:r>
              <a:rPr lang="zh-TW" altLang="en-US"/>
              <a:t>第四分</a:t>
            </a:r>
            <a:r>
              <a:rPr lang="en-US" altLang="zh-TW"/>
              <a:t>〉</a:t>
            </a:r>
            <a:r>
              <a:rPr lang="zh-TW" altLang="en-US"/>
              <a:t>）卷五三八（大正七</a:t>
            </a:r>
            <a:r>
              <a:rPr lang="en-US" altLang="zh-TW"/>
              <a:t>‧</a:t>
            </a:r>
            <a:r>
              <a:rPr lang="zh-TW" altLang="en-US"/>
              <a:t>七六四下）；又（</a:t>
            </a:r>
            <a:r>
              <a:rPr lang="en-US" altLang="zh-TW"/>
              <a:t>〈</a:t>
            </a:r>
            <a:r>
              <a:rPr lang="zh-TW" altLang="en-US"/>
              <a:t>第五分</a:t>
            </a:r>
            <a:r>
              <a:rPr lang="en-US" altLang="zh-TW"/>
              <a:t>〉</a:t>
            </a:r>
            <a:r>
              <a:rPr lang="zh-TW" altLang="en-US"/>
              <a:t>）卷五五六（大正七</a:t>
            </a:r>
            <a:r>
              <a:rPr lang="en-US" altLang="zh-TW"/>
              <a:t>‧</a:t>
            </a:r>
            <a:r>
              <a:rPr lang="zh-TW" altLang="en-US"/>
              <a:t>八六六下）</a:t>
            </a:r>
            <a:r>
              <a:rPr lang="en-AU" altLang="ja-JP"/>
              <a:t> </a:t>
            </a:r>
            <a:endParaRPr lang="en-AU" altLang="zh-TW"/>
          </a:p>
        </p:txBody>
      </p:sp>
      <p:sp>
        <p:nvSpPr>
          <p:cNvPr id="159747" name="Slide Number Placeholder 3">
            <a:extLst>
              <a:ext uri="{FF2B5EF4-FFF2-40B4-BE49-F238E27FC236}">
                <a16:creationId xmlns:a16="http://schemas.microsoft.com/office/drawing/2014/main" id="{07556055-CD85-4341-879A-F56BE41CBD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E17E56BD-D2FB-4CFB-8355-7130DACCB0DB}" type="slidenum">
              <a:rPr lang="en-US" altLang="zh-TW" sz="1200">
                <a:latin typeface="Calibri" panose="020F0502020204030204" pitchFamily="34" charset="0"/>
              </a:rPr>
              <a:pPr eaLnBrk="1" hangingPunct="1"/>
              <a:t>134</a:t>
            </a:fld>
            <a:endParaRPr lang="en-US" altLang="zh-TW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Slide Image Placeholder 1">
            <a:extLst>
              <a:ext uri="{FF2B5EF4-FFF2-40B4-BE49-F238E27FC236}">
                <a16:creationId xmlns:a16="http://schemas.microsoft.com/office/drawing/2014/main" id="{6A34CD75-64AE-4A78-9804-568752C0BE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4" name="Notes Placeholder 2">
            <a:extLst>
              <a:ext uri="{FF2B5EF4-FFF2-40B4-BE49-F238E27FC236}">
                <a16:creationId xmlns:a16="http://schemas.microsoft.com/office/drawing/2014/main" id="{E5799E6A-D442-4949-AF4E-8E72ADDF76D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  <p:sp>
        <p:nvSpPr>
          <p:cNvPr id="161795" name="Slide Number Placeholder 3">
            <a:extLst>
              <a:ext uri="{FF2B5EF4-FFF2-40B4-BE49-F238E27FC236}">
                <a16:creationId xmlns:a16="http://schemas.microsoft.com/office/drawing/2014/main" id="{A64A1EA1-3C87-4BCE-835E-42329F1E6D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6E89D0AF-B814-4A7F-9CCF-7A41252A8DF3}" type="slidenum">
              <a:rPr lang="en-US" altLang="zh-TW" sz="1200">
                <a:latin typeface="Calibri" panose="020F0502020204030204" pitchFamily="34" charset="0"/>
              </a:rPr>
              <a:pPr eaLnBrk="1" hangingPunct="1"/>
              <a:t>135</a:t>
            </a:fld>
            <a:endParaRPr lang="en-US" altLang="zh-TW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Slide Image Placeholder 1">
            <a:extLst>
              <a:ext uri="{FF2B5EF4-FFF2-40B4-BE49-F238E27FC236}">
                <a16:creationId xmlns:a16="http://schemas.microsoft.com/office/drawing/2014/main" id="{6A34CD75-64AE-4A78-9804-568752C0BE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4" name="Notes Placeholder 2">
            <a:extLst>
              <a:ext uri="{FF2B5EF4-FFF2-40B4-BE49-F238E27FC236}">
                <a16:creationId xmlns:a16="http://schemas.microsoft.com/office/drawing/2014/main" id="{E5799E6A-D442-4949-AF4E-8E72ADDF76D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  <p:sp>
        <p:nvSpPr>
          <p:cNvPr id="161795" name="Slide Number Placeholder 3">
            <a:extLst>
              <a:ext uri="{FF2B5EF4-FFF2-40B4-BE49-F238E27FC236}">
                <a16:creationId xmlns:a16="http://schemas.microsoft.com/office/drawing/2014/main" id="{A64A1EA1-3C87-4BCE-835E-42329F1E6D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6E89D0AF-B814-4A7F-9CCF-7A41252A8DF3}" type="slidenum">
              <a:rPr lang="en-US" altLang="zh-TW" sz="1200">
                <a:latin typeface="Calibri" panose="020F0502020204030204" pitchFamily="34" charset="0"/>
              </a:rPr>
              <a:pPr eaLnBrk="1" hangingPunct="1"/>
              <a:t>136</a:t>
            </a:fld>
            <a:endParaRPr lang="en-US" altLang="zh-TW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Slide Image Placeholder 1">
            <a:extLst>
              <a:ext uri="{FF2B5EF4-FFF2-40B4-BE49-F238E27FC236}">
                <a16:creationId xmlns:a16="http://schemas.microsoft.com/office/drawing/2014/main" id="{BECB3615-0F05-4B7D-AF98-640C304E23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42" name="Notes Placeholder 2">
            <a:extLst>
              <a:ext uri="{FF2B5EF4-FFF2-40B4-BE49-F238E27FC236}">
                <a16:creationId xmlns:a16="http://schemas.microsoft.com/office/drawing/2014/main" id="{4918D4A1-F57C-41BC-9DAB-6301AF70A66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  <p:sp>
        <p:nvSpPr>
          <p:cNvPr id="163843" name="Slide Number Placeholder 3">
            <a:extLst>
              <a:ext uri="{FF2B5EF4-FFF2-40B4-BE49-F238E27FC236}">
                <a16:creationId xmlns:a16="http://schemas.microsoft.com/office/drawing/2014/main" id="{E0DF83E3-641F-47C4-92BC-369850609B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E7E919F3-9611-4F0C-BD41-399953BD5322}" type="slidenum">
              <a:rPr lang="en-US" altLang="zh-TW" sz="1200">
                <a:latin typeface="Calibri" panose="020F0502020204030204" pitchFamily="34" charset="0"/>
              </a:rPr>
              <a:pPr eaLnBrk="1" hangingPunct="1"/>
              <a:t>137</a:t>
            </a:fld>
            <a:endParaRPr lang="en-US" altLang="zh-TW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Slide Image Placeholder 1">
            <a:extLst>
              <a:ext uri="{FF2B5EF4-FFF2-40B4-BE49-F238E27FC236}">
                <a16:creationId xmlns:a16="http://schemas.microsoft.com/office/drawing/2014/main" id="{BECB3615-0F05-4B7D-AF98-640C304E23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42" name="Notes Placeholder 2">
            <a:extLst>
              <a:ext uri="{FF2B5EF4-FFF2-40B4-BE49-F238E27FC236}">
                <a16:creationId xmlns:a16="http://schemas.microsoft.com/office/drawing/2014/main" id="{4918D4A1-F57C-41BC-9DAB-6301AF70A66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  <p:sp>
        <p:nvSpPr>
          <p:cNvPr id="163843" name="Slide Number Placeholder 3">
            <a:extLst>
              <a:ext uri="{FF2B5EF4-FFF2-40B4-BE49-F238E27FC236}">
                <a16:creationId xmlns:a16="http://schemas.microsoft.com/office/drawing/2014/main" id="{E0DF83E3-641F-47C4-92BC-369850609B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E7E919F3-9611-4F0C-BD41-399953BD5322}" type="slidenum">
              <a:rPr lang="en-US" altLang="zh-TW" sz="1200">
                <a:latin typeface="Calibri" panose="020F0502020204030204" pitchFamily="34" charset="0"/>
              </a:rPr>
              <a:pPr eaLnBrk="1" hangingPunct="1"/>
              <a:t>138</a:t>
            </a:fld>
            <a:endParaRPr lang="en-US" altLang="zh-TW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Slide Image Placeholder 1">
            <a:extLst>
              <a:ext uri="{FF2B5EF4-FFF2-40B4-BE49-F238E27FC236}">
                <a16:creationId xmlns:a16="http://schemas.microsoft.com/office/drawing/2014/main" id="{041DB875-4F42-491D-B5D6-EEEB6B3871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0" name="Notes Placeholder 2">
            <a:extLst>
              <a:ext uri="{FF2B5EF4-FFF2-40B4-BE49-F238E27FC236}">
                <a16:creationId xmlns:a16="http://schemas.microsoft.com/office/drawing/2014/main" id="{7CC28CB6-9178-48BB-98F6-DB183380403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  <p:sp>
        <p:nvSpPr>
          <p:cNvPr id="165891" name="Slide Number Placeholder 3">
            <a:extLst>
              <a:ext uri="{FF2B5EF4-FFF2-40B4-BE49-F238E27FC236}">
                <a16:creationId xmlns:a16="http://schemas.microsoft.com/office/drawing/2014/main" id="{A3E36C8C-D268-4142-BD6B-12DBB2954D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CC2DDBE-5530-4A5C-A730-D0C5662A4541}" type="slidenum">
              <a:rPr lang="en-US" altLang="zh-TW" sz="1200">
                <a:latin typeface="Calibri" panose="020F0502020204030204" pitchFamily="34" charset="0"/>
              </a:rPr>
              <a:pPr eaLnBrk="1" hangingPunct="1"/>
              <a:t>139</a:t>
            </a:fld>
            <a:endParaRPr lang="en-US" altLang="zh-TW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Slide Image Placeholder 1">
            <a:extLst>
              <a:ext uri="{FF2B5EF4-FFF2-40B4-BE49-F238E27FC236}">
                <a16:creationId xmlns:a16="http://schemas.microsoft.com/office/drawing/2014/main" id="{2652EE29-3790-4033-B3C6-4D35A49394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7938" name="Notes Placeholder 2">
            <a:extLst>
              <a:ext uri="{FF2B5EF4-FFF2-40B4-BE49-F238E27FC236}">
                <a16:creationId xmlns:a16="http://schemas.microsoft.com/office/drawing/2014/main" id="{F22B2238-AE52-406F-AE67-7EAD105443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  <p:sp>
        <p:nvSpPr>
          <p:cNvPr id="167939" name="Slide Number Placeholder 3">
            <a:extLst>
              <a:ext uri="{FF2B5EF4-FFF2-40B4-BE49-F238E27FC236}">
                <a16:creationId xmlns:a16="http://schemas.microsoft.com/office/drawing/2014/main" id="{5402DDFB-A444-4145-A445-305240D689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7FE0D8A-E835-49C7-A5DE-20CB1194E1A3}" type="slidenum">
              <a:rPr lang="en-US" altLang="zh-TW" sz="1200">
                <a:latin typeface="Calibri" panose="020F0502020204030204" pitchFamily="34" charset="0"/>
              </a:rPr>
              <a:pPr eaLnBrk="1" hangingPunct="1"/>
              <a:t>140</a:t>
            </a:fld>
            <a:endParaRPr lang="en-US" altLang="zh-TW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Slide Image Placeholder 1">
            <a:extLst>
              <a:ext uri="{FF2B5EF4-FFF2-40B4-BE49-F238E27FC236}">
                <a16:creationId xmlns:a16="http://schemas.microsoft.com/office/drawing/2014/main" id="{C665E1C8-0019-4F19-8267-A83E94F3FC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9986" name="Notes Placeholder 2">
            <a:extLst>
              <a:ext uri="{FF2B5EF4-FFF2-40B4-BE49-F238E27FC236}">
                <a16:creationId xmlns:a16="http://schemas.microsoft.com/office/drawing/2014/main" id="{23D89EBE-2A66-4A86-BCF7-56D2CF5493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  <p:sp>
        <p:nvSpPr>
          <p:cNvPr id="169987" name="Slide Number Placeholder 3">
            <a:extLst>
              <a:ext uri="{FF2B5EF4-FFF2-40B4-BE49-F238E27FC236}">
                <a16:creationId xmlns:a16="http://schemas.microsoft.com/office/drawing/2014/main" id="{81E56617-3374-4A1A-B9C3-B35E734A5A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7B42560-6F21-4D99-860E-F66712BBC1C4}" type="slidenum">
              <a:rPr lang="en-US" altLang="zh-TW" sz="1200">
                <a:latin typeface="Calibri" panose="020F0502020204030204" pitchFamily="34" charset="0"/>
              </a:rPr>
              <a:pPr eaLnBrk="1" hangingPunct="1"/>
              <a:t>141</a:t>
            </a:fld>
            <a:endParaRPr lang="en-US" altLang="zh-TW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Slide Image Placeholder 1">
            <a:extLst>
              <a:ext uri="{FF2B5EF4-FFF2-40B4-BE49-F238E27FC236}">
                <a16:creationId xmlns:a16="http://schemas.microsoft.com/office/drawing/2014/main" id="{6065982F-01CA-40A8-BB6B-C838BC7D04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2034" name="Notes Placeholder 2">
            <a:extLst>
              <a:ext uri="{FF2B5EF4-FFF2-40B4-BE49-F238E27FC236}">
                <a16:creationId xmlns:a16="http://schemas.microsoft.com/office/drawing/2014/main" id="{C0E13544-4429-4A35-8CFD-4403FA8A9C0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  <p:sp>
        <p:nvSpPr>
          <p:cNvPr id="172035" name="Slide Number Placeholder 3">
            <a:extLst>
              <a:ext uri="{FF2B5EF4-FFF2-40B4-BE49-F238E27FC236}">
                <a16:creationId xmlns:a16="http://schemas.microsoft.com/office/drawing/2014/main" id="{BB2128C7-5647-4142-BC09-A308480EA9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9D16A37-A028-4285-9011-6341F1A512BE}" type="slidenum">
              <a:rPr lang="en-US" altLang="zh-TW" sz="1200">
                <a:latin typeface="Calibri" panose="020F0502020204030204" pitchFamily="34" charset="0"/>
              </a:rPr>
              <a:pPr eaLnBrk="1" hangingPunct="1"/>
              <a:t>142</a:t>
            </a:fld>
            <a:endParaRPr lang="en-US" altLang="zh-TW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Slide Image Placeholder 1">
            <a:extLst>
              <a:ext uri="{FF2B5EF4-FFF2-40B4-BE49-F238E27FC236}">
                <a16:creationId xmlns:a16="http://schemas.microsoft.com/office/drawing/2014/main" id="{FB9DB160-A15C-4C56-B93E-0F18E72340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082" name="Notes Placeholder 2">
            <a:extLst>
              <a:ext uri="{FF2B5EF4-FFF2-40B4-BE49-F238E27FC236}">
                <a16:creationId xmlns:a16="http://schemas.microsoft.com/office/drawing/2014/main" id="{6D7A5573-70E8-488B-9803-824ACC38827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  <p:sp>
        <p:nvSpPr>
          <p:cNvPr id="174083" name="Slide Number Placeholder 3">
            <a:extLst>
              <a:ext uri="{FF2B5EF4-FFF2-40B4-BE49-F238E27FC236}">
                <a16:creationId xmlns:a16="http://schemas.microsoft.com/office/drawing/2014/main" id="{5D875F88-73AC-4CBA-A70D-261927992D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3F066F2B-F3ED-45E8-9AF8-4853D857AB47}" type="slidenum">
              <a:rPr lang="en-US" altLang="zh-TW" sz="1200">
                <a:latin typeface="Calibri" panose="020F0502020204030204" pitchFamily="34" charset="0"/>
              </a:rPr>
              <a:pPr eaLnBrk="1" hangingPunct="1"/>
              <a:t>143</a:t>
            </a:fld>
            <a:endParaRPr lang="en-US" altLang="zh-TW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dirty="0">
                <a:solidFill>
                  <a:srgbClr val="0000FF"/>
                </a:solidFill>
              </a:rPr>
              <a:t>這裡所說的，「經過了先後無數人的探究與發展」，應理解為，導師意指大乘的教法是經過無數人的實踐與修證（探究）上之確認，</a:t>
            </a:r>
            <a:endParaRPr lang="en-US" altLang="zh-TW" sz="1200" dirty="0">
              <a:solidFill>
                <a:srgbClr val="0000FF"/>
              </a:solidFill>
            </a:endParaRPr>
          </a:p>
          <a:p>
            <a:r>
              <a:rPr lang="zh-TW" altLang="en-US" sz="1200" dirty="0">
                <a:solidFill>
                  <a:srgbClr val="0000FF"/>
                </a:solidFill>
              </a:rPr>
              <a:t>並進一步針對不同根性的學習者提供修行方法上或觀念上的解說（發展）。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E41FB-2944-40E9-B2FA-35675A2C8555}" type="slidenum">
              <a:rPr lang="en-US" altLang="zh-TW" smtClean="0"/>
              <a:pPr/>
              <a:t>47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46569088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Slide Image Placeholder 1">
            <a:extLst>
              <a:ext uri="{FF2B5EF4-FFF2-40B4-BE49-F238E27FC236}">
                <a16:creationId xmlns:a16="http://schemas.microsoft.com/office/drawing/2014/main" id="{FB9DB160-A15C-4C56-B93E-0F18E72340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082" name="Notes Placeholder 2">
            <a:extLst>
              <a:ext uri="{FF2B5EF4-FFF2-40B4-BE49-F238E27FC236}">
                <a16:creationId xmlns:a16="http://schemas.microsoft.com/office/drawing/2014/main" id="{6D7A5573-70E8-488B-9803-824ACC38827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  <p:sp>
        <p:nvSpPr>
          <p:cNvPr id="174083" name="Slide Number Placeholder 3">
            <a:extLst>
              <a:ext uri="{FF2B5EF4-FFF2-40B4-BE49-F238E27FC236}">
                <a16:creationId xmlns:a16="http://schemas.microsoft.com/office/drawing/2014/main" id="{5D875F88-73AC-4CBA-A70D-261927992D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3F066F2B-F3ED-45E8-9AF8-4853D857AB47}" type="slidenum">
              <a:rPr lang="en-US" altLang="zh-TW" sz="1200">
                <a:latin typeface="Calibri" panose="020F0502020204030204" pitchFamily="34" charset="0"/>
              </a:rPr>
              <a:pPr eaLnBrk="1" hangingPunct="1"/>
              <a:t>144</a:t>
            </a:fld>
            <a:endParaRPr lang="en-US" altLang="zh-TW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Slide Image Placeholder 1">
            <a:extLst>
              <a:ext uri="{FF2B5EF4-FFF2-40B4-BE49-F238E27FC236}">
                <a16:creationId xmlns:a16="http://schemas.microsoft.com/office/drawing/2014/main" id="{AAF771C3-D158-499F-B5FC-FD903124CB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6130" name="Notes Placeholder 2">
            <a:extLst>
              <a:ext uri="{FF2B5EF4-FFF2-40B4-BE49-F238E27FC236}">
                <a16:creationId xmlns:a16="http://schemas.microsoft.com/office/drawing/2014/main" id="{551E5724-6C4E-47B5-A9BC-102B713EA06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  <p:sp>
        <p:nvSpPr>
          <p:cNvPr id="176131" name="Slide Number Placeholder 3">
            <a:extLst>
              <a:ext uri="{FF2B5EF4-FFF2-40B4-BE49-F238E27FC236}">
                <a16:creationId xmlns:a16="http://schemas.microsoft.com/office/drawing/2014/main" id="{7321B4AD-EEE2-44D3-82E2-D32239CDDB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C2BE2BCB-8E3C-44E7-95DA-5EA2C8D1000C}" type="slidenum">
              <a:rPr lang="en-US" altLang="zh-TW" sz="1200">
                <a:latin typeface="Calibri" panose="020F0502020204030204" pitchFamily="34" charset="0"/>
              </a:rPr>
              <a:pPr eaLnBrk="1" hangingPunct="1"/>
              <a:t>145</a:t>
            </a:fld>
            <a:endParaRPr lang="en-US" altLang="zh-TW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Slide Image Placeholder 1">
            <a:extLst>
              <a:ext uri="{FF2B5EF4-FFF2-40B4-BE49-F238E27FC236}">
                <a16:creationId xmlns:a16="http://schemas.microsoft.com/office/drawing/2014/main" id="{C9AD6C31-33DC-4746-B0C7-4FD757C906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8178" name="Notes Placeholder 2">
            <a:extLst>
              <a:ext uri="{FF2B5EF4-FFF2-40B4-BE49-F238E27FC236}">
                <a16:creationId xmlns:a16="http://schemas.microsoft.com/office/drawing/2014/main" id="{5391CC40-F35D-47DD-9561-1E27E7340FF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dirty="0"/>
              <a:t>除了上述的「</a:t>
            </a:r>
            <a:r>
              <a:rPr lang="zh-TW" altLang="en-US" sz="1200" dirty="0">
                <a:latin typeface="STKaiti" panose="02010600040101010101" pitchFamily="2" charset="-122"/>
                <a:ea typeface="STKaiti" panose="02010600040101010101" pitchFamily="2" charset="-122"/>
              </a:rPr>
              <a:t>不壞色故觀色無常」的教學透露出大乘直觀一切法不可得、不生不滅而悟入之教學之外，</a:t>
            </a:r>
            <a:endParaRPr lang="en-US" altLang="zh-TW" sz="12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zh-TW" altLang="en-US" dirty="0"/>
              <a:t>導師還注意到小品般若經初品中三處說到「法相」的相關教學。</a:t>
            </a:r>
            <a:endParaRPr lang="en-AU" altLang="zh-TW" dirty="0"/>
          </a:p>
        </p:txBody>
      </p:sp>
      <p:sp>
        <p:nvSpPr>
          <p:cNvPr id="178179" name="Slide Number Placeholder 3">
            <a:extLst>
              <a:ext uri="{FF2B5EF4-FFF2-40B4-BE49-F238E27FC236}">
                <a16:creationId xmlns:a16="http://schemas.microsoft.com/office/drawing/2014/main" id="{14BFE165-B74E-4BF1-8A49-9A0E41C3FA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30B1FA52-1C1E-4478-B9AE-14EBCB1BE2D3}" type="slidenum">
              <a:rPr lang="en-US" altLang="zh-TW" sz="1200">
                <a:latin typeface="Calibri" panose="020F0502020204030204" pitchFamily="34" charset="0"/>
              </a:rPr>
              <a:pPr eaLnBrk="1" hangingPunct="1"/>
              <a:t>146</a:t>
            </a:fld>
            <a:endParaRPr lang="en-US" altLang="zh-TW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Slide Image Placeholder 1">
            <a:extLst>
              <a:ext uri="{FF2B5EF4-FFF2-40B4-BE49-F238E27FC236}">
                <a16:creationId xmlns:a16="http://schemas.microsoft.com/office/drawing/2014/main" id="{BA146D64-568D-4148-ACCC-FB1C98666D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0226" name="Notes Placeholder 2">
            <a:extLst>
              <a:ext uri="{FF2B5EF4-FFF2-40B4-BE49-F238E27FC236}">
                <a16:creationId xmlns:a16="http://schemas.microsoft.com/office/drawing/2014/main" id="{C265640E-24C1-4BA0-B0F8-726740EA65D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  <p:sp>
        <p:nvSpPr>
          <p:cNvPr id="180227" name="Slide Number Placeholder 3">
            <a:extLst>
              <a:ext uri="{FF2B5EF4-FFF2-40B4-BE49-F238E27FC236}">
                <a16:creationId xmlns:a16="http://schemas.microsoft.com/office/drawing/2014/main" id="{C7B05E15-E77B-42CE-99CD-130BFBBDEE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4533A65-6877-481D-B6E2-A62042B4727C}" type="slidenum">
              <a:rPr lang="en-US" altLang="zh-TW" sz="1200">
                <a:latin typeface="Calibri" panose="020F0502020204030204" pitchFamily="34" charset="0"/>
              </a:rPr>
              <a:pPr eaLnBrk="1" hangingPunct="1"/>
              <a:t>147</a:t>
            </a:fld>
            <a:endParaRPr lang="en-US" altLang="zh-TW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Slide Image Placeholder 1">
            <a:extLst>
              <a:ext uri="{FF2B5EF4-FFF2-40B4-BE49-F238E27FC236}">
                <a16:creationId xmlns:a16="http://schemas.microsoft.com/office/drawing/2014/main" id="{BA146D64-568D-4148-ACCC-FB1C98666D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0226" name="Notes Placeholder 2">
            <a:extLst>
              <a:ext uri="{FF2B5EF4-FFF2-40B4-BE49-F238E27FC236}">
                <a16:creationId xmlns:a16="http://schemas.microsoft.com/office/drawing/2014/main" id="{C265640E-24C1-4BA0-B0F8-726740EA65D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  <p:sp>
        <p:nvSpPr>
          <p:cNvPr id="180227" name="Slide Number Placeholder 3">
            <a:extLst>
              <a:ext uri="{FF2B5EF4-FFF2-40B4-BE49-F238E27FC236}">
                <a16:creationId xmlns:a16="http://schemas.microsoft.com/office/drawing/2014/main" id="{C7B05E15-E77B-42CE-99CD-130BFBBDEE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4533A65-6877-481D-B6E2-A62042B4727C}" type="slidenum">
              <a:rPr lang="en-US" altLang="zh-TW" sz="1200">
                <a:latin typeface="Calibri" panose="020F0502020204030204" pitchFamily="34" charset="0"/>
              </a:rPr>
              <a:pPr eaLnBrk="1" hangingPunct="1"/>
              <a:t>148</a:t>
            </a:fld>
            <a:endParaRPr lang="en-US" altLang="zh-TW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Slide Image Placeholder 1">
            <a:extLst>
              <a:ext uri="{FF2B5EF4-FFF2-40B4-BE49-F238E27FC236}">
                <a16:creationId xmlns:a16="http://schemas.microsoft.com/office/drawing/2014/main" id="{81DA85BD-D206-4F06-AF68-7310433916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2274" name="Notes Placeholder 2">
            <a:extLst>
              <a:ext uri="{FF2B5EF4-FFF2-40B4-BE49-F238E27FC236}">
                <a16:creationId xmlns:a16="http://schemas.microsoft.com/office/drawing/2014/main" id="{EA1B0B2B-037E-4DB1-9E9C-E7787D3EB2C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  <p:sp>
        <p:nvSpPr>
          <p:cNvPr id="182275" name="Slide Number Placeholder 3">
            <a:extLst>
              <a:ext uri="{FF2B5EF4-FFF2-40B4-BE49-F238E27FC236}">
                <a16:creationId xmlns:a16="http://schemas.microsoft.com/office/drawing/2014/main" id="{0485B485-B282-4743-A236-CCD0577902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480E7B4F-634E-4583-B0F9-037079637360}" type="slidenum">
              <a:rPr lang="en-US" altLang="zh-TW" sz="1200">
                <a:latin typeface="Calibri" panose="020F0502020204030204" pitchFamily="34" charset="0"/>
              </a:rPr>
              <a:pPr eaLnBrk="1" hangingPunct="1"/>
              <a:t>149</a:t>
            </a:fld>
            <a:endParaRPr lang="en-US" altLang="zh-TW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Slide Image Placeholder 1">
            <a:extLst>
              <a:ext uri="{FF2B5EF4-FFF2-40B4-BE49-F238E27FC236}">
                <a16:creationId xmlns:a16="http://schemas.microsoft.com/office/drawing/2014/main" id="{81DA85BD-D206-4F06-AF68-7310433916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2274" name="Notes Placeholder 2">
            <a:extLst>
              <a:ext uri="{FF2B5EF4-FFF2-40B4-BE49-F238E27FC236}">
                <a16:creationId xmlns:a16="http://schemas.microsoft.com/office/drawing/2014/main" id="{EA1B0B2B-037E-4DB1-9E9C-E7787D3EB2C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  <p:sp>
        <p:nvSpPr>
          <p:cNvPr id="182275" name="Slide Number Placeholder 3">
            <a:extLst>
              <a:ext uri="{FF2B5EF4-FFF2-40B4-BE49-F238E27FC236}">
                <a16:creationId xmlns:a16="http://schemas.microsoft.com/office/drawing/2014/main" id="{0485B485-B282-4743-A236-CCD0577902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480E7B4F-634E-4583-B0F9-037079637360}" type="slidenum">
              <a:rPr lang="en-US" altLang="zh-TW" sz="1200">
                <a:latin typeface="Calibri" panose="020F0502020204030204" pitchFamily="34" charset="0"/>
              </a:rPr>
              <a:pPr eaLnBrk="1" hangingPunct="1"/>
              <a:t>150</a:t>
            </a:fld>
            <a:endParaRPr lang="en-US" altLang="zh-TW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Slide Image Placeholder 1">
            <a:extLst>
              <a:ext uri="{FF2B5EF4-FFF2-40B4-BE49-F238E27FC236}">
                <a16:creationId xmlns:a16="http://schemas.microsoft.com/office/drawing/2014/main" id="{77BE9FF9-1D3E-4D7F-8215-57E65E5733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22" name="Notes Placeholder 2">
            <a:extLst>
              <a:ext uri="{FF2B5EF4-FFF2-40B4-BE49-F238E27FC236}">
                <a16:creationId xmlns:a16="http://schemas.microsoft.com/office/drawing/2014/main" id="{BAED532E-0D86-4932-98E2-9994EED6983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sz="1200" dirty="0">
                <a:latin typeface="STKaiti" panose="02010600040101010101" pitchFamily="2" charset="-122"/>
                <a:ea typeface="STKaiti" panose="02010600040101010101" pitchFamily="2" charset="-122"/>
              </a:rPr>
              <a:t>關於「不壞色故觀色無常」的教學，我們再進一步來看導師印度之佛教中的解說。</a:t>
            </a:r>
            <a:endParaRPr lang="en-AU" altLang="zh-TW" sz="12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endParaRPr lang="en-AU" altLang="zh-TW" sz="12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zh-TW" altLang="en-US" sz="1200" dirty="0">
                <a:latin typeface="STKaiti" panose="02010600040101010101" pitchFamily="2" charset="-122"/>
                <a:ea typeface="STKaiti" panose="02010600040101010101" pitchFamily="2" charset="-122"/>
              </a:rPr>
              <a:t>「不生不滅是無常義」，意思是說「無常」的觀行教學是觀「常性」、「無常性」都不可得，此中的「無」是超越的意思，</a:t>
            </a:r>
            <a:endParaRPr lang="en-US" altLang="zh-TW" sz="12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zh-TW" altLang="en-US" sz="1200" dirty="0">
                <a:latin typeface="STKaiti" panose="02010600040101010101" pitchFamily="2" charset="-122"/>
                <a:ea typeface="STKaiti" panose="02010600040101010101" pitchFamily="2" charset="-122"/>
              </a:rPr>
              <a:t>即超越常 與 無常 之二元對待，即不生不滅的勝義體悟境界。</a:t>
            </a:r>
            <a:endParaRPr lang="en-US" altLang="zh-TW" sz="1200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184323" name="Slide Number Placeholder 3">
            <a:extLst>
              <a:ext uri="{FF2B5EF4-FFF2-40B4-BE49-F238E27FC236}">
                <a16:creationId xmlns:a16="http://schemas.microsoft.com/office/drawing/2014/main" id="{80432970-DC29-45BB-A9F4-9A7DBA4FF1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B341E85B-D3A3-48D3-B1D3-2C37FD5387FE}" type="slidenum">
              <a:rPr lang="en-US" altLang="zh-TW" sz="1200">
                <a:latin typeface="Calibri" panose="020F0502020204030204" pitchFamily="34" charset="0"/>
              </a:rPr>
              <a:pPr eaLnBrk="1" hangingPunct="1"/>
              <a:t>151</a:t>
            </a:fld>
            <a:endParaRPr lang="en-US" altLang="zh-TW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Slide Image Placeholder 1">
            <a:extLst>
              <a:ext uri="{FF2B5EF4-FFF2-40B4-BE49-F238E27FC236}">
                <a16:creationId xmlns:a16="http://schemas.microsoft.com/office/drawing/2014/main" id="{376AFD41-7F91-4A20-AB1E-2EF3D98845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6370" name="Notes Placeholder 2">
            <a:extLst>
              <a:ext uri="{FF2B5EF4-FFF2-40B4-BE49-F238E27FC236}">
                <a16:creationId xmlns:a16="http://schemas.microsoft.com/office/drawing/2014/main" id="{78F19AD8-7FFC-4752-B0C7-76FC98C1514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/>
              <a:t>《</a:t>
            </a:r>
            <a:r>
              <a:rPr lang="zh-TW" altLang="en-US"/>
              <a:t>大智度論</a:t>
            </a:r>
            <a:r>
              <a:rPr lang="en-US" altLang="zh-TW"/>
              <a:t>》</a:t>
            </a:r>
            <a:r>
              <a:rPr lang="zh-TW" altLang="en-US"/>
              <a:t>卷</a:t>
            </a:r>
            <a:r>
              <a:rPr lang="en-US" altLang="ja-JP"/>
              <a:t>22</a:t>
            </a:r>
            <a:r>
              <a:rPr lang="zh-TW" altLang="en-US"/>
              <a:t>（大正</a:t>
            </a:r>
            <a:r>
              <a:rPr lang="en-US" altLang="ja-JP"/>
              <a:t>25</a:t>
            </a:r>
            <a:r>
              <a:rPr lang="en-US" altLang="zh-TW"/>
              <a:t>‧</a:t>
            </a:r>
            <a:r>
              <a:rPr lang="en-US" altLang="ja-JP"/>
              <a:t>222b–c</a:t>
            </a:r>
            <a:r>
              <a:rPr lang="zh-TW" altLang="en-US"/>
              <a:t>、</a:t>
            </a:r>
            <a:r>
              <a:rPr lang="en-US" altLang="ja-JP"/>
              <a:t>223b</a:t>
            </a:r>
            <a:r>
              <a:rPr lang="zh-TW" altLang="en-US"/>
              <a:t>）</a:t>
            </a:r>
            <a:endParaRPr lang="en-AU" altLang="zh-TW"/>
          </a:p>
        </p:txBody>
      </p:sp>
      <p:sp>
        <p:nvSpPr>
          <p:cNvPr id="186371" name="Slide Number Placeholder 3">
            <a:extLst>
              <a:ext uri="{FF2B5EF4-FFF2-40B4-BE49-F238E27FC236}">
                <a16:creationId xmlns:a16="http://schemas.microsoft.com/office/drawing/2014/main" id="{FAF8E943-616E-4A8C-9299-7CBB490FB6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B22E2C21-C7E9-4254-8D11-E70CA0F13F4B}" type="slidenum">
              <a:rPr lang="en-US" altLang="zh-TW" sz="1200">
                <a:latin typeface="Calibri" panose="020F0502020204030204" pitchFamily="34" charset="0"/>
              </a:rPr>
              <a:pPr eaLnBrk="1" hangingPunct="1"/>
              <a:t>152</a:t>
            </a:fld>
            <a:endParaRPr lang="en-US" altLang="zh-TW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Slide Image Placeholder 1">
            <a:extLst>
              <a:ext uri="{FF2B5EF4-FFF2-40B4-BE49-F238E27FC236}">
                <a16:creationId xmlns:a16="http://schemas.microsoft.com/office/drawing/2014/main" id="{376AFD41-7F91-4A20-AB1E-2EF3D98845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6370" name="Notes Placeholder 2">
            <a:extLst>
              <a:ext uri="{FF2B5EF4-FFF2-40B4-BE49-F238E27FC236}">
                <a16:creationId xmlns:a16="http://schemas.microsoft.com/office/drawing/2014/main" id="{78F19AD8-7FFC-4752-B0C7-76FC98C1514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/>
              <a:t>《</a:t>
            </a:r>
            <a:r>
              <a:rPr lang="zh-TW" altLang="en-US"/>
              <a:t>大智度論</a:t>
            </a:r>
            <a:r>
              <a:rPr lang="en-US" altLang="zh-TW"/>
              <a:t>》</a:t>
            </a:r>
            <a:r>
              <a:rPr lang="zh-TW" altLang="en-US"/>
              <a:t>卷</a:t>
            </a:r>
            <a:r>
              <a:rPr lang="en-US" altLang="ja-JP"/>
              <a:t>22</a:t>
            </a:r>
            <a:r>
              <a:rPr lang="zh-TW" altLang="en-US"/>
              <a:t>（大正</a:t>
            </a:r>
            <a:r>
              <a:rPr lang="en-US" altLang="ja-JP"/>
              <a:t>25</a:t>
            </a:r>
            <a:r>
              <a:rPr lang="en-US" altLang="zh-TW"/>
              <a:t>‧</a:t>
            </a:r>
            <a:r>
              <a:rPr lang="en-US" altLang="ja-JP"/>
              <a:t>222b–c</a:t>
            </a:r>
            <a:r>
              <a:rPr lang="zh-TW" altLang="en-US"/>
              <a:t>、</a:t>
            </a:r>
            <a:r>
              <a:rPr lang="en-US" altLang="ja-JP"/>
              <a:t>223b</a:t>
            </a:r>
            <a:r>
              <a:rPr lang="zh-TW" altLang="en-US"/>
              <a:t>）</a:t>
            </a:r>
            <a:endParaRPr lang="en-AU" altLang="zh-TW"/>
          </a:p>
        </p:txBody>
      </p:sp>
      <p:sp>
        <p:nvSpPr>
          <p:cNvPr id="186371" name="Slide Number Placeholder 3">
            <a:extLst>
              <a:ext uri="{FF2B5EF4-FFF2-40B4-BE49-F238E27FC236}">
                <a16:creationId xmlns:a16="http://schemas.microsoft.com/office/drawing/2014/main" id="{FAF8E943-616E-4A8C-9299-7CBB490FB6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B22E2C21-C7E9-4254-8D11-E70CA0F13F4B}" type="slidenum">
              <a:rPr lang="en-US" altLang="zh-TW" sz="1200">
                <a:latin typeface="Calibri" panose="020F0502020204030204" pitchFamily="34" charset="0"/>
              </a:rPr>
              <a:pPr eaLnBrk="1" hangingPunct="1"/>
              <a:t>153</a:t>
            </a:fld>
            <a:endParaRPr lang="en-US" altLang="zh-TW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1989"/>
            <a:ext cx="3854110" cy="2938461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886200"/>
            <a:ext cx="525225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F5D1F2-586E-4517-BB0E-E9D2A5EB9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626FCC-3E55-4914-97D6-5C04E42726D7}" type="datetime1">
              <a:rPr lang="en-US" altLang="zh-TW"/>
              <a:pPr/>
              <a:t>11/11/2017</a:t>
            </a:fld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040DED-D951-4477-99C5-147ACB0EA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C2A940-A3A5-4376-B7AD-94DC21F9E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80948-6085-4C66-B9C9-BD9933BA7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601286-12C3-4DBC-821B-AC1EDDEA61A5}" type="datetime1">
              <a:rPr lang="en-US" altLang="zh-TW"/>
              <a:pPr/>
              <a:t>11/11/2017</a:t>
            </a:fld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422C39-D0F6-4CBB-916D-C38701167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3AE4D7-C1BD-4D66-9780-34D2AD125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680721-290C-4DC3-A97D-438A87E7910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9937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FA555-0936-46BA-A9BC-1B563CC43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A766A5-64DE-4268-AD2F-7FCB90BC02ED}" type="datetime1">
              <a:rPr lang="en-US" altLang="zh-TW"/>
              <a:pPr/>
              <a:t>11/11/2017</a:t>
            </a:fld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6C8990-FF99-4C64-A5E0-B892D7BEC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F8A634-E619-4D73-82A1-16FFC7757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332A3F-9947-4924-B85E-792A7DD6E08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1183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316B11-CBF4-4CDE-8EA9-001391CB0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BD16FA-8CAF-486E-A1A9-AABE27A23024}" type="datetime1">
              <a:rPr lang="en-US" altLang="zh-TW"/>
              <a:pPr/>
              <a:t>11/11/2017</a:t>
            </a:fld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40237-642B-4F63-8F3D-3A81F8843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81F3F8-E8FE-487A-B109-2008D0158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813EE5-972C-47F5-BB44-4FBE56D36E1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8929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3570EC-BD7B-45F9-B1EB-0C784F0BA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958CA7-370F-4AD5-949E-56A770ADAAA9}" type="datetime1">
              <a:rPr lang="en-US" altLang="zh-TW"/>
              <a:pPr/>
              <a:t>11/11/2017</a:t>
            </a:fld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14E47-B380-4710-8EDA-61E70221D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65A965-EC97-476E-8986-8CB3C8157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133D09-6DC0-4605-A605-F013C761245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3159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B89AAD-3E9E-4719-BF43-EBE210A52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83A4B5-A42E-4A29-AE90-7CECF8703F10}" type="datetime1">
              <a:rPr lang="en-US" altLang="zh-TW"/>
              <a:pPr/>
              <a:t>11/11/2017</a:t>
            </a:fld>
            <a:endParaRPr lang="en-US" altLang="zh-TW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C6E8D0B-0EF7-42EB-B0A4-8DA720117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77DD31-B30E-4481-9D7E-379D99E21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D599AE-552C-4467-86E7-926A8A5D091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4288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C8B5E36-AD76-403D-8D31-9E473B402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733E2B-E4C0-4233-8A41-9D7A8BAF9C8F}" type="datetime1">
              <a:rPr lang="en-US" altLang="zh-TW"/>
              <a:pPr/>
              <a:t>11/11/2017</a:t>
            </a:fld>
            <a:endParaRPr lang="en-US" altLang="zh-TW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74802C7-EC60-4269-A28D-B1A986404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B9F2EA-3A63-462E-83C2-0BADB806D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809EB3-9BF4-45E9-AA80-3416EAFB9D3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764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F4D697B-1272-4FF4-83D4-453A195BF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B8A91D-6AAE-45A2-A201-A32ACB5AEFBE}" type="datetime1">
              <a:rPr lang="en-US" altLang="zh-TW"/>
              <a:pPr/>
              <a:t>11/11/2017</a:t>
            </a:fld>
            <a:endParaRPr lang="en-US" altLang="zh-TW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F88FC02-3515-4085-ACDB-BF079A5D8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F7528AF-A50F-4C46-A3FA-7C6D4293A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FA8A54-EDCC-43EC-8C0F-578912D2FF5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5148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5BF4492-5F87-446B-B76B-8435C9037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090781-6A0D-470E-A4BF-16D75DC3F904}" type="datetime1">
              <a:rPr lang="en-US" altLang="zh-TW"/>
              <a:pPr/>
              <a:t>11/11/2017</a:t>
            </a:fld>
            <a:endParaRPr lang="en-US" altLang="zh-TW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EC36B9D-815B-4F2A-97BF-DDA5B22CE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6464035-51B0-4947-9BDB-E4733DFF1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006D6-BD2F-47FE-BC81-4E694790904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9381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487DE2A-BA60-4CD2-B212-62897B6D2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BA9B73-AAA9-4B5D-BEA8-623AF7D5115B}" type="datetime1">
              <a:rPr lang="en-US" altLang="zh-TW"/>
              <a:pPr/>
              <a:t>11/11/2017</a:t>
            </a:fld>
            <a:endParaRPr lang="en-US" altLang="zh-TW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22BE43D-7358-43EA-BEAA-45A940BB7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8C337D7-63F6-4CEC-A0EC-EF4ADEF8C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EF2972-CD85-4CC6-B0C0-55AB334FDD2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9039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13DE049-AD1C-425D-B163-049EE4324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0F0D1F-740E-4DA7-A136-F5E4305E5CD2}" type="datetime1">
              <a:rPr lang="en-US" altLang="zh-TW"/>
              <a:pPr/>
              <a:t>11/11/2017</a:t>
            </a:fld>
            <a:endParaRPr lang="en-US" altLang="zh-TW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EC93BE1-9DA4-4EEB-AD95-5B4206E63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8947C72-1679-419C-A00C-A8BA200F6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EA672-FF30-4B50-B4DA-2FB00791D8F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2526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80C07CA-7E8F-4F7E-92D7-135E472F459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469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21231798-D801-4CF2-A0D2-88DD1774381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2D757E-9CAA-4954-B66F-DD817E57D3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Book Antiqua" panose="02040602050305030304" pitchFamily="18" charset="0"/>
              </a:defRPr>
            </a:lvl1pPr>
          </a:lstStyle>
          <a:p>
            <a:fld id="{374EE29D-F117-4978-9A77-68B576939BE0}" type="datetime1">
              <a:rPr lang="en-US" altLang="zh-TW"/>
              <a:pPr/>
              <a:t>11/11/2017</a:t>
            </a:fld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F56C5F-0F4D-4A2A-9627-9289FB5E9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FCCD7D-40CB-4D8F-B569-27B36AB9CF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000000"/>
                </a:solidFill>
                <a:latin typeface="Book Antiqua" panose="02040602050305030304" pitchFamily="18" charset="0"/>
              </a:defRPr>
            </a:lvl1pPr>
          </a:lstStyle>
          <a:p>
            <a:fld id="{75F83001-60CF-4407-A3FA-C2F5FE5820F2}" type="slidenum">
              <a:rPr lang="en-US" altLang="zh-TW"/>
              <a:pPr/>
              <a:t>‹#›</a:t>
            </a:fld>
            <a:endParaRPr lang="en-US" altLang="zh-TW"/>
          </a:p>
        </p:txBody>
      </p:sp>
      <p:pic>
        <p:nvPicPr>
          <p:cNvPr id="8" name="Picture 7" descr="bo_tree-e158-color.jpg">
            <a:extLst>
              <a:ext uri="{FF2B5EF4-FFF2-40B4-BE49-F238E27FC236}">
                <a16:creationId xmlns:a16="http://schemas.microsoft.com/office/drawing/2014/main" id="{F7A25BE3-2CD2-44EE-85C9-EB99BE1CD2A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duotone>
              <a:schemeClr val="accent4">
                <a:shade val="45000"/>
                <a:satMod val="135000"/>
              </a:schemeClr>
              <a:prstClr val="white"/>
            </a:duoton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1097" flipH="1">
            <a:off x="7387036" y="-96629"/>
            <a:ext cx="1968834" cy="242847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Britannic Bold"/>
          <a:ea typeface="MS PGothic" panose="020B0600070205080204" pitchFamily="34" charset="-128"/>
          <a:cs typeface="Britannic Bold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ritannic Bold" charset="0"/>
          <a:ea typeface="MS PGothic" panose="020B0600070205080204" pitchFamily="34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ritannic Bold" charset="0"/>
          <a:ea typeface="MS PGothic" panose="020B0600070205080204" pitchFamily="34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ritannic Bold" charset="0"/>
          <a:ea typeface="MS PGothic" panose="020B0600070205080204" pitchFamily="34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ritannic Bold" charset="0"/>
          <a:ea typeface="MS PGothic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badi MT Condensed Extra Bold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badi MT Condensed Extra Bold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badi MT Condensed Extra Bold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badi MT Condensed Extra Bold" charset="0"/>
          <a:ea typeface="ＭＳ Ｐゴシック" charset="-128"/>
        </a:defRPr>
      </a:lvl9pPr>
    </p:titleStyle>
    <p:bodyStyle>
      <a:lvl1pPr marL="360363" indent="-360363" algn="l" defTabSz="457200" rtl="0" eaLnBrk="0" fontAlgn="base" hangingPunct="0">
        <a:lnSpc>
          <a:spcPct val="114000"/>
        </a:lnSpc>
        <a:spcBef>
          <a:spcPct val="0"/>
        </a:spcBef>
        <a:spcAft>
          <a:spcPts val="900"/>
        </a:spcAft>
        <a:buSzPct val="50000"/>
        <a:buFont typeface="Wingdings" panose="05000000000000000000" pitchFamily="2" charset="2"/>
        <a:defRPr sz="4000" kern="1200">
          <a:solidFill>
            <a:schemeClr val="tx1"/>
          </a:solidFill>
          <a:latin typeface="新細明體"/>
          <a:ea typeface="新細明體"/>
          <a:cs typeface="Gandhari Unicode"/>
        </a:defRPr>
      </a:lvl1pPr>
      <a:lvl2pPr marL="360363" indent="96838" algn="l" defTabSz="457200" rtl="0" eaLnBrk="0" fontAlgn="base" hangingPunct="0">
        <a:lnSpc>
          <a:spcPct val="114000"/>
        </a:lnSpc>
        <a:spcBef>
          <a:spcPct val="0"/>
        </a:spcBef>
        <a:spcAft>
          <a:spcPts val="600"/>
        </a:spcAft>
        <a:buFont typeface="Wingdings" panose="05000000000000000000" pitchFamily="2" charset="2"/>
        <a:defRPr sz="2800" kern="1200" spc="300">
          <a:solidFill>
            <a:schemeClr val="tx1"/>
          </a:solidFill>
          <a:latin typeface="新細明體"/>
          <a:ea typeface="新細明體"/>
          <a:cs typeface="Gandhari Unicode"/>
        </a:defRPr>
      </a:lvl2pPr>
      <a:lvl3pPr marL="360363" indent="554038" algn="l" defTabSz="457200" rtl="0" eaLnBrk="0" fontAlgn="base" hangingPunct="0">
        <a:lnSpc>
          <a:spcPct val="114000"/>
        </a:lnSpc>
        <a:spcBef>
          <a:spcPct val="0"/>
        </a:spcBef>
        <a:spcAft>
          <a:spcPts val="600"/>
        </a:spcAft>
        <a:buFont typeface="Arial" panose="020B0604020202020204" pitchFamily="34" charset="0"/>
        <a:defRPr sz="2400" kern="1200" spc="300">
          <a:solidFill>
            <a:schemeClr val="tx1"/>
          </a:solidFill>
          <a:latin typeface="新細明體"/>
          <a:ea typeface="新細明體"/>
          <a:cs typeface="Gandhari Unicode"/>
        </a:defRPr>
      </a:lvl3pPr>
      <a:lvl4pPr marL="360363" indent="1011238" algn="l" defTabSz="457200" rtl="0" eaLnBrk="0" fontAlgn="base" hangingPunct="0">
        <a:spcBef>
          <a:spcPct val="20000"/>
        </a:spcBef>
        <a:spcAft>
          <a:spcPts val="1200"/>
        </a:spcAft>
        <a:buFont typeface="Arial" panose="020B0604020202020204" pitchFamily="34" charset="0"/>
        <a:defRPr sz="2000" kern="1200">
          <a:solidFill>
            <a:schemeClr val="tx1"/>
          </a:solidFill>
          <a:latin typeface="Gandhari Unicode"/>
          <a:ea typeface="MS PGothic" panose="020B0600070205080204" pitchFamily="34" charset="-128"/>
          <a:cs typeface="Gandhari Unicode"/>
        </a:defRPr>
      </a:lvl4pPr>
      <a:lvl5pPr marL="360363" indent="1468438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000" kern="1200">
          <a:solidFill>
            <a:schemeClr val="tx1"/>
          </a:solidFill>
          <a:latin typeface="Gandhari Unicode"/>
          <a:ea typeface="MS PGothic" panose="020B0600070205080204" pitchFamily="34" charset="-128"/>
          <a:cs typeface="Gandhari Unicod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8E8CC23D-CB3F-4DCF-A19D-625C894516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60370" y="372563"/>
            <a:ext cx="1889026" cy="6051414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eaVert"/>
          <a:lstStyle/>
          <a:p>
            <a:pPr algn="ctr">
              <a:defRPr/>
            </a:pPr>
            <a:r>
              <a:rPr lang="zh-TW" altLang="en-US" sz="6600" b="1" dirty="0">
                <a:latin typeface="华文楷体"/>
                <a:ea typeface="华文楷体"/>
                <a:cs typeface="华文楷体"/>
              </a:rPr>
              <a:t>之傳出、</a:t>
            </a:r>
            <a:br>
              <a:rPr lang="zh-TW" altLang="en-US" sz="6600" b="1" dirty="0">
                <a:latin typeface="华文楷体"/>
                <a:ea typeface="华文楷体"/>
                <a:cs typeface="华文楷体"/>
              </a:rPr>
            </a:br>
            <a:r>
              <a:rPr lang="zh-TW" altLang="en-US" sz="6600" b="1" dirty="0">
                <a:latin typeface="华文楷体"/>
                <a:ea typeface="华文楷体"/>
                <a:cs typeface="华文楷体"/>
              </a:rPr>
              <a:t>集成與弘傳</a:t>
            </a:r>
            <a:endParaRPr lang="en-AU" sz="6600" dirty="0">
              <a:latin typeface="华文楷体"/>
              <a:ea typeface="华文楷体"/>
              <a:cs typeface="华文楷体"/>
            </a:endParaRPr>
          </a:p>
        </p:txBody>
      </p:sp>
      <p:sp>
        <p:nvSpPr>
          <p:cNvPr id="15362" name="Subtitle 2">
            <a:extLst>
              <a:ext uri="{FF2B5EF4-FFF2-40B4-BE49-F238E27FC236}">
                <a16:creationId xmlns:a16="http://schemas.microsoft.com/office/drawing/2014/main" id="{50656E9C-1BE7-45E8-B311-F9321C07C1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1619" y="3712298"/>
            <a:ext cx="891026" cy="2518820"/>
          </a:xfrm>
        </p:spPr>
        <p:txBody>
          <a:bodyPr vert="wordArtVert">
            <a:no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Font typeface="Wingdings" charset="0"/>
              <a:buNone/>
              <a:defRPr/>
            </a:pPr>
            <a:r>
              <a:rPr lang="zh-TW" altLang="en-US" sz="4000" dirty="0">
                <a:solidFill>
                  <a:schemeClr val="tx1"/>
                </a:solidFill>
                <a:latin typeface="华文楷体" charset="0"/>
                <a:ea typeface="华文楷体" charset="0"/>
                <a:cs typeface="华文楷体" charset="0"/>
              </a:rPr>
              <a:t>釋長慈</a:t>
            </a:r>
          </a:p>
        </p:txBody>
      </p:sp>
      <p:pic>
        <p:nvPicPr>
          <p:cNvPr id="15363" name="Picture 2">
            <a:extLst>
              <a:ext uri="{FF2B5EF4-FFF2-40B4-BE49-F238E27FC236}">
                <a16:creationId xmlns:a16="http://schemas.microsoft.com/office/drawing/2014/main" id="{4677260F-2BE5-4A86-B9CF-539C3DCF21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7168" y="3977885"/>
            <a:ext cx="1863704" cy="186370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">
            <a:extLst>
              <a:ext uri="{FF2B5EF4-FFF2-40B4-BE49-F238E27FC236}">
                <a16:creationId xmlns:a16="http://schemas.microsoft.com/office/drawing/2014/main" id="{AF7D4526-C4C7-4192-B557-3BDABCE4B00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3141" y="2260421"/>
            <a:ext cx="2011758" cy="201175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4">
            <a:extLst>
              <a:ext uri="{FF2B5EF4-FFF2-40B4-BE49-F238E27FC236}">
                <a16:creationId xmlns:a16="http://schemas.microsoft.com/office/drawing/2014/main" id="{7D5FD6B8-986F-47A8-AF22-8FB7D5CEBC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7967" y="494592"/>
            <a:ext cx="1913037" cy="191303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Subtitle 2">
            <a:extLst>
              <a:ext uri="{FF2B5EF4-FFF2-40B4-BE49-F238E27FC236}">
                <a16:creationId xmlns:a16="http://schemas.microsoft.com/office/drawing/2014/main" id="{2ECF985C-8BE9-4A99-B8BA-3023679D7BA5}"/>
              </a:ext>
            </a:extLst>
          </p:cNvPr>
          <p:cNvSpPr txBox="1">
            <a:spLocks/>
          </p:cNvSpPr>
          <p:nvPr/>
        </p:nvSpPr>
        <p:spPr bwMode="auto">
          <a:xfrm>
            <a:off x="1042443" y="4262580"/>
            <a:ext cx="1047889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50000"/>
              <a:buFont typeface="Wingdings" panose="05000000000000000000" pitchFamily="2" charset="2"/>
              <a:buNone/>
            </a:pPr>
            <a:r>
              <a:rPr lang="en-US" altLang="zh-TW" sz="2800" dirty="0">
                <a:latin typeface="Gandhari Unicode" charset="0"/>
                <a:ea typeface="新細明體" panose="02020500000000000000" pitchFamily="18" charset="-120"/>
              </a:rPr>
              <a:t>11</a:t>
            </a:r>
          </a:p>
          <a:p>
            <a:pPr algn="ctr" eaLnBrk="1" hangingPunct="1">
              <a:buSzPct val="50000"/>
              <a:buFont typeface="Wingdings" panose="05000000000000000000" pitchFamily="2" charset="2"/>
              <a:buNone/>
            </a:pPr>
            <a:r>
              <a:rPr lang="zh-TW" altLang="en-US" sz="2800" dirty="0">
                <a:latin typeface="Gandhari Unicode" charset="0"/>
                <a:ea typeface="新細明體" panose="02020500000000000000" pitchFamily="18" charset="-120"/>
              </a:rPr>
              <a:t>月</a:t>
            </a:r>
          </a:p>
          <a:p>
            <a:pPr algn="ctr" eaLnBrk="1" hangingPunct="1">
              <a:buSzPct val="50000"/>
              <a:buFont typeface="Wingdings" panose="05000000000000000000" pitchFamily="2" charset="2"/>
              <a:buNone/>
            </a:pPr>
            <a:r>
              <a:rPr lang="en-US" altLang="ja-JP" sz="2800" dirty="0">
                <a:latin typeface="Gandhari Unicode" charset="0"/>
              </a:rPr>
              <a:t>12</a:t>
            </a:r>
          </a:p>
          <a:p>
            <a:pPr algn="ctr" eaLnBrk="1" hangingPunct="1">
              <a:buSzPct val="50000"/>
              <a:buFont typeface="Wingdings" panose="05000000000000000000" pitchFamily="2" charset="2"/>
              <a:buNone/>
            </a:pPr>
            <a:r>
              <a:rPr lang="zh-TW" altLang="en-US" sz="2800" dirty="0">
                <a:latin typeface="Gandhari Unicode" charset="0"/>
                <a:ea typeface="新細明體" panose="02020500000000000000" pitchFamily="18" charset="-120"/>
              </a:rPr>
              <a:t>日</a:t>
            </a:r>
          </a:p>
        </p:txBody>
      </p:sp>
      <p:pic>
        <p:nvPicPr>
          <p:cNvPr id="2" name="Picture 1" descr="bo_tree-e158-color.jpg">
            <a:extLst>
              <a:ext uri="{FF2B5EF4-FFF2-40B4-BE49-F238E27FC236}">
                <a16:creationId xmlns:a16="http://schemas.microsoft.com/office/drawing/2014/main" id="{09A3A414-BDB8-46A5-AEBD-4CBE78DC44A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69181" flipH="1">
            <a:off x="128532" y="-288119"/>
            <a:ext cx="4237074" cy="5201920"/>
          </a:xfrm>
          <a:prstGeom prst="rect">
            <a:avLst/>
          </a:prstGeom>
        </p:spPr>
      </p:pic>
      <p:pic>
        <p:nvPicPr>
          <p:cNvPr id="10" name="Picture 9" descr="bo_tree-e158-color.jpg">
            <a:extLst>
              <a:ext uri="{FF2B5EF4-FFF2-40B4-BE49-F238E27FC236}">
                <a16:creationId xmlns:a16="http://schemas.microsoft.com/office/drawing/2014/main" id="{7D7A4795-BB90-409E-9E3C-D55696EC0F01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83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8903">
            <a:off x="-383886" y="-1045262"/>
            <a:ext cx="2477812" cy="39951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B1F19989-C2CE-49FC-ADB4-E88CE3A2B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81088" indent="-1081088"/>
            <a:r>
              <a:rPr lang="zh-TW" altLang="en-US" b="1" dirty="0">
                <a:latin typeface="STKaiti" panose="02010600040101010101" pitchFamily="2" charset="-122"/>
                <a:ea typeface="STKaiti" panose="02010600040101010101" pitchFamily="2" charset="-122"/>
              </a:rPr>
              <a:t>貳、導師探究「大乘法門之起源與開展」的根本立場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4D972-22E9-48E7-B4FF-9FFA7E2EF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8148"/>
            <a:ext cx="8229600" cy="4525963"/>
          </a:xfrm>
        </p:spPr>
        <p:txBody>
          <a:bodyPr/>
          <a:lstStyle/>
          <a:p>
            <a:pPr marL="530225" indent="0">
              <a:spcBef>
                <a:spcPts val="0"/>
              </a:spcBef>
              <a:spcAft>
                <a:spcPts val="1200"/>
              </a:spcAft>
              <a:buFont typeface="Wingdings" charset="0"/>
              <a:buNone/>
              <a:defRPr/>
            </a:pPr>
            <a:r>
              <a:rPr lang="zh-TW" altLang="en-US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一、古人對初期大乘經如何傳出的見解</a:t>
            </a:r>
            <a:endParaRPr lang="en-AU" sz="28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  <a:p>
            <a:pPr marL="455613" indent="0">
              <a:spcBef>
                <a:spcPts val="0"/>
              </a:spcBef>
              <a:buFont typeface="Wingdings" charset="0"/>
              <a:buNone/>
              <a:defRPr/>
            </a:pPr>
            <a:r>
              <a:rPr lang="zh-TW" altLang="en-US" sz="3600" dirty="0"/>
              <a:t>大乘經的體裁，因襲了初期集成的</a:t>
            </a:r>
            <a:endParaRPr lang="en-US" altLang="zh-TW" sz="3600" dirty="0"/>
          </a:p>
          <a:p>
            <a:pPr marL="455613" indent="0">
              <a:spcBef>
                <a:spcPts val="0"/>
              </a:spcBef>
              <a:buFont typeface="Wingdings" charset="0"/>
              <a:buNone/>
              <a:defRPr/>
            </a:pPr>
            <a:r>
              <a:rPr lang="en-US" altLang="zh-TW" sz="3600" dirty="0"/>
              <a:t>《</a:t>
            </a:r>
            <a:r>
              <a:rPr lang="zh-TW" altLang="en-US" sz="3600" dirty="0"/>
              <a:t>阿含</a:t>
            </a:r>
            <a:r>
              <a:rPr lang="en-US" altLang="zh-TW" sz="3600" dirty="0"/>
              <a:t>》</a:t>
            </a:r>
            <a:r>
              <a:rPr lang="zh-TW" altLang="en-US" sz="3600" dirty="0"/>
              <a:t>部類的形式，</a:t>
            </a:r>
          </a:p>
          <a:p>
            <a:pPr marL="455613" indent="0">
              <a:spcBef>
                <a:spcPts val="0"/>
              </a:spcBef>
              <a:buFont typeface="Wingdings" charset="0"/>
              <a:buNone/>
              <a:defRPr/>
            </a:pPr>
            <a:r>
              <a:rPr lang="zh-TW" altLang="en-US" sz="3600" dirty="0"/>
              <a:t>從「如是我聞，</a:t>
            </a:r>
          </a:p>
          <a:p>
            <a:pPr marL="455613" indent="0">
              <a:spcBef>
                <a:spcPts val="0"/>
              </a:spcBef>
              <a:buFont typeface="Wingdings" charset="0"/>
              <a:buNone/>
              <a:defRPr/>
            </a:pPr>
            <a:r>
              <a:rPr lang="zh-TW" altLang="en-US" sz="3600" dirty="0"/>
              <a:t>一時，佛在某處」起，</a:t>
            </a:r>
            <a:endParaRPr lang="en-US" altLang="zh-TW" sz="3600" dirty="0"/>
          </a:p>
          <a:p>
            <a:pPr marL="455613" indent="0">
              <a:spcBef>
                <a:spcPts val="0"/>
              </a:spcBef>
              <a:buFont typeface="Wingdings" charset="0"/>
              <a:buNone/>
              <a:defRPr/>
            </a:pPr>
            <a:r>
              <a:rPr lang="zh-TW" altLang="en-US" sz="3600" dirty="0"/>
              <a:t>是看作佛</a:t>
            </a:r>
            <a:r>
              <a:rPr lang="en-US" altLang="zh-TW" sz="3600" dirty="0"/>
              <a:t>[</a:t>
            </a:r>
            <a:r>
              <a:rPr lang="zh-TW" altLang="en-US" sz="3600" dirty="0"/>
              <a:t>親口</a:t>
            </a:r>
            <a:r>
              <a:rPr lang="en-US" altLang="zh-TW" sz="3600" dirty="0"/>
              <a:t>]</a:t>
            </a:r>
            <a:r>
              <a:rPr lang="zh-TW" altLang="en-US" sz="3600" dirty="0"/>
              <a:t>所說的。</a:t>
            </a:r>
            <a:r>
              <a:rPr lang="en-AU" sz="3600" dirty="0"/>
              <a:t> </a:t>
            </a:r>
          </a:p>
        </p:txBody>
      </p:sp>
      <p:sp>
        <p:nvSpPr>
          <p:cNvPr id="20483" name="Slide Number Placeholder 3">
            <a:extLst>
              <a:ext uri="{FF2B5EF4-FFF2-40B4-BE49-F238E27FC236}">
                <a16:creationId xmlns:a16="http://schemas.microsoft.com/office/drawing/2014/main" id="{685B2EF7-CB7E-4399-8966-0939E50E4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752B473F-0484-44A4-B6CF-29161E200586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10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2" name="Picture 1" descr="buddha-teaches-dhamma.jpg">
            <a:extLst>
              <a:ext uri="{FF2B5EF4-FFF2-40B4-BE49-F238E27FC236}">
                <a16:creationId xmlns:a16="http://schemas.microsoft.com/office/drawing/2014/main" id="{EA8532CB-032A-4B4B-82E0-4CEC04BE4B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4" r="14618"/>
          <a:stretch/>
        </p:blipFill>
        <p:spPr>
          <a:xfrm>
            <a:off x="5592078" y="3354439"/>
            <a:ext cx="3203598" cy="2565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Title 1">
            <a:extLst>
              <a:ext uri="{FF2B5EF4-FFF2-40B4-BE49-F238E27FC236}">
                <a16:creationId xmlns:a16="http://schemas.microsoft.com/office/drawing/2014/main" id="{F0BC2EFA-A770-4C50-9ACB-804451A2E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參、般若經的傳出（以大乘經中的證詞為中心）</a:t>
            </a:r>
          </a:p>
        </p:txBody>
      </p:sp>
      <p:sp>
        <p:nvSpPr>
          <p:cNvPr id="113666" name="Slide Number Placeholder 3">
            <a:extLst>
              <a:ext uri="{FF2B5EF4-FFF2-40B4-BE49-F238E27FC236}">
                <a16:creationId xmlns:a16="http://schemas.microsoft.com/office/drawing/2014/main" id="{D3CB5AB4-56D3-4102-AAD7-A020F6975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B891AACF-1213-4586-9F51-CC7502F6D58C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100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5D413E1-57CF-4860-9191-BCBF1266F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1657074"/>
            <a:ext cx="8515256" cy="4525963"/>
          </a:xfrm>
        </p:spPr>
        <p:txBody>
          <a:bodyPr/>
          <a:lstStyle/>
          <a:p>
            <a:pPr marL="1074738" indent="0" defTabSz="547688">
              <a:buFont typeface="Wingdings" charset="0"/>
              <a:buNone/>
              <a:defRPr/>
            </a:pP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（</a:t>
            </a: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2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）「下品般若」</a:t>
            </a:r>
          </a:p>
          <a:p>
            <a:pPr marL="1516063" indent="0" defTabSz="547688">
              <a:buFont typeface="Wingdings" charset="0"/>
              <a:buNone/>
              <a:defRPr/>
            </a:pP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A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、</a:t>
            </a: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《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小品般若經</a:t>
            </a: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》</a:t>
            </a:r>
          </a:p>
          <a:p>
            <a:pPr marL="530225" indent="-530225">
              <a:buFont typeface="Wingdings" charset="0"/>
              <a:buNone/>
              <a:defRPr/>
            </a:pPr>
            <a:r>
              <a:rPr lang="en-US" dirty="0">
                <a:solidFill>
                  <a:srgbClr val="660066"/>
                </a:solidFill>
              </a:rPr>
              <a:t>※ </a:t>
            </a:r>
            <a:r>
              <a:rPr lang="zh-TW" altLang="en-US" dirty="0">
                <a:solidFill>
                  <a:srgbClr val="660066"/>
                </a:solidFill>
              </a:rPr>
              <a:t>到底是怎樣的「</a:t>
            </a:r>
            <a:r>
              <a:rPr lang="zh-TW" altLang="en-US" dirty="0">
                <a:solidFill>
                  <a:srgbClr val="660066"/>
                </a:solidFill>
                <a:latin typeface="华文楷体"/>
                <a:ea typeface="华文楷体"/>
                <a:cs typeface="华文楷体"/>
              </a:rPr>
              <a:t>不求而得</a:t>
            </a:r>
            <a:r>
              <a:rPr lang="zh-TW" altLang="en-US" dirty="0">
                <a:solidFill>
                  <a:srgbClr val="660066"/>
                </a:solidFill>
              </a:rPr>
              <a:t>」，雖經說不明，但大抵與</a:t>
            </a:r>
            <a:r>
              <a:rPr lang="en-US" altLang="zh-TW" dirty="0">
                <a:solidFill>
                  <a:srgbClr val="660066"/>
                </a:solidFill>
              </a:rPr>
              <a:t>〈</a:t>
            </a:r>
            <a:r>
              <a:rPr lang="zh-TW" altLang="en-US" dirty="0">
                <a:solidFill>
                  <a:srgbClr val="660066"/>
                </a:solidFill>
              </a:rPr>
              <a:t>菩薩藏會</a:t>
            </a:r>
            <a:r>
              <a:rPr lang="en-US" altLang="zh-TW" dirty="0">
                <a:solidFill>
                  <a:srgbClr val="660066"/>
                </a:solidFill>
              </a:rPr>
              <a:t>〉</a:t>
            </a:r>
            <a:r>
              <a:rPr lang="zh-TW" altLang="en-US" dirty="0">
                <a:solidFill>
                  <a:srgbClr val="660066"/>
                </a:solidFill>
              </a:rPr>
              <a:t>、</a:t>
            </a:r>
            <a:r>
              <a:rPr lang="en-US" altLang="zh-TW" dirty="0">
                <a:solidFill>
                  <a:srgbClr val="660066"/>
                </a:solidFill>
              </a:rPr>
              <a:t>〈</a:t>
            </a:r>
            <a:r>
              <a:rPr lang="zh-TW" altLang="en-US" dirty="0">
                <a:solidFill>
                  <a:srgbClr val="660066"/>
                </a:solidFill>
              </a:rPr>
              <a:t>富樓那會</a:t>
            </a:r>
            <a:r>
              <a:rPr lang="en-US" altLang="zh-TW" dirty="0">
                <a:solidFill>
                  <a:srgbClr val="660066"/>
                </a:solidFill>
              </a:rPr>
              <a:t>〉</a:t>
            </a:r>
            <a:r>
              <a:rPr lang="zh-TW" altLang="en-US" dirty="0">
                <a:solidFill>
                  <a:srgbClr val="660066"/>
                </a:solidFill>
              </a:rPr>
              <a:t>的「</a:t>
            </a:r>
            <a:r>
              <a:rPr lang="zh-TW" altLang="en-US" dirty="0">
                <a:solidFill>
                  <a:srgbClr val="660066"/>
                </a:solidFill>
                <a:latin typeface="华文楷体"/>
                <a:ea typeface="华文楷体"/>
                <a:cs typeface="华文楷体"/>
              </a:rPr>
              <a:t>自然現前</a:t>
            </a:r>
            <a:r>
              <a:rPr lang="zh-TW" altLang="en-US" dirty="0">
                <a:solidFill>
                  <a:srgbClr val="660066"/>
                </a:solidFill>
              </a:rPr>
              <a:t>」相同。這是對於大乘深經傳出最忠實的記錄！</a:t>
            </a:r>
            <a:endParaRPr lang="en-AU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itle 1">
            <a:extLst>
              <a:ext uri="{FF2B5EF4-FFF2-40B4-BE49-F238E27FC236}">
                <a16:creationId xmlns:a16="http://schemas.microsoft.com/office/drawing/2014/main" id="{21415658-C93D-477D-B318-98ACD57A2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參、般若經的傳出（以大乘經中的證詞為中心）</a:t>
            </a:r>
          </a:p>
        </p:txBody>
      </p:sp>
      <p:sp>
        <p:nvSpPr>
          <p:cNvPr id="115714" name="Slide Number Placeholder 3">
            <a:extLst>
              <a:ext uri="{FF2B5EF4-FFF2-40B4-BE49-F238E27FC236}">
                <a16:creationId xmlns:a16="http://schemas.microsoft.com/office/drawing/2014/main" id="{8E2D8BB4-801F-4048-8E43-CB9598503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8AB4E2C-217A-4EF9-A0AF-87CE5BE6C944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101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33C9360-9540-4F8C-BD85-B48C9DC56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155" y="1657074"/>
            <a:ext cx="8414305" cy="4525963"/>
          </a:xfrm>
        </p:spPr>
        <p:txBody>
          <a:bodyPr/>
          <a:lstStyle/>
          <a:p>
            <a:pPr marL="1074738" indent="0" defTabSz="547688">
              <a:buFont typeface="Wingdings" charset="0"/>
              <a:buNone/>
              <a:defRPr/>
            </a:pP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（</a:t>
            </a: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2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）「下品般若」</a:t>
            </a:r>
          </a:p>
          <a:p>
            <a:pPr marL="1516063" indent="0" defTabSz="547688">
              <a:buFont typeface="Wingdings" charset="0"/>
              <a:buNone/>
              <a:defRPr/>
            </a:pP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B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、</a:t>
            </a: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《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道行般若波羅蜜經</a:t>
            </a: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》</a:t>
            </a:r>
          </a:p>
          <a:p>
            <a:pPr marL="0" indent="0" defTabSz="169863">
              <a:buFont typeface="Wingdings" charset="0"/>
              <a:buNone/>
              <a:defRPr/>
            </a:pPr>
            <a:r>
              <a:rPr lang="en-US" altLang="zh-TW" sz="3600" dirty="0"/>
              <a:t>《</a:t>
            </a:r>
            <a:r>
              <a:rPr lang="zh-TW" altLang="en-US" sz="3600" dirty="0"/>
              <a:t>小品般若經</a:t>
            </a:r>
            <a:r>
              <a:rPr lang="en-US" altLang="zh-TW" sz="3600" dirty="0"/>
              <a:t>》</a:t>
            </a:r>
            <a:r>
              <a:rPr lang="zh-TW" altLang="en-US" sz="3600" dirty="0"/>
              <a:t>的古譯，漢支婁迦讖</a:t>
            </a:r>
            <a:r>
              <a:rPr lang="en-US" altLang="zh-TW" sz="3600" dirty="0"/>
              <a:t> </a:t>
            </a:r>
            <a:r>
              <a:rPr lang="en-US" altLang="zh-TW" sz="3600" dirty="0">
                <a:latin typeface="Gandhari Unicode"/>
              </a:rPr>
              <a:t>(</a:t>
            </a:r>
            <a:r>
              <a:rPr lang="en-US" sz="3600" dirty="0" err="1">
                <a:latin typeface="Gandhari Unicode"/>
              </a:rPr>
              <a:t>Lokarakṣa</a:t>
            </a:r>
            <a:r>
              <a:rPr lang="en-US" altLang="zh-TW" sz="3600" dirty="0">
                <a:latin typeface="Gandhari Unicode"/>
              </a:rPr>
              <a:t>) </a:t>
            </a:r>
            <a:r>
              <a:rPr lang="zh-TW" altLang="en-US" sz="3600" dirty="0"/>
              <a:t>所譯</a:t>
            </a:r>
            <a:r>
              <a:rPr lang="en-US" altLang="zh-TW" sz="3600" dirty="0"/>
              <a:t>《</a:t>
            </a:r>
            <a:r>
              <a:rPr lang="zh-TW" altLang="en-US" sz="3600" dirty="0"/>
              <a:t>道行般若波羅蜜經</a:t>
            </a:r>
            <a:r>
              <a:rPr lang="en-US" altLang="zh-TW" sz="3600" dirty="0"/>
              <a:t>》</a:t>
            </a:r>
            <a:r>
              <a:rPr lang="zh-TW" altLang="en-US" sz="3600" dirty="0"/>
              <a:t>卷</a:t>
            </a:r>
            <a:r>
              <a:rPr lang="en-US" altLang="zh-TW" sz="3600" dirty="0"/>
              <a:t> </a:t>
            </a:r>
            <a:r>
              <a:rPr lang="en-US" sz="3600" dirty="0">
                <a:latin typeface="Gandhari Unicode"/>
              </a:rPr>
              <a:t>4 </a:t>
            </a:r>
            <a:r>
              <a:rPr lang="zh-TW" altLang="en-US" sz="3600" dirty="0"/>
              <a:t>說：「</a:t>
            </a:r>
            <a:r>
              <a:rPr lang="zh-TW" altLang="en-US" sz="3600" dirty="0">
                <a:latin typeface="华文楷体"/>
                <a:ea typeface="华文楷体"/>
                <a:cs typeface="华文楷体"/>
              </a:rPr>
              <a:t>佛言：是善男子、善女人，有行是法者，所求者必得；若所不求，會復自得。</a:t>
            </a:r>
            <a:r>
              <a:rPr lang="zh-TW" altLang="en-US" sz="3600" dirty="0"/>
              <a:t>」</a:t>
            </a:r>
            <a:endParaRPr lang="en-AU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Title 1">
            <a:extLst>
              <a:ext uri="{FF2B5EF4-FFF2-40B4-BE49-F238E27FC236}">
                <a16:creationId xmlns:a16="http://schemas.microsoft.com/office/drawing/2014/main" id="{5271B712-5600-4DC8-8D41-9A37315CA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參、般若經的傳出（以大乘經中的證詞為中心）</a:t>
            </a:r>
          </a:p>
        </p:txBody>
      </p:sp>
      <p:sp>
        <p:nvSpPr>
          <p:cNvPr id="117762" name="Slide Number Placeholder 3">
            <a:extLst>
              <a:ext uri="{FF2B5EF4-FFF2-40B4-BE49-F238E27FC236}">
                <a16:creationId xmlns:a16="http://schemas.microsoft.com/office/drawing/2014/main" id="{314A58A0-0118-4C01-9C51-985208F7E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66AC7EE-62B5-46BA-9C75-B31D1F4AC9B0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102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6E1CF3A-AA23-4869-9221-F34F65FF7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156" y="1657074"/>
            <a:ext cx="8390066" cy="4525963"/>
          </a:xfrm>
        </p:spPr>
        <p:txBody>
          <a:bodyPr/>
          <a:lstStyle/>
          <a:p>
            <a:pPr marL="1074738" indent="0" defTabSz="547688">
              <a:buFont typeface="Wingdings" charset="0"/>
              <a:buNone/>
              <a:defRPr/>
            </a:pP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（</a:t>
            </a: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2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）「下品般若」</a:t>
            </a:r>
          </a:p>
          <a:p>
            <a:pPr marL="1516063" indent="0" defTabSz="547688">
              <a:buFont typeface="Wingdings" charset="0"/>
              <a:buNone/>
              <a:defRPr/>
            </a:pP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B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、</a:t>
            </a: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《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道行般若波羅蜜經</a:t>
            </a: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》</a:t>
            </a:r>
          </a:p>
          <a:p>
            <a:pPr marL="0" indent="0" defTabSz="169863">
              <a:buFont typeface="Wingdings" charset="0"/>
              <a:buNone/>
              <a:defRPr/>
            </a:pPr>
            <a:r>
              <a:rPr lang="en-US" altLang="zh-TW" sz="3600" dirty="0"/>
              <a:t>《</a:t>
            </a:r>
            <a:r>
              <a:rPr lang="zh-TW" altLang="en-US" sz="3600" dirty="0"/>
              <a:t>小品般若經</a:t>
            </a:r>
            <a:r>
              <a:rPr lang="en-US" altLang="zh-TW" sz="3600" dirty="0"/>
              <a:t>》</a:t>
            </a:r>
            <a:r>
              <a:rPr lang="zh-TW" altLang="en-US" sz="3600" dirty="0"/>
              <a:t>的古譯，漢支婁迦讖</a:t>
            </a:r>
            <a:r>
              <a:rPr lang="en-US" altLang="zh-TW" sz="3600" dirty="0"/>
              <a:t> </a:t>
            </a:r>
            <a:r>
              <a:rPr lang="en-US" altLang="zh-TW" sz="3600" dirty="0">
                <a:latin typeface="Gandhari Unicode"/>
              </a:rPr>
              <a:t>(</a:t>
            </a:r>
            <a:r>
              <a:rPr lang="en-US" sz="3600" dirty="0" err="1">
                <a:latin typeface="Gandhari Unicode"/>
              </a:rPr>
              <a:t>Lokarakṣa</a:t>
            </a:r>
            <a:r>
              <a:rPr lang="en-US" altLang="zh-TW" sz="3600" dirty="0">
                <a:latin typeface="Gandhari Unicode"/>
              </a:rPr>
              <a:t>) </a:t>
            </a:r>
            <a:r>
              <a:rPr lang="zh-TW" altLang="en-US" sz="3600" dirty="0"/>
              <a:t>所譯</a:t>
            </a:r>
            <a:r>
              <a:rPr lang="en-US" altLang="zh-TW" sz="3600" dirty="0"/>
              <a:t>《</a:t>
            </a:r>
            <a:r>
              <a:rPr lang="zh-TW" altLang="en-US" sz="3600" dirty="0"/>
              <a:t>道行般若波羅蜜經</a:t>
            </a:r>
            <a:r>
              <a:rPr lang="en-US" altLang="zh-TW" sz="3600" dirty="0"/>
              <a:t>》</a:t>
            </a:r>
            <a:r>
              <a:rPr lang="zh-TW" altLang="en-US" sz="3600" dirty="0"/>
              <a:t>卷</a:t>
            </a:r>
            <a:r>
              <a:rPr lang="en-US" altLang="zh-TW" sz="3600" dirty="0"/>
              <a:t> </a:t>
            </a:r>
            <a:r>
              <a:rPr lang="en-US" sz="3600" dirty="0">
                <a:latin typeface="Gandhari Unicode"/>
              </a:rPr>
              <a:t>4 </a:t>
            </a:r>
            <a:r>
              <a:rPr lang="zh-TW" altLang="en-US" sz="3600" dirty="0"/>
              <a:t>說：「</a:t>
            </a:r>
            <a:r>
              <a:rPr lang="zh-TW" altLang="en-US" sz="3600" dirty="0">
                <a:latin typeface="华文楷体"/>
                <a:ea typeface="华文楷体"/>
                <a:cs typeface="华文楷体"/>
              </a:rPr>
              <a:t>舍利弗問佛：從是波羅蜜中，可出經卷耶？佛語舍利弗：</a:t>
            </a:r>
            <a:endParaRPr lang="en-AU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Title 1">
            <a:extLst>
              <a:ext uri="{FF2B5EF4-FFF2-40B4-BE49-F238E27FC236}">
                <a16:creationId xmlns:a16="http://schemas.microsoft.com/office/drawing/2014/main" id="{5271B712-5600-4DC8-8D41-9A37315CA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參、般若經的傳出（以大乘經中的證詞為中心）</a:t>
            </a:r>
          </a:p>
        </p:txBody>
      </p:sp>
      <p:sp>
        <p:nvSpPr>
          <p:cNvPr id="117762" name="Slide Number Placeholder 3">
            <a:extLst>
              <a:ext uri="{FF2B5EF4-FFF2-40B4-BE49-F238E27FC236}">
                <a16:creationId xmlns:a16="http://schemas.microsoft.com/office/drawing/2014/main" id="{314A58A0-0118-4C01-9C51-985208F7E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66AC7EE-62B5-46BA-9C75-B31D1F4AC9B0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103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6E1CF3A-AA23-4869-9221-F34F65FF7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156" y="1657074"/>
            <a:ext cx="8390066" cy="4525963"/>
          </a:xfrm>
        </p:spPr>
        <p:txBody>
          <a:bodyPr/>
          <a:lstStyle/>
          <a:p>
            <a:pPr marL="1074738" indent="0" defTabSz="547688">
              <a:buFont typeface="Wingdings" charset="0"/>
              <a:buNone/>
              <a:defRPr/>
            </a:pP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（</a:t>
            </a: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2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）「下品般若」</a:t>
            </a:r>
          </a:p>
          <a:p>
            <a:pPr marL="1516063" indent="0" defTabSz="547688">
              <a:buFont typeface="Wingdings" charset="0"/>
              <a:buNone/>
              <a:defRPr/>
            </a:pP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B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、</a:t>
            </a: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《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道行般若波羅蜜經</a:t>
            </a: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》</a:t>
            </a:r>
          </a:p>
          <a:p>
            <a:pPr marL="0" indent="0" defTabSz="169863">
              <a:buFont typeface="Wingdings" charset="0"/>
              <a:buNone/>
              <a:defRPr/>
            </a:pPr>
            <a:r>
              <a:rPr lang="en-US" altLang="zh-TW" sz="3600" dirty="0"/>
              <a:t>《</a:t>
            </a:r>
            <a:r>
              <a:rPr lang="zh-TW" altLang="en-US" sz="3600" dirty="0"/>
              <a:t>小品般若經</a:t>
            </a:r>
            <a:r>
              <a:rPr lang="en-US" altLang="zh-TW" sz="3600" dirty="0"/>
              <a:t>》</a:t>
            </a:r>
            <a:r>
              <a:rPr lang="zh-TW" altLang="en-US" sz="3600" dirty="0"/>
              <a:t>的古譯，漢支婁迦讖</a:t>
            </a:r>
            <a:r>
              <a:rPr lang="en-US" altLang="zh-TW" sz="3600" dirty="0"/>
              <a:t> </a:t>
            </a:r>
            <a:r>
              <a:rPr lang="en-US" altLang="zh-TW" sz="3600" dirty="0">
                <a:latin typeface="Gandhari Unicode"/>
              </a:rPr>
              <a:t>(</a:t>
            </a:r>
            <a:r>
              <a:rPr lang="en-US" sz="3600" dirty="0" err="1">
                <a:latin typeface="Gandhari Unicode"/>
              </a:rPr>
              <a:t>Lokarakṣa</a:t>
            </a:r>
            <a:r>
              <a:rPr lang="en-US" altLang="zh-TW" sz="3600" dirty="0">
                <a:latin typeface="Gandhari Unicode"/>
              </a:rPr>
              <a:t>) </a:t>
            </a:r>
            <a:r>
              <a:rPr lang="zh-TW" altLang="en-US" sz="3600" dirty="0"/>
              <a:t>所譯</a:t>
            </a:r>
            <a:r>
              <a:rPr lang="en-US" altLang="zh-TW" sz="3600" dirty="0"/>
              <a:t>《</a:t>
            </a:r>
            <a:r>
              <a:rPr lang="zh-TW" altLang="en-US" sz="3600" dirty="0"/>
              <a:t>道行般若波羅蜜經</a:t>
            </a:r>
            <a:r>
              <a:rPr lang="en-US" altLang="zh-TW" sz="3600" dirty="0"/>
              <a:t>》</a:t>
            </a:r>
            <a:r>
              <a:rPr lang="zh-TW" altLang="en-US" sz="3600" dirty="0"/>
              <a:t>卷</a:t>
            </a:r>
            <a:r>
              <a:rPr lang="en-US" altLang="zh-TW" sz="3600" dirty="0"/>
              <a:t> </a:t>
            </a:r>
            <a:r>
              <a:rPr lang="en-US" sz="3600" dirty="0">
                <a:latin typeface="Gandhari Unicode"/>
              </a:rPr>
              <a:t>4 </a:t>
            </a:r>
            <a:r>
              <a:rPr lang="zh-TW" altLang="en-US" sz="3600" dirty="0"/>
              <a:t>說：「</a:t>
            </a:r>
            <a:r>
              <a:rPr lang="zh-TW" altLang="en-US" sz="3600" dirty="0">
                <a:latin typeface="华文楷体"/>
                <a:ea typeface="华文楷体"/>
                <a:cs typeface="华文楷体"/>
              </a:rPr>
              <a:t>是善男子、善女人，</a:t>
            </a:r>
            <a:r>
              <a:rPr lang="zh-TW" altLang="en-US" sz="3600" b="1" u="sng" dirty="0">
                <a:solidFill>
                  <a:srgbClr val="0070C0"/>
                </a:solidFill>
                <a:latin typeface="华文楷体"/>
                <a:ea typeface="华文楷体"/>
                <a:cs typeface="华文楷体"/>
              </a:rPr>
              <a:t>深入般若波羅蜜者，於是中自解出一一深法以為經卷</a:t>
            </a:r>
            <a:r>
              <a:rPr lang="zh-TW" altLang="en-US" sz="3600" dirty="0">
                <a:latin typeface="华文楷体"/>
                <a:ea typeface="华文楷体"/>
                <a:cs typeface="华文楷体"/>
              </a:rPr>
              <a:t>。（「何以故？」）</a:t>
            </a:r>
            <a:r>
              <a:rPr lang="zh-TW" altLang="en-US" sz="3600" dirty="0"/>
              <a:t>」</a:t>
            </a: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174848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Title 1">
            <a:extLst>
              <a:ext uri="{FF2B5EF4-FFF2-40B4-BE49-F238E27FC236}">
                <a16:creationId xmlns:a16="http://schemas.microsoft.com/office/drawing/2014/main" id="{C50D6E41-9CA0-4098-85D4-CF2BFD2DA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參、般若經的傳出（以大乘經中的證詞為中心）</a:t>
            </a:r>
          </a:p>
        </p:txBody>
      </p:sp>
      <p:sp>
        <p:nvSpPr>
          <p:cNvPr id="119810" name="Slide Number Placeholder 3">
            <a:extLst>
              <a:ext uri="{FF2B5EF4-FFF2-40B4-BE49-F238E27FC236}">
                <a16:creationId xmlns:a16="http://schemas.microsoft.com/office/drawing/2014/main" id="{529146B0-3A42-41AF-AB57-FDD5FF4E8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4197B52B-009B-421E-9351-F6773CD9A2AC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104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BF2507-CAF1-479B-8D86-6CFA46FF7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155" y="1657074"/>
            <a:ext cx="8395349" cy="4525963"/>
          </a:xfrm>
        </p:spPr>
        <p:txBody>
          <a:bodyPr/>
          <a:lstStyle/>
          <a:p>
            <a:pPr marL="1074738" indent="0" defTabSz="547688">
              <a:buFont typeface="Wingdings" charset="0"/>
              <a:buNone/>
              <a:defRPr/>
            </a:pP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（</a:t>
            </a: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2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）「下品般若」</a:t>
            </a:r>
          </a:p>
          <a:p>
            <a:pPr marL="1516063" indent="0" defTabSz="547688">
              <a:buFont typeface="Wingdings" charset="0"/>
              <a:buNone/>
              <a:defRPr/>
            </a:pP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B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、</a:t>
            </a: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《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道行般若波羅蜜經</a:t>
            </a: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》</a:t>
            </a:r>
          </a:p>
          <a:p>
            <a:pPr marL="0" indent="0" defTabSz="169863">
              <a:buFont typeface="Wingdings" charset="0"/>
              <a:buNone/>
              <a:defRPr/>
            </a:pPr>
            <a:r>
              <a:rPr lang="en-US" altLang="zh-TW" sz="3600" dirty="0"/>
              <a:t>《</a:t>
            </a:r>
            <a:r>
              <a:rPr lang="zh-TW" altLang="en-US" sz="3600" dirty="0"/>
              <a:t>小品般若經</a:t>
            </a:r>
            <a:r>
              <a:rPr lang="en-US" altLang="zh-TW" sz="3600" dirty="0"/>
              <a:t>》</a:t>
            </a:r>
            <a:r>
              <a:rPr lang="zh-TW" altLang="en-US" sz="3600" dirty="0"/>
              <a:t>的古譯，漢支婁迦讖</a:t>
            </a:r>
            <a:r>
              <a:rPr lang="en-US" altLang="zh-TW" sz="3600" dirty="0"/>
              <a:t> </a:t>
            </a:r>
            <a:r>
              <a:rPr lang="en-US" altLang="zh-TW" sz="3600" dirty="0">
                <a:latin typeface="Gandhari Unicode"/>
              </a:rPr>
              <a:t>(</a:t>
            </a:r>
            <a:r>
              <a:rPr lang="en-US" sz="3600" dirty="0" err="1">
                <a:latin typeface="Gandhari Unicode"/>
              </a:rPr>
              <a:t>Lokarakṣa</a:t>
            </a:r>
            <a:r>
              <a:rPr lang="en-US" altLang="zh-TW" sz="3600" dirty="0">
                <a:latin typeface="Gandhari Unicode"/>
              </a:rPr>
              <a:t>) </a:t>
            </a:r>
            <a:r>
              <a:rPr lang="zh-TW" altLang="en-US" sz="3600" dirty="0"/>
              <a:t>所譯</a:t>
            </a:r>
            <a:r>
              <a:rPr lang="en-US" altLang="zh-TW" sz="3600" dirty="0"/>
              <a:t>《</a:t>
            </a:r>
            <a:r>
              <a:rPr lang="zh-TW" altLang="en-US" sz="3600" dirty="0"/>
              <a:t>道行般若波羅蜜經</a:t>
            </a:r>
            <a:r>
              <a:rPr lang="en-US" altLang="zh-TW" sz="3600" dirty="0"/>
              <a:t>》</a:t>
            </a:r>
            <a:r>
              <a:rPr lang="zh-TW" altLang="en-US" sz="3600" dirty="0"/>
              <a:t>卷</a:t>
            </a:r>
            <a:r>
              <a:rPr lang="en-US" altLang="zh-TW" sz="3600" dirty="0"/>
              <a:t> </a:t>
            </a:r>
            <a:r>
              <a:rPr lang="en-US" sz="3600" dirty="0">
                <a:latin typeface="Gandhari Unicode"/>
              </a:rPr>
              <a:t>4 </a:t>
            </a:r>
            <a:r>
              <a:rPr lang="zh-TW" altLang="en-US" sz="3600" dirty="0"/>
              <a:t>說：「</a:t>
            </a:r>
            <a:r>
              <a:rPr lang="zh-TW" altLang="en-US" sz="3600" dirty="0">
                <a:latin typeface="华文楷体"/>
                <a:ea typeface="华文楷体"/>
                <a:cs typeface="华文楷体"/>
              </a:rPr>
              <a:t>舍利弗！其有如阿耨多羅三耶三菩教者，便</a:t>
            </a:r>
            <a:r>
              <a:rPr lang="zh-TW" altLang="en-US" sz="3600" b="1" u="sng" dirty="0">
                <a:solidFill>
                  <a:srgbClr val="0070C0"/>
                </a:solidFill>
                <a:latin typeface="华文楷体"/>
                <a:ea typeface="华文楷体"/>
                <a:cs typeface="华文楷体"/>
              </a:rPr>
              <a:t>能教一切人，勸助之為說法，皆令歡喜學佛道</a:t>
            </a:r>
            <a:r>
              <a:rPr lang="zh-TW" altLang="en-US" sz="3600" dirty="0">
                <a:latin typeface="华文楷体"/>
                <a:ea typeface="华文楷体"/>
                <a:cs typeface="华文楷体"/>
              </a:rPr>
              <a:t>。</a:t>
            </a:r>
            <a:endParaRPr lang="en-AU" sz="3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Title 1">
            <a:extLst>
              <a:ext uri="{FF2B5EF4-FFF2-40B4-BE49-F238E27FC236}">
                <a16:creationId xmlns:a16="http://schemas.microsoft.com/office/drawing/2014/main" id="{C50D6E41-9CA0-4098-85D4-CF2BFD2DA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參、般若經的傳出（以大乘經中的證詞為中心）</a:t>
            </a:r>
          </a:p>
        </p:txBody>
      </p:sp>
      <p:sp>
        <p:nvSpPr>
          <p:cNvPr id="119810" name="Slide Number Placeholder 3">
            <a:extLst>
              <a:ext uri="{FF2B5EF4-FFF2-40B4-BE49-F238E27FC236}">
                <a16:creationId xmlns:a16="http://schemas.microsoft.com/office/drawing/2014/main" id="{529146B0-3A42-41AF-AB57-FDD5FF4E8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4197B52B-009B-421E-9351-F6773CD9A2AC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105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BF2507-CAF1-479B-8D86-6CFA46FF7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155" y="1657074"/>
            <a:ext cx="8395349" cy="4525963"/>
          </a:xfrm>
        </p:spPr>
        <p:txBody>
          <a:bodyPr/>
          <a:lstStyle/>
          <a:p>
            <a:pPr marL="1074738" indent="0" defTabSz="547688">
              <a:buFont typeface="Wingdings" charset="0"/>
              <a:buNone/>
              <a:defRPr/>
            </a:pP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（</a:t>
            </a: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2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）「下品般若」</a:t>
            </a:r>
          </a:p>
          <a:p>
            <a:pPr marL="1516063" indent="0" defTabSz="547688">
              <a:buFont typeface="Wingdings" charset="0"/>
              <a:buNone/>
              <a:defRPr/>
            </a:pP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B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、</a:t>
            </a: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《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道行般若波羅蜜經</a:t>
            </a: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》</a:t>
            </a:r>
          </a:p>
          <a:p>
            <a:pPr marL="0" indent="0" defTabSz="169863">
              <a:buFont typeface="Wingdings" charset="0"/>
              <a:buNone/>
              <a:defRPr/>
            </a:pPr>
            <a:r>
              <a:rPr lang="en-US" altLang="zh-TW" sz="3600" dirty="0"/>
              <a:t>《</a:t>
            </a:r>
            <a:r>
              <a:rPr lang="zh-TW" altLang="en-US" sz="3600" dirty="0"/>
              <a:t>小品般若經</a:t>
            </a:r>
            <a:r>
              <a:rPr lang="en-US" altLang="zh-TW" sz="3600" dirty="0"/>
              <a:t>》</a:t>
            </a:r>
            <a:r>
              <a:rPr lang="zh-TW" altLang="en-US" sz="3600" dirty="0"/>
              <a:t>的古譯，漢支婁迦讖</a:t>
            </a:r>
            <a:r>
              <a:rPr lang="en-US" altLang="zh-TW" sz="3600" dirty="0"/>
              <a:t> </a:t>
            </a:r>
            <a:r>
              <a:rPr lang="en-US" altLang="zh-TW" sz="3600" dirty="0">
                <a:latin typeface="Gandhari Unicode"/>
              </a:rPr>
              <a:t>(</a:t>
            </a:r>
            <a:r>
              <a:rPr lang="en-US" sz="3600" dirty="0" err="1">
                <a:latin typeface="Gandhari Unicode"/>
              </a:rPr>
              <a:t>Lokarakṣa</a:t>
            </a:r>
            <a:r>
              <a:rPr lang="en-US" altLang="zh-TW" sz="3600" dirty="0">
                <a:latin typeface="Gandhari Unicode"/>
              </a:rPr>
              <a:t>) </a:t>
            </a:r>
            <a:r>
              <a:rPr lang="zh-TW" altLang="en-US" sz="3600" dirty="0"/>
              <a:t>所譯</a:t>
            </a:r>
            <a:r>
              <a:rPr lang="en-US" altLang="zh-TW" sz="3600" dirty="0"/>
              <a:t>《</a:t>
            </a:r>
            <a:r>
              <a:rPr lang="zh-TW" altLang="en-US" sz="3600" dirty="0"/>
              <a:t>道行般若波羅蜜經</a:t>
            </a:r>
            <a:r>
              <a:rPr lang="en-US" altLang="zh-TW" sz="3600" dirty="0"/>
              <a:t>》</a:t>
            </a:r>
            <a:r>
              <a:rPr lang="zh-TW" altLang="en-US" sz="3600" dirty="0"/>
              <a:t>卷</a:t>
            </a:r>
            <a:r>
              <a:rPr lang="en-US" altLang="zh-TW" sz="3600" dirty="0"/>
              <a:t> </a:t>
            </a:r>
            <a:r>
              <a:rPr lang="en-US" sz="3600" dirty="0">
                <a:latin typeface="Gandhari Unicode"/>
              </a:rPr>
              <a:t>4 </a:t>
            </a:r>
            <a:r>
              <a:rPr lang="zh-TW" altLang="en-US" sz="3600" dirty="0"/>
              <a:t>說：「</a:t>
            </a:r>
            <a:r>
              <a:rPr lang="zh-TW" altLang="en-US" sz="3600" dirty="0">
                <a:latin typeface="华文楷体"/>
                <a:ea typeface="华文楷体"/>
                <a:cs typeface="华文楷体"/>
              </a:rPr>
              <a:t>是善男子、善女人，自復學是法；用是故，所生處轉得六波羅蜜。</a:t>
            </a:r>
            <a:r>
              <a:rPr lang="zh-TW" altLang="en-US" sz="3600" dirty="0"/>
              <a:t>」</a:t>
            </a:r>
            <a:endParaRPr lang="zh-TW" altLang="en-US" sz="3600" dirty="0">
              <a:latin typeface="华文楷体"/>
              <a:ea typeface="华文楷体"/>
              <a:cs typeface="华文楷体"/>
            </a:endParaRPr>
          </a:p>
          <a:p>
            <a:pPr indent="0">
              <a:buFont typeface="Wingdings" charset="0"/>
              <a:buNone/>
              <a:defRPr/>
            </a:pPr>
            <a:endParaRPr lang="en-AU" sz="3000" dirty="0"/>
          </a:p>
        </p:txBody>
      </p:sp>
    </p:spTree>
    <p:extLst>
      <p:ext uri="{BB962C8B-B14F-4D97-AF65-F5344CB8AC3E}">
        <p14:creationId xmlns:p14="http://schemas.microsoft.com/office/powerpoint/2010/main" val="399884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Title 1">
            <a:extLst>
              <a:ext uri="{FF2B5EF4-FFF2-40B4-BE49-F238E27FC236}">
                <a16:creationId xmlns:a16="http://schemas.microsoft.com/office/drawing/2014/main" id="{E6677D3F-BD7A-4B80-930B-61D836D92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參、般若經的傳出（以大乘經中的證詞為中心）</a:t>
            </a:r>
          </a:p>
        </p:txBody>
      </p:sp>
      <p:sp>
        <p:nvSpPr>
          <p:cNvPr id="121858" name="Slide Number Placeholder 3">
            <a:extLst>
              <a:ext uri="{FF2B5EF4-FFF2-40B4-BE49-F238E27FC236}">
                <a16:creationId xmlns:a16="http://schemas.microsoft.com/office/drawing/2014/main" id="{56D3AE8F-ED15-445D-A24E-D96741E21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3F35BD9F-43A8-46C9-BEAB-A802C6D1D435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106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4E74EA-EFFD-40B6-95DB-92B85491C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156" y="1644226"/>
            <a:ext cx="8229600" cy="4139470"/>
          </a:xfrm>
        </p:spPr>
        <p:txBody>
          <a:bodyPr/>
          <a:lstStyle/>
          <a:p>
            <a:pPr marL="1074738" indent="0" defTabSz="547688">
              <a:buFont typeface="Wingdings" charset="0"/>
              <a:buNone/>
              <a:defRPr/>
            </a:pP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（</a:t>
            </a: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3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）小結</a:t>
            </a:r>
          </a:p>
          <a:p>
            <a:pPr indent="0">
              <a:buFont typeface="Wingdings" charset="0"/>
              <a:buNone/>
              <a:defRPr/>
            </a:pPr>
            <a:r>
              <a:rPr lang="zh-TW" altLang="en-US" dirty="0"/>
              <a:t>初期大乘經，是這樣傳出來的，</a:t>
            </a:r>
            <a:endParaRPr lang="en-US" altLang="zh-TW" dirty="0"/>
          </a:p>
          <a:p>
            <a:pPr indent="0">
              <a:buFont typeface="Wingdings" charset="0"/>
              <a:buNone/>
              <a:defRPr/>
            </a:pPr>
            <a:r>
              <a:rPr lang="zh-TW" altLang="en-US" dirty="0"/>
              <a:t>與</a:t>
            </a:r>
            <a:r>
              <a:rPr lang="en-US" altLang="zh-TW" dirty="0"/>
              <a:t>《</a:t>
            </a:r>
            <a:r>
              <a:rPr lang="zh-TW" altLang="en-US" dirty="0"/>
              <a:t>阿難四事經</a:t>
            </a:r>
            <a:r>
              <a:rPr lang="en-US" altLang="zh-TW" dirty="0"/>
              <a:t>》</a:t>
            </a:r>
            <a:r>
              <a:rPr lang="zh-TW" altLang="en-US" dirty="0"/>
              <a:t>的「</a:t>
            </a:r>
            <a:r>
              <a:rPr lang="zh-TW" altLang="en-US" dirty="0">
                <a:latin typeface="华文楷体"/>
                <a:ea typeface="华文楷体"/>
                <a:cs typeface="华文楷体"/>
              </a:rPr>
              <a:t>分別真偽，制作經籍</a:t>
            </a:r>
            <a:r>
              <a:rPr lang="zh-TW" altLang="en-US" dirty="0"/>
              <a:t>」，意見完全相合。</a:t>
            </a:r>
            <a:endParaRPr lang="en-AU" dirty="0"/>
          </a:p>
          <a:p>
            <a:pPr indent="0">
              <a:buFont typeface="Wingdings" charset="0"/>
              <a:buNone/>
              <a:defRPr/>
            </a:pPr>
            <a:endParaRPr lang="en-AU" sz="3000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60DF6A8D-8E2F-452A-AD06-323C64184049}"/>
              </a:ext>
            </a:extLst>
          </p:cNvPr>
          <p:cNvSpPr txBox="1">
            <a:spLocks/>
          </p:cNvSpPr>
          <p:nvPr/>
        </p:nvSpPr>
        <p:spPr bwMode="auto">
          <a:xfrm>
            <a:off x="292023" y="1605697"/>
            <a:ext cx="8229600" cy="900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60363" indent="0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SzPct val="50000"/>
              <a:buFont typeface="Wingdings" charset="0"/>
              <a:buNone/>
              <a:defRPr sz="3200" kern="12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1pPr>
            <a:lvl2pPr marL="360363" indent="0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Wingdings" charset="0"/>
              <a:buNone/>
              <a:defRPr sz="2800" kern="1200" spc="3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2pPr>
            <a:lvl3pPr marL="360363" indent="0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buNone/>
              <a:defRPr sz="2400" kern="1200" spc="3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3pPr>
            <a:lvl4pPr marL="360363" indent="0" algn="l" defTabSz="457200" rtl="0" eaLnBrk="0" fontAlgn="base" hangingPunct="0">
              <a:spcBef>
                <a:spcPct val="20000"/>
              </a:spcBef>
              <a:spcAft>
                <a:spcPts val="1200"/>
              </a:spcAft>
              <a:buFont typeface="Arial" charset="0"/>
              <a:buNone/>
              <a:defRPr sz="2000" kern="1200">
                <a:solidFill>
                  <a:schemeClr val="tx1"/>
                </a:solidFill>
                <a:latin typeface="Gandhari Unicode"/>
                <a:ea typeface="ＭＳ Ｐゴシック" charset="-128"/>
                <a:cs typeface="Gandhari Unicode"/>
              </a:defRPr>
            </a:lvl4pPr>
            <a:lvl5pPr marL="360363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/>
                </a:solidFill>
                <a:latin typeface="Gandhari Unicode"/>
                <a:ea typeface="ＭＳ Ｐゴシック" charset="-128"/>
                <a:cs typeface="Gandhari Unicod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74738" defTabSz="547688">
              <a:defRPr/>
            </a:pPr>
            <a:r>
              <a:rPr 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2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、「先未聞經」多屬「自然呈現在心中」之類</a:t>
            </a:r>
            <a:endParaRPr lang="en-AU" sz="3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4461E-6 -3.60861E-6 L -2.24461E-6 0.07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Title 1">
            <a:extLst>
              <a:ext uri="{FF2B5EF4-FFF2-40B4-BE49-F238E27FC236}">
                <a16:creationId xmlns:a16="http://schemas.microsoft.com/office/drawing/2014/main" id="{D12A1864-2E57-4725-AD60-F7D5940BE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參、般若經的傳出（以大乘經中的證詞為中心）</a:t>
            </a:r>
          </a:p>
        </p:txBody>
      </p:sp>
      <p:sp>
        <p:nvSpPr>
          <p:cNvPr id="123906" name="Slide Number Placeholder 3">
            <a:extLst>
              <a:ext uri="{FF2B5EF4-FFF2-40B4-BE49-F238E27FC236}">
                <a16:creationId xmlns:a16="http://schemas.microsoft.com/office/drawing/2014/main" id="{8D8CD093-33B8-4A20-9203-9DE7ECB14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EF9C9F8-41A0-4298-8CC4-CAFEE1A77C63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107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223B39-E853-4234-8C28-01A66B6C0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600200"/>
            <a:ext cx="8439056" cy="4756149"/>
          </a:xfrm>
        </p:spPr>
        <p:txBody>
          <a:bodyPr/>
          <a:lstStyle/>
          <a:p>
            <a:pPr marL="1250950" indent="-720725" defTabSz="547688">
              <a:buFont typeface="Wingdings" charset="0"/>
              <a:buNone/>
              <a:defRPr/>
            </a:pPr>
            <a:r>
              <a:rPr lang="zh-CHT" altLang="en-US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三、面對傳統佛教的反對而提出大乘經傳出的新的解說</a:t>
            </a:r>
          </a:p>
          <a:p>
            <a:pPr marL="725488" indent="-725488" defTabSz="547688">
              <a:buFont typeface="Wingdings" charset="0"/>
              <a:buNone/>
              <a:defRPr/>
            </a:pPr>
            <a:r>
              <a:rPr lang="en-US" altLang="zh-TW" dirty="0"/>
              <a:t>◎ </a:t>
            </a:r>
            <a:r>
              <a:rPr lang="zh-TW" altLang="en-US" dirty="0"/>
              <a:t>在佛與菩薩聖德的信仰中，經修持而呈現於自心的</a:t>
            </a:r>
            <a:r>
              <a:rPr lang="en-US" dirty="0"/>
              <a:t>──</a:t>
            </a:r>
            <a:r>
              <a:rPr lang="zh-TW" altLang="en-US" dirty="0"/>
              <a:t>法法不二，不落言詮的理境，或佛像現前等事相，表現為文句而傳出來的，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0535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Title 1">
            <a:extLst>
              <a:ext uri="{FF2B5EF4-FFF2-40B4-BE49-F238E27FC236}">
                <a16:creationId xmlns:a16="http://schemas.microsoft.com/office/drawing/2014/main" id="{D12A1864-2E57-4725-AD60-F7D5940BE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參、般若經的傳出（以大乘經中的證詞為中心）</a:t>
            </a:r>
          </a:p>
        </p:txBody>
      </p:sp>
      <p:sp>
        <p:nvSpPr>
          <p:cNvPr id="123906" name="Slide Number Placeholder 3">
            <a:extLst>
              <a:ext uri="{FF2B5EF4-FFF2-40B4-BE49-F238E27FC236}">
                <a16:creationId xmlns:a16="http://schemas.microsoft.com/office/drawing/2014/main" id="{8D8CD093-33B8-4A20-9203-9DE7ECB14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EF9C9F8-41A0-4298-8CC4-CAFEE1A77C63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108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223B39-E853-4234-8C28-01A66B6C0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480" y="1600200"/>
            <a:ext cx="8229600" cy="4756149"/>
          </a:xfrm>
        </p:spPr>
        <p:txBody>
          <a:bodyPr/>
          <a:lstStyle/>
          <a:p>
            <a:pPr marL="1068388" indent="-720725" defTabSz="547688">
              <a:buFont typeface="Wingdings" charset="0"/>
              <a:buNone/>
              <a:defRPr/>
            </a:pPr>
            <a:r>
              <a:rPr lang="zh-CHT" altLang="en-US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三、面對傳統佛教的反對而提出大乘經傳出的新的解說</a:t>
            </a:r>
          </a:p>
          <a:p>
            <a:pPr marL="530225" indent="0" defTabSz="906463">
              <a:buFont typeface="Wingdings" charset="0"/>
              <a:buNone/>
              <a:defRPr/>
            </a:pPr>
            <a:r>
              <a:rPr lang="zh-TW" altLang="en-US" dirty="0"/>
              <a:t>初期的大乘教徒，確信為「</a:t>
            </a:r>
            <a:r>
              <a:rPr lang="zh-TW" altLang="en-US" dirty="0">
                <a:latin typeface="华文楷体"/>
                <a:ea typeface="华文楷体"/>
                <a:cs typeface="华文楷体"/>
              </a:rPr>
              <a:t>是佛所說</a:t>
            </a:r>
            <a:r>
              <a:rPr lang="zh-TW" altLang="en-US" dirty="0"/>
              <a:t>」的，受到了部分傳統佛教的反對。</a:t>
            </a:r>
            <a:r>
              <a:rPr lang="en-AU" dirty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Title 1">
            <a:extLst>
              <a:ext uri="{FF2B5EF4-FFF2-40B4-BE49-F238E27FC236}">
                <a16:creationId xmlns:a16="http://schemas.microsoft.com/office/drawing/2014/main" id="{A9D3B360-9EEC-4693-9536-4C20B80B5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參、般若經的傳出（以大乘經中的證詞為中心）</a:t>
            </a:r>
          </a:p>
        </p:txBody>
      </p:sp>
      <p:sp>
        <p:nvSpPr>
          <p:cNvPr id="125954" name="Slide Number Placeholder 3">
            <a:extLst>
              <a:ext uri="{FF2B5EF4-FFF2-40B4-BE49-F238E27FC236}">
                <a16:creationId xmlns:a16="http://schemas.microsoft.com/office/drawing/2014/main" id="{9E9B708A-B2C5-47D2-B7A1-F647BAC54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C898AFB-1053-4436-A460-5660AB617063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109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F7C50F-056C-4D2E-9BB4-0407CC22B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480" y="1600200"/>
            <a:ext cx="8229600" cy="4756149"/>
          </a:xfrm>
        </p:spPr>
        <p:txBody>
          <a:bodyPr/>
          <a:lstStyle/>
          <a:p>
            <a:pPr marL="1068388" indent="-720725" defTabSz="547688">
              <a:buFont typeface="Wingdings" charset="0"/>
              <a:buNone/>
              <a:defRPr/>
            </a:pPr>
            <a:r>
              <a:rPr lang="zh-CHT" altLang="en-US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三、面對傳統佛教的反對而提出大乘經傳出的新的解說</a:t>
            </a:r>
          </a:p>
          <a:p>
            <a:pPr marL="720725" indent="-720725">
              <a:buFont typeface="Wingdings" charset="0"/>
              <a:buNone/>
              <a:defRPr/>
            </a:pPr>
            <a:r>
              <a:rPr lang="en-US" altLang="zh-TW" dirty="0"/>
              <a:t>◎ </a:t>
            </a:r>
            <a:r>
              <a:rPr lang="zh-TW" altLang="en-US" dirty="0"/>
              <a:t>當時，經典的書寫開始流行，所以「下品般若」中，在讀、誦以外，提倡寫經、</a:t>
            </a:r>
          </a:p>
          <a:p>
            <a:pPr marL="622300" indent="3175" defTabSz="625475">
              <a:buFont typeface="Wingdings" charset="0"/>
              <a:buNone/>
              <a:defRPr/>
            </a:pPr>
            <a:r>
              <a:rPr lang="zh-TW" altLang="en-US" dirty="0"/>
              <a:t>供養，以促進法門的</a:t>
            </a:r>
          </a:p>
          <a:p>
            <a:pPr marL="622300" indent="3175" defTabSz="625475">
              <a:buFont typeface="Wingdings" charset="0"/>
              <a:buNone/>
              <a:defRPr/>
            </a:pPr>
            <a:r>
              <a:rPr lang="zh-TW" altLang="en-US" dirty="0"/>
              <a:t>流通。</a:t>
            </a:r>
            <a:endParaRPr lang="en-AU" dirty="0"/>
          </a:p>
        </p:txBody>
      </p:sp>
      <p:pic>
        <p:nvPicPr>
          <p:cNvPr id="125956" name="Picture 2">
            <a:extLst>
              <a:ext uri="{FF2B5EF4-FFF2-40B4-BE49-F238E27FC236}">
                <a16:creationId xmlns:a16="http://schemas.microsoft.com/office/drawing/2014/main" id="{8674822C-DE61-4974-9F0F-865CC7F448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92"/>
          <a:stretch>
            <a:fillRect/>
          </a:stretch>
        </p:blipFill>
        <p:spPr bwMode="auto">
          <a:xfrm>
            <a:off x="5848361" y="4195076"/>
            <a:ext cx="3467100" cy="18526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84EE0B7B-97F5-420A-9C24-F7EE708B8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貳、導師探究「大乘法門之起源與開展」的根本立場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E3E6B-5ED6-40DA-9EF2-412FB19F7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7568"/>
            <a:ext cx="8229600" cy="4525963"/>
          </a:xfrm>
        </p:spPr>
        <p:txBody>
          <a:bodyPr/>
          <a:lstStyle/>
          <a:p>
            <a:pPr marL="530225" indent="0">
              <a:spcBef>
                <a:spcPts val="0"/>
              </a:spcBef>
              <a:spcAft>
                <a:spcPts val="1200"/>
              </a:spcAft>
              <a:buFont typeface="Wingdings" charset="0"/>
              <a:buNone/>
              <a:defRPr/>
            </a:pPr>
            <a:r>
              <a:rPr lang="zh-TW" altLang="en-US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一、古人對初期大乘經如何傳出的見解</a:t>
            </a:r>
            <a:endParaRPr lang="en-AU" sz="28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  <a:p>
            <a:pPr marL="530225" indent="-530225">
              <a:spcBef>
                <a:spcPts val="0"/>
              </a:spcBef>
              <a:buFont typeface="Wingdings" charset="0"/>
              <a:buNone/>
              <a:defRPr/>
            </a:pPr>
            <a:r>
              <a:rPr lang="en-US" dirty="0"/>
              <a:t>◎ </a:t>
            </a:r>
            <a:r>
              <a:rPr lang="zh-TW" altLang="en-US" dirty="0"/>
              <a:t>如「華嚴法門」，明明是菩薩們說的，也說佛在菩提場，佛在忉利天等，以表示是佛所說的；或菩薩在佛前說，是佛所印證同意了的。</a:t>
            </a:r>
          </a:p>
        </p:txBody>
      </p:sp>
      <p:sp>
        <p:nvSpPr>
          <p:cNvPr id="21507" name="Slide Number Placeholder 3">
            <a:extLst>
              <a:ext uri="{FF2B5EF4-FFF2-40B4-BE49-F238E27FC236}">
                <a16:creationId xmlns:a16="http://schemas.microsoft.com/office/drawing/2014/main" id="{4AEC4C26-D6C1-4E26-A867-A8D4E30D9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365AECA-5321-47D0-BFA4-7A4CCFA92FDC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11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Title 1">
            <a:extLst>
              <a:ext uri="{FF2B5EF4-FFF2-40B4-BE49-F238E27FC236}">
                <a16:creationId xmlns:a16="http://schemas.microsoft.com/office/drawing/2014/main" id="{28ECC88A-14FF-47D1-9B08-8D12B2267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參、般若經的傳出（以大乘經中的證詞為中心）</a:t>
            </a:r>
          </a:p>
        </p:txBody>
      </p:sp>
      <p:sp>
        <p:nvSpPr>
          <p:cNvPr id="128002" name="Slide Number Placeholder 3">
            <a:extLst>
              <a:ext uri="{FF2B5EF4-FFF2-40B4-BE49-F238E27FC236}">
                <a16:creationId xmlns:a16="http://schemas.microsoft.com/office/drawing/2014/main" id="{D1EC9FB8-5A7E-4D1F-A8C1-BEB6F9FD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622FE03-BA6B-4A3A-AD30-DED12913B78B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110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966834F-2967-47D1-8A75-BD1DF8E32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480" y="1600200"/>
            <a:ext cx="8229600" cy="4756149"/>
          </a:xfrm>
        </p:spPr>
        <p:txBody>
          <a:bodyPr/>
          <a:lstStyle/>
          <a:p>
            <a:pPr marL="1068388" indent="-720725" defTabSz="547688">
              <a:buFont typeface="Wingdings" charset="0"/>
              <a:buNone/>
              <a:defRPr/>
            </a:pPr>
            <a:r>
              <a:rPr lang="zh-CHT" altLang="en-US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三、面對傳統佛教的反對而提出大乘經傳出的新的解說</a:t>
            </a:r>
          </a:p>
          <a:p>
            <a:pPr marL="635000" indent="-635000">
              <a:buFont typeface="Wingdings" charset="0"/>
              <a:buNone/>
              <a:defRPr/>
            </a:pPr>
            <a:r>
              <a:rPr lang="en-US" altLang="zh-TW" dirty="0"/>
              <a:t>◎ </a:t>
            </a:r>
            <a:r>
              <a:rPr lang="zh-TW" altLang="en-US" dirty="0"/>
              <a:t>初期大乘經是怎樣傳出的，經典自身本有明確的表示，但書寫傳出的經典多了，而這些都不是初期結集所說到的，</a:t>
            </a:r>
            <a:endParaRPr lang="en-A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Title 1">
            <a:extLst>
              <a:ext uri="{FF2B5EF4-FFF2-40B4-BE49-F238E27FC236}">
                <a16:creationId xmlns:a16="http://schemas.microsoft.com/office/drawing/2014/main" id="{28ECC88A-14FF-47D1-9B08-8D12B2267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參、般若經的傳出（以大乘經中的證詞為中心）</a:t>
            </a:r>
          </a:p>
        </p:txBody>
      </p:sp>
      <p:sp>
        <p:nvSpPr>
          <p:cNvPr id="128002" name="Slide Number Placeholder 3">
            <a:extLst>
              <a:ext uri="{FF2B5EF4-FFF2-40B4-BE49-F238E27FC236}">
                <a16:creationId xmlns:a16="http://schemas.microsoft.com/office/drawing/2014/main" id="{D1EC9FB8-5A7E-4D1F-A8C1-BEB6F9FD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622FE03-BA6B-4A3A-AD30-DED12913B78B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111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966834F-2967-47D1-8A75-BD1DF8E32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480" y="1600200"/>
            <a:ext cx="8229600" cy="4756149"/>
          </a:xfrm>
        </p:spPr>
        <p:txBody>
          <a:bodyPr/>
          <a:lstStyle/>
          <a:p>
            <a:pPr marL="1068388" indent="-720725" defTabSz="547688">
              <a:buFont typeface="Wingdings" charset="0"/>
              <a:buNone/>
              <a:defRPr/>
            </a:pPr>
            <a:r>
              <a:rPr lang="zh-CHT" altLang="en-US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三、面對傳統佛教的反對而提出大乘經傳出的新的解說</a:t>
            </a:r>
          </a:p>
          <a:p>
            <a:pPr marL="454025" indent="1588">
              <a:buFont typeface="Wingdings" charset="0"/>
              <a:buNone/>
              <a:defRPr/>
            </a:pPr>
            <a:r>
              <a:rPr lang="zh-TW" altLang="en-US" dirty="0"/>
              <a:t>不免引起部派佛教的責難，</a:t>
            </a:r>
          </a:p>
          <a:p>
            <a:pPr marL="454025" indent="1588">
              <a:buFont typeface="Wingdings" charset="0"/>
              <a:buNone/>
              <a:defRPr/>
            </a:pPr>
            <a:r>
              <a:rPr lang="zh-TW" altLang="en-US" dirty="0"/>
              <a:t>所以大乘教徒有了新的解說。</a:t>
            </a:r>
            <a:r>
              <a:rPr lang="en-A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7763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Title 1">
            <a:extLst>
              <a:ext uri="{FF2B5EF4-FFF2-40B4-BE49-F238E27FC236}">
                <a16:creationId xmlns:a16="http://schemas.microsoft.com/office/drawing/2014/main" id="{4927B297-D60A-4936-89C1-DA7EAB7F9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81088" indent="-1081088"/>
            <a:r>
              <a:rPr lang="zh-TW" altLang="en-US" b="1" dirty="0">
                <a:latin typeface="STKaiti" panose="02010600040101010101" pitchFamily="2" charset="-122"/>
                <a:ea typeface="STKaiti" panose="02010600040101010101" pitchFamily="2" charset="-122"/>
              </a:rPr>
              <a:t>參、般若經的傳出（以大乘經中的證詞為中心）</a:t>
            </a:r>
          </a:p>
        </p:txBody>
      </p:sp>
      <p:sp>
        <p:nvSpPr>
          <p:cNvPr id="130050" name="Slide Number Placeholder 3">
            <a:extLst>
              <a:ext uri="{FF2B5EF4-FFF2-40B4-BE49-F238E27FC236}">
                <a16:creationId xmlns:a16="http://schemas.microsoft.com/office/drawing/2014/main" id="{CEA6E6D5-A39D-4633-8114-C4D1B7CB4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CEC84A2-1C58-4485-B76F-90ADDE584042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112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CEFE1BD-F9CF-4F94-BAD6-CDBC72426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480" y="1600200"/>
            <a:ext cx="8229600" cy="4756149"/>
          </a:xfrm>
        </p:spPr>
        <p:txBody>
          <a:bodyPr/>
          <a:lstStyle/>
          <a:p>
            <a:pPr marL="1068388" indent="-720725" defTabSz="547688">
              <a:spcAft>
                <a:spcPts val="300"/>
              </a:spcAft>
              <a:buFont typeface="Wingdings" charset="0"/>
              <a:buNone/>
              <a:defRPr/>
            </a:pPr>
            <a:r>
              <a:rPr lang="zh-CHT" altLang="en-US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三、面對傳統佛教的反對而提出大乘經傳出的新的解說</a:t>
            </a:r>
          </a:p>
          <a:p>
            <a:pPr marL="1250950" indent="-720725" defTabSz="547688">
              <a:defRPr/>
            </a:pPr>
            <a:r>
              <a:rPr lang="zh-TW" altLang="en-US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（一）</a:t>
            </a:r>
            <a:r>
              <a:rPr lang="en-US" altLang="zh-TW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《</a:t>
            </a:r>
            <a:r>
              <a:rPr lang="zh-TW" altLang="en-US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龍樹傳</a:t>
            </a:r>
            <a:r>
              <a:rPr lang="en-US" altLang="zh-TW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》</a:t>
            </a:r>
            <a:r>
              <a:rPr lang="zh-TW" altLang="en-US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：在佛塔與龍宮中取得</a:t>
            </a:r>
            <a:r>
              <a:rPr lang="en-AU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 </a:t>
            </a:r>
          </a:p>
          <a:p>
            <a:pPr marL="544513" indent="0" defTabSz="547688">
              <a:defRPr/>
            </a:pPr>
            <a:r>
              <a:rPr lang="zh-TW" altLang="en-US" dirty="0"/>
              <a:t>如</a:t>
            </a:r>
            <a:r>
              <a:rPr lang="en-US" altLang="zh-TW" dirty="0"/>
              <a:t>《</a:t>
            </a:r>
            <a:r>
              <a:rPr lang="zh-TW" altLang="en-US" dirty="0"/>
              <a:t>龍樹傳</a:t>
            </a:r>
            <a:r>
              <a:rPr lang="en-US" altLang="zh-TW" dirty="0"/>
              <a:t>》</a:t>
            </a:r>
            <a:r>
              <a:rPr lang="zh-TW" altLang="en-US" dirty="0"/>
              <a:t>說：「</a:t>
            </a:r>
            <a:r>
              <a:rPr lang="zh-TW" altLang="en-US" dirty="0">
                <a:latin typeface="华文楷体"/>
                <a:ea typeface="华文楷体"/>
                <a:cs typeface="华文楷体"/>
              </a:rPr>
              <a:t>雪山中深遠處有佛塔，塔中有一老比丘，以摩訶衍經與之</a:t>
            </a:r>
            <a:r>
              <a:rPr lang="zh-TW" altLang="en-US" dirty="0"/>
              <a:t>」。</a:t>
            </a:r>
            <a:endParaRPr lang="en-AU" dirty="0"/>
          </a:p>
          <a:p>
            <a:pPr marL="1250950" indent="-720725" defTabSz="547688">
              <a:defRPr/>
            </a:pPr>
            <a:endParaRPr lang="en-AU" sz="28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  <a:p>
            <a:pPr marL="1250950" indent="-720725" defTabSz="547688">
              <a:buFont typeface="Wingdings" charset="0"/>
              <a:buNone/>
              <a:defRPr/>
            </a:pPr>
            <a:endParaRPr lang="zh-CHT" altLang="en-US" sz="28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Title 1">
            <a:extLst>
              <a:ext uri="{FF2B5EF4-FFF2-40B4-BE49-F238E27FC236}">
                <a16:creationId xmlns:a16="http://schemas.microsoft.com/office/drawing/2014/main" id="{4927B297-D60A-4936-89C1-DA7EAB7F9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81088" indent="-1081088"/>
            <a:r>
              <a:rPr lang="zh-TW" altLang="en-US" b="1" dirty="0">
                <a:latin typeface="STKaiti" panose="02010600040101010101" pitchFamily="2" charset="-122"/>
                <a:ea typeface="STKaiti" panose="02010600040101010101" pitchFamily="2" charset="-122"/>
              </a:rPr>
              <a:t>參、般若經的傳出（以大乘經中的證詞為中心）</a:t>
            </a:r>
          </a:p>
        </p:txBody>
      </p:sp>
      <p:sp>
        <p:nvSpPr>
          <p:cNvPr id="130050" name="Slide Number Placeholder 3">
            <a:extLst>
              <a:ext uri="{FF2B5EF4-FFF2-40B4-BE49-F238E27FC236}">
                <a16:creationId xmlns:a16="http://schemas.microsoft.com/office/drawing/2014/main" id="{CEA6E6D5-A39D-4633-8114-C4D1B7CB4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CEC84A2-1C58-4485-B76F-90ADDE584042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113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185DBE2A-7C84-4C9E-AC9A-3BFA3F87B2E1}"/>
              </a:ext>
            </a:extLst>
          </p:cNvPr>
          <p:cNvSpPr txBox="1">
            <a:spLocks/>
          </p:cNvSpPr>
          <p:nvPr/>
        </p:nvSpPr>
        <p:spPr bwMode="auto">
          <a:xfrm>
            <a:off x="454232" y="1597208"/>
            <a:ext cx="8229600" cy="4756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60363" indent="-360363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SzPct val="50000"/>
              <a:buFont typeface="Wingdings" charset="0"/>
              <a:defRPr sz="3200" kern="12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1pPr>
            <a:lvl2pPr marL="360363" indent="96838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Wingdings" charset="0"/>
              <a:defRPr sz="2800" kern="1200" spc="3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2pPr>
            <a:lvl3pPr marL="360363" indent="554038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defRPr sz="2400" kern="1200" spc="3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3pPr>
            <a:lvl4pPr marL="360363" indent="1011238" algn="l" defTabSz="457200" rtl="0" eaLnBrk="0" fontAlgn="base" hangingPunct="0">
              <a:spcBef>
                <a:spcPct val="20000"/>
              </a:spcBef>
              <a:spcAft>
                <a:spcPts val="1200"/>
              </a:spcAft>
              <a:buFont typeface="Arial" charset="0"/>
              <a:defRPr sz="2000" kern="1200">
                <a:solidFill>
                  <a:schemeClr val="tx1"/>
                </a:solidFill>
                <a:latin typeface="Gandhari Unicode"/>
                <a:ea typeface="ＭＳ Ｐゴシック" charset="-128"/>
                <a:cs typeface="Gandhari Unicode"/>
              </a:defRPr>
            </a:lvl4pPr>
            <a:lvl5pPr marL="360363" indent="146843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000" kern="1200">
                <a:solidFill>
                  <a:schemeClr val="tx1"/>
                </a:solidFill>
                <a:latin typeface="Gandhari Unicode"/>
                <a:ea typeface="ＭＳ Ｐゴシック" charset="-128"/>
                <a:cs typeface="Gandhari Unicod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68388" indent="-720725" defTabSz="547688">
              <a:spcAft>
                <a:spcPts val="300"/>
              </a:spcAft>
              <a:defRPr/>
            </a:pPr>
            <a:r>
              <a:rPr lang="zh-CHT" altLang="en-US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三、面對傳統佛教的反對而提出大乘經傳出的新的解說</a:t>
            </a:r>
          </a:p>
          <a:p>
            <a:pPr marL="1250950" indent="-720725" defTabSz="547688">
              <a:defRPr/>
            </a:pPr>
            <a:r>
              <a:rPr lang="zh-TW" altLang="en-US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（一）</a:t>
            </a:r>
            <a:r>
              <a:rPr lang="en-US" altLang="zh-TW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《</a:t>
            </a:r>
            <a:r>
              <a:rPr lang="zh-TW" altLang="en-US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龍樹傳</a:t>
            </a:r>
            <a:r>
              <a:rPr lang="en-US" altLang="zh-TW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》</a:t>
            </a:r>
            <a:r>
              <a:rPr lang="zh-TW" altLang="en-US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：在佛塔與龍宮中取得</a:t>
            </a:r>
            <a:r>
              <a:rPr lang="en-AU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 </a:t>
            </a:r>
          </a:p>
          <a:p>
            <a:pPr marL="890588" defTabSz="890588">
              <a:defRPr/>
            </a:pPr>
            <a:r>
              <a:rPr lang="zh-TW" altLang="en-US" sz="3600" dirty="0"/>
              <a:t>又說：龍樹</a:t>
            </a:r>
            <a:r>
              <a:rPr lang="en-US" altLang="zh-TW" sz="3600" dirty="0"/>
              <a:t> (</a:t>
            </a:r>
            <a:r>
              <a:rPr lang="en-US" sz="3600" dirty="0">
                <a:latin typeface="Gandhari Unicode"/>
              </a:rPr>
              <a:t>Nāgārjuna</a:t>
            </a:r>
            <a:r>
              <a:rPr lang="en-US" altLang="zh-TW" sz="3600" dirty="0">
                <a:latin typeface="Gandhari Unicode"/>
              </a:rPr>
              <a:t>) </a:t>
            </a:r>
            <a:r>
              <a:rPr lang="zh-TW" altLang="en-US" sz="3600" dirty="0"/>
              <a:t>入龍宮，</a:t>
            </a:r>
          </a:p>
          <a:p>
            <a:pPr indent="0">
              <a:defRPr/>
            </a:pPr>
            <a:r>
              <a:rPr lang="zh-TW" altLang="en-US" sz="3600" dirty="0"/>
              <a:t>「</a:t>
            </a:r>
            <a:r>
              <a:rPr lang="zh-TW" altLang="en-US" sz="3600" dirty="0">
                <a:latin typeface="华文楷体"/>
                <a:ea typeface="华文楷体"/>
                <a:cs typeface="华文楷体"/>
              </a:rPr>
              <a:t>得諸經一箱</a:t>
            </a:r>
            <a:r>
              <a:rPr lang="zh-TW" altLang="en-US" sz="3600" dirty="0"/>
              <a:t>」。</a:t>
            </a:r>
          </a:p>
          <a:p>
            <a:pPr indent="0">
              <a:defRPr/>
            </a:pPr>
            <a:r>
              <a:rPr lang="zh-TW" altLang="en-US" sz="3600" dirty="0">
                <a:solidFill>
                  <a:srgbClr val="0000FF"/>
                </a:solidFill>
              </a:rPr>
              <a:t>這是說，大乘經是從藏在佛塔中，龍宮中而取得的。</a:t>
            </a:r>
            <a:endParaRPr lang="en-AU" sz="3600" dirty="0">
              <a:solidFill>
                <a:srgbClr val="0000FF"/>
              </a:solidFill>
            </a:endParaRPr>
          </a:p>
          <a:p>
            <a:pPr>
              <a:defRPr/>
            </a:pPr>
            <a:endParaRPr lang="en-AU" sz="3600" dirty="0"/>
          </a:p>
          <a:p>
            <a:pPr marL="1439863" defTabSz="890588">
              <a:defRPr/>
            </a:pPr>
            <a:endParaRPr lang="zh-CHT" altLang="en-US" sz="36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181536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Title 1">
            <a:extLst>
              <a:ext uri="{FF2B5EF4-FFF2-40B4-BE49-F238E27FC236}">
                <a16:creationId xmlns:a16="http://schemas.microsoft.com/office/drawing/2014/main" id="{0F97C58B-8886-47D7-AFAC-A780A7225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參、般若經的傳出（以大乘經中的證詞為中心）</a:t>
            </a:r>
          </a:p>
        </p:txBody>
      </p:sp>
      <p:sp>
        <p:nvSpPr>
          <p:cNvPr id="132098" name="Slide Number Placeholder 3">
            <a:extLst>
              <a:ext uri="{FF2B5EF4-FFF2-40B4-BE49-F238E27FC236}">
                <a16:creationId xmlns:a16="http://schemas.microsoft.com/office/drawing/2014/main" id="{DE3961D6-C3AE-4CB9-938E-AC3444AE4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E9686E7A-0346-4825-8855-B196455D2E6B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114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51BF880-E7D1-455A-9B3E-596573FFF0A0}"/>
              </a:ext>
            </a:extLst>
          </p:cNvPr>
          <p:cNvSpPr txBox="1">
            <a:spLocks/>
          </p:cNvSpPr>
          <p:nvPr/>
        </p:nvSpPr>
        <p:spPr bwMode="auto">
          <a:xfrm>
            <a:off x="454232" y="1597208"/>
            <a:ext cx="8209892" cy="4756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60363" indent="-360363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SzPct val="50000"/>
              <a:buFont typeface="Wingdings" charset="0"/>
              <a:defRPr sz="3200" kern="12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1pPr>
            <a:lvl2pPr marL="360363" indent="96838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Wingdings" charset="0"/>
              <a:defRPr sz="2800" kern="1200" spc="3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2pPr>
            <a:lvl3pPr marL="360363" indent="554038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defRPr sz="2400" kern="1200" spc="3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3pPr>
            <a:lvl4pPr marL="360363" indent="1011238" algn="l" defTabSz="457200" rtl="0" eaLnBrk="0" fontAlgn="base" hangingPunct="0">
              <a:spcBef>
                <a:spcPct val="20000"/>
              </a:spcBef>
              <a:spcAft>
                <a:spcPts val="1200"/>
              </a:spcAft>
              <a:buFont typeface="Arial" charset="0"/>
              <a:defRPr sz="2000" kern="1200">
                <a:solidFill>
                  <a:schemeClr val="tx1"/>
                </a:solidFill>
                <a:latin typeface="Gandhari Unicode"/>
                <a:ea typeface="ＭＳ Ｐゴシック" charset="-128"/>
                <a:cs typeface="Gandhari Unicode"/>
              </a:defRPr>
            </a:lvl4pPr>
            <a:lvl5pPr marL="360363" indent="146843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000" kern="1200">
                <a:solidFill>
                  <a:schemeClr val="tx1"/>
                </a:solidFill>
                <a:latin typeface="Gandhari Unicode"/>
                <a:ea typeface="ＭＳ Ｐゴシック" charset="-128"/>
                <a:cs typeface="Gandhari Unicod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65213" indent="-717550" defTabSz="890588">
              <a:spcAft>
                <a:spcPts val="0"/>
              </a:spcAft>
              <a:defRPr/>
            </a:pPr>
            <a:r>
              <a:rPr lang="zh-CHT" altLang="en-US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三、面對傳統佛教的反對而提出大乘經傳出的新的解說</a:t>
            </a:r>
          </a:p>
          <a:p>
            <a:pPr marL="1700213" indent="-1169988" defTabSz="890588">
              <a:spcAft>
                <a:spcPts val="0"/>
              </a:spcAft>
              <a:defRPr/>
            </a:pPr>
            <a:r>
              <a:rPr lang="zh-TW" altLang="en-US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（二）</a:t>
            </a:r>
            <a:r>
              <a:rPr lang="en-US" altLang="zh-CHT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《</a:t>
            </a:r>
            <a:r>
              <a:rPr lang="zh-CHT" altLang="en-US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大智度論</a:t>
            </a:r>
            <a:r>
              <a:rPr lang="en-US" altLang="zh-CHT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》</a:t>
            </a:r>
            <a:r>
              <a:rPr lang="zh-CHT" altLang="en-US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：文殊、彌勒諸大菩薩等共阿難</a:t>
            </a:r>
            <a:r>
              <a:rPr lang="en-US" altLang="zh-CHT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  </a:t>
            </a:r>
            <a:r>
              <a:rPr lang="zh-CHT" altLang="en-US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集出摩訶衍</a:t>
            </a:r>
          </a:p>
          <a:p>
            <a:pPr marL="0" indent="0">
              <a:defRPr/>
            </a:pPr>
            <a:r>
              <a:rPr lang="en-US" altLang="zh-TW" sz="3600" dirty="0"/>
              <a:t>《</a:t>
            </a:r>
            <a:r>
              <a:rPr lang="zh-TW" altLang="en-US" sz="3600" dirty="0"/>
              <a:t>大智度論</a:t>
            </a:r>
            <a:r>
              <a:rPr lang="en-US" altLang="zh-TW" sz="3600" dirty="0"/>
              <a:t>》</a:t>
            </a:r>
            <a:r>
              <a:rPr lang="zh-TW" altLang="en-US" sz="3600" dirty="0"/>
              <a:t>也傳說：</a:t>
            </a:r>
          </a:p>
          <a:p>
            <a:pPr marL="538163" indent="-368300" defTabSz="357188">
              <a:defRPr/>
            </a:pPr>
            <a:r>
              <a:rPr lang="zh-TW" altLang="en-US" sz="3600" dirty="0"/>
              <a:t>「</a:t>
            </a:r>
            <a:r>
              <a:rPr lang="zh-TW" altLang="en-US" sz="3600" dirty="0">
                <a:latin typeface="华文楷体"/>
                <a:ea typeface="华文楷体"/>
                <a:cs typeface="华文楷体"/>
              </a:rPr>
              <a:t>佛滅度後，文殊尸利、彌勒諸大菩薩，亦將阿難集是摩訶衍</a:t>
            </a:r>
            <a:r>
              <a:rPr lang="zh-TW" altLang="en-US" sz="3600" dirty="0"/>
              <a:t>」。</a:t>
            </a:r>
            <a:endParaRPr lang="en-AU" sz="3600" dirty="0"/>
          </a:p>
          <a:p>
            <a:pPr>
              <a:defRPr/>
            </a:pPr>
            <a:endParaRPr lang="en-AU" sz="3600" dirty="0"/>
          </a:p>
          <a:p>
            <a:pPr marL="1439863" defTabSz="890588">
              <a:defRPr/>
            </a:pPr>
            <a:endParaRPr lang="zh-CHT" altLang="en-US" sz="36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Title 1">
            <a:extLst>
              <a:ext uri="{FF2B5EF4-FFF2-40B4-BE49-F238E27FC236}">
                <a16:creationId xmlns:a16="http://schemas.microsoft.com/office/drawing/2014/main" id="{E1B3F2D1-3E1E-43C5-9ABA-2C6C482E5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參、般若經的傳出（以大乘經中的證詞為中心）</a:t>
            </a:r>
          </a:p>
        </p:txBody>
      </p:sp>
      <p:sp>
        <p:nvSpPr>
          <p:cNvPr id="134146" name="Slide Number Placeholder 3">
            <a:extLst>
              <a:ext uri="{FF2B5EF4-FFF2-40B4-BE49-F238E27FC236}">
                <a16:creationId xmlns:a16="http://schemas.microsoft.com/office/drawing/2014/main" id="{254A9EBF-3539-40D3-AAE9-9F892F7BC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80EAF7D-5F98-4408-BC37-E456E1B5793D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115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BCD14D32-EBD0-4DF8-8D01-069C44339F99}"/>
              </a:ext>
            </a:extLst>
          </p:cNvPr>
          <p:cNvSpPr txBox="1">
            <a:spLocks/>
          </p:cNvSpPr>
          <p:nvPr/>
        </p:nvSpPr>
        <p:spPr bwMode="auto">
          <a:xfrm>
            <a:off x="454231" y="1597208"/>
            <a:ext cx="8209893" cy="4756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60363" indent="-360363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SzPct val="50000"/>
              <a:buFont typeface="Wingdings" charset="0"/>
              <a:defRPr sz="3200" kern="12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1pPr>
            <a:lvl2pPr marL="360363" indent="96838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Wingdings" charset="0"/>
              <a:defRPr sz="2800" kern="1200" spc="3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2pPr>
            <a:lvl3pPr marL="360363" indent="554038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defRPr sz="2400" kern="1200" spc="3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3pPr>
            <a:lvl4pPr marL="360363" indent="1011238" algn="l" defTabSz="457200" rtl="0" eaLnBrk="0" fontAlgn="base" hangingPunct="0">
              <a:spcBef>
                <a:spcPct val="20000"/>
              </a:spcBef>
              <a:spcAft>
                <a:spcPts val="1200"/>
              </a:spcAft>
              <a:buFont typeface="Arial" charset="0"/>
              <a:defRPr sz="2000" kern="1200">
                <a:solidFill>
                  <a:schemeClr val="tx1"/>
                </a:solidFill>
                <a:latin typeface="Gandhari Unicode"/>
                <a:ea typeface="ＭＳ Ｐゴシック" charset="-128"/>
                <a:cs typeface="Gandhari Unicode"/>
              </a:defRPr>
            </a:lvl4pPr>
            <a:lvl5pPr marL="360363" indent="146843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000" kern="1200">
                <a:solidFill>
                  <a:schemeClr val="tx1"/>
                </a:solidFill>
                <a:latin typeface="Gandhari Unicode"/>
                <a:ea typeface="ＭＳ Ｐゴシック" charset="-128"/>
                <a:cs typeface="Gandhari Unicod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65213" indent="-717550" defTabSz="890588">
              <a:spcAft>
                <a:spcPts val="0"/>
              </a:spcAft>
              <a:defRPr/>
            </a:pPr>
            <a:r>
              <a:rPr lang="zh-CHT" altLang="en-US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三、面對傳統佛教的反對而提出大乘經傳出的新的解說</a:t>
            </a:r>
          </a:p>
          <a:p>
            <a:pPr marL="1700213" indent="-1169988" defTabSz="890588">
              <a:spcAft>
                <a:spcPts val="0"/>
              </a:spcAft>
              <a:defRPr/>
            </a:pPr>
            <a:r>
              <a:rPr lang="zh-TW" altLang="en-US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（二）</a:t>
            </a:r>
            <a:r>
              <a:rPr lang="en-US" altLang="zh-CHT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《</a:t>
            </a:r>
            <a:r>
              <a:rPr lang="zh-CHT" altLang="en-US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大智度論</a:t>
            </a:r>
            <a:r>
              <a:rPr lang="en-US" altLang="zh-CHT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》</a:t>
            </a:r>
            <a:r>
              <a:rPr lang="zh-CHT" altLang="en-US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：文殊、彌勒諸大菩薩等共阿難</a:t>
            </a:r>
            <a:r>
              <a:rPr lang="en-US" altLang="zh-CHT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  </a:t>
            </a:r>
            <a:r>
              <a:rPr lang="zh-CHT" altLang="en-US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集出摩訶衍</a:t>
            </a:r>
          </a:p>
          <a:p>
            <a:pPr indent="0">
              <a:defRPr/>
            </a:pPr>
            <a:r>
              <a:rPr lang="zh-TW" altLang="en-US" sz="4000" dirty="0"/>
              <a:t>這些傳說，表示了書寫經典的流傳以後，為了應付反對者「</a:t>
            </a:r>
            <a:r>
              <a:rPr lang="zh-TW" altLang="en-US" sz="4000" dirty="0">
                <a:latin typeface="华文楷体"/>
                <a:ea typeface="华文楷体"/>
                <a:cs typeface="华文楷体"/>
              </a:rPr>
              <a:t>非佛說</a:t>
            </a:r>
            <a:r>
              <a:rPr lang="zh-TW" altLang="en-US" sz="4000" dirty="0"/>
              <a:t>」的呼聲，</a:t>
            </a:r>
            <a:endParaRPr lang="zh-CHT" altLang="en-US" sz="24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Title 1">
            <a:extLst>
              <a:ext uri="{FF2B5EF4-FFF2-40B4-BE49-F238E27FC236}">
                <a16:creationId xmlns:a16="http://schemas.microsoft.com/office/drawing/2014/main" id="{E1B3F2D1-3E1E-43C5-9ABA-2C6C482E5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參、般若經的傳出（以大乘經中的證詞為中心）</a:t>
            </a:r>
          </a:p>
        </p:txBody>
      </p:sp>
      <p:sp>
        <p:nvSpPr>
          <p:cNvPr id="134146" name="Slide Number Placeholder 3">
            <a:extLst>
              <a:ext uri="{FF2B5EF4-FFF2-40B4-BE49-F238E27FC236}">
                <a16:creationId xmlns:a16="http://schemas.microsoft.com/office/drawing/2014/main" id="{254A9EBF-3539-40D3-AAE9-9F892F7BC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80EAF7D-5F98-4408-BC37-E456E1B5793D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116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BCD14D32-EBD0-4DF8-8D01-069C44339F99}"/>
              </a:ext>
            </a:extLst>
          </p:cNvPr>
          <p:cNvSpPr txBox="1">
            <a:spLocks/>
          </p:cNvSpPr>
          <p:nvPr/>
        </p:nvSpPr>
        <p:spPr bwMode="auto">
          <a:xfrm>
            <a:off x="454231" y="1597208"/>
            <a:ext cx="8209893" cy="4756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60363" indent="-360363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SzPct val="50000"/>
              <a:buFont typeface="Wingdings" charset="0"/>
              <a:defRPr sz="3200" kern="12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1pPr>
            <a:lvl2pPr marL="360363" indent="96838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Wingdings" charset="0"/>
              <a:defRPr sz="2800" kern="1200" spc="3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2pPr>
            <a:lvl3pPr marL="360363" indent="554038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defRPr sz="2400" kern="1200" spc="3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3pPr>
            <a:lvl4pPr marL="360363" indent="1011238" algn="l" defTabSz="457200" rtl="0" eaLnBrk="0" fontAlgn="base" hangingPunct="0">
              <a:spcBef>
                <a:spcPct val="20000"/>
              </a:spcBef>
              <a:spcAft>
                <a:spcPts val="1200"/>
              </a:spcAft>
              <a:buFont typeface="Arial" charset="0"/>
              <a:defRPr sz="2000" kern="1200">
                <a:solidFill>
                  <a:schemeClr val="tx1"/>
                </a:solidFill>
                <a:latin typeface="Gandhari Unicode"/>
                <a:ea typeface="ＭＳ Ｐゴシック" charset="-128"/>
                <a:cs typeface="Gandhari Unicode"/>
              </a:defRPr>
            </a:lvl4pPr>
            <a:lvl5pPr marL="360363" indent="146843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000" kern="1200">
                <a:solidFill>
                  <a:schemeClr val="tx1"/>
                </a:solidFill>
                <a:latin typeface="Gandhari Unicode"/>
                <a:ea typeface="ＭＳ Ｐゴシック" charset="-128"/>
                <a:cs typeface="Gandhari Unicod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65213" indent="-717550" defTabSz="890588">
              <a:spcAft>
                <a:spcPts val="0"/>
              </a:spcAft>
              <a:defRPr/>
            </a:pPr>
            <a:r>
              <a:rPr lang="zh-CHT" altLang="en-US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三、面對傳統佛教的反對而提出大乘經傳出的新的解說</a:t>
            </a:r>
          </a:p>
          <a:p>
            <a:pPr marL="1700213" indent="-1169988" defTabSz="890588">
              <a:spcAft>
                <a:spcPts val="0"/>
              </a:spcAft>
              <a:defRPr/>
            </a:pPr>
            <a:r>
              <a:rPr lang="zh-TW" altLang="en-US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（二）</a:t>
            </a:r>
            <a:r>
              <a:rPr lang="en-US" altLang="zh-CHT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《</a:t>
            </a:r>
            <a:r>
              <a:rPr lang="zh-CHT" altLang="en-US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大智度論</a:t>
            </a:r>
            <a:r>
              <a:rPr lang="en-US" altLang="zh-CHT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》</a:t>
            </a:r>
            <a:r>
              <a:rPr lang="zh-CHT" altLang="en-US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：文殊、彌勒諸大菩薩等共阿難</a:t>
            </a:r>
            <a:r>
              <a:rPr lang="en-US" altLang="zh-CHT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  </a:t>
            </a:r>
            <a:r>
              <a:rPr lang="zh-CHT" altLang="en-US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集出摩訶衍</a:t>
            </a:r>
          </a:p>
          <a:p>
            <a:pPr indent="0">
              <a:defRPr/>
            </a:pPr>
            <a:r>
              <a:rPr lang="zh-TW" altLang="en-US" sz="4000" dirty="0">
                <a:solidFill>
                  <a:srgbClr val="0000FF"/>
                </a:solidFill>
              </a:rPr>
              <a:t>大乘教徒放棄了初期大乘經中，關於「</a:t>
            </a:r>
            <a:r>
              <a:rPr lang="zh-TW" altLang="en-US" sz="4000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大乘經是佛說</a:t>
            </a:r>
            <a:r>
              <a:rPr lang="zh-TW" altLang="en-US" sz="4000" dirty="0">
                <a:solidFill>
                  <a:srgbClr val="0000FF"/>
                </a:solidFill>
              </a:rPr>
              <a:t>」的立場，而採取適應世俗的解說</a:t>
            </a:r>
            <a:r>
              <a:rPr lang="zh-TW" altLang="en-US" sz="4000" dirty="0"/>
              <a:t>。</a:t>
            </a:r>
            <a:endParaRPr lang="en-AU" sz="4000" dirty="0"/>
          </a:p>
          <a:p>
            <a:pPr>
              <a:defRPr/>
            </a:pPr>
            <a:endParaRPr lang="en-AU" sz="4000" dirty="0"/>
          </a:p>
          <a:p>
            <a:pPr marL="1439863" defTabSz="890588">
              <a:defRPr/>
            </a:pPr>
            <a:endParaRPr lang="zh-CHT" altLang="en-US" sz="24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392936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Title 1">
            <a:extLst>
              <a:ext uri="{FF2B5EF4-FFF2-40B4-BE49-F238E27FC236}">
                <a16:creationId xmlns:a16="http://schemas.microsoft.com/office/drawing/2014/main" id="{1E7434B1-297D-4858-BEE5-8405503F0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參、般若經的傳出（以大乘經中的證詞為中心）</a:t>
            </a:r>
          </a:p>
        </p:txBody>
      </p:sp>
      <p:sp>
        <p:nvSpPr>
          <p:cNvPr id="136194" name="Slide Number Placeholder 3">
            <a:extLst>
              <a:ext uri="{FF2B5EF4-FFF2-40B4-BE49-F238E27FC236}">
                <a16:creationId xmlns:a16="http://schemas.microsoft.com/office/drawing/2014/main" id="{534F6841-0A79-49E9-B9DC-9F26E9243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C33ADD7C-A6C1-4BF8-83CA-A4FDC9416A8D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117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E0A24C97-7D3E-4E45-84D1-D659DC9F4F50}"/>
              </a:ext>
            </a:extLst>
          </p:cNvPr>
          <p:cNvSpPr txBox="1">
            <a:spLocks/>
          </p:cNvSpPr>
          <p:nvPr/>
        </p:nvSpPr>
        <p:spPr bwMode="auto">
          <a:xfrm>
            <a:off x="454233" y="1597208"/>
            <a:ext cx="8434664" cy="4756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60363" indent="-360363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SzPct val="50000"/>
              <a:buFont typeface="Wingdings" charset="0"/>
              <a:defRPr sz="3200" kern="12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1pPr>
            <a:lvl2pPr marL="360363" indent="96838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Wingdings" charset="0"/>
              <a:defRPr sz="2800" kern="1200" spc="3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2pPr>
            <a:lvl3pPr marL="360363" indent="554038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defRPr sz="2400" kern="1200" spc="3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3pPr>
            <a:lvl4pPr marL="360363" indent="1011238" algn="l" defTabSz="457200" rtl="0" eaLnBrk="0" fontAlgn="base" hangingPunct="0">
              <a:spcBef>
                <a:spcPct val="20000"/>
              </a:spcBef>
              <a:spcAft>
                <a:spcPts val="1200"/>
              </a:spcAft>
              <a:buFont typeface="Arial" charset="0"/>
              <a:defRPr sz="2000" kern="1200">
                <a:solidFill>
                  <a:schemeClr val="tx1"/>
                </a:solidFill>
                <a:latin typeface="Gandhari Unicode"/>
                <a:ea typeface="ＭＳ Ｐゴシック" charset="-128"/>
                <a:cs typeface="Gandhari Unicode"/>
              </a:defRPr>
            </a:lvl4pPr>
            <a:lvl5pPr marL="360363" indent="146843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000" kern="1200">
                <a:solidFill>
                  <a:schemeClr val="tx1"/>
                </a:solidFill>
                <a:latin typeface="Gandhari Unicode"/>
                <a:ea typeface="ＭＳ Ｐゴシック" charset="-128"/>
                <a:cs typeface="Gandhari Unicod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65213" indent="-717550" defTabSz="890588">
              <a:spcAft>
                <a:spcPts val="0"/>
              </a:spcAft>
              <a:defRPr/>
            </a:pPr>
            <a:r>
              <a:rPr lang="zh-CHT" altLang="en-US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三、面對傳統佛教的反對而提出大乘經傳出的</a:t>
            </a:r>
            <a:r>
              <a:rPr lang="en-US" altLang="zh-CHT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 </a:t>
            </a:r>
            <a:r>
              <a:rPr lang="zh-CHT" altLang="en-US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新的解說</a:t>
            </a:r>
          </a:p>
          <a:p>
            <a:pPr marL="1700213" indent="-1169988" defTabSz="890588">
              <a:spcAft>
                <a:spcPts val="0"/>
              </a:spcAft>
              <a:defRPr/>
            </a:pP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（三）</a:t>
            </a: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《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般舟三昧經</a:t>
            </a: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》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：置於塔寺及山中，或囑付天眾</a:t>
            </a:r>
            <a:endParaRPr lang="en-AU" sz="24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  <a:p>
            <a:pPr>
              <a:defRPr/>
            </a:pPr>
            <a:r>
              <a:rPr lang="zh-TW" altLang="en-US" dirty="0"/>
              <a:t>這種見解，</a:t>
            </a:r>
            <a:r>
              <a:rPr lang="en-US" altLang="zh-TW" dirty="0"/>
              <a:t>《</a:t>
            </a:r>
            <a:r>
              <a:rPr lang="zh-TW" altLang="en-US" dirty="0"/>
              <a:t>般舟三昧經</a:t>
            </a:r>
            <a:r>
              <a:rPr lang="en-US" altLang="zh-TW" dirty="0"/>
              <a:t>》</a:t>
            </a:r>
            <a:r>
              <a:rPr lang="zh-TW" altLang="en-US" dirty="0"/>
              <a:t>卷中已這樣說：</a:t>
            </a:r>
            <a:endParaRPr lang="en-AU" dirty="0"/>
          </a:p>
          <a:p>
            <a:pPr marL="368300" indent="-368300">
              <a:defRPr/>
            </a:pPr>
            <a:r>
              <a:rPr lang="zh-TW" altLang="en-US" sz="3600" dirty="0"/>
              <a:t>「</a:t>
            </a:r>
            <a:r>
              <a:rPr lang="zh-TW" altLang="en-US" sz="3600" dirty="0">
                <a:latin typeface="华文楷体"/>
                <a:ea typeface="华文楷体"/>
                <a:cs typeface="华文楷体"/>
              </a:rPr>
              <a:t>現世於此受我教，分別供養是舍利。安諦受習佛所化，皆悉諷誦有所付，</a:t>
            </a:r>
            <a:r>
              <a:rPr lang="en-US" altLang="zh-TW" sz="3600" dirty="0">
                <a:latin typeface="华文楷体"/>
                <a:ea typeface="华文楷体"/>
                <a:cs typeface="华文楷体"/>
              </a:rPr>
              <a:t> </a:t>
            </a:r>
            <a:r>
              <a:rPr lang="zh-TW" altLang="en-US" sz="3600" dirty="0">
                <a:latin typeface="华文楷体"/>
                <a:ea typeface="华文楷体"/>
                <a:cs typeface="华文楷体"/>
              </a:rPr>
              <a:t>著於塔寺及山中，若付天龍乾陀羅，</a:t>
            </a:r>
            <a:r>
              <a:rPr lang="en-US" altLang="zh-TW" sz="3600" dirty="0">
                <a:latin typeface="华文楷体"/>
                <a:ea typeface="华文楷体"/>
                <a:cs typeface="华文楷体"/>
              </a:rPr>
              <a:t> </a:t>
            </a:r>
            <a:r>
              <a:rPr lang="zh-TW" altLang="en-US" sz="3600" dirty="0">
                <a:latin typeface="华文楷体"/>
                <a:ea typeface="华文楷体"/>
                <a:cs typeface="华文楷体"/>
              </a:rPr>
              <a:t>各各轉授經卷已，壽命終訖生天上。</a:t>
            </a:r>
            <a:r>
              <a:rPr lang="zh-TW" altLang="en-US" sz="3600" dirty="0"/>
              <a:t>」</a:t>
            </a:r>
            <a:r>
              <a:rPr lang="en-AU" sz="3600" dirty="0"/>
              <a:t> </a:t>
            </a:r>
          </a:p>
          <a:p>
            <a:pPr marL="1439863" defTabSz="890588">
              <a:defRPr/>
            </a:pPr>
            <a:endParaRPr lang="zh-CHT" altLang="en-US" sz="24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Title 1">
            <a:extLst>
              <a:ext uri="{FF2B5EF4-FFF2-40B4-BE49-F238E27FC236}">
                <a16:creationId xmlns:a16="http://schemas.microsoft.com/office/drawing/2014/main" id="{07BFDF7A-3864-47B9-AD25-EEA10D942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參、般若經的傳出（以大乘經中的證詞為中心）</a:t>
            </a:r>
          </a:p>
        </p:txBody>
      </p:sp>
      <p:sp>
        <p:nvSpPr>
          <p:cNvPr id="138242" name="Slide Number Placeholder 3">
            <a:extLst>
              <a:ext uri="{FF2B5EF4-FFF2-40B4-BE49-F238E27FC236}">
                <a16:creationId xmlns:a16="http://schemas.microsoft.com/office/drawing/2014/main" id="{28C3C23A-C8B5-4424-83CF-B00AF213B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7F643356-5BE5-41DE-8CA1-25CF4D119984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118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F14BF682-CE36-4A60-A792-3B25B3EC0E01}"/>
              </a:ext>
            </a:extLst>
          </p:cNvPr>
          <p:cNvSpPr txBox="1">
            <a:spLocks/>
          </p:cNvSpPr>
          <p:nvPr/>
        </p:nvSpPr>
        <p:spPr bwMode="auto">
          <a:xfrm>
            <a:off x="454232" y="1597208"/>
            <a:ext cx="8667092" cy="4756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60363" indent="-360363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SzPct val="50000"/>
              <a:buFont typeface="Wingdings" charset="0"/>
              <a:defRPr sz="3200" kern="12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1pPr>
            <a:lvl2pPr marL="360363" indent="96838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Wingdings" charset="0"/>
              <a:defRPr sz="2800" kern="1200" spc="3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2pPr>
            <a:lvl3pPr marL="360363" indent="554038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defRPr sz="2400" kern="1200" spc="3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3pPr>
            <a:lvl4pPr marL="360363" indent="1011238" algn="l" defTabSz="457200" rtl="0" eaLnBrk="0" fontAlgn="base" hangingPunct="0">
              <a:spcBef>
                <a:spcPct val="20000"/>
              </a:spcBef>
              <a:spcAft>
                <a:spcPts val="1200"/>
              </a:spcAft>
              <a:buFont typeface="Arial" charset="0"/>
              <a:defRPr sz="2000" kern="1200">
                <a:solidFill>
                  <a:schemeClr val="tx1"/>
                </a:solidFill>
                <a:latin typeface="Gandhari Unicode"/>
                <a:ea typeface="ＭＳ Ｐゴシック" charset="-128"/>
                <a:cs typeface="Gandhari Unicode"/>
              </a:defRPr>
            </a:lvl4pPr>
            <a:lvl5pPr marL="360363" indent="146843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000" kern="1200">
                <a:solidFill>
                  <a:schemeClr val="tx1"/>
                </a:solidFill>
                <a:latin typeface="Gandhari Unicode"/>
                <a:ea typeface="ＭＳ Ｐゴシック" charset="-128"/>
                <a:cs typeface="Gandhari Unicod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65213" indent="-717550" defTabSz="890588">
              <a:spcAft>
                <a:spcPts val="0"/>
              </a:spcAft>
              <a:defRPr/>
            </a:pPr>
            <a:r>
              <a:rPr lang="zh-CHT" altLang="en-US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三、面對傳統佛教的反對而提出大乘經傳出的</a:t>
            </a:r>
            <a:r>
              <a:rPr lang="en-US" altLang="zh-CHT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    </a:t>
            </a:r>
            <a:r>
              <a:rPr lang="zh-CHT" altLang="en-US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新的解說</a:t>
            </a:r>
          </a:p>
          <a:p>
            <a:pPr marL="1700213" indent="-1169988" defTabSz="890588">
              <a:spcAft>
                <a:spcPts val="0"/>
              </a:spcAft>
              <a:defRPr/>
            </a:pP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（四）</a:t>
            </a: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《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菩薩行方便境界神通變化經</a:t>
            </a: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》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：藏在山中、寺塔</a:t>
            </a:r>
            <a:endParaRPr lang="en-AU" sz="24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  <a:p>
            <a:pPr marL="0" indent="0">
              <a:defRPr/>
            </a:pPr>
            <a:r>
              <a:rPr lang="zh-TW" altLang="en-US" dirty="0"/>
              <a:t>宋求那跋陀羅</a:t>
            </a:r>
            <a:r>
              <a:rPr lang="zh-TW" altLang="en-US" dirty="0">
                <a:latin typeface="Gandhari Unicode"/>
              </a:rPr>
              <a:t>（</a:t>
            </a:r>
            <a:r>
              <a:rPr lang="en-US" dirty="0" err="1">
                <a:latin typeface="Gandhari Unicode"/>
              </a:rPr>
              <a:t>Guṇabhadra</a:t>
            </a:r>
            <a:r>
              <a:rPr lang="zh-TW" altLang="en-US" dirty="0">
                <a:latin typeface="Gandhari Unicode"/>
              </a:rPr>
              <a:t>）</a:t>
            </a:r>
            <a:r>
              <a:rPr lang="zh-TW" altLang="en-US" dirty="0"/>
              <a:t>所譯</a:t>
            </a:r>
            <a:r>
              <a:rPr lang="en-US" altLang="zh-TW" dirty="0"/>
              <a:t>《</a:t>
            </a:r>
            <a:r>
              <a:rPr lang="zh-TW" altLang="en-US" dirty="0"/>
              <a:t>菩薩行方便境界神通變化經</a:t>
            </a:r>
            <a:r>
              <a:rPr lang="en-US" altLang="zh-TW" dirty="0"/>
              <a:t>》</a:t>
            </a:r>
            <a:r>
              <a:rPr lang="zh-TW" altLang="en-US" dirty="0"/>
              <a:t>說：</a:t>
            </a:r>
            <a:endParaRPr lang="en-AU" dirty="0"/>
          </a:p>
          <a:p>
            <a:pPr>
              <a:defRPr/>
            </a:pPr>
            <a:r>
              <a:rPr lang="zh-TW" altLang="en-US" dirty="0"/>
              <a:t>「</a:t>
            </a:r>
            <a:r>
              <a:rPr lang="zh-TW" altLang="en-US" dirty="0">
                <a:latin typeface="华文楷体"/>
                <a:ea typeface="华文楷体"/>
                <a:cs typeface="华文楷体"/>
              </a:rPr>
              <a:t>阿闍世王取我舍利第八之分，</a:t>
            </a:r>
            <a:r>
              <a:rPr lang="en-US" dirty="0">
                <a:latin typeface="华文楷体"/>
                <a:ea typeface="华文楷体"/>
                <a:cs typeface="华文楷体"/>
              </a:rPr>
              <a:t>……</a:t>
            </a:r>
            <a:r>
              <a:rPr lang="zh-TW" altLang="en-US" dirty="0">
                <a:latin typeface="华文楷体"/>
                <a:ea typeface="华文楷体"/>
                <a:cs typeface="华文楷体"/>
              </a:rPr>
              <a:t>藏舍利箱，待阿叔迦王。</a:t>
            </a:r>
            <a:r>
              <a:rPr lang="en-US" altLang="zh-TW" dirty="0">
                <a:latin typeface="华文楷体"/>
                <a:ea typeface="华文楷体"/>
                <a:cs typeface="华文楷体"/>
              </a:rPr>
              <a:t>[</a:t>
            </a:r>
            <a:r>
              <a:rPr lang="zh-TW" altLang="en-US" dirty="0">
                <a:latin typeface="华文楷体"/>
                <a:ea typeface="华文楷体"/>
                <a:cs typeface="华文楷体"/>
              </a:rPr>
              <a:t>阿闍世王</a:t>
            </a:r>
            <a:r>
              <a:rPr lang="en-US" altLang="zh-TW" dirty="0">
                <a:latin typeface="华文楷体"/>
                <a:ea typeface="华文楷体"/>
                <a:cs typeface="华文楷体"/>
              </a:rPr>
              <a:t>]</a:t>
            </a:r>
            <a:r>
              <a:rPr lang="zh-TW" altLang="en-US" dirty="0">
                <a:latin typeface="华文楷体"/>
                <a:ea typeface="华文楷体"/>
                <a:cs typeface="华文楷体"/>
              </a:rPr>
              <a:t>於金葉上書此經已，並藏去之。</a:t>
            </a:r>
            <a:r>
              <a:rPr lang="en-US" dirty="0">
                <a:latin typeface="华文楷体"/>
                <a:ea typeface="华文楷体"/>
                <a:cs typeface="华文楷体"/>
              </a:rPr>
              <a:t>……</a:t>
            </a:r>
            <a:r>
              <a:rPr lang="zh-TW" altLang="en-US" dirty="0">
                <a:latin typeface="华文楷体"/>
                <a:ea typeface="华文楷体"/>
                <a:cs typeface="华文楷体"/>
              </a:rPr>
              <a:t>阿叔迦王</a:t>
            </a:r>
            <a:r>
              <a:rPr lang="en-US" dirty="0">
                <a:latin typeface="华文楷体"/>
                <a:ea typeface="华文楷体"/>
                <a:cs typeface="华文楷体"/>
              </a:rPr>
              <a:t>……</a:t>
            </a:r>
            <a:r>
              <a:rPr lang="zh-TW" altLang="en-US" dirty="0">
                <a:latin typeface="华文楷体"/>
                <a:ea typeface="华文楷体"/>
                <a:cs typeface="华文楷体"/>
              </a:rPr>
              <a:t>取舍利箱。</a:t>
            </a:r>
            <a:r>
              <a:rPr lang="en-US" dirty="0">
                <a:latin typeface="华文楷体"/>
                <a:ea typeface="华文楷体"/>
                <a:cs typeface="华文楷体"/>
              </a:rPr>
              <a:t>……</a:t>
            </a:r>
            <a:endParaRPr lang="zh-CHT" altLang="en-US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Title 1">
            <a:extLst>
              <a:ext uri="{FF2B5EF4-FFF2-40B4-BE49-F238E27FC236}">
                <a16:creationId xmlns:a16="http://schemas.microsoft.com/office/drawing/2014/main" id="{07BFDF7A-3864-47B9-AD25-EEA10D942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參、般若經的傳出（以大乘經中的證詞為中心）</a:t>
            </a:r>
          </a:p>
        </p:txBody>
      </p:sp>
      <p:sp>
        <p:nvSpPr>
          <p:cNvPr id="138242" name="Slide Number Placeholder 3">
            <a:extLst>
              <a:ext uri="{FF2B5EF4-FFF2-40B4-BE49-F238E27FC236}">
                <a16:creationId xmlns:a16="http://schemas.microsoft.com/office/drawing/2014/main" id="{28C3C23A-C8B5-4424-83CF-B00AF213B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7F643356-5BE5-41DE-8CA1-25CF4D119984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119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F14BF682-CE36-4A60-A792-3B25B3EC0E01}"/>
              </a:ext>
            </a:extLst>
          </p:cNvPr>
          <p:cNvSpPr txBox="1">
            <a:spLocks/>
          </p:cNvSpPr>
          <p:nvPr/>
        </p:nvSpPr>
        <p:spPr bwMode="auto">
          <a:xfrm>
            <a:off x="454232" y="1597208"/>
            <a:ext cx="8667092" cy="4756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60363" indent="-360363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SzPct val="50000"/>
              <a:buFont typeface="Wingdings" charset="0"/>
              <a:defRPr sz="3200" kern="12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1pPr>
            <a:lvl2pPr marL="360363" indent="96838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Wingdings" charset="0"/>
              <a:defRPr sz="2800" kern="1200" spc="3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2pPr>
            <a:lvl3pPr marL="360363" indent="554038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defRPr sz="2400" kern="1200" spc="3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3pPr>
            <a:lvl4pPr marL="360363" indent="1011238" algn="l" defTabSz="457200" rtl="0" eaLnBrk="0" fontAlgn="base" hangingPunct="0">
              <a:spcBef>
                <a:spcPct val="20000"/>
              </a:spcBef>
              <a:spcAft>
                <a:spcPts val="1200"/>
              </a:spcAft>
              <a:buFont typeface="Arial" charset="0"/>
              <a:defRPr sz="2000" kern="1200">
                <a:solidFill>
                  <a:schemeClr val="tx1"/>
                </a:solidFill>
                <a:latin typeface="Gandhari Unicode"/>
                <a:ea typeface="ＭＳ Ｐゴシック" charset="-128"/>
                <a:cs typeface="Gandhari Unicode"/>
              </a:defRPr>
            </a:lvl4pPr>
            <a:lvl5pPr marL="360363" indent="146843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000" kern="1200">
                <a:solidFill>
                  <a:schemeClr val="tx1"/>
                </a:solidFill>
                <a:latin typeface="Gandhari Unicode"/>
                <a:ea typeface="ＭＳ Ｐゴシック" charset="-128"/>
                <a:cs typeface="Gandhari Unicod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65213" indent="-717550" defTabSz="890588">
              <a:spcAft>
                <a:spcPts val="0"/>
              </a:spcAft>
              <a:defRPr/>
            </a:pPr>
            <a:r>
              <a:rPr lang="zh-CHT" altLang="en-US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三、面對傳統佛教的反對而提出大乘經傳出的</a:t>
            </a:r>
            <a:r>
              <a:rPr lang="en-US" altLang="zh-CHT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    </a:t>
            </a:r>
            <a:r>
              <a:rPr lang="zh-CHT" altLang="en-US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新的解說</a:t>
            </a:r>
          </a:p>
          <a:p>
            <a:pPr marL="1700213" indent="-1169988" defTabSz="890588">
              <a:spcAft>
                <a:spcPts val="0"/>
              </a:spcAft>
              <a:defRPr/>
            </a:pP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（四）</a:t>
            </a: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《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菩薩行方便境界神通變化經</a:t>
            </a: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》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：藏在山中、寺塔</a:t>
            </a:r>
            <a:endParaRPr lang="en-AU" sz="24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  <a:p>
            <a:pPr marL="0" indent="0">
              <a:defRPr/>
            </a:pPr>
            <a:r>
              <a:rPr lang="zh-TW" altLang="en-US" dirty="0"/>
              <a:t>宋求那跋陀羅</a:t>
            </a:r>
            <a:r>
              <a:rPr lang="zh-TW" altLang="en-US" dirty="0">
                <a:latin typeface="Gandhari Unicode"/>
              </a:rPr>
              <a:t>（</a:t>
            </a:r>
            <a:r>
              <a:rPr lang="en-US" dirty="0" err="1">
                <a:latin typeface="Gandhari Unicode"/>
              </a:rPr>
              <a:t>Guṇabhadra</a:t>
            </a:r>
            <a:r>
              <a:rPr lang="zh-TW" altLang="en-US" dirty="0">
                <a:latin typeface="Gandhari Unicode"/>
              </a:rPr>
              <a:t>）</a:t>
            </a:r>
            <a:r>
              <a:rPr lang="zh-TW" altLang="en-US" dirty="0"/>
              <a:t>所譯</a:t>
            </a:r>
            <a:r>
              <a:rPr lang="en-US" altLang="zh-TW" dirty="0"/>
              <a:t>《</a:t>
            </a:r>
            <a:r>
              <a:rPr lang="zh-TW" altLang="en-US" dirty="0"/>
              <a:t>菩薩行方便境界神通變化經</a:t>
            </a:r>
            <a:r>
              <a:rPr lang="en-US" altLang="zh-TW" dirty="0"/>
              <a:t>》</a:t>
            </a:r>
            <a:r>
              <a:rPr lang="zh-TW" altLang="en-US" dirty="0"/>
              <a:t>說：</a:t>
            </a:r>
            <a:endParaRPr lang="en-AU" dirty="0"/>
          </a:p>
          <a:p>
            <a:pPr>
              <a:defRPr/>
            </a:pPr>
            <a:r>
              <a:rPr lang="zh-TW" altLang="en-US" dirty="0"/>
              <a:t>「</a:t>
            </a:r>
            <a:r>
              <a:rPr lang="en-US" dirty="0">
                <a:latin typeface="华文楷体"/>
                <a:ea typeface="华文楷体"/>
                <a:cs typeface="华文楷体"/>
              </a:rPr>
              <a:t>……</a:t>
            </a:r>
            <a:r>
              <a:rPr lang="zh-TW" altLang="en-US" dirty="0">
                <a:latin typeface="华文楷体"/>
                <a:ea typeface="华文楷体"/>
                <a:cs typeface="华文楷体"/>
              </a:rPr>
              <a:t>爾時，因陀舍摩法師，從於寶箱出此經王，安置北方多人住處。此經又無多人識知，</a:t>
            </a:r>
            <a:r>
              <a:rPr lang="en-US" dirty="0">
                <a:latin typeface="华文楷体"/>
                <a:ea typeface="华文楷体"/>
                <a:cs typeface="华文楷体"/>
              </a:rPr>
              <a:t>……</a:t>
            </a:r>
            <a:r>
              <a:rPr lang="zh-TW" altLang="en-US" dirty="0">
                <a:latin typeface="华文楷体"/>
                <a:ea typeface="华文楷体"/>
                <a:cs typeface="华文楷体"/>
              </a:rPr>
              <a:t>此經多隱在箱篋中。</a:t>
            </a:r>
            <a:r>
              <a:rPr lang="zh-TW" altLang="en-US" dirty="0"/>
              <a:t>」</a:t>
            </a:r>
            <a:endParaRPr lang="en-AU" dirty="0"/>
          </a:p>
          <a:p>
            <a:pPr marL="1439863" defTabSz="890588">
              <a:defRPr/>
            </a:pPr>
            <a:endParaRPr lang="zh-CHT" altLang="en-US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281282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84EE0B7B-97F5-420A-9C24-F7EE708B8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貳、導師探究「大乘法門之起源與開展」的根本立場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E3E6B-5ED6-40DA-9EF2-412FB19F7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7568"/>
            <a:ext cx="8229600" cy="4525963"/>
          </a:xfrm>
        </p:spPr>
        <p:txBody>
          <a:bodyPr/>
          <a:lstStyle/>
          <a:p>
            <a:pPr marL="530225" indent="0">
              <a:spcBef>
                <a:spcPts val="0"/>
              </a:spcBef>
              <a:spcAft>
                <a:spcPts val="1200"/>
              </a:spcAft>
              <a:buFont typeface="Wingdings" charset="0"/>
              <a:buNone/>
              <a:defRPr/>
            </a:pPr>
            <a:r>
              <a:rPr lang="zh-TW" altLang="en-US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一、古人對初期大乘經如何傳出的見解</a:t>
            </a:r>
            <a:endParaRPr lang="en-AU" sz="28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  <a:p>
            <a:pPr marL="530225" indent="-530225">
              <a:spcBef>
                <a:spcPts val="0"/>
              </a:spcBef>
              <a:buFont typeface="Wingdings" charset="0"/>
              <a:buNone/>
              <a:defRPr/>
            </a:pPr>
            <a:r>
              <a:rPr lang="en-US" dirty="0"/>
              <a:t>◎ </a:t>
            </a:r>
            <a:r>
              <a:rPr lang="zh-TW" altLang="en-US" dirty="0"/>
              <a:t>即使有些經中，說到佛滅五百年以後的事，也是作為佛所「懸記」</a:t>
            </a:r>
            <a:r>
              <a:rPr lang="en-US" altLang="zh-TW" dirty="0"/>
              <a:t>(</a:t>
            </a:r>
            <a:r>
              <a:rPr lang="zh-TW" altLang="en-US" dirty="0"/>
              <a:t>預言</a:t>
            </a:r>
            <a:r>
              <a:rPr lang="en-US" altLang="zh-TW" dirty="0"/>
              <a:t>) </a:t>
            </a:r>
            <a:r>
              <a:rPr lang="zh-TW" altLang="en-US" dirty="0"/>
              <a:t>的。</a:t>
            </a:r>
            <a:r>
              <a:rPr lang="en-AU" dirty="0"/>
              <a:t> </a:t>
            </a:r>
          </a:p>
          <a:p>
            <a:pPr marL="530225" indent="-530225">
              <a:spcBef>
                <a:spcPts val="0"/>
              </a:spcBef>
              <a:buFont typeface="Wingdings" charset="0"/>
              <a:buNone/>
              <a:defRPr/>
            </a:pPr>
            <a:endParaRPr lang="en-AU" altLang="zh-TW" dirty="0"/>
          </a:p>
          <a:p>
            <a:pPr marL="530225" indent="-530225">
              <a:spcBef>
                <a:spcPts val="0"/>
              </a:spcBef>
              <a:buFont typeface="Wingdings" charset="0"/>
              <a:buNone/>
              <a:defRPr/>
            </a:pPr>
            <a:endParaRPr lang="en-AU" dirty="0"/>
          </a:p>
        </p:txBody>
      </p:sp>
      <p:sp>
        <p:nvSpPr>
          <p:cNvPr id="21507" name="Slide Number Placeholder 3">
            <a:extLst>
              <a:ext uri="{FF2B5EF4-FFF2-40B4-BE49-F238E27FC236}">
                <a16:creationId xmlns:a16="http://schemas.microsoft.com/office/drawing/2014/main" id="{4AEC4C26-D6C1-4E26-A867-A8D4E30D9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365AECA-5321-47D0-BFA4-7A4CCFA92FDC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12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45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Title 1">
            <a:extLst>
              <a:ext uri="{FF2B5EF4-FFF2-40B4-BE49-F238E27FC236}">
                <a16:creationId xmlns:a16="http://schemas.microsoft.com/office/drawing/2014/main" id="{F7F8644E-D817-43B8-BF16-39D33C115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參、般若經的傳出（以大乘經中的證詞為中心）</a:t>
            </a:r>
          </a:p>
        </p:txBody>
      </p:sp>
      <p:sp>
        <p:nvSpPr>
          <p:cNvPr id="140290" name="Slide Number Placeholder 3">
            <a:extLst>
              <a:ext uri="{FF2B5EF4-FFF2-40B4-BE49-F238E27FC236}">
                <a16:creationId xmlns:a16="http://schemas.microsoft.com/office/drawing/2014/main" id="{4F8DB32D-A67C-4F98-9D05-D46A9EF88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C3635063-77B9-468F-B119-E27A207A63F3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120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6D561D81-21F8-47D0-87D9-83D93AC8384B}"/>
              </a:ext>
            </a:extLst>
          </p:cNvPr>
          <p:cNvSpPr txBox="1">
            <a:spLocks/>
          </p:cNvSpPr>
          <p:nvPr/>
        </p:nvSpPr>
        <p:spPr bwMode="auto">
          <a:xfrm>
            <a:off x="454232" y="1597209"/>
            <a:ext cx="8667092" cy="1252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60363" indent="-360363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SzPct val="50000"/>
              <a:buFont typeface="Wingdings" charset="0"/>
              <a:defRPr sz="3200" kern="12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1pPr>
            <a:lvl2pPr marL="360363" indent="96838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Wingdings" charset="0"/>
              <a:defRPr sz="2800" kern="1200" spc="3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2pPr>
            <a:lvl3pPr marL="360363" indent="554038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defRPr sz="2400" kern="1200" spc="3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3pPr>
            <a:lvl4pPr marL="360363" indent="1011238" algn="l" defTabSz="457200" rtl="0" eaLnBrk="0" fontAlgn="base" hangingPunct="0">
              <a:spcBef>
                <a:spcPct val="20000"/>
              </a:spcBef>
              <a:spcAft>
                <a:spcPts val="1200"/>
              </a:spcAft>
              <a:buFont typeface="Arial" charset="0"/>
              <a:defRPr sz="2000" kern="1200">
                <a:solidFill>
                  <a:schemeClr val="tx1"/>
                </a:solidFill>
                <a:latin typeface="Gandhari Unicode"/>
                <a:ea typeface="ＭＳ Ｐゴシック" charset="-128"/>
                <a:cs typeface="Gandhari Unicode"/>
              </a:defRPr>
            </a:lvl4pPr>
            <a:lvl5pPr marL="360363" indent="146843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000" kern="1200">
                <a:solidFill>
                  <a:schemeClr val="tx1"/>
                </a:solidFill>
                <a:latin typeface="Gandhari Unicode"/>
                <a:ea typeface="ＭＳ Ｐゴシック" charset="-128"/>
                <a:cs typeface="Gandhari Unicod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65213" indent="-717550" defTabSz="890588">
              <a:spcAft>
                <a:spcPts val="0"/>
              </a:spcAft>
              <a:defRPr/>
            </a:pPr>
            <a:r>
              <a:rPr lang="zh-CHT" altLang="en-US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三、面對傳統佛教的反對而提出大乘經傳出的</a:t>
            </a:r>
            <a:r>
              <a:rPr lang="en-US" altLang="zh-CHT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    </a:t>
            </a:r>
            <a:r>
              <a:rPr lang="zh-CHT" altLang="en-US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新的解說</a:t>
            </a:r>
          </a:p>
          <a:p>
            <a:pPr marL="1700213" indent="-1169988" defTabSz="890588">
              <a:spcAft>
                <a:spcPts val="0"/>
              </a:spcAft>
              <a:defRPr/>
            </a:pP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（四）</a:t>
            </a: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《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菩薩行方便境界神通變化經</a:t>
            </a: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》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：藏在山中、寺塔</a:t>
            </a:r>
            <a:endParaRPr lang="en-AU" sz="24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7B7D867B-D169-459E-AC8A-D096124809EA}"/>
              </a:ext>
            </a:extLst>
          </p:cNvPr>
          <p:cNvSpPr txBox="1">
            <a:spLocks/>
          </p:cNvSpPr>
          <p:nvPr/>
        </p:nvSpPr>
        <p:spPr bwMode="auto">
          <a:xfrm>
            <a:off x="476908" y="3082451"/>
            <a:ext cx="8057492" cy="3522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60363" indent="-360363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SzPct val="50000"/>
              <a:buFont typeface="Wingdings" charset="0"/>
              <a:defRPr sz="3200" kern="12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1pPr>
            <a:lvl2pPr marL="360363" indent="96838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Wingdings" charset="0"/>
              <a:defRPr sz="2800" kern="1200" spc="3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2pPr>
            <a:lvl3pPr marL="360363" indent="554038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defRPr sz="2400" kern="1200" spc="3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3pPr>
            <a:lvl4pPr marL="360363" indent="1011238" algn="l" defTabSz="457200" rtl="0" eaLnBrk="0" fontAlgn="base" hangingPunct="0">
              <a:spcBef>
                <a:spcPct val="20000"/>
              </a:spcBef>
              <a:spcAft>
                <a:spcPts val="1200"/>
              </a:spcAft>
              <a:buFont typeface="Arial" charset="0"/>
              <a:defRPr sz="2000" kern="1200">
                <a:solidFill>
                  <a:schemeClr val="tx1"/>
                </a:solidFill>
                <a:latin typeface="Gandhari Unicode"/>
                <a:ea typeface="ＭＳ Ｐゴシック" charset="-128"/>
                <a:cs typeface="Gandhari Unicode"/>
              </a:defRPr>
            </a:lvl4pPr>
            <a:lvl5pPr marL="360363" indent="146843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000" kern="1200">
                <a:solidFill>
                  <a:schemeClr val="tx1"/>
                </a:solidFill>
                <a:latin typeface="Gandhari Unicode"/>
                <a:ea typeface="ＭＳ Ｐゴシック" charset="-128"/>
                <a:cs typeface="Gandhari Unicod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7938">
              <a:lnSpc>
                <a:spcPct val="110000"/>
              </a:lnSpc>
              <a:spcAft>
                <a:spcPts val="0"/>
              </a:spcAft>
              <a:defRPr/>
            </a:pPr>
            <a:r>
              <a:rPr lang="zh-TW" altLang="en-US" sz="3600" dirty="0">
                <a:solidFill>
                  <a:srgbClr val="0000FF"/>
                </a:solidFill>
              </a:rPr>
              <a:t>經是早就有了的；經與舍利相關聯，藏在山中、寺塔，與</a:t>
            </a:r>
          </a:p>
          <a:p>
            <a:pPr indent="-7938">
              <a:lnSpc>
                <a:spcPct val="110000"/>
              </a:lnSpc>
              <a:spcAft>
                <a:spcPts val="0"/>
              </a:spcAft>
              <a:defRPr/>
            </a:pPr>
            <a:r>
              <a:rPr lang="en-US" altLang="zh-TW" sz="3600" dirty="0">
                <a:solidFill>
                  <a:srgbClr val="0000FF"/>
                </a:solidFill>
              </a:rPr>
              <a:t>《</a:t>
            </a:r>
            <a:r>
              <a:rPr lang="zh-TW" altLang="en-US" sz="3600" dirty="0">
                <a:solidFill>
                  <a:srgbClr val="0000FF"/>
                </a:solidFill>
              </a:rPr>
              <a:t>般舟三昧經</a:t>
            </a:r>
            <a:r>
              <a:rPr lang="en-US" altLang="zh-TW" sz="3600" dirty="0">
                <a:solidFill>
                  <a:srgbClr val="0000FF"/>
                </a:solidFill>
              </a:rPr>
              <a:t>》</a:t>
            </a:r>
            <a:r>
              <a:rPr lang="zh-TW" altLang="en-US" sz="3600" dirty="0">
                <a:solidFill>
                  <a:srgbClr val="0000FF"/>
                </a:solidFill>
              </a:rPr>
              <a:t>的解說相同</a:t>
            </a:r>
            <a:r>
              <a:rPr lang="zh-TW" altLang="en-US" sz="3600" dirty="0"/>
              <a:t>。</a:t>
            </a:r>
          </a:p>
          <a:p>
            <a:pPr indent="-7938">
              <a:defRPr/>
            </a:pPr>
            <a:r>
              <a:rPr lang="zh-TW" altLang="en-US" sz="3600" dirty="0"/>
              <a:t>後起的南天鐵塔說，也只是這類傳說的延續。</a:t>
            </a:r>
            <a:r>
              <a:rPr lang="en-AU" sz="3600" dirty="0"/>
              <a:t> </a:t>
            </a:r>
            <a:endParaRPr lang="zh-CHT" altLang="en-US" sz="36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  <a:p>
            <a:pPr indent="-7938">
              <a:defRPr/>
            </a:pPr>
            <a:endParaRPr lang="en-AU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Title 1">
            <a:extLst>
              <a:ext uri="{FF2B5EF4-FFF2-40B4-BE49-F238E27FC236}">
                <a16:creationId xmlns:a16="http://schemas.microsoft.com/office/drawing/2014/main" id="{3D460DD6-6B29-4215-9FBE-261CF7EE2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參、般若經的傳出（以大乘經中的證詞為中心）</a:t>
            </a:r>
          </a:p>
        </p:txBody>
      </p:sp>
      <p:sp>
        <p:nvSpPr>
          <p:cNvPr id="142338" name="Slide Number Placeholder 3">
            <a:extLst>
              <a:ext uri="{FF2B5EF4-FFF2-40B4-BE49-F238E27FC236}">
                <a16:creationId xmlns:a16="http://schemas.microsoft.com/office/drawing/2014/main" id="{5C13289A-C38C-4D37-A15E-7CEEA8D05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6DB146FC-3864-44C1-ACFA-914DBFA96CDF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121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06A91815-670D-42C9-9EB0-4B6E3E018A09}"/>
              </a:ext>
            </a:extLst>
          </p:cNvPr>
          <p:cNvSpPr txBox="1">
            <a:spLocks/>
          </p:cNvSpPr>
          <p:nvPr/>
        </p:nvSpPr>
        <p:spPr bwMode="auto">
          <a:xfrm>
            <a:off x="476908" y="1619889"/>
            <a:ext cx="8667092" cy="685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60363" indent="-360363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SzPct val="50000"/>
              <a:buFont typeface="Wingdings" charset="0"/>
              <a:defRPr sz="3200" kern="12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1pPr>
            <a:lvl2pPr marL="360363" indent="96838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Wingdings" charset="0"/>
              <a:defRPr sz="2800" kern="1200" spc="3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2pPr>
            <a:lvl3pPr marL="360363" indent="554038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defRPr sz="2400" kern="1200" spc="3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3pPr>
            <a:lvl4pPr marL="360363" indent="1011238" algn="l" defTabSz="457200" rtl="0" eaLnBrk="0" fontAlgn="base" hangingPunct="0">
              <a:spcBef>
                <a:spcPct val="20000"/>
              </a:spcBef>
              <a:spcAft>
                <a:spcPts val="1200"/>
              </a:spcAft>
              <a:buFont typeface="Arial" charset="0"/>
              <a:defRPr sz="2000" kern="1200">
                <a:solidFill>
                  <a:schemeClr val="tx1"/>
                </a:solidFill>
                <a:latin typeface="Gandhari Unicode"/>
                <a:ea typeface="ＭＳ Ｐゴシック" charset="-128"/>
                <a:cs typeface="Gandhari Unicode"/>
              </a:defRPr>
            </a:lvl4pPr>
            <a:lvl5pPr marL="360363" indent="146843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000" kern="1200">
                <a:solidFill>
                  <a:schemeClr val="tx1"/>
                </a:solidFill>
                <a:latin typeface="Gandhari Unicode"/>
                <a:ea typeface="ＭＳ Ｐゴシック" charset="-128"/>
                <a:cs typeface="Gandhari Unicod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4263" indent="-531813" defTabSz="890588">
              <a:defRPr/>
            </a:pPr>
            <a:r>
              <a:rPr lang="zh-CHT" altLang="en-US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四、結說</a:t>
            </a:r>
            <a:endParaRPr lang="en-AU" sz="28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</p:txBody>
      </p:sp>
      <p:sp>
        <p:nvSpPr>
          <p:cNvPr id="142340" name="Content Placeholder 1">
            <a:extLst>
              <a:ext uri="{FF2B5EF4-FFF2-40B4-BE49-F238E27FC236}">
                <a16:creationId xmlns:a16="http://schemas.microsoft.com/office/drawing/2014/main" id="{5ECFFDB8-4B04-4C68-ABEE-B3092219D418}"/>
              </a:ext>
            </a:extLst>
          </p:cNvPr>
          <p:cNvSpPr txBox="1">
            <a:spLocks/>
          </p:cNvSpPr>
          <p:nvPr/>
        </p:nvSpPr>
        <p:spPr bwMode="auto">
          <a:xfrm>
            <a:off x="476250" y="2305050"/>
            <a:ext cx="8058150" cy="386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0363" indent="-79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4000"/>
              </a:lnSpc>
              <a:spcAft>
                <a:spcPts val="600"/>
              </a:spcAft>
              <a:buSzPct val="50000"/>
              <a:buFont typeface="Wingdings" panose="05000000000000000000" pitchFamily="2" charset="2"/>
              <a:buNone/>
            </a:pPr>
            <a:r>
              <a:rPr lang="zh-TW" altLang="en-US" sz="4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有了書寫的經典，從古舊的寺塔中發現出來，是偶有可能的事實。</a:t>
            </a:r>
            <a:endParaRPr lang="en-AU" altLang="ja-JP" sz="4000" dirty="0">
              <a:latin typeface="新細明體" panose="02020500000000000000" pitchFamily="18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Title 1">
            <a:extLst>
              <a:ext uri="{FF2B5EF4-FFF2-40B4-BE49-F238E27FC236}">
                <a16:creationId xmlns:a16="http://schemas.microsoft.com/office/drawing/2014/main" id="{3D460DD6-6B29-4215-9FBE-261CF7EE2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參、般若經的傳出（以大乘經中的證詞為中心）</a:t>
            </a:r>
          </a:p>
        </p:txBody>
      </p:sp>
      <p:sp>
        <p:nvSpPr>
          <p:cNvPr id="142338" name="Slide Number Placeholder 3">
            <a:extLst>
              <a:ext uri="{FF2B5EF4-FFF2-40B4-BE49-F238E27FC236}">
                <a16:creationId xmlns:a16="http://schemas.microsoft.com/office/drawing/2014/main" id="{5C13289A-C38C-4D37-A15E-7CEEA8D05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6DB146FC-3864-44C1-ACFA-914DBFA96CDF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122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06A91815-670D-42C9-9EB0-4B6E3E018A09}"/>
              </a:ext>
            </a:extLst>
          </p:cNvPr>
          <p:cNvSpPr txBox="1">
            <a:spLocks/>
          </p:cNvSpPr>
          <p:nvPr/>
        </p:nvSpPr>
        <p:spPr bwMode="auto">
          <a:xfrm>
            <a:off x="476908" y="1619889"/>
            <a:ext cx="8667092" cy="685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60363" indent="-360363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SzPct val="50000"/>
              <a:buFont typeface="Wingdings" charset="0"/>
              <a:defRPr sz="3200" kern="12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1pPr>
            <a:lvl2pPr marL="360363" indent="96838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Wingdings" charset="0"/>
              <a:defRPr sz="2800" kern="1200" spc="3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2pPr>
            <a:lvl3pPr marL="360363" indent="554038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defRPr sz="2400" kern="1200" spc="3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3pPr>
            <a:lvl4pPr marL="360363" indent="1011238" algn="l" defTabSz="457200" rtl="0" eaLnBrk="0" fontAlgn="base" hangingPunct="0">
              <a:spcBef>
                <a:spcPct val="20000"/>
              </a:spcBef>
              <a:spcAft>
                <a:spcPts val="1200"/>
              </a:spcAft>
              <a:buFont typeface="Arial" charset="0"/>
              <a:defRPr sz="2000" kern="1200">
                <a:solidFill>
                  <a:schemeClr val="tx1"/>
                </a:solidFill>
                <a:latin typeface="Gandhari Unicode"/>
                <a:ea typeface="ＭＳ Ｐゴシック" charset="-128"/>
                <a:cs typeface="Gandhari Unicode"/>
              </a:defRPr>
            </a:lvl4pPr>
            <a:lvl5pPr marL="360363" indent="146843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000" kern="1200">
                <a:solidFill>
                  <a:schemeClr val="tx1"/>
                </a:solidFill>
                <a:latin typeface="Gandhari Unicode"/>
                <a:ea typeface="ＭＳ Ｐゴシック" charset="-128"/>
                <a:cs typeface="Gandhari Unicod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4263" indent="-531813" defTabSz="890588">
              <a:defRPr/>
            </a:pPr>
            <a:r>
              <a:rPr lang="zh-CHT" altLang="en-US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四、結說</a:t>
            </a:r>
            <a:endParaRPr lang="en-AU" sz="28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</p:txBody>
      </p:sp>
      <p:sp>
        <p:nvSpPr>
          <p:cNvPr id="142340" name="Content Placeholder 1">
            <a:extLst>
              <a:ext uri="{FF2B5EF4-FFF2-40B4-BE49-F238E27FC236}">
                <a16:creationId xmlns:a16="http://schemas.microsoft.com/office/drawing/2014/main" id="{5ECFFDB8-4B04-4C68-ABEE-B3092219D418}"/>
              </a:ext>
            </a:extLst>
          </p:cNvPr>
          <p:cNvSpPr txBox="1">
            <a:spLocks/>
          </p:cNvSpPr>
          <p:nvPr/>
        </p:nvSpPr>
        <p:spPr bwMode="auto">
          <a:xfrm>
            <a:off x="476250" y="2305050"/>
            <a:ext cx="8058150" cy="386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0363" indent="-79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4000"/>
              </a:lnSpc>
              <a:spcAft>
                <a:spcPts val="600"/>
              </a:spcAft>
              <a:buSzPct val="50000"/>
              <a:buFont typeface="Wingdings" panose="05000000000000000000" pitchFamily="2" charset="2"/>
              <a:buNone/>
            </a:pPr>
            <a:r>
              <a:rPr lang="zh-TW" altLang="en-US" sz="4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但將一切大乘經，解說為早已有之，藏在天上、龍宮、古塔，再流傳到人間，不是合理的解說。</a:t>
            </a:r>
            <a:endParaRPr lang="en-AU" altLang="ja-JP" sz="4000" dirty="0">
              <a:latin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0824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Title 1">
            <a:extLst>
              <a:ext uri="{FF2B5EF4-FFF2-40B4-BE49-F238E27FC236}">
                <a16:creationId xmlns:a16="http://schemas.microsoft.com/office/drawing/2014/main" id="{3D460DD6-6B29-4215-9FBE-261CF7EE2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參、般若經的傳出（以大乘經中的證詞為中心）</a:t>
            </a:r>
          </a:p>
        </p:txBody>
      </p:sp>
      <p:sp>
        <p:nvSpPr>
          <p:cNvPr id="142338" name="Slide Number Placeholder 3">
            <a:extLst>
              <a:ext uri="{FF2B5EF4-FFF2-40B4-BE49-F238E27FC236}">
                <a16:creationId xmlns:a16="http://schemas.microsoft.com/office/drawing/2014/main" id="{5C13289A-C38C-4D37-A15E-7CEEA8D05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6DB146FC-3864-44C1-ACFA-914DBFA96CDF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123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06A91815-670D-42C9-9EB0-4B6E3E018A09}"/>
              </a:ext>
            </a:extLst>
          </p:cNvPr>
          <p:cNvSpPr txBox="1">
            <a:spLocks/>
          </p:cNvSpPr>
          <p:nvPr/>
        </p:nvSpPr>
        <p:spPr bwMode="auto">
          <a:xfrm>
            <a:off x="476908" y="1619889"/>
            <a:ext cx="8667092" cy="685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60363" indent="-360363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SzPct val="50000"/>
              <a:buFont typeface="Wingdings" charset="0"/>
              <a:defRPr sz="3200" kern="12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1pPr>
            <a:lvl2pPr marL="360363" indent="96838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Wingdings" charset="0"/>
              <a:defRPr sz="2800" kern="1200" spc="3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2pPr>
            <a:lvl3pPr marL="360363" indent="554038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defRPr sz="2400" kern="1200" spc="3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3pPr>
            <a:lvl4pPr marL="360363" indent="1011238" algn="l" defTabSz="457200" rtl="0" eaLnBrk="0" fontAlgn="base" hangingPunct="0">
              <a:spcBef>
                <a:spcPct val="20000"/>
              </a:spcBef>
              <a:spcAft>
                <a:spcPts val="1200"/>
              </a:spcAft>
              <a:buFont typeface="Arial" charset="0"/>
              <a:defRPr sz="2000" kern="1200">
                <a:solidFill>
                  <a:schemeClr val="tx1"/>
                </a:solidFill>
                <a:latin typeface="Gandhari Unicode"/>
                <a:ea typeface="ＭＳ Ｐゴシック" charset="-128"/>
                <a:cs typeface="Gandhari Unicode"/>
              </a:defRPr>
            </a:lvl4pPr>
            <a:lvl5pPr marL="360363" indent="146843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000" kern="1200">
                <a:solidFill>
                  <a:schemeClr val="tx1"/>
                </a:solidFill>
                <a:latin typeface="Gandhari Unicode"/>
                <a:ea typeface="ＭＳ Ｐゴシック" charset="-128"/>
                <a:cs typeface="Gandhari Unicod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4263" indent="-531813" defTabSz="890588">
              <a:defRPr/>
            </a:pPr>
            <a:r>
              <a:rPr lang="zh-CHT" altLang="en-US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四、結說</a:t>
            </a:r>
            <a:endParaRPr lang="en-AU" sz="28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</p:txBody>
      </p:sp>
      <p:sp>
        <p:nvSpPr>
          <p:cNvPr id="142340" name="Content Placeholder 1">
            <a:extLst>
              <a:ext uri="{FF2B5EF4-FFF2-40B4-BE49-F238E27FC236}">
                <a16:creationId xmlns:a16="http://schemas.microsoft.com/office/drawing/2014/main" id="{5ECFFDB8-4B04-4C68-ABEE-B3092219D418}"/>
              </a:ext>
            </a:extLst>
          </p:cNvPr>
          <p:cNvSpPr txBox="1">
            <a:spLocks/>
          </p:cNvSpPr>
          <p:nvPr/>
        </p:nvSpPr>
        <p:spPr bwMode="auto">
          <a:xfrm>
            <a:off x="476250" y="2305050"/>
            <a:ext cx="8058150" cy="386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0363" indent="-79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4000"/>
              </a:lnSpc>
              <a:spcAft>
                <a:spcPts val="600"/>
              </a:spcAft>
              <a:buSzPct val="50000"/>
              <a:buFont typeface="Wingdings" panose="05000000000000000000" pitchFamily="2" charset="2"/>
              <a:buNone/>
            </a:pPr>
            <a:r>
              <a:rPr lang="zh-TW" altLang="en-US" sz="4000" dirty="0">
                <a:solidFill>
                  <a:srgbClr val="0000FF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大乘經怎樣的傳出？應依初期大乘經自身所表示的意見去理解！</a:t>
            </a:r>
            <a:endParaRPr lang="en-AU" altLang="zh-TW" sz="4000" dirty="0">
              <a:solidFill>
                <a:srgbClr val="0000FF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4487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Title 1">
            <a:extLst>
              <a:ext uri="{FF2B5EF4-FFF2-40B4-BE49-F238E27FC236}">
                <a16:creationId xmlns:a16="http://schemas.microsoft.com/office/drawing/2014/main" id="{6B0E5C45-D423-4542-A071-C164104A4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肆、般若經的集成</a:t>
            </a:r>
          </a:p>
        </p:txBody>
      </p:sp>
      <p:sp>
        <p:nvSpPr>
          <p:cNvPr id="144386" name="Slide Number Placeholder 3">
            <a:extLst>
              <a:ext uri="{FF2B5EF4-FFF2-40B4-BE49-F238E27FC236}">
                <a16:creationId xmlns:a16="http://schemas.microsoft.com/office/drawing/2014/main" id="{1C43D07F-AD12-4F73-88F3-66A5FBBDE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430EFD9F-4E63-4943-B0AE-4680B1DC640C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124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144387" name="Content Placeholder 1">
            <a:extLst>
              <a:ext uri="{FF2B5EF4-FFF2-40B4-BE49-F238E27FC236}">
                <a16:creationId xmlns:a16="http://schemas.microsoft.com/office/drawing/2014/main" id="{4EB332AA-D40E-4541-9E55-D17ACB186F36}"/>
              </a:ext>
            </a:extLst>
          </p:cNvPr>
          <p:cNvSpPr txBox="1">
            <a:spLocks/>
          </p:cNvSpPr>
          <p:nvPr/>
        </p:nvSpPr>
        <p:spPr bwMode="auto">
          <a:xfrm>
            <a:off x="476250" y="2090738"/>
            <a:ext cx="8058150" cy="386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55625" indent="-79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4000"/>
              </a:lnSpc>
              <a:spcAft>
                <a:spcPts val="600"/>
              </a:spcAft>
              <a:buSzPct val="50000"/>
              <a:buFont typeface="Wingdings" panose="05000000000000000000" pitchFamily="2" charset="2"/>
              <a:buNone/>
            </a:pPr>
            <a:r>
              <a:rPr lang="zh-TW" altLang="en-US" sz="3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對傳來的種種教說，到底是否佛說，</a:t>
            </a:r>
            <a:r>
              <a:rPr lang="en-US" altLang="zh-TW" sz="3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r>
              <a:rPr lang="zh-TW" altLang="en-US" sz="3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以什麼為取捨的標準？</a:t>
            </a:r>
            <a:r>
              <a:rPr lang="en-AU" altLang="ja-JP" sz="3600" dirty="0">
                <a:latin typeface="新細明體" panose="02020500000000000000" pitchFamily="18" charset="-120"/>
              </a:rPr>
              <a:t> </a:t>
            </a:r>
          </a:p>
          <a:p>
            <a:pPr indent="-555625">
              <a:lnSpc>
                <a:spcPct val="114000"/>
              </a:lnSpc>
              <a:spcAft>
                <a:spcPts val="600"/>
              </a:spcAft>
              <a:buSzPct val="50000"/>
              <a:buFont typeface="Wingdings" panose="05000000000000000000" pitchFamily="2" charset="2"/>
              <a:buNone/>
            </a:pPr>
            <a:r>
              <a:rPr lang="en-US" altLang="zh-TW" sz="3600" dirty="0">
                <a:latin typeface="新細明體" panose="02020500000000000000" pitchFamily="18" charset="-120"/>
              </a:rPr>
              <a:t>◎ </a:t>
            </a:r>
            <a:r>
              <a:rPr lang="zh-TW" altLang="en-US" sz="3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赤銅鍱部</a:t>
            </a:r>
            <a:r>
              <a:rPr lang="zh-TW" altLang="en-US" sz="3600" dirty="0">
                <a:latin typeface="Gandhari Unicode" charset="0"/>
                <a:ea typeface="新細明體" panose="02020500000000000000" pitchFamily="18" charset="-120"/>
              </a:rPr>
              <a:t>（</a:t>
            </a:r>
            <a:r>
              <a:rPr lang="en-US" altLang="ja-JP" sz="3600" dirty="0" err="1">
                <a:latin typeface="Gandhari Unicode" charset="0"/>
              </a:rPr>
              <a:t>Tāmraśātīyāḥ</a:t>
            </a:r>
            <a:r>
              <a:rPr lang="zh-TW" altLang="en-US" sz="3600" dirty="0">
                <a:latin typeface="Gandhari Unicode" charset="0"/>
                <a:ea typeface="新細明體" panose="02020500000000000000" pitchFamily="18" charset="-120"/>
              </a:rPr>
              <a:t>）</a:t>
            </a:r>
            <a:r>
              <a:rPr lang="zh-TW" altLang="en-US" sz="3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說：</a:t>
            </a:r>
          </a:p>
          <a:p>
            <a:pPr indent="-100013">
              <a:lnSpc>
                <a:spcPct val="114000"/>
              </a:lnSpc>
              <a:spcAft>
                <a:spcPts val="600"/>
              </a:spcAft>
              <a:buSzPct val="50000"/>
              <a:buFont typeface="Wingdings" panose="05000000000000000000" pitchFamily="2" charset="2"/>
              <a:buNone/>
            </a:pPr>
            <a:r>
              <a:rPr lang="zh-TW" altLang="en-US" sz="3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「</a:t>
            </a:r>
            <a:r>
              <a:rPr lang="zh-TW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依經，依律</a:t>
            </a:r>
            <a:r>
              <a:rPr lang="zh-TW" altLang="en-US" sz="3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」。</a:t>
            </a:r>
            <a:endParaRPr lang="en-AU" altLang="ja-JP" sz="3600" dirty="0">
              <a:latin typeface="新細明體" panose="02020500000000000000" pitchFamily="18" charset="-120"/>
            </a:endParaRPr>
          </a:p>
          <a:p>
            <a:pPr indent="-555625">
              <a:lnSpc>
                <a:spcPct val="114000"/>
              </a:lnSpc>
              <a:spcAft>
                <a:spcPts val="600"/>
              </a:spcAft>
              <a:buSzPct val="50000"/>
              <a:buFont typeface="Wingdings" panose="05000000000000000000" pitchFamily="2" charset="2"/>
              <a:buNone/>
            </a:pPr>
            <a:r>
              <a:rPr lang="en-US" altLang="zh-TW" sz="3600" dirty="0">
                <a:latin typeface="新細明體" panose="02020500000000000000" pitchFamily="18" charset="-120"/>
              </a:rPr>
              <a:t>◎ </a:t>
            </a:r>
            <a:r>
              <a:rPr lang="zh-TW" altLang="en-US" sz="3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法藏部</a:t>
            </a:r>
            <a:r>
              <a:rPr lang="zh-TW" altLang="en-US" sz="3600" dirty="0">
                <a:latin typeface="Gandhari Unicode" charset="0"/>
                <a:ea typeface="新細明體" panose="02020500000000000000" pitchFamily="18" charset="-120"/>
              </a:rPr>
              <a:t>（</a:t>
            </a:r>
            <a:r>
              <a:rPr lang="en-US" altLang="ja-JP" sz="3600" dirty="0" err="1">
                <a:latin typeface="Gandhari Unicode" charset="0"/>
              </a:rPr>
              <a:t>Dharmaguptaka</a:t>
            </a:r>
            <a:r>
              <a:rPr lang="zh-TW" altLang="en-US" sz="3600" dirty="0">
                <a:latin typeface="Gandhari Unicode" charset="0"/>
                <a:ea typeface="新細明體" panose="02020500000000000000" pitchFamily="18" charset="-120"/>
              </a:rPr>
              <a:t>）</a:t>
            </a:r>
            <a:r>
              <a:rPr lang="zh-TW" altLang="en-US" sz="3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說：</a:t>
            </a:r>
          </a:p>
          <a:p>
            <a:pPr indent="-100013">
              <a:lnSpc>
                <a:spcPct val="114000"/>
              </a:lnSpc>
              <a:spcAft>
                <a:spcPts val="600"/>
              </a:spcAft>
              <a:buSzPct val="50000"/>
              <a:buFont typeface="Wingdings" panose="05000000000000000000" pitchFamily="2" charset="2"/>
              <a:buNone/>
            </a:pPr>
            <a:r>
              <a:rPr lang="zh-TW" altLang="en-US" sz="3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「</a:t>
            </a:r>
            <a:r>
              <a:rPr lang="zh-TW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依經、依律、依法</a:t>
            </a:r>
            <a:r>
              <a:rPr lang="zh-TW" altLang="en-US" sz="3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」。</a:t>
            </a:r>
            <a:r>
              <a:rPr lang="en-AU" altLang="ja-JP" sz="3600" dirty="0">
                <a:latin typeface="新細明體" panose="02020500000000000000" pitchFamily="18" charset="-120"/>
              </a:rPr>
              <a:t> </a:t>
            </a:r>
            <a:endParaRPr lang="en-AU" altLang="zh-TW" sz="3600" dirty="0">
              <a:solidFill>
                <a:srgbClr val="0000FF"/>
              </a:solidFill>
              <a:latin typeface="新細明體" panose="02020500000000000000" pitchFamily="18" charset="-120"/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D0FDF02C-57ED-4DC1-A4B7-3D7C2F77F7C3}"/>
              </a:ext>
            </a:extLst>
          </p:cNvPr>
          <p:cNvSpPr txBox="1">
            <a:spLocks/>
          </p:cNvSpPr>
          <p:nvPr/>
        </p:nvSpPr>
        <p:spPr bwMode="auto">
          <a:xfrm>
            <a:off x="476908" y="1326819"/>
            <a:ext cx="8667092" cy="685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60363" indent="-360363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SzPct val="50000"/>
              <a:buFont typeface="Wingdings" charset="0"/>
              <a:defRPr sz="3200" kern="12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1pPr>
            <a:lvl2pPr marL="360363" indent="96838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Wingdings" charset="0"/>
              <a:defRPr sz="2800" kern="1200" spc="3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2pPr>
            <a:lvl3pPr marL="360363" indent="554038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defRPr sz="2400" kern="1200" spc="3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3pPr>
            <a:lvl4pPr marL="360363" indent="1011238" algn="l" defTabSz="457200" rtl="0" eaLnBrk="0" fontAlgn="base" hangingPunct="0">
              <a:spcBef>
                <a:spcPct val="20000"/>
              </a:spcBef>
              <a:spcAft>
                <a:spcPts val="1200"/>
              </a:spcAft>
              <a:buFont typeface="Arial" charset="0"/>
              <a:defRPr sz="2000" kern="1200">
                <a:solidFill>
                  <a:schemeClr val="tx1"/>
                </a:solidFill>
                <a:latin typeface="Gandhari Unicode"/>
                <a:ea typeface="ＭＳ Ｐゴシック" charset="-128"/>
                <a:cs typeface="Gandhari Unicode"/>
              </a:defRPr>
            </a:lvl4pPr>
            <a:lvl5pPr marL="360363" indent="146843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000" kern="1200">
                <a:solidFill>
                  <a:schemeClr val="tx1"/>
                </a:solidFill>
                <a:latin typeface="Gandhari Unicode"/>
                <a:ea typeface="ＭＳ Ｐゴシック" charset="-128"/>
                <a:cs typeface="Gandhari Unicod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4263" indent="-531813" defTabSz="890588">
              <a:defRPr/>
            </a:pPr>
            <a:r>
              <a:rPr lang="zh-CHT" altLang="en-US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一、認證佛典能否依之修證的準則</a:t>
            </a:r>
            <a:endParaRPr lang="en-AU" sz="28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Title 1">
            <a:extLst>
              <a:ext uri="{FF2B5EF4-FFF2-40B4-BE49-F238E27FC236}">
                <a16:creationId xmlns:a16="http://schemas.microsoft.com/office/drawing/2014/main" id="{D25D2CA9-A201-418D-BA11-4EEB7ECB1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肆、般若經的集成</a:t>
            </a:r>
          </a:p>
        </p:txBody>
      </p:sp>
      <p:sp>
        <p:nvSpPr>
          <p:cNvPr id="146434" name="Slide Number Placeholder 3">
            <a:extLst>
              <a:ext uri="{FF2B5EF4-FFF2-40B4-BE49-F238E27FC236}">
                <a16:creationId xmlns:a16="http://schemas.microsoft.com/office/drawing/2014/main" id="{065033F5-6D90-4364-BC0A-2C05FD4DC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21D45609-DAF3-41B6-AA9D-9A0F49ADD1AB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125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146435" name="Content Placeholder 1">
            <a:extLst>
              <a:ext uri="{FF2B5EF4-FFF2-40B4-BE49-F238E27FC236}">
                <a16:creationId xmlns:a16="http://schemas.microsoft.com/office/drawing/2014/main" id="{3D5B5922-526A-4496-BCFD-986A5E4449E3}"/>
              </a:ext>
            </a:extLst>
          </p:cNvPr>
          <p:cNvSpPr txBox="1">
            <a:spLocks/>
          </p:cNvSpPr>
          <p:nvPr/>
        </p:nvSpPr>
        <p:spPr bwMode="auto">
          <a:xfrm>
            <a:off x="476250" y="2109788"/>
            <a:ext cx="8502650" cy="386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2913" indent="-79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4000"/>
              </a:lnSpc>
              <a:spcAft>
                <a:spcPts val="600"/>
              </a:spcAft>
              <a:buSzPct val="50000"/>
              <a:buFont typeface="Wingdings" panose="05000000000000000000" pitchFamily="2" charset="2"/>
              <a:buNone/>
            </a:pPr>
            <a:r>
              <a:rPr lang="zh-TW" altLang="en-US" sz="4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這就是「佛語具三相」：</a:t>
            </a:r>
          </a:p>
          <a:p>
            <a:pPr>
              <a:lnSpc>
                <a:spcPct val="114000"/>
              </a:lnSpc>
              <a:spcAft>
                <a:spcPts val="600"/>
              </a:spcAft>
              <a:buSzPct val="50000"/>
              <a:buFont typeface="Wingdings" panose="05000000000000000000" pitchFamily="2" charset="2"/>
              <a:buNone/>
            </a:pPr>
            <a:r>
              <a:rPr lang="zh-TW" altLang="en-US" sz="4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一、修多羅相應，</a:t>
            </a:r>
          </a:p>
          <a:p>
            <a:pPr>
              <a:lnSpc>
                <a:spcPct val="114000"/>
              </a:lnSpc>
              <a:spcAft>
                <a:spcPts val="600"/>
              </a:spcAft>
              <a:buSzPct val="50000"/>
              <a:buFont typeface="Wingdings" panose="05000000000000000000" pitchFamily="2" charset="2"/>
              <a:buNone/>
            </a:pPr>
            <a:r>
              <a:rPr lang="zh-TW" altLang="en-US" sz="4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二、不越毘尼，</a:t>
            </a:r>
          </a:p>
          <a:p>
            <a:pPr>
              <a:lnSpc>
                <a:spcPct val="114000"/>
              </a:lnSpc>
              <a:spcAft>
                <a:spcPts val="600"/>
              </a:spcAft>
              <a:buSzPct val="50000"/>
              <a:buFont typeface="Wingdings" panose="05000000000000000000" pitchFamily="2" charset="2"/>
              <a:buNone/>
            </a:pPr>
            <a:r>
              <a:rPr lang="zh-TW" altLang="en-US" sz="4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三、不違法性。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59280B23-D30A-4ADE-9835-FC373123FEE4}"/>
              </a:ext>
            </a:extLst>
          </p:cNvPr>
          <p:cNvSpPr txBox="1">
            <a:spLocks/>
          </p:cNvSpPr>
          <p:nvPr/>
        </p:nvSpPr>
        <p:spPr bwMode="auto">
          <a:xfrm>
            <a:off x="476908" y="1326819"/>
            <a:ext cx="8667092" cy="685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60363" indent="-360363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SzPct val="50000"/>
              <a:buFont typeface="Wingdings" charset="0"/>
              <a:defRPr sz="3200" kern="12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1pPr>
            <a:lvl2pPr marL="360363" indent="96838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Wingdings" charset="0"/>
              <a:defRPr sz="2800" kern="1200" spc="3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2pPr>
            <a:lvl3pPr marL="360363" indent="554038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defRPr sz="2400" kern="1200" spc="3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3pPr>
            <a:lvl4pPr marL="360363" indent="1011238" algn="l" defTabSz="457200" rtl="0" eaLnBrk="0" fontAlgn="base" hangingPunct="0">
              <a:spcBef>
                <a:spcPct val="20000"/>
              </a:spcBef>
              <a:spcAft>
                <a:spcPts val="1200"/>
              </a:spcAft>
              <a:buFont typeface="Arial" charset="0"/>
              <a:defRPr sz="2000" kern="1200">
                <a:solidFill>
                  <a:schemeClr val="tx1"/>
                </a:solidFill>
                <a:latin typeface="Gandhari Unicode"/>
                <a:ea typeface="ＭＳ Ｐゴシック" charset="-128"/>
                <a:cs typeface="Gandhari Unicode"/>
              </a:defRPr>
            </a:lvl4pPr>
            <a:lvl5pPr marL="360363" indent="146843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000" kern="1200">
                <a:solidFill>
                  <a:schemeClr val="tx1"/>
                </a:solidFill>
                <a:latin typeface="Gandhari Unicode"/>
                <a:ea typeface="ＭＳ Ｐゴシック" charset="-128"/>
                <a:cs typeface="Gandhari Unicod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4263" indent="-531813" defTabSz="890588">
              <a:defRPr/>
            </a:pPr>
            <a:r>
              <a:rPr lang="zh-CHT" altLang="en-US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一、認證佛典能否依之修證的準則</a:t>
            </a:r>
            <a:endParaRPr lang="en-AU" sz="28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Title 1">
            <a:extLst>
              <a:ext uri="{FF2B5EF4-FFF2-40B4-BE49-F238E27FC236}">
                <a16:creationId xmlns:a16="http://schemas.microsoft.com/office/drawing/2014/main" id="{5DBDE621-22D4-4406-AF77-029B83C3A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肆、般若經的集成</a:t>
            </a:r>
          </a:p>
        </p:txBody>
      </p:sp>
      <p:sp>
        <p:nvSpPr>
          <p:cNvPr id="148482" name="Slide Number Placeholder 3">
            <a:extLst>
              <a:ext uri="{FF2B5EF4-FFF2-40B4-BE49-F238E27FC236}">
                <a16:creationId xmlns:a16="http://schemas.microsoft.com/office/drawing/2014/main" id="{167870D3-293B-403F-AE2F-BD4E10F02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826297C-5B13-47C6-9D5E-BEDD5CAE1402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126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148483" name="Content Placeholder 1">
            <a:extLst>
              <a:ext uri="{FF2B5EF4-FFF2-40B4-BE49-F238E27FC236}">
                <a16:creationId xmlns:a16="http://schemas.microsoft.com/office/drawing/2014/main" id="{605C649A-7224-4C25-A00B-64F3D65920E6}"/>
              </a:ext>
            </a:extLst>
          </p:cNvPr>
          <p:cNvSpPr txBox="1">
            <a:spLocks/>
          </p:cNvSpPr>
          <p:nvPr/>
        </p:nvSpPr>
        <p:spPr bwMode="auto">
          <a:xfrm>
            <a:off x="476250" y="2109788"/>
            <a:ext cx="8210550" cy="386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155700" indent="-6080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608013">
              <a:lnSpc>
                <a:spcPct val="114000"/>
              </a:lnSpc>
              <a:spcAft>
                <a:spcPts val="600"/>
              </a:spcAft>
              <a:buSzPct val="50000"/>
              <a:buFont typeface="Wingdings" panose="05000000000000000000" pitchFamily="2" charset="2"/>
              <a:buNone/>
            </a:pPr>
            <a:r>
              <a:rPr lang="en-US" altLang="zh-TW" sz="4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1</a:t>
            </a:r>
            <a:r>
              <a:rPr lang="zh-TW" altLang="en-US" sz="4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）修多羅相應與不越毘尼，是與原始集出的經律相順的；</a:t>
            </a:r>
            <a:endParaRPr lang="en-AU" altLang="ja-JP" sz="4000" dirty="0">
              <a:latin typeface="新細明體" panose="02020500000000000000" pitchFamily="18" charset="-120"/>
            </a:endParaRPr>
          </a:p>
          <a:p>
            <a:pPr marL="608013">
              <a:lnSpc>
                <a:spcPct val="114000"/>
              </a:lnSpc>
              <a:spcAft>
                <a:spcPts val="600"/>
              </a:spcAft>
              <a:buSzPct val="50000"/>
              <a:buFont typeface="Wingdings" panose="05000000000000000000" pitchFamily="2" charset="2"/>
              <a:buNone/>
            </a:pPr>
            <a:r>
              <a:rPr lang="en-US" altLang="zh-TW" sz="4000" dirty="0">
                <a:latin typeface="新細明體" panose="02020500000000000000" pitchFamily="18" charset="-120"/>
              </a:rPr>
              <a:t>2</a:t>
            </a:r>
            <a:r>
              <a:rPr lang="zh-TW" altLang="en-US" sz="4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）不違法性，重於義理（論證的，體悟的），也就是「</a:t>
            </a:r>
            <a:r>
              <a:rPr lang="zh-TW" alt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不違法相</a:t>
            </a:r>
            <a:r>
              <a:rPr lang="en-US" altLang="ja-JP" sz="4000" dirty="0">
                <a:latin typeface="新細明體" panose="02020500000000000000" pitchFamily="18" charset="-120"/>
              </a:rPr>
              <a:t>[</a:t>
            </a:r>
            <a:r>
              <a:rPr lang="zh-TW" altLang="en-US" sz="4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性</a:t>
            </a:r>
            <a:r>
              <a:rPr lang="en-US" altLang="ja-JP" sz="4000" dirty="0">
                <a:latin typeface="新細明體" panose="02020500000000000000" pitchFamily="18" charset="-120"/>
              </a:rPr>
              <a:t>]</a:t>
            </a:r>
            <a:r>
              <a:rPr lang="zh-TW" altLang="en-US" sz="4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TW" alt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是即佛說</a:t>
            </a:r>
            <a:r>
              <a:rPr lang="zh-TW" altLang="en-US" sz="4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」。</a:t>
            </a:r>
            <a:endParaRPr lang="en-AU" altLang="zh-TW" sz="40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3E5D5074-1844-4467-BE30-0DAB742A96B3}"/>
              </a:ext>
            </a:extLst>
          </p:cNvPr>
          <p:cNvSpPr txBox="1">
            <a:spLocks/>
          </p:cNvSpPr>
          <p:nvPr/>
        </p:nvSpPr>
        <p:spPr bwMode="auto">
          <a:xfrm>
            <a:off x="476908" y="1326819"/>
            <a:ext cx="8667092" cy="685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60363" indent="-360363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SzPct val="50000"/>
              <a:buFont typeface="Wingdings" charset="0"/>
              <a:defRPr sz="3200" kern="12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1pPr>
            <a:lvl2pPr marL="360363" indent="96838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Wingdings" charset="0"/>
              <a:defRPr sz="2800" kern="1200" spc="3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2pPr>
            <a:lvl3pPr marL="360363" indent="554038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defRPr sz="2400" kern="1200" spc="3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3pPr>
            <a:lvl4pPr marL="360363" indent="1011238" algn="l" defTabSz="457200" rtl="0" eaLnBrk="0" fontAlgn="base" hangingPunct="0">
              <a:spcBef>
                <a:spcPct val="20000"/>
              </a:spcBef>
              <a:spcAft>
                <a:spcPts val="1200"/>
              </a:spcAft>
              <a:buFont typeface="Arial" charset="0"/>
              <a:defRPr sz="2000" kern="1200">
                <a:solidFill>
                  <a:schemeClr val="tx1"/>
                </a:solidFill>
                <a:latin typeface="Gandhari Unicode"/>
                <a:ea typeface="ＭＳ Ｐゴシック" charset="-128"/>
                <a:cs typeface="Gandhari Unicode"/>
              </a:defRPr>
            </a:lvl4pPr>
            <a:lvl5pPr marL="360363" indent="146843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000" kern="1200">
                <a:solidFill>
                  <a:schemeClr val="tx1"/>
                </a:solidFill>
                <a:latin typeface="Gandhari Unicode"/>
                <a:ea typeface="ＭＳ Ｐゴシック" charset="-128"/>
                <a:cs typeface="Gandhari Unicod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4263" indent="-531813" defTabSz="890588">
              <a:defRPr/>
            </a:pPr>
            <a:r>
              <a:rPr lang="zh-CHT" altLang="en-US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一、認證佛典能否依之修證的準則</a:t>
            </a:r>
            <a:endParaRPr lang="en-AU" sz="28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Title 1">
            <a:extLst>
              <a:ext uri="{FF2B5EF4-FFF2-40B4-BE49-F238E27FC236}">
                <a16:creationId xmlns:a16="http://schemas.microsoft.com/office/drawing/2014/main" id="{DB26A523-0658-49C8-9BD8-72E1F4930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肆、般若經的集成</a:t>
            </a:r>
          </a:p>
        </p:txBody>
      </p:sp>
      <p:sp>
        <p:nvSpPr>
          <p:cNvPr id="150530" name="Slide Number Placeholder 3">
            <a:extLst>
              <a:ext uri="{FF2B5EF4-FFF2-40B4-BE49-F238E27FC236}">
                <a16:creationId xmlns:a16="http://schemas.microsoft.com/office/drawing/2014/main" id="{E3FED28F-4F99-4761-9C9A-4FE836CE0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F4CA542-A5E2-4C99-BFDA-F552758EA8C6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127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417B4C0B-673A-41F1-976D-7F34CDAFD580}"/>
              </a:ext>
            </a:extLst>
          </p:cNvPr>
          <p:cNvSpPr txBox="1">
            <a:spLocks/>
          </p:cNvSpPr>
          <p:nvPr/>
        </p:nvSpPr>
        <p:spPr bwMode="auto">
          <a:xfrm>
            <a:off x="476908" y="1326819"/>
            <a:ext cx="8667092" cy="685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60363" indent="-360363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SzPct val="50000"/>
              <a:buFont typeface="Wingdings" charset="0"/>
              <a:defRPr sz="3200" kern="12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1pPr>
            <a:lvl2pPr marL="360363" indent="96838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Wingdings" charset="0"/>
              <a:defRPr sz="2800" kern="1200" spc="3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2pPr>
            <a:lvl3pPr marL="360363" indent="554038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defRPr sz="2400" kern="1200" spc="3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3pPr>
            <a:lvl4pPr marL="360363" indent="1011238" algn="l" defTabSz="457200" rtl="0" eaLnBrk="0" fontAlgn="base" hangingPunct="0">
              <a:spcBef>
                <a:spcPct val="20000"/>
              </a:spcBef>
              <a:spcAft>
                <a:spcPts val="1200"/>
              </a:spcAft>
              <a:buFont typeface="Arial" charset="0"/>
              <a:defRPr sz="2000" kern="1200">
                <a:solidFill>
                  <a:schemeClr val="tx1"/>
                </a:solidFill>
                <a:latin typeface="Gandhari Unicode"/>
                <a:ea typeface="ＭＳ Ｐゴシック" charset="-128"/>
                <a:cs typeface="Gandhari Unicode"/>
              </a:defRPr>
            </a:lvl4pPr>
            <a:lvl5pPr marL="360363" indent="146843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000" kern="1200">
                <a:solidFill>
                  <a:schemeClr val="tx1"/>
                </a:solidFill>
                <a:latin typeface="Gandhari Unicode"/>
                <a:ea typeface="ＭＳ Ｐゴシック" charset="-128"/>
                <a:cs typeface="Gandhari Unicod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4263" indent="-531813" defTabSz="890588">
              <a:defRPr/>
            </a:pPr>
            <a:r>
              <a:rPr lang="zh-CHT" altLang="en-US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一、認證佛典能否依之修證的準則</a:t>
            </a:r>
            <a:endParaRPr lang="en-AU" sz="28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</p:txBody>
      </p:sp>
      <p:sp>
        <p:nvSpPr>
          <p:cNvPr id="150532" name="Content Placeholder 1">
            <a:extLst>
              <a:ext uri="{FF2B5EF4-FFF2-40B4-BE49-F238E27FC236}">
                <a16:creationId xmlns:a16="http://schemas.microsoft.com/office/drawing/2014/main" id="{FB1D133A-7846-4517-B6E6-915FB644F96E}"/>
              </a:ext>
            </a:extLst>
          </p:cNvPr>
          <p:cNvSpPr txBox="1">
            <a:spLocks/>
          </p:cNvSpPr>
          <p:nvPr/>
        </p:nvSpPr>
        <p:spPr bwMode="auto">
          <a:xfrm>
            <a:off x="476250" y="2305050"/>
            <a:ext cx="8058150" cy="386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47688" indent="-5476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4000"/>
              </a:lnSpc>
              <a:spcAft>
                <a:spcPts val="600"/>
              </a:spcAft>
              <a:buSzPct val="50000"/>
              <a:buFont typeface="Wingdings" panose="05000000000000000000" pitchFamily="2" charset="2"/>
              <a:buNone/>
            </a:pPr>
            <a:r>
              <a:rPr lang="en-US" altLang="zh-TW" sz="4000" dirty="0">
                <a:latin typeface="新細明體" panose="02020500000000000000" pitchFamily="18" charset="-120"/>
              </a:rPr>
              <a:t>◎ </a:t>
            </a:r>
            <a:r>
              <a:rPr lang="zh-TW" altLang="en-US" sz="4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這一勘辨「佛說」的標準，與非宗教的世俗的史實考辨不同，這是</a:t>
            </a:r>
            <a:r>
              <a:rPr lang="zh-TW" altLang="en-US" sz="4000" dirty="0">
                <a:solidFill>
                  <a:srgbClr val="0000FF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以佛弟子受持悟入的「佛法」為準繩，經多數人的共同審核而決定的</a:t>
            </a:r>
            <a:r>
              <a:rPr lang="zh-TW" altLang="en-US" sz="4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en-AU" altLang="zh-TW" sz="40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Title 1">
            <a:extLst>
              <a:ext uri="{FF2B5EF4-FFF2-40B4-BE49-F238E27FC236}">
                <a16:creationId xmlns:a16="http://schemas.microsoft.com/office/drawing/2014/main" id="{9BA90198-9AB4-412C-9C84-A235C0E13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肆、般若經的集成</a:t>
            </a:r>
          </a:p>
        </p:txBody>
      </p:sp>
      <p:sp>
        <p:nvSpPr>
          <p:cNvPr id="152578" name="Slide Number Placeholder 3">
            <a:extLst>
              <a:ext uri="{FF2B5EF4-FFF2-40B4-BE49-F238E27FC236}">
                <a16:creationId xmlns:a16="http://schemas.microsoft.com/office/drawing/2014/main" id="{9E7C4768-28D3-4D7A-B91B-902B031C2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D8CBF8E-6F0E-404F-8E61-68FEAF79CB59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128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A3E55217-B72B-414E-A32C-6A31D5EA88A1}"/>
              </a:ext>
            </a:extLst>
          </p:cNvPr>
          <p:cNvSpPr txBox="1">
            <a:spLocks/>
          </p:cNvSpPr>
          <p:nvPr/>
        </p:nvSpPr>
        <p:spPr bwMode="auto">
          <a:xfrm>
            <a:off x="476908" y="1326819"/>
            <a:ext cx="8667092" cy="1291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60363" indent="-360363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SzPct val="50000"/>
              <a:buFont typeface="Wingdings" charset="0"/>
              <a:defRPr sz="3200" kern="12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1pPr>
            <a:lvl2pPr marL="360363" indent="96838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Wingdings" charset="0"/>
              <a:defRPr sz="2800" kern="1200" spc="3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2pPr>
            <a:lvl3pPr marL="360363" indent="554038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defRPr sz="2400" kern="1200" spc="3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3pPr>
            <a:lvl4pPr marL="360363" indent="1011238" algn="l" defTabSz="457200" rtl="0" eaLnBrk="0" fontAlgn="base" hangingPunct="0">
              <a:spcBef>
                <a:spcPct val="20000"/>
              </a:spcBef>
              <a:spcAft>
                <a:spcPts val="1200"/>
              </a:spcAft>
              <a:buFont typeface="Arial" charset="0"/>
              <a:defRPr sz="2000" kern="1200">
                <a:solidFill>
                  <a:schemeClr val="tx1"/>
                </a:solidFill>
                <a:latin typeface="Gandhari Unicode"/>
                <a:ea typeface="ＭＳ Ｐゴシック" charset="-128"/>
                <a:cs typeface="Gandhari Unicode"/>
              </a:defRPr>
            </a:lvl4pPr>
            <a:lvl5pPr marL="360363" indent="146843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000" kern="1200">
                <a:solidFill>
                  <a:schemeClr val="tx1"/>
                </a:solidFill>
                <a:latin typeface="Gandhari Unicode"/>
                <a:ea typeface="ＭＳ Ｐゴシック" charset="-128"/>
                <a:cs typeface="Gandhari Unicod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4263" indent="-531813" defTabSz="890588">
              <a:defRPr/>
            </a:pPr>
            <a:r>
              <a:rPr lang="zh-CHT" altLang="en-US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二、般若法門是以真法性為定量</a:t>
            </a:r>
          </a:p>
          <a:p>
            <a:pPr marL="1084263" indent="-361950" defTabSz="890588">
              <a:defRPr/>
            </a:pP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（一）</a:t>
            </a: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《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初期大乘佛教之起源與開展</a:t>
            </a: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》</a:t>
            </a:r>
            <a:endParaRPr lang="en-AU" sz="24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</p:txBody>
      </p:sp>
      <p:sp>
        <p:nvSpPr>
          <p:cNvPr id="152580" name="Content Placeholder 1">
            <a:extLst>
              <a:ext uri="{FF2B5EF4-FFF2-40B4-BE49-F238E27FC236}">
                <a16:creationId xmlns:a16="http://schemas.microsoft.com/office/drawing/2014/main" id="{B4504EC1-5BB0-4303-8196-8D365E4F3F2C}"/>
              </a:ext>
            </a:extLst>
          </p:cNvPr>
          <p:cNvSpPr txBox="1">
            <a:spLocks/>
          </p:cNvSpPr>
          <p:nvPr/>
        </p:nvSpPr>
        <p:spPr bwMode="auto">
          <a:xfrm>
            <a:off x="476250" y="2403475"/>
            <a:ext cx="8058150" cy="386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44513" indent="-5445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4000"/>
              </a:lnSpc>
              <a:spcAft>
                <a:spcPts val="600"/>
              </a:spcAft>
              <a:buSzPct val="50000"/>
              <a:buFont typeface="Wingdings" panose="05000000000000000000" pitchFamily="2" charset="2"/>
              <a:buNone/>
            </a:pPr>
            <a:r>
              <a:rPr lang="en-US" altLang="zh-TW" sz="4000" dirty="0">
                <a:latin typeface="新細明體" panose="02020500000000000000" pitchFamily="18" charset="-120"/>
              </a:rPr>
              <a:t>◎《</a:t>
            </a:r>
            <a:r>
              <a:rPr lang="zh-TW" altLang="en-US" sz="4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般若經</a:t>
            </a:r>
            <a:r>
              <a:rPr lang="en-US" altLang="zh-TW" sz="4000" dirty="0">
                <a:latin typeface="新細明體" panose="02020500000000000000" pitchFamily="18" charset="-120"/>
              </a:rPr>
              <a:t>》</a:t>
            </a:r>
            <a:r>
              <a:rPr lang="zh-TW" altLang="en-US" sz="4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著眼於佛及弟子的自證</a:t>
            </a:r>
            <a:r>
              <a:rPr lang="en-US" altLang="ja-JP" sz="4000" dirty="0">
                <a:latin typeface="新細明體" panose="02020500000000000000" pitchFamily="18" charset="-120"/>
              </a:rPr>
              <a:t>……</a:t>
            </a:r>
            <a:r>
              <a:rPr lang="zh-TW" altLang="en-US" sz="4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r>
              <a:rPr lang="en-US" altLang="zh-TW" sz="4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r>
              <a:rPr lang="zh-TW" altLang="en-US" sz="4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以「法性」等為證量，在「唐譯本」中（以二分本」為例），充分的表達出來，</a:t>
            </a:r>
            <a:endParaRPr lang="en-AU" altLang="zh-TW" sz="40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Title 1">
            <a:extLst>
              <a:ext uri="{FF2B5EF4-FFF2-40B4-BE49-F238E27FC236}">
                <a16:creationId xmlns:a16="http://schemas.microsoft.com/office/drawing/2014/main" id="{18F5E807-7FDE-4656-9DAA-F8611AB99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肆、般若經的集成</a:t>
            </a:r>
          </a:p>
        </p:txBody>
      </p:sp>
      <p:sp>
        <p:nvSpPr>
          <p:cNvPr id="154626" name="Slide Number Placeholder 3">
            <a:extLst>
              <a:ext uri="{FF2B5EF4-FFF2-40B4-BE49-F238E27FC236}">
                <a16:creationId xmlns:a16="http://schemas.microsoft.com/office/drawing/2014/main" id="{C5C8B1A2-2A7A-4179-B4EF-F8F072C6B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E689775-735C-4769-B323-AF4EA0001D48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129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2FA35C8C-3610-4DE1-9ADA-31D2E5CC721E}"/>
              </a:ext>
            </a:extLst>
          </p:cNvPr>
          <p:cNvSpPr txBox="1">
            <a:spLocks/>
          </p:cNvSpPr>
          <p:nvPr/>
        </p:nvSpPr>
        <p:spPr bwMode="auto">
          <a:xfrm>
            <a:off x="476908" y="1326819"/>
            <a:ext cx="8667092" cy="1291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60363" indent="-360363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SzPct val="50000"/>
              <a:buFont typeface="Wingdings" charset="0"/>
              <a:defRPr sz="3200" kern="12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1pPr>
            <a:lvl2pPr marL="360363" indent="96838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Wingdings" charset="0"/>
              <a:defRPr sz="2800" kern="1200" spc="3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2pPr>
            <a:lvl3pPr marL="360363" indent="554038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defRPr sz="2400" kern="1200" spc="3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3pPr>
            <a:lvl4pPr marL="360363" indent="1011238" algn="l" defTabSz="457200" rtl="0" eaLnBrk="0" fontAlgn="base" hangingPunct="0">
              <a:spcBef>
                <a:spcPct val="20000"/>
              </a:spcBef>
              <a:spcAft>
                <a:spcPts val="1200"/>
              </a:spcAft>
              <a:buFont typeface="Arial" charset="0"/>
              <a:defRPr sz="2000" kern="1200">
                <a:solidFill>
                  <a:schemeClr val="tx1"/>
                </a:solidFill>
                <a:latin typeface="Gandhari Unicode"/>
                <a:ea typeface="ＭＳ Ｐゴシック" charset="-128"/>
                <a:cs typeface="Gandhari Unicode"/>
              </a:defRPr>
            </a:lvl4pPr>
            <a:lvl5pPr marL="360363" indent="146843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000" kern="1200">
                <a:solidFill>
                  <a:schemeClr val="tx1"/>
                </a:solidFill>
                <a:latin typeface="Gandhari Unicode"/>
                <a:ea typeface="ＭＳ Ｐゴシック" charset="-128"/>
                <a:cs typeface="Gandhari Unicod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4263" indent="-531813" defTabSz="890588">
              <a:defRPr/>
            </a:pPr>
            <a:r>
              <a:rPr lang="zh-CHT" altLang="en-US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二、般若法門是以真法性為定量</a:t>
            </a:r>
          </a:p>
          <a:p>
            <a:pPr marL="1084263" indent="-361950" defTabSz="890588">
              <a:defRPr/>
            </a:pP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（一）</a:t>
            </a: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《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初期大乘佛教之起源與開展</a:t>
            </a: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》</a:t>
            </a:r>
            <a:endParaRPr lang="en-AU" sz="24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</p:txBody>
      </p:sp>
      <p:sp>
        <p:nvSpPr>
          <p:cNvPr id="154628" name="Content Placeholder 1">
            <a:extLst>
              <a:ext uri="{FF2B5EF4-FFF2-40B4-BE49-F238E27FC236}">
                <a16:creationId xmlns:a16="http://schemas.microsoft.com/office/drawing/2014/main" id="{609AE8DF-25CB-496B-8135-4C189620938E}"/>
              </a:ext>
            </a:extLst>
          </p:cNvPr>
          <p:cNvSpPr txBox="1">
            <a:spLocks/>
          </p:cNvSpPr>
          <p:nvPr/>
        </p:nvSpPr>
        <p:spPr bwMode="auto">
          <a:xfrm>
            <a:off x="741363" y="2403475"/>
            <a:ext cx="8058150" cy="386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44513" indent="-5445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4000"/>
              </a:lnSpc>
              <a:spcAft>
                <a:spcPts val="600"/>
              </a:spcAft>
              <a:buSzPct val="50000"/>
              <a:buFont typeface="Wingdings" panose="05000000000000000000" pitchFamily="2" charset="2"/>
              <a:buNone/>
            </a:pPr>
            <a:r>
              <a:rPr lang="zh-TW" altLang="en-US" sz="4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如說：</a:t>
            </a:r>
            <a:endParaRPr lang="en-AU" altLang="ja-JP" sz="4000" dirty="0">
              <a:latin typeface="新細明體" panose="02020500000000000000" pitchFamily="18" charset="-120"/>
            </a:endParaRPr>
          </a:p>
          <a:p>
            <a:pPr>
              <a:lnSpc>
                <a:spcPct val="114000"/>
              </a:lnSpc>
              <a:spcAft>
                <a:spcPts val="600"/>
              </a:spcAft>
              <a:buSzPct val="50000"/>
              <a:buFont typeface="Wingdings" panose="05000000000000000000" pitchFamily="2" charset="2"/>
              <a:buNone/>
            </a:pPr>
            <a:r>
              <a:rPr lang="en-US" altLang="zh-TW" sz="4000" dirty="0">
                <a:latin typeface="新細明體" panose="02020500000000000000" pitchFamily="18" charset="-120"/>
              </a:rPr>
              <a:t>1.</a:t>
            </a:r>
            <a:r>
              <a:rPr lang="zh-TW" altLang="en-US" sz="4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「</a:t>
            </a:r>
            <a:r>
              <a:rPr lang="zh-TW" alt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以法住性為定量故。</a:t>
            </a:r>
            <a:r>
              <a:rPr lang="zh-TW" altLang="en-US" sz="4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」</a:t>
            </a:r>
            <a:endParaRPr lang="en-AU" altLang="ja-JP" sz="4000" dirty="0">
              <a:latin typeface="新細明體" panose="02020500000000000000" pitchFamily="18" charset="-120"/>
            </a:endParaRPr>
          </a:p>
          <a:p>
            <a:pPr>
              <a:lnSpc>
                <a:spcPct val="114000"/>
              </a:lnSpc>
              <a:spcAft>
                <a:spcPts val="600"/>
              </a:spcAft>
              <a:buSzPct val="50000"/>
              <a:buFont typeface="Wingdings" panose="05000000000000000000" pitchFamily="2" charset="2"/>
              <a:buNone/>
            </a:pPr>
            <a:r>
              <a:rPr lang="en-US" altLang="zh-TW" sz="4000" dirty="0">
                <a:latin typeface="新細明體" panose="02020500000000000000" pitchFamily="18" charset="-120"/>
              </a:rPr>
              <a:t>2.</a:t>
            </a:r>
            <a:r>
              <a:rPr lang="zh-TW" altLang="en-US" sz="4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「</a:t>
            </a:r>
            <a:r>
              <a:rPr lang="zh-TW" alt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諸法法性而為定量。</a:t>
            </a:r>
            <a:r>
              <a:rPr lang="zh-TW" altLang="en-US" sz="4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」</a:t>
            </a:r>
            <a:endParaRPr lang="en-AU" altLang="ja-JP" sz="40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lnSpc>
                <a:spcPct val="114000"/>
              </a:lnSpc>
              <a:spcAft>
                <a:spcPts val="600"/>
              </a:spcAft>
              <a:buSzPct val="50000"/>
              <a:buFont typeface="Wingdings" panose="05000000000000000000" pitchFamily="2" charset="2"/>
              <a:buNone/>
            </a:pPr>
            <a:r>
              <a:rPr lang="en-US" altLang="zh-TW" sz="4000" dirty="0">
                <a:latin typeface="新細明體" panose="02020500000000000000" pitchFamily="18" charset="-120"/>
              </a:rPr>
              <a:t>3.</a:t>
            </a:r>
            <a:r>
              <a:rPr lang="zh-TW" altLang="en-US" sz="4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「</a:t>
            </a:r>
            <a:r>
              <a:rPr lang="zh-TW" alt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皆以真如為定量故。</a:t>
            </a:r>
            <a:r>
              <a:rPr lang="zh-TW" altLang="en-US" sz="4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」</a:t>
            </a:r>
            <a:endParaRPr lang="en-AU" altLang="zh-TW" sz="4000" dirty="0">
              <a:latin typeface="新細明體" panose="02020500000000000000" pitchFamily="18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3A0978C8-7290-4020-9826-077C2A13B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貳、導師探究「大乘法門之起源與開展」的根本立場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1B671-2E51-47E3-86C6-9CC652362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97794"/>
            <a:ext cx="8229600" cy="4525963"/>
          </a:xfrm>
        </p:spPr>
        <p:txBody>
          <a:bodyPr/>
          <a:lstStyle/>
          <a:p>
            <a:pPr marL="530225" indent="0">
              <a:spcBef>
                <a:spcPts val="0"/>
              </a:spcBef>
              <a:buFont typeface="Wingdings" charset="0"/>
              <a:buNone/>
              <a:defRPr/>
            </a:pPr>
            <a:r>
              <a:rPr lang="zh-TW" altLang="en-US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二、導師對初期大乘經如何傳出的看法</a:t>
            </a:r>
          </a:p>
          <a:p>
            <a:pPr marL="720725" indent="0">
              <a:spcBef>
                <a:spcPts val="0"/>
              </a:spcBef>
              <a:buFont typeface="Wingdings" charset="0"/>
              <a:buNone/>
              <a:defRPr/>
            </a:pPr>
            <a:r>
              <a:rPr lang="zh-TW" altLang="en-US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（一）印順導師對古德見解的立場保留</a:t>
            </a:r>
          </a:p>
          <a:p>
            <a:pPr marL="455613" indent="0">
              <a:spcBef>
                <a:spcPts val="0"/>
              </a:spcBef>
              <a:buFont typeface="Wingdings" charset="0"/>
              <a:buNone/>
              <a:defRPr/>
            </a:pPr>
            <a:r>
              <a:rPr lang="zh-TW" altLang="en-US" dirty="0"/>
              <a:t>對於初期大乘經，古人以為出於釋尊的時代，這種見解，</a:t>
            </a:r>
          </a:p>
          <a:p>
            <a:pPr marL="455613" indent="0">
              <a:spcBef>
                <a:spcPts val="0"/>
              </a:spcBef>
              <a:buFont typeface="Wingdings" charset="0"/>
              <a:buNone/>
              <a:defRPr/>
            </a:pPr>
            <a:r>
              <a:rPr lang="zh-TW" altLang="en-US" dirty="0"/>
              <a:t>是不能為近代學者</a:t>
            </a:r>
          </a:p>
          <a:p>
            <a:pPr marL="455613" indent="0">
              <a:spcBef>
                <a:spcPts val="0"/>
              </a:spcBef>
              <a:buFont typeface="Wingdings" charset="0"/>
              <a:buNone/>
              <a:defRPr/>
            </a:pPr>
            <a:r>
              <a:rPr lang="zh-TW" altLang="en-US" dirty="0"/>
              <a:t>所接受的。</a:t>
            </a:r>
            <a:endParaRPr lang="en-AU" dirty="0"/>
          </a:p>
        </p:txBody>
      </p:sp>
      <p:sp>
        <p:nvSpPr>
          <p:cNvPr id="22531" name="Slide Number Placeholder 3">
            <a:extLst>
              <a:ext uri="{FF2B5EF4-FFF2-40B4-BE49-F238E27FC236}">
                <a16:creationId xmlns:a16="http://schemas.microsoft.com/office/drawing/2014/main" id="{E3AD29E6-B4F1-4646-B77D-F34140C9A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909F293-F73F-4B61-BB89-3D04389EF1E4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13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22532" name="Picture 1">
            <a:extLst>
              <a:ext uri="{FF2B5EF4-FFF2-40B4-BE49-F238E27FC236}">
                <a16:creationId xmlns:a16="http://schemas.microsoft.com/office/drawing/2014/main" id="{A45C2BC7-F6F7-4FAE-BC52-09F820DE6B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694" y="3806825"/>
            <a:ext cx="3548062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Title 1">
            <a:extLst>
              <a:ext uri="{FF2B5EF4-FFF2-40B4-BE49-F238E27FC236}">
                <a16:creationId xmlns:a16="http://schemas.microsoft.com/office/drawing/2014/main" id="{18F5E807-7FDE-4656-9DAA-F8611AB99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肆、般若經的集成</a:t>
            </a:r>
          </a:p>
        </p:txBody>
      </p:sp>
      <p:sp>
        <p:nvSpPr>
          <p:cNvPr id="154626" name="Slide Number Placeholder 3">
            <a:extLst>
              <a:ext uri="{FF2B5EF4-FFF2-40B4-BE49-F238E27FC236}">
                <a16:creationId xmlns:a16="http://schemas.microsoft.com/office/drawing/2014/main" id="{C5C8B1A2-2A7A-4179-B4EF-F8F072C6B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E689775-735C-4769-B323-AF4EA0001D48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130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2FA35C8C-3610-4DE1-9ADA-31D2E5CC721E}"/>
              </a:ext>
            </a:extLst>
          </p:cNvPr>
          <p:cNvSpPr txBox="1">
            <a:spLocks/>
          </p:cNvSpPr>
          <p:nvPr/>
        </p:nvSpPr>
        <p:spPr bwMode="auto">
          <a:xfrm>
            <a:off x="476908" y="1326819"/>
            <a:ext cx="8667092" cy="1291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60363" indent="-360363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SzPct val="50000"/>
              <a:buFont typeface="Wingdings" charset="0"/>
              <a:defRPr sz="3200" kern="12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1pPr>
            <a:lvl2pPr marL="360363" indent="96838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Wingdings" charset="0"/>
              <a:defRPr sz="2800" kern="1200" spc="3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2pPr>
            <a:lvl3pPr marL="360363" indent="554038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defRPr sz="2400" kern="1200" spc="3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3pPr>
            <a:lvl4pPr marL="360363" indent="1011238" algn="l" defTabSz="457200" rtl="0" eaLnBrk="0" fontAlgn="base" hangingPunct="0">
              <a:spcBef>
                <a:spcPct val="20000"/>
              </a:spcBef>
              <a:spcAft>
                <a:spcPts val="1200"/>
              </a:spcAft>
              <a:buFont typeface="Arial" charset="0"/>
              <a:defRPr sz="2000" kern="1200">
                <a:solidFill>
                  <a:schemeClr val="tx1"/>
                </a:solidFill>
                <a:latin typeface="Gandhari Unicode"/>
                <a:ea typeface="ＭＳ Ｐゴシック" charset="-128"/>
                <a:cs typeface="Gandhari Unicode"/>
              </a:defRPr>
            </a:lvl4pPr>
            <a:lvl5pPr marL="360363" indent="146843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000" kern="1200">
                <a:solidFill>
                  <a:schemeClr val="tx1"/>
                </a:solidFill>
                <a:latin typeface="Gandhari Unicode"/>
                <a:ea typeface="ＭＳ Ｐゴシック" charset="-128"/>
                <a:cs typeface="Gandhari Unicod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4263" indent="-531813" defTabSz="890588">
              <a:defRPr/>
            </a:pPr>
            <a:r>
              <a:rPr lang="zh-CHT" altLang="en-US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二、般若法門是以真法性為定量</a:t>
            </a:r>
          </a:p>
          <a:p>
            <a:pPr marL="1084263" indent="-361950" defTabSz="890588">
              <a:defRPr/>
            </a:pP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（一）</a:t>
            </a: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《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初期大乘佛教之起源與開展</a:t>
            </a: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》</a:t>
            </a:r>
            <a:endParaRPr lang="en-AU" sz="24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</p:txBody>
      </p:sp>
      <p:sp>
        <p:nvSpPr>
          <p:cNvPr id="154628" name="Content Placeholder 1">
            <a:extLst>
              <a:ext uri="{FF2B5EF4-FFF2-40B4-BE49-F238E27FC236}">
                <a16:creationId xmlns:a16="http://schemas.microsoft.com/office/drawing/2014/main" id="{609AE8DF-25CB-496B-8135-4C189620938E}"/>
              </a:ext>
            </a:extLst>
          </p:cNvPr>
          <p:cNvSpPr txBox="1">
            <a:spLocks/>
          </p:cNvSpPr>
          <p:nvPr/>
        </p:nvSpPr>
        <p:spPr bwMode="auto">
          <a:xfrm>
            <a:off x="741363" y="2403475"/>
            <a:ext cx="8058150" cy="386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44513" indent="-5445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4000"/>
              </a:lnSpc>
              <a:spcAft>
                <a:spcPts val="600"/>
              </a:spcAft>
              <a:buSzPct val="50000"/>
              <a:buFont typeface="Wingdings" panose="05000000000000000000" pitchFamily="2" charset="2"/>
              <a:buNone/>
            </a:pPr>
            <a:r>
              <a:rPr lang="zh-TW" altLang="en-US" sz="4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如說：</a:t>
            </a:r>
            <a:endParaRPr lang="en-AU" altLang="ja-JP" sz="4000" dirty="0">
              <a:latin typeface="新細明體" panose="02020500000000000000" pitchFamily="18" charset="-120"/>
            </a:endParaRPr>
          </a:p>
          <a:p>
            <a:pPr>
              <a:lnSpc>
                <a:spcPct val="114000"/>
              </a:lnSpc>
              <a:spcAft>
                <a:spcPts val="600"/>
              </a:spcAft>
              <a:buSzPct val="50000"/>
              <a:buFont typeface="Wingdings" panose="05000000000000000000" pitchFamily="2" charset="2"/>
              <a:buNone/>
            </a:pPr>
            <a:r>
              <a:rPr lang="en-US" altLang="zh-TW" sz="4000" dirty="0">
                <a:latin typeface="新細明體" panose="02020500000000000000" pitchFamily="18" charset="-120"/>
              </a:rPr>
              <a:t>4.</a:t>
            </a:r>
            <a:r>
              <a:rPr lang="zh-TW" altLang="en-US" sz="4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「</a:t>
            </a:r>
            <a:r>
              <a:rPr lang="zh-TW" alt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但以實際為量故。</a:t>
            </a:r>
            <a:r>
              <a:rPr lang="zh-TW" altLang="en-US" sz="4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」</a:t>
            </a:r>
            <a:endParaRPr lang="en-AU" altLang="ja-JP" sz="4000" dirty="0">
              <a:latin typeface="新細明體" panose="02020500000000000000" pitchFamily="18" charset="-120"/>
            </a:endParaRPr>
          </a:p>
          <a:p>
            <a:pPr>
              <a:lnSpc>
                <a:spcPct val="114000"/>
              </a:lnSpc>
              <a:spcAft>
                <a:spcPts val="600"/>
              </a:spcAft>
              <a:buSzPct val="50000"/>
              <a:buFont typeface="Wingdings" panose="05000000000000000000" pitchFamily="2" charset="2"/>
              <a:buNone/>
            </a:pPr>
            <a:r>
              <a:rPr lang="zh-TW" altLang="en-US" sz="4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唐譯五分本」也說：「</a:t>
            </a:r>
            <a:r>
              <a:rPr lang="zh-TW" alt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以真法性為定量故。</a:t>
            </a:r>
            <a:r>
              <a:rPr lang="zh-TW" altLang="en-US" sz="4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」</a:t>
            </a:r>
            <a:endParaRPr lang="en-AU" altLang="zh-TW" sz="40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418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Title 1">
            <a:extLst>
              <a:ext uri="{FF2B5EF4-FFF2-40B4-BE49-F238E27FC236}">
                <a16:creationId xmlns:a16="http://schemas.microsoft.com/office/drawing/2014/main" id="{84697830-442D-49FA-8640-B4F1B9E6A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肆、般若經的集成</a:t>
            </a:r>
          </a:p>
        </p:txBody>
      </p:sp>
      <p:sp>
        <p:nvSpPr>
          <p:cNvPr id="156674" name="Slide Number Placeholder 3">
            <a:extLst>
              <a:ext uri="{FF2B5EF4-FFF2-40B4-BE49-F238E27FC236}">
                <a16:creationId xmlns:a16="http://schemas.microsoft.com/office/drawing/2014/main" id="{AFF93163-8AF8-45E7-81A0-3156B16D5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C38493C-C0A9-4080-842F-AFBE05FFF853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131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E32F616A-8571-4AB1-8AC9-8BBF3283FFED}"/>
              </a:ext>
            </a:extLst>
          </p:cNvPr>
          <p:cNvSpPr txBox="1">
            <a:spLocks/>
          </p:cNvSpPr>
          <p:nvPr/>
        </p:nvSpPr>
        <p:spPr bwMode="auto">
          <a:xfrm>
            <a:off x="476908" y="1326819"/>
            <a:ext cx="8667092" cy="1291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60363" indent="-360363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SzPct val="50000"/>
              <a:buFont typeface="Wingdings" charset="0"/>
              <a:defRPr sz="3200" kern="12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1pPr>
            <a:lvl2pPr marL="360363" indent="96838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Wingdings" charset="0"/>
              <a:defRPr sz="2800" kern="1200" spc="3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2pPr>
            <a:lvl3pPr marL="360363" indent="554038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defRPr sz="2400" kern="1200" spc="3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3pPr>
            <a:lvl4pPr marL="360363" indent="1011238" algn="l" defTabSz="457200" rtl="0" eaLnBrk="0" fontAlgn="base" hangingPunct="0">
              <a:spcBef>
                <a:spcPct val="20000"/>
              </a:spcBef>
              <a:spcAft>
                <a:spcPts val="1200"/>
              </a:spcAft>
              <a:buFont typeface="Arial" charset="0"/>
              <a:defRPr sz="2000" kern="1200">
                <a:solidFill>
                  <a:schemeClr val="tx1"/>
                </a:solidFill>
                <a:latin typeface="Gandhari Unicode"/>
                <a:ea typeface="ＭＳ Ｐゴシック" charset="-128"/>
                <a:cs typeface="Gandhari Unicode"/>
              </a:defRPr>
            </a:lvl4pPr>
            <a:lvl5pPr marL="360363" indent="146843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000" kern="1200">
                <a:solidFill>
                  <a:schemeClr val="tx1"/>
                </a:solidFill>
                <a:latin typeface="Gandhari Unicode"/>
                <a:ea typeface="ＭＳ Ｐゴシック" charset="-128"/>
                <a:cs typeface="Gandhari Unicod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4263" indent="-531813" defTabSz="890588">
              <a:defRPr/>
            </a:pPr>
            <a:r>
              <a:rPr lang="zh-CHT" altLang="en-US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二、般若法門是以真法性為定量</a:t>
            </a:r>
          </a:p>
          <a:p>
            <a:pPr marL="1084263" indent="-361950" defTabSz="890588">
              <a:defRPr/>
            </a:pP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（一）</a:t>
            </a: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《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初期大乘佛教之起源與開展</a:t>
            </a: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》</a:t>
            </a:r>
            <a:endParaRPr lang="en-AU" sz="24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</p:txBody>
      </p:sp>
      <p:sp>
        <p:nvSpPr>
          <p:cNvPr id="156676" name="Content Placeholder 1">
            <a:extLst>
              <a:ext uri="{FF2B5EF4-FFF2-40B4-BE49-F238E27FC236}">
                <a16:creationId xmlns:a16="http://schemas.microsoft.com/office/drawing/2014/main" id="{30CC3CDC-6078-471E-A749-347C00A72226}"/>
              </a:ext>
            </a:extLst>
          </p:cNvPr>
          <p:cNvSpPr txBox="1">
            <a:spLocks/>
          </p:cNvSpPr>
          <p:nvPr/>
        </p:nvSpPr>
        <p:spPr bwMode="auto">
          <a:xfrm>
            <a:off x="476250" y="2403475"/>
            <a:ext cx="8058150" cy="386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47688" indent="-5476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4000"/>
              </a:lnSpc>
              <a:spcAft>
                <a:spcPts val="600"/>
              </a:spcAft>
              <a:buSzPct val="50000"/>
              <a:buFont typeface="Wingdings" panose="05000000000000000000" pitchFamily="2" charset="2"/>
              <a:buNone/>
            </a:pPr>
            <a:r>
              <a:rPr lang="en-US" altLang="zh-TW" sz="4000" dirty="0">
                <a:latin typeface="新細明體" panose="02020500000000000000" pitchFamily="18" charset="-120"/>
              </a:rPr>
              <a:t>◎ </a:t>
            </a:r>
            <a:r>
              <a:rPr lang="zh-TW" altLang="en-US" sz="4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量</a:t>
            </a:r>
            <a:r>
              <a:rPr lang="en-US" altLang="zh-TW" sz="4000" dirty="0">
                <a:latin typeface="新細明體" panose="02020500000000000000" pitchFamily="18" charset="-120"/>
              </a:rPr>
              <a:t> </a:t>
            </a:r>
            <a:r>
              <a:rPr lang="en-US" altLang="ja-JP" sz="4000" dirty="0" err="1">
                <a:latin typeface="Gandhari Unicode" charset="0"/>
              </a:rPr>
              <a:t>pramāṇa</a:t>
            </a:r>
            <a:r>
              <a:rPr lang="en-US" altLang="ja-JP" sz="4000" dirty="0">
                <a:latin typeface="Gandhari Unicode" charset="0"/>
              </a:rPr>
              <a:t> </a:t>
            </a:r>
            <a:r>
              <a:rPr lang="zh-TW" altLang="en-US" sz="4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是準確的知識；</a:t>
            </a:r>
          </a:p>
          <a:p>
            <a:pPr indent="-17463">
              <a:lnSpc>
                <a:spcPct val="114000"/>
              </a:lnSpc>
              <a:spcAft>
                <a:spcPts val="600"/>
              </a:spcAft>
              <a:buSzPct val="50000"/>
              <a:buFont typeface="Wingdings" panose="05000000000000000000" pitchFamily="2" charset="2"/>
              <a:buNone/>
            </a:pPr>
            <a:r>
              <a:rPr lang="zh-TW" altLang="en-US" sz="4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定量是正確的、決定無疑的準量，值得信任的。</a:t>
            </a:r>
            <a:endParaRPr lang="en-AU" altLang="zh-TW" sz="4000" dirty="0">
              <a:solidFill>
                <a:srgbClr val="0000FF"/>
              </a:solidFill>
              <a:latin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8568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Title 1">
            <a:extLst>
              <a:ext uri="{FF2B5EF4-FFF2-40B4-BE49-F238E27FC236}">
                <a16:creationId xmlns:a16="http://schemas.microsoft.com/office/drawing/2014/main" id="{84697830-442D-49FA-8640-B4F1B9E6A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肆、般若經的集成</a:t>
            </a:r>
          </a:p>
        </p:txBody>
      </p:sp>
      <p:sp>
        <p:nvSpPr>
          <p:cNvPr id="156674" name="Slide Number Placeholder 3">
            <a:extLst>
              <a:ext uri="{FF2B5EF4-FFF2-40B4-BE49-F238E27FC236}">
                <a16:creationId xmlns:a16="http://schemas.microsoft.com/office/drawing/2014/main" id="{AFF93163-8AF8-45E7-81A0-3156B16D5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C38493C-C0A9-4080-842F-AFBE05FFF853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132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E32F616A-8571-4AB1-8AC9-8BBF3283FFED}"/>
              </a:ext>
            </a:extLst>
          </p:cNvPr>
          <p:cNvSpPr txBox="1">
            <a:spLocks/>
          </p:cNvSpPr>
          <p:nvPr/>
        </p:nvSpPr>
        <p:spPr bwMode="auto">
          <a:xfrm>
            <a:off x="476908" y="1326819"/>
            <a:ext cx="8667092" cy="1291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60363" indent="-360363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SzPct val="50000"/>
              <a:buFont typeface="Wingdings" charset="0"/>
              <a:defRPr sz="3200" kern="12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1pPr>
            <a:lvl2pPr marL="360363" indent="96838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Wingdings" charset="0"/>
              <a:defRPr sz="2800" kern="1200" spc="3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2pPr>
            <a:lvl3pPr marL="360363" indent="554038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defRPr sz="2400" kern="1200" spc="3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3pPr>
            <a:lvl4pPr marL="360363" indent="1011238" algn="l" defTabSz="457200" rtl="0" eaLnBrk="0" fontAlgn="base" hangingPunct="0">
              <a:spcBef>
                <a:spcPct val="20000"/>
              </a:spcBef>
              <a:spcAft>
                <a:spcPts val="1200"/>
              </a:spcAft>
              <a:buFont typeface="Arial" charset="0"/>
              <a:defRPr sz="2000" kern="1200">
                <a:solidFill>
                  <a:schemeClr val="tx1"/>
                </a:solidFill>
                <a:latin typeface="Gandhari Unicode"/>
                <a:ea typeface="ＭＳ Ｐゴシック" charset="-128"/>
                <a:cs typeface="Gandhari Unicode"/>
              </a:defRPr>
            </a:lvl4pPr>
            <a:lvl5pPr marL="360363" indent="146843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000" kern="1200">
                <a:solidFill>
                  <a:schemeClr val="tx1"/>
                </a:solidFill>
                <a:latin typeface="Gandhari Unicode"/>
                <a:ea typeface="ＭＳ Ｐゴシック" charset="-128"/>
                <a:cs typeface="Gandhari Unicod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4263" indent="-531813" defTabSz="890588">
              <a:defRPr/>
            </a:pPr>
            <a:r>
              <a:rPr lang="zh-CHT" altLang="en-US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二、般若法門是以真法性為定量</a:t>
            </a:r>
          </a:p>
          <a:p>
            <a:pPr marL="1084263" indent="-361950" defTabSz="890588">
              <a:defRPr/>
            </a:pP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（一）</a:t>
            </a: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《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初期大乘佛教之起源與開展</a:t>
            </a: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》</a:t>
            </a:r>
            <a:endParaRPr lang="en-AU" sz="24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</p:txBody>
      </p:sp>
      <p:sp>
        <p:nvSpPr>
          <p:cNvPr id="156676" name="Content Placeholder 1">
            <a:extLst>
              <a:ext uri="{FF2B5EF4-FFF2-40B4-BE49-F238E27FC236}">
                <a16:creationId xmlns:a16="http://schemas.microsoft.com/office/drawing/2014/main" id="{30CC3CDC-6078-471E-A749-347C00A72226}"/>
              </a:ext>
            </a:extLst>
          </p:cNvPr>
          <p:cNvSpPr txBox="1">
            <a:spLocks/>
          </p:cNvSpPr>
          <p:nvPr/>
        </p:nvSpPr>
        <p:spPr bwMode="auto">
          <a:xfrm>
            <a:off x="476250" y="2403475"/>
            <a:ext cx="8058150" cy="386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47688" indent="-5476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455613" indent="0">
              <a:lnSpc>
                <a:spcPct val="114000"/>
              </a:lnSpc>
              <a:spcAft>
                <a:spcPts val="600"/>
              </a:spcAft>
              <a:buSzPct val="50000"/>
              <a:buFont typeface="Wingdings" panose="05000000000000000000" pitchFamily="2" charset="2"/>
              <a:buNone/>
            </a:pPr>
            <a:r>
              <a:rPr lang="en-US" altLang="zh-TW" sz="4000" dirty="0">
                <a:latin typeface="新細明體" panose="02020500000000000000" pitchFamily="18" charset="-120"/>
              </a:rPr>
              <a:t>《</a:t>
            </a:r>
            <a:r>
              <a:rPr lang="zh-TW" altLang="en-US" sz="4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般若經</a:t>
            </a:r>
            <a:r>
              <a:rPr lang="en-US" altLang="zh-TW" sz="4000" dirty="0">
                <a:latin typeface="新細明體" panose="02020500000000000000" pitchFamily="18" charset="-120"/>
              </a:rPr>
              <a:t>》</a:t>
            </a:r>
            <a:r>
              <a:rPr lang="zh-TW" altLang="en-US" sz="4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所說，非一般所能信解，</a:t>
            </a:r>
            <a:r>
              <a:rPr lang="en-US" altLang="zh-TW" sz="4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r>
              <a:rPr lang="zh-TW" altLang="en-US" sz="4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那是因為聖者自證所表示的，</a:t>
            </a:r>
            <a:endParaRPr lang="en-US" altLang="zh-TW" sz="40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455613" indent="0">
              <a:lnSpc>
                <a:spcPct val="114000"/>
              </a:lnSpc>
              <a:spcAft>
                <a:spcPts val="600"/>
              </a:spcAft>
              <a:buSzPct val="50000"/>
              <a:buFont typeface="Wingdings" panose="05000000000000000000" pitchFamily="2" charset="2"/>
              <a:buNone/>
            </a:pPr>
            <a:r>
              <a:rPr lang="zh-TW" altLang="en-US" sz="4000" b="1" dirty="0">
                <a:solidFill>
                  <a:srgbClr val="0000FF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不是一般世俗知識所能夠理解！</a:t>
            </a:r>
            <a:endParaRPr lang="en-AU" altLang="zh-TW" sz="4000" dirty="0">
              <a:solidFill>
                <a:srgbClr val="0000FF"/>
              </a:solidFill>
              <a:latin typeface="新細明體" panose="02020500000000000000" pitchFamily="18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Title 1">
            <a:extLst>
              <a:ext uri="{FF2B5EF4-FFF2-40B4-BE49-F238E27FC236}">
                <a16:creationId xmlns:a16="http://schemas.microsoft.com/office/drawing/2014/main" id="{84697830-442D-49FA-8640-B4F1B9E6A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肆、般若經的集成</a:t>
            </a:r>
          </a:p>
        </p:txBody>
      </p:sp>
      <p:sp>
        <p:nvSpPr>
          <p:cNvPr id="156674" name="Slide Number Placeholder 3">
            <a:extLst>
              <a:ext uri="{FF2B5EF4-FFF2-40B4-BE49-F238E27FC236}">
                <a16:creationId xmlns:a16="http://schemas.microsoft.com/office/drawing/2014/main" id="{AFF93163-8AF8-45E7-81A0-3156B16D5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C38493C-C0A9-4080-842F-AFBE05FFF853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133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E32F616A-8571-4AB1-8AC9-8BBF3283FFED}"/>
              </a:ext>
            </a:extLst>
          </p:cNvPr>
          <p:cNvSpPr txBox="1">
            <a:spLocks/>
          </p:cNvSpPr>
          <p:nvPr/>
        </p:nvSpPr>
        <p:spPr bwMode="auto">
          <a:xfrm>
            <a:off x="476908" y="1326819"/>
            <a:ext cx="8667092" cy="1291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60363" indent="-360363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SzPct val="50000"/>
              <a:buFont typeface="Wingdings" charset="0"/>
              <a:defRPr sz="3200" kern="12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1pPr>
            <a:lvl2pPr marL="360363" indent="96838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Wingdings" charset="0"/>
              <a:defRPr sz="2800" kern="1200" spc="3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2pPr>
            <a:lvl3pPr marL="360363" indent="554038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defRPr sz="2400" kern="1200" spc="3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3pPr>
            <a:lvl4pPr marL="360363" indent="1011238" algn="l" defTabSz="457200" rtl="0" eaLnBrk="0" fontAlgn="base" hangingPunct="0">
              <a:spcBef>
                <a:spcPct val="20000"/>
              </a:spcBef>
              <a:spcAft>
                <a:spcPts val="1200"/>
              </a:spcAft>
              <a:buFont typeface="Arial" charset="0"/>
              <a:defRPr sz="2000" kern="1200">
                <a:solidFill>
                  <a:schemeClr val="tx1"/>
                </a:solidFill>
                <a:latin typeface="Gandhari Unicode"/>
                <a:ea typeface="ＭＳ Ｐゴシック" charset="-128"/>
                <a:cs typeface="Gandhari Unicode"/>
              </a:defRPr>
            </a:lvl4pPr>
            <a:lvl5pPr marL="360363" indent="146843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000" kern="1200">
                <a:solidFill>
                  <a:schemeClr val="tx1"/>
                </a:solidFill>
                <a:latin typeface="Gandhari Unicode"/>
                <a:ea typeface="ＭＳ Ｐゴシック" charset="-128"/>
                <a:cs typeface="Gandhari Unicod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4263" indent="-531813" defTabSz="890588">
              <a:defRPr/>
            </a:pPr>
            <a:r>
              <a:rPr lang="zh-CHT" altLang="en-US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二、般若法門是以真法性為定量</a:t>
            </a:r>
          </a:p>
          <a:p>
            <a:pPr marL="1084263" indent="-361950" defTabSz="890588">
              <a:defRPr/>
            </a:pP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（一）</a:t>
            </a: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《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初期大乘佛教之起源與開展</a:t>
            </a: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》</a:t>
            </a:r>
            <a:endParaRPr lang="en-AU" sz="24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</p:txBody>
      </p:sp>
      <p:sp>
        <p:nvSpPr>
          <p:cNvPr id="156676" name="Content Placeholder 1">
            <a:extLst>
              <a:ext uri="{FF2B5EF4-FFF2-40B4-BE49-F238E27FC236}">
                <a16:creationId xmlns:a16="http://schemas.microsoft.com/office/drawing/2014/main" id="{30CC3CDC-6078-471E-A749-347C00A72226}"/>
              </a:ext>
            </a:extLst>
          </p:cNvPr>
          <p:cNvSpPr txBox="1">
            <a:spLocks/>
          </p:cNvSpPr>
          <p:nvPr/>
        </p:nvSpPr>
        <p:spPr bwMode="auto">
          <a:xfrm>
            <a:off x="476250" y="2403475"/>
            <a:ext cx="8058150" cy="386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47688" indent="-5476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indent="-17463">
              <a:lnSpc>
                <a:spcPct val="114000"/>
              </a:lnSpc>
              <a:spcAft>
                <a:spcPts val="600"/>
              </a:spcAft>
              <a:buSzPct val="50000"/>
              <a:buFont typeface="Wingdings" panose="05000000000000000000" pitchFamily="2" charset="2"/>
              <a:buNone/>
            </a:pPr>
            <a:endParaRPr lang="en-US" altLang="zh-TW" sz="4000" b="1" dirty="0">
              <a:solidFill>
                <a:srgbClr val="0000FF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indent="-17463">
              <a:lnSpc>
                <a:spcPct val="114000"/>
              </a:lnSpc>
              <a:spcAft>
                <a:spcPts val="600"/>
              </a:spcAft>
              <a:buSzPct val="50000"/>
              <a:buFont typeface="Wingdings" panose="05000000000000000000" pitchFamily="2" charset="2"/>
              <a:buNone/>
            </a:pPr>
            <a:r>
              <a:rPr lang="zh-TW" altLang="en-US" sz="4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但</a:t>
            </a:r>
            <a:r>
              <a:rPr lang="zh-TW" altLang="en-US" sz="4000" b="1" dirty="0">
                <a:solidFill>
                  <a:srgbClr val="0000FF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依聖者自證真如、法性</a:t>
            </a:r>
            <a:r>
              <a:rPr lang="en-US" altLang="ja-JP" sz="4000" b="1" dirty="0">
                <a:solidFill>
                  <a:srgbClr val="0000FF"/>
                </a:solidFill>
                <a:latin typeface="新細明體" panose="02020500000000000000" pitchFamily="18" charset="-120"/>
              </a:rPr>
              <a:t>[</a:t>
            </a:r>
            <a:r>
              <a:rPr lang="zh-TW" altLang="en-US" sz="4000" b="1" dirty="0">
                <a:solidFill>
                  <a:srgbClr val="0000FF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的體驗</a:t>
            </a:r>
            <a:r>
              <a:rPr lang="en-US" altLang="ja-JP" sz="4000" b="1" dirty="0">
                <a:solidFill>
                  <a:srgbClr val="0000FF"/>
                </a:solidFill>
                <a:latin typeface="新細明體" panose="02020500000000000000" pitchFamily="18" charset="-120"/>
              </a:rPr>
              <a:t>]</a:t>
            </a:r>
            <a:r>
              <a:rPr lang="zh-TW" altLang="en-US" sz="4000" b="1" dirty="0">
                <a:solidFill>
                  <a:srgbClr val="0000FF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而說，是決定可信的！</a:t>
            </a:r>
            <a:r>
              <a:rPr lang="en-AU" altLang="ja-JP" sz="4000" dirty="0">
                <a:solidFill>
                  <a:srgbClr val="0000FF"/>
                </a:solidFill>
                <a:latin typeface="新細明體" panose="02020500000000000000" pitchFamily="18" charset="-120"/>
              </a:rPr>
              <a:t> </a:t>
            </a:r>
            <a:endParaRPr lang="en-AU" altLang="zh-TW" sz="4000" dirty="0">
              <a:solidFill>
                <a:srgbClr val="0000FF"/>
              </a:solidFill>
              <a:latin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1097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Title 1">
            <a:extLst>
              <a:ext uri="{FF2B5EF4-FFF2-40B4-BE49-F238E27FC236}">
                <a16:creationId xmlns:a16="http://schemas.microsoft.com/office/drawing/2014/main" id="{6F440CFB-915D-4AF2-8AC8-43B067688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肆、般若經的集成</a:t>
            </a:r>
          </a:p>
        </p:txBody>
      </p:sp>
      <p:sp>
        <p:nvSpPr>
          <p:cNvPr id="158722" name="Slide Number Placeholder 3">
            <a:extLst>
              <a:ext uri="{FF2B5EF4-FFF2-40B4-BE49-F238E27FC236}">
                <a16:creationId xmlns:a16="http://schemas.microsoft.com/office/drawing/2014/main" id="{8669C859-94E2-4415-9939-6DE289436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39275605-9252-4C48-B384-57F2F41F17C6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134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86BC3004-CA7D-4F62-8EDC-DFD578573626}"/>
              </a:ext>
            </a:extLst>
          </p:cNvPr>
          <p:cNvSpPr txBox="1">
            <a:spLocks/>
          </p:cNvSpPr>
          <p:nvPr/>
        </p:nvSpPr>
        <p:spPr bwMode="auto">
          <a:xfrm>
            <a:off x="476908" y="1326819"/>
            <a:ext cx="8667092" cy="1291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60363" indent="-360363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SzPct val="50000"/>
              <a:buFont typeface="Wingdings" charset="0"/>
              <a:defRPr sz="3200" kern="12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1pPr>
            <a:lvl2pPr marL="360363" indent="96838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Wingdings" charset="0"/>
              <a:defRPr sz="2800" kern="1200" spc="3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2pPr>
            <a:lvl3pPr marL="360363" indent="554038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defRPr sz="2400" kern="1200" spc="3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3pPr>
            <a:lvl4pPr marL="360363" indent="1011238" algn="l" defTabSz="457200" rtl="0" eaLnBrk="0" fontAlgn="base" hangingPunct="0">
              <a:spcBef>
                <a:spcPct val="20000"/>
              </a:spcBef>
              <a:spcAft>
                <a:spcPts val="1200"/>
              </a:spcAft>
              <a:buFont typeface="Arial" charset="0"/>
              <a:defRPr sz="2000" kern="1200">
                <a:solidFill>
                  <a:schemeClr val="tx1"/>
                </a:solidFill>
                <a:latin typeface="Gandhari Unicode"/>
                <a:ea typeface="ＭＳ Ｐゴシック" charset="-128"/>
                <a:cs typeface="Gandhari Unicode"/>
              </a:defRPr>
            </a:lvl4pPr>
            <a:lvl5pPr marL="360363" indent="146843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000" kern="1200">
                <a:solidFill>
                  <a:schemeClr val="tx1"/>
                </a:solidFill>
                <a:latin typeface="Gandhari Unicode"/>
                <a:ea typeface="ＭＳ Ｐゴシック" charset="-128"/>
                <a:cs typeface="Gandhari Unicod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4263" indent="-531813" defTabSz="890588">
              <a:defRPr/>
            </a:pPr>
            <a:r>
              <a:rPr lang="zh-CHT" altLang="en-US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二、般若法門是以真法性為定量</a:t>
            </a:r>
          </a:p>
          <a:p>
            <a:pPr marL="1084263" indent="-361950" defTabSz="890588">
              <a:defRPr/>
            </a:pP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（二）</a:t>
            </a: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《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空之探究</a:t>
            </a: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》</a:t>
            </a: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Gandhari Unicode"/>
                <a:ea typeface="华文楷体"/>
              </a:rPr>
              <a:t>p. 245</a:t>
            </a:r>
            <a:endParaRPr lang="en-AU" sz="24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Gandhari Unicode"/>
              <a:ea typeface="华文楷体"/>
            </a:endParaRPr>
          </a:p>
        </p:txBody>
      </p:sp>
      <p:sp>
        <p:nvSpPr>
          <p:cNvPr id="158724" name="Content Placeholder 1">
            <a:extLst>
              <a:ext uri="{FF2B5EF4-FFF2-40B4-BE49-F238E27FC236}">
                <a16:creationId xmlns:a16="http://schemas.microsoft.com/office/drawing/2014/main" id="{F7BC2B47-55B6-4381-B6C0-453075E9A795}"/>
              </a:ext>
            </a:extLst>
          </p:cNvPr>
          <p:cNvSpPr txBox="1">
            <a:spLocks/>
          </p:cNvSpPr>
          <p:nvPr/>
        </p:nvSpPr>
        <p:spPr bwMode="auto">
          <a:xfrm>
            <a:off x="476250" y="2403475"/>
            <a:ext cx="8058150" cy="386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9263" indent="-2730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4000"/>
              </a:lnSpc>
              <a:spcAft>
                <a:spcPts val="600"/>
              </a:spcAft>
              <a:buSzPct val="50000"/>
              <a:buFont typeface="Wingdings" panose="05000000000000000000" pitchFamily="2" charset="2"/>
              <a:buNone/>
            </a:pPr>
            <a:r>
              <a:rPr lang="zh-TW" altLang="en-US" sz="3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「原始般若」，本是體悟甚深法相</a:t>
            </a:r>
            <a:r>
              <a:rPr lang="en-US" altLang="ja-JP" sz="3600" dirty="0">
                <a:latin typeface="新細明體" panose="02020500000000000000" pitchFamily="18" charset="-120"/>
              </a:rPr>
              <a:t>[</a:t>
            </a:r>
            <a:r>
              <a:rPr lang="zh-TW" altLang="en-US" sz="3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性</a:t>
            </a:r>
            <a:r>
              <a:rPr lang="en-US" altLang="ja-JP" sz="3600" dirty="0">
                <a:latin typeface="新細明體" panose="02020500000000000000" pitchFamily="18" charset="-120"/>
              </a:rPr>
              <a:t>]</a:t>
            </a:r>
            <a:r>
              <a:rPr lang="zh-TW" altLang="en-US" sz="3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的修行者，從證出教（不是從教義的探索而來），直率地表示自悟的境地，用來化導信眾，所以說：「</a:t>
            </a:r>
            <a:r>
              <a:rPr lang="zh-TW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以真法性為定量故。</a:t>
            </a:r>
            <a:r>
              <a:rPr lang="zh-TW" altLang="en-US" sz="3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」</a:t>
            </a:r>
            <a:endParaRPr lang="en-AU" altLang="zh-TW" sz="3600" dirty="0">
              <a:solidFill>
                <a:srgbClr val="0000FF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Title 1">
            <a:extLst>
              <a:ext uri="{FF2B5EF4-FFF2-40B4-BE49-F238E27FC236}">
                <a16:creationId xmlns:a16="http://schemas.microsoft.com/office/drawing/2014/main" id="{E58A36EE-C2BF-45C1-BD4C-CE33EE3DE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肆、般若經的集成</a:t>
            </a:r>
          </a:p>
        </p:txBody>
      </p:sp>
      <p:sp>
        <p:nvSpPr>
          <p:cNvPr id="160770" name="Slide Number Placeholder 3">
            <a:extLst>
              <a:ext uri="{FF2B5EF4-FFF2-40B4-BE49-F238E27FC236}">
                <a16:creationId xmlns:a16="http://schemas.microsoft.com/office/drawing/2014/main" id="{EFE37A75-DE14-4DB7-9434-752A92FEF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CC6E07FA-6355-4844-9123-78C93BC86A51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135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2105F4E6-2BA6-4943-A4FA-0F37B007E053}"/>
              </a:ext>
            </a:extLst>
          </p:cNvPr>
          <p:cNvSpPr txBox="1">
            <a:spLocks/>
          </p:cNvSpPr>
          <p:nvPr/>
        </p:nvSpPr>
        <p:spPr bwMode="auto">
          <a:xfrm>
            <a:off x="476908" y="1326819"/>
            <a:ext cx="8667092" cy="1291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60363" indent="-360363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SzPct val="50000"/>
              <a:buFont typeface="Wingdings" charset="0"/>
              <a:defRPr sz="3200" kern="12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1pPr>
            <a:lvl2pPr marL="360363" indent="96838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Wingdings" charset="0"/>
              <a:defRPr sz="2800" kern="1200" spc="3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2pPr>
            <a:lvl3pPr marL="360363" indent="554038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defRPr sz="2400" kern="1200" spc="3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3pPr>
            <a:lvl4pPr marL="360363" indent="1011238" algn="l" defTabSz="457200" rtl="0" eaLnBrk="0" fontAlgn="base" hangingPunct="0">
              <a:spcBef>
                <a:spcPct val="20000"/>
              </a:spcBef>
              <a:spcAft>
                <a:spcPts val="1200"/>
              </a:spcAft>
              <a:buFont typeface="Arial" charset="0"/>
              <a:defRPr sz="2000" kern="1200">
                <a:solidFill>
                  <a:schemeClr val="tx1"/>
                </a:solidFill>
                <a:latin typeface="Gandhari Unicode"/>
                <a:ea typeface="ＭＳ Ｐゴシック" charset="-128"/>
                <a:cs typeface="Gandhari Unicode"/>
              </a:defRPr>
            </a:lvl4pPr>
            <a:lvl5pPr marL="360363" indent="146843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000" kern="1200">
                <a:solidFill>
                  <a:schemeClr val="tx1"/>
                </a:solidFill>
                <a:latin typeface="Gandhari Unicode"/>
                <a:ea typeface="ＭＳ Ｐゴシック" charset="-128"/>
                <a:cs typeface="Gandhari Unicod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4263" indent="-531813" defTabSz="890588">
              <a:defRPr/>
            </a:pPr>
            <a:r>
              <a:rPr lang="zh-CHT" altLang="en-US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二、般若法門是以真法性為定量</a:t>
            </a:r>
          </a:p>
          <a:p>
            <a:pPr marL="1084263" indent="-361950" defTabSz="890588">
              <a:defRPr/>
            </a:pP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（三）</a:t>
            </a: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《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空之探究</a:t>
            </a: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》</a:t>
            </a: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Gandhari Unicode"/>
                <a:ea typeface="华文楷体"/>
              </a:rPr>
              <a:t>p. 148</a:t>
            </a:r>
            <a:endParaRPr lang="en-AU" sz="24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Gandhari Unicode"/>
              <a:ea typeface="华文楷体"/>
            </a:endParaRPr>
          </a:p>
        </p:txBody>
      </p:sp>
      <p:sp>
        <p:nvSpPr>
          <p:cNvPr id="160772" name="Content Placeholder 1">
            <a:extLst>
              <a:ext uri="{FF2B5EF4-FFF2-40B4-BE49-F238E27FC236}">
                <a16:creationId xmlns:a16="http://schemas.microsoft.com/office/drawing/2014/main" id="{4C536FA3-1DA8-4BC0-A50E-1F21735F214D}"/>
              </a:ext>
            </a:extLst>
          </p:cNvPr>
          <p:cNvSpPr txBox="1">
            <a:spLocks/>
          </p:cNvSpPr>
          <p:nvPr/>
        </p:nvSpPr>
        <p:spPr bwMode="auto">
          <a:xfrm>
            <a:off x="476250" y="2403475"/>
            <a:ext cx="8058150" cy="386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47688" indent="-5476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4000"/>
              </a:lnSpc>
              <a:spcAft>
                <a:spcPts val="600"/>
              </a:spcAft>
              <a:buSzPct val="50000"/>
              <a:buFont typeface="Wingdings" panose="05000000000000000000" pitchFamily="2" charset="2"/>
              <a:buNone/>
            </a:pPr>
            <a:r>
              <a:rPr lang="en-US" altLang="zh-TW" sz="4000" dirty="0">
                <a:latin typeface="新細明體" panose="02020500000000000000" pitchFamily="18" charset="-120"/>
              </a:rPr>
              <a:t>◎《</a:t>
            </a:r>
            <a:r>
              <a:rPr lang="zh-TW" altLang="en-US" sz="4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般若經</a:t>
            </a:r>
            <a:r>
              <a:rPr lang="en-US" altLang="zh-TW" sz="4000" dirty="0">
                <a:latin typeface="新細明體" panose="02020500000000000000" pitchFamily="18" charset="-120"/>
              </a:rPr>
              <a:t>》</a:t>
            </a:r>
            <a:r>
              <a:rPr lang="zh-TW" altLang="en-US" sz="4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的甚深義，是空性，也就是涅槃。涅槃的體證，是沒有時、空，沒有數、量，也沒有能所</a:t>
            </a:r>
            <a:r>
              <a:rPr lang="en-US" altLang="zh-TW" sz="4000" dirty="0">
                <a:latin typeface="新細明體" panose="02020500000000000000" pitchFamily="18" charset="-120"/>
              </a:rPr>
              <a:t>──</a:t>
            </a:r>
            <a:r>
              <a:rPr lang="zh-TW" altLang="en-US" sz="4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主觀與客觀的對立。</a:t>
            </a:r>
            <a:endParaRPr lang="en-AU" altLang="zh-TW" sz="40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Title 1">
            <a:extLst>
              <a:ext uri="{FF2B5EF4-FFF2-40B4-BE49-F238E27FC236}">
                <a16:creationId xmlns:a16="http://schemas.microsoft.com/office/drawing/2014/main" id="{E58A36EE-C2BF-45C1-BD4C-CE33EE3DE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肆、般若經的集成</a:t>
            </a:r>
          </a:p>
        </p:txBody>
      </p:sp>
      <p:sp>
        <p:nvSpPr>
          <p:cNvPr id="160770" name="Slide Number Placeholder 3">
            <a:extLst>
              <a:ext uri="{FF2B5EF4-FFF2-40B4-BE49-F238E27FC236}">
                <a16:creationId xmlns:a16="http://schemas.microsoft.com/office/drawing/2014/main" id="{EFE37A75-DE14-4DB7-9434-752A92FEF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CC6E07FA-6355-4844-9123-78C93BC86A51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136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2105F4E6-2BA6-4943-A4FA-0F37B007E053}"/>
              </a:ext>
            </a:extLst>
          </p:cNvPr>
          <p:cNvSpPr txBox="1">
            <a:spLocks/>
          </p:cNvSpPr>
          <p:nvPr/>
        </p:nvSpPr>
        <p:spPr bwMode="auto">
          <a:xfrm>
            <a:off x="476908" y="1326819"/>
            <a:ext cx="8667092" cy="1291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60363" indent="-360363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SzPct val="50000"/>
              <a:buFont typeface="Wingdings" charset="0"/>
              <a:defRPr sz="3200" kern="12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1pPr>
            <a:lvl2pPr marL="360363" indent="96838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Wingdings" charset="0"/>
              <a:defRPr sz="2800" kern="1200" spc="3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2pPr>
            <a:lvl3pPr marL="360363" indent="554038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defRPr sz="2400" kern="1200" spc="3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3pPr>
            <a:lvl4pPr marL="360363" indent="1011238" algn="l" defTabSz="457200" rtl="0" eaLnBrk="0" fontAlgn="base" hangingPunct="0">
              <a:spcBef>
                <a:spcPct val="20000"/>
              </a:spcBef>
              <a:spcAft>
                <a:spcPts val="1200"/>
              </a:spcAft>
              <a:buFont typeface="Arial" charset="0"/>
              <a:defRPr sz="2000" kern="1200">
                <a:solidFill>
                  <a:schemeClr val="tx1"/>
                </a:solidFill>
                <a:latin typeface="Gandhari Unicode"/>
                <a:ea typeface="ＭＳ Ｐゴシック" charset="-128"/>
                <a:cs typeface="Gandhari Unicode"/>
              </a:defRPr>
            </a:lvl4pPr>
            <a:lvl5pPr marL="360363" indent="146843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000" kern="1200">
                <a:solidFill>
                  <a:schemeClr val="tx1"/>
                </a:solidFill>
                <a:latin typeface="Gandhari Unicode"/>
                <a:ea typeface="ＭＳ Ｐゴシック" charset="-128"/>
                <a:cs typeface="Gandhari Unicod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4263" indent="-531813" defTabSz="890588">
              <a:defRPr/>
            </a:pPr>
            <a:r>
              <a:rPr lang="zh-CHT" altLang="en-US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二、般若法門是以真法性為定量</a:t>
            </a:r>
          </a:p>
          <a:p>
            <a:pPr marL="1084263" indent="-361950" defTabSz="890588">
              <a:defRPr/>
            </a:pP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（三）</a:t>
            </a: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《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空之探究</a:t>
            </a: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》</a:t>
            </a: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Gandhari Unicode"/>
                <a:ea typeface="华文楷体"/>
              </a:rPr>
              <a:t>p. 148</a:t>
            </a:r>
            <a:endParaRPr lang="en-AU" sz="24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Gandhari Unicode"/>
              <a:ea typeface="华文楷体"/>
            </a:endParaRPr>
          </a:p>
        </p:txBody>
      </p:sp>
      <p:sp>
        <p:nvSpPr>
          <p:cNvPr id="160772" name="Content Placeholder 1">
            <a:extLst>
              <a:ext uri="{FF2B5EF4-FFF2-40B4-BE49-F238E27FC236}">
                <a16:creationId xmlns:a16="http://schemas.microsoft.com/office/drawing/2014/main" id="{4C536FA3-1DA8-4BC0-A50E-1F21735F214D}"/>
              </a:ext>
            </a:extLst>
          </p:cNvPr>
          <p:cNvSpPr txBox="1">
            <a:spLocks/>
          </p:cNvSpPr>
          <p:nvPr/>
        </p:nvSpPr>
        <p:spPr bwMode="auto">
          <a:xfrm>
            <a:off x="476250" y="2403475"/>
            <a:ext cx="8058150" cy="386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47688" indent="-5476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530225" indent="0" defTabSz="625475">
              <a:lnSpc>
                <a:spcPct val="114000"/>
              </a:lnSpc>
              <a:spcAft>
                <a:spcPts val="600"/>
              </a:spcAft>
              <a:buSzPct val="50000"/>
              <a:buFont typeface="Wingdings" panose="05000000000000000000" pitchFamily="2" charset="2"/>
              <a:buNone/>
            </a:pPr>
            <a:r>
              <a:rPr lang="zh-TW" altLang="en-US" sz="4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渾然的無二無別（也不會覺得是一體）的現觀，是一切不可說、不可得的。</a:t>
            </a:r>
            <a:endParaRPr lang="en-AU" altLang="zh-TW" sz="40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9949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Title 1">
            <a:extLst>
              <a:ext uri="{FF2B5EF4-FFF2-40B4-BE49-F238E27FC236}">
                <a16:creationId xmlns:a16="http://schemas.microsoft.com/office/drawing/2014/main" id="{56A66EE5-DC30-4131-A98F-C9C003D9E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肆、般若經的集成</a:t>
            </a:r>
          </a:p>
        </p:txBody>
      </p:sp>
      <p:sp>
        <p:nvSpPr>
          <p:cNvPr id="162818" name="Slide Number Placeholder 3">
            <a:extLst>
              <a:ext uri="{FF2B5EF4-FFF2-40B4-BE49-F238E27FC236}">
                <a16:creationId xmlns:a16="http://schemas.microsoft.com/office/drawing/2014/main" id="{DAA70FD6-AEB4-434C-8DC2-DDD34C56D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32373D5B-58AB-4BC0-97AC-1560FD94B186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137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B5F7333E-BFEB-43F2-AF68-17FCF0676F02}"/>
              </a:ext>
            </a:extLst>
          </p:cNvPr>
          <p:cNvSpPr txBox="1">
            <a:spLocks/>
          </p:cNvSpPr>
          <p:nvPr/>
        </p:nvSpPr>
        <p:spPr bwMode="auto">
          <a:xfrm>
            <a:off x="476908" y="1326819"/>
            <a:ext cx="8667092" cy="1291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60363" indent="-360363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SzPct val="50000"/>
              <a:buFont typeface="Wingdings" charset="0"/>
              <a:defRPr sz="3200" kern="12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1pPr>
            <a:lvl2pPr marL="360363" indent="96838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Wingdings" charset="0"/>
              <a:defRPr sz="2800" kern="1200" spc="3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2pPr>
            <a:lvl3pPr marL="360363" indent="554038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defRPr sz="2400" kern="1200" spc="3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3pPr>
            <a:lvl4pPr marL="360363" indent="1011238" algn="l" defTabSz="457200" rtl="0" eaLnBrk="0" fontAlgn="base" hangingPunct="0">
              <a:spcBef>
                <a:spcPct val="20000"/>
              </a:spcBef>
              <a:spcAft>
                <a:spcPts val="1200"/>
              </a:spcAft>
              <a:buFont typeface="Arial" charset="0"/>
              <a:defRPr sz="2000" kern="1200">
                <a:solidFill>
                  <a:schemeClr val="tx1"/>
                </a:solidFill>
                <a:latin typeface="Gandhari Unicode"/>
                <a:ea typeface="ＭＳ Ｐゴシック" charset="-128"/>
                <a:cs typeface="Gandhari Unicode"/>
              </a:defRPr>
            </a:lvl4pPr>
            <a:lvl5pPr marL="360363" indent="146843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000" kern="1200">
                <a:solidFill>
                  <a:schemeClr val="tx1"/>
                </a:solidFill>
                <a:latin typeface="Gandhari Unicode"/>
                <a:ea typeface="ＭＳ Ｐゴシック" charset="-128"/>
                <a:cs typeface="Gandhari Unicod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4263" indent="-531813" defTabSz="890588">
              <a:defRPr/>
            </a:pPr>
            <a:r>
              <a:rPr lang="zh-CHT" altLang="en-US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二、般若法門是以真法性為定量</a:t>
            </a:r>
          </a:p>
          <a:p>
            <a:pPr marL="1084263" indent="-361950" defTabSz="890588">
              <a:defRPr/>
            </a:pP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（三）</a:t>
            </a: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《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空之探究</a:t>
            </a: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》</a:t>
            </a: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Gandhari Unicode"/>
                <a:ea typeface="华文楷体"/>
              </a:rPr>
              <a:t>p. 148</a:t>
            </a:r>
            <a:endParaRPr lang="en-AU" sz="24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Gandhari Unicode"/>
              <a:ea typeface="华文楷体"/>
            </a:endParaRPr>
          </a:p>
        </p:txBody>
      </p:sp>
      <p:sp>
        <p:nvSpPr>
          <p:cNvPr id="162820" name="Content Placeholder 1">
            <a:extLst>
              <a:ext uri="{FF2B5EF4-FFF2-40B4-BE49-F238E27FC236}">
                <a16:creationId xmlns:a16="http://schemas.microsoft.com/office/drawing/2014/main" id="{9EC4359C-E5BE-4939-B623-EEFB282F4083}"/>
              </a:ext>
            </a:extLst>
          </p:cNvPr>
          <p:cNvSpPr txBox="1">
            <a:spLocks/>
          </p:cNvSpPr>
          <p:nvPr/>
        </p:nvSpPr>
        <p:spPr bwMode="auto">
          <a:xfrm>
            <a:off x="628650" y="2403475"/>
            <a:ext cx="8378825" cy="386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47688" indent="-5476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4000"/>
              </a:lnSpc>
              <a:spcAft>
                <a:spcPts val="600"/>
              </a:spcAft>
              <a:buSzPct val="50000"/>
              <a:buFont typeface="Wingdings" panose="05000000000000000000" pitchFamily="2" charset="2"/>
              <a:buNone/>
            </a:pPr>
            <a:r>
              <a:rPr lang="en-US" altLang="zh-TW" sz="4000" dirty="0">
                <a:latin typeface="新細明體" panose="02020500000000000000" pitchFamily="18" charset="-120"/>
              </a:rPr>
              <a:t>◎《</a:t>
            </a:r>
            <a:r>
              <a:rPr lang="zh-TW" altLang="en-US" sz="4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般若</a:t>
            </a:r>
            <a:r>
              <a:rPr lang="en-US" altLang="zh-TW" sz="4000" dirty="0">
                <a:latin typeface="新細明體" panose="02020500000000000000" pitchFamily="18" charset="-120"/>
              </a:rPr>
              <a:t>》</a:t>
            </a:r>
            <a:r>
              <a:rPr lang="zh-TW" altLang="en-US" sz="4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等大乘經，就是從這無二無別的甚深體驗中，來觀一切法，一切法不出於此，於是</a:t>
            </a:r>
          </a:p>
          <a:p>
            <a:pPr indent="-187325">
              <a:lnSpc>
                <a:spcPct val="114000"/>
              </a:lnSpc>
              <a:spcAft>
                <a:spcPts val="600"/>
              </a:spcAft>
              <a:buSzPct val="50000"/>
              <a:buFont typeface="Wingdings" panose="05000000000000000000" pitchFamily="2" charset="2"/>
              <a:buNone/>
            </a:pPr>
            <a:r>
              <a:rPr lang="zh-TW" altLang="en-US" sz="4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「一切法本空」，「一切法本不生滅」，「一切法甚深」，</a:t>
            </a:r>
            <a:endParaRPr lang="en-AU" altLang="zh-TW" sz="40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Title 1">
            <a:extLst>
              <a:ext uri="{FF2B5EF4-FFF2-40B4-BE49-F238E27FC236}">
                <a16:creationId xmlns:a16="http://schemas.microsoft.com/office/drawing/2014/main" id="{56A66EE5-DC30-4131-A98F-C9C003D9E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肆、般若經的集成</a:t>
            </a:r>
          </a:p>
        </p:txBody>
      </p:sp>
      <p:sp>
        <p:nvSpPr>
          <p:cNvPr id="162818" name="Slide Number Placeholder 3">
            <a:extLst>
              <a:ext uri="{FF2B5EF4-FFF2-40B4-BE49-F238E27FC236}">
                <a16:creationId xmlns:a16="http://schemas.microsoft.com/office/drawing/2014/main" id="{DAA70FD6-AEB4-434C-8DC2-DDD34C56D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32373D5B-58AB-4BC0-97AC-1560FD94B186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138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B5F7333E-BFEB-43F2-AF68-17FCF0676F02}"/>
              </a:ext>
            </a:extLst>
          </p:cNvPr>
          <p:cNvSpPr txBox="1">
            <a:spLocks/>
          </p:cNvSpPr>
          <p:nvPr/>
        </p:nvSpPr>
        <p:spPr bwMode="auto">
          <a:xfrm>
            <a:off x="476908" y="1326819"/>
            <a:ext cx="8667092" cy="1291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60363" indent="-360363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SzPct val="50000"/>
              <a:buFont typeface="Wingdings" charset="0"/>
              <a:defRPr sz="3200" kern="12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1pPr>
            <a:lvl2pPr marL="360363" indent="96838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Wingdings" charset="0"/>
              <a:defRPr sz="2800" kern="1200" spc="3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2pPr>
            <a:lvl3pPr marL="360363" indent="554038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defRPr sz="2400" kern="1200" spc="3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3pPr>
            <a:lvl4pPr marL="360363" indent="1011238" algn="l" defTabSz="457200" rtl="0" eaLnBrk="0" fontAlgn="base" hangingPunct="0">
              <a:spcBef>
                <a:spcPct val="20000"/>
              </a:spcBef>
              <a:spcAft>
                <a:spcPts val="1200"/>
              </a:spcAft>
              <a:buFont typeface="Arial" charset="0"/>
              <a:defRPr sz="2000" kern="1200">
                <a:solidFill>
                  <a:schemeClr val="tx1"/>
                </a:solidFill>
                <a:latin typeface="Gandhari Unicode"/>
                <a:ea typeface="ＭＳ Ｐゴシック" charset="-128"/>
                <a:cs typeface="Gandhari Unicode"/>
              </a:defRPr>
            </a:lvl4pPr>
            <a:lvl5pPr marL="360363" indent="146843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000" kern="1200">
                <a:solidFill>
                  <a:schemeClr val="tx1"/>
                </a:solidFill>
                <a:latin typeface="Gandhari Unicode"/>
                <a:ea typeface="ＭＳ Ｐゴシック" charset="-128"/>
                <a:cs typeface="Gandhari Unicod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4263" indent="-531813" defTabSz="890588">
              <a:defRPr/>
            </a:pPr>
            <a:r>
              <a:rPr lang="zh-CHT" altLang="en-US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二、般若法門是以真法性為定量</a:t>
            </a:r>
          </a:p>
          <a:p>
            <a:pPr marL="1084263" indent="-361950" defTabSz="890588">
              <a:defRPr/>
            </a:pP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（三）</a:t>
            </a: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《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空之探究</a:t>
            </a: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》</a:t>
            </a: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Gandhari Unicode"/>
                <a:ea typeface="华文楷体"/>
              </a:rPr>
              <a:t>p. 148</a:t>
            </a:r>
            <a:endParaRPr lang="en-AU" sz="24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Gandhari Unicode"/>
              <a:ea typeface="华文楷体"/>
            </a:endParaRPr>
          </a:p>
        </p:txBody>
      </p:sp>
      <p:sp>
        <p:nvSpPr>
          <p:cNvPr id="162820" name="Content Placeholder 1">
            <a:extLst>
              <a:ext uri="{FF2B5EF4-FFF2-40B4-BE49-F238E27FC236}">
                <a16:creationId xmlns:a16="http://schemas.microsoft.com/office/drawing/2014/main" id="{9EC4359C-E5BE-4939-B623-EEFB282F4083}"/>
              </a:ext>
            </a:extLst>
          </p:cNvPr>
          <p:cNvSpPr txBox="1">
            <a:spLocks/>
          </p:cNvSpPr>
          <p:nvPr/>
        </p:nvSpPr>
        <p:spPr bwMode="auto">
          <a:xfrm>
            <a:off x="628650" y="2403475"/>
            <a:ext cx="8378825" cy="386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47688" indent="-5476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indent="-187325">
              <a:lnSpc>
                <a:spcPct val="114000"/>
              </a:lnSpc>
              <a:spcAft>
                <a:spcPts val="600"/>
              </a:spcAft>
              <a:buSzPct val="50000"/>
              <a:buFont typeface="Wingdings" panose="05000000000000000000" pitchFamily="2" charset="2"/>
              <a:buNone/>
            </a:pPr>
            <a:r>
              <a:rPr lang="zh-TW" altLang="en-US" sz="4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「一切法不可得」，「一切法本清淨」，「一切法本自寂滅」，「一切法皆如也」，「一切法不出於法界」，這一類文句，就這樣的弘傳出來。</a:t>
            </a:r>
            <a:endParaRPr lang="en-AU" altLang="zh-TW" sz="40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8866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Title 1">
            <a:extLst>
              <a:ext uri="{FF2B5EF4-FFF2-40B4-BE49-F238E27FC236}">
                <a16:creationId xmlns:a16="http://schemas.microsoft.com/office/drawing/2014/main" id="{A97097E2-D95C-41FD-A16C-BE641AE03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肆、般若經的集成</a:t>
            </a:r>
          </a:p>
        </p:txBody>
      </p:sp>
      <p:sp>
        <p:nvSpPr>
          <p:cNvPr id="164866" name="Slide Number Placeholder 3">
            <a:extLst>
              <a:ext uri="{FF2B5EF4-FFF2-40B4-BE49-F238E27FC236}">
                <a16:creationId xmlns:a16="http://schemas.microsoft.com/office/drawing/2014/main" id="{E3E24D07-1C15-4F8B-AB4F-2AFD50F1C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7094586C-FF58-488D-BB85-F1B7C162B0F8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139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8B3D69BB-6217-4973-887F-37E11FE4BECE}"/>
              </a:ext>
            </a:extLst>
          </p:cNvPr>
          <p:cNvSpPr txBox="1">
            <a:spLocks/>
          </p:cNvSpPr>
          <p:nvPr/>
        </p:nvSpPr>
        <p:spPr bwMode="auto">
          <a:xfrm>
            <a:off x="476908" y="1326819"/>
            <a:ext cx="8667092" cy="1291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60363" indent="-360363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SzPct val="50000"/>
              <a:buFont typeface="Wingdings" charset="0"/>
              <a:defRPr sz="3200" kern="12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1pPr>
            <a:lvl2pPr marL="360363" indent="96838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Wingdings" charset="0"/>
              <a:defRPr sz="2800" kern="1200" spc="3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2pPr>
            <a:lvl3pPr marL="360363" indent="554038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defRPr sz="2400" kern="1200" spc="3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3pPr>
            <a:lvl4pPr marL="360363" indent="1011238" algn="l" defTabSz="457200" rtl="0" eaLnBrk="0" fontAlgn="base" hangingPunct="0">
              <a:spcBef>
                <a:spcPct val="20000"/>
              </a:spcBef>
              <a:spcAft>
                <a:spcPts val="1200"/>
              </a:spcAft>
              <a:buFont typeface="Arial" charset="0"/>
              <a:defRPr sz="2000" kern="1200">
                <a:solidFill>
                  <a:schemeClr val="tx1"/>
                </a:solidFill>
                <a:latin typeface="Gandhari Unicode"/>
                <a:ea typeface="ＭＳ Ｐゴシック" charset="-128"/>
                <a:cs typeface="Gandhari Unicode"/>
              </a:defRPr>
            </a:lvl4pPr>
            <a:lvl5pPr marL="360363" indent="146843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000" kern="1200">
                <a:solidFill>
                  <a:schemeClr val="tx1"/>
                </a:solidFill>
                <a:latin typeface="Gandhari Unicode"/>
                <a:ea typeface="ＭＳ Ｐゴシック" charset="-128"/>
                <a:cs typeface="Gandhari Unicod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4263" indent="-531813" defTabSz="890588">
              <a:defRPr/>
            </a:pPr>
            <a:r>
              <a:rPr lang="zh-CHT" altLang="en-US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二、般若法門是以真法性為定量</a:t>
            </a:r>
          </a:p>
          <a:p>
            <a:pPr marL="1084263" indent="-361950" defTabSz="890588">
              <a:defRPr/>
            </a:pP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（三）</a:t>
            </a: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《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空之探究</a:t>
            </a: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》</a:t>
            </a: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Gandhari Unicode"/>
                <a:ea typeface="华文楷体"/>
              </a:rPr>
              <a:t>p. 148</a:t>
            </a:r>
            <a:endParaRPr lang="en-AU" sz="24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Gandhari Unicode"/>
              <a:ea typeface="华文楷体"/>
            </a:endParaRPr>
          </a:p>
        </p:txBody>
      </p:sp>
      <p:sp>
        <p:nvSpPr>
          <p:cNvPr id="164868" name="Content Placeholder 1">
            <a:extLst>
              <a:ext uri="{FF2B5EF4-FFF2-40B4-BE49-F238E27FC236}">
                <a16:creationId xmlns:a16="http://schemas.microsoft.com/office/drawing/2014/main" id="{A9E78822-5C22-4B7B-AB84-6CE0121421D5}"/>
              </a:ext>
            </a:extLst>
          </p:cNvPr>
          <p:cNvSpPr txBox="1">
            <a:spLocks/>
          </p:cNvSpPr>
          <p:nvPr/>
        </p:nvSpPr>
        <p:spPr bwMode="auto">
          <a:xfrm>
            <a:off x="476251" y="2403475"/>
            <a:ext cx="8210550" cy="386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47688" indent="-5476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4000"/>
              </a:lnSpc>
              <a:spcAft>
                <a:spcPts val="600"/>
              </a:spcAft>
              <a:buSzPct val="50000"/>
              <a:buFont typeface="Wingdings" panose="05000000000000000000" pitchFamily="2" charset="2"/>
              <a:buNone/>
            </a:pPr>
            <a:r>
              <a:rPr lang="en-US" altLang="zh-TW" sz="4000" dirty="0">
                <a:latin typeface="新細明體" panose="02020500000000000000" pitchFamily="18" charset="-120"/>
              </a:rPr>
              <a:t>◎ </a:t>
            </a:r>
            <a:r>
              <a:rPr lang="zh-TW" altLang="en-US" sz="4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玄奘譯的</a:t>
            </a:r>
            <a:r>
              <a:rPr lang="en-US" altLang="zh-TW" sz="4000" dirty="0">
                <a:latin typeface="新細明體" panose="02020500000000000000" pitchFamily="18" charset="-120"/>
              </a:rPr>
              <a:t>《</a:t>
            </a:r>
            <a:r>
              <a:rPr lang="zh-TW" altLang="en-US" sz="4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大般若經</a:t>
            </a:r>
            <a:r>
              <a:rPr lang="en-US" altLang="zh-TW" sz="4000" dirty="0">
                <a:latin typeface="新細明體" panose="02020500000000000000" pitchFamily="18" charset="-120"/>
              </a:rPr>
              <a:t>》</a:t>
            </a:r>
            <a:r>
              <a:rPr lang="zh-TW" altLang="en-US" sz="4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說：</a:t>
            </a:r>
          </a:p>
          <a:p>
            <a:pPr indent="-187325">
              <a:lnSpc>
                <a:spcPct val="114000"/>
              </a:lnSpc>
              <a:spcAft>
                <a:spcPts val="600"/>
              </a:spcAft>
              <a:buSzPct val="50000"/>
              <a:buFont typeface="Wingdings" panose="05000000000000000000" pitchFamily="2" charset="2"/>
              <a:buNone/>
            </a:pPr>
            <a:r>
              <a:rPr lang="zh-TW" altLang="en-US" sz="4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「</a:t>
            </a:r>
            <a:r>
              <a:rPr lang="zh-TW" alt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以真法性為定量故</a:t>
            </a:r>
            <a:r>
              <a:rPr lang="zh-TW" altLang="en-US" sz="4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」。這是以法性（真如、空性的異名）的現觀</a:t>
            </a:r>
            <a:r>
              <a:rPr lang="en-US" altLang="zh-TW" sz="4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 [</a:t>
            </a:r>
            <a:r>
              <a:rPr lang="zh-TW" altLang="en-US" sz="4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境界</a:t>
            </a:r>
            <a:r>
              <a:rPr lang="en-US" altLang="ja-JP" sz="4000" dirty="0">
                <a:latin typeface="新細明體" panose="02020500000000000000" pitchFamily="18" charset="-120"/>
              </a:rPr>
              <a:t>]</a:t>
            </a:r>
            <a:r>
              <a:rPr lang="zh-TW" altLang="en-US" sz="4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，為理解與修證的準量。</a:t>
            </a:r>
            <a:endParaRPr lang="en-AU" altLang="zh-TW" sz="40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8292A084-DD0D-49D3-A61A-716728F8D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貳、導師探究「大乘法門之起源與開展」的根本立場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B5D91-B8F5-43FF-B00A-D749AE319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7516"/>
            <a:ext cx="8229600" cy="4525963"/>
          </a:xfrm>
        </p:spPr>
        <p:txBody>
          <a:bodyPr/>
          <a:lstStyle/>
          <a:p>
            <a:pPr marL="0" indent="0">
              <a:spcBef>
                <a:spcPts val="0"/>
              </a:spcBef>
              <a:buFont typeface="Wingdings" charset="0"/>
              <a:buNone/>
              <a:defRPr/>
            </a:pPr>
            <a:r>
              <a:rPr lang="en-US" altLang="zh-TW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 </a:t>
            </a:r>
            <a:endParaRPr lang="zh-TW" altLang="en-US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  <a:p>
            <a:pPr marL="720725" indent="0">
              <a:spcBef>
                <a:spcPts val="0"/>
              </a:spcBef>
              <a:buFont typeface="Wingdings" charset="0"/>
              <a:buNone/>
              <a:defRPr/>
            </a:pPr>
            <a:r>
              <a:rPr lang="zh-TW" altLang="en-US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（二）印順導師的基本理念及研究方法</a:t>
            </a:r>
          </a:p>
          <a:p>
            <a:pPr marL="1250950" indent="0" defTabSz="525463">
              <a:spcBef>
                <a:spcPts val="0"/>
              </a:spcBef>
              <a:buFont typeface="Wingdings" charset="0"/>
              <a:buNone/>
              <a:defRPr/>
            </a:pP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1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、基本理念</a:t>
            </a: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——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掌握印度宗教文化的特性</a:t>
            </a:r>
          </a:p>
          <a:p>
            <a:pPr marL="530225" indent="-530225">
              <a:spcBef>
                <a:spcPts val="0"/>
              </a:spcBef>
              <a:buFont typeface="Wingdings" charset="0"/>
              <a:buNone/>
              <a:defRPr/>
            </a:pPr>
            <a:r>
              <a:rPr lang="en-US" dirty="0"/>
              <a:t>◎ </a:t>
            </a:r>
            <a:r>
              <a:rPr lang="zh-TW" altLang="en-US" b="1" dirty="0">
                <a:solidFill>
                  <a:srgbClr val="0000FF"/>
                </a:solidFill>
              </a:rPr>
              <a:t>大乘經師的傳出經典，即使是編集，也決不以為是創作的，偽造的</a:t>
            </a:r>
            <a:r>
              <a:rPr lang="zh-TW" altLang="en-US" dirty="0"/>
              <a:t>。</a:t>
            </a:r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D6E52DCD-12A0-45A9-8448-24C85681F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CE6C3FE-2EAB-43D3-8180-115395F6282A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14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88D032-EB84-47E5-9062-ACFD048146AB}"/>
              </a:ext>
            </a:extLst>
          </p:cNvPr>
          <p:cNvSpPr txBox="1">
            <a:spLocks/>
          </p:cNvSpPr>
          <p:nvPr/>
        </p:nvSpPr>
        <p:spPr bwMode="auto">
          <a:xfrm>
            <a:off x="457200" y="1697794"/>
            <a:ext cx="8229600" cy="8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SzPct val="50000"/>
              <a:buFont typeface="Wingdings" charset="0"/>
              <a:buChar char="u"/>
              <a:defRPr sz="3200" kern="12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1pPr>
            <a:lvl2pPr marL="742950" indent="-285750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Wingdings" charset="0"/>
              <a:buChar char="§"/>
              <a:defRPr sz="2800" kern="1200" spc="3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2pPr>
            <a:lvl3pPr marL="1143000" indent="-228600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 sz="2400" kern="1200" spc="3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ts val="120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Gandhari Unicode"/>
                <a:ea typeface="ＭＳ Ｐゴシック" charset="-128"/>
                <a:cs typeface="Gandhari Unicode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Gandhari Unicode"/>
                <a:ea typeface="ＭＳ Ｐゴシック" charset="-128"/>
                <a:cs typeface="Gandhari Unicod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0225" indent="0">
              <a:spcBef>
                <a:spcPts val="0"/>
              </a:spcBef>
              <a:buFont typeface="Wingdings" charset="0"/>
              <a:buNone/>
              <a:defRPr/>
            </a:pPr>
            <a:r>
              <a:rPr lang="zh-TW" altLang="en-US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二、導師對初期大乘經如何傳出的看法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5085E-6 -3.22065E-6 L 0.00052 -0.0863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43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Title 1">
            <a:extLst>
              <a:ext uri="{FF2B5EF4-FFF2-40B4-BE49-F238E27FC236}">
                <a16:creationId xmlns:a16="http://schemas.microsoft.com/office/drawing/2014/main" id="{D66FEC08-D701-4D2C-A001-8680DE773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710488" cy="1143000"/>
          </a:xfrm>
        </p:spPr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伍、般若經初傳出時的教學</a:t>
            </a:r>
            <a:r>
              <a:rPr lang="en-US" altLang="zh-TW" b="1"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（「原始般若」）</a:t>
            </a:r>
          </a:p>
        </p:txBody>
      </p:sp>
      <p:sp>
        <p:nvSpPr>
          <p:cNvPr id="166914" name="Slide Number Placeholder 3">
            <a:extLst>
              <a:ext uri="{FF2B5EF4-FFF2-40B4-BE49-F238E27FC236}">
                <a16:creationId xmlns:a16="http://schemas.microsoft.com/office/drawing/2014/main" id="{415EF329-3322-4ED3-B96A-7D78D40B9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3EC967E-7085-4E3E-8C3E-33B44F7A96B6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140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90CF2A7F-FB9A-4CE8-BD99-E5EDBF3DCB34}"/>
              </a:ext>
            </a:extLst>
          </p:cNvPr>
          <p:cNvSpPr txBox="1">
            <a:spLocks/>
          </p:cNvSpPr>
          <p:nvPr/>
        </p:nvSpPr>
        <p:spPr bwMode="auto">
          <a:xfrm>
            <a:off x="476250" y="1600200"/>
            <a:ext cx="866775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60363" indent="-360363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SzPct val="50000"/>
              <a:buFont typeface="Wingdings" charset="0"/>
              <a:defRPr sz="3200" kern="12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1pPr>
            <a:lvl2pPr marL="360363" indent="96838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Wingdings" charset="0"/>
              <a:defRPr sz="2800" kern="1200" spc="3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2pPr>
            <a:lvl3pPr marL="360363" indent="554038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defRPr sz="2400" kern="1200" spc="3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3pPr>
            <a:lvl4pPr marL="360363" indent="1011238" algn="l" defTabSz="457200" rtl="0" eaLnBrk="0" fontAlgn="base" hangingPunct="0">
              <a:spcBef>
                <a:spcPct val="20000"/>
              </a:spcBef>
              <a:spcAft>
                <a:spcPts val="1200"/>
              </a:spcAft>
              <a:buFont typeface="Arial" charset="0"/>
              <a:defRPr sz="2000" kern="1200">
                <a:solidFill>
                  <a:schemeClr val="tx1"/>
                </a:solidFill>
                <a:latin typeface="Gandhari Unicode"/>
                <a:ea typeface="ＭＳ Ｐゴシック" charset="-128"/>
                <a:cs typeface="Gandhari Unicode"/>
              </a:defRPr>
            </a:lvl4pPr>
            <a:lvl5pPr marL="360363" indent="146843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000" kern="1200">
                <a:solidFill>
                  <a:schemeClr val="tx1"/>
                </a:solidFill>
                <a:latin typeface="Gandhari Unicode"/>
                <a:ea typeface="ＭＳ Ｐゴシック" charset="-128"/>
                <a:cs typeface="Gandhari Unicod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4263" indent="-531813" defTabSz="890588">
              <a:defRPr/>
            </a:pPr>
            <a:endParaRPr lang="en-AU" sz="24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Gandhari Unicode"/>
              <a:ea typeface="华文楷体"/>
            </a:endParaRPr>
          </a:p>
        </p:txBody>
      </p:sp>
      <p:sp>
        <p:nvSpPr>
          <p:cNvPr id="166916" name="Content Placeholder 1">
            <a:extLst>
              <a:ext uri="{FF2B5EF4-FFF2-40B4-BE49-F238E27FC236}">
                <a16:creationId xmlns:a16="http://schemas.microsoft.com/office/drawing/2014/main" id="{15A13C70-99B7-412C-88F4-CEC26CC70EBD}"/>
              </a:ext>
            </a:extLst>
          </p:cNvPr>
          <p:cNvSpPr txBox="1">
            <a:spLocks/>
          </p:cNvSpPr>
          <p:nvPr/>
        </p:nvSpPr>
        <p:spPr bwMode="auto">
          <a:xfrm>
            <a:off x="476250" y="1778000"/>
            <a:ext cx="8378825" cy="476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98525" indent="-898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4000"/>
              </a:lnSpc>
              <a:spcAft>
                <a:spcPts val="600"/>
              </a:spcAft>
              <a:buSzPct val="50000"/>
              <a:buFont typeface="Wingdings" panose="05000000000000000000" pitchFamily="2" charset="2"/>
              <a:buNone/>
            </a:pPr>
            <a:r>
              <a:rPr lang="zh-TW" altLang="en-US" sz="4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一、</a:t>
            </a:r>
            <a:r>
              <a:rPr lang="en-US" altLang="zh-TW" sz="4000" dirty="0">
                <a:latin typeface="新細明體" panose="02020500000000000000" pitchFamily="18" charset="-120"/>
              </a:rPr>
              <a:t>《</a:t>
            </a:r>
            <a:r>
              <a:rPr lang="zh-TW" altLang="en-US" sz="4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初期大乘佛教之起源與開展</a:t>
            </a:r>
            <a:r>
              <a:rPr lang="en-US" altLang="zh-TW" sz="4000" dirty="0">
                <a:latin typeface="新細明體" panose="02020500000000000000" pitchFamily="18" charset="-120"/>
              </a:rPr>
              <a:t>》            </a:t>
            </a:r>
            <a:r>
              <a:rPr lang="en-US" altLang="ja-JP" sz="4000" dirty="0">
                <a:latin typeface="Gandhari Unicode" charset="0"/>
              </a:rPr>
              <a:t>pp. 637–638</a:t>
            </a:r>
            <a:r>
              <a:rPr lang="zh-TW" altLang="en-US" sz="4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endParaRPr lang="en-AU" altLang="ja-JP" sz="4000" dirty="0">
              <a:latin typeface="新細明體" panose="02020500000000000000" pitchFamily="18" charset="-120"/>
            </a:endParaRPr>
          </a:p>
          <a:p>
            <a:pPr>
              <a:lnSpc>
                <a:spcPct val="114000"/>
              </a:lnSpc>
              <a:spcAft>
                <a:spcPts val="600"/>
              </a:spcAft>
              <a:buSzPct val="50000"/>
              <a:buFont typeface="Wingdings" panose="05000000000000000000" pitchFamily="2" charset="2"/>
              <a:buNone/>
            </a:pPr>
            <a:r>
              <a:rPr lang="en-US" altLang="zh-TW" sz="4000" dirty="0">
                <a:latin typeface="新細明體" panose="02020500000000000000" pitchFamily="18" charset="-120"/>
              </a:rPr>
              <a:t>◎</a:t>
            </a:r>
            <a:r>
              <a:rPr lang="zh-TW" altLang="en-US" sz="4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「般若法門」，是繼承「原始佛教」而有所發展的。</a:t>
            </a:r>
            <a:endParaRPr lang="en-AU" altLang="zh-TW" sz="40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Title 1">
            <a:extLst>
              <a:ext uri="{FF2B5EF4-FFF2-40B4-BE49-F238E27FC236}">
                <a16:creationId xmlns:a16="http://schemas.microsoft.com/office/drawing/2014/main" id="{FE1E15DD-D66E-4937-9CCA-0107749A9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710488" cy="1143000"/>
          </a:xfrm>
        </p:spPr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伍、般若經初傳出時的教學</a:t>
            </a:r>
            <a:r>
              <a:rPr lang="en-US" altLang="zh-TW" b="1"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（「原始般若」）</a:t>
            </a:r>
          </a:p>
        </p:txBody>
      </p:sp>
      <p:sp>
        <p:nvSpPr>
          <p:cNvPr id="168962" name="Slide Number Placeholder 3">
            <a:extLst>
              <a:ext uri="{FF2B5EF4-FFF2-40B4-BE49-F238E27FC236}">
                <a16:creationId xmlns:a16="http://schemas.microsoft.com/office/drawing/2014/main" id="{2F2A5D13-FD9B-4B82-BE42-B9045CD4D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CCA61809-8A8D-4315-8743-CE609CC2DE84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141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7E16101E-4068-4FD8-A1FF-D4A3ADF37B16}"/>
              </a:ext>
            </a:extLst>
          </p:cNvPr>
          <p:cNvSpPr txBox="1">
            <a:spLocks/>
          </p:cNvSpPr>
          <p:nvPr/>
        </p:nvSpPr>
        <p:spPr bwMode="auto">
          <a:xfrm>
            <a:off x="476250" y="1600200"/>
            <a:ext cx="866775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60363" indent="-360363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SzPct val="50000"/>
              <a:buFont typeface="Wingdings" charset="0"/>
              <a:defRPr sz="3200" kern="12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1pPr>
            <a:lvl2pPr marL="360363" indent="96838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Wingdings" charset="0"/>
              <a:defRPr sz="2800" kern="1200" spc="3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2pPr>
            <a:lvl3pPr marL="360363" indent="554038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defRPr sz="2400" kern="1200" spc="3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3pPr>
            <a:lvl4pPr marL="360363" indent="1011238" algn="l" defTabSz="457200" rtl="0" eaLnBrk="0" fontAlgn="base" hangingPunct="0">
              <a:spcBef>
                <a:spcPct val="20000"/>
              </a:spcBef>
              <a:spcAft>
                <a:spcPts val="1200"/>
              </a:spcAft>
              <a:buFont typeface="Arial" charset="0"/>
              <a:defRPr sz="2000" kern="1200">
                <a:solidFill>
                  <a:schemeClr val="tx1"/>
                </a:solidFill>
                <a:latin typeface="Gandhari Unicode"/>
                <a:ea typeface="ＭＳ Ｐゴシック" charset="-128"/>
                <a:cs typeface="Gandhari Unicode"/>
              </a:defRPr>
            </a:lvl4pPr>
            <a:lvl5pPr marL="360363" indent="146843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000" kern="1200">
                <a:solidFill>
                  <a:schemeClr val="tx1"/>
                </a:solidFill>
                <a:latin typeface="Gandhari Unicode"/>
                <a:ea typeface="ＭＳ Ｐゴシック" charset="-128"/>
                <a:cs typeface="Gandhari Unicod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4263" indent="-531813" defTabSz="890588">
              <a:defRPr/>
            </a:pPr>
            <a:endParaRPr lang="en-AU" sz="24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Gandhari Unicode"/>
              <a:ea typeface="华文楷体"/>
            </a:endParaRPr>
          </a:p>
        </p:txBody>
      </p:sp>
      <p:sp>
        <p:nvSpPr>
          <p:cNvPr id="168964" name="Content Placeholder 1">
            <a:extLst>
              <a:ext uri="{FF2B5EF4-FFF2-40B4-BE49-F238E27FC236}">
                <a16:creationId xmlns:a16="http://schemas.microsoft.com/office/drawing/2014/main" id="{21316851-4937-4072-954B-0D723C58B498}"/>
              </a:ext>
            </a:extLst>
          </p:cNvPr>
          <p:cNvSpPr txBox="1">
            <a:spLocks/>
          </p:cNvSpPr>
          <p:nvPr/>
        </p:nvSpPr>
        <p:spPr bwMode="auto">
          <a:xfrm>
            <a:off x="476250" y="1778000"/>
            <a:ext cx="8378825" cy="476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0363" indent="-3603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4000"/>
              </a:lnSpc>
              <a:spcAft>
                <a:spcPts val="600"/>
              </a:spcAft>
              <a:buSzPct val="50000"/>
              <a:buFont typeface="Wingdings" panose="05000000000000000000" pitchFamily="2" charset="2"/>
              <a:buNone/>
            </a:pPr>
            <a:r>
              <a:rPr lang="zh-TW" altLang="en-US" sz="3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在上面「部派佛教分化與大乘」中，說到</a:t>
            </a:r>
            <a:r>
              <a:rPr lang="en-US" altLang="ja-JP" sz="3600" dirty="0">
                <a:latin typeface="新細明體" panose="02020500000000000000" pitchFamily="18" charset="-120"/>
              </a:rPr>
              <a:t>[</a:t>
            </a:r>
            <a:r>
              <a:rPr lang="zh-TW" altLang="en-US" sz="3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r>
              <a:rPr lang="en-US" altLang="ja-JP" sz="3600" dirty="0">
                <a:latin typeface="新細明體" panose="02020500000000000000" pitchFamily="18" charset="-120"/>
              </a:rPr>
              <a:t>]</a:t>
            </a:r>
            <a:endParaRPr lang="en-AU" altLang="ja-JP" sz="3600" dirty="0">
              <a:latin typeface="新細明體" panose="02020500000000000000" pitchFamily="18" charset="-120"/>
            </a:endParaRPr>
          </a:p>
          <a:p>
            <a:pPr>
              <a:lnSpc>
                <a:spcPct val="114000"/>
              </a:lnSpc>
              <a:spcAft>
                <a:spcPts val="600"/>
              </a:spcAft>
              <a:buSzPct val="50000"/>
              <a:buFont typeface="Wingdings" panose="05000000000000000000" pitchFamily="2" charset="2"/>
              <a:buNone/>
            </a:pPr>
            <a:r>
              <a:rPr lang="zh-TW" altLang="en-US" sz="3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「次第見諦」派，是漸入的，先見苦諦</a:t>
            </a:r>
            <a:r>
              <a:rPr lang="en-US" altLang="zh-TW" sz="3600" dirty="0">
                <a:latin typeface="新細明體" panose="02020500000000000000" pitchFamily="18" charset="-120"/>
              </a:rPr>
              <a:t>──</a:t>
            </a:r>
            <a:r>
              <a:rPr lang="zh-TW" altLang="en-US" sz="3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無常、苦、空、無我的。</a:t>
            </a:r>
            <a:endParaRPr lang="en-AU" altLang="zh-TW" sz="3600" dirty="0">
              <a:latin typeface="新細明體" panose="02020500000000000000" pitchFamily="18" charset="-120"/>
            </a:endParaRPr>
          </a:p>
          <a:p>
            <a:pPr>
              <a:lnSpc>
                <a:spcPct val="114000"/>
              </a:lnSpc>
              <a:spcBef>
                <a:spcPts val="1800"/>
              </a:spcBef>
              <a:spcAft>
                <a:spcPts val="600"/>
              </a:spcAft>
              <a:buSzPct val="50000"/>
              <a:buFont typeface="Wingdings" panose="05000000000000000000" pitchFamily="2" charset="2"/>
              <a:buNone/>
            </a:pPr>
            <a:r>
              <a:rPr lang="zh-TW" altLang="en-US" sz="3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「一念見諦」派，是頓入的，直見滅諦</a:t>
            </a:r>
            <a:r>
              <a:rPr lang="en-US" altLang="zh-TW" sz="3600" dirty="0">
                <a:latin typeface="新細明體" panose="02020500000000000000" pitchFamily="18" charset="-120"/>
              </a:rPr>
              <a:t>──</a:t>
            </a:r>
            <a:r>
              <a:rPr lang="zh-TW" altLang="en-US" sz="3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寂滅無相的。</a:t>
            </a:r>
            <a:endParaRPr lang="en-AU" altLang="zh-TW" sz="36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Title 1">
            <a:extLst>
              <a:ext uri="{FF2B5EF4-FFF2-40B4-BE49-F238E27FC236}">
                <a16:creationId xmlns:a16="http://schemas.microsoft.com/office/drawing/2014/main" id="{423E6755-B029-43EF-A4E5-2472637F2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710488" cy="1143000"/>
          </a:xfrm>
        </p:spPr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伍、般若經初傳出時的教學</a:t>
            </a:r>
            <a:r>
              <a:rPr lang="en-US" altLang="zh-TW" b="1"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（「原始般若」）</a:t>
            </a:r>
          </a:p>
        </p:txBody>
      </p:sp>
      <p:sp>
        <p:nvSpPr>
          <p:cNvPr id="171010" name="Slide Number Placeholder 3">
            <a:extLst>
              <a:ext uri="{FF2B5EF4-FFF2-40B4-BE49-F238E27FC236}">
                <a16:creationId xmlns:a16="http://schemas.microsoft.com/office/drawing/2014/main" id="{B00EEE1A-DC3C-45AC-AD6E-69AA10714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32FEFE6-5E57-487D-A192-6D083E99E99D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142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B975B879-D751-41F8-AAAB-D3E789525796}"/>
              </a:ext>
            </a:extLst>
          </p:cNvPr>
          <p:cNvSpPr txBox="1">
            <a:spLocks/>
          </p:cNvSpPr>
          <p:nvPr/>
        </p:nvSpPr>
        <p:spPr bwMode="auto">
          <a:xfrm>
            <a:off x="476250" y="1600200"/>
            <a:ext cx="866775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60363" indent="-360363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SzPct val="50000"/>
              <a:buFont typeface="Wingdings" charset="0"/>
              <a:defRPr sz="3200" kern="12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1pPr>
            <a:lvl2pPr marL="360363" indent="96838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Wingdings" charset="0"/>
              <a:defRPr sz="2800" kern="1200" spc="3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2pPr>
            <a:lvl3pPr marL="360363" indent="554038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defRPr sz="2400" kern="1200" spc="3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3pPr>
            <a:lvl4pPr marL="360363" indent="1011238" algn="l" defTabSz="457200" rtl="0" eaLnBrk="0" fontAlgn="base" hangingPunct="0">
              <a:spcBef>
                <a:spcPct val="20000"/>
              </a:spcBef>
              <a:spcAft>
                <a:spcPts val="1200"/>
              </a:spcAft>
              <a:buFont typeface="Arial" charset="0"/>
              <a:defRPr sz="2000" kern="1200">
                <a:solidFill>
                  <a:schemeClr val="tx1"/>
                </a:solidFill>
                <a:latin typeface="Gandhari Unicode"/>
                <a:ea typeface="ＭＳ Ｐゴシック" charset="-128"/>
                <a:cs typeface="Gandhari Unicode"/>
              </a:defRPr>
            </a:lvl4pPr>
            <a:lvl5pPr marL="360363" indent="146843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000" kern="1200">
                <a:solidFill>
                  <a:schemeClr val="tx1"/>
                </a:solidFill>
                <a:latin typeface="Gandhari Unicode"/>
                <a:ea typeface="ＭＳ Ｐゴシック" charset="-128"/>
                <a:cs typeface="Gandhari Unicod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4263" indent="-531813" defTabSz="890588">
              <a:defRPr/>
            </a:pPr>
            <a:endParaRPr lang="en-AU" sz="24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Gandhari Unicode"/>
              <a:ea typeface="华文楷体"/>
            </a:endParaRPr>
          </a:p>
        </p:txBody>
      </p:sp>
      <p:sp>
        <p:nvSpPr>
          <p:cNvPr id="171012" name="Content Placeholder 1">
            <a:extLst>
              <a:ext uri="{FF2B5EF4-FFF2-40B4-BE49-F238E27FC236}">
                <a16:creationId xmlns:a16="http://schemas.microsoft.com/office/drawing/2014/main" id="{A6871163-AC57-4E90-8E00-7D234EB2EE62}"/>
              </a:ext>
            </a:extLst>
          </p:cNvPr>
          <p:cNvSpPr txBox="1">
            <a:spLocks/>
          </p:cNvSpPr>
          <p:nvPr/>
        </p:nvSpPr>
        <p:spPr bwMode="auto">
          <a:xfrm>
            <a:off x="476250" y="1778000"/>
            <a:ext cx="8378825" cy="476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0363" indent="-3603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4000"/>
              </a:lnSpc>
              <a:spcAft>
                <a:spcPts val="600"/>
              </a:spcAft>
              <a:buSzPct val="50000"/>
              <a:buFont typeface="Wingdings" panose="05000000000000000000" pitchFamily="2" charset="2"/>
              <a:buNone/>
            </a:pPr>
            <a:endParaRPr lang="en-US" altLang="zh-TW" sz="36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lnSpc>
                <a:spcPct val="114000"/>
              </a:lnSpc>
              <a:spcAft>
                <a:spcPts val="600"/>
              </a:spcAft>
              <a:buSzPct val="50000"/>
              <a:buFont typeface="Wingdings" panose="05000000000000000000" pitchFamily="2" charset="2"/>
              <a:buNone/>
            </a:pPr>
            <a:r>
              <a:rPr lang="en-US" altLang="en-US" sz="3600" dirty="0">
                <a:latin typeface="新細明體" panose="02020500000000000000" pitchFamily="18" charset="-120"/>
              </a:rPr>
              <a:t>「部派佛教」雖有漸入、頓入的流派，但在未見道以前，總是先以無常、苦、無我（或加「不淨」）為觀門，起厭、離心而向於滅。厭離生死，趣向寂滅，厭離的情緒很濃厚。</a:t>
            </a:r>
            <a:endParaRPr lang="en-AU" altLang="zh-TW" sz="3600" dirty="0">
              <a:latin typeface="新細明體" panose="02020500000000000000" pitchFamily="18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Title 1">
            <a:extLst>
              <a:ext uri="{FF2B5EF4-FFF2-40B4-BE49-F238E27FC236}">
                <a16:creationId xmlns:a16="http://schemas.microsoft.com/office/drawing/2014/main" id="{4A605C7A-A336-4A59-A1A5-990876837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710488" cy="1143000"/>
          </a:xfrm>
        </p:spPr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伍、般若經初傳出時的教學</a:t>
            </a:r>
            <a:r>
              <a:rPr lang="en-US" altLang="zh-TW" b="1"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（「原始般若」）</a:t>
            </a:r>
          </a:p>
        </p:txBody>
      </p:sp>
      <p:sp>
        <p:nvSpPr>
          <p:cNvPr id="173058" name="Slide Number Placeholder 3">
            <a:extLst>
              <a:ext uri="{FF2B5EF4-FFF2-40B4-BE49-F238E27FC236}">
                <a16:creationId xmlns:a16="http://schemas.microsoft.com/office/drawing/2014/main" id="{DB558981-292D-4A28-AA45-933DAAF35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7C6DDBE0-AED9-452D-AF72-8F83D6695FB6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143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C0B6DB8B-F962-40EF-9ED4-34230248A3BD}"/>
              </a:ext>
            </a:extLst>
          </p:cNvPr>
          <p:cNvSpPr txBox="1">
            <a:spLocks/>
          </p:cNvSpPr>
          <p:nvPr/>
        </p:nvSpPr>
        <p:spPr bwMode="auto">
          <a:xfrm>
            <a:off x="476250" y="1600200"/>
            <a:ext cx="866775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60363" indent="-360363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SzPct val="50000"/>
              <a:buFont typeface="Wingdings" charset="0"/>
              <a:defRPr sz="3200" kern="12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1pPr>
            <a:lvl2pPr marL="360363" indent="96838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Wingdings" charset="0"/>
              <a:defRPr sz="2800" kern="1200" spc="3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2pPr>
            <a:lvl3pPr marL="360363" indent="554038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defRPr sz="2400" kern="1200" spc="3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3pPr>
            <a:lvl4pPr marL="360363" indent="1011238" algn="l" defTabSz="457200" rtl="0" eaLnBrk="0" fontAlgn="base" hangingPunct="0">
              <a:spcBef>
                <a:spcPct val="20000"/>
              </a:spcBef>
              <a:spcAft>
                <a:spcPts val="1200"/>
              </a:spcAft>
              <a:buFont typeface="Arial" charset="0"/>
              <a:defRPr sz="2000" kern="1200">
                <a:solidFill>
                  <a:schemeClr val="tx1"/>
                </a:solidFill>
                <a:latin typeface="Gandhari Unicode"/>
                <a:ea typeface="ＭＳ Ｐゴシック" charset="-128"/>
                <a:cs typeface="Gandhari Unicode"/>
              </a:defRPr>
            </a:lvl4pPr>
            <a:lvl5pPr marL="360363" indent="146843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000" kern="1200">
                <a:solidFill>
                  <a:schemeClr val="tx1"/>
                </a:solidFill>
                <a:latin typeface="Gandhari Unicode"/>
                <a:ea typeface="ＭＳ Ｐゴシック" charset="-128"/>
                <a:cs typeface="Gandhari Unicod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4263" indent="-531813" defTabSz="890588">
              <a:defRPr/>
            </a:pPr>
            <a:endParaRPr lang="en-AU" sz="24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Gandhari Unicode"/>
              <a:ea typeface="华文楷体"/>
            </a:endParaRPr>
          </a:p>
        </p:txBody>
      </p:sp>
      <p:sp>
        <p:nvSpPr>
          <p:cNvPr id="173060" name="Content Placeholder 1">
            <a:extLst>
              <a:ext uri="{FF2B5EF4-FFF2-40B4-BE49-F238E27FC236}">
                <a16:creationId xmlns:a16="http://schemas.microsoft.com/office/drawing/2014/main" id="{BCB323C4-1625-425B-9AA8-875E80218324}"/>
              </a:ext>
            </a:extLst>
          </p:cNvPr>
          <p:cNvSpPr txBox="1">
            <a:spLocks/>
          </p:cNvSpPr>
          <p:nvPr/>
        </p:nvSpPr>
        <p:spPr bwMode="auto">
          <a:xfrm>
            <a:off x="476250" y="1778000"/>
            <a:ext cx="8378825" cy="476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0225" indent="-530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4000"/>
              </a:lnSpc>
              <a:spcAft>
                <a:spcPts val="600"/>
              </a:spcAft>
              <a:buSzPct val="50000"/>
              <a:buFont typeface="Wingdings" panose="05000000000000000000" pitchFamily="2" charset="2"/>
              <a:buNone/>
            </a:pPr>
            <a:r>
              <a:rPr lang="en-US" altLang="zh-TW" sz="4000" dirty="0">
                <a:latin typeface="新細明體" panose="02020500000000000000" pitchFamily="18" charset="-120"/>
              </a:rPr>
              <a:t>◎ [《</a:t>
            </a:r>
            <a:r>
              <a:rPr lang="zh-TW" altLang="en-US" sz="4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小品般若經</a:t>
            </a:r>
            <a:r>
              <a:rPr lang="en-US" altLang="zh-TW" sz="4000" dirty="0">
                <a:latin typeface="新細明體" panose="02020500000000000000" pitchFamily="18" charset="-120"/>
              </a:rPr>
              <a:t>》</a:t>
            </a:r>
            <a:r>
              <a:rPr lang="en-US" altLang="ja-JP" sz="4000" dirty="0">
                <a:latin typeface="新細明體" panose="02020500000000000000" pitchFamily="18" charset="-120"/>
              </a:rPr>
              <a:t>]</a:t>
            </a:r>
            <a:r>
              <a:rPr lang="en-US" altLang="zh-TW" sz="4000" dirty="0">
                <a:latin typeface="新細明體" panose="02020500000000000000" pitchFamily="18" charset="-120"/>
              </a:rPr>
              <a:t>〈</a:t>
            </a:r>
            <a:r>
              <a:rPr lang="zh-TW" altLang="en-US" sz="4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初品</a:t>
            </a:r>
            <a:r>
              <a:rPr lang="en-US" altLang="zh-TW" sz="4000" dirty="0">
                <a:latin typeface="新細明體" panose="02020500000000000000" pitchFamily="18" charset="-120"/>
              </a:rPr>
              <a:t>〉</a:t>
            </a:r>
            <a:r>
              <a:rPr lang="zh-TW" altLang="en-US" sz="4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中，菩薩不行色，不行色生、色滅，不行色壞、色空：般若法門是不觀生滅無常及空的。</a:t>
            </a:r>
            <a:endParaRPr lang="en-AU" altLang="ja-JP" sz="4000" dirty="0">
              <a:latin typeface="新細明體" panose="02020500000000000000" pitchFamily="18" charset="-120"/>
            </a:endParaRPr>
          </a:p>
          <a:p>
            <a:pPr>
              <a:lnSpc>
                <a:spcPct val="114000"/>
              </a:lnSpc>
              <a:spcAft>
                <a:spcPts val="600"/>
              </a:spcAft>
              <a:buSzPct val="50000"/>
              <a:buFont typeface="Wingdings" panose="05000000000000000000" pitchFamily="2" charset="2"/>
              <a:buNone/>
            </a:pPr>
            <a:endParaRPr lang="en-AU" altLang="zh-TW" sz="3200" dirty="0">
              <a:latin typeface="新細明體" panose="02020500000000000000" pitchFamily="18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Title 1">
            <a:extLst>
              <a:ext uri="{FF2B5EF4-FFF2-40B4-BE49-F238E27FC236}">
                <a16:creationId xmlns:a16="http://schemas.microsoft.com/office/drawing/2014/main" id="{4A605C7A-A336-4A59-A1A5-990876837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710488" cy="1143000"/>
          </a:xfrm>
        </p:spPr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伍、般若經初傳出時的教學</a:t>
            </a:r>
            <a:r>
              <a:rPr lang="en-US" altLang="zh-TW" b="1"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（「原始般若」）</a:t>
            </a:r>
          </a:p>
        </p:txBody>
      </p:sp>
      <p:sp>
        <p:nvSpPr>
          <p:cNvPr id="173058" name="Slide Number Placeholder 3">
            <a:extLst>
              <a:ext uri="{FF2B5EF4-FFF2-40B4-BE49-F238E27FC236}">
                <a16:creationId xmlns:a16="http://schemas.microsoft.com/office/drawing/2014/main" id="{DB558981-292D-4A28-AA45-933DAAF35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7C6DDBE0-AED9-452D-AF72-8F83D6695FB6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144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C0B6DB8B-F962-40EF-9ED4-34230248A3BD}"/>
              </a:ext>
            </a:extLst>
          </p:cNvPr>
          <p:cNvSpPr txBox="1">
            <a:spLocks/>
          </p:cNvSpPr>
          <p:nvPr/>
        </p:nvSpPr>
        <p:spPr bwMode="auto">
          <a:xfrm>
            <a:off x="476250" y="1600200"/>
            <a:ext cx="866775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60363" indent="-360363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SzPct val="50000"/>
              <a:buFont typeface="Wingdings" charset="0"/>
              <a:defRPr sz="3200" kern="12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1pPr>
            <a:lvl2pPr marL="360363" indent="96838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Wingdings" charset="0"/>
              <a:defRPr sz="2800" kern="1200" spc="3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2pPr>
            <a:lvl3pPr marL="360363" indent="554038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defRPr sz="2400" kern="1200" spc="3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3pPr>
            <a:lvl4pPr marL="360363" indent="1011238" algn="l" defTabSz="457200" rtl="0" eaLnBrk="0" fontAlgn="base" hangingPunct="0">
              <a:spcBef>
                <a:spcPct val="20000"/>
              </a:spcBef>
              <a:spcAft>
                <a:spcPts val="1200"/>
              </a:spcAft>
              <a:buFont typeface="Arial" charset="0"/>
              <a:defRPr sz="2000" kern="1200">
                <a:solidFill>
                  <a:schemeClr val="tx1"/>
                </a:solidFill>
                <a:latin typeface="Gandhari Unicode"/>
                <a:ea typeface="ＭＳ Ｐゴシック" charset="-128"/>
                <a:cs typeface="Gandhari Unicode"/>
              </a:defRPr>
            </a:lvl4pPr>
            <a:lvl5pPr marL="360363" indent="146843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000" kern="1200">
                <a:solidFill>
                  <a:schemeClr val="tx1"/>
                </a:solidFill>
                <a:latin typeface="Gandhari Unicode"/>
                <a:ea typeface="ＭＳ Ｐゴシック" charset="-128"/>
                <a:cs typeface="Gandhari Unicod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4263" indent="-531813" defTabSz="890588">
              <a:defRPr/>
            </a:pPr>
            <a:endParaRPr lang="en-AU" sz="24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Gandhari Unicode"/>
              <a:ea typeface="华文楷体"/>
            </a:endParaRPr>
          </a:p>
        </p:txBody>
      </p:sp>
      <p:sp>
        <p:nvSpPr>
          <p:cNvPr id="173060" name="Content Placeholder 1">
            <a:extLst>
              <a:ext uri="{FF2B5EF4-FFF2-40B4-BE49-F238E27FC236}">
                <a16:creationId xmlns:a16="http://schemas.microsoft.com/office/drawing/2014/main" id="{BCB323C4-1625-425B-9AA8-875E80218324}"/>
              </a:ext>
            </a:extLst>
          </p:cNvPr>
          <p:cNvSpPr txBox="1">
            <a:spLocks/>
          </p:cNvSpPr>
          <p:nvPr/>
        </p:nvSpPr>
        <p:spPr bwMode="auto">
          <a:xfrm>
            <a:off x="476250" y="1778000"/>
            <a:ext cx="8378825" cy="476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0225" indent="-530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2332038" indent="-2332038">
              <a:lnSpc>
                <a:spcPct val="114000"/>
              </a:lnSpc>
              <a:spcBef>
                <a:spcPts val="1200"/>
              </a:spcBef>
              <a:spcAft>
                <a:spcPts val="600"/>
              </a:spcAft>
              <a:buSzPct val="50000"/>
              <a:buFont typeface="Wingdings" panose="05000000000000000000" pitchFamily="2" charset="2"/>
              <a:buNone/>
            </a:pPr>
            <a:r>
              <a:rPr lang="zh-TW" altLang="en-US" sz="4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經上說：「</a:t>
            </a:r>
            <a:r>
              <a:rPr lang="zh-TW" alt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不壞色故觀色無常</a:t>
            </a:r>
            <a:r>
              <a:rPr lang="en-US" altLang="zh-TW" sz="4000" dirty="0">
                <a:latin typeface="STKaiti" panose="02010600040101010101" pitchFamily="2" charset="-122"/>
                <a:ea typeface="STKaiti" panose="02010600040101010101" pitchFamily="2" charset="-122"/>
              </a:rPr>
              <a:t>……</a:t>
            </a:r>
            <a:r>
              <a:rPr lang="zh-TW" alt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；不作如是觀者，是名行相似般若波羅蜜。</a:t>
            </a:r>
            <a:r>
              <a:rPr lang="zh-TW" altLang="en-US" sz="4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」</a:t>
            </a:r>
            <a:r>
              <a:rPr lang="en-AU" altLang="ja-JP" sz="4000" dirty="0">
                <a:latin typeface="新細明體" panose="02020500000000000000" pitchFamily="18" charset="-120"/>
              </a:rPr>
              <a:t> </a:t>
            </a:r>
          </a:p>
          <a:p>
            <a:pPr>
              <a:lnSpc>
                <a:spcPct val="114000"/>
              </a:lnSpc>
              <a:spcAft>
                <a:spcPts val="600"/>
              </a:spcAft>
              <a:buSzPct val="50000"/>
              <a:buFont typeface="Wingdings" panose="05000000000000000000" pitchFamily="2" charset="2"/>
              <a:buNone/>
            </a:pPr>
            <a:endParaRPr lang="en-AU" altLang="zh-TW" sz="3200" dirty="0">
              <a:latin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4103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Title 1">
            <a:extLst>
              <a:ext uri="{FF2B5EF4-FFF2-40B4-BE49-F238E27FC236}">
                <a16:creationId xmlns:a16="http://schemas.microsoft.com/office/drawing/2014/main" id="{3B82F078-0129-4008-81F6-B70D1301D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710488" cy="1143000"/>
          </a:xfrm>
        </p:spPr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伍、般若經初傳出時的教學</a:t>
            </a:r>
            <a:r>
              <a:rPr lang="en-US" altLang="zh-TW" b="1"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（「原始般若」）</a:t>
            </a:r>
          </a:p>
        </p:txBody>
      </p:sp>
      <p:sp>
        <p:nvSpPr>
          <p:cNvPr id="175106" name="Slide Number Placeholder 3">
            <a:extLst>
              <a:ext uri="{FF2B5EF4-FFF2-40B4-BE49-F238E27FC236}">
                <a16:creationId xmlns:a16="http://schemas.microsoft.com/office/drawing/2014/main" id="{04024F25-43DA-439B-B438-6897533A3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2AA1AABA-875D-41EB-93B8-9853570242ED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145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653234D5-C4A4-4EC2-8C5B-6E7D09C92875}"/>
              </a:ext>
            </a:extLst>
          </p:cNvPr>
          <p:cNvSpPr txBox="1">
            <a:spLocks/>
          </p:cNvSpPr>
          <p:nvPr/>
        </p:nvSpPr>
        <p:spPr bwMode="auto">
          <a:xfrm>
            <a:off x="476250" y="1600200"/>
            <a:ext cx="866775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60363" indent="-360363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SzPct val="50000"/>
              <a:buFont typeface="Wingdings" charset="0"/>
              <a:defRPr sz="3200" kern="12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1pPr>
            <a:lvl2pPr marL="360363" indent="96838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Wingdings" charset="0"/>
              <a:defRPr sz="2800" kern="1200" spc="3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2pPr>
            <a:lvl3pPr marL="360363" indent="554038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defRPr sz="2400" kern="1200" spc="3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3pPr>
            <a:lvl4pPr marL="360363" indent="1011238" algn="l" defTabSz="457200" rtl="0" eaLnBrk="0" fontAlgn="base" hangingPunct="0">
              <a:spcBef>
                <a:spcPct val="20000"/>
              </a:spcBef>
              <a:spcAft>
                <a:spcPts val="1200"/>
              </a:spcAft>
              <a:buFont typeface="Arial" charset="0"/>
              <a:defRPr sz="2000" kern="1200">
                <a:solidFill>
                  <a:schemeClr val="tx1"/>
                </a:solidFill>
                <a:latin typeface="Gandhari Unicode"/>
                <a:ea typeface="ＭＳ Ｐゴシック" charset="-128"/>
                <a:cs typeface="Gandhari Unicode"/>
              </a:defRPr>
            </a:lvl4pPr>
            <a:lvl5pPr marL="360363" indent="146843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000" kern="1200">
                <a:solidFill>
                  <a:schemeClr val="tx1"/>
                </a:solidFill>
                <a:latin typeface="Gandhari Unicode"/>
                <a:ea typeface="ＭＳ Ｐゴシック" charset="-128"/>
                <a:cs typeface="Gandhari Unicod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4263" indent="-531813" defTabSz="890588">
              <a:defRPr/>
            </a:pPr>
            <a:endParaRPr lang="en-AU" sz="24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Gandhari Unicode"/>
              <a:ea typeface="华文楷体"/>
            </a:endParaRPr>
          </a:p>
        </p:txBody>
      </p:sp>
      <p:sp>
        <p:nvSpPr>
          <p:cNvPr id="175108" name="Content Placeholder 1">
            <a:extLst>
              <a:ext uri="{FF2B5EF4-FFF2-40B4-BE49-F238E27FC236}">
                <a16:creationId xmlns:a16="http://schemas.microsoft.com/office/drawing/2014/main" id="{B6556589-2F64-495F-82E2-9CF6771CC57F}"/>
              </a:ext>
            </a:extLst>
          </p:cNvPr>
          <p:cNvSpPr txBox="1">
            <a:spLocks/>
          </p:cNvSpPr>
          <p:nvPr/>
        </p:nvSpPr>
        <p:spPr bwMode="auto">
          <a:xfrm>
            <a:off x="476250" y="1778000"/>
            <a:ext cx="8378825" cy="476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0225" defTabSz="7207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7207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7207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7207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7207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>
              <a:lnSpc>
                <a:spcPct val="114000"/>
              </a:lnSpc>
              <a:spcAft>
                <a:spcPts val="600"/>
              </a:spcAft>
              <a:buSzPct val="50000"/>
              <a:buFont typeface="Wingdings" panose="05000000000000000000" pitchFamily="2" charset="2"/>
              <a:buNone/>
            </a:pPr>
            <a:r>
              <a:rPr lang="zh-TW" altLang="en-US" sz="4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「</a:t>
            </a:r>
            <a:r>
              <a:rPr lang="zh-TW" alt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不壞</a:t>
            </a:r>
            <a:r>
              <a:rPr lang="zh-TW" altLang="en-US" sz="4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」是不變異的意思，般若法門是從色等如如不異</a:t>
            </a:r>
            <a:r>
              <a:rPr lang="en-US" altLang="zh-TW" sz="4000" dirty="0">
                <a:latin typeface="新細明體" panose="02020500000000000000" pitchFamily="18" charset="-120"/>
              </a:rPr>
              <a:t>──</a:t>
            </a:r>
            <a:r>
              <a:rPr lang="zh-TW" altLang="en-US" sz="4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不生不滅去觀無常的。</a:t>
            </a:r>
          </a:p>
          <a:p>
            <a:pPr marL="0">
              <a:lnSpc>
                <a:spcPct val="114000"/>
              </a:lnSpc>
              <a:spcAft>
                <a:spcPts val="600"/>
              </a:spcAft>
              <a:buSzPct val="50000"/>
              <a:buFont typeface="Wingdings" panose="05000000000000000000" pitchFamily="2" charset="2"/>
              <a:buNone/>
            </a:pPr>
            <a:r>
              <a:rPr lang="en-US" altLang="zh-TW" sz="4000" dirty="0">
                <a:solidFill>
                  <a:srgbClr val="660066"/>
                </a:solidFill>
                <a:latin typeface="新細明體" panose="02020500000000000000" pitchFamily="18" charset="-120"/>
              </a:rPr>
              <a:t>※ </a:t>
            </a:r>
            <a:r>
              <a:rPr lang="zh-TW" altLang="en-US" sz="4000" dirty="0">
                <a:solidFill>
                  <a:srgbClr val="660066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這是淵源於原始佛教，接近「一心見諦」，而是少數深悟者，直觀一切法不可得、不生滅而悟入的。</a:t>
            </a:r>
            <a:endParaRPr lang="en-AU" altLang="ja-JP" sz="4000" dirty="0">
              <a:solidFill>
                <a:srgbClr val="660066"/>
              </a:solidFill>
              <a:latin typeface="新細明體" panose="02020500000000000000" pitchFamily="18" charset="-120"/>
            </a:endParaRPr>
          </a:p>
          <a:p>
            <a:pPr>
              <a:lnSpc>
                <a:spcPct val="114000"/>
              </a:lnSpc>
              <a:spcAft>
                <a:spcPts val="600"/>
              </a:spcAft>
              <a:buSzPct val="50000"/>
              <a:buFont typeface="Wingdings" panose="05000000000000000000" pitchFamily="2" charset="2"/>
              <a:buNone/>
            </a:pPr>
            <a:endParaRPr lang="en-AU" altLang="zh-TW" sz="3200" dirty="0">
              <a:latin typeface="新細明體" panose="02020500000000000000" pitchFamily="18" charset="-120"/>
            </a:endParaRPr>
          </a:p>
          <a:p>
            <a:pPr>
              <a:lnSpc>
                <a:spcPct val="114000"/>
              </a:lnSpc>
              <a:spcAft>
                <a:spcPts val="600"/>
              </a:spcAft>
              <a:buSzPct val="50000"/>
              <a:buFont typeface="Wingdings" panose="05000000000000000000" pitchFamily="2" charset="2"/>
              <a:buNone/>
            </a:pPr>
            <a:endParaRPr lang="en-AU" altLang="zh-TW" sz="3200" dirty="0">
              <a:latin typeface="新細明體" panose="02020500000000000000" pitchFamily="18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Title 1">
            <a:extLst>
              <a:ext uri="{FF2B5EF4-FFF2-40B4-BE49-F238E27FC236}">
                <a16:creationId xmlns:a16="http://schemas.microsoft.com/office/drawing/2014/main" id="{7156FA85-05DA-4231-96AF-EEACC0939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710488" cy="1143000"/>
          </a:xfrm>
        </p:spPr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伍、般若經初傳出時的教學</a:t>
            </a:r>
            <a:r>
              <a:rPr lang="en-US" altLang="zh-TW" b="1"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（「原始般若」）</a:t>
            </a:r>
          </a:p>
        </p:txBody>
      </p:sp>
      <p:sp>
        <p:nvSpPr>
          <p:cNvPr id="177154" name="Slide Number Placeholder 3">
            <a:extLst>
              <a:ext uri="{FF2B5EF4-FFF2-40B4-BE49-F238E27FC236}">
                <a16:creationId xmlns:a16="http://schemas.microsoft.com/office/drawing/2014/main" id="{E91F2E36-95F6-40CA-A003-B4E969A32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BC8CD7D1-EFB7-4EB6-AD3B-FD4AB5C7C213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146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2FFD8D75-F0F6-4040-87FE-4AA636E0C1EB}"/>
              </a:ext>
            </a:extLst>
          </p:cNvPr>
          <p:cNvSpPr txBox="1">
            <a:spLocks/>
          </p:cNvSpPr>
          <p:nvPr/>
        </p:nvSpPr>
        <p:spPr bwMode="auto">
          <a:xfrm>
            <a:off x="476250" y="1600200"/>
            <a:ext cx="866775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60363" indent="-360363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SzPct val="50000"/>
              <a:buFont typeface="Wingdings" charset="0"/>
              <a:defRPr sz="3200" kern="12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1pPr>
            <a:lvl2pPr marL="360363" indent="96838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Wingdings" charset="0"/>
              <a:defRPr sz="2800" kern="1200" spc="3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2pPr>
            <a:lvl3pPr marL="360363" indent="554038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defRPr sz="2400" kern="1200" spc="3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3pPr>
            <a:lvl4pPr marL="360363" indent="1011238" algn="l" defTabSz="457200" rtl="0" eaLnBrk="0" fontAlgn="base" hangingPunct="0">
              <a:spcBef>
                <a:spcPct val="20000"/>
              </a:spcBef>
              <a:spcAft>
                <a:spcPts val="1200"/>
              </a:spcAft>
              <a:buFont typeface="Arial" charset="0"/>
              <a:defRPr sz="2000" kern="1200">
                <a:solidFill>
                  <a:schemeClr val="tx1"/>
                </a:solidFill>
                <a:latin typeface="Gandhari Unicode"/>
                <a:ea typeface="ＭＳ Ｐゴシック" charset="-128"/>
                <a:cs typeface="Gandhari Unicode"/>
              </a:defRPr>
            </a:lvl4pPr>
            <a:lvl5pPr marL="360363" indent="146843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000" kern="1200">
                <a:solidFill>
                  <a:schemeClr val="tx1"/>
                </a:solidFill>
                <a:latin typeface="Gandhari Unicode"/>
                <a:ea typeface="ＭＳ Ｐゴシック" charset="-128"/>
                <a:cs typeface="Gandhari Unicod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4263" indent="-531813" defTabSz="890588">
              <a:defRPr/>
            </a:pPr>
            <a:endParaRPr lang="en-AU" sz="24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Gandhari Unicode"/>
              <a:ea typeface="华文楷体"/>
            </a:endParaRPr>
          </a:p>
        </p:txBody>
      </p:sp>
      <p:sp>
        <p:nvSpPr>
          <p:cNvPr id="177156" name="Content Placeholder 1">
            <a:extLst>
              <a:ext uri="{FF2B5EF4-FFF2-40B4-BE49-F238E27FC236}">
                <a16:creationId xmlns:a16="http://schemas.microsoft.com/office/drawing/2014/main" id="{0CAEC0AB-BB6D-426E-AAC7-307C5F19D977}"/>
              </a:ext>
            </a:extLst>
          </p:cNvPr>
          <p:cNvSpPr txBox="1">
            <a:spLocks/>
          </p:cNvSpPr>
          <p:nvPr/>
        </p:nvSpPr>
        <p:spPr bwMode="auto">
          <a:xfrm>
            <a:off x="476250" y="1755775"/>
            <a:ext cx="8378825" cy="476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14388" indent="-8143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4000"/>
              </a:lnSpc>
              <a:spcAft>
                <a:spcPts val="600"/>
              </a:spcAft>
              <a:buSzPct val="50000"/>
              <a:buFont typeface="Wingdings" panose="05000000000000000000" pitchFamily="2" charset="2"/>
              <a:buNone/>
            </a:pPr>
            <a:r>
              <a:rPr lang="en-US" altLang="zh-TW" sz="3600" dirty="0">
                <a:latin typeface="新細明體" panose="02020500000000000000" pitchFamily="18" charset="-120"/>
              </a:rPr>
              <a:t>◎</a:t>
            </a:r>
            <a:r>
              <a:rPr lang="zh-TW" altLang="en-US" sz="3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「秦譯本」初品，有三處說到「法相」一詞，如說：</a:t>
            </a:r>
            <a:endParaRPr lang="en-AU" altLang="ja-JP" sz="3600" dirty="0">
              <a:latin typeface="新細明體" panose="02020500000000000000" pitchFamily="18" charset="-120"/>
            </a:endParaRPr>
          </a:p>
          <a:p>
            <a:pPr marL="720725" indent="-284163">
              <a:lnSpc>
                <a:spcPct val="114000"/>
              </a:lnSpc>
              <a:spcAft>
                <a:spcPts val="600"/>
              </a:spcAft>
              <a:buSzPct val="50000"/>
              <a:buFont typeface="Wingdings" panose="05000000000000000000" pitchFamily="2" charset="2"/>
              <a:buNone/>
            </a:pPr>
            <a:r>
              <a:rPr lang="zh-TW" altLang="en-US" sz="3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「</a:t>
            </a:r>
            <a:r>
              <a:rPr lang="zh-TW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能證諸法相。證已，有所言說，皆與法相不相違背，以法相力故。</a:t>
            </a:r>
            <a:r>
              <a:rPr lang="zh-TW" altLang="en-US" sz="3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」</a:t>
            </a:r>
            <a:endParaRPr lang="en-AU" altLang="ja-JP" sz="3600" dirty="0">
              <a:latin typeface="新細明體" panose="02020500000000000000" pitchFamily="18" charset="-120"/>
            </a:endParaRPr>
          </a:p>
          <a:p>
            <a:pPr marL="720725" indent="-284163">
              <a:lnSpc>
                <a:spcPct val="114000"/>
              </a:lnSpc>
              <a:spcAft>
                <a:spcPts val="600"/>
              </a:spcAft>
              <a:buSzPct val="50000"/>
              <a:buFont typeface="Wingdings" panose="05000000000000000000" pitchFamily="2" charset="2"/>
              <a:buNone/>
            </a:pPr>
            <a:r>
              <a:rPr lang="zh-TW" altLang="en-US" sz="3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「</a:t>
            </a:r>
            <a:r>
              <a:rPr lang="zh-TW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以得諸法實相故。</a:t>
            </a:r>
            <a:r>
              <a:rPr lang="zh-TW" altLang="en-US" sz="3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」</a:t>
            </a:r>
            <a:endParaRPr lang="en-AU" altLang="ja-JP" sz="3600" dirty="0">
              <a:latin typeface="新細明體" panose="02020500000000000000" pitchFamily="18" charset="-120"/>
            </a:endParaRPr>
          </a:p>
          <a:p>
            <a:pPr marL="720725" indent="-284163">
              <a:lnSpc>
                <a:spcPct val="114000"/>
              </a:lnSpc>
              <a:spcAft>
                <a:spcPts val="600"/>
              </a:spcAft>
              <a:buSzPct val="50000"/>
              <a:buFont typeface="Wingdings" panose="05000000000000000000" pitchFamily="2" charset="2"/>
              <a:buNone/>
            </a:pPr>
            <a:r>
              <a:rPr lang="zh-TW" altLang="en-US" sz="3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「</a:t>
            </a:r>
            <a:r>
              <a:rPr lang="zh-TW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諸法相爾。</a:t>
            </a:r>
            <a:r>
              <a:rPr lang="zh-TW" altLang="en-US" sz="3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」</a:t>
            </a:r>
            <a:endParaRPr lang="en-AU" altLang="zh-TW" sz="36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Title 1">
            <a:extLst>
              <a:ext uri="{FF2B5EF4-FFF2-40B4-BE49-F238E27FC236}">
                <a16:creationId xmlns:a16="http://schemas.microsoft.com/office/drawing/2014/main" id="{1F5C3D83-7698-42CA-8D24-91CA3771E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710488" cy="1143000"/>
          </a:xfrm>
        </p:spPr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伍、般若經初傳出時的教學</a:t>
            </a:r>
            <a:r>
              <a:rPr lang="en-US" altLang="zh-TW" b="1"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（「原始般若」）</a:t>
            </a:r>
          </a:p>
        </p:txBody>
      </p:sp>
      <p:sp>
        <p:nvSpPr>
          <p:cNvPr id="179202" name="Slide Number Placeholder 3">
            <a:extLst>
              <a:ext uri="{FF2B5EF4-FFF2-40B4-BE49-F238E27FC236}">
                <a16:creationId xmlns:a16="http://schemas.microsoft.com/office/drawing/2014/main" id="{EBEBB690-C0E5-4B1D-80CF-FDD1A50BB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337CFD59-082D-4064-AE58-91827E543B47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147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09B8A46A-7AB1-4BFC-BC39-5B5899E5405B}"/>
              </a:ext>
            </a:extLst>
          </p:cNvPr>
          <p:cNvSpPr txBox="1">
            <a:spLocks/>
          </p:cNvSpPr>
          <p:nvPr/>
        </p:nvSpPr>
        <p:spPr bwMode="auto">
          <a:xfrm>
            <a:off x="476250" y="1600200"/>
            <a:ext cx="866775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60363" indent="-360363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SzPct val="50000"/>
              <a:buFont typeface="Wingdings" charset="0"/>
              <a:defRPr sz="3200" kern="12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1pPr>
            <a:lvl2pPr marL="360363" indent="96838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Wingdings" charset="0"/>
              <a:defRPr sz="2800" kern="1200" spc="3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2pPr>
            <a:lvl3pPr marL="360363" indent="554038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defRPr sz="2400" kern="1200" spc="3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3pPr>
            <a:lvl4pPr marL="360363" indent="1011238" algn="l" defTabSz="457200" rtl="0" eaLnBrk="0" fontAlgn="base" hangingPunct="0">
              <a:spcBef>
                <a:spcPct val="20000"/>
              </a:spcBef>
              <a:spcAft>
                <a:spcPts val="1200"/>
              </a:spcAft>
              <a:buFont typeface="Arial" charset="0"/>
              <a:defRPr sz="2000" kern="1200">
                <a:solidFill>
                  <a:schemeClr val="tx1"/>
                </a:solidFill>
                <a:latin typeface="Gandhari Unicode"/>
                <a:ea typeface="ＭＳ Ｐゴシック" charset="-128"/>
                <a:cs typeface="Gandhari Unicode"/>
              </a:defRPr>
            </a:lvl4pPr>
            <a:lvl5pPr marL="360363" indent="146843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000" kern="1200">
                <a:solidFill>
                  <a:schemeClr val="tx1"/>
                </a:solidFill>
                <a:latin typeface="Gandhari Unicode"/>
                <a:ea typeface="ＭＳ Ｐゴシック" charset="-128"/>
                <a:cs typeface="Gandhari Unicod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4263" indent="-531813" defTabSz="890588">
              <a:defRPr/>
            </a:pPr>
            <a:endParaRPr lang="en-AU" sz="24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Gandhari Unicode"/>
              <a:ea typeface="华文楷体"/>
            </a:endParaRPr>
          </a:p>
        </p:txBody>
      </p:sp>
      <p:sp>
        <p:nvSpPr>
          <p:cNvPr id="179204" name="Content Placeholder 1">
            <a:extLst>
              <a:ext uri="{FF2B5EF4-FFF2-40B4-BE49-F238E27FC236}">
                <a16:creationId xmlns:a16="http://schemas.microsoft.com/office/drawing/2014/main" id="{3BFEB6D9-8699-40BD-856B-AE02BBEF6A35}"/>
              </a:ext>
            </a:extLst>
          </p:cNvPr>
          <p:cNvSpPr txBox="1">
            <a:spLocks/>
          </p:cNvSpPr>
          <p:nvPr/>
        </p:nvSpPr>
        <p:spPr bwMode="auto">
          <a:xfrm>
            <a:off x="476250" y="1755775"/>
            <a:ext cx="8210550" cy="476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0975" indent="-317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4000"/>
              </a:lnSpc>
              <a:spcAft>
                <a:spcPts val="600"/>
              </a:spcAft>
              <a:buSzPct val="50000"/>
              <a:buFont typeface="Wingdings" panose="05000000000000000000" pitchFamily="2" charset="2"/>
              <a:buNone/>
            </a:pPr>
            <a:r>
              <a:rPr lang="zh-TW" altLang="en-US" sz="4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鳩摩羅什所譯的「法相」、</a:t>
            </a:r>
          </a:p>
          <a:p>
            <a:pPr>
              <a:lnSpc>
                <a:spcPct val="114000"/>
              </a:lnSpc>
              <a:spcAft>
                <a:spcPts val="600"/>
              </a:spcAft>
              <a:buSzPct val="50000"/>
              <a:buFont typeface="Wingdings" panose="05000000000000000000" pitchFamily="2" charset="2"/>
              <a:buNone/>
            </a:pPr>
            <a:r>
              <a:rPr lang="zh-TW" altLang="en-US" sz="4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「法實相」，「唐譯本」與</a:t>
            </a:r>
          </a:p>
          <a:p>
            <a:pPr>
              <a:lnSpc>
                <a:spcPct val="114000"/>
              </a:lnSpc>
              <a:spcAft>
                <a:spcPts val="600"/>
              </a:spcAft>
              <a:buSzPct val="50000"/>
              <a:buFont typeface="Wingdings" panose="05000000000000000000" pitchFamily="2" charset="2"/>
              <a:buNone/>
            </a:pPr>
            <a:r>
              <a:rPr lang="zh-TW" altLang="en-US" sz="4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「宋譯本」，作「諸法性」、</a:t>
            </a:r>
          </a:p>
          <a:p>
            <a:pPr>
              <a:lnSpc>
                <a:spcPct val="114000"/>
              </a:lnSpc>
              <a:spcAft>
                <a:spcPts val="600"/>
              </a:spcAft>
              <a:buSzPct val="50000"/>
              <a:buFont typeface="Wingdings" panose="05000000000000000000" pitchFamily="2" charset="2"/>
              <a:buNone/>
            </a:pPr>
            <a:r>
              <a:rPr lang="zh-TW" altLang="en-US" sz="4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「諸法實性」；「吳譯本」作</a:t>
            </a:r>
          </a:p>
          <a:p>
            <a:pPr>
              <a:lnSpc>
                <a:spcPct val="114000"/>
              </a:lnSpc>
              <a:spcAft>
                <a:spcPts val="600"/>
              </a:spcAft>
              <a:buSzPct val="50000"/>
              <a:buFont typeface="Wingdings" panose="05000000000000000000" pitchFamily="2" charset="2"/>
              <a:buNone/>
            </a:pPr>
            <a:r>
              <a:rPr lang="zh-TW" altLang="en-US" sz="4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「法意」，原語為</a:t>
            </a:r>
            <a:r>
              <a:rPr lang="en-US" altLang="zh-TW" sz="4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r>
              <a:rPr lang="en-US" altLang="ja-JP" sz="4000" dirty="0" err="1">
                <a:latin typeface="Gandhari Unicode" charset="0"/>
              </a:rPr>
              <a:t>dharmatā</a:t>
            </a:r>
            <a:r>
              <a:rPr lang="zh-TW" altLang="en-US" sz="4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r>
              <a:rPr lang="en-AU" altLang="ja-JP" sz="4000" dirty="0">
                <a:latin typeface="新細明體" panose="02020500000000000000" pitchFamily="18" charset="-12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Title 1">
            <a:extLst>
              <a:ext uri="{FF2B5EF4-FFF2-40B4-BE49-F238E27FC236}">
                <a16:creationId xmlns:a16="http://schemas.microsoft.com/office/drawing/2014/main" id="{1F5C3D83-7698-42CA-8D24-91CA3771E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710488" cy="1143000"/>
          </a:xfrm>
        </p:spPr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伍、般若經初傳出時的教學</a:t>
            </a:r>
            <a:r>
              <a:rPr lang="en-US" altLang="zh-TW" b="1"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（「原始般若」）</a:t>
            </a:r>
          </a:p>
        </p:txBody>
      </p:sp>
      <p:sp>
        <p:nvSpPr>
          <p:cNvPr id="179202" name="Slide Number Placeholder 3">
            <a:extLst>
              <a:ext uri="{FF2B5EF4-FFF2-40B4-BE49-F238E27FC236}">
                <a16:creationId xmlns:a16="http://schemas.microsoft.com/office/drawing/2014/main" id="{EBEBB690-C0E5-4B1D-80CF-FDD1A50BB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337CFD59-082D-4064-AE58-91827E543B47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148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09B8A46A-7AB1-4BFC-BC39-5B5899E5405B}"/>
              </a:ext>
            </a:extLst>
          </p:cNvPr>
          <p:cNvSpPr txBox="1">
            <a:spLocks/>
          </p:cNvSpPr>
          <p:nvPr/>
        </p:nvSpPr>
        <p:spPr bwMode="auto">
          <a:xfrm>
            <a:off x="476250" y="1600200"/>
            <a:ext cx="866775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60363" indent="-360363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SzPct val="50000"/>
              <a:buFont typeface="Wingdings" charset="0"/>
              <a:defRPr sz="3200" kern="12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1pPr>
            <a:lvl2pPr marL="360363" indent="96838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Wingdings" charset="0"/>
              <a:defRPr sz="2800" kern="1200" spc="3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2pPr>
            <a:lvl3pPr marL="360363" indent="554038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defRPr sz="2400" kern="1200" spc="3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3pPr>
            <a:lvl4pPr marL="360363" indent="1011238" algn="l" defTabSz="457200" rtl="0" eaLnBrk="0" fontAlgn="base" hangingPunct="0">
              <a:spcBef>
                <a:spcPct val="20000"/>
              </a:spcBef>
              <a:spcAft>
                <a:spcPts val="1200"/>
              </a:spcAft>
              <a:buFont typeface="Arial" charset="0"/>
              <a:defRPr sz="2000" kern="1200">
                <a:solidFill>
                  <a:schemeClr val="tx1"/>
                </a:solidFill>
                <a:latin typeface="Gandhari Unicode"/>
                <a:ea typeface="ＭＳ Ｐゴシック" charset="-128"/>
                <a:cs typeface="Gandhari Unicode"/>
              </a:defRPr>
            </a:lvl4pPr>
            <a:lvl5pPr marL="360363" indent="146843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000" kern="1200">
                <a:solidFill>
                  <a:schemeClr val="tx1"/>
                </a:solidFill>
                <a:latin typeface="Gandhari Unicode"/>
                <a:ea typeface="ＭＳ Ｐゴシック" charset="-128"/>
                <a:cs typeface="Gandhari Unicod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4263" indent="-531813" defTabSz="890588">
              <a:defRPr/>
            </a:pPr>
            <a:endParaRPr lang="en-AU" sz="24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Gandhari Unicode"/>
              <a:ea typeface="华文楷体"/>
            </a:endParaRPr>
          </a:p>
        </p:txBody>
      </p:sp>
      <p:sp>
        <p:nvSpPr>
          <p:cNvPr id="179204" name="Content Placeholder 1">
            <a:extLst>
              <a:ext uri="{FF2B5EF4-FFF2-40B4-BE49-F238E27FC236}">
                <a16:creationId xmlns:a16="http://schemas.microsoft.com/office/drawing/2014/main" id="{3BFEB6D9-8699-40BD-856B-AE02BBEF6A35}"/>
              </a:ext>
            </a:extLst>
          </p:cNvPr>
          <p:cNvSpPr txBox="1">
            <a:spLocks/>
          </p:cNvSpPr>
          <p:nvPr/>
        </p:nvSpPr>
        <p:spPr bwMode="auto">
          <a:xfrm>
            <a:off x="476250" y="1755775"/>
            <a:ext cx="8210550" cy="476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0975" indent="-317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4000"/>
              </a:lnSpc>
              <a:spcBef>
                <a:spcPts val="1200"/>
              </a:spcBef>
              <a:spcAft>
                <a:spcPts val="600"/>
              </a:spcAft>
              <a:buSzPct val="50000"/>
              <a:buFont typeface="Wingdings" panose="05000000000000000000" pitchFamily="2" charset="2"/>
              <a:buNone/>
            </a:pPr>
            <a:r>
              <a:rPr lang="zh-TW" altLang="en-US" sz="4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「以得諸法實相故」，「唐譯本」作「</a:t>
            </a:r>
            <a:r>
              <a:rPr lang="zh-TW" alt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以真法性為定量故</a:t>
            </a:r>
            <a:r>
              <a:rPr lang="zh-TW" altLang="en-US" sz="4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」；般若法門是以</a:t>
            </a:r>
            <a:r>
              <a:rPr lang="en-US" altLang="zh-TW" sz="4000" dirty="0">
                <a:latin typeface="新細明體" panose="02020500000000000000" pitchFamily="18" charset="-120"/>
              </a:rPr>
              <a:t>  </a:t>
            </a:r>
            <a:r>
              <a:rPr lang="zh-TW" altLang="en-US" sz="4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「法性」為準量的。</a:t>
            </a:r>
            <a:endParaRPr lang="en-AU" altLang="zh-TW" sz="40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4122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Title 1">
            <a:extLst>
              <a:ext uri="{FF2B5EF4-FFF2-40B4-BE49-F238E27FC236}">
                <a16:creationId xmlns:a16="http://schemas.microsoft.com/office/drawing/2014/main" id="{7AD89AA1-AC13-4B11-85E0-B2D90093F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710488" cy="1143000"/>
          </a:xfrm>
        </p:spPr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伍、般若經初傳出時的教學</a:t>
            </a:r>
            <a:r>
              <a:rPr lang="en-US" altLang="zh-TW" b="1"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（「原始般若」）</a:t>
            </a:r>
          </a:p>
        </p:txBody>
      </p:sp>
      <p:sp>
        <p:nvSpPr>
          <p:cNvPr id="181250" name="Slide Number Placeholder 3">
            <a:extLst>
              <a:ext uri="{FF2B5EF4-FFF2-40B4-BE49-F238E27FC236}">
                <a16:creationId xmlns:a16="http://schemas.microsoft.com/office/drawing/2014/main" id="{57E0FDB8-AECD-4FBD-95AF-488AAAD7C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B62B0A34-A1F3-4D6A-ADD3-033875FF6E95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149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B3339CDC-AF18-43B1-87D8-D1CF0C57FD03}"/>
              </a:ext>
            </a:extLst>
          </p:cNvPr>
          <p:cNvSpPr txBox="1">
            <a:spLocks/>
          </p:cNvSpPr>
          <p:nvPr/>
        </p:nvSpPr>
        <p:spPr bwMode="auto">
          <a:xfrm>
            <a:off x="476250" y="1600200"/>
            <a:ext cx="866775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60363" indent="-360363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SzPct val="50000"/>
              <a:buFont typeface="Wingdings" charset="0"/>
              <a:defRPr sz="3200" kern="12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1pPr>
            <a:lvl2pPr marL="360363" indent="96838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Wingdings" charset="0"/>
              <a:defRPr sz="2800" kern="1200" spc="3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2pPr>
            <a:lvl3pPr marL="360363" indent="554038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defRPr sz="2400" kern="1200" spc="3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3pPr>
            <a:lvl4pPr marL="360363" indent="1011238" algn="l" defTabSz="457200" rtl="0" eaLnBrk="0" fontAlgn="base" hangingPunct="0">
              <a:spcBef>
                <a:spcPct val="20000"/>
              </a:spcBef>
              <a:spcAft>
                <a:spcPts val="1200"/>
              </a:spcAft>
              <a:buFont typeface="Arial" charset="0"/>
              <a:defRPr sz="2000" kern="1200">
                <a:solidFill>
                  <a:schemeClr val="tx1"/>
                </a:solidFill>
                <a:latin typeface="Gandhari Unicode"/>
                <a:ea typeface="ＭＳ Ｐゴシック" charset="-128"/>
                <a:cs typeface="Gandhari Unicode"/>
              </a:defRPr>
            </a:lvl4pPr>
            <a:lvl5pPr marL="360363" indent="146843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000" kern="1200">
                <a:solidFill>
                  <a:schemeClr val="tx1"/>
                </a:solidFill>
                <a:latin typeface="Gandhari Unicode"/>
                <a:ea typeface="ＭＳ Ｐゴシック" charset="-128"/>
                <a:cs typeface="Gandhari Unicod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4263" indent="-531813" defTabSz="890588">
              <a:defRPr/>
            </a:pPr>
            <a:endParaRPr lang="en-AU" sz="24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Gandhari Unicode"/>
              <a:ea typeface="华文楷体"/>
            </a:endParaRPr>
          </a:p>
        </p:txBody>
      </p:sp>
      <p:sp>
        <p:nvSpPr>
          <p:cNvPr id="181252" name="Content Placeholder 1">
            <a:extLst>
              <a:ext uri="{FF2B5EF4-FFF2-40B4-BE49-F238E27FC236}">
                <a16:creationId xmlns:a16="http://schemas.microsoft.com/office/drawing/2014/main" id="{AEA10732-9343-4B88-AAFA-C4D63DFB1105}"/>
              </a:ext>
            </a:extLst>
          </p:cNvPr>
          <p:cNvSpPr txBox="1">
            <a:spLocks/>
          </p:cNvSpPr>
          <p:nvPr/>
        </p:nvSpPr>
        <p:spPr bwMode="auto">
          <a:xfrm>
            <a:off x="476250" y="1755775"/>
            <a:ext cx="8375650" cy="476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651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4000"/>
              </a:lnSpc>
              <a:spcAft>
                <a:spcPts val="600"/>
              </a:spcAft>
              <a:buSzPct val="50000"/>
              <a:buFont typeface="Wingdings" panose="05000000000000000000" pitchFamily="2" charset="2"/>
              <a:buNone/>
            </a:pPr>
            <a:r>
              <a:rPr lang="zh-TW" altLang="en-US" sz="4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一切法性是這樣的，所以不必從世俗所見的生滅著手，而直接的從「法性」</a:t>
            </a:r>
            <a:r>
              <a:rPr lang="en-US" altLang="zh-TW" sz="4000" dirty="0">
                <a:latin typeface="新細明體" panose="02020500000000000000" pitchFamily="18" charset="-120"/>
              </a:rPr>
              <a:t>──   </a:t>
            </a:r>
            <a:r>
              <a:rPr lang="zh-TW" altLang="en-US" sz="4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不生不滅、無二無別、無取無著而頓入。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8292A084-DD0D-49D3-A61A-716728F8D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貳、導師探究「大乘法門之起源與開展」的根本立場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B5D91-B8F5-43FF-B00A-D749AE319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96054"/>
            <a:ext cx="8229600" cy="4525963"/>
          </a:xfrm>
        </p:spPr>
        <p:txBody>
          <a:bodyPr/>
          <a:lstStyle/>
          <a:p>
            <a:pPr marL="720725" indent="0">
              <a:spcBef>
                <a:spcPts val="0"/>
              </a:spcBef>
              <a:buFont typeface="Wingdings" charset="0"/>
              <a:buNone/>
              <a:defRPr/>
            </a:pPr>
            <a:r>
              <a:rPr lang="zh-TW" altLang="en-US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（二）印順導師的基本理念及研究方法</a:t>
            </a:r>
          </a:p>
          <a:p>
            <a:pPr marL="1250950" indent="0" defTabSz="525463">
              <a:spcBef>
                <a:spcPts val="0"/>
              </a:spcBef>
              <a:buFont typeface="Wingdings" charset="0"/>
              <a:buNone/>
              <a:defRPr/>
            </a:pP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1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、基本理念</a:t>
            </a: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——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掌握印度宗教文化的特性</a:t>
            </a:r>
          </a:p>
          <a:p>
            <a:pPr marL="530225" indent="0">
              <a:spcBef>
                <a:spcPts val="0"/>
              </a:spcBef>
              <a:buFont typeface="Wingdings" charset="0"/>
              <a:buNone/>
              <a:defRPr/>
            </a:pPr>
            <a:r>
              <a:rPr lang="zh-TW" altLang="en-US" dirty="0"/>
              <a:t>因為</a:t>
            </a:r>
            <a:r>
              <a:rPr lang="zh-TW" altLang="en-US" b="1" dirty="0">
                <a:solidFill>
                  <a:srgbClr val="0000FF"/>
                </a:solidFill>
              </a:rPr>
              <a:t>大乘法義在信仰上、修證上都有所稟承</a:t>
            </a:r>
            <a:r>
              <a:rPr lang="zh-TW" altLang="en-US" dirty="0"/>
              <a:t>；在不斷傳述中，日見具體而集錄出來。</a:t>
            </a:r>
            <a:endParaRPr lang="en-AU" dirty="0"/>
          </a:p>
          <a:p>
            <a:pPr marL="530225" indent="-530225">
              <a:spcBef>
                <a:spcPts val="0"/>
              </a:spcBef>
              <a:buFont typeface="Wingdings" charset="0"/>
              <a:buNone/>
              <a:defRPr/>
            </a:pPr>
            <a:endParaRPr lang="en-AU" dirty="0"/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D6E52DCD-12A0-45A9-8448-24C85681F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CE6C3FE-2EAB-43D3-8180-115395F6282A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15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14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Title 1">
            <a:extLst>
              <a:ext uri="{FF2B5EF4-FFF2-40B4-BE49-F238E27FC236}">
                <a16:creationId xmlns:a16="http://schemas.microsoft.com/office/drawing/2014/main" id="{7AD89AA1-AC13-4B11-85E0-B2D90093F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710488" cy="1143000"/>
          </a:xfrm>
        </p:spPr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伍、般若經初傳出時的教學</a:t>
            </a:r>
            <a:r>
              <a:rPr lang="en-US" altLang="zh-TW" b="1"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（「原始般若」）</a:t>
            </a:r>
          </a:p>
        </p:txBody>
      </p:sp>
      <p:sp>
        <p:nvSpPr>
          <p:cNvPr id="181250" name="Slide Number Placeholder 3">
            <a:extLst>
              <a:ext uri="{FF2B5EF4-FFF2-40B4-BE49-F238E27FC236}">
                <a16:creationId xmlns:a16="http://schemas.microsoft.com/office/drawing/2014/main" id="{57E0FDB8-AECD-4FBD-95AF-488AAAD7C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B62B0A34-A1F3-4D6A-ADD3-033875FF6E95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150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B3339CDC-AF18-43B1-87D8-D1CF0C57FD03}"/>
              </a:ext>
            </a:extLst>
          </p:cNvPr>
          <p:cNvSpPr txBox="1">
            <a:spLocks/>
          </p:cNvSpPr>
          <p:nvPr/>
        </p:nvSpPr>
        <p:spPr bwMode="auto">
          <a:xfrm>
            <a:off x="476250" y="1600200"/>
            <a:ext cx="866775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60363" indent="-360363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SzPct val="50000"/>
              <a:buFont typeface="Wingdings" charset="0"/>
              <a:defRPr sz="3200" kern="12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1pPr>
            <a:lvl2pPr marL="360363" indent="96838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Wingdings" charset="0"/>
              <a:defRPr sz="2800" kern="1200" spc="3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2pPr>
            <a:lvl3pPr marL="360363" indent="554038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defRPr sz="2400" kern="1200" spc="3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3pPr>
            <a:lvl4pPr marL="360363" indent="1011238" algn="l" defTabSz="457200" rtl="0" eaLnBrk="0" fontAlgn="base" hangingPunct="0">
              <a:spcBef>
                <a:spcPct val="20000"/>
              </a:spcBef>
              <a:spcAft>
                <a:spcPts val="1200"/>
              </a:spcAft>
              <a:buFont typeface="Arial" charset="0"/>
              <a:defRPr sz="2000" kern="1200">
                <a:solidFill>
                  <a:schemeClr val="tx1"/>
                </a:solidFill>
                <a:latin typeface="Gandhari Unicode"/>
                <a:ea typeface="ＭＳ Ｐゴシック" charset="-128"/>
                <a:cs typeface="Gandhari Unicode"/>
              </a:defRPr>
            </a:lvl4pPr>
            <a:lvl5pPr marL="360363" indent="146843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000" kern="1200">
                <a:solidFill>
                  <a:schemeClr val="tx1"/>
                </a:solidFill>
                <a:latin typeface="Gandhari Unicode"/>
                <a:ea typeface="ＭＳ Ｐゴシック" charset="-128"/>
                <a:cs typeface="Gandhari Unicod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4263" indent="-531813" defTabSz="890588">
              <a:defRPr/>
            </a:pPr>
            <a:endParaRPr lang="en-AU" sz="24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Gandhari Unicode"/>
              <a:ea typeface="华文楷体"/>
            </a:endParaRPr>
          </a:p>
        </p:txBody>
      </p:sp>
      <p:sp>
        <p:nvSpPr>
          <p:cNvPr id="181252" name="Content Placeholder 1">
            <a:extLst>
              <a:ext uri="{FF2B5EF4-FFF2-40B4-BE49-F238E27FC236}">
                <a16:creationId xmlns:a16="http://schemas.microsoft.com/office/drawing/2014/main" id="{AEA10732-9343-4B88-AAFA-C4D63DFB1105}"/>
              </a:ext>
            </a:extLst>
          </p:cNvPr>
          <p:cNvSpPr txBox="1">
            <a:spLocks/>
          </p:cNvSpPr>
          <p:nvPr/>
        </p:nvSpPr>
        <p:spPr bwMode="auto">
          <a:xfrm>
            <a:off x="476250" y="1755775"/>
            <a:ext cx="8375650" cy="476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651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4000"/>
              </a:lnSpc>
              <a:spcAft>
                <a:spcPts val="600"/>
              </a:spcAft>
              <a:buSzPct val="50000"/>
              <a:buFont typeface="Wingdings" panose="05000000000000000000" pitchFamily="2" charset="2"/>
              <a:buNone/>
            </a:pPr>
            <a:r>
              <a:rPr lang="zh-TW" altLang="en-US" sz="4000" b="1" dirty="0">
                <a:solidFill>
                  <a:srgbClr val="0000FF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這是少數利根深智者所能趣入的，被認為菩薩的般若波羅蜜，不共二乘，因菩薩思想的流行而漸漸發揚起來</a:t>
            </a:r>
            <a:r>
              <a:rPr lang="zh-TW" altLang="en-US" sz="4000" dirty="0">
                <a:solidFill>
                  <a:srgbClr val="0000FF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r>
              <a:rPr lang="en-AU" altLang="ja-JP" sz="4000" dirty="0">
                <a:solidFill>
                  <a:srgbClr val="0000FF"/>
                </a:solidFill>
                <a:latin typeface="新細明體" panose="02020500000000000000" pitchFamily="18" charset="-120"/>
              </a:rPr>
              <a:t> </a:t>
            </a:r>
          </a:p>
          <a:p>
            <a:pPr>
              <a:lnSpc>
                <a:spcPct val="114000"/>
              </a:lnSpc>
              <a:spcAft>
                <a:spcPts val="600"/>
              </a:spcAft>
              <a:buSzPct val="50000"/>
              <a:buFont typeface="Wingdings" panose="05000000000000000000" pitchFamily="2" charset="2"/>
              <a:buNone/>
            </a:pPr>
            <a:r>
              <a:rPr lang="en-AU" altLang="zh-TW" sz="3200" dirty="0">
                <a:latin typeface="新細明體" panose="02020500000000000000" pitchFamily="18" charset="-12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207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Title 1">
            <a:extLst>
              <a:ext uri="{FF2B5EF4-FFF2-40B4-BE49-F238E27FC236}">
                <a16:creationId xmlns:a16="http://schemas.microsoft.com/office/drawing/2014/main" id="{231E3E13-FC42-4037-98EC-66634A35D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710488" cy="1143000"/>
          </a:xfrm>
        </p:spPr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伍、般若經初傳出時的教學</a:t>
            </a:r>
            <a:r>
              <a:rPr lang="en-US" altLang="zh-TW" b="1"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（「原始般若」）</a:t>
            </a:r>
          </a:p>
        </p:txBody>
      </p:sp>
      <p:sp>
        <p:nvSpPr>
          <p:cNvPr id="183298" name="Slide Number Placeholder 3">
            <a:extLst>
              <a:ext uri="{FF2B5EF4-FFF2-40B4-BE49-F238E27FC236}">
                <a16:creationId xmlns:a16="http://schemas.microsoft.com/office/drawing/2014/main" id="{B0980E8E-9B73-4082-AB1C-53E7B5DAE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E4773E20-4C51-4D29-B479-789309EBDC28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151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025395D0-4F2A-40B7-B9C9-FE4360764D73}"/>
              </a:ext>
            </a:extLst>
          </p:cNvPr>
          <p:cNvSpPr txBox="1">
            <a:spLocks/>
          </p:cNvSpPr>
          <p:nvPr/>
        </p:nvSpPr>
        <p:spPr bwMode="auto">
          <a:xfrm>
            <a:off x="476250" y="1600200"/>
            <a:ext cx="866775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60363" indent="-360363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SzPct val="50000"/>
              <a:buFont typeface="Wingdings" charset="0"/>
              <a:defRPr sz="3200" kern="12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1pPr>
            <a:lvl2pPr marL="360363" indent="96838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Wingdings" charset="0"/>
              <a:defRPr sz="2800" kern="1200" spc="3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2pPr>
            <a:lvl3pPr marL="360363" indent="554038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defRPr sz="2400" kern="1200" spc="3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3pPr>
            <a:lvl4pPr marL="360363" indent="1011238" algn="l" defTabSz="457200" rtl="0" eaLnBrk="0" fontAlgn="base" hangingPunct="0">
              <a:spcBef>
                <a:spcPct val="20000"/>
              </a:spcBef>
              <a:spcAft>
                <a:spcPts val="1200"/>
              </a:spcAft>
              <a:buFont typeface="Arial" charset="0"/>
              <a:defRPr sz="2000" kern="1200">
                <a:solidFill>
                  <a:schemeClr val="tx1"/>
                </a:solidFill>
                <a:latin typeface="Gandhari Unicode"/>
                <a:ea typeface="ＭＳ Ｐゴシック" charset="-128"/>
                <a:cs typeface="Gandhari Unicode"/>
              </a:defRPr>
            </a:lvl4pPr>
            <a:lvl5pPr marL="360363" indent="146843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000" kern="1200">
                <a:solidFill>
                  <a:schemeClr val="tx1"/>
                </a:solidFill>
                <a:latin typeface="Gandhari Unicode"/>
                <a:ea typeface="ＭＳ Ｐゴシック" charset="-128"/>
                <a:cs typeface="Gandhari Unicod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4263" indent="-531813" defTabSz="890588">
              <a:defRPr/>
            </a:pPr>
            <a:endParaRPr lang="en-AU" sz="24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Gandhari Unicode"/>
              <a:ea typeface="华文楷体"/>
            </a:endParaRPr>
          </a:p>
        </p:txBody>
      </p:sp>
      <p:sp>
        <p:nvSpPr>
          <p:cNvPr id="183300" name="Content Placeholder 1">
            <a:extLst>
              <a:ext uri="{FF2B5EF4-FFF2-40B4-BE49-F238E27FC236}">
                <a16:creationId xmlns:a16="http://schemas.microsoft.com/office/drawing/2014/main" id="{3E429ED8-B4A3-4D89-AC17-92AA4D60082A}"/>
              </a:ext>
            </a:extLst>
          </p:cNvPr>
          <p:cNvSpPr txBox="1">
            <a:spLocks/>
          </p:cNvSpPr>
          <p:nvPr/>
        </p:nvSpPr>
        <p:spPr bwMode="auto">
          <a:xfrm>
            <a:off x="476250" y="1755775"/>
            <a:ext cx="8375650" cy="476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0363" indent="-3603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4000"/>
              </a:lnSpc>
              <a:spcAft>
                <a:spcPts val="600"/>
              </a:spcAft>
              <a:buSzPct val="50000"/>
              <a:buFont typeface="Wingdings" panose="05000000000000000000" pitchFamily="2" charset="2"/>
              <a:buNone/>
            </a:pPr>
            <a:r>
              <a:rPr lang="zh-TW" altLang="en-US" sz="3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二、</a:t>
            </a:r>
            <a:r>
              <a:rPr lang="en-US" altLang="zh-TW" sz="3600" dirty="0">
                <a:latin typeface="新細明體" panose="02020500000000000000" pitchFamily="18" charset="-120"/>
              </a:rPr>
              <a:t>《</a:t>
            </a:r>
            <a:r>
              <a:rPr lang="zh-TW" altLang="en-US" sz="3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印度佛教思想史</a:t>
            </a:r>
            <a:r>
              <a:rPr lang="en-US" altLang="zh-TW" sz="3600" dirty="0">
                <a:latin typeface="新細明體" panose="02020500000000000000" pitchFamily="18" charset="-120"/>
              </a:rPr>
              <a:t>》</a:t>
            </a:r>
            <a:r>
              <a:rPr lang="zh-TW" altLang="en-US" sz="3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en-US" altLang="ja-JP" sz="3600" dirty="0">
                <a:latin typeface="Gandhari Unicode" charset="0"/>
              </a:rPr>
              <a:t>pp.131–132</a:t>
            </a:r>
            <a:r>
              <a:rPr lang="zh-TW" altLang="en-US" sz="3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endParaRPr lang="en-AU" altLang="ja-JP" sz="3600" dirty="0">
              <a:latin typeface="新細明體" panose="02020500000000000000" pitchFamily="18" charset="-120"/>
            </a:endParaRPr>
          </a:p>
          <a:p>
            <a:pPr>
              <a:lnSpc>
                <a:spcPct val="114000"/>
              </a:lnSpc>
              <a:spcAft>
                <a:spcPts val="600"/>
              </a:spcAft>
              <a:buSzPct val="50000"/>
              <a:buFont typeface="Wingdings" panose="05000000000000000000" pitchFamily="2" charset="2"/>
              <a:buNone/>
            </a:pPr>
            <a:r>
              <a:rPr lang="zh-TW" altLang="en-US" sz="3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「</a:t>
            </a:r>
            <a:r>
              <a:rPr lang="zh-TW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不壞色故觀色無常，不壞受想行識故觀識</a:t>
            </a:r>
            <a:r>
              <a:rPr lang="zh-TW" altLang="en-US" sz="3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（等）</a:t>
            </a:r>
            <a:r>
              <a:rPr lang="zh-TW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無常</a:t>
            </a:r>
            <a:r>
              <a:rPr lang="zh-TW" altLang="en-US" sz="3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」。</a:t>
            </a:r>
            <a:endParaRPr lang="en-AU" altLang="zh-TW" sz="3600" dirty="0">
              <a:latin typeface="新細明體" panose="02020500000000000000" pitchFamily="18" charset="-120"/>
            </a:endParaRPr>
          </a:p>
          <a:p>
            <a:pPr>
              <a:lnSpc>
                <a:spcPct val="114000"/>
              </a:lnSpc>
              <a:spcBef>
                <a:spcPts val="1200"/>
              </a:spcBef>
              <a:spcAft>
                <a:spcPts val="600"/>
              </a:spcAft>
              <a:buSzPct val="50000"/>
              <a:buFont typeface="Wingdings" panose="05000000000000000000" pitchFamily="2" charset="2"/>
              <a:buNone/>
            </a:pPr>
            <a:r>
              <a:rPr lang="zh-TW" altLang="en-US" sz="3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不壞，是沒有變易的。不壞色等觀無常，也就是</a:t>
            </a:r>
            <a:r>
              <a:rPr lang="en-US" altLang="zh-TW" sz="3600" dirty="0">
                <a:latin typeface="新細明體" panose="02020500000000000000" pitchFamily="18" charset="-120"/>
              </a:rPr>
              <a:t>《</a:t>
            </a:r>
            <a:r>
              <a:rPr lang="zh-TW" altLang="en-US" sz="3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維摩詰經</a:t>
            </a:r>
            <a:r>
              <a:rPr lang="en-US" altLang="zh-TW" sz="3600" dirty="0">
                <a:latin typeface="新細明體" panose="02020500000000000000" pitchFamily="18" charset="-120"/>
              </a:rPr>
              <a:t>》</a:t>
            </a:r>
            <a:r>
              <a:rPr lang="zh-TW" altLang="en-US" sz="3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所說：「</a:t>
            </a:r>
            <a:r>
              <a:rPr lang="zh-TW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不生不滅是無常義</a:t>
            </a:r>
            <a:r>
              <a:rPr lang="zh-TW" altLang="en-US" sz="3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」。</a:t>
            </a:r>
            <a:r>
              <a:rPr lang="en-AU" altLang="ja-JP" sz="3600" dirty="0">
                <a:latin typeface="新細明體" panose="02020500000000000000" pitchFamily="18" charset="-120"/>
              </a:rPr>
              <a:t> </a:t>
            </a:r>
            <a:endParaRPr lang="en-AU" altLang="zh-TW" sz="3600" dirty="0">
              <a:solidFill>
                <a:srgbClr val="0000FF"/>
              </a:solidFill>
              <a:latin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1836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Title 1">
            <a:extLst>
              <a:ext uri="{FF2B5EF4-FFF2-40B4-BE49-F238E27FC236}">
                <a16:creationId xmlns:a16="http://schemas.microsoft.com/office/drawing/2014/main" id="{C1FF2684-1061-4ED8-A547-EE7E880D4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710488" cy="1143000"/>
          </a:xfrm>
        </p:spPr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伍、般若經初傳出時的教學</a:t>
            </a:r>
            <a:r>
              <a:rPr lang="en-US" altLang="zh-TW" b="1"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（「原始般若」）</a:t>
            </a:r>
          </a:p>
        </p:txBody>
      </p:sp>
      <p:sp>
        <p:nvSpPr>
          <p:cNvPr id="185346" name="Slide Number Placeholder 3">
            <a:extLst>
              <a:ext uri="{FF2B5EF4-FFF2-40B4-BE49-F238E27FC236}">
                <a16:creationId xmlns:a16="http://schemas.microsoft.com/office/drawing/2014/main" id="{5F65CB26-572E-4288-9557-D2EB4185F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B490F7D4-1EBC-406F-8A20-24BC0F42BBDD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152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13EF3C30-E98D-4463-B66E-CC9121287B71}"/>
              </a:ext>
            </a:extLst>
          </p:cNvPr>
          <p:cNvSpPr txBox="1">
            <a:spLocks/>
          </p:cNvSpPr>
          <p:nvPr/>
        </p:nvSpPr>
        <p:spPr bwMode="auto">
          <a:xfrm>
            <a:off x="476250" y="1600200"/>
            <a:ext cx="866775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60363" indent="-360363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SzPct val="50000"/>
              <a:buFont typeface="Wingdings" charset="0"/>
              <a:defRPr sz="3200" kern="12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1pPr>
            <a:lvl2pPr marL="360363" indent="96838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Wingdings" charset="0"/>
              <a:defRPr sz="2800" kern="1200" spc="3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2pPr>
            <a:lvl3pPr marL="360363" indent="554038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defRPr sz="2400" kern="1200" spc="3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3pPr>
            <a:lvl4pPr marL="360363" indent="1011238" algn="l" defTabSz="457200" rtl="0" eaLnBrk="0" fontAlgn="base" hangingPunct="0">
              <a:spcBef>
                <a:spcPct val="20000"/>
              </a:spcBef>
              <a:spcAft>
                <a:spcPts val="1200"/>
              </a:spcAft>
              <a:buFont typeface="Arial" charset="0"/>
              <a:defRPr sz="2000" kern="1200">
                <a:solidFill>
                  <a:schemeClr val="tx1"/>
                </a:solidFill>
                <a:latin typeface="Gandhari Unicode"/>
                <a:ea typeface="ＭＳ Ｐゴシック" charset="-128"/>
                <a:cs typeface="Gandhari Unicode"/>
              </a:defRPr>
            </a:lvl4pPr>
            <a:lvl5pPr marL="360363" indent="146843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000" kern="1200">
                <a:solidFill>
                  <a:schemeClr val="tx1"/>
                </a:solidFill>
                <a:latin typeface="Gandhari Unicode"/>
                <a:ea typeface="ＭＳ Ｐゴシック" charset="-128"/>
                <a:cs typeface="Gandhari Unicod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4263" indent="-531813" defTabSz="890588">
              <a:defRPr/>
            </a:pPr>
            <a:endParaRPr lang="en-AU" sz="24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Gandhari Unicode"/>
              <a:ea typeface="华文楷体"/>
            </a:endParaRPr>
          </a:p>
        </p:txBody>
      </p:sp>
      <p:sp>
        <p:nvSpPr>
          <p:cNvPr id="185348" name="Content Placeholder 1">
            <a:extLst>
              <a:ext uri="{FF2B5EF4-FFF2-40B4-BE49-F238E27FC236}">
                <a16:creationId xmlns:a16="http://schemas.microsoft.com/office/drawing/2014/main" id="{75AACFC5-9F74-4AC7-BA12-8B494FF2ADE2}"/>
              </a:ext>
            </a:extLst>
          </p:cNvPr>
          <p:cNvSpPr txBox="1">
            <a:spLocks/>
          </p:cNvSpPr>
          <p:nvPr/>
        </p:nvSpPr>
        <p:spPr bwMode="auto">
          <a:xfrm>
            <a:off x="476250" y="1755775"/>
            <a:ext cx="8375650" cy="476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4000"/>
              </a:lnSpc>
              <a:spcAft>
                <a:spcPts val="600"/>
              </a:spcAft>
              <a:buSzPct val="50000"/>
              <a:buFont typeface="Wingdings" panose="05000000000000000000" pitchFamily="2" charset="2"/>
              <a:buNone/>
            </a:pPr>
            <a:r>
              <a:rPr lang="zh-TW" altLang="en-US" sz="3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不生不滅，怎麼說是無常呢？</a:t>
            </a:r>
          </a:p>
          <a:p>
            <a:pPr>
              <a:lnSpc>
                <a:spcPct val="114000"/>
              </a:lnSpc>
              <a:spcAft>
                <a:spcPts val="600"/>
              </a:spcAft>
              <a:buSzPct val="50000"/>
              <a:buFont typeface="Wingdings" panose="05000000000000000000" pitchFamily="2" charset="2"/>
              <a:buNone/>
            </a:pPr>
            <a:r>
              <a:rPr lang="en-US" altLang="zh-TW" sz="3600" dirty="0">
                <a:latin typeface="新細明體" panose="02020500000000000000" pitchFamily="18" charset="-120"/>
              </a:rPr>
              <a:t>《</a:t>
            </a:r>
            <a:r>
              <a:rPr lang="zh-TW" altLang="en-US" sz="3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大智度論</a:t>
            </a:r>
            <a:r>
              <a:rPr lang="en-US" altLang="zh-TW" sz="3600" dirty="0">
                <a:latin typeface="新細明體" panose="02020500000000000000" pitchFamily="18" charset="-120"/>
              </a:rPr>
              <a:t>》</a:t>
            </a:r>
            <a:r>
              <a:rPr lang="zh-TW" altLang="en-US" sz="3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卷</a:t>
            </a:r>
            <a:r>
              <a:rPr lang="en-US" altLang="ja-JP" sz="3600" dirty="0">
                <a:latin typeface="Gandhari Unicode" charset="0"/>
              </a:rPr>
              <a:t>22</a:t>
            </a:r>
            <a:r>
              <a:rPr lang="zh-TW" altLang="en-US" sz="3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說：</a:t>
            </a:r>
          </a:p>
          <a:p>
            <a:pPr>
              <a:lnSpc>
                <a:spcPct val="114000"/>
              </a:lnSpc>
              <a:spcAft>
                <a:spcPts val="600"/>
              </a:spcAft>
              <a:buSzPct val="50000"/>
              <a:buFont typeface="Wingdings" panose="05000000000000000000" pitchFamily="2" charset="2"/>
              <a:buNone/>
            </a:pPr>
            <a:r>
              <a:rPr lang="zh-TW" altLang="en-US" sz="3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「</a:t>
            </a:r>
            <a:r>
              <a:rPr lang="zh-TW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問曰：摩訶衍大乘中說諸法不生不滅，一相所謂無相，此中云何說一切有為作法無常，名為法印？二法云何不相違？</a:t>
            </a:r>
            <a:endParaRPr lang="en-AU" altLang="ja-JP" sz="36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>
              <a:lnSpc>
                <a:spcPct val="114000"/>
              </a:lnSpc>
              <a:spcAft>
                <a:spcPts val="600"/>
              </a:spcAft>
              <a:buSzPct val="50000"/>
              <a:buFont typeface="Wingdings" panose="05000000000000000000" pitchFamily="2" charset="2"/>
              <a:buNone/>
            </a:pPr>
            <a:r>
              <a:rPr lang="en-AU" altLang="ja-JP" sz="3600" dirty="0">
                <a:latin typeface="新細明體" panose="02020500000000000000" pitchFamily="18" charset="-120"/>
              </a:rPr>
              <a:t> </a:t>
            </a:r>
            <a:endParaRPr lang="zh-TW" altLang="en-US" sz="36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lnSpc>
                <a:spcPct val="114000"/>
              </a:lnSpc>
              <a:spcAft>
                <a:spcPts val="600"/>
              </a:spcAft>
              <a:buSzPct val="50000"/>
              <a:buFont typeface="Wingdings" panose="05000000000000000000" pitchFamily="2" charset="2"/>
              <a:buNone/>
            </a:pPr>
            <a:r>
              <a:rPr lang="en-AU" altLang="zh-TW" sz="3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endParaRPr lang="en-AU" altLang="zh-TW" sz="3000" dirty="0">
              <a:solidFill>
                <a:srgbClr val="0000FF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Title 1">
            <a:extLst>
              <a:ext uri="{FF2B5EF4-FFF2-40B4-BE49-F238E27FC236}">
                <a16:creationId xmlns:a16="http://schemas.microsoft.com/office/drawing/2014/main" id="{C1FF2684-1061-4ED8-A547-EE7E880D4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710488" cy="1143000"/>
          </a:xfrm>
        </p:spPr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伍、般若經初傳出時的教學</a:t>
            </a:r>
            <a:r>
              <a:rPr lang="en-US" altLang="zh-TW" b="1"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（「原始般若」）</a:t>
            </a:r>
          </a:p>
        </p:txBody>
      </p:sp>
      <p:sp>
        <p:nvSpPr>
          <p:cNvPr id="185346" name="Slide Number Placeholder 3">
            <a:extLst>
              <a:ext uri="{FF2B5EF4-FFF2-40B4-BE49-F238E27FC236}">
                <a16:creationId xmlns:a16="http://schemas.microsoft.com/office/drawing/2014/main" id="{5F65CB26-572E-4288-9557-D2EB4185F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B490F7D4-1EBC-406F-8A20-24BC0F42BBDD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153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13EF3C30-E98D-4463-B66E-CC9121287B71}"/>
              </a:ext>
            </a:extLst>
          </p:cNvPr>
          <p:cNvSpPr txBox="1">
            <a:spLocks/>
          </p:cNvSpPr>
          <p:nvPr/>
        </p:nvSpPr>
        <p:spPr bwMode="auto">
          <a:xfrm>
            <a:off x="476250" y="1600200"/>
            <a:ext cx="866775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60363" indent="-360363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SzPct val="50000"/>
              <a:buFont typeface="Wingdings" charset="0"/>
              <a:defRPr sz="3200" kern="12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1pPr>
            <a:lvl2pPr marL="360363" indent="96838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Wingdings" charset="0"/>
              <a:defRPr sz="2800" kern="1200" spc="3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2pPr>
            <a:lvl3pPr marL="360363" indent="554038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defRPr sz="2400" kern="1200" spc="3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3pPr>
            <a:lvl4pPr marL="360363" indent="1011238" algn="l" defTabSz="457200" rtl="0" eaLnBrk="0" fontAlgn="base" hangingPunct="0">
              <a:spcBef>
                <a:spcPct val="20000"/>
              </a:spcBef>
              <a:spcAft>
                <a:spcPts val="1200"/>
              </a:spcAft>
              <a:buFont typeface="Arial" charset="0"/>
              <a:defRPr sz="2000" kern="1200">
                <a:solidFill>
                  <a:schemeClr val="tx1"/>
                </a:solidFill>
                <a:latin typeface="Gandhari Unicode"/>
                <a:ea typeface="ＭＳ Ｐゴシック" charset="-128"/>
                <a:cs typeface="Gandhari Unicode"/>
              </a:defRPr>
            </a:lvl4pPr>
            <a:lvl5pPr marL="360363" indent="146843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000" kern="1200">
                <a:solidFill>
                  <a:schemeClr val="tx1"/>
                </a:solidFill>
                <a:latin typeface="Gandhari Unicode"/>
                <a:ea typeface="ＭＳ Ｐゴシック" charset="-128"/>
                <a:cs typeface="Gandhari Unicod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4263" indent="-531813" defTabSz="890588">
              <a:defRPr/>
            </a:pPr>
            <a:endParaRPr lang="en-AU" sz="24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Gandhari Unicode"/>
              <a:ea typeface="华文楷体"/>
            </a:endParaRPr>
          </a:p>
        </p:txBody>
      </p:sp>
      <p:sp>
        <p:nvSpPr>
          <p:cNvPr id="185348" name="Content Placeholder 1">
            <a:extLst>
              <a:ext uri="{FF2B5EF4-FFF2-40B4-BE49-F238E27FC236}">
                <a16:creationId xmlns:a16="http://schemas.microsoft.com/office/drawing/2014/main" id="{75AACFC5-9F74-4AC7-BA12-8B494FF2ADE2}"/>
              </a:ext>
            </a:extLst>
          </p:cNvPr>
          <p:cNvSpPr txBox="1">
            <a:spLocks/>
          </p:cNvSpPr>
          <p:nvPr/>
        </p:nvSpPr>
        <p:spPr bwMode="auto">
          <a:xfrm>
            <a:off x="476250" y="1755775"/>
            <a:ext cx="8375650" cy="476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4000"/>
              </a:lnSpc>
              <a:spcAft>
                <a:spcPts val="600"/>
              </a:spcAft>
              <a:buSzPct val="50000"/>
              <a:buFont typeface="Wingdings" panose="05000000000000000000" pitchFamily="2" charset="2"/>
              <a:buNone/>
            </a:pPr>
            <a:r>
              <a:rPr lang="zh-TW" altLang="en-US" sz="3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不生不滅，怎麼說是無常呢？</a:t>
            </a:r>
          </a:p>
          <a:p>
            <a:pPr>
              <a:lnSpc>
                <a:spcPct val="114000"/>
              </a:lnSpc>
              <a:spcAft>
                <a:spcPts val="600"/>
              </a:spcAft>
              <a:buSzPct val="50000"/>
              <a:buFont typeface="Wingdings" panose="05000000000000000000" pitchFamily="2" charset="2"/>
              <a:buNone/>
            </a:pPr>
            <a:r>
              <a:rPr lang="en-US" altLang="zh-TW" sz="3600" dirty="0">
                <a:latin typeface="新細明體" panose="02020500000000000000" pitchFamily="18" charset="-120"/>
              </a:rPr>
              <a:t>《</a:t>
            </a:r>
            <a:r>
              <a:rPr lang="zh-TW" altLang="en-US" sz="3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大智度論</a:t>
            </a:r>
            <a:r>
              <a:rPr lang="en-US" altLang="zh-TW" sz="3600" dirty="0">
                <a:latin typeface="新細明體" panose="02020500000000000000" pitchFamily="18" charset="-120"/>
              </a:rPr>
              <a:t>》</a:t>
            </a:r>
            <a:r>
              <a:rPr lang="zh-TW" altLang="en-US" sz="3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卷</a:t>
            </a:r>
            <a:r>
              <a:rPr lang="en-US" altLang="ja-JP" sz="3600" dirty="0">
                <a:latin typeface="Gandhari Unicode" charset="0"/>
              </a:rPr>
              <a:t>22</a:t>
            </a:r>
            <a:r>
              <a:rPr lang="zh-TW" altLang="en-US" sz="3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說：</a:t>
            </a:r>
          </a:p>
          <a:p>
            <a:pPr>
              <a:lnSpc>
                <a:spcPct val="114000"/>
              </a:lnSpc>
              <a:spcAft>
                <a:spcPts val="600"/>
              </a:spcAft>
              <a:buSzPct val="50000"/>
              <a:buFont typeface="Wingdings" panose="05000000000000000000" pitchFamily="2" charset="2"/>
              <a:buNone/>
            </a:pPr>
            <a:r>
              <a:rPr lang="zh-TW" altLang="en-US" sz="3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「</a:t>
            </a:r>
            <a:r>
              <a:rPr lang="zh-TW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答曰：觀無常即是觀空因緣，如觀色念念無常，</a:t>
            </a:r>
            <a:r>
              <a:rPr lang="en-US" altLang="zh-TW" sz="3600" dirty="0"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zh-TW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即知為空。</a:t>
            </a:r>
            <a:r>
              <a:rPr lang="en-US" altLang="zh-TW" sz="3600" dirty="0">
                <a:latin typeface="STKaiti" panose="02010600040101010101" pitchFamily="2" charset="-122"/>
                <a:ea typeface="STKaiti" panose="02010600040101010101" pitchFamily="2" charset="-122"/>
              </a:rPr>
              <a:t>……</a:t>
            </a:r>
            <a:r>
              <a:rPr lang="zh-TW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空即是無生無滅；無生無滅及生滅，其實是一，說有廣略。</a:t>
            </a:r>
            <a:r>
              <a:rPr lang="zh-TW" altLang="en-US" sz="3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」</a:t>
            </a:r>
            <a:r>
              <a:rPr lang="en-AU" altLang="ja-JP" sz="3600" dirty="0">
                <a:latin typeface="新細明體" panose="02020500000000000000" pitchFamily="18" charset="-120"/>
              </a:rPr>
              <a:t> </a:t>
            </a:r>
            <a:endParaRPr lang="zh-TW" altLang="en-US" sz="36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lnSpc>
                <a:spcPct val="114000"/>
              </a:lnSpc>
              <a:spcAft>
                <a:spcPts val="600"/>
              </a:spcAft>
              <a:buSzPct val="50000"/>
              <a:buFont typeface="Wingdings" panose="05000000000000000000" pitchFamily="2" charset="2"/>
              <a:buNone/>
            </a:pPr>
            <a:r>
              <a:rPr lang="en-AU" altLang="zh-TW" sz="3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endParaRPr lang="en-AU" altLang="zh-TW" sz="3000" dirty="0">
              <a:solidFill>
                <a:srgbClr val="0000FF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7883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Title 1">
            <a:extLst>
              <a:ext uri="{FF2B5EF4-FFF2-40B4-BE49-F238E27FC236}">
                <a16:creationId xmlns:a16="http://schemas.microsoft.com/office/drawing/2014/main" id="{853C1E98-9369-4E3E-A7F8-8BD2878F5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710488" cy="1143000"/>
          </a:xfrm>
        </p:spPr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伍、般若經初傳出時的教學</a:t>
            </a:r>
            <a:r>
              <a:rPr lang="en-US" altLang="zh-TW" b="1"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（「原始般若」）</a:t>
            </a:r>
          </a:p>
        </p:txBody>
      </p:sp>
      <p:sp>
        <p:nvSpPr>
          <p:cNvPr id="187394" name="Slide Number Placeholder 3">
            <a:extLst>
              <a:ext uri="{FF2B5EF4-FFF2-40B4-BE49-F238E27FC236}">
                <a16:creationId xmlns:a16="http://schemas.microsoft.com/office/drawing/2014/main" id="{D850C812-8CF6-45D6-98B5-2279ADEA2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07BEF5D-8956-4CAC-ADC5-38EA0E0690A5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154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A4B5EE54-29C4-4F98-B57C-16A3029862F6}"/>
              </a:ext>
            </a:extLst>
          </p:cNvPr>
          <p:cNvSpPr txBox="1">
            <a:spLocks/>
          </p:cNvSpPr>
          <p:nvPr/>
        </p:nvSpPr>
        <p:spPr bwMode="auto">
          <a:xfrm>
            <a:off x="476250" y="1600200"/>
            <a:ext cx="866775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60363" indent="-360363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SzPct val="50000"/>
              <a:buFont typeface="Wingdings" charset="0"/>
              <a:defRPr sz="3200" kern="12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1pPr>
            <a:lvl2pPr marL="360363" indent="96838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Wingdings" charset="0"/>
              <a:defRPr sz="2800" kern="1200" spc="3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2pPr>
            <a:lvl3pPr marL="360363" indent="554038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defRPr sz="2400" kern="1200" spc="3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3pPr>
            <a:lvl4pPr marL="360363" indent="1011238" algn="l" defTabSz="457200" rtl="0" eaLnBrk="0" fontAlgn="base" hangingPunct="0">
              <a:spcBef>
                <a:spcPct val="20000"/>
              </a:spcBef>
              <a:spcAft>
                <a:spcPts val="1200"/>
              </a:spcAft>
              <a:buFont typeface="Arial" charset="0"/>
              <a:defRPr sz="2000" kern="1200">
                <a:solidFill>
                  <a:schemeClr val="tx1"/>
                </a:solidFill>
                <a:latin typeface="Gandhari Unicode"/>
                <a:ea typeface="ＭＳ Ｐゴシック" charset="-128"/>
                <a:cs typeface="Gandhari Unicode"/>
              </a:defRPr>
            </a:lvl4pPr>
            <a:lvl5pPr marL="360363" indent="146843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000" kern="1200">
                <a:solidFill>
                  <a:schemeClr val="tx1"/>
                </a:solidFill>
                <a:latin typeface="Gandhari Unicode"/>
                <a:ea typeface="ＭＳ Ｐゴシック" charset="-128"/>
                <a:cs typeface="Gandhari Unicod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4263" indent="-531813" defTabSz="890588">
              <a:defRPr/>
            </a:pPr>
            <a:endParaRPr lang="en-AU" sz="24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Gandhari Unicode"/>
              <a:ea typeface="华文楷体"/>
            </a:endParaRPr>
          </a:p>
        </p:txBody>
      </p:sp>
      <p:sp>
        <p:nvSpPr>
          <p:cNvPr id="187396" name="Content Placeholder 1">
            <a:extLst>
              <a:ext uri="{FF2B5EF4-FFF2-40B4-BE49-F238E27FC236}">
                <a16:creationId xmlns:a16="http://schemas.microsoft.com/office/drawing/2014/main" id="{8D4F7736-6F30-46F9-8BFA-7342B1F53F90}"/>
              </a:ext>
            </a:extLst>
          </p:cNvPr>
          <p:cNvSpPr txBox="1">
            <a:spLocks/>
          </p:cNvSpPr>
          <p:nvPr/>
        </p:nvSpPr>
        <p:spPr bwMode="auto">
          <a:xfrm>
            <a:off x="476250" y="1755775"/>
            <a:ext cx="8375650" cy="476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4000"/>
              </a:lnSpc>
              <a:spcAft>
                <a:spcPts val="600"/>
              </a:spcAft>
              <a:buSzPct val="50000"/>
              <a:buFont typeface="Wingdings" panose="05000000000000000000" pitchFamily="2" charset="2"/>
              <a:buNone/>
            </a:pPr>
            <a:r>
              <a:rPr lang="zh-TW" altLang="en-US" sz="3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不生不滅，怎麼說是無常呢？</a:t>
            </a:r>
          </a:p>
          <a:p>
            <a:pPr>
              <a:lnSpc>
                <a:spcPct val="114000"/>
              </a:lnSpc>
              <a:spcAft>
                <a:spcPts val="600"/>
              </a:spcAft>
              <a:buSzPct val="50000"/>
              <a:buFont typeface="Wingdings" panose="05000000000000000000" pitchFamily="2" charset="2"/>
              <a:buNone/>
            </a:pPr>
            <a:r>
              <a:rPr lang="en-US" altLang="zh-TW" sz="3600" dirty="0">
                <a:latin typeface="新細明體" panose="02020500000000000000" pitchFamily="18" charset="-120"/>
              </a:rPr>
              <a:t>《</a:t>
            </a:r>
            <a:r>
              <a:rPr lang="zh-TW" altLang="en-US" sz="3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大智度論</a:t>
            </a:r>
            <a:r>
              <a:rPr lang="en-US" altLang="zh-TW" sz="3600" dirty="0">
                <a:latin typeface="新細明體" panose="02020500000000000000" pitchFamily="18" charset="-120"/>
              </a:rPr>
              <a:t>》</a:t>
            </a:r>
            <a:r>
              <a:rPr lang="zh-TW" altLang="en-US" sz="3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卷</a:t>
            </a:r>
            <a:r>
              <a:rPr lang="en-US" altLang="ja-JP" sz="3600" dirty="0">
                <a:latin typeface="Gandhari Unicode" charset="0"/>
              </a:rPr>
              <a:t>22</a:t>
            </a:r>
            <a:r>
              <a:rPr lang="zh-TW" altLang="en-US" sz="3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說：</a:t>
            </a:r>
          </a:p>
          <a:p>
            <a:pPr marL="455613" indent="-455613">
              <a:lnSpc>
                <a:spcPct val="114000"/>
              </a:lnSpc>
              <a:spcAft>
                <a:spcPts val="600"/>
              </a:spcAft>
              <a:buSzPct val="50000"/>
              <a:buFont typeface="Wingdings" panose="05000000000000000000" pitchFamily="2" charset="2"/>
              <a:buNone/>
            </a:pPr>
            <a:r>
              <a:rPr lang="zh-TW" altLang="en-US" sz="3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「</a:t>
            </a:r>
            <a:r>
              <a:rPr lang="zh-TW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摩訶衍中有一實，今何以說三實（法印）？</a:t>
            </a:r>
          </a:p>
          <a:p>
            <a:pPr marL="455613">
              <a:lnSpc>
                <a:spcPct val="114000"/>
              </a:lnSpc>
              <a:spcAft>
                <a:spcPts val="600"/>
              </a:spcAft>
              <a:buSzPct val="50000"/>
              <a:buFont typeface="Wingdings" panose="05000000000000000000" pitchFamily="2" charset="2"/>
              <a:buNone/>
            </a:pPr>
            <a:r>
              <a:rPr lang="zh-TW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答曰</a:t>
            </a:r>
            <a:r>
              <a:rPr lang="en-US" altLang="zh-TW" sz="3600" dirty="0">
                <a:latin typeface="STKaiti" panose="02010600040101010101" pitchFamily="2" charset="-122"/>
                <a:ea typeface="STKaiti" panose="02010600040101010101" pitchFamily="2" charset="-122"/>
              </a:rPr>
              <a:t>……</a:t>
            </a:r>
            <a:r>
              <a:rPr lang="zh-TW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有為法無常，念念生滅故皆屬因緣，無有自在，無有自在故無我。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Title 1">
            <a:extLst>
              <a:ext uri="{FF2B5EF4-FFF2-40B4-BE49-F238E27FC236}">
                <a16:creationId xmlns:a16="http://schemas.microsoft.com/office/drawing/2014/main" id="{853C1E98-9369-4E3E-A7F8-8BD2878F5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710488" cy="1143000"/>
          </a:xfrm>
        </p:spPr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伍、般若經初傳出時的教學</a:t>
            </a:r>
            <a:r>
              <a:rPr lang="en-US" altLang="zh-TW" b="1"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（「原始般若」）</a:t>
            </a:r>
          </a:p>
        </p:txBody>
      </p:sp>
      <p:sp>
        <p:nvSpPr>
          <p:cNvPr id="187394" name="Slide Number Placeholder 3">
            <a:extLst>
              <a:ext uri="{FF2B5EF4-FFF2-40B4-BE49-F238E27FC236}">
                <a16:creationId xmlns:a16="http://schemas.microsoft.com/office/drawing/2014/main" id="{D850C812-8CF6-45D6-98B5-2279ADEA2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07BEF5D-8956-4CAC-ADC5-38EA0E0690A5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155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A4B5EE54-29C4-4F98-B57C-16A3029862F6}"/>
              </a:ext>
            </a:extLst>
          </p:cNvPr>
          <p:cNvSpPr txBox="1">
            <a:spLocks/>
          </p:cNvSpPr>
          <p:nvPr/>
        </p:nvSpPr>
        <p:spPr bwMode="auto">
          <a:xfrm>
            <a:off x="476250" y="1600200"/>
            <a:ext cx="866775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60363" indent="-360363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SzPct val="50000"/>
              <a:buFont typeface="Wingdings" charset="0"/>
              <a:defRPr sz="3200" kern="12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1pPr>
            <a:lvl2pPr marL="360363" indent="96838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Wingdings" charset="0"/>
              <a:defRPr sz="2800" kern="1200" spc="3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2pPr>
            <a:lvl3pPr marL="360363" indent="554038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defRPr sz="2400" kern="1200" spc="3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3pPr>
            <a:lvl4pPr marL="360363" indent="1011238" algn="l" defTabSz="457200" rtl="0" eaLnBrk="0" fontAlgn="base" hangingPunct="0">
              <a:spcBef>
                <a:spcPct val="20000"/>
              </a:spcBef>
              <a:spcAft>
                <a:spcPts val="1200"/>
              </a:spcAft>
              <a:buFont typeface="Arial" charset="0"/>
              <a:defRPr sz="2000" kern="1200">
                <a:solidFill>
                  <a:schemeClr val="tx1"/>
                </a:solidFill>
                <a:latin typeface="Gandhari Unicode"/>
                <a:ea typeface="ＭＳ Ｐゴシック" charset="-128"/>
                <a:cs typeface="Gandhari Unicode"/>
              </a:defRPr>
            </a:lvl4pPr>
            <a:lvl5pPr marL="360363" indent="146843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000" kern="1200">
                <a:solidFill>
                  <a:schemeClr val="tx1"/>
                </a:solidFill>
                <a:latin typeface="Gandhari Unicode"/>
                <a:ea typeface="ＭＳ Ｐゴシック" charset="-128"/>
                <a:cs typeface="Gandhari Unicod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4263" indent="-531813" defTabSz="890588">
              <a:defRPr/>
            </a:pPr>
            <a:endParaRPr lang="en-AU" sz="24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Gandhari Unicode"/>
              <a:ea typeface="华文楷体"/>
            </a:endParaRPr>
          </a:p>
        </p:txBody>
      </p:sp>
      <p:sp>
        <p:nvSpPr>
          <p:cNvPr id="187396" name="Content Placeholder 1">
            <a:extLst>
              <a:ext uri="{FF2B5EF4-FFF2-40B4-BE49-F238E27FC236}">
                <a16:creationId xmlns:a16="http://schemas.microsoft.com/office/drawing/2014/main" id="{8D4F7736-6F30-46F9-8BFA-7342B1F53F90}"/>
              </a:ext>
            </a:extLst>
          </p:cNvPr>
          <p:cNvSpPr txBox="1">
            <a:spLocks/>
          </p:cNvSpPr>
          <p:nvPr/>
        </p:nvSpPr>
        <p:spPr bwMode="auto">
          <a:xfrm>
            <a:off x="476250" y="1755775"/>
            <a:ext cx="8375650" cy="476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4000"/>
              </a:lnSpc>
              <a:spcAft>
                <a:spcPts val="600"/>
              </a:spcAft>
              <a:buSzPct val="50000"/>
              <a:buFont typeface="Wingdings" panose="05000000000000000000" pitchFamily="2" charset="2"/>
              <a:buNone/>
            </a:pPr>
            <a:r>
              <a:rPr lang="zh-TW" altLang="en-US" sz="3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不生不滅，怎麼說是無常呢？</a:t>
            </a:r>
          </a:p>
          <a:p>
            <a:pPr>
              <a:lnSpc>
                <a:spcPct val="114000"/>
              </a:lnSpc>
              <a:spcAft>
                <a:spcPts val="600"/>
              </a:spcAft>
              <a:buSzPct val="50000"/>
              <a:buFont typeface="Wingdings" panose="05000000000000000000" pitchFamily="2" charset="2"/>
              <a:buNone/>
            </a:pPr>
            <a:r>
              <a:rPr lang="en-US" altLang="zh-TW" sz="3600" dirty="0">
                <a:latin typeface="新細明體" panose="02020500000000000000" pitchFamily="18" charset="-120"/>
              </a:rPr>
              <a:t>《</a:t>
            </a:r>
            <a:r>
              <a:rPr lang="zh-TW" altLang="en-US" sz="3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大智度論</a:t>
            </a:r>
            <a:r>
              <a:rPr lang="en-US" altLang="zh-TW" sz="3600" dirty="0">
                <a:latin typeface="新細明體" panose="02020500000000000000" pitchFamily="18" charset="-120"/>
              </a:rPr>
              <a:t>》</a:t>
            </a:r>
            <a:r>
              <a:rPr lang="zh-TW" altLang="en-US" sz="3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卷</a:t>
            </a:r>
            <a:r>
              <a:rPr lang="en-US" altLang="ja-JP" sz="3600" dirty="0">
                <a:latin typeface="Gandhari Unicode" charset="0"/>
              </a:rPr>
              <a:t>22</a:t>
            </a:r>
            <a:r>
              <a:rPr lang="zh-TW" altLang="en-US" sz="3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說：</a:t>
            </a:r>
          </a:p>
          <a:p>
            <a:pPr marL="455613" indent="-455613">
              <a:lnSpc>
                <a:spcPct val="114000"/>
              </a:lnSpc>
              <a:spcAft>
                <a:spcPts val="600"/>
              </a:spcAft>
              <a:buSzPct val="50000"/>
              <a:buFont typeface="Wingdings" panose="05000000000000000000" pitchFamily="2" charset="2"/>
              <a:buNone/>
            </a:pPr>
            <a:r>
              <a:rPr lang="zh-TW" altLang="en-US" sz="3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「</a:t>
            </a:r>
            <a:r>
              <a:rPr lang="zh-TW" alt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無常無我無相故心不著，無相不著故即是寂滅涅槃。以是故，摩訶衍法中。雖說一切法不生不滅，一相所謂無相，（其實）無相即寂滅涅槃。</a:t>
            </a:r>
            <a:r>
              <a:rPr lang="zh-TW" altLang="en-US" sz="3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」</a:t>
            </a:r>
          </a:p>
          <a:p>
            <a:pPr>
              <a:lnSpc>
                <a:spcPct val="114000"/>
              </a:lnSpc>
              <a:spcAft>
                <a:spcPts val="600"/>
              </a:spcAft>
              <a:buSzPct val="50000"/>
              <a:buFont typeface="Wingdings" panose="05000000000000000000" pitchFamily="2" charset="2"/>
              <a:buNone/>
            </a:pPr>
            <a:r>
              <a:rPr lang="en-AU" altLang="zh-TW" sz="3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endParaRPr lang="en-AU" altLang="zh-TW" sz="3000" dirty="0">
              <a:solidFill>
                <a:srgbClr val="0000FF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0650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Title 1">
            <a:extLst>
              <a:ext uri="{FF2B5EF4-FFF2-40B4-BE49-F238E27FC236}">
                <a16:creationId xmlns:a16="http://schemas.microsoft.com/office/drawing/2014/main" id="{8255F9C0-E81F-4669-AA6F-5B1079C46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710488" cy="1143000"/>
          </a:xfrm>
        </p:spPr>
        <p:txBody>
          <a:bodyPr/>
          <a:lstStyle/>
          <a:p>
            <a:pPr marL="1081088" indent="-1081088"/>
            <a:r>
              <a:rPr lang="zh-TW" altLang="en-US" b="1" dirty="0">
                <a:latin typeface="STKaiti" panose="02010600040101010101" pitchFamily="2" charset="-122"/>
                <a:ea typeface="STKaiti" panose="02010600040101010101" pitchFamily="2" charset="-122"/>
              </a:rPr>
              <a:t>伍、般若經初傳出時的教學</a:t>
            </a:r>
            <a:r>
              <a:rPr lang="en-US" altLang="zh-TW" b="1" dirty="0"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zh-TW" altLang="en-US" b="1" dirty="0">
                <a:latin typeface="STKaiti" panose="02010600040101010101" pitchFamily="2" charset="-122"/>
                <a:ea typeface="STKaiti" panose="02010600040101010101" pitchFamily="2" charset="-122"/>
              </a:rPr>
              <a:t>（「原始般若」）</a:t>
            </a:r>
          </a:p>
        </p:txBody>
      </p:sp>
      <p:sp>
        <p:nvSpPr>
          <p:cNvPr id="189442" name="Slide Number Placeholder 3">
            <a:extLst>
              <a:ext uri="{FF2B5EF4-FFF2-40B4-BE49-F238E27FC236}">
                <a16:creationId xmlns:a16="http://schemas.microsoft.com/office/drawing/2014/main" id="{93C687DD-43DA-4111-B0A6-1E4DA6402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BFE5D18-162C-4117-AA93-2678CCDDE044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156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396AFA69-CACA-4DC3-A752-0274583E92F2}"/>
              </a:ext>
            </a:extLst>
          </p:cNvPr>
          <p:cNvSpPr txBox="1">
            <a:spLocks/>
          </p:cNvSpPr>
          <p:nvPr/>
        </p:nvSpPr>
        <p:spPr bwMode="auto">
          <a:xfrm>
            <a:off x="476250" y="1600200"/>
            <a:ext cx="866775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60363" indent="-360363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SzPct val="50000"/>
              <a:buFont typeface="Wingdings" charset="0"/>
              <a:defRPr sz="3200" kern="12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1pPr>
            <a:lvl2pPr marL="360363" indent="96838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Wingdings" charset="0"/>
              <a:defRPr sz="2800" kern="1200" spc="3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2pPr>
            <a:lvl3pPr marL="360363" indent="554038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defRPr sz="2400" kern="1200" spc="3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3pPr>
            <a:lvl4pPr marL="360363" indent="1011238" algn="l" defTabSz="457200" rtl="0" eaLnBrk="0" fontAlgn="base" hangingPunct="0">
              <a:spcBef>
                <a:spcPct val="20000"/>
              </a:spcBef>
              <a:spcAft>
                <a:spcPts val="1200"/>
              </a:spcAft>
              <a:buFont typeface="Arial" charset="0"/>
              <a:defRPr sz="2000" kern="1200">
                <a:solidFill>
                  <a:schemeClr val="tx1"/>
                </a:solidFill>
                <a:latin typeface="Gandhari Unicode"/>
                <a:ea typeface="ＭＳ Ｐゴシック" charset="-128"/>
                <a:cs typeface="Gandhari Unicode"/>
              </a:defRPr>
            </a:lvl4pPr>
            <a:lvl5pPr marL="360363" indent="146843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000" kern="1200">
                <a:solidFill>
                  <a:schemeClr val="tx1"/>
                </a:solidFill>
                <a:latin typeface="Gandhari Unicode"/>
                <a:ea typeface="ＭＳ Ｐゴシック" charset="-128"/>
                <a:cs typeface="Gandhari Unicod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4263" indent="-531813" defTabSz="890588">
              <a:defRPr/>
            </a:pPr>
            <a:endParaRPr lang="en-AU" sz="24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Gandhari Unicode"/>
              <a:ea typeface="华文楷体"/>
            </a:endParaRPr>
          </a:p>
        </p:txBody>
      </p:sp>
      <p:sp>
        <p:nvSpPr>
          <p:cNvPr id="189444" name="Content Placeholder 1">
            <a:extLst>
              <a:ext uri="{FF2B5EF4-FFF2-40B4-BE49-F238E27FC236}">
                <a16:creationId xmlns:a16="http://schemas.microsoft.com/office/drawing/2014/main" id="{D315E726-C5BE-4F20-B204-F89183DBE30B}"/>
              </a:ext>
            </a:extLst>
          </p:cNvPr>
          <p:cNvSpPr txBox="1">
            <a:spLocks/>
          </p:cNvSpPr>
          <p:nvPr/>
        </p:nvSpPr>
        <p:spPr bwMode="auto">
          <a:xfrm>
            <a:off x="476250" y="1755775"/>
            <a:ext cx="8375650" cy="476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56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4000"/>
              </a:lnSpc>
              <a:spcAft>
                <a:spcPts val="600"/>
              </a:spcAft>
              <a:buSzPct val="50000"/>
              <a:buFont typeface="Wingdings" panose="05000000000000000000" pitchFamily="2" charset="2"/>
              <a:buNone/>
            </a:pPr>
            <a:r>
              <a:rPr lang="zh-TW" altLang="en-US" sz="4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無常是念念生滅的，涅槃是不生不滅，</a:t>
            </a:r>
            <a:r>
              <a:rPr lang="en-US" altLang="zh-TW" sz="4000" dirty="0">
                <a:latin typeface="新細明體" panose="02020500000000000000" pitchFamily="18" charset="-120"/>
              </a:rPr>
              <a:t> </a:t>
            </a:r>
            <a:r>
              <a:rPr lang="zh-TW" altLang="en-US" sz="4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一般每以此而看作不相同的二法。然</a:t>
            </a:r>
            <a:r>
              <a:rPr lang="en-US" altLang="zh-TW" sz="4000" dirty="0">
                <a:latin typeface="新細明體" panose="02020500000000000000" pitchFamily="18" charset="-120"/>
              </a:rPr>
              <a:t>     </a:t>
            </a:r>
            <a:r>
              <a:rPr lang="zh-TW" altLang="en-US" sz="4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「佛法」以無常（苦）故無我我所，以無我我所能契入涅槃。</a:t>
            </a:r>
            <a:endParaRPr lang="en-AU" altLang="zh-TW" sz="3000" dirty="0">
              <a:solidFill>
                <a:srgbClr val="0000FF"/>
              </a:solidFill>
              <a:latin typeface="新細明體" panose="02020500000000000000" pitchFamily="18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Title 1">
            <a:extLst>
              <a:ext uri="{FF2B5EF4-FFF2-40B4-BE49-F238E27FC236}">
                <a16:creationId xmlns:a16="http://schemas.microsoft.com/office/drawing/2014/main" id="{8255F9C0-E81F-4669-AA6F-5B1079C46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710488" cy="1143000"/>
          </a:xfrm>
        </p:spPr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伍、般若經初傳出時的教學</a:t>
            </a:r>
            <a:r>
              <a:rPr lang="en-US" altLang="zh-TW" b="1"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（「原始般若」）</a:t>
            </a:r>
          </a:p>
        </p:txBody>
      </p:sp>
      <p:sp>
        <p:nvSpPr>
          <p:cNvPr id="189442" name="Slide Number Placeholder 3">
            <a:extLst>
              <a:ext uri="{FF2B5EF4-FFF2-40B4-BE49-F238E27FC236}">
                <a16:creationId xmlns:a16="http://schemas.microsoft.com/office/drawing/2014/main" id="{93C687DD-43DA-4111-B0A6-1E4DA6402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BFE5D18-162C-4117-AA93-2678CCDDE044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157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396AFA69-CACA-4DC3-A752-0274583E92F2}"/>
              </a:ext>
            </a:extLst>
          </p:cNvPr>
          <p:cNvSpPr txBox="1">
            <a:spLocks/>
          </p:cNvSpPr>
          <p:nvPr/>
        </p:nvSpPr>
        <p:spPr bwMode="auto">
          <a:xfrm>
            <a:off x="476250" y="1600200"/>
            <a:ext cx="866775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60363" indent="-360363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SzPct val="50000"/>
              <a:buFont typeface="Wingdings" charset="0"/>
              <a:defRPr sz="3200" kern="12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1pPr>
            <a:lvl2pPr marL="360363" indent="96838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Wingdings" charset="0"/>
              <a:defRPr sz="2800" kern="1200" spc="3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2pPr>
            <a:lvl3pPr marL="360363" indent="554038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defRPr sz="2400" kern="1200" spc="3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3pPr>
            <a:lvl4pPr marL="360363" indent="1011238" algn="l" defTabSz="457200" rtl="0" eaLnBrk="0" fontAlgn="base" hangingPunct="0">
              <a:spcBef>
                <a:spcPct val="20000"/>
              </a:spcBef>
              <a:spcAft>
                <a:spcPts val="1200"/>
              </a:spcAft>
              <a:buFont typeface="Arial" charset="0"/>
              <a:defRPr sz="2000" kern="1200">
                <a:solidFill>
                  <a:schemeClr val="tx1"/>
                </a:solidFill>
                <a:latin typeface="Gandhari Unicode"/>
                <a:ea typeface="ＭＳ Ｐゴシック" charset="-128"/>
                <a:cs typeface="Gandhari Unicode"/>
              </a:defRPr>
            </a:lvl4pPr>
            <a:lvl5pPr marL="360363" indent="146843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000" kern="1200">
                <a:solidFill>
                  <a:schemeClr val="tx1"/>
                </a:solidFill>
                <a:latin typeface="Gandhari Unicode"/>
                <a:ea typeface="ＭＳ Ｐゴシック" charset="-128"/>
                <a:cs typeface="Gandhari Unicod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4263" indent="-531813" defTabSz="890588">
              <a:defRPr/>
            </a:pPr>
            <a:endParaRPr lang="en-AU" sz="24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Gandhari Unicode"/>
              <a:ea typeface="华文楷体"/>
            </a:endParaRPr>
          </a:p>
        </p:txBody>
      </p:sp>
      <p:sp>
        <p:nvSpPr>
          <p:cNvPr id="189444" name="Content Placeholder 1">
            <a:extLst>
              <a:ext uri="{FF2B5EF4-FFF2-40B4-BE49-F238E27FC236}">
                <a16:creationId xmlns:a16="http://schemas.microsoft.com/office/drawing/2014/main" id="{D315E726-C5BE-4F20-B204-F89183DBE30B}"/>
              </a:ext>
            </a:extLst>
          </p:cNvPr>
          <p:cNvSpPr txBox="1">
            <a:spLocks/>
          </p:cNvSpPr>
          <p:nvPr/>
        </p:nvSpPr>
        <p:spPr bwMode="auto">
          <a:xfrm>
            <a:off x="476250" y="1755775"/>
            <a:ext cx="8375650" cy="476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56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4000"/>
              </a:lnSpc>
              <a:spcAft>
                <a:spcPts val="600"/>
              </a:spcAft>
              <a:buSzPct val="50000"/>
              <a:buFont typeface="Wingdings" panose="05000000000000000000" pitchFamily="2" charset="2"/>
              <a:buNone/>
            </a:pPr>
            <a:r>
              <a:rPr lang="zh-TW" altLang="en-US" sz="4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無我我所是空義，龍樹以空（即無我我所）為中心，無常故空；空即無相涅槃。以空貫通了生滅與無生滅，而有「</a:t>
            </a:r>
            <a:r>
              <a:rPr lang="zh-TW" alt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無生無滅及生滅，其實是一</a:t>
            </a:r>
            <a:r>
              <a:rPr lang="zh-TW" altLang="en-US" sz="4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」的結論。</a:t>
            </a:r>
            <a:endParaRPr lang="en-AU" altLang="ja-JP" sz="4000" dirty="0">
              <a:latin typeface="新細明體" panose="02020500000000000000" pitchFamily="18" charset="-120"/>
            </a:endParaRPr>
          </a:p>
          <a:p>
            <a:pPr>
              <a:lnSpc>
                <a:spcPct val="114000"/>
              </a:lnSpc>
              <a:spcAft>
                <a:spcPts val="600"/>
              </a:spcAft>
              <a:buSzPct val="50000"/>
              <a:buFont typeface="Wingdings" panose="05000000000000000000" pitchFamily="2" charset="2"/>
              <a:buNone/>
            </a:pPr>
            <a:endParaRPr lang="en-AU" altLang="zh-TW" sz="3000" dirty="0">
              <a:solidFill>
                <a:srgbClr val="0000FF"/>
              </a:solidFill>
              <a:latin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3415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Title 1">
            <a:extLst>
              <a:ext uri="{FF2B5EF4-FFF2-40B4-BE49-F238E27FC236}">
                <a16:creationId xmlns:a16="http://schemas.microsoft.com/office/drawing/2014/main" id="{8A567DF1-0B8D-48B1-8492-22405FC33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710488" cy="1143000"/>
          </a:xfrm>
        </p:spPr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陸、結語</a:t>
            </a:r>
          </a:p>
        </p:txBody>
      </p:sp>
      <p:sp>
        <p:nvSpPr>
          <p:cNvPr id="191490" name="Slide Number Placeholder 3">
            <a:extLst>
              <a:ext uri="{FF2B5EF4-FFF2-40B4-BE49-F238E27FC236}">
                <a16:creationId xmlns:a16="http://schemas.microsoft.com/office/drawing/2014/main" id="{1492B73D-35F4-45DA-9F3F-2B9280E80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4790D1FF-B17A-47DA-B06A-6228C61EA9D3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158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C4E93D8D-E4CF-47C2-A989-19331ED14A13}"/>
              </a:ext>
            </a:extLst>
          </p:cNvPr>
          <p:cNvSpPr txBox="1">
            <a:spLocks/>
          </p:cNvSpPr>
          <p:nvPr/>
        </p:nvSpPr>
        <p:spPr bwMode="auto">
          <a:xfrm>
            <a:off x="476250" y="1600200"/>
            <a:ext cx="866775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60363" indent="-360363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SzPct val="50000"/>
              <a:buFont typeface="Wingdings" charset="0"/>
              <a:defRPr sz="3200" kern="12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1pPr>
            <a:lvl2pPr marL="360363" indent="96838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Wingdings" charset="0"/>
              <a:defRPr sz="2800" kern="1200" spc="3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2pPr>
            <a:lvl3pPr marL="360363" indent="554038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defRPr sz="2400" kern="1200" spc="3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3pPr>
            <a:lvl4pPr marL="360363" indent="1011238" algn="l" defTabSz="457200" rtl="0" eaLnBrk="0" fontAlgn="base" hangingPunct="0">
              <a:spcBef>
                <a:spcPct val="20000"/>
              </a:spcBef>
              <a:spcAft>
                <a:spcPts val="1200"/>
              </a:spcAft>
              <a:buFont typeface="Arial" charset="0"/>
              <a:defRPr sz="2000" kern="1200">
                <a:solidFill>
                  <a:schemeClr val="tx1"/>
                </a:solidFill>
                <a:latin typeface="Gandhari Unicode"/>
                <a:ea typeface="ＭＳ Ｐゴシック" charset="-128"/>
                <a:cs typeface="Gandhari Unicode"/>
              </a:defRPr>
            </a:lvl4pPr>
            <a:lvl5pPr marL="360363" indent="146843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000" kern="1200">
                <a:solidFill>
                  <a:schemeClr val="tx1"/>
                </a:solidFill>
                <a:latin typeface="Gandhari Unicode"/>
                <a:ea typeface="ＭＳ Ｐゴシック" charset="-128"/>
                <a:cs typeface="Gandhari Unicod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4263" indent="-531813" defTabSz="890588">
              <a:defRPr/>
            </a:pPr>
            <a:endParaRPr lang="en-AU" sz="24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Gandhari Unicode"/>
              <a:ea typeface="华文楷体"/>
            </a:endParaRPr>
          </a:p>
        </p:txBody>
      </p:sp>
      <p:sp>
        <p:nvSpPr>
          <p:cNvPr id="191492" name="Content Placeholder 1">
            <a:extLst>
              <a:ext uri="{FF2B5EF4-FFF2-40B4-BE49-F238E27FC236}">
                <a16:creationId xmlns:a16="http://schemas.microsoft.com/office/drawing/2014/main" id="{78CA977C-2944-4EA7-AF2D-40CD546B8447}"/>
              </a:ext>
            </a:extLst>
          </p:cNvPr>
          <p:cNvSpPr txBox="1">
            <a:spLocks/>
          </p:cNvSpPr>
          <p:nvPr/>
        </p:nvSpPr>
        <p:spPr bwMode="auto">
          <a:xfrm>
            <a:off x="476250" y="1527175"/>
            <a:ext cx="8375650" cy="476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0225" indent="-530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4000"/>
              </a:lnSpc>
              <a:spcAft>
                <a:spcPts val="600"/>
              </a:spcAft>
              <a:buSzPct val="50000"/>
              <a:buFont typeface="Wingdings" panose="05000000000000000000" pitchFamily="2" charset="2"/>
              <a:buNone/>
            </a:pPr>
            <a:r>
              <a:rPr lang="en-US" altLang="zh-TW" sz="4000" dirty="0">
                <a:latin typeface="新細明體" panose="02020500000000000000" pitchFamily="18" charset="-120"/>
              </a:rPr>
              <a:t>◎ </a:t>
            </a:r>
            <a:r>
              <a:rPr lang="zh-TW" altLang="en-US" sz="4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大乘在不同情況下傳出來，然經典的成立，尤其是文句繁長的經典，都經過了複雜的過程而形成的。</a:t>
            </a:r>
          </a:p>
        </p:txBody>
      </p:sp>
      <p:pic>
        <p:nvPicPr>
          <p:cNvPr id="191493" name="Picture 2">
            <a:extLst>
              <a:ext uri="{FF2B5EF4-FFF2-40B4-BE49-F238E27FC236}">
                <a16:creationId xmlns:a16="http://schemas.microsoft.com/office/drawing/2014/main" id="{9D20932F-1A92-46D1-B561-5526078F46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0" y="3735388"/>
            <a:ext cx="4927600" cy="2409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Title 1">
            <a:extLst>
              <a:ext uri="{FF2B5EF4-FFF2-40B4-BE49-F238E27FC236}">
                <a16:creationId xmlns:a16="http://schemas.microsoft.com/office/drawing/2014/main" id="{8FD30A39-1565-494E-8954-2E673537F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710488" cy="1143000"/>
          </a:xfrm>
        </p:spPr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陸、結語</a:t>
            </a:r>
          </a:p>
        </p:txBody>
      </p:sp>
      <p:sp>
        <p:nvSpPr>
          <p:cNvPr id="193538" name="Slide Number Placeholder 3">
            <a:extLst>
              <a:ext uri="{FF2B5EF4-FFF2-40B4-BE49-F238E27FC236}">
                <a16:creationId xmlns:a16="http://schemas.microsoft.com/office/drawing/2014/main" id="{CD98EF4D-28EF-4D82-9596-A426962DB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E7293A0E-9632-4474-9B5C-B505567C07F8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159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8837B07C-5FDE-4716-9FE7-142563619AFA}"/>
              </a:ext>
            </a:extLst>
          </p:cNvPr>
          <p:cNvSpPr txBox="1">
            <a:spLocks/>
          </p:cNvSpPr>
          <p:nvPr/>
        </p:nvSpPr>
        <p:spPr bwMode="auto">
          <a:xfrm>
            <a:off x="476250" y="1600200"/>
            <a:ext cx="866775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60363" indent="-360363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SzPct val="50000"/>
              <a:buFont typeface="Wingdings" charset="0"/>
              <a:defRPr sz="3200" kern="12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1pPr>
            <a:lvl2pPr marL="360363" indent="96838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Wingdings" charset="0"/>
              <a:defRPr sz="2800" kern="1200" spc="3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2pPr>
            <a:lvl3pPr marL="360363" indent="554038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defRPr sz="2400" kern="1200" spc="3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3pPr>
            <a:lvl4pPr marL="360363" indent="1011238" algn="l" defTabSz="457200" rtl="0" eaLnBrk="0" fontAlgn="base" hangingPunct="0">
              <a:spcBef>
                <a:spcPct val="20000"/>
              </a:spcBef>
              <a:spcAft>
                <a:spcPts val="1200"/>
              </a:spcAft>
              <a:buFont typeface="Arial" charset="0"/>
              <a:defRPr sz="2000" kern="1200">
                <a:solidFill>
                  <a:schemeClr val="tx1"/>
                </a:solidFill>
                <a:latin typeface="Gandhari Unicode"/>
                <a:ea typeface="ＭＳ Ｐゴシック" charset="-128"/>
                <a:cs typeface="Gandhari Unicode"/>
              </a:defRPr>
            </a:lvl4pPr>
            <a:lvl5pPr marL="360363" indent="146843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000" kern="1200">
                <a:solidFill>
                  <a:schemeClr val="tx1"/>
                </a:solidFill>
                <a:latin typeface="Gandhari Unicode"/>
                <a:ea typeface="ＭＳ Ｐゴシック" charset="-128"/>
                <a:cs typeface="Gandhari Unicod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4263" indent="-531813" defTabSz="890588">
              <a:defRPr/>
            </a:pPr>
            <a:endParaRPr lang="en-AU" sz="24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Gandhari Unicode"/>
              <a:ea typeface="华文楷体"/>
            </a:endParaRPr>
          </a:p>
        </p:txBody>
      </p:sp>
      <p:sp>
        <p:nvSpPr>
          <p:cNvPr id="193540" name="Content Placeholder 1">
            <a:extLst>
              <a:ext uri="{FF2B5EF4-FFF2-40B4-BE49-F238E27FC236}">
                <a16:creationId xmlns:a16="http://schemas.microsoft.com/office/drawing/2014/main" id="{4BD9F0B6-B0C2-4A40-AB97-EBDEA596E945}"/>
              </a:ext>
            </a:extLst>
          </p:cNvPr>
          <p:cNvSpPr txBox="1">
            <a:spLocks/>
          </p:cNvSpPr>
          <p:nvPr/>
        </p:nvSpPr>
        <p:spPr bwMode="auto">
          <a:xfrm>
            <a:off x="476250" y="1527175"/>
            <a:ext cx="8528050" cy="476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0225" indent="-530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4000"/>
              </a:lnSpc>
              <a:spcAft>
                <a:spcPts val="600"/>
              </a:spcAft>
              <a:buSzPct val="50000"/>
              <a:buFont typeface="Wingdings" panose="05000000000000000000" pitchFamily="2" charset="2"/>
              <a:buNone/>
            </a:pPr>
            <a:r>
              <a:rPr lang="en-US" altLang="zh-TW" sz="4000" dirty="0">
                <a:latin typeface="新細明體" panose="02020500000000000000" pitchFamily="18" charset="-120"/>
              </a:rPr>
              <a:t>◎ </a:t>
            </a:r>
            <a:r>
              <a:rPr lang="zh-TW" altLang="en-US" sz="4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如「般若法門」，根本是「</a:t>
            </a:r>
            <a:r>
              <a:rPr lang="zh-TW" alt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諸法無受三昧</a:t>
            </a:r>
            <a:r>
              <a:rPr lang="zh-TW" altLang="en-US" sz="4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」，直示菩薩不可得，般若不可得。然在傳授中，已有了兩個不同的傳授；</a:t>
            </a:r>
            <a:endParaRPr lang="en-AU" altLang="zh-TW" sz="4000" dirty="0">
              <a:latin typeface="新細明體" panose="02020500000000000000" pitchFamily="18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6264CC38-5ED4-40D9-A188-CD6C7207A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貳、導師探究「大乘法門之起源與開展」的根本立場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53E02-E546-4EA2-B4A8-02F57CD31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97794"/>
            <a:ext cx="8395348" cy="4525963"/>
          </a:xfrm>
        </p:spPr>
        <p:txBody>
          <a:bodyPr/>
          <a:lstStyle/>
          <a:p>
            <a:pPr marL="720725" indent="0">
              <a:spcBef>
                <a:spcPts val="0"/>
              </a:spcBef>
              <a:buFont typeface="Wingdings" charset="0"/>
              <a:buNone/>
              <a:defRPr/>
            </a:pPr>
            <a:r>
              <a:rPr lang="zh-TW" altLang="en-US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（二）印順導師的基本理念及研究方法</a:t>
            </a:r>
          </a:p>
          <a:p>
            <a:pPr marL="1250950" indent="0" defTabSz="431800">
              <a:spcBef>
                <a:spcPts val="0"/>
              </a:spcBef>
              <a:buFont typeface="Wingdings" charset="0"/>
              <a:buNone/>
              <a:defRPr/>
            </a:pP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1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、基本理念</a:t>
            </a: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——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掌握印度宗教文化的特性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Font typeface="Wingdings" charset="0"/>
              <a:buNone/>
              <a:defRPr/>
            </a:pPr>
            <a:r>
              <a:rPr lang="zh-TW" altLang="en-US" sz="3600" b="1" dirty="0">
                <a:solidFill>
                  <a:srgbClr val="0000FF"/>
                </a:solidFill>
              </a:rPr>
              <a:t>在集錄者的心目中，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Font typeface="Wingdings" charset="0"/>
              <a:buNone/>
              <a:defRPr/>
            </a:pPr>
            <a:r>
              <a:rPr lang="zh-TW" altLang="en-US" sz="3600" b="1" dirty="0">
                <a:solidFill>
                  <a:srgbClr val="0000FF"/>
                </a:solidFill>
              </a:rPr>
              <a:t>這是佛所說過的，從和尚，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Font typeface="Wingdings" charset="0"/>
              <a:buNone/>
              <a:defRPr/>
            </a:pPr>
            <a:r>
              <a:rPr lang="zh-TW" altLang="en-US" sz="3600" b="1" dirty="0">
                <a:solidFill>
                  <a:srgbClr val="0000FF"/>
                </a:solidFill>
              </a:rPr>
              <a:t>從前的大德傳下來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Font typeface="Wingdings" charset="0"/>
              <a:buNone/>
              <a:defRPr/>
            </a:pPr>
            <a:r>
              <a:rPr lang="zh-TW" altLang="en-US" sz="3600" b="1" dirty="0">
                <a:solidFill>
                  <a:srgbClr val="0000FF"/>
                </a:solidFill>
              </a:rPr>
              <a:t>而歷時傳承的佛法。</a:t>
            </a:r>
            <a:r>
              <a:rPr lang="zh-TW" altLang="en-US" sz="3600" dirty="0"/>
              <a:t> </a:t>
            </a:r>
          </a:p>
        </p:txBody>
      </p:sp>
      <p:sp>
        <p:nvSpPr>
          <p:cNvPr id="24579" name="Slide Number Placeholder 3">
            <a:extLst>
              <a:ext uri="{FF2B5EF4-FFF2-40B4-BE49-F238E27FC236}">
                <a16:creationId xmlns:a16="http://schemas.microsoft.com/office/drawing/2014/main" id="{C633825B-C3BB-4DBF-BB05-8AEEE3AD4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6A442D11-E74D-469B-AF9A-97FA444CBCA9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16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24580" name="Picture 4">
            <a:extLst>
              <a:ext uri="{FF2B5EF4-FFF2-40B4-BE49-F238E27FC236}">
                <a16:creationId xmlns:a16="http://schemas.microsoft.com/office/drawing/2014/main" id="{8DBBB1CF-EB5F-41A9-AA73-99D455A2E0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092" y="2900137"/>
            <a:ext cx="3946525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Title 1">
            <a:extLst>
              <a:ext uri="{FF2B5EF4-FFF2-40B4-BE49-F238E27FC236}">
                <a16:creationId xmlns:a16="http://schemas.microsoft.com/office/drawing/2014/main" id="{8FD30A39-1565-494E-8954-2E673537F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710488" cy="1143000"/>
          </a:xfrm>
        </p:spPr>
        <p:txBody>
          <a:bodyPr/>
          <a:lstStyle/>
          <a:p>
            <a:pPr marL="1081088" indent="-1081088"/>
            <a:r>
              <a:rPr lang="zh-TW" altLang="en-US" b="1" dirty="0">
                <a:latin typeface="STKaiti" panose="02010600040101010101" pitchFamily="2" charset="-122"/>
                <a:ea typeface="STKaiti" panose="02010600040101010101" pitchFamily="2" charset="-122"/>
              </a:rPr>
              <a:t>陸、結語</a:t>
            </a:r>
          </a:p>
        </p:txBody>
      </p:sp>
      <p:sp>
        <p:nvSpPr>
          <p:cNvPr id="193538" name="Slide Number Placeholder 3">
            <a:extLst>
              <a:ext uri="{FF2B5EF4-FFF2-40B4-BE49-F238E27FC236}">
                <a16:creationId xmlns:a16="http://schemas.microsoft.com/office/drawing/2014/main" id="{CD98EF4D-28EF-4D82-9596-A426962DB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E7293A0E-9632-4474-9B5C-B505567C07F8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160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8837B07C-5FDE-4716-9FE7-142563619AFA}"/>
              </a:ext>
            </a:extLst>
          </p:cNvPr>
          <p:cNvSpPr txBox="1">
            <a:spLocks/>
          </p:cNvSpPr>
          <p:nvPr/>
        </p:nvSpPr>
        <p:spPr bwMode="auto">
          <a:xfrm>
            <a:off x="476250" y="1600200"/>
            <a:ext cx="866775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60363" indent="-360363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SzPct val="50000"/>
              <a:buFont typeface="Wingdings" charset="0"/>
              <a:defRPr sz="3200" kern="12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1pPr>
            <a:lvl2pPr marL="360363" indent="96838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Wingdings" charset="0"/>
              <a:defRPr sz="2800" kern="1200" spc="3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2pPr>
            <a:lvl3pPr marL="360363" indent="554038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defRPr sz="2400" kern="1200" spc="3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3pPr>
            <a:lvl4pPr marL="360363" indent="1011238" algn="l" defTabSz="457200" rtl="0" eaLnBrk="0" fontAlgn="base" hangingPunct="0">
              <a:spcBef>
                <a:spcPct val="20000"/>
              </a:spcBef>
              <a:spcAft>
                <a:spcPts val="1200"/>
              </a:spcAft>
              <a:buFont typeface="Arial" charset="0"/>
              <a:defRPr sz="2000" kern="1200">
                <a:solidFill>
                  <a:schemeClr val="tx1"/>
                </a:solidFill>
                <a:latin typeface="Gandhari Unicode"/>
                <a:ea typeface="ＭＳ Ｐゴシック" charset="-128"/>
                <a:cs typeface="Gandhari Unicode"/>
              </a:defRPr>
            </a:lvl4pPr>
            <a:lvl5pPr marL="360363" indent="146843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000" kern="1200">
                <a:solidFill>
                  <a:schemeClr val="tx1"/>
                </a:solidFill>
                <a:latin typeface="Gandhari Unicode"/>
                <a:ea typeface="ＭＳ Ｐゴシック" charset="-128"/>
                <a:cs typeface="Gandhari Unicod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4263" indent="-531813" defTabSz="890588">
              <a:defRPr/>
            </a:pPr>
            <a:endParaRPr lang="en-AU" sz="24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Gandhari Unicode"/>
              <a:ea typeface="华文楷体"/>
            </a:endParaRPr>
          </a:p>
        </p:txBody>
      </p:sp>
      <p:sp>
        <p:nvSpPr>
          <p:cNvPr id="193540" name="Content Placeholder 1">
            <a:extLst>
              <a:ext uri="{FF2B5EF4-FFF2-40B4-BE49-F238E27FC236}">
                <a16:creationId xmlns:a16="http://schemas.microsoft.com/office/drawing/2014/main" id="{4BD9F0B6-B0C2-4A40-AB97-EBDEA596E945}"/>
              </a:ext>
            </a:extLst>
          </p:cNvPr>
          <p:cNvSpPr txBox="1">
            <a:spLocks/>
          </p:cNvSpPr>
          <p:nvPr/>
        </p:nvSpPr>
        <p:spPr bwMode="auto">
          <a:xfrm>
            <a:off x="476250" y="1527175"/>
            <a:ext cx="8528050" cy="476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0225" indent="-530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indent="0">
              <a:lnSpc>
                <a:spcPct val="114000"/>
              </a:lnSpc>
              <a:spcAft>
                <a:spcPts val="600"/>
              </a:spcAft>
              <a:buSzPct val="50000"/>
              <a:buFont typeface="Wingdings" panose="05000000000000000000" pitchFamily="2" charset="2"/>
              <a:buNone/>
            </a:pPr>
            <a:r>
              <a:rPr lang="zh-TW" altLang="en-US" sz="4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又有「</a:t>
            </a:r>
            <a:r>
              <a:rPr lang="zh-TW" alt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一切處、一切時、一切種不可得</a:t>
            </a:r>
            <a:r>
              <a:rPr lang="zh-TW" altLang="en-US" sz="4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」</a:t>
            </a:r>
            <a:r>
              <a:rPr lang="en-US" altLang="ja-JP" sz="4000" dirty="0">
                <a:latin typeface="新細明體" panose="02020500000000000000" pitchFamily="18" charset="-120"/>
              </a:rPr>
              <a:t>──</a:t>
            </a:r>
            <a:r>
              <a:rPr lang="zh-TW" altLang="en-US" sz="4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菩薩不可得，般若不可得的教授。法門的傳授，每附以解說，後來就綜合為一。</a:t>
            </a:r>
            <a:r>
              <a:rPr lang="en-AU" altLang="ja-JP" sz="4000" dirty="0">
                <a:latin typeface="新細明體" panose="02020500000000000000" pitchFamily="18" charset="-120"/>
              </a:rPr>
              <a:t>    </a:t>
            </a:r>
            <a:endParaRPr lang="en-AU" altLang="zh-TW" sz="4000" dirty="0">
              <a:latin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4089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5" name="Title 1">
            <a:extLst>
              <a:ext uri="{FF2B5EF4-FFF2-40B4-BE49-F238E27FC236}">
                <a16:creationId xmlns:a16="http://schemas.microsoft.com/office/drawing/2014/main" id="{E15F92C5-15FA-4A9A-829A-CAE4A9736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710488" cy="1143000"/>
          </a:xfrm>
        </p:spPr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陸、結語</a:t>
            </a:r>
          </a:p>
        </p:txBody>
      </p:sp>
      <p:sp>
        <p:nvSpPr>
          <p:cNvPr id="195586" name="Slide Number Placeholder 3">
            <a:extLst>
              <a:ext uri="{FF2B5EF4-FFF2-40B4-BE49-F238E27FC236}">
                <a16:creationId xmlns:a16="http://schemas.microsoft.com/office/drawing/2014/main" id="{FFD3F10B-F2F1-4023-8B7D-D5A21C4F0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61AF83BA-CD41-46B7-8BFB-3F027C1A11FA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161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7C896BAD-CF6A-4B42-8A65-8A81DA71CA60}"/>
              </a:ext>
            </a:extLst>
          </p:cNvPr>
          <p:cNvSpPr txBox="1">
            <a:spLocks/>
          </p:cNvSpPr>
          <p:nvPr/>
        </p:nvSpPr>
        <p:spPr bwMode="auto">
          <a:xfrm>
            <a:off x="476250" y="1600200"/>
            <a:ext cx="866775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60363" indent="-360363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SzPct val="50000"/>
              <a:buFont typeface="Wingdings" charset="0"/>
              <a:defRPr sz="3200" kern="12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1pPr>
            <a:lvl2pPr marL="360363" indent="96838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Wingdings" charset="0"/>
              <a:defRPr sz="2800" kern="1200" spc="3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2pPr>
            <a:lvl3pPr marL="360363" indent="554038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defRPr sz="2400" kern="1200" spc="3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3pPr>
            <a:lvl4pPr marL="360363" indent="1011238" algn="l" defTabSz="457200" rtl="0" eaLnBrk="0" fontAlgn="base" hangingPunct="0">
              <a:spcBef>
                <a:spcPct val="20000"/>
              </a:spcBef>
              <a:spcAft>
                <a:spcPts val="1200"/>
              </a:spcAft>
              <a:buFont typeface="Arial" charset="0"/>
              <a:defRPr sz="2000" kern="1200">
                <a:solidFill>
                  <a:schemeClr val="tx1"/>
                </a:solidFill>
                <a:latin typeface="Gandhari Unicode"/>
                <a:ea typeface="ＭＳ Ｐゴシック" charset="-128"/>
                <a:cs typeface="Gandhari Unicode"/>
              </a:defRPr>
            </a:lvl4pPr>
            <a:lvl5pPr marL="360363" indent="146843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000" kern="1200">
                <a:solidFill>
                  <a:schemeClr val="tx1"/>
                </a:solidFill>
                <a:latin typeface="Gandhari Unicode"/>
                <a:ea typeface="ＭＳ Ｐゴシック" charset="-128"/>
                <a:cs typeface="Gandhari Unicod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4263" indent="-531813" defTabSz="890588">
              <a:defRPr/>
            </a:pPr>
            <a:endParaRPr lang="en-AU" sz="24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Gandhari Unicode"/>
              <a:ea typeface="华文楷体"/>
            </a:endParaRPr>
          </a:p>
        </p:txBody>
      </p:sp>
      <p:sp>
        <p:nvSpPr>
          <p:cNvPr id="195588" name="Content Placeholder 1">
            <a:extLst>
              <a:ext uri="{FF2B5EF4-FFF2-40B4-BE49-F238E27FC236}">
                <a16:creationId xmlns:a16="http://schemas.microsoft.com/office/drawing/2014/main" id="{1F9483CC-11EF-43D1-AEA8-B4E36438DCDB}"/>
              </a:ext>
            </a:extLst>
          </p:cNvPr>
          <p:cNvSpPr txBox="1">
            <a:spLocks/>
          </p:cNvSpPr>
          <p:nvPr/>
        </p:nvSpPr>
        <p:spPr bwMode="auto">
          <a:xfrm>
            <a:off x="476250" y="1527175"/>
            <a:ext cx="8375650" cy="476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0225" indent="-530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4000"/>
              </a:lnSpc>
              <a:spcAft>
                <a:spcPts val="600"/>
              </a:spcAft>
              <a:buSzPct val="50000"/>
              <a:buFont typeface="Wingdings" panose="05000000000000000000" pitchFamily="2" charset="2"/>
              <a:buNone/>
            </a:pPr>
            <a:r>
              <a:rPr lang="en-US" altLang="zh-TW" sz="4000" dirty="0">
                <a:latin typeface="新細明體" panose="02020500000000000000" pitchFamily="18" charset="-120"/>
              </a:rPr>
              <a:t>◎ </a:t>
            </a:r>
            <a:r>
              <a:rPr lang="en-US" altLang="en-US" sz="4000" dirty="0">
                <a:latin typeface="新細明體" panose="02020500000000000000" pitchFamily="18" charset="-120"/>
              </a:rPr>
              <a:t>如般若極深，不容易了解，為了傳布，以讀、誦、解說、書寫等為方便。說信受持經</a:t>
            </a:r>
            <a:r>
              <a:rPr lang="zh-TW" altLang="en-US" sz="4000" dirty="0">
                <a:latin typeface="新細明體" panose="02020500000000000000" pitchFamily="18" charset="-120"/>
              </a:rPr>
              <a:t>  </a:t>
            </a:r>
            <a:r>
              <a:rPr lang="en-US" altLang="en-US" sz="4000" dirty="0">
                <a:latin typeface="新細明體" panose="02020500000000000000" pitchFamily="18" charset="-120"/>
              </a:rPr>
              <a:t>的德，毀謗的過失。在長期流傳中，這些，連般若流行到北天竺，也都</a:t>
            </a:r>
            <a:r>
              <a:rPr lang="en-US" altLang="en-US" sz="4000" b="1" dirty="0">
                <a:solidFill>
                  <a:srgbClr val="0000FF"/>
                </a:solidFill>
                <a:latin typeface="新細明體" panose="02020500000000000000" pitchFamily="18" charset="-120"/>
              </a:rPr>
              <a:t>集合</a:t>
            </a:r>
            <a:r>
              <a:rPr lang="en-US" altLang="en-US" sz="4000" dirty="0">
                <a:latin typeface="新細明體" panose="02020500000000000000" pitchFamily="18" charset="-120"/>
              </a:rPr>
              <a:t>為一。</a:t>
            </a:r>
            <a:endParaRPr lang="en-AU" altLang="zh-TW" sz="4000" dirty="0">
              <a:latin typeface="新細明體" panose="02020500000000000000" pitchFamily="18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5" name="Title 1">
            <a:extLst>
              <a:ext uri="{FF2B5EF4-FFF2-40B4-BE49-F238E27FC236}">
                <a16:creationId xmlns:a16="http://schemas.microsoft.com/office/drawing/2014/main" id="{E15F92C5-15FA-4A9A-829A-CAE4A9736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710488" cy="1143000"/>
          </a:xfrm>
        </p:spPr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陸、結語</a:t>
            </a:r>
          </a:p>
        </p:txBody>
      </p:sp>
      <p:sp>
        <p:nvSpPr>
          <p:cNvPr id="195586" name="Slide Number Placeholder 3">
            <a:extLst>
              <a:ext uri="{FF2B5EF4-FFF2-40B4-BE49-F238E27FC236}">
                <a16:creationId xmlns:a16="http://schemas.microsoft.com/office/drawing/2014/main" id="{FFD3F10B-F2F1-4023-8B7D-D5A21C4F0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61AF83BA-CD41-46B7-8BFB-3F027C1A11FA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162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7C896BAD-CF6A-4B42-8A65-8A81DA71CA60}"/>
              </a:ext>
            </a:extLst>
          </p:cNvPr>
          <p:cNvSpPr txBox="1">
            <a:spLocks/>
          </p:cNvSpPr>
          <p:nvPr/>
        </p:nvSpPr>
        <p:spPr bwMode="auto">
          <a:xfrm>
            <a:off x="476250" y="1600200"/>
            <a:ext cx="866775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60363" indent="-360363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SzPct val="50000"/>
              <a:buFont typeface="Wingdings" charset="0"/>
              <a:defRPr sz="3200" kern="12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1pPr>
            <a:lvl2pPr marL="360363" indent="96838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Wingdings" charset="0"/>
              <a:defRPr sz="2800" kern="1200" spc="3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2pPr>
            <a:lvl3pPr marL="360363" indent="554038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defRPr sz="2400" kern="1200" spc="3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3pPr>
            <a:lvl4pPr marL="360363" indent="1011238" algn="l" defTabSz="457200" rtl="0" eaLnBrk="0" fontAlgn="base" hangingPunct="0">
              <a:spcBef>
                <a:spcPct val="20000"/>
              </a:spcBef>
              <a:spcAft>
                <a:spcPts val="1200"/>
              </a:spcAft>
              <a:buFont typeface="Arial" charset="0"/>
              <a:defRPr sz="2000" kern="1200">
                <a:solidFill>
                  <a:schemeClr val="tx1"/>
                </a:solidFill>
                <a:latin typeface="Gandhari Unicode"/>
                <a:ea typeface="ＭＳ Ｐゴシック" charset="-128"/>
                <a:cs typeface="Gandhari Unicode"/>
              </a:defRPr>
            </a:lvl4pPr>
            <a:lvl5pPr marL="360363" indent="146843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000" kern="1200">
                <a:solidFill>
                  <a:schemeClr val="tx1"/>
                </a:solidFill>
                <a:latin typeface="Gandhari Unicode"/>
                <a:ea typeface="ＭＳ Ｐゴシック" charset="-128"/>
                <a:cs typeface="Gandhari Unicod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4263" indent="-531813" defTabSz="890588">
              <a:defRPr/>
            </a:pPr>
            <a:endParaRPr lang="en-AU" sz="24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Gandhari Unicode"/>
              <a:ea typeface="华文楷体"/>
            </a:endParaRPr>
          </a:p>
        </p:txBody>
      </p:sp>
      <p:sp>
        <p:nvSpPr>
          <p:cNvPr id="195588" name="Content Placeholder 1">
            <a:extLst>
              <a:ext uri="{FF2B5EF4-FFF2-40B4-BE49-F238E27FC236}">
                <a16:creationId xmlns:a16="http://schemas.microsoft.com/office/drawing/2014/main" id="{1F9483CC-11EF-43D1-AEA8-B4E36438DCDB}"/>
              </a:ext>
            </a:extLst>
          </p:cNvPr>
          <p:cNvSpPr txBox="1">
            <a:spLocks/>
          </p:cNvSpPr>
          <p:nvPr/>
        </p:nvSpPr>
        <p:spPr bwMode="auto">
          <a:xfrm>
            <a:off x="476250" y="1527175"/>
            <a:ext cx="8375650" cy="476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0225" indent="-530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indent="0">
              <a:lnSpc>
                <a:spcPct val="114000"/>
              </a:lnSpc>
              <a:spcAft>
                <a:spcPts val="600"/>
              </a:spcAft>
              <a:buSzPct val="50000"/>
              <a:buFont typeface="Wingdings" panose="05000000000000000000" pitchFamily="2" charset="2"/>
              <a:buNone/>
            </a:pPr>
            <a:r>
              <a:rPr lang="en-US" altLang="en-US" sz="4000" dirty="0">
                <a:latin typeface="新細明體" panose="02020500000000000000" pitchFamily="18" charset="-120"/>
              </a:rPr>
              <a:t>所以法門在流傳中，當時的情形，解說，故事（譬喻）等，都會類集在一起，文句不斷的</a:t>
            </a:r>
            <a:r>
              <a:rPr lang="en-US" altLang="en-US" sz="4000" b="1" dirty="0">
                <a:solidFill>
                  <a:srgbClr val="0000FF"/>
                </a:solidFill>
                <a:latin typeface="新細明體" panose="02020500000000000000" pitchFamily="18" charset="-120"/>
              </a:rPr>
              <a:t>增廣</a:t>
            </a:r>
            <a:r>
              <a:rPr lang="en-US" altLang="en-US" sz="4000" dirty="0">
                <a:latin typeface="新細明體" panose="02020500000000000000" pitchFamily="18" charset="-120"/>
              </a:rPr>
              <a:t>起來。</a:t>
            </a:r>
            <a:r>
              <a:rPr lang="en-AU" altLang="ja-JP" sz="4000" dirty="0">
                <a:latin typeface="新細明體" panose="02020500000000000000" pitchFamily="18" charset="-120"/>
              </a:rPr>
              <a:t>    </a:t>
            </a:r>
            <a:endParaRPr lang="en-AU" altLang="zh-TW" sz="4000" dirty="0">
              <a:latin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4517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Title 1">
            <a:extLst>
              <a:ext uri="{FF2B5EF4-FFF2-40B4-BE49-F238E27FC236}">
                <a16:creationId xmlns:a16="http://schemas.microsoft.com/office/drawing/2014/main" id="{E4665B71-7249-4962-A4E1-55D684DA4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710488" cy="1143000"/>
          </a:xfrm>
        </p:spPr>
        <p:txBody>
          <a:bodyPr/>
          <a:lstStyle/>
          <a:p>
            <a:pPr marL="1081088" indent="-1081088"/>
            <a:r>
              <a:rPr lang="zh-TW" altLang="en-US" b="1" dirty="0">
                <a:latin typeface="STKaiti" panose="02010600040101010101" pitchFamily="2" charset="-122"/>
                <a:ea typeface="STKaiti" panose="02010600040101010101" pitchFamily="2" charset="-122"/>
              </a:rPr>
              <a:t>陸、結語</a:t>
            </a:r>
          </a:p>
        </p:txBody>
      </p:sp>
      <p:sp>
        <p:nvSpPr>
          <p:cNvPr id="197634" name="Slide Number Placeholder 3">
            <a:extLst>
              <a:ext uri="{FF2B5EF4-FFF2-40B4-BE49-F238E27FC236}">
                <a16:creationId xmlns:a16="http://schemas.microsoft.com/office/drawing/2014/main" id="{B72AB6F0-EE70-474F-A44D-BC8E194ED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74BD3FC1-9D28-406D-BC84-B86FC0DB5F21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163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EE0D65DB-30A2-4D6F-B8B3-C1CC2D5B62BC}"/>
              </a:ext>
            </a:extLst>
          </p:cNvPr>
          <p:cNvSpPr txBox="1">
            <a:spLocks/>
          </p:cNvSpPr>
          <p:nvPr/>
        </p:nvSpPr>
        <p:spPr bwMode="auto">
          <a:xfrm>
            <a:off x="476250" y="1600200"/>
            <a:ext cx="866775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60363" indent="-360363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SzPct val="50000"/>
              <a:buFont typeface="Wingdings" charset="0"/>
              <a:defRPr sz="3200" kern="12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1pPr>
            <a:lvl2pPr marL="360363" indent="96838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Wingdings" charset="0"/>
              <a:defRPr sz="2800" kern="1200" spc="3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2pPr>
            <a:lvl3pPr marL="360363" indent="554038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defRPr sz="2400" kern="1200" spc="3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3pPr>
            <a:lvl4pPr marL="360363" indent="1011238" algn="l" defTabSz="457200" rtl="0" eaLnBrk="0" fontAlgn="base" hangingPunct="0">
              <a:spcBef>
                <a:spcPct val="20000"/>
              </a:spcBef>
              <a:spcAft>
                <a:spcPts val="1200"/>
              </a:spcAft>
              <a:buFont typeface="Arial" charset="0"/>
              <a:defRPr sz="2000" kern="1200">
                <a:solidFill>
                  <a:schemeClr val="tx1"/>
                </a:solidFill>
                <a:latin typeface="Gandhari Unicode"/>
                <a:ea typeface="ＭＳ Ｐゴシック" charset="-128"/>
                <a:cs typeface="Gandhari Unicode"/>
              </a:defRPr>
            </a:lvl4pPr>
            <a:lvl5pPr marL="360363" indent="146843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000" kern="1200">
                <a:solidFill>
                  <a:schemeClr val="tx1"/>
                </a:solidFill>
                <a:latin typeface="Gandhari Unicode"/>
                <a:ea typeface="ＭＳ Ｐゴシック" charset="-128"/>
                <a:cs typeface="Gandhari Unicod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4263" indent="-531813" defTabSz="890588">
              <a:defRPr/>
            </a:pPr>
            <a:endParaRPr lang="en-AU" sz="24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Gandhari Unicode"/>
              <a:ea typeface="华文楷体"/>
            </a:endParaRPr>
          </a:p>
        </p:txBody>
      </p:sp>
      <p:sp>
        <p:nvSpPr>
          <p:cNvPr id="197636" name="Content Placeholder 1">
            <a:extLst>
              <a:ext uri="{FF2B5EF4-FFF2-40B4-BE49-F238E27FC236}">
                <a16:creationId xmlns:a16="http://schemas.microsoft.com/office/drawing/2014/main" id="{CD602B6C-3031-4132-AEC4-DF71C5F0C877}"/>
              </a:ext>
            </a:extLst>
          </p:cNvPr>
          <p:cNvSpPr txBox="1">
            <a:spLocks/>
          </p:cNvSpPr>
          <p:nvPr/>
        </p:nvSpPr>
        <p:spPr bwMode="auto">
          <a:xfrm>
            <a:off x="476250" y="1527175"/>
            <a:ext cx="8061325" cy="476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0225" indent="-530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4000"/>
              </a:lnSpc>
              <a:spcAft>
                <a:spcPts val="600"/>
              </a:spcAft>
              <a:buSzPct val="50000"/>
              <a:buFont typeface="Wingdings" panose="05000000000000000000" pitchFamily="2" charset="2"/>
              <a:buNone/>
            </a:pPr>
            <a:r>
              <a:rPr lang="en-US" altLang="zh-TW" sz="4000" dirty="0">
                <a:latin typeface="新細明體" panose="02020500000000000000" pitchFamily="18" charset="-120"/>
              </a:rPr>
              <a:t>◎ </a:t>
            </a:r>
            <a:r>
              <a:rPr lang="en-US" altLang="en-US" sz="4000" dirty="0">
                <a:latin typeface="新細明體" panose="02020500000000000000" pitchFamily="18" charset="-120"/>
              </a:rPr>
              <a:t>有人將流傳中</a:t>
            </a:r>
            <a:r>
              <a:rPr lang="en-US" altLang="zh-TW" sz="4000" dirty="0">
                <a:latin typeface="新細明體" panose="02020500000000000000" pitchFamily="18" charset="-120"/>
              </a:rPr>
              <a:t>[</a:t>
            </a:r>
            <a:r>
              <a:rPr lang="en-US" altLang="en-US" sz="4000" dirty="0">
                <a:latin typeface="新細明體" panose="02020500000000000000" pitchFamily="18" charset="-120"/>
              </a:rPr>
              <a:t>的大乘修行教法</a:t>
            </a:r>
            <a:r>
              <a:rPr lang="en-US" altLang="zh-TW" sz="4000" dirty="0">
                <a:latin typeface="新細明體" panose="02020500000000000000" pitchFamily="18" charset="-120"/>
              </a:rPr>
              <a:t>]</a:t>
            </a:r>
            <a:r>
              <a:rPr lang="en-US" altLang="en-US" sz="4000" dirty="0">
                <a:latin typeface="新細明體" panose="02020500000000000000" pitchFamily="18" charset="-120"/>
              </a:rPr>
              <a:t>纂集成部，決不自以為創作的，作偽的。當然，纂集者刊定、</a:t>
            </a:r>
          </a:p>
          <a:p>
            <a:pPr indent="0">
              <a:lnSpc>
                <a:spcPct val="114000"/>
              </a:lnSpc>
              <a:spcAft>
                <a:spcPts val="600"/>
              </a:spcAft>
              <a:buSzPct val="50000"/>
              <a:buFont typeface="Wingdings" panose="05000000000000000000" pitchFamily="2" charset="2"/>
              <a:buNone/>
            </a:pPr>
            <a:r>
              <a:rPr lang="en-US" altLang="en-US" sz="4000" dirty="0">
                <a:latin typeface="新細明體" panose="02020500000000000000" pitchFamily="18" charset="-120"/>
              </a:rPr>
              <a:t>編次，是必要的。所以說：</a:t>
            </a:r>
            <a:endParaRPr lang="zh-TW" altLang="en-US" sz="4000" dirty="0">
              <a:latin typeface="新細明體" panose="02020500000000000000" pitchFamily="18" charset="-120"/>
            </a:endParaRPr>
          </a:p>
          <a:p>
            <a:pPr>
              <a:lnSpc>
                <a:spcPct val="114000"/>
              </a:lnSpc>
              <a:spcAft>
                <a:spcPts val="600"/>
              </a:spcAft>
              <a:buSzPct val="50000"/>
              <a:buFont typeface="Wingdings" panose="05000000000000000000" pitchFamily="2" charset="2"/>
              <a:buNone/>
            </a:pPr>
            <a:r>
              <a:rPr lang="en-US" altLang="en-US" sz="4000" dirty="0">
                <a:latin typeface="新細明體" panose="02020500000000000000" pitchFamily="18" charset="-120"/>
              </a:rPr>
              <a:t>「</a:t>
            </a:r>
            <a:r>
              <a:rPr lang="en-US" alt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皆知宿命，分別真偽，制作經籍，為世橋梁</a:t>
            </a:r>
            <a:r>
              <a:rPr lang="en-US" altLang="en-US" sz="4000" dirty="0">
                <a:latin typeface="新細明體" panose="02020500000000000000" pitchFamily="18" charset="-120"/>
              </a:rPr>
              <a:t>」。</a:t>
            </a:r>
            <a:r>
              <a:rPr lang="en-AU" altLang="ja-JP" sz="4000" dirty="0">
                <a:latin typeface="新細明體" panose="02020500000000000000" pitchFamily="18" charset="-120"/>
              </a:rPr>
              <a:t>    </a:t>
            </a:r>
            <a:endParaRPr lang="en-AU" altLang="zh-TW" sz="4000" dirty="0">
              <a:latin typeface="新細明體" panose="02020500000000000000" pitchFamily="18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674ED79-7354-4038-B3E3-E47329A6C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b="1" dirty="0">
                <a:latin typeface="STKaiti" panose="02010600040101010101" pitchFamily="2" charset="-122"/>
                <a:ea typeface="STKaiti" panose="02010600040101010101" pitchFamily="2" charset="-122"/>
              </a:rPr>
              <a:t>陸、結語</a:t>
            </a:r>
            <a:endParaRPr lang="zh-TW" altLang="en-US" sz="54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A5069BA-31AB-4E89-B23F-FAB1356359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zh-TW" altLang="zh-TW" sz="4800" b="1" dirty="0"/>
              <a:t>透過上述的說明，相信大家對於大乘經的傳出、集成與弘傳的過程有一清楚的輪廓，也明確地、清楚地了解導師對大乘教典的立埸。</a:t>
            </a:r>
            <a:endParaRPr lang="zh-TW" altLang="en-US" sz="4800" b="1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3421C2E-B80C-40E9-9D92-81939C85C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3EE5-972C-47F5-BB44-4FBE56D36E18}" type="slidenum">
              <a:rPr lang="en-US" altLang="zh-TW" smtClean="0"/>
              <a:pPr/>
              <a:t>164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1440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678C8C9-7123-4FC8-9630-0F1A5371A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b="1" dirty="0">
                <a:latin typeface="STKaiti" panose="02010600040101010101" pitchFamily="2" charset="-122"/>
                <a:ea typeface="STKaiti" panose="02010600040101010101" pitchFamily="2" charset="-122"/>
              </a:rPr>
              <a:t>陸、結語</a:t>
            </a:r>
            <a:endParaRPr lang="zh-TW" altLang="en-US" sz="54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DCE485C-6E75-4AB8-A988-0962C81CE6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zh-TW" altLang="zh-TW" sz="4800" b="1" dirty="0"/>
              <a:t>導師在書中明白地揭示，他是大乘佛法的信仰者與實踐者。雖然對大乘佛法有所抉擇，但並非只針對大乘佛法</a:t>
            </a:r>
            <a:r>
              <a:rPr lang="zh-TW" altLang="en-US" sz="4800" b="1" dirty="0"/>
              <a:t>。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A4F6265-FD26-479D-B7E8-9DFE746D8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3EE5-972C-47F5-BB44-4FBE56D36E18}" type="slidenum">
              <a:rPr lang="en-US" altLang="zh-TW" smtClean="0"/>
              <a:pPr/>
              <a:t>165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4566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FE53636-48D1-430B-8D2E-EA82AE9B5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b="1" dirty="0">
                <a:latin typeface="STKaiti" panose="02010600040101010101" pitchFamily="2" charset="-122"/>
                <a:ea typeface="STKaiti" panose="02010600040101010101" pitchFamily="2" charset="-122"/>
              </a:rPr>
              <a:t>陸、結語</a:t>
            </a:r>
            <a:endParaRPr lang="zh-TW" altLang="en-US" sz="54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9E29F43-39BD-4528-B85E-C9573A5CC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zh-TW" altLang="en-US" sz="4800" b="1" dirty="0"/>
              <a:t>導師所作的，</a:t>
            </a:r>
            <a:r>
              <a:rPr lang="zh-TW" altLang="zh-TW" sz="4800" b="1" dirty="0"/>
              <a:t>是對所有的佛法進行整理與抉擇，為整體佛法在現代社會的弘化中，提供方針與指南。</a:t>
            </a:r>
            <a:endParaRPr lang="zh-TW" altLang="en-US" sz="4800" b="1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78FEA7F-4E2F-48D4-BBD3-4E012041C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3EE5-972C-47F5-BB44-4FBE56D36E18}" type="slidenum">
              <a:rPr lang="en-US" altLang="zh-TW" smtClean="0"/>
              <a:pPr/>
              <a:t>166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2114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274F2E5-776D-4733-A032-4F4E892D0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b="1" dirty="0">
                <a:latin typeface="STKaiti" panose="02010600040101010101" pitchFamily="2" charset="-122"/>
                <a:ea typeface="STKaiti" panose="02010600040101010101" pitchFamily="2" charset="-122"/>
              </a:rPr>
              <a:t>陸、結語</a:t>
            </a:r>
            <a:endParaRPr lang="zh-TW" altLang="en-US" sz="54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30CB0B6-9E24-478C-882A-C7B940A8D4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zh-TW" altLang="zh-TW" sz="4800" b="1" dirty="0"/>
              <a:t>同時，也為現代人提供契理契機的修行道次第。</a:t>
            </a:r>
            <a:endParaRPr lang="zh-TW" altLang="en-US" sz="4800" b="1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5E1E2DE-DC8B-4F0C-970B-AB24E827D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3EE5-972C-47F5-BB44-4FBE56D36E18}" type="slidenum">
              <a:rPr lang="en-US" altLang="zh-TW" smtClean="0"/>
              <a:pPr/>
              <a:t>167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7981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Slide Number Placeholder 3">
            <a:extLst>
              <a:ext uri="{FF2B5EF4-FFF2-40B4-BE49-F238E27FC236}">
                <a16:creationId xmlns:a16="http://schemas.microsoft.com/office/drawing/2014/main" id="{C5EAF3ED-6C74-47D0-8D9A-E39076BD9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3362B38A-FC20-4B91-B95B-B843AD2AEB8E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168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5" name="Picture 4" descr="white lotus.jpg">
            <a:extLst>
              <a:ext uri="{FF2B5EF4-FFF2-40B4-BE49-F238E27FC236}">
                <a16:creationId xmlns:a16="http://schemas.microsoft.com/office/drawing/2014/main" id="{9BC56F7E-1C8B-41E9-A428-85EB2A58170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007365" y="2003175"/>
            <a:ext cx="2275315" cy="3468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bo_tree-e158-color.jpg">
            <a:extLst>
              <a:ext uri="{FF2B5EF4-FFF2-40B4-BE49-F238E27FC236}">
                <a16:creationId xmlns:a16="http://schemas.microsoft.com/office/drawing/2014/main" id="{C69E7BAB-B56B-4E36-9C73-24846AB310C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69181" flipH="1">
            <a:off x="-825613" y="-895780"/>
            <a:ext cx="4237074" cy="5201920"/>
          </a:xfrm>
          <a:prstGeom prst="rect">
            <a:avLst/>
          </a:prstGeom>
        </p:spPr>
      </p:pic>
      <p:pic>
        <p:nvPicPr>
          <p:cNvPr id="6" name="Picture 5" descr="blue lotus.jpg">
            <a:extLst>
              <a:ext uri="{FF2B5EF4-FFF2-40B4-BE49-F238E27FC236}">
                <a16:creationId xmlns:a16="http://schemas.microsoft.com/office/drawing/2014/main" id="{778120EC-B50F-4BAA-B9A5-BBF06865BD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7365" y="2003175"/>
            <a:ext cx="2273300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bo_tree-e158-color.jpg">
            <a:extLst>
              <a:ext uri="{FF2B5EF4-FFF2-40B4-BE49-F238E27FC236}">
                <a16:creationId xmlns:a16="http://schemas.microsoft.com/office/drawing/2014/main" id="{BDB49656-824C-4524-8524-DA017608965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8903">
            <a:off x="7292033" y="1350900"/>
            <a:ext cx="2477812" cy="3995163"/>
          </a:xfrm>
          <a:prstGeom prst="rect">
            <a:avLst/>
          </a:prstGeom>
        </p:spPr>
      </p:pic>
      <p:sp>
        <p:nvSpPr>
          <p:cNvPr id="121857" name="Content Placeholder 2">
            <a:extLst>
              <a:ext uri="{FF2B5EF4-FFF2-40B4-BE49-F238E27FC236}">
                <a16:creationId xmlns:a16="http://schemas.microsoft.com/office/drawing/2014/main" id="{A94FA87F-FFC2-49D0-91A2-515C60B83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533525"/>
            <a:ext cx="4549775" cy="2686050"/>
          </a:xfrm>
        </p:spPr>
        <p:txBody>
          <a:bodyPr anchor="ctr"/>
          <a:lstStyle/>
          <a:p>
            <a:pPr indent="0" algn="ctr" eaLnBrk="1" hangingPunct="1">
              <a:buFont typeface="Wingdings" charset="0"/>
              <a:buNone/>
              <a:defRPr/>
            </a:pPr>
            <a:r>
              <a:rPr lang="zh-TW" altLang="en-US" sz="60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iauKai" charset="0"/>
                <a:ea typeface="BiauKai" charset="0"/>
                <a:cs typeface="BiauKai" charset="0"/>
              </a:rPr>
              <a:t>感謝大家的耐心聽講</a:t>
            </a:r>
            <a:endParaRPr lang="en-US" sz="60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BiauKai" charset="0"/>
              <a:ea typeface="BiauKai" charset="0"/>
              <a:cs typeface="BiauKai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045E5829-B652-49B0-A76C-CBD12A664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貳、導師探究「大乘法門之起源與開展」的根本立場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DC197-A0F1-4C23-9805-5CE0A5EC5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97794"/>
            <a:ext cx="8376392" cy="4525963"/>
          </a:xfrm>
        </p:spPr>
        <p:txBody>
          <a:bodyPr/>
          <a:lstStyle/>
          <a:p>
            <a:pPr marL="720725" indent="0">
              <a:spcBef>
                <a:spcPts val="0"/>
              </a:spcBef>
              <a:buFont typeface="Wingdings" charset="0"/>
              <a:buNone/>
              <a:defRPr/>
            </a:pPr>
            <a:r>
              <a:rPr lang="zh-TW" altLang="en-US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（二）印順導師的基本理念及研究方法</a:t>
            </a:r>
          </a:p>
          <a:p>
            <a:pPr marL="1250950" indent="0" defTabSz="431800">
              <a:spcBef>
                <a:spcPts val="0"/>
              </a:spcBef>
              <a:buFont typeface="Wingdings" charset="0"/>
              <a:buNone/>
              <a:defRPr/>
            </a:pP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1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、基本理念</a:t>
            </a: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——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掌握印度宗教文化的特性</a:t>
            </a:r>
          </a:p>
          <a:p>
            <a:pPr marL="530225" indent="-527050">
              <a:spcBef>
                <a:spcPts val="0"/>
              </a:spcBef>
              <a:buFont typeface="Wingdings" charset="0"/>
              <a:buNone/>
              <a:defRPr/>
            </a:pPr>
            <a:r>
              <a:rPr lang="en-US" dirty="0"/>
              <a:t>◎ </a:t>
            </a:r>
            <a:r>
              <a:rPr lang="zh-TW" altLang="en-US" dirty="0"/>
              <a:t>初期大乘行者，超越的佛陀觀，是信願的；甚深無差別的法觀，是智證的。</a:t>
            </a:r>
            <a:endParaRPr lang="en-AU" dirty="0"/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D5130112-FC5F-47D9-A0A9-EDAD96700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A550D57-FD23-4065-B714-473BB4633359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17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045E5829-B652-49B0-A76C-CBD12A664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貳、導師探究「大乘法門之起源與開展」的根本立場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DC197-A0F1-4C23-9805-5CE0A5EC5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97794"/>
            <a:ext cx="8376392" cy="4525963"/>
          </a:xfrm>
        </p:spPr>
        <p:txBody>
          <a:bodyPr/>
          <a:lstStyle/>
          <a:p>
            <a:pPr marL="720725" indent="0">
              <a:spcBef>
                <a:spcPts val="0"/>
              </a:spcBef>
              <a:buFont typeface="Wingdings" charset="0"/>
              <a:buNone/>
              <a:defRPr/>
            </a:pPr>
            <a:r>
              <a:rPr lang="zh-TW" altLang="en-US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（二）印順導師的基本理念及研究方法</a:t>
            </a:r>
          </a:p>
          <a:p>
            <a:pPr marL="1250950" indent="0" defTabSz="431800">
              <a:spcBef>
                <a:spcPts val="0"/>
              </a:spcBef>
              <a:buFont typeface="Wingdings" charset="0"/>
              <a:buNone/>
              <a:defRPr/>
            </a:pP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1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、基本理念</a:t>
            </a: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——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掌握印度宗教文化的特性</a:t>
            </a:r>
          </a:p>
          <a:p>
            <a:pPr marL="455613" indent="0">
              <a:spcBef>
                <a:spcPts val="0"/>
              </a:spcBef>
              <a:buFont typeface="Wingdings" charset="0"/>
              <a:buNone/>
              <a:defRPr/>
            </a:pPr>
            <a:r>
              <a:rPr lang="zh-TW" altLang="en-US" sz="3600" b="1" dirty="0">
                <a:solidFill>
                  <a:srgbClr val="0000FF"/>
                </a:solidFill>
              </a:rPr>
              <a:t>在信仰的感覺上、智證的體驗中，一切迴向法界，迴向菩提，迴向眾生，自我消融於法界、菩提、眾生中，沒有留下集出者的名字，也沒有說到集出的時間與地區</a:t>
            </a:r>
            <a:r>
              <a:rPr lang="zh-TW" altLang="en-US" sz="3600" dirty="0">
                <a:solidFill>
                  <a:srgbClr val="0000FF"/>
                </a:solidFill>
              </a:rPr>
              <a:t>。</a:t>
            </a:r>
            <a:r>
              <a:rPr lang="en-AU" sz="3600" dirty="0"/>
              <a:t> </a:t>
            </a:r>
            <a:r>
              <a:rPr lang="zh-TW" altLang="en-US" sz="3600" dirty="0"/>
              <a:t> </a:t>
            </a:r>
            <a:endParaRPr lang="en-AU" sz="3600" dirty="0"/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D5130112-FC5F-47D9-A0A9-EDAD96700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A550D57-FD23-4065-B714-473BB4633359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18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98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C8BF7784-3D37-4D9A-9FDF-885ACA54F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貳、導師探究「大乘法門之起源與開展」的根本立場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4223E-47E0-446D-93A8-3BC46D512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97794"/>
            <a:ext cx="8376392" cy="4525963"/>
          </a:xfrm>
        </p:spPr>
        <p:txBody>
          <a:bodyPr/>
          <a:lstStyle/>
          <a:p>
            <a:pPr marL="720725" indent="0">
              <a:spcBef>
                <a:spcPts val="0"/>
              </a:spcBef>
              <a:buFont typeface="Wingdings" charset="0"/>
              <a:buNone/>
              <a:defRPr/>
            </a:pPr>
            <a:r>
              <a:rPr lang="zh-TW" altLang="en-US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（二）印順導師的基本理念及研究方法</a:t>
            </a:r>
          </a:p>
          <a:p>
            <a:pPr marL="1250950" indent="0" defTabSz="431800">
              <a:spcBef>
                <a:spcPts val="0"/>
              </a:spcBef>
              <a:buFont typeface="Wingdings" charset="0"/>
              <a:buNone/>
              <a:defRPr/>
            </a:pP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1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、基本理念</a:t>
            </a: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——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掌握印度宗教文化的特性</a:t>
            </a:r>
          </a:p>
          <a:p>
            <a:pPr marL="530225" indent="-530225">
              <a:spcBef>
                <a:spcPts val="0"/>
              </a:spcBef>
              <a:buFont typeface="Wingdings" charset="0"/>
              <a:buNone/>
              <a:defRPr/>
            </a:pPr>
            <a:r>
              <a:rPr lang="en-US" dirty="0"/>
              <a:t>◎ </a:t>
            </a:r>
            <a:r>
              <a:rPr lang="zh-TW" altLang="en-US" dirty="0"/>
              <a:t>明明是存在於現實時空中的印度佛教文化，而集出者是誰，時間與地區，卻沒有明確切實的說明。</a:t>
            </a:r>
            <a:endParaRPr lang="en-AU" sz="2800" dirty="0">
              <a:solidFill>
                <a:srgbClr val="660066"/>
              </a:solidFill>
            </a:endParaRPr>
          </a:p>
        </p:txBody>
      </p:sp>
      <p:sp>
        <p:nvSpPr>
          <p:cNvPr id="26627" name="Slide Number Placeholder 3">
            <a:extLst>
              <a:ext uri="{FF2B5EF4-FFF2-40B4-BE49-F238E27FC236}">
                <a16:creationId xmlns:a16="http://schemas.microsoft.com/office/drawing/2014/main" id="{B03915D5-156B-4F33-ADD1-95DBB04D4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E95B1085-41C4-4E0A-96B0-D8261E093014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19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3AD92256-0A4A-496F-8323-D24CB69AF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b="1" dirty="0">
                <a:latin typeface="STKaiti" panose="02010600040101010101" pitchFamily="2" charset="-122"/>
                <a:ea typeface="STKaiti" panose="02010600040101010101" pitchFamily="2" charset="-122"/>
              </a:rPr>
              <a:t>壹、緣起</a:t>
            </a:r>
            <a:r>
              <a:rPr lang="en-AU" altLang="ja-JP" sz="5400" b="1" dirty="0"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endParaRPr lang="zh-TW" altLang="en-US" sz="54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17410" name="Content Placeholder 2">
            <a:extLst>
              <a:ext uri="{FF2B5EF4-FFF2-40B4-BE49-F238E27FC236}">
                <a16:creationId xmlns:a16="http://schemas.microsoft.com/office/drawing/2014/main" id="{2CB6C3EC-9529-46F0-800E-8617D99275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zh-TW" altLang="en-US" sz="4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過去一段時間，教界有一些與印順導師有關之法海上的波瀾；時至今日，教界仍流傳著一些令人遺憾的言論。</a:t>
            </a:r>
            <a:endParaRPr lang="en-US" altLang="zh-TW" sz="48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BA0A58B2-3F3C-48DD-8606-78F31DDA7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7F768FFC-A7A7-4503-B219-D919DE603B18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2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C8BF7784-3D37-4D9A-9FDF-885ACA54F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貳、導師探究「大乘法門之起源與開展」的根本立場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4223E-47E0-446D-93A8-3BC46D512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97794"/>
            <a:ext cx="8376392" cy="4525963"/>
          </a:xfrm>
        </p:spPr>
        <p:txBody>
          <a:bodyPr/>
          <a:lstStyle/>
          <a:p>
            <a:pPr marL="720725" indent="0">
              <a:spcBef>
                <a:spcPts val="0"/>
              </a:spcBef>
              <a:buFont typeface="Wingdings" charset="0"/>
              <a:buNone/>
              <a:defRPr/>
            </a:pPr>
            <a:r>
              <a:rPr lang="zh-TW" altLang="en-US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（二）印順導師的基本理念及研究方法</a:t>
            </a:r>
          </a:p>
          <a:p>
            <a:pPr marL="1250950" indent="0" defTabSz="431800">
              <a:spcBef>
                <a:spcPts val="0"/>
              </a:spcBef>
              <a:buFont typeface="Wingdings" charset="0"/>
              <a:buNone/>
              <a:defRPr/>
            </a:pP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1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、基本理念</a:t>
            </a: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——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掌握印度宗教文化的特性</a:t>
            </a:r>
          </a:p>
          <a:p>
            <a:pPr marL="530225" indent="0">
              <a:spcBef>
                <a:spcPts val="0"/>
              </a:spcBef>
              <a:buFont typeface="Wingdings" charset="0"/>
              <a:buNone/>
              <a:defRPr/>
            </a:pPr>
            <a:r>
              <a:rPr lang="zh-TW" altLang="en-US" dirty="0"/>
              <a:t>這就是初期大乘的特性，也是印度一般宗教文化的特性。</a:t>
            </a:r>
            <a:endParaRPr lang="en-AU" dirty="0"/>
          </a:p>
          <a:p>
            <a:pPr marL="530225" indent="-530225">
              <a:spcBef>
                <a:spcPts val="0"/>
              </a:spcBef>
              <a:buFont typeface="Wingdings" charset="0"/>
              <a:buNone/>
              <a:defRPr/>
            </a:pPr>
            <a:r>
              <a:rPr lang="en-US" altLang="zh-TW" dirty="0">
                <a:solidFill>
                  <a:srgbClr val="660066"/>
                </a:solidFill>
              </a:rPr>
              <a:t>※</a:t>
            </a:r>
            <a:r>
              <a:rPr lang="zh-TW" altLang="en-US" dirty="0">
                <a:solidFill>
                  <a:srgbClr val="660066"/>
                </a:solidFill>
              </a:rPr>
              <a:t>所以</a:t>
            </a:r>
            <a:r>
              <a:rPr lang="zh-TW" altLang="en-US" b="1" u="sng" dirty="0">
                <a:solidFill>
                  <a:srgbClr val="660066"/>
                </a:solidFill>
              </a:rPr>
              <a:t>研究這一論題，不能存有明確考定的想法</a:t>
            </a:r>
            <a:r>
              <a:rPr lang="zh-TW" altLang="en-US" dirty="0">
                <a:solidFill>
                  <a:srgbClr val="660066"/>
                </a:solidFill>
              </a:rPr>
              <a:t>。</a:t>
            </a:r>
            <a:endParaRPr lang="en-AU" dirty="0">
              <a:solidFill>
                <a:srgbClr val="660066"/>
              </a:solidFill>
            </a:endParaRPr>
          </a:p>
        </p:txBody>
      </p:sp>
      <p:sp>
        <p:nvSpPr>
          <p:cNvPr id="26627" name="Slide Number Placeholder 3">
            <a:extLst>
              <a:ext uri="{FF2B5EF4-FFF2-40B4-BE49-F238E27FC236}">
                <a16:creationId xmlns:a16="http://schemas.microsoft.com/office/drawing/2014/main" id="{B03915D5-156B-4F33-ADD1-95DBB04D4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E95B1085-41C4-4E0A-96B0-D8261E093014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20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84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E4EF28F4-8A15-4908-8879-DA57CA004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貳、導師探究「大乘法門之起源與開展」的根本立場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D3AAB-97C8-48CD-A45C-9583D16BB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782" y="1697795"/>
            <a:ext cx="8344878" cy="639596"/>
          </a:xfrm>
        </p:spPr>
        <p:txBody>
          <a:bodyPr/>
          <a:lstStyle/>
          <a:p>
            <a:pPr marL="720725" indent="0" defTabSz="533400">
              <a:spcBef>
                <a:spcPts val="0"/>
              </a:spcBef>
              <a:buFont typeface="Wingdings" charset="0"/>
              <a:buNone/>
              <a:defRPr/>
            </a:pPr>
            <a:r>
              <a:rPr lang="zh-TW" altLang="en-US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（二）印順導師的基本理念及研究方法</a:t>
            </a:r>
            <a:endParaRPr lang="en-AU" sz="2800" dirty="0"/>
          </a:p>
        </p:txBody>
      </p:sp>
      <p:sp>
        <p:nvSpPr>
          <p:cNvPr id="27651" name="Slide Number Placeholder 3">
            <a:extLst>
              <a:ext uri="{FF2B5EF4-FFF2-40B4-BE49-F238E27FC236}">
                <a16:creationId xmlns:a16="http://schemas.microsoft.com/office/drawing/2014/main" id="{B46F5FC0-20DD-4CA2-8E84-76A459329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EDA144D-4F55-457A-8167-0B5F2E90E5E5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21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B126868-A4AF-4AD8-8F96-14349F7958DC}"/>
              </a:ext>
            </a:extLst>
          </p:cNvPr>
          <p:cNvSpPr txBox="1">
            <a:spLocks/>
          </p:cNvSpPr>
          <p:nvPr/>
        </p:nvSpPr>
        <p:spPr bwMode="auto">
          <a:xfrm>
            <a:off x="457200" y="2256671"/>
            <a:ext cx="8229600" cy="3771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ts val="1800"/>
              </a:spcAft>
              <a:buSzPct val="50000"/>
              <a:buFont typeface="Wingdings" charset="0"/>
              <a:buChar char="u"/>
              <a:defRPr sz="3200" kern="12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ts val="1800"/>
              </a:spcAft>
              <a:buFont typeface="Wingdings" charset="0"/>
              <a:buChar char="§"/>
              <a:defRPr sz="2800" kern="1200" spc="3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ts val="1800"/>
              </a:spcAft>
              <a:buFont typeface="Arial" charset="0"/>
              <a:buChar char="•"/>
              <a:defRPr sz="2400" kern="1200" spc="3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ts val="120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Gandhari Unicode"/>
                <a:ea typeface="ＭＳ Ｐゴシック" charset="-128"/>
                <a:cs typeface="Gandhari Unicode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Gandhari Unicode"/>
                <a:ea typeface="ＭＳ Ｐゴシック" charset="-128"/>
                <a:cs typeface="Gandhari Unicod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50950" indent="0" defTabSz="431800">
              <a:spcBef>
                <a:spcPts val="0"/>
              </a:spcBef>
              <a:spcAft>
                <a:spcPts val="600"/>
              </a:spcAft>
              <a:buFont typeface="Wingdings" charset="0"/>
              <a:buNone/>
              <a:defRPr/>
            </a:pP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2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、研究方法</a:t>
            </a: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——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從大乘經自身去探求</a:t>
            </a:r>
          </a:p>
          <a:p>
            <a:pPr marL="1250950" indent="0" defTabSz="525463">
              <a:spcBef>
                <a:spcPts val="300"/>
              </a:spcBef>
              <a:spcAft>
                <a:spcPts val="600"/>
              </a:spcAft>
              <a:buFont typeface="Wingdings" charset="0"/>
              <a:buNone/>
              <a:defRPr/>
            </a:pP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（</a:t>
            </a: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1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）採用的方法與研究的依據</a:t>
            </a:r>
          </a:p>
          <a:p>
            <a:pPr marL="530225" indent="-530225">
              <a:spcAft>
                <a:spcPts val="1200"/>
              </a:spcAft>
              <a:buFont typeface="Wingdings" charset="0"/>
              <a:buNone/>
              <a:defRPr/>
            </a:pPr>
            <a:r>
              <a:rPr lang="en-US" sz="4000" dirty="0"/>
              <a:t>◎ </a:t>
            </a:r>
            <a:r>
              <a:rPr lang="zh-TW" altLang="en-US" sz="4000" dirty="0"/>
              <a:t>我以為可以採用</a:t>
            </a:r>
            <a:r>
              <a:rPr lang="zh-TW" altLang="en-US" sz="4000" b="1" dirty="0">
                <a:solidFill>
                  <a:srgbClr val="0000FF"/>
                </a:solidFill>
              </a:rPr>
              <a:t>近乎統計的方法</a:t>
            </a:r>
            <a:r>
              <a:rPr lang="zh-TW" altLang="en-US" sz="4000" dirty="0"/>
              <a:t>，論證大乘佛經</a:t>
            </a:r>
            <a:r>
              <a:rPr lang="en-US" sz="4000" dirty="0"/>
              <a:t>──</a:t>
            </a:r>
            <a:r>
              <a:rPr lang="zh-TW" altLang="en-US" sz="4000" dirty="0"/>
              <a:t>時、地、人的一般情形。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9.40646E-7 -3.65825E-7 L 0.00017 -0.0868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3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E4EF28F4-8A15-4908-8879-DA57CA004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貳、導師探究「大乘法門之起源與開展」的根本立場</a:t>
            </a:r>
          </a:p>
        </p:txBody>
      </p:sp>
      <p:sp>
        <p:nvSpPr>
          <p:cNvPr id="27651" name="Slide Number Placeholder 3">
            <a:extLst>
              <a:ext uri="{FF2B5EF4-FFF2-40B4-BE49-F238E27FC236}">
                <a16:creationId xmlns:a16="http://schemas.microsoft.com/office/drawing/2014/main" id="{B46F5FC0-20DD-4CA2-8E84-76A459329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EDA144D-4F55-457A-8167-0B5F2E90E5E5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22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19158"/>
            <a:ext cx="8229600" cy="4525963"/>
          </a:xfrm>
        </p:spPr>
        <p:txBody>
          <a:bodyPr/>
          <a:lstStyle/>
          <a:p>
            <a:pPr marL="1250950" indent="0" defTabSz="431800">
              <a:spcBef>
                <a:spcPts val="0"/>
              </a:spcBef>
              <a:spcAft>
                <a:spcPts val="300"/>
              </a:spcAft>
              <a:buFont typeface="Wingdings" charset="0"/>
              <a:buNone/>
              <a:defRPr/>
            </a:pP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2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、研究方法</a:t>
            </a: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——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從大乘經自身去探求</a:t>
            </a:r>
          </a:p>
          <a:p>
            <a:pPr marL="1250950" indent="0" defTabSz="525463">
              <a:spcBef>
                <a:spcPts val="300"/>
              </a:spcBef>
              <a:spcAft>
                <a:spcPts val="0"/>
              </a:spcAft>
              <a:buFont typeface="Wingdings" charset="0"/>
              <a:buNone/>
              <a:defRPr/>
            </a:pP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（</a:t>
            </a: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1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）採用的方法與研究的依據</a:t>
            </a:r>
          </a:p>
          <a:p>
            <a:pPr marL="530225" indent="-530225">
              <a:buFont typeface="Wingdings" charset="0"/>
              <a:buNone/>
              <a:defRPr/>
            </a:pPr>
            <a:r>
              <a:rPr lang="en-US" sz="3600" dirty="0"/>
              <a:t>◎ </a:t>
            </a:r>
            <a:r>
              <a:rPr lang="zh-TW" altLang="en-US" sz="3600" dirty="0"/>
              <a:t>解答這一問題，</a:t>
            </a:r>
            <a:r>
              <a:rPr lang="zh-TW" altLang="en-US" sz="3600" dirty="0">
                <a:solidFill>
                  <a:srgbClr val="0000FF"/>
                </a:solidFill>
              </a:rPr>
              <a:t>從大乘經自身去探求</a:t>
            </a:r>
            <a:r>
              <a:rPr lang="zh-TW" altLang="en-US" sz="3600" dirty="0"/>
              <a:t>，是可以信賴的方法，因為初期大乘經所說的，到底會多少反映了當時印度大乘佛教，傳宏者與集出者的活動情形。</a:t>
            </a:r>
            <a:endParaRPr lang="en-AU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5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42694D7F-C7E1-4CB7-A203-DE3DCB168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貳、導師探究「大乘法門之起源與開展」的根本立場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964B0-8F4B-49BE-9B84-75F8C5A07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255" y="1619158"/>
            <a:ext cx="8187993" cy="4525963"/>
          </a:xfrm>
        </p:spPr>
        <p:txBody>
          <a:bodyPr/>
          <a:lstStyle/>
          <a:p>
            <a:pPr marL="1346200" indent="0" defTabSz="525463">
              <a:spcBef>
                <a:spcPts val="0"/>
              </a:spcBef>
              <a:spcAft>
                <a:spcPts val="300"/>
              </a:spcAft>
              <a:buFont typeface="Wingdings" charset="0"/>
              <a:buNone/>
              <a:defRPr/>
            </a:pP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2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、研究方法</a:t>
            </a: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——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從大乘經自身去探求</a:t>
            </a:r>
          </a:p>
          <a:p>
            <a:pPr marL="2065338" indent="-719138" defTabSz="525463">
              <a:spcBef>
                <a:spcPts val="0"/>
              </a:spcBef>
              <a:buFont typeface="Wingdings" charset="0"/>
              <a:buNone/>
              <a:defRPr/>
            </a:pP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（</a:t>
            </a: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2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）應簡擇而淘練者</a:t>
            </a: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──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理想、信仰、傳說、自心感受層面</a:t>
            </a:r>
          </a:p>
          <a:p>
            <a:pPr marL="455613" indent="0" defTabSz="525463">
              <a:spcBef>
                <a:spcPts val="0"/>
              </a:spcBef>
              <a:buFont typeface="Wingdings" charset="0"/>
              <a:buNone/>
              <a:defRPr/>
            </a:pPr>
            <a:r>
              <a:rPr lang="zh-TW" altLang="en-US" dirty="0"/>
              <a:t>不過也不能過分重視文字的記錄，因為這是宗教的典籍，包含了信願的，傳說（從佛教來，從印度民俗信仰中來）的，</a:t>
            </a:r>
            <a:endParaRPr lang="en-AU" dirty="0"/>
          </a:p>
        </p:txBody>
      </p:sp>
      <p:sp>
        <p:nvSpPr>
          <p:cNvPr id="28675" name="Slide Number Placeholder 3">
            <a:extLst>
              <a:ext uri="{FF2B5EF4-FFF2-40B4-BE49-F238E27FC236}">
                <a16:creationId xmlns:a16="http://schemas.microsoft.com/office/drawing/2014/main" id="{4C59BE2A-EDC2-43BA-8FEE-884206DE7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302F622-B935-433F-A9E6-D33ECEB66D54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23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76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42694D7F-C7E1-4CB7-A203-DE3DCB168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貳、導師探究「大乘法門之起源與開展」的根本立場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964B0-8F4B-49BE-9B84-75F8C5A07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256" y="1619158"/>
            <a:ext cx="8112168" cy="4525963"/>
          </a:xfrm>
        </p:spPr>
        <p:txBody>
          <a:bodyPr/>
          <a:lstStyle/>
          <a:p>
            <a:pPr marL="1346200" indent="0" defTabSz="525463">
              <a:spcBef>
                <a:spcPts val="0"/>
              </a:spcBef>
              <a:spcAft>
                <a:spcPts val="300"/>
              </a:spcAft>
              <a:buFont typeface="Wingdings" charset="0"/>
              <a:buNone/>
              <a:defRPr/>
            </a:pP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2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、研究方法</a:t>
            </a: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——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從大乘經自身去探求</a:t>
            </a:r>
          </a:p>
          <a:p>
            <a:pPr marL="2065338" indent="-719138" defTabSz="525463">
              <a:spcBef>
                <a:spcPts val="0"/>
              </a:spcBef>
              <a:buFont typeface="Wingdings" charset="0"/>
              <a:buNone/>
              <a:defRPr/>
            </a:pP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（</a:t>
            </a: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2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）應簡擇而淘練者</a:t>
            </a: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──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理想、信仰、傳說、自心感受層面</a:t>
            </a:r>
          </a:p>
          <a:p>
            <a:pPr marL="455613" indent="0" defTabSz="525463">
              <a:spcBef>
                <a:spcPts val="0"/>
              </a:spcBef>
              <a:buFont typeface="Wingdings" charset="0"/>
              <a:buNone/>
              <a:defRPr/>
            </a:pPr>
            <a:r>
              <a:rPr lang="zh-TW" altLang="en-US" dirty="0"/>
              <a:t>屬於自心感受的東西。所以對大乘經所說，探究大乘活動的實際情形，有些要加以了解和除去。</a:t>
            </a:r>
            <a:r>
              <a:rPr lang="en-AU" dirty="0"/>
              <a:t> </a:t>
            </a:r>
          </a:p>
        </p:txBody>
      </p:sp>
      <p:sp>
        <p:nvSpPr>
          <p:cNvPr id="28675" name="Slide Number Placeholder 3">
            <a:extLst>
              <a:ext uri="{FF2B5EF4-FFF2-40B4-BE49-F238E27FC236}">
                <a16:creationId xmlns:a16="http://schemas.microsoft.com/office/drawing/2014/main" id="{4C59BE2A-EDC2-43BA-8FEE-884206DE7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302F622-B935-433F-A9E6-D33ECEB66D54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24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09ADD823-39E8-42D8-A865-A17169AC3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貳、導師探究「大乘法門之起源與開展」的根本立場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9E10C-4CC9-4189-8073-F1585C7FA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682" y="1543326"/>
            <a:ext cx="8116741" cy="4525963"/>
          </a:xfrm>
        </p:spPr>
        <p:txBody>
          <a:bodyPr/>
          <a:lstStyle/>
          <a:p>
            <a:pPr marL="1439863" indent="0" defTabSz="525463">
              <a:spcBef>
                <a:spcPts val="0"/>
              </a:spcBef>
              <a:buFont typeface="Wingdings" charset="0"/>
              <a:buNone/>
              <a:defRPr/>
            </a:pPr>
            <a:r>
              <a:rPr lang="x-none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 </a:t>
            </a:r>
            <a:endParaRPr lang="zh-TW" altLang="en-US" sz="24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  <a:p>
            <a:pPr marL="2065338" indent="-719138" defTabSz="525463">
              <a:spcBef>
                <a:spcPts val="0"/>
              </a:spcBef>
              <a:buFont typeface="Wingdings" charset="0"/>
              <a:buNone/>
              <a:defRPr/>
            </a:pP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（</a:t>
            </a: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2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）應簡擇而淘練者</a:t>
            </a: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──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理想、信仰、傳說、自心感受層面</a:t>
            </a:r>
          </a:p>
          <a:p>
            <a:pPr marL="1695450" indent="0" defTabSz="962025">
              <a:spcBef>
                <a:spcPts val="0"/>
              </a:spcBef>
              <a:buFont typeface="Wingdings" charset="0"/>
              <a:buNone/>
              <a:defRPr/>
            </a:pP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 </a:t>
            </a: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A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、出於理想、希望與禪觀心境之內容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Wingdings" charset="0"/>
              <a:buNone/>
              <a:defRPr/>
            </a:pPr>
            <a:r>
              <a:rPr lang="zh-TW" altLang="en-US" dirty="0"/>
              <a:t>如大乘經有他方淨土的傳述，</a:t>
            </a:r>
            <a:r>
              <a:rPr lang="en-US" dirty="0"/>
              <a:t>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Wingdings" charset="0"/>
              <a:buNone/>
              <a:defRPr/>
            </a:pPr>
            <a:r>
              <a:rPr lang="zh-TW" altLang="en-US" dirty="0"/>
              <a:t>除阿閦</a:t>
            </a:r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Akṣobhya</a:t>
            </a:r>
            <a:r>
              <a:rPr lang="zh-TW" altLang="en-US" dirty="0"/>
              <a:t>佛土以外，</a:t>
            </a:r>
            <a:endParaRPr lang="en-US" altLang="zh-TW" dirty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Wingdings" charset="0"/>
              <a:buNone/>
              <a:defRPr/>
            </a:pPr>
            <a:r>
              <a:rPr lang="zh-TW" altLang="en-US" dirty="0"/>
              <a:t>都是沒有女人的淨土。</a:t>
            </a:r>
            <a:endParaRPr lang="en-AU" altLang="zh-TW" dirty="0"/>
          </a:p>
        </p:txBody>
      </p:sp>
      <p:sp>
        <p:nvSpPr>
          <p:cNvPr id="29699" name="Slide Number Placeholder 3">
            <a:extLst>
              <a:ext uri="{FF2B5EF4-FFF2-40B4-BE49-F238E27FC236}">
                <a16:creationId xmlns:a16="http://schemas.microsoft.com/office/drawing/2014/main" id="{5C121D1A-AA2E-4EA6-86A9-0B66D49AE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AAC70DC-7543-4060-BCAA-EC98D18221F3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25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5B7E532-6201-49E7-9DF2-1208C835B86E}"/>
              </a:ext>
            </a:extLst>
          </p:cNvPr>
          <p:cNvSpPr txBox="1">
            <a:spLocks/>
          </p:cNvSpPr>
          <p:nvPr/>
        </p:nvSpPr>
        <p:spPr bwMode="auto">
          <a:xfrm>
            <a:off x="361256" y="1619158"/>
            <a:ext cx="8376392" cy="712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SzPct val="50000"/>
              <a:buFont typeface="Wingdings" charset="0"/>
              <a:buChar char="u"/>
              <a:defRPr sz="3200" kern="12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1pPr>
            <a:lvl2pPr marL="742950" indent="-285750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Wingdings" charset="0"/>
              <a:buChar char="§"/>
              <a:defRPr sz="2800" kern="1200" spc="3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2pPr>
            <a:lvl3pPr marL="1143000" indent="-228600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 sz="2400" kern="1200" spc="3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ts val="120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Gandhari Unicode"/>
                <a:ea typeface="ＭＳ Ｐゴシック" charset="-128"/>
                <a:cs typeface="Gandhari Unicode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Gandhari Unicode"/>
                <a:ea typeface="ＭＳ Ｐゴシック" charset="-128"/>
                <a:cs typeface="Gandhari Unicod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46200" indent="0" defTabSz="525463">
              <a:spcBef>
                <a:spcPts val="0"/>
              </a:spcBef>
              <a:buFont typeface="Wingdings" charset="0"/>
              <a:buNone/>
              <a:defRPr/>
            </a:pP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2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、研究方法</a:t>
            </a: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——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從大乘經自身去探求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7448 " pathEditMode="relative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F312153C-D9CE-4CCA-9901-41EC80934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貳、導師探究「大乘法門之起源與開展」的根本立場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AF4D1-B58C-4DF6-A4EE-00950415A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256" y="1562284"/>
            <a:ext cx="8306588" cy="4525963"/>
          </a:xfrm>
        </p:spPr>
        <p:txBody>
          <a:bodyPr/>
          <a:lstStyle/>
          <a:p>
            <a:pPr marL="2065338" indent="-719138">
              <a:spcBef>
                <a:spcPts val="0"/>
              </a:spcBef>
              <a:buFont typeface="Wingdings" charset="0"/>
              <a:buNone/>
              <a:defRPr/>
            </a:pP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（</a:t>
            </a: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2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）應簡擇而淘練者</a:t>
            </a: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──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理想、信仰、傳說、自心感受層面</a:t>
            </a:r>
          </a:p>
          <a:p>
            <a:pPr marL="1695450" indent="0" defTabSz="962025">
              <a:spcBef>
                <a:spcPts val="0"/>
              </a:spcBef>
              <a:buFont typeface="Wingdings" charset="0"/>
              <a:buNone/>
              <a:defRPr/>
            </a:pP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 </a:t>
            </a: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A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、出於理想、希望與禪觀心境之內容</a:t>
            </a:r>
          </a:p>
          <a:p>
            <a:pPr marL="0" indent="0">
              <a:spcBef>
                <a:spcPts val="0"/>
              </a:spcBef>
              <a:defRPr/>
            </a:pPr>
            <a:r>
              <a:rPr lang="en-US" altLang="zh-TW" sz="3600" dirty="0"/>
              <a:t>◎ </a:t>
            </a:r>
            <a:r>
              <a:rPr lang="zh-TW" altLang="en-US" sz="3600" dirty="0"/>
              <a:t>沒有女性，也就無所謂男性，</a:t>
            </a:r>
            <a:endParaRPr lang="en-US" altLang="zh-TW" sz="3600" dirty="0"/>
          </a:p>
          <a:p>
            <a:pPr marL="0" indent="0">
              <a:spcBef>
                <a:spcPts val="0"/>
              </a:spcBef>
              <a:defRPr/>
            </a:pPr>
            <a:r>
              <a:rPr lang="en-US" altLang="zh-TW" sz="3600" dirty="0"/>
              <a:t>     </a:t>
            </a:r>
            <a:r>
              <a:rPr lang="zh-TW" altLang="en-US" sz="3600" dirty="0"/>
              <a:t>淨土中沒有男女眷屬的關係；</a:t>
            </a:r>
            <a:endParaRPr lang="en-AU" sz="3600" dirty="0"/>
          </a:p>
          <a:p>
            <a:pPr marL="530225" indent="-530225">
              <a:spcBef>
                <a:spcPts val="0"/>
              </a:spcBef>
              <a:spcAft>
                <a:spcPts val="1200"/>
              </a:spcAft>
              <a:buFont typeface="Wingdings" charset="0"/>
              <a:buNone/>
              <a:defRPr/>
            </a:pPr>
            <a:r>
              <a:rPr lang="en-US" sz="3600" dirty="0"/>
              <a:t>◎ </a:t>
            </a:r>
            <a:r>
              <a:rPr lang="zh-TW" altLang="en-US" sz="3600" dirty="0"/>
              <a:t>衣食是自然而來的，也就沒有職業與生活問題；</a:t>
            </a:r>
          </a:p>
          <a:p>
            <a:pPr marL="530225" indent="-530225">
              <a:spcBef>
                <a:spcPts val="0"/>
              </a:spcBef>
              <a:buFont typeface="Wingdings" charset="0"/>
              <a:buNone/>
              <a:defRPr/>
            </a:pPr>
            <a:r>
              <a:rPr lang="en-US" sz="3600" dirty="0"/>
              <a:t>◎ </a:t>
            </a:r>
            <a:r>
              <a:rPr lang="zh-TW" altLang="en-US" sz="3600" dirty="0"/>
              <a:t>沒有國家的權力機構。</a:t>
            </a:r>
          </a:p>
        </p:txBody>
      </p:sp>
      <p:sp>
        <p:nvSpPr>
          <p:cNvPr id="30723" name="Slide Number Placeholder 3">
            <a:extLst>
              <a:ext uri="{FF2B5EF4-FFF2-40B4-BE49-F238E27FC236}">
                <a16:creationId xmlns:a16="http://schemas.microsoft.com/office/drawing/2014/main" id="{4A0F3339-6838-44BE-B5C4-026DDEBC0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32DD7524-CEAB-46DA-982E-9AC10AF95C93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26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F312153C-D9CE-4CCA-9901-41EC80934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貳、導師探究「大乘法門之起源與開展」的根本立場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AF4D1-B58C-4DF6-A4EE-00950415A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256" y="1562284"/>
            <a:ext cx="8306588" cy="4525963"/>
          </a:xfrm>
        </p:spPr>
        <p:txBody>
          <a:bodyPr/>
          <a:lstStyle/>
          <a:p>
            <a:pPr marL="2065338" indent="-719138">
              <a:spcBef>
                <a:spcPts val="0"/>
              </a:spcBef>
              <a:buFont typeface="Wingdings" charset="0"/>
              <a:buNone/>
              <a:defRPr/>
            </a:pP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（</a:t>
            </a: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2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）應簡擇而淘練者</a:t>
            </a: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──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理想、信仰、傳說、自心感受層面</a:t>
            </a:r>
          </a:p>
          <a:p>
            <a:pPr marL="1695450" indent="0" defTabSz="962025">
              <a:spcBef>
                <a:spcPts val="0"/>
              </a:spcBef>
              <a:buFont typeface="Wingdings" charset="0"/>
              <a:buNone/>
              <a:defRPr/>
            </a:pP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 </a:t>
            </a: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A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、出於理想、希望與禪觀心境之內容</a:t>
            </a:r>
          </a:p>
          <a:p>
            <a:pPr marL="530225" indent="-530225">
              <a:spcBef>
                <a:spcPts val="0"/>
              </a:spcBef>
              <a:buFont typeface="Wingdings" charset="0"/>
              <a:buNone/>
              <a:defRPr/>
            </a:pPr>
            <a:r>
              <a:rPr lang="en-US" altLang="zh-TW" dirty="0">
                <a:solidFill>
                  <a:srgbClr val="660066"/>
                </a:solidFill>
              </a:rPr>
              <a:t>※ </a:t>
            </a:r>
            <a:r>
              <a:rPr lang="zh-TW" altLang="en-US" dirty="0">
                <a:solidFill>
                  <a:srgbClr val="660066"/>
                </a:solidFill>
              </a:rPr>
              <a:t>這樣的淨土，淨土的佛教，只能是大乘行者的理想、希望，或出於禪觀的內心經驗，不能看作印度大乘佛教實際情況的反映。</a:t>
            </a:r>
            <a:endParaRPr lang="en-AU" dirty="0">
              <a:solidFill>
                <a:srgbClr val="660066"/>
              </a:solidFill>
            </a:endParaRPr>
          </a:p>
          <a:p>
            <a:pPr marL="530225" indent="-530225">
              <a:spcBef>
                <a:spcPts val="0"/>
              </a:spcBef>
              <a:buFont typeface="Wingdings" charset="0"/>
              <a:buNone/>
              <a:defRPr/>
            </a:pPr>
            <a:endParaRPr lang="en-AU" sz="2800" dirty="0"/>
          </a:p>
        </p:txBody>
      </p:sp>
      <p:sp>
        <p:nvSpPr>
          <p:cNvPr id="30723" name="Slide Number Placeholder 3">
            <a:extLst>
              <a:ext uri="{FF2B5EF4-FFF2-40B4-BE49-F238E27FC236}">
                <a16:creationId xmlns:a16="http://schemas.microsoft.com/office/drawing/2014/main" id="{4A0F3339-6838-44BE-B5C4-026DDEBC0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32DD7524-CEAB-46DA-982E-9AC10AF95C93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27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03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C5398428-5AE5-4C68-A3DB-5DD0A38EA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貳、導師探究「大乘法門之起源與開展」的根本立場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E621A-F044-436C-8E11-65D48F35D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256" y="1562284"/>
            <a:ext cx="8112168" cy="4525963"/>
          </a:xfrm>
        </p:spPr>
        <p:txBody>
          <a:bodyPr/>
          <a:lstStyle/>
          <a:p>
            <a:pPr marL="2065338" indent="-719138">
              <a:spcBef>
                <a:spcPts val="0"/>
              </a:spcBef>
              <a:buFont typeface="Wingdings" charset="0"/>
              <a:buNone/>
              <a:defRPr/>
            </a:pP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（</a:t>
            </a: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2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）應簡擇而淘練者</a:t>
            </a: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──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理想、信仰、傳說、自心感受層面</a:t>
            </a:r>
          </a:p>
          <a:p>
            <a:pPr marL="2335213" indent="-611188" defTabSz="962025">
              <a:spcBef>
                <a:spcPts val="0"/>
              </a:spcBef>
              <a:buFont typeface="Wingdings" charset="0"/>
              <a:buNone/>
              <a:defRPr/>
            </a:pP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 </a:t>
            </a: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B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、出於面對不理想的現實而引起的出離思想之內容</a:t>
            </a:r>
          </a:p>
          <a:p>
            <a:pPr indent="0">
              <a:spcBef>
                <a:spcPts val="0"/>
              </a:spcBef>
              <a:buFont typeface="Wingdings" charset="0"/>
              <a:buNone/>
              <a:defRPr/>
            </a:pPr>
            <a:r>
              <a:rPr lang="zh-TW" altLang="en-US" sz="3600" dirty="0"/>
              <a:t>在大乘佛教中，表現為願生他方淨土；女人怎樣修行，下一生才能成為男子，或女人現生就轉變為男子（智證大乘不一定如此）。</a:t>
            </a:r>
            <a:endParaRPr lang="en-AU" sz="3600" dirty="0">
              <a:solidFill>
                <a:srgbClr val="0000FF"/>
              </a:solidFill>
            </a:endParaRPr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id="{19A4D5D4-E5E8-49AD-AC65-A09F0B87D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4CA430FB-12CF-4C2A-9CCA-4746FEAF95B5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28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BC3A9280-2E78-4881-ABA8-D6D3987AF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貳、導師探究「大乘法門之起源與開展」的根本立場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11FC6-AC01-437A-8643-A94A7E6F9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256" y="1562284"/>
            <a:ext cx="8150081" cy="4525963"/>
          </a:xfrm>
        </p:spPr>
        <p:txBody>
          <a:bodyPr/>
          <a:lstStyle/>
          <a:p>
            <a:pPr marL="2065338" indent="-719138">
              <a:spcBef>
                <a:spcPts val="0"/>
              </a:spcBef>
              <a:buFont typeface="Wingdings" charset="0"/>
              <a:buNone/>
              <a:defRPr/>
            </a:pP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（</a:t>
            </a: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2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）應簡擇而淘練者</a:t>
            </a: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──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理想、信仰、傳說、自心感受層面</a:t>
            </a:r>
          </a:p>
          <a:p>
            <a:pPr marL="2335213" indent="-611188" defTabSz="962025">
              <a:spcBef>
                <a:spcPts val="0"/>
              </a:spcBef>
              <a:buFont typeface="Wingdings" charset="0"/>
              <a:buNone/>
              <a:defRPr/>
            </a:pP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 </a:t>
            </a: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B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、出於面對不理想的現實而引起的出離思想之內容</a:t>
            </a:r>
          </a:p>
          <a:p>
            <a:pPr indent="0">
              <a:spcBef>
                <a:spcPts val="0"/>
              </a:spcBef>
              <a:buFont typeface="Wingdings" charset="0"/>
              <a:buNone/>
              <a:defRPr/>
            </a:pPr>
            <a:r>
              <a:rPr lang="zh-TW" altLang="en-US" dirty="0"/>
              <a:t>這是當時印度一般佛教界，面對雜亂苦惱的現實世間，社會重男輕女所引起的</a:t>
            </a:r>
            <a:r>
              <a:rPr lang="zh-TW" altLang="en-US" dirty="0">
                <a:solidFill>
                  <a:srgbClr val="0000FF"/>
                </a:solidFill>
              </a:rPr>
              <a:t>出離思想</a:t>
            </a:r>
            <a:r>
              <a:rPr lang="zh-TW" altLang="en-US" dirty="0"/>
              <a:t>。</a:t>
            </a:r>
            <a:r>
              <a:rPr lang="en-AU" dirty="0"/>
              <a:t> </a:t>
            </a:r>
            <a:endParaRPr lang="en-AU" dirty="0">
              <a:solidFill>
                <a:srgbClr val="0000FF"/>
              </a:solidFill>
            </a:endParaRPr>
          </a:p>
          <a:p>
            <a:pPr indent="0">
              <a:spcBef>
                <a:spcPts val="0"/>
              </a:spcBef>
              <a:buFont typeface="Wingdings" charset="0"/>
              <a:buNone/>
              <a:defRPr/>
            </a:pPr>
            <a:endParaRPr lang="en-AU" dirty="0">
              <a:solidFill>
                <a:srgbClr val="0000FF"/>
              </a:solidFill>
            </a:endParaRPr>
          </a:p>
        </p:txBody>
      </p:sp>
      <p:sp>
        <p:nvSpPr>
          <p:cNvPr id="32771" name="Slide Number Placeholder 3">
            <a:extLst>
              <a:ext uri="{FF2B5EF4-FFF2-40B4-BE49-F238E27FC236}">
                <a16:creationId xmlns:a16="http://schemas.microsoft.com/office/drawing/2014/main" id="{6B51C283-B6D6-4F3A-9C57-F07888E90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48CB3B33-F4D6-4495-9D5E-AC3FB389A3D2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29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7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3AD92256-0A4A-496F-8323-D24CB69AF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b="1">
                <a:latin typeface="STKaiti" panose="02010600040101010101" pitchFamily="2" charset="-122"/>
                <a:ea typeface="STKaiti" panose="02010600040101010101" pitchFamily="2" charset="-122"/>
              </a:rPr>
              <a:t>壹、緣起</a:t>
            </a:r>
            <a:r>
              <a:rPr lang="en-AU" altLang="ja-JP" sz="5400" b="1"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endParaRPr lang="zh-TW" altLang="en-US" sz="5400" b="1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17410" name="Content Placeholder 2">
            <a:extLst>
              <a:ext uri="{FF2B5EF4-FFF2-40B4-BE49-F238E27FC236}">
                <a16:creationId xmlns:a16="http://schemas.microsoft.com/office/drawing/2014/main" id="{2CB6C3EC-9529-46F0-800E-8617D9927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00" y="1600200"/>
            <a:ext cx="8864600" cy="4525963"/>
          </a:xfrm>
        </p:spPr>
        <p:txBody>
          <a:bodyPr/>
          <a:lstStyle/>
          <a:p>
            <a:pPr marL="0" indent="0"/>
            <a:r>
              <a:rPr lang="zh-TW" altLang="en-US" sz="4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這些言論充滿著對導師嚴重誤解，甚至曲解，並對導師有不實的指控</a:t>
            </a:r>
            <a:r>
              <a:rPr lang="en-US" altLang="ja-JP" sz="4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——</a:t>
            </a:r>
            <a:r>
              <a:rPr lang="zh-TW" altLang="en-US" sz="4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指責導師是主張「</a:t>
            </a:r>
            <a:r>
              <a:rPr lang="zh-TW" altLang="en-US" sz="4800" b="1" dirty="0">
                <a:latin typeface="STKaiti" panose="02010600040101010101" pitchFamily="2" charset="-122"/>
                <a:ea typeface="STKaiti" panose="02010600040101010101" pitchFamily="2" charset="-122"/>
              </a:rPr>
              <a:t>大乘非佛說</a:t>
            </a:r>
            <a:r>
              <a:rPr lang="zh-TW" altLang="en-US" sz="4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」的師子身上蟲。</a:t>
            </a:r>
            <a:endParaRPr lang="en-US" altLang="zh-TW" sz="48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BA0A58B2-3F3C-48DD-8606-78F31DDA7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7F768FFC-A7A7-4503-B219-D919DE603B18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3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47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1135434B-C3E5-419F-82CC-0822B4717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貳、導師探究「大乘法門之起源與開展」的根本立場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F76D9-765A-4123-9B06-EFFED5C88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256" y="1562284"/>
            <a:ext cx="8306588" cy="4525963"/>
          </a:xfrm>
        </p:spPr>
        <p:txBody>
          <a:bodyPr/>
          <a:lstStyle/>
          <a:p>
            <a:pPr marL="2065338" indent="-719138">
              <a:spcBef>
                <a:spcPts val="0"/>
              </a:spcBef>
              <a:buFont typeface="Wingdings" charset="0"/>
              <a:buNone/>
              <a:defRPr/>
            </a:pP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（</a:t>
            </a: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2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）應簡擇而淘練者</a:t>
            </a: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──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理想、信仰、傳說、自心感受層面</a:t>
            </a:r>
          </a:p>
          <a:p>
            <a:pPr marL="2160588" indent="-436563" defTabSz="962025">
              <a:spcBef>
                <a:spcPts val="0"/>
              </a:spcBef>
              <a:buFont typeface="Wingdings" charset="0"/>
              <a:buNone/>
              <a:defRPr/>
            </a:pP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 </a:t>
            </a: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C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、出於信仰與傳說、禪觀心境之內容</a:t>
            </a:r>
          </a:p>
          <a:p>
            <a:pPr marL="0" indent="0">
              <a:spcBef>
                <a:spcPts val="0"/>
              </a:spcBef>
              <a:buFont typeface="Wingdings" charset="0"/>
              <a:buNone/>
              <a:defRPr/>
            </a:pPr>
            <a:r>
              <a:rPr lang="en-US" dirty="0"/>
              <a:t>[</a:t>
            </a:r>
            <a:r>
              <a:rPr lang="zh-TW" altLang="en-US" dirty="0"/>
              <a:t>又</a:t>
            </a:r>
            <a:r>
              <a:rPr lang="en-US" dirty="0"/>
              <a:t>]</a:t>
            </a:r>
            <a:r>
              <a:rPr lang="zh-TW" altLang="en-US" dirty="0"/>
              <a:t>如</a:t>
            </a:r>
            <a:r>
              <a:rPr lang="en-US" dirty="0"/>
              <a:t>[</a:t>
            </a:r>
            <a:r>
              <a:rPr lang="zh-TW" altLang="en-US" dirty="0"/>
              <a:t>：</a:t>
            </a:r>
            <a:r>
              <a:rPr lang="en-US" dirty="0"/>
              <a:t>]</a:t>
            </a:r>
            <a:endParaRPr lang="en-AU" dirty="0"/>
          </a:p>
          <a:p>
            <a:pPr marL="0" indent="0">
              <a:lnSpc>
                <a:spcPct val="100000"/>
              </a:lnSpc>
              <a:spcBef>
                <a:spcPts val="672"/>
              </a:spcBef>
              <a:buFont typeface="Wingdings" charset="0"/>
              <a:buNone/>
              <a:defRPr/>
            </a:pPr>
            <a:r>
              <a:rPr lang="en-US" dirty="0"/>
              <a:t>◎</a:t>
            </a:r>
            <a:r>
              <a:rPr lang="zh-TW" altLang="en-US" dirty="0"/>
              <a:t>「文殊法門」，多為天菩薩說；</a:t>
            </a:r>
            <a:endParaRPr lang="en-AU" dirty="0"/>
          </a:p>
          <a:p>
            <a:pPr marL="2236788" indent="-436563" defTabSz="962025">
              <a:spcBef>
                <a:spcPts val="0"/>
              </a:spcBef>
              <a:buFont typeface="Wingdings" charset="0"/>
              <a:buNone/>
              <a:defRPr/>
            </a:pPr>
            <a:endParaRPr lang="en-AU" dirty="0">
              <a:solidFill>
                <a:srgbClr val="0000FF"/>
              </a:solidFill>
            </a:endParaRP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CEE72A07-4942-492A-BC3B-141202489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68637D1-1A92-4D3E-BA33-41D8EF1719FF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30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1135434B-C3E5-419F-82CC-0822B4717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貳、導師探究「大乘法門之起源與開展」的根本立場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F76D9-765A-4123-9B06-EFFED5C88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256" y="1562284"/>
            <a:ext cx="8306588" cy="4525963"/>
          </a:xfrm>
        </p:spPr>
        <p:txBody>
          <a:bodyPr/>
          <a:lstStyle/>
          <a:p>
            <a:pPr marL="2065338" indent="-719138">
              <a:spcBef>
                <a:spcPts val="0"/>
              </a:spcBef>
              <a:buFont typeface="Wingdings" charset="0"/>
              <a:buNone/>
              <a:defRPr/>
            </a:pP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（</a:t>
            </a: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2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）應簡擇而淘練者</a:t>
            </a: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──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理想、信仰、傳說、自心感受層面</a:t>
            </a:r>
          </a:p>
          <a:p>
            <a:pPr marL="2160588" indent="-436563" defTabSz="962025">
              <a:spcBef>
                <a:spcPts val="0"/>
              </a:spcBef>
              <a:buFont typeface="Wingdings" charset="0"/>
              <a:buNone/>
              <a:defRPr/>
            </a:pP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 </a:t>
            </a: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C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、出於信仰與傳說、禪觀心境之內容</a:t>
            </a:r>
          </a:p>
          <a:p>
            <a:pPr marL="0" indent="0">
              <a:spcBef>
                <a:spcPts val="0"/>
              </a:spcBef>
              <a:buFont typeface="Wingdings" charset="0"/>
              <a:buNone/>
              <a:defRPr/>
            </a:pPr>
            <a:r>
              <a:rPr lang="en-US" dirty="0"/>
              <a:t>[</a:t>
            </a:r>
            <a:r>
              <a:rPr lang="zh-TW" altLang="en-US" dirty="0"/>
              <a:t>又</a:t>
            </a:r>
            <a:r>
              <a:rPr lang="en-US" dirty="0"/>
              <a:t>]</a:t>
            </a:r>
            <a:r>
              <a:rPr lang="zh-TW" altLang="en-US" dirty="0"/>
              <a:t>如</a:t>
            </a:r>
            <a:r>
              <a:rPr lang="en-US" dirty="0"/>
              <a:t>[</a:t>
            </a:r>
            <a:r>
              <a:rPr lang="zh-TW" altLang="en-US" dirty="0"/>
              <a:t>：</a:t>
            </a:r>
            <a:r>
              <a:rPr lang="en-US" dirty="0"/>
              <a:t>]</a:t>
            </a:r>
            <a:endParaRPr lang="en-AU" dirty="0"/>
          </a:p>
          <a:p>
            <a:pPr marL="530225" indent="-530225">
              <a:spcBef>
                <a:spcPts val="72"/>
              </a:spcBef>
              <a:buFont typeface="Wingdings" charset="0"/>
              <a:buNone/>
              <a:defRPr/>
            </a:pPr>
            <a:r>
              <a:rPr lang="en-US" dirty="0"/>
              <a:t>◎</a:t>
            </a:r>
            <a:r>
              <a:rPr lang="zh-TW" altLang="en-US" dirty="0"/>
              <a:t>「華嚴法門」多在天上說，他方來的菩薩非常多，而更多的是夜叉、龍王等天菩薩。</a:t>
            </a:r>
            <a:endParaRPr lang="en-AU" dirty="0"/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CEE72A07-4942-492A-BC3B-141202489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68637D1-1A92-4D3E-BA33-41D8EF1719FF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31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20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1135434B-C3E5-419F-82CC-0822B4717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貳、導師探究「大乘法門之起源與開展」的根本立場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F76D9-765A-4123-9B06-EFFED5C88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256" y="1562284"/>
            <a:ext cx="8306588" cy="4525963"/>
          </a:xfrm>
        </p:spPr>
        <p:txBody>
          <a:bodyPr/>
          <a:lstStyle/>
          <a:p>
            <a:pPr marL="2065338" indent="-719138">
              <a:spcBef>
                <a:spcPts val="0"/>
              </a:spcBef>
              <a:buFont typeface="Wingdings" charset="0"/>
              <a:buNone/>
              <a:defRPr/>
            </a:pP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（</a:t>
            </a: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2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）應簡擇而淘練者</a:t>
            </a: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──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理想、信仰、傳說、自心感受層面</a:t>
            </a:r>
          </a:p>
          <a:p>
            <a:pPr marL="2160588" indent="-436563" defTabSz="962025">
              <a:spcBef>
                <a:spcPts val="0"/>
              </a:spcBef>
              <a:buFont typeface="Wingdings" charset="0"/>
              <a:buNone/>
              <a:defRPr/>
            </a:pP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 </a:t>
            </a: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C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、出於信仰與傳說、禪觀心境之內容</a:t>
            </a:r>
          </a:p>
          <a:p>
            <a:pPr marL="0" indent="0">
              <a:spcBef>
                <a:spcPts val="0"/>
              </a:spcBef>
              <a:buFont typeface="Wingdings" charset="0"/>
              <a:buNone/>
              <a:defRPr/>
            </a:pPr>
            <a:endParaRPr lang="en-AU" dirty="0"/>
          </a:p>
          <a:p>
            <a:pPr marL="530225" indent="-530225">
              <a:spcBef>
                <a:spcPts val="72"/>
              </a:spcBef>
              <a:buFont typeface="Wingdings" charset="0"/>
              <a:buNone/>
              <a:defRPr/>
            </a:pPr>
            <a:r>
              <a:rPr lang="en-US" altLang="zh-TW" dirty="0">
                <a:solidFill>
                  <a:srgbClr val="660066"/>
                </a:solidFill>
              </a:rPr>
              <a:t>※ </a:t>
            </a:r>
            <a:r>
              <a:rPr lang="zh-TW" altLang="en-US" dirty="0">
                <a:solidFill>
                  <a:srgbClr val="660066"/>
                </a:solidFill>
              </a:rPr>
              <a:t>這一類經典，充滿了信仰與傳說、禪觀心境的內容。</a:t>
            </a:r>
            <a:r>
              <a:rPr lang="en-AU" dirty="0">
                <a:solidFill>
                  <a:srgbClr val="660066"/>
                </a:solidFill>
              </a:rPr>
              <a:t> </a:t>
            </a:r>
          </a:p>
          <a:p>
            <a:pPr marL="2236788" indent="-436563" defTabSz="962025">
              <a:spcBef>
                <a:spcPts val="0"/>
              </a:spcBef>
              <a:buFont typeface="Wingdings" charset="0"/>
              <a:buNone/>
              <a:defRPr/>
            </a:pPr>
            <a:endParaRPr lang="en-AU" dirty="0">
              <a:solidFill>
                <a:srgbClr val="0000FF"/>
              </a:solidFill>
            </a:endParaRP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CEE72A07-4942-492A-BC3B-141202489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68637D1-1A92-4D3E-BA33-41D8EF1719FF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32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07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8CFFD55C-7DD9-4BDC-83DC-508222038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貳、導師探究「大乘法門之起源與開展」的根本立場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AEE4D5-F17D-4457-A1E1-3C1AD4D7C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256" y="1562284"/>
            <a:ext cx="8206949" cy="4525963"/>
          </a:xfrm>
        </p:spPr>
        <p:txBody>
          <a:bodyPr/>
          <a:lstStyle/>
          <a:p>
            <a:pPr marL="2065338" indent="-719138">
              <a:spcBef>
                <a:spcPts val="0"/>
              </a:spcBef>
              <a:buFont typeface="Wingdings" charset="0"/>
              <a:buNone/>
              <a:defRPr/>
            </a:pP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（</a:t>
            </a: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2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）應簡擇而淘練者</a:t>
            </a: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──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理想、信仰、傳說、自心感受層面</a:t>
            </a:r>
          </a:p>
          <a:p>
            <a:pPr marL="2160588" indent="-436563" defTabSz="962025">
              <a:spcBef>
                <a:spcPts val="0"/>
              </a:spcBef>
              <a:buFont typeface="Wingdings" charset="0"/>
              <a:buNone/>
              <a:defRPr/>
            </a:pP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 </a:t>
            </a: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C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、出於信仰與傳說、禪觀心境之內容</a:t>
            </a:r>
          </a:p>
          <a:p>
            <a:pPr marL="0" indent="0">
              <a:spcBef>
                <a:spcPts val="0"/>
              </a:spcBef>
              <a:buFont typeface="Wingdings" charset="0"/>
              <a:buNone/>
              <a:defRPr/>
            </a:pPr>
            <a:r>
              <a:rPr lang="en-US" dirty="0"/>
              <a:t>◎</a:t>
            </a:r>
            <a:r>
              <a:rPr lang="en-AU" dirty="0"/>
              <a:t> </a:t>
            </a:r>
            <a:r>
              <a:rPr lang="zh-TW" altLang="en-US" dirty="0"/>
              <a:t>「原始佛教」</a:t>
            </a:r>
            <a:endParaRPr lang="en-AU" dirty="0"/>
          </a:p>
          <a:p>
            <a:pPr marL="530225" indent="-74613">
              <a:spcBef>
                <a:spcPts val="0"/>
              </a:spcBef>
              <a:buFont typeface="Wingdings" charset="0"/>
              <a:buNone/>
              <a:defRPr/>
            </a:pPr>
            <a:r>
              <a:rPr lang="en-US" altLang="zh-TW" dirty="0"/>
              <a:t>《</a:t>
            </a:r>
            <a:r>
              <a:rPr lang="zh-TW" altLang="en-US" dirty="0"/>
              <a:t>雜阿含</a:t>
            </a:r>
            <a:r>
              <a:rPr lang="en-US" altLang="zh-TW" dirty="0"/>
              <a:t>》</a:t>
            </a:r>
            <a:r>
              <a:rPr lang="zh-TW" altLang="en-US" dirty="0"/>
              <a:t>的「八眾誦」，也有梵天、帝釋、夜叉等說法。</a:t>
            </a:r>
            <a:endParaRPr lang="en-AU" altLang="zh-TW" dirty="0"/>
          </a:p>
        </p:txBody>
      </p:sp>
      <p:sp>
        <p:nvSpPr>
          <p:cNvPr id="34819" name="Slide Number Placeholder 3">
            <a:extLst>
              <a:ext uri="{FF2B5EF4-FFF2-40B4-BE49-F238E27FC236}">
                <a16:creationId xmlns:a16="http://schemas.microsoft.com/office/drawing/2014/main" id="{3DEEB583-0389-4290-98C2-996DBBAB6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699C453-15BA-4347-9DDD-45962F15B298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33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8CFFD55C-7DD9-4BDC-83DC-508222038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貳、導師探究「大乘法門之起源與開展」的根本立場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AEE4D5-F17D-4457-A1E1-3C1AD4D7C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256" y="1562284"/>
            <a:ext cx="8206949" cy="4525963"/>
          </a:xfrm>
        </p:spPr>
        <p:txBody>
          <a:bodyPr/>
          <a:lstStyle/>
          <a:p>
            <a:pPr marL="2065338" indent="-719138">
              <a:spcBef>
                <a:spcPts val="0"/>
              </a:spcBef>
              <a:buFont typeface="Wingdings" charset="0"/>
              <a:buNone/>
              <a:defRPr/>
            </a:pP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（</a:t>
            </a: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2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）應簡擇而淘練者</a:t>
            </a: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──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理想、信仰、傳說、自心感受層面</a:t>
            </a:r>
          </a:p>
          <a:p>
            <a:pPr marL="2160588" indent="-436563" defTabSz="962025">
              <a:spcBef>
                <a:spcPts val="0"/>
              </a:spcBef>
              <a:buFont typeface="Wingdings" charset="0"/>
              <a:buNone/>
              <a:defRPr/>
            </a:pP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 </a:t>
            </a: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C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、出於信仰與傳說、禪觀心境之內容</a:t>
            </a:r>
          </a:p>
          <a:p>
            <a:pPr marL="0" indent="0">
              <a:spcBef>
                <a:spcPts val="0"/>
              </a:spcBef>
              <a:buFont typeface="Wingdings" charset="0"/>
              <a:buNone/>
              <a:defRPr/>
            </a:pPr>
            <a:r>
              <a:rPr lang="en-US" dirty="0"/>
              <a:t>◎</a:t>
            </a:r>
            <a:r>
              <a:rPr lang="en-AU" dirty="0"/>
              <a:t> </a:t>
            </a:r>
            <a:r>
              <a:rPr lang="zh-TW" altLang="en-US" dirty="0"/>
              <a:t>「原始佛教」</a:t>
            </a:r>
            <a:endParaRPr lang="en-AU" dirty="0"/>
          </a:p>
          <a:p>
            <a:pPr marL="455613" indent="0">
              <a:spcBef>
                <a:spcPts val="0"/>
              </a:spcBef>
              <a:buFont typeface="Wingdings" charset="0"/>
              <a:buNone/>
              <a:defRPr/>
            </a:pPr>
            <a:r>
              <a:rPr lang="en-US" altLang="zh-TW" dirty="0"/>
              <a:t>《</a:t>
            </a:r>
            <a:r>
              <a:rPr lang="zh-TW" altLang="en-US" dirty="0"/>
              <a:t>長阿含</a:t>
            </a:r>
            <a:r>
              <a:rPr lang="en-US" altLang="zh-TW" dirty="0"/>
              <a:t>》</a:t>
            </a:r>
            <a:r>
              <a:rPr lang="zh-TW" altLang="en-US" dirty="0"/>
              <a:t>的</a:t>
            </a:r>
            <a:r>
              <a:rPr lang="en-US" altLang="zh-TW" dirty="0"/>
              <a:t>《</a:t>
            </a:r>
            <a:r>
              <a:rPr lang="zh-TW" altLang="en-US" dirty="0"/>
              <a:t>闍尼沙經</a:t>
            </a:r>
            <a:r>
              <a:rPr lang="en-US" altLang="zh-TW" dirty="0"/>
              <a:t>》</a:t>
            </a:r>
            <a:r>
              <a:rPr lang="zh-TW" altLang="en-US" dirty="0"/>
              <a:t>，鬼神</a:t>
            </a:r>
            <a:r>
              <a:rPr lang="en-US" altLang="zh-TW" dirty="0"/>
              <a:t>《</a:t>
            </a:r>
            <a:r>
              <a:rPr lang="zh-TW" altLang="en-US" dirty="0"/>
              <a:t>大會經</a:t>
            </a:r>
            <a:r>
              <a:rPr lang="en-US" altLang="zh-TW" dirty="0"/>
              <a:t>》</a:t>
            </a:r>
            <a:r>
              <a:rPr lang="zh-TW" altLang="en-US" dirty="0"/>
              <a:t>、</a:t>
            </a:r>
            <a:r>
              <a:rPr lang="en-US" altLang="zh-TW" dirty="0"/>
              <a:t>《</a:t>
            </a:r>
            <a:r>
              <a:rPr lang="zh-TW" altLang="en-US" dirty="0"/>
              <a:t>阿吒曩胝經</a:t>
            </a:r>
            <a:r>
              <a:rPr lang="en-US" altLang="zh-TW" dirty="0"/>
              <a:t>》</a:t>
            </a:r>
            <a:r>
              <a:rPr lang="zh-TW" altLang="en-US" dirty="0"/>
              <a:t>等，更多的鬼神來參加法會，</a:t>
            </a:r>
            <a:endParaRPr lang="en-AU" dirty="0"/>
          </a:p>
        </p:txBody>
      </p:sp>
      <p:sp>
        <p:nvSpPr>
          <p:cNvPr id="34819" name="Slide Number Placeholder 3">
            <a:extLst>
              <a:ext uri="{FF2B5EF4-FFF2-40B4-BE49-F238E27FC236}">
                <a16:creationId xmlns:a16="http://schemas.microsoft.com/office/drawing/2014/main" id="{3DEEB583-0389-4290-98C2-996DBBAB6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699C453-15BA-4347-9DDD-45962F15B298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34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13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8CFFD55C-7DD9-4BDC-83DC-508222038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貳、導師探究「大乘法門之起源與開展」的根本立場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AEE4D5-F17D-4457-A1E1-3C1AD4D7C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256" y="1562284"/>
            <a:ext cx="8206949" cy="4525963"/>
          </a:xfrm>
        </p:spPr>
        <p:txBody>
          <a:bodyPr/>
          <a:lstStyle/>
          <a:p>
            <a:pPr marL="2065338" indent="-719138">
              <a:spcBef>
                <a:spcPts val="0"/>
              </a:spcBef>
              <a:buFont typeface="Wingdings" charset="0"/>
              <a:buNone/>
              <a:defRPr/>
            </a:pP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（</a:t>
            </a: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2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）應簡擇而淘練者</a:t>
            </a: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──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理想、信仰、傳說、自心感受層面</a:t>
            </a:r>
          </a:p>
          <a:p>
            <a:pPr marL="2160588" indent="-436563" defTabSz="962025">
              <a:spcBef>
                <a:spcPts val="0"/>
              </a:spcBef>
              <a:buFont typeface="Wingdings" charset="0"/>
              <a:buNone/>
              <a:defRPr/>
            </a:pP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 </a:t>
            </a: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C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、出於信仰與傳說、禪觀心境之內容</a:t>
            </a:r>
          </a:p>
          <a:p>
            <a:pPr marL="625475" indent="-625475">
              <a:spcBef>
                <a:spcPts val="0"/>
              </a:spcBef>
              <a:buFont typeface="Wingdings" charset="0"/>
              <a:buNone/>
              <a:defRPr/>
            </a:pPr>
            <a:r>
              <a:rPr lang="en-US" altLang="zh-TW" dirty="0">
                <a:solidFill>
                  <a:srgbClr val="660066"/>
                </a:solidFill>
              </a:rPr>
              <a:t>※ </a:t>
            </a:r>
            <a:r>
              <a:rPr lang="zh-TW" altLang="en-US" dirty="0">
                <a:solidFill>
                  <a:srgbClr val="660066"/>
                </a:solidFill>
              </a:rPr>
              <a:t>這是「世間悉檀」，為了適應印度民俗的方便。</a:t>
            </a:r>
            <a:r>
              <a:rPr lang="en-AU" dirty="0">
                <a:solidFill>
                  <a:srgbClr val="660066"/>
                </a:solidFill>
              </a:rPr>
              <a:t> </a:t>
            </a:r>
          </a:p>
          <a:p>
            <a:pPr marL="2236788" indent="-436563" defTabSz="962025">
              <a:spcBef>
                <a:spcPts val="0"/>
              </a:spcBef>
              <a:buFont typeface="Wingdings" charset="0"/>
              <a:buNone/>
              <a:defRPr/>
            </a:pPr>
            <a:endParaRPr lang="en-AU" dirty="0">
              <a:solidFill>
                <a:srgbClr val="0000FF"/>
              </a:solidFill>
            </a:endParaRPr>
          </a:p>
        </p:txBody>
      </p:sp>
      <p:sp>
        <p:nvSpPr>
          <p:cNvPr id="34819" name="Slide Number Placeholder 3">
            <a:extLst>
              <a:ext uri="{FF2B5EF4-FFF2-40B4-BE49-F238E27FC236}">
                <a16:creationId xmlns:a16="http://schemas.microsoft.com/office/drawing/2014/main" id="{3DEEB583-0389-4290-98C2-996DBBAB6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699C453-15BA-4347-9DDD-45962F15B298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35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5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57A866CC-378C-4922-BFAD-E96B29B46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貳、導師探究「大乘法門之起源與開展」的根本立場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38801-5BE8-4D1B-9C66-4443037A7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256" y="1562284"/>
            <a:ext cx="8325544" cy="4525963"/>
          </a:xfrm>
        </p:spPr>
        <p:txBody>
          <a:bodyPr/>
          <a:lstStyle/>
          <a:p>
            <a:pPr marL="2065338" indent="-719138">
              <a:spcBef>
                <a:spcPts val="0"/>
              </a:spcBef>
              <a:buFont typeface="Wingdings" charset="0"/>
              <a:buNone/>
              <a:defRPr/>
            </a:pP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（</a:t>
            </a: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2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）應簡擇而淘練者</a:t>
            </a: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──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理想、信仰、傳說、自心感受層面</a:t>
            </a:r>
          </a:p>
          <a:p>
            <a:pPr marL="2160588" indent="-436563" defTabSz="962025">
              <a:spcBef>
                <a:spcPts val="0"/>
              </a:spcBef>
              <a:buFont typeface="Wingdings" charset="0"/>
              <a:buNone/>
              <a:defRPr/>
            </a:pP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 </a:t>
            </a: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D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、結說</a:t>
            </a:r>
          </a:p>
          <a:p>
            <a:pPr indent="0">
              <a:buFont typeface="Wingdings" charset="0"/>
              <a:buNone/>
              <a:defRPr/>
            </a:pPr>
            <a:r>
              <a:rPr lang="zh-TW" altLang="en-US" dirty="0"/>
              <a:t>信仰與傳說的大乘化，天（神）而是大菩薩的，或表示高深的</a:t>
            </a:r>
            <a:r>
              <a:rPr lang="en-US" dirty="0"/>
              <a:t>──</a:t>
            </a:r>
            <a:r>
              <a:rPr lang="zh-TW" altLang="en-US" dirty="0"/>
              <a:t>遠超過聲聞的境界，或表示大菩薩的方便善巧。</a:t>
            </a:r>
            <a:endParaRPr lang="en-AU" dirty="0"/>
          </a:p>
        </p:txBody>
      </p:sp>
      <p:sp>
        <p:nvSpPr>
          <p:cNvPr id="35843" name="Slide Number Placeholder 3">
            <a:extLst>
              <a:ext uri="{FF2B5EF4-FFF2-40B4-BE49-F238E27FC236}">
                <a16:creationId xmlns:a16="http://schemas.microsoft.com/office/drawing/2014/main" id="{CEABDAE8-AE7D-4623-9D82-15E03B49C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21F4C86F-52B5-4BFC-B739-8560C6335465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36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57A866CC-378C-4922-BFAD-E96B29B46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貳、導師探究「大乘法門之起源與開展」的根本立場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38801-5BE8-4D1B-9C66-4443037A7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256" y="1562284"/>
            <a:ext cx="8325544" cy="4525963"/>
          </a:xfrm>
        </p:spPr>
        <p:txBody>
          <a:bodyPr/>
          <a:lstStyle/>
          <a:p>
            <a:pPr marL="2065338" indent="-719138">
              <a:spcBef>
                <a:spcPts val="0"/>
              </a:spcBef>
              <a:buFont typeface="Wingdings" charset="0"/>
              <a:buNone/>
              <a:defRPr/>
            </a:pP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（</a:t>
            </a: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2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）應簡擇而淘練者</a:t>
            </a: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──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理想、信仰、傳說、自心感受層面</a:t>
            </a:r>
          </a:p>
          <a:p>
            <a:pPr marL="2160588" indent="-436563" defTabSz="962025">
              <a:spcBef>
                <a:spcPts val="0"/>
              </a:spcBef>
              <a:buFont typeface="Wingdings" charset="0"/>
              <a:buNone/>
              <a:defRPr/>
            </a:pP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 </a:t>
            </a: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D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、結說</a:t>
            </a:r>
          </a:p>
          <a:p>
            <a:pPr indent="0">
              <a:buFont typeface="Wingdings" charset="0"/>
              <a:buNone/>
              <a:defRPr/>
            </a:pPr>
            <a:r>
              <a:rPr lang="zh-TW" altLang="en-US" dirty="0"/>
              <a:t>這是當時大乘行者的</a:t>
            </a:r>
            <a:r>
              <a:rPr lang="zh-TW" altLang="en-US" b="1" dirty="0">
                <a:solidFill>
                  <a:srgbClr val="0000FF"/>
                </a:solidFill>
              </a:rPr>
              <a:t>理想與信仰</a:t>
            </a:r>
            <a:r>
              <a:rPr lang="zh-TW" altLang="en-US" dirty="0"/>
              <a:t>，而不是印度初期大乘，傳宏者與集出者的形象。</a:t>
            </a:r>
            <a:endParaRPr lang="en-AU" dirty="0"/>
          </a:p>
        </p:txBody>
      </p:sp>
      <p:sp>
        <p:nvSpPr>
          <p:cNvPr id="35843" name="Slide Number Placeholder 3">
            <a:extLst>
              <a:ext uri="{FF2B5EF4-FFF2-40B4-BE49-F238E27FC236}">
                <a16:creationId xmlns:a16="http://schemas.microsoft.com/office/drawing/2014/main" id="{CEABDAE8-AE7D-4623-9D82-15E03B49C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21F4C86F-52B5-4BFC-B739-8560C6335465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37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53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462B4B1C-1FC5-48BF-9031-A2BE32663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貳、導師探究「大乘法門之起源與開展」的根本立場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E3C11-36A9-460A-9B82-08388F20A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420" y="1562284"/>
            <a:ext cx="8376392" cy="4525963"/>
          </a:xfrm>
        </p:spPr>
        <p:txBody>
          <a:bodyPr/>
          <a:lstStyle/>
          <a:p>
            <a:pPr marL="1971675" indent="-625475">
              <a:spcBef>
                <a:spcPts val="0"/>
              </a:spcBef>
              <a:buFont typeface="Wingdings" charset="0"/>
              <a:buNone/>
              <a:defRPr/>
            </a:pP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（</a:t>
            </a: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3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）可反映初期大乘的實況者</a:t>
            </a:r>
          </a:p>
          <a:p>
            <a:pPr marL="1800225" indent="0">
              <a:spcBef>
                <a:spcPts val="0"/>
              </a:spcBef>
              <a:buFont typeface="Wingdings" charset="0"/>
              <a:buNone/>
              <a:defRPr/>
            </a:pP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A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、過去</a:t>
            </a: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──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佛與菩薩的「本生」</a:t>
            </a:r>
          </a:p>
        </p:txBody>
      </p:sp>
      <p:sp>
        <p:nvSpPr>
          <p:cNvPr id="36867" name="Slide Number Placeholder 3">
            <a:extLst>
              <a:ext uri="{FF2B5EF4-FFF2-40B4-BE49-F238E27FC236}">
                <a16:creationId xmlns:a16="http://schemas.microsoft.com/office/drawing/2014/main" id="{B4C88E9B-D981-4314-B467-5139F71D1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25195526-DA30-4062-9F96-248FEA6E8179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38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36868" name="Picture 1">
            <a:extLst>
              <a:ext uri="{FF2B5EF4-FFF2-40B4-BE49-F238E27FC236}">
                <a16:creationId xmlns:a16="http://schemas.microsoft.com/office/drawing/2014/main" id="{34616AD1-D88B-4EA4-A3F7-A1973879C8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505075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CDCC998-6D39-4AF5-98B6-2050CF9603C4}"/>
              </a:ext>
            </a:extLst>
          </p:cNvPr>
          <p:cNvSpPr txBox="1">
            <a:spLocks/>
          </p:cNvSpPr>
          <p:nvPr/>
        </p:nvSpPr>
        <p:spPr bwMode="auto">
          <a:xfrm>
            <a:off x="3335542" y="2871116"/>
            <a:ext cx="5808458" cy="346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60363" indent="-360363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900"/>
              </a:spcAft>
              <a:buSzPct val="50000"/>
              <a:buFont typeface="Wingdings" charset="0"/>
              <a:defRPr sz="3200" kern="12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1pPr>
            <a:lvl2pPr marL="360363" indent="96838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Wingdings" charset="0"/>
              <a:defRPr sz="2800" kern="1200" spc="3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2pPr>
            <a:lvl3pPr marL="360363" indent="554038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defRPr sz="2400" kern="1200" spc="3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3pPr>
            <a:lvl4pPr marL="360363" indent="1011238" algn="l" defTabSz="457200" rtl="0" eaLnBrk="0" fontAlgn="base" hangingPunct="0">
              <a:spcBef>
                <a:spcPct val="20000"/>
              </a:spcBef>
              <a:spcAft>
                <a:spcPts val="1200"/>
              </a:spcAft>
              <a:buFont typeface="Arial" charset="0"/>
              <a:defRPr sz="2000" kern="1200">
                <a:solidFill>
                  <a:schemeClr val="tx1"/>
                </a:solidFill>
                <a:latin typeface="Gandhari Unicode"/>
                <a:ea typeface="ＭＳ Ｐゴシック" charset="-128"/>
                <a:cs typeface="Gandhari Unicode"/>
              </a:defRPr>
            </a:lvl4pPr>
            <a:lvl5pPr marL="360363" indent="146843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000" kern="1200">
                <a:solidFill>
                  <a:schemeClr val="tx1"/>
                </a:solidFill>
                <a:latin typeface="Gandhari Unicode"/>
                <a:ea typeface="ＭＳ Ｐゴシック" charset="-128"/>
                <a:cs typeface="Gandhari Unicod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defTabSz="431800">
              <a:spcBef>
                <a:spcPts val="1200"/>
              </a:spcBef>
              <a:defRPr/>
            </a:pPr>
            <a:r>
              <a:rPr lang="zh-TW" altLang="en-US" sz="3600" dirty="0"/>
              <a:t>撇開這些理想、信仰與傳說，可以反映初期大乘實況的：如說菩薩行，初心菩薩應怎樣修學，以怎樣的身分來修學。</a:t>
            </a:r>
            <a:endParaRPr lang="en-AU" sz="3600" dirty="0">
              <a:solidFill>
                <a:srgbClr val="0000FF"/>
              </a:solidFill>
            </a:endParaRPr>
          </a:p>
          <a:p>
            <a:pPr marL="2065338" indent="-719138">
              <a:spcBef>
                <a:spcPts val="0"/>
              </a:spcBef>
              <a:defRPr/>
            </a:pPr>
            <a:endParaRPr lang="zh-TW" altLang="en-US" sz="36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63391AA2-8E4B-43AC-A49F-6A896E5A8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貳、導師探究「大乘法門之起源與開展」的根本立場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D8776-573B-40F6-92E5-14A56BE7E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62284"/>
            <a:ext cx="8376392" cy="4525963"/>
          </a:xfrm>
        </p:spPr>
        <p:txBody>
          <a:bodyPr/>
          <a:lstStyle/>
          <a:p>
            <a:pPr marL="1971675" indent="-719138">
              <a:spcBef>
                <a:spcPts val="0"/>
              </a:spcBef>
              <a:buFont typeface="Wingdings" charset="0"/>
              <a:buNone/>
              <a:defRPr/>
            </a:pP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（</a:t>
            </a: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3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）可反映初期大乘的實況者</a:t>
            </a:r>
          </a:p>
          <a:p>
            <a:pPr marL="1706563" indent="0" defTabSz="431800">
              <a:spcBef>
                <a:spcPts val="0"/>
              </a:spcBef>
              <a:buFont typeface="Wingdings" charset="0"/>
              <a:buNone/>
              <a:defRPr/>
            </a:pP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A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、過去</a:t>
            </a: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──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佛與菩薩的「本生」</a:t>
            </a:r>
          </a:p>
          <a:p>
            <a:pPr indent="0" defTabSz="431800">
              <a:spcBef>
                <a:spcPts val="0"/>
              </a:spcBef>
              <a:buFont typeface="Wingdings" charset="0"/>
              <a:buNone/>
              <a:defRPr/>
            </a:pPr>
            <a:r>
              <a:rPr lang="zh-TW" altLang="en-US" dirty="0"/>
              <a:t>初期大乘經中，說到佛與菩薩的「本生」很多，說到最初是怎樣發心，怎樣修行。</a:t>
            </a:r>
          </a:p>
        </p:txBody>
      </p:sp>
      <p:sp>
        <p:nvSpPr>
          <p:cNvPr id="38915" name="Slide Number Placeholder 3">
            <a:extLst>
              <a:ext uri="{FF2B5EF4-FFF2-40B4-BE49-F238E27FC236}">
                <a16:creationId xmlns:a16="http://schemas.microsoft.com/office/drawing/2014/main" id="{1F28A3A4-C65A-4A63-82D2-3DFB0BF93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4BC66528-2DAF-4720-B3B9-CC618E8F1801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39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3AD92256-0A4A-496F-8323-D24CB69AF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b="1">
                <a:latin typeface="STKaiti" panose="02010600040101010101" pitchFamily="2" charset="-122"/>
                <a:ea typeface="STKaiti" panose="02010600040101010101" pitchFamily="2" charset="-122"/>
              </a:rPr>
              <a:t>壹、緣起</a:t>
            </a:r>
            <a:r>
              <a:rPr lang="en-AU" altLang="ja-JP" sz="5400" b="1"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endParaRPr lang="zh-TW" altLang="en-US" sz="5400" b="1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17410" name="Content Placeholder 2">
            <a:extLst>
              <a:ext uri="{FF2B5EF4-FFF2-40B4-BE49-F238E27FC236}">
                <a16:creationId xmlns:a16="http://schemas.microsoft.com/office/drawing/2014/main" id="{2CB6C3EC-9529-46F0-800E-8617D99275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175" indent="-3175"/>
            <a:r>
              <a:rPr lang="zh-TW" altLang="en-US" sz="4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有心人士，以有組織的方式在網上散播不實訊息，很多的法友為此感到憂心與不安 </a:t>
            </a:r>
            <a:r>
              <a:rPr lang="en-US" altLang="ja-JP" sz="4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……</a:t>
            </a:r>
            <a:r>
              <a:rPr lang="en-AU" altLang="ja-JP" sz="4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endParaRPr lang="en-US" altLang="zh-TW" sz="48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BA0A58B2-3F3C-48DD-8606-78F31DDA7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7F768FFC-A7A7-4503-B219-D919DE603B18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4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08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63391AA2-8E4B-43AC-A49F-6A896E5A8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貳、導師探究「大乘法門之起源與開展」的根本立場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D8776-573B-40F6-92E5-14A56BE7E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62284"/>
            <a:ext cx="8376392" cy="4525963"/>
          </a:xfrm>
        </p:spPr>
        <p:txBody>
          <a:bodyPr/>
          <a:lstStyle/>
          <a:p>
            <a:pPr marL="1971675" indent="-719138">
              <a:spcBef>
                <a:spcPts val="0"/>
              </a:spcBef>
              <a:buFont typeface="Wingdings" charset="0"/>
              <a:buNone/>
              <a:defRPr/>
            </a:pP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（</a:t>
            </a: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3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）可反映初期大乘的實況者</a:t>
            </a:r>
          </a:p>
          <a:p>
            <a:pPr marL="1706563" indent="0" defTabSz="431800">
              <a:spcBef>
                <a:spcPts val="0"/>
              </a:spcBef>
              <a:buFont typeface="Wingdings" charset="0"/>
              <a:buNone/>
              <a:defRPr/>
            </a:pP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A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、過去</a:t>
            </a: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──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佛與菩薩的「本生」</a:t>
            </a:r>
          </a:p>
          <a:p>
            <a:pPr indent="0" defTabSz="431800">
              <a:spcBef>
                <a:spcPts val="0"/>
              </a:spcBef>
              <a:buFont typeface="Wingdings" charset="0"/>
              <a:buNone/>
              <a:defRPr/>
            </a:pPr>
            <a:r>
              <a:rPr lang="zh-TW" altLang="en-US" dirty="0"/>
              <a:t>這雖表現為過去久遠的，但是人間事，從「佛佛道同」的觀點，應該是多少反映了印度大乘初期菩薩行的情形。</a:t>
            </a:r>
          </a:p>
        </p:txBody>
      </p:sp>
      <p:sp>
        <p:nvSpPr>
          <p:cNvPr id="38915" name="Slide Number Placeholder 3">
            <a:extLst>
              <a:ext uri="{FF2B5EF4-FFF2-40B4-BE49-F238E27FC236}">
                <a16:creationId xmlns:a16="http://schemas.microsoft.com/office/drawing/2014/main" id="{1F28A3A4-C65A-4A63-82D2-3DFB0BF93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4BC66528-2DAF-4720-B3B9-CC618E8F1801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40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88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E5629EDD-FAD8-4B9D-9E0C-6B6EA22D3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貳、導師探究「大乘法門之起源與開展」的根本立場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03DA-CF53-4938-B976-12668C715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62284"/>
            <a:ext cx="8376392" cy="4525963"/>
          </a:xfrm>
        </p:spPr>
        <p:txBody>
          <a:bodyPr/>
          <a:lstStyle/>
          <a:p>
            <a:pPr marL="1971675" indent="-719138">
              <a:spcBef>
                <a:spcPts val="0"/>
              </a:spcBef>
              <a:buFont typeface="Wingdings" charset="0"/>
              <a:buNone/>
              <a:defRPr/>
            </a:pP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（</a:t>
            </a: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3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）可反映初期大乘的實況者</a:t>
            </a:r>
          </a:p>
          <a:p>
            <a:pPr marL="1706563" indent="0" defTabSz="431800">
              <a:spcBef>
                <a:spcPts val="0"/>
              </a:spcBef>
              <a:buFont typeface="Wingdings" charset="0"/>
              <a:buNone/>
              <a:defRPr/>
            </a:pP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B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、未來</a:t>
            </a: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──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佛滅五百年以後佛教界的情形</a:t>
            </a:r>
          </a:p>
          <a:p>
            <a:pPr indent="0" defTabSz="431800">
              <a:spcBef>
                <a:spcPts val="0"/>
              </a:spcBef>
              <a:buFont typeface="Wingdings" charset="0"/>
              <a:buNone/>
              <a:defRPr/>
            </a:pPr>
            <a:r>
              <a:rPr lang="zh-TW" altLang="en-US" dirty="0"/>
              <a:t>如說佛滅五百年以後佛教界的情形，這雖表現為未來事，其實正反映了當時佛教界</a:t>
            </a:r>
            <a:r>
              <a:rPr lang="en-US" altLang="zh-TW" dirty="0"/>
              <a:t>──</a:t>
            </a:r>
            <a:r>
              <a:rPr lang="zh-TW" altLang="en-US" dirty="0"/>
              <a:t>聲聞與菩薩，菩薩與菩薩間，曾經發生過的實際情形。</a:t>
            </a:r>
          </a:p>
        </p:txBody>
      </p:sp>
      <p:sp>
        <p:nvSpPr>
          <p:cNvPr id="39939" name="Slide Number Placeholder 3">
            <a:extLst>
              <a:ext uri="{FF2B5EF4-FFF2-40B4-BE49-F238E27FC236}">
                <a16:creationId xmlns:a16="http://schemas.microsoft.com/office/drawing/2014/main" id="{90C1DC16-2F62-44B7-BCFE-9041B9E2F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3C259072-A0D2-4A5D-BAB5-5FACBD030B4C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41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6040C4A5-EFDB-4F1D-A765-AECA6787E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貳、導師探究「大乘法門之起源與開展」的根本立場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4B91B-1E9A-4E3D-8757-53CD6D2DE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288" y="1600200"/>
            <a:ext cx="8498570" cy="4756149"/>
          </a:xfrm>
        </p:spPr>
        <p:txBody>
          <a:bodyPr/>
          <a:lstStyle/>
          <a:p>
            <a:pPr marL="720725" indent="0" defTabSz="431800">
              <a:spcBef>
                <a:spcPts val="0"/>
              </a:spcBef>
              <a:buFont typeface="Wingdings" charset="0"/>
              <a:buNone/>
              <a:defRPr/>
            </a:pPr>
            <a:r>
              <a:rPr lang="zh-CHT" altLang="en-US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（二）印順導師的基本理念及研究方法</a:t>
            </a:r>
            <a:endParaRPr lang="en-US" altLang="zh-TW" sz="28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  <a:p>
            <a:pPr marL="1250950" indent="0" defTabSz="525463">
              <a:spcBef>
                <a:spcPts val="0"/>
              </a:spcBef>
              <a:buFont typeface="Wingdings" charset="0"/>
              <a:buNone/>
              <a:defRPr/>
            </a:pP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3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、結</a:t>
            </a:r>
          </a:p>
          <a:p>
            <a:pPr marL="0" indent="0" defTabSz="544513">
              <a:buFont typeface="Wingdings" charset="0"/>
              <a:buNone/>
              <a:defRPr/>
            </a:pPr>
            <a:r>
              <a:rPr lang="zh-TW" altLang="en-US" dirty="0"/>
              <a:t>我以為，將足以反映印度大乘初期實際情形的</a:t>
            </a:r>
            <a:r>
              <a:rPr lang="en-US" dirty="0"/>
              <a:t>[</a:t>
            </a:r>
            <a:r>
              <a:rPr lang="zh-TW" altLang="en-US" dirty="0"/>
              <a:t>內容</a:t>
            </a:r>
            <a:r>
              <a:rPr lang="en-US" dirty="0"/>
              <a:t>]</a:t>
            </a:r>
            <a:r>
              <a:rPr lang="zh-TW" altLang="en-US" dirty="0"/>
              <a:t>，分別敘述而加以對比：</a:t>
            </a:r>
          </a:p>
          <a:p>
            <a:pPr marL="0" indent="0" defTabSz="544513">
              <a:defRPr/>
            </a:pPr>
            <a:r>
              <a:rPr lang="en-US" altLang="zh-TW" dirty="0"/>
              <a:t>◎ </a:t>
            </a:r>
            <a:r>
              <a:rPr lang="zh-TW" altLang="en-US" dirty="0"/>
              <a:t>不但可以理解大乘佛教的實情，</a:t>
            </a:r>
            <a:endParaRPr lang="en-AU" altLang="zh-TW" dirty="0"/>
          </a:p>
          <a:p>
            <a:pPr marL="0" indent="0" defTabSz="544513">
              <a:buFont typeface="Wingdings" charset="0"/>
              <a:buNone/>
              <a:defRPr/>
            </a:pPr>
            <a:endParaRPr lang="en-AU" dirty="0"/>
          </a:p>
        </p:txBody>
      </p:sp>
      <p:sp>
        <p:nvSpPr>
          <p:cNvPr id="40963" name="Slide Number Placeholder 3">
            <a:extLst>
              <a:ext uri="{FF2B5EF4-FFF2-40B4-BE49-F238E27FC236}">
                <a16:creationId xmlns:a16="http://schemas.microsoft.com/office/drawing/2014/main" id="{C708193C-86DE-4DAA-B302-21E887ACD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1030983-916A-4075-ADA3-7C90FC5733FA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42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6040C4A5-EFDB-4F1D-A765-AECA6787E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貳、導師探究「大乘法門之起源與開展」的根本立場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4B91B-1E9A-4E3D-8757-53CD6D2DE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288" y="1600200"/>
            <a:ext cx="8724712" cy="4756149"/>
          </a:xfrm>
        </p:spPr>
        <p:txBody>
          <a:bodyPr/>
          <a:lstStyle/>
          <a:p>
            <a:pPr marL="720725" indent="0" defTabSz="431800">
              <a:spcBef>
                <a:spcPts val="0"/>
              </a:spcBef>
              <a:buFont typeface="Wingdings" charset="0"/>
              <a:buNone/>
              <a:defRPr/>
            </a:pPr>
            <a:r>
              <a:rPr lang="zh-CHT" altLang="en-US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（二）印順導師的基本理念及研究方法</a:t>
            </a:r>
            <a:endParaRPr lang="en-US" altLang="zh-TW" sz="28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  <a:p>
            <a:pPr marL="1250950" indent="0" defTabSz="525463">
              <a:spcBef>
                <a:spcPts val="0"/>
              </a:spcBef>
              <a:buFont typeface="Wingdings" charset="0"/>
              <a:buNone/>
              <a:defRPr/>
            </a:pP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3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、結</a:t>
            </a:r>
          </a:p>
          <a:p>
            <a:pPr marL="625475" indent="-625475">
              <a:buFont typeface="Wingdings" charset="0"/>
              <a:buNone/>
              <a:defRPr/>
            </a:pPr>
            <a:r>
              <a:rPr lang="en-US" altLang="zh-TW" dirty="0"/>
              <a:t>◎ </a:t>
            </a:r>
            <a:r>
              <a:rPr lang="zh-TW" altLang="en-US" dirty="0"/>
              <a:t>更明瞭大乘佛教內部所有的不同特性，初期大乘佛教的多樣性；</a:t>
            </a:r>
            <a:endParaRPr lang="en-AU" dirty="0"/>
          </a:p>
          <a:p>
            <a:pPr marL="0" indent="1588" defTabSz="180975">
              <a:spcBef>
                <a:spcPts val="1800"/>
              </a:spcBef>
              <a:buFont typeface="Wingdings" charset="0"/>
              <a:buNone/>
              <a:defRPr/>
            </a:pPr>
            <a:r>
              <a:rPr lang="zh-TW" altLang="en-US" dirty="0"/>
              <a:t>綜合的說明了，真實存在於印度大乘初期的活動情形。</a:t>
            </a:r>
            <a:r>
              <a:rPr lang="en-AU" dirty="0"/>
              <a:t> </a:t>
            </a:r>
            <a:endParaRPr lang="zh-TW" altLang="en-US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  <a:p>
            <a:pPr marL="1346200" indent="0">
              <a:spcBef>
                <a:spcPts val="0"/>
              </a:spcBef>
              <a:buFont typeface="Wingdings" charset="0"/>
              <a:buNone/>
              <a:defRPr/>
            </a:pPr>
            <a:endParaRPr lang="zh-TW" altLang="en-US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</p:txBody>
      </p:sp>
      <p:sp>
        <p:nvSpPr>
          <p:cNvPr id="40963" name="Slide Number Placeholder 3">
            <a:extLst>
              <a:ext uri="{FF2B5EF4-FFF2-40B4-BE49-F238E27FC236}">
                <a16:creationId xmlns:a16="http://schemas.microsoft.com/office/drawing/2014/main" id="{C708193C-86DE-4DAA-B302-21E887ACD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1030983-916A-4075-ADA3-7C90FC5733FA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43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89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3CED652E-68DF-4222-9E37-90A5B3327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參、般若經的傳出（以大乘經中的證詞為中心）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C402D-D516-44D8-A5FC-ADA11271A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288" y="1600200"/>
            <a:ext cx="8376392" cy="4756149"/>
          </a:xfrm>
        </p:spPr>
        <p:txBody>
          <a:bodyPr/>
          <a:lstStyle/>
          <a:p>
            <a:pPr marL="530225" indent="0" defTabSz="431800">
              <a:spcBef>
                <a:spcPts val="0"/>
              </a:spcBef>
              <a:buFont typeface="Wingdings" charset="0"/>
              <a:buNone/>
              <a:defRPr/>
            </a:pPr>
            <a:r>
              <a:rPr lang="zh-CHT" altLang="en-US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一、大乘佛典傳出的概況</a:t>
            </a:r>
            <a:r>
              <a:rPr lang="x-none" altLang="zh-TW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 </a:t>
            </a:r>
            <a:endParaRPr lang="zh-TW" altLang="en-US" sz="28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  <a:p>
            <a:pPr marL="546100" indent="0" defTabSz="528638">
              <a:buFont typeface="Wingdings" charset="0"/>
              <a:buNone/>
              <a:defRPr/>
            </a:pP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（一）關於「結集」的涵義</a:t>
            </a:r>
            <a:endParaRPr lang="en-AU" sz="24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  <a:p>
            <a:pPr indent="0">
              <a:spcBef>
                <a:spcPts val="1200"/>
              </a:spcBef>
              <a:buFont typeface="Wingdings" charset="0"/>
              <a:buNone/>
              <a:defRPr/>
            </a:pPr>
            <a:r>
              <a:rPr lang="zh-TW" altLang="en-US" dirty="0"/>
              <a:t>初期大乘經，事實上是沒有「集出」的。集</a:t>
            </a:r>
            <a:r>
              <a:rPr lang="en-US" dirty="0"/>
              <a:t>──</a:t>
            </a:r>
            <a:r>
              <a:rPr lang="zh-TW" altLang="en-US" dirty="0"/>
              <a:t>結集（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saṃgīti</a:t>
            </a:r>
            <a:r>
              <a:rPr lang="zh-TW" altLang="en-US" dirty="0"/>
              <a:t>）的原語，是合誦、等誦的意思。</a:t>
            </a:r>
            <a:endParaRPr lang="zh-TW" altLang="en-US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</p:txBody>
      </p:sp>
      <p:sp>
        <p:nvSpPr>
          <p:cNvPr id="43011" name="Slide Number Placeholder 3">
            <a:extLst>
              <a:ext uri="{FF2B5EF4-FFF2-40B4-BE49-F238E27FC236}">
                <a16:creationId xmlns:a16="http://schemas.microsoft.com/office/drawing/2014/main" id="{A29BACC6-C0EF-4D7E-B6FC-BF22997D5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00889B1-7AEF-4248-B829-BFC35D80F05D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44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3CED652E-68DF-4222-9E37-90A5B3327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參、般若經的傳出（以大乘經中的證詞為中心）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C402D-D516-44D8-A5FC-ADA11271A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288" y="1600200"/>
            <a:ext cx="8376392" cy="4756149"/>
          </a:xfrm>
        </p:spPr>
        <p:txBody>
          <a:bodyPr/>
          <a:lstStyle/>
          <a:p>
            <a:pPr marL="530225" indent="0" defTabSz="431800">
              <a:spcBef>
                <a:spcPts val="0"/>
              </a:spcBef>
              <a:buFont typeface="Wingdings" charset="0"/>
              <a:buNone/>
              <a:defRPr/>
            </a:pPr>
            <a:r>
              <a:rPr lang="zh-CHT" altLang="en-US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一、大乘佛典傳出的概況</a:t>
            </a:r>
            <a:r>
              <a:rPr lang="x-none" altLang="zh-TW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 </a:t>
            </a:r>
            <a:endParaRPr lang="zh-TW" altLang="en-US" sz="28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  <a:p>
            <a:pPr marL="546100" indent="0" defTabSz="528638">
              <a:buFont typeface="Wingdings" charset="0"/>
              <a:buNone/>
              <a:defRPr/>
            </a:pP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（一）關於「結集」的涵義</a:t>
            </a:r>
            <a:endParaRPr lang="en-AU" sz="24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  <a:p>
            <a:pPr indent="0">
              <a:spcBef>
                <a:spcPts val="1200"/>
              </a:spcBef>
              <a:buFont typeface="Wingdings" charset="0"/>
              <a:buNone/>
              <a:defRPr/>
            </a:pPr>
            <a:r>
              <a:rPr lang="zh-TW" altLang="en-US" dirty="0">
                <a:solidFill>
                  <a:srgbClr val="0000FF"/>
                </a:solidFill>
              </a:rPr>
              <a:t>對於流傳的佛法，經過大眾的共同審定，公認為是佛法，稱為結集</a:t>
            </a:r>
            <a:r>
              <a:rPr lang="zh-TW" altLang="en-US" dirty="0"/>
              <a:t>。</a:t>
            </a:r>
            <a:r>
              <a:rPr lang="en-AU" dirty="0"/>
              <a:t> </a:t>
            </a:r>
            <a:endParaRPr lang="zh-TW" altLang="en-US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</p:txBody>
      </p:sp>
      <p:sp>
        <p:nvSpPr>
          <p:cNvPr id="43011" name="Slide Number Placeholder 3">
            <a:extLst>
              <a:ext uri="{FF2B5EF4-FFF2-40B4-BE49-F238E27FC236}">
                <a16:creationId xmlns:a16="http://schemas.microsoft.com/office/drawing/2014/main" id="{A29BACC6-C0EF-4D7E-B6FC-BF22997D5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00889B1-7AEF-4248-B829-BFC35D80F05D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45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23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>
            <a:extLst>
              <a:ext uri="{FF2B5EF4-FFF2-40B4-BE49-F238E27FC236}">
                <a16:creationId xmlns:a16="http://schemas.microsoft.com/office/drawing/2014/main" id="{0191C52C-A1C0-4BE6-B3EC-194EA7D7E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參、般若經的傳出（以大乘經中的證詞為中心）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C448D-C0AB-4D13-BB12-A5028063A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288" y="1600200"/>
            <a:ext cx="8376392" cy="4756149"/>
          </a:xfrm>
        </p:spPr>
        <p:txBody>
          <a:bodyPr/>
          <a:lstStyle/>
          <a:p>
            <a:pPr marL="530225" indent="0" defTabSz="431800">
              <a:spcBef>
                <a:spcPts val="0"/>
              </a:spcBef>
              <a:buFont typeface="Wingdings" charset="0"/>
              <a:buNone/>
              <a:defRPr/>
            </a:pPr>
            <a:r>
              <a:rPr lang="zh-CHT" altLang="en-US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一、大乘佛典傳出的概況</a:t>
            </a:r>
            <a:r>
              <a:rPr lang="x-none" altLang="zh-TW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 </a:t>
            </a:r>
            <a:endParaRPr lang="zh-TW" altLang="en-US" sz="28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  <a:p>
            <a:pPr marL="530225" indent="0" defTabSz="528638">
              <a:buFont typeface="Wingdings" charset="0"/>
              <a:buNone/>
              <a:defRPr/>
            </a:pP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（二）大乘經只是傳出而沒有集出</a:t>
            </a:r>
            <a:endParaRPr lang="en-AU" sz="24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</p:txBody>
      </p:sp>
      <p:sp>
        <p:nvSpPr>
          <p:cNvPr id="45059" name="Slide Number Placeholder 3">
            <a:extLst>
              <a:ext uri="{FF2B5EF4-FFF2-40B4-BE49-F238E27FC236}">
                <a16:creationId xmlns:a16="http://schemas.microsoft.com/office/drawing/2014/main" id="{FD9B0CB2-A02A-4F92-AED6-C741B7A6B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C82356CC-673B-443E-A91B-D010D60F3813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46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23A23F-AB81-45AC-AFED-AA588D1A25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689"/>
          <a:stretch/>
        </p:blipFill>
        <p:spPr>
          <a:xfrm>
            <a:off x="5862866" y="2093841"/>
            <a:ext cx="2932814" cy="3831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55AC912-A754-458E-AF7F-699FE1854734}"/>
              </a:ext>
            </a:extLst>
          </p:cNvPr>
          <p:cNvSpPr txBox="1">
            <a:spLocks/>
          </p:cNvSpPr>
          <p:nvPr/>
        </p:nvSpPr>
        <p:spPr bwMode="auto">
          <a:xfrm>
            <a:off x="419289" y="2904741"/>
            <a:ext cx="5443578" cy="3199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60363" indent="-360363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900"/>
              </a:spcAft>
              <a:buSzPct val="50000"/>
              <a:buFont typeface="Wingdings" charset="0"/>
              <a:defRPr sz="3200" kern="12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1pPr>
            <a:lvl2pPr marL="360363" indent="96838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Wingdings" charset="0"/>
              <a:defRPr sz="2800" kern="1200" spc="3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2pPr>
            <a:lvl3pPr marL="360363" indent="554038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defRPr sz="2400" kern="1200" spc="3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3pPr>
            <a:lvl4pPr marL="360363" indent="1011238" algn="l" defTabSz="457200" rtl="0" eaLnBrk="0" fontAlgn="base" hangingPunct="0">
              <a:spcBef>
                <a:spcPct val="20000"/>
              </a:spcBef>
              <a:spcAft>
                <a:spcPts val="1200"/>
              </a:spcAft>
              <a:buFont typeface="Arial" charset="0"/>
              <a:defRPr sz="2000" kern="1200">
                <a:solidFill>
                  <a:schemeClr val="tx1"/>
                </a:solidFill>
                <a:latin typeface="Gandhari Unicode"/>
                <a:ea typeface="ＭＳ Ｐゴシック" charset="-128"/>
                <a:cs typeface="Gandhari Unicode"/>
              </a:defRPr>
            </a:lvl4pPr>
            <a:lvl5pPr marL="360363" indent="146843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000" kern="1200">
                <a:solidFill>
                  <a:schemeClr val="tx1"/>
                </a:solidFill>
                <a:latin typeface="Gandhari Unicode"/>
                <a:ea typeface="ＭＳ Ｐゴシック" charset="-128"/>
                <a:cs typeface="Gandhari Unicod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defRPr/>
            </a:pPr>
            <a:r>
              <a:rPr lang="zh-TW" altLang="en-US" sz="3600" dirty="0">
                <a:solidFill>
                  <a:srgbClr val="0000FF"/>
                </a:solidFill>
              </a:rPr>
              <a:t>從初期大乘經所見到的，只是傳出而沒有集出</a:t>
            </a:r>
            <a:r>
              <a:rPr lang="zh-TW" altLang="en-US" sz="3600" dirty="0"/>
              <a:t>；在流傳中，受到信受者的尊重而保存下來的。</a:t>
            </a:r>
            <a:r>
              <a:rPr lang="en-AU" sz="3600" dirty="0"/>
              <a:t>  </a:t>
            </a:r>
            <a:endParaRPr lang="zh-TW" altLang="en-US" sz="36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>
            <a:extLst>
              <a:ext uri="{FF2B5EF4-FFF2-40B4-BE49-F238E27FC236}">
                <a16:creationId xmlns:a16="http://schemas.microsoft.com/office/drawing/2014/main" id="{A0C49BB4-CC60-405A-9F74-C434AE028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參、般若經的傳出（以大乘經中的證詞為中心）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4E0B3-658F-4D03-9FAF-D5A45CBCB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288" y="1600200"/>
            <a:ext cx="8376392" cy="4756149"/>
          </a:xfrm>
        </p:spPr>
        <p:txBody>
          <a:bodyPr/>
          <a:lstStyle/>
          <a:p>
            <a:pPr marL="530225" indent="0" defTabSz="431800">
              <a:spcBef>
                <a:spcPts val="0"/>
              </a:spcBef>
              <a:buFont typeface="Wingdings" charset="0"/>
              <a:buNone/>
              <a:defRPr/>
            </a:pPr>
            <a:r>
              <a:rPr lang="zh-CHT" altLang="en-US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一、大乘佛典傳出的概況</a:t>
            </a:r>
            <a:r>
              <a:rPr lang="x-none" altLang="zh-TW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 </a:t>
            </a:r>
            <a:endParaRPr lang="zh-TW" altLang="en-US" sz="28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  <a:p>
            <a:pPr marL="530225" indent="0" defTabSz="528638">
              <a:buFont typeface="Wingdings" charset="0"/>
              <a:buNone/>
              <a:defRPr/>
            </a:pP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（三）大乘經的修證內容是經過先後無數人驗證與確認</a:t>
            </a:r>
            <a:endParaRPr lang="en-AU" sz="24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</p:txBody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17F53A6D-58FC-4CC9-907D-123F8A617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CDDF24EA-9976-4B14-98DE-6DACA8ADA6A2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47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743260-E01C-42EE-B47E-B2FFA345A6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35" t="18291" r="8249"/>
          <a:stretch/>
        </p:blipFill>
        <p:spPr>
          <a:xfrm>
            <a:off x="94780" y="3052212"/>
            <a:ext cx="3942891" cy="2957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DF794B7-3CC8-4279-B58B-69735901A9DF}"/>
              </a:ext>
            </a:extLst>
          </p:cNvPr>
          <p:cNvSpPr txBox="1">
            <a:spLocks/>
          </p:cNvSpPr>
          <p:nvPr/>
        </p:nvSpPr>
        <p:spPr bwMode="auto">
          <a:xfrm>
            <a:off x="4261323" y="2824719"/>
            <a:ext cx="4686005" cy="3323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60363" indent="-360363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900"/>
              </a:spcAft>
              <a:buSzPct val="50000"/>
              <a:buFont typeface="Wingdings" charset="0"/>
              <a:defRPr sz="3200" kern="12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1pPr>
            <a:lvl2pPr marL="360363" indent="96838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Wingdings" charset="0"/>
              <a:defRPr sz="2800" kern="1200" spc="3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2pPr>
            <a:lvl3pPr marL="360363" indent="554038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defRPr sz="2400" kern="1200" spc="3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3pPr>
            <a:lvl4pPr marL="360363" indent="1011238" algn="l" defTabSz="457200" rtl="0" eaLnBrk="0" fontAlgn="base" hangingPunct="0">
              <a:spcBef>
                <a:spcPct val="20000"/>
              </a:spcBef>
              <a:spcAft>
                <a:spcPts val="1200"/>
              </a:spcAft>
              <a:buFont typeface="Arial" charset="0"/>
              <a:defRPr sz="2000" kern="1200">
                <a:solidFill>
                  <a:schemeClr val="tx1"/>
                </a:solidFill>
                <a:latin typeface="Gandhari Unicode"/>
                <a:ea typeface="ＭＳ Ｐゴシック" charset="-128"/>
                <a:cs typeface="Gandhari Unicode"/>
              </a:defRPr>
            </a:lvl4pPr>
            <a:lvl5pPr marL="360363" indent="146843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000" kern="1200">
                <a:solidFill>
                  <a:schemeClr val="tx1"/>
                </a:solidFill>
                <a:latin typeface="Gandhari Unicode"/>
                <a:ea typeface="ＭＳ Ｐゴシック" charset="-128"/>
                <a:cs typeface="Gandhari Unicod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5613">
              <a:spcBef>
                <a:spcPts val="1200"/>
              </a:spcBef>
              <a:defRPr/>
            </a:pPr>
            <a:r>
              <a:rPr lang="zh-TW" altLang="en-US" sz="3600" dirty="0"/>
              <a:t>可以這樣說，</a:t>
            </a:r>
            <a:r>
              <a:rPr lang="zh-TW" altLang="en-US" sz="3600" dirty="0">
                <a:solidFill>
                  <a:srgbClr val="0000FF"/>
                </a:solidFill>
              </a:rPr>
              <a:t>初期大乘經，沒有同時多數人的共同審定，卻經過了先後無數人的探究與發展</a:t>
            </a:r>
            <a:r>
              <a:rPr lang="zh-TW" altLang="en-US" sz="3600" dirty="0"/>
              <a:t>。</a:t>
            </a:r>
            <a:r>
              <a:rPr lang="en-AU" sz="3600" dirty="0"/>
              <a:t> </a:t>
            </a:r>
            <a:endParaRPr lang="zh-TW" altLang="en-US" sz="36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>
            <a:extLst>
              <a:ext uri="{FF2B5EF4-FFF2-40B4-BE49-F238E27FC236}">
                <a16:creationId xmlns:a16="http://schemas.microsoft.com/office/drawing/2014/main" id="{CAD97795-9748-4674-9828-10AF339FA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參、般若經的傳出（以大乘經中的證詞為中心）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EFF6A-2AF2-43E6-8E97-CE5BC01A6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288" y="1600200"/>
            <a:ext cx="8376392" cy="4756149"/>
          </a:xfrm>
        </p:spPr>
        <p:txBody>
          <a:bodyPr/>
          <a:lstStyle/>
          <a:p>
            <a:pPr marL="530225" indent="0" defTabSz="431800">
              <a:spcBef>
                <a:spcPts val="0"/>
              </a:spcBef>
              <a:buFont typeface="Wingdings" charset="0"/>
              <a:buNone/>
              <a:defRPr/>
            </a:pPr>
            <a:r>
              <a:rPr lang="zh-CHT" altLang="en-US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二、大乘經所說之法門傳出的實況</a:t>
            </a:r>
          </a:p>
          <a:p>
            <a:pPr marL="530225" indent="0" defTabSz="431800">
              <a:spcBef>
                <a:spcPts val="0"/>
              </a:spcBef>
              <a:buFont typeface="Wingdings" charset="0"/>
              <a:buNone/>
              <a:defRPr/>
            </a:pP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（一）初期大乘經中敘述</a:t>
            </a: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──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五類傳出初期大乘經的方式</a:t>
            </a:r>
          </a:p>
          <a:p>
            <a:pPr indent="0">
              <a:spcBef>
                <a:spcPts val="1200"/>
              </a:spcBef>
              <a:buFont typeface="Wingdings" charset="0"/>
              <a:buNone/>
              <a:defRPr/>
            </a:pPr>
            <a:r>
              <a:rPr lang="zh-TW" altLang="en-US" dirty="0"/>
              <a:t>初期大乘的出現人間，是一向沒有聽說過的，這些初期大乘經，到底是從那裏得來，怎樣傳出的？對於經法的傳出，經中有不同情況的敘述。</a:t>
            </a:r>
            <a:r>
              <a:rPr lang="en-AU" dirty="0"/>
              <a:t> </a:t>
            </a:r>
            <a:endParaRPr lang="zh-TW" altLang="en-US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</p:txBody>
      </p:sp>
      <p:sp>
        <p:nvSpPr>
          <p:cNvPr id="47107" name="Slide Number Placeholder 3">
            <a:extLst>
              <a:ext uri="{FF2B5EF4-FFF2-40B4-BE49-F238E27FC236}">
                <a16:creationId xmlns:a16="http://schemas.microsoft.com/office/drawing/2014/main" id="{A3E330EF-73DF-47B0-9D40-B8E9B157F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E4BFC54D-6ADB-4801-9112-19A96E757AA2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48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>
            <a:extLst>
              <a:ext uri="{FF2B5EF4-FFF2-40B4-BE49-F238E27FC236}">
                <a16:creationId xmlns:a16="http://schemas.microsoft.com/office/drawing/2014/main" id="{AEB9853D-39CD-4D37-B13C-D071883D9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參、般若經的傳出（以大乘經中的證詞為中心）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94210-9B85-41C7-8502-841FE16A5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288" y="1600200"/>
            <a:ext cx="8376392" cy="4756149"/>
          </a:xfrm>
        </p:spPr>
        <p:txBody>
          <a:bodyPr/>
          <a:lstStyle/>
          <a:p>
            <a:pPr marL="530225" indent="0" defTabSz="431800">
              <a:spcBef>
                <a:spcPts val="0"/>
              </a:spcBef>
              <a:buFont typeface="Wingdings" charset="0"/>
              <a:buNone/>
              <a:defRPr/>
            </a:pPr>
            <a:r>
              <a:rPr lang="zh-CHT" altLang="en-US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二、大乘經所說之法門傳出的實況</a:t>
            </a:r>
          </a:p>
          <a:p>
            <a:pPr marL="530225" indent="0" defTabSz="431800">
              <a:spcBef>
                <a:spcPts val="0"/>
              </a:spcBef>
              <a:buFont typeface="Wingdings" charset="0"/>
              <a:buNone/>
              <a:defRPr/>
            </a:pP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（一）初期大乘經中敘述</a:t>
            </a: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──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五類傳出初期大乘經的方式</a:t>
            </a:r>
          </a:p>
          <a:p>
            <a:pPr marL="890588" indent="0">
              <a:buFont typeface="Wingdings" charset="0"/>
              <a:buNone/>
              <a:defRPr/>
            </a:pPr>
            <a:r>
              <a:rPr lang="en-US" sz="3200" b="1" dirty="0"/>
              <a:t>1</a:t>
            </a:r>
            <a:r>
              <a:rPr lang="zh-TW" altLang="en-US" sz="3200" b="1" dirty="0"/>
              <a:t>、諸天所傳授</a:t>
            </a:r>
          </a:p>
          <a:p>
            <a:pPr marL="890588" indent="0">
              <a:buFont typeface="Wingdings" charset="0"/>
              <a:buNone/>
              <a:defRPr/>
            </a:pPr>
            <a:r>
              <a:rPr lang="en-US" sz="3200" b="1" dirty="0"/>
              <a:t>2</a:t>
            </a:r>
            <a:r>
              <a:rPr lang="zh-TW" altLang="en-US" sz="3200" b="1" dirty="0"/>
              <a:t>、從夢中得來</a:t>
            </a:r>
          </a:p>
          <a:p>
            <a:pPr marL="890588" indent="0">
              <a:buFont typeface="Wingdings" charset="0"/>
              <a:buNone/>
              <a:defRPr/>
            </a:pPr>
            <a:r>
              <a:rPr lang="en-US" sz="3200" b="1" dirty="0"/>
              <a:t>3</a:t>
            </a:r>
            <a:r>
              <a:rPr lang="zh-TW" altLang="en-US" sz="3200" b="1" dirty="0"/>
              <a:t>、從他方佛聞法</a:t>
            </a:r>
            <a:r>
              <a:rPr lang="en-AU" sz="3200" dirty="0"/>
              <a:t>  </a:t>
            </a:r>
          </a:p>
          <a:p>
            <a:pPr marL="890588" indent="0">
              <a:buFont typeface="Wingdings" charset="0"/>
              <a:buNone/>
              <a:defRPr/>
            </a:pPr>
            <a:r>
              <a:rPr lang="en-US" sz="3200" b="1" dirty="0"/>
              <a:t>4</a:t>
            </a:r>
            <a:r>
              <a:rPr lang="zh-TW" altLang="en-US" sz="3200" b="1" dirty="0"/>
              <a:t>、從三昧中見佛聞法</a:t>
            </a:r>
          </a:p>
          <a:p>
            <a:pPr marL="890588" indent="0">
              <a:buFont typeface="Wingdings" charset="0"/>
              <a:buNone/>
              <a:defRPr/>
            </a:pPr>
            <a:r>
              <a:rPr lang="en-US" sz="3200" b="1" dirty="0"/>
              <a:t>5</a:t>
            </a:r>
            <a:r>
              <a:rPr lang="zh-TW" altLang="en-US" sz="3200" b="1" dirty="0"/>
              <a:t>、自然呈現在心中</a:t>
            </a:r>
            <a:endParaRPr lang="en-AU" sz="3200" dirty="0"/>
          </a:p>
          <a:p>
            <a:pPr marL="890588" indent="0">
              <a:buFont typeface="Wingdings" charset="0"/>
              <a:buNone/>
              <a:defRPr/>
            </a:pPr>
            <a:r>
              <a:rPr lang="en-AU" sz="3200" dirty="0"/>
              <a:t> </a:t>
            </a:r>
            <a:endParaRPr lang="zh-TW" altLang="en-US" sz="32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  <a:p>
            <a:pPr marL="890588" indent="0">
              <a:buFont typeface="Wingdings" charset="0"/>
              <a:buNone/>
              <a:defRPr/>
            </a:pPr>
            <a:endParaRPr lang="en-AU" sz="32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</p:txBody>
      </p:sp>
      <p:sp>
        <p:nvSpPr>
          <p:cNvPr id="48131" name="Slide Number Placeholder 3">
            <a:extLst>
              <a:ext uri="{FF2B5EF4-FFF2-40B4-BE49-F238E27FC236}">
                <a16:creationId xmlns:a16="http://schemas.microsoft.com/office/drawing/2014/main" id="{854AAE0C-D140-4EAA-BDA9-199DBB9B1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318066F0-092D-4CB9-8E50-A6D2EFCA1CCD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49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40A870C7-C4A7-41AB-84DC-5A2BB11CD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b="1">
                <a:latin typeface="STKaiti" panose="02010600040101010101" pitchFamily="2" charset="-122"/>
                <a:ea typeface="STKaiti" panose="02010600040101010101" pitchFamily="2" charset="-122"/>
              </a:rPr>
              <a:t>壹、緣起</a:t>
            </a:r>
            <a:r>
              <a:rPr lang="en-AU" altLang="ja-JP" sz="5400" b="1"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endParaRPr lang="zh-TW" altLang="en-US" sz="5400" b="1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E40E3797-11DC-466C-8718-5B4375E48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zh-TW" altLang="en-US" sz="4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今天，希望藉此「佛經結集與大乘佛教研討會」，透過說明「般若經」之傳出、集成與弘傳，讓大家能夠清楚了解導師是真正的大乘佛教實踐者。</a:t>
            </a:r>
            <a:endParaRPr lang="en-AU" altLang="zh-TW" sz="48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18435" name="Slide Number Placeholder 3">
            <a:extLst>
              <a:ext uri="{FF2B5EF4-FFF2-40B4-BE49-F238E27FC236}">
                <a16:creationId xmlns:a16="http://schemas.microsoft.com/office/drawing/2014/main" id="{6914AD05-FAE6-4A1F-B68F-E87B7401E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EDDDF04-9079-4E72-BE3F-F74216F473D4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5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>
            <a:extLst>
              <a:ext uri="{FF2B5EF4-FFF2-40B4-BE49-F238E27FC236}">
                <a16:creationId xmlns:a16="http://schemas.microsoft.com/office/drawing/2014/main" id="{8C7468BE-995B-4A3B-867A-8262914C8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參、般若經的傳出（以大乘經中的證詞為中心）</a:t>
            </a:r>
          </a:p>
        </p:txBody>
      </p:sp>
      <p:sp>
        <p:nvSpPr>
          <p:cNvPr id="50178" name="Slide Number Placeholder 3">
            <a:extLst>
              <a:ext uri="{FF2B5EF4-FFF2-40B4-BE49-F238E27FC236}">
                <a16:creationId xmlns:a16="http://schemas.microsoft.com/office/drawing/2014/main" id="{605B3752-E3B7-4577-A74E-F0A67B84D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AAE6598-DC10-4B4E-8DEC-C73C3BB18FB5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50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114AB8C-AA19-420C-8E3C-3203EA2886D4}"/>
              </a:ext>
            </a:extLst>
          </p:cNvPr>
          <p:cNvSpPr txBox="1">
            <a:spLocks/>
          </p:cNvSpPr>
          <p:nvPr/>
        </p:nvSpPr>
        <p:spPr bwMode="auto">
          <a:xfrm>
            <a:off x="571688" y="1570751"/>
            <a:ext cx="8376392" cy="4756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SzPct val="50000"/>
              <a:buFont typeface="Wingdings" charset="0"/>
              <a:buChar char="u"/>
              <a:defRPr sz="3200" kern="12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1pPr>
            <a:lvl2pPr marL="742950" indent="-285750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Wingdings" charset="0"/>
              <a:buChar char="§"/>
              <a:defRPr sz="2800" kern="1200" spc="3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2pPr>
            <a:lvl3pPr marL="1143000" indent="-228600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 sz="2400" kern="1200" spc="3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ts val="120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Gandhari Unicode"/>
                <a:ea typeface="ＭＳ Ｐゴシック" charset="-128"/>
                <a:cs typeface="Gandhari Unicode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Gandhari Unicode"/>
                <a:ea typeface="ＭＳ Ｐゴシック" charset="-128"/>
                <a:cs typeface="Gandhari Unicod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85838" indent="0">
              <a:buFont typeface="Wingdings" charset="0"/>
              <a:buNone/>
              <a:defRPr/>
            </a:pP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1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、諸天所傳授</a:t>
            </a:r>
          </a:p>
          <a:p>
            <a:pPr marL="985838" indent="0">
              <a:buFont typeface="Wingdings" charset="0"/>
              <a:buNone/>
              <a:defRPr/>
            </a:pP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（</a:t>
            </a:r>
            <a:r>
              <a:rPr 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1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）引經</a:t>
            </a:r>
            <a:endParaRPr lang="en-AU" sz="24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  <a:p>
            <a:pPr marL="1419225" indent="0" defTabSz="511175">
              <a:buFont typeface="Wingdings" charset="0"/>
              <a:buNone/>
              <a:defRPr/>
            </a:pPr>
            <a:r>
              <a:rPr 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A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、</a:t>
            </a: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《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大寶積經</a:t>
            </a: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》〈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富樓那會</a:t>
            </a: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〉</a:t>
            </a:r>
            <a:endParaRPr lang="en-AU" sz="24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  <a:p>
            <a:pPr marL="0" indent="0">
              <a:buFont typeface="Wingdings" charset="0"/>
              <a:buNone/>
              <a:defRPr/>
            </a:pPr>
            <a:r>
              <a:rPr lang="zh-TW" altLang="en-US" sz="3600" dirty="0"/>
              <a:t>如</a:t>
            </a:r>
            <a:r>
              <a:rPr lang="en-US" altLang="zh-TW" sz="3600" dirty="0"/>
              <a:t>《</a:t>
            </a:r>
            <a:r>
              <a:rPr lang="zh-TW" altLang="en-US" sz="3600" dirty="0"/>
              <a:t>大寶積經</a:t>
            </a:r>
            <a:r>
              <a:rPr lang="en-US" altLang="zh-TW" sz="3600" dirty="0"/>
              <a:t>》</a:t>
            </a:r>
            <a:r>
              <a:rPr lang="zh-TW" altLang="en-US" sz="3600" dirty="0"/>
              <a:t>卷</a:t>
            </a:r>
            <a:r>
              <a:rPr lang="en-US" sz="3600" dirty="0"/>
              <a:t>78</a:t>
            </a:r>
            <a:r>
              <a:rPr lang="en-US" altLang="zh-TW" sz="3600" dirty="0"/>
              <a:t>〈</a:t>
            </a:r>
            <a:r>
              <a:rPr lang="zh-TW" altLang="en-US" sz="3600" dirty="0"/>
              <a:t>富樓那會</a:t>
            </a:r>
            <a:r>
              <a:rPr lang="en-US" altLang="zh-TW" sz="3600" dirty="0"/>
              <a:t>〉</a:t>
            </a:r>
            <a:r>
              <a:rPr lang="zh-TW" altLang="en-US" sz="3600" dirty="0"/>
              <a:t>說：</a:t>
            </a:r>
            <a:endParaRPr lang="en-AU" sz="3600" dirty="0"/>
          </a:p>
          <a:p>
            <a:pPr marL="265113" indent="0">
              <a:buFont typeface="Wingdings" charset="0"/>
              <a:buNone/>
              <a:defRPr/>
            </a:pPr>
            <a:r>
              <a:rPr lang="zh-TW" altLang="en-US" sz="3600" dirty="0"/>
              <a:t>「</a:t>
            </a:r>
            <a:r>
              <a:rPr lang="zh-TW" altLang="en-US" sz="3600" dirty="0">
                <a:latin typeface="华文楷体"/>
                <a:ea typeface="华文楷体"/>
                <a:cs typeface="华文楷体"/>
              </a:rPr>
              <a:t>彌樓揵馱佛所說經，名八百千門，釋提桓因誦持是經。釋提桓因知陀摩尸利比丘深心愛法，從忉利天上來下，至其所，為說八百千門經。</a:t>
            </a:r>
            <a:r>
              <a:rPr lang="zh-TW" altLang="en-US" sz="3600" dirty="0"/>
              <a:t>」</a:t>
            </a:r>
            <a:endParaRPr lang="en-AU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>
            <a:extLst>
              <a:ext uri="{FF2B5EF4-FFF2-40B4-BE49-F238E27FC236}">
                <a16:creationId xmlns:a16="http://schemas.microsoft.com/office/drawing/2014/main" id="{2B247C2D-3BAD-4196-B4DA-245717D85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參、般若經的傳出（以大乘經中的證詞為中心）</a:t>
            </a:r>
          </a:p>
        </p:txBody>
      </p:sp>
      <p:sp>
        <p:nvSpPr>
          <p:cNvPr id="52226" name="Slide Number Placeholder 3">
            <a:extLst>
              <a:ext uri="{FF2B5EF4-FFF2-40B4-BE49-F238E27FC236}">
                <a16:creationId xmlns:a16="http://schemas.microsoft.com/office/drawing/2014/main" id="{F5D47CCB-46BF-49CE-9288-204A6493C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3ECAED9-967E-4515-8272-BEAF493ED85F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51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A9EE840-9F91-49D1-8BAE-366942F84420}"/>
              </a:ext>
            </a:extLst>
          </p:cNvPr>
          <p:cNvSpPr txBox="1">
            <a:spLocks/>
          </p:cNvSpPr>
          <p:nvPr/>
        </p:nvSpPr>
        <p:spPr bwMode="auto">
          <a:xfrm>
            <a:off x="564682" y="1562285"/>
            <a:ext cx="7400353" cy="4756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SzPct val="50000"/>
              <a:buFont typeface="Wingdings" charset="0"/>
              <a:buChar char="u"/>
              <a:defRPr sz="3200" kern="12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1pPr>
            <a:lvl2pPr marL="742950" indent="-285750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Wingdings" charset="0"/>
              <a:buChar char="§"/>
              <a:defRPr sz="2800" kern="1200" spc="3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2pPr>
            <a:lvl3pPr marL="1143000" indent="-228600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 sz="2400" kern="1200" spc="3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ts val="120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Gandhari Unicode"/>
                <a:ea typeface="ＭＳ Ｐゴシック" charset="-128"/>
                <a:cs typeface="Gandhari Unicode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Gandhari Unicode"/>
                <a:ea typeface="ＭＳ Ｐゴシック" charset="-128"/>
                <a:cs typeface="Gandhari Unicod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85838" indent="0">
              <a:buFont typeface="Wingdings" charset="0"/>
              <a:buNone/>
              <a:defRPr/>
            </a:pP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1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、諸天所傳授</a:t>
            </a:r>
          </a:p>
          <a:p>
            <a:pPr marL="985838" indent="0">
              <a:buFont typeface="Wingdings" charset="0"/>
              <a:buNone/>
              <a:defRPr/>
            </a:pP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（</a:t>
            </a:r>
            <a:r>
              <a:rPr 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1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）引經</a:t>
            </a:r>
            <a:endParaRPr lang="en-AU" sz="24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  <a:p>
            <a:pPr marL="1419225" indent="0" defTabSz="511175">
              <a:buFont typeface="Wingdings" charset="0"/>
              <a:buNone/>
              <a:defRPr/>
            </a:pP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B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、</a:t>
            </a: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《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集一切福德三昧經</a:t>
            </a: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》</a:t>
            </a:r>
            <a:endParaRPr lang="en-AU" sz="24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  <a:p>
            <a:pPr marL="0" indent="0">
              <a:buFont typeface="Wingdings" charset="0"/>
              <a:buNone/>
              <a:defRPr/>
            </a:pPr>
            <a:r>
              <a:rPr lang="en-US" altLang="zh-TW" sz="3600" dirty="0"/>
              <a:t>《</a:t>
            </a:r>
            <a:r>
              <a:rPr lang="zh-TW" altLang="en-US" sz="3600" dirty="0"/>
              <a:t>集一切福德三昧經</a:t>
            </a:r>
            <a:r>
              <a:rPr lang="en-US" altLang="zh-TW" sz="3600" dirty="0"/>
              <a:t>》</a:t>
            </a:r>
            <a:r>
              <a:rPr lang="zh-TW" altLang="en-US" sz="3600" dirty="0"/>
              <a:t>也說：</a:t>
            </a:r>
            <a:endParaRPr lang="en-AU" sz="3600" dirty="0"/>
          </a:p>
          <a:p>
            <a:pPr marL="725488" indent="-365125">
              <a:buFont typeface="Wingdings" charset="0"/>
              <a:buNone/>
              <a:defRPr/>
            </a:pPr>
            <a:r>
              <a:rPr lang="zh-TW" altLang="en-US" sz="3600" dirty="0"/>
              <a:t>「</a:t>
            </a:r>
            <a:r>
              <a:rPr lang="zh-TW" altLang="en-US" sz="3600" dirty="0">
                <a:latin typeface="华文楷体"/>
                <a:ea typeface="华文楷体"/>
                <a:cs typeface="华文楷体"/>
              </a:rPr>
              <a:t>諸有菩薩敬法欲法，若有諸天曾見佛者，來至其所，從於佛所得聞諸法，具為演說</a:t>
            </a:r>
            <a:r>
              <a:rPr lang="zh-TW" altLang="en-US" sz="3600" dirty="0"/>
              <a:t>」。</a:t>
            </a:r>
            <a:endParaRPr lang="en-AU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>
            <a:extLst>
              <a:ext uri="{FF2B5EF4-FFF2-40B4-BE49-F238E27FC236}">
                <a16:creationId xmlns:a16="http://schemas.microsoft.com/office/drawing/2014/main" id="{C3A156A3-036B-4F59-9015-64F89248F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參、般若經的傳出（以大乘經中的證詞為中心）</a:t>
            </a:r>
          </a:p>
        </p:txBody>
      </p:sp>
      <p:sp>
        <p:nvSpPr>
          <p:cNvPr id="54274" name="Slide Number Placeholder 3">
            <a:extLst>
              <a:ext uri="{FF2B5EF4-FFF2-40B4-BE49-F238E27FC236}">
                <a16:creationId xmlns:a16="http://schemas.microsoft.com/office/drawing/2014/main" id="{27264751-0FA3-4FA3-ADD1-7172F07AB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9A930BD-BD7D-4668-968E-9CC0CCA64102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52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C9F080E-ABAC-4772-9063-B3097C5C1BEB}"/>
              </a:ext>
            </a:extLst>
          </p:cNvPr>
          <p:cNvSpPr txBox="1">
            <a:spLocks/>
          </p:cNvSpPr>
          <p:nvPr/>
        </p:nvSpPr>
        <p:spPr bwMode="auto">
          <a:xfrm>
            <a:off x="571688" y="1570751"/>
            <a:ext cx="8376392" cy="4756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SzPct val="50000"/>
              <a:buFont typeface="Wingdings" charset="0"/>
              <a:buChar char="u"/>
              <a:defRPr sz="3200" kern="12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1pPr>
            <a:lvl2pPr marL="742950" indent="-285750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Wingdings" charset="0"/>
              <a:buChar char="§"/>
              <a:defRPr sz="2800" kern="1200" spc="3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2pPr>
            <a:lvl3pPr marL="1143000" indent="-228600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 sz="2400" kern="1200" spc="3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ts val="120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Gandhari Unicode"/>
                <a:ea typeface="ＭＳ Ｐゴシック" charset="-128"/>
                <a:cs typeface="Gandhari Unicode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Gandhari Unicode"/>
                <a:ea typeface="ＭＳ Ｐゴシック" charset="-128"/>
                <a:cs typeface="Gandhari Unicod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85838" indent="0">
              <a:buFont typeface="Wingdings" charset="0"/>
              <a:buNone/>
              <a:defRPr/>
            </a:pP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1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、諸天所傳授</a:t>
            </a:r>
          </a:p>
          <a:p>
            <a:pPr marL="985838" indent="0">
              <a:buFont typeface="Wingdings" charset="0"/>
              <a:buNone/>
              <a:defRPr/>
            </a:pP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（</a:t>
            </a: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2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）解說 </a:t>
            </a:r>
          </a:p>
          <a:p>
            <a:pPr marL="530225" indent="-530225">
              <a:spcBef>
                <a:spcPts val="1200"/>
              </a:spcBef>
              <a:buFont typeface="Wingdings" charset="0"/>
              <a:buNone/>
              <a:defRPr/>
            </a:pPr>
            <a:r>
              <a:rPr lang="en-US" altLang="zh-TW" sz="4000" dirty="0"/>
              <a:t>◎ </a:t>
            </a:r>
            <a:r>
              <a:rPr lang="zh-TW" altLang="en-US" sz="4000" dirty="0"/>
              <a:t>佛說法時，傳說諸天也有來聽法的。諸天的壽命長，所以在佛涅槃後，或末法中，</a:t>
            </a:r>
            <a:endParaRPr lang="en-US" sz="4000" dirty="0"/>
          </a:p>
          <a:p>
            <a:pPr marL="360363" indent="0">
              <a:buFont typeface="Wingdings" charset="0"/>
              <a:buNone/>
              <a:defRPr/>
            </a:pPr>
            <a:endParaRPr lang="en-AU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>
            <a:extLst>
              <a:ext uri="{FF2B5EF4-FFF2-40B4-BE49-F238E27FC236}">
                <a16:creationId xmlns:a16="http://schemas.microsoft.com/office/drawing/2014/main" id="{C3A156A3-036B-4F59-9015-64F89248F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參、般若經的傳出（以大乘經中的證詞為中心）</a:t>
            </a:r>
          </a:p>
        </p:txBody>
      </p:sp>
      <p:sp>
        <p:nvSpPr>
          <p:cNvPr id="54274" name="Slide Number Placeholder 3">
            <a:extLst>
              <a:ext uri="{FF2B5EF4-FFF2-40B4-BE49-F238E27FC236}">
                <a16:creationId xmlns:a16="http://schemas.microsoft.com/office/drawing/2014/main" id="{27264751-0FA3-4FA3-ADD1-7172F07AB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9A930BD-BD7D-4668-968E-9CC0CCA64102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53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C9F080E-ABAC-4772-9063-B3097C5C1BEB}"/>
              </a:ext>
            </a:extLst>
          </p:cNvPr>
          <p:cNvSpPr txBox="1">
            <a:spLocks/>
          </p:cNvSpPr>
          <p:nvPr/>
        </p:nvSpPr>
        <p:spPr bwMode="auto">
          <a:xfrm>
            <a:off x="571688" y="1570751"/>
            <a:ext cx="8376392" cy="4756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SzPct val="50000"/>
              <a:buFont typeface="Wingdings" charset="0"/>
              <a:buChar char="u"/>
              <a:defRPr sz="3200" kern="12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1pPr>
            <a:lvl2pPr marL="742950" indent="-285750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Wingdings" charset="0"/>
              <a:buChar char="§"/>
              <a:defRPr sz="2800" kern="1200" spc="3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2pPr>
            <a:lvl3pPr marL="1143000" indent="-228600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 sz="2400" kern="1200" spc="3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ts val="120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Gandhari Unicode"/>
                <a:ea typeface="ＭＳ Ｐゴシック" charset="-128"/>
                <a:cs typeface="Gandhari Unicode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Gandhari Unicode"/>
                <a:ea typeface="ＭＳ Ｐゴシック" charset="-128"/>
                <a:cs typeface="Gandhari Unicod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85838" indent="0">
              <a:buFont typeface="Wingdings" charset="0"/>
              <a:buNone/>
              <a:defRPr/>
            </a:pP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1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、諸天所傳授</a:t>
            </a:r>
          </a:p>
          <a:p>
            <a:pPr marL="985838" indent="0">
              <a:buFont typeface="Wingdings" charset="0"/>
              <a:buNone/>
              <a:defRPr/>
            </a:pP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（</a:t>
            </a: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2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）解說 </a:t>
            </a:r>
          </a:p>
          <a:p>
            <a:pPr marL="530225" indent="-530225">
              <a:spcBef>
                <a:spcPts val="1200"/>
              </a:spcBef>
              <a:buFont typeface="Wingdings" charset="0"/>
              <a:buNone/>
              <a:defRPr/>
            </a:pPr>
            <a:r>
              <a:rPr lang="en-US" altLang="zh-TW" sz="4000" dirty="0"/>
              <a:t>◎ </a:t>
            </a:r>
            <a:r>
              <a:rPr lang="zh-TW" altLang="en-US" sz="4000" dirty="0"/>
              <a:t>如菩薩懇切的求法而不可得，諸天就會下來，將所聽聞的佛法，說給菩薩聽，經典就這樣的流傳在人間了。</a:t>
            </a:r>
            <a:r>
              <a:rPr lang="en-AU" sz="4000" dirty="0"/>
              <a:t> </a:t>
            </a:r>
            <a:endParaRPr lang="en-US" sz="4000" dirty="0"/>
          </a:p>
          <a:p>
            <a:pPr marL="360363" indent="0">
              <a:buFont typeface="Wingdings" charset="0"/>
              <a:buNone/>
              <a:defRPr/>
            </a:pP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58292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>
            <a:extLst>
              <a:ext uri="{FF2B5EF4-FFF2-40B4-BE49-F238E27FC236}">
                <a16:creationId xmlns:a16="http://schemas.microsoft.com/office/drawing/2014/main" id="{AC7CDB1D-9C84-476A-ADB4-CC9194E33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參、般若經的傳出（以大乘經中的證詞為中心）</a:t>
            </a:r>
          </a:p>
        </p:txBody>
      </p:sp>
      <p:sp>
        <p:nvSpPr>
          <p:cNvPr id="56322" name="Slide Number Placeholder 3">
            <a:extLst>
              <a:ext uri="{FF2B5EF4-FFF2-40B4-BE49-F238E27FC236}">
                <a16:creationId xmlns:a16="http://schemas.microsoft.com/office/drawing/2014/main" id="{CD8CAB80-C3E7-47F6-B94F-E994FB1AF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CFFE458-9489-4E20-9CDE-5352FB890682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54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42D12A3-9751-40F0-BB97-3141C2E397E9}"/>
              </a:ext>
            </a:extLst>
          </p:cNvPr>
          <p:cNvSpPr txBox="1">
            <a:spLocks/>
          </p:cNvSpPr>
          <p:nvPr/>
        </p:nvSpPr>
        <p:spPr bwMode="auto">
          <a:xfrm>
            <a:off x="571688" y="1570751"/>
            <a:ext cx="8376392" cy="4756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SzPct val="50000"/>
              <a:buFont typeface="Wingdings" charset="0"/>
              <a:buChar char="u"/>
              <a:defRPr sz="3200" kern="12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1pPr>
            <a:lvl2pPr marL="742950" indent="-285750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Wingdings" charset="0"/>
              <a:buChar char="§"/>
              <a:defRPr sz="2800" kern="1200" spc="3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2pPr>
            <a:lvl3pPr marL="1143000" indent="-228600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 sz="2400" kern="1200" spc="3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ts val="120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Gandhari Unicode"/>
                <a:ea typeface="ＭＳ Ｐゴシック" charset="-128"/>
                <a:cs typeface="Gandhari Unicode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Gandhari Unicode"/>
                <a:ea typeface="ＭＳ Ｐゴシック" charset="-128"/>
                <a:cs typeface="Gandhari Unicod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85838" indent="0">
              <a:buFont typeface="Wingdings" charset="0"/>
              <a:buNone/>
              <a:defRPr/>
            </a:pP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1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、諸天所傳授</a:t>
            </a:r>
          </a:p>
          <a:p>
            <a:pPr marL="985838" indent="0">
              <a:buFont typeface="Wingdings" charset="0"/>
              <a:buNone/>
              <a:defRPr/>
            </a:pP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（</a:t>
            </a: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2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）解說 </a:t>
            </a:r>
          </a:p>
          <a:p>
            <a:pPr marL="530225" indent="-530225">
              <a:spcBef>
                <a:spcPts val="1200"/>
              </a:spcBef>
              <a:buFont typeface="Wingdings" charset="0"/>
              <a:buNone/>
              <a:defRPr/>
            </a:pPr>
            <a:r>
              <a:rPr lang="en-US" altLang="zh-TW" sz="3600" dirty="0"/>
              <a:t>◎ </a:t>
            </a:r>
            <a:r>
              <a:rPr lang="zh-TW" altLang="en-US" sz="3600" dirty="0"/>
              <a:t>從諸天傳來，部派佛教中也有這樣的傳說。如</a:t>
            </a:r>
            <a:r>
              <a:rPr lang="en-US" altLang="zh-TW" sz="3600" dirty="0"/>
              <a:t>《</a:t>
            </a:r>
            <a:r>
              <a:rPr lang="zh-TW" altLang="en-US" sz="3600" dirty="0"/>
              <a:t>順正理論</a:t>
            </a:r>
            <a:r>
              <a:rPr lang="en-US" altLang="zh-TW" sz="3600" dirty="0"/>
              <a:t>》</a:t>
            </a:r>
            <a:r>
              <a:rPr lang="zh-TW" altLang="en-US" sz="3600" dirty="0"/>
              <a:t>說：「</a:t>
            </a:r>
            <a:r>
              <a:rPr lang="zh-TW" altLang="en-US" sz="3600" dirty="0">
                <a:latin typeface="华文楷体"/>
                <a:ea typeface="华文楷体"/>
                <a:cs typeface="华文楷体"/>
              </a:rPr>
              <a:t>尊者迦多衍尼子等，於諸法相無間思求，冥感天仙，現來授與，如天授與</a:t>
            </a:r>
            <a:r>
              <a:rPr lang="en-US" altLang="zh-TW" sz="3600" dirty="0">
                <a:latin typeface="华文楷体"/>
                <a:ea typeface="华文楷体"/>
                <a:cs typeface="华文楷体"/>
              </a:rPr>
              <a:t>《</a:t>
            </a:r>
            <a:r>
              <a:rPr lang="zh-TW" altLang="en-US" sz="3600" dirty="0">
                <a:latin typeface="华文楷体"/>
                <a:ea typeface="华文楷体"/>
                <a:cs typeface="华文楷体"/>
              </a:rPr>
              <a:t>筏第遮經</a:t>
            </a:r>
            <a:r>
              <a:rPr lang="en-US" altLang="zh-TW" sz="3600" dirty="0">
                <a:latin typeface="华文楷体"/>
                <a:ea typeface="华文楷体"/>
                <a:cs typeface="华文楷体"/>
              </a:rPr>
              <a:t>》</a:t>
            </a:r>
            <a:r>
              <a:rPr lang="zh-TW" altLang="en-US" sz="3600" dirty="0"/>
              <a:t>」</a:t>
            </a:r>
            <a:r>
              <a:rPr lang="en-AU" sz="3600" dirty="0"/>
              <a:t> </a:t>
            </a:r>
            <a:r>
              <a:rPr lang="zh-TW" altLang="en-US" sz="3600" dirty="0"/>
              <a:t>。</a:t>
            </a:r>
            <a:r>
              <a:rPr lang="en-AU" sz="3600" dirty="0"/>
              <a:t> 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>
            <a:extLst>
              <a:ext uri="{FF2B5EF4-FFF2-40B4-BE49-F238E27FC236}">
                <a16:creationId xmlns:a16="http://schemas.microsoft.com/office/drawing/2014/main" id="{6B42D8D4-9E71-4514-8148-AAF26D98F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參、般若經的傳出（以大乘經中的證詞為中心）</a:t>
            </a:r>
          </a:p>
        </p:txBody>
      </p:sp>
      <p:sp>
        <p:nvSpPr>
          <p:cNvPr id="58370" name="Slide Number Placeholder 3">
            <a:extLst>
              <a:ext uri="{FF2B5EF4-FFF2-40B4-BE49-F238E27FC236}">
                <a16:creationId xmlns:a16="http://schemas.microsoft.com/office/drawing/2014/main" id="{2FD4A3D2-F1E0-4908-B073-F307BFAD2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35291E1-902F-42FB-AF66-90D334D65CC4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55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F145497-9895-4C5A-97D2-2B5F41E68E2C}"/>
              </a:ext>
            </a:extLst>
          </p:cNvPr>
          <p:cNvSpPr txBox="1">
            <a:spLocks/>
          </p:cNvSpPr>
          <p:nvPr/>
        </p:nvSpPr>
        <p:spPr bwMode="auto">
          <a:xfrm>
            <a:off x="571688" y="1570751"/>
            <a:ext cx="8376392" cy="4756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SzPct val="50000"/>
              <a:buFont typeface="Wingdings" charset="0"/>
              <a:buChar char="u"/>
              <a:defRPr sz="3200" kern="12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1pPr>
            <a:lvl2pPr marL="742950" indent="-285750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Wingdings" charset="0"/>
              <a:buChar char="§"/>
              <a:defRPr sz="2800" kern="1200" spc="3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2pPr>
            <a:lvl3pPr marL="1143000" indent="-228600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 sz="2400" kern="1200" spc="3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ts val="120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Gandhari Unicode"/>
                <a:ea typeface="ＭＳ Ｐゴシック" charset="-128"/>
                <a:cs typeface="Gandhari Unicode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Gandhari Unicode"/>
                <a:ea typeface="ＭＳ Ｐゴシック" charset="-128"/>
                <a:cs typeface="Gandhari Unicod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85838" indent="0">
              <a:buFont typeface="Wingdings" charset="0"/>
              <a:buNone/>
              <a:defRPr/>
            </a:pP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1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、諸天所傳授</a:t>
            </a:r>
          </a:p>
          <a:p>
            <a:pPr marL="985838" indent="0">
              <a:buFont typeface="Wingdings" charset="0"/>
              <a:buNone/>
              <a:defRPr/>
            </a:pP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（</a:t>
            </a: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2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）解說 </a:t>
            </a:r>
          </a:p>
          <a:p>
            <a:pPr marL="530225" indent="-530225">
              <a:spcBef>
                <a:spcPts val="0"/>
              </a:spcBef>
              <a:buFont typeface="Wingdings" charset="0"/>
              <a:buNone/>
              <a:defRPr/>
            </a:pPr>
            <a:r>
              <a:rPr lang="en-US" altLang="zh-CHT" sz="4000" dirty="0">
                <a:solidFill>
                  <a:srgbClr val="660066"/>
                </a:solidFill>
              </a:rPr>
              <a:t>※ </a:t>
            </a:r>
            <a:r>
              <a:rPr lang="zh-CHT" altLang="en-US" sz="4000" dirty="0">
                <a:solidFill>
                  <a:srgbClr val="660066"/>
                </a:solidFill>
              </a:rPr>
              <a:t>依一般看法，這不過是神話、假託，但在宗教徒的心境中，可能有這種意義的。</a:t>
            </a:r>
            <a:endParaRPr lang="en-US" sz="4000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>
            <a:extLst>
              <a:ext uri="{FF2B5EF4-FFF2-40B4-BE49-F238E27FC236}">
                <a16:creationId xmlns:a16="http://schemas.microsoft.com/office/drawing/2014/main" id="{A3A42A3F-A1BC-412E-BE9C-0783AD3AA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參、般若經的傳出（以大乘經中的證詞為中心）</a:t>
            </a:r>
          </a:p>
        </p:txBody>
      </p:sp>
      <p:sp>
        <p:nvSpPr>
          <p:cNvPr id="60418" name="Slide Number Placeholder 3">
            <a:extLst>
              <a:ext uri="{FF2B5EF4-FFF2-40B4-BE49-F238E27FC236}">
                <a16:creationId xmlns:a16="http://schemas.microsoft.com/office/drawing/2014/main" id="{0914EC66-DA79-4703-9708-841E12461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B3497EF1-F965-4F6B-B000-C437E32096CD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56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26F92C-F666-4DA1-BD47-344C90989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156" y="1581242"/>
            <a:ext cx="8229600" cy="4525963"/>
          </a:xfrm>
        </p:spPr>
        <p:txBody>
          <a:bodyPr/>
          <a:lstStyle/>
          <a:p>
            <a:pPr marL="1081088" indent="0">
              <a:buFont typeface="Wingdings" charset="0"/>
              <a:buNone/>
              <a:defRPr/>
            </a:pP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2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、從夢中得來</a:t>
            </a:r>
            <a:endParaRPr lang="zh-TW" altLang="en-US" sz="24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  <a:p>
            <a:pPr marL="1081088" indent="0">
              <a:lnSpc>
                <a:spcPct val="100000"/>
              </a:lnSpc>
              <a:buFont typeface="Wingdings" charset="0"/>
              <a:buNone/>
              <a:defRPr/>
            </a:pP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（</a:t>
            </a: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1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）夢中聞法</a:t>
            </a:r>
          </a:p>
          <a:p>
            <a:pPr marL="1530350" indent="0">
              <a:lnSpc>
                <a:spcPct val="100000"/>
              </a:lnSpc>
              <a:buFont typeface="Wingdings" charset="0"/>
              <a:buNone/>
              <a:defRPr/>
            </a:pP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A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、虛妄的夢相是不能證明為佛說</a:t>
            </a:r>
            <a:r>
              <a:rPr lang="x-none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 </a:t>
            </a:r>
            <a:endParaRPr lang="en-AU" sz="24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  <a:p>
            <a:pPr marL="635000" indent="0">
              <a:spcBef>
                <a:spcPts val="0"/>
              </a:spcBef>
              <a:buFont typeface="Wingdings" charset="0"/>
              <a:buNone/>
              <a:defRPr/>
            </a:pPr>
            <a:r>
              <a:rPr lang="zh-TW" altLang="en-US" dirty="0"/>
              <a:t>夢相是虛妄的，夢中聞法，</a:t>
            </a:r>
          </a:p>
          <a:p>
            <a:pPr marL="635000" indent="0">
              <a:spcBef>
                <a:spcPts val="0"/>
              </a:spcBef>
              <a:spcAft>
                <a:spcPts val="300"/>
              </a:spcAft>
              <a:buFont typeface="Wingdings" charset="0"/>
              <a:buNone/>
              <a:defRPr/>
            </a:pPr>
            <a:r>
              <a:rPr lang="zh-TW" altLang="en-US" dirty="0"/>
              <a:t>是不能證明</a:t>
            </a:r>
          </a:p>
          <a:p>
            <a:pPr marL="635000" indent="0">
              <a:spcBef>
                <a:spcPts val="0"/>
              </a:spcBef>
              <a:spcAft>
                <a:spcPts val="300"/>
              </a:spcAft>
              <a:buFont typeface="Wingdings" charset="0"/>
              <a:buNone/>
              <a:defRPr/>
            </a:pPr>
            <a:r>
              <a:rPr lang="zh-TW" altLang="en-US" dirty="0"/>
              <a:t>為佛說的。</a:t>
            </a:r>
            <a:r>
              <a:rPr lang="en-AU" dirty="0"/>
              <a:t> </a:t>
            </a:r>
            <a:endParaRPr lang="en-US" dirty="0">
              <a:solidFill>
                <a:srgbClr val="660066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992F27-47EF-4F71-BA27-D4EF4B6341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82" t="19123" r="10243" b="10724"/>
          <a:stretch/>
        </p:blipFill>
        <p:spPr>
          <a:xfrm>
            <a:off x="3947748" y="4029460"/>
            <a:ext cx="4758008" cy="2521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>
            <a:extLst>
              <a:ext uri="{FF2B5EF4-FFF2-40B4-BE49-F238E27FC236}">
                <a16:creationId xmlns:a16="http://schemas.microsoft.com/office/drawing/2014/main" id="{ACB9BC27-7892-457D-AA94-75010DC4D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參、般若經的傳出（以大乘經中的證詞為中心）</a:t>
            </a:r>
          </a:p>
        </p:txBody>
      </p:sp>
      <p:sp>
        <p:nvSpPr>
          <p:cNvPr id="61442" name="Slide Number Placeholder 3">
            <a:extLst>
              <a:ext uri="{FF2B5EF4-FFF2-40B4-BE49-F238E27FC236}">
                <a16:creationId xmlns:a16="http://schemas.microsoft.com/office/drawing/2014/main" id="{CA32D6EC-F73D-4578-A5E5-1E6765C58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C2D3E09-F2F1-4730-9A97-6F7F183DC6C3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57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D95AD7-1FF5-446B-8699-3FD81AA1F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155" y="1581242"/>
            <a:ext cx="8452217" cy="4525963"/>
          </a:xfrm>
        </p:spPr>
        <p:txBody>
          <a:bodyPr/>
          <a:lstStyle/>
          <a:p>
            <a:pPr marL="1081088" indent="0">
              <a:buFont typeface="Wingdings" charset="0"/>
              <a:buNone/>
              <a:defRPr/>
            </a:pP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2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、從夢中得來</a:t>
            </a:r>
            <a:endParaRPr lang="zh-TW" altLang="en-US" sz="24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  <a:p>
            <a:pPr marL="1081088" indent="0">
              <a:lnSpc>
                <a:spcPct val="100000"/>
              </a:lnSpc>
              <a:buFont typeface="Wingdings" charset="0"/>
              <a:buNone/>
              <a:defRPr/>
            </a:pP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（</a:t>
            </a: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1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）夢中聞法</a:t>
            </a:r>
          </a:p>
          <a:p>
            <a:pPr marL="1530350" indent="0">
              <a:lnSpc>
                <a:spcPct val="100000"/>
              </a:lnSpc>
              <a:buFont typeface="Wingdings" charset="0"/>
              <a:buNone/>
              <a:defRPr/>
            </a:pP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B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、由「他所引」的夢，就有佛說的可能</a:t>
            </a:r>
            <a:endParaRPr lang="en-AU" sz="24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  <a:p>
            <a:pPr marL="449263" indent="0">
              <a:spcBef>
                <a:spcPts val="0"/>
              </a:spcBef>
              <a:buFont typeface="Wingdings" charset="0"/>
              <a:buNone/>
              <a:defRPr/>
            </a:pPr>
            <a:r>
              <a:rPr lang="zh-TW" altLang="en-US" dirty="0"/>
              <a:t>但在引起夢的因緣中，有「他所引」一類：「</a:t>
            </a:r>
            <a:r>
              <a:rPr lang="zh-TW" altLang="en-US" dirty="0">
                <a:latin typeface="华文楷体"/>
                <a:ea typeface="华文楷体"/>
                <a:cs typeface="华文楷体"/>
              </a:rPr>
              <a:t>若諸天、諸仙、神鬼、咒術、藥草、親勝所念，及諸聖賢所</a:t>
            </a:r>
            <a:r>
              <a:rPr lang="zh-TW" altLang="en-US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引故夢</a:t>
            </a:r>
            <a:r>
              <a:rPr lang="zh-TW" altLang="en-US" dirty="0"/>
              <a:t>」。</a:t>
            </a:r>
            <a:endParaRPr lang="en-A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>
            <a:extLst>
              <a:ext uri="{FF2B5EF4-FFF2-40B4-BE49-F238E27FC236}">
                <a16:creationId xmlns:a16="http://schemas.microsoft.com/office/drawing/2014/main" id="{BB3F8550-4E1F-4403-99BF-F614F7267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參、般若經的傳出（以大乘經中的證詞為中心）</a:t>
            </a:r>
          </a:p>
        </p:txBody>
      </p:sp>
      <p:sp>
        <p:nvSpPr>
          <p:cNvPr id="63490" name="Slide Number Placeholder 3">
            <a:extLst>
              <a:ext uri="{FF2B5EF4-FFF2-40B4-BE49-F238E27FC236}">
                <a16:creationId xmlns:a16="http://schemas.microsoft.com/office/drawing/2014/main" id="{346EFFFB-A405-40E5-8CAC-6DDE72AA0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7997FC3-DC86-4760-A7E5-F2DA035A2E5E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58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346E5EB-BBD5-4851-A104-387818325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156" y="1581242"/>
            <a:ext cx="8229600" cy="4525963"/>
          </a:xfrm>
        </p:spPr>
        <p:txBody>
          <a:bodyPr/>
          <a:lstStyle/>
          <a:p>
            <a:pPr marL="1081088" indent="0">
              <a:buFont typeface="Wingdings" charset="0"/>
              <a:buNone/>
              <a:defRPr/>
            </a:pP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2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、從夢中得來</a:t>
            </a:r>
            <a:endParaRPr lang="zh-TW" altLang="en-US" sz="24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  <a:p>
            <a:pPr marL="1081088" indent="0">
              <a:lnSpc>
                <a:spcPct val="100000"/>
              </a:lnSpc>
              <a:buFont typeface="Wingdings" charset="0"/>
              <a:buNone/>
              <a:defRPr/>
            </a:pP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（</a:t>
            </a: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1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）夢中聞法</a:t>
            </a:r>
          </a:p>
          <a:p>
            <a:pPr marL="1530350" indent="0">
              <a:lnSpc>
                <a:spcPct val="100000"/>
              </a:lnSpc>
              <a:buFont typeface="Wingdings" charset="0"/>
              <a:buNone/>
              <a:defRPr/>
            </a:pP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B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、由「他所引」的夢，就有佛說的可能</a:t>
            </a:r>
            <a:endParaRPr lang="en-AU" sz="24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  <a:p>
            <a:pPr marL="449263" indent="0">
              <a:spcBef>
                <a:spcPts val="0"/>
              </a:spcBef>
              <a:buFont typeface="Wingdings" charset="0"/>
              <a:buNone/>
              <a:defRPr/>
            </a:pPr>
            <a:r>
              <a:rPr lang="zh-TW" altLang="en-US" dirty="0"/>
              <a:t>由天仙聖賢力所引起的夢，就有相當事實，這是佛教界所公認的，所以夢中所聽見的，就有佛說的可能。</a:t>
            </a:r>
            <a:endParaRPr lang="en-A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>
            <a:extLst>
              <a:ext uri="{FF2B5EF4-FFF2-40B4-BE49-F238E27FC236}">
                <a16:creationId xmlns:a16="http://schemas.microsoft.com/office/drawing/2014/main" id="{DC102B67-919D-4E6A-97E6-B5FB756E2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參、般若經的傳出（以大乘經中的證詞為中心）</a:t>
            </a:r>
          </a:p>
        </p:txBody>
      </p:sp>
      <p:sp>
        <p:nvSpPr>
          <p:cNvPr id="65538" name="Slide Number Placeholder 3">
            <a:extLst>
              <a:ext uri="{FF2B5EF4-FFF2-40B4-BE49-F238E27FC236}">
                <a16:creationId xmlns:a16="http://schemas.microsoft.com/office/drawing/2014/main" id="{70DBAA88-8892-435D-96AE-34F312644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D849AB7-7690-474D-9C9C-20797854B7D1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59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21C468A-480B-4B4D-BC62-A00AEC30E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155" y="1581242"/>
            <a:ext cx="8503445" cy="4525963"/>
          </a:xfrm>
        </p:spPr>
        <p:txBody>
          <a:bodyPr/>
          <a:lstStyle/>
          <a:p>
            <a:pPr marL="1081088" indent="0">
              <a:buFont typeface="Wingdings" charset="0"/>
              <a:buNone/>
              <a:defRPr/>
            </a:pP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2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、從夢中得來</a:t>
            </a:r>
            <a:endParaRPr lang="zh-TW" altLang="en-US" sz="24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  <a:p>
            <a:pPr marL="1081088" indent="0">
              <a:lnSpc>
                <a:spcPct val="100000"/>
              </a:lnSpc>
              <a:buFont typeface="Wingdings" charset="0"/>
              <a:buNone/>
              <a:defRPr/>
            </a:pP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（</a:t>
            </a: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2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）引經</a:t>
            </a:r>
          </a:p>
          <a:p>
            <a:pPr marL="1530350" indent="0">
              <a:lnSpc>
                <a:spcPct val="100000"/>
              </a:lnSpc>
              <a:buFont typeface="Wingdings" charset="0"/>
              <a:buNone/>
              <a:defRPr/>
            </a:pP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A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、</a:t>
            </a: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《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海龍王經</a:t>
            </a: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》</a:t>
            </a:r>
            <a:endParaRPr lang="en-AU" sz="24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  <a:p>
            <a:pPr marL="449263" indent="0">
              <a:spcBef>
                <a:spcPts val="0"/>
              </a:spcBef>
              <a:spcAft>
                <a:spcPts val="300"/>
              </a:spcAft>
              <a:buFont typeface="Wingdings" charset="0"/>
              <a:buNone/>
              <a:defRPr/>
            </a:pPr>
            <a:r>
              <a:rPr lang="zh-TW" altLang="en-US" dirty="0"/>
              <a:t>如</a:t>
            </a:r>
            <a:r>
              <a:rPr lang="en-US" altLang="zh-TW" dirty="0"/>
              <a:t>《</a:t>
            </a:r>
            <a:r>
              <a:rPr lang="zh-TW" altLang="en-US" dirty="0"/>
              <a:t>海龍王經</a:t>
            </a:r>
            <a:r>
              <a:rPr lang="en-US" altLang="zh-TW" dirty="0"/>
              <a:t>》</a:t>
            </a:r>
            <a:r>
              <a:rPr lang="zh-TW" altLang="en-US" dirty="0"/>
              <a:t>說：護天輪王在夢寐中，聽到二偈。後來問光淨照耀如來，如來說：這「</a:t>
            </a:r>
            <a:r>
              <a:rPr lang="zh-TW" altLang="en-US" dirty="0">
                <a:latin typeface="华文楷体"/>
                <a:ea typeface="华文楷体"/>
                <a:cs typeface="华文楷体"/>
              </a:rPr>
              <a:t>是吾所讚</a:t>
            </a:r>
            <a:r>
              <a:rPr lang="zh-TW" altLang="en-US" dirty="0"/>
              <a:t>」說的。</a:t>
            </a:r>
            <a:r>
              <a:rPr lang="en-AU" dirty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40A870C7-C4A7-41AB-84DC-5A2BB11CD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b="1">
                <a:latin typeface="STKaiti" panose="02010600040101010101" pitchFamily="2" charset="-122"/>
                <a:ea typeface="STKaiti" panose="02010600040101010101" pitchFamily="2" charset="-122"/>
              </a:rPr>
              <a:t>壹、緣起</a:t>
            </a:r>
            <a:r>
              <a:rPr lang="en-AU" altLang="ja-JP" sz="5400" b="1"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endParaRPr lang="zh-TW" altLang="en-US" sz="5400" b="1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E40E3797-11DC-466C-8718-5B4375E48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zh-TW" altLang="en-US" sz="4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除此之外，也希望大家明白導師亦是大乘佛教之契理契機教法的闡揚者，更是令正法久住的無私奉獻者。</a:t>
            </a:r>
            <a:endParaRPr lang="en-AU" altLang="zh-TW" sz="48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18435" name="Slide Number Placeholder 3">
            <a:extLst>
              <a:ext uri="{FF2B5EF4-FFF2-40B4-BE49-F238E27FC236}">
                <a16:creationId xmlns:a16="http://schemas.microsoft.com/office/drawing/2014/main" id="{6914AD05-FAE6-4A1F-B68F-E87B7401E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EDDDF04-9079-4E72-BE3F-F74216F473D4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6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97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>
            <a:extLst>
              <a:ext uri="{FF2B5EF4-FFF2-40B4-BE49-F238E27FC236}">
                <a16:creationId xmlns:a16="http://schemas.microsoft.com/office/drawing/2014/main" id="{5C6DE547-BB28-4190-ACA0-817E9C739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參、般若經的傳出（以大乘經中的證詞為中心）</a:t>
            </a:r>
          </a:p>
        </p:txBody>
      </p:sp>
      <p:sp>
        <p:nvSpPr>
          <p:cNvPr id="66562" name="Slide Number Placeholder 3">
            <a:extLst>
              <a:ext uri="{FF2B5EF4-FFF2-40B4-BE49-F238E27FC236}">
                <a16:creationId xmlns:a16="http://schemas.microsoft.com/office/drawing/2014/main" id="{AADF32C8-B392-48C6-A819-2280EEE7A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CF4D1CB-E0BC-478C-9ABC-FDF2550D401D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60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5148A80-6A17-4E49-A02C-7B6C89B31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156" y="1581242"/>
            <a:ext cx="8412742" cy="4525963"/>
          </a:xfrm>
        </p:spPr>
        <p:txBody>
          <a:bodyPr/>
          <a:lstStyle/>
          <a:p>
            <a:pPr marL="1081088" indent="0">
              <a:buFont typeface="Wingdings" charset="0"/>
              <a:buNone/>
              <a:defRPr/>
            </a:pP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2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、從夢中得來</a:t>
            </a:r>
            <a:endParaRPr lang="zh-TW" altLang="en-US" sz="24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  <a:p>
            <a:pPr marL="1081088" indent="0">
              <a:lnSpc>
                <a:spcPct val="100000"/>
              </a:lnSpc>
              <a:buFont typeface="Wingdings" charset="0"/>
              <a:buNone/>
              <a:defRPr/>
            </a:pP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（</a:t>
            </a: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2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）引經</a:t>
            </a:r>
          </a:p>
          <a:p>
            <a:pPr marL="1530350" indent="0">
              <a:lnSpc>
                <a:spcPct val="100000"/>
              </a:lnSpc>
              <a:buFont typeface="Wingdings" charset="0"/>
              <a:buNone/>
              <a:defRPr/>
            </a:pP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B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、</a:t>
            </a: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《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持世經</a:t>
            </a: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》</a:t>
            </a:r>
            <a:endParaRPr lang="en-AU" sz="24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  <a:p>
            <a:pPr marL="449263" indent="0">
              <a:spcBef>
                <a:spcPts val="1200"/>
              </a:spcBef>
              <a:buFont typeface="Wingdings" charset="0"/>
              <a:buNone/>
              <a:defRPr/>
            </a:pPr>
            <a:r>
              <a:rPr lang="en-US" altLang="zh-TW" sz="3600" dirty="0"/>
              <a:t>《</a:t>
            </a:r>
            <a:r>
              <a:rPr lang="zh-TW" altLang="en-US" sz="3600" dirty="0"/>
              <a:t>持世經</a:t>
            </a:r>
            <a:r>
              <a:rPr lang="en-US" altLang="zh-TW" sz="3600" dirty="0"/>
              <a:t>》</a:t>
            </a:r>
            <a:r>
              <a:rPr lang="zh-TW" altLang="en-US" sz="3600" dirty="0"/>
              <a:t>說：無量意、無量力二位</a:t>
            </a:r>
            <a:r>
              <a:rPr lang="en-US" altLang="zh-TW" sz="3600" dirty="0"/>
              <a:t>   </a:t>
            </a:r>
            <a:r>
              <a:rPr lang="zh-TW" altLang="en-US" sz="3600" dirty="0"/>
              <a:t>王子，命終生天，還生人間的大居士家。「</a:t>
            </a:r>
            <a:r>
              <a:rPr lang="zh-TW" altLang="en-US" sz="3600" dirty="0">
                <a:latin typeface="华文楷体"/>
                <a:ea typeface="华文楷体"/>
                <a:cs typeface="华文楷体"/>
              </a:rPr>
              <a:t>至年十六，復夢見佛，為說是五陰、十八性菩薩方便經</a:t>
            </a:r>
            <a:r>
              <a:rPr lang="zh-TW" altLang="en-US" sz="3600" dirty="0"/>
              <a:t>」。</a:t>
            </a:r>
            <a:r>
              <a:rPr lang="en-AU" sz="3600" dirty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>
            <a:extLst>
              <a:ext uri="{FF2B5EF4-FFF2-40B4-BE49-F238E27FC236}">
                <a16:creationId xmlns:a16="http://schemas.microsoft.com/office/drawing/2014/main" id="{2A2BA0B8-85B9-4ABD-B898-5FD5917D7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參、般若經的傳出（以大乘經中的證詞為中心）</a:t>
            </a:r>
          </a:p>
        </p:txBody>
      </p:sp>
      <p:sp>
        <p:nvSpPr>
          <p:cNvPr id="67586" name="Slide Number Placeholder 3">
            <a:extLst>
              <a:ext uri="{FF2B5EF4-FFF2-40B4-BE49-F238E27FC236}">
                <a16:creationId xmlns:a16="http://schemas.microsoft.com/office/drawing/2014/main" id="{E2F37CA4-BD49-46E7-B7D1-3F259A1F9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A5B8272-890A-49D5-9A0F-504549B55870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61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4F49F6-9012-4C19-851F-EB77FD10E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105" y="1590147"/>
            <a:ext cx="8393400" cy="4525963"/>
          </a:xfrm>
        </p:spPr>
        <p:txBody>
          <a:bodyPr/>
          <a:lstStyle/>
          <a:p>
            <a:pPr marL="1081088" indent="0">
              <a:buFont typeface="Wingdings" charset="0"/>
              <a:buNone/>
              <a:defRPr/>
            </a:pP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2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、從夢中得來</a:t>
            </a:r>
            <a:endParaRPr lang="zh-TW" altLang="en-US" sz="24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  <a:p>
            <a:pPr marL="1081088" indent="0">
              <a:lnSpc>
                <a:spcPct val="100000"/>
              </a:lnSpc>
              <a:buFont typeface="Wingdings" charset="0"/>
              <a:buNone/>
              <a:defRPr/>
            </a:pP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（</a:t>
            </a: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2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）引經</a:t>
            </a:r>
          </a:p>
          <a:p>
            <a:pPr marL="1530350" indent="0">
              <a:lnSpc>
                <a:spcPct val="100000"/>
              </a:lnSpc>
              <a:buFont typeface="Wingdings" charset="0"/>
              <a:buNone/>
              <a:defRPr/>
            </a:pP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C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、</a:t>
            </a: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《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密跡金剛力士經</a:t>
            </a: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》</a:t>
            </a:r>
            <a:endParaRPr lang="en-AU" sz="24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  <a:p>
            <a:pPr marL="455613" indent="0" defTabSz="455613">
              <a:spcBef>
                <a:spcPts val="0"/>
              </a:spcBef>
              <a:buFont typeface="Wingdings" charset="0"/>
              <a:buNone/>
              <a:defRPr/>
            </a:pPr>
            <a:r>
              <a:rPr lang="en-US" altLang="zh-TW" sz="3600" dirty="0"/>
              <a:t>《</a:t>
            </a:r>
            <a:r>
              <a:rPr lang="zh-TW" altLang="en-US" sz="3600" dirty="0"/>
              <a:t>密跡金剛力士經</a:t>
            </a:r>
            <a:r>
              <a:rPr lang="en-US" altLang="zh-TW" sz="3600" dirty="0"/>
              <a:t>》</a:t>
            </a:r>
            <a:r>
              <a:rPr lang="zh-TW" altLang="en-US" sz="3600" dirty="0"/>
              <a:t>也說：意行王子「</a:t>
            </a:r>
            <a:r>
              <a:rPr lang="zh-TW" altLang="en-US" sz="3600" dirty="0">
                <a:latin typeface="华文楷体"/>
                <a:ea typeface="华文楷体"/>
                <a:cs typeface="华文楷体"/>
              </a:rPr>
              <a:t>時臥夢中，聞是四句頌。</a:t>
            </a:r>
            <a:r>
              <a:rPr lang="en-US" sz="3600" dirty="0">
                <a:latin typeface="华文楷体"/>
                <a:ea typeface="华文楷体"/>
                <a:cs typeface="华文楷体"/>
              </a:rPr>
              <a:t>……</a:t>
            </a:r>
            <a:r>
              <a:rPr lang="zh-TW" altLang="en-US" sz="3600" dirty="0">
                <a:latin typeface="华文楷体"/>
                <a:ea typeface="华文楷体"/>
                <a:cs typeface="华文楷体"/>
              </a:rPr>
              <a:t>聞是一四句偈，化八千人，勸入道意</a:t>
            </a:r>
            <a:r>
              <a:rPr lang="zh-TW" altLang="en-US" sz="3600" dirty="0"/>
              <a:t>」。這是夢中得偈，又將偈傳出，化導眾生了。</a:t>
            </a:r>
            <a:r>
              <a:rPr lang="en-AU" sz="3600" dirty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>
            <a:extLst>
              <a:ext uri="{FF2B5EF4-FFF2-40B4-BE49-F238E27FC236}">
                <a16:creationId xmlns:a16="http://schemas.microsoft.com/office/drawing/2014/main" id="{265BD171-07B6-40B8-AADA-F5EE206E0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參、般若經的傳出（以大乘經中的證詞為中心）</a:t>
            </a:r>
          </a:p>
        </p:txBody>
      </p:sp>
      <p:sp>
        <p:nvSpPr>
          <p:cNvPr id="68610" name="Slide Number Placeholder 3">
            <a:extLst>
              <a:ext uri="{FF2B5EF4-FFF2-40B4-BE49-F238E27FC236}">
                <a16:creationId xmlns:a16="http://schemas.microsoft.com/office/drawing/2014/main" id="{8898290F-2226-4D5C-ACE9-2700ECA41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B37556C6-E6E9-4FB8-930B-FAD045C0A357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62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4A0660E-3516-49BF-AEBD-309036068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156" y="1600200"/>
            <a:ext cx="8229600" cy="4525963"/>
          </a:xfrm>
        </p:spPr>
        <p:txBody>
          <a:bodyPr/>
          <a:lstStyle/>
          <a:p>
            <a:pPr marL="1081088" indent="0">
              <a:buFont typeface="Wingdings" charset="0"/>
              <a:buNone/>
              <a:defRPr/>
            </a:pP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3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、從他方佛聞法</a:t>
            </a:r>
            <a:endParaRPr lang="zh-TW" altLang="en-US" sz="24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  <a:p>
            <a:pPr marL="1081088" indent="0">
              <a:buFont typeface="Wingdings" charset="0"/>
              <a:buNone/>
              <a:defRPr/>
            </a:pP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（</a:t>
            </a: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1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）</a:t>
            </a: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《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集一切福德三昧經</a:t>
            </a: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》</a:t>
            </a:r>
            <a:endParaRPr lang="zh-TW" altLang="en-US" sz="24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  <a:p>
            <a:pPr marL="176213" indent="0">
              <a:buFont typeface="Wingdings" charset="0"/>
              <a:buNone/>
              <a:defRPr/>
            </a:pPr>
            <a:r>
              <a:rPr lang="en-US" altLang="zh-TW" dirty="0"/>
              <a:t>《</a:t>
            </a:r>
            <a:r>
              <a:rPr lang="zh-TW" altLang="en-US" dirty="0"/>
              <a:t>集一切福德三昧經</a:t>
            </a:r>
            <a:r>
              <a:rPr lang="en-US" altLang="zh-TW" dirty="0"/>
              <a:t>》</a:t>
            </a:r>
            <a:r>
              <a:rPr lang="zh-TW" altLang="en-US" dirty="0"/>
              <a:t>中，佛說過去最勝仙恭敬為法，感得他方淨名王如來現身，為最勝仙說</a:t>
            </a:r>
          </a:p>
          <a:p>
            <a:pPr marL="176213" indent="0">
              <a:buFont typeface="Wingdings" charset="0"/>
              <a:buNone/>
              <a:defRPr/>
            </a:pPr>
            <a:r>
              <a:rPr lang="zh-TW" altLang="en-US" dirty="0"/>
              <a:t>「</a:t>
            </a:r>
            <a:r>
              <a:rPr lang="zh-TW" altLang="en-US" dirty="0">
                <a:latin typeface="华文楷体"/>
                <a:ea typeface="华文楷体"/>
                <a:cs typeface="华文楷体"/>
              </a:rPr>
              <a:t>集一切福德三昧法</a:t>
            </a:r>
            <a:r>
              <a:rPr lang="zh-TW" altLang="en-US" dirty="0"/>
              <a:t>」。</a:t>
            </a:r>
            <a:endParaRPr lang="en-A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>
            <a:extLst>
              <a:ext uri="{FF2B5EF4-FFF2-40B4-BE49-F238E27FC236}">
                <a16:creationId xmlns:a16="http://schemas.microsoft.com/office/drawing/2014/main" id="{265BD171-07B6-40B8-AADA-F5EE206E0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參、般若經的傳出（以大乘經中的證詞為中心）</a:t>
            </a:r>
          </a:p>
        </p:txBody>
      </p:sp>
      <p:sp>
        <p:nvSpPr>
          <p:cNvPr id="68610" name="Slide Number Placeholder 3">
            <a:extLst>
              <a:ext uri="{FF2B5EF4-FFF2-40B4-BE49-F238E27FC236}">
                <a16:creationId xmlns:a16="http://schemas.microsoft.com/office/drawing/2014/main" id="{8898290F-2226-4D5C-ACE9-2700ECA41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B37556C6-E6E9-4FB8-930B-FAD045C0A357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63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4A0660E-3516-49BF-AEBD-309036068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156" y="1600200"/>
            <a:ext cx="8229600" cy="4525963"/>
          </a:xfrm>
        </p:spPr>
        <p:txBody>
          <a:bodyPr/>
          <a:lstStyle/>
          <a:p>
            <a:pPr marL="1081088" indent="0">
              <a:buFont typeface="Wingdings" charset="0"/>
              <a:buNone/>
              <a:defRPr/>
            </a:pP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3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、從他方佛聞法</a:t>
            </a:r>
            <a:endParaRPr lang="zh-TW" altLang="en-US" sz="24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  <a:p>
            <a:pPr marL="1081088" indent="0">
              <a:buFont typeface="Wingdings" charset="0"/>
              <a:buNone/>
              <a:defRPr/>
            </a:pP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（</a:t>
            </a: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1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）</a:t>
            </a: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《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集一切福德三昧經</a:t>
            </a: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》</a:t>
            </a:r>
            <a:endParaRPr lang="zh-TW" altLang="en-US" sz="24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  <a:p>
            <a:pPr marL="176213" indent="0">
              <a:buFont typeface="Wingdings" charset="0"/>
              <a:buNone/>
              <a:defRPr/>
            </a:pPr>
            <a:r>
              <a:rPr lang="zh-TW" altLang="en-US" dirty="0"/>
              <a:t>所以，「</a:t>
            </a:r>
            <a:r>
              <a:rPr lang="zh-TW" altLang="en-US" dirty="0">
                <a:latin typeface="华文楷体"/>
                <a:ea typeface="华文楷体"/>
                <a:cs typeface="华文楷体"/>
              </a:rPr>
              <a:t>若有菩薩恭敬求法，則於其人佛不涅槃，法亦不滅。何以故？淨威！若有菩薩專志成就求正法者，雖在異土，常面睹佛，得聞正法</a:t>
            </a:r>
            <a:r>
              <a:rPr lang="zh-TW" altLang="en-US" dirty="0"/>
              <a:t>」。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0232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>
            <a:extLst>
              <a:ext uri="{FF2B5EF4-FFF2-40B4-BE49-F238E27FC236}">
                <a16:creationId xmlns:a16="http://schemas.microsoft.com/office/drawing/2014/main" id="{B8B9C025-E44C-491C-993B-1EF8CE50B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參、般若經的傳出（以大乘經中的證詞為中心）</a:t>
            </a:r>
          </a:p>
        </p:txBody>
      </p:sp>
      <p:sp>
        <p:nvSpPr>
          <p:cNvPr id="69634" name="Slide Number Placeholder 3">
            <a:extLst>
              <a:ext uri="{FF2B5EF4-FFF2-40B4-BE49-F238E27FC236}">
                <a16:creationId xmlns:a16="http://schemas.microsoft.com/office/drawing/2014/main" id="{83E7D044-EB1C-4B08-9FFE-B96196C39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4C1F3412-3860-42B5-AE68-12E9AFB3AFB7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64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32F0DE5-4A27-4656-8B8D-A690C0808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156" y="1600200"/>
            <a:ext cx="8229600" cy="4525963"/>
          </a:xfrm>
        </p:spPr>
        <p:txBody>
          <a:bodyPr/>
          <a:lstStyle/>
          <a:p>
            <a:pPr marL="1081088" indent="0">
              <a:buFont typeface="Wingdings" charset="0"/>
              <a:buNone/>
              <a:defRPr/>
            </a:pP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3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、從他方佛聞法</a:t>
            </a:r>
            <a:endParaRPr lang="zh-TW" altLang="en-US" sz="24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  <a:p>
            <a:pPr marL="1081088" indent="0">
              <a:buFont typeface="Wingdings" charset="0"/>
              <a:buNone/>
              <a:defRPr/>
            </a:pP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（</a:t>
            </a: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1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）</a:t>
            </a: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《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集一切福德三昧經</a:t>
            </a: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》</a:t>
            </a:r>
            <a:endParaRPr lang="zh-TW" altLang="en-US" sz="24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  <a:p>
            <a:pPr marL="352425" indent="0">
              <a:buFont typeface="Wingdings" charset="0"/>
              <a:buNone/>
              <a:defRPr/>
            </a:pPr>
            <a:r>
              <a:rPr lang="zh-TW" altLang="en-US" dirty="0"/>
              <a:t>十方佛現在，如菩薩專心求法，是會感得他方佛來說法的。這對於印度當時，因釋尊涅槃而無所稟承，是一項有力的信仰。</a:t>
            </a:r>
            <a:r>
              <a:rPr lang="en-AU" dirty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>
            <a:extLst>
              <a:ext uri="{FF2B5EF4-FFF2-40B4-BE49-F238E27FC236}">
                <a16:creationId xmlns:a16="http://schemas.microsoft.com/office/drawing/2014/main" id="{E752CFA9-F1E1-4BF7-A998-023879AFB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參、般若經的傳出（以大乘經中的證詞為中心）</a:t>
            </a:r>
          </a:p>
        </p:txBody>
      </p:sp>
      <p:sp>
        <p:nvSpPr>
          <p:cNvPr id="70658" name="Slide Number Placeholder 3">
            <a:extLst>
              <a:ext uri="{FF2B5EF4-FFF2-40B4-BE49-F238E27FC236}">
                <a16:creationId xmlns:a16="http://schemas.microsoft.com/office/drawing/2014/main" id="{1493E409-EBCD-4B4D-B0B7-61745321D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E017C435-40A9-4064-898F-481105865CDD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65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89C6F53-78DB-4873-9685-A97CD684E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156" y="1600200"/>
            <a:ext cx="8229600" cy="4525963"/>
          </a:xfrm>
        </p:spPr>
        <p:txBody>
          <a:bodyPr/>
          <a:lstStyle/>
          <a:p>
            <a:pPr marL="1081088" indent="0">
              <a:buFont typeface="Wingdings" charset="0"/>
              <a:buNone/>
              <a:defRPr/>
            </a:pP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3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、從他方佛聞法</a:t>
            </a:r>
            <a:endParaRPr lang="zh-TW" altLang="en-US" sz="24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  <a:p>
            <a:pPr marL="1081088" indent="0">
              <a:buFont typeface="Wingdings" charset="0"/>
              <a:buNone/>
              <a:defRPr/>
            </a:pP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（</a:t>
            </a: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2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）</a:t>
            </a: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《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菩薩藏經</a:t>
            </a: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》</a:t>
            </a:r>
            <a:endParaRPr lang="zh-TW" altLang="en-US" sz="24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  <a:p>
            <a:pPr marL="449263" indent="0">
              <a:buFont typeface="Wingdings" charset="0"/>
              <a:buNone/>
              <a:defRPr/>
            </a:pPr>
            <a:r>
              <a:rPr lang="en-US" altLang="zh-TW" dirty="0"/>
              <a:t>《</a:t>
            </a:r>
            <a:r>
              <a:rPr lang="zh-TW" altLang="en-US" dirty="0"/>
              <a:t>菩薩藏經</a:t>
            </a:r>
            <a:r>
              <a:rPr lang="en-US" altLang="zh-TW" dirty="0"/>
              <a:t>》</a:t>
            </a:r>
            <a:r>
              <a:rPr lang="zh-TW" altLang="en-US" dirty="0"/>
              <a:t>說：法行王子專心求法，感得東方寶藏如來現身，「</a:t>
            </a:r>
            <a:r>
              <a:rPr lang="zh-TW" altLang="en-US" dirty="0">
                <a:latin typeface="华文楷体"/>
                <a:ea typeface="华文楷体"/>
                <a:cs typeface="华文楷体"/>
              </a:rPr>
              <a:t>為說開示八門句法</a:t>
            </a:r>
            <a:r>
              <a:rPr lang="zh-TW" altLang="en-US" dirty="0"/>
              <a:t>」。</a:t>
            </a:r>
            <a:endParaRPr lang="en-A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>
            <a:extLst>
              <a:ext uri="{FF2B5EF4-FFF2-40B4-BE49-F238E27FC236}">
                <a16:creationId xmlns:a16="http://schemas.microsoft.com/office/drawing/2014/main" id="{6A10CAD6-FBEA-4CB4-A2E0-84B5E64F1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參、般若經的傳出（以大乘經中的證詞為中心）</a:t>
            </a:r>
          </a:p>
        </p:txBody>
      </p:sp>
      <p:sp>
        <p:nvSpPr>
          <p:cNvPr id="71682" name="Slide Number Placeholder 3">
            <a:extLst>
              <a:ext uri="{FF2B5EF4-FFF2-40B4-BE49-F238E27FC236}">
                <a16:creationId xmlns:a16="http://schemas.microsoft.com/office/drawing/2014/main" id="{1F548D66-816A-485F-B2F1-942B17B3D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45F080C-2D9E-4E57-A7D5-9E70FAB77A3B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66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4025F0B-43E9-467F-A0E5-B358546AA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156" y="1600200"/>
            <a:ext cx="8390066" cy="4525963"/>
          </a:xfrm>
        </p:spPr>
        <p:txBody>
          <a:bodyPr/>
          <a:lstStyle/>
          <a:p>
            <a:pPr marL="1081088" indent="0">
              <a:buFont typeface="Wingdings" charset="0"/>
              <a:buNone/>
              <a:defRPr/>
            </a:pP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3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、從他方佛聞法</a:t>
            </a:r>
            <a:endParaRPr lang="zh-TW" altLang="en-US" sz="24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  <a:p>
            <a:pPr marL="1081088" indent="0">
              <a:buFont typeface="Wingdings" charset="0"/>
              <a:buNone/>
              <a:defRPr/>
            </a:pP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（</a:t>
            </a: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3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）</a:t>
            </a: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《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般若經</a:t>
            </a: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》</a:t>
            </a:r>
            <a:endParaRPr lang="zh-TW" altLang="en-US" sz="24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  <a:p>
            <a:pPr indent="-7938">
              <a:buFont typeface="Wingdings" charset="0"/>
              <a:buNone/>
              <a:defRPr/>
            </a:pPr>
            <a:r>
              <a:rPr lang="en-US" altLang="zh-TW" dirty="0"/>
              <a:t>《</a:t>
            </a:r>
            <a:r>
              <a:rPr lang="zh-TW" altLang="en-US" dirty="0"/>
              <a:t>般若經</a:t>
            </a:r>
            <a:r>
              <a:rPr lang="en-US" altLang="zh-TW" dirty="0"/>
              <a:t>》</a:t>
            </a:r>
            <a:r>
              <a:rPr lang="zh-TW" altLang="en-US" dirty="0"/>
              <a:t>說：薩陀波崙求般若波羅蜜，在空林中，聞空中發聲說法。</a:t>
            </a:r>
            <a:endParaRPr lang="en-AU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>
            <a:extLst>
              <a:ext uri="{FF2B5EF4-FFF2-40B4-BE49-F238E27FC236}">
                <a16:creationId xmlns:a16="http://schemas.microsoft.com/office/drawing/2014/main" id="{6A10CAD6-FBEA-4CB4-A2E0-84B5E64F1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參、般若經的傳出（以大乘經中的證詞為中心）</a:t>
            </a:r>
          </a:p>
        </p:txBody>
      </p:sp>
      <p:sp>
        <p:nvSpPr>
          <p:cNvPr id="71682" name="Slide Number Placeholder 3">
            <a:extLst>
              <a:ext uri="{FF2B5EF4-FFF2-40B4-BE49-F238E27FC236}">
                <a16:creationId xmlns:a16="http://schemas.microsoft.com/office/drawing/2014/main" id="{1F548D66-816A-485F-B2F1-942B17B3D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45F080C-2D9E-4E57-A7D5-9E70FAB77A3B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67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4025F0B-43E9-467F-A0E5-B358546AA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156" y="1600200"/>
            <a:ext cx="8390066" cy="4525963"/>
          </a:xfrm>
        </p:spPr>
        <p:txBody>
          <a:bodyPr/>
          <a:lstStyle/>
          <a:p>
            <a:pPr marL="1081088" indent="0">
              <a:buFont typeface="Wingdings" charset="0"/>
              <a:buNone/>
              <a:defRPr/>
            </a:pP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3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、從他方佛聞法</a:t>
            </a:r>
            <a:endParaRPr lang="zh-TW" altLang="en-US" sz="24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  <a:p>
            <a:pPr marL="1081088" indent="0">
              <a:buFont typeface="Wingdings" charset="0"/>
              <a:buNone/>
              <a:defRPr/>
            </a:pP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（</a:t>
            </a: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3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）</a:t>
            </a: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《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般若經</a:t>
            </a: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》</a:t>
            </a:r>
            <a:endParaRPr lang="zh-TW" altLang="en-US" sz="24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  <a:p>
            <a:pPr marL="625475" indent="-7938" defTabSz="625475">
              <a:buFont typeface="Wingdings" charset="0"/>
              <a:buNone/>
              <a:defRPr/>
            </a:pPr>
            <a:r>
              <a:rPr lang="zh-TW" altLang="en-US" dirty="0"/>
              <a:t>薩陀波崙憂愁啼哭，「</a:t>
            </a:r>
            <a:r>
              <a:rPr lang="zh-TW" altLang="en-US" dirty="0">
                <a:latin typeface="华文楷体"/>
                <a:ea typeface="华文楷体"/>
                <a:cs typeface="华文楷体"/>
              </a:rPr>
              <a:t>佛像在前立</a:t>
            </a:r>
            <a:r>
              <a:rPr lang="zh-TW" altLang="en-US" dirty="0"/>
              <a:t>」，指示去東方參學，當下得種種三昧：</a:t>
            </a:r>
            <a:endParaRPr lang="en-AU" dirty="0"/>
          </a:p>
          <a:p>
            <a:pPr marL="0" indent="0">
              <a:buFont typeface="Wingdings" charset="0"/>
              <a:buNone/>
              <a:defRPr/>
            </a:pPr>
            <a:r>
              <a:rPr lang="en-US" dirty="0">
                <a:solidFill>
                  <a:srgbClr val="660066"/>
                </a:solidFill>
              </a:rPr>
              <a:t>※ </a:t>
            </a:r>
            <a:r>
              <a:rPr lang="zh-TW" altLang="en-US" dirty="0">
                <a:solidFill>
                  <a:srgbClr val="660066"/>
                </a:solidFill>
              </a:rPr>
              <a:t>這都是從他方佛聞法的意思。</a:t>
            </a:r>
            <a:endParaRPr lang="en-AU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06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>
            <a:extLst>
              <a:ext uri="{FF2B5EF4-FFF2-40B4-BE49-F238E27FC236}">
                <a16:creationId xmlns:a16="http://schemas.microsoft.com/office/drawing/2014/main" id="{C2158D72-5A54-4291-849C-00F769513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參、般若經的傳出（以大乘經中的證詞為中心）</a:t>
            </a:r>
          </a:p>
        </p:txBody>
      </p:sp>
      <p:sp>
        <p:nvSpPr>
          <p:cNvPr id="72706" name="Slide Number Placeholder 3">
            <a:extLst>
              <a:ext uri="{FF2B5EF4-FFF2-40B4-BE49-F238E27FC236}">
                <a16:creationId xmlns:a16="http://schemas.microsoft.com/office/drawing/2014/main" id="{D859E75F-5F04-4E73-AB7F-EF4CDCE81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82024C4-F106-421A-B3AB-A575BA95B943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68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C10220F-D37A-4787-8F52-FF0BA3D0C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156" y="1600200"/>
            <a:ext cx="8229600" cy="4525963"/>
          </a:xfrm>
        </p:spPr>
        <p:txBody>
          <a:bodyPr/>
          <a:lstStyle/>
          <a:p>
            <a:pPr marL="1081088" indent="0">
              <a:spcAft>
                <a:spcPts val="300"/>
              </a:spcAft>
              <a:buFont typeface="Wingdings" charset="0"/>
              <a:buNone/>
              <a:defRPr/>
            </a:pP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4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、從三昧中見佛聞法</a:t>
            </a:r>
          </a:p>
          <a:p>
            <a:pPr marL="1074738" indent="0" defTabSz="174625">
              <a:spcAft>
                <a:spcPts val="300"/>
              </a:spcAft>
              <a:buFont typeface="Wingdings" charset="0"/>
              <a:buNone/>
              <a:defRPr/>
            </a:pP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（</a:t>
            </a:r>
            <a:r>
              <a:rPr 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1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）引經</a:t>
            </a:r>
            <a:endParaRPr lang="en-AU" sz="24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  <a:p>
            <a:pPr marL="1425575" indent="0" defTabSz="450850">
              <a:spcAft>
                <a:spcPts val="300"/>
              </a:spcAft>
              <a:buFont typeface="Wingdings" charset="0"/>
              <a:buNone/>
              <a:defRPr/>
            </a:pPr>
            <a:r>
              <a:rPr 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A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、</a:t>
            </a: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《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般舟三昧經</a:t>
            </a: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》</a:t>
            </a:r>
            <a:r>
              <a:rPr lang="en-AU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 </a:t>
            </a:r>
          </a:p>
          <a:p>
            <a:pPr marL="449263" indent="-449263">
              <a:buFont typeface="Wingdings" charset="0"/>
              <a:buNone/>
              <a:defRPr/>
            </a:pPr>
            <a:r>
              <a:rPr lang="en-US" altLang="zh-TW" dirty="0"/>
              <a:t>◎《</a:t>
            </a:r>
            <a:r>
              <a:rPr lang="zh-TW" altLang="en-US" dirty="0"/>
              <a:t>般舟三昧經</a:t>
            </a:r>
            <a:r>
              <a:rPr lang="en-US" altLang="zh-TW" dirty="0"/>
              <a:t>》</a:t>
            </a:r>
            <a:r>
              <a:rPr lang="zh-TW" altLang="en-US" dirty="0"/>
              <a:t>說：念佛得</a:t>
            </a:r>
          </a:p>
          <a:p>
            <a:pPr marL="449263" indent="6350">
              <a:buFont typeface="Wingdings" charset="0"/>
              <a:buNone/>
              <a:defRPr/>
            </a:pPr>
            <a:r>
              <a:rPr lang="zh-TW" altLang="en-US" dirty="0"/>
              <a:t>「般舟三昧」</a:t>
            </a:r>
            <a:r>
              <a:rPr lang="en-US" dirty="0"/>
              <a:t>──</a:t>
            </a:r>
            <a:r>
              <a:rPr lang="zh-TW" altLang="en-US" dirty="0"/>
              <a:t>「</a:t>
            </a:r>
            <a:r>
              <a:rPr lang="zh-TW" altLang="en-US" dirty="0">
                <a:latin typeface="华文楷体"/>
                <a:ea typeface="华文楷体"/>
                <a:cs typeface="华文楷体"/>
              </a:rPr>
              <a:t>現在諸佛悉在前立</a:t>
            </a:r>
            <a:r>
              <a:rPr lang="zh-TW" altLang="en-US" dirty="0"/>
              <a:t>」。</a:t>
            </a:r>
            <a:endParaRPr lang="en-A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>
            <a:extLst>
              <a:ext uri="{FF2B5EF4-FFF2-40B4-BE49-F238E27FC236}">
                <a16:creationId xmlns:a16="http://schemas.microsoft.com/office/drawing/2014/main" id="{C2158D72-5A54-4291-849C-00F769513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參、般若經的傳出（以大乘經中的證詞為中心）</a:t>
            </a:r>
          </a:p>
        </p:txBody>
      </p:sp>
      <p:sp>
        <p:nvSpPr>
          <p:cNvPr id="72706" name="Slide Number Placeholder 3">
            <a:extLst>
              <a:ext uri="{FF2B5EF4-FFF2-40B4-BE49-F238E27FC236}">
                <a16:creationId xmlns:a16="http://schemas.microsoft.com/office/drawing/2014/main" id="{D859E75F-5F04-4E73-AB7F-EF4CDCE81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82024C4-F106-421A-B3AB-A575BA95B943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69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C10220F-D37A-4787-8F52-FF0BA3D0C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156" y="1600200"/>
            <a:ext cx="8229600" cy="4525963"/>
          </a:xfrm>
        </p:spPr>
        <p:txBody>
          <a:bodyPr/>
          <a:lstStyle/>
          <a:p>
            <a:pPr marL="1081088" indent="0">
              <a:spcAft>
                <a:spcPts val="300"/>
              </a:spcAft>
              <a:buFont typeface="Wingdings" charset="0"/>
              <a:buNone/>
              <a:defRPr/>
            </a:pP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4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、從三昧中見佛聞法</a:t>
            </a:r>
          </a:p>
          <a:p>
            <a:pPr marL="1074738" indent="0" defTabSz="174625">
              <a:spcAft>
                <a:spcPts val="300"/>
              </a:spcAft>
              <a:buFont typeface="Wingdings" charset="0"/>
              <a:buNone/>
              <a:defRPr/>
            </a:pP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（</a:t>
            </a:r>
            <a:r>
              <a:rPr 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1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）引經</a:t>
            </a:r>
            <a:endParaRPr lang="en-AU" sz="24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  <a:p>
            <a:pPr marL="1425575" indent="0" defTabSz="450850">
              <a:spcAft>
                <a:spcPts val="300"/>
              </a:spcAft>
              <a:buFont typeface="Wingdings" charset="0"/>
              <a:buNone/>
              <a:defRPr/>
            </a:pPr>
            <a:r>
              <a:rPr 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A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、</a:t>
            </a: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《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般舟三昧經</a:t>
            </a: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》</a:t>
            </a:r>
            <a:r>
              <a:rPr lang="en-AU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 </a:t>
            </a:r>
          </a:p>
          <a:p>
            <a:pPr marL="449263" indent="6350">
              <a:buFont typeface="Wingdings" charset="0"/>
              <a:buNone/>
              <a:defRPr/>
            </a:pPr>
            <a:r>
              <a:rPr lang="zh-TW" altLang="en-US" dirty="0"/>
              <a:t>如四眾弟子念阿彌陀佛，</a:t>
            </a:r>
          </a:p>
          <a:p>
            <a:pPr marL="449263" indent="6350">
              <a:lnSpc>
                <a:spcPct val="100000"/>
              </a:lnSpc>
              <a:buFont typeface="Wingdings" charset="0"/>
              <a:buNone/>
              <a:defRPr/>
            </a:pPr>
            <a:r>
              <a:rPr lang="zh-TW" altLang="en-US" dirty="0"/>
              <a:t>「</a:t>
            </a:r>
            <a:r>
              <a:rPr lang="zh-TW" altLang="en-US" dirty="0">
                <a:latin typeface="华文楷体"/>
                <a:ea typeface="华文楷体"/>
                <a:cs typeface="华文楷体"/>
              </a:rPr>
              <a:t>便於是間坐（座上），見阿彌陀佛，聞所說經，悉受得。從三昧中（起），悉能具足為人說之</a:t>
            </a:r>
            <a:r>
              <a:rPr lang="zh-TW" altLang="en-US" dirty="0"/>
              <a:t>」。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9390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E3B8D29A-ABC1-44A5-A53D-6B9B164D6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b="1">
                <a:latin typeface="STKaiti" panose="02010600040101010101" pitchFamily="2" charset="-122"/>
                <a:ea typeface="STKaiti" panose="02010600040101010101" pitchFamily="2" charset="-122"/>
              </a:rPr>
              <a:t>壹、緣起</a:t>
            </a:r>
            <a:r>
              <a:rPr lang="en-AU" altLang="ja-JP" sz="5400" b="1"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endParaRPr lang="zh-TW" altLang="en-US" sz="5400" b="1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19458" name="Content Placeholder 2">
            <a:extLst>
              <a:ext uri="{FF2B5EF4-FFF2-40B4-BE49-F238E27FC236}">
                <a16:creationId xmlns:a16="http://schemas.microsoft.com/office/drawing/2014/main" id="{792D0077-B1F9-4DBC-8133-2240B04E6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00200"/>
            <a:ext cx="8544232" cy="4525963"/>
          </a:xfrm>
        </p:spPr>
        <p:txBody>
          <a:bodyPr/>
          <a:lstStyle/>
          <a:p>
            <a:pPr marL="0" indent="0"/>
            <a:r>
              <a:rPr lang="zh-TW" altLang="en-US" sz="4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以下的內容，主要摘錄自印順導師</a:t>
            </a:r>
            <a:r>
              <a:rPr lang="en-US" altLang="zh-TW" sz="4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《</a:t>
            </a:r>
            <a:r>
              <a:rPr lang="zh-TW" altLang="en-US" sz="4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初期大乘佛教之起源與開展</a:t>
            </a:r>
            <a:r>
              <a:rPr lang="en-US" altLang="zh-TW" sz="4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》</a:t>
            </a:r>
            <a:r>
              <a:rPr lang="zh-TW" altLang="en-US" sz="4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一書中的內容，部分內容摘錄自印順導師其他相關之著作。</a:t>
            </a:r>
            <a:endParaRPr lang="en-AU" altLang="zh-TW" sz="48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id="{B4835DBF-39ED-4B80-9C48-BA4CC63F2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610CECD-4138-48AC-9273-6061608ABB9B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7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>
            <a:extLst>
              <a:ext uri="{FF2B5EF4-FFF2-40B4-BE49-F238E27FC236}">
                <a16:creationId xmlns:a16="http://schemas.microsoft.com/office/drawing/2014/main" id="{C2158D72-5A54-4291-849C-00F769513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參、般若經的傳出（以大乘經中的證詞為中心）</a:t>
            </a:r>
          </a:p>
        </p:txBody>
      </p:sp>
      <p:sp>
        <p:nvSpPr>
          <p:cNvPr id="72706" name="Slide Number Placeholder 3">
            <a:extLst>
              <a:ext uri="{FF2B5EF4-FFF2-40B4-BE49-F238E27FC236}">
                <a16:creationId xmlns:a16="http://schemas.microsoft.com/office/drawing/2014/main" id="{D859E75F-5F04-4E73-AB7F-EF4CDCE81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82024C4-F106-421A-B3AB-A575BA95B943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70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C10220F-D37A-4787-8F52-FF0BA3D0C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156" y="1600200"/>
            <a:ext cx="8229600" cy="4525963"/>
          </a:xfrm>
        </p:spPr>
        <p:txBody>
          <a:bodyPr/>
          <a:lstStyle/>
          <a:p>
            <a:pPr marL="1081088" indent="0">
              <a:spcAft>
                <a:spcPts val="300"/>
              </a:spcAft>
              <a:buFont typeface="Wingdings" charset="0"/>
              <a:buNone/>
              <a:defRPr/>
            </a:pP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4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、從三昧中見佛聞法</a:t>
            </a:r>
          </a:p>
          <a:p>
            <a:pPr marL="1074738" indent="0" defTabSz="174625">
              <a:spcAft>
                <a:spcPts val="300"/>
              </a:spcAft>
              <a:buFont typeface="Wingdings" charset="0"/>
              <a:buNone/>
              <a:defRPr/>
            </a:pP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（</a:t>
            </a:r>
            <a:r>
              <a:rPr 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1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）引經</a:t>
            </a:r>
            <a:endParaRPr lang="en-AU" sz="24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  <a:p>
            <a:pPr marL="1425575" indent="0" defTabSz="450850">
              <a:spcAft>
                <a:spcPts val="300"/>
              </a:spcAft>
              <a:buFont typeface="Wingdings" charset="0"/>
              <a:buNone/>
              <a:defRPr/>
            </a:pPr>
            <a:r>
              <a:rPr 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A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、</a:t>
            </a: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《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般舟三昧經</a:t>
            </a: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》</a:t>
            </a:r>
            <a:r>
              <a:rPr lang="en-AU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 </a:t>
            </a:r>
          </a:p>
          <a:p>
            <a:pPr marL="985838" indent="-530225">
              <a:buFont typeface="Wingdings" charset="0"/>
              <a:buNone/>
              <a:defRPr/>
            </a:pPr>
            <a:r>
              <a:rPr lang="zh-TW" altLang="en-US" dirty="0"/>
              <a:t>「</a:t>
            </a:r>
            <a:r>
              <a:rPr lang="zh-TW" altLang="en-US" dirty="0">
                <a:latin typeface="华文楷体"/>
                <a:ea typeface="华文楷体"/>
                <a:cs typeface="华文楷体"/>
              </a:rPr>
              <a:t>欲見佛即見，見即問，問即報，聞經大歡喜</a:t>
            </a:r>
            <a:r>
              <a:rPr lang="zh-TW" altLang="en-US" dirty="0"/>
              <a:t>」。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5442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>
            <a:extLst>
              <a:ext uri="{FF2B5EF4-FFF2-40B4-BE49-F238E27FC236}">
                <a16:creationId xmlns:a16="http://schemas.microsoft.com/office/drawing/2014/main" id="{D66343BA-D58D-4890-B856-1DFC360D9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參、般若經的傳出（以大乘經中的證詞為中心）</a:t>
            </a:r>
          </a:p>
        </p:txBody>
      </p:sp>
      <p:sp>
        <p:nvSpPr>
          <p:cNvPr id="73730" name="Slide Number Placeholder 3">
            <a:extLst>
              <a:ext uri="{FF2B5EF4-FFF2-40B4-BE49-F238E27FC236}">
                <a16:creationId xmlns:a16="http://schemas.microsoft.com/office/drawing/2014/main" id="{1E6AAE18-24C1-4831-82E5-67B941F53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E5A762B-0546-4D81-9B01-EA5692911849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71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78D3647-D2A2-46A1-84FF-296E0A4C1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156" y="1600200"/>
            <a:ext cx="8210643" cy="4828880"/>
          </a:xfrm>
        </p:spPr>
        <p:txBody>
          <a:bodyPr/>
          <a:lstStyle/>
          <a:p>
            <a:pPr marL="1081088" indent="0">
              <a:spcAft>
                <a:spcPts val="300"/>
              </a:spcAft>
              <a:buFont typeface="Wingdings" charset="0"/>
              <a:buNone/>
              <a:defRPr/>
            </a:pP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4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、從三昧中見佛聞法</a:t>
            </a:r>
          </a:p>
          <a:p>
            <a:pPr marL="1074738" indent="0" defTabSz="174625">
              <a:spcAft>
                <a:spcPts val="300"/>
              </a:spcAft>
              <a:buFont typeface="Wingdings" charset="0"/>
              <a:buNone/>
              <a:defRPr/>
            </a:pP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（</a:t>
            </a:r>
            <a:r>
              <a:rPr 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1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）引經</a:t>
            </a:r>
            <a:endParaRPr lang="en-AU" sz="24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  <a:p>
            <a:pPr marL="1425575" indent="0" defTabSz="450850">
              <a:spcAft>
                <a:spcPts val="300"/>
              </a:spcAft>
              <a:buFont typeface="Wingdings" charset="0"/>
              <a:buNone/>
              <a:defRPr/>
            </a:pPr>
            <a:r>
              <a:rPr 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A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、</a:t>
            </a: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《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般舟三昧經</a:t>
            </a: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》</a:t>
            </a:r>
            <a:r>
              <a:rPr lang="en-AU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 </a:t>
            </a:r>
          </a:p>
          <a:p>
            <a:pPr marL="547688" indent="-547688">
              <a:buFont typeface="Wingdings" charset="0"/>
              <a:buNone/>
              <a:defRPr/>
            </a:pPr>
            <a:r>
              <a:rPr lang="en-US" altLang="zh-TW" dirty="0"/>
              <a:t>◎ </a:t>
            </a:r>
            <a:r>
              <a:rPr lang="zh-TW" altLang="en-US" dirty="0"/>
              <a:t>異譯</a:t>
            </a:r>
            <a:r>
              <a:rPr lang="en-US" altLang="zh-TW" dirty="0"/>
              <a:t>《</a:t>
            </a:r>
            <a:r>
              <a:rPr lang="zh-TW" altLang="en-US" dirty="0"/>
              <a:t>大集經賢護分</a:t>
            </a:r>
            <a:r>
              <a:rPr lang="en-US" altLang="zh-TW" dirty="0"/>
              <a:t>》</a:t>
            </a:r>
            <a:r>
              <a:rPr lang="zh-TW" altLang="en-US" dirty="0"/>
              <a:t>作：</a:t>
            </a:r>
          </a:p>
          <a:p>
            <a:pPr marL="547688" indent="-547688">
              <a:buFont typeface="Wingdings" charset="0"/>
              <a:buNone/>
              <a:defRPr/>
            </a:pPr>
            <a:r>
              <a:rPr lang="zh-TW" altLang="en-US" dirty="0"/>
              <a:t>「</a:t>
            </a:r>
            <a:r>
              <a:rPr lang="zh-TW" altLang="en-US" dirty="0">
                <a:latin typeface="华文楷体"/>
                <a:ea typeface="华文楷体"/>
                <a:cs typeface="华文楷体"/>
              </a:rPr>
              <a:t>然後起此三昧；其出觀已，</a:t>
            </a:r>
          </a:p>
          <a:p>
            <a:pPr marL="547688" indent="-17463">
              <a:buFont typeface="Wingdings" charset="0"/>
              <a:buNone/>
              <a:defRPr/>
            </a:pPr>
            <a:r>
              <a:rPr lang="zh-TW" altLang="en-US" dirty="0">
                <a:latin typeface="华文楷体"/>
                <a:ea typeface="华文楷体"/>
                <a:cs typeface="华文楷体"/>
              </a:rPr>
              <a:t>次第思惟，如所見聞，為他廣說</a:t>
            </a:r>
            <a:r>
              <a:rPr lang="zh-TW" altLang="en-US" dirty="0"/>
              <a:t>」。</a:t>
            </a:r>
            <a:endParaRPr lang="en-A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>
            <a:extLst>
              <a:ext uri="{FF2B5EF4-FFF2-40B4-BE49-F238E27FC236}">
                <a16:creationId xmlns:a16="http://schemas.microsoft.com/office/drawing/2014/main" id="{D66343BA-D58D-4890-B856-1DFC360D9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參、般若經的傳出（以大乘經中的證詞為中心）</a:t>
            </a:r>
          </a:p>
        </p:txBody>
      </p:sp>
      <p:sp>
        <p:nvSpPr>
          <p:cNvPr id="73730" name="Slide Number Placeholder 3">
            <a:extLst>
              <a:ext uri="{FF2B5EF4-FFF2-40B4-BE49-F238E27FC236}">
                <a16:creationId xmlns:a16="http://schemas.microsoft.com/office/drawing/2014/main" id="{1E6AAE18-24C1-4831-82E5-67B941F53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E5A762B-0546-4D81-9B01-EA5692911849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72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78D3647-D2A2-46A1-84FF-296E0A4C1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157" y="1600200"/>
            <a:ext cx="7866566" cy="4828880"/>
          </a:xfrm>
        </p:spPr>
        <p:txBody>
          <a:bodyPr/>
          <a:lstStyle/>
          <a:p>
            <a:pPr marL="1081088" indent="0">
              <a:spcAft>
                <a:spcPts val="300"/>
              </a:spcAft>
              <a:buFont typeface="Wingdings" charset="0"/>
              <a:buNone/>
              <a:defRPr/>
            </a:pP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4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、從三昧中見佛聞法</a:t>
            </a:r>
          </a:p>
          <a:p>
            <a:pPr marL="1074738" indent="0" defTabSz="174625">
              <a:spcAft>
                <a:spcPts val="300"/>
              </a:spcAft>
              <a:buFont typeface="Wingdings" charset="0"/>
              <a:buNone/>
              <a:defRPr/>
            </a:pP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（</a:t>
            </a:r>
            <a:r>
              <a:rPr 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1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）引經</a:t>
            </a:r>
            <a:endParaRPr lang="en-AU" sz="24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  <a:p>
            <a:pPr marL="1425575" indent="0" defTabSz="450850">
              <a:spcAft>
                <a:spcPts val="300"/>
              </a:spcAft>
              <a:buFont typeface="Wingdings" charset="0"/>
              <a:buNone/>
              <a:defRPr/>
            </a:pPr>
            <a:r>
              <a:rPr 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A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、</a:t>
            </a: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《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般舟三昧經</a:t>
            </a:r>
            <a:r>
              <a:rPr lang="en-US" altLang="zh-TW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》</a:t>
            </a:r>
            <a:r>
              <a:rPr lang="en-AU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 </a:t>
            </a:r>
          </a:p>
          <a:p>
            <a:pPr marL="449263" indent="-449263">
              <a:buFont typeface="Wingdings" charset="0"/>
              <a:buNone/>
              <a:defRPr/>
            </a:pPr>
            <a:r>
              <a:rPr lang="en-US" dirty="0">
                <a:solidFill>
                  <a:srgbClr val="660066"/>
                </a:solidFill>
              </a:rPr>
              <a:t>※ </a:t>
            </a:r>
            <a:r>
              <a:rPr lang="zh-TW" altLang="en-US" dirty="0">
                <a:solidFill>
                  <a:srgbClr val="660066"/>
                </a:solidFill>
              </a:rPr>
              <a:t>在定中見佛，與佛問答，從佛聽來的經法，能為他廣說，這就是從三昧得經而傳述出來。</a:t>
            </a:r>
            <a:endParaRPr lang="en-AU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49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>
            <a:extLst>
              <a:ext uri="{FF2B5EF4-FFF2-40B4-BE49-F238E27FC236}">
                <a16:creationId xmlns:a16="http://schemas.microsoft.com/office/drawing/2014/main" id="{F7A7AC40-D4A5-45F1-8AC0-E6E583149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參、般若經的傳出（以大乘經中的證詞為中心）</a:t>
            </a:r>
          </a:p>
        </p:txBody>
      </p:sp>
      <p:sp>
        <p:nvSpPr>
          <p:cNvPr id="74754" name="Slide Number Placeholder 3">
            <a:extLst>
              <a:ext uri="{FF2B5EF4-FFF2-40B4-BE49-F238E27FC236}">
                <a16:creationId xmlns:a16="http://schemas.microsoft.com/office/drawing/2014/main" id="{81551AB2-D309-4E47-BD77-A9B18FC20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BD26C5EC-C3C6-4B61-AF23-BAD09C97B49A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73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6E34CF-EB12-4684-A7D9-E5D67200B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155" y="1600200"/>
            <a:ext cx="8471173" cy="4525963"/>
          </a:xfrm>
        </p:spPr>
        <p:txBody>
          <a:bodyPr/>
          <a:lstStyle/>
          <a:p>
            <a:pPr marL="1081088" indent="0">
              <a:spcAft>
                <a:spcPts val="300"/>
              </a:spcAft>
              <a:buFont typeface="Wingdings" charset="0"/>
              <a:buNone/>
              <a:defRPr/>
            </a:pP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4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、從三昧中見佛聞法</a:t>
            </a:r>
          </a:p>
          <a:p>
            <a:pPr marL="1074738" indent="0" defTabSz="174625">
              <a:spcAft>
                <a:spcPts val="300"/>
              </a:spcAft>
              <a:buFont typeface="Wingdings" charset="0"/>
              <a:buNone/>
              <a:defRPr/>
            </a:pP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（</a:t>
            </a:r>
            <a:r>
              <a:rPr 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1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）引經</a:t>
            </a:r>
            <a:endParaRPr lang="en-AU" sz="24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  <a:p>
            <a:pPr marL="1425575" indent="0" defTabSz="450850">
              <a:spcAft>
                <a:spcPts val="300"/>
              </a:spcAft>
              <a:buFont typeface="Wingdings" charset="0"/>
              <a:buNone/>
              <a:defRPr/>
            </a:pP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B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、</a:t>
            </a: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《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華手經</a:t>
            </a: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》</a:t>
            </a:r>
            <a:endParaRPr lang="en-AU" sz="24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  <a:p>
            <a:pPr marL="0" indent="0">
              <a:buFont typeface="Wingdings" charset="0"/>
              <a:buNone/>
              <a:defRPr/>
            </a:pPr>
            <a:r>
              <a:rPr lang="en-US" altLang="zh-TW" sz="3200" dirty="0"/>
              <a:t>《</a:t>
            </a:r>
            <a:r>
              <a:rPr lang="zh-TW" altLang="en-US" sz="3200" dirty="0"/>
              <a:t>華手經</a:t>
            </a:r>
            <a:r>
              <a:rPr lang="en-US" altLang="zh-TW" sz="3200" dirty="0"/>
              <a:t>》</a:t>
            </a:r>
            <a:r>
              <a:rPr lang="zh-TW" altLang="en-US" sz="3200" dirty="0"/>
              <a:t>卷</a:t>
            </a:r>
            <a:r>
              <a:rPr lang="en-US" sz="3200" dirty="0">
                <a:latin typeface="Gandhari Unicode"/>
              </a:rPr>
              <a:t>10</a:t>
            </a:r>
            <a:r>
              <a:rPr lang="en-US" sz="3200" dirty="0"/>
              <a:t> </a:t>
            </a:r>
            <a:r>
              <a:rPr lang="zh-TW" altLang="en-US" sz="3200" dirty="0"/>
              <a:t>說：</a:t>
            </a:r>
            <a:endParaRPr lang="en-AU" sz="3200" dirty="0"/>
          </a:p>
          <a:p>
            <a:pPr marL="352425" indent="0">
              <a:buFont typeface="Wingdings" charset="0"/>
              <a:buNone/>
              <a:defRPr/>
            </a:pPr>
            <a:r>
              <a:rPr lang="zh-TW" altLang="en-US" sz="3200" dirty="0"/>
              <a:t>「</a:t>
            </a:r>
            <a:r>
              <a:rPr lang="zh-TW" altLang="en-US" sz="3200" dirty="0">
                <a:latin typeface="华文楷体"/>
                <a:ea typeface="华文楷体"/>
                <a:cs typeface="华文楷体"/>
              </a:rPr>
              <a:t>菩薩於如來相及世界相，通達無相。常如是行，常如是觀，不離是緣，是時佛像即現在前而為說法。</a:t>
            </a:r>
            <a:r>
              <a:rPr lang="en-US" sz="3200" dirty="0">
                <a:latin typeface="华文楷体"/>
                <a:ea typeface="华文楷体"/>
                <a:cs typeface="华文楷体"/>
              </a:rPr>
              <a:t>……</a:t>
            </a:r>
            <a:r>
              <a:rPr lang="zh-TW" altLang="en-US" sz="3200" dirty="0">
                <a:latin typeface="华文楷体"/>
                <a:ea typeface="华文楷体"/>
                <a:cs typeface="华文楷体"/>
              </a:rPr>
              <a:t>聞已受持，從三昧起，能為四眾演說是法。</a:t>
            </a:r>
            <a:r>
              <a:rPr lang="zh-TW" altLang="en-US" sz="3200" dirty="0"/>
              <a:t>」</a:t>
            </a:r>
            <a:endParaRPr lang="en-AU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>
            <a:extLst>
              <a:ext uri="{FF2B5EF4-FFF2-40B4-BE49-F238E27FC236}">
                <a16:creationId xmlns:a16="http://schemas.microsoft.com/office/drawing/2014/main" id="{9DD48A5E-80C6-4B95-A0A3-9655A1E95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參、般若經的傳出（以大乘經中的證詞為中心）</a:t>
            </a:r>
          </a:p>
        </p:txBody>
      </p:sp>
      <p:sp>
        <p:nvSpPr>
          <p:cNvPr id="76802" name="Slide Number Placeholder 3">
            <a:extLst>
              <a:ext uri="{FF2B5EF4-FFF2-40B4-BE49-F238E27FC236}">
                <a16:creationId xmlns:a16="http://schemas.microsoft.com/office/drawing/2014/main" id="{CCD21A7F-1C0D-41F5-AE57-D914A416A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B5D98EF-9165-49B5-8A94-529D17757547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74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FFEB160-5CB2-4BBD-B782-31FF1FDF4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156" y="1600200"/>
            <a:ext cx="8229600" cy="4525963"/>
          </a:xfrm>
        </p:spPr>
        <p:txBody>
          <a:bodyPr/>
          <a:lstStyle/>
          <a:p>
            <a:pPr marL="1081088" indent="0">
              <a:spcAft>
                <a:spcPts val="300"/>
              </a:spcAft>
              <a:buFont typeface="Wingdings" charset="0"/>
              <a:buNone/>
              <a:defRPr/>
            </a:pP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4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、從三昧中見佛聞法</a:t>
            </a:r>
          </a:p>
          <a:p>
            <a:pPr marL="1074738" indent="0" defTabSz="174625">
              <a:spcAft>
                <a:spcPts val="300"/>
              </a:spcAft>
              <a:buFont typeface="Wingdings" charset="0"/>
              <a:buNone/>
              <a:defRPr/>
            </a:pP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（</a:t>
            </a:r>
            <a:r>
              <a:rPr 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1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）引經</a:t>
            </a:r>
            <a:endParaRPr lang="en-AU" sz="24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  <a:p>
            <a:pPr marL="1425575" indent="0" defTabSz="450850">
              <a:spcAft>
                <a:spcPts val="300"/>
              </a:spcAft>
              <a:buFont typeface="Wingdings" charset="0"/>
              <a:buNone/>
              <a:defRPr/>
            </a:pP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B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、</a:t>
            </a: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《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華手經</a:t>
            </a: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》</a:t>
            </a:r>
            <a:endParaRPr lang="en-AU" sz="24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  <a:p>
            <a:pPr marL="625475" indent="-625475">
              <a:buFont typeface="Wingdings" charset="0"/>
              <a:buNone/>
              <a:defRPr/>
            </a:pPr>
            <a:r>
              <a:rPr lang="en-US" sz="3200" dirty="0">
                <a:solidFill>
                  <a:srgbClr val="660066"/>
                </a:solidFill>
              </a:rPr>
              <a:t>※</a:t>
            </a:r>
            <a:r>
              <a:rPr lang="en-US" altLang="zh-TW" sz="3200" dirty="0">
                <a:solidFill>
                  <a:srgbClr val="660066"/>
                </a:solidFill>
              </a:rPr>
              <a:t>《</a:t>
            </a:r>
            <a:r>
              <a:rPr lang="zh-TW" altLang="en-US" sz="3200" dirty="0">
                <a:solidFill>
                  <a:srgbClr val="660066"/>
                </a:solidFill>
              </a:rPr>
              <a:t>華手經</a:t>
            </a:r>
            <a:r>
              <a:rPr lang="en-US" altLang="zh-TW" sz="3200" dirty="0">
                <a:solidFill>
                  <a:srgbClr val="660066"/>
                </a:solidFill>
              </a:rPr>
              <a:t>》</a:t>
            </a:r>
            <a:r>
              <a:rPr lang="zh-TW" altLang="en-US" sz="3200" dirty="0">
                <a:solidFill>
                  <a:srgbClr val="660066"/>
                </a:solidFill>
              </a:rPr>
              <a:t>所說的「</a:t>
            </a:r>
            <a:r>
              <a:rPr lang="zh-TW" altLang="en-US" sz="3200" dirty="0">
                <a:solidFill>
                  <a:srgbClr val="660066"/>
                </a:solidFill>
                <a:latin typeface="华文楷体"/>
                <a:ea typeface="华文楷体"/>
                <a:cs typeface="华文楷体"/>
              </a:rPr>
              <a:t>一相三昧</a:t>
            </a:r>
            <a:r>
              <a:rPr lang="zh-TW" altLang="en-US" sz="3200" dirty="0">
                <a:solidFill>
                  <a:srgbClr val="660066"/>
                </a:solidFill>
              </a:rPr>
              <a:t>」，是繫念一佛的三昧。一切法無相的「</a:t>
            </a:r>
            <a:r>
              <a:rPr lang="zh-TW" altLang="en-US" sz="3200" dirty="0">
                <a:solidFill>
                  <a:srgbClr val="660066"/>
                </a:solidFill>
                <a:latin typeface="华文楷体"/>
                <a:ea typeface="华文楷体"/>
                <a:cs typeface="华文楷体"/>
              </a:rPr>
              <a:t>一相三昧</a:t>
            </a:r>
            <a:r>
              <a:rPr lang="zh-TW" altLang="en-US" sz="3200" dirty="0">
                <a:solidFill>
                  <a:srgbClr val="660066"/>
                </a:solidFill>
              </a:rPr>
              <a:t>」，融合了</a:t>
            </a:r>
            <a:r>
              <a:rPr lang="en-US" altLang="zh-TW" sz="3200" dirty="0">
                <a:solidFill>
                  <a:srgbClr val="660066"/>
                </a:solidFill>
              </a:rPr>
              <a:t>《</a:t>
            </a:r>
            <a:r>
              <a:rPr lang="zh-TW" altLang="en-US" sz="3200" dirty="0">
                <a:solidFill>
                  <a:srgbClr val="660066"/>
                </a:solidFill>
              </a:rPr>
              <a:t>般舟三昧經</a:t>
            </a:r>
            <a:r>
              <a:rPr lang="en-US" altLang="zh-TW" sz="3200" dirty="0">
                <a:solidFill>
                  <a:srgbClr val="660066"/>
                </a:solidFill>
              </a:rPr>
              <a:t>》</a:t>
            </a:r>
            <a:r>
              <a:rPr lang="zh-TW" altLang="en-US" sz="3200" dirty="0">
                <a:solidFill>
                  <a:srgbClr val="660066"/>
                </a:solidFill>
              </a:rPr>
              <a:t>的「</a:t>
            </a:r>
            <a:r>
              <a:rPr lang="zh-TW" altLang="en-US" sz="3200" dirty="0">
                <a:solidFill>
                  <a:srgbClr val="660066"/>
                </a:solidFill>
                <a:latin typeface="华文楷体"/>
                <a:ea typeface="华文楷体"/>
                <a:cs typeface="华文楷体"/>
              </a:rPr>
              <a:t>念佛三昧</a:t>
            </a:r>
            <a:r>
              <a:rPr lang="zh-TW" altLang="en-US" sz="3200" dirty="0">
                <a:solidFill>
                  <a:srgbClr val="660066"/>
                </a:solidFill>
              </a:rPr>
              <a:t>」；對於三昧成就，見佛聞法，與</a:t>
            </a:r>
            <a:r>
              <a:rPr lang="en-US" altLang="zh-TW" sz="3200" dirty="0">
                <a:solidFill>
                  <a:srgbClr val="660066"/>
                </a:solidFill>
              </a:rPr>
              <a:t>《</a:t>
            </a:r>
            <a:r>
              <a:rPr lang="zh-TW" altLang="en-US" sz="3200" dirty="0">
                <a:solidFill>
                  <a:srgbClr val="660066"/>
                </a:solidFill>
              </a:rPr>
              <a:t>般舟三昧經</a:t>
            </a:r>
            <a:r>
              <a:rPr lang="en-US" altLang="zh-TW" sz="3200" dirty="0">
                <a:solidFill>
                  <a:srgbClr val="660066"/>
                </a:solidFill>
              </a:rPr>
              <a:t>》</a:t>
            </a:r>
            <a:r>
              <a:rPr lang="zh-TW" altLang="en-US" sz="3200" dirty="0">
                <a:solidFill>
                  <a:srgbClr val="660066"/>
                </a:solidFill>
              </a:rPr>
              <a:t>所說一致。</a:t>
            </a:r>
            <a:endParaRPr lang="en-AU" sz="3200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>
            <a:extLst>
              <a:ext uri="{FF2B5EF4-FFF2-40B4-BE49-F238E27FC236}">
                <a16:creationId xmlns:a16="http://schemas.microsoft.com/office/drawing/2014/main" id="{5B25C00F-712A-40EC-9244-547F15F7A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參、般若經的傳出（以大乘經中的證詞為中心）</a:t>
            </a:r>
          </a:p>
        </p:txBody>
      </p:sp>
      <p:sp>
        <p:nvSpPr>
          <p:cNvPr id="78850" name="Slide Number Placeholder 3">
            <a:extLst>
              <a:ext uri="{FF2B5EF4-FFF2-40B4-BE49-F238E27FC236}">
                <a16:creationId xmlns:a16="http://schemas.microsoft.com/office/drawing/2014/main" id="{E8B04329-5331-4DBF-909D-17169C6D6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81C0E0D-4A8A-49C0-96A1-E4D95ACB6828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75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1BDFEA5-1D61-4D01-83FE-702A812CF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156" y="1600200"/>
            <a:ext cx="8229600" cy="4525963"/>
          </a:xfrm>
        </p:spPr>
        <p:txBody>
          <a:bodyPr/>
          <a:lstStyle/>
          <a:p>
            <a:pPr marL="1081088" indent="0">
              <a:spcAft>
                <a:spcPts val="300"/>
              </a:spcAft>
              <a:buFont typeface="Wingdings" charset="0"/>
              <a:buNone/>
              <a:defRPr/>
            </a:pP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4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、從三昧中見佛聞法</a:t>
            </a:r>
          </a:p>
          <a:p>
            <a:pPr marL="1074738" indent="0" defTabSz="174625">
              <a:spcAft>
                <a:spcPts val="300"/>
              </a:spcAft>
              <a:buFont typeface="Wingdings" charset="0"/>
              <a:buNone/>
              <a:defRPr/>
            </a:pP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（</a:t>
            </a:r>
            <a:r>
              <a:rPr 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1</a:t>
            </a:r>
            <a:r>
              <a:rPr lang="zh-TW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）引經</a:t>
            </a:r>
            <a:endParaRPr lang="en-AU" sz="24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  <a:p>
            <a:pPr marL="1425575" indent="0" defTabSz="450850">
              <a:spcAft>
                <a:spcPts val="300"/>
              </a:spcAft>
              <a:buFont typeface="Wingdings" charset="0"/>
              <a:buNone/>
              <a:defRPr/>
            </a:pPr>
            <a:r>
              <a:rPr lang="en-AU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C</a:t>
            </a:r>
            <a:r>
              <a:rPr lang="zh-CHT" altLang="en-AU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、「下品般若」</a:t>
            </a:r>
            <a:endParaRPr lang="en-AU" sz="24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  <a:p>
            <a:pPr marL="352425" indent="0">
              <a:buFont typeface="Wingdings" charset="0"/>
              <a:buNone/>
              <a:defRPr/>
            </a:pPr>
            <a:r>
              <a:rPr lang="zh-TW" altLang="en-US" sz="3600" dirty="0"/>
              <a:t>在三昧中見佛聞法，「下品般若」的薩陀波崙求法故事，也已說到：「</a:t>
            </a:r>
            <a:r>
              <a:rPr lang="zh-TW" altLang="en-US" sz="3600" dirty="0">
                <a:latin typeface="华文楷体"/>
                <a:ea typeface="华文楷体"/>
                <a:cs typeface="华文楷体"/>
              </a:rPr>
              <a:t>薩陀波崙菩薩住是諸三昧中，即見十方諸佛，為諸菩薩說般若波羅蜜</a:t>
            </a:r>
            <a:r>
              <a:rPr lang="zh-TW" altLang="en-US" sz="3600" dirty="0"/>
              <a:t>」。</a:t>
            </a:r>
            <a:endParaRPr lang="en-AU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>
            <a:extLst>
              <a:ext uri="{FF2B5EF4-FFF2-40B4-BE49-F238E27FC236}">
                <a16:creationId xmlns:a16="http://schemas.microsoft.com/office/drawing/2014/main" id="{028024ED-2D5A-402E-9AEA-7CF6FE816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參、般若經的傳出（以大乘經中的證詞為中心）</a:t>
            </a:r>
          </a:p>
        </p:txBody>
      </p:sp>
      <p:sp>
        <p:nvSpPr>
          <p:cNvPr id="80898" name="Slide Number Placeholder 3">
            <a:extLst>
              <a:ext uri="{FF2B5EF4-FFF2-40B4-BE49-F238E27FC236}">
                <a16:creationId xmlns:a16="http://schemas.microsoft.com/office/drawing/2014/main" id="{19FC4469-35B9-4509-9BC1-DEDA7A950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94C4752-AAF7-4282-94CC-A886DFBCF0DF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76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2844656-7842-45A4-B1E3-9722F6197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500" y="1600200"/>
            <a:ext cx="8826500" cy="4525963"/>
          </a:xfrm>
        </p:spPr>
        <p:txBody>
          <a:bodyPr/>
          <a:lstStyle/>
          <a:p>
            <a:pPr marL="1081088" indent="0">
              <a:buFont typeface="Wingdings" charset="0"/>
              <a:buNone/>
              <a:defRPr/>
            </a:pP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4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、從三昧中見佛聞法</a:t>
            </a:r>
          </a:p>
          <a:p>
            <a:pPr marL="1074738" indent="0" defTabSz="174625">
              <a:buFont typeface="Wingdings" charset="0"/>
              <a:buNone/>
              <a:defRPr/>
            </a:pP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（</a:t>
            </a: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2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）後期佛教也有相同的情況</a:t>
            </a:r>
            <a:endParaRPr lang="en-AU" sz="24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  <a:p>
            <a:pPr marL="547688" indent="-547688">
              <a:buFont typeface="Wingdings" charset="0"/>
              <a:buNone/>
              <a:defRPr/>
            </a:pPr>
            <a:r>
              <a:rPr lang="en-US" altLang="zh-TW" sz="3600" dirty="0"/>
              <a:t>◎ </a:t>
            </a:r>
            <a:r>
              <a:rPr lang="zh-TW" altLang="en-US" sz="3600" dirty="0"/>
              <a:t>後來，如無著</a:t>
            </a:r>
            <a:r>
              <a:rPr lang="en-US" altLang="zh-TW" sz="3600" dirty="0"/>
              <a:t> (</a:t>
            </a:r>
            <a:r>
              <a:rPr lang="en-US" sz="3600" dirty="0">
                <a:latin typeface="Gandhari Unicode"/>
              </a:rPr>
              <a:t>Asaṅga)</a:t>
            </a:r>
            <a:r>
              <a:rPr lang="en-US" altLang="zh-TW" sz="3600" dirty="0"/>
              <a:t> </a:t>
            </a:r>
            <a:r>
              <a:rPr lang="zh-TW" altLang="en-US" sz="3600" dirty="0"/>
              <a:t>從彌勒</a:t>
            </a:r>
            <a:r>
              <a:rPr lang="en-US" altLang="zh-TW" sz="3600" dirty="0"/>
              <a:t> (</a:t>
            </a:r>
            <a:r>
              <a:rPr lang="en-US" sz="3600" dirty="0">
                <a:latin typeface="Gandhari Unicode"/>
              </a:rPr>
              <a:t>Maitreya)</a:t>
            </a:r>
            <a:r>
              <a:rPr lang="zh-TW" altLang="en-US" sz="3600" dirty="0"/>
              <a:t> 聞法，而傳出</a:t>
            </a:r>
            <a:r>
              <a:rPr lang="en-US" altLang="zh-TW" sz="3600" dirty="0"/>
              <a:t>《</a:t>
            </a:r>
            <a:r>
              <a:rPr lang="zh-TW" altLang="en-US" sz="3600" dirty="0"/>
              <a:t>瑜伽師地論</a:t>
            </a:r>
            <a:r>
              <a:rPr lang="en-US" altLang="zh-TW" sz="3600" dirty="0"/>
              <a:t>》(</a:t>
            </a:r>
            <a:r>
              <a:rPr lang="zh-TW" altLang="en-US" sz="3600" dirty="0"/>
              <a:t>「本地分」</a:t>
            </a:r>
            <a:r>
              <a:rPr lang="en-US" altLang="zh-TW" sz="3600" dirty="0"/>
              <a:t>)</a:t>
            </a:r>
            <a:r>
              <a:rPr lang="zh-TW" altLang="en-US" sz="3600" dirty="0"/>
              <a:t>；祕密瑜伽師，修到悉地成就，本尊</a:t>
            </a:r>
            <a:r>
              <a:rPr lang="en-US" altLang="zh-TW" sz="3600" dirty="0"/>
              <a:t> ( </a:t>
            </a:r>
            <a:r>
              <a:rPr lang="zh-TW" altLang="en-US" sz="3600" dirty="0"/>
              <a:t>或佛或菩薩或夜叉等</a:t>
            </a:r>
            <a:r>
              <a:rPr lang="en-US" altLang="zh-TW" sz="3600" dirty="0"/>
              <a:t> ) </a:t>
            </a:r>
            <a:r>
              <a:rPr lang="zh-TW" altLang="en-US" sz="3600" dirty="0"/>
              <a:t>現前，也能問答說法。</a:t>
            </a:r>
            <a:endParaRPr lang="en-AU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>
            <a:extLst>
              <a:ext uri="{FF2B5EF4-FFF2-40B4-BE49-F238E27FC236}">
                <a16:creationId xmlns:a16="http://schemas.microsoft.com/office/drawing/2014/main" id="{028024ED-2D5A-402E-9AEA-7CF6FE816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參、般若經的傳出（以大乘經中的證詞為中心）</a:t>
            </a:r>
          </a:p>
        </p:txBody>
      </p:sp>
      <p:sp>
        <p:nvSpPr>
          <p:cNvPr id="80898" name="Slide Number Placeholder 3">
            <a:extLst>
              <a:ext uri="{FF2B5EF4-FFF2-40B4-BE49-F238E27FC236}">
                <a16:creationId xmlns:a16="http://schemas.microsoft.com/office/drawing/2014/main" id="{19FC4469-35B9-4509-9BC1-DEDA7A950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94C4752-AAF7-4282-94CC-A886DFBCF0DF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77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2844656-7842-45A4-B1E3-9722F6197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156" y="1600200"/>
            <a:ext cx="8667844" cy="4525963"/>
          </a:xfrm>
        </p:spPr>
        <p:txBody>
          <a:bodyPr/>
          <a:lstStyle/>
          <a:p>
            <a:pPr marL="1081088" indent="0">
              <a:buFont typeface="Wingdings" charset="0"/>
              <a:buNone/>
              <a:defRPr/>
            </a:pP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4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、從三昧中見佛聞法</a:t>
            </a:r>
          </a:p>
          <a:p>
            <a:pPr marL="1074738" indent="0" defTabSz="174625">
              <a:buFont typeface="Wingdings" charset="0"/>
              <a:buNone/>
              <a:defRPr/>
            </a:pP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（</a:t>
            </a: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2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）後期佛教也有相同的情況</a:t>
            </a:r>
            <a:endParaRPr lang="en-AU" sz="24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  <a:p>
            <a:pPr marL="547688" indent="-547688">
              <a:buFont typeface="Wingdings" charset="0"/>
              <a:buNone/>
              <a:defRPr/>
            </a:pPr>
            <a:r>
              <a:rPr lang="en-US" dirty="0">
                <a:solidFill>
                  <a:srgbClr val="660066"/>
                </a:solidFill>
              </a:rPr>
              <a:t>※ </a:t>
            </a:r>
            <a:r>
              <a:rPr lang="zh-TW" altLang="en-US" dirty="0">
                <a:solidFill>
                  <a:srgbClr val="660066"/>
                </a:solidFill>
              </a:rPr>
              <a:t>在初期大乘經中，應該有從三昧得來而傳出的。</a:t>
            </a:r>
            <a:endParaRPr lang="en-AU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19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1">
            <a:extLst>
              <a:ext uri="{FF2B5EF4-FFF2-40B4-BE49-F238E27FC236}">
                <a16:creationId xmlns:a16="http://schemas.microsoft.com/office/drawing/2014/main" id="{6CD95990-DB65-451D-B1E2-482E9F682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參、般若經的傳出（以大乘經中的證詞為中心）</a:t>
            </a:r>
          </a:p>
        </p:txBody>
      </p:sp>
      <p:sp>
        <p:nvSpPr>
          <p:cNvPr id="82946" name="Slide Number Placeholder 3">
            <a:extLst>
              <a:ext uri="{FF2B5EF4-FFF2-40B4-BE49-F238E27FC236}">
                <a16:creationId xmlns:a16="http://schemas.microsoft.com/office/drawing/2014/main" id="{230E2724-CE89-4237-89B1-00CD3AFC5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B82E9A9A-E4EA-4936-B477-1417645BC827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78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5AF301A-0025-4507-9EAF-E9C3069AA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156" y="1600200"/>
            <a:ext cx="7951407" cy="4525963"/>
          </a:xfrm>
        </p:spPr>
        <p:txBody>
          <a:bodyPr/>
          <a:lstStyle/>
          <a:p>
            <a:pPr marL="1081088" indent="0">
              <a:buFont typeface="Wingdings" charset="0"/>
              <a:buNone/>
              <a:defRPr/>
            </a:pP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5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、自然呈現在心中</a:t>
            </a:r>
          </a:p>
          <a:p>
            <a:pPr marL="1074738" indent="0" defTabSz="174625">
              <a:buFont typeface="Wingdings" charset="0"/>
              <a:buNone/>
              <a:defRPr/>
            </a:pP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（</a:t>
            </a: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1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）</a:t>
            </a: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《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持世經</a:t>
            </a: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》</a:t>
            </a:r>
            <a:endParaRPr lang="en-AU" sz="24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  <a:p>
            <a:pPr marL="547688" indent="-547688">
              <a:buFont typeface="Wingdings" charset="0"/>
              <a:buNone/>
              <a:defRPr/>
            </a:pPr>
            <a:r>
              <a:rPr lang="en-US" altLang="zh-TW" dirty="0"/>
              <a:t>◎</a:t>
            </a:r>
            <a:r>
              <a:rPr lang="zh-TW" altLang="en-US" dirty="0"/>
              <a:t>「陀羅尼」，主要的意思是「持」。念力強，能夠憶持不忘；念力不斷，到下一生也還能憶持。</a:t>
            </a:r>
            <a:endParaRPr lang="en-AU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1">
            <a:extLst>
              <a:ext uri="{FF2B5EF4-FFF2-40B4-BE49-F238E27FC236}">
                <a16:creationId xmlns:a16="http://schemas.microsoft.com/office/drawing/2014/main" id="{6CD95990-DB65-451D-B1E2-482E9F682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參、般若經的傳出（以大乘經中的證詞為中心）</a:t>
            </a:r>
          </a:p>
        </p:txBody>
      </p:sp>
      <p:sp>
        <p:nvSpPr>
          <p:cNvPr id="82946" name="Slide Number Placeholder 3">
            <a:extLst>
              <a:ext uri="{FF2B5EF4-FFF2-40B4-BE49-F238E27FC236}">
                <a16:creationId xmlns:a16="http://schemas.microsoft.com/office/drawing/2014/main" id="{230E2724-CE89-4237-89B1-00CD3AFC5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B82E9A9A-E4EA-4936-B477-1417645BC827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79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5AF301A-0025-4507-9EAF-E9C3069AA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156" y="1600200"/>
            <a:ext cx="7951407" cy="4525963"/>
          </a:xfrm>
        </p:spPr>
        <p:txBody>
          <a:bodyPr/>
          <a:lstStyle/>
          <a:p>
            <a:pPr marL="1081088" indent="0">
              <a:buFont typeface="Wingdings" charset="0"/>
              <a:buNone/>
              <a:defRPr/>
            </a:pP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5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、自然呈現在心中</a:t>
            </a:r>
          </a:p>
          <a:p>
            <a:pPr marL="1074738" indent="0" defTabSz="174625">
              <a:buFont typeface="Wingdings" charset="0"/>
              <a:buNone/>
              <a:defRPr/>
            </a:pP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（</a:t>
            </a: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1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）</a:t>
            </a: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《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持世經</a:t>
            </a: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》</a:t>
            </a:r>
            <a:endParaRPr lang="en-AU" sz="24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  <a:p>
            <a:pPr marL="547688" indent="-17463">
              <a:buFont typeface="Wingdings" charset="0"/>
              <a:buNone/>
              <a:defRPr/>
            </a:pPr>
            <a:r>
              <a:rPr lang="zh-TW" altLang="en-US" dirty="0"/>
              <a:t>如</a:t>
            </a:r>
            <a:r>
              <a:rPr lang="en-US" altLang="zh-TW" dirty="0"/>
              <a:t>《</a:t>
            </a:r>
            <a:r>
              <a:rPr lang="zh-TW" altLang="en-US" dirty="0"/>
              <a:t>持世經</a:t>
            </a:r>
            <a:r>
              <a:rPr lang="en-US" altLang="zh-TW" dirty="0"/>
              <a:t>》</a:t>
            </a:r>
            <a:r>
              <a:rPr lang="zh-TW" altLang="en-US" dirty="0"/>
              <a:t>說：「</a:t>
            </a:r>
            <a:r>
              <a:rPr lang="zh-TW" altLang="en-US" dirty="0">
                <a:latin typeface="华文楷体"/>
                <a:ea typeface="华文楷体"/>
                <a:cs typeface="华文楷体"/>
              </a:rPr>
              <a:t>菩薩摩訶薩能得念力，亦轉身成就不斷念</a:t>
            </a:r>
            <a:r>
              <a:rPr lang="zh-TW" altLang="en-US" dirty="0"/>
              <a:t>」。這是大乘行者，修學廣大甚深佛法所要修得的力量。</a:t>
            </a:r>
            <a:r>
              <a:rPr lang="en-AU" dirty="0"/>
              <a:t> </a:t>
            </a:r>
            <a:endParaRPr lang="en-AU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93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E3B8D29A-ABC1-44A5-A53D-6B9B164D6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b="1" dirty="0">
                <a:latin typeface="STKaiti" panose="02010600040101010101" pitchFamily="2" charset="-122"/>
                <a:ea typeface="STKaiti" panose="02010600040101010101" pitchFamily="2" charset="-122"/>
              </a:rPr>
              <a:t>壹、緣起</a:t>
            </a:r>
            <a:r>
              <a:rPr lang="en-AU" altLang="ja-JP" sz="5400" b="1" dirty="0"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endParaRPr lang="zh-TW" altLang="en-US" sz="54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19458" name="Content Placeholder 2">
            <a:extLst>
              <a:ext uri="{FF2B5EF4-FFF2-40B4-BE49-F238E27FC236}">
                <a16:creationId xmlns:a16="http://schemas.microsoft.com/office/drawing/2014/main" id="{792D0077-B1F9-4DBC-8133-2240B04E6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zh-TW" altLang="en-US" sz="4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演講所用之投影片內容是將這些相關資料匯整在一起，並加以編輯，以說明「般若經」之傳出、集成與弘傳。</a:t>
            </a:r>
            <a:endParaRPr lang="en-AU" altLang="zh-TW" sz="48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id="{B4835DBF-39ED-4B80-9C48-BA4CC63F2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610CECD-4138-48AC-9273-6061608ABB9B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8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9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>
            <a:extLst>
              <a:ext uri="{FF2B5EF4-FFF2-40B4-BE49-F238E27FC236}">
                <a16:creationId xmlns:a16="http://schemas.microsoft.com/office/drawing/2014/main" id="{CCA0E2B3-15D3-4D53-8374-EF620AA2B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參、般若經的傳出（以大乘經中的證詞為中心）</a:t>
            </a:r>
          </a:p>
        </p:txBody>
      </p:sp>
      <p:sp>
        <p:nvSpPr>
          <p:cNvPr id="84994" name="Slide Number Placeholder 3">
            <a:extLst>
              <a:ext uri="{FF2B5EF4-FFF2-40B4-BE49-F238E27FC236}">
                <a16:creationId xmlns:a16="http://schemas.microsoft.com/office/drawing/2014/main" id="{803F1818-1F68-48E1-8FD7-DC9508819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3AB81B67-B4DD-4930-A6AE-8A2560940FF1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80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56CBE9-DF47-4656-AA69-CE3CADC65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156" y="1600200"/>
            <a:ext cx="8229600" cy="4525963"/>
          </a:xfrm>
        </p:spPr>
        <p:txBody>
          <a:bodyPr/>
          <a:lstStyle/>
          <a:p>
            <a:pPr marL="1081088" indent="0">
              <a:buFont typeface="Wingdings" charset="0"/>
              <a:buNone/>
              <a:defRPr/>
            </a:pP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5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、自然呈現在心中</a:t>
            </a:r>
          </a:p>
          <a:p>
            <a:pPr marL="1074738" indent="0" defTabSz="174625">
              <a:buFont typeface="Wingdings" charset="0"/>
              <a:buNone/>
              <a:defRPr/>
            </a:pP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（</a:t>
            </a: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1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）</a:t>
            </a: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《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持世經</a:t>
            </a: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》</a:t>
            </a:r>
            <a:endParaRPr lang="en-AU" sz="24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</p:txBody>
      </p:sp>
      <p:pic>
        <p:nvPicPr>
          <p:cNvPr id="84996" name="Picture 2">
            <a:extLst>
              <a:ext uri="{FF2B5EF4-FFF2-40B4-BE49-F238E27FC236}">
                <a16:creationId xmlns:a16="http://schemas.microsoft.com/office/drawing/2014/main" id="{A2D302E5-D43D-4E29-83CE-1106C18743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111" y="2311236"/>
            <a:ext cx="270192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7" name="Content Placeholder 1">
            <a:extLst>
              <a:ext uri="{FF2B5EF4-FFF2-40B4-BE49-F238E27FC236}">
                <a16:creationId xmlns:a16="http://schemas.microsoft.com/office/drawing/2014/main" id="{97EACCC3-C4CD-46D6-809B-62D4B5A4B1AD}"/>
              </a:ext>
            </a:extLst>
          </p:cNvPr>
          <p:cNvSpPr txBox="1">
            <a:spLocks/>
          </p:cNvSpPr>
          <p:nvPr/>
        </p:nvSpPr>
        <p:spPr bwMode="auto">
          <a:xfrm>
            <a:off x="476249" y="2730500"/>
            <a:ext cx="7731787" cy="354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47688" indent="-5476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4000"/>
              </a:lnSpc>
              <a:spcAft>
                <a:spcPts val="900"/>
              </a:spcAft>
              <a:buSzPct val="50000"/>
              <a:buFont typeface="Wingdings" panose="05000000000000000000" pitchFamily="2" charset="2"/>
              <a:buNone/>
            </a:pPr>
            <a:r>
              <a:rPr lang="en-US" altLang="zh-TW" sz="3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◎ </a:t>
            </a:r>
            <a:r>
              <a:rPr lang="zh-TW" altLang="en-US" sz="3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大乘陀羅尼的憶持，</a:t>
            </a:r>
          </a:p>
          <a:p>
            <a:pPr>
              <a:lnSpc>
                <a:spcPct val="114000"/>
              </a:lnSpc>
              <a:spcAft>
                <a:spcPts val="900"/>
              </a:spcAft>
              <a:buSzPct val="50000"/>
              <a:buFont typeface="Wingdings" panose="05000000000000000000" pitchFamily="2" charset="2"/>
              <a:buNone/>
            </a:pPr>
            <a:r>
              <a:rPr lang="zh-TW" altLang="en-US" sz="3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與世俗的聞持陀羅尼</a:t>
            </a:r>
            <a:r>
              <a:rPr lang="en-US" altLang="ja-JP" sz="3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── </a:t>
            </a:r>
          </a:p>
          <a:p>
            <a:pPr marL="0" indent="0">
              <a:lnSpc>
                <a:spcPct val="114000"/>
              </a:lnSpc>
              <a:spcAft>
                <a:spcPts val="900"/>
              </a:spcAft>
              <a:buSzPct val="50000"/>
              <a:buFont typeface="Wingdings" panose="05000000000000000000" pitchFamily="2" charset="2"/>
              <a:buNone/>
            </a:pPr>
            <a:r>
              <a:rPr lang="zh-TW" altLang="en-US" sz="3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一章一段的憶持不同，</a:t>
            </a:r>
          </a:p>
          <a:p>
            <a:pPr marL="0" indent="0">
              <a:lnSpc>
                <a:spcPct val="114000"/>
              </a:lnSpc>
              <a:spcAft>
                <a:spcPts val="900"/>
              </a:spcAft>
              <a:buSzPct val="50000"/>
              <a:buFont typeface="Wingdings" panose="05000000000000000000" pitchFamily="2" charset="2"/>
              <a:buNone/>
            </a:pPr>
            <a:r>
              <a:rPr lang="zh-TW" altLang="en-US" sz="3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是以簡持繁，</a:t>
            </a:r>
            <a:r>
              <a:rPr lang="en-US" altLang="zh-TW" sz="3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r>
              <a:rPr lang="zh-TW" altLang="en-US" sz="3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豁然貫通，所以或譯為「總持」，</a:t>
            </a:r>
            <a:endParaRPr lang="en-AU" altLang="zh-TW" sz="3600" dirty="0">
              <a:solidFill>
                <a:srgbClr val="660066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>
            <a:extLst>
              <a:ext uri="{FF2B5EF4-FFF2-40B4-BE49-F238E27FC236}">
                <a16:creationId xmlns:a16="http://schemas.microsoft.com/office/drawing/2014/main" id="{DD46832F-B1E0-44A7-862A-06AF43C72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參、般若經的傳出（以大乘經中的證詞為中心）</a:t>
            </a:r>
          </a:p>
        </p:txBody>
      </p:sp>
      <p:sp>
        <p:nvSpPr>
          <p:cNvPr id="87042" name="Slide Number Placeholder 3">
            <a:extLst>
              <a:ext uri="{FF2B5EF4-FFF2-40B4-BE49-F238E27FC236}">
                <a16:creationId xmlns:a16="http://schemas.microsoft.com/office/drawing/2014/main" id="{04784D29-8565-4A10-9BDC-0E6E6785A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64781BA-036C-4034-A0AD-DDB4AB3A3A56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81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338812-40B8-41BD-8109-176716E88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156" y="1600200"/>
            <a:ext cx="8229600" cy="4525963"/>
          </a:xfrm>
        </p:spPr>
        <p:txBody>
          <a:bodyPr/>
          <a:lstStyle/>
          <a:p>
            <a:pPr marL="1081088" indent="0">
              <a:buFont typeface="Wingdings" charset="0"/>
              <a:buNone/>
              <a:defRPr/>
            </a:pP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5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、自然呈現在心中</a:t>
            </a:r>
          </a:p>
          <a:p>
            <a:pPr marL="1074738" indent="0" defTabSz="174625">
              <a:buFont typeface="Wingdings" charset="0"/>
              <a:buNone/>
              <a:defRPr/>
            </a:pP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（</a:t>
            </a: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1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）</a:t>
            </a: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《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持世經</a:t>
            </a: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》</a:t>
            </a:r>
            <a:endParaRPr lang="en-AU" sz="24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  <a:p>
            <a:pPr marL="530225" indent="0">
              <a:buFont typeface="Wingdings" charset="0"/>
              <a:buNone/>
              <a:defRPr/>
            </a:pPr>
            <a:r>
              <a:rPr lang="zh-TW" altLang="en-US" dirty="0"/>
              <a:t>如</a:t>
            </a:r>
            <a:r>
              <a:rPr lang="en-US" altLang="zh-TW" dirty="0"/>
              <a:t>《</a:t>
            </a:r>
            <a:r>
              <a:rPr lang="zh-TW" altLang="en-US" dirty="0"/>
              <a:t>持世經</a:t>
            </a:r>
            <a:r>
              <a:rPr lang="en-US" altLang="zh-TW" dirty="0"/>
              <a:t>》</a:t>
            </a:r>
            <a:r>
              <a:rPr lang="zh-TW" altLang="en-US" dirty="0"/>
              <a:t>說：「</a:t>
            </a:r>
            <a:r>
              <a:rPr lang="zh-TW" altLang="en-US" dirty="0">
                <a:latin typeface="华文楷体"/>
                <a:ea typeface="华文楷体"/>
                <a:cs typeface="华文楷体"/>
              </a:rPr>
              <a:t>能入是法門（不可</a:t>
            </a:r>
            <a:r>
              <a:rPr lang="en-US" altLang="zh-TW" dirty="0">
                <a:latin typeface="华文楷体"/>
                <a:ea typeface="华文楷体"/>
                <a:cs typeface="华文楷体"/>
              </a:rPr>
              <a:t> </a:t>
            </a:r>
            <a:r>
              <a:rPr lang="zh-TW" altLang="en-US" dirty="0">
                <a:latin typeface="华文楷体"/>
                <a:ea typeface="华文楷体"/>
                <a:cs typeface="华文楷体"/>
              </a:rPr>
              <a:t>出門，不可入門，不可歸門，不可說門，畢竟無生門。</a:t>
            </a:r>
            <a:endParaRPr lang="en-AU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>
            <a:extLst>
              <a:ext uri="{FF2B5EF4-FFF2-40B4-BE49-F238E27FC236}">
                <a16:creationId xmlns:a16="http://schemas.microsoft.com/office/drawing/2014/main" id="{DD46832F-B1E0-44A7-862A-06AF43C72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參、般若經的傳出（以大乘經中的證詞為中心）</a:t>
            </a:r>
          </a:p>
        </p:txBody>
      </p:sp>
      <p:sp>
        <p:nvSpPr>
          <p:cNvPr id="87042" name="Slide Number Placeholder 3">
            <a:extLst>
              <a:ext uri="{FF2B5EF4-FFF2-40B4-BE49-F238E27FC236}">
                <a16:creationId xmlns:a16="http://schemas.microsoft.com/office/drawing/2014/main" id="{04784D29-8565-4A10-9BDC-0E6E6785A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64781BA-036C-4034-A0AD-DDB4AB3A3A56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82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338812-40B8-41BD-8109-176716E88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156" y="1600200"/>
            <a:ext cx="8229600" cy="4525963"/>
          </a:xfrm>
        </p:spPr>
        <p:txBody>
          <a:bodyPr/>
          <a:lstStyle/>
          <a:p>
            <a:pPr marL="1081088" indent="0">
              <a:buFont typeface="Wingdings" charset="0"/>
              <a:buNone/>
              <a:defRPr/>
            </a:pP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5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、自然呈現在心中</a:t>
            </a:r>
          </a:p>
          <a:p>
            <a:pPr marL="1074738" indent="0" defTabSz="174625">
              <a:buFont typeface="Wingdings" charset="0"/>
              <a:buNone/>
              <a:defRPr/>
            </a:pP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（</a:t>
            </a: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1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）</a:t>
            </a: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《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持世經</a:t>
            </a: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》</a:t>
            </a:r>
            <a:endParaRPr lang="en-AU" sz="24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  <a:p>
            <a:pPr marL="547688" indent="-17463">
              <a:buFont typeface="Wingdings" charset="0"/>
              <a:buNone/>
              <a:defRPr/>
            </a:pPr>
            <a:r>
              <a:rPr lang="zh-TW" altLang="en-US" dirty="0">
                <a:latin typeface="华文楷体"/>
                <a:ea typeface="华文楷体"/>
                <a:cs typeface="华文楷体"/>
              </a:rPr>
              <a:t>虛空、無斷、無邊、無量、無際是一切法門）者，則入一切法門，則知一切法門，則說一切法門。</a:t>
            </a:r>
            <a:r>
              <a:rPr lang="zh-TW" altLang="en-US" dirty="0"/>
              <a:t>」</a:t>
            </a:r>
            <a:r>
              <a:rPr lang="en-AU" dirty="0"/>
              <a:t>  </a:t>
            </a:r>
            <a:endParaRPr lang="en-AU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05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>
            <a:extLst>
              <a:ext uri="{FF2B5EF4-FFF2-40B4-BE49-F238E27FC236}">
                <a16:creationId xmlns:a16="http://schemas.microsoft.com/office/drawing/2014/main" id="{718A68E3-CAA3-49CD-A4EB-2ECF8A025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參、般若經的傳出（以大乘經中的證詞為中心）</a:t>
            </a:r>
          </a:p>
        </p:txBody>
      </p:sp>
      <p:sp>
        <p:nvSpPr>
          <p:cNvPr id="89090" name="Slide Number Placeholder 3">
            <a:extLst>
              <a:ext uri="{FF2B5EF4-FFF2-40B4-BE49-F238E27FC236}">
                <a16:creationId xmlns:a16="http://schemas.microsoft.com/office/drawing/2014/main" id="{05246278-91E4-42D4-B8F6-665082DB8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2FC6D80-0E7A-4461-9DAE-7980B427480D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83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B21D59-5F0C-455B-9691-10322FDF8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156" y="1600200"/>
            <a:ext cx="8229600" cy="4525963"/>
          </a:xfrm>
        </p:spPr>
        <p:txBody>
          <a:bodyPr/>
          <a:lstStyle/>
          <a:p>
            <a:pPr marL="1081088" indent="0">
              <a:buFont typeface="Wingdings" charset="0"/>
              <a:buNone/>
              <a:defRPr/>
            </a:pP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5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、自然呈現在心中</a:t>
            </a:r>
          </a:p>
          <a:p>
            <a:pPr marL="1074738" indent="0" defTabSz="174625">
              <a:buFont typeface="Wingdings" charset="0"/>
              <a:buNone/>
              <a:defRPr/>
            </a:pP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（</a:t>
            </a: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1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）</a:t>
            </a: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《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持世經</a:t>
            </a: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》</a:t>
            </a:r>
            <a:endParaRPr lang="en-AU" sz="24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  <a:p>
            <a:pPr marL="449263" indent="-449263">
              <a:spcBef>
                <a:spcPts val="0"/>
              </a:spcBef>
              <a:buFont typeface="Wingdings" charset="0"/>
              <a:buNone/>
              <a:defRPr/>
            </a:pPr>
            <a:r>
              <a:rPr lang="en-US" dirty="0">
                <a:solidFill>
                  <a:srgbClr val="660066"/>
                </a:solidFill>
              </a:rPr>
              <a:t>※ </a:t>
            </a:r>
            <a:r>
              <a:rPr lang="zh-TW" altLang="en-US" dirty="0">
                <a:solidFill>
                  <a:srgbClr val="660066"/>
                </a:solidFill>
              </a:rPr>
              <a:t>成就念力的，到了下一生，有從來不忘的；有以因緣引發，得宿命智，恢復了過去所</a:t>
            </a:r>
            <a:r>
              <a:rPr lang="en-US" dirty="0">
                <a:solidFill>
                  <a:srgbClr val="660066"/>
                </a:solidFill>
              </a:rPr>
              <a:t>  </a:t>
            </a:r>
            <a:r>
              <a:rPr lang="zh-TW" altLang="en-US" dirty="0">
                <a:solidFill>
                  <a:srgbClr val="660066"/>
                </a:solidFill>
              </a:rPr>
              <a:t>知道的，這就是自然的呈現在心了。</a:t>
            </a:r>
            <a:endParaRPr lang="en-AU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>
            <a:extLst>
              <a:ext uri="{FF2B5EF4-FFF2-40B4-BE49-F238E27FC236}">
                <a16:creationId xmlns:a16="http://schemas.microsoft.com/office/drawing/2014/main" id="{E79D5AF2-5DC4-403B-864E-6DC872C27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參、般若經的傳出（以大乘經中的證詞為中心）</a:t>
            </a:r>
          </a:p>
        </p:txBody>
      </p:sp>
      <p:sp>
        <p:nvSpPr>
          <p:cNvPr id="91138" name="Slide Number Placeholder 3">
            <a:extLst>
              <a:ext uri="{FF2B5EF4-FFF2-40B4-BE49-F238E27FC236}">
                <a16:creationId xmlns:a16="http://schemas.microsoft.com/office/drawing/2014/main" id="{FAF46A81-EBAD-4797-A076-28B467452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4F61264-E6B1-4615-A1C0-68905FC8337D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84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A8C0FA-4763-4C8F-9134-A73635218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985" y="1600200"/>
            <a:ext cx="8364608" cy="4525963"/>
          </a:xfrm>
        </p:spPr>
        <p:txBody>
          <a:bodyPr/>
          <a:lstStyle/>
          <a:p>
            <a:pPr marL="1081088" indent="0">
              <a:buFont typeface="Wingdings" charset="0"/>
              <a:buNone/>
              <a:defRPr/>
            </a:pP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5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、自然呈現在心中</a:t>
            </a:r>
          </a:p>
          <a:p>
            <a:pPr marL="1074738" indent="0" defTabSz="174625">
              <a:buFont typeface="Wingdings" charset="0"/>
              <a:buNone/>
              <a:defRPr/>
            </a:pP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（</a:t>
            </a: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2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）</a:t>
            </a: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《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大寶積經</a:t>
            </a: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》〈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菩薩藏會</a:t>
            </a: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〉</a:t>
            </a:r>
            <a:endParaRPr lang="en-AU" sz="24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  <a:p>
            <a:pPr marL="0" indent="0">
              <a:buFont typeface="Wingdings" charset="0"/>
              <a:buNone/>
              <a:defRPr/>
            </a:pPr>
            <a:r>
              <a:rPr lang="en-US" altLang="zh-TW" dirty="0"/>
              <a:t>《</a:t>
            </a:r>
            <a:r>
              <a:rPr lang="zh-TW" altLang="en-US" dirty="0"/>
              <a:t>大寶積經</a:t>
            </a:r>
            <a:r>
              <a:rPr lang="en-US" altLang="zh-TW" dirty="0"/>
              <a:t>》</a:t>
            </a:r>
            <a:r>
              <a:rPr lang="zh-TW" altLang="en-US" dirty="0"/>
              <a:t>卷</a:t>
            </a:r>
            <a:r>
              <a:rPr lang="en-US" dirty="0">
                <a:latin typeface="Gandhari Unicode"/>
              </a:rPr>
              <a:t>48</a:t>
            </a:r>
            <a:r>
              <a:rPr lang="en-US" altLang="zh-TW" dirty="0"/>
              <a:t>〈</a:t>
            </a:r>
            <a:r>
              <a:rPr lang="zh-TW" altLang="en-US" dirty="0"/>
              <a:t>菩薩藏會</a:t>
            </a:r>
            <a:r>
              <a:rPr lang="en-US" altLang="zh-TW" dirty="0"/>
              <a:t>〉</a:t>
            </a:r>
            <a:r>
              <a:rPr lang="zh-TW" altLang="en-US" dirty="0"/>
              <a:t>說：「</a:t>
            </a:r>
            <a:r>
              <a:rPr lang="zh-TW" altLang="en-US" dirty="0">
                <a:latin typeface="华文楷体"/>
                <a:ea typeface="华文楷体"/>
                <a:cs typeface="华文楷体"/>
              </a:rPr>
              <a:t>法行童子</a:t>
            </a:r>
            <a:r>
              <a:rPr lang="en-US" dirty="0">
                <a:latin typeface="华文楷体"/>
                <a:ea typeface="华文楷体"/>
                <a:cs typeface="华文楷体"/>
              </a:rPr>
              <a:t>……</a:t>
            </a:r>
            <a:r>
              <a:rPr lang="zh-TW" altLang="en-US" dirty="0">
                <a:latin typeface="华文楷体"/>
                <a:ea typeface="华文楷体"/>
                <a:cs typeface="华文楷体"/>
              </a:rPr>
              <a:t>出家不久，</a:t>
            </a:r>
            <a:r>
              <a:rPr lang="zh-TW" altLang="en-US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以宿習故</a:t>
            </a:r>
            <a:r>
              <a:rPr lang="zh-TW" altLang="en-US" dirty="0">
                <a:latin typeface="华文楷体"/>
                <a:ea typeface="华文楷体"/>
                <a:cs typeface="华文楷体"/>
              </a:rPr>
              <a:t>，法菩薩藏微妙法門，無上深義，</a:t>
            </a:r>
            <a:r>
              <a:rPr lang="zh-TW" altLang="en-US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自然現前</a:t>
            </a:r>
            <a:r>
              <a:rPr lang="zh-TW" altLang="en-US" dirty="0">
                <a:latin typeface="华文楷体"/>
                <a:ea typeface="华文楷体"/>
                <a:cs typeface="华文楷体"/>
              </a:rPr>
              <a:t>。</a:t>
            </a:r>
            <a:r>
              <a:rPr lang="zh-TW" altLang="en-US" dirty="0"/>
              <a:t>」</a:t>
            </a:r>
            <a:endParaRPr lang="en-A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1">
            <a:extLst>
              <a:ext uri="{FF2B5EF4-FFF2-40B4-BE49-F238E27FC236}">
                <a16:creationId xmlns:a16="http://schemas.microsoft.com/office/drawing/2014/main" id="{DA82BEA9-F63A-48CF-83D1-B144DEC87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參、般若經的傳出（以大乘經中的證詞為中心）</a:t>
            </a:r>
          </a:p>
        </p:txBody>
      </p:sp>
      <p:sp>
        <p:nvSpPr>
          <p:cNvPr id="93186" name="Slide Number Placeholder 3">
            <a:extLst>
              <a:ext uri="{FF2B5EF4-FFF2-40B4-BE49-F238E27FC236}">
                <a16:creationId xmlns:a16="http://schemas.microsoft.com/office/drawing/2014/main" id="{5E54EAAF-771B-4DBE-83FE-D4E930BB3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35ACE5D-9822-45CB-8934-197638C78584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85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B68828-5AB0-4AB4-9057-AB4F8A803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155" y="1600200"/>
            <a:ext cx="8435417" cy="4525963"/>
          </a:xfrm>
        </p:spPr>
        <p:txBody>
          <a:bodyPr/>
          <a:lstStyle/>
          <a:p>
            <a:pPr marL="1081088" indent="0">
              <a:buFont typeface="Wingdings" charset="0"/>
              <a:buNone/>
              <a:defRPr/>
            </a:pP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5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、自然呈現在心中</a:t>
            </a:r>
          </a:p>
          <a:p>
            <a:pPr marL="1074738" indent="0" defTabSz="174625">
              <a:buFont typeface="Wingdings" charset="0"/>
              <a:buNone/>
              <a:defRPr/>
            </a:pP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（</a:t>
            </a: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2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）</a:t>
            </a: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《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大寶積經</a:t>
            </a: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》〈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菩薩藏會</a:t>
            </a: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〉</a:t>
            </a:r>
            <a:endParaRPr lang="en-AU" sz="24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  <a:p>
            <a:pPr marL="0" indent="0">
              <a:buFont typeface="Wingdings" charset="0"/>
              <a:buNone/>
              <a:defRPr/>
            </a:pPr>
            <a:r>
              <a:rPr lang="zh-TW" altLang="zh-TW" dirty="0"/>
              <a:t>《</a:t>
            </a:r>
            <a:r>
              <a:rPr lang="zh-TW" altLang="en-US" dirty="0"/>
              <a:t>大寶積經</a:t>
            </a:r>
            <a:r>
              <a:rPr lang="en-US" altLang="zh-TW" dirty="0"/>
              <a:t>》</a:t>
            </a:r>
            <a:r>
              <a:rPr lang="zh-TW" altLang="en-US" dirty="0"/>
              <a:t>卷</a:t>
            </a:r>
            <a:r>
              <a:rPr lang="en-US" dirty="0">
                <a:latin typeface="Gandhari Unicode"/>
              </a:rPr>
              <a:t>48</a:t>
            </a:r>
            <a:r>
              <a:rPr lang="en-US" altLang="zh-TW" dirty="0"/>
              <a:t>〈</a:t>
            </a:r>
            <a:r>
              <a:rPr lang="zh-TW" altLang="en-US" dirty="0"/>
              <a:t>菩薩藏會</a:t>
            </a:r>
            <a:r>
              <a:rPr lang="en-US" altLang="zh-TW" dirty="0"/>
              <a:t>〉</a:t>
            </a:r>
            <a:r>
              <a:rPr lang="zh-TW" altLang="en-US" dirty="0"/>
              <a:t>說：「</a:t>
            </a:r>
            <a:r>
              <a:rPr lang="zh-TW" altLang="en-US" dirty="0">
                <a:latin typeface="华文楷体"/>
                <a:ea typeface="华文楷体"/>
                <a:cs typeface="华文楷体"/>
              </a:rPr>
              <a:t>法勝苾芻</a:t>
            </a:r>
            <a:r>
              <a:rPr lang="zh-TW" altLang="en-US" dirty="0">
                <a:solidFill>
                  <a:srgbClr val="0000FF"/>
                </a:solidFill>
                <a:latin typeface="华文楷体"/>
                <a:ea typeface="华文楷体"/>
              </a:rPr>
              <a:t>大念慧力之所持故</a:t>
            </a:r>
            <a:r>
              <a:rPr lang="zh-TW" altLang="en-US" dirty="0">
                <a:latin typeface="华文楷体"/>
                <a:ea typeface="华文楷体"/>
                <a:cs typeface="华文楷体"/>
              </a:rPr>
              <a:t>，大菩薩藏微妙法門，自然現前。</a:t>
            </a:r>
            <a:r>
              <a:rPr lang="zh-TW" altLang="en-US" dirty="0"/>
              <a:t>」</a:t>
            </a:r>
            <a:endParaRPr lang="en-A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1">
            <a:extLst>
              <a:ext uri="{FF2B5EF4-FFF2-40B4-BE49-F238E27FC236}">
                <a16:creationId xmlns:a16="http://schemas.microsoft.com/office/drawing/2014/main" id="{DA82BEA9-F63A-48CF-83D1-B144DEC87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參、般若經的傳出（以大乘經中的證詞為中心）</a:t>
            </a:r>
          </a:p>
        </p:txBody>
      </p:sp>
      <p:sp>
        <p:nvSpPr>
          <p:cNvPr id="93186" name="Slide Number Placeholder 3">
            <a:extLst>
              <a:ext uri="{FF2B5EF4-FFF2-40B4-BE49-F238E27FC236}">
                <a16:creationId xmlns:a16="http://schemas.microsoft.com/office/drawing/2014/main" id="{5E54EAAF-771B-4DBE-83FE-D4E930BB3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35ACE5D-9822-45CB-8934-197638C78584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86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B68828-5AB0-4AB4-9057-AB4F8A803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155" y="1600200"/>
            <a:ext cx="8435417" cy="4525963"/>
          </a:xfrm>
        </p:spPr>
        <p:txBody>
          <a:bodyPr/>
          <a:lstStyle/>
          <a:p>
            <a:pPr marL="1081088" indent="0">
              <a:buFont typeface="Wingdings" charset="0"/>
              <a:buNone/>
              <a:defRPr/>
            </a:pP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5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、自然呈現在心中</a:t>
            </a:r>
          </a:p>
          <a:p>
            <a:pPr marL="1074738" indent="0" defTabSz="174625">
              <a:buFont typeface="Wingdings" charset="0"/>
              <a:buNone/>
              <a:defRPr/>
            </a:pP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（</a:t>
            </a: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2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）</a:t>
            </a: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《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大寶積經</a:t>
            </a: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》〈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菩薩藏會</a:t>
            </a: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〉</a:t>
            </a:r>
            <a:endParaRPr lang="en-AU" sz="24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  <a:p>
            <a:pPr marL="0" indent="0">
              <a:buFont typeface="Wingdings" charset="0"/>
              <a:buNone/>
              <a:defRPr/>
            </a:pPr>
            <a:r>
              <a:rPr lang="zh-TW" altLang="zh-TW" dirty="0"/>
              <a:t>《</a:t>
            </a:r>
            <a:r>
              <a:rPr lang="zh-TW" altLang="en-US" dirty="0"/>
              <a:t>大寶積經</a:t>
            </a:r>
            <a:r>
              <a:rPr lang="en-US" altLang="zh-TW" dirty="0"/>
              <a:t>》</a:t>
            </a:r>
            <a:r>
              <a:rPr lang="zh-TW" altLang="en-US" dirty="0"/>
              <a:t>卷</a:t>
            </a:r>
            <a:r>
              <a:rPr lang="en-US" dirty="0">
                <a:latin typeface="Gandhari Unicode"/>
              </a:rPr>
              <a:t>48</a:t>
            </a:r>
            <a:r>
              <a:rPr lang="en-US" altLang="zh-TW" dirty="0"/>
              <a:t>〈</a:t>
            </a:r>
            <a:r>
              <a:rPr lang="zh-TW" altLang="en-US" dirty="0"/>
              <a:t>菩薩藏會</a:t>
            </a:r>
            <a:r>
              <a:rPr lang="en-US" altLang="zh-TW" dirty="0"/>
              <a:t>〉</a:t>
            </a:r>
            <a:r>
              <a:rPr lang="zh-TW" altLang="en-US" dirty="0"/>
              <a:t>說：「</a:t>
            </a:r>
            <a:r>
              <a:rPr lang="zh-TW" altLang="en-US" dirty="0">
                <a:latin typeface="华文楷体"/>
                <a:ea typeface="华文楷体"/>
                <a:cs typeface="华文楷体"/>
              </a:rPr>
              <a:t>依法菩薩，</a:t>
            </a:r>
            <a:r>
              <a:rPr lang="en-US" dirty="0">
                <a:latin typeface="华文楷体"/>
                <a:ea typeface="华文楷体"/>
                <a:cs typeface="华文楷体"/>
              </a:rPr>
              <a:t>……</a:t>
            </a:r>
            <a:r>
              <a:rPr lang="zh-TW" altLang="en-US" dirty="0">
                <a:latin typeface="华文楷体"/>
                <a:ea typeface="华文楷体"/>
                <a:cs typeface="华文楷体"/>
              </a:rPr>
              <a:t>纔出家已，</a:t>
            </a:r>
            <a:r>
              <a:rPr lang="zh-TW" altLang="en-US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宿習力故</a:t>
            </a:r>
            <a:r>
              <a:rPr lang="zh-TW" altLang="en-US" dirty="0">
                <a:latin typeface="华文楷体"/>
                <a:ea typeface="华文楷体"/>
                <a:cs typeface="华文楷体"/>
              </a:rPr>
              <a:t>，便得成就無間斷念；念力持故，大菩薩藏微妙法門，</a:t>
            </a:r>
            <a:r>
              <a:rPr lang="zh-TW" altLang="en-US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自然現前</a:t>
            </a:r>
            <a:r>
              <a:rPr lang="zh-TW" altLang="en-US" dirty="0">
                <a:latin typeface="华文楷体"/>
                <a:ea typeface="华文楷体"/>
                <a:cs typeface="华文楷体"/>
              </a:rPr>
              <a:t>。</a:t>
            </a:r>
            <a:r>
              <a:rPr lang="zh-TW" altLang="en-US" dirty="0"/>
              <a:t>」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509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1">
            <a:extLst>
              <a:ext uri="{FF2B5EF4-FFF2-40B4-BE49-F238E27FC236}">
                <a16:creationId xmlns:a16="http://schemas.microsoft.com/office/drawing/2014/main" id="{F8ECD131-22E6-4153-9C00-8814FA553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參、般若經的傳出（以大乘經中的證詞為中心）</a:t>
            </a:r>
          </a:p>
        </p:txBody>
      </p:sp>
      <p:sp>
        <p:nvSpPr>
          <p:cNvPr id="95234" name="Slide Number Placeholder 3">
            <a:extLst>
              <a:ext uri="{FF2B5EF4-FFF2-40B4-BE49-F238E27FC236}">
                <a16:creationId xmlns:a16="http://schemas.microsoft.com/office/drawing/2014/main" id="{9FB3F16E-D418-4C8B-AA06-0C489DE4A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FE0D62B-AA8F-48B9-888B-26606CCD6DA6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87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807EEBD-DC38-47EA-95DF-BC22C564B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156" y="1600200"/>
            <a:ext cx="8667844" cy="4525963"/>
          </a:xfrm>
        </p:spPr>
        <p:txBody>
          <a:bodyPr/>
          <a:lstStyle/>
          <a:p>
            <a:pPr marL="1081088" indent="0">
              <a:buFont typeface="Wingdings" charset="0"/>
              <a:buNone/>
              <a:defRPr/>
            </a:pP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5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、自然呈現在心中</a:t>
            </a:r>
          </a:p>
          <a:p>
            <a:pPr marL="1074738" indent="0" defTabSz="174625">
              <a:buFont typeface="Wingdings" charset="0"/>
              <a:buNone/>
              <a:defRPr/>
            </a:pP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（</a:t>
            </a: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3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）</a:t>
            </a: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《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大寶積經</a:t>
            </a: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》〈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富樓那會</a:t>
            </a: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〉</a:t>
            </a:r>
            <a:endParaRPr lang="en-AU" sz="24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  <a:p>
            <a:pPr marL="0" indent="0">
              <a:buFont typeface="Wingdings" charset="0"/>
              <a:buNone/>
              <a:defRPr/>
            </a:pPr>
            <a:r>
              <a:rPr lang="en-US" altLang="zh-TW" dirty="0"/>
              <a:t>《</a:t>
            </a:r>
            <a:r>
              <a:rPr lang="zh-TW" altLang="en-US" dirty="0"/>
              <a:t>大寶積經</a:t>
            </a:r>
            <a:r>
              <a:rPr lang="en-US" altLang="zh-TW" dirty="0"/>
              <a:t>》</a:t>
            </a:r>
            <a:r>
              <a:rPr lang="zh-TW" altLang="en-US" dirty="0"/>
              <a:t>卷</a:t>
            </a:r>
            <a:r>
              <a:rPr lang="en-US" dirty="0">
                <a:latin typeface="Gandhari Unicode"/>
              </a:rPr>
              <a:t>78</a:t>
            </a:r>
            <a:r>
              <a:rPr lang="en-US" altLang="zh-TW" dirty="0"/>
              <a:t>〈</a:t>
            </a:r>
            <a:r>
              <a:rPr lang="zh-TW" altLang="en-US" dirty="0"/>
              <a:t>富樓那會</a:t>
            </a:r>
            <a:r>
              <a:rPr lang="en-US" altLang="zh-TW" dirty="0"/>
              <a:t>〉</a:t>
            </a:r>
            <a:r>
              <a:rPr lang="zh-TW" altLang="en-US" dirty="0"/>
              <a:t>也說：「</a:t>
            </a:r>
            <a:r>
              <a:rPr lang="zh-TW" altLang="en-US" dirty="0">
                <a:latin typeface="华文楷体"/>
                <a:ea typeface="华文楷体"/>
                <a:cs typeface="华文楷体"/>
              </a:rPr>
              <a:t>得念</a:t>
            </a:r>
            <a:r>
              <a:rPr lang="en-US" dirty="0">
                <a:latin typeface="华文楷体"/>
                <a:ea typeface="华文楷体"/>
                <a:cs typeface="华文楷体"/>
              </a:rPr>
              <a:t>……</a:t>
            </a:r>
            <a:r>
              <a:rPr lang="zh-TW" altLang="en-US" dirty="0">
                <a:latin typeface="华文楷体"/>
                <a:ea typeface="华文楷体"/>
                <a:cs typeface="华文楷体"/>
              </a:rPr>
              <a:t>出家，以其</a:t>
            </a:r>
            <a:r>
              <a:rPr lang="zh-TW" altLang="en-US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本願宿命智</a:t>
            </a:r>
            <a:r>
              <a:rPr lang="zh-TW" altLang="en-US" dirty="0">
                <a:latin typeface="华文楷体"/>
                <a:ea typeface="华文楷体"/>
                <a:cs typeface="华文楷体"/>
              </a:rPr>
              <a:t>故，諸門句、陀羅尼句自然還得。以得陀羅尼力故，先未聞經，能為眾生敷演廣說。</a:t>
            </a:r>
            <a:r>
              <a:rPr lang="zh-TW" altLang="en-US" dirty="0"/>
              <a:t>」</a:t>
            </a:r>
            <a:endParaRPr lang="en-AU" dirty="0"/>
          </a:p>
          <a:p>
            <a:pPr marL="352425" indent="0">
              <a:buFont typeface="Wingdings" charset="0"/>
              <a:buNone/>
              <a:defRPr/>
            </a:pPr>
            <a:endParaRPr lang="en-A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le 1">
            <a:extLst>
              <a:ext uri="{FF2B5EF4-FFF2-40B4-BE49-F238E27FC236}">
                <a16:creationId xmlns:a16="http://schemas.microsoft.com/office/drawing/2014/main" id="{15001AFC-B722-4A93-A299-359F3E3DA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參、般若經的傳出（以大乘經中的證詞為中心）</a:t>
            </a:r>
          </a:p>
        </p:txBody>
      </p:sp>
      <p:sp>
        <p:nvSpPr>
          <p:cNvPr id="97282" name="Slide Number Placeholder 3">
            <a:extLst>
              <a:ext uri="{FF2B5EF4-FFF2-40B4-BE49-F238E27FC236}">
                <a16:creationId xmlns:a16="http://schemas.microsoft.com/office/drawing/2014/main" id="{51CF7F64-8671-4547-AACB-329D06DA3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14B2062-6C5C-46FF-A9E3-B19002554530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88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3389041-6F55-4352-8CE7-E60A162D7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156" y="1600200"/>
            <a:ext cx="8667844" cy="4525963"/>
          </a:xfrm>
        </p:spPr>
        <p:txBody>
          <a:bodyPr/>
          <a:lstStyle/>
          <a:p>
            <a:pPr marL="1081088" indent="0">
              <a:buFont typeface="Wingdings" charset="0"/>
              <a:buNone/>
              <a:defRPr/>
            </a:pP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5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、自然呈現在心中</a:t>
            </a:r>
          </a:p>
          <a:p>
            <a:pPr marL="1074738" indent="0" defTabSz="174625">
              <a:buFont typeface="Wingdings" charset="0"/>
              <a:buNone/>
              <a:defRPr/>
            </a:pP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（</a:t>
            </a: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3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）</a:t>
            </a: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《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大寶積經</a:t>
            </a: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》〈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富樓那會</a:t>
            </a: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〉</a:t>
            </a:r>
            <a:endParaRPr lang="en-AU" sz="24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  <a:p>
            <a:pPr marL="0" indent="0">
              <a:buFont typeface="Wingdings" charset="0"/>
              <a:buNone/>
              <a:defRPr/>
            </a:pPr>
            <a:r>
              <a:rPr lang="en-US" altLang="zh-TW" dirty="0"/>
              <a:t>《</a:t>
            </a:r>
            <a:r>
              <a:rPr lang="zh-TW" altLang="en-US" dirty="0"/>
              <a:t>大寶積經</a:t>
            </a:r>
            <a:r>
              <a:rPr lang="en-US" altLang="zh-TW" dirty="0"/>
              <a:t>》</a:t>
            </a:r>
            <a:r>
              <a:rPr lang="zh-TW" altLang="en-US" dirty="0"/>
              <a:t>卷</a:t>
            </a:r>
            <a:r>
              <a:rPr lang="en-US" dirty="0">
                <a:latin typeface="Gandhari Unicode"/>
              </a:rPr>
              <a:t>78</a:t>
            </a:r>
            <a:r>
              <a:rPr lang="en-US" altLang="zh-TW" dirty="0"/>
              <a:t>〈</a:t>
            </a:r>
            <a:r>
              <a:rPr lang="zh-TW" altLang="en-US" dirty="0"/>
              <a:t>富樓那會</a:t>
            </a:r>
            <a:r>
              <a:rPr lang="en-US" altLang="zh-TW" dirty="0"/>
              <a:t>〉</a:t>
            </a:r>
            <a:r>
              <a:rPr lang="zh-TW" altLang="en-US" dirty="0"/>
              <a:t>也說：「</a:t>
            </a:r>
            <a:r>
              <a:rPr lang="zh-TW" altLang="en-US" dirty="0">
                <a:latin typeface="华文楷体"/>
                <a:ea typeface="华文楷体"/>
                <a:cs typeface="华文楷体"/>
              </a:rPr>
              <a:t>耶舍</a:t>
            </a:r>
            <a:r>
              <a:rPr lang="zh-TW" altLang="en-US" dirty="0">
                <a:solidFill>
                  <a:srgbClr val="0000FF"/>
                </a:solidFill>
                <a:latin typeface="华文楷体"/>
                <a:ea typeface="华文楷体"/>
              </a:rPr>
              <a:t>以本願故，得識宿命</a:t>
            </a:r>
            <a:r>
              <a:rPr lang="zh-TW" altLang="en-US" dirty="0">
                <a:latin typeface="华文楷体"/>
                <a:ea typeface="华文楷体"/>
                <a:cs typeface="华文楷体"/>
              </a:rPr>
              <a:t>。</a:t>
            </a:r>
            <a:r>
              <a:rPr lang="en-US" altLang="zh-TW" dirty="0">
                <a:latin typeface="华文楷体"/>
                <a:ea typeface="华文楷体"/>
                <a:cs typeface="华文楷体"/>
              </a:rPr>
              <a:t>……</a:t>
            </a:r>
            <a:r>
              <a:rPr lang="zh-TW" altLang="en-US" dirty="0">
                <a:latin typeface="华文楷体"/>
                <a:ea typeface="华文楷体"/>
                <a:cs typeface="华文楷体"/>
              </a:rPr>
              <a:t>始年七歲，出家為道，得諸陀羅尼；</a:t>
            </a:r>
            <a:r>
              <a:rPr lang="zh-TW" altLang="en-US" dirty="0">
                <a:solidFill>
                  <a:srgbClr val="0000FF"/>
                </a:solidFill>
                <a:latin typeface="华文楷体"/>
                <a:ea typeface="华文楷体"/>
              </a:rPr>
              <a:t>陀羅尼力故，能為人說所未聞經</a:t>
            </a:r>
            <a:r>
              <a:rPr lang="zh-TW" altLang="en-US" dirty="0">
                <a:latin typeface="华文楷体"/>
                <a:ea typeface="华文楷体"/>
                <a:cs typeface="华文楷体"/>
              </a:rPr>
              <a:t>。</a:t>
            </a:r>
            <a:r>
              <a:rPr lang="zh-TW" altLang="en-US" dirty="0"/>
              <a:t>」</a:t>
            </a:r>
            <a:endParaRPr lang="en-AU" dirty="0"/>
          </a:p>
          <a:p>
            <a:pPr marL="352425" indent="0">
              <a:buFont typeface="Wingdings" charset="0"/>
              <a:buNone/>
              <a:defRPr/>
            </a:pPr>
            <a:endParaRPr lang="en-A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le 1">
            <a:extLst>
              <a:ext uri="{FF2B5EF4-FFF2-40B4-BE49-F238E27FC236}">
                <a16:creationId xmlns:a16="http://schemas.microsoft.com/office/drawing/2014/main" id="{3AB42766-2F65-43BA-BC63-ED0B2CDCF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參、般若經的傳出（以大乘經中的證詞為中心）</a:t>
            </a:r>
          </a:p>
        </p:txBody>
      </p:sp>
      <p:sp>
        <p:nvSpPr>
          <p:cNvPr id="99330" name="Slide Number Placeholder 3">
            <a:extLst>
              <a:ext uri="{FF2B5EF4-FFF2-40B4-BE49-F238E27FC236}">
                <a16:creationId xmlns:a16="http://schemas.microsoft.com/office/drawing/2014/main" id="{E9680EDF-EF62-45C8-829A-1D138FE02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0E1025A-7F7E-4C37-87EB-9FB5F046BE89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89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E735F81-D729-4590-B648-48734EB5A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156" y="1600200"/>
            <a:ext cx="8229600" cy="4525963"/>
          </a:xfrm>
        </p:spPr>
        <p:txBody>
          <a:bodyPr/>
          <a:lstStyle/>
          <a:p>
            <a:pPr marL="1347788" indent="-892175" defTabSz="547688">
              <a:buFont typeface="Wingdings" charset="0"/>
              <a:buNone/>
              <a:defRPr/>
            </a:pP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（二）印順導師的看法</a:t>
            </a: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──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以「自然呈現在心中」為初期大乘經主要傳出方式</a:t>
            </a:r>
          </a:p>
          <a:p>
            <a:pPr marL="1074738" indent="0" defTabSz="547688">
              <a:buFont typeface="Wingdings" charset="0"/>
              <a:buNone/>
              <a:defRPr/>
            </a:pP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1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、歸納五類初期大乘經傳出的方式</a:t>
            </a:r>
          </a:p>
          <a:p>
            <a:pPr marL="0" indent="0">
              <a:buFont typeface="Wingdings" charset="0"/>
              <a:buNone/>
              <a:defRPr/>
            </a:pPr>
            <a:r>
              <a:rPr lang="zh-TW" altLang="en-US" dirty="0"/>
              <a:t>在上五類中，</a:t>
            </a:r>
            <a:endParaRPr lang="en-AU" dirty="0"/>
          </a:p>
          <a:p>
            <a:pPr marL="976313" indent="-623888">
              <a:buFont typeface="Wingdings" charset="0"/>
              <a:buNone/>
              <a:defRPr/>
            </a:pPr>
            <a:r>
              <a:rPr lang="zh-TW" altLang="en-US" baseline="30000" dirty="0">
                <a:latin typeface="Gandhari Unicode"/>
              </a:rPr>
              <a:t>（</a:t>
            </a:r>
            <a:r>
              <a:rPr lang="en-US" baseline="30000" dirty="0">
                <a:latin typeface="Gandhari Unicode"/>
              </a:rPr>
              <a:t>1</a:t>
            </a:r>
            <a:r>
              <a:rPr lang="zh-TW" altLang="en-US" baseline="30000" dirty="0">
                <a:latin typeface="Gandhari Unicode"/>
              </a:rPr>
              <a:t>）</a:t>
            </a:r>
            <a:r>
              <a:rPr lang="zh-TW" altLang="en-US" dirty="0"/>
              <a:t>夢中得來的，是夢境，少數的一頌二頌，一般是不太重視的。</a:t>
            </a:r>
            <a:endParaRPr lang="en-AU" dirty="0"/>
          </a:p>
          <a:p>
            <a:pPr marL="352425" indent="0">
              <a:buFont typeface="Wingdings" charset="0"/>
              <a:buNone/>
              <a:defRPr/>
            </a:pPr>
            <a:endParaRPr lang="en-A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004280-1274-4B31-B51B-719D3A689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b="1" dirty="0">
                <a:latin typeface="STKaiti" panose="02010600040101010101" pitchFamily="2" charset="-122"/>
                <a:ea typeface="STKaiti" panose="02010600040101010101" pitchFamily="2" charset="-122"/>
              </a:rPr>
              <a:t>壹、緣起</a:t>
            </a:r>
            <a:r>
              <a:rPr lang="en-AU" altLang="ja-JP" sz="5400" b="1" dirty="0"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endParaRPr lang="zh-TW" altLang="en-US" sz="54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62E78E3-0ADC-4074-8818-087222936F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zh-TW" altLang="en-US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同時，也希望能讓大家了解導師對大乘佛教的真正態度與立場。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413E96F-4BF2-4361-BCD4-B9F8EB6E0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3EE5-972C-47F5-BB44-4FBE56D36E18}" type="slidenum">
              <a:rPr lang="en-US" altLang="zh-TW" smtClean="0"/>
              <a:pPr/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7742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le 1">
            <a:extLst>
              <a:ext uri="{FF2B5EF4-FFF2-40B4-BE49-F238E27FC236}">
                <a16:creationId xmlns:a16="http://schemas.microsoft.com/office/drawing/2014/main" id="{1B3EA060-FB27-4A26-B5BC-267619123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參、般若經的傳出（以大乘經中的證詞為中心）</a:t>
            </a:r>
          </a:p>
        </p:txBody>
      </p:sp>
      <p:sp>
        <p:nvSpPr>
          <p:cNvPr id="101378" name="Slide Number Placeholder 3">
            <a:extLst>
              <a:ext uri="{FF2B5EF4-FFF2-40B4-BE49-F238E27FC236}">
                <a16:creationId xmlns:a16="http://schemas.microsoft.com/office/drawing/2014/main" id="{1BE14DE9-E5BD-4466-8B2F-C3A7DA7A2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3687BD2-E61F-431D-AF29-F0B5D892CC28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90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06A20B9-EF58-4619-B315-89ADF2EAE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156" y="1600200"/>
            <a:ext cx="8229600" cy="4525963"/>
          </a:xfrm>
        </p:spPr>
        <p:txBody>
          <a:bodyPr/>
          <a:lstStyle/>
          <a:p>
            <a:pPr marL="1347788" indent="-892175" defTabSz="547688">
              <a:buFont typeface="Wingdings" charset="0"/>
              <a:buNone/>
              <a:defRPr/>
            </a:pP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（二）印順導師的看法</a:t>
            </a: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──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以「自然呈現在心中」為初期大乘經主要傳出方式</a:t>
            </a:r>
          </a:p>
          <a:p>
            <a:pPr marL="1074738" indent="0" defTabSz="547688">
              <a:buFont typeface="Wingdings" charset="0"/>
              <a:buNone/>
              <a:defRPr/>
            </a:pP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1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、歸納五類初期大乘經傳出的方式</a:t>
            </a:r>
          </a:p>
          <a:p>
            <a:pPr marL="0" indent="0">
              <a:buFont typeface="Wingdings" charset="0"/>
              <a:buNone/>
              <a:defRPr/>
            </a:pPr>
            <a:r>
              <a:rPr lang="zh-TW" altLang="en-US" dirty="0"/>
              <a:t>在上五類中，</a:t>
            </a:r>
            <a:endParaRPr lang="en-AU" dirty="0"/>
          </a:p>
          <a:p>
            <a:pPr marL="976313" indent="-623888">
              <a:buFont typeface="Wingdings" charset="0"/>
              <a:buNone/>
              <a:defRPr/>
            </a:pPr>
            <a:r>
              <a:rPr lang="zh-TW" altLang="en-US" sz="3600" baseline="30000" dirty="0">
                <a:latin typeface="Gandhari Unicode"/>
              </a:rPr>
              <a:t>（</a:t>
            </a:r>
            <a:r>
              <a:rPr lang="en-US" sz="3600" baseline="30000" dirty="0">
                <a:latin typeface="Gandhari Unicode"/>
              </a:rPr>
              <a:t>2</a:t>
            </a:r>
            <a:r>
              <a:rPr lang="zh-TW" altLang="en-US" sz="3600" baseline="30000" dirty="0">
                <a:latin typeface="Gandhari Unicode"/>
              </a:rPr>
              <a:t>）</a:t>
            </a:r>
            <a:r>
              <a:rPr lang="zh-TW" altLang="en-US" sz="3600" dirty="0"/>
              <a:t>諸天所傳說的，如聽見空中的聲音，不是別人所能聽見，是幻境，神教也有類似的情形。</a:t>
            </a:r>
            <a:endParaRPr lang="en-AU" sz="3600" dirty="0"/>
          </a:p>
          <a:p>
            <a:pPr marL="352425" indent="0">
              <a:buFont typeface="Wingdings" charset="0"/>
              <a:buNone/>
              <a:defRPr/>
            </a:pPr>
            <a:endParaRPr lang="en-A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le 1">
            <a:extLst>
              <a:ext uri="{FF2B5EF4-FFF2-40B4-BE49-F238E27FC236}">
                <a16:creationId xmlns:a16="http://schemas.microsoft.com/office/drawing/2014/main" id="{5EE976DD-4E49-4B95-9E8D-5025CB845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參、般若經的傳出（以大乘經中的證詞為中心）</a:t>
            </a:r>
          </a:p>
        </p:txBody>
      </p:sp>
      <p:sp>
        <p:nvSpPr>
          <p:cNvPr id="103426" name="Slide Number Placeholder 3">
            <a:extLst>
              <a:ext uri="{FF2B5EF4-FFF2-40B4-BE49-F238E27FC236}">
                <a16:creationId xmlns:a16="http://schemas.microsoft.com/office/drawing/2014/main" id="{9ECB4665-FD7F-44B1-85F5-A8CB8DED5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75B17BC-B931-496D-A690-E62F699D2E7D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91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EAB83D7-4750-481F-BB74-A49A5AEF5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156" y="1600200"/>
            <a:ext cx="8229600" cy="4828880"/>
          </a:xfrm>
        </p:spPr>
        <p:txBody>
          <a:bodyPr/>
          <a:lstStyle/>
          <a:p>
            <a:pPr marL="1347788" indent="-892175" defTabSz="547688">
              <a:buFont typeface="Wingdings" charset="0"/>
              <a:buNone/>
              <a:defRPr/>
            </a:pP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（二）印順導師的看法</a:t>
            </a: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──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以「自然呈現在心中」為初期大乘經主要傳出方式</a:t>
            </a:r>
          </a:p>
          <a:p>
            <a:pPr marL="1074738" indent="0" defTabSz="547688">
              <a:buFont typeface="Wingdings" charset="0"/>
              <a:buNone/>
              <a:defRPr/>
            </a:pP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1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、歸納五類初期大乘經傳出的方式</a:t>
            </a:r>
          </a:p>
          <a:p>
            <a:pPr marL="0" indent="0">
              <a:buFont typeface="Wingdings" charset="0"/>
              <a:buNone/>
              <a:defRPr/>
            </a:pPr>
            <a:r>
              <a:rPr lang="zh-TW" altLang="en-US" dirty="0"/>
              <a:t>在上五類中，</a:t>
            </a:r>
            <a:endParaRPr lang="en-AU" dirty="0"/>
          </a:p>
          <a:p>
            <a:pPr marL="976313" indent="-623888">
              <a:buFont typeface="Wingdings" charset="0"/>
              <a:buNone/>
              <a:defRPr/>
            </a:pPr>
            <a:r>
              <a:rPr lang="zh-TW" altLang="en-US" baseline="30000" dirty="0">
                <a:latin typeface="Gandhari Unicode"/>
              </a:rPr>
              <a:t>（</a:t>
            </a:r>
            <a:r>
              <a:rPr lang="en-US" baseline="30000" dirty="0">
                <a:latin typeface="Gandhari Unicode"/>
              </a:rPr>
              <a:t>3</a:t>
            </a:r>
            <a:r>
              <a:rPr lang="zh-TW" altLang="en-US" baseline="30000" dirty="0">
                <a:latin typeface="Gandhari Unicode"/>
              </a:rPr>
              <a:t>）</a:t>
            </a:r>
            <a:r>
              <a:rPr lang="zh-TW" altLang="en-US" dirty="0"/>
              <a:t>從他方佛聞，</a:t>
            </a:r>
          </a:p>
          <a:p>
            <a:pPr marL="976313" indent="-623888">
              <a:buFont typeface="Wingdings" charset="0"/>
              <a:buNone/>
              <a:defRPr/>
            </a:pPr>
            <a:r>
              <a:rPr lang="zh-TW" altLang="en-US" baseline="30000" dirty="0">
                <a:latin typeface="Gandhari Unicode"/>
              </a:rPr>
              <a:t>（</a:t>
            </a:r>
            <a:r>
              <a:rPr lang="en-US" altLang="zh-TW" baseline="30000" dirty="0">
                <a:latin typeface="Gandhari Unicode"/>
              </a:rPr>
              <a:t>4</a:t>
            </a:r>
            <a:r>
              <a:rPr lang="zh-TW" altLang="en-US" baseline="30000" dirty="0">
                <a:latin typeface="Gandhari Unicode"/>
              </a:rPr>
              <a:t>）</a:t>
            </a:r>
            <a:r>
              <a:rPr lang="zh-TW" altLang="en-US" dirty="0"/>
              <a:t>從三昧中得來（其實是唯心所現），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le 1">
            <a:extLst>
              <a:ext uri="{FF2B5EF4-FFF2-40B4-BE49-F238E27FC236}">
                <a16:creationId xmlns:a16="http://schemas.microsoft.com/office/drawing/2014/main" id="{5EE976DD-4E49-4B95-9E8D-5025CB845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參、般若經的傳出（以大乘經中的證詞為中心）</a:t>
            </a:r>
          </a:p>
        </p:txBody>
      </p:sp>
      <p:sp>
        <p:nvSpPr>
          <p:cNvPr id="103426" name="Slide Number Placeholder 3">
            <a:extLst>
              <a:ext uri="{FF2B5EF4-FFF2-40B4-BE49-F238E27FC236}">
                <a16:creationId xmlns:a16="http://schemas.microsoft.com/office/drawing/2014/main" id="{9ECB4665-FD7F-44B1-85F5-A8CB8DED5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75B17BC-B931-496D-A690-E62F699D2E7D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92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EAB83D7-4750-481F-BB74-A49A5AEF5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156" y="1600200"/>
            <a:ext cx="8229600" cy="4828880"/>
          </a:xfrm>
        </p:spPr>
        <p:txBody>
          <a:bodyPr/>
          <a:lstStyle/>
          <a:p>
            <a:pPr marL="1347788" indent="-892175" defTabSz="547688">
              <a:buFont typeface="Wingdings" charset="0"/>
              <a:buNone/>
              <a:defRPr/>
            </a:pP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（二）印順導師的看法</a:t>
            </a: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──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以「自然呈現在心中」為初期大乘經主要傳出方式</a:t>
            </a:r>
          </a:p>
          <a:p>
            <a:pPr marL="1074738" indent="0" defTabSz="547688">
              <a:buFont typeface="Wingdings" charset="0"/>
              <a:buNone/>
              <a:defRPr/>
            </a:pP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1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、歸納五類初期大乘經傳出的方式</a:t>
            </a:r>
          </a:p>
          <a:p>
            <a:pPr marL="0" indent="0">
              <a:buFont typeface="Wingdings" charset="0"/>
              <a:buNone/>
              <a:defRPr/>
            </a:pPr>
            <a:r>
              <a:rPr lang="zh-TW" altLang="en-US" dirty="0"/>
              <a:t>在上五類中，</a:t>
            </a:r>
            <a:endParaRPr lang="en-AU" dirty="0"/>
          </a:p>
          <a:p>
            <a:pPr marL="976313" indent="-623888">
              <a:buFont typeface="Wingdings" charset="0"/>
              <a:buNone/>
              <a:defRPr/>
            </a:pPr>
            <a:r>
              <a:rPr lang="zh-TW" altLang="en-US" baseline="30000" dirty="0">
                <a:latin typeface="Gandhari Unicode"/>
              </a:rPr>
              <a:t>（</a:t>
            </a:r>
            <a:r>
              <a:rPr lang="en-US" altLang="zh-TW" baseline="30000" dirty="0">
                <a:latin typeface="Gandhari Unicode"/>
              </a:rPr>
              <a:t>5</a:t>
            </a:r>
            <a:r>
              <a:rPr lang="zh-TW" altLang="en-US" baseline="30000" dirty="0">
                <a:latin typeface="Gandhari Unicode"/>
              </a:rPr>
              <a:t>）</a:t>
            </a:r>
            <a:r>
              <a:rPr lang="zh-TW" altLang="en-US" dirty="0"/>
              <a:t>及因念力、陀羅尼力而自然現前，</a:t>
            </a:r>
            <a:endParaRPr lang="en-US" altLang="zh-TW" dirty="0"/>
          </a:p>
          <a:p>
            <a:pPr marL="976313" indent="-623888">
              <a:buFont typeface="Wingdings" charset="0"/>
              <a:buNone/>
              <a:defRPr/>
            </a:pPr>
            <a:r>
              <a:rPr lang="zh-TW" altLang="en-US" dirty="0"/>
              <a:t>都是定（境及定慧相應）境。</a:t>
            </a:r>
            <a:endParaRPr lang="en-AU" dirty="0"/>
          </a:p>
          <a:p>
            <a:pPr marL="352425" indent="0">
              <a:buFont typeface="Wingdings" charset="0"/>
              <a:buNone/>
              <a:defRPr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0713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itle 1">
            <a:extLst>
              <a:ext uri="{FF2B5EF4-FFF2-40B4-BE49-F238E27FC236}">
                <a16:creationId xmlns:a16="http://schemas.microsoft.com/office/drawing/2014/main" id="{F4EC4CB2-D404-45E6-8745-51BBF7FE8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參、般若經的傳出（以大乘經中的證詞為中心）</a:t>
            </a:r>
          </a:p>
        </p:txBody>
      </p:sp>
      <p:sp>
        <p:nvSpPr>
          <p:cNvPr id="105474" name="Slide Number Placeholder 3">
            <a:extLst>
              <a:ext uri="{FF2B5EF4-FFF2-40B4-BE49-F238E27FC236}">
                <a16:creationId xmlns:a16="http://schemas.microsoft.com/office/drawing/2014/main" id="{77642F12-C910-4786-897B-5FAF8F786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7FE093EF-4153-41FE-A741-53799B057B1C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93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BF478F2-F168-4CF3-97CB-FBF32B8F0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871" y="1600200"/>
            <a:ext cx="8042787" cy="4525963"/>
          </a:xfrm>
        </p:spPr>
        <p:txBody>
          <a:bodyPr/>
          <a:lstStyle/>
          <a:p>
            <a:pPr marL="1347788" indent="-892175" defTabSz="547688">
              <a:buFont typeface="Wingdings" charset="0"/>
              <a:buNone/>
              <a:defRPr/>
            </a:pP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（二）印順導師的看法</a:t>
            </a: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──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以「自然呈現在心中」為初期大乘經主要傳出方式</a:t>
            </a:r>
            <a:endParaRPr lang="x-none" altLang="zh-CHT" sz="24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  <a:p>
            <a:pPr marL="1074738" indent="0" defTabSz="547688">
              <a:buFont typeface="Wingdings" charset="0"/>
              <a:buNone/>
              <a:defRPr/>
            </a:pP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2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、「先未聞經」多屬「自然呈現在心中」之類</a:t>
            </a:r>
          </a:p>
          <a:p>
            <a:pPr indent="0">
              <a:buFont typeface="Wingdings" charset="0"/>
              <a:buNone/>
              <a:defRPr/>
            </a:pPr>
            <a:r>
              <a:rPr lang="zh-TW" altLang="en-US" sz="3600" dirty="0"/>
              <a:t>「</a:t>
            </a:r>
            <a:r>
              <a:rPr lang="zh-TW" altLang="en-US" sz="3600" dirty="0">
                <a:latin typeface="华文楷体"/>
                <a:ea typeface="华文楷体"/>
                <a:cs typeface="华文楷体"/>
              </a:rPr>
              <a:t>先未聞經</a:t>
            </a:r>
            <a:r>
              <a:rPr lang="zh-TW" altLang="en-US" sz="3600" dirty="0"/>
              <a:t>」的傳出，主要是最後一類。</a:t>
            </a:r>
            <a:endParaRPr lang="en-AU" sz="3600" dirty="0"/>
          </a:p>
          <a:p>
            <a:pPr marL="352425" indent="0">
              <a:buFont typeface="Wingdings" charset="0"/>
              <a:buNone/>
              <a:defRPr/>
            </a:pPr>
            <a:r>
              <a:rPr lang="zh-TW" altLang="en-US" sz="3600" dirty="0"/>
              <a:t>在非宗教者看來，這簡直是幻覺，然在宗教領域中，是有相當內容的，與偽造不同。</a:t>
            </a:r>
            <a:endParaRPr lang="en-AU" sz="3600" dirty="0"/>
          </a:p>
          <a:p>
            <a:pPr marL="352425" indent="0">
              <a:buFont typeface="Wingdings" charset="0"/>
              <a:buNone/>
              <a:defRPr/>
            </a:pPr>
            <a:endParaRPr lang="en-A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itle 1">
            <a:extLst>
              <a:ext uri="{FF2B5EF4-FFF2-40B4-BE49-F238E27FC236}">
                <a16:creationId xmlns:a16="http://schemas.microsoft.com/office/drawing/2014/main" id="{1ED6827F-A4C2-4561-BEEE-09B5A71C0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參、般若經的傳出（以大乘經中的證詞為中心）</a:t>
            </a:r>
          </a:p>
        </p:txBody>
      </p:sp>
      <p:sp>
        <p:nvSpPr>
          <p:cNvPr id="107522" name="Slide Number Placeholder 3">
            <a:extLst>
              <a:ext uri="{FF2B5EF4-FFF2-40B4-BE49-F238E27FC236}">
                <a16:creationId xmlns:a16="http://schemas.microsoft.com/office/drawing/2014/main" id="{FD951D96-525C-49A6-ADBB-0745AEAB2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8DC22D4-CB35-4C54-BC90-B7368B6A6DA8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94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99903D-209C-43F1-AD7B-100CF88D0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156" y="1486452"/>
            <a:ext cx="8229600" cy="5235023"/>
          </a:xfrm>
        </p:spPr>
        <p:txBody>
          <a:bodyPr/>
          <a:lstStyle/>
          <a:p>
            <a:pPr marL="1347788" indent="-892175" defTabSz="547688">
              <a:buFont typeface="Wingdings" charset="0"/>
              <a:buNone/>
              <a:defRPr/>
            </a:pPr>
            <a:endParaRPr lang="x-none" altLang="zh-CHT" sz="24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  <a:p>
            <a:pPr marL="1347788" indent="-892175" defTabSz="547688">
              <a:buFont typeface="Wingdings" charset="0"/>
              <a:buNone/>
              <a:defRPr/>
            </a:pPr>
            <a:endParaRPr lang="x-none" altLang="zh-CHT" sz="24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  <a:p>
            <a:pPr marL="1074738" indent="0" defTabSz="547688">
              <a:buFont typeface="Wingdings" charset="0"/>
              <a:buNone/>
              <a:defRPr/>
            </a:pP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2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、「先未聞經」多屬「自然呈現在心中」之類</a:t>
            </a:r>
          </a:p>
          <a:p>
            <a:pPr marL="1074738" indent="0" defTabSz="547688">
              <a:buFont typeface="Wingdings" charset="0"/>
              <a:buNone/>
              <a:defRPr/>
            </a:pP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（</a:t>
            </a: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1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）</a:t>
            </a: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《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阿難四事經</a:t>
            </a: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》</a:t>
            </a:r>
            <a:endParaRPr lang="zh-CHT" altLang="en-US" sz="24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  <a:p>
            <a:pPr marL="0" indent="0" defTabSz="530225">
              <a:buFont typeface="Wingdings" charset="0"/>
              <a:buNone/>
              <a:defRPr/>
            </a:pPr>
            <a:r>
              <a:rPr lang="zh-TW" altLang="en-US" sz="3200" dirty="0"/>
              <a:t>從念力，或體驗到深法而傳出經典，經中還有說到的，如吳支謙所譯</a:t>
            </a:r>
            <a:r>
              <a:rPr lang="en-US" altLang="zh-TW" sz="3200" dirty="0"/>
              <a:t>《</a:t>
            </a:r>
            <a:r>
              <a:rPr lang="zh-TW" altLang="en-US" sz="3200" dirty="0"/>
              <a:t>阿難四事經</a:t>
            </a:r>
            <a:r>
              <a:rPr lang="en-US" altLang="zh-TW" sz="3200" dirty="0"/>
              <a:t>》</a:t>
            </a:r>
            <a:r>
              <a:rPr lang="zh-TW" altLang="en-US" sz="3200" dirty="0"/>
              <a:t>說：「</a:t>
            </a:r>
            <a:r>
              <a:rPr lang="zh-TW" altLang="en-US" sz="3200" dirty="0">
                <a:latin typeface="华文楷体"/>
                <a:ea typeface="华文楷体"/>
                <a:cs typeface="华文楷体"/>
              </a:rPr>
              <a:t>沙門、梵志，</a:t>
            </a:r>
            <a:r>
              <a:rPr lang="en-US" sz="3200" dirty="0">
                <a:latin typeface="华文楷体"/>
                <a:ea typeface="华文楷体"/>
                <a:cs typeface="华文楷体"/>
              </a:rPr>
              <a:t>……</a:t>
            </a:r>
            <a:r>
              <a:rPr lang="zh-TW" altLang="en-US" sz="3200" dirty="0">
                <a:latin typeface="华文楷体"/>
                <a:ea typeface="华文楷体"/>
                <a:cs typeface="华文楷体"/>
              </a:rPr>
              <a:t>或居寺舍，或處山澤、樹下、塚間，</a:t>
            </a:r>
            <a:r>
              <a:rPr lang="zh-TW" altLang="en-US" sz="3200" b="1" u="sng" dirty="0">
                <a:solidFill>
                  <a:srgbClr val="0070C0"/>
                </a:solidFill>
                <a:latin typeface="华文楷体"/>
                <a:ea typeface="华文楷体"/>
                <a:cs typeface="华文楷体"/>
              </a:rPr>
              <a:t>皆知宿命，分別真偽，制作經籍，為世橋梁</a:t>
            </a:r>
            <a:r>
              <a:rPr lang="zh-TW" altLang="en-US" sz="3200" dirty="0">
                <a:latin typeface="华文楷体"/>
                <a:ea typeface="华文楷体"/>
                <a:cs typeface="华文楷体"/>
              </a:rPr>
              <a:t>。</a:t>
            </a:r>
            <a:r>
              <a:rPr lang="zh-TW" altLang="en-US" sz="3200" dirty="0"/>
              <a:t>」</a:t>
            </a:r>
            <a:endParaRPr lang="en-AU" sz="3200" dirty="0"/>
          </a:p>
          <a:p>
            <a:pPr marL="0" indent="0">
              <a:buFont typeface="Wingdings" charset="0"/>
              <a:buNone/>
              <a:defRPr/>
            </a:pPr>
            <a:endParaRPr lang="en-AU" sz="3200" dirty="0"/>
          </a:p>
          <a:p>
            <a:pPr marL="352425" indent="0">
              <a:buFont typeface="Wingdings" charset="0"/>
              <a:buNone/>
              <a:defRPr/>
            </a:pPr>
            <a:endParaRPr lang="en-AU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CB28B629-F8D1-4892-A2EE-3E22507B35C9}"/>
              </a:ext>
            </a:extLst>
          </p:cNvPr>
          <p:cNvSpPr txBox="1">
            <a:spLocks/>
          </p:cNvSpPr>
          <p:nvPr/>
        </p:nvSpPr>
        <p:spPr bwMode="auto">
          <a:xfrm>
            <a:off x="476156" y="1600201"/>
            <a:ext cx="8229600" cy="1053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60363" indent="0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SzPct val="50000"/>
              <a:buFont typeface="Wingdings" charset="0"/>
              <a:buNone/>
              <a:defRPr sz="3200" kern="12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1pPr>
            <a:lvl2pPr marL="360363" indent="0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Wingdings" charset="0"/>
              <a:buNone/>
              <a:defRPr sz="2800" kern="1200" spc="3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2pPr>
            <a:lvl3pPr marL="360363" indent="0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buNone/>
              <a:defRPr sz="2400" kern="1200" spc="3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3pPr>
            <a:lvl4pPr marL="360363" indent="0" algn="l" defTabSz="457200" rtl="0" eaLnBrk="0" fontAlgn="base" hangingPunct="0">
              <a:spcBef>
                <a:spcPct val="20000"/>
              </a:spcBef>
              <a:spcAft>
                <a:spcPts val="1200"/>
              </a:spcAft>
              <a:buFont typeface="Arial" charset="0"/>
              <a:buNone/>
              <a:defRPr sz="2000" kern="1200">
                <a:solidFill>
                  <a:schemeClr val="tx1"/>
                </a:solidFill>
                <a:latin typeface="Gandhari Unicode"/>
                <a:ea typeface="ＭＳ Ｐゴシック" charset="-128"/>
                <a:cs typeface="Gandhari Unicode"/>
              </a:defRPr>
            </a:lvl4pPr>
            <a:lvl5pPr marL="360363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/>
                </a:solidFill>
                <a:latin typeface="Gandhari Unicode"/>
                <a:ea typeface="ＭＳ Ｐゴシック" charset="-128"/>
                <a:cs typeface="Gandhari Unicod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47788" indent="-892175" defTabSz="547688">
              <a:defRPr/>
            </a:pP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（二）印順導師的看法</a:t>
            </a: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──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以「自然呈現在心中」為初期大乘經主要傳出方式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4461E-6 -2.08189E-7 L -2.24461E-6 -0.1297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itle 1">
            <a:extLst>
              <a:ext uri="{FF2B5EF4-FFF2-40B4-BE49-F238E27FC236}">
                <a16:creationId xmlns:a16="http://schemas.microsoft.com/office/drawing/2014/main" id="{D127425B-42E7-43DF-A847-205B3A66F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參、般若經的傳出（以大乘經中的證詞為中心）</a:t>
            </a:r>
          </a:p>
        </p:txBody>
      </p:sp>
      <p:sp>
        <p:nvSpPr>
          <p:cNvPr id="109570" name="Slide Number Placeholder 3">
            <a:extLst>
              <a:ext uri="{FF2B5EF4-FFF2-40B4-BE49-F238E27FC236}">
                <a16:creationId xmlns:a16="http://schemas.microsoft.com/office/drawing/2014/main" id="{2CD870D0-EE3A-4ED7-A0C4-F238F2997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7D33B662-8C24-403C-82D6-CB41C0229602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95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E3CB53-73D4-4546-AA46-9D61C063C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156" y="2149982"/>
            <a:ext cx="8412742" cy="4525963"/>
          </a:xfrm>
        </p:spPr>
        <p:txBody>
          <a:bodyPr/>
          <a:lstStyle/>
          <a:p>
            <a:pPr marL="1074738" indent="0" defTabSz="547688">
              <a:buFont typeface="Wingdings" charset="0"/>
              <a:buNone/>
              <a:defRPr/>
            </a:pP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（</a:t>
            </a: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2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）「下品般若」</a:t>
            </a:r>
          </a:p>
          <a:p>
            <a:pPr marL="1516063" indent="0" defTabSz="547688">
              <a:buFont typeface="Wingdings" charset="0"/>
              <a:buNone/>
              <a:defRPr/>
            </a:pP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A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、</a:t>
            </a: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《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小品般若經</a:t>
            </a: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》</a:t>
            </a:r>
          </a:p>
          <a:p>
            <a:pPr marL="0" indent="0">
              <a:buFont typeface="Wingdings" charset="0"/>
              <a:buNone/>
              <a:defRPr/>
            </a:pPr>
            <a:r>
              <a:rPr lang="zh-TW" altLang="en-US" sz="3600" dirty="0"/>
              <a:t>鳩摩羅什</a:t>
            </a:r>
            <a:r>
              <a:rPr lang="zh-TW" altLang="en-US" sz="3600" dirty="0">
                <a:latin typeface="Gandhari Unicode"/>
              </a:rPr>
              <a:t>（</a:t>
            </a:r>
            <a:r>
              <a:rPr lang="en-US" sz="3600" dirty="0">
                <a:latin typeface="Gandhari Unicode"/>
              </a:rPr>
              <a:t>Kumārajīva</a:t>
            </a:r>
            <a:r>
              <a:rPr lang="zh-TW" altLang="en-US" sz="3600" dirty="0">
                <a:latin typeface="Gandhari Unicode"/>
              </a:rPr>
              <a:t>）</a:t>
            </a:r>
            <a:r>
              <a:rPr lang="zh-TW" altLang="en-US" sz="3600" dirty="0"/>
              <a:t>所譯</a:t>
            </a:r>
            <a:r>
              <a:rPr lang="en-US" altLang="zh-TW" sz="3600" dirty="0"/>
              <a:t>《</a:t>
            </a:r>
            <a:r>
              <a:rPr lang="zh-TW" altLang="en-US" sz="3600" dirty="0"/>
              <a:t>小品般若經</a:t>
            </a:r>
            <a:r>
              <a:rPr lang="en-US" altLang="zh-TW" sz="3600" dirty="0"/>
              <a:t>》</a:t>
            </a:r>
            <a:r>
              <a:rPr lang="zh-TW" altLang="en-US" sz="3600" dirty="0"/>
              <a:t>說：</a:t>
            </a:r>
            <a:endParaRPr lang="en-AU" sz="3600" dirty="0"/>
          </a:p>
          <a:p>
            <a:pPr marL="169863" indent="-169863">
              <a:buFont typeface="Wingdings" charset="0"/>
              <a:buNone/>
              <a:defRPr/>
            </a:pPr>
            <a:r>
              <a:rPr lang="zh-TW" altLang="en-US" sz="3600" dirty="0"/>
              <a:t>「</a:t>
            </a:r>
            <a:r>
              <a:rPr lang="zh-TW" altLang="en-US" sz="3600" dirty="0">
                <a:latin typeface="华文楷体"/>
                <a:ea typeface="华文楷体"/>
                <a:cs typeface="华文楷体"/>
              </a:rPr>
              <a:t>多有善男子、善女人，</a:t>
            </a:r>
            <a:r>
              <a:rPr lang="zh-TW" altLang="en-US" sz="3600" u="sng" dirty="0">
                <a:latin typeface="华文楷体"/>
                <a:ea typeface="华文楷体"/>
                <a:cs typeface="华文楷体"/>
              </a:rPr>
              <a:t>精進不懈故，般若波羅蜜不求而得</a:t>
            </a:r>
            <a:r>
              <a:rPr lang="zh-TW" altLang="en-US" sz="3600" dirty="0">
                <a:latin typeface="华文楷体"/>
                <a:ea typeface="华文楷体"/>
                <a:cs typeface="华文楷体"/>
              </a:rPr>
              <a:t>。</a:t>
            </a:r>
            <a:r>
              <a:rPr lang="en-US" sz="3600" dirty="0">
                <a:latin typeface="华文楷体"/>
                <a:ea typeface="华文楷体"/>
                <a:cs typeface="华文楷体"/>
              </a:rPr>
              <a:t>……</a:t>
            </a:r>
            <a:r>
              <a:rPr lang="zh-TW" altLang="en-US" sz="3600" dirty="0">
                <a:latin typeface="华文楷体"/>
                <a:ea typeface="华文楷体"/>
                <a:cs typeface="华文楷体"/>
              </a:rPr>
              <a:t>舍利弗！法應爾。</a:t>
            </a:r>
            <a:endParaRPr lang="en-AU" sz="3600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708FA1A1-0524-43BE-834C-B8CC5F1D3199}"/>
              </a:ext>
            </a:extLst>
          </p:cNvPr>
          <p:cNvSpPr txBox="1">
            <a:spLocks/>
          </p:cNvSpPr>
          <p:nvPr/>
        </p:nvSpPr>
        <p:spPr bwMode="auto">
          <a:xfrm>
            <a:off x="476156" y="1661610"/>
            <a:ext cx="8229600" cy="133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60363" indent="0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SzPct val="50000"/>
              <a:buFont typeface="Wingdings" charset="0"/>
              <a:buNone/>
              <a:defRPr sz="3200" kern="12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1pPr>
            <a:lvl2pPr marL="360363" indent="0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Wingdings" charset="0"/>
              <a:buNone/>
              <a:defRPr sz="2800" kern="1200" spc="3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2pPr>
            <a:lvl3pPr marL="360363" indent="0" algn="l" defTabSz="457200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buNone/>
              <a:defRPr sz="2400" kern="1200" spc="300">
                <a:solidFill>
                  <a:schemeClr val="tx1"/>
                </a:solidFill>
                <a:latin typeface="新細明體"/>
                <a:ea typeface="新細明體"/>
                <a:cs typeface="Gandhari Unicode"/>
              </a:defRPr>
            </a:lvl3pPr>
            <a:lvl4pPr marL="360363" indent="0" algn="l" defTabSz="457200" rtl="0" eaLnBrk="0" fontAlgn="base" hangingPunct="0">
              <a:spcBef>
                <a:spcPct val="20000"/>
              </a:spcBef>
              <a:spcAft>
                <a:spcPts val="1200"/>
              </a:spcAft>
              <a:buFont typeface="Arial" charset="0"/>
              <a:buNone/>
              <a:defRPr sz="2000" kern="1200">
                <a:solidFill>
                  <a:schemeClr val="tx1"/>
                </a:solidFill>
                <a:latin typeface="Gandhari Unicode"/>
                <a:ea typeface="ＭＳ Ｐゴシック" charset="-128"/>
                <a:cs typeface="Gandhari Unicode"/>
              </a:defRPr>
            </a:lvl4pPr>
            <a:lvl5pPr marL="360363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/>
                </a:solidFill>
                <a:latin typeface="Gandhari Unicode"/>
                <a:ea typeface="ＭＳ Ｐゴシック" charset="-128"/>
                <a:cs typeface="Gandhari Unicod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74738" defTabSz="547688">
              <a:defRPr/>
            </a:pP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2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、「先未聞經」多屬「自然呈現在心中」之類</a:t>
            </a:r>
          </a:p>
        </p:txBody>
      </p:sp>
    </p:spTree>
    <p:extLst>
      <p:ext uri="{BB962C8B-B14F-4D97-AF65-F5344CB8AC3E}">
        <p14:creationId xmlns:p14="http://schemas.microsoft.com/office/powerpoint/2010/main" val="95405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6 L 0.00035 -0.0722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itle 1">
            <a:extLst>
              <a:ext uri="{FF2B5EF4-FFF2-40B4-BE49-F238E27FC236}">
                <a16:creationId xmlns:a16="http://schemas.microsoft.com/office/drawing/2014/main" id="{D127425B-42E7-43DF-A847-205B3A66F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參、般若經的傳出（以大乘經中的證詞為中心）</a:t>
            </a:r>
          </a:p>
        </p:txBody>
      </p:sp>
      <p:sp>
        <p:nvSpPr>
          <p:cNvPr id="109570" name="Slide Number Placeholder 3">
            <a:extLst>
              <a:ext uri="{FF2B5EF4-FFF2-40B4-BE49-F238E27FC236}">
                <a16:creationId xmlns:a16="http://schemas.microsoft.com/office/drawing/2014/main" id="{2CD870D0-EE3A-4ED7-A0C4-F238F2997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7D33B662-8C24-403C-82D6-CB41C0229602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96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E3CB53-73D4-4546-AA46-9D61C063C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156" y="1657074"/>
            <a:ext cx="8412742" cy="4525963"/>
          </a:xfrm>
        </p:spPr>
        <p:txBody>
          <a:bodyPr/>
          <a:lstStyle/>
          <a:p>
            <a:pPr marL="1074738" indent="0" defTabSz="547688">
              <a:buFont typeface="Wingdings" charset="0"/>
              <a:buNone/>
              <a:defRPr/>
            </a:pP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（</a:t>
            </a: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2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）「下品般若」</a:t>
            </a:r>
          </a:p>
          <a:p>
            <a:pPr marL="1516063" indent="0" defTabSz="547688">
              <a:buFont typeface="Wingdings" charset="0"/>
              <a:buNone/>
              <a:defRPr/>
            </a:pP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A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、</a:t>
            </a: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《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小品般若經</a:t>
            </a: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》</a:t>
            </a:r>
          </a:p>
          <a:p>
            <a:pPr marL="0" indent="0">
              <a:buFont typeface="Wingdings" charset="0"/>
              <a:buNone/>
              <a:defRPr/>
            </a:pPr>
            <a:r>
              <a:rPr lang="zh-TW" altLang="en-US" sz="3600" dirty="0"/>
              <a:t>鳩摩羅什</a:t>
            </a:r>
            <a:r>
              <a:rPr lang="zh-TW" altLang="en-US" sz="3600" dirty="0">
                <a:latin typeface="Gandhari Unicode"/>
              </a:rPr>
              <a:t>（</a:t>
            </a:r>
            <a:r>
              <a:rPr lang="en-US" sz="3600" dirty="0">
                <a:latin typeface="Gandhari Unicode"/>
              </a:rPr>
              <a:t>Kumārajīva</a:t>
            </a:r>
            <a:r>
              <a:rPr lang="zh-TW" altLang="en-US" sz="3600" dirty="0">
                <a:latin typeface="Gandhari Unicode"/>
              </a:rPr>
              <a:t>）</a:t>
            </a:r>
            <a:r>
              <a:rPr lang="zh-TW" altLang="en-US" sz="3600" dirty="0"/>
              <a:t>所譯</a:t>
            </a:r>
            <a:r>
              <a:rPr lang="en-US" altLang="zh-TW" sz="3600" dirty="0"/>
              <a:t>《</a:t>
            </a:r>
            <a:r>
              <a:rPr lang="zh-TW" altLang="en-US" sz="3600" dirty="0"/>
              <a:t>小品般若經</a:t>
            </a:r>
            <a:r>
              <a:rPr lang="en-US" altLang="zh-TW" sz="3600" dirty="0"/>
              <a:t>》</a:t>
            </a:r>
            <a:r>
              <a:rPr lang="zh-TW" altLang="en-US" sz="3600" dirty="0"/>
              <a:t>說：</a:t>
            </a:r>
            <a:endParaRPr lang="en-AU" sz="3600" dirty="0"/>
          </a:p>
          <a:p>
            <a:pPr marL="269875" indent="-4763">
              <a:buFont typeface="Wingdings" charset="0"/>
              <a:buNone/>
              <a:defRPr/>
            </a:pPr>
            <a:r>
              <a:rPr lang="zh-TW" altLang="en-US" sz="3600" dirty="0">
                <a:latin typeface="华文楷体"/>
                <a:ea typeface="华文楷体"/>
                <a:cs typeface="华文楷体"/>
              </a:rPr>
              <a:t>若有菩薩為諸眾生，示教利喜阿耨多羅三藐三菩提，亦自於中學，是人轉身，應諸波羅蜜經，亦不求而得。</a:t>
            </a:r>
            <a:r>
              <a:rPr lang="zh-TW" altLang="en-US" sz="3600" dirty="0"/>
              <a:t>」</a:t>
            </a:r>
            <a:endParaRPr lang="en-AU" sz="3600" dirty="0"/>
          </a:p>
          <a:p>
            <a:pPr marL="352425" indent="0">
              <a:buFont typeface="Wingdings" charset="0"/>
              <a:buNone/>
              <a:defRPr/>
            </a:pPr>
            <a:endParaRPr lang="en-AU" sz="3000" dirty="0"/>
          </a:p>
        </p:txBody>
      </p:sp>
    </p:spTree>
    <p:extLst>
      <p:ext uri="{BB962C8B-B14F-4D97-AF65-F5344CB8AC3E}">
        <p14:creationId xmlns:p14="http://schemas.microsoft.com/office/powerpoint/2010/main" val="377201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itle 1">
            <a:extLst>
              <a:ext uri="{FF2B5EF4-FFF2-40B4-BE49-F238E27FC236}">
                <a16:creationId xmlns:a16="http://schemas.microsoft.com/office/drawing/2014/main" id="{F8DBD195-11DB-4766-A849-1616B2DF7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參、般若經的傳出（以大乘經中的證詞為中心）</a:t>
            </a:r>
          </a:p>
        </p:txBody>
      </p:sp>
      <p:sp>
        <p:nvSpPr>
          <p:cNvPr id="111618" name="Slide Number Placeholder 3">
            <a:extLst>
              <a:ext uri="{FF2B5EF4-FFF2-40B4-BE49-F238E27FC236}">
                <a16:creationId xmlns:a16="http://schemas.microsoft.com/office/drawing/2014/main" id="{00248CB6-74F2-4577-9044-CB24B73A4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5A085EC-4C26-4BBA-820A-168A98AC9734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97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3A397A-2B00-48E1-B1AD-BE2C9D309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155" y="1657074"/>
            <a:ext cx="8435417" cy="4525963"/>
          </a:xfrm>
        </p:spPr>
        <p:txBody>
          <a:bodyPr/>
          <a:lstStyle/>
          <a:p>
            <a:pPr marL="1074738" indent="0" defTabSz="547688">
              <a:buFont typeface="Wingdings" charset="0"/>
              <a:buNone/>
              <a:defRPr/>
            </a:pP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（</a:t>
            </a: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2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）「下品般若」</a:t>
            </a:r>
          </a:p>
          <a:p>
            <a:pPr marL="1516063" indent="0" defTabSz="547688">
              <a:buFont typeface="Wingdings" charset="0"/>
              <a:buNone/>
              <a:defRPr/>
            </a:pP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A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、</a:t>
            </a: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《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小品般若經</a:t>
            </a: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》</a:t>
            </a:r>
          </a:p>
          <a:p>
            <a:pPr marL="625475" indent="-625475">
              <a:buFont typeface="Wingdings" charset="0"/>
              <a:buNone/>
              <a:defRPr/>
            </a:pPr>
            <a:r>
              <a:rPr lang="en-US" altLang="zh-TW" dirty="0"/>
              <a:t>◎ </a:t>
            </a:r>
            <a:r>
              <a:rPr lang="zh-TW" altLang="en-US" dirty="0"/>
              <a:t>大乘初興時，大乘經的傳出不多，要求得大乘經，可說是不大容易的。</a:t>
            </a:r>
            <a:endParaRPr lang="en-A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itle 1">
            <a:extLst>
              <a:ext uri="{FF2B5EF4-FFF2-40B4-BE49-F238E27FC236}">
                <a16:creationId xmlns:a16="http://schemas.microsoft.com/office/drawing/2014/main" id="{F8DBD195-11DB-4766-A849-1616B2DF7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參、般若經的傳出（以大乘經中的證詞為中心）</a:t>
            </a:r>
          </a:p>
        </p:txBody>
      </p:sp>
      <p:sp>
        <p:nvSpPr>
          <p:cNvPr id="111618" name="Slide Number Placeholder 3">
            <a:extLst>
              <a:ext uri="{FF2B5EF4-FFF2-40B4-BE49-F238E27FC236}">
                <a16:creationId xmlns:a16="http://schemas.microsoft.com/office/drawing/2014/main" id="{00248CB6-74F2-4577-9044-CB24B73A4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5A085EC-4C26-4BBA-820A-168A98AC9734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98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3A397A-2B00-48E1-B1AD-BE2C9D309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155" y="1657074"/>
            <a:ext cx="8435417" cy="4525963"/>
          </a:xfrm>
        </p:spPr>
        <p:txBody>
          <a:bodyPr/>
          <a:lstStyle/>
          <a:p>
            <a:pPr marL="1074738" indent="0" defTabSz="547688">
              <a:buFont typeface="Wingdings" charset="0"/>
              <a:buNone/>
              <a:defRPr/>
            </a:pP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（</a:t>
            </a: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2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）「下品般若」</a:t>
            </a:r>
          </a:p>
          <a:p>
            <a:pPr marL="1516063" indent="0" defTabSz="547688">
              <a:buFont typeface="Wingdings" charset="0"/>
              <a:buNone/>
              <a:defRPr/>
            </a:pP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A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、</a:t>
            </a: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《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小品般若經</a:t>
            </a: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》</a:t>
            </a:r>
          </a:p>
          <a:p>
            <a:pPr marL="455613" indent="0">
              <a:buFont typeface="Wingdings" charset="0"/>
              <a:buNone/>
              <a:defRPr/>
            </a:pPr>
            <a:r>
              <a:rPr lang="zh-TW" altLang="en-US" dirty="0"/>
              <a:t>然依經文說，如能精進不懈怠的，般若波羅蜜法門，會不求而自得的。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4641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itle 1">
            <a:extLst>
              <a:ext uri="{FF2B5EF4-FFF2-40B4-BE49-F238E27FC236}">
                <a16:creationId xmlns:a16="http://schemas.microsoft.com/office/drawing/2014/main" id="{F8DBD195-11DB-4766-A849-1616B2DF7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81088" indent="-1081088"/>
            <a:r>
              <a:rPr lang="zh-TW" altLang="en-US" b="1">
                <a:latin typeface="STKaiti" panose="02010600040101010101" pitchFamily="2" charset="-122"/>
                <a:ea typeface="STKaiti" panose="02010600040101010101" pitchFamily="2" charset="-122"/>
              </a:rPr>
              <a:t>參、般若經的傳出（以大乘經中的證詞為中心）</a:t>
            </a:r>
          </a:p>
        </p:txBody>
      </p:sp>
      <p:sp>
        <p:nvSpPr>
          <p:cNvPr id="111618" name="Slide Number Placeholder 3">
            <a:extLst>
              <a:ext uri="{FF2B5EF4-FFF2-40B4-BE49-F238E27FC236}">
                <a16:creationId xmlns:a16="http://schemas.microsoft.com/office/drawing/2014/main" id="{00248CB6-74F2-4577-9044-CB24B73A4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5A085EC-4C26-4BBA-820A-168A98AC9734}" type="slidenum">
              <a:rPr lang="en-US" altLang="zh-TW" sz="1200">
                <a:solidFill>
                  <a:srgbClr val="000000"/>
                </a:solidFill>
                <a:latin typeface="Book Antiqua" panose="02040602050305030304" pitchFamily="18" charset="0"/>
              </a:rPr>
              <a:pPr eaLnBrk="1" hangingPunct="1"/>
              <a:t>99</a:t>
            </a:fld>
            <a:endParaRPr lang="en-US" altLang="zh-TW" sz="12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3A397A-2B00-48E1-B1AD-BE2C9D309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155" y="1657074"/>
            <a:ext cx="8435417" cy="4525963"/>
          </a:xfrm>
        </p:spPr>
        <p:txBody>
          <a:bodyPr/>
          <a:lstStyle/>
          <a:p>
            <a:pPr marL="1074738" indent="0" defTabSz="547688">
              <a:buFont typeface="Wingdings" charset="0"/>
              <a:buNone/>
              <a:defRPr/>
            </a:pP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（</a:t>
            </a: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2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）「下品般若」</a:t>
            </a:r>
          </a:p>
          <a:p>
            <a:pPr marL="1516063" indent="0" defTabSz="547688">
              <a:buFont typeface="Wingdings" charset="0"/>
              <a:buNone/>
              <a:defRPr/>
            </a:pP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A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、</a:t>
            </a: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《</a:t>
            </a:r>
            <a:r>
              <a:rPr lang="zh-CHT" altLang="en-US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小品般若經</a:t>
            </a:r>
            <a:r>
              <a:rPr lang="en-US" altLang="zh-CHT" sz="2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》</a:t>
            </a:r>
          </a:p>
          <a:p>
            <a:pPr marL="455613" indent="-455613">
              <a:buFont typeface="Wingdings" charset="0"/>
              <a:buNone/>
              <a:defRPr/>
            </a:pPr>
            <a:r>
              <a:rPr lang="en-US" altLang="zh-TW" dirty="0"/>
              <a:t>◎ </a:t>
            </a:r>
            <a:r>
              <a:rPr lang="zh-TW" altLang="en-US" dirty="0"/>
              <a:t>如自己求佛道，也勸發人求無上菩提，那末到下一生，與波羅蜜相應的大乘經，也會不求而得的。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9478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ヒラギノ丸ゴ Pro W4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ＭＳ 明朝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6039</TotalTime>
  <Words>15919</Words>
  <Application>Microsoft Office PowerPoint</Application>
  <PresentationFormat>如螢幕大小 (4:3)</PresentationFormat>
  <Paragraphs>1126</Paragraphs>
  <Slides>168</Slides>
  <Notes>110</Notes>
  <HiddenSlides>0</HiddenSlides>
  <MMClips>0</MMClips>
  <ScaleCrop>false</ScaleCrop>
  <HeadingPairs>
    <vt:vector size="6" baseType="variant">
      <vt:variant>
        <vt:lpstr>使用字型</vt:lpstr>
      </vt:variant>
      <vt:variant>
        <vt:i4>15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168</vt:i4>
      </vt:variant>
    </vt:vector>
  </HeadingPairs>
  <TitlesOfParts>
    <vt:vector size="184" baseType="lpstr">
      <vt:lpstr>Abadi MT Condensed Extra Bold</vt:lpstr>
      <vt:lpstr>BiauKai</vt:lpstr>
      <vt:lpstr>Gandhari Unicode</vt:lpstr>
      <vt:lpstr>ＭＳ Ｐゴシック</vt:lpstr>
      <vt:lpstr>ＭＳ Ｐゴシック</vt:lpstr>
      <vt:lpstr>华文楷体</vt:lpstr>
      <vt:lpstr>华文楷体</vt:lpstr>
      <vt:lpstr>Yu Gothic UI</vt:lpstr>
      <vt:lpstr>新細明體</vt:lpstr>
      <vt:lpstr>Arial</vt:lpstr>
      <vt:lpstr>Book Antiqua</vt:lpstr>
      <vt:lpstr>Britannic Bold</vt:lpstr>
      <vt:lpstr>Calibri</vt:lpstr>
      <vt:lpstr>Times New Roman</vt:lpstr>
      <vt:lpstr>Wingdings</vt:lpstr>
      <vt:lpstr>Office Theme</vt:lpstr>
      <vt:lpstr>之傳出、 集成與弘傳</vt:lpstr>
      <vt:lpstr>壹、緣起 </vt:lpstr>
      <vt:lpstr>壹、緣起 </vt:lpstr>
      <vt:lpstr>壹、緣起 </vt:lpstr>
      <vt:lpstr>壹、緣起 </vt:lpstr>
      <vt:lpstr>壹、緣起 </vt:lpstr>
      <vt:lpstr>壹、緣起 </vt:lpstr>
      <vt:lpstr>壹、緣起 </vt:lpstr>
      <vt:lpstr>壹、緣起 </vt:lpstr>
      <vt:lpstr>貳、導師探究「大乘法門之起源與開展」的根本立場</vt:lpstr>
      <vt:lpstr>貳、導師探究「大乘法門之起源與開展」的根本立場</vt:lpstr>
      <vt:lpstr>貳、導師探究「大乘法門之起源與開展」的根本立場</vt:lpstr>
      <vt:lpstr>貳、導師探究「大乘法門之起源與開展」的根本立場</vt:lpstr>
      <vt:lpstr>貳、導師探究「大乘法門之起源與開展」的根本立場</vt:lpstr>
      <vt:lpstr>貳、導師探究「大乘法門之起源與開展」的根本立場</vt:lpstr>
      <vt:lpstr>貳、導師探究「大乘法門之起源與開展」的根本立場</vt:lpstr>
      <vt:lpstr>貳、導師探究「大乘法門之起源與開展」的根本立場</vt:lpstr>
      <vt:lpstr>貳、導師探究「大乘法門之起源與開展」的根本立場</vt:lpstr>
      <vt:lpstr>貳、導師探究「大乘法門之起源與開展」的根本立場</vt:lpstr>
      <vt:lpstr>貳、導師探究「大乘法門之起源與開展」的根本立場</vt:lpstr>
      <vt:lpstr>貳、導師探究「大乘法門之起源與開展」的根本立場</vt:lpstr>
      <vt:lpstr>貳、導師探究「大乘法門之起源與開展」的根本立場</vt:lpstr>
      <vt:lpstr>貳、導師探究「大乘法門之起源與開展」的根本立場</vt:lpstr>
      <vt:lpstr>貳、導師探究「大乘法門之起源與開展」的根本立場</vt:lpstr>
      <vt:lpstr>貳、導師探究「大乘法門之起源與開展」的根本立場</vt:lpstr>
      <vt:lpstr>貳、導師探究「大乘法門之起源與開展」的根本立場</vt:lpstr>
      <vt:lpstr>貳、導師探究「大乘法門之起源與開展」的根本立場</vt:lpstr>
      <vt:lpstr>貳、導師探究「大乘法門之起源與開展」的根本立場</vt:lpstr>
      <vt:lpstr>貳、導師探究「大乘法門之起源與開展」的根本立場</vt:lpstr>
      <vt:lpstr>貳、導師探究「大乘法門之起源與開展」的根本立場</vt:lpstr>
      <vt:lpstr>貳、導師探究「大乘法門之起源與開展」的根本立場</vt:lpstr>
      <vt:lpstr>貳、導師探究「大乘法門之起源與開展」的根本立場</vt:lpstr>
      <vt:lpstr>貳、導師探究「大乘法門之起源與開展」的根本立場</vt:lpstr>
      <vt:lpstr>貳、導師探究「大乘法門之起源與開展」的根本立場</vt:lpstr>
      <vt:lpstr>貳、導師探究「大乘法門之起源與開展」的根本立場</vt:lpstr>
      <vt:lpstr>貳、導師探究「大乘法門之起源與開展」的根本立場</vt:lpstr>
      <vt:lpstr>貳、導師探究「大乘法門之起源與開展」的根本立場</vt:lpstr>
      <vt:lpstr>貳、導師探究「大乘法門之起源與開展」的根本立場</vt:lpstr>
      <vt:lpstr>貳、導師探究「大乘法門之起源與開展」的根本立場</vt:lpstr>
      <vt:lpstr>貳、導師探究「大乘法門之起源與開展」的根本立場</vt:lpstr>
      <vt:lpstr>貳、導師探究「大乘法門之起源與開展」的根本立場</vt:lpstr>
      <vt:lpstr>貳、導師探究「大乘法門之起源與開展」的根本立場</vt:lpstr>
      <vt:lpstr>貳、導師探究「大乘法門之起源與開展」的根本立場</vt:lpstr>
      <vt:lpstr>參、般若經的傳出（以大乘經中的證詞為中心）</vt:lpstr>
      <vt:lpstr>參、般若經的傳出（以大乘經中的證詞為中心）</vt:lpstr>
      <vt:lpstr>參、般若經的傳出（以大乘經中的證詞為中心）</vt:lpstr>
      <vt:lpstr>參、般若經的傳出（以大乘經中的證詞為中心）</vt:lpstr>
      <vt:lpstr>參、般若經的傳出（以大乘經中的證詞為中心）</vt:lpstr>
      <vt:lpstr>參、般若經的傳出（以大乘經中的證詞為中心）</vt:lpstr>
      <vt:lpstr>參、般若經的傳出（以大乘經中的證詞為中心）</vt:lpstr>
      <vt:lpstr>參、般若經的傳出（以大乘經中的證詞為中心）</vt:lpstr>
      <vt:lpstr>參、般若經的傳出（以大乘經中的證詞為中心）</vt:lpstr>
      <vt:lpstr>參、般若經的傳出（以大乘經中的證詞為中心）</vt:lpstr>
      <vt:lpstr>參、般若經的傳出（以大乘經中的證詞為中心）</vt:lpstr>
      <vt:lpstr>參、般若經的傳出（以大乘經中的證詞為中心）</vt:lpstr>
      <vt:lpstr>參、般若經的傳出（以大乘經中的證詞為中心）</vt:lpstr>
      <vt:lpstr>參、般若經的傳出（以大乘經中的證詞為中心）</vt:lpstr>
      <vt:lpstr>參、般若經的傳出（以大乘經中的證詞為中心）</vt:lpstr>
      <vt:lpstr>參、般若經的傳出（以大乘經中的證詞為中心）</vt:lpstr>
      <vt:lpstr>參、般若經的傳出（以大乘經中的證詞為中心）</vt:lpstr>
      <vt:lpstr>參、般若經的傳出（以大乘經中的證詞為中心）</vt:lpstr>
      <vt:lpstr>參、般若經的傳出（以大乘經中的證詞為中心）</vt:lpstr>
      <vt:lpstr>參、般若經的傳出（以大乘經中的證詞為中心）</vt:lpstr>
      <vt:lpstr>參、般若經的傳出（以大乘經中的證詞為中心）</vt:lpstr>
      <vt:lpstr>參、般若經的傳出（以大乘經中的證詞為中心）</vt:lpstr>
      <vt:lpstr>參、般若經的傳出（以大乘經中的證詞為中心）</vt:lpstr>
      <vt:lpstr>參、般若經的傳出（以大乘經中的證詞為中心）</vt:lpstr>
      <vt:lpstr>參、般若經的傳出（以大乘經中的證詞為中心）</vt:lpstr>
      <vt:lpstr>參、般若經的傳出（以大乘經中的證詞為中心）</vt:lpstr>
      <vt:lpstr>參、般若經的傳出（以大乘經中的證詞為中心）</vt:lpstr>
      <vt:lpstr>參、般若經的傳出（以大乘經中的證詞為中心）</vt:lpstr>
      <vt:lpstr>參、般若經的傳出（以大乘經中的證詞為中心）</vt:lpstr>
      <vt:lpstr>參、般若經的傳出（以大乘經中的證詞為中心）</vt:lpstr>
      <vt:lpstr>參、般若經的傳出（以大乘經中的證詞為中心）</vt:lpstr>
      <vt:lpstr>參、般若經的傳出（以大乘經中的證詞為中心）</vt:lpstr>
      <vt:lpstr>參、般若經的傳出（以大乘經中的證詞為中心）</vt:lpstr>
      <vt:lpstr>參、般若經的傳出（以大乘經中的證詞為中心）</vt:lpstr>
      <vt:lpstr>參、般若經的傳出（以大乘經中的證詞為中心）</vt:lpstr>
      <vt:lpstr>參、般若經的傳出（以大乘經中的證詞為中心）</vt:lpstr>
      <vt:lpstr>參、般若經的傳出（以大乘經中的證詞為中心）</vt:lpstr>
      <vt:lpstr>參、般若經的傳出（以大乘經中的證詞為中心）</vt:lpstr>
      <vt:lpstr>參、般若經的傳出（以大乘經中的證詞為中心）</vt:lpstr>
      <vt:lpstr>參、般若經的傳出（以大乘經中的證詞為中心）</vt:lpstr>
      <vt:lpstr>參、般若經的傳出（以大乘經中的證詞為中心）</vt:lpstr>
      <vt:lpstr>參、般若經的傳出（以大乘經中的證詞為中心）</vt:lpstr>
      <vt:lpstr>參、般若經的傳出（以大乘經中的證詞為中心）</vt:lpstr>
      <vt:lpstr>參、般若經的傳出（以大乘經中的證詞為中心）</vt:lpstr>
      <vt:lpstr>參、般若經的傳出（以大乘經中的證詞為中心）</vt:lpstr>
      <vt:lpstr>參、般若經的傳出（以大乘經中的證詞為中心）</vt:lpstr>
      <vt:lpstr>參、般若經的傳出（以大乘經中的證詞為中心）</vt:lpstr>
      <vt:lpstr>參、般若經的傳出（以大乘經中的證詞為中心）</vt:lpstr>
      <vt:lpstr>參、般若經的傳出（以大乘經中的證詞為中心）</vt:lpstr>
      <vt:lpstr>參、般若經的傳出（以大乘經中的證詞為中心）</vt:lpstr>
      <vt:lpstr>參、般若經的傳出（以大乘經中的證詞為中心）</vt:lpstr>
      <vt:lpstr>參、般若經的傳出（以大乘經中的證詞為中心）</vt:lpstr>
      <vt:lpstr>參、般若經的傳出（以大乘經中的證詞為中心）</vt:lpstr>
      <vt:lpstr>參、般若經的傳出（以大乘經中的證詞為中心）</vt:lpstr>
      <vt:lpstr>參、般若經的傳出（以大乘經中的證詞為中心）</vt:lpstr>
      <vt:lpstr>參、般若經的傳出（以大乘經中的證詞為中心）</vt:lpstr>
      <vt:lpstr>參、般若經的傳出（以大乘經中的證詞為中心）</vt:lpstr>
      <vt:lpstr>參、般若經的傳出（以大乘經中的證詞為中心）</vt:lpstr>
      <vt:lpstr>參、般若經的傳出（以大乘經中的證詞為中心）</vt:lpstr>
      <vt:lpstr>參、般若經的傳出（以大乘經中的證詞為中心）</vt:lpstr>
      <vt:lpstr>參、般若經的傳出（以大乘經中的證詞為中心）</vt:lpstr>
      <vt:lpstr>參、般若經的傳出（以大乘經中的證詞為中心）</vt:lpstr>
      <vt:lpstr>參、般若經的傳出（以大乘經中的證詞為中心）</vt:lpstr>
      <vt:lpstr>參、般若經的傳出（以大乘經中的證詞為中心）</vt:lpstr>
      <vt:lpstr>參、般若經的傳出（以大乘經中的證詞為中心）</vt:lpstr>
      <vt:lpstr>參、般若經的傳出（以大乘經中的證詞為中心）</vt:lpstr>
      <vt:lpstr>參、般若經的傳出（以大乘經中的證詞為中心）</vt:lpstr>
      <vt:lpstr>參、般若經的傳出（以大乘經中的證詞為中心）</vt:lpstr>
      <vt:lpstr>參、般若經的傳出（以大乘經中的證詞為中心）</vt:lpstr>
      <vt:lpstr>參、般若經的傳出（以大乘經中的證詞為中心）</vt:lpstr>
      <vt:lpstr>參、般若經的傳出（以大乘經中的證詞為中心）</vt:lpstr>
      <vt:lpstr>參、般若經的傳出（以大乘經中的證詞為中心）</vt:lpstr>
      <vt:lpstr>參、般若經的傳出（以大乘經中的證詞為中心）</vt:lpstr>
      <vt:lpstr>參、般若經的傳出（以大乘經中的證詞為中心）</vt:lpstr>
      <vt:lpstr>參、般若經的傳出（以大乘經中的證詞為中心）</vt:lpstr>
      <vt:lpstr>參、般若經的傳出（以大乘經中的證詞為中心）</vt:lpstr>
      <vt:lpstr>參、般若經的傳出（以大乘經中的證詞為中心）</vt:lpstr>
      <vt:lpstr>參、般若經的傳出（以大乘經中的證詞為中心）</vt:lpstr>
      <vt:lpstr>參、般若經的傳出（以大乘經中的證詞為中心）</vt:lpstr>
      <vt:lpstr>參、般若經的傳出（以大乘經中的證詞為中心）</vt:lpstr>
      <vt:lpstr>肆、般若經的集成</vt:lpstr>
      <vt:lpstr>肆、般若經的集成</vt:lpstr>
      <vt:lpstr>肆、般若經的集成</vt:lpstr>
      <vt:lpstr>肆、般若經的集成</vt:lpstr>
      <vt:lpstr>肆、般若經的集成</vt:lpstr>
      <vt:lpstr>肆、般若經的集成</vt:lpstr>
      <vt:lpstr>肆、般若經的集成</vt:lpstr>
      <vt:lpstr>肆、般若經的集成</vt:lpstr>
      <vt:lpstr>肆、般若經的集成</vt:lpstr>
      <vt:lpstr>肆、般若經的集成</vt:lpstr>
      <vt:lpstr>肆、般若經的集成</vt:lpstr>
      <vt:lpstr>肆、般若經的集成</vt:lpstr>
      <vt:lpstr>肆、般若經的集成</vt:lpstr>
      <vt:lpstr>肆、般若經的集成</vt:lpstr>
      <vt:lpstr>肆、般若經的集成</vt:lpstr>
      <vt:lpstr>肆、般若經的集成</vt:lpstr>
      <vt:lpstr>伍、般若經初傳出時的教學 （「原始般若」）</vt:lpstr>
      <vt:lpstr>伍、般若經初傳出時的教學 （「原始般若」）</vt:lpstr>
      <vt:lpstr>伍、般若經初傳出時的教學 （「原始般若」）</vt:lpstr>
      <vt:lpstr>伍、般若經初傳出時的教學 （「原始般若」）</vt:lpstr>
      <vt:lpstr>伍、般若經初傳出時的教學 （「原始般若」）</vt:lpstr>
      <vt:lpstr>伍、般若經初傳出時的教學 （「原始般若」）</vt:lpstr>
      <vt:lpstr>伍、般若經初傳出時的教學 （「原始般若」）</vt:lpstr>
      <vt:lpstr>伍、般若經初傳出時的教學 （「原始般若」）</vt:lpstr>
      <vt:lpstr>伍、般若經初傳出時的教學 （「原始般若」）</vt:lpstr>
      <vt:lpstr>伍、般若經初傳出時的教學 （「原始般若」）</vt:lpstr>
      <vt:lpstr>伍、般若經初傳出時的教學 （「原始般若」）</vt:lpstr>
      <vt:lpstr>伍、般若經初傳出時的教學 （「原始般若」）</vt:lpstr>
      <vt:lpstr>伍、般若經初傳出時的教學 （「原始般若」）</vt:lpstr>
      <vt:lpstr>伍、般若經初傳出時的教學 （「原始般若」）</vt:lpstr>
      <vt:lpstr>伍、般若經初傳出時的教學 （「原始般若」）</vt:lpstr>
      <vt:lpstr>伍、般若經初傳出時的教學 （「原始般若」）</vt:lpstr>
      <vt:lpstr>伍、般若經初傳出時的教學 （「原始般若」）</vt:lpstr>
      <vt:lpstr>伍、般若經初傳出時的教學 （「原始般若」）</vt:lpstr>
      <vt:lpstr>陸、結語</vt:lpstr>
      <vt:lpstr>陸、結語</vt:lpstr>
      <vt:lpstr>陸、結語</vt:lpstr>
      <vt:lpstr>陸、結語</vt:lpstr>
      <vt:lpstr>陸、結語</vt:lpstr>
      <vt:lpstr>陸、結語</vt:lpstr>
      <vt:lpstr>陸、結語</vt:lpstr>
      <vt:lpstr>陸、結語</vt:lpstr>
      <vt:lpstr>陸、結語</vt:lpstr>
      <vt:lpstr>陸、結語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Renjian Fojiao  人間佛教 </dc:title>
  <dc:creator>Yan Rong SHI</dc:creator>
  <cp:lastModifiedBy>changtzu shi</cp:lastModifiedBy>
  <cp:revision>254</cp:revision>
  <dcterms:created xsi:type="dcterms:W3CDTF">2013-08-08T00:34:29Z</dcterms:created>
  <dcterms:modified xsi:type="dcterms:W3CDTF">2017-11-11T21:29:46Z</dcterms:modified>
</cp:coreProperties>
</file>