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73" r:id="rId13"/>
    <p:sldId id="267" r:id="rId14"/>
    <p:sldId id="269" r:id="rId15"/>
    <p:sldId id="270" r:id="rId16"/>
    <p:sldId id="278" r:id="rId17"/>
    <p:sldId id="271" r:id="rId18"/>
    <p:sldId id="272" r:id="rId19"/>
    <p:sldId id="279" r:id="rId20"/>
    <p:sldId id="280" r:id="rId21"/>
    <p:sldId id="275" r:id="rId22"/>
    <p:sldId id="276" r:id="rId23"/>
    <p:sldId id="281" r:id="rId24"/>
    <p:sldId id="283" r:id="rId25"/>
    <p:sldId id="274" r:id="rId26"/>
    <p:sldId id="282" r:id="rId27"/>
    <p:sldId id="284" r:id="rId28"/>
    <p:sldId id="285" r:id="rId29"/>
    <p:sldId id="287" r:id="rId30"/>
    <p:sldId id="288" r:id="rId31"/>
    <p:sldId id="290" r:id="rId32"/>
    <p:sldId id="289" r:id="rId33"/>
    <p:sldId id="295" r:id="rId34"/>
    <p:sldId id="296" r:id="rId35"/>
    <p:sldId id="291" r:id="rId36"/>
    <p:sldId id="292" r:id="rId37"/>
    <p:sldId id="294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</p:sldIdLst>
  <p:sldSz cx="9144000" cy="6858000" type="screen4x3"/>
  <p:notesSz cx="993140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59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08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8AE41B-841F-4A8D-9FFE-EC8BB46C03B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125E2C7C-AC1D-4805-B48F-808A453DFEFE}">
      <dgm:prSet phldrT="[文字]" custT="1"/>
      <dgm:spPr/>
      <dgm:t>
        <a:bodyPr/>
        <a:lstStyle/>
        <a:p>
          <a:endParaRPr lang="en-US" sz="1500" dirty="0"/>
        </a:p>
        <a:p>
          <a:r>
            <a:rPr lang="zh-TW" altLang="en-US" sz="4000" b="1" dirty="0">
              <a:solidFill>
                <a:schemeClr val="tx1"/>
              </a:solidFill>
            </a:rPr>
            <a:t>緣起</a:t>
          </a:r>
          <a:endParaRPr lang="en-US" sz="4000" b="1" dirty="0">
            <a:solidFill>
              <a:schemeClr val="tx1"/>
            </a:solidFill>
          </a:endParaRPr>
        </a:p>
      </dgm:t>
    </dgm:pt>
    <dgm:pt modelId="{6CA0E68A-A3A5-4CBC-AEA3-A484B33FFAB5}" type="parTrans" cxnId="{8017D8BF-3ADF-4BC4-B614-C6F624E962FA}">
      <dgm:prSet/>
      <dgm:spPr/>
      <dgm:t>
        <a:bodyPr/>
        <a:lstStyle/>
        <a:p>
          <a:endParaRPr lang="en-CA"/>
        </a:p>
      </dgm:t>
    </dgm:pt>
    <dgm:pt modelId="{8FDE9DE8-C6AF-4B1F-95FF-ADFD157D55FD}" type="sibTrans" cxnId="{8017D8BF-3ADF-4BC4-B614-C6F624E962FA}">
      <dgm:prSet/>
      <dgm:spPr/>
      <dgm:t>
        <a:bodyPr/>
        <a:lstStyle/>
        <a:p>
          <a:endParaRPr lang="en-CA"/>
        </a:p>
      </dgm:t>
    </dgm:pt>
    <dgm:pt modelId="{DCA37A4A-39AF-4C59-A568-1B0D39B0C705}">
      <dgm:prSet phldrT="[文字]" custT="1"/>
      <dgm:spPr/>
      <dgm:t>
        <a:bodyPr/>
        <a:lstStyle/>
        <a:p>
          <a:r>
            <a:rPr lang="zh-TW" altLang="en-US" sz="4400" b="1" dirty="0">
              <a:solidFill>
                <a:schemeClr val="tx1"/>
              </a:solidFill>
            </a:rPr>
            <a:t>流轉</a:t>
          </a:r>
          <a:endParaRPr lang="en-CA" sz="4400" b="1" dirty="0">
            <a:solidFill>
              <a:schemeClr val="tx1"/>
            </a:solidFill>
          </a:endParaRPr>
        </a:p>
      </dgm:t>
    </dgm:pt>
    <dgm:pt modelId="{7E10AEF6-6208-4C67-A6DA-BC225D3FD829}" type="parTrans" cxnId="{40256717-8145-4AB4-AB27-7CC734BC4160}">
      <dgm:prSet/>
      <dgm:spPr/>
      <dgm:t>
        <a:bodyPr/>
        <a:lstStyle/>
        <a:p>
          <a:endParaRPr lang="en-CA"/>
        </a:p>
      </dgm:t>
    </dgm:pt>
    <dgm:pt modelId="{C6BF5DC0-E1E8-4F07-B2E6-A716B75A5535}" type="sibTrans" cxnId="{40256717-8145-4AB4-AB27-7CC734BC4160}">
      <dgm:prSet/>
      <dgm:spPr/>
      <dgm:t>
        <a:bodyPr/>
        <a:lstStyle/>
        <a:p>
          <a:endParaRPr lang="en-CA"/>
        </a:p>
      </dgm:t>
    </dgm:pt>
    <dgm:pt modelId="{855F90AE-B800-4215-A07E-07CB1057B63A}">
      <dgm:prSet phldrT="[文字]" custT="1"/>
      <dgm:spPr/>
      <dgm:t>
        <a:bodyPr/>
        <a:lstStyle/>
        <a:p>
          <a:r>
            <a:rPr lang="zh-TW" altLang="en-US" sz="4400" b="1" dirty="0">
              <a:solidFill>
                <a:schemeClr val="tx1"/>
              </a:solidFill>
            </a:rPr>
            <a:t>苦</a:t>
          </a:r>
          <a:endParaRPr lang="en-CA" sz="4400" b="1" dirty="0">
            <a:solidFill>
              <a:schemeClr val="tx1"/>
            </a:solidFill>
          </a:endParaRPr>
        </a:p>
      </dgm:t>
    </dgm:pt>
    <dgm:pt modelId="{25838072-4F70-43A0-AC6A-F48EBAA34598}" type="parTrans" cxnId="{BF22A428-24C6-4739-97AA-0D6BDE037CDD}">
      <dgm:prSet/>
      <dgm:spPr/>
      <dgm:t>
        <a:bodyPr/>
        <a:lstStyle/>
        <a:p>
          <a:endParaRPr lang="en-CA"/>
        </a:p>
      </dgm:t>
    </dgm:pt>
    <dgm:pt modelId="{E5BDDAF8-3A07-4308-A87A-6BC7E7B4B41B}" type="sibTrans" cxnId="{BF22A428-24C6-4739-97AA-0D6BDE037CDD}">
      <dgm:prSet/>
      <dgm:spPr/>
      <dgm:t>
        <a:bodyPr/>
        <a:lstStyle/>
        <a:p>
          <a:endParaRPr lang="en-CA"/>
        </a:p>
      </dgm:t>
    </dgm:pt>
    <dgm:pt modelId="{119D7255-19BB-4A34-A9BA-6175048FD194}">
      <dgm:prSet phldrT="[文字]" custT="1"/>
      <dgm:spPr/>
      <dgm:t>
        <a:bodyPr/>
        <a:lstStyle/>
        <a:p>
          <a:r>
            <a:rPr lang="zh-TW" altLang="en-US" sz="4400" b="1" i="0" dirty="0">
              <a:solidFill>
                <a:schemeClr val="tx1"/>
              </a:solidFill>
            </a:rPr>
            <a:t>集</a:t>
          </a:r>
          <a:endParaRPr lang="en-US" sz="4400" b="1" i="0" dirty="0">
            <a:solidFill>
              <a:schemeClr val="tx1"/>
            </a:solidFill>
          </a:endParaRPr>
        </a:p>
      </dgm:t>
    </dgm:pt>
    <dgm:pt modelId="{D0ED6CEA-9869-4EBD-82C3-5478BB6BAAB2}" type="parTrans" cxnId="{BD62B361-26AE-4EB7-8E7C-8F068C516B7E}">
      <dgm:prSet/>
      <dgm:spPr/>
      <dgm:t>
        <a:bodyPr/>
        <a:lstStyle/>
        <a:p>
          <a:endParaRPr lang="en-CA"/>
        </a:p>
      </dgm:t>
    </dgm:pt>
    <dgm:pt modelId="{CFDFB966-46CA-495C-A9C6-999612F206EF}" type="sibTrans" cxnId="{BD62B361-26AE-4EB7-8E7C-8F068C516B7E}">
      <dgm:prSet/>
      <dgm:spPr/>
      <dgm:t>
        <a:bodyPr/>
        <a:lstStyle/>
        <a:p>
          <a:endParaRPr lang="en-CA"/>
        </a:p>
      </dgm:t>
    </dgm:pt>
    <dgm:pt modelId="{2C3206B1-4DDE-4544-85B3-17323899057F}">
      <dgm:prSet phldrT="[文字]" custT="1"/>
      <dgm:spPr/>
      <dgm:t>
        <a:bodyPr/>
        <a:lstStyle/>
        <a:p>
          <a:r>
            <a:rPr lang="zh-TW" altLang="en-US" sz="4400" b="1" dirty="0">
              <a:solidFill>
                <a:schemeClr val="tx1"/>
              </a:solidFill>
            </a:rPr>
            <a:t>還滅</a:t>
          </a:r>
          <a:endParaRPr lang="en-CA" sz="4400" b="1" dirty="0">
            <a:solidFill>
              <a:schemeClr val="tx1"/>
            </a:solidFill>
          </a:endParaRPr>
        </a:p>
      </dgm:t>
    </dgm:pt>
    <dgm:pt modelId="{BAD82B91-3D6C-451F-8E98-8F297915CC68}" type="parTrans" cxnId="{E036FB06-B50F-4200-90BA-1CE64CD4ED2D}">
      <dgm:prSet/>
      <dgm:spPr/>
      <dgm:t>
        <a:bodyPr/>
        <a:lstStyle/>
        <a:p>
          <a:endParaRPr lang="en-CA"/>
        </a:p>
      </dgm:t>
    </dgm:pt>
    <dgm:pt modelId="{324BAF6B-A156-47B4-80BD-076F9A616AD7}" type="sibTrans" cxnId="{E036FB06-B50F-4200-90BA-1CE64CD4ED2D}">
      <dgm:prSet/>
      <dgm:spPr/>
      <dgm:t>
        <a:bodyPr/>
        <a:lstStyle/>
        <a:p>
          <a:endParaRPr lang="en-CA"/>
        </a:p>
      </dgm:t>
    </dgm:pt>
    <dgm:pt modelId="{3802650B-DBFC-4334-BA00-5BF942D7F63B}">
      <dgm:prSet phldrT="[文字]" custT="1"/>
      <dgm:spPr/>
      <dgm:t>
        <a:bodyPr/>
        <a:lstStyle/>
        <a:p>
          <a:r>
            <a:rPr lang="zh-TW" altLang="en-US" sz="4400" b="1" i="0" dirty="0">
              <a:solidFill>
                <a:schemeClr val="tx1"/>
              </a:solidFill>
            </a:rPr>
            <a:t>滅</a:t>
          </a:r>
          <a:endParaRPr lang="en-US" sz="4400" b="1" i="0" dirty="0">
            <a:solidFill>
              <a:schemeClr val="tx1"/>
            </a:solidFill>
          </a:endParaRPr>
        </a:p>
      </dgm:t>
    </dgm:pt>
    <dgm:pt modelId="{7D24002C-7188-4363-85CA-0ED4291FFA8E}" type="parTrans" cxnId="{65C100A1-1A62-4110-9A38-3EB859D93563}">
      <dgm:prSet/>
      <dgm:spPr/>
      <dgm:t>
        <a:bodyPr/>
        <a:lstStyle/>
        <a:p>
          <a:endParaRPr lang="en-CA"/>
        </a:p>
      </dgm:t>
    </dgm:pt>
    <dgm:pt modelId="{C58BB151-A65E-4208-ACC8-F6CD6112FE6F}" type="sibTrans" cxnId="{65C100A1-1A62-4110-9A38-3EB859D93563}">
      <dgm:prSet/>
      <dgm:spPr/>
      <dgm:t>
        <a:bodyPr/>
        <a:lstStyle/>
        <a:p>
          <a:endParaRPr lang="en-CA"/>
        </a:p>
      </dgm:t>
    </dgm:pt>
    <dgm:pt modelId="{E8C6A9E9-6EAD-4E8A-8D38-FF24AD00F00F}">
      <dgm:prSet phldrT="[文字]" custT="1"/>
      <dgm:spPr/>
      <dgm:t>
        <a:bodyPr/>
        <a:lstStyle/>
        <a:p>
          <a:r>
            <a:rPr lang="zh-TW" altLang="en-US" sz="4400" b="1" i="0" dirty="0">
              <a:solidFill>
                <a:schemeClr val="tx1"/>
              </a:solidFill>
            </a:rPr>
            <a:t>道</a:t>
          </a:r>
          <a:endParaRPr lang="en-US" sz="4400" b="1" i="0" dirty="0">
            <a:solidFill>
              <a:schemeClr val="tx1"/>
            </a:solidFill>
          </a:endParaRPr>
        </a:p>
      </dgm:t>
    </dgm:pt>
    <dgm:pt modelId="{73B00CED-506A-46EB-9509-E09B9354757E}" type="parTrans" cxnId="{1DD841D2-C74B-4D1C-82EF-FD1D24B3BEE4}">
      <dgm:prSet/>
      <dgm:spPr/>
      <dgm:t>
        <a:bodyPr/>
        <a:lstStyle/>
        <a:p>
          <a:endParaRPr lang="en-CA"/>
        </a:p>
      </dgm:t>
    </dgm:pt>
    <dgm:pt modelId="{01527134-3C80-4E79-B093-B305DD01BFC5}" type="sibTrans" cxnId="{1DD841D2-C74B-4D1C-82EF-FD1D24B3BEE4}">
      <dgm:prSet/>
      <dgm:spPr/>
      <dgm:t>
        <a:bodyPr/>
        <a:lstStyle/>
        <a:p>
          <a:endParaRPr lang="en-CA"/>
        </a:p>
      </dgm:t>
    </dgm:pt>
    <dgm:pt modelId="{32EB8439-E7AC-4AC7-B3E2-CC2D09B9E932}" type="pres">
      <dgm:prSet presAssocID="{998AE41B-841F-4A8D-9FFE-EC8BB46C03B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F00CCD5-B2BF-422C-8230-E000450E0DE7}" type="pres">
      <dgm:prSet presAssocID="{125E2C7C-AC1D-4805-B48F-808A453DFEFE}" presName="root1" presStyleCnt="0"/>
      <dgm:spPr/>
    </dgm:pt>
    <dgm:pt modelId="{18ECD9D9-C6F3-4DB7-8CB2-A2E1A291C75F}" type="pres">
      <dgm:prSet presAssocID="{125E2C7C-AC1D-4805-B48F-808A453DFEFE}" presName="LevelOneTextNode" presStyleLbl="node0" presStyleIdx="0" presStyleCnt="1" custScaleX="24338" custScaleY="42154" custLinFactNeighborX="-53460" custLinFactNeighborY="206">
        <dgm:presLayoutVars>
          <dgm:chPref val="3"/>
        </dgm:presLayoutVars>
      </dgm:prSet>
      <dgm:spPr/>
    </dgm:pt>
    <dgm:pt modelId="{06746621-69BF-4451-8784-106C038FD2AD}" type="pres">
      <dgm:prSet presAssocID="{125E2C7C-AC1D-4805-B48F-808A453DFEFE}" presName="level2hierChild" presStyleCnt="0"/>
      <dgm:spPr/>
    </dgm:pt>
    <dgm:pt modelId="{2AD423C7-A137-4355-BA95-7A91E6EF86C5}" type="pres">
      <dgm:prSet presAssocID="{7E10AEF6-6208-4C67-A6DA-BC225D3FD829}" presName="conn2-1" presStyleLbl="parChTrans1D2" presStyleIdx="0" presStyleCnt="2"/>
      <dgm:spPr/>
    </dgm:pt>
    <dgm:pt modelId="{AF5659B9-1824-45F7-BD8A-E24130060B30}" type="pres">
      <dgm:prSet presAssocID="{7E10AEF6-6208-4C67-A6DA-BC225D3FD829}" presName="connTx" presStyleLbl="parChTrans1D2" presStyleIdx="0" presStyleCnt="2"/>
      <dgm:spPr/>
    </dgm:pt>
    <dgm:pt modelId="{0FED5417-919F-4034-803C-BFAFACDA8BE4}" type="pres">
      <dgm:prSet presAssocID="{DCA37A4A-39AF-4C59-A568-1B0D39B0C705}" presName="root2" presStyleCnt="0"/>
      <dgm:spPr/>
    </dgm:pt>
    <dgm:pt modelId="{073EADBE-50BF-4401-B801-25138062B9C0}" type="pres">
      <dgm:prSet presAssocID="{DCA37A4A-39AF-4C59-A568-1B0D39B0C705}" presName="LevelTwoTextNode" presStyleLbl="node2" presStyleIdx="0" presStyleCnt="2" custScaleX="35440" custScaleY="31476" custLinFactNeighborX="-19955" custLinFactNeighborY="-1080">
        <dgm:presLayoutVars>
          <dgm:chPref val="3"/>
        </dgm:presLayoutVars>
      </dgm:prSet>
      <dgm:spPr/>
    </dgm:pt>
    <dgm:pt modelId="{6F6A717C-8014-4872-9194-5141B6A07394}" type="pres">
      <dgm:prSet presAssocID="{DCA37A4A-39AF-4C59-A568-1B0D39B0C705}" presName="level3hierChild" presStyleCnt="0"/>
      <dgm:spPr/>
    </dgm:pt>
    <dgm:pt modelId="{5E715B7F-5026-4314-8ADD-B9F0B2198B40}" type="pres">
      <dgm:prSet presAssocID="{25838072-4F70-43A0-AC6A-F48EBAA34598}" presName="conn2-1" presStyleLbl="parChTrans1D3" presStyleIdx="0" presStyleCnt="4"/>
      <dgm:spPr/>
    </dgm:pt>
    <dgm:pt modelId="{E4A4C23F-7131-429D-996A-FB188089EF66}" type="pres">
      <dgm:prSet presAssocID="{25838072-4F70-43A0-AC6A-F48EBAA34598}" presName="connTx" presStyleLbl="parChTrans1D3" presStyleIdx="0" presStyleCnt="4"/>
      <dgm:spPr/>
    </dgm:pt>
    <dgm:pt modelId="{D33CD1ED-5A3D-4A50-B272-672DA574466C}" type="pres">
      <dgm:prSet presAssocID="{855F90AE-B800-4215-A07E-07CB1057B63A}" presName="root2" presStyleCnt="0"/>
      <dgm:spPr/>
    </dgm:pt>
    <dgm:pt modelId="{51956ECD-F5BC-4634-8393-02D69D2C14D3}" type="pres">
      <dgm:prSet presAssocID="{855F90AE-B800-4215-A07E-07CB1057B63A}" presName="LevelTwoTextNode" presStyleLbl="node3" presStyleIdx="0" presStyleCnt="4" custScaleX="27028" custScaleY="36328" custLinFactNeighborX="-48189" custLinFactNeighborY="2989">
        <dgm:presLayoutVars>
          <dgm:chPref val="3"/>
        </dgm:presLayoutVars>
      </dgm:prSet>
      <dgm:spPr/>
    </dgm:pt>
    <dgm:pt modelId="{7428AF0E-4B82-4EF1-B10A-C22D3B33796B}" type="pres">
      <dgm:prSet presAssocID="{855F90AE-B800-4215-A07E-07CB1057B63A}" presName="level3hierChild" presStyleCnt="0"/>
      <dgm:spPr/>
    </dgm:pt>
    <dgm:pt modelId="{6D42CE0A-7546-4C33-AB92-6B24E27BFA56}" type="pres">
      <dgm:prSet presAssocID="{D0ED6CEA-9869-4EBD-82C3-5478BB6BAAB2}" presName="conn2-1" presStyleLbl="parChTrans1D3" presStyleIdx="1" presStyleCnt="4"/>
      <dgm:spPr/>
    </dgm:pt>
    <dgm:pt modelId="{A06F6EEE-BEF0-45EE-AA27-56F679807236}" type="pres">
      <dgm:prSet presAssocID="{D0ED6CEA-9869-4EBD-82C3-5478BB6BAAB2}" presName="connTx" presStyleLbl="parChTrans1D3" presStyleIdx="1" presStyleCnt="4"/>
      <dgm:spPr/>
    </dgm:pt>
    <dgm:pt modelId="{7226F9FE-1E35-4B37-8FD3-CC49F14D8FB4}" type="pres">
      <dgm:prSet presAssocID="{119D7255-19BB-4A34-A9BA-6175048FD194}" presName="root2" presStyleCnt="0"/>
      <dgm:spPr/>
    </dgm:pt>
    <dgm:pt modelId="{BE815361-F8F6-4179-B467-3731A1AF6808}" type="pres">
      <dgm:prSet presAssocID="{119D7255-19BB-4A34-A9BA-6175048FD194}" presName="LevelTwoTextNode" presStyleLbl="node3" presStyleIdx="1" presStyleCnt="4" custScaleX="25958" custScaleY="36743" custLinFactNeighborX="-48189" custLinFactNeighborY="-769">
        <dgm:presLayoutVars>
          <dgm:chPref val="3"/>
        </dgm:presLayoutVars>
      </dgm:prSet>
      <dgm:spPr/>
    </dgm:pt>
    <dgm:pt modelId="{657519F3-88FE-41AD-872D-332653BCBDF0}" type="pres">
      <dgm:prSet presAssocID="{119D7255-19BB-4A34-A9BA-6175048FD194}" presName="level3hierChild" presStyleCnt="0"/>
      <dgm:spPr/>
    </dgm:pt>
    <dgm:pt modelId="{7AAD251A-AB81-42A4-A731-A76CB41A85F8}" type="pres">
      <dgm:prSet presAssocID="{BAD82B91-3D6C-451F-8E98-8F297915CC68}" presName="conn2-1" presStyleLbl="parChTrans1D2" presStyleIdx="1" presStyleCnt="2"/>
      <dgm:spPr/>
    </dgm:pt>
    <dgm:pt modelId="{E38BB513-48F2-4AEC-AACE-CC6C682A1685}" type="pres">
      <dgm:prSet presAssocID="{BAD82B91-3D6C-451F-8E98-8F297915CC68}" presName="connTx" presStyleLbl="parChTrans1D2" presStyleIdx="1" presStyleCnt="2"/>
      <dgm:spPr/>
    </dgm:pt>
    <dgm:pt modelId="{700AD5B4-D170-4D2A-B06A-300C2E392D1D}" type="pres">
      <dgm:prSet presAssocID="{2C3206B1-4DDE-4544-85B3-17323899057F}" presName="root2" presStyleCnt="0"/>
      <dgm:spPr/>
    </dgm:pt>
    <dgm:pt modelId="{2EB43D01-C3EB-4DD1-847F-A5AF0FB835AC}" type="pres">
      <dgm:prSet presAssocID="{2C3206B1-4DDE-4544-85B3-17323899057F}" presName="LevelTwoTextNode" presStyleLbl="node2" presStyleIdx="1" presStyleCnt="2" custScaleX="33552" custScaleY="34378" custLinFactNeighborX="-19360" custLinFactNeighborY="-5051">
        <dgm:presLayoutVars>
          <dgm:chPref val="3"/>
        </dgm:presLayoutVars>
      </dgm:prSet>
      <dgm:spPr/>
    </dgm:pt>
    <dgm:pt modelId="{EAC2DCF7-6D30-4C5A-A26E-28A2E292FA55}" type="pres">
      <dgm:prSet presAssocID="{2C3206B1-4DDE-4544-85B3-17323899057F}" presName="level3hierChild" presStyleCnt="0"/>
      <dgm:spPr/>
    </dgm:pt>
    <dgm:pt modelId="{E1A72EDF-D3D4-486C-9DE6-3E126C2EB6E6}" type="pres">
      <dgm:prSet presAssocID="{7D24002C-7188-4363-85CA-0ED4291FFA8E}" presName="conn2-1" presStyleLbl="parChTrans1D3" presStyleIdx="2" presStyleCnt="4"/>
      <dgm:spPr/>
    </dgm:pt>
    <dgm:pt modelId="{1280938E-090A-433D-AF78-27285AC9E731}" type="pres">
      <dgm:prSet presAssocID="{7D24002C-7188-4363-85CA-0ED4291FFA8E}" presName="connTx" presStyleLbl="parChTrans1D3" presStyleIdx="2" presStyleCnt="4"/>
      <dgm:spPr/>
    </dgm:pt>
    <dgm:pt modelId="{5081581E-6428-4503-A868-50FD5C6FB26C}" type="pres">
      <dgm:prSet presAssocID="{3802650B-DBFC-4334-BA00-5BF942D7F63B}" presName="root2" presStyleCnt="0"/>
      <dgm:spPr/>
    </dgm:pt>
    <dgm:pt modelId="{3E046E5D-203E-4048-AF70-3CD8F9F9822B}" type="pres">
      <dgm:prSet presAssocID="{3802650B-DBFC-4334-BA00-5BF942D7F63B}" presName="LevelTwoTextNode" presStyleLbl="node3" presStyleIdx="2" presStyleCnt="4" custScaleX="24703" custScaleY="37794" custLinFactNeighborX="-46301" custLinFactNeighborY="-11285">
        <dgm:presLayoutVars>
          <dgm:chPref val="3"/>
        </dgm:presLayoutVars>
      </dgm:prSet>
      <dgm:spPr/>
    </dgm:pt>
    <dgm:pt modelId="{31BCA464-AE26-424B-B473-0DF47A8F20B4}" type="pres">
      <dgm:prSet presAssocID="{3802650B-DBFC-4334-BA00-5BF942D7F63B}" presName="level3hierChild" presStyleCnt="0"/>
      <dgm:spPr/>
    </dgm:pt>
    <dgm:pt modelId="{39ABE9FF-3300-493C-9183-78D09236DC5E}" type="pres">
      <dgm:prSet presAssocID="{73B00CED-506A-46EB-9509-E09B9354757E}" presName="conn2-1" presStyleLbl="parChTrans1D3" presStyleIdx="3" presStyleCnt="4"/>
      <dgm:spPr/>
    </dgm:pt>
    <dgm:pt modelId="{48B65BA2-BB54-4C72-8E9C-DFAFF4E522F3}" type="pres">
      <dgm:prSet presAssocID="{73B00CED-506A-46EB-9509-E09B9354757E}" presName="connTx" presStyleLbl="parChTrans1D3" presStyleIdx="3" presStyleCnt="4"/>
      <dgm:spPr/>
    </dgm:pt>
    <dgm:pt modelId="{BFBC6A6D-9036-4FC3-9A02-952A4443C1E2}" type="pres">
      <dgm:prSet presAssocID="{E8C6A9E9-6EAD-4E8A-8D38-FF24AD00F00F}" presName="root2" presStyleCnt="0"/>
      <dgm:spPr/>
    </dgm:pt>
    <dgm:pt modelId="{149605B2-D03B-4B3A-87FA-7DC20FA0932B}" type="pres">
      <dgm:prSet presAssocID="{E8C6A9E9-6EAD-4E8A-8D38-FF24AD00F00F}" presName="LevelTwoTextNode" presStyleLbl="node3" presStyleIdx="3" presStyleCnt="4" custScaleX="27081" custScaleY="33585" custLinFactNeighborX="-46301" custLinFactNeighborY="-13338">
        <dgm:presLayoutVars>
          <dgm:chPref val="3"/>
        </dgm:presLayoutVars>
      </dgm:prSet>
      <dgm:spPr/>
    </dgm:pt>
    <dgm:pt modelId="{CC2FC95E-F5C0-4C94-A207-5AD8B3688E98}" type="pres">
      <dgm:prSet presAssocID="{E8C6A9E9-6EAD-4E8A-8D38-FF24AD00F00F}" presName="level3hierChild" presStyleCnt="0"/>
      <dgm:spPr/>
    </dgm:pt>
  </dgm:ptLst>
  <dgm:cxnLst>
    <dgm:cxn modelId="{E036FB06-B50F-4200-90BA-1CE64CD4ED2D}" srcId="{125E2C7C-AC1D-4805-B48F-808A453DFEFE}" destId="{2C3206B1-4DDE-4544-85B3-17323899057F}" srcOrd="1" destOrd="0" parTransId="{BAD82B91-3D6C-451F-8E98-8F297915CC68}" sibTransId="{324BAF6B-A156-47B4-80BD-076F9A616AD7}"/>
    <dgm:cxn modelId="{40256717-8145-4AB4-AB27-7CC734BC4160}" srcId="{125E2C7C-AC1D-4805-B48F-808A453DFEFE}" destId="{DCA37A4A-39AF-4C59-A568-1B0D39B0C705}" srcOrd="0" destOrd="0" parTransId="{7E10AEF6-6208-4C67-A6DA-BC225D3FD829}" sibTransId="{C6BF5DC0-E1E8-4F07-B2E6-A716B75A5535}"/>
    <dgm:cxn modelId="{BF22A428-24C6-4739-97AA-0D6BDE037CDD}" srcId="{DCA37A4A-39AF-4C59-A568-1B0D39B0C705}" destId="{855F90AE-B800-4215-A07E-07CB1057B63A}" srcOrd="0" destOrd="0" parTransId="{25838072-4F70-43A0-AC6A-F48EBAA34598}" sibTransId="{E5BDDAF8-3A07-4308-A87A-6BC7E7B4B41B}"/>
    <dgm:cxn modelId="{8E43535C-0226-445D-899A-25D890495AA6}" type="presOf" srcId="{7D24002C-7188-4363-85CA-0ED4291FFA8E}" destId="{1280938E-090A-433D-AF78-27285AC9E731}" srcOrd="1" destOrd="0" presId="urn:microsoft.com/office/officeart/2005/8/layout/hierarchy2"/>
    <dgm:cxn modelId="{BD62B361-26AE-4EB7-8E7C-8F068C516B7E}" srcId="{DCA37A4A-39AF-4C59-A568-1B0D39B0C705}" destId="{119D7255-19BB-4A34-A9BA-6175048FD194}" srcOrd="1" destOrd="0" parTransId="{D0ED6CEA-9869-4EBD-82C3-5478BB6BAAB2}" sibTransId="{CFDFB966-46CA-495C-A9C6-999612F206EF}"/>
    <dgm:cxn modelId="{4C27616A-5C4D-4D93-81F1-92D2F45CFA5A}" type="presOf" srcId="{7E10AEF6-6208-4C67-A6DA-BC225D3FD829}" destId="{AF5659B9-1824-45F7-BD8A-E24130060B30}" srcOrd="1" destOrd="0" presId="urn:microsoft.com/office/officeart/2005/8/layout/hierarchy2"/>
    <dgm:cxn modelId="{AD915855-8875-4608-A967-3892A7A3140E}" type="presOf" srcId="{119D7255-19BB-4A34-A9BA-6175048FD194}" destId="{BE815361-F8F6-4179-B467-3731A1AF6808}" srcOrd="0" destOrd="0" presId="urn:microsoft.com/office/officeart/2005/8/layout/hierarchy2"/>
    <dgm:cxn modelId="{8533CB59-2EDF-46B3-9467-1914F1B954E5}" type="presOf" srcId="{25838072-4F70-43A0-AC6A-F48EBAA34598}" destId="{E4A4C23F-7131-429D-996A-FB188089EF66}" srcOrd="1" destOrd="0" presId="urn:microsoft.com/office/officeart/2005/8/layout/hierarchy2"/>
    <dgm:cxn modelId="{C99AB98A-F0EA-4572-91B6-BA7F4AFB429C}" type="presOf" srcId="{73B00CED-506A-46EB-9509-E09B9354757E}" destId="{48B65BA2-BB54-4C72-8E9C-DFAFF4E522F3}" srcOrd="1" destOrd="0" presId="urn:microsoft.com/office/officeart/2005/8/layout/hierarchy2"/>
    <dgm:cxn modelId="{52F9778B-0016-4CFA-A601-2C7F4FD93F76}" type="presOf" srcId="{2C3206B1-4DDE-4544-85B3-17323899057F}" destId="{2EB43D01-C3EB-4DD1-847F-A5AF0FB835AC}" srcOrd="0" destOrd="0" presId="urn:microsoft.com/office/officeart/2005/8/layout/hierarchy2"/>
    <dgm:cxn modelId="{D5B6828D-0637-4DDB-99C5-94113041F7AB}" type="presOf" srcId="{E8C6A9E9-6EAD-4E8A-8D38-FF24AD00F00F}" destId="{149605B2-D03B-4B3A-87FA-7DC20FA0932B}" srcOrd="0" destOrd="0" presId="urn:microsoft.com/office/officeart/2005/8/layout/hierarchy2"/>
    <dgm:cxn modelId="{60280398-442B-46EC-BE87-48A5A0FCF352}" type="presOf" srcId="{25838072-4F70-43A0-AC6A-F48EBAA34598}" destId="{5E715B7F-5026-4314-8ADD-B9F0B2198B40}" srcOrd="0" destOrd="0" presId="urn:microsoft.com/office/officeart/2005/8/layout/hierarchy2"/>
    <dgm:cxn modelId="{4868D79A-EC65-41A6-9286-D9A95BCF53D4}" type="presOf" srcId="{3802650B-DBFC-4334-BA00-5BF942D7F63B}" destId="{3E046E5D-203E-4048-AF70-3CD8F9F9822B}" srcOrd="0" destOrd="0" presId="urn:microsoft.com/office/officeart/2005/8/layout/hierarchy2"/>
    <dgm:cxn modelId="{2351AF9B-68B7-4E7D-B16A-E620FDBC5035}" type="presOf" srcId="{D0ED6CEA-9869-4EBD-82C3-5478BB6BAAB2}" destId="{A06F6EEE-BEF0-45EE-AA27-56F679807236}" srcOrd="1" destOrd="0" presId="urn:microsoft.com/office/officeart/2005/8/layout/hierarchy2"/>
    <dgm:cxn modelId="{65C100A1-1A62-4110-9A38-3EB859D93563}" srcId="{2C3206B1-4DDE-4544-85B3-17323899057F}" destId="{3802650B-DBFC-4334-BA00-5BF942D7F63B}" srcOrd="0" destOrd="0" parTransId="{7D24002C-7188-4363-85CA-0ED4291FFA8E}" sibTransId="{C58BB151-A65E-4208-ACC8-F6CD6112FE6F}"/>
    <dgm:cxn modelId="{4BFEA5A6-8644-4599-9E30-74F43F7A5DCB}" type="presOf" srcId="{D0ED6CEA-9869-4EBD-82C3-5478BB6BAAB2}" destId="{6D42CE0A-7546-4C33-AB92-6B24E27BFA56}" srcOrd="0" destOrd="0" presId="urn:microsoft.com/office/officeart/2005/8/layout/hierarchy2"/>
    <dgm:cxn modelId="{42798AA9-528E-418B-AAD5-6DEC6A349350}" type="presOf" srcId="{855F90AE-B800-4215-A07E-07CB1057B63A}" destId="{51956ECD-F5BC-4634-8393-02D69D2C14D3}" srcOrd="0" destOrd="0" presId="urn:microsoft.com/office/officeart/2005/8/layout/hierarchy2"/>
    <dgm:cxn modelId="{866269AB-6DA4-4153-80E9-DE9E3AE02D6C}" type="presOf" srcId="{73B00CED-506A-46EB-9509-E09B9354757E}" destId="{39ABE9FF-3300-493C-9183-78D09236DC5E}" srcOrd="0" destOrd="0" presId="urn:microsoft.com/office/officeart/2005/8/layout/hierarchy2"/>
    <dgm:cxn modelId="{3F9C31AD-3BD0-40A0-A163-7478C09C56A8}" type="presOf" srcId="{998AE41B-841F-4A8D-9FFE-EC8BB46C03BD}" destId="{32EB8439-E7AC-4AC7-B3E2-CC2D09B9E932}" srcOrd="0" destOrd="0" presId="urn:microsoft.com/office/officeart/2005/8/layout/hierarchy2"/>
    <dgm:cxn modelId="{1A9052B6-3806-4A90-B303-2F24B4861A79}" type="presOf" srcId="{7E10AEF6-6208-4C67-A6DA-BC225D3FD829}" destId="{2AD423C7-A137-4355-BA95-7A91E6EF86C5}" srcOrd="0" destOrd="0" presId="urn:microsoft.com/office/officeart/2005/8/layout/hierarchy2"/>
    <dgm:cxn modelId="{59E30DBF-DCD2-47D3-B19C-7E18191E87FA}" type="presOf" srcId="{125E2C7C-AC1D-4805-B48F-808A453DFEFE}" destId="{18ECD9D9-C6F3-4DB7-8CB2-A2E1A291C75F}" srcOrd="0" destOrd="0" presId="urn:microsoft.com/office/officeart/2005/8/layout/hierarchy2"/>
    <dgm:cxn modelId="{8017D8BF-3ADF-4BC4-B614-C6F624E962FA}" srcId="{998AE41B-841F-4A8D-9FFE-EC8BB46C03BD}" destId="{125E2C7C-AC1D-4805-B48F-808A453DFEFE}" srcOrd="0" destOrd="0" parTransId="{6CA0E68A-A3A5-4CBC-AEA3-A484B33FFAB5}" sibTransId="{8FDE9DE8-C6AF-4B1F-95FF-ADFD157D55FD}"/>
    <dgm:cxn modelId="{E5B421C6-8DDE-46F6-964D-9060362E6F7E}" type="presOf" srcId="{7D24002C-7188-4363-85CA-0ED4291FFA8E}" destId="{E1A72EDF-D3D4-486C-9DE6-3E126C2EB6E6}" srcOrd="0" destOrd="0" presId="urn:microsoft.com/office/officeart/2005/8/layout/hierarchy2"/>
    <dgm:cxn modelId="{4A876EC8-35CC-464D-B96D-60F0E40F1CDD}" type="presOf" srcId="{DCA37A4A-39AF-4C59-A568-1B0D39B0C705}" destId="{073EADBE-50BF-4401-B801-25138062B9C0}" srcOrd="0" destOrd="0" presId="urn:microsoft.com/office/officeart/2005/8/layout/hierarchy2"/>
    <dgm:cxn modelId="{1DD841D2-C74B-4D1C-82EF-FD1D24B3BEE4}" srcId="{2C3206B1-4DDE-4544-85B3-17323899057F}" destId="{E8C6A9E9-6EAD-4E8A-8D38-FF24AD00F00F}" srcOrd="1" destOrd="0" parTransId="{73B00CED-506A-46EB-9509-E09B9354757E}" sibTransId="{01527134-3C80-4E79-B093-B305DD01BFC5}"/>
    <dgm:cxn modelId="{174378E5-0639-41E0-AA94-609ACBAEF774}" type="presOf" srcId="{BAD82B91-3D6C-451F-8E98-8F297915CC68}" destId="{7AAD251A-AB81-42A4-A731-A76CB41A85F8}" srcOrd="0" destOrd="0" presId="urn:microsoft.com/office/officeart/2005/8/layout/hierarchy2"/>
    <dgm:cxn modelId="{B2CCF4FE-45FE-4CD8-8A56-099004BC4ED1}" type="presOf" srcId="{BAD82B91-3D6C-451F-8E98-8F297915CC68}" destId="{E38BB513-48F2-4AEC-AACE-CC6C682A1685}" srcOrd="1" destOrd="0" presId="urn:microsoft.com/office/officeart/2005/8/layout/hierarchy2"/>
    <dgm:cxn modelId="{A2B2B773-4DD6-4B54-A988-AFFB91A0F9BC}" type="presParOf" srcId="{32EB8439-E7AC-4AC7-B3E2-CC2D09B9E932}" destId="{2F00CCD5-B2BF-422C-8230-E000450E0DE7}" srcOrd="0" destOrd="0" presId="urn:microsoft.com/office/officeart/2005/8/layout/hierarchy2"/>
    <dgm:cxn modelId="{C86E48AE-CEF5-4323-86AA-6309027844FA}" type="presParOf" srcId="{2F00CCD5-B2BF-422C-8230-E000450E0DE7}" destId="{18ECD9D9-C6F3-4DB7-8CB2-A2E1A291C75F}" srcOrd="0" destOrd="0" presId="urn:microsoft.com/office/officeart/2005/8/layout/hierarchy2"/>
    <dgm:cxn modelId="{96DFB97F-94F7-4474-9CD3-404BF5BE7065}" type="presParOf" srcId="{2F00CCD5-B2BF-422C-8230-E000450E0DE7}" destId="{06746621-69BF-4451-8784-106C038FD2AD}" srcOrd="1" destOrd="0" presId="urn:microsoft.com/office/officeart/2005/8/layout/hierarchy2"/>
    <dgm:cxn modelId="{4F3C15B2-BB0A-4E2C-9AC6-EF7F6090700F}" type="presParOf" srcId="{06746621-69BF-4451-8784-106C038FD2AD}" destId="{2AD423C7-A137-4355-BA95-7A91E6EF86C5}" srcOrd="0" destOrd="0" presId="urn:microsoft.com/office/officeart/2005/8/layout/hierarchy2"/>
    <dgm:cxn modelId="{EF69C1F7-D5B3-4788-AF84-6A0CA77D838A}" type="presParOf" srcId="{2AD423C7-A137-4355-BA95-7A91E6EF86C5}" destId="{AF5659B9-1824-45F7-BD8A-E24130060B30}" srcOrd="0" destOrd="0" presId="urn:microsoft.com/office/officeart/2005/8/layout/hierarchy2"/>
    <dgm:cxn modelId="{19B3F27D-F832-447A-B185-AAAF18E3C19D}" type="presParOf" srcId="{06746621-69BF-4451-8784-106C038FD2AD}" destId="{0FED5417-919F-4034-803C-BFAFACDA8BE4}" srcOrd="1" destOrd="0" presId="urn:microsoft.com/office/officeart/2005/8/layout/hierarchy2"/>
    <dgm:cxn modelId="{0C6BC0E1-29A8-4A89-8F80-0C71C89D6322}" type="presParOf" srcId="{0FED5417-919F-4034-803C-BFAFACDA8BE4}" destId="{073EADBE-50BF-4401-B801-25138062B9C0}" srcOrd="0" destOrd="0" presId="urn:microsoft.com/office/officeart/2005/8/layout/hierarchy2"/>
    <dgm:cxn modelId="{47400BD5-5A70-4242-B5E2-EEC83A9FE1CA}" type="presParOf" srcId="{0FED5417-919F-4034-803C-BFAFACDA8BE4}" destId="{6F6A717C-8014-4872-9194-5141B6A07394}" srcOrd="1" destOrd="0" presId="urn:microsoft.com/office/officeart/2005/8/layout/hierarchy2"/>
    <dgm:cxn modelId="{17492BFF-9274-4D63-A815-5BC2AD65D8BC}" type="presParOf" srcId="{6F6A717C-8014-4872-9194-5141B6A07394}" destId="{5E715B7F-5026-4314-8ADD-B9F0B2198B40}" srcOrd="0" destOrd="0" presId="urn:microsoft.com/office/officeart/2005/8/layout/hierarchy2"/>
    <dgm:cxn modelId="{3C33C093-4CF2-430D-92E2-6693A6D345A2}" type="presParOf" srcId="{5E715B7F-5026-4314-8ADD-B9F0B2198B40}" destId="{E4A4C23F-7131-429D-996A-FB188089EF66}" srcOrd="0" destOrd="0" presId="urn:microsoft.com/office/officeart/2005/8/layout/hierarchy2"/>
    <dgm:cxn modelId="{FB66C9F6-2D78-4896-A1BB-0A301721A6EF}" type="presParOf" srcId="{6F6A717C-8014-4872-9194-5141B6A07394}" destId="{D33CD1ED-5A3D-4A50-B272-672DA574466C}" srcOrd="1" destOrd="0" presId="urn:microsoft.com/office/officeart/2005/8/layout/hierarchy2"/>
    <dgm:cxn modelId="{57BE912D-9B85-4D52-AC9F-99061C49CC36}" type="presParOf" srcId="{D33CD1ED-5A3D-4A50-B272-672DA574466C}" destId="{51956ECD-F5BC-4634-8393-02D69D2C14D3}" srcOrd="0" destOrd="0" presId="urn:microsoft.com/office/officeart/2005/8/layout/hierarchy2"/>
    <dgm:cxn modelId="{5D7EAD24-4E15-4644-8780-F6535ECB24AD}" type="presParOf" srcId="{D33CD1ED-5A3D-4A50-B272-672DA574466C}" destId="{7428AF0E-4B82-4EF1-B10A-C22D3B33796B}" srcOrd="1" destOrd="0" presId="urn:microsoft.com/office/officeart/2005/8/layout/hierarchy2"/>
    <dgm:cxn modelId="{71F3A555-8A50-4D99-AB98-3F33CF71C4B3}" type="presParOf" srcId="{6F6A717C-8014-4872-9194-5141B6A07394}" destId="{6D42CE0A-7546-4C33-AB92-6B24E27BFA56}" srcOrd="2" destOrd="0" presId="urn:microsoft.com/office/officeart/2005/8/layout/hierarchy2"/>
    <dgm:cxn modelId="{03A1D8D5-4B2A-46F5-B5B7-4CC0A64E22F3}" type="presParOf" srcId="{6D42CE0A-7546-4C33-AB92-6B24E27BFA56}" destId="{A06F6EEE-BEF0-45EE-AA27-56F679807236}" srcOrd="0" destOrd="0" presId="urn:microsoft.com/office/officeart/2005/8/layout/hierarchy2"/>
    <dgm:cxn modelId="{829577F9-E649-4867-86A9-96893BC0ACF2}" type="presParOf" srcId="{6F6A717C-8014-4872-9194-5141B6A07394}" destId="{7226F9FE-1E35-4B37-8FD3-CC49F14D8FB4}" srcOrd="3" destOrd="0" presId="urn:microsoft.com/office/officeart/2005/8/layout/hierarchy2"/>
    <dgm:cxn modelId="{57B5C197-9790-489C-B548-1755ECB58565}" type="presParOf" srcId="{7226F9FE-1E35-4B37-8FD3-CC49F14D8FB4}" destId="{BE815361-F8F6-4179-B467-3731A1AF6808}" srcOrd="0" destOrd="0" presId="urn:microsoft.com/office/officeart/2005/8/layout/hierarchy2"/>
    <dgm:cxn modelId="{7BF63845-E14F-4A0C-82D2-67609335425D}" type="presParOf" srcId="{7226F9FE-1E35-4B37-8FD3-CC49F14D8FB4}" destId="{657519F3-88FE-41AD-872D-332653BCBDF0}" srcOrd="1" destOrd="0" presId="urn:microsoft.com/office/officeart/2005/8/layout/hierarchy2"/>
    <dgm:cxn modelId="{B2D0F759-6CB0-464E-8CEC-0693C1AA2DA5}" type="presParOf" srcId="{06746621-69BF-4451-8784-106C038FD2AD}" destId="{7AAD251A-AB81-42A4-A731-A76CB41A85F8}" srcOrd="2" destOrd="0" presId="urn:microsoft.com/office/officeart/2005/8/layout/hierarchy2"/>
    <dgm:cxn modelId="{3C5AD609-E004-4806-908E-FF53D8612C01}" type="presParOf" srcId="{7AAD251A-AB81-42A4-A731-A76CB41A85F8}" destId="{E38BB513-48F2-4AEC-AACE-CC6C682A1685}" srcOrd="0" destOrd="0" presId="urn:microsoft.com/office/officeart/2005/8/layout/hierarchy2"/>
    <dgm:cxn modelId="{281D0881-35D2-4651-A519-A403A0EDCF68}" type="presParOf" srcId="{06746621-69BF-4451-8784-106C038FD2AD}" destId="{700AD5B4-D170-4D2A-B06A-300C2E392D1D}" srcOrd="3" destOrd="0" presId="urn:microsoft.com/office/officeart/2005/8/layout/hierarchy2"/>
    <dgm:cxn modelId="{DBF9F61A-A6F7-480E-BABB-67FBB05EB7C3}" type="presParOf" srcId="{700AD5B4-D170-4D2A-B06A-300C2E392D1D}" destId="{2EB43D01-C3EB-4DD1-847F-A5AF0FB835AC}" srcOrd="0" destOrd="0" presId="urn:microsoft.com/office/officeart/2005/8/layout/hierarchy2"/>
    <dgm:cxn modelId="{1EFE7B9F-7945-4FEF-AD2C-0A77862228EF}" type="presParOf" srcId="{700AD5B4-D170-4D2A-B06A-300C2E392D1D}" destId="{EAC2DCF7-6D30-4C5A-A26E-28A2E292FA55}" srcOrd="1" destOrd="0" presId="urn:microsoft.com/office/officeart/2005/8/layout/hierarchy2"/>
    <dgm:cxn modelId="{9BB633C8-3F8D-4645-815A-09CA06C0D769}" type="presParOf" srcId="{EAC2DCF7-6D30-4C5A-A26E-28A2E292FA55}" destId="{E1A72EDF-D3D4-486C-9DE6-3E126C2EB6E6}" srcOrd="0" destOrd="0" presId="urn:microsoft.com/office/officeart/2005/8/layout/hierarchy2"/>
    <dgm:cxn modelId="{F37F6F0A-3F48-4C9B-B257-76BAA9568758}" type="presParOf" srcId="{E1A72EDF-D3D4-486C-9DE6-3E126C2EB6E6}" destId="{1280938E-090A-433D-AF78-27285AC9E731}" srcOrd="0" destOrd="0" presId="urn:microsoft.com/office/officeart/2005/8/layout/hierarchy2"/>
    <dgm:cxn modelId="{9F4BEE8E-5BBB-47B3-A682-E8A9E8A1E9B2}" type="presParOf" srcId="{EAC2DCF7-6D30-4C5A-A26E-28A2E292FA55}" destId="{5081581E-6428-4503-A868-50FD5C6FB26C}" srcOrd="1" destOrd="0" presId="urn:microsoft.com/office/officeart/2005/8/layout/hierarchy2"/>
    <dgm:cxn modelId="{7DF52DA3-D54D-460A-8611-2FCF8A778617}" type="presParOf" srcId="{5081581E-6428-4503-A868-50FD5C6FB26C}" destId="{3E046E5D-203E-4048-AF70-3CD8F9F9822B}" srcOrd="0" destOrd="0" presId="urn:microsoft.com/office/officeart/2005/8/layout/hierarchy2"/>
    <dgm:cxn modelId="{4E03D155-0656-42CE-8F0D-555D52CC8441}" type="presParOf" srcId="{5081581E-6428-4503-A868-50FD5C6FB26C}" destId="{31BCA464-AE26-424B-B473-0DF47A8F20B4}" srcOrd="1" destOrd="0" presId="urn:microsoft.com/office/officeart/2005/8/layout/hierarchy2"/>
    <dgm:cxn modelId="{59B23789-2D49-4303-841E-5EA25EBEE180}" type="presParOf" srcId="{EAC2DCF7-6D30-4C5A-A26E-28A2E292FA55}" destId="{39ABE9FF-3300-493C-9183-78D09236DC5E}" srcOrd="2" destOrd="0" presId="urn:microsoft.com/office/officeart/2005/8/layout/hierarchy2"/>
    <dgm:cxn modelId="{50AAA4B9-9A67-4F71-88F0-7140F5CE90F5}" type="presParOf" srcId="{39ABE9FF-3300-493C-9183-78D09236DC5E}" destId="{48B65BA2-BB54-4C72-8E9C-DFAFF4E522F3}" srcOrd="0" destOrd="0" presId="urn:microsoft.com/office/officeart/2005/8/layout/hierarchy2"/>
    <dgm:cxn modelId="{6BD330BE-E4D9-41BD-BA7E-F99639F93F34}" type="presParOf" srcId="{EAC2DCF7-6D30-4C5A-A26E-28A2E292FA55}" destId="{BFBC6A6D-9036-4FC3-9A02-952A4443C1E2}" srcOrd="3" destOrd="0" presId="urn:microsoft.com/office/officeart/2005/8/layout/hierarchy2"/>
    <dgm:cxn modelId="{469B5AC3-4CAD-427C-8934-02B0ABB1ADED}" type="presParOf" srcId="{BFBC6A6D-9036-4FC3-9A02-952A4443C1E2}" destId="{149605B2-D03B-4B3A-87FA-7DC20FA0932B}" srcOrd="0" destOrd="0" presId="urn:microsoft.com/office/officeart/2005/8/layout/hierarchy2"/>
    <dgm:cxn modelId="{DB9B12E4-1D3A-4A91-B8E2-C5DA1294DC71}" type="presParOf" srcId="{BFBC6A6D-9036-4FC3-9A02-952A4443C1E2}" destId="{CC2FC95E-F5C0-4C94-A207-5AD8B3688E9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ECD9D9-C6F3-4DB7-8CB2-A2E1A291C75F}">
      <dsp:nvSpPr>
        <dsp:cNvPr id="0" name=""/>
        <dsp:cNvSpPr/>
      </dsp:nvSpPr>
      <dsp:spPr>
        <a:xfrm>
          <a:off x="0" y="1707150"/>
          <a:ext cx="1105237" cy="957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000" b="1" kern="1200" dirty="0">
              <a:solidFill>
                <a:schemeClr val="tx1"/>
              </a:solidFill>
            </a:rPr>
            <a:t>緣起</a:t>
          </a:r>
          <a:endParaRPr lang="en-US" sz="4000" b="1" kern="1200" dirty="0">
            <a:solidFill>
              <a:schemeClr val="tx1"/>
            </a:solidFill>
          </a:endParaRPr>
        </a:p>
      </dsp:txBody>
      <dsp:txXfrm>
        <a:off x="28034" y="1735184"/>
        <a:ext cx="1049169" cy="901080"/>
      </dsp:txXfrm>
    </dsp:sp>
    <dsp:sp modelId="{2AD423C7-A137-4355-BA95-7A91E6EF86C5}">
      <dsp:nvSpPr>
        <dsp:cNvPr id="0" name=""/>
        <dsp:cNvSpPr/>
      </dsp:nvSpPr>
      <dsp:spPr>
        <a:xfrm rot="19163911">
          <a:off x="882128" y="1535193"/>
          <a:ext cx="1853479" cy="94829"/>
        </a:xfrm>
        <a:custGeom>
          <a:avLst/>
          <a:gdLst/>
          <a:ahLst/>
          <a:cxnLst/>
          <a:rect l="0" t="0" r="0" b="0"/>
          <a:pathLst>
            <a:path>
              <a:moveTo>
                <a:pt x="0" y="47414"/>
              </a:moveTo>
              <a:lnTo>
                <a:pt x="1853479" y="474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600" kern="1200"/>
        </a:p>
      </dsp:txBody>
      <dsp:txXfrm>
        <a:off x="1762531" y="1536271"/>
        <a:ext cx="92673" cy="92673"/>
      </dsp:txXfrm>
    </dsp:sp>
    <dsp:sp modelId="{073EADBE-50BF-4401-B801-25138062B9C0}">
      <dsp:nvSpPr>
        <dsp:cNvPr id="0" name=""/>
        <dsp:cNvSpPr/>
      </dsp:nvSpPr>
      <dsp:spPr>
        <a:xfrm>
          <a:off x="2512499" y="622144"/>
          <a:ext cx="1609401" cy="7146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400" b="1" kern="1200" dirty="0">
              <a:solidFill>
                <a:schemeClr val="tx1"/>
              </a:solidFill>
            </a:rPr>
            <a:t>流轉</a:t>
          </a:r>
          <a:endParaRPr lang="en-CA" sz="4400" b="1" kern="1200" dirty="0">
            <a:solidFill>
              <a:schemeClr val="tx1"/>
            </a:solidFill>
          </a:endParaRPr>
        </a:p>
      </dsp:txBody>
      <dsp:txXfrm>
        <a:off x="2533432" y="643077"/>
        <a:ext cx="1567535" cy="672828"/>
      </dsp:txXfrm>
    </dsp:sp>
    <dsp:sp modelId="{5E715B7F-5026-4314-8ADD-B9F0B2198B40}">
      <dsp:nvSpPr>
        <dsp:cNvPr id="0" name=""/>
        <dsp:cNvSpPr/>
      </dsp:nvSpPr>
      <dsp:spPr>
        <a:xfrm rot="19031086">
          <a:off x="4024859" y="684552"/>
          <a:ext cx="728400" cy="94829"/>
        </a:xfrm>
        <a:custGeom>
          <a:avLst/>
          <a:gdLst/>
          <a:ahLst/>
          <a:cxnLst/>
          <a:rect l="0" t="0" r="0" b="0"/>
          <a:pathLst>
            <a:path>
              <a:moveTo>
                <a:pt x="0" y="47414"/>
              </a:moveTo>
              <a:lnTo>
                <a:pt x="728400" y="474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4370849" y="713757"/>
        <a:ext cx="36420" cy="36420"/>
      </dsp:txXfrm>
    </dsp:sp>
    <dsp:sp modelId="{51956ECD-F5BC-4634-8393-02D69D2C14D3}">
      <dsp:nvSpPr>
        <dsp:cNvPr id="0" name=""/>
        <dsp:cNvSpPr/>
      </dsp:nvSpPr>
      <dsp:spPr>
        <a:xfrm>
          <a:off x="4656218" y="72012"/>
          <a:ext cx="1227395" cy="8248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400" b="1" kern="1200" dirty="0">
              <a:solidFill>
                <a:schemeClr val="tx1"/>
              </a:solidFill>
            </a:rPr>
            <a:t>苦</a:t>
          </a:r>
          <a:endParaRPr lang="en-CA" sz="4400" b="1" kern="1200" dirty="0">
            <a:solidFill>
              <a:schemeClr val="tx1"/>
            </a:solidFill>
          </a:endParaRPr>
        </a:p>
      </dsp:txBody>
      <dsp:txXfrm>
        <a:off x="4680377" y="96171"/>
        <a:ext cx="1179077" cy="776545"/>
      </dsp:txXfrm>
    </dsp:sp>
    <dsp:sp modelId="{6D42CE0A-7546-4C33-AB92-6B24E27BFA56}">
      <dsp:nvSpPr>
        <dsp:cNvPr id="0" name=""/>
        <dsp:cNvSpPr/>
      </dsp:nvSpPr>
      <dsp:spPr>
        <a:xfrm rot="2869503">
          <a:off x="3991144" y="1226970"/>
          <a:ext cx="795830" cy="94829"/>
        </a:xfrm>
        <a:custGeom>
          <a:avLst/>
          <a:gdLst/>
          <a:ahLst/>
          <a:cxnLst/>
          <a:rect l="0" t="0" r="0" b="0"/>
          <a:pathLst>
            <a:path>
              <a:moveTo>
                <a:pt x="0" y="47414"/>
              </a:moveTo>
              <a:lnTo>
                <a:pt x="795830" y="474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4369164" y="1254489"/>
        <a:ext cx="39791" cy="39791"/>
      </dsp:txXfrm>
    </dsp:sp>
    <dsp:sp modelId="{BE815361-F8F6-4179-B467-3731A1AF6808}">
      <dsp:nvSpPr>
        <dsp:cNvPr id="0" name=""/>
        <dsp:cNvSpPr/>
      </dsp:nvSpPr>
      <dsp:spPr>
        <a:xfrm>
          <a:off x="4656218" y="1152136"/>
          <a:ext cx="1178804" cy="8342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400" b="1" i="0" kern="1200" dirty="0">
              <a:solidFill>
                <a:schemeClr val="tx1"/>
              </a:solidFill>
            </a:rPr>
            <a:t>集</a:t>
          </a:r>
          <a:endParaRPr lang="en-US" sz="4400" b="1" i="0" kern="1200" dirty="0">
            <a:solidFill>
              <a:schemeClr val="tx1"/>
            </a:solidFill>
          </a:endParaRPr>
        </a:p>
      </dsp:txBody>
      <dsp:txXfrm>
        <a:off x="4680653" y="1176571"/>
        <a:ext cx="1129934" cy="785416"/>
      </dsp:txXfrm>
    </dsp:sp>
    <dsp:sp modelId="{7AAD251A-AB81-42A4-A731-A76CB41A85F8}">
      <dsp:nvSpPr>
        <dsp:cNvPr id="0" name=""/>
        <dsp:cNvSpPr/>
      </dsp:nvSpPr>
      <dsp:spPr>
        <a:xfrm rot="2132632">
          <a:off x="941012" y="2650671"/>
          <a:ext cx="1762731" cy="94829"/>
        </a:xfrm>
        <a:custGeom>
          <a:avLst/>
          <a:gdLst/>
          <a:ahLst/>
          <a:cxnLst/>
          <a:rect l="0" t="0" r="0" b="0"/>
          <a:pathLst>
            <a:path>
              <a:moveTo>
                <a:pt x="0" y="47414"/>
              </a:moveTo>
              <a:lnTo>
                <a:pt x="1762731" y="474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600" kern="1200"/>
        </a:p>
      </dsp:txBody>
      <dsp:txXfrm>
        <a:off x="1778310" y="2654017"/>
        <a:ext cx="88136" cy="88136"/>
      </dsp:txXfrm>
    </dsp:sp>
    <dsp:sp modelId="{2EB43D01-C3EB-4DD1-847F-A5AF0FB835AC}">
      <dsp:nvSpPr>
        <dsp:cNvPr id="0" name=""/>
        <dsp:cNvSpPr/>
      </dsp:nvSpPr>
      <dsp:spPr>
        <a:xfrm>
          <a:off x="2539520" y="2820153"/>
          <a:ext cx="1523663" cy="780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400" b="1" kern="1200" dirty="0">
              <a:solidFill>
                <a:schemeClr val="tx1"/>
              </a:solidFill>
            </a:rPr>
            <a:t>還滅</a:t>
          </a:r>
          <a:endParaRPr lang="en-CA" sz="4400" b="1" kern="1200" dirty="0">
            <a:solidFill>
              <a:schemeClr val="tx1"/>
            </a:solidFill>
          </a:endParaRPr>
        </a:p>
      </dsp:txBody>
      <dsp:txXfrm>
        <a:off x="2562383" y="2843016"/>
        <a:ext cx="1477937" cy="734860"/>
      </dsp:txXfrm>
    </dsp:sp>
    <dsp:sp modelId="{E1A72EDF-D3D4-486C-9DE6-3E126C2EB6E6}">
      <dsp:nvSpPr>
        <dsp:cNvPr id="0" name=""/>
        <dsp:cNvSpPr/>
      </dsp:nvSpPr>
      <dsp:spPr>
        <a:xfrm rot="18632987">
          <a:off x="3903596" y="2816464"/>
          <a:ext cx="912209" cy="94829"/>
        </a:xfrm>
        <a:custGeom>
          <a:avLst/>
          <a:gdLst/>
          <a:ahLst/>
          <a:cxnLst/>
          <a:rect l="0" t="0" r="0" b="0"/>
          <a:pathLst>
            <a:path>
              <a:moveTo>
                <a:pt x="0" y="47414"/>
              </a:moveTo>
              <a:lnTo>
                <a:pt x="912209" y="474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4336895" y="2841073"/>
        <a:ext cx="45610" cy="45610"/>
      </dsp:txXfrm>
    </dsp:sp>
    <dsp:sp modelId="{3E046E5D-203E-4048-AF70-3CD8F9F9822B}">
      <dsp:nvSpPr>
        <dsp:cNvPr id="0" name=""/>
        <dsp:cNvSpPr/>
      </dsp:nvSpPr>
      <dsp:spPr>
        <a:xfrm>
          <a:off x="4656218" y="2088236"/>
          <a:ext cx="1121812" cy="8581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400" b="1" i="0" kern="1200" dirty="0">
              <a:solidFill>
                <a:schemeClr val="tx1"/>
              </a:solidFill>
            </a:rPr>
            <a:t>滅</a:t>
          </a:r>
          <a:endParaRPr lang="en-US" sz="4400" b="1" i="0" kern="1200" dirty="0">
            <a:solidFill>
              <a:schemeClr val="tx1"/>
            </a:solidFill>
          </a:endParaRPr>
        </a:p>
      </dsp:txBody>
      <dsp:txXfrm>
        <a:off x="4681352" y="2113370"/>
        <a:ext cx="1071544" cy="807882"/>
      </dsp:txXfrm>
    </dsp:sp>
    <dsp:sp modelId="{39ABE9FF-3300-493C-9183-78D09236DC5E}">
      <dsp:nvSpPr>
        <dsp:cNvPr id="0" name=""/>
        <dsp:cNvSpPr/>
      </dsp:nvSpPr>
      <dsp:spPr>
        <a:xfrm rot="2084227">
          <a:off x="3998875" y="3368634"/>
          <a:ext cx="721651" cy="94829"/>
        </a:xfrm>
        <a:custGeom>
          <a:avLst/>
          <a:gdLst/>
          <a:ahLst/>
          <a:cxnLst/>
          <a:rect l="0" t="0" r="0" b="0"/>
          <a:pathLst>
            <a:path>
              <a:moveTo>
                <a:pt x="0" y="47414"/>
              </a:moveTo>
              <a:lnTo>
                <a:pt x="721651" y="474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4341659" y="3398008"/>
        <a:ext cx="36082" cy="36082"/>
      </dsp:txXfrm>
    </dsp:sp>
    <dsp:sp modelId="{149605B2-D03B-4B3A-87FA-7DC20FA0932B}">
      <dsp:nvSpPr>
        <dsp:cNvPr id="0" name=""/>
        <dsp:cNvSpPr/>
      </dsp:nvSpPr>
      <dsp:spPr>
        <a:xfrm>
          <a:off x="4656218" y="3240361"/>
          <a:ext cx="1229802" cy="7625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400" b="1" i="0" kern="1200" dirty="0">
              <a:solidFill>
                <a:schemeClr val="tx1"/>
              </a:solidFill>
            </a:rPr>
            <a:t>道</a:t>
          </a:r>
          <a:endParaRPr lang="en-US" sz="4400" b="1" i="0" kern="1200" dirty="0">
            <a:solidFill>
              <a:schemeClr val="tx1"/>
            </a:solidFill>
          </a:endParaRPr>
        </a:p>
      </dsp:txBody>
      <dsp:txXfrm>
        <a:off x="4678553" y="3262696"/>
        <a:ext cx="1185132" cy="7179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607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5495" y="0"/>
            <a:ext cx="4303607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74E696-FCF1-49DD-A2D6-0EE3B4B6987F}" type="datetimeFigureOut">
              <a:rPr lang="en-CA" smtClean="0"/>
              <a:pPr/>
              <a:t>2020-12-28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5488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140" y="3228896"/>
            <a:ext cx="794512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3607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5495" y="6456612"/>
            <a:ext cx="4303607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2FCB1-3793-4E91-8001-F86C88194721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7EBA09-677D-44BE-8B34-73F9E0E76435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p.204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52FCB1-3793-4E91-8001-F86C88194721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2577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FE45-0953-46F9-9C52-2F710A2CC326}" type="datetimeFigureOut">
              <a:rPr lang="en-CA" smtClean="0"/>
              <a:pPr/>
              <a:t>2020-12-28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C005-524C-4B5C-BBF7-226D6D75259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FE45-0953-46F9-9C52-2F710A2CC326}" type="datetimeFigureOut">
              <a:rPr lang="en-CA" smtClean="0"/>
              <a:pPr/>
              <a:t>2020-12-28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C005-524C-4B5C-BBF7-226D6D75259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FE45-0953-46F9-9C52-2F710A2CC326}" type="datetimeFigureOut">
              <a:rPr lang="en-CA" smtClean="0"/>
              <a:pPr/>
              <a:t>2020-12-28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C005-524C-4B5C-BBF7-226D6D75259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FE45-0953-46F9-9C52-2F710A2CC326}" type="datetimeFigureOut">
              <a:rPr lang="en-CA" smtClean="0"/>
              <a:pPr/>
              <a:t>2020-12-28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C005-524C-4B5C-BBF7-226D6D75259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FE45-0953-46F9-9C52-2F710A2CC326}" type="datetimeFigureOut">
              <a:rPr lang="en-CA" smtClean="0"/>
              <a:pPr/>
              <a:t>2020-12-28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C005-524C-4B5C-BBF7-226D6D75259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FE45-0953-46F9-9C52-2F710A2CC326}" type="datetimeFigureOut">
              <a:rPr lang="en-CA" smtClean="0"/>
              <a:pPr/>
              <a:t>2020-12-28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C005-524C-4B5C-BBF7-226D6D75259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FE45-0953-46F9-9C52-2F710A2CC326}" type="datetimeFigureOut">
              <a:rPr lang="en-CA" smtClean="0"/>
              <a:pPr/>
              <a:t>2020-12-28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C005-524C-4B5C-BBF7-226D6D75259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FE45-0953-46F9-9C52-2F710A2CC326}" type="datetimeFigureOut">
              <a:rPr lang="en-CA" smtClean="0"/>
              <a:pPr/>
              <a:t>2020-12-28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C005-524C-4B5C-BBF7-226D6D75259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FE45-0953-46F9-9C52-2F710A2CC326}" type="datetimeFigureOut">
              <a:rPr lang="en-CA" smtClean="0"/>
              <a:pPr/>
              <a:t>2020-12-28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C005-524C-4B5C-BBF7-226D6D75259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FE45-0953-46F9-9C52-2F710A2CC326}" type="datetimeFigureOut">
              <a:rPr lang="en-CA" smtClean="0"/>
              <a:pPr/>
              <a:t>2020-12-28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C005-524C-4B5C-BBF7-226D6D75259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FE45-0953-46F9-9C52-2F710A2CC326}" type="datetimeFigureOut">
              <a:rPr lang="en-CA" smtClean="0"/>
              <a:pPr/>
              <a:t>2020-12-28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C005-524C-4B5C-BBF7-226D6D75259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2FE45-0953-46F9-9C52-2F710A2CC326}" type="datetimeFigureOut">
              <a:rPr lang="en-CA" smtClean="0"/>
              <a:pPr/>
              <a:t>2020-12-28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8C005-524C-4B5C-BBF7-226D6D752597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zh-TW" altLang="en-US" sz="6000" dirty="0"/>
              <a:t>          </a:t>
            </a:r>
            <a:endParaRPr lang="en-US" altLang="zh-TW" sz="6000" dirty="0"/>
          </a:p>
          <a:p>
            <a:pPr algn="ctr">
              <a:buNone/>
            </a:pPr>
            <a:r>
              <a:rPr lang="en-US" altLang="zh-TW" sz="6000" dirty="0"/>
              <a:t>              </a:t>
            </a:r>
            <a:r>
              <a:rPr lang="zh-TW" altLang="en-US" sz="7200" dirty="0"/>
              <a:t>成 唯 識 論</a:t>
            </a:r>
            <a:endParaRPr lang="en-US" altLang="zh-TW" sz="7200" dirty="0"/>
          </a:p>
          <a:p>
            <a:pPr algn="ctr">
              <a:buNone/>
            </a:pPr>
            <a:r>
              <a:rPr lang="zh-TW" altLang="en-US" sz="7200" dirty="0"/>
              <a:t>              </a:t>
            </a:r>
            <a:r>
              <a:rPr lang="zh-TW" altLang="en-US" sz="6000" dirty="0"/>
              <a:t>思想摘要</a:t>
            </a:r>
            <a:endParaRPr lang="en-US" altLang="zh-TW" sz="6000" dirty="0"/>
          </a:p>
          <a:p>
            <a:pPr algn="ctr">
              <a:buNone/>
            </a:pPr>
            <a:r>
              <a:rPr lang="zh-TW" altLang="en-US" sz="4400" dirty="0"/>
              <a:t>                     釋如源</a:t>
            </a:r>
            <a:endParaRPr lang="en-US" altLang="zh-TW" sz="4400" dirty="0"/>
          </a:p>
          <a:p>
            <a:pPr algn="ctr">
              <a:buNone/>
            </a:pPr>
            <a:br>
              <a:rPr lang="en-US" altLang="zh-TW" dirty="0"/>
            </a:br>
            <a:endParaRPr lang="en-CA" dirty="0"/>
          </a:p>
          <a:p>
            <a:endParaRPr lang="en-CA" dirty="0"/>
          </a:p>
        </p:txBody>
      </p:sp>
      <p:pic>
        <p:nvPicPr>
          <p:cNvPr id="5" name="Picture 4" descr="322px-Xuanzang_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467543" y="297171"/>
            <a:ext cx="2736304" cy="603172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64096"/>
          </a:xfrm>
        </p:spPr>
        <p:txBody>
          <a:bodyPr/>
          <a:lstStyle/>
          <a:p>
            <a:r>
              <a:rPr lang="zh-TW" altLang="en-US" dirty="0"/>
              <a:t>三、我法二執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2"/>
            <a:ext cx="8136904" cy="52565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dirty="0">
                <a:solidFill>
                  <a:schemeClr val="tx1"/>
                </a:solidFill>
              </a:rPr>
              <a:t>	   </a:t>
            </a:r>
            <a:r>
              <a:rPr lang="zh-TW" altLang="en-US" sz="2800" b="1" dirty="0">
                <a:solidFill>
                  <a:schemeClr val="tx1"/>
                </a:solidFill>
              </a:rPr>
              <a:t>定義：一個主宰、永恒的生命體</a:t>
            </a:r>
            <a:endParaRPr lang="en-US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zh-TW" altLang="en-US" sz="2800" b="1" dirty="0">
                <a:solidFill>
                  <a:schemeClr val="tx1"/>
                </a:solidFill>
              </a:rPr>
              <a:t>我執</a:t>
            </a:r>
            <a:r>
              <a:rPr lang="en-US" altLang="zh-TW" sz="2800" b="1" dirty="0">
                <a:solidFill>
                  <a:schemeClr val="tx1"/>
                </a:solidFill>
              </a:rPr>
              <a:t>		      </a:t>
            </a:r>
            <a:r>
              <a:rPr lang="zh-TW" altLang="en-US" sz="2800" b="1" dirty="0">
                <a:solidFill>
                  <a:schemeClr val="tx1"/>
                </a:solidFill>
              </a:rPr>
              <a:t>分別：由外來的學習</a:t>
            </a:r>
            <a:r>
              <a:rPr lang="en-US" altLang="zh-TW" sz="2800" b="1" dirty="0">
                <a:solidFill>
                  <a:schemeClr val="tx1"/>
                </a:solidFill>
              </a:rPr>
              <a:t>(</a:t>
            </a:r>
            <a:r>
              <a:rPr lang="zh-TW" altLang="en-US" sz="2800" b="1" dirty="0">
                <a:solidFill>
                  <a:schemeClr val="tx1"/>
                </a:solidFill>
              </a:rPr>
              <a:t>唯第六識</a:t>
            </a:r>
            <a:r>
              <a:rPr lang="en-US" altLang="zh-TW" sz="2800" b="1" dirty="0">
                <a:solidFill>
                  <a:schemeClr val="tx1"/>
                </a:solidFill>
              </a:rPr>
              <a:t>)</a:t>
            </a:r>
          </a:p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		   </a:t>
            </a:r>
            <a:r>
              <a:rPr lang="zh-TW" altLang="en-US" sz="2800" b="1" dirty="0">
                <a:solidFill>
                  <a:schemeClr val="tx1"/>
                </a:solidFill>
              </a:rPr>
              <a:t>種類                   有間斷</a:t>
            </a:r>
            <a:r>
              <a:rPr lang="en-US" altLang="zh-TW" sz="2800" b="1" dirty="0">
                <a:solidFill>
                  <a:schemeClr val="tx1"/>
                </a:solidFill>
              </a:rPr>
              <a:t>—</a:t>
            </a:r>
            <a:r>
              <a:rPr lang="zh-TW" altLang="en-US" sz="2800" b="1" dirty="0">
                <a:solidFill>
                  <a:schemeClr val="tx1"/>
                </a:solidFill>
              </a:rPr>
              <a:t>第六識相應</a:t>
            </a:r>
            <a:endParaRPr lang="en-US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			      </a:t>
            </a:r>
            <a:r>
              <a:rPr lang="zh-TW" altLang="en-US" sz="2800" b="1" dirty="0">
                <a:solidFill>
                  <a:schemeClr val="tx1"/>
                </a:solidFill>
              </a:rPr>
              <a:t>俱生 </a:t>
            </a:r>
            <a:endParaRPr lang="en-US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TW" sz="2800" b="1" dirty="0">
                <a:solidFill>
                  <a:schemeClr val="tx1"/>
                </a:solidFill>
              </a:rPr>
              <a:t>				        </a:t>
            </a:r>
            <a:r>
              <a:rPr lang="zh-TW" altLang="en-US" sz="2800" b="1" dirty="0">
                <a:solidFill>
                  <a:schemeClr val="tx1"/>
                </a:solidFill>
              </a:rPr>
              <a:t>常相續</a:t>
            </a:r>
            <a:r>
              <a:rPr lang="en-US" altLang="zh-TW" sz="2800" b="1" dirty="0">
                <a:solidFill>
                  <a:schemeClr val="tx1"/>
                </a:solidFill>
              </a:rPr>
              <a:t>—</a:t>
            </a:r>
            <a:r>
              <a:rPr lang="zh-TW" altLang="en-US" sz="2800" b="1" dirty="0">
                <a:solidFill>
                  <a:schemeClr val="tx1"/>
                </a:solidFill>
              </a:rPr>
              <a:t>第七識相應</a:t>
            </a:r>
            <a:r>
              <a:rPr lang="en-US" altLang="zh-TW" sz="2800" b="1" dirty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r>
              <a:rPr lang="en-US" altLang="zh-TW" sz="2800" b="1" dirty="0">
                <a:solidFill>
                  <a:schemeClr val="tx1"/>
                </a:solidFill>
              </a:rPr>
              <a:t>		   </a:t>
            </a:r>
            <a:r>
              <a:rPr lang="zh-TW" altLang="en-US" sz="2800" b="1" dirty="0">
                <a:solidFill>
                  <a:schemeClr val="tx1"/>
                </a:solidFill>
              </a:rPr>
              <a:t>定義：構成現象背後的質素，如蘊處界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zh-TW" altLang="en-US" sz="2800" b="1" dirty="0">
                <a:solidFill>
                  <a:schemeClr val="tx1"/>
                </a:solidFill>
              </a:rPr>
              <a:t>法執 </a:t>
            </a:r>
            <a:r>
              <a:rPr lang="en-US" altLang="zh-TW" sz="2800" b="1" dirty="0">
                <a:solidFill>
                  <a:schemeClr val="tx1"/>
                </a:solidFill>
              </a:rPr>
              <a:t>		     </a:t>
            </a:r>
            <a:r>
              <a:rPr lang="zh-TW" altLang="en-US" sz="2800" b="1" dirty="0">
                <a:solidFill>
                  <a:schemeClr val="tx1"/>
                </a:solidFill>
              </a:rPr>
              <a:t>分別：由外來的學習</a:t>
            </a:r>
            <a:r>
              <a:rPr lang="en-US" altLang="zh-TW" sz="2800" b="1" dirty="0">
                <a:solidFill>
                  <a:schemeClr val="tx1"/>
                </a:solidFill>
              </a:rPr>
              <a:t>(</a:t>
            </a:r>
            <a:r>
              <a:rPr lang="zh-TW" altLang="en-US" sz="2800" b="1" dirty="0">
                <a:solidFill>
                  <a:schemeClr val="tx1"/>
                </a:solidFill>
              </a:rPr>
              <a:t>唯第六識</a:t>
            </a:r>
            <a:r>
              <a:rPr lang="en-US" altLang="zh-TW" sz="2800" b="1" dirty="0">
                <a:solidFill>
                  <a:schemeClr val="tx1"/>
                </a:solidFill>
              </a:rPr>
              <a:t>)</a:t>
            </a:r>
          </a:p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		   </a:t>
            </a:r>
            <a:r>
              <a:rPr lang="zh-TW" altLang="en-US" sz="2800" b="1" dirty="0">
                <a:solidFill>
                  <a:schemeClr val="tx1"/>
                </a:solidFill>
              </a:rPr>
              <a:t>種類                有間斷</a:t>
            </a:r>
            <a:r>
              <a:rPr lang="en-US" altLang="zh-TW" sz="2800" b="1" dirty="0">
                <a:solidFill>
                  <a:schemeClr val="tx1"/>
                </a:solidFill>
              </a:rPr>
              <a:t>—</a:t>
            </a:r>
            <a:r>
              <a:rPr lang="zh-TW" altLang="en-US" sz="2800" b="1" dirty="0">
                <a:solidFill>
                  <a:schemeClr val="tx1"/>
                </a:solidFill>
              </a:rPr>
              <a:t>第六識相應</a:t>
            </a:r>
            <a:endParaRPr lang="en-US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			     </a:t>
            </a:r>
            <a:r>
              <a:rPr lang="zh-TW" altLang="en-US" sz="2800" b="1" dirty="0">
                <a:solidFill>
                  <a:schemeClr val="tx1"/>
                </a:solidFill>
              </a:rPr>
              <a:t>俱生 </a:t>
            </a:r>
            <a:endParaRPr lang="en-US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TW" sz="2800" b="1" dirty="0">
                <a:solidFill>
                  <a:schemeClr val="tx1"/>
                </a:solidFill>
              </a:rPr>
              <a:t>				      </a:t>
            </a:r>
            <a:r>
              <a:rPr lang="zh-TW" altLang="en-US" sz="2800" b="1" dirty="0">
                <a:solidFill>
                  <a:schemeClr val="tx1"/>
                </a:solidFill>
              </a:rPr>
              <a:t>常相續</a:t>
            </a:r>
            <a:r>
              <a:rPr lang="en-US" altLang="zh-TW" sz="2800" b="1" dirty="0">
                <a:solidFill>
                  <a:schemeClr val="tx1"/>
                </a:solidFill>
              </a:rPr>
              <a:t>—</a:t>
            </a:r>
            <a:r>
              <a:rPr lang="zh-TW" altLang="en-US" sz="2800" b="1" dirty="0">
                <a:solidFill>
                  <a:schemeClr val="tx1"/>
                </a:solidFill>
              </a:rPr>
              <a:t>第七識相應</a:t>
            </a:r>
            <a:endParaRPr lang="en-CA" sz="2800" b="1" dirty="0">
              <a:solidFill>
                <a:schemeClr val="tx1"/>
              </a:solidFill>
            </a:endParaRPr>
          </a:p>
        </p:txBody>
      </p:sp>
      <p:sp>
        <p:nvSpPr>
          <p:cNvPr id="4" name="Left Brace 3"/>
          <p:cNvSpPr/>
          <p:nvPr/>
        </p:nvSpPr>
        <p:spPr>
          <a:xfrm>
            <a:off x="1475656" y="1484784"/>
            <a:ext cx="216024" cy="864096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Left Brace 4"/>
          <p:cNvSpPr/>
          <p:nvPr/>
        </p:nvSpPr>
        <p:spPr>
          <a:xfrm>
            <a:off x="2627784" y="2060848"/>
            <a:ext cx="216024" cy="1008112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Left Brace 5"/>
          <p:cNvSpPr/>
          <p:nvPr/>
        </p:nvSpPr>
        <p:spPr>
          <a:xfrm>
            <a:off x="3707904" y="2564904"/>
            <a:ext cx="216024" cy="1008112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Left Brace 6"/>
          <p:cNvSpPr/>
          <p:nvPr/>
        </p:nvSpPr>
        <p:spPr>
          <a:xfrm>
            <a:off x="1475656" y="4077072"/>
            <a:ext cx="216024" cy="1008112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Left Brace 7"/>
          <p:cNvSpPr/>
          <p:nvPr/>
        </p:nvSpPr>
        <p:spPr>
          <a:xfrm>
            <a:off x="2555776" y="4581128"/>
            <a:ext cx="216024" cy="1008112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Left Brace 8"/>
          <p:cNvSpPr/>
          <p:nvPr/>
        </p:nvSpPr>
        <p:spPr>
          <a:xfrm>
            <a:off x="3563888" y="5085184"/>
            <a:ext cx="216024" cy="1008112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7920880" cy="634082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四、識所變：三能變</a:t>
            </a:r>
            <a:r>
              <a:rPr lang="en-US" altLang="zh-TW" dirty="0"/>
              <a:t>(&amp;</a:t>
            </a:r>
            <a:r>
              <a:rPr lang="zh-TW" altLang="en-US" dirty="0"/>
              <a:t>一能變</a:t>
            </a:r>
            <a:r>
              <a:rPr lang="en-US" altLang="zh-TW" dirty="0"/>
              <a:t>)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932040" y="1772816"/>
            <a:ext cx="1080120" cy="8639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algn="ctr">
              <a:buNone/>
            </a:pPr>
            <a:r>
              <a:rPr lang="zh-TW" altLang="en-US" sz="2400" b="1" dirty="0">
                <a:solidFill>
                  <a:srgbClr val="FF0000"/>
                </a:solidFill>
              </a:rPr>
              <a:t>相分</a:t>
            </a:r>
            <a:endParaRPr lang="en-CA" sz="2400" b="1" dirty="0">
              <a:solidFill>
                <a:srgbClr val="FF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611560" y="2924944"/>
            <a:ext cx="1800200" cy="17281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rgbClr val="FF0000"/>
                </a:solidFill>
              </a:rPr>
              <a:t>阿賴耶</a:t>
            </a:r>
            <a:endParaRPr lang="en-CA" sz="2400" b="1" dirty="0">
              <a:solidFill>
                <a:srgbClr val="FF0000"/>
              </a:solidFill>
            </a:endParaRP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3275856" y="5445224"/>
            <a:ext cx="1080120" cy="8639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前五</a:t>
            </a:r>
            <a:endParaRPr kumimoji="0" lang="en-CA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Arc 9"/>
          <p:cNvSpPr/>
          <p:nvPr/>
        </p:nvSpPr>
        <p:spPr>
          <a:xfrm rot="20136461">
            <a:off x="1040289" y="1463581"/>
            <a:ext cx="4903181" cy="3484745"/>
          </a:xfrm>
          <a:prstGeom prst="arc">
            <a:avLst>
              <a:gd name="adj1" fmla="val 12732779"/>
              <a:gd name="adj2" fmla="val 20956311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3275856" y="2925092"/>
            <a:ext cx="1080120" cy="8639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第七</a:t>
            </a:r>
            <a:endParaRPr kumimoji="0" lang="en-CA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5"/>
          <p:cNvSpPr txBox="1">
            <a:spLocks/>
          </p:cNvSpPr>
          <p:nvPr/>
        </p:nvSpPr>
        <p:spPr>
          <a:xfrm>
            <a:off x="3347864" y="4221236"/>
            <a:ext cx="1080120" cy="8639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第六</a:t>
            </a:r>
            <a:endParaRPr kumimoji="0" lang="en-CA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Content Placeholder 5"/>
          <p:cNvSpPr txBox="1">
            <a:spLocks/>
          </p:cNvSpPr>
          <p:nvPr/>
        </p:nvSpPr>
        <p:spPr>
          <a:xfrm>
            <a:off x="3275856" y="1772964"/>
            <a:ext cx="1080120" cy="8639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見分</a:t>
            </a:r>
            <a:endParaRPr kumimoji="0" lang="en-CA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411760" y="3284910"/>
            <a:ext cx="864096" cy="28810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411760" y="4005064"/>
            <a:ext cx="1008112" cy="43197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979712" y="4509194"/>
            <a:ext cx="1368152" cy="115205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1979712" y="2204790"/>
            <a:ext cx="1296144" cy="86417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4355976" y="2204790"/>
            <a:ext cx="576064" cy="74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5"/>
          <p:cNvSpPr txBox="1">
            <a:spLocks/>
          </p:cNvSpPr>
          <p:nvPr/>
        </p:nvSpPr>
        <p:spPr>
          <a:xfrm>
            <a:off x="5148064" y="4221236"/>
            <a:ext cx="1080120" cy="7919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見分</a:t>
            </a:r>
            <a:endParaRPr kumimoji="0" lang="en-CA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Content Placeholder 5"/>
          <p:cNvSpPr txBox="1">
            <a:spLocks/>
          </p:cNvSpPr>
          <p:nvPr/>
        </p:nvSpPr>
        <p:spPr>
          <a:xfrm>
            <a:off x="6948264" y="4221236"/>
            <a:ext cx="1008112" cy="7919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相分</a:t>
            </a:r>
            <a:endParaRPr kumimoji="0" lang="en-CA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Content Placeholder 5"/>
          <p:cNvSpPr txBox="1">
            <a:spLocks/>
          </p:cNvSpPr>
          <p:nvPr/>
        </p:nvSpPr>
        <p:spPr>
          <a:xfrm>
            <a:off x="5148064" y="2924944"/>
            <a:ext cx="1152128" cy="8640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見分</a:t>
            </a:r>
            <a:endParaRPr kumimoji="0" lang="en-CA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Content Placeholder 5"/>
          <p:cNvSpPr txBox="1">
            <a:spLocks/>
          </p:cNvSpPr>
          <p:nvPr/>
        </p:nvSpPr>
        <p:spPr>
          <a:xfrm>
            <a:off x="7020272" y="5445224"/>
            <a:ext cx="1008112" cy="7919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相分</a:t>
            </a:r>
            <a:endParaRPr kumimoji="0" lang="en-CA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Content Placeholder 5"/>
          <p:cNvSpPr txBox="1">
            <a:spLocks/>
          </p:cNvSpPr>
          <p:nvPr/>
        </p:nvSpPr>
        <p:spPr>
          <a:xfrm>
            <a:off x="5148064" y="5373216"/>
            <a:ext cx="1080120" cy="8639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見分</a:t>
            </a:r>
            <a:endParaRPr kumimoji="0" lang="en-CA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Content Placeholder 5"/>
          <p:cNvSpPr txBox="1">
            <a:spLocks/>
          </p:cNvSpPr>
          <p:nvPr/>
        </p:nvSpPr>
        <p:spPr>
          <a:xfrm>
            <a:off x="6876256" y="3069108"/>
            <a:ext cx="1008112" cy="7199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相分</a:t>
            </a:r>
            <a:endParaRPr kumimoji="0" lang="en-CA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55976" y="3356918"/>
            <a:ext cx="864096" cy="74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4355976" y="5949206"/>
            <a:ext cx="792088" cy="74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8" idx="2"/>
          </p:cNvCxnSpPr>
          <p:nvPr/>
        </p:nvCxnSpPr>
        <p:spPr>
          <a:xfrm flipV="1">
            <a:off x="4427984" y="4617206"/>
            <a:ext cx="720080" cy="36152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Arc 43"/>
          <p:cNvSpPr/>
          <p:nvPr/>
        </p:nvSpPr>
        <p:spPr>
          <a:xfrm rot="21238185">
            <a:off x="3722465" y="2711092"/>
            <a:ext cx="3320409" cy="1628122"/>
          </a:xfrm>
          <a:prstGeom prst="arc">
            <a:avLst>
              <a:gd name="adj1" fmla="val 12520835"/>
              <a:gd name="adj2" fmla="val 21246280"/>
            </a:avLst>
          </a:prstGeom>
          <a:ln w="254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5" name="Arc 44"/>
          <p:cNvSpPr/>
          <p:nvPr/>
        </p:nvSpPr>
        <p:spPr>
          <a:xfrm rot="21238185">
            <a:off x="3634258" y="3853912"/>
            <a:ext cx="3398257" cy="1737548"/>
          </a:xfrm>
          <a:prstGeom prst="arc">
            <a:avLst>
              <a:gd name="adj1" fmla="val 12451189"/>
              <a:gd name="adj2" fmla="val 21246280"/>
            </a:avLst>
          </a:prstGeom>
          <a:ln w="254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6" name="Arc 45"/>
          <p:cNvSpPr/>
          <p:nvPr/>
        </p:nvSpPr>
        <p:spPr>
          <a:xfrm rot="21238185">
            <a:off x="3711838" y="5151911"/>
            <a:ext cx="3462299" cy="1628122"/>
          </a:xfrm>
          <a:prstGeom prst="arc">
            <a:avLst>
              <a:gd name="adj1" fmla="val 12367655"/>
              <a:gd name="adj2" fmla="val 21269189"/>
            </a:avLst>
          </a:prstGeom>
          <a:ln w="254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720080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五、四分說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24744"/>
            <a:ext cx="7848872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dirty="0"/>
              <a:t>一</a:t>
            </a:r>
            <a:r>
              <a:rPr lang="zh-TW" altLang="en-US" b="1" dirty="0"/>
              <a:t>分說：安慧</a:t>
            </a:r>
            <a:endParaRPr lang="en-US" altLang="zh-TW" b="1" dirty="0"/>
          </a:p>
          <a:p>
            <a:pPr lvl="1"/>
            <a:r>
              <a:rPr lang="zh-TW" altLang="en-US" sz="3200" b="1" dirty="0"/>
              <a:t>識體為實，見相二分為妄</a:t>
            </a:r>
            <a:endParaRPr lang="en-US" sz="3200" b="1" dirty="0"/>
          </a:p>
          <a:p>
            <a:pPr>
              <a:buNone/>
            </a:pPr>
            <a:r>
              <a:rPr lang="zh-TW" altLang="en-US" b="1" dirty="0"/>
              <a:t>二分說：難陀</a:t>
            </a:r>
            <a:endParaRPr lang="en-US" altLang="zh-TW" b="1" dirty="0"/>
          </a:p>
          <a:p>
            <a:pPr lvl="1"/>
            <a:r>
              <a:rPr lang="zh-TW" altLang="en-US" sz="3200" b="1" dirty="0"/>
              <a:t>見相二分為依他起，不立自証分</a:t>
            </a:r>
            <a:endParaRPr lang="en-US" sz="3200" b="1" dirty="0"/>
          </a:p>
          <a:p>
            <a:pPr>
              <a:buNone/>
            </a:pPr>
            <a:r>
              <a:rPr lang="zh-TW" altLang="en-US" b="1" dirty="0"/>
              <a:t>三分說：陳那</a:t>
            </a:r>
            <a:endParaRPr lang="en-US" altLang="zh-TW" b="1" dirty="0"/>
          </a:p>
          <a:p>
            <a:pPr lvl="1"/>
            <a:r>
              <a:rPr lang="zh-TW" altLang="en-US" sz="3200" b="1" dirty="0"/>
              <a:t>自証分、見分、相分</a:t>
            </a:r>
            <a:endParaRPr lang="en-US" sz="3200" b="1" dirty="0"/>
          </a:p>
          <a:p>
            <a:pPr>
              <a:buNone/>
            </a:pPr>
            <a:r>
              <a:rPr lang="zh-TW" altLang="en-US" b="1" dirty="0"/>
              <a:t>四分說：護法</a:t>
            </a:r>
            <a:endParaRPr lang="en-US" altLang="zh-TW" b="1" dirty="0"/>
          </a:p>
          <a:p>
            <a:pPr lvl="1"/>
            <a:r>
              <a:rPr lang="zh-TW" altLang="en-US" sz="3200" b="1" dirty="0"/>
              <a:t>証自証分、自証分、見分、相分</a:t>
            </a:r>
            <a:endParaRPr lang="en-US" sz="3200" b="1" dirty="0"/>
          </a:p>
          <a:p>
            <a:pPr lvl="1"/>
            <a:endParaRPr lang="en-CA" sz="3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648072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六、因能變和果能變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2736"/>
            <a:ext cx="8064896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(</a:t>
            </a:r>
            <a:r>
              <a:rPr lang="zh-TW" altLang="en-US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一</a:t>
            </a:r>
            <a:r>
              <a:rPr lang="en-US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) </a:t>
            </a:r>
            <a:r>
              <a:rPr lang="zh-TW" altLang="en-US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因能變：種子在第八識中還沒現行時，前種生後種，不斷生滅相續的狀況。</a:t>
            </a:r>
            <a:endParaRPr lang="en-US" altLang="zh-TW" sz="2800" b="1" dirty="0">
              <a:solidFill>
                <a:schemeClr val="tx1"/>
              </a:solidFill>
              <a:latin typeface="MingLiU" pitchFamily="49" charset="-120"/>
              <a:ea typeface="MingLiU" pitchFamily="49" charset="-120"/>
            </a:endParaRPr>
          </a:p>
          <a:p>
            <a:pPr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1</a:t>
            </a:r>
            <a:r>
              <a:rPr lang="zh-TW" altLang="en-US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、等流習氣：</a:t>
            </a:r>
            <a:endParaRPr lang="en-US" altLang="zh-TW" sz="2800" b="1" dirty="0">
              <a:solidFill>
                <a:schemeClr val="tx1"/>
              </a:solidFill>
              <a:latin typeface="MingLiU" pitchFamily="49" charset="-120"/>
              <a:ea typeface="MingLiU" pitchFamily="49" charset="-120"/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因果性質一樣</a:t>
            </a:r>
            <a:r>
              <a:rPr lang="en-US" altLang="zh-TW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(</a:t>
            </a:r>
            <a:r>
              <a:rPr lang="zh-TW" altLang="en-US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八識因果性質相同</a:t>
            </a:r>
            <a:r>
              <a:rPr lang="en-US" altLang="zh-TW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)	</a:t>
            </a:r>
          </a:p>
          <a:p>
            <a:pPr lvl="1">
              <a:buFont typeface="Arial" pitchFamily="34" charset="0"/>
              <a:buChar char="•"/>
            </a:pPr>
            <a:r>
              <a:rPr lang="zh-TW" altLang="en-US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由前七識中善、惡、無記熏習令其生長</a:t>
            </a:r>
            <a:endParaRPr lang="en-US" altLang="zh-TW" b="1" dirty="0">
              <a:solidFill>
                <a:schemeClr val="tx1"/>
              </a:solidFill>
              <a:latin typeface="MingLiU" pitchFamily="49" charset="-120"/>
              <a:ea typeface="MingLiU" pitchFamily="49" charset="-120"/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第七識</a:t>
            </a:r>
            <a:r>
              <a:rPr lang="en-US" altLang="zh-TW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(</a:t>
            </a:r>
            <a:r>
              <a:rPr lang="zh-TW" altLang="en-US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有覆無記</a:t>
            </a:r>
            <a:r>
              <a:rPr lang="en-US" altLang="zh-TW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)</a:t>
            </a:r>
            <a:r>
              <a:rPr lang="zh-TW" altLang="en-US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唯做無記熏習</a:t>
            </a:r>
            <a:endParaRPr lang="en-US" altLang="zh-TW" b="1" dirty="0">
              <a:solidFill>
                <a:schemeClr val="tx1"/>
              </a:solidFill>
              <a:latin typeface="MingLiU" pitchFamily="49" charset="-120"/>
              <a:ea typeface="MingLiU" pitchFamily="49" charset="-120"/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前六識能做三性</a:t>
            </a:r>
            <a:r>
              <a:rPr lang="en-US" altLang="zh-TW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(</a:t>
            </a:r>
            <a:r>
              <a:rPr lang="zh-TW" altLang="en-US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善惡無記</a:t>
            </a:r>
            <a:r>
              <a:rPr lang="en-US" altLang="zh-TW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)</a:t>
            </a:r>
            <a:r>
              <a:rPr lang="zh-TW" altLang="en-US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熏習</a:t>
            </a:r>
            <a:endParaRPr lang="en-US" altLang="zh-TW" b="1" dirty="0">
              <a:solidFill>
                <a:schemeClr val="tx1"/>
              </a:solidFill>
              <a:latin typeface="MingLiU" pitchFamily="49" charset="-120"/>
              <a:ea typeface="MingLiU" pitchFamily="49" charset="-120"/>
            </a:endParaRPr>
          </a:p>
          <a:p>
            <a:pPr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2</a:t>
            </a:r>
            <a:r>
              <a:rPr lang="zh-TW" altLang="en-US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、異熟習氣：</a:t>
            </a:r>
            <a:r>
              <a:rPr lang="en-US" altLang="zh-TW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zh-TW" altLang="en-US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由六識中善、惡所熏習而令種子生長。</a:t>
            </a:r>
            <a:endParaRPr lang="en-US" altLang="zh-TW" b="1" dirty="0">
              <a:solidFill>
                <a:schemeClr val="tx1"/>
              </a:solidFill>
              <a:latin typeface="MingLiU" pitchFamily="49" charset="-120"/>
              <a:ea typeface="MingLiU" pitchFamily="49" charset="-120"/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即一般之業種子</a:t>
            </a:r>
            <a:endParaRPr lang="en-CA" b="1" dirty="0">
              <a:solidFill>
                <a:schemeClr val="tx1"/>
              </a:solidFill>
              <a:latin typeface="MingLiU" pitchFamily="49" charset="-120"/>
              <a:ea typeface="MingLiU" pitchFamily="49" charset="-12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576064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>
                <a:solidFill>
                  <a:schemeClr val="tx1"/>
                </a:solidFill>
              </a:rPr>
              <a:t>(</a:t>
            </a:r>
            <a:r>
              <a:rPr lang="zh-TW" altLang="en-US" sz="3200" b="1" dirty="0">
                <a:solidFill>
                  <a:schemeClr val="tx1"/>
                </a:solidFill>
              </a:rPr>
              <a:t>二</a:t>
            </a:r>
            <a:r>
              <a:rPr lang="en-US" sz="3200" b="1" dirty="0">
                <a:solidFill>
                  <a:schemeClr val="tx1"/>
                </a:solidFill>
              </a:rPr>
              <a:t>) </a:t>
            </a:r>
            <a:r>
              <a:rPr lang="zh-TW" altLang="en-US" sz="3200" b="1" dirty="0">
                <a:solidFill>
                  <a:schemeClr val="tx1"/>
                </a:solidFill>
              </a:rPr>
              <a:t>果能變：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0"/>
            <a:ext cx="8064896" cy="5616624"/>
          </a:xfrm>
        </p:spPr>
        <p:txBody>
          <a:bodyPr/>
          <a:lstStyle/>
          <a:p>
            <a:pPr>
              <a:buNone/>
            </a:pPr>
            <a:r>
              <a:rPr lang="zh-TW" altLang="en-US" sz="2800" b="1" dirty="0">
                <a:solidFill>
                  <a:schemeClr val="tx1"/>
                </a:solidFill>
              </a:rPr>
              <a:t>種子生現行。等流和異熟兩種習氣成熟時，現行為八識的種種相狀。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1</a:t>
            </a:r>
            <a:r>
              <a:rPr lang="zh-TW" altLang="en-US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、異熟習氣：</a:t>
            </a:r>
            <a:endParaRPr lang="en-US" altLang="zh-TW" sz="2800" b="1" dirty="0">
              <a:solidFill>
                <a:schemeClr val="tx1"/>
              </a:solidFill>
              <a:latin typeface="MingLiU" pitchFamily="49" charset="-120"/>
              <a:ea typeface="MingLiU" pitchFamily="49" charset="-120"/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重業：</a:t>
            </a:r>
            <a:r>
              <a:rPr lang="zh-TW" altLang="en-US" b="1" dirty="0">
                <a:solidFill>
                  <a:schemeClr val="tx1"/>
                </a:solidFill>
              </a:rPr>
              <a:t>現行成為引業，引導第八識去投胎。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輕業：</a:t>
            </a:r>
            <a:r>
              <a:rPr lang="zh-TW" altLang="en-US" b="1" dirty="0">
                <a:solidFill>
                  <a:schemeClr val="tx1"/>
                </a:solidFill>
              </a:rPr>
              <a:t>感招前六識的等流習氣酬得滿業。</a:t>
            </a:r>
            <a:endParaRPr lang="en-US" altLang="zh-TW" b="1" dirty="0">
              <a:solidFill>
                <a:schemeClr val="tx1"/>
              </a:solidFill>
              <a:latin typeface="MingLiU" pitchFamily="49" charset="-120"/>
              <a:ea typeface="MingLiU" pitchFamily="49" charset="-120"/>
            </a:endParaRPr>
          </a:p>
          <a:p>
            <a:pPr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2</a:t>
            </a:r>
            <a:r>
              <a:rPr lang="zh-TW" altLang="en-US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、等流習氣：</a:t>
            </a:r>
            <a:endParaRPr lang="en-CA" sz="2800" dirty="0"/>
          </a:p>
          <a:p>
            <a:pPr marL="742950" lvl="2" indent="-342900"/>
            <a:r>
              <a:rPr lang="zh-TW" altLang="en-US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第八現行識稱為異熟體，受引業引導投胎，做為受報之報體。</a:t>
            </a:r>
            <a:endParaRPr lang="en-US" altLang="zh-TW" sz="2800" b="1" dirty="0">
              <a:solidFill>
                <a:schemeClr val="tx1"/>
              </a:solidFill>
              <a:latin typeface="MingLiU" pitchFamily="49" charset="-120"/>
              <a:ea typeface="MingLiU" pitchFamily="49" charset="-120"/>
            </a:endParaRPr>
          </a:p>
          <a:p>
            <a:pPr marL="742950" lvl="2" indent="-342900"/>
            <a:r>
              <a:rPr lang="zh-TW" altLang="en-US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前六識受滿業之增上而受滿業報</a:t>
            </a:r>
            <a:r>
              <a:rPr lang="en-US" altLang="zh-TW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—</a:t>
            </a:r>
            <a:r>
              <a:rPr lang="zh-TW" altLang="en-US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異熟生</a:t>
            </a:r>
            <a:r>
              <a:rPr lang="en-US" altLang="zh-TW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(</a:t>
            </a:r>
            <a:r>
              <a:rPr lang="zh-TW" altLang="en-US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依異熟體生起</a:t>
            </a:r>
            <a:r>
              <a:rPr lang="en-US" altLang="zh-TW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)</a:t>
            </a:r>
            <a:r>
              <a:rPr lang="zh-TW" altLang="en-US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。</a:t>
            </a:r>
            <a:r>
              <a:rPr lang="en-US" altLang="zh-TW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 </a:t>
            </a:r>
          </a:p>
          <a:p>
            <a:pPr marL="742950" lvl="2" indent="-342900"/>
            <a:r>
              <a:rPr lang="zh-TW" altLang="en-US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異熟體</a:t>
            </a:r>
            <a:r>
              <a:rPr lang="en-US" altLang="zh-TW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+</a:t>
            </a:r>
            <a:r>
              <a:rPr lang="zh-TW" altLang="en-US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異熟生 </a:t>
            </a:r>
            <a:r>
              <a:rPr lang="en-US" altLang="zh-TW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= </a:t>
            </a:r>
            <a:r>
              <a:rPr lang="zh-TW" altLang="en-US" sz="2800" b="1" dirty="0">
                <a:solidFill>
                  <a:schemeClr val="tx1"/>
                </a:solidFill>
                <a:latin typeface="MingLiU" pitchFamily="49" charset="-120"/>
                <a:ea typeface="MingLiU" pitchFamily="49" charset="-120"/>
              </a:rPr>
              <a:t>異熟果</a:t>
            </a:r>
            <a:endParaRPr lang="en-US" altLang="zh-TW" sz="2800" b="1" dirty="0">
              <a:solidFill>
                <a:schemeClr val="tx1"/>
              </a:solidFill>
              <a:latin typeface="MingLiU" pitchFamily="49" charset="-120"/>
              <a:ea typeface="MingLiU" pitchFamily="49" charset="-12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136904" cy="576064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第三章 異熟能變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208912" cy="50405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zh-TW" altLang="en-US" dirty="0"/>
              <a:t>一、名稱特性</a:t>
            </a:r>
            <a:endParaRPr lang="en-US" altLang="zh-TW" dirty="0"/>
          </a:p>
          <a:p>
            <a:pPr>
              <a:buNone/>
            </a:pPr>
            <a:r>
              <a:rPr lang="en-US" altLang="zh-TW" dirty="0"/>
              <a:t>1</a:t>
            </a:r>
            <a:r>
              <a:rPr lang="zh-TW" altLang="en-US" dirty="0"/>
              <a:t>、自相</a:t>
            </a:r>
            <a:endParaRPr lang="en-US" altLang="zh-TW" dirty="0"/>
          </a:p>
          <a:p>
            <a:pPr>
              <a:buNone/>
            </a:pPr>
            <a:r>
              <a:rPr lang="zh-TW" altLang="en-US" dirty="0"/>
              <a:t>阿賴耶識</a:t>
            </a:r>
            <a:r>
              <a:rPr lang="en-CA" dirty="0"/>
              <a:t> (</a:t>
            </a:r>
            <a:r>
              <a:rPr lang="en-CA" dirty="0" err="1"/>
              <a:t>ālaya</a:t>
            </a:r>
            <a:r>
              <a:rPr lang="en-CA" dirty="0"/>
              <a:t>)</a:t>
            </a:r>
            <a:r>
              <a:rPr lang="zh-TW" altLang="en-US" dirty="0"/>
              <a:t>：藏</a:t>
            </a:r>
            <a:r>
              <a:rPr lang="en-CA" dirty="0"/>
              <a:t> </a:t>
            </a:r>
          </a:p>
          <a:p>
            <a:pPr lvl="1">
              <a:buFont typeface="Wingdings" pitchFamily="2" charset="2"/>
              <a:buChar char="§"/>
            </a:pPr>
            <a:r>
              <a:rPr lang="zh-TW" altLang="en-US" sz="3200" dirty="0"/>
              <a:t>「能藏」：阿賴耶有攝藏諸種子的功能，種子能變現為諸法，為諸法之因。</a:t>
            </a:r>
            <a:endParaRPr lang="en-US" altLang="zh-TW" sz="3200" dirty="0"/>
          </a:p>
          <a:p>
            <a:pPr lvl="1">
              <a:buFont typeface="Wingdings" pitchFamily="2" charset="2"/>
              <a:buChar char="§"/>
            </a:pPr>
            <a:r>
              <a:rPr lang="zh-TW" altLang="en-US" sz="3200" dirty="0"/>
              <a:t>「所藏」：阿賴耶是諸法所藏之處。現行諸法熏成新種，儲存在阿賴耶中，為諸法之果。</a:t>
            </a:r>
            <a:endParaRPr lang="en-US" altLang="zh-TW" sz="3200" dirty="0"/>
          </a:p>
          <a:p>
            <a:pPr lvl="1">
              <a:buFont typeface="Wingdings" pitchFamily="2" charset="2"/>
              <a:buChar char="§"/>
            </a:pPr>
            <a:r>
              <a:rPr lang="zh-TW" altLang="en-US" sz="3200" dirty="0"/>
              <a:t>「執藏」：有情執阿賴耶為自內我，所以又稱為我愛執藏。</a:t>
            </a:r>
            <a:endParaRPr lang="en-US" sz="3200" dirty="0"/>
          </a:p>
          <a:p>
            <a:pPr>
              <a:buNone/>
            </a:pPr>
            <a:endParaRPr lang="en-C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52352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2</a:t>
            </a:r>
            <a:r>
              <a:rPr lang="zh-TW" altLang="en-US" dirty="0"/>
              <a:t>、果相</a:t>
            </a:r>
            <a:r>
              <a:rPr lang="en-US" dirty="0"/>
              <a:t>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08912" cy="5472608"/>
          </a:xfrm>
        </p:spPr>
        <p:txBody>
          <a:bodyPr>
            <a:normAutofit/>
          </a:bodyPr>
          <a:lstStyle/>
          <a:p>
            <a:pPr lvl="1"/>
            <a:r>
              <a:rPr lang="zh-TW" altLang="en-US" b="1" dirty="0">
                <a:solidFill>
                  <a:schemeClr val="tx1"/>
                </a:solidFill>
              </a:rPr>
              <a:t>異熟識：這是從造業受報說的，能引生死、受善不善業異熟果報。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1"/>
            <a:r>
              <a:rPr lang="zh-TW" altLang="en-US" b="1" dirty="0">
                <a:solidFill>
                  <a:schemeClr val="tx1"/>
                </a:solidFill>
              </a:rPr>
              <a:t>這個名稱用在凡夫位、二乘和所有菩薩位，唯獨不用於如來位，因為異熟體是無記的，但佛的無垢識唯是純善，所以異熟識不適用於佛。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1"/>
            <a:r>
              <a:rPr lang="zh-TW" altLang="en-US" b="1" dirty="0">
                <a:solidFill>
                  <a:schemeClr val="tx1"/>
                </a:solidFill>
              </a:rPr>
              <a:t>成唯識論特重此名稱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1"/>
            <a:endParaRPr lang="en-US" altLang="zh-TW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3</a:t>
            </a:r>
            <a:r>
              <a:rPr lang="zh-TW" altLang="en-US" b="1" dirty="0">
                <a:solidFill>
                  <a:schemeClr val="tx1"/>
                </a:solidFill>
              </a:rPr>
              <a:t>、因相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1"/>
            <a:r>
              <a:rPr lang="zh-TW" altLang="en-US" b="1" dirty="0">
                <a:solidFill>
                  <a:schemeClr val="tx1"/>
                </a:solidFill>
              </a:rPr>
              <a:t>一切之因</a:t>
            </a:r>
            <a:endParaRPr lang="en-US" b="1" dirty="0">
              <a:solidFill>
                <a:schemeClr val="tx1"/>
              </a:solidFill>
            </a:endParaRPr>
          </a:p>
          <a:p>
            <a:pPr lvl="1"/>
            <a:r>
              <a:rPr lang="zh-TW" altLang="en-US" b="1" dirty="0">
                <a:solidFill>
                  <a:schemeClr val="tx1"/>
                </a:solidFill>
              </a:rPr>
              <a:t>種子識：一切種子識能攝持世、出世間諸種子，這個名稱使用最廣，可通一切位。</a:t>
            </a:r>
            <a:endParaRPr lang="en-CA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648072"/>
          </a:xfrm>
        </p:spPr>
        <p:txBody>
          <a:bodyPr>
            <a:normAutofit fontScale="90000"/>
          </a:bodyPr>
          <a:lstStyle/>
          <a:p>
            <a:r>
              <a:rPr lang="en-US" dirty="0"/>
              <a:t>4</a:t>
            </a:r>
            <a:r>
              <a:rPr lang="zh-TW" altLang="en-US" dirty="0"/>
              <a:t>、其他不同名稱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12776"/>
            <a:ext cx="7560840" cy="46805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zh-TW" altLang="en-US" dirty="0"/>
              <a:t>心：心的梵文是</a:t>
            </a:r>
            <a:r>
              <a:rPr lang="en-CA" dirty="0" err="1"/>
              <a:t>citta</a:t>
            </a:r>
            <a:r>
              <a:rPr lang="zh-TW" altLang="en-US" dirty="0"/>
              <a:t>，有積集之意，指無量種子所積集。</a:t>
            </a:r>
            <a:endParaRPr lang="en-US" altLang="zh-TW" dirty="0"/>
          </a:p>
          <a:p>
            <a:pPr>
              <a:buFont typeface="Wingdings" pitchFamily="2" charset="2"/>
              <a:buChar char="v"/>
            </a:pPr>
            <a:endParaRPr lang="en-CA" dirty="0"/>
          </a:p>
          <a:p>
            <a:pPr>
              <a:buFont typeface="Wingdings" pitchFamily="2" charset="2"/>
              <a:buChar char="v"/>
            </a:pPr>
            <a:r>
              <a:rPr lang="zh-TW" altLang="en-US" dirty="0"/>
              <a:t>阿陀那：有「執持」之意，是從執持種子及諸色根令不壞失來說的。</a:t>
            </a:r>
            <a:endParaRPr lang="en-US" altLang="zh-TW" dirty="0"/>
          </a:p>
          <a:p>
            <a:pPr>
              <a:buFont typeface="Wingdings" pitchFamily="2" charset="2"/>
              <a:buChar char="v"/>
            </a:pPr>
            <a:endParaRPr lang="en-CA" altLang="zh-TW" dirty="0"/>
          </a:p>
          <a:p>
            <a:pPr>
              <a:buFont typeface="Wingdings" pitchFamily="2" charset="2"/>
              <a:buChar char="v"/>
            </a:pPr>
            <a:r>
              <a:rPr lang="zh-TW" altLang="en-US" dirty="0"/>
              <a:t>所知依：從認識論的觀點來說的，能做為染淨所知諸法的依止。</a:t>
            </a:r>
            <a:endParaRPr lang="en-C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838200"/>
          </a:xfrm>
        </p:spPr>
        <p:txBody>
          <a:bodyPr/>
          <a:lstStyle/>
          <a:p>
            <a:r>
              <a:rPr lang="zh-TW" altLang="en-US" dirty="0"/>
              <a:t>二、阿賴耶行相及所緣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131840" y="2276872"/>
            <a:ext cx="1224136" cy="106694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zh-TW" altLang="en-US" sz="2400" b="1">
                <a:solidFill>
                  <a:schemeClr val="tx1"/>
                </a:solidFill>
              </a:rPr>
              <a:t>見分</a:t>
            </a:r>
            <a:endParaRPr lang="en-CA" sz="2400" b="1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899592" y="2060848"/>
            <a:ext cx="1584176" cy="144016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</a:rPr>
              <a:t>阿賴耶</a:t>
            </a:r>
            <a:endParaRPr lang="en-CA" sz="24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364088" y="2060848"/>
            <a:ext cx="2304256" cy="144016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</a:rPr>
              <a:t>相分：根身、種子、器世間</a:t>
            </a:r>
            <a:endParaRPr lang="en-CA" sz="2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5536" y="3573016"/>
            <a:ext cx="8424936" cy="2880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800" b="1" dirty="0">
                <a:solidFill>
                  <a:schemeClr val="tx1"/>
                </a:solidFill>
              </a:rPr>
              <a:t>不可知執受、處、了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zh-TW" altLang="en-US" sz="2800" b="1" dirty="0">
                <a:solidFill>
                  <a:schemeClr val="tx1"/>
                </a:solidFill>
              </a:rPr>
              <a:t>了別：阿賴耶的能緣很微細，一般是感覺不到的，</a:t>
            </a:r>
            <a:r>
              <a:rPr lang="en-US" altLang="zh-TW" sz="2800" b="1" dirty="0">
                <a:solidFill>
                  <a:schemeClr val="tx1"/>
                </a:solidFill>
              </a:rPr>
              <a:t>	</a:t>
            </a:r>
            <a:r>
              <a:rPr lang="zh-TW" altLang="en-US" sz="2800" b="1" dirty="0">
                <a:solidFill>
                  <a:schemeClr val="tx1"/>
                </a:solidFill>
              </a:rPr>
              <a:t>不像前六識那麼清楚明顯，所以稱為不可知。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2800" b="1" dirty="0">
                <a:solidFill>
                  <a:schemeClr val="tx1"/>
                </a:solidFill>
              </a:rPr>
              <a:t>  執受：阿賴耶向內執受種子和根身，也是微細難知，</a:t>
            </a:r>
            <a:r>
              <a:rPr lang="en-US" altLang="zh-TW" sz="2800" b="1" dirty="0">
                <a:solidFill>
                  <a:schemeClr val="tx1"/>
                </a:solidFill>
              </a:rPr>
              <a:t>	</a:t>
            </a:r>
            <a:r>
              <a:rPr lang="zh-TW" altLang="en-US" sz="2800" b="1" dirty="0">
                <a:solidFill>
                  <a:schemeClr val="tx1"/>
                </a:solidFill>
              </a:rPr>
              <a:t>所以不可知。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2800" b="1" dirty="0">
                <a:solidFill>
                  <a:schemeClr val="tx1"/>
                </a:solidFill>
              </a:rPr>
              <a:t> 處：器世間則是廣大難測，所以也是不可知。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9" name="Arc 8"/>
          <p:cNvSpPr/>
          <p:nvPr/>
        </p:nvSpPr>
        <p:spPr>
          <a:xfrm>
            <a:off x="1475657" y="1700808"/>
            <a:ext cx="2160240" cy="1152128"/>
          </a:xfrm>
          <a:prstGeom prst="arc">
            <a:avLst>
              <a:gd name="adj1" fmla="val 11544680"/>
              <a:gd name="adj2" fmla="val 78561"/>
            </a:avLst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Arc 9"/>
          <p:cNvSpPr/>
          <p:nvPr/>
        </p:nvSpPr>
        <p:spPr>
          <a:xfrm rot="306657">
            <a:off x="1547664" y="1492411"/>
            <a:ext cx="4752528" cy="1656184"/>
          </a:xfrm>
          <a:prstGeom prst="arc">
            <a:avLst>
              <a:gd name="adj1" fmla="val 10865054"/>
              <a:gd name="adj2" fmla="val 20989528"/>
            </a:avLst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2" name="Straight Arrow Connector 11"/>
          <p:cNvCxnSpPr>
            <a:stCxn id="5" idx="6"/>
            <a:endCxn id="6" idx="2"/>
          </p:cNvCxnSpPr>
          <p:nvPr/>
        </p:nvCxnSpPr>
        <p:spPr>
          <a:xfrm flipV="1">
            <a:off x="4355976" y="2780928"/>
            <a:ext cx="1008112" cy="2941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92088"/>
          </a:xfrm>
        </p:spPr>
        <p:txBody>
          <a:bodyPr>
            <a:normAutofit/>
          </a:bodyPr>
          <a:lstStyle/>
          <a:p>
            <a:r>
              <a:rPr lang="zh-TW" altLang="en-US" sz="3200" b="1" dirty="0">
                <a:solidFill>
                  <a:schemeClr val="tx1"/>
                </a:solidFill>
              </a:rPr>
              <a:t>特論所緣性：唯識三境</a:t>
            </a:r>
            <a:endParaRPr lang="en-CA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136904" cy="5400600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r>
              <a:rPr lang="en-US" altLang="zh-TW" sz="3200" b="1" dirty="0">
                <a:solidFill>
                  <a:schemeClr val="tx1"/>
                </a:solidFill>
              </a:rPr>
              <a:t>1</a:t>
            </a:r>
            <a:r>
              <a:rPr lang="zh-TW" altLang="en-US" sz="3200" b="1" dirty="0">
                <a:solidFill>
                  <a:schemeClr val="tx1"/>
                </a:solidFill>
              </a:rPr>
              <a:t>、性境：獨立存在於心外的客觀外境，一般不隨心轉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v"/>
            </a:pPr>
            <a:r>
              <a:rPr lang="zh-TW" altLang="en-US" sz="3200" b="1" dirty="0">
                <a:solidFill>
                  <a:schemeClr val="tx1"/>
                </a:solidFill>
              </a:rPr>
              <a:t>有托質：色等五境依托阿賴耶相分而變現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v"/>
            </a:pPr>
            <a:r>
              <a:rPr lang="zh-TW" altLang="en-US" sz="3200" b="1" dirty="0">
                <a:solidFill>
                  <a:schemeClr val="tx1"/>
                </a:solidFill>
              </a:rPr>
              <a:t>無托質：阿賴耶的所緣</a:t>
            </a:r>
            <a:r>
              <a:rPr lang="en-US" altLang="zh-TW" sz="3200" b="1" dirty="0">
                <a:solidFill>
                  <a:schemeClr val="tx1"/>
                </a:solidFill>
              </a:rPr>
              <a:t>—</a:t>
            </a:r>
            <a:r>
              <a:rPr lang="zh-TW" altLang="en-US" sz="3200" b="1" dirty="0">
                <a:solidFill>
                  <a:schemeClr val="tx1"/>
                </a:solidFill>
              </a:rPr>
              <a:t>相分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altLang="zh-TW" sz="3200" b="1" dirty="0">
                <a:solidFill>
                  <a:schemeClr val="tx1"/>
                </a:solidFill>
              </a:rPr>
              <a:t>2</a:t>
            </a:r>
            <a:r>
              <a:rPr lang="zh-TW" altLang="en-US" sz="3200" b="1" dirty="0">
                <a:solidFill>
                  <a:schemeClr val="tx1"/>
                </a:solidFill>
              </a:rPr>
              <a:t>、獨影境：沒實質的客觀外境，全是能緣識</a:t>
            </a:r>
            <a:r>
              <a:rPr lang="en-CA" sz="3200" b="1" dirty="0">
                <a:solidFill>
                  <a:schemeClr val="tx1"/>
                </a:solidFill>
              </a:rPr>
              <a:t> (</a:t>
            </a:r>
            <a:r>
              <a:rPr lang="zh-TW" altLang="en-US" sz="3200" b="1" dirty="0">
                <a:solidFill>
                  <a:schemeClr val="tx1"/>
                </a:solidFill>
              </a:rPr>
              <a:t>見分</a:t>
            </a:r>
            <a:r>
              <a:rPr lang="en-CA" sz="3200" b="1" dirty="0">
                <a:solidFill>
                  <a:schemeClr val="tx1"/>
                </a:solidFill>
              </a:rPr>
              <a:t>) </a:t>
            </a:r>
            <a:r>
              <a:rPr lang="zh-TW" altLang="en-US" sz="3200" b="1" dirty="0">
                <a:solidFill>
                  <a:schemeClr val="tx1"/>
                </a:solidFill>
              </a:rPr>
              <a:t>自己所憑空憶想出來的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v"/>
            </a:pPr>
            <a:r>
              <a:rPr lang="zh-TW" altLang="en-US" sz="3200" b="1" dirty="0">
                <a:solidFill>
                  <a:schemeClr val="tx1"/>
                </a:solidFill>
              </a:rPr>
              <a:t>無質：完全憑空憶想出來的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v"/>
            </a:pPr>
            <a:r>
              <a:rPr lang="zh-TW" altLang="en-US" sz="3200" b="1" dirty="0">
                <a:solidFill>
                  <a:schemeClr val="tx1"/>
                </a:solidFill>
              </a:rPr>
              <a:t>有質：有質獨影境是意識緣五境所遺下的影像</a:t>
            </a:r>
            <a:r>
              <a:rPr lang="en-US" altLang="zh-TW" sz="3200" b="1" dirty="0">
                <a:solidFill>
                  <a:schemeClr val="tx1"/>
                </a:solidFill>
              </a:rPr>
              <a:t>(=</a:t>
            </a:r>
            <a:r>
              <a:rPr lang="zh-TW" altLang="en-US" sz="3200" b="1" dirty="0">
                <a:solidFill>
                  <a:schemeClr val="tx1"/>
                </a:solidFill>
              </a:rPr>
              <a:t>似帶質</a:t>
            </a:r>
            <a:r>
              <a:rPr lang="en-US" altLang="zh-TW" sz="3200" b="1" dirty="0">
                <a:solidFill>
                  <a:schemeClr val="tx1"/>
                </a:solidFill>
              </a:rPr>
              <a:t>)</a:t>
            </a:r>
          </a:p>
          <a:p>
            <a:pPr lvl="1"/>
            <a:endParaRPr lang="en-US" altLang="zh-TW" b="1" dirty="0">
              <a:solidFill>
                <a:schemeClr val="tx1"/>
              </a:solidFill>
            </a:endParaRPr>
          </a:p>
          <a:p>
            <a:pPr>
              <a:buNone/>
            </a:pPr>
            <a:endParaRPr lang="en-US" altLang="zh-TW" sz="2800" b="1" dirty="0"/>
          </a:p>
          <a:p>
            <a:pPr>
              <a:buNone/>
            </a:pPr>
            <a:endParaRPr lang="en-US" altLang="zh-TW" sz="2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1106760"/>
          </a:xfrm>
        </p:spPr>
        <p:txBody>
          <a:bodyPr>
            <a:normAutofit/>
          </a:bodyPr>
          <a:lstStyle/>
          <a:p>
            <a:r>
              <a:rPr lang="zh-TW" altLang="en-US" sz="4000" b="1" dirty="0"/>
              <a:t>課程大綱</a:t>
            </a:r>
            <a:endParaRPr lang="en-CA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08912" cy="5040560"/>
          </a:xfrm>
        </p:spPr>
        <p:txBody>
          <a:bodyPr/>
          <a:lstStyle/>
          <a:p>
            <a:pPr>
              <a:buNone/>
            </a:pPr>
            <a:r>
              <a:rPr lang="zh-TW" altLang="en-US" b="1" dirty="0"/>
              <a:t>課程名稱：</a:t>
            </a:r>
            <a:r>
              <a:rPr lang="en-US" altLang="zh-TW" b="1" dirty="0"/>
              <a:t>《</a:t>
            </a:r>
            <a:r>
              <a:rPr lang="zh-TW" altLang="en-US" b="1" dirty="0"/>
              <a:t>成唯識論</a:t>
            </a:r>
            <a:r>
              <a:rPr lang="en-US" altLang="zh-TW" b="1" dirty="0"/>
              <a:t>》</a:t>
            </a:r>
            <a:r>
              <a:rPr lang="zh-TW" altLang="en-US" b="1" dirty="0"/>
              <a:t>思想摘要</a:t>
            </a:r>
            <a:endParaRPr lang="en-US" altLang="zh-TW" b="1" dirty="0"/>
          </a:p>
          <a:p>
            <a:pPr>
              <a:buNone/>
            </a:pPr>
            <a:r>
              <a:rPr lang="zh-TW" altLang="en-US" b="1" dirty="0"/>
              <a:t>講師：如源</a:t>
            </a:r>
            <a:endParaRPr lang="en-US" altLang="zh-TW" b="1" dirty="0"/>
          </a:p>
          <a:p>
            <a:pPr>
              <a:buNone/>
            </a:pPr>
            <a:r>
              <a:rPr lang="zh-TW" altLang="en-US" b="1" dirty="0"/>
              <a:t>等級：高級</a:t>
            </a:r>
            <a:endParaRPr lang="en-US" altLang="zh-TW" b="1" dirty="0"/>
          </a:p>
          <a:p>
            <a:pPr>
              <a:buNone/>
            </a:pPr>
            <a:r>
              <a:rPr lang="zh-TW" altLang="en-US" b="1" dirty="0"/>
              <a:t>時數：八小時</a:t>
            </a:r>
            <a:endParaRPr lang="en-US" altLang="zh-TW" b="1" dirty="0"/>
          </a:p>
          <a:p>
            <a:pPr>
              <a:buNone/>
            </a:pPr>
            <a:r>
              <a:rPr lang="zh-TW" altLang="en-US" b="1" dirty="0"/>
              <a:t>日期：</a:t>
            </a:r>
            <a:r>
              <a:rPr lang="en-US" altLang="zh-TW" b="1" dirty="0"/>
              <a:t>2020/12/29~30</a:t>
            </a:r>
          </a:p>
          <a:p>
            <a:pPr>
              <a:buNone/>
            </a:pPr>
            <a:r>
              <a:rPr lang="zh-TW" altLang="en-US" b="1" dirty="0"/>
              <a:t>教課書：</a:t>
            </a:r>
            <a:r>
              <a:rPr lang="en-US" altLang="zh-TW" b="1" dirty="0"/>
              <a:t> 《</a:t>
            </a:r>
            <a:r>
              <a:rPr lang="zh-TW" altLang="en-US" b="1" dirty="0"/>
              <a:t>成唯識論摘要</a:t>
            </a:r>
            <a:r>
              <a:rPr lang="en-US" altLang="zh-TW" b="1" dirty="0"/>
              <a:t>》</a:t>
            </a:r>
          </a:p>
          <a:p>
            <a:pPr>
              <a:buNone/>
            </a:pPr>
            <a:r>
              <a:rPr lang="zh-TW" altLang="en-US" b="1" dirty="0"/>
              <a:t>其他參考書：唯識學探源、印度佛教思想史</a:t>
            </a:r>
            <a:r>
              <a:rPr lang="en-US" altLang="zh-TW" b="1" dirty="0"/>
              <a:t>(</a:t>
            </a:r>
            <a:r>
              <a:rPr lang="zh-TW" altLang="en-US" b="1" dirty="0"/>
              <a:t>唯識部分</a:t>
            </a:r>
            <a:r>
              <a:rPr lang="en-US" altLang="zh-TW" b="1" dirty="0"/>
              <a:t>)</a:t>
            </a:r>
            <a:r>
              <a:rPr lang="zh-TW" altLang="en-US" b="1" dirty="0"/>
              <a:t>、唯識思想概觀</a:t>
            </a:r>
            <a:endParaRPr lang="en-US" altLang="zh-TW" b="1" dirty="0"/>
          </a:p>
          <a:p>
            <a:pPr>
              <a:buNone/>
            </a:pPr>
            <a:endParaRPr lang="en-CA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l"/>
            <a:r>
              <a:rPr lang="en-US" altLang="zh-TW" sz="3200" b="1" dirty="0">
                <a:solidFill>
                  <a:schemeClr val="tx1"/>
                </a:solidFill>
              </a:rPr>
              <a:t>3</a:t>
            </a:r>
            <a:r>
              <a:rPr lang="zh-TW" altLang="en-US" sz="3200" b="1" dirty="0">
                <a:solidFill>
                  <a:schemeClr val="tx1"/>
                </a:solidFill>
              </a:rPr>
              <a:t>、帶質境：</a:t>
            </a:r>
            <a:endParaRPr lang="en-CA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7992888" cy="5544616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v"/>
            </a:pPr>
            <a:r>
              <a:rPr lang="zh-TW" altLang="en-US" b="1" dirty="0">
                <a:solidFill>
                  <a:schemeClr val="tx1"/>
                </a:solidFill>
              </a:rPr>
              <a:t>定義：就是對境的錯認，當心認識境時，心自身帶起和境不相應的相分。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v"/>
            </a:pPr>
            <a:r>
              <a:rPr lang="zh-TW" altLang="en-US" b="1" dirty="0">
                <a:solidFill>
                  <a:schemeClr val="tx1"/>
                </a:solidFill>
              </a:rPr>
              <a:t>真帶質：以心緣心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Ø"/>
            </a:pPr>
            <a:r>
              <a:rPr lang="zh-TW" altLang="en-US" sz="2800" b="1" dirty="0">
                <a:solidFill>
                  <a:schemeClr val="tx1"/>
                </a:solidFill>
              </a:rPr>
              <a:t>如第七末那緣第八識見分而執為我，成為第七識的相分。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Ø"/>
            </a:pPr>
            <a:r>
              <a:rPr lang="zh-TW" altLang="en-US" sz="2800" b="1" dirty="0">
                <a:solidFill>
                  <a:schemeClr val="tx1"/>
                </a:solidFill>
              </a:rPr>
              <a:t>如第六識遍緣一切心、心所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v"/>
            </a:pPr>
            <a:r>
              <a:rPr lang="zh-TW" altLang="en-US" b="1" dirty="0">
                <a:solidFill>
                  <a:schemeClr val="tx1"/>
                </a:solidFill>
              </a:rPr>
              <a:t>似帶質：以心緣色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Ø"/>
            </a:pPr>
            <a:r>
              <a:rPr lang="zh-TW" altLang="en-US" sz="2800" b="1" dirty="0">
                <a:solidFill>
                  <a:schemeClr val="tx1"/>
                </a:solidFill>
              </a:rPr>
              <a:t>這是第六識緣五境所遺下的影像，自己再產生相分</a:t>
            </a:r>
            <a:r>
              <a:rPr lang="en-US" altLang="zh-TW" sz="2800" b="1" dirty="0">
                <a:solidFill>
                  <a:schemeClr val="tx1"/>
                </a:solidFill>
              </a:rPr>
              <a:t>(=</a:t>
            </a:r>
            <a:r>
              <a:rPr lang="zh-TW" altLang="en-US" sz="2800" b="1" dirty="0">
                <a:solidFill>
                  <a:schemeClr val="tx1"/>
                </a:solidFill>
              </a:rPr>
              <a:t>有質獨影</a:t>
            </a:r>
            <a:r>
              <a:rPr lang="en-US" altLang="zh-TW" sz="2800" b="1" dirty="0">
                <a:solidFill>
                  <a:schemeClr val="tx1"/>
                </a:solidFill>
              </a:rPr>
              <a:t>)</a:t>
            </a:r>
            <a:r>
              <a:rPr lang="zh-TW" altLang="en-US" sz="2800" b="1" dirty="0">
                <a:solidFill>
                  <a:schemeClr val="tx1"/>
                </a:solidFill>
              </a:rPr>
              <a:t>。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Ø"/>
            </a:pPr>
            <a:r>
              <a:rPr lang="zh-TW" altLang="en-US" sz="2800" b="1" dirty="0">
                <a:solidFill>
                  <a:srgbClr val="FF0000"/>
                </a:solidFill>
              </a:rPr>
              <a:t>第八識和前五識的所緣是性境，第七識唯是帶質境</a:t>
            </a:r>
            <a:r>
              <a:rPr lang="en-CA" sz="2800" b="1" dirty="0">
                <a:solidFill>
                  <a:srgbClr val="FF0000"/>
                </a:solidFill>
              </a:rPr>
              <a:t> (</a:t>
            </a:r>
            <a:r>
              <a:rPr lang="zh-TW" altLang="en-US" sz="2800" b="1" dirty="0">
                <a:solidFill>
                  <a:srgbClr val="FF0000"/>
                </a:solidFill>
              </a:rPr>
              <a:t>真帶質</a:t>
            </a:r>
            <a:r>
              <a:rPr lang="en-CA" sz="2800" b="1" dirty="0">
                <a:solidFill>
                  <a:srgbClr val="FF0000"/>
                </a:solidFill>
              </a:rPr>
              <a:t>)</a:t>
            </a:r>
            <a:r>
              <a:rPr lang="zh-TW" altLang="en-US" sz="2800" b="1" dirty="0">
                <a:solidFill>
                  <a:srgbClr val="FF0000"/>
                </a:solidFill>
              </a:rPr>
              <a:t>，第六識則通三境。</a:t>
            </a:r>
            <a:endParaRPr lang="en-US" altLang="zh-TW" sz="2800" b="1" dirty="0">
              <a:solidFill>
                <a:srgbClr val="FF0000"/>
              </a:solidFill>
            </a:endParaRPr>
          </a:p>
          <a:p>
            <a:pPr lvl="2">
              <a:buFont typeface="Wingdings" pitchFamily="2" charset="2"/>
              <a:buChar char="Ø"/>
            </a:pPr>
            <a:endParaRPr lang="en-US" altLang="zh-TW" sz="28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pPr algn="l"/>
            <a:r>
              <a:rPr lang="zh-TW" altLang="en-US" sz="3600" dirty="0"/>
              <a:t>三、阿賴耶與轉識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2"/>
            <a:ext cx="7920880" cy="5184576"/>
          </a:xfrm>
        </p:spPr>
        <p:txBody>
          <a:bodyPr/>
          <a:lstStyle/>
          <a:p>
            <a:pPr>
              <a:buNone/>
            </a:pPr>
            <a:r>
              <a:rPr lang="zh-TW" altLang="en-US" dirty="0"/>
              <a:t>種現生熏，相互為因果</a:t>
            </a:r>
            <a:endParaRPr lang="en-US" altLang="zh-TW" dirty="0"/>
          </a:p>
          <a:p>
            <a:pPr>
              <a:buFont typeface="Arial" pitchFamily="34" charset="0"/>
              <a:buChar char="•"/>
            </a:pPr>
            <a:r>
              <a:rPr lang="zh-TW" altLang="en-US" dirty="0"/>
              <a:t>種子：阿賴一方面攝持種子，</a:t>
            </a:r>
            <a:endParaRPr lang="en-US" altLang="zh-TW" dirty="0"/>
          </a:p>
          <a:p>
            <a:pPr>
              <a:buFont typeface="Arial" pitchFamily="34" charset="0"/>
              <a:buChar char="•"/>
            </a:pPr>
            <a:r>
              <a:rPr lang="zh-TW" altLang="en-US" dirty="0"/>
              <a:t>現行：種子能現行為轉識，為轉識</a:t>
            </a:r>
            <a:r>
              <a:rPr lang="en-US" altLang="zh-TW" dirty="0"/>
              <a:t>(</a:t>
            </a:r>
            <a:r>
              <a:rPr lang="zh-TW" altLang="en-US" dirty="0"/>
              <a:t>一切法</a:t>
            </a:r>
            <a:r>
              <a:rPr lang="en-US" altLang="zh-TW" dirty="0"/>
              <a:t>)</a:t>
            </a:r>
            <a:r>
              <a:rPr lang="zh-TW" altLang="en-US" dirty="0"/>
              <a:t>之因</a:t>
            </a:r>
            <a:endParaRPr lang="en-US" altLang="zh-TW" dirty="0"/>
          </a:p>
          <a:p>
            <a:pPr>
              <a:buFont typeface="Arial" pitchFamily="34" charset="0"/>
              <a:buChar char="•"/>
            </a:pPr>
            <a:r>
              <a:rPr lang="zh-TW" altLang="en-US" dirty="0"/>
              <a:t>生起：轉識的現起，要看所緣</a:t>
            </a:r>
            <a:r>
              <a:rPr lang="en-US" altLang="zh-TW" dirty="0"/>
              <a:t>(</a:t>
            </a:r>
            <a:r>
              <a:rPr lang="zh-TW" altLang="en-US" dirty="0"/>
              <a:t>等因緣</a:t>
            </a:r>
            <a:r>
              <a:rPr lang="en-US" altLang="zh-TW" dirty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/>
              <a:t>熏習：轉識又可回熏成種子，攝藏於賴耶中，為賴耶之因</a:t>
            </a:r>
            <a:endParaRPr lang="en-US" altLang="zh-TW" dirty="0"/>
          </a:p>
          <a:p>
            <a:endParaRPr lang="en-C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3600" dirty="0"/>
              <a:t>四、轉識成智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TW" altLang="en-US" sz="3000" b="1" dirty="0"/>
              <a:t>捨斷三位</a:t>
            </a:r>
            <a:endParaRPr lang="en-US" altLang="zh-TW" sz="3000" b="1" dirty="0"/>
          </a:p>
          <a:p>
            <a:pPr>
              <a:buNone/>
            </a:pPr>
            <a:r>
              <a:rPr lang="en-US" altLang="zh-TW" sz="3000" b="1" dirty="0"/>
              <a:t>1</a:t>
            </a:r>
            <a:r>
              <a:rPr lang="zh-TW" altLang="en-US" sz="3000" b="1" dirty="0"/>
              <a:t>、我愛執藏位：</a:t>
            </a:r>
            <a:endParaRPr lang="en-US" altLang="zh-TW" sz="3000" b="1" dirty="0"/>
          </a:p>
          <a:p>
            <a:pPr lvl="1"/>
            <a:r>
              <a:rPr lang="zh-TW" altLang="en-US" sz="3000" b="1" dirty="0"/>
              <a:t>通凡夫、有學和七地菩薩</a:t>
            </a:r>
            <a:endParaRPr lang="en-US" altLang="zh-TW" sz="3000" b="1" dirty="0"/>
          </a:p>
          <a:p>
            <a:pPr lvl="1"/>
            <a:r>
              <a:rPr lang="zh-TW" altLang="en-US" sz="3000" b="1" dirty="0"/>
              <a:t>阿羅漢斷煩惱種子即捨</a:t>
            </a:r>
            <a:endParaRPr lang="en-US" altLang="zh-TW" sz="3000" b="1" dirty="0"/>
          </a:p>
          <a:p>
            <a:pPr lvl="1"/>
            <a:r>
              <a:rPr lang="zh-TW" altLang="en-US" sz="3000" b="1" dirty="0"/>
              <a:t>八地</a:t>
            </a:r>
            <a:r>
              <a:rPr lang="en-US" altLang="zh-TW" sz="3000" b="1" dirty="0"/>
              <a:t>(</a:t>
            </a:r>
            <a:r>
              <a:rPr lang="zh-TW" altLang="en-US" sz="3000" b="1" dirty="0"/>
              <a:t>不動地</a:t>
            </a:r>
            <a:r>
              <a:rPr lang="en-US" altLang="zh-TW" sz="3000" b="1" dirty="0"/>
              <a:t>)</a:t>
            </a:r>
            <a:r>
              <a:rPr lang="zh-TW" altLang="en-US" sz="3000" b="1" dirty="0"/>
              <a:t>：煩惱障種子不再現行</a:t>
            </a:r>
            <a:endParaRPr lang="en-US" altLang="zh-TW" sz="3000" b="1" dirty="0"/>
          </a:p>
          <a:p>
            <a:pPr>
              <a:buNone/>
            </a:pPr>
            <a:r>
              <a:rPr lang="en-US" altLang="zh-TW" sz="3000" b="1" dirty="0"/>
              <a:t>2</a:t>
            </a:r>
            <a:r>
              <a:rPr lang="zh-TW" altLang="en-US" sz="3000" b="1" dirty="0"/>
              <a:t>、異熟體位：</a:t>
            </a:r>
            <a:endParaRPr lang="en-US" altLang="zh-TW" sz="3000" b="1" dirty="0"/>
          </a:p>
          <a:p>
            <a:pPr lvl="1"/>
            <a:r>
              <a:rPr lang="zh-TW" altLang="en-US" sz="3000" b="1" dirty="0"/>
              <a:t>用在凡夫位、二乘和所有菩薩位</a:t>
            </a:r>
            <a:endParaRPr lang="en-US" altLang="zh-TW" sz="3000" b="1" dirty="0"/>
          </a:p>
          <a:p>
            <a:pPr lvl="1"/>
            <a:r>
              <a:rPr lang="zh-TW" altLang="en-US" sz="3000" b="1" dirty="0"/>
              <a:t>菩薩將證得無上菩提時捨離</a:t>
            </a:r>
            <a:endParaRPr lang="en-US" altLang="zh-TW" sz="3000" b="1" dirty="0"/>
          </a:p>
          <a:p>
            <a:pPr lvl="1"/>
            <a:r>
              <a:rPr lang="zh-TW" altLang="en-US" sz="3000" b="1" dirty="0"/>
              <a:t>阿羅漢或獨覺在入無餘依涅槃時捨離</a:t>
            </a:r>
            <a:endParaRPr lang="en-US" sz="3000" b="1" dirty="0"/>
          </a:p>
          <a:p>
            <a:pPr>
              <a:buNone/>
            </a:pPr>
            <a:r>
              <a:rPr lang="en-US" altLang="zh-TW" sz="3000" b="1" dirty="0"/>
              <a:t>3</a:t>
            </a:r>
            <a:r>
              <a:rPr lang="zh-TW" altLang="en-US" sz="3000" b="1" dirty="0"/>
              <a:t>、無垢識體位：</a:t>
            </a:r>
            <a:endParaRPr lang="en-US" altLang="zh-TW" sz="3000" b="1" dirty="0"/>
          </a:p>
          <a:p>
            <a:pPr lvl="1"/>
            <a:r>
              <a:rPr lang="zh-TW" altLang="en-US" sz="3000" b="1" dirty="0"/>
              <a:t>無垢識體無有捨時，因為要永遠利樂一切有情。</a:t>
            </a:r>
            <a:endParaRPr lang="en-CA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r>
              <a:rPr lang="zh-TW" altLang="en-US" sz="3200" b="1" dirty="0">
                <a:solidFill>
                  <a:schemeClr val="tx1"/>
                </a:solidFill>
              </a:rPr>
              <a:t>第四章 思量能變</a:t>
            </a:r>
            <a:endParaRPr lang="en-CA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424936" cy="5472608"/>
          </a:xfrm>
        </p:spPr>
        <p:txBody>
          <a:bodyPr>
            <a:normAutofit lnSpcReduction="10000"/>
          </a:bodyPr>
          <a:lstStyle/>
          <a:p>
            <a:pPr marL="342900" lvl="2" indent="-342900">
              <a:buNone/>
            </a:pPr>
            <a:r>
              <a:rPr lang="zh-TW" altLang="en-US" sz="2800" b="1" dirty="0">
                <a:solidFill>
                  <a:schemeClr val="tx1"/>
                </a:solidFill>
              </a:rPr>
              <a:t>一名稱：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 marL="342900" lvl="2" indent="-342900">
              <a:buFont typeface="Arial" pitchFamily="34" charset="0"/>
              <a:buChar char="•"/>
            </a:pPr>
            <a:r>
              <a:rPr lang="en-CA" sz="2800" b="1" dirty="0" err="1">
                <a:solidFill>
                  <a:schemeClr val="tx1"/>
                </a:solidFill>
              </a:rPr>
              <a:t>manas</a:t>
            </a:r>
            <a:r>
              <a:rPr lang="zh-TW" altLang="en-US" sz="2800" b="1" dirty="0">
                <a:solidFill>
                  <a:schemeClr val="tx1"/>
                </a:solidFill>
              </a:rPr>
              <a:t>直譯末那，意譯為「意」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 marL="342900" lvl="2" indent="-342900">
              <a:buFont typeface="Arial" pitchFamily="34" charset="0"/>
              <a:buChar char="•"/>
            </a:pPr>
            <a:r>
              <a:rPr lang="zh-TW" altLang="en-US" sz="2800" b="1" dirty="0">
                <a:solidFill>
                  <a:schemeClr val="tx1"/>
                </a:solidFill>
              </a:rPr>
              <a:t>末那識</a:t>
            </a:r>
            <a:r>
              <a:rPr lang="en-US" altLang="zh-TW" sz="2800" b="1" dirty="0">
                <a:solidFill>
                  <a:schemeClr val="tx1"/>
                </a:solidFill>
              </a:rPr>
              <a:t>(</a:t>
            </a:r>
            <a:r>
              <a:rPr lang="en-CA" sz="2800" b="1" dirty="0" err="1">
                <a:solidFill>
                  <a:schemeClr val="tx1"/>
                </a:solidFill>
              </a:rPr>
              <a:t>manas-vijñāna</a:t>
            </a:r>
            <a:r>
              <a:rPr lang="en-CA" sz="2800" b="1" dirty="0">
                <a:solidFill>
                  <a:schemeClr val="tx1"/>
                </a:solidFill>
              </a:rPr>
              <a:t>)</a:t>
            </a:r>
            <a:r>
              <a:rPr lang="zh-TW" altLang="en-US" sz="2800" b="1" dirty="0">
                <a:solidFill>
                  <a:schemeClr val="tx1"/>
                </a:solidFill>
              </a:rPr>
              <a:t>直譯和義譯混合，意即是識。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 marL="342900" lvl="2" indent="-342900">
              <a:buFont typeface="Arial" pitchFamily="34" charset="0"/>
              <a:buChar char="•"/>
            </a:pPr>
            <a:r>
              <a:rPr lang="zh-TW" altLang="en-US" sz="2800" b="1" dirty="0">
                <a:solidFill>
                  <a:schemeClr val="tx1"/>
                </a:solidFill>
              </a:rPr>
              <a:t>可含括一切的精神活動和作用，如心、思量、理性、認識等等</a:t>
            </a:r>
            <a:endParaRPr lang="en-US" sz="2800" b="1" dirty="0">
              <a:solidFill>
                <a:schemeClr val="tx1"/>
              </a:solidFill>
            </a:endParaRPr>
          </a:p>
          <a:p>
            <a:pPr marL="342900" lvl="2" indent="-342900">
              <a:buNone/>
            </a:pPr>
            <a:r>
              <a:rPr lang="zh-TW" altLang="en-US" sz="2800" b="1" dirty="0">
                <a:solidFill>
                  <a:schemeClr val="tx1"/>
                </a:solidFill>
              </a:rPr>
              <a:t>二、恒審思量</a:t>
            </a:r>
            <a:endParaRPr lang="en-US" sz="2800" b="1" dirty="0">
              <a:solidFill>
                <a:schemeClr val="tx1"/>
              </a:solidFill>
            </a:endParaRPr>
          </a:p>
          <a:p>
            <a:pPr marL="342900" lvl="2" indent="-342900">
              <a:buFont typeface="Arial" pitchFamily="34" charset="0"/>
              <a:buChar char="•"/>
            </a:pPr>
            <a:r>
              <a:rPr lang="zh-TW" altLang="en-US" sz="2800" b="1" dirty="0">
                <a:solidFill>
                  <a:schemeClr val="tx1"/>
                </a:solidFill>
              </a:rPr>
              <a:t>第七末那緣第八識見分而執為我，成為第七識的相分。帶質境</a:t>
            </a:r>
            <a:r>
              <a:rPr lang="en-US" altLang="zh-TW" sz="2800" b="1" dirty="0">
                <a:solidFill>
                  <a:schemeClr val="tx1"/>
                </a:solidFill>
              </a:rPr>
              <a:t>(</a:t>
            </a:r>
            <a:r>
              <a:rPr lang="zh-TW" altLang="en-US" sz="2800" b="1" dirty="0">
                <a:solidFill>
                  <a:schemeClr val="tx1"/>
                </a:solidFill>
              </a:rPr>
              <a:t>真帶質</a:t>
            </a:r>
            <a:r>
              <a:rPr lang="en-US" altLang="zh-TW" sz="2800" b="1" dirty="0">
                <a:solidFill>
                  <a:schemeClr val="tx1"/>
                </a:solidFill>
              </a:rPr>
              <a:t>)</a:t>
            </a:r>
            <a:r>
              <a:rPr lang="zh-TW" altLang="en-US" sz="2800" b="1" dirty="0">
                <a:solidFill>
                  <a:schemeClr val="tx1"/>
                </a:solidFill>
              </a:rPr>
              <a:t>。詳見下圖：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 marL="342900" lvl="2" indent="-342900">
              <a:buNone/>
            </a:pPr>
            <a:r>
              <a:rPr lang="zh-TW" altLang="en-US" sz="2800" b="1" dirty="0">
                <a:solidFill>
                  <a:schemeClr val="tx1"/>
                </a:solidFill>
              </a:rPr>
              <a:t>三、三性：有覆無記。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 marL="342900" lvl="2" indent="-342900">
              <a:buFont typeface="Arial" pitchFamily="34" charset="0"/>
              <a:buChar char="•"/>
            </a:pPr>
            <a:r>
              <a:rPr lang="zh-TW" altLang="en-US" sz="2800" b="1" dirty="0">
                <a:solidFill>
                  <a:schemeClr val="tx1"/>
                </a:solidFill>
              </a:rPr>
              <a:t>有覆：恒與我見、我愛、我慢、我癡</a:t>
            </a:r>
            <a:r>
              <a:rPr lang="en-US" altLang="zh-TW" sz="2800" b="1" dirty="0">
                <a:solidFill>
                  <a:schemeClr val="tx1"/>
                </a:solidFill>
              </a:rPr>
              <a:t>(</a:t>
            </a:r>
            <a:r>
              <a:rPr lang="zh-TW" altLang="en-US" sz="2800" b="1" dirty="0">
                <a:solidFill>
                  <a:schemeClr val="tx1"/>
                </a:solidFill>
              </a:rPr>
              <a:t>無明</a:t>
            </a:r>
            <a:r>
              <a:rPr lang="en-US" altLang="zh-TW" sz="2800" b="1" dirty="0">
                <a:solidFill>
                  <a:schemeClr val="tx1"/>
                </a:solidFill>
              </a:rPr>
              <a:t>)</a:t>
            </a:r>
            <a:r>
              <a:rPr lang="zh-TW" altLang="en-US" sz="2800" b="1" dirty="0">
                <a:solidFill>
                  <a:schemeClr val="tx1"/>
                </a:solidFill>
              </a:rPr>
              <a:t>四根本煩惱相應，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 marL="342900" lvl="2" indent="-342900">
              <a:buFont typeface="Arial" pitchFamily="34" charset="0"/>
              <a:buChar char="•"/>
            </a:pPr>
            <a:r>
              <a:rPr lang="zh-TW" altLang="en-US" sz="2800" b="1" dirty="0">
                <a:solidFill>
                  <a:schemeClr val="tx1"/>
                </a:solidFill>
              </a:rPr>
              <a:t>無記：但微細故不造善惡。</a:t>
            </a:r>
            <a:endParaRPr lang="en-US" altLang="zh-TW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292080" y="2348880"/>
            <a:ext cx="1224136" cy="11525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algn="ctr">
              <a:buNone/>
            </a:pPr>
            <a:r>
              <a:rPr lang="zh-TW" altLang="en-US" sz="2800" b="1" dirty="0">
                <a:solidFill>
                  <a:schemeClr val="tx1"/>
                </a:solidFill>
              </a:rPr>
              <a:t>見分</a:t>
            </a:r>
            <a:endParaRPr lang="en-CA" sz="2800" b="1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611560" y="2204864"/>
            <a:ext cx="1872208" cy="151216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>
                <a:solidFill>
                  <a:schemeClr val="tx1"/>
                </a:solidFill>
              </a:rPr>
              <a:t>阿賴耶</a:t>
            </a:r>
            <a:endParaRPr lang="en-CA" sz="28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7308304" y="2348458"/>
            <a:ext cx="1224136" cy="115255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相分</a:t>
            </a: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1547664" y="4149080"/>
            <a:ext cx="1224136" cy="115255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末那</a:t>
            </a: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3419872" y="4221088"/>
            <a:ext cx="1224136" cy="115255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見分</a:t>
            </a: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5292080" y="4221088"/>
            <a:ext cx="1224136" cy="115255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相分</a:t>
            </a: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Arc 9"/>
          <p:cNvSpPr/>
          <p:nvPr/>
        </p:nvSpPr>
        <p:spPr>
          <a:xfrm rot="19608680">
            <a:off x="139820" y="1052529"/>
            <a:ext cx="8112489" cy="6789385"/>
          </a:xfrm>
          <a:prstGeom prst="arc">
            <a:avLst>
              <a:gd name="adj1" fmla="val 15230230"/>
              <a:gd name="adj2" fmla="val 144660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Arc 10"/>
          <p:cNvSpPr/>
          <p:nvPr/>
        </p:nvSpPr>
        <p:spPr>
          <a:xfrm rot="19608680">
            <a:off x="686390" y="1413747"/>
            <a:ext cx="5143435" cy="4040603"/>
          </a:xfrm>
          <a:prstGeom prst="arc">
            <a:avLst>
              <a:gd name="adj1" fmla="val 15230230"/>
              <a:gd name="adj2" fmla="val 534911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3" name="Straight Arrow Connector 12"/>
          <p:cNvCxnSpPr>
            <a:stCxn id="5" idx="6"/>
            <a:endCxn id="6" idx="2"/>
          </p:cNvCxnSpPr>
          <p:nvPr/>
        </p:nvCxnSpPr>
        <p:spPr>
          <a:xfrm flipV="1">
            <a:off x="6516216" y="2924733"/>
            <a:ext cx="792088" cy="422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4"/>
            <a:endCxn id="9" idx="0"/>
          </p:cNvCxnSpPr>
          <p:nvPr/>
        </p:nvCxnSpPr>
        <p:spPr>
          <a:xfrm>
            <a:off x="5904148" y="3501430"/>
            <a:ext cx="0" cy="719658"/>
          </a:xfrm>
          <a:prstGeom prst="straightConnector1">
            <a:avLst/>
          </a:prstGeom>
          <a:ln w="317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c 16"/>
          <p:cNvSpPr/>
          <p:nvPr/>
        </p:nvSpPr>
        <p:spPr>
          <a:xfrm rot="2003034" flipV="1">
            <a:off x="1677857" y="2417443"/>
            <a:ext cx="4468542" cy="3469322"/>
          </a:xfrm>
          <a:prstGeom prst="arc">
            <a:avLst>
              <a:gd name="adj1" fmla="val 15037028"/>
              <a:gd name="adj2" fmla="val 0"/>
            </a:avLst>
          </a:prstGeom>
          <a:noFill/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Arc 17"/>
          <p:cNvSpPr/>
          <p:nvPr/>
        </p:nvSpPr>
        <p:spPr>
          <a:xfrm rot="2003034" flipV="1">
            <a:off x="1751535" y="1856197"/>
            <a:ext cx="3193947" cy="3530871"/>
          </a:xfrm>
          <a:prstGeom prst="arc">
            <a:avLst>
              <a:gd name="adj1" fmla="val 16566927"/>
              <a:gd name="adj2" fmla="val 18881692"/>
            </a:avLst>
          </a:prstGeom>
          <a:noFill/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0" name="Straight Arrow Connector 19"/>
          <p:cNvCxnSpPr>
            <a:stCxn id="4" idx="4"/>
          </p:cNvCxnSpPr>
          <p:nvPr/>
        </p:nvCxnSpPr>
        <p:spPr>
          <a:xfrm>
            <a:off x="1547664" y="3717032"/>
            <a:ext cx="360040" cy="50405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4572000" y="4797152"/>
            <a:ext cx="792088" cy="422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80920" cy="720080"/>
          </a:xfrm>
        </p:spPr>
        <p:txBody>
          <a:bodyPr>
            <a:normAutofit fontScale="90000"/>
          </a:bodyPr>
          <a:lstStyle/>
          <a:p>
            <a:r>
              <a:rPr lang="zh-TW" altLang="en-US" b="1" dirty="0">
                <a:solidFill>
                  <a:schemeClr val="tx1"/>
                </a:solidFill>
              </a:rPr>
              <a:t>四、轉識成智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2736"/>
            <a:ext cx="7920880" cy="5184576"/>
          </a:xfrm>
        </p:spPr>
        <p:txBody>
          <a:bodyPr/>
          <a:lstStyle/>
          <a:p>
            <a:pPr>
              <a:buNone/>
            </a:pPr>
            <a:r>
              <a:rPr lang="en-US" altLang="zh-TW" b="1" dirty="0">
                <a:solidFill>
                  <a:schemeClr val="tx1"/>
                </a:solidFill>
              </a:rPr>
              <a:t>1</a:t>
            </a:r>
            <a:r>
              <a:rPr lang="zh-TW" altLang="en-US" b="1" dirty="0">
                <a:solidFill>
                  <a:schemeClr val="tx1"/>
                </a:solidFill>
              </a:rPr>
              <a:t>、初地即轉依得平等性智</a:t>
            </a:r>
            <a:endParaRPr lang="en-US" altLang="zh-TW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TW" b="1" dirty="0">
                <a:solidFill>
                  <a:schemeClr val="tx1"/>
                </a:solidFill>
              </a:rPr>
              <a:t>2</a:t>
            </a:r>
            <a:r>
              <a:rPr lang="zh-TW" altLang="en-US" b="1" dirty="0">
                <a:solidFill>
                  <a:schemeClr val="tx1"/>
                </a:solidFill>
              </a:rPr>
              <a:t>、伏斷位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sz="3200" b="1" dirty="0">
                <a:solidFill>
                  <a:schemeClr val="tx1"/>
                </a:solidFill>
              </a:rPr>
              <a:t>阿羅漢：指三乘無學果位。證阿羅漢位時，因為根本煩惱永斷，染末那的種</a:t>
            </a:r>
            <a:r>
              <a:rPr lang="en-US" altLang="zh-TW" sz="3200" b="1" dirty="0">
                <a:solidFill>
                  <a:schemeClr val="tx1"/>
                </a:solidFill>
              </a:rPr>
              <a:t>	</a:t>
            </a:r>
            <a:r>
              <a:rPr lang="zh-TW" altLang="en-US" sz="3200" b="1" dirty="0">
                <a:solidFill>
                  <a:schemeClr val="tx1"/>
                </a:solidFill>
              </a:rPr>
              <a:t>子失去現行的因緣，永不再現行。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endParaRPr lang="en-US" altLang="zh-TW" sz="3200" b="1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sz="3200" b="1" dirty="0">
                <a:solidFill>
                  <a:schemeClr val="tx1"/>
                </a:solidFill>
              </a:rPr>
              <a:t>出世道：根本智和後得智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endParaRPr lang="en-US" altLang="zh-TW" sz="3200" b="1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sz="3200" b="1" dirty="0">
                <a:solidFill>
                  <a:schemeClr val="tx1"/>
                </a:solidFill>
              </a:rPr>
              <a:t>滅盡定：在滅盡定中，第七識暫不現起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>
              <a:buNone/>
            </a:pPr>
            <a:endParaRPr lang="en-C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92696"/>
            <a:ext cx="8136904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TW" b="1" dirty="0">
                <a:solidFill>
                  <a:schemeClr val="tx1"/>
                </a:solidFill>
              </a:rPr>
              <a:t>3</a:t>
            </a:r>
            <a:r>
              <a:rPr lang="zh-TW" altLang="en-US" b="1" dirty="0">
                <a:solidFill>
                  <a:schemeClr val="tx1"/>
                </a:solidFill>
              </a:rPr>
              <a:t>、</a:t>
            </a:r>
            <a:r>
              <a:rPr lang="zh-TW" altLang="en-US" b="1" dirty="0"/>
              <a:t>末</a:t>
            </a:r>
            <a:r>
              <a:rPr lang="zh-TW" altLang="en-US" b="1" dirty="0">
                <a:solidFill>
                  <a:schemeClr val="tx1"/>
                </a:solidFill>
              </a:rPr>
              <a:t>那三位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zh-TW" altLang="en-US" sz="3200" b="1" dirty="0">
                <a:solidFill>
                  <a:schemeClr val="tx1"/>
                </a:solidFill>
              </a:rPr>
              <a:t>人我見相應位：一切凡夫、二乘有學、七地以前的菩薩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altLang="zh-TW" sz="3200" b="1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zh-TW" altLang="en-US" sz="3200" b="1" dirty="0">
                <a:solidFill>
                  <a:schemeClr val="tx1"/>
                </a:solidFill>
              </a:rPr>
              <a:t>法我見相應位：凡夫、聲聞獨覺、法空智未現前的菩薩。會緣異熟識起法我見。</a:t>
            </a:r>
            <a:endParaRPr lang="en-CA" sz="3200" b="1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altLang="zh-TW" sz="3200" b="1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zh-TW" altLang="en-US" sz="3200" b="1" dirty="0">
                <a:solidFill>
                  <a:schemeClr val="tx1"/>
                </a:solidFill>
              </a:rPr>
              <a:t>平等性智相應位：一切如來、菩薩見道及修道中法空智果現前，佛緣無垢識，菩薩緣異熟識等起平等性智。</a:t>
            </a:r>
            <a:endParaRPr lang="en-US" altLang="zh-TW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576064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第五章 了境能變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7992888" cy="56166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en-US" sz="2800" b="1" dirty="0"/>
              <a:t>一、差別</a:t>
            </a:r>
            <a:endParaRPr lang="en-US" altLang="zh-TW" sz="2800" b="1" dirty="0"/>
          </a:p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1</a:t>
            </a:r>
            <a:r>
              <a:rPr lang="zh-TW" altLang="en-US" sz="2800" b="1" dirty="0">
                <a:solidFill>
                  <a:schemeClr val="tx1"/>
                </a:solidFill>
              </a:rPr>
              <a:t>、六種：眼識</a:t>
            </a:r>
            <a:r>
              <a:rPr lang="en-US" altLang="zh-TW" sz="2800" b="1" dirty="0">
                <a:solidFill>
                  <a:schemeClr val="tx1"/>
                </a:solidFill>
              </a:rPr>
              <a:t>~</a:t>
            </a:r>
            <a:r>
              <a:rPr lang="zh-TW" altLang="en-US" sz="2800" b="1" dirty="0">
                <a:solidFill>
                  <a:schemeClr val="tx1"/>
                </a:solidFill>
              </a:rPr>
              <a:t>意識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2</a:t>
            </a:r>
            <a:r>
              <a:rPr lang="zh-TW" altLang="en-US" sz="2800" b="1" dirty="0">
                <a:solidFill>
                  <a:schemeClr val="tx1"/>
                </a:solidFill>
              </a:rPr>
              <a:t>、依根差別：隨根立名具五義：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CA" sz="2800" b="1" dirty="0">
                <a:solidFill>
                  <a:schemeClr val="tx1"/>
                </a:solidFill>
              </a:rPr>
              <a:t>	(1) </a:t>
            </a:r>
            <a:r>
              <a:rPr lang="zh-TW" altLang="en-US" sz="2800" b="1" dirty="0">
                <a:solidFill>
                  <a:schemeClr val="tx1"/>
                </a:solidFill>
              </a:rPr>
              <a:t>依根取境：根對境時才會引生識。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CA" sz="2800" b="1" dirty="0">
                <a:solidFill>
                  <a:schemeClr val="tx1"/>
                </a:solidFill>
              </a:rPr>
              <a:t>	(2) </a:t>
            </a:r>
            <a:r>
              <a:rPr lang="zh-TW" altLang="en-US" sz="2800" b="1" dirty="0">
                <a:solidFill>
                  <a:schemeClr val="tx1"/>
                </a:solidFill>
              </a:rPr>
              <a:t>根能發識：淨色根有能發識的功能。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CA" sz="2800" b="1" dirty="0">
                <a:solidFill>
                  <a:schemeClr val="tx1"/>
                </a:solidFill>
              </a:rPr>
              <a:t>	(3) </a:t>
            </a:r>
            <a:r>
              <a:rPr lang="zh-TW" altLang="en-US" sz="2800" b="1" dirty="0">
                <a:solidFill>
                  <a:schemeClr val="tx1"/>
                </a:solidFill>
              </a:rPr>
              <a:t>屬於根：這是說識屬於根，即識種子必依根為增上依，才得以現行。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zh-TW" altLang="en-US" sz="2800" b="1" dirty="0">
                <a:solidFill>
                  <a:schemeClr val="tx1"/>
                </a:solidFill>
              </a:rPr>
              <a:t> </a:t>
            </a:r>
            <a:r>
              <a:rPr lang="en-US" altLang="zh-TW" sz="2800" b="1" dirty="0">
                <a:solidFill>
                  <a:schemeClr val="tx1"/>
                </a:solidFill>
              </a:rPr>
              <a:t>	</a:t>
            </a:r>
            <a:r>
              <a:rPr lang="en-CA" sz="2800" b="1" dirty="0">
                <a:solidFill>
                  <a:schemeClr val="tx1"/>
                </a:solidFill>
              </a:rPr>
              <a:t>(4) </a:t>
            </a:r>
            <a:r>
              <a:rPr lang="zh-TW" altLang="en-US" sz="2800" b="1" dirty="0">
                <a:solidFill>
                  <a:schemeClr val="tx1"/>
                </a:solidFill>
              </a:rPr>
              <a:t>助根：識能助益於根。不但根的好壞會影響識，識的損益也會影響根。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zh-TW" altLang="en-US" sz="2800" b="1" dirty="0">
                <a:solidFill>
                  <a:schemeClr val="tx1"/>
                </a:solidFill>
              </a:rPr>
              <a:t> </a:t>
            </a:r>
            <a:r>
              <a:rPr lang="en-US" altLang="zh-TW" sz="2800" b="1" dirty="0">
                <a:solidFill>
                  <a:schemeClr val="tx1"/>
                </a:solidFill>
              </a:rPr>
              <a:t>	</a:t>
            </a:r>
            <a:r>
              <a:rPr lang="en-CA" sz="2800" b="1" dirty="0">
                <a:solidFill>
                  <a:schemeClr val="tx1"/>
                </a:solidFill>
              </a:rPr>
              <a:t>(5) </a:t>
            </a:r>
            <a:r>
              <a:rPr lang="zh-TW" altLang="en-US" sz="2800" b="1" dirty="0">
                <a:solidFill>
                  <a:schemeClr val="tx1"/>
                </a:solidFill>
              </a:rPr>
              <a:t>如根：如根之識，即是說根攝屬於有情，識如根一樣，也攝屬於有情，而境是非有情。</a:t>
            </a:r>
            <a:endParaRPr lang="en-CA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504056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二、性相：特質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08720"/>
            <a:ext cx="8515672" cy="5544616"/>
          </a:xfrm>
        </p:spPr>
        <p:txBody>
          <a:bodyPr/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(</a:t>
            </a:r>
            <a:r>
              <a:rPr lang="zh-TW" altLang="en-US" sz="2800" b="1" dirty="0">
                <a:solidFill>
                  <a:schemeClr val="tx1"/>
                </a:solidFill>
              </a:rPr>
              <a:t>一</a:t>
            </a:r>
            <a:r>
              <a:rPr lang="en-US" sz="2800" b="1" dirty="0">
                <a:solidFill>
                  <a:schemeClr val="tx1"/>
                </a:solidFill>
              </a:rPr>
              <a:t>)</a:t>
            </a:r>
            <a:r>
              <a:rPr lang="zh-TW" altLang="en-US" sz="2800" b="1" dirty="0">
                <a:solidFill>
                  <a:schemeClr val="tx1"/>
                </a:solidFill>
              </a:rPr>
              <a:t>、了境：以了別境為自性和行相。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(</a:t>
            </a:r>
            <a:r>
              <a:rPr lang="zh-TW" altLang="en-US" sz="2800" b="1" dirty="0">
                <a:solidFill>
                  <a:schemeClr val="tx1"/>
                </a:solidFill>
              </a:rPr>
              <a:t>二</a:t>
            </a:r>
            <a:r>
              <a:rPr lang="en-US" sz="2800" b="1" dirty="0">
                <a:solidFill>
                  <a:schemeClr val="tx1"/>
                </a:solidFill>
              </a:rPr>
              <a:t>)</a:t>
            </a:r>
            <a:r>
              <a:rPr lang="zh-TW" altLang="en-US" sz="2800" b="1" dirty="0">
                <a:solidFill>
                  <a:schemeClr val="tx1"/>
                </a:solidFill>
              </a:rPr>
              <a:t>、所緣境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TW" sz="2800" b="1" dirty="0">
                <a:solidFill>
                  <a:schemeClr val="tx1"/>
                </a:solidFill>
              </a:rPr>
              <a:t>1</a:t>
            </a:r>
            <a:r>
              <a:rPr lang="zh-TW" altLang="en-US" sz="2800" b="1" dirty="0">
                <a:solidFill>
                  <a:schemeClr val="tx1"/>
                </a:solidFill>
              </a:rPr>
              <a:t>、前五識：性質</a:t>
            </a:r>
            <a:r>
              <a:rPr lang="en-US" altLang="zh-TW" sz="2800" b="1" dirty="0">
                <a:solidFill>
                  <a:schemeClr val="tx1"/>
                </a:solidFill>
              </a:rPr>
              <a:t>(</a:t>
            </a:r>
            <a:r>
              <a:rPr lang="zh-TW" altLang="en-US" sz="2800" b="1" dirty="0">
                <a:solidFill>
                  <a:schemeClr val="tx1"/>
                </a:solidFill>
              </a:rPr>
              <a:t>有托質</a:t>
            </a:r>
            <a:r>
              <a:rPr lang="en-US" altLang="zh-TW" sz="2800" b="1" dirty="0">
                <a:solidFill>
                  <a:schemeClr val="tx1"/>
                </a:solidFill>
              </a:rPr>
              <a:t>)</a:t>
            </a:r>
          </a:p>
          <a:p>
            <a:pPr>
              <a:buNone/>
            </a:pP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683568" y="3429000"/>
            <a:ext cx="1584176" cy="129614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</a:rPr>
              <a:t>阿賴耶</a:t>
            </a:r>
            <a:endParaRPr lang="en-CA" sz="24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347864" y="3501008"/>
            <a:ext cx="1440160" cy="122413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</a:rPr>
              <a:t>見分</a:t>
            </a:r>
            <a:endParaRPr lang="en-CA" sz="24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364088" y="3501008"/>
            <a:ext cx="1440160" cy="122413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</a:rPr>
              <a:t>相分</a:t>
            </a:r>
            <a:endParaRPr lang="en-CA" sz="2400" b="1" dirty="0">
              <a:solidFill>
                <a:schemeClr val="tx1"/>
              </a:solidFill>
            </a:endParaRPr>
          </a:p>
        </p:txBody>
      </p:sp>
      <p:sp>
        <p:nvSpPr>
          <p:cNvPr id="10" name="Arc 9"/>
          <p:cNvSpPr/>
          <p:nvPr/>
        </p:nvSpPr>
        <p:spPr>
          <a:xfrm rot="20176913">
            <a:off x="464159" y="2846976"/>
            <a:ext cx="5549307" cy="3750716"/>
          </a:xfrm>
          <a:prstGeom prst="arc">
            <a:avLst>
              <a:gd name="adj1" fmla="val 14610507"/>
              <a:gd name="adj2" fmla="val 21517680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Arc 10"/>
          <p:cNvSpPr/>
          <p:nvPr/>
        </p:nvSpPr>
        <p:spPr>
          <a:xfrm>
            <a:off x="1115616" y="2996952"/>
            <a:ext cx="3329801" cy="4202278"/>
          </a:xfrm>
          <a:prstGeom prst="arc">
            <a:avLst>
              <a:gd name="adj1" fmla="val 14253547"/>
              <a:gd name="adj2" fmla="val 18254003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3" name="Straight Arrow Connector 12"/>
          <p:cNvCxnSpPr>
            <a:stCxn id="8" idx="6"/>
            <a:endCxn id="9" idx="2"/>
          </p:cNvCxnSpPr>
          <p:nvPr/>
        </p:nvCxnSpPr>
        <p:spPr>
          <a:xfrm>
            <a:off x="4788024" y="4113076"/>
            <a:ext cx="576064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563888" y="5085184"/>
            <a:ext cx="1152128" cy="9361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</a:rPr>
              <a:t>見分</a:t>
            </a:r>
            <a:endParaRPr lang="en-CA" sz="24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475656" y="5085184"/>
            <a:ext cx="1224136" cy="108012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</a:rPr>
              <a:t>五識</a:t>
            </a:r>
            <a:endParaRPr lang="en-CA" sz="24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5508104" y="5085184"/>
            <a:ext cx="1152128" cy="9361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</a:rPr>
              <a:t>相分</a:t>
            </a:r>
            <a:endParaRPr lang="en-CA" sz="2400" b="1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stCxn id="9" idx="4"/>
            <a:endCxn id="16" idx="0"/>
          </p:cNvCxnSpPr>
          <p:nvPr/>
        </p:nvCxnSpPr>
        <p:spPr>
          <a:xfrm>
            <a:off x="6084168" y="4725144"/>
            <a:ext cx="0" cy="36004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763688" y="4653136"/>
            <a:ext cx="216024" cy="72008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rc 22"/>
          <p:cNvSpPr/>
          <p:nvPr/>
        </p:nvSpPr>
        <p:spPr>
          <a:xfrm rot="11008760">
            <a:off x="1265438" y="1429018"/>
            <a:ext cx="5436301" cy="5102516"/>
          </a:xfrm>
          <a:prstGeom prst="arc">
            <a:avLst>
              <a:gd name="adj1" fmla="val 13472112"/>
              <a:gd name="adj2" fmla="val 18197685"/>
            </a:avLst>
          </a:prstGeom>
          <a:noFill/>
          <a:ln w="25400">
            <a:solidFill>
              <a:srgbClr val="0070C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4" name="Straight Arrow Connector 23"/>
          <p:cNvCxnSpPr>
            <a:endCxn id="16" idx="2"/>
          </p:cNvCxnSpPr>
          <p:nvPr/>
        </p:nvCxnSpPr>
        <p:spPr>
          <a:xfrm flipV="1">
            <a:off x="4716016" y="5553236"/>
            <a:ext cx="792088" cy="3600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Arc 26"/>
          <p:cNvSpPr/>
          <p:nvPr/>
        </p:nvSpPr>
        <p:spPr>
          <a:xfrm rot="11008760">
            <a:off x="1771838" y="1207830"/>
            <a:ext cx="2893073" cy="5102516"/>
          </a:xfrm>
          <a:prstGeom prst="arc">
            <a:avLst>
              <a:gd name="adj1" fmla="val 14886176"/>
              <a:gd name="adj2" fmla="val 16999995"/>
            </a:avLst>
          </a:prstGeom>
          <a:noFill/>
          <a:ln w="25400">
            <a:solidFill>
              <a:srgbClr val="0070C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en-US" altLang="zh-TW" sz="3200" dirty="0">
                <a:solidFill>
                  <a:schemeClr val="tx1"/>
                </a:solidFill>
              </a:rPr>
              <a:t>2</a:t>
            </a:r>
            <a:r>
              <a:rPr lang="zh-TW" altLang="en-US" sz="3200" dirty="0">
                <a:solidFill>
                  <a:schemeClr val="tx1"/>
                </a:solidFill>
              </a:rPr>
              <a:t>、第六識：三境</a:t>
            </a:r>
            <a:endParaRPr lang="en-CA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1)</a:t>
            </a:r>
            <a:r>
              <a:rPr lang="zh-TW" altLang="en-US" b="1" dirty="0">
                <a:solidFill>
                  <a:schemeClr val="tx1"/>
                </a:solidFill>
              </a:rPr>
              <a:t>明了意識</a:t>
            </a:r>
            <a:r>
              <a:rPr lang="en-US" altLang="zh-TW" b="1" dirty="0">
                <a:solidFill>
                  <a:schemeClr val="tx1"/>
                </a:solidFill>
              </a:rPr>
              <a:t>(</a:t>
            </a:r>
            <a:r>
              <a:rPr lang="zh-TW" altLang="en-US" b="1" dirty="0">
                <a:solidFill>
                  <a:schemeClr val="tx1"/>
                </a:solidFill>
              </a:rPr>
              <a:t>三性</a:t>
            </a:r>
            <a:r>
              <a:rPr lang="en-US" altLang="zh-TW" b="1" dirty="0">
                <a:solidFill>
                  <a:schemeClr val="tx1"/>
                </a:solidFill>
              </a:rPr>
              <a:t>)</a:t>
            </a:r>
            <a:r>
              <a:rPr lang="zh-TW" altLang="en-US" b="1" dirty="0">
                <a:solidFill>
                  <a:schemeClr val="tx1"/>
                </a:solidFill>
              </a:rPr>
              <a:t>：率爾心五俱意識是性境；爾後是有質獨影即似帶質。</a:t>
            </a:r>
            <a:endParaRPr lang="en-US" altLang="zh-TW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TW" b="1" dirty="0">
                <a:solidFill>
                  <a:schemeClr val="tx1"/>
                </a:solidFill>
              </a:rPr>
              <a:t>2) </a:t>
            </a:r>
            <a:r>
              <a:rPr lang="zh-TW" altLang="en-US" b="1" dirty="0">
                <a:solidFill>
                  <a:schemeClr val="tx1"/>
                </a:solidFill>
              </a:rPr>
              <a:t>獨頭意識</a:t>
            </a:r>
            <a:r>
              <a:rPr lang="en-US" altLang="zh-TW" b="1" dirty="0">
                <a:solidFill>
                  <a:schemeClr val="tx1"/>
                </a:solidFill>
              </a:rPr>
              <a:t>(</a:t>
            </a:r>
            <a:r>
              <a:rPr lang="zh-TW" altLang="en-US" b="1" dirty="0">
                <a:solidFill>
                  <a:schemeClr val="tx1"/>
                </a:solidFill>
              </a:rPr>
              <a:t>三性</a:t>
            </a:r>
            <a:r>
              <a:rPr lang="en-US" altLang="zh-TW" b="1" dirty="0">
                <a:solidFill>
                  <a:schemeClr val="tx1"/>
                </a:solidFill>
              </a:rPr>
              <a:t>)</a:t>
            </a:r>
            <a:r>
              <a:rPr lang="zh-TW" altLang="en-US" b="1" dirty="0">
                <a:solidFill>
                  <a:schemeClr val="tx1"/>
                </a:solidFill>
              </a:rPr>
              <a:t>：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sz="3200" b="1" dirty="0">
                <a:solidFill>
                  <a:schemeClr val="tx1"/>
                </a:solidFill>
              </a:rPr>
              <a:t>緣初剎那獨影境：意識獨自思惟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sz="3200" b="1" dirty="0">
                <a:solidFill>
                  <a:schemeClr val="tx1"/>
                </a:solidFill>
              </a:rPr>
              <a:t>帶質境：緣自身現行心心所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sz="3200" b="1" dirty="0">
                <a:solidFill>
                  <a:schemeClr val="tx1"/>
                </a:solidFill>
              </a:rPr>
              <a:t>性境：緣五塵謝落下的影相</a:t>
            </a:r>
            <a:r>
              <a:rPr lang="en-US" altLang="zh-TW" sz="3200" b="1" dirty="0">
                <a:solidFill>
                  <a:schemeClr val="tx1"/>
                </a:solidFill>
              </a:rPr>
              <a:t>		</a:t>
            </a:r>
          </a:p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3) </a:t>
            </a:r>
            <a:r>
              <a:rPr lang="zh-TW" altLang="en-US" b="1" dirty="0">
                <a:solidFill>
                  <a:schemeClr val="tx1"/>
                </a:solidFill>
              </a:rPr>
              <a:t>定中</a:t>
            </a:r>
            <a:r>
              <a:rPr lang="en-US" altLang="zh-TW" b="1" dirty="0">
                <a:solidFill>
                  <a:schemeClr val="tx1"/>
                </a:solidFill>
              </a:rPr>
              <a:t>(</a:t>
            </a:r>
            <a:r>
              <a:rPr lang="zh-TW" altLang="en-US" b="1" dirty="0">
                <a:solidFill>
                  <a:schemeClr val="tx1"/>
                </a:solidFill>
              </a:rPr>
              <a:t>三性</a:t>
            </a:r>
            <a:r>
              <a:rPr lang="en-US" altLang="zh-TW" b="1" dirty="0">
                <a:solidFill>
                  <a:schemeClr val="tx1"/>
                </a:solidFill>
              </a:rPr>
              <a:t>)</a:t>
            </a:r>
            <a:r>
              <a:rPr lang="zh-TW" altLang="en-US" b="1" dirty="0">
                <a:solidFill>
                  <a:schemeClr val="tx1"/>
                </a:solidFill>
              </a:rPr>
              <a:t>：一般是獨影、緣自心心所是帶質，引發神通是性境。</a:t>
            </a:r>
            <a:endParaRPr lang="en-US" altLang="zh-TW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4) </a:t>
            </a:r>
            <a:r>
              <a:rPr lang="zh-TW" altLang="en-US" b="1" dirty="0">
                <a:solidFill>
                  <a:schemeClr val="tx1"/>
                </a:solidFill>
              </a:rPr>
              <a:t>夢中唯獨影</a:t>
            </a:r>
            <a:endParaRPr lang="en-US" b="1" dirty="0">
              <a:solidFill>
                <a:schemeClr val="tx1"/>
              </a:solidFill>
            </a:endParaRPr>
          </a:p>
          <a:p>
            <a:pPr>
              <a:buNone/>
            </a:pPr>
            <a:endParaRPr lang="en-US" altLang="zh-TW" sz="2800" dirty="0"/>
          </a:p>
          <a:p>
            <a:pPr>
              <a:buNone/>
            </a:pPr>
            <a:endParaRPr lang="en-CA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1034752"/>
          </a:xfrm>
        </p:spPr>
        <p:txBody>
          <a:bodyPr/>
          <a:lstStyle/>
          <a:p>
            <a:r>
              <a:rPr lang="zh-TW" altLang="en-US" b="1" dirty="0"/>
              <a:t>課程概述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7992888" cy="5112568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zh-TW" altLang="en-US" dirty="0"/>
              <a:t>重點：本課程以</a:t>
            </a:r>
            <a:r>
              <a:rPr lang="en-US" altLang="zh-TW" dirty="0"/>
              <a:t>《</a:t>
            </a:r>
            <a:r>
              <a:rPr lang="zh-TW" altLang="en-US" dirty="0"/>
              <a:t>成唯識論</a:t>
            </a:r>
            <a:r>
              <a:rPr lang="en-US" altLang="zh-TW" dirty="0"/>
              <a:t>》</a:t>
            </a:r>
            <a:r>
              <a:rPr lang="zh-TW" altLang="en-US" dirty="0"/>
              <a:t>的主要思想為主要介紹，而非做全面性的解說。</a:t>
            </a:r>
            <a:endParaRPr lang="en-US" altLang="zh-TW" dirty="0"/>
          </a:p>
          <a:p>
            <a:pPr>
              <a:buFont typeface="Arial" pitchFamily="34" charset="0"/>
              <a:buChar char="•"/>
            </a:pPr>
            <a:endParaRPr lang="en-CA" dirty="0"/>
          </a:p>
          <a:p>
            <a:pPr>
              <a:buFont typeface="Arial" pitchFamily="34" charset="0"/>
              <a:buChar char="•"/>
            </a:pPr>
            <a:r>
              <a:rPr lang="zh-TW" altLang="en-US" dirty="0"/>
              <a:t>內容：分為七章：第一章唯識思想概述；第二章我法的轉現；第三章異熟能變；第四章思量能變；第五章了境能變；第六章亦空亦有；第七章唯識的觀行。</a:t>
            </a:r>
            <a:endParaRPr lang="en-US" altLang="zh-TW" dirty="0"/>
          </a:p>
          <a:p>
            <a:pPr>
              <a:buFont typeface="Arial" pitchFamily="34" charset="0"/>
              <a:buChar char="•"/>
            </a:pPr>
            <a:endParaRPr lang="en-US" altLang="zh-TW" dirty="0"/>
          </a:p>
          <a:p>
            <a:pPr>
              <a:buFont typeface="Arial" pitchFamily="34" charset="0"/>
              <a:buChar char="•"/>
            </a:pPr>
            <a:r>
              <a:rPr lang="zh-TW" altLang="en-US" dirty="0"/>
              <a:t>目的：希望經由本課程的介紹，讓有興趣唯識學者提供進一步學習的途徑。</a:t>
            </a:r>
            <a:endParaRPr lang="en-US" altLang="zh-TW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648072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/>
              <a:t>三、三性：善、惡、無記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/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(</a:t>
            </a:r>
            <a:r>
              <a:rPr lang="zh-TW" altLang="en-US" sz="2800" b="1" dirty="0">
                <a:solidFill>
                  <a:schemeClr val="tx1"/>
                </a:solidFill>
              </a:rPr>
              <a:t>一</a:t>
            </a:r>
            <a:r>
              <a:rPr lang="en-US" sz="2800" b="1" dirty="0">
                <a:solidFill>
                  <a:schemeClr val="tx1"/>
                </a:solidFill>
              </a:rPr>
              <a:t>)</a:t>
            </a:r>
            <a:r>
              <a:rPr lang="zh-TW" altLang="en-US" sz="2800" b="1" dirty="0">
                <a:solidFill>
                  <a:schemeClr val="tx1"/>
                </a:solidFill>
              </a:rPr>
              <a:t>第六識通三性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(</a:t>
            </a:r>
            <a:r>
              <a:rPr lang="zh-TW" altLang="en-US" sz="2800" b="1" dirty="0">
                <a:solidFill>
                  <a:schemeClr val="tx1"/>
                </a:solidFill>
              </a:rPr>
              <a:t>二</a:t>
            </a:r>
            <a:r>
              <a:rPr lang="en-US" sz="2800" b="1" dirty="0">
                <a:solidFill>
                  <a:schemeClr val="tx1"/>
                </a:solidFill>
              </a:rPr>
              <a:t>) </a:t>
            </a:r>
            <a:r>
              <a:rPr lang="zh-TW" altLang="en-US" sz="2800" b="1" dirty="0">
                <a:solidFill>
                  <a:schemeClr val="tx1"/>
                </a:solidFill>
              </a:rPr>
              <a:t>前五識亦通三性</a:t>
            </a:r>
            <a:r>
              <a:rPr lang="en-US" altLang="zh-TW" sz="2800" b="1" dirty="0">
                <a:solidFill>
                  <a:schemeClr val="tx1"/>
                </a:solidFill>
              </a:rPr>
              <a:t>(</a:t>
            </a:r>
            <a:r>
              <a:rPr lang="zh-TW" altLang="en-US" sz="2800" b="1" dirty="0">
                <a:solidFill>
                  <a:schemeClr val="tx1"/>
                </a:solidFill>
              </a:rPr>
              <a:t>五俱意識</a:t>
            </a:r>
            <a:r>
              <a:rPr lang="en-US" altLang="zh-TW" sz="2800" b="1" dirty="0">
                <a:solidFill>
                  <a:schemeClr val="tx1"/>
                </a:solidFill>
              </a:rPr>
              <a:t>)</a:t>
            </a:r>
          </a:p>
          <a:p>
            <a:pPr>
              <a:buNone/>
            </a:pPr>
            <a:r>
              <a:rPr lang="zh-TW" altLang="en-US" sz="2800" b="1" dirty="0">
                <a:solidFill>
                  <a:schemeClr val="tx1"/>
                </a:solidFill>
              </a:rPr>
              <a:t>五心論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71601" y="2708920"/>
          <a:ext cx="6984776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97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4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0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0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805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五心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剎那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所緣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三性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特性</a:t>
                      </a:r>
                      <a:endParaRPr lang="en-C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率爾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一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同緣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無記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/>
                        <a:t>初緣境</a:t>
                      </a:r>
                      <a:endParaRPr lang="en-C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尋求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多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不同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/>
                        <a:t>無記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/>
                        <a:t>尋求、比對</a:t>
                      </a:r>
                      <a:endParaRPr lang="en-C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決定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多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不同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/>
                        <a:t>無記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/>
                        <a:t>認定對象</a:t>
                      </a:r>
                      <a:endParaRPr lang="en-C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染淨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一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不同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/>
                        <a:t>三性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/>
                        <a:t>起染淨</a:t>
                      </a:r>
                      <a:endParaRPr lang="en-C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等流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多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不同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/>
                        <a:t>三性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/>
                        <a:t>別緣他境即止</a:t>
                      </a:r>
                      <a:endParaRPr lang="en-C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/>
              <a:t>四、五識起現</a:t>
            </a:r>
            <a:endParaRPr lang="en-CA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1522" y="1196751"/>
          <a:ext cx="8568950" cy="4752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6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68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68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8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68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68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68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68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7893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眾緣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因緣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根本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染淨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分別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俱有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所緣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心所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空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明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893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眼識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種子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第八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第七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第六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根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色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作意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400" dirty="0">
                          <a:solidFill>
                            <a:schemeClr val="tx1"/>
                          </a:solidFill>
                          <a:sym typeface="Wingdings 3"/>
                        </a:rPr>
                        <a:t>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dirty="0">
                          <a:solidFill>
                            <a:schemeClr val="tx1"/>
                          </a:solidFill>
                          <a:sym typeface="Wingdings 3"/>
                        </a:rPr>
                        <a:t>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893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耳識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種子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第八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第七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第六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根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聲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作意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dirty="0">
                          <a:solidFill>
                            <a:schemeClr val="tx1"/>
                          </a:solidFill>
                          <a:sym typeface="Wingdings 3"/>
                        </a:rPr>
                        <a:t>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893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鼻識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種子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第八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第七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第六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根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香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作意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893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舌識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種子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第八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第七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第六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根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味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作意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893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身識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種子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第八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第七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第六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根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觸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</a:rPr>
                        <a:t>作意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8933">
                <a:tc>
                  <a:txBody>
                    <a:bodyPr/>
                    <a:lstStyle/>
                    <a:p>
                      <a:pPr algn="ctr"/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648072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五、第六識的中斷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sz="2800" b="1" dirty="0">
                <a:solidFill>
                  <a:schemeClr val="tx1"/>
                </a:solidFill>
              </a:rPr>
              <a:t>1</a:t>
            </a:r>
            <a:r>
              <a:rPr lang="zh-TW" altLang="en-US" sz="2800" b="1" dirty="0">
                <a:solidFill>
                  <a:schemeClr val="tx1"/>
                </a:solidFill>
              </a:rPr>
              <a:t>、無想天：生無想天的眾生六轉識全斷不現行。</a:t>
            </a:r>
            <a:endParaRPr lang="en-CA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CA" sz="2800" b="1" dirty="0">
                <a:solidFill>
                  <a:schemeClr val="tx1"/>
                </a:solidFill>
              </a:rPr>
              <a:t>2</a:t>
            </a:r>
            <a:r>
              <a:rPr lang="zh-TW" altLang="en-US" sz="2800" b="1" dirty="0">
                <a:solidFill>
                  <a:schemeClr val="tx1"/>
                </a:solidFill>
              </a:rPr>
              <a:t>、無想定：得此定的行者六識暫不現行</a:t>
            </a:r>
            <a:endParaRPr lang="en-CA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CA" sz="2800" b="1" dirty="0">
                <a:solidFill>
                  <a:schemeClr val="tx1"/>
                </a:solidFill>
              </a:rPr>
              <a:t>3</a:t>
            </a:r>
            <a:r>
              <a:rPr lang="zh-TW" altLang="en-US" sz="2800" b="1" dirty="0">
                <a:solidFill>
                  <a:schemeClr val="tx1"/>
                </a:solidFill>
              </a:rPr>
              <a:t>、滅盡定：六、七識暫時停</a:t>
            </a:r>
            <a:endParaRPr lang="en-CA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CA" sz="2800" b="1" dirty="0">
                <a:solidFill>
                  <a:schemeClr val="tx1"/>
                </a:solidFill>
              </a:rPr>
              <a:t>4</a:t>
            </a:r>
            <a:r>
              <a:rPr lang="zh-TW" altLang="en-US" sz="2800" b="1" dirty="0">
                <a:solidFill>
                  <a:schemeClr val="tx1"/>
                </a:solidFill>
              </a:rPr>
              <a:t>、無心睡眠：極深沉的睡眠也會讓前六識不現行。</a:t>
            </a:r>
            <a:endParaRPr lang="en-CA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CA" sz="2800" b="1" dirty="0">
                <a:solidFill>
                  <a:schemeClr val="tx1"/>
                </a:solidFill>
              </a:rPr>
              <a:t>5</a:t>
            </a:r>
            <a:r>
              <a:rPr lang="zh-TW" altLang="en-US" sz="2800" b="1" dirty="0">
                <a:solidFill>
                  <a:schemeClr val="tx1"/>
                </a:solidFill>
              </a:rPr>
              <a:t>、極重悶絕：由重病或外來的重擊如車禍等，造成的休克悶絕，也會因身體的重創而造成六識不起。</a:t>
            </a:r>
            <a:endParaRPr lang="en-CA" sz="2800" b="1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zh-TW" altLang="en-US" sz="2800" b="1" dirty="0">
                <a:solidFill>
                  <a:schemeClr val="tx1"/>
                </a:solidFill>
              </a:rPr>
              <a:t>這五種狀況中，除滅盡定外</a:t>
            </a:r>
            <a:r>
              <a:rPr lang="en-CA" sz="2800" b="1" dirty="0">
                <a:solidFill>
                  <a:schemeClr val="tx1"/>
                </a:solidFill>
              </a:rPr>
              <a:t>(</a:t>
            </a:r>
            <a:r>
              <a:rPr lang="zh-TW" altLang="en-US" sz="2800" b="1" dirty="0">
                <a:solidFill>
                  <a:schemeClr val="tx1"/>
                </a:solidFill>
              </a:rPr>
              <a:t>唯聖人能入</a:t>
            </a:r>
            <a:r>
              <a:rPr lang="en-CA" sz="2800" b="1" dirty="0">
                <a:solidFill>
                  <a:schemeClr val="tx1"/>
                </a:solidFill>
              </a:rPr>
              <a:t>)</a:t>
            </a:r>
            <a:r>
              <a:rPr lang="zh-TW" altLang="en-US" sz="2800" b="1" dirty="0">
                <a:solidFill>
                  <a:schemeClr val="tx1"/>
                </a:solidFill>
              </a:rPr>
              <a:t>，其餘四種凡夫都有可能。聖人不會修無想定，也不會投生無想天，所以唯有後三種狀況。如來和自在菩薩唯得存一種，即滅盡定，因為不會有極重睡眠和悶絕的可能</a:t>
            </a:r>
            <a:endParaRPr lang="en-CA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075240" cy="648072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第六章 亦空亦有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80920" cy="5027389"/>
          </a:xfrm>
        </p:spPr>
        <p:txBody>
          <a:bodyPr/>
          <a:lstStyle/>
          <a:p>
            <a:pPr>
              <a:buNone/>
            </a:pPr>
            <a:r>
              <a:rPr lang="zh-TW" altLang="en-US" dirty="0"/>
              <a:t>一、思想演化：</a:t>
            </a:r>
            <a:endParaRPr lang="en-US" altLang="zh-TW" dirty="0"/>
          </a:p>
          <a:p>
            <a:pPr>
              <a:buNone/>
            </a:pPr>
            <a:r>
              <a:rPr lang="zh-TW" altLang="en-US" dirty="0"/>
              <a:t>  般若經          解深密經                 成唯識論</a:t>
            </a:r>
            <a:endParaRPr lang="en-US" altLang="zh-TW" dirty="0"/>
          </a:p>
          <a:p>
            <a:pPr>
              <a:buNone/>
            </a:pPr>
            <a:r>
              <a:rPr lang="zh-TW" altLang="en-US" sz="2800" b="1" dirty="0">
                <a:solidFill>
                  <a:schemeClr val="tx1"/>
                </a:solidFill>
              </a:rPr>
              <a:t>一切法空         三性    三無性            依他圓成   遍計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TW" dirty="0"/>
              <a:t>   </a:t>
            </a:r>
            <a:r>
              <a:rPr lang="zh-TW" altLang="en-US" dirty="0"/>
              <a:t>空                  有          空                  有         空</a:t>
            </a:r>
            <a:endParaRPr lang="en-US" altLang="zh-TW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zh-TW" altLang="en-US" dirty="0"/>
              <a:t>一切法空      究竟不了義 </a:t>
            </a:r>
            <a:r>
              <a:rPr lang="en-US" altLang="zh-TW" dirty="0"/>
              <a:t>	      </a:t>
            </a:r>
            <a:r>
              <a:rPr lang="zh-TW" altLang="en-US" dirty="0"/>
              <a:t>不究竟不了義</a:t>
            </a:r>
            <a:endParaRPr lang="en-US" altLang="zh-TW" dirty="0"/>
          </a:p>
          <a:p>
            <a:pPr>
              <a:buNone/>
            </a:pPr>
            <a:endParaRPr lang="en-US" altLang="zh-TW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331640" y="2996952"/>
            <a:ext cx="129614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419872" y="2996952"/>
            <a:ext cx="576064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932040" y="2996952"/>
            <a:ext cx="1152128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eft Brace 9"/>
          <p:cNvSpPr/>
          <p:nvPr/>
        </p:nvSpPr>
        <p:spPr>
          <a:xfrm rot="16200000">
            <a:off x="3599892" y="2672917"/>
            <a:ext cx="288032" cy="1656184"/>
          </a:xfrm>
          <a:prstGeom prst="leftBrac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Left Brace 10"/>
          <p:cNvSpPr/>
          <p:nvPr/>
        </p:nvSpPr>
        <p:spPr>
          <a:xfrm rot="16200000">
            <a:off x="7200292" y="2672917"/>
            <a:ext cx="288032" cy="1656184"/>
          </a:xfrm>
          <a:prstGeom prst="leftBrac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4704"/>
            <a:ext cx="8443664" cy="554461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zh-TW" altLang="en-US" b="1" dirty="0">
                <a:solidFill>
                  <a:schemeClr val="tx1"/>
                </a:solidFill>
              </a:rPr>
              <a:t>般若經：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zh-TW" altLang="en-US" sz="3200" b="1" dirty="0">
                <a:solidFill>
                  <a:schemeClr val="tx1"/>
                </a:solidFill>
              </a:rPr>
              <a:t>諸法勝義諦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zh-TW" altLang="en-US" sz="3200" b="1" dirty="0">
                <a:solidFill>
                  <a:schemeClr val="tx1"/>
                </a:solidFill>
              </a:rPr>
              <a:t>一切法空</a:t>
            </a:r>
            <a:endParaRPr lang="en-CA" sz="3200" b="1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b="1" dirty="0">
                <a:solidFill>
                  <a:schemeClr val="tx1"/>
                </a:solidFill>
              </a:rPr>
              <a:t>解深密經：亦空亦有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zh-TW" altLang="en-US" sz="3200" b="1" dirty="0">
                <a:solidFill>
                  <a:schemeClr val="tx1"/>
                </a:solidFill>
              </a:rPr>
              <a:t>三時教：阿含、般若、解深密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zh-TW" altLang="en-US" sz="3200" b="1" dirty="0">
                <a:solidFill>
                  <a:schemeClr val="tx1"/>
                </a:solidFill>
              </a:rPr>
              <a:t>立一切法：五事不俱足者依三性明白的說明一切法，對治對空的誤解</a:t>
            </a:r>
            <a:r>
              <a:rPr lang="en-US" altLang="zh-TW" sz="3200" b="1" dirty="0">
                <a:solidFill>
                  <a:schemeClr val="tx1"/>
                </a:solidFill>
              </a:rPr>
              <a:t>(</a:t>
            </a:r>
            <a:r>
              <a:rPr lang="zh-TW" altLang="en-US" sz="3200" b="1" dirty="0">
                <a:solidFill>
                  <a:schemeClr val="tx1"/>
                </a:solidFill>
              </a:rPr>
              <a:t>斷滅見</a:t>
            </a:r>
            <a:r>
              <a:rPr lang="en-US" altLang="zh-TW" sz="3200" b="1" dirty="0">
                <a:solidFill>
                  <a:schemeClr val="tx1"/>
                </a:solidFill>
              </a:rPr>
              <a:t>)</a:t>
            </a:r>
            <a:endParaRPr lang="en-US" sz="3200" b="1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zh-TW" altLang="en-US" sz="3200" b="1" dirty="0">
                <a:solidFill>
                  <a:schemeClr val="tx1"/>
                </a:solidFill>
              </a:rPr>
              <a:t>一切法空：從三性到三無性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zh-TW" altLang="en-US" sz="3200" b="1" dirty="0">
                <a:solidFill>
                  <a:schemeClr val="tx1"/>
                </a:solidFill>
              </a:rPr>
              <a:t>究竟但不了義</a:t>
            </a:r>
            <a:endParaRPr lang="en-US" sz="3200" b="1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endParaRPr lang="en-CA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576064"/>
          </a:xfrm>
        </p:spPr>
        <p:txBody>
          <a:bodyPr>
            <a:normAutofit fontScale="90000"/>
          </a:bodyPr>
          <a:lstStyle/>
          <a:p>
            <a:r>
              <a:rPr lang="zh-TW" altLang="en-US" b="1" dirty="0">
                <a:solidFill>
                  <a:schemeClr val="tx1"/>
                </a:solidFill>
              </a:rPr>
              <a:t>二、三性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980728"/>
            <a:ext cx="7848872" cy="54726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1</a:t>
            </a:r>
            <a:r>
              <a:rPr lang="zh-TW" altLang="en-US" b="1" dirty="0">
                <a:solidFill>
                  <a:schemeClr val="tx1"/>
                </a:solidFill>
              </a:rPr>
              <a:t>、遍計所執：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sz="3200" b="1" dirty="0">
                <a:solidFill>
                  <a:schemeClr val="tx1"/>
                </a:solidFill>
              </a:rPr>
              <a:t>能遍計：第六、七識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sz="3200" b="1" dirty="0">
                <a:solidFill>
                  <a:schemeClr val="tx1"/>
                </a:solidFill>
              </a:rPr>
              <a:t>所遍計：依他起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sz="3200" b="1" dirty="0">
                <a:solidFill>
                  <a:schemeClr val="tx1"/>
                </a:solidFill>
              </a:rPr>
              <a:t>遍計所執：所遍計被能遍計所執取</a:t>
            </a:r>
            <a:r>
              <a:rPr lang="zh-TW" altLang="en-US" sz="3200" b="1" dirty="0">
                <a:solidFill>
                  <a:schemeClr val="tx1"/>
                </a:solidFill>
                <a:sym typeface="Wingdings 3"/>
              </a:rPr>
              <a:t></a:t>
            </a:r>
            <a:r>
              <a:rPr lang="zh-TW" altLang="en-US" sz="3200" b="1" dirty="0">
                <a:solidFill>
                  <a:schemeClr val="tx1"/>
                </a:solidFill>
              </a:rPr>
              <a:t>遍計所執</a:t>
            </a:r>
            <a:endParaRPr lang="en-US" sz="32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2</a:t>
            </a:r>
            <a:r>
              <a:rPr lang="zh-TW" altLang="en-US" b="1" dirty="0">
                <a:solidFill>
                  <a:schemeClr val="tx1"/>
                </a:solidFill>
              </a:rPr>
              <a:t>、依他起：虛妄分別識所生</a:t>
            </a:r>
            <a:endParaRPr lang="en-US" altLang="zh-TW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3</a:t>
            </a:r>
            <a:r>
              <a:rPr lang="zh-TW" altLang="en-US" b="1" dirty="0">
                <a:solidFill>
                  <a:schemeClr val="tx1"/>
                </a:solidFill>
              </a:rPr>
              <a:t>、圓成實：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sz="3200" b="1" dirty="0">
                <a:solidFill>
                  <a:schemeClr val="tx1"/>
                </a:solidFill>
              </a:rPr>
              <a:t>依他起上，離遍計所執，二空所顯真如。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zh-TW" altLang="en-US" sz="3200" b="1" dirty="0">
                <a:solidFill>
                  <a:schemeClr val="tx1"/>
                </a:solidFill>
              </a:rPr>
              <a:t>二空非真如，二空所顯才是真如。</a:t>
            </a:r>
            <a:endParaRPr lang="en-CA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987824" y="1844824"/>
            <a:ext cx="1224136" cy="10074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7500" lnSpcReduction="20000"/>
          </a:bodyPr>
          <a:lstStyle/>
          <a:p>
            <a:pPr algn="ctr">
              <a:buNone/>
            </a:pPr>
            <a:r>
              <a:rPr lang="zh-TW" altLang="en-US" sz="3200" b="1">
                <a:solidFill>
                  <a:srgbClr val="FF0000"/>
                </a:solidFill>
              </a:rPr>
              <a:t>見分</a:t>
            </a:r>
            <a:endParaRPr lang="en-CA" sz="3200" b="1" dirty="0">
              <a:solidFill>
                <a:srgbClr val="FF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611560" y="1412776"/>
            <a:ext cx="1584176" cy="15841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rgbClr val="FF0000"/>
                </a:solidFill>
              </a:rPr>
              <a:t>識</a:t>
            </a:r>
            <a:endParaRPr lang="en-CA" sz="3200" b="1" dirty="0">
              <a:solidFill>
                <a:srgbClr val="FF0000"/>
              </a:solidFill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 rot="21432006">
            <a:off x="5052181" y="1802113"/>
            <a:ext cx="1224136" cy="10074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相分</a:t>
            </a:r>
            <a:endParaRPr kumimoji="0" lang="en-C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699792" y="3573016"/>
            <a:ext cx="5112568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rc 17"/>
          <p:cNvSpPr/>
          <p:nvPr/>
        </p:nvSpPr>
        <p:spPr>
          <a:xfrm rot="19626690">
            <a:off x="1116927" y="1025928"/>
            <a:ext cx="2408341" cy="3102646"/>
          </a:xfrm>
          <a:prstGeom prst="arc">
            <a:avLst>
              <a:gd name="adj1" fmla="val 15743749"/>
              <a:gd name="adj2" fmla="val 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Arc 18"/>
          <p:cNvSpPr/>
          <p:nvPr/>
        </p:nvSpPr>
        <p:spPr>
          <a:xfrm rot="19626690">
            <a:off x="1105793" y="412487"/>
            <a:ext cx="5564261" cy="7971422"/>
          </a:xfrm>
          <a:prstGeom prst="arc">
            <a:avLst>
              <a:gd name="adj1" fmla="val 15761508"/>
              <a:gd name="adj2" fmla="val 20022929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1" name="Straight Arrow Connector 20"/>
          <p:cNvCxnSpPr>
            <a:stCxn id="7" idx="4"/>
            <a:endCxn id="25" idx="0"/>
          </p:cNvCxnSpPr>
          <p:nvPr/>
        </p:nvCxnSpPr>
        <p:spPr>
          <a:xfrm>
            <a:off x="3599892" y="2852242"/>
            <a:ext cx="0" cy="1008806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652120" y="2852936"/>
            <a:ext cx="0" cy="1080120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6"/>
          <p:cNvSpPr txBox="1">
            <a:spLocks/>
          </p:cNvSpPr>
          <p:nvPr/>
        </p:nvSpPr>
        <p:spPr>
          <a:xfrm>
            <a:off x="2771800" y="3861048"/>
            <a:ext cx="1656184" cy="10074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能遍計</a:t>
            </a:r>
            <a:endParaRPr kumimoji="0" lang="en-CA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Content Placeholder 6"/>
          <p:cNvSpPr txBox="1">
            <a:spLocks/>
          </p:cNvSpPr>
          <p:nvPr/>
        </p:nvSpPr>
        <p:spPr>
          <a:xfrm rot="108787">
            <a:off x="4947567" y="3921225"/>
            <a:ext cx="1640632" cy="10074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所遍計</a:t>
            </a:r>
            <a:endParaRPr kumimoji="0" lang="en-CA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4211960" y="4365104"/>
            <a:ext cx="86409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572000" y="4365104"/>
            <a:ext cx="0" cy="720080"/>
          </a:xfrm>
          <a:prstGeom prst="line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ontent Placeholder 6"/>
          <p:cNvSpPr txBox="1">
            <a:spLocks/>
          </p:cNvSpPr>
          <p:nvPr/>
        </p:nvSpPr>
        <p:spPr>
          <a:xfrm>
            <a:off x="3491880" y="5085184"/>
            <a:ext cx="2304256" cy="100811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實我實法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zh-TW" altLang="en-US" sz="3200" b="1" dirty="0">
                <a:solidFill>
                  <a:srgbClr val="FF0000"/>
                </a:solidFill>
              </a:rPr>
              <a:t>遍計所執</a:t>
            </a:r>
            <a:endParaRPr kumimoji="0" lang="en-C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2" name="Straight Connector 41"/>
          <p:cNvCxnSpPr>
            <a:stCxn id="7" idx="6"/>
            <a:endCxn id="8" idx="2"/>
          </p:cNvCxnSpPr>
          <p:nvPr/>
        </p:nvCxnSpPr>
        <p:spPr>
          <a:xfrm flipV="1">
            <a:off x="4211960" y="2335720"/>
            <a:ext cx="840952" cy="128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6"/>
          <p:cNvSpPr txBox="1">
            <a:spLocks/>
          </p:cNvSpPr>
          <p:nvPr/>
        </p:nvSpPr>
        <p:spPr>
          <a:xfrm>
            <a:off x="3491880" y="2709614"/>
            <a:ext cx="2232248" cy="10074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似我似法</a:t>
            </a:r>
            <a:endParaRPr kumimoji="0" lang="en-C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4572000" y="2348880"/>
            <a:ext cx="0" cy="648072"/>
          </a:xfrm>
          <a:prstGeom prst="line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6732240" y="1916832"/>
            <a:ext cx="1440160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zh-TW" altLang="en-US" sz="2800" b="1" dirty="0">
                <a:solidFill>
                  <a:schemeClr val="tx1"/>
                </a:solidFill>
              </a:rPr>
              <a:t>依他起</a:t>
            </a:r>
            <a:endParaRPr lang="en-CA" dirty="0"/>
          </a:p>
        </p:txBody>
      </p:sp>
      <p:sp>
        <p:nvSpPr>
          <p:cNvPr id="58" name="Rectangle 57"/>
          <p:cNvSpPr/>
          <p:nvPr/>
        </p:nvSpPr>
        <p:spPr>
          <a:xfrm>
            <a:off x="6732240" y="5013176"/>
            <a:ext cx="1728192" cy="720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zh-TW" altLang="en-US" sz="2800" b="1" dirty="0">
                <a:solidFill>
                  <a:schemeClr val="tx1"/>
                </a:solidFill>
              </a:rPr>
              <a:t>遍計所執</a:t>
            </a:r>
            <a:endParaRPr lang="en-CA" sz="2800" b="1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>
            <a:stCxn id="57" idx="2"/>
            <a:endCxn id="26" idx="7"/>
          </p:cNvCxnSpPr>
          <p:nvPr/>
        </p:nvCxnSpPr>
        <p:spPr>
          <a:xfrm flipH="1">
            <a:off x="6358913" y="2420888"/>
            <a:ext cx="1093407" cy="1666401"/>
          </a:xfrm>
          <a:prstGeom prst="straightConnector1">
            <a:avLst/>
          </a:prstGeom>
          <a:ln w="25400">
            <a:solidFill>
              <a:srgbClr val="0070C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611560" y="4725144"/>
            <a:ext cx="1728192" cy="720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zh-TW" altLang="en-US" sz="2800" b="1" dirty="0">
                <a:solidFill>
                  <a:schemeClr val="tx1"/>
                </a:solidFill>
              </a:rPr>
              <a:t>第六七識</a:t>
            </a:r>
            <a:endParaRPr lang="en-CA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zh-TW" altLang="en-US" b="1" dirty="0">
                <a:solidFill>
                  <a:schemeClr val="tx1"/>
                </a:solidFill>
              </a:rPr>
              <a:t>三、三無性：一切法空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TW" sz="2800" b="1" dirty="0"/>
              <a:t>	        </a:t>
            </a:r>
            <a:r>
              <a:rPr lang="zh-TW" altLang="en-US" sz="2800" b="1" dirty="0"/>
              <a:t>三性</a:t>
            </a:r>
            <a:endParaRPr lang="en-US" sz="2800" b="1" dirty="0"/>
          </a:p>
          <a:p>
            <a:pPr marL="742950" lvl="2" indent="-342900">
              <a:buClr>
                <a:schemeClr val="accent1"/>
              </a:buClr>
              <a:buNone/>
            </a:pPr>
            <a:r>
              <a:rPr lang="zh-TW" altLang="en-US" sz="2800" b="1" dirty="0"/>
              <a:t>   遍計所執</a:t>
            </a:r>
            <a:endParaRPr lang="en-US" sz="2800" b="1" dirty="0"/>
          </a:p>
          <a:p>
            <a:pPr marL="742950" lvl="2" indent="-342900">
              <a:buClr>
                <a:schemeClr val="accent1"/>
              </a:buClr>
              <a:buNone/>
            </a:pPr>
            <a:r>
              <a:rPr lang="zh-TW" altLang="en-US" sz="2800" b="1" dirty="0"/>
              <a:t>   依他起性</a:t>
            </a:r>
            <a:endParaRPr lang="en-US" sz="2800" b="1" dirty="0"/>
          </a:p>
          <a:p>
            <a:pPr lvl="1">
              <a:buNone/>
            </a:pPr>
            <a:r>
              <a:rPr lang="zh-TW" altLang="en-US" b="1" dirty="0"/>
              <a:t>   圓成實性</a:t>
            </a:r>
            <a:endParaRPr lang="en-US" b="1" dirty="0"/>
          </a:p>
          <a:p>
            <a:pPr>
              <a:buFont typeface="Wingdings" pitchFamily="2" charset="2"/>
              <a:buChar char="v"/>
            </a:pPr>
            <a:r>
              <a:rPr lang="zh-TW" altLang="en-US" sz="2800" b="1" dirty="0"/>
              <a:t>三性</a:t>
            </a:r>
            <a:r>
              <a:rPr lang="zh-TW" altLang="en-US" sz="2800" b="1" dirty="0">
                <a:sym typeface="Wingdings 3"/>
              </a:rPr>
              <a:t></a:t>
            </a:r>
            <a:r>
              <a:rPr lang="zh-TW" altLang="en-US" sz="2800" b="1" dirty="0"/>
              <a:t>三無性</a:t>
            </a:r>
            <a:r>
              <a:rPr lang="zh-TW" altLang="en-US" sz="2800" b="1" dirty="0">
                <a:sym typeface="Wingdings 3"/>
              </a:rPr>
              <a:t></a:t>
            </a:r>
            <a:r>
              <a:rPr lang="zh-TW" altLang="en-US" sz="2800" b="1" dirty="0"/>
              <a:t>一切法無自性</a:t>
            </a:r>
            <a:endParaRPr lang="en-US" altLang="zh-TW" sz="2800" b="1" dirty="0"/>
          </a:p>
          <a:p>
            <a:pPr>
              <a:buNone/>
            </a:pPr>
            <a:endParaRPr lang="en-US" altLang="zh-TW" sz="36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zh-TW" altLang="en-US" b="1" dirty="0">
                <a:solidFill>
                  <a:schemeClr val="tx1"/>
                </a:solidFill>
              </a:rPr>
              <a:t>四、三性亦空亦有</a:t>
            </a:r>
            <a:endParaRPr lang="en-US" altLang="zh-TW" b="1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2800" b="1" dirty="0">
                <a:solidFill>
                  <a:schemeClr val="tx1"/>
                </a:solidFill>
              </a:rPr>
              <a:t>遍計所執：虛妄分別            無自性</a:t>
            </a:r>
            <a:r>
              <a:rPr lang="zh-TW" altLang="en-US" sz="2800" b="1" dirty="0">
                <a:solidFill>
                  <a:schemeClr val="tx1"/>
                </a:solidFill>
                <a:sym typeface="Wingdings 3"/>
              </a:rPr>
              <a:t></a:t>
            </a:r>
            <a:r>
              <a:rPr lang="zh-TW" altLang="en-US" sz="2800" b="1" dirty="0">
                <a:solidFill>
                  <a:schemeClr val="tx1"/>
                </a:solidFill>
              </a:rPr>
              <a:t>空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2800" b="1" dirty="0">
                <a:solidFill>
                  <a:schemeClr val="tx1"/>
                </a:solidFill>
              </a:rPr>
              <a:t>依他起性：因緣所生            世俗諦</a:t>
            </a:r>
            <a:r>
              <a:rPr lang="zh-TW" altLang="en-US" sz="2800" b="1" dirty="0">
                <a:solidFill>
                  <a:schemeClr val="tx1"/>
                </a:solidFill>
                <a:sym typeface="Wingdings 3"/>
              </a:rPr>
              <a:t> 不空</a:t>
            </a:r>
            <a:endParaRPr lang="en-US" altLang="zh-TW" sz="2800" b="1" dirty="0">
              <a:solidFill>
                <a:schemeClr val="tx1"/>
              </a:solidFill>
              <a:sym typeface="Wingdings 3"/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2800" b="1" dirty="0">
                <a:solidFill>
                  <a:schemeClr val="tx1"/>
                </a:solidFill>
                <a:sym typeface="Wingdings 3"/>
              </a:rPr>
              <a:t>圓成實性：二空所顯真如           勝義諦不空</a:t>
            </a:r>
            <a:endParaRPr lang="en-US" altLang="zh-TW" sz="2800" b="1" dirty="0">
              <a:solidFill>
                <a:schemeClr val="tx1"/>
              </a:solidFill>
              <a:sym typeface="Wingdings 3"/>
            </a:endParaRPr>
          </a:p>
          <a:p>
            <a:pPr>
              <a:buFont typeface="Arial" pitchFamily="34" charset="0"/>
              <a:buChar char="•"/>
            </a:pPr>
            <a:endParaRPr lang="en-US" sz="2800" b="1" dirty="0">
              <a:solidFill>
                <a:schemeClr val="tx1"/>
              </a:solidFill>
            </a:endParaRPr>
          </a:p>
          <a:p>
            <a:pPr>
              <a:buNone/>
            </a:pPr>
            <a:endParaRPr lang="en-CA" sz="2800" b="1" dirty="0">
              <a:solidFill>
                <a:schemeClr val="tx1"/>
              </a:solidFill>
            </a:endParaRPr>
          </a:p>
        </p:txBody>
      </p:sp>
      <p:sp>
        <p:nvSpPr>
          <p:cNvPr id="6" name="文字版面配置區 5"/>
          <p:cNvSpPr>
            <a:spLocks noGrp="1"/>
          </p:cNvSpPr>
          <p:nvPr>
            <p:ph type="body" sz="quarter" idx="4294967295"/>
          </p:nvPr>
        </p:nvSpPr>
        <p:spPr>
          <a:xfrm>
            <a:off x="4895850" y="908050"/>
            <a:ext cx="4248150" cy="21605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2800" b="1" dirty="0"/>
              <a:t>        三無性</a:t>
            </a:r>
            <a:endParaRPr lang="en-US" sz="2800" b="1" dirty="0"/>
          </a:p>
          <a:p>
            <a:pPr lvl="1">
              <a:buNone/>
            </a:pPr>
            <a:r>
              <a:rPr lang="zh-TW" altLang="en-US" b="1" dirty="0"/>
              <a:t>相無自性性</a:t>
            </a:r>
            <a:r>
              <a:rPr lang="en-US" b="1" dirty="0"/>
              <a:t>   </a:t>
            </a:r>
          </a:p>
          <a:p>
            <a:pPr lvl="1">
              <a:buNone/>
            </a:pPr>
            <a:r>
              <a:rPr lang="zh-TW" altLang="en-US" b="1" dirty="0"/>
              <a:t>生無自性性</a:t>
            </a:r>
            <a:endParaRPr lang="en-US" b="1" dirty="0"/>
          </a:p>
          <a:p>
            <a:pPr lvl="1">
              <a:buNone/>
            </a:pPr>
            <a:r>
              <a:rPr lang="zh-TW" altLang="en-US" b="1" dirty="0"/>
              <a:t>勝義無自性性</a:t>
            </a:r>
            <a:r>
              <a:rPr lang="en-US" b="1" dirty="0"/>
              <a:t> </a:t>
            </a:r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>
              <a:buNone/>
            </a:pPr>
            <a:endParaRPr lang="en-CA" sz="32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987824" y="1700808"/>
            <a:ext cx="1368152" cy="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059832" y="2204864"/>
            <a:ext cx="1368152" cy="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059832" y="2708920"/>
            <a:ext cx="1368152" cy="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211960" y="5517232"/>
            <a:ext cx="792088" cy="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211960" y="5013176"/>
            <a:ext cx="792088" cy="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860032" y="6021288"/>
            <a:ext cx="792088" cy="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80920" cy="1224136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b="1" dirty="0"/>
              <a:t>第七章 唯識的觀行</a:t>
            </a:r>
            <a:br>
              <a:rPr lang="en-CA" sz="3200" b="1" dirty="0"/>
            </a:br>
            <a:r>
              <a:rPr lang="zh-TW" altLang="en-US" sz="3200" b="1" dirty="0"/>
              <a:t>一</a:t>
            </a:r>
            <a:r>
              <a:rPr lang="en-CA" sz="3200" b="1" dirty="0"/>
              <a:t> </a:t>
            </a:r>
            <a:r>
              <a:rPr lang="zh-TW" altLang="en-US" sz="3200" b="1" dirty="0"/>
              <a:t>、資糧位：</a:t>
            </a:r>
            <a:endParaRPr lang="en-C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896" cy="5040560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以發無上正等菩提心，修集種種勝資糧為主。</a:t>
            </a:r>
            <a:endParaRPr lang="en-US" altLang="zh-TW" sz="2800" dirty="0"/>
          </a:p>
          <a:p>
            <a:r>
              <a:rPr lang="zh-TW" altLang="en-US" sz="2800" dirty="0"/>
              <a:t>這一階位從求斷煩惱障得解脫而言，又稱為順解脫分。</a:t>
            </a:r>
            <a:endParaRPr lang="en-US" altLang="zh-TW" sz="2800" dirty="0"/>
          </a:p>
          <a:p>
            <a:r>
              <a:rPr lang="zh-TW" altLang="en-US" sz="2800" dirty="0"/>
              <a:t>修集四力：</a:t>
            </a:r>
            <a:endParaRPr lang="en-US" altLang="zh-TW" sz="2800" dirty="0"/>
          </a:p>
          <a:p>
            <a:pPr lvl="1"/>
            <a:r>
              <a:rPr lang="zh-TW" altLang="en-US" dirty="0"/>
              <a:t>因力：聽經聞法</a:t>
            </a:r>
            <a:endParaRPr lang="en-US" altLang="zh-TW" dirty="0"/>
          </a:p>
          <a:p>
            <a:pPr lvl="1"/>
            <a:r>
              <a:rPr lang="zh-TW" altLang="en-US" dirty="0"/>
              <a:t>善友力：親近善知識</a:t>
            </a:r>
            <a:endParaRPr lang="en-US" altLang="zh-TW" dirty="0"/>
          </a:p>
          <a:p>
            <a:pPr lvl="1"/>
            <a:r>
              <a:rPr lang="zh-TW" altLang="en-US" dirty="0"/>
              <a:t>作意力：對佛法有深度的解悟</a:t>
            </a:r>
            <a:endParaRPr lang="en-US" altLang="zh-TW" dirty="0"/>
          </a:p>
          <a:p>
            <a:pPr lvl="1"/>
            <a:r>
              <a:rPr lang="zh-TW" altLang="en-US" dirty="0"/>
              <a:t>資糧力：所修相通攝世與出間一切善法或稱萬行，而萬行可總攝為六度，六度萬行可修集福智兩種資糧。</a:t>
            </a:r>
            <a:endParaRPr lang="en-CA" dirty="0"/>
          </a:p>
          <a:p>
            <a:endParaRPr lang="en-CA" sz="28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52928" cy="648072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dirty="0"/>
              <a:t>二、加行位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80920" cy="5099397"/>
          </a:xfrm>
        </p:spPr>
        <p:txBody>
          <a:bodyPr/>
          <a:lstStyle/>
          <a:p>
            <a:r>
              <a:rPr lang="zh-TW" altLang="en-US" b="1" dirty="0"/>
              <a:t>煖、頂位：</a:t>
            </a:r>
            <a:endParaRPr lang="en-US" altLang="zh-TW" b="1" dirty="0"/>
          </a:p>
          <a:p>
            <a:pPr lvl="1"/>
            <a:r>
              <a:rPr lang="zh-TW" altLang="en-US" b="1" dirty="0"/>
              <a:t>觀所取空</a:t>
            </a:r>
            <a:endParaRPr lang="en-US" altLang="zh-TW" b="1" dirty="0"/>
          </a:p>
          <a:p>
            <a:pPr lvl="1"/>
            <a:r>
              <a:rPr lang="zh-TW" altLang="en-US" b="1" dirty="0"/>
              <a:t>我與法的名、義、自性、差別等四尋思</a:t>
            </a:r>
            <a:endParaRPr lang="en-US" b="1" dirty="0"/>
          </a:p>
          <a:p>
            <a:r>
              <a:rPr lang="zh-TW" altLang="en-US" b="1" dirty="0"/>
              <a:t>忍位</a:t>
            </a:r>
            <a:endParaRPr lang="en-US" altLang="zh-TW" b="1" dirty="0"/>
          </a:p>
          <a:p>
            <a:pPr lvl="1"/>
            <a:r>
              <a:rPr lang="zh-TW" altLang="en-US" b="1" dirty="0"/>
              <a:t>下忍位：印可所取空</a:t>
            </a:r>
            <a:endParaRPr lang="en-US" altLang="zh-TW" b="1" dirty="0"/>
          </a:p>
          <a:p>
            <a:pPr lvl="1"/>
            <a:r>
              <a:rPr lang="zh-TW" altLang="en-US" b="1" dirty="0"/>
              <a:t>中忍位：觀能取空</a:t>
            </a:r>
            <a:endParaRPr lang="en-US" altLang="zh-TW" b="1" dirty="0"/>
          </a:p>
          <a:p>
            <a:pPr lvl="1"/>
            <a:r>
              <a:rPr lang="zh-TW" altLang="en-US" b="1" dirty="0"/>
              <a:t>上忍位：印能取空</a:t>
            </a:r>
            <a:endParaRPr lang="en-US" b="1" dirty="0"/>
          </a:p>
          <a:p>
            <a:r>
              <a:rPr lang="zh-TW" altLang="en-US" b="1" dirty="0"/>
              <a:t>世第一法</a:t>
            </a:r>
            <a:endParaRPr lang="en-US" altLang="zh-TW" b="1" dirty="0"/>
          </a:p>
          <a:p>
            <a:pPr lvl="1"/>
            <a:r>
              <a:rPr lang="zh-TW" altLang="en-US" b="1" dirty="0"/>
              <a:t>二取空相仍在</a:t>
            </a:r>
            <a:r>
              <a:rPr lang="en-US" b="1" dirty="0"/>
              <a:t>		</a:t>
            </a:r>
            <a:endParaRPr lang="en-CA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962744"/>
          </a:xfrm>
        </p:spPr>
        <p:txBody>
          <a:bodyPr/>
          <a:lstStyle/>
          <a:p>
            <a:r>
              <a:rPr lang="zh-TW" altLang="en-US" dirty="0"/>
              <a:t>第一章 唯識思相概述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40768"/>
            <a:ext cx="8136904" cy="4896544"/>
          </a:xfrm>
        </p:spPr>
        <p:txBody>
          <a:bodyPr/>
          <a:lstStyle/>
          <a:p>
            <a:pPr>
              <a:buNone/>
            </a:pPr>
            <a:r>
              <a:rPr lang="zh-TW" altLang="en-US" dirty="0"/>
              <a:t>一、基本教法概要</a:t>
            </a:r>
            <a:endParaRPr lang="en-US" altLang="zh-TW" dirty="0"/>
          </a:p>
          <a:p>
            <a:pPr>
              <a:buNone/>
            </a:pPr>
            <a:r>
              <a:rPr lang="zh-TW" altLang="en-US" dirty="0"/>
              <a:t>緣起與四諦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1619672" y="2564904"/>
            <a:ext cx="1656184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Oval 4"/>
          <p:cNvSpPr/>
          <p:nvPr/>
        </p:nvSpPr>
        <p:spPr>
          <a:xfrm>
            <a:off x="5940152" y="2492896"/>
            <a:ext cx="1656184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/>
          <p:cNvSpPr/>
          <p:nvPr/>
        </p:nvSpPr>
        <p:spPr>
          <a:xfrm>
            <a:off x="3707904" y="4509120"/>
            <a:ext cx="1656184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Notched Right Arrow 6"/>
          <p:cNvSpPr/>
          <p:nvPr/>
        </p:nvSpPr>
        <p:spPr>
          <a:xfrm>
            <a:off x="3419872" y="3068960"/>
            <a:ext cx="720080" cy="50405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Notched Right Arrow 7"/>
          <p:cNvSpPr/>
          <p:nvPr/>
        </p:nvSpPr>
        <p:spPr>
          <a:xfrm flipH="1">
            <a:off x="5076056" y="3068960"/>
            <a:ext cx="720080" cy="50405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Down Arrow 8"/>
          <p:cNvSpPr/>
          <p:nvPr/>
        </p:nvSpPr>
        <p:spPr>
          <a:xfrm>
            <a:off x="4355976" y="3717032"/>
            <a:ext cx="432048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Explosion 1 9"/>
          <p:cNvSpPr/>
          <p:nvPr/>
        </p:nvSpPr>
        <p:spPr>
          <a:xfrm>
            <a:off x="4211960" y="2780928"/>
            <a:ext cx="864096" cy="792088"/>
          </a:xfrm>
          <a:prstGeom prst="irregularSeal1">
            <a:avLst/>
          </a:prstGeom>
          <a:solidFill>
            <a:srgbClr val="F659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992888" cy="648072"/>
          </a:xfrm>
        </p:spPr>
        <p:txBody>
          <a:bodyPr>
            <a:normAutofit/>
          </a:bodyPr>
          <a:lstStyle/>
          <a:p>
            <a:pPr algn="l"/>
            <a:r>
              <a:rPr lang="zh-TW" altLang="en-US" sz="3600" dirty="0"/>
              <a:t>三、通達位</a:t>
            </a:r>
            <a:r>
              <a:rPr lang="en-CA" sz="36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96752"/>
            <a:ext cx="8443664" cy="488337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zh-TW" altLang="en-US" dirty="0"/>
              <a:t>從世第一法剎那離二空相</a:t>
            </a:r>
            <a:endParaRPr lang="en-US" altLang="zh-TW" dirty="0"/>
          </a:p>
          <a:p>
            <a:pPr>
              <a:buFont typeface="Arial" pitchFamily="34" charset="0"/>
              <a:buChar char="•"/>
            </a:pPr>
            <a:r>
              <a:rPr lang="zh-TW" altLang="en-US" dirty="0"/>
              <a:t>根本無別智證真如</a:t>
            </a:r>
            <a:endParaRPr lang="en-US" altLang="zh-TW" dirty="0"/>
          </a:p>
          <a:p>
            <a:pPr>
              <a:buFont typeface="Arial" pitchFamily="34" charset="0"/>
              <a:buChar char="•"/>
            </a:pPr>
            <a:r>
              <a:rPr lang="zh-TW" altLang="en-US" dirty="0"/>
              <a:t>無相見</a:t>
            </a:r>
            <a:r>
              <a:rPr lang="en-US" altLang="zh-TW" dirty="0"/>
              <a:t>(</a:t>
            </a:r>
            <a:r>
              <a:rPr lang="zh-TW" altLang="en-US" dirty="0"/>
              <a:t>有見無相</a:t>
            </a:r>
            <a:r>
              <a:rPr lang="en-US" altLang="zh-TW" dirty="0"/>
              <a:t>)</a:t>
            </a:r>
          </a:p>
          <a:p>
            <a:pPr lvl="1">
              <a:buFont typeface="Wingdings" pitchFamily="2" charset="2"/>
              <a:buChar char="§"/>
            </a:pPr>
            <a:r>
              <a:rPr lang="zh-TW" altLang="en-US" dirty="0"/>
              <a:t>有見無相：根本無分別智有見分而無相分，所以不取相而無分別</a:t>
            </a:r>
            <a:endParaRPr lang="en-US" altLang="zh-TW" dirty="0"/>
          </a:p>
          <a:p>
            <a:pPr lvl="1">
              <a:buFont typeface="Wingdings" pitchFamily="2" charset="2"/>
              <a:buChar char="§"/>
            </a:pPr>
            <a:r>
              <a:rPr lang="zh-TW" altLang="en-US" dirty="0"/>
              <a:t>挾帶真如相：緣真如智生起時，挾帶真如相而起，成為見分的所緣。</a:t>
            </a:r>
            <a:endParaRPr lang="en-US" altLang="zh-TW" dirty="0"/>
          </a:p>
          <a:p>
            <a:pPr lvl="1">
              <a:buFont typeface="Wingdings" pitchFamily="2" charset="2"/>
              <a:buChar char="§"/>
            </a:pPr>
            <a:r>
              <a:rPr lang="zh-TW" altLang="en-US" dirty="0"/>
              <a:t>根本無分別智和真如體不相離</a:t>
            </a:r>
            <a:endParaRPr lang="en-US" altLang="zh-TW" dirty="0"/>
          </a:p>
          <a:p>
            <a:endParaRPr lang="en-CA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576064"/>
          </a:xfrm>
        </p:spPr>
        <p:txBody>
          <a:bodyPr>
            <a:noAutofit/>
          </a:bodyPr>
          <a:lstStyle/>
          <a:p>
            <a:pPr algn="l"/>
            <a:r>
              <a:rPr lang="zh-TW" altLang="en-US" sz="3200" dirty="0"/>
              <a:t>四、修習位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640960" cy="5832648"/>
          </a:xfrm>
        </p:spPr>
        <p:txBody>
          <a:bodyPr>
            <a:normAutofit fontScale="40000" lnSpcReduction="20000"/>
          </a:bodyPr>
          <a:lstStyle/>
          <a:p>
            <a:r>
              <a:rPr lang="zh-TW" altLang="en-US" sz="5000" dirty="0"/>
              <a:t>菩薩從見道位出後，後得智生起，但為斷除剩餘二障，不斷的修習此無分別智。</a:t>
            </a:r>
            <a:endParaRPr lang="en-US" altLang="zh-TW" sz="5000" dirty="0"/>
          </a:p>
          <a:p>
            <a:r>
              <a:rPr lang="zh-TW" altLang="en-US" sz="5000" dirty="0"/>
              <a:t>十地中修十勝行、斷十重障、證十真如。</a:t>
            </a:r>
            <a:r>
              <a:rPr lang="en-CA" sz="5000" dirty="0"/>
              <a:t> </a:t>
            </a:r>
          </a:p>
          <a:p>
            <a:pPr>
              <a:buNone/>
            </a:pPr>
            <a:r>
              <a:rPr lang="en-CA" sz="2800" dirty="0"/>
              <a:t>		</a:t>
            </a:r>
            <a:r>
              <a:rPr lang="en-CA" sz="3300" dirty="0"/>
              <a:t>			</a:t>
            </a:r>
          </a:p>
          <a:p>
            <a:pPr>
              <a:buNone/>
            </a:pPr>
            <a:r>
              <a:rPr lang="en-CA" sz="3300" dirty="0"/>
              <a:t>			</a:t>
            </a:r>
            <a:r>
              <a:rPr lang="en-CA" sz="3800" dirty="0"/>
              <a:t>                                           </a:t>
            </a:r>
            <a:r>
              <a:rPr lang="zh-TW" altLang="en-US" sz="5000" dirty="0"/>
              <a:t>依蘊計：在蘊處界相上計我</a:t>
            </a:r>
            <a:endParaRPr lang="en-CA" sz="5000" dirty="0"/>
          </a:p>
          <a:p>
            <a:pPr>
              <a:buNone/>
            </a:pPr>
            <a:r>
              <a:rPr lang="en-CA" sz="5000" dirty="0"/>
              <a:t>         </a:t>
            </a:r>
            <a:r>
              <a:rPr lang="zh-TW" altLang="en-US" sz="5000" dirty="0"/>
              <a:t>分別：見道位頓斷其種子</a:t>
            </a:r>
            <a:r>
              <a:rPr lang="en-CA" sz="5000" dirty="0"/>
              <a:t>			 </a:t>
            </a:r>
          </a:p>
          <a:p>
            <a:pPr>
              <a:buNone/>
            </a:pPr>
            <a:r>
              <a:rPr lang="en-CA" sz="5000" dirty="0"/>
              <a:t>			                                 </a:t>
            </a:r>
            <a:r>
              <a:rPr lang="zh-TW" altLang="en-US" sz="5000" dirty="0"/>
              <a:t>我相計：外道所說的種種我</a:t>
            </a:r>
            <a:endParaRPr lang="en-CA" sz="5000" dirty="0"/>
          </a:p>
          <a:p>
            <a:pPr>
              <a:buNone/>
            </a:pPr>
            <a:r>
              <a:rPr lang="en-CA" sz="5000" dirty="0"/>
              <a:t>			                                </a:t>
            </a:r>
            <a:r>
              <a:rPr lang="zh-TW" altLang="en-US" sz="5000" dirty="0"/>
              <a:t>有間斷：第六識</a:t>
            </a:r>
            <a:r>
              <a:rPr lang="en-CA" sz="5000" dirty="0"/>
              <a:t>—</a:t>
            </a:r>
            <a:r>
              <a:rPr lang="zh-TW" altLang="en-US" sz="5000" dirty="0"/>
              <a:t>第四地種子不再現行</a:t>
            </a:r>
            <a:endParaRPr lang="en-CA" sz="5000" dirty="0"/>
          </a:p>
          <a:p>
            <a:pPr>
              <a:buNone/>
            </a:pPr>
            <a:r>
              <a:rPr lang="en-CA" sz="5000" dirty="0"/>
              <a:t>          </a:t>
            </a:r>
            <a:r>
              <a:rPr lang="zh-TW" altLang="en-US" sz="5000" dirty="0"/>
              <a:t>俱生：金剛喻定頓斷種子</a:t>
            </a:r>
            <a:r>
              <a:rPr lang="en-CA" sz="5000" dirty="0"/>
              <a:t>	                                     </a:t>
            </a:r>
            <a:r>
              <a:rPr lang="zh-TW" altLang="en-US" sz="5000" dirty="0"/>
              <a:t>第八地種子不再現行</a:t>
            </a:r>
            <a:r>
              <a:rPr lang="en-CA" sz="5000" dirty="0"/>
              <a:t>	</a:t>
            </a:r>
          </a:p>
          <a:p>
            <a:pPr>
              <a:buNone/>
            </a:pPr>
            <a:r>
              <a:rPr lang="en-CA" sz="5000" dirty="0"/>
              <a:t>			                                </a:t>
            </a:r>
            <a:r>
              <a:rPr lang="zh-TW" altLang="en-US" sz="5000" dirty="0"/>
              <a:t>常相續：第七識</a:t>
            </a:r>
            <a:r>
              <a:rPr lang="en-CA" sz="5000" dirty="0"/>
              <a:t>  </a:t>
            </a:r>
          </a:p>
          <a:p>
            <a:pPr>
              <a:buNone/>
            </a:pPr>
            <a:r>
              <a:rPr lang="en-CA" sz="5000" dirty="0"/>
              <a:t>					                                      </a:t>
            </a:r>
            <a:r>
              <a:rPr lang="zh-TW" altLang="en-US" sz="5000" dirty="0"/>
              <a:t>金剛喻定頓斷其種子</a:t>
            </a:r>
            <a:endParaRPr lang="en-CA" sz="5000" dirty="0"/>
          </a:p>
          <a:p>
            <a:pPr>
              <a:buNone/>
            </a:pPr>
            <a:r>
              <a:rPr lang="en-CA" sz="5000" dirty="0"/>
              <a:t>					</a:t>
            </a:r>
          </a:p>
          <a:p>
            <a:pPr>
              <a:buNone/>
            </a:pPr>
            <a:r>
              <a:rPr lang="en-CA" sz="5000" dirty="0"/>
              <a:t>			                                 </a:t>
            </a:r>
            <a:r>
              <a:rPr lang="zh-TW" altLang="en-US" sz="5000" dirty="0"/>
              <a:t>依蘊計：在蘊處界相上計法</a:t>
            </a:r>
            <a:endParaRPr lang="en-CA" sz="5000" dirty="0"/>
          </a:p>
          <a:p>
            <a:pPr>
              <a:buNone/>
            </a:pPr>
            <a:r>
              <a:rPr lang="en-CA" sz="5000" dirty="0"/>
              <a:t>         </a:t>
            </a:r>
            <a:r>
              <a:rPr lang="zh-TW" altLang="en-US" sz="5000" dirty="0"/>
              <a:t>分別：見道位頓斷其種子</a:t>
            </a:r>
            <a:r>
              <a:rPr lang="en-CA" sz="5000" dirty="0"/>
              <a:t>			 </a:t>
            </a:r>
          </a:p>
          <a:p>
            <a:pPr>
              <a:buNone/>
            </a:pPr>
            <a:r>
              <a:rPr lang="en-CA" sz="5000" dirty="0"/>
              <a:t>			                                 </a:t>
            </a:r>
            <a:r>
              <a:rPr lang="zh-TW" altLang="en-US" sz="5000" dirty="0"/>
              <a:t>自性計：外道所說的種種自性</a:t>
            </a:r>
            <a:endParaRPr lang="en-CA" sz="5000" dirty="0"/>
          </a:p>
          <a:p>
            <a:pPr>
              <a:buNone/>
            </a:pPr>
            <a:endParaRPr lang="en-CA" sz="5000" dirty="0"/>
          </a:p>
          <a:p>
            <a:pPr>
              <a:buNone/>
            </a:pPr>
            <a:r>
              <a:rPr lang="en-CA" sz="5000" dirty="0"/>
              <a:t>			                                   </a:t>
            </a:r>
            <a:r>
              <a:rPr lang="zh-TW" altLang="en-US" sz="5000" dirty="0"/>
              <a:t>有間斷：第六識</a:t>
            </a:r>
            <a:r>
              <a:rPr lang="en-CA" sz="5000" dirty="0"/>
              <a:t>—</a:t>
            </a:r>
            <a:r>
              <a:rPr lang="zh-TW" altLang="en-US" sz="5000" dirty="0"/>
              <a:t>第八地種子不再現行</a:t>
            </a:r>
            <a:endParaRPr lang="en-CA" sz="5000" dirty="0"/>
          </a:p>
          <a:p>
            <a:pPr>
              <a:buNone/>
            </a:pPr>
            <a:r>
              <a:rPr lang="en-CA" sz="5000" dirty="0"/>
              <a:t>          </a:t>
            </a:r>
            <a:r>
              <a:rPr lang="zh-TW" altLang="en-US" sz="5000" dirty="0"/>
              <a:t>俱生：金剛喻定頓斷種子</a:t>
            </a:r>
            <a:r>
              <a:rPr lang="en-CA" sz="5000" dirty="0"/>
              <a:t>		</a:t>
            </a:r>
          </a:p>
          <a:p>
            <a:pPr>
              <a:buNone/>
            </a:pPr>
            <a:r>
              <a:rPr lang="en-CA" sz="5000" dirty="0"/>
              <a:t>		                                                   </a:t>
            </a:r>
            <a:r>
              <a:rPr lang="zh-TW" altLang="en-US" sz="5000" dirty="0"/>
              <a:t>常相續：第七識</a:t>
            </a:r>
            <a:r>
              <a:rPr lang="en-CA" sz="5000" dirty="0"/>
              <a:t>—</a:t>
            </a:r>
            <a:r>
              <a:rPr lang="zh-TW" altLang="en-US" sz="5000" dirty="0"/>
              <a:t>金剛喻定頓斷種子</a:t>
            </a:r>
            <a:endParaRPr lang="en-CA" sz="5000" dirty="0"/>
          </a:p>
          <a:p>
            <a:pPr>
              <a:buNone/>
            </a:pPr>
            <a:endParaRPr lang="en-CA" sz="3300" dirty="0"/>
          </a:p>
        </p:txBody>
      </p:sp>
      <p:sp>
        <p:nvSpPr>
          <p:cNvPr id="4" name="Left Brace 3"/>
          <p:cNvSpPr/>
          <p:nvPr/>
        </p:nvSpPr>
        <p:spPr>
          <a:xfrm>
            <a:off x="467544" y="2276872"/>
            <a:ext cx="288032" cy="1008112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Left Brace 4"/>
          <p:cNvSpPr/>
          <p:nvPr/>
        </p:nvSpPr>
        <p:spPr>
          <a:xfrm>
            <a:off x="3635896" y="1988840"/>
            <a:ext cx="216024" cy="72008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Left Brace 5"/>
          <p:cNvSpPr/>
          <p:nvPr/>
        </p:nvSpPr>
        <p:spPr>
          <a:xfrm>
            <a:off x="3635896" y="4437112"/>
            <a:ext cx="288032" cy="72008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Left Brace 6"/>
          <p:cNvSpPr/>
          <p:nvPr/>
        </p:nvSpPr>
        <p:spPr>
          <a:xfrm>
            <a:off x="5724128" y="3212976"/>
            <a:ext cx="216024" cy="648072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Left Brace 7"/>
          <p:cNvSpPr/>
          <p:nvPr/>
        </p:nvSpPr>
        <p:spPr>
          <a:xfrm>
            <a:off x="3635896" y="2924944"/>
            <a:ext cx="216024" cy="792088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" name="Left Brace 8"/>
          <p:cNvSpPr/>
          <p:nvPr/>
        </p:nvSpPr>
        <p:spPr>
          <a:xfrm>
            <a:off x="467544" y="4797152"/>
            <a:ext cx="216024" cy="1224136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" name="Left Brace 9"/>
          <p:cNvSpPr/>
          <p:nvPr/>
        </p:nvSpPr>
        <p:spPr>
          <a:xfrm>
            <a:off x="3779912" y="5661248"/>
            <a:ext cx="216024" cy="72008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/>
              <a:t>五、究竟位：轉依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052736"/>
            <a:ext cx="7848872" cy="5328592"/>
          </a:xfrm>
        </p:spPr>
        <p:txBody>
          <a:bodyPr>
            <a:normAutofit/>
          </a:bodyPr>
          <a:lstStyle/>
          <a:p>
            <a:r>
              <a:rPr lang="zh-TW" altLang="en-US" dirty="0"/>
              <a:t>成佛的究竟轉依略有四種：能轉道、所轉依、所轉捨、所轉得。</a:t>
            </a:r>
            <a:endParaRPr lang="en-US" altLang="zh-TW" dirty="0"/>
          </a:p>
          <a:p>
            <a:pPr>
              <a:buNone/>
            </a:pPr>
            <a:r>
              <a:rPr lang="en-CA" dirty="0"/>
              <a:t>1</a:t>
            </a:r>
            <a:r>
              <a:rPr lang="zh-TW" altLang="en-US" dirty="0"/>
              <a:t>、能轉道：</a:t>
            </a:r>
            <a:endParaRPr lang="en-US" altLang="zh-TW" dirty="0"/>
          </a:p>
          <a:p>
            <a:pPr>
              <a:buNone/>
            </a:pPr>
            <a:r>
              <a:rPr lang="en-US" altLang="zh-TW" dirty="0"/>
              <a:t>	</a:t>
            </a:r>
            <a:r>
              <a:rPr lang="zh-TW" altLang="en-US" dirty="0"/>
              <a:t>這是指能轉依的方法，有兩種：</a:t>
            </a:r>
            <a:endParaRPr lang="en-US" altLang="zh-TW" dirty="0"/>
          </a:p>
          <a:p>
            <a:pPr>
              <a:buNone/>
            </a:pPr>
            <a:r>
              <a:rPr lang="zh-TW" altLang="en-US" dirty="0"/>
              <a:t>（</a:t>
            </a:r>
            <a:r>
              <a:rPr lang="en-CA" dirty="0"/>
              <a:t>1</a:t>
            </a:r>
            <a:r>
              <a:rPr lang="zh-TW" altLang="en-US" dirty="0"/>
              <a:t>）能伏道：能伏二障隨眠力量，令不起現行。此通有漏、無漏，加行智是有漏，根本與後得智是無漏</a:t>
            </a:r>
            <a:endParaRPr lang="en-US" altLang="zh-TW" dirty="0"/>
          </a:p>
          <a:p>
            <a:pPr>
              <a:buNone/>
            </a:pPr>
            <a:r>
              <a:rPr lang="zh-TW" altLang="en-US" dirty="0"/>
              <a:t>（</a:t>
            </a:r>
            <a:r>
              <a:rPr lang="en-CA" dirty="0"/>
              <a:t>2</a:t>
            </a:r>
            <a:r>
              <a:rPr lang="zh-TW" altLang="en-US" dirty="0"/>
              <a:t>）能斷道：能永斷二障隨眠，此唯是無漏，唯根本智能親證二空真理。</a:t>
            </a:r>
            <a:endParaRPr lang="en-CA" dirty="0"/>
          </a:p>
          <a:p>
            <a:endParaRPr lang="en-CA" sz="28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algn="l"/>
            <a:r>
              <a:rPr lang="en-CA" sz="3600" dirty="0"/>
              <a:t>2</a:t>
            </a:r>
            <a:r>
              <a:rPr lang="zh-TW" altLang="en-US" sz="3600" dirty="0"/>
              <a:t>、所轉依：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zh-TW" altLang="en-US" dirty="0"/>
              <a:t>這是指被轉的體，這也有兩種解說：</a:t>
            </a:r>
            <a:endParaRPr lang="en-US" altLang="zh-TW" dirty="0"/>
          </a:p>
          <a:p>
            <a:endParaRPr lang="en-US" altLang="zh-TW" dirty="0"/>
          </a:p>
          <a:p>
            <a:pPr>
              <a:buNone/>
            </a:pPr>
            <a:r>
              <a:rPr lang="zh-TW" altLang="en-US" dirty="0"/>
              <a:t>（</a:t>
            </a:r>
            <a:r>
              <a:rPr lang="en-CA" dirty="0"/>
              <a:t>1</a:t>
            </a:r>
            <a:r>
              <a:rPr lang="zh-TW" altLang="en-US" dirty="0"/>
              <a:t>）持種依：指的就是阿賴耶識，能持染淨法種子，為染淨的所依。聖道起時，阿賴耶即能轉染成淨。</a:t>
            </a:r>
            <a:endParaRPr lang="en-US" altLang="zh-TW" dirty="0"/>
          </a:p>
          <a:p>
            <a:pPr>
              <a:buNone/>
            </a:pPr>
            <a:endParaRPr lang="en-US" altLang="zh-TW" dirty="0"/>
          </a:p>
          <a:p>
            <a:pPr>
              <a:buNone/>
            </a:pPr>
            <a:r>
              <a:rPr lang="zh-TW" altLang="en-US" dirty="0"/>
              <a:t>（</a:t>
            </a:r>
            <a:r>
              <a:rPr lang="en-CA" dirty="0"/>
              <a:t>2</a:t>
            </a:r>
            <a:r>
              <a:rPr lang="zh-TW" altLang="en-US" dirty="0"/>
              <a:t>）迷悟依：指的是真如，真如為迷悟的根本，一切染淨法的法性。聖道起時，可令捨染得淨。</a:t>
            </a:r>
            <a:endParaRPr lang="en-CA" dirty="0"/>
          </a:p>
          <a:p>
            <a:endParaRPr lang="en-CA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CA" sz="3200" dirty="0"/>
              <a:t>3</a:t>
            </a:r>
            <a:r>
              <a:rPr lang="zh-TW" altLang="en-US" sz="3200" dirty="0"/>
              <a:t>、所轉捨：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lnSpcReduction="10000"/>
          </a:bodyPr>
          <a:lstStyle/>
          <a:p>
            <a:r>
              <a:rPr lang="zh-TW" altLang="en-US" dirty="0"/>
              <a:t>這是說，轉依時所要除棄的，可分兩種：</a:t>
            </a:r>
            <a:endParaRPr lang="en-US" altLang="zh-TW" dirty="0"/>
          </a:p>
          <a:p>
            <a:pPr>
              <a:buNone/>
            </a:pPr>
            <a:endParaRPr lang="en-US" altLang="zh-TW" dirty="0"/>
          </a:p>
          <a:p>
            <a:pPr>
              <a:buNone/>
            </a:pPr>
            <a:r>
              <a:rPr lang="zh-TW" altLang="en-US" dirty="0"/>
              <a:t>（</a:t>
            </a:r>
            <a:r>
              <a:rPr lang="en-CA" dirty="0"/>
              <a:t>1</a:t>
            </a:r>
            <a:r>
              <a:rPr lang="zh-TW" altLang="en-US" dirty="0"/>
              <a:t>）所斷捨：即二障種子，真無間道現前時（見道位和金剛喻定），永斷二障種子，也可說為捨斷遍計所執。</a:t>
            </a:r>
            <a:endParaRPr lang="en-US" altLang="zh-TW" dirty="0"/>
          </a:p>
          <a:p>
            <a:pPr>
              <a:buNone/>
            </a:pPr>
            <a:endParaRPr lang="en-US" altLang="zh-TW" dirty="0"/>
          </a:p>
          <a:p>
            <a:pPr>
              <a:buNone/>
            </a:pPr>
            <a:r>
              <a:rPr lang="zh-TW" altLang="en-US" dirty="0"/>
              <a:t>（</a:t>
            </a:r>
            <a:r>
              <a:rPr lang="en-CA" dirty="0"/>
              <a:t>2</a:t>
            </a:r>
            <a:r>
              <a:rPr lang="zh-TW" altLang="en-US" dirty="0"/>
              <a:t>）所棄捨：二障以外不造成障礙的其他有漏法和低劣的無漏法種子，這些法的種子在金剛喻定現前時，全會被捨棄，唯剩佛的最純淨圓明本識。</a:t>
            </a:r>
            <a:endParaRPr lang="en-CA" dirty="0"/>
          </a:p>
          <a:p>
            <a:endParaRPr lang="en-CA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 fontScale="90000"/>
          </a:bodyPr>
          <a:lstStyle/>
          <a:p>
            <a:pPr algn="l"/>
            <a:r>
              <a:rPr lang="en-CA" sz="3600" dirty="0"/>
              <a:t>4</a:t>
            </a:r>
            <a:r>
              <a:rPr lang="zh-TW" altLang="en-US" sz="3600" dirty="0"/>
              <a:t>、所轉得：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</p:spPr>
        <p:txBody>
          <a:bodyPr>
            <a:noAutofit/>
          </a:bodyPr>
          <a:lstStyle/>
          <a:p>
            <a:r>
              <a:rPr lang="zh-TW" altLang="en-US" sz="2800" dirty="0"/>
              <a:t>指轉依後的所得，亦可分兩種：</a:t>
            </a:r>
            <a:endParaRPr lang="en-US" altLang="zh-TW" sz="2800" dirty="0"/>
          </a:p>
          <a:p>
            <a:pPr>
              <a:buNone/>
            </a:pPr>
            <a:r>
              <a:rPr lang="zh-TW" altLang="en-US" sz="2800" dirty="0"/>
              <a:t>（</a:t>
            </a:r>
            <a:r>
              <a:rPr lang="en-CA" sz="2800" dirty="0"/>
              <a:t>1</a:t>
            </a:r>
            <a:r>
              <a:rPr lang="zh-TW" altLang="en-US" sz="2800" dirty="0"/>
              <a:t>）所顯得：就是大涅槃。涅槃有四義：</a:t>
            </a:r>
            <a:endParaRPr lang="en-US" altLang="zh-TW" sz="2800" dirty="0"/>
          </a:p>
          <a:p>
            <a:pPr marL="514350" indent="-514350">
              <a:buFont typeface="+mj-lt"/>
              <a:buAutoNum type="arabicParenR"/>
            </a:pPr>
            <a:r>
              <a:rPr lang="zh-TW" altLang="en-US" sz="2800" dirty="0"/>
              <a:t>自性涅槃：即指一切法相真如，雖有客塵而自性清淨和俱一切功德。這是一切有情平等共有的，但唯有聖者自內證離障而顯。</a:t>
            </a:r>
            <a:endParaRPr lang="en-US" altLang="zh-TW" sz="2800" dirty="0"/>
          </a:p>
          <a:p>
            <a:pPr marL="514350" indent="-514350">
              <a:buFont typeface="+mj-lt"/>
              <a:buAutoNum type="arabicParenR"/>
            </a:pPr>
            <a:r>
              <a:rPr lang="zh-TW" altLang="en-US" sz="2800" dirty="0"/>
              <a:t>餘依涅槃，即真如出煩惱障，因為所依異熟身未滅，有微苦（身苦），障礙永寂滅。</a:t>
            </a:r>
            <a:endParaRPr lang="en-US" altLang="zh-TW" sz="2800" dirty="0"/>
          </a:p>
          <a:p>
            <a:pPr marL="514350" indent="-514350">
              <a:buFont typeface="+mj-lt"/>
              <a:buAutoNum type="arabicParenR"/>
            </a:pPr>
            <a:r>
              <a:rPr lang="zh-TW" altLang="en-US" sz="2800" dirty="0"/>
              <a:t>無餘依涅槃，真如出生死苦，煩惱既盡，餘依亦滅，眾苦永寂故名涅槃。</a:t>
            </a:r>
            <a:endParaRPr lang="en-US" altLang="zh-TW" sz="2800" dirty="0"/>
          </a:p>
          <a:p>
            <a:pPr marL="514350" indent="-514350">
              <a:buFont typeface="+mj-lt"/>
              <a:buAutoNum type="arabicParenR"/>
            </a:pPr>
            <a:r>
              <a:rPr lang="zh-TW" altLang="en-US" sz="2800" dirty="0"/>
              <a:t>無住處涅槃：即是真如出所知障，因此不住生死、不住涅槃而能利樂有情，雖窮未來際而體常寂，故名涅槃。</a:t>
            </a:r>
            <a:endParaRPr lang="en-CA" sz="2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/>
              <a:t>（</a:t>
            </a:r>
            <a:r>
              <a:rPr lang="en-CA" sz="3200" dirty="0"/>
              <a:t>2</a:t>
            </a:r>
            <a:r>
              <a:rPr lang="zh-TW" altLang="en-US" sz="3200" dirty="0"/>
              <a:t>）所生得：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12568"/>
          </a:xfrm>
        </p:spPr>
        <p:txBody>
          <a:bodyPr/>
          <a:lstStyle/>
          <a:p>
            <a:r>
              <a:rPr lang="zh-TW" altLang="en-US" sz="2800" dirty="0"/>
              <a:t>即是大菩提，雖本來有能生的菩提種子，但所知障阻礙所以不生。由聖道力斷所知障故使種子起現行，稱為得大菩提。生起後，能相續不斷，窮未來際。</a:t>
            </a:r>
            <a:endParaRPr lang="en-US" altLang="zh-TW" sz="2800" dirty="0"/>
          </a:p>
          <a:p>
            <a:r>
              <a:rPr lang="zh-TW" altLang="en-US" sz="2800" dirty="0"/>
              <a:t>大菩提有四智相應。</a:t>
            </a:r>
            <a:endParaRPr lang="en-US" altLang="zh-TW" sz="2800" dirty="0"/>
          </a:p>
          <a:p>
            <a:pPr lvl="1"/>
            <a:r>
              <a:rPr lang="zh-TW" altLang="en-US" dirty="0"/>
              <a:t>大圓鏡智能現一切諸法影像，平等性智觀一切法平等起受用身，妙觀察智觀察一切自相共相、陀羅尼門，成所作智依神通作用起變化身。</a:t>
            </a:r>
            <a:endParaRPr lang="en-US" altLang="zh-TW" dirty="0"/>
          </a:p>
          <a:p>
            <a:r>
              <a:rPr lang="zh-TW" altLang="en-US" sz="2800" dirty="0"/>
              <a:t>此外，所顯得的涅槃顯佛陀的無為功德，此四智攝佛地一切有為功德。</a:t>
            </a:r>
            <a:endParaRPr lang="en-CA" sz="2800" dirty="0"/>
          </a:p>
          <a:p>
            <a:endParaRPr lang="en-CA" dirty="0"/>
          </a:p>
          <a:p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>
            <a:normAutofit/>
          </a:bodyPr>
          <a:lstStyle/>
          <a:p>
            <a:r>
              <a:rPr lang="zh-TW" altLang="en-US" b="1" dirty="0"/>
              <a:t>二、唯識與緣起四諦</a:t>
            </a:r>
            <a:r>
              <a:rPr lang="en-US" b="1" dirty="0"/>
              <a:t> </a:t>
            </a:r>
            <a:r>
              <a:rPr lang="en-US" dirty="0"/>
              <a:t> </a:t>
            </a:r>
            <a:endParaRPr lang="en-CA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472608"/>
          </a:xfrm>
        </p:spPr>
        <p:txBody>
          <a:bodyPr/>
          <a:lstStyle/>
          <a:p>
            <a:pPr>
              <a:buNone/>
            </a:pPr>
            <a:r>
              <a:rPr lang="zh-TW" altLang="en-US" dirty="0"/>
              <a:t>   本體          </a:t>
            </a:r>
            <a:r>
              <a:rPr lang="en-US" dirty="0"/>
              <a:t>         </a:t>
            </a:r>
            <a:r>
              <a:rPr lang="zh-TW" altLang="en-US" dirty="0"/>
              <a:t>現象</a:t>
            </a:r>
            <a:endParaRPr lang="en-CA" dirty="0"/>
          </a:p>
        </p:txBody>
      </p:sp>
      <p:graphicFrame>
        <p:nvGraphicFramePr>
          <p:cNvPr id="4" name="內容版面配置區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4125443"/>
              </p:ext>
            </p:extLst>
          </p:nvPr>
        </p:nvGraphicFramePr>
        <p:xfrm>
          <a:off x="395536" y="1772816"/>
          <a:ext cx="8568952" cy="4309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橢圓 4"/>
          <p:cNvSpPr/>
          <p:nvPr/>
        </p:nvSpPr>
        <p:spPr>
          <a:xfrm>
            <a:off x="6876256" y="2276872"/>
            <a:ext cx="1763688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rgbClr val="FFFF00"/>
                </a:solidFill>
              </a:rPr>
              <a:t>遍計所執</a:t>
            </a:r>
            <a:endParaRPr lang="en-CA" sz="3200" b="1" dirty="0">
              <a:solidFill>
                <a:srgbClr val="FFFF00"/>
              </a:solidFill>
            </a:endParaRPr>
          </a:p>
        </p:txBody>
      </p:sp>
      <p:sp>
        <p:nvSpPr>
          <p:cNvPr id="6" name="橢圓 5"/>
          <p:cNvSpPr/>
          <p:nvPr/>
        </p:nvSpPr>
        <p:spPr>
          <a:xfrm>
            <a:off x="6804248" y="4221088"/>
            <a:ext cx="2016224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b="1" dirty="0">
                <a:solidFill>
                  <a:srgbClr val="FFFF00"/>
                </a:solidFill>
              </a:rPr>
              <a:t>圓成實</a:t>
            </a:r>
            <a:endParaRPr lang="en-CA" sz="3600" b="1" dirty="0">
              <a:solidFill>
                <a:srgbClr val="FFFF00"/>
              </a:solidFill>
            </a:endParaRPr>
          </a:p>
        </p:txBody>
      </p:sp>
      <p:sp>
        <p:nvSpPr>
          <p:cNvPr id="7" name="右大括弧 6"/>
          <p:cNvSpPr/>
          <p:nvPr/>
        </p:nvSpPr>
        <p:spPr>
          <a:xfrm>
            <a:off x="6372200" y="2132856"/>
            <a:ext cx="360040" cy="1296144"/>
          </a:xfrm>
          <a:prstGeom prst="rightBrace">
            <a:avLst/>
          </a:prstGeom>
          <a:noFill/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右大括弧 7"/>
          <p:cNvSpPr/>
          <p:nvPr/>
        </p:nvSpPr>
        <p:spPr>
          <a:xfrm>
            <a:off x="6300192" y="4149080"/>
            <a:ext cx="360040" cy="1296144"/>
          </a:xfrm>
          <a:prstGeom prst="rightBrace">
            <a:avLst/>
          </a:prstGeom>
          <a:noFill/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圓角矩形 8"/>
          <p:cNvSpPr/>
          <p:nvPr/>
        </p:nvSpPr>
        <p:spPr>
          <a:xfrm>
            <a:off x="251520" y="4581128"/>
            <a:ext cx="1728192" cy="122413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2000" b="1" i="1" dirty="0">
              <a:solidFill>
                <a:srgbClr val="FFFF00"/>
              </a:solidFill>
            </a:endParaRPr>
          </a:p>
          <a:p>
            <a:r>
              <a:rPr lang="zh-TW" altLang="en-US" sz="2400" b="1" dirty="0">
                <a:solidFill>
                  <a:srgbClr val="FFFF00"/>
                </a:solidFill>
              </a:rPr>
              <a:t>阿賴耶</a:t>
            </a:r>
            <a:endParaRPr lang="en-US" altLang="zh-TW" sz="2400" b="1" dirty="0">
              <a:solidFill>
                <a:srgbClr val="FFFF00"/>
              </a:solidFill>
            </a:endParaRPr>
          </a:p>
          <a:p>
            <a:r>
              <a:rPr lang="en-US" altLang="zh-TW" sz="2400" b="1" dirty="0">
                <a:solidFill>
                  <a:srgbClr val="FFFF00"/>
                </a:solidFill>
              </a:rPr>
              <a:t>(</a:t>
            </a:r>
            <a:r>
              <a:rPr lang="zh-TW" altLang="en-US" sz="2400" b="1" dirty="0">
                <a:solidFill>
                  <a:srgbClr val="FFFF00"/>
                </a:solidFill>
              </a:rPr>
              <a:t>依他起性</a:t>
            </a:r>
            <a:r>
              <a:rPr lang="en-US" altLang="zh-TW" sz="2400" b="1" dirty="0">
                <a:solidFill>
                  <a:srgbClr val="FFFF00"/>
                </a:solidFill>
              </a:rPr>
              <a:t>)</a:t>
            </a:r>
            <a:endParaRPr lang="en-CA" sz="2400" b="1" dirty="0">
              <a:solidFill>
                <a:srgbClr val="FFFF00"/>
              </a:solidFill>
            </a:endParaRPr>
          </a:p>
          <a:p>
            <a:pPr lvl="0"/>
            <a:endParaRPr lang="en-CA" sz="2000" dirty="0">
              <a:solidFill>
                <a:srgbClr val="FFFF00"/>
              </a:solidFill>
            </a:endParaRPr>
          </a:p>
          <a:p>
            <a:pPr algn="ctr"/>
            <a:endParaRPr lang="en-CA" dirty="0"/>
          </a:p>
        </p:txBody>
      </p:sp>
      <p:cxnSp>
        <p:nvCxnSpPr>
          <p:cNvPr id="11" name="直線接點 10"/>
          <p:cNvCxnSpPr/>
          <p:nvPr/>
        </p:nvCxnSpPr>
        <p:spPr>
          <a:xfrm rot="5400000">
            <a:off x="-324544" y="3717032"/>
            <a:ext cx="5040560" cy="0"/>
          </a:xfrm>
          <a:prstGeom prst="line">
            <a:avLst/>
          </a:prstGeom>
          <a:ln w="635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/>
          </a:bodyPr>
          <a:lstStyle/>
          <a:p>
            <a:r>
              <a:rPr lang="zh-TW" altLang="en-US" dirty="0"/>
              <a:t>三、唯識的認識論與觀念論</a:t>
            </a: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987824" y="2709614"/>
            <a:ext cx="1224136" cy="10074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7500" lnSpcReduction="20000"/>
          </a:bodyPr>
          <a:lstStyle/>
          <a:p>
            <a:pPr algn="ctr">
              <a:buNone/>
            </a:pPr>
            <a:r>
              <a:rPr lang="zh-TW" altLang="en-US" sz="3200" b="1">
                <a:solidFill>
                  <a:srgbClr val="FF0000"/>
                </a:solidFill>
              </a:rPr>
              <a:t>見分</a:t>
            </a:r>
            <a:endParaRPr lang="en-CA" sz="3200" b="1" dirty="0">
              <a:solidFill>
                <a:srgbClr val="FF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55576" y="2204864"/>
            <a:ext cx="1584176" cy="15841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rgbClr val="FF0000"/>
                </a:solidFill>
              </a:rPr>
              <a:t>識</a:t>
            </a:r>
            <a:endParaRPr lang="en-CA" sz="3200" b="1" dirty="0">
              <a:solidFill>
                <a:srgbClr val="FF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588224" y="1196752"/>
            <a:ext cx="0" cy="4248472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6"/>
          <p:cNvSpPr txBox="1">
            <a:spLocks/>
          </p:cNvSpPr>
          <p:nvPr/>
        </p:nvSpPr>
        <p:spPr>
          <a:xfrm>
            <a:off x="5004048" y="2709614"/>
            <a:ext cx="1224136" cy="10074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相分</a:t>
            </a:r>
            <a:endParaRPr kumimoji="0" lang="en-C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6"/>
          <p:cNvSpPr txBox="1">
            <a:spLocks/>
          </p:cNvSpPr>
          <p:nvPr/>
        </p:nvSpPr>
        <p:spPr>
          <a:xfrm>
            <a:off x="7020272" y="2781622"/>
            <a:ext cx="1224136" cy="10074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心外</a:t>
            </a:r>
            <a:endParaRPr kumimoji="0" lang="en-C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699792" y="4005064"/>
            <a:ext cx="3960440" cy="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rc 17"/>
          <p:cNvSpPr/>
          <p:nvPr/>
        </p:nvSpPr>
        <p:spPr>
          <a:xfrm rot="19626690">
            <a:off x="1116927" y="1865330"/>
            <a:ext cx="2408341" cy="3102646"/>
          </a:xfrm>
          <a:prstGeom prst="arc">
            <a:avLst>
              <a:gd name="adj1" fmla="val 15743749"/>
              <a:gd name="adj2" fmla="val 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Arc 18"/>
          <p:cNvSpPr/>
          <p:nvPr/>
        </p:nvSpPr>
        <p:spPr>
          <a:xfrm rot="19626690">
            <a:off x="1105793" y="1282403"/>
            <a:ext cx="5564261" cy="7971422"/>
          </a:xfrm>
          <a:prstGeom prst="arc">
            <a:avLst>
              <a:gd name="adj1" fmla="val 15761508"/>
              <a:gd name="adj2" fmla="val 20022929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1" name="Straight Arrow Connector 20"/>
          <p:cNvCxnSpPr>
            <a:stCxn id="7" idx="4"/>
            <a:endCxn id="25" idx="0"/>
          </p:cNvCxnSpPr>
          <p:nvPr/>
        </p:nvCxnSpPr>
        <p:spPr>
          <a:xfrm>
            <a:off x="3599892" y="3717032"/>
            <a:ext cx="0" cy="504750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580112" y="3717032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6"/>
          <p:cNvSpPr txBox="1">
            <a:spLocks/>
          </p:cNvSpPr>
          <p:nvPr/>
        </p:nvSpPr>
        <p:spPr>
          <a:xfrm>
            <a:off x="2987824" y="4221782"/>
            <a:ext cx="1224136" cy="10074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能取</a:t>
            </a:r>
            <a:endParaRPr kumimoji="0" lang="en-C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Content Placeholder 6"/>
          <p:cNvSpPr txBox="1">
            <a:spLocks/>
          </p:cNvSpPr>
          <p:nvPr/>
        </p:nvSpPr>
        <p:spPr>
          <a:xfrm>
            <a:off x="4932040" y="4149774"/>
            <a:ext cx="1224136" cy="10074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所取</a:t>
            </a:r>
            <a:endParaRPr kumimoji="0" lang="en-C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30" name="Straight Connector 29"/>
          <p:cNvCxnSpPr>
            <a:stCxn id="25" idx="4"/>
          </p:cNvCxnSpPr>
          <p:nvPr/>
        </p:nvCxnSpPr>
        <p:spPr>
          <a:xfrm>
            <a:off x="3599892" y="5229200"/>
            <a:ext cx="900100" cy="5047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26" idx="4"/>
          </p:cNvCxnSpPr>
          <p:nvPr/>
        </p:nvCxnSpPr>
        <p:spPr>
          <a:xfrm flipV="1">
            <a:off x="4499992" y="5157192"/>
            <a:ext cx="1044116" cy="57675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ontent Placeholder 6"/>
          <p:cNvSpPr txBox="1">
            <a:spLocks/>
          </p:cNvSpPr>
          <p:nvPr/>
        </p:nvSpPr>
        <p:spPr>
          <a:xfrm>
            <a:off x="3491880" y="5373216"/>
            <a:ext cx="2232248" cy="10074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我、我所</a:t>
            </a:r>
            <a:endParaRPr kumimoji="0" lang="en-C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398768" cy="838200"/>
          </a:xfrm>
        </p:spPr>
        <p:txBody>
          <a:bodyPr/>
          <a:lstStyle/>
          <a:p>
            <a:r>
              <a:rPr lang="zh-TW" altLang="en-US" dirty="0"/>
              <a:t>第二章 我法的變現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40768"/>
            <a:ext cx="8136904" cy="4739357"/>
          </a:xfrm>
        </p:spPr>
        <p:txBody>
          <a:bodyPr/>
          <a:lstStyle/>
          <a:p>
            <a:pPr>
              <a:buNone/>
            </a:pPr>
            <a:r>
              <a:rPr lang="zh-TW" altLang="en-US" dirty="0"/>
              <a:t>一、學習唯識的目的</a:t>
            </a:r>
            <a:endParaRPr lang="en-US" altLang="zh-TW" dirty="0"/>
          </a:p>
          <a:p>
            <a:r>
              <a:rPr lang="zh-TW" altLang="en-US" dirty="0"/>
              <a:t>迷謬：二空</a:t>
            </a:r>
            <a:r>
              <a:rPr lang="en-US" altLang="zh-TW" dirty="0"/>
              <a:t>&amp;</a:t>
            </a:r>
            <a:r>
              <a:rPr lang="zh-TW" altLang="en-US" dirty="0"/>
              <a:t>唯識</a:t>
            </a:r>
            <a:endParaRPr lang="en-US" altLang="zh-TW" dirty="0"/>
          </a:p>
          <a:p>
            <a:r>
              <a:rPr lang="zh-TW" altLang="en-US" dirty="0"/>
              <a:t>學唯識悟二空</a:t>
            </a:r>
            <a:r>
              <a:rPr lang="zh-TW" altLang="en-US" dirty="0">
                <a:sym typeface="Wingdings 3"/>
              </a:rPr>
              <a:t></a:t>
            </a:r>
            <a:r>
              <a:rPr lang="zh-TW" altLang="en-US" dirty="0"/>
              <a:t>破二障</a:t>
            </a:r>
            <a:r>
              <a:rPr lang="zh-TW" altLang="en-US" dirty="0">
                <a:sym typeface="Wingdings 3"/>
              </a:rPr>
              <a:t>得大菩提</a:t>
            </a:r>
            <a:endParaRPr lang="en-US" altLang="zh-TW" dirty="0">
              <a:sym typeface="Wingdings 3"/>
            </a:endParaRPr>
          </a:p>
          <a:p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265476"/>
              </p:ext>
            </p:extLst>
          </p:nvPr>
        </p:nvGraphicFramePr>
        <p:xfrm>
          <a:off x="827584" y="3356992"/>
          <a:ext cx="7416828" cy="2457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6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6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6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61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61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61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807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二空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二執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二障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障礙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二果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8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人我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人我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煩惱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涅槃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解脫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法我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法我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所知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成佛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菩提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648072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二、我法的轉變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40768"/>
            <a:ext cx="8208912" cy="4752528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世俗所認識的我法由識轉變而來</a:t>
            </a:r>
            <a:endParaRPr lang="en-US" altLang="zh-TW" sz="2800" dirty="0"/>
          </a:p>
          <a:p>
            <a:r>
              <a:rPr lang="zh-TW" altLang="en-US" sz="2800" dirty="0"/>
              <a:t>由過去無始以來我法的熏習</a:t>
            </a:r>
            <a:endParaRPr lang="en-US" altLang="zh-TW" sz="2800" dirty="0"/>
          </a:p>
          <a:p>
            <a:r>
              <a:rPr lang="zh-TW" altLang="en-US" sz="2800" dirty="0"/>
              <a:t>我與法都是假施設：</a:t>
            </a:r>
            <a:endParaRPr lang="en-CA" sz="2800" dirty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606668"/>
              </p:ext>
            </p:extLst>
          </p:nvPr>
        </p:nvGraphicFramePr>
        <p:xfrm>
          <a:off x="755576" y="3284983"/>
          <a:ext cx="7920880" cy="1728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0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02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1" dirty="0">
                          <a:solidFill>
                            <a:srgbClr val="FF0000"/>
                          </a:solidFill>
                        </a:rPr>
                        <a:t>二種假施設</a:t>
                      </a:r>
                      <a:endParaRPr lang="en-C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1" dirty="0">
                          <a:solidFill>
                            <a:srgbClr val="FF0000"/>
                          </a:solidFill>
                        </a:rPr>
                        <a:t>理情</a:t>
                      </a:r>
                      <a:endParaRPr lang="en-C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1" dirty="0">
                          <a:solidFill>
                            <a:srgbClr val="FF0000"/>
                          </a:solidFill>
                        </a:rPr>
                        <a:t>假實</a:t>
                      </a:r>
                      <a:endParaRPr lang="en-C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1" dirty="0">
                          <a:solidFill>
                            <a:srgbClr val="FF0000"/>
                          </a:solidFill>
                        </a:rPr>
                        <a:t>二性</a:t>
                      </a:r>
                      <a:endParaRPr lang="en-C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有體施設假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情無理有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似我似法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依他起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妄情錯執假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情有理無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實我實法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遍計所執</a:t>
                      </a:r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987824" y="1844824"/>
            <a:ext cx="1224136" cy="10074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7500" lnSpcReduction="20000"/>
          </a:bodyPr>
          <a:lstStyle/>
          <a:p>
            <a:pPr algn="ctr">
              <a:buNone/>
            </a:pPr>
            <a:r>
              <a:rPr lang="zh-TW" altLang="en-US" sz="3200" b="1">
                <a:solidFill>
                  <a:srgbClr val="FF0000"/>
                </a:solidFill>
              </a:rPr>
              <a:t>見分</a:t>
            </a:r>
            <a:endParaRPr lang="en-CA" sz="3200" b="1" dirty="0">
              <a:solidFill>
                <a:srgbClr val="FF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611560" y="1412776"/>
            <a:ext cx="1584176" cy="15841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rgbClr val="FF0000"/>
                </a:solidFill>
              </a:rPr>
              <a:t>識</a:t>
            </a:r>
            <a:endParaRPr lang="en-CA" sz="3200" b="1" dirty="0">
              <a:solidFill>
                <a:srgbClr val="FF0000"/>
              </a:solidFill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 rot="21432006">
            <a:off x="4932040" y="1802113"/>
            <a:ext cx="1224136" cy="10074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相分</a:t>
            </a:r>
            <a:endParaRPr kumimoji="0" lang="en-C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699792" y="3573016"/>
            <a:ext cx="5112568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rc 17"/>
          <p:cNvSpPr/>
          <p:nvPr/>
        </p:nvSpPr>
        <p:spPr>
          <a:xfrm rot="19626690">
            <a:off x="1116927" y="1025928"/>
            <a:ext cx="2408341" cy="3102646"/>
          </a:xfrm>
          <a:prstGeom prst="arc">
            <a:avLst>
              <a:gd name="adj1" fmla="val 15743749"/>
              <a:gd name="adj2" fmla="val 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Arc 18"/>
          <p:cNvSpPr/>
          <p:nvPr/>
        </p:nvSpPr>
        <p:spPr>
          <a:xfrm rot="19626690">
            <a:off x="1105793" y="412487"/>
            <a:ext cx="5564261" cy="7971422"/>
          </a:xfrm>
          <a:prstGeom prst="arc">
            <a:avLst>
              <a:gd name="adj1" fmla="val 15761508"/>
              <a:gd name="adj2" fmla="val 20022929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1" name="Straight Arrow Connector 20"/>
          <p:cNvCxnSpPr>
            <a:stCxn id="7" idx="4"/>
            <a:endCxn id="25" idx="0"/>
          </p:cNvCxnSpPr>
          <p:nvPr/>
        </p:nvCxnSpPr>
        <p:spPr>
          <a:xfrm>
            <a:off x="3599892" y="2852242"/>
            <a:ext cx="0" cy="1008806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8" idx="4"/>
            <a:endCxn id="26" idx="0"/>
          </p:cNvCxnSpPr>
          <p:nvPr/>
        </p:nvCxnSpPr>
        <p:spPr>
          <a:xfrm>
            <a:off x="5568713" y="2808930"/>
            <a:ext cx="6963" cy="1105958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6"/>
          <p:cNvSpPr txBox="1">
            <a:spLocks/>
          </p:cNvSpPr>
          <p:nvPr/>
        </p:nvSpPr>
        <p:spPr>
          <a:xfrm>
            <a:off x="2987824" y="3861048"/>
            <a:ext cx="1224136" cy="10074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能取</a:t>
            </a:r>
            <a:endParaRPr kumimoji="0" lang="en-C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Content Placeholder 6"/>
          <p:cNvSpPr txBox="1">
            <a:spLocks/>
          </p:cNvSpPr>
          <p:nvPr/>
        </p:nvSpPr>
        <p:spPr>
          <a:xfrm rot="108787">
            <a:off x="4947671" y="3914636"/>
            <a:ext cx="1224136" cy="10074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所取</a:t>
            </a:r>
            <a:endParaRPr kumimoji="0" lang="en-C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4211960" y="4365104"/>
            <a:ext cx="86409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572000" y="4365104"/>
            <a:ext cx="0" cy="720080"/>
          </a:xfrm>
          <a:prstGeom prst="line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ontent Placeholder 6"/>
          <p:cNvSpPr txBox="1">
            <a:spLocks/>
          </p:cNvSpPr>
          <p:nvPr/>
        </p:nvSpPr>
        <p:spPr>
          <a:xfrm>
            <a:off x="3491880" y="5085184"/>
            <a:ext cx="2304256" cy="79139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實我實法</a:t>
            </a:r>
            <a:endParaRPr kumimoji="0" lang="en-C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2" name="Straight Connector 41"/>
          <p:cNvCxnSpPr>
            <a:stCxn id="7" idx="6"/>
            <a:endCxn id="8" idx="2"/>
          </p:cNvCxnSpPr>
          <p:nvPr/>
        </p:nvCxnSpPr>
        <p:spPr>
          <a:xfrm flipV="1">
            <a:off x="4211960" y="2335720"/>
            <a:ext cx="720811" cy="128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6"/>
          <p:cNvSpPr txBox="1">
            <a:spLocks/>
          </p:cNvSpPr>
          <p:nvPr/>
        </p:nvSpPr>
        <p:spPr>
          <a:xfrm>
            <a:off x="3491880" y="2708920"/>
            <a:ext cx="2232248" cy="10074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似我似法</a:t>
            </a:r>
            <a:endParaRPr kumimoji="0" lang="en-C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4572000" y="2348880"/>
            <a:ext cx="0" cy="648072"/>
          </a:xfrm>
          <a:prstGeom prst="line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6372200" y="980728"/>
            <a:ext cx="2448272" cy="20882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zh-TW" altLang="en-US" sz="2800" b="1" dirty="0">
                <a:solidFill>
                  <a:schemeClr val="tx1"/>
                </a:solidFill>
              </a:rPr>
              <a:t>有體施設假</a:t>
            </a:r>
            <a:endParaRPr lang="en-CA" sz="2800" b="1" dirty="0">
              <a:solidFill>
                <a:schemeClr val="tx1"/>
              </a:solidFill>
            </a:endParaRPr>
          </a:p>
          <a:p>
            <a:pPr fontAlgn="t"/>
            <a:r>
              <a:rPr lang="zh-TW" altLang="en-US" sz="2800" b="1" dirty="0">
                <a:solidFill>
                  <a:schemeClr val="tx1"/>
                </a:solidFill>
              </a:rPr>
              <a:t>情無理有</a:t>
            </a:r>
            <a:endParaRPr lang="en-CA" sz="2800" b="1" dirty="0">
              <a:solidFill>
                <a:schemeClr val="tx1"/>
              </a:solidFill>
            </a:endParaRPr>
          </a:p>
          <a:p>
            <a:pPr fontAlgn="t"/>
            <a:r>
              <a:rPr lang="zh-TW" altLang="en-US" sz="2800" b="1" dirty="0">
                <a:solidFill>
                  <a:schemeClr val="tx1"/>
                </a:solidFill>
              </a:rPr>
              <a:t>似我似法</a:t>
            </a:r>
            <a:endParaRPr lang="en-CA" sz="2800" b="1" dirty="0">
              <a:solidFill>
                <a:schemeClr val="tx1"/>
              </a:solidFill>
            </a:endParaRPr>
          </a:p>
          <a:p>
            <a:pPr fontAlgn="t"/>
            <a:r>
              <a:rPr lang="zh-TW" altLang="en-US" sz="2800" b="1" dirty="0">
                <a:solidFill>
                  <a:schemeClr val="tx1"/>
                </a:solidFill>
              </a:rPr>
              <a:t>依他起</a:t>
            </a:r>
            <a:endParaRPr lang="en-CA" sz="2800" b="1" dirty="0">
              <a:solidFill>
                <a:schemeClr val="tx1"/>
              </a:solidFill>
            </a:endParaRPr>
          </a:p>
          <a:p>
            <a:pPr algn="ctr"/>
            <a:endParaRPr lang="en-CA" dirty="0"/>
          </a:p>
        </p:txBody>
      </p:sp>
      <p:sp>
        <p:nvSpPr>
          <p:cNvPr id="58" name="Rectangle 57"/>
          <p:cNvSpPr/>
          <p:nvPr/>
        </p:nvSpPr>
        <p:spPr>
          <a:xfrm>
            <a:off x="6372200" y="4077072"/>
            <a:ext cx="2448272" cy="20882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zh-TW" altLang="en-US" sz="2800" b="1" dirty="0">
                <a:solidFill>
                  <a:schemeClr val="tx1"/>
                </a:solidFill>
              </a:rPr>
              <a:t>無體妄執假</a:t>
            </a:r>
            <a:endParaRPr lang="en-CA" sz="2800" b="1" dirty="0">
              <a:solidFill>
                <a:schemeClr val="tx1"/>
              </a:solidFill>
            </a:endParaRPr>
          </a:p>
          <a:p>
            <a:pPr fontAlgn="t"/>
            <a:r>
              <a:rPr lang="zh-TW" altLang="en-US" sz="2800" b="1" dirty="0">
                <a:solidFill>
                  <a:schemeClr val="tx1"/>
                </a:solidFill>
              </a:rPr>
              <a:t>情有理無</a:t>
            </a:r>
            <a:endParaRPr lang="en-CA" sz="2800" b="1" dirty="0">
              <a:solidFill>
                <a:schemeClr val="tx1"/>
              </a:solidFill>
            </a:endParaRPr>
          </a:p>
          <a:p>
            <a:pPr fontAlgn="t"/>
            <a:r>
              <a:rPr lang="zh-TW" altLang="en-US" sz="2800" b="1" dirty="0">
                <a:solidFill>
                  <a:schemeClr val="tx1"/>
                </a:solidFill>
              </a:rPr>
              <a:t>實我實法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 fontAlgn="t"/>
            <a:r>
              <a:rPr lang="zh-TW" altLang="en-US" sz="2800" b="1" dirty="0">
                <a:solidFill>
                  <a:schemeClr val="tx1"/>
                </a:solidFill>
              </a:rPr>
              <a:t>遍計所執</a:t>
            </a:r>
            <a:endParaRPr lang="en-CA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15770</TotalTime>
  <Words>4379</Words>
  <Application>Microsoft Office PowerPoint</Application>
  <PresentationFormat>如螢幕大小 (4:3)</PresentationFormat>
  <Paragraphs>501</Paragraphs>
  <Slides>46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46</vt:i4>
      </vt:variant>
    </vt:vector>
  </HeadingPairs>
  <TitlesOfParts>
    <vt:vector size="53" baseType="lpstr">
      <vt:lpstr>MingLiU</vt:lpstr>
      <vt:lpstr>Arial</vt:lpstr>
      <vt:lpstr>Calibri</vt:lpstr>
      <vt:lpstr>Wingdings</vt:lpstr>
      <vt:lpstr>Wingdings 2</vt:lpstr>
      <vt:lpstr>Wingdings 3</vt:lpstr>
      <vt:lpstr>Office Theme</vt:lpstr>
      <vt:lpstr>PowerPoint 簡報</vt:lpstr>
      <vt:lpstr>課程大綱</vt:lpstr>
      <vt:lpstr>課程概述</vt:lpstr>
      <vt:lpstr>第一章 唯識思相概述</vt:lpstr>
      <vt:lpstr>二、唯識與緣起四諦  </vt:lpstr>
      <vt:lpstr>三、唯識的認識論與觀念論</vt:lpstr>
      <vt:lpstr>第二章 我法的變現</vt:lpstr>
      <vt:lpstr>二、我法的轉變</vt:lpstr>
      <vt:lpstr>PowerPoint 簡報</vt:lpstr>
      <vt:lpstr>三、我法二執</vt:lpstr>
      <vt:lpstr>四、識所變：三能變(&amp;一能變)</vt:lpstr>
      <vt:lpstr>五、四分說</vt:lpstr>
      <vt:lpstr>六、因能變和果能變</vt:lpstr>
      <vt:lpstr>(二) 果能變：</vt:lpstr>
      <vt:lpstr>第三章 異熟能變</vt:lpstr>
      <vt:lpstr>2、果相 </vt:lpstr>
      <vt:lpstr>4、其他不同名稱</vt:lpstr>
      <vt:lpstr>二、阿賴耶行相及所緣</vt:lpstr>
      <vt:lpstr>特論所緣性：唯識三境</vt:lpstr>
      <vt:lpstr>3、帶質境：</vt:lpstr>
      <vt:lpstr>三、阿賴耶與轉識</vt:lpstr>
      <vt:lpstr>四、轉識成智</vt:lpstr>
      <vt:lpstr>第四章 思量能變</vt:lpstr>
      <vt:lpstr>PowerPoint 簡報</vt:lpstr>
      <vt:lpstr>四、轉識成智</vt:lpstr>
      <vt:lpstr>PowerPoint 簡報</vt:lpstr>
      <vt:lpstr>第五章 了境能變</vt:lpstr>
      <vt:lpstr>二、性相：特質</vt:lpstr>
      <vt:lpstr>2、第六識：三境</vt:lpstr>
      <vt:lpstr>三、三性：善、惡、無記</vt:lpstr>
      <vt:lpstr>四、五識起現</vt:lpstr>
      <vt:lpstr>五、第六識的中斷</vt:lpstr>
      <vt:lpstr>第六章 亦空亦有</vt:lpstr>
      <vt:lpstr>PowerPoint 簡報</vt:lpstr>
      <vt:lpstr>二、三性</vt:lpstr>
      <vt:lpstr>PowerPoint 簡報</vt:lpstr>
      <vt:lpstr>三、三無性：一切法空</vt:lpstr>
      <vt:lpstr>第七章 唯識的觀行 一 、資糧位：</vt:lpstr>
      <vt:lpstr>二、加行位</vt:lpstr>
      <vt:lpstr>三、通達位 </vt:lpstr>
      <vt:lpstr>四、修習位</vt:lpstr>
      <vt:lpstr>五、究竟位：轉依</vt:lpstr>
      <vt:lpstr>2、所轉依：</vt:lpstr>
      <vt:lpstr>3、所轉捨：</vt:lpstr>
      <vt:lpstr>4、所轉得：</vt:lpstr>
      <vt:lpstr>（2）所生得：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ruyuan</dc:creator>
  <cp:lastModifiedBy>win win</cp:lastModifiedBy>
  <cp:revision>16</cp:revision>
  <cp:lastPrinted>2020-12-22T14:50:20Z</cp:lastPrinted>
  <dcterms:created xsi:type="dcterms:W3CDTF">2020-10-30T03:56:54Z</dcterms:created>
  <dcterms:modified xsi:type="dcterms:W3CDTF">2020-12-28T09:27:35Z</dcterms:modified>
</cp:coreProperties>
</file>