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5" r:id="rId4"/>
    <p:sldId id="261" r:id="rId5"/>
    <p:sldId id="276" r:id="rId6"/>
    <p:sldId id="262" r:id="rId7"/>
    <p:sldId id="265" r:id="rId8"/>
    <p:sldId id="257" r:id="rId9"/>
    <p:sldId id="263" r:id="rId10"/>
    <p:sldId id="264" r:id="rId11"/>
    <p:sldId id="267" r:id="rId12"/>
    <p:sldId id="272" r:id="rId13"/>
    <p:sldId id="266" r:id="rId14"/>
    <p:sldId id="268" r:id="rId15"/>
    <p:sldId id="278" r:id="rId16"/>
    <p:sldId id="274" r:id="rId17"/>
    <p:sldId id="273" r:id="rId18"/>
    <p:sldId id="279" r:id="rId19"/>
    <p:sldId id="280" r:id="rId20"/>
    <p:sldId id="281" r:id="rId21"/>
    <p:sldId id="271" r:id="rId2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-624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0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38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96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70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92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63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13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07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30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74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88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7E31-0420-49E5-B00C-083061C556BE}" type="datetimeFigureOut">
              <a:rPr lang="zh-TW" altLang="en-US" smtClean="0"/>
              <a:t>2020/7/24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6F7BA-81E8-4FA3-9E25-1D1A6DD8A3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853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sz="6000" dirty="0" smtClean="0"/>
              <a:t>為何要禪修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400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000" dirty="0" smtClean="0"/>
              <a:t>慧日講堂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都市養慧班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1600" dirty="0" smtClean="0"/>
              <a:t>釋如范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20200725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152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43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33443" y="267494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</a:rPr>
              <a:t>剎那 </a:t>
            </a:r>
            <a:r>
              <a:rPr lang="zh-TW" altLang="en-US" sz="3200" dirty="0" smtClean="0">
                <a:solidFill>
                  <a:srgbClr val="FFFF00"/>
                </a:solidFill>
              </a:rPr>
              <a:t>與 </a:t>
            </a:r>
            <a:r>
              <a:rPr lang="zh-TW" altLang="en-US" sz="4000" dirty="0" smtClean="0">
                <a:solidFill>
                  <a:srgbClr val="FFFF00"/>
                </a:solidFill>
              </a:rPr>
              <a:t>慣行</a:t>
            </a:r>
            <a:r>
              <a:rPr lang="zh-TW" altLang="en-US" sz="3200" dirty="0" smtClean="0">
                <a:solidFill>
                  <a:srgbClr val="FFFF00"/>
                </a:solidFill>
              </a:rPr>
              <a:t> </a:t>
            </a:r>
            <a:endParaRPr lang="zh-TW" altLang="en-US" sz="3200" dirty="0" smtClean="0"/>
          </a:p>
        </p:txBody>
      </p:sp>
      <p:sp>
        <p:nvSpPr>
          <p:cNvPr id="3" name="矩形 2"/>
          <p:cNvSpPr/>
          <p:nvPr/>
        </p:nvSpPr>
        <p:spPr>
          <a:xfrm>
            <a:off x="3908998" y="221780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56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88" y="0"/>
            <a:ext cx="91736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076056" y="3219822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 smtClean="0">
                <a:solidFill>
                  <a:srgbClr val="FFFF00"/>
                </a:solidFill>
              </a:rPr>
              <a:t>微小 </a:t>
            </a:r>
            <a:r>
              <a:rPr lang="zh-TW" altLang="en-US" sz="3200" dirty="0">
                <a:solidFill>
                  <a:srgbClr val="FFFF00"/>
                </a:solidFill>
              </a:rPr>
              <a:t>與 </a:t>
            </a:r>
            <a:r>
              <a:rPr lang="zh-TW" altLang="en-US" sz="4000" dirty="0" smtClean="0">
                <a:solidFill>
                  <a:srgbClr val="FFFF00"/>
                </a:solidFill>
              </a:rPr>
              <a:t>巨大</a:t>
            </a:r>
            <a:endParaRPr lang="en-US" altLang="zh-TW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20200725 慧日禪修課\256209_1447330356_23548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4" y="-13694"/>
            <a:ext cx="9180385" cy="51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796136" y="41151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</a:rPr>
              <a:t>父母境界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83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475656" y="339502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 smtClean="0">
                <a:solidFill>
                  <a:srgbClr val="FFFF00"/>
                </a:solidFill>
              </a:rPr>
              <a:t>約制 </a:t>
            </a:r>
            <a:r>
              <a:rPr lang="zh-TW" altLang="en-US" sz="3200" dirty="0">
                <a:solidFill>
                  <a:srgbClr val="FFFF00"/>
                </a:solidFill>
              </a:rPr>
              <a:t>與 </a:t>
            </a:r>
            <a:r>
              <a:rPr lang="zh-TW" altLang="en-US" sz="4000" dirty="0" smtClean="0">
                <a:solidFill>
                  <a:srgbClr val="FFFF00"/>
                </a:solidFill>
              </a:rPr>
              <a:t>自由</a:t>
            </a:r>
            <a:endParaRPr lang="en-US" altLang="zh-TW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6" y="483518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 smtClean="0">
                <a:solidFill>
                  <a:srgbClr val="FFFF00"/>
                </a:solidFill>
              </a:rPr>
              <a:t>留一扇窗</a:t>
            </a:r>
            <a:endParaRPr lang="en-US" altLang="zh-TW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20200725 慧日禪修課\33264296-majestic-beech-forest-in-late-autumn-col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20200725 慧日禪修課\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04873"/>
            <a:ext cx="3756964" cy="23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195486"/>
            <a:ext cx="76633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solidFill>
                  <a:srgbClr val="FFFF00"/>
                </a:solidFill>
              </a:rPr>
              <a:t>森</a:t>
            </a:r>
            <a:endParaRPr lang="en-US" altLang="zh-TW" sz="4000" dirty="0" smtClean="0">
              <a:solidFill>
                <a:srgbClr val="FFFF00"/>
              </a:solidFill>
            </a:endParaRPr>
          </a:p>
          <a:p>
            <a:pPr lvl="0"/>
            <a:r>
              <a:rPr lang="zh-TW" altLang="en-US" sz="4000" dirty="0" smtClean="0">
                <a:solidFill>
                  <a:srgbClr val="FFFF00"/>
                </a:solidFill>
              </a:rPr>
              <a:t>林</a:t>
            </a:r>
            <a:endParaRPr lang="en-US" altLang="zh-TW" sz="4000" dirty="0" smtClean="0">
              <a:solidFill>
                <a:srgbClr val="FFFF00"/>
              </a:solidFill>
            </a:endParaRPr>
          </a:p>
          <a:p>
            <a:pPr lvl="0"/>
            <a:r>
              <a:rPr lang="zh-TW" altLang="en-US" sz="2800" b="1" dirty="0" smtClean="0">
                <a:solidFill>
                  <a:schemeClr val="bg1"/>
                </a:solidFill>
              </a:rPr>
              <a:t>裡</a:t>
            </a:r>
            <a:endParaRPr lang="en-US" altLang="zh-TW" sz="2800" b="1" dirty="0" smtClean="0">
              <a:solidFill>
                <a:schemeClr val="bg1"/>
              </a:solidFill>
            </a:endParaRPr>
          </a:p>
          <a:p>
            <a:pPr lvl="0"/>
            <a:r>
              <a:rPr lang="zh-TW" altLang="en-US" sz="2800" b="1" dirty="0" smtClean="0">
                <a:solidFill>
                  <a:schemeClr val="bg1"/>
                </a:solidFill>
              </a:rPr>
              <a:t>的</a:t>
            </a:r>
            <a:r>
              <a:rPr lang="zh-TW" altLang="en-US" sz="4000" dirty="0" smtClean="0">
                <a:solidFill>
                  <a:srgbClr val="FFFF00"/>
                </a:solidFill>
              </a:rPr>
              <a:t>一片</a:t>
            </a:r>
            <a:endParaRPr lang="en-US" altLang="zh-TW" sz="4000" dirty="0" smtClean="0">
              <a:solidFill>
                <a:srgbClr val="FFFF00"/>
              </a:solidFill>
            </a:endParaRPr>
          </a:p>
          <a:p>
            <a:pPr lvl="0"/>
            <a:r>
              <a:rPr lang="zh-TW" altLang="en-US" sz="4000" dirty="0">
                <a:solidFill>
                  <a:srgbClr val="FFFF00"/>
                </a:solidFill>
              </a:rPr>
              <a:t>落</a:t>
            </a:r>
            <a:r>
              <a:rPr lang="zh-TW" altLang="en-US" sz="4000" dirty="0" smtClean="0">
                <a:solidFill>
                  <a:srgbClr val="FFFF00"/>
                </a:solidFill>
              </a:rPr>
              <a:t>葉</a:t>
            </a:r>
            <a:endParaRPr lang="en-US" altLang="zh-TW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53891"/>
          </a:xfrm>
        </p:spPr>
      </p:pic>
      <p:sp>
        <p:nvSpPr>
          <p:cNvPr id="6" name="文字方塊 5"/>
          <p:cNvSpPr txBox="1"/>
          <p:nvPr/>
        </p:nvSpPr>
        <p:spPr>
          <a:xfrm>
            <a:off x="316923" y="280746"/>
            <a:ext cx="2629566" cy="9002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TW" altLang="zh-TW" sz="5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禪</a:t>
            </a:r>
            <a:r>
              <a:rPr lang="zh-TW" altLang="en-US" sz="3000" dirty="0">
                <a:solidFill>
                  <a:schemeClr val="bg1"/>
                </a:solidFill>
              </a:rPr>
              <a:t>修 與 佛 法</a:t>
            </a:r>
            <a:endParaRPr lang="zh-TW" altLang="zh-TW" sz="30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6923" y="1467897"/>
            <a:ext cx="4572000" cy="152349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altLang="zh-TW" sz="2300" dirty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TW" altLang="en-US" sz="2300" dirty="0">
                <a:solidFill>
                  <a:schemeClr val="bg1"/>
                </a:solidFill>
                <a:latin typeface="+mj-ea"/>
                <a:ea typeface="+mj-ea"/>
              </a:rPr>
              <a:t>雜阿含．</a:t>
            </a:r>
            <a:r>
              <a:rPr lang="en-US" altLang="zh-TW" sz="2300" dirty="0">
                <a:solidFill>
                  <a:schemeClr val="bg1"/>
                </a:solidFill>
                <a:latin typeface="+mj-ea"/>
                <a:ea typeface="+mj-ea"/>
              </a:rPr>
              <a:t>215</a:t>
            </a:r>
            <a:r>
              <a:rPr lang="zh-TW" altLang="en-US" sz="2300" dirty="0">
                <a:solidFill>
                  <a:schemeClr val="bg1"/>
                </a:solidFill>
                <a:latin typeface="+mj-ea"/>
                <a:ea typeface="+mj-ea"/>
              </a:rPr>
              <a:t>經</a:t>
            </a:r>
            <a:r>
              <a:rPr lang="en-US" altLang="zh-TW" sz="2300" dirty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r>
              <a:rPr lang="zh-TW" altLang="en-US" sz="2300" dirty="0">
                <a:solidFill>
                  <a:schemeClr val="bg1"/>
                </a:solidFill>
                <a:latin typeface="+mj-ea"/>
                <a:ea typeface="+mj-ea"/>
              </a:rPr>
              <a:t>：</a:t>
            </a:r>
            <a:endParaRPr lang="en-US" altLang="zh-TW" sz="23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世尊說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現法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，說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滅熾然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，說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待時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，說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正向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，說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即此見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，說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緣自覺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6923" y="3292104"/>
            <a:ext cx="4301837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TW" sz="2300" dirty="0">
                <a:solidFill>
                  <a:schemeClr val="bg1"/>
                </a:solidFill>
                <a:latin typeface="+mj-ea"/>
              </a:rPr>
              <a:t>《</a:t>
            </a:r>
            <a:r>
              <a:rPr lang="zh-TW" altLang="en-US" sz="2300" dirty="0">
                <a:solidFill>
                  <a:schemeClr val="bg1"/>
                </a:solidFill>
                <a:latin typeface="+mj-ea"/>
              </a:rPr>
              <a:t>雜阿含．</a:t>
            </a:r>
            <a:r>
              <a:rPr lang="en-US" altLang="zh-TW" sz="2300" dirty="0">
                <a:solidFill>
                  <a:schemeClr val="bg1"/>
                </a:solidFill>
                <a:latin typeface="+mj-ea"/>
              </a:rPr>
              <a:t>550</a:t>
            </a:r>
            <a:r>
              <a:rPr lang="zh-TW" altLang="en-US" sz="2300" dirty="0">
                <a:solidFill>
                  <a:schemeClr val="bg1"/>
                </a:solidFill>
                <a:latin typeface="+mj-ea"/>
              </a:rPr>
              <a:t>經</a:t>
            </a:r>
            <a:r>
              <a:rPr lang="en-US" altLang="zh-TW" sz="2300" dirty="0">
                <a:solidFill>
                  <a:schemeClr val="bg1"/>
                </a:solidFill>
                <a:latin typeface="+mj-ea"/>
              </a:rPr>
              <a:t>》</a:t>
            </a:r>
            <a:r>
              <a:rPr lang="zh-TW" altLang="en-US" sz="2300" dirty="0">
                <a:solidFill>
                  <a:schemeClr val="bg1"/>
                </a:solidFill>
                <a:latin typeface="+mj-ea"/>
              </a:rPr>
              <a:t>：</a:t>
            </a:r>
            <a:endParaRPr lang="en-US" altLang="zh-TW" sz="2300" dirty="0">
              <a:solidFill>
                <a:schemeClr val="bg1"/>
              </a:solidFill>
              <a:latin typeface="+mj-ea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聖弟子念於正法，念於世尊 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現法律，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離諸熱惱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非時通</a:t>
            </a:r>
            <a:endParaRPr lang="en-US" altLang="zh-TW" sz="2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即於現法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緣自覺悟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445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654"/>
          </a:xfrm>
        </p:spPr>
      </p:pic>
      <p:sp>
        <p:nvSpPr>
          <p:cNvPr id="5" name="文字方塊 4"/>
          <p:cNvSpPr txBox="1"/>
          <p:nvPr/>
        </p:nvSpPr>
        <p:spPr>
          <a:xfrm>
            <a:off x="4128655" y="223722"/>
            <a:ext cx="4815320" cy="50090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3000" dirty="0">
                <a:solidFill>
                  <a:schemeClr val="bg1"/>
                </a:solidFill>
              </a:rPr>
              <a:t>「</a:t>
            </a:r>
            <a:r>
              <a:rPr lang="zh-TW" altLang="en-US" sz="3000" dirty="0">
                <a:solidFill>
                  <a:srgbClr val="FFC000"/>
                </a:solidFill>
              </a:rPr>
              <a:t>禪</a:t>
            </a:r>
            <a:r>
              <a:rPr lang="zh-TW" altLang="en-US" sz="3000" dirty="0">
                <a:solidFill>
                  <a:schemeClr val="bg1"/>
                </a:solidFill>
              </a:rPr>
              <a:t>」：</a:t>
            </a:r>
            <a:endParaRPr lang="en-US" altLang="zh-TW" sz="3000" dirty="0">
              <a:solidFill>
                <a:schemeClr val="bg1"/>
              </a:solidFill>
            </a:endParaRPr>
          </a:p>
          <a:p>
            <a:r>
              <a:rPr lang="zh-TW" altLang="zh-TW" sz="2100" b="1" dirty="0">
                <a:solidFill>
                  <a:schemeClr val="bg1"/>
                </a:solidFill>
              </a:rPr>
              <a:t>禪</a:t>
            </a:r>
            <a:r>
              <a:rPr lang="zh-TW" altLang="zh-TW" sz="2100" dirty="0">
                <a:solidFill>
                  <a:schemeClr val="bg1"/>
                </a:solidFill>
              </a:rPr>
              <a:t>（jhāna</a:t>
            </a:r>
            <a:r>
              <a:rPr lang="zh-TW" altLang="en-US" sz="2100" dirty="0">
                <a:solidFill>
                  <a:schemeClr val="bg1"/>
                </a:solidFill>
              </a:rPr>
              <a:t>），</a:t>
            </a:r>
            <a:r>
              <a:rPr lang="zh-TW" altLang="zh-TW" sz="2100" dirty="0">
                <a:solidFill>
                  <a:schemeClr val="bg1"/>
                </a:solidFill>
              </a:rPr>
              <a:t>漢譯</a:t>
            </a:r>
            <a:r>
              <a:rPr lang="zh-TW" altLang="zh-TW" sz="2100" dirty="0">
                <a:solidFill>
                  <a:srgbClr val="FFC000"/>
                </a:solidFill>
              </a:rPr>
              <a:t>靜慮</a:t>
            </a:r>
            <a:r>
              <a:rPr lang="zh-TW" altLang="zh-TW" sz="2100" dirty="0">
                <a:solidFill>
                  <a:schemeClr val="bg1"/>
                </a:solidFill>
              </a:rPr>
              <a:t>，於所緣繫念寂靜、正審思慮</a:t>
            </a:r>
            <a:r>
              <a:rPr lang="zh-TW" altLang="en-US" sz="2100" dirty="0">
                <a:solidFill>
                  <a:schemeClr val="bg1"/>
                </a:solidFill>
              </a:rPr>
              <a:t>。</a:t>
            </a:r>
            <a:endParaRPr lang="en-US" altLang="zh-TW" sz="2100" dirty="0">
              <a:solidFill>
                <a:schemeClr val="bg1"/>
              </a:solidFill>
            </a:endParaRPr>
          </a:p>
          <a:p>
            <a:endParaRPr lang="en-US" altLang="zh-TW" sz="1100" dirty="0">
              <a:solidFill>
                <a:schemeClr val="bg1"/>
              </a:solidFill>
            </a:endParaRPr>
          </a:p>
          <a:p>
            <a:r>
              <a:rPr lang="zh-TW" altLang="zh-TW" sz="2100" dirty="0">
                <a:solidFill>
                  <a:schemeClr val="bg1"/>
                </a:solidFill>
              </a:rPr>
              <a:t>《俱舍論頌疏》卷28：</a:t>
            </a:r>
            <a:endParaRPr lang="en-US" altLang="zh-TW" sz="2100" dirty="0">
              <a:solidFill>
                <a:schemeClr val="bg1"/>
              </a:solidFill>
            </a:endParaRPr>
          </a:p>
          <a:p>
            <a:r>
              <a:rPr lang="zh-TW" altLang="zh-TW" sz="21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zh-TW" sz="21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</a:t>
            </a:r>
            <a:r>
              <a:rPr lang="zh-TW" altLang="zh-TW" sz="21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寂</a:t>
            </a:r>
            <a:r>
              <a:rPr lang="zh-TW" altLang="zh-TW" sz="2100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</a:t>
            </a:r>
            <a:r>
              <a:rPr lang="zh-TW" altLang="zh-TW" sz="21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1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慧</a:t>
            </a:r>
            <a:r>
              <a:rPr lang="zh-TW" altLang="zh-TW" sz="2100" u="sng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能審</a:t>
            </a:r>
            <a:r>
              <a:rPr lang="zh-TW" altLang="zh-TW" sz="2100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慮</a:t>
            </a:r>
            <a:r>
              <a:rPr lang="zh-TW" altLang="zh-TW" sz="21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，故慮體是慧，定有靜用及生慧慮，故名靜慮。</a:t>
            </a:r>
            <a:endParaRPr lang="en-US" altLang="zh-TW" sz="2100" dirty="0">
              <a:solidFill>
                <a:schemeClr val="bg1"/>
              </a:solidFill>
            </a:endParaRPr>
          </a:p>
          <a:p>
            <a:endParaRPr lang="en-US" altLang="zh-TW" sz="2100" dirty="0">
              <a:solidFill>
                <a:schemeClr val="bg1"/>
              </a:solidFill>
            </a:endParaRPr>
          </a:p>
          <a:p>
            <a:endParaRPr lang="en-US" altLang="zh-TW" sz="1100" dirty="0">
              <a:solidFill>
                <a:schemeClr val="bg1"/>
              </a:solidFill>
            </a:endParaRPr>
          </a:p>
          <a:p>
            <a:r>
              <a:rPr lang="zh-TW" altLang="en-US" sz="3000" dirty="0">
                <a:solidFill>
                  <a:schemeClr val="bg1"/>
                </a:solidFill>
              </a:rPr>
              <a:t>「</a:t>
            </a:r>
            <a:r>
              <a:rPr lang="zh-TW" altLang="zh-TW" sz="3000" dirty="0">
                <a:solidFill>
                  <a:srgbClr val="FFC000"/>
                </a:solidFill>
              </a:rPr>
              <a:t>修</a:t>
            </a:r>
            <a:r>
              <a:rPr lang="zh-TW" altLang="en-US" sz="3000" dirty="0">
                <a:solidFill>
                  <a:schemeClr val="bg1"/>
                </a:solidFill>
              </a:rPr>
              <a:t>」：</a:t>
            </a:r>
            <a:endParaRPr lang="en-US" altLang="zh-TW" sz="3000" dirty="0">
              <a:solidFill>
                <a:schemeClr val="bg1"/>
              </a:solidFill>
            </a:endParaRPr>
          </a:p>
          <a:p>
            <a:r>
              <a:rPr lang="zh-TW" altLang="en-US" sz="2100" dirty="0">
                <a:solidFill>
                  <a:schemeClr val="bg1"/>
                </a:solidFill>
              </a:rPr>
              <a:t>修為學習、改正、進展、增上</a:t>
            </a:r>
            <a:r>
              <a:rPr lang="en-US" altLang="zh-TW" sz="2100" dirty="0">
                <a:solidFill>
                  <a:schemeClr val="bg1"/>
                </a:solidFill>
              </a:rPr>
              <a:t>…</a:t>
            </a:r>
          </a:p>
          <a:p>
            <a:endParaRPr lang="en-US" altLang="zh-TW" sz="1100" dirty="0">
              <a:solidFill>
                <a:schemeClr val="bg1"/>
              </a:solidFill>
            </a:endParaRPr>
          </a:p>
          <a:p>
            <a:r>
              <a:rPr lang="zh-TW" altLang="en-US" sz="2100" dirty="0">
                <a:solidFill>
                  <a:schemeClr val="bg1"/>
                </a:solidFill>
              </a:rPr>
              <a:t>「修福」：三福業（</a:t>
            </a:r>
            <a:r>
              <a:rPr lang="zh-TW" altLang="en-US" sz="2100" dirty="0">
                <a:solidFill>
                  <a:srgbClr val="FFC000"/>
                </a:solidFill>
              </a:rPr>
              <a:t>施</a:t>
            </a:r>
            <a:r>
              <a:rPr lang="zh-TW" altLang="en-US" sz="2100" dirty="0">
                <a:solidFill>
                  <a:schemeClr val="bg1"/>
                </a:solidFill>
              </a:rPr>
              <a:t>福、</a:t>
            </a:r>
            <a:r>
              <a:rPr lang="zh-TW" altLang="en-US" sz="2100" dirty="0">
                <a:solidFill>
                  <a:srgbClr val="FFC000"/>
                </a:solidFill>
              </a:rPr>
              <a:t>戒</a:t>
            </a:r>
            <a:r>
              <a:rPr lang="zh-TW" altLang="en-US" sz="2100" dirty="0">
                <a:solidFill>
                  <a:schemeClr val="bg1"/>
                </a:solidFill>
              </a:rPr>
              <a:t>福、</a:t>
            </a:r>
            <a:r>
              <a:rPr lang="zh-TW" altLang="en-US" sz="2100" dirty="0">
                <a:solidFill>
                  <a:srgbClr val="FFC000"/>
                </a:solidFill>
              </a:rPr>
              <a:t>修</a:t>
            </a:r>
            <a:r>
              <a:rPr lang="zh-TW" altLang="en-US" sz="2100" dirty="0">
                <a:solidFill>
                  <a:schemeClr val="bg1"/>
                </a:solidFill>
              </a:rPr>
              <a:t>福）</a:t>
            </a:r>
            <a:endParaRPr lang="en-US" altLang="zh-TW" sz="2100" dirty="0">
              <a:solidFill>
                <a:schemeClr val="bg1"/>
              </a:solidFill>
            </a:endParaRPr>
          </a:p>
          <a:p>
            <a:r>
              <a:rPr lang="zh-TW" altLang="en-US" sz="2100" dirty="0">
                <a:solidFill>
                  <a:schemeClr val="bg1"/>
                </a:solidFill>
              </a:rPr>
              <a:t>「修慧」：</a:t>
            </a:r>
            <a:r>
              <a:rPr lang="zh-TW" altLang="en-US" sz="2100" dirty="0">
                <a:solidFill>
                  <a:srgbClr val="FFC000"/>
                </a:solidFill>
              </a:rPr>
              <a:t>聞</a:t>
            </a:r>
            <a:r>
              <a:rPr lang="zh-TW" altLang="en-US" sz="2100" dirty="0">
                <a:solidFill>
                  <a:schemeClr val="bg1"/>
                </a:solidFill>
              </a:rPr>
              <a:t>慧、</a:t>
            </a:r>
            <a:r>
              <a:rPr lang="zh-TW" altLang="en-US" sz="2100" dirty="0">
                <a:solidFill>
                  <a:srgbClr val="FFC000"/>
                </a:solidFill>
              </a:rPr>
              <a:t>思</a:t>
            </a:r>
            <a:r>
              <a:rPr lang="zh-TW" altLang="en-US" sz="2100" dirty="0">
                <a:solidFill>
                  <a:schemeClr val="bg1"/>
                </a:solidFill>
              </a:rPr>
              <a:t>慧、</a:t>
            </a:r>
            <a:r>
              <a:rPr lang="zh-TW" altLang="en-US" sz="2100" dirty="0">
                <a:solidFill>
                  <a:srgbClr val="FFC000"/>
                </a:solidFill>
              </a:rPr>
              <a:t>修</a:t>
            </a:r>
            <a:r>
              <a:rPr lang="zh-TW" altLang="en-US" sz="2100" dirty="0">
                <a:solidFill>
                  <a:schemeClr val="bg1"/>
                </a:solidFill>
              </a:rPr>
              <a:t>慧</a:t>
            </a:r>
            <a:endParaRPr lang="en-US" altLang="zh-TW" sz="2100" dirty="0">
              <a:solidFill>
                <a:schemeClr val="bg1"/>
              </a:solidFill>
            </a:endParaRPr>
          </a:p>
          <a:p>
            <a:endParaRPr lang="zh-TW" altLang="zh-TW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097" y="116863"/>
            <a:ext cx="4255322" cy="994172"/>
          </a:xfrm>
        </p:spPr>
        <p:txBody>
          <a:bodyPr/>
          <a:lstStyle/>
          <a:p>
            <a:pPr algn="ctr"/>
            <a:r>
              <a:rPr lang="zh-TW" altLang="en-US" dirty="0"/>
              <a:t>結跏趺坐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152" y="1024666"/>
            <a:ext cx="4715211" cy="3759797"/>
          </a:xfrm>
        </p:spPr>
        <p:txBody>
          <a:bodyPr/>
          <a:lstStyle/>
          <a:p>
            <a:pPr marL="0" indent="0" algn="ctr">
              <a:lnSpc>
                <a:spcPts val="3750"/>
              </a:lnSpc>
              <a:buNone/>
            </a:pPr>
            <a:r>
              <a:rPr lang="zh-TW" altLang="en-US" sz="2700" dirty="0"/>
              <a:t>七支坐法</a:t>
            </a:r>
            <a:endParaRPr lang="en-US" altLang="zh-TW" sz="2700" dirty="0"/>
          </a:p>
          <a:p>
            <a:pPr marL="0" indent="0" algn="ctr">
              <a:buNone/>
            </a:pPr>
            <a:r>
              <a:rPr lang="zh-TW" altLang="en-US" sz="2400" dirty="0"/>
              <a:t>一、腿足支：結跏趺坐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二、腰脊支：挺腰含胸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三、手肘支：雙手平放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四、肩胛支：雙肩放鬆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五、頭頸支：下巴內收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六、舌顎支：舌舐上顎</a:t>
            </a:r>
            <a:endParaRPr lang="en-US" altLang="zh-TW" sz="2400" dirty="0"/>
          </a:p>
          <a:p>
            <a:pPr marL="0" indent="0" algn="ctr">
              <a:buNone/>
            </a:pPr>
            <a:r>
              <a:rPr lang="zh-TW" altLang="en-US" sz="2400" dirty="0"/>
              <a:t>七、眼目支：雙簾下垂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63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"/>
            <a:ext cx="9144000" cy="51420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27" y="2032648"/>
            <a:ext cx="8929254" cy="29777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1-</a:t>
            </a:r>
            <a:r>
              <a:rPr lang="zh-TW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【安般念的殊勝】</a:t>
            </a:r>
          </a:p>
          <a:p>
            <a:pPr marL="228600"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zh-TW" sz="21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在一切諸佛，某些辟支佛及聲聞弟子藉以獲得成就與當下樂住的基</a:t>
            </a:r>
            <a:r>
              <a:rPr lang="zh-TW" altLang="en-US" sz="21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本</a:t>
            </a:r>
            <a:endParaRPr lang="en-US" altLang="zh-TW" sz="2100" kern="100" dirty="0">
              <a:solidFill>
                <a:srgbClr val="FFFF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28600" indent="228600"/>
            <a:r>
              <a:rPr lang="en-US" altLang="zh-TW" sz="21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zh-TW" altLang="zh-TW" sz="21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法門中，安般念是最主要的。</a:t>
            </a:r>
            <a:r>
              <a:rPr lang="en-US" altLang="zh-TW" sz="2100" kern="100" dirty="0">
                <a:solidFill>
                  <a:srgbClr val="FFFF00"/>
                </a:solidFill>
                <a:latin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2100" kern="100" dirty="0">
                <a:solidFill>
                  <a:srgbClr val="FFFF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solidFill>
                  <a:schemeClr val="bg1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----- </a:t>
            </a:r>
            <a:r>
              <a:rPr lang="zh-TW" altLang="zh-TW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《清淨道論》「說隨念業處品」</a:t>
            </a: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1-1 </a:t>
            </a:r>
            <a:r>
              <a:rPr lang="zh-TW" altLang="zh-TW" sz="2100" b="1" kern="100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成就殊勝</a:t>
            </a:r>
            <a:r>
              <a:rPr lang="zh-TW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－</a:t>
            </a:r>
            <a:endParaRPr lang="en-US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zh-TW" altLang="zh-TW" sz="21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止觀兼具，止可至第四禪，觀可證得阿羅漢、辟支佛及佛陀。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1-2 </a:t>
            </a:r>
            <a:r>
              <a:rPr lang="zh-TW" altLang="zh-TW" sz="21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行住坐臥、隨時隨地可修</a:t>
            </a:r>
            <a:r>
              <a:rPr lang="zh-TW" altLang="zh-TW" sz="21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endParaRPr lang="en-US" altLang="zh-TW" sz="21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1-3 </a:t>
            </a:r>
            <a:r>
              <a:rPr lang="zh-TW" altLang="zh-TW" sz="21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寂靜</a:t>
            </a:r>
            <a:r>
              <a:rPr lang="zh-TW" altLang="zh-TW" sz="21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endParaRPr lang="en-US" altLang="zh-TW" sz="21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「相」寂靜，「禪支」也寂靜。如不淨所緣是粗顯的、厭惡的。四界</a:t>
            </a:r>
            <a:r>
              <a:rPr lang="zh-TW" alt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所</a:t>
            </a:r>
            <a:endParaRPr lang="en-US" altLang="zh-TW" sz="2100" kern="0" dirty="0">
              <a:solidFill>
                <a:schemeClr val="bg1"/>
              </a:solidFill>
              <a:latin typeface="Calibri" panose="020F0502020204030204" pitchFamily="34" charset="0"/>
              <a:cs typeface="新細明體" panose="02020500000000000000" pitchFamily="18" charset="-120"/>
            </a:endParaRPr>
          </a:p>
          <a:p>
            <a:pPr indent="228600"/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     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緣可能是粗細不調的、不均的。安般念從遍作</a:t>
            </a:r>
            <a:r>
              <a:rPr lang="zh-TW" alt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相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以來就寂靜。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21660" y="65057"/>
            <a:ext cx="4661036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TW" altLang="zh-TW" sz="33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安那般那念</a:t>
            </a:r>
            <a:r>
              <a:rPr lang="en-US" altLang="zh-TW" sz="33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zh-TW" altLang="zh-TW" sz="3300" dirty="0">
                <a:solidFill>
                  <a:schemeClr val="bg1"/>
                </a:solidFill>
              </a:rPr>
              <a:t>ānāpāna-sati</a:t>
            </a:r>
            <a:endParaRPr lang="zh-TW" altLang="zh-TW" sz="33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20200725 慧日禪修課\L-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20200725 慧日禪修課\liuqw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98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c\Desktop\20200725 慧日禪修課\2019-劉其偉-非洲羚羊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26100"/>
            <a:ext cx="1907704" cy="2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esktop\20200725 慧日禪修課\19624-10887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99" y="-3542"/>
            <a:ext cx="185444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pc\Desktop\20200725 慧日禪修課\20161213-060323_U7418_M227192_0b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99" y="2626100"/>
            <a:ext cx="3708890" cy="2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5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</p:spPr>
      </p:pic>
      <p:sp>
        <p:nvSpPr>
          <p:cNvPr id="5" name="矩形 4"/>
          <p:cNvSpPr/>
          <p:nvPr/>
        </p:nvSpPr>
        <p:spPr>
          <a:xfrm>
            <a:off x="242455" y="1636994"/>
            <a:ext cx="8409709" cy="3300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</a:t>
            </a:r>
            <a:r>
              <a:rPr lang="zh-TW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【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把取所緣】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2-1 </a:t>
            </a:r>
            <a:r>
              <a:rPr lang="en-US" altLang="zh-TW" sz="2100" kern="0" dirty="0">
                <a:solidFill>
                  <a:schemeClr val="bg1"/>
                </a:solidFill>
                <a:latin typeface="新細明體" panose="02020500000000000000" pitchFamily="18" charset="-120"/>
                <a:cs typeface="新細明體" panose="02020500000000000000" pitchFamily="18" charset="-120"/>
              </a:rPr>
              <a:t>(1)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出息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，</a:t>
            </a:r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(2)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入息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，與</a:t>
            </a:r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(3)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出入息的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所觸之處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1143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2-2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經由呼吸的進與出，留意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上嘴唇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或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鼻端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有空氣接觸的部位，是</a:t>
            </a:r>
            <a:endParaRPr lang="en-US" altLang="zh-TW" sz="2100" kern="0" dirty="0">
              <a:solidFill>
                <a:schemeClr val="bg1"/>
              </a:solidFill>
              <a:latin typeface="Calibri" panose="020F0502020204030204" pitchFamily="34" charset="0"/>
              <a:cs typeface="新細明體" panose="02020500000000000000" pitchFamily="18" charset="-120"/>
            </a:endParaRPr>
          </a:p>
          <a:p>
            <a:pPr marL="342900" indent="-114300"/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      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一個</a:t>
            </a:r>
            <a:r>
              <a:rPr lang="zh-TW" altLang="zh-TW" sz="2100" kern="0" dirty="0">
                <a:solidFill>
                  <a:srgbClr val="FFFF00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接觸範圍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，這即是安般念業處的所緣。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2-3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心在出入息，沒有（觸）範圍，其心易亂。只注意觸，不覺知出</a:t>
            </a:r>
            <a:endParaRPr lang="en-US" altLang="zh-TW" sz="2100" kern="0" dirty="0">
              <a:solidFill>
                <a:schemeClr val="bg1"/>
              </a:solidFill>
              <a:latin typeface="Calibri" panose="020F0502020204030204" pitchFamily="34" charset="0"/>
              <a:cs typeface="新細明體" panose="02020500000000000000" pitchFamily="18" charset="-120"/>
            </a:endParaRPr>
          </a:p>
          <a:p>
            <a:pPr indent="228600"/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     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入息，則不成為安般念。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2-4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專修安般念者，不論坐臥、行與立，</a:t>
            </a:r>
            <a:r>
              <a:rPr lang="zh-TW" alt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須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能保持所緣，於所緣正念</a:t>
            </a:r>
            <a:endParaRPr lang="en-US" altLang="zh-TW" sz="2100" kern="0" dirty="0">
              <a:solidFill>
                <a:schemeClr val="bg1"/>
              </a:solidFill>
              <a:latin typeface="Calibri" panose="020F0502020204030204" pitchFamily="34" charset="0"/>
              <a:cs typeface="新細明體" panose="02020500000000000000" pitchFamily="18" charset="-120"/>
            </a:endParaRPr>
          </a:p>
          <a:p>
            <a:pPr indent="228600"/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     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正知。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/>
            <a:r>
              <a:rPr lang="en-US" altLang="zh-TW" sz="2100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2-5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安般念的止修習，入門時依息「觸」</a:t>
            </a:r>
            <a:r>
              <a:rPr lang="zh-TW" alt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（身根）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攝心，當「似相」</a:t>
            </a:r>
            <a:endParaRPr lang="en-US" altLang="zh-TW" sz="2100" kern="0" dirty="0">
              <a:solidFill>
                <a:schemeClr val="bg1"/>
              </a:solidFill>
              <a:latin typeface="Calibri" panose="020F0502020204030204" pitchFamily="34" charset="0"/>
              <a:cs typeface="新細明體" panose="02020500000000000000" pitchFamily="18" charset="-120"/>
            </a:endParaRPr>
          </a:p>
          <a:p>
            <a:pPr indent="228600"/>
            <a:r>
              <a:rPr lang="en-US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       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成就時，則以「相」</a:t>
            </a:r>
            <a:r>
              <a:rPr lang="zh-TW" altLang="en-US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（意根）</a:t>
            </a:r>
            <a:r>
              <a:rPr lang="zh-TW" altLang="zh-TW" sz="2100" kern="0" dirty="0">
                <a:solidFill>
                  <a:schemeClr val="bg1"/>
                </a:solidFill>
                <a:latin typeface="Calibri" panose="020F0502020204030204" pitchFamily="34" charset="0"/>
                <a:cs typeface="新細明體" panose="02020500000000000000" pitchFamily="18" charset="-120"/>
              </a:rPr>
              <a:t>攝心。</a:t>
            </a:r>
            <a:endParaRPr lang="zh-TW" altLang="zh-TW" sz="21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96" y="0"/>
            <a:ext cx="6495505" cy="5143500"/>
          </a:xfrm>
        </p:spPr>
      </p:pic>
      <p:sp>
        <p:nvSpPr>
          <p:cNvPr id="2" name="文字方塊 1"/>
          <p:cNvSpPr txBox="1"/>
          <p:nvPr/>
        </p:nvSpPr>
        <p:spPr>
          <a:xfrm>
            <a:off x="169434" y="556708"/>
            <a:ext cx="2292935" cy="283923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30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迴向</a:t>
            </a:r>
            <a:endParaRPr lang="en-US" altLang="zh-TW" sz="3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願此功德種善根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累世怨親同沾恩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由此斷除諸苦惱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同證菩提度有情</a:t>
            </a:r>
          </a:p>
        </p:txBody>
      </p:sp>
    </p:spTree>
    <p:extLst>
      <p:ext uri="{BB962C8B-B14F-4D97-AF65-F5344CB8AC3E}">
        <p14:creationId xmlns:p14="http://schemas.microsoft.com/office/powerpoint/2010/main" val="1043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20200725 慧日禪修課\2043855_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8030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726"/>
            <a:ext cx="5292080" cy="278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pc\Desktop\20200725 慧日禪修課\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80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20200725 慧日禪修課\49761568_1266949520127346_598469183064873369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" y="0"/>
            <a:ext cx="46303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c\Desktop\20200725 慧日禪修課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02" y="0"/>
            <a:ext cx="44594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99592" y="2594257"/>
            <a:ext cx="3127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</a:rPr>
              <a:t>媽媽 </a:t>
            </a:r>
            <a:r>
              <a:rPr lang="en-US" altLang="zh-TW" sz="2000" dirty="0" smtClean="0">
                <a:solidFill>
                  <a:srgbClr val="FFFF00"/>
                </a:solidFill>
              </a:rPr>
              <a:t>/  </a:t>
            </a:r>
            <a:r>
              <a:rPr lang="zh-TW" altLang="en-US" sz="4000" dirty="0" smtClean="0">
                <a:solidFill>
                  <a:srgbClr val="FFFF00"/>
                </a:solidFill>
              </a:rPr>
              <a:t>孤兒</a:t>
            </a:r>
            <a:endParaRPr lang="en-US" altLang="zh-TW" sz="4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20200725 慧日禪修課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358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c\Desktop\20200725 慧日禪修課\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88" y="-1"/>
            <a:ext cx="5474112" cy="24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\Desktop\20200725 慧日禪修課\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88" y="2511704"/>
            <a:ext cx="5474112" cy="265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pc\Desktop\20200725 慧日禪修課\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0" y="2511704"/>
            <a:ext cx="3383360" cy="26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c\Desktop\20200725 慧日禪修課\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88" y="2519926"/>
            <a:ext cx="2054240" cy="264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54018" y="123478"/>
            <a:ext cx="4534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</a:rPr>
              <a:t>日月為明</a:t>
            </a:r>
            <a:endParaRPr lang="en-US" altLang="zh-TW" sz="3200" dirty="0" smtClean="0">
              <a:solidFill>
                <a:srgbClr val="FFFF00"/>
              </a:solidFill>
            </a:endParaRPr>
          </a:p>
          <a:p>
            <a:r>
              <a:rPr lang="zh-TW" altLang="en-US" sz="4800" dirty="0" smtClean="0">
                <a:solidFill>
                  <a:srgbClr val="FFFF00"/>
                </a:solidFill>
              </a:rPr>
              <a:t>晝</a:t>
            </a:r>
            <a:r>
              <a:rPr lang="zh-TW" altLang="en-US" sz="4000" dirty="0" smtClean="0">
                <a:solidFill>
                  <a:srgbClr val="FFFF00"/>
                </a:solidFill>
              </a:rPr>
              <a:t> </a:t>
            </a:r>
            <a:r>
              <a:rPr lang="zh-TW" altLang="en-US" sz="2400" dirty="0" smtClean="0">
                <a:solidFill>
                  <a:srgbClr val="FFFF00"/>
                </a:solidFill>
              </a:rPr>
              <a:t>與 </a:t>
            </a:r>
            <a:r>
              <a:rPr lang="zh-TW" altLang="en-US" sz="4800" dirty="0" smtClean="0">
                <a:solidFill>
                  <a:srgbClr val="FFFF00"/>
                </a:solidFill>
              </a:rPr>
              <a:t>夜</a:t>
            </a:r>
            <a:r>
              <a:rPr lang="zh-TW" altLang="en-US" sz="2400" dirty="0" smtClean="0">
                <a:solidFill>
                  <a:srgbClr val="FFFF00"/>
                </a:solidFill>
              </a:rPr>
              <a:t>的明覺</a:t>
            </a:r>
            <a:endParaRPr lang="en-US" altLang="zh-TW" sz="2400" dirty="0" smtClean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84168" y="1937563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</a:rPr>
              <a:t>眼、耳、鼻舌、身、意</a:t>
            </a:r>
            <a:endParaRPr lang="en-US" altLang="zh-TW" sz="32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0"/>
            <a:ext cx="914603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40152" y="123478"/>
            <a:ext cx="2557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</a:rPr>
              <a:t>自我 </a:t>
            </a:r>
            <a:r>
              <a:rPr lang="zh-TW" altLang="en-US" sz="3200" dirty="0" smtClean="0">
                <a:solidFill>
                  <a:schemeClr val="bg1"/>
                </a:solidFill>
              </a:rPr>
              <a:t>的視角</a:t>
            </a:r>
            <a:endParaRPr lang="en-US" altLang="zh-TW" sz="3200" dirty="0" smtClean="0">
              <a:solidFill>
                <a:schemeClr val="bg1"/>
              </a:solidFill>
            </a:endParaRPr>
          </a:p>
          <a:p>
            <a:r>
              <a:rPr lang="zh-TW" altLang="en-US" sz="3200" dirty="0" smtClean="0">
                <a:solidFill>
                  <a:schemeClr val="bg1"/>
                </a:solidFill>
              </a:rPr>
              <a:t>有許多 </a:t>
            </a:r>
            <a:r>
              <a:rPr lang="zh-TW" altLang="en-US" sz="4000" dirty="0" smtClean="0">
                <a:solidFill>
                  <a:srgbClr val="FFFF00"/>
                </a:solidFill>
              </a:rPr>
              <a:t>角度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825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292080" y="267494"/>
            <a:ext cx="305724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/>
              <a:t>《</a:t>
            </a:r>
            <a:r>
              <a:rPr lang="zh-TW" altLang="en-US" sz="3200" dirty="0" smtClean="0"/>
              <a:t>天地一沙鷗</a:t>
            </a:r>
            <a:r>
              <a:rPr lang="en-US" altLang="zh-TW" sz="3200" dirty="0"/>
              <a:t>》</a:t>
            </a:r>
            <a:endParaRPr lang="en-US" altLang="zh-TW" sz="3200" dirty="0" smtClean="0"/>
          </a:p>
          <a:p>
            <a:pPr lvl="0"/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zh-TW" altLang="en-US" sz="3600" dirty="0" smtClean="0">
                <a:solidFill>
                  <a:srgbClr val="C00000"/>
                </a:solidFill>
              </a:rPr>
              <a:t>食物 </a:t>
            </a:r>
            <a:r>
              <a:rPr lang="zh-TW" altLang="en-US" sz="2800" dirty="0" smtClean="0">
                <a:solidFill>
                  <a:srgbClr val="C00000"/>
                </a:solidFill>
              </a:rPr>
              <a:t>與 </a:t>
            </a:r>
            <a:r>
              <a:rPr lang="zh-TW" altLang="en-US" sz="3600" dirty="0" smtClean="0">
                <a:solidFill>
                  <a:srgbClr val="C00000"/>
                </a:solidFill>
              </a:rPr>
              <a:t>飛行</a:t>
            </a:r>
            <a:endParaRPr lang="en-US" altLang="zh-TW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20200725 慧日禪修課\669393_129381248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" y="-17900"/>
            <a:ext cx="9150886" cy="516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5736" y="1125403"/>
            <a:ext cx="192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</a:rPr>
              <a:t>念頭</a:t>
            </a:r>
            <a:endParaRPr lang="en-US" altLang="zh-TW" sz="5400" dirty="0" smtClean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11760" y="3363838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rgbClr val="FFFF00"/>
                </a:solidFill>
              </a:rPr>
              <a:t>如浮漚</a:t>
            </a:r>
          </a:p>
        </p:txBody>
      </p:sp>
      <p:sp>
        <p:nvSpPr>
          <p:cNvPr id="3" name="矩形 2"/>
          <p:cNvSpPr/>
          <p:nvPr/>
        </p:nvSpPr>
        <p:spPr>
          <a:xfrm>
            <a:off x="5724128" y="1677773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400" dirty="0">
                <a:solidFill>
                  <a:srgbClr val="FFFF00"/>
                </a:solidFill>
              </a:rPr>
              <a:t>如陽燄</a:t>
            </a:r>
            <a:endParaRPr lang="en-US" altLang="zh-TW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987824" y="951570"/>
            <a:ext cx="272863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rgbClr val="FFFF00"/>
                </a:solidFill>
              </a:rPr>
              <a:t>軌跡</a:t>
            </a:r>
            <a:endParaRPr lang="en-US" altLang="zh-TW" sz="5400" dirty="0" smtClean="0">
              <a:solidFill>
                <a:srgbClr val="FFFF00"/>
              </a:solidFill>
            </a:endParaRPr>
          </a:p>
          <a:p>
            <a:r>
              <a:rPr lang="zh-TW" altLang="en-US" sz="4000" dirty="0" smtClean="0">
                <a:solidFill>
                  <a:srgbClr val="FFFF00"/>
                </a:solidFill>
              </a:rPr>
              <a:t>意念 </a:t>
            </a:r>
            <a:r>
              <a:rPr lang="zh-TW" altLang="en-US" sz="2400" dirty="0" smtClean="0">
                <a:solidFill>
                  <a:srgbClr val="FFFF00"/>
                </a:solidFill>
              </a:rPr>
              <a:t>與 </a:t>
            </a:r>
            <a:r>
              <a:rPr lang="zh-TW" altLang="en-US" sz="4000" dirty="0" smtClean="0">
                <a:solidFill>
                  <a:srgbClr val="FFFF00"/>
                </a:solidFill>
              </a:rPr>
              <a:t>行為</a:t>
            </a:r>
            <a:endParaRPr lang="zh-TW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711</Words>
  <Application>Microsoft Office PowerPoint</Application>
  <PresentationFormat>如螢幕大小 (16:9)</PresentationFormat>
  <Paragraphs>80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  為何要禪修    慧日講堂 都市養慧班 釋如范 20200725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結跏趺坐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</dc:creator>
  <cp:lastModifiedBy>pc</cp:lastModifiedBy>
  <cp:revision>42</cp:revision>
  <dcterms:created xsi:type="dcterms:W3CDTF">2020-07-16T08:02:26Z</dcterms:created>
  <dcterms:modified xsi:type="dcterms:W3CDTF">2020-07-24T07:43:25Z</dcterms:modified>
</cp:coreProperties>
</file>