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C0AFF04-E840-A108-03D4-CE827D4C4396}" v="154" dt="2026-08-06T04:39:15.67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72" autoAdjust="0"/>
    <p:restoredTop sz="94660"/>
  </p:normalViewPr>
  <p:slideViewPr>
    <p:cSldViewPr snapToGrid="0">
      <p:cViewPr varScale="1">
        <p:scale>
          <a:sx n="36" d="100"/>
          <a:sy n="36" d="100"/>
        </p:scale>
        <p:origin x="848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387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905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445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138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524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092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172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312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388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841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958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954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13" Type="http://schemas.openxmlformats.org/officeDocument/2006/relationships/image" Target="../media/image8.png"/><Relationship Id="rId18" Type="http://schemas.microsoft.com/office/2007/relationships/hdphoto" Target="../media/hdphoto6.wdp"/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12" Type="http://schemas.openxmlformats.org/officeDocument/2006/relationships/image" Target="../media/image7.jpeg"/><Relationship Id="rId17" Type="http://schemas.openxmlformats.org/officeDocument/2006/relationships/image" Target="../media/image11.png"/><Relationship Id="rId2" Type="http://schemas.openxmlformats.org/officeDocument/2006/relationships/image" Target="../media/image1.jpeg"/><Relationship Id="rId16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11" Type="http://schemas.openxmlformats.org/officeDocument/2006/relationships/image" Target="../media/image6.jpeg"/><Relationship Id="rId5" Type="http://schemas.openxmlformats.org/officeDocument/2006/relationships/image" Target="../media/image3.png"/><Relationship Id="rId15" Type="http://schemas.openxmlformats.org/officeDocument/2006/relationships/image" Target="../media/image9.png"/><Relationship Id="rId10" Type="http://schemas.microsoft.com/office/2007/relationships/hdphoto" Target="../media/hdphoto4.wdp"/><Relationship Id="rId19" Type="http://schemas.openxmlformats.org/officeDocument/2006/relationships/image" Target="../media/image12.jpeg"/><Relationship Id="rId4" Type="http://schemas.microsoft.com/office/2007/relationships/hdphoto" Target="../media/hdphoto1.wdp"/><Relationship Id="rId9" Type="http://schemas.openxmlformats.org/officeDocument/2006/relationships/image" Target="../media/image5.png"/><Relationship Id="rId14" Type="http://schemas.microsoft.com/office/2007/relationships/hdphoto" Target="../media/hdphoto5.wdp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hdphoto" Target="../media/hdphoto7.wdp"/><Relationship Id="rId13" Type="http://schemas.openxmlformats.org/officeDocument/2006/relationships/image" Target="../media/image21.png"/><Relationship Id="rId18" Type="http://schemas.openxmlformats.org/officeDocument/2006/relationships/image" Target="../media/image24.png"/><Relationship Id="rId3" Type="http://schemas.openxmlformats.org/officeDocument/2006/relationships/image" Target="../media/image14.jpeg"/><Relationship Id="rId21" Type="http://schemas.microsoft.com/office/2007/relationships/hdphoto" Target="../media/hdphoto6.wdp"/><Relationship Id="rId7" Type="http://schemas.openxmlformats.org/officeDocument/2006/relationships/image" Target="../media/image18.png"/><Relationship Id="rId12" Type="http://schemas.microsoft.com/office/2007/relationships/hdphoto" Target="../media/hdphoto9.wdp"/><Relationship Id="rId17" Type="http://schemas.microsoft.com/office/2007/relationships/hdphoto" Target="../media/hdphoto11.wdp"/><Relationship Id="rId2" Type="http://schemas.openxmlformats.org/officeDocument/2006/relationships/image" Target="../media/image13.jpeg"/><Relationship Id="rId16" Type="http://schemas.openxmlformats.org/officeDocument/2006/relationships/image" Target="../media/image23.png"/><Relationship Id="rId20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11" Type="http://schemas.openxmlformats.org/officeDocument/2006/relationships/image" Target="../media/image20.png"/><Relationship Id="rId5" Type="http://schemas.openxmlformats.org/officeDocument/2006/relationships/image" Target="../media/image16.jpeg"/><Relationship Id="rId15" Type="http://schemas.openxmlformats.org/officeDocument/2006/relationships/image" Target="../media/image22.jpeg"/><Relationship Id="rId10" Type="http://schemas.microsoft.com/office/2007/relationships/hdphoto" Target="../media/hdphoto8.wdp"/><Relationship Id="rId19" Type="http://schemas.microsoft.com/office/2007/relationships/hdphoto" Target="../media/hdphoto12.wdp"/><Relationship Id="rId4" Type="http://schemas.openxmlformats.org/officeDocument/2006/relationships/image" Target="../media/image15.jpeg"/><Relationship Id="rId9" Type="http://schemas.openxmlformats.org/officeDocument/2006/relationships/image" Target="../media/image19.png"/><Relationship Id="rId14" Type="http://schemas.microsoft.com/office/2007/relationships/hdphoto" Target="../media/hdphoto10.wdp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12E8AE21-A7DA-0486-0685-B9AC8A0722CF}"/>
              </a:ext>
            </a:extLst>
          </p:cNvPr>
          <p:cNvSpPr txBox="1"/>
          <p:nvPr/>
        </p:nvSpPr>
        <p:spPr>
          <a:xfrm>
            <a:off x="7713122" y="3845347"/>
            <a:ext cx="3892328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4800" dirty="0">
                <a:solidFill>
                  <a:schemeClr val="tx2">
                    <a:lumMod val="10000"/>
                    <a:lumOff val="90000"/>
                  </a:schemeClr>
                </a:solidFill>
                <a:latin typeface="Freestyle Script"/>
              </a:rPr>
              <a:t>COASTAL </a:t>
            </a:r>
          </a:p>
        </p:txBody>
      </p:sp>
      <p:pic>
        <p:nvPicPr>
          <p:cNvPr id="9" name="Picture 8" descr="carousel image 1">
            <a:extLst>
              <a:ext uri="{FF2B5EF4-FFF2-40B4-BE49-F238E27FC236}">
                <a16:creationId xmlns:a16="http://schemas.microsoft.com/office/drawing/2014/main" id="{7DAD5E48-FFF9-ADDD-F889-DFC6B8A90D7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1509" t="549" r="1855" b="21"/>
          <a:stretch/>
        </p:blipFill>
        <p:spPr>
          <a:xfrm rot="5400000">
            <a:off x="5369089" y="4123096"/>
            <a:ext cx="1689833" cy="3602092"/>
          </a:xfrm>
          <a:prstGeom prst="rect">
            <a:avLst/>
          </a:prstGeom>
        </p:spPr>
      </p:pic>
      <p:pic>
        <p:nvPicPr>
          <p:cNvPr id="10" name="Picture 9" descr="This may contain: an empty room with two white doors and hard wood flooring in front of it">
            <a:extLst>
              <a:ext uri="{FF2B5EF4-FFF2-40B4-BE49-F238E27FC236}">
                <a16:creationId xmlns:a16="http://schemas.microsoft.com/office/drawing/2014/main" id="{ECAF4DE8-F307-0677-25FE-01C14651A8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-15029" t="1195" r="15607" b="-1195"/>
          <a:stretch/>
        </p:blipFill>
        <p:spPr>
          <a:xfrm>
            <a:off x="6878677" y="-113753"/>
            <a:ext cx="2775578" cy="4148862"/>
          </a:xfrm>
          <a:prstGeom prst="rect">
            <a:avLst/>
          </a:prstGeom>
        </p:spPr>
      </p:pic>
      <p:pic>
        <p:nvPicPr>
          <p:cNvPr id="15" name="Picture 14" descr="This may contain: three glass bottles sitting next to each other">
            <a:extLst>
              <a:ext uri="{FF2B5EF4-FFF2-40B4-BE49-F238E27FC236}">
                <a16:creationId xmlns:a16="http://schemas.microsoft.com/office/drawing/2014/main" id="{B1AFF670-CCC3-A37F-3948-DAADCCBDC71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14108" t="27594" r="17475" b="13774"/>
          <a:stretch/>
        </p:blipFill>
        <p:spPr>
          <a:xfrm>
            <a:off x="2567746" y="4876480"/>
            <a:ext cx="1671249" cy="1885406"/>
          </a:xfrm>
          <a:prstGeom prst="rect">
            <a:avLst/>
          </a:prstGeom>
        </p:spPr>
      </p:pic>
      <p:pic>
        <p:nvPicPr>
          <p:cNvPr id="14" name="Picture 13" descr="This may contain: a potted plant with large green leaves in it's centerpiece on a white background">
            <a:extLst>
              <a:ext uri="{FF2B5EF4-FFF2-40B4-BE49-F238E27FC236}">
                <a16:creationId xmlns:a16="http://schemas.microsoft.com/office/drawing/2014/main" id="{6012A6FB-85E1-75F3-41AD-D87204F5734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1200" r="1516"/>
          <a:stretch>
            <a:fillRect/>
          </a:stretch>
        </p:blipFill>
        <p:spPr>
          <a:xfrm>
            <a:off x="10304353" y="3751548"/>
            <a:ext cx="1719846" cy="3189685"/>
          </a:xfrm>
          <a:prstGeom prst="rect">
            <a:avLst/>
          </a:prstGeom>
        </p:spPr>
      </p:pic>
      <p:pic>
        <p:nvPicPr>
          <p:cNvPr id="16" name="Picture 15" descr="This may contain: a purple and white striped pillow on a white background">
            <a:extLst>
              <a:ext uri="{FF2B5EF4-FFF2-40B4-BE49-F238E27FC236}">
                <a16:creationId xmlns:a16="http://schemas.microsoft.com/office/drawing/2014/main" id="{75F2AB44-6076-9229-0D5E-87016D51D50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t="-4624" r="1382" b="-508"/>
          <a:stretch/>
        </p:blipFill>
        <p:spPr>
          <a:xfrm>
            <a:off x="2567243" y="2969515"/>
            <a:ext cx="2207432" cy="2132940"/>
          </a:xfrm>
          <a:prstGeom prst="rect">
            <a:avLst/>
          </a:prstGeom>
        </p:spPr>
      </p:pic>
      <p:pic>
        <p:nvPicPr>
          <p:cNvPr id="17" name="Picture 16" descr="This may contain: the great ocean road in australia is one of the best things to see">
            <a:extLst>
              <a:ext uri="{FF2B5EF4-FFF2-40B4-BE49-F238E27FC236}">
                <a16:creationId xmlns:a16="http://schemas.microsoft.com/office/drawing/2014/main" id="{050D9BCA-A1D4-D8CF-FA80-1D6350439308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 t="1200" b="3501"/>
          <a:stretch>
            <a:fillRect/>
          </a:stretch>
        </p:blipFill>
        <p:spPr>
          <a:xfrm>
            <a:off x="3241106" y="316513"/>
            <a:ext cx="1960348" cy="2806271"/>
          </a:xfrm>
          <a:prstGeom prst="rect">
            <a:avLst/>
          </a:prstGeom>
        </p:spPr>
      </p:pic>
      <p:pic>
        <p:nvPicPr>
          <p:cNvPr id="19" name="Picture 18" descr="This may contain: an empty room with white curtains and wooden floors">
            <a:extLst>
              <a:ext uri="{FF2B5EF4-FFF2-40B4-BE49-F238E27FC236}">
                <a16:creationId xmlns:a16="http://schemas.microsoft.com/office/drawing/2014/main" id="{F8A3420F-96DF-9550-4B1F-F63866D5D277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 l="-8887" t="23991" r="9936" b="-6458"/>
          <a:stretch/>
        </p:blipFill>
        <p:spPr>
          <a:xfrm>
            <a:off x="5175145" y="2430143"/>
            <a:ext cx="2083634" cy="2639984"/>
          </a:xfrm>
          <a:prstGeom prst="rect">
            <a:avLst/>
          </a:prstGeom>
        </p:spPr>
      </p:pic>
      <p:pic>
        <p:nvPicPr>
          <p:cNvPr id="21" name="Picture 20" descr="This may contain: six different colors of paint with the words dulux coastal">
            <a:extLst>
              <a:ext uri="{FF2B5EF4-FFF2-40B4-BE49-F238E27FC236}">
                <a16:creationId xmlns:a16="http://schemas.microsoft.com/office/drawing/2014/main" id="{2EB0A7C5-4DCB-A62A-2186-A2CF564FE0DE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rightnessContrast bright="-8000" contrast="10000"/>
                    </a14:imgEffect>
                  </a14:imgLayer>
                </a14:imgProps>
              </a:ext>
            </a:extLst>
          </a:blip>
          <a:srcRect l="12903" t="-227" r="13353" b="4869"/>
          <a:stretch/>
        </p:blipFill>
        <p:spPr>
          <a:xfrm>
            <a:off x="451536" y="306377"/>
            <a:ext cx="2591709" cy="2644084"/>
          </a:xfrm>
          <a:prstGeom prst="rect">
            <a:avLst/>
          </a:prstGeom>
        </p:spPr>
      </p:pic>
      <p:pic>
        <p:nvPicPr>
          <p:cNvPr id="22" name="Picture 21" descr="This may contain: three hanging lights made out of wicker">
            <a:extLst>
              <a:ext uri="{FF2B5EF4-FFF2-40B4-BE49-F238E27FC236}">
                <a16:creationId xmlns:a16="http://schemas.microsoft.com/office/drawing/2014/main" id="{6265EF51-2EBF-4906-4DB1-DFEB971D4F55}"/>
              </a:ext>
            </a:extLst>
          </p:cNvPr>
          <p:cNvPicPr>
            <a:picLocks noChangeAspect="1"/>
          </p:cNvPicPr>
          <p:nvPr/>
        </p:nvPicPr>
        <p:blipFill>
          <a:blip r:embed="rId15"/>
          <a:srcRect t="10000" b="4070"/>
          <a:stretch/>
        </p:blipFill>
        <p:spPr>
          <a:xfrm>
            <a:off x="5525200" y="311347"/>
            <a:ext cx="1597144" cy="2058855"/>
          </a:xfrm>
          <a:prstGeom prst="rect">
            <a:avLst/>
          </a:prstGeom>
        </p:spPr>
      </p:pic>
      <p:pic>
        <p:nvPicPr>
          <p:cNvPr id="2" name="Picture 1" descr="This may contain: two wicker chairs sitting next to each other in front of a fire place with books on the floor">
            <a:extLst>
              <a:ext uri="{FF2B5EF4-FFF2-40B4-BE49-F238E27FC236}">
                <a16:creationId xmlns:a16="http://schemas.microsoft.com/office/drawing/2014/main" id="{D905DD81-E03A-C782-EA07-CCB80D824417}"/>
              </a:ext>
            </a:extLst>
          </p:cNvPr>
          <p:cNvPicPr>
            <a:picLocks noChangeAspect="1"/>
          </p:cNvPicPr>
          <p:nvPr/>
        </p:nvPicPr>
        <p:blipFill>
          <a:blip r:embed="rId16"/>
          <a:srcRect t="1578" r="-106" b="1259"/>
          <a:stretch/>
        </p:blipFill>
        <p:spPr>
          <a:xfrm>
            <a:off x="317988" y="3616418"/>
            <a:ext cx="2250283" cy="2517299"/>
          </a:xfrm>
          <a:prstGeom prst="rect">
            <a:avLst/>
          </a:prstGeom>
        </p:spPr>
      </p:pic>
      <p:pic>
        <p:nvPicPr>
          <p:cNvPr id="3" name="Picture 2" descr="This may contain: a round wooden table with two crossed legs">
            <a:extLst>
              <a:ext uri="{FF2B5EF4-FFF2-40B4-BE49-F238E27FC236}">
                <a16:creationId xmlns:a16="http://schemas.microsoft.com/office/drawing/2014/main" id="{B935714B-4A12-771F-3159-DD9B4861AE8D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t="2400" b="1355"/>
          <a:stretch>
            <a:fillRect/>
          </a:stretch>
        </p:blipFill>
        <p:spPr>
          <a:xfrm>
            <a:off x="7716717" y="4205862"/>
            <a:ext cx="2751594" cy="2648272"/>
          </a:xfrm>
          <a:prstGeom prst="rect">
            <a:avLst/>
          </a:prstGeom>
        </p:spPr>
      </p:pic>
      <p:pic>
        <p:nvPicPr>
          <p:cNvPr id="4" name="Picture 3" descr="This may contain: a living room filled with furniture and a plant on top of a wooden coffee table">
            <a:extLst>
              <a:ext uri="{FF2B5EF4-FFF2-40B4-BE49-F238E27FC236}">
                <a16:creationId xmlns:a16="http://schemas.microsoft.com/office/drawing/2014/main" id="{0D9336EF-113F-E066-5C24-AABF98B5995A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9780888" y="270561"/>
            <a:ext cx="2247900" cy="3371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8572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This may contain: the water is very blue and it looks like waves">
            <a:extLst>
              <a:ext uri="{FF2B5EF4-FFF2-40B4-BE49-F238E27FC236}">
                <a16:creationId xmlns:a16="http://schemas.microsoft.com/office/drawing/2014/main" id="{8531430D-2643-DB9B-F420-1C599CE7428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250" b="808"/>
          <a:stretch>
            <a:fillRect/>
          </a:stretch>
        </p:blipFill>
        <p:spPr>
          <a:xfrm>
            <a:off x="3568675" y="1389246"/>
            <a:ext cx="2412068" cy="1821519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5F6B4FC9-11A1-799A-D973-B18D8A50B8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39374" y="1059656"/>
            <a:ext cx="2737438" cy="3607594"/>
          </a:xfrm>
          <a:prstGeom prst="rect">
            <a:avLst/>
          </a:prstGeom>
        </p:spPr>
      </p:pic>
      <p:pic>
        <p:nvPicPr>
          <p:cNvPr id="3" name="Picture 2" descr="This may contain: an antique rug with blue and white colors">
            <a:extLst>
              <a:ext uri="{FF2B5EF4-FFF2-40B4-BE49-F238E27FC236}">
                <a16:creationId xmlns:a16="http://schemas.microsoft.com/office/drawing/2014/main" id="{F1FFAC04-D04B-0B1E-43F8-51170A9139F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3050" t="2015" r="3631" b="2415"/>
          <a:stretch/>
        </p:blipFill>
        <p:spPr>
          <a:xfrm rot="5400000">
            <a:off x="5648449" y="4343074"/>
            <a:ext cx="1949114" cy="2599393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46FEFDD-D8C7-F8E5-3369-C896619F9C18}"/>
              </a:ext>
            </a:extLst>
          </p:cNvPr>
          <p:cNvSpPr txBox="1"/>
          <p:nvPr/>
        </p:nvSpPr>
        <p:spPr>
          <a:xfrm>
            <a:off x="182301" y="6088314"/>
            <a:ext cx="5033733" cy="104644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4400" dirty="0">
                <a:solidFill>
                  <a:schemeClr val="tx2">
                    <a:lumMod val="10000"/>
                    <a:lumOff val="90000"/>
                  </a:schemeClr>
                </a:solidFill>
                <a:latin typeface="Freestyle Script"/>
              </a:rPr>
              <a:t>COASTAL LIVING</a:t>
            </a:r>
            <a:endParaRPr lang="en-US" dirty="0">
              <a:solidFill>
                <a:schemeClr val="tx2">
                  <a:lumMod val="10000"/>
                  <a:lumOff val="90000"/>
                </a:schemeClr>
              </a:solidFill>
            </a:endParaRPr>
          </a:p>
          <a:p>
            <a:endParaRPr lang="en-US"/>
          </a:p>
        </p:txBody>
      </p:sp>
      <p:pic>
        <p:nvPicPr>
          <p:cNvPr id="6" name="Picture 5" descr="This may contain: an image of wood flooring that looks like it has been painted in light brown">
            <a:extLst>
              <a:ext uri="{FF2B5EF4-FFF2-40B4-BE49-F238E27FC236}">
                <a16:creationId xmlns:a16="http://schemas.microsoft.com/office/drawing/2014/main" id="{7E49C8B9-973B-D3A6-9E31-711FC664307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42571" y="4668919"/>
            <a:ext cx="1943464" cy="195456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0F15588-F443-F57B-953D-EB96EA3A7B06}"/>
              </a:ext>
            </a:extLst>
          </p:cNvPr>
          <p:cNvSpPr txBox="1"/>
          <p:nvPr/>
        </p:nvSpPr>
        <p:spPr>
          <a:xfrm>
            <a:off x="8972740" y="3378"/>
            <a:ext cx="3192130" cy="1058751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1600" u="sng" dirty="0"/>
              <a:t>LEGEND</a:t>
            </a:r>
          </a:p>
          <a:p>
            <a:endParaRPr lang="en-US" sz="1600" u="sng" dirty="0"/>
          </a:p>
          <a:p>
            <a:pPr marL="342900" indent="-342900">
              <a:buAutoNum type="arabicPeriod"/>
            </a:pPr>
            <a:r>
              <a:rPr lang="en-US" sz="1600" dirty="0"/>
              <a:t>OAK FLOORING, CARPET CALL </a:t>
            </a:r>
          </a:p>
          <a:p>
            <a:pPr marL="342900" indent="-342900">
              <a:buAutoNum type="arabicPeriod"/>
            </a:pPr>
            <a:r>
              <a:rPr lang="en-US" sz="1600" dirty="0"/>
              <a:t>FAUX ARECA 2 PALM, TEMPLE &amp; WEBSTER</a:t>
            </a:r>
          </a:p>
          <a:p>
            <a:pPr marL="342900" indent="-342900">
              <a:buAutoNum type="arabicPeriod"/>
            </a:pPr>
            <a:r>
              <a:rPr lang="en-US" sz="1600" dirty="0"/>
              <a:t>COMO LINEN SOFA 3.5, JAMES LANE</a:t>
            </a:r>
          </a:p>
          <a:p>
            <a:pPr marL="342900" indent="-342900">
              <a:buAutoNum type="arabicPeriod"/>
            </a:pPr>
            <a:r>
              <a:rPr lang="en-US" sz="1600" dirty="0"/>
              <a:t>BAMBOO CURVE RATTAN PENDANT, LIGHTING COLLECTIVE</a:t>
            </a:r>
          </a:p>
          <a:p>
            <a:pPr marL="342900" indent="-342900">
              <a:buAutoNum type="arabicPeriod"/>
            </a:pPr>
            <a:r>
              <a:rPr lang="en-US" sz="1600" dirty="0"/>
              <a:t>LINEN STRIPED CUSHION, MADRAS LINK </a:t>
            </a:r>
          </a:p>
          <a:p>
            <a:pPr marL="342900" indent="-342900">
              <a:buAutoNum type="arabicPeriod"/>
            </a:pPr>
            <a:r>
              <a:rPr lang="en-US" sz="1600" dirty="0"/>
              <a:t>CASPER WHITE ¼, DULUX</a:t>
            </a:r>
          </a:p>
          <a:p>
            <a:pPr marL="342900" indent="-342900">
              <a:buAutoNum type="arabicPeriod"/>
            </a:pPr>
            <a:r>
              <a:rPr lang="en-US" sz="1600" dirty="0"/>
              <a:t>COASTAL GREY, DULUX</a:t>
            </a:r>
          </a:p>
          <a:p>
            <a:pPr marL="342900" indent="-342900">
              <a:buAutoNum type="arabicPeriod"/>
            </a:pPr>
            <a:r>
              <a:rPr lang="en-US" sz="1600" dirty="0"/>
              <a:t>LULL FRAMED ART, URBAN ROAD</a:t>
            </a:r>
          </a:p>
          <a:p>
            <a:pPr marL="342900" indent="-342900">
              <a:buAutoNum type="arabicPeriod"/>
            </a:pPr>
            <a:r>
              <a:rPr lang="en-US" sz="1600" dirty="0"/>
              <a:t>NAPPA ARMCHAIR, REPUBLIC OF RATTAN </a:t>
            </a:r>
          </a:p>
          <a:p>
            <a:pPr marL="342900" indent="-342900">
              <a:buAutoNum type="arabicPeriod"/>
            </a:pPr>
            <a:r>
              <a:rPr lang="en-US" sz="1600" dirty="0"/>
              <a:t>SARAFINA BLUE &amp; GREY WASHABLE RUG, MISS AMARA</a:t>
            </a:r>
          </a:p>
          <a:p>
            <a:pPr marL="342900" indent="-342900">
              <a:buAutoNum type="arabicPeriod"/>
            </a:pPr>
            <a:r>
              <a:rPr lang="en-US" sz="1600" dirty="0"/>
              <a:t>BROMPTON ROUND COFFEE TABLE, TEMPLE &amp; WEBSTER</a:t>
            </a:r>
          </a:p>
          <a:p>
            <a:pPr marL="342900" indent="-342900">
              <a:buAutoNum type="arabicPeriod"/>
            </a:pPr>
            <a:r>
              <a:rPr lang="en-US" sz="1600" dirty="0"/>
              <a:t>Eggshell Sea turtle, Benjamin Moore</a:t>
            </a:r>
          </a:p>
          <a:p>
            <a:pPr marL="342900" indent="-342900">
              <a:buAutoNum type="arabicPeriod"/>
            </a:pPr>
            <a:endParaRPr lang="en-US" sz="1600" dirty="0"/>
          </a:p>
          <a:p>
            <a:pPr marL="342900" indent="-342900">
              <a:buAutoNum type="arabicPeriod"/>
            </a:pPr>
            <a:endParaRPr lang="en-US" dirty="0"/>
          </a:p>
          <a:p>
            <a:pPr marL="342900" indent="-342900">
              <a:buAutoNum type="arabicPeriod"/>
            </a:pPr>
            <a:endParaRPr lang="en-US" dirty="0"/>
          </a:p>
          <a:p>
            <a:pPr marL="342900" indent="-342900">
              <a:buAutoNum type="arabicPeriod"/>
            </a:pPr>
            <a:endParaRPr lang="en-US" dirty="0"/>
          </a:p>
          <a:p>
            <a:pPr marL="342900" indent="-342900">
              <a:buAutoNum type="arabicPeriod"/>
            </a:pPr>
            <a:endParaRPr lang="en-US" dirty="0"/>
          </a:p>
          <a:p>
            <a:pPr marL="342900" indent="-342900">
              <a:buAutoNum type="arabicPeriod"/>
            </a:pPr>
            <a:endParaRPr lang="en-US" dirty="0"/>
          </a:p>
          <a:p>
            <a:pPr marL="342900" indent="-342900">
              <a:buAutoNum type="arabicPeriod"/>
            </a:pPr>
            <a:endParaRPr lang="en-US" dirty="0"/>
          </a:p>
          <a:p>
            <a:pPr marL="342900" indent="-342900">
              <a:buAutoNum type="arabicPeriod"/>
            </a:pPr>
            <a:endParaRPr lang="en-US" dirty="0"/>
          </a:p>
          <a:p>
            <a:pPr marL="342900" indent="-342900">
              <a:buAutoNum type="arabicPeriod"/>
            </a:pPr>
            <a:endParaRPr lang="en-US" dirty="0"/>
          </a:p>
          <a:p>
            <a:pPr marL="342900" indent="-342900">
              <a:buAutoNum type="arabicPeriod"/>
            </a:pPr>
            <a:endParaRPr lang="en-US" dirty="0"/>
          </a:p>
          <a:p>
            <a:pPr marL="342900" indent="-342900">
              <a:buAutoNum type="arabicPeriod"/>
            </a:pPr>
            <a:endParaRPr lang="en-US" dirty="0"/>
          </a:p>
          <a:p>
            <a:pPr marL="342900" indent="-342900">
              <a:buAutoNum type="arabicPeriod"/>
            </a:pPr>
            <a:endParaRPr lang="en-US" dirty="0"/>
          </a:p>
          <a:p>
            <a:pPr marL="342900" indent="-342900">
              <a:buAutoNum type="arabicPeriod"/>
            </a:pPr>
            <a:endParaRPr lang="en-US" u="sng" dirty="0"/>
          </a:p>
          <a:p>
            <a:endParaRPr lang="en-US" dirty="0"/>
          </a:p>
        </p:txBody>
      </p:sp>
      <p:pic>
        <p:nvPicPr>
          <p:cNvPr id="11" name="Picture 10" descr="carousel image 2">
            <a:extLst>
              <a:ext uri="{FF2B5EF4-FFF2-40B4-BE49-F238E27FC236}">
                <a16:creationId xmlns:a16="http://schemas.microsoft.com/office/drawing/2014/main" id="{FC1601D8-737C-8D61-F97F-15D0A728D2DF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17200" b="25200"/>
          <a:stretch/>
        </p:blipFill>
        <p:spPr>
          <a:xfrm>
            <a:off x="3118966" y="2792028"/>
            <a:ext cx="4189465" cy="2411581"/>
          </a:xfrm>
          <a:prstGeom prst="rect">
            <a:avLst/>
          </a:prstGeom>
        </p:spPr>
      </p:pic>
      <p:pic>
        <p:nvPicPr>
          <p:cNvPr id="9" name="Picture 8" descr="This may contain: a potted plant with green leaves in it">
            <a:extLst>
              <a:ext uri="{FF2B5EF4-FFF2-40B4-BE49-F238E27FC236}">
                <a16:creationId xmlns:a16="http://schemas.microsoft.com/office/drawing/2014/main" id="{A9485446-1124-DA43-9E0B-61CEBC01722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12560" t="-216" r="4093" b="-1296"/>
          <a:stretch/>
        </p:blipFill>
        <p:spPr>
          <a:xfrm>
            <a:off x="-1063" y="3076382"/>
            <a:ext cx="2579259" cy="3174823"/>
          </a:xfrm>
          <a:prstGeom prst="rect">
            <a:avLst/>
          </a:prstGeom>
        </p:spPr>
      </p:pic>
      <p:pic>
        <p:nvPicPr>
          <p:cNvPr id="12" name="Picture 11" descr="carousel image 0">
            <a:extLst>
              <a:ext uri="{FF2B5EF4-FFF2-40B4-BE49-F238E27FC236}">
                <a16:creationId xmlns:a16="http://schemas.microsoft.com/office/drawing/2014/main" id="{5CEFBD76-FE97-9118-58A5-9B1517C45EA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5214" t="2518" r="4504" b="19591"/>
          <a:stretch/>
        </p:blipFill>
        <p:spPr>
          <a:xfrm>
            <a:off x="845665" y="1126361"/>
            <a:ext cx="2206789" cy="1962330"/>
          </a:xfrm>
          <a:prstGeom prst="rect">
            <a:avLst/>
          </a:prstGeom>
        </p:spPr>
      </p:pic>
      <p:pic>
        <p:nvPicPr>
          <p:cNvPr id="13" name="Picture 12" descr="carousel image 0">
            <a:extLst>
              <a:ext uri="{FF2B5EF4-FFF2-40B4-BE49-F238E27FC236}">
                <a16:creationId xmlns:a16="http://schemas.microsoft.com/office/drawing/2014/main" id="{773DBDA7-3A17-42C6-02EB-76F0C82FAFB4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12990" t="16404" r="15033" b="14706"/>
          <a:stretch/>
        </p:blipFill>
        <p:spPr>
          <a:xfrm>
            <a:off x="3992795" y="215599"/>
            <a:ext cx="1280050" cy="1362336"/>
          </a:xfrm>
          <a:prstGeom prst="rect">
            <a:avLst/>
          </a:prstGeom>
        </p:spPr>
      </p:pic>
      <p:pic>
        <p:nvPicPr>
          <p:cNvPr id="14" name="Picture 13" descr="carousel image 0">
            <a:extLst>
              <a:ext uri="{FF2B5EF4-FFF2-40B4-BE49-F238E27FC236}">
                <a16:creationId xmlns:a16="http://schemas.microsoft.com/office/drawing/2014/main" id="{BB042F86-90D7-45A8-6609-9F9BF9269F5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13971" t="16976" r="14624" b="15265"/>
          <a:stretch/>
        </p:blipFill>
        <p:spPr>
          <a:xfrm>
            <a:off x="4910974" y="25334"/>
            <a:ext cx="1454910" cy="1369476"/>
          </a:xfrm>
          <a:prstGeom prst="rect">
            <a:avLst/>
          </a:prstGeom>
        </p:spPr>
      </p:pic>
      <p:pic>
        <p:nvPicPr>
          <p:cNvPr id="15" name="Picture 14" descr="This may contain: a white round object is shown on a white background, it appears to be in the shape of a ball">
            <a:extLst>
              <a:ext uri="{FF2B5EF4-FFF2-40B4-BE49-F238E27FC236}">
                <a16:creationId xmlns:a16="http://schemas.microsoft.com/office/drawing/2014/main" id="{CC12B86D-D49C-AAD8-C344-6533C59B43CE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8516" t="11940" r="10614" b="12935"/>
          <a:stretch/>
        </p:blipFill>
        <p:spPr>
          <a:xfrm>
            <a:off x="-2058" y="99592"/>
            <a:ext cx="1380869" cy="1240489"/>
          </a:xfrm>
          <a:prstGeom prst="rect">
            <a:avLst/>
          </a:prstGeom>
        </p:spPr>
      </p:pic>
      <p:pic>
        <p:nvPicPr>
          <p:cNvPr id="16" name="Picture 15" descr="This may contain: the paint is light blue in color">
            <a:extLst>
              <a:ext uri="{FF2B5EF4-FFF2-40B4-BE49-F238E27FC236}">
                <a16:creationId xmlns:a16="http://schemas.microsoft.com/office/drawing/2014/main" id="{76490C73-3B18-4F42-90F3-295BB96AB86D}"/>
              </a:ext>
            </a:extLst>
          </p:cNvPr>
          <p:cNvPicPr>
            <a:picLocks noChangeAspect="1"/>
          </p:cNvPicPr>
          <p:nvPr/>
        </p:nvPicPr>
        <p:blipFill>
          <a:blip r:embed="rId15"/>
          <a:srcRect l="27488" t="31646" r="26566" b="19372"/>
          <a:stretch/>
        </p:blipFill>
        <p:spPr>
          <a:xfrm>
            <a:off x="1391020" y="202153"/>
            <a:ext cx="1197242" cy="1049064"/>
          </a:xfrm>
          <a:prstGeom prst="rect">
            <a:avLst/>
          </a:prstGeom>
        </p:spPr>
      </p:pic>
      <p:pic>
        <p:nvPicPr>
          <p:cNvPr id="18" name="Picture 17" descr="This may contain: a wicker chair and ottoman with white cushions">
            <a:extLst>
              <a:ext uri="{FF2B5EF4-FFF2-40B4-BE49-F238E27FC236}">
                <a16:creationId xmlns:a16="http://schemas.microsoft.com/office/drawing/2014/main" id="{65274110-D119-42C5-0B86-E6478A30C4C4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t="1700" b="901"/>
          <a:stretch>
            <a:fillRect/>
          </a:stretch>
        </p:blipFill>
        <p:spPr>
          <a:xfrm>
            <a:off x="1630264" y="3782826"/>
            <a:ext cx="3446927" cy="3357281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D0D452B8-6D9F-37C0-2E8E-9E01FE9C1B12}"/>
              </a:ext>
            </a:extLst>
          </p:cNvPr>
          <p:cNvSpPr txBox="1"/>
          <p:nvPr/>
        </p:nvSpPr>
        <p:spPr>
          <a:xfrm>
            <a:off x="11727691" y="3779026"/>
            <a:ext cx="443096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dirty="0"/>
              <a:t>11</a:t>
            </a:r>
          </a:p>
        </p:txBody>
      </p:sp>
      <p:pic>
        <p:nvPicPr>
          <p:cNvPr id="5" name="Picture 4" descr="This may contain: a white and blue object with an oval shape on the top, in front of a white background">
            <a:extLst>
              <a:ext uri="{FF2B5EF4-FFF2-40B4-BE49-F238E27FC236}">
                <a16:creationId xmlns:a16="http://schemas.microsoft.com/office/drawing/2014/main" id="{E362045D-FEBD-4DF5-901F-D81421A584BC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1822" t="4680" r="7947" b="13225"/>
          <a:stretch/>
        </p:blipFill>
        <p:spPr>
          <a:xfrm>
            <a:off x="2568233" y="139300"/>
            <a:ext cx="1266411" cy="1143759"/>
          </a:xfrm>
          <a:prstGeom prst="rect">
            <a:avLst/>
          </a:prstGeom>
        </p:spPr>
      </p:pic>
      <p:pic>
        <p:nvPicPr>
          <p:cNvPr id="4" name="Picture 3" descr="This may contain: a round wooden table with two legs and a pattern on the top, sitting against a white background">
            <a:extLst>
              <a:ext uri="{FF2B5EF4-FFF2-40B4-BE49-F238E27FC236}">
                <a16:creationId xmlns:a16="http://schemas.microsoft.com/office/drawing/2014/main" id="{86664563-10DA-1498-5178-4183F0F3AA55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729" t="16012" r="-2618" b="18885"/>
          <a:stretch/>
        </p:blipFill>
        <p:spPr>
          <a:xfrm>
            <a:off x="6236880" y="4753584"/>
            <a:ext cx="2735832" cy="1768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06756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AD96FDFD-4E42-4A06-B8B5-768A1DB9C2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968CF26-2304-109D-74C7-5DE696C7FFB8}"/>
              </a:ext>
            </a:extLst>
          </p:cNvPr>
          <p:cNvSpPr txBox="1"/>
          <p:nvPr/>
        </p:nvSpPr>
        <p:spPr>
          <a:xfrm>
            <a:off x="971368" y="155475"/>
            <a:ext cx="6125964" cy="1010999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="b" anchorCtr="0" forceAA="0" compatLnSpc="1">
            <a:prstTxWarp prst="textNoShape">
              <a:avLst/>
            </a:prstTxWarp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 kern="1200" dirty="0">
                <a:solidFill>
                  <a:schemeClr val="tx2">
                    <a:lumMod val="10000"/>
                    <a:lumOff val="90000"/>
                  </a:schemeClr>
                </a:solidFill>
                <a:latin typeface="Freestyle Script"/>
                <a:ea typeface="+mj-ea"/>
                <a:cs typeface="+mj-cs"/>
              </a:rPr>
              <a:t>COASTAL STYLE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ED62000-BB7A-239A-1836-8A5659C1D79F}"/>
              </a:ext>
            </a:extLst>
          </p:cNvPr>
          <p:cNvSpPr txBox="1"/>
          <p:nvPr/>
        </p:nvSpPr>
        <p:spPr>
          <a:xfrm>
            <a:off x="600666" y="1321261"/>
            <a:ext cx="11312611" cy="4855702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="t" anchorCtr="0" forceAA="0" compatLnSpc="1">
            <a:prstTxWarp prst="textNoShape">
              <a:avLst/>
            </a:prstTxWarp>
            <a:normAutofit fontScale="85000" lnSpcReduction="20000"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900" dirty="0">
                <a:solidFill>
                  <a:schemeClr val="tx1">
                    <a:lumMod val="49000"/>
                    <a:lumOff val="51000"/>
                  </a:schemeClr>
                </a:solidFill>
              </a:rPr>
              <a:t>Coastal style is light, airy and relaxed. 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900" dirty="0">
                <a:solidFill>
                  <a:schemeClr val="tx1">
                    <a:lumMod val="49000"/>
                    <a:lumOff val="51000"/>
                  </a:schemeClr>
                </a:solidFill>
              </a:rPr>
              <a:t>The most </a:t>
            </a:r>
            <a:r>
              <a:rPr lang="en-US" sz="1900" err="1">
                <a:solidFill>
                  <a:schemeClr val="tx1">
                    <a:lumMod val="49000"/>
                    <a:lumOff val="51000"/>
                  </a:schemeClr>
                </a:solidFill>
              </a:rPr>
              <a:t>noteable</a:t>
            </a:r>
            <a:r>
              <a:rPr lang="en-US" sz="1900" dirty="0">
                <a:solidFill>
                  <a:schemeClr val="tx1">
                    <a:lumMod val="49000"/>
                    <a:lumOff val="51000"/>
                  </a:schemeClr>
                </a:solidFill>
              </a:rPr>
              <a:t> area in the world this design style is used is in the Hamptons in New York, however, lots of other seaside locations most likely are drawn to the coastal aesthetic. 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900" dirty="0">
                <a:solidFill>
                  <a:schemeClr val="tx1">
                    <a:lumMod val="49000"/>
                    <a:lumOff val="51000"/>
                  </a:schemeClr>
                </a:solidFill>
              </a:rPr>
              <a:t>Natural light and neutral tones, paired with </a:t>
            </a:r>
            <a:r>
              <a:rPr lang="en-US" sz="1900" err="1">
                <a:solidFill>
                  <a:schemeClr val="tx1">
                    <a:lumMod val="49000"/>
                    <a:lumOff val="51000"/>
                  </a:schemeClr>
                </a:solidFill>
              </a:rPr>
              <a:t>colours</a:t>
            </a:r>
            <a:r>
              <a:rPr lang="en-US" sz="1900" dirty="0">
                <a:solidFill>
                  <a:schemeClr val="tx1">
                    <a:lumMod val="49000"/>
                    <a:lumOff val="51000"/>
                  </a:schemeClr>
                </a:solidFill>
              </a:rPr>
              <a:t> of the Ocean and nature are the stand out of this look. 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900" dirty="0">
                <a:solidFill>
                  <a:schemeClr val="tx1">
                    <a:lumMod val="49000"/>
                    <a:lumOff val="51000"/>
                  </a:schemeClr>
                </a:solidFill>
              </a:rPr>
              <a:t>Bright or creamy whites, blues and turquoises, greens and greys. 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900" dirty="0">
                <a:solidFill>
                  <a:schemeClr val="tx1">
                    <a:lumMod val="49000"/>
                    <a:lumOff val="51000"/>
                  </a:schemeClr>
                </a:solidFill>
              </a:rPr>
              <a:t>Coastal style exudes the indoor / outdoor flow of a home and its laid back aesthetic. 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900" dirty="0">
                <a:solidFill>
                  <a:schemeClr val="tx1">
                    <a:lumMod val="49000"/>
                    <a:lumOff val="51000"/>
                  </a:schemeClr>
                </a:solidFill>
              </a:rPr>
              <a:t>Light filtering sheer curtains on bifold or </a:t>
            </a:r>
            <a:r>
              <a:rPr lang="en-US" sz="1900" err="1">
                <a:solidFill>
                  <a:schemeClr val="tx1">
                    <a:lumMod val="49000"/>
                    <a:lumOff val="51000"/>
                  </a:schemeClr>
                </a:solidFill>
              </a:rPr>
              <a:t>french</a:t>
            </a:r>
            <a:r>
              <a:rPr lang="en-US" sz="1900" dirty="0">
                <a:solidFill>
                  <a:schemeClr val="tx1">
                    <a:lumMod val="49000"/>
                    <a:lumOff val="51000"/>
                  </a:schemeClr>
                </a:solidFill>
              </a:rPr>
              <a:t> doors and windows let in afternoon summer breezes. 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900" dirty="0">
                <a:solidFill>
                  <a:schemeClr val="tx1">
                    <a:lumMod val="49000"/>
                    <a:lumOff val="51000"/>
                  </a:schemeClr>
                </a:solidFill>
              </a:rPr>
              <a:t>Rattan furniture and light fixtures enhance the relaxed look whilst bringing in texture. 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900" u="sng" dirty="0">
              <a:solidFill>
                <a:schemeClr val="tx1">
                  <a:lumMod val="49000"/>
                  <a:lumOff val="51000"/>
                </a:schemeClr>
              </a:solidFill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900" u="sng" dirty="0">
                <a:solidFill>
                  <a:schemeClr val="tx1">
                    <a:lumMod val="49000"/>
                    <a:lumOff val="51000"/>
                  </a:schemeClr>
                </a:solidFill>
              </a:rPr>
              <a:t>DESIGN ELEMENTS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1900" b="1" dirty="0">
                <a:solidFill>
                  <a:schemeClr val="tx1">
                    <a:lumMod val="49000"/>
                    <a:lumOff val="51000"/>
                  </a:schemeClr>
                </a:solidFill>
              </a:rPr>
              <a:t>Space: </a:t>
            </a:r>
            <a:r>
              <a:rPr lang="en-US" sz="1900" dirty="0">
                <a:solidFill>
                  <a:schemeClr val="tx1">
                    <a:lumMod val="49000"/>
                    <a:lumOff val="51000"/>
                  </a:schemeClr>
                </a:solidFill>
              </a:rPr>
              <a:t>Open plan airy and light rooms with indoor outdoor flow, large windows and natural light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1900" b="1" dirty="0">
                <a:solidFill>
                  <a:schemeClr val="tx1">
                    <a:lumMod val="49000"/>
                    <a:lumOff val="51000"/>
                  </a:schemeClr>
                </a:solidFill>
              </a:rPr>
              <a:t>Line: </a:t>
            </a:r>
            <a:r>
              <a:rPr lang="en-US" sz="1900" dirty="0">
                <a:solidFill>
                  <a:schemeClr val="tx1">
                    <a:lumMod val="49000"/>
                    <a:lumOff val="51000"/>
                  </a:schemeClr>
                </a:solidFill>
              </a:rPr>
              <a:t> Straight and horizontal lines would dominate, the curved lines of round tables, stools, pendant lights give a nice movement to the overall space. 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1900" b="1" dirty="0">
                <a:solidFill>
                  <a:schemeClr val="tx1">
                    <a:lumMod val="49000"/>
                    <a:lumOff val="51000"/>
                  </a:schemeClr>
                </a:solidFill>
              </a:rPr>
              <a:t>Shape:</a:t>
            </a:r>
            <a:r>
              <a:rPr lang="en-US" sz="1900" dirty="0">
                <a:solidFill>
                  <a:schemeClr val="tx1">
                    <a:lumMod val="49000"/>
                    <a:lumOff val="51000"/>
                  </a:schemeClr>
                </a:solidFill>
              </a:rPr>
              <a:t> Organic shapes are prominent with the use of indoor plants and floral arrangements bringing in nature and greenery. 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1900" b="1" err="1">
                <a:solidFill>
                  <a:schemeClr val="tx1">
                    <a:lumMod val="49000"/>
                    <a:lumOff val="51000"/>
                  </a:schemeClr>
                </a:solidFill>
              </a:rPr>
              <a:t>Colour</a:t>
            </a:r>
            <a:r>
              <a:rPr lang="en-US" sz="1900" dirty="0">
                <a:solidFill>
                  <a:schemeClr val="tx1">
                    <a:lumMod val="49000"/>
                    <a:lumOff val="51000"/>
                  </a:schemeClr>
                </a:solidFill>
              </a:rPr>
              <a:t>: neutral bright and creamy whites, blues and greens, </a:t>
            </a:r>
            <a:r>
              <a:rPr lang="en-US" sz="1900" err="1">
                <a:solidFill>
                  <a:schemeClr val="tx1">
                    <a:lumMod val="49000"/>
                    <a:lumOff val="51000"/>
                  </a:schemeClr>
                </a:solidFill>
              </a:rPr>
              <a:t>coloured</a:t>
            </a:r>
            <a:r>
              <a:rPr lang="en-US" sz="1900" dirty="0">
                <a:solidFill>
                  <a:schemeClr val="tx1">
                    <a:lumMod val="49000"/>
                    <a:lumOff val="51000"/>
                  </a:schemeClr>
                </a:solidFill>
              </a:rPr>
              <a:t> glass 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1900" b="1" dirty="0">
                <a:solidFill>
                  <a:schemeClr val="tx1">
                    <a:lumMod val="49000"/>
                    <a:lumOff val="51000"/>
                  </a:schemeClr>
                </a:solidFill>
              </a:rPr>
              <a:t>Texture:</a:t>
            </a:r>
            <a:r>
              <a:rPr lang="en-US" sz="1900" dirty="0">
                <a:solidFill>
                  <a:schemeClr val="tx1">
                    <a:lumMod val="49000"/>
                    <a:lumOff val="51000"/>
                  </a:schemeClr>
                </a:solidFill>
              </a:rPr>
              <a:t> Jute rugs, rattan furniture, linen sofas and cushions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1900" b="1" dirty="0">
                <a:solidFill>
                  <a:schemeClr val="tx1">
                    <a:lumMod val="49000"/>
                    <a:lumOff val="51000"/>
                  </a:schemeClr>
                </a:solidFill>
              </a:rPr>
              <a:t>Light:</a:t>
            </a:r>
            <a:r>
              <a:rPr lang="en-US" sz="1900" dirty="0">
                <a:solidFill>
                  <a:schemeClr val="tx1">
                    <a:lumMod val="49000"/>
                    <a:lumOff val="51000"/>
                  </a:schemeClr>
                </a:solidFill>
              </a:rPr>
              <a:t> Coastal style focuses on natural light streaming in via big windows. Use artificial lighting via pendants and table lamps for night time ambience. 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1900" b="1" dirty="0">
                <a:solidFill>
                  <a:schemeClr val="tx1">
                    <a:lumMod val="49000"/>
                    <a:lumOff val="51000"/>
                  </a:schemeClr>
                </a:solidFill>
              </a:rPr>
              <a:t>Pattern: </a:t>
            </a:r>
            <a:r>
              <a:rPr lang="en-US" sz="1900" dirty="0">
                <a:solidFill>
                  <a:schemeClr val="tx1">
                    <a:lumMod val="49000"/>
                    <a:lumOff val="51000"/>
                  </a:schemeClr>
                </a:solidFill>
              </a:rPr>
              <a:t>Seen in the use of coastal artworks, furnishings such as cushions, blankets and throws and rugs. Can include coastal elements such as palm trees in the stitching. 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900" u="sng" dirty="0"/>
          </a:p>
        </p:txBody>
      </p:sp>
    </p:spTree>
    <p:extLst>
      <p:ext uri="{BB962C8B-B14F-4D97-AF65-F5344CB8AC3E}">
        <p14:creationId xmlns:p14="http://schemas.microsoft.com/office/powerpoint/2010/main" val="12683657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08B4BE6-7A00-FD86-CD73-9DE5A5413624}"/>
              </a:ext>
            </a:extLst>
          </p:cNvPr>
          <p:cNvSpPr txBox="1"/>
          <p:nvPr/>
        </p:nvSpPr>
        <p:spPr>
          <a:xfrm>
            <a:off x="494061" y="957243"/>
            <a:ext cx="5947625" cy="241401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rmAutofit/>
          </a:bodyPr>
          <a:lstStyle/>
          <a:p>
            <a:pPr algn="l"/>
            <a:r>
              <a:rPr lang="en-US" sz="4800" dirty="0">
                <a:solidFill>
                  <a:schemeClr val="tx2">
                    <a:lumMod val="10000"/>
                    <a:lumOff val="90000"/>
                  </a:schemeClr>
                </a:solidFill>
                <a:latin typeface="Freestyle Script"/>
              </a:rPr>
              <a:t>REFERENCE</a:t>
            </a:r>
          </a:p>
          <a:p>
            <a:r>
              <a:rPr lang="en-US" sz="1600" dirty="0">
                <a:solidFill>
                  <a:schemeClr val="tx1">
                    <a:lumMod val="49000"/>
                    <a:lumOff val="51000"/>
                  </a:schemeClr>
                </a:solidFill>
                <a:latin typeface="Aptos"/>
              </a:rPr>
              <a:t>COASTAL SYLE BOOKS OF MY OWN</a:t>
            </a:r>
          </a:p>
          <a:p>
            <a:r>
              <a:rPr lang="en-US" sz="1600" dirty="0">
                <a:solidFill>
                  <a:schemeClr val="tx1">
                    <a:lumMod val="49000"/>
                    <a:lumOff val="51000"/>
                  </a:schemeClr>
                </a:solidFill>
                <a:latin typeface="Aptos"/>
              </a:rPr>
              <a:t>IDI MODULE 3 </a:t>
            </a:r>
          </a:p>
          <a:p>
            <a:r>
              <a:rPr lang="en-US" sz="1600" dirty="0">
                <a:solidFill>
                  <a:schemeClr val="tx1">
                    <a:lumMod val="49000"/>
                    <a:lumOff val="51000"/>
                  </a:schemeClr>
                </a:solidFill>
                <a:latin typeface="Aptos"/>
              </a:rPr>
              <a:t>PINTEREST</a:t>
            </a:r>
          </a:p>
          <a:p>
            <a:endParaRPr lang="en-US" sz="4800" b="1" u="sng" dirty="0">
              <a:solidFill>
                <a:schemeClr val="tx1">
                  <a:lumMod val="49000"/>
                  <a:lumOff val="51000"/>
                </a:schemeClr>
              </a:solidFill>
              <a:latin typeface="Freestyle Script"/>
            </a:endParaRPr>
          </a:p>
          <a:p>
            <a:r>
              <a:rPr lang="en-US" sz="2400" b="1" u="sng" dirty="0">
                <a:solidFill>
                  <a:schemeClr val="tx1">
                    <a:lumMod val="49000"/>
                    <a:lumOff val="51000"/>
                  </a:schemeClr>
                </a:solidFill>
                <a:latin typeface="Freestyle Script"/>
              </a:rPr>
              <a:t>COASTAL MOOD BOARD</a:t>
            </a:r>
          </a:p>
          <a:p>
            <a:r>
              <a:rPr lang="en-US" sz="1600" dirty="0">
                <a:solidFill>
                  <a:schemeClr val="tx1">
                    <a:lumMod val="49000"/>
                    <a:lumOff val="51000"/>
                  </a:schemeClr>
                </a:solidFill>
                <a:latin typeface="Aptos"/>
              </a:rPr>
              <a:t>Lavendar linen striped cushion, Mint house interiors, UK</a:t>
            </a:r>
          </a:p>
          <a:p>
            <a:r>
              <a:rPr lang="en-US" sz="1600" dirty="0">
                <a:solidFill>
                  <a:schemeClr val="tx1">
                    <a:lumMod val="49000"/>
                    <a:lumOff val="51000"/>
                  </a:schemeClr>
                </a:solidFill>
                <a:latin typeface="Aptos"/>
              </a:rPr>
              <a:t>Coastal Paint palette, Dulux Australia</a:t>
            </a:r>
          </a:p>
          <a:p>
            <a:r>
              <a:rPr lang="en-US" sz="1600" dirty="0">
                <a:solidFill>
                  <a:schemeClr val="tx1">
                    <a:lumMod val="49000"/>
                    <a:lumOff val="51000"/>
                  </a:schemeClr>
                </a:solidFill>
                <a:latin typeface="Aptos"/>
              </a:rPr>
              <a:t>Coastal picture, 12 Apostles, Great Ocean Road, Australia</a:t>
            </a:r>
          </a:p>
          <a:p>
            <a:r>
              <a:rPr lang="en-US" sz="1600" dirty="0">
                <a:solidFill>
                  <a:schemeClr val="tx1">
                    <a:lumMod val="49000"/>
                    <a:lumOff val="51000"/>
                  </a:schemeClr>
                </a:solidFill>
                <a:latin typeface="Aptos"/>
              </a:rPr>
              <a:t>Chrissy rattan pendant lights, My </a:t>
            </a:r>
            <a:r>
              <a:rPr lang="en-US" sz="1600" err="1">
                <a:solidFill>
                  <a:schemeClr val="tx1">
                    <a:lumMod val="49000"/>
                    <a:lumOff val="51000"/>
                  </a:schemeClr>
                </a:solidFill>
                <a:latin typeface="Aptos"/>
              </a:rPr>
              <a:t>bali</a:t>
            </a:r>
            <a:r>
              <a:rPr lang="en-US" sz="1600" dirty="0">
                <a:solidFill>
                  <a:schemeClr val="tx1">
                    <a:lumMod val="49000"/>
                    <a:lumOff val="51000"/>
                  </a:schemeClr>
                </a:solidFill>
                <a:latin typeface="Aptos"/>
              </a:rPr>
              <a:t> living, via Etsy.com</a:t>
            </a:r>
          </a:p>
          <a:p>
            <a:r>
              <a:rPr lang="en-US" sz="1600" err="1">
                <a:solidFill>
                  <a:schemeClr val="tx1">
                    <a:lumMod val="49000"/>
                    <a:lumOff val="51000"/>
                  </a:schemeClr>
                </a:solidFill>
                <a:latin typeface="Aptos"/>
              </a:rPr>
              <a:t>Rygge</a:t>
            </a:r>
            <a:r>
              <a:rPr lang="en-US" sz="1600" dirty="0">
                <a:solidFill>
                  <a:schemeClr val="tx1">
                    <a:lumMod val="49000"/>
                    <a:lumOff val="51000"/>
                  </a:schemeClr>
                </a:solidFill>
                <a:latin typeface="Aptos"/>
              </a:rPr>
              <a:t> Jute floor rug, Freedom Australia</a:t>
            </a:r>
          </a:p>
          <a:p>
            <a:r>
              <a:rPr lang="en-US" sz="1600" dirty="0">
                <a:solidFill>
                  <a:schemeClr val="tx1">
                    <a:lumMod val="49000"/>
                    <a:lumOff val="51000"/>
                  </a:schemeClr>
                </a:solidFill>
                <a:latin typeface="Aptos"/>
              </a:rPr>
              <a:t>Rattan armchair, The gifts of life, Bloglovin.com</a:t>
            </a:r>
          </a:p>
          <a:p>
            <a:r>
              <a:rPr lang="en-US" sz="1600" dirty="0">
                <a:solidFill>
                  <a:schemeClr val="tx1">
                    <a:lumMod val="49000"/>
                    <a:lumOff val="51000"/>
                  </a:schemeClr>
                </a:solidFill>
                <a:latin typeface="Aptos"/>
              </a:rPr>
              <a:t>Palm in basket, Smile.amazon.com</a:t>
            </a:r>
          </a:p>
          <a:p>
            <a:r>
              <a:rPr lang="en-US" sz="1600" dirty="0">
                <a:solidFill>
                  <a:schemeClr val="tx1">
                    <a:lumMod val="49000"/>
                    <a:lumOff val="51000"/>
                  </a:schemeClr>
                </a:solidFill>
                <a:latin typeface="Aptos"/>
              </a:rPr>
              <a:t>French doors, doorstop.com.au</a:t>
            </a:r>
          </a:p>
          <a:p>
            <a:r>
              <a:rPr lang="en-US" sz="1600" dirty="0">
                <a:solidFill>
                  <a:schemeClr val="tx1">
                    <a:lumMod val="49000"/>
                    <a:lumOff val="51000"/>
                  </a:schemeClr>
                </a:solidFill>
                <a:latin typeface="Aptos"/>
              </a:rPr>
              <a:t>IHF Sheer voile curtain, Etsy.com</a:t>
            </a:r>
          </a:p>
          <a:p>
            <a:r>
              <a:rPr lang="en-US" sz="1600" dirty="0">
                <a:solidFill>
                  <a:schemeClr val="tx1">
                    <a:lumMod val="49000"/>
                    <a:lumOff val="51000"/>
                  </a:schemeClr>
                </a:solidFill>
                <a:latin typeface="Aptos"/>
              </a:rPr>
              <a:t>Brompton round coffee table, Temple &amp; Webster</a:t>
            </a:r>
          </a:p>
          <a:p>
            <a:r>
              <a:rPr lang="en-US" sz="1600" dirty="0">
                <a:solidFill>
                  <a:schemeClr val="tx1">
                    <a:lumMod val="49000"/>
                    <a:lumOff val="51000"/>
                  </a:schemeClr>
                </a:solidFill>
                <a:latin typeface="Aptos"/>
              </a:rPr>
              <a:t>Trio of aqua glass bottles, jamjaredit.co.uk</a:t>
            </a:r>
          </a:p>
          <a:p>
            <a:r>
              <a:rPr lang="en-US" sz="1600" dirty="0">
                <a:solidFill>
                  <a:schemeClr val="tx1">
                    <a:lumMod val="49000"/>
                    <a:lumOff val="51000"/>
                  </a:schemeClr>
                </a:solidFill>
                <a:latin typeface="Aptos"/>
              </a:rPr>
              <a:t>Coastal room image, via casuallycoastal.com</a:t>
            </a:r>
          </a:p>
          <a:p>
            <a:endParaRPr lang="en-US" sz="1600" dirty="0">
              <a:solidFill>
                <a:srgbClr val="828282"/>
              </a:solidFill>
              <a:latin typeface="Aptos"/>
            </a:endParaRPr>
          </a:p>
          <a:p>
            <a:endParaRPr lang="en-US" sz="1600" dirty="0">
              <a:solidFill>
                <a:srgbClr val="828282"/>
              </a:solidFill>
              <a:latin typeface="Aptos"/>
            </a:endParaRPr>
          </a:p>
          <a:p>
            <a:endParaRPr lang="en-US" sz="1600" dirty="0">
              <a:solidFill>
                <a:srgbClr val="828282"/>
              </a:solidFill>
              <a:latin typeface="Aptos"/>
            </a:endParaRPr>
          </a:p>
          <a:p>
            <a:endParaRPr lang="en-US" sz="1600" dirty="0">
              <a:solidFill>
                <a:srgbClr val="828282"/>
              </a:solidFill>
              <a:latin typeface="Aptos"/>
            </a:endParaRPr>
          </a:p>
          <a:p>
            <a:endParaRPr lang="en-US" sz="1600" dirty="0">
              <a:solidFill>
                <a:srgbClr val="828282"/>
              </a:solidFill>
              <a:latin typeface="Aptos"/>
            </a:endParaRPr>
          </a:p>
          <a:p>
            <a:endParaRPr lang="en-US" sz="1600" dirty="0">
              <a:solidFill>
                <a:srgbClr val="828282"/>
              </a:solidFill>
              <a:latin typeface="Aptos"/>
            </a:endParaRPr>
          </a:p>
          <a:p>
            <a:endParaRPr lang="en-US" sz="1600" dirty="0">
              <a:solidFill>
                <a:srgbClr val="828282"/>
              </a:solidFill>
              <a:latin typeface="Aptos"/>
            </a:endParaRPr>
          </a:p>
          <a:p>
            <a:endParaRPr lang="en-US" sz="1600" dirty="0">
              <a:solidFill>
                <a:srgbClr val="828282"/>
              </a:solidFill>
              <a:latin typeface="Aptos"/>
            </a:endParaRPr>
          </a:p>
          <a:p>
            <a:endParaRPr lang="en-US" sz="1600" dirty="0">
              <a:solidFill>
                <a:srgbClr val="828282"/>
              </a:solidFill>
              <a:latin typeface="Aptos"/>
            </a:endParaRPr>
          </a:p>
          <a:p>
            <a:endParaRPr lang="en-US" sz="2400" b="1" u="sng" dirty="0">
              <a:solidFill>
                <a:srgbClr val="828282"/>
              </a:solidFill>
              <a:latin typeface="Freestyle Script"/>
            </a:endParaRPr>
          </a:p>
          <a:p>
            <a:endParaRPr lang="en-US" sz="2400" b="1" dirty="0">
              <a:solidFill>
                <a:srgbClr val="000000"/>
              </a:solidFill>
              <a:latin typeface="Freestyle Script"/>
            </a:endParaRPr>
          </a:p>
          <a:p>
            <a:endParaRPr lang="en-US" sz="2400" b="1" dirty="0">
              <a:solidFill>
                <a:schemeClr val="tx2">
                  <a:lumMod val="10000"/>
                  <a:lumOff val="90000"/>
                </a:schemeClr>
              </a:solidFill>
              <a:latin typeface="Freestyle Script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8ECE7D3-E9D3-4009-0551-4CFC0BC55116}"/>
              </a:ext>
            </a:extLst>
          </p:cNvPr>
          <p:cNvSpPr txBox="1"/>
          <p:nvPr/>
        </p:nvSpPr>
        <p:spPr>
          <a:xfrm>
            <a:off x="6469118" y="2454868"/>
            <a:ext cx="5125888" cy="477053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 b="1" u="sng" dirty="0">
                <a:solidFill>
                  <a:schemeClr val="tx1">
                    <a:lumMod val="49000"/>
                    <a:lumOff val="51000"/>
                  </a:schemeClr>
                </a:solidFill>
                <a:latin typeface="Freestyle Script"/>
              </a:rPr>
              <a:t>COASTAL SAMPLE BOARD</a:t>
            </a:r>
          </a:p>
          <a:p>
            <a:pPr marL="342900" indent="-342900">
              <a:buAutoNum type="arabicPeriod"/>
            </a:pPr>
            <a:r>
              <a:rPr lang="en-US" sz="1600" dirty="0">
                <a:solidFill>
                  <a:schemeClr val="tx1">
                    <a:lumMod val="49000"/>
                    <a:lumOff val="51000"/>
                  </a:schemeClr>
                </a:solidFill>
                <a:latin typeface="Aptos"/>
              </a:rPr>
              <a:t>OAK FLOORING, CARPET CALL </a:t>
            </a:r>
          </a:p>
          <a:p>
            <a:pPr marL="342900" indent="-342900">
              <a:buAutoNum type="arabicPeriod"/>
            </a:pPr>
            <a:r>
              <a:rPr lang="en-US" sz="1600" dirty="0">
                <a:solidFill>
                  <a:schemeClr val="tx1">
                    <a:lumMod val="49000"/>
                    <a:lumOff val="51000"/>
                  </a:schemeClr>
                </a:solidFill>
                <a:latin typeface="Aptos"/>
              </a:rPr>
              <a:t>FAUX ARECA 2 PALM, TEMPLE &amp; WEBSTER</a:t>
            </a:r>
          </a:p>
          <a:p>
            <a:pPr marL="342900" indent="-342900">
              <a:buAutoNum type="arabicPeriod"/>
            </a:pPr>
            <a:r>
              <a:rPr lang="en-US" sz="1600" dirty="0">
                <a:solidFill>
                  <a:schemeClr val="tx1">
                    <a:lumMod val="49000"/>
                    <a:lumOff val="51000"/>
                  </a:schemeClr>
                </a:solidFill>
                <a:latin typeface="Aptos"/>
              </a:rPr>
              <a:t>COMO LINEN SOFA 3.5, JAMES LANE</a:t>
            </a:r>
          </a:p>
          <a:p>
            <a:pPr marL="342900" indent="-342900">
              <a:buAutoNum type="arabicPeriod"/>
            </a:pPr>
            <a:r>
              <a:rPr lang="en-US" sz="1600" dirty="0">
                <a:solidFill>
                  <a:schemeClr val="tx1">
                    <a:lumMod val="49000"/>
                    <a:lumOff val="51000"/>
                  </a:schemeClr>
                </a:solidFill>
                <a:latin typeface="Aptos"/>
              </a:rPr>
              <a:t>BAMBOO CURVE RATTAN PENDANT, LIGHTING COLLECTIVE</a:t>
            </a:r>
          </a:p>
          <a:p>
            <a:pPr marL="342900" indent="-342900">
              <a:buAutoNum type="arabicPeriod"/>
            </a:pPr>
            <a:r>
              <a:rPr lang="en-US" sz="1600" dirty="0">
                <a:solidFill>
                  <a:schemeClr val="tx1">
                    <a:lumMod val="49000"/>
                    <a:lumOff val="51000"/>
                  </a:schemeClr>
                </a:solidFill>
                <a:latin typeface="Aptos"/>
              </a:rPr>
              <a:t>LINEN STRIPED CUSHION, MADRAS LINK </a:t>
            </a:r>
          </a:p>
          <a:p>
            <a:pPr marL="342900" indent="-342900">
              <a:buAutoNum type="arabicPeriod"/>
            </a:pPr>
            <a:r>
              <a:rPr lang="en-US" sz="1600" dirty="0">
                <a:solidFill>
                  <a:schemeClr val="tx1">
                    <a:lumMod val="49000"/>
                    <a:lumOff val="51000"/>
                  </a:schemeClr>
                </a:solidFill>
                <a:latin typeface="Aptos"/>
              </a:rPr>
              <a:t>CASPER WHITE ¼, DULUX</a:t>
            </a:r>
          </a:p>
          <a:p>
            <a:pPr marL="342900" indent="-342900">
              <a:buAutoNum type="arabicPeriod"/>
            </a:pPr>
            <a:r>
              <a:rPr lang="en-US" sz="1600" dirty="0">
                <a:solidFill>
                  <a:schemeClr val="tx1">
                    <a:lumMod val="49000"/>
                    <a:lumOff val="51000"/>
                  </a:schemeClr>
                </a:solidFill>
                <a:latin typeface="Aptos"/>
              </a:rPr>
              <a:t>COASTAL GREY, DULUX</a:t>
            </a:r>
          </a:p>
          <a:p>
            <a:pPr marL="342900" indent="-342900">
              <a:buAutoNum type="arabicPeriod"/>
            </a:pPr>
            <a:r>
              <a:rPr lang="en-US" sz="1600" dirty="0">
                <a:solidFill>
                  <a:schemeClr val="tx1">
                    <a:lumMod val="49000"/>
                    <a:lumOff val="51000"/>
                  </a:schemeClr>
                </a:solidFill>
                <a:latin typeface="Aptos"/>
              </a:rPr>
              <a:t>LULL FRAMED ART, URBAN ROAD</a:t>
            </a:r>
          </a:p>
          <a:p>
            <a:pPr marL="342900" indent="-342900">
              <a:buAutoNum type="arabicPeriod"/>
            </a:pPr>
            <a:r>
              <a:rPr lang="en-US" sz="1600" dirty="0">
                <a:solidFill>
                  <a:schemeClr val="tx1">
                    <a:lumMod val="49000"/>
                    <a:lumOff val="51000"/>
                  </a:schemeClr>
                </a:solidFill>
                <a:latin typeface="Aptos"/>
              </a:rPr>
              <a:t>NAPPA ARMCHAIR, REPUBLIC OF RATTAN </a:t>
            </a:r>
          </a:p>
          <a:p>
            <a:pPr marL="342900" indent="-342900">
              <a:buAutoNum type="arabicPeriod"/>
            </a:pPr>
            <a:r>
              <a:rPr lang="en-US" sz="1600" dirty="0">
                <a:solidFill>
                  <a:schemeClr val="tx1">
                    <a:lumMod val="49000"/>
                    <a:lumOff val="51000"/>
                  </a:schemeClr>
                </a:solidFill>
                <a:latin typeface="Aptos"/>
              </a:rPr>
              <a:t>SARAFINA BLUE &amp; GREY WASHABLE RUG, MISS AMARA</a:t>
            </a:r>
          </a:p>
          <a:p>
            <a:pPr marL="342900" indent="-342900">
              <a:buAutoNum type="arabicPeriod"/>
            </a:pPr>
            <a:r>
              <a:rPr lang="en-US" sz="1600" dirty="0">
                <a:solidFill>
                  <a:schemeClr val="tx1">
                    <a:lumMod val="49000"/>
                    <a:lumOff val="51000"/>
                  </a:schemeClr>
                </a:solidFill>
                <a:latin typeface="Aptos"/>
              </a:rPr>
              <a:t>BROMPTON ROUND COFFEE TABLE, TEMPLE &amp; WEBSTER</a:t>
            </a:r>
          </a:p>
          <a:p>
            <a:pPr marL="342900" indent="-342900">
              <a:buAutoNum type="arabicPeriod"/>
            </a:pPr>
            <a:r>
              <a:rPr lang="en-US" sz="1600" dirty="0">
                <a:solidFill>
                  <a:schemeClr val="tx1">
                    <a:lumMod val="49000"/>
                    <a:lumOff val="51000"/>
                  </a:schemeClr>
                </a:solidFill>
                <a:latin typeface="Aptos"/>
              </a:rPr>
              <a:t>EGGSHELL SEA TURTLE, BENJAMIN MOORE</a:t>
            </a:r>
          </a:p>
          <a:p>
            <a:pPr marL="342900" indent="-342900">
              <a:buAutoNum type="arabicPeriod"/>
            </a:pPr>
            <a:endParaRPr lang="en-US" sz="1600" dirty="0">
              <a:solidFill>
                <a:schemeClr val="tx1">
                  <a:lumMod val="49000"/>
                  <a:lumOff val="51000"/>
                </a:schemeClr>
              </a:solidFill>
              <a:latin typeface="Aptos"/>
            </a:endParaRPr>
          </a:p>
          <a:p>
            <a:endParaRPr lang="en-US" sz="2400" b="1" u="sng" dirty="0">
              <a:solidFill>
                <a:schemeClr val="tx1">
                  <a:lumMod val="49000"/>
                  <a:lumOff val="51000"/>
                </a:schemeClr>
              </a:solidFill>
              <a:latin typeface="Freestyle Script"/>
            </a:endParaRPr>
          </a:p>
        </p:txBody>
      </p:sp>
    </p:spTree>
    <p:extLst>
      <p:ext uri="{BB962C8B-B14F-4D97-AF65-F5344CB8AC3E}">
        <p14:creationId xmlns:p14="http://schemas.microsoft.com/office/powerpoint/2010/main" val="48143164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 panose="020B00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570</Words>
  <Application>Microsoft Office PowerPoint</Application>
  <PresentationFormat>Widescreen</PresentationFormat>
  <Paragraphs>87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Aptos</vt:lpstr>
      <vt:lpstr>Aptos Display</vt:lpstr>
      <vt:lpstr>Arial</vt:lpstr>
      <vt:lpstr>Freestyle Script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Bayri and Kiki Interiors</dc:creator>
  <cp:lastModifiedBy>Bayri and Kiki Interiors</cp:lastModifiedBy>
  <cp:revision>964</cp:revision>
  <dcterms:created xsi:type="dcterms:W3CDTF">2013-07-15T20:26:40Z</dcterms:created>
  <dcterms:modified xsi:type="dcterms:W3CDTF">2026-08-06T04:41:06Z</dcterms:modified>
</cp:coreProperties>
</file>