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7" r:id="rId2"/>
    <p:sldId id="256" r:id="rId3"/>
    <p:sldId id="266" r:id="rId4"/>
    <p:sldId id="264" r:id="rId5"/>
    <p:sldId id="263" r:id="rId6"/>
    <p:sldId id="262" r:id="rId7"/>
    <p:sldId id="261" r:id="rId8"/>
    <p:sldId id="260" r:id="rId9"/>
    <p:sldId id="259" r:id="rId10"/>
    <p:sldId id="258" r:id="rId11"/>
    <p:sldId id="25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785"/>
    <p:restoredTop sz="94659"/>
  </p:normalViewPr>
  <p:slideViewPr>
    <p:cSldViewPr snapToGrid="0">
      <p:cViewPr varScale="1">
        <p:scale>
          <a:sx n="55" d="100"/>
          <a:sy n="55" d="100"/>
        </p:scale>
        <p:origin x="200" y="34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C185E9-779F-5409-3EC9-9410484FC6B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449D76-3733-CAB7-5691-181266C6ADC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656BF0-2D69-7B49-C2B3-A80327C02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12D7-4A83-554C-A341-ECF8098D602B}" type="datetimeFigureOut">
              <a:rPr lang="en-US" smtClean="0"/>
              <a:t>9/13/25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78E1F9-4232-64D4-5DDC-8FB8BA20E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5AA73-6036-0EB5-CFEE-10CE19EE3B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4E6D-A2D0-724C-A7E7-C15F58B0D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65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5DC164-2938-E27B-2276-6C89A50C06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3E69C8-2C87-E01A-4942-FF8C68D99F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7DDECE-43FE-BB51-6D1A-7C94FFFB58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12D7-4A83-554C-A341-ECF8098D602B}" type="datetimeFigureOut">
              <a:rPr lang="en-US" smtClean="0"/>
              <a:t>9/13/25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1F8453-C6AF-D747-6397-C795DD5588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13D9C7-4470-464A-F534-B6636CBEB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4E6D-A2D0-724C-A7E7-C15F58B0D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1200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FF45DB1-1E23-9DB3-46F7-C76E2A5B86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A8CA8-3F62-41F1-4B05-738275A824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EFDE74-40C2-3B82-06DB-B4A203F680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12D7-4A83-554C-A341-ECF8098D602B}" type="datetimeFigureOut">
              <a:rPr lang="en-US" smtClean="0"/>
              <a:t>9/13/25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A2AEF26-7E33-BF11-5898-25BFFF723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3CF7D1-A1D5-EE35-85EB-D7508D260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4E6D-A2D0-724C-A7E7-C15F58B0D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064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D0F3CE-E434-FF8A-CF08-2A3292020E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DB81A8-A7E4-BECE-68F9-37B4151D3C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B8A088-D60B-0FAE-B434-65489B6DC7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12D7-4A83-554C-A341-ECF8098D602B}" type="datetimeFigureOut">
              <a:rPr lang="en-US" smtClean="0"/>
              <a:t>9/13/25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05EF3E-BED9-527E-4BE8-46CA3DDF1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1E5BE3-2F19-8C56-564F-1C82AE58B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4E6D-A2D0-724C-A7E7-C15F58B0D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72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9C326C-9C9E-66DE-D73E-B06DEB3B5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1B156-5542-8B07-8CC5-7F0C8A45DF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9E87B0-97F7-A33A-9F2E-1676B9710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12D7-4A83-554C-A341-ECF8098D602B}" type="datetimeFigureOut">
              <a:rPr lang="en-US" smtClean="0"/>
              <a:t>9/13/25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B0F057-E472-C4F3-406C-F65FE5EF87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9BA6BE-446C-165A-FA05-F664C6739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4E6D-A2D0-724C-A7E7-C15F58B0D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3169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6F35B0-8445-505D-120F-D16C9B40AF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AACF20-D892-A589-D898-4B7DA1FB62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01B43E-9639-9C24-03A8-C5DACBE8DC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4310967-81AB-1A5A-B824-0748979BD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12D7-4A83-554C-A341-ECF8098D602B}" type="datetimeFigureOut">
              <a:rPr lang="en-US" smtClean="0"/>
              <a:t>9/13/25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F3B42-9018-74E4-5E73-0A14910C8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8AA6A33-42B5-1463-BC40-BD46FCBC5B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4E6D-A2D0-724C-A7E7-C15F58B0D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756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BE7A80-8072-E992-5E03-BC41C5CCE0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59F25D-7476-312B-0230-93CF9CC22D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0F5D9-5DA4-3CE6-1DD6-41D367F11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E631333-2186-5DC1-697D-A6A3C81DA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E50A31-02BC-8E59-C2F7-A93AD46EE8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FBA801B-1F9F-67DD-4E64-1FD31A542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12D7-4A83-554C-A341-ECF8098D602B}" type="datetimeFigureOut">
              <a:rPr lang="en-US" smtClean="0"/>
              <a:t>9/13/25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3B8CF5-E394-EF19-8DC2-1C1D48520C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D7114C3-F7E3-615D-9818-3E846AE14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4E6D-A2D0-724C-A7E7-C15F58B0D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2282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7DF7D-8248-4F0C-E5E3-7CD29CA77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A922751-63F2-4FF6-0448-0F8B84D86D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12D7-4A83-554C-A341-ECF8098D602B}" type="datetimeFigureOut">
              <a:rPr lang="en-US" smtClean="0"/>
              <a:t>9/13/25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456BC21-7889-4184-46BC-9C8D164B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FD4D7C-F702-B165-7745-578F88DB5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4E6D-A2D0-724C-A7E7-C15F58B0D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38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930AF3C-136A-F375-46BE-60BAE66CA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12D7-4A83-554C-A341-ECF8098D602B}" type="datetimeFigureOut">
              <a:rPr lang="en-US" smtClean="0"/>
              <a:t>9/13/25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FE97B0-7BFD-C077-0BEE-3FBCA22AD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05E129-8D8B-1B38-3160-CA7D67B1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4E6D-A2D0-724C-A7E7-C15F58B0D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12121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B81D3-FD7B-F920-7DF5-548F77A877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F4FCC1-BE54-CF5D-1142-9F5B43FEA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1E4926-ADC7-AEA1-081C-125266042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8C555E-3A0D-2974-E546-F3306F940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12D7-4A83-554C-A341-ECF8098D602B}" type="datetimeFigureOut">
              <a:rPr lang="en-US" smtClean="0"/>
              <a:t>9/13/25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C905AB-0FF2-7944-A1B5-13B1A2E8EC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3EF1FB7-174E-19BB-53E2-1688BA4E99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4E6D-A2D0-724C-A7E7-C15F58B0D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9521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2CA5D-214F-F412-7208-6DA09D738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F91F9FD-5B8E-5E05-A81A-5C8B1383B4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ED498F-1786-E624-5288-EE54DD8A76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17BAF-4637-559C-DA84-A281CBE22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5F12D7-4A83-554C-A341-ECF8098D602B}" type="datetimeFigureOut">
              <a:rPr lang="en-US" smtClean="0"/>
              <a:t>9/13/25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A9F35-EEEC-2DBF-AAF8-BF2702A2C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60FF2-7AB9-777D-00EA-6023223AE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AA4E6D-A2D0-724C-A7E7-C15F58B0D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964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F197EE-E4EE-70DF-79BB-E5A54AA8A6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10BDDB-9349-0989-2DDF-9FC2238BA08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F51DEE-9055-630E-23A7-1D885E33B7C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05F12D7-4A83-554C-A341-ECF8098D602B}" type="datetimeFigureOut">
              <a:rPr lang="en-US" smtClean="0"/>
              <a:t>9/13/25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55F7EB-C68F-9743-7F3F-4DBF30440D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23C40D-5357-CC7B-287F-BF9BF473A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CAA4E6D-A2D0-724C-A7E7-C15F58B0D7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853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80" name="Rectangle 11279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82" name="Freeform: Shape 11281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284" name="Rectangle 11283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6" name="Rectangle 11285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88" name="Freeform: Shape 11287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1290" name="Isosceles Triangle 11289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Understanding the Learning Pyramid - Education Corner">
            <a:extLst>
              <a:ext uri="{FF2B5EF4-FFF2-40B4-BE49-F238E27FC236}">
                <a16:creationId xmlns:a16="http://schemas.microsoft.com/office/drawing/2014/main" id="{C57E9FC8-76B8-4ED0-75A3-B74EA44E99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00"/>
          <a:stretch>
            <a:fillRect/>
          </a:stretch>
        </p:blipFill>
        <p:spPr bwMode="auto">
          <a:xfrm>
            <a:off x="2721144" y="64329"/>
            <a:ext cx="6814238" cy="6793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92" name="Isosceles Triangle 11291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7343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242" name="Picture 2" descr="Prayer is an Act of Worship - Thomas Nelson Bibles">
            <a:extLst>
              <a:ext uri="{FF2B5EF4-FFF2-40B4-BE49-F238E27FC236}">
                <a16:creationId xmlns:a16="http://schemas.microsoft.com/office/drawing/2014/main" id="{B2F93C01-BDAB-F234-B386-E7C3EC1C1D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1" r="1621" b="-1"/>
          <a:stretch>
            <a:fillRect/>
          </a:stretch>
        </p:blipFill>
        <p:spPr bwMode="auto">
          <a:xfrm>
            <a:off x="2522358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9" name="Rectangle 10248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tx1"/>
              </a:gs>
              <a:gs pos="35000">
                <a:schemeClr val="tx1">
                  <a:alpha val="77000"/>
                </a:schemeClr>
              </a:gs>
              <a:gs pos="19000">
                <a:schemeClr val="tx1">
                  <a:alpha val="38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B0B49D0-BAE4-E8BB-3788-F39706666D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228" y="743447"/>
            <a:ext cx="3973385" cy="1859076"/>
          </a:xfrm>
          <a:noFill/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Georgia" panose="02040502050405020303" pitchFamily="18" charset="0"/>
              </a:rPr>
              <a:t>Reflection Question</a:t>
            </a:r>
            <a:endParaRPr lang="en-US" sz="4800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960E1-7007-CC2A-60AD-81901DD3F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2229" y="4629234"/>
            <a:ext cx="6855340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400" dirty="0">
                <a:solidFill>
                  <a:schemeClr val="bg1"/>
                </a:solidFill>
              </a:rPr>
              <a:t>“</a:t>
            </a:r>
            <a:r>
              <a:rPr lang="en-US" dirty="0">
                <a:solidFill>
                  <a:schemeClr val="bg1"/>
                </a:solidFill>
                <a:latin typeface="Georgia" panose="02040502050405020303" pitchFamily="18" charset="0"/>
              </a:rPr>
              <a:t>Which of these 4 ways do you want to improve this week — prayer, Bible, worship, or obedience?”</a:t>
            </a:r>
          </a:p>
        </p:txBody>
      </p:sp>
    </p:spTree>
    <p:extLst>
      <p:ext uri="{BB962C8B-B14F-4D97-AF65-F5344CB8AC3E}">
        <p14:creationId xmlns:p14="http://schemas.microsoft.com/office/powerpoint/2010/main" val="24448123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3" name="Rectangle 922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7254A3D-801B-ECAB-D3F9-FC277AF39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600" b="1">
                <a:latin typeface="Georgia" panose="02040502050405020303" pitchFamily="18" charset="0"/>
              </a:rPr>
              <a:t>Closing Verse &amp; Prayer</a:t>
            </a:r>
            <a:endParaRPr lang="en-US" sz="4600">
              <a:latin typeface="Georgia" panose="02040502050405020303" pitchFamily="18" charset="0"/>
            </a:endParaRPr>
          </a:p>
        </p:txBody>
      </p:sp>
      <p:sp>
        <p:nvSpPr>
          <p:cNvPr id="922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CAC25D-0432-127E-1F55-EDC943B1B9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2" y="2910065"/>
            <a:ext cx="5075715" cy="3856495"/>
          </a:xfrm>
        </p:spPr>
        <p:txBody>
          <a:bodyPr>
            <a:norm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Repeat James 4:8</a:t>
            </a:r>
          </a:p>
          <a:p>
            <a:r>
              <a:rPr lang="en-US" dirty="0">
                <a:latin typeface="Georgia" panose="02040502050405020303" pitchFamily="18" charset="0"/>
              </a:rPr>
              <a:t>“Come near to God and he will come near to you. Wash your hands, you sinners, and purify your hearts, you double-minded.”</a:t>
            </a:r>
          </a:p>
        </p:txBody>
      </p:sp>
      <p:pic>
        <p:nvPicPr>
          <p:cNvPr id="9218" name="Picture 2" descr="National Intercessory Prayer Group | Ministries | Church of God of Prophecy  - Eastern Canada">
            <a:extLst>
              <a:ext uri="{FF2B5EF4-FFF2-40B4-BE49-F238E27FC236}">
                <a16:creationId xmlns:a16="http://schemas.microsoft.com/office/drawing/2014/main" id="{9A6D10FE-D33C-7F16-F49B-DF75FEC284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1" r="27878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23935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Being the Light – Praise.com">
            <a:extLst>
              <a:ext uri="{FF2B5EF4-FFF2-40B4-BE49-F238E27FC236}">
                <a16:creationId xmlns:a16="http://schemas.microsoft.com/office/drawing/2014/main" id="{C0F96FB8-AF20-FDAB-6DB5-06A112CB5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01" b="3029"/>
          <a:stretch>
            <a:fillRect/>
          </a:stretch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01074BC-4AEE-31C6-68D0-BEF7896523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br>
              <a:rPr lang="en-US">
                <a:solidFill>
                  <a:srgbClr val="FFFFFF"/>
                </a:solidFill>
              </a:rPr>
            </a:br>
            <a:r>
              <a:rPr lang="en-US" i="1">
                <a:solidFill>
                  <a:srgbClr val="FFFFFF"/>
                </a:solidFill>
                <a:latin typeface="Georgia" panose="02040502050405020303" pitchFamily="18" charset="0"/>
              </a:rPr>
              <a:t>Improve Your Relationship with God</a:t>
            </a:r>
            <a:endParaRPr lang="en-US">
              <a:solidFill>
                <a:srgbClr val="FFFFFF"/>
              </a:solidFill>
              <a:latin typeface="Georgia" panose="02040502050405020303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1DF7A1-8E65-2188-B526-010F475B9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  <a:latin typeface="Georgia" panose="02040502050405020303" pitchFamily="18" charset="0"/>
              </a:rPr>
              <a:t>“James 4:8 – Draw near to God, and He will draw near to you.”</a:t>
            </a:r>
          </a:p>
        </p:txBody>
      </p:sp>
    </p:spTree>
    <p:extLst>
      <p:ext uri="{BB962C8B-B14F-4D97-AF65-F5344CB8AC3E}">
        <p14:creationId xmlns:p14="http://schemas.microsoft.com/office/powerpoint/2010/main" val="33755404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5" name="Rectangle 2054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1F93AC-2CFF-D4FE-5F34-02EBF695C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5400" b="1">
                <a:latin typeface="Georgia" panose="02040502050405020303" pitchFamily="18" charset="0"/>
              </a:rPr>
              <a:t>Opening Question</a:t>
            </a:r>
            <a:endParaRPr lang="en-US" sz="5400">
              <a:latin typeface="Georgia" panose="02040502050405020303" pitchFamily="18" charset="0"/>
            </a:endParaRPr>
          </a:p>
        </p:txBody>
      </p:sp>
      <p:sp>
        <p:nvSpPr>
          <p:cNvPr id="2057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9C7011-4529-EEAE-8055-6DE7401C8B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i="1" dirty="0">
                <a:latin typeface="Georgia" panose="02040502050405020303" pitchFamily="18" charset="0"/>
              </a:rPr>
              <a:t>“How do you make a friendship stronger?”</a:t>
            </a:r>
            <a:endParaRPr lang="en-US" sz="4000" dirty="0">
              <a:latin typeface="Georgia" panose="02040502050405020303" pitchFamily="18" charset="0"/>
            </a:endParaRPr>
          </a:p>
          <a:p>
            <a:endParaRPr lang="en-US" sz="2200" dirty="0"/>
          </a:p>
        </p:txBody>
      </p:sp>
      <p:pic>
        <p:nvPicPr>
          <p:cNvPr id="2050" name="Picture 2" descr="When It Comes To Friendship, Keep Reaching Out - Her View From Home">
            <a:extLst>
              <a:ext uri="{FF2B5EF4-FFF2-40B4-BE49-F238E27FC236}">
                <a16:creationId xmlns:a16="http://schemas.microsoft.com/office/drawing/2014/main" id="{6F17699F-B33B-36E3-673F-48D56C83F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08" r="19538" b="-1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5715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B52157-06D7-13F9-7538-D70F7E486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0283" y="741392"/>
            <a:ext cx="3397017" cy="787606"/>
          </a:xfrm>
        </p:spPr>
        <p:txBody>
          <a:bodyPr anchor="b">
            <a:normAutofit/>
          </a:bodyPr>
          <a:lstStyle/>
          <a:p>
            <a:r>
              <a:rPr lang="en-US" sz="4000" b="1" dirty="0">
                <a:latin typeface="Georgia" panose="02040502050405020303" pitchFamily="18" charset="0"/>
              </a:rPr>
              <a:t>Big Idea</a:t>
            </a:r>
            <a:endParaRPr lang="en-US" sz="4000" dirty="0">
              <a:latin typeface="Georgia" panose="02040502050405020303" pitchFamily="18" charset="0"/>
            </a:endParaRPr>
          </a:p>
        </p:txBody>
      </p:sp>
      <p:pic>
        <p:nvPicPr>
          <p:cNvPr id="3074" name="Picture 2" descr="Scripture | Chris Voeltner">
            <a:extLst>
              <a:ext uri="{FF2B5EF4-FFF2-40B4-BE49-F238E27FC236}">
                <a16:creationId xmlns:a16="http://schemas.microsoft.com/office/drawing/2014/main" id="{2B300843-459E-917D-72E4-E846091CD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43" r="9460" b="-2"/>
          <a:stretch>
            <a:fillRect/>
          </a:stretch>
        </p:blipFill>
        <p:spPr bwMode="auto">
          <a:xfrm>
            <a:off x="884698" y="877413"/>
            <a:ext cx="6406903" cy="504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79" name="Group 3078">
            <a:extLst>
              <a:ext uri="{FF2B5EF4-FFF2-40B4-BE49-F238E27FC236}">
                <a16:creationId xmlns:a16="http://schemas.microsoft.com/office/drawing/2014/main" id="{BE589684-54CA-64D8-C963-5F19FF75BF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84697" y="5858828"/>
            <a:ext cx="6406903" cy="123363"/>
            <a:chOff x="7015162" y="5858828"/>
            <a:chExt cx="4300544" cy="123363"/>
          </a:xfrm>
        </p:grpSpPr>
        <p:sp>
          <p:nvSpPr>
            <p:cNvPr id="3080" name="Rectangle 3079">
              <a:extLst>
                <a:ext uri="{FF2B5EF4-FFF2-40B4-BE49-F238E27FC236}">
                  <a16:creationId xmlns:a16="http://schemas.microsoft.com/office/drawing/2014/main" id="{9B56B8E8-B789-DA4D-E4BE-03FA3165B3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81" name="Rectangle 3080">
              <a:extLst>
                <a:ext uri="{FF2B5EF4-FFF2-40B4-BE49-F238E27FC236}">
                  <a16:creationId xmlns:a16="http://schemas.microsoft.com/office/drawing/2014/main" id="{2255D907-377D-0DF9-B4A4-4B44C46FB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10F10-EA0C-1CD7-E5AB-428E9164A4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5062" y="1723869"/>
            <a:ext cx="3790637" cy="4257439"/>
          </a:xfrm>
        </p:spPr>
        <p:txBody>
          <a:bodyPr anchor="t">
            <a:norm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Georgia" panose="02040502050405020303" pitchFamily="18" charset="0"/>
              </a:rPr>
              <a:t>“God wants to be close to you.”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dirty="0">
                <a:latin typeface="Georgia" panose="02040502050405020303" pitchFamily="18" charset="0"/>
              </a:rPr>
              <a:t>“We can improve our relationship with Him by spending time with Him every day.”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483441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6" name="Rectangle 411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02" name="Picture 6" descr="Two Hands Reaching Toward. Tenderness, Tendet Touch Hands in Black  Background. Romantic Touch with Fingers, Love Stock Photo - Image of  behavior, helping: 246840720">
            <a:extLst>
              <a:ext uri="{FF2B5EF4-FFF2-40B4-BE49-F238E27FC236}">
                <a16:creationId xmlns:a16="http://schemas.microsoft.com/office/drawing/2014/main" id="{252C486C-2D6F-6093-CCA1-FBA6CDC757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7" r="3626" b="-1"/>
          <a:stretch>
            <a:fillRect/>
          </a:stretch>
        </p:blipFill>
        <p:spPr bwMode="auto">
          <a:xfrm>
            <a:off x="1" y="10"/>
            <a:ext cx="966964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8" name="Rectangle 411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7D73B5-03CB-C316-8375-AE4208267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Georgia" panose="02040502050405020303" pitchFamily="18" charset="0"/>
              </a:rPr>
              <a:t>Bible Foundation</a:t>
            </a:r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8A80E-437E-8500-5FBD-DB5DB95E70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161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US" sz="3600" b="1" dirty="0"/>
              <a:t>James 4:8</a:t>
            </a:r>
            <a:r>
              <a:rPr lang="en-US" sz="3600" dirty="0"/>
              <a:t> – </a:t>
            </a:r>
            <a:r>
              <a:rPr lang="en-US" sz="3600" i="1" dirty="0"/>
              <a:t>“Draw near to God, and He will draw near to you.”</a:t>
            </a:r>
            <a:endParaRPr lang="en-US" sz="36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137065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2ABE1108-6423-4E53-85A1-817683043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C636C53-4649-54E2-A16E-B23FD3710F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33366" y="543070"/>
            <a:ext cx="6870954" cy="1675626"/>
          </a:xfrm>
        </p:spPr>
        <p:txBody>
          <a:bodyPr>
            <a:normAutofit/>
          </a:bodyPr>
          <a:lstStyle/>
          <a:p>
            <a:r>
              <a:rPr lang="en-US" sz="4000" b="1">
                <a:latin typeface="Georgia" panose="02040502050405020303" pitchFamily="18" charset="0"/>
              </a:rPr>
              <a:t>Way #1: Talk to God (Prayer)</a:t>
            </a:r>
            <a:endParaRPr lang="en-US" sz="4000">
              <a:latin typeface="Georgia" panose="02040502050405020303" pitchFamily="18" charset="0"/>
            </a:endParaRPr>
          </a:p>
        </p:txBody>
      </p:sp>
      <p:pic>
        <p:nvPicPr>
          <p:cNvPr id="5122" name="Picture 2" descr="Prayer meeting - Wikipedia">
            <a:extLst>
              <a:ext uri="{FF2B5EF4-FFF2-40B4-BE49-F238E27FC236}">
                <a16:creationId xmlns:a16="http://schemas.microsoft.com/office/drawing/2014/main" id="{502CE387-D0AD-9D4C-1BF3-ABD65BE0DA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8108"/>
          <a:stretch>
            <a:fillRect/>
          </a:stretch>
        </p:blipFill>
        <p:spPr bwMode="auto">
          <a:xfrm>
            <a:off x="20" y="1"/>
            <a:ext cx="4187091" cy="2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Supreme Court Sides with “Praying Coach” Kennedy, Upholding Right to Public  Prayer - NRB">
            <a:extLst>
              <a:ext uri="{FF2B5EF4-FFF2-40B4-BE49-F238E27FC236}">
                <a16:creationId xmlns:a16="http://schemas.microsoft.com/office/drawing/2014/main" id="{EFE018FD-3C47-413F-C2FD-B653D7968E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70" r="3" b="738"/>
          <a:stretch>
            <a:fillRect/>
          </a:stretch>
        </p:blipFill>
        <p:spPr bwMode="auto">
          <a:xfrm>
            <a:off x="20" y="2342320"/>
            <a:ext cx="4187091" cy="2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upreme Court sides with coach in public school prayer case - ABC News">
            <a:extLst>
              <a:ext uri="{FF2B5EF4-FFF2-40B4-BE49-F238E27FC236}">
                <a16:creationId xmlns:a16="http://schemas.microsoft.com/office/drawing/2014/main" id="{1F061B14-99CF-A6B2-C155-7BAE53A125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95" r="3" b="15668"/>
          <a:stretch>
            <a:fillRect/>
          </a:stretch>
        </p:blipFill>
        <p:spPr bwMode="auto">
          <a:xfrm>
            <a:off x="20" y="4693680"/>
            <a:ext cx="4187091" cy="2164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0CBA5-38AC-6A08-4137-F414CAEE7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33366" y="2399720"/>
            <a:ext cx="6870954" cy="3736507"/>
          </a:xfrm>
        </p:spPr>
        <p:txBody>
          <a:bodyPr>
            <a:normAutofit/>
          </a:bodyPr>
          <a:lstStyle/>
          <a:p>
            <a:r>
              <a:rPr lang="en-US" sz="4000" dirty="0">
                <a:latin typeface="Georgia" panose="02040502050405020303" pitchFamily="18" charset="0"/>
              </a:rPr>
              <a:t>Prayer is simply talking to God.</a:t>
            </a:r>
          </a:p>
          <a:p>
            <a:r>
              <a:rPr lang="en-US" sz="4000" dirty="0">
                <a:latin typeface="Georgia" panose="02040502050405020303" pitchFamily="18" charset="0"/>
              </a:rPr>
              <a:t>You can pray anywhere, anytime.</a:t>
            </a:r>
          </a:p>
        </p:txBody>
      </p:sp>
    </p:spTree>
    <p:extLst>
      <p:ext uri="{BB962C8B-B14F-4D97-AF65-F5344CB8AC3E}">
        <p14:creationId xmlns:p14="http://schemas.microsoft.com/office/powerpoint/2010/main" val="31939842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56F35-D3C6-2B02-F17F-F26677EE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b="1">
                <a:latin typeface="Georgia" panose="02040502050405020303" pitchFamily="18" charset="0"/>
              </a:rPr>
              <a:t>Listen to God (Bible Reading)</a:t>
            </a:r>
            <a:endParaRPr lang="en-US" sz="4200">
              <a:latin typeface="Georgia" panose="02040502050405020303" pitchFamily="18" charset="0"/>
            </a:endParaRPr>
          </a:p>
        </p:txBody>
      </p:sp>
      <p:sp>
        <p:nvSpPr>
          <p:cNvPr id="615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4D79B4-C320-5BF8-D334-DA54AE8F74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8"/>
            <a:ext cx="4775982" cy="3856147"/>
          </a:xfrm>
        </p:spPr>
        <p:txBody>
          <a:bodyPr>
            <a:noAutofit/>
          </a:bodyPr>
          <a:lstStyle/>
          <a:p>
            <a:r>
              <a:rPr lang="en-US" dirty="0">
                <a:latin typeface="Georgia" panose="02040502050405020303" pitchFamily="18" charset="0"/>
              </a:rPr>
              <a:t>The Bible is God’s way of speaking to us.</a:t>
            </a:r>
          </a:p>
          <a:p>
            <a:r>
              <a:rPr lang="en-US" dirty="0">
                <a:latin typeface="Georgia" panose="02040502050405020303" pitchFamily="18" charset="0"/>
              </a:rPr>
              <a:t>Reading even a few verses a day helps us know Him better.</a:t>
            </a:r>
          </a:p>
          <a:p>
            <a:r>
              <a:rPr lang="en-US" dirty="0">
                <a:latin typeface="Georgia" panose="02040502050405020303" pitchFamily="18" charset="0"/>
              </a:rPr>
              <a:t>Psalm 119:105 “Your word is a lamp to my feet and a light to my path.”</a:t>
            </a:r>
          </a:p>
        </p:txBody>
      </p:sp>
      <p:pic>
        <p:nvPicPr>
          <p:cNvPr id="6146" name="Picture 2" descr="AUTHENTIC VOICE – Pen It Down">
            <a:extLst>
              <a:ext uri="{FF2B5EF4-FFF2-40B4-BE49-F238E27FC236}">
                <a16:creationId xmlns:a16="http://schemas.microsoft.com/office/drawing/2014/main" id="{8E364363-14AC-B213-8A3F-D7718CCAC3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133" r="-1" b="3093"/>
          <a:stretch>
            <a:fillRect/>
          </a:stretch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1844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C6864-D37F-31AE-2BE6-19098049E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013" y="3752849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b="1"/>
              <a:t>Worship God (Praise &amp; Thankfulness)</a:t>
            </a:r>
            <a:br>
              <a:rPr lang="en-US" sz="3600" b="1"/>
            </a:br>
            <a:endParaRPr lang="en-US" sz="3600"/>
          </a:p>
        </p:txBody>
      </p:sp>
      <p:pic>
        <p:nvPicPr>
          <p:cNvPr id="7170" name="Picture 2" descr="Why Singing In Church Matters - Andrew Osenga">
            <a:extLst>
              <a:ext uri="{FF2B5EF4-FFF2-40B4-BE49-F238E27FC236}">
                <a16:creationId xmlns:a16="http://schemas.microsoft.com/office/drawing/2014/main" id="{A9118A04-B45F-1EE2-8DD5-C8D3B8916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48" b="29246"/>
          <a:stretch>
            <a:fillRect/>
          </a:stretch>
        </p:blipFill>
        <p:spPr bwMode="auto">
          <a:xfrm>
            <a:off x="0" y="-281603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861641-18E8-999A-5FFC-697521FCF0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3982" y="3752850"/>
            <a:ext cx="7485413" cy="2452687"/>
          </a:xfrm>
        </p:spPr>
        <p:txBody>
          <a:bodyPr anchor="ctr">
            <a:normAutofit/>
          </a:bodyPr>
          <a:lstStyle/>
          <a:p>
            <a:r>
              <a:rPr lang="en-US" sz="3200" dirty="0">
                <a:latin typeface="Georgia" panose="02040502050405020303" pitchFamily="18" charset="0"/>
              </a:rPr>
              <a:t>Worship is more than singing; it’s showing love to God.</a:t>
            </a:r>
          </a:p>
          <a:p>
            <a:r>
              <a:rPr lang="en-US" sz="3200" dirty="0">
                <a:latin typeface="Georgia" panose="02040502050405020303" pitchFamily="18" charset="0"/>
              </a:rPr>
              <a:t>Thank Him for blessings, even small ones.</a:t>
            </a:r>
          </a:p>
        </p:txBody>
      </p:sp>
    </p:spTree>
    <p:extLst>
      <p:ext uri="{BB962C8B-B14F-4D97-AF65-F5344CB8AC3E}">
        <p14:creationId xmlns:p14="http://schemas.microsoft.com/office/powerpoint/2010/main" val="9088698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199" name="Rectangle 8198">
            <a:extLst>
              <a:ext uri="{FF2B5EF4-FFF2-40B4-BE49-F238E27FC236}">
                <a16:creationId xmlns:a16="http://schemas.microsoft.com/office/drawing/2014/main" id="{80DF40B2-80F7-4E71-B46C-284163F365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88D7F5-4676-E5F6-ACCC-425DEFC2A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5153" y="367103"/>
            <a:ext cx="4802185" cy="2228074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Georgia" panose="02040502050405020303" pitchFamily="18" charset="0"/>
              </a:rPr>
              <a:t>Obey God (Living His Way)</a:t>
            </a:r>
            <a:endParaRPr lang="en-US" sz="4000" dirty="0">
              <a:latin typeface="Georgia" panose="02040502050405020303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4EB100-D9D6-1F59-C27A-F8D5C80786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463" y="2203939"/>
            <a:ext cx="4403164" cy="390158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Georgia" panose="02040502050405020303" pitchFamily="18" charset="0"/>
              </a:rPr>
              <a:t>Actions matter: when we follow His Word, we show love back to Him.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Georgia" panose="02040502050405020303" pitchFamily="18" charset="0"/>
              </a:rPr>
              <a:t>Example: Forgiving someone, being kind, telling the truth.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latin typeface="Georgia" panose="02040502050405020303" pitchFamily="18" charset="0"/>
              </a:rPr>
              <a:t>Roleplay:</a:t>
            </a:r>
          </a:p>
        </p:txBody>
      </p:sp>
      <p:pic>
        <p:nvPicPr>
          <p:cNvPr id="8194" name="Picture 2" descr="Forgiving Is Good for You | YourCareEverywhere">
            <a:extLst>
              <a:ext uri="{FF2B5EF4-FFF2-40B4-BE49-F238E27FC236}">
                <a16:creationId xmlns:a16="http://schemas.microsoft.com/office/drawing/2014/main" id="{48CE147B-6ACC-6EB1-86C3-323ADE1BC6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9" r="29699"/>
          <a:stretch>
            <a:fillRect/>
          </a:stretch>
        </p:blipFill>
        <p:spPr bwMode="auto">
          <a:xfrm>
            <a:off x="5010386" y="10"/>
            <a:ext cx="7181613" cy="685799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51590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278</Words>
  <Application>Microsoft Macintosh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Georgia</vt:lpstr>
      <vt:lpstr>Office Theme</vt:lpstr>
      <vt:lpstr>PowerPoint Presentation</vt:lpstr>
      <vt:lpstr> Improve Your Relationship with God</vt:lpstr>
      <vt:lpstr>Opening Question</vt:lpstr>
      <vt:lpstr>Big Idea</vt:lpstr>
      <vt:lpstr>Bible Foundation</vt:lpstr>
      <vt:lpstr>Way #1: Talk to God (Prayer)</vt:lpstr>
      <vt:lpstr>Listen to God (Bible Reading)</vt:lpstr>
      <vt:lpstr>Worship God (Praise &amp; Thankfulness) </vt:lpstr>
      <vt:lpstr>Obey God (Living His Way)</vt:lpstr>
      <vt:lpstr>Reflection Question</vt:lpstr>
      <vt:lpstr>Closing Verse &amp; Prayer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Dan Dilbert</dc:creator>
  <cp:lastModifiedBy>Dan Dilbert</cp:lastModifiedBy>
  <cp:revision>3</cp:revision>
  <dcterms:created xsi:type="dcterms:W3CDTF">2025-09-13T19:57:25Z</dcterms:created>
  <dcterms:modified xsi:type="dcterms:W3CDTF">2025-09-13T20:37:28Z</dcterms:modified>
</cp:coreProperties>
</file>