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102" d="100"/>
          <a:sy n="102" d="100"/>
        </p:scale>
        <p:origin x="140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6EB1D3-3B77-4DED-8CA9-EA4C61F75D41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AC1D7DC-CCCE-4C2A-B9D2-0CB5413BAB4D}">
      <dgm:prSet custT="1"/>
      <dgm:spPr/>
      <dgm:t>
        <a:bodyPr/>
        <a:lstStyle/>
        <a:p>
          <a:r>
            <a:rPr lang="en-US" sz="3200" b="1" i="0" baseline="0" dirty="0">
              <a:latin typeface="Georgia" panose="02040502050405020303" pitchFamily="18" charset="0"/>
            </a:rPr>
            <a:t>Major Points:</a:t>
          </a:r>
          <a:endParaRPr lang="en-US" sz="3200" dirty="0">
            <a:latin typeface="Georgia" panose="02040502050405020303" pitchFamily="18" charset="0"/>
          </a:endParaRPr>
        </a:p>
      </dgm:t>
    </dgm:pt>
    <dgm:pt modelId="{AE6B0877-C3F9-449B-AE06-016FB31F1D29}" type="parTrans" cxnId="{7E43BD2B-0B24-4692-92DD-FB9E8D2DB061}">
      <dgm:prSet/>
      <dgm:spPr/>
      <dgm:t>
        <a:bodyPr/>
        <a:lstStyle/>
        <a:p>
          <a:endParaRPr lang="en-US"/>
        </a:p>
      </dgm:t>
    </dgm:pt>
    <dgm:pt modelId="{D186DA9B-90C9-4C9C-B646-4AFB94264947}" type="sibTrans" cxnId="{7E43BD2B-0B24-4692-92DD-FB9E8D2DB061}">
      <dgm:prSet/>
      <dgm:spPr/>
      <dgm:t>
        <a:bodyPr/>
        <a:lstStyle/>
        <a:p>
          <a:endParaRPr lang="en-US"/>
        </a:p>
      </dgm:t>
    </dgm:pt>
    <dgm:pt modelId="{46755F4C-1B84-45BA-BAE3-52B1C4CCCB19}">
      <dgm:prSet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en-US" sz="2400" b="0" i="0" baseline="0" dirty="0">
              <a:latin typeface="Georgia" panose="02040502050405020303" pitchFamily="18" charset="0"/>
            </a:rPr>
            <a:t>God expresses deep emotional pain over Israel (v.8)</a:t>
          </a:r>
          <a:endParaRPr lang="en-US" sz="2400" dirty="0">
            <a:latin typeface="Georgia" panose="02040502050405020303" pitchFamily="18" charset="0"/>
          </a:endParaRPr>
        </a:p>
      </dgm:t>
    </dgm:pt>
    <dgm:pt modelId="{8BDF9111-DB92-4C30-B1CC-6532841A3ED8}" type="parTrans" cxnId="{F4B266D8-17BC-4F12-9B50-19092EDEBDDD}">
      <dgm:prSet/>
      <dgm:spPr/>
      <dgm:t>
        <a:bodyPr/>
        <a:lstStyle/>
        <a:p>
          <a:endParaRPr lang="en-US"/>
        </a:p>
      </dgm:t>
    </dgm:pt>
    <dgm:pt modelId="{B75D8277-CAB5-493D-AFD2-15B77B086D16}" type="sibTrans" cxnId="{F4B266D8-17BC-4F12-9B50-19092EDEBDDD}">
      <dgm:prSet/>
      <dgm:spPr/>
      <dgm:t>
        <a:bodyPr/>
        <a:lstStyle/>
        <a:p>
          <a:endParaRPr lang="en-US"/>
        </a:p>
      </dgm:t>
    </dgm:pt>
    <dgm:pt modelId="{7FE43165-2B4D-4A51-8A26-BFEF1EC46EE3}">
      <dgm:prSet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en-US" sz="2400" b="0" i="0" baseline="0" dirty="0">
              <a:latin typeface="Georgia" panose="02040502050405020303" pitchFamily="18" charset="0"/>
            </a:rPr>
            <a:t>God’s compassion restrains His anger (v.9)</a:t>
          </a:r>
          <a:endParaRPr lang="en-US" sz="2400" dirty="0">
            <a:latin typeface="Georgia" panose="02040502050405020303" pitchFamily="18" charset="0"/>
          </a:endParaRPr>
        </a:p>
      </dgm:t>
    </dgm:pt>
    <dgm:pt modelId="{CE05F350-F392-4999-B3A8-BC2B632540EB}" type="parTrans" cxnId="{E768AE49-8E67-4B5C-A612-1453731027E4}">
      <dgm:prSet/>
      <dgm:spPr/>
      <dgm:t>
        <a:bodyPr/>
        <a:lstStyle/>
        <a:p>
          <a:endParaRPr lang="en-US"/>
        </a:p>
      </dgm:t>
    </dgm:pt>
    <dgm:pt modelId="{A5A77425-286F-4FBB-B005-5A950A7B188C}" type="sibTrans" cxnId="{E768AE49-8E67-4B5C-A612-1453731027E4}">
      <dgm:prSet/>
      <dgm:spPr/>
      <dgm:t>
        <a:bodyPr/>
        <a:lstStyle/>
        <a:p>
          <a:endParaRPr lang="en-US"/>
        </a:p>
      </dgm:t>
    </dgm:pt>
    <dgm:pt modelId="{E0DC2424-FC6E-4213-B116-8EF9A71B2AE6}">
      <dgm:prSet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en-US" sz="2400" b="0" i="0" baseline="0" dirty="0">
              <a:latin typeface="Georgia" panose="02040502050405020303" pitchFamily="18" charset="0"/>
            </a:rPr>
            <a:t>God chooses mercy over destruction</a:t>
          </a:r>
          <a:endParaRPr lang="en-US" sz="2400" dirty="0">
            <a:latin typeface="Georgia" panose="02040502050405020303" pitchFamily="18" charset="0"/>
          </a:endParaRPr>
        </a:p>
      </dgm:t>
    </dgm:pt>
    <dgm:pt modelId="{C95C955B-2A93-4183-9BBE-E2D51B48DE37}" type="parTrans" cxnId="{CA9AC88B-E88B-4E51-A990-3A935A2BE703}">
      <dgm:prSet/>
      <dgm:spPr/>
      <dgm:t>
        <a:bodyPr/>
        <a:lstStyle/>
        <a:p>
          <a:endParaRPr lang="en-US"/>
        </a:p>
      </dgm:t>
    </dgm:pt>
    <dgm:pt modelId="{511684DE-F61B-4D75-9C11-19DBA1A85EF4}" type="sibTrans" cxnId="{CA9AC88B-E88B-4E51-A990-3A935A2BE703}">
      <dgm:prSet/>
      <dgm:spPr/>
      <dgm:t>
        <a:bodyPr/>
        <a:lstStyle/>
        <a:p>
          <a:endParaRPr lang="en-US"/>
        </a:p>
      </dgm:t>
    </dgm:pt>
    <dgm:pt modelId="{537FAA02-4485-4CC9-A3FD-040CC9BBA287}">
      <dgm:prSet custT="1"/>
      <dgm:spPr/>
      <dgm:t>
        <a:bodyPr/>
        <a:lstStyle/>
        <a:p>
          <a:r>
            <a:rPr lang="en-US" sz="3200" b="1" dirty="0"/>
            <a:t>Questions:</a:t>
          </a:r>
          <a:endParaRPr lang="en-US" sz="3200" dirty="0"/>
        </a:p>
      </dgm:t>
    </dgm:pt>
    <dgm:pt modelId="{F462B389-1E42-402C-93A0-4227225566AA}" type="parTrans" cxnId="{D0BBCA04-F10A-4A27-A56E-51AA0988E428}">
      <dgm:prSet/>
      <dgm:spPr/>
      <dgm:t>
        <a:bodyPr/>
        <a:lstStyle/>
        <a:p>
          <a:endParaRPr lang="en-US"/>
        </a:p>
      </dgm:t>
    </dgm:pt>
    <dgm:pt modelId="{B7FEBF54-C67E-4B80-8412-77CE51D04EBC}" type="sibTrans" cxnId="{D0BBCA04-F10A-4A27-A56E-51AA0988E428}">
      <dgm:prSet/>
      <dgm:spPr/>
      <dgm:t>
        <a:bodyPr/>
        <a:lstStyle/>
        <a:p>
          <a:endParaRPr lang="en-US"/>
        </a:p>
      </dgm:t>
    </dgm:pt>
    <dgm:pt modelId="{38F4E023-7AB2-4940-9856-095DEB171B1A}">
      <dgm:prSet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sz="2800" i="1" dirty="0">
              <a:latin typeface="Georgia" panose="02040502050405020303" pitchFamily="18" charset="0"/>
            </a:rPr>
            <a:t>What does this passage teach about God’s emotions?</a:t>
          </a:r>
          <a:endParaRPr lang="en-US" sz="2800" dirty="0">
            <a:latin typeface="Georgia" panose="02040502050405020303" pitchFamily="18" charset="0"/>
          </a:endParaRPr>
        </a:p>
      </dgm:t>
    </dgm:pt>
    <dgm:pt modelId="{3849F70F-2D92-41D8-91EA-935AAC7AF535}" type="parTrans" cxnId="{833DA4CA-84BF-49C0-9CC9-AA9904547E7F}">
      <dgm:prSet/>
      <dgm:spPr/>
      <dgm:t>
        <a:bodyPr/>
        <a:lstStyle/>
        <a:p>
          <a:endParaRPr lang="en-US"/>
        </a:p>
      </dgm:t>
    </dgm:pt>
    <dgm:pt modelId="{DF0EB358-7A6C-43A4-BDFA-C6E99789D006}" type="sibTrans" cxnId="{833DA4CA-84BF-49C0-9CC9-AA9904547E7F}">
      <dgm:prSet/>
      <dgm:spPr/>
      <dgm:t>
        <a:bodyPr/>
        <a:lstStyle/>
        <a:p>
          <a:endParaRPr lang="en-US"/>
        </a:p>
      </dgm:t>
    </dgm:pt>
    <dgm:pt modelId="{B1873B90-6768-438A-9E17-078E35B78B2D}">
      <dgm:prSet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sz="2800" i="1" dirty="0">
              <a:latin typeface="Georgia" panose="02040502050405020303" pitchFamily="18" charset="0"/>
            </a:rPr>
            <a:t>How does mercy reflect God’s holiness?</a:t>
          </a:r>
          <a:endParaRPr lang="en-US" sz="2800" dirty="0">
            <a:latin typeface="Georgia" panose="02040502050405020303" pitchFamily="18" charset="0"/>
          </a:endParaRPr>
        </a:p>
      </dgm:t>
    </dgm:pt>
    <dgm:pt modelId="{DDDCF82A-0CC8-4033-BB04-0398AFEEB499}" type="parTrans" cxnId="{ED29B15D-C25B-49E1-A271-F0EBAE1D5D29}">
      <dgm:prSet/>
      <dgm:spPr/>
      <dgm:t>
        <a:bodyPr/>
        <a:lstStyle/>
        <a:p>
          <a:endParaRPr lang="en-US"/>
        </a:p>
      </dgm:t>
    </dgm:pt>
    <dgm:pt modelId="{2464B380-7A01-4728-8CC8-CCBE47E8DB34}" type="sibTrans" cxnId="{ED29B15D-C25B-49E1-A271-F0EBAE1D5D29}">
      <dgm:prSet/>
      <dgm:spPr/>
      <dgm:t>
        <a:bodyPr/>
        <a:lstStyle/>
        <a:p>
          <a:endParaRPr lang="en-US"/>
        </a:p>
      </dgm:t>
    </dgm:pt>
    <dgm:pt modelId="{20D0BF76-20F2-0245-B87C-84DE28A430EE}" type="pres">
      <dgm:prSet presAssocID="{A76EB1D3-3B77-4DED-8CA9-EA4C61F75D41}" presName="Name0" presStyleCnt="0">
        <dgm:presLayoutVars>
          <dgm:dir/>
          <dgm:animLvl val="lvl"/>
          <dgm:resizeHandles val="exact"/>
        </dgm:presLayoutVars>
      </dgm:prSet>
      <dgm:spPr/>
    </dgm:pt>
    <dgm:pt modelId="{F9303694-A55F-7743-AB9E-2C14B3A304A6}" type="pres">
      <dgm:prSet presAssocID="{3AC1D7DC-CCCE-4C2A-B9D2-0CB5413BAB4D}" presName="linNode" presStyleCnt="0"/>
      <dgm:spPr/>
    </dgm:pt>
    <dgm:pt modelId="{E3F58721-F2DE-6940-8EB8-F739FBF893FA}" type="pres">
      <dgm:prSet presAssocID="{3AC1D7DC-CCCE-4C2A-B9D2-0CB5413BAB4D}" presName="parentText" presStyleLbl="node1" presStyleIdx="0" presStyleCnt="2" custLinFactNeighborX="-9209" custLinFactNeighborY="2879">
        <dgm:presLayoutVars>
          <dgm:chMax val="1"/>
          <dgm:bulletEnabled val="1"/>
        </dgm:presLayoutVars>
      </dgm:prSet>
      <dgm:spPr/>
    </dgm:pt>
    <dgm:pt modelId="{9168645D-F7E3-C94F-AB68-4070A1476E95}" type="pres">
      <dgm:prSet presAssocID="{3AC1D7DC-CCCE-4C2A-B9D2-0CB5413BAB4D}" presName="descendantText" presStyleLbl="alignAccFollowNode1" presStyleIdx="0" presStyleCnt="2">
        <dgm:presLayoutVars>
          <dgm:bulletEnabled val="1"/>
        </dgm:presLayoutVars>
      </dgm:prSet>
      <dgm:spPr/>
    </dgm:pt>
    <dgm:pt modelId="{BA181FAB-5328-A549-BD83-798FBC00F671}" type="pres">
      <dgm:prSet presAssocID="{D186DA9B-90C9-4C9C-B646-4AFB94264947}" presName="sp" presStyleCnt="0"/>
      <dgm:spPr/>
    </dgm:pt>
    <dgm:pt modelId="{FE1C9DE2-80F0-1049-84B1-C4454BCE2334}" type="pres">
      <dgm:prSet presAssocID="{537FAA02-4485-4CC9-A3FD-040CC9BBA287}" presName="linNode" presStyleCnt="0"/>
      <dgm:spPr/>
    </dgm:pt>
    <dgm:pt modelId="{9CCA51B8-3A22-8548-93BC-C75D6233F221}" type="pres">
      <dgm:prSet presAssocID="{537FAA02-4485-4CC9-A3FD-040CC9BBA287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AB7EA0C7-E0C8-C048-9049-76CD01C55D02}" type="pres">
      <dgm:prSet presAssocID="{537FAA02-4485-4CC9-A3FD-040CC9BBA287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956F6C02-B088-C040-97EF-96CFE9C5FA37}" type="presOf" srcId="{537FAA02-4485-4CC9-A3FD-040CC9BBA287}" destId="{9CCA51B8-3A22-8548-93BC-C75D6233F221}" srcOrd="0" destOrd="0" presId="urn:microsoft.com/office/officeart/2005/8/layout/vList5"/>
    <dgm:cxn modelId="{D0BBCA04-F10A-4A27-A56E-51AA0988E428}" srcId="{A76EB1D3-3B77-4DED-8CA9-EA4C61F75D41}" destId="{537FAA02-4485-4CC9-A3FD-040CC9BBA287}" srcOrd="1" destOrd="0" parTransId="{F462B389-1E42-402C-93A0-4227225566AA}" sibTransId="{B7FEBF54-C67E-4B80-8412-77CE51D04EBC}"/>
    <dgm:cxn modelId="{7E43BD2B-0B24-4692-92DD-FB9E8D2DB061}" srcId="{A76EB1D3-3B77-4DED-8CA9-EA4C61F75D41}" destId="{3AC1D7DC-CCCE-4C2A-B9D2-0CB5413BAB4D}" srcOrd="0" destOrd="0" parTransId="{AE6B0877-C3F9-449B-AE06-016FB31F1D29}" sibTransId="{D186DA9B-90C9-4C9C-B646-4AFB94264947}"/>
    <dgm:cxn modelId="{222B1748-F989-5A4E-BD17-7874CB94AA8F}" type="presOf" srcId="{7FE43165-2B4D-4A51-8A26-BFEF1EC46EE3}" destId="{9168645D-F7E3-C94F-AB68-4070A1476E95}" srcOrd="0" destOrd="1" presId="urn:microsoft.com/office/officeart/2005/8/layout/vList5"/>
    <dgm:cxn modelId="{E768AE49-8E67-4B5C-A612-1453731027E4}" srcId="{3AC1D7DC-CCCE-4C2A-B9D2-0CB5413BAB4D}" destId="{7FE43165-2B4D-4A51-8A26-BFEF1EC46EE3}" srcOrd="1" destOrd="0" parTransId="{CE05F350-F392-4999-B3A8-BC2B632540EB}" sibTransId="{A5A77425-286F-4FBB-B005-5A950A7B188C}"/>
    <dgm:cxn modelId="{ED29B15D-C25B-49E1-A271-F0EBAE1D5D29}" srcId="{537FAA02-4485-4CC9-A3FD-040CC9BBA287}" destId="{B1873B90-6768-438A-9E17-078E35B78B2D}" srcOrd="1" destOrd="0" parTransId="{DDDCF82A-0CC8-4033-BB04-0398AFEEB499}" sibTransId="{2464B380-7A01-4728-8CC8-CCBE47E8DB34}"/>
    <dgm:cxn modelId="{73DA4A76-EC1D-AB47-B008-8898D2457E21}" type="presOf" srcId="{A76EB1D3-3B77-4DED-8CA9-EA4C61F75D41}" destId="{20D0BF76-20F2-0245-B87C-84DE28A430EE}" srcOrd="0" destOrd="0" presId="urn:microsoft.com/office/officeart/2005/8/layout/vList5"/>
    <dgm:cxn modelId="{CA9AC88B-E88B-4E51-A990-3A935A2BE703}" srcId="{3AC1D7DC-CCCE-4C2A-B9D2-0CB5413BAB4D}" destId="{E0DC2424-FC6E-4213-B116-8EF9A71B2AE6}" srcOrd="2" destOrd="0" parTransId="{C95C955B-2A93-4183-9BBE-E2D51B48DE37}" sibTransId="{511684DE-F61B-4D75-9C11-19DBA1A85EF4}"/>
    <dgm:cxn modelId="{2DE1548C-2907-A44F-ADBB-CC61D12A1735}" type="presOf" srcId="{B1873B90-6768-438A-9E17-078E35B78B2D}" destId="{AB7EA0C7-E0C8-C048-9049-76CD01C55D02}" srcOrd="0" destOrd="1" presId="urn:microsoft.com/office/officeart/2005/8/layout/vList5"/>
    <dgm:cxn modelId="{73BDE193-54DB-6C42-9338-6BB57FF1B061}" type="presOf" srcId="{46755F4C-1B84-45BA-BAE3-52B1C4CCCB19}" destId="{9168645D-F7E3-C94F-AB68-4070A1476E95}" srcOrd="0" destOrd="0" presId="urn:microsoft.com/office/officeart/2005/8/layout/vList5"/>
    <dgm:cxn modelId="{2E80D09D-C453-B34B-965B-5E84085628E2}" type="presOf" srcId="{38F4E023-7AB2-4940-9856-095DEB171B1A}" destId="{AB7EA0C7-E0C8-C048-9049-76CD01C55D02}" srcOrd="0" destOrd="0" presId="urn:microsoft.com/office/officeart/2005/8/layout/vList5"/>
    <dgm:cxn modelId="{E08EF1C9-0DE5-4B44-999A-6A34C0CBF306}" type="presOf" srcId="{E0DC2424-FC6E-4213-B116-8EF9A71B2AE6}" destId="{9168645D-F7E3-C94F-AB68-4070A1476E95}" srcOrd="0" destOrd="2" presId="urn:microsoft.com/office/officeart/2005/8/layout/vList5"/>
    <dgm:cxn modelId="{833DA4CA-84BF-49C0-9CC9-AA9904547E7F}" srcId="{537FAA02-4485-4CC9-A3FD-040CC9BBA287}" destId="{38F4E023-7AB2-4940-9856-095DEB171B1A}" srcOrd="0" destOrd="0" parTransId="{3849F70F-2D92-41D8-91EA-935AAC7AF535}" sibTransId="{DF0EB358-7A6C-43A4-BDFA-C6E99789D006}"/>
    <dgm:cxn modelId="{F4B266D8-17BC-4F12-9B50-19092EDEBDDD}" srcId="{3AC1D7DC-CCCE-4C2A-B9D2-0CB5413BAB4D}" destId="{46755F4C-1B84-45BA-BAE3-52B1C4CCCB19}" srcOrd="0" destOrd="0" parTransId="{8BDF9111-DB92-4C30-B1CC-6532841A3ED8}" sibTransId="{B75D8277-CAB5-493D-AFD2-15B77B086D16}"/>
    <dgm:cxn modelId="{4B4DACDD-81E9-0745-BDB4-CDC3D2EE9A50}" type="presOf" srcId="{3AC1D7DC-CCCE-4C2A-B9D2-0CB5413BAB4D}" destId="{E3F58721-F2DE-6940-8EB8-F739FBF893FA}" srcOrd="0" destOrd="0" presId="urn:microsoft.com/office/officeart/2005/8/layout/vList5"/>
    <dgm:cxn modelId="{6993A8BC-8942-B840-B881-CFCF4288C73D}" type="presParOf" srcId="{20D0BF76-20F2-0245-B87C-84DE28A430EE}" destId="{F9303694-A55F-7743-AB9E-2C14B3A304A6}" srcOrd="0" destOrd="0" presId="urn:microsoft.com/office/officeart/2005/8/layout/vList5"/>
    <dgm:cxn modelId="{10F6D64E-D1E2-4240-BC99-1DC9F5947B69}" type="presParOf" srcId="{F9303694-A55F-7743-AB9E-2C14B3A304A6}" destId="{E3F58721-F2DE-6940-8EB8-F739FBF893FA}" srcOrd="0" destOrd="0" presId="urn:microsoft.com/office/officeart/2005/8/layout/vList5"/>
    <dgm:cxn modelId="{CA3C84C4-3AD8-D64B-9276-293693D87D34}" type="presParOf" srcId="{F9303694-A55F-7743-AB9E-2C14B3A304A6}" destId="{9168645D-F7E3-C94F-AB68-4070A1476E95}" srcOrd="1" destOrd="0" presId="urn:microsoft.com/office/officeart/2005/8/layout/vList5"/>
    <dgm:cxn modelId="{38C80160-5610-FA45-ACB1-97F5B9E0B82B}" type="presParOf" srcId="{20D0BF76-20F2-0245-B87C-84DE28A430EE}" destId="{BA181FAB-5328-A549-BD83-798FBC00F671}" srcOrd="1" destOrd="0" presId="urn:microsoft.com/office/officeart/2005/8/layout/vList5"/>
    <dgm:cxn modelId="{F8329026-15B6-E94F-9C7E-7A7EBC2EAE4B}" type="presParOf" srcId="{20D0BF76-20F2-0245-B87C-84DE28A430EE}" destId="{FE1C9DE2-80F0-1049-84B1-C4454BCE2334}" srcOrd="2" destOrd="0" presId="urn:microsoft.com/office/officeart/2005/8/layout/vList5"/>
    <dgm:cxn modelId="{8BCA59DD-11DC-144D-9365-3D5889959530}" type="presParOf" srcId="{FE1C9DE2-80F0-1049-84B1-C4454BCE2334}" destId="{9CCA51B8-3A22-8548-93BC-C75D6233F221}" srcOrd="0" destOrd="0" presId="urn:microsoft.com/office/officeart/2005/8/layout/vList5"/>
    <dgm:cxn modelId="{97C2140E-6316-1B42-80EE-5BA814E03C25}" type="presParOf" srcId="{FE1C9DE2-80F0-1049-84B1-C4454BCE2334}" destId="{AB7EA0C7-E0C8-C048-9049-76CD01C55D0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68645D-F7E3-C94F-AB68-4070A1476E95}">
      <dsp:nvSpPr>
        <dsp:cNvPr id="0" name=""/>
        <dsp:cNvSpPr/>
      </dsp:nvSpPr>
      <dsp:spPr>
        <a:xfrm rot="5400000">
          <a:off x="6944404" y="-2486447"/>
          <a:ext cx="2005216" cy="7479541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ts val="600"/>
            </a:spcBef>
            <a:spcAft>
              <a:spcPts val="600"/>
            </a:spcAft>
            <a:buChar char="•"/>
          </a:pPr>
          <a:r>
            <a:rPr lang="en-US" sz="2400" b="0" i="0" kern="1200" baseline="0" dirty="0">
              <a:latin typeface="Georgia" panose="02040502050405020303" pitchFamily="18" charset="0"/>
            </a:rPr>
            <a:t>God expresses deep emotional pain over Israel (v.8)</a:t>
          </a:r>
          <a:endParaRPr lang="en-US" sz="2400" kern="1200" dirty="0">
            <a:latin typeface="Georgia" panose="02040502050405020303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ts val="600"/>
            </a:spcBef>
            <a:spcAft>
              <a:spcPts val="600"/>
            </a:spcAft>
            <a:buChar char="•"/>
          </a:pPr>
          <a:r>
            <a:rPr lang="en-US" sz="2400" b="0" i="0" kern="1200" baseline="0" dirty="0">
              <a:latin typeface="Georgia" panose="02040502050405020303" pitchFamily="18" charset="0"/>
            </a:rPr>
            <a:t>God’s compassion restrains His anger (v.9)</a:t>
          </a:r>
          <a:endParaRPr lang="en-US" sz="2400" kern="1200" dirty="0">
            <a:latin typeface="Georgia" panose="02040502050405020303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ts val="600"/>
            </a:spcBef>
            <a:spcAft>
              <a:spcPts val="600"/>
            </a:spcAft>
            <a:buChar char="•"/>
          </a:pPr>
          <a:r>
            <a:rPr lang="en-US" sz="2400" b="0" i="0" kern="1200" baseline="0" dirty="0">
              <a:latin typeface="Georgia" panose="02040502050405020303" pitchFamily="18" charset="0"/>
            </a:rPr>
            <a:t>God chooses mercy over destruction</a:t>
          </a:r>
          <a:endParaRPr lang="en-US" sz="2400" kern="1200" dirty="0">
            <a:latin typeface="Georgia" panose="02040502050405020303" pitchFamily="18" charset="0"/>
          </a:endParaRPr>
        </a:p>
      </dsp:txBody>
      <dsp:txXfrm rot="-5400000">
        <a:off x="4207242" y="348602"/>
        <a:ext cx="7381654" cy="1809442"/>
      </dsp:txXfrm>
    </dsp:sp>
    <dsp:sp modelId="{E3F58721-F2DE-6940-8EB8-F739FBF893FA}">
      <dsp:nvSpPr>
        <dsp:cNvPr id="0" name=""/>
        <dsp:cNvSpPr/>
      </dsp:nvSpPr>
      <dsp:spPr>
        <a:xfrm>
          <a:off x="0" y="72225"/>
          <a:ext cx="4207241" cy="2506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0" kern="1200" baseline="0" dirty="0">
              <a:latin typeface="Georgia" panose="02040502050405020303" pitchFamily="18" charset="0"/>
            </a:rPr>
            <a:t>Major Points:</a:t>
          </a:r>
          <a:endParaRPr lang="en-US" sz="3200" kern="1200" dirty="0">
            <a:latin typeface="Georgia" panose="02040502050405020303" pitchFamily="18" charset="0"/>
          </a:endParaRPr>
        </a:p>
      </dsp:txBody>
      <dsp:txXfrm>
        <a:off x="122358" y="194583"/>
        <a:ext cx="3962525" cy="2261804"/>
      </dsp:txXfrm>
    </dsp:sp>
    <dsp:sp modelId="{AB7EA0C7-E0C8-C048-9049-76CD01C55D02}">
      <dsp:nvSpPr>
        <dsp:cNvPr id="0" name=""/>
        <dsp:cNvSpPr/>
      </dsp:nvSpPr>
      <dsp:spPr>
        <a:xfrm rot="5400000">
          <a:off x="6944404" y="145398"/>
          <a:ext cx="2005216" cy="7479541"/>
        </a:xfrm>
        <a:prstGeom prst="round2SameRect">
          <a:avLst/>
        </a:prstGeom>
        <a:solidFill>
          <a:schemeClr val="accent2">
            <a:tint val="40000"/>
            <a:alpha val="90000"/>
            <a:hueOff val="6734718"/>
            <a:satOff val="-62232"/>
            <a:lumOff val="-701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100000"/>
            </a:lnSpc>
            <a:spcBef>
              <a:spcPts val="600"/>
            </a:spcBef>
            <a:spcAft>
              <a:spcPts val="600"/>
            </a:spcAft>
            <a:buChar char="•"/>
          </a:pPr>
          <a:r>
            <a:rPr lang="en-US" sz="2800" i="1" kern="1200" dirty="0">
              <a:latin typeface="Georgia" panose="02040502050405020303" pitchFamily="18" charset="0"/>
            </a:rPr>
            <a:t>What does this passage teach about God’s emotions?</a:t>
          </a:r>
          <a:endParaRPr lang="en-US" sz="2800" kern="1200" dirty="0">
            <a:latin typeface="Georgia" panose="02040502050405020303" pitchFamily="18" charset="0"/>
          </a:endParaRPr>
        </a:p>
        <a:p>
          <a:pPr marL="285750" lvl="1" indent="-285750" algn="l" defTabSz="1244600">
            <a:lnSpc>
              <a:spcPct val="100000"/>
            </a:lnSpc>
            <a:spcBef>
              <a:spcPts val="600"/>
            </a:spcBef>
            <a:spcAft>
              <a:spcPts val="600"/>
            </a:spcAft>
            <a:buChar char="•"/>
          </a:pPr>
          <a:r>
            <a:rPr lang="en-US" sz="2800" i="1" kern="1200" dirty="0">
              <a:latin typeface="Georgia" panose="02040502050405020303" pitchFamily="18" charset="0"/>
            </a:rPr>
            <a:t>How does mercy reflect God’s holiness?</a:t>
          </a:r>
          <a:endParaRPr lang="en-US" sz="2800" kern="1200" dirty="0">
            <a:latin typeface="Georgia" panose="02040502050405020303" pitchFamily="18" charset="0"/>
          </a:endParaRPr>
        </a:p>
      </dsp:txBody>
      <dsp:txXfrm rot="-5400000">
        <a:off x="4207242" y="2980448"/>
        <a:ext cx="7381654" cy="1809442"/>
      </dsp:txXfrm>
    </dsp:sp>
    <dsp:sp modelId="{9CCA51B8-3A22-8548-93BC-C75D6233F221}">
      <dsp:nvSpPr>
        <dsp:cNvPr id="0" name=""/>
        <dsp:cNvSpPr/>
      </dsp:nvSpPr>
      <dsp:spPr>
        <a:xfrm>
          <a:off x="0" y="2631909"/>
          <a:ext cx="4207241" cy="2506520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Questions:</a:t>
          </a:r>
          <a:endParaRPr lang="en-US" sz="3200" kern="1200" dirty="0"/>
        </a:p>
      </dsp:txBody>
      <dsp:txXfrm>
        <a:off x="122358" y="2754267"/>
        <a:ext cx="3962525" cy="22618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A3AEE-01B4-EB84-E368-E12A0A03C6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1FA84A-EB79-350B-742C-BCA95D922E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14BAD-925F-8F0D-4296-DA7B21903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323C5-CC61-0849-8398-D248F6748AFC}" type="datetimeFigureOut">
              <a:rPr lang="en-US" smtClean="0"/>
              <a:t>1/17/26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01E3FC-F9E0-BB84-3285-D75EECA41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5CD39-D070-703E-3DFB-03B8D75C6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F827-E678-0149-9625-CB565595F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18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2A08A-0AFC-7277-DD7F-B2AF8C6AE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BC3CC3-1332-0FFB-CA07-1C8FB2D276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DFFF7-E4C6-7507-6DA3-CE897E04D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323C5-CC61-0849-8398-D248F6748AFC}" type="datetimeFigureOut">
              <a:rPr lang="en-US" smtClean="0"/>
              <a:t>1/17/26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3D3F5-B022-0C96-241A-3EDD4495D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2BD87-5E2A-FD9B-3EA5-7D4BD17F9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F827-E678-0149-9625-CB565595F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545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CC9F8B-8C48-A11C-47B7-4868E30626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787BA3-A2EA-372B-4F40-229DFEDE00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9AE8D-6D34-D969-DF00-A88A79309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323C5-CC61-0849-8398-D248F6748AFC}" type="datetimeFigureOut">
              <a:rPr lang="en-US" smtClean="0"/>
              <a:t>1/17/26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2688F-78B7-6D18-5C43-CB24320EE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BE607-6DDB-DD32-503C-95A675506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F827-E678-0149-9625-CB565595F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818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DA20B-48E7-9D8E-EF7E-ED9BF6A93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8881F-F15C-4192-467A-89C8EC3DE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54BB2-6115-C783-D8BA-CE17D0B81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323C5-CC61-0849-8398-D248F6748AFC}" type="datetimeFigureOut">
              <a:rPr lang="en-US" smtClean="0"/>
              <a:t>1/17/26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3811D-3E02-D53E-1790-91A56BB57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41D40-D2B6-D2DC-30E4-584582F41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F827-E678-0149-9625-CB565595F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52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09208-A003-4A1F-C02A-9BF7C3B09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DBE86-5E90-9F30-7816-FBB354E282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0395F-9B59-FD15-3CE0-051CA1259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323C5-CC61-0849-8398-D248F6748AFC}" type="datetimeFigureOut">
              <a:rPr lang="en-US" smtClean="0"/>
              <a:t>1/17/26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B9ED4-E232-BF98-303B-4921AE9E7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905E2-8CB1-33E8-0DBA-DDE231626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F827-E678-0149-9625-CB565595F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97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BD08D-329E-099A-C6BE-5087C94B9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A76CA-F95B-BDAC-E99B-0D21873637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BA0B52-C7B1-BF4F-84CD-242BC3AE4C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A6A0D4-6812-46AD-09C4-796C2AA85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323C5-CC61-0849-8398-D248F6748AFC}" type="datetimeFigureOut">
              <a:rPr lang="en-US" smtClean="0"/>
              <a:t>1/17/26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AF0096-E631-BC2C-B567-17A7A9E3B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971ABD-89BF-C17B-743C-57216EF02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F827-E678-0149-9625-CB565595F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959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68E96-8E15-4993-ECC1-00FA4007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22BAF8-67FC-610E-C846-968C3FDD5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6A13A8-1E4D-28A9-3DBB-DFED28650D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39A3BF-2452-F149-B4A2-274154E850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1B61B3-486A-CF96-4B51-1088546E7B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172214-6DB0-E3B0-B356-1B9E6A82C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323C5-CC61-0849-8398-D248F6748AFC}" type="datetimeFigureOut">
              <a:rPr lang="en-US" smtClean="0"/>
              <a:t>1/17/26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544B3A-5CAA-2CD2-E771-25CBE3F74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0893EE-DC3A-C411-A392-CB54EE5C3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F827-E678-0149-9625-CB565595F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43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C33D0-2DF3-AF4A-4AC2-799D999A9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640C69-C63C-35F3-B2B4-6BA210401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323C5-CC61-0849-8398-D248F6748AFC}" type="datetimeFigureOut">
              <a:rPr lang="en-US" smtClean="0"/>
              <a:t>1/17/26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70121D-0BC3-F819-E30B-B8DE97865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8F4C88-5131-03D3-40BC-06B7572D5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F827-E678-0149-9625-CB565595F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660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DAC295-E9BA-ECCB-B57D-582EF3EB8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323C5-CC61-0849-8398-D248F6748AFC}" type="datetimeFigureOut">
              <a:rPr lang="en-US" smtClean="0"/>
              <a:t>1/17/26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A2076-DAF0-04EF-EC41-666702E94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A231E-E64F-1AE5-403F-2618EA3AE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F827-E678-0149-9625-CB565595F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509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4AAA1-1DC9-2E59-753A-D0D3CA1B1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E5FCC-80E6-396C-8930-71D7AE931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DC4276-659C-F831-6AB9-07D434DF66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BE5B13-194E-E3BB-48AA-F54D302D1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323C5-CC61-0849-8398-D248F6748AFC}" type="datetimeFigureOut">
              <a:rPr lang="en-US" smtClean="0"/>
              <a:t>1/17/26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7D1E5A-5267-4EC0-2C3E-1F8FE270C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DADB4C-C4E0-20E5-7C60-693B58F5D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F827-E678-0149-9625-CB565595F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18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F784A-8B38-FFC2-E2E1-EB89FAFEF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44E0B9-1113-CA0C-175A-889C1509A7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DB1B1F-7C79-2BE7-F373-E849685228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4029D0-EAAB-4EA8-C12B-BF84AB7CC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323C5-CC61-0849-8398-D248F6748AFC}" type="datetimeFigureOut">
              <a:rPr lang="en-US" smtClean="0"/>
              <a:t>1/17/26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12C479-6BBF-A06A-BCE9-EAA846DE1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C455B-73B6-37DC-8BAC-CD0E572E5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F827-E678-0149-9625-CB565595F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060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C6FDFC-124B-1E04-2BC2-6713B264A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A6853B-6A32-DFD7-CFD1-71E5656DC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610D6-0187-11B1-FF66-AB4E0BEEA5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0323C5-CC61-0849-8398-D248F6748AFC}" type="datetimeFigureOut">
              <a:rPr lang="en-US" smtClean="0"/>
              <a:t>1/17/26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6CD81-99DB-35C3-802F-5D0FC5D7F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B0281-8E2D-D61C-53A7-1773EFE7B0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EFF827-E678-0149-9625-CB565595F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3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Faith | Howell Bible Church">
            <a:extLst>
              <a:ext uri="{FF2B5EF4-FFF2-40B4-BE49-F238E27FC236}">
                <a16:creationId xmlns:a16="http://schemas.microsoft.com/office/drawing/2014/main" id="{92F2359A-055E-3502-AE5F-3F9B0B20E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38039B72-78AD-808C-D0BB-ABC250420E9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524000" y="528481"/>
            <a:ext cx="9144000" cy="290051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Georgia" panose="02040502050405020303" pitchFamily="18" charset="0"/>
              </a:rPr>
              <a:t>Israel’s Disobedience and God’s Redemption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Georgia" panose="02040502050405020303" pitchFamily="18" charset="0"/>
              </a:rPr>
              <a:t>Hosea 11:1–11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AE789A9-67B3-5615-A8EC-69A02BF2A45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787047" y="5437059"/>
            <a:ext cx="9144000" cy="109839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b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Georgia" panose="02040502050405020303" pitchFamily="18" charset="0"/>
              </a:rPr>
              <a:t>“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Georgia" panose="02040502050405020303" pitchFamily="18" charset="0"/>
              </a:rPr>
              <a:t>When Israel was a child, then I loved him, and called my son out of Egypt.</a:t>
            </a:r>
            <a:r>
              <a:rPr kumimoji="0" lang="en-US" altLang="en-US" b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Georgia" panose="02040502050405020303" pitchFamily="18" charset="0"/>
              </a:rPr>
              <a:t>”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Georgia" panose="02040502050405020303" pitchFamily="18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Georgia" panose="02040502050405020303" pitchFamily="18" charset="0"/>
              </a:rPr>
              <a:t>— Hosea 11:1 (KJV)</a:t>
            </a:r>
          </a:p>
        </p:txBody>
      </p:sp>
    </p:spTree>
    <p:extLst>
      <p:ext uri="{BB962C8B-B14F-4D97-AF65-F5344CB8AC3E}">
        <p14:creationId xmlns:p14="http://schemas.microsoft.com/office/powerpoint/2010/main" val="315500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6" name="Rectangle 205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2F8F6C-61A7-43BE-A133-D9F0950E5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597" y="475681"/>
            <a:ext cx="4971580" cy="1087317"/>
          </a:xfrm>
        </p:spPr>
        <p:txBody>
          <a:bodyPr anchor="b">
            <a:normAutofit/>
          </a:bodyPr>
          <a:lstStyle/>
          <a:p>
            <a:r>
              <a:rPr lang="en-US" sz="5400" dirty="0">
                <a:latin typeface="Georgia" panose="02040502050405020303" pitchFamily="18" charset="0"/>
              </a:rPr>
              <a:t>Aim for Change</a:t>
            </a:r>
          </a:p>
        </p:txBody>
      </p:sp>
      <p:sp>
        <p:nvSpPr>
          <p:cNvPr id="205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D0B114C-9114-033A-26A5-F89C743DDC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25468" y="2910065"/>
            <a:ext cx="5084709" cy="36225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</a:rPr>
              <a:t>Know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</a:rPr>
              <a:t> how God’s love remains steady even when His people rebel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</a:rPr>
              <a:t>Feel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</a:rPr>
              <a:t> remorse for times we reject God’s loving guidance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</a:rPr>
              <a:t>Commit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</a:rPr>
              <a:t> to return to God when we stray from His love</a:t>
            </a:r>
          </a:p>
        </p:txBody>
      </p:sp>
      <p:pic>
        <p:nvPicPr>
          <p:cNvPr id="2051" name="Picture 3" descr="God's Will and God's Grace - Preach It Teach It">
            <a:extLst>
              <a:ext uri="{FF2B5EF4-FFF2-40B4-BE49-F238E27FC236}">
                <a16:creationId xmlns:a16="http://schemas.microsoft.com/office/drawing/2014/main" id="{8BB5B4F0-561F-5524-FED5-00F6DA2F0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9" r="11625" b="1"/>
          <a:stretch>
            <a:fillRect/>
          </a:stretch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996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7" name="Rectangle 3096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92" name="Picture 20" descr="How to Recruit &amp; Retain Volunteers - Church Growth Magazine">
            <a:extLst>
              <a:ext uri="{FF2B5EF4-FFF2-40B4-BE49-F238E27FC236}">
                <a16:creationId xmlns:a16="http://schemas.microsoft.com/office/drawing/2014/main" id="{1433BEBF-0A2B-B601-58C4-607112499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7" r="-1" b="20541"/>
          <a:stretch>
            <a:fillRect/>
          </a:stretch>
        </p:blipFill>
        <p:spPr bwMode="auto">
          <a:xfrm>
            <a:off x="-1" y="10"/>
            <a:ext cx="12228129" cy="46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99" name="Group 3098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2987478"/>
            <a:ext cx="12228128" cy="1828800"/>
            <a:chOff x="-305" y="2987478"/>
            <a:chExt cx="12188952" cy="1828800"/>
          </a:xfrm>
        </p:grpSpPr>
        <p:sp>
          <p:nvSpPr>
            <p:cNvPr id="3100" name="Freeform: Shape 3099">
              <a:extLst>
                <a:ext uri="{FF2B5EF4-FFF2-40B4-BE49-F238E27FC236}">
                  <a16:creationId xmlns:a16="http://schemas.microsoft.com/office/drawing/2014/main" id="{DD03A94A-ADF5-4334-86B1-DBA5F70AC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1" name="Freeform: Shape 3100">
              <a:extLst>
                <a:ext uri="{FF2B5EF4-FFF2-40B4-BE49-F238E27FC236}">
                  <a16:creationId xmlns:a16="http://schemas.microsoft.com/office/drawing/2014/main" id="{385A18E1-CBE3-4BBD-B1B7-CDBCA685E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2" name="Freeform: Shape 3101">
              <a:extLst>
                <a:ext uri="{FF2B5EF4-FFF2-40B4-BE49-F238E27FC236}">
                  <a16:creationId xmlns:a16="http://schemas.microsoft.com/office/drawing/2014/main" id="{133EDCAA-1D6C-4710-9DA1-C7FC946D8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3103" name="Freeform: Shape 3102">
              <a:extLst>
                <a:ext uri="{FF2B5EF4-FFF2-40B4-BE49-F238E27FC236}">
                  <a16:creationId xmlns:a16="http://schemas.microsoft.com/office/drawing/2014/main" id="{3916FBF2-1CC9-460D-A42B-FB77E515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04A879B-4147-1BF5-8BF7-C8A04EDC1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86" y="4551037"/>
            <a:ext cx="3645074" cy="150993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Georgia" panose="02040502050405020303" pitchFamily="18" charset="0"/>
                <a:cs typeface="Tunga" panose="020B0502040204020203" pitchFamily="34" charset="0"/>
              </a:rPr>
              <a:t>In Focus (Life Illustration)</a:t>
            </a:r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511D0A04-ABD8-8F9F-7B56-0143EFEB41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432132" y="3977541"/>
            <a:ext cx="8622082" cy="299372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 fontScale="92500"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Katrina, Alex, and their family were hungry and stopped at a church for food.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orgia" panose="02040502050405020303" pitchFamily="18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The church was closed, but volunteers quietly provided help anyway.</a:t>
            </a:r>
          </a:p>
          <a:p>
            <a:pPr marL="0" marR="0" lvl="0" indent="0" defTabSz="914400" rtl="0" eaLnBrk="0" fontAlgn="base" latinLnBrk="0" hangingPunct="0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Later, Katrina and Alex reflected:</a:t>
            </a:r>
          </a:p>
          <a:p>
            <a:pPr marL="344488" marR="0" lvl="0" indent="-344488" defTabSz="914400" rtl="0" eaLnBrk="0" fontAlgn="base" latinLnBrk="0" hangingPunct="0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Does church truly reflect God’s care?</a:t>
            </a:r>
          </a:p>
          <a:p>
            <a:pPr marL="344488" marR="0" lvl="0" indent="-344488" defTabSz="914400" rtl="0" eaLnBrk="0" fontAlgn="base" latinLnBrk="0" hangingPunct="0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Is love shown through words or actions?</a:t>
            </a:r>
          </a:p>
          <a:p>
            <a:pPr marL="344488" marR="0" lvl="0" indent="-344488" defTabSz="914400" rtl="0" eaLnBrk="0" fontAlgn="base" latinLnBrk="0" hangingPunct="0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Can rejection from people distort our view of God?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7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699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77BD666-D724-6732-5B27-056EB7E2F6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6834" y="1153572"/>
            <a:ext cx="3200400" cy="44611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1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Georgia" panose="02040502050405020303" pitchFamily="18" charset="0"/>
              </a:rPr>
              <a:t>God’s Loving Relationship with Israel –V: 1–4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9466857-6D44-E42A-C83D-0EAF29E327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47308" y="591344"/>
            <a:ext cx="6906491" cy="55856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</a:rPr>
              <a:t>Major Points:</a:t>
            </a:r>
          </a:p>
          <a:p>
            <a:pPr marL="403225" marR="0" lvl="0" indent="-403225" defTabSz="914400" rtl="0" eaLnBrk="0" fontAlgn="base" latinLnBrk="0" hangingPunct="0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</a:rPr>
              <a:t>God loved Israel like a parent loves a child (v.1)</a:t>
            </a:r>
          </a:p>
          <a:p>
            <a:pPr marL="403225" marR="0" lvl="0" indent="-403225" defTabSz="914400" rtl="0" eaLnBrk="0" fontAlgn="base" latinLnBrk="0" hangingPunct="0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</a:rPr>
              <a:t>God guided, taught, and cared for Israel patiently (v.3)</a:t>
            </a:r>
          </a:p>
          <a:p>
            <a:pPr marL="403225" marR="0" lvl="0" indent="-403225" defTabSz="914400" rtl="0" eaLnBrk="0" fontAlgn="base" latinLnBrk="0" hangingPunct="0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</a:rPr>
              <a:t>God’s love was gentle, personal, and faithful (v.4)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effectLst/>
              <a:latin typeface="Georgia" panose="02040502050405020303" pitchFamily="18" charset="0"/>
            </a:endParaRPr>
          </a:p>
          <a:p>
            <a:pPr marL="0" indent="0" eaLnBrk="0" fontAlgn="base" hangingPunc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en-US" b="1" dirty="0">
                <a:latin typeface="Georgia" panose="02040502050405020303" pitchFamily="18" charset="0"/>
              </a:rPr>
              <a:t>Questions:</a:t>
            </a:r>
          </a:p>
          <a:p>
            <a:pPr marL="403225" indent="-403225" eaLnBrk="0" fontAlgn="base" hangingPunct="0">
              <a:spcBef>
                <a:spcPts val="600"/>
              </a:spcBef>
              <a:spcAft>
                <a:spcPts val="600"/>
              </a:spcAft>
              <a:buFontTx/>
              <a:buChar char="•"/>
              <a:tabLst/>
            </a:pPr>
            <a:r>
              <a:rPr lang="en-US" altLang="en-US" sz="2400" i="1" dirty="0">
                <a:latin typeface="Georgia" panose="02040502050405020303" pitchFamily="18" charset="0"/>
              </a:rPr>
              <a:t>How does God describe His relationship with Israel?</a:t>
            </a:r>
          </a:p>
          <a:p>
            <a:pPr marL="403225" indent="-403225" eaLnBrk="0" fontAlgn="base" hangingPunct="0">
              <a:spcBef>
                <a:spcPts val="600"/>
              </a:spcBef>
              <a:spcAft>
                <a:spcPts val="600"/>
              </a:spcAft>
              <a:buFontTx/>
              <a:buChar char="•"/>
              <a:tabLst/>
            </a:pPr>
            <a:r>
              <a:rPr lang="en-US" altLang="en-US" sz="2400" i="1" dirty="0">
                <a:latin typeface="Georgia" panose="02040502050405020303" pitchFamily="18" charset="0"/>
              </a:rPr>
              <a:t>What does parental love reveal about God’s character?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889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FB01301-ADFA-3FC5-BFD6-BD5C98E827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1074" y="1396686"/>
            <a:ext cx="3240506" cy="40646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Georgia" panose="02040502050405020303" pitchFamily="18" charset="0"/>
              </a:rPr>
              <a:t>Israel’s Rebellion and Rejection – V: 2–3, 5–7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4E47F8C-8066-570A-93CF-356034E15E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198301" y="764089"/>
            <a:ext cx="6212910" cy="56981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</a:rPr>
              <a:t>Major Points:</a:t>
            </a:r>
          </a:p>
          <a:p>
            <a:pPr marL="403225" marR="0" lvl="0" indent="-403225" defTabSz="914400" rtl="0" eaLnBrk="0" fontAlgn="base" latinLnBrk="0" hangingPunct="0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</a:rPr>
              <a:t>Israel repeatedly turned away from God (v.2)</a:t>
            </a:r>
          </a:p>
          <a:p>
            <a:pPr marL="403225" marR="0" lvl="0" indent="-403225" defTabSz="914400" rtl="0" eaLnBrk="0" fontAlgn="base" latinLnBrk="0" hangingPunct="0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</a:rPr>
              <a:t>They ignored God’s care and correction (v.3)</a:t>
            </a:r>
          </a:p>
          <a:p>
            <a:pPr marL="403225" marR="0" lvl="0" indent="-403225" defTabSz="914400" rtl="0" eaLnBrk="0" fontAlgn="base" latinLnBrk="0" hangingPunct="0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</a:rPr>
              <a:t>Rebellion led to consequences and captivity (v.5–7)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effectLst/>
              <a:latin typeface="Georgia" panose="02040502050405020303" pitchFamily="18" charset="0"/>
            </a:endParaRPr>
          </a:p>
          <a:p>
            <a:pPr marL="0" indent="0" eaLnBrk="0" fontAlgn="base" hangingPunc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en-US" b="1" dirty="0">
                <a:latin typeface="Georgia" panose="02040502050405020303" pitchFamily="18" charset="0"/>
              </a:rPr>
              <a:t>Questions</a:t>
            </a:r>
          </a:p>
          <a:p>
            <a:pPr marL="403225" indent="-403225" eaLnBrk="0" fontAlgn="base" hangingPunct="0">
              <a:spcBef>
                <a:spcPts val="600"/>
              </a:spcBef>
              <a:spcAft>
                <a:spcPts val="600"/>
              </a:spcAft>
              <a:buFontTx/>
              <a:buChar char="•"/>
              <a:tabLst/>
            </a:pPr>
            <a:r>
              <a:rPr lang="en-US" altLang="en-US" sz="2400" i="1" dirty="0">
                <a:latin typeface="Georgia" panose="02040502050405020303" pitchFamily="18" charset="0"/>
              </a:rPr>
              <a:t>Why did Israel continue to rebel despite God’s love?</a:t>
            </a:r>
          </a:p>
          <a:p>
            <a:pPr marL="403225" indent="-403225" eaLnBrk="0" fontAlgn="base" hangingPunct="0">
              <a:spcBef>
                <a:spcPts val="600"/>
              </a:spcBef>
              <a:spcAft>
                <a:spcPts val="600"/>
              </a:spcAft>
              <a:buFontTx/>
              <a:buChar char="•"/>
              <a:tabLst/>
            </a:pPr>
            <a:r>
              <a:rPr lang="en-US" altLang="en-US" sz="2400" i="1" dirty="0">
                <a:latin typeface="Georgia" panose="02040502050405020303" pitchFamily="18" charset="0"/>
              </a:rPr>
              <a:t>What are modern ways people resist God’s guidance?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546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C9C67C0-F356-9C98-C3B0-16444AC158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2942" y="348865"/>
            <a:ext cx="11686783" cy="87772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Georgia" panose="02040502050405020303" pitchFamily="18" charset="0"/>
              </a:rPr>
              <a:t>God’s Compassion Struggles with Judgment – V: 8–9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4" name="Rectangle 2">
            <a:extLst>
              <a:ext uri="{FF2B5EF4-FFF2-40B4-BE49-F238E27FC236}">
                <a16:creationId xmlns:a16="http://schemas.microsoft.com/office/drawing/2014/main" id="{94795DDF-FC53-EB48-9940-E653E6B817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294050"/>
              </p:ext>
            </p:extLst>
          </p:nvPr>
        </p:nvGraphicFramePr>
        <p:xfrm>
          <a:off x="212942" y="1575459"/>
          <a:ext cx="11686783" cy="5138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3085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E992D80-4E48-128B-3872-F7E3BB688C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89278" y="1233241"/>
            <a:ext cx="3240506" cy="40646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Georgia" panose="02040502050405020303" pitchFamily="18" charset="0"/>
                <a:cs typeface="Tunga" panose="020B0502040204020203" pitchFamily="34" charset="0"/>
              </a:rPr>
              <a:t>God Promises Restoration – Hosea 11:10–11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D0EF821-4337-77CC-6F58-AFAB7E744E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096000" y="820879"/>
            <a:ext cx="5954038" cy="59055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eaLnBrk="0" fontAlgn="base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None/>
              <a:tabLst/>
            </a:pPr>
            <a:r>
              <a:rPr lang="en-US" altLang="en-US" sz="3200" b="1" dirty="0">
                <a:latin typeface="Georgia" panose="02040502050405020303" pitchFamily="18" charset="0"/>
              </a:rPr>
              <a:t>Major Points:</a:t>
            </a:r>
          </a:p>
          <a:p>
            <a:pPr marL="285750" indent="-285750" eaLnBrk="0" fontAlgn="base" hangingPunct="0">
              <a:spcBef>
                <a:spcPts val="600"/>
              </a:spcBef>
              <a:spcAft>
                <a:spcPts val="600"/>
              </a:spcAft>
              <a:buFontTx/>
              <a:buChar char="•"/>
              <a:tabLst/>
            </a:pPr>
            <a:r>
              <a:rPr lang="en-US" altLang="en-US" sz="2400" dirty="0">
                <a:latin typeface="Georgia" panose="02040502050405020303" pitchFamily="18" charset="0"/>
              </a:rPr>
              <a:t>God will call His people back to Himself (v.10)</a:t>
            </a:r>
          </a:p>
          <a:p>
            <a:pPr marL="285750" indent="-285750" eaLnBrk="0" fontAlgn="base" hangingPunct="0">
              <a:spcBef>
                <a:spcPts val="600"/>
              </a:spcBef>
              <a:spcAft>
                <a:spcPts val="600"/>
              </a:spcAft>
              <a:buFontTx/>
              <a:buChar char="•"/>
              <a:tabLst/>
            </a:pPr>
            <a:r>
              <a:rPr lang="en-US" altLang="en-US" sz="2400" dirty="0">
                <a:latin typeface="Georgia" panose="02040502050405020303" pitchFamily="18" charset="0"/>
              </a:rPr>
              <a:t>Restoration follows repentance and return</a:t>
            </a:r>
          </a:p>
          <a:p>
            <a:pPr marL="285750" indent="-285750" eaLnBrk="0" fontAlgn="base" hangingPunct="0">
              <a:spcBef>
                <a:spcPts val="600"/>
              </a:spcBef>
              <a:spcAft>
                <a:spcPts val="600"/>
              </a:spcAft>
              <a:buFontTx/>
              <a:buChar char="•"/>
              <a:tabLst/>
            </a:pPr>
            <a:r>
              <a:rPr lang="en-US" altLang="en-US" sz="2400" dirty="0">
                <a:latin typeface="Georgia" panose="02040502050405020303" pitchFamily="18" charset="0"/>
              </a:rPr>
              <a:t>God’s love ultimately leads to redemption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effectLst/>
              <a:latin typeface="Georgia" panose="02040502050405020303" pitchFamily="18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en-US" sz="3200" b="1" dirty="0">
                <a:latin typeface="Georgia" panose="02040502050405020303" pitchFamily="18" charset="0"/>
              </a:rPr>
              <a:t>Questions:</a:t>
            </a:r>
          </a:p>
          <a:p>
            <a:pPr marL="285750" marR="0" lvl="0" indent="-285750" defTabSz="914400" rtl="0" eaLnBrk="0" fontAlgn="base" latinLnBrk="0" hangingPunct="0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</a:rPr>
              <a:t>How does God’s call invite hope instead of fear?</a:t>
            </a:r>
          </a:p>
          <a:p>
            <a:pPr marL="285750" marR="0" lvl="0" indent="-285750" defTabSz="914400" rtl="0" eaLnBrk="0" fontAlgn="base" latinLnBrk="0" hangingPunct="0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</a:rPr>
              <a:t>What does restoration look like in a believer’s life?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822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1" name="Rectangle 820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A2FD69D-37C1-ABAE-9187-162CB3337B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30936" y="640080"/>
            <a:ext cx="4818888" cy="14813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000" b="0" i="0" u="none" strike="noStrike" cap="none" normalizeH="0" baseline="0">
                <a:ln>
                  <a:noFill/>
                </a:ln>
                <a:effectLst/>
                <a:latin typeface="Georgia" panose="02040502050405020303" pitchFamily="18" charset="0"/>
              </a:rPr>
              <a:t>Summary – Hosea 11:1–11</a:t>
            </a:r>
          </a:p>
        </p:txBody>
      </p:sp>
      <p:sp>
        <p:nvSpPr>
          <p:cNvPr id="820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7B58396-C71D-DB4B-7D4F-3CBDC22DE96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75365" y="2660904"/>
            <a:ext cx="5812076" cy="364870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</a:rPr>
              <a:t>Lesson Summary</a:t>
            </a:r>
          </a:p>
          <a:p>
            <a:pPr marL="403225" marR="0" lvl="0" indent="-346075" defTabSz="914400" rtl="0" eaLnBrk="0" fontAlgn="base" latinLnBrk="0" hangingPunct="0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</a:rPr>
              <a:t>God loves His people with a parent’s devotion</a:t>
            </a:r>
          </a:p>
          <a:p>
            <a:pPr marL="403225" marR="0" lvl="0" indent="-346075" defTabSz="914400" rtl="0" eaLnBrk="0" fontAlgn="base" latinLnBrk="0" hangingPunct="0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</a:rPr>
              <a:t>Rebellion grieves God but does not erase His love</a:t>
            </a:r>
          </a:p>
          <a:p>
            <a:pPr marL="403225" marR="0" lvl="0" indent="-346075" defTabSz="914400" rtl="0" eaLnBrk="0" fontAlgn="base" latinLnBrk="0" hangingPunct="0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</a:rPr>
              <a:t>Discipline is real, but mercy is greater</a:t>
            </a:r>
          </a:p>
          <a:p>
            <a:pPr marL="403225" marR="0" lvl="0" indent="-346075" defTabSz="914400" rtl="0" eaLnBrk="0" fontAlgn="base" latinLnBrk="0" hangingPunct="0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</a:rPr>
              <a:t>God’s ultimate goal is restoration, not destruction</a:t>
            </a:r>
          </a:p>
        </p:txBody>
      </p:sp>
      <p:pic>
        <p:nvPicPr>
          <p:cNvPr id="8196" name="Picture 4" descr="Hosea 11: Brokenhearted God - Starr Presbyterian Church">
            <a:extLst>
              <a:ext uri="{FF2B5EF4-FFF2-40B4-BE49-F238E27FC236}">
                <a16:creationId xmlns:a16="http://schemas.microsoft.com/office/drawing/2014/main" id="{7EA329F8-B4E1-D1DB-BF66-543F4822D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48" y="1934608"/>
            <a:ext cx="5458968" cy="298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910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428</Words>
  <Application>Microsoft Macintosh PowerPoint</Application>
  <PresentationFormat>Widescreen</PresentationFormat>
  <Paragraphs>51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Georgia</vt:lpstr>
      <vt:lpstr>Office Theme</vt:lpstr>
      <vt:lpstr>Israel’s Disobedience and God’s Redemption Hosea 11:1–11</vt:lpstr>
      <vt:lpstr>Aim for Change</vt:lpstr>
      <vt:lpstr>In Focus (Life Illustration)</vt:lpstr>
      <vt:lpstr>God’s Loving Relationship with Israel –V: 1–4</vt:lpstr>
      <vt:lpstr>Israel’s Rebellion and Rejection – V: 2–3, 5–7</vt:lpstr>
      <vt:lpstr>God’s Compassion Struggles with Judgment – V: 8–9 </vt:lpstr>
      <vt:lpstr>God Promises Restoration – Hosea 11:10–11</vt:lpstr>
      <vt:lpstr>Summary – Hosea 11:1–11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 Dilbert</dc:creator>
  <cp:lastModifiedBy>Dan Dilbert</cp:lastModifiedBy>
  <cp:revision>2</cp:revision>
  <dcterms:created xsi:type="dcterms:W3CDTF">2026-01-17T14:05:29Z</dcterms:created>
  <dcterms:modified xsi:type="dcterms:W3CDTF">2026-01-17T14:46:50Z</dcterms:modified>
</cp:coreProperties>
</file>