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FBE7F-C270-AD4F-4041-9A13C81BE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DB084-5470-C275-A8A7-A2A374B23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E9C1B-6389-4EB0-6493-BDEF18B3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6A69-02A8-664B-8EAB-FA7E3679AD9E}" type="datetimeFigureOut">
              <a:rPr lang="en-US" smtClean="0"/>
              <a:t>9/13/25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D1F39-58FC-6041-553C-C983415A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0D95A-C73B-18BB-EA9A-DA5E15C0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B296-70C0-E341-8F3E-D690C0BC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4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B31FD-447F-90C2-F07B-A1CD81D0C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D8A47-68D3-838D-9A72-EC9099D30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485E1-D7EC-4FB9-9951-F65070DD9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6A69-02A8-664B-8EAB-FA7E3679AD9E}" type="datetimeFigureOut">
              <a:rPr lang="en-US" smtClean="0"/>
              <a:t>9/13/25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F9433-0C41-ED01-34BC-9729E77A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BB3F3-3CBA-F53A-FE5C-C43CF83A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B296-70C0-E341-8F3E-D690C0BC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2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B0BA5A-75F2-FAD1-444C-690AD17CD8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97066-4D2B-EEC2-13FB-CC748F012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0F324-2A18-A5BE-D010-7B30CF2A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6A69-02A8-664B-8EAB-FA7E3679AD9E}" type="datetimeFigureOut">
              <a:rPr lang="en-US" smtClean="0"/>
              <a:t>9/13/25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579FE-801F-C5EB-E1B0-51AEBAE9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28E31-A64B-3932-7453-B552BA0C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B296-70C0-E341-8F3E-D690C0BC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6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CA93E-EC11-F6C9-C02C-929DE0C6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1486C-B107-C86C-F16D-E6727D726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94EAC-9778-54E8-0E4C-F4F2A149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6A69-02A8-664B-8EAB-FA7E3679AD9E}" type="datetimeFigureOut">
              <a:rPr lang="en-US" smtClean="0"/>
              <a:t>9/13/25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17963-EE50-E218-657C-C1A0B356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C28A7-9478-85C4-8B0B-76807633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B296-70C0-E341-8F3E-D690C0BC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3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EDD5-042B-8265-0EEA-BDAE4107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E611D-EADC-E9F4-CB99-0C387E224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EFE4-DBC2-81BC-3570-B8E6B5A47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6A69-02A8-664B-8EAB-FA7E3679AD9E}" type="datetimeFigureOut">
              <a:rPr lang="en-US" smtClean="0"/>
              <a:t>9/13/25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F1D59-0495-2FDA-ABD6-FD64A4BF2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B9F2D-4CEB-E6A8-4462-E5E09255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B296-70C0-E341-8F3E-D690C0BC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4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58939-15DA-E545-3A0D-DFD67916D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2CACC-FCCE-05D7-DC71-948A9054A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37861D-F4DD-C707-72D6-1DB5011F0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D18D6-508D-DAE6-1AD5-D51BD2A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6A69-02A8-664B-8EAB-FA7E3679AD9E}" type="datetimeFigureOut">
              <a:rPr lang="en-US" smtClean="0"/>
              <a:t>9/13/25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ABDCC-FE87-1ACF-5664-C4DE04DA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00D99-1F4C-6D7C-91EA-E1CC6CC4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B296-70C0-E341-8F3E-D690C0BC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3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C23DD-C184-C559-6A63-89D1291FF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25443-DAEA-A2BD-107E-4B8F4AEC0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01080-62DA-00D0-0D18-9353B0AB1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9CE76-7E46-F585-538B-9512E43CA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583A91-C42A-FE88-41AB-E1D9A00141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341C54-58E5-9134-40BD-E8AF07D9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6A69-02A8-664B-8EAB-FA7E3679AD9E}" type="datetimeFigureOut">
              <a:rPr lang="en-US" smtClean="0"/>
              <a:t>9/13/25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E4B3E1-B8F9-4488-713C-3C2833857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04D322-1C56-16D9-623D-D89F41E0F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B296-70C0-E341-8F3E-D690C0BC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D87B-4B1E-62A5-187E-DD29E7633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9FD5D-7B40-7FA1-C06F-FC9FEA72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6A69-02A8-664B-8EAB-FA7E3679AD9E}" type="datetimeFigureOut">
              <a:rPr lang="en-US" smtClean="0"/>
              <a:t>9/13/25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490C2-2A99-0F37-D6B8-DCD4037CF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691BE7-1B0A-2A1F-EF7C-DB768BDA3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B296-70C0-E341-8F3E-D690C0BC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5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37BB9A-C5F4-86BD-E5F3-1D24609C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6A69-02A8-664B-8EAB-FA7E3679AD9E}" type="datetimeFigureOut">
              <a:rPr lang="en-US" smtClean="0"/>
              <a:t>9/13/25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A132D-ADDB-7E59-3BC8-72B73CA6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602AC-FD8D-1B66-BE41-830B77F2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B296-70C0-E341-8F3E-D690C0BC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6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B682-C006-1CEC-AD57-66B8EF291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A599F-DA56-0949-7485-6F113139A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E8D29-CB08-F06F-1C95-1E7ECD46E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ED19A-2D44-78B0-8209-83100D163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6A69-02A8-664B-8EAB-FA7E3679AD9E}" type="datetimeFigureOut">
              <a:rPr lang="en-US" smtClean="0"/>
              <a:t>9/13/25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C3255-1AA4-EA34-4D8D-D03E856C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F488C-07C2-A7B8-6793-FAA45C3C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B296-70C0-E341-8F3E-D690C0BC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4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33603-EFAD-D181-A4C4-6BBD8A02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9E0FF7-0A52-9CB3-685C-B417767760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30E3F-07CC-1194-57E5-FBF82C6F5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BB9D5-8317-2AAF-9368-A9404EDEF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6A69-02A8-664B-8EAB-FA7E3679AD9E}" type="datetimeFigureOut">
              <a:rPr lang="en-US" smtClean="0"/>
              <a:t>9/13/25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92CB6-1613-57C5-B346-AED26B2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80A5-F8EA-7F7C-7064-1BA56A3D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B296-70C0-E341-8F3E-D690C0BC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0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07AD6-909A-DFB3-4111-7B9C865A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7F2C4-73FC-928E-9512-4A6EC7B4A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9A4BB-AA11-8131-FC8C-035F013B9A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EF6A69-02A8-664B-8EAB-FA7E3679AD9E}" type="datetimeFigureOut">
              <a:rPr lang="en-US" smtClean="0"/>
              <a:t>9/13/25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5CE59-A192-F919-9CBD-C3D3CDCC2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0736F-50CE-0DF1-36FD-1DDD989CB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5BB296-70C0-E341-8F3E-D690C0BC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1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73" name="Freeform: Shape 112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9" name="Freeform: Shape 112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281" name="Isosceles Triangle 112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Understanding the Learning Pyramid - Education Corner">
            <a:extLst>
              <a:ext uri="{FF2B5EF4-FFF2-40B4-BE49-F238E27FC236}">
                <a16:creationId xmlns:a16="http://schemas.microsoft.com/office/drawing/2014/main" id="{C57E9FC8-76B8-4ED0-75A3-B74EA44E9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"/>
          <a:stretch>
            <a:fillRect/>
          </a:stretch>
        </p:blipFill>
        <p:spPr bwMode="auto">
          <a:xfrm>
            <a:off x="2656620" y="1"/>
            <a:ext cx="6878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3" name="Isosceles Triangle 112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34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EA888E-036E-63FE-AA15-2A73B4877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/>
              <a:t>Reflection Question</a:t>
            </a:r>
            <a:endParaRPr lang="en-US" sz="6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B003-024B-9DDA-4CF0-FCA8D2A6D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715" y="4484101"/>
            <a:ext cx="5334931" cy="15413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dirty="0"/>
              <a:t>“</a:t>
            </a:r>
            <a:r>
              <a:rPr lang="en-US" sz="3200" dirty="0">
                <a:latin typeface="Georgia" panose="02040502050405020303" pitchFamily="18" charset="0"/>
              </a:rPr>
              <a:t>Where do you need to be a light this week?”</a:t>
            </a:r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65" name="Freeform: Shape 206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50" name="Picture 2" descr="Let Your Light Shine Craft Activities, Sunday School Activities (digital  Download) - Etsy">
            <a:extLst>
              <a:ext uri="{FF2B5EF4-FFF2-40B4-BE49-F238E27FC236}">
                <a16:creationId xmlns:a16="http://schemas.microsoft.com/office/drawing/2014/main" id="{144F12F1-07B5-4840-201D-B6AE3DFC1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89" b="2"/>
          <a:stretch>
            <a:fillRect/>
          </a:stretch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9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7D153-ECB7-2AD5-413D-AA34C8685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latin typeface="Georgia" panose="02040502050405020303" pitchFamily="18" charset="0"/>
              </a:rPr>
              <a:t>Closing &amp; Prayer</a:t>
            </a:r>
            <a:endParaRPr lang="en-US" sz="5400" dirty="0">
              <a:latin typeface="Georgia" panose="02040502050405020303" pitchFamily="18" charset="0"/>
            </a:endParaRP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3C879-EB1B-5D51-9985-82D12D342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48" y="2872899"/>
            <a:ext cx="5047130" cy="332066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Georgia" panose="02040502050405020303" pitchFamily="18" charset="0"/>
              </a:rPr>
              <a:t>Reminder: “The church isn’t just a building — it’s you being God’s light every day.”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Georgia" panose="02040502050405020303" pitchFamily="18" charset="0"/>
              </a:rPr>
              <a:t>Closing prayer</a:t>
            </a:r>
          </a:p>
        </p:txBody>
      </p:sp>
      <p:pic>
        <p:nvPicPr>
          <p:cNvPr id="1026" name="Picture 2" descr="Free Candlelit Unity Moment Image | Download at StockCake">
            <a:extLst>
              <a:ext uri="{FF2B5EF4-FFF2-40B4-BE49-F238E27FC236}">
                <a16:creationId xmlns:a16="http://schemas.microsoft.com/office/drawing/2014/main" id="{30CD349A-289D-7488-5536-49DB48A4F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r="25098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1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Be a light in the darkness – Soaking in God's Word">
            <a:extLst>
              <a:ext uri="{FF2B5EF4-FFF2-40B4-BE49-F238E27FC236}">
                <a16:creationId xmlns:a16="http://schemas.microsoft.com/office/drawing/2014/main" id="{AB6BDAF7-75DE-C668-AEB6-08926A978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9" b="13606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75A08-6A72-CADB-769A-0BFF9C30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5346622" cy="1115565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Being the Light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ED5929-D5D2-869D-994D-30F360AC8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6286075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“Living as the Church Outside the Walls”</a:t>
            </a:r>
          </a:p>
          <a:p>
            <a:pPr algn="l"/>
            <a:r>
              <a:rPr lang="en-US" sz="2000" b="1" i="1" dirty="0">
                <a:solidFill>
                  <a:schemeClr val="bg1"/>
                </a:solidFill>
                <a:latin typeface="Georgia" panose="02040502050405020303" pitchFamily="18" charset="0"/>
              </a:rPr>
              <a:t>“Matthew 5:14–16”</a:t>
            </a:r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78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5" name="Rectangle 8204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1FE34-12B0-83AD-81DC-8F3A753D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 b="1">
                <a:latin typeface="Georgia" panose="02040502050405020303" pitchFamily="18" charset="0"/>
              </a:rPr>
              <a:t>What We Learned Last Time</a:t>
            </a:r>
            <a:endParaRPr lang="en-US" sz="400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C7944-94BE-6882-02CC-CEC8AAA15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48616" cy="430346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Georgia" panose="02040502050405020303" pitchFamily="18" charset="0"/>
              </a:rPr>
              <a:t>“The church is God’s family.”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Georgia" panose="02040502050405020303" pitchFamily="18" charset="0"/>
              </a:rPr>
              <a:t>“The church has a mission: to worship, help, and share Jesus.”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Georgia" panose="02040502050405020303" pitchFamily="18" charset="0"/>
              </a:rPr>
              <a:t>Ask everyone to share </a:t>
            </a:r>
            <a:r>
              <a:rPr lang="en-US" i="1" dirty="0">
                <a:latin typeface="Georgia" panose="02040502050405020303" pitchFamily="18" charset="0"/>
              </a:rPr>
              <a:t>one thing they remember</a:t>
            </a:r>
            <a:r>
              <a:rPr lang="en-US" dirty="0">
                <a:latin typeface="Georgia" panose="02040502050405020303" pitchFamily="18" charset="0"/>
              </a:rPr>
              <a:t> from the last lesson.</a:t>
            </a:r>
          </a:p>
          <a:p>
            <a:endParaRPr lang="en-US" sz="2000" dirty="0"/>
          </a:p>
        </p:txBody>
      </p:sp>
      <p:pic>
        <p:nvPicPr>
          <p:cNvPr id="8194" name="Picture 2" descr="4+ Thousand Conference Church Royalty-Free Images, Stock Photos &amp; Pictures  | Shutterstock">
            <a:extLst>
              <a:ext uri="{FF2B5EF4-FFF2-40B4-BE49-F238E27FC236}">
                <a16:creationId xmlns:a16="http://schemas.microsoft.com/office/drawing/2014/main" id="{E21D6F35-A48B-D881-384B-06B6F26BC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9" r="-1" b="19039"/>
          <a:stretch>
            <a:fillRect/>
          </a:stretch>
        </p:blipFill>
        <p:spPr bwMode="auto">
          <a:xfrm>
            <a:off x="5183500" y="1904282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8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CC213-7F43-E71E-92C7-DEFCAF7FF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>
                <a:latin typeface="Georgia" panose="02040502050405020303" pitchFamily="18" charset="0"/>
              </a:rPr>
              <a:t>Today’s Big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05A3C-AF71-3094-9025-8BB52EB32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07" y="1825625"/>
            <a:ext cx="4602667" cy="43034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Georgia" panose="02040502050405020303" pitchFamily="18" charset="0"/>
              </a:rPr>
              <a:t>“We don’t just </a:t>
            </a:r>
            <a:r>
              <a:rPr lang="en-US" sz="3200" i="1" dirty="0">
                <a:latin typeface="Georgia" panose="02040502050405020303" pitchFamily="18" charset="0"/>
              </a:rPr>
              <a:t>go</a:t>
            </a:r>
            <a:r>
              <a:rPr lang="en-US" sz="3200" dirty="0">
                <a:latin typeface="Georgia" panose="02040502050405020303" pitchFamily="18" charset="0"/>
              </a:rPr>
              <a:t> to church — we </a:t>
            </a:r>
            <a:r>
              <a:rPr lang="en-US" sz="3200" i="1" dirty="0">
                <a:latin typeface="Georgia" panose="02040502050405020303" pitchFamily="18" charset="0"/>
              </a:rPr>
              <a:t>are</a:t>
            </a:r>
            <a:r>
              <a:rPr lang="en-US" sz="3200" dirty="0">
                <a:latin typeface="Georgia" panose="02040502050405020303" pitchFamily="18" charset="0"/>
              </a:rPr>
              <a:t> the church wherever we go.”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Georgia" panose="02040502050405020303" pitchFamily="18" charset="0"/>
              </a:rPr>
              <a:t>Key question: </a:t>
            </a:r>
            <a:r>
              <a:rPr lang="en-US" sz="3200" i="1" dirty="0">
                <a:latin typeface="Georgia" panose="02040502050405020303" pitchFamily="18" charset="0"/>
              </a:rPr>
              <a:t>How can I live as the church outside the walls?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7170" name="Picture 2" descr="389,500 People Church Stock Photos - Free &amp; Royalty-Free Stock Photos from  Dreamstime">
            <a:extLst>
              <a:ext uri="{FF2B5EF4-FFF2-40B4-BE49-F238E27FC236}">
                <a16:creationId xmlns:a16="http://schemas.microsoft.com/office/drawing/2014/main" id="{99F8174C-341E-4038-BED4-E3D968185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12" b="-3"/>
          <a:stretch>
            <a:fillRect/>
          </a:stretch>
        </p:blipFill>
        <p:spPr bwMode="auto">
          <a:xfrm>
            <a:off x="5183500" y="1904282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59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898FD7-4F3D-8A0A-C6A3-D5A4D650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latin typeface="Georgia" panose="02040502050405020303" pitchFamily="18" charset="0"/>
              </a:rPr>
              <a:t>Bible Verse Foundation</a:t>
            </a:r>
            <a:endParaRPr lang="en-US" sz="5400" dirty="0">
              <a:latin typeface="Georgia" panose="02040502050405020303" pitchFamily="18" charset="0"/>
            </a:endParaRPr>
          </a:p>
        </p:txBody>
      </p:sp>
      <p:sp>
        <p:nvSpPr>
          <p:cNvPr id="615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53FB-9CA2-1308-5868-C8833CA84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12" y="2605282"/>
            <a:ext cx="5161390" cy="416126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Georgia" panose="02040502050405020303" pitchFamily="18" charset="0"/>
              </a:rPr>
              <a:t>Matthew 5:14–16.</a:t>
            </a:r>
          </a:p>
          <a:p>
            <a:pPr marL="347663" indent="-285750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latin typeface="Georgia" panose="02040502050405020303" pitchFamily="18" charset="0"/>
              </a:rPr>
              <a:t>14</a:t>
            </a:r>
            <a:r>
              <a:rPr lang="en-US" sz="2200" dirty="0">
                <a:latin typeface="Georgia" panose="02040502050405020303" pitchFamily="18" charset="0"/>
              </a:rPr>
              <a:t> “You are the light of the world. A town built on a hill cannot be hidden.</a:t>
            </a:r>
          </a:p>
          <a:p>
            <a:pPr marL="347663" indent="-285750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latin typeface="Georgia" panose="02040502050405020303" pitchFamily="18" charset="0"/>
              </a:rPr>
              <a:t>15</a:t>
            </a:r>
            <a:r>
              <a:rPr lang="en-US" sz="2200" dirty="0">
                <a:latin typeface="Georgia" panose="02040502050405020303" pitchFamily="18" charset="0"/>
              </a:rPr>
              <a:t> Neither do people light a lamp and put it under a bowl. Instead they put it on its stand, and it gives light to everyone in the house.</a:t>
            </a:r>
          </a:p>
          <a:p>
            <a:pPr marL="347663" indent="-285750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latin typeface="Georgia" panose="02040502050405020303" pitchFamily="18" charset="0"/>
              </a:rPr>
              <a:t>16</a:t>
            </a:r>
            <a:r>
              <a:rPr lang="en-US" sz="2200" dirty="0">
                <a:latin typeface="Georgia" panose="02040502050405020303" pitchFamily="18" charset="0"/>
              </a:rPr>
              <a:t> In the same way, let your light shine before others, that they may see your good deeds and glorify your Father in heaven.”</a:t>
            </a:r>
          </a:p>
        </p:txBody>
      </p:sp>
      <p:pic>
        <p:nvPicPr>
          <p:cNvPr id="6146" name="Picture 2" descr="943 City Skyline View Night Glowing Lights Silhouette Stock Photos - Free &amp;  Royalty-Free Stock Photos from Dreamstime">
            <a:extLst>
              <a:ext uri="{FF2B5EF4-FFF2-40B4-BE49-F238E27FC236}">
                <a16:creationId xmlns:a16="http://schemas.microsoft.com/office/drawing/2014/main" id="{1EBC50DF-978E-E342-4B57-11DAA2F60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4" r="25336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495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2" name="Rectangle 513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61D70-8D8A-E5A9-B96A-9D45B23F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5600" b="1">
                <a:latin typeface="Georgia" panose="02040502050405020303" pitchFamily="18" charset="0"/>
              </a:rPr>
              <a:t>What Does Light Do?</a:t>
            </a:r>
            <a:endParaRPr lang="en-US" sz="5600">
              <a:latin typeface="Georgia" panose="02040502050405020303" pitchFamily="18" charset="0"/>
            </a:endParaRPr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Light and Darkness">
            <a:extLst>
              <a:ext uri="{FF2B5EF4-FFF2-40B4-BE49-F238E27FC236}">
                <a16:creationId xmlns:a16="http://schemas.microsoft.com/office/drawing/2014/main" id="{8D9EB7A9-6481-4643-2CF7-AD735A03C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r="22832" b="1"/>
          <a:stretch>
            <a:fillRect/>
          </a:stretch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3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6D99F-A607-2B76-536C-A44EDD28E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Georgia" panose="02040502050405020303" pitchFamily="18" charset="0"/>
              </a:rPr>
              <a:t>Light shows the way.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Georgia" panose="02040502050405020303" pitchFamily="18" charset="0"/>
              </a:rPr>
              <a:t>Light drives away darkness.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Georgia" panose="02040502050405020303" pitchFamily="18" charset="0"/>
              </a:rPr>
              <a:t>Light gives hope.</a:t>
            </a: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513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13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A1F1634-BB09-EC4B-3E80-1971BD9C21B1}"/>
              </a:ext>
            </a:extLst>
          </p:cNvPr>
          <p:cNvSpPr txBox="1"/>
          <p:nvPr/>
        </p:nvSpPr>
        <p:spPr>
          <a:xfrm>
            <a:off x="1778696" y="63131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86EDFA-D17F-EF59-01DF-E5A576DF1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Georgia" panose="02040502050405020303" pitchFamily="18" charset="0"/>
              </a:rPr>
              <a:t>Living as Light in Daily Life</a:t>
            </a:r>
            <a:endParaRPr lang="en-US" sz="5400">
              <a:latin typeface="Georgia" panose="02040502050405020303" pitchFamily="18" charset="0"/>
            </a:endParaRP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A9F1C-B016-79A7-80C1-F26D5ACFE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409575" indent="-409575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Georgia" panose="02040502050405020303" pitchFamily="18" charset="0"/>
              </a:rPr>
              <a:t>Show Love → Helping a classmate or sibling.</a:t>
            </a:r>
          </a:p>
          <a:p>
            <a:pPr marL="409575" indent="-409575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Georgia" panose="02040502050405020303" pitchFamily="18" charset="0"/>
              </a:rPr>
              <a:t>Share Jesus → Invite a friend to church.</a:t>
            </a:r>
          </a:p>
          <a:p>
            <a:pPr marL="409575" indent="-409575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Georgia" panose="02040502050405020303" pitchFamily="18" charset="0"/>
              </a:rPr>
              <a:t>Pray → Ask God for help and bless others.</a:t>
            </a:r>
          </a:p>
          <a:p>
            <a:pPr marL="409575" indent="-409575">
              <a:spcBef>
                <a:spcPts val="600"/>
              </a:spcBef>
              <a:spcAft>
                <a:spcPts val="600"/>
              </a:spcAft>
            </a:pPr>
            <a:r>
              <a:rPr lang="en-US" sz="3200" b="1" i="1" dirty="0">
                <a:latin typeface="Georgia" panose="02040502050405020303" pitchFamily="18" charset="0"/>
              </a:rPr>
              <a:t>Question: Which of these is easiest for you? Hardest?</a:t>
            </a:r>
          </a:p>
        </p:txBody>
      </p:sp>
      <p:pic>
        <p:nvPicPr>
          <p:cNvPr id="4098" name="Picture 2" descr="Keys to Academic &amp; Athletic Success for Black Male High School Students |  Illinois">
            <a:extLst>
              <a:ext uri="{FF2B5EF4-FFF2-40B4-BE49-F238E27FC236}">
                <a16:creationId xmlns:a16="http://schemas.microsoft.com/office/drawing/2014/main" id="{138C5DD5-EFB6-F1FF-A93A-F2CF60B34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r="33233" b="1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98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9002F-7504-6822-714F-456A2CD9D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Roleplay: Light in 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F286E-D410-8675-2436-5E7D618B6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37" y="1427967"/>
            <a:ext cx="10902863" cy="47489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Georgia" panose="02040502050405020303" pitchFamily="18" charset="0"/>
              </a:rPr>
              <a:t>Scenario examples: Someone feels left out.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Georgia" panose="02040502050405020303" pitchFamily="18" charset="0"/>
              </a:rPr>
              <a:t>Divide students into small groups</a:t>
            </a:r>
            <a:r>
              <a:rPr lang="en-US" dirty="0">
                <a:latin typeface="Georgia" panose="02040502050405020303" pitchFamily="18" charset="0"/>
              </a:rPr>
              <a:t> (2–4 per group).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Georgia" panose="02040502050405020303" pitchFamily="18" charset="0"/>
              </a:rPr>
              <a:t>Explain the scenario:</a:t>
            </a:r>
            <a:endParaRPr lang="en-US" dirty="0">
              <a:latin typeface="Georgia" panose="02040502050405020303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Georgia" panose="02040502050405020303" pitchFamily="18" charset="0"/>
              </a:rPr>
              <a:t>“Imagine you are at school, church, or on the playground. You notice someone sitting by themselves, looking sad because they feel left out.”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Georgia" panose="02040502050405020303" pitchFamily="18" charset="0"/>
              </a:rPr>
              <a:t>Challenge the group:</a:t>
            </a:r>
            <a:endParaRPr lang="en-US" dirty="0">
              <a:latin typeface="Georgia" panose="02040502050405020303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Georgia" panose="02040502050405020303" pitchFamily="18" charset="0"/>
              </a:rPr>
              <a:t>“How could you shine your light in this situation? What could you </a:t>
            </a:r>
            <a:r>
              <a:rPr lang="en-US" sz="2800" i="1" dirty="0">
                <a:latin typeface="Georgia" panose="02040502050405020303" pitchFamily="18" charset="0"/>
              </a:rPr>
              <a:t>say</a:t>
            </a:r>
            <a:r>
              <a:rPr lang="en-US" sz="2800" dirty="0">
                <a:latin typeface="Georgia" panose="02040502050405020303" pitchFamily="18" charset="0"/>
              </a:rPr>
              <a:t> or </a:t>
            </a:r>
            <a:r>
              <a:rPr lang="en-US" sz="2800" i="1" dirty="0">
                <a:latin typeface="Georgia" panose="02040502050405020303" pitchFamily="18" charset="0"/>
              </a:rPr>
              <a:t>do</a:t>
            </a:r>
            <a:r>
              <a:rPr lang="en-US" sz="2800" dirty="0">
                <a:latin typeface="Georgia" panose="02040502050405020303" pitchFamily="18" charset="0"/>
              </a:rPr>
              <a:t> to show the love of Jesus?”</a:t>
            </a:r>
          </a:p>
        </p:txBody>
      </p:sp>
    </p:spTree>
    <p:extLst>
      <p:ext uri="{BB962C8B-B14F-4D97-AF65-F5344CB8AC3E}">
        <p14:creationId xmlns:p14="http://schemas.microsoft.com/office/powerpoint/2010/main" val="3656771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543170-4D21-4C0D-C546-7DEAF08D8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b="1">
                <a:latin typeface="Georgia" panose="02040502050405020303" pitchFamily="18" charset="0"/>
              </a:rPr>
              <a:t>Memory Verse Practice</a:t>
            </a:r>
            <a:endParaRPr lang="en-US" sz="4200">
              <a:latin typeface="Georgia" panose="02040502050405020303" pitchFamily="18" charset="0"/>
            </a:endParaRPr>
          </a:p>
        </p:txBody>
      </p:sp>
      <p:sp>
        <p:nvSpPr>
          <p:cNvPr id="308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4D7CB-8341-C436-5850-EC8C05C78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90" y="2623570"/>
            <a:ext cx="5122287" cy="409038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Georgia" panose="02040502050405020303" pitchFamily="18" charset="0"/>
              </a:rPr>
              <a:t>Verse: “Let your light shine before others…” (Matthew 5:16).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>
                <a:latin typeface="Georgia" panose="02040502050405020303" pitchFamily="18" charset="0"/>
              </a:rPr>
              <a:t>"In the same way, let your light shine before others, that they may see your good deeds and glorify your Father in heaven."</a:t>
            </a:r>
          </a:p>
        </p:txBody>
      </p:sp>
      <p:pic>
        <p:nvPicPr>
          <p:cNvPr id="3074" name="Picture 2" descr="21 Top Bible Verses about Light - Beautiful Scriptures | Bible Study Tools">
            <a:extLst>
              <a:ext uri="{FF2B5EF4-FFF2-40B4-BE49-F238E27FC236}">
                <a16:creationId xmlns:a16="http://schemas.microsoft.com/office/drawing/2014/main" id="{7877F94B-9C32-AE2C-05BE-2BA37B59E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7" r="33974" b="-1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99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405</Words>
  <Application>Microsoft Macintosh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Georgia</vt:lpstr>
      <vt:lpstr>Office Theme</vt:lpstr>
      <vt:lpstr>PowerPoint Presentation</vt:lpstr>
      <vt:lpstr>Being the Light</vt:lpstr>
      <vt:lpstr>What We Learned Last Time</vt:lpstr>
      <vt:lpstr>Today’s Big Idea</vt:lpstr>
      <vt:lpstr>Bible Verse Foundation</vt:lpstr>
      <vt:lpstr>What Does Light Do?</vt:lpstr>
      <vt:lpstr>Living as Light in Daily Life</vt:lpstr>
      <vt:lpstr>Roleplay: Light in Action</vt:lpstr>
      <vt:lpstr>Memory Verse Practice</vt:lpstr>
      <vt:lpstr>Reflection Question</vt:lpstr>
      <vt:lpstr>Closing &amp; Prayer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Dilbert</dc:creator>
  <cp:lastModifiedBy>Dan Dilbert</cp:lastModifiedBy>
  <cp:revision>2</cp:revision>
  <dcterms:created xsi:type="dcterms:W3CDTF">2025-09-13T19:06:48Z</dcterms:created>
  <dcterms:modified xsi:type="dcterms:W3CDTF">2025-09-13T20:37:25Z</dcterms:modified>
</cp:coreProperties>
</file>